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28"/>
  </p:notesMasterIdLst>
  <p:sldIdLst>
    <p:sldId id="257" r:id="rId2"/>
    <p:sldId id="461" r:id="rId3"/>
    <p:sldId id="484" r:id="rId4"/>
    <p:sldId id="445" r:id="rId5"/>
    <p:sldId id="456" r:id="rId6"/>
    <p:sldId id="485" r:id="rId7"/>
    <p:sldId id="487" r:id="rId8"/>
    <p:sldId id="486" r:id="rId9"/>
    <p:sldId id="488" r:id="rId10"/>
    <p:sldId id="490" r:id="rId11"/>
    <p:sldId id="491" r:id="rId12"/>
    <p:sldId id="492" r:id="rId13"/>
    <p:sldId id="493" r:id="rId14"/>
    <p:sldId id="494" r:id="rId15"/>
    <p:sldId id="495" r:id="rId16"/>
    <p:sldId id="489" r:id="rId17"/>
    <p:sldId id="496" r:id="rId18"/>
    <p:sldId id="497" r:id="rId19"/>
    <p:sldId id="498" r:id="rId20"/>
    <p:sldId id="500" r:id="rId21"/>
    <p:sldId id="501" r:id="rId22"/>
    <p:sldId id="502" r:id="rId23"/>
    <p:sldId id="499" r:id="rId24"/>
    <p:sldId id="503" r:id="rId25"/>
    <p:sldId id="504" r:id="rId26"/>
    <p:sldId id="505" r:id="rId27"/>
  </p:sldIdLst>
  <p:sldSz cx="12192000" cy="6858000"/>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B64D2C"/>
    <a:srgbClr val="F6D487"/>
    <a:srgbClr val="F6C0B4"/>
    <a:srgbClr val="FFAEC9"/>
    <a:srgbClr val="FFC90E"/>
    <a:srgbClr val="C8BFE7"/>
    <a:srgbClr val="DAE3F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スタイルなし、表のグリッド線なし">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スタイルなし、表のグリッド線あり">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9D7B26C5-4107-4FEC-AEDC-1716B250A1EF}" styleName="スタイル (淡色)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21E4AEA4-8DFA-4A89-87EB-49C32662AFE0}" styleName="中間スタイル 2 - アクセント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中間スタイル 2 - アクセント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443" autoAdjust="0"/>
    <p:restoredTop sz="94660"/>
  </p:normalViewPr>
  <p:slideViewPr>
    <p:cSldViewPr snapToGrid="0">
      <p:cViewPr varScale="1">
        <p:scale>
          <a:sx n="118" d="100"/>
          <a:sy n="118" d="100"/>
        </p:scale>
        <p:origin x="90" y="84"/>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391516F-51D9-4FD2-873D-419746B22E0E}" type="datetimeFigureOut">
              <a:rPr kumimoji="1" lang="ja-JP" altLang="en-US" smtClean="0"/>
              <a:t>2024/2/21</a:t>
            </a:fld>
            <a:endParaRPr kumimoji="1" lang="ja-JP" altLang="en-US"/>
          </a:p>
        </p:txBody>
      </p:sp>
      <p:sp>
        <p:nvSpPr>
          <p:cNvPr id="4" name="スライド イメージ プレースホルダー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5BF222E-1782-43C2-8CD4-87A9D371C154}" type="slidenum">
              <a:rPr kumimoji="1" lang="ja-JP" altLang="en-US" smtClean="0"/>
              <a:t>‹#›</a:t>
            </a:fld>
            <a:endParaRPr kumimoji="1" lang="ja-JP" altLang="en-US"/>
          </a:p>
        </p:txBody>
      </p:sp>
    </p:spTree>
    <p:extLst>
      <p:ext uri="{BB962C8B-B14F-4D97-AF65-F5344CB8AC3E}">
        <p14:creationId xmlns:p14="http://schemas.microsoft.com/office/powerpoint/2010/main" val="1340120480"/>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08F5BC09-9598-4982-9698-136A1B9F3909}" type="slidenum">
              <a:rPr kumimoji="1" lang="ja-JP" altLang="en-US" smtClean="0"/>
              <a:t>3</a:t>
            </a:fld>
            <a:endParaRPr kumimoji="1" lang="ja-JP" altLang="en-US" dirty="0"/>
          </a:p>
        </p:txBody>
      </p:sp>
    </p:spTree>
    <p:extLst>
      <p:ext uri="{BB962C8B-B14F-4D97-AF65-F5344CB8AC3E}">
        <p14:creationId xmlns:p14="http://schemas.microsoft.com/office/powerpoint/2010/main" val="344134519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08F5BC09-9598-4982-9698-136A1B9F3909}" type="slidenum">
              <a:rPr kumimoji="1" lang="ja-JP" altLang="en-US" smtClean="0"/>
              <a:t>4</a:t>
            </a:fld>
            <a:endParaRPr kumimoji="1" lang="ja-JP" altLang="en-US" dirty="0"/>
          </a:p>
        </p:txBody>
      </p:sp>
    </p:spTree>
    <p:extLst>
      <p:ext uri="{BB962C8B-B14F-4D97-AF65-F5344CB8AC3E}">
        <p14:creationId xmlns:p14="http://schemas.microsoft.com/office/powerpoint/2010/main" val="320774394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ja-JP" altLang="en-US"/>
              <a:t>マスター タイトルの書式設定</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FACA57B2-8790-4FB0-B38B-BF877D5D1523}" type="datetimeFigureOut">
              <a:rPr kumimoji="1" lang="ja-JP" altLang="en-US" smtClean="0"/>
              <a:t>2024/2/21</a:t>
            </a:fld>
            <a:endParaRPr kumimoji="1" lang="ja-JP" altLang="en-US" dirty="0"/>
          </a:p>
        </p:txBody>
      </p:sp>
      <p:sp>
        <p:nvSpPr>
          <p:cNvPr id="5" name="Footer Placeholder 4"/>
          <p:cNvSpPr>
            <a:spLocks noGrp="1"/>
          </p:cNvSpPr>
          <p:nvPr>
            <p:ph type="ftr" sz="quarter" idx="11"/>
          </p:nvPr>
        </p:nvSpPr>
        <p:spPr/>
        <p:txBody>
          <a:bodyPr/>
          <a:lstStyle/>
          <a:p>
            <a:endParaRPr kumimoji="1" lang="ja-JP" altLang="en-US" dirty="0"/>
          </a:p>
        </p:txBody>
      </p:sp>
      <p:sp>
        <p:nvSpPr>
          <p:cNvPr id="6" name="Slide Number Placeholder 5"/>
          <p:cNvSpPr>
            <a:spLocks noGrp="1"/>
          </p:cNvSpPr>
          <p:nvPr>
            <p:ph type="sldNum" sz="quarter" idx="12"/>
          </p:nvPr>
        </p:nvSpPr>
        <p:spPr/>
        <p:txBody>
          <a:bodyPr/>
          <a:lstStyle/>
          <a:p>
            <a:fld id="{E7DB8270-2298-467E-B666-B58A32489C0A}" type="slidenum">
              <a:rPr kumimoji="1" lang="ja-JP" altLang="en-US" smtClean="0"/>
              <a:t>‹#›</a:t>
            </a:fld>
            <a:endParaRPr kumimoji="1" lang="ja-JP" altLang="en-US" dirty="0"/>
          </a:p>
        </p:txBody>
      </p:sp>
    </p:spTree>
    <p:extLst>
      <p:ext uri="{BB962C8B-B14F-4D97-AF65-F5344CB8AC3E}">
        <p14:creationId xmlns:p14="http://schemas.microsoft.com/office/powerpoint/2010/main" val="299717904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FACA57B2-8790-4FB0-B38B-BF877D5D1523}" type="datetimeFigureOut">
              <a:rPr kumimoji="1" lang="ja-JP" altLang="en-US" smtClean="0"/>
              <a:t>2024/2/21</a:t>
            </a:fld>
            <a:endParaRPr kumimoji="1" lang="ja-JP" altLang="en-US" dirty="0"/>
          </a:p>
        </p:txBody>
      </p:sp>
      <p:sp>
        <p:nvSpPr>
          <p:cNvPr id="5" name="Footer Placeholder 4"/>
          <p:cNvSpPr>
            <a:spLocks noGrp="1"/>
          </p:cNvSpPr>
          <p:nvPr>
            <p:ph type="ftr" sz="quarter" idx="11"/>
          </p:nvPr>
        </p:nvSpPr>
        <p:spPr/>
        <p:txBody>
          <a:bodyPr/>
          <a:lstStyle/>
          <a:p>
            <a:endParaRPr kumimoji="1" lang="ja-JP" altLang="en-US" dirty="0"/>
          </a:p>
        </p:txBody>
      </p:sp>
      <p:sp>
        <p:nvSpPr>
          <p:cNvPr id="6" name="Slide Number Placeholder 5"/>
          <p:cNvSpPr>
            <a:spLocks noGrp="1"/>
          </p:cNvSpPr>
          <p:nvPr>
            <p:ph type="sldNum" sz="quarter" idx="12"/>
          </p:nvPr>
        </p:nvSpPr>
        <p:spPr/>
        <p:txBody>
          <a:bodyPr/>
          <a:lstStyle/>
          <a:p>
            <a:fld id="{E7DB8270-2298-467E-B666-B58A32489C0A}" type="slidenum">
              <a:rPr kumimoji="1" lang="ja-JP" altLang="en-US" smtClean="0"/>
              <a:t>‹#›</a:t>
            </a:fld>
            <a:endParaRPr kumimoji="1" lang="ja-JP" altLang="en-US" dirty="0"/>
          </a:p>
        </p:txBody>
      </p:sp>
    </p:spTree>
    <p:extLst>
      <p:ext uri="{BB962C8B-B14F-4D97-AF65-F5344CB8AC3E}">
        <p14:creationId xmlns:p14="http://schemas.microsoft.com/office/powerpoint/2010/main" val="28695608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FACA57B2-8790-4FB0-B38B-BF877D5D1523}" type="datetimeFigureOut">
              <a:rPr kumimoji="1" lang="ja-JP" altLang="en-US" smtClean="0"/>
              <a:t>2024/2/21</a:t>
            </a:fld>
            <a:endParaRPr kumimoji="1" lang="ja-JP" altLang="en-US" dirty="0"/>
          </a:p>
        </p:txBody>
      </p:sp>
      <p:sp>
        <p:nvSpPr>
          <p:cNvPr id="5" name="Footer Placeholder 4"/>
          <p:cNvSpPr>
            <a:spLocks noGrp="1"/>
          </p:cNvSpPr>
          <p:nvPr>
            <p:ph type="ftr" sz="quarter" idx="11"/>
          </p:nvPr>
        </p:nvSpPr>
        <p:spPr/>
        <p:txBody>
          <a:bodyPr/>
          <a:lstStyle/>
          <a:p>
            <a:endParaRPr kumimoji="1" lang="ja-JP" altLang="en-US" dirty="0"/>
          </a:p>
        </p:txBody>
      </p:sp>
      <p:sp>
        <p:nvSpPr>
          <p:cNvPr id="6" name="Slide Number Placeholder 5"/>
          <p:cNvSpPr>
            <a:spLocks noGrp="1"/>
          </p:cNvSpPr>
          <p:nvPr>
            <p:ph type="sldNum" sz="quarter" idx="12"/>
          </p:nvPr>
        </p:nvSpPr>
        <p:spPr/>
        <p:txBody>
          <a:bodyPr/>
          <a:lstStyle/>
          <a:p>
            <a:fld id="{E7DB8270-2298-467E-B666-B58A32489C0A}" type="slidenum">
              <a:rPr kumimoji="1" lang="ja-JP" altLang="en-US" smtClean="0"/>
              <a:t>‹#›</a:t>
            </a:fld>
            <a:endParaRPr kumimoji="1" lang="ja-JP" altLang="en-US" dirty="0"/>
          </a:p>
        </p:txBody>
      </p:sp>
    </p:spTree>
    <p:extLst>
      <p:ext uri="{BB962C8B-B14F-4D97-AF65-F5344CB8AC3E}">
        <p14:creationId xmlns:p14="http://schemas.microsoft.com/office/powerpoint/2010/main" val="30130434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FACA57B2-8790-4FB0-B38B-BF877D5D1523}" type="datetimeFigureOut">
              <a:rPr kumimoji="1" lang="ja-JP" altLang="en-US" smtClean="0"/>
              <a:t>2024/2/21</a:t>
            </a:fld>
            <a:endParaRPr kumimoji="1" lang="ja-JP" altLang="en-US" dirty="0"/>
          </a:p>
        </p:txBody>
      </p:sp>
      <p:sp>
        <p:nvSpPr>
          <p:cNvPr id="5" name="Footer Placeholder 4"/>
          <p:cNvSpPr>
            <a:spLocks noGrp="1"/>
          </p:cNvSpPr>
          <p:nvPr>
            <p:ph type="ftr" sz="quarter" idx="11"/>
          </p:nvPr>
        </p:nvSpPr>
        <p:spPr/>
        <p:txBody>
          <a:bodyPr/>
          <a:lstStyle/>
          <a:p>
            <a:endParaRPr kumimoji="1" lang="ja-JP" altLang="en-US" dirty="0"/>
          </a:p>
        </p:txBody>
      </p:sp>
      <p:sp>
        <p:nvSpPr>
          <p:cNvPr id="6" name="Slide Number Placeholder 5"/>
          <p:cNvSpPr>
            <a:spLocks noGrp="1"/>
          </p:cNvSpPr>
          <p:nvPr>
            <p:ph type="sldNum" sz="quarter" idx="12"/>
          </p:nvPr>
        </p:nvSpPr>
        <p:spPr/>
        <p:txBody>
          <a:bodyPr/>
          <a:lstStyle/>
          <a:p>
            <a:fld id="{E7DB8270-2298-467E-B666-B58A32489C0A}" type="slidenum">
              <a:rPr kumimoji="1" lang="ja-JP" altLang="en-US" smtClean="0"/>
              <a:t>‹#›</a:t>
            </a:fld>
            <a:endParaRPr kumimoji="1" lang="ja-JP" altLang="en-US" dirty="0"/>
          </a:p>
        </p:txBody>
      </p:sp>
    </p:spTree>
    <p:extLst>
      <p:ext uri="{BB962C8B-B14F-4D97-AF65-F5344CB8AC3E}">
        <p14:creationId xmlns:p14="http://schemas.microsoft.com/office/powerpoint/2010/main" val="177527049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FACA57B2-8790-4FB0-B38B-BF877D5D1523}" type="datetimeFigureOut">
              <a:rPr kumimoji="1" lang="ja-JP" altLang="en-US" smtClean="0"/>
              <a:t>2024/2/21</a:t>
            </a:fld>
            <a:endParaRPr kumimoji="1" lang="ja-JP" altLang="en-US" dirty="0"/>
          </a:p>
        </p:txBody>
      </p:sp>
      <p:sp>
        <p:nvSpPr>
          <p:cNvPr id="5" name="Footer Placeholder 4"/>
          <p:cNvSpPr>
            <a:spLocks noGrp="1"/>
          </p:cNvSpPr>
          <p:nvPr>
            <p:ph type="ftr" sz="quarter" idx="11"/>
          </p:nvPr>
        </p:nvSpPr>
        <p:spPr/>
        <p:txBody>
          <a:bodyPr/>
          <a:lstStyle/>
          <a:p>
            <a:endParaRPr kumimoji="1" lang="ja-JP" altLang="en-US" dirty="0"/>
          </a:p>
        </p:txBody>
      </p:sp>
      <p:sp>
        <p:nvSpPr>
          <p:cNvPr id="6" name="Slide Number Placeholder 5"/>
          <p:cNvSpPr>
            <a:spLocks noGrp="1"/>
          </p:cNvSpPr>
          <p:nvPr>
            <p:ph type="sldNum" sz="quarter" idx="12"/>
          </p:nvPr>
        </p:nvSpPr>
        <p:spPr/>
        <p:txBody>
          <a:bodyPr/>
          <a:lstStyle/>
          <a:p>
            <a:fld id="{E7DB8270-2298-467E-B666-B58A32489C0A}" type="slidenum">
              <a:rPr kumimoji="1" lang="ja-JP" altLang="en-US" smtClean="0"/>
              <a:t>‹#›</a:t>
            </a:fld>
            <a:endParaRPr kumimoji="1" lang="ja-JP" altLang="en-US" dirty="0"/>
          </a:p>
        </p:txBody>
      </p:sp>
    </p:spTree>
    <p:extLst>
      <p:ext uri="{BB962C8B-B14F-4D97-AF65-F5344CB8AC3E}">
        <p14:creationId xmlns:p14="http://schemas.microsoft.com/office/powerpoint/2010/main" val="320469335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FACA57B2-8790-4FB0-B38B-BF877D5D1523}" type="datetimeFigureOut">
              <a:rPr kumimoji="1" lang="ja-JP" altLang="en-US" smtClean="0"/>
              <a:t>2024/2/21</a:t>
            </a:fld>
            <a:endParaRPr kumimoji="1" lang="ja-JP" altLang="en-US" dirty="0"/>
          </a:p>
        </p:txBody>
      </p:sp>
      <p:sp>
        <p:nvSpPr>
          <p:cNvPr id="6" name="Footer Placeholder 5"/>
          <p:cNvSpPr>
            <a:spLocks noGrp="1"/>
          </p:cNvSpPr>
          <p:nvPr>
            <p:ph type="ftr" sz="quarter" idx="11"/>
          </p:nvPr>
        </p:nvSpPr>
        <p:spPr/>
        <p:txBody>
          <a:bodyPr/>
          <a:lstStyle/>
          <a:p>
            <a:endParaRPr kumimoji="1" lang="ja-JP" altLang="en-US" dirty="0"/>
          </a:p>
        </p:txBody>
      </p:sp>
      <p:sp>
        <p:nvSpPr>
          <p:cNvPr id="7" name="Slide Number Placeholder 6"/>
          <p:cNvSpPr>
            <a:spLocks noGrp="1"/>
          </p:cNvSpPr>
          <p:nvPr>
            <p:ph type="sldNum" sz="quarter" idx="12"/>
          </p:nvPr>
        </p:nvSpPr>
        <p:spPr/>
        <p:txBody>
          <a:bodyPr/>
          <a:lstStyle/>
          <a:p>
            <a:fld id="{E7DB8270-2298-467E-B666-B58A32489C0A}" type="slidenum">
              <a:rPr kumimoji="1" lang="ja-JP" altLang="en-US" smtClean="0"/>
              <a:t>‹#›</a:t>
            </a:fld>
            <a:endParaRPr kumimoji="1" lang="ja-JP" altLang="en-US" dirty="0"/>
          </a:p>
        </p:txBody>
      </p:sp>
    </p:spTree>
    <p:extLst>
      <p:ext uri="{BB962C8B-B14F-4D97-AF65-F5344CB8AC3E}">
        <p14:creationId xmlns:p14="http://schemas.microsoft.com/office/powerpoint/2010/main" val="34650602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Content Placeholder 3"/>
          <p:cNvSpPr>
            <a:spLocks noGrp="1"/>
          </p:cNvSpPr>
          <p:nvPr>
            <p:ph sz="half" idx="2"/>
          </p:nvPr>
        </p:nvSpPr>
        <p:spPr>
          <a:xfrm>
            <a:off x="839788" y="2505075"/>
            <a:ext cx="5157787"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Content Placeholder 5"/>
          <p:cNvSpPr>
            <a:spLocks noGrp="1"/>
          </p:cNvSpPr>
          <p:nvPr>
            <p:ph sz="quarter" idx="4"/>
          </p:nvPr>
        </p:nvSpPr>
        <p:spPr>
          <a:xfrm>
            <a:off x="6172200" y="2505075"/>
            <a:ext cx="5183188"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FACA57B2-8790-4FB0-B38B-BF877D5D1523}" type="datetimeFigureOut">
              <a:rPr kumimoji="1" lang="ja-JP" altLang="en-US" smtClean="0"/>
              <a:t>2024/2/21</a:t>
            </a:fld>
            <a:endParaRPr kumimoji="1" lang="ja-JP" altLang="en-US" dirty="0"/>
          </a:p>
        </p:txBody>
      </p:sp>
      <p:sp>
        <p:nvSpPr>
          <p:cNvPr id="8" name="Footer Placeholder 7"/>
          <p:cNvSpPr>
            <a:spLocks noGrp="1"/>
          </p:cNvSpPr>
          <p:nvPr>
            <p:ph type="ftr" sz="quarter" idx="11"/>
          </p:nvPr>
        </p:nvSpPr>
        <p:spPr/>
        <p:txBody>
          <a:bodyPr/>
          <a:lstStyle/>
          <a:p>
            <a:endParaRPr kumimoji="1" lang="ja-JP" altLang="en-US" dirty="0"/>
          </a:p>
        </p:txBody>
      </p:sp>
      <p:sp>
        <p:nvSpPr>
          <p:cNvPr id="9" name="Slide Number Placeholder 8"/>
          <p:cNvSpPr>
            <a:spLocks noGrp="1"/>
          </p:cNvSpPr>
          <p:nvPr>
            <p:ph type="sldNum" sz="quarter" idx="12"/>
          </p:nvPr>
        </p:nvSpPr>
        <p:spPr/>
        <p:txBody>
          <a:bodyPr/>
          <a:lstStyle/>
          <a:p>
            <a:fld id="{E7DB8270-2298-467E-B666-B58A32489C0A}" type="slidenum">
              <a:rPr kumimoji="1" lang="ja-JP" altLang="en-US" smtClean="0"/>
              <a:t>‹#›</a:t>
            </a:fld>
            <a:endParaRPr kumimoji="1" lang="ja-JP" altLang="en-US" dirty="0"/>
          </a:p>
        </p:txBody>
      </p:sp>
    </p:spTree>
    <p:extLst>
      <p:ext uri="{BB962C8B-B14F-4D97-AF65-F5344CB8AC3E}">
        <p14:creationId xmlns:p14="http://schemas.microsoft.com/office/powerpoint/2010/main" val="91508587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FACA57B2-8790-4FB0-B38B-BF877D5D1523}" type="datetimeFigureOut">
              <a:rPr kumimoji="1" lang="ja-JP" altLang="en-US" smtClean="0"/>
              <a:t>2024/2/21</a:t>
            </a:fld>
            <a:endParaRPr kumimoji="1" lang="ja-JP" altLang="en-US" dirty="0"/>
          </a:p>
        </p:txBody>
      </p:sp>
      <p:sp>
        <p:nvSpPr>
          <p:cNvPr id="4" name="Footer Placeholder 3"/>
          <p:cNvSpPr>
            <a:spLocks noGrp="1"/>
          </p:cNvSpPr>
          <p:nvPr>
            <p:ph type="ftr" sz="quarter" idx="11"/>
          </p:nvPr>
        </p:nvSpPr>
        <p:spPr/>
        <p:txBody>
          <a:bodyPr/>
          <a:lstStyle/>
          <a:p>
            <a:endParaRPr kumimoji="1" lang="ja-JP" altLang="en-US" dirty="0"/>
          </a:p>
        </p:txBody>
      </p:sp>
      <p:sp>
        <p:nvSpPr>
          <p:cNvPr id="5" name="Slide Number Placeholder 4"/>
          <p:cNvSpPr>
            <a:spLocks noGrp="1"/>
          </p:cNvSpPr>
          <p:nvPr>
            <p:ph type="sldNum" sz="quarter" idx="12"/>
          </p:nvPr>
        </p:nvSpPr>
        <p:spPr/>
        <p:txBody>
          <a:bodyPr/>
          <a:lstStyle/>
          <a:p>
            <a:fld id="{E7DB8270-2298-467E-B666-B58A32489C0A}" type="slidenum">
              <a:rPr kumimoji="1" lang="ja-JP" altLang="en-US" smtClean="0"/>
              <a:t>‹#›</a:t>
            </a:fld>
            <a:endParaRPr kumimoji="1" lang="ja-JP" altLang="en-US" dirty="0"/>
          </a:p>
        </p:txBody>
      </p:sp>
    </p:spTree>
    <p:extLst>
      <p:ext uri="{BB962C8B-B14F-4D97-AF65-F5344CB8AC3E}">
        <p14:creationId xmlns:p14="http://schemas.microsoft.com/office/powerpoint/2010/main" val="36218722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ACA57B2-8790-4FB0-B38B-BF877D5D1523}" type="datetimeFigureOut">
              <a:rPr kumimoji="1" lang="ja-JP" altLang="en-US" smtClean="0"/>
              <a:t>2024/2/21</a:t>
            </a:fld>
            <a:endParaRPr kumimoji="1" lang="ja-JP" altLang="en-US" dirty="0"/>
          </a:p>
        </p:txBody>
      </p:sp>
      <p:sp>
        <p:nvSpPr>
          <p:cNvPr id="3" name="Footer Placeholder 2"/>
          <p:cNvSpPr>
            <a:spLocks noGrp="1"/>
          </p:cNvSpPr>
          <p:nvPr>
            <p:ph type="ftr" sz="quarter" idx="11"/>
          </p:nvPr>
        </p:nvSpPr>
        <p:spPr/>
        <p:txBody>
          <a:bodyPr/>
          <a:lstStyle/>
          <a:p>
            <a:endParaRPr kumimoji="1" lang="ja-JP" altLang="en-US" dirty="0"/>
          </a:p>
        </p:txBody>
      </p:sp>
      <p:sp>
        <p:nvSpPr>
          <p:cNvPr id="4" name="Slide Number Placeholder 3"/>
          <p:cNvSpPr>
            <a:spLocks noGrp="1"/>
          </p:cNvSpPr>
          <p:nvPr>
            <p:ph type="sldNum" sz="quarter" idx="12"/>
          </p:nvPr>
        </p:nvSpPr>
        <p:spPr/>
        <p:txBody>
          <a:bodyPr/>
          <a:lstStyle/>
          <a:p>
            <a:fld id="{E7DB8270-2298-467E-B666-B58A32489C0A}" type="slidenum">
              <a:rPr kumimoji="1" lang="ja-JP" altLang="en-US" smtClean="0"/>
              <a:t>‹#›</a:t>
            </a:fld>
            <a:endParaRPr kumimoji="1" lang="ja-JP" altLang="en-US" dirty="0"/>
          </a:p>
        </p:txBody>
      </p:sp>
    </p:spTree>
    <p:extLst>
      <p:ext uri="{BB962C8B-B14F-4D97-AF65-F5344CB8AC3E}">
        <p14:creationId xmlns:p14="http://schemas.microsoft.com/office/powerpoint/2010/main" val="3970009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ja-JP" altLang="en-US"/>
              <a:t>マスター タイトルの書式設定</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FACA57B2-8790-4FB0-B38B-BF877D5D1523}" type="datetimeFigureOut">
              <a:rPr kumimoji="1" lang="ja-JP" altLang="en-US" smtClean="0"/>
              <a:t>2024/2/21</a:t>
            </a:fld>
            <a:endParaRPr kumimoji="1" lang="ja-JP" altLang="en-US" dirty="0"/>
          </a:p>
        </p:txBody>
      </p:sp>
      <p:sp>
        <p:nvSpPr>
          <p:cNvPr id="6" name="Footer Placeholder 5"/>
          <p:cNvSpPr>
            <a:spLocks noGrp="1"/>
          </p:cNvSpPr>
          <p:nvPr>
            <p:ph type="ftr" sz="quarter" idx="11"/>
          </p:nvPr>
        </p:nvSpPr>
        <p:spPr/>
        <p:txBody>
          <a:bodyPr/>
          <a:lstStyle/>
          <a:p>
            <a:endParaRPr kumimoji="1" lang="ja-JP" altLang="en-US" dirty="0"/>
          </a:p>
        </p:txBody>
      </p:sp>
      <p:sp>
        <p:nvSpPr>
          <p:cNvPr id="7" name="Slide Number Placeholder 6"/>
          <p:cNvSpPr>
            <a:spLocks noGrp="1"/>
          </p:cNvSpPr>
          <p:nvPr>
            <p:ph type="sldNum" sz="quarter" idx="12"/>
          </p:nvPr>
        </p:nvSpPr>
        <p:spPr/>
        <p:txBody>
          <a:bodyPr/>
          <a:lstStyle/>
          <a:p>
            <a:fld id="{E7DB8270-2298-467E-B666-B58A32489C0A}" type="slidenum">
              <a:rPr kumimoji="1" lang="ja-JP" altLang="en-US" smtClean="0"/>
              <a:t>‹#›</a:t>
            </a:fld>
            <a:endParaRPr kumimoji="1" lang="ja-JP" altLang="en-US" dirty="0"/>
          </a:p>
        </p:txBody>
      </p:sp>
    </p:spTree>
    <p:extLst>
      <p:ext uri="{BB962C8B-B14F-4D97-AF65-F5344CB8AC3E}">
        <p14:creationId xmlns:p14="http://schemas.microsoft.com/office/powerpoint/2010/main" val="19317411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dirty="0"/>
              <a:t>図を追加</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FACA57B2-8790-4FB0-B38B-BF877D5D1523}" type="datetimeFigureOut">
              <a:rPr kumimoji="1" lang="ja-JP" altLang="en-US" smtClean="0"/>
              <a:t>2024/2/21</a:t>
            </a:fld>
            <a:endParaRPr kumimoji="1" lang="ja-JP" altLang="en-US" dirty="0"/>
          </a:p>
        </p:txBody>
      </p:sp>
      <p:sp>
        <p:nvSpPr>
          <p:cNvPr id="6" name="Footer Placeholder 5"/>
          <p:cNvSpPr>
            <a:spLocks noGrp="1"/>
          </p:cNvSpPr>
          <p:nvPr>
            <p:ph type="ftr" sz="quarter" idx="11"/>
          </p:nvPr>
        </p:nvSpPr>
        <p:spPr/>
        <p:txBody>
          <a:bodyPr/>
          <a:lstStyle/>
          <a:p>
            <a:endParaRPr kumimoji="1" lang="ja-JP" altLang="en-US" dirty="0"/>
          </a:p>
        </p:txBody>
      </p:sp>
      <p:sp>
        <p:nvSpPr>
          <p:cNvPr id="7" name="Slide Number Placeholder 6"/>
          <p:cNvSpPr>
            <a:spLocks noGrp="1"/>
          </p:cNvSpPr>
          <p:nvPr>
            <p:ph type="sldNum" sz="quarter" idx="12"/>
          </p:nvPr>
        </p:nvSpPr>
        <p:spPr/>
        <p:txBody>
          <a:bodyPr/>
          <a:lstStyle/>
          <a:p>
            <a:fld id="{E7DB8270-2298-467E-B666-B58A32489C0A}" type="slidenum">
              <a:rPr kumimoji="1" lang="ja-JP" altLang="en-US" smtClean="0"/>
              <a:t>‹#›</a:t>
            </a:fld>
            <a:endParaRPr kumimoji="1" lang="ja-JP" altLang="en-US" dirty="0"/>
          </a:p>
        </p:txBody>
      </p:sp>
    </p:spTree>
    <p:extLst>
      <p:ext uri="{BB962C8B-B14F-4D97-AF65-F5344CB8AC3E}">
        <p14:creationId xmlns:p14="http://schemas.microsoft.com/office/powerpoint/2010/main" val="12439369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ACA57B2-8790-4FB0-B38B-BF877D5D1523}" type="datetimeFigureOut">
              <a:rPr kumimoji="1" lang="ja-JP" altLang="en-US" smtClean="0"/>
              <a:t>2024/2/21</a:t>
            </a:fld>
            <a:endParaRPr kumimoji="1" lang="ja-JP" alt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7DB8270-2298-467E-B666-B58A32489C0A}" type="slidenum">
              <a:rPr kumimoji="1" lang="ja-JP" altLang="en-US" smtClean="0"/>
              <a:t>‹#›</a:t>
            </a:fld>
            <a:endParaRPr kumimoji="1" lang="ja-JP" altLang="en-US" dirty="0"/>
          </a:p>
        </p:txBody>
      </p:sp>
    </p:spTree>
    <p:extLst>
      <p:ext uri="{BB962C8B-B14F-4D97-AF65-F5344CB8AC3E}">
        <p14:creationId xmlns:p14="http://schemas.microsoft.com/office/powerpoint/2010/main" val="1191109946"/>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1.jpeg"/><Relationship Id="rId7" Type="http://schemas.openxmlformats.org/officeDocument/2006/relationships/image" Target="../media/image15.jpeg"/><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image" Target="../media/image14.jpeg"/><Relationship Id="rId5" Type="http://schemas.openxmlformats.org/officeDocument/2006/relationships/image" Target="../media/image13.jpeg"/><Relationship Id="rId4" Type="http://schemas.openxmlformats.org/officeDocument/2006/relationships/image" Target="../media/image12.jpeg"/></Relationships>
</file>

<file path=ppt/slides/_rels/slide1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1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1.xml"/><Relationship Id="rId4" Type="http://schemas.openxmlformats.org/officeDocument/2006/relationships/hyperlink" Target="https://www.npf.co.jp/information/dog/dog2/dog2-9/1.html" TargetMode="Externa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3.jpeg"/><Relationship Id="rId1" Type="http://schemas.openxmlformats.org/officeDocument/2006/relationships/slideLayout" Target="../slideLayouts/slideLayout2.xml"/><Relationship Id="rId4" Type="http://schemas.openxmlformats.org/officeDocument/2006/relationships/image" Target="../media/image24.jpeg"/></Relationships>
</file>

<file path=ppt/slides/_rels/slide2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hyperlink" Target="https://www.npf.co.jp/information/dog/dog2/dog2-9/1.html" TargetMode="External"/><Relationship Id="rId1" Type="http://schemas.openxmlformats.org/officeDocument/2006/relationships/slideLayout" Target="../slideLayouts/slideLayout1.xml"/><Relationship Id="rId5" Type="http://schemas.openxmlformats.org/officeDocument/2006/relationships/image" Target="../media/image27.png"/><Relationship Id="rId4" Type="http://schemas.openxmlformats.org/officeDocument/2006/relationships/image" Target="../media/image26.png"/></Relationships>
</file>

<file path=ppt/slides/_rels/slide24.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29.png"/></Relationships>
</file>

<file path=ppt/slides/_rels/slide25.xml.rels><?xml version="1.0" encoding="UTF-8" standalone="yes"?>
<Relationships xmlns="http://schemas.openxmlformats.org/package/2006/relationships"><Relationship Id="rId3" Type="http://schemas.openxmlformats.org/officeDocument/2006/relationships/hyperlink" Target="https://ogawaah.net/other/" TargetMode="External"/><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30.jpeg"/></Relationships>
</file>

<file path=ppt/slides/_rels/slide26.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3.jpeg"/><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10.jpe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テキスト ボックス 3"/>
          <p:cNvSpPr txBox="1"/>
          <p:nvPr/>
        </p:nvSpPr>
        <p:spPr>
          <a:xfrm>
            <a:off x="3612357" y="850250"/>
            <a:ext cx="5000420" cy="1323439"/>
          </a:xfrm>
          <a:prstGeom prst="rect">
            <a:avLst/>
          </a:prstGeom>
          <a:noFill/>
        </p:spPr>
        <p:txBody>
          <a:bodyPr wrap="square" rtlCol="0">
            <a:spAutoFit/>
          </a:bodyPr>
          <a:lstStyle/>
          <a:p>
            <a:pPr algn="ctr"/>
            <a:r>
              <a:rPr kumimoji="1" lang="ja-JP" altLang="en-US" sz="4000" dirty="0">
                <a:latin typeface="UD デジタル 教科書体 NP-B" panose="02020700000000000000" pitchFamily="18" charset="-128"/>
                <a:ea typeface="UD デジタル 教科書体 NP-B" panose="02020700000000000000" pitchFamily="18" charset="-128"/>
              </a:rPr>
              <a:t>犬猫の病気と予防</a:t>
            </a:r>
            <a:endParaRPr kumimoji="1" lang="en-US" altLang="ja-JP" sz="4000" dirty="0">
              <a:latin typeface="UD デジタル 教科書体 NP-B" panose="02020700000000000000" pitchFamily="18" charset="-128"/>
              <a:ea typeface="UD デジタル 教科書体 NP-B" panose="02020700000000000000" pitchFamily="18" charset="-128"/>
            </a:endParaRPr>
          </a:p>
          <a:p>
            <a:pPr algn="ctr"/>
            <a:r>
              <a:rPr kumimoji="1" lang="ja-JP" altLang="en-US" sz="4000" dirty="0">
                <a:latin typeface="UD デジタル 教科書体 NP-B" panose="02020700000000000000" pitchFamily="18" charset="-128"/>
                <a:ea typeface="UD デジタル 教科書体 NP-B" panose="02020700000000000000" pitchFamily="18" charset="-128"/>
              </a:rPr>
              <a:t>泌尿器・生殖器</a:t>
            </a:r>
            <a:r>
              <a:rPr kumimoji="1" lang="en-US" altLang="ja-JP" sz="4000" dirty="0">
                <a:latin typeface="UD デジタル 教科書体 NP-B" panose="02020700000000000000" pitchFamily="18" charset="-128"/>
                <a:ea typeface="UD デジタル 教科書体 NP-B" panose="02020700000000000000" pitchFamily="18" charset="-128"/>
              </a:rPr>
              <a:t>Ⅰ</a:t>
            </a:r>
            <a:endParaRPr kumimoji="1" lang="ja-JP" altLang="en-US" sz="4000" dirty="0">
              <a:latin typeface="UD デジタル 教科書体 NP-B" panose="02020700000000000000" pitchFamily="18" charset="-128"/>
              <a:ea typeface="UD デジタル 教科書体 NP-B" panose="02020700000000000000" pitchFamily="18" charset="-128"/>
            </a:endParaRPr>
          </a:p>
        </p:txBody>
      </p:sp>
      <p:sp>
        <p:nvSpPr>
          <p:cNvPr id="5" name="テキスト ボックス 4"/>
          <p:cNvSpPr txBox="1"/>
          <p:nvPr/>
        </p:nvSpPr>
        <p:spPr>
          <a:xfrm>
            <a:off x="1920070" y="5728492"/>
            <a:ext cx="8725466" cy="369332"/>
          </a:xfrm>
          <a:prstGeom prst="rect">
            <a:avLst/>
          </a:prstGeom>
          <a:noFill/>
        </p:spPr>
        <p:txBody>
          <a:bodyPr wrap="none" rtlCol="0">
            <a:spAutoFit/>
          </a:bodyPr>
          <a:lstStyle/>
          <a:p>
            <a:r>
              <a:rPr kumimoji="1" lang="ja-JP" altLang="en-US" dirty="0">
                <a:solidFill>
                  <a:srgbClr val="0070C0"/>
                </a:solidFill>
                <a:latin typeface="UD デジタル 教科書体 NP-B" panose="02020700000000000000" pitchFamily="18" charset="-128"/>
                <a:ea typeface="UD デジタル 教科書体 NP-B" panose="02020700000000000000" pitchFamily="18" charset="-128"/>
              </a:rPr>
              <a:t>文部科学省　沖縄・動物系分野における有機的高専連携プログラム開発・実証事業</a:t>
            </a:r>
          </a:p>
        </p:txBody>
      </p:sp>
      <p:sp>
        <p:nvSpPr>
          <p:cNvPr id="6" name="テキスト ボックス 5"/>
          <p:cNvSpPr txBox="1"/>
          <p:nvPr/>
        </p:nvSpPr>
        <p:spPr>
          <a:xfrm>
            <a:off x="7559039" y="6542379"/>
            <a:ext cx="4676504" cy="338554"/>
          </a:xfrm>
          <a:prstGeom prst="rect">
            <a:avLst/>
          </a:prstGeom>
          <a:noFill/>
        </p:spPr>
        <p:txBody>
          <a:bodyPr wrap="square" rtlCol="0">
            <a:spAutoFit/>
          </a:bodyPr>
          <a:lstStyle/>
          <a:p>
            <a:r>
              <a:rPr lang="en-US" altLang="ja-JP" sz="800" dirty="0">
                <a:latin typeface="BIZ UDPゴシック" panose="020B0400000000000000" pitchFamily="50" charset="-128"/>
                <a:ea typeface="BIZ UDPゴシック" panose="020B0400000000000000" pitchFamily="50" charset="-128"/>
              </a:rPr>
              <a:t>https://www.merckvetmanual.com/dog-owners/kidney-and-urinary-tract-disorders-of-dogs/the-urinary-system-of-dogs</a:t>
            </a:r>
            <a:endParaRPr kumimoji="1" lang="ja-JP" altLang="en-US" sz="800" dirty="0">
              <a:latin typeface="BIZ UDPゴシック" panose="020B0400000000000000" pitchFamily="50" charset="-128"/>
              <a:ea typeface="BIZ UDPゴシック" panose="020B0400000000000000" pitchFamily="50" charset="-128"/>
            </a:endParaRPr>
          </a:p>
        </p:txBody>
      </p:sp>
      <p:sp>
        <p:nvSpPr>
          <p:cNvPr id="7" name="テキスト ボックス 6"/>
          <p:cNvSpPr txBox="1"/>
          <p:nvPr/>
        </p:nvSpPr>
        <p:spPr>
          <a:xfrm>
            <a:off x="7559038" y="6326935"/>
            <a:ext cx="1846980" cy="215444"/>
          </a:xfrm>
          <a:prstGeom prst="rect">
            <a:avLst/>
          </a:prstGeom>
          <a:noFill/>
        </p:spPr>
        <p:txBody>
          <a:bodyPr wrap="none" rtlCol="0">
            <a:spAutoFit/>
          </a:bodyPr>
          <a:lstStyle/>
          <a:p>
            <a:r>
              <a:rPr kumimoji="1" lang="ja-JP" altLang="en-US" sz="800" b="1" dirty="0">
                <a:latin typeface="BIZ UDPゴシック" panose="020B0400000000000000" pitchFamily="50" charset="-128"/>
                <a:ea typeface="BIZ UDPゴシック" panose="020B0400000000000000" pitchFamily="50" charset="-128"/>
              </a:rPr>
              <a:t>使用したイラストの掲載ＵＲＬ、著作者</a:t>
            </a:r>
          </a:p>
        </p:txBody>
      </p:sp>
      <p:pic>
        <p:nvPicPr>
          <p:cNvPr id="8" name="図 7">
            <a:extLst>
              <a:ext uri="{FF2B5EF4-FFF2-40B4-BE49-F238E27FC236}">
                <a16:creationId xmlns:a16="http://schemas.microsoft.com/office/drawing/2014/main" id="{ED62A666-2063-7A57-CD6F-BC275A6C6B19}"/>
              </a:ext>
            </a:extLst>
          </p:cNvPr>
          <p:cNvPicPr>
            <a:picLocks noChangeAspect="1"/>
          </p:cNvPicPr>
          <p:nvPr/>
        </p:nvPicPr>
        <p:blipFill>
          <a:blip r:embed="rId2"/>
          <a:stretch>
            <a:fillRect/>
          </a:stretch>
        </p:blipFill>
        <p:spPr>
          <a:xfrm>
            <a:off x="6309959" y="2334264"/>
            <a:ext cx="2696255" cy="3315733"/>
          </a:xfrm>
          <a:prstGeom prst="rect">
            <a:avLst/>
          </a:prstGeom>
        </p:spPr>
      </p:pic>
      <p:pic>
        <p:nvPicPr>
          <p:cNvPr id="10" name="図 9">
            <a:extLst>
              <a:ext uri="{FF2B5EF4-FFF2-40B4-BE49-F238E27FC236}">
                <a16:creationId xmlns:a16="http://schemas.microsoft.com/office/drawing/2014/main" id="{FFEABF97-89E2-0F2C-4D9E-EFAEA6687BB1}"/>
              </a:ext>
            </a:extLst>
          </p:cNvPr>
          <p:cNvPicPr>
            <a:picLocks noChangeAspect="1"/>
          </p:cNvPicPr>
          <p:nvPr/>
        </p:nvPicPr>
        <p:blipFill>
          <a:blip r:embed="rId3"/>
          <a:stretch>
            <a:fillRect/>
          </a:stretch>
        </p:blipFill>
        <p:spPr>
          <a:xfrm>
            <a:off x="3049647" y="2555307"/>
            <a:ext cx="2284653" cy="2971029"/>
          </a:xfrm>
          <a:prstGeom prst="rect">
            <a:avLst/>
          </a:prstGeom>
        </p:spPr>
      </p:pic>
    </p:spTree>
    <p:extLst>
      <p:ext uri="{BB962C8B-B14F-4D97-AF65-F5344CB8AC3E}">
        <p14:creationId xmlns:p14="http://schemas.microsoft.com/office/powerpoint/2010/main" val="1598361891"/>
      </p:ext>
    </p:extLst>
  </p:cSld>
  <p:clrMapOvr>
    <a:masterClrMapping/>
  </p:clrMapOvr>
  <mc:AlternateContent xmlns:mc="http://schemas.openxmlformats.org/markup-compatibility/2006" xmlns:p14="http://schemas.microsoft.com/office/powerpoint/2010/main">
    <mc:Choice Requires="p14">
      <p:transition spd="slow" p14:dur="2000" advTm="47199"/>
    </mc:Choice>
    <mc:Fallback xmlns="">
      <p:transition spd="slow" advTm="47199"/>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 name="図 31"/>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39384" y="158023"/>
            <a:ext cx="1338741" cy="937516"/>
          </a:xfrm>
          <a:prstGeom prst="rect">
            <a:avLst/>
          </a:prstGeom>
        </p:spPr>
      </p:pic>
      <p:sp>
        <p:nvSpPr>
          <p:cNvPr id="36" name="タイトル 1"/>
          <p:cNvSpPr>
            <a:spLocks noGrp="1"/>
          </p:cNvSpPr>
          <p:nvPr>
            <p:ph type="title"/>
          </p:nvPr>
        </p:nvSpPr>
        <p:spPr>
          <a:xfrm>
            <a:off x="1529882" y="405010"/>
            <a:ext cx="4525685" cy="835549"/>
          </a:xfrm>
        </p:spPr>
        <p:txBody>
          <a:bodyPr>
            <a:normAutofit/>
          </a:bodyPr>
          <a:lstStyle/>
          <a:p>
            <a:r>
              <a:rPr kumimoji="1" lang="ja-JP" altLang="en-US" dirty="0">
                <a:latin typeface="UD デジタル 教科書体 NP-B" panose="02020700000000000000" pitchFamily="18" charset="-128"/>
                <a:ea typeface="UD デジタル 教科書体 NP-B" panose="02020700000000000000" pitchFamily="18" charset="-128"/>
              </a:rPr>
              <a:t>尿石症</a:t>
            </a:r>
          </a:p>
        </p:txBody>
      </p:sp>
      <p:sp>
        <p:nvSpPr>
          <p:cNvPr id="35" name="テキスト ボックス 34">
            <a:extLst>
              <a:ext uri="{FF2B5EF4-FFF2-40B4-BE49-F238E27FC236}">
                <a16:creationId xmlns:a16="http://schemas.microsoft.com/office/drawing/2014/main" id="{F41008CD-F4F6-6389-6DC4-B9F0918A2D06}"/>
              </a:ext>
            </a:extLst>
          </p:cNvPr>
          <p:cNvSpPr txBox="1"/>
          <p:nvPr/>
        </p:nvSpPr>
        <p:spPr>
          <a:xfrm>
            <a:off x="4402599" y="729735"/>
            <a:ext cx="7171450" cy="369332"/>
          </a:xfrm>
          <a:prstGeom prst="rect">
            <a:avLst/>
          </a:prstGeom>
          <a:noFill/>
        </p:spPr>
        <p:txBody>
          <a:bodyPr wrap="square">
            <a:spAutoFit/>
          </a:bodyPr>
          <a:lstStyle/>
          <a:p>
            <a:r>
              <a:rPr kumimoji="1" lang="ja-JP" altLang="en-US" dirty="0">
                <a:latin typeface="UD デジタル 教科書体 NK-B" panose="02020700000000000000" pitchFamily="18" charset="-128"/>
                <a:ea typeface="UD デジタル 教科書体 NK-B" panose="02020700000000000000" pitchFamily="18" charset="-128"/>
              </a:rPr>
              <a:t>腎臓・腎盂・尿管・膀胱・尿道に結石ができ、閉塞や炎症、感染がおこる</a:t>
            </a:r>
          </a:p>
        </p:txBody>
      </p:sp>
      <p:sp>
        <p:nvSpPr>
          <p:cNvPr id="40" name="テキスト ボックス 39">
            <a:extLst>
              <a:ext uri="{FF2B5EF4-FFF2-40B4-BE49-F238E27FC236}">
                <a16:creationId xmlns:a16="http://schemas.microsoft.com/office/drawing/2014/main" id="{DF2F0836-1068-2053-D1C9-97B7C0807AA5}"/>
              </a:ext>
            </a:extLst>
          </p:cNvPr>
          <p:cNvSpPr txBox="1"/>
          <p:nvPr/>
        </p:nvSpPr>
        <p:spPr>
          <a:xfrm>
            <a:off x="1894114" y="6581895"/>
            <a:ext cx="1301932" cy="215444"/>
          </a:xfrm>
          <a:prstGeom prst="rect">
            <a:avLst/>
          </a:prstGeom>
          <a:noFill/>
        </p:spPr>
        <p:txBody>
          <a:bodyPr wrap="square">
            <a:spAutoFit/>
          </a:bodyPr>
          <a:lstStyle/>
          <a:p>
            <a:r>
              <a:rPr lang="en-US" altLang="ja-JP" sz="800" dirty="0"/>
              <a:t>https://hotto.me/10748</a:t>
            </a:r>
            <a:endParaRPr lang="ja-JP" altLang="en-US" sz="800" dirty="0"/>
          </a:p>
        </p:txBody>
      </p:sp>
      <p:sp>
        <p:nvSpPr>
          <p:cNvPr id="41" name="テキスト ボックス 40">
            <a:extLst>
              <a:ext uri="{FF2B5EF4-FFF2-40B4-BE49-F238E27FC236}">
                <a16:creationId xmlns:a16="http://schemas.microsoft.com/office/drawing/2014/main" id="{67D05E4D-1827-64EA-ED54-BD565D527D42}"/>
              </a:ext>
            </a:extLst>
          </p:cNvPr>
          <p:cNvSpPr txBox="1"/>
          <p:nvPr/>
        </p:nvSpPr>
        <p:spPr>
          <a:xfrm>
            <a:off x="104501" y="6562065"/>
            <a:ext cx="1846980" cy="215444"/>
          </a:xfrm>
          <a:prstGeom prst="rect">
            <a:avLst/>
          </a:prstGeom>
          <a:noFill/>
        </p:spPr>
        <p:txBody>
          <a:bodyPr wrap="none" rtlCol="0">
            <a:spAutoFit/>
          </a:bodyPr>
          <a:lstStyle/>
          <a:p>
            <a:r>
              <a:rPr kumimoji="1" lang="ja-JP" altLang="en-US" sz="800" b="1" dirty="0">
                <a:latin typeface="BIZ UDPゴシック" panose="020B0400000000000000" pitchFamily="50" charset="-128"/>
                <a:ea typeface="BIZ UDPゴシック" panose="020B0400000000000000" pitchFamily="50" charset="-128"/>
              </a:rPr>
              <a:t>使用したイラストの掲載ＵＲＬ：</a:t>
            </a:r>
            <a:r>
              <a:rPr kumimoji="1" lang="en-US" altLang="ja-JP" sz="800" b="1" dirty="0" err="1">
                <a:latin typeface="BIZ UDPゴシック" panose="020B0400000000000000" pitchFamily="50" charset="-128"/>
                <a:ea typeface="BIZ UDPゴシック" panose="020B0400000000000000" pitchFamily="50" charset="-128"/>
              </a:rPr>
              <a:t>hotto</a:t>
            </a:r>
            <a:endParaRPr kumimoji="1" lang="ja-JP" altLang="en-US" sz="800" b="1" dirty="0">
              <a:latin typeface="BIZ UDPゴシック" panose="020B0400000000000000" pitchFamily="50" charset="-128"/>
              <a:ea typeface="BIZ UDPゴシック" panose="020B0400000000000000" pitchFamily="50" charset="-128"/>
            </a:endParaRPr>
          </a:p>
        </p:txBody>
      </p:sp>
      <p:sp>
        <p:nvSpPr>
          <p:cNvPr id="6" name="テキスト ボックス 5">
            <a:extLst>
              <a:ext uri="{FF2B5EF4-FFF2-40B4-BE49-F238E27FC236}">
                <a16:creationId xmlns:a16="http://schemas.microsoft.com/office/drawing/2014/main" id="{02DBE0CF-342A-366E-9982-B2DBE9098045}"/>
              </a:ext>
            </a:extLst>
          </p:cNvPr>
          <p:cNvSpPr txBox="1"/>
          <p:nvPr/>
        </p:nvSpPr>
        <p:spPr>
          <a:xfrm>
            <a:off x="5921828" y="1559316"/>
            <a:ext cx="1097281" cy="369332"/>
          </a:xfrm>
          <a:prstGeom prst="rect">
            <a:avLst/>
          </a:prstGeom>
          <a:noFill/>
        </p:spPr>
        <p:txBody>
          <a:bodyPr wrap="square">
            <a:spAutoFit/>
          </a:bodyPr>
          <a:lstStyle/>
          <a:p>
            <a:r>
              <a:rPr kumimoji="1" lang="ja-JP" altLang="en-US" dirty="0">
                <a:latin typeface="UD デジタル 教科書体 NK-B" panose="02020700000000000000" pitchFamily="18" charset="-128"/>
                <a:ea typeface="UD デジタル 教科書体 NK-B" panose="02020700000000000000" pitchFamily="18" charset="-128"/>
              </a:rPr>
              <a:t>＜原因＞</a:t>
            </a:r>
          </a:p>
        </p:txBody>
      </p:sp>
      <p:sp>
        <p:nvSpPr>
          <p:cNvPr id="7" name="テキスト ボックス 6">
            <a:extLst>
              <a:ext uri="{FF2B5EF4-FFF2-40B4-BE49-F238E27FC236}">
                <a16:creationId xmlns:a16="http://schemas.microsoft.com/office/drawing/2014/main" id="{622E9D7D-B5BD-4E0C-47A2-E8A432B99422}"/>
              </a:ext>
            </a:extLst>
          </p:cNvPr>
          <p:cNvSpPr txBox="1"/>
          <p:nvPr/>
        </p:nvSpPr>
        <p:spPr>
          <a:xfrm>
            <a:off x="6684601" y="2035066"/>
            <a:ext cx="4876921" cy="646331"/>
          </a:xfrm>
          <a:prstGeom prst="rect">
            <a:avLst/>
          </a:prstGeom>
          <a:noFill/>
        </p:spPr>
        <p:txBody>
          <a:bodyPr wrap="square">
            <a:spAutoFit/>
          </a:bodyPr>
          <a:lstStyle/>
          <a:p>
            <a:r>
              <a:rPr kumimoji="1" lang="ja-JP" altLang="en-US" dirty="0">
                <a:latin typeface="UD デジタル 教科書体 NK-B" panose="02020700000000000000" pitchFamily="18" charset="-128"/>
                <a:ea typeface="UD デジタル 教科書体 NK-B" panose="02020700000000000000" pitchFamily="18" charset="-128"/>
              </a:rPr>
              <a:t>結石は、尿中のミネラルが結晶化してできるが、</a:t>
            </a:r>
            <a:endParaRPr kumimoji="1" lang="en-US" altLang="ja-JP" dirty="0">
              <a:latin typeface="UD デジタル 教科書体 NK-B" panose="02020700000000000000" pitchFamily="18" charset="-128"/>
              <a:ea typeface="UD デジタル 教科書体 NK-B" panose="02020700000000000000" pitchFamily="18" charset="-128"/>
            </a:endParaRPr>
          </a:p>
          <a:p>
            <a:r>
              <a:rPr kumimoji="1" lang="ja-JP" altLang="en-US" dirty="0">
                <a:latin typeface="UD デジタル 教科書体 NK-B" panose="02020700000000000000" pitchFamily="18" charset="-128"/>
                <a:ea typeface="UD デジタル 教科書体 NK-B" panose="02020700000000000000" pitchFamily="18" charset="-128"/>
              </a:rPr>
              <a:t>結晶化するメカニズムはわかっていない</a:t>
            </a:r>
            <a:endParaRPr kumimoji="1" lang="en-US" altLang="ja-JP" dirty="0">
              <a:latin typeface="UD デジタル 教科書体 NK-B" panose="02020700000000000000" pitchFamily="18" charset="-128"/>
              <a:ea typeface="UD デジタル 教科書体 NK-B" panose="02020700000000000000" pitchFamily="18" charset="-128"/>
            </a:endParaRPr>
          </a:p>
        </p:txBody>
      </p:sp>
      <p:sp>
        <p:nvSpPr>
          <p:cNvPr id="8" name="テキスト ボックス 7">
            <a:extLst>
              <a:ext uri="{FF2B5EF4-FFF2-40B4-BE49-F238E27FC236}">
                <a16:creationId xmlns:a16="http://schemas.microsoft.com/office/drawing/2014/main" id="{C4E15C9A-D88D-EF06-5D74-9F0C49B782AC}"/>
              </a:ext>
            </a:extLst>
          </p:cNvPr>
          <p:cNvSpPr txBox="1"/>
          <p:nvPr/>
        </p:nvSpPr>
        <p:spPr>
          <a:xfrm>
            <a:off x="5921828" y="3062440"/>
            <a:ext cx="3623005" cy="369332"/>
          </a:xfrm>
          <a:prstGeom prst="rect">
            <a:avLst/>
          </a:prstGeom>
          <a:noFill/>
        </p:spPr>
        <p:txBody>
          <a:bodyPr wrap="square">
            <a:spAutoFit/>
          </a:bodyPr>
          <a:lstStyle/>
          <a:p>
            <a:r>
              <a:rPr kumimoji="1" lang="ja-JP" altLang="en-US" dirty="0">
                <a:latin typeface="UD デジタル 教科書体 NK-B" panose="02020700000000000000" pitchFamily="18" charset="-128"/>
                <a:ea typeface="UD デジタル 教科書体 NK-B" panose="02020700000000000000" pitchFamily="18" charset="-128"/>
              </a:rPr>
              <a:t>＜結石が起こりやすい状況＞</a:t>
            </a:r>
          </a:p>
        </p:txBody>
      </p:sp>
      <p:pic>
        <p:nvPicPr>
          <p:cNvPr id="2050" name="Picture 2" descr="尿路結石（尿結石）は部位別に4種類">
            <a:extLst>
              <a:ext uri="{FF2B5EF4-FFF2-40B4-BE49-F238E27FC236}">
                <a16:creationId xmlns:a16="http://schemas.microsoft.com/office/drawing/2014/main" id="{D1299EA5-601B-AAA1-9B40-4EA4AD705802}"/>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0" y="1675252"/>
            <a:ext cx="5011792" cy="4296776"/>
          </a:xfrm>
          <a:prstGeom prst="rect">
            <a:avLst/>
          </a:prstGeom>
          <a:noFill/>
          <a:extLst>
            <a:ext uri="{909E8E84-426E-40DD-AFC4-6F175D3DCCD1}">
              <a14:hiddenFill xmlns:a14="http://schemas.microsoft.com/office/drawing/2010/main">
                <a:solidFill>
                  <a:srgbClr val="FFFFFF"/>
                </a:solidFill>
              </a14:hiddenFill>
            </a:ext>
          </a:extLst>
        </p:spPr>
      </p:pic>
      <p:sp>
        <p:nvSpPr>
          <p:cNvPr id="11" name="テキスト ボックス 10">
            <a:extLst>
              <a:ext uri="{FF2B5EF4-FFF2-40B4-BE49-F238E27FC236}">
                <a16:creationId xmlns:a16="http://schemas.microsoft.com/office/drawing/2014/main" id="{8498335E-9085-9CE6-EEF4-3AB17CF71606}"/>
              </a:ext>
            </a:extLst>
          </p:cNvPr>
          <p:cNvSpPr txBox="1"/>
          <p:nvPr/>
        </p:nvSpPr>
        <p:spPr>
          <a:xfrm>
            <a:off x="6300593" y="3575767"/>
            <a:ext cx="5260930" cy="2308324"/>
          </a:xfrm>
          <a:prstGeom prst="rect">
            <a:avLst/>
          </a:prstGeom>
          <a:noFill/>
        </p:spPr>
        <p:txBody>
          <a:bodyPr wrap="square">
            <a:spAutoFit/>
          </a:bodyPr>
          <a:lstStyle/>
          <a:p>
            <a:r>
              <a:rPr kumimoji="1" lang="ja-JP" altLang="en-US" dirty="0">
                <a:latin typeface="UD デジタル 教科書体 NK-B" panose="02020700000000000000" pitchFamily="18" charset="-128"/>
                <a:ea typeface="UD デジタル 教科書体 NK-B" panose="02020700000000000000" pitchFamily="18" charset="-128"/>
              </a:rPr>
              <a:t>●食事（ミネラルの過剰摂取、おやつの食べ過ぎ）</a:t>
            </a:r>
            <a:endParaRPr kumimoji="1" lang="en-US" altLang="ja-JP" dirty="0">
              <a:latin typeface="UD デジタル 教科書体 NK-B" panose="02020700000000000000" pitchFamily="18" charset="-128"/>
              <a:ea typeface="UD デジタル 教科書体 NK-B" panose="02020700000000000000" pitchFamily="18" charset="-128"/>
            </a:endParaRPr>
          </a:p>
          <a:p>
            <a:r>
              <a:rPr lang="ja-JP" altLang="en-US" dirty="0">
                <a:latin typeface="UD デジタル 教科書体 NK-B" panose="02020700000000000000" pitchFamily="18" charset="-128"/>
                <a:ea typeface="UD デジタル 教科書体 NK-B" panose="02020700000000000000" pitchFamily="18" charset="-128"/>
              </a:rPr>
              <a:t>●飲水量の低下</a:t>
            </a:r>
            <a:endParaRPr lang="en-US" altLang="ja-JP" dirty="0">
              <a:latin typeface="UD デジタル 教科書体 NK-B" panose="02020700000000000000" pitchFamily="18" charset="-128"/>
              <a:ea typeface="UD デジタル 教科書体 NK-B" panose="02020700000000000000" pitchFamily="18" charset="-128"/>
            </a:endParaRPr>
          </a:p>
          <a:p>
            <a:r>
              <a:rPr kumimoji="1" lang="ja-JP" altLang="en-US" dirty="0">
                <a:latin typeface="UD デジタル 教科書体 NK-B" panose="02020700000000000000" pitchFamily="18" charset="-128"/>
                <a:ea typeface="UD デジタル 教科書体 NK-B" panose="02020700000000000000" pitchFamily="18" charset="-128"/>
              </a:rPr>
              <a:t>●尿</a:t>
            </a:r>
            <a:r>
              <a:rPr lang="en-US" altLang="ja-JP" dirty="0">
                <a:latin typeface="UD デジタル 教科書体 NK-B" panose="02020700000000000000" pitchFamily="18" charset="-128"/>
                <a:ea typeface="UD デジタル 教科書体 NK-B" panose="02020700000000000000" pitchFamily="18" charset="-128"/>
              </a:rPr>
              <a:t>pH</a:t>
            </a:r>
            <a:r>
              <a:rPr lang="ja-JP" altLang="en-US" dirty="0">
                <a:latin typeface="UD デジタル 教科書体 NK-B" panose="02020700000000000000" pitchFamily="18" charset="-128"/>
                <a:ea typeface="UD デジタル 教科書体 NK-B" panose="02020700000000000000" pitchFamily="18" charset="-128"/>
              </a:rPr>
              <a:t>の変化（酸性で</a:t>
            </a:r>
            <a:r>
              <a:rPr lang="ja-JP" altLang="en-US" dirty="0">
                <a:solidFill>
                  <a:srgbClr val="FF0000"/>
                </a:solidFill>
                <a:latin typeface="UD デジタル 教科書体 NK-B" panose="02020700000000000000" pitchFamily="18" charset="-128"/>
                <a:ea typeface="UD デジタル 教科書体 NK-B" panose="02020700000000000000" pitchFamily="18" charset="-128"/>
              </a:rPr>
              <a:t>シュウ酸カルシウム</a:t>
            </a:r>
            <a:r>
              <a:rPr lang="ja-JP" altLang="en-US" dirty="0">
                <a:latin typeface="UD デジタル 教科書体 NK-B" panose="02020700000000000000" pitchFamily="18" charset="-128"/>
                <a:ea typeface="UD デジタル 教科書体 NK-B" panose="02020700000000000000" pitchFamily="18" charset="-128"/>
              </a:rPr>
              <a:t>、アルカリ性で</a:t>
            </a:r>
            <a:r>
              <a:rPr lang="ja-JP" altLang="en-US" dirty="0">
                <a:solidFill>
                  <a:srgbClr val="FF0000"/>
                </a:solidFill>
                <a:latin typeface="UD デジタル 教科書体 NK-B" panose="02020700000000000000" pitchFamily="18" charset="-128"/>
                <a:ea typeface="UD デジタル 教科書体 NK-B" panose="02020700000000000000" pitchFamily="18" charset="-128"/>
              </a:rPr>
              <a:t>ストルバイト</a:t>
            </a:r>
            <a:r>
              <a:rPr lang="ja-JP" altLang="en-US" dirty="0">
                <a:latin typeface="UD デジタル 教科書体 NK-B" panose="02020700000000000000" pitchFamily="18" charset="-128"/>
                <a:ea typeface="UD デジタル 教科書体 NK-B" panose="02020700000000000000" pitchFamily="18" charset="-128"/>
              </a:rPr>
              <a:t>ができやすい）</a:t>
            </a:r>
            <a:endParaRPr lang="en-US" altLang="ja-JP" dirty="0">
              <a:latin typeface="UD デジタル 教科書体 NK-B" panose="02020700000000000000" pitchFamily="18" charset="-128"/>
              <a:ea typeface="UD デジタル 教科書体 NK-B" panose="02020700000000000000" pitchFamily="18" charset="-128"/>
            </a:endParaRPr>
          </a:p>
          <a:p>
            <a:r>
              <a:rPr kumimoji="1" lang="ja-JP" altLang="en-US" dirty="0">
                <a:latin typeface="UD デジタル 教科書体 NK-B" panose="02020700000000000000" pitchFamily="18" charset="-128"/>
                <a:ea typeface="UD デジタル 教科書体 NK-B" panose="02020700000000000000" pitchFamily="18" charset="-128"/>
              </a:rPr>
              <a:t>●細菌感染（尿ｐＨがアルカリ性になり</a:t>
            </a:r>
            <a:r>
              <a:rPr lang="ja-JP" altLang="en-US" dirty="0">
                <a:latin typeface="UD デジタル 教科書体 NK-B" panose="02020700000000000000" pitchFamily="18" charset="-128"/>
                <a:ea typeface="UD デジタル 教科書体 NK-B" panose="02020700000000000000" pitchFamily="18" charset="-128"/>
              </a:rPr>
              <a:t>ストルバイトができやすい</a:t>
            </a:r>
            <a:r>
              <a:rPr kumimoji="1" lang="ja-JP" altLang="en-US" dirty="0">
                <a:latin typeface="UD デジタル 教科書体 NK-B" panose="02020700000000000000" pitchFamily="18" charset="-128"/>
                <a:ea typeface="UD デジタル 教科書体 NK-B" panose="02020700000000000000" pitchFamily="18" charset="-128"/>
              </a:rPr>
              <a:t>）</a:t>
            </a:r>
            <a:endParaRPr kumimoji="1" lang="en-US" altLang="ja-JP" dirty="0">
              <a:latin typeface="UD デジタル 教科書体 NK-B" panose="02020700000000000000" pitchFamily="18" charset="-128"/>
              <a:ea typeface="UD デジタル 教科書体 NK-B" panose="02020700000000000000" pitchFamily="18" charset="-128"/>
            </a:endParaRPr>
          </a:p>
          <a:p>
            <a:r>
              <a:rPr kumimoji="1" lang="ja-JP" altLang="en-US" dirty="0">
                <a:latin typeface="UD デジタル 教科書体 NK-B" panose="02020700000000000000" pitchFamily="18" charset="-128"/>
                <a:ea typeface="UD デジタル 教科書体 NK-B" panose="02020700000000000000" pitchFamily="18" charset="-128"/>
              </a:rPr>
              <a:t>●遺伝（ダルメシアンとブルドッグは、（　　　　　　　　　　　　　　）が結晶化しやすい）</a:t>
            </a:r>
            <a:endParaRPr kumimoji="1" lang="en-US" altLang="ja-JP" dirty="0">
              <a:latin typeface="UD デジタル 教科書体 NK-B" panose="02020700000000000000" pitchFamily="18" charset="-128"/>
              <a:ea typeface="UD デジタル 教科書体 NK-B" panose="02020700000000000000" pitchFamily="18" charset="-128"/>
            </a:endParaRPr>
          </a:p>
        </p:txBody>
      </p:sp>
      <p:sp>
        <p:nvSpPr>
          <p:cNvPr id="3" name="テキスト ボックス 2">
            <a:extLst>
              <a:ext uri="{FF2B5EF4-FFF2-40B4-BE49-F238E27FC236}">
                <a16:creationId xmlns:a16="http://schemas.microsoft.com/office/drawing/2014/main" id="{59434245-081C-30D9-98F9-C3684019B9A9}"/>
              </a:ext>
            </a:extLst>
          </p:cNvPr>
          <p:cNvSpPr txBox="1"/>
          <p:nvPr/>
        </p:nvSpPr>
        <p:spPr>
          <a:xfrm>
            <a:off x="6496050" y="5511284"/>
            <a:ext cx="2019300" cy="369332"/>
          </a:xfrm>
          <a:prstGeom prst="rect">
            <a:avLst/>
          </a:prstGeom>
          <a:noFill/>
        </p:spPr>
        <p:txBody>
          <a:bodyPr wrap="square">
            <a:spAutoFit/>
          </a:bodyPr>
          <a:lstStyle/>
          <a:p>
            <a:r>
              <a:rPr kumimoji="1" lang="ja-JP" altLang="en-US" dirty="0">
                <a:solidFill>
                  <a:srgbClr val="FF0000"/>
                </a:solidFill>
                <a:latin typeface="UD デジタル 教科書体 NK-B" panose="02020700000000000000" pitchFamily="18" charset="-128"/>
                <a:ea typeface="UD デジタル 教科書体 NK-B" panose="02020700000000000000" pitchFamily="18" charset="-128"/>
              </a:rPr>
              <a:t>尿酸アンモニウム</a:t>
            </a:r>
            <a:endParaRPr lang="ja-JP" altLang="en-US" dirty="0">
              <a:solidFill>
                <a:srgbClr val="FF0000"/>
              </a:solidFill>
            </a:endParaRPr>
          </a:p>
        </p:txBody>
      </p:sp>
      <p:sp>
        <p:nvSpPr>
          <p:cNvPr id="4" name="正方形/長方形 3">
            <a:extLst>
              <a:ext uri="{FF2B5EF4-FFF2-40B4-BE49-F238E27FC236}">
                <a16:creationId xmlns:a16="http://schemas.microsoft.com/office/drawing/2014/main" id="{5D4D4C9B-2C95-139A-BA76-8B1BC467564D}"/>
              </a:ext>
            </a:extLst>
          </p:cNvPr>
          <p:cNvSpPr/>
          <p:nvPr/>
        </p:nvSpPr>
        <p:spPr>
          <a:xfrm>
            <a:off x="0" y="2857500"/>
            <a:ext cx="1114425" cy="361950"/>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正方形/長方形 4">
            <a:extLst>
              <a:ext uri="{FF2B5EF4-FFF2-40B4-BE49-F238E27FC236}">
                <a16:creationId xmlns:a16="http://schemas.microsoft.com/office/drawing/2014/main" id="{ABDE1F92-8155-52A9-E691-595F61820FDA}"/>
              </a:ext>
            </a:extLst>
          </p:cNvPr>
          <p:cNvSpPr/>
          <p:nvPr/>
        </p:nvSpPr>
        <p:spPr>
          <a:xfrm>
            <a:off x="0" y="4829175"/>
            <a:ext cx="1114425" cy="361950"/>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テキスト ボックス 8">
            <a:extLst>
              <a:ext uri="{FF2B5EF4-FFF2-40B4-BE49-F238E27FC236}">
                <a16:creationId xmlns:a16="http://schemas.microsoft.com/office/drawing/2014/main" id="{50A695CF-E151-5644-1708-F6025ED024D8}"/>
              </a:ext>
            </a:extLst>
          </p:cNvPr>
          <p:cNvSpPr txBox="1"/>
          <p:nvPr/>
        </p:nvSpPr>
        <p:spPr>
          <a:xfrm>
            <a:off x="114300" y="2910185"/>
            <a:ext cx="954107" cy="461665"/>
          </a:xfrm>
          <a:prstGeom prst="rect">
            <a:avLst/>
          </a:prstGeom>
          <a:noFill/>
        </p:spPr>
        <p:txBody>
          <a:bodyPr wrap="none" rtlCol="0">
            <a:spAutoFit/>
          </a:bodyPr>
          <a:lstStyle/>
          <a:p>
            <a:r>
              <a:rPr kumimoji="1" lang="ja-JP" altLang="en-US" sz="1200" dirty="0">
                <a:solidFill>
                  <a:srgbClr val="FF0000"/>
                </a:solidFill>
                <a:latin typeface="UD デジタル 教科書体 NP-B" panose="02020700000000000000" pitchFamily="18" charset="-128"/>
                <a:ea typeface="UD デジタル 教科書体 NP-B" panose="02020700000000000000" pitchFamily="18" charset="-128"/>
              </a:rPr>
              <a:t>シュウ酸</a:t>
            </a:r>
            <a:endParaRPr kumimoji="1" lang="en-US" altLang="ja-JP" sz="1200" dirty="0">
              <a:solidFill>
                <a:srgbClr val="FF0000"/>
              </a:solidFill>
              <a:latin typeface="UD デジタル 教科書体 NP-B" panose="02020700000000000000" pitchFamily="18" charset="-128"/>
              <a:ea typeface="UD デジタル 教科書体 NP-B" panose="02020700000000000000" pitchFamily="18" charset="-128"/>
            </a:endParaRPr>
          </a:p>
          <a:p>
            <a:r>
              <a:rPr kumimoji="1" lang="ja-JP" altLang="en-US" sz="1200" dirty="0">
                <a:solidFill>
                  <a:srgbClr val="FF0000"/>
                </a:solidFill>
                <a:latin typeface="UD デジタル 教科書体 NP-B" panose="02020700000000000000" pitchFamily="18" charset="-128"/>
                <a:ea typeface="UD デジタル 教科書体 NP-B" panose="02020700000000000000" pitchFamily="18" charset="-128"/>
              </a:rPr>
              <a:t>カルシウム</a:t>
            </a:r>
          </a:p>
        </p:txBody>
      </p:sp>
      <p:sp>
        <p:nvSpPr>
          <p:cNvPr id="10" name="テキスト ボックス 9">
            <a:extLst>
              <a:ext uri="{FF2B5EF4-FFF2-40B4-BE49-F238E27FC236}">
                <a16:creationId xmlns:a16="http://schemas.microsoft.com/office/drawing/2014/main" id="{954C46F6-FBAD-A743-9D1E-6889B40D9A36}"/>
              </a:ext>
            </a:extLst>
          </p:cNvPr>
          <p:cNvSpPr txBox="1"/>
          <p:nvPr/>
        </p:nvSpPr>
        <p:spPr>
          <a:xfrm>
            <a:off x="114300" y="4919960"/>
            <a:ext cx="1107996" cy="276999"/>
          </a:xfrm>
          <a:prstGeom prst="rect">
            <a:avLst/>
          </a:prstGeom>
          <a:noFill/>
        </p:spPr>
        <p:txBody>
          <a:bodyPr wrap="none" rtlCol="0">
            <a:spAutoFit/>
          </a:bodyPr>
          <a:lstStyle/>
          <a:p>
            <a:r>
              <a:rPr kumimoji="1" lang="ja-JP" altLang="en-US" sz="1200" dirty="0">
                <a:solidFill>
                  <a:srgbClr val="FF0000"/>
                </a:solidFill>
                <a:latin typeface="UD デジタル 教科書体 NP-B" panose="02020700000000000000" pitchFamily="18" charset="-128"/>
                <a:ea typeface="UD デジタル 教科書体 NP-B" panose="02020700000000000000" pitchFamily="18" charset="-128"/>
              </a:rPr>
              <a:t>ストルバイト</a:t>
            </a:r>
          </a:p>
        </p:txBody>
      </p:sp>
    </p:spTree>
    <p:extLst>
      <p:ext uri="{BB962C8B-B14F-4D97-AF65-F5344CB8AC3E}">
        <p14:creationId xmlns:p14="http://schemas.microsoft.com/office/powerpoint/2010/main" val="33426767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9" grpId="0"/>
      <p:bldP spid="10"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 name="図 31"/>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39384" y="158023"/>
            <a:ext cx="1338741" cy="937516"/>
          </a:xfrm>
          <a:prstGeom prst="rect">
            <a:avLst/>
          </a:prstGeom>
        </p:spPr>
      </p:pic>
      <p:sp>
        <p:nvSpPr>
          <p:cNvPr id="36" name="タイトル 1"/>
          <p:cNvSpPr>
            <a:spLocks noGrp="1"/>
          </p:cNvSpPr>
          <p:nvPr>
            <p:ph type="title"/>
          </p:nvPr>
        </p:nvSpPr>
        <p:spPr>
          <a:xfrm>
            <a:off x="1529882" y="405010"/>
            <a:ext cx="4525685" cy="835549"/>
          </a:xfrm>
        </p:spPr>
        <p:txBody>
          <a:bodyPr>
            <a:normAutofit/>
          </a:bodyPr>
          <a:lstStyle/>
          <a:p>
            <a:r>
              <a:rPr kumimoji="1" lang="ja-JP" altLang="en-US" dirty="0">
                <a:latin typeface="UD デジタル 教科書体 NP-B" panose="02020700000000000000" pitchFamily="18" charset="-128"/>
                <a:ea typeface="UD デジタル 教科書体 NP-B" panose="02020700000000000000" pitchFamily="18" charset="-128"/>
              </a:rPr>
              <a:t>尿石症</a:t>
            </a:r>
          </a:p>
        </p:txBody>
      </p:sp>
      <p:sp>
        <p:nvSpPr>
          <p:cNvPr id="35" name="テキスト ボックス 34">
            <a:extLst>
              <a:ext uri="{FF2B5EF4-FFF2-40B4-BE49-F238E27FC236}">
                <a16:creationId xmlns:a16="http://schemas.microsoft.com/office/drawing/2014/main" id="{F41008CD-F4F6-6389-6DC4-B9F0918A2D06}"/>
              </a:ext>
            </a:extLst>
          </p:cNvPr>
          <p:cNvSpPr txBox="1"/>
          <p:nvPr/>
        </p:nvSpPr>
        <p:spPr>
          <a:xfrm>
            <a:off x="4402599" y="729735"/>
            <a:ext cx="7171450" cy="369332"/>
          </a:xfrm>
          <a:prstGeom prst="rect">
            <a:avLst/>
          </a:prstGeom>
          <a:noFill/>
        </p:spPr>
        <p:txBody>
          <a:bodyPr wrap="square">
            <a:spAutoFit/>
          </a:bodyPr>
          <a:lstStyle/>
          <a:p>
            <a:r>
              <a:rPr kumimoji="1" lang="ja-JP" altLang="en-US" dirty="0">
                <a:latin typeface="UD デジタル 教科書体 NK-B" panose="02020700000000000000" pitchFamily="18" charset="-128"/>
                <a:ea typeface="UD デジタル 教科書体 NK-B" panose="02020700000000000000" pitchFamily="18" charset="-128"/>
              </a:rPr>
              <a:t>腎臓・腎盂・尿管・膀胱・尿道に結石ができ、閉塞や炎症、感染がおこる</a:t>
            </a:r>
          </a:p>
        </p:txBody>
      </p:sp>
      <p:sp>
        <p:nvSpPr>
          <p:cNvPr id="40" name="テキスト ボックス 39">
            <a:extLst>
              <a:ext uri="{FF2B5EF4-FFF2-40B4-BE49-F238E27FC236}">
                <a16:creationId xmlns:a16="http://schemas.microsoft.com/office/drawing/2014/main" id="{DF2F0836-1068-2053-D1C9-97B7C0807AA5}"/>
              </a:ext>
            </a:extLst>
          </p:cNvPr>
          <p:cNvSpPr txBox="1"/>
          <p:nvPr/>
        </p:nvSpPr>
        <p:spPr>
          <a:xfrm>
            <a:off x="1894114" y="6581895"/>
            <a:ext cx="1301932" cy="215444"/>
          </a:xfrm>
          <a:prstGeom prst="rect">
            <a:avLst/>
          </a:prstGeom>
          <a:noFill/>
        </p:spPr>
        <p:txBody>
          <a:bodyPr wrap="square">
            <a:spAutoFit/>
          </a:bodyPr>
          <a:lstStyle/>
          <a:p>
            <a:r>
              <a:rPr lang="en-US" altLang="ja-JP" sz="800" dirty="0"/>
              <a:t>https://hotto.me/10748</a:t>
            </a:r>
            <a:endParaRPr lang="ja-JP" altLang="en-US" sz="800" dirty="0"/>
          </a:p>
        </p:txBody>
      </p:sp>
      <p:sp>
        <p:nvSpPr>
          <p:cNvPr id="41" name="テキスト ボックス 40">
            <a:extLst>
              <a:ext uri="{FF2B5EF4-FFF2-40B4-BE49-F238E27FC236}">
                <a16:creationId xmlns:a16="http://schemas.microsoft.com/office/drawing/2014/main" id="{67D05E4D-1827-64EA-ED54-BD565D527D42}"/>
              </a:ext>
            </a:extLst>
          </p:cNvPr>
          <p:cNvSpPr txBox="1"/>
          <p:nvPr/>
        </p:nvSpPr>
        <p:spPr>
          <a:xfrm>
            <a:off x="104501" y="6562065"/>
            <a:ext cx="1846980" cy="215444"/>
          </a:xfrm>
          <a:prstGeom prst="rect">
            <a:avLst/>
          </a:prstGeom>
          <a:noFill/>
        </p:spPr>
        <p:txBody>
          <a:bodyPr wrap="none" rtlCol="0">
            <a:spAutoFit/>
          </a:bodyPr>
          <a:lstStyle/>
          <a:p>
            <a:r>
              <a:rPr kumimoji="1" lang="ja-JP" altLang="en-US" sz="800" b="1" dirty="0">
                <a:latin typeface="BIZ UDPゴシック" panose="020B0400000000000000" pitchFamily="50" charset="-128"/>
                <a:ea typeface="BIZ UDPゴシック" panose="020B0400000000000000" pitchFamily="50" charset="-128"/>
              </a:rPr>
              <a:t>使用したイラストの掲載ＵＲＬ：</a:t>
            </a:r>
            <a:r>
              <a:rPr kumimoji="1" lang="en-US" altLang="ja-JP" sz="800" b="1" dirty="0" err="1">
                <a:latin typeface="BIZ UDPゴシック" panose="020B0400000000000000" pitchFamily="50" charset="-128"/>
                <a:ea typeface="BIZ UDPゴシック" panose="020B0400000000000000" pitchFamily="50" charset="-128"/>
              </a:rPr>
              <a:t>hotto</a:t>
            </a:r>
            <a:endParaRPr kumimoji="1" lang="ja-JP" altLang="en-US" sz="800" b="1" dirty="0">
              <a:latin typeface="BIZ UDPゴシック" panose="020B0400000000000000" pitchFamily="50" charset="-128"/>
              <a:ea typeface="BIZ UDPゴシック" panose="020B0400000000000000" pitchFamily="50" charset="-128"/>
            </a:endParaRPr>
          </a:p>
        </p:txBody>
      </p:sp>
      <p:sp>
        <p:nvSpPr>
          <p:cNvPr id="6" name="テキスト ボックス 5">
            <a:extLst>
              <a:ext uri="{FF2B5EF4-FFF2-40B4-BE49-F238E27FC236}">
                <a16:creationId xmlns:a16="http://schemas.microsoft.com/office/drawing/2014/main" id="{02DBE0CF-342A-366E-9982-B2DBE9098045}"/>
              </a:ext>
            </a:extLst>
          </p:cNvPr>
          <p:cNvSpPr txBox="1"/>
          <p:nvPr/>
        </p:nvSpPr>
        <p:spPr>
          <a:xfrm>
            <a:off x="4318497" y="1559316"/>
            <a:ext cx="2433032" cy="369332"/>
          </a:xfrm>
          <a:prstGeom prst="rect">
            <a:avLst/>
          </a:prstGeom>
          <a:noFill/>
        </p:spPr>
        <p:txBody>
          <a:bodyPr wrap="square">
            <a:spAutoFit/>
          </a:bodyPr>
          <a:lstStyle/>
          <a:p>
            <a:r>
              <a:rPr kumimoji="1" lang="ja-JP" altLang="en-US" dirty="0">
                <a:latin typeface="UD デジタル 教科書体 NK-B" panose="02020700000000000000" pitchFamily="18" charset="-128"/>
                <a:ea typeface="UD デジタル 教科書体 NK-B" panose="02020700000000000000" pitchFamily="18" charset="-128"/>
              </a:rPr>
              <a:t>＜結石の種類と特徴＞</a:t>
            </a:r>
          </a:p>
        </p:txBody>
      </p:sp>
      <p:pic>
        <p:nvPicPr>
          <p:cNvPr id="2050" name="Picture 2" descr="尿路結石（尿結石）は部位別に4種類">
            <a:extLst>
              <a:ext uri="{FF2B5EF4-FFF2-40B4-BE49-F238E27FC236}">
                <a16:creationId xmlns:a16="http://schemas.microsoft.com/office/drawing/2014/main" id="{D1299EA5-601B-AAA1-9B40-4EA4AD705802}"/>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125260" y="1975877"/>
            <a:ext cx="3582444" cy="3071348"/>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表 1">
            <a:extLst>
              <a:ext uri="{FF2B5EF4-FFF2-40B4-BE49-F238E27FC236}">
                <a16:creationId xmlns:a16="http://schemas.microsoft.com/office/drawing/2014/main" id="{866F8F70-1A71-246C-7FD7-4007B93E9524}"/>
              </a:ext>
            </a:extLst>
          </p:cNvPr>
          <p:cNvGraphicFramePr>
            <a:graphicFrameLocks noGrp="1"/>
          </p:cNvGraphicFramePr>
          <p:nvPr>
            <p:extLst>
              <p:ext uri="{D42A27DB-BD31-4B8C-83A1-F6EECF244321}">
                <p14:modId xmlns:p14="http://schemas.microsoft.com/office/powerpoint/2010/main" val="3933742453"/>
              </p:ext>
            </p:extLst>
          </p:nvPr>
        </p:nvGraphicFramePr>
        <p:xfrm>
          <a:off x="4622104" y="2147633"/>
          <a:ext cx="7379396" cy="4297680"/>
        </p:xfrm>
        <a:graphic>
          <a:graphicData uri="http://schemas.openxmlformats.org/drawingml/2006/table">
            <a:tbl>
              <a:tblPr firstRow="1" bandRow="1">
                <a:tableStyleId>{5940675A-B579-460E-94D1-54222C63F5DA}</a:tableStyleId>
              </a:tblPr>
              <a:tblGrid>
                <a:gridCol w="2596181">
                  <a:extLst>
                    <a:ext uri="{9D8B030D-6E8A-4147-A177-3AD203B41FA5}">
                      <a16:colId xmlns:a16="http://schemas.microsoft.com/office/drawing/2014/main" val="1758000770"/>
                    </a:ext>
                  </a:extLst>
                </a:gridCol>
                <a:gridCol w="4783215">
                  <a:extLst>
                    <a:ext uri="{9D8B030D-6E8A-4147-A177-3AD203B41FA5}">
                      <a16:colId xmlns:a16="http://schemas.microsoft.com/office/drawing/2014/main" val="1861414583"/>
                    </a:ext>
                  </a:extLst>
                </a:gridCol>
              </a:tblGrid>
              <a:tr h="370840">
                <a:tc>
                  <a:txBody>
                    <a:bodyPr/>
                    <a:lstStyle/>
                    <a:p>
                      <a:r>
                        <a:rPr kumimoji="1" lang="ja-JP" altLang="en-US" dirty="0">
                          <a:latin typeface="UD デジタル 教科書体 NP-B" panose="02020700000000000000" pitchFamily="18" charset="-128"/>
                          <a:ea typeface="UD デジタル 教科書体 NP-B" panose="02020700000000000000" pitchFamily="18" charset="-128"/>
                        </a:rPr>
                        <a:t>シュウ酸カルシウム</a:t>
                      </a:r>
                      <a:endParaRPr kumimoji="1" lang="en-US" altLang="ja-JP" dirty="0">
                        <a:latin typeface="UD デジタル 教科書体 NP-B" panose="02020700000000000000" pitchFamily="18" charset="-128"/>
                        <a:ea typeface="UD デジタル 教科書体 NP-B" panose="02020700000000000000" pitchFamily="18" charset="-128"/>
                      </a:endParaRPr>
                    </a:p>
                    <a:p>
                      <a:endParaRPr kumimoji="1" lang="en-US" altLang="ja-JP" dirty="0">
                        <a:latin typeface="UD デジタル 教科書体 NP-B" panose="02020700000000000000" pitchFamily="18" charset="-128"/>
                        <a:ea typeface="UD デジタル 教科書体 NP-B" panose="02020700000000000000" pitchFamily="18" charset="-128"/>
                      </a:endParaRPr>
                    </a:p>
                    <a:p>
                      <a:endParaRPr kumimoji="1" lang="en-US" altLang="ja-JP" dirty="0">
                        <a:latin typeface="UD デジタル 教科書体 NP-B" panose="02020700000000000000" pitchFamily="18" charset="-128"/>
                        <a:ea typeface="UD デジタル 教科書体 NP-B" panose="02020700000000000000" pitchFamily="18" charset="-128"/>
                      </a:endParaRPr>
                    </a:p>
                    <a:p>
                      <a:endParaRPr kumimoji="1" lang="en-US" altLang="ja-JP" dirty="0">
                        <a:latin typeface="UD デジタル 教科書体 NP-B" panose="02020700000000000000" pitchFamily="18" charset="-128"/>
                        <a:ea typeface="UD デジタル 教科書体 NP-B" panose="02020700000000000000" pitchFamily="18" charset="-128"/>
                      </a:endParaRPr>
                    </a:p>
                    <a:p>
                      <a:endParaRPr kumimoji="1" lang="ja-JP" altLang="en-US" dirty="0">
                        <a:latin typeface="UD デジタル 教科書体 NP-B" panose="02020700000000000000" pitchFamily="18" charset="-128"/>
                        <a:ea typeface="UD デジタル 教科書体 NP-B" panose="02020700000000000000" pitchFamily="18" charset="-128"/>
                      </a:endParaRPr>
                    </a:p>
                  </a:txBody>
                  <a:tcPr/>
                </a:tc>
                <a:tc>
                  <a:txBody>
                    <a:bodyPr/>
                    <a:lstStyle/>
                    <a:p>
                      <a:r>
                        <a:rPr kumimoji="1" lang="ja-JP" altLang="en-US" dirty="0">
                          <a:latin typeface="UD デジタル 教科書体 NP-B" panose="02020700000000000000" pitchFamily="18" charset="-128"/>
                          <a:ea typeface="UD デジタル 教科書体 NP-B" panose="02020700000000000000" pitchFamily="18" charset="-128"/>
                        </a:rPr>
                        <a:t>酸性の尿でできやすい</a:t>
                      </a:r>
                      <a:endParaRPr kumimoji="1" lang="en-US" altLang="ja-JP" dirty="0">
                        <a:latin typeface="UD デジタル 教科書体 NP-B" panose="02020700000000000000" pitchFamily="18" charset="-128"/>
                        <a:ea typeface="UD デジタル 教科書体 NP-B" panose="02020700000000000000" pitchFamily="18" charset="-128"/>
                      </a:endParaRPr>
                    </a:p>
                    <a:p>
                      <a:r>
                        <a:rPr kumimoji="1" lang="ja-JP" altLang="en-US" dirty="0">
                          <a:latin typeface="UD デジタル 教科書体 NP-B" panose="02020700000000000000" pitchFamily="18" charset="-128"/>
                          <a:ea typeface="UD デジタル 教科書体 NP-B" panose="02020700000000000000" pitchFamily="18" charset="-128"/>
                        </a:rPr>
                        <a:t>できた結晶を溶かす</a:t>
                      </a:r>
                      <a:r>
                        <a:rPr kumimoji="1" lang="ja-JP" altLang="en-US" dirty="0">
                          <a:solidFill>
                            <a:srgbClr val="FF0000"/>
                          </a:solidFill>
                          <a:latin typeface="UD デジタル 教科書体 NP-B" panose="02020700000000000000" pitchFamily="18" charset="-128"/>
                          <a:ea typeface="UD デジタル 教科書体 NP-B" panose="02020700000000000000" pitchFamily="18" charset="-128"/>
                        </a:rPr>
                        <a:t>治療法がない</a:t>
                      </a:r>
                      <a:endParaRPr kumimoji="1" lang="en-US" altLang="ja-JP" dirty="0">
                        <a:solidFill>
                          <a:srgbClr val="FF0000"/>
                        </a:solidFill>
                        <a:latin typeface="UD デジタル 教科書体 NP-B" panose="02020700000000000000" pitchFamily="18" charset="-128"/>
                        <a:ea typeface="UD デジタル 教科書体 NP-B" panose="02020700000000000000" pitchFamily="18" charset="-128"/>
                      </a:endParaRPr>
                    </a:p>
                    <a:p>
                      <a:r>
                        <a:rPr kumimoji="1" lang="ja-JP" altLang="en-US" dirty="0">
                          <a:solidFill>
                            <a:srgbClr val="FF0000"/>
                          </a:solidFill>
                          <a:latin typeface="UD デジタル 教科書体 NP-B" panose="02020700000000000000" pitchFamily="18" charset="-128"/>
                          <a:ea typeface="UD デジタル 教科書体 NP-B" panose="02020700000000000000" pitchFamily="18" charset="-128"/>
                        </a:rPr>
                        <a:t>猫に多い</a:t>
                      </a:r>
                    </a:p>
                  </a:txBody>
                  <a:tcPr/>
                </a:tc>
                <a:extLst>
                  <a:ext uri="{0D108BD9-81ED-4DB2-BD59-A6C34878D82A}">
                    <a16:rowId xmlns:a16="http://schemas.microsoft.com/office/drawing/2014/main" val="1775541585"/>
                  </a:ext>
                </a:extLst>
              </a:tr>
              <a:tr h="370840">
                <a:tc>
                  <a:txBody>
                    <a:bodyPr/>
                    <a:lstStyle/>
                    <a:p>
                      <a:r>
                        <a:rPr kumimoji="1" lang="ja-JP" altLang="en-US" dirty="0">
                          <a:latin typeface="UD デジタル 教科書体 NP-B" panose="02020700000000000000" pitchFamily="18" charset="-128"/>
                          <a:ea typeface="UD デジタル 教科書体 NP-B" panose="02020700000000000000" pitchFamily="18" charset="-128"/>
                        </a:rPr>
                        <a:t>ストルバイト</a:t>
                      </a:r>
                      <a:r>
                        <a:rPr kumimoji="1" lang="ja-JP" altLang="en-US" sz="1200" dirty="0">
                          <a:latin typeface="UD デジタル 教科書体 NP-B" panose="02020700000000000000" pitchFamily="18" charset="-128"/>
                          <a:ea typeface="UD デジタル 教科書体 NP-B" panose="02020700000000000000" pitchFamily="18" charset="-128"/>
                        </a:rPr>
                        <a:t>（リン酸アンモニウムマグネシウム）</a:t>
                      </a:r>
                      <a:endParaRPr kumimoji="1" lang="en-US" altLang="ja-JP" sz="1200" dirty="0">
                        <a:latin typeface="UD デジタル 教科書体 NP-B" panose="02020700000000000000" pitchFamily="18" charset="-128"/>
                        <a:ea typeface="UD デジタル 教科書体 NP-B" panose="02020700000000000000" pitchFamily="18" charset="-128"/>
                      </a:endParaRPr>
                    </a:p>
                    <a:p>
                      <a:endParaRPr kumimoji="1" lang="en-US" altLang="ja-JP" sz="1200" dirty="0">
                        <a:latin typeface="UD デジタル 教科書体 NP-B" panose="02020700000000000000" pitchFamily="18" charset="-128"/>
                        <a:ea typeface="UD デジタル 教科書体 NP-B" panose="02020700000000000000" pitchFamily="18" charset="-128"/>
                      </a:endParaRPr>
                    </a:p>
                    <a:p>
                      <a:endParaRPr kumimoji="1" lang="en-US" altLang="ja-JP" sz="1200" dirty="0">
                        <a:latin typeface="UD デジタル 教科書体 NP-B" panose="02020700000000000000" pitchFamily="18" charset="-128"/>
                        <a:ea typeface="UD デジタル 教科書体 NP-B" panose="02020700000000000000" pitchFamily="18" charset="-128"/>
                      </a:endParaRPr>
                    </a:p>
                    <a:p>
                      <a:endParaRPr kumimoji="1" lang="en-US" altLang="ja-JP" sz="1200" dirty="0">
                        <a:latin typeface="UD デジタル 教科書体 NP-B" panose="02020700000000000000" pitchFamily="18" charset="-128"/>
                        <a:ea typeface="UD デジタル 教科書体 NP-B" panose="02020700000000000000" pitchFamily="18" charset="-128"/>
                      </a:endParaRPr>
                    </a:p>
                    <a:p>
                      <a:endParaRPr kumimoji="1" lang="en-US" altLang="ja-JP" sz="1200" dirty="0">
                        <a:latin typeface="UD デジタル 教科書体 NP-B" panose="02020700000000000000" pitchFamily="18" charset="-128"/>
                        <a:ea typeface="UD デジタル 教科書体 NP-B" panose="02020700000000000000" pitchFamily="18" charset="-128"/>
                      </a:endParaRPr>
                    </a:p>
                    <a:p>
                      <a:endParaRPr kumimoji="1" lang="en-US" altLang="ja-JP" sz="1200" dirty="0">
                        <a:latin typeface="UD デジタル 教科書体 NP-B" panose="02020700000000000000" pitchFamily="18" charset="-128"/>
                        <a:ea typeface="UD デジタル 教科書体 NP-B" panose="02020700000000000000" pitchFamily="18" charset="-128"/>
                      </a:endParaRPr>
                    </a:p>
                    <a:p>
                      <a:endParaRPr kumimoji="1" lang="ja-JP" altLang="en-US" sz="1200" dirty="0">
                        <a:latin typeface="UD デジタル 教科書体 NP-B" panose="02020700000000000000" pitchFamily="18" charset="-128"/>
                        <a:ea typeface="UD デジタル 教科書体 NP-B" panose="02020700000000000000" pitchFamily="18" charset="-128"/>
                      </a:endParaRPr>
                    </a:p>
                  </a:txBody>
                  <a:tcPr/>
                </a:tc>
                <a:tc>
                  <a:txBody>
                    <a:bodyPr/>
                    <a:lstStyle/>
                    <a:p>
                      <a:r>
                        <a:rPr kumimoji="1" lang="ja-JP" altLang="en-US" dirty="0">
                          <a:latin typeface="UD デジタル 教科書体 NP-B" panose="02020700000000000000" pitchFamily="18" charset="-128"/>
                          <a:ea typeface="UD デジタル 教科書体 NP-B" panose="02020700000000000000" pitchFamily="18" charset="-128"/>
                        </a:rPr>
                        <a:t>アルカリ性の尿でできやすい</a:t>
                      </a:r>
                      <a:endParaRPr kumimoji="1" lang="en-US" altLang="ja-JP" dirty="0">
                        <a:latin typeface="UD デジタル 教科書体 NP-B" panose="02020700000000000000" pitchFamily="18" charset="-128"/>
                        <a:ea typeface="UD デジタル 教科書体 NP-B" panose="02020700000000000000" pitchFamily="18" charset="-128"/>
                      </a:endParaRPr>
                    </a:p>
                    <a:p>
                      <a:r>
                        <a:rPr kumimoji="1" lang="ja-JP" altLang="en-US" dirty="0">
                          <a:latin typeface="UD デジタル 教科書体 NP-B" panose="02020700000000000000" pitchFamily="18" charset="-128"/>
                          <a:ea typeface="UD デジタル 教科書体 NP-B" panose="02020700000000000000" pitchFamily="18" charset="-128"/>
                        </a:rPr>
                        <a:t>細菌感染でできやすい</a:t>
                      </a:r>
                      <a:endParaRPr kumimoji="1" lang="en-US" altLang="ja-JP" dirty="0">
                        <a:latin typeface="UD デジタル 教科書体 NP-B" panose="02020700000000000000" pitchFamily="18" charset="-128"/>
                        <a:ea typeface="UD デジタル 教科書体 NP-B" panose="02020700000000000000" pitchFamily="18" charset="-128"/>
                      </a:endParaRPr>
                    </a:p>
                    <a:p>
                      <a:r>
                        <a:rPr kumimoji="1" lang="ja-JP" altLang="en-US" dirty="0">
                          <a:solidFill>
                            <a:srgbClr val="FF0000"/>
                          </a:solidFill>
                          <a:latin typeface="UD デジタル 教科書体 NP-B" panose="02020700000000000000" pitchFamily="18" charset="-128"/>
                          <a:ea typeface="UD デジタル 教科書体 NP-B" panose="02020700000000000000" pitchFamily="18" charset="-128"/>
                        </a:rPr>
                        <a:t>療法食で溶けやすい（治療できる）</a:t>
                      </a:r>
                    </a:p>
                  </a:txBody>
                  <a:tcPr/>
                </a:tc>
                <a:extLst>
                  <a:ext uri="{0D108BD9-81ED-4DB2-BD59-A6C34878D82A}">
                    <a16:rowId xmlns:a16="http://schemas.microsoft.com/office/drawing/2014/main" val="3393561184"/>
                  </a:ext>
                </a:extLst>
              </a:tr>
              <a:tr h="370840">
                <a:tc>
                  <a:txBody>
                    <a:bodyPr/>
                    <a:lstStyle/>
                    <a:p>
                      <a:r>
                        <a:rPr kumimoji="1" lang="ja-JP" altLang="en-US" dirty="0">
                          <a:latin typeface="UD デジタル 教科書体 NP-B" panose="02020700000000000000" pitchFamily="18" charset="-128"/>
                          <a:ea typeface="UD デジタル 教科書体 NP-B" panose="02020700000000000000" pitchFamily="18" charset="-128"/>
                        </a:rPr>
                        <a:t>尿酸アンモニウム</a:t>
                      </a:r>
                    </a:p>
                  </a:txBody>
                  <a:tcPr/>
                </a:tc>
                <a:tc>
                  <a:txBody>
                    <a:bodyPr/>
                    <a:lstStyle/>
                    <a:p>
                      <a:r>
                        <a:rPr kumimoji="1" lang="ja-JP" altLang="en-US" dirty="0">
                          <a:latin typeface="UD デジタル 教科書体 NK-B" panose="02020700000000000000" pitchFamily="18" charset="-128"/>
                          <a:ea typeface="UD デジタル 教科書体 NK-B" panose="02020700000000000000" pitchFamily="18" charset="-128"/>
                        </a:rPr>
                        <a:t>酸性の尿でできやすい</a:t>
                      </a:r>
                      <a:endParaRPr kumimoji="1" lang="en-US" altLang="ja-JP" dirty="0">
                        <a:latin typeface="UD デジタル 教科書体 NK-B" panose="02020700000000000000" pitchFamily="18" charset="-128"/>
                        <a:ea typeface="UD デジタル 教科書体 NK-B" panose="02020700000000000000" pitchFamily="18" charset="-128"/>
                      </a:endParaRPr>
                    </a:p>
                    <a:p>
                      <a:r>
                        <a:rPr kumimoji="1" lang="ja-JP" altLang="en-US" dirty="0">
                          <a:latin typeface="UD デジタル 教科書体 NK-B" panose="02020700000000000000" pitchFamily="18" charset="-128"/>
                          <a:ea typeface="UD デジタル 教科書体 NK-B" panose="02020700000000000000" pitchFamily="18" charset="-128"/>
                        </a:rPr>
                        <a:t>（　　　　　　　　　　）と（　　　　　　　　　）は遺伝により尿酸の代謝能力が低いため尿中に出やすい</a:t>
                      </a:r>
                      <a:endParaRPr kumimoji="1" lang="en-US" altLang="ja-JP" dirty="0">
                        <a:latin typeface="UD デジタル 教科書体 NK-B" panose="02020700000000000000" pitchFamily="18" charset="-128"/>
                        <a:ea typeface="UD デジタル 教科書体 NK-B" panose="02020700000000000000" pitchFamily="18"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a:solidFill>
                            <a:srgbClr val="FF0000"/>
                          </a:solidFill>
                          <a:latin typeface="UD デジタル 教科書体 NP-B" panose="02020700000000000000" pitchFamily="18" charset="-128"/>
                          <a:ea typeface="UD デジタル 教科書体 NP-B" panose="02020700000000000000" pitchFamily="18" charset="-128"/>
                        </a:rPr>
                        <a:t>療法食で溶けにくい（治療しにくい）</a:t>
                      </a:r>
                      <a:endParaRPr kumimoji="1" lang="en-US" altLang="ja-JP" dirty="0">
                        <a:solidFill>
                          <a:srgbClr val="FF0000"/>
                        </a:solidFill>
                        <a:latin typeface="UD デジタル 教科書体 NP-B" panose="02020700000000000000" pitchFamily="18" charset="-128"/>
                        <a:ea typeface="UD デジタル 教科書体 NP-B" panose="02020700000000000000" pitchFamily="18" charset="-128"/>
                      </a:endParaRPr>
                    </a:p>
                  </a:txBody>
                  <a:tcPr/>
                </a:tc>
                <a:extLst>
                  <a:ext uri="{0D108BD9-81ED-4DB2-BD59-A6C34878D82A}">
                    <a16:rowId xmlns:a16="http://schemas.microsoft.com/office/drawing/2014/main" val="731417256"/>
                  </a:ext>
                </a:extLst>
              </a:tr>
            </a:tbl>
          </a:graphicData>
        </a:graphic>
      </p:graphicFrame>
      <p:pic>
        <p:nvPicPr>
          <p:cNvPr id="3" name="Picture 4" descr="「シュウ酸カルシウム」の画像検索結果">
            <a:extLst>
              <a:ext uri="{FF2B5EF4-FFF2-40B4-BE49-F238E27FC236}">
                <a16:creationId xmlns:a16="http://schemas.microsoft.com/office/drawing/2014/main" id="{3703D6AE-14FC-5A1E-2615-75B08A1ECBAA}"/>
              </a:ext>
            </a:extLst>
          </p:cNvPr>
          <p:cNvPicPr>
            <a:picLocks noChangeAspect="1" noChangeArrowheads="1"/>
          </p:cNvPicPr>
          <p:nvPr/>
        </p:nvPicPr>
        <p:blipFill>
          <a:blip r:embed="rId4" cstate="print"/>
          <a:srcRect/>
          <a:stretch>
            <a:fillRect/>
          </a:stretch>
        </p:blipFill>
        <p:spPr bwMode="auto">
          <a:xfrm>
            <a:off x="4682027" y="2877074"/>
            <a:ext cx="879529" cy="675993"/>
          </a:xfrm>
          <a:prstGeom prst="rect">
            <a:avLst/>
          </a:prstGeom>
          <a:noFill/>
        </p:spPr>
      </p:pic>
      <p:pic>
        <p:nvPicPr>
          <p:cNvPr id="4" name="Picture 4" descr="「ストルバイト」の画像検索結果">
            <a:extLst>
              <a:ext uri="{FF2B5EF4-FFF2-40B4-BE49-F238E27FC236}">
                <a16:creationId xmlns:a16="http://schemas.microsoft.com/office/drawing/2014/main" id="{669ED145-5CDD-9E51-AD0A-D3A5E0656365}"/>
              </a:ext>
            </a:extLst>
          </p:cNvPr>
          <p:cNvPicPr>
            <a:picLocks noChangeAspect="1" noChangeArrowheads="1"/>
          </p:cNvPicPr>
          <p:nvPr/>
        </p:nvPicPr>
        <p:blipFill rotWithShape="1">
          <a:blip r:embed="rId5" cstate="print">
            <a:extLst>
              <a:ext uri="{28A0092B-C50C-407E-A947-70E740481C1C}">
                <a14:useLocalDpi xmlns:a14="http://schemas.microsoft.com/office/drawing/2010/main"/>
              </a:ext>
            </a:extLst>
          </a:blip>
          <a:srcRect/>
          <a:stretch/>
        </p:blipFill>
        <p:spPr bwMode="auto">
          <a:xfrm>
            <a:off x="4691991" y="4411689"/>
            <a:ext cx="907143" cy="791326"/>
          </a:xfrm>
          <a:prstGeom prst="rect">
            <a:avLst/>
          </a:prstGeom>
          <a:noFill/>
        </p:spPr>
      </p:pic>
      <p:pic>
        <p:nvPicPr>
          <p:cNvPr id="5" name="Picture 2" descr="http://www.kitasenri-ah.jp/_src/sc655/img037.jpg">
            <a:extLst>
              <a:ext uri="{FF2B5EF4-FFF2-40B4-BE49-F238E27FC236}">
                <a16:creationId xmlns:a16="http://schemas.microsoft.com/office/drawing/2014/main" id="{E3835A2A-2CB2-5393-A5BB-5C1CA67B1AA8}"/>
              </a:ext>
            </a:extLst>
          </p:cNvPr>
          <p:cNvPicPr>
            <a:picLocks noChangeAspect="1" noChangeArrowheads="1"/>
          </p:cNvPicPr>
          <p:nvPr/>
        </p:nvPicPr>
        <p:blipFill rotWithShape="1">
          <a:blip r:embed="rId6" cstate="print">
            <a:extLst>
              <a:ext uri="{28A0092B-C50C-407E-A947-70E740481C1C}">
                <a14:useLocalDpi xmlns:a14="http://schemas.microsoft.com/office/drawing/2010/main"/>
              </a:ext>
            </a:extLst>
          </a:blip>
          <a:srcRect/>
          <a:stretch/>
        </p:blipFill>
        <p:spPr bwMode="auto">
          <a:xfrm>
            <a:off x="5674326" y="4233797"/>
            <a:ext cx="1350287" cy="989558"/>
          </a:xfrm>
          <a:prstGeom prst="rect">
            <a:avLst/>
          </a:prstGeom>
          <a:noFill/>
        </p:spPr>
      </p:pic>
      <p:pic>
        <p:nvPicPr>
          <p:cNvPr id="9" name="Picture 2" descr="http://userdisk.webry.biglobe.ne.jp/005/960/34/N000/000/002/124032458783316431083_DSCF1107-1.jpg">
            <a:extLst>
              <a:ext uri="{FF2B5EF4-FFF2-40B4-BE49-F238E27FC236}">
                <a16:creationId xmlns:a16="http://schemas.microsoft.com/office/drawing/2014/main" id="{EEF47A56-1019-58F0-86C0-64D19C962217}"/>
              </a:ext>
            </a:extLst>
          </p:cNvPr>
          <p:cNvPicPr>
            <a:picLocks noChangeAspect="1" noChangeArrowheads="1"/>
          </p:cNvPicPr>
          <p:nvPr/>
        </p:nvPicPr>
        <p:blipFill rotWithShape="1">
          <a:blip r:embed="rId7" cstate="print">
            <a:extLst>
              <a:ext uri="{28A0092B-C50C-407E-A947-70E740481C1C}">
                <a14:useLocalDpi xmlns:a14="http://schemas.microsoft.com/office/drawing/2010/main"/>
              </a:ext>
            </a:extLst>
          </a:blip>
          <a:srcRect/>
          <a:stretch/>
        </p:blipFill>
        <p:spPr bwMode="auto">
          <a:xfrm>
            <a:off x="5653173" y="2517953"/>
            <a:ext cx="1123407" cy="1047198"/>
          </a:xfrm>
          <a:prstGeom prst="rect">
            <a:avLst/>
          </a:prstGeom>
          <a:noFill/>
        </p:spPr>
      </p:pic>
      <p:sp>
        <p:nvSpPr>
          <p:cNvPr id="8" name="テキスト ボックス 7">
            <a:extLst>
              <a:ext uri="{FF2B5EF4-FFF2-40B4-BE49-F238E27FC236}">
                <a16:creationId xmlns:a16="http://schemas.microsoft.com/office/drawing/2014/main" id="{FE8B9B08-6322-B84F-0121-1C83B7A67619}"/>
              </a:ext>
            </a:extLst>
          </p:cNvPr>
          <p:cNvSpPr txBox="1"/>
          <p:nvPr/>
        </p:nvSpPr>
        <p:spPr>
          <a:xfrm>
            <a:off x="7391400" y="5530334"/>
            <a:ext cx="1514475" cy="369332"/>
          </a:xfrm>
          <a:prstGeom prst="rect">
            <a:avLst/>
          </a:prstGeom>
          <a:noFill/>
        </p:spPr>
        <p:txBody>
          <a:bodyPr wrap="square">
            <a:spAutoFit/>
          </a:bodyPr>
          <a:lstStyle/>
          <a:p>
            <a:r>
              <a:rPr kumimoji="1" lang="ja-JP" altLang="en-US" dirty="0">
                <a:solidFill>
                  <a:srgbClr val="FF0000"/>
                </a:solidFill>
                <a:latin typeface="UD デジタル 教科書体 NK-B" panose="02020700000000000000" pitchFamily="18" charset="-128"/>
                <a:ea typeface="UD デジタル 教科書体 NK-B" panose="02020700000000000000" pitchFamily="18" charset="-128"/>
              </a:rPr>
              <a:t>ダルメシアン</a:t>
            </a:r>
            <a:endParaRPr lang="ja-JP" altLang="en-US" dirty="0">
              <a:solidFill>
                <a:srgbClr val="FF0000"/>
              </a:solidFill>
            </a:endParaRPr>
          </a:p>
        </p:txBody>
      </p:sp>
      <p:sp>
        <p:nvSpPr>
          <p:cNvPr id="11" name="テキスト ボックス 10">
            <a:extLst>
              <a:ext uri="{FF2B5EF4-FFF2-40B4-BE49-F238E27FC236}">
                <a16:creationId xmlns:a16="http://schemas.microsoft.com/office/drawing/2014/main" id="{BAA12421-F61F-42AD-41FC-80ECCE606FB9}"/>
              </a:ext>
            </a:extLst>
          </p:cNvPr>
          <p:cNvSpPr txBox="1"/>
          <p:nvPr/>
        </p:nvSpPr>
        <p:spPr>
          <a:xfrm>
            <a:off x="9163050" y="5558909"/>
            <a:ext cx="1190625" cy="369332"/>
          </a:xfrm>
          <a:prstGeom prst="rect">
            <a:avLst/>
          </a:prstGeom>
          <a:noFill/>
        </p:spPr>
        <p:txBody>
          <a:bodyPr wrap="square">
            <a:spAutoFit/>
          </a:bodyPr>
          <a:lstStyle/>
          <a:p>
            <a:r>
              <a:rPr kumimoji="1" lang="ja-JP" altLang="en-US" dirty="0">
                <a:solidFill>
                  <a:srgbClr val="FF0000"/>
                </a:solidFill>
                <a:latin typeface="UD デジタル 教科書体 NK-B" panose="02020700000000000000" pitchFamily="18" charset="-128"/>
                <a:ea typeface="UD デジタル 教科書体 NK-B" panose="02020700000000000000" pitchFamily="18" charset="-128"/>
              </a:rPr>
              <a:t>ブルドッグ</a:t>
            </a:r>
            <a:endParaRPr lang="ja-JP" altLang="en-US" dirty="0">
              <a:solidFill>
                <a:srgbClr val="FF0000"/>
              </a:solidFill>
            </a:endParaRPr>
          </a:p>
        </p:txBody>
      </p:sp>
    </p:spTree>
    <p:extLst>
      <p:ext uri="{BB962C8B-B14F-4D97-AF65-F5344CB8AC3E}">
        <p14:creationId xmlns:p14="http://schemas.microsoft.com/office/powerpoint/2010/main" val="38224813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fade">
                                      <p:cBhvr>
                                        <p:cTn id="10"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1"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 name="図 31"/>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39384" y="158023"/>
            <a:ext cx="1338741" cy="937516"/>
          </a:xfrm>
          <a:prstGeom prst="rect">
            <a:avLst/>
          </a:prstGeom>
        </p:spPr>
      </p:pic>
      <p:sp>
        <p:nvSpPr>
          <p:cNvPr id="36" name="タイトル 1"/>
          <p:cNvSpPr>
            <a:spLocks noGrp="1"/>
          </p:cNvSpPr>
          <p:nvPr>
            <p:ph type="title"/>
          </p:nvPr>
        </p:nvSpPr>
        <p:spPr>
          <a:xfrm>
            <a:off x="1529882" y="405010"/>
            <a:ext cx="4525685" cy="835549"/>
          </a:xfrm>
        </p:spPr>
        <p:txBody>
          <a:bodyPr>
            <a:normAutofit/>
          </a:bodyPr>
          <a:lstStyle/>
          <a:p>
            <a:r>
              <a:rPr kumimoji="1" lang="ja-JP" altLang="en-US" dirty="0">
                <a:latin typeface="UD デジタル 教科書体 NP-B" panose="02020700000000000000" pitchFamily="18" charset="-128"/>
                <a:ea typeface="UD デジタル 教科書体 NP-B" panose="02020700000000000000" pitchFamily="18" charset="-128"/>
              </a:rPr>
              <a:t>尿管結石</a:t>
            </a:r>
          </a:p>
        </p:txBody>
      </p:sp>
      <p:sp>
        <p:nvSpPr>
          <p:cNvPr id="40" name="テキスト ボックス 39">
            <a:extLst>
              <a:ext uri="{FF2B5EF4-FFF2-40B4-BE49-F238E27FC236}">
                <a16:creationId xmlns:a16="http://schemas.microsoft.com/office/drawing/2014/main" id="{DF2F0836-1068-2053-D1C9-97B7C0807AA5}"/>
              </a:ext>
            </a:extLst>
          </p:cNvPr>
          <p:cNvSpPr txBox="1"/>
          <p:nvPr/>
        </p:nvSpPr>
        <p:spPr>
          <a:xfrm>
            <a:off x="1894114" y="6581895"/>
            <a:ext cx="1301932" cy="215444"/>
          </a:xfrm>
          <a:prstGeom prst="rect">
            <a:avLst/>
          </a:prstGeom>
          <a:noFill/>
        </p:spPr>
        <p:txBody>
          <a:bodyPr wrap="square">
            <a:spAutoFit/>
          </a:bodyPr>
          <a:lstStyle/>
          <a:p>
            <a:r>
              <a:rPr lang="en-US" altLang="ja-JP" sz="800" dirty="0"/>
              <a:t>https://hotto.me/10748</a:t>
            </a:r>
            <a:endParaRPr lang="ja-JP" altLang="en-US" sz="800" dirty="0"/>
          </a:p>
        </p:txBody>
      </p:sp>
      <p:sp>
        <p:nvSpPr>
          <p:cNvPr id="41" name="テキスト ボックス 40">
            <a:extLst>
              <a:ext uri="{FF2B5EF4-FFF2-40B4-BE49-F238E27FC236}">
                <a16:creationId xmlns:a16="http://schemas.microsoft.com/office/drawing/2014/main" id="{67D05E4D-1827-64EA-ED54-BD565D527D42}"/>
              </a:ext>
            </a:extLst>
          </p:cNvPr>
          <p:cNvSpPr txBox="1"/>
          <p:nvPr/>
        </p:nvSpPr>
        <p:spPr>
          <a:xfrm>
            <a:off x="104501" y="6562065"/>
            <a:ext cx="1846980" cy="215444"/>
          </a:xfrm>
          <a:prstGeom prst="rect">
            <a:avLst/>
          </a:prstGeom>
          <a:noFill/>
        </p:spPr>
        <p:txBody>
          <a:bodyPr wrap="none" rtlCol="0">
            <a:spAutoFit/>
          </a:bodyPr>
          <a:lstStyle/>
          <a:p>
            <a:r>
              <a:rPr kumimoji="1" lang="ja-JP" altLang="en-US" sz="800" b="1" dirty="0">
                <a:latin typeface="BIZ UDPゴシック" panose="020B0400000000000000" pitchFamily="50" charset="-128"/>
                <a:ea typeface="BIZ UDPゴシック" panose="020B0400000000000000" pitchFamily="50" charset="-128"/>
              </a:rPr>
              <a:t>使用したイラストの掲載ＵＲＬ：</a:t>
            </a:r>
            <a:r>
              <a:rPr kumimoji="1" lang="en-US" altLang="ja-JP" sz="800" b="1" dirty="0" err="1">
                <a:latin typeface="BIZ UDPゴシック" panose="020B0400000000000000" pitchFamily="50" charset="-128"/>
                <a:ea typeface="BIZ UDPゴシック" panose="020B0400000000000000" pitchFamily="50" charset="-128"/>
              </a:rPr>
              <a:t>hotto</a:t>
            </a:r>
            <a:endParaRPr kumimoji="1" lang="ja-JP" altLang="en-US" sz="800" b="1" dirty="0">
              <a:latin typeface="BIZ UDPゴシック" panose="020B0400000000000000" pitchFamily="50" charset="-128"/>
              <a:ea typeface="BIZ UDPゴシック" panose="020B0400000000000000" pitchFamily="50" charset="-128"/>
            </a:endParaRPr>
          </a:p>
        </p:txBody>
      </p:sp>
      <p:sp>
        <p:nvSpPr>
          <p:cNvPr id="6" name="テキスト ボックス 5">
            <a:extLst>
              <a:ext uri="{FF2B5EF4-FFF2-40B4-BE49-F238E27FC236}">
                <a16:creationId xmlns:a16="http://schemas.microsoft.com/office/drawing/2014/main" id="{02DBE0CF-342A-366E-9982-B2DBE9098045}"/>
              </a:ext>
            </a:extLst>
          </p:cNvPr>
          <p:cNvSpPr txBox="1"/>
          <p:nvPr/>
        </p:nvSpPr>
        <p:spPr>
          <a:xfrm>
            <a:off x="5921828" y="1559316"/>
            <a:ext cx="1097281" cy="369332"/>
          </a:xfrm>
          <a:prstGeom prst="rect">
            <a:avLst/>
          </a:prstGeom>
          <a:noFill/>
        </p:spPr>
        <p:txBody>
          <a:bodyPr wrap="square">
            <a:spAutoFit/>
          </a:bodyPr>
          <a:lstStyle/>
          <a:p>
            <a:r>
              <a:rPr kumimoji="1" lang="ja-JP" altLang="en-US" dirty="0">
                <a:latin typeface="UD デジタル 教科書体 NK-B" panose="02020700000000000000" pitchFamily="18" charset="-128"/>
                <a:ea typeface="UD デジタル 教科書体 NK-B" panose="02020700000000000000" pitchFamily="18" charset="-128"/>
              </a:rPr>
              <a:t>＜症状＞</a:t>
            </a:r>
          </a:p>
        </p:txBody>
      </p:sp>
      <p:sp>
        <p:nvSpPr>
          <p:cNvPr id="7" name="テキスト ボックス 6">
            <a:extLst>
              <a:ext uri="{FF2B5EF4-FFF2-40B4-BE49-F238E27FC236}">
                <a16:creationId xmlns:a16="http://schemas.microsoft.com/office/drawing/2014/main" id="{622E9D7D-B5BD-4E0C-47A2-E8A432B99422}"/>
              </a:ext>
            </a:extLst>
          </p:cNvPr>
          <p:cNvSpPr txBox="1"/>
          <p:nvPr/>
        </p:nvSpPr>
        <p:spPr>
          <a:xfrm>
            <a:off x="6684601" y="2035066"/>
            <a:ext cx="4876921" cy="1477328"/>
          </a:xfrm>
          <a:prstGeom prst="rect">
            <a:avLst/>
          </a:prstGeom>
          <a:noFill/>
        </p:spPr>
        <p:txBody>
          <a:bodyPr wrap="square">
            <a:spAutoFit/>
          </a:bodyPr>
          <a:lstStyle/>
          <a:p>
            <a:r>
              <a:rPr kumimoji="1" lang="ja-JP" altLang="en-US" dirty="0">
                <a:latin typeface="UD デジタル 教科書体 NK-B" panose="02020700000000000000" pitchFamily="18" charset="-128"/>
                <a:ea typeface="UD デジタル 教科書体 NK-B" panose="02020700000000000000" pitchFamily="18" charset="-128"/>
              </a:rPr>
              <a:t>元気消失・食欲不振</a:t>
            </a:r>
            <a:endParaRPr kumimoji="1" lang="en-US" altLang="ja-JP" dirty="0">
              <a:latin typeface="UD デジタル 教科書体 NK-B" panose="02020700000000000000" pitchFamily="18" charset="-128"/>
              <a:ea typeface="UD デジタル 教科書体 NK-B" panose="02020700000000000000" pitchFamily="18" charset="-128"/>
            </a:endParaRPr>
          </a:p>
          <a:p>
            <a:r>
              <a:rPr kumimoji="1" lang="ja-JP" altLang="en-US" dirty="0">
                <a:latin typeface="UD デジタル 教科書体 NK-B" panose="02020700000000000000" pitchFamily="18" charset="-128"/>
                <a:ea typeface="UD デジタル 教科書体 NK-B" panose="02020700000000000000" pitchFamily="18" charset="-128"/>
              </a:rPr>
              <a:t>血尿</a:t>
            </a:r>
            <a:endParaRPr kumimoji="1" lang="en-US" altLang="ja-JP" dirty="0">
              <a:latin typeface="UD デジタル 教科書体 NK-B" panose="02020700000000000000" pitchFamily="18" charset="-128"/>
              <a:ea typeface="UD デジタル 教科書体 NK-B" panose="02020700000000000000" pitchFamily="18" charset="-128"/>
            </a:endParaRPr>
          </a:p>
          <a:p>
            <a:r>
              <a:rPr kumimoji="1" lang="ja-JP" altLang="en-US" dirty="0">
                <a:latin typeface="UD デジタル 教科書体 NK-B" panose="02020700000000000000" pitchFamily="18" charset="-128"/>
                <a:ea typeface="UD デジタル 教科書体 NK-B" panose="02020700000000000000" pitchFamily="18" charset="-128"/>
              </a:rPr>
              <a:t>嘔吐・腹痛</a:t>
            </a:r>
            <a:endParaRPr kumimoji="1" lang="en-US" altLang="ja-JP" dirty="0">
              <a:latin typeface="UD デジタル 教科書体 NK-B" panose="02020700000000000000" pitchFamily="18" charset="-128"/>
              <a:ea typeface="UD デジタル 教科書体 NK-B" panose="02020700000000000000" pitchFamily="18" charset="-128"/>
            </a:endParaRPr>
          </a:p>
          <a:p>
            <a:r>
              <a:rPr kumimoji="1" lang="ja-JP" altLang="en-US" dirty="0">
                <a:latin typeface="UD デジタル 教科書体 NK-B" panose="02020700000000000000" pitchFamily="18" charset="-128"/>
                <a:ea typeface="UD デジタル 教科書体 NK-B" panose="02020700000000000000" pitchFamily="18" charset="-128"/>
              </a:rPr>
              <a:t>頻尿</a:t>
            </a:r>
            <a:r>
              <a:rPr kumimoji="1" lang="en-US" altLang="ja-JP" sz="1200" dirty="0">
                <a:latin typeface="UD デジタル 教科書体 NK-B" panose="02020700000000000000" pitchFamily="18" charset="-128"/>
                <a:ea typeface="UD デジタル 教科書体 NK-B" panose="02020700000000000000" pitchFamily="18" charset="-128"/>
              </a:rPr>
              <a:t>[</a:t>
            </a:r>
            <a:r>
              <a:rPr kumimoji="1" lang="ja-JP" altLang="en-US" sz="1200" dirty="0">
                <a:latin typeface="UD デジタル 教科書体 NK-B" panose="02020700000000000000" pitchFamily="18" charset="-128"/>
                <a:ea typeface="UD デジタル 教科書体 NK-B" panose="02020700000000000000" pitchFamily="18" charset="-128"/>
              </a:rPr>
              <a:t>ひんにょう</a:t>
            </a:r>
            <a:r>
              <a:rPr kumimoji="1" lang="en-US" altLang="ja-JP" sz="1200" dirty="0">
                <a:latin typeface="UD デジタル 教科書体 NK-B" panose="02020700000000000000" pitchFamily="18" charset="-128"/>
                <a:ea typeface="UD デジタル 教科書体 NK-B" panose="02020700000000000000" pitchFamily="18" charset="-128"/>
              </a:rPr>
              <a:t>]</a:t>
            </a:r>
            <a:r>
              <a:rPr kumimoji="1" lang="ja-JP" altLang="en-US" dirty="0">
                <a:latin typeface="UD デジタル 教科書体 NK-B" panose="02020700000000000000" pitchFamily="18" charset="-128"/>
                <a:ea typeface="UD デジタル 教科書体 NK-B" panose="02020700000000000000" pitchFamily="18" charset="-128"/>
              </a:rPr>
              <a:t>・乏尿</a:t>
            </a:r>
            <a:r>
              <a:rPr kumimoji="1" lang="en-US" altLang="ja-JP" sz="1200" dirty="0">
                <a:latin typeface="UD デジタル 教科書体 NK-B" panose="02020700000000000000" pitchFamily="18" charset="-128"/>
                <a:ea typeface="UD デジタル 教科書体 NK-B" panose="02020700000000000000" pitchFamily="18" charset="-128"/>
              </a:rPr>
              <a:t>[</a:t>
            </a:r>
            <a:r>
              <a:rPr kumimoji="1" lang="ja-JP" altLang="en-US" sz="1200" dirty="0">
                <a:latin typeface="UD デジタル 教科書体 NK-B" panose="02020700000000000000" pitchFamily="18" charset="-128"/>
                <a:ea typeface="UD デジタル 教科書体 NK-B" panose="02020700000000000000" pitchFamily="18" charset="-128"/>
              </a:rPr>
              <a:t>ぼうにょう</a:t>
            </a:r>
            <a:r>
              <a:rPr kumimoji="1" lang="en-US" altLang="ja-JP" sz="1200" dirty="0">
                <a:latin typeface="UD デジタル 教科書体 NK-B" panose="02020700000000000000" pitchFamily="18" charset="-128"/>
                <a:ea typeface="UD デジタル 教科書体 NK-B" panose="02020700000000000000" pitchFamily="18" charset="-128"/>
              </a:rPr>
              <a:t>]</a:t>
            </a:r>
            <a:r>
              <a:rPr kumimoji="1" lang="ja-JP" altLang="en-US" dirty="0">
                <a:latin typeface="UD デジタル 教科書体 NK-B" panose="02020700000000000000" pitchFamily="18" charset="-128"/>
                <a:ea typeface="UD デジタル 教科書体 NK-B" panose="02020700000000000000" pitchFamily="18" charset="-128"/>
              </a:rPr>
              <a:t>・無尿</a:t>
            </a:r>
            <a:endParaRPr kumimoji="1" lang="en-US" altLang="ja-JP" dirty="0">
              <a:latin typeface="UD デジタル 教科書体 NK-B" panose="02020700000000000000" pitchFamily="18" charset="-128"/>
              <a:ea typeface="UD デジタル 教科書体 NK-B" panose="02020700000000000000" pitchFamily="18" charset="-128"/>
            </a:endParaRPr>
          </a:p>
          <a:p>
            <a:r>
              <a:rPr kumimoji="1" lang="ja-JP" altLang="en-US" dirty="0">
                <a:latin typeface="UD デジタル 教科書体 NK-B" panose="02020700000000000000" pitchFamily="18" charset="-128"/>
                <a:ea typeface="UD デジタル 教科書体 NK-B" panose="02020700000000000000" pitchFamily="18" charset="-128"/>
              </a:rPr>
              <a:t>細菌感染が起きると尿の濁りや異臭がある</a:t>
            </a:r>
            <a:endParaRPr kumimoji="1" lang="en-US" altLang="ja-JP" dirty="0">
              <a:latin typeface="UD デジタル 教科書体 NK-B" panose="02020700000000000000" pitchFamily="18" charset="-128"/>
              <a:ea typeface="UD デジタル 教科書体 NK-B" panose="02020700000000000000" pitchFamily="18" charset="-128"/>
            </a:endParaRPr>
          </a:p>
        </p:txBody>
      </p:sp>
      <p:sp>
        <p:nvSpPr>
          <p:cNvPr id="8" name="テキスト ボックス 7">
            <a:extLst>
              <a:ext uri="{FF2B5EF4-FFF2-40B4-BE49-F238E27FC236}">
                <a16:creationId xmlns:a16="http://schemas.microsoft.com/office/drawing/2014/main" id="{C4E15C9A-D88D-EF06-5D74-9F0C49B782AC}"/>
              </a:ext>
            </a:extLst>
          </p:cNvPr>
          <p:cNvSpPr txBox="1"/>
          <p:nvPr/>
        </p:nvSpPr>
        <p:spPr>
          <a:xfrm>
            <a:off x="5921828" y="3914209"/>
            <a:ext cx="3623005" cy="369332"/>
          </a:xfrm>
          <a:prstGeom prst="rect">
            <a:avLst/>
          </a:prstGeom>
          <a:noFill/>
        </p:spPr>
        <p:txBody>
          <a:bodyPr wrap="square">
            <a:spAutoFit/>
          </a:bodyPr>
          <a:lstStyle/>
          <a:p>
            <a:r>
              <a:rPr kumimoji="1" lang="ja-JP" altLang="en-US" dirty="0">
                <a:latin typeface="UD デジタル 教科書体 NK-B" panose="02020700000000000000" pitchFamily="18" charset="-128"/>
                <a:ea typeface="UD デジタル 教科書体 NK-B" panose="02020700000000000000" pitchFamily="18" charset="-128"/>
              </a:rPr>
              <a:t>＜治療・予防＞</a:t>
            </a:r>
          </a:p>
        </p:txBody>
      </p:sp>
      <p:pic>
        <p:nvPicPr>
          <p:cNvPr id="2050" name="Picture 2" descr="尿路結石（尿結石）は部位別に4種類">
            <a:extLst>
              <a:ext uri="{FF2B5EF4-FFF2-40B4-BE49-F238E27FC236}">
                <a16:creationId xmlns:a16="http://schemas.microsoft.com/office/drawing/2014/main" id="{D1299EA5-601B-AAA1-9B40-4EA4AD705802}"/>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0" y="1675252"/>
            <a:ext cx="5011792" cy="4296776"/>
          </a:xfrm>
          <a:prstGeom prst="rect">
            <a:avLst/>
          </a:prstGeom>
          <a:noFill/>
          <a:extLst>
            <a:ext uri="{909E8E84-426E-40DD-AFC4-6F175D3DCCD1}">
              <a14:hiddenFill xmlns:a14="http://schemas.microsoft.com/office/drawing/2010/main">
                <a:solidFill>
                  <a:srgbClr val="FFFFFF"/>
                </a:solidFill>
              </a14:hiddenFill>
            </a:ext>
          </a:extLst>
        </p:spPr>
      </p:pic>
      <p:sp>
        <p:nvSpPr>
          <p:cNvPr id="11" name="テキスト ボックス 10">
            <a:extLst>
              <a:ext uri="{FF2B5EF4-FFF2-40B4-BE49-F238E27FC236}">
                <a16:creationId xmlns:a16="http://schemas.microsoft.com/office/drawing/2014/main" id="{8498335E-9085-9CE6-EEF4-3AB17CF71606}"/>
              </a:ext>
            </a:extLst>
          </p:cNvPr>
          <p:cNvSpPr txBox="1"/>
          <p:nvPr/>
        </p:nvSpPr>
        <p:spPr>
          <a:xfrm>
            <a:off x="6300593" y="4377432"/>
            <a:ext cx="5260930" cy="646331"/>
          </a:xfrm>
          <a:prstGeom prst="rect">
            <a:avLst/>
          </a:prstGeom>
          <a:noFill/>
        </p:spPr>
        <p:txBody>
          <a:bodyPr wrap="square">
            <a:spAutoFit/>
          </a:bodyPr>
          <a:lstStyle/>
          <a:p>
            <a:r>
              <a:rPr kumimoji="1" lang="ja-JP" altLang="en-US" dirty="0">
                <a:latin typeface="UD デジタル 教科書体 NK-B" panose="02020700000000000000" pitchFamily="18" charset="-128"/>
                <a:ea typeface="UD デジタル 教科書体 NK-B" panose="02020700000000000000" pitchFamily="18" charset="-128"/>
              </a:rPr>
              <a:t>シュウ酸カルシウム結石が多く、内科的治療がしにくい。</a:t>
            </a:r>
            <a:endParaRPr kumimoji="1" lang="en-US" altLang="ja-JP" dirty="0">
              <a:latin typeface="UD デジタル 教科書体 NK-B" panose="02020700000000000000" pitchFamily="18" charset="-128"/>
              <a:ea typeface="UD デジタル 教科書体 NK-B" panose="02020700000000000000" pitchFamily="18" charset="-128"/>
            </a:endParaRPr>
          </a:p>
        </p:txBody>
      </p:sp>
      <p:sp>
        <p:nvSpPr>
          <p:cNvPr id="2" name="テキスト ボックス 1">
            <a:extLst>
              <a:ext uri="{FF2B5EF4-FFF2-40B4-BE49-F238E27FC236}">
                <a16:creationId xmlns:a16="http://schemas.microsoft.com/office/drawing/2014/main" id="{2D4DE781-C9C6-F239-978E-742EB5345E82}"/>
              </a:ext>
            </a:extLst>
          </p:cNvPr>
          <p:cNvSpPr txBox="1"/>
          <p:nvPr/>
        </p:nvSpPr>
        <p:spPr>
          <a:xfrm>
            <a:off x="4402599" y="729735"/>
            <a:ext cx="7171450" cy="369332"/>
          </a:xfrm>
          <a:prstGeom prst="rect">
            <a:avLst/>
          </a:prstGeom>
          <a:noFill/>
        </p:spPr>
        <p:txBody>
          <a:bodyPr wrap="square">
            <a:spAutoFit/>
          </a:bodyPr>
          <a:lstStyle/>
          <a:p>
            <a:r>
              <a:rPr kumimoji="1" lang="ja-JP" altLang="en-US" dirty="0">
                <a:latin typeface="UD デジタル 教科書体 NK-B" panose="02020700000000000000" pitchFamily="18" charset="-128"/>
                <a:ea typeface="UD デジタル 教科書体 NK-B" panose="02020700000000000000" pitchFamily="18" charset="-128"/>
              </a:rPr>
              <a:t>腎臓でできた結石や核が尿管に流れて結石になる</a:t>
            </a:r>
          </a:p>
        </p:txBody>
      </p:sp>
      <p:sp>
        <p:nvSpPr>
          <p:cNvPr id="3" name="テキスト ボックス 2">
            <a:extLst>
              <a:ext uri="{FF2B5EF4-FFF2-40B4-BE49-F238E27FC236}">
                <a16:creationId xmlns:a16="http://schemas.microsoft.com/office/drawing/2014/main" id="{1036D92E-7770-9615-247D-FA8AE30A900F}"/>
              </a:ext>
            </a:extLst>
          </p:cNvPr>
          <p:cNvSpPr txBox="1"/>
          <p:nvPr/>
        </p:nvSpPr>
        <p:spPr>
          <a:xfrm>
            <a:off x="4402599" y="1118042"/>
            <a:ext cx="4616141" cy="369332"/>
          </a:xfrm>
          <a:prstGeom prst="rect">
            <a:avLst/>
          </a:prstGeom>
          <a:noFill/>
        </p:spPr>
        <p:txBody>
          <a:bodyPr wrap="square">
            <a:spAutoFit/>
          </a:bodyPr>
          <a:lstStyle/>
          <a:p>
            <a:r>
              <a:rPr kumimoji="1" lang="ja-JP" altLang="en-US" dirty="0">
                <a:solidFill>
                  <a:srgbClr val="FF0000"/>
                </a:solidFill>
                <a:latin typeface="UD デジタル 教科書体 NK-B" panose="02020700000000000000" pitchFamily="18" charset="-128"/>
                <a:ea typeface="UD デジタル 教科書体 NK-B" panose="02020700000000000000" pitchFamily="18" charset="-128"/>
              </a:rPr>
              <a:t>腎機能の低下が起こるまで症状が現れにくい</a:t>
            </a:r>
          </a:p>
        </p:txBody>
      </p:sp>
      <p:sp>
        <p:nvSpPr>
          <p:cNvPr id="4" name="テキスト ボックス 3">
            <a:extLst>
              <a:ext uri="{FF2B5EF4-FFF2-40B4-BE49-F238E27FC236}">
                <a16:creationId xmlns:a16="http://schemas.microsoft.com/office/drawing/2014/main" id="{DE66F2C7-7FC1-AEE3-E457-50CC8D9902E7}"/>
              </a:ext>
            </a:extLst>
          </p:cNvPr>
          <p:cNvSpPr txBox="1"/>
          <p:nvPr/>
        </p:nvSpPr>
        <p:spPr>
          <a:xfrm>
            <a:off x="4770625" y="6103401"/>
            <a:ext cx="6966262" cy="461665"/>
          </a:xfrm>
          <a:prstGeom prst="rect">
            <a:avLst/>
          </a:prstGeom>
          <a:noFill/>
        </p:spPr>
        <p:txBody>
          <a:bodyPr wrap="square">
            <a:spAutoFit/>
          </a:bodyPr>
          <a:lstStyle/>
          <a:p>
            <a:r>
              <a:rPr kumimoji="1" lang="ja-JP" altLang="en-US" sz="2400" dirty="0">
                <a:solidFill>
                  <a:srgbClr val="0070C0"/>
                </a:solidFill>
                <a:latin typeface="UD デジタル 教科書体 NK-B" panose="02020700000000000000" pitchFamily="18" charset="-128"/>
                <a:ea typeface="UD デジタル 教科書体 NK-B" panose="02020700000000000000" pitchFamily="18" charset="-128"/>
              </a:rPr>
              <a:t>特別な予防策はない。早期発見・早期治療が大切。</a:t>
            </a:r>
          </a:p>
        </p:txBody>
      </p:sp>
    </p:spTree>
    <p:extLst>
      <p:ext uri="{BB962C8B-B14F-4D97-AF65-F5344CB8AC3E}">
        <p14:creationId xmlns:p14="http://schemas.microsoft.com/office/powerpoint/2010/main" val="292223128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 name="図 31"/>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39384" y="158023"/>
            <a:ext cx="1338741" cy="937516"/>
          </a:xfrm>
          <a:prstGeom prst="rect">
            <a:avLst/>
          </a:prstGeom>
        </p:spPr>
      </p:pic>
      <p:sp>
        <p:nvSpPr>
          <p:cNvPr id="36" name="タイトル 1"/>
          <p:cNvSpPr>
            <a:spLocks noGrp="1"/>
          </p:cNvSpPr>
          <p:nvPr>
            <p:ph type="title"/>
          </p:nvPr>
        </p:nvSpPr>
        <p:spPr>
          <a:xfrm>
            <a:off x="1529882" y="405010"/>
            <a:ext cx="4525685" cy="835549"/>
          </a:xfrm>
        </p:spPr>
        <p:txBody>
          <a:bodyPr>
            <a:normAutofit/>
          </a:bodyPr>
          <a:lstStyle/>
          <a:p>
            <a:r>
              <a:rPr kumimoji="1" lang="ja-JP" altLang="en-US" dirty="0">
                <a:latin typeface="UD デジタル 教科書体 NP-B" panose="02020700000000000000" pitchFamily="18" charset="-128"/>
                <a:ea typeface="UD デジタル 教科書体 NP-B" panose="02020700000000000000" pitchFamily="18" charset="-128"/>
              </a:rPr>
              <a:t>膀胱結石</a:t>
            </a:r>
          </a:p>
        </p:txBody>
      </p:sp>
      <p:sp>
        <p:nvSpPr>
          <p:cNvPr id="40" name="テキスト ボックス 39">
            <a:extLst>
              <a:ext uri="{FF2B5EF4-FFF2-40B4-BE49-F238E27FC236}">
                <a16:creationId xmlns:a16="http://schemas.microsoft.com/office/drawing/2014/main" id="{DF2F0836-1068-2053-D1C9-97B7C0807AA5}"/>
              </a:ext>
            </a:extLst>
          </p:cNvPr>
          <p:cNvSpPr txBox="1"/>
          <p:nvPr/>
        </p:nvSpPr>
        <p:spPr>
          <a:xfrm>
            <a:off x="1894114" y="6581895"/>
            <a:ext cx="1301932" cy="215444"/>
          </a:xfrm>
          <a:prstGeom prst="rect">
            <a:avLst/>
          </a:prstGeom>
          <a:noFill/>
        </p:spPr>
        <p:txBody>
          <a:bodyPr wrap="square">
            <a:spAutoFit/>
          </a:bodyPr>
          <a:lstStyle/>
          <a:p>
            <a:r>
              <a:rPr lang="en-US" altLang="ja-JP" sz="800" dirty="0"/>
              <a:t>https://hotto.me/10748</a:t>
            </a:r>
            <a:endParaRPr lang="ja-JP" altLang="en-US" sz="800" dirty="0"/>
          </a:p>
        </p:txBody>
      </p:sp>
      <p:sp>
        <p:nvSpPr>
          <p:cNvPr id="41" name="テキスト ボックス 40">
            <a:extLst>
              <a:ext uri="{FF2B5EF4-FFF2-40B4-BE49-F238E27FC236}">
                <a16:creationId xmlns:a16="http://schemas.microsoft.com/office/drawing/2014/main" id="{67D05E4D-1827-64EA-ED54-BD565D527D42}"/>
              </a:ext>
            </a:extLst>
          </p:cNvPr>
          <p:cNvSpPr txBox="1"/>
          <p:nvPr/>
        </p:nvSpPr>
        <p:spPr>
          <a:xfrm>
            <a:off x="104501" y="6562065"/>
            <a:ext cx="1846980" cy="215444"/>
          </a:xfrm>
          <a:prstGeom prst="rect">
            <a:avLst/>
          </a:prstGeom>
          <a:noFill/>
        </p:spPr>
        <p:txBody>
          <a:bodyPr wrap="none" rtlCol="0">
            <a:spAutoFit/>
          </a:bodyPr>
          <a:lstStyle/>
          <a:p>
            <a:r>
              <a:rPr kumimoji="1" lang="ja-JP" altLang="en-US" sz="800" b="1" dirty="0">
                <a:latin typeface="BIZ UDPゴシック" panose="020B0400000000000000" pitchFamily="50" charset="-128"/>
                <a:ea typeface="BIZ UDPゴシック" panose="020B0400000000000000" pitchFamily="50" charset="-128"/>
              </a:rPr>
              <a:t>使用したイラストの掲載ＵＲＬ：</a:t>
            </a:r>
            <a:r>
              <a:rPr kumimoji="1" lang="en-US" altLang="ja-JP" sz="800" b="1" dirty="0" err="1">
                <a:latin typeface="BIZ UDPゴシック" panose="020B0400000000000000" pitchFamily="50" charset="-128"/>
                <a:ea typeface="BIZ UDPゴシック" panose="020B0400000000000000" pitchFamily="50" charset="-128"/>
              </a:rPr>
              <a:t>hotto</a:t>
            </a:r>
            <a:endParaRPr kumimoji="1" lang="ja-JP" altLang="en-US" sz="800" b="1" dirty="0">
              <a:latin typeface="BIZ UDPゴシック" panose="020B0400000000000000" pitchFamily="50" charset="-128"/>
              <a:ea typeface="BIZ UDPゴシック" panose="020B0400000000000000" pitchFamily="50" charset="-128"/>
            </a:endParaRPr>
          </a:p>
        </p:txBody>
      </p:sp>
      <p:sp>
        <p:nvSpPr>
          <p:cNvPr id="6" name="テキスト ボックス 5">
            <a:extLst>
              <a:ext uri="{FF2B5EF4-FFF2-40B4-BE49-F238E27FC236}">
                <a16:creationId xmlns:a16="http://schemas.microsoft.com/office/drawing/2014/main" id="{02DBE0CF-342A-366E-9982-B2DBE9098045}"/>
              </a:ext>
            </a:extLst>
          </p:cNvPr>
          <p:cNvSpPr txBox="1"/>
          <p:nvPr/>
        </p:nvSpPr>
        <p:spPr>
          <a:xfrm>
            <a:off x="5921828" y="1559316"/>
            <a:ext cx="1097281" cy="369332"/>
          </a:xfrm>
          <a:prstGeom prst="rect">
            <a:avLst/>
          </a:prstGeom>
          <a:noFill/>
        </p:spPr>
        <p:txBody>
          <a:bodyPr wrap="square">
            <a:spAutoFit/>
          </a:bodyPr>
          <a:lstStyle/>
          <a:p>
            <a:r>
              <a:rPr kumimoji="1" lang="ja-JP" altLang="en-US" dirty="0">
                <a:latin typeface="UD デジタル 教科書体 NK-B" panose="02020700000000000000" pitchFamily="18" charset="-128"/>
                <a:ea typeface="UD デジタル 教科書体 NK-B" panose="02020700000000000000" pitchFamily="18" charset="-128"/>
              </a:rPr>
              <a:t>＜症状＞</a:t>
            </a:r>
          </a:p>
        </p:txBody>
      </p:sp>
      <p:sp>
        <p:nvSpPr>
          <p:cNvPr id="7" name="テキスト ボックス 6">
            <a:extLst>
              <a:ext uri="{FF2B5EF4-FFF2-40B4-BE49-F238E27FC236}">
                <a16:creationId xmlns:a16="http://schemas.microsoft.com/office/drawing/2014/main" id="{622E9D7D-B5BD-4E0C-47A2-E8A432B99422}"/>
              </a:ext>
            </a:extLst>
          </p:cNvPr>
          <p:cNvSpPr txBox="1"/>
          <p:nvPr/>
        </p:nvSpPr>
        <p:spPr>
          <a:xfrm>
            <a:off x="6684601" y="2035066"/>
            <a:ext cx="4876921" cy="1754326"/>
          </a:xfrm>
          <a:prstGeom prst="rect">
            <a:avLst/>
          </a:prstGeom>
          <a:noFill/>
        </p:spPr>
        <p:txBody>
          <a:bodyPr wrap="square">
            <a:spAutoFit/>
          </a:bodyPr>
          <a:lstStyle/>
          <a:p>
            <a:r>
              <a:rPr kumimoji="1" lang="ja-JP" altLang="en-US" dirty="0">
                <a:latin typeface="UD デジタル 教科書体 NK-B" panose="02020700000000000000" pitchFamily="18" charset="-128"/>
                <a:ea typeface="UD デジタル 教科書体 NK-B" panose="02020700000000000000" pitchFamily="18" charset="-128"/>
              </a:rPr>
              <a:t>何回も排尿する</a:t>
            </a:r>
            <a:endParaRPr kumimoji="1" lang="en-US" altLang="ja-JP" dirty="0">
              <a:latin typeface="UD デジタル 教科書体 NK-B" panose="02020700000000000000" pitchFamily="18" charset="-128"/>
              <a:ea typeface="UD デジタル 教科書体 NK-B" panose="02020700000000000000" pitchFamily="18" charset="-128"/>
            </a:endParaRPr>
          </a:p>
          <a:p>
            <a:r>
              <a:rPr kumimoji="1" lang="ja-JP" altLang="en-US" dirty="0">
                <a:latin typeface="UD デジタル 教科書体 NK-B" panose="02020700000000000000" pitchFamily="18" charset="-128"/>
                <a:ea typeface="UD デジタル 教科書体 NK-B" panose="02020700000000000000" pitchFamily="18" charset="-128"/>
              </a:rPr>
              <a:t>排尿姿勢を何度もとるがほとんど出ない</a:t>
            </a:r>
            <a:endParaRPr kumimoji="1" lang="en-US" altLang="ja-JP" dirty="0">
              <a:latin typeface="UD デジタル 教科書体 NK-B" panose="02020700000000000000" pitchFamily="18" charset="-128"/>
              <a:ea typeface="UD デジタル 教科書体 NK-B" panose="02020700000000000000" pitchFamily="18" charset="-128"/>
            </a:endParaRPr>
          </a:p>
          <a:p>
            <a:r>
              <a:rPr kumimoji="1" lang="ja-JP" altLang="en-US" dirty="0">
                <a:latin typeface="UD デジタル 教科書体 NK-B" panose="02020700000000000000" pitchFamily="18" charset="-128"/>
                <a:ea typeface="UD デジタル 教科書体 NK-B" panose="02020700000000000000" pitchFamily="18" charset="-128"/>
              </a:rPr>
              <a:t>尿量が少ない</a:t>
            </a:r>
            <a:endParaRPr kumimoji="1" lang="en-US" altLang="ja-JP" dirty="0">
              <a:latin typeface="UD デジタル 教科書体 NK-B" panose="02020700000000000000" pitchFamily="18" charset="-128"/>
              <a:ea typeface="UD デジタル 教科書体 NK-B" panose="02020700000000000000" pitchFamily="18" charset="-128"/>
            </a:endParaRPr>
          </a:p>
          <a:p>
            <a:r>
              <a:rPr kumimoji="1" lang="ja-JP" altLang="en-US" dirty="0">
                <a:latin typeface="UD デジタル 教科書体 NK-B" panose="02020700000000000000" pitchFamily="18" charset="-128"/>
                <a:ea typeface="UD デジタル 教科書体 NK-B" panose="02020700000000000000" pitchFamily="18" charset="-128"/>
              </a:rPr>
              <a:t>血尿</a:t>
            </a:r>
            <a:endParaRPr kumimoji="1" lang="en-US" altLang="ja-JP" dirty="0">
              <a:latin typeface="UD デジタル 教科書体 NK-B" panose="02020700000000000000" pitchFamily="18" charset="-128"/>
              <a:ea typeface="UD デジタル 教科書体 NK-B" panose="02020700000000000000" pitchFamily="18" charset="-128"/>
            </a:endParaRPr>
          </a:p>
          <a:p>
            <a:r>
              <a:rPr kumimoji="1" lang="ja-JP" altLang="en-US" dirty="0">
                <a:latin typeface="UD デジタル 教科書体 NK-B" panose="02020700000000000000" pitchFamily="18" charset="-128"/>
                <a:ea typeface="UD デジタル 教科書体 NK-B" panose="02020700000000000000" pitchFamily="18" charset="-128"/>
              </a:rPr>
              <a:t>トイレ以外での排尿</a:t>
            </a:r>
            <a:endParaRPr kumimoji="1" lang="en-US" altLang="ja-JP" dirty="0">
              <a:latin typeface="UD デジタル 教科書体 NK-B" panose="02020700000000000000" pitchFamily="18" charset="-128"/>
              <a:ea typeface="UD デジタル 教科書体 NK-B" panose="02020700000000000000" pitchFamily="18" charset="-128"/>
            </a:endParaRPr>
          </a:p>
          <a:p>
            <a:r>
              <a:rPr kumimoji="1" lang="ja-JP" altLang="en-US" dirty="0">
                <a:latin typeface="UD デジタル 教科書体 NK-B" panose="02020700000000000000" pitchFamily="18" charset="-128"/>
                <a:ea typeface="UD デジタル 教科書体 NK-B" panose="02020700000000000000" pitchFamily="18" charset="-128"/>
              </a:rPr>
              <a:t>症状がでないこともある</a:t>
            </a:r>
            <a:endParaRPr kumimoji="1" lang="en-US" altLang="ja-JP" dirty="0">
              <a:latin typeface="UD デジタル 教科書体 NK-B" panose="02020700000000000000" pitchFamily="18" charset="-128"/>
              <a:ea typeface="UD デジタル 教科書体 NK-B" panose="02020700000000000000" pitchFamily="18" charset="-128"/>
            </a:endParaRPr>
          </a:p>
        </p:txBody>
      </p:sp>
      <p:sp>
        <p:nvSpPr>
          <p:cNvPr id="8" name="テキスト ボックス 7">
            <a:extLst>
              <a:ext uri="{FF2B5EF4-FFF2-40B4-BE49-F238E27FC236}">
                <a16:creationId xmlns:a16="http://schemas.microsoft.com/office/drawing/2014/main" id="{C4E15C9A-D88D-EF06-5D74-9F0C49B782AC}"/>
              </a:ext>
            </a:extLst>
          </p:cNvPr>
          <p:cNvSpPr txBox="1"/>
          <p:nvPr/>
        </p:nvSpPr>
        <p:spPr>
          <a:xfrm>
            <a:off x="5921828" y="3914209"/>
            <a:ext cx="3623005" cy="369332"/>
          </a:xfrm>
          <a:prstGeom prst="rect">
            <a:avLst/>
          </a:prstGeom>
          <a:noFill/>
        </p:spPr>
        <p:txBody>
          <a:bodyPr wrap="square">
            <a:spAutoFit/>
          </a:bodyPr>
          <a:lstStyle/>
          <a:p>
            <a:r>
              <a:rPr kumimoji="1" lang="ja-JP" altLang="en-US" dirty="0">
                <a:latin typeface="UD デジタル 教科書体 NK-B" panose="02020700000000000000" pitchFamily="18" charset="-128"/>
                <a:ea typeface="UD デジタル 教科書体 NK-B" panose="02020700000000000000" pitchFamily="18" charset="-128"/>
              </a:rPr>
              <a:t>＜治療・予防＞</a:t>
            </a:r>
          </a:p>
        </p:txBody>
      </p:sp>
      <p:sp>
        <p:nvSpPr>
          <p:cNvPr id="11" name="テキスト ボックス 10">
            <a:extLst>
              <a:ext uri="{FF2B5EF4-FFF2-40B4-BE49-F238E27FC236}">
                <a16:creationId xmlns:a16="http://schemas.microsoft.com/office/drawing/2014/main" id="{8498335E-9085-9CE6-EEF4-3AB17CF71606}"/>
              </a:ext>
            </a:extLst>
          </p:cNvPr>
          <p:cNvSpPr txBox="1"/>
          <p:nvPr/>
        </p:nvSpPr>
        <p:spPr>
          <a:xfrm>
            <a:off x="6300593" y="4377432"/>
            <a:ext cx="5260930" cy="2031325"/>
          </a:xfrm>
          <a:prstGeom prst="rect">
            <a:avLst/>
          </a:prstGeom>
          <a:noFill/>
        </p:spPr>
        <p:txBody>
          <a:bodyPr wrap="square">
            <a:spAutoFit/>
          </a:bodyPr>
          <a:lstStyle/>
          <a:p>
            <a:r>
              <a:rPr kumimoji="1" lang="ja-JP" altLang="en-US" dirty="0">
                <a:latin typeface="UD デジタル 教科書体 NK-B" panose="02020700000000000000" pitchFamily="18" charset="-128"/>
                <a:ea typeface="UD デジタル 教科書体 NK-B" panose="02020700000000000000" pitchFamily="18" charset="-128"/>
              </a:rPr>
              <a:t>療法食や内服薬で尿のｐＨをコントロールする</a:t>
            </a:r>
            <a:endParaRPr kumimoji="1" lang="en-US" altLang="ja-JP" dirty="0">
              <a:latin typeface="UD デジタル 教科書体 NK-B" panose="02020700000000000000" pitchFamily="18" charset="-128"/>
              <a:ea typeface="UD デジタル 教科書体 NK-B" panose="02020700000000000000" pitchFamily="18" charset="-128"/>
            </a:endParaRPr>
          </a:p>
          <a:p>
            <a:r>
              <a:rPr kumimoji="1" lang="ja-JP" altLang="en-US" dirty="0">
                <a:latin typeface="UD デジタル 教科書体 NK-B" panose="02020700000000000000" pitchFamily="18" charset="-128"/>
                <a:ea typeface="UD デジタル 教科書体 NK-B" panose="02020700000000000000" pitchFamily="18" charset="-128"/>
              </a:rPr>
              <a:t>結石の種類によって治療を変える</a:t>
            </a:r>
            <a:endParaRPr kumimoji="1" lang="en-US" altLang="ja-JP" dirty="0">
              <a:latin typeface="UD デジタル 教科書体 NK-B" panose="02020700000000000000" pitchFamily="18" charset="-128"/>
              <a:ea typeface="UD デジタル 教科書体 NK-B" panose="02020700000000000000" pitchFamily="18" charset="-128"/>
            </a:endParaRPr>
          </a:p>
          <a:p>
            <a:r>
              <a:rPr kumimoji="1" lang="ja-JP" altLang="en-US" dirty="0">
                <a:latin typeface="UD デジタル 教科書体 NK-B" panose="02020700000000000000" pitchFamily="18" charset="-128"/>
                <a:ea typeface="UD デジタル 教科書体 NK-B" panose="02020700000000000000" pitchFamily="18" charset="-128"/>
              </a:rPr>
              <a:t>細菌感染の制御</a:t>
            </a:r>
            <a:endParaRPr kumimoji="1" lang="en-US" altLang="ja-JP" dirty="0">
              <a:latin typeface="UD デジタル 教科書体 NK-B" panose="02020700000000000000" pitchFamily="18" charset="-128"/>
              <a:ea typeface="UD デジタル 教科書体 NK-B" panose="02020700000000000000" pitchFamily="18" charset="-128"/>
            </a:endParaRPr>
          </a:p>
          <a:p>
            <a:r>
              <a:rPr kumimoji="1" lang="ja-JP" altLang="en-US" dirty="0">
                <a:latin typeface="UD デジタル 教科書体 NK-B" panose="02020700000000000000" pitchFamily="18" charset="-128"/>
                <a:ea typeface="UD デジタル 教科書体 NK-B" panose="02020700000000000000" pitchFamily="18" charset="-128"/>
              </a:rPr>
              <a:t>外科的手術</a:t>
            </a:r>
            <a:endParaRPr kumimoji="1" lang="en-US" altLang="ja-JP" dirty="0">
              <a:latin typeface="UD デジタル 教科書体 NK-B" panose="02020700000000000000" pitchFamily="18" charset="-128"/>
              <a:ea typeface="UD デジタル 教科書体 NK-B" panose="02020700000000000000" pitchFamily="18" charset="-128"/>
            </a:endParaRPr>
          </a:p>
          <a:p>
            <a:r>
              <a:rPr kumimoji="1" lang="ja-JP" altLang="en-US" dirty="0">
                <a:latin typeface="UD デジタル 教科書体 NK-B" panose="02020700000000000000" pitchFamily="18" charset="-128"/>
                <a:ea typeface="UD デジタル 教科書体 NK-B" panose="02020700000000000000" pitchFamily="18" charset="-128"/>
              </a:rPr>
              <a:t>十分飲水をさせ尿量を増やす</a:t>
            </a:r>
            <a:endParaRPr kumimoji="1" lang="en-US" altLang="ja-JP" dirty="0">
              <a:latin typeface="UD デジタル 教科書体 NK-B" panose="02020700000000000000" pitchFamily="18" charset="-128"/>
              <a:ea typeface="UD デジタル 教科書体 NK-B" panose="02020700000000000000" pitchFamily="18" charset="-128"/>
            </a:endParaRPr>
          </a:p>
          <a:p>
            <a:r>
              <a:rPr kumimoji="1" lang="ja-JP" altLang="en-US" dirty="0">
                <a:latin typeface="UD デジタル 教科書体 NK-B" panose="02020700000000000000" pitchFamily="18" charset="-128"/>
                <a:ea typeface="UD デジタル 教科書体 NK-B" panose="02020700000000000000" pitchFamily="18" charset="-128"/>
              </a:rPr>
              <a:t>トイレを整え、尿の量、色、においなどの観察をする</a:t>
            </a:r>
            <a:endParaRPr kumimoji="1" lang="en-US" altLang="ja-JP" dirty="0">
              <a:latin typeface="UD デジタル 教科書体 NK-B" panose="02020700000000000000" pitchFamily="18" charset="-128"/>
              <a:ea typeface="UD デジタル 教科書体 NK-B" panose="02020700000000000000" pitchFamily="18" charset="-128"/>
            </a:endParaRPr>
          </a:p>
          <a:p>
            <a:r>
              <a:rPr kumimoji="1" lang="ja-JP" altLang="en-US" dirty="0">
                <a:latin typeface="UD デジタル 教科書体 NK-B" panose="02020700000000000000" pitchFamily="18" charset="-128"/>
                <a:ea typeface="UD デジタル 教科書体 NK-B" panose="02020700000000000000" pitchFamily="18" charset="-128"/>
              </a:rPr>
              <a:t>ウェットフードを利用する</a:t>
            </a:r>
            <a:endParaRPr kumimoji="1" lang="en-US" altLang="ja-JP" dirty="0">
              <a:latin typeface="UD デジタル 教科書体 NK-B" panose="02020700000000000000" pitchFamily="18" charset="-128"/>
              <a:ea typeface="UD デジタル 教科書体 NK-B" panose="02020700000000000000" pitchFamily="18" charset="-128"/>
            </a:endParaRPr>
          </a:p>
        </p:txBody>
      </p:sp>
      <p:sp>
        <p:nvSpPr>
          <p:cNvPr id="2" name="テキスト ボックス 1">
            <a:extLst>
              <a:ext uri="{FF2B5EF4-FFF2-40B4-BE49-F238E27FC236}">
                <a16:creationId xmlns:a16="http://schemas.microsoft.com/office/drawing/2014/main" id="{2D4DE781-C9C6-F239-978E-742EB5345E82}"/>
              </a:ext>
            </a:extLst>
          </p:cNvPr>
          <p:cNvSpPr txBox="1"/>
          <p:nvPr/>
        </p:nvSpPr>
        <p:spPr>
          <a:xfrm>
            <a:off x="4402599" y="729735"/>
            <a:ext cx="7171450" cy="369332"/>
          </a:xfrm>
          <a:prstGeom prst="rect">
            <a:avLst/>
          </a:prstGeom>
          <a:noFill/>
        </p:spPr>
        <p:txBody>
          <a:bodyPr wrap="square">
            <a:spAutoFit/>
          </a:bodyPr>
          <a:lstStyle/>
          <a:p>
            <a:r>
              <a:rPr kumimoji="1" lang="ja-JP" altLang="en-US" dirty="0">
                <a:latin typeface="UD デジタル 教科書体 NK-B" panose="02020700000000000000" pitchFamily="18" charset="-128"/>
                <a:ea typeface="UD デジタル 教科書体 NK-B" panose="02020700000000000000" pitchFamily="18" charset="-128"/>
              </a:rPr>
              <a:t>膀胱内で結晶が集まり結石になるか、尿管結石が膀胱に移動する</a:t>
            </a:r>
          </a:p>
        </p:txBody>
      </p:sp>
      <p:sp>
        <p:nvSpPr>
          <p:cNvPr id="3" name="テキスト ボックス 2">
            <a:extLst>
              <a:ext uri="{FF2B5EF4-FFF2-40B4-BE49-F238E27FC236}">
                <a16:creationId xmlns:a16="http://schemas.microsoft.com/office/drawing/2014/main" id="{1036D92E-7770-9615-247D-FA8AE30A900F}"/>
              </a:ext>
            </a:extLst>
          </p:cNvPr>
          <p:cNvSpPr txBox="1"/>
          <p:nvPr/>
        </p:nvSpPr>
        <p:spPr>
          <a:xfrm>
            <a:off x="4402599" y="1118042"/>
            <a:ext cx="4616141" cy="369332"/>
          </a:xfrm>
          <a:prstGeom prst="rect">
            <a:avLst/>
          </a:prstGeom>
          <a:noFill/>
        </p:spPr>
        <p:txBody>
          <a:bodyPr wrap="square">
            <a:spAutoFit/>
          </a:bodyPr>
          <a:lstStyle/>
          <a:p>
            <a:r>
              <a:rPr kumimoji="1" lang="ja-JP" altLang="en-US" dirty="0">
                <a:solidFill>
                  <a:srgbClr val="0070C0"/>
                </a:solidFill>
                <a:latin typeface="UD デジタル 教科書体 NK-B" panose="02020700000000000000" pitchFamily="18" charset="-128"/>
                <a:ea typeface="UD デジタル 教科書体 NK-B" panose="02020700000000000000" pitchFamily="18" charset="-128"/>
              </a:rPr>
              <a:t>結石の刺激や細菌感染で</a:t>
            </a:r>
            <a:r>
              <a:rPr kumimoji="1" lang="ja-JP" altLang="en-US" dirty="0">
                <a:solidFill>
                  <a:srgbClr val="FF0000"/>
                </a:solidFill>
                <a:latin typeface="UD デジタル 教科書体 NK-B" panose="02020700000000000000" pitchFamily="18" charset="-128"/>
                <a:ea typeface="UD デジタル 教科書体 NK-B" panose="02020700000000000000" pitchFamily="18" charset="-128"/>
              </a:rPr>
              <a:t>膀胱炎になりやすい</a:t>
            </a:r>
          </a:p>
        </p:txBody>
      </p:sp>
      <p:pic>
        <p:nvPicPr>
          <p:cNvPr id="10" name="図 9">
            <a:extLst>
              <a:ext uri="{FF2B5EF4-FFF2-40B4-BE49-F238E27FC236}">
                <a16:creationId xmlns:a16="http://schemas.microsoft.com/office/drawing/2014/main" id="{B694FA13-8515-6FA4-43AA-3E9C5A9C3ECB}"/>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3806971" y="4534423"/>
            <a:ext cx="1899662" cy="1878904"/>
          </a:xfrm>
          <a:prstGeom prst="rect">
            <a:avLst/>
          </a:prstGeom>
        </p:spPr>
      </p:pic>
      <p:pic>
        <p:nvPicPr>
          <p:cNvPr id="12" name="図 11">
            <a:extLst>
              <a:ext uri="{FF2B5EF4-FFF2-40B4-BE49-F238E27FC236}">
                <a16:creationId xmlns:a16="http://schemas.microsoft.com/office/drawing/2014/main" id="{9D481E46-DC3D-FD8B-31FB-7F7039816A25}"/>
              </a:ext>
            </a:extLst>
          </p:cNvPr>
          <p:cNvPicPr>
            <a:picLocks noChangeAspect="1"/>
          </p:cNvPicPr>
          <p:nvPr/>
        </p:nvPicPr>
        <p:blipFill rotWithShape="1">
          <a:blip r:embed="rId4" cstate="print">
            <a:extLst>
              <a:ext uri="{28A0092B-C50C-407E-A947-70E740481C1C}">
                <a14:useLocalDpi xmlns:a14="http://schemas.microsoft.com/office/drawing/2010/main"/>
              </a:ext>
            </a:extLst>
          </a:blip>
          <a:srcRect/>
          <a:stretch/>
        </p:blipFill>
        <p:spPr>
          <a:xfrm>
            <a:off x="529165" y="1737915"/>
            <a:ext cx="5210714" cy="2608617"/>
          </a:xfrm>
          <a:prstGeom prst="rect">
            <a:avLst/>
          </a:prstGeom>
        </p:spPr>
      </p:pic>
    </p:spTree>
    <p:extLst>
      <p:ext uri="{BB962C8B-B14F-4D97-AF65-F5344CB8AC3E}">
        <p14:creationId xmlns:p14="http://schemas.microsoft.com/office/powerpoint/2010/main" val="20837061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 name="図 31"/>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39384" y="158023"/>
            <a:ext cx="1338741" cy="937516"/>
          </a:xfrm>
          <a:prstGeom prst="rect">
            <a:avLst/>
          </a:prstGeom>
        </p:spPr>
      </p:pic>
      <p:sp>
        <p:nvSpPr>
          <p:cNvPr id="36" name="タイトル 1"/>
          <p:cNvSpPr>
            <a:spLocks noGrp="1"/>
          </p:cNvSpPr>
          <p:nvPr>
            <p:ph type="title"/>
          </p:nvPr>
        </p:nvSpPr>
        <p:spPr>
          <a:xfrm>
            <a:off x="1529882" y="405010"/>
            <a:ext cx="2804123" cy="835549"/>
          </a:xfrm>
        </p:spPr>
        <p:txBody>
          <a:bodyPr>
            <a:normAutofit/>
          </a:bodyPr>
          <a:lstStyle/>
          <a:p>
            <a:r>
              <a:rPr kumimoji="1" lang="ja-JP" altLang="en-US" dirty="0">
                <a:latin typeface="UD デジタル 教科書体 NP-B" panose="02020700000000000000" pitchFamily="18" charset="-128"/>
                <a:ea typeface="UD デジタル 教科書体 NP-B" panose="02020700000000000000" pitchFamily="18" charset="-128"/>
              </a:rPr>
              <a:t>尿道結石</a:t>
            </a:r>
          </a:p>
        </p:txBody>
      </p:sp>
      <p:sp>
        <p:nvSpPr>
          <p:cNvPr id="40" name="テキスト ボックス 39">
            <a:extLst>
              <a:ext uri="{FF2B5EF4-FFF2-40B4-BE49-F238E27FC236}">
                <a16:creationId xmlns:a16="http://schemas.microsoft.com/office/drawing/2014/main" id="{DF2F0836-1068-2053-D1C9-97B7C0807AA5}"/>
              </a:ext>
            </a:extLst>
          </p:cNvPr>
          <p:cNvSpPr txBox="1"/>
          <p:nvPr/>
        </p:nvSpPr>
        <p:spPr>
          <a:xfrm>
            <a:off x="1894114" y="6581895"/>
            <a:ext cx="1301932" cy="215444"/>
          </a:xfrm>
          <a:prstGeom prst="rect">
            <a:avLst/>
          </a:prstGeom>
          <a:noFill/>
        </p:spPr>
        <p:txBody>
          <a:bodyPr wrap="square">
            <a:spAutoFit/>
          </a:bodyPr>
          <a:lstStyle/>
          <a:p>
            <a:r>
              <a:rPr lang="en-US" altLang="ja-JP" sz="800" dirty="0"/>
              <a:t>https://hotto.me/10748</a:t>
            </a:r>
            <a:endParaRPr lang="ja-JP" altLang="en-US" sz="800" dirty="0"/>
          </a:p>
        </p:txBody>
      </p:sp>
      <p:sp>
        <p:nvSpPr>
          <p:cNvPr id="41" name="テキスト ボックス 40">
            <a:extLst>
              <a:ext uri="{FF2B5EF4-FFF2-40B4-BE49-F238E27FC236}">
                <a16:creationId xmlns:a16="http://schemas.microsoft.com/office/drawing/2014/main" id="{67D05E4D-1827-64EA-ED54-BD565D527D42}"/>
              </a:ext>
            </a:extLst>
          </p:cNvPr>
          <p:cNvSpPr txBox="1"/>
          <p:nvPr/>
        </p:nvSpPr>
        <p:spPr>
          <a:xfrm>
            <a:off x="104501" y="6562065"/>
            <a:ext cx="1846980" cy="215444"/>
          </a:xfrm>
          <a:prstGeom prst="rect">
            <a:avLst/>
          </a:prstGeom>
          <a:noFill/>
        </p:spPr>
        <p:txBody>
          <a:bodyPr wrap="none" rtlCol="0">
            <a:spAutoFit/>
          </a:bodyPr>
          <a:lstStyle/>
          <a:p>
            <a:r>
              <a:rPr kumimoji="1" lang="ja-JP" altLang="en-US" sz="800" b="1" dirty="0">
                <a:latin typeface="BIZ UDPゴシック" panose="020B0400000000000000" pitchFamily="50" charset="-128"/>
                <a:ea typeface="BIZ UDPゴシック" panose="020B0400000000000000" pitchFamily="50" charset="-128"/>
              </a:rPr>
              <a:t>使用したイラストの掲載ＵＲＬ：</a:t>
            </a:r>
            <a:r>
              <a:rPr kumimoji="1" lang="en-US" altLang="ja-JP" sz="800" b="1" dirty="0" err="1">
                <a:latin typeface="BIZ UDPゴシック" panose="020B0400000000000000" pitchFamily="50" charset="-128"/>
                <a:ea typeface="BIZ UDPゴシック" panose="020B0400000000000000" pitchFamily="50" charset="-128"/>
              </a:rPr>
              <a:t>hotto</a:t>
            </a:r>
            <a:endParaRPr kumimoji="1" lang="ja-JP" altLang="en-US" sz="800" b="1" dirty="0">
              <a:latin typeface="BIZ UDPゴシック" panose="020B0400000000000000" pitchFamily="50" charset="-128"/>
              <a:ea typeface="BIZ UDPゴシック" panose="020B0400000000000000" pitchFamily="50" charset="-128"/>
            </a:endParaRPr>
          </a:p>
        </p:txBody>
      </p:sp>
      <p:sp>
        <p:nvSpPr>
          <p:cNvPr id="6" name="テキスト ボックス 5">
            <a:extLst>
              <a:ext uri="{FF2B5EF4-FFF2-40B4-BE49-F238E27FC236}">
                <a16:creationId xmlns:a16="http://schemas.microsoft.com/office/drawing/2014/main" id="{02DBE0CF-342A-366E-9982-B2DBE9098045}"/>
              </a:ext>
            </a:extLst>
          </p:cNvPr>
          <p:cNvSpPr txBox="1"/>
          <p:nvPr/>
        </p:nvSpPr>
        <p:spPr>
          <a:xfrm>
            <a:off x="5921828" y="2711711"/>
            <a:ext cx="1097281" cy="369332"/>
          </a:xfrm>
          <a:prstGeom prst="rect">
            <a:avLst/>
          </a:prstGeom>
          <a:noFill/>
        </p:spPr>
        <p:txBody>
          <a:bodyPr wrap="square">
            <a:spAutoFit/>
          </a:bodyPr>
          <a:lstStyle/>
          <a:p>
            <a:r>
              <a:rPr kumimoji="1" lang="ja-JP" altLang="en-US" dirty="0">
                <a:latin typeface="UD デジタル 教科書体 NK-B" panose="02020700000000000000" pitchFamily="18" charset="-128"/>
                <a:ea typeface="UD デジタル 教科書体 NK-B" panose="02020700000000000000" pitchFamily="18" charset="-128"/>
              </a:rPr>
              <a:t>＜症状＞</a:t>
            </a:r>
          </a:p>
        </p:txBody>
      </p:sp>
      <p:sp>
        <p:nvSpPr>
          <p:cNvPr id="7" name="テキスト ボックス 6">
            <a:extLst>
              <a:ext uri="{FF2B5EF4-FFF2-40B4-BE49-F238E27FC236}">
                <a16:creationId xmlns:a16="http://schemas.microsoft.com/office/drawing/2014/main" id="{622E9D7D-B5BD-4E0C-47A2-E8A432B99422}"/>
              </a:ext>
            </a:extLst>
          </p:cNvPr>
          <p:cNvSpPr txBox="1"/>
          <p:nvPr/>
        </p:nvSpPr>
        <p:spPr>
          <a:xfrm>
            <a:off x="6684601" y="3187461"/>
            <a:ext cx="4876921" cy="1754326"/>
          </a:xfrm>
          <a:prstGeom prst="rect">
            <a:avLst/>
          </a:prstGeom>
          <a:noFill/>
        </p:spPr>
        <p:txBody>
          <a:bodyPr wrap="square">
            <a:spAutoFit/>
          </a:bodyPr>
          <a:lstStyle/>
          <a:p>
            <a:r>
              <a:rPr kumimoji="1" lang="ja-JP" altLang="en-US" dirty="0">
                <a:latin typeface="UD デジタル 教科書体 NK-B" panose="02020700000000000000" pitchFamily="18" charset="-128"/>
                <a:ea typeface="UD デジタル 教科書体 NK-B" panose="02020700000000000000" pitchFamily="18" charset="-128"/>
              </a:rPr>
              <a:t>排尿姿勢を何度もとるがほとんど出ない</a:t>
            </a:r>
            <a:endParaRPr kumimoji="1" lang="en-US" altLang="ja-JP" dirty="0">
              <a:latin typeface="UD デジタル 教科書体 NK-B" panose="02020700000000000000" pitchFamily="18" charset="-128"/>
              <a:ea typeface="UD デジタル 教科書体 NK-B" panose="02020700000000000000" pitchFamily="18" charset="-128"/>
            </a:endParaRPr>
          </a:p>
          <a:p>
            <a:r>
              <a:rPr kumimoji="1" lang="ja-JP" altLang="en-US" dirty="0">
                <a:latin typeface="UD デジタル 教科書体 NK-B" panose="02020700000000000000" pitchFamily="18" charset="-128"/>
                <a:ea typeface="UD デジタル 教科書体 NK-B" panose="02020700000000000000" pitchFamily="18" charset="-128"/>
              </a:rPr>
              <a:t>尿量が少ない</a:t>
            </a:r>
            <a:endParaRPr kumimoji="1" lang="en-US" altLang="ja-JP" dirty="0">
              <a:latin typeface="UD デジタル 教科書体 NK-B" panose="02020700000000000000" pitchFamily="18" charset="-128"/>
              <a:ea typeface="UD デジタル 教科書体 NK-B" panose="02020700000000000000" pitchFamily="18" charset="-128"/>
            </a:endParaRPr>
          </a:p>
          <a:p>
            <a:r>
              <a:rPr kumimoji="1" lang="ja-JP" altLang="en-US" dirty="0">
                <a:latin typeface="UD デジタル 教科書体 NK-B" panose="02020700000000000000" pitchFamily="18" charset="-128"/>
                <a:ea typeface="UD デジタル 教科書体 NK-B" panose="02020700000000000000" pitchFamily="18" charset="-128"/>
              </a:rPr>
              <a:t>元気消失・食欲不振</a:t>
            </a:r>
            <a:endParaRPr kumimoji="1" lang="en-US" altLang="ja-JP" dirty="0">
              <a:latin typeface="UD デジタル 教科書体 NK-B" panose="02020700000000000000" pitchFamily="18" charset="-128"/>
              <a:ea typeface="UD デジタル 教科書体 NK-B" panose="02020700000000000000" pitchFamily="18" charset="-128"/>
            </a:endParaRPr>
          </a:p>
          <a:p>
            <a:r>
              <a:rPr kumimoji="1" lang="ja-JP" altLang="en-US" dirty="0">
                <a:latin typeface="UD デジタル 教科書体 NK-B" panose="02020700000000000000" pitchFamily="18" charset="-128"/>
                <a:ea typeface="UD デジタル 教科書体 NK-B" panose="02020700000000000000" pitchFamily="18" charset="-128"/>
              </a:rPr>
              <a:t>異常な鳴き声</a:t>
            </a:r>
            <a:endParaRPr kumimoji="1" lang="en-US" altLang="ja-JP" dirty="0">
              <a:latin typeface="UD デジタル 教科書体 NK-B" panose="02020700000000000000" pitchFamily="18" charset="-128"/>
              <a:ea typeface="UD デジタル 教科書体 NK-B" panose="02020700000000000000" pitchFamily="18" charset="-128"/>
            </a:endParaRPr>
          </a:p>
          <a:p>
            <a:r>
              <a:rPr kumimoji="1" lang="ja-JP" altLang="en-US" dirty="0">
                <a:latin typeface="UD デジタル 教科書体 NK-B" panose="02020700000000000000" pitchFamily="18" charset="-128"/>
                <a:ea typeface="UD デジタル 教科書体 NK-B" panose="02020700000000000000" pitchFamily="18" charset="-128"/>
              </a:rPr>
              <a:t>脱水</a:t>
            </a:r>
            <a:endParaRPr kumimoji="1" lang="en-US" altLang="ja-JP" dirty="0">
              <a:latin typeface="UD デジタル 教科書体 NK-B" panose="02020700000000000000" pitchFamily="18" charset="-128"/>
              <a:ea typeface="UD デジタル 教科書体 NK-B" panose="02020700000000000000" pitchFamily="18" charset="-128"/>
            </a:endParaRPr>
          </a:p>
          <a:p>
            <a:r>
              <a:rPr kumimoji="1" lang="ja-JP" altLang="en-US" dirty="0">
                <a:latin typeface="UD デジタル 教科書体 NK-B" panose="02020700000000000000" pitchFamily="18" charset="-128"/>
                <a:ea typeface="UD デジタル 教科書体 NK-B" panose="02020700000000000000" pitchFamily="18" charset="-128"/>
              </a:rPr>
              <a:t>嘔吐</a:t>
            </a:r>
            <a:endParaRPr kumimoji="1" lang="en-US" altLang="ja-JP" dirty="0">
              <a:latin typeface="UD デジタル 教科書体 NK-B" panose="02020700000000000000" pitchFamily="18" charset="-128"/>
              <a:ea typeface="UD デジタル 教科書体 NK-B" panose="02020700000000000000" pitchFamily="18" charset="-128"/>
            </a:endParaRPr>
          </a:p>
        </p:txBody>
      </p:sp>
      <p:sp>
        <p:nvSpPr>
          <p:cNvPr id="8" name="テキスト ボックス 7">
            <a:extLst>
              <a:ext uri="{FF2B5EF4-FFF2-40B4-BE49-F238E27FC236}">
                <a16:creationId xmlns:a16="http://schemas.microsoft.com/office/drawing/2014/main" id="{C4E15C9A-D88D-EF06-5D74-9F0C49B782AC}"/>
              </a:ext>
            </a:extLst>
          </p:cNvPr>
          <p:cNvSpPr txBox="1"/>
          <p:nvPr/>
        </p:nvSpPr>
        <p:spPr>
          <a:xfrm>
            <a:off x="5921828" y="5066604"/>
            <a:ext cx="3623005" cy="369332"/>
          </a:xfrm>
          <a:prstGeom prst="rect">
            <a:avLst/>
          </a:prstGeom>
          <a:noFill/>
        </p:spPr>
        <p:txBody>
          <a:bodyPr wrap="square">
            <a:spAutoFit/>
          </a:bodyPr>
          <a:lstStyle/>
          <a:p>
            <a:r>
              <a:rPr kumimoji="1" lang="ja-JP" altLang="en-US" dirty="0">
                <a:latin typeface="UD デジタル 教科書体 NK-B" panose="02020700000000000000" pitchFamily="18" charset="-128"/>
                <a:ea typeface="UD デジタル 教科書体 NK-B" panose="02020700000000000000" pitchFamily="18" charset="-128"/>
              </a:rPr>
              <a:t>＜治療・予防＞</a:t>
            </a:r>
          </a:p>
        </p:txBody>
      </p:sp>
      <p:pic>
        <p:nvPicPr>
          <p:cNvPr id="2050" name="Picture 2" descr="尿路結石（尿結石）は部位別に4種類">
            <a:extLst>
              <a:ext uri="{FF2B5EF4-FFF2-40B4-BE49-F238E27FC236}">
                <a16:creationId xmlns:a16="http://schemas.microsoft.com/office/drawing/2014/main" id="{D1299EA5-601B-AAA1-9B40-4EA4AD705802}"/>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0" y="1675252"/>
            <a:ext cx="5011792" cy="4296776"/>
          </a:xfrm>
          <a:prstGeom prst="rect">
            <a:avLst/>
          </a:prstGeom>
          <a:noFill/>
          <a:extLst>
            <a:ext uri="{909E8E84-426E-40DD-AFC4-6F175D3DCCD1}">
              <a14:hiddenFill xmlns:a14="http://schemas.microsoft.com/office/drawing/2010/main">
                <a:solidFill>
                  <a:srgbClr val="FFFFFF"/>
                </a:solidFill>
              </a14:hiddenFill>
            </a:ext>
          </a:extLst>
        </p:spPr>
      </p:pic>
      <p:sp>
        <p:nvSpPr>
          <p:cNvPr id="11" name="テキスト ボックス 10">
            <a:extLst>
              <a:ext uri="{FF2B5EF4-FFF2-40B4-BE49-F238E27FC236}">
                <a16:creationId xmlns:a16="http://schemas.microsoft.com/office/drawing/2014/main" id="{8498335E-9085-9CE6-EEF4-3AB17CF71606}"/>
              </a:ext>
            </a:extLst>
          </p:cNvPr>
          <p:cNvSpPr txBox="1"/>
          <p:nvPr/>
        </p:nvSpPr>
        <p:spPr>
          <a:xfrm>
            <a:off x="6300593" y="5529827"/>
            <a:ext cx="5260930" cy="1200329"/>
          </a:xfrm>
          <a:prstGeom prst="rect">
            <a:avLst/>
          </a:prstGeom>
          <a:noFill/>
        </p:spPr>
        <p:txBody>
          <a:bodyPr wrap="square">
            <a:spAutoFit/>
          </a:bodyPr>
          <a:lstStyle/>
          <a:p>
            <a:r>
              <a:rPr kumimoji="1" lang="ja-JP" altLang="en-US" dirty="0">
                <a:latin typeface="UD デジタル 教科書体 NK-B" panose="02020700000000000000" pitchFamily="18" charset="-128"/>
                <a:ea typeface="UD デジタル 教科書体 NK-B" panose="02020700000000000000" pitchFamily="18" charset="-128"/>
              </a:rPr>
              <a:t>十分飲水をさせ尿量を増やす</a:t>
            </a:r>
            <a:r>
              <a:rPr kumimoji="1" lang="ja-JP" altLang="en-US" dirty="0">
                <a:solidFill>
                  <a:srgbClr val="FF0000"/>
                </a:solidFill>
                <a:latin typeface="UD デジタル 教科書体 NK-B" panose="02020700000000000000" pitchFamily="18" charset="-128"/>
                <a:ea typeface="UD デジタル 教科書体 NK-B" panose="02020700000000000000" pitchFamily="18" charset="-128"/>
              </a:rPr>
              <a:t>（　　　　　）は要注意</a:t>
            </a:r>
            <a:endParaRPr kumimoji="1" lang="en-US" altLang="ja-JP" dirty="0">
              <a:latin typeface="UD デジタル 教科書体 NK-B" panose="02020700000000000000" pitchFamily="18" charset="-128"/>
              <a:ea typeface="UD デジタル 教科書体 NK-B" panose="02020700000000000000" pitchFamily="18" charset="-128"/>
            </a:endParaRPr>
          </a:p>
          <a:p>
            <a:r>
              <a:rPr kumimoji="1" lang="ja-JP" altLang="en-US" dirty="0">
                <a:latin typeface="UD デジタル 教科書体 NK-B" panose="02020700000000000000" pitchFamily="18" charset="-128"/>
                <a:ea typeface="UD デジタル 教科書体 NK-B" panose="02020700000000000000" pitchFamily="18" charset="-128"/>
              </a:rPr>
              <a:t>トイレを整え、尿の量、色、においなどの観察をする</a:t>
            </a:r>
            <a:endParaRPr kumimoji="1" lang="en-US" altLang="ja-JP" dirty="0">
              <a:latin typeface="UD デジタル 教科書体 NK-B" panose="02020700000000000000" pitchFamily="18" charset="-128"/>
              <a:ea typeface="UD デジタル 教科書体 NK-B" panose="02020700000000000000" pitchFamily="18" charset="-128"/>
            </a:endParaRPr>
          </a:p>
          <a:p>
            <a:r>
              <a:rPr kumimoji="1" lang="ja-JP" altLang="en-US" dirty="0">
                <a:latin typeface="UD デジタル 教科書体 NK-B" panose="02020700000000000000" pitchFamily="18" charset="-128"/>
                <a:ea typeface="UD デジタル 教科書体 NK-B" panose="02020700000000000000" pitchFamily="18" charset="-128"/>
              </a:rPr>
              <a:t>療法食や内服薬で尿のｐＨをコントロールする</a:t>
            </a:r>
            <a:endParaRPr kumimoji="1" lang="en-US" altLang="ja-JP" dirty="0">
              <a:latin typeface="UD デジタル 教科書体 NK-B" panose="02020700000000000000" pitchFamily="18" charset="-128"/>
              <a:ea typeface="UD デジタル 教科書体 NK-B" panose="02020700000000000000" pitchFamily="18" charset="-128"/>
            </a:endParaRPr>
          </a:p>
          <a:p>
            <a:endParaRPr kumimoji="1" lang="en-US" altLang="ja-JP" dirty="0">
              <a:latin typeface="UD デジタル 教科書体 NK-B" panose="02020700000000000000" pitchFamily="18" charset="-128"/>
              <a:ea typeface="UD デジタル 教科書体 NK-B" panose="02020700000000000000" pitchFamily="18" charset="-128"/>
            </a:endParaRPr>
          </a:p>
        </p:txBody>
      </p:sp>
      <p:sp>
        <p:nvSpPr>
          <p:cNvPr id="2" name="テキスト ボックス 1">
            <a:extLst>
              <a:ext uri="{FF2B5EF4-FFF2-40B4-BE49-F238E27FC236}">
                <a16:creationId xmlns:a16="http://schemas.microsoft.com/office/drawing/2014/main" id="{2D4DE781-C9C6-F239-978E-742EB5345E82}"/>
              </a:ext>
            </a:extLst>
          </p:cNvPr>
          <p:cNvSpPr txBox="1"/>
          <p:nvPr/>
        </p:nvSpPr>
        <p:spPr>
          <a:xfrm>
            <a:off x="4402599" y="729735"/>
            <a:ext cx="7171450" cy="369332"/>
          </a:xfrm>
          <a:prstGeom prst="rect">
            <a:avLst/>
          </a:prstGeom>
          <a:noFill/>
        </p:spPr>
        <p:txBody>
          <a:bodyPr wrap="square">
            <a:spAutoFit/>
          </a:bodyPr>
          <a:lstStyle/>
          <a:p>
            <a:r>
              <a:rPr kumimoji="1" lang="ja-JP" altLang="en-US" dirty="0">
                <a:latin typeface="UD デジタル 教科書体 NK-B" panose="02020700000000000000" pitchFamily="18" charset="-128"/>
                <a:ea typeface="UD デジタル 教科書体 NK-B" panose="02020700000000000000" pitchFamily="18" charset="-128"/>
              </a:rPr>
              <a:t>膀胱結石が尿道に移動する</a:t>
            </a:r>
          </a:p>
        </p:txBody>
      </p:sp>
      <p:sp>
        <p:nvSpPr>
          <p:cNvPr id="3" name="テキスト ボックス 2">
            <a:extLst>
              <a:ext uri="{FF2B5EF4-FFF2-40B4-BE49-F238E27FC236}">
                <a16:creationId xmlns:a16="http://schemas.microsoft.com/office/drawing/2014/main" id="{1036D92E-7770-9615-247D-FA8AE30A900F}"/>
              </a:ext>
            </a:extLst>
          </p:cNvPr>
          <p:cNvSpPr txBox="1"/>
          <p:nvPr/>
        </p:nvSpPr>
        <p:spPr>
          <a:xfrm>
            <a:off x="4402599" y="1118042"/>
            <a:ext cx="7584809" cy="646331"/>
          </a:xfrm>
          <a:prstGeom prst="rect">
            <a:avLst/>
          </a:prstGeom>
          <a:noFill/>
        </p:spPr>
        <p:txBody>
          <a:bodyPr wrap="square">
            <a:spAutoFit/>
          </a:bodyPr>
          <a:lstStyle/>
          <a:p>
            <a:r>
              <a:rPr kumimoji="1" lang="ja-JP" altLang="en-US" dirty="0">
                <a:solidFill>
                  <a:srgbClr val="0070C0"/>
                </a:solidFill>
                <a:latin typeface="UD デジタル 教科書体 NK-B" panose="02020700000000000000" pitchFamily="18" charset="-128"/>
                <a:ea typeface="UD デジタル 教科書体 NK-B" panose="02020700000000000000" pitchFamily="18" charset="-128"/>
              </a:rPr>
              <a:t>尿道が閉塞すると急性腎不全や尿毒症になり死に至る。</a:t>
            </a:r>
            <a:r>
              <a:rPr kumimoji="1" lang="ja-JP" altLang="en-US" dirty="0">
                <a:solidFill>
                  <a:srgbClr val="FF0000"/>
                </a:solidFill>
                <a:latin typeface="UD デジタル 教科書体 NK-B" panose="02020700000000000000" pitchFamily="18" charset="-128"/>
                <a:ea typeface="UD デジタル 教科書体 NK-B" panose="02020700000000000000" pitchFamily="18" charset="-128"/>
              </a:rPr>
              <a:t>緊急疾患</a:t>
            </a:r>
            <a:endParaRPr kumimoji="1" lang="en-US" altLang="ja-JP" dirty="0">
              <a:solidFill>
                <a:srgbClr val="0070C0"/>
              </a:solidFill>
              <a:latin typeface="UD デジタル 教科書体 NK-B" panose="02020700000000000000" pitchFamily="18" charset="-128"/>
              <a:ea typeface="UD デジタル 教科書体 NK-B" panose="02020700000000000000" pitchFamily="18" charset="-128"/>
            </a:endParaRPr>
          </a:p>
          <a:p>
            <a:r>
              <a:rPr kumimoji="1" lang="ja-JP" altLang="en-US" dirty="0">
                <a:solidFill>
                  <a:srgbClr val="FF0000"/>
                </a:solidFill>
                <a:latin typeface="UD デジタル 教科書体 NK-B" panose="02020700000000000000" pitchFamily="18" charset="-128"/>
                <a:ea typeface="UD デジタル 教科書体 NK-B" panose="02020700000000000000" pitchFamily="18" charset="-128"/>
              </a:rPr>
              <a:t>オスに多い</a:t>
            </a:r>
          </a:p>
        </p:txBody>
      </p:sp>
      <p:sp>
        <p:nvSpPr>
          <p:cNvPr id="5" name="テキスト ボックス 4">
            <a:extLst>
              <a:ext uri="{FF2B5EF4-FFF2-40B4-BE49-F238E27FC236}">
                <a16:creationId xmlns:a16="http://schemas.microsoft.com/office/drawing/2014/main" id="{781B303B-CEE2-C895-D403-12D3362B41B7}"/>
              </a:ext>
            </a:extLst>
          </p:cNvPr>
          <p:cNvSpPr txBox="1"/>
          <p:nvPr/>
        </p:nvSpPr>
        <p:spPr>
          <a:xfrm>
            <a:off x="9413966" y="5545573"/>
            <a:ext cx="783771" cy="369332"/>
          </a:xfrm>
          <a:prstGeom prst="rect">
            <a:avLst/>
          </a:prstGeom>
          <a:noFill/>
        </p:spPr>
        <p:txBody>
          <a:bodyPr wrap="square">
            <a:spAutoFit/>
          </a:bodyPr>
          <a:lstStyle/>
          <a:p>
            <a:r>
              <a:rPr kumimoji="1" lang="ja-JP" altLang="en-US" dirty="0">
                <a:solidFill>
                  <a:srgbClr val="FF0000"/>
                </a:solidFill>
                <a:latin typeface="UD デジタル 教科書体 NK-B" panose="02020700000000000000" pitchFamily="18" charset="-128"/>
                <a:ea typeface="UD デジタル 教科書体 NK-B" panose="02020700000000000000" pitchFamily="18" charset="-128"/>
              </a:rPr>
              <a:t>秋冬</a:t>
            </a:r>
            <a:endParaRPr lang="ja-JP" altLang="en-US" dirty="0"/>
          </a:p>
        </p:txBody>
      </p:sp>
    </p:spTree>
    <p:extLst>
      <p:ext uri="{BB962C8B-B14F-4D97-AF65-F5344CB8AC3E}">
        <p14:creationId xmlns:p14="http://schemas.microsoft.com/office/powerpoint/2010/main" val="7532715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 name="図 31"/>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39384" y="158023"/>
            <a:ext cx="1338741" cy="937516"/>
          </a:xfrm>
          <a:prstGeom prst="rect">
            <a:avLst/>
          </a:prstGeom>
        </p:spPr>
      </p:pic>
      <p:sp>
        <p:nvSpPr>
          <p:cNvPr id="36" name="タイトル 1"/>
          <p:cNvSpPr>
            <a:spLocks noGrp="1"/>
          </p:cNvSpPr>
          <p:nvPr>
            <p:ph type="title"/>
          </p:nvPr>
        </p:nvSpPr>
        <p:spPr>
          <a:xfrm>
            <a:off x="1529882" y="405010"/>
            <a:ext cx="2804123" cy="835549"/>
          </a:xfrm>
        </p:spPr>
        <p:txBody>
          <a:bodyPr>
            <a:normAutofit/>
          </a:bodyPr>
          <a:lstStyle/>
          <a:p>
            <a:r>
              <a:rPr kumimoji="1" lang="ja-JP" altLang="en-US" dirty="0">
                <a:latin typeface="UD デジタル 教科書体 NP-B" panose="02020700000000000000" pitchFamily="18" charset="-128"/>
                <a:ea typeface="UD デジタル 教科書体 NP-B" panose="02020700000000000000" pitchFamily="18" charset="-128"/>
              </a:rPr>
              <a:t>膀胱炎</a:t>
            </a:r>
          </a:p>
        </p:txBody>
      </p:sp>
      <p:sp>
        <p:nvSpPr>
          <p:cNvPr id="40" name="テキスト ボックス 39">
            <a:extLst>
              <a:ext uri="{FF2B5EF4-FFF2-40B4-BE49-F238E27FC236}">
                <a16:creationId xmlns:a16="http://schemas.microsoft.com/office/drawing/2014/main" id="{DF2F0836-1068-2053-D1C9-97B7C0807AA5}"/>
              </a:ext>
            </a:extLst>
          </p:cNvPr>
          <p:cNvSpPr txBox="1"/>
          <p:nvPr/>
        </p:nvSpPr>
        <p:spPr>
          <a:xfrm>
            <a:off x="1894114" y="6581895"/>
            <a:ext cx="1301932" cy="215444"/>
          </a:xfrm>
          <a:prstGeom prst="rect">
            <a:avLst/>
          </a:prstGeom>
          <a:noFill/>
        </p:spPr>
        <p:txBody>
          <a:bodyPr wrap="square">
            <a:spAutoFit/>
          </a:bodyPr>
          <a:lstStyle/>
          <a:p>
            <a:r>
              <a:rPr lang="en-US" altLang="ja-JP" sz="800" dirty="0"/>
              <a:t>https://hotto.me/10748</a:t>
            </a:r>
            <a:endParaRPr lang="ja-JP" altLang="en-US" sz="800" dirty="0"/>
          </a:p>
        </p:txBody>
      </p:sp>
      <p:sp>
        <p:nvSpPr>
          <p:cNvPr id="41" name="テキスト ボックス 40">
            <a:extLst>
              <a:ext uri="{FF2B5EF4-FFF2-40B4-BE49-F238E27FC236}">
                <a16:creationId xmlns:a16="http://schemas.microsoft.com/office/drawing/2014/main" id="{67D05E4D-1827-64EA-ED54-BD565D527D42}"/>
              </a:ext>
            </a:extLst>
          </p:cNvPr>
          <p:cNvSpPr txBox="1"/>
          <p:nvPr/>
        </p:nvSpPr>
        <p:spPr>
          <a:xfrm>
            <a:off x="104501" y="6562065"/>
            <a:ext cx="1846980" cy="215444"/>
          </a:xfrm>
          <a:prstGeom prst="rect">
            <a:avLst/>
          </a:prstGeom>
          <a:noFill/>
        </p:spPr>
        <p:txBody>
          <a:bodyPr wrap="none" rtlCol="0">
            <a:spAutoFit/>
          </a:bodyPr>
          <a:lstStyle/>
          <a:p>
            <a:r>
              <a:rPr kumimoji="1" lang="ja-JP" altLang="en-US" sz="800" b="1" dirty="0">
                <a:latin typeface="BIZ UDPゴシック" panose="020B0400000000000000" pitchFamily="50" charset="-128"/>
                <a:ea typeface="BIZ UDPゴシック" panose="020B0400000000000000" pitchFamily="50" charset="-128"/>
              </a:rPr>
              <a:t>使用したイラストの掲載ＵＲＬ：</a:t>
            </a:r>
            <a:r>
              <a:rPr kumimoji="1" lang="en-US" altLang="ja-JP" sz="800" b="1" dirty="0" err="1">
                <a:latin typeface="BIZ UDPゴシック" panose="020B0400000000000000" pitchFamily="50" charset="-128"/>
                <a:ea typeface="BIZ UDPゴシック" panose="020B0400000000000000" pitchFamily="50" charset="-128"/>
              </a:rPr>
              <a:t>hotto</a:t>
            </a:r>
            <a:endParaRPr kumimoji="1" lang="ja-JP" altLang="en-US" sz="800" b="1" dirty="0">
              <a:latin typeface="BIZ UDPゴシック" panose="020B0400000000000000" pitchFamily="50" charset="-128"/>
              <a:ea typeface="BIZ UDPゴシック" panose="020B0400000000000000" pitchFamily="50" charset="-128"/>
            </a:endParaRPr>
          </a:p>
        </p:txBody>
      </p:sp>
      <p:sp>
        <p:nvSpPr>
          <p:cNvPr id="6" name="テキスト ボックス 5">
            <a:extLst>
              <a:ext uri="{FF2B5EF4-FFF2-40B4-BE49-F238E27FC236}">
                <a16:creationId xmlns:a16="http://schemas.microsoft.com/office/drawing/2014/main" id="{02DBE0CF-342A-366E-9982-B2DBE9098045}"/>
              </a:ext>
            </a:extLst>
          </p:cNvPr>
          <p:cNvSpPr txBox="1"/>
          <p:nvPr/>
        </p:nvSpPr>
        <p:spPr>
          <a:xfrm>
            <a:off x="5921828" y="2711711"/>
            <a:ext cx="1097281" cy="369332"/>
          </a:xfrm>
          <a:prstGeom prst="rect">
            <a:avLst/>
          </a:prstGeom>
          <a:noFill/>
        </p:spPr>
        <p:txBody>
          <a:bodyPr wrap="square">
            <a:spAutoFit/>
          </a:bodyPr>
          <a:lstStyle/>
          <a:p>
            <a:r>
              <a:rPr kumimoji="1" lang="ja-JP" altLang="en-US" dirty="0">
                <a:latin typeface="UD デジタル 教科書体 NK-B" panose="02020700000000000000" pitchFamily="18" charset="-128"/>
                <a:ea typeface="UD デジタル 教科書体 NK-B" panose="02020700000000000000" pitchFamily="18" charset="-128"/>
              </a:rPr>
              <a:t>＜症状＞</a:t>
            </a:r>
          </a:p>
        </p:txBody>
      </p:sp>
      <p:sp>
        <p:nvSpPr>
          <p:cNvPr id="7" name="テキスト ボックス 6">
            <a:extLst>
              <a:ext uri="{FF2B5EF4-FFF2-40B4-BE49-F238E27FC236}">
                <a16:creationId xmlns:a16="http://schemas.microsoft.com/office/drawing/2014/main" id="{622E9D7D-B5BD-4E0C-47A2-E8A432B99422}"/>
              </a:ext>
            </a:extLst>
          </p:cNvPr>
          <p:cNvSpPr txBox="1"/>
          <p:nvPr/>
        </p:nvSpPr>
        <p:spPr>
          <a:xfrm>
            <a:off x="6684601" y="3187461"/>
            <a:ext cx="4876921" cy="1754326"/>
          </a:xfrm>
          <a:prstGeom prst="rect">
            <a:avLst/>
          </a:prstGeom>
          <a:noFill/>
        </p:spPr>
        <p:txBody>
          <a:bodyPr wrap="square">
            <a:spAutoFit/>
          </a:bodyPr>
          <a:lstStyle/>
          <a:p>
            <a:r>
              <a:rPr kumimoji="1" lang="ja-JP" altLang="en-US" dirty="0">
                <a:latin typeface="UD デジタル 教科書体 NK-B" panose="02020700000000000000" pitchFamily="18" charset="-128"/>
                <a:ea typeface="UD デジタル 教科書体 NK-B" panose="02020700000000000000" pitchFamily="18" charset="-128"/>
              </a:rPr>
              <a:t>排尿姿勢を何度もとるが少ししか出ない</a:t>
            </a:r>
            <a:endParaRPr kumimoji="1" lang="en-US" altLang="ja-JP" dirty="0">
              <a:latin typeface="UD デジタル 教科書体 NK-B" panose="02020700000000000000" pitchFamily="18" charset="-128"/>
              <a:ea typeface="UD デジタル 教科書体 NK-B" panose="02020700000000000000" pitchFamily="18" charset="-128"/>
            </a:endParaRPr>
          </a:p>
          <a:p>
            <a:r>
              <a:rPr kumimoji="1" lang="ja-JP" altLang="en-US" dirty="0">
                <a:latin typeface="UD デジタル 教科書体 NK-B" panose="02020700000000000000" pitchFamily="18" charset="-128"/>
                <a:ea typeface="UD デジタル 教科書体 NK-B" panose="02020700000000000000" pitchFamily="18" charset="-128"/>
              </a:rPr>
              <a:t>排尿痛</a:t>
            </a:r>
            <a:endParaRPr kumimoji="1" lang="en-US" altLang="ja-JP" dirty="0">
              <a:latin typeface="UD デジタル 教科書体 NK-B" panose="02020700000000000000" pitchFamily="18" charset="-128"/>
              <a:ea typeface="UD デジタル 教科書体 NK-B" panose="02020700000000000000" pitchFamily="18" charset="-128"/>
            </a:endParaRPr>
          </a:p>
          <a:p>
            <a:r>
              <a:rPr kumimoji="1" lang="ja-JP" altLang="en-US" dirty="0">
                <a:latin typeface="UD デジタル 教科書体 NK-B" panose="02020700000000000000" pitchFamily="18" charset="-128"/>
                <a:ea typeface="UD デジタル 教科書体 NK-B" panose="02020700000000000000" pitchFamily="18" charset="-128"/>
              </a:rPr>
              <a:t>血尿・膿尿</a:t>
            </a:r>
            <a:r>
              <a:rPr kumimoji="1" lang="en-US" altLang="ja-JP" dirty="0">
                <a:latin typeface="UD デジタル 教科書体 NK-B" panose="02020700000000000000" pitchFamily="18" charset="-128"/>
                <a:ea typeface="UD デジタル 教科書体 NK-B" panose="02020700000000000000" pitchFamily="18" charset="-128"/>
              </a:rPr>
              <a:t>[</a:t>
            </a:r>
            <a:r>
              <a:rPr kumimoji="1" lang="ja-JP" altLang="en-US" dirty="0">
                <a:latin typeface="UD デジタル 教科書体 NK-B" panose="02020700000000000000" pitchFamily="18" charset="-128"/>
                <a:ea typeface="UD デジタル 教科書体 NK-B" panose="02020700000000000000" pitchFamily="18" charset="-128"/>
              </a:rPr>
              <a:t>のうにょう</a:t>
            </a:r>
            <a:r>
              <a:rPr kumimoji="1" lang="en-US" altLang="ja-JP" dirty="0">
                <a:latin typeface="UD デジタル 教科書体 NK-B" panose="02020700000000000000" pitchFamily="18" charset="-128"/>
                <a:ea typeface="UD デジタル 教科書体 NK-B" panose="02020700000000000000" pitchFamily="18" charset="-128"/>
              </a:rPr>
              <a:t>]</a:t>
            </a:r>
            <a:r>
              <a:rPr kumimoji="1" lang="ja-JP" altLang="en-US" dirty="0">
                <a:latin typeface="UD デジタル 教科書体 NK-B" panose="02020700000000000000" pitchFamily="18" charset="-128"/>
                <a:ea typeface="UD デジタル 教科書体 NK-B" panose="02020700000000000000" pitchFamily="18" charset="-128"/>
              </a:rPr>
              <a:t>（尿が白濁する）</a:t>
            </a:r>
            <a:endParaRPr kumimoji="1" lang="en-US" altLang="ja-JP" dirty="0">
              <a:latin typeface="UD デジタル 教科書体 NK-B" panose="02020700000000000000" pitchFamily="18" charset="-128"/>
              <a:ea typeface="UD デジタル 教科書体 NK-B" panose="02020700000000000000" pitchFamily="18" charset="-128"/>
            </a:endParaRPr>
          </a:p>
          <a:p>
            <a:r>
              <a:rPr kumimoji="1" lang="ja-JP" altLang="en-US" dirty="0">
                <a:latin typeface="UD デジタル 教科書体 NK-B" panose="02020700000000000000" pitchFamily="18" charset="-128"/>
                <a:ea typeface="UD デジタル 教科書体 NK-B" panose="02020700000000000000" pitchFamily="18" charset="-128"/>
              </a:rPr>
              <a:t>尿が生臭い</a:t>
            </a:r>
            <a:endParaRPr kumimoji="1" lang="en-US" altLang="ja-JP" dirty="0">
              <a:latin typeface="UD デジタル 教科書体 NK-B" panose="02020700000000000000" pitchFamily="18" charset="-128"/>
              <a:ea typeface="UD デジタル 教科書体 NK-B" panose="02020700000000000000" pitchFamily="18" charset="-128"/>
            </a:endParaRPr>
          </a:p>
          <a:p>
            <a:r>
              <a:rPr kumimoji="1" lang="ja-JP" altLang="en-US" dirty="0">
                <a:latin typeface="UD デジタル 教科書体 NK-B" panose="02020700000000000000" pitchFamily="18" charset="-128"/>
                <a:ea typeface="UD デジタル 教科書体 NK-B" panose="02020700000000000000" pitchFamily="18" charset="-128"/>
              </a:rPr>
              <a:t>トイレ以外での排尿</a:t>
            </a:r>
            <a:endParaRPr kumimoji="1" lang="en-US" altLang="ja-JP" dirty="0">
              <a:latin typeface="UD デジタル 教科書体 NK-B" panose="02020700000000000000" pitchFamily="18" charset="-128"/>
              <a:ea typeface="UD デジタル 教科書体 NK-B" panose="02020700000000000000" pitchFamily="18" charset="-128"/>
            </a:endParaRPr>
          </a:p>
          <a:p>
            <a:r>
              <a:rPr kumimoji="1" lang="ja-JP" altLang="en-US" dirty="0">
                <a:latin typeface="UD デジタル 教科書体 NK-B" panose="02020700000000000000" pitchFamily="18" charset="-128"/>
                <a:ea typeface="UD デジタル 教科書体 NK-B" panose="02020700000000000000" pitchFamily="18" charset="-128"/>
              </a:rPr>
              <a:t>慢性の膀胱炎は症状が出ないこともある</a:t>
            </a:r>
            <a:endParaRPr kumimoji="1" lang="en-US" altLang="ja-JP" dirty="0">
              <a:latin typeface="UD デジタル 教科書体 NK-B" panose="02020700000000000000" pitchFamily="18" charset="-128"/>
              <a:ea typeface="UD デジタル 教科書体 NK-B" panose="02020700000000000000" pitchFamily="18" charset="-128"/>
            </a:endParaRPr>
          </a:p>
        </p:txBody>
      </p:sp>
      <p:sp>
        <p:nvSpPr>
          <p:cNvPr id="8" name="テキスト ボックス 7">
            <a:extLst>
              <a:ext uri="{FF2B5EF4-FFF2-40B4-BE49-F238E27FC236}">
                <a16:creationId xmlns:a16="http://schemas.microsoft.com/office/drawing/2014/main" id="{C4E15C9A-D88D-EF06-5D74-9F0C49B782AC}"/>
              </a:ext>
            </a:extLst>
          </p:cNvPr>
          <p:cNvSpPr txBox="1"/>
          <p:nvPr/>
        </p:nvSpPr>
        <p:spPr>
          <a:xfrm>
            <a:off x="5921828" y="5066604"/>
            <a:ext cx="3623005" cy="369332"/>
          </a:xfrm>
          <a:prstGeom prst="rect">
            <a:avLst/>
          </a:prstGeom>
          <a:noFill/>
        </p:spPr>
        <p:txBody>
          <a:bodyPr wrap="square">
            <a:spAutoFit/>
          </a:bodyPr>
          <a:lstStyle/>
          <a:p>
            <a:r>
              <a:rPr kumimoji="1" lang="ja-JP" altLang="en-US" dirty="0">
                <a:latin typeface="UD デジタル 教科書体 NK-B" panose="02020700000000000000" pitchFamily="18" charset="-128"/>
                <a:ea typeface="UD デジタル 教科書体 NK-B" panose="02020700000000000000" pitchFamily="18" charset="-128"/>
              </a:rPr>
              <a:t>＜治療・予防＞</a:t>
            </a:r>
          </a:p>
        </p:txBody>
      </p:sp>
      <p:pic>
        <p:nvPicPr>
          <p:cNvPr id="2050" name="Picture 2" descr="尿路結石（尿結石）は部位別に4種類">
            <a:extLst>
              <a:ext uri="{FF2B5EF4-FFF2-40B4-BE49-F238E27FC236}">
                <a16:creationId xmlns:a16="http://schemas.microsoft.com/office/drawing/2014/main" id="{D1299EA5-601B-AAA1-9B40-4EA4AD705802}"/>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0" y="1675252"/>
            <a:ext cx="5011792" cy="4296776"/>
          </a:xfrm>
          <a:prstGeom prst="rect">
            <a:avLst/>
          </a:prstGeom>
          <a:noFill/>
          <a:extLst>
            <a:ext uri="{909E8E84-426E-40DD-AFC4-6F175D3DCCD1}">
              <a14:hiddenFill xmlns:a14="http://schemas.microsoft.com/office/drawing/2010/main">
                <a:solidFill>
                  <a:srgbClr val="FFFFFF"/>
                </a:solidFill>
              </a14:hiddenFill>
            </a:ext>
          </a:extLst>
        </p:spPr>
      </p:pic>
      <p:sp>
        <p:nvSpPr>
          <p:cNvPr id="11" name="テキスト ボックス 10">
            <a:extLst>
              <a:ext uri="{FF2B5EF4-FFF2-40B4-BE49-F238E27FC236}">
                <a16:creationId xmlns:a16="http://schemas.microsoft.com/office/drawing/2014/main" id="{8498335E-9085-9CE6-EEF4-3AB17CF71606}"/>
              </a:ext>
            </a:extLst>
          </p:cNvPr>
          <p:cNvSpPr txBox="1"/>
          <p:nvPr/>
        </p:nvSpPr>
        <p:spPr>
          <a:xfrm>
            <a:off x="6300593" y="5529827"/>
            <a:ext cx="5260930" cy="1200329"/>
          </a:xfrm>
          <a:prstGeom prst="rect">
            <a:avLst/>
          </a:prstGeom>
          <a:noFill/>
        </p:spPr>
        <p:txBody>
          <a:bodyPr wrap="square">
            <a:spAutoFit/>
          </a:bodyPr>
          <a:lstStyle/>
          <a:p>
            <a:r>
              <a:rPr kumimoji="1" lang="ja-JP" altLang="en-US" dirty="0">
                <a:latin typeface="UD デジタル 教科書体 NK-B" panose="02020700000000000000" pitchFamily="18" charset="-128"/>
                <a:ea typeface="UD デジタル 教科書体 NK-B" panose="02020700000000000000" pitchFamily="18" charset="-128"/>
              </a:rPr>
              <a:t>十分飲水をさせ尿量を増やす</a:t>
            </a:r>
            <a:endParaRPr kumimoji="1" lang="en-US" altLang="ja-JP" dirty="0">
              <a:latin typeface="UD デジタル 教科書体 NK-B" panose="02020700000000000000" pitchFamily="18" charset="-128"/>
              <a:ea typeface="UD デジタル 教科書体 NK-B" panose="02020700000000000000" pitchFamily="18" charset="-128"/>
            </a:endParaRPr>
          </a:p>
          <a:p>
            <a:r>
              <a:rPr kumimoji="1" lang="ja-JP" altLang="en-US" dirty="0">
                <a:latin typeface="UD デジタル 教科書体 NK-B" panose="02020700000000000000" pitchFamily="18" charset="-128"/>
                <a:ea typeface="UD デジタル 教科書体 NK-B" panose="02020700000000000000" pitchFamily="18" charset="-128"/>
              </a:rPr>
              <a:t>トイレを整え、尿の量、色、においなどの観察をする</a:t>
            </a:r>
            <a:endParaRPr kumimoji="1" lang="en-US" altLang="ja-JP" dirty="0">
              <a:latin typeface="UD デジタル 教科書体 NK-B" panose="02020700000000000000" pitchFamily="18" charset="-128"/>
              <a:ea typeface="UD デジタル 教科書体 NK-B" panose="02020700000000000000" pitchFamily="18" charset="-128"/>
            </a:endParaRPr>
          </a:p>
          <a:p>
            <a:r>
              <a:rPr kumimoji="1" lang="ja-JP" altLang="en-US" dirty="0">
                <a:latin typeface="UD デジタル 教科書体 NK-B" panose="02020700000000000000" pitchFamily="18" charset="-128"/>
                <a:ea typeface="UD デジタル 教科書体 NK-B" panose="02020700000000000000" pitchFamily="18" charset="-128"/>
              </a:rPr>
              <a:t>免疫の低下や細菌感染を起こしやすい疾患がある場合がある</a:t>
            </a:r>
            <a:endParaRPr kumimoji="1" lang="en-US" altLang="ja-JP" dirty="0">
              <a:latin typeface="UD デジタル 教科書体 NK-B" panose="02020700000000000000" pitchFamily="18" charset="-128"/>
              <a:ea typeface="UD デジタル 教科書体 NK-B" panose="02020700000000000000" pitchFamily="18" charset="-128"/>
            </a:endParaRPr>
          </a:p>
        </p:txBody>
      </p:sp>
      <p:sp>
        <p:nvSpPr>
          <p:cNvPr id="2" name="テキスト ボックス 1">
            <a:extLst>
              <a:ext uri="{FF2B5EF4-FFF2-40B4-BE49-F238E27FC236}">
                <a16:creationId xmlns:a16="http://schemas.microsoft.com/office/drawing/2014/main" id="{2D4DE781-C9C6-F239-978E-742EB5345E82}"/>
              </a:ext>
            </a:extLst>
          </p:cNvPr>
          <p:cNvSpPr txBox="1"/>
          <p:nvPr/>
        </p:nvSpPr>
        <p:spPr>
          <a:xfrm>
            <a:off x="4402599" y="729735"/>
            <a:ext cx="7171450" cy="369332"/>
          </a:xfrm>
          <a:prstGeom prst="rect">
            <a:avLst/>
          </a:prstGeom>
          <a:noFill/>
        </p:spPr>
        <p:txBody>
          <a:bodyPr wrap="square">
            <a:spAutoFit/>
          </a:bodyPr>
          <a:lstStyle/>
          <a:p>
            <a:r>
              <a:rPr kumimoji="1" lang="ja-JP" altLang="en-US" dirty="0">
                <a:latin typeface="UD デジタル 教科書体 NK-B" panose="02020700000000000000" pitchFamily="18" charset="-128"/>
                <a:ea typeface="UD デジタル 教科書体 NK-B" panose="02020700000000000000" pitchFamily="18" charset="-128"/>
              </a:rPr>
              <a:t>膀胱に炎症がおきる</a:t>
            </a:r>
          </a:p>
        </p:txBody>
      </p:sp>
      <p:sp>
        <p:nvSpPr>
          <p:cNvPr id="3" name="テキスト ボックス 2">
            <a:extLst>
              <a:ext uri="{FF2B5EF4-FFF2-40B4-BE49-F238E27FC236}">
                <a16:creationId xmlns:a16="http://schemas.microsoft.com/office/drawing/2014/main" id="{1036D92E-7770-9615-247D-FA8AE30A900F}"/>
              </a:ext>
            </a:extLst>
          </p:cNvPr>
          <p:cNvSpPr txBox="1"/>
          <p:nvPr/>
        </p:nvSpPr>
        <p:spPr>
          <a:xfrm>
            <a:off x="4402599" y="1118042"/>
            <a:ext cx="7584809" cy="369332"/>
          </a:xfrm>
          <a:prstGeom prst="rect">
            <a:avLst/>
          </a:prstGeom>
          <a:noFill/>
        </p:spPr>
        <p:txBody>
          <a:bodyPr wrap="square">
            <a:spAutoFit/>
          </a:bodyPr>
          <a:lstStyle/>
          <a:p>
            <a:r>
              <a:rPr kumimoji="1" lang="ja-JP" altLang="en-US" dirty="0">
                <a:solidFill>
                  <a:srgbClr val="0070C0"/>
                </a:solidFill>
                <a:latin typeface="UD デジタル 教科書体 NK-B" panose="02020700000000000000" pitchFamily="18" charset="-128"/>
                <a:ea typeface="UD デジタル 教科書体 NK-B" panose="02020700000000000000" pitchFamily="18" charset="-128"/>
              </a:rPr>
              <a:t>細菌感染</a:t>
            </a:r>
            <a:r>
              <a:rPr kumimoji="1" lang="ja-JP" altLang="en-US" dirty="0">
                <a:latin typeface="UD デジタル 教科書体 NK-B" panose="02020700000000000000" pitchFamily="18" charset="-128"/>
                <a:ea typeface="UD デジタル 教科書体 NK-B" panose="02020700000000000000" pitchFamily="18" charset="-128"/>
              </a:rPr>
              <a:t>が多い。膀胱内が</a:t>
            </a:r>
            <a:r>
              <a:rPr kumimoji="1" lang="ja-JP" altLang="en-US" dirty="0">
                <a:solidFill>
                  <a:srgbClr val="FF0000"/>
                </a:solidFill>
                <a:latin typeface="UD デジタル 教科書体 NK-B" panose="02020700000000000000" pitchFamily="18" charset="-128"/>
                <a:ea typeface="UD デジタル 教科書体 NK-B" panose="02020700000000000000" pitchFamily="18" charset="-128"/>
              </a:rPr>
              <a:t>アルカリ性（ｐＨが上昇）になり結石の原因になる</a:t>
            </a:r>
          </a:p>
        </p:txBody>
      </p:sp>
      <p:sp>
        <p:nvSpPr>
          <p:cNvPr id="4" name="テキスト ボックス 3">
            <a:extLst>
              <a:ext uri="{FF2B5EF4-FFF2-40B4-BE49-F238E27FC236}">
                <a16:creationId xmlns:a16="http://schemas.microsoft.com/office/drawing/2014/main" id="{6EC7BF4B-72FC-2FBC-8EF6-1EF4CE8C554C}"/>
              </a:ext>
            </a:extLst>
          </p:cNvPr>
          <p:cNvSpPr txBox="1"/>
          <p:nvPr/>
        </p:nvSpPr>
        <p:spPr>
          <a:xfrm>
            <a:off x="4402599" y="1506349"/>
            <a:ext cx="7584809" cy="369332"/>
          </a:xfrm>
          <a:prstGeom prst="rect">
            <a:avLst/>
          </a:prstGeom>
          <a:noFill/>
        </p:spPr>
        <p:txBody>
          <a:bodyPr wrap="square">
            <a:spAutoFit/>
          </a:bodyPr>
          <a:lstStyle/>
          <a:p>
            <a:r>
              <a:rPr kumimoji="1" lang="ja-JP" altLang="en-US" dirty="0">
                <a:latin typeface="UD デジタル 教科書体 NK-B" panose="02020700000000000000" pitchFamily="18" charset="-128"/>
                <a:ea typeface="UD デジタル 教科書体 NK-B" panose="02020700000000000000" pitchFamily="18" charset="-128"/>
              </a:rPr>
              <a:t>治療が遅れると腎盂炎や腎炎になることもある。</a:t>
            </a:r>
          </a:p>
        </p:txBody>
      </p:sp>
    </p:spTree>
    <p:extLst>
      <p:ext uri="{BB962C8B-B14F-4D97-AF65-F5344CB8AC3E}">
        <p14:creationId xmlns:p14="http://schemas.microsoft.com/office/powerpoint/2010/main" val="77273023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 name="図 31"/>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39384" y="158023"/>
            <a:ext cx="1338741" cy="937516"/>
          </a:xfrm>
          <a:prstGeom prst="rect">
            <a:avLst/>
          </a:prstGeom>
        </p:spPr>
      </p:pic>
      <p:sp>
        <p:nvSpPr>
          <p:cNvPr id="36" name="タイトル 1"/>
          <p:cNvSpPr>
            <a:spLocks noGrp="1"/>
          </p:cNvSpPr>
          <p:nvPr>
            <p:ph type="title"/>
          </p:nvPr>
        </p:nvSpPr>
        <p:spPr>
          <a:xfrm>
            <a:off x="1529882" y="405010"/>
            <a:ext cx="4525685" cy="835549"/>
          </a:xfrm>
        </p:spPr>
        <p:txBody>
          <a:bodyPr>
            <a:normAutofit/>
          </a:bodyPr>
          <a:lstStyle/>
          <a:p>
            <a:r>
              <a:rPr kumimoji="1" lang="ja-JP" altLang="en-US" dirty="0">
                <a:latin typeface="UD デジタル 教科書体 NP-B" panose="02020700000000000000" pitchFamily="18" charset="-128"/>
                <a:ea typeface="UD デジタル 教科書体 NP-B" panose="02020700000000000000" pitchFamily="18" charset="-128"/>
              </a:rPr>
              <a:t>腎盂腎炎</a:t>
            </a:r>
          </a:p>
        </p:txBody>
      </p:sp>
      <p:pic>
        <p:nvPicPr>
          <p:cNvPr id="3" name="図 2">
            <a:extLst>
              <a:ext uri="{FF2B5EF4-FFF2-40B4-BE49-F238E27FC236}">
                <a16:creationId xmlns:a16="http://schemas.microsoft.com/office/drawing/2014/main" id="{12486535-454F-F627-3E4D-C90C7A10B60B}"/>
              </a:ext>
            </a:extLst>
          </p:cNvPr>
          <p:cNvPicPr>
            <a:picLocks noChangeAspect="1"/>
          </p:cNvPicPr>
          <p:nvPr/>
        </p:nvPicPr>
        <p:blipFill>
          <a:blip r:embed="rId3"/>
          <a:stretch>
            <a:fillRect/>
          </a:stretch>
        </p:blipFill>
        <p:spPr>
          <a:xfrm>
            <a:off x="0" y="1464632"/>
            <a:ext cx="5153025" cy="4705350"/>
          </a:xfrm>
          <a:prstGeom prst="rect">
            <a:avLst/>
          </a:prstGeom>
        </p:spPr>
      </p:pic>
      <p:sp>
        <p:nvSpPr>
          <p:cNvPr id="4" name="テキスト ボックス 3">
            <a:extLst>
              <a:ext uri="{FF2B5EF4-FFF2-40B4-BE49-F238E27FC236}">
                <a16:creationId xmlns:a16="http://schemas.microsoft.com/office/drawing/2014/main" id="{2777FE61-0817-97A1-56CB-06032F121D12}"/>
              </a:ext>
            </a:extLst>
          </p:cNvPr>
          <p:cNvSpPr txBox="1"/>
          <p:nvPr/>
        </p:nvSpPr>
        <p:spPr>
          <a:xfrm>
            <a:off x="4409162" y="2304789"/>
            <a:ext cx="598241" cy="338554"/>
          </a:xfrm>
          <a:prstGeom prst="rect">
            <a:avLst/>
          </a:prstGeom>
          <a:solidFill>
            <a:schemeClr val="bg1"/>
          </a:solidFill>
        </p:spPr>
        <p:txBody>
          <a:bodyPr wrap="none" rtlCol="0">
            <a:spAutoFit/>
          </a:bodyPr>
          <a:lstStyle/>
          <a:p>
            <a:r>
              <a:rPr kumimoji="1" lang="ja-JP" altLang="en-US" sz="1600" b="1" dirty="0">
                <a:latin typeface="UD デジタル 教科書体 NK-B" panose="02020700000000000000" pitchFamily="18" charset="-128"/>
                <a:ea typeface="UD デジタル 教科書体 NK-B" panose="02020700000000000000" pitchFamily="18" charset="-128"/>
              </a:rPr>
              <a:t>腎盂</a:t>
            </a:r>
          </a:p>
        </p:txBody>
      </p:sp>
      <p:sp>
        <p:nvSpPr>
          <p:cNvPr id="20" name="テキスト ボックス 19">
            <a:extLst>
              <a:ext uri="{FF2B5EF4-FFF2-40B4-BE49-F238E27FC236}">
                <a16:creationId xmlns:a16="http://schemas.microsoft.com/office/drawing/2014/main" id="{54E6E938-3F4C-E617-C6A6-CBEA52AF316C}"/>
              </a:ext>
            </a:extLst>
          </p:cNvPr>
          <p:cNvSpPr txBox="1"/>
          <p:nvPr/>
        </p:nvSpPr>
        <p:spPr>
          <a:xfrm>
            <a:off x="4409162" y="1866378"/>
            <a:ext cx="964504" cy="338554"/>
          </a:xfrm>
          <a:prstGeom prst="rect">
            <a:avLst/>
          </a:prstGeom>
          <a:solidFill>
            <a:schemeClr val="bg1"/>
          </a:solidFill>
        </p:spPr>
        <p:txBody>
          <a:bodyPr wrap="square" rtlCol="0">
            <a:spAutoFit/>
          </a:bodyPr>
          <a:lstStyle/>
          <a:p>
            <a:r>
              <a:rPr kumimoji="1" lang="ja-JP" altLang="en-US" sz="1600" b="1" dirty="0">
                <a:latin typeface="UD デジタル 教科書体 NK-B" panose="02020700000000000000" pitchFamily="18" charset="-128"/>
                <a:ea typeface="UD デジタル 教科書体 NK-B" panose="02020700000000000000" pitchFamily="18" charset="-128"/>
              </a:rPr>
              <a:t>腎髄質</a:t>
            </a:r>
          </a:p>
        </p:txBody>
      </p:sp>
      <p:sp>
        <p:nvSpPr>
          <p:cNvPr id="22" name="テキスト ボックス 21">
            <a:extLst>
              <a:ext uri="{FF2B5EF4-FFF2-40B4-BE49-F238E27FC236}">
                <a16:creationId xmlns:a16="http://schemas.microsoft.com/office/drawing/2014/main" id="{F3AE8297-3B9F-10DA-8D77-7A9EF32C0267}"/>
              </a:ext>
            </a:extLst>
          </p:cNvPr>
          <p:cNvSpPr txBox="1"/>
          <p:nvPr/>
        </p:nvSpPr>
        <p:spPr>
          <a:xfrm>
            <a:off x="4409162" y="1453019"/>
            <a:ext cx="964504" cy="338554"/>
          </a:xfrm>
          <a:prstGeom prst="rect">
            <a:avLst/>
          </a:prstGeom>
          <a:solidFill>
            <a:schemeClr val="bg1"/>
          </a:solidFill>
        </p:spPr>
        <p:txBody>
          <a:bodyPr wrap="square" rtlCol="0">
            <a:spAutoFit/>
          </a:bodyPr>
          <a:lstStyle/>
          <a:p>
            <a:r>
              <a:rPr kumimoji="1" lang="ja-JP" altLang="en-US" sz="1600" b="1" dirty="0">
                <a:latin typeface="UD デジタル 教科書体 NK-B" panose="02020700000000000000" pitchFamily="18" charset="-128"/>
                <a:ea typeface="UD デジタル 教科書体 NK-B" panose="02020700000000000000" pitchFamily="18" charset="-128"/>
              </a:rPr>
              <a:t>腎皮質</a:t>
            </a:r>
          </a:p>
        </p:txBody>
      </p:sp>
      <p:sp>
        <p:nvSpPr>
          <p:cNvPr id="23" name="テキスト ボックス 22">
            <a:extLst>
              <a:ext uri="{FF2B5EF4-FFF2-40B4-BE49-F238E27FC236}">
                <a16:creationId xmlns:a16="http://schemas.microsoft.com/office/drawing/2014/main" id="{D95ED2F3-1EBD-8C47-EC86-1394A0CF7003}"/>
              </a:ext>
            </a:extLst>
          </p:cNvPr>
          <p:cNvSpPr txBox="1"/>
          <p:nvPr/>
        </p:nvSpPr>
        <p:spPr>
          <a:xfrm>
            <a:off x="2475859" y="3523989"/>
            <a:ext cx="595035" cy="338554"/>
          </a:xfrm>
          <a:prstGeom prst="rect">
            <a:avLst/>
          </a:prstGeom>
          <a:solidFill>
            <a:schemeClr val="bg1"/>
          </a:solidFill>
        </p:spPr>
        <p:txBody>
          <a:bodyPr wrap="none" rtlCol="0">
            <a:spAutoFit/>
          </a:bodyPr>
          <a:lstStyle/>
          <a:p>
            <a:r>
              <a:rPr kumimoji="1" lang="ja-JP" altLang="en-US" sz="1600" b="1" dirty="0">
                <a:latin typeface="UD デジタル 教科書体 NK-B" panose="02020700000000000000" pitchFamily="18" charset="-128"/>
                <a:ea typeface="UD デジタル 教科書体 NK-B" panose="02020700000000000000" pitchFamily="18" charset="-128"/>
              </a:rPr>
              <a:t>尿管</a:t>
            </a:r>
          </a:p>
        </p:txBody>
      </p:sp>
      <p:sp>
        <p:nvSpPr>
          <p:cNvPr id="24" name="テキスト ボックス 23">
            <a:extLst>
              <a:ext uri="{FF2B5EF4-FFF2-40B4-BE49-F238E27FC236}">
                <a16:creationId xmlns:a16="http://schemas.microsoft.com/office/drawing/2014/main" id="{18645F49-3B7C-F31E-80B1-49D1BE1F05CB}"/>
              </a:ext>
            </a:extLst>
          </p:cNvPr>
          <p:cNvSpPr txBox="1"/>
          <p:nvPr/>
        </p:nvSpPr>
        <p:spPr>
          <a:xfrm>
            <a:off x="1317620" y="3532698"/>
            <a:ext cx="595035" cy="338554"/>
          </a:xfrm>
          <a:prstGeom prst="rect">
            <a:avLst/>
          </a:prstGeom>
          <a:solidFill>
            <a:schemeClr val="bg1"/>
          </a:solidFill>
        </p:spPr>
        <p:txBody>
          <a:bodyPr wrap="none" rtlCol="0">
            <a:spAutoFit/>
          </a:bodyPr>
          <a:lstStyle/>
          <a:p>
            <a:r>
              <a:rPr kumimoji="1" lang="ja-JP" altLang="en-US" sz="1600" b="1" dirty="0">
                <a:latin typeface="UD デジタル 教科書体 NK-B" panose="02020700000000000000" pitchFamily="18" charset="-128"/>
                <a:ea typeface="UD デジタル 教科書体 NK-B" panose="02020700000000000000" pitchFamily="18" charset="-128"/>
              </a:rPr>
              <a:t>尿管</a:t>
            </a:r>
          </a:p>
        </p:txBody>
      </p:sp>
      <p:sp>
        <p:nvSpPr>
          <p:cNvPr id="25" name="テキスト ボックス 24">
            <a:extLst>
              <a:ext uri="{FF2B5EF4-FFF2-40B4-BE49-F238E27FC236}">
                <a16:creationId xmlns:a16="http://schemas.microsoft.com/office/drawing/2014/main" id="{5EC96E4C-63CD-9AD6-2A4C-36BD73DD5AD2}"/>
              </a:ext>
            </a:extLst>
          </p:cNvPr>
          <p:cNvSpPr txBox="1"/>
          <p:nvPr/>
        </p:nvSpPr>
        <p:spPr>
          <a:xfrm>
            <a:off x="3146420" y="5352789"/>
            <a:ext cx="595035" cy="338554"/>
          </a:xfrm>
          <a:prstGeom prst="rect">
            <a:avLst/>
          </a:prstGeom>
          <a:solidFill>
            <a:schemeClr val="bg1"/>
          </a:solidFill>
        </p:spPr>
        <p:txBody>
          <a:bodyPr wrap="none" rtlCol="0">
            <a:spAutoFit/>
          </a:bodyPr>
          <a:lstStyle/>
          <a:p>
            <a:r>
              <a:rPr kumimoji="1" lang="ja-JP" altLang="en-US" sz="1600" b="1" dirty="0">
                <a:latin typeface="UD デジタル 教科書体 NK-B" panose="02020700000000000000" pitchFamily="18" charset="-128"/>
                <a:ea typeface="UD デジタル 教科書体 NK-B" panose="02020700000000000000" pitchFamily="18" charset="-128"/>
              </a:rPr>
              <a:t>膀胱</a:t>
            </a:r>
          </a:p>
        </p:txBody>
      </p:sp>
      <p:sp>
        <p:nvSpPr>
          <p:cNvPr id="26" name="テキスト ボックス 25">
            <a:extLst>
              <a:ext uri="{FF2B5EF4-FFF2-40B4-BE49-F238E27FC236}">
                <a16:creationId xmlns:a16="http://schemas.microsoft.com/office/drawing/2014/main" id="{8C41BD83-747C-64A5-FCD7-9C7BE527E7C4}"/>
              </a:ext>
            </a:extLst>
          </p:cNvPr>
          <p:cNvSpPr txBox="1"/>
          <p:nvPr/>
        </p:nvSpPr>
        <p:spPr>
          <a:xfrm>
            <a:off x="3146420" y="5910137"/>
            <a:ext cx="595035" cy="338554"/>
          </a:xfrm>
          <a:prstGeom prst="rect">
            <a:avLst/>
          </a:prstGeom>
          <a:solidFill>
            <a:schemeClr val="bg1"/>
          </a:solidFill>
        </p:spPr>
        <p:txBody>
          <a:bodyPr wrap="none" rtlCol="0">
            <a:spAutoFit/>
          </a:bodyPr>
          <a:lstStyle/>
          <a:p>
            <a:r>
              <a:rPr kumimoji="1" lang="ja-JP" altLang="en-US" sz="1600" b="1" dirty="0">
                <a:latin typeface="UD デジタル 教科書体 NK-B" panose="02020700000000000000" pitchFamily="18" charset="-128"/>
                <a:ea typeface="UD デジタル 教科書体 NK-B" panose="02020700000000000000" pitchFamily="18" charset="-128"/>
              </a:rPr>
              <a:t>尿道</a:t>
            </a:r>
          </a:p>
        </p:txBody>
      </p:sp>
      <p:sp>
        <p:nvSpPr>
          <p:cNvPr id="35" name="テキスト ボックス 34">
            <a:extLst>
              <a:ext uri="{FF2B5EF4-FFF2-40B4-BE49-F238E27FC236}">
                <a16:creationId xmlns:a16="http://schemas.microsoft.com/office/drawing/2014/main" id="{F41008CD-F4F6-6389-6DC4-B9F0918A2D06}"/>
              </a:ext>
            </a:extLst>
          </p:cNvPr>
          <p:cNvSpPr txBox="1"/>
          <p:nvPr/>
        </p:nvSpPr>
        <p:spPr>
          <a:xfrm>
            <a:off x="4402599" y="729735"/>
            <a:ext cx="4963887" cy="369332"/>
          </a:xfrm>
          <a:prstGeom prst="rect">
            <a:avLst/>
          </a:prstGeom>
          <a:noFill/>
        </p:spPr>
        <p:txBody>
          <a:bodyPr wrap="square">
            <a:spAutoFit/>
          </a:bodyPr>
          <a:lstStyle/>
          <a:p>
            <a:r>
              <a:rPr kumimoji="1" lang="ja-JP" altLang="en-US" dirty="0">
                <a:latin typeface="UD デジタル 教科書体 NK-B" panose="02020700000000000000" pitchFamily="18" charset="-128"/>
                <a:ea typeface="UD デジタル 教科書体 NK-B" panose="02020700000000000000" pitchFamily="18" charset="-128"/>
              </a:rPr>
              <a:t>腎盂や腎臓の炎症</a:t>
            </a:r>
          </a:p>
        </p:txBody>
      </p:sp>
      <p:sp>
        <p:nvSpPr>
          <p:cNvPr id="40" name="テキスト ボックス 39">
            <a:extLst>
              <a:ext uri="{FF2B5EF4-FFF2-40B4-BE49-F238E27FC236}">
                <a16:creationId xmlns:a16="http://schemas.microsoft.com/office/drawing/2014/main" id="{DF2F0836-1068-2053-D1C9-97B7C0807AA5}"/>
              </a:ext>
            </a:extLst>
          </p:cNvPr>
          <p:cNvSpPr txBox="1"/>
          <p:nvPr/>
        </p:nvSpPr>
        <p:spPr>
          <a:xfrm>
            <a:off x="1894114" y="6581895"/>
            <a:ext cx="1301932" cy="215444"/>
          </a:xfrm>
          <a:prstGeom prst="rect">
            <a:avLst/>
          </a:prstGeom>
          <a:noFill/>
        </p:spPr>
        <p:txBody>
          <a:bodyPr wrap="square">
            <a:spAutoFit/>
          </a:bodyPr>
          <a:lstStyle/>
          <a:p>
            <a:r>
              <a:rPr lang="ja-JP" altLang="en-US" sz="800" dirty="0"/>
              <a:t>https://hotto.me/10695</a:t>
            </a:r>
          </a:p>
        </p:txBody>
      </p:sp>
      <p:sp>
        <p:nvSpPr>
          <p:cNvPr id="41" name="テキスト ボックス 40">
            <a:extLst>
              <a:ext uri="{FF2B5EF4-FFF2-40B4-BE49-F238E27FC236}">
                <a16:creationId xmlns:a16="http://schemas.microsoft.com/office/drawing/2014/main" id="{67D05E4D-1827-64EA-ED54-BD565D527D42}"/>
              </a:ext>
            </a:extLst>
          </p:cNvPr>
          <p:cNvSpPr txBox="1"/>
          <p:nvPr/>
        </p:nvSpPr>
        <p:spPr>
          <a:xfrm>
            <a:off x="104501" y="6562065"/>
            <a:ext cx="1846980" cy="215444"/>
          </a:xfrm>
          <a:prstGeom prst="rect">
            <a:avLst/>
          </a:prstGeom>
          <a:noFill/>
        </p:spPr>
        <p:txBody>
          <a:bodyPr wrap="none" rtlCol="0">
            <a:spAutoFit/>
          </a:bodyPr>
          <a:lstStyle/>
          <a:p>
            <a:r>
              <a:rPr kumimoji="1" lang="ja-JP" altLang="en-US" sz="800" b="1" dirty="0">
                <a:latin typeface="BIZ UDPゴシック" panose="020B0400000000000000" pitchFamily="50" charset="-128"/>
                <a:ea typeface="BIZ UDPゴシック" panose="020B0400000000000000" pitchFamily="50" charset="-128"/>
              </a:rPr>
              <a:t>使用したイラストの掲載ＵＲＬ：</a:t>
            </a:r>
            <a:r>
              <a:rPr kumimoji="1" lang="en-US" altLang="ja-JP" sz="800" b="1" dirty="0" err="1">
                <a:latin typeface="BIZ UDPゴシック" panose="020B0400000000000000" pitchFamily="50" charset="-128"/>
                <a:ea typeface="BIZ UDPゴシック" panose="020B0400000000000000" pitchFamily="50" charset="-128"/>
              </a:rPr>
              <a:t>hotto</a:t>
            </a:r>
            <a:endParaRPr kumimoji="1" lang="ja-JP" altLang="en-US" sz="800" b="1" dirty="0">
              <a:latin typeface="BIZ UDPゴシック" panose="020B0400000000000000" pitchFamily="50" charset="-128"/>
              <a:ea typeface="BIZ UDPゴシック" panose="020B0400000000000000" pitchFamily="50" charset="-128"/>
            </a:endParaRPr>
          </a:p>
        </p:txBody>
      </p:sp>
      <p:sp>
        <p:nvSpPr>
          <p:cNvPr id="2" name="テキスト ボックス 1">
            <a:extLst>
              <a:ext uri="{FF2B5EF4-FFF2-40B4-BE49-F238E27FC236}">
                <a16:creationId xmlns:a16="http://schemas.microsoft.com/office/drawing/2014/main" id="{42471820-F552-0848-7C5E-4E9EB3FDFED6}"/>
              </a:ext>
            </a:extLst>
          </p:cNvPr>
          <p:cNvSpPr txBox="1"/>
          <p:nvPr/>
        </p:nvSpPr>
        <p:spPr>
          <a:xfrm>
            <a:off x="5921828" y="1396478"/>
            <a:ext cx="1097281" cy="369332"/>
          </a:xfrm>
          <a:prstGeom prst="rect">
            <a:avLst/>
          </a:prstGeom>
          <a:noFill/>
        </p:spPr>
        <p:txBody>
          <a:bodyPr wrap="square">
            <a:spAutoFit/>
          </a:bodyPr>
          <a:lstStyle/>
          <a:p>
            <a:r>
              <a:rPr kumimoji="1" lang="ja-JP" altLang="en-US" dirty="0">
                <a:latin typeface="UD デジタル 教科書体 NK-B" panose="02020700000000000000" pitchFamily="18" charset="-128"/>
                <a:ea typeface="UD デジタル 教科書体 NK-B" panose="02020700000000000000" pitchFamily="18" charset="-128"/>
              </a:rPr>
              <a:t>＜症状＞</a:t>
            </a:r>
          </a:p>
        </p:txBody>
      </p:sp>
      <p:sp>
        <p:nvSpPr>
          <p:cNvPr id="5" name="テキスト ボックス 4">
            <a:extLst>
              <a:ext uri="{FF2B5EF4-FFF2-40B4-BE49-F238E27FC236}">
                <a16:creationId xmlns:a16="http://schemas.microsoft.com/office/drawing/2014/main" id="{E4D5D1A8-8720-8AD6-F242-D0DEE32DAB4B}"/>
              </a:ext>
            </a:extLst>
          </p:cNvPr>
          <p:cNvSpPr txBox="1"/>
          <p:nvPr/>
        </p:nvSpPr>
        <p:spPr>
          <a:xfrm>
            <a:off x="6684603" y="1772020"/>
            <a:ext cx="2747496" cy="1754326"/>
          </a:xfrm>
          <a:prstGeom prst="rect">
            <a:avLst/>
          </a:prstGeom>
          <a:noFill/>
        </p:spPr>
        <p:txBody>
          <a:bodyPr wrap="square">
            <a:spAutoFit/>
          </a:bodyPr>
          <a:lstStyle/>
          <a:p>
            <a:r>
              <a:rPr kumimoji="1" lang="ja-JP" altLang="en-US" dirty="0">
                <a:latin typeface="UD デジタル 教科書体 NK-B" panose="02020700000000000000" pitchFamily="18" charset="-128"/>
                <a:ea typeface="UD デジタル 教科書体 NK-B" panose="02020700000000000000" pitchFamily="18" charset="-128"/>
              </a:rPr>
              <a:t>発熱</a:t>
            </a:r>
            <a:endParaRPr kumimoji="1" lang="en-US" altLang="ja-JP" dirty="0">
              <a:latin typeface="UD デジタル 教科書体 NK-B" panose="02020700000000000000" pitchFamily="18" charset="-128"/>
              <a:ea typeface="UD デジタル 教科書体 NK-B" panose="02020700000000000000" pitchFamily="18" charset="-128"/>
            </a:endParaRPr>
          </a:p>
          <a:p>
            <a:r>
              <a:rPr kumimoji="1" lang="ja-JP" altLang="en-US" dirty="0">
                <a:latin typeface="UD デジタル 教科書体 NK-B" panose="02020700000000000000" pitchFamily="18" charset="-128"/>
                <a:ea typeface="UD デジタル 教科書体 NK-B" panose="02020700000000000000" pitchFamily="18" charset="-128"/>
              </a:rPr>
              <a:t>元気消失</a:t>
            </a:r>
            <a:endParaRPr kumimoji="1" lang="en-US" altLang="ja-JP" dirty="0">
              <a:latin typeface="UD デジタル 教科書体 NK-B" panose="02020700000000000000" pitchFamily="18" charset="-128"/>
              <a:ea typeface="UD デジタル 教科書体 NK-B" panose="02020700000000000000" pitchFamily="18" charset="-128"/>
            </a:endParaRPr>
          </a:p>
          <a:p>
            <a:r>
              <a:rPr kumimoji="1" lang="ja-JP" altLang="en-US" dirty="0">
                <a:latin typeface="UD デジタル 教科書体 NK-B" panose="02020700000000000000" pitchFamily="18" charset="-128"/>
                <a:ea typeface="UD デジタル 教科書体 NK-B" panose="02020700000000000000" pitchFamily="18" charset="-128"/>
              </a:rPr>
              <a:t>食欲不振</a:t>
            </a:r>
            <a:endParaRPr kumimoji="1" lang="en-US" altLang="ja-JP" dirty="0">
              <a:latin typeface="UD デジタル 教科書体 NK-B" panose="02020700000000000000" pitchFamily="18" charset="-128"/>
              <a:ea typeface="UD デジタル 教科書体 NK-B" panose="02020700000000000000" pitchFamily="18" charset="-128"/>
            </a:endParaRPr>
          </a:p>
          <a:p>
            <a:r>
              <a:rPr kumimoji="1" lang="ja-JP" altLang="en-US" dirty="0">
                <a:latin typeface="UD デジタル 教科書体 NK-B" panose="02020700000000000000" pitchFamily="18" charset="-128"/>
                <a:ea typeface="UD デジタル 教科書体 NK-B" panose="02020700000000000000" pitchFamily="18" charset="-128"/>
              </a:rPr>
              <a:t>嘔吐</a:t>
            </a:r>
            <a:endParaRPr kumimoji="1" lang="en-US" altLang="ja-JP" dirty="0">
              <a:latin typeface="UD デジタル 教科書体 NK-B" panose="02020700000000000000" pitchFamily="18" charset="-128"/>
              <a:ea typeface="UD デジタル 教科書体 NK-B" panose="02020700000000000000" pitchFamily="18" charset="-128"/>
            </a:endParaRPr>
          </a:p>
          <a:p>
            <a:r>
              <a:rPr kumimoji="1" lang="ja-JP" altLang="en-US" dirty="0">
                <a:latin typeface="UD デジタル 教科書体 NK-B" panose="02020700000000000000" pitchFamily="18" charset="-128"/>
                <a:ea typeface="UD デジタル 教科書体 NK-B" panose="02020700000000000000" pitchFamily="18" charset="-128"/>
              </a:rPr>
              <a:t>動かず背中を丸める</a:t>
            </a:r>
            <a:endParaRPr kumimoji="1" lang="en-US" altLang="ja-JP" dirty="0">
              <a:latin typeface="UD デジタル 教科書体 NK-B" panose="02020700000000000000" pitchFamily="18" charset="-128"/>
              <a:ea typeface="UD デジタル 教科書体 NK-B" panose="02020700000000000000" pitchFamily="18" charset="-128"/>
            </a:endParaRPr>
          </a:p>
          <a:p>
            <a:r>
              <a:rPr kumimoji="1" lang="ja-JP" altLang="en-US" dirty="0">
                <a:latin typeface="UD デジタル 教科書体 NK-B" panose="02020700000000000000" pitchFamily="18" charset="-128"/>
                <a:ea typeface="UD デジタル 教科書体 NK-B" panose="02020700000000000000" pitchFamily="18" charset="-128"/>
              </a:rPr>
              <a:t>多飲</a:t>
            </a:r>
            <a:endParaRPr kumimoji="1" lang="en-US" altLang="ja-JP" dirty="0">
              <a:latin typeface="UD デジタル 教科書体 NK-B" panose="02020700000000000000" pitchFamily="18" charset="-128"/>
              <a:ea typeface="UD デジタル 教科書体 NK-B" panose="02020700000000000000" pitchFamily="18" charset="-128"/>
            </a:endParaRPr>
          </a:p>
        </p:txBody>
      </p:sp>
      <p:sp>
        <p:nvSpPr>
          <p:cNvPr id="6" name="テキスト ボックス 5">
            <a:extLst>
              <a:ext uri="{FF2B5EF4-FFF2-40B4-BE49-F238E27FC236}">
                <a16:creationId xmlns:a16="http://schemas.microsoft.com/office/drawing/2014/main" id="{02DBE0CF-342A-366E-9982-B2DBE9098045}"/>
              </a:ext>
            </a:extLst>
          </p:cNvPr>
          <p:cNvSpPr txBox="1"/>
          <p:nvPr/>
        </p:nvSpPr>
        <p:spPr>
          <a:xfrm>
            <a:off x="5921828" y="3638637"/>
            <a:ext cx="1097281" cy="369332"/>
          </a:xfrm>
          <a:prstGeom prst="rect">
            <a:avLst/>
          </a:prstGeom>
          <a:noFill/>
        </p:spPr>
        <p:txBody>
          <a:bodyPr wrap="square">
            <a:spAutoFit/>
          </a:bodyPr>
          <a:lstStyle/>
          <a:p>
            <a:r>
              <a:rPr kumimoji="1" lang="ja-JP" altLang="en-US" dirty="0">
                <a:latin typeface="UD デジタル 教科書体 NK-B" panose="02020700000000000000" pitchFamily="18" charset="-128"/>
                <a:ea typeface="UD デジタル 教科書体 NK-B" panose="02020700000000000000" pitchFamily="18" charset="-128"/>
              </a:rPr>
              <a:t>＜原因＞</a:t>
            </a:r>
          </a:p>
        </p:txBody>
      </p:sp>
      <p:sp>
        <p:nvSpPr>
          <p:cNvPr id="7" name="テキスト ボックス 6">
            <a:extLst>
              <a:ext uri="{FF2B5EF4-FFF2-40B4-BE49-F238E27FC236}">
                <a16:creationId xmlns:a16="http://schemas.microsoft.com/office/drawing/2014/main" id="{622E9D7D-B5BD-4E0C-47A2-E8A432B99422}"/>
              </a:ext>
            </a:extLst>
          </p:cNvPr>
          <p:cNvSpPr txBox="1"/>
          <p:nvPr/>
        </p:nvSpPr>
        <p:spPr>
          <a:xfrm>
            <a:off x="6684601" y="4001653"/>
            <a:ext cx="5345474" cy="369332"/>
          </a:xfrm>
          <a:prstGeom prst="rect">
            <a:avLst/>
          </a:prstGeom>
          <a:noFill/>
        </p:spPr>
        <p:txBody>
          <a:bodyPr wrap="square">
            <a:spAutoFit/>
          </a:bodyPr>
          <a:lstStyle/>
          <a:p>
            <a:r>
              <a:rPr kumimoji="1" lang="ja-JP" altLang="en-US" dirty="0">
                <a:latin typeface="UD デジタル 教科書体 NK-B" panose="02020700000000000000" pitchFamily="18" charset="-128"/>
                <a:ea typeface="UD デジタル 教科書体 NK-B" panose="02020700000000000000" pitchFamily="18" charset="-128"/>
              </a:rPr>
              <a:t>多くは</a:t>
            </a:r>
            <a:r>
              <a:rPr kumimoji="1" lang="ja-JP" altLang="en-US" dirty="0">
                <a:solidFill>
                  <a:srgbClr val="0070C0"/>
                </a:solidFill>
                <a:latin typeface="UD デジタル 教科書体 NK-B" panose="02020700000000000000" pitchFamily="18" charset="-128"/>
                <a:ea typeface="UD デジタル 教科書体 NK-B" panose="02020700000000000000" pitchFamily="18" charset="-128"/>
              </a:rPr>
              <a:t>細菌性膀胱炎</a:t>
            </a:r>
            <a:r>
              <a:rPr kumimoji="1" lang="ja-JP" altLang="en-US" dirty="0">
                <a:latin typeface="UD デジタル 教科書体 NK-B" panose="02020700000000000000" pitchFamily="18" charset="-128"/>
                <a:ea typeface="UD デジタル 教科書体 NK-B" panose="02020700000000000000" pitchFamily="18" charset="-128"/>
              </a:rPr>
              <a:t>が腎盂・腎臓に達して発症する</a:t>
            </a:r>
            <a:endParaRPr kumimoji="1" lang="en-US" altLang="ja-JP" dirty="0">
              <a:latin typeface="UD デジタル 教科書体 NK-B" panose="02020700000000000000" pitchFamily="18" charset="-128"/>
              <a:ea typeface="UD デジタル 教科書体 NK-B" panose="02020700000000000000" pitchFamily="18" charset="-128"/>
            </a:endParaRPr>
          </a:p>
        </p:txBody>
      </p:sp>
      <p:sp>
        <p:nvSpPr>
          <p:cNvPr id="8" name="テキスト ボックス 7">
            <a:extLst>
              <a:ext uri="{FF2B5EF4-FFF2-40B4-BE49-F238E27FC236}">
                <a16:creationId xmlns:a16="http://schemas.microsoft.com/office/drawing/2014/main" id="{C4E15C9A-D88D-EF06-5D74-9F0C49B782AC}"/>
              </a:ext>
            </a:extLst>
          </p:cNvPr>
          <p:cNvSpPr txBox="1"/>
          <p:nvPr/>
        </p:nvSpPr>
        <p:spPr>
          <a:xfrm>
            <a:off x="5921828" y="4740927"/>
            <a:ext cx="1097281" cy="369332"/>
          </a:xfrm>
          <a:prstGeom prst="rect">
            <a:avLst/>
          </a:prstGeom>
          <a:noFill/>
        </p:spPr>
        <p:txBody>
          <a:bodyPr wrap="square">
            <a:spAutoFit/>
          </a:bodyPr>
          <a:lstStyle/>
          <a:p>
            <a:r>
              <a:rPr kumimoji="1" lang="ja-JP" altLang="en-US" dirty="0">
                <a:latin typeface="UD デジタル 教科書体 NK-B" panose="02020700000000000000" pitchFamily="18" charset="-128"/>
                <a:ea typeface="UD デジタル 教科書体 NK-B" panose="02020700000000000000" pitchFamily="18" charset="-128"/>
              </a:rPr>
              <a:t>＜予防＞</a:t>
            </a:r>
          </a:p>
        </p:txBody>
      </p:sp>
      <p:sp>
        <p:nvSpPr>
          <p:cNvPr id="9" name="テキスト ボックス 8">
            <a:extLst>
              <a:ext uri="{FF2B5EF4-FFF2-40B4-BE49-F238E27FC236}">
                <a16:creationId xmlns:a16="http://schemas.microsoft.com/office/drawing/2014/main" id="{45BEF705-1C68-5B73-533B-4D1D3C8BA238}"/>
              </a:ext>
            </a:extLst>
          </p:cNvPr>
          <p:cNvSpPr txBox="1"/>
          <p:nvPr/>
        </p:nvSpPr>
        <p:spPr>
          <a:xfrm>
            <a:off x="6684601" y="5103943"/>
            <a:ext cx="4876921" cy="369332"/>
          </a:xfrm>
          <a:prstGeom prst="rect">
            <a:avLst/>
          </a:prstGeom>
          <a:noFill/>
        </p:spPr>
        <p:txBody>
          <a:bodyPr wrap="square">
            <a:spAutoFit/>
          </a:bodyPr>
          <a:lstStyle/>
          <a:p>
            <a:r>
              <a:rPr kumimoji="1" lang="ja-JP" altLang="en-US" dirty="0">
                <a:latin typeface="UD デジタル 教科書体 NK-B" panose="02020700000000000000" pitchFamily="18" charset="-128"/>
                <a:ea typeface="UD デジタル 教科書体 NK-B" panose="02020700000000000000" pitchFamily="18" charset="-128"/>
              </a:rPr>
              <a:t>正常な排尿（結石の除去）や感染抵抗力の向上</a:t>
            </a:r>
            <a:endParaRPr kumimoji="1" lang="en-US" altLang="ja-JP" dirty="0">
              <a:latin typeface="UD デジタル 教科書体 NK-B" panose="02020700000000000000" pitchFamily="18" charset="-128"/>
              <a:ea typeface="UD デジタル 教科書体 NK-B" panose="02020700000000000000" pitchFamily="18" charset="-128"/>
            </a:endParaRPr>
          </a:p>
        </p:txBody>
      </p:sp>
    </p:spTree>
    <p:extLst>
      <p:ext uri="{BB962C8B-B14F-4D97-AF65-F5344CB8AC3E}">
        <p14:creationId xmlns:p14="http://schemas.microsoft.com/office/powerpoint/2010/main" val="414193862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p:cNvSpPr txBox="1"/>
          <p:nvPr/>
        </p:nvSpPr>
        <p:spPr>
          <a:xfrm>
            <a:off x="3612357" y="850250"/>
            <a:ext cx="5000420" cy="1323439"/>
          </a:xfrm>
          <a:prstGeom prst="rect">
            <a:avLst/>
          </a:prstGeom>
          <a:noFill/>
        </p:spPr>
        <p:txBody>
          <a:bodyPr wrap="square" rtlCol="0">
            <a:spAutoFit/>
          </a:bodyPr>
          <a:lstStyle/>
          <a:p>
            <a:pPr algn="ctr"/>
            <a:r>
              <a:rPr kumimoji="1" lang="ja-JP" altLang="en-US" sz="4000" dirty="0">
                <a:latin typeface="UD デジタル 教科書体 NP-B" panose="02020700000000000000" pitchFamily="18" charset="-128"/>
                <a:ea typeface="UD デジタル 教科書体 NP-B" panose="02020700000000000000" pitchFamily="18" charset="-128"/>
              </a:rPr>
              <a:t>犬猫の病気と予防</a:t>
            </a:r>
            <a:endParaRPr kumimoji="1" lang="en-US" altLang="ja-JP" sz="4000" dirty="0">
              <a:latin typeface="UD デジタル 教科書体 NP-B" panose="02020700000000000000" pitchFamily="18" charset="-128"/>
              <a:ea typeface="UD デジタル 教科書体 NP-B" panose="02020700000000000000" pitchFamily="18" charset="-128"/>
            </a:endParaRPr>
          </a:p>
          <a:p>
            <a:pPr algn="ctr"/>
            <a:r>
              <a:rPr kumimoji="1" lang="ja-JP" altLang="en-US" sz="4000" dirty="0">
                <a:latin typeface="UD デジタル 教科書体 NP-B" panose="02020700000000000000" pitchFamily="18" charset="-128"/>
                <a:ea typeface="UD デジタル 教科書体 NP-B" panose="02020700000000000000" pitchFamily="18" charset="-128"/>
              </a:rPr>
              <a:t>泌尿器・生殖器</a:t>
            </a:r>
            <a:r>
              <a:rPr kumimoji="1" lang="en-US" altLang="ja-JP" sz="4000" dirty="0">
                <a:latin typeface="UD デジタル 教科書体 NP-B" panose="02020700000000000000" pitchFamily="18" charset="-128"/>
                <a:ea typeface="UD デジタル 教科書体 NP-B" panose="02020700000000000000" pitchFamily="18" charset="-128"/>
              </a:rPr>
              <a:t>Ⅱ</a:t>
            </a:r>
            <a:endParaRPr kumimoji="1" lang="ja-JP" altLang="en-US" sz="4000" dirty="0">
              <a:latin typeface="UD デジタル 教科書体 NP-B" panose="02020700000000000000" pitchFamily="18" charset="-128"/>
              <a:ea typeface="UD デジタル 教科書体 NP-B" panose="02020700000000000000" pitchFamily="18" charset="-128"/>
            </a:endParaRPr>
          </a:p>
        </p:txBody>
      </p:sp>
      <p:sp>
        <p:nvSpPr>
          <p:cNvPr id="6" name="テキスト ボックス 5"/>
          <p:cNvSpPr txBox="1"/>
          <p:nvPr/>
        </p:nvSpPr>
        <p:spPr>
          <a:xfrm>
            <a:off x="7559039" y="6542379"/>
            <a:ext cx="4676504" cy="338554"/>
          </a:xfrm>
          <a:prstGeom prst="rect">
            <a:avLst/>
          </a:prstGeom>
          <a:noFill/>
        </p:spPr>
        <p:txBody>
          <a:bodyPr wrap="square" rtlCol="0">
            <a:spAutoFit/>
          </a:bodyPr>
          <a:lstStyle/>
          <a:p>
            <a:r>
              <a:rPr lang="en-US" altLang="ja-JP" sz="800" dirty="0">
                <a:latin typeface="BIZ UDPゴシック" panose="020B0400000000000000" pitchFamily="50" charset="-128"/>
                <a:ea typeface="BIZ UDPゴシック" panose="020B0400000000000000" pitchFamily="50" charset="-128"/>
              </a:rPr>
              <a:t>https://www.merckvetmanual.com/dog-owners/kidney-and-urinary-tract-disorders-of-dogs/the-urinary-system-of-dogs</a:t>
            </a:r>
            <a:endParaRPr kumimoji="1" lang="ja-JP" altLang="en-US" sz="800" dirty="0">
              <a:latin typeface="BIZ UDPゴシック" panose="020B0400000000000000" pitchFamily="50" charset="-128"/>
              <a:ea typeface="BIZ UDPゴシック" panose="020B0400000000000000" pitchFamily="50" charset="-128"/>
            </a:endParaRPr>
          </a:p>
        </p:txBody>
      </p:sp>
      <p:sp>
        <p:nvSpPr>
          <p:cNvPr id="7" name="テキスト ボックス 6"/>
          <p:cNvSpPr txBox="1"/>
          <p:nvPr/>
        </p:nvSpPr>
        <p:spPr>
          <a:xfrm>
            <a:off x="7559038" y="6326935"/>
            <a:ext cx="1846980" cy="215444"/>
          </a:xfrm>
          <a:prstGeom prst="rect">
            <a:avLst/>
          </a:prstGeom>
          <a:noFill/>
        </p:spPr>
        <p:txBody>
          <a:bodyPr wrap="none" rtlCol="0">
            <a:spAutoFit/>
          </a:bodyPr>
          <a:lstStyle/>
          <a:p>
            <a:r>
              <a:rPr kumimoji="1" lang="ja-JP" altLang="en-US" sz="800" b="1" dirty="0">
                <a:latin typeface="BIZ UDPゴシック" panose="020B0400000000000000" pitchFamily="50" charset="-128"/>
                <a:ea typeface="BIZ UDPゴシック" panose="020B0400000000000000" pitchFamily="50" charset="-128"/>
              </a:rPr>
              <a:t>使用したイラストの掲載ＵＲＬ、著作者</a:t>
            </a:r>
          </a:p>
        </p:txBody>
      </p:sp>
      <p:pic>
        <p:nvPicPr>
          <p:cNvPr id="8" name="図 7">
            <a:extLst>
              <a:ext uri="{FF2B5EF4-FFF2-40B4-BE49-F238E27FC236}">
                <a16:creationId xmlns:a16="http://schemas.microsoft.com/office/drawing/2014/main" id="{ED62A666-2063-7A57-CD6F-BC275A6C6B19}"/>
              </a:ext>
            </a:extLst>
          </p:cNvPr>
          <p:cNvPicPr>
            <a:picLocks noChangeAspect="1"/>
          </p:cNvPicPr>
          <p:nvPr/>
        </p:nvPicPr>
        <p:blipFill>
          <a:blip r:embed="rId2"/>
          <a:stretch>
            <a:fillRect/>
          </a:stretch>
        </p:blipFill>
        <p:spPr>
          <a:xfrm>
            <a:off x="6309959" y="2334264"/>
            <a:ext cx="2696255" cy="3315733"/>
          </a:xfrm>
          <a:prstGeom prst="rect">
            <a:avLst/>
          </a:prstGeom>
        </p:spPr>
      </p:pic>
      <p:pic>
        <p:nvPicPr>
          <p:cNvPr id="10" name="図 9">
            <a:extLst>
              <a:ext uri="{FF2B5EF4-FFF2-40B4-BE49-F238E27FC236}">
                <a16:creationId xmlns:a16="http://schemas.microsoft.com/office/drawing/2014/main" id="{FFEABF97-89E2-0F2C-4D9E-EFAEA6687BB1}"/>
              </a:ext>
            </a:extLst>
          </p:cNvPr>
          <p:cNvPicPr>
            <a:picLocks noChangeAspect="1"/>
          </p:cNvPicPr>
          <p:nvPr/>
        </p:nvPicPr>
        <p:blipFill>
          <a:blip r:embed="rId3"/>
          <a:stretch>
            <a:fillRect/>
          </a:stretch>
        </p:blipFill>
        <p:spPr>
          <a:xfrm>
            <a:off x="3049647" y="2555307"/>
            <a:ext cx="2284653" cy="2971029"/>
          </a:xfrm>
          <a:prstGeom prst="rect">
            <a:avLst/>
          </a:prstGeom>
        </p:spPr>
      </p:pic>
    </p:spTree>
    <p:extLst>
      <p:ext uri="{BB962C8B-B14F-4D97-AF65-F5344CB8AC3E}">
        <p14:creationId xmlns:p14="http://schemas.microsoft.com/office/powerpoint/2010/main" val="1865616786"/>
      </p:ext>
    </p:extLst>
  </p:cSld>
  <p:clrMapOvr>
    <a:masterClrMapping/>
  </p:clrMapOvr>
  <mc:AlternateContent xmlns:mc="http://schemas.openxmlformats.org/markup-compatibility/2006" xmlns:p14="http://schemas.microsoft.com/office/powerpoint/2010/main">
    <mc:Choice Requires="p14">
      <p:transition spd="slow" p14:dur="2000" advTm="47199"/>
    </mc:Choice>
    <mc:Fallback xmlns="">
      <p:transition spd="slow" advTm="47199"/>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p:cNvSpPr txBox="1"/>
          <p:nvPr/>
        </p:nvSpPr>
        <p:spPr>
          <a:xfrm>
            <a:off x="4829549" y="832057"/>
            <a:ext cx="2485651" cy="707886"/>
          </a:xfrm>
          <a:prstGeom prst="rect">
            <a:avLst/>
          </a:prstGeom>
          <a:noFill/>
        </p:spPr>
        <p:txBody>
          <a:bodyPr wrap="square" rtlCol="0">
            <a:spAutoFit/>
          </a:bodyPr>
          <a:lstStyle/>
          <a:p>
            <a:r>
              <a:rPr kumimoji="1" lang="ja-JP" altLang="en-US" sz="4000" dirty="0">
                <a:latin typeface="UD デジタル 教科書体 NP-B" panose="02020700000000000000" pitchFamily="18" charset="-128"/>
                <a:ea typeface="UD デジタル 教科書体 NP-B" panose="02020700000000000000" pitchFamily="18" charset="-128"/>
              </a:rPr>
              <a:t>生殖器</a:t>
            </a:r>
          </a:p>
        </p:txBody>
      </p:sp>
      <p:sp>
        <p:nvSpPr>
          <p:cNvPr id="6" name="テキスト ボックス 5"/>
          <p:cNvSpPr txBox="1"/>
          <p:nvPr/>
        </p:nvSpPr>
        <p:spPr>
          <a:xfrm>
            <a:off x="5329406" y="6519446"/>
            <a:ext cx="8236282" cy="215444"/>
          </a:xfrm>
          <a:prstGeom prst="rect">
            <a:avLst/>
          </a:prstGeom>
          <a:noFill/>
        </p:spPr>
        <p:txBody>
          <a:bodyPr wrap="square" rtlCol="0">
            <a:spAutoFit/>
          </a:bodyPr>
          <a:lstStyle/>
          <a:p>
            <a:r>
              <a:rPr lang="en-US" altLang="ja-JP" sz="800" dirty="0">
                <a:latin typeface="BIZ UDPゴシック" panose="020B0400000000000000" pitchFamily="50" charset="-128"/>
                <a:ea typeface="BIZ UDPゴシック" panose="020B0400000000000000" pitchFamily="50" charset="-128"/>
              </a:rPr>
              <a:t>https://www.msdvetmanual.com/dog-owners/reproductive-disorders-of-dogs/the-gonads-and-genital-tract-of-dogs</a:t>
            </a:r>
            <a:endParaRPr kumimoji="1" lang="ja-JP" altLang="en-US" sz="800" dirty="0">
              <a:latin typeface="BIZ UDPゴシック" panose="020B0400000000000000" pitchFamily="50" charset="-128"/>
              <a:ea typeface="BIZ UDPゴシック" panose="020B0400000000000000" pitchFamily="50" charset="-128"/>
            </a:endParaRPr>
          </a:p>
        </p:txBody>
      </p:sp>
      <p:sp>
        <p:nvSpPr>
          <p:cNvPr id="7" name="テキスト ボックス 6"/>
          <p:cNvSpPr txBox="1"/>
          <p:nvPr/>
        </p:nvSpPr>
        <p:spPr>
          <a:xfrm>
            <a:off x="5329406" y="6326935"/>
            <a:ext cx="1478290" cy="215444"/>
          </a:xfrm>
          <a:prstGeom prst="rect">
            <a:avLst/>
          </a:prstGeom>
          <a:noFill/>
        </p:spPr>
        <p:txBody>
          <a:bodyPr wrap="none" rtlCol="0">
            <a:spAutoFit/>
          </a:bodyPr>
          <a:lstStyle/>
          <a:p>
            <a:r>
              <a:rPr kumimoji="1" lang="ja-JP" altLang="en-US" sz="800" b="1" dirty="0">
                <a:latin typeface="BIZ UDPゴシック" panose="020B0400000000000000" pitchFamily="50" charset="-128"/>
                <a:ea typeface="BIZ UDPゴシック" panose="020B0400000000000000" pitchFamily="50" charset="-128"/>
              </a:rPr>
              <a:t>使用したイラストの掲載ＵＲＬ</a:t>
            </a:r>
          </a:p>
        </p:txBody>
      </p:sp>
      <p:pic>
        <p:nvPicPr>
          <p:cNvPr id="3" name="図 2">
            <a:extLst>
              <a:ext uri="{FF2B5EF4-FFF2-40B4-BE49-F238E27FC236}">
                <a16:creationId xmlns:a16="http://schemas.microsoft.com/office/drawing/2014/main" id="{C06D682A-B2D9-105F-794E-C828C52279F7}"/>
              </a:ext>
            </a:extLst>
          </p:cNvPr>
          <p:cNvPicPr>
            <a:picLocks noChangeAspect="1"/>
          </p:cNvPicPr>
          <p:nvPr/>
        </p:nvPicPr>
        <p:blipFill>
          <a:blip r:embed="rId2"/>
          <a:stretch>
            <a:fillRect/>
          </a:stretch>
        </p:blipFill>
        <p:spPr>
          <a:xfrm>
            <a:off x="1847331" y="1803748"/>
            <a:ext cx="3027932" cy="3146065"/>
          </a:xfrm>
          <a:prstGeom prst="rect">
            <a:avLst/>
          </a:prstGeom>
        </p:spPr>
      </p:pic>
      <p:sp>
        <p:nvSpPr>
          <p:cNvPr id="5" name="テキスト ボックス 4">
            <a:extLst>
              <a:ext uri="{FF2B5EF4-FFF2-40B4-BE49-F238E27FC236}">
                <a16:creationId xmlns:a16="http://schemas.microsoft.com/office/drawing/2014/main" id="{076E0EB0-1CC6-BEB2-D232-83772C97BED5}"/>
              </a:ext>
            </a:extLst>
          </p:cNvPr>
          <p:cNvSpPr txBox="1"/>
          <p:nvPr/>
        </p:nvSpPr>
        <p:spPr>
          <a:xfrm>
            <a:off x="2016691" y="5060515"/>
            <a:ext cx="3707810" cy="369332"/>
          </a:xfrm>
          <a:prstGeom prst="rect">
            <a:avLst/>
          </a:prstGeom>
          <a:noFill/>
        </p:spPr>
        <p:txBody>
          <a:bodyPr wrap="none" rtlCol="0">
            <a:spAutoFit/>
          </a:bodyPr>
          <a:lstStyle/>
          <a:p>
            <a:r>
              <a:rPr lang="en-US" altLang="ja-JP" b="1" i="0" dirty="0">
                <a:solidFill>
                  <a:srgbClr val="000000"/>
                </a:solidFill>
                <a:effectLst/>
                <a:latin typeface="Open Sans" panose="020B0606030504020204" pitchFamily="34" charset="0"/>
              </a:rPr>
              <a:t>Reproductive system of a female dog</a:t>
            </a:r>
            <a:endParaRPr kumimoji="1" lang="ja-JP" altLang="en-US" dirty="0"/>
          </a:p>
        </p:txBody>
      </p:sp>
      <p:pic>
        <p:nvPicPr>
          <p:cNvPr id="9" name="図 8">
            <a:extLst>
              <a:ext uri="{FF2B5EF4-FFF2-40B4-BE49-F238E27FC236}">
                <a16:creationId xmlns:a16="http://schemas.microsoft.com/office/drawing/2014/main" id="{58922E38-E384-EEC3-F441-C82F779DAEB5}"/>
              </a:ext>
            </a:extLst>
          </p:cNvPr>
          <p:cNvPicPr>
            <a:picLocks noChangeAspect="1"/>
          </p:cNvPicPr>
          <p:nvPr/>
        </p:nvPicPr>
        <p:blipFill>
          <a:blip r:embed="rId3"/>
          <a:stretch>
            <a:fillRect/>
          </a:stretch>
        </p:blipFill>
        <p:spPr>
          <a:xfrm>
            <a:off x="7414704" y="1877181"/>
            <a:ext cx="3320102" cy="3108180"/>
          </a:xfrm>
          <a:prstGeom prst="rect">
            <a:avLst/>
          </a:prstGeom>
        </p:spPr>
      </p:pic>
      <p:sp>
        <p:nvSpPr>
          <p:cNvPr id="10" name="テキスト ボックス 9">
            <a:extLst>
              <a:ext uri="{FF2B5EF4-FFF2-40B4-BE49-F238E27FC236}">
                <a16:creationId xmlns:a16="http://schemas.microsoft.com/office/drawing/2014/main" id="{2CD1B8D2-38AD-57C8-D5A9-D8F5AB227D5C}"/>
              </a:ext>
            </a:extLst>
          </p:cNvPr>
          <p:cNvSpPr txBox="1"/>
          <p:nvPr/>
        </p:nvSpPr>
        <p:spPr>
          <a:xfrm>
            <a:off x="6864264" y="5085567"/>
            <a:ext cx="3522696" cy="369332"/>
          </a:xfrm>
          <a:prstGeom prst="rect">
            <a:avLst/>
          </a:prstGeom>
          <a:noFill/>
        </p:spPr>
        <p:txBody>
          <a:bodyPr wrap="none" rtlCol="0">
            <a:spAutoFit/>
          </a:bodyPr>
          <a:lstStyle/>
          <a:p>
            <a:pPr algn="l"/>
            <a:r>
              <a:rPr lang="en-US" altLang="ja-JP" b="1" i="0" dirty="0">
                <a:solidFill>
                  <a:srgbClr val="000000"/>
                </a:solidFill>
                <a:effectLst/>
                <a:latin typeface="Open Sans" panose="020B0606030504020204" pitchFamily="34" charset="0"/>
              </a:rPr>
              <a:t>Reproductive system of a male dog</a:t>
            </a:r>
          </a:p>
        </p:txBody>
      </p:sp>
    </p:spTree>
    <p:extLst>
      <p:ext uri="{BB962C8B-B14F-4D97-AF65-F5344CB8AC3E}">
        <p14:creationId xmlns:p14="http://schemas.microsoft.com/office/powerpoint/2010/main" val="3032471549"/>
      </p:ext>
    </p:extLst>
  </p:cSld>
  <p:clrMapOvr>
    <a:masterClrMapping/>
  </p:clrMapOvr>
  <mc:AlternateContent xmlns:mc="http://schemas.openxmlformats.org/markup-compatibility/2006" xmlns:p14="http://schemas.microsoft.com/office/powerpoint/2010/main">
    <mc:Choice Requires="p14">
      <p:transition spd="slow" p14:dur="2000" advTm="47199"/>
    </mc:Choice>
    <mc:Fallback xmlns="">
      <p:transition spd="slow" advTm="47199"/>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図 7">
            <a:extLst>
              <a:ext uri="{FF2B5EF4-FFF2-40B4-BE49-F238E27FC236}">
                <a16:creationId xmlns:a16="http://schemas.microsoft.com/office/drawing/2014/main" id="{6674041F-04F5-3C71-4144-51F86A5F84C1}"/>
              </a:ext>
            </a:extLst>
          </p:cNvPr>
          <p:cNvPicPr>
            <a:picLocks noChangeAspect="1"/>
          </p:cNvPicPr>
          <p:nvPr/>
        </p:nvPicPr>
        <p:blipFill>
          <a:blip r:embed="rId2"/>
          <a:stretch>
            <a:fillRect/>
          </a:stretch>
        </p:blipFill>
        <p:spPr>
          <a:xfrm>
            <a:off x="550361" y="940495"/>
            <a:ext cx="4873409" cy="3643670"/>
          </a:xfrm>
          <a:prstGeom prst="rect">
            <a:avLst/>
          </a:prstGeom>
        </p:spPr>
      </p:pic>
      <p:pic>
        <p:nvPicPr>
          <p:cNvPr id="15" name="図 14">
            <a:extLst>
              <a:ext uri="{FF2B5EF4-FFF2-40B4-BE49-F238E27FC236}">
                <a16:creationId xmlns:a16="http://schemas.microsoft.com/office/drawing/2014/main" id="{0CD2D7A4-1942-7DB7-1BEB-078068839E4A}"/>
              </a:ext>
            </a:extLst>
          </p:cNvPr>
          <p:cNvPicPr>
            <a:picLocks noChangeAspect="1"/>
          </p:cNvPicPr>
          <p:nvPr/>
        </p:nvPicPr>
        <p:blipFill>
          <a:blip r:embed="rId3"/>
          <a:stretch>
            <a:fillRect/>
          </a:stretch>
        </p:blipFill>
        <p:spPr>
          <a:xfrm>
            <a:off x="6690915" y="1542567"/>
            <a:ext cx="5269499" cy="2829017"/>
          </a:xfrm>
          <a:prstGeom prst="rect">
            <a:avLst/>
          </a:prstGeom>
        </p:spPr>
      </p:pic>
      <p:sp>
        <p:nvSpPr>
          <p:cNvPr id="4" name="テキスト ボックス 3"/>
          <p:cNvSpPr txBox="1"/>
          <p:nvPr/>
        </p:nvSpPr>
        <p:spPr>
          <a:xfrm>
            <a:off x="4416190" y="832057"/>
            <a:ext cx="3312369" cy="707886"/>
          </a:xfrm>
          <a:prstGeom prst="rect">
            <a:avLst/>
          </a:prstGeom>
          <a:solidFill>
            <a:schemeClr val="bg1"/>
          </a:solidFill>
        </p:spPr>
        <p:txBody>
          <a:bodyPr wrap="square" rtlCol="0">
            <a:spAutoFit/>
          </a:bodyPr>
          <a:lstStyle/>
          <a:p>
            <a:r>
              <a:rPr kumimoji="1" lang="ja-JP" altLang="en-US" sz="4000" dirty="0">
                <a:latin typeface="UD デジタル 教科書体 NP-B" panose="02020700000000000000" pitchFamily="18" charset="-128"/>
                <a:ea typeface="UD デジタル 教科書体 NP-B" panose="02020700000000000000" pitchFamily="18" charset="-128"/>
              </a:rPr>
              <a:t>オスの生殖器</a:t>
            </a:r>
          </a:p>
        </p:txBody>
      </p:sp>
      <p:sp>
        <p:nvSpPr>
          <p:cNvPr id="17" name="テキスト ボックス 16">
            <a:extLst>
              <a:ext uri="{FF2B5EF4-FFF2-40B4-BE49-F238E27FC236}">
                <a16:creationId xmlns:a16="http://schemas.microsoft.com/office/drawing/2014/main" id="{39938464-D7DE-FC71-0243-8D69C482CCE9}"/>
              </a:ext>
            </a:extLst>
          </p:cNvPr>
          <p:cNvSpPr txBox="1"/>
          <p:nvPr/>
        </p:nvSpPr>
        <p:spPr>
          <a:xfrm>
            <a:off x="2523603" y="4566130"/>
            <a:ext cx="492443" cy="461665"/>
          </a:xfrm>
          <a:prstGeom prst="rect">
            <a:avLst/>
          </a:prstGeom>
          <a:noFill/>
        </p:spPr>
        <p:txBody>
          <a:bodyPr wrap="square" rtlCol="0">
            <a:spAutoFit/>
          </a:bodyPr>
          <a:lstStyle/>
          <a:p>
            <a:r>
              <a:rPr kumimoji="1" lang="ja-JP" altLang="en-US" sz="2400" dirty="0">
                <a:latin typeface="UD デジタル 教科書体 NP-B" panose="02020700000000000000" pitchFamily="18" charset="-128"/>
                <a:ea typeface="UD デジタル 教科書体 NP-B" panose="02020700000000000000" pitchFamily="18" charset="-128"/>
              </a:rPr>
              <a:t>犬</a:t>
            </a:r>
          </a:p>
        </p:txBody>
      </p:sp>
      <p:sp>
        <p:nvSpPr>
          <p:cNvPr id="18" name="テキスト ボックス 17">
            <a:extLst>
              <a:ext uri="{FF2B5EF4-FFF2-40B4-BE49-F238E27FC236}">
                <a16:creationId xmlns:a16="http://schemas.microsoft.com/office/drawing/2014/main" id="{268D6FBF-4437-5E0F-DBD9-8A87372A9055}"/>
              </a:ext>
            </a:extLst>
          </p:cNvPr>
          <p:cNvSpPr txBox="1"/>
          <p:nvPr/>
        </p:nvSpPr>
        <p:spPr>
          <a:xfrm>
            <a:off x="8933015" y="4487450"/>
            <a:ext cx="492443" cy="461665"/>
          </a:xfrm>
          <a:prstGeom prst="rect">
            <a:avLst/>
          </a:prstGeom>
          <a:noFill/>
        </p:spPr>
        <p:txBody>
          <a:bodyPr wrap="square" rtlCol="0">
            <a:spAutoFit/>
          </a:bodyPr>
          <a:lstStyle/>
          <a:p>
            <a:r>
              <a:rPr kumimoji="1" lang="ja-JP" altLang="en-US" sz="2400" dirty="0">
                <a:latin typeface="UD デジタル 教科書体 NP-B" panose="02020700000000000000" pitchFamily="18" charset="-128"/>
                <a:ea typeface="UD デジタル 教科書体 NP-B" panose="02020700000000000000" pitchFamily="18" charset="-128"/>
              </a:rPr>
              <a:t>猫</a:t>
            </a:r>
          </a:p>
        </p:txBody>
      </p:sp>
      <p:sp>
        <p:nvSpPr>
          <p:cNvPr id="19" name="テキスト ボックス 18">
            <a:extLst>
              <a:ext uri="{FF2B5EF4-FFF2-40B4-BE49-F238E27FC236}">
                <a16:creationId xmlns:a16="http://schemas.microsoft.com/office/drawing/2014/main" id="{27CD4C1C-2B38-D6F1-564C-3FAF5376F224}"/>
              </a:ext>
            </a:extLst>
          </p:cNvPr>
          <p:cNvSpPr txBox="1"/>
          <p:nvPr/>
        </p:nvSpPr>
        <p:spPr>
          <a:xfrm>
            <a:off x="8490140" y="6519446"/>
            <a:ext cx="3973257" cy="338554"/>
          </a:xfrm>
          <a:prstGeom prst="rect">
            <a:avLst/>
          </a:prstGeom>
          <a:noFill/>
        </p:spPr>
        <p:txBody>
          <a:bodyPr wrap="square" rtlCol="0">
            <a:spAutoFit/>
          </a:bodyPr>
          <a:lstStyle/>
          <a:p>
            <a:r>
              <a:rPr lang="en-US" altLang="ja-JP" sz="800" dirty="0">
                <a:latin typeface="UD デジタル 教科書体 NP-B" panose="02020700000000000000" pitchFamily="18" charset="-128"/>
                <a:ea typeface="UD デジタル 教科書体 NP-B" panose="02020700000000000000" pitchFamily="18" charset="-128"/>
                <a:hlinkClick r:id="rId4">
                  <a:extLst>
                    <a:ext uri="{A12FA001-AC4F-418D-AE19-62706E023703}">
                      <ahyp:hlinkClr xmlns:ahyp="http://schemas.microsoft.com/office/drawing/2018/hyperlinkcolor" xmlns="" val="tx"/>
                    </a:ext>
                  </a:extLst>
                </a:hlinkClick>
              </a:rPr>
              <a:t>https://www.npf.co.jp/information/dog/dog2/dog2-9/1.html</a:t>
            </a:r>
            <a:endParaRPr lang="en-US" altLang="ja-JP" sz="800" dirty="0">
              <a:latin typeface="UD デジタル 教科書体 NP-B" panose="02020700000000000000" pitchFamily="18" charset="-128"/>
              <a:ea typeface="UD デジタル 教科書体 NP-B" panose="02020700000000000000" pitchFamily="18" charset="-128"/>
            </a:endParaRPr>
          </a:p>
          <a:p>
            <a:r>
              <a:rPr lang="ja-JP" altLang="en-US" sz="800" dirty="0">
                <a:latin typeface="UD デジタル 教科書体 NP-B" panose="02020700000000000000" pitchFamily="18" charset="-128"/>
                <a:ea typeface="UD デジタル 教科書体 NP-B" panose="02020700000000000000" pitchFamily="18" charset="-128"/>
              </a:rPr>
              <a:t>https://www.npf.co.jp/information/cat/cat2/cat2-9/1.html</a:t>
            </a:r>
            <a:endParaRPr kumimoji="1" lang="ja-JP" altLang="en-US" sz="800" dirty="0">
              <a:latin typeface="UD デジタル 教科書体 NP-B" panose="02020700000000000000" pitchFamily="18" charset="-128"/>
              <a:ea typeface="UD デジタル 教科書体 NP-B" panose="02020700000000000000" pitchFamily="18" charset="-128"/>
            </a:endParaRPr>
          </a:p>
        </p:txBody>
      </p:sp>
      <p:sp>
        <p:nvSpPr>
          <p:cNvPr id="20" name="テキスト ボックス 19">
            <a:extLst>
              <a:ext uri="{FF2B5EF4-FFF2-40B4-BE49-F238E27FC236}">
                <a16:creationId xmlns:a16="http://schemas.microsoft.com/office/drawing/2014/main" id="{B980469B-3E33-3D42-3726-4304495DA2DC}"/>
              </a:ext>
            </a:extLst>
          </p:cNvPr>
          <p:cNvSpPr txBox="1"/>
          <p:nvPr/>
        </p:nvSpPr>
        <p:spPr>
          <a:xfrm>
            <a:off x="8485965" y="6339461"/>
            <a:ext cx="1478290" cy="215444"/>
          </a:xfrm>
          <a:prstGeom prst="rect">
            <a:avLst/>
          </a:prstGeom>
          <a:noFill/>
        </p:spPr>
        <p:txBody>
          <a:bodyPr wrap="none" rtlCol="0">
            <a:spAutoFit/>
          </a:bodyPr>
          <a:lstStyle/>
          <a:p>
            <a:r>
              <a:rPr kumimoji="1" lang="ja-JP" altLang="en-US" sz="800" b="1" dirty="0">
                <a:latin typeface="BIZ UDPゴシック" panose="020B0400000000000000" pitchFamily="50" charset="-128"/>
                <a:ea typeface="BIZ UDPゴシック" panose="020B0400000000000000" pitchFamily="50" charset="-128"/>
              </a:rPr>
              <a:t>使用したイラストの掲載ＵＲＬ</a:t>
            </a:r>
          </a:p>
        </p:txBody>
      </p:sp>
      <p:sp>
        <p:nvSpPr>
          <p:cNvPr id="22" name="テキスト ボックス 21">
            <a:extLst>
              <a:ext uri="{FF2B5EF4-FFF2-40B4-BE49-F238E27FC236}">
                <a16:creationId xmlns:a16="http://schemas.microsoft.com/office/drawing/2014/main" id="{8454B978-FBC7-AF1C-C42B-ECB49BAD64C7}"/>
              </a:ext>
            </a:extLst>
          </p:cNvPr>
          <p:cNvSpPr txBox="1"/>
          <p:nvPr/>
        </p:nvSpPr>
        <p:spPr>
          <a:xfrm>
            <a:off x="685799" y="5070002"/>
            <a:ext cx="5088700" cy="646331"/>
          </a:xfrm>
          <a:prstGeom prst="rect">
            <a:avLst/>
          </a:prstGeom>
          <a:noFill/>
        </p:spPr>
        <p:txBody>
          <a:bodyPr wrap="square">
            <a:spAutoFit/>
          </a:bodyPr>
          <a:lstStyle/>
          <a:p>
            <a:pPr marL="0" indent="0">
              <a:buNone/>
            </a:pPr>
            <a:r>
              <a:rPr kumimoji="1" lang="ja-JP" altLang="en-US" sz="1800" dirty="0">
                <a:latin typeface="UD デジタル 教科書体 NP-B" panose="02020700000000000000" pitchFamily="18" charset="-128"/>
                <a:ea typeface="UD デジタル 教科書体 NP-B" panose="02020700000000000000" pitchFamily="18" charset="-128"/>
              </a:rPr>
              <a:t>精巣</a:t>
            </a:r>
            <a:r>
              <a:rPr kumimoji="1" lang="en-US" altLang="ja-JP" sz="1400" dirty="0">
                <a:latin typeface="UD デジタル 教科書体 NP-B" panose="02020700000000000000" pitchFamily="18" charset="-128"/>
                <a:ea typeface="UD デジタル 教科書体 NP-B" panose="02020700000000000000" pitchFamily="18" charset="-128"/>
              </a:rPr>
              <a:t>[</a:t>
            </a:r>
            <a:r>
              <a:rPr kumimoji="1" lang="ja-JP" altLang="en-US" sz="1400" dirty="0">
                <a:latin typeface="UD デジタル 教科書体 NP-B" panose="02020700000000000000" pitchFamily="18" charset="-128"/>
                <a:ea typeface="UD デジタル 教科書体 NP-B" panose="02020700000000000000" pitchFamily="18" charset="-128"/>
              </a:rPr>
              <a:t>せいそう</a:t>
            </a:r>
            <a:r>
              <a:rPr kumimoji="1" lang="en-US" altLang="ja-JP" sz="1400" dirty="0">
                <a:latin typeface="UD デジタル 教科書体 NP-B" panose="02020700000000000000" pitchFamily="18" charset="-128"/>
                <a:ea typeface="UD デジタル 教科書体 NP-B" panose="02020700000000000000" pitchFamily="18" charset="-128"/>
              </a:rPr>
              <a:t>]</a:t>
            </a:r>
            <a:r>
              <a:rPr kumimoji="1" lang="ja-JP" altLang="en-US" sz="1800" dirty="0">
                <a:latin typeface="UD デジタル 教科書体 NP-B" panose="02020700000000000000" pitchFamily="18" charset="-128"/>
                <a:ea typeface="UD デジタル 教科書体 NP-B" panose="02020700000000000000" pitchFamily="18" charset="-128"/>
              </a:rPr>
              <a:t>：精子を作る</a:t>
            </a:r>
            <a:endParaRPr kumimoji="1" lang="en-US" altLang="ja-JP" sz="1800" dirty="0">
              <a:latin typeface="UD デジタル 教科書体 NP-B" panose="02020700000000000000" pitchFamily="18" charset="-128"/>
              <a:ea typeface="UD デジタル 教科書体 NP-B" panose="02020700000000000000" pitchFamily="18" charset="-128"/>
            </a:endParaRPr>
          </a:p>
          <a:p>
            <a:pPr marL="0" indent="0">
              <a:buNone/>
            </a:pPr>
            <a:r>
              <a:rPr kumimoji="1" lang="ja-JP" altLang="en-US" sz="1800" dirty="0">
                <a:latin typeface="UD デジタル 教科書体 NP-B" panose="02020700000000000000" pitchFamily="18" charset="-128"/>
                <a:ea typeface="UD デジタル 教科書体 NP-B" panose="02020700000000000000" pitchFamily="18" charset="-128"/>
              </a:rPr>
              <a:t>前立腺</a:t>
            </a:r>
            <a:r>
              <a:rPr kumimoji="1" lang="en-US" altLang="ja-JP" sz="1400" dirty="0">
                <a:latin typeface="UD デジタル 教科書体 NP-B" panose="02020700000000000000" pitchFamily="18" charset="-128"/>
                <a:ea typeface="UD デジタル 教科書体 NP-B" panose="02020700000000000000" pitchFamily="18" charset="-128"/>
              </a:rPr>
              <a:t>[</a:t>
            </a:r>
            <a:r>
              <a:rPr kumimoji="1" lang="ja-JP" altLang="en-US" sz="1400" dirty="0">
                <a:latin typeface="UD デジタル 教科書体 NP-B" panose="02020700000000000000" pitchFamily="18" charset="-128"/>
                <a:ea typeface="UD デジタル 教科書体 NP-B" panose="02020700000000000000" pitchFamily="18" charset="-128"/>
              </a:rPr>
              <a:t>ぜんりつせん</a:t>
            </a:r>
            <a:r>
              <a:rPr kumimoji="1" lang="en-US" altLang="ja-JP" sz="1400" dirty="0">
                <a:latin typeface="UD デジタル 教科書体 NP-B" panose="02020700000000000000" pitchFamily="18" charset="-128"/>
                <a:ea typeface="UD デジタル 教科書体 NP-B" panose="02020700000000000000" pitchFamily="18" charset="-128"/>
              </a:rPr>
              <a:t>]</a:t>
            </a:r>
            <a:r>
              <a:rPr kumimoji="1" lang="ja-JP" altLang="en-US" sz="1800" dirty="0">
                <a:latin typeface="UD デジタル 教科書体 NP-B" panose="02020700000000000000" pitchFamily="18" charset="-128"/>
                <a:ea typeface="UD デジタル 教科書体 NP-B" panose="02020700000000000000" pitchFamily="18" charset="-128"/>
              </a:rPr>
              <a:t>：精液の液体成分を作る</a:t>
            </a:r>
            <a:endParaRPr kumimoji="1" lang="en-US" altLang="ja-JP" sz="1800" dirty="0">
              <a:latin typeface="UD デジタル 教科書体 NP-B" panose="02020700000000000000" pitchFamily="18" charset="-128"/>
              <a:ea typeface="UD デジタル 教科書体 NP-B" panose="02020700000000000000" pitchFamily="18" charset="-128"/>
            </a:endParaRPr>
          </a:p>
        </p:txBody>
      </p:sp>
      <p:sp>
        <p:nvSpPr>
          <p:cNvPr id="23" name="テキスト ボックス 22">
            <a:extLst>
              <a:ext uri="{FF2B5EF4-FFF2-40B4-BE49-F238E27FC236}">
                <a16:creationId xmlns:a16="http://schemas.microsoft.com/office/drawing/2014/main" id="{C692115C-146B-8BE0-859F-BB4FD34BCA67}"/>
              </a:ext>
            </a:extLst>
          </p:cNvPr>
          <p:cNvSpPr txBox="1"/>
          <p:nvPr/>
        </p:nvSpPr>
        <p:spPr>
          <a:xfrm>
            <a:off x="6848605" y="5007373"/>
            <a:ext cx="5088700" cy="646331"/>
          </a:xfrm>
          <a:prstGeom prst="rect">
            <a:avLst/>
          </a:prstGeom>
          <a:noFill/>
        </p:spPr>
        <p:txBody>
          <a:bodyPr wrap="square">
            <a:spAutoFit/>
          </a:bodyPr>
          <a:lstStyle/>
          <a:p>
            <a:pPr marL="0" indent="0">
              <a:buNone/>
            </a:pPr>
            <a:r>
              <a:rPr kumimoji="1" lang="ja-JP" altLang="en-US" sz="1800" dirty="0">
                <a:latin typeface="UD デジタル 教科書体 NP-B" panose="02020700000000000000" pitchFamily="18" charset="-128"/>
                <a:ea typeface="UD デジタル 教科書体 NP-B" panose="02020700000000000000" pitchFamily="18" charset="-128"/>
              </a:rPr>
              <a:t>尿道球腺：交配時の潤滑と精液の</a:t>
            </a:r>
            <a:r>
              <a:rPr kumimoji="1" lang="en-US" altLang="ja-JP" sz="1800" dirty="0">
                <a:latin typeface="UD デジタル 教科書体 NP-B" panose="02020700000000000000" pitchFamily="18" charset="-128"/>
                <a:ea typeface="UD デジタル 教科書体 NP-B" panose="02020700000000000000" pitchFamily="18" charset="-128"/>
              </a:rPr>
              <a:t>pH</a:t>
            </a:r>
            <a:r>
              <a:rPr kumimoji="1" lang="ja-JP" altLang="en-US" sz="1800" dirty="0">
                <a:latin typeface="UD デジタル 教科書体 NP-B" panose="02020700000000000000" pitchFamily="18" charset="-128"/>
                <a:ea typeface="UD デジタル 教科書体 NP-B" panose="02020700000000000000" pitchFamily="18" charset="-128"/>
              </a:rPr>
              <a:t>を上げる（アルカリ性）液を作る</a:t>
            </a:r>
            <a:endParaRPr kumimoji="1" lang="en-US" altLang="ja-JP" sz="1800" dirty="0">
              <a:latin typeface="UD デジタル 教科書体 NP-B" panose="02020700000000000000" pitchFamily="18" charset="-128"/>
              <a:ea typeface="UD デジタル 教科書体 NP-B" panose="02020700000000000000" pitchFamily="18" charset="-128"/>
            </a:endParaRPr>
          </a:p>
        </p:txBody>
      </p:sp>
      <p:sp>
        <p:nvSpPr>
          <p:cNvPr id="2" name="テキスト ボックス 1">
            <a:extLst>
              <a:ext uri="{FF2B5EF4-FFF2-40B4-BE49-F238E27FC236}">
                <a16:creationId xmlns:a16="http://schemas.microsoft.com/office/drawing/2014/main" id="{130D80C1-0A88-6833-324C-BF38250DCEAA}"/>
              </a:ext>
            </a:extLst>
          </p:cNvPr>
          <p:cNvSpPr txBox="1"/>
          <p:nvPr/>
        </p:nvSpPr>
        <p:spPr>
          <a:xfrm>
            <a:off x="601249" y="5849655"/>
            <a:ext cx="7571303" cy="830997"/>
          </a:xfrm>
          <a:prstGeom prst="rect">
            <a:avLst/>
          </a:prstGeom>
          <a:noFill/>
        </p:spPr>
        <p:txBody>
          <a:bodyPr wrap="none" rtlCol="0">
            <a:spAutoFit/>
          </a:bodyPr>
          <a:lstStyle/>
          <a:p>
            <a:r>
              <a:rPr kumimoji="1" lang="ja-JP" altLang="en-US" sz="2400" dirty="0">
                <a:solidFill>
                  <a:srgbClr val="FF0000"/>
                </a:solidFill>
                <a:latin typeface="UD デジタル 教科書体 NP-B" panose="02020700000000000000" pitchFamily="18" charset="-128"/>
                <a:ea typeface="UD デジタル 教科書体 NP-B" panose="02020700000000000000" pitchFamily="18" charset="-128"/>
              </a:rPr>
              <a:t>犬の精巣は生後（　　　）日で腹腔内から陰嚢に移動</a:t>
            </a:r>
            <a:endParaRPr kumimoji="1" lang="en-US" altLang="ja-JP" sz="2400" dirty="0">
              <a:solidFill>
                <a:srgbClr val="FF0000"/>
              </a:solidFill>
              <a:latin typeface="UD デジタル 教科書体 NP-B" panose="02020700000000000000" pitchFamily="18" charset="-128"/>
              <a:ea typeface="UD デジタル 教科書体 NP-B" panose="02020700000000000000" pitchFamily="18" charset="-128"/>
            </a:endParaRPr>
          </a:p>
          <a:p>
            <a:r>
              <a:rPr kumimoji="1" lang="ja-JP" altLang="en-US" sz="2400" dirty="0">
                <a:solidFill>
                  <a:srgbClr val="FF0000"/>
                </a:solidFill>
                <a:latin typeface="UD デジタル 教科書体 NP-B" panose="02020700000000000000" pitchFamily="18" charset="-128"/>
                <a:ea typeface="UD デジタル 教科書体 NP-B" panose="02020700000000000000" pitchFamily="18" charset="-128"/>
              </a:rPr>
              <a:t>犬の前立腺はよく発達</a:t>
            </a:r>
          </a:p>
        </p:txBody>
      </p:sp>
      <p:sp>
        <p:nvSpPr>
          <p:cNvPr id="5" name="テキスト ボックス 4">
            <a:extLst>
              <a:ext uri="{FF2B5EF4-FFF2-40B4-BE49-F238E27FC236}">
                <a16:creationId xmlns:a16="http://schemas.microsoft.com/office/drawing/2014/main" id="{80F19C3E-CF99-B418-12DF-680CF7C68844}"/>
              </a:ext>
            </a:extLst>
          </p:cNvPr>
          <p:cNvSpPr txBox="1"/>
          <p:nvPr/>
        </p:nvSpPr>
        <p:spPr>
          <a:xfrm>
            <a:off x="3228975" y="5854184"/>
            <a:ext cx="685800" cy="461665"/>
          </a:xfrm>
          <a:prstGeom prst="rect">
            <a:avLst/>
          </a:prstGeom>
          <a:noFill/>
        </p:spPr>
        <p:txBody>
          <a:bodyPr wrap="square">
            <a:spAutoFit/>
          </a:bodyPr>
          <a:lstStyle/>
          <a:p>
            <a:r>
              <a:rPr kumimoji="1" lang="en-US" altLang="ja-JP" sz="2400" dirty="0">
                <a:solidFill>
                  <a:srgbClr val="FF0000"/>
                </a:solidFill>
                <a:latin typeface="UD デジタル 教科書体 NP-B" panose="02020700000000000000" pitchFamily="18" charset="-128"/>
                <a:ea typeface="UD デジタル 教科書体 NP-B" panose="02020700000000000000" pitchFamily="18" charset="-128"/>
              </a:rPr>
              <a:t>30</a:t>
            </a:r>
            <a:endParaRPr lang="ja-JP" altLang="en-US" sz="2400" dirty="0"/>
          </a:p>
        </p:txBody>
      </p:sp>
    </p:spTree>
    <p:extLst>
      <p:ext uri="{BB962C8B-B14F-4D97-AF65-F5344CB8AC3E}">
        <p14:creationId xmlns:p14="http://schemas.microsoft.com/office/powerpoint/2010/main" val="2665046145"/>
      </p:ext>
    </p:extLst>
  </p:cSld>
  <p:clrMapOvr>
    <a:masterClrMapping/>
  </p:clrMapOvr>
  <mc:AlternateContent xmlns:mc="http://schemas.openxmlformats.org/markup-compatibility/2006" xmlns:p14="http://schemas.microsoft.com/office/powerpoint/2010/main">
    <mc:Choice Requires="p14">
      <p:transition spd="slow" p14:dur="2000" advTm="47199"/>
    </mc:Choice>
    <mc:Fallback xmlns="">
      <p:transition spd="slow" advTm="47199"/>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p:cNvSpPr txBox="1"/>
          <p:nvPr/>
        </p:nvSpPr>
        <p:spPr>
          <a:xfrm>
            <a:off x="4829549" y="832057"/>
            <a:ext cx="2485651" cy="707886"/>
          </a:xfrm>
          <a:prstGeom prst="rect">
            <a:avLst/>
          </a:prstGeom>
          <a:noFill/>
        </p:spPr>
        <p:txBody>
          <a:bodyPr wrap="square" rtlCol="0">
            <a:spAutoFit/>
          </a:bodyPr>
          <a:lstStyle/>
          <a:p>
            <a:r>
              <a:rPr kumimoji="1" lang="ja-JP" altLang="en-US" sz="4000" dirty="0">
                <a:latin typeface="UD デジタル 教科書体 NP-B" panose="02020700000000000000" pitchFamily="18" charset="-128"/>
                <a:ea typeface="UD デジタル 教科書体 NP-B" panose="02020700000000000000" pitchFamily="18" charset="-128"/>
              </a:rPr>
              <a:t>泌尿器</a:t>
            </a:r>
          </a:p>
        </p:txBody>
      </p:sp>
      <p:sp>
        <p:nvSpPr>
          <p:cNvPr id="6" name="テキスト ボックス 5"/>
          <p:cNvSpPr txBox="1"/>
          <p:nvPr/>
        </p:nvSpPr>
        <p:spPr>
          <a:xfrm>
            <a:off x="7559039" y="6542379"/>
            <a:ext cx="4676504" cy="215444"/>
          </a:xfrm>
          <a:prstGeom prst="rect">
            <a:avLst/>
          </a:prstGeom>
          <a:noFill/>
        </p:spPr>
        <p:txBody>
          <a:bodyPr wrap="square" rtlCol="0">
            <a:spAutoFit/>
          </a:bodyPr>
          <a:lstStyle/>
          <a:p>
            <a:r>
              <a:rPr lang="en-US" altLang="ja-JP" sz="800" dirty="0">
                <a:latin typeface="BIZ UDPゴシック" panose="020B0400000000000000" pitchFamily="50" charset="-128"/>
                <a:ea typeface="BIZ UDPゴシック" panose="020B0400000000000000" pitchFamily="50" charset="-128"/>
              </a:rPr>
              <a:t>https://https://www.britannica.com/</a:t>
            </a:r>
            <a:endParaRPr kumimoji="1" lang="ja-JP" altLang="en-US" sz="800" dirty="0">
              <a:latin typeface="BIZ UDPゴシック" panose="020B0400000000000000" pitchFamily="50" charset="-128"/>
              <a:ea typeface="BIZ UDPゴシック" panose="020B0400000000000000" pitchFamily="50" charset="-128"/>
            </a:endParaRPr>
          </a:p>
        </p:txBody>
      </p:sp>
      <p:sp>
        <p:nvSpPr>
          <p:cNvPr id="7" name="テキスト ボックス 6"/>
          <p:cNvSpPr txBox="1"/>
          <p:nvPr/>
        </p:nvSpPr>
        <p:spPr>
          <a:xfrm>
            <a:off x="7559038" y="6326935"/>
            <a:ext cx="1478290" cy="215444"/>
          </a:xfrm>
          <a:prstGeom prst="rect">
            <a:avLst/>
          </a:prstGeom>
          <a:noFill/>
        </p:spPr>
        <p:txBody>
          <a:bodyPr wrap="none" rtlCol="0">
            <a:spAutoFit/>
          </a:bodyPr>
          <a:lstStyle/>
          <a:p>
            <a:r>
              <a:rPr kumimoji="1" lang="ja-JP" altLang="en-US" sz="800" b="1" dirty="0">
                <a:latin typeface="BIZ UDPゴシック" panose="020B0400000000000000" pitchFamily="50" charset="-128"/>
                <a:ea typeface="BIZ UDPゴシック" panose="020B0400000000000000" pitchFamily="50" charset="-128"/>
              </a:rPr>
              <a:t>使用したイラストの掲載ＵＲＬ</a:t>
            </a:r>
          </a:p>
        </p:txBody>
      </p:sp>
      <p:pic>
        <p:nvPicPr>
          <p:cNvPr id="1026" name="Picture 2">
            <a:extLst>
              <a:ext uri="{FF2B5EF4-FFF2-40B4-BE49-F238E27FC236}">
                <a16:creationId xmlns:a16="http://schemas.microsoft.com/office/drawing/2014/main" id="{B4C89629-9BEF-930F-946F-027B5B94D6E4}"/>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3414125" y="2000250"/>
            <a:ext cx="4762500" cy="2857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01626760"/>
      </p:ext>
    </p:extLst>
  </p:cSld>
  <p:clrMapOvr>
    <a:masterClrMapping/>
  </p:clrMapOvr>
  <mc:AlternateContent xmlns:mc="http://schemas.openxmlformats.org/markup-compatibility/2006" xmlns:p14="http://schemas.microsoft.com/office/powerpoint/2010/main">
    <mc:Choice Requires="p14">
      <p:transition spd="slow" p14:dur="2000" advTm="47199"/>
    </mc:Choice>
    <mc:Fallback xmlns="">
      <p:transition spd="slow" advTm="47199"/>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 name="図 31"/>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39384" y="158023"/>
            <a:ext cx="1338741" cy="937516"/>
          </a:xfrm>
          <a:prstGeom prst="rect">
            <a:avLst/>
          </a:prstGeom>
        </p:spPr>
      </p:pic>
      <p:sp>
        <p:nvSpPr>
          <p:cNvPr id="36" name="タイトル 1"/>
          <p:cNvSpPr>
            <a:spLocks noGrp="1"/>
          </p:cNvSpPr>
          <p:nvPr>
            <p:ph type="title"/>
          </p:nvPr>
        </p:nvSpPr>
        <p:spPr>
          <a:xfrm>
            <a:off x="1529881" y="405010"/>
            <a:ext cx="3881363" cy="947801"/>
          </a:xfrm>
        </p:spPr>
        <p:txBody>
          <a:bodyPr>
            <a:normAutofit/>
          </a:bodyPr>
          <a:lstStyle/>
          <a:p>
            <a:r>
              <a:rPr kumimoji="1" lang="ja-JP" altLang="en-US" dirty="0">
                <a:latin typeface="UD デジタル 教科書体 NP-B" panose="02020700000000000000" pitchFamily="18" charset="-128"/>
                <a:ea typeface="UD デジタル 教科書体 NP-B" panose="02020700000000000000" pitchFamily="18" charset="-128"/>
              </a:rPr>
              <a:t>前立腺肥大症</a:t>
            </a:r>
          </a:p>
        </p:txBody>
      </p:sp>
      <p:sp>
        <p:nvSpPr>
          <p:cNvPr id="6" name="テキスト ボックス 5">
            <a:extLst>
              <a:ext uri="{FF2B5EF4-FFF2-40B4-BE49-F238E27FC236}">
                <a16:creationId xmlns:a16="http://schemas.microsoft.com/office/drawing/2014/main" id="{02DBE0CF-342A-366E-9982-B2DBE9098045}"/>
              </a:ext>
            </a:extLst>
          </p:cNvPr>
          <p:cNvSpPr txBox="1"/>
          <p:nvPr/>
        </p:nvSpPr>
        <p:spPr>
          <a:xfrm>
            <a:off x="5452905" y="2231065"/>
            <a:ext cx="1097281" cy="369332"/>
          </a:xfrm>
          <a:prstGeom prst="rect">
            <a:avLst/>
          </a:prstGeom>
          <a:noFill/>
        </p:spPr>
        <p:txBody>
          <a:bodyPr wrap="square">
            <a:spAutoFit/>
          </a:bodyPr>
          <a:lstStyle/>
          <a:p>
            <a:r>
              <a:rPr kumimoji="1" lang="ja-JP" altLang="en-US" dirty="0">
                <a:latin typeface="UD デジタル 教科書体 NK-B" panose="02020700000000000000" pitchFamily="18" charset="-128"/>
                <a:ea typeface="UD デジタル 教科書体 NK-B" panose="02020700000000000000" pitchFamily="18" charset="-128"/>
              </a:rPr>
              <a:t>＜症状＞</a:t>
            </a:r>
          </a:p>
        </p:txBody>
      </p:sp>
      <p:sp>
        <p:nvSpPr>
          <p:cNvPr id="7" name="テキスト ボックス 6">
            <a:extLst>
              <a:ext uri="{FF2B5EF4-FFF2-40B4-BE49-F238E27FC236}">
                <a16:creationId xmlns:a16="http://schemas.microsoft.com/office/drawing/2014/main" id="{622E9D7D-B5BD-4E0C-47A2-E8A432B99422}"/>
              </a:ext>
            </a:extLst>
          </p:cNvPr>
          <p:cNvSpPr txBox="1"/>
          <p:nvPr/>
        </p:nvSpPr>
        <p:spPr>
          <a:xfrm>
            <a:off x="6215678" y="2554415"/>
            <a:ext cx="4876921" cy="1200329"/>
          </a:xfrm>
          <a:prstGeom prst="rect">
            <a:avLst/>
          </a:prstGeom>
          <a:noFill/>
        </p:spPr>
        <p:txBody>
          <a:bodyPr wrap="square">
            <a:spAutoFit/>
          </a:bodyPr>
          <a:lstStyle/>
          <a:p>
            <a:r>
              <a:rPr kumimoji="1" lang="ja-JP" altLang="en-US" dirty="0">
                <a:latin typeface="UD デジタル 教科書体 NK-B" panose="02020700000000000000" pitchFamily="18" charset="-128"/>
                <a:ea typeface="UD デジタル 教科書体 NK-B" panose="02020700000000000000" pitchFamily="18" charset="-128"/>
              </a:rPr>
              <a:t>尿が出にくい</a:t>
            </a:r>
            <a:endParaRPr kumimoji="1" lang="en-US" altLang="ja-JP" dirty="0">
              <a:latin typeface="UD デジタル 教科書体 NK-B" panose="02020700000000000000" pitchFamily="18" charset="-128"/>
              <a:ea typeface="UD デジタル 教科書体 NK-B" panose="02020700000000000000" pitchFamily="18" charset="-128"/>
            </a:endParaRPr>
          </a:p>
          <a:p>
            <a:r>
              <a:rPr kumimoji="1" lang="ja-JP" altLang="en-US" dirty="0">
                <a:latin typeface="UD デジタル 教科書体 NK-B" panose="02020700000000000000" pitchFamily="18" charset="-128"/>
                <a:ea typeface="UD デジタル 教科書体 NK-B" panose="02020700000000000000" pitchFamily="18" charset="-128"/>
              </a:rPr>
              <a:t>血尿</a:t>
            </a:r>
            <a:endParaRPr kumimoji="1" lang="en-US" altLang="ja-JP" dirty="0">
              <a:latin typeface="UD デジタル 教科書体 NK-B" panose="02020700000000000000" pitchFamily="18" charset="-128"/>
              <a:ea typeface="UD デジタル 教科書体 NK-B" panose="02020700000000000000" pitchFamily="18" charset="-128"/>
            </a:endParaRPr>
          </a:p>
          <a:p>
            <a:r>
              <a:rPr kumimoji="1" lang="ja-JP" altLang="en-US" dirty="0">
                <a:latin typeface="UD デジタル 教科書体 NK-B" panose="02020700000000000000" pitchFamily="18" charset="-128"/>
                <a:ea typeface="UD デジタル 教科書体 NK-B" panose="02020700000000000000" pitchFamily="18" charset="-128"/>
              </a:rPr>
              <a:t>便が細い</a:t>
            </a:r>
            <a:endParaRPr kumimoji="1" lang="en-US" altLang="ja-JP" dirty="0">
              <a:latin typeface="UD デジタル 教科書体 NK-B" panose="02020700000000000000" pitchFamily="18" charset="-128"/>
              <a:ea typeface="UD デジタル 教科書体 NK-B" panose="02020700000000000000" pitchFamily="18" charset="-128"/>
            </a:endParaRPr>
          </a:p>
          <a:p>
            <a:r>
              <a:rPr kumimoji="1" lang="ja-JP" altLang="en-US" dirty="0">
                <a:latin typeface="UD デジタル 教科書体 NK-B" panose="02020700000000000000" pitchFamily="18" charset="-128"/>
                <a:ea typeface="UD デジタル 教科書体 NK-B" panose="02020700000000000000" pitchFamily="18" charset="-128"/>
              </a:rPr>
              <a:t>血便</a:t>
            </a:r>
            <a:endParaRPr kumimoji="1" lang="en-US" altLang="ja-JP" dirty="0">
              <a:latin typeface="UD デジタル 教科書体 NK-B" panose="02020700000000000000" pitchFamily="18" charset="-128"/>
              <a:ea typeface="UD デジタル 教科書体 NK-B" panose="02020700000000000000" pitchFamily="18" charset="-128"/>
            </a:endParaRPr>
          </a:p>
        </p:txBody>
      </p:sp>
      <p:sp>
        <p:nvSpPr>
          <p:cNvPr id="8" name="テキスト ボックス 7">
            <a:extLst>
              <a:ext uri="{FF2B5EF4-FFF2-40B4-BE49-F238E27FC236}">
                <a16:creationId xmlns:a16="http://schemas.microsoft.com/office/drawing/2014/main" id="{C4E15C9A-D88D-EF06-5D74-9F0C49B782AC}"/>
              </a:ext>
            </a:extLst>
          </p:cNvPr>
          <p:cNvSpPr txBox="1"/>
          <p:nvPr/>
        </p:nvSpPr>
        <p:spPr>
          <a:xfrm>
            <a:off x="5499797" y="3976357"/>
            <a:ext cx="3623005" cy="369332"/>
          </a:xfrm>
          <a:prstGeom prst="rect">
            <a:avLst/>
          </a:prstGeom>
          <a:noFill/>
        </p:spPr>
        <p:txBody>
          <a:bodyPr wrap="square">
            <a:spAutoFit/>
          </a:bodyPr>
          <a:lstStyle/>
          <a:p>
            <a:r>
              <a:rPr kumimoji="1" lang="ja-JP" altLang="en-US" dirty="0">
                <a:latin typeface="UD デジタル 教科書体 NK-B" panose="02020700000000000000" pitchFamily="18" charset="-128"/>
                <a:ea typeface="UD デジタル 教科書体 NK-B" panose="02020700000000000000" pitchFamily="18" charset="-128"/>
              </a:rPr>
              <a:t>＜治療・予防＞</a:t>
            </a:r>
          </a:p>
        </p:txBody>
      </p:sp>
      <p:sp>
        <p:nvSpPr>
          <p:cNvPr id="11" name="テキスト ボックス 10">
            <a:extLst>
              <a:ext uri="{FF2B5EF4-FFF2-40B4-BE49-F238E27FC236}">
                <a16:creationId xmlns:a16="http://schemas.microsoft.com/office/drawing/2014/main" id="{8498335E-9085-9CE6-EEF4-3AB17CF71606}"/>
              </a:ext>
            </a:extLst>
          </p:cNvPr>
          <p:cNvSpPr txBox="1"/>
          <p:nvPr/>
        </p:nvSpPr>
        <p:spPr>
          <a:xfrm>
            <a:off x="6277146" y="4357519"/>
            <a:ext cx="5234915" cy="646331"/>
          </a:xfrm>
          <a:prstGeom prst="rect">
            <a:avLst/>
          </a:prstGeom>
          <a:noFill/>
        </p:spPr>
        <p:txBody>
          <a:bodyPr wrap="square">
            <a:spAutoFit/>
          </a:bodyPr>
          <a:lstStyle/>
          <a:p>
            <a:r>
              <a:rPr kumimoji="1" lang="ja-JP" altLang="en-US" dirty="0">
                <a:latin typeface="UD デジタル 教科書体 NK-B" panose="02020700000000000000" pitchFamily="18" charset="-128"/>
                <a:ea typeface="UD デジタル 教科書体 NK-B" panose="02020700000000000000" pitchFamily="18" charset="-128"/>
              </a:rPr>
              <a:t>去勢手術を行うと肥大がおさまる</a:t>
            </a:r>
            <a:endParaRPr kumimoji="1" lang="en-US" altLang="ja-JP" dirty="0">
              <a:latin typeface="UD デジタル 教科書体 NK-B" panose="02020700000000000000" pitchFamily="18" charset="-128"/>
              <a:ea typeface="UD デジタル 教科書体 NK-B" panose="02020700000000000000" pitchFamily="18" charset="-128"/>
            </a:endParaRPr>
          </a:p>
          <a:p>
            <a:r>
              <a:rPr kumimoji="1" lang="ja-JP" altLang="en-US" dirty="0">
                <a:latin typeface="UD デジタル 教科書体 NK-B" panose="02020700000000000000" pitchFamily="18" charset="-128"/>
                <a:ea typeface="UD デジタル 教科書体 NK-B" panose="02020700000000000000" pitchFamily="18" charset="-128"/>
              </a:rPr>
              <a:t>去勢手術が予防になる</a:t>
            </a:r>
            <a:endParaRPr kumimoji="1" lang="en-US" altLang="ja-JP" dirty="0">
              <a:latin typeface="UD デジタル 教科書体 NK-B" panose="02020700000000000000" pitchFamily="18" charset="-128"/>
              <a:ea typeface="UD デジタル 教科書体 NK-B" panose="02020700000000000000" pitchFamily="18" charset="-128"/>
            </a:endParaRPr>
          </a:p>
        </p:txBody>
      </p:sp>
      <p:sp>
        <p:nvSpPr>
          <p:cNvPr id="2" name="テキスト ボックス 1">
            <a:extLst>
              <a:ext uri="{FF2B5EF4-FFF2-40B4-BE49-F238E27FC236}">
                <a16:creationId xmlns:a16="http://schemas.microsoft.com/office/drawing/2014/main" id="{2D4DE781-C9C6-F239-978E-742EB5345E82}"/>
              </a:ext>
            </a:extLst>
          </p:cNvPr>
          <p:cNvSpPr txBox="1"/>
          <p:nvPr/>
        </p:nvSpPr>
        <p:spPr>
          <a:xfrm>
            <a:off x="5408857" y="729735"/>
            <a:ext cx="5325949" cy="369332"/>
          </a:xfrm>
          <a:prstGeom prst="rect">
            <a:avLst/>
          </a:prstGeom>
          <a:noFill/>
        </p:spPr>
        <p:txBody>
          <a:bodyPr wrap="square">
            <a:spAutoFit/>
          </a:bodyPr>
          <a:lstStyle/>
          <a:p>
            <a:r>
              <a:rPr kumimoji="1" lang="ja-JP" altLang="en-US" dirty="0">
                <a:latin typeface="UD デジタル 教科書体 NK-B" panose="02020700000000000000" pitchFamily="18" charset="-128"/>
                <a:ea typeface="UD デジタル 教科書体 NK-B" panose="02020700000000000000" pitchFamily="18" charset="-128"/>
              </a:rPr>
              <a:t>前立腺が肥大し、尿道や直腸が圧迫され狭くなる</a:t>
            </a:r>
          </a:p>
        </p:txBody>
      </p:sp>
      <p:sp>
        <p:nvSpPr>
          <p:cNvPr id="3" name="テキスト ボックス 2">
            <a:extLst>
              <a:ext uri="{FF2B5EF4-FFF2-40B4-BE49-F238E27FC236}">
                <a16:creationId xmlns:a16="http://schemas.microsoft.com/office/drawing/2014/main" id="{1036D92E-7770-9615-247D-FA8AE30A900F}"/>
              </a:ext>
            </a:extLst>
          </p:cNvPr>
          <p:cNvSpPr txBox="1"/>
          <p:nvPr/>
        </p:nvSpPr>
        <p:spPr>
          <a:xfrm>
            <a:off x="5367102" y="1168146"/>
            <a:ext cx="5945667" cy="923330"/>
          </a:xfrm>
          <a:prstGeom prst="rect">
            <a:avLst/>
          </a:prstGeom>
          <a:noFill/>
        </p:spPr>
        <p:txBody>
          <a:bodyPr wrap="square">
            <a:spAutoFit/>
          </a:bodyPr>
          <a:lstStyle/>
          <a:p>
            <a:r>
              <a:rPr kumimoji="1" lang="ja-JP" altLang="en-US" dirty="0">
                <a:solidFill>
                  <a:srgbClr val="FF0000"/>
                </a:solidFill>
                <a:latin typeface="UD デジタル 教科書体 NK-B" panose="02020700000000000000" pitchFamily="18" charset="-128"/>
                <a:ea typeface="UD デジタル 教科書体 NK-B" panose="02020700000000000000" pitchFamily="18" charset="-128"/>
              </a:rPr>
              <a:t>去勢をしていない高齢犬</a:t>
            </a:r>
            <a:r>
              <a:rPr kumimoji="1" lang="ja-JP" altLang="en-US" dirty="0">
                <a:solidFill>
                  <a:srgbClr val="0070C0"/>
                </a:solidFill>
                <a:latin typeface="UD デジタル 教科書体 NK-B" panose="02020700000000000000" pitchFamily="18" charset="-128"/>
                <a:ea typeface="UD デジタル 教科書体 NK-B" panose="02020700000000000000" pitchFamily="18" charset="-128"/>
              </a:rPr>
              <a:t>（</a:t>
            </a:r>
            <a:r>
              <a:rPr kumimoji="1" lang="en-US" altLang="ja-JP" dirty="0">
                <a:solidFill>
                  <a:srgbClr val="0070C0"/>
                </a:solidFill>
                <a:latin typeface="UD デジタル 教科書体 NK-B" panose="02020700000000000000" pitchFamily="18" charset="-128"/>
                <a:ea typeface="UD デジタル 教科書体 NK-B" panose="02020700000000000000" pitchFamily="18" charset="-128"/>
              </a:rPr>
              <a:t>8</a:t>
            </a:r>
            <a:r>
              <a:rPr kumimoji="1" lang="ja-JP" altLang="en-US" dirty="0">
                <a:solidFill>
                  <a:srgbClr val="0070C0"/>
                </a:solidFill>
                <a:latin typeface="UD デジタル 教科書体 NK-B" panose="02020700000000000000" pitchFamily="18" charset="-128"/>
                <a:ea typeface="UD デジタル 教科書体 NK-B" panose="02020700000000000000" pitchFamily="18" charset="-128"/>
              </a:rPr>
              <a:t>～</a:t>
            </a:r>
            <a:r>
              <a:rPr kumimoji="1" lang="en-US" altLang="ja-JP" dirty="0">
                <a:solidFill>
                  <a:srgbClr val="0070C0"/>
                </a:solidFill>
                <a:latin typeface="UD デジタル 教科書体 NK-B" panose="02020700000000000000" pitchFamily="18" charset="-128"/>
                <a:ea typeface="UD デジタル 教科書体 NK-B" panose="02020700000000000000" pitchFamily="18" charset="-128"/>
              </a:rPr>
              <a:t>10</a:t>
            </a:r>
            <a:r>
              <a:rPr kumimoji="1" lang="ja-JP" altLang="en-US" dirty="0">
                <a:solidFill>
                  <a:srgbClr val="0070C0"/>
                </a:solidFill>
                <a:latin typeface="UD デジタル 教科書体 NK-B" panose="02020700000000000000" pitchFamily="18" charset="-128"/>
                <a:ea typeface="UD デジタル 教科書体 NK-B" panose="02020700000000000000" pitchFamily="18" charset="-128"/>
              </a:rPr>
              <a:t>歳以上）によくみられる。</a:t>
            </a:r>
            <a:endParaRPr kumimoji="1" lang="en-US" altLang="ja-JP" dirty="0">
              <a:solidFill>
                <a:srgbClr val="0070C0"/>
              </a:solidFill>
              <a:latin typeface="UD デジタル 教科書体 NK-B" panose="02020700000000000000" pitchFamily="18" charset="-128"/>
              <a:ea typeface="UD デジタル 教科書体 NK-B" panose="02020700000000000000" pitchFamily="18" charset="-128"/>
            </a:endParaRPr>
          </a:p>
          <a:p>
            <a:r>
              <a:rPr kumimoji="1" lang="ja-JP" altLang="en-US" dirty="0">
                <a:solidFill>
                  <a:srgbClr val="0070C0"/>
                </a:solidFill>
                <a:latin typeface="UD デジタル 教科書体 NK-B" panose="02020700000000000000" pitchFamily="18" charset="-128"/>
                <a:ea typeface="UD デジタル 教科書体 NK-B" panose="02020700000000000000" pitchFamily="18" charset="-128"/>
              </a:rPr>
              <a:t>精巣で作られる</a:t>
            </a:r>
            <a:r>
              <a:rPr kumimoji="1" lang="ja-JP" altLang="en-US" dirty="0">
                <a:solidFill>
                  <a:srgbClr val="FF0000"/>
                </a:solidFill>
                <a:latin typeface="UD デジタル 教科書体 NK-B" panose="02020700000000000000" pitchFamily="18" charset="-128"/>
                <a:ea typeface="UD デジタル 教科書体 NK-B" panose="02020700000000000000" pitchFamily="18" charset="-128"/>
              </a:rPr>
              <a:t>男性ホルモンの影響</a:t>
            </a:r>
            <a:r>
              <a:rPr kumimoji="1" lang="ja-JP" altLang="en-US" dirty="0">
                <a:solidFill>
                  <a:srgbClr val="0070C0"/>
                </a:solidFill>
                <a:latin typeface="UD デジタル 教科書体 NK-B" panose="02020700000000000000" pitchFamily="18" charset="-128"/>
                <a:ea typeface="UD デジタル 教科書体 NK-B" panose="02020700000000000000" pitchFamily="18" charset="-128"/>
              </a:rPr>
              <a:t>で前立腺が肥大する。</a:t>
            </a:r>
            <a:endParaRPr kumimoji="1" lang="en-US" altLang="ja-JP" dirty="0">
              <a:solidFill>
                <a:srgbClr val="0070C0"/>
              </a:solidFill>
              <a:latin typeface="UD デジタル 教科書体 NK-B" panose="02020700000000000000" pitchFamily="18" charset="-128"/>
              <a:ea typeface="UD デジタル 教科書体 NK-B" panose="02020700000000000000" pitchFamily="18" charset="-128"/>
            </a:endParaRPr>
          </a:p>
          <a:p>
            <a:r>
              <a:rPr kumimoji="1" lang="ja-JP" altLang="en-US" dirty="0">
                <a:latin typeface="UD デジタル 教科書体 NK-B" panose="02020700000000000000" pitchFamily="18" charset="-128"/>
                <a:ea typeface="UD デジタル 教科書体 NK-B" panose="02020700000000000000" pitchFamily="18" charset="-128"/>
              </a:rPr>
              <a:t>重症化すると膀胱炎から腎臓炎、尿毒症になるおそれもある。</a:t>
            </a:r>
            <a:endParaRPr kumimoji="1" lang="en-US" altLang="ja-JP" dirty="0">
              <a:latin typeface="UD デジタル 教科書体 NK-B" panose="02020700000000000000" pitchFamily="18" charset="-128"/>
              <a:ea typeface="UD デジタル 教科書体 NK-B" panose="02020700000000000000" pitchFamily="18" charset="-128"/>
            </a:endParaRPr>
          </a:p>
        </p:txBody>
      </p:sp>
      <p:pic>
        <p:nvPicPr>
          <p:cNvPr id="5" name="図 4">
            <a:extLst>
              <a:ext uri="{FF2B5EF4-FFF2-40B4-BE49-F238E27FC236}">
                <a16:creationId xmlns:a16="http://schemas.microsoft.com/office/drawing/2014/main" id="{9C7574EA-0DFB-0377-EFB7-20D6A61F3315}"/>
              </a:ext>
            </a:extLst>
          </p:cNvPr>
          <p:cNvPicPr>
            <a:picLocks noChangeAspect="1"/>
          </p:cNvPicPr>
          <p:nvPr/>
        </p:nvPicPr>
        <p:blipFill>
          <a:blip r:embed="rId3"/>
          <a:stretch>
            <a:fillRect/>
          </a:stretch>
        </p:blipFill>
        <p:spPr>
          <a:xfrm>
            <a:off x="468395" y="1949601"/>
            <a:ext cx="4115374" cy="3134162"/>
          </a:xfrm>
          <a:prstGeom prst="rect">
            <a:avLst/>
          </a:prstGeom>
        </p:spPr>
      </p:pic>
      <p:sp>
        <p:nvSpPr>
          <p:cNvPr id="10" name="テキスト ボックス 9">
            <a:extLst>
              <a:ext uri="{FF2B5EF4-FFF2-40B4-BE49-F238E27FC236}">
                <a16:creationId xmlns:a16="http://schemas.microsoft.com/office/drawing/2014/main" id="{11144B8A-605B-8ABB-AA98-3B79DFEF5954}"/>
              </a:ext>
            </a:extLst>
          </p:cNvPr>
          <p:cNvSpPr txBox="1"/>
          <p:nvPr/>
        </p:nvSpPr>
        <p:spPr>
          <a:xfrm>
            <a:off x="281836" y="6466655"/>
            <a:ext cx="2962405" cy="230832"/>
          </a:xfrm>
          <a:prstGeom prst="rect">
            <a:avLst/>
          </a:prstGeom>
          <a:noFill/>
        </p:spPr>
        <p:txBody>
          <a:bodyPr wrap="square">
            <a:spAutoFit/>
          </a:bodyPr>
          <a:lstStyle/>
          <a:p>
            <a:r>
              <a:rPr lang="ja-JP" altLang="en-US" sz="900" dirty="0"/>
              <a:t>https://www.fpc-pet.co.jp/dog/disease/179</a:t>
            </a:r>
          </a:p>
        </p:txBody>
      </p:sp>
      <p:sp>
        <p:nvSpPr>
          <p:cNvPr id="12" name="テキスト ボックス 11">
            <a:extLst>
              <a:ext uri="{FF2B5EF4-FFF2-40B4-BE49-F238E27FC236}">
                <a16:creationId xmlns:a16="http://schemas.microsoft.com/office/drawing/2014/main" id="{493AF81A-8183-B03B-6660-2315F3A6FBBD}"/>
              </a:ext>
            </a:extLst>
          </p:cNvPr>
          <p:cNvSpPr txBox="1"/>
          <p:nvPr/>
        </p:nvSpPr>
        <p:spPr>
          <a:xfrm>
            <a:off x="268891" y="6314410"/>
            <a:ext cx="1478290" cy="215444"/>
          </a:xfrm>
          <a:prstGeom prst="rect">
            <a:avLst/>
          </a:prstGeom>
          <a:noFill/>
        </p:spPr>
        <p:txBody>
          <a:bodyPr wrap="none" rtlCol="0">
            <a:spAutoFit/>
          </a:bodyPr>
          <a:lstStyle/>
          <a:p>
            <a:r>
              <a:rPr kumimoji="1" lang="ja-JP" altLang="en-US" sz="800" b="1" dirty="0">
                <a:latin typeface="BIZ UDPゴシック" panose="020B0400000000000000" pitchFamily="50" charset="-128"/>
                <a:ea typeface="BIZ UDPゴシック" panose="020B0400000000000000" pitchFamily="50" charset="-128"/>
              </a:rPr>
              <a:t>使用したイラストの掲載ＵＲＬ</a:t>
            </a:r>
          </a:p>
        </p:txBody>
      </p:sp>
    </p:spTree>
    <p:extLst>
      <p:ext uri="{BB962C8B-B14F-4D97-AF65-F5344CB8AC3E}">
        <p14:creationId xmlns:p14="http://schemas.microsoft.com/office/powerpoint/2010/main" val="233314254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 name="図 31"/>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39384" y="158023"/>
            <a:ext cx="1338741" cy="937516"/>
          </a:xfrm>
          <a:prstGeom prst="rect">
            <a:avLst/>
          </a:prstGeom>
        </p:spPr>
      </p:pic>
      <p:sp>
        <p:nvSpPr>
          <p:cNvPr id="36" name="タイトル 1"/>
          <p:cNvSpPr>
            <a:spLocks noGrp="1"/>
          </p:cNvSpPr>
          <p:nvPr>
            <p:ph type="title"/>
          </p:nvPr>
        </p:nvSpPr>
        <p:spPr>
          <a:xfrm>
            <a:off x="1529881" y="405010"/>
            <a:ext cx="3881363" cy="947801"/>
          </a:xfrm>
        </p:spPr>
        <p:txBody>
          <a:bodyPr>
            <a:normAutofit fontScale="90000"/>
          </a:bodyPr>
          <a:lstStyle/>
          <a:p>
            <a:r>
              <a:rPr kumimoji="1" lang="ja-JP" altLang="en-US" dirty="0">
                <a:latin typeface="UD デジタル 教科書体 NP-B" panose="02020700000000000000" pitchFamily="18" charset="-128"/>
                <a:ea typeface="UD デジタル 教科書体 NP-B" panose="02020700000000000000" pitchFamily="18" charset="-128"/>
              </a:rPr>
              <a:t>前立腺炎・膿瘍</a:t>
            </a:r>
          </a:p>
        </p:txBody>
      </p:sp>
      <p:sp>
        <p:nvSpPr>
          <p:cNvPr id="6" name="テキスト ボックス 5">
            <a:extLst>
              <a:ext uri="{FF2B5EF4-FFF2-40B4-BE49-F238E27FC236}">
                <a16:creationId xmlns:a16="http://schemas.microsoft.com/office/drawing/2014/main" id="{02DBE0CF-342A-366E-9982-B2DBE9098045}"/>
              </a:ext>
            </a:extLst>
          </p:cNvPr>
          <p:cNvSpPr txBox="1"/>
          <p:nvPr/>
        </p:nvSpPr>
        <p:spPr>
          <a:xfrm>
            <a:off x="5452905" y="2231065"/>
            <a:ext cx="1097281" cy="369332"/>
          </a:xfrm>
          <a:prstGeom prst="rect">
            <a:avLst/>
          </a:prstGeom>
          <a:noFill/>
        </p:spPr>
        <p:txBody>
          <a:bodyPr wrap="square">
            <a:spAutoFit/>
          </a:bodyPr>
          <a:lstStyle/>
          <a:p>
            <a:r>
              <a:rPr kumimoji="1" lang="ja-JP" altLang="en-US" dirty="0">
                <a:latin typeface="UD デジタル 教科書体 NK-B" panose="02020700000000000000" pitchFamily="18" charset="-128"/>
                <a:ea typeface="UD デジタル 教科書体 NK-B" panose="02020700000000000000" pitchFamily="18" charset="-128"/>
              </a:rPr>
              <a:t>＜症状＞</a:t>
            </a:r>
          </a:p>
        </p:txBody>
      </p:sp>
      <p:sp>
        <p:nvSpPr>
          <p:cNvPr id="7" name="テキスト ボックス 6">
            <a:extLst>
              <a:ext uri="{FF2B5EF4-FFF2-40B4-BE49-F238E27FC236}">
                <a16:creationId xmlns:a16="http://schemas.microsoft.com/office/drawing/2014/main" id="{622E9D7D-B5BD-4E0C-47A2-E8A432B99422}"/>
              </a:ext>
            </a:extLst>
          </p:cNvPr>
          <p:cNvSpPr txBox="1"/>
          <p:nvPr/>
        </p:nvSpPr>
        <p:spPr>
          <a:xfrm>
            <a:off x="6215678" y="2554415"/>
            <a:ext cx="4876921" cy="1200329"/>
          </a:xfrm>
          <a:prstGeom prst="rect">
            <a:avLst/>
          </a:prstGeom>
          <a:noFill/>
        </p:spPr>
        <p:txBody>
          <a:bodyPr wrap="square">
            <a:spAutoFit/>
          </a:bodyPr>
          <a:lstStyle/>
          <a:p>
            <a:r>
              <a:rPr kumimoji="1" lang="ja-JP" altLang="en-US" dirty="0">
                <a:latin typeface="UD デジタル 教科書体 NK-B" panose="02020700000000000000" pitchFamily="18" charset="-128"/>
                <a:ea typeface="UD デジタル 教科書体 NK-B" panose="02020700000000000000" pitchFamily="18" charset="-128"/>
              </a:rPr>
              <a:t>尿が出にくい</a:t>
            </a:r>
            <a:endParaRPr kumimoji="1" lang="en-US" altLang="ja-JP" dirty="0">
              <a:latin typeface="UD デジタル 教科書体 NK-B" panose="02020700000000000000" pitchFamily="18" charset="-128"/>
              <a:ea typeface="UD デジタル 教科書体 NK-B" panose="02020700000000000000" pitchFamily="18" charset="-128"/>
            </a:endParaRPr>
          </a:p>
          <a:p>
            <a:r>
              <a:rPr kumimoji="1" lang="ja-JP" altLang="en-US" dirty="0">
                <a:latin typeface="UD デジタル 教科書体 NK-B" panose="02020700000000000000" pitchFamily="18" charset="-128"/>
                <a:ea typeface="UD デジタル 教科書体 NK-B" panose="02020700000000000000" pitchFamily="18" charset="-128"/>
              </a:rPr>
              <a:t>血尿</a:t>
            </a:r>
            <a:endParaRPr kumimoji="1" lang="en-US" altLang="ja-JP" dirty="0">
              <a:latin typeface="UD デジタル 教科書体 NK-B" panose="02020700000000000000" pitchFamily="18" charset="-128"/>
              <a:ea typeface="UD デジタル 教科書体 NK-B" panose="02020700000000000000" pitchFamily="18" charset="-128"/>
            </a:endParaRPr>
          </a:p>
          <a:p>
            <a:r>
              <a:rPr kumimoji="1" lang="ja-JP" altLang="en-US" dirty="0">
                <a:latin typeface="UD デジタル 教科書体 NK-B" panose="02020700000000000000" pitchFamily="18" charset="-128"/>
                <a:ea typeface="UD デジタル 教科書体 NK-B" panose="02020700000000000000" pitchFamily="18" charset="-128"/>
              </a:rPr>
              <a:t>尿がにごる</a:t>
            </a:r>
            <a:endParaRPr kumimoji="1" lang="en-US" altLang="ja-JP" dirty="0">
              <a:latin typeface="UD デジタル 教科書体 NK-B" panose="02020700000000000000" pitchFamily="18" charset="-128"/>
              <a:ea typeface="UD デジタル 教科書体 NK-B" panose="02020700000000000000" pitchFamily="18" charset="-128"/>
            </a:endParaRPr>
          </a:p>
          <a:p>
            <a:r>
              <a:rPr kumimoji="1" lang="ja-JP" altLang="en-US" dirty="0">
                <a:latin typeface="UD デジタル 教科書体 NK-B" panose="02020700000000000000" pitchFamily="18" charset="-128"/>
                <a:ea typeface="UD デジタル 教科書体 NK-B" panose="02020700000000000000" pitchFamily="18" charset="-128"/>
              </a:rPr>
              <a:t>発熱・嘔吐・脱水など</a:t>
            </a:r>
            <a:endParaRPr kumimoji="1" lang="en-US" altLang="ja-JP" dirty="0">
              <a:latin typeface="UD デジタル 教科書体 NK-B" panose="02020700000000000000" pitchFamily="18" charset="-128"/>
              <a:ea typeface="UD デジタル 教科書体 NK-B" panose="02020700000000000000" pitchFamily="18" charset="-128"/>
            </a:endParaRPr>
          </a:p>
        </p:txBody>
      </p:sp>
      <p:sp>
        <p:nvSpPr>
          <p:cNvPr id="8" name="テキスト ボックス 7">
            <a:extLst>
              <a:ext uri="{FF2B5EF4-FFF2-40B4-BE49-F238E27FC236}">
                <a16:creationId xmlns:a16="http://schemas.microsoft.com/office/drawing/2014/main" id="{C4E15C9A-D88D-EF06-5D74-9F0C49B782AC}"/>
              </a:ext>
            </a:extLst>
          </p:cNvPr>
          <p:cNvSpPr txBox="1"/>
          <p:nvPr/>
        </p:nvSpPr>
        <p:spPr>
          <a:xfrm>
            <a:off x="5499797" y="3976357"/>
            <a:ext cx="3623005" cy="369332"/>
          </a:xfrm>
          <a:prstGeom prst="rect">
            <a:avLst/>
          </a:prstGeom>
          <a:noFill/>
        </p:spPr>
        <p:txBody>
          <a:bodyPr wrap="square">
            <a:spAutoFit/>
          </a:bodyPr>
          <a:lstStyle/>
          <a:p>
            <a:r>
              <a:rPr kumimoji="1" lang="ja-JP" altLang="en-US" dirty="0">
                <a:latin typeface="UD デジタル 教科書体 NK-B" panose="02020700000000000000" pitchFamily="18" charset="-128"/>
                <a:ea typeface="UD デジタル 教科書体 NK-B" panose="02020700000000000000" pitchFamily="18" charset="-128"/>
              </a:rPr>
              <a:t>＜治療・予防＞</a:t>
            </a:r>
          </a:p>
        </p:txBody>
      </p:sp>
      <p:sp>
        <p:nvSpPr>
          <p:cNvPr id="11" name="テキスト ボックス 10">
            <a:extLst>
              <a:ext uri="{FF2B5EF4-FFF2-40B4-BE49-F238E27FC236}">
                <a16:creationId xmlns:a16="http://schemas.microsoft.com/office/drawing/2014/main" id="{8498335E-9085-9CE6-EEF4-3AB17CF71606}"/>
              </a:ext>
            </a:extLst>
          </p:cNvPr>
          <p:cNvSpPr txBox="1"/>
          <p:nvPr/>
        </p:nvSpPr>
        <p:spPr>
          <a:xfrm>
            <a:off x="6277146" y="4357519"/>
            <a:ext cx="5234915" cy="646331"/>
          </a:xfrm>
          <a:prstGeom prst="rect">
            <a:avLst/>
          </a:prstGeom>
          <a:noFill/>
        </p:spPr>
        <p:txBody>
          <a:bodyPr wrap="square">
            <a:spAutoFit/>
          </a:bodyPr>
          <a:lstStyle/>
          <a:p>
            <a:r>
              <a:rPr kumimoji="1" lang="ja-JP" altLang="en-US" dirty="0">
                <a:latin typeface="UD デジタル 教科書体 NK-B" panose="02020700000000000000" pitchFamily="18" charset="-128"/>
                <a:ea typeface="UD デジタル 教科書体 NK-B" panose="02020700000000000000" pitchFamily="18" charset="-128"/>
              </a:rPr>
              <a:t>抗生剤や抗菌薬で感染をおさえる</a:t>
            </a:r>
            <a:endParaRPr kumimoji="1" lang="en-US" altLang="ja-JP" dirty="0">
              <a:latin typeface="UD デジタル 教科書体 NK-B" panose="02020700000000000000" pitchFamily="18" charset="-128"/>
              <a:ea typeface="UD デジタル 教科書体 NK-B" panose="02020700000000000000" pitchFamily="18" charset="-128"/>
            </a:endParaRPr>
          </a:p>
          <a:p>
            <a:r>
              <a:rPr kumimoji="1" lang="ja-JP" altLang="en-US" dirty="0">
                <a:latin typeface="UD デジタル 教科書体 NK-B" panose="02020700000000000000" pitchFamily="18" charset="-128"/>
                <a:ea typeface="UD デジタル 教科書体 NK-B" panose="02020700000000000000" pitchFamily="18" charset="-128"/>
              </a:rPr>
              <a:t>去勢手術が予防になる</a:t>
            </a:r>
            <a:endParaRPr kumimoji="1" lang="en-US" altLang="ja-JP" dirty="0">
              <a:latin typeface="UD デジタル 教科書体 NK-B" panose="02020700000000000000" pitchFamily="18" charset="-128"/>
              <a:ea typeface="UD デジタル 教科書体 NK-B" panose="02020700000000000000" pitchFamily="18" charset="-128"/>
            </a:endParaRPr>
          </a:p>
        </p:txBody>
      </p:sp>
      <p:sp>
        <p:nvSpPr>
          <p:cNvPr id="2" name="テキスト ボックス 1">
            <a:extLst>
              <a:ext uri="{FF2B5EF4-FFF2-40B4-BE49-F238E27FC236}">
                <a16:creationId xmlns:a16="http://schemas.microsoft.com/office/drawing/2014/main" id="{2D4DE781-C9C6-F239-978E-742EB5345E82}"/>
              </a:ext>
            </a:extLst>
          </p:cNvPr>
          <p:cNvSpPr txBox="1"/>
          <p:nvPr/>
        </p:nvSpPr>
        <p:spPr>
          <a:xfrm>
            <a:off x="5408857" y="729735"/>
            <a:ext cx="5325949" cy="369332"/>
          </a:xfrm>
          <a:prstGeom prst="rect">
            <a:avLst/>
          </a:prstGeom>
          <a:noFill/>
        </p:spPr>
        <p:txBody>
          <a:bodyPr wrap="square">
            <a:spAutoFit/>
          </a:bodyPr>
          <a:lstStyle/>
          <a:p>
            <a:r>
              <a:rPr kumimoji="1" lang="ja-JP" altLang="en-US" dirty="0">
                <a:latin typeface="UD デジタル 教科書体 NK-B" panose="02020700000000000000" pitchFamily="18" charset="-128"/>
                <a:ea typeface="UD デジタル 教科書体 NK-B" panose="02020700000000000000" pitchFamily="18" charset="-128"/>
              </a:rPr>
              <a:t>肥大化傾向のある前立腺が細菌感染をおこす</a:t>
            </a:r>
          </a:p>
        </p:txBody>
      </p:sp>
      <p:sp>
        <p:nvSpPr>
          <p:cNvPr id="3" name="テキスト ボックス 2">
            <a:extLst>
              <a:ext uri="{FF2B5EF4-FFF2-40B4-BE49-F238E27FC236}">
                <a16:creationId xmlns:a16="http://schemas.microsoft.com/office/drawing/2014/main" id="{1036D92E-7770-9615-247D-FA8AE30A900F}"/>
              </a:ext>
            </a:extLst>
          </p:cNvPr>
          <p:cNvSpPr txBox="1"/>
          <p:nvPr/>
        </p:nvSpPr>
        <p:spPr>
          <a:xfrm>
            <a:off x="5367102" y="1168146"/>
            <a:ext cx="5945667" cy="646331"/>
          </a:xfrm>
          <a:prstGeom prst="rect">
            <a:avLst/>
          </a:prstGeom>
          <a:noFill/>
        </p:spPr>
        <p:txBody>
          <a:bodyPr wrap="square">
            <a:spAutoFit/>
          </a:bodyPr>
          <a:lstStyle/>
          <a:p>
            <a:r>
              <a:rPr kumimoji="1" lang="ja-JP" altLang="en-US" dirty="0">
                <a:solidFill>
                  <a:srgbClr val="FF0000"/>
                </a:solidFill>
                <a:latin typeface="UD デジタル 教科書体 NK-B" panose="02020700000000000000" pitchFamily="18" charset="-128"/>
                <a:ea typeface="UD デジタル 教科書体 NK-B" panose="02020700000000000000" pitchFamily="18" charset="-128"/>
              </a:rPr>
              <a:t>未去勢犬や高齢犬</a:t>
            </a:r>
            <a:r>
              <a:rPr kumimoji="1" lang="ja-JP" altLang="en-US" dirty="0">
                <a:solidFill>
                  <a:srgbClr val="0070C0"/>
                </a:solidFill>
                <a:latin typeface="UD デジタル 教科書体 NK-B" panose="02020700000000000000" pitchFamily="18" charset="-128"/>
                <a:ea typeface="UD デジタル 教科書体 NK-B" panose="02020700000000000000" pitchFamily="18" charset="-128"/>
              </a:rPr>
              <a:t>（</a:t>
            </a:r>
            <a:r>
              <a:rPr kumimoji="1" lang="en-US" altLang="ja-JP" dirty="0">
                <a:solidFill>
                  <a:srgbClr val="0070C0"/>
                </a:solidFill>
                <a:latin typeface="UD デジタル 教科書体 NK-B" panose="02020700000000000000" pitchFamily="18" charset="-128"/>
                <a:ea typeface="UD デジタル 教科書体 NK-B" panose="02020700000000000000" pitchFamily="18" charset="-128"/>
              </a:rPr>
              <a:t>8</a:t>
            </a:r>
            <a:r>
              <a:rPr kumimoji="1" lang="ja-JP" altLang="en-US" dirty="0">
                <a:solidFill>
                  <a:srgbClr val="0070C0"/>
                </a:solidFill>
                <a:latin typeface="UD デジタル 教科書体 NK-B" panose="02020700000000000000" pitchFamily="18" charset="-128"/>
                <a:ea typeface="UD デジタル 教科書体 NK-B" panose="02020700000000000000" pitchFamily="18" charset="-128"/>
              </a:rPr>
              <a:t>～</a:t>
            </a:r>
            <a:r>
              <a:rPr kumimoji="1" lang="en-US" altLang="ja-JP" dirty="0">
                <a:solidFill>
                  <a:srgbClr val="0070C0"/>
                </a:solidFill>
                <a:latin typeface="UD デジタル 教科書体 NK-B" panose="02020700000000000000" pitchFamily="18" charset="-128"/>
                <a:ea typeface="UD デジタル 教科書体 NK-B" panose="02020700000000000000" pitchFamily="18" charset="-128"/>
              </a:rPr>
              <a:t>10</a:t>
            </a:r>
            <a:r>
              <a:rPr kumimoji="1" lang="ja-JP" altLang="en-US" dirty="0">
                <a:solidFill>
                  <a:srgbClr val="0070C0"/>
                </a:solidFill>
                <a:latin typeface="UD デジタル 教科書体 NK-B" panose="02020700000000000000" pitchFamily="18" charset="-128"/>
                <a:ea typeface="UD デジタル 教科書体 NK-B" panose="02020700000000000000" pitchFamily="18" charset="-128"/>
              </a:rPr>
              <a:t>歳以上）によくみられる。</a:t>
            </a:r>
            <a:endParaRPr kumimoji="1" lang="en-US" altLang="ja-JP" dirty="0">
              <a:solidFill>
                <a:srgbClr val="0070C0"/>
              </a:solidFill>
              <a:latin typeface="UD デジタル 教科書体 NK-B" panose="02020700000000000000" pitchFamily="18" charset="-128"/>
              <a:ea typeface="UD デジタル 教科書体 NK-B" panose="02020700000000000000" pitchFamily="18" charset="-128"/>
            </a:endParaRPr>
          </a:p>
          <a:p>
            <a:r>
              <a:rPr kumimoji="1" lang="ja-JP" altLang="en-US" dirty="0">
                <a:solidFill>
                  <a:srgbClr val="0070C0"/>
                </a:solidFill>
                <a:latin typeface="UD デジタル 教科書体 NK-B" panose="02020700000000000000" pitchFamily="18" charset="-128"/>
                <a:ea typeface="UD デジタル 教科書体 NK-B" panose="02020700000000000000" pitchFamily="18" charset="-128"/>
              </a:rPr>
              <a:t>化膿すると膿がたまり、膿瘍</a:t>
            </a:r>
            <a:r>
              <a:rPr kumimoji="1" lang="en-US" altLang="ja-JP" sz="1400" dirty="0">
                <a:solidFill>
                  <a:srgbClr val="0070C0"/>
                </a:solidFill>
                <a:latin typeface="UD デジタル 教科書体 NK-B" panose="02020700000000000000" pitchFamily="18" charset="-128"/>
                <a:ea typeface="UD デジタル 教科書体 NK-B" panose="02020700000000000000" pitchFamily="18" charset="-128"/>
              </a:rPr>
              <a:t>[</a:t>
            </a:r>
            <a:r>
              <a:rPr kumimoji="1" lang="ja-JP" altLang="en-US" sz="1400" dirty="0">
                <a:solidFill>
                  <a:srgbClr val="0070C0"/>
                </a:solidFill>
                <a:latin typeface="UD デジタル 教科書体 NK-B" panose="02020700000000000000" pitchFamily="18" charset="-128"/>
                <a:ea typeface="UD デジタル 教科書体 NK-B" panose="02020700000000000000" pitchFamily="18" charset="-128"/>
              </a:rPr>
              <a:t>のうよう</a:t>
            </a:r>
            <a:r>
              <a:rPr kumimoji="1" lang="en-US" altLang="ja-JP" sz="1400" dirty="0">
                <a:solidFill>
                  <a:srgbClr val="0070C0"/>
                </a:solidFill>
                <a:latin typeface="UD デジタル 教科書体 NK-B" panose="02020700000000000000" pitchFamily="18" charset="-128"/>
                <a:ea typeface="UD デジタル 教科書体 NK-B" panose="02020700000000000000" pitchFamily="18" charset="-128"/>
              </a:rPr>
              <a:t>]</a:t>
            </a:r>
            <a:r>
              <a:rPr kumimoji="1" lang="ja-JP" altLang="en-US" dirty="0">
                <a:solidFill>
                  <a:srgbClr val="0070C0"/>
                </a:solidFill>
                <a:latin typeface="UD デジタル 教科書体 NK-B" panose="02020700000000000000" pitchFamily="18" charset="-128"/>
                <a:ea typeface="UD デジタル 教科書体 NK-B" panose="02020700000000000000" pitchFamily="18" charset="-128"/>
              </a:rPr>
              <a:t>になる</a:t>
            </a:r>
            <a:endParaRPr kumimoji="1" lang="en-US" altLang="ja-JP" dirty="0">
              <a:solidFill>
                <a:srgbClr val="0070C0"/>
              </a:solidFill>
              <a:latin typeface="UD デジタル 教科書体 NK-B" panose="02020700000000000000" pitchFamily="18" charset="-128"/>
              <a:ea typeface="UD デジタル 教科書体 NK-B" panose="02020700000000000000" pitchFamily="18" charset="-128"/>
            </a:endParaRPr>
          </a:p>
        </p:txBody>
      </p:sp>
      <p:pic>
        <p:nvPicPr>
          <p:cNvPr id="5" name="図 4">
            <a:extLst>
              <a:ext uri="{FF2B5EF4-FFF2-40B4-BE49-F238E27FC236}">
                <a16:creationId xmlns:a16="http://schemas.microsoft.com/office/drawing/2014/main" id="{9C7574EA-0DFB-0377-EFB7-20D6A61F3315}"/>
              </a:ext>
            </a:extLst>
          </p:cNvPr>
          <p:cNvPicPr>
            <a:picLocks noChangeAspect="1"/>
          </p:cNvPicPr>
          <p:nvPr/>
        </p:nvPicPr>
        <p:blipFill>
          <a:blip r:embed="rId3"/>
          <a:stretch>
            <a:fillRect/>
          </a:stretch>
        </p:blipFill>
        <p:spPr>
          <a:xfrm>
            <a:off x="468395" y="1949601"/>
            <a:ext cx="4115374" cy="3134162"/>
          </a:xfrm>
          <a:prstGeom prst="rect">
            <a:avLst/>
          </a:prstGeom>
        </p:spPr>
      </p:pic>
      <p:sp>
        <p:nvSpPr>
          <p:cNvPr id="10" name="テキスト ボックス 9">
            <a:extLst>
              <a:ext uri="{FF2B5EF4-FFF2-40B4-BE49-F238E27FC236}">
                <a16:creationId xmlns:a16="http://schemas.microsoft.com/office/drawing/2014/main" id="{11144B8A-605B-8ABB-AA98-3B79DFEF5954}"/>
              </a:ext>
            </a:extLst>
          </p:cNvPr>
          <p:cNvSpPr txBox="1"/>
          <p:nvPr/>
        </p:nvSpPr>
        <p:spPr>
          <a:xfrm>
            <a:off x="281836" y="6466655"/>
            <a:ext cx="2962405" cy="230832"/>
          </a:xfrm>
          <a:prstGeom prst="rect">
            <a:avLst/>
          </a:prstGeom>
          <a:noFill/>
        </p:spPr>
        <p:txBody>
          <a:bodyPr wrap="square">
            <a:spAutoFit/>
          </a:bodyPr>
          <a:lstStyle/>
          <a:p>
            <a:r>
              <a:rPr lang="ja-JP" altLang="en-US" sz="900" dirty="0"/>
              <a:t>https://www.fpc-pet.co.jp/dog/disease/179</a:t>
            </a:r>
          </a:p>
        </p:txBody>
      </p:sp>
      <p:sp>
        <p:nvSpPr>
          <p:cNvPr id="12" name="テキスト ボックス 11">
            <a:extLst>
              <a:ext uri="{FF2B5EF4-FFF2-40B4-BE49-F238E27FC236}">
                <a16:creationId xmlns:a16="http://schemas.microsoft.com/office/drawing/2014/main" id="{493AF81A-8183-B03B-6660-2315F3A6FBBD}"/>
              </a:ext>
            </a:extLst>
          </p:cNvPr>
          <p:cNvSpPr txBox="1"/>
          <p:nvPr/>
        </p:nvSpPr>
        <p:spPr>
          <a:xfrm>
            <a:off x="268891" y="6314410"/>
            <a:ext cx="1478290" cy="215444"/>
          </a:xfrm>
          <a:prstGeom prst="rect">
            <a:avLst/>
          </a:prstGeom>
          <a:noFill/>
        </p:spPr>
        <p:txBody>
          <a:bodyPr wrap="none" rtlCol="0">
            <a:spAutoFit/>
          </a:bodyPr>
          <a:lstStyle/>
          <a:p>
            <a:r>
              <a:rPr kumimoji="1" lang="ja-JP" altLang="en-US" sz="800" b="1" dirty="0">
                <a:latin typeface="BIZ UDPゴシック" panose="020B0400000000000000" pitchFamily="50" charset="-128"/>
                <a:ea typeface="BIZ UDPゴシック" panose="020B0400000000000000" pitchFamily="50" charset="-128"/>
              </a:rPr>
              <a:t>使用したイラストの掲載ＵＲＬ</a:t>
            </a:r>
          </a:p>
        </p:txBody>
      </p:sp>
    </p:spTree>
    <p:extLst>
      <p:ext uri="{BB962C8B-B14F-4D97-AF65-F5344CB8AC3E}">
        <p14:creationId xmlns:p14="http://schemas.microsoft.com/office/powerpoint/2010/main" val="291795824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4">
            <a:extLst>
              <a:ext uri="{FF2B5EF4-FFF2-40B4-BE49-F238E27FC236}">
                <a16:creationId xmlns:a16="http://schemas.microsoft.com/office/drawing/2014/main" id="{17E4F369-62D0-126D-3922-5C8863FD2DCB}"/>
              </a:ext>
            </a:extLst>
          </p:cNvPr>
          <p:cNvPicPr>
            <a:picLocks noChangeAspect="1" noChangeArrowheads="1"/>
          </p:cNvPicPr>
          <p:nvPr/>
        </p:nvPicPr>
        <p:blipFill>
          <a:blip r:embed="rId2" cstate="print"/>
          <a:srcRect/>
          <a:stretch>
            <a:fillRect/>
          </a:stretch>
        </p:blipFill>
        <p:spPr bwMode="auto">
          <a:xfrm>
            <a:off x="3259205" y="4022124"/>
            <a:ext cx="2674472" cy="2304504"/>
          </a:xfrm>
          <a:prstGeom prst="rect">
            <a:avLst/>
          </a:prstGeom>
          <a:noFill/>
        </p:spPr>
      </p:pic>
      <p:pic>
        <p:nvPicPr>
          <p:cNvPr id="32" name="図 31"/>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39384" y="158023"/>
            <a:ext cx="1338741" cy="937516"/>
          </a:xfrm>
          <a:prstGeom prst="rect">
            <a:avLst/>
          </a:prstGeom>
        </p:spPr>
      </p:pic>
      <p:sp>
        <p:nvSpPr>
          <p:cNvPr id="36" name="タイトル 1"/>
          <p:cNvSpPr>
            <a:spLocks noGrp="1"/>
          </p:cNvSpPr>
          <p:nvPr>
            <p:ph type="title"/>
          </p:nvPr>
        </p:nvSpPr>
        <p:spPr>
          <a:xfrm>
            <a:off x="1529881" y="405010"/>
            <a:ext cx="3881363" cy="947801"/>
          </a:xfrm>
        </p:spPr>
        <p:txBody>
          <a:bodyPr>
            <a:normAutofit fontScale="90000"/>
          </a:bodyPr>
          <a:lstStyle/>
          <a:p>
            <a:r>
              <a:rPr kumimoji="1" lang="ja-JP" altLang="en-US" dirty="0">
                <a:latin typeface="UD デジタル 教科書体 NP-B" panose="02020700000000000000" pitchFamily="18" charset="-128"/>
                <a:ea typeface="UD デジタル 教科書体 NP-B" panose="02020700000000000000" pitchFamily="18" charset="-128"/>
              </a:rPr>
              <a:t>停留</a:t>
            </a:r>
            <a:r>
              <a:rPr kumimoji="1" lang="en-US" altLang="ja-JP" dirty="0">
                <a:latin typeface="UD デジタル 教科書体 NP-B" panose="02020700000000000000" pitchFamily="18" charset="-128"/>
                <a:ea typeface="UD デジタル 教科書体 NP-B" panose="02020700000000000000" pitchFamily="18" charset="-128"/>
              </a:rPr>
              <a:t>(</a:t>
            </a:r>
            <a:r>
              <a:rPr kumimoji="1" lang="ja-JP" altLang="en-US" dirty="0">
                <a:latin typeface="UD デジタル 教科書体 NP-B" panose="02020700000000000000" pitchFamily="18" charset="-128"/>
                <a:ea typeface="UD デジタル 教科書体 NP-B" panose="02020700000000000000" pitchFamily="18" charset="-128"/>
              </a:rPr>
              <a:t>潜在</a:t>
            </a:r>
            <a:r>
              <a:rPr kumimoji="1" lang="en-US" altLang="ja-JP" dirty="0">
                <a:latin typeface="UD デジタル 教科書体 NP-B" panose="02020700000000000000" pitchFamily="18" charset="-128"/>
                <a:ea typeface="UD デジタル 教科書体 NP-B" panose="02020700000000000000" pitchFamily="18" charset="-128"/>
              </a:rPr>
              <a:t>)</a:t>
            </a:r>
            <a:r>
              <a:rPr kumimoji="1" lang="ja-JP" altLang="en-US" dirty="0">
                <a:latin typeface="UD デジタル 教科書体 NP-B" panose="02020700000000000000" pitchFamily="18" charset="-128"/>
                <a:ea typeface="UD デジタル 教科書体 NP-B" panose="02020700000000000000" pitchFamily="18" charset="-128"/>
              </a:rPr>
              <a:t>精巣</a:t>
            </a:r>
          </a:p>
        </p:txBody>
      </p:sp>
      <p:sp>
        <p:nvSpPr>
          <p:cNvPr id="6" name="テキスト ボックス 5">
            <a:extLst>
              <a:ext uri="{FF2B5EF4-FFF2-40B4-BE49-F238E27FC236}">
                <a16:creationId xmlns:a16="http://schemas.microsoft.com/office/drawing/2014/main" id="{02DBE0CF-342A-366E-9982-B2DBE9098045}"/>
              </a:ext>
            </a:extLst>
          </p:cNvPr>
          <p:cNvSpPr txBox="1"/>
          <p:nvPr/>
        </p:nvSpPr>
        <p:spPr>
          <a:xfrm>
            <a:off x="5452905" y="2231065"/>
            <a:ext cx="1097281" cy="369332"/>
          </a:xfrm>
          <a:prstGeom prst="rect">
            <a:avLst/>
          </a:prstGeom>
          <a:noFill/>
        </p:spPr>
        <p:txBody>
          <a:bodyPr wrap="square">
            <a:spAutoFit/>
          </a:bodyPr>
          <a:lstStyle/>
          <a:p>
            <a:r>
              <a:rPr kumimoji="1" lang="ja-JP" altLang="en-US" dirty="0">
                <a:latin typeface="UD デジタル 教科書体 NK-B" panose="02020700000000000000" pitchFamily="18" charset="-128"/>
                <a:ea typeface="UD デジタル 教科書体 NK-B" panose="02020700000000000000" pitchFamily="18" charset="-128"/>
              </a:rPr>
              <a:t>＜症状＞</a:t>
            </a:r>
          </a:p>
        </p:txBody>
      </p:sp>
      <p:sp>
        <p:nvSpPr>
          <p:cNvPr id="7" name="テキスト ボックス 6">
            <a:extLst>
              <a:ext uri="{FF2B5EF4-FFF2-40B4-BE49-F238E27FC236}">
                <a16:creationId xmlns:a16="http://schemas.microsoft.com/office/drawing/2014/main" id="{622E9D7D-B5BD-4E0C-47A2-E8A432B99422}"/>
              </a:ext>
            </a:extLst>
          </p:cNvPr>
          <p:cNvSpPr txBox="1"/>
          <p:nvPr/>
        </p:nvSpPr>
        <p:spPr>
          <a:xfrm>
            <a:off x="6215679" y="2554415"/>
            <a:ext cx="2775922" cy="369332"/>
          </a:xfrm>
          <a:prstGeom prst="rect">
            <a:avLst/>
          </a:prstGeom>
          <a:noFill/>
        </p:spPr>
        <p:txBody>
          <a:bodyPr wrap="square">
            <a:spAutoFit/>
          </a:bodyPr>
          <a:lstStyle/>
          <a:p>
            <a:r>
              <a:rPr kumimoji="1" lang="ja-JP" altLang="en-US" dirty="0">
                <a:latin typeface="UD デジタル 教科書体 NK-B" panose="02020700000000000000" pitchFamily="18" charset="-128"/>
                <a:ea typeface="UD デジタル 教科書体 NK-B" panose="02020700000000000000" pitchFamily="18" charset="-128"/>
              </a:rPr>
              <a:t>体調には特に症状はない</a:t>
            </a:r>
            <a:endParaRPr kumimoji="1" lang="en-US" altLang="ja-JP" dirty="0">
              <a:latin typeface="UD デジタル 教科書体 NK-B" panose="02020700000000000000" pitchFamily="18" charset="-128"/>
              <a:ea typeface="UD デジタル 教科書体 NK-B" panose="02020700000000000000" pitchFamily="18" charset="-128"/>
            </a:endParaRPr>
          </a:p>
        </p:txBody>
      </p:sp>
      <p:sp>
        <p:nvSpPr>
          <p:cNvPr id="8" name="テキスト ボックス 7">
            <a:extLst>
              <a:ext uri="{FF2B5EF4-FFF2-40B4-BE49-F238E27FC236}">
                <a16:creationId xmlns:a16="http://schemas.microsoft.com/office/drawing/2014/main" id="{C4E15C9A-D88D-EF06-5D74-9F0C49B782AC}"/>
              </a:ext>
            </a:extLst>
          </p:cNvPr>
          <p:cNvSpPr txBox="1"/>
          <p:nvPr/>
        </p:nvSpPr>
        <p:spPr>
          <a:xfrm>
            <a:off x="5499797" y="3071482"/>
            <a:ext cx="3623005" cy="369332"/>
          </a:xfrm>
          <a:prstGeom prst="rect">
            <a:avLst/>
          </a:prstGeom>
          <a:noFill/>
        </p:spPr>
        <p:txBody>
          <a:bodyPr wrap="square">
            <a:spAutoFit/>
          </a:bodyPr>
          <a:lstStyle/>
          <a:p>
            <a:r>
              <a:rPr kumimoji="1" lang="ja-JP" altLang="en-US" dirty="0">
                <a:latin typeface="UD デジタル 教科書体 NK-B" panose="02020700000000000000" pitchFamily="18" charset="-128"/>
                <a:ea typeface="UD デジタル 教科書体 NK-B" panose="02020700000000000000" pitchFamily="18" charset="-128"/>
              </a:rPr>
              <a:t>＜治療・予防＞</a:t>
            </a:r>
          </a:p>
        </p:txBody>
      </p:sp>
      <p:sp>
        <p:nvSpPr>
          <p:cNvPr id="11" name="テキスト ボックス 10">
            <a:extLst>
              <a:ext uri="{FF2B5EF4-FFF2-40B4-BE49-F238E27FC236}">
                <a16:creationId xmlns:a16="http://schemas.microsoft.com/office/drawing/2014/main" id="{8498335E-9085-9CE6-EEF4-3AB17CF71606}"/>
              </a:ext>
            </a:extLst>
          </p:cNvPr>
          <p:cNvSpPr txBox="1"/>
          <p:nvPr/>
        </p:nvSpPr>
        <p:spPr>
          <a:xfrm>
            <a:off x="6277146" y="3452644"/>
            <a:ext cx="5234915" cy="369332"/>
          </a:xfrm>
          <a:prstGeom prst="rect">
            <a:avLst/>
          </a:prstGeom>
          <a:noFill/>
        </p:spPr>
        <p:txBody>
          <a:bodyPr wrap="square">
            <a:spAutoFit/>
          </a:bodyPr>
          <a:lstStyle/>
          <a:p>
            <a:r>
              <a:rPr kumimoji="1" lang="ja-JP" altLang="en-US" dirty="0">
                <a:latin typeface="UD デジタル 教科書体 NK-B" panose="02020700000000000000" pitchFamily="18" charset="-128"/>
                <a:ea typeface="UD デジタル 教科書体 NK-B" panose="02020700000000000000" pitchFamily="18" charset="-128"/>
              </a:rPr>
              <a:t>精巣の摘出を行う</a:t>
            </a:r>
            <a:endParaRPr kumimoji="1" lang="en-US" altLang="ja-JP" dirty="0">
              <a:latin typeface="UD デジタル 教科書体 NK-B" panose="02020700000000000000" pitchFamily="18" charset="-128"/>
              <a:ea typeface="UD デジタル 教科書体 NK-B" panose="02020700000000000000" pitchFamily="18" charset="-128"/>
            </a:endParaRPr>
          </a:p>
        </p:txBody>
      </p:sp>
      <p:sp>
        <p:nvSpPr>
          <p:cNvPr id="2" name="テキスト ボックス 1">
            <a:extLst>
              <a:ext uri="{FF2B5EF4-FFF2-40B4-BE49-F238E27FC236}">
                <a16:creationId xmlns:a16="http://schemas.microsoft.com/office/drawing/2014/main" id="{2D4DE781-C9C6-F239-978E-742EB5345E82}"/>
              </a:ext>
            </a:extLst>
          </p:cNvPr>
          <p:cNvSpPr txBox="1"/>
          <p:nvPr/>
        </p:nvSpPr>
        <p:spPr>
          <a:xfrm>
            <a:off x="5408857" y="729735"/>
            <a:ext cx="5325949" cy="369332"/>
          </a:xfrm>
          <a:prstGeom prst="rect">
            <a:avLst/>
          </a:prstGeom>
          <a:noFill/>
        </p:spPr>
        <p:txBody>
          <a:bodyPr wrap="square">
            <a:spAutoFit/>
          </a:bodyPr>
          <a:lstStyle/>
          <a:p>
            <a:r>
              <a:rPr kumimoji="1" lang="ja-JP" altLang="en-US" dirty="0">
                <a:latin typeface="UD デジタル 教科書体 NK-B" panose="02020700000000000000" pitchFamily="18" charset="-128"/>
                <a:ea typeface="UD デジタル 教科書体 NK-B" panose="02020700000000000000" pitchFamily="18" charset="-128"/>
              </a:rPr>
              <a:t>精巣が陰嚢内に降りてこない状態</a:t>
            </a:r>
          </a:p>
        </p:txBody>
      </p:sp>
      <p:sp>
        <p:nvSpPr>
          <p:cNvPr id="3" name="テキスト ボックス 2">
            <a:extLst>
              <a:ext uri="{FF2B5EF4-FFF2-40B4-BE49-F238E27FC236}">
                <a16:creationId xmlns:a16="http://schemas.microsoft.com/office/drawing/2014/main" id="{1036D92E-7770-9615-247D-FA8AE30A900F}"/>
              </a:ext>
            </a:extLst>
          </p:cNvPr>
          <p:cNvSpPr txBox="1"/>
          <p:nvPr/>
        </p:nvSpPr>
        <p:spPr>
          <a:xfrm>
            <a:off x="5367102" y="1168146"/>
            <a:ext cx="5945667" cy="923330"/>
          </a:xfrm>
          <a:prstGeom prst="rect">
            <a:avLst/>
          </a:prstGeom>
          <a:noFill/>
        </p:spPr>
        <p:txBody>
          <a:bodyPr wrap="square">
            <a:spAutoFit/>
          </a:bodyPr>
          <a:lstStyle/>
          <a:p>
            <a:r>
              <a:rPr kumimoji="1" lang="ja-JP" altLang="en-US" dirty="0">
                <a:solidFill>
                  <a:srgbClr val="FF0000"/>
                </a:solidFill>
                <a:latin typeface="UD デジタル 教科書体 NK-B" panose="02020700000000000000" pitchFamily="18" charset="-128"/>
                <a:ea typeface="UD デジタル 教科書体 NK-B" panose="02020700000000000000" pitchFamily="18" charset="-128"/>
              </a:rPr>
              <a:t>（　　　　　）犬</a:t>
            </a:r>
            <a:r>
              <a:rPr kumimoji="1" lang="ja-JP" altLang="en-US" dirty="0">
                <a:solidFill>
                  <a:srgbClr val="0070C0"/>
                </a:solidFill>
                <a:latin typeface="UD デジタル 教科書体 NK-B" panose="02020700000000000000" pitchFamily="18" charset="-128"/>
                <a:ea typeface="UD デジタル 教科書体 NK-B" panose="02020700000000000000" pitchFamily="18" charset="-128"/>
              </a:rPr>
              <a:t>に多い。</a:t>
            </a:r>
            <a:endParaRPr kumimoji="1" lang="en-US" altLang="ja-JP" dirty="0">
              <a:solidFill>
                <a:srgbClr val="0070C0"/>
              </a:solidFill>
              <a:latin typeface="UD デジタル 教科書体 NK-B" panose="02020700000000000000" pitchFamily="18" charset="-128"/>
              <a:ea typeface="UD デジタル 教科書体 NK-B" panose="02020700000000000000" pitchFamily="18" charset="-128"/>
            </a:endParaRPr>
          </a:p>
          <a:p>
            <a:r>
              <a:rPr kumimoji="1" lang="ja-JP" altLang="en-US" dirty="0">
                <a:solidFill>
                  <a:srgbClr val="0070C0"/>
                </a:solidFill>
                <a:latin typeface="UD デジタル 教科書体 NK-B" panose="02020700000000000000" pitchFamily="18" charset="-128"/>
                <a:ea typeface="UD デジタル 教科書体 NK-B" panose="02020700000000000000" pitchFamily="18" charset="-128"/>
              </a:rPr>
              <a:t>遺伝が多いので、</a:t>
            </a:r>
            <a:r>
              <a:rPr kumimoji="1" lang="ja-JP" altLang="en-US" dirty="0">
                <a:solidFill>
                  <a:srgbClr val="FF0000"/>
                </a:solidFill>
                <a:latin typeface="UD デジタル 教科書体 NK-B" panose="02020700000000000000" pitchFamily="18" charset="-128"/>
                <a:ea typeface="UD デジタル 教科書体 NK-B" panose="02020700000000000000" pitchFamily="18" charset="-128"/>
              </a:rPr>
              <a:t>（　　　　　）に使わない</a:t>
            </a:r>
            <a:r>
              <a:rPr kumimoji="1" lang="ja-JP" altLang="en-US" dirty="0">
                <a:solidFill>
                  <a:srgbClr val="0070C0"/>
                </a:solidFill>
                <a:latin typeface="UD デジタル 教科書体 NK-B" panose="02020700000000000000" pitchFamily="18" charset="-128"/>
                <a:ea typeface="UD デジタル 教科書体 NK-B" panose="02020700000000000000" pitchFamily="18" charset="-128"/>
              </a:rPr>
              <a:t>。</a:t>
            </a:r>
            <a:endParaRPr kumimoji="1" lang="en-US" altLang="ja-JP" dirty="0">
              <a:solidFill>
                <a:srgbClr val="0070C0"/>
              </a:solidFill>
              <a:latin typeface="UD デジタル 教科書体 NK-B" panose="02020700000000000000" pitchFamily="18" charset="-128"/>
              <a:ea typeface="UD デジタル 教科書体 NK-B" panose="02020700000000000000" pitchFamily="18" charset="-128"/>
            </a:endParaRPr>
          </a:p>
          <a:p>
            <a:r>
              <a:rPr kumimoji="1" lang="ja-JP" altLang="en-US" dirty="0">
                <a:solidFill>
                  <a:srgbClr val="0070C0"/>
                </a:solidFill>
                <a:latin typeface="UD デジタル 教科書体 NK-B" panose="02020700000000000000" pitchFamily="18" charset="-128"/>
                <a:ea typeface="UD デジタル 教科書体 NK-B" panose="02020700000000000000" pitchFamily="18" charset="-128"/>
              </a:rPr>
              <a:t>腫瘍化する確率が正常の場合と比べて</a:t>
            </a:r>
            <a:r>
              <a:rPr kumimoji="1" lang="en-US" altLang="ja-JP" dirty="0">
                <a:solidFill>
                  <a:srgbClr val="0070C0"/>
                </a:solidFill>
                <a:latin typeface="UD デジタル 教科書体 NK-B" panose="02020700000000000000" pitchFamily="18" charset="-128"/>
                <a:ea typeface="UD デジタル 教科書体 NK-B" panose="02020700000000000000" pitchFamily="18" charset="-128"/>
              </a:rPr>
              <a:t>13</a:t>
            </a:r>
            <a:r>
              <a:rPr kumimoji="1" lang="ja-JP" altLang="en-US" dirty="0">
                <a:solidFill>
                  <a:srgbClr val="0070C0"/>
                </a:solidFill>
                <a:latin typeface="UD デジタル 教科書体 NK-B" panose="02020700000000000000" pitchFamily="18" charset="-128"/>
                <a:ea typeface="UD デジタル 教科書体 NK-B" panose="02020700000000000000" pitchFamily="18" charset="-128"/>
              </a:rPr>
              <a:t>倍になる</a:t>
            </a:r>
            <a:endParaRPr kumimoji="1" lang="en-US" altLang="ja-JP" dirty="0">
              <a:solidFill>
                <a:srgbClr val="0070C0"/>
              </a:solidFill>
              <a:latin typeface="UD デジタル 教科書体 NK-B" panose="02020700000000000000" pitchFamily="18" charset="-128"/>
              <a:ea typeface="UD デジタル 教科書体 NK-B" panose="02020700000000000000" pitchFamily="18" charset="-128"/>
            </a:endParaRPr>
          </a:p>
        </p:txBody>
      </p:sp>
      <p:sp>
        <p:nvSpPr>
          <p:cNvPr id="10" name="テキスト ボックス 9">
            <a:extLst>
              <a:ext uri="{FF2B5EF4-FFF2-40B4-BE49-F238E27FC236}">
                <a16:creationId xmlns:a16="http://schemas.microsoft.com/office/drawing/2014/main" id="{11144B8A-605B-8ABB-AA98-3B79DFEF5954}"/>
              </a:ext>
            </a:extLst>
          </p:cNvPr>
          <p:cNvSpPr txBox="1"/>
          <p:nvPr/>
        </p:nvSpPr>
        <p:spPr>
          <a:xfrm>
            <a:off x="281836" y="6466655"/>
            <a:ext cx="2962405" cy="230832"/>
          </a:xfrm>
          <a:prstGeom prst="rect">
            <a:avLst/>
          </a:prstGeom>
          <a:noFill/>
        </p:spPr>
        <p:txBody>
          <a:bodyPr wrap="square">
            <a:spAutoFit/>
          </a:bodyPr>
          <a:lstStyle/>
          <a:p>
            <a:r>
              <a:rPr lang="ja-JP" altLang="en-US" sz="900" dirty="0"/>
              <a:t>https://www.fpc-pet.co.jp/dog/disease/179</a:t>
            </a:r>
          </a:p>
        </p:txBody>
      </p:sp>
      <p:sp>
        <p:nvSpPr>
          <p:cNvPr id="12" name="テキスト ボックス 11">
            <a:extLst>
              <a:ext uri="{FF2B5EF4-FFF2-40B4-BE49-F238E27FC236}">
                <a16:creationId xmlns:a16="http://schemas.microsoft.com/office/drawing/2014/main" id="{493AF81A-8183-B03B-6660-2315F3A6FBBD}"/>
              </a:ext>
            </a:extLst>
          </p:cNvPr>
          <p:cNvSpPr txBox="1"/>
          <p:nvPr/>
        </p:nvSpPr>
        <p:spPr>
          <a:xfrm>
            <a:off x="268891" y="6314410"/>
            <a:ext cx="1478290" cy="215444"/>
          </a:xfrm>
          <a:prstGeom prst="rect">
            <a:avLst/>
          </a:prstGeom>
          <a:noFill/>
        </p:spPr>
        <p:txBody>
          <a:bodyPr wrap="none" rtlCol="0">
            <a:spAutoFit/>
          </a:bodyPr>
          <a:lstStyle/>
          <a:p>
            <a:r>
              <a:rPr kumimoji="1" lang="ja-JP" altLang="en-US" sz="800" b="1" dirty="0">
                <a:latin typeface="BIZ UDPゴシック" panose="020B0400000000000000" pitchFamily="50" charset="-128"/>
                <a:ea typeface="BIZ UDPゴシック" panose="020B0400000000000000" pitchFamily="50" charset="-128"/>
              </a:rPr>
              <a:t>使用したイラストの掲載ＵＲＬ</a:t>
            </a:r>
          </a:p>
        </p:txBody>
      </p:sp>
      <p:pic>
        <p:nvPicPr>
          <p:cNvPr id="4" name="Picture 2">
            <a:extLst>
              <a:ext uri="{FF2B5EF4-FFF2-40B4-BE49-F238E27FC236}">
                <a16:creationId xmlns:a16="http://schemas.microsoft.com/office/drawing/2014/main" id="{81CB3ECF-8B06-A3CB-3A1C-80CAEAE07DB3}"/>
              </a:ext>
            </a:extLst>
          </p:cNvPr>
          <p:cNvPicPr>
            <a:picLocks noChangeAspect="1" noChangeArrowheads="1"/>
          </p:cNvPicPr>
          <p:nvPr/>
        </p:nvPicPr>
        <p:blipFill>
          <a:blip r:embed="rId4" cstate="print">
            <a:extLst>
              <a:ext uri="{28A0092B-C50C-407E-A947-70E740481C1C}">
                <a14:useLocalDpi xmlns:a14="http://schemas.microsoft.com/office/drawing/2010/main"/>
              </a:ext>
            </a:extLst>
          </a:blip>
          <a:srcRect/>
          <a:stretch>
            <a:fillRect/>
          </a:stretch>
        </p:blipFill>
        <p:spPr bwMode="auto">
          <a:xfrm rot="5400000">
            <a:off x="105894" y="2235342"/>
            <a:ext cx="3526343" cy="2338119"/>
          </a:xfrm>
          <a:prstGeom prst="rect">
            <a:avLst/>
          </a:prstGeom>
          <a:noFill/>
        </p:spPr>
      </p:pic>
      <p:sp>
        <p:nvSpPr>
          <p:cNvPr id="13" name="テキスト ボックス 12">
            <a:extLst>
              <a:ext uri="{FF2B5EF4-FFF2-40B4-BE49-F238E27FC236}">
                <a16:creationId xmlns:a16="http://schemas.microsoft.com/office/drawing/2014/main" id="{527EA1CC-4748-7CBB-A2AD-CA20ABEEBB96}"/>
              </a:ext>
            </a:extLst>
          </p:cNvPr>
          <p:cNvSpPr txBox="1"/>
          <p:nvPr/>
        </p:nvSpPr>
        <p:spPr>
          <a:xfrm>
            <a:off x="5591175" y="1177409"/>
            <a:ext cx="752475" cy="369332"/>
          </a:xfrm>
          <a:prstGeom prst="rect">
            <a:avLst/>
          </a:prstGeom>
          <a:noFill/>
        </p:spPr>
        <p:txBody>
          <a:bodyPr wrap="square">
            <a:spAutoFit/>
          </a:bodyPr>
          <a:lstStyle/>
          <a:p>
            <a:r>
              <a:rPr kumimoji="1" lang="ja-JP" altLang="en-US" dirty="0">
                <a:solidFill>
                  <a:srgbClr val="FF0000"/>
                </a:solidFill>
                <a:latin typeface="UD デジタル 教科書体 NK-B" panose="02020700000000000000" pitchFamily="18" charset="-128"/>
                <a:ea typeface="UD デジタル 教科書体 NK-B" panose="02020700000000000000" pitchFamily="18" charset="-128"/>
              </a:rPr>
              <a:t>小型</a:t>
            </a:r>
            <a:endParaRPr lang="ja-JP" altLang="en-US" dirty="0"/>
          </a:p>
        </p:txBody>
      </p:sp>
      <p:sp>
        <p:nvSpPr>
          <p:cNvPr id="15" name="テキスト ボックス 14">
            <a:extLst>
              <a:ext uri="{FF2B5EF4-FFF2-40B4-BE49-F238E27FC236}">
                <a16:creationId xmlns:a16="http://schemas.microsoft.com/office/drawing/2014/main" id="{43B0E495-5DA2-8DB5-50B6-D71D21CBC1F6}"/>
              </a:ext>
            </a:extLst>
          </p:cNvPr>
          <p:cNvSpPr txBox="1"/>
          <p:nvPr/>
        </p:nvSpPr>
        <p:spPr>
          <a:xfrm>
            <a:off x="7324725" y="1463159"/>
            <a:ext cx="742950" cy="369332"/>
          </a:xfrm>
          <a:prstGeom prst="rect">
            <a:avLst/>
          </a:prstGeom>
          <a:noFill/>
        </p:spPr>
        <p:txBody>
          <a:bodyPr wrap="square">
            <a:spAutoFit/>
          </a:bodyPr>
          <a:lstStyle/>
          <a:p>
            <a:r>
              <a:rPr kumimoji="1" lang="ja-JP" altLang="en-US" dirty="0">
                <a:solidFill>
                  <a:srgbClr val="FF0000"/>
                </a:solidFill>
                <a:latin typeface="UD デジタル 教科書体 NK-B" panose="02020700000000000000" pitchFamily="18" charset="-128"/>
                <a:ea typeface="UD デジタル 教科書体 NK-B" panose="02020700000000000000" pitchFamily="18" charset="-128"/>
              </a:rPr>
              <a:t>繁殖</a:t>
            </a:r>
            <a:endParaRPr lang="ja-JP" altLang="en-US" dirty="0"/>
          </a:p>
        </p:txBody>
      </p:sp>
    </p:spTree>
    <p:extLst>
      <p:ext uri="{BB962C8B-B14F-4D97-AF65-F5344CB8AC3E}">
        <p14:creationId xmlns:p14="http://schemas.microsoft.com/office/powerpoint/2010/main" val="19084870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fade">
                                      <p:cBhvr>
                                        <p:cTn id="12" dur="500"/>
                                        <p:tgtEl>
                                          <p:spTgt spid="1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5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fade">
                                      <p:cBhvr>
                                        <p:cTn id="2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5"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p:cNvSpPr txBox="1"/>
          <p:nvPr/>
        </p:nvSpPr>
        <p:spPr>
          <a:xfrm>
            <a:off x="4416190" y="832057"/>
            <a:ext cx="3262265" cy="707886"/>
          </a:xfrm>
          <a:prstGeom prst="rect">
            <a:avLst/>
          </a:prstGeom>
          <a:noFill/>
        </p:spPr>
        <p:txBody>
          <a:bodyPr wrap="square" rtlCol="0">
            <a:spAutoFit/>
          </a:bodyPr>
          <a:lstStyle/>
          <a:p>
            <a:r>
              <a:rPr kumimoji="1" lang="ja-JP" altLang="en-US" sz="4000" dirty="0">
                <a:latin typeface="UD デジタル 教科書体 NP-B" panose="02020700000000000000" pitchFamily="18" charset="-128"/>
                <a:ea typeface="UD デジタル 教科書体 NP-B" panose="02020700000000000000" pitchFamily="18" charset="-128"/>
              </a:rPr>
              <a:t>メスの生殖器</a:t>
            </a:r>
          </a:p>
        </p:txBody>
      </p:sp>
      <p:sp>
        <p:nvSpPr>
          <p:cNvPr id="6" name="テキスト ボックス 5"/>
          <p:cNvSpPr txBox="1"/>
          <p:nvPr/>
        </p:nvSpPr>
        <p:spPr>
          <a:xfrm>
            <a:off x="8339828" y="6519446"/>
            <a:ext cx="3973257" cy="338554"/>
          </a:xfrm>
          <a:prstGeom prst="rect">
            <a:avLst/>
          </a:prstGeom>
          <a:noFill/>
        </p:spPr>
        <p:txBody>
          <a:bodyPr wrap="square" rtlCol="0">
            <a:spAutoFit/>
          </a:bodyPr>
          <a:lstStyle/>
          <a:p>
            <a:r>
              <a:rPr lang="en-US" altLang="ja-JP" sz="800" dirty="0">
                <a:latin typeface="UD デジタル 教科書体 NP-B" panose="02020700000000000000" pitchFamily="18" charset="-128"/>
                <a:ea typeface="UD デジタル 教科書体 NP-B" panose="02020700000000000000" pitchFamily="18" charset="-128"/>
                <a:hlinkClick r:id="rId2">
                  <a:extLst>
                    <a:ext uri="{A12FA001-AC4F-418D-AE19-62706E023703}">
                      <ahyp:hlinkClr xmlns:ahyp="http://schemas.microsoft.com/office/drawing/2018/hyperlinkcolor" xmlns="" val="tx"/>
                    </a:ext>
                  </a:extLst>
                </a:hlinkClick>
              </a:rPr>
              <a:t>https://www.npf.co.jp/information/dog/dog2/dog2-9/1.html</a:t>
            </a:r>
            <a:endParaRPr lang="en-US" altLang="ja-JP" sz="800" dirty="0">
              <a:latin typeface="UD デジタル 教科書体 NP-B" panose="02020700000000000000" pitchFamily="18" charset="-128"/>
              <a:ea typeface="UD デジタル 教科書体 NP-B" panose="02020700000000000000" pitchFamily="18" charset="-128"/>
            </a:endParaRPr>
          </a:p>
          <a:p>
            <a:r>
              <a:rPr lang="ja-JP" altLang="en-US" sz="800" dirty="0">
                <a:latin typeface="UD デジタル 教科書体 NP-B" panose="02020700000000000000" pitchFamily="18" charset="-128"/>
                <a:ea typeface="UD デジタル 教科書体 NP-B" panose="02020700000000000000" pitchFamily="18" charset="-128"/>
              </a:rPr>
              <a:t>https://www.npf.co.jp/information/cat/cat2/cat2-9/1.html</a:t>
            </a:r>
            <a:endParaRPr kumimoji="1" lang="ja-JP" altLang="en-US" sz="800" dirty="0">
              <a:latin typeface="UD デジタル 教科書体 NP-B" panose="02020700000000000000" pitchFamily="18" charset="-128"/>
              <a:ea typeface="UD デジタル 教科書体 NP-B" panose="02020700000000000000" pitchFamily="18" charset="-128"/>
            </a:endParaRPr>
          </a:p>
        </p:txBody>
      </p:sp>
      <p:sp>
        <p:nvSpPr>
          <p:cNvPr id="7" name="テキスト ボックス 6"/>
          <p:cNvSpPr txBox="1"/>
          <p:nvPr/>
        </p:nvSpPr>
        <p:spPr>
          <a:xfrm>
            <a:off x="8335653" y="6339461"/>
            <a:ext cx="1478290" cy="215444"/>
          </a:xfrm>
          <a:prstGeom prst="rect">
            <a:avLst/>
          </a:prstGeom>
          <a:noFill/>
        </p:spPr>
        <p:txBody>
          <a:bodyPr wrap="none" rtlCol="0">
            <a:spAutoFit/>
          </a:bodyPr>
          <a:lstStyle/>
          <a:p>
            <a:r>
              <a:rPr kumimoji="1" lang="ja-JP" altLang="en-US" sz="800" b="1" dirty="0">
                <a:latin typeface="BIZ UDPゴシック" panose="020B0400000000000000" pitchFamily="50" charset="-128"/>
                <a:ea typeface="BIZ UDPゴシック" panose="020B0400000000000000" pitchFamily="50" charset="-128"/>
              </a:rPr>
              <a:t>使用したイラストの掲載ＵＲＬ</a:t>
            </a:r>
          </a:p>
        </p:txBody>
      </p:sp>
      <p:pic>
        <p:nvPicPr>
          <p:cNvPr id="11" name="図 10">
            <a:extLst>
              <a:ext uri="{FF2B5EF4-FFF2-40B4-BE49-F238E27FC236}">
                <a16:creationId xmlns:a16="http://schemas.microsoft.com/office/drawing/2014/main" id="{1C2C5F7F-CA2D-64D9-EA9C-1E6A815EABDA}"/>
              </a:ext>
            </a:extLst>
          </p:cNvPr>
          <p:cNvPicPr>
            <a:picLocks noChangeAspect="1"/>
          </p:cNvPicPr>
          <p:nvPr/>
        </p:nvPicPr>
        <p:blipFill>
          <a:blip r:embed="rId3"/>
          <a:stretch>
            <a:fillRect/>
          </a:stretch>
        </p:blipFill>
        <p:spPr>
          <a:xfrm>
            <a:off x="1488819" y="1870737"/>
            <a:ext cx="3953427" cy="2991267"/>
          </a:xfrm>
          <a:prstGeom prst="rect">
            <a:avLst/>
          </a:prstGeom>
        </p:spPr>
      </p:pic>
      <p:pic>
        <p:nvPicPr>
          <p:cNvPr id="13" name="図 12">
            <a:extLst>
              <a:ext uri="{FF2B5EF4-FFF2-40B4-BE49-F238E27FC236}">
                <a16:creationId xmlns:a16="http://schemas.microsoft.com/office/drawing/2014/main" id="{E273F5EC-955C-A49A-574E-07C543FECFA5}"/>
              </a:ext>
            </a:extLst>
          </p:cNvPr>
          <p:cNvPicPr>
            <a:picLocks noChangeAspect="1"/>
          </p:cNvPicPr>
          <p:nvPr/>
        </p:nvPicPr>
        <p:blipFill>
          <a:blip r:embed="rId4"/>
          <a:stretch>
            <a:fillRect/>
          </a:stretch>
        </p:blipFill>
        <p:spPr>
          <a:xfrm>
            <a:off x="6968511" y="1512279"/>
            <a:ext cx="3791479" cy="4334480"/>
          </a:xfrm>
          <a:prstGeom prst="rect">
            <a:avLst/>
          </a:prstGeom>
        </p:spPr>
      </p:pic>
      <p:pic>
        <p:nvPicPr>
          <p:cNvPr id="3" name="図 2">
            <a:extLst>
              <a:ext uri="{FF2B5EF4-FFF2-40B4-BE49-F238E27FC236}">
                <a16:creationId xmlns:a16="http://schemas.microsoft.com/office/drawing/2014/main" id="{F2DE289D-494D-152D-BAD0-446F697066F8}"/>
              </a:ext>
            </a:extLst>
          </p:cNvPr>
          <p:cNvPicPr>
            <a:picLocks noChangeAspect="1"/>
          </p:cNvPicPr>
          <p:nvPr/>
        </p:nvPicPr>
        <p:blipFill>
          <a:blip r:embed="rId5"/>
          <a:stretch>
            <a:fillRect/>
          </a:stretch>
        </p:blipFill>
        <p:spPr>
          <a:xfrm>
            <a:off x="9796777" y="3577180"/>
            <a:ext cx="2128002" cy="2052748"/>
          </a:xfrm>
          <a:prstGeom prst="rect">
            <a:avLst/>
          </a:prstGeom>
        </p:spPr>
      </p:pic>
      <p:sp>
        <p:nvSpPr>
          <p:cNvPr id="5" name="テキスト ボックス 4">
            <a:extLst>
              <a:ext uri="{FF2B5EF4-FFF2-40B4-BE49-F238E27FC236}">
                <a16:creationId xmlns:a16="http://schemas.microsoft.com/office/drawing/2014/main" id="{EC19C813-5033-503F-6F1A-3A5596CAE89E}"/>
              </a:ext>
            </a:extLst>
          </p:cNvPr>
          <p:cNvSpPr txBox="1"/>
          <p:nvPr/>
        </p:nvSpPr>
        <p:spPr>
          <a:xfrm>
            <a:off x="660746" y="4832007"/>
            <a:ext cx="6704557" cy="1754326"/>
          </a:xfrm>
          <a:prstGeom prst="rect">
            <a:avLst/>
          </a:prstGeom>
          <a:noFill/>
        </p:spPr>
        <p:txBody>
          <a:bodyPr wrap="square">
            <a:spAutoFit/>
          </a:bodyPr>
          <a:lstStyle/>
          <a:p>
            <a:pPr marL="0" indent="0">
              <a:buNone/>
            </a:pPr>
            <a:r>
              <a:rPr kumimoji="1" lang="ja-JP" altLang="en-US" sz="1800" dirty="0">
                <a:latin typeface="UD デジタル 教科書体 NP-B" panose="02020700000000000000" pitchFamily="18" charset="-128"/>
                <a:ea typeface="UD デジタル 教科書体 NP-B" panose="02020700000000000000" pitchFamily="18" charset="-128"/>
              </a:rPr>
              <a:t>卵巣</a:t>
            </a:r>
            <a:r>
              <a:rPr kumimoji="1" lang="en-US" altLang="ja-JP" sz="1400" dirty="0">
                <a:latin typeface="UD デジタル 教科書体 NP-B" panose="02020700000000000000" pitchFamily="18" charset="-128"/>
                <a:ea typeface="UD デジタル 教科書体 NP-B" panose="02020700000000000000" pitchFamily="18" charset="-128"/>
              </a:rPr>
              <a:t>[</a:t>
            </a:r>
            <a:r>
              <a:rPr kumimoji="1" lang="ja-JP" altLang="en-US" sz="1400" dirty="0">
                <a:latin typeface="UD デジタル 教科書体 NP-B" panose="02020700000000000000" pitchFamily="18" charset="-128"/>
                <a:ea typeface="UD デジタル 教科書体 NP-B" panose="02020700000000000000" pitchFamily="18" charset="-128"/>
              </a:rPr>
              <a:t>らんそう</a:t>
            </a:r>
            <a:r>
              <a:rPr kumimoji="1" lang="en-US" altLang="ja-JP" sz="1400" dirty="0">
                <a:latin typeface="UD デジタル 教科書体 NP-B" panose="02020700000000000000" pitchFamily="18" charset="-128"/>
                <a:ea typeface="UD デジタル 教科書体 NP-B" panose="02020700000000000000" pitchFamily="18" charset="-128"/>
              </a:rPr>
              <a:t>]</a:t>
            </a:r>
            <a:r>
              <a:rPr kumimoji="1" lang="ja-JP" altLang="en-US" sz="1800" dirty="0">
                <a:latin typeface="UD デジタル 教科書体 NP-B" panose="02020700000000000000" pitchFamily="18" charset="-128"/>
                <a:ea typeface="UD デジタル 教科書体 NP-B" panose="02020700000000000000" pitchFamily="18" charset="-128"/>
              </a:rPr>
              <a:t>：卵子が育つ</a:t>
            </a:r>
            <a:r>
              <a:rPr kumimoji="1" lang="ja-JP" altLang="en-US" sz="1800" dirty="0">
                <a:solidFill>
                  <a:srgbClr val="0070C0"/>
                </a:solidFill>
                <a:latin typeface="UD デジタル 教科書体 NP-B" panose="02020700000000000000" pitchFamily="18" charset="-128"/>
                <a:ea typeface="UD デジタル 教科書体 NP-B" panose="02020700000000000000" pitchFamily="18" charset="-128"/>
              </a:rPr>
              <a:t>卵胞</a:t>
            </a:r>
            <a:r>
              <a:rPr kumimoji="1" lang="en-US" altLang="ja-JP" sz="1400" dirty="0">
                <a:latin typeface="UD デジタル 教科書体 NP-B" panose="02020700000000000000" pitchFamily="18" charset="-128"/>
                <a:ea typeface="UD デジタル 教科書体 NP-B" panose="02020700000000000000" pitchFamily="18" charset="-128"/>
              </a:rPr>
              <a:t>[</a:t>
            </a:r>
            <a:r>
              <a:rPr kumimoji="1" lang="ja-JP" altLang="en-US" sz="1400" dirty="0">
                <a:latin typeface="UD デジタル 教科書体 NP-B" panose="02020700000000000000" pitchFamily="18" charset="-128"/>
                <a:ea typeface="UD デジタル 教科書体 NP-B" panose="02020700000000000000" pitchFamily="18" charset="-128"/>
              </a:rPr>
              <a:t>らんぽう</a:t>
            </a:r>
            <a:r>
              <a:rPr kumimoji="1" lang="en-US" altLang="ja-JP" sz="1400" dirty="0">
                <a:latin typeface="UD デジタル 教科書体 NP-B" panose="02020700000000000000" pitchFamily="18" charset="-128"/>
                <a:ea typeface="UD デジタル 教科書体 NP-B" panose="02020700000000000000" pitchFamily="18" charset="-128"/>
              </a:rPr>
              <a:t>]</a:t>
            </a:r>
            <a:r>
              <a:rPr kumimoji="1" lang="ja-JP" altLang="en-US" sz="1800" dirty="0">
                <a:latin typeface="UD デジタル 教科書体 NP-B" panose="02020700000000000000" pitchFamily="18" charset="-128"/>
                <a:ea typeface="UD デジタル 教科書体 NP-B" panose="02020700000000000000" pitchFamily="18" charset="-128"/>
              </a:rPr>
              <a:t>やホルモンを作る</a:t>
            </a:r>
            <a:r>
              <a:rPr kumimoji="1" lang="ja-JP" altLang="en-US" sz="1800" dirty="0">
                <a:solidFill>
                  <a:srgbClr val="0070C0"/>
                </a:solidFill>
                <a:latin typeface="UD デジタル 教科書体 NP-B" panose="02020700000000000000" pitchFamily="18" charset="-128"/>
                <a:ea typeface="UD デジタル 教科書体 NP-B" panose="02020700000000000000" pitchFamily="18" charset="-128"/>
              </a:rPr>
              <a:t>黄体</a:t>
            </a:r>
            <a:r>
              <a:rPr kumimoji="1" lang="en-US" altLang="ja-JP" sz="1400" dirty="0">
                <a:latin typeface="UD デジタル 教科書体 NP-B" panose="02020700000000000000" pitchFamily="18" charset="-128"/>
                <a:ea typeface="UD デジタル 教科書体 NP-B" panose="02020700000000000000" pitchFamily="18" charset="-128"/>
              </a:rPr>
              <a:t>[</a:t>
            </a:r>
            <a:r>
              <a:rPr kumimoji="1" lang="ja-JP" altLang="en-US" sz="1400" dirty="0">
                <a:latin typeface="UD デジタル 教科書体 NP-B" panose="02020700000000000000" pitchFamily="18" charset="-128"/>
                <a:ea typeface="UD デジタル 教科書体 NP-B" panose="02020700000000000000" pitchFamily="18" charset="-128"/>
              </a:rPr>
              <a:t>おうたい</a:t>
            </a:r>
            <a:r>
              <a:rPr kumimoji="1" lang="en-US" altLang="ja-JP" sz="1400" dirty="0">
                <a:latin typeface="UD デジタル 教科書体 NP-B" panose="02020700000000000000" pitchFamily="18" charset="-128"/>
                <a:ea typeface="UD デジタル 教科書体 NP-B" panose="02020700000000000000" pitchFamily="18" charset="-128"/>
              </a:rPr>
              <a:t>]</a:t>
            </a:r>
            <a:r>
              <a:rPr kumimoji="1" lang="ja-JP" altLang="en-US" sz="1800" dirty="0">
                <a:latin typeface="UD デジタル 教科書体 NP-B" panose="02020700000000000000" pitchFamily="18" charset="-128"/>
                <a:ea typeface="UD デジタル 教科書体 NP-B" panose="02020700000000000000" pitchFamily="18" charset="-128"/>
              </a:rPr>
              <a:t>がある</a:t>
            </a:r>
            <a:endParaRPr kumimoji="1" lang="en-US" altLang="ja-JP" sz="1800" dirty="0">
              <a:latin typeface="UD デジタル 教科書体 NP-B" panose="02020700000000000000" pitchFamily="18" charset="-128"/>
              <a:ea typeface="UD デジタル 教科書体 NP-B" panose="02020700000000000000" pitchFamily="18" charset="-128"/>
            </a:endParaRPr>
          </a:p>
          <a:p>
            <a:pPr marL="0" indent="0">
              <a:buNone/>
            </a:pPr>
            <a:endParaRPr kumimoji="1" lang="en-US" altLang="ja-JP" sz="1800" dirty="0">
              <a:latin typeface="UD デジタル 教科書体 NP-B" panose="02020700000000000000" pitchFamily="18" charset="-128"/>
              <a:ea typeface="UD デジタル 教科書体 NP-B" panose="02020700000000000000" pitchFamily="18" charset="-128"/>
            </a:endParaRPr>
          </a:p>
          <a:p>
            <a:pPr marL="0" indent="0">
              <a:buNone/>
            </a:pPr>
            <a:r>
              <a:rPr kumimoji="1" lang="ja-JP" altLang="en-US" sz="1800" dirty="0">
                <a:latin typeface="UD デジタル 教科書体 NP-B" panose="02020700000000000000" pitchFamily="18" charset="-128"/>
                <a:ea typeface="UD デジタル 教科書体 NP-B" panose="02020700000000000000" pitchFamily="18" charset="-128"/>
              </a:rPr>
              <a:t>子宮角</a:t>
            </a:r>
            <a:r>
              <a:rPr kumimoji="1" lang="en-US" altLang="ja-JP" sz="1400" dirty="0">
                <a:latin typeface="UD デジタル 教科書体 NP-B" panose="02020700000000000000" pitchFamily="18" charset="-128"/>
                <a:ea typeface="UD デジタル 教科書体 NP-B" panose="02020700000000000000" pitchFamily="18" charset="-128"/>
              </a:rPr>
              <a:t>[</a:t>
            </a:r>
            <a:r>
              <a:rPr kumimoji="1" lang="ja-JP" altLang="en-US" sz="1400" dirty="0">
                <a:latin typeface="UD デジタル 教科書体 NP-B" panose="02020700000000000000" pitchFamily="18" charset="-128"/>
                <a:ea typeface="UD デジタル 教科書体 NP-B" panose="02020700000000000000" pitchFamily="18" charset="-128"/>
              </a:rPr>
              <a:t>しきゅうかく</a:t>
            </a:r>
            <a:r>
              <a:rPr kumimoji="1" lang="en-US" altLang="ja-JP" sz="1400" dirty="0">
                <a:latin typeface="UD デジタル 教科書体 NP-B" panose="02020700000000000000" pitchFamily="18" charset="-128"/>
                <a:ea typeface="UD デジタル 教科書体 NP-B" panose="02020700000000000000" pitchFamily="18" charset="-128"/>
              </a:rPr>
              <a:t>]</a:t>
            </a:r>
            <a:r>
              <a:rPr kumimoji="1" lang="ja-JP" altLang="en-US" sz="1800" dirty="0">
                <a:latin typeface="UD デジタル 教科書体 NP-B" panose="02020700000000000000" pitchFamily="18" charset="-128"/>
                <a:ea typeface="UD デジタル 教科書体 NP-B" panose="02020700000000000000" pitchFamily="18" charset="-128"/>
              </a:rPr>
              <a:t>：受精卵が育つ</a:t>
            </a:r>
            <a:endParaRPr kumimoji="1" lang="en-US" altLang="ja-JP" sz="1800" dirty="0">
              <a:latin typeface="UD デジタル 教科書体 NP-B" panose="02020700000000000000" pitchFamily="18" charset="-128"/>
              <a:ea typeface="UD デジタル 教科書体 NP-B" panose="02020700000000000000" pitchFamily="18" charset="-128"/>
            </a:endParaRPr>
          </a:p>
          <a:p>
            <a:pPr marL="0" indent="0">
              <a:buNone/>
            </a:pPr>
            <a:endParaRPr kumimoji="1" lang="en-US" altLang="ja-JP" sz="1800" dirty="0">
              <a:latin typeface="UD デジタル 教科書体 NP-B" panose="02020700000000000000" pitchFamily="18" charset="-128"/>
              <a:ea typeface="UD デジタル 教科書体 NP-B" panose="02020700000000000000" pitchFamily="18" charset="-128"/>
            </a:endParaRPr>
          </a:p>
          <a:p>
            <a:pPr marL="0" indent="0">
              <a:buNone/>
            </a:pPr>
            <a:r>
              <a:rPr kumimoji="1" lang="ja-JP" altLang="en-US" sz="1800" dirty="0">
                <a:latin typeface="UD デジタル 教科書体 NP-B" panose="02020700000000000000" pitchFamily="18" charset="-128"/>
                <a:ea typeface="UD デジタル 教科書体 NP-B" panose="02020700000000000000" pitchFamily="18" charset="-128"/>
              </a:rPr>
              <a:t>子宮頸管</a:t>
            </a:r>
            <a:r>
              <a:rPr kumimoji="1" lang="en-US" altLang="ja-JP" sz="1400" dirty="0">
                <a:latin typeface="UD デジタル 教科書体 NP-B" panose="02020700000000000000" pitchFamily="18" charset="-128"/>
                <a:ea typeface="UD デジタル 教科書体 NP-B" panose="02020700000000000000" pitchFamily="18" charset="-128"/>
              </a:rPr>
              <a:t>[</a:t>
            </a:r>
            <a:r>
              <a:rPr kumimoji="1" lang="ja-JP" altLang="en-US" sz="1400" dirty="0">
                <a:latin typeface="UD デジタル 教科書体 NP-B" panose="02020700000000000000" pitchFamily="18" charset="-128"/>
                <a:ea typeface="UD デジタル 教科書体 NP-B" panose="02020700000000000000" pitchFamily="18" charset="-128"/>
              </a:rPr>
              <a:t>しきゅうけいかん</a:t>
            </a:r>
            <a:r>
              <a:rPr kumimoji="1" lang="en-US" altLang="ja-JP" sz="1400" dirty="0">
                <a:latin typeface="UD デジタル 教科書体 NP-B" panose="02020700000000000000" pitchFamily="18" charset="-128"/>
                <a:ea typeface="UD デジタル 教科書体 NP-B" panose="02020700000000000000" pitchFamily="18" charset="-128"/>
              </a:rPr>
              <a:t>]</a:t>
            </a:r>
            <a:r>
              <a:rPr kumimoji="1" lang="ja-JP" altLang="en-US" sz="1800" dirty="0">
                <a:latin typeface="UD デジタル 教科書体 NP-B" panose="02020700000000000000" pitchFamily="18" charset="-128"/>
                <a:ea typeface="UD デジタル 教科書体 NP-B" panose="02020700000000000000" pitchFamily="18" charset="-128"/>
              </a:rPr>
              <a:t>：発情期と分娩</a:t>
            </a:r>
            <a:r>
              <a:rPr kumimoji="1" lang="en-US" altLang="ja-JP" sz="1400" dirty="0">
                <a:latin typeface="UD デジタル 教科書体 NP-B" panose="02020700000000000000" pitchFamily="18" charset="-128"/>
                <a:ea typeface="UD デジタル 教科書体 NP-B" panose="02020700000000000000" pitchFamily="18" charset="-128"/>
              </a:rPr>
              <a:t>[</a:t>
            </a:r>
            <a:r>
              <a:rPr kumimoji="1" lang="ja-JP" altLang="en-US" sz="1400" dirty="0">
                <a:latin typeface="UD デジタル 教科書体 NP-B" panose="02020700000000000000" pitchFamily="18" charset="-128"/>
                <a:ea typeface="UD デジタル 教科書体 NP-B" panose="02020700000000000000" pitchFamily="18" charset="-128"/>
              </a:rPr>
              <a:t>ぶんべん</a:t>
            </a:r>
            <a:r>
              <a:rPr kumimoji="1" lang="en-US" altLang="ja-JP" sz="1400" dirty="0">
                <a:latin typeface="UD デジタル 教科書体 NP-B" panose="02020700000000000000" pitchFamily="18" charset="-128"/>
                <a:ea typeface="UD デジタル 教科書体 NP-B" panose="02020700000000000000" pitchFamily="18" charset="-128"/>
              </a:rPr>
              <a:t>]</a:t>
            </a:r>
            <a:r>
              <a:rPr kumimoji="1" lang="ja-JP" altLang="en-US" sz="1800" dirty="0">
                <a:latin typeface="UD デジタル 教科書体 NP-B" panose="02020700000000000000" pitchFamily="18" charset="-128"/>
                <a:ea typeface="UD デジタル 教科書体 NP-B" panose="02020700000000000000" pitchFamily="18" charset="-128"/>
              </a:rPr>
              <a:t>時に拡張する</a:t>
            </a:r>
            <a:endParaRPr kumimoji="1" lang="en-US" altLang="ja-JP" sz="1800" dirty="0">
              <a:latin typeface="UD デジタル 教科書体 NP-B" panose="02020700000000000000" pitchFamily="18" charset="-128"/>
              <a:ea typeface="UD デジタル 教科書体 NP-B" panose="02020700000000000000" pitchFamily="18" charset="-128"/>
            </a:endParaRPr>
          </a:p>
        </p:txBody>
      </p:sp>
      <p:sp>
        <p:nvSpPr>
          <p:cNvPr id="8" name="正方形/長方形 7">
            <a:extLst>
              <a:ext uri="{FF2B5EF4-FFF2-40B4-BE49-F238E27FC236}">
                <a16:creationId xmlns:a16="http://schemas.microsoft.com/office/drawing/2014/main" id="{A8C4A4E5-6670-F54D-FD1D-9A8F0E9D0A2C}"/>
              </a:ext>
            </a:extLst>
          </p:cNvPr>
          <p:cNvSpPr/>
          <p:nvPr/>
        </p:nvSpPr>
        <p:spPr>
          <a:xfrm>
            <a:off x="10333973" y="3582444"/>
            <a:ext cx="1002082" cy="325677"/>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テキスト ボックス 8">
            <a:extLst>
              <a:ext uri="{FF2B5EF4-FFF2-40B4-BE49-F238E27FC236}">
                <a16:creationId xmlns:a16="http://schemas.microsoft.com/office/drawing/2014/main" id="{2498662D-ABC1-4B2E-12A4-A7C867546FD0}"/>
              </a:ext>
            </a:extLst>
          </p:cNvPr>
          <p:cNvSpPr txBox="1"/>
          <p:nvPr/>
        </p:nvSpPr>
        <p:spPr>
          <a:xfrm>
            <a:off x="8159932" y="5834743"/>
            <a:ext cx="2733441" cy="369332"/>
          </a:xfrm>
          <a:prstGeom prst="rect">
            <a:avLst/>
          </a:prstGeom>
          <a:noFill/>
        </p:spPr>
        <p:txBody>
          <a:bodyPr wrap="none" rtlCol="0">
            <a:spAutoFit/>
          </a:bodyPr>
          <a:lstStyle/>
          <a:p>
            <a:r>
              <a:rPr kumimoji="1" lang="ja-JP" altLang="en-US" dirty="0">
                <a:latin typeface="UD デジタル 教科書体 NP-B" panose="02020700000000000000" pitchFamily="18" charset="-128"/>
                <a:ea typeface="UD デジタル 教科書体 NP-B" panose="02020700000000000000" pitchFamily="18" charset="-128"/>
              </a:rPr>
              <a:t>双角子宮</a:t>
            </a:r>
            <a:r>
              <a:rPr kumimoji="1" lang="en-US" altLang="ja-JP" sz="1400" dirty="0">
                <a:latin typeface="UD デジタル 教科書体 NP-B" panose="02020700000000000000" pitchFamily="18" charset="-128"/>
                <a:ea typeface="UD デジタル 教科書体 NP-B" panose="02020700000000000000" pitchFamily="18" charset="-128"/>
              </a:rPr>
              <a:t>[</a:t>
            </a:r>
            <a:r>
              <a:rPr kumimoji="1" lang="ja-JP" altLang="en-US" sz="1400" dirty="0">
                <a:latin typeface="UD デジタル 教科書体 NP-B" panose="02020700000000000000" pitchFamily="18" charset="-128"/>
                <a:ea typeface="UD デジタル 教科書体 NP-B" panose="02020700000000000000" pitchFamily="18" charset="-128"/>
              </a:rPr>
              <a:t>そうかくしきゅう</a:t>
            </a:r>
            <a:r>
              <a:rPr kumimoji="1" lang="en-US" altLang="ja-JP" sz="1400" dirty="0">
                <a:latin typeface="UD デジタル 教科書体 NP-B" panose="02020700000000000000" pitchFamily="18" charset="-128"/>
                <a:ea typeface="UD デジタル 教科書体 NP-B" panose="02020700000000000000" pitchFamily="18" charset="-128"/>
              </a:rPr>
              <a:t>]</a:t>
            </a:r>
            <a:endParaRPr kumimoji="1" lang="ja-JP" altLang="en-US" dirty="0">
              <a:latin typeface="UD デジタル 教科書体 NP-B" panose="02020700000000000000" pitchFamily="18" charset="-128"/>
              <a:ea typeface="UD デジタル 教科書体 NP-B" panose="02020700000000000000" pitchFamily="18" charset="-128"/>
            </a:endParaRPr>
          </a:p>
        </p:txBody>
      </p:sp>
    </p:spTree>
    <p:extLst>
      <p:ext uri="{BB962C8B-B14F-4D97-AF65-F5344CB8AC3E}">
        <p14:creationId xmlns:p14="http://schemas.microsoft.com/office/powerpoint/2010/main" val="1689938508"/>
      </p:ext>
    </p:extLst>
  </p:cSld>
  <p:clrMapOvr>
    <a:masterClrMapping/>
  </p:clrMapOvr>
  <mc:AlternateContent xmlns:mc="http://schemas.openxmlformats.org/markup-compatibility/2006" xmlns:p14="http://schemas.microsoft.com/office/powerpoint/2010/main">
    <mc:Choice Requires="p14">
      <p:transition spd="slow" p14:dur="2000" advTm="47199"/>
    </mc:Choice>
    <mc:Fallback xmlns="">
      <p:transition spd="slow" advTm="47199"/>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 name="図 31"/>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39384" y="158023"/>
            <a:ext cx="1338741" cy="937516"/>
          </a:xfrm>
          <a:prstGeom prst="rect">
            <a:avLst/>
          </a:prstGeom>
        </p:spPr>
      </p:pic>
      <p:sp>
        <p:nvSpPr>
          <p:cNvPr id="36" name="タイトル 1"/>
          <p:cNvSpPr>
            <a:spLocks noGrp="1"/>
          </p:cNvSpPr>
          <p:nvPr>
            <p:ph type="title"/>
          </p:nvPr>
        </p:nvSpPr>
        <p:spPr>
          <a:xfrm>
            <a:off x="1529881" y="405010"/>
            <a:ext cx="3881363" cy="947801"/>
          </a:xfrm>
        </p:spPr>
        <p:txBody>
          <a:bodyPr>
            <a:normAutofit/>
          </a:bodyPr>
          <a:lstStyle/>
          <a:p>
            <a:r>
              <a:rPr kumimoji="1" lang="ja-JP" altLang="en-US" dirty="0">
                <a:latin typeface="UD デジタル 教科書体 NP-B" panose="02020700000000000000" pitchFamily="18" charset="-128"/>
                <a:ea typeface="UD デジタル 教科書体 NP-B" panose="02020700000000000000" pitchFamily="18" charset="-128"/>
              </a:rPr>
              <a:t>子宮蓄膿症</a:t>
            </a:r>
          </a:p>
        </p:txBody>
      </p:sp>
      <p:sp>
        <p:nvSpPr>
          <p:cNvPr id="2" name="テキスト ボックス 1">
            <a:extLst>
              <a:ext uri="{FF2B5EF4-FFF2-40B4-BE49-F238E27FC236}">
                <a16:creationId xmlns:a16="http://schemas.microsoft.com/office/drawing/2014/main" id="{2D4DE781-C9C6-F239-978E-742EB5345E82}"/>
              </a:ext>
            </a:extLst>
          </p:cNvPr>
          <p:cNvSpPr txBox="1"/>
          <p:nvPr/>
        </p:nvSpPr>
        <p:spPr>
          <a:xfrm>
            <a:off x="4651210" y="729735"/>
            <a:ext cx="7331783" cy="369332"/>
          </a:xfrm>
          <a:prstGeom prst="rect">
            <a:avLst/>
          </a:prstGeom>
          <a:noFill/>
        </p:spPr>
        <p:txBody>
          <a:bodyPr wrap="square">
            <a:spAutoFit/>
          </a:bodyPr>
          <a:lstStyle/>
          <a:p>
            <a:r>
              <a:rPr kumimoji="1" lang="ja-JP" altLang="en-US" dirty="0">
                <a:solidFill>
                  <a:srgbClr val="0070C0"/>
                </a:solidFill>
                <a:latin typeface="UD デジタル 教科書体 NK-B" panose="02020700000000000000" pitchFamily="18" charset="-128"/>
                <a:ea typeface="UD デジタル 教科書体 NK-B" panose="02020700000000000000" pitchFamily="18" charset="-128"/>
              </a:rPr>
              <a:t>子宮内で細菌（大腸菌など）が増殖</a:t>
            </a:r>
            <a:r>
              <a:rPr kumimoji="1" lang="ja-JP" altLang="en-US" dirty="0">
                <a:latin typeface="UD デジタル 教科書体 NK-B" panose="02020700000000000000" pitchFamily="18" charset="-128"/>
                <a:ea typeface="UD デジタル 教科書体 NK-B" panose="02020700000000000000" pitchFamily="18" charset="-128"/>
              </a:rPr>
              <a:t>し膿がたまる、または排出される状態</a:t>
            </a:r>
          </a:p>
        </p:txBody>
      </p:sp>
      <p:sp>
        <p:nvSpPr>
          <p:cNvPr id="3" name="テキスト ボックス 2">
            <a:extLst>
              <a:ext uri="{FF2B5EF4-FFF2-40B4-BE49-F238E27FC236}">
                <a16:creationId xmlns:a16="http://schemas.microsoft.com/office/drawing/2014/main" id="{1036D92E-7770-9615-247D-FA8AE30A900F}"/>
              </a:ext>
            </a:extLst>
          </p:cNvPr>
          <p:cNvSpPr txBox="1"/>
          <p:nvPr/>
        </p:nvSpPr>
        <p:spPr>
          <a:xfrm>
            <a:off x="4635581" y="1150729"/>
            <a:ext cx="6633310" cy="1477328"/>
          </a:xfrm>
          <a:prstGeom prst="rect">
            <a:avLst/>
          </a:prstGeom>
          <a:noFill/>
        </p:spPr>
        <p:txBody>
          <a:bodyPr wrap="square">
            <a:spAutoFit/>
          </a:bodyPr>
          <a:lstStyle/>
          <a:p>
            <a:r>
              <a:rPr kumimoji="1" lang="ja-JP" altLang="en-US" dirty="0">
                <a:solidFill>
                  <a:srgbClr val="FF0000"/>
                </a:solidFill>
                <a:latin typeface="UD デジタル 教科書体 NK-B" panose="02020700000000000000" pitchFamily="18" charset="-128"/>
                <a:ea typeface="UD デジタル 教科書体 NK-B" panose="02020700000000000000" pitchFamily="18" charset="-128"/>
              </a:rPr>
              <a:t>未避妊犬・未経産犬で、中高齢（</a:t>
            </a:r>
            <a:r>
              <a:rPr kumimoji="1" lang="en-US" altLang="ja-JP" dirty="0">
                <a:solidFill>
                  <a:srgbClr val="FF0000"/>
                </a:solidFill>
                <a:latin typeface="UD デジタル 教科書体 NK-B" panose="02020700000000000000" pitchFamily="18" charset="-128"/>
                <a:ea typeface="UD デジタル 教科書体 NK-B" panose="02020700000000000000" pitchFamily="18" charset="-128"/>
              </a:rPr>
              <a:t>10</a:t>
            </a:r>
            <a:r>
              <a:rPr kumimoji="1" lang="ja-JP" altLang="en-US" dirty="0">
                <a:solidFill>
                  <a:srgbClr val="FF0000"/>
                </a:solidFill>
                <a:latin typeface="UD デジタル 教科書体 NK-B" panose="02020700000000000000" pitchFamily="18" charset="-128"/>
                <a:ea typeface="UD デジタル 教科書体 NK-B" panose="02020700000000000000" pitchFamily="18" charset="-128"/>
              </a:rPr>
              <a:t>歳以上）の犬に多い。</a:t>
            </a:r>
            <a:endParaRPr kumimoji="1" lang="en-US" altLang="ja-JP" dirty="0">
              <a:solidFill>
                <a:srgbClr val="FF0000"/>
              </a:solidFill>
              <a:latin typeface="UD デジタル 教科書体 NK-B" panose="02020700000000000000" pitchFamily="18" charset="-128"/>
              <a:ea typeface="UD デジタル 教科書体 NK-B" panose="02020700000000000000" pitchFamily="18" charset="-128"/>
            </a:endParaRPr>
          </a:p>
          <a:p>
            <a:r>
              <a:rPr kumimoji="1" lang="ja-JP" altLang="en-US" dirty="0">
                <a:solidFill>
                  <a:srgbClr val="0070C0"/>
                </a:solidFill>
                <a:latin typeface="UD デジタル 教科書体 NK-B" panose="02020700000000000000" pitchFamily="18" charset="-128"/>
                <a:ea typeface="UD デジタル 教科書体 NK-B" panose="02020700000000000000" pitchFamily="18" charset="-128"/>
              </a:rPr>
              <a:t>（子宮内膜が嚢胞</a:t>
            </a:r>
            <a:r>
              <a:rPr kumimoji="1" lang="en-US" altLang="ja-JP" sz="1400" dirty="0">
                <a:solidFill>
                  <a:srgbClr val="0070C0"/>
                </a:solidFill>
                <a:latin typeface="UD デジタル 教科書体 NK-B" panose="02020700000000000000" pitchFamily="18" charset="-128"/>
                <a:ea typeface="UD デジタル 教科書体 NK-B" panose="02020700000000000000" pitchFamily="18" charset="-128"/>
              </a:rPr>
              <a:t>[</a:t>
            </a:r>
            <a:r>
              <a:rPr kumimoji="1" lang="ja-JP" altLang="en-US" sz="1400" dirty="0">
                <a:solidFill>
                  <a:srgbClr val="0070C0"/>
                </a:solidFill>
                <a:latin typeface="UD デジタル 教科書体 NK-B" panose="02020700000000000000" pitchFamily="18" charset="-128"/>
                <a:ea typeface="UD デジタル 教科書体 NK-B" panose="02020700000000000000" pitchFamily="18" charset="-128"/>
              </a:rPr>
              <a:t>のうほう</a:t>
            </a:r>
            <a:r>
              <a:rPr kumimoji="1" lang="en-US" altLang="ja-JP" sz="1400" dirty="0">
                <a:solidFill>
                  <a:srgbClr val="0070C0"/>
                </a:solidFill>
                <a:latin typeface="UD デジタル 教科書体 NK-B" panose="02020700000000000000" pitchFamily="18" charset="-128"/>
                <a:ea typeface="UD デジタル 教科書体 NK-B" panose="02020700000000000000" pitchFamily="18" charset="-128"/>
              </a:rPr>
              <a:t>]</a:t>
            </a:r>
            <a:r>
              <a:rPr kumimoji="1" lang="ja-JP" altLang="en-US" dirty="0">
                <a:solidFill>
                  <a:srgbClr val="0070C0"/>
                </a:solidFill>
                <a:latin typeface="UD デジタル 教科書体 NK-B" panose="02020700000000000000" pitchFamily="18" charset="-128"/>
                <a:ea typeface="UD デジタル 教科書体 NK-B" panose="02020700000000000000" pitchFamily="18" charset="-128"/>
              </a:rPr>
              <a:t>が重なるように厚くなっている）</a:t>
            </a:r>
            <a:endParaRPr kumimoji="1" lang="en-US" altLang="ja-JP" dirty="0">
              <a:solidFill>
                <a:srgbClr val="0070C0"/>
              </a:solidFill>
              <a:latin typeface="UD デジタル 教科書体 NK-B" panose="02020700000000000000" pitchFamily="18" charset="-128"/>
              <a:ea typeface="UD デジタル 教科書体 NK-B" panose="02020700000000000000" pitchFamily="18" charset="-128"/>
            </a:endParaRPr>
          </a:p>
          <a:p>
            <a:endParaRPr kumimoji="1" lang="en-US" altLang="ja-JP" dirty="0">
              <a:solidFill>
                <a:srgbClr val="0070C0"/>
              </a:solidFill>
              <a:latin typeface="UD デジタル 教科書体 NK-B" panose="02020700000000000000" pitchFamily="18" charset="-128"/>
              <a:ea typeface="UD デジタル 教科書体 NK-B" panose="02020700000000000000" pitchFamily="18" charset="-128"/>
            </a:endParaRPr>
          </a:p>
          <a:p>
            <a:r>
              <a:rPr kumimoji="1" lang="ja-JP" altLang="en-US" dirty="0">
                <a:solidFill>
                  <a:srgbClr val="0070C0"/>
                </a:solidFill>
                <a:latin typeface="UD デジタル 教科書体 NK-B" panose="02020700000000000000" pitchFamily="18" charset="-128"/>
                <a:ea typeface="UD デジタル 教科書体 NK-B" panose="02020700000000000000" pitchFamily="18" charset="-128"/>
              </a:rPr>
              <a:t>子宮に膿がたまると大きく膨らみ、</a:t>
            </a:r>
            <a:endParaRPr kumimoji="1" lang="en-US" altLang="ja-JP" dirty="0">
              <a:solidFill>
                <a:srgbClr val="0070C0"/>
              </a:solidFill>
              <a:latin typeface="UD デジタル 教科書体 NK-B" panose="02020700000000000000" pitchFamily="18" charset="-128"/>
              <a:ea typeface="UD デジタル 教科書体 NK-B" panose="02020700000000000000" pitchFamily="18" charset="-128"/>
            </a:endParaRPr>
          </a:p>
          <a:p>
            <a:r>
              <a:rPr kumimoji="1" lang="ja-JP" altLang="en-US" dirty="0">
                <a:solidFill>
                  <a:srgbClr val="0070C0"/>
                </a:solidFill>
                <a:latin typeface="UD デジタル 教科書体 NK-B" panose="02020700000000000000" pitchFamily="18" charset="-128"/>
                <a:ea typeface="UD デジタル 教科書体 NK-B" panose="02020700000000000000" pitchFamily="18" charset="-128"/>
              </a:rPr>
              <a:t>死に至ることもある。</a:t>
            </a:r>
            <a:endParaRPr kumimoji="1" lang="en-US" altLang="ja-JP" dirty="0">
              <a:solidFill>
                <a:srgbClr val="0070C0"/>
              </a:solidFill>
              <a:latin typeface="UD デジタル 教科書体 NK-B" panose="02020700000000000000" pitchFamily="18" charset="-128"/>
              <a:ea typeface="UD デジタル 教科書体 NK-B" panose="02020700000000000000" pitchFamily="18" charset="-128"/>
            </a:endParaRPr>
          </a:p>
        </p:txBody>
      </p:sp>
      <p:sp>
        <p:nvSpPr>
          <p:cNvPr id="10" name="テキスト ボックス 9">
            <a:extLst>
              <a:ext uri="{FF2B5EF4-FFF2-40B4-BE49-F238E27FC236}">
                <a16:creationId xmlns:a16="http://schemas.microsoft.com/office/drawing/2014/main" id="{11144B8A-605B-8ABB-AA98-3B79DFEF5954}"/>
              </a:ext>
            </a:extLst>
          </p:cNvPr>
          <p:cNvSpPr txBox="1"/>
          <p:nvPr/>
        </p:nvSpPr>
        <p:spPr>
          <a:xfrm>
            <a:off x="281837" y="6466655"/>
            <a:ext cx="3166758" cy="230832"/>
          </a:xfrm>
          <a:prstGeom prst="rect">
            <a:avLst/>
          </a:prstGeom>
          <a:noFill/>
        </p:spPr>
        <p:txBody>
          <a:bodyPr wrap="square">
            <a:spAutoFit/>
          </a:bodyPr>
          <a:lstStyle/>
          <a:p>
            <a:r>
              <a:rPr lang="en-US" altLang="ja-JP" sz="900" dirty="0"/>
              <a:t>https://www.anicom-sompo.co.jp/doubutsu_pedia/node/924</a:t>
            </a:r>
            <a:endParaRPr lang="ja-JP" altLang="en-US" sz="900" dirty="0"/>
          </a:p>
        </p:txBody>
      </p:sp>
      <p:sp>
        <p:nvSpPr>
          <p:cNvPr id="12" name="テキスト ボックス 11">
            <a:extLst>
              <a:ext uri="{FF2B5EF4-FFF2-40B4-BE49-F238E27FC236}">
                <a16:creationId xmlns:a16="http://schemas.microsoft.com/office/drawing/2014/main" id="{493AF81A-8183-B03B-6660-2315F3A6FBBD}"/>
              </a:ext>
            </a:extLst>
          </p:cNvPr>
          <p:cNvSpPr txBox="1"/>
          <p:nvPr/>
        </p:nvSpPr>
        <p:spPr>
          <a:xfrm>
            <a:off x="268891" y="6314410"/>
            <a:ext cx="1478290" cy="215444"/>
          </a:xfrm>
          <a:prstGeom prst="rect">
            <a:avLst/>
          </a:prstGeom>
          <a:noFill/>
        </p:spPr>
        <p:txBody>
          <a:bodyPr wrap="none" rtlCol="0">
            <a:spAutoFit/>
          </a:bodyPr>
          <a:lstStyle/>
          <a:p>
            <a:r>
              <a:rPr kumimoji="1" lang="ja-JP" altLang="en-US" sz="800" b="1" dirty="0">
                <a:latin typeface="BIZ UDPゴシック" panose="020B0400000000000000" pitchFamily="50" charset="-128"/>
                <a:ea typeface="BIZ UDPゴシック" panose="020B0400000000000000" pitchFamily="50" charset="-128"/>
              </a:rPr>
              <a:t>使用したイラストの掲載ＵＲＬ</a:t>
            </a:r>
          </a:p>
        </p:txBody>
      </p:sp>
      <p:pic>
        <p:nvPicPr>
          <p:cNvPr id="9" name="図 8">
            <a:extLst>
              <a:ext uri="{FF2B5EF4-FFF2-40B4-BE49-F238E27FC236}">
                <a16:creationId xmlns:a16="http://schemas.microsoft.com/office/drawing/2014/main" id="{BFD14FA7-0502-3744-F49C-E0D0BF4E29EE}"/>
              </a:ext>
            </a:extLst>
          </p:cNvPr>
          <p:cNvPicPr>
            <a:picLocks noChangeAspect="1"/>
          </p:cNvPicPr>
          <p:nvPr/>
        </p:nvPicPr>
        <p:blipFill>
          <a:blip r:embed="rId3"/>
          <a:stretch>
            <a:fillRect/>
          </a:stretch>
        </p:blipFill>
        <p:spPr>
          <a:xfrm>
            <a:off x="748937" y="1341119"/>
            <a:ext cx="3718451" cy="4132217"/>
          </a:xfrm>
          <a:prstGeom prst="rect">
            <a:avLst/>
          </a:prstGeom>
        </p:spPr>
      </p:pic>
      <p:sp>
        <p:nvSpPr>
          <p:cNvPr id="14" name="テキスト ボックス 13">
            <a:extLst>
              <a:ext uri="{FF2B5EF4-FFF2-40B4-BE49-F238E27FC236}">
                <a16:creationId xmlns:a16="http://schemas.microsoft.com/office/drawing/2014/main" id="{A046D556-8746-597C-543F-B74D058AEDFE}"/>
              </a:ext>
            </a:extLst>
          </p:cNvPr>
          <p:cNvSpPr txBox="1"/>
          <p:nvPr/>
        </p:nvSpPr>
        <p:spPr>
          <a:xfrm>
            <a:off x="4460127" y="3859568"/>
            <a:ext cx="1097281" cy="369332"/>
          </a:xfrm>
          <a:prstGeom prst="rect">
            <a:avLst/>
          </a:prstGeom>
          <a:noFill/>
        </p:spPr>
        <p:txBody>
          <a:bodyPr wrap="square">
            <a:spAutoFit/>
          </a:bodyPr>
          <a:lstStyle/>
          <a:p>
            <a:r>
              <a:rPr kumimoji="1" lang="ja-JP" altLang="en-US" dirty="0">
                <a:latin typeface="UD デジタル 教科書体 NK-B" panose="02020700000000000000" pitchFamily="18" charset="-128"/>
                <a:ea typeface="UD デジタル 教科書体 NK-B" panose="02020700000000000000" pitchFamily="18" charset="-128"/>
              </a:rPr>
              <a:t>＜原因＞</a:t>
            </a:r>
          </a:p>
        </p:txBody>
      </p:sp>
      <p:graphicFrame>
        <p:nvGraphicFramePr>
          <p:cNvPr id="16" name="表 15">
            <a:extLst>
              <a:ext uri="{FF2B5EF4-FFF2-40B4-BE49-F238E27FC236}">
                <a16:creationId xmlns:a16="http://schemas.microsoft.com/office/drawing/2014/main" id="{517D9900-4198-F999-CEC9-C83C1787A3F4}"/>
              </a:ext>
            </a:extLst>
          </p:cNvPr>
          <p:cNvGraphicFramePr>
            <a:graphicFrameLocks noGrp="1"/>
          </p:cNvGraphicFramePr>
          <p:nvPr>
            <p:extLst>
              <p:ext uri="{D42A27DB-BD31-4B8C-83A1-F6EECF244321}">
                <p14:modId xmlns:p14="http://schemas.microsoft.com/office/powerpoint/2010/main" val="2395576683"/>
              </p:ext>
            </p:extLst>
          </p:nvPr>
        </p:nvGraphicFramePr>
        <p:xfrm>
          <a:off x="4937759" y="4359849"/>
          <a:ext cx="7111364" cy="2291080"/>
        </p:xfrm>
        <a:graphic>
          <a:graphicData uri="http://schemas.openxmlformats.org/drawingml/2006/table">
            <a:tbl>
              <a:tblPr firstRow="1" bandRow="1">
                <a:tableStyleId>{5940675A-B579-460E-94D1-54222C63F5DA}</a:tableStyleId>
              </a:tblPr>
              <a:tblGrid>
                <a:gridCol w="1177847">
                  <a:extLst>
                    <a:ext uri="{9D8B030D-6E8A-4147-A177-3AD203B41FA5}">
                      <a16:colId xmlns:a16="http://schemas.microsoft.com/office/drawing/2014/main" val="1976315712"/>
                    </a:ext>
                  </a:extLst>
                </a:gridCol>
                <a:gridCol w="3399869">
                  <a:extLst>
                    <a:ext uri="{9D8B030D-6E8A-4147-A177-3AD203B41FA5}">
                      <a16:colId xmlns:a16="http://schemas.microsoft.com/office/drawing/2014/main" val="1399136101"/>
                    </a:ext>
                  </a:extLst>
                </a:gridCol>
                <a:gridCol w="2533648">
                  <a:extLst>
                    <a:ext uri="{9D8B030D-6E8A-4147-A177-3AD203B41FA5}">
                      <a16:colId xmlns:a16="http://schemas.microsoft.com/office/drawing/2014/main" val="3186635776"/>
                    </a:ext>
                  </a:extLst>
                </a:gridCol>
              </a:tblGrid>
              <a:tr h="370840">
                <a:tc>
                  <a:txBody>
                    <a:bodyPr/>
                    <a:lstStyle/>
                    <a:p>
                      <a:r>
                        <a:rPr kumimoji="1" lang="ja-JP" altLang="en-US" sz="1200" dirty="0">
                          <a:latin typeface="UD デジタル 教科書体 NP-B" panose="02020700000000000000" pitchFamily="18" charset="-128"/>
                          <a:ea typeface="UD デジタル 教科書体 NP-B" panose="02020700000000000000" pitchFamily="18" charset="-128"/>
                        </a:rPr>
                        <a:t>犬の発情</a:t>
                      </a:r>
                    </a:p>
                  </a:txBody>
                  <a:tcPr/>
                </a:tc>
                <a:tc>
                  <a:txBody>
                    <a:bodyPr/>
                    <a:lstStyle/>
                    <a:p>
                      <a:r>
                        <a:rPr kumimoji="1" lang="ja-JP" altLang="en-US" sz="1200" dirty="0">
                          <a:latin typeface="UD デジタル 教科書体 NP-B" panose="02020700000000000000" pitchFamily="18" charset="-128"/>
                          <a:ea typeface="UD デジタル 教科書体 NP-B" panose="02020700000000000000" pitchFamily="18" charset="-128"/>
                        </a:rPr>
                        <a:t>子宮の様子</a:t>
                      </a:r>
                    </a:p>
                  </a:txBody>
                  <a:tcPr/>
                </a:tc>
                <a:tc>
                  <a:txBody>
                    <a:bodyPr/>
                    <a:lstStyle/>
                    <a:p>
                      <a:r>
                        <a:rPr kumimoji="1" lang="ja-JP" altLang="en-US" sz="1200" dirty="0">
                          <a:latin typeface="UD デジタル 教科書体 NP-B" panose="02020700000000000000" pitchFamily="18" charset="-128"/>
                          <a:ea typeface="UD デジタル 教科書体 NP-B" panose="02020700000000000000" pitchFamily="18" charset="-128"/>
                        </a:rPr>
                        <a:t>子宮蓄膿症を発症する犬</a:t>
                      </a:r>
                    </a:p>
                  </a:txBody>
                  <a:tcPr/>
                </a:tc>
                <a:extLst>
                  <a:ext uri="{0D108BD9-81ED-4DB2-BD59-A6C34878D82A}">
                    <a16:rowId xmlns:a16="http://schemas.microsoft.com/office/drawing/2014/main" val="265732710"/>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dirty="0">
                          <a:latin typeface="UD デジタル 教科書体 NK-B" panose="02020700000000000000" pitchFamily="18" charset="-128"/>
                          <a:ea typeface="UD デジタル 教科書体 NK-B" panose="02020700000000000000" pitchFamily="18" charset="-128"/>
                        </a:rPr>
                        <a:t>発情前期</a:t>
                      </a:r>
                      <a:endParaRPr kumimoji="1" lang="en-US" altLang="ja-JP" sz="1200" dirty="0">
                        <a:latin typeface="UD デジタル 教科書体 NK-B" panose="02020700000000000000" pitchFamily="18" charset="-128"/>
                        <a:ea typeface="UD デジタル 教科書体 NK-B" panose="02020700000000000000" pitchFamily="18"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dirty="0">
                          <a:latin typeface="UD デジタル 教科書体 NK-B" panose="02020700000000000000" pitchFamily="18" charset="-128"/>
                          <a:ea typeface="UD デジタル 教科書体 NK-B" panose="02020700000000000000" pitchFamily="18" charset="-128"/>
                        </a:rPr>
                        <a:t>（約８日間）</a:t>
                      </a:r>
                      <a:endParaRPr kumimoji="1" lang="ja-JP" altLang="en-US" sz="1200" dirty="0"/>
                    </a:p>
                  </a:txBody>
                  <a:tcPr/>
                </a:tc>
                <a:tc>
                  <a:txBody>
                    <a:bodyPr/>
                    <a:lstStyle/>
                    <a:p>
                      <a:r>
                        <a:rPr kumimoji="1" lang="ja-JP" altLang="en-US" sz="1200" dirty="0">
                          <a:latin typeface="UD デジタル 教科書体 NK-B" panose="02020700000000000000" pitchFamily="18" charset="-128"/>
                          <a:ea typeface="UD デジタル 教科書体 NK-B" panose="02020700000000000000" pitchFamily="18" charset="-128"/>
                        </a:rPr>
                        <a:t>子宮内膜が充血し厚くなり、血液含む粘液排出。</a:t>
                      </a:r>
                      <a:endParaRPr kumimoji="1" lang="en-US" altLang="ja-JP" sz="1200" dirty="0">
                        <a:latin typeface="UD デジタル 教科書体 NK-B" panose="02020700000000000000" pitchFamily="18" charset="-128"/>
                        <a:ea typeface="UD デジタル 教科書体 NK-B" panose="02020700000000000000" pitchFamily="18" charset="-128"/>
                      </a:endParaRPr>
                    </a:p>
                    <a:p>
                      <a:r>
                        <a:rPr kumimoji="1" lang="ja-JP" altLang="en-US" sz="1200" dirty="0">
                          <a:solidFill>
                            <a:srgbClr val="0070C0"/>
                          </a:solidFill>
                          <a:latin typeface="UD デジタル 教科書体 NK-B" panose="02020700000000000000" pitchFamily="18" charset="-128"/>
                          <a:ea typeface="UD デジタル 教科書体 NK-B" panose="02020700000000000000" pitchFamily="18" charset="-128"/>
                        </a:rPr>
                        <a:t>免疫力を低下させ精子の侵入に備える。</a:t>
                      </a:r>
                      <a:endParaRPr kumimoji="1" lang="ja-JP" altLang="en-US" sz="1200" dirty="0">
                        <a:solidFill>
                          <a:srgbClr val="0070C0"/>
                        </a:solidFill>
                      </a:endParaRPr>
                    </a:p>
                  </a:txBody>
                  <a:tcPr/>
                </a:tc>
                <a:tc>
                  <a:txBody>
                    <a:bodyPr/>
                    <a:lstStyle/>
                    <a:p>
                      <a:r>
                        <a:rPr kumimoji="1" lang="ja-JP" altLang="en-US" sz="1200" dirty="0">
                          <a:latin typeface="UD デジタル 教科書体 NK-B" panose="02020700000000000000" pitchFamily="18" charset="-128"/>
                          <a:ea typeface="UD デジタル 教科書体 NK-B" panose="02020700000000000000" pitchFamily="18" charset="-128"/>
                        </a:rPr>
                        <a:t>子宮内膜が</a:t>
                      </a:r>
                      <a:r>
                        <a:rPr kumimoji="1" lang="ja-JP" altLang="en-US" sz="1200" dirty="0">
                          <a:solidFill>
                            <a:srgbClr val="FF0000"/>
                          </a:solidFill>
                          <a:latin typeface="UD デジタル 教科書体 NK-B" panose="02020700000000000000" pitchFamily="18" charset="-128"/>
                          <a:ea typeface="UD デジタル 教科書体 NK-B" panose="02020700000000000000" pitchFamily="18" charset="-128"/>
                        </a:rPr>
                        <a:t>嚢胞性に肥厚</a:t>
                      </a:r>
                      <a:r>
                        <a:rPr kumimoji="1" lang="ja-JP" altLang="en-US" sz="1200" dirty="0">
                          <a:latin typeface="UD デジタル 教科書体 NK-B" panose="02020700000000000000" pitchFamily="18" charset="-128"/>
                          <a:ea typeface="UD デジタル 教科書体 NK-B" panose="02020700000000000000" pitchFamily="18" charset="-128"/>
                        </a:rPr>
                        <a:t>する</a:t>
                      </a:r>
                      <a:endParaRPr kumimoji="1" lang="ja-JP" altLang="en-US" sz="1200" dirty="0"/>
                    </a:p>
                  </a:txBody>
                  <a:tcPr/>
                </a:tc>
                <a:extLst>
                  <a:ext uri="{0D108BD9-81ED-4DB2-BD59-A6C34878D82A}">
                    <a16:rowId xmlns:a16="http://schemas.microsoft.com/office/drawing/2014/main" val="3726251825"/>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dirty="0">
                          <a:latin typeface="UD デジタル 教科書体 NK-B" panose="02020700000000000000" pitchFamily="18" charset="-128"/>
                          <a:ea typeface="UD デジタル 教科書体 NK-B" panose="02020700000000000000" pitchFamily="18" charset="-128"/>
                        </a:rPr>
                        <a:t>発情期</a:t>
                      </a:r>
                      <a:endParaRPr kumimoji="1" lang="en-US" altLang="ja-JP" sz="1200" dirty="0">
                        <a:latin typeface="UD デジタル 教科書体 NK-B" panose="02020700000000000000" pitchFamily="18" charset="-128"/>
                        <a:ea typeface="UD デジタル 教科書体 NK-B" panose="02020700000000000000" pitchFamily="18"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dirty="0">
                          <a:latin typeface="UD デジタル 教科書体 NK-B" panose="02020700000000000000" pitchFamily="18" charset="-128"/>
                          <a:ea typeface="UD デジタル 教科書体 NK-B" panose="02020700000000000000" pitchFamily="18" charset="-128"/>
                        </a:rPr>
                        <a:t>（約</a:t>
                      </a:r>
                      <a:r>
                        <a:rPr kumimoji="1" lang="en-US" altLang="ja-JP" sz="1200" dirty="0">
                          <a:latin typeface="UD デジタル 教科書体 NK-B" panose="02020700000000000000" pitchFamily="18" charset="-128"/>
                          <a:ea typeface="UD デジタル 教科書体 NK-B" panose="02020700000000000000" pitchFamily="18" charset="-128"/>
                        </a:rPr>
                        <a:t>10</a:t>
                      </a:r>
                      <a:r>
                        <a:rPr kumimoji="1" lang="ja-JP" altLang="en-US" sz="1200" dirty="0">
                          <a:latin typeface="UD デジタル 教科書体 NK-B" panose="02020700000000000000" pitchFamily="18" charset="-128"/>
                          <a:ea typeface="UD デジタル 教科書体 NK-B" panose="02020700000000000000" pitchFamily="18" charset="-128"/>
                        </a:rPr>
                        <a:t>日間）</a:t>
                      </a:r>
                      <a:endParaRPr kumimoji="1" lang="ja-JP" altLang="en-US" sz="1200" dirty="0"/>
                    </a:p>
                  </a:txBody>
                  <a:tcPr/>
                </a:tc>
                <a:tc>
                  <a:txBody>
                    <a:bodyPr/>
                    <a:lstStyle/>
                    <a:p>
                      <a:r>
                        <a:rPr kumimoji="1" lang="ja-JP" altLang="en-US" sz="1200" dirty="0">
                          <a:latin typeface="UD デジタル 教科書体 NK-B" panose="02020700000000000000" pitchFamily="18" charset="-128"/>
                          <a:ea typeface="UD デジタル 教科書体 NK-B" panose="02020700000000000000" pitchFamily="18" charset="-128"/>
                        </a:rPr>
                        <a:t>オスを受け入れる時期で</a:t>
                      </a:r>
                      <a:r>
                        <a:rPr kumimoji="1" lang="ja-JP" altLang="en-US" sz="1200" dirty="0">
                          <a:solidFill>
                            <a:srgbClr val="0070C0"/>
                          </a:solidFill>
                          <a:latin typeface="UD デジタル 教科書体 NK-B" panose="02020700000000000000" pitchFamily="18" charset="-128"/>
                          <a:ea typeface="UD デジタル 教科書体 NK-B" panose="02020700000000000000" pitchFamily="18" charset="-128"/>
                        </a:rPr>
                        <a:t>子宮頸管が開き精子を受け入れ</a:t>
                      </a:r>
                      <a:r>
                        <a:rPr kumimoji="1" lang="ja-JP" altLang="en-US" sz="1200" dirty="0">
                          <a:latin typeface="UD デジタル 教科書体 NK-B" panose="02020700000000000000" pitchFamily="18" charset="-128"/>
                          <a:ea typeface="UD デジタル 教科書体 NK-B" panose="02020700000000000000" pitchFamily="18" charset="-128"/>
                        </a:rPr>
                        <a:t>排卵が起こる。</a:t>
                      </a:r>
                      <a:r>
                        <a:rPr kumimoji="1" lang="ja-JP" altLang="en-US" sz="1200" dirty="0">
                          <a:solidFill>
                            <a:srgbClr val="FF0000"/>
                          </a:solidFill>
                          <a:latin typeface="UD デジタル 教科書体 NK-B" panose="02020700000000000000" pitchFamily="18" charset="-128"/>
                          <a:ea typeface="UD デジタル 教科書体 NK-B" panose="02020700000000000000" pitchFamily="18" charset="-128"/>
                        </a:rPr>
                        <a:t>このとき子宮に細菌が入る</a:t>
                      </a:r>
                      <a:r>
                        <a:rPr kumimoji="1" lang="ja-JP" altLang="en-US" sz="1200" dirty="0">
                          <a:latin typeface="UD デジタル 教科書体 NK-B" panose="02020700000000000000" pitchFamily="18" charset="-128"/>
                          <a:ea typeface="UD デジタル 教科書体 NK-B" panose="02020700000000000000" pitchFamily="18" charset="-128"/>
                        </a:rPr>
                        <a:t>。</a:t>
                      </a:r>
                      <a:endParaRPr kumimoji="1" lang="ja-JP" altLang="en-US" sz="12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dirty="0">
                          <a:solidFill>
                            <a:srgbClr val="FF0000"/>
                          </a:solidFill>
                          <a:latin typeface="UD デジタル 教科書体 NK-B" panose="02020700000000000000" pitchFamily="18" charset="-128"/>
                          <a:ea typeface="UD デジタル 教科書体 NK-B" panose="02020700000000000000" pitchFamily="18" charset="-128"/>
                        </a:rPr>
                        <a:t>細菌が厚くなった内膜の奥まで入る</a:t>
                      </a:r>
                      <a:endParaRPr kumimoji="1" lang="ja-JP" altLang="en-US" sz="1200" dirty="0">
                        <a:solidFill>
                          <a:srgbClr val="FF0000"/>
                        </a:solidFill>
                      </a:endParaRPr>
                    </a:p>
                  </a:txBody>
                  <a:tcPr/>
                </a:tc>
                <a:extLst>
                  <a:ext uri="{0D108BD9-81ED-4DB2-BD59-A6C34878D82A}">
                    <a16:rowId xmlns:a16="http://schemas.microsoft.com/office/drawing/2014/main" val="851716281"/>
                  </a:ext>
                </a:extLst>
              </a:tr>
              <a:tr h="370840">
                <a:tc>
                  <a:txBody>
                    <a:bodyPr/>
                    <a:lstStyle/>
                    <a:p>
                      <a:r>
                        <a:rPr kumimoji="1" lang="ja-JP" altLang="en-US" sz="1200" dirty="0">
                          <a:latin typeface="UD デジタル 教科書体 NK-B" panose="02020700000000000000" pitchFamily="18" charset="-128"/>
                          <a:ea typeface="UD デジタル 教科書体 NK-B" panose="02020700000000000000" pitchFamily="18" charset="-128"/>
                        </a:rPr>
                        <a:t>発情後期</a:t>
                      </a:r>
                      <a:endParaRPr kumimoji="1" lang="en-US" altLang="ja-JP" sz="1200" dirty="0">
                        <a:latin typeface="UD デジタル 教科書体 NK-B" panose="02020700000000000000" pitchFamily="18" charset="-128"/>
                        <a:ea typeface="UD デジタル 教科書体 NK-B" panose="02020700000000000000" pitchFamily="18" charset="-128"/>
                      </a:endParaRPr>
                    </a:p>
                    <a:p>
                      <a:r>
                        <a:rPr kumimoji="1" lang="ja-JP" altLang="en-US" sz="1200" dirty="0">
                          <a:latin typeface="UD デジタル 教科書体 NK-B" panose="02020700000000000000" pitchFamily="18" charset="-128"/>
                          <a:ea typeface="UD デジタル 教科書体 NK-B" panose="02020700000000000000" pitchFamily="18" charset="-128"/>
                        </a:rPr>
                        <a:t>（約２か月間）</a:t>
                      </a:r>
                      <a:endParaRPr kumimoji="1" lang="ja-JP" altLang="en-US" sz="1200" dirty="0"/>
                    </a:p>
                  </a:txBody>
                  <a:tcPr/>
                </a:tc>
                <a:tc>
                  <a:txBody>
                    <a:bodyPr/>
                    <a:lstStyle/>
                    <a:p>
                      <a:r>
                        <a:rPr kumimoji="1" lang="ja-JP" altLang="en-US" sz="1200" dirty="0">
                          <a:latin typeface="UD デジタル 教科書体 NK-B" panose="02020700000000000000" pitchFamily="18" charset="-128"/>
                          <a:ea typeface="UD デジタル 教科書体 NK-B" panose="02020700000000000000" pitchFamily="18" charset="-128"/>
                        </a:rPr>
                        <a:t>排卵後の卵巣に黄体ができ、黄体ホルモン（プロゲステロン）が分泌される。</a:t>
                      </a:r>
                      <a:endParaRPr kumimoji="1" lang="en-US" altLang="ja-JP" sz="1200" dirty="0">
                        <a:latin typeface="UD デジタル 教科書体 NK-B" panose="02020700000000000000" pitchFamily="18" charset="-128"/>
                        <a:ea typeface="UD デジタル 教科書体 NK-B" panose="02020700000000000000" pitchFamily="18" charset="-128"/>
                      </a:endParaRPr>
                    </a:p>
                    <a:p>
                      <a:r>
                        <a:rPr kumimoji="1" lang="ja-JP" altLang="en-US" sz="1200" dirty="0">
                          <a:latin typeface="UD デジタル 教科書体 NK-B" panose="02020700000000000000" pitchFamily="18" charset="-128"/>
                          <a:ea typeface="UD デジタル 教科書体 NK-B" panose="02020700000000000000" pitchFamily="18" charset="-128"/>
                        </a:rPr>
                        <a:t>黄体ホルモンは、</a:t>
                      </a:r>
                      <a:r>
                        <a:rPr kumimoji="1" lang="ja-JP" altLang="en-US" sz="1200" dirty="0">
                          <a:solidFill>
                            <a:srgbClr val="FF0000"/>
                          </a:solidFill>
                          <a:latin typeface="UD デジタル 教科書体 NK-B" panose="02020700000000000000" pitchFamily="18" charset="-128"/>
                          <a:ea typeface="UD デジタル 教科書体 NK-B" panose="02020700000000000000" pitchFamily="18" charset="-128"/>
                        </a:rPr>
                        <a:t>子宮頸管を閉鎖し免疫力を抑制し胎子が育ちやすい環境をつくる</a:t>
                      </a:r>
                      <a:r>
                        <a:rPr kumimoji="1" lang="ja-JP" altLang="en-US" sz="1200" dirty="0">
                          <a:latin typeface="UD デジタル 教科書体 NK-B" panose="02020700000000000000" pitchFamily="18" charset="-128"/>
                          <a:ea typeface="UD デジタル 教科書体 NK-B" panose="02020700000000000000" pitchFamily="18" charset="-128"/>
                        </a:rPr>
                        <a:t>。</a:t>
                      </a:r>
                      <a:endParaRPr kumimoji="1" lang="en-US" altLang="ja-JP" sz="1200" dirty="0">
                        <a:latin typeface="UD デジタル 教科書体 NK-B" panose="02020700000000000000" pitchFamily="18" charset="-128"/>
                        <a:ea typeface="UD デジタル 教科書体 NK-B" panose="02020700000000000000" pitchFamily="18" charset="-128"/>
                      </a:endParaRPr>
                    </a:p>
                    <a:p>
                      <a:r>
                        <a:rPr kumimoji="1" lang="ja-JP" altLang="en-US" sz="1200" dirty="0">
                          <a:latin typeface="UD デジタル 教科書体 NK-B" panose="02020700000000000000" pitchFamily="18" charset="-128"/>
                          <a:ea typeface="UD デジタル 教科書体 NK-B" panose="02020700000000000000" pitchFamily="18" charset="-128"/>
                        </a:rPr>
                        <a:t>侵入した細菌は白血球が殺菌する。</a:t>
                      </a:r>
                      <a:endParaRPr kumimoji="1" lang="en-US" altLang="ja-JP" sz="1200" dirty="0">
                        <a:latin typeface="UD デジタル 教科書体 NK-B" panose="02020700000000000000" pitchFamily="18" charset="-128"/>
                        <a:ea typeface="UD デジタル 教科書体 NK-B" panose="02020700000000000000" pitchFamily="18" charset="-128"/>
                      </a:endParaRPr>
                    </a:p>
                  </a:txBody>
                  <a:tcPr/>
                </a:tc>
                <a:tc>
                  <a:txBody>
                    <a:bodyPr/>
                    <a:lstStyle/>
                    <a:p>
                      <a:r>
                        <a:rPr kumimoji="1" lang="ja-JP" altLang="en-US" sz="1200" dirty="0">
                          <a:latin typeface="UD デジタル 教科書体 NK-B" panose="02020700000000000000" pitchFamily="18" charset="-128"/>
                          <a:ea typeface="UD デジタル 教科書体 NK-B" panose="02020700000000000000" pitchFamily="18" charset="-128"/>
                        </a:rPr>
                        <a:t>白血球が内膜の奥の細菌を殺菌しきれず、</a:t>
                      </a:r>
                      <a:r>
                        <a:rPr kumimoji="1" lang="ja-JP" altLang="en-US" sz="1200" dirty="0">
                          <a:solidFill>
                            <a:srgbClr val="FF0000"/>
                          </a:solidFill>
                          <a:latin typeface="UD デジタル 教科書体 NK-B" panose="02020700000000000000" pitchFamily="18" charset="-128"/>
                          <a:ea typeface="UD デジタル 教科書体 NK-B" panose="02020700000000000000" pitchFamily="18" charset="-128"/>
                        </a:rPr>
                        <a:t>細菌が増殖し炎症を起こし（子宮内膜炎）、膿がたまる。</a:t>
                      </a:r>
                      <a:endParaRPr kumimoji="1" lang="ja-JP" altLang="en-US" sz="1200" dirty="0">
                        <a:solidFill>
                          <a:srgbClr val="FF0000"/>
                        </a:solidFill>
                      </a:endParaRPr>
                    </a:p>
                  </a:txBody>
                  <a:tcPr/>
                </a:tc>
                <a:extLst>
                  <a:ext uri="{0D108BD9-81ED-4DB2-BD59-A6C34878D82A}">
                    <a16:rowId xmlns:a16="http://schemas.microsoft.com/office/drawing/2014/main" val="3249581027"/>
                  </a:ext>
                </a:extLst>
              </a:tr>
            </a:tbl>
          </a:graphicData>
        </a:graphic>
      </p:graphicFrame>
      <p:pic>
        <p:nvPicPr>
          <p:cNvPr id="17" name="Picture 2" descr="メス猫の子宮蓄膿症～症状・原因から治療・予防法まで生殖器の病気を知る | 子猫のへや">
            <a:extLst>
              <a:ext uri="{FF2B5EF4-FFF2-40B4-BE49-F238E27FC236}">
                <a16:creationId xmlns:a16="http://schemas.microsoft.com/office/drawing/2014/main" id="{F40BFCB6-31EF-4F77-84DB-FB0883E165BB}"/>
              </a:ext>
            </a:extLst>
          </p:cNvPr>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8821783" y="1879105"/>
            <a:ext cx="3004457" cy="240237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2087067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 name="図 31"/>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39384" y="158023"/>
            <a:ext cx="1338741" cy="937516"/>
          </a:xfrm>
          <a:prstGeom prst="rect">
            <a:avLst/>
          </a:prstGeom>
        </p:spPr>
      </p:pic>
      <p:sp>
        <p:nvSpPr>
          <p:cNvPr id="36" name="タイトル 1"/>
          <p:cNvSpPr>
            <a:spLocks noGrp="1"/>
          </p:cNvSpPr>
          <p:nvPr>
            <p:ph type="title"/>
          </p:nvPr>
        </p:nvSpPr>
        <p:spPr>
          <a:xfrm>
            <a:off x="1529881" y="405010"/>
            <a:ext cx="3881363" cy="947801"/>
          </a:xfrm>
        </p:spPr>
        <p:txBody>
          <a:bodyPr>
            <a:normAutofit/>
          </a:bodyPr>
          <a:lstStyle/>
          <a:p>
            <a:r>
              <a:rPr kumimoji="1" lang="ja-JP" altLang="en-US" dirty="0">
                <a:latin typeface="UD デジタル 教科書体 NP-B" panose="02020700000000000000" pitchFamily="18" charset="-128"/>
                <a:ea typeface="UD デジタル 教科書体 NP-B" panose="02020700000000000000" pitchFamily="18" charset="-128"/>
              </a:rPr>
              <a:t>子宮蓄膿症</a:t>
            </a:r>
          </a:p>
        </p:txBody>
      </p:sp>
      <p:sp>
        <p:nvSpPr>
          <p:cNvPr id="6" name="テキスト ボックス 5">
            <a:extLst>
              <a:ext uri="{FF2B5EF4-FFF2-40B4-BE49-F238E27FC236}">
                <a16:creationId xmlns:a16="http://schemas.microsoft.com/office/drawing/2014/main" id="{02DBE0CF-342A-366E-9982-B2DBE9098045}"/>
              </a:ext>
            </a:extLst>
          </p:cNvPr>
          <p:cNvSpPr txBox="1"/>
          <p:nvPr/>
        </p:nvSpPr>
        <p:spPr>
          <a:xfrm>
            <a:off x="5452905" y="1490837"/>
            <a:ext cx="1097281" cy="369332"/>
          </a:xfrm>
          <a:prstGeom prst="rect">
            <a:avLst/>
          </a:prstGeom>
          <a:noFill/>
        </p:spPr>
        <p:txBody>
          <a:bodyPr wrap="square">
            <a:spAutoFit/>
          </a:bodyPr>
          <a:lstStyle/>
          <a:p>
            <a:r>
              <a:rPr kumimoji="1" lang="ja-JP" altLang="en-US" dirty="0">
                <a:latin typeface="UD デジタル 教科書体 NK-B" panose="02020700000000000000" pitchFamily="18" charset="-128"/>
                <a:ea typeface="UD デジタル 教科書体 NK-B" panose="02020700000000000000" pitchFamily="18" charset="-128"/>
              </a:rPr>
              <a:t>＜症状＞</a:t>
            </a:r>
          </a:p>
        </p:txBody>
      </p:sp>
      <p:sp>
        <p:nvSpPr>
          <p:cNvPr id="7" name="テキスト ボックス 6">
            <a:extLst>
              <a:ext uri="{FF2B5EF4-FFF2-40B4-BE49-F238E27FC236}">
                <a16:creationId xmlns:a16="http://schemas.microsoft.com/office/drawing/2014/main" id="{622E9D7D-B5BD-4E0C-47A2-E8A432B99422}"/>
              </a:ext>
            </a:extLst>
          </p:cNvPr>
          <p:cNvSpPr txBox="1"/>
          <p:nvPr/>
        </p:nvSpPr>
        <p:spPr>
          <a:xfrm>
            <a:off x="6215678" y="1814187"/>
            <a:ext cx="4876921" cy="1477328"/>
          </a:xfrm>
          <a:prstGeom prst="rect">
            <a:avLst/>
          </a:prstGeom>
          <a:noFill/>
        </p:spPr>
        <p:txBody>
          <a:bodyPr wrap="square">
            <a:spAutoFit/>
          </a:bodyPr>
          <a:lstStyle/>
          <a:p>
            <a:r>
              <a:rPr kumimoji="1" lang="ja-JP" altLang="en-US" dirty="0">
                <a:latin typeface="UD デジタル 教科書体 NK-B" panose="02020700000000000000" pitchFamily="18" charset="-128"/>
                <a:ea typeface="UD デジタル 教科書体 NK-B" panose="02020700000000000000" pitchFamily="18" charset="-128"/>
              </a:rPr>
              <a:t>元気がなくなる、食欲不振</a:t>
            </a:r>
            <a:endParaRPr kumimoji="1" lang="en-US" altLang="ja-JP" dirty="0">
              <a:latin typeface="UD デジタル 教科書体 NK-B" panose="02020700000000000000" pitchFamily="18" charset="-128"/>
              <a:ea typeface="UD デジタル 教科書体 NK-B" panose="02020700000000000000" pitchFamily="18" charset="-128"/>
            </a:endParaRPr>
          </a:p>
          <a:p>
            <a:r>
              <a:rPr kumimoji="1" lang="ja-JP" altLang="en-US" dirty="0">
                <a:latin typeface="UD デジタル 教科書体 NK-B" panose="02020700000000000000" pitchFamily="18" charset="-128"/>
                <a:ea typeface="UD デジタル 教科書体 NK-B" panose="02020700000000000000" pitchFamily="18" charset="-128"/>
              </a:rPr>
              <a:t>多飲多尿</a:t>
            </a:r>
            <a:endParaRPr kumimoji="1" lang="en-US" altLang="ja-JP" dirty="0">
              <a:latin typeface="UD デジタル 教科書体 NK-B" panose="02020700000000000000" pitchFamily="18" charset="-128"/>
              <a:ea typeface="UD デジタル 教科書体 NK-B" panose="02020700000000000000" pitchFamily="18" charset="-128"/>
            </a:endParaRPr>
          </a:p>
          <a:p>
            <a:r>
              <a:rPr kumimoji="1" lang="ja-JP" altLang="en-US" dirty="0">
                <a:latin typeface="UD デジタル 教科書体 NK-B" panose="02020700000000000000" pitchFamily="18" charset="-128"/>
                <a:ea typeface="UD デジタル 教科書体 NK-B" panose="02020700000000000000" pitchFamily="18" charset="-128"/>
              </a:rPr>
              <a:t>嘔吐</a:t>
            </a:r>
            <a:endParaRPr kumimoji="1" lang="en-US" altLang="ja-JP" dirty="0">
              <a:latin typeface="UD デジタル 教科書体 NK-B" panose="02020700000000000000" pitchFamily="18" charset="-128"/>
              <a:ea typeface="UD デジタル 教科書体 NK-B" panose="02020700000000000000" pitchFamily="18" charset="-128"/>
            </a:endParaRPr>
          </a:p>
          <a:p>
            <a:r>
              <a:rPr kumimoji="1" lang="ja-JP" altLang="en-US" dirty="0">
                <a:latin typeface="UD デジタル 教科書体 NK-B" panose="02020700000000000000" pitchFamily="18" charset="-128"/>
                <a:ea typeface="UD デジタル 教科書体 NK-B" panose="02020700000000000000" pitchFamily="18" charset="-128"/>
              </a:rPr>
              <a:t>腹部膨満</a:t>
            </a:r>
            <a:endParaRPr kumimoji="1" lang="en-US" altLang="ja-JP" dirty="0">
              <a:latin typeface="UD デジタル 教科書体 NK-B" panose="02020700000000000000" pitchFamily="18" charset="-128"/>
              <a:ea typeface="UD デジタル 教科書体 NK-B" panose="02020700000000000000" pitchFamily="18" charset="-128"/>
            </a:endParaRPr>
          </a:p>
          <a:p>
            <a:r>
              <a:rPr kumimoji="1" lang="ja-JP" altLang="en-US" dirty="0">
                <a:latin typeface="UD デジタル 教科書体 NK-B" panose="02020700000000000000" pitchFamily="18" charset="-128"/>
                <a:ea typeface="UD デジタル 教科書体 NK-B" panose="02020700000000000000" pitchFamily="18" charset="-128"/>
              </a:rPr>
              <a:t>膣からの膿状分泌物の排出（開放型）</a:t>
            </a:r>
            <a:endParaRPr kumimoji="1" lang="en-US" altLang="ja-JP" dirty="0">
              <a:latin typeface="UD デジタル 教科書体 NK-B" panose="02020700000000000000" pitchFamily="18" charset="-128"/>
              <a:ea typeface="UD デジタル 教科書体 NK-B" panose="02020700000000000000" pitchFamily="18" charset="-128"/>
            </a:endParaRPr>
          </a:p>
        </p:txBody>
      </p:sp>
      <p:sp>
        <p:nvSpPr>
          <p:cNvPr id="8" name="テキスト ボックス 7">
            <a:extLst>
              <a:ext uri="{FF2B5EF4-FFF2-40B4-BE49-F238E27FC236}">
                <a16:creationId xmlns:a16="http://schemas.microsoft.com/office/drawing/2014/main" id="{C4E15C9A-D88D-EF06-5D74-9F0C49B782AC}"/>
              </a:ext>
            </a:extLst>
          </p:cNvPr>
          <p:cNvSpPr txBox="1"/>
          <p:nvPr/>
        </p:nvSpPr>
        <p:spPr>
          <a:xfrm>
            <a:off x="5499797" y="3793479"/>
            <a:ext cx="3623005" cy="369332"/>
          </a:xfrm>
          <a:prstGeom prst="rect">
            <a:avLst/>
          </a:prstGeom>
          <a:noFill/>
        </p:spPr>
        <p:txBody>
          <a:bodyPr wrap="square">
            <a:spAutoFit/>
          </a:bodyPr>
          <a:lstStyle/>
          <a:p>
            <a:r>
              <a:rPr kumimoji="1" lang="ja-JP" altLang="en-US" dirty="0">
                <a:latin typeface="UD デジタル 教科書体 NK-B" panose="02020700000000000000" pitchFamily="18" charset="-128"/>
                <a:ea typeface="UD デジタル 教科書体 NK-B" panose="02020700000000000000" pitchFamily="18" charset="-128"/>
              </a:rPr>
              <a:t>＜治療・予防＞</a:t>
            </a:r>
          </a:p>
        </p:txBody>
      </p:sp>
      <p:sp>
        <p:nvSpPr>
          <p:cNvPr id="11" name="テキスト ボックス 10">
            <a:extLst>
              <a:ext uri="{FF2B5EF4-FFF2-40B4-BE49-F238E27FC236}">
                <a16:creationId xmlns:a16="http://schemas.microsoft.com/office/drawing/2014/main" id="{8498335E-9085-9CE6-EEF4-3AB17CF71606}"/>
              </a:ext>
            </a:extLst>
          </p:cNvPr>
          <p:cNvSpPr txBox="1"/>
          <p:nvPr/>
        </p:nvSpPr>
        <p:spPr>
          <a:xfrm>
            <a:off x="6277146" y="4174641"/>
            <a:ext cx="5234915" cy="369332"/>
          </a:xfrm>
          <a:prstGeom prst="rect">
            <a:avLst/>
          </a:prstGeom>
          <a:noFill/>
        </p:spPr>
        <p:txBody>
          <a:bodyPr wrap="square">
            <a:spAutoFit/>
          </a:bodyPr>
          <a:lstStyle/>
          <a:p>
            <a:r>
              <a:rPr kumimoji="1" lang="ja-JP" altLang="en-US" dirty="0">
                <a:latin typeface="UD デジタル 教科書体 NK-B" panose="02020700000000000000" pitchFamily="18" charset="-128"/>
                <a:ea typeface="UD デジタル 教科書体 NK-B" panose="02020700000000000000" pitchFamily="18" charset="-128"/>
              </a:rPr>
              <a:t>避妊手術（卵巣・子宮摘出）</a:t>
            </a:r>
            <a:endParaRPr kumimoji="1" lang="en-US" altLang="ja-JP" dirty="0">
              <a:latin typeface="UD デジタル 教科書体 NK-B" panose="02020700000000000000" pitchFamily="18" charset="-128"/>
              <a:ea typeface="UD デジタル 教科書体 NK-B" panose="02020700000000000000" pitchFamily="18" charset="-128"/>
            </a:endParaRPr>
          </a:p>
        </p:txBody>
      </p:sp>
      <p:sp>
        <p:nvSpPr>
          <p:cNvPr id="2" name="テキスト ボックス 1">
            <a:extLst>
              <a:ext uri="{FF2B5EF4-FFF2-40B4-BE49-F238E27FC236}">
                <a16:creationId xmlns:a16="http://schemas.microsoft.com/office/drawing/2014/main" id="{2D4DE781-C9C6-F239-978E-742EB5345E82}"/>
              </a:ext>
            </a:extLst>
          </p:cNvPr>
          <p:cNvSpPr txBox="1"/>
          <p:nvPr/>
        </p:nvSpPr>
        <p:spPr>
          <a:xfrm>
            <a:off x="5408857" y="729735"/>
            <a:ext cx="6286754" cy="369332"/>
          </a:xfrm>
          <a:prstGeom prst="rect">
            <a:avLst/>
          </a:prstGeom>
          <a:noFill/>
        </p:spPr>
        <p:txBody>
          <a:bodyPr wrap="square">
            <a:spAutoFit/>
          </a:bodyPr>
          <a:lstStyle/>
          <a:p>
            <a:r>
              <a:rPr kumimoji="1" lang="ja-JP" altLang="en-US" dirty="0">
                <a:latin typeface="UD デジタル 教科書体 NK-B" panose="02020700000000000000" pitchFamily="18" charset="-128"/>
                <a:ea typeface="UD デジタル 教科書体 NK-B" panose="02020700000000000000" pitchFamily="18" charset="-128"/>
              </a:rPr>
              <a:t>子宮内で細菌が増殖し膿がたまる、または排出される状態</a:t>
            </a:r>
          </a:p>
        </p:txBody>
      </p:sp>
      <p:sp>
        <p:nvSpPr>
          <p:cNvPr id="10" name="テキスト ボックス 9">
            <a:extLst>
              <a:ext uri="{FF2B5EF4-FFF2-40B4-BE49-F238E27FC236}">
                <a16:creationId xmlns:a16="http://schemas.microsoft.com/office/drawing/2014/main" id="{11144B8A-605B-8ABB-AA98-3B79DFEF5954}"/>
              </a:ext>
            </a:extLst>
          </p:cNvPr>
          <p:cNvSpPr txBox="1"/>
          <p:nvPr/>
        </p:nvSpPr>
        <p:spPr>
          <a:xfrm>
            <a:off x="281836" y="6466655"/>
            <a:ext cx="6937569" cy="230832"/>
          </a:xfrm>
          <a:prstGeom prst="rect">
            <a:avLst/>
          </a:prstGeom>
          <a:noFill/>
        </p:spPr>
        <p:txBody>
          <a:bodyPr wrap="square">
            <a:spAutoFit/>
          </a:bodyPr>
          <a:lstStyle/>
          <a:p>
            <a:r>
              <a:rPr lang="en-US" altLang="ja-JP" sz="900" dirty="0">
                <a:hlinkClick r:id="rId3"/>
              </a:rPr>
              <a:t>https://ogawaah.net/other/</a:t>
            </a:r>
            <a:r>
              <a:rPr lang="ja-JP" altLang="en-US" sz="900" dirty="0"/>
              <a:t>「犬の子宮蓄膿症」</a:t>
            </a:r>
          </a:p>
        </p:txBody>
      </p:sp>
      <p:sp>
        <p:nvSpPr>
          <p:cNvPr id="12" name="テキスト ボックス 11">
            <a:extLst>
              <a:ext uri="{FF2B5EF4-FFF2-40B4-BE49-F238E27FC236}">
                <a16:creationId xmlns:a16="http://schemas.microsoft.com/office/drawing/2014/main" id="{493AF81A-8183-B03B-6660-2315F3A6FBBD}"/>
              </a:ext>
            </a:extLst>
          </p:cNvPr>
          <p:cNvSpPr txBox="1"/>
          <p:nvPr/>
        </p:nvSpPr>
        <p:spPr>
          <a:xfrm>
            <a:off x="268891" y="6314410"/>
            <a:ext cx="2093843" cy="215444"/>
          </a:xfrm>
          <a:prstGeom prst="rect">
            <a:avLst/>
          </a:prstGeom>
          <a:noFill/>
        </p:spPr>
        <p:txBody>
          <a:bodyPr wrap="none" rtlCol="0">
            <a:spAutoFit/>
          </a:bodyPr>
          <a:lstStyle/>
          <a:p>
            <a:r>
              <a:rPr kumimoji="1" lang="ja-JP" altLang="en-US" sz="800" b="1" dirty="0">
                <a:latin typeface="BIZ UDPゴシック" panose="020B0400000000000000" pitchFamily="50" charset="-128"/>
                <a:ea typeface="BIZ UDPゴシック" panose="020B0400000000000000" pitchFamily="50" charset="-128"/>
              </a:rPr>
              <a:t>使用した写真の掲載ＵＲＬ：おがわ動物病院</a:t>
            </a:r>
          </a:p>
        </p:txBody>
      </p:sp>
      <p:sp>
        <p:nvSpPr>
          <p:cNvPr id="5" name="テキスト ボックス 4">
            <a:extLst>
              <a:ext uri="{FF2B5EF4-FFF2-40B4-BE49-F238E27FC236}">
                <a16:creationId xmlns:a16="http://schemas.microsoft.com/office/drawing/2014/main" id="{1188ED51-0438-4481-9B33-934DBACC00FB}"/>
              </a:ext>
            </a:extLst>
          </p:cNvPr>
          <p:cNvSpPr txBox="1"/>
          <p:nvPr/>
        </p:nvSpPr>
        <p:spPr>
          <a:xfrm>
            <a:off x="6270171" y="4527509"/>
            <a:ext cx="4345578" cy="369332"/>
          </a:xfrm>
          <a:prstGeom prst="rect">
            <a:avLst/>
          </a:prstGeom>
          <a:noFill/>
        </p:spPr>
        <p:txBody>
          <a:bodyPr wrap="square">
            <a:spAutoFit/>
          </a:bodyPr>
          <a:lstStyle/>
          <a:p>
            <a:r>
              <a:rPr kumimoji="1" lang="ja-JP" altLang="en-US" dirty="0">
                <a:solidFill>
                  <a:srgbClr val="0070C0"/>
                </a:solidFill>
                <a:latin typeface="UD デジタル 教科書体 NK-B" panose="02020700000000000000" pitchFamily="18" charset="-128"/>
                <a:ea typeface="UD デジタル 教科書体 NK-B" panose="02020700000000000000" pitchFamily="18" charset="-128"/>
              </a:rPr>
              <a:t>膿が膣から出ない閉鎖型は発見が遅れる</a:t>
            </a:r>
            <a:endParaRPr kumimoji="1" lang="en-US" altLang="ja-JP" dirty="0">
              <a:solidFill>
                <a:srgbClr val="0070C0"/>
              </a:solidFill>
              <a:latin typeface="UD デジタル 教科書体 NK-B" panose="02020700000000000000" pitchFamily="18" charset="-128"/>
              <a:ea typeface="UD デジタル 教科書体 NK-B" panose="02020700000000000000" pitchFamily="18" charset="-128"/>
            </a:endParaRPr>
          </a:p>
        </p:txBody>
      </p:sp>
      <p:pic>
        <p:nvPicPr>
          <p:cNvPr id="1026" name="Picture 2" descr="犬の子宮蓄膿症｣ | おがわ動物病院｜松伏町 越谷市 吉川市｜ペットホテル｜日曜日も診療">
            <a:extLst>
              <a:ext uri="{FF2B5EF4-FFF2-40B4-BE49-F238E27FC236}">
                <a16:creationId xmlns:a16="http://schemas.microsoft.com/office/drawing/2014/main" id="{88F5A27C-F7EB-A278-69FA-919C76F045D8}"/>
              </a:ext>
            </a:extLst>
          </p:cNvPr>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658178" y="1586185"/>
            <a:ext cx="4048125" cy="3476625"/>
          </a:xfrm>
          <a:prstGeom prst="rect">
            <a:avLst/>
          </a:prstGeom>
          <a:noFill/>
          <a:extLst>
            <a:ext uri="{909E8E84-426E-40DD-AFC4-6F175D3DCCD1}">
              <a14:hiddenFill xmlns:a14="http://schemas.microsoft.com/office/drawing/2010/main">
                <a:solidFill>
                  <a:srgbClr val="FFFFFF"/>
                </a:solidFill>
              </a14:hiddenFill>
            </a:ext>
          </a:extLst>
        </p:spPr>
      </p:pic>
      <p:sp>
        <p:nvSpPr>
          <p:cNvPr id="14" name="テキスト ボックス 13">
            <a:extLst>
              <a:ext uri="{FF2B5EF4-FFF2-40B4-BE49-F238E27FC236}">
                <a16:creationId xmlns:a16="http://schemas.microsoft.com/office/drawing/2014/main" id="{C8E0D600-086F-E2EC-ECA2-595D2FEF21D2}"/>
              </a:ext>
            </a:extLst>
          </p:cNvPr>
          <p:cNvSpPr txBox="1"/>
          <p:nvPr/>
        </p:nvSpPr>
        <p:spPr>
          <a:xfrm>
            <a:off x="6270171" y="5102275"/>
            <a:ext cx="4929052" cy="369332"/>
          </a:xfrm>
          <a:prstGeom prst="rect">
            <a:avLst/>
          </a:prstGeom>
          <a:noFill/>
        </p:spPr>
        <p:txBody>
          <a:bodyPr wrap="square">
            <a:spAutoFit/>
          </a:bodyPr>
          <a:lstStyle/>
          <a:p>
            <a:r>
              <a:rPr kumimoji="1" lang="ja-JP" altLang="en-US" dirty="0">
                <a:solidFill>
                  <a:srgbClr val="FF0000"/>
                </a:solidFill>
                <a:latin typeface="UD デジタル 教科書体 NK-B" panose="02020700000000000000" pitchFamily="18" charset="-128"/>
                <a:ea typeface="UD デジタル 教科書体 NK-B" panose="02020700000000000000" pitchFamily="18" charset="-128"/>
              </a:rPr>
              <a:t>出産させる予定がないなら早めに避妊手術を！</a:t>
            </a:r>
            <a:endParaRPr kumimoji="1" lang="en-US" altLang="ja-JP" dirty="0">
              <a:solidFill>
                <a:srgbClr val="FF0000"/>
              </a:solidFill>
              <a:latin typeface="UD デジタル 教科書体 NK-B" panose="02020700000000000000" pitchFamily="18" charset="-128"/>
              <a:ea typeface="UD デジタル 教科書体 NK-B" panose="02020700000000000000" pitchFamily="18" charset="-128"/>
            </a:endParaRPr>
          </a:p>
        </p:txBody>
      </p:sp>
    </p:spTree>
    <p:extLst>
      <p:ext uri="{BB962C8B-B14F-4D97-AF65-F5344CB8AC3E}">
        <p14:creationId xmlns:p14="http://schemas.microsoft.com/office/powerpoint/2010/main" val="389465615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 name="図 31"/>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39384" y="158023"/>
            <a:ext cx="1338741" cy="937516"/>
          </a:xfrm>
          <a:prstGeom prst="rect">
            <a:avLst/>
          </a:prstGeom>
        </p:spPr>
      </p:pic>
      <p:sp>
        <p:nvSpPr>
          <p:cNvPr id="36" name="タイトル 1"/>
          <p:cNvSpPr>
            <a:spLocks noGrp="1"/>
          </p:cNvSpPr>
          <p:nvPr>
            <p:ph type="title"/>
          </p:nvPr>
        </p:nvSpPr>
        <p:spPr>
          <a:xfrm>
            <a:off x="1529881" y="405010"/>
            <a:ext cx="3881363" cy="947801"/>
          </a:xfrm>
        </p:spPr>
        <p:txBody>
          <a:bodyPr>
            <a:normAutofit/>
          </a:bodyPr>
          <a:lstStyle/>
          <a:p>
            <a:r>
              <a:rPr kumimoji="1" lang="ja-JP" altLang="en-US" dirty="0">
                <a:latin typeface="UD デジタル 教科書体 NP-B" panose="02020700000000000000" pitchFamily="18" charset="-128"/>
                <a:ea typeface="UD デジタル 教科書体 NP-B" panose="02020700000000000000" pitchFamily="18" charset="-128"/>
              </a:rPr>
              <a:t>卵巣腫瘍</a:t>
            </a:r>
          </a:p>
        </p:txBody>
      </p:sp>
      <p:sp>
        <p:nvSpPr>
          <p:cNvPr id="6" name="テキスト ボックス 5">
            <a:extLst>
              <a:ext uri="{FF2B5EF4-FFF2-40B4-BE49-F238E27FC236}">
                <a16:creationId xmlns:a16="http://schemas.microsoft.com/office/drawing/2014/main" id="{02DBE0CF-342A-366E-9982-B2DBE9098045}"/>
              </a:ext>
            </a:extLst>
          </p:cNvPr>
          <p:cNvSpPr txBox="1"/>
          <p:nvPr/>
        </p:nvSpPr>
        <p:spPr>
          <a:xfrm>
            <a:off x="5452905" y="2074312"/>
            <a:ext cx="1097281" cy="369332"/>
          </a:xfrm>
          <a:prstGeom prst="rect">
            <a:avLst/>
          </a:prstGeom>
          <a:noFill/>
        </p:spPr>
        <p:txBody>
          <a:bodyPr wrap="square">
            <a:spAutoFit/>
          </a:bodyPr>
          <a:lstStyle/>
          <a:p>
            <a:r>
              <a:rPr kumimoji="1" lang="ja-JP" altLang="en-US" dirty="0">
                <a:latin typeface="UD デジタル 教科書体 NK-B" panose="02020700000000000000" pitchFamily="18" charset="-128"/>
                <a:ea typeface="UD デジタル 教科書体 NK-B" panose="02020700000000000000" pitchFamily="18" charset="-128"/>
              </a:rPr>
              <a:t>＜症状＞</a:t>
            </a:r>
          </a:p>
        </p:txBody>
      </p:sp>
      <p:sp>
        <p:nvSpPr>
          <p:cNvPr id="7" name="テキスト ボックス 6">
            <a:extLst>
              <a:ext uri="{FF2B5EF4-FFF2-40B4-BE49-F238E27FC236}">
                <a16:creationId xmlns:a16="http://schemas.microsoft.com/office/drawing/2014/main" id="{622E9D7D-B5BD-4E0C-47A2-E8A432B99422}"/>
              </a:ext>
            </a:extLst>
          </p:cNvPr>
          <p:cNvSpPr txBox="1"/>
          <p:nvPr/>
        </p:nvSpPr>
        <p:spPr>
          <a:xfrm>
            <a:off x="6215678" y="2397662"/>
            <a:ext cx="4876921" cy="923330"/>
          </a:xfrm>
          <a:prstGeom prst="rect">
            <a:avLst/>
          </a:prstGeom>
          <a:noFill/>
        </p:spPr>
        <p:txBody>
          <a:bodyPr wrap="square">
            <a:spAutoFit/>
          </a:bodyPr>
          <a:lstStyle/>
          <a:p>
            <a:r>
              <a:rPr kumimoji="1" lang="ja-JP" altLang="en-US" dirty="0">
                <a:latin typeface="UD デジタル 教科書体 NK-B" panose="02020700000000000000" pitchFamily="18" charset="-128"/>
                <a:ea typeface="UD デジタル 教科書体 NK-B" panose="02020700000000000000" pitchFamily="18" charset="-128"/>
              </a:rPr>
              <a:t>腹部膨満</a:t>
            </a:r>
            <a:endParaRPr kumimoji="1" lang="en-US" altLang="ja-JP" dirty="0">
              <a:latin typeface="UD デジタル 教科書体 NK-B" panose="02020700000000000000" pitchFamily="18" charset="-128"/>
              <a:ea typeface="UD デジタル 教科書体 NK-B" panose="02020700000000000000" pitchFamily="18" charset="-128"/>
            </a:endParaRPr>
          </a:p>
          <a:p>
            <a:r>
              <a:rPr kumimoji="1" lang="ja-JP" altLang="en-US" dirty="0">
                <a:latin typeface="UD デジタル 教科書体 NK-B" panose="02020700000000000000" pitchFamily="18" charset="-128"/>
                <a:ea typeface="UD デジタル 教科書体 NK-B" panose="02020700000000000000" pitchFamily="18" charset="-128"/>
              </a:rPr>
              <a:t>嘔吐</a:t>
            </a:r>
            <a:endParaRPr kumimoji="1" lang="en-US" altLang="ja-JP" dirty="0">
              <a:latin typeface="UD デジタル 教科書体 NK-B" panose="02020700000000000000" pitchFamily="18" charset="-128"/>
              <a:ea typeface="UD デジタル 教科書体 NK-B" panose="02020700000000000000" pitchFamily="18" charset="-128"/>
            </a:endParaRPr>
          </a:p>
          <a:p>
            <a:r>
              <a:rPr kumimoji="1" lang="ja-JP" altLang="en-US" dirty="0">
                <a:latin typeface="UD デジタル 教科書体 NK-B" panose="02020700000000000000" pitchFamily="18" charset="-128"/>
                <a:ea typeface="UD デジタル 教科書体 NK-B" panose="02020700000000000000" pitchFamily="18" charset="-128"/>
              </a:rPr>
              <a:t>持続的な発情・脱毛（エストロゲン過剰）</a:t>
            </a:r>
            <a:endParaRPr kumimoji="1" lang="en-US" altLang="ja-JP" dirty="0">
              <a:latin typeface="UD デジタル 教科書体 NK-B" panose="02020700000000000000" pitchFamily="18" charset="-128"/>
              <a:ea typeface="UD デジタル 教科書体 NK-B" panose="02020700000000000000" pitchFamily="18" charset="-128"/>
            </a:endParaRPr>
          </a:p>
        </p:txBody>
      </p:sp>
      <p:sp>
        <p:nvSpPr>
          <p:cNvPr id="8" name="テキスト ボックス 7">
            <a:extLst>
              <a:ext uri="{FF2B5EF4-FFF2-40B4-BE49-F238E27FC236}">
                <a16:creationId xmlns:a16="http://schemas.microsoft.com/office/drawing/2014/main" id="{C4E15C9A-D88D-EF06-5D74-9F0C49B782AC}"/>
              </a:ext>
            </a:extLst>
          </p:cNvPr>
          <p:cNvSpPr txBox="1"/>
          <p:nvPr/>
        </p:nvSpPr>
        <p:spPr>
          <a:xfrm>
            <a:off x="5499797" y="4228907"/>
            <a:ext cx="3623005" cy="369332"/>
          </a:xfrm>
          <a:prstGeom prst="rect">
            <a:avLst/>
          </a:prstGeom>
          <a:noFill/>
        </p:spPr>
        <p:txBody>
          <a:bodyPr wrap="square">
            <a:spAutoFit/>
          </a:bodyPr>
          <a:lstStyle/>
          <a:p>
            <a:r>
              <a:rPr kumimoji="1" lang="ja-JP" altLang="en-US" dirty="0">
                <a:latin typeface="UD デジタル 教科書体 NK-B" panose="02020700000000000000" pitchFamily="18" charset="-128"/>
                <a:ea typeface="UD デジタル 教科書体 NK-B" panose="02020700000000000000" pitchFamily="18" charset="-128"/>
              </a:rPr>
              <a:t>＜治療・予防＞</a:t>
            </a:r>
          </a:p>
        </p:txBody>
      </p:sp>
      <p:sp>
        <p:nvSpPr>
          <p:cNvPr id="11" name="テキスト ボックス 10">
            <a:extLst>
              <a:ext uri="{FF2B5EF4-FFF2-40B4-BE49-F238E27FC236}">
                <a16:creationId xmlns:a16="http://schemas.microsoft.com/office/drawing/2014/main" id="{8498335E-9085-9CE6-EEF4-3AB17CF71606}"/>
              </a:ext>
            </a:extLst>
          </p:cNvPr>
          <p:cNvSpPr txBox="1"/>
          <p:nvPr/>
        </p:nvSpPr>
        <p:spPr>
          <a:xfrm>
            <a:off x="6277146" y="4610069"/>
            <a:ext cx="5234915" cy="369332"/>
          </a:xfrm>
          <a:prstGeom prst="rect">
            <a:avLst/>
          </a:prstGeom>
          <a:noFill/>
        </p:spPr>
        <p:txBody>
          <a:bodyPr wrap="square">
            <a:spAutoFit/>
          </a:bodyPr>
          <a:lstStyle/>
          <a:p>
            <a:r>
              <a:rPr kumimoji="1" lang="ja-JP" altLang="en-US" dirty="0">
                <a:latin typeface="UD デジタル 教科書体 NK-B" panose="02020700000000000000" pitchFamily="18" charset="-128"/>
                <a:ea typeface="UD デジタル 教科書体 NK-B" panose="02020700000000000000" pitchFamily="18" charset="-128"/>
              </a:rPr>
              <a:t>避妊手術（卵巣・子宮摘出）</a:t>
            </a:r>
            <a:endParaRPr kumimoji="1" lang="en-US" altLang="ja-JP" dirty="0">
              <a:latin typeface="UD デジタル 教科書体 NK-B" panose="02020700000000000000" pitchFamily="18" charset="-128"/>
              <a:ea typeface="UD デジタル 教科書体 NK-B" panose="02020700000000000000" pitchFamily="18" charset="-128"/>
            </a:endParaRPr>
          </a:p>
        </p:txBody>
      </p:sp>
      <p:sp>
        <p:nvSpPr>
          <p:cNvPr id="2" name="テキスト ボックス 1">
            <a:extLst>
              <a:ext uri="{FF2B5EF4-FFF2-40B4-BE49-F238E27FC236}">
                <a16:creationId xmlns:a16="http://schemas.microsoft.com/office/drawing/2014/main" id="{2D4DE781-C9C6-F239-978E-742EB5345E82}"/>
              </a:ext>
            </a:extLst>
          </p:cNvPr>
          <p:cNvSpPr txBox="1"/>
          <p:nvPr/>
        </p:nvSpPr>
        <p:spPr>
          <a:xfrm>
            <a:off x="5408857" y="729735"/>
            <a:ext cx="6286754" cy="369332"/>
          </a:xfrm>
          <a:prstGeom prst="rect">
            <a:avLst/>
          </a:prstGeom>
          <a:noFill/>
        </p:spPr>
        <p:txBody>
          <a:bodyPr wrap="square">
            <a:spAutoFit/>
          </a:bodyPr>
          <a:lstStyle/>
          <a:p>
            <a:r>
              <a:rPr kumimoji="1" lang="ja-JP" altLang="en-US" dirty="0">
                <a:latin typeface="UD デジタル 教科書体 NK-B" panose="02020700000000000000" pitchFamily="18" charset="-128"/>
                <a:ea typeface="UD デジタル 教科書体 NK-B" panose="02020700000000000000" pitchFamily="18" charset="-128"/>
              </a:rPr>
              <a:t>卵巣の腫瘍</a:t>
            </a:r>
          </a:p>
        </p:txBody>
      </p:sp>
      <p:sp>
        <p:nvSpPr>
          <p:cNvPr id="14" name="テキスト ボックス 13">
            <a:extLst>
              <a:ext uri="{FF2B5EF4-FFF2-40B4-BE49-F238E27FC236}">
                <a16:creationId xmlns:a16="http://schemas.microsoft.com/office/drawing/2014/main" id="{C8E0D600-086F-E2EC-ECA2-595D2FEF21D2}"/>
              </a:ext>
            </a:extLst>
          </p:cNvPr>
          <p:cNvSpPr txBox="1"/>
          <p:nvPr/>
        </p:nvSpPr>
        <p:spPr>
          <a:xfrm>
            <a:off x="6270171" y="5102275"/>
            <a:ext cx="4929052" cy="369332"/>
          </a:xfrm>
          <a:prstGeom prst="rect">
            <a:avLst/>
          </a:prstGeom>
          <a:noFill/>
        </p:spPr>
        <p:txBody>
          <a:bodyPr wrap="square">
            <a:spAutoFit/>
          </a:bodyPr>
          <a:lstStyle/>
          <a:p>
            <a:r>
              <a:rPr kumimoji="1" lang="ja-JP" altLang="en-US" dirty="0">
                <a:solidFill>
                  <a:srgbClr val="FF0000"/>
                </a:solidFill>
                <a:latin typeface="UD デジタル 教科書体 NK-B" panose="02020700000000000000" pitchFamily="18" charset="-128"/>
                <a:ea typeface="UD デジタル 教科書体 NK-B" panose="02020700000000000000" pitchFamily="18" charset="-128"/>
              </a:rPr>
              <a:t>出産させる予定がないなら早めに避妊手術を！</a:t>
            </a:r>
            <a:endParaRPr kumimoji="1" lang="en-US" altLang="ja-JP" dirty="0">
              <a:solidFill>
                <a:srgbClr val="FF0000"/>
              </a:solidFill>
              <a:latin typeface="UD デジタル 教科書体 NK-B" panose="02020700000000000000" pitchFamily="18" charset="-128"/>
              <a:ea typeface="UD デジタル 教科書体 NK-B" panose="02020700000000000000" pitchFamily="18" charset="-128"/>
            </a:endParaRPr>
          </a:p>
        </p:txBody>
      </p:sp>
      <p:sp>
        <p:nvSpPr>
          <p:cNvPr id="3" name="テキスト ボックス 2">
            <a:extLst>
              <a:ext uri="{FF2B5EF4-FFF2-40B4-BE49-F238E27FC236}">
                <a16:creationId xmlns:a16="http://schemas.microsoft.com/office/drawing/2014/main" id="{B0D2B011-F9E7-72A1-C4E6-C85A1F1D8590}"/>
              </a:ext>
            </a:extLst>
          </p:cNvPr>
          <p:cNvSpPr txBox="1"/>
          <p:nvPr/>
        </p:nvSpPr>
        <p:spPr>
          <a:xfrm>
            <a:off x="6270171" y="1166000"/>
            <a:ext cx="4929052" cy="369332"/>
          </a:xfrm>
          <a:prstGeom prst="rect">
            <a:avLst/>
          </a:prstGeom>
          <a:noFill/>
        </p:spPr>
        <p:txBody>
          <a:bodyPr wrap="square">
            <a:spAutoFit/>
          </a:bodyPr>
          <a:lstStyle/>
          <a:p>
            <a:r>
              <a:rPr kumimoji="1" lang="ja-JP" altLang="en-US" dirty="0">
                <a:solidFill>
                  <a:srgbClr val="FF0000"/>
                </a:solidFill>
                <a:latin typeface="UD デジタル 教科書体 NK-B" panose="02020700000000000000" pitchFamily="18" charset="-128"/>
                <a:ea typeface="UD デジタル 教科書体 NK-B" panose="02020700000000000000" pitchFamily="18" charset="-128"/>
              </a:rPr>
              <a:t>中高齢の犬に多い</a:t>
            </a:r>
            <a:endParaRPr kumimoji="1" lang="en-US" altLang="ja-JP" dirty="0">
              <a:solidFill>
                <a:srgbClr val="FF0000"/>
              </a:solidFill>
              <a:latin typeface="UD デジタル 教科書体 NK-B" panose="02020700000000000000" pitchFamily="18" charset="-128"/>
              <a:ea typeface="UD デジタル 教科書体 NK-B" panose="02020700000000000000" pitchFamily="18" charset="-128"/>
            </a:endParaRPr>
          </a:p>
        </p:txBody>
      </p:sp>
      <p:sp>
        <p:nvSpPr>
          <p:cNvPr id="9" name="テキスト ボックス 8">
            <a:extLst>
              <a:ext uri="{FF2B5EF4-FFF2-40B4-BE49-F238E27FC236}">
                <a16:creationId xmlns:a16="http://schemas.microsoft.com/office/drawing/2014/main" id="{3BBB87F3-4080-6BB2-9EE5-C78D3C65EE27}"/>
              </a:ext>
            </a:extLst>
          </p:cNvPr>
          <p:cNvSpPr txBox="1"/>
          <p:nvPr/>
        </p:nvSpPr>
        <p:spPr>
          <a:xfrm>
            <a:off x="6217920" y="3308309"/>
            <a:ext cx="4345578" cy="369332"/>
          </a:xfrm>
          <a:prstGeom prst="rect">
            <a:avLst/>
          </a:prstGeom>
          <a:noFill/>
        </p:spPr>
        <p:txBody>
          <a:bodyPr wrap="square">
            <a:spAutoFit/>
          </a:bodyPr>
          <a:lstStyle/>
          <a:p>
            <a:r>
              <a:rPr kumimoji="1" lang="ja-JP" altLang="en-US" dirty="0">
                <a:solidFill>
                  <a:srgbClr val="0070C0"/>
                </a:solidFill>
                <a:latin typeface="UD デジタル 教科書体 NK-B" panose="02020700000000000000" pitchFamily="18" charset="-128"/>
                <a:ea typeface="UD デジタル 教科書体 NK-B" panose="02020700000000000000" pitchFamily="18" charset="-128"/>
              </a:rPr>
              <a:t>無症状で進行することが多い</a:t>
            </a:r>
            <a:endParaRPr kumimoji="1" lang="en-US" altLang="ja-JP" dirty="0">
              <a:solidFill>
                <a:srgbClr val="0070C0"/>
              </a:solidFill>
              <a:latin typeface="UD デジタル 教科書体 NK-B" panose="02020700000000000000" pitchFamily="18" charset="-128"/>
              <a:ea typeface="UD デジタル 教科書体 NK-B" panose="02020700000000000000" pitchFamily="18" charset="-128"/>
            </a:endParaRPr>
          </a:p>
        </p:txBody>
      </p:sp>
      <p:pic>
        <p:nvPicPr>
          <p:cNvPr id="2050" name="Picture 2">
            <a:extLst>
              <a:ext uri="{FF2B5EF4-FFF2-40B4-BE49-F238E27FC236}">
                <a16:creationId xmlns:a16="http://schemas.microsoft.com/office/drawing/2014/main" id="{6C453E47-F3FE-07FA-397B-CEBA0F3E68EF}"/>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595677" y="1393372"/>
            <a:ext cx="4527486" cy="3749040"/>
          </a:xfrm>
          <a:prstGeom prst="rect">
            <a:avLst/>
          </a:prstGeom>
          <a:noFill/>
          <a:extLst>
            <a:ext uri="{909E8E84-426E-40DD-AFC4-6F175D3DCCD1}">
              <a14:hiddenFill xmlns:a14="http://schemas.microsoft.com/office/drawing/2010/main">
                <a:solidFill>
                  <a:srgbClr val="FFFFFF"/>
                </a:solidFill>
              </a14:hiddenFill>
            </a:ext>
          </a:extLst>
        </p:spPr>
      </p:pic>
      <p:sp>
        <p:nvSpPr>
          <p:cNvPr id="15" name="テキスト ボックス 14">
            <a:extLst>
              <a:ext uri="{FF2B5EF4-FFF2-40B4-BE49-F238E27FC236}">
                <a16:creationId xmlns:a16="http://schemas.microsoft.com/office/drawing/2014/main" id="{A6E4975E-B14D-03C7-5647-5D0F52FAAD33}"/>
              </a:ext>
            </a:extLst>
          </p:cNvPr>
          <p:cNvSpPr txBox="1"/>
          <p:nvPr/>
        </p:nvSpPr>
        <p:spPr>
          <a:xfrm>
            <a:off x="281836" y="6466655"/>
            <a:ext cx="6937569" cy="230832"/>
          </a:xfrm>
          <a:prstGeom prst="rect">
            <a:avLst/>
          </a:prstGeom>
          <a:noFill/>
        </p:spPr>
        <p:txBody>
          <a:bodyPr wrap="square">
            <a:spAutoFit/>
          </a:bodyPr>
          <a:lstStyle/>
          <a:p>
            <a:r>
              <a:rPr lang="en-US" altLang="ja-JP" sz="900" dirty="0"/>
              <a:t>https://www.moriya-animal.com/case/no116-</a:t>
            </a:r>
            <a:r>
              <a:rPr lang="ja-JP" altLang="en-US" sz="900" dirty="0"/>
              <a:t>外科症例（犬、卵巣腫瘍）</a:t>
            </a:r>
            <a:r>
              <a:rPr lang="en-US" altLang="ja-JP" sz="900" dirty="0"/>
              <a:t>.html</a:t>
            </a:r>
            <a:endParaRPr lang="ja-JP" altLang="en-US" sz="900" dirty="0"/>
          </a:p>
        </p:txBody>
      </p:sp>
      <p:sp>
        <p:nvSpPr>
          <p:cNvPr id="16" name="テキスト ボックス 15">
            <a:extLst>
              <a:ext uri="{FF2B5EF4-FFF2-40B4-BE49-F238E27FC236}">
                <a16:creationId xmlns:a16="http://schemas.microsoft.com/office/drawing/2014/main" id="{C0AD4ED8-CD12-5439-0A26-0161FAE23240}"/>
              </a:ext>
            </a:extLst>
          </p:cNvPr>
          <p:cNvSpPr txBox="1"/>
          <p:nvPr/>
        </p:nvSpPr>
        <p:spPr>
          <a:xfrm>
            <a:off x="268891" y="6314410"/>
            <a:ext cx="2071401" cy="215444"/>
          </a:xfrm>
          <a:prstGeom prst="rect">
            <a:avLst/>
          </a:prstGeom>
          <a:noFill/>
        </p:spPr>
        <p:txBody>
          <a:bodyPr wrap="none" rtlCol="0">
            <a:spAutoFit/>
          </a:bodyPr>
          <a:lstStyle/>
          <a:p>
            <a:r>
              <a:rPr kumimoji="1" lang="ja-JP" altLang="en-US" sz="800" b="1" dirty="0">
                <a:latin typeface="BIZ UDPゴシック" panose="020B0400000000000000" pitchFamily="50" charset="-128"/>
                <a:ea typeface="BIZ UDPゴシック" panose="020B0400000000000000" pitchFamily="50" charset="-128"/>
              </a:rPr>
              <a:t>使用した写真の掲載ＵＲＬ：モリヤ動物病院</a:t>
            </a:r>
          </a:p>
        </p:txBody>
      </p:sp>
    </p:spTree>
    <p:extLst>
      <p:ext uri="{BB962C8B-B14F-4D97-AF65-F5344CB8AC3E}">
        <p14:creationId xmlns:p14="http://schemas.microsoft.com/office/powerpoint/2010/main" val="143890469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コンテンツ プレースホルダー 5"/>
          <p:cNvSpPr>
            <a:spLocks noGrp="1"/>
          </p:cNvSpPr>
          <p:nvPr>
            <p:ph idx="1"/>
          </p:nvPr>
        </p:nvSpPr>
        <p:spPr>
          <a:xfrm>
            <a:off x="5254422" y="3311724"/>
            <a:ext cx="5575503" cy="1822251"/>
          </a:xfrm>
        </p:spPr>
        <p:txBody>
          <a:bodyPr>
            <a:normAutofit/>
          </a:bodyPr>
          <a:lstStyle/>
          <a:p>
            <a:pPr marL="0" indent="0">
              <a:buNone/>
            </a:pPr>
            <a:endParaRPr lang="en-US" altLang="ja-JP" sz="2000" dirty="0">
              <a:latin typeface="UD デジタル 教科書体 NP-B" panose="02020700000000000000" pitchFamily="18" charset="-128"/>
              <a:ea typeface="UD デジタル 教科書体 NP-B" panose="02020700000000000000" pitchFamily="18" charset="-128"/>
            </a:endParaRPr>
          </a:p>
          <a:p>
            <a:pPr marL="0" indent="0">
              <a:buNone/>
            </a:pPr>
            <a:r>
              <a:rPr lang="en-US" altLang="ja-JP" sz="2000" dirty="0">
                <a:latin typeface="UD デジタル 教科書体 NP-B" panose="02020700000000000000" pitchFamily="18" charset="-128"/>
                <a:ea typeface="UD デジタル 教科書体 NP-B" panose="02020700000000000000" pitchFamily="18" charset="-128"/>
              </a:rPr>
              <a:t>(          ) </a:t>
            </a:r>
            <a:r>
              <a:rPr lang="ja-JP" altLang="en-US" sz="2000" dirty="0">
                <a:latin typeface="UD デジタル 教科書体 NP-B" panose="02020700000000000000" pitchFamily="18" charset="-128"/>
                <a:ea typeface="UD デジタル 教科書体 NP-B" panose="02020700000000000000" pitchFamily="18" charset="-128"/>
              </a:rPr>
              <a:t>：腎臓で作られた尿を膀胱へ送る</a:t>
            </a:r>
            <a:endParaRPr lang="en-US" altLang="ja-JP" sz="2000" dirty="0">
              <a:latin typeface="UD デジタル 教科書体 NP-B" panose="02020700000000000000" pitchFamily="18" charset="-128"/>
              <a:ea typeface="UD デジタル 教科書体 NP-B" panose="02020700000000000000" pitchFamily="18" charset="-128"/>
            </a:endParaRPr>
          </a:p>
          <a:p>
            <a:pPr marL="0" indent="0">
              <a:buNone/>
            </a:pPr>
            <a:r>
              <a:rPr lang="en-US" altLang="ja-JP" sz="2000" dirty="0">
                <a:latin typeface="UD デジタル 教科書体 NP-B" panose="02020700000000000000" pitchFamily="18" charset="-128"/>
                <a:ea typeface="UD デジタル 教科書体 NP-B" panose="02020700000000000000" pitchFamily="18" charset="-128"/>
              </a:rPr>
              <a:t>           </a:t>
            </a:r>
            <a:r>
              <a:rPr lang="ja-JP" altLang="en-US" sz="2000" dirty="0">
                <a:latin typeface="UD デジタル 教科書体 NP-B" panose="02020700000000000000" pitchFamily="18" charset="-128"/>
                <a:ea typeface="UD デジタル 教科書体 NP-B" panose="02020700000000000000" pitchFamily="18" charset="-128"/>
              </a:rPr>
              <a:t>　：尿を溜める筋肉の袋</a:t>
            </a:r>
            <a:endParaRPr lang="en-US" altLang="ja-JP" sz="2000" dirty="0">
              <a:solidFill>
                <a:srgbClr val="0070C0"/>
              </a:solidFill>
              <a:latin typeface="UD デジタル 教科書体 NP-B" panose="02020700000000000000" pitchFamily="18" charset="-128"/>
              <a:ea typeface="UD デジタル 教科書体 NP-B" panose="02020700000000000000" pitchFamily="18" charset="-128"/>
            </a:endParaRPr>
          </a:p>
          <a:p>
            <a:pPr marL="0" indent="0">
              <a:buNone/>
            </a:pPr>
            <a:r>
              <a:rPr lang="en-US" altLang="ja-JP" sz="2000" dirty="0">
                <a:latin typeface="UD デジタル 教科書体 NP-B" panose="02020700000000000000" pitchFamily="18" charset="-128"/>
                <a:ea typeface="UD デジタル 教科書体 NP-B" panose="02020700000000000000" pitchFamily="18" charset="-128"/>
              </a:rPr>
              <a:t>(          ) </a:t>
            </a:r>
            <a:r>
              <a:rPr lang="ja-JP" altLang="en-US" sz="2000" dirty="0">
                <a:latin typeface="UD デジタル 教科書体 NP-B" panose="02020700000000000000" pitchFamily="18" charset="-128"/>
                <a:ea typeface="UD デジタル 教科書体 NP-B" panose="02020700000000000000" pitchFamily="18" charset="-128"/>
              </a:rPr>
              <a:t>：膀胱から尿を体外に出す管　　　　　　　　　　　　　　</a:t>
            </a:r>
            <a:endParaRPr kumimoji="1" lang="ja-JP" altLang="en-US" sz="2000" dirty="0">
              <a:latin typeface="UD デジタル 教科書体 NP-B" panose="02020700000000000000" pitchFamily="18" charset="-128"/>
              <a:ea typeface="UD デジタル 教科書体 NP-B" panose="02020700000000000000" pitchFamily="18" charset="-128"/>
            </a:endParaRPr>
          </a:p>
        </p:txBody>
      </p:sp>
      <p:pic>
        <p:nvPicPr>
          <p:cNvPr id="4" name="図 3"/>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39384" y="158023"/>
            <a:ext cx="1338741" cy="937516"/>
          </a:xfrm>
          <a:prstGeom prst="rect">
            <a:avLst/>
          </a:prstGeom>
        </p:spPr>
      </p:pic>
      <p:sp>
        <p:nvSpPr>
          <p:cNvPr id="29" name="タイトル 1"/>
          <p:cNvSpPr>
            <a:spLocks noGrp="1"/>
          </p:cNvSpPr>
          <p:nvPr>
            <p:ph type="title"/>
          </p:nvPr>
        </p:nvSpPr>
        <p:spPr>
          <a:xfrm>
            <a:off x="1529881" y="405010"/>
            <a:ext cx="6950240" cy="835549"/>
          </a:xfrm>
        </p:spPr>
        <p:txBody>
          <a:bodyPr>
            <a:normAutofit/>
          </a:bodyPr>
          <a:lstStyle/>
          <a:p>
            <a:r>
              <a:rPr kumimoji="1" lang="ja-JP" altLang="en-US" dirty="0">
                <a:latin typeface="UD デジタル 教科書体 NP-B" panose="02020700000000000000" pitchFamily="18" charset="-128"/>
                <a:ea typeface="UD デジタル 教科書体 NP-B" panose="02020700000000000000" pitchFamily="18" charset="-128"/>
              </a:rPr>
              <a:t>泌尿器の構造と機能</a:t>
            </a:r>
          </a:p>
        </p:txBody>
      </p:sp>
      <p:sp>
        <p:nvSpPr>
          <p:cNvPr id="16" name="テキスト ボックス 15"/>
          <p:cNvSpPr txBox="1"/>
          <p:nvPr/>
        </p:nvSpPr>
        <p:spPr>
          <a:xfrm>
            <a:off x="5566826" y="3695802"/>
            <a:ext cx="659803" cy="369332"/>
          </a:xfrm>
          <a:prstGeom prst="rect">
            <a:avLst/>
          </a:prstGeom>
          <a:noFill/>
        </p:spPr>
        <p:txBody>
          <a:bodyPr wrap="square" rtlCol="0">
            <a:spAutoFit/>
          </a:bodyPr>
          <a:lstStyle/>
          <a:p>
            <a:r>
              <a:rPr lang="ja-JP" altLang="en-US" dirty="0">
                <a:solidFill>
                  <a:srgbClr val="FF0000"/>
                </a:solidFill>
                <a:latin typeface="UD デジタル 教科書体 NP-B" panose="02020700000000000000" pitchFamily="18" charset="-128"/>
                <a:ea typeface="UD デジタル 教科書体 NP-B" panose="02020700000000000000" pitchFamily="18" charset="-128"/>
              </a:rPr>
              <a:t>尿管</a:t>
            </a:r>
            <a:endParaRPr kumimoji="1" lang="ja-JP" altLang="en-US" dirty="0"/>
          </a:p>
        </p:txBody>
      </p:sp>
      <p:pic>
        <p:nvPicPr>
          <p:cNvPr id="30" name="図 29">
            <a:extLst>
              <a:ext uri="{FF2B5EF4-FFF2-40B4-BE49-F238E27FC236}">
                <a16:creationId xmlns:a16="http://schemas.microsoft.com/office/drawing/2014/main" id="{0E78B0CE-F5E3-DDCE-817C-A1AD4BC68F45}"/>
              </a:ext>
            </a:extLst>
          </p:cNvPr>
          <p:cNvPicPr>
            <a:picLocks noChangeAspect="1"/>
          </p:cNvPicPr>
          <p:nvPr/>
        </p:nvPicPr>
        <p:blipFill>
          <a:blip r:embed="rId4"/>
          <a:stretch>
            <a:fillRect/>
          </a:stretch>
        </p:blipFill>
        <p:spPr>
          <a:xfrm>
            <a:off x="0" y="1464632"/>
            <a:ext cx="5153025" cy="4705350"/>
          </a:xfrm>
          <a:prstGeom prst="rect">
            <a:avLst/>
          </a:prstGeom>
        </p:spPr>
      </p:pic>
      <p:sp>
        <p:nvSpPr>
          <p:cNvPr id="5" name="テキスト ボックス 4">
            <a:extLst>
              <a:ext uri="{FF2B5EF4-FFF2-40B4-BE49-F238E27FC236}">
                <a16:creationId xmlns:a16="http://schemas.microsoft.com/office/drawing/2014/main" id="{735F76F4-9D59-3310-6998-93DECFAFAA22}"/>
              </a:ext>
            </a:extLst>
          </p:cNvPr>
          <p:cNvSpPr txBox="1"/>
          <p:nvPr/>
        </p:nvSpPr>
        <p:spPr>
          <a:xfrm>
            <a:off x="5568914" y="4111248"/>
            <a:ext cx="940079" cy="369332"/>
          </a:xfrm>
          <a:prstGeom prst="rect">
            <a:avLst/>
          </a:prstGeom>
          <a:noFill/>
        </p:spPr>
        <p:txBody>
          <a:bodyPr wrap="square" rtlCol="0">
            <a:spAutoFit/>
          </a:bodyPr>
          <a:lstStyle/>
          <a:p>
            <a:r>
              <a:rPr lang="ja-JP" altLang="en-US" dirty="0">
                <a:latin typeface="UD デジタル 教科書体 NP-B" panose="02020700000000000000" pitchFamily="18" charset="-128"/>
                <a:ea typeface="UD デジタル 教科書体 NP-B" panose="02020700000000000000" pitchFamily="18" charset="-128"/>
              </a:rPr>
              <a:t>膀胱</a:t>
            </a:r>
            <a:endParaRPr kumimoji="1" lang="ja-JP" altLang="en-US" dirty="0"/>
          </a:p>
        </p:txBody>
      </p:sp>
      <p:sp>
        <p:nvSpPr>
          <p:cNvPr id="7" name="テキスト ボックス 6">
            <a:extLst>
              <a:ext uri="{FF2B5EF4-FFF2-40B4-BE49-F238E27FC236}">
                <a16:creationId xmlns:a16="http://schemas.microsoft.com/office/drawing/2014/main" id="{321BB34B-794E-B995-B379-30294BBA87CF}"/>
              </a:ext>
            </a:extLst>
          </p:cNvPr>
          <p:cNvSpPr txBox="1"/>
          <p:nvPr/>
        </p:nvSpPr>
        <p:spPr>
          <a:xfrm>
            <a:off x="5571002" y="4501642"/>
            <a:ext cx="940079" cy="369332"/>
          </a:xfrm>
          <a:prstGeom prst="rect">
            <a:avLst/>
          </a:prstGeom>
          <a:noFill/>
        </p:spPr>
        <p:txBody>
          <a:bodyPr wrap="square" rtlCol="0">
            <a:spAutoFit/>
          </a:bodyPr>
          <a:lstStyle/>
          <a:p>
            <a:r>
              <a:rPr lang="ja-JP" altLang="en-US" dirty="0">
                <a:solidFill>
                  <a:srgbClr val="FF0000"/>
                </a:solidFill>
                <a:latin typeface="UD デジタル 教科書体 NP-B" panose="02020700000000000000" pitchFamily="18" charset="-128"/>
                <a:ea typeface="UD デジタル 教科書体 NP-B" panose="02020700000000000000" pitchFamily="18" charset="-128"/>
              </a:rPr>
              <a:t>尿道</a:t>
            </a:r>
            <a:endParaRPr kumimoji="1" lang="ja-JP" altLang="en-US" dirty="0"/>
          </a:p>
        </p:txBody>
      </p:sp>
      <p:sp>
        <p:nvSpPr>
          <p:cNvPr id="9" name="正方形/長方形 8">
            <a:extLst>
              <a:ext uri="{FF2B5EF4-FFF2-40B4-BE49-F238E27FC236}">
                <a16:creationId xmlns:a16="http://schemas.microsoft.com/office/drawing/2014/main" id="{2461D2BE-177E-1845-41D8-40EAB81A8084}"/>
              </a:ext>
            </a:extLst>
          </p:cNvPr>
          <p:cNvSpPr/>
          <p:nvPr/>
        </p:nvSpPr>
        <p:spPr>
          <a:xfrm>
            <a:off x="1340285" y="3519814"/>
            <a:ext cx="526093" cy="325676"/>
          </a:xfrm>
          <a:prstGeom prst="rect">
            <a:avLst/>
          </a:prstGeom>
          <a:solidFill>
            <a:schemeClr val="bg1"/>
          </a:solid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正方形/長方形 12">
            <a:extLst>
              <a:ext uri="{FF2B5EF4-FFF2-40B4-BE49-F238E27FC236}">
                <a16:creationId xmlns:a16="http://schemas.microsoft.com/office/drawing/2014/main" id="{6C842BFB-BA04-D642-6509-B5C6C3F9860E}"/>
              </a:ext>
            </a:extLst>
          </p:cNvPr>
          <p:cNvSpPr/>
          <p:nvPr/>
        </p:nvSpPr>
        <p:spPr>
          <a:xfrm>
            <a:off x="2457189" y="3534427"/>
            <a:ext cx="526093" cy="325676"/>
          </a:xfrm>
          <a:prstGeom prst="rect">
            <a:avLst/>
          </a:prstGeom>
          <a:solidFill>
            <a:schemeClr val="bg1"/>
          </a:solid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正方形/長方形 13">
            <a:extLst>
              <a:ext uri="{FF2B5EF4-FFF2-40B4-BE49-F238E27FC236}">
                <a16:creationId xmlns:a16="http://schemas.microsoft.com/office/drawing/2014/main" id="{D4097473-2C63-5846-D141-63FBBFEA664C}"/>
              </a:ext>
            </a:extLst>
          </p:cNvPr>
          <p:cNvSpPr/>
          <p:nvPr/>
        </p:nvSpPr>
        <p:spPr>
          <a:xfrm>
            <a:off x="3210838" y="5248405"/>
            <a:ext cx="985381" cy="480164"/>
          </a:xfrm>
          <a:prstGeom prst="rect">
            <a:avLst/>
          </a:prstGeom>
          <a:solidFill>
            <a:schemeClr val="bg1"/>
          </a:solid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 name="正方形/長方形 18">
            <a:extLst>
              <a:ext uri="{FF2B5EF4-FFF2-40B4-BE49-F238E27FC236}">
                <a16:creationId xmlns:a16="http://schemas.microsoft.com/office/drawing/2014/main" id="{76AAFBB7-4180-8054-B5C0-0AEEB1A9DCA0}"/>
              </a:ext>
            </a:extLst>
          </p:cNvPr>
          <p:cNvSpPr/>
          <p:nvPr/>
        </p:nvSpPr>
        <p:spPr>
          <a:xfrm>
            <a:off x="3212925" y="5801638"/>
            <a:ext cx="985381" cy="480164"/>
          </a:xfrm>
          <a:prstGeom prst="rect">
            <a:avLst/>
          </a:prstGeom>
          <a:solidFill>
            <a:schemeClr val="bg1"/>
          </a:solid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21" name="直線コネクタ 20">
            <a:extLst>
              <a:ext uri="{FF2B5EF4-FFF2-40B4-BE49-F238E27FC236}">
                <a16:creationId xmlns:a16="http://schemas.microsoft.com/office/drawing/2014/main" id="{83E6286E-6011-5E60-DCC4-8E523D1F06E2}"/>
              </a:ext>
            </a:extLst>
          </p:cNvPr>
          <p:cNvCxnSpPr/>
          <p:nvPr/>
        </p:nvCxnSpPr>
        <p:spPr>
          <a:xfrm>
            <a:off x="3043825" y="3707704"/>
            <a:ext cx="2267211" cy="162838"/>
          </a:xfrm>
          <a:prstGeom prst="line">
            <a:avLst/>
          </a:prstGeom>
          <a:ln>
            <a:solidFill>
              <a:srgbClr val="FF0000"/>
            </a:solidFill>
          </a:ln>
        </p:spPr>
        <p:style>
          <a:lnRef idx="1">
            <a:schemeClr val="dk1"/>
          </a:lnRef>
          <a:fillRef idx="0">
            <a:schemeClr val="dk1"/>
          </a:fillRef>
          <a:effectRef idx="0">
            <a:schemeClr val="dk1"/>
          </a:effectRef>
          <a:fontRef idx="minor">
            <a:schemeClr val="tx1"/>
          </a:fontRef>
        </p:style>
      </p:cxnSp>
      <p:cxnSp>
        <p:nvCxnSpPr>
          <p:cNvPr id="23" name="直線コネクタ 22">
            <a:extLst>
              <a:ext uri="{FF2B5EF4-FFF2-40B4-BE49-F238E27FC236}">
                <a16:creationId xmlns:a16="http://schemas.microsoft.com/office/drawing/2014/main" id="{761B7B77-EBB2-4947-2B98-A350599F46A2}"/>
              </a:ext>
            </a:extLst>
          </p:cNvPr>
          <p:cNvCxnSpPr/>
          <p:nvPr/>
        </p:nvCxnSpPr>
        <p:spPr>
          <a:xfrm flipV="1">
            <a:off x="4296427" y="4409162"/>
            <a:ext cx="1002083" cy="1052186"/>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5" name="直線コネクタ 24">
            <a:extLst>
              <a:ext uri="{FF2B5EF4-FFF2-40B4-BE49-F238E27FC236}">
                <a16:creationId xmlns:a16="http://schemas.microsoft.com/office/drawing/2014/main" id="{20DE71DC-E387-352A-19E4-C879D5C13CEC}"/>
              </a:ext>
            </a:extLst>
          </p:cNvPr>
          <p:cNvCxnSpPr/>
          <p:nvPr/>
        </p:nvCxnSpPr>
        <p:spPr>
          <a:xfrm flipV="1">
            <a:off x="4271375" y="4835047"/>
            <a:ext cx="1064713" cy="1177446"/>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26" name="テキスト ボックス 25">
            <a:extLst>
              <a:ext uri="{FF2B5EF4-FFF2-40B4-BE49-F238E27FC236}">
                <a16:creationId xmlns:a16="http://schemas.microsoft.com/office/drawing/2014/main" id="{FFA84857-3777-4DB5-0C18-B3A8F1007379}"/>
              </a:ext>
            </a:extLst>
          </p:cNvPr>
          <p:cNvSpPr txBox="1"/>
          <p:nvPr/>
        </p:nvSpPr>
        <p:spPr>
          <a:xfrm>
            <a:off x="4409162" y="2304789"/>
            <a:ext cx="917239" cy="584775"/>
          </a:xfrm>
          <a:prstGeom prst="rect">
            <a:avLst/>
          </a:prstGeom>
          <a:solidFill>
            <a:schemeClr val="bg1"/>
          </a:solidFill>
        </p:spPr>
        <p:txBody>
          <a:bodyPr wrap="none" rtlCol="0">
            <a:spAutoFit/>
          </a:bodyPr>
          <a:lstStyle/>
          <a:p>
            <a:r>
              <a:rPr kumimoji="1" lang="ja-JP" altLang="en-US" sz="1600" b="1" dirty="0">
                <a:latin typeface="UD デジタル 教科書体 NK-B" panose="02020700000000000000" pitchFamily="18" charset="-128"/>
                <a:ea typeface="UD デジタル 教科書体 NK-B" panose="02020700000000000000" pitchFamily="18" charset="-128"/>
              </a:rPr>
              <a:t>腎盂</a:t>
            </a:r>
            <a:endParaRPr kumimoji="1" lang="en-US" altLang="ja-JP" sz="1600" b="1" dirty="0">
              <a:latin typeface="UD デジタル 教科書体 NK-B" panose="02020700000000000000" pitchFamily="18" charset="-128"/>
              <a:ea typeface="UD デジタル 教科書体 NK-B" panose="02020700000000000000" pitchFamily="18" charset="-128"/>
            </a:endParaRPr>
          </a:p>
          <a:p>
            <a:r>
              <a:rPr kumimoji="1" lang="en-US" altLang="ja-JP" sz="1600" b="1" dirty="0">
                <a:latin typeface="UD デジタル 教科書体 NK-B" panose="02020700000000000000" pitchFamily="18" charset="-128"/>
                <a:ea typeface="UD デジタル 教科書体 NK-B" panose="02020700000000000000" pitchFamily="18" charset="-128"/>
              </a:rPr>
              <a:t>[</a:t>
            </a:r>
            <a:r>
              <a:rPr kumimoji="1" lang="ja-JP" altLang="en-US" sz="1600" b="1" dirty="0">
                <a:latin typeface="UD デジタル 教科書体 NK-B" panose="02020700000000000000" pitchFamily="18" charset="-128"/>
                <a:ea typeface="UD デジタル 教科書体 NK-B" panose="02020700000000000000" pitchFamily="18" charset="-128"/>
              </a:rPr>
              <a:t>じんう</a:t>
            </a:r>
            <a:r>
              <a:rPr kumimoji="1" lang="en-US" altLang="ja-JP" sz="1600" b="1" dirty="0">
                <a:latin typeface="UD デジタル 教科書体 NK-B" panose="02020700000000000000" pitchFamily="18" charset="-128"/>
                <a:ea typeface="UD デジタル 教科書体 NK-B" panose="02020700000000000000" pitchFamily="18" charset="-128"/>
              </a:rPr>
              <a:t>]</a:t>
            </a:r>
            <a:endParaRPr kumimoji="1" lang="ja-JP" altLang="en-US" sz="1600" b="1" dirty="0">
              <a:latin typeface="UD デジタル 教科書体 NK-B" panose="02020700000000000000" pitchFamily="18" charset="-128"/>
              <a:ea typeface="UD デジタル 教科書体 NK-B" panose="02020700000000000000" pitchFamily="18" charset="-128"/>
            </a:endParaRPr>
          </a:p>
        </p:txBody>
      </p:sp>
      <p:sp>
        <p:nvSpPr>
          <p:cNvPr id="27" name="テキスト ボックス 26">
            <a:extLst>
              <a:ext uri="{FF2B5EF4-FFF2-40B4-BE49-F238E27FC236}">
                <a16:creationId xmlns:a16="http://schemas.microsoft.com/office/drawing/2014/main" id="{2F3D8DAD-0F54-D61F-7642-B3CEF148D5D1}"/>
              </a:ext>
            </a:extLst>
          </p:cNvPr>
          <p:cNvSpPr txBox="1"/>
          <p:nvPr/>
        </p:nvSpPr>
        <p:spPr>
          <a:xfrm>
            <a:off x="4409162" y="1866378"/>
            <a:ext cx="964504" cy="338554"/>
          </a:xfrm>
          <a:prstGeom prst="rect">
            <a:avLst/>
          </a:prstGeom>
          <a:solidFill>
            <a:schemeClr val="bg1"/>
          </a:solidFill>
        </p:spPr>
        <p:txBody>
          <a:bodyPr wrap="square" rtlCol="0">
            <a:spAutoFit/>
          </a:bodyPr>
          <a:lstStyle/>
          <a:p>
            <a:r>
              <a:rPr kumimoji="1" lang="ja-JP" altLang="en-US" sz="1600" b="1" dirty="0">
                <a:latin typeface="UD デジタル 教科書体 NK-B" panose="02020700000000000000" pitchFamily="18" charset="-128"/>
                <a:ea typeface="UD デジタル 教科書体 NK-B" panose="02020700000000000000" pitchFamily="18" charset="-128"/>
              </a:rPr>
              <a:t>腎髄質</a:t>
            </a:r>
          </a:p>
        </p:txBody>
      </p:sp>
      <p:sp>
        <p:nvSpPr>
          <p:cNvPr id="28" name="テキスト ボックス 27">
            <a:extLst>
              <a:ext uri="{FF2B5EF4-FFF2-40B4-BE49-F238E27FC236}">
                <a16:creationId xmlns:a16="http://schemas.microsoft.com/office/drawing/2014/main" id="{66BA9798-C8E7-C77D-A687-1C0C771110F2}"/>
              </a:ext>
            </a:extLst>
          </p:cNvPr>
          <p:cNvSpPr txBox="1"/>
          <p:nvPr/>
        </p:nvSpPr>
        <p:spPr>
          <a:xfrm>
            <a:off x="4409162" y="1453019"/>
            <a:ext cx="964504" cy="338554"/>
          </a:xfrm>
          <a:prstGeom prst="rect">
            <a:avLst/>
          </a:prstGeom>
          <a:solidFill>
            <a:schemeClr val="bg1"/>
          </a:solidFill>
        </p:spPr>
        <p:txBody>
          <a:bodyPr wrap="square" rtlCol="0">
            <a:spAutoFit/>
          </a:bodyPr>
          <a:lstStyle/>
          <a:p>
            <a:r>
              <a:rPr kumimoji="1" lang="ja-JP" altLang="en-US" sz="1600" b="1" dirty="0">
                <a:latin typeface="UD デジタル 教科書体 NK-B" panose="02020700000000000000" pitchFamily="18" charset="-128"/>
                <a:ea typeface="UD デジタル 教科書体 NK-B" panose="02020700000000000000" pitchFamily="18" charset="-128"/>
              </a:rPr>
              <a:t>腎皮質</a:t>
            </a:r>
          </a:p>
        </p:txBody>
      </p:sp>
      <p:sp>
        <p:nvSpPr>
          <p:cNvPr id="32" name="テキスト ボックス 31">
            <a:extLst>
              <a:ext uri="{FF2B5EF4-FFF2-40B4-BE49-F238E27FC236}">
                <a16:creationId xmlns:a16="http://schemas.microsoft.com/office/drawing/2014/main" id="{5F057A80-7C18-F8F6-0B43-C4CA90DD68B7}"/>
              </a:ext>
            </a:extLst>
          </p:cNvPr>
          <p:cNvSpPr txBox="1"/>
          <p:nvPr/>
        </p:nvSpPr>
        <p:spPr>
          <a:xfrm>
            <a:off x="1894114" y="6581895"/>
            <a:ext cx="1301932" cy="215444"/>
          </a:xfrm>
          <a:prstGeom prst="rect">
            <a:avLst/>
          </a:prstGeom>
          <a:noFill/>
        </p:spPr>
        <p:txBody>
          <a:bodyPr wrap="square">
            <a:spAutoFit/>
          </a:bodyPr>
          <a:lstStyle/>
          <a:p>
            <a:r>
              <a:rPr lang="ja-JP" altLang="en-US" sz="800" dirty="0"/>
              <a:t>https://hotto.me/10695</a:t>
            </a:r>
          </a:p>
        </p:txBody>
      </p:sp>
      <p:sp>
        <p:nvSpPr>
          <p:cNvPr id="33" name="テキスト ボックス 32">
            <a:extLst>
              <a:ext uri="{FF2B5EF4-FFF2-40B4-BE49-F238E27FC236}">
                <a16:creationId xmlns:a16="http://schemas.microsoft.com/office/drawing/2014/main" id="{9C56F599-AAFA-5624-60C7-CFF48C1294B7}"/>
              </a:ext>
            </a:extLst>
          </p:cNvPr>
          <p:cNvSpPr txBox="1"/>
          <p:nvPr/>
        </p:nvSpPr>
        <p:spPr>
          <a:xfrm>
            <a:off x="104501" y="6562065"/>
            <a:ext cx="1846980" cy="215444"/>
          </a:xfrm>
          <a:prstGeom prst="rect">
            <a:avLst/>
          </a:prstGeom>
          <a:noFill/>
        </p:spPr>
        <p:txBody>
          <a:bodyPr wrap="none" rtlCol="0">
            <a:spAutoFit/>
          </a:bodyPr>
          <a:lstStyle/>
          <a:p>
            <a:r>
              <a:rPr kumimoji="1" lang="ja-JP" altLang="en-US" sz="800" b="1" dirty="0">
                <a:latin typeface="BIZ UDPゴシック" panose="020B0400000000000000" pitchFamily="50" charset="-128"/>
                <a:ea typeface="BIZ UDPゴシック" panose="020B0400000000000000" pitchFamily="50" charset="-128"/>
              </a:rPr>
              <a:t>使用したイラストの掲載ＵＲＬ：</a:t>
            </a:r>
            <a:r>
              <a:rPr kumimoji="1" lang="en-US" altLang="ja-JP" sz="800" b="1" dirty="0" err="1">
                <a:latin typeface="BIZ UDPゴシック" panose="020B0400000000000000" pitchFamily="50" charset="-128"/>
                <a:ea typeface="BIZ UDPゴシック" panose="020B0400000000000000" pitchFamily="50" charset="-128"/>
              </a:rPr>
              <a:t>hotto</a:t>
            </a:r>
            <a:endParaRPr kumimoji="1" lang="ja-JP" altLang="en-US" sz="800" b="1" dirty="0">
              <a:latin typeface="BIZ UDPゴシック" panose="020B0400000000000000" pitchFamily="50" charset="-128"/>
              <a:ea typeface="BIZ UDPゴシック" panose="020B0400000000000000" pitchFamily="50" charset="-128"/>
            </a:endParaRPr>
          </a:p>
        </p:txBody>
      </p:sp>
      <p:sp>
        <p:nvSpPr>
          <p:cNvPr id="2" name="テキスト ボックス 1">
            <a:extLst>
              <a:ext uri="{FF2B5EF4-FFF2-40B4-BE49-F238E27FC236}">
                <a16:creationId xmlns:a16="http://schemas.microsoft.com/office/drawing/2014/main" id="{6E52B311-62E2-2A05-0F97-67246044BC21}"/>
              </a:ext>
            </a:extLst>
          </p:cNvPr>
          <p:cNvSpPr txBox="1"/>
          <p:nvPr/>
        </p:nvSpPr>
        <p:spPr>
          <a:xfrm>
            <a:off x="1295272" y="3534693"/>
            <a:ext cx="659803" cy="369332"/>
          </a:xfrm>
          <a:prstGeom prst="rect">
            <a:avLst/>
          </a:prstGeom>
          <a:noFill/>
        </p:spPr>
        <p:txBody>
          <a:bodyPr wrap="square" rtlCol="0">
            <a:spAutoFit/>
          </a:bodyPr>
          <a:lstStyle/>
          <a:p>
            <a:r>
              <a:rPr lang="ja-JP" altLang="en-US" dirty="0">
                <a:solidFill>
                  <a:srgbClr val="FF0000"/>
                </a:solidFill>
                <a:latin typeface="UD デジタル 教科書体 NP-B" panose="02020700000000000000" pitchFamily="18" charset="-128"/>
                <a:ea typeface="UD デジタル 教科書体 NP-B" panose="02020700000000000000" pitchFamily="18" charset="-128"/>
              </a:rPr>
              <a:t>尿管</a:t>
            </a:r>
            <a:endParaRPr kumimoji="1" lang="ja-JP" altLang="en-US" dirty="0"/>
          </a:p>
        </p:txBody>
      </p:sp>
      <p:sp>
        <p:nvSpPr>
          <p:cNvPr id="3" name="テキスト ボックス 2">
            <a:extLst>
              <a:ext uri="{FF2B5EF4-FFF2-40B4-BE49-F238E27FC236}">
                <a16:creationId xmlns:a16="http://schemas.microsoft.com/office/drawing/2014/main" id="{BBD93924-3430-0D33-63EE-508E4E3939B5}"/>
              </a:ext>
            </a:extLst>
          </p:cNvPr>
          <p:cNvSpPr txBox="1"/>
          <p:nvPr/>
        </p:nvSpPr>
        <p:spPr>
          <a:xfrm>
            <a:off x="2418678" y="3543402"/>
            <a:ext cx="659803" cy="369332"/>
          </a:xfrm>
          <a:prstGeom prst="rect">
            <a:avLst/>
          </a:prstGeom>
          <a:noFill/>
        </p:spPr>
        <p:txBody>
          <a:bodyPr wrap="square" rtlCol="0">
            <a:spAutoFit/>
          </a:bodyPr>
          <a:lstStyle/>
          <a:p>
            <a:r>
              <a:rPr lang="ja-JP" altLang="en-US" dirty="0">
                <a:solidFill>
                  <a:srgbClr val="FF0000"/>
                </a:solidFill>
                <a:latin typeface="UD デジタル 教科書体 NP-B" panose="02020700000000000000" pitchFamily="18" charset="-128"/>
                <a:ea typeface="UD デジタル 教科書体 NP-B" panose="02020700000000000000" pitchFamily="18" charset="-128"/>
              </a:rPr>
              <a:t>尿管</a:t>
            </a:r>
            <a:endParaRPr kumimoji="1" lang="ja-JP" altLang="en-US" dirty="0"/>
          </a:p>
        </p:txBody>
      </p:sp>
      <p:sp>
        <p:nvSpPr>
          <p:cNvPr id="8" name="テキスト ボックス 7">
            <a:extLst>
              <a:ext uri="{FF2B5EF4-FFF2-40B4-BE49-F238E27FC236}">
                <a16:creationId xmlns:a16="http://schemas.microsoft.com/office/drawing/2014/main" id="{4773D623-DC7E-5044-204E-CA75E9A0C9EA}"/>
              </a:ext>
            </a:extLst>
          </p:cNvPr>
          <p:cNvSpPr txBox="1"/>
          <p:nvPr/>
        </p:nvSpPr>
        <p:spPr>
          <a:xfrm>
            <a:off x="3345962" y="5890659"/>
            <a:ext cx="940079" cy="369332"/>
          </a:xfrm>
          <a:prstGeom prst="rect">
            <a:avLst/>
          </a:prstGeom>
          <a:noFill/>
        </p:spPr>
        <p:txBody>
          <a:bodyPr wrap="square" rtlCol="0">
            <a:spAutoFit/>
          </a:bodyPr>
          <a:lstStyle/>
          <a:p>
            <a:r>
              <a:rPr lang="ja-JP" altLang="en-US" dirty="0">
                <a:solidFill>
                  <a:srgbClr val="FF0000"/>
                </a:solidFill>
                <a:latin typeface="UD デジタル 教科書体 NP-B" panose="02020700000000000000" pitchFamily="18" charset="-128"/>
                <a:ea typeface="UD デジタル 教科書体 NP-B" panose="02020700000000000000" pitchFamily="18" charset="-128"/>
              </a:rPr>
              <a:t>尿道</a:t>
            </a:r>
            <a:endParaRPr kumimoji="1" lang="ja-JP" altLang="en-US" dirty="0"/>
          </a:p>
        </p:txBody>
      </p:sp>
      <p:sp>
        <p:nvSpPr>
          <p:cNvPr id="10" name="テキスト ボックス 9">
            <a:extLst>
              <a:ext uri="{FF2B5EF4-FFF2-40B4-BE49-F238E27FC236}">
                <a16:creationId xmlns:a16="http://schemas.microsoft.com/office/drawing/2014/main" id="{F597EDE2-DCFD-3F55-AD91-EE864C72045B}"/>
              </a:ext>
            </a:extLst>
          </p:cNvPr>
          <p:cNvSpPr txBox="1"/>
          <p:nvPr/>
        </p:nvSpPr>
        <p:spPr>
          <a:xfrm>
            <a:off x="3330539" y="5339973"/>
            <a:ext cx="940079" cy="369332"/>
          </a:xfrm>
          <a:prstGeom prst="rect">
            <a:avLst/>
          </a:prstGeom>
          <a:noFill/>
        </p:spPr>
        <p:txBody>
          <a:bodyPr wrap="square" rtlCol="0">
            <a:spAutoFit/>
          </a:bodyPr>
          <a:lstStyle/>
          <a:p>
            <a:r>
              <a:rPr lang="ja-JP" altLang="en-US" dirty="0">
                <a:solidFill>
                  <a:srgbClr val="FF0000"/>
                </a:solidFill>
                <a:latin typeface="UD デジタル 教科書体 NP-B" panose="02020700000000000000" pitchFamily="18" charset="-128"/>
                <a:ea typeface="UD デジタル 教科書体 NP-B" panose="02020700000000000000" pitchFamily="18" charset="-128"/>
              </a:rPr>
              <a:t>膀胱</a:t>
            </a:r>
            <a:endParaRPr kumimoji="1" lang="ja-JP" altLang="en-US" dirty="0">
              <a:solidFill>
                <a:srgbClr val="FF0000"/>
              </a:solidFill>
            </a:endParaRPr>
          </a:p>
        </p:txBody>
      </p:sp>
      <p:sp>
        <p:nvSpPr>
          <p:cNvPr id="12" name="テキスト ボックス 11">
            <a:extLst>
              <a:ext uri="{FF2B5EF4-FFF2-40B4-BE49-F238E27FC236}">
                <a16:creationId xmlns:a16="http://schemas.microsoft.com/office/drawing/2014/main" id="{0028D9E6-55F7-2125-15FD-31A3C7EBDDFA}"/>
              </a:ext>
            </a:extLst>
          </p:cNvPr>
          <p:cNvSpPr txBox="1"/>
          <p:nvPr/>
        </p:nvSpPr>
        <p:spPr>
          <a:xfrm>
            <a:off x="5653088" y="1438186"/>
            <a:ext cx="6105524" cy="1477328"/>
          </a:xfrm>
          <a:prstGeom prst="rect">
            <a:avLst/>
          </a:prstGeom>
          <a:noFill/>
        </p:spPr>
        <p:txBody>
          <a:bodyPr wrap="square">
            <a:spAutoFit/>
          </a:bodyPr>
          <a:lstStyle/>
          <a:p>
            <a:pPr marL="0" indent="0">
              <a:buNone/>
            </a:pPr>
            <a:r>
              <a:rPr kumimoji="1" lang="ja-JP" altLang="en-US" sz="1800" dirty="0">
                <a:latin typeface="UD デジタル 教科書体 NP-B" panose="02020700000000000000" pitchFamily="18" charset="-128"/>
                <a:ea typeface="UD デジタル 教科書体 NP-B" panose="02020700000000000000" pitchFamily="18" charset="-128"/>
              </a:rPr>
              <a:t>腎臓のはたらき</a:t>
            </a:r>
            <a:endParaRPr kumimoji="1" lang="en-US" altLang="ja-JP" sz="1800" dirty="0">
              <a:latin typeface="UD デジタル 教科書体 NP-B" panose="02020700000000000000" pitchFamily="18" charset="-128"/>
              <a:ea typeface="UD デジタル 教科書体 NP-B" panose="02020700000000000000" pitchFamily="18" charset="-128"/>
            </a:endParaRPr>
          </a:p>
          <a:p>
            <a:pPr marL="0" indent="0">
              <a:buNone/>
            </a:pPr>
            <a:r>
              <a:rPr kumimoji="1" lang="ja-JP" altLang="en-US" sz="1800" dirty="0">
                <a:latin typeface="UD デジタル 教科書体 NP-B" panose="02020700000000000000" pitchFamily="18" charset="-128"/>
                <a:ea typeface="UD デジタル 教科書体 NP-B" panose="02020700000000000000" pitchFamily="18" charset="-128"/>
              </a:rPr>
              <a:t>　</a:t>
            </a:r>
            <a:endParaRPr kumimoji="1" lang="en-US" altLang="ja-JP" sz="1800" dirty="0">
              <a:latin typeface="UD デジタル 教科書体 NP-B" panose="02020700000000000000" pitchFamily="18" charset="-128"/>
              <a:ea typeface="UD デジタル 教科書体 NP-B" panose="02020700000000000000" pitchFamily="18" charset="-128"/>
            </a:endParaRPr>
          </a:p>
          <a:p>
            <a:pPr marL="0" indent="0">
              <a:buNone/>
            </a:pPr>
            <a:r>
              <a:rPr kumimoji="1" lang="ja-JP" altLang="en-US" sz="1800" dirty="0">
                <a:latin typeface="UD デジタル 教科書体 NP-B" panose="02020700000000000000" pitchFamily="18" charset="-128"/>
                <a:ea typeface="UD デジタル 教科書体 NP-B" panose="02020700000000000000" pitchFamily="18" charset="-128"/>
              </a:rPr>
              <a:t>　</a:t>
            </a:r>
            <a:r>
              <a:rPr kumimoji="1" lang="en-US" altLang="ja-JP" sz="1800" dirty="0">
                <a:latin typeface="UD デジタル 教科書体 NP-B" panose="02020700000000000000" pitchFamily="18" charset="-128"/>
                <a:ea typeface="UD デジタル 教科書体 NP-B" panose="02020700000000000000" pitchFamily="18" charset="-128"/>
              </a:rPr>
              <a:t>1</a:t>
            </a:r>
            <a:r>
              <a:rPr kumimoji="1" lang="ja-JP" altLang="en-US" sz="1800" dirty="0">
                <a:latin typeface="UD デジタル 教科書体 NP-B" panose="02020700000000000000" pitchFamily="18" charset="-128"/>
                <a:ea typeface="UD デジタル 教科書体 NP-B" panose="02020700000000000000" pitchFamily="18" charset="-128"/>
              </a:rPr>
              <a:t>　血液を（　　）して老廃物を</a:t>
            </a:r>
            <a:r>
              <a:rPr kumimoji="1" lang="ja-JP" altLang="en-US" sz="1800" dirty="0">
                <a:solidFill>
                  <a:srgbClr val="0070C0"/>
                </a:solidFill>
                <a:latin typeface="UD デジタル 教科書体 NP-B" panose="02020700000000000000" pitchFamily="18" charset="-128"/>
                <a:ea typeface="UD デジタル 教科書体 NP-B" panose="02020700000000000000" pitchFamily="18" charset="-128"/>
              </a:rPr>
              <a:t>尿</a:t>
            </a:r>
            <a:r>
              <a:rPr kumimoji="1" lang="ja-JP" altLang="en-US" sz="1800" dirty="0">
                <a:latin typeface="UD デジタル 教科書体 NP-B" panose="02020700000000000000" pitchFamily="18" charset="-128"/>
                <a:ea typeface="UD デジタル 教科書体 NP-B" panose="02020700000000000000" pitchFamily="18" charset="-128"/>
              </a:rPr>
              <a:t>として排出する</a:t>
            </a:r>
            <a:endParaRPr kumimoji="1" lang="en-US" altLang="ja-JP" sz="1800" dirty="0">
              <a:latin typeface="UD デジタル 教科書体 NP-B" panose="02020700000000000000" pitchFamily="18" charset="-128"/>
              <a:ea typeface="UD デジタル 教科書体 NP-B" panose="02020700000000000000" pitchFamily="18" charset="-128"/>
            </a:endParaRPr>
          </a:p>
          <a:p>
            <a:pPr marL="0" indent="0">
              <a:buNone/>
            </a:pPr>
            <a:r>
              <a:rPr lang="ja-JP" altLang="en-US" sz="1800" dirty="0">
                <a:latin typeface="UD デジタル 教科書体 NP-B" panose="02020700000000000000" pitchFamily="18" charset="-128"/>
                <a:ea typeface="UD デジタル 教科書体 NP-B" panose="02020700000000000000" pitchFamily="18" charset="-128"/>
              </a:rPr>
              <a:t>　</a:t>
            </a:r>
            <a:r>
              <a:rPr lang="en-US" altLang="ja-JP" sz="1800" dirty="0">
                <a:latin typeface="UD デジタル 教科書体 NP-B" panose="02020700000000000000" pitchFamily="18" charset="-128"/>
                <a:ea typeface="UD デジタル 教科書体 NP-B" panose="02020700000000000000" pitchFamily="18" charset="-128"/>
              </a:rPr>
              <a:t>2</a:t>
            </a:r>
            <a:r>
              <a:rPr lang="ja-JP" altLang="en-US" sz="1800" dirty="0">
                <a:latin typeface="UD デジタル 教科書体 NP-B" panose="02020700000000000000" pitchFamily="18" charset="-128"/>
                <a:ea typeface="UD デジタル 教科書体 NP-B" panose="02020700000000000000" pitchFamily="18" charset="-128"/>
              </a:rPr>
              <a:t>　</a:t>
            </a:r>
            <a:r>
              <a:rPr lang="ja-JP" altLang="en-US" sz="1800" dirty="0">
                <a:solidFill>
                  <a:srgbClr val="0070C0"/>
                </a:solidFill>
                <a:latin typeface="UD デジタル 教科書体 NP-B" panose="02020700000000000000" pitchFamily="18" charset="-128"/>
                <a:ea typeface="UD デジタル 教科書体 NP-B" panose="02020700000000000000" pitchFamily="18" charset="-128"/>
              </a:rPr>
              <a:t>水分や</a:t>
            </a:r>
            <a:r>
              <a:rPr lang="en-US" altLang="ja-JP" sz="1800" dirty="0">
                <a:solidFill>
                  <a:srgbClr val="0070C0"/>
                </a:solidFill>
                <a:latin typeface="UD デジタル 教科書体 NP-B" panose="02020700000000000000" pitchFamily="18" charset="-128"/>
                <a:ea typeface="UD デジタル 教科書体 NP-B" panose="02020700000000000000" pitchFamily="18" charset="-128"/>
              </a:rPr>
              <a:t>Na</a:t>
            </a:r>
            <a:r>
              <a:rPr lang="ja-JP" altLang="en-US" sz="1800" dirty="0">
                <a:solidFill>
                  <a:srgbClr val="0070C0"/>
                </a:solidFill>
                <a:latin typeface="UD デジタル 教科書体 NP-B" panose="02020700000000000000" pitchFamily="18" charset="-128"/>
                <a:ea typeface="UD デジタル 教科書体 NP-B" panose="02020700000000000000" pitchFamily="18" charset="-128"/>
              </a:rPr>
              <a:t>やＫ</a:t>
            </a:r>
            <a:r>
              <a:rPr lang="ja-JP" altLang="en-US" sz="1800" dirty="0">
                <a:latin typeface="UD デジタル 教科書体 NP-B" panose="02020700000000000000" pitchFamily="18" charset="-128"/>
                <a:ea typeface="UD デジタル 教科書体 NP-B" panose="02020700000000000000" pitchFamily="18" charset="-128"/>
              </a:rPr>
              <a:t>の量を調整してバランスを保つ</a:t>
            </a:r>
            <a:endParaRPr lang="en-US" altLang="ja-JP" sz="1800" dirty="0">
              <a:latin typeface="UD デジタル 教科書体 NP-B" panose="02020700000000000000" pitchFamily="18" charset="-128"/>
              <a:ea typeface="UD デジタル 教科書体 NP-B" panose="02020700000000000000" pitchFamily="18" charset="-128"/>
            </a:endParaRPr>
          </a:p>
          <a:p>
            <a:pPr marL="0" indent="0">
              <a:buNone/>
            </a:pPr>
            <a:r>
              <a:rPr lang="ja-JP" altLang="en-US" sz="1800" dirty="0">
                <a:latin typeface="UD デジタル 教科書体 NP-B" panose="02020700000000000000" pitchFamily="18" charset="-128"/>
                <a:ea typeface="UD デジタル 教科書体 NP-B" panose="02020700000000000000" pitchFamily="18" charset="-128"/>
              </a:rPr>
              <a:t>　</a:t>
            </a:r>
            <a:r>
              <a:rPr lang="en-US" altLang="ja-JP" sz="1800" dirty="0">
                <a:latin typeface="UD デジタル 教科書体 NP-B" panose="02020700000000000000" pitchFamily="18" charset="-128"/>
                <a:ea typeface="UD デジタル 教科書体 NP-B" panose="02020700000000000000" pitchFamily="18" charset="-128"/>
              </a:rPr>
              <a:t>3</a:t>
            </a:r>
            <a:r>
              <a:rPr lang="ja-JP" altLang="en-US" sz="1800" dirty="0">
                <a:latin typeface="UD デジタル 教科書体 NP-B" panose="02020700000000000000" pitchFamily="18" charset="-128"/>
                <a:ea typeface="UD デジタル 教科書体 NP-B" panose="02020700000000000000" pitchFamily="18" charset="-128"/>
              </a:rPr>
              <a:t>　赤血球、血圧調整、</a:t>
            </a:r>
            <a:r>
              <a:rPr lang="en-US" altLang="ja-JP" sz="1800" dirty="0">
                <a:latin typeface="UD デジタル 教科書体 NP-B" panose="02020700000000000000" pitchFamily="18" charset="-128"/>
                <a:ea typeface="UD デジタル 教科書体 NP-B" panose="02020700000000000000" pitchFamily="18" charset="-128"/>
              </a:rPr>
              <a:t>Ca</a:t>
            </a:r>
            <a:r>
              <a:rPr lang="ja-JP" altLang="en-US" sz="1800" dirty="0">
                <a:latin typeface="UD デジタル 教科書体 NP-B" panose="02020700000000000000" pitchFamily="18" charset="-128"/>
                <a:ea typeface="UD デジタル 教科書体 NP-B" panose="02020700000000000000" pitchFamily="18" charset="-128"/>
              </a:rPr>
              <a:t>吸収</a:t>
            </a:r>
            <a:r>
              <a:rPr lang="ja-JP" altLang="en-US" sz="1800" dirty="0">
                <a:solidFill>
                  <a:srgbClr val="0070C0"/>
                </a:solidFill>
                <a:latin typeface="UD デジタル 教科書体 NP-B" panose="02020700000000000000" pitchFamily="18" charset="-128"/>
                <a:ea typeface="UD デジタル 教科書体 NP-B" panose="02020700000000000000" pitchFamily="18" charset="-128"/>
              </a:rPr>
              <a:t>ホルモンを分泌</a:t>
            </a:r>
            <a:r>
              <a:rPr lang="ja-JP" altLang="en-US" sz="1800" dirty="0">
                <a:latin typeface="UD デジタル 教科書体 NP-B" panose="02020700000000000000" pitchFamily="18" charset="-128"/>
                <a:ea typeface="UD デジタル 教科書体 NP-B" panose="02020700000000000000" pitchFamily="18" charset="-128"/>
              </a:rPr>
              <a:t>する</a:t>
            </a:r>
            <a:endParaRPr lang="en-US" altLang="ja-JP" sz="1800" dirty="0">
              <a:latin typeface="UD デジタル 教科書体 NP-B" panose="02020700000000000000" pitchFamily="18" charset="-128"/>
              <a:ea typeface="UD デジタル 教科書体 NP-B" panose="02020700000000000000" pitchFamily="18" charset="-128"/>
            </a:endParaRPr>
          </a:p>
        </p:txBody>
      </p:sp>
      <p:sp>
        <p:nvSpPr>
          <p:cNvPr id="17" name="テキスト ボックス 16">
            <a:extLst>
              <a:ext uri="{FF2B5EF4-FFF2-40B4-BE49-F238E27FC236}">
                <a16:creationId xmlns:a16="http://schemas.microsoft.com/office/drawing/2014/main" id="{AA1DDA82-0024-D879-D0A0-173774C5C457}"/>
              </a:ext>
            </a:extLst>
          </p:cNvPr>
          <p:cNvSpPr txBox="1"/>
          <p:nvPr/>
        </p:nvSpPr>
        <p:spPr>
          <a:xfrm>
            <a:off x="7172325" y="2006084"/>
            <a:ext cx="1000125" cy="369332"/>
          </a:xfrm>
          <a:prstGeom prst="rect">
            <a:avLst/>
          </a:prstGeom>
          <a:noFill/>
        </p:spPr>
        <p:txBody>
          <a:bodyPr wrap="square">
            <a:spAutoFit/>
          </a:bodyPr>
          <a:lstStyle/>
          <a:p>
            <a:r>
              <a:rPr kumimoji="1" lang="ja-JP" altLang="en-US" sz="1800" dirty="0">
                <a:solidFill>
                  <a:srgbClr val="FF0000"/>
                </a:solidFill>
                <a:latin typeface="UD デジタル 教科書体 NP-B" panose="02020700000000000000" pitchFamily="18" charset="-128"/>
                <a:ea typeface="UD デジタル 教科書体 NP-B" panose="02020700000000000000" pitchFamily="18" charset="-128"/>
              </a:rPr>
              <a:t>ろ過</a:t>
            </a:r>
            <a:endParaRPr lang="ja-JP" altLang="en-US" dirty="0">
              <a:solidFill>
                <a:srgbClr val="FF0000"/>
              </a:solidFill>
            </a:endParaRPr>
          </a:p>
        </p:txBody>
      </p:sp>
    </p:spTree>
    <p:extLst>
      <p:ext uri="{BB962C8B-B14F-4D97-AF65-F5344CB8AC3E}">
        <p14:creationId xmlns:p14="http://schemas.microsoft.com/office/powerpoint/2010/main" val="22594768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500"/>
                                        <p:tgtEl>
                                          <p:spTgt spid="3"/>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6"/>
                                        </p:tgtEl>
                                        <p:attrNameLst>
                                          <p:attrName>style.visibility</p:attrName>
                                        </p:attrNameLst>
                                      </p:cBhvr>
                                      <p:to>
                                        <p:strVal val="visible"/>
                                      </p:to>
                                    </p:set>
                                    <p:animEffect transition="in" filter="fade">
                                      <p:cBhvr>
                                        <p:cTn id="13" dur="500"/>
                                        <p:tgtEl>
                                          <p:spTgt spid="16"/>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fade">
                                      <p:cBhvr>
                                        <p:cTn id="18" dur="500"/>
                                        <p:tgtEl>
                                          <p:spTgt spid="10"/>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fade">
                                      <p:cBhvr>
                                        <p:cTn id="23" dur="500"/>
                                        <p:tgtEl>
                                          <p:spTgt spid="8"/>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7"/>
                                        </p:tgtEl>
                                        <p:attrNameLst>
                                          <p:attrName>style.visibility</p:attrName>
                                        </p:attrNameLst>
                                      </p:cBhvr>
                                      <p:to>
                                        <p:strVal val="visible"/>
                                      </p:to>
                                    </p:set>
                                    <p:animEffect transition="in" filter="fade">
                                      <p:cBhvr>
                                        <p:cTn id="26" dur="500"/>
                                        <p:tgtEl>
                                          <p:spTgt spid="7"/>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17"/>
                                        </p:tgtEl>
                                        <p:attrNameLst>
                                          <p:attrName>style.visibility</p:attrName>
                                        </p:attrNameLst>
                                      </p:cBhvr>
                                      <p:to>
                                        <p:strVal val="visible"/>
                                      </p:to>
                                    </p:set>
                                    <p:animEffect transition="in" filter="fade">
                                      <p:cBhvr>
                                        <p:cTn id="31"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7" grpId="0"/>
      <p:bldP spid="2" grpId="0"/>
      <p:bldP spid="3" grpId="0"/>
      <p:bldP spid="8" grpId="0"/>
      <p:bldP spid="10" grpId="0"/>
      <p:bldP spid="17"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コンテンツ プレースホルダー 5"/>
          <p:cNvSpPr>
            <a:spLocks noGrp="1"/>
          </p:cNvSpPr>
          <p:nvPr>
            <p:ph idx="1"/>
          </p:nvPr>
        </p:nvSpPr>
        <p:spPr>
          <a:xfrm>
            <a:off x="4872625" y="3510933"/>
            <a:ext cx="7319375" cy="3194668"/>
          </a:xfrm>
        </p:spPr>
        <p:txBody>
          <a:bodyPr>
            <a:normAutofit/>
          </a:bodyPr>
          <a:lstStyle/>
          <a:p>
            <a:pPr marL="0" indent="0">
              <a:buNone/>
            </a:pPr>
            <a:r>
              <a:rPr kumimoji="1" lang="ja-JP" altLang="en-US" sz="2000" dirty="0">
                <a:latin typeface="UD デジタル 教科書体 NP-B" panose="02020700000000000000" pitchFamily="18" charset="-128"/>
                <a:ea typeface="UD デジタル 教科書体 NP-B" panose="02020700000000000000" pitchFamily="18" charset="-128"/>
              </a:rPr>
              <a:t>糸球体：血液をろ過して</a:t>
            </a:r>
            <a:r>
              <a:rPr kumimoji="1" lang="ja-JP" altLang="en-US" sz="2000" dirty="0">
                <a:solidFill>
                  <a:srgbClr val="0070C0"/>
                </a:solidFill>
                <a:latin typeface="UD デジタル 教科書体 NP-B" panose="02020700000000000000" pitchFamily="18" charset="-128"/>
                <a:ea typeface="UD デジタル 教科書体 NP-B" panose="02020700000000000000" pitchFamily="18" charset="-128"/>
              </a:rPr>
              <a:t>原尿</a:t>
            </a:r>
            <a:r>
              <a:rPr kumimoji="1" lang="en-US" altLang="ja-JP" sz="1600" dirty="0">
                <a:solidFill>
                  <a:srgbClr val="0070C0"/>
                </a:solidFill>
                <a:latin typeface="UD デジタル 教科書体 NP-B" panose="02020700000000000000" pitchFamily="18" charset="-128"/>
                <a:ea typeface="UD デジタル 教科書体 NP-B" panose="02020700000000000000" pitchFamily="18" charset="-128"/>
              </a:rPr>
              <a:t>[</a:t>
            </a:r>
            <a:r>
              <a:rPr kumimoji="1" lang="ja-JP" altLang="en-US" sz="1600" dirty="0">
                <a:solidFill>
                  <a:srgbClr val="0070C0"/>
                </a:solidFill>
                <a:latin typeface="UD デジタル 教科書体 NP-B" panose="02020700000000000000" pitchFamily="18" charset="-128"/>
                <a:ea typeface="UD デジタル 教科書体 NP-B" panose="02020700000000000000" pitchFamily="18" charset="-128"/>
              </a:rPr>
              <a:t>げんにょう</a:t>
            </a:r>
            <a:r>
              <a:rPr kumimoji="1" lang="en-US" altLang="ja-JP" sz="1600" dirty="0">
                <a:solidFill>
                  <a:srgbClr val="0070C0"/>
                </a:solidFill>
                <a:latin typeface="UD デジタル 教科書体 NP-B" panose="02020700000000000000" pitchFamily="18" charset="-128"/>
                <a:ea typeface="UD デジタル 教科書体 NP-B" panose="02020700000000000000" pitchFamily="18" charset="-128"/>
              </a:rPr>
              <a:t>]</a:t>
            </a:r>
            <a:r>
              <a:rPr kumimoji="1" lang="ja-JP" altLang="en-US" sz="2000" dirty="0">
                <a:latin typeface="UD デジタル 教科書体 NP-B" panose="02020700000000000000" pitchFamily="18" charset="-128"/>
                <a:ea typeface="UD デジタル 教科書体 NP-B" panose="02020700000000000000" pitchFamily="18" charset="-128"/>
              </a:rPr>
              <a:t>を作る</a:t>
            </a:r>
            <a:endParaRPr kumimoji="1" lang="en-US" altLang="ja-JP" sz="2000" dirty="0">
              <a:latin typeface="UD デジタル 教科書体 NP-B" panose="02020700000000000000" pitchFamily="18" charset="-128"/>
              <a:ea typeface="UD デジタル 教科書体 NP-B" panose="02020700000000000000" pitchFamily="18" charset="-128"/>
            </a:endParaRPr>
          </a:p>
          <a:p>
            <a:pPr marL="0" indent="0">
              <a:buNone/>
            </a:pPr>
            <a:r>
              <a:rPr kumimoji="1" lang="ja-JP" altLang="en-US" sz="2000" dirty="0">
                <a:latin typeface="UD デジタル 教科書体 NP-B" panose="02020700000000000000" pitchFamily="18" charset="-128"/>
                <a:ea typeface="UD デジタル 教科書体 NP-B" panose="02020700000000000000" pitchFamily="18" charset="-128"/>
              </a:rPr>
              <a:t>　　　　</a:t>
            </a:r>
            <a:r>
              <a:rPr kumimoji="1" lang="ja-JP" altLang="en-US" sz="2000" dirty="0">
                <a:solidFill>
                  <a:srgbClr val="FF0000"/>
                </a:solidFill>
                <a:latin typeface="UD デジタル 教科書体 NP-B" panose="02020700000000000000" pitchFamily="18" charset="-128"/>
                <a:ea typeface="UD デジタル 教科書体 NP-B" panose="02020700000000000000" pitchFamily="18" charset="-128"/>
              </a:rPr>
              <a:t>障害を受けると再生できない</a:t>
            </a:r>
            <a:endParaRPr kumimoji="1" lang="en-US" altLang="ja-JP" sz="2000" dirty="0">
              <a:solidFill>
                <a:srgbClr val="FF0000"/>
              </a:solidFill>
              <a:latin typeface="UD デジタル 教科書体 NP-B" panose="02020700000000000000" pitchFamily="18" charset="-128"/>
              <a:ea typeface="UD デジタル 教科書体 NP-B" panose="02020700000000000000" pitchFamily="18" charset="-128"/>
            </a:endParaRPr>
          </a:p>
          <a:p>
            <a:pPr marL="0" indent="0">
              <a:buNone/>
            </a:pPr>
            <a:r>
              <a:rPr lang="ja-JP" altLang="en-US" sz="2000" dirty="0">
                <a:latin typeface="UD デジタル 教科書体 NP-B" panose="02020700000000000000" pitchFamily="18" charset="-128"/>
                <a:ea typeface="UD デジタル 教科書体 NP-B" panose="02020700000000000000" pitchFamily="18" charset="-128"/>
              </a:rPr>
              <a:t>ボーマン嚢：糸球体を収納し、ろ過された体液を集める</a:t>
            </a:r>
            <a:endParaRPr lang="en-US" altLang="ja-JP" sz="2000" dirty="0">
              <a:latin typeface="UD デジタル 教科書体 NP-B" panose="02020700000000000000" pitchFamily="18" charset="-128"/>
              <a:ea typeface="UD デジタル 教科書体 NP-B" panose="02020700000000000000" pitchFamily="18" charset="-128"/>
            </a:endParaRPr>
          </a:p>
          <a:p>
            <a:pPr marL="0" indent="0">
              <a:buNone/>
            </a:pPr>
            <a:r>
              <a:rPr kumimoji="1" lang="ja-JP" altLang="en-US" sz="2000" dirty="0">
                <a:latin typeface="UD デジタル 教科書体 NP-B" panose="02020700000000000000" pitchFamily="18" charset="-128"/>
                <a:ea typeface="UD デジタル 教科書体 NP-B" panose="02020700000000000000" pitchFamily="18" charset="-128"/>
              </a:rPr>
              <a:t>近位尿細管</a:t>
            </a:r>
            <a:r>
              <a:rPr lang="ja-JP" altLang="en-US" sz="2000" dirty="0">
                <a:latin typeface="UD デジタル 教科書体 NP-B" panose="02020700000000000000" pitchFamily="18" charset="-128"/>
                <a:ea typeface="UD デジタル 教科書体 NP-B" panose="02020700000000000000" pitchFamily="18" charset="-128"/>
              </a:rPr>
              <a:t>：</a:t>
            </a:r>
            <a:r>
              <a:rPr lang="en-US" altLang="ja-JP" sz="2000" dirty="0">
                <a:latin typeface="UD デジタル 教科書体 NP-B" panose="02020700000000000000" pitchFamily="18" charset="-128"/>
                <a:ea typeface="UD デジタル 教科書体 NP-B" panose="02020700000000000000" pitchFamily="18" charset="-128"/>
              </a:rPr>
              <a:t>Na</a:t>
            </a:r>
            <a:r>
              <a:rPr lang="ja-JP" altLang="en-US" sz="2000" dirty="0">
                <a:latin typeface="UD デジタル 教科書体 NP-B" panose="02020700000000000000" pitchFamily="18" charset="-128"/>
                <a:ea typeface="UD デジタル 教科書体 NP-B" panose="02020700000000000000" pitchFamily="18" charset="-128"/>
              </a:rPr>
              <a:t>、</a:t>
            </a:r>
            <a:r>
              <a:rPr lang="en-US" altLang="ja-JP" sz="2000" dirty="0">
                <a:latin typeface="UD デジタル 教科書体 NP-B" panose="02020700000000000000" pitchFamily="18" charset="-128"/>
                <a:ea typeface="UD デジタル 教科書体 NP-B" panose="02020700000000000000" pitchFamily="18" charset="-128"/>
              </a:rPr>
              <a:t>K</a:t>
            </a:r>
            <a:r>
              <a:rPr lang="ja-JP" altLang="en-US" sz="2000" dirty="0">
                <a:latin typeface="UD デジタル 教科書体 NP-B" panose="02020700000000000000" pitchFamily="18" charset="-128"/>
                <a:ea typeface="UD デジタル 教科書体 NP-B" panose="02020700000000000000" pitchFamily="18" charset="-128"/>
              </a:rPr>
              <a:t>、水、ブドウ糖、アミノ酸などを再吸収</a:t>
            </a:r>
            <a:endParaRPr lang="en-US" altLang="ja-JP" sz="2000" dirty="0">
              <a:latin typeface="UD デジタル 教科書体 NP-B" panose="02020700000000000000" pitchFamily="18" charset="-128"/>
              <a:ea typeface="UD デジタル 教科書体 NP-B" panose="02020700000000000000" pitchFamily="18" charset="-128"/>
            </a:endParaRPr>
          </a:p>
          <a:p>
            <a:pPr marL="0" indent="0">
              <a:buNone/>
            </a:pPr>
            <a:r>
              <a:rPr lang="ja-JP" altLang="en-US" sz="2000" dirty="0">
                <a:latin typeface="UD デジタル 教科書体 NP-B" panose="02020700000000000000" pitchFamily="18" charset="-128"/>
                <a:ea typeface="UD デジタル 教科書体 NP-B" panose="02020700000000000000" pitchFamily="18" charset="-128"/>
              </a:rPr>
              <a:t>　　　　</a:t>
            </a:r>
            <a:r>
              <a:rPr lang="ja-JP" altLang="en-US" sz="2000" dirty="0">
                <a:solidFill>
                  <a:srgbClr val="FF0000"/>
                </a:solidFill>
                <a:latin typeface="UD デジタル 教科書体 NP-B" panose="02020700000000000000" pitchFamily="18" charset="-128"/>
                <a:ea typeface="UD デジタル 教科書体 NP-B" panose="02020700000000000000" pitchFamily="18" charset="-128"/>
              </a:rPr>
              <a:t>再生可能</a:t>
            </a:r>
          </a:p>
          <a:p>
            <a:pPr marL="0" indent="0">
              <a:buNone/>
            </a:pPr>
            <a:r>
              <a:rPr lang="ja-JP" altLang="en-US" sz="2000" dirty="0">
                <a:latin typeface="UD デジタル 教科書体 NP-B" panose="02020700000000000000" pitchFamily="18" charset="-128"/>
                <a:ea typeface="UD デジタル 教科書体 NP-B" panose="02020700000000000000" pitchFamily="18" charset="-128"/>
              </a:rPr>
              <a:t>ヘンレループ：</a:t>
            </a:r>
            <a:r>
              <a:rPr lang="en-US" altLang="ja-JP" sz="2000" dirty="0">
                <a:latin typeface="UD デジタル 教科書体 NP-B" panose="02020700000000000000" pitchFamily="18" charset="-128"/>
                <a:ea typeface="UD デジタル 教科書体 NP-B" panose="02020700000000000000" pitchFamily="18" charset="-128"/>
              </a:rPr>
              <a:t> Na</a:t>
            </a:r>
            <a:r>
              <a:rPr lang="ja-JP" altLang="en-US" sz="2000" dirty="0">
                <a:latin typeface="UD デジタル 教科書体 NP-B" panose="02020700000000000000" pitchFamily="18" charset="-128"/>
                <a:ea typeface="UD デジタル 教科書体 NP-B" panose="02020700000000000000" pitchFamily="18" charset="-128"/>
              </a:rPr>
              <a:t>、水、塩分を再吸収</a:t>
            </a:r>
            <a:endParaRPr lang="en-US" altLang="ja-JP" sz="2000" dirty="0">
              <a:latin typeface="UD デジタル 教科書体 NP-B" panose="02020700000000000000" pitchFamily="18" charset="-128"/>
              <a:ea typeface="UD デジタル 教科書体 NP-B" panose="02020700000000000000" pitchFamily="18" charset="-128"/>
            </a:endParaRPr>
          </a:p>
          <a:p>
            <a:pPr marL="0" indent="0">
              <a:buNone/>
            </a:pPr>
            <a:r>
              <a:rPr lang="ja-JP" altLang="en-US" sz="2000" dirty="0">
                <a:latin typeface="UD デジタル 教科書体 NP-B" panose="02020700000000000000" pitchFamily="18" charset="-128"/>
                <a:ea typeface="UD デジタル 教科書体 NP-B" panose="02020700000000000000" pitchFamily="18" charset="-128"/>
              </a:rPr>
              <a:t>遠位尿細管：</a:t>
            </a:r>
            <a:r>
              <a:rPr lang="en-US" altLang="ja-JP" sz="2000" dirty="0">
                <a:latin typeface="UD デジタル 教科書体 NP-B" panose="02020700000000000000" pitchFamily="18" charset="-128"/>
                <a:ea typeface="UD デジタル 教科書体 NP-B" panose="02020700000000000000" pitchFamily="18" charset="-128"/>
              </a:rPr>
              <a:t>Na</a:t>
            </a:r>
            <a:r>
              <a:rPr lang="ja-JP" altLang="en-US" sz="2000" dirty="0">
                <a:latin typeface="UD デジタル 教科書体 NP-B" panose="02020700000000000000" pitchFamily="18" charset="-128"/>
                <a:ea typeface="UD デジタル 教科書体 NP-B" panose="02020700000000000000" pitchFamily="18" charset="-128"/>
              </a:rPr>
              <a:t>、抗利尿</a:t>
            </a:r>
            <a:r>
              <a:rPr lang="en-US" altLang="ja-JP" sz="1600" dirty="0">
                <a:latin typeface="UD デジタル 教科書体 NP-B" panose="02020700000000000000" pitchFamily="18" charset="-128"/>
                <a:ea typeface="UD デジタル 教科書体 NP-B" panose="02020700000000000000" pitchFamily="18" charset="-128"/>
              </a:rPr>
              <a:t>[</a:t>
            </a:r>
            <a:r>
              <a:rPr lang="ja-JP" altLang="en-US" sz="1600" dirty="0">
                <a:latin typeface="UD デジタル 教科書体 NP-B" panose="02020700000000000000" pitchFamily="18" charset="-128"/>
                <a:ea typeface="UD デジタル 教科書体 NP-B" panose="02020700000000000000" pitchFamily="18" charset="-128"/>
              </a:rPr>
              <a:t>こうりにょう</a:t>
            </a:r>
            <a:r>
              <a:rPr lang="en-US" altLang="ja-JP" sz="1600" dirty="0">
                <a:latin typeface="UD デジタル 教科書体 NP-B" panose="02020700000000000000" pitchFamily="18" charset="-128"/>
                <a:ea typeface="UD デジタル 教科書体 NP-B" panose="02020700000000000000" pitchFamily="18" charset="-128"/>
              </a:rPr>
              <a:t>]</a:t>
            </a:r>
            <a:r>
              <a:rPr lang="ja-JP" altLang="en-US" sz="2000" dirty="0">
                <a:latin typeface="UD デジタル 教科書体 NP-B" panose="02020700000000000000" pitchFamily="18" charset="-128"/>
                <a:ea typeface="UD デジタル 教科書体 NP-B" panose="02020700000000000000" pitchFamily="18" charset="-128"/>
              </a:rPr>
              <a:t>ホルモンで</a:t>
            </a:r>
            <a:r>
              <a:rPr lang="ja-JP" altLang="en-US" sz="2000" dirty="0">
                <a:solidFill>
                  <a:srgbClr val="0070C0"/>
                </a:solidFill>
                <a:latin typeface="UD デジタル 教科書体 NP-B" panose="02020700000000000000" pitchFamily="18" charset="-128"/>
                <a:ea typeface="UD デジタル 教科書体 NP-B" panose="02020700000000000000" pitchFamily="18" charset="-128"/>
              </a:rPr>
              <a:t>水</a:t>
            </a:r>
            <a:r>
              <a:rPr lang="ja-JP" altLang="en-US" sz="2000" dirty="0">
                <a:latin typeface="UD デジタル 教科書体 NP-B" panose="02020700000000000000" pitchFamily="18" charset="-128"/>
                <a:ea typeface="UD デジタル 教科書体 NP-B" panose="02020700000000000000" pitchFamily="18" charset="-128"/>
              </a:rPr>
              <a:t>を再吸収</a:t>
            </a:r>
            <a:endParaRPr lang="en-US" altLang="ja-JP" sz="2000" dirty="0">
              <a:latin typeface="UD デジタル 教科書体 NP-B" panose="02020700000000000000" pitchFamily="18" charset="-128"/>
              <a:ea typeface="UD デジタル 教科書体 NP-B" panose="02020700000000000000" pitchFamily="18" charset="-128"/>
            </a:endParaRPr>
          </a:p>
          <a:p>
            <a:pPr marL="0" indent="0">
              <a:buNone/>
            </a:pPr>
            <a:r>
              <a:rPr lang="ja-JP" altLang="en-US" sz="2000" dirty="0">
                <a:latin typeface="UD デジタル 教科書体 NP-B" panose="02020700000000000000" pitchFamily="18" charset="-128"/>
                <a:ea typeface="UD デジタル 教科書体 NP-B" panose="02020700000000000000" pitchFamily="18" charset="-128"/>
              </a:rPr>
              <a:t>集合管：尿細管が集合している。水を再吸収し尿を濃縮　　　　　　　　　　　　　　　　　　　　　　　　　　</a:t>
            </a:r>
            <a:endParaRPr kumimoji="1" lang="ja-JP" altLang="en-US" sz="2000" dirty="0">
              <a:latin typeface="UD デジタル 教科書体 NP-B" panose="02020700000000000000" pitchFamily="18" charset="-128"/>
              <a:ea typeface="UD デジタル 教科書体 NP-B" panose="02020700000000000000" pitchFamily="18" charset="-128"/>
            </a:endParaRPr>
          </a:p>
        </p:txBody>
      </p:sp>
      <p:pic>
        <p:nvPicPr>
          <p:cNvPr id="4" name="図 3"/>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39384" y="158023"/>
            <a:ext cx="1338741" cy="937516"/>
          </a:xfrm>
          <a:prstGeom prst="rect">
            <a:avLst/>
          </a:prstGeom>
        </p:spPr>
      </p:pic>
      <p:sp>
        <p:nvSpPr>
          <p:cNvPr id="29" name="タイトル 1"/>
          <p:cNvSpPr>
            <a:spLocks noGrp="1"/>
          </p:cNvSpPr>
          <p:nvPr>
            <p:ph type="title"/>
          </p:nvPr>
        </p:nvSpPr>
        <p:spPr>
          <a:xfrm>
            <a:off x="1529881" y="405010"/>
            <a:ext cx="6035840" cy="835549"/>
          </a:xfrm>
        </p:spPr>
        <p:txBody>
          <a:bodyPr>
            <a:normAutofit/>
          </a:bodyPr>
          <a:lstStyle/>
          <a:p>
            <a:r>
              <a:rPr kumimoji="1" lang="ja-JP" altLang="en-US" dirty="0">
                <a:latin typeface="UD デジタル 教科書体 NP-B" panose="02020700000000000000" pitchFamily="18" charset="-128"/>
                <a:ea typeface="UD デジタル 教科書体 NP-B" panose="02020700000000000000" pitchFamily="18" charset="-128"/>
              </a:rPr>
              <a:t>ネフロンの形態と機能</a:t>
            </a:r>
          </a:p>
        </p:txBody>
      </p:sp>
      <p:pic>
        <p:nvPicPr>
          <p:cNvPr id="39" name="図 38">
            <a:extLst>
              <a:ext uri="{FF2B5EF4-FFF2-40B4-BE49-F238E27FC236}">
                <a16:creationId xmlns:a16="http://schemas.microsoft.com/office/drawing/2014/main" id="{3980BB89-0012-F6FF-C170-8AB128E28E62}"/>
              </a:ext>
            </a:extLst>
          </p:cNvPr>
          <p:cNvPicPr>
            <a:picLocks noChangeAspect="1"/>
          </p:cNvPicPr>
          <p:nvPr/>
        </p:nvPicPr>
        <p:blipFill>
          <a:blip r:embed="rId4"/>
          <a:stretch>
            <a:fillRect/>
          </a:stretch>
        </p:blipFill>
        <p:spPr>
          <a:xfrm>
            <a:off x="413098" y="1560663"/>
            <a:ext cx="4418700" cy="3850581"/>
          </a:xfrm>
          <a:prstGeom prst="rect">
            <a:avLst/>
          </a:prstGeom>
        </p:spPr>
      </p:pic>
      <p:sp>
        <p:nvSpPr>
          <p:cNvPr id="41" name="テキスト ボックス 40">
            <a:extLst>
              <a:ext uri="{FF2B5EF4-FFF2-40B4-BE49-F238E27FC236}">
                <a16:creationId xmlns:a16="http://schemas.microsoft.com/office/drawing/2014/main" id="{FFC2B687-70DD-9D32-B839-8B98B1FDAB75}"/>
              </a:ext>
            </a:extLst>
          </p:cNvPr>
          <p:cNvSpPr txBox="1"/>
          <p:nvPr/>
        </p:nvSpPr>
        <p:spPr>
          <a:xfrm>
            <a:off x="409302" y="6642556"/>
            <a:ext cx="3116559" cy="215444"/>
          </a:xfrm>
          <a:prstGeom prst="rect">
            <a:avLst/>
          </a:prstGeom>
          <a:noFill/>
        </p:spPr>
        <p:txBody>
          <a:bodyPr wrap="none" rtlCol="0">
            <a:spAutoFit/>
          </a:bodyPr>
          <a:lstStyle/>
          <a:p>
            <a:r>
              <a:rPr kumimoji="1" lang="en-US" altLang="ja-JP" sz="800" dirty="0"/>
              <a:t>https://www.asahikasei-pharma.co.jp/health/kidney/ckd/kidney.html</a:t>
            </a:r>
            <a:endParaRPr kumimoji="1" lang="ja-JP" altLang="en-US" sz="800" dirty="0"/>
          </a:p>
        </p:txBody>
      </p:sp>
      <p:sp>
        <p:nvSpPr>
          <p:cNvPr id="42" name="テキスト ボックス 41">
            <a:extLst>
              <a:ext uri="{FF2B5EF4-FFF2-40B4-BE49-F238E27FC236}">
                <a16:creationId xmlns:a16="http://schemas.microsoft.com/office/drawing/2014/main" id="{AF36F72C-477D-00E9-CC27-3B8B9382B607}"/>
              </a:ext>
            </a:extLst>
          </p:cNvPr>
          <p:cNvSpPr txBox="1"/>
          <p:nvPr/>
        </p:nvSpPr>
        <p:spPr>
          <a:xfrm>
            <a:off x="2162350" y="1653317"/>
            <a:ext cx="2383523" cy="338554"/>
          </a:xfrm>
          <a:prstGeom prst="rect">
            <a:avLst/>
          </a:prstGeom>
          <a:solidFill>
            <a:schemeClr val="bg1"/>
          </a:solidFill>
        </p:spPr>
        <p:txBody>
          <a:bodyPr wrap="square" rtlCol="0">
            <a:spAutoFit/>
          </a:bodyPr>
          <a:lstStyle/>
          <a:p>
            <a:r>
              <a:rPr kumimoji="1" lang="en-US" altLang="ja-JP" sz="1600" b="1" dirty="0">
                <a:latin typeface="UD デジタル 教科書体 NK-B" panose="02020700000000000000" pitchFamily="18" charset="-128"/>
                <a:ea typeface="UD デジタル 教科書体 NK-B" panose="02020700000000000000" pitchFamily="18" charset="-128"/>
              </a:rPr>
              <a:t>(           )</a:t>
            </a:r>
            <a:r>
              <a:rPr kumimoji="1" lang="en-US" altLang="ja-JP" sz="1200" b="1" dirty="0">
                <a:latin typeface="UD デジタル 教科書体 NK-B" panose="02020700000000000000" pitchFamily="18" charset="-128"/>
                <a:ea typeface="UD デジタル 教科書体 NK-B" panose="02020700000000000000" pitchFamily="18" charset="-128"/>
              </a:rPr>
              <a:t>[</a:t>
            </a:r>
            <a:r>
              <a:rPr kumimoji="1" lang="ja-JP" altLang="en-US" sz="1200" b="1" dirty="0">
                <a:latin typeface="UD デジタル 教科書体 NK-B" panose="02020700000000000000" pitchFamily="18" charset="-128"/>
                <a:ea typeface="UD デジタル 教科書体 NK-B" panose="02020700000000000000" pitchFamily="18" charset="-128"/>
              </a:rPr>
              <a:t>しきゅうたい</a:t>
            </a:r>
            <a:r>
              <a:rPr kumimoji="1" lang="en-US" altLang="ja-JP" sz="1200" b="1" dirty="0">
                <a:latin typeface="UD デジタル 教科書体 NK-B" panose="02020700000000000000" pitchFamily="18" charset="-128"/>
                <a:ea typeface="UD デジタル 教科書体 NK-B" panose="02020700000000000000" pitchFamily="18" charset="-128"/>
              </a:rPr>
              <a:t>]</a:t>
            </a:r>
            <a:endParaRPr kumimoji="1" lang="ja-JP" altLang="en-US" sz="1600" b="1" dirty="0">
              <a:latin typeface="UD デジタル 教科書体 NK-B" panose="02020700000000000000" pitchFamily="18" charset="-128"/>
              <a:ea typeface="UD デジタル 教科書体 NK-B" panose="02020700000000000000" pitchFamily="18" charset="-128"/>
            </a:endParaRPr>
          </a:p>
        </p:txBody>
      </p:sp>
      <p:sp>
        <p:nvSpPr>
          <p:cNvPr id="43" name="テキスト ボックス 42">
            <a:extLst>
              <a:ext uri="{FF2B5EF4-FFF2-40B4-BE49-F238E27FC236}">
                <a16:creationId xmlns:a16="http://schemas.microsoft.com/office/drawing/2014/main" id="{ECF689A5-B748-6AD7-5249-9336E590C147}"/>
              </a:ext>
            </a:extLst>
          </p:cNvPr>
          <p:cNvSpPr txBox="1"/>
          <p:nvPr/>
        </p:nvSpPr>
        <p:spPr>
          <a:xfrm>
            <a:off x="246466" y="3351489"/>
            <a:ext cx="964504" cy="830997"/>
          </a:xfrm>
          <a:prstGeom prst="rect">
            <a:avLst/>
          </a:prstGeom>
          <a:solidFill>
            <a:schemeClr val="bg1"/>
          </a:solidFill>
        </p:spPr>
        <p:txBody>
          <a:bodyPr wrap="square" rtlCol="0">
            <a:spAutoFit/>
          </a:bodyPr>
          <a:lstStyle/>
          <a:p>
            <a:r>
              <a:rPr kumimoji="1" lang="ja-JP" altLang="en-US" sz="1600" b="1" dirty="0">
                <a:latin typeface="UD デジタル 教科書体 NK-B" panose="02020700000000000000" pitchFamily="18" charset="-128"/>
                <a:ea typeface="UD デジタル 教科書体 NK-B" panose="02020700000000000000" pitchFamily="18" charset="-128"/>
              </a:rPr>
              <a:t>近位</a:t>
            </a:r>
            <a:r>
              <a:rPr kumimoji="1" lang="en-US" altLang="ja-JP" sz="1600" b="1" dirty="0">
                <a:latin typeface="UD デジタル 教科書体 NK-B" panose="02020700000000000000" pitchFamily="18" charset="-128"/>
                <a:ea typeface="UD デジタル 教科書体 NK-B" panose="02020700000000000000" pitchFamily="18" charset="-128"/>
              </a:rPr>
              <a:t>[</a:t>
            </a:r>
            <a:r>
              <a:rPr kumimoji="1" lang="ja-JP" altLang="en-US" sz="1600" b="1" dirty="0">
                <a:latin typeface="UD デジタル 教科書体 NK-B" panose="02020700000000000000" pitchFamily="18" charset="-128"/>
                <a:ea typeface="UD デジタル 教科書体 NK-B" panose="02020700000000000000" pitchFamily="18" charset="-128"/>
              </a:rPr>
              <a:t>きんい</a:t>
            </a:r>
            <a:r>
              <a:rPr kumimoji="1" lang="en-US" altLang="ja-JP" sz="1600" b="1" dirty="0">
                <a:latin typeface="UD デジタル 教科書体 NK-B" panose="02020700000000000000" pitchFamily="18" charset="-128"/>
                <a:ea typeface="UD デジタル 教科書体 NK-B" panose="02020700000000000000" pitchFamily="18" charset="-128"/>
              </a:rPr>
              <a:t>]</a:t>
            </a:r>
          </a:p>
          <a:p>
            <a:r>
              <a:rPr kumimoji="1" lang="ja-JP" altLang="en-US" sz="1600" b="1" dirty="0">
                <a:latin typeface="UD デジタル 教科書体 NK-B" panose="02020700000000000000" pitchFamily="18" charset="-128"/>
                <a:ea typeface="UD デジタル 教科書体 NK-B" panose="02020700000000000000" pitchFamily="18" charset="-128"/>
              </a:rPr>
              <a:t>尿細管</a:t>
            </a:r>
          </a:p>
        </p:txBody>
      </p:sp>
      <p:sp>
        <p:nvSpPr>
          <p:cNvPr id="44" name="テキスト ボックス 43">
            <a:extLst>
              <a:ext uri="{FF2B5EF4-FFF2-40B4-BE49-F238E27FC236}">
                <a16:creationId xmlns:a16="http://schemas.microsoft.com/office/drawing/2014/main" id="{8EC28316-17A8-3E46-33C7-538D0F69D111}"/>
              </a:ext>
            </a:extLst>
          </p:cNvPr>
          <p:cNvSpPr txBox="1"/>
          <p:nvPr/>
        </p:nvSpPr>
        <p:spPr>
          <a:xfrm>
            <a:off x="2371357" y="2872518"/>
            <a:ext cx="964504" cy="830997"/>
          </a:xfrm>
          <a:prstGeom prst="rect">
            <a:avLst/>
          </a:prstGeom>
          <a:solidFill>
            <a:schemeClr val="bg1"/>
          </a:solidFill>
        </p:spPr>
        <p:txBody>
          <a:bodyPr wrap="square" rtlCol="0">
            <a:spAutoFit/>
          </a:bodyPr>
          <a:lstStyle/>
          <a:p>
            <a:r>
              <a:rPr kumimoji="1" lang="ja-JP" altLang="en-US" sz="1600" b="1" dirty="0">
                <a:latin typeface="UD デジタル 教科書体 NK-B" panose="02020700000000000000" pitchFamily="18" charset="-128"/>
                <a:ea typeface="UD デジタル 教科書体 NK-B" panose="02020700000000000000" pitchFamily="18" charset="-128"/>
              </a:rPr>
              <a:t>遠位</a:t>
            </a:r>
            <a:r>
              <a:rPr kumimoji="1" lang="en-US" altLang="ja-JP" sz="1600" b="1" dirty="0">
                <a:latin typeface="UD デジタル 教科書体 NK-B" panose="02020700000000000000" pitchFamily="18" charset="-128"/>
                <a:ea typeface="UD デジタル 教科書体 NK-B" panose="02020700000000000000" pitchFamily="18" charset="-128"/>
              </a:rPr>
              <a:t>[</a:t>
            </a:r>
            <a:r>
              <a:rPr kumimoji="1" lang="ja-JP" altLang="en-US" sz="1600" b="1" dirty="0">
                <a:latin typeface="UD デジタル 教科書体 NK-B" panose="02020700000000000000" pitchFamily="18" charset="-128"/>
                <a:ea typeface="UD デジタル 教科書体 NK-B" panose="02020700000000000000" pitchFamily="18" charset="-128"/>
              </a:rPr>
              <a:t>えんい</a:t>
            </a:r>
            <a:r>
              <a:rPr kumimoji="1" lang="en-US" altLang="ja-JP" sz="1600" b="1" dirty="0">
                <a:latin typeface="UD デジタル 教科書体 NK-B" panose="02020700000000000000" pitchFamily="18" charset="-128"/>
                <a:ea typeface="UD デジタル 教科書体 NK-B" panose="02020700000000000000" pitchFamily="18" charset="-128"/>
              </a:rPr>
              <a:t>]</a:t>
            </a:r>
          </a:p>
          <a:p>
            <a:r>
              <a:rPr kumimoji="1" lang="ja-JP" altLang="en-US" sz="1600" b="1" dirty="0">
                <a:latin typeface="UD デジタル 教科書体 NK-B" panose="02020700000000000000" pitchFamily="18" charset="-128"/>
                <a:ea typeface="UD デジタル 教科書体 NK-B" panose="02020700000000000000" pitchFamily="18" charset="-128"/>
              </a:rPr>
              <a:t>尿細管</a:t>
            </a:r>
          </a:p>
        </p:txBody>
      </p:sp>
      <p:sp>
        <p:nvSpPr>
          <p:cNvPr id="45" name="テキスト ボックス 44">
            <a:extLst>
              <a:ext uri="{FF2B5EF4-FFF2-40B4-BE49-F238E27FC236}">
                <a16:creationId xmlns:a16="http://schemas.microsoft.com/office/drawing/2014/main" id="{3D1E8D74-F6DB-4523-D116-EBDAA5EF8F0E}"/>
              </a:ext>
            </a:extLst>
          </p:cNvPr>
          <p:cNvSpPr txBox="1"/>
          <p:nvPr/>
        </p:nvSpPr>
        <p:spPr>
          <a:xfrm>
            <a:off x="655768" y="4866780"/>
            <a:ext cx="1695546" cy="338554"/>
          </a:xfrm>
          <a:prstGeom prst="rect">
            <a:avLst/>
          </a:prstGeom>
          <a:solidFill>
            <a:schemeClr val="bg1"/>
          </a:solidFill>
        </p:spPr>
        <p:txBody>
          <a:bodyPr wrap="square" rtlCol="0">
            <a:spAutoFit/>
          </a:bodyPr>
          <a:lstStyle/>
          <a:p>
            <a:r>
              <a:rPr kumimoji="1" lang="ja-JP" altLang="en-US" sz="1600" b="1" dirty="0">
                <a:latin typeface="UD デジタル 教科書体 NK-B" panose="02020700000000000000" pitchFamily="18" charset="-128"/>
                <a:ea typeface="UD デジタル 教科書体 NK-B" panose="02020700000000000000" pitchFamily="18" charset="-128"/>
              </a:rPr>
              <a:t>ヘンレループ</a:t>
            </a:r>
          </a:p>
        </p:txBody>
      </p:sp>
      <p:sp>
        <p:nvSpPr>
          <p:cNvPr id="46" name="テキスト ボックス 45">
            <a:extLst>
              <a:ext uri="{FF2B5EF4-FFF2-40B4-BE49-F238E27FC236}">
                <a16:creationId xmlns:a16="http://schemas.microsoft.com/office/drawing/2014/main" id="{C73F2335-04A3-AF13-0713-9437C3F1B349}"/>
              </a:ext>
            </a:extLst>
          </p:cNvPr>
          <p:cNvSpPr txBox="1"/>
          <p:nvPr/>
        </p:nvSpPr>
        <p:spPr>
          <a:xfrm>
            <a:off x="3921482" y="3072816"/>
            <a:ext cx="964504" cy="338554"/>
          </a:xfrm>
          <a:prstGeom prst="rect">
            <a:avLst/>
          </a:prstGeom>
          <a:solidFill>
            <a:schemeClr val="bg1"/>
          </a:solidFill>
        </p:spPr>
        <p:txBody>
          <a:bodyPr wrap="square" rtlCol="0">
            <a:spAutoFit/>
          </a:bodyPr>
          <a:lstStyle/>
          <a:p>
            <a:r>
              <a:rPr kumimoji="1" lang="ja-JP" altLang="en-US" sz="1600" b="1" dirty="0">
                <a:latin typeface="UD デジタル 教科書体 NK-B" panose="02020700000000000000" pitchFamily="18" charset="-128"/>
                <a:ea typeface="UD デジタル 教科書体 NK-B" panose="02020700000000000000" pitchFamily="18" charset="-128"/>
              </a:rPr>
              <a:t>集合管</a:t>
            </a:r>
          </a:p>
        </p:txBody>
      </p:sp>
      <p:sp>
        <p:nvSpPr>
          <p:cNvPr id="47" name="テキスト ボックス 46">
            <a:extLst>
              <a:ext uri="{FF2B5EF4-FFF2-40B4-BE49-F238E27FC236}">
                <a16:creationId xmlns:a16="http://schemas.microsoft.com/office/drawing/2014/main" id="{5884922E-A710-BD04-E713-1DFD5D035B25}"/>
              </a:ext>
            </a:extLst>
          </p:cNvPr>
          <p:cNvSpPr txBox="1"/>
          <p:nvPr/>
        </p:nvSpPr>
        <p:spPr>
          <a:xfrm>
            <a:off x="220340" y="2602552"/>
            <a:ext cx="964504" cy="584775"/>
          </a:xfrm>
          <a:prstGeom prst="rect">
            <a:avLst/>
          </a:prstGeom>
          <a:solidFill>
            <a:schemeClr val="bg1"/>
          </a:solidFill>
        </p:spPr>
        <p:txBody>
          <a:bodyPr wrap="square" rtlCol="0">
            <a:spAutoFit/>
          </a:bodyPr>
          <a:lstStyle/>
          <a:p>
            <a:r>
              <a:rPr kumimoji="1" lang="ja-JP" altLang="en-US" sz="1600" b="1" dirty="0">
                <a:latin typeface="UD デジタル 教科書体 NK-B" panose="02020700000000000000" pitchFamily="18" charset="-128"/>
                <a:ea typeface="UD デジタル 教科書体 NK-B" panose="02020700000000000000" pitchFamily="18" charset="-128"/>
              </a:rPr>
              <a:t>ボーマン嚢</a:t>
            </a:r>
            <a:r>
              <a:rPr kumimoji="1" lang="en-US" altLang="ja-JP" sz="1600" b="1" dirty="0">
                <a:latin typeface="UD デジタル 教科書体 NK-B" panose="02020700000000000000" pitchFamily="18" charset="-128"/>
                <a:ea typeface="UD デジタル 教科書体 NK-B" panose="02020700000000000000" pitchFamily="18" charset="-128"/>
              </a:rPr>
              <a:t>[</a:t>
            </a:r>
            <a:r>
              <a:rPr kumimoji="1" lang="ja-JP" altLang="en-US" sz="1600" b="1" dirty="0">
                <a:latin typeface="UD デジタル 教科書体 NK-B" panose="02020700000000000000" pitchFamily="18" charset="-128"/>
                <a:ea typeface="UD デジタル 教科書体 NK-B" panose="02020700000000000000" pitchFamily="18" charset="-128"/>
              </a:rPr>
              <a:t>のう</a:t>
            </a:r>
            <a:r>
              <a:rPr kumimoji="1" lang="en-US" altLang="ja-JP" sz="1600" b="1" dirty="0">
                <a:latin typeface="UD デジタル 教科書体 NK-B" panose="02020700000000000000" pitchFamily="18" charset="-128"/>
                <a:ea typeface="UD デジタル 教科書体 NK-B" panose="02020700000000000000" pitchFamily="18" charset="-128"/>
              </a:rPr>
              <a:t>]</a:t>
            </a:r>
            <a:endParaRPr kumimoji="1" lang="ja-JP" altLang="en-US" sz="1600" b="1" dirty="0">
              <a:latin typeface="UD デジタル 教科書体 NK-B" panose="02020700000000000000" pitchFamily="18" charset="-128"/>
              <a:ea typeface="UD デジタル 教科書体 NK-B" panose="02020700000000000000" pitchFamily="18" charset="-128"/>
            </a:endParaRPr>
          </a:p>
        </p:txBody>
      </p:sp>
      <p:sp>
        <p:nvSpPr>
          <p:cNvPr id="48" name="テキスト ボックス 47">
            <a:extLst>
              <a:ext uri="{FF2B5EF4-FFF2-40B4-BE49-F238E27FC236}">
                <a16:creationId xmlns:a16="http://schemas.microsoft.com/office/drawing/2014/main" id="{F10D5996-E464-0E5C-52AB-93DC1D289A3E}"/>
              </a:ext>
            </a:extLst>
          </p:cNvPr>
          <p:cNvSpPr txBox="1"/>
          <p:nvPr/>
        </p:nvSpPr>
        <p:spPr>
          <a:xfrm>
            <a:off x="400592" y="6481605"/>
            <a:ext cx="2228495" cy="215444"/>
          </a:xfrm>
          <a:prstGeom prst="rect">
            <a:avLst/>
          </a:prstGeom>
          <a:noFill/>
        </p:spPr>
        <p:txBody>
          <a:bodyPr wrap="none" rtlCol="0">
            <a:spAutoFit/>
          </a:bodyPr>
          <a:lstStyle/>
          <a:p>
            <a:r>
              <a:rPr kumimoji="1" lang="ja-JP" altLang="en-US" sz="800" b="1" dirty="0">
                <a:latin typeface="BIZ UDPゴシック" panose="020B0400000000000000" pitchFamily="50" charset="-128"/>
                <a:ea typeface="BIZ UDPゴシック" panose="020B0400000000000000" pitchFamily="50" charset="-128"/>
              </a:rPr>
              <a:t>使用したイラストの掲載ＵＲＬ：旭化成ファーマ</a:t>
            </a:r>
          </a:p>
        </p:txBody>
      </p:sp>
      <p:sp>
        <p:nvSpPr>
          <p:cNvPr id="50" name="テキスト ボックス 49">
            <a:extLst>
              <a:ext uri="{FF2B5EF4-FFF2-40B4-BE49-F238E27FC236}">
                <a16:creationId xmlns:a16="http://schemas.microsoft.com/office/drawing/2014/main" id="{42E2F74C-A68C-9B84-A358-6D4FA0F4DC7E}"/>
              </a:ext>
            </a:extLst>
          </p:cNvPr>
          <p:cNvSpPr txBox="1"/>
          <p:nvPr/>
        </p:nvSpPr>
        <p:spPr>
          <a:xfrm>
            <a:off x="2259874" y="1670258"/>
            <a:ext cx="1005840" cy="369332"/>
          </a:xfrm>
          <a:prstGeom prst="rect">
            <a:avLst/>
          </a:prstGeom>
          <a:noFill/>
        </p:spPr>
        <p:txBody>
          <a:bodyPr wrap="square">
            <a:spAutoFit/>
          </a:bodyPr>
          <a:lstStyle/>
          <a:p>
            <a:r>
              <a:rPr kumimoji="1" lang="ja-JP" altLang="en-US" sz="1800" b="1" dirty="0">
                <a:solidFill>
                  <a:srgbClr val="FF0000"/>
                </a:solidFill>
                <a:latin typeface="UD デジタル 教科書体 NK-B" panose="02020700000000000000" pitchFamily="18" charset="-128"/>
                <a:ea typeface="UD デジタル 教科書体 NK-B" panose="02020700000000000000" pitchFamily="18" charset="-128"/>
              </a:rPr>
              <a:t>糸球体</a:t>
            </a:r>
            <a:endParaRPr lang="ja-JP" altLang="en-US" dirty="0">
              <a:solidFill>
                <a:srgbClr val="FF0000"/>
              </a:solidFill>
            </a:endParaRPr>
          </a:p>
        </p:txBody>
      </p:sp>
      <p:cxnSp>
        <p:nvCxnSpPr>
          <p:cNvPr id="52" name="直線コネクタ 51">
            <a:extLst>
              <a:ext uri="{FF2B5EF4-FFF2-40B4-BE49-F238E27FC236}">
                <a16:creationId xmlns:a16="http://schemas.microsoft.com/office/drawing/2014/main" id="{F0C5327E-D357-09C8-EC07-D8E31370864A}"/>
              </a:ext>
            </a:extLst>
          </p:cNvPr>
          <p:cNvCxnSpPr/>
          <p:nvPr/>
        </p:nvCxnSpPr>
        <p:spPr>
          <a:xfrm flipV="1">
            <a:off x="1140823" y="2490651"/>
            <a:ext cx="261257" cy="243840"/>
          </a:xfrm>
          <a:prstGeom prst="line">
            <a:avLst/>
          </a:prstGeom>
          <a:ln w="3175"/>
        </p:spPr>
        <p:style>
          <a:lnRef idx="1">
            <a:schemeClr val="dk1"/>
          </a:lnRef>
          <a:fillRef idx="0">
            <a:schemeClr val="dk1"/>
          </a:fillRef>
          <a:effectRef idx="0">
            <a:schemeClr val="dk1"/>
          </a:effectRef>
          <a:fontRef idx="minor">
            <a:schemeClr val="tx1"/>
          </a:fontRef>
        </p:style>
      </p:cxnSp>
      <p:pic>
        <p:nvPicPr>
          <p:cNvPr id="2" name="Picture 2">
            <a:extLst>
              <a:ext uri="{FF2B5EF4-FFF2-40B4-BE49-F238E27FC236}">
                <a16:creationId xmlns:a16="http://schemas.microsoft.com/office/drawing/2014/main" id="{79BDEFDD-4530-8C39-0FE4-F622F35788E6}"/>
              </a:ext>
            </a:extLst>
          </p:cNvPr>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7472319" y="500961"/>
            <a:ext cx="4274093" cy="25644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489933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0"/>
                                        </p:tgtEl>
                                        <p:attrNameLst>
                                          <p:attrName>style.visibility</p:attrName>
                                        </p:attrNameLst>
                                      </p:cBhvr>
                                      <p:to>
                                        <p:strVal val="visible"/>
                                      </p:to>
                                    </p:set>
                                    <p:animEffect transition="in" filter="fade">
                                      <p:cBhvr>
                                        <p:cTn id="7"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 name="図 31"/>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39384" y="158023"/>
            <a:ext cx="1338741" cy="937516"/>
          </a:xfrm>
          <a:prstGeom prst="rect">
            <a:avLst/>
          </a:prstGeom>
        </p:spPr>
      </p:pic>
      <p:sp>
        <p:nvSpPr>
          <p:cNvPr id="36" name="タイトル 1"/>
          <p:cNvSpPr>
            <a:spLocks noGrp="1"/>
          </p:cNvSpPr>
          <p:nvPr>
            <p:ph type="title"/>
          </p:nvPr>
        </p:nvSpPr>
        <p:spPr>
          <a:xfrm>
            <a:off x="1529882" y="405010"/>
            <a:ext cx="4525685" cy="835549"/>
          </a:xfrm>
        </p:spPr>
        <p:txBody>
          <a:bodyPr>
            <a:normAutofit/>
          </a:bodyPr>
          <a:lstStyle/>
          <a:p>
            <a:r>
              <a:rPr kumimoji="1" lang="ja-JP" altLang="en-US" dirty="0">
                <a:latin typeface="UD デジタル 教科書体 NP-B" panose="02020700000000000000" pitchFamily="18" charset="-128"/>
                <a:ea typeface="UD デジタル 教科書体 NP-B" panose="02020700000000000000" pitchFamily="18" charset="-128"/>
              </a:rPr>
              <a:t>腎不全</a:t>
            </a:r>
          </a:p>
        </p:txBody>
      </p:sp>
      <p:pic>
        <p:nvPicPr>
          <p:cNvPr id="3" name="図 2">
            <a:extLst>
              <a:ext uri="{FF2B5EF4-FFF2-40B4-BE49-F238E27FC236}">
                <a16:creationId xmlns:a16="http://schemas.microsoft.com/office/drawing/2014/main" id="{12486535-454F-F627-3E4D-C90C7A10B60B}"/>
              </a:ext>
            </a:extLst>
          </p:cNvPr>
          <p:cNvPicPr>
            <a:picLocks noChangeAspect="1"/>
          </p:cNvPicPr>
          <p:nvPr/>
        </p:nvPicPr>
        <p:blipFill>
          <a:blip r:embed="rId3"/>
          <a:stretch>
            <a:fillRect/>
          </a:stretch>
        </p:blipFill>
        <p:spPr>
          <a:xfrm>
            <a:off x="0" y="1464632"/>
            <a:ext cx="5153025" cy="4705350"/>
          </a:xfrm>
          <a:prstGeom prst="rect">
            <a:avLst/>
          </a:prstGeom>
        </p:spPr>
      </p:pic>
      <p:sp>
        <p:nvSpPr>
          <p:cNvPr id="4" name="テキスト ボックス 3">
            <a:extLst>
              <a:ext uri="{FF2B5EF4-FFF2-40B4-BE49-F238E27FC236}">
                <a16:creationId xmlns:a16="http://schemas.microsoft.com/office/drawing/2014/main" id="{2777FE61-0817-97A1-56CB-06032F121D12}"/>
              </a:ext>
            </a:extLst>
          </p:cNvPr>
          <p:cNvSpPr txBox="1"/>
          <p:nvPr/>
        </p:nvSpPr>
        <p:spPr>
          <a:xfrm>
            <a:off x="4409162" y="2304789"/>
            <a:ext cx="598241" cy="338554"/>
          </a:xfrm>
          <a:prstGeom prst="rect">
            <a:avLst/>
          </a:prstGeom>
          <a:solidFill>
            <a:schemeClr val="bg1"/>
          </a:solidFill>
        </p:spPr>
        <p:txBody>
          <a:bodyPr wrap="none" rtlCol="0">
            <a:spAutoFit/>
          </a:bodyPr>
          <a:lstStyle/>
          <a:p>
            <a:r>
              <a:rPr kumimoji="1" lang="ja-JP" altLang="en-US" sz="1600" b="1" dirty="0">
                <a:latin typeface="UD デジタル 教科書体 NK-B" panose="02020700000000000000" pitchFamily="18" charset="-128"/>
                <a:ea typeface="UD デジタル 教科書体 NK-B" panose="02020700000000000000" pitchFamily="18" charset="-128"/>
              </a:rPr>
              <a:t>腎盂</a:t>
            </a:r>
          </a:p>
        </p:txBody>
      </p:sp>
      <p:sp>
        <p:nvSpPr>
          <p:cNvPr id="20" name="テキスト ボックス 19">
            <a:extLst>
              <a:ext uri="{FF2B5EF4-FFF2-40B4-BE49-F238E27FC236}">
                <a16:creationId xmlns:a16="http://schemas.microsoft.com/office/drawing/2014/main" id="{54E6E938-3F4C-E617-C6A6-CBEA52AF316C}"/>
              </a:ext>
            </a:extLst>
          </p:cNvPr>
          <p:cNvSpPr txBox="1"/>
          <p:nvPr/>
        </p:nvSpPr>
        <p:spPr>
          <a:xfrm>
            <a:off x="4409162" y="1866378"/>
            <a:ext cx="964504" cy="338554"/>
          </a:xfrm>
          <a:prstGeom prst="rect">
            <a:avLst/>
          </a:prstGeom>
          <a:solidFill>
            <a:schemeClr val="bg1"/>
          </a:solidFill>
        </p:spPr>
        <p:txBody>
          <a:bodyPr wrap="square" rtlCol="0">
            <a:spAutoFit/>
          </a:bodyPr>
          <a:lstStyle/>
          <a:p>
            <a:r>
              <a:rPr kumimoji="1" lang="ja-JP" altLang="en-US" sz="1600" b="1" dirty="0">
                <a:latin typeface="UD デジタル 教科書体 NK-B" panose="02020700000000000000" pitchFamily="18" charset="-128"/>
                <a:ea typeface="UD デジタル 教科書体 NK-B" panose="02020700000000000000" pitchFamily="18" charset="-128"/>
              </a:rPr>
              <a:t>腎髄質</a:t>
            </a:r>
          </a:p>
        </p:txBody>
      </p:sp>
      <p:sp>
        <p:nvSpPr>
          <p:cNvPr id="22" name="テキスト ボックス 21">
            <a:extLst>
              <a:ext uri="{FF2B5EF4-FFF2-40B4-BE49-F238E27FC236}">
                <a16:creationId xmlns:a16="http://schemas.microsoft.com/office/drawing/2014/main" id="{F3AE8297-3B9F-10DA-8D77-7A9EF32C0267}"/>
              </a:ext>
            </a:extLst>
          </p:cNvPr>
          <p:cNvSpPr txBox="1"/>
          <p:nvPr/>
        </p:nvSpPr>
        <p:spPr>
          <a:xfrm>
            <a:off x="4409162" y="1453019"/>
            <a:ext cx="964504" cy="338554"/>
          </a:xfrm>
          <a:prstGeom prst="rect">
            <a:avLst/>
          </a:prstGeom>
          <a:solidFill>
            <a:schemeClr val="bg1"/>
          </a:solidFill>
        </p:spPr>
        <p:txBody>
          <a:bodyPr wrap="square" rtlCol="0">
            <a:spAutoFit/>
          </a:bodyPr>
          <a:lstStyle/>
          <a:p>
            <a:r>
              <a:rPr kumimoji="1" lang="ja-JP" altLang="en-US" sz="1600" b="1" dirty="0">
                <a:latin typeface="UD デジタル 教科書体 NK-B" panose="02020700000000000000" pitchFamily="18" charset="-128"/>
                <a:ea typeface="UD デジタル 教科書体 NK-B" panose="02020700000000000000" pitchFamily="18" charset="-128"/>
              </a:rPr>
              <a:t>腎皮質</a:t>
            </a:r>
          </a:p>
        </p:txBody>
      </p:sp>
      <p:sp>
        <p:nvSpPr>
          <p:cNvPr id="23" name="テキスト ボックス 22">
            <a:extLst>
              <a:ext uri="{FF2B5EF4-FFF2-40B4-BE49-F238E27FC236}">
                <a16:creationId xmlns:a16="http://schemas.microsoft.com/office/drawing/2014/main" id="{D95ED2F3-1EBD-8C47-EC86-1394A0CF7003}"/>
              </a:ext>
            </a:extLst>
          </p:cNvPr>
          <p:cNvSpPr txBox="1"/>
          <p:nvPr/>
        </p:nvSpPr>
        <p:spPr>
          <a:xfrm>
            <a:off x="2475859" y="3523989"/>
            <a:ext cx="595035" cy="338554"/>
          </a:xfrm>
          <a:prstGeom prst="rect">
            <a:avLst/>
          </a:prstGeom>
          <a:solidFill>
            <a:schemeClr val="bg1"/>
          </a:solidFill>
        </p:spPr>
        <p:txBody>
          <a:bodyPr wrap="none" rtlCol="0">
            <a:spAutoFit/>
          </a:bodyPr>
          <a:lstStyle/>
          <a:p>
            <a:r>
              <a:rPr kumimoji="1" lang="ja-JP" altLang="en-US" sz="1600" b="1" dirty="0">
                <a:latin typeface="UD デジタル 教科書体 NK-B" panose="02020700000000000000" pitchFamily="18" charset="-128"/>
                <a:ea typeface="UD デジタル 教科書体 NK-B" panose="02020700000000000000" pitchFamily="18" charset="-128"/>
              </a:rPr>
              <a:t>尿管</a:t>
            </a:r>
          </a:p>
        </p:txBody>
      </p:sp>
      <p:sp>
        <p:nvSpPr>
          <p:cNvPr id="24" name="テキスト ボックス 23">
            <a:extLst>
              <a:ext uri="{FF2B5EF4-FFF2-40B4-BE49-F238E27FC236}">
                <a16:creationId xmlns:a16="http://schemas.microsoft.com/office/drawing/2014/main" id="{18645F49-3B7C-F31E-80B1-49D1BE1F05CB}"/>
              </a:ext>
            </a:extLst>
          </p:cNvPr>
          <p:cNvSpPr txBox="1"/>
          <p:nvPr/>
        </p:nvSpPr>
        <p:spPr>
          <a:xfrm>
            <a:off x="1317620" y="3532698"/>
            <a:ext cx="595035" cy="338554"/>
          </a:xfrm>
          <a:prstGeom prst="rect">
            <a:avLst/>
          </a:prstGeom>
          <a:solidFill>
            <a:schemeClr val="bg1"/>
          </a:solidFill>
        </p:spPr>
        <p:txBody>
          <a:bodyPr wrap="none" rtlCol="0">
            <a:spAutoFit/>
          </a:bodyPr>
          <a:lstStyle/>
          <a:p>
            <a:r>
              <a:rPr kumimoji="1" lang="ja-JP" altLang="en-US" sz="1600" b="1" dirty="0">
                <a:latin typeface="UD デジタル 教科書体 NK-B" panose="02020700000000000000" pitchFamily="18" charset="-128"/>
                <a:ea typeface="UD デジタル 教科書体 NK-B" panose="02020700000000000000" pitchFamily="18" charset="-128"/>
              </a:rPr>
              <a:t>尿管</a:t>
            </a:r>
          </a:p>
        </p:txBody>
      </p:sp>
      <p:sp>
        <p:nvSpPr>
          <p:cNvPr id="25" name="テキスト ボックス 24">
            <a:extLst>
              <a:ext uri="{FF2B5EF4-FFF2-40B4-BE49-F238E27FC236}">
                <a16:creationId xmlns:a16="http://schemas.microsoft.com/office/drawing/2014/main" id="{5EC96E4C-63CD-9AD6-2A4C-36BD73DD5AD2}"/>
              </a:ext>
            </a:extLst>
          </p:cNvPr>
          <p:cNvSpPr txBox="1"/>
          <p:nvPr/>
        </p:nvSpPr>
        <p:spPr>
          <a:xfrm>
            <a:off x="3146420" y="5352789"/>
            <a:ext cx="595035" cy="338554"/>
          </a:xfrm>
          <a:prstGeom prst="rect">
            <a:avLst/>
          </a:prstGeom>
          <a:solidFill>
            <a:schemeClr val="bg1"/>
          </a:solidFill>
        </p:spPr>
        <p:txBody>
          <a:bodyPr wrap="none" rtlCol="0">
            <a:spAutoFit/>
          </a:bodyPr>
          <a:lstStyle/>
          <a:p>
            <a:r>
              <a:rPr kumimoji="1" lang="ja-JP" altLang="en-US" sz="1600" b="1" dirty="0">
                <a:latin typeface="UD デジタル 教科書体 NK-B" panose="02020700000000000000" pitchFamily="18" charset="-128"/>
                <a:ea typeface="UD デジタル 教科書体 NK-B" panose="02020700000000000000" pitchFamily="18" charset="-128"/>
              </a:rPr>
              <a:t>膀胱</a:t>
            </a:r>
          </a:p>
        </p:txBody>
      </p:sp>
      <p:sp>
        <p:nvSpPr>
          <p:cNvPr id="26" name="テキスト ボックス 25">
            <a:extLst>
              <a:ext uri="{FF2B5EF4-FFF2-40B4-BE49-F238E27FC236}">
                <a16:creationId xmlns:a16="http://schemas.microsoft.com/office/drawing/2014/main" id="{8C41BD83-747C-64A5-FCD7-9C7BE527E7C4}"/>
              </a:ext>
            </a:extLst>
          </p:cNvPr>
          <p:cNvSpPr txBox="1"/>
          <p:nvPr/>
        </p:nvSpPr>
        <p:spPr>
          <a:xfrm>
            <a:off x="3146420" y="5910137"/>
            <a:ext cx="595035" cy="338554"/>
          </a:xfrm>
          <a:prstGeom prst="rect">
            <a:avLst/>
          </a:prstGeom>
          <a:solidFill>
            <a:schemeClr val="bg1"/>
          </a:solidFill>
        </p:spPr>
        <p:txBody>
          <a:bodyPr wrap="none" rtlCol="0">
            <a:spAutoFit/>
          </a:bodyPr>
          <a:lstStyle/>
          <a:p>
            <a:r>
              <a:rPr kumimoji="1" lang="ja-JP" altLang="en-US" sz="1600" b="1" dirty="0">
                <a:latin typeface="UD デジタル 教科書体 NK-B" panose="02020700000000000000" pitchFamily="18" charset="-128"/>
                <a:ea typeface="UD デジタル 教科書体 NK-B" panose="02020700000000000000" pitchFamily="18" charset="-128"/>
              </a:rPr>
              <a:t>尿道</a:t>
            </a:r>
          </a:p>
        </p:txBody>
      </p:sp>
      <p:graphicFrame>
        <p:nvGraphicFramePr>
          <p:cNvPr id="31" name="表 30">
            <a:extLst>
              <a:ext uri="{FF2B5EF4-FFF2-40B4-BE49-F238E27FC236}">
                <a16:creationId xmlns:a16="http://schemas.microsoft.com/office/drawing/2014/main" id="{9DBE1968-D967-F4D1-B858-17EB5B060375}"/>
              </a:ext>
            </a:extLst>
          </p:cNvPr>
          <p:cNvGraphicFramePr>
            <a:graphicFrameLocks noGrp="1"/>
          </p:cNvGraphicFramePr>
          <p:nvPr>
            <p:extLst>
              <p:ext uri="{D42A27DB-BD31-4B8C-83A1-F6EECF244321}">
                <p14:modId xmlns:p14="http://schemas.microsoft.com/office/powerpoint/2010/main" val="1512090658"/>
              </p:ext>
            </p:extLst>
          </p:nvPr>
        </p:nvGraphicFramePr>
        <p:xfrm>
          <a:off x="5521232" y="2182705"/>
          <a:ext cx="6096001" cy="3350946"/>
        </p:xfrm>
        <a:graphic>
          <a:graphicData uri="http://schemas.openxmlformats.org/drawingml/2006/table">
            <a:tbl>
              <a:tblPr firstRow="1" bandRow="1">
                <a:tableStyleId>{5940675A-B579-460E-94D1-54222C63F5DA}</a:tableStyleId>
              </a:tblPr>
              <a:tblGrid>
                <a:gridCol w="1308791">
                  <a:extLst>
                    <a:ext uri="{9D8B030D-6E8A-4147-A177-3AD203B41FA5}">
                      <a16:colId xmlns:a16="http://schemas.microsoft.com/office/drawing/2014/main" val="3970431389"/>
                    </a:ext>
                  </a:extLst>
                </a:gridCol>
                <a:gridCol w="4787210">
                  <a:extLst>
                    <a:ext uri="{9D8B030D-6E8A-4147-A177-3AD203B41FA5}">
                      <a16:colId xmlns:a16="http://schemas.microsoft.com/office/drawing/2014/main" val="273910192"/>
                    </a:ext>
                  </a:extLst>
                </a:gridCol>
              </a:tblGrid>
              <a:tr h="1034466">
                <a:tc>
                  <a:txBody>
                    <a:bodyPr/>
                    <a:lstStyle/>
                    <a:p>
                      <a:r>
                        <a:rPr kumimoji="1" lang="ja-JP" altLang="en-US" dirty="0">
                          <a:latin typeface="UD デジタル 教科書体 NK-B" panose="02020700000000000000" pitchFamily="18" charset="-128"/>
                          <a:ea typeface="UD デジタル 教科書体 NK-B" panose="02020700000000000000" pitchFamily="18" charset="-128"/>
                        </a:rPr>
                        <a:t>腎前性</a:t>
                      </a:r>
                      <a:endParaRPr kumimoji="1" lang="en-US" altLang="ja-JP" dirty="0">
                        <a:latin typeface="UD デジタル 教科書体 NK-B" panose="02020700000000000000" pitchFamily="18" charset="-128"/>
                        <a:ea typeface="UD デジタル 教科書体 NK-B" panose="02020700000000000000" pitchFamily="18" charset="-128"/>
                      </a:endParaRPr>
                    </a:p>
                    <a:p>
                      <a:r>
                        <a:rPr kumimoji="1" lang="en-US" altLang="ja-JP" sz="1200" dirty="0">
                          <a:latin typeface="UD デジタル 教科書体 NK-B" panose="02020700000000000000" pitchFamily="18" charset="-128"/>
                          <a:ea typeface="UD デジタル 教科書体 NK-B" panose="02020700000000000000" pitchFamily="18" charset="-128"/>
                        </a:rPr>
                        <a:t>[</a:t>
                      </a:r>
                      <a:r>
                        <a:rPr kumimoji="1" lang="ja-JP" altLang="en-US" sz="1200" dirty="0">
                          <a:latin typeface="UD デジタル 教科書体 NK-B" panose="02020700000000000000" pitchFamily="18" charset="-128"/>
                          <a:ea typeface="UD デジタル 教科書体 NK-B" panose="02020700000000000000" pitchFamily="18" charset="-128"/>
                        </a:rPr>
                        <a:t>じんぜんせい</a:t>
                      </a:r>
                      <a:r>
                        <a:rPr kumimoji="1" lang="en-US" altLang="ja-JP" sz="1200" dirty="0">
                          <a:latin typeface="UD デジタル 教科書体 NK-B" panose="02020700000000000000" pitchFamily="18" charset="-128"/>
                          <a:ea typeface="UD デジタル 教科書体 NK-B" panose="02020700000000000000" pitchFamily="18" charset="-128"/>
                        </a:rPr>
                        <a:t>]</a:t>
                      </a:r>
                      <a:endParaRPr kumimoji="1" lang="ja-JP" altLang="en-US" dirty="0">
                        <a:latin typeface="UD デジタル 教科書体 NK-B" panose="02020700000000000000" pitchFamily="18" charset="-128"/>
                        <a:ea typeface="UD デジタル 教科書体 NK-B" panose="02020700000000000000" pitchFamily="18" charset="-128"/>
                      </a:endParaRPr>
                    </a:p>
                  </a:txBody>
                  <a:tcPr/>
                </a:tc>
                <a:tc>
                  <a:txBody>
                    <a:bodyPr/>
                    <a:lstStyle/>
                    <a:p>
                      <a:r>
                        <a:rPr kumimoji="1" lang="ja-JP" altLang="en-US" dirty="0">
                          <a:latin typeface="UD デジタル 教科書体 NK-B" panose="02020700000000000000" pitchFamily="18" charset="-128"/>
                          <a:ea typeface="UD デジタル 教科書体 NK-B" panose="02020700000000000000" pitchFamily="18" charset="-128"/>
                        </a:rPr>
                        <a:t>腎臓に血液が届かず腎臓の機能が低下</a:t>
                      </a:r>
                      <a:endParaRPr kumimoji="1" lang="en-US" altLang="ja-JP" dirty="0">
                        <a:latin typeface="UD デジタル 教科書体 NK-B" panose="02020700000000000000" pitchFamily="18" charset="-128"/>
                        <a:ea typeface="UD デジタル 教科書体 NK-B" panose="02020700000000000000" pitchFamily="18" charset="-128"/>
                      </a:endParaRPr>
                    </a:p>
                    <a:p>
                      <a:endParaRPr kumimoji="1" lang="en-US" altLang="ja-JP" dirty="0">
                        <a:solidFill>
                          <a:srgbClr val="FF0000"/>
                        </a:solidFill>
                        <a:latin typeface="UD デジタル 教科書体 NK-B" panose="02020700000000000000" pitchFamily="18" charset="-128"/>
                        <a:ea typeface="UD デジタル 教科書体 NK-B" panose="02020700000000000000" pitchFamily="18" charset="-128"/>
                      </a:endParaRPr>
                    </a:p>
                    <a:p>
                      <a:r>
                        <a:rPr kumimoji="1" lang="ja-JP" altLang="en-US" dirty="0">
                          <a:solidFill>
                            <a:srgbClr val="FF0000"/>
                          </a:solidFill>
                          <a:latin typeface="UD デジタル 教科書体 NK-B" panose="02020700000000000000" pitchFamily="18" charset="-128"/>
                          <a:ea typeface="UD デジタル 教科書体 NK-B" panose="02020700000000000000" pitchFamily="18" charset="-128"/>
                        </a:rPr>
                        <a:t>心臓や血管の障害、大量出血、脱水など</a:t>
                      </a:r>
                      <a:endParaRPr kumimoji="1" lang="en-US" altLang="ja-JP" dirty="0">
                        <a:solidFill>
                          <a:srgbClr val="FF0000"/>
                        </a:solidFill>
                        <a:latin typeface="UD デジタル 教科書体 NK-B" panose="02020700000000000000" pitchFamily="18" charset="-128"/>
                        <a:ea typeface="UD デジタル 教科書体 NK-B" panose="02020700000000000000" pitchFamily="18" charset="-128"/>
                      </a:endParaRPr>
                    </a:p>
                    <a:p>
                      <a:r>
                        <a:rPr kumimoji="1" lang="en-US" altLang="ja-JP" sz="1400" dirty="0">
                          <a:solidFill>
                            <a:srgbClr val="0070C0"/>
                          </a:solidFill>
                          <a:latin typeface="UD デジタル 教科書体 NK-B" panose="02020700000000000000" pitchFamily="18" charset="-128"/>
                          <a:ea typeface="UD デジタル 教科書体 NK-B" panose="02020700000000000000" pitchFamily="18" charset="-128"/>
                        </a:rPr>
                        <a:t>※</a:t>
                      </a:r>
                      <a:r>
                        <a:rPr kumimoji="1" lang="ja-JP" altLang="en-US" sz="1400" dirty="0">
                          <a:solidFill>
                            <a:srgbClr val="0070C0"/>
                          </a:solidFill>
                          <a:latin typeface="UD デジタル 教科書体 NK-B" panose="02020700000000000000" pitchFamily="18" charset="-128"/>
                          <a:ea typeface="UD デジタル 教科書体 NK-B" panose="02020700000000000000" pitchFamily="18" charset="-128"/>
                        </a:rPr>
                        <a:t>低酸素でダメージを受けやすいのは脳・心臓・腎臓・肝臓</a:t>
                      </a:r>
                    </a:p>
                  </a:txBody>
                  <a:tcPr/>
                </a:tc>
                <a:extLst>
                  <a:ext uri="{0D108BD9-81ED-4DB2-BD59-A6C34878D82A}">
                    <a16:rowId xmlns:a16="http://schemas.microsoft.com/office/drawing/2014/main" val="1502048981"/>
                  </a:ext>
                </a:extLst>
              </a:tr>
              <a:tr h="1034466">
                <a:tc>
                  <a:txBody>
                    <a:bodyPr/>
                    <a:lstStyle/>
                    <a:p>
                      <a:r>
                        <a:rPr kumimoji="1" lang="ja-JP" altLang="en-US" dirty="0">
                          <a:latin typeface="UD デジタル 教科書体 NK-B" panose="02020700000000000000" pitchFamily="18" charset="-128"/>
                          <a:ea typeface="UD デジタル 教科書体 NK-B" panose="02020700000000000000" pitchFamily="18" charset="-128"/>
                        </a:rPr>
                        <a:t>腎性</a:t>
                      </a:r>
                      <a:endParaRPr kumimoji="1" lang="en-US" altLang="ja-JP" dirty="0">
                        <a:latin typeface="UD デジタル 教科書体 NK-B" panose="02020700000000000000" pitchFamily="18" charset="-128"/>
                        <a:ea typeface="UD デジタル 教科書体 NK-B" panose="02020700000000000000" pitchFamily="18"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200" dirty="0">
                          <a:latin typeface="UD デジタル 教科書体 NK-B" panose="02020700000000000000" pitchFamily="18" charset="-128"/>
                          <a:ea typeface="UD デジタル 教科書体 NK-B" panose="02020700000000000000" pitchFamily="18" charset="-128"/>
                        </a:rPr>
                        <a:t>[</a:t>
                      </a:r>
                      <a:r>
                        <a:rPr kumimoji="1" lang="ja-JP" altLang="en-US" sz="1200" dirty="0">
                          <a:latin typeface="UD デジタル 教科書体 NK-B" panose="02020700000000000000" pitchFamily="18" charset="-128"/>
                          <a:ea typeface="UD デジタル 教科書体 NK-B" panose="02020700000000000000" pitchFamily="18" charset="-128"/>
                        </a:rPr>
                        <a:t>じんせい</a:t>
                      </a:r>
                      <a:r>
                        <a:rPr kumimoji="1" lang="en-US" altLang="ja-JP" sz="1200" dirty="0">
                          <a:latin typeface="UD デジタル 教科書体 NK-B" panose="02020700000000000000" pitchFamily="18" charset="-128"/>
                          <a:ea typeface="UD デジタル 教科書体 NK-B" panose="02020700000000000000" pitchFamily="18" charset="-128"/>
                        </a:rPr>
                        <a:t>]</a:t>
                      </a:r>
                      <a:endParaRPr kumimoji="1" lang="ja-JP" altLang="en-US" sz="1200" dirty="0">
                        <a:latin typeface="UD デジタル 教科書体 NK-B" panose="02020700000000000000" pitchFamily="18" charset="-128"/>
                        <a:ea typeface="UD デジタル 教科書体 NK-B" panose="02020700000000000000" pitchFamily="18" charset="-128"/>
                      </a:endParaRPr>
                    </a:p>
                    <a:p>
                      <a:endParaRPr kumimoji="1" lang="ja-JP" altLang="en-US" dirty="0">
                        <a:latin typeface="UD デジタル 教科書体 NK-B" panose="02020700000000000000" pitchFamily="18" charset="-128"/>
                        <a:ea typeface="UD デジタル 教科書体 NK-B" panose="02020700000000000000" pitchFamily="18" charset="-128"/>
                      </a:endParaRPr>
                    </a:p>
                  </a:txBody>
                  <a:tcPr/>
                </a:tc>
                <a:tc>
                  <a:txBody>
                    <a:bodyPr/>
                    <a:lstStyle/>
                    <a:p>
                      <a:r>
                        <a:rPr kumimoji="1" lang="ja-JP" altLang="en-US" dirty="0">
                          <a:latin typeface="UD デジタル 教科書体 NK-B" panose="02020700000000000000" pitchFamily="18" charset="-128"/>
                          <a:ea typeface="UD デジタル 教科書体 NK-B" panose="02020700000000000000" pitchFamily="18" charset="-128"/>
                        </a:rPr>
                        <a:t>腎臓本体の障害</a:t>
                      </a:r>
                      <a:endParaRPr kumimoji="1" lang="en-US" altLang="ja-JP" dirty="0">
                        <a:latin typeface="UD デジタル 教科書体 NK-B" panose="02020700000000000000" pitchFamily="18" charset="-128"/>
                        <a:ea typeface="UD デジタル 教科書体 NK-B" panose="02020700000000000000" pitchFamily="18" charset="-128"/>
                      </a:endParaRPr>
                    </a:p>
                    <a:p>
                      <a:endParaRPr kumimoji="1" lang="en-US" altLang="ja-JP" dirty="0">
                        <a:latin typeface="UD デジタル 教科書体 NK-B" panose="02020700000000000000" pitchFamily="18" charset="-128"/>
                        <a:ea typeface="UD デジタル 教科書体 NK-B" panose="02020700000000000000" pitchFamily="18" charset="-128"/>
                      </a:endParaRPr>
                    </a:p>
                    <a:p>
                      <a:r>
                        <a:rPr kumimoji="1" lang="ja-JP" altLang="en-US" dirty="0">
                          <a:solidFill>
                            <a:srgbClr val="FF0000"/>
                          </a:solidFill>
                          <a:latin typeface="UD デジタル 教科書体 NK-B" panose="02020700000000000000" pitchFamily="18" charset="-128"/>
                          <a:ea typeface="UD デジタル 教科書体 NK-B" panose="02020700000000000000" pitchFamily="18" charset="-128"/>
                        </a:rPr>
                        <a:t>炎症、中毒、感染症、腫瘍、萎縮など</a:t>
                      </a:r>
                    </a:p>
                  </a:txBody>
                  <a:tcPr/>
                </a:tc>
                <a:extLst>
                  <a:ext uri="{0D108BD9-81ED-4DB2-BD59-A6C34878D82A}">
                    <a16:rowId xmlns:a16="http://schemas.microsoft.com/office/drawing/2014/main" val="1433243069"/>
                  </a:ext>
                </a:extLst>
              </a:tr>
              <a:tr h="1034466">
                <a:tc>
                  <a:txBody>
                    <a:bodyPr/>
                    <a:lstStyle/>
                    <a:p>
                      <a:r>
                        <a:rPr kumimoji="1" lang="ja-JP" altLang="en-US" dirty="0">
                          <a:latin typeface="UD デジタル 教科書体 NK-B" panose="02020700000000000000" pitchFamily="18" charset="-128"/>
                          <a:ea typeface="UD デジタル 教科書体 NK-B" panose="02020700000000000000" pitchFamily="18" charset="-128"/>
                        </a:rPr>
                        <a:t>腎後性</a:t>
                      </a:r>
                      <a:endParaRPr kumimoji="1" lang="en-US" altLang="ja-JP" dirty="0">
                        <a:latin typeface="UD デジタル 教科書体 NK-B" panose="02020700000000000000" pitchFamily="18" charset="-128"/>
                        <a:ea typeface="UD デジタル 教科書体 NK-B" panose="02020700000000000000" pitchFamily="18"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200" dirty="0">
                          <a:latin typeface="UD デジタル 教科書体 NK-B" panose="02020700000000000000" pitchFamily="18" charset="-128"/>
                          <a:ea typeface="UD デジタル 教科書体 NK-B" panose="02020700000000000000" pitchFamily="18" charset="-128"/>
                        </a:rPr>
                        <a:t>[</a:t>
                      </a:r>
                      <a:r>
                        <a:rPr kumimoji="1" lang="ja-JP" altLang="en-US" sz="1200" dirty="0">
                          <a:latin typeface="UD デジタル 教科書体 NK-B" panose="02020700000000000000" pitchFamily="18" charset="-128"/>
                          <a:ea typeface="UD デジタル 教科書体 NK-B" panose="02020700000000000000" pitchFamily="18" charset="-128"/>
                        </a:rPr>
                        <a:t>じんごせい</a:t>
                      </a:r>
                      <a:r>
                        <a:rPr kumimoji="1" lang="en-US" altLang="ja-JP" sz="1200" dirty="0">
                          <a:latin typeface="UD デジタル 教科書体 NK-B" panose="02020700000000000000" pitchFamily="18" charset="-128"/>
                          <a:ea typeface="UD デジタル 教科書体 NK-B" panose="02020700000000000000" pitchFamily="18" charset="-128"/>
                        </a:rPr>
                        <a:t>]</a:t>
                      </a:r>
                      <a:endParaRPr kumimoji="1" lang="ja-JP" altLang="en-US" sz="1200" dirty="0">
                        <a:latin typeface="UD デジタル 教科書体 NK-B" panose="02020700000000000000" pitchFamily="18" charset="-128"/>
                        <a:ea typeface="UD デジタル 教科書体 NK-B" panose="02020700000000000000" pitchFamily="18" charset="-128"/>
                      </a:endParaRPr>
                    </a:p>
                  </a:txBody>
                  <a:tcPr/>
                </a:tc>
                <a:tc>
                  <a:txBody>
                    <a:bodyPr/>
                    <a:lstStyle/>
                    <a:p>
                      <a:r>
                        <a:rPr kumimoji="1" lang="ja-JP" altLang="en-US" dirty="0">
                          <a:latin typeface="UD デジタル 教科書体 NK-B" panose="02020700000000000000" pitchFamily="18" charset="-128"/>
                          <a:ea typeface="UD デジタル 教科書体 NK-B" panose="02020700000000000000" pitchFamily="18" charset="-128"/>
                        </a:rPr>
                        <a:t>尿管・膀胱・尿道の障害で尿が排出できない</a:t>
                      </a:r>
                      <a:endParaRPr kumimoji="1" lang="en-US" altLang="ja-JP" dirty="0">
                        <a:latin typeface="UD デジタル 教科書体 NK-B" panose="02020700000000000000" pitchFamily="18" charset="-128"/>
                        <a:ea typeface="UD デジタル 教科書体 NK-B" panose="02020700000000000000" pitchFamily="18" charset="-128"/>
                      </a:endParaRPr>
                    </a:p>
                    <a:p>
                      <a:endParaRPr kumimoji="1" lang="en-US" altLang="ja-JP" dirty="0">
                        <a:solidFill>
                          <a:srgbClr val="FF0000"/>
                        </a:solidFill>
                        <a:latin typeface="UD デジタル 教科書体 NK-B" panose="02020700000000000000" pitchFamily="18" charset="-128"/>
                        <a:ea typeface="UD デジタル 教科書体 NK-B" panose="02020700000000000000" pitchFamily="18" charset="-128"/>
                      </a:endParaRPr>
                    </a:p>
                    <a:p>
                      <a:r>
                        <a:rPr kumimoji="1" lang="ja-JP" altLang="en-US" dirty="0">
                          <a:solidFill>
                            <a:srgbClr val="FF0000"/>
                          </a:solidFill>
                          <a:latin typeface="UD デジタル 教科書体 NK-B" panose="02020700000000000000" pitchFamily="18" charset="-128"/>
                          <a:ea typeface="UD デジタル 教科書体 NK-B" panose="02020700000000000000" pitchFamily="18" charset="-128"/>
                        </a:rPr>
                        <a:t>結石、尿管尿道閉鎖・狭窄、膀胱破裂など</a:t>
                      </a:r>
                    </a:p>
                    <a:p>
                      <a:endParaRPr kumimoji="1" lang="ja-JP" altLang="en-US" dirty="0">
                        <a:latin typeface="UD デジタル 教科書体 NK-B" panose="02020700000000000000" pitchFamily="18" charset="-128"/>
                        <a:ea typeface="UD デジタル 教科書体 NK-B" panose="02020700000000000000" pitchFamily="18" charset="-128"/>
                      </a:endParaRPr>
                    </a:p>
                  </a:txBody>
                  <a:tcPr/>
                </a:tc>
                <a:extLst>
                  <a:ext uri="{0D108BD9-81ED-4DB2-BD59-A6C34878D82A}">
                    <a16:rowId xmlns:a16="http://schemas.microsoft.com/office/drawing/2014/main" val="1552225280"/>
                  </a:ext>
                </a:extLst>
              </a:tr>
            </a:tbl>
          </a:graphicData>
        </a:graphic>
      </p:graphicFrame>
      <p:sp>
        <p:nvSpPr>
          <p:cNvPr id="35" name="テキスト ボックス 34">
            <a:extLst>
              <a:ext uri="{FF2B5EF4-FFF2-40B4-BE49-F238E27FC236}">
                <a16:creationId xmlns:a16="http://schemas.microsoft.com/office/drawing/2014/main" id="{F41008CD-F4F6-6389-6DC4-B9F0918A2D06}"/>
              </a:ext>
            </a:extLst>
          </p:cNvPr>
          <p:cNvSpPr txBox="1"/>
          <p:nvPr/>
        </p:nvSpPr>
        <p:spPr>
          <a:xfrm>
            <a:off x="3701141" y="729735"/>
            <a:ext cx="4963887" cy="369332"/>
          </a:xfrm>
          <a:prstGeom prst="rect">
            <a:avLst/>
          </a:prstGeom>
          <a:noFill/>
        </p:spPr>
        <p:txBody>
          <a:bodyPr wrap="square">
            <a:spAutoFit/>
          </a:bodyPr>
          <a:lstStyle/>
          <a:p>
            <a:r>
              <a:rPr kumimoji="1" lang="ja-JP" altLang="en-US" dirty="0">
                <a:latin typeface="UD デジタル 教科書体 NK-B" panose="02020700000000000000" pitchFamily="18" charset="-128"/>
                <a:ea typeface="UD デジタル 教科書体 NK-B" panose="02020700000000000000" pitchFamily="18" charset="-128"/>
              </a:rPr>
              <a:t>腎機能の約（　　　　　）％以上が障害された状態</a:t>
            </a:r>
          </a:p>
        </p:txBody>
      </p:sp>
      <p:sp>
        <p:nvSpPr>
          <p:cNvPr id="38" name="テキスト ボックス 37">
            <a:extLst>
              <a:ext uri="{FF2B5EF4-FFF2-40B4-BE49-F238E27FC236}">
                <a16:creationId xmlns:a16="http://schemas.microsoft.com/office/drawing/2014/main" id="{627BA589-86EF-C348-1C64-03E8C9CD3201}"/>
              </a:ext>
            </a:extLst>
          </p:cNvPr>
          <p:cNvSpPr txBox="1"/>
          <p:nvPr/>
        </p:nvSpPr>
        <p:spPr>
          <a:xfrm>
            <a:off x="5103223" y="738443"/>
            <a:ext cx="539931" cy="369332"/>
          </a:xfrm>
          <a:prstGeom prst="rect">
            <a:avLst/>
          </a:prstGeom>
          <a:noFill/>
        </p:spPr>
        <p:txBody>
          <a:bodyPr wrap="square">
            <a:spAutoFit/>
          </a:bodyPr>
          <a:lstStyle/>
          <a:p>
            <a:r>
              <a:rPr kumimoji="1" lang="en-US" altLang="ja-JP" dirty="0">
                <a:solidFill>
                  <a:srgbClr val="FF0000"/>
                </a:solidFill>
                <a:latin typeface="UD デジタル 教科書体 NK-B" panose="02020700000000000000" pitchFamily="18" charset="-128"/>
                <a:ea typeface="UD デジタル 教科書体 NK-B" panose="02020700000000000000" pitchFamily="18" charset="-128"/>
              </a:rPr>
              <a:t>75</a:t>
            </a:r>
            <a:endParaRPr kumimoji="1" lang="ja-JP" altLang="en-US" dirty="0">
              <a:solidFill>
                <a:srgbClr val="FF0000"/>
              </a:solidFill>
              <a:latin typeface="UD デジタル 教科書体 NK-B" panose="02020700000000000000" pitchFamily="18" charset="-128"/>
              <a:ea typeface="UD デジタル 教科書体 NK-B" panose="02020700000000000000" pitchFamily="18" charset="-128"/>
            </a:endParaRPr>
          </a:p>
        </p:txBody>
      </p:sp>
      <p:sp>
        <p:nvSpPr>
          <p:cNvPr id="40" name="テキスト ボックス 39">
            <a:extLst>
              <a:ext uri="{FF2B5EF4-FFF2-40B4-BE49-F238E27FC236}">
                <a16:creationId xmlns:a16="http://schemas.microsoft.com/office/drawing/2014/main" id="{DF2F0836-1068-2053-D1C9-97B7C0807AA5}"/>
              </a:ext>
            </a:extLst>
          </p:cNvPr>
          <p:cNvSpPr txBox="1"/>
          <p:nvPr/>
        </p:nvSpPr>
        <p:spPr>
          <a:xfrm>
            <a:off x="1894114" y="6581895"/>
            <a:ext cx="1301932" cy="215444"/>
          </a:xfrm>
          <a:prstGeom prst="rect">
            <a:avLst/>
          </a:prstGeom>
          <a:noFill/>
        </p:spPr>
        <p:txBody>
          <a:bodyPr wrap="square">
            <a:spAutoFit/>
          </a:bodyPr>
          <a:lstStyle/>
          <a:p>
            <a:r>
              <a:rPr lang="ja-JP" altLang="en-US" sz="800" dirty="0"/>
              <a:t>https://hotto.me/10695</a:t>
            </a:r>
          </a:p>
        </p:txBody>
      </p:sp>
      <p:sp>
        <p:nvSpPr>
          <p:cNvPr id="41" name="テキスト ボックス 40">
            <a:extLst>
              <a:ext uri="{FF2B5EF4-FFF2-40B4-BE49-F238E27FC236}">
                <a16:creationId xmlns:a16="http://schemas.microsoft.com/office/drawing/2014/main" id="{67D05E4D-1827-64EA-ED54-BD565D527D42}"/>
              </a:ext>
            </a:extLst>
          </p:cNvPr>
          <p:cNvSpPr txBox="1"/>
          <p:nvPr/>
        </p:nvSpPr>
        <p:spPr>
          <a:xfrm>
            <a:off x="104501" y="6562065"/>
            <a:ext cx="1846980" cy="215444"/>
          </a:xfrm>
          <a:prstGeom prst="rect">
            <a:avLst/>
          </a:prstGeom>
          <a:noFill/>
        </p:spPr>
        <p:txBody>
          <a:bodyPr wrap="none" rtlCol="0">
            <a:spAutoFit/>
          </a:bodyPr>
          <a:lstStyle/>
          <a:p>
            <a:r>
              <a:rPr kumimoji="1" lang="ja-JP" altLang="en-US" sz="800" b="1" dirty="0">
                <a:latin typeface="BIZ UDPゴシック" panose="020B0400000000000000" pitchFamily="50" charset="-128"/>
                <a:ea typeface="BIZ UDPゴシック" panose="020B0400000000000000" pitchFamily="50" charset="-128"/>
              </a:rPr>
              <a:t>使用したイラストの掲載ＵＲＬ：</a:t>
            </a:r>
            <a:r>
              <a:rPr kumimoji="1" lang="en-US" altLang="ja-JP" sz="800" b="1" dirty="0" err="1">
                <a:latin typeface="BIZ UDPゴシック" panose="020B0400000000000000" pitchFamily="50" charset="-128"/>
                <a:ea typeface="BIZ UDPゴシック" panose="020B0400000000000000" pitchFamily="50" charset="-128"/>
              </a:rPr>
              <a:t>hotto</a:t>
            </a:r>
            <a:endParaRPr kumimoji="1" lang="ja-JP" altLang="en-US" sz="800" b="1" dirty="0">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7886732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fade">
                                      <p:cBhvr>
                                        <p:cTn id="7"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 name="図 31"/>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39384" y="158023"/>
            <a:ext cx="1338741" cy="937516"/>
          </a:xfrm>
          <a:prstGeom prst="rect">
            <a:avLst/>
          </a:prstGeom>
        </p:spPr>
      </p:pic>
      <p:sp>
        <p:nvSpPr>
          <p:cNvPr id="36" name="タイトル 1"/>
          <p:cNvSpPr>
            <a:spLocks noGrp="1"/>
          </p:cNvSpPr>
          <p:nvPr>
            <p:ph type="title"/>
          </p:nvPr>
        </p:nvSpPr>
        <p:spPr>
          <a:xfrm>
            <a:off x="1529882" y="405010"/>
            <a:ext cx="4525685" cy="835549"/>
          </a:xfrm>
        </p:spPr>
        <p:txBody>
          <a:bodyPr>
            <a:normAutofit/>
          </a:bodyPr>
          <a:lstStyle/>
          <a:p>
            <a:r>
              <a:rPr kumimoji="1" lang="ja-JP" altLang="en-US" dirty="0">
                <a:latin typeface="UD デジタル 教科書体 NP-B" panose="02020700000000000000" pitchFamily="18" charset="-128"/>
                <a:ea typeface="UD デジタル 教科書体 NP-B" panose="02020700000000000000" pitchFamily="18" charset="-128"/>
              </a:rPr>
              <a:t>急性腎不全</a:t>
            </a:r>
          </a:p>
        </p:txBody>
      </p:sp>
      <p:sp>
        <p:nvSpPr>
          <p:cNvPr id="5" name="テキスト ボックス 4">
            <a:extLst>
              <a:ext uri="{FF2B5EF4-FFF2-40B4-BE49-F238E27FC236}">
                <a16:creationId xmlns:a16="http://schemas.microsoft.com/office/drawing/2014/main" id="{052A130E-904A-970C-EC44-164BCA4BD05D}"/>
              </a:ext>
            </a:extLst>
          </p:cNvPr>
          <p:cNvSpPr txBox="1"/>
          <p:nvPr/>
        </p:nvSpPr>
        <p:spPr>
          <a:xfrm>
            <a:off x="4833256" y="729735"/>
            <a:ext cx="3187338" cy="369332"/>
          </a:xfrm>
          <a:prstGeom prst="rect">
            <a:avLst/>
          </a:prstGeom>
          <a:noFill/>
        </p:spPr>
        <p:txBody>
          <a:bodyPr wrap="square">
            <a:spAutoFit/>
          </a:bodyPr>
          <a:lstStyle/>
          <a:p>
            <a:r>
              <a:rPr kumimoji="1" lang="ja-JP" altLang="en-US" dirty="0">
                <a:solidFill>
                  <a:srgbClr val="FF0000"/>
                </a:solidFill>
                <a:latin typeface="UD デジタル 教科書体 NK-B" panose="02020700000000000000" pitchFamily="18" charset="-128"/>
                <a:ea typeface="UD デジタル 教科書体 NK-B" panose="02020700000000000000" pitchFamily="18" charset="-128"/>
              </a:rPr>
              <a:t>急激に</a:t>
            </a:r>
            <a:r>
              <a:rPr kumimoji="1" lang="ja-JP" altLang="en-US" dirty="0">
                <a:latin typeface="UD デジタル 教科書体 NK-B" panose="02020700000000000000" pitchFamily="18" charset="-128"/>
                <a:ea typeface="UD デジタル 教科書体 NK-B" panose="02020700000000000000" pitchFamily="18" charset="-128"/>
              </a:rPr>
              <a:t>腎機能が低下する状態</a:t>
            </a:r>
          </a:p>
        </p:txBody>
      </p:sp>
      <p:sp>
        <p:nvSpPr>
          <p:cNvPr id="6" name="テキスト ボックス 5">
            <a:extLst>
              <a:ext uri="{FF2B5EF4-FFF2-40B4-BE49-F238E27FC236}">
                <a16:creationId xmlns:a16="http://schemas.microsoft.com/office/drawing/2014/main" id="{48FEEE2B-E9A0-6AF7-DA16-1B01C992734E}"/>
              </a:ext>
            </a:extLst>
          </p:cNvPr>
          <p:cNvSpPr txBox="1"/>
          <p:nvPr/>
        </p:nvSpPr>
        <p:spPr>
          <a:xfrm>
            <a:off x="435428" y="1409004"/>
            <a:ext cx="1097281" cy="369332"/>
          </a:xfrm>
          <a:prstGeom prst="rect">
            <a:avLst/>
          </a:prstGeom>
          <a:noFill/>
        </p:spPr>
        <p:txBody>
          <a:bodyPr wrap="square">
            <a:spAutoFit/>
          </a:bodyPr>
          <a:lstStyle/>
          <a:p>
            <a:r>
              <a:rPr kumimoji="1" lang="ja-JP" altLang="en-US" dirty="0">
                <a:latin typeface="UD デジタル 教科書体 NK-B" panose="02020700000000000000" pitchFamily="18" charset="-128"/>
                <a:ea typeface="UD デジタル 教科書体 NK-B" panose="02020700000000000000" pitchFamily="18" charset="-128"/>
              </a:rPr>
              <a:t>＜症状＞</a:t>
            </a:r>
          </a:p>
        </p:txBody>
      </p:sp>
      <p:sp>
        <p:nvSpPr>
          <p:cNvPr id="7" name="テキスト ボックス 6">
            <a:extLst>
              <a:ext uri="{FF2B5EF4-FFF2-40B4-BE49-F238E27FC236}">
                <a16:creationId xmlns:a16="http://schemas.microsoft.com/office/drawing/2014/main" id="{94092D08-3D69-F74B-BE98-7E0DB899C7F3}"/>
              </a:ext>
            </a:extLst>
          </p:cNvPr>
          <p:cNvSpPr txBox="1"/>
          <p:nvPr/>
        </p:nvSpPr>
        <p:spPr>
          <a:xfrm>
            <a:off x="809895" y="1809598"/>
            <a:ext cx="9862280" cy="1477328"/>
          </a:xfrm>
          <a:prstGeom prst="rect">
            <a:avLst/>
          </a:prstGeom>
          <a:noFill/>
        </p:spPr>
        <p:txBody>
          <a:bodyPr wrap="square">
            <a:spAutoFit/>
          </a:bodyPr>
          <a:lstStyle/>
          <a:p>
            <a:r>
              <a:rPr kumimoji="1" lang="ja-JP" altLang="en-US" dirty="0">
                <a:latin typeface="UD デジタル 教科書体 NK-B" panose="02020700000000000000" pitchFamily="18" charset="-128"/>
                <a:ea typeface="UD デジタル 教科書体 NK-B" panose="02020700000000000000" pitchFamily="18" charset="-128"/>
              </a:rPr>
              <a:t>食欲不振</a:t>
            </a:r>
            <a:endParaRPr kumimoji="1" lang="en-US" altLang="ja-JP" dirty="0">
              <a:latin typeface="UD デジタル 教科書体 NK-B" panose="02020700000000000000" pitchFamily="18" charset="-128"/>
              <a:ea typeface="UD デジタル 教科書体 NK-B" panose="02020700000000000000" pitchFamily="18" charset="-128"/>
            </a:endParaRPr>
          </a:p>
          <a:p>
            <a:r>
              <a:rPr kumimoji="1" lang="ja-JP" altLang="en-US" dirty="0">
                <a:latin typeface="UD デジタル 教科書体 NK-B" panose="02020700000000000000" pitchFamily="18" charset="-128"/>
                <a:ea typeface="UD デジタル 教科書体 NK-B" panose="02020700000000000000" pitchFamily="18" charset="-128"/>
              </a:rPr>
              <a:t>元気がなくなる</a:t>
            </a:r>
            <a:endParaRPr kumimoji="1" lang="en-US" altLang="ja-JP" dirty="0">
              <a:latin typeface="UD デジタル 教科書体 NK-B" panose="02020700000000000000" pitchFamily="18" charset="-128"/>
              <a:ea typeface="UD デジタル 教科書体 NK-B" panose="02020700000000000000" pitchFamily="18" charset="-128"/>
            </a:endParaRPr>
          </a:p>
          <a:p>
            <a:r>
              <a:rPr kumimoji="1" lang="ja-JP" altLang="en-US" dirty="0">
                <a:latin typeface="UD デジタル 教科書体 NK-B" panose="02020700000000000000" pitchFamily="18" charset="-128"/>
                <a:ea typeface="UD デジタル 教科書体 NK-B" panose="02020700000000000000" pitchFamily="18" charset="-128"/>
              </a:rPr>
              <a:t>脱水（嘔吐・下痢）</a:t>
            </a:r>
            <a:endParaRPr kumimoji="1" lang="en-US" altLang="ja-JP" dirty="0">
              <a:latin typeface="UD デジタル 教科書体 NK-B" panose="02020700000000000000" pitchFamily="18" charset="-128"/>
              <a:ea typeface="UD デジタル 教科書体 NK-B" panose="02020700000000000000" pitchFamily="18" charset="-128"/>
            </a:endParaRPr>
          </a:p>
          <a:p>
            <a:r>
              <a:rPr kumimoji="1" lang="ja-JP" altLang="en-US" dirty="0">
                <a:latin typeface="UD デジタル 教科書体 NK-B" panose="02020700000000000000" pitchFamily="18" charset="-128"/>
                <a:ea typeface="UD デジタル 教科書体 NK-B" panose="02020700000000000000" pitchFamily="18" charset="-128"/>
              </a:rPr>
              <a:t>乏尿・無尿</a:t>
            </a:r>
            <a:endParaRPr kumimoji="1" lang="en-US" altLang="ja-JP" dirty="0">
              <a:latin typeface="UD デジタル 教科書体 NK-B" panose="02020700000000000000" pitchFamily="18" charset="-128"/>
              <a:ea typeface="UD デジタル 教科書体 NK-B" panose="02020700000000000000" pitchFamily="18" charset="-128"/>
            </a:endParaRPr>
          </a:p>
          <a:p>
            <a:r>
              <a:rPr kumimoji="1" lang="ja-JP" altLang="en-US" dirty="0">
                <a:latin typeface="UD デジタル 教科書体 NK-B" panose="02020700000000000000" pitchFamily="18" charset="-128"/>
                <a:ea typeface="UD デジタル 教科書体 NK-B" panose="02020700000000000000" pitchFamily="18" charset="-128"/>
              </a:rPr>
              <a:t>尿毒症（呼吸が荒い・口内炎・激しい嘔吐下痢・口からアンモニア臭・けいれん・意識低下）</a:t>
            </a:r>
          </a:p>
        </p:txBody>
      </p:sp>
      <p:sp>
        <p:nvSpPr>
          <p:cNvPr id="8" name="テキスト ボックス 7">
            <a:extLst>
              <a:ext uri="{FF2B5EF4-FFF2-40B4-BE49-F238E27FC236}">
                <a16:creationId xmlns:a16="http://schemas.microsoft.com/office/drawing/2014/main" id="{F71DFF00-8510-C23B-B8F3-2E56ECA45DDF}"/>
              </a:ext>
            </a:extLst>
          </p:cNvPr>
          <p:cNvSpPr txBox="1"/>
          <p:nvPr/>
        </p:nvSpPr>
        <p:spPr>
          <a:xfrm>
            <a:off x="435428" y="3708067"/>
            <a:ext cx="1097281" cy="369332"/>
          </a:xfrm>
          <a:prstGeom prst="rect">
            <a:avLst/>
          </a:prstGeom>
          <a:noFill/>
        </p:spPr>
        <p:txBody>
          <a:bodyPr wrap="square">
            <a:spAutoFit/>
          </a:bodyPr>
          <a:lstStyle/>
          <a:p>
            <a:r>
              <a:rPr kumimoji="1" lang="ja-JP" altLang="en-US" dirty="0">
                <a:latin typeface="UD デジタル 教科書体 NK-B" panose="02020700000000000000" pitchFamily="18" charset="-128"/>
                <a:ea typeface="UD デジタル 教科書体 NK-B" panose="02020700000000000000" pitchFamily="18" charset="-128"/>
              </a:rPr>
              <a:t>＜原因＞</a:t>
            </a:r>
          </a:p>
        </p:txBody>
      </p:sp>
      <p:graphicFrame>
        <p:nvGraphicFramePr>
          <p:cNvPr id="9" name="表 8">
            <a:extLst>
              <a:ext uri="{FF2B5EF4-FFF2-40B4-BE49-F238E27FC236}">
                <a16:creationId xmlns:a16="http://schemas.microsoft.com/office/drawing/2014/main" id="{961E79A9-8B47-5FEE-FE9C-8AFACD7962E2}"/>
              </a:ext>
            </a:extLst>
          </p:cNvPr>
          <p:cNvGraphicFramePr>
            <a:graphicFrameLocks noGrp="1"/>
          </p:cNvGraphicFramePr>
          <p:nvPr>
            <p:extLst>
              <p:ext uri="{D42A27DB-BD31-4B8C-83A1-F6EECF244321}">
                <p14:modId xmlns:p14="http://schemas.microsoft.com/office/powerpoint/2010/main" val="1030303317"/>
              </p:ext>
            </p:extLst>
          </p:nvPr>
        </p:nvGraphicFramePr>
        <p:xfrm>
          <a:off x="1061530" y="4137840"/>
          <a:ext cx="9916160" cy="1935480"/>
        </p:xfrm>
        <a:graphic>
          <a:graphicData uri="http://schemas.openxmlformats.org/drawingml/2006/table">
            <a:tbl>
              <a:tblPr firstRow="1" bandRow="1">
                <a:tableStyleId>{21E4AEA4-8DFA-4A89-87EB-49C32662AFE0}</a:tableStyleId>
              </a:tblPr>
              <a:tblGrid>
                <a:gridCol w="955040">
                  <a:extLst>
                    <a:ext uri="{9D8B030D-6E8A-4147-A177-3AD203B41FA5}">
                      <a16:colId xmlns:a16="http://schemas.microsoft.com/office/drawing/2014/main" val="2434593239"/>
                    </a:ext>
                  </a:extLst>
                </a:gridCol>
                <a:gridCol w="4267200">
                  <a:extLst>
                    <a:ext uri="{9D8B030D-6E8A-4147-A177-3AD203B41FA5}">
                      <a16:colId xmlns:a16="http://schemas.microsoft.com/office/drawing/2014/main" val="2051552826"/>
                    </a:ext>
                  </a:extLst>
                </a:gridCol>
                <a:gridCol w="4693920">
                  <a:extLst>
                    <a:ext uri="{9D8B030D-6E8A-4147-A177-3AD203B41FA5}">
                      <a16:colId xmlns:a16="http://schemas.microsoft.com/office/drawing/2014/main" val="1131895150"/>
                    </a:ext>
                  </a:extLst>
                </a:gridCol>
              </a:tblGrid>
              <a:tr h="370840">
                <a:tc>
                  <a:txBody>
                    <a:bodyPr/>
                    <a:lstStyle/>
                    <a:p>
                      <a:endParaRPr kumimoji="1" lang="ja-JP" altLang="en-US" sz="1600">
                        <a:latin typeface="UD デジタル 教科書体 NK-B" panose="02020700000000000000" pitchFamily="18" charset="-128"/>
                        <a:ea typeface="UD デジタル 教科書体 NK-B" panose="02020700000000000000" pitchFamily="18" charset="-128"/>
                      </a:endParaRPr>
                    </a:p>
                  </a:txBody>
                  <a:tcPr/>
                </a:tc>
                <a:tc>
                  <a:txBody>
                    <a:bodyPr/>
                    <a:lstStyle/>
                    <a:p>
                      <a:r>
                        <a:rPr kumimoji="1" lang="ja-JP" altLang="en-US" sz="1600" dirty="0">
                          <a:latin typeface="UD デジタル 教科書体 NK-B" panose="02020700000000000000" pitchFamily="18" charset="-128"/>
                          <a:ea typeface="UD デジタル 教科書体 NK-B" panose="02020700000000000000" pitchFamily="18" charset="-128"/>
                        </a:rPr>
                        <a:t>犬</a:t>
                      </a:r>
                    </a:p>
                  </a:txBody>
                  <a:tcPr/>
                </a:tc>
                <a:tc>
                  <a:txBody>
                    <a:bodyPr/>
                    <a:lstStyle/>
                    <a:p>
                      <a:r>
                        <a:rPr kumimoji="1" lang="ja-JP" altLang="en-US" sz="1600" dirty="0">
                          <a:latin typeface="UD デジタル 教科書体 NK-B" panose="02020700000000000000" pitchFamily="18" charset="-128"/>
                          <a:ea typeface="UD デジタル 教科書体 NK-B" panose="02020700000000000000" pitchFamily="18" charset="-128"/>
                        </a:rPr>
                        <a:t>猫</a:t>
                      </a:r>
                    </a:p>
                  </a:txBody>
                  <a:tcPr/>
                </a:tc>
                <a:extLst>
                  <a:ext uri="{0D108BD9-81ED-4DB2-BD59-A6C34878D82A}">
                    <a16:rowId xmlns:a16="http://schemas.microsoft.com/office/drawing/2014/main" val="495397234"/>
                  </a:ext>
                </a:extLst>
              </a:tr>
              <a:tr h="370840">
                <a:tc>
                  <a:txBody>
                    <a:bodyPr/>
                    <a:lstStyle/>
                    <a:p>
                      <a:r>
                        <a:rPr kumimoji="1" lang="ja-JP" altLang="en-US" sz="1600" dirty="0">
                          <a:latin typeface="UD デジタル 教科書体 NK-B" panose="02020700000000000000" pitchFamily="18" charset="-128"/>
                          <a:ea typeface="UD デジタル 教科書体 NK-B" panose="02020700000000000000" pitchFamily="18" charset="-128"/>
                        </a:rPr>
                        <a:t>腎前性</a:t>
                      </a:r>
                    </a:p>
                  </a:txBody>
                  <a:tcPr/>
                </a:tc>
                <a:tc>
                  <a:txBody>
                    <a:bodyPr/>
                    <a:lstStyle/>
                    <a:p>
                      <a:r>
                        <a:rPr kumimoji="1" lang="ja-JP" altLang="en-US" sz="1600" dirty="0">
                          <a:latin typeface="UD デジタル 教科書体 NK-B" panose="02020700000000000000" pitchFamily="18" charset="-128"/>
                          <a:ea typeface="UD デジタル 教科書体 NK-B" panose="02020700000000000000" pitchFamily="18" charset="-128"/>
                        </a:rPr>
                        <a:t>心臓疾患、熱中症、敗血症、深い麻酔など</a:t>
                      </a:r>
                    </a:p>
                  </a:txBody>
                  <a:tcPr/>
                </a:tc>
                <a:tc>
                  <a:txBody>
                    <a:bodyPr/>
                    <a:lstStyle/>
                    <a:p>
                      <a:r>
                        <a:rPr kumimoji="1" lang="ja-JP" altLang="en-US" sz="1600" dirty="0">
                          <a:latin typeface="UD デジタル 教科書体 NK-B" panose="02020700000000000000" pitchFamily="18" charset="-128"/>
                          <a:ea typeface="UD デジタル 教科書体 NK-B" panose="02020700000000000000" pitchFamily="18" charset="-128"/>
                        </a:rPr>
                        <a:t>心臓疾患、熱中症、敗血症、子宮蓄膿症など</a:t>
                      </a:r>
                    </a:p>
                  </a:txBody>
                  <a:tcPr/>
                </a:tc>
                <a:extLst>
                  <a:ext uri="{0D108BD9-81ED-4DB2-BD59-A6C34878D82A}">
                    <a16:rowId xmlns:a16="http://schemas.microsoft.com/office/drawing/2014/main" val="4092284361"/>
                  </a:ext>
                </a:extLst>
              </a:tr>
              <a:tr h="370840">
                <a:tc>
                  <a:txBody>
                    <a:bodyPr/>
                    <a:lstStyle/>
                    <a:p>
                      <a:r>
                        <a:rPr kumimoji="1" lang="ja-JP" altLang="en-US" sz="1600" dirty="0">
                          <a:latin typeface="UD デジタル 教科書体 NK-B" panose="02020700000000000000" pitchFamily="18" charset="-128"/>
                          <a:ea typeface="UD デジタル 教科書体 NK-B" panose="02020700000000000000" pitchFamily="18" charset="-128"/>
                        </a:rPr>
                        <a:t>腎性</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dirty="0">
                          <a:solidFill>
                            <a:srgbClr val="FF0000"/>
                          </a:solidFill>
                          <a:latin typeface="UD デジタル 教科書体 NK-B" panose="02020700000000000000" pitchFamily="18" charset="-128"/>
                          <a:ea typeface="UD デジタル 教科書体 NK-B" panose="02020700000000000000" pitchFamily="18" charset="-128"/>
                        </a:rPr>
                        <a:t>中毒（ぶどう、不凍液、農薬、鉛など）</a:t>
                      </a:r>
                      <a:endParaRPr kumimoji="1" lang="en-US" altLang="ja-JP" sz="1600" dirty="0">
                        <a:solidFill>
                          <a:srgbClr val="FF0000"/>
                        </a:solidFill>
                        <a:latin typeface="UD デジタル 教科書体 NK-B" panose="02020700000000000000" pitchFamily="18" charset="-128"/>
                        <a:ea typeface="UD デジタル 教科書体 NK-B" panose="02020700000000000000" pitchFamily="18" charset="-128"/>
                      </a:endParaRPr>
                    </a:p>
                    <a:p>
                      <a:r>
                        <a:rPr kumimoji="1" lang="ja-JP" altLang="en-US" sz="1600" dirty="0">
                          <a:latin typeface="UD デジタル 教科書体 NK-B" panose="02020700000000000000" pitchFamily="18" charset="-128"/>
                          <a:ea typeface="UD デジタル 教科書体 NK-B" panose="02020700000000000000" pitchFamily="18" charset="-128"/>
                        </a:rPr>
                        <a:t>レプトスピラ症などの感染症</a:t>
                      </a:r>
                      <a:endParaRPr kumimoji="1" lang="en-US" altLang="ja-JP" sz="1600" dirty="0">
                        <a:latin typeface="UD デジタル 教科書体 NK-B" panose="02020700000000000000" pitchFamily="18" charset="-128"/>
                        <a:ea typeface="UD デジタル 教科書体 NK-B" panose="02020700000000000000" pitchFamily="18" charset="-128"/>
                      </a:endParaRPr>
                    </a:p>
                    <a:p>
                      <a:r>
                        <a:rPr kumimoji="1" lang="ja-JP" altLang="en-US" sz="1600" dirty="0">
                          <a:latin typeface="UD デジタル 教科書体 NK-B" panose="02020700000000000000" pitchFamily="18" charset="-128"/>
                          <a:ea typeface="UD デジタル 教科書体 NK-B" panose="02020700000000000000" pitchFamily="18" charset="-128"/>
                        </a:rPr>
                        <a:t>腎盂腎炎</a:t>
                      </a:r>
                      <a:endParaRPr kumimoji="1" lang="en-US" altLang="ja-JP" sz="1600" dirty="0">
                        <a:latin typeface="UD デジタル 教科書体 NK-B" panose="02020700000000000000" pitchFamily="18" charset="-128"/>
                        <a:ea typeface="UD デジタル 教科書体 NK-B" panose="02020700000000000000" pitchFamily="18" charset="-128"/>
                      </a:endParaRPr>
                    </a:p>
                  </a:txBody>
                  <a:tcPr/>
                </a:tc>
                <a:tc>
                  <a:txBody>
                    <a:bodyPr/>
                    <a:lstStyle/>
                    <a:p>
                      <a:r>
                        <a:rPr kumimoji="1" lang="ja-JP" altLang="en-US" sz="1600" dirty="0">
                          <a:solidFill>
                            <a:srgbClr val="FF0000"/>
                          </a:solidFill>
                          <a:latin typeface="UD デジタル 教科書体 NK-B" panose="02020700000000000000" pitchFamily="18" charset="-128"/>
                          <a:ea typeface="UD デジタル 教科書体 NK-B" panose="02020700000000000000" pitchFamily="18" charset="-128"/>
                        </a:rPr>
                        <a:t>中毒（ユリ、農薬、薬剤など）</a:t>
                      </a:r>
                      <a:endParaRPr kumimoji="1" lang="en-US" altLang="ja-JP" sz="1600" dirty="0">
                        <a:solidFill>
                          <a:srgbClr val="FF0000"/>
                        </a:solidFill>
                        <a:latin typeface="UD デジタル 教科書体 NK-B" panose="02020700000000000000" pitchFamily="18" charset="-128"/>
                        <a:ea typeface="UD デジタル 教科書体 NK-B" panose="02020700000000000000" pitchFamily="18" charset="-128"/>
                      </a:endParaRPr>
                    </a:p>
                    <a:p>
                      <a:r>
                        <a:rPr kumimoji="1" lang="ja-JP" altLang="en-US" sz="1600" dirty="0">
                          <a:latin typeface="UD デジタル 教科書体 NK-B" panose="02020700000000000000" pitchFamily="18" charset="-128"/>
                          <a:ea typeface="UD デジタル 教科書体 NK-B" panose="02020700000000000000" pitchFamily="18" charset="-128"/>
                        </a:rPr>
                        <a:t>腎盂腎炎</a:t>
                      </a:r>
                    </a:p>
                  </a:txBody>
                  <a:tcPr/>
                </a:tc>
                <a:extLst>
                  <a:ext uri="{0D108BD9-81ED-4DB2-BD59-A6C34878D82A}">
                    <a16:rowId xmlns:a16="http://schemas.microsoft.com/office/drawing/2014/main" val="1913062695"/>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dirty="0">
                          <a:latin typeface="UD デジタル 教科書体 NK-B" panose="02020700000000000000" pitchFamily="18" charset="-128"/>
                          <a:ea typeface="UD デジタル 教科書体 NK-B" panose="02020700000000000000" pitchFamily="18" charset="-128"/>
                        </a:rPr>
                        <a:t>腎後性</a:t>
                      </a:r>
                    </a:p>
                  </a:txBody>
                  <a:tcPr/>
                </a:tc>
                <a:tc>
                  <a:txBody>
                    <a:bodyPr/>
                    <a:lstStyle/>
                    <a:p>
                      <a:r>
                        <a:rPr kumimoji="1" lang="ja-JP" altLang="en-US" sz="1600" dirty="0">
                          <a:solidFill>
                            <a:srgbClr val="FF0000"/>
                          </a:solidFill>
                          <a:latin typeface="UD デジタル 教科書体 NK-B" panose="02020700000000000000" pitchFamily="18" charset="-128"/>
                          <a:ea typeface="UD デジタル 教科書体 NK-B" panose="02020700000000000000" pitchFamily="18" charset="-128"/>
                        </a:rPr>
                        <a:t>尿管結石、尿道閉塞</a:t>
                      </a:r>
                      <a:r>
                        <a:rPr kumimoji="1" lang="ja-JP" altLang="en-US" sz="1600" dirty="0">
                          <a:latin typeface="UD デジタル 教科書体 NK-B" panose="02020700000000000000" pitchFamily="18" charset="-128"/>
                          <a:ea typeface="UD デジタル 教科書体 NK-B" panose="02020700000000000000" pitchFamily="18" charset="-128"/>
                        </a:rPr>
                        <a:t>、膀胱破裂など</a:t>
                      </a:r>
                    </a:p>
                  </a:txBody>
                  <a:tcPr/>
                </a:tc>
                <a:tc>
                  <a:txBody>
                    <a:bodyPr/>
                    <a:lstStyle/>
                    <a:p>
                      <a:r>
                        <a:rPr kumimoji="1" lang="ja-JP" altLang="en-US" sz="1600" dirty="0">
                          <a:solidFill>
                            <a:srgbClr val="FF0000"/>
                          </a:solidFill>
                          <a:latin typeface="UD デジタル 教科書体 NK-B" panose="02020700000000000000" pitchFamily="18" charset="-128"/>
                          <a:ea typeface="UD デジタル 教科書体 NK-B" panose="02020700000000000000" pitchFamily="18" charset="-128"/>
                        </a:rPr>
                        <a:t>尿道閉塞、尿管結石</a:t>
                      </a:r>
                      <a:r>
                        <a:rPr kumimoji="1" lang="ja-JP" altLang="en-US" sz="1600" dirty="0">
                          <a:latin typeface="UD デジタル 教科書体 NK-B" panose="02020700000000000000" pitchFamily="18" charset="-128"/>
                          <a:ea typeface="UD デジタル 教科書体 NK-B" panose="02020700000000000000" pitchFamily="18" charset="-128"/>
                        </a:rPr>
                        <a:t>、膀胱腫瘍など</a:t>
                      </a:r>
                      <a:endParaRPr kumimoji="1" lang="en-US" altLang="ja-JP" sz="1600" dirty="0">
                        <a:latin typeface="UD デジタル 教科書体 NK-B" panose="02020700000000000000" pitchFamily="18" charset="-128"/>
                        <a:ea typeface="UD デジタル 教科書体 NK-B" panose="02020700000000000000" pitchFamily="18" charset="-128"/>
                      </a:endParaRPr>
                    </a:p>
                  </a:txBody>
                  <a:tcPr/>
                </a:tc>
                <a:extLst>
                  <a:ext uri="{0D108BD9-81ED-4DB2-BD59-A6C34878D82A}">
                    <a16:rowId xmlns:a16="http://schemas.microsoft.com/office/drawing/2014/main" val="3838885210"/>
                  </a:ext>
                </a:extLst>
              </a:tr>
            </a:tbl>
          </a:graphicData>
        </a:graphic>
      </p:graphicFrame>
      <p:sp>
        <p:nvSpPr>
          <p:cNvPr id="2" name="テキスト ボックス 1">
            <a:extLst>
              <a:ext uri="{FF2B5EF4-FFF2-40B4-BE49-F238E27FC236}">
                <a16:creationId xmlns:a16="http://schemas.microsoft.com/office/drawing/2014/main" id="{EB46FC98-1A09-5492-6A5F-7925DAFB3D41}"/>
              </a:ext>
            </a:extLst>
          </p:cNvPr>
          <p:cNvSpPr txBox="1"/>
          <p:nvPr/>
        </p:nvSpPr>
        <p:spPr>
          <a:xfrm>
            <a:off x="4833256" y="1191289"/>
            <a:ext cx="5851446" cy="646331"/>
          </a:xfrm>
          <a:prstGeom prst="rect">
            <a:avLst/>
          </a:prstGeom>
          <a:noFill/>
        </p:spPr>
        <p:txBody>
          <a:bodyPr wrap="square">
            <a:spAutoFit/>
          </a:bodyPr>
          <a:lstStyle/>
          <a:p>
            <a:r>
              <a:rPr kumimoji="1" lang="ja-JP" altLang="en-US" dirty="0">
                <a:latin typeface="UD デジタル 教科書体 NK-B" panose="02020700000000000000" pitchFamily="18" charset="-128"/>
                <a:ea typeface="UD デジタル 教科書体 NK-B" panose="02020700000000000000" pitchFamily="18" charset="-128"/>
              </a:rPr>
              <a:t>重症になると</a:t>
            </a:r>
            <a:r>
              <a:rPr kumimoji="1" lang="ja-JP" altLang="en-US" dirty="0">
                <a:solidFill>
                  <a:srgbClr val="0070C0"/>
                </a:solidFill>
                <a:latin typeface="UD デジタル 教科書体 NK-B" panose="02020700000000000000" pitchFamily="18" charset="-128"/>
                <a:ea typeface="UD デジタル 教科書体 NK-B" panose="02020700000000000000" pitchFamily="18" charset="-128"/>
              </a:rPr>
              <a:t>尿毒症</a:t>
            </a:r>
            <a:r>
              <a:rPr kumimoji="1" lang="ja-JP" altLang="en-US" dirty="0">
                <a:latin typeface="UD デジタル 教科書体 NK-B" panose="02020700000000000000" pitchFamily="18" charset="-128"/>
                <a:ea typeface="UD デジタル 教科書体 NK-B" panose="02020700000000000000" pitchFamily="18" charset="-128"/>
              </a:rPr>
              <a:t>から多臓器不全まで発展する。</a:t>
            </a:r>
            <a:endParaRPr kumimoji="1" lang="en-US" altLang="ja-JP" dirty="0">
              <a:latin typeface="UD デジタル 教科書体 NK-B" panose="02020700000000000000" pitchFamily="18" charset="-128"/>
              <a:ea typeface="UD デジタル 教科書体 NK-B" panose="02020700000000000000" pitchFamily="18" charset="-128"/>
            </a:endParaRPr>
          </a:p>
          <a:p>
            <a:r>
              <a:rPr kumimoji="1" lang="ja-JP" altLang="en-US" dirty="0">
                <a:latin typeface="UD デジタル 教科書体 NK-B" panose="02020700000000000000" pitchFamily="18" charset="-128"/>
                <a:ea typeface="UD デジタル 教科書体 NK-B" panose="02020700000000000000" pitchFamily="18" charset="-128"/>
              </a:rPr>
              <a:t>腎機能が障害を受けると</a:t>
            </a:r>
            <a:r>
              <a:rPr kumimoji="1" lang="ja-JP" altLang="en-US" dirty="0">
                <a:solidFill>
                  <a:srgbClr val="0070C0"/>
                </a:solidFill>
                <a:latin typeface="UD デジタル 教科書体 NK-B" panose="02020700000000000000" pitchFamily="18" charset="-128"/>
                <a:ea typeface="UD デジタル 教科書体 NK-B" panose="02020700000000000000" pitchFamily="18" charset="-128"/>
              </a:rPr>
              <a:t>慢性腎不全に移行</a:t>
            </a:r>
            <a:r>
              <a:rPr kumimoji="1" lang="ja-JP" altLang="en-US" dirty="0">
                <a:latin typeface="UD デジタル 教科書体 NK-B" panose="02020700000000000000" pitchFamily="18" charset="-128"/>
                <a:ea typeface="UD デジタル 教科書体 NK-B" panose="02020700000000000000" pitchFamily="18" charset="-128"/>
              </a:rPr>
              <a:t>することもある</a:t>
            </a:r>
          </a:p>
        </p:txBody>
      </p:sp>
    </p:spTree>
    <p:extLst>
      <p:ext uri="{BB962C8B-B14F-4D97-AF65-F5344CB8AC3E}">
        <p14:creationId xmlns:p14="http://schemas.microsoft.com/office/powerpoint/2010/main" val="241269175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 name="図 31"/>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39384" y="158023"/>
            <a:ext cx="1338741" cy="937516"/>
          </a:xfrm>
          <a:prstGeom prst="rect">
            <a:avLst/>
          </a:prstGeom>
        </p:spPr>
      </p:pic>
      <p:sp>
        <p:nvSpPr>
          <p:cNvPr id="36" name="タイトル 1"/>
          <p:cNvSpPr>
            <a:spLocks noGrp="1"/>
          </p:cNvSpPr>
          <p:nvPr>
            <p:ph type="title"/>
          </p:nvPr>
        </p:nvSpPr>
        <p:spPr>
          <a:xfrm>
            <a:off x="1529882" y="405010"/>
            <a:ext cx="4525685" cy="835549"/>
          </a:xfrm>
        </p:spPr>
        <p:txBody>
          <a:bodyPr>
            <a:normAutofit/>
          </a:bodyPr>
          <a:lstStyle/>
          <a:p>
            <a:r>
              <a:rPr kumimoji="1" lang="ja-JP" altLang="en-US" dirty="0">
                <a:latin typeface="UD デジタル 教科書体 NP-B" panose="02020700000000000000" pitchFamily="18" charset="-128"/>
                <a:ea typeface="UD デジタル 教科書体 NP-B" panose="02020700000000000000" pitchFamily="18" charset="-128"/>
              </a:rPr>
              <a:t>急性腎不全</a:t>
            </a:r>
          </a:p>
        </p:txBody>
      </p:sp>
      <p:sp>
        <p:nvSpPr>
          <p:cNvPr id="5" name="テキスト ボックス 4">
            <a:extLst>
              <a:ext uri="{FF2B5EF4-FFF2-40B4-BE49-F238E27FC236}">
                <a16:creationId xmlns:a16="http://schemas.microsoft.com/office/drawing/2014/main" id="{052A130E-904A-970C-EC44-164BCA4BD05D}"/>
              </a:ext>
            </a:extLst>
          </p:cNvPr>
          <p:cNvSpPr txBox="1"/>
          <p:nvPr/>
        </p:nvSpPr>
        <p:spPr>
          <a:xfrm>
            <a:off x="4833256" y="729735"/>
            <a:ext cx="3187338" cy="369332"/>
          </a:xfrm>
          <a:prstGeom prst="rect">
            <a:avLst/>
          </a:prstGeom>
          <a:noFill/>
        </p:spPr>
        <p:txBody>
          <a:bodyPr wrap="square">
            <a:spAutoFit/>
          </a:bodyPr>
          <a:lstStyle/>
          <a:p>
            <a:r>
              <a:rPr kumimoji="1" lang="ja-JP" altLang="en-US" dirty="0">
                <a:latin typeface="UD デジタル 教科書体 NK-B" panose="02020700000000000000" pitchFamily="18" charset="-128"/>
                <a:ea typeface="UD デジタル 教科書体 NK-B" panose="02020700000000000000" pitchFamily="18" charset="-128"/>
              </a:rPr>
              <a:t>急激に腎機能が低下する状態</a:t>
            </a:r>
          </a:p>
        </p:txBody>
      </p:sp>
      <p:sp>
        <p:nvSpPr>
          <p:cNvPr id="6" name="テキスト ボックス 5">
            <a:extLst>
              <a:ext uri="{FF2B5EF4-FFF2-40B4-BE49-F238E27FC236}">
                <a16:creationId xmlns:a16="http://schemas.microsoft.com/office/drawing/2014/main" id="{48FEEE2B-E9A0-6AF7-DA16-1B01C992734E}"/>
              </a:ext>
            </a:extLst>
          </p:cNvPr>
          <p:cNvSpPr txBox="1"/>
          <p:nvPr/>
        </p:nvSpPr>
        <p:spPr>
          <a:xfrm>
            <a:off x="435428" y="1409004"/>
            <a:ext cx="1097281" cy="369332"/>
          </a:xfrm>
          <a:prstGeom prst="rect">
            <a:avLst/>
          </a:prstGeom>
          <a:noFill/>
        </p:spPr>
        <p:txBody>
          <a:bodyPr wrap="square">
            <a:spAutoFit/>
          </a:bodyPr>
          <a:lstStyle/>
          <a:p>
            <a:r>
              <a:rPr kumimoji="1" lang="ja-JP" altLang="en-US" dirty="0">
                <a:latin typeface="UD デジタル 教科書体 NK-B" panose="02020700000000000000" pitchFamily="18" charset="-128"/>
                <a:ea typeface="UD デジタル 教科書体 NK-B" panose="02020700000000000000" pitchFamily="18" charset="-128"/>
              </a:rPr>
              <a:t>＜予防＞</a:t>
            </a:r>
          </a:p>
        </p:txBody>
      </p:sp>
      <p:sp>
        <p:nvSpPr>
          <p:cNvPr id="7" name="テキスト ボックス 6">
            <a:extLst>
              <a:ext uri="{FF2B5EF4-FFF2-40B4-BE49-F238E27FC236}">
                <a16:creationId xmlns:a16="http://schemas.microsoft.com/office/drawing/2014/main" id="{94092D08-3D69-F74B-BE98-7E0DB899C7F3}"/>
              </a:ext>
            </a:extLst>
          </p:cNvPr>
          <p:cNvSpPr txBox="1"/>
          <p:nvPr/>
        </p:nvSpPr>
        <p:spPr>
          <a:xfrm>
            <a:off x="809896" y="1809598"/>
            <a:ext cx="4137886" cy="1200329"/>
          </a:xfrm>
          <a:prstGeom prst="rect">
            <a:avLst/>
          </a:prstGeom>
          <a:noFill/>
        </p:spPr>
        <p:txBody>
          <a:bodyPr wrap="square">
            <a:spAutoFit/>
          </a:bodyPr>
          <a:lstStyle/>
          <a:p>
            <a:r>
              <a:rPr kumimoji="1" lang="ja-JP" altLang="en-US" dirty="0">
                <a:latin typeface="UD デジタル 教科書体 NK-B" panose="02020700000000000000" pitchFamily="18" charset="-128"/>
                <a:ea typeface="UD デジタル 教科書体 NK-B" panose="02020700000000000000" pitchFamily="18" charset="-128"/>
              </a:rPr>
              <a:t>尿の量や色の観察</a:t>
            </a:r>
            <a:endParaRPr kumimoji="1" lang="en-US" altLang="ja-JP" dirty="0">
              <a:latin typeface="UD デジタル 教科書体 NK-B" panose="02020700000000000000" pitchFamily="18" charset="-128"/>
              <a:ea typeface="UD デジタル 教科書体 NK-B" panose="02020700000000000000" pitchFamily="18" charset="-128"/>
            </a:endParaRPr>
          </a:p>
          <a:p>
            <a:r>
              <a:rPr kumimoji="1" lang="ja-JP" altLang="en-US" dirty="0">
                <a:latin typeface="UD デジタル 教科書体 NK-B" panose="02020700000000000000" pitchFamily="18" charset="-128"/>
                <a:ea typeface="UD デジタル 教科書体 NK-B" panose="02020700000000000000" pitchFamily="18" charset="-128"/>
              </a:rPr>
              <a:t>健康状態の観察</a:t>
            </a:r>
            <a:endParaRPr kumimoji="1" lang="en-US" altLang="ja-JP" dirty="0">
              <a:latin typeface="UD デジタル 教科書体 NK-B" panose="02020700000000000000" pitchFamily="18" charset="-128"/>
              <a:ea typeface="UD デジタル 教科書体 NK-B" panose="02020700000000000000" pitchFamily="18" charset="-128"/>
            </a:endParaRPr>
          </a:p>
          <a:p>
            <a:r>
              <a:rPr kumimoji="1" lang="ja-JP" altLang="en-US" dirty="0">
                <a:latin typeface="UD デジタル 教科書体 NK-B" panose="02020700000000000000" pitchFamily="18" charset="-128"/>
                <a:ea typeface="UD デジタル 教科書体 NK-B" panose="02020700000000000000" pitchFamily="18" charset="-128"/>
              </a:rPr>
              <a:t>誤食誤飲による中毒をさける</a:t>
            </a:r>
            <a:endParaRPr kumimoji="1" lang="en-US" altLang="ja-JP" dirty="0">
              <a:latin typeface="UD デジタル 教科書体 NK-B" panose="02020700000000000000" pitchFamily="18" charset="-128"/>
              <a:ea typeface="UD デジタル 教科書体 NK-B" panose="02020700000000000000" pitchFamily="18" charset="-128"/>
            </a:endParaRPr>
          </a:p>
          <a:p>
            <a:endParaRPr kumimoji="1" lang="en-US" altLang="ja-JP" dirty="0">
              <a:latin typeface="UD デジタル 教科書体 NK-B" panose="02020700000000000000" pitchFamily="18" charset="-128"/>
              <a:ea typeface="UD デジタル 教科書体 NK-B" panose="02020700000000000000" pitchFamily="18" charset="-128"/>
            </a:endParaRPr>
          </a:p>
        </p:txBody>
      </p:sp>
      <p:graphicFrame>
        <p:nvGraphicFramePr>
          <p:cNvPr id="9" name="表 8">
            <a:extLst>
              <a:ext uri="{FF2B5EF4-FFF2-40B4-BE49-F238E27FC236}">
                <a16:creationId xmlns:a16="http://schemas.microsoft.com/office/drawing/2014/main" id="{961E79A9-8B47-5FEE-FE9C-8AFACD7962E2}"/>
              </a:ext>
            </a:extLst>
          </p:cNvPr>
          <p:cNvGraphicFramePr>
            <a:graphicFrameLocks noGrp="1"/>
          </p:cNvGraphicFramePr>
          <p:nvPr>
            <p:extLst>
              <p:ext uri="{D42A27DB-BD31-4B8C-83A1-F6EECF244321}">
                <p14:modId xmlns:p14="http://schemas.microsoft.com/office/powerpoint/2010/main" val="2002623349"/>
              </p:ext>
            </p:extLst>
          </p:nvPr>
        </p:nvGraphicFramePr>
        <p:xfrm>
          <a:off x="1011426" y="4688986"/>
          <a:ext cx="8961120" cy="1681480"/>
        </p:xfrm>
        <a:graphic>
          <a:graphicData uri="http://schemas.openxmlformats.org/drawingml/2006/table">
            <a:tbl>
              <a:tblPr firstRow="1" bandRow="1">
                <a:tableStyleId>{21E4AEA4-8DFA-4A89-87EB-49C32662AFE0}</a:tableStyleId>
              </a:tblPr>
              <a:tblGrid>
                <a:gridCol w="4267200">
                  <a:extLst>
                    <a:ext uri="{9D8B030D-6E8A-4147-A177-3AD203B41FA5}">
                      <a16:colId xmlns:a16="http://schemas.microsoft.com/office/drawing/2014/main" val="2051552826"/>
                    </a:ext>
                  </a:extLst>
                </a:gridCol>
                <a:gridCol w="4693920">
                  <a:extLst>
                    <a:ext uri="{9D8B030D-6E8A-4147-A177-3AD203B41FA5}">
                      <a16:colId xmlns:a16="http://schemas.microsoft.com/office/drawing/2014/main" val="1131895150"/>
                    </a:ext>
                  </a:extLst>
                </a:gridCol>
              </a:tblGrid>
              <a:tr h="370840">
                <a:tc>
                  <a:txBody>
                    <a:bodyPr/>
                    <a:lstStyle/>
                    <a:p>
                      <a:r>
                        <a:rPr kumimoji="1" lang="ja-JP" altLang="en-US" sz="1600" dirty="0">
                          <a:latin typeface="UD デジタル 教科書体 NK-B" panose="02020700000000000000" pitchFamily="18" charset="-128"/>
                          <a:ea typeface="UD デジタル 教科書体 NK-B" panose="02020700000000000000" pitchFamily="18" charset="-128"/>
                        </a:rPr>
                        <a:t>犬</a:t>
                      </a:r>
                    </a:p>
                  </a:txBody>
                  <a:tcPr/>
                </a:tc>
                <a:tc>
                  <a:txBody>
                    <a:bodyPr/>
                    <a:lstStyle/>
                    <a:p>
                      <a:r>
                        <a:rPr kumimoji="1" lang="ja-JP" altLang="en-US" sz="1600" dirty="0">
                          <a:latin typeface="UD デジタル 教科書体 NK-B" panose="02020700000000000000" pitchFamily="18" charset="-128"/>
                          <a:ea typeface="UD デジタル 教科書体 NK-B" panose="02020700000000000000" pitchFamily="18" charset="-128"/>
                        </a:rPr>
                        <a:t>猫</a:t>
                      </a:r>
                    </a:p>
                  </a:txBody>
                  <a:tcPr/>
                </a:tc>
                <a:extLst>
                  <a:ext uri="{0D108BD9-81ED-4DB2-BD59-A6C34878D82A}">
                    <a16:rowId xmlns:a16="http://schemas.microsoft.com/office/drawing/2014/main" val="495397234"/>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dirty="0">
                          <a:solidFill>
                            <a:srgbClr val="FF0000"/>
                          </a:solidFill>
                          <a:latin typeface="UD デジタル 教科書体 NK-B" panose="02020700000000000000" pitchFamily="18" charset="-128"/>
                          <a:ea typeface="UD デジタル 教科書体 NK-B" panose="02020700000000000000" pitchFamily="18" charset="-128"/>
                        </a:rPr>
                        <a:t>（　　　　　　）、防虫剤</a:t>
                      </a:r>
                      <a:r>
                        <a:rPr kumimoji="1" lang="en-US" altLang="ja-JP" sz="1600" dirty="0">
                          <a:solidFill>
                            <a:srgbClr val="FF0000"/>
                          </a:solidFill>
                          <a:latin typeface="UD デジタル 教科書体 NK-B" panose="02020700000000000000" pitchFamily="18" charset="-128"/>
                          <a:ea typeface="UD デジタル 教科書体 NK-B" panose="02020700000000000000" pitchFamily="18" charset="-128"/>
                        </a:rPr>
                        <a:t>[</a:t>
                      </a:r>
                      <a:r>
                        <a:rPr kumimoji="1" lang="ja-JP" altLang="en-US" sz="1600" dirty="0">
                          <a:solidFill>
                            <a:srgbClr val="FF0000"/>
                          </a:solidFill>
                          <a:latin typeface="UD デジタル 教科書体 NK-B" panose="02020700000000000000" pitchFamily="18" charset="-128"/>
                          <a:ea typeface="UD デジタル 教科書体 NK-B" panose="02020700000000000000" pitchFamily="18" charset="-128"/>
                        </a:rPr>
                        <a:t>しょうのう・ナフタリン</a:t>
                      </a:r>
                      <a:r>
                        <a:rPr kumimoji="1" lang="en-US" altLang="ja-JP" sz="1600" dirty="0">
                          <a:solidFill>
                            <a:srgbClr val="FF0000"/>
                          </a:solidFill>
                          <a:latin typeface="UD デジタル 教科書体 NK-B" panose="02020700000000000000" pitchFamily="18" charset="-128"/>
                          <a:ea typeface="UD デジタル 教科書体 NK-B" panose="02020700000000000000" pitchFamily="18" charset="-128"/>
                        </a:rPr>
                        <a:t>]</a:t>
                      </a:r>
                      <a:r>
                        <a:rPr kumimoji="1" lang="ja-JP" altLang="en-US" sz="1600" dirty="0">
                          <a:solidFill>
                            <a:srgbClr val="FF0000"/>
                          </a:solidFill>
                          <a:latin typeface="UD デジタル 教科書体 NK-B" panose="02020700000000000000" pitchFamily="18" charset="-128"/>
                          <a:ea typeface="UD デジタル 教科書体 NK-B" panose="02020700000000000000" pitchFamily="18" charset="-128"/>
                        </a:rPr>
                        <a:t>、殺虫剤</a:t>
                      </a:r>
                      <a:r>
                        <a:rPr kumimoji="1" lang="en-US" altLang="ja-JP" sz="1600" dirty="0">
                          <a:solidFill>
                            <a:srgbClr val="FF0000"/>
                          </a:solidFill>
                          <a:latin typeface="UD デジタル 教科書体 NK-B" panose="02020700000000000000" pitchFamily="18" charset="-128"/>
                          <a:ea typeface="UD デジタル 教科書体 NK-B" panose="02020700000000000000" pitchFamily="18" charset="-128"/>
                        </a:rPr>
                        <a:t>[</a:t>
                      </a:r>
                      <a:r>
                        <a:rPr kumimoji="1" lang="ja-JP" altLang="en-US" sz="1600" dirty="0">
                          <a:solidFill>
                            <a:srgbClr val="FF0000"/>
                          </a:solidFill>
                          <a:latin typeface="UD デジタル 教科書体 NK-B" panose="02020700000000000000" pitchFamily="18" charset="-128"/>
                          <a:ea typeface="UD デジタル 教科書体 NK-B" panose="02020700000000000000" pitchFamily="18" charset="-128"/>
                        </a:rPr>
                        <a:t>ホウ酸塩</a:t>
                      </a:r>
                      <a:r>
                        <a:rPr kumimoji="1" lang="en-US" altLang="ja-JP" sz="1600" dirty="0">
                          <a:solidFill>
                            <a:srgbClr val="FF0000"/>
                          </a:solidFill>
                          <a:latin typeface="UD デジタル 教科書体 NK-B" panose="02020700000000000000" pitchFamily="18" charset="-128"/>
                          <a:ea typeface="UD デジタル 教科書体 NK-B" panose="02020700000000000000" pitchFamily="18" charset="-128"/>
                        </a:rPr>
                        <a:t>]</a:t>
                      </a:r>
                      <a:r>
                        <a:rPr kumimoji="1" lang="ja-JP" altLang="en-US" sz="1600" dirty="0">
                          <a:solidFill>
                            <a:srgbClr val="FF0000"/>
                          </a:solidFill>
                          <a:latin typeface="UD デジタル 教科書体 NK-B" panose="02020700000000000000" pitchFamily="18" charset="-128"/>
                          <a:ea typeface="UD デジタル 教科書体 NK-B" panose="02020700000000000000" pitchFamily="18" charset="-128"/>
                        </a:rPr>
                        <a:t>、人間用の消炎鎮痛剤</a:t>
                      </a:r>
                      <a:r>
                        <a:rPr kumimoji="1" lang="en-US" altLang="ja-JP" sz="1600" dirty="0">
                          <a:solidFill>
                            <a:srgbClr val="FF0000"/>
                          </a:solidFill>
                          <a:latin typeface="UD デジタル 教科書体 NK-B" panose="02020700000000000000" pitchFamily="18" charset="-128"/>
                          <a:ea typeface="UD デジタル 教科書体 NK-B" panose="02020700000000000000" pitchFamily="18" charset="-128"/>
                        </a:rPr>
                        <a:t>[</a:t>
                      </a:r>
                      <a:r>
                        <a:rPr kumimoji="1" lang="ja-JP" altLang="en-US" sz="1600" dirty="0">
                          <a:solidFill>
                            <a:srgbClr val="FF0000"/>
                          </a:solidFill>
                          <a:latin typeface="UD デジタル 教科書体 NK-B" panose="02020700000000000000" pitchFamily="18" charset="-128"/>
                          <a:ea typeface="UD デジタル 教科書体 NK-B" panose="02020700000000000000" pitchFamily="18" charset="-128"/>
                        </a:rPr>
                        <a:t>イブプロフェン、アセトアミノフェン</a:t>
                      </a:r>
                      <a:r>
                        <a:rPr kumimoji="1" lang="en-US" altLang="ja-JP" sz="1600" dirty="0">
                          <a:solidFill>
                            <a:srgbClr val="FF0000"/>
                          </a:solidFill>
                          <a:latin typeface="UD デジタル 教科書体 NK-B" panose="02020700000000000000" pitchFamily="18" charset="-128"/>
                          <a:ea typeface="UD デジタル 教科書体 NK-B" panose="02020700000000000000" pitchFamily="18" charset="-128"/>
                        </a:rPr>
                        <a:t>]</a:t>
                      </a:r>
                      <a:r>
                        <a:rPr kumimoji="1" lang="ja-JP" altLang="en-US" sz="1600" dirty="0">
                          <a:solidFill>
                            <a:schemeClr val="tx1"/>
                          </a:solidFill>
                          <a:latin typeface="UD デジタル 教科書体 NK-B" panose="02020700000000000000" pitchFamily="18" charset="-128"/>
                          <a:ea typeface="UD デジタル 教科書体 NK-B" panose="02020700000000000000" pitchFamily="18" charset="-128"/>
                        </a:rPr>
                        <a:t>、咳止め</a:t>
                      </a:r>
                      <a:r>
                        <a:rPr kumimoji="1" lang="en-US" altLang="ja-JP" sz="1600" dirty="0">
                          <a:solidFill>
                            <a:schemeClr val="tx1"/>
                          </a:solidFill>
                          <a:latin typeface="UD デジタル 教科書体 NK-B" panose="02020700000000000000" pitchFamily="18" charset="-128"/>
                          <a:ea typeface="UD デジタル 教科書体 NK-B" panose="02020700000000000000" pitchFamily="18" charset="-128"/>
                        </a:rPr>
                        <a:t>[</a:t>
                      </a:r>
                      <a:r>
                        <a:rPr kumimoji="1" lang="ja-JP" altLang="en-US" sz="1600" dirty="0">
                          <a:solidFill>
                            <a:schemeClr val="tx1"/>
                          </a:solidFill>
                          <a:latin typeface="UD デジタル 教科書体 NK-B" panose="02020700000000000000" pitchFamily="18" charset="-128"/>
                          <a:ea typeface="UD デジタル 教科書体 NK-B" panose="02020700000000000000" pitchFamily="18" charset="-128"/>
                        </a:rPr>
                        <a:t>エフェドリン</a:t>
                      </a:r>
                      <a:r>
                        <a:rPr kumimoji="1" lang="en-US" altLang="ja-JP" sz="1600" dirty="0">
                          <a:solidFill>
                            <a:schemeClr val="tx1"/>
                          </a:solidFill>
                          <a:latin typeface="UD デジタル 教科書体 NK-B" panose="02020700000000000000" pitchFamily="18" charset="-128"/>
                          <a:ea typeface="UD デジタル 教科書体 NK-B" panose="02020700000000000000" pitchFamily="18" charset="-128"/>
                        </a:rPr>
                        <a:t>]</a:t>
                      </a:r>
                      <a:r>
                        <a:rPr kumimoji="1" lang="ja-JP" altLang="en-US" sz="1600" dirty="0">
                          <a:solidFill>
                            <a:schemeClr val="tx1"/>
                          </a:solidFill>
                          <a:latin typeface="UD デジタル 教科書体 NK-B" panose="02020700000000000000" pitchFamily="18" charset="-128"/>
                          <a:ea typeface="UD デジタル 教科書体 NK-B" panose="02020700000000000000" pitchFamily="18" charset="-128"/>
                        </a:rPr>
                        <a:t>、除草剤</a:t>
                      </a:r>
                      <a:r>
                        <a:rPr kumimoji="1" lang="en-US" altLang="ja-JP" sz="1600" dirty="0">
                          <a:solidFill>
                            <a:schemeClr val="tx1"/>
                          </a:solidFill>
                          <a:latin typeface="UD デジタル 教科書体 NK-B" panose="02020700000000000000" pitchFamily="18" charset="-128"/>
                          <a:ea typeface="UD デジタル 教科書体 NK-B" panose="02020700000000000000" pitchFamily="18" charset="-128"/>
                        </a:rPr>
                        <a:t>[</a:t>
                      </a:r>
                      <a:r>
                        <a:rPr kumimoji="1" lang="ja-JP" altLang="en-US" sz="1600" dirty="0">
                          <a:solidFill>
                            <a:schemeClr val="tx1"/>
                          </a:solidFill>
                          <a:latin typeface="UD デジタル 教科書体 NK-B" panose="02020700000000000000" pitchFamily="18" charset="-128"/>
                          <a:ea typeface="UD デジタル 教科書体 NK-B" panose="02020700000000000000" pitchFamily="18" charset="-128"/>
                        </a:rPr>
                        <a:t>パラコート</a:t>
                      </a:r>
                      <a:r>
                        <a:rPr kumimoji="1" lang="en-US" altLang="ja-JP" sz="1600" dirty="0">
                          <a:solidFill>
                            <a:schemeClr val="tx1"/>
                          </a:solidFill>
                          <a:latin typeface="UD デジタル 教科書体 NK-B" panose="02020700000000000000" pitchFamily="18" charset="-128"/>
                          <a:ea typeface="UD デジタル 教科書体 NK-B" panose="02020700000000000000" pitchFamily="18" charset="-128"/>
                        </a:rPr>
                        <a:t>]</a:t>
                      </a:r>
                      <a:r>
                        <a:rPr kumimoji="1" lang="ja-JP" altLang="en-US" sz="1600" dirty="0">
                          <a:solidFill>
                            <a:schemeClr val="tx1"/>
                          </a:solidFill>
                          <a:latin typeface="UD デジタル 教科書体 NK-B" panose="02020700000000000000" pitchFamily="18" charset="-128"/>
                          <a:ea typeface="UD デジタル 教科書体 NK-B" panose="02020700000000000000" pitchFamily="18" charset="-128"/>
                        </a:rPr>
                        <a:t>、農薬</a:t>
                      </a:r>
                      <a:r>
                        <a:rPr kumimoji="1" lang="en-US" altLang="ja-JP" sz="1600" dirty="0">
                          <a:solidFill>
                            <a:schemeClr val="tx1"/>
                          </a:solidFill>
                          <a:latin typeface="UD デジタル 教科書体 NK-B" panose="02020700000000000000" pitchFamily="18" charset="-128"/>
                          <a:ea typeface="UD デジタル 教科書体 NK-B" panose="02020700000000000000" pitchFamily="18" charset="-128"/>
                        </a:rPr>
                        <a:t>[</a:t>
                      </a:r>
                      <a:r>
                        <a:rPr kumimoji="1" lang="ja-JP" altLang="en-US" sz="1600" dirty="0">
                          <a:solidFill>
                            <a:schemeClr val="tx1"/>
                          </a:solidFill>
                          <a:latin typeface="UD デジタル 教科書体 NK-B" panose="02020700000000000000" pitchFamily="18" charset="-128"/>
                          <a:ea typeface="UD デジタル 教科書体 NK-B" panose="02020700000000000000" pitchFamily="18" charset="-128"/>
                        </a:rPr>
                        <a:t>有機リン</a:t>
                      </a:r>
                      <a:r>
                        <a:rPr kumimoji="1" lang="en-US" altLang="ja-JP" sz="1600" dirty="0">
                          <a:solidFill>
                            <a:schemeClr val="tx1"/>
                          </a:solidFill>
                          <a:latin typeface="UD デジタル 教科書体 NK-B" panose="02020700000000000000" pitchFamily="18" charset="-128"/>
                          <a:ea typeface="UD デジタル 教科書体 NK-B" panose="02020700000000000000" pitchFamily="18" charset="-128"/>
                        </a:rPr>
                        <a:t>]</a:t>
                      </a:r>
                      <a:r>
                        <a:rPr kumimoji="1" lang="ja-JP" altLang="en-US" sz="1600" dirty="0">
                          <a:solidFill>
                            <a:schemeClr val="tx1"/>
                          </a:solidFill>
                          <a:latin typeface="UD デジタル 教科書体 NK-B" panose="02020700000000000000" pitchFamily="18" charset="-128"/>
                          <a:ea typeface="UD デジタル 教科書体 NK-B" panose="02020700000000000000" pitchFamily="18" charset="-128"/>
                        </a:rPr>
                        <a:t>、つりのおもり</a:t>
                      </a:r>
                      <a:r>
                        <a:rPr kumimoji="1" lang="en-US" altLang="ja-JP" sz="1600" dirty="0">
                          <a:solidFill>
                            <a:schemeClr val="tx1"/>
                          </a:solidFill>
                          <a:latin typeface="UD デジタル 教科書体 NK-B" panose="02020700000000000000" pitchFamily="18" charset="-128"/>
                          <a:ea typeface="UD デジタル 教科書体 NK-B" panose="02020700000000000000" pitchFamily="18" charset="-128"/>
                        </a:rPr>
                        <a:t>[</a:t>
                      </a:r>
                      <a:r>
                        <a:rPr kumimoji="1" lang="ja-JP" altLang="en-US" sz="1600" dirty="0">
                          <a:solidFill>
                            <a:schemeClr val="tx1"/>
                          </a:solidFill>
                          <a:latin typeface="UD デジタル 教科書体 NK-B" panose="02020700000000000000" pitchFamily="18" charset="-128"/>
                          <a:ea typeface="UD デジタル 教科書体 NK-B" panose="02020700000000000000" pitchFamily="18" charset="-128"/>
                        </a:rPr>
                        <a:t>鉛</a:t>
                      </a:r>
                      <a:r>
                        <a:rPr kumimoji="1" lang="en-US" altLang="ja-JP" sz="1600" dirty="0">
                          <a:solidFill>
                            <a:schemeClr val="tx1"/>
                          </a:solidFill>
                          <a:latin typeface="UD デジタル 教科書体 NK-B" panose="02020700000000000000" pitchFamily="18" charset="-128"/>
                          <a:ea typeface="UD デジタル 教科書体 NK-B" panose="02020700000000000000" pitchFamily="18" charset="-128"/>
                        </a:rPr>
                        <a:t>]</a:t>
                      </a:r>
                      <a:r>
                        <a:rPr kumimoji="1" lang="ja-JP" altLang="en-US" sz="1600" dirty="0">
                          <a:solidFill>
                            <a:schemeClr val="tx1"/>
                          </a:solidFill>
                          <a:latin typeface="UD デジタル 教科書体 NK-B" panose="02020700000000000000" pitchFamily="18" charset="-128"/>
                          <a:ea typeface="UD デジタル 教科書体 NK-B" panose="02020700000000000000" pitchFamily="18" charset="-128"/>
                        </a:rPr>
                        <a:t>、不凍液</a:t>
                      </a:r>
                      <a:r>
                        <a:rPr kumimoji="1" lang="en-US" altLang="ja-JP" sz="1600" dirty="0">
                          <a:solidFill>
                            <a:schemeClr val="tx1"/>
                          </a:solidFill>
                          <a:latin typeface="UD デジタル 教科書体 NK-B" panose="02020700000000000000" pitchFamily="18" charset="-128"/>
                          <a:ea typeface="UD デジタル 教科書体 NK-B" panose="02020700000000000000" pitchFamily="18" charset="-128"/>
                        </a:rPr>
                        <a:t>[</a:t>
                      </a:r>
                      <a:r>
                        <a:rPr kumimoji="1" lang="ja-JP" altLang="en-US" sz="1600" dirty="0">
                          <a:solidFill>
                            <a:schemeClr val="tx1"/>
                          </a:solidFill>
                          <a:latin typeface="UD デジタル 教科書体 NK-B" panose="02020700000000000000" pitchFamily="18" charset="-128"/>
                          <a:ea typeface="UD デジタル 教科書体 NK-B" panose="02020700000000000000" pitchFamily="18" charset="-128"/>
                        </a:rPr>
                        <a:t>エチレングリコール</a:t>
                      </a:r>
                      <a:r>
                        <a:rPr kumimoji="1" lang="en-US" altLang="ja-JP" sz="1600" dirty="0">
                          <a:solidFill>
                            <a:schemeClr val="tx1"/>
                          </a:solidFill>
                          <a:latin typeface="UD デジタル 教科書体 NK-B" panose="02020700000000000000" pitchFamily="18" charset="-128"/>
                          <a:ea typeface="UD デジタル 教科書体 NK-B" panose="02020700000000000000" pitchFamily="18" charset="-128"/>
                        </a:rPr>
                        <a:t>]</a:t>
                      </a:r>
                      <a:endParaRPr kumimoji="1" lang="en-US" altLang="ja-JP" sz="1600" dirty="0">
                        <a:latin typeface="UD デジタル 教科書体 NK-B" panose="02020700000000000000" pitchFamily="18" charset="-128"/>
                        <a:ea typeface="UD デジタル 教科書体 NK-B" panose="02020700000000000000" pitchFamily="18" charset="-128"/>
                      </a:endParaRPr>
                    </a:p>
                  </a:txBody>
                  <a:tcPr/>
                </a:tc>
                <a:tc>
                  <a:txBody>
                    <a:bodyPr/>
                    <a:lstStyle/>
                    <a:p>
                      <a:r>
                        <a:rPr kumimoji="1" lang="ja-JP" altLang="en-US" sz="1600" dirty="0">
                          <a:solidFill>
                            <a:srgbClr val="FF0000"/>
                          </a:solidFill>
                          <a:latin typeface="UD デジタル 教科書体 NK-B" panose="02020700000000000000" pitchFamily="18" charset="-128"/>
                          <a:ea typeface="UD デジタル 教科書体 NK-B" panose="02020700000000000000" pitchFamily="18" charset="-128"/>
                        </a:rPr>
                        <a:t>（　　　　　）、人間用の消炎鎮痛剤</a:t>
                      </a:r>
                      <a:r>
                        <a:rPr kumimoji="1" lang="en-US" altLang="ja-JP" sz="1600" dirty="0">
                          <a:solidFill>
                            <a:srgbClr val="FF0000"/>
                          </a:solidFill>
                          <a:latin typeface="UD デジタル 教科書体 NK-B" panose="02020700000000000000" pitchFamily="18" charset="-128"/>
                          <a:ea typeface="UD デジタル 教科書体 NK-B" panose="02020700000000000000" pitchFamily="18" charset="-128"/>
                        </a:rPr>
                        <a:t>[</a:t>
                      </a:r>
                      <a:r>
                        <a:rPr kumimoji="1" lang="ja-JP" altLang="en-US" sz="1600" dirty="0">
                          <a:solidFill>
                            <a:srgbClr val="FF0000"/>
                          </a:solidFill>
                          <a:latin typeface="UD デジタル 教科書体 NK-B" panose="02020700000000000000" pitchFamily="18" charset="-128"/>
                          <a:ea typeface="UD デジタル 教科書体 NK-B" panose="02020700000000000000" pitchFamily="18" charset="-128"/>
                        </a:rPr>
                        <a:t>アセトアミノフェン、アスピリン</a:t>
                      </a:r>
                      <a:r>
                        <a:rPr kumimoji="1" lang="en-US" altLang="ja-JP" sz="1600" dirty="0">
                          <a:solidFill>
                            <a:srgbClr val="FF0000"/>
                          </a:solidFill>
                          <a:latin typeface="UD デジタル 教科書体 NK-B" panose="02020700000000000000" pitchFamily="18" charset="-128"/>
                          <a:ea typeface="UD デジタル 教科書体 NK-B" panose="02020700000000000000" pitchFamily="18" charset="-128"/>
                        </a:rPr>
                        <a:t>]</a:t>
                      </a:r>
                      <a:r>
                        <a:rPr kumimoji="1" lang="ja-JP" altLang="en-US" sz="1600" dirty="0">
                          <a:solidFill>
                            <a:schemeClr val="tx1"/>
                          </a:solidFill>
                          <a:latin typeface="UD デジタル 教科書体 NK-B" panose="02020700000000000000" pitchFamily="18" charset="-128"/>
                          <a:ea typeface="UD デジタル 教科書体 NK-B" panose="02020700000000000000" pitchFamily="18" charset="-128"/>
                        </a:rPr>
                        <a:t>、除草剤</a:t>
                      </a:r>
                      <a:r>
                        <a:rPr kumimoji="1" lang="en-US" altLang="ja-JP" sz="1600" dirty="0">
                          <a:solidFill>
                            <a:schemeClr val="tx1"/>
                          </a:solidFill>
                          <a:latin typeface="UD デジタル 教科書体 NK-B" panose="02020700000000000000" pitchFamily="18" charset="-128"/>
                          <a:ea typeface="UD デジタル 教科書体 NK-B" panose="02020700000000000000" pitchFamily="18" charset="-128"/>
                        </a:rPr>
                        <a:t>[</a:t>
                      </a:r>
                      <a:r>
                        <a:rPr kumimoji="1" lang="ja-JP" altLang="en-US" sz="1600" dirty="0">
                          <a:solidFill>
                            <a:schemeClr val="tx1"/>
                          </a:solidFill>
                          <a:latin typeface="UD デジタル 教科書体 NK-B" panose="02020700000000000000" pitchFamily="18" charset="-128"/>
                          <a:ea typeface="UD デジタル 教科書体 NK-B" panose="02020700000000000000" pitchFamily="18" charset="-128"/>
                        </a:rPr>
                        <a:t>パラコート</a:t>
                      </a:r>
                      <a:r>
                        <a:rPr kumimoji="1" lang="en-US" altLang="ja-JP" sz="1600" dirty="0">
                          <a:solidFill>
                            <a:schemeClr val="tx1"/>
                          </a:solidFill>
                          <a:latin typeface="UD デジタル 教科書体 NK-B" panose="02020700000000000000" pitchFamily="18" charset="-128"/>
                          <a:ea typeface="UD デジタル 教科書体 NK-B" panose="02020700000000000000" pitchFamily="18" charset="-128"/>
                        </a:rPr>
                        <a:t>]</a:t>
                      </a:r>
                      <a:r>
                        <a:rPr kumimoji="1" lang="ja-JP" altLang="en-US" sz="1600" dirty="0">
                          <a:solidFill>
                            <a:schemeClr val="tx1"/>
                          </a:solidFill>
                          <a:latin typeface="UD デジタル 教科書体 NK-B" panose="02020700000000000000" pitchFamily="18" charset="-128"/>
                          <a:ea typeface="UD デジタル 教科書体 NK-B" panose="02020700000000000000" pitchFamily="18" charset="-128"/>
                        </a:rPr>
                        <a:t>、防虫剤</a:t>
                      </a:r>
                      <a:r>
                        <a:rPr kumimoji="1" lang="en-US" altLang="ja-JP" sz="1600" dirty="0">
                          <a:solidFill>
                            <a:schemeClr val="tx1"/>
                          </a:solidFill>
                          <a:latin typeface="UD デジタル 教科書体 NK-B" panose="02020700000000000000" pitchFamily="18" charset="-128"/>
                          <a:ea typeface="UD デジタル 教科書体 NK-B" panose="02020700000000000000" pitchFamily="18" charset="-128"/>
                        </a:rPr>
                        <a:t>[</a:t>
                      </a:r>
                      <a:r>
                        <a:rPr kumimoji="1" lang="ja-JP" altLang="en-US" sz="1600" dirty="0">
                          <a:solidFill>
                            <a:schemeClr val="tx1"/>
                          </a:solidFill>
                          <a:latin typeface="UD デジタル 教科書体 NK-B" panose="02020700000000000000" pitchFamily="18" charset="-128"/>
                          <a:ea typeface="UD デジタル 教科書体 NK-B" panose="02020700000000000000" pitchFamily="18" charset="-128"/>
                        </a:rPr>
                        <a:t>しょうのう・ナフタリン</a:t>
                      </a:r>
                      <a:r>
                        <a:rPr kumimoji="1" lang="en-US" altLang="ja-JP" sz="1600" dirty="0">
                          <a:solidFill>
                            <a:schemeClr val="tx1"/>
                          </a:solidFill>
                          <a:latin typeface="UD デジタル 教科書体 NK-B" panose="02020700000000000000" pitchFamily="18" charset="-128"/>
                          <a:ea typeface="UD デジタル 教科書体 NK-B" panose="02020700000000000000" pitchFamily="18" charset="-128"/>
                        </a:rPr>
                        <a:t>]</a:t>
                      </a:r>
                      <a:r>
                        <a:rPr kumimoji="1" lang="ja-JP" altLang="en-US" sz="1600" dirty="0">
                          <a:solidFill>
                            <a:schemeClr val="tx1"/>
                          </a:solidFill>
                          <a:latin typeface="UD デジタル 教科書体 NK-B" panose="02020700000000000000" pitchFamily="18" charset="-128"/>
                          <a:ea typeface="UD デジタル 教科書体 NK-B" panose="02020700000000000000" pitchFamily="18" charset="-128"/>
                        </a:rPr>
                        <a:t>、咳止め</a:t>
                      </a:r>
                      <a:r>
                        <a:rPr kumimoji="1" lang="en-US" altLang="ja-JP" sz="1600" dirty="0">
                          <a:solidFill>
                            <a:schemeClr val="tx1"/>
                          </a:solidFill>
                          <a:latin typeface="UD デジタル 教科書体 NK-B" panose="02020700000000000000" pitchFamily="18" charset="-128"/>
                          <a:ea typeface="UD デジタル 教科書体 NK-B" panose="02020700000000000000" pitchFamily="18" charset="-128"/>
                        </a:rPr>
                        <a:t>[</a:t>
                      </a:r>
                      <a:r>
                        <a:rPr kumimoji="1" lang="ja-JP" altLang="en-US" sz="1600" dirty="0">
                          <a:solidFill>
                            <a:schemeClr val="tx1"/>
                          </a:solidFill>
                          <a:latin typeface="UD デジタル 教科書体 NK-B" panose="02020700000000000000" pitchFamily="18" charset="-128"/>
                          <a:ea typeface="UD デジタル 教科書体 NK-B" panose="02020700000000000000" pitchFamily="18" charset="-128"/>
                        </a:rPr>
                        <a:t>エフェドリン</a:t>
                      </a:r>
                      <a:r>
                        <a:rPr kumimoji="1" lang="en-US" altLang="ja-JP" sz="1600" dirty="0">
                          <a:solidFill>
                            <a:schemeClr val="tx1"/>
                          </a:solidFill>
                          <a:latin typeface="UD デジタル 教科書体 NK-B" panose="02020700000000000000" pitchFamily="18" charset="-128"/>
                          <a:ea typeface="UD デジタル 教科書体 NK-B" panose="02020700000000000000" pitchFamily="18" charset="-128"/>
                        </a:rPr>
                        <a:t>]</a:t>
                      </a:r>
                      <a:r>
                        <a:rPr kumimoji="1" lang="ja-JP" altLang="en-US" sz="1600" dirty="0">
                          <a:solidFill>
                            <a:schemeClr val="tx1"/>
                          </a:solidFill>
                          <a:latin typeface="UD デジタル 教科書体 NK-B" panose="02020700000000000000" pitchFamily="18" charset="-128"/>
                          <a:ea typeface="UD デジタル 教科書体 NK-B" panose="02020700000000000000" pitchFamily="18" charset="-128"/>
                        </a:rPr>
                        <a:t>、農薬</a:t>
                      </a:r>
                      <a:r>
                        <a:rPr kumimoji="1" lang="en-US" altLang="ja-JP" sz="1600" dirty="0">
                          <a:solidFill>
                            <a:schemeClr val="tx1"/>
                          </a:solidFill>
                          <a:latin typeface="UD デジタル 教科書体 NK-B" panose="02020700000000000000" pitchFamily="18" charset="-128"/>
                          <a:ea typeface="UD デジタル 教科書体 NK-B" panose="02020700000000000000" pitchFamily="18" charset="-128"/>
                        </a:rPr>
                        <a:t>[</a:t>
                      </a:r>
                      <a:r>
                        <a:rPr kumimoji="1" lang="ja-JP" altLang="en-US" sz="1600" dirty="0">
                          <a:solidFill>
                            <a:schemeClr val="tx1"/>
                          </a:solidFill>
                          <a:latin typeface="UD デジタル 教科書体 NK-B" panose="02020700000000000000" pitchFamily="18" charset="-128"/>
                          <a:ea typeface="UD デジタル 教科書体 NK-B" panose="02020700000000000000" pitchFamily="18" charset="-128"/>
                        </a:rPr>
                        <a:t>有機リン</a:t>
                      </a:r>
                      <a:r>
                        <a:rPr kumimoji="1" lang="en-US" altLang="ja-JP" sz="1600" dirty="0">
                          <a:solidFill>
                            <a:schemeClr val="tx1"/>
                          </a:solidFill>
                          <a:latin typeface="UD デジタル 教科書体 NK-B" panose="02020700000000000000" pitchFamily="18" charset="-128"/>
                          <a:ea typeface="UD デジタル 教科書体 NK-B" panose="02020700000000000000" pitchFamily="18" charset="-128"/>
                        </a:rPr>
                        <a:t>]</a:t>
                      </a:r>
                      <a:endParaRPr kumimoji="1" lang="ja-JP" altLang="en-US" sz="1600" dirty="0">
                        <a:solidFill>
                          <a:schemeClr val="tx1"/>
                        </a:solidFill>
                        <a:latin typeface="UD デジタル 教科書体 NK-B" panose="02020700000000000000" pitchFamily="18" charset="-128"/>
                        <a:ea typeface="UD デジタル 教科書体 NK-B" panose="02020700000000000000" pitchFamily="18" charset="-128"/>
                      </a:endParaRPr>
                    </a:p>
                  </a:txBody>
                  <a:tcPr/>
                </a:tc>
                <a:extLst>
                  <a:ext uri="{0D108BD9-81ED-4DB2-BD59-A6C34878D82A}">
                    <a16:rowId xmlns:a16="http://schemas.microsoft.com/office/drawing/2014/main" val="1913062695"/>
                  </a:ext>
                </a:extLst>
              </a:tr>
            </a:tbl>
          </a:graphicData>
        </a:graphic>
      </p:graphicFrame>
      <p:pic>
        <p:nvPicPr>
          <p:cNvPr id="1026" name="Picture 2" descr="慢性腎臓病　病気の進行と症状">
            <a:extLst>
              <a:ext uri="{FF2B5EF4-FFF2-40B4-BE49-F238E27FC236}">
                <a16:creationId xmlns:a16="http://schemas.microsoft.com/office/drawing/2014/main" id="{59BCCD60-CC93-9551-0754-5E3A189118B0}"/>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5141673" y="1047749"/>
            <a:ext cx="4227795" cy="3250705"/>
          </a:xfrm>
          <a:prstGeom prst="rect">
            <a:avLst/>
          </a:prstGeom>
          <a:noFill/>
          <a:extLst>
            <a:ext uri="{909E8E84-426E-40DD-AFC4-6F175D3DCCD1}">
              <a14:hiddenFill xmlns:a14="http://schemas.microsoft.com/office/drawing/2010/main">
                <a:solidFill>
                  <a:srgbClr val="FFFFFF"/>
                </a:solidFill>
              </a14:hiddenFill>
            </a:ext>
          </a:extLst>
        </p:spPr>
      </p:pic>
      <p:sp>
        <p:nvSpPr>
          <p:cNvPr id="3" name="テキスト ボックス 2">
            <a:extLst>
              <a:ext uri="{FF2B5EF4-FFF2-40B4-BE49-F238E27FC236}">
                <a16:creationId xmlns:a16="http://schemas.microsoft.com/office/drawing/2014/main" id="{30A9DD77-2727-086E-82F9-1C021C59100C}"/>
              </a:ext>
            </a:extLst>
          </p:cNvPr>
          <p:cNvSpPr txBox="1"/>
          <p:nvPr/>
        </p:nvSpPr>
        <p:spPr>
          <a:xfrm>
            <a:off x="9277610" y="4269051"/>
            <a:ext cx="2630848" cy="215444"/>
          </a:xfrm>
          <a:prstGeom prst="rect">
            <a:avLst/>
          </a:prstGeom>
          <a:noFill/>
        </p:spPr>
        <p:txBody>
          <a:bodyPr wrap="none" rtlCol="0">
            <a:spAutoFit/>
          </a:bodyPr>
          <a:lstStyle/>
          <a:p>
            <a:r>
              <a:rPr kumimoji="1" lang="en-US" altLang="ja-JP" sz="800" dirty="0"/>
              <a:t>https://t-marimo-ac.com/symptoms04/symptoms04_dog/</a:t>
            </a:r>
            <a:endParaRPr kumimoji="1" lang="ja-JP" altLang="en-US" sz="800" dirty="0"/>
          </a:p>
        </p:txBody>
      </p:sp>
      <p:sp>
        <p:nvSpPr>
          <p:cNvPr id="4" name="テキスト ボックス 3">
            <a:extLst>
              <a:ext uri="{FF2B5EF4-FFF2-40B4-BE49-F238E27FC236}">
                <a16:creationId xmlns:a16="http://schemas.microsoft.com/office/drawing/2014/main" id="{311C4BA9-0F2A-6BDD-5845-26506FD90DC5}"/>
              </a:ext>
            </a:extLst>
          </p:cNvPr>
          <p:cNvSpPr txBox="1"/>
          <p:nvPr/>
        </p:nvSpPr>
        <p:spPr>
          <a:xfrm>
            <a:off x="9268900" y="4108100"/>
            <a:ext cx="2531462" cy="215444"/>
          </a:xfrm>
          <a:prstGeom prst="rect">
            <a:avLst/>
          </a:prstGeom>
          <a:noFill/>
        </p:spPr>
        <p:txBody>
          <a:bodyPr wrap="none" rtlCol="0">
            <a:spAutoFit/>
          </a:bodyPr>
          <a:lstStyle/>
          <a:p>
            <a:r>
              <a:rPr kumimoji="1" lang="ja-JP" altLang="en-US" sz="800" b="1" dirty="0">
                <a:latin typeface="BIZ UDPゴシック" panose="020B0400000000000000" pitchFamily="50" charset="-128"/>
                <a:ea typeface="BIZ UDPゴシック" panose="020B0400000000000000" pitchFamily="50" charset="-128"/>
              </a:rPr>
              <a:t>使用したイラストの掲載ＵＲＬ：宝塚まりも動物病院</a:t>
            </a:r>
          </a:p>
        </p:txBody>
      </p:sp>
      <p:sp>
        <p:nvSpPr>
          <p:cNvPr id="11" name="テキスト ボックス 10">
            <a:extLst>
              <a:ext uri="{FF2B5EF4-FFF2-40B4-BE49-F238E27FC236}">
                <a16:creationId xmlns:a16="http://schemas.microsoft.com/office/drawing/2014/main" id="{A1B8FC63-61EE-55DA-5CD3-FD17E18E0A2B}"/>
              </a:ext>
            </a:extLst>
          </p:cNvPr>
          <p:cNvSpPr txBox="1"/>
          <p:nvPr/>
        </p:nvSpPr>
        <p:spPr>
          <a:xfrm>
            <a:off x="466594" y="4249548"/>
            <a:ext cx="6093912" cy="369332"/>
          </a:xfrm>
          <a:prstGeom prst="rect">
            <a:avLst/>
          </a:prstGeom>
          <a:noFill/>
        </p:spPr>
        <p:txBody>
          <a:bodyPr wrap="square">
            <a:spAutoFit/>
          </a:bodyPr>
          <a:lstStyle/>
          <a:p>
            <a:r>
              <a:rPr kumimoji="1" lang="ja-JP" altLang="en-US" dirty="0">
                <a:latin typeface="UD デジタル 教科書体 NK-B" panose="02020700000000000000" pitchFamily="18" charset="-128"/>
                <a:ea typeface="UD デジタル 教科書体 NK-B" panose="02020700000000000000" pitchFamily="18" charset="-128"/>
              </a:rPr>
              <a:t>＜腎毒性のあるもの＞</a:t>
            </a:r>
          </a:p>
        </p:txBody>
      </p:sp>
      <p:sp>
        <p:nvSpPr>
          <p:cNvPr id="8" name="テキスト ボックス 7">
            <a:extLst>
              <a:ext uri="{FF2B5EF4-FFF2-40B4-BE49-F238E27FC236}">
                <a16:creationId xmlns:a16="http://schemas.microsoft.com/office/drawing/2014/main" id="{108FB2E3-F41B-E309-153B-135B0F932FBE}"/>
              </a:ext>
            </a:extLst>
          </p:cNvPr>
          <p:cNvSpPr txBox="1"/>
          <p:nvPr/>
        </p:nvSpPr>
        <p:spPr>
          <a:xfrm>
            <a:off x="1190625" y="5044559"/>
            <a:ext cx="914400" cy="369332"/>
          </a:xfrm>
          <a:prstGeom prst="rect">
            <a:avLst/>
          </a:prstGeom>
          <a:noFill/>
        </p:spPr>
        <p:txBody>
          <a:bodyPr wrap="square">
            <a:spAutoFit/>
          </a:bodyPr>
          <a:lstStyle/>
          <a:p>
            <a:r>
              <a:rPr kumimoji="1" lang="ja-JP" altLang="en-US" sz="1800" dirty="0">
                <a:solidFill>
                  <a:srgbClr val="FF0000"/>
                </a:solidFill>
                <a:latin typeface="UD デジタル 教科書体 NK-B" panose="02020700000000000000" pitchFamily="18" charset="-128"/>
                <a:ea typeface="UD デジタル 教科書体 NK-B" panose="02020700000000000000" pitchFamily="18" charset="-128"/>
              </a:rPr>
              <a:t>ぶどう</a:t>
            </a:r>
            <a:endParaRPr lang="ja-JP" altLang="en-US" dirty="0"/>
          </a:p>
        </p:txBody>
      </p:sp>
      <p:sp>
        <p:nvSpPr>
          <p:cNvPr id="12" name="テキスト ボックス 11">
            <a:extLst>
              <a:ext uri="{FF2B5EF4-FFF2-40B4-BE49-F238E27FC236}">
                <a16:creationId xmlns:a16="http://schemas.microsoft.com/office/drawing/2014/main" id="{FC07E290-EC17-45CB-9EE9-9B1CF9919030}"/>
              </a:ext>
            </a:extLst>
          </p:cNvPr>
          <p:cNvSpPr txBox="1"/>
          <p:nvPr/>
        </p:nvSpPr>
        <p:spPr>
          <a:xfrm>
            <a:off x="5486400" y="5054084"/>
            <a:ext cx="666750" cy="369332"/>
          </a:xfrm>
          <a:prstGeom prst="rect">
            <a:avLst/>
          </a:prstGeom>
          <a:noFill/>
        </p:spPr>
        <p:txBody>
          <a:bodyPr wrap="square">
            <a:spAutoFit/>
          </a:bodyPr>
          <a:lstStyle/>
          <a:p>
            <a:r>
              <a:rPr kumimoji="1" lang="ja-JP" altLang="en-US" sz="1800" dirty="0">
                <a:solidFill>
                  <a:srgbClr val="FF0000"/>
                </a:solidFill>
                <a:latin typeface="UD デジタル 教科書体 NK-B" panose="02020700000000000000" pitchFamily="18" charset="-128"/>
                <a:ea typeface="UD デジタル 教科書体 NK-B" panose="02020700000000000000" pitchFamily="18" charset="-128"/>
              </a:rPr>
              <a:t>ユリ</a:t>
            </a:r>
            <a:endParaRPr lang="ja-JP" altLang="en-US" dirty="0"/>
          </a:p>
        </p:txBody>
      </p:sp>
    </p:spTree>
    <p:extLst>
      <p:ext uri="{BB962C8B-B14F-4D97-AF65-F5344CB8AC3E}">
        <p14:creationId xmlns:p14="http://schemas.microsoft.com/office/powerpoint/2010/main" val="32402191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 name="図 31"/>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39384" y="158023"/>
            <a:ext cx="1338741" cy="937516"/>
          </a:xfrm>
          <a:prstGeom prst="rect">
            <a:avLst/>
          </a:prstGeom>
        </p:spPr>
      </p:pic>
      <p:sp>
        <p:nvSpPr>
          <p:cNvPr id="36" name="タイトル 1"/>
          <p:cNvSpPr>
            <a:spLocks noGrp="1"/>
          </p:cNvSpPr>
          <p:nvPr>
            <p:ph type="title"/>
          </p:nvPr>
        </p:nvSpPr>
        <p:spPr>
          <a:xfrm>
            <a:off x="1529883" y="405010"/>
            <a:ext cx="3198872" cy="835549"/>
          </a:xfrm>
        </p:spPr>
        <p:txBody>
          <a:bodyPr>
            <a:normAutofit/>
          </a:bodyPr>
          <a:lstStyle/>
          <a:p>
            <a:r>
              <a:rPr kumimoji="1" lang="ja-JP" altLang="en-US" dirty="0">
                <a:latin typeface="UD デジタル 教科書体 NP-B" panose="02020700000000000000" pitchFamily="18" charset="-128"/>
                <a:ea typeface="UD デジタル 教科書体 NP-B" panose="02020700000000000000" pitchFamily="18" charset="-128"/>
              </a:rPr>
              <a:t>慢性腎不全</a:t>
            </a:r>
          </a:p>
        </p:txBody>
      </p:sp>
      <p:sp>
        <p:nvSpPr>
          <p:cNvPr id="5" name="テキスト ボックス 4">
            <a:extLst>
              <a:ext uri="{FF2B5EF4-FFF2-40B4-BE49-F238E27FC236}">
                <a16:creationId xmlns:a16="http://schemas.microsoft.com/office/drawing/2014/main" id="{052A130E-904A-970C-EC44-164BCA4BD05D}"/>
              </a:ext>
            </a:extLst>
          </p:cNvPr>
          <p:cNvSpPr txBox="1"/>
          <p:nvPr/>
        </p:nvSpPr>
        <p:spPr>
          <a:xfrm>
            <a:off x="4833256" y="729735"/>
            <a:ext cx="6966262" cy="369332"/>
          </a:xfrm>
          <a:prstGeom prst="rect">
            <a:avLst/>
          </a:prstGeom>
          <a:noFill/>
        </p:spPr>
        <p:txBody>
          <a:bodyPr wrap="square">
            <a:spAutoFit/>
          </a:bodyPr>
          <a:lstStyle/>
          <a:p>
            <a:r>
              <a:rPr kumimoji="1" lang="ja-JP" altLang="en-US" dirty="0">
                <a:solidFill>
                  <a:srgbClr val="FF0000"/>
                </a:solidFill>
                <a:latin typeface="UD デジタル 教科書体 NK-B" panose="02020700000000000000" pitchFamily="18" charset="-128"/>
                <a:ea typeface="UD デジタル 教科書体 NK-B" panose="02020700000000000000" pitchFamily="18" charset="-128"/>
              </a:rPr>
              <a:t>徐々に</a:t>
            </a:r>
            <a:r>
              <a:rPr kumimoji="1" lang="ja-JP" altLang="en-US" dirty="0">
                <a:latin typeface="UD デジタル 教科書体 NK-B" panose="02020700000000000000" pitchFamily="18" charset="-128"/>
                <a:ea typeface="UD デジタル 教科書体 NK-B" panose="02020700000000000000" pitchFamily="18" charset="-128"/>
              </a:rPr>
              <a:t>腎機能が低下する状態（腎機能の低下が３ヶ月以上継続）</a:t>
            </a:r>
          </a:p>
        </p:txBody>
      </p:sp>
      <p:sp>
        <p:nvSpPr>
          <p:cNvPr id="6" name="テキスト ボックス 5">
            <a:extLst>
              <a:ext uri="{FF2B5EF4-FFF2-40B4-BE49-F238E27FC236}">
                <a16:creationId xmlns:a16="http://schemas.microsoft.com/office/drawing/2014/main" id="{48FEEE2B-E9A0-6AF7-DA16-1B01C992734E}"/>
              </a:ext>
            </a:extLst>
          </p:cNvPr>
          <p:cNvSpPr txBox="1"/>
          <p:nvPr/>
        </p:nvSpPr>
        <p:spPr>
          <a:xfrm>
            <a:off x="435428" y="1409004"/>
            <a:ext cx="1097281" cy="369332"/>
          </a:xfrm>
          <a:prstGeom prst="rect">
            <a:avLst/>
          </a:prstGeom>
          <a:noFill/>
        </p:spPr>
        <p:txBody>
          <a:bodyPr wrap="square">
            <a:spAutoFit/>
          </a:bodyPr>
          <a:lstStyle/>
          <a:p>
            <a:r>
              <a:rPr kumimoji="1" lang="ja-JP" altLang="en-US" dirty="0">
                <a:latin typeface="UD デジタル 教科書体 NK-B" panose="02020700000000000000" pitchFamily="18" charset="-128"/>
                <a:ea typeface="UD デジタル 教科書体 NK-B" panose="02020700000000000000" pitchFamily="18" charset="-128"/>
              </a:rPr>
              <a:t>＜症状＞</a:t>
            </a:r>
          </a:p>
        </p:txBody>
      </p:sp>
      <p:sp>
        <p:nvSpPr>
          <p:cNvPr id="7" name="テキスト ボックス 6">
            <a:extLst>
              <a:ext uri="{FF2B5EF4-FFF2-40B4-BE49-F238E27FC236}">
                <a16:creationId xmlns:a16="http://schemas.microsoft.com/office/drawing/2014/main" id="{94092D08-3D69-F74B-BE98-7E0DB899C7F3}"/>
              </a:ext>
            </a:extLst>
          </p:cNvPr>
          <p:cNvSpPr txBox="1"/>
          <p:nvPr/>
        </p:nvSpPr>
        <p:spPr>
          <a:xfrm>
            <a:off x="809895" y="1809598"/>
            <a:ext cx="2104755" cy="2031325"/>
          </a:xfrm>
          <a:prstGeom prst="rect">
            <a:avLst/>
          </a:prstGeom>
          <a:noFill/>
        </p:spPr>
        <p:txBody>
          <a:bodyPr wrap="square">
            <a:spAutoFit/>
          </a:bodyPr>
          <a:lstStyle/>
          <a:p>
            <a:r>
              <a:rPr kumimoji="1" lang="en-US" altLang="ja-JP" dirty="0">
                <a:latin typeface="UD デジタル 教科書体 NK-B" panose="02020700000000000000" pitchFamily="18" charset="-128"/>
                <a:ea typeface="UD デジタル 教科書体 NK-B" panose="02020700000000000000" pitchFamily="18" charset="-128"/>
              </a:rPr>
              <a:t>(   </a:t>
            </a:r>
            <a:r>
              <a:rPr kumimoji="1" lang="ja-JP" altLang="en-US" dirty="0">
                <a:latin typeface="UD デジタル 教科書体 NK-B" panose="02020700000000000000" pitchFamily="18" charset="-128"/>
                <a:ea typeface="UD デジタル 教科書体 NK-B" panose="02020700000000000000" pitchFamily="18" charset="-128"/>
              </a:rPr>
              <a:t>　</a:t>
            </a:r>
            <a:r>
              <a:rPr kumimoji="1" lang="en-US" altLang="ja-JP" dirty="0">
                <a:latin typeface="UD デジタル 教科書体 NK-B" panose="02020700000000000000" pitchFamily="18" charset="-128"/>
                <a:ea typeface="UD デジタル 教科書体 NK-B" panose="02020700000000000000" pitchFamily="18" charset="-128"/>
              </a:rPr>
              <a:t> )</a:t>
            </a:r>
            <a:r>
              <a:rPr kumimoji="1" lang="ja-JP" altLang="en-US" dirty="0">
                <a:latin typeface="UD デジタル 教科書体 NK-B" panose="02020700000000000000" pitchFamily="18" charset="-128"/>
                <a:ea typeface="UD デジタル 教科書体 NK-B" panose="02020700000000000000" pitchFamily="18" charset="-128"/>
              </a:rPr>
              <a:t>飲（　　　）尿</a:t>
            </a:r>
            <a:endParaRPr kumimoji="1" lang="en-US" altLang="ja-JP" dirty="0">
              <a:latin typeface="UD デジタル 教科書体 NK-B" panose="02020700000000000000" pitchFamily="18" charset="-128"/>
              <a:ea typeface="UD デジタル 教科書体 NK-B" panose="02020700000000000000" pitchFamily="18" charset="-128"/>
            </a:endParaRPr>
          </a:p>
          <a:p>
            <a:r>
              <a:rPr kumimoji="1" lang="ja-JP" altLang="en-US" dirty="0">
                <a:latin typeface="UD デジタル 教科書体 NK-B" panose="02020700000000000000" pitchFamily="18" charset="-128"/>
                <a:ea typeface="UD デジタル 教科書体 NK-B" panose="02020700000000000000" pitchFamily="18" charset="-128"/>
              </a:rPr>
              <a:t>元気がなくなる</a:t>
            </a:r>
            <a:endParaRPr kumimoji="1" lang="en-US" altLang="ja-JP" dirty="0">
              <a:latin typeface="UD デジタル 教科書体 NK-B" panose="02020700000000000000" pitchFamily="18" charset="-128"/>
              <a:ea typeface="UD デジタル 教科書体 NK-B" panose="02020700000000000000" pitchFamily="18" charset="-128"/>
            </a:endParaRPr>
          </a:p>
          <a:p>
            <a:r>
              <a:rPr kumimoji="1" lang="ja-JP" altLang="en-US" dirty="0">
                <a:latin typeface="UD デジタル 教科書体 NK-B" panose="02020700000000000000" pitchFamily="18" charset="-128"/>
                <a:ea typeface="UD デジタル 教科書体 NK-B" panose="02020700000000000000" pitchFamily="18" charset="-128"/>
              </a:rPr>
              <a:t>脱水（嘔吐）</a:t>
            </a:r>
            <a:endParaRPr kumimoji="1" lang="en-US" altLang="ja-JP" dirty="0">
              <a:latin typeface="UD デジタル 教科書体 NK-B" panose="02020700000000000000" pitchFamily="18" charset="-128"/>
              <a:ea typeface="UD デジタル 教科書体 NK-B" panose="02020700000000000000" pitchFamily="18" charset="-128"/>
            </a:endParaRPr>
          </a:p>
          <a:p>
            <a:r>
              <a:rPr kumimoji="1" lang="ja-JP" altLang="en-US" dirty="0">
                <a:latin typeface="UD デジタル 教科書体 NK-B" panose="02020700000000000000" pitchFamily="18" charset="-128"/>
                <a:ea typeface="UD デジタル 教科書体 NK-B" panose="02020700000000000000" pitchFamily="18" charset="-128"/>
              </a:rPr>
              <a:t>体重低下</a:t>
            </a:r>
            <a:endParaRPr kumimoji="1" lang="en-US" altLang="ja-JP" dirty="0">
              <a:latin typeface="UD デジタル 教科書体 NK-B" panose="02020700000000000000" pitchFamily="18" charset="-128"/>
              <a:ea typeface="UD デジタル 教科書体 NK-B" panose="02020700000000000000" pitchFamily="18" charset="-128"/>
            </a:endParaRPr>
          </a:p>
          <a:p>
            <a:r>
              <a:rPr kumimoji="1" lang="ja-JP" altLang="en-US" dirty="0">
                <a:latin typeface="UD デジタル 教科書体 NK-B" panose="02020700000000000000" pitchFamily="18" charset="-128"/>
                <a:ea typeface="UD デジタル 教科書体 NK-B" panose="02020700000000000000" pitchFamily="18" charset="-128"/>
              </a:rPr>
              <a:t>食欲低下</a:t>
            </a:r>
            <a:endParaRPr kumimoji="1" lang="en-US" altLang="ja-JP" dirty="0">
              <a:latin typeface="UD デジタル 教科書体 NK-B" panose="02020700000000000000" pitchFamily="18" charset="-128"/>
              <a:ea typeface="UD デジタル 教科書体 NK-B" panose="02020700000000000000" pitchFamily="18" charset="-128"/>
            </a:endParaRPr>
          </a:p>
          <a:p>
            <a:r>
              <a:rPr kumimoji="1" lang="ja-JP" altLang="en-US" dirty="0">
                <a:latin typeface="UD デジタル 教科書体 NK-B" panose="02020700000000000000" pitchFamily="18" charset="-128"/>
                <a:ea typeface="UD デジタル 教科書体 NK-B" panose="02020700000000000000" pitchFamily="18" charset="-128"/>
              </a:rPr>
              <a:t>便秘</a:t>
            </a:r>
            <a:endParaRPr kumimoji="1" lang="en-US" altLang="ja-JP" dirty="0">
              <a:latin typeface="UD デジタル 教科書体 NK-B" panose="02020700000000000000" pitchFamily="18" charset="-128"/>
              <a:ea typeface="UD デジタル 教科書体 NK-B" panose="02020700000000000000" pitchFamily="18" charset="-128"/>
            </a:endParaRPr>
          </a:p>
          <a:p>
            <a:r>
              <a:rPr kumimoji="1" lang="ja-JP" altLang="en-US" dirty="0">
                <a:latin typeface="UD デジタル 教科書体 NK-B" panose="02020700000000000000" pitchFamily="18" charset="-128"/>
                <a:ea typeface="UD デジタル 教科書体 NK-B" panose="02020700000000000000" pitchFamily="18" charset="-128"/>
              </a:rPr>
              <a:t>貧血</a:t>
            </a:r>
          </a:p>
        </p:txBody>
      </p:sp>
      <p:sp>
        <p:nvSpPr>
          <p:cNvPr id="8" name="テキスト ボックス 7">
            <a:extLst>
              <a:ext uri="{FF2B5EF4-FFF2-40B4-BE49-F238E27FC236}">
                <a16:creationId xmlns:a16="http://schemas.microsoft.com/office/drawing/2014/main" id="{F71DFF00-8510-C23B-B8F3-2E56ECA45DDF}"/>
              </a:ext>
            </a:extLst>
          </p:cNvPr>
          <p:cNvSpPr txBox="1"/>
          <p:nvPr/>
        </p:nvSpPr>
        <p:spPr>
          <a:xfrm>
            <a:off x="435428" y="4531802"/>
            <a:ext cx="1097281" cy="369332"/>
          </a:xfrm>
          <a:prstGeom prst="rect">
            <a:avLst/>
          </a:prstGeom>
          <a:noFill/>
        </p:spPr>
        <p:txBody>
          <a:bodyPr wrap="square">
            <a:spAutoFit/>
          </a:bodyPr>
          <a:lstStyle/>
          <a:p>
            <a:r>
              <a:rPr kumimoji="1" lang="ja-JP" altLang="en-US" dirty="0">
                <a:latin typeface="UD デジタル 教科書体 NK-B" panose="02020700000000000000" pitchFamily="18" charset="-128"/>
                <a:ea typeface="UD デジタル 教科書体 NK-B" panose="02020700000000000000" pitchFamily="18" charset="-128"/>
              </a:rPr>
              <a:t>＜原因＞</a:t>
            </a:r>
          </a:p>
        </p:txBody>
      </p:sp>
      <p:graphicFrame>
        <p:nvGraphicFramePr>
          <p:cNvPr id="9" name="表 8">
            <a:extLst>
              <a:ext uri="{FF2B5EF4-FFF2-40B4-BE49-F238E27FC236}">
                <a16:creationId xmlns:a16="http://schemas.microsoft.com/office/drawing/2014/main" id="{961E79A9-8B47-5FEE-FE9C-8AFACD7962E2}"/>
              </a:ext>
            </a:extLst>
          </p:cNvPr>
          <p:cNvGraphicFramePr>
            <a:graphicFrameLocks noGrp="1"/>
          </p:cNvGraphicFramePr>
          <p:nvPr>
            <p:extLst>
              <p:ext uri="{D42A27DB-BD31-4B8C-83A1-F6EECF244321}">
                <p14:modId xmlns:p14="http://schemas.microsoft.com/office/powerpoint/2010/main" val="3026239071"/>
              </p:ext>
            </p:extLst>
          </p:nvPr>
        </p:nvGraphicFramePr>
        <p:xfrm>
          <a:off x="1074056" y="4983287"/>
          <a:ext cx="8961120" cy="1681480"/>
        </p:xfrm>
        <a:graphic>
          <a:graphicData uri="http://schemas.openxmlformats.org/drawingml/2006/table">
            <a:tbl>
              <a:tblPr firstRow="1" bandRow="1">
                <a:tableStyleId>{F5AB1C69-6EDB-4FF4-983F-18BD219EF322}</a:tableStyleId>
              </a:tblPr>
              <a:tblGrid>
                <a:gridCol w="4267200">
                  <a:extLst>
                    <a:ext uri="{9D8B030D-6E8A-4147-A177-3AD203B41FA5}">
                      <a16:colId xmlns:a16="http://schemas.microsoft.com/office/drawing/2014/main" val="2051552826"/>
                    </a:ext>
                  </a:extLst>
                </a:gridCol>
                <a:gridCol w="4693920">
                  <a:extLst>
                    <a:ext uri="{9D8B030D-6E8A-4147-A177-3AD203B41FA5}">
                      <a16:colId xmlns:a16="http://schemas.microsoft.com/office/drawing/2014/main" val="1131895150"/>
                    </a:ext>
                  </a:extLst>
                </a:gridCol>
              </a:tblGrid>
              <a:tr h="370840">
                <a:tc>
                  <a:txBody>
                    <a:bodyPr/>
                    <a:lstStyle/>
                    <a:p>
                      <a:r>
                        <a:rPr kumimoji="1" lang="ja-JP" altLang="en-US" sz="1600" dirty="0">
                          <a:solidFill>
                            <a:schemeClr val="tx1"/>
                          </a:solidFill>
                          <a:latin typeface="UD デジタル 教科書体 NP-B" panose="02020700000000000000" pitchFamily="18" charset="-128"/>
                          <a:ea typeface="UD デジタル 教科書体 NP-B" panose="02020700000000000000" pitchFamily="18" charset="-128"/>
                        </a:rPr>
                        <a:t>犬（１０％）：（　　　　）性疾患が多い</a:t>
                      </a:r>
                    </a:p>
                  </a:txBody>
                  <a:tcPr/>
                </a:tc>
                <a:tc>
                  <a:txBody>
                    <a:bodyPr/>
                    <a:lstStyle/>
                    <a:p>
                      <a:r>
                        <a:rPr kumimoji="1" lang="ja-JP" altLang="en-US" sz="1600" dirty="0">
                          <a:solidFill>
                            <a:schemeClr val="tx1"/>
                          </a:solidFill>
                          <a:latin typeface="UD デジタル 教科書体 NP-B" panose="02020700000000000000" pitchFamily="18" charset="-128"/>
                          <a:ea typeface="UD デジタル 教科書体 NP-B" panose="02020700000000000000" pitchFamily="18" charset="-128"/>
                        </a:rPr>
                        <a:t>猫（</a:t>
                      </a:r>
                      <a:r>
                        <a:rPr kumimoji="1" lang="en-US" altLang="ja-JP" sz="1600" dirty="0">
                          <a:solidFill>
                            <a:schemeClr val="tx1"/>
                          </a:solidFill>
                          <a:latin typeface="UD デジタル 教科書体 NP-B" panose="02020700000000000000" pitchFamily="18" charset="-128"/>
                          <a:ea typeface="UD デジタル 教科書体 NP-B" panose="02020700000000000000" pitchFamily="18" charset="-128"/>
                        </a:rPr>
                        <a:t>33</a:t>
                      </a:r>
                      <a:r>
                        <a:rPr kumimoji="1" lang="ja-JP" altLang="en-US" sz="1600" dirty="0">
                          <a:solidFill>
                            <a:schemeClr val="tx1"/>
                          </a:solidFill>
                          <a:latin typeface="UD デジタル 教科書体 NP-B" panose="02020700000000000000" pitchFamily="18" charset="-128"/>
                          <a:ea typeface="UD デジタル 教科書体 NP-B" panose="02020700000000000000" pitchFamily="18" charset="-128"/>
                        </a:rPr>
                        <a:t>％）：（　　　　）性疾患が多い</a:t>
                      </a:r>
                    </a:p>
                  </a:txBody>
                  <a:tcPr/>
                </a:tc>
                <a:extLst>
                  <a:ext uri="{0D108BD9-81ED-4DB2-BD59-A6C34878D82A}">
                    <a16:rowId xmlns:a16="http://schemas.microsoft.com/office/drawing/2014/main" val="495397234"/>
                  </a:ext>
                </a:extLst>
              </a:tr>
              <a:tr h="370840">
                <a:tc>
                  <a:txBody>
                    <a:bodyPr/>
                    <a:lstStyle/>
                    <a:p>
                      <a:r>
                        <a:rPr kumimoji="1" lang="ja-JP" altLang="en-US" sz="1600" dirty="0">
                          <a:solidFill>
                            <a:srgbClr val="FF0000"/>
                          </a:solidFill>
                          <a:latin typeface="UD デジタル 教科書体 NP-B" panose="02020700000000000000" pitchFamily="18" charset="-128"/>
                          <a:ea typeface="UD デジタル 教科書体 NP-B" panose="02020700000000000000" pitchFamily="18" charset="-128"/>
                        </a:rPr>
                        <a:t>老化</a:t>
                      </a:r>
                      <a:endParaRPr kumimoji="1" lang="en-US" altLang="ja-JP" sz="1600" dirty="0">
                        <a:solidFill>
                          <a:srgbClr val="FF0000"/>
                        </a:solidFill>
                        <a:latin typeface="UD デジタル 教科書体 NP-B" panose="02020700000000000000" pitchFamily="18" charset="-128"/>
                        <a:ea typeface="UD デジタル 教科書体 NP-B" panose="02020700000000000000" pitchFamily="18" charset="-128"/>
                      </a:endParaRPr>
                    </a:p>
                    <a:p>
                      <a:r>
                        <a:rPr kumimoji="1" lang="ja-JP" altLang="en-US" sz="1600" dirty="0">
                          <a:latin typeface="UD デジタル 教科書体 NP-B" panose="02020700000000000000" pitchFamily="18" charset="-128"/>
                          <a:ea typeface="UD デジタル 教科書体 NP-B" panose="02020700000000000000" pitchFamily="18" charset="-128"/>
                        </a:rPr>
                        <a:t>遺伝的要因</a:t>
                      </a:r>
                      <a:endParaRPr kumimoji="1" lang="en-US" altLang="ja-JP" sz="1600" dirty="0">
                        <a:latin typeface="UD デジタル 教科書体 NP-B" panose="02020700000000000000" pitchFamily="18" charset="-128"/>
                        <a:ea typeface="UD デジタル 教科書体 NP-B" panose="02020700000000000000" pitchFamily="18" charset="-128"/>
                      </a:endParaRPr>
                    </a:p>
                    <a:p>
                      <a:r>
                        <a:rPr kumimoji="1" lang="ja-JP" altLang="en-US" sz="1600" dirty="0">
                          <a:latin typeface="UD デジタル 教科書体 NP-B" panose="02020700000000000000" pitchFamily="18" charset="-128"/>
                          <a:ea typeface="UD デジタル 教科書体 NP-B" panose="02020700000000000000" pitchFamily="18" charset="-128"/>
                        </a:rPr>
                        <a:t>自己免疫疾患</a:t>
                      </a:r>
                      <a:endParaRPr kumimoji="1" lang="en-US" altLang="ja-JP" sz="1600" dirty="0">
                        <a:latin typeface="UD デジタル 教科書体 NP-B" panose="02020700000000000000" pitchFamily="18" charset="-128"/>
                        <a:ea typeface="UD デジタル 教科書体 NP-B" panose="02020700000000000000" pitchFamily="18" charset="-128"/>
                      </a:endParaRPr>
                    </a:p>
                    <a:p>
                      <a:r>
                        <a:rPr kumimoji="1" lang="ja-JP" altLang="en-US" sz="1600" dirty="0">
                          <a:latin typeface="UD デジタル 教科書体 NP-B" panose="02020700000000000000" pitchFamily="18" charset="-128"/>
                          <a:ea typeface="UD デジタル 教科書体 NP-B" panose="02020700000000000000" pitchFamily="18" charset="-128"/>
                        </a:rPr>
                        <a:t>糖尿病</a:t>
                      </a:r>
                      <a:endParaRPr kumimoji="1" lang="en-US" altLang="ja-JP" sz="1600" dirty="0">
                        <a:latin typeface="UD デジタル 教科書体 NP-B" panose="02020700000000000000" pitchFamily="18" charset="-128"/>
                        <a:ea typeface="UD デジタル 教科書体 NP-B" panose="02020700000000000000" pitchFamily="18" charset="-128"/>
                      </a:endParaRPr>
                    </a:p>
                    <a:p>
                      <a:r>
                        <a:rPr kumimoji="1" lang="ja-JP" altLang="en-US" sz="1600" dirty="0">
                          <a:latin typeface="UD デジタル 教科書体 NP-B" panose="02020700000000000000" pitchFamily="18" charset="-128"/>
                          <a:ea typeface="UD デジタル 教科書体 NP-B" panose="02020700000000000000" pitchFamily="18" charset="-128"/>
                        </a:rPr>
                        <a:t>悪性腫瘍など</a:t>
                      </a:r>
                    </a:p>
                  </a:txBody>
                  <a:tcPr/>
                </a:tc>
                <a:tc>
                  <a:txBody>
                    <a:bodyPr/>
                    <a:lstStyle/>
                    <a:p>
                      <a:r>
                        <a:rPr kumimoji="1" lang="ja-JP" altLang="en-US" sz="1600" b="0" dirty="0">
                          <a:solidFill>
                            <a:srgbClr val="FF0000"/>
                          </a:solidFill>
                          <a:latin typeface="UD デジタル 教科書体 NP-B" panose="02020700000000000000" pitchFamily="18" charset="-128"/>
                          <a:ea typeface="UD デジタル 教科書体 NP-B" panose="02020700000000000000" pitchFamily="18" charset="-128"/>
                        </a:rPr>
                        <a:t>老化</a:t>
                      </a:r>
                      <a:endParaRPr kumimoji="1" lang="en-US" altLang="ja-JP" sz="1600" b="0" dirty="0">
                        <a:solidFill>
                          <a:srgbClr val="FF0000"/>
                        </a:solidFill>
                        <a:latin typeface="UD デジタル 教科書体 NP-B" panose="02020700000000000000" pitchFamily="18" charset="-128"/>
                        <a:ea typeface="UD デジタル 教科書体 NP-B" panose="02020700000000000000" pitchFamily="18" charset="-128"/>
                      </a:endParaRPr>
                    </a:p>
                    <a:p>
                      <a:r>
                        <a:rPr kumimoji="1" lang="ja-JP" altLang="en-US" sz="1600" b="0" dirty="0">
                          <a:latin typeface="UD デジタル 教科書体 NP-B" panose="02020700000000000000" pitchFamily="18" charset="-128"/>
                          <a:ea typeface="UD デジタル 教科書体 NP-B" panose="02020700000000000000" pitchFamily="18" charset="-128"/>
                        </a:rPr>
                        <a:t>特定が困難</a:t>
                      </a:r>
                    </a:p>
                  </a:txBody>
                  <a:tcPr/>
                </a:tc>
                <a:extLst>
                  <a:ext uri="{0D108BD9-81ED-4DB2-BD59-A6C34878D82A}">
                    <a16:rowId xmlns:a16="http://schemas.microsoft.com/office/drawing/2014/main" val="4092284361"/>
                  </a:ext>
                </a:extLst>
              </a:tr>
            </a:tbl>
          </a:graphicData>
        </a:graphic>
      </p:graphicFrame>
      <p:sp>
        <p:nvSpPr>
          <p:cNvPr id="3" name="テキスト ボックス 2">
            <a:extLst>
              <a:ext uri="{FF2B5EF4-FFF2-40B4-BE49-F238E27FC236}">
                <a16:creationId xmlns:a16="http://schemas.microsoft.com/office/drawing/2014/main" id="{F15501B6-7049-FC11-0585-B985B62C303E}"/>
              </a:ext>
            </a:extLst>
          </p:cNvPr>
          <p:cNvSpPr txBox="1"/>
          <p:nvPr/>
        </p:nvSpPr>
        <p:spPr>
          <a:xfrm>
            <a:off x="4833255" y="1466862"/>
            <a:ext cx="6853647" cy="369332"/>
          </a:xfrm>
          <a:prstGeom prst="rect">
            <a:avLst/>
          </a:prstGeom>
          <a:noFill/>
        </p:spPr>
        <p:txBody>
          <a:bodyPr wrap="square">
            <a:spAutoFit/>
          </a:bodyPr>
          <a:lstStyle/>
          <a:p>
            <a:r>
              <a:rPr kumimoji="1" lang="ja-JP" altLang="en-US" dirty="0">
                <a:solidFill>
                  <a:srgbClr val="0070C0"/>
                </a:solidFill>
                <a:latin typeface="UD デジタル 教科書体 NK-B" panose="02020700000000000000" pitchFamily="18" charset="-128"/>
                <a:ea typeface="UD デジタル 教科書体 NK-B" panose="02020700000000000000" pitchFamily="18" charset="-128"/>
              </a:rPr>
              <a:t>症状が出たときは、腎機能の</a:t>
            </a:r>
            <a:r>
              <a:rPr kumimoji="1" lang="en-US" altLang="ja-JP" dirty="0">
                <a:solidFill>
                  <a:srgbClr val="0070C0"/>
                </a:solidFill>
                <a:latin typeface="UD デジタル 教科書体 NK-B" panose="02020700000000000000" pitchFamily="18" charset="-128"/>
                <a:ea typeface="UD デジタル 教科書体 NK-B" panose="02020700000000000000" pitchFamily="18" charset="-128"/>
              </a:rPr>
              <a:t>70</a:t>
            </a:r>
            <a:r>
              <a:rPr kumimoji="1" lang="ja-JP" altLang="en-US" dirty="0">
                <a:solidFill>
                  <a:srgbClr val="0070C0"/>
                </a:solidFill>
                <a:latin typeface="UD デジタル 教科書体 NK-B" panose="02020700000000000000" pitchFamily="18" charset="-128"/>
                <a:ea typeface="UD デジタル 教科書体 NK-B" panose="02020700000000000000" pitchFamily="18" charset="-128"/>
              </a:rPr>
              <a:t>％が低下した状態で回復が望めない</a:t>
            </a:r>
          </a:p>
        </p:txBody>
      </p:sp>
      <p:pic>
        <p:nvPicPr>
          <p:cNvPr id="2050" name="Picture 2" descr="慢性腎臓病　病気の進行と症状">
            <a:extLst>
              <a:ext uri="{FF2B5EF4-FFF2-40B4-BE49-F238E27FC236}">
                <a16:creationId xmlns:a16="http://schemas.microsoft.com/office/drawing/2014/main" id="{DF51D7B8-DA61-6D0C-E42F-B157299234EA}"/>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4910001" y="2013566"/>
            <a:ext cx="3824696" cy="2940766"/>
          </a:xfrm>
          <a:prstGeom prst="rect">
            <a:avLst/>
          </a:prstGeom>
          <a:noFill/>
          <a:extLst>
            <a:ext uri="{909E8E84-426E-40DD-AFC4-6F175D3DCCD1}">
              <a14:hiddenFill xmlns:a14="http://schemas.microsoft.com/office/drawing/2010/main">
                <a:solidFill>
                  <a:srgbClr val="FFFFFF"/>
                </a:solidFill>
              </a14:hiddenFill>
            </a:ext>
          </a:extLst>
        </p:spPr>
      </p:pic>
      <p:sp>
        <p:nvSpPr>
          <p:cNvPr id="10" name="テキスト ボックス 9">
            <a:extLst>
              <a:ext uri="{FF2B5EF4-FFF2-40B4-BE49-F238E27FC236}">
                <a16:creationId xmlns:a16="http://schemas.microsoft.com/office/drawing/2014/main" id="{FC2CD78A-A4F5-692E-5E60-01F2A6607D5B}"/>
              </a:ext>
            </a:extLst>
          </p:cNvPr>
          <p:cNvSpPr txBox="1"/>
          <p:nvPr/>
        </p:nvSpPr>
        <p:spPr>
          <a:xfrm>
            <a:off x="8839199" y="4481994"/>
            <a:ext cx="2600392" cy="215444"/>
          </a:xfrm>
          <a:prstGeom prst="rect">
            <a:avLst/>
          </a:prstGeom>
          <a:noFill/>
        </p:spPr>
        <p:txBody>
          <a:bodyPr wrap="none" rtlCol="0">
            <a:spAutoFit/>
          </a:bodyPr>
          <a:lstStyle/>
          <a:p>
            <a:r>
              <a:rPr kumimoji="1" lang="en-US" altLang="ja-JP" sz="800" dirty="0"/>
              <a:t>https://t-marimo-ac.com/symptoms04/symptoms04_cat/</a:t>
            </a:r>
            <a:endParaRPr kumimoji="1" lang="ja-JP" altLang="en-US" sz="800" dirty="0"/>
          </a:p>
        </p:txBody>
      </p:sp>
      <p:sp>
        <p:nvSpPr>
          <p:cNvPr id="11" name="テキスト ボックス 10">
            <a:extLst>
              <a:ext uri="{FF2B5EF4-FFF2-40B4-BE49-F238E27FC236}">
                <a16:creationId xmlns:a16="http://schemas.microsoft.com/office/drawing/2014/main" id="{8C1D3014-ABC0-9EE5-B8E4-20F3DD0CB46E}"/>
              </a:ext>
            </a:extLst>
          </p:cNvPr>
          <p:cNvSpPr txBox="1"/>
          <p:nvPr/>
        </p:nvSpPr>
        <p:spPr>
          <a:xfrm>
            <a:off x="8830489" y="4321043"/>
            <a:ext cx="2531462" cy="215444"/>
          </a:xfrm>
          <a:prstGeom prst="rect">
            <a:avLst/>
          </a:prstGeom>
          <a:noFill/>
        </p:spPr>
        <p:txBody>
          <a:bodyPr wrap="none" rtlCol="0">
            <a:spAutoFit/>
          </a:bodyPr>
          <a:lstStyle/>
          <a:p>
            <a:r>
              <a:rPr kumimoji="1" lang="ja-JP" altLang="en-US" sz="800" b="1" dirty="0">
                <a:latin typeface="BIZ UDPゴシック" panose="020B0400000000000000" pitchFamily="50" charset="-128"/>
                <a:ea typeface="BIZ UDPゴシック" panose="020B0400000000000000" pitchFamily="50" charset="-128"/>
              </a:rPr>
              <a:t>使用したイラストの掲載ＵＲＬ：宝塚まりも動物病院</a:t>
            </a:r>
          </a:p>
        </p:txBody>
      </p:sp>
      <p:sp>
        <p:nvSpPr>
          <p:cNvPr id="13" name="テキスト ボックス 12">
            <a:extLst>
              <a:ext uri="{FF2B5EF4-FFF2-40B4-BE49-F238E27FC236}">
                <a16:creationId xmlns:a16="http://schemas.microsoft.com/office/drawing/2014/main" id="{5B0E5DCA-DFD6-71F6-DED0-D2E59C2ED7CF}"/>
              </a:ext>
            </a:extLst>
          </p:cNvPr>
          <p:cNvSpPr txBox="1"/>
          <p:nvPr/>
        </p:nvSpPr>
        <p:spPr>
          <a:xfrm>
            <a:off x="1000669" y="1826196"/>
            <a:ext cx="400594" cy="369332"/>
          </a:xfrm>
          <a:prstGeom prst="rect">
            <a:avLst/>
          </a:prstGeom>
          <a:noFill/>
        </p:spPr>
        <p:txBody>
          <a:bodyPr wrap="square">
            <a:spAutoFit/>
          </a:bodyPr>
          <a:lstStyle/>
          <a:p>
            <a:r>
              <a:rPr kumimoji="1" lang="ja-JP" altLang="en-US" dirty="0">
                <a:solidFill>
                  <a:srgbClr val="FF0000"/>
                </a:solidFill>
                <a:latin typeface="UD デジタル 教科書体 NK-B" panose="02020700000000000000" pitchFamily="18" charset="-128"/>
                <a:ea typeface="UD デジタル 教科書体 NK-B" panose="02020700000000000000" pitchFamily="18" charset="-128"/>
              </a:rPr>
              <a:t>多</a:t>
            </a:r>
            <a:endParaRPr lang="ja-JP" altLang="en-US" dirty="0">
              <a:solidFill>
                <a:srgbClr val="FF0000"/>
              </a:solidFill>
            </a:endParaRPr>
          </a:p>
        </p:txBody>
      </p:sp>
      <p:sp>
        <p:nvSpPr>
          <p:cNvPr id="4" name="テキスト ボックス 3">
            <a:extLst>
              <a:ext uri="{FF2B5EF4-FFF2-40B4-BE49-F238E27FC236}">
                <a16:creationId xmlns:a16="http://schemas.microsoft.com/office/drawing/2014/main" id="{BFC284DC-B0A7-C96F-A18D-7A9619036C1E}"/>
              </a:ext>
            </a:extLst>
          </p:cNvPr>
          <p:cNvSpPr txBox="1"/>
          <p:nvPr/>
        </p:nvSpPr>
        <p:spPr>
          <a:xfrm>
            <a:off x="4833255" y="1166238"/>
            <a:ext cx="6853647" cy="369332"/>
          </a:xfrm>
          <a:prstGeom prst="rect">
            <a:avLst/>
          </a:prstGeom>
          <a:noFill/>
        </p:spPr>
        <p:txBody>
          <a:bodyPr wrap="square">
            <a:spAutoFit/>
          </a:bodyPr>
          <a:lstStyle/>
          <a:p>
            <a:r>
              <a:rPr kumimoji="1" lang="ja-JP" altLang="en-US" dirty="0">
                <a:solidFill>
                  <a:srgbClr val="0070C0"/>
                </a:solidFill>
                <a:latin typeface="UD デジタル 教科書体 NK-B" panose="02020700000000000000" pitchFamily="18" charset="-128"/>
                <a:ea typeface="UD デジタル 教科書体 NK-B" panose="02020700000000000000" pitchFamily="18" charset="-128"/>
              </a:rPr>
              <a:t>初期は無症状が多い</a:t>
            </a:r>
          </a:p>
        </p:txBody>
      </p:sp>
      <p:sp>
        <p:nvSpPr>
          <p:cNvPr id="2" name="テキスト ボックス 1">
            <a:extLst>
              <a:ext uri="{FF2B5EF4-FFF2-40B4-BE49-F238E27FC236}">
                <a16:creationId xmlns:a16="http://schemas.microsoft.com/office/drawing/2014/main" id="{D053EE00-0CE6-CD58-35BA-6F608A2DB988}"/>
              </a:ext>
            </a:extLst>
          </p:cNvPr>
          <p:cNvSpPr txBox="1"/>
          <p:nvPr/>
        </p:nvSpPr>
        <p:spPr>
          <a:xfrm>
            <a:off x="1867444" y="1826196"/>
            <a:ext cx="400594" cy="369332"/>
          </a:xfrm>
          <a:prstGeom prst="rect">
            <a:avLst/>
          </a:prstGeom>
          <a:noFill/>
        </p:spPr>
        <p:txBody>
          <a:bodyPr wrap="square">
            <a:spAutoFit/>
          </a:bodyPr>
          <a:lstStyle/>
          <a:p>
            <a:r>
              <a:rPr kumimoji="1" lang="ja-JP" altLang="en-US" dirty="0">
                <a:solidFill>
                  <a:srgbClr val="FF0000"/>
                </a:solidFill>
                <a:latin typeface="UD デジタル 教科書体 NK-B" panose="02020700000000000000" pitchFamily="18" charset="-128"/>
                <a:ea typeface="UD デジタル 教科書体 NK-B" panose="02020700000000000000" pitchFamily="18" charset="-128"/>
              </a:rPr>
              <a:t>多</a:t>
            </a:r>
            <a:endParaRPr lang="ja-JP" altLang="en-US" dirty="0">
              <a:solidFill>
                <a:srgbClr val="FF0000"/>
              </a:solidFill>
            </a:endParaRPr>
          </a:p>
        </p:txBody>
      </p:sp>
      <p:sp>
        <p:nvSpPr>
          <p:cNvPr id="14" name="テキスト ボックス 13">
            <a:extLst>
              <a:ext uri="{FF2B5EF4-FFF2-40B4-BE49-F238E27FC236}">
                <a16:creationId xmlns:a16="http://schemas.microsoft.com/office/drawing/2014/main" id="{04824530-6A81-8BE3-0E79-2F135E1419B9}"/>
              </a:ext>
            </a:extLst>
          </p:cNvPr>
          <p:cNvSpPr txBox="1"/>
          <p:nvPr/>
        </p:nvSpPr>
        <p:spPr>
          <a:xfrm>
            <a:off x="2771775" y="4977884"/>
            <a:ext cx="1352550" cy="369332"/>
          </a:xfrm>
          <a:prstGeom prst="rect">
            <a:avLst/>
          </a:prstGeom>
          <a:noFill/>
        </p:spPr>
        <p:txBody>
          <a:bodyPr wrap="square">
            <a:spAutoFit/>
          </a:bodyPr>
          <a:lstStyle/>
          <a:p>
            <a:r>
              <a:rPr kumimoji="1" lang="ja-JP" altLang="en-US" sz="1800" dirty="0">
                <a:solidFill>
                  <a:srgbClr val="FF0000"/>
                </a:solidFill>
                <a:latin typeface="UD デジタル 教科書体 NP-B" panose="02020700000000000000" pitchFamily="18" charset="-128"/>
                <a:ea typeface="UD デジタル 教科書体 NP-B" panose="02020700000000000000" pitchFamily="18" charset="-128"/>
              </a:rPr>
              <a:t>糸球体</a:t>
            </a:r>
            <a:endParaRPr lang="ja-JP" altLang="en-US" dirty="0">
              <a:solidFill>
                <a:srgbClr val="FF0000"/>
              </a:solidFill>
            </a:endParaRPr>
          </a:p>
        </p:txBody>
      </p:sp>
      <p:sp>
        <p:nvSpPr>
          <p:cNvPr id="16" name="テキスト ボックス 15">
            <a:extLst>
              <a:ext uri="{FF2B5EF4-FFF2-40B4-BE49-F238E27FC236}">
                <a16:creationId xmlns:a16="http://schemas.microsoft.com/office/drawing/2014/main" id="{40176A61-4A3C-FA7D-C993-E257D7D3B283}"/>
              </a:ext>
            </a:extLst>
          </p:cNvPr>
          <p:cNvSpPr txBox="1"/>
          <p:nvPr/>
        </p:nvSpPr>
        <p:spPr>
          <a:xfrm>
            <a:off x="6934200" y="4977884"/>
            <a:ext cx="1066800" cy="369332"/>
          </a:xfrm>
          <a:prstGeom prst="rect">
            <a:avLst/>
          </a:prstGeom>
          <a:noFill/>
        </p:spPr>
        <p:txBody>
          <a:bodyPr wrap="square">
            <a:spAutoFit/>
          </a:bodyPr>
          <a:lstStyle/>
          <a:p>
            <a:r>
              <a:rPr kumimoji="1" lang="ja-JP" altLang="en-US" sz="1800" dirty="0">
                <a:solidFill>
                  <a:srgbClr val="FF0000"/>
                </a:solidFill>
                <a:latin typeface="UD デジタル 教科書体 NP-B" panose="02020700000000000000" pitchFamily="18" charset="-128"/>
                <a:ea typeface="UD デジタル 教科書体 NP-B" panose="02020700000000000000" pitchFamily="18" charset="-128"/>
              </a:rPr>
              <a:t>尿細管</a:t>
            </a:r>
            <a:endParaRPr lang="ja-JP" altLang="en-US" dirty="0">
              <a:solidFill>
                <a:srgbClr val="FF0000"/>
              </a:solidFill>
            </a:endParaRPr>
          </a:p>
        </p:txBody>
      </p:sp>
    </p:spTree>
    <p:extLst>
      <p:ext uri="{BB962C8B-B14F-4D97-AF65-F5344CB8AC3E}">
        <p14:creationId xmlns:p14="http://schemas.microsoft.com/office/powerpoint/2010/main" val="4987940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fade">
                                      <p:cBhvr>
                                        <p:cTn id="10" dur="5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fade">
                                      <p:cBhvr>
                                        <p:cTn id="15" dur="500"/>
                                        <p:tgtEl>
                                          <p:spTgt spid="14"/>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16"/>
                                        </p:tgtEl>
                                        <p:attrNameLst>
                                          <p:attrName>style.visibility</p:attrName>
                                        </p:attrNameLst>
                                      </p:cBhvr>
                                      <p:to>
                                        <p:strVal val="visible"/>
                                      </p:to>
                                    </p:set>
                                    <p:animEffect transition="in" filter="fade">
                                      <p:cBhvr>
                                        <p:cTn id="20"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2" grpId="0"/>
      <p:bldP spid="14" grpId="0"/>
      <p:bldP spid="16"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 name="図 31"/>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39384" y="158023"/>
            <a:ext cx="1338741" cy="937516"/>
          </a:xfrm>
          <a:prstGeom prst="rect">
            <a:avLst/>
          </a:prstGeom>
        </p:spPr>
      </p:pic>
      <p:sp>
        <p:nvSpPr>
          <p:cNvPr id="36" name="タイトル 1"/>
          <p:cNvSpPr>
            <a:spLocks noGrp="1"/>
          </p:cNvSpPr>
          <p:nvPr>
            <p:ph type="title"/>
          </p:nvPr>
        </p:nvSpPr>
        <p:spPr>
          <a:xfrm>
            <a:off x="1529883" y="405010"/>
            <a:ext cx="3198872" cy="835549"/>
          </a:xfrm>
        </p:spPr>
        <p:txBody>
          <a:bodyPr>
            <a:normAutofit/>
          </a:bodyPr>
          <a:lstStyle/>
          <a:p>
            <a:r>
              <a:rPr kumimoji="1" lang="ja-JP" altLang="en-US" dirty="0">
                <a:latin typeface="UD デジタル 教科書体 NP-B" panose="02020700000000000000" pitchFamily="18" charset="-128"/>
                <a:ea typeface="UD デジタル 教科書体 NP-B" panose="02020700000000000000" pitchFamily="18" charset="-128"/>
              </a:rPr>
              <a:t>慢性腎不全</a:t>
            </a:r>
          </a:p>
        </p:txBody>
      </p:sp>
      <p:sp>
        <p:nvSpPr>
          <p:cNvPr id="5" name="テキスト ボックス 4">
            <a:extLst>
              <a:ext uri="{FF2B5EF4-FFF2-40B4-BE49-F238E27FC236}">
                <a16:creationId xmlns:a16="http://schemas.microsoft.com/office/drawing/2014/main" id="{052A130E-904A-970C-EC44-164BCA4BD05D}"/>
              </a:ext>
            </a:extLst>
          </p:cNvPr>
          <p:cNvSpPr txBox="1"/>
          <p:nvPr/>
        </p:nvSpPr>
        <p:spPr>
          <a:xfrm>
            <a:off x="4833256" y="729735"/>
            <a:ext cx="6966262" cy="369332"/>
          </a:xfrm>
          <a:prstGeom prst="rect">
            <a:avLst/>
          </a:prstGeom>
          <a:noFill/>
        </p:spPr>
        <p:txBody>
          <a:bodyPr wrap="square">
            <a:spAutoFit/>
          </a:bodyPr>
          <a:lstStyle/>
          <a:p>
            <a:r>
              <a:rPr kumimoji="1" lang="ja-JP" altLang="en-US" dirty="0">
                <a:latin typeface="UD デジタル 教科書体 NK-B" panose="02020700000000000000" pitchFamily="18" charset="-128"/>
                <a:ea typeface="UD デジタル 教科書体 NK-B" panose="02020700000000000000" pitchFamily="18" charset="-128"/>
              </a:rPr>
              <a:t>徐々に腎機能が低下する状態（腎機能の低下が３ヶ月以上継続）</a:t>
            </a:r>
          </a:p>
        </p:txBody>
      </p:sp>
      <p:sp>
        <p:nvSpPr>
          <p:cNvPr id="6" name="テキスト ボックス 5">
            <a:extLst>
              <a:ext uri="{FF2B5EF4-FFF2-40B4-BE49-F238E27FC236}">
                <a16:creationId xmlns:a16="http://schemas.microsoft.com/office/drawing/2014/main" id="{48FEEE2B-E9A0-6AF7-DA16-1B01C992734E}"/>
              </a:ext>
            </a:extLst>
          </p:cNvPr>
          <p:cNvSpPr txBox="1"/>
          <p:nvPr/>
        </p:nvSpPr>
        <p:spPr>
          <a:xfrm>
            <a:off x="435428" y="1409004"/>
            <a:ext cx="1097281" cy="369332"/>
          </a:xfrm>
          <a:prstGeom prst="rect">
            <a:avLst/>
          </a:prstGeom>
          <a:noFill/>
        </p:spPr>
        <p:txBody>
          <a:bodyPr wrap="square">
            <a:spAutoFit/>
          </a:bodyPr>
          <a:lstStyle/>
          <a:p>
            <a:r>
              <a:rPr kumimoji="1" lang="ja-JP" altLang="en-US" dirty="0">
                <a:latin typeface="UD デジタル 教科書体 NK-B" panose="02020700000000000000" pitchFamily="18" charset="-128"/>
                <a:ea typeface="UD デジタル 教科書体 NK-B" panose="02020700000000000000" pitchFamily="18" charset="-128"/>
              </a:rPr>
              <a:t>＜予防＞</a:t>
            </a:r>
          </a:p>
        </p:txBody>
      </p:sp>
      <p:sp>
        <p:nvSpPr>
          <p:cNvPr id="7" name="テキスト ボックス 6">
            <a:extLst>
              <a:ext uri="{FF2B5EF4-FFF2-40B4-BE49-F238E27FC236}">
                <a16:creationId xmlns:a16="http://schemas.microsoft.com/office/drawing/2014/main" id="{94092D08-3D69-F74B-BE98-7E0DB899C7F3}"/>
              </a:ext>
            </a:extLst>
          </p:cNvPr>
          <p:cNvSpPr txBox="1"/>
          <p:nvPr/>
        </p:nvSpPr>
        <p:spPr>
          <a:xfrm>
            <a:off x="809895" y="1809598"/>
            <a:ext cx="5408023" cy="1200329"/>
          </a:xfrm>
          <a:prstGeom prst="rect">
            <a:avLst/>
          </a:prstGeom>
          <a:noFill/>
        </p:spPr>
        <p:txBody>
          <a:bodyPr wrap="square">
            <a:spAutoFit/>
          </a:bodyPr>
          <a:lstStyle/>
          <a:p>
            <a:r>
              <a:rPr kumimoji="1" lang="ja-JP" altLang="en-US" dirty="0">
                <a:latin typeface="UD デジタル 教科書体 NK-B" panose="02020700000000000000" pitchFamily="18" charset="-128"/>
                <a:ea typeface="UD デジタル 教科書体 NK-B" panose="02020700000000000000" pitchFamily="18" charset="-128"/>
              </a:rPr>
              <a:t>尿の量や色の観察</a:t>
            </a:r>
            <a:endParaRPr kumimoji="1" lang="en-US" altLang="ja-JP" dirty="0">
              <a:latin typeface="UD デジタル 教科書体 NK-B" panose="02020700000000000000" pitchFamily="18" charset="-128"/>
              <a:ea typeface="UD デジタル 教科書体 NK-B" panose="02020700000000000000" pitchFamily="18" charset="-128"/>
            </a:endParaRPr>
          </a:p>
          <a:p>
            <a:r>
              <a:rPr kumimoji="1" lang="ja-JP" altLang="en-US" dirty="0">
                <a:latin typeface="UD デジタル 教科書体 NK-B" panose="02020700000000000000" pitchFamily="18" charset="-128"/>
                <a:ea typeface="UD デジタル 教科書体 NK-B" panose="02020700000000000000" pitchFamily="18" charset="-128"/>
              </a:rPr>
              <a:t>飲水量の観察</a:t>
            </a:r>
            <a:endParaRPr kumimoji="1" lang="en-US" altLang="ja-JP" dirty="0">
              <a:latin typeface="UD デジタル 教科書体 NK-B" panose="02020700000000000000" pitchFamily="18" charset="-128"/>
              <a:ea typeface="UD デジタル 教科書体 NK-B" panose="02020700000000000000" pitchFamily="18" charset="-128"/>
            </a:endParaRPr>
          </a:p>
          <a:p>
            <a:r>
              <a:rPr kumimoji="1" lang="ja-JP" altLang="en-US" dirty="0">
                <a:latin typeface="UD デジタル 教科書体 NK-B" panose="02020700000000000000" pitchFamily="18" charset="-128"/>
                <a:ea typeface="UD デジタル 教科書体 NK-B" panose="02020700000000000000" pitchFamily="18" charset="-128"/>
              </a:rPr>
              <a:t>健康状態の観察</a:t>
            </a:r>
            <a:endParaRPr kumimoji="1" lang="en-US" altLang="ja-JP" dirty="0">
              <a:latin typeface="UD デジタル 教科書体 NK-B" panose="02020700000000000000" pitchFamily="18" charset="-128"/>
              <a:ea typeface="UD デジタル 教科書体 NK-B" panose="02020700000000000000" pitchFamily="18" charset="-128"/>
            </a:endParaRPr>
          </a:p>
          <a:p>
            <a:r>
              <a:rPr kumimoji="1" lang="ja-JP" altLang="en-US" sz="1800" dirty="0">
                <a:latin typeface="UD デジタル 教科書体 NK-B" panose="02020700000000000000" pitchFamily="18" charset="-128"/>
                <a:ea typeface="UD デジタル 教科書体 NK-B" panose="02020700000000000000" pitchFamily="18" charset="-128"/>
              </a:rPr>
              <a:t>バランスの取れた食事（塩分・たんぱく質）</a:t>
            </a:r>
            <a:endParaRPr kumimoji="1" lang="en-US" altLang="ja-JP" sz="1800" dirty="0">
              <a:latin typeface="UD デジタル 教科書体 NK-B" panose="02020700000000000000" pitchFamily="18" charset="-128"/>
              <a:ea typeface="UD デジタル 教科書体 NK-B" panose="02020700000000000000" pitchFamily="18" charset="-128"/>
            </a:endParaRPr>
          </a:p>
        </p:txBody>
      </p:sp>
      <p:sp>
        <p:nvSpPr>
          <p:cNvPr id="2" name="テキスト ボックス 1">
            <a:extLst>
              <a:ext uri="{FF2B5EF4-FFF2-40B4-BE49-F238E27FC236}">
                <a16:creationId xmlns:a16="http://schemas.microsoft.com/office/drawing/2014/main" id="{CB52F97C-ADE9-7048-7FD6-63D658EA6F88}"/>
              </a:ext>
            </a:extLst>
          </p:cNvPr>
          <p:cNvSpPr txBox="1"/>
          <p:nvPr/>
        </p:nvSpPr>
        <p:spPr>
          <a:xfrm>
            <a:off x="1457230" y="3270823"/>
            <a:ext cx="6966262" cy="461665"/>
          </a:xfrm>
          <a:prstGeom prst="rect">
            <a:avLst/>
          </a:prstGeom>
          <a:noFill/>
        </p:spPr>
        <p:txBody>
          <a:bodyPr wrap="square">
            <a:spAutoFit/>
          </a:bodyPr>
          <a:lstStyle/>
          <a:p>
            <a:r>
              <a:rPr kumimoji="1" lang="ja-JP" altLang="en-US" sz="2400" dirty="0">
                <a:solidFill>
                  <a:srgbClr val="0070C0"/>
                </a:solidFill>
                <a:latin typeface="UD デジタル 教科書体 NK-B" panose="02020700000000000000" pitchFamily="18" charset="-128"/>
                <a:ea typeface="UD デジタル 教科書体 NK-B" panose="02020700000000000000" pitchFamily="18" charset="-128"/>
              </a:rPr>
              <a:t>特別な予防策はない。早期発見・早期治療が大切。</a:t>
            </a:r>
          </a:p>
        </p:txBody>
      </p:sp>
      <p:pic>
        <p:nvPicPr>
          <p:cNvPr id="1026" name="Picture 2" descr="犬の死亡原因となる病気の円グラフ">
            <a:extLst>
              <a:ext uri="{FF2B5EF4-FFF2-40B4-BE49-F238E27FC236}">
                <a16:creationId xmlns:a16="http://schemas.microsoft.com/office/drawing/2014/main" id="{75A8AAA9-C53C-2BA9-B0CE-84E834138645}"/>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1919288" y="4495800"/>
            <a:ext cx="2352675" cy="171450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猫の死亡原因となる病気の円グラフ">
            <a:extLst>
              <a:ext uri="{FF2B5EF4-FFF2-40B4-BE49-F238E27FC236}">
                <a16:creationId xmlns:a16="http://schemas.microsoft.com/office/drawing/2014/main" id="{7E690ACD-9D61-98A7-B26B-8FC1EC053D85}"/>
              </a:ext>
            </a:extLst>
          </p:cNvPr>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6567488" y="4514850"/>
            <a:ext cx="2352675" cy="1714500"/>
          </a:xfrm>
          <a:prstGeom prst="rect">
            <a:avLst/>
          </a:prstGeom>
          <a:noFill/>
          <a:extLst>
            <a:ext uri="{909E8E84-426E-40DD-AFC4-6F175D3DCCD1}">
              <a14:hiddenFill xmlns:a14="http://schemas.microsoft.com/office/drawing/2010/main">
                <a:solidFill>
                  <a:srgbClr val="FFFFFF"/>
                </a:solidFill>
              </a14:hiddenFill>
            </a:ext>
          </a:extLst>
        </p:spPr>
      </p:pic>
      <p:sp>
        <p:nvSpPr>
          <p:cNvPr id="3" name="テキスト ボックス 2">
            <a:extLst>
              <a:ext uri="{FF2B5EF4-FFF2-40B4-BE49-F238E27FC236}">
                <a16:creationId xmlns:a16="http://schemas.microsoft.com/office/drawing/2014/main" id="{0184C37F-289C-5F11-0B47-1E2BEC6C5B88}"/>
              </a:ext>
            </a:extLst>
          </p:cNvPr>
          <p:cNvSpPr txBox="1"/>
          <p:nvPr/>
        </p:nvSpPr>
        <p:spPr>
          <a:xfrm>
            <a:off x="1495425" y="6423481"/>
            <a:ext cx="8619667" cy="215444"/>
          </a:xfrm>
          <a:prstGeom prst="rect">
            <a:avLst/>
          </a:prstGeom>
          <a:noFill/>
        </p:spPr>
        <p:txBody>
          <a:bodyPr wrap="none" rtlCol="0">
            <a:spAutoFit/>
          </a:bodyPr>
          <a:lstStyle/>
          <a:p>
            <a:r>
              <a:rPr kumimoji="1" lang="ja-JP" altLang="en-US" sz="800" dirty="0">
                <a:latin typeface="UD デジタル 教科書体 NP-B" panose="02020700000000000000" pitchFamily="18" charset="-128"/>
                <a:ea typeface="UD デジタル 教科書体 NP-B" panose="02020700000000000000" pitchFamily="18" charset="-128"/>
              </a:rPr>
              <a:t>日本アニマル倶楽部（現ＳＢＩプリズム少額短期保険）：葬祭保険金の請求時に診断書等に記載されている障害に基づいたデータによる「犬・猫死亡原因病気ＴＯＰ</a:t>
            </a:r>
            <a:r>
              <a:rPr kumimoji="1" lang="en-US" altLang="ja-JP" sz="800" dirty="0">
                <a:latin typeface="UD デジタル 教科書体 NP-B" panose="02020700000000000000" pitchFamily="18" charset="-128"/>
                <a:ea typeface="UD デジタル 教科書体 NP-B" panose="02020700000000000000" pitchFamily="18" charset="-128"/>
              </a:rPr>
              <a:t>10</a:t>
            </a:r>
            <a:r>
              <a:rPr kumimoji="1" lang="ja-JP" altLang="en-US" sz="800" dirty="0">
                <a:latin typeface="UD デジタル 教科書体 NP-B" panose="02020700000000000000" pitchFamily="18" charset="-128"/>
                <a:ea typeface="UD デジタル 教科書体 NP-B" panose="02020700000000000000" pitchFamily="18" charset="-128"/>
              </a:rPr>
              <a:t>」（</a:t>
            </a:r>
            <a:r>
              <a:rPr kumimoji="1" lang="en-US" altLang="ja-JP" sz="800" dirty="0">
                <a:latin typeface="UD デジタル 教科書体 NP-B" panose="02020700000000000000" pitchFamily="18" charset="-128"/>
                <a:ea typeface="UD デジタル 教科書体 NP-B" panose="02020700000000000000" pitchFamily="18" charset="-128"/>
              </a:rPr>
              <a:t>2015</a:t>
            </a:r>
            <a:r>
              <a:rPr kumimoji="1" lang="ja-JP" altLang="en-US" sz="800" dirty="0">
                <a:latin typeface="UD デジタル 教科書体 NP-B" panose="02020700000000000000" pitchFamily="18" charset="-128"/>
                <a:ea typeface="UD デジタル 教科書体 NP-B" panose="02020700000000000000" pitchFamily="18" charset="-128"/>
              </a:rPr>
              <a:t>年）</a:t>
            </a:r>
          </a:p>
        </p:txBody>
      </p:sp>
      <p:sp>
        <p:nvSpPr>
          <p:cNvPr id="4" name="テキスト ボックス 3">
            <a:extLst>
              <a:ext uri="{FF2B5EF4-FFF2-40B4-BE49-F238E27FC236}">
                <a16:creationId xmlns:a16="http://schemas.microsoft.com/office/drawing/2014/main" id="{BC3E5B41-C9E2-F112-8C64-5864ED092707}"/>
              </a:ext>
            </a:extLst>
          </p:cNvPr>
          <p:cNvSpPr txBox="1"/>
          <p:nvPr/>
        </p:nvSpPr>
        <p:spPr>
          <a:xfrm>
            <a:off x="2876550" y="4019550"/>
            <a:ext cx="415498" cy="369332"/>
          </a:xfrm>
          <a:prstGeom prst="rect">
            <a:avLst/>
          </a:prstGeom>
          <a:noFill/>
        </p:spPr>
        <p:txBody>
          <a:bodyPr wrap="none" rtlCol="0">
            <a:spAutoFit/>
          </a:bodyPr>
          <a:lstStyle/>
          <a:p>
            <a:r>
              <a:rPr kumimoji="1" lang="ja-JP" altLang="en-US" dirty="0">
                <a:latin typeface="UD デジタル 教科書体 NP-B" panose="02020700000000000000" pitchFamily="18" charset="-128"/>
                <a:ea typeface="UD デジタル 教科書体 NP-B" panose="02020700000000000000" pitchFamily="18" charset="-128"/>
              </a:rPr>
              <a:t>犬</a:t>
            </a:r>
          </a:p>
        </p:txBody>
      </p:sp>
      <p:sp>
        <p:nvSpPr>
          <p:cNvPr id="8" name="テキスト ボックス 7">
            <a:extLst>
              <a:ext uri="{FF2B5EF4-FFF2-40B4-BE49-F238E27FC236}">
                <a16:creationId xmlns:a16="http://schemas.microsoft.com/office/drawing/2014/main" id="{32E8F391-03FC-D5FB-299C-CA3A0BE6379F}"/>
              </a:ext>
            </a:extLst>
          </p:cNvPr>
          <p:cNvSpPr txBox="1"/>
          <p:nvPr/>
        </p:nvSpPr>
        <p:spPr>
          <a:xfrm>
            <a:off x="7505700" y="4019550"/>
            <a:ext cx="415498" cy="369332"/>
          </a:xfrm>
          <a:prstGeom prst="rect">
            <a:avLst/>
          </a:prstGeom>
          <a:noFill/>
        </p:spPr>
        <p:txBody>
          <a:bodyPr wrap="none" rtlCol="0">
            <a:spAutoFit/>
          </a:bodyPr>
          <a:lstStyle/>
          <a:p>
            <a:r>
              <a:rPr kumimoji="1" lang="ja-JP" altLang="en-US" dirty="0">
                <a:latin typeface="UD デジタル 教科書体 NP-B" panose="02020700000000000000" pitchFamily="18" charset="-128"/>
                <a:ea typeface="UD デジタル 教科書体 NP-B" panose="02020700000000000000" pitchFamily="18" charset="-128"/>
              </a:rPr>
              <a:t>猫</a:t>
            </a:r>
          </a:p>
        </p:txBody>
      </p:sp>
    </p:spTree>
    <p:extLst>
      <p:ext uri="{BB962C8B-B14F-4D97-AF65-F5344CB8AC3E}">
        <p14:creationId xmlns:p14="http://schemas.microsoft.com/office/powerpoint/2010/main" val="19290887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nodeType="withEffect">
                                  <p:stCondLst>
                                    <p:cond delay="0"/>
                                  </p:stCondLst>
                                  <p:childTnLst>
                                    <p:set>
                                      <p:cBhvr>
                                        <p:cTn id="9" dur="1" fill="hold">
                                          <p:stCondLst>
                                            <p:cond delay="0"/>
                                          </p:stCondLst>
                                        </p:cTn>
                                        <p:tgtEl>
                                          <p:spTgt spid="1026"/>
                                        </p:tgtEl>
                                        <p:attrNameLst>
                                          <p:attrName>style.visibility</p:attrName>
                                        </p:attrNameLst>
                                      </p:cBhvr>
                                      <p:to>
                                        <p:strVal val="visible"/>
                                      </p:to>
                                    </p:set>
                                    <p:animEffect transition="in" filter="fade">
                                      <p:cBhvr>
                                        <p:cTn id="10" dur="500"/>
                                        <p:tgtEl>
                                          <p:spTgt spid="1026"/>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fade">
                                      <p:cBhvr>
                                        <p:cTn id="13" dur="500"/>
                                        <p:tgtEl>
                                          <p:spTgt spid="8"/>
                                        </p:tgtEl>
                                      </p:cBhvr>
                                    </p:animEffect>
                                  </p:childTnLst>
                                </p:cTn>
                              </p:par>
                              <p:par>
                                <p:cTn id="14" presetID="10" presetClass="entr" presetSubtype="0" fill="hold" nodeType="withEffect">
                                  <p:stCondLst>
                                    <p:cond delay="0"/>
                                  </p:stCondLst>
                                  <p:childTnLst>
                                    <p:set>
                                      <p:cBhvr>
                                        <p:cTn id="15" dur="1" fill="hold">
                                          <p:stCondLst>
                                            <p:cond delay="0"/>
                                          </p:stCondLst>
                                        </p:cTn>
                                        <p:tgtEl>
                                          <p:spTgt spid="1028"/>
                                        </p:tgtEl>
                                        <p:attrNameLst>
                                          <p:attrName>style.visibility</p:attrName>
                                        </p:attrNameLst>
                                      </p:cBhvr>
                                      <p:to>
                                        <p:strVal val="visible"/>
                                      </p:to>
                                    </p:set>
                                    <p:animEffect transition="in" filter="fade">
                                      <p:cBhvr>
                                        <p:cTn id="16" dur="500"/>
                                        <p:tgtEl>
                                          <p:spTgt spid="1028"/>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fade">
                                      <p:cBhvr>
                                        <p:cTn id="19"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8" grpId="0"/>
    </p:bldLst>
  </p:timing>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7862</TotalTime>
  <Words>2366</Words>
  <Application>Microsoft Office PowerPoint</Application>
  <PresentationFormat>ワイド画面</PresentationFormat>
  <Paragraphs>422</Paragraphs>
  <Slides>26</Slides>
  <Notes>2</Notes>
  <HiddenSlides>0</HiddenSlides>
  <MMClips>0</MMClips>
  <ScaleCrop>false</ScaleCrop>
  <HeadingPairs>
    <vt:vector size="6" baseType="variant">
      <vt:variant>
        <vt:lpstr>使用されているフォント</vt:lpstr>
      </vt:variant>
      <vt:variant>
        <vt:i4>9</vt:i4>
      </vt:variant>
      <vt:variant>
        <vt:lpstr>テーマ</vt:lpstr>
      </vt:variant>
      <vt:variant>
        <vt:i4>1</vt:i4>
      </vt:variant>
      <vt:variant>
        <vt:lpstr>スライド タイトル</vt:lpstr>
      </vt:variant>
      <vt:variant>
        <vt:i4>26</vt:i4>
      </vt:variant>
    </vt:vector>
  </HeadingPairs>
  <TitlesOfParts>
    <vt:vector size="36" baseType="lpstr">
      <vt:lpstr>BIZ UDPゴシック</vt:lpstr>
      <vt:lpstr>ＭＳ Ｐゴシック</vt:lpstr>
      <vt:lpstr>UD デジタル 教科書体 NK-B</vt:lpstr>
      <vt:lpstr>UD デジタル 教科書体 NP-B</vt:lpstr>
      <vt:lpstr>游ゴシック</vt:lpstr>
      <vt:lpstr>Arial</vt:lpstr>
      <vt:lpstr>Calibri</vt:lpstr>
      <vt:lpstr>Calibri Light</vt:lpstr>
      <vt:lpstr>Open Sans</vt:lpstr>
      <vt:lpstr>Office テーマ</vt:lpstr>
      <vt:lpstr>PowerPoint プレゼンテーション</vt:lpstr>
      <vt:lpstr>PowerPoint プレゼンテーション</vt:lpstr>
      <vt:lpstr>泌尿器の構造と機能</vt:lpstr>
      <vt:lpstr>ネフロンの形態と機能</vt:lpstr>
      <vt:lpstr>腎不全</vt:lpstr>
      <vt:lpstr>急性腎不全</vt:lpstr>
      <vt:lpstr>急性腎不全</vt:lpstr>
      <vt:lpstr>慢性腎不全</vt:lpstr>
      <vt:lpstr>慢性腎不全</vt:lpstr>
      <vt:lpstr>尿石症</vt:lpstr>
      <vt:lpstr>尿石症</vt:lpstr>
      <vt:lpstr>尿管結石</vt:lpstr>
      <vt:lpstr>膀胱結石</vt:lpstr>
      <vt:lpstr>尿道結石</vt:lpstr>
      <vt:lpstr>膀胱炎</vt:lpstr>
      <vt:lpstr>腎盂腎炎</vt:lpstr>
      <vt:lpstr>PowerPoint プレゼンテーション</vt:lpstr>
      <vt:lpstr>PowerPoint プレゼンテーション</vt:lpstr>
      <vt:lpstr>PowerPoint プレゼンテーション</vt:lpstr>
      <vt:lpstr>前立腺肥大症</vt:lpstr>
      <vt:lpstr>前立腺炎・膿瘍</vt:lpstr>
      <vt:lpstr>停留(潜在)精巣</vt:lpstr>
      <vt:lpstr>PowerPoint プレゼンテーション</vt:lpstr>
      <vt:lpstr>子宮蓄膿症</vt:lpstr>
      <vt:lpstr>子宮蓄膿症</vt:lpstr>
      <vt:lpstr>卵巣腫瘍</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山城 正仁</dc:creator>
  <cp:lastModifiedBy>藤川大暉</cp:lastModifiedBy>
  <cp:revision>309</cp:revision>
  <dcterms:created xsi:type="dcterms:W3CDTF">2016-09-30T07:18:48Z</dcterms:created>
  <dcterms:modified xsi:type="dcterms:W3CDTF">2024-02-21T08:29:16Z</dcterms:modified>
</cp:coreProperties>
</file>