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tags/tag29.xml" ContentType="application/vnd.openxmlformats-officedocument.presentationml.tags+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82" r:id="rId3"/>
    <p:sldId id="374"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 id="391" r:id="rId18"/>
    <p:sldId id="390" r:id="rId19"/>
    <p:sldId id="398" r:id="rId20"/>
    <p:sldId id="392" r:id="rId21"/>
    <p:sldId id="393" r:id="rId22"/>
    <p:sldId id="394" r:id="rId23"/>
    <p:sldId id="395" r:id="rId24"/>
    <p:sldId id="396" r:id="rId25"/>
    <p:sldId id="397" r:id="rId26"/>
    <p:sldId id="399" r:id="rId27"/>
    <p:sldId id="401" r:id="rId28"/>
    <p:sldId id="400" r:id="rId29"/>
    <p:sldId id="402" r:id="rId30"/>
    <p:sldId id="403" r:id="rId31"/>
    <p:sldId id="404" r:id="rId32"/>
    <p:sldId id="405" r:id="rId33"/>
    <p:sldId id="406" r:id="rId34"/>
    <p:sldId id="407" r:id="rId35"/>
    <p:sldId id="408" r:id="rId36"/>
    <p:sldId id="409" r:id="rId37"/>
    <p:sldId id="410" r:id="rId3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3" autoAdjust="0"/>
    <p:restoredTop sz="94660"/>
  </p:normalViewPr>
  <p:slideViewPr>
    <p:cSldViewPr snapToGrid="0">
      <p:cViewPr varScale="1">
        <p:scale>
          <a:sx n="101" d="100"/>
          <a:sy n="101" d="100"/>
        </p:scale>
        <p:origin x="72"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4B2552-A2D0-4C07-A06C-5D7AE051DB90}" type="doc">
      <dgm:prSet loTypeId="urn:microsoft.com/office/officeart/2005/8/layout/process2" loCatId="process" qsTypeId="urn:microsoft.com/office/officeart/2005/8/quickstyle/simple1" qsCatId="simple" csTypeId="urn:microsoft.com/office/officeart/2005/8/colors/accent1_3" csCatId="accent1" phldr="1"/>
      <dgm:spPr/>
    </dgm:pt>
    <dgm:pt modelId="{74BC9CE5-BC1D-41FA-95C9-A4B14A38774E}">
      <dgm:prSet phldrT="[テキスト]" custT="1"/>
      <dgm:spPr/>
      <dgm:t>
        <a:bodyPr/>
        <a:lstStyle/>
        <a:p>
          <a:r>
            <a:rPr lang="ja-JP" altLang="en-US" sz="2800" dirty="0">
              <a:latin typeface="HG丸ｺﾞｼｯｸM-PRO" panose="020F0600000000000000" pitchFamily="50" charset="-128"/>
              <a:ea typeface="HG丸ｺﾞｼｯｸM-PRO" panose="020F0600000000000000" pitchFamily="50" charset="-128"/>
            </a:rPr>
            <a:t>獣医師が病気を診断</a:t>
          </a:r>
          <a:endParaRPr kumimoji="1" lang="ja-JP" altLang="en-US" sz="2800" dirty="0"/>
        </a:p>
      </dgm:t>
    </dgm:pt>
    <dgm:pt modelId="{6012603B-335F-447D-A2B2-A87C6F28BE81}" type="parTrans" cxnId="{CA4FAAB7-5AAA-4367-BA12-9F75B5A28B96}">
      <dgm:prSet/>
      <dgm:spPr/>
      <dgm:t>
        <a:bodyPr/>
        <a:lstStyle/>
        <a:p>
          <a:endParaRPr kumimoji="1" lang="ja-JP" altLang="en-US" sz="1600"/>
        </a:p>
      </dgm:t>
    </dgm:pt>
    <dgm:pt modelId="{852D79C0-69CB-4B0B-ADF2-6E3F21C44F1C}" type="sibTrans" cxnId="{CA4FAAB7-5AAA-4367-BA12-9F75B5A28B96}">
      <dgm:prSet custT="1"/>
      <dgm:spPr/>
      <dgm:t>
        <a:bodyPr/>
        <a:lstStyle/>
        <a:p>
          <a:endParaRPr kumimoji="1" lang="ja-JP" altLang="en-US" sz="2800"/>
        </a:p>
      </dgm:t>
    </dgm:pt>
    <dgm:pt modelId="{241138B0-702C-41E1-8842-633E60244E63}">
      <dgm:prSet phldrT="[テキスト]" custT="1"/>
      <dgm:spPr/>
      <dgm:t>
        <a:bodyPr/>
        <a:lstStyle/>
        <a:p>
          <a:r>
            <a:rPr lang="ja-JP" altLang="en-US" sz="2800" dirty="0">
              <a:latin typeface="HG丸ｺﾞｼｯｸM-PRO" panose="020F0600000000000000" pitchFamily="50" charset="-128"/>
              <a:ea typeface="HG丸ｺﾞｼｯｸM-PRO" panose="020F0600000000000000" pitchFamily="50" charset="-128"/>
            </a:rPr>
            <a:t>獣医師が療法食を処方</a:t>
          </a:r>
          <a:endParaRPr kumimoji="1" lang="ja-JP" altLang="en-US" sz="2800" dirty="0"/>
        </a:p>
      </dgm:t>
    </dgm:pt>
    <dgm:pt modelId="{20C1296B-7AF9-449D-A7E5-A47A660D47D5}" type="parTrans" cxnId="{B8E1D2F9-5378-4343-A10B-6D2F25B4267B}">
      <dgm:prSet/>
      <dgm:spPr/>
      <dgm:t>
        <a:bodyPr/>
        <a:lstStyle/>
        <a:p>
          <a:endParaRPr kumimoji="1" lang="ja-JP" altLang="en-US" sz="1600"/>
        </a:p>
      </dgm:t>
    </dgm:pt>
    <dgm:pt modelId="{13D9DA8D-A48C-4755-8EDB-79942A59C97C}" type="sibTrans" cxnId="{B8E1D2F9-5378-4343-A10B-6D2F25B4267B}">
      <dgm:prSet custT="1"/>
      <dgm:spPr/>
      <dgm:t>
        <a:bodyPr/>
        <a:lstStyle/>
        <a:p>
          <a:endParaRPr kumimoji="1" lang="ja-JP" altLang="en-US" sz="2800"/>
        </a:p>
      </dgm:t>
    </dgm:pt>
    <dgm:pt modelId="{C40102CC-EC0F-4D9E-8115-ABC26B9F26DD}">
      <dgm:prSet phldrT="[テキスト]" custT="1"/>
      <dgm:spPr/>
      <dgm:t>
        <a:bodyPr/>
        <a:lstStyle/>
        <a:p>
          <a:r>
            <a:rPr lang="ja-JP" altLang="en-US" sz="2800" dirty="0">
              <a:latin typeface="HG丸ｺﾞｼｯｸM-PRO" panose="020F0600000000000000" pitchFamily="50" charset="-128"/>
              <a:ea typeface="HG丸ｺﾞｼｯｸM-PRO" panose="020F0600000000000000" pitchFamily="50" charset="-128"/>
            </a:rPr>
            <a:t>治療を受けながら継続 </a:t>
          </a:r>
          <a:r>
            <a:rPr lang="en-US" altLang="ja-JP" sz="2800" dirty="0">
              <a:latin typeface="HG丸ｺﾞｼｯｸM-PRO" panose="020F0600000000000000" pitchFamily="50" charset="-128"/>
              <a:ea typeface="HG丸ｺﾞｼｯｸM-PRO" panose="020F0600000000000000" pitchFamily="50" charset="-128"/>
            </a:rPr>
            <a:t>or </a:t>
          </a:r>
          <a:r>
            <a:rPr lang="ja-JP" altLang="en-US" sz="2800" dirty="0">
              <a:latin typeface="HG丸ｺﾞｼｯｸM-PRO" panose="020F0600000000000000" pitchFamily="50" charset="-128"/>
              <a:ea typeface="HG丸ｺﾞｼｯｸM-PRO" panose="020F0600000000000000" pitchFamily="50" charset="-128"/>
            </a:rPr>
            <a:t>休止</a:t>
          </a:r>
          <a:endParaRPr kumimoji="1" lang="ja-JP" altLang="en-US" sz="2800" dirty="0"/>
        </a:p>
      </dgm:t>
    </dgm:pt>
    <dgm:pt modelId="{69330DAE-1877-47D2-B2D4-CC4658784546}" type="parTrans" cxnId="{128476B3-1C4B-4172-BE20-A6308A47971A}">
      <dgm:prSet/>
      <dgm:spPr/>
      <dgm:t>
        <a:bodyPr/>
        <a:lstStyle/>
        <a:p>
          <a:endParaRPr kumimoji="1" lang="ja-JP" altLang="en-US" sz="1600"/>
        </a:p>
      </dgm:t>
    </dgm:pt>
    <dgm:pt modelId="{E460BAE9-3775-450C-90F5-1EA7930CBF0B}" type="sibTrans" cxnId="{128476B3-1C4B-4172-BE20-A6308A47971A}">
      <dgm:prSet/>
      <dgm:spPr/>
      <dgm:t>
        <a:bodyPr/>
        <a:lstStyle/>
        <a:p>
          <a:endParaRPr kumimoji="1" lang="ja-JP" altLang="en-US" sz="1600"/>
        </a:p>
      </dgm:t>
    </dgm:pt>
    <dgm:pt modelId="{30144B97-3D70-43CD-8C92-29B5481C8180}" type="pres">
      <dgm:prSet presAssocID="{FC4B2552-A2D0-4C07-A06C-5D7AE051DB90}" presName="linearFlow" presStyleCnt="0">
        <dgm:presLayoutVars>
          <dgm:resizeHandles val="exact"/>
        </dgm:presLayoutVars>
      </dgm:prSet>
      <dgm:spPr/>
    </dgm:pt>
    <dgm:pt modelId="{93A66EBA-2FEE-4D3C-83FD-A896E154EF47}" type="pres">
      <dgm:prSet presAssocID="{74BC9CE5-BC1D-41FA-95C9-A4B14A38774E}" presName="node" presStyleLbl="node1" presStyleIdx="0" presStyleCnt="3" custScaleX="307917" custScaleY="60185">
        <dgm:presLayoutVars>
          <dgm:bulletEnabled val="1"/>
        </dgm:presLayoutVars>
      </dgm:prSet>
      <dgm:spPr/>
      <dgm:t>
        <a:bodyPr/>
        <a:lstStyle/>
        <a:p>
          <a:endParaRPr kumimoji="1" lang="ja-JP" altLang="en-US"/>
        </a:p>
      </dgm:t>
    </dgm:pt>
    <dgm:pt modelId="{2C5C8B36-82DD-4C52-B532-220377692AB6}" type="pres">
      <dgm:prSet presAssocID="{852D79C0-69CB-4B0B-ADF2-6E3F21C44F1C}" presName="sibTrans" presStyleLbl="sibTrans2D1" presStyleIdx="0" presStyleCnt="2"/>
      <dgm:spPr/>
      <dgm:t>
        <a:bodyPr/>
        <a:lstStyle/>
        <a:p>
          <a:endParaRPr kumimoji="1" lang="ja-JP" altLang="en-US"/>
        </a:p>
      </dgm:t>
    </dgm:pt>
    <dgm:pt modelId="{76779B7E-FAF4-4503-AF34-34776A7182EB}" type="pres">
      <dgm:prSet presAssocID="{852D79C0-69CB-4B0B-ADF2-6E3F21C44F1C}" presName="connectorText" presStyleLbl="sibTrans2D1" presStyleIdx="0" presStyleCnt="2"/>
      <dgm:spPr/>
      <dgm:t>
        <a:bodyPr/>
        <a:lstStyle/>
        <a:p>
          <a:endParaRPr kumimoji="1" lang="ja-JP" altLang="en-US"/>
        </a:p>
      </dgm:t>
    </dgm:pt>
    <dgm:pt modelId="{65A3E33A-5DCA-4EE8-89AD-2EC4AE18CB8B}" type="pres">
      <dgm:prSet presAssocID="{241138B0-702C-41E1-8842-633E60244E63}" presName="node" presStyleLbl="node1" presStyleIdx="1" presStyleCnt="3" custScaleX="308750" custScaleY="53310">
        <dgm:presLayoutVars>
          <dgm:bulletEnabled val="1"/>
        </dgm:presLayoutVars>
      </dgm:prSet>
      <dgm:spPr/>
      <dgm:t>
        <a:bodyPr/>
        <a:lstStyle/>
        <a:p>
          <a:endParaRPr kumimoji="1" lang="ja-JP" altLang="en-US"/>
        </a:p>
      </dgm:t>
    </dgm:pt>
    <dgm:pt modelId="{9F4A53BE-F517-4E95-B65A-C57BBC00C071}" type="pres">
      <dgm:prSet presAssocID="{13D9DA8D-A48C-4755-8EDB-79942A59C97C}" presName="sibTrans" presStyleLbl="sibTrans2D1" presStyleIdx="1" presStyleCnt="2"/>
      <dgm:spPr/>
      <dgm:t>
        <a:bodyPr/>
        <a:lstStyle/>
        <a:p>
          <a:endParaRPr kumimoji="1" lang="ja-JP" altLang="en-US"/>
        </a:p>
      </dgm:t>
    </dgm:pt>
    <dgm:pt modelId="{64ADD06E-7ECB-481C-9E3C-8C51754DCBA4}" type="pres">
      <dgm:prSet presAssocID="{13D9DA8D-A48C-4755-8EDB-79942A59C97C}" presName="connectorText" presStyleLbl="sibTrans2D1" presStyleIdx="1" presStyleCnt="2"/>
      <dgm:spPr/>
      <dgm:t>
        <a:bodyPr/>
        <a:lstStyle/>
        <a:p>
          <a:endParaRPr kumimoji="1" lang="ja-JP" altLang="en-US"/>
        </a:p>
      </dgm:t>
    </dgm:pt>
    <dgm:pt modelId="{7443F3C2-FAC5-476C-B2B0-921D6AA83273}" type="pres">
      <dgm:prSet presAssocID="{C40102CC-EC0F-4D9E-8115-ABC26B9F26DD}" presName="node" presStyleLbl="node1" presStyleIdx="2" presStyleCnt="3" custScaleX="308750" custScaleY="55809">
        <dgm:presLayoutVars>
          <dgm:bulletEnabled val="1"/>
        </dgm:presLayoutVars>
      </dgm:prSet>
      <dgm:spPr/>
      <dgm:t>
        <a:bodyPr/>
        <a:lstStyle/>
        <a:p>
          <a:endParaRPr kumimoji="1" lang="ja-JP" altLang="en-US"/>
        </a:p>
      </dgm:t>
    </dgm:pt>
  </dgm:ptLst>
  <dgm:cxnLst>
    <dgm:cxn modelId="{C216E7EA-9EA3-459E-9A30-87467CAD2ADE}" type="presOf" srcId="{852D79C0-69CB-4B0B-ADF2-6E3F21C44F1C}" destId="{76779B7E-FAF4-4503-AF34-34776A7182EB}" srcOrd="1" destOrd="0" presId="urn:microsoft.com/office/officeart/2005/8/layout/process2"/>
    <dgm:cxn modelId="{128476B3-1C4B-4172-BE20-A6308A47971A}" srcId="{FC4B2552-A2D0-4C07-A06C-5D7AE051DB90}" destId="{C40102CC-EC0F-4D9E-8115-ABC26B9F26DD}" srcOrd="2" destOrd="0" parTransId="{69330DAE-1877-47D2-B2D4-CC4658784546}" sibTransId="{E460BAE9-3775-450C-90F5-1EA7930CBF0B}"/>
    <dgm:cxn modelId="{B8E1D2F9-5378-4343-A10B-6D2F25B4267B}" srcId="{FC4B2552-A2D0-4C07-A06C-5D7AE051DB90}" destId="{241138B0-702C-41E1-8842-633E60244E63}" srcOrd="1" destOrd="0" parTransId="{20C1296B-7AF9-449D-A7E5-A47A660D47D5}" sibTransId="{13D9DA8D-A48C-4755-8EDB-79942A59C97C}"/>
    <dgm:cxn modelId="{843A3D4F-1D90-4FB2-813A-7389F0986D49}" type="presOf" srcId="{13D9DA8D-A48C-4755-8EDB-79942A59C97C}" destId="{64ADD06E-7ECB-481C-9E3C-8C51754DCBA4}" srcOrd="1" destOrd="0" presId="urn:microsoft.com/office/officeart/2005/8/layout/process2"/>
    <dgm:cxn modelId="{DE76ED43-E0CC-4456-AA48-C542339644BA}" type="presOf" srcId="{241138B0-702C-41E1-8842-633E60244E63}" destId="{65A3E33A-5DCA-4EE8-89AD-2EC4AE18CB8B}" srcOrd="0" destOrd="0" presId="urn:microsoft.com/office/officeart/2005/8/layout/process2"/>
    <dgm:cxn modelId="{CA4FAAB7-5AAA-4367-BA12-9F75B5A28B96}" srcId="{FC4B2552-A2D0-4C07-A06C-5D7AE051DB90}" destId="{74BC9CE5-BC1D-41FA-95C9-A4B14A38774E}" srcOrd="0" destOrd="0" parTransId="{6012603B-335F-447D-A2B2-A87C6F28BE81}" sibTransId="{852D79C0-69CB-4B0B-ADF2-6E3F21C44F1C}"/>
    <dgm:cxn modelId="{5865BFBF-F6B2-4055-8DC2-E1B9FFB254A2}" type="presOf" srcId="{852D79C0-69CB-4B0B-ADF2-6E3F21C44F1C}" destId="{2C5C8B36-82DD-4C52-B532-220377692AB6}" srcOrd="0" destOrd="0" presId="urn:microsoft.com/office/officeart/2005/8/layout/process2"/>
    <dgm:cxn modelId="{75E98384-04E7-47E4-BE7B-ACDF672F5BBB}" type="presOf" srcId="{13D9DA8D-A48C-4755-8EDB-79942A59C97C}" destId="{9F4A53BE-F517-4E95-B65A-C57BBC00C071}" srcOrd="0" destOrd="0" presId="urn:microsoft.com/office/officeart/2005/8/layout/process2"/>
    <dgm:cxn modelId="{47B0C553-5B37-4157-9646-789CCC115E93}" type="presOf" srcId="{FC4B2552-A2D0-4C07-A06C-5D7AE051DB90}" destId="{30144B97-3D70-43CD-8C92-29B5481C8180}" srcOrd="0" destOrd="0" presId="urn:microsoft.com/office/officeart/2005/8/layout/process2"/>
    <dgm:cxn modelId="{2F21966C-8A79-4667-A67A-EA50C8BA5F46}" type="presOf" srcId="{74BC9CE5-BC1D-41FA-95C9-A4B14A38774E}" destId="{93A66EBA-2FEE-4D3C-83FD-A896E154EF47}" srcOrd="0" destOrd="0" presId="urn:microsoft.com/office/officeart/2005/8/layout/process2"/>
    <dgm:cxn modelId="{098CCF67-E100-4C76-A123-985A086A6037}" type="presOf" srcId="{C40102CC-EC0F-4D9E-8115-ABC26B9F26DD}" destId="{7443F3C2-FAC5-476C-B2B0-921D6AA83273}" srcOrd="0" destOrd="0" presId="urn:microsoft.com/office/officeart/2005/8/layout/process2"/>
    <dgm:cxn modelId="{A517F0C8-11F8-4D6A-9C28-F9FB245BE655}" type="presParOf" srcId="{30144B97-3D70-43CD-8C92-29B5481C8180}" destId="{93A66EBA-2FEE-4D3C-83FD-A896E154EF47}" srcOrd="0" destOrd="0" presId="urn:microsoft.com/office/officeart/2005/8/layout/process2"/>
    <dgm:cxn modelId="{FF5B7A45-2AD3-40F6-BA69-39D56D8F26D8}" type="presParOf" srcId="{30144B97-3D70-43CD-8C92-29B5481C8180}" destId="{2C5C8B36-82DD-4C52-B532-220377692AB6}" srcOrd="1" destOrd="0" presId="urn:microsoft.com/office/officeart/2005/8/layout/process2"/>
    <dgm:cxn modelId="{0B71ADD6-DE18-48A7-81FD-E78B4964DDD1}" type="presParOf" srcId="{2C5C8B36-82DD-4C52-B532-220377692AB6}" destId="{76779B7E-FAF4-4503-AF34-34776A7182EB}" srcOrd="0" destOrd="0" presId="urn:microsoft.com/office/officeart/2005/8/layout/process2"/>
    <dgm:cxn modelId="{802240E6-5C95-4ECB-A63F-E4BDEFA58145}" type="presParOf" srcId="{30144B97-3D70-43CD-8C92-29B5481C8180}" destId="{65A3E33A-5DCA-4EE8-89AD-2EC4AE18CB8B}" srcOrd="2" destOrd="0" presId="urn:microsoft.com/office/officeart/2005/8/layout/process2"/>
    <dgm:cxn modelId="{E7F81458-59C2-464B-92DC-176B97EBD89E}" type="presParOf" srcId="{30144B97-3D70-43CD-8C92-29B5481C8180}" destId="{9F4A53BE-F517-4E95-B65A-C57BBC00C071}" srcOrd="3" destOrd="0" presId="urn:microsoft.com/office/officeart/2005/8/layout/process2"/>
    <dgm:cxn modelId="{443297EF-A157-466F-B10E-10A01F3EB8D0}" type="presParOf" srcId="{9F4A53BE-F517-4E95-B65A-C57BBC00C071}" destId="{64ADD06E-7ECB-481C-9E3C-8C51754DCBA4}" srcOrd="0" destOrd="0" presId="urn:microsoft.com/office/officeart/2005/8/layout/process2"/>
    <dgm:cxn modelId="{16906513-0EBD-49A6-AEDB-9B2C6BBC8C92}" type="presParOf" srcId="{30144B97-3D70-43CD-8C92-29B5481C8180}" destId="{7443F3C2-FAC5-476C-B2B0-921D6AA83273}" srcOrd="4" destOrd="0" presId="urn:microsoft.com/office/officeart/2005/8/layout/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66EBA-2FEE-4D3C-83FD-A896E154EF47}">
      <dsp:nvSpPr>
        <dsp:cNvPr id="0" name=""/>
        <dsp:cNvSpPr/>
      </dsp:nvSpPr>
      <dsp:spPr>
        <a:xfrm>
          <a:off x="0" y="2597"/>
          <a:ext cx="5376242" cy="721942"/>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a:latin typeface="HG丸ｺﾞｼｯｸM-PRO" panose="020F0600000000000000" pitchFamily="50" charset="-128"/>
              <a:ea typeface="HG丸ｺﾞｼｯｸM-PRO" panose="020F0600000000000000" pitchFamily="50" charset="-128"/>
            </a:rPr>
            <a:t>獣医師が病気を診断</a:t>
          </a:r>
          <a:endParaRPr kumimoji="1" lang="ja-JP" altLang="en-US" sz="2800" kern="1200" dirty="0"/>
        </a:p>
      </dsp:txBody>
      <dsp:txXfrm>
        <a:off x="21145" y="23742"/>
        <a:ext cx="5333952" cy="679652"/>
      </dsp:txXfrm>
    </dsp:sp>
    <dsp:sp modelId="{2C5C8B36-82DD-4C52-B532-220377692AB6}">
      <dsp:nvSpPr>
        <dsp:cNvPr id="0" name=""/>
        <dsp:cNvSpPr/>
      </dsp:nvSpPr>
      <dsp:spPr>
        <a:xfrm rot="5400000">
          <a:off x="2463207" y="754528"/>
          <a:ext cx="449827" cy="539792"/>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a:p>
      </dsp:txBody>
      <dsp:txXfrm rot="-5400000">
        <a:off x="2526183" y="799510"/>
        <a:ext cx="323876" cy="314879"/>
      </dsp:txXfrm>
    </dsp:sp>
    <dsp:sp modelId="{65A3E33A-5DCA-4EE8-89AD-2EC4AE18CB8B}">
      <dsp:nvSpPr>
        <dsp:cNvPr id="0" name=""/>
        <dsp:cNvSpPr/>
      </dsp:nvSpPr>
      <dsp:spPr>
        <a:xfrm>
          <a:off x="-7272" y="1324310"/>
          <a:ext cx="5390786" cy="639474"/>
        </a:xfrm>
        <a:prstGeom prst="roundRect">
          <a:avLst>
            <a:gd name="adj" fmla="val 10000"/>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a:latin typeface="HG丸ｺﾞｼｯｸM-PRO" panose="020F0600000000000000" pitchFamily="50" charset="-128"/>
              <a:ea typeface="HG丸ｺﾞｼｯｸM-PRO" panose="020F0600000000000000" pitchFamily="50" charset="-128"/>
            </a:rPr>
            <a:t>獣医師が療法食を処方</a:t>
          </a:r>
          <a:endParaRPr kumimoji="1" lang="ja-JP" altLang="en-US" sz="2800" kern="1200" dirty="0"/>
        </a:p>
      </dsp:txBody>
      <dsp:txXfrm>
        <a:off x="11458" y="1343040"/>
        <a:ext cx="5353326" cy="602014"/>
      </dsp:txXfrm>
    </dsp:sp>
    <dsp:sp modelId="{9F4A53BE-F517-4E95-B65A-C57BBC00C071}">
      <dsp:nvSpPr>
        <dsp:cNvPr id="0" name=""/>
        <dsp:cNvSpPr/>
      </dsp:nvSpPr>
      <dsp:spPr>
        <a:xfrm rot="5400000">
          <a:off x="2463207" y="1993773"/>
          <a:ext cx="449827" cy="539792"/>
        </a:xfrm>
        <a:prstGeom prst="rightArrow">
          <a:avLst>
            <a:gd name="adj1" fmla="val 60000"/>
            <a:gd name="adj2" fmla="val 50000"/>
          </a:avLst>
        </a:prstGeom>
        <a:solidFill>
          <a:schemeClr val="accent1">
            <a:shade val="90000"/>
            <a:hueOff val="271295"/>
            <a:satOff val="-626"/>
            <a:lumOff val="198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kumimoji="1" lang="ja-JP" altLang="en-US" sz="2800" kern="1200"/>
        </a:p>
      </dsp:txBody>
      <dsp:txXfrm rot="-5400000">
        <a:off x="2526183" y="2038755"/>
        <a:ext cx="323876" cy="314879"/>
      </dsp:txXfrm>
    </dsp:sp>
    <dsp:sp modelId="{7443F3C2-FAC5-476C-B2B0-921D6AA83273}">
      <dsp:nvSpPr>
        <dsp:cNvPr id="0" name=""/>
        <dsp:cNvSpPr/>
      </dsp:nvSpPr>
      <dsp:spPr>
        <a:xfrm>
          <a:off x="-7272" y="2563554"/>
          <a:ext cx="5390786" cy="669450"/>
        </a:xfrm>
        <a:prstGeom prst="roundRect">
          <a:avLst>
            <a:gd name="adj" fmla="val 10000"/>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ja-JP" altLang="en-US" sz="2800" kern="1200" dirty="0">
              <a:latin typeface="HG丸ｺﾞｼｯｸM-PRO" panose="020F0600000000000000" pitchFamily="50" charset="-128"/>
              <a:ea typeface="HG丸ｺﾞｼｯｸM-PRO" panose="020F0600000000000000" pitchFamily="50" charset="-128"/>
            </a:rPr>
            <a:t>治療を受けながら継続 </a:t>
          </a:r>
          <a:r>
            <a:rPr lang="en-US" altLang="ja-JP" sz="2800" kern="1200" dirty="0">
              <a:latin typeface="HG丸ｺﾞｼｯｸM-PRO" panose="020F0600000000000000" pitchFamily="50" charset="-128"/>
              <a:ea typeface="HG丸ｺﾞｼｯｸM-PRO" panose="020F0600000000000000" pitchFamily="50" charset="-128"/>
            </a:rPr>
            <a:t>or </a:t>
          </a:r>
          <a:r>
            <a:rPr lang="ja-JP" altLang="en-US" sz="2800" kern="1200" dirty="0">
              <a:latin typeface="HG丸ｺﾞｼｯｸM-PRO" panose="020F0600000000000000" pitchFamily="50" charset="-128"/>
              <a:ea typeface="HG丸ｺﾞｼｯｸM-PRO" panose="020F0600000000000000" pitchFamily="50" charset="-128"/>
            </a:rPr>
            <a:t>休止</a:t>
          </a:r>
          <a:endParaRPr kumimoji="1" lang="ja-JP" altLang="en-US" sz="2800" kern="1200" dirty="0"/>
        </a:p>
      </dsp:txBody>
      <dsp:txXfrm>
        <a:off x="12336" y="2583162"/>
        <a:ext cx="5351570" cy="630234"/>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8:44:04.715"/>
    </inkml:context>
    <inkml:brush xml:id="br0">
      <inkml:brushProperty name="width" value="0.2" units="cm"/>
      <inkml:brushProperty name="height" value="0.2" units="cm"/>
      <inkml:brushProperty name="color" value="#966F00"/>
    </inkml:brush>
  </inkml:definitions>
  <inkml:trace contextRef="#ctx0" brushRef="#br0">429 460 24575,'-4'2'0,"0"1"0,0-1 0,-1 0 0,1-1 0,0 1 0,-1-1 0,0 1 0,0-2 0,1 1 0,-1 0 0,0 0 0,1-1 0,-7-1 0,1 2 0,-13 0 0,-10 1 0,-1 0 0,-61-7 0,87 3 0,-2 1 0,2-2 0,-1 1 0,1 0 0,0-1 0,-1 0 0,1-1 0,0 0 0,0 0 0,0-2 0,1 1 0,0 0 0,0 0 0,0-1 0,-10-13 0,14 14 0,-1 0 0,1-1 0,0 0 0,0 0 0,1 1 0,0-1 0,1-1 0,-1 2 0,1-2 0,-1 1 0,2-9 0,-1-8 0,4-42 0,0 27 0,-3 29 0,0 1 0,1 0 0,1-1 0,0 1 0,0 0 0,0 0 0,6-12 0,-6 15 0,2 0 0,-1 0 0,0 0 0,1 0 0,-1 0 0,2 1 0,-1 0 0,0 0 0,1 0 0,0 0 0,8-4 0,10-3 0,0 1 0,2 1 0,-1 1 0,0 1 0,44-6 0,-59 11 0,0 1 0,1 0 0,-1 1 0,0 0 0,0 1 0,15 2 0,-19-3 0,1 2 0,0 0 0,-1-1 0,1 1 0,-1 1 0,0 0 0,1-1 0,-2 1 0,1 1 0,0-1 0,6 7 0,-4-3 0,0 0 0,0 0 0,0 1 0,-2 1 0,1-1 0,0 0 0,-1 2 0,-1-2 0,0 2 0,0-1 0,0 1 0,-1-1 0,-1 1 0,1 0 0,-2 0 0,0 0 0,0 20 0,-1-28 0,0 15 0,-3 28 0,2-40 0,-1 1 0,1 0 0,0 0 0,-2-1 0,1 0 0,-1 0 0,1 1 0,-6 7 0,-18 22 0,-56 55 0,78-86 0,-1 1 0,0-2 0,0 1 0,0-1 0,-1 0 0,0-1 0,0 1 0,1-1 0,-1 1 0,0-2 0,0 0 0,0 1 0,-10 0 0,-8-1 0,-1 0 0,-27-3 0,18 1 0,28 1 0,1 0 0,0-1 0,0 0 0,-1 0 0,1 0 0,-8-3 0,12 4 0,-2-1 0,2 0 0,0 0 0,-1 0 0,1 0 0,-1 0 0,1 0 0,-1-1 0,1 1 0,0 0 0,0 0 0,0-2 0,0 2 0,0 0 0,0-1 0,0 1 0,1-2 0,-1 2 0,0 0 0,1-2 0,0 2 0,-1-1 0,1-2 0,-2-5 0,2 0 0,-1-1 0,1 1 0,0 0 0,1-1 0,0 1 0,4-18 0,-3 21 0,0 0 0,1 0 0,0 0 0,0 0 0,0 1 0,1 0 0,-1-1 0,1 1 0,1 0 0,-1 0 0,0 0 0,8-4 0,18-12 0,1 2 0,0 1 0,2 1 0,0 2 0,49-15 0,-78 29 0,3-2 0,0 1 0,1 0 0,-1-1 0,13 1 0,-18 2 0,-1 0 0,0 0 0,0 0 0,1 0 0,-1 0 0,1 0 0,-1 0 0,1 0 0,-1 1 0,0-1 0,1 1 0,-1-1 0,0 1 0,0-1 0,1 1 0,-1 0 0,0 0 0,0 0 0,0-1 0,0 1 0,0 1 0,0-2 0,0 2 0,-1-1 0,2 0 0,-1 0 0,-1 0 0,0 1 0,1-1 0,0 0 0,0 3 0,1 7 0,1 0 0,-2 0 0,0 0 0,-1 20 0,-7 46 0,7-73 0,-1 1 0,1-2 0,-1 1 0,0 0 0,0-1 0,0 1 0,0-1 0,-1 1 0,1-1 0,-1 0 0,0 1 0,0-1 0,0 0 0,-1 0 0,1 0 0,-1-1 0,-4 5 0,3-4 0,-1 0 0,0 0 0,0-1 0,1 1 0,-1-1 0,0 0 0,0-1 0,0 1 0,-1-1 0,-8 0 0,1 0 0,0-1 0,0 0 0,0-1 0,0-1 0,1 0 0,-1-1 0,1 0 0,0-1 0,-14-5 0,22 7 0,1 0 0,0 0 0,-1 0 0,1 0 0,0 0 0,1-1 0,-1 0 0,0 1 0,1-1 0,-1 0 0,1 0 0,0 0 0,-1 0 0,2 0 0,-1-1 0,0 1 0,1-1 0,-1 0 0,2 1 0,-1-1 0,-1-6 0,0-4 0,2 1 0,0-1 0,0 1 0,5-25 0,-5 32 0,2 0 0,-1 0 0,1 0 0,0 0 0,0 0 0,0 1 0,1 0 0,0-1 0,0 1 0,0 0 0,1 0 0,0 0 0,0 0 0,0 0 0,1 1 0,-1 1 0,1-2 0,0 2 0,0-1 0,0 1 0,0 0 0,1 0 0,-1 1 0,1-1 0,0 1 0,0 1 0,-1-1 0,2 1 0,-1 0 0,12 0 0,-12 0 0,30 1 0,-35 0 0,1 0 0,-1 0 0,1 1 0,-1-1 0,1 0 0,-1 1 0,0-1 0,0 0 0,1 1 0,-1 0 0,0-1 0,1 1 0,-1 0 0,0 0 0,0-1 0,0 2 0,0-2 0,0 2 0,0-1 0,1 1 0,-2-2 0,0 1 0,0 0 0,1 0 0,-1-1 0,0 0 0,0 1 0,0 0 0,0-1 0,0 1 0,0 0 0,0 0 0,0-1 0,-1 0 0,1 1 0,0 0 0,0 0 0,-1-1 0,1 0 0,0 1 0,0 0 0,0-1 0,-1 0 0,1 1 0,-1 0 0,1-1 0,0 1 0,-1-1 0,1 0 0,-1 1 0,0-1 0,1 0 0,0 1 0,-1-1 0,0 0 0,1 0 0,-2 1 0,-26 10 0,20-8 0,-3 0 0,0 2 0,1 0 0,0 1 0,1 0 0,-1 0 0,1 1 0,-10 9 0,16-14 0,1 1 0,-1 0 0,1 0 0,0 0 0,0 0 0,0 0 0,1 0 0,-1 0 0,0 1 0,2-1 0,-3 6 0,3-6 0,-1-1 0,1 1 0,0 0 0,0-1 0,1 1 0,-1 0 0,1-1 0,-1 1 0,1-1 0,0 1 0,-1-1 0,1 1 0,1-1 0,-1 0 0,0 0 0,1 0 0,2 5 0,-1-4 10,-1-1 0,1 1 0,0-1 0,0 1 0,0-1 0,0 1 0,1-2 0,-1 1 0,0 0 0,1 0 0,7 1 0,-3 0-307,0-2 0,0 1 0,1-1 0,10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8:44:04.716"/>
    </inkml:context>
    <inkml:brush xml:id="br0">
      <inkml:brushProperty name="width" value="0.2" units="cm"/>
      <inkml:brushProperty name="height" value="0.2" units="cm"/>
      <inkml:brushProperty name="color" value="#966F00"/>
    </inkml:brush>
  </inkml:definitions>
  <inkml:trace contextRef="#ctx0" brushRef="#br0">207 279 24575,'-10'0'0,"-2"1"0,1-2 0,-2 0 0,-18-3 0,27 3 0,1 1 0,-1-2 0,1 1 0,0-1 0,-1 1 0,0-1 0,2 0 0,-1 0 0,-1 0 0,1-1 0,0 1 0,1-1 0,-1 1 0,1-1 0,-1 0 0,-1-3 0,0-3 0,-1 1 0,1 0 0,1-1 0,0 0 0,0 1 0,0-1 0,-1-18 0,1 11 0,3 0 0,0-1 0,2-26 0,-1 41 0,-1 1 0,0-2 0,1 1 0,0 1 0,0-1 0,-1 0 0,2 1 0,-2-1 0,2 0 0,-1 1 0,0-1 0,0 1 0,1-1 0,-1 1 0,1 0 0,-1-1 0,1 1 0,-1 0 0,1 0 0,0 0 0,-1 0 0,1 0 0,0 1 0,0-1 0,0 0 0,2 1 0,6-3 0,1 1 0,-1 1 0,18 0 0,-23 0 0,24 0 0,-1 1 0,0 1 0,50 9 0,-70-9 0,-1 1 0,0 0 0,0 0 0,0 1 0,0 0 0,0 0 0,-1 1 0,1-1 0,-1 2 0,0-1 0,0 1 0,0 0 0,-1 0 0,0 0 0,0 1 0,0 0 0,0 0 0,-1 0 0,5 11 0,-7-14 0,-1 0 0,1 0 0,-2 0 0,2 0 0,-2 1 0,1-1 0,-1 0 0,1 1 0,-1-1 0,0 0 0,0 0 0,0 1 0,-1-1 0,1 0 0,-1 1 0,1-1 0,-2 0 0,2 0 0,-2 0 0,1 0 0,-1 0 0,1 0 0,-1 0 0,0-1 0,0 1 0,0 0 0,0-1 0,0 1 0,0-1 0,-1 0 0,-4 3 0,-1 1 0,0-1 0,-1 1 0,0-2 0,0 0 0,0 1 0,-1-2 0,1 0 0,0 0 0,-16 1 0,-1 1 0,-16 2 0,2-1 0,-3-3 0,-63-2 0,104-2 0,0 1 0,0-1 0,-1 1 0,1-1 0,0 0 0,0 1 0,0-2 0,0 1 0,0 0 0,-1 0 0,2-1 0,-1 1 0,0-1 0,1 1 0,-1-1 0,0 0 0,1 1 0,-1-1 0,1 0 0,0 0 0,0 0 0,0 0 0,0 0 0,0-1 0,0 1 0,1 0 0,-1 0 0,1 0 0,-1 0 0,1-4 0,-1-2 0,1 0 0,-1 0 0,2 0 0,-1 0 0,1 1 0,0-1 0,5-15 0,-2 11 0,1 1 0,1-1 0,0 1 0,1-1 0,0 2 0,1-1 0,0 1 0,11-11 0,-15 18 0,-1 0 0,1 0 0,-1 1 0,2 0 0,-2 0 0,1 0 0,1 0 0,-1 0 0,0 1 0,1 0 0,5-1 0,8-1 0,28 0 0,-9 1 0,-15-1 0,-8 1 0,1 0 0,0 2 0,0-1 0,26 4 0,-37-2 0,0-1 0,1 2 0,-1-2 0,0 3 0,0-2 0,0 0 0,0 2 0,0-1 0,0 1 0,-1-1 0,1 1 0,-1 0 0,1-1 0,-1 1 0,0 1 0,0-1 0,-1 1 0,1 0 0,-1-1 0,3 7 0,-2-5 0,-1 0 0,1 0 0,-2 0 0,0 0 0,1 1 0,-1-1 0,0 0 0,0 1 0,-1 0 0,1-1 0,-2 0 0,1 0 0,-1 1 0,0-1 0,1 1 0,-2-1 0,1 1 0,-3 4 0,1-4 0,0 0 0,0 0 0,-1-1 0,0 1 0,0 0 0,0-1 0,-1 0 0,1 0 0,-1-1 0,-1 1 0,1-1 0,-1 0 0,0-1 0,-7 5 0,-4 1 0,-1-1 0,0 0 0,-1-1 0,0-1 0,1-1 0,-2 0 0,2-1 0,-1-2 0,-33 1 0,22-2 0,20 0 0,0-1 0,0 0 0,1 0 0,-1-1 0,1 0 0,-18-5 0,25 5 0,1 1 0,-1-1 0,1-1 0,-1 2 0,0-2 0,1 1 0,-1 0 0,1 0 0,0-1 0,0 1 0,-1-1 0,1 0 0,0 1 0,0-1 0,1 1 0,-1-1 0,0 0 0,0 0 0,1 1 0,-1-1 0,1 0 0,-1 0 0,1 0 0,0 0 0,0 0 0,0 1 0,0-4 0,0 3 0,0-1 0,1-1 0,0 2 0,-1-1 0,1 0 0,0 0 0,0 0 0,0 1 0,0-1 0,1 1 0,-1-1 0,1 1 0,-1-1 0,1 1 0,0 0 0,0 0 0,3-3 0,9-4 0,1 0 0,-1 1 0,1 0 0,0 2 0,19-6 0,-9 4 0,0 1 0,42-5 0,-60 11 0,0 1 0,0-1 0,0 1 0,0 1 0,12 1 0,-18-2 0,-1 0 0,0 0 0,1 0 0,-1 0 0,0 0 0,0 0 0,0 0 0,0 0 0,0 0 0,1 0 0,-1 0 0,0 0 0,1 0 0,-1 0 0,0 0 0,0 0 0,0 0 0,0 1 0,0-1 0,0 0 0,0 0 0,1 0 0,-1 1 0,0-1 0,0 0 0,0 0 0,1 1 0,-1-1 0,0 0 0,0 0 0,0 0 0,0 0 0,0 0 0,0 1 0,0-1 0,-6 6 0,-12 3 0,-29 3-1365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8:44:04.717"/>
    </inkml:context>
    <inkml:brush xml:id="br0">
      <inkml:brushProperty name="width" value="0.2" units="cm"/>
      <inkml:brushProperty name="height" value="0.2" units="cm"/>
      <inkml:brushProperty name="color" value="#966F00"/>
    </inkml:brush>
  </inkml:definitions>
  <inkml:trace contextRef="#ctx0" brushRef="#br0">104 386 24575,'-2'-2'0,"-1"0"0,0 1 0,1-2 0,-1 2 0,0-1 0,-1 0 0,-2 0 0,2 1 0,1-1 0,0 1 0,-1-1 0,1 0 0,0 0 0,-4-3 0,3 0 0,-1 0 0,1 0 0,-1-1 0,2 1 0,-1-1 0,1-1 0,0 2 0,0-2 0,0 1 0,1-1 0,0 1 0,0-1 0,-1-12 0,0-6 0,2 0 0,2-38 0,1 21 0,-2 36 0,1 1 0,-1-1 0,1 0 0,0 0 0,0 1 0,1-1 0,0 1 0,4-11 0,-4 13 0,-1 1 0,1-1 0,0 1 0,0-1 0,0 1 0,0 0 0,0 0 0,0 0 0,1 0 0,-1 0 0,1 1 0,-1-2 0,1 2 0,0-1 0,-1 2 0,1-2 0,0 2 0,6-3 0,20 0 0,1 1 0,-2 1 0,60 5 0,-85-3 0,0-1 0,0 1 0,0-1 0,0 0 0,0 1 0,0 1 0,0-2 0,-1 2 0,1-1 0,0 1 0,0-1 0,-1 1 0,1 0 0,-1-1 0,1 1 0,3 4 0,-4-3 0,0 0 0,0 1 0,0-1 0,-1 0 0,1 1 0,-1 0 0,0-1 0,0 1 0,0-1 0,0 1 0,-1 0 0,0 0 0,0 5 0,-5 155 0,4-154 0,-1 0 0,0 1 0,0-1 0,0 0 0,-8 16 0,8-22 0,1 0 0,-1-1 0,0 1 0,0-1 0,-1 0 0,1 1 0,-1-1 0,0 0 0,0-1 0,0 1 0,0-1 0,0 1 0,-1-1 0,1 1 0,0-2 0,-1 1 0,-5 2 0,-6-1 0,-1 1 0,0-1 0,0-2 0,0 1 0,1-2 0,-1 0 0,-21-2 0,35 1 0,0 1 0,0-1 0,0 0 0,-1 1 0,1-1 0,0 0 0,1 0 0,-1 0 0,-1 0 0,2 0 0,-1-1 0,0 1 0,1 0 0,0-1 0,-2 1 0,2-1 0,0 1 0,0-1 0,-1 0 0,1 0 0,0 0 0,0 1 0,0-2 0,0 1 0,1 0 0,-1 0 0,0 0 0,1 0 0,-1 0 0,1-1 0,0 1 0,0-2 0,0-1 0,0 0 0,0 0 0,0 0 0,1 0 0,0 1 0,0-1 0,1 1 0,-1 0 0,1-2 0,0 2 0,0 0 0,0 0 0,0-1 0,4-3 0,4-2 0,0-1 0,1 2 0,0-2 0,0 3 0,1-1 0,0 1 0,1 1 0,0 1 0,0-1 0,0 2 0,19-6 0,-29 10 0,-1 1 0,-1 0 0,1-1 0,0 1 0,0 0 0,-1 1 0,2-1 0,-1 0 0,-1 1 0,1-1 0,0 0 0,0 1 0,-1 0 0,1 0 0,0-1 0,-1 1 0,1 0 0,1 2 0,-2-3 0,-1 0 0,1 1 0,-1-1 0,0 1 0,0-1 0,0 1 0,1-1 0,-1 0 0,0 0 0,1 1 0,-1 0 0,0-1 0,0 0 0,1 1 0,-1-1 0,0 1 0,0 0 0,0-1 0,0 0 0,0 1 0,0-1 0,0 1 0,0-1 0,0 1 0,-1 0 0,1 0 0,-1 0 0,0 0 0,1-1 0,-1 2 0,0-1 0,1-1 0,-1 1 0,0 0 0,0 0 0,0 0 0,0-1 0,0 1 0,0-1 0,0 1 0,-1 0 0,-4 2-273,1-2 0,0 0 0,-1 1 0,-8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8:44:04.718"/>
    </inkml:context>
    <inkml:brush xml:id="br0">
      <inkml:brushProperty name="width" value="0.2" units="cm"/>
      <inkml:brushProperty name="height" value="0.2" units="cm"/>
      <inkml:brushProperty name="color" value="#966F00"/>
    </inkml:brush>
  </inkml:definitions>
  <inkml:trace contextRef="#ctx0" brushRef="#br0">176 81 24575,'-4'0'0,"-4"0"0,-10 0 0,-10 0 0,-7 0 0,3-4 0,6-4 0,9-5 0,9 1 0,11 3 0,7-2 0,6 1 0,3 4 0,2 1 0,5 2 0,-3 6 0,-8 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5T08:44:04.719"/>
    </inkml:context>
    <inkml:brush xml:id="br0">
      <inkml:brushProperty name="width" value="0.2" units="cm"/>
      <inkml:brushProperty name="height" value="0.2" units="cm"/>
      <inkml:brushProperty name="color" value="#966F00"/>
    </inkml:brush>
  </inkml:definitions>
  <inkml:trace contextRef="#ctx0" brushRef="#br0">14 77 24575,'0'-2'0,"0"0"0,1 0 0,0-1 0,0 1 0,-1 1 0,2-1 0,-2 0 0,2 0 0,-1 0 0,0 1 0,0-1 0,1 0 0,-1 1 0,1-1 0,1-1 0,28-19 0,-25 18 0,0 1 0,1 0 0,-1 1 0,1-1 0,-1 1 0,1 0 0,0 1 0,9-2 0,-14 3 0,1 0 0,-1 0 0,0 0 0,1 0 0,-1 1 0,0-1 0,0 0 0,1 1 0,-1 0 0,0 0 0,1-1 0,-1 1 0,0 0 0,0 0 0,0 1 0,0-1 0,0 0 0,0 1 0,-1-1 0,1 2 0,0-2 0,-1 1 0,1 0 0,-1 0 0,1 0 0,-2-1 0,3 6 0,-1-3 0,1 0 0,-2 1 0,0 0 0,0-1 0,0 1 0,0-1 0,-1 1 0,1 0 0,-1 0 0,0 0 0,-1 6 0,0-9 0,1 0 0,-1 1 0,0-1 0,1-1 0,-1 1 0,0 1 0,0-2 0,0 1 0,0 0 0,0 0 0,0-1 0,-1 1 0,1 0 0,-1-1 0,1 1 0,-1-1 0,0 0 0,1 1 0,-1-1 0,0 0 0,0 0 0,0-1 0,0 2 0,0-1 0,0-1 0,0 0 0,-2 2 0,-8-1 0,0 1 0,0-1 0,0-1 0,0 0 0,0 0 0,0-1 0,0-1 0,-14-4 0,24 6-54,0-1-1,0 0 0,1 1 1,-2-1-1,2 0 1,0 0-1,-2 0 0,2 0 1,0 0-1,-1-1 1,1 1-1,-1 0 0,1-1 1,-1 1-1,1-1 0,0 0 1,0 1-1,0-1 1,0 0-1,0 1 0,0-2 1,0 1-1,1 1 1,-1-4-1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997179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28695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013043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77527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204693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4650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915085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6218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397000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931741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ACA57B2-8790-4FB0-B38B-BF877D5D1523}" type="datetimeFigureOut">
              <a:rPr kumimoji="1" lang="ja-JP" altLang="en-US" smtClean="0"/>
              <a:t>2023/9/18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24393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A57B2-8790-4FB0-B38B-BF877D5D1523}" type="datetimeFigureOut">
              <a:rPr kumimoji="1" lang="ja-JP" altLang="en-US" smtClean="0"/>
              <a:t>2023/9/18</a:t>
            </a:fld>
            <a:endParaRPr kumimoji="1"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B8270-2298-467E-B666-B58A32489C0A}" type="slidenum">
              <a:rPr kumimoji="1" lang="ja-JP" altLang="en-US" smtClean="0"/>
              <a:t>‹#›</a:t>
            </a:fld>
            <a:endParaRPr kumimoji="1" lang="ja-JP" altLang="en-US" dirty="0"/>
          </a:p>
        </p:txBody>
      </p:sp>
    </p:spTree>
    <p:extLst>
      <p:ext uri="{BB962C8B-B14F-4D97-AF65-F5344CB8AC3E}">
        <p14:creationId xmlns:p14="http://schemas.microsoft.com/office/powerpoint/2010/main" val="1191109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7.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8.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9.t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12.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customXml" Target="../ink/ink4.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customXml" Target="../ink/ink1.xml"/><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openxmlformats.org/officeDocument/2006/relationships/customXml" Target="../ink/ink3.xml"/><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customXml" Target="../ink/ink5.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8.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9.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0.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4.xml"/><Relationship Id="rId5" Type="http://schemas.openxmlformats.org/officeDocument/2006/relationships/image" Target="../media/image21.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テキスト ボックス 3"/>
          <p:cNvSpPr txBox="1"/>
          <p:nvPr/>
        </p:nvSpPr>
        <p:spPr>
          <a:xfrm>
            <a:off x="3612357" y="1250359"/>
            <a:ext cx="4678203"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犬と猫の栄養学</a:t>
            </a:r>
            <a:r>
              <a:rPr kumimoji="1" lang="en-US" altLang="ja-JP" sz="4000" dirty="0">
                <a:latin typeface="UD デジタル 教科書体 NP-B" panose="02020700000000000000" pitchFamily="18" charset="-128"/>
                <a:ea typeface="UD デジタル 教科書体 NP-B" panose="02020700000000000000" pitchFamily="18" charset="-128"/>
              </a:rPr>
              <a:t>Ⅰ</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p>
        </p:txBody>
      </p:sp>
      <p:sp>
        <p:nvSpPr>
          <p:cNvPr id="6" name="テキスト ボックス 5"/>
          <p:cNvSpPr txBox="1"/>
          <p:nvPr/>
        </p:nvSpPr>
        <p:spPr>
          <a:xfrm>
            <a:off x="6095999" y="6542379"/>
            <a:ext cx="6227807"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Dry dog food in a </a:t>
            </a:r>
            <a:r>
              <a:rPr lang="en-US" altLang="ja-JP" sz="800" dirty="0" err="1">
                <a:latin typeface="BIZ UDPゴシック" panose="020B0400000000000000" pitchFamily="50" charset="-128"/>
                <a:ea typeface="BIZ UDPゴシック" panose="020B0400000000000000" pitchFamily="50" charset="-128"/>
              </a:rPr>
              <a:t>bowl:By</a:t>
            </a:r>
            <a:r>
              <a:rPr lang="en-US" altLang="ja-JP" sz="800" dirty="0">
                <a:latin typeface="BIZ UDPゴシック" panose="020B0400000000000000" pitchFamily="50" charset="-128"/>
                <a:ea typeface="BIZ UDPゴシック" panose="020B0400000000000000" pitchFamily="50" charset="-128"/>
              </a:rPr>
              <a:t> James </a:t>
            </a:r>
            <a:r>
              <a:rPr lang="en-US" altLang="ja-JP" sz="800" dirty="0" err="1">
                <a:latin typeface="BIZ UDPゴシック" panose="020B0400000000000000" pitchFamily="50" charset="-128"/>
                <a:ea typeface="BIZ UDPゴシック" panose="020B0400000000000000" pitchFamily="50" charset="-128"/>
              </a:rPr>
              <a:t>Redekop</a:t>
            </a:r>
            <a:r>
              <a:rPr lang="en-US" altLang="ja-JP" sz="800" dirty="0">
                <a:latin typeface="BIZ UDPゴシック" panose="020B0400000000000000" pitchFamily="50" charset="-128"/>
                <a:ea typeface="BIZ UDPゴシック" panose="020B0400000000000000" pitchFamily="50" charset="-128"/>
              </a:rPr>
              <a:t> - https://www.flickr.com/photos/jnl/48331634/, CC BY-SA 2.0, https://commons.wikimedia.org/w/index.php?curid=128244943</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095999" y="6326935"/>
            <a:ext cx="1402948"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使用した写真の著作権表示</a:t>
            </a:r>
          </a:p>
        </p:txBody>
      </p:sp>
      <p:pic>
        <p:nvPicPr>
          <p:cNvPr id="9" name="図 8">
            <a:extLst>
              <a:ext uri="{FF2B5EF4-FFF2-40B4-BE49-F238E27FC236}">
                <a16:creationId xmlns:a16="http://schemas.microsoft.com/office/drawing/2014/main" xmlns="" id="{7C36C5B2-A985-3AE1-D38A-F01BB2A9BDFE}"/>
              </a:ext>
            </a:extLst>
          </p:cNvPr>
          <p:cNvPicPr>
            <a:picLocks noChangeAspect="1"/>
          </p:cNvPicPr>
          <p:nvPr/>
        </p:nvPicPr>
        <p:blipFill>
          <a:blip r:embed="rId2"/>
          <a:stretch>
            <a:fillRect/>
          </a:stretch>
        </p:blipFill>
        <p:spPr>
          <a:xfrm>
            <a:off x="4168815" y="1958245"/>
            <a:ext cx="3215833" cy="3215833"/>
          </a:xfrm>
          <a:prstGeom prst="rect">
            <a:avLst/>
          </a:prstGeom>
        </p:spPr>
      </p:pic>
    </p:spTree>
    <p:extLst>
      <p:ext uri="{BB962C8B-B14F-4D97-AF65-F5344CB8AC3E}">
        <p14:creationId xmlns:p14="http://schemas.microsoft.com/office/powerpoint/2010/main" val="1598361891"/>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283967" y="678194"/>
            <a:ext cx="272382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ビタミン</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3" name="テキスト ボックス 2">
            <a:extLst>
              <a:ext uri="{FF2B5EF4-FFF2-40B4-BE49-F238E27FC236}">
                <a16:creationId xmlns:a16="http://schemas.microsoft.com/office/drawing/2014/main" xmlns="" id="{D6D85BE2-CA38-7675-D447-692333E5436B}"/>
              </a:ext>
            </a:extLst>
          </p:cNvPr>
          <p:cNvSpPr txBox="1"/>
          <p:nvPr/>
        </p:nvSpPr>
        <p:spPr>
          <a:xfrm>
            <a:off x="507021" y="1666763"/>
            <a:ext cx="6895484"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体内で合成できない糖質・たんぱく質・脂質以外の有機物の総称</a:t>
            </a:r>
          </a:p>
        </p:txBody>
      </p:sp>
      <p:sp>
        <p:nvSpPr>
          <p:cNvPr id="4" name="四角形: 角を丸くする 3">
            <a:extLst>
              <a:ext uri="{FF2B5EF4-FFF2-40B4-BE49-F238E27FC236}">
                <a16:creationId xmlns:a16="http://schemas.microsoft.com/office/drawing/2014/main" xmlns="" id="{02917500-3886-19EE-3F53-5FC511091F42}"/>
              </a:ext>
            </a:extLst>
          </p:cNvPr>
          <p:cNvSpPr/>
          <p:nvPr/>
        </p:nvSpPr>
        <p:spPr>
          <a:xfrm>
            <a:off x="6932023" y="2857448"/>
            <a:ext cx="4284901" cy="3793059"/>
          </a:xfrm>
          <a:prstGeom prst="roundRect">
            <a:avLst>
              <a:gd name="adj" fmla="val 4691"/>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10</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xmlns="" id="{1D6524AE-E02D-B6B9-4F24-F0D92BC4A588}"/>
              </a:ext>
            </a:extLst>
          </p:cNvPr>
          <p:cNvSpPr txBox="1"/>
          <p:nvPr/>
        </p:nvSpPr>
        <p:spPr>
          <a:xfrm>
            <a:off x="3330806" y="3004355"/>
            <a:ext cx="2384974" cy="2554545"/>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ビタミン</a:t>
            </a:r>
            <a:r>
              <a:rPr lang="en-US" altLang="ja-JP" sz="2000" dirty="0">
                <a:latin typeface="HG丸ｺﾞｼｯｸM-PRO" panose="020F0600000000000000" pitchFamily="50" charset="-128"/>
                <a:ea typeface="HG丸ｺﾞｼｯｸM-PRO" panose="020F0600000000000000" pitchFamily="50" charset="-128"/>
              </a:rPr>
              <a:t>B</a:t>
            </a:r>
            <a:r>
              <a:rPr lang="ja-JP" altLang="en-US" sz="2000" dirty="0">
                <a:latin typeface="HG丸ｺﾞｼｯｸM-PRO" panose="020F0600000000000000" pitchFamily="50" charset="-128"/>
                <a:ea typeface="HG丸ｺﾞｼｯｸM-PRO" panose="020F0600000000000000" pitchFamily="50" charset="-128"/>
              </a:rPr>
              <a:t>１</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ビタミン</a:t>
            </a:r>
            <a:r>
              <a:rPr lang="en-US" altLang="ja-JP" sz="2000" dirty="0">
                <a:latin typeface="HG丸ｺﾞｼｯｸM-PRO" panose="020F0600000000000000" pitchFamily="50" charset="-128"/>
                <a:ea typeface="HG丸ｺﾞｼｯｸM-PRO" panose="020F0600000000000000" pitchFamily="50" charset="-128"/>
              </a:rPr>
              <a:t>B2</a:t>
            </a:r>
          </a:p>
          <a:p>
            <a:r>
              <a:rPr lang="ja-JP" altLang="en-US" sz="2000" dirty="0">
                <a:latin typeface="HG丸ｺﾞｼｯｸM-PRO" panose="020F0600000000000000" pitchFamily="50" charset="-128"/>
                <a:ea typeface="HG丸ｺﾞｼｯｸM-PRO" panose="020F0600000000000000" pitchFamily="50" charset="-128"/>
              </a:rPr>
              <a:t>ビタミン</a:t>
            </a:r>
            <a:r>
              <a:rPr lang="en-US" altLang="ja-JP" sz="2000" dirty="0">
                <a:latin typeface="HG丸ｺﾞｼｯｸM-PRO" panose="020F0600000000000000" pitchFamily="50" charset="-128"/>
                <a:ea typeface="HG丸ｺﾞｼｯｸM-PRO" panose="020F0600000000000000" pitchFamily="50" charset="-128"/>
              </a:rPr>
              <a:t>B6</a:t>
            </a:r>
          </a:p>
          <a:p>
            <a:r>
              <a:rPr lang="ja-JP" altLang="en-US" sz="2000" dirty="0">
                <a:latin typeface="HG丸ｺﾞｼｯｸM-PRO" panose="020F0600000000000000" pitchFamily="50" charset="-128"/>
                <a:ea typeface="HG丸ｺﾞｼｯｸM-PRO" panose="020F0600000000000000" pitchFamily="50" charset="-128"/>
              </a:rPr>
              <a:t>ビタミン</a:t>
            </a:r>
            <a:r>
              <a:rPr lang="en-US" altLang="ja-JP" sz="2000" dirty="0">
                <a:latin typeface="HG丸ｺﾞｼｯｸM-PRO" panose="020F0600000000000000" pitchFamily="50" charset="-128"/>
                <a:ea typeface="HG丸ｺﾞｼｯｸM-PRO" panose="020F0600000000000000" pitchFamily="50" charset="-128"/>
              </a:rPr>
              <a:t>B</a:t>
            </a:r>
            <a:r>
              <a:rPr lang="ja-JP" altLang="en-US" sz="2000" dirty="0">
                <a:latin typeface="HG丸ｺﾞｼｯｸM-PRO" panose="020F0600000000000000" pitchFamily="50" charset="-128"/>
                <a:ea typeface="HG丸ｺﾞｼｯｸM-PRO" panose="020F0600000000000000" pitchFamily="50" charset="-128"/>
              </a:rPr>
              <a:t>１</a:t>
            </a:r>
            <a:r>
              <a:rPr lang="en-US" altLang="ja-JP" sz="2000" dirty="0">
                <a:latin typeface="HG丸ｺﾞｼｯｸM-PRO" panose="020F0600000000000000" pitchFamily="50" charset="-128"/>
                <a:ea typeface="HG丸ｺﾞｼｯｸM-PRO" panose="020F0600000000000000" pitchFamily="50" charset="-128"/>
              </a:rPr>
              <a:t>2</a:t>
            </a:r>
          </a:p>
          <a:p>
            <a:r>
              <a:rPr lang="ja-JP" altLang="en-US" sz="2000" dirty="0">
                <a:latin typeface="HG丸ｺﾞｼｯｸM-PRO" panose="020F0600000000000000" pitchFamily="50" charset="-128"/>
                <a:ea typeface="HG丸ｺﾞｼｯｸM-PRO" panose="020F0600000000000000" pitchFamily="50" charset="-128"/>
              </a:rPr>
              <a:t>ビタミン</a:t>
            </a:r>
            <a:r>
              <a:rPr lang="en-US" altLang="ja-JP" sz="2000" dirty="0">
                <a:latin typeface="HG丸ｺﾞｼｯｸM-PRO" panose="020F0600000000000000" pitchFamily="50" charset="-128"/>
                <a:ea typeface="HG丸ｺﾞｼｯｸM-PRO" panose="020F0600000000000000" pitchFamily="50" charset="-128"/>
              </a:rPr>
              <a:t>C</a:t>
            </a:r>
          </a:p>
          <a:p>
            <a:r>
              <a:rPr lang="ja-JP" altLang="en-US" sz="2000" dirty="0">
                <a:latin typeface="HG丸ｺﾞｼｯｸM-PRO" panose="020F0600000000000000" pitchFamily="50" charset="-128"/>
                <a:ea typeface="HG丸ｺﾞｼｯｸM-PRO" panose="020F0600000000000000" pitchFamily="50" charset="-128"/>
              </a:rPr>
              <a:t>ナイアシン</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葉酸</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ビオチンなど</a:t>
            </a:r>
            <a:endParaRPr lang="en-US" altLang="ja-JP" sz="2000" dirty="0">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xmlns="" id="{AA273D31-6721-73AB-883F-71FEBE78CA84}"/>
              </a:ext>
            </a:extLst>
          </p:cNvPr>
          <p:cNvSpPr/>
          <p:nvPr/>
        </p:nvSpPr>
        <p:spPr>
          <a:xfrm>
            <a:off x="1448453" y="2857448"/>
            <a:ext cx="4155033" cy="3740444"/>
          </a:xfrm>
          <a:prstGeom prst="roundRect">
            <a:avLst>
              <a:gd name="adj" fmla="val 4812"/>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xmlns="" id="{14095AA4-738E-8478-9357-195B9A16FF49}"/>
              </a:ext>
            </a:extLst>
          </p:cNvPr>
          <p:cNvSpPr txBox="1"/>
          <p:nvPr/>
        </p:nvSpPr>
        <p:spPr>
          <a:xfrm>
            <a:off x="975075" y="2759169"/>
            <a:ext cx="2315183" cy="707886"/>
          </a:xfrm>
          <a:prstGeom prst="rect">
            <a:avLst/>
          </a:prstGeom>
          <a:solidFill>
            <a:srgbClr val="00B0F0"/>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水溶性</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ビタミン</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10DC0C73-08BD-27A8-AD1B-122191D6CB3A}"/>
              </a:ext>
            </a:extLst>
          </p:cNvPr>
          <p:cNvSpPr txBox="1"/>
          <p:nvPr/>
        </p:nvSpPr>
        <p:spPr>
          <a:xfrm>
            <a:off x="6375185" y="2759169"/>
            <a:ext cx="2315183" cy="707886"/>
          </a:xfrm>
          <a:prstGeom prst="rect">
            <a:avLst/>
          </a:prstGeom>
          <a:solidFill>
            <a:srgbClr val="FFC000"/>
          </a:solidFill>
          <a:ln>
            <a:noFill/>
          </a:ln>
        </p:spPr>
        <p:txBody>
          <a:bodyPr wrap="squar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脂溶性</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ビタミン</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xmlns="" id="{8373EB73-12A0-8F57-4BE6-88B193D76C96}"/>
              </a:ext>
            </a:extLst>
          </p:cNvPr>
          <p:cNvSpPr txBox="1"/>
          <p:nvPr/>
        </p:nvSpPr>
        <p:spPr>
          <a:xfrm>
            <a:off x="1779831" y="5792015"/>
            <a:ext cx="3492275" cy="707886"/>
          </a:xfrm>
          <a:prstGeom prst="rect">
            <a:avLst/>
          </a:prstGeom>
          <a:noFill/>
        </p:spPr>
        <p:txBody>
          <a:bodyPr wrap="square" rtlCol="0">
            <a:spAutoFit/>
          </a:bodyPr>
          <a:lstStyle/>
          <a:p>
            <a:pPr algn="ctr"/>
            <a:r>
              <a:rPr kumimoji="1" lang="ja-JP" altLang="en-US" sz="2000" dirty="0" smtClean="0">
                <a:solidFill>
                  <a:srgbClr val="0070C0"/>
                </a:solidFill>
                <a:latin typeface="HG丸ｺﾞｼｯｸM-PRO" panose="020F0600000000000000" pitchFamily="50" charset="-128"/>
                <a:ea typeface="HG丸ｺﾞｼｯｸM-PRO" panose="020F0600000000000000" pitchFamily="50" charset="-128"/>
              </a:rPr>
              <a:t>　　に</a:t>
            </a: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排出され過剰症は起きにくいが欠乏症が起きやすい</a:t>
            </a:r>
          </a:p>
        </p:txBody>
      </p:sp>
      <p:sp>
        <p:nvSpPr>
          <p:cNvPr id="23" name="テキスト ボックス 22">
            <a:extLst>
              <a:ext uri="{FF2B5EF4-FFF2-40B4-BE49-F238E27FC236}">
                <a16:creationId xmlns:a16="http://schemas.microsoft.com/office/drawing/2014/main" xmlns="" id="{725706E5-47DA-233B-F6A5-FA7D15B3F70E}"/>
              </a:ext>
            </a:extLst>
          </p:cNvPr>
          <p:cNvSpPr txBox="1"/>
          <p:nvPr/>
        </p:nvSpPr>
        <p:spPr>
          <a:xfrm>
            <a:off x="8940906" y="3113112"/>
            <a:ext cx="1956094" cy="1323439"/>
          </a:xfrm>
          <a:prstGeom prst="rect">
            <a:avLst/>
          </a:prstGeom>
          <a:noFill/>
          <a:ln>
            <a:noFill/>
          </a:ln>
        </p:spPr>
        <p:txBody>
          <a:bodyPr wrap="square" rtlCol="0">
            <a:spAutoFit/>
          </a:bodyPr>
          <a:lstStyle/>
          <a:p>
            <a:r>
              <a:rPr lang="ja-JP" altLang="en-US" sz="2000" b="1" dirty="0">
                <a:latin typeface="HG丸ｺﾞｼｯｸM-PRO" panose="020F0600000000000000" pitchFamily="50" charset="-128"/>
                <a:ea typeface="HG丸ｺﾞｼｯｸM-PRO" panose="020F0600000000000000" pitchFamily="50" charset="-128"/>
              </a:rPr>
              <a:t>ビタミン</a:t>
            </a:r>
            <a:r>
              <a:rPr lang="en-US" altLang="ja-JP" sz="2000" b="1" dirty="0">
                <a:latin typeface="HG丸ｺﾞｼｯｸM-PRO" panose="020F0600000000000000" pitchFamily="50" charset="-128"/>
                <a:ea typeface="HG丸ｺﾞｼｯｸM-PRO" panose="020F0600000000000000" pitchFamily="50" charset="-128"/>
              </a:rPr>
              <a:t>D</a:t>
            </a:r>
          </a:p>
          <a:p>
            <a:r>
              <a:rPr lang="ja-JP" altLang="en-US" sz="2000" b="1" dirty="0">
                <a:latin typeface="HG丸ｺﾞｼｯｸM-PRO" panose="020F0600000000000000" pitchFamily="50" charset="-128"/>
                <a:ea typeface="HG丸ｺﾞｼｯｸM-PRO" panose="020F0600000000000000" pitchFamily="50" charset="-128"/>
              </a:rPr>
              <a:t>ビタミン</a:t>
            </a:r>
            <a:r>
              <a:rPr lang="en-US" altLang="ja-JP" sz="2000" b="1" dirty="0">
                <a:latin typeface="HG丸ｺﾞｼｯｸM-PRO" panose="020F0600000000000000" pitchFamily="50" charset="-128"/>
                <a:ea typeface="HG丸ｺﾞｼｯｸM-PRO" panose="020F0600000000000000" pitchFamily="50" charset="-128"/>
              </a:rPr>
              <a:t>A</a:t>
            </a:r>
          </a:p>
          <a:p>
            <a:r>
              <a:rPr lang="ja-JP" altLang="en-US" sz="2000" b="1" dirty="0">
                <a:latin typeface="HG丸ｺﾞｼｯｸM-PRO" panose="020F0600000000000000" pitchFamily="50" charset="-128"/>
                <a:ea typeface="HG丸ｺﾞｼｯｸM-PRO" panose="020F0600000000000000" pitchFamily="50" charset="-128"/>
              </a:rPr>
              <a:t>ビタミン</a:t>
            </a:r>
            <a:r>
              <a:rPr lang="en-US" altLang="ja-JP" sz="2000" b="1" dirty="0">
                <a:latin typeface="HG丸ｺﾞｼｯｸM-PRO" panose="020F0600000000000000" pitchFamily="50" charset="-128"/>
                <a:ea typeface="HG丸ｺﾞｼｯｸM-PRO" panose="020F0600000000000000" pitchFamily="50" charset="-128"/>
              </a:rPr>
              <a:t>K</a:t>
            </a:r>
          </a:p>
          <a:p>
            <a:r>
              <a:rPr lang="ja-JP" altLang="en-US" sz="2000" b="1" dirty="0">
                <a:latin typeface="HG丸ｺﾞｼｯｸM-PRO" panose="020F0600000000000000" pitchFamily="50" charset="-128"/>
                <a:ea typeface="HG丸ｺﾞｼｯｸM-PRO" panose="020F0600000000000000" pitchFamily="50" charset="-128"/>
              </a:rPr>
              <a:t>ビタミン</a:t>
            </a:r>
            <a:r>
              <a:rPr lang="en-US" altLang="ja-JP" sz="2000" b="1" dirty="0">
                <a:latin typeface="HG丸ｺﾞｼｯｸM-PRO" panose="020F0600000000000000" pitchFamily="50" charset="-128"/>
                <a:ea typeface="HG丸ｺﾞｼｯｸM-PRO" panose="020F0600000000000000" pitchFamily="50" charset="-128"/>
              </a:rPr>
              <a:t>E</a:t>
            </a:r>
          </a:p>
        </p:txBody>
      </p:sp>
      <p:sp>
        <p:nvSpPr>
          <p:cNvPr id="24" name="テキスト ボックス 23">
            <a:extLst>
              <a:ext uri="{FF2B5EF4-FFF2-40B4-BE49-F238E27FC236}">
                <a16:creationId xmlns:a16="http://schemas.microsoft.com/office/drawing/2014/main" xmlns="" id="{D746C79F-FB3A-038D-9FD1-86592DFE0654}"/>
              </a:ext>
            </a:extLst>
          </p:cNvPr>
          <p:cNvSpPr txBox="1"/>
          <p:nvPr/>
        </p:nvSpPr>
        <p:spPr>
          <a:xfrm>
            <a:off x="6968307" y="4839997"/>
            <a:ext cx="2094664" cy="830997"/>
          </a:xfrm>
          <a:prstGeom prst="rect">
            <a:avLst/>
          </a:prstGeom>
          <a:noFill/>
          <a:ln>
            <a:noFill/>
          </a:ln>
        </p:spPr>
        <p:txBody>
          <a:bodyPr wrap="square" rtlCol="0">
            <a:spAutoFit/>
          </a:bodyPr>
          <a:lstStyle/>
          <a:p>
            <a:pPr algn="ct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脂溶性ビタミンは</a:t>
            </a:r>
            <a:endParaRPr kumimoji="1"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1400" b="1" dirty="0">
                <a:solidFill>
                  <a:srgbClr val="FF0000"/>
                </a:solidFill>
                <a:latin typeface="HG丸ｺﾞｼｯｸM-PRO" panose="020F0600000000000000" pitchFamily="50" charset="-128"/>
                <a:ea typeface="HG丸ｺﾞｼｯｸM-PRO" panose="020F0600000000000000" pitchFamily="50" charset="-128"/>
              </a:rPr>
              <a:t>　４つ</a:t>
            </a:r>
            <a:r>
              <a:rPr lang="ja-JP" altLang="en-US" sz="1400" b="1" u="sng" dirty="0">
                <a:solidFill>
                  <a:srgbClr val="FF0000"/>
                </a:solidFill>
                <a:latin typeface="HG丸ｺﾞｼｯｸM-PRO" panose="020F0600000000000000" pitchFamily="50" charset="-128"/>
                <a:ea typeface="HG丸ｺﾞｼｯｸM-PRO" panose="020F0600000000000000" pitchFamily="50" charset="-128"/>
              </a:rPr>
              <a:t>だけ</a:t>
            </a: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DAKE</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xmlns="" id="{C9048045-2EF3-8634-2A00-CD6BDB7BE805}"/>
              </a:ext>
            </a:extLst>
          </p:cNvPr>
          <p:cNvSpPr txBox="1"/>
          <p:nvPr/>
        </p:nvSpPr>
        <p:spPr>
          <a:xfrm>
            <a:off x="8690368" y="4839997"/>
            <a:ext cx="2094664" cy="830997"/>
          </a:xfrm>
          <a:prstGeom prst="rect">
            <a:avLst/>
          </a:prstGeom>
          <a:noFill/>
          <a:ln>
            <a:noFill/>
          </a:ln>
        </p:spPr>
        <p:txBody>
          <a:bodyPr wrap="square" rtlCol="0">
            <a:spAutoFit/>
          </a:bodyPr>
          <a:lstStyle/>
          <a:p>
            <a:pPr algn="ct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デカビタ</a:t>
            </a:r>
            <a:endParaRPr kumimoji="1"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ct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r>
              <a:rPr lang="en-US" altLang="ja-JP" sz="2000" b="1" dirty="0">
                <a:solidFill>
                  <a:srgbClr val="FF0000"/>
                </a:solidFill>
                <a:latin typeface="HG丸ｺﾞｼｯｸM-PRO" panose="020F0600000000000000" pitchFamily="50" charset="-128"/>
                <a:ea typeface="HG丸ｺﾞｼｯｸM-PRO" panose="020F0600000000000000" pitchFamily="50" charset="-128"/>
              </a:rPr>
              <a:t>DEKA</a:t>
            </a:r>
            <a:r>
              <a:rPr lang="ja-JP" altLang="en-US" sz="2000" b="1" dirty="0">
                <a:solidFill>
                  <a:srgbClr val="FF0000"/>
                </a:solidFill>
                <a:latin typeface="HG丸ｺﾞｼｯｸM-PRO" panose="020F0600000000000000" pitchFamily="50" charset="-128"/>
                <a:ea typeface="HG丸ｺﾞｼｯｸM-PRO" panose="020F0600000000000000" pitchFamily="50" charset="-128"/>
              </a:rPr>
              <a:t>　）</a:t>
            </a:r>
            <a:endParaRPr kumimoji="1" lang="ja-JP" altLang="en-US" sz="2000"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xmlns="" id="{8718AE7B-BE02-F54D-175D-CE7AD7569521}"/>
              </a:ext>
            </a:extLst>
          </p:cNvPr>
          <p:cNvSpPr txBox="1"/>
          <p:nvPr/>
        </p:nvSpPr>
        <p:spPr>
          <a:xfrm>
            <a:off x="7175351" y="5828221"/>
            <a:ext cx="3775240" cy="707886"/>
          </a:xfrm>
          <a:prstGeom prst="rect">
            <a:avLst/>
          </a:prstGeom>
          <a:noFill/>
        </p:spPr>
        <p:txBody>
          <a:bodyPr wrap="square" rtlCol="0">
            <a:spAutoFit/>
          </a:bodyPr>
          <a:lstStyle/>
          <a:p>
            <a:pPr algn="ctr"/>
            <a:r>
              <a:rPr lang="ja-JP" altLang="en-US" sz="2000" dirty="0">
                <a:solidFill>
                  <a:srgbClr val="0070C0"/>
                </a:solidFill>
                <a:latin typeface="HG丸ｺﾞｼｯｸM-PRO" panose="020F0600000000000000" pitchFamily="50" charset="-128"/>
                <a:ea typeface="HG丸ｺﾞｼｯｸM-PRO" panose="020F0600000000000000" pitchFamily="50" charset="-128"/>
              </a:rPr>
              <a:t>脂肪と共に肝臓や組織に蓄積される</a:t>
            </a:r>
            <a:r>
              <a:rPr lang="ja-JP" altLang="en-US" sz="2000" dirty="0" smtClean="0">
                <a:solidFill>
                  <a:srgbClr val="0070C0"/>
                </a:solidFill>
                <a:latin typeface="HG丸ｺﾞｼｯｸM-PRO" panose="020F0600000000000000" pitchFamily="50" charset="-128"/>
                <a:ea typeface="HG丸ｺﾞｼｯｸM-PRO" panose="020F0600000000000000" pitchFamily="50" charset="-128"/>
              </a:rPr>
              <a:t>ため　　　が</a:t>
            </a:r>
            <a:r>
              <a:rPr lang="ja-JP" altLang="en-US" sz="2000" dirty="0">
                <a:solidFill>
                  <a:srgbClr val="0070C0"/>
                </a:solidFill>
                <a:latin typeface="HG丸ｺﾞｼｯｸM-PRO" panose="020F0600000000000000" pitchFamily="50" charset="-128"/>
                <a:ea typeface="HG丸ｺﾞｼｯｸM-PRO" panose="020F0600000000000000" pitchFamily="50" charset="-128"/>
              </a:rPr>
              <a:t>起こりやすい</a:t>
            </a:r>
            <a:endParaRPr kumimoji="1" lang="ja-JP" altLang="en-US" sz="2000" dirty="0">
              <a:solidFill>
                <a:srgbClr val="0070C0"/>
              </a:solidFill>
              <a:latin typeface="HG丸ｺﾞｼｯｸM-PRO" panose="020F0600000000000000" pitchFamily="50" charset="-128"/>
              <a:ea typeface="HG丸ｺﾞｼｯｸM-PRO" panose="020F0600000000000000" pitchFamily="50" charset="-128"/>
            </a:endParaRPr>
          </a:p>
        </p:txBody>
      </p:sp>
      <p:pic>
        <p:nvPicPr>
          <p:cNvPr id="1026" name="図 1025">
            <a:extLst>
              <a:ext uri="{FF2B5EF4-FFF2-40B4-BE49-F238E27FC236}">
                <a16:creationId xmlns:a16="http://schemas.microsoft.com/office/drawing/2014/main" xmlns="" id="{877E36C4-F769-A295-AD8A-BA38588A4DA7}"/>
              </a:ext>
            </a:extLst>
          </p:cNvPr>
          <p:cNvPicPr>
            <a:picLocks noChangeAspect="1"/>
          </p:cNvPicPr>
          <p:nvPr/>
        </p:nvPicPr>
        <p:blipFill>
          <a:blip r:embed="rId5"/>
          <a:stretch>
            <a:fillRect/>
          </a:stretch>
        </p:blipFill>
        <p:spPr>
          <a:xfrm>
            <a:off x="1632326" y="3774831"/>
            <a:ext cx="1514607" cy="829428"/>
          </a:xfrm>
          <a:prstGeom prst="rect">
            <a:avLst/>
          </a:prstGeom>
        </p:spPr>
      </p:pic>
      <p:sp>
        <p:nvSpPr>
          <p:cNvPr id="1037" name="テキスト ボックス 1036">
            <a:extLst>
              <a:ext uri="{FF2B5EF4-FFF2-40B4-BE49-F238E27FC236}">
                <a16:creationId xmlns:a16="http://schemas.microsoft.com/office/drawing/2014/main" xmlns="" id="{419499CB-EF7F-12BC-92E8-E19BF49CF84F}"/>
              </a:ext>
            </a:extLst>
          </p:cNvPr>
          <p:cNvSpPr txBox="1"/>
          <p:nvPr/>
        </p:nvSpPr>
        <p:spPr>
          <a:xfrm>
            <a:off x="1882288" y="4727369"/>
            <a:ext cx="1067921" cy="530915"/>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ビタミン</a:t>
            </a:r>
            <a:r>
              <a:rPr kumimoji="1" lang="en-US" altLang="ja-JP" sz="1050" dirty="0">
                <a:latin typeface="HG丸ｺﾞｼｯｸM-PRO" panose="020F0600000000000000" pitchFamily="50" charset="-128"/>
                <a:ea typeface="HG丸ｺﾞｼｯｸM-PRO" panose="020F0600000000000000" pitchFamily="50" charset="-128"/>
              </a:rPr>
              <a:t>C</a:t>
            </a:r>
          </a:p>
          <a:p>
            <a:r>
              <a:rPr lang="en-US" altLang="ja-JP" sz="900" dirty="0">
                <a:latin typeface="HG丸ｺﾞｼｯｸM-PRO" panose="020F0600000000000000" pitchFamily="50" charset="-128"/>
                <a:ea typeface="HG丸ｺﾞｼｯｸM-PRO" panose="020F0600000000000000" pitchFamily="50" charset="-128"/>
              </a:rPr>
              <a:t>OH</a:t>
            </a:r>
            <a:r>
              <a:rPr lang="ja-JP" altLang="en-US" sz="900" dirty="0">
                <a:latin typeface="HG丸ｺﾞｼｯｸM-PRO" panose="020F0600000000000000" pitchFamily="50" charset="-128"/>
                <a:ea typeface="HG丸ｺﾞｼｯｸM-PRO" panose="020F0600000000000000" pitchFamily="50" charset="-128"/>
              </a:rPr>
              <a:t>が多く、水に</a:t>
            </a:r>
            <a:endParaRPr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なじみやすい</a:t>
            </a:r>
          </a:p>
        </p:txBody>
      </p:sp>
      <p:pic>
        <p:nvPicPr>
          <p:cNvPr id="1039" name="図 1038">
            <a:extLst>
              <a:ext uri="{FF2B5EF4-FFF2-40B4-BE49-F238E27FC236}">
                <a16:creationId xmlns:a16="http://schemas.microsoft.com/office/drawing/2014/main" xmlns="" id="{F1CA0DFC-2519-E940-A5F1-960F0DCAC32E}"/>
              </a:ext>
            </a:extLst>
          </p:cNvPr>
          <p:cNvPicPr>
            <a:picLocks noChangeAspect="1"/>
          </p:cNvPicPr>
          <p:nvPr/>
        </p:nvPicPr>
        <p:blipFill>
          <a:blip r:embed="rId6"/>
          <a:stretch>
            <a:fillRect/>
          </a:stretch>
        </p:blipFill>
        <p:spPr>
          <a:xfrm>
            <a:off x="7076196" y="3624282"/>
            <a:ext cx="1752845" cy="514422"/>
          </a:xfrm>
          <a:prstGeom prst="rect">
            <a:avLst/>
          </a:prstGeom>
        </p:spPr>
      </p:pic>
      <p:sp>
        <p:nvSpPr>
          <p:cNvPr id="1040" name="テキスト ボックス 1039">
            <a:extLst>
              <a:ext uri="{FF2B5EF4-FFF2-40B4-BE49-F238E27FC236}">
                <a16:creationId xmlns:a16="http://schemas.microsoft.com/office/drawing/2014/main" xmlns="" id="{94C5D0B7-D6E3-AFC0-A4C9-C0E001DF8ECD}"/>
              </a:ext>
            </a:extLst>
          </p:cNvPr>
          <p:cNvSpPr txBox="1"/>
          <p:nvPr/>
        </p:nvSpPr>
        <p:spPr>
          <a:xfrm>
            <a:off x="7402504" y="4200233"/>
            <a:ext cx="1067921" cy="530915"/>
          </a:xfrm>
          <a:prstGeom prst="rect">
            <a:avLst/>
          </a:prstGeom>
          <a:noFill/>
        </p:spPr>
        <p:txBody>
          <a:bodyPr wrap="none" rtlCol="0">
            <a:spAutoFit/>
          </a:bodyPr>
          <a:lstStyle/>
          <a:p>
            <a:r>
              <a:rPr kumimoji="1" lang="ja-JP" altLang="en-US" sz="1050" dirty="0">
                <a:latin typeface="HG丸ｺﾞｼｯｸM-PRO" panose="020F0600000000000000" pitchFamily="50" charset="-128"/>
                <a:ea typeface="HG丸ｺﾞｼｯｸM-PRO" panose="020F0600000000000000" pitchFamily="50" charset="-128"/>
              </a:rPr>
              <a:t>ビタミン</a:t>
            </a:r>
            <a:r>
              <a:rPr kumimoji="1" lang="en-US" altLang="ja-JP" sz="1050" dirty="0">
                <a:latin typeface="HG丸ｺﾞｼｯｸM-PRO" panose="020F0600000000000000" pitchFamily="50" charset="-128"/>
                <a:ea typeface="HG丸ｺﾞｼｯｸM-PRO" panose="020F0600000000000000" pitchFamily="50" charset="-128"/>
              </a:rPr>
              <a:t>A</a:t>
            </a:r>
          </a:p>
          <a:p>
            <a:r>
              <a:rPr lang="en-US" altLang="ja-JP" sz="900" dirty="0">
                <a:latin typeface="HG丸ｺﾞｼｯｸM-PRO" panose="020F0600000000000000" pitchFamily="50" charset="-128"/>
                <a:ea typeface="HG丸ｺﾞｼｯｸM-PRO" panose="020F0600000000000000" pitchFamily="50" charset="-128"/>
              </a:rPr>
              <a:t>OH</a:t>
            </a:r>
            <a:r>
              <a:rPr lang="ja-JP" altLang="en-US" sz="900" dirty="0">
                <a:latin typeface="HG丸ｺﾞｼｯｸM-PRO" panose="020F0600000000000000" pitchFamily="50" charset="-128"/>
                <a:ea typeface="HG丸ｺﾞｼｯｸM-PRO" panose="020F0600000000000000" pitchFamily="50" charset="-128"/>
              </a:rPr>
              <a:t>が少なく水に</a:t>
            </a:r>
            <a:endParaRPr lang="en-US" altLang="ja-JP" sz="900" dirty="0">
              <a:latin typeface="HG丸ｺﾞｼｯｸM-PRO" panose="020F0600000000000000" pitchFamily="50" charset="-128"/>
              <a:ea typeface="HG丸ｺﾞｼｯｸM-PRO" panose="020F0600000000000000" pitchFamily="50" charset="-128"/>
            </a:endParaRPr>
          </a:p>
          <a:p>
            <a:r>
              <a:rPr kumimoji="1" lang="ja-JP" altLang="en-US" sz="900" dirty="0">
                <a:latin typeface="HG丸ｺﾞｼｯｸM-PRO" panose="020F0600000000000000" pitchFamily="50" charset="-128"/>
                <a:ea typeface="HG丸ｺﾞｼｯｸM-PRO" panose="020F0600000000000000" pitchFamily="50" charset="-128"/>
              </a:rPr>
              <a:t>なじみにくい</a:t>
            </a:r>
          </a:p>
        </p:txBody>
      </p:sp>
      <p:sp>
        <p:nvSpPr>
          <p:cNvPr id="2" name="正方形/長方形 1"/>
          <p:cNvSpPr/>
          <p:nvPr/>
        </p:nvSpPr>
        <p:spPr>
          <a:xfrm>
            <a:off x="1743298" y="5813757"/>
            <a:ext cx="646331"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尿中</a:t>
            </a:r>
            <a:endParaRPr lang="ja-JP" altLang="en-US" dirty="0"/>
          </a:p>
        </p:txBody>
      </p:sp>
      <p:sp>
        <p:nvSpPr>
          <p:cNvPr id="6" name="正方形/長方形 5"/>
          <p:cNvSpPr/>
          <p:nvPr/>
        </p:nvSpPr>
        <p:spPr>
          <a:xfrm>
            <a:off x="8251786" y="6175123"/>
            <a:ext cx="877163"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過剰症</a:t>
            </a:r>
            <a:endParaRPr lang="ja-JP" altLang="en-US" dirty="0"/>
          </a:p>
        </p:txBody>
      </p:sp>
    </p:spTree>
    <p:custDataLst>
      <p:tags r:id="rId1"/>
    </p:custDataLst>
    <p:extLst>
      <p:ext uri="{BB962C8B-B14F-4D97-AF65-F5344CB8AC3E}">
        <p14:creationId xmlns:p14="http://schemas.microsoft.com/office/powerpoint/2010/main" val="415704810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283967" y="678194"/>
            <a:ext cx="272382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ビタミン</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11</a:t>
            </a:fld>
            <a:endParaRPr kumimoji="1" lang="ja-JP" altLang="en-US" sz="1000" dirty="0">
              <a:latin typeface="HG丸ｺﾞｼｯｸM-PRO" panose="020F0600000000000000" pitchFamily="50" charset="-128"/>
              <a:ea typeface="HG丸ｺﾞｼｯｸM-PRO" panose="020F0600000000000000" pitchFamily="50" charset="-128"/>
            </a:endParaRPr>
          </a:p>
        </p:txBody>
      </p:sp>
      <p:graphicFrame>
        <p:nvGraphicFramePr>
          <p:cNvPr id="2" name="表 5">
            <a:extLst>
              <a:ext uri="{FF2B5EF4-FFF2-40B4-BE49-F238E27FC236}">
                <a16:creationId xmlns:a16="http://schemas.microsoft.com/office/drawing/2014/main" xmlns="" id="{98CDE0FA-053E-0445-BA23-90AF406625CD}"/>
              </a:ext>
            </a:extLst>
          </p:cNvPr>
          <p:cNvGraphicFramePr>
            <a:graphicFrameLocks noGrp="1"/>
          </p:cNvGraphicFramePr>
          <p:nvPr>
            <p:extLst>
              <p:ext uri="{D42A27DB-BD31-4B8C-83A1-F6EECF244321}">
                <p14:modId xmlns:p14="http://schemas.microsoft.com/office/powerpoint/2010/main" val="3129259270"/>
              </p:ext>
            </p:extLst>
          </p:nvPr>
        </p:nvGraphicFramePr>
        <p:xfrm>
          <a:off x="1526261" y="1220022"/>
          <a:ext cx="9585875" cy="5191760"/>
        </p:xfrm>
        <a:graphic>
          <a:graphicData uri="http://schemas.openxmlformats.org/drawingml/2006/table">
            <a:tbl>
              <a:tblPr firstRow="1" bandRow="1">
                <a:tableStyleId>{5C22544A-7EE6-4342-B048-85BDC9FD1C3A}</a:tableStyleId>
              </a:tblPr>
              <a:tblGrid>
                <a:gridCol w="1582699">
                  <a:extLst>
                    <a:ext uri="{9D8B030D-6E8A-4147-A177-3AD203B41FA5}">
                      <a16:colId xmlns:a16="http://schemas.microsoft.com/office/drawing/2014/main" xmlns="" val="571595328"/>
                    </a:ext>
                  </a:extLst>
                </a:gridCol>
                <a:gridCol w="2638697">
                  <a:extLst>
                    <a:ext uri="{9D8B030D-6E8A-4147-A177-3AD203B41FA5}">
                      <a16:colId xmlns:a16="http://schemas.microsoft.com/office/drawing/2014/main" xmlns="" val="1374255389"/>
                    </a:ext>
                  </a:extLst>
                </a:gridCol>
                <a:gridCol w="2717074">
                  <a:extLst>
                    <a:ext uri="{9D8B030D-6E8A-4147-A177-3AD203B41FA5}">
                      <a16:colId xmlns:a16="http://schemas.microsoft.com/office/drawing/2014/main" xmlns="" val="3715908434"/>
                    </a:ext>
                  </a:extLst>
                </a:gridCol>
                <a:gridCol w="2647405">
                  <a:extLst>
                    <a:ext uri="{9D8B030D-6E8A-4147-A177-3AD203B41FA5}">
                      <a16:colId xmlns:a16="http://schemas.microsoft.com/office/drawing/2014/main" xmlns="" val="1532571405"/>
                    </a:ext>
                  </a:extLst>
                </a:gridCol>
              </a:tblGrid>
              <a:tr h="370840">
                <a:tc>
                  <a:txBody>
                    <a:bodyPr/>
                    <a:lstStyle/>
                    <a:p>
                      <a:endParaRPr kumimoji="1" lang="ja-JP" altLang="en-US" sz="1600" dirty="0"/>
                    </a:p>
                  </a:txBody>
                  <a:tcPr/>
                </a:tc>
                <a:tc>
                  <a:txBody>
                    <a:bodyPr/>
                    <a:lstStyle/>
                    <a:p>
                      <a:r>
                        <a:rPr kumimoji="1" lang="ja-JP" altLang="en-US" sz="1600" dirty="0"/>
                        <a:t>主な働き</a:t>
                      </a:r>
                    </a:p>
                  </a:txBody>
                  <a:tcPr/>
                </a:tc>
                <a:tc>
                  <a:txBody>
                    <a:bodyPr/>
                    <a:lstStyle/>
                    <a:p>
                      <a:r>
                        <a:rPr kumimoji="1" lang="ja-JP" altLang="en-US" sz="1600" dirty="0"/>
                        <a:t>欠乏症</a:t>
                      </a:r>
                    </a:p>
                  </a:txBody>
                  <a:tcPr/>
                </a:tc>
                <a:tc>
                  <a:txBody>
                    <a:bodyPr/>
                    <a:lstStyle/>
                    <a:p>
                      <a:r>
                        <a:rPr kumimoji="1" lang="ja-JP" altLang="en-US" sz="1600" dirty="0"/>
                        <a:t>過剰症</a:t>
                      </a:r>
                    </a:p>
                  </a:txBody>
                  <a:tcPr/>
                </a:tc>
                <a:extLst>
                  <a:ext uri="{0D108BD9-81ED-4DB2-BD59-A6C34878D82A}">
                    <a16:rowId xmlns:a16="http://schemas.microsoft.com/office/drawing/2014/main" xmlns="" val="3517566832"/>
                  </a:ext>
                </a:extLst>
              </a:tr>
              <a:tr h="370840">
                <a:tc>
                  <a:txBody>
                    <a:bodyPr/>
                    <a:lstStyle/>
                    <a:p>
                      <a:r>
                        <a:rPr kumimoji="1" lang="ja-JP" altLang="en-US" sz="1600" dirty="0"/>
                        <a:t>ビタミン</a:t>
                      </a:r>
                      <a:r>
                        <a:rPr kumimoji="1" lang="en-US" altLang="ja-JP" sz="1600" dirty="0">
                          <a:solidFill>
                            <a:schemeClr val="tx1"/>
                          </a:solidFill>
                        </a:rPr>
                        <a:t>A</a:t>
                      </a:r>
                      <a:r>
                        <a:rPr kumimoji="1" lang="ja-JP" altLang="en-US" sz="1600" dirty="0"/>
                        <a:t>（猫）</a:t>
                      </a:r>
                    </a:p>
                  </a:txBody>
                  <a:tcPr/>
                </a:tc>
                <a:tc>
                  <a:txBody>
                    <a:bodyPr/>
                    <a:lstStyle/>
                    <a:p>
                      <a:r>
                        <a:rPr kumimoji="1" lang="ja-JP" altLang="en-US" sz="1600" dirty="0"/>
                        <a:t>目と皮膚の健康</a:t>
                      </a:r>
                    </a:p>
                  </a:txBody>
                  <a:tcPr/>
                </a:tc>
                <a:tc>
                  <a:txBody>
                    <a:bodyPr/>
                    <a:lstStyle/>
                    <a:p>
                      <a:r>
                        <a:rPr kumimoji="1" lang="ja-JP" altLang="en-US" sz="1600" dirty="0"/>
                        <a:t>視力・眼球異常・皮膚トラブル</a:t>
                      </a:r>
                    </a:p>
                  </a:txBody>
                  <a:tcPr/>
                </a:tc>
                <a:tc>
                  <a:txBody>
                    <a:bodyPr/>
                    <a:lstStyle/>
                    <a:p>
                      <a:r>
                        <a:rPr kumimoji="1" lang="ja-JP" altLang="en-US" sz="1600" dirty="0"/>
                        <a:t>食欲不振・歯肉炎・関節炎</a:t>
                      </a:r>
                    </a:p>
                  </a:txBody>
                  <a:tcPr/>
                </a:tc>
                <a:extLst>
                  <a:ext uri="{0D108BD9-81ED-4DB2-BD59-A6C34878D82A}">
                    <a16:rowId xmlns:a16="http://schemas.microsoft.com/office/drawing/2014/main" xmlns="" val="1840398476"/>
                  </a:ext>
                </a:extLst>
              </a:tr>
              <a:tr h="370840">
                <a:tc>
                  <a:txBody>
                    <a:bodyPr/>
                    <a:lstStyle/>
                    <a:p>
                      <a:r>
                        <a:rPr kumimoji="1" lang="ja-JP" altLang="en-US" sz="1600" dirty="0"/>
                        <a:t>ビタミン</a:t>
                      </a:r>
                      <a:r>
                        <a:rPr kumimoji="1" lang="en-US" altLang="ja-JP" sz="1600" dirty="0">
                          <a:solidFill>
                            <a:srgbClr val="FF0000"/>
                          </a:solidFill>
                        </a:rPr>
                        <a:t>D</a:t>
                      </a:r>
                      <a:endParaRPr kumimoji="1" lang="ja-JP" altLang="en-US" sz="1600" dirty="0">
                        <a:solidFill>
                          <a:srgbClr val="FF0000"/>
                        </a:solidFill>
                      </a:endParaRPr>
                    </a:p>
                  </a:txBody>
                  <a:tcPr/>
                </a:tc>
                <a:tc>
                  <a:txBody>
                    <a:bodyPr/>
                    <a:lstStyle/>
                    <a:p>
                      <a:r>
                        <a:rPr kumimoji="1" lang="ja-JP" altLang="en-US" sz="1600" dirty="0" smtClean="0"/>
                        <a:t>　　　　　　　と</a:t>
                      </a:r>
                      <a:r>
                        <a:rPr kumimoji="1" lang="ja-JP" altLang="en-US" sz="1600" dirty="0"/>
                        <a:t>リンの吸収</a:t>
                      </a:r>
                    </a:p>
                  </a:txBody>
                  <a:tcPr/>
                </a:tc>
                <a:tc>
                  <a:txBody>
                    <a:bodyPr/>
                    <a:lstStyle/>
                    <a:p>
                      <a:r>
                        <a:rPr kumimoji="1" lang="ja-JP" altLang="en-US" sz="1600" dirty="0"/>
                        <a:t>くる病・骨軟化症</a:t>
                      </a:r>
                    </a:p>
                  </a:txBody>
                  <a:tcPr/>
                </a:tc>
                <a:tc>
                  <a:txBody>
                    <a:bodyPr/>
                    <a:lstStyle/>
                    <a:p>
                      <a:r>
                        <a:rPr kumimoji="1" lang="ja-JP" altLang="en-US" sz="1600" dirty="0"/>
                        <a:t>食欲不振・疲労・腎障害</a:t>
                      </a:r>
                    </a:p>
                  </a:txBody>
                  <a:tcPr/>
                </a:tc>
                <a:extLst>
                  <a:ext uri="{0D108BD9-81ED-4DB2-BD59-A6C34878D82A}">
                    <a16:rowId xmlns:a16="http://schemas.microsoft.com/office/drawing/2014/main" xmlns="" val="1273403582"/>
                  </a:ext>
                </a:extLst>
              </a:tr>
              <a:tr h="370840">
                <a:tc>
                  <a:txBody>
                    <a:bodyPr/>
                    <a:lstStyle/>
                    <a:p>
                      <a:r>
                        <a:rPr kumimoji="1" lang="ja-JP" altLang="en-US" sz="1600" dirty="0"/>
                        <a:t>ビタミン</a:t>
                      </a:r>
                      <a:r>
                        <a:rPr kumimoji="1" lang="en-US" altLang="ja-JP" sz="1600" dirty="0"/>
                        <a:t>E</a:t>
                      </a:r>
                      <a:endParaRPr kumimoji="1" lang="ja-JP" altLang="en-US" sz="1600" dirty="0"/>
                    </a:p>
                  </a:txBody>
                  <a:tcPr/>
                </a:tc>
                <a:tc>
                  <a:txBody>
                    <a:bodyPr/>
                    <a:lstStyle/>
                    <a:p>
                      <a:r>
                        <a:rPr kumimoji="1" lang="ja-JP" altLang="en-US" sz="1600" dirty="0"/>
                        <a:t>抗酸化作用</a:t>
                      </a:r>
                    </a:p>
                  </a:txBody>
                  <a:tcPr/>
                </a:tc>
                <a:tc>
                  <a:txBody>
                    <a:bodyPr/>
                    <a:lstStyle/>
                    <a:p>
                      <a:r>
                        <a:rPr kumimoji="1" lang="ja-JP" altLang="en-US" sz="1600" dirty="0"/>
                        <a:t>繁殖障害・黄色脂肪症（猫）</a:t>
                      </a:r>
                    </a:p>
                  </a:txBody>
                  <a:tcPr/>
                </a:tc>
                <a:tc>
                  <a:txBody>
                    <a:bodyPr/>
                    <a:lstStyle/>
                    <a:p>
                      <a:endParaRPr kumimoji="1" lang="ja-JP" altLang="en-US" sz="1600" dirty="0"/>
                    </a:p>
                  </a:txBody>
                  <a:tcPr/>
                </a:tc>
                <a:extLst>
                  <a:ext uri="{0D108BD9-81ED-4DB2-BD59-A6C34878D82A}">
                    <a16:rowId xmlns:a16="http://schemas.microsoft.com/office/drawing/2014/main" xmlns="" val="2177214051"/>
                  </a:ext>
                </a:extLst>
              </a:tr>
              <a:tr h="370840">
                <a:tc>
                  <a:txBody>
                    <a:bodyPr/>
                    <a:lstStyle/>
                    <a:p>
                      <a:r>
                        <a:rPr kumimoji="1" lang="ja-JP" altLang="en-US" sz="1600" dirty="0" smtClean="0"/>
                        <a:t>ビタミン</a:t>
                      </a:r>
                      <a:endParaRPr kumimoji="1" lang="ja-JP" altLang="en-US" sz="1600" dirty="0">
                        <a:solidFill>
                          <a:srgbClr val="FF0000"/>
                        </a:solidFill>
                      </a:endParaRPr>
                    </a:p>
                  </a:txBody>
                  <a:tcPr/>
                </a:tc>
                <a:tc>
                  <a:txBody>
                    <a:bodyPr/>
                    <a:lstStyle/>
                    <a:p>
                      <a:r>
                        <a:rPr kumimoji="1" lang="ja-JP" altLang="en-US" sz="1600" dirty="0"/>
                        <a:t>血液凝固作用</a:t>
                      </a:r>
                    </a:p>
                  </a:txBody>
                  <a:tcPr/>
                </a:tc>
                <a:tc>
                  <a:txBody>
                    <a:bodyPr/>
                    <a:lstStyle/>
                    <a:p>
                      <a:r>
                        <a:rPr kumimoji="1" lang="ja-JP" altLang="en-US" sz="1600" dirty="0"/>
                        <a:t>血液凝固異常</a:t>
                      </a:r>
                    </a:p>
                  </a:txBody>
                  <a:tcPr/>
                </a:tc>
                <a:tc>
                  <a:txBody>
                    <a:bodyPr/>
                    <a:lstStyle/>
                    <a:p>
                      <a:endParaRPr kumimoji="1" lang="ja-JP" altLang="en-US" sz="1600" dirty="0"/>
                    </a:p>
                  </a:txBody>
                  <a:tcPr/>
                </a:tc>
                <a:extLst>
                  <a:ext uri="{0D108BD9-81ED-4DB2-BD59-A6C34878D82A}">
                    <a16:rowId xmlns:a16="http://schemas.microsoft.com/office/drawing/2014/main" xmlns="" val="1139487025"/>
                  </a:ext>
                </a:extLst>
              </a:tr>
              <a:tr h="370840">
                <a:tc>
                  <a:txBody>
                    <a:bodyPr/>
                    <a:lstStyle/>
                    <a:p>
                      <a:r>
                        <a:rPr kumimoji="1" lang="ja-JP" altLang="en-US" sz="1600" dirty="0"/>
                        <a:t>ビタミン</a:t>
                      </a:r>
                      <a:r>
                        <a:rPr kumimoji="1" lang="en-US" altLang="ja-JP" sz="1600" dirty="0"/>
                        <a:t>B1</a:t>
                      </a:r>
                      <a:endParaRPr kumimoji="1" lang="ja-JP" altLang="en-US" sz="1600" dirty="0"/>
                    </a:p>
                  </a:txBody>
                  <a:tcPr/>
                </a:tc>
                <a:tc>
                  <a:txBody>
                    <a:bodyPr/>
                    <a:lstStyle/>
                    <a:p>
                      <a:r>
                        <a:rPr kumimoji="1" lang="ja-JP" altLang="en-US" sz="1600" dirty="0"/>
                        <a:t>糖やアミノ酸の代謝</a:t>
                      </a:r>
                    </a:p>
                  </a:txBody>
                  <a:tcPr/>
                </a:tc>
                <a:tc>
                  <a:txBody>
                    <a:bodyPr/>
                    <a:lstStyle/>
                    <a:p>
                      <a:r>
                        <a:rPr kumimoji="1" lang="ja-JP" altLang="en-US" sz="1600" dirty="0"/>
                        <a:t>食欲不振・神経異常</a:t>
                      </a:r>
                    </a:p>
                  </a:txBody>
                  <a:tcPr/>
                </a:tc>
                <a:tc>
                  <a:txBody>
                    <a:bodyPr/>
                    <a:lstStyle/>
                    <a:p>
                      <a:endParaRPr kumimoji="1" lang="ja-JP" altLang="en-US" sz="1600" dirty="0"/>
                    </a:p>
                  </a:txBody>
                  <a:tcPr/>
                </a:tc>
                <a:extLst>
                  <a:ext uri="{0D108BD9-81ED-4DB2-BD59-A6C34878D82A}">
                    <a16:rowId xmlns:a16="http://schemas.microsoft.com/office/drawing/2014/main" xmlns="" val="3653026786"/>
                  </a:ext>
                </a:extLst>
              </a:tr>
              <a:tr h="370840">
                <a:tc>
                  <a:txBody>
                    <a:bodyPr/>
                    <a:lstStyle/>
                    <a:p>
                      <a:r>
                        <a:rPr kumimoji="1" lang="ja-JP" altLang="en-US" sz="1600" dirty="0"/>
                        <a:t>ビタミン</a:t>
                      </a:r>
                      <a:r>
                        <a:rPr kumimoji="1" lang="en-US" altLang="ja-JP" sz="1600" dirty="0"/>
                        <a:t>B2</a:t>
                      </a:r>
                      <a:endParaRPr kumimoji="1" lang="ja-JP" altLang="en-US" sz="1600" dirty="0"/>
                    </a:p>
                  </a:txBody>
                  <a:tcPr/>
                </a:tc>
                <a:tc>
                  <a:txBody>
                    <a:bodyPr/>
                    <a:lstStyle/>
                    <a:p>
                      <a:r>
                        <a:rPr kumimoji="1" lang="ja-JP" altLang="en-US" sz="1600" dirty="0"/>
                        <a:t>成長促進</a:t>
                      </a:r>
                    </a:p>
                  </a:txBody>
                  <a:tcPr/>
                </a:tc>
                <a:tc>
                  <a:txBody>
                    <a:bodyPr/>
                    <a:lstStyle/>
                    <a:p>
                      <a:r>
                        <a:rPr kumimoji="1" lang="ja-JP" altLang="en-US" sz="1600" dirty="0"/>
                        <a:t>眼・皮膚の異常</a:t>
                      </a:r>
                    </a:p>
                  </a:txBody>
                  <a:tcPr/>
                </a:tc>
                <a:tc>
                  <a:txBody>
                    <a:bodyPr/>
                    <a:lstStyle/>
                    <a:p>
                      <a:endParaRPr kumimoji="1" lang="ja-JP" altLang="en-US" sz="1600" dirty="0"/>
                    </a:p>
                  </a:txBody>
                  <a:tcPr/>
                </a:tc>
                <a:extLst>
                  <a:ext uri="{0D108BD9-81ED-4DB2-BD59-A6C34878D82A}">
                    <a16:rowId xmlns:a16="http://schemas.microsoft.com/office/drawing/2014/main" xmlns="" val="1474419186"/>
                  </a:ext>
                </a:extLst>
              </a:tr>
              <a:tr h="370840">
                <a:tc>
                  <a:txBody>
                    <a:bodyPr/>
                    <a:lstStyle/>
                    <a:p>
                      <a:r>
                        <a:rPr kumimoji="1" lang="ja-JP" altLang="en-US" sz="1600" dirty="0"/>
                        <a:t>ビタミン</a:t>
                      </a:r>
                      <a:r>
                        <a:rPr kumimoji="1" lang="en-US" altLang="ja-JP" sz="1600" dirty="0"/>
                        <a:t>B6</a:t>
                      </a:r>
                      <a:endParaRPr kumimoji="1" lang="ja-JP" altLang="en-US" sz="1600" dirty="0"/>
                    </a:p>
                  </a:txBody>
                  <a:tcPr/>
                </a:tc>
                <a:tc>
                  <a:txBody>
                    <a:bodyPr/>
                    <a:lstStyle/>
                    <a:p>
                      <a:r>
                        <a:rPr kumimoji="1" lang="ja-JP" altLang="en-US" sz="1600" dirty="0"/>
                        <a:t>アミノ酸の代謝</a:t>
                      </a:r>
                    </a:p>
                  </a:txBody>
                  <a:tcPr/>
                </a:tc>
                <a:tc>
                  <a:txBody>
                    <a:bodyPr/>
                    <a:lstStyle/>
                    <a:p>
                      <a:r>
                        <a:rPr kumimoji="1" lang="ja-JP" altLang="en-US" sz="1600" dirty="0"/>
                        <a:t>貧血・脱毛</a:t>
                      </a:r>
                    </a:p>
                  </a:txBody>
                  <a:tcPr/>
                </a:tc>
                <a:tc>
                  <a:txBody>
                    <a:bodyPr/>
                    <a:lstStyle/>
                    <a:p>
                      <a:endParaRPr kumimoji="1" lang="ja-JP" altLang="en-US" sz="1600" dirty="0"/>
                    </a:p>
                  </a:txBody>
                  <a:tcPr/>
                </a:tc>
                <a:extLst>
                  <a:ext uri="{0D108BD9-81ED-4DB2-BD59-A6C34878D82A}">
                    <a16:rowId xmlns:a16="http://schemas.microsoft.com/office/drawing/2014/main" xmlns="" val="1890345180"/>
                  </a:ext>
                </a:extLst>
              </a:tr>
              <a:tr h="370840">
                <a:tc>
                  <a:txBody>
                    <a:bodyPr/>
                    <a:lstStyle/>
                    <a:p>
                      <a:r>
                        <a:rPr kumimoji="1" lang="ja-JP" altLang="en-US" sz="1600" dirty="0"/>
                        <a:t>ビタミン</a:t>
                      </a:r>
                      <a:r>
                        <a:rPr kumimoji="1" lang="en-US" altLang="ja-JP" sz="1600" dirty="0"/>
                        <a:t>B12</a:t>
                      </a:r>
                      <a:endParaRPr kumimoji="1" lang="ja-JP" altLang="en-US" sz="1600" dirty="0"/>
                    </a:p>
                  </a:txBody>
                  <a:tcPr/>
                </a:tc>
                <a:tc>
                  <a:txBody>
                    <a:bodyPr/>
                    <a:lstStyle/>
                    <a:p>
                      <a:r>
                        <a:rPr kumimoji="1" lang="ja-JP" altLang="en-US" sz="1600" dirty="0"/>
                        <a:t>体たんぱく質の合成</a:t>
                      </a:r>
                    </a:p>
                  </a:txBody>
                  <a:tcPr/>
                </a:tc>
                <a:tc>
                  <a:txBody>
                    <a:bodyPr/>
                    <a:lstStyle/>
                    <a:p>
                      <a:r>
                        <a:rPr kumimoji="1" lang="ja-JP" altLang="en-US" sz="1600" dirty="0"/>
                        <a:t>神経異常</a:t>
                      </a:r>
                    </a:p>
                  </a:txBody>
                  <a:tcPr/>
                </a:tc>
                <a:tc>
                  <a:txBody>
                    <a:bodyPr/>
                    <a:lstStyle/>
                    <a:p>
                      <a:endParaRPr kumimoji="1" lang="ja-JP" altLang="en-US" sz="1600" dirty="0"/>
                    </a:p>
                  </a:txBody>
                  <a:tcPr/>
                </a:tc>
                <a:extLst>
                  <a:ext uri="{0D108BD9-81ED-4DB2-BD59-A6C34878D82A}">
                    <a16:rowId xmlns:a16="http://schemas.microsoft.com/office/drawing/2014/main" xmlns="" val="587993483"/>
                  </a:ext>
                </a:extLst>
              </a:tr>
              <a:tr h="370840">
                <a:tc>
                  <a:txBody>
                    <a:bodyPr/>
                    <a:lstStyle/>
                    <a:p>
                      <a:r>
                        <a:rPr kumimoji="1" lang="ja-JP" altLang="en-US" sz="1600" dirty="0"/>
                        <a:t>ビタミン</a:t>
                      </a:r>
                      <a:r>
                        <a:rPr kumimoji="1" lang="en-US" altLang="ja-JP" sz="1600" dirty="0"/>
                        <a:t>C</a:t>
                      </a:r>
                      <a:r>
                        <a:rPr kumimoji="1" lang="ja-JP" altLang="en-US" sz="1600" dirty="0"/>
                        <a:t>（人）</a:t>
                      </a:r>
                    </a:p>
                  </a:txBody>
                  <a:tcPr/>
                </a:tc>
                <a:tc>
                  <a:txBody>
                    <a:bodyPr/>
                    <a:lstStyle/>
                    <a:p>
                      <a:r>
                        <a:rPr kumimoji="1" lang="ja-JP" altLang="en-US" sz="1600" dirty="0"/>
                        <a:t>抗酸化作用</a:t>
                      </a:r>
                    </a:p>
                  </a:txBody>
                  <a:tcPr/>
                </a:tc>
                <a:tc>
                  <a:txBody>
                    <a:bodyPr/>
                    <a:lstStyle/>
                    <a:p>
                      <a:r>
                        <a:rPr kumimoji="1" lang="ja-JP" altLang="en-US" sz="1600" dirty="0"/>
                        <a:t>貧血、血管・皮膚・筋肉障害</a:t>
                      </a:r>
                    </a:p>
                  </a:txBody>
                  <a:tcPr/>
                </a:tc>
                <a:tc>
                  <a:txBody>
                    <a:bodyPr/>
                    <a:lstStyle/>
                    <a:p>
                      <a:endParaRPr kumimoji="1" lang="ja-JP" altLang="en-US" sz="1600" dirty="0"/>
                    </a:p>
                  </a:txBody>
                  <a:tcPr/>
                </a:tc>
                <a:extLst>
                  <a:ext uri="{0D108BD9-81ED-4DB2-BD59-A6C34878D82A}">
                    <a16:rowId xmlns:a16="http://schemas.microsoft.com/office/drawing/2014/main" xmlns="" val="2834744152"/>
                  </a:ext>
                </a:extLst>
              </a:tr>
              <a:tr h="370840">
                <a:tc>
                  <a:txBody>
                    <a:bodyPr/>
                    <a:lstStyle/>
                    <a:p>
                      <a:endParaRPr kumimoji="1" lang="ja-JP" altLang="en-US" sz="1600" dirty="0">
                        <a:solidFill>
                          <a:srgbClr val="FF0000"/>
                        </a:solidFill>
                      </a:endParaRPr>
                    </a:p>
                  </a:txBody>
                  <a:tcPr/>
                </a:tc>
                <a:tc>
                  <a:txBody>
                    <a:bodyPr/>
                    <a:lstStyle/>
                    <a:p>
                      <a:r>
                        <a:rPr kumimoji="1" lang="ja-JP" altLang="en-US" sz="1600" dirty="0"/>
                        <a:t>エネルギー伝達酵素の補助</a:t>
                      </a:r>
                    </a:p>
                  </a:txBody>
                  <a:tcPr/>
                </a:tc>
                <a:tc>
                  <a:txBody>
                    <a:bodyPr/>
                    <a:lstStyle/>
                    <a:p>
                      <a:r>
                        <a:rPr kumimoji="1" lang="ja-JP" altLang="en-US" sz="1600" dirty="0"/>
                        <a:t>口内炎・黒舌病（犬）</a:t>
                      </a:r>
                    </a:p>
                  </a:txBody>
                  <a:tcPr/>
                </a:tc>
                <a:tc>
                  <a:txBody>
                    <a:bodyPr/>
                    <a:lstStyle/>
                    <a:p>
                      <a:endParaRPr kumimoji="1" lang="ja-JP" altLang="en-US" sz="1600" dirty="0"/>
                    </a:p>
                  </a:txBody>
                  <a:tcPr/>
                </a:tc>
                <a:extLst>
                  <a:ext uri="{0D108BD9-81ED-4DB2-BD59-A6C34878D82A}">
                    <a16:rowId xmlns:a16="http://schemas.microsoft.com/office/drawing/2014/main" xmlns="" val="3804898136"/>
                  </a:ext>
                </a:extLst>
              </a:tr>
              <a:tr h="370840">
                <a:tc>
                  <a:txBody>
                    <a:bodyPr/>
                    <a:lstStyle/>
                    <a:p>
                      <a:r>
                        <a:rPr kumimoji="1" lang="ja-JP" altLang="en-US" sz="1600" dirty="0"/>
                        <a:t>パントテン酸</a:t>
                      </a:r>
                    </a:p>
                  </a:txBody>
                  <a:tcPr/>
                </a:tc>
                <a:tc>
                  <a:txBody>
                    <a:bodyPr/>
                    <a:lstStyle/>
                    <a:p>
                      <a:r>
                        <a:rPr kumimoji="1" lang="ja-JP" altLang="en-US" sz="1600" dirty="0"/>
                        <a:t>脂肪の代謝</a:t>
                      </a:r>
                    </a:p>
                  </a:txBody>
                  <a:tcPr/>
                </a:tc>
                <a:tc>
                  <a:txBody>
                    <a:bodyPr/>
                    <a:lstStyle/>
                    <a:p>
                      <a:r>
                        <a:rPr kumimoji="1" lang="ja-JP" altLang="en-US" sz="1600" dirty="0"/>
                        <a:t>成長不良・消化管障害</a:t>
                      </a:r>
                    </a:p>
                  </a:txBody>
                  <a:tcPr/>
                </a:tc>
                <a:tc>
                  <a:txBody>
                    <a:bodyPr/>
                    <a:lstStyle/>
                    <a:p>
                      <a:endParaRPr kumimoji="1" lang="ja-JP" altLang="en-US" sz="1600" dirty="0"/>
                    </a:p>
                  </a:txBody>
                  <a:tcPr/>
                </a:tc>
                <a:extLst>
                  <a:ext uri="{0D108BD9-81ED-4DB2-BD59-A6C34878D82A}">
                    <a16:rowId xmlns:a16="http://schemas.microsoft.com/office/drawing/2014/main" xmlns="" val="3404429147"/>
                  </a:ext>
                </a:extLst>
              </a:tr>
              <a:tr h="370840">
                <a:tc>
                  <a:txBody>
                    <a:bodyPr/>
                    <a:lstStyle/>
                    <a:p>
                      <a:r>
                        <a:rPr kumimoji="1" lang="ja-JP" altLang="en-US" sz="1600" dirty="0"/>
                        <a:t>葉酸</a:t>
                      </a:r>
                    </a:p>
                  </a:txBody>
                  <a:tcPr/>
                </a:tc>
                <a:tc>
                  <a:txBody>
                    <a:bodyPr/>
                    <a:lstStyle/>
                    <a:p>
                      <a:r>
                        <a:rPr kumimoji="1" lang="ja-JP" altLang="en-US" sz="1600" dirty="0"/>
                        <a:t>核タンパク質の代謝</a:t>
                      </a:r>
                    </a:p>
                  </a:txBody>
                  <a:tcPr/>
                </a:tc>
                <a:tc>
                  <a:txBody>
                    <a:bodyPr/>
                    <a:lstStyle/>
                    <a:p>
                      <a:r>
                        <a:rPr kumimoji="1" lang="ja-JP" altLang="en-US" sz="1600" dirty="0"/>
                        <a:t>貧血</a:t>
                      </a:r>
                    </a:p>
                  </a:txBody>
                  <a:tcPr/>
                </a:tc>
                <a:tc>
                  <a:txBody>
                    <a:bodyPr/>
                    <a:lstStyle/>
                    <a:p>
                      <a:endParaRPr kumimoji="1" lang="ja-JP" altLang="en-US" sz="1600" dirty="0"/>
                    </a:p>
                  </a:txBody>
                  <a:tcPr/>
                </a:tc>
                <a:extLst>
                  <a:ext uri="{0D108BD9-81ED-4DB2-BD59-A6C34878D82A}">
                    <a16:rowId xmlns:a16="http://schemas.microsoft.com/office/drawing/2014/main" xmlns="" val="277658770"/>
                  </a:ext>
                </a:extLst>
              </a:tr>
              <a:tr h="370840">
                <a:tc>
                  <a:txBody>
                    <a:bodyPr/>
                    <a:lstStyle/>
                    <a:p>
                      <a:r>
                        <a:rPr kumimoji="1" lang="ja-JP" altLang="en-US" sz="1600" dirty="0"/>
                        <a:t>ビオチン</a:t>
                      </a:r>
                    </a:p>
                  </a:txBody>
                  <a:tcPr/>
                </a:tc>
                <a:tc>
                  <a:txBody>
                    <a:bodyPr/>
                    <a:lstStyle/>
                    <a:p>
                      <a:r>
                        <a:rPr kumimoji="1" lang="ja-JP" altLang="en-US" sz="1600" dirty="0"/>
                        <a:t>糖や脂肪酸の代謝</a:t>
                      </a:r>
                    </a:p>
                  </a:txBody>
                  <a:tcPr/>
                </a:tc>
                <a:tc>
                  <a:txBody>
                    <a:bodyPr/>
                    <a:lstStyle/>
                    <a:p>
                      <a:r>
                        <a:rPr kumimoji="1" lang="ja-JP" altLang="en-US" sz="1600" dirty="0"/>
                        <a:t>皮膚炎</a:t>
                      </a:r>
                    </a:p>
                  </a:txBody>
                  <a:tcPr/>
                </a:tc>
                <a:tc>
                  <a:txBody>
                    <a:bodyPr/>
                    <a:lstStyle/>
                    <a:p>
                      <a:endParaRPr kumimoji="1" lang="ja-JP" altLang="en-US" sz="1600" dirty="0"/>
                    </a:p>
                  </a:txBody>
                  <a:tcPr/>
                </a:tc>
                <a:extLst>
                  <a:ext uri="{0D108BD9-81ED-4DB2-BD59-A6C34878D82A}">
                    <a16:rowId xmlns:a16="http://schemas.microsoft.com/office/drawing/2014/main" xmlns="" val="3504887185"/>
                  </a:ext>
                </a:extLst>
              </a:tr>
            </a:tbl>
          </a:graphicData>
        </a:graphic>
      </p:graphicFrame>
      <p:sp>
        <p:nvSpPr>
          <p:cNvPr id="3" name="正方形/長方形 2"/>
          <p:cNvSpPr/>
          <p:nvPr/>
        </p:nvSpPr>
        <p:spPr>
          <a:xfrm>
            <a:off x="3076651" y="1981141"/>
            <a:ext cx="1138453" cy="338554"/>
          </a:xfrm>
          <a:prstGeom prst="rect">
            <a:avLst/>
          </a:prstGeom>
        </p:spPr>
        <p:txBody>
          <a:bodyPr wrap="none">
            <a:spAutoFit/>
          </a:bodyPr>
          <a:lstStyle/>
          <a:p>
            <a:r>
              <a:rPr lang="ja-JP" altLang="en-US" sz="1600" dirty="0">
                <a:solidFill>
                  <a:srgbClr val="FF0000"/>
                </a:solidFill>
              </a:rPr>
              <a:t>カルシウム</a:t>
            </a:r>
            <a:endParaRPr lang="ja-JP" altLang="en-US" sz="1600" dirty="0"/>
          </a:p>
        </p:txBody>
      </p:sp>
      <p:sp>
        <p:nvSpPr>
          <p:cNvPr id="4" name="正方形/長方形 3"/>
          <p:cNvSpPr/>
          <p:nvPr/>
        </p:nvSpPr>
        <p:spPr>
          <a:xfrm>
            <a:off x="2210540" y="2688152"/>
            <a:ext cx="304892" cy="369332"/>
          </a:xfrm>
          <a:prstGeom prst="rect">
            <a:avLst/>
          </a:prstGeom>
        </p:spPr>
        <p:txBody>
          <a:bodyPr wrap="none">
            <a:spAutoFit/>
          </a:bodyPr>
          <a:lstStyle/>
          <a:p>
            <a:r>
              <a:rPr lang="en-US" altLang="ja-JP" dirty="0">
                <a:solidFill>
                  <a:srgbClr val="FF0000"/>
                </a:solidFill>
              </a:rPr>
              <a:t>K</a:t>
            </a:r>
            <a:endParaRPr lang="ja-JP" altLang="en-US" dirty="0">
              <a:solidFill>
                <a:srgbClr val="FF0000"/>
              </a:solidFill>
            </a:endParaRPr>
          </a:p>
        </p:txBody>
      </p:sp>
      <p:sp>
        <p:nvSpPr>
          <p:cNvPr id="6" name="正方形/長方形 5"/>
          <p:cNvSpPr/>
          <p:nvPr/>
        </p:nvSpPr>
        <p:spPr>
          <a:xfrm>
            <a:off x="1526262" y="4931732"/>
            <a:ext cx="1205779" cy="369332"/>
          </a:xfrm>
          <a:prstGeom prst="rect">
            <a:avLst/>
          </a:prstGeom>
        </p:spPr>
        <p:txBody>
          <a:bodyPr wrap="none">
            <a:spAutoFit/>
          </a:bodyPr>
          <a:lstStyle/>
          <a:p>
            <a:r>
              <a:rPr lang="ja-JP" altLang="en-US" dirty="0">
                <a:solidFill>
                  <a:srgbClr val="FF0000"/>
                </a:solidFill>
              </a:rPr>
              <a:t>ナイアシン</a:t>
            </a:r>
            <a:endParaRPr lang="ja-JP" altLang="en-US" dirty="0">
              <a:solidFill>
                <a:srgbClr val="FF0000"/>
              </a:solidFill>
            </a:endParaRPr>
          </a:p>
        </p:txBody>
      </p:sp>
    </p:spTree>
    <p:custDataLst>
      <p:tags r:id="rId1"/>
    </p:custDataLst>
    <p:extLst>
      <p:ext uri="{BB962C8B-B14F-4D97-AF65-F5344CB8AC3E}">
        <p14:creationId xmlns:p14="http://schemas.microsoft.com/office/powerpoint/2010/main" val="2558943103"/>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283967" y="678194"/>
            <a:ext cx="272382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ミネラル</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12</a:t>
            </a:fld>
            <a:endParaRPr kumimoji="1" lang="ja-JP" altLang="en-US" sz="1000" dirty="0">
              <a:latin typeface="HG丸ｺﾞｼｯｸM-PRO" panose="020F0600000000000000" pitchFamily="50" charset="-128"/>
              <a:ea typeface="HG丸ｺﾞｼｯｸM-PRO" panose="020F0600000000000000" pitchFamily="50" charset="-128"/>
            </a:endParaRPr>
          </a:p>
        </p:txBody>
      </p:sp>
      <p:graphicFrame>
        <p:nvGraphicFramePr>
          <p:cNvPr id="2" name="表 5">
            <a:extLst>
              <a:ext uri="{FF2B5EF4-FFF2-40B4-BE49-F238E27FC236}">
                <a16:creationId xmlns:a16="http://schemas.microsoft.com/office/drawing/2014/main" xmlns="" id="{98CDE0FA-053E-0445-BA23-90AF406625CD}"/>
              </a:ext>
            </a:extLst>
          </p:cNvPr>
          <p:cNvGraphicFramePr>
            <a:graphicFrameLocks noGrp="1"/>
          </p:cNvGraphicFramePr>
          <p:nvPr>
            <p:extLst>
              <p:ext uri="{D42A27DB-BD31-4B8C-83A1-F6EECF244321}">
                <p14:modId xmlns:p14="http://schemas.microsoft.com/office/powerpoint/2010/main" val="3755833609"/>
              </p:ext>
            </p:extLst>
          </p:nvPr>
        </p:nvGraphicFramePr>
        <p:xfrm>
          <a:off x="1071154" y="2465347"/>
          <a:ext cx="10162903" cy="3337560"/>
        </p:xfrm>
        <a:graphic>
          <a:graphicData uri="http://schemas.openxmlformats.org/drawingml/2006/table">
            <a:tbl>
              <a:tblPr firstRow="1" bandRow="1">
                <a:tableStyleId>{5C22544A-7EE6-4342-B048-85BDC9FD1C3A}</a:tableStyleId>
              </a:tblPr>
              <a:tblGrid>
                <a:gridCol w="1802675">
                  <a:extLst>
                    <a:ext uri="{9D8B030D-6E8A-4147-A177-3AD203B41FA5}">
                      <a16:colId xmlns:a16="http://schemas.microsoft.com/office/drawing/2014/main" xmlns="" val="571595328"/>
                    </a:ext>
                  </a:extLst>
                </a:gridCol>
                <a:gridCol w="2934788">
                  <a:extLst>
                    <a:ext uri="{9D8B030D-6E8A-4147-A177-3AD203B41FA5}">
                      <a16:colId xmlns:a16="http://schemas.microsoft.com/office/drawing/2014/main" xmlns="" val="1374255389"/>
                    </a:ext>
                  </a:extLst>
                </a:gridCol>
                <a:gridCol w="2421868">
                  <a:extLst>
                    <a:ext uri="{9D8B030D-6E8A-4147-A177-3AD203B41FA5}">
                      <a16:colId xmlns:a16="http://schemas.microsoft.com/office/drawing/2014/main" xmlns="" val="3715908434"/>
                    </a:ext>
                  </a:extLst>
                </a:gridCol>
                <a:gridCol w="3003572">
                  <a:extLst>
                    <a:ext uri="{9D8B030D-6E8A-4147-A177-3AD203B41FA5}">
                      <a16:colId xmlns:a16="http://schemas.microsoft.com/office/drawing/2014/main" xmlns="" val="1532571405"/>
                    </a:ext>
                  </a:extLst>
                </a:gridCol>
              </a:tblGrid>
              <a:tr h="370840">
                <a:tc>
                  <a:txBody>
                    <a:bodyPr/>
                    <a:lstStyle/>
                    <a:p>
                      <a:endParaRPr kumimoji="1" lang="ja-JP" altLang="en-US" sz="1600" dirty="0"/>
                    </a:p>
                  </a:txBody>
                  <a:tcPr/>
                </a:tc>
                <a:tc>
                  <a:txBody>
                    <a:bodyPr/>
                    <a:lstStyle/>
                    <a:p>
                      <a:r>
                        <a:rPr kumimoji="1" lang="ja-JP" altLang="en-US" sz="1600" dirty="0"/>
                        <a:t>主な働き</a:t>
                      </a:r>
                    </a:p>
                  </a:txBody>
                  <a:tcPr/>
                </a:tc>
                <a:tc>
                  <a:txBody>
                    <a:bodyPr/>
                    <a:lstStyle/>
                    <a:p>
                      <a:r>
                        <a:rPr kumimoji="1" lang="ja-JP" altLang="en-US" sz="1600" dirty="0"/>
                        <a:t>欠乏症</a:t>
                      </a:r>
                    </a:p>
                  </a:txBody>
                  <a:tcPr/>
                </a:tc>
                <a:tc>
                  <a:txBody>
                    <a:bodyPr/>
                    <a:lstStyle/>
                    <a:p>
                      <a:r>
                        <a:rPr kumimoji="1" lang="ja-JP" altLang="en-US" sz="1600" dirty="0"/>
                        <a:t>過剰症</a:t>
                      </a:r>
                    </a:p>
                  </a:txBody>
                  <a:tcPr/>
                </a:tc>
                <a:extLst>
                  <a:ext uri="{0D108BD9-81ED-4DB2-BD59-A6C34878D82A}">
                    <a16:rowId xmlns:a16="http://schemas.microsoft.com/office/drawing/2014/main" xmlns="" val="3517566832"/>
                  </a:ext>
                </a:extLst>
              </a:tr>
              <a:tr h="370840">
                <a:tc>
                  <a:txBody>
                    <a:bodyPr/>
                    <a:lstStyle/>
                    <a:p>
                      <a:endParaRPr kumimoji="1" lang="ja-JP" altLang="en-US" sz="1600" dirty="0">
                        <a:solidFill>
                          <a:srgbClr val="FF0000"/>
                        </a:solidFill>
                      </a:endParaRPr>
                    </a:p>
                  </a:txBody>
                  <a:tcPr/>
                </a:tc>
                <a:tc>
                  <a:txBody>
                    <a:bodyPr/>
                    <a:lstStyle/>
                    <a:p>
                      <a:r>
                        <a:rPr kumimoji="1" lang="ja-JP" altLang="en-US" sz="1600" dirty="0"/>
                        <a:t>骨や歯の形成、筋収縮</a:t>
                      </a:r>
                    </a:p>
                  </a:txBody>
                  <a:tcPr/>
                </a:tc>
                <a:tc>
                  <a:txBody>
                    <a:bodyPr/>
                    <a:lstStyle/>
                    <a:p>
                      <a:r>
                        <a:rPr kumimoji="1" lang="ja-JP" altLang="en-US" sz="1600" dirty="0"/>
                        <a:t>骨軟化症、骨粗鬆症</a:t>
                      </a:r>
                    </a:p>
                  </a:txBody>
                  <a:tcPr/>
                </a:tc>
                <a:tc>
                  <a:txBody>
                    <a:bodyPr/>
                    <a:lstStyle/>
                    <a:p>
                      <a:r>
                        <a:rPr kumimoji="1" lang="ja-JP" altLang="en-US" sz="1600" dirty="0"/>
                        <a:t>骨異常、甲状腺機能低下、結石</a:t>
                      </a:r>
                    </a:p>
                  </a:txBody>
                  <a:tcPr/>
                </a:tc>
                <a:extLst>
                  <a:ext uri="{0D108BD9-81ED-4DB2-BD59-A6C34878D82A}">
                    <a16:rowId xmlns:a16="http://schemas.microsoft.com/office/drawing/2014/main" xmlns="" val="1840398476"/>
                  </a:ext>
                </a:extLst>
              </a:tr>
              <a:tr h="370840">
                <a:tc>
                  <a:txBody>
                    <a:bodyPr/>
                    <a:lstStyle/>
                    <a:p>
                      <a:r>
                        <a:rPr kumimoji="1" lang="ja-JP" altLang="en-US" sz="1600" dirty="0"/>
                        <a:t>リン</a:t>
                      </a:r>
                      <a:r>
                        <a:rPr kumimoji="1" lang="en-US" altLang="ja-JP" sz="1600" dirty="0"/>
                        <a:t>(P)</a:t>
                      </a:r>
                      <a:endParaRPr kumimoji="1" lang="ja-JP" altLang="en-US" sz="1600" dirty="0"/>
                    </a:p>
                  </a:txBody>
                  <a:tcPr/>
                </a:tc>
                <a:tc>
                  <a:txBody>
                    <a:bodyPr/>
                    <a:lstStyle/>
                    <a:p>
                      <a:r>
                        <a:rPr kumimoji="1" lang="ja-JP" altLang="en-US" sz="1600" dirty="0"/>
                        <a:t>骨や歯の形成、エネルギー代謝</a:t>
                      </a:r>
                    </a:p>
                  </a:txBody>
                  <a:tcPr/>
                </a:tc>
                <a:tc>
                  <a:txBody>
                    <a:bodyPr/>
                    <a:lstStyle/>
                    <a:p>
                      <a:r>
                        <a:rPr kumimoji="1" lang="ja-JP" altLang="en-US" sz="1600" dirty="0"/>
                        <a:t>発育不全</a:t>
                      </a:r>
                    </a:p>
                  </a:txBody>
                  <a:tcPr/>
                </a:tc>
                <a:tc>
                  <a:txBody>
                    <a:bodyPr/>
                    <a:lstStyle/>
                    <a:p>
                      <a:r>
                        <a:rPr kumimoji="1" lang="ja-JP" altLang="en-US" sz="1600" dirty="0"/>
                        <a:t>骨軟化症</a:t>
                      </a:r>
                    </a:p>
                  </a:txBody>
                  <a:tcPr/>
                </a:tc>
                <a:extLst>
                  <a:ext uri="{0D108BD9-81ED-4DB2-BD59-A6C34878D82A}">
                    <a16:rowId xmlns:a16="http://schemas.microsoft.com/office/drawing/2014/main" xmlns="" val="1273403582"/>
                  </a:ext>
                </a:extLst>
              </a:tr>
              <a:tr h="370840">
                <a:tc>
                  <a:txBody>
                    <a:bodyPr/>
                    <a:lstStyle/>
                    <a:p>
                      <a:r>
                        <a:rPr kumimoji="1" lang="ja-JP" altLang="en-US" sz="1600" dirty="0"/>
                        <a:t>カリウム</a:t>
                      </a:r>
                      <a:r>
                        <a:rPr kumimoji="1" lang="en-US" altLang="ja-JP" sz="1600" dirty="0"/>
                        <a:t>(K)</a:t>
                      </a:r>
                      <a:endParaRPr kumimoji="1" lang="ja-JP" altLang="en-US" sz="1600" dirty="0"/>
                    </a:p>
                  </a:txBody>
                  <a:tcPr/>
                </a:tc>
                <a:tc>
                  <a:txBody>
                    <a:bodyPr/>
                    <a:lstStyle/>
                    <a:p>
                      <a:r>
                        <a:rPr kumimoji="1" lang="ja-JP" altLang="en-US" sz="1600" dirty="0"/>
                        <a:t>浸透圧維持、細胞の興奮</a:t>
                      </a:r>
                    </a:p>
                  </a:txBody>
                  <a:tcPr/>
                </a:tc>
                <a:tc>
                  <a:txBody>
                    <a:bodyPr/>
                    <a:lstStyle/>
                    <a:p>
                      <a:r>
                        <a:rPr kumimoji="1" lang="ja-JP" altLang="en-US" sz="1600" dirty="0"/>
                        <a:t>無筋力症、不整脈</a:t>
                      </a:r>
                    </a:p>
                  </a:txBody>
                  <a:tcPr/>
                </a:tc>
                <a:tc>
                  <a:txBody>
                    <a:bodyPr/>
                    <a:lstStyle/>
                    <a:p>
                      <a:endParaRPr kumimoji="1" lang="ja-JP" altLang="en-US" sz="1600" dirty="0"/>
                    </a:p>
                  </a:txBody>
                  <a:tcPr/>
                </a:tc>
                <a:extLst>
                  <a:ext uri="{0D108BD9-81ED-4DB2-BD59-A6C34878D82A}">
                    <a16:rowId xmlns:a16="http://schemas.microsoft.com/office/drawing/2014/main" xmlns="" val="2177214051"/>
                  </a:ext>
                </a:extLst>
              </a:tr>
              <a:tr h="370840">
                <a:tc>
                  <a:txBody>
                    <a:bodyPr/>
                    <a:lstStyle/>
                    <a:p>
                      <a:endParaRPr kumimoji="1" lang="ja-JP" altLang="en-US" sz="1600" dirty="0"/>
                    </a:p>
                  </a:txBody>
                  <a:tcPr/>
                </a:tc>
                <a:tc>
                  <a:txBody>
                    <a:bodyPr/>
                    <a:lstStyle/>
                    <a:p>
                      <a:r>
                        <a:rPr kumimoji="1" lang="ja-JP" altLang="en-US" sz="1600" dirty="0"/>
                        <a:t>浸透圧維持、細胞の興奮</a:t>
                      </a:r>
                    </a:p>
                  </a:txBody>
                  <a:tcPr/>
                </a:tc>
                <a:tc>
                  <a:txBody>
                    <a:bodyPr/>
                    <a:lstStyle/>
                    <a:p>
                      <a:r>
                        <a:rPr kumimoji="1" lang="ja-JP" altLang="en-US" sz="1600" dirty="0"/>
                        <a:t>食欲不振、血圧低下</a:t>
                      </a:r>
                    </a:p>
                  </a:txBody>
                  <a:tcPr/>
                </a:tc>
                <a:tc>
                  <a:txBody>
                    <a:bodyPr/>
                    <a:lstStyle/>
                    <a:p>
                      <a:r>
                        <a:rPr kumimoji="1" lang="ja-JP" altLang="en-US" sz="1600" dirty="0"/>
                        <a:t>血圧上昇、腎障害</a:t>
                      </a:r>
                    </a:p>
                  </a:txBody>
                  <a:tcPr/>
                </a:tc>
                <a:extLst>
                  <a:ext uri="{0D108BD9-81ED-4DB2-BD59-A6C34878D82A}">
                    <a16:rowId xmlns:a16="http://schemas.microsoft.com/office/drawing/2014/main" xmlns="" val="1139487025"/>
                  </a:ext>
                </a:extLst>
              </a:tr>
              <a:tr h="370840">
                <a:tc>
                  <a:txBody>
                    <a:bodyPr/>
                    <a:lstStyle/>
                    <a:p>
                      <a:r>
                        <a:rPr kumimoji="1" lang="ja-JP" altLang="en-US" sz="1600" dirty="0">
                          <a:solidFill>
                            <a:srgbClr val="FF0000"/>
                          </a:solidFill>
                        </a:rPr>
                        <a:t>マグネシウム</a:t>
                      </a:r>
                      <a:r>
                        <a:rPr kumimoji="1" lang="en-US" altLang="ja-JP" sz="1600" dirty="0">
                          <a:solidFill>
                            <a:srgbClr val="FF0000"/>
                          </a:solidFill>
                        </a:rPr>
                        <a:t>(Mg)</a:t>
                      </a:r>
                      <a:endParaRPr kumimoji="1" lang="ja-JP" altLang="en-US" sz="1600" dirty="0">
                        <a:solidFill>
                          <a:srgbClr val="FF0000"/>
                        </a:solidFill>
                      </a:endParaRPr>
                    </a:p>
                  </a:txBody>
                  <a:tcPr/>
                </a:tc>
                <a:tc>
                  <a:txBody>
                    <a:bodyPr/>
                    <a:lstStyle/>
                    <a:p>
                      <a:r>
                        <a:rPr kumimoji="1" lang="ja-JP" altLang="en-US" sz="1600" dirty="0"/>
                        <a:t>酵素活性、筋収縮</a:t>
                      </a:r>
                    </a:p>
                  </a:txBody>
                  <a:tcPr/>
                </a:tc>
                <a:tc>
                  <a:txBody>
                    <a:bodyPr/>
                    <a:lstStyle/>
                    <a:p>
                      <a:r>
                        <a:rPr kumimoji="1" lang="ja-JP" altLang="en-US" sz="1600" dirty="0"/>
                        <a:t>神経異常、不整脈</a:t>
                      </a:r>
                    </a:p>
                  </a:txBody>
                  <a:tcPr/>
                </a:tc>
                <a:tc>
                  <a:txBody>
                    <a:bodyPr/>
                    <a:lstStyle/>
                    <a:p>
                      <a:r>
                        <a:rPr kumimoji="1" lang="ja-JP" altLang="en-US" sz="1600" dirty="0"/>
                        <a:t>神経障害、下部尿路疾患（猫）</a:t>
                      </a:r>
                    </a:p>
                  </a:txBody>
                  <a:tcPr/>
                </a:tc>
                <a:extLst>
                  <a:ext uri="{0D108BD9-81ED-4DB2-BD59-A6C34878D82A}">
                    <a16:rowId xmlns:a16="http://schemas.microsoft.com/office/drawing/2014/main" xmlns="" val="3653026786"/>
                  </a:ext>
                </a:extLst>
              </a:tr>
              <a:tr h="370840">
                <a:tc>
                  <a:txBody>
                    <a:bodyPr/>
                    <a:lstStyle/>
                    <a:p>
                      <a:r>
                        <a:rPr kumimoji="1" lang="ja-JP" altLang="en-US" sz="1600" dirty="0"/>
                        <a:t>鉄（</a:t>
                      </a:r>
                      <a:r>
                        <a:rPr kumimoji="1" lang="en-US" altLang="ja-JP" sz="1600" dirty="0"/>
                        <a:t>Fe)</a:t>
                      </a:r>
                      <a:endParaRPr kumimoji="1" lang="ja-JP" altLang="en-US" sz="1600" dirty="0"/>
                    </a:p>
                  </a:txBody>
                  <a:tcPr/>
                </a:tc>
                <a:tc>
                  <a:txBody>
                    <a:bodyPr/>
                    <a:lstStyle/>
                    <a:p>
                      <a:r>
                        <a:rPr kumimoji="1" lang="ja-JP" altLang="en-US" sz="1600" dirty="0"/>
                        <a:t>酸素運搬</a:t>
                      </a:r>
                    </a:p>
                  </a:txBody>
                  <a:tcPr/>
                </a:tc>
                <a:tc>
                  <a:txBody>
                    <a:bodyPr/>
                    <a:lstStyle/>
                    <a:p>
                      <a:r>
                        <a:rPr kumimoji="1" lang="ja-JP" altLang="en-US" sz="1600" dirty="0"/>
                        <a:t>貧血</a:t>
                      </a:r>
                    </a:p>
                  </a:txBody>
                  <a:tcPr/>
                </a:tc>
                <a:tc>
                  <a:txBody>
                    <a:bodyPr/>
                    <a:lstStyle/>
                    <a:p>
                      <a:r>
                        <a:rPr kumimoji="1" lang="ja-JP" altLang="en-US" sz="1600" dirty="0"/>
                        <a:t>食欲不振</a:t>
                      </a:r>
                    </a:p>
                  </a:txBody>
                  <a:tcPr/>
                </a:tc>
                <a:extLst>
                  <a:ext uri="{0D108BD9-81ED-4DB2-BD59-A6C34878D82A}">
                    <a16:rowId xmlns:a16="http://schemas.microsoft.com/office/drawing/2014/main" xmlns="" val="1474419186"/>
                  </a:ext>
                </a:extLst>
              </a:tr>
              <a:tr h="370840">
                <a:tc>
                  <a:txBody>
                    <a:bodyPr/>
                    <a:lstStyle/>
                    <a:p>
                      <a:r>
                        <a:rPr kumimoji="1" lang="ja-JP" altLang="en-US" sz="1600" dirty="0"/>
                        <a:t>銅</a:t>
                      </a:r>
                      <a:r>
                        <a:rPr kumimoji="1" lang="en-US" altLang="ja-JP" sz="1600" dirty="0"/>
                        <a:t>(Cu)</a:t>
                      </a:r>
                      <a:endParaRPr kumimoji="1" lang="ja-JP" altLang="en-US" sz="1600" dirty="0"/>
                    </a:p>
                  </a:txBody>
                  <a:tcPr/>
                </a:tc>
                <a:tc>
                  <a:txBody>
                    <a:bodyPr/>
                    <a:lstStyle/>
                    <a:p>
                      <a:r>
                        <a:rPr kumimoji="1" lang="ja-JP" altLang="en-US" sz="1600" dirty="0"/>
                        <a:t>酵素の補助</a:t>
                      </a:r>
                    </a:p>
                  </a:txBody>
                  <a:tcPr/>
                </a:tc>
                <a:tc>
                  <a:txBody>
                    <a:bodyPr/>
                    <a:lstStyle/>
                    <a:p>
                      <a:r>
                        <a:rPr kumimoji="1" lang="ja-JP" altLang="en-US" sz="1600" dirty="0"/>
                        <a:t>貧血、骨の異常</a:t>
                      </a:r>
                    </a:p>
                  </a:txBody>
                  <a:tcPr/>
                </a:tc>
                <a:tc>
                  <a:txBody>
                    <a:bodyPr/>
                    <a:lstStyle/>
                    <a:p>
                      <a:endParaRPr kumimoji="1" lang="ja-JP" altLang="en-US" sz="1600" dirty="0"/>
                    </a:p>
                  </a:txBody>
                  <a:tcPr/>
                </a:tc>
                <a:extLst>
                  <a:ext uri="{0D108BD9-81ED-4DB2-BD59-A6C34878D82A}">
                    <a16:rowId xmlns:a16="http://schemas.microsoft.com/office/drawing/2014/main" xmlns="" val="1890345180"/>
                  </a:ext>
                </a:extLst>
              </a:tr>
              <a:tr h="370840">
                <a:tc>
                  <a:txBody>
                    <a:bodyPr/>
                    <a:lstStyle/>
                    <a:p>
                      <a:r>
                        <a:rPr kumimoji="1" lang="ja-JP" altLang="en-US" sz="1600" dirty="0"/>
                        <a:t>亜鉛</a:t>
                      </a:r>
                      <a:r>
                        <a:rPr kumimoji="1" lang="en-US" altLang="ja-JP" sz="1600" dirty="0"/>
                        <a:t>(Zn)</a:t>
                      </a:r>
                      <a:endParaRPr kumimoji="1" lang="ja-JP" altLang="en-US" sz="1600" dirty="0"/>
                    </a:p>
                  </a:txBody>
                  <a:tcPr/>
                </a:tc>
                <a:tc>
                  <a:txBody>
                    <a:bodyPr/>
                    <a:lstStyle/>
                    <a:p>
                      <a:r>
                        <a:rPr kumimoji="1" lang="ja-JP" altLang="en-US" sz="1600" dirty="0"/>
                        <a:t>酵素の活性化</a:t>
                      </a:r>
                    </a:p>
                  </a:txBody>
                  <a:tcPr/>
                </a:tc>
                <a:tc>
                  <a:txBody>
                    <a:bodyPr/>
                    <a:lstStyle/>
                    <a:p>
                      <a:r>
                        <a:rPr kumimoji="1" lang="ja-JP" altLang="en-US" sz="1600" dirty="0"/>
                        <a:t>食欲不振、皮膚病、脱毛</a:t>
                      </a:r>
                    </a:p>
                  </a:txBody>
                  <a:tcPr/>
                </a:tc>
                <a:tc>
                  <a:txBody>
                    <a:bodyPr/>
                    <a:lstStyle/>
                    <a:p>
                      <a:r>
                        <a:rPr kumimoji="1" lang="ja-JP" altLang="en-US" sz="1600" dirty="0"/>
                        <a:t>嘔吐、下痢、貧血</a:t>
                      </a:r>
                    </a:p>
                  </a:txBody>
                  <a:tcPr/>
                </a:tc>
                <a:extLst>
                  <a:ext uri="{0D108BD9-81ED-4DB2-BD59-A6C34878D82A}">
                    <a16:rowId xmlns:a16="http://schemas.microsoft.com/office/drawing/2014/main" xmlns="" val="587993483"/>
                  </a:ext>
                </a:extLst>
              </a:tr>
            </a:tbl>
          </a:graphicData>
        </a:graphic>
      </p:graphicFrame>
      <p:sp>
        <p:nvSpPr>
          <p:cNvPr id="3" name="テキスト ボックス 2">
            <a:extLst>
              <a:ext uri="{FF2B5EF4-FFF2-40B4-BE49-F238E27FC236}">
                <a16:creationId xmlns:a16="http://schemas.microsoft.com/office/drawing/2014/main" xmlns="" id="{1F640AF2-D576-7466-DA16-4933C6A71CB5}"/>
              </a:ext>
            </a:extLst>
          </p:cNvPr>
          <p:cNvSpPr txBox="1"/>
          <p:nvPr/>
        </p:nvSpPr>
        <p:spPr>
          <a:xfrm>
            <a:off x="507021" y="1666763"/>
            <a:ext cx="8956298"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有機物に含まれるＣ（炭素）・Ｈ（水素）・Ｏ（酸素）・Ｎ（窒素）以外の必須元素</a:t>
            </a:r>
          </a:p>
        </p:txBody>
      </p:sp>
      <p:sp>
        <p:nvSpPr>
          <p:cNvPr id="4" name="正方形/長方形 3"/>
          <p:cNvSpPr/>
          <p:nvPr/>
        </p:nvSpPr>
        <p:spPr>
          <a:xfrm>
            <a:off x="1066128" y="2838982"/>
            <a:ext cx="1632178" cy="369332"/>
          </a:xfrm>
          <a:prstGeom prst="rect">
            <a:avLst/>
          </a:prstGeom>
        </p:spPr>
        <p:txBody>
          <a:bodyPr wrap="none">
            <a:spAutoFit/>
          </a:bodyPr>
          <a:lstStyle/>
          <a:p>
            <a:r>
              <a:rPr lang="ja-JP" altLang="en-US" dirty="0">
                <a:solidFill>
                  <a:srgbClr val="FF0000"/>
                </a:solidFill>
              </a:rPr>
              <a:t>カルシウム</a:t>
            </a:r>
            <a:r>
              <a:rPr lang="en-US" altLang="ja-JP" dirty="0">
                <a:solidFill>
                  <a:srgbClr val="FF0000"/>
                </a:solidFill>
              </a:rPr>
              <a:t>(</a:t>
            </a:r>
            <a:r>
              <a:rPr lang="en-US" altLang="ja-JP" dirty="0" err="1">
                <a:solidFill>
                  <a:srgbClr val="FF0000"/>
                </a:solidFill>
              </a:rPr>
              <a:t>Ca</a:t>
            </a:r>
            <a:r>
              <a:rPr lang="en-US" altLang="ja-JP" dirty="0">
                <a:solidFill>
                  <a:srgbClr val="FF0000"/>
                </a:solidFill>
              </a:rPr>
              <a:t>)</a:t>
            </a:r>
            <a:endParaRPr lang="ja-JP" altLang="en-US" dirty="0">
              <a:solidFill>
                <a:srgbClr val="FF0000"/>
              </a:solidFill>
            </a:endParaRPr>
          </a:p>
        </p:txBody>
      </p:sp>
      <p:sp>
        <p:nvSpPr>
          <p:cNvPr id="6" name="正方形/長方形 5"/>
          <p:cNvSpPr/>
          <p:nvPr/>
        </p:nvSpPr>
        <p:spPr>
          <a:xfrm>
            <a:off x="1083113" y="3960772"/>
            <a:ext cx="1568058" cy="369332"/>
          </a:xfrm>
          <a:prstGeom prst="rect">
            <a:avLst/>
          </a:prstGeom>
        </p:spPr>
        <p:txBody>
          <a:bodyPr wrap="none">
            <a:spAutoFit/>
          </a:bodyPr>
          <a:lstStyle/>
          <a:p>
            <a:r>
              <a:rPr lang="ja-JP" altLang="en-US" dirty="0">
                <a:solidFill>
                  <a:srgbClr val="FF0000"/>
                </a:solidFill>
              </a:rPr>
              <a:t>ナトリウム</a:t>
            </a:r>
            <a:r>
              <a:rPr lang="en-US" altLang="ja-JP" dirty="0">
                <a:solidFill>
                  <a:srgbClr val="FF0000"/>
                </a:solidFill>
              </a:rPr>
              <a:t>(Na)</a:t>
            </a:r>
            <a:endParaRPr lang="ja-JP" altLang="en-US" dirty="0">
              <a:solidFill>
                <a:srgbClr val="FF0000"/>
              </a:solidFill>
            </a:endParaRPr>
          </a:p>
        </p:txBody>
      </p:sp>
    </p:spTree>
    <p:custDataLst>
      <p:tags r:id="rId1"/>
    </p:custDataLst>
    <p:extLst>
      <p:ext uri="{BB962C8B-B14F-4D97-AF65-F5344CB8AC3E}">
        <p14:creationId xmlns:p14="http://schemas.microsoft.com/office/powerpoint/2010/main" val="392336817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948186" y="678194"/>
            <a:ext cx="1933302"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水</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5" name="テキスト ボックス 4">
            <a:extLst>
              <a:ext uri="{FF2B5EF4-FFF2-40B4-BE49-F238E27FC236}">
                <a16:creationId xmlns:a16="http://schemas.microsoft.com/office/drawing/2014/main" xmlns="" id="{93AAB7AF-A47A-18FC-0861-59DB2397B381}"/>
              </a:ext>
            </a:extLst>
          </p:cNvPr>
          <p:cNvSpPr txBox="1"/>
          <p:nvPr/>
        </p:nvSpPr>
        <p:spPr>
          <a:xfrm>
            <a:off x="729628" y="1580182"/>
            <a:ext cx="5109091"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動物の総体重</a:t>
            </a:r>
            <a:r>
              <a:rPr kumimoji="1" lang="ja-JP" altLang="en-US" sz="2400" dirty="0" smtClean="0">
                <a:latin typeface="HG丸ｺﾞｼｯｸM-PRO" panose="020F0600000000000000" pitchFamily="50" charset="-128"/>
                <a:ea typeface="HG丸ｺﾞｼｯｸM-PRO" panose="020F0600000000000000" pitchFamily="50" charset="-128"/>
              </a:rPr>
              <a:t>の　　　　　％</a:t>
            </a:r>
            <a:r>
              <a:rPr kumimoji="1" lang="ja-JP" altLang="en-US" sz="2400" dirty="0">
                <a:latin typeface="HG丸ｺﾞｼｯｸM-PRO" panose="020F0600000000000000" pitchFamily="50" charset="-128"/>
                <a:ea typeface="HG丸ｺﾞｼｯｸM-PRO" panose="020F0600000000000000" pitchFamily="50" charset="-128"/>
              </a:rPr>
              <a:t>は水分</a:t>
            </a:r>
          </a:p>
        </p:txBody>
      </p:sp>
      <p:sp>
        <p:nvSpPr>
          <p:cNvPr id="8" name="スライド番号プレースホルダー 19">
            <a:extLst>
              <a:ext uri="{FF2B5EF4-FFF2-40B4-BE49-F238E27FC236}">
                <a16:creationId xmlns:a16="http://schemas.microsoft.com/office/drawing/2014/main" xmlns="" id="{25F8CB5C-E082-2F17-A34D-09D746D9EA7E}"/>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13</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xmlns="" id="{AF9DEF0A-31E7-5080-1387-DCEFF1BD1836}"/>
              </a:ext>
            </a:extLst>
          </p:cNvPr>
          <p:cNvSpPr txBox="1"/>
          <p:nvPr/>
        </p:nvSpPr>
        <p:spPr>
          <a:xfrm>
            <a:off x="729628" y="2297504"/>
            <a:ext cx="5504325" cy="461665"/>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仔犬の飲む水分量は成犬</a:t>
            </a:r>
            <a:r>
              <a:rPr lang="ja-JP" altLang="en-US" sz="2400" dirty="0" smtClean="0">
                <a:latin typeface="HG丸ｺﾞｼｯｸM-PRO" panose="020F0600000000000000" pitchFamily="50" charset="-128"/>
                <a:ea typeface="HG丸ｺﾞｼｯｸM-PRO" panose="020F0600000000000000" pitchFamily="50" charset="-128"/>
              </a:rPr>
              <a:t>の　　　　倍</a:t>
            </a:r>
            <a:r>
              <a:rPr lang="ja-JP" altLang="en-US" sz="2400" dirty="0">
                <a:latin typeface="HG丸ｺﾞｼｯｸM-PRO" panose="020F0600000000000000" pitchFamily="50" charset="-128"/>
                <a:ea typeface="HG丸ｺﾞｼｯｸM-PRO" panose="020F0600000000000000" pitchFamily="50" charset="-128"/>
              </a:rPr>
              <a:t>。</a:t>
            </a:r>
            <a:endParaRPr kumimoji="1" lang="ja-JP" altLang="en-US" sz="2400" dirty="0">
              <a:latin typeface="HG丸ｺﾞｼｯｸM-PRO" panose="020F0600000000000000" pitchFamily="50" charset="-128"/>
              <a:ea typeface="HG丸ｺﾞｼｯｸM-PRO" panose="020F0600000000000000" pitchFamily="50" charset="-128"/>
            </a:endParaRPr>
          </a:p>
        </p:txBody>
      </p:sp>
      <p:sp>
        <p:nvSpPr>
          <p:cNvPr id="2" name="吹き出し: 角を丸めた四角形 1">
            <a:extLst>
              <a:ext uri="{FF2B5EF4-FFF2-40B4-BE49-F238E27FC236}">
                <a16:creationId xmlns:a16="http://schemas.microsoft.com/office/drawing/2014/main" xmlns="" id="{719C5EC9-778C-384C-6835-016A2DC9D852}"/>
              </a:ext>
            </a:extLst>
          </p:cNvPr>
          <p:cNvSpPr/>
          <p:nvPr/>
        </p:nvSpPr>
        <p:spPr>
          <a:xfrm>
            <a:off x="2333897" y="3110298"/>
            <a:ext cx="5342758" cy="1465752"/>
          </a:xfrm>
          <a:prstGeom prst="wedgeRoundRectCallout">
            <a:avLst>
              <a:gd name="adj1" fmla="val 50111"/>
              <a:gd name="adj2" fmla="val -36275"/>
              <a:gd name="adj3" fmla="val 16667"/>
            </a:avLst>
          </a:prstGeom>
          <a:solidFill>
            <a:schemeClr val="accent1">
              <a:lumMod val="40000"/>
              <a:lumOff val="6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体重</a:t>
            </a:r>
            <a:r>
              <a:rPr kumimoji="1" lang="en-US" altLang="ja-JP" sz="2400" dirty="0">
                <a:solidFill>
                  <a:schemeClr val="tx1"/>
                </a:solidFill>
                <a:latin typeface="HG丸ｺﾞｼｯｸM-PRO" panose="020F0600000000000000" pitchFamily="50" charset="-128"/>
                <a:ea typeface="HG丸ｺﾞｼｯｸM-PRO" panose="020F0600000000000000" pitchFamily="50" charset="-128"/>
              </a:rPr>
              <a:t>10kg</a:t>
            </a: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の犬の場合</a:t>
            </a:r>
            <a:endParaRPr kumimoji="1"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　　　</a:t>
            </a:r>
            <a:r>
              <a:rPr lang="en-US" altLang="ja-JP" sz="2400" dirty="0" smtClean="0">
                <a:solidFill>
                  <a:schemeClr val="tx1"/>
                </a:solidFill>
                <a:latin typeface="HG丸ｺﾞｼｯｸM-PRO" panose="020F0600000000000000" pitchFamily="50" charset="-128"/>
                <a:ea typeface="HG丸ｺﾞｼｯｸM-PRO" panose="020F0600000000000000" pitchFamily="50" charset="-128"/>
              </a:rPr>
              <a:t>ml</a:t>
            </a:r>
            <a:r>
              <a:rPr lang="ja-JP" altLang="en-US" sz="2400" dirty="0">
                <a:solidFill>
                  <a:schemeClr val="tx1"/>
                </a:solidFill>
                <a:latin typeface="HG丸ｺﾞｼｯｸM-PRO" panose="020F0600000000000000" pitchFamily="50" charset="-128"/>
                <a:ea typeface="HG丸ｺﾞｼｯｸM-PRO" panose="020F0600000000000000" pitchFamily="50" charset="-128"/>
              </a:rPr>
              <a:t>の水分が失われたら</a:t>
            </a:r>
            <a:endParaRPr lang="en-US" altLang="ja-JP" sz="2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2400" dirty="0">
                <a:solidFill>
                  <a:schemeClr val="tx1"/>
                </a:solidFill>
                <a:latin typeface="HG丸ｺﾞｼｯｸM-PRO" panose="020F0600000000000000" pitchFamily="50" charset="-128"/>
                <a:ea typeface="HG丸ｺﾞｼｯｸM-PRO" panose="020F0600000000000000" pitchFamily="50" charset="-128"/>
              </a:rPr>
              <a:t>命にかかわる脱水状態に！</a:t>
            </a:r>
          </a:p>
        </p:txBody>
      </p:sp>
      <p:sp>
        <p:nvSpPr>
          <p:cNvPr id="3" name="テキスト ボックス 2">
            <a:extLst>
              <a:ext uri="{FF2B5EF4-FFF2-40B4-BE49-F238E27FC236}">
                <a16:creationId xmlns:a16="http://schemas.microsoft.com/office/drawing/2014/main" xmlns="" id="{826A2A29-613C-85A8-0023-5E10BF091595}"/>
              </a:ext>
            </a:extLst>
          </p:cNvPr>
          <p:cNvSpPr txBox="1"/>
          <p:nvPr/>
        </p:nvSpPr>
        <p:spPr>
          <a:xfrm>
            <a:off x="2333897" y="4927179"/>
            <a:ext cx="6006515"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体重</a:t>
            </a:r>
            <a:r>
              <a:rPr lang="en-US" altLang="ja-JP" sz="1600" dirty="0">
                <a:latin typeface="HG丸ｺﾞｼｯｸM-PRO" panose="020F0600000000000000" pitchFamily="50" charset="-128"/>
                <a:ea typeface="HG丸ｺﾞｼｯｸM-PRO" panose="020F0600000000000000" pitchFamily="50" charset="-128"/>
              </a:rPr>
              <a:t>10</a:t>
            </a:r>
            <a:r>
              <a:rPr lang="ja-JP" altLang="en-US" sz="1600" dirty="0">
                <a:latin typeface="HG丸ｺﾞｼｯｸM-PRO" panose="020F0600000000000000" pitchFamily="50" charset="-128"/>
                <a:ea typeface="HG丸ｺﾞｼｯｸM-PRO" panose="020F0600000000000000" pitchFamily="50" charset="-128"/>
              </a:rPr>
              <a:t>㎏の犬の血液量は</a:t>
            </a:r>
            <a:r>
              <a:rPr lang="en-US" altLang="ja-JP" sz="1600" dirty="0">
                <a:latin typeface="HG丸ｺﾞｼｯｸM-PRO" panose="020F0600000000000000" pitchFamily="50" charset="-128"/>
                <a:ea typeface="HG丸ｺﾞｼｯｸM-PRO" panose="020F0600000000000000" pitchFamily="50" charset="-128"/>
              </a:rPr>
              <a:t>1,000ml</a:t>
            </a:r>
            <a:r>
              <a:rPr lang="ja-JP" altLang="en-US" sz="1600" dirty="0" err="1">
                <a:latin typeface="HG丸ｺﾞｼｯｸM-PRO" panose="020F0600000000000000" pitchFamily="50" charset="-128"/>
                <a:ea typeface="HG丸ｺﾞｼｯｸM-PRO" panose="020F0600000000000000" pitchFamily="50" charset="-128"/>
              </a:rPr>
              <a:t>。</a:t>
            </a:r>
            <a:r>
              <a:rPr kumimoji="1" lang="en-US" altLang="ja-JP" sz="1600" dirty="0">
                <a:latin typeface="HG丸ｺﾞｼｯｸM-PRO" panose="020F0600000000000000" pitchFamily="50" charset="-128"/>
                <a:ea typeface="HG丸ｺﾞｼｯｸM-PRO" panose="020F0600000000000000" pitchFamily="50" charset="-128"/>
              </a:rPr>
              <a:t>500ml</a:t>
            </a:r>
            <a:r>
              <a:rPr kumimoji="1" lang="ja-JP" altLang="en-US" sz="1600" dirty="0">
                <a:latin typeface="HG丸ｺﾞｼｯｸM-PRO" panose="020F0600000000000000" pitchFamily="50" charset="-128"/>
                <a:ea typeface="HG丸ｺﾞｼｯｸM-PRO" panose="020F0600000000000000" pitchFamily="50" charset="-128"/>
              </a:rPr>
              <a:t>出血したら致命的</a:t>
            </a:r>
          </a:p>
        </p:txBody>
      </p:sp>
      <p:sp>
        <p:nvSpPr>
          <p:cNvPr id="6" name="テキスト ボックス 5">
            <a:extLst>
              <a:ext uri="{FF2B5EF4-FFF2-40B4-BE49-F238E27FC236}">
                <a16:creationId xmlns:a16="http://schemas.microsoft.com/office/drawing/2014/main" xmlns="" id="{176F82AB-342C-3353-314B-F5884D18FEBA}"/>
              </a:ext>
            </a:extLst>
          </p:cNvPr>
          <p:cNvSpPr txBox="1"/>
          <p:nvPr/>
        </p:nvSpPr>
        <p:spPr>
          <a:xfrm>
            <a:off x="2333897" y="5447585"/>
            <a:ext cx="6006515" cy="338554"/>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体重</a:t>
            </a:r>
            <a:r>
              <a:rPr lang="en-US" altLang="ja-JP" sz="1600" dirty="0">
                <a:latin typeface="HG丸ｺﾞｼｯｸM-PRO" panose="020F0600000000000000" pitchFamily="50" charset="-128"/>
                <a:ea typeface="HG丸ｺﾞｼｯｸM-PRO" panose="020F0600000000000000" pitchFamily="50" charset="-128"/>
              </a:rPr>
              <a:t>3</a:t>
            </a:r>
            <a:r>
              <a:rPr lang="ja-JP" altLang="en-US" sz="1600" dirty="0">
                <a:latin typeface="HG丸ｺﾞｼｯｸM-PRO" panose="020F0600000000000000" pitchFamily="50" charset="-128"/>
                <a:ea typeface="HG丸ｺﾞｼｯｸM-PRO" panose="020F0600000000000000" pitchFamily="50" charset="-128"/>
              </a:rPr>
              <a:t>㎏の猫の血液量は</a:t>
            </a:r>
            <a:r>
              <a:rPr lang="en-US" altLang="ja-JP" sz="1600" dirty="0">
                <a:latin typeface="HG丸ｺﾞｼｯｸM-PRO" panose="020F0600000000000000" pitchFamily="50" charset="-128"/>
                <a:ea typeface="HG丸ｺﾞｼｯｸM-PRO" panose="020F0600000000000000" pitchFamily="50" charset="-128"/>
              </a:rPr>
              <a:t>200ml</a:t>
            </a:r>
            <a:r>
              <a:rPr lang="ja-JP" altLang="en-US" sz="1600" dirty="0">
                <a:latin typeface="HG丸ｺﾞｼｯｸM-PRO" panose="020F0600000000000000" pitchFamily="50" charset="-128"/>
                <a:ea typeface="HG丸ｺﾞｼｯｸM-PRO" panose="020F0600000000000000" pitchFamily="50" charset="-128"/>
              </a:rPr>
              <a:t>。</a:t>
            </a:r>
            <a:r>
              <a:rPr lang="en-US" altLang="ja-JP" sz="1600" dirty="0">
                <a:latin typeface="HG丸ｺﾞｼｯｸM-PRO" panose="020F0600000000000000" pitchFamily="50" charset="-128"/>
                <a:ea typeface="HG丸ｺﾞｼｯｸM-PRO" panose="020F0600000000000000" pitchFamily="50" charset="-128"/>
              </a:rPr>
              <a:t>1</a:t>
            </a:r>
            <a:r>
              <a:rPr kumimoji="1" lang="en-US" altLang="ja-JP" sz="1600" dirty="0">
                <a:latin typeface="HG丸ｺﾞｼｯｸM-PRO" panose="020F0600000000000000" pitchFamily="50" charset="-128"/>
                <a:ea typeface="HG丸ｺﾞｼｯｸM-PRO" panose="020F0600000000000000" pitchFamily="50" charset="-128"/>
              </a:rPr>
              <a:t>00ml</a:t>
            </a:r>
            <a:r>
              <a:rPr kumimoji="1" lang="ja-JP" altLang="en-US" sz="1600" dirty="0">
                <a:latin typeface="HG丸ｺﾞｼｯｸM-PRO" panose="020F0600000000000000" pitchFamily="50" charset="-128"/>
                <a:ea typeface="HG丸ｺﾞｼｯｸM-PRO" panose="020F0600000000000000" pitchFamily="50" charset="-128"/>
              </a:rPr>
              <a:t>出血したら致命的</a:t>
            </a:r>
          </a:p>
        </p:txBody>
      </p:sp>
      <p:sp>
        <p:nvSpPr>
          <p:cNvPr id="4" name="正方形/長方形 3"/>
          <p:cNvSpPr/>
          <p:nvPr/>
        </p:nvSpPr>
        <p:spPr>
          <a:xfrm>
            <a:off x="3094239" y="1663414"/>
            <a:ext cx="1101584"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60</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70</a:t>
            </a:r>
            <a:endParaRPr lang="ja-JP" altLang="en-US" dirty="0"/>
          </a:p>
        </p:txBody>
      </p:sp>
      <p:sp>
        <p:nvSpPr>
          <p:cNvPr id="7" name="正方形/長方形 6"/>
          <p:cNvSpPr/>
          <p:nvPr/>
        </p:nvSpPr>
        <p:spPr>
          <a:xfrm>
            <a:off x="4736341" y="2392976"/>
            <a:ext cx="758541"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2</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3</a:t>
            </a:r>
            <a:endParaRPr lang="ja-JP" altLang="en-US" dirty="0"/>
          </a:p>
        </p:txBody>
      </p:sp>
      <p:sp>
        <p:nvSpPr>
          <p:cNvPr id="9" name="正方形/長方形 8"/>
          <p:cNvSpPr/>
          <p:nvPr/>
        </p:nvSpPr>
        <p:spPr>
          <a:xfrm>
            <a:off x="3059367" y="3691071"/>
            <a:ext cx="699230"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600</a:t>
            </a:r>
            <a:endParaRPr lang="ja-JP" altLang="en-US" dirty="0"/>
          </a:p>
        </p:txBody>
      </p:sp>
    </p:spTree>
    <p:custDataLst>
      <p:tags r:id="rId1"/>
    </p:custDataLst>
    <p:extLst>
      <p:ext uri="{BB962C8B-B14F-4D97-AF65-F5344CB8AC3E}">
        <p14:creationId xmlns:p14="http://schemas.microsoft.com/office/powerpoint/2010/main" val="1367911506"/>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725569" y="1250359"/>
            <a:ext cx="4321151"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犬と猫の栄養学</a:t>
            </a:r>
            <a:r>
              <a:rPr kumimoji="1" lang="en-US" altLang="ja-JP" sz="4000" dirty="0">
                <a:latin typeface="UD デジタル 教科書体 NP-B" panose="02020700000000000000" pitchFamily="18" charset="-128"/>
                <a:ea typeface="UD デジタル 教科書体 NP-B" panose="02020700000000000000" pitchFamily="18" charset="-128"/>
              </a:rPr>
              <a:t>Ⅱ</a:t>
            </a:r>
            <a:endParaRPr kumimoji="1" lang="ja-JP" altLang="en-US" sz="4000" dirty="0">
              <a:latin typeface="UD デジタル 教科書体 NP-B" panose="02020700000000000000" pitchFamily="18" charset="-128"/>
              <a:ea typeface="UD デジタル 教科書体 NP-B" panose="02020700000000000000" pitchFamily="18" charset="-128"/>
            </a:endParaRPr>
          </a:p>
        </p:txBody>
      </p:sp>
      <p:sp>
        <p:nvSpPr>
          <p:cNvPr id="6" name="テキスト ボックス 5"/>
          <p:cNvSpPr txBox="1"/>
          <p:nvPr/>
        </p:nvSpPr>
        <p:spPr>
          <a:xfrm>
            <a:off x="6095999" y="6542379"/>
            <a:ext cx="6227807"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Dry dog food in a </a:t>
            </a:r>
            <a:r>
              <a:rPr lang="en-US" altLang="ja-JP" sz="800" dirty="0" err="1">
                <a:latin typeface="BIZ UDPゴシック" panose="020B0400000000000000" pitchFamily="50" charset="-128"/>
                <a:ea typeface="BIZ UDPゴシック" panose="020B0400000000000000" pitchFamily="50" charset="-128"/>
              </a:rPr>
              <a:t>bowl:By</a:t>
            </a:r>
            <a:r>
              <a:rPr lang="en-US" altLang="ja-JP" sz="800" dirty="0">
                <a:latin typeface="BIZ UDPゴシック" panose="020B0400000000000000" pitchFamily="50" charset="-128"/>
                <a:ea typeface="BIZ UDPゴシック" panose="020B0400000000000000" pitchFamily="50" charset="-128"/>
              </a:rPr>
              <a:t> James </a:t>
            </a:r>
            <a:r>
              <a:rPr lang="en-US" altLang="ja-JP" sz="800" dirty="0" err="1">
                <a:latin typeface="BIZ UDPゴシック" panose="020B0400000000000000" pitchFamily="50" charset="-128"/>
                <a:ea typeface="BIZ UDPゴシック" panose="020B0400000000000000" pitchFamily="50" charset="-128"/>
              </a:rPr>
              <a:t>Redekop</a:t>
            </a:r>
            <a:r>
              <a:rPr lang="en-US" altLang="ja-JP" sz="800" dirty="0">
                <a:latin typeface="BIZ UDPゴシック" panose="020B0400000000000000" pitchFamily="50" charset="-128"/>
                <a:ea typeface="BIZ UDPゴシック" panose="020B0400000000000000" pitchFamily="50" charset="-128"/>
              </a:rPr>
              <a:t> - https://www.flickr.com/photos/jnl/48331634/, CC BY-SA 2.0, https://commons.wikimedia.org/w/index.php?curid=128244943</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095999" y="6326935"/>
            <a:ext cx="1402948"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使用した写真の著作権表示</a:t>
            </a:r>
          </a:p>
        </p:txBody>
      </p:sp>
      <p:pic>
        <p:nvPicPr>
          <p:cNvPr id="9" name="図 8">
            <a:extLst>
              <a:ext uri="{FF2B5EF4-FFF2-40B4-BE49-F238E27FC236}">
                <a16:creationId xmlns:a16="http://schemas.microsoft.com/office/drawing/2014/main" xmlns="" id="{7C36C5B2-A985-3AE1-D38A-F01BB2A9BDFE}"/>
              </a:ext>
            </a:extLst>
          </p:cNvPr>
          <p:cNvPicPr>
            <a:picLocks noChangeAspect="1"/>
          </p:cNvPicPr>
          <p:nvPr/>
        </p:nvPicPr>
        <p:blipFill>
          <a:blip r:embed="rId2"/>
          <a:stretch>
            <a:fillRect/>
          </a:stretch>
        </p:blipFill>
        <p:spPr>
          <a:xfrm>
            <a:off x="4168815" y="1958245"/>
            <a:ext cx="3215833" cy="3215833"/>
          </a:xfrm>
          <a:prstGeom prst="rect">
            <a:avLst/>
          </a:prstGeom>
        </p:spPr>
      </p:pic>
    </p:spTree>
    <p:extLst>
      <p:ext uri="{BB962C8B-B14F-4D97-AF65-F5344CB8AC3E}">
        <p14:creationId xmlns:p14="http://schemas.microsoft.com/office/powerpoint/2010/main" val="1635929132"/>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066252" y="678194"/>
            <a:ext cx="322855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犬と猫の違い</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15</a:t>
            </a:fld>
            <a:endParaRPr kumimoji="1" lang="ja-JP" altLang="en-US" sz="1000" dirty="0">
              <a:latin typeface="HG丸ｺﾞｼｯｸM-PRO" panose="020F0600000000000000" pitchFamily="50" charset="-128"/>
              <a:ea typeface="HG丸ｺﾞｼｯｸM-PRO" panose="020F0600000000000000" pitchFamily="50" charset="-128"/>
            </a:endParaRPr>
          </a:p>
        </p:txBody>
      </p:sp>
      <p:graphicFrame>
        <p:nvGraphicFramePr>
          <p:cNvPr id="2" name="表 5">
            <a:extLst>
              <a:ext uri="{FF2B5EF4-FFF2-40B4-BE49-F238E27FC236}">
                <a16:creationId xmlns:a16="http://schemas.microsoft.com/office/drawing/2014/main" xmlns="" id="{98CDE0FA-053E-0445-BA23-90AF406625CD}"/>
              </a:ext>
            </a:extLst>
          </p:cNvPr>
          <p:cNvGraphicFramePr>
            <a:graphicFrameLocks noGrp="1"/>
          </p:cNvGraphicFramePr>
          <p:nvPr>
            <p:extLst>
              <p:ext uri="{D42A27DB-BD31-4B8C-83A1-F6EECF244321}">
                <p14:modId xmlns:p14="http://schemas.microsoft.com/office/powerpoint/2010/main" val="620056250"/>
              </p:ext>
            </p:extLst>
          </p:nvPr>
        </p:nvGraphicFramePr>
        <p:xfrm>
          <a:off x="1223554" y="1896750"/>
          <a:ext cx="10162903" cy="3718560"/>
        </p:xfrm>
        <a:graphic>
          <a:graphicData uri="http://schemas.openxmlformats.org/drawingml/2006/table">
            <a:tbl>
              <a:tblPr firstRow="1" bandRow="1">
                <a:tableStyleId>{5C22544A-7EE6-4342-B048-85BDC9FD1C3A}</a:tableStyleId>
              </a:tblPr>
              <a:tblGrid>
                <a:gridCol w="2033452">
                  <a:extLst>
                    <a:ext uri="{9D8B030D-6E8A-4147-A177-3AD203B41FA5}">
                      <a16:colId xmlns:a16="http://schemas.microsoft.com/office/drawing/2014/main" xmlns="" val="571595328"/>
                    </a:ext>
                  </a:extLst>
                </a:gridCol>
                <a:gridCol w="1790700">
                  <a:extLst>
                    <a:ext uri="{9D8B030D-6E8A-4147-A177-3AD203B41FA5}">
                      <a16:colId xmlns:a16="http://schemas.microsoft.com/office/drawing/2014/main" xmlns="" val="1374255389"/>
                    </a:ext>
                  </a:extLst>
                </a:gridCol>
                <a:gridCol w="2590800">
                  <a:extLst>
                    <a:ext uri="{9D8B030D-6E8A-4147-A177-3AD203B41FA5}">
                      <a16:colId xmlns:a16="http://schemas.microsoft.com/office/drawing/2014/main" xmlns="" val="3715908434"/>
                    </a:ext>
                  </a:extLst>
                </a:gridCol>
                <a:gridCol w="3747951">
                  <a:extLst>
                    <a:ext uri="{9D8B030D-6E8A-4147-A177-3AD203B41FA5}">
                      <a16:colId xmlns:a16="http://schemas.microsoft.com/office/drawing/2014/main" xmlns="" val="1532571405"/>
                    </a:ext>
                  </a:extLst>
                </a:gridCol>
              </a:tblGrid>
              <a:tr h="370840">
                <a:tc>
                  <a:txBody>
                    <a:bodyPr/>
                    <a:lstStyle/>
                    <a:p>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腸管の長さ：体長の比</a:t>
                      </a: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摂食行動</a:t>
                      </a: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その他</a:t>
                      </a:r>
                    </a:p>
                  </a:txBody>
                  <a:tcPr/>
                </a:tc>
                <a:extLst>
                  <a:ext uri="{0D108BD9-81ED-4DB2-BD59-A6C34878D82A}">
                    <a16:rowId xmlns:a16="http://schemas.microsoft.com/office/drawing/2014/main" xmlns="" val="3517566832"/>
                  </a:ext>
                </a:extLst>
              </a:tr>
              <a:tr h="370840">
                <a:tc>
                  <a:txBody>
                    <a:bodyPr/>
                    <a:lstStyle/>
                    <a:p>
                      <a:r>
                        <a:rPr kumimoji="1" lang="ja-JP" altLang="en-US" sz="2000" dirty="0">
                          <a:latin typeface="HG丸ｺﾞｼｯｸM-PRO" panose="020F0600000000000000" pitchFamily="50" charset="-128"/>
                          <a:ea typeface="HG丸ｺﾞｼｯｸM-PRO" panose="020F0600000000000000" pitchFamily="50" charset="-128"/>
                        </a:rPr>
                        <a:t>成猫（肉食）</a:t>
                      </a:r>
                    </a:p>
                  </a:txBody>
                  <a:tcPr/>
                </a:tc>
                <a:tc>
                  <a:txBody>
                    <a:bodyPr/>
                    <a:lstStyle/>
                    <a:p>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1</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日</a:t>
                      </a: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回程度</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（少しずつ食べる）</a:t>
                      </a:r>
                    </a:p>
                  </a:txBody>
                  <a:tcPr/>
                </a:tc>
                <a:tc>
                  <a:txBody>
                    <a:bodyP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甘み</a:t>
                      </a:r>
                      <a:r>
                        <a:rPr kumimoji="1" lang="ja-JP" altLang="en-US" sz="2000" dirty="0">
                          <a:latin typeface="HG丸ｺﾞｼｯｸM-PRO" panose="020F0600000000000000" pitchFamily="50" charset="-128"/>
                          <a:ea typeface="HG丸ｺﾞｼｯｸM-PRO" panose="020F0600000000000000" pitchFamily="50" charset="-128"/>
                        </a:rPr>
                        <a:t>を好まない</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糖質</a:t>
                      </a:r>
                      <a:r>
                        <a:rPr kumimoji="1" lang="ja-JP" altLang="en-US" sz="2000" dirty="0">
                          <a:latin typeface="HG丸ｺﾞｼｯｸM-PRO" panose="020F0600000000000000" pitchFamily="50" charset="-128"/>
                          <a:ea typeface="HG丸ｺﾞｼｯｸM-PRO" panose="020F0600000000000000" pitchFamily="50" charset="-128"/>
                        </a:rPr>
                        <a:t>の分解消化が苦手</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smtClean="0">
                          <a:latin typeface="HG丸ｺﾞｼｯｸM-PRO" panose="020F0600000000000000" pitchFamily="50" charset="-128"/>
                          <a:ea typeface="HG丸ｺﾞｼｯｸM-PRO" panose="020F0600000000000000" pitchFamily="50" charset="-128"/>
                        </a:rPr>
                        <a:t>　　　　　必須</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smtClean="0">
                          <a:solidFill>
                            <a:schemeClr val="tx1"/>
                          </a:solidFill>
                          <a:latin typeface="HG丸ｺﾞｼｯｸM-PRO" panose="020F0600000000000000" pitchFamily="50" charset="-128"/>
                          <a:ea typeface="HG丸ｺﾞｼｯｸM-PRO" panose="020F0600000000000000" pitchFamily="50" charset="-128"/>
                        </a:rPr>
                        <a:t>ビタミン　　</a:t>
                      </a:r>
                      <a:r>
                        <a:rPr kumimoji="1" lang="ja-JP" altLang="en-US" sz="2000" dirty="0" smtClean="0">
                          <a:latin typeface="HG丸ｺﾞｼｯｸM-PRO" panose="020F0600000000000000" pitchFamily="50" charset="-128"/>
                          <a:ea typeface="HG丸ｺﾞｼｯｸM-PRO" panose="020F0600000000000000" pitchFamily="50" charset="-128"/>
                        </a:rPr>
                        <a:t>必須</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ヒトの</a:t>
                      </a:r>
                      <a:r>
                        <a:rPr kumimoji="1" lang="en-US" altLang="ja-JP" sz="2000" dirty="0">
                          <a:latin typeface="HG丸ｺﾞｼｯｸM-PRO" panose="020F0600000000000000" pitchFamily="50" charset="-128"/>
                          <a:ea typeface="HG丸ｺﾞｼｯｸM-PRO" panose="020F0600000000000000" pitchFamily="50" charset="-128"/>
                        </a:rPr>
                        <a:t>1/3</a:t>
                      </a:r>
                      <a:r>
                        <a:rPr kumimoji="1" lang="ja-JP" altLang="en-US" sz="2000" dirty="0">
                          <a:latin typeface="HG丸ｺﾞｼｯｸM-PRO" panose="020F0600000000000000" pitchFamily="50" charset="-128"/>
                          <a:ea typeface="HG丸ｺﾞｼｯｸM-PRO" panose="020F0600000000000000" pitchFamily="50" charset="-128"/>
                        </a:rPr>
                        <a:t>の塩分</a:t>
                      </a:r>
                    </a:p>
                  </a:txBody>
                  <a:tcPr/>
                </a:tc>
                <a:extLst>
                  <a:ext uri="{0D108BD9-81ED-4DB2-BD59-A6C34878D82A}">
                    <a16:rowId xmlns:a16="http://schemas.microsoft.com/office/drawing/2014/main" xmlns="" val="1840398476"/>
                  </a:ext>
                </a:extLst>
              </a:tr>
              <a:tr h="370840">
                <a:tc>
                  <a:txBody>
                    <a:bodyPr/>
                    <a:lstStyle/>
                    <a:p>
                      <a:r>
                        <a:rPr kumimoji="1" lang="ja-JP" altLang="en-US" sz="2000" dirty="0">
                          <a:latin typeface="HG丸ｺﾞｼｯｸM-PRO" panose="020F0600000000000000" pitchFamily="50" charset="-128"/>
                          <a:ea typeface="HG丸ｺﾞｼｯｸM-PRO" panose="020F0600000000000000" pitchFamily="50" charset="-128"/>
                        </a:rPr>
                        <a:t>成犬（雑食）</a:t>
                      </a:r>
                    </a:p>
                  </a:txBody>
                  <a:tcPr/>
                </a:tc>
                <a:tc>
                  <a:txBody>
                    <a:bodyPr/>
                    <a:lstStyle/>
                    <a:p>
                      <a:r>
                        <a:rPr kumimoji="1" lang="en-US" altLang="ja-JP" sz="2000">
                          <a:latin typeface="HG丸ｺﾞｼｯｸM-PRO" panose="020F0600000000000000" pitchFamily="50" charset="-128"/>
                          <a:ea typeface="HG丸ｺﾞｼｯｸM-PRO" panose="020F0600000000000000" pitchFamily="50" charset="-128"/>
                        </a:rPr>
                        <a:t>6</a:t>
                      </a:r>
                      <a:r>
                        <a:rPr kumimoji="1" lang="ja-JP" altLang="en-US" sz="2000">
                          <a:latin typeface="HG丸ｺﾞｼｯｸM-PRO" panose="020F0600000000000000" pitchFamily="50" charset="-128"/>
                          <a:ea typeface="HG丸ｺﾞｼｯｸM-PRO" panose="020F0600000000000000" pitchFamily="50" charset="-128"/>
                        </a:rPr>
                        <a:t>：</a:t>
                      </a:r>
                      <a:r>
                        <a:rPr kumimoji="1" lang="en-US" altLang="ja-JP" sz="2000">
                          <a:latin typeface="HG丸ｺﾞｼｯｸM-PRO" panose="020F0600000000000000" pitchFamily="50" charset="-128"/>
                          <a:ea typeface="HG丸ｺﾞｼｯｸM-PRO" panose="020F0600000000000000" pitchFamily="50" charset="-128"/>
                        </a:rPr>
                        <a:t>1</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HG丸ｺﾞｼｯｸM-PRO" panose="020F0600000000000000" pitchFamily="50" charset="-128"/>
                          <a:ea typeface="HG丸ｺﾞｼｯｸM-PRO" panose="020F0600000000000000" pitchFamily="50" charset="-128"/>
                        </a:rPr>
                        <a:t>1</a:t>
                      </a:r>
                      <a:r>
                        <a:rPr kumimoji="1" lang="ja-JP" altLang="en-US" sz="2000" dirty="0">
                          <a:latin typeface="HG丸ｺﾞｼｯｸM-PRO" panose="020F0600000000000000" pitchFamily="50" charset="-128"/>
                          <a:ea typeface="HG丸ｺﾞｼｯｸM-PRO" panose="020F0600000000000000" pitchFamily="50" charset="-128"/>
                        </a:rPr>
                        <a:t>日</a:t>
                      </a:r>
                      <a:r>
                        <a:rPr kumimoji="1" lang="en-US" altLang="ja-JP" sz="2000" dirty="0">
                          <a:latin typeface="HG丸ｺﾞｼｯｸM-PRO" panose="020F0600000000000000" pitchFamily="50" charset="-128"/>
                          <a:ea typeface="HG丸ｺﾞｼｯｸM-PRO" panose="020F0600000000000000" pitchFamily="50" charset="-128"/>
                        </a:rPr>
                        <a:t>2</a:t>
                      </a:r>
                      <a:r>
                        <a:rPr kumimoji="1" lang="ja-JP" altLang="en-US" sz="2000" dirty="0">
                          <a:latin typeface="HG丸ｺﾞｼｯｸM-PRO" panose="020F0600000000000000" pitchFamily="50" charset="-128"/>
                          <a:ea typeface="HG丸ｺﾞｼｯｸM-PRO" panose="020F0600000000000000" pitchFamily="50" charset="-128"/>
                        </a:rPr>
                        <a:t>回程度</a:t>
                      </a: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甘みを好む</a:t>
                      </a:r>
                      <a:endParaRPr kumimoji="1" lang="en-US" altLang="ja-JP" sz="2000" dirty="0">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HG丸ｺﾞｼｯｸM-PRO" panose="020F0600000000000000" pitchFamily="50" charset="-128"/>
                          <a:ea typeface="HG丸ｺﾞｼｯｸM-PRO" panose="020F0600000000000000" pitchFamily="50" charset="-128"/>
                        </a:rPr>
                        <a:t>ヒトの</a:t>
                      </a:r>
                      <a:r>
                        <a:rPr kumimoji="1" lang="en-US" altLang="ja-JP" sz="2000" dirty="0">
                          <a:latin typeface="HG丸ｺﾞｼｯｸM-PRO" panose="020F0600000000000000" pitchFamily="50" charset="-128"/>
                          <a:ea typeface="HG丸ｺﾞｼｯｸM-PRO" panose="020F0600000000000000" pitchFamily="50" charset="-128"/>
                        </a:rPr>
                        <a:t>1/3</a:t>
                      </a:r>
                      <a:r>
                        <a:rPr kumimoji="1" lang="ja-JP" altLang="en-US" sz="2000" dirty="0">
                          <a:latin typeface="HG丸ｺﾞｼｯｸM-PRO" panose="020F0600000000000000" pitchFamily="50" charset="-128"/>
                          <a:ea typeface="HG丸ｺﾞｼｯｸM-PRO" panose="020F0600000000000000" pitchFamily="50" charset="-128"/>
                        </a:rPr>
                        <a:t>の塩分</a:t>
                      </a:r>
                    </a:p>
                  </a:txBody>
                  <a:tcPr/>
                </a:tc>
                <a:extLst>
                  <a:ext uri="{0D108BD9-81ED-4DB2-BD59-A6C34878D82A}">
                    <a16:rowId xmlns:a16="http://schemas.microsoft.com/office/drawing/2014/main" xmlns="" val="1273403582"/>
                  </a:ext>
                </a:extLst>
              </a:tr>
              <a:tr h="370840">
                <a:tc>
                  <a:txBody>
                    <a:bodyPr/>
                    <a:lstStyle/>
                    <a:p>
                      <a:r>
                        <a:rPr kumimoji="1" lang="ja-JP" altLang="en-US" sz="2000" dirty="0">
                          <a:latin typeface="HG丸ｺﾞｼｯｸM-PRO" panose="020F0600000000000000" pitchFamily="50" charset="-128"/>
                          <a:ea typeface="HG丸ｺﾞｼｯｸM-PRO" panose="020F0600000000000000" pitchFamily="50" charset="-128"/>
                        </a:rPr>
                        <a:t>うさぎ（草食）</a:t>
                      </a:r>
                    </a:p>
                  </a:txBody>
                  <a:tcPr/>
                </a:tc>
                <a:tc>
                  <a:txBody>
                    <a:bodyPr/>
                    <a:lstStyle/>
                    <a:p>
                      <a:r>
                        <a:rPr kumimoji="1" lang="en-US" altLang="ja-JP" sz="2000" dirty="0">
                          <a:latin typeface="HG丸ｺﾞｼｯｸM-PRO" panose="020F0600000000000000" pitchFamily="50" charset="-128"/>
                          <a:ea typeface="HG丸ｺﾞｼｯｸM-PRO" panose="020F0600000000000000" pitchFamily="50" charset="-128"/>
                        </a:rPr>
                        <a:t>10</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1</a:t>
                      </a:r>
                      <a:endParaRPr kumimoji="1" lang="ja-JP" altLang="en-US" sz="200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不断給餌</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（常に食べる）</a:t>
                      </a:r>
                    </a:p>
                  </a:txBody>
                  <a:tcPr/>
                </a:tc>
                <a:tc>
                  <a:txBody>
                    <a:bodyPr/>
                    <a:lstStyle/>
                    <a:p>
                      <a:r>
                        <a:rPr kumimoji="1" lang="ja-JP" altLang="en-US" sz="2000" dirty="0">
                          <a:latin typeface="HG丸ｺﾞｼｯｸM-PRO" panose="020F0600000000000000" pitchFamily="50" charset="-128"/>
                          <a:ea typeface="HG丸ｺﾞｼｯｸM-PRO" panose="020F0600000000000000" pitchFamily="50" charset="-128"/>
                        </a:rPr>
                        <a:t>食物繊維を微生物で発酵させて分解するので消化時間が長い</a:t>
                      </a:r>
                    </a:p>
                  </a:txBody>
                  <a:tcPr/>
                </a:tc>
                <a:extLst>
                  <a:ext uri="{0D108BD9-81ED-4DB2-BD59-A6C34878D82A}">
                    <a16:rowId xmlns:a16="http://schemas.microsoft.com/office/drawing/2014/main" xmlns="" val="2177214051"/>
                  </a:ext>
                </a:extLst>
              </a:tr>
            </a:tbl>
          </a:graphicData>
        </a:graphic>
      </p:graphicFrame>
      <p:sp>
        <p:nvSpPr>
          <p:cNvPr id="3" name="正方形/長方形 2"/>
          <p:cNvSpPr/>
          <p:nvPr/>
        </p:nvSpPr>
        <p:spPr>
          <a:xfrm>
            <a:off x="7644180" y="3253761"/>
            <a:ext cx="1107996"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タウリン</a:t>
            </a:r>
            <a:endParaRPr lang="ja-JP" altLang="en-US" dirty="0"/>
          </a:p>
        </p:txBody>
      </p:sp>
      <p:sp>
        <p:nvSpPr>
          <p:cNvPr id="4" name="正方形/長方形 3"/>
          <p:cNvSpPr/>
          <p:nvPr/>
        </p:nvSpPr>
        <p:spPr>
          <a:xfrm>
            <a:off x="8752176" y="3536565"/>
            <a:ext cx="41549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Ａ</a:t>
            </a:r>
            <a:endParaRPr lang="ja-JP" altLang="en-US" dirty="0"/>
          </a:p>
        </p:txBody>
      </p:sp>
    </p:spTree>
    <p:custDataLst>
      <p:tags r:id="rId1"/>
    </p:custDataLst>
    <p:extLst>
      <p:ext uri="{BB962C8B-B14F-4D97-AF65-F5344CB8AC3E}">
        <p14:creationId xmlns:p14="http://schemas.microsoft.com/office/powerpoint/2010/main" val="162034259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393152" y="530433"/>
            <a:ext cx="6061748"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犬と猫のエネルギー要求量</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16</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a:extLst>
              <a:ext uri="{FF2B5EF4-FFF2-40B4-BE49-F238E27FC236}">
                <a16:creationId xmlns:a16="http://schemas.microsoft.com/office/drawing/2014/main" xmlns="" id="{47A10D7C-3AE5-2B70-1D16-562A701A2109}"/>
              </a:ext>
            </a:extLst>
          </p:cNvPr>
          <p:cNvSpPr>
            <a:spLocks noGrp="1"/>
          </p:cNvSpPr>
          <p:nvPr>
            <p:ph idx="1"/>
          </p:nvPr>
        </p:nvSpPr>
        <p:spPr>
          <a:xfrm>
            <a:off x="828789" y="2499655"/>
            <a:ext cx="6071474" cy="4530358"/>
          </a:xfrm>
        </p:spPr>
        <p:txBody>
          <a:bodyPr>
            <a:normAutofit/>
          </a:bodyPr>
          <a:lstStyle/>
          <a:p>
            <a:pPr marL="0" indent="0">
              <a:buNone/>
            </a:pPr>
            <a:r>
              <a:rPr kumimoji="1" lang="en-US" altLang="ja-JP" sz="1800" dirty="0">
                <a:latin typeface="HG丸ｺﾞｼｯｸM-PRO" panose="020F0600000000000000" pitchFamily="50" charset="-128"/>
                <a:ea typeface="HG丸ｺﾞｼｯｸM-PRO" panose="020F0600000000000000" pitchFamily="50" charset="-128"/>
              </a:rPr>
              <a:t>BER</a:t>
            </a:r>
            <a:r>
              <a:rPr kumimoji="1" lang="ja-JP" altLang="en-US" sz="1800" dirty="0">
                <a:latin typeface="HG丸ｺﾞｼｯｸM-PRO" panose="020F0600000000000000" pitchFamily="50" charset="-128"/>
                <a:ea typeface="HG丸ｺﾞｼｯｸM-PRO" panose="020F0600000000000000" pitchFamily="50" charset="-128"/>
              </a:rPr>
              <a:t>（</a:t>
            </a:r>
            <a:r>
              <a:rPr lang="en-US" altLang="ja-JP" sz="1800" dirty="0">
                <a:latin typeface="HG丸ｺﾞｼｯｸM-PRO" panose="020F0600000000000000" pitchFamily="50" charset="-128"/>
                <a:ea typeface="HG丸ｺﾞｼｯｸM-PRO" panose="020F0600000000000000" pitchFamily="50" charset="-128"/>
              </a:rPr>
              <a:t>Basic ER:</a:t>
            </a:r>
            <a:r>
              <a:rPr lang="ja-JP" altLang="en-US" sz="1800" dirty="0">
                <a:latin typeface="HG丸ｺﾞｼｯｸM-PRO" panose="020F0600000000000000" pitchFamily="50" charset="-128"/>
                <a:ea typeface="HG丸ｺﾞｼｯｸM-PRO" panose="020F0600000000000000" pitchFamily="50" charset="-128"/>
              </a:rPr>
              <a:t>基礎</a:t>
            </a:r>
            <a:r>
              <a:rPr kumimoji="1" lang="ja-JP" altLang="en-US" sz="1800" dirty="0">
                <a:latin typeface="HG丸ｺﾞｼｯｸM-PRO" panose="020F0600000000000000" pitchFamily="50" charset="-128"/>
                <a:ea typeface="HG丸ｺﾞｼｯｸM-PRO" panose="020F0600000000000000" pitchFamily="50" charset="-128"/>
              </a:rPr>
              <a:t>エネルギー要求量）＝基礎代謝</a:t>
            </a:r>
            <a:endParaRPr kumimoji="1"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生きていくために必要なエネルギー</a:t>
            </a:r>
            <a:endParaRPr kumimoji="1" lang="en-US" altLang="ja-JP" sz="600" dirty="0">
              <a:latin typeface="HG丸ｺﾞｼｯｸM-PRO" panose="020F0600000000000000" pitchFamily="50" charset="-128"/>
              <a:ea typeface="HG丸ｺﾞｼｯｸM-PRO" panose="020F0600000000000000" pitchFamily="50" charset="-128"/>
            </a:endParaRPr>
          </a:p>
          <a:p>
            <a:pPr marL="0" indent="0">
              <a:buNone/>
            </a:pPr>
            <a:r>
              <a:rPr lang="en-US" altLang="ja-JP" sz="1800" dirty="0">
                <a:solidFill>
                  <a:srgbClr val="FF0000"/>
                </a:solidFill>
                <a:latin typeface="HG丸ｺﾞｼｯｸM-PRO" panose="020F0600000000000000" pitchFamily="50" charset="-128"/>
                <a:ea typeface="HG丸ｺﾞｼｯｸM-PRO" panose="020F0600000000000000" pitchFamily="50" charset="-128"/>
              </a:rPr>
              <a:t>RER</a:t>
            </a:r>
            <a:r>
              <a:rPr lang="ja-JP" altLang="en-US" sz="1800" dirty="0" smtClean="0">
                <a:latin typeface="HG丸ｺﾞｼｯｸM-PRO" panose="020F0600000000000000" pitchFamily="50" charset="-128"/>
                <a:ea typeface="HG丸ｺﾞｼｯｸM-PRO" panose="020F0600000000000000" pitchFamily="50" charset="-128"/>
              </a:rPr>
              <a:t>（　　　　</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800" dirty="0">
                <a:latin typeface="HG丸ｺﾞｼｯｸM-PRO" panose="020F0600000000000000" pitchFamily="50" charset="-128"/>
                <a:ea typeface="HG丸ｺﾞｼｯｸM-PRO" panose="020F0600000000000000" pitchFamily="50" charset="-128"/>
              </a:rPr>
              <a:t>ER</a:t>
            </a: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　　　　エネルギー</a:t>
            </a:r>
            <a:r>
              <a:rPr lang="ja-JP" altLang="en-US" sz="1800" dirty="0">
                <a:latin typeface="HG丸ｺﾞｼｯｸM-PRO" panose="020F0600000000000000" pitchFamily="50" charset="-128"/>
                <a:ea typeface="HG丸ｺﾞｼｯｸM-PRO" panose="020F0600000000000000" pitchFamily="50" charset="-128"/>
              </a:rPr>
              <a:t>要求量）</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a:t>
            </a:r>
            <a:r>
              <a:rPr lang="en-US" altLang="ja-JP" sz="1600" dirty="0">
                <a:latin typeface="HG丸ｺﾞｼｯｸM-PRO" panose="020F0600000000000000" pitchFamily="50" charset="-128"/>
                <a:ea typeface="HG丸ｺﾞｼｯｸM-PRO" panose="020F0600000000000000" pitchFamily="50" charset="-128"/>
              </a:rPr>
              <a:t>BER</a:t>
            </a:r>
            <a:r>
              <a:rPr lang="ja-JP" altLang="en-US" sz="1600" dirty="0">
                <a:latin typeface="HG丸ｺﾞｼｯｸM-PRO" panose="020F0600000000000000" pitchFamily="50" charset="-128"/>
                <a:ea typeface="HG丸ｺﾞｼｯｸM-PRO" panose="020F0600000000000000" pitchFamily="50" charset="-128"/>
              </a:rPr>
              <a:t>＋食事摂取に必要なエネルギー</a:t>
            </a:r>
            <a:endParaRPr lang="en-US" altLang="ja-JP" sz="600" dirty="0">
              <a:latin typeface="HG丸ｺﾞｼｯｸM-PRO" panose="020F0600000000000000" pitchFamily="50" charset="-128"/>
              <a:ea typeface="HG丸ｺﾞｼｯｸM-PRO" panose="020F0600000000000000" pitchFamily="50" charset="-128"/>
            </a:endParaRPr>
          </a:p>
          <a:p>
            <a:pPr marL="0" indent="0">
              <a:buNone/>
            </a:pPr>
            <a:r>
              <a:rPr kumimoji="1" lang="en-US" altLang="ja-JP" sz="1800" dirty="0">
                <a:latin typeface="HG丸ｺﾞｼｯｸM-PRO" panose="020F0600000000000000" pitchFamily="50" charset="-128"/>
                <a:ea typeface="HG丸ｺﾞｼｯｸM-PRO" panose="020F0600000000000000" pitchFamily="50" charset="-128"/>
              </a:rPr>
              <a:t>MER</a:t>
            </a:r>
            <a:r>
              <a:rPr kumimoji="1" lang="ja-JP" altLang="en-US" sz="1800" dirty="0">
                <a:latin typeface="HG丸ｺﾞｼｯｸM-PRO" panose="020F0600000000000000" pitchFamily="50" charset="-128"/>
                <a:ea typeface="HG丸ｺﾞｼｯｸM-PRO" panose="020F0600000000000000" pitchFamily="50" charset="-128"/>
              </a:rPr>
              <a:t>（</a:t>
            </a:r>
            <a:r>
              <a:rPr kumimoji="1" lang="en-US" altLang="ja-JP" sz="1800" dirty="0">
                <a:latin typeface="HG丸ｺﾞｼｯｸM-PRO" panose="020F0600000000000000" pitchFamily="50" charset="-128"/>
                <a:ea typeface="HG丸ｺﾞｼｯｸM-PRO" panose="020F0600000000000000" pitchFamily="50" charset="-128"/>
              </a:rPr>
              <a:t>Maintenance ER:</a:t>
            </a:r>
            <a:r>
              <a:rPr kumimoji="1" lang="ja-JP" altLang="en-US" sz="1800" dirty="0">
                <a:latin typeface="HG丸ｺﾞｼｯｸM-PRO" panose="020F0600000000000000" pitchFamily="50" charset="-128"/>
                <a:ea typeface="HG丸ｺﾞｼｯｸM-PRO" panose="020F0600000000000000" pitchFamily="50" charset="-128"/>
              </a:rPr>
              <a:t>維持エネルギー要求量）</a:t>
            </a:r>
            <a:endParaRPr kumimoji="1"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通常の活動を行うために必要なエネルギー</a:t>
            </a:r>
            <a:endParaRPr kumimoji="1" lang="en-US" altLang="ja-JP" sz="600" dirty="0">
              <a:latin typeface="HG丸ｺﾞｼｯｸM-PRO" panose="020F0600000000000000" pitchFamily="50" charset="-128"/>
              <a:ea typeface="HG丸ｺﾞｼｯｸM-PRO" panose="020F0600000000000000" pitchFamily="50" charset="-128"/>
            </a:endParaRPr>
          </a:p>
          <a:p>
            <a:pPr marL="0" indent="0">
              <a:buNone/>
            </a:pPr>
            <a:endParaRPr lang="en-US" altLang="ja-JP" sz="18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en-US" altLang="ja-JP" sz="1800" dirty="0">
                <a:solidFill>
                  <a:srgbClr val="FF0000"/>
                </a:solidFill>
                <a:latin typeface="HG丸ｺﾞｼｯｸM-PRO" panose="020F0600000000000000" pitchFamily="50" charset="-128"/>
                <a:ea typeface="HG丸ｺﾞｼｯｸM-PRO" panose="020F0600000000000000" pitchFamily="50" charset="-128"/>
              </a:rPr>
              <a:t>DER</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a:t>
            </a:r>
            <a:r>
              <a:rPr lang="en-US" altLang="ja-JP" sz="1800" dirty="0" smtClean="0">
                <a:solidFill>
                  <a:srgbClr val="FF0000"/>
                </a:solidFill>
                <a:latin typeface="HG丸ｺﾞｼｯｸM-PRO" panose="020F0600000000000000" pitchFamily="50" charset="-128"/>
                <a:ea typeface="HG丸ｺﾞｼｯｸM-PRO" panose="020F0600000000000000" pitchFamily="50" charset="-128"/>
              </a:rPr>
              <a:t> </a:t>
            </a:r>
            <a:r>
              <a:rPr lang="ja-JP" altLang="en-US" sz="1800" dirty="0" smtClean="0">
                <a:solidFill>
                  <a:srgbClr val="FF0000"/>
                </a:solidFill>
                <a:latin typeface="HG丸ｺﾞｼｯｸM-PRO" panose="020F0600000000000000" pitchFamily="50" charset="-128"/>
                <a:ea typeface="HG丸ｺﾞｼｯｸM-PRO" panose="020F0600000000000000" pitchFamily="50" charset="-128"/>
              </a:rPr>
              <a:t>　　　　</a:t>
            </a:r>
            <a:r>
              <a:rPr lang="en-US" altLang="ja-JP" sz="1800" dirty="0" smtClean="0">
                <a:latin typeface="HG丸ｺﾞｼｯｸM-PRO" panose="020F0600000000000000" pitchFamily="50" charset="-128"/>
                <a:ea typeface="HG丸ｺﾞｼｯｸM-PRO" panose="020F0600000000000000" pitchFamily="50" charset="-128"/>
              </a:rPr>
              <a:t>ER:</a:t>
            </a:r>
            <a:r>
              <a:rPr lang="ja-JP" altLang="en-US" sz="1800" dirty="0" smtClean="0">
                <a:latin typeface="HG丸ｺﾞｼｯｸM-PRO" panose="020F0600000000000000" pitchFamily="50" charset="-128"/>
                <a:ea typeface="HG丸ｺﾞｼｯｸM-PRO" panose="020F0600000000000000" pitchFamily="50" charset="-128"/>
              </a:rPr>
              <a:t>　　　　エネルギー</a:t>
            </a:r>
            <a:r>
              <a:rPr lang="ja-JP" altLang="en-US" sz="1800" dirty="0">
                <a:latin typeface="HG丸ｺﾞｼｯｸM-PRO" panose="020F0600000000000000" pitchFamily="50" charset="-128"/>
                <a:ea typeface="HG丸ｺﾞｼｯｸM-PRO" panose="020F0600000000000000" pitchFamily="50" charset="-128"/>
              </a:rPr>
              <a:t>要求量）</a:t>
            </a:r>
            <a:endParaRPr lang="en-US" altLang="ja-JP" sz="1800" dirty="0">
              <a:latin typeface="HG丸ｺﾞｼｯｸM-PRO" panose="020F0600000000000000" pitchFamily="50" charset="-128"/>
              <a:ea typeface="HG丸ｺﾞｼｯｸM-PRO" panose="020F0600000000000000" pitchFamily="50" charset="-128"/>
            </a:endParaRPr>
          </a:p>
          <a:p>
            <a:pPr marL="0" indent="0">
              <a:buNone/>
            </a:pPr>
            <a:r>
              <a:rPr lang="ja-JP" altLang="en-US" sz="1600" dirty="0">
                <a:latin typeface="HG丸ｺﾞｼｯｸM-PRO" panose="020F0600000000000000" pitchFamily="50" charset="-128"/>
                <a:ea typeface="HG丸ｺﾞｼｯｸM-PRO" panose="020F0600000000000000" pitchFamily="50" charset="-128"/>
              </a:rPr>
              <a:t>　１日に必要</a:t>
            </a:r>
            <a:r>
              <a:rPr lang="ja-JP" altLang="en-US" sz="1600" dirty="0" smtClean="0">
                <a:latin typeface="HG丸ｺﾞｼｯｸM-PRO" panose="020F0600000000000000" pitchFamily="50" charset="-128"/>
                <a:ea typeface="HG丸ｺﾞｼｯｸM-PRO" panose="020F0600000000000000" pitchFamily="50" charset="-128"/>
              </a:rPr>
              <a:t>なエネルギー</a:t>
            </a:r>
            <a:r>
              <a:rPr lang="en-US" altLang="ja-JP" sz="1600" dirty="0">
                <a:latin typeface="HG丸ｺﾞｼｯｸM-PRO" panose="020F0600000000000000" pitchFamily="50" charset="-128"/>
                <a:ea typeface="HG丸ｺﾞｼｯｸM-PRO" panose="020F0600000000000000" pitchFamily="50" charset="-128"/>
              </a:rPr>
              <a:t>(</a:t>
            </a:r>
            <a:r>
              <a:rPr lang="ja-JP" altLang="en-US" sz="1600" dirty="0">
                <a:latin typeface="HG丸ｺﾞｼｯｸM-PRO" panose="020F0600000000000000" pitchFamily="50" charset="-128"/>
                <a:ea typeface="HG丸ｺﾞｼｯｸM-PRO" panose="020F0600000000000000" pitchFamily="50" charset="-128"/>
              </a:rPr>
              <a:t>動物の年齢や労作によって異なる</a:t>
            </a:r>
            <a:r>
              <a:rPr lang="en-US" altLang="ja-JP" sz="1600" dirty="0">
                <a:latin typeface="HG丸ｺﾞｼｯｸM-PRO" panose="020F0600000000000000" pitchFamily="50" charset="-128"/>
                <a:ea typeface="HG丸ｺﾞｼｯｸM-PRO" panose="020F0600000000000000" pitchFamily="50" charset="-128"/>
              </a:rPr>
              <a:t>)</a:t>
            </a: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62834" y="1293372"/>
            <a:ext cx="5929828"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エネルギー要求量の用語を覚えよう</a:t>
            </a:r>
          </a:p>
        </p:txBody>
      </p:sp>
      <p:sp>
        <p:nvSpPr>
          <p:cNvPr id="9" name="テキスト ボックス 8">
            <a:extLst>
              <a:ext uri="{FF2B5EF4-FFF2-40B4-BE49-F238E27FC236}">
                <a16:creationId xmlns:a16="http://schemas.microsoft.com/office/drawing/2014/main" xmlns="" id="{55DB2AB1-7632-8421-1650-02EDB727EE14}"/>
              </a:ext>
            </a:extLst>
          </p:cNvPr>
          <p:cNvSpPr txBox="1"/>
          <p:nvPr/>
        </p:nvSpPr>
        <p:spPr>
          <a:xfrm>
            <a:off x="1196788" y="1859827"/>
            <a:ext cx="7125020" cy="369332"/>
          </a:xfrm>
          <a:prstGeom prst="rect">
            <a:avLst/>
          </a:prstGeom>
          <a:noFill/>
        </p:spPr>
        <p:txBody>
          <a:bodyPr wrap="square">
            <a:spAutoFit/>
          </a:bodyPr>
          <a:lstStyle/>
          <a:p>
            <a:r>
              <a:rPr kumimoji="1" lang="ja-JP" altLang="en-US" sz="1800" dirty="0">
                <a:solidFill>
                  <a:srgbClr val="FF0000"/>
                </a:solidFill>
                <a:latin typeface="HG丸ｺﾞｼｯｸM-PRO" panose="020F0600000000000000" pitchFamily="50" charset="-128"/>
                <a:ea typeface="HG丸ｺﾞｼｯｸM-PRO" panose="020F0600000000000000" pitchFamily="50" charset="-128"/>
              </a:rPr>
              <a:t>■</a:t>
            </a:r>
            <a:r>
              <a:rPr kumimoji="1" lang="en-US" altLang="ja-JP" sz="1800" dirty="0">
                <a:solidFill>
                  <a:srgbClr val="FF0000"/>
                </a:solidFill>
                <a:latin typeface="HG丸ｺﾞｼｯｸM-PRO" panose="020F0600000000000000" pitchFamily="50" charset="-128"/>
                <a:ea typeface="HG丸ｺﾞｼｯｸM-PRO" panose="020F0600000000000000" pitchFamily="50" charset="-128"/>
              </a:rPr>
              <a:t>ER</a:t>
            </a:r>
            <a:r>
              <a:rPr kumimoji="1" lang="ja-JP" altLang="en-US" sz="1800" dirty="0">
                <a:solidFill>
                  <a:srgbClr val="FF0000"/>
                </a:solidFill>
                <a:latin typeface="HG丸ｺﾞｼｯｸM-PRO" panose="020F0600000000000000" pitchFamily="50" charset="-128"/>
                <a:ea typeface="HG丸ｺﾞｼｯｸM-PRO" panose="020F0600000000000000" pitchFamily="50" charset="-128"/>
              </a:rPr>
              <a:t>（■ </a:t>
            </a:r>
            <a:r>
              <a:rPr kumimoji="1" lang="en-US" altLang="ja-JP" sz="1800" dirty="0">
                <a:solidFill>
                  <a:srgbClr val="FF0000"/>
                </a:solidFill>
                <a:latin typeface="HG丸ｺﾞｼｯｸM-PRO" panose="020F0600000000000000" pitchFamily="50" charset="-128"/>
                <a:ea typeface="HG丸ｺﾞｼｯｸM-PRO" panose="020F0600000000000000" pitchFamily="50" charset="-128"/>
              </a:rPr>
              <a:t>Energy Requirement</a:t>
            </a:r>
            <a:r>
              <a:rPr kumimoji="1" lang="ja-JP" altLang="en-US" sz="1800" dirty="0">
                <a:solidFill>
                  <a:srgbClr val="FF0000"/>
                </a:solidFill>
                <a:latin typeface="HG丸ｺﾞｼｯｸM-PRO" panose="020F0600000000000000" pitchFamily="50" charset="-128"/>
                <a:ea typeface="HG丸ｺﾞｼｯｸM-PRO" panose="020F0600000000000000" pitchFamily="50" charset="-128"/>
              </a:rPr>
              <a:t>：■のエネルギー要求量</a:t>
            </a:r>
            <a:r>
              <a:rPr kumimoji="1" lang="en-US" altLang="ja-JP" sz="1800" dirty="0">
                <a:solidFill>
                  <a:srgbClr val="FF0000"/>
                </a:solidFill>
                <a:latin typeface="HG丸ｺﾞｼｯｸM-PRO" panose="020F0600000000000000" pitchFamily="50" charset="-128"/>
                <a:ea typeface="HG丸ｺﾞｼｯｸM-PRO" panose="020F0600000000000000" pitchFamily="50" charset="-128"/>
              </a:rPr>
              <a:t>)</a:t>
            </a:r>
            <a:endParaRPr lang="ja-JP" altLang="en-US" dirty="0"/>
          </a:p>
        </p:txBody>
      </p:sp>
      <p:sp>
        <p:nvSpPr>
          <p:cNvPr id="11" name="正方形/長方形 10">
            <a:extLst>
              <a:ext uri="{FF2B5EF4-FFF2-40B4-BE49-F238E27FC236}">
                <a16:creationId xmlns:a16="http://schemas.microsoft.com/office/drawing/2014/main" xmlns="" id="{55F1A1F6-5F59-D3FF-102D-3C85EBBB471B}"/>
              </a:ext>
            </a:extLst>
          </p:cNvPr>
          <p:cNvSpPr/>
          <p:nvPr/>
        </p:nvSpPr>
        <p:spPr>
          <a:xfrm>
            <a:off x="7946678" y="2760637"/>
            <a:ext cx="728596" cy="1167974"/>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Ｂ</a:t>
            </a:r>
            <a:r>
              <a:rPr kumimoji="1" lang="ja-JP" altLang="en-US" dirty="0"/>
              <a:t>ＥＲ</a:t>
            </a:r>
          </a:p>
        </p:txBody>
      </p:sp>
      <p:sp>
        <p:nvSpPr>
          <p:cNvPr id="12" name="正方形/長方形 11">
            <a:extLst>
              <a:ext uri="{FF2B5EF4-FFF2-40B4-BE49-F238E27FC236}">
                <a16:creationId xmlns:a16="http://schemas.microsoft.com/office/drawing/2014/main" xmlns="" id="{4D8B6E53-D0E8-1892-F8BE-D98C4BAF27E7}"/>
              </a:ext>
            </a:extLst>
          </p:cNvPr>
          <p:cNvSpPr/>
          <p:nvPr/>
        </p:nvSpPr>
        <p:spPr>
          <a:xfrm>
            <a:off x="8675274" y="2353383"/>
            <a:ext cx="728596" cy="157522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FF0000"/>
                </a:solidFill>
              </a:rPr>
              <a:t>Ｒ</a:t>
            </a:r>
            <a:r>
              <a:rPr kumimoji="1" lang="ja-JP" altLang="en-US" dirty="0"/>
              <a:t>ＥＲ</a:t>
            </a:r>
          </a:p>
        </p:txBody>
      </p:sp>
      <p:sp>
        <p:nvSpPr>
          <p:cNvPr id="13" name="正方形/長方形 12">
            <a:extLst>
              <a:ext uri="{FF2B5EF4-FFF2-40B4-BE49-F238E27FC236}">
                <a16:creationId xmlns:a16="http://schemas.microsoft.com/office/drawing/2014/main" xmlns="" id="{C9E6F2A2-F9E1-16E6-9477-81F0185FA393}"/>
              </a:ext>
            </a:extLst>
          </p:cNvPr>
          <p:cNvSpPr/>
          <p:nvPr/>
        </p:nvSpPr>
        <p:spPr>
          <a:xfrm>
            <a:off x="7946678" y="2353383"/>
            <a:ext cx="728596" cy="4072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食事</a:t>
            </a:r>
          </a:p>
        </p:txBody>
      </p:sp>
      <p:sp>
        <p:nvSpPr>
          <p:cNvPr id="16" name="正方形/長方形 15">
            <a:extLst>
              <a:ext uri="{FF2B5EF4-FFF2-40B4-BE49-F238E27FC236}">
                <a16:creationId xmlns:a16="http://schemas.microsoft.com/office/drawing/2014/main" xmlns="" id="{D1CB2146-5BC4-B181-0519-0A92CFD06CB3}"/>
              </a:ext>
            </a:extLst>
          </p:cNvPr>
          <p:cNvSpPr/>
          <p:nvPr/>
        </p:nvSpPr>
        <p:spPr>
          <a:xfrm>
            <a:off x="8676658" y="1946405"/>
            <a:ext cx="728596" cy="4072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活動</a:t>
            </a:r>
            <a:endParaRPr kumimoji="1" lang="ja-JP" altLang="en-US" dirty="0"/>
          </a:p>
        </p:txBody>
      </p:sp>
      <p:sp>
        <p:nvSpPr>
          <p:cNvPr id="17" name="正方形/長方形 16">
            <a:extLst>
              <a:ext uri="{FF2B5EF4-FFF2-40B4-BE49-F238E27FC236}">
                <a16:creationId xmlns:a16="http://schemas.microsoft.com/office/drawing/2014/main" xmlns="" id="{93F293C2-26F7-F95C-CCA5-CECCE3879EA6}"/>
              </a:ext>
            </a:extLst>
          </p:cNvPr>
          <p:cNvSpPr/>
          <p:nvPr/>
        </p:nvSpPr>
        <p:spPr>
          <a:xfrm>
            <a:off x="9403870" y="1946405"/>
            <a:ext cx="728596" cy="1982206"/>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M</a:t>
            </a:r>
            <a:r>
              <a:rPr kumimoji="1" lang="ja-JP" altLang="en-US" dirty="0"/>
              <a:t>ＥＲ</a:t>
            </a:r>
          </a:p>
        </p:txBody>
      </p:sp>
      <p:sp>
        <p:nvSpPr>
          <p:cNvPr id="18" name="テキスト ボックス 17">
            <a:extLst>
              <a:ext uri="{FF2B5EF4-FFF2-40B4-BE49-F238E27FC236}">
                <a16:creationId xmlns:a16="http://schemas.microsoft.com/office/drawing/2014/main" xmlns="" id="{2E47F306-381A-8E90-3878-D1E87DC560D9}"/>
              </a:ext>
            </a:extLst>
          </p:cNvPr>
          <p:cNvSpPr txBox="1"/>
          <p:nvPr/>
        </p:nvSpPr>
        <p:spPr>
          <a:xfrm>
            <a:off x="7261411" y="4250988"/>
            <a:ext cx="3921266" cy="523220"/>
          </a:xfrm>
          <a:prstGeom prst="rect">
            <a:avLst/>
          </a:prstGeom>
          <a:noFill/>
        </p:spPr>
        <p:txBody>
          <a:bodyPr wrap="none" rtlCol="0">
            <a:spAutoFit/>
          </a:bodyPr>
          <a:lstStyle/>
          <a:p>
            <a:r>
              <a:rPr kumimoji="1" lang="en-US" altLang="ja-JP" sz="2800" dirty="0">
                <a:solidFill>
                  <a:srgbClr val="FF0000"/>
                </a:solidFill>
                <a:latin typeface="HG丸ｺﾞｼｯｸM-PRO" panose="020F0600000000000000" pitchFamily="50" charset="-128"/>
                <a:ea typeface="HG丸ｺﾞｼｯｸM-PRO" panose="020F0600000000000000" pitchFamily="50" charset="-128"/>
              </a:rPr>
              <a:t>DER</a:t>
            </a:r>
            <a:r>
              <a:rPr lang="ja-JP" altLang="en-US" sz="2800" dirty="0">
                <a:solidFill>
                  <a:srgbClr val="FF0000"/>
                </a:solidFill>
                <a:latin typeface="HG丸ｺﾞｼｯｸM-PRO" panose="020F0600000000000000" pitchFamily="50" charset="-128"/>
                <a:ea typeface="HG丸ｺﾞｼｯｸM-PRO" panose="020F0600000000000000" pitchFamily="50" charset="-128"/>
              </a:rPr>
              <a:t>＝</a:t>
            </a:r>
            <a:r>
              <a:rPr lang="en-US" altLang="ja-JP" sz="2800" dirty="0">
                <a:solidFill>
                  <a:srgbClr val="FF0000"/>
                </a:solidFill>
                <a:latin typeface="HG丸ｺﾞｼｯｸM-PRO" panose="020F0600000000000000" pitchFamily="50" charset="-128"/>
                <a:ea typeface="HG丸ｺﾞｼｯｸM-PRO" panose="020F0600000000000000" pitchFamily="50" charset="-128"/>
              </a:rPr>
              <a:t>RER</a:t>
            </a:r>
            <a:r>
              <a:rPr kumimoji="1" lang="en-US" altLang="ja-JP" sz="2800"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活動係数</a:t>
            </a:r>
          </a:p>
        </p:txBody>
      </p:sp>
      <p:sp>
        <p:nvSpPr>
          <p:cNvPr id="19" name="テキスト ボックス 18">
            <a:extLst>
              <a:ext uri="{FF2B5EF4-FFF2-40B4-BE49-F238E27FC236}">
                <a16:creationId xmlns:a16="http://schemas.microsoft.com/office/drawing/2014/main" xmlns="" id="{3ABE9426-FB6D-97D1-9939-AACBC5E3FBBC}"/>
              </a:ext>
            </a:extLst>
          </p:cNvPr>
          <p:cNvSpPr txBox="1"/>
          <p:nvPr/>
        </p:nvSpPr>
        <p:spPr>
          <a:xfrm>
            <a:off x="7344132" y="4942696"/>
            <a:ext cx="3347391" cy="523220"/>
          </a:xfrm>
          <a:prstGeom prst="rect">
            <a:avLst/>
          </a:prstGeom>
          <a:noFill/>
        </p:spPr>
        <p:txBody>
          <a:bodyPr wrap="none" rtlCol="0">
            <a:spAutoFit/>
          </a:bodyPr>
          <a:lstStyle/>
          <a:p>
            <a:r>
              <a:rPr lang="en-US" altLang="ja-JP" sz="2800" dirty="0">
                <a:solidFill>
                  <a:srgbClr val="FF0000"/>
                </a:solidFill>
                <a:latin typeface="HG丸ｺﾞｼｯｸM-PRO" panose="020F0600000000000000" pitchFamily="50" charset="-128"/>
                <a:ea typeface="HG丸ｺﾞｼｯｸM-PRO" panose="020F0600000000000000" pitchFamily="50" charset="-128"/>
              </a:rPr>
              <a:t>R</a:t>
            </a:r>
            <a:r>
              <a:rPr kumimoji="1" lang="en-US" altLang="ja-JP" sz="2800" dirty="0">
                <a:solidFill>
                  <a:srgbClr val="FF0000"/>
                </a:solidFill>
                <a:latin typeface="HG丸ｺﾞｼｯｸM-PRO" panose="020F0600000000000000" pitchFamily="50" charset="-128"/>
                <a:ea typeface="HG丸ｺﾞｼｯｸM-PRO" panose="020F0600000000000000" pitchFamily="50" charset="-128"/>
              </a:rPr>
              <a:t>ER</a:t>
            </a:r>
            <a:r>
              <a:rPr lang="ja-JP" altLang="en-US" sz="2800" dirty="0">
                <a:solidFill>
                  <a:srgbClr val="FF0000"/>
                </a:solidFill>
                <a:latin typeface="HG丸ｺﾞｼｯｸM-PRO" panose="020F0600000000000000" pitchFamily="50" charset="-128"/>
                <a:ea typeface="HG丸ｺﾞｼｯｸM-PRO" panose="020F0600000000000000" pitchFamily="50" charset="-128"/>
              </a:rPr>
              <a:t>＝</a:t>
            </a:r>
            <a:r>
              <a:rPr lang="en-US" altLang="ja-JP" sz="2800" dirty="0">
                <a:solidFill>
                  <a:srgbClr val="FF0000"/>
                </a:solidFill>
                <a:latin typeface="HG丸ｺﾞｼｯｸM-PRO" panose="020F0600000000000000" pitchFamily="50" charset="-128"/>
                <a:ea typeface="HG丸ｺﾞｼｯｸM-PRO" panose="020F0600000000000000" pitchFamily="50" charset="-128"/>
              </a:rPr>
              <a:t>70×</a:t>
            </a:r>
            <a:r>
              <a:rPr lang="ja-JP" altLang="en-US" sz="2800"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2000" baseline="66000" dirty="0">
                <a:solidFill>
                  <a:srgbClr val="FF0000"/>
                </a:solidFill>
                <a:latin typeface="HG丸ｺﾞｼｯｸM-PRO" panose="020F0600000000000000" pitchFamily="50" charset="-128"/>
                <a:ea typeface="HG丸ｺﾞｼｯｸM-PRO" panose="020F0600000000000000" pitchFamily="50" charset="-128"/>
              </a:rPr>
              <a:t>0.75</a:t>
            </a:r>
            <a:endParaRPr kumimoji="1" lang="ja-JP" altLang="en-US" sz="2800" baseline="66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テキスト ボックス 21">
            <a:extLst>
              <a:ext uri="{FF2B5EF4-FFF2-40B4-BE49-F238E27FC236}">
                <a16:creationId xmlns:a16="http://schemas.microsoft.com/office/drawing/2014/main" xmlns="" id="{1CE5044A-DE02-82E3-0C09-C3A80CE9367C}"/>
              </a:ext>
            </a:extLst>
          </p:cNvPr>
          <p:cNvSpPr txBox="1"/>
          <p:nvPr/>
        </p:nvSpPr>
        <p:spPr>
          <a:xfrm>
            <a:off x="7344132" y="5567367"/>
            <a:ext cx="1359054" cy="461665"/>
          </a:xfrm>
          <a:prstGeom prst="rect">
            <a:avLst/>
          </a:prstGeom>
          <a:noFill/>
        </p:spPr>
        <p:txBody>
          <a:bodyPr wrap="squar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1800" baseline="66000" dirty="0">
                <a:solidFill>
                  <a:srgbClr val="FF0000"/>
                </a:solidFill>
                <a:latin typeface="HG丸ｺﾞｼｯｸM-PRO" panose="020F0600000000000000" pitchFamily="50" charset="-128"/>
                <a:ea typeface="HG丸ｺﾞｼｯｸM-PRO" panose="020F0600000000000000" pitchFamily="50" charset="-128"/>
              </a:rPr>
              <a:t>0.75</a:t>
            </a:r>
            <a:endParaRPr lang="ja-JP" altLang="en-US" dirty="0"/>
          </a:p>
        </p:txBody>
      </p:sp>
      <p:sp>
        <p:nvSpPr>
          <p:cNvPr id="26" name="テキスト ボックス 25">
            <a:extLst>
              <a:ext uri="{FF2B5EF4-FFF2-40B4-BE49-F238E27FC236}">
                <a16:creationId xmlns:a16="http://schemas.microsoft.com/office/drawing/2014/main" xmlns="" id="{286181A5-E0BC-4277-61F4-E36CBB664333}"/>
              </a:ext>
            </a:extLst>
          </p:cNvPr>
          <p:cNvSpPr txBox="1"/>
          <p:nvPr/>
        </p:nvSpPr>
        <p:spPr>
          <a:xfrm>
            <a:off x="8449555" y="5598144"/>
            <a:ext cx="3483749" cy="400110"/>
          </a:xfrm>
          <a:prstGeom prst="rect">
            <a:avLst/>
          </a:prstGeom>
          <a:noFill/>
        </p:spPr>
        <p:txBody>
          <a:bodyPr wrap="square">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2000" dirty="0">
                <a:solidFill>
                  <a:srgbClr val="FF0000"/>
                </a:solidFill>
                <a:latin typeface="HG丸ｺﾞｼｯｸM-PRO" panose="020F0600000000000000" pitchFamily="50" charset="-128"/>
                <a:ea typeface="HG丸ｺﾞｼｯｸM-PRO" panose="020F0600000000000000" pitchFamily="50" charset="-128"/>
              </a:rPr>
              <a:t>×</a:t>
            </a:r>
            <a:r>
              <a:rPr lang="ja-JP" altLang="en-US" sz="2000" dirty="0">
                <a:solidFill>
                  <a:srgbClr val="FF0000"/>
                </a:solidFill>
                <a:latin typeface="HG丸ｺﾞｼｯｸM-PRO" panose="020F0600000000000000" pitchFamily="50" charset="-128"/>
                <a:ea typeface="HG丸ｺﾞｼｯｸM-PRO" panose="020F0600000000000000" pitchFamily="50" charset="-128"/>
              </a:rPr>
              <a:t>体重＝√√</a:t>
            </a:r>
            <a:endParaRPr lang="ja-JP" altLang="en-US" sz="2000" dirty="0"/>
          </a:p>
        </p:txBody>
      </p:sp>
      <p:sp>
        <p:nvSpPr>
          <p:cNvPr id="2" name="正方形/長方形 1"/>
          <p:cNvSpPr/>
          <p:nvPr/>
        </p:nvSpPr>
        <p:spPr>
          <a:xfrm>
            <a:off x="1766670" y="3207093"/>
            <a:ext cx="702436"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Rest</a:t>
            </a:r>
            <a:endParaRPr lang="ja-JP" altLang="en-US" dirty="0"/>
          </a:p>
        </p:txBody>
      </p:sp>
      <p:sp>
        <p:nvSpPr>
          <p:cNvPr id="6" name="正方形/長方形 5"/>
          <p:cNvSpPr/>
          <p:nvPr/>
        </p:nvSpPr>
        <p:spPr>
          <a:xfrm>
            <a:off x="3023583" y="3207093"/>
            <a:ext cx="877163"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安静時</a:t>
            </a:r>
            <a:endParaRPr lang="ja-JP" altLang="en-US" dirty="0"/>
          </a:p>
        </p:txBody>
      </p:sp>
      <p:sp>
        <p:nvSpPr>
          <p:cNvPr id="7" name="正方形/長方形 6"/>
          <p:cNvSpPr/>
          <p:nvPr/>
        </p:nvSpPr>
        <p:spPr>
          <a:xfrm>
            <a:off x="1742625" y="5053116"/>
            <a:ext cx="726481"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Daily</a:t>
            </a:r>
            <a:endParaRPr lang="ja-JP" altLang="en-US" dirty="0"/>
          </a:p>
        </p:txBody>
      </p:sp>
      <p:sp>
        <p:nvSpPr>
          <p:cNvPr id="8" name="正方形/長方形 7"/>
          <p:cNvSpPr/>
          <p:nvPr/>
        </p:nvSpPr>
        <p:spPr>
          <a:xfrm>
            <a:off x="3218195" y="5019640"/>
            <a:ext cx="646331"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一日</a:t>
            </a:r>
            <a:endParaRPr lang="ja-JP" altLang="en-US" dirty="0"/>
          </a:p>
        </p:txBody>
      </p:sp>
    </p:spTree>
    <p:custDataLst>
      <p:tags r:id="rId1"/>
    </p:custDataLst>
    <p:extLst>
      <p:ext uri="{BB962C8B-B14F-4D97-AF65-F5344CB8AC3E}">
        <p14:creationId xmlns:p14="http://schemas.microsoft.com/office/powerpoint/2010/main" val="144324029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393152" y="530433"/>
            <a:ext cx="6061748"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犬と猫のエネルギー要求量</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17</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62834" y="1293372"/>
            <a:ext cx="3860352" cy="523220"/>
          </a:xfrm>
          <a:prstGeom prst="rect">
            <a:avLst/>
          </a:prstGeom>
          <a:noFill/>
        </p:spPr>
        <p:txBody>
          <a:bodyPr wrap="none" rtlCol="0">
            <a:spAutoFit/>
          </a:bodyPr>
          <a:lstStyle/>
          <a:p>
            <a:r>
              <a:rPr kumimoji="1" lang="en-US" altLang="ja-JP" sz="2800" dirty="0">
                <a:solidFill>
                  <a:srgbClr val="0070C0"/>
                </a:solidFill>
                <a:latin typeface="HG丸ｺﾞｼｯｸM-PRO" panose="020F0600000000000000" pitchFamily="50" charset="-128"/>
                <a:ea typeface="HG丸ｺﾞｼｯｸM-PRO" panose="020F0600000000000000" pitchFamily="50" charset="-128"/>
              </a:rPr>
              <a:t>DER</a:t>
            </a:r>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を計算してみよう</a:t>
            </a:r>
          </a:p>
        </p:txBody>
      </p:sp>
      <p:sp>
        <p:nvSpPr>
          <p:cNvPr id="18" name="テキスト ボックス 17">
            <a:extLst>
              <a:ext uri="{FF2B5EF4-FFF2-40B4-BE49-F238E27FC236}">
                <a16:creationId xmlns:a16="http://schemas.microsoft.com/office/drawing/2014/main" xmlns="" id="{2E47F306-381A-8E90-3878-D1E87DC560D9}"/>
              </a:ext>
            </a:extLst>
          </p:cNvPr>
          <p:cNvSpPr txBox="1"/>
          <p:nvPr/>
        </p:nvSpPr>
        <p:spPr>
          <a:xfrm>
            <a:off x="1231498" y="1868727"/>
            <a:ext cx="2585964" cy="369332"/>
          </a:xfrm>
          <a:prstGeom prst="rect">
            <a:avLst/>
          </a:prstGeom>
          <a:noFill/>
        </p:spPr>
        <p:txBody>
          <a:bodyPr wrap="none" rtlCol="0">
            <a:spAutoFit/>
          </a:bodyPr>
          <a:lstStyle/>
          <a:p>
            <a:r>
              <a:rPr kumimoji="1" lang="en-US" altLang="ja-JP" dirty="0">
                <a:solidFill>
                  <a:srgbClr val="FF0000"/>
                </a:solidFill>
                <a:latin typeface="HG丸ｺﾞｼｯｸM-PRO" panose="020F0600000000000000" pitchFamily="50" charset="-128"/>
                <a:ea typeface="HG丸ｺﾞｼｯｸM-PRO" panose="020F0600000000000000" pitchFamily="50" charset="-128"/>
              </a:rPr>
              <a:t>DER</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RER</a:t>
            </a:r>
            <a:r>
              <a:rPr kumimoji="1" lang="en-US" altLang="ja-JP"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dirty="0">
                <a:solidFill>
                  <a:srgbClr val="FF0000"/>
                </a:solidFill>
                <a:latin typeface="HG丸ｺﾞｼｯｸM-PRO" panose="020F0600000000000000" pitchFamily="50" charset="-128"/>
                <a:ea typeface="HG丸ｺﾞｼｯｸM-PRO" panose="020F0600000000000000" pitchFamily="50" charset="-128"/>
              </a:rPr>
              <a:t>活動係数</a:t>
            </a:r>
          </a:p>
        </p:txBody>
      </p:sp>
      <p:sp>
        <p:nvSpPr>
          <p:cNvPr id="19" name="テキスト ボックス 18">
            <a:extLst>
              <a:ext uri="{FF2B5EF4-FFF2-40B4-BE49-F238E27FC236}">
                <a16:creationId xmlns:a16="http://schemas.microsoft.com/office/drawing/2014/main" xmlns="" id="{3ABE9426-FB6D-97D1-9939-AACBC5E3FBBC}"/>
              </a:ext>
            </a:extLst>
          </p:cNvPr>
          <p:cNvSpPr txBox="1"/>
          <p:nvPr/>
        </p:nvSpPr>
        <p:spPr>
          <a:xfrm>
            <a:off x="1231498" y="2199521"/>
            <a:ext cx="2282997" cy="369332"/>
          </a:xfrm>
          <a:prstGeom prst="rect">
            <a:avLst/>
          </a:prstGeom>
          <a:noFill/>
        </p:spPr>
        <p:txBody>
          <a:bodyPr wrap="none" rtlCol="0">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R</a:t>
            </a:r>
            <a:r>
              <a:rPr kumimoji="1" lang="en-US" altLang="ja-JP" dirty="0">
                <a:solidFill>
                  <a:srgbClr val="FF0000"/>
                </a:solidFill>
                <a:latin typeface="HG丸ｺﾞｼｯｸM-PRO" panose="020F0600000000000000" pitchFamily="50" charset="-128"/>
                <a:ea typeface="HG丸ｺﾞｼｯｸM-PRO" panose="020F0600000000000000" pitchFamily="50" charset="-128"/>
              </a:rPr>
              <a:t>ER</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70×</a:t>
            </a:r>
            <a:r>
              <a:rPr lang="ja-JP" altLang="en-US"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1400" baseline="66000" dirty="0">
                <a:solidFill>
                  <a:srgbClr val="FF0000"/>
                </a:solidFill>
                <a:latin typeface="HG丸ｺﾞｼｯｸM-PRO" panose="020F0600000000000000" pitchFamily="50" charset="-128"/>
                <a:ea typeface="HG丸ｺﾞｼｯｸM-PRO" panose="020F0600000000000000" pitchFamily="50" charset="-128"/>
              </a:rPr>
              <a:t>0.75</a:t>
            </a:r>
            <a:endParaRPr kumimoji="1" lang="ja-JP" altLang="en-US" baseline="66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xmlns="" id="{A95E7D32-C265-788F-05CF-D47BBBA93D92}"/>
              </a:ext>
            </a:extLst>
          </p:cNvPr>
          <p:cNvSpPr txBox="1"/>
          <p:nvPr/>
        </p:nvSpPr>
        <p:spPr>
          <a:xfrm>
            <a:off x="5540935" y="1418047"/>
            <a:ext cx="4451860" cy="677108"/>
          </a:xfrm>
          <a:prstGeom prst="rect">
            <a:avLst/>
          </a:prstGeom>
          <a:noFill/>
        </p:spPr>
        <p:txBody>
          <a:bodyPr wrap="none" rtlCol="0">
            <a:spAutoFit/>
          </a:bodyPr>
          <a:lstStyle/>
          <a:p>
            <a:pPr marL="0" indent="0">
              <a:buNone/>
            </a:pPr>
            <a:r>
              <a:rPr lang="en-US" altLang="ja-JP" sz="1400" dirty="0">
                <a:solidFill>
                  <a:srgbClr val="FF0000"/>
                </a:solidFill>
                <a:latin typeface="HG丸ｺﾞｼｯｸM-PRO" panose="020F0600000000000000" pitchFamily="50" charset="-128"/>
                <a:ea typeface="HG丸ｺﾞｼｯｸM-PRO" panose="020F0600000000000000" pitchFamily="50" charset="-128"/>
              </a:rPr>
              <a:t>DER</a:t>
            </a:r>
            <a:r>
              <a:rPr lang="ja-JP" altLang="en-US" sz="1400" dirty="0">
                <a:solidFill>
                  <a:srgbClr val="FF0000"/>
                </a:solidFill>
                <a:latin typeface="HG丸ｺﾞｼｯｸM-PRO" panose="020F0600000000000000" pitchFamily="50" charset="-128"/>
                <a:ea typeface="HG丸ｺﾞｼｯｸM-PRO" panose="020F0600000000000000" pitchFamily="50" charset="-128"/>
              </a:rPr>
              <a:t>（</a:t>
            </a:r>
            <a:r>
              <a:rPr lang="en-US" altLang="ja-JP" sz="1400" dirty="0">
                <a:solidFill>
                  <a:srgbClr val="FF0000"/>
                </a:solidFill>
                <a:latin typeface="HG丸ｺﾞｼｯｸM-PRO" panose="020F0600000000000000" pitchFamily="50" charset="-128"/>
                <a:ea typeface="HG丸ｺﾞｼｯｸM-PRO" panose="020F0600000000000000" pitchFamily="50" charset="-128"/>
              </a:rPr>
              <a:t>Daily ER:</a:t>
            </a:r>
            <a:r>
              <a:rPr lang="ja-JP" altLang="en-US" sz="1400" dirty="0">
                <a:solidFill>
                  <a:srgbClr val="FF0000"/>
                </a:solidFill>
                <a:latin typeface="HG丸ｺﾞｼｯｸM-PRO" panose="020F0600000000000000" pitchFamily="50" charset="-128"/>
                <a:ea typeface="HG丸ｺﾞｼｯｸM-PRO" panose="020F0600000000000000" pitchFamily="50" charset="-128"/>
              </a:rPr>
              <a:t>一日エネルギー要求量）</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marL="0" indent="0">
              <a:buNone/>
            </a:pPr>
            <a:r>
              <a:rPr lang="ja-JP" altLang="en-US" sz="1200" dirty="0">
                <a:latin typeface="HG丸ｺﾞｼｯｸM-PRO" panose="020F0600000000000000" pitchFamily="50" charset="-128"/>
                <a:ea typeface="HG丸ｺﾞｼｯｸM-PRO" panose="020F0600000000000000" pitchFamily="50" charset="-128"/>
              </a:rPr>
              <a:t>　１日に必要なエネルギー</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動物の年齢や労作によって異なる</a:t>
            </a:r>
            <a:r>
              <a:rPr lang="en-US" altLang="ja-JP" sz="1200" dirty="0">
                <a:latin typeface="HG丸ｺﾞｼｯｸM-PRO" panose="020F0600000000000000" pitchFamily="50" charset="-128"/>
                <a:ea typeface="HG丸ｺﾞｼｯｸM-PRO" panose="020F0600000000000000" pitchFamily="50" charset="-128"/>
              </a:rPr>
              <a:t>)</a:t>
            </a:r>
          </a:p>
          <a:p>
            <a:endParaRPr kumimoji="1" lang="ja-JP" altLang="en-US" sz="1200" dirty="0"/>
          </a:p>
        </p:txBody>
      </p:sp>
      <p:sp>
        <p:nvSpPr>
          <p:cNvPr id="8" name="テキスト ボックス 7">
            <a:extLst>
              <a:ext uri="{FF2B5EF4-FFF2-40B4-BE49-F238E27FC236}">
                <a16:creationId xmlns:a16="http://schemas.microsoft.com/office/drawing/2014/main" xmlns="" id="{48D38FC7-A77F-CD6D-CB14-51000590D0A1}"/>
              </a:ext>
            </a:extLst>
          </p:cNvPr>
          <p:cNvSpPr txBox="1"/>
          <p:nvPr/>
        </p:nvSpPr>
        <p:spPr>
          <a:xfrm>
            <a:off x="723870" y="2899647"/>
            <a:ext cx="9852377" cy="523220"/>
          </a:xfrm>
          <a:prstGeom prst="rect">
            <a:avLst/>
          </a:prstGeom>
          <a:noFill/>
        </p:spPr>
        <p:txBody>
          <a:bodyPr wrap="none" rtlCol="0">
            <a:spAutoFit/>
          </a:bodyPr>
          <a:lstStyle/>
          <a:p>
            <a:pPr marL="0" indent="0">
              <a:buNone/>
            </a:pPr>
            <a:r>
              <a:rPr lang="ja-JP" altLang="en-US" sz="2800" dirty="0">
                <a:latin typeface="HG丸ｺﾞｼｯｸM-PRO" panose="020F0600000000000000" pitchFamily="50" charset="-128"/>
                <a:ea typeface="HG丸ｺﾞｼｯｸM-PRO" panose="020F0600000000000000" pitchFamily="50" charset="-128"/>
              </a:rPr>
              <a:t>体重が</a:t>
            </a:r>
            <a:r>
              <a:rPr lang="en-US" altLang="ja-JP" sz="2800" dirty="0">
                <a:latin typeface="HG丸ｺﾞｼｯｸM-PRO" panose="020F0600000000000000" pitchFamily="50" charset="-128"/>
                <a:ea typeface="HG丸ｺﾞｼｯｸM-PRO" panose="020F0600000000000000" pitchFamily="50" charset="-128"/>
              </a:rPr>
              <a:t>10Kg</a:t>
            </a:r>
            <a:r>
              <a:rPr lang="ja-JP" altLang="en-US" sz="2800" dirty="0">
                <a:latin typeface="HG丸ｺﾞｼｯｸM-PRO" panose="020F0600000000000000" pitchFamily="50" charset="-128"/>
                <a:ea typeface="HG丸ｺﾞｼｯｸM-PRO" panose="020F0600000000000000" pitchFamily="50" charset="-128"/>
              </a:rPr>
              <a:t>の避妊手術をした成犬に必要なカロリーは？</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44CD685D-5354-3C3F-91FF-E8283517BC84}"/>
              </a:ext>
            </a:extLst>
          </p:cNvPr>
          <p:cNvSpPr txBox="1"/>
          <p:nvPr/>
        </p:nvSpPr>
        <p:spPr>
          <a:xfrm>
            <a:off x="1104433" y="6048633"/>
            <a:ext cx="10336612" cy="369332"/>
          </a:xfrm>
          <a:prstGeom prst="rect">
            <a:avLst/>
          </a:prstGeom>
          <a:noFill/>
        </p:spPr>
        <p:txBody>
          <a:bodyPr wrap="square" rtlCol="0">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体重</a:t>
            </a:r>
            <a:r>
              <a:rPr lang="en-US" altLang="ja-JP" sz="1800" baseline="66000" dirty="0">
                <a:solidFill>
                  <a:srgbClr val="FF0000"/>
                </a:solidFill>
                <a:latin typeface="HG丸ｺﾞｼｯｸM-PRO" panose="020F0600000000000000" pitchFamily="50" charset="-128"/>
                <a:ea typeface="HG丸ｺﾞｼｯｸM-PRO" panose="020F0600000000000000" pitchFamily="50" charset="-128"/>
              </a:rPr>
              <a:t>0.75 </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10×10×10</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5.623416251×70×1.6</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629.822284</a:t>
            </a:r>
            <a:r>
              <a:rPr lang="ja-JP" altLang="en-US" dirty="0">
                <a:solidFill>
                  <a:srgbClr val="FF0000"/>
                </a:solidFill>
                <a:latin typeface="HG丸ｺﾞｼｯｸM-PRO" panose="020F0600000000000000" pitchFamily="50" charset="-128"/>
                <a:ea typeface="HG丸ｺﾞｼｯｸM-PRO" panose="020F0600000000000000" pitchFamily="50" charset="-128"/>
              </a:rPr>
              <a:t>　　約</a:t>
            </a:r>
            <a:r>
              <a:rPr lang="en-US" altLang="ja-JP" dirty="0">
                <a:solidFill>
                  <a:srgbClr val="FF0000"/>
                </a:solidFill>
                <a:latin typeface="HG丸ｺﾞｼｯｸM-PRO" panose="020F0600000000000000" pitchFamily="50" charset="-128"/>
                <a:ea typeface="HG丸ｺﾞｼｯｸM-PRO" panose="020F0600000000000000" pitchFamily="50" charset="-128"/>
              </a:rPr>
              <a:t>630kcal</a:t>
            </a:r>
            <a:endParaRPr kumimoji="1" lang="ja-JP" altLang="en-US" baseline="66000" dirty="0">
              <a:solidFill>
                <a:srgbClr val="FF0000"/>
              </a:solidFill>
              <a:latin typeface="HG丸ｺﾞｼｯｸM-PRO" panose="020F0600000000000000" pitchFamily="50" charset="-128"/>
              <a:ea typeface="HG丸ｺﾞｼｯｸM-PRO" panose="020F0600000000000000" pitchFamily="50" charset="-128"/>
            </a:endParaRPr>
          </a:p>
        </p:txBody>
      </p:sp>
      <p:graphicFrame>
        <p:nvGraphicFramePr>
          <p:cNvPr id="21" name="表 21">
            <a:extLst>
              <a:ext uri="{FF2B5EF4-FFF2-40B4-BE49-F238E27FC236}">
                <a16:creationId xmlns:a16="http://schemas.microsoft.com/office/drawing/2014/main" xmlns="" id="{4EDD6DB7-3B3A-FDEB-FAAB-6327E2BE99F5}"/>
              </a:ext>
            </a:extLst>
          </p:cNvPr>
          <p:cNvGraphicFramePr>
            <a:graphicFrameLocks noGrp="1"/>
          </p:cNvGraphicFramePr>
          <p:nvPr>
            <p:extLst>
              <p:ext uri="{D42A27DB-BD31-4B8C-83A1-F6EECF244321}">
                <p14:modId xmlns:p14="http://schemas.microsoft.com/office/powerpoint/2010/main" val="1905588664"/>
              </p:ext>
            </p:extLst>
          </p:nvPr>
        </p:nvGraphicFramePr>
        <p:xfrm>
          <a:off x="1476935" y="3435134"/>
          <a:ext cx="8127999" cy="2225040"/>
        </p:xfrm>
        <a:graphic>
          <a:graphicData uri="http://schemas.openxmlformats.org/drawingml/2006/table">
            <a:tbl>
              <a:tblPr firstRow="1" bandRow="1">
                <a:tableStyleId>{5C22544A-7EE6-4342-B048-85BDC9FD1C3A}</a:tableStyleId>
              </a:tblPr>
              <a:tblGrid>
                <a:gridCol w="4253198">
                  <a:extLst>
                    <a:ext uri="{9D8B030D-6E8A-4147-A177-3AD203B41FA5}">
                      <a16:colId xmlns:a16="http://schemas.microsoft.com/office/drawing/2014/main" xmlns="" val="4019973847"/>
                    </a:ext>
                  </a:extLst>
                </a:gridCol>
                <a:gridCol w="1905640">
                  <a:extLst>
                    <a:ext uri="{9D8B030D-6E8A-4147-A177-3AD203B41FA5}">
                      <a16:colId xmlns:a16="http://schemas.microsoft.com/office/drawing/2014/main" xmlns="" val="2383936204"/>
                    </a:ext>
                  </a:extLst>
                </a:gridCol>
                <a:gridCol w="1969161">
                  <a:extLst>
                    <a:ext uri="{9D8B030D-6E8A-4147-A177-3AD203B41FA5}">
                      <a16:colId xmlns:a16="http://schemas.microsoft.com/office/drawing/2014/main" xmlns="" val="3709827481"/>
                    </a:ext>
                  </a:extLst>
                </a:gridCol>
              </a:tblGrid>
              <a:tr h="370840">
                <a:tc>
                  <a:txBody>
                    <a:bodyPr/>
                    <a:lstStyle/>
                    <a:p>
                      <a:r>
                        <a:rPr kumimoji="1" lang="ja-JP" altLang="en-US" dirty="0"/>
                        <a:t>活動係数</a:t>
                      </a:r>
                    </a:p>
                  </a:txBody>
                  <a:tcPr/>
                </a:tc>
                <a:tc>
                  <a:txBody>
                    <a:bodyPr/>
                    <a:lstStyle/>
                    <a:p>
                      <a:r>
                        <a:rPr kumimoji="1" lang="ja-JP" altLang="en-US" dirty="0"/>
                        <a:t>犬</a:t>
                      </a:r>
                    </a:p>
                  </a:txBody>
                  <a:tcPr/>
                </a:tc>
                <a:tc>
                  <a:txBody>
                    <a:bodyPr/>
                    <a:lstStyle/>
                    <a:p>
                      <a:r>
                        <a:rPr kumimoji="1" lang="ja-JP" altLang="en-US" dirty="0"/>
                        <a:t>ネコ</a:t>
                      </a:r>
                    </a:p>
                  </a:txBody>
                  <a:tcPr/>
                </a:tc>
                <a:extLst>
                  <a:ext uri="{0D108BD9-81ED-4DB2-BD59-A6C34878D82A}">
                    <a16:rowId xmlns:a16="http://schemas.microsoft.com/office/drawing/2014/main" xmlns="" val="1384609997"/>
                  </a:ext>
                </a:extLst>
              </a:tr>
              <a:tr h="370840">
                <a:tc>
                  <a:txBody>
                    <a:bodyPr/>
                    <a:lstStyle/>
                    <a:p>
                      <a:r>
                        <a:rPr kumimoji="1" lang="ja-JP" altLang="en-US" dirty="0"/>
                        <a:t>子や母</a:t>
                      </a:r>
                    </a:p>
                  </a:txBody>
                  <a:tcPr/>
                </a:tc>
                <a:tc>
                  <a:txBody>
                    <a:bodyPr/>
                    <a:lstStyle/>
                    <a:p>
                      <a:r>
                        <a:rPr kumimoji="1" lang="en-US" altLang="ja-JP" dirty="0"/>
                        <a:t>2.0</a:t>
                      </a:r>
                      <a:endParaRPr kumimoji="1" lang="ja-JP" altLang="en-US" dirty="0"/>
                    </a:p>
                  </a:txBody>
                  <a:tcPr/>
                </a:tc>
                <a:tc>
                  <a:txBody>
                    <a:bodyPr/>
                    <a:lstStyle/>
                    <a:p>
                      <a:r>
                        <a:rPr kumimoji="1" lang="en-US" altLang="ja-JP" dirty="0"/>
                        <a:t>2.5</a:t>
                      </a:r>
                      <a:endParaRPr kumimoji="1" lang="ja-JP" altLang="en-US" dirty="0"/>
                    </a:p>
                  </a:txBody>
                  <a:tcPr/>
                </a:tc>
                <a:extLst>
                  <a:ext uri="{0D108BD9-81ED-4DB2-BD59-A6C34878D82A}">
                    <a16:rowId xmlns:a16="http://schemas.microsoft.com/office/drawing/2014/main" xmlns="" val="834350821"/>
                  </a:ext>
                </a:extLst>
              </a:tr>
              <a:tr h="370840">
                <a:tc>
                  <a:txBody>
                    <a:bodyPr/>
                    <a:lstStyle/>
                    <a:p>
                      <a:r>
                        <a:rPr kumimoji="1" lang="ja-JP" altLang="en-US" dirty="0"/>
                        <a:t>避妊手術・去勢をしていないもの</a:t>
                      </a:r>
                    </a:p>
                  </a:txBody>
                  <a:tcPr/>
                </a:tc>
                <a:tc>
                  <a:txBody>
                    <a:bodyPr/>
                    <a:lstStyle/>
                    <a:p>
                      <a:r>
                        <a:rPr kumimoji="1" lang="en-US" altLang="ja-JP" dirty="0"/>
                        <a:t>1.8</a:t>
                      </a:r>
                      <a:endParaRPr kumimoji="1" lang="ja-JP" altLang="en-US" dirty="0"/>
                    </a:p>
                  </a:txBody>
                  <a:tcPr/>
                </a:tc>
                <a:tc>
                  <a:txBody>
                    <a:bodyPr/>
                    <a:lstStyle/>
                    <a:p>
                      <a:r>
                        <a:rPr kumimoji="1" lang="en-US" altLang="ja-JP" dirty="0"/>
                        <a:t>1.4</a:t>
                      </a:r>
                      <a:endParaRPr kumimoji="1" lang="ja-JP" altLang="en-US" dirty="0"/>
                    </a:p>
                  </a:txBody>
                  <a:tcPr/>
                </a:tc>
                <a:extLst>
                  <a:ext uri="{0D108BD9-81ED-4DB2-BD59-A6C34878D82A}">
                    <a16:rowId xmlns:a16="http://schemas.microsoft.com/office/drawing/2014/main" xmlns="" val="18401848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避妊手術・去勢をしたもの</a:t>
                      </a:r>
                    </a:p>
                  </a:txBody>
                  <a:tcPr/>
                </a:tc>
                <a:tc>
                  <a:txBody>
                    <a:bodyPr/>
                    <a:lstStyle/>
                    <a:p>
                      <a:r>
                        <a:rPr kumimoji="1" lang="en-US" altLang="ja-JP" dirty="0"/>
                        <a:t>1.6</a:t>
                      </a:r>
                      <a:endParaRPr kumimoji="1" lang="ja-JP" altLang="en-US" dirty="0"/>
                    </a:p>
                  </a:txBody>
                  <a:tcPr/>
                </a:tc>
                <a:tc>
                  <a:txBody>
                    <a:bodyPr/>
                    <a:lstStyle/>
                    <a:p>
                      <a:r>
                        <a:rPr kumimoji="1" lang="en-US" altLang="ja-JP" dirty="0"/>
                        <a:t>1.2</a:t>
                      </a:r>
                      <a:endParaRPr kumimoji="1" lang="ja-JP" altLang="en-US" dirty="0"/>
                    </a:p>
                  </a:txBody>
                  <a:tcPr/>
                </a:tc>
                <a:extLst>
                  <a:ext uri="{0D108BD9-81ED-4DB2-BD59-A6C34878D82A}">
                    <a16:rowId xmlns:a16="http://schemas.microsoft.com/office/drawing/2014/main" xmlns="" val="791826662"/>
                  </a:ext>
                </a:extLst>
              </a:tr>
              <a:tr h="370840">
                <a:tc>
                  <a:txBody>
                    <a:bodyPr/>
                    <a:lstStyle/>
                    <a:p>
                      <a:r>
                        <a:rPr kumimoji="1" lang="ja-JP" altLang="en-US" dirty="0"/>
                        <a:t>肥満傾向のあるもの</a:t>
                      </a:r>
                      <a:r>
                        <a:rPr kumimoji="1" lang="en-US" altLang="ja-JP" dirty="0"/>
                        <a:t>/</a:t>
                      </a:r>
                      <a:r>
                        <a:rPr kumimoji="1" lang="ja-JP" altLang="en-US" dirty="0"/>
                        <a:t>高齢期のもの</a:t>
                      </a:r>
                    </a:p>
                  </a:txBody>
                  <a:tcPr/>
                </a:tc>
                <a:tc>
                  <a:txBody>
                    <a:bodyPr/>
                    <a:lstStyle/>
                    <a:p>
                      <a:r>
                        <a:rPr kumimoji="1" lang="en-US" altLang="ja-JP" dirty="0"/>
                        <a:t>1.4</a:t>
                      </a:r>
                      <a:endParaRPr kumimoji="1" lang="ja-JP" altLang="en-US" dirty="0"/>
                    </a:p>
                  </a:txBody>
                  <a:tcPr/>
                </a:tc>
                <a:tc>
                  <a:txBody>
                    <a:bodyPr/>
                    <a:lstStyle/>
                    <a:p>
                      <a:r>
                        <a:rPr kumimoji="1" lang="en-US" altLang="ja-JP" dirty="0"/>
                        <a:t>1.0</a:t>
                      </a:r>
                      <a:endParaRPr kumimoji="1" lang="ja-JP" altLang="en-US" dirty="0"/>
                    </a:p>
                  </a:txBody>
                  <a:tcPr/>
                </a:tc>
                <a:extLst>
                  <a:ext uri="{0D108BD9-81ED-4DB2-BD59-A6C34878D82A}">
                    <a16:rowId xmlns:a16="http://schemas.microsoft.com/office/drawing/2014/main" xmlns="" val="2033510851"/>
                  </a:ext>
                </a:extLst>
              </a:tr>
              <a:tr h="370840">
                <a:tc>
                  <a:txBody>
                    <a:bodyPr/>
                    <a:lstStyle/>
                    <a:p>
                      <a:r>
                        <a:rPr kumimoji="1" lang="ja-JP" altLang="en-US" dirty="0"/>
                        <a:t>減量の必要なもの</a:t>
                      </a:r>
                    </a:p>
                  </a:txBody>
                  <a:tcPr/>
                </a:tc>
                <a:tc>
                  <a:txBody>
                    <a:bodyPr/>
                    <a:lstStyle/>
                    <a:p>
                      <a:r>
                        <a:rPr kumimoji="1" lang="en-US" altLang="ja-JP" dirty="0"/>
                        <a:t>1.0</a:t>
                      </a:r>
                      <a:endParaRPr kumimoji="1" lang="ja-JP" altLang="en-US" dirty="0"/>
                    </a:p>
                  </a:txBody>
                  <a:tcPr/>
                </a:tc>
                <a:tc>
                  <a:txBody>
                    <a:bodyPr/>
                    <a:lstStyle/>
                    <a:p>
                      <a:r>
                        <a:rPr kumimoji="1" lang="en-US" altLang="ja-JP" dirty="0"/>
                        <a:t>0.8</a:t>
                      </a:r>
                      <a:endParaRPr kumimoji="1" lang="ja-JP" altLang="en-US" dirty="0"/>
                    </a:p>
                  </a:txBody>
                  <a:tcPr/>
                </a:tc>
                <a:extLst>
                  <a:ext uri="{0D108BD9-81ED-4DB2-BD59-A6C34878D82A}">
                    <a16:rowId xmlns:a16="http://schemas.microsoft.com/office/drawing/2014/main" xmlns="" val="4175627439"/>
                  </a:ext>
                </a:extLst>
              </a:tr>
            </a:tbl>
          </a:graphicData>
        </a:graphic>
      </p:graphicFrame>
    </p:spTree>
    <p:custDataLst>
      <p:tags r:id="rId1"/>
    </p:custDataLst>
    <p:extLst>
      <p:ext uri="{BB962C8B-B14F-4D97-AF65-F5344CB8AC3E}">
        <p14:creationId xmlns:p14="http://schemas.microsoft.com/office/powerpoint/2010/main" val="4289457321"/>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413109" y="551135"/>
            <a:ext cx="682012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フードのエネルギー・栄養表示</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8287988" y="545610"/>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18</a:t>
            </a:fld>
            <a:endParaRPr kumimoji="1" lang="ja-JP" altLang="en-US" sz="10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xmlns="" id="{38A3DFF1-CCA2-0E31-997B-63E10F696392}"/>
              </a:ext>
            </a:extLst>
          </p:cNvPr>
          <p:cNvPicPr>
            <a:picLocks noChangeAspect="1"/>
          </p:cNvPicPr>
          <p:nvPr/>
        </p:nvPicPr>
        <p:blipFill>
          <a:blip r:embed="rId5"/>
          <a:stretch>
            <a:fillRect/>
          </a:stretch>
        </p:blipFill>
        <p:spPr>
          <a:xfrm>
            <a:off x="3898741" y="1581884"/>
            <a:ext cx="3810532" cy="4401164"/>
          </a:xfrm>
          <a:prstGeom prst="rect">
            <a:avLst/>
          </a:prstGeom>
        </p:spPr>
      </p:pic>
      <p:sp>
        <p:nvSpPr>
          <p:cNvPr id="7" name="吹き出し: 四角形 6">
            <a:extLst>
              <a:ext uri="{FF2B5EF4-FFF2-40B4-BE49-F238E27FC236}">
                <a16:creationId xmlns:a16="http://schemas.microsoft.com/office/drawing/2014/main" xmlns="" id="{091C541D-7FB3-8DAA-8531-66E0745F5ED4}"/>
              </a:ext>
            </a:extLst>
          </p:cNvPr>
          <p:cNvSpPr/>
          <p:nvPr/>
        </p:nvSpPr>
        <p:spPr>
          <a:xfrm>
            <a:off x="931339" y="3218738"/>
            <a:ext cx="2512679" cy="646331"/>
          </a:xfrm>
          <a:prstGeom prst="wedgeRectCallout">
            <a:avLst>
              <a:gd name="adj1" fmla="val 68106"/>
              <a:gd name="adj2" fmla="val -21232"/>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代謝エネルギー</a:t>
            </a:r>
            <a:r>
              <a:rPr lang="ja-JP" altLang="en-US" dirty="0"/>
              <a:t>（</a:t>
            </a:r>
            <a:r>
              <a:rPr lang="en-US" altLang="ja-JP" dirty="0"/>
              <a:t>ME</a:t>
            </a:r>
            <a:r>
              <a:rPr lang="ja-JP" altLang="en-US" dirty="0"/>
              <a:t>）</a:t>
            </a:r>
            <a:endParaRPr kumimoji="1" lang="ja-JP" altLang="en-US" dirty="0"/>
          </a:p>
        </p:txBody>
      </p:sp>
      <p:sp>
        <p:nvSpPr>
          <p:cNvPr id="12" name="テキスト ボックス 11">
            <a:extLst>
              <a:ext uri="{FF2B5EF4-FFF2-40B4-BE49-F238E27FC236}">
                <a16:creationId xmlns:a16="http://schemas.microsoft.com/office/drawing/2014/main" xmlns="" id="{A0685E99-13D2-D1EB-2E38-4F4A9C7ECE2B}"/>
              </a:ext>
            </a:extLst>
          </p:cNvPr>
          <p:cNvSpPr txBox="1"/>
          <p:nvPr/>
        </p:nvSpPr>
        <p:spPr>
          <a:xfrm>
            <a:off x="599005" y="3991232"/>
            <a:ext cx="2997123" cy="1200329"/>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総エネルギーから</a:t>
            </a:r>
            <a:r>
              <a:rPr kumimoji="1" lang="ja-JP" altLang="en-US" sz="1800" dirty="0">
                <a:latin typeface="BIZ UDPゴシック" panose="020B0400000000000000" pitchFamily="50" charset="-128"/>
                <a:ea typeface="BIZ UDPゴシック" panose="020B0400000000000000" pitchFamily="50" charset="-128"/>
              </a:rPr>
              <a:t>（糞、尿、ガス）になる</a:t>
            </a:r>
            <a:r>
              <a:rPr lang="ja-JP" altLang="en-US" sz="1800" dirty="0">
                <a:latin typeface="BIZ UDPゴシック" panose="020B0400000000000000" pitchFamily="50" charset="-128"/>
                <a:ea typeface="BIZ UDPゴシック" panose="020B0400000000000000" pitchFamily="50" charset="-128"/>
              </a:rPr>
              <a:t>エネルギーを除いたもの</a:t>
            </a:r>
            <a:endParaRPr lang="en-US" altLang="ja-JP" sz="1800" dirty="0">
              <a:latin typeface="BIZ UDPゴシック" panose="020B0400000000000000" pitchFamily="50" charset="-128"/>
              <a:ea typeface="BIZ UDPゴシック" panose="020B0400000000000000" pitchFamily="50" charset="-128"/>
            </a:endParaRPr>
          </a:p>
          <a:p>
            <a:r>
              <a:rPr lang="ja-JP" altLang="en-US" dirty="0">
                <a:solidFill>
                  <a:srgbClr val="FF0000"/>
                </a:solidFill>
              </a:rPr>
              <a:t>フードから摂れるエネルギー</a:t>
            </a:r>
          </a:p>
        </p:txBody>
      </p:sp>
      <p:sp>
        <p:nvSpPr>
          <p:cNvPr id="13" name="正方形/長方形 12">
            <a:extLst>
              <a:ext uri="{FF2B5EF4-FFF2-40B4-BE49-F238E27FC236}">
                <a16:creationId xmlns:a16="http://schemas.microsoft.com/office/drawing/2014/main" xmlns="" id="{9B6CE3B0-E8A1-995A-BFAF-50DCBA7F041A}"/>
              </a:ext>
            </a:extLst>
          </p:cNvPr>
          <p:cNvSpPr/>
          <p:nvPr/>
        </p:nvSpPr>
        <p:spPr>
          <a:xfrm>
            <a:off x="599005" y="5210352"/>
            <a:ext cx="728596" cy="1456744"/>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bg1"/>
                </a:solidFill>
                <a:latin typeface="HG丸ｺﾞｼｯｸM-PRO" panose="020F0600000000000000" pitchFamily="50" charset="-128"/>
                <a:ea typeface="HG丸ｺﾞｼｯｸM-PRO" panose="020F0600000000000000" pitchFamily="50" charset="-128"/>
              </a:rPr>
              <a:t>総エネルギー</a:t>
            </a:r>
            <a:endParaRPr lang="en-US" altLang="ja-JP" sz="14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1400" dirty="0">
                <a:solidFill>
                  <a:srgbClr val="FF0000"/>
                </a:solidFill>
                <a:latin typeface="HG丸ｺﾞｼｯｸM-PRO" panose="020F0600000000000000" pitchFamily="50" charset="-128"/>
                <a:ea typeface="HG丸ｺﾞｼｯｸM-PRO" panose="020F0600000000000000" pitchFamily="50" charset="-128"/>
              </a:rPr>
              <a:t>GE</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6" name="正方形/長方形 15">
            <a:extLst>
              <a:ext uri="{FF2B5EF4-FFF2-40B4-BE49-F238E27FC236}">
                <a16:creationId xmlns:a16="http://schemas.microsoft.com/office/drawing/2014/main" xmlns="" id="{4A866F23-32E8-1C1C-7C84-2498F52E96CA}"/>
              </a:ext>
            </a:extLst>
          </p:cNvPr>
          <p:cNvSpPr/>
          <p:nvPr/>
        </p:nvSpPr>
        <p:spPr>
          <a:xfrm>
            <a:off x="1323747" y="5617606"/>
            <a:ext cx="728596" cy="104949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HG丸ｺﾞｼｯｸM-PRO" panose="020F0600000000000000" pitchFamily="50" charset="-128"/>
                <a:ea typeface="HG丸ｺﾞｼｯｸM-PRO" panose="020F0600000000000000" pitchFamily="50" charset="-128"/>
              </a:rPr>
              <a:t>可消化エネルギー</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DE</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7" name="正方形/長方形 16">
            <a:extLst>
              <a:ext uri="{FF2B5EF4-FFF2-40B4-BE49-F238E27FC236}">
                <a16:creationId xmlns:a16="http://schemas.microsoft.com/office/drawing/2014/main" xmlns="" id="{6AF07FC9-F150-272D-7F97-3A2CC094A325}"/>
              </a:ext>
            </a:extLst>
          </p:cNvPr>
          <p:cNvSpPr/>
          <p:nvPr/>
        </p:nvSpPr>
        <p:spPr>
          <a:xfrm>
            <a:off x="1323747" y="5210352"/>
            <a:ext cx="728596" cy="407254"/>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dirty="0"/>
              <a:t>糞</a:t>
            </a:r>
            <a:endParaRPr kumimoji="1" lang="ja-JP" altLang="en-US" dirty="0"/>
          </a:p>
        </p:txBody>
      </p:sp>
      <p:sp>
        <p:nvSpPr>
          <p:cNvPr id="18" name="正方形/長方形 17">
            <a:extLst>
              <a:ext uri="{FF2B5EF4-FFF2-40B4-BE49-F238E27FC236}">
                <a16:creationId xmlns:a16="http://schemas.microsoft.com/office/drawing/2014/main" xmlns="" id="{E6F664AA-01EC-808D-B4C2-3B054C3CCDDD}"/>
              </a:ext>
            </a:extLst>
          </p:cNvPr>
          <p:cNvSpPr/>
          <p:nvPr/>
        </p:nvSpPr>
        <p:spPr>
          <a:xfrm>
            <a:off x="2051860" y="5913396"/>
            <a:ext cx="728596" cy="75370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HG丸ｺﾞｼｯｸM-PRO" panose="020F0600000000000000" pitchFamily="50" charset="-128"/>
                <a:ea typeface="HG丸ｺﾞｼｯｸM-PRO" panose="020F0600000000000000" pitchFamily="50" charset="-128"/>
              </a:rPr>
              <a:t>代謝エネルギー</a:t>
            </a:r>
            <a:endParaRPr lang="en-US" altLang="ja-JP" sz="1200" dirty="0">
              <a:solidFill>
                <a:schemeClr val="bg1"/>
              </a:solidFill>
              <a:latin typeface="HG丸ｺﾞｼｯｸM-PRO" panose="020F0600000000000000" pitchFamily="50" charset="-128"/>
              <a:ea typeface="HG丸ｺﾞｼｯｸM-PRO" panose="020F0600000000000000" pitchFamily="50" charset="-128"/>
            </a:endParaRPr>
          </a:p>
          <a:p>
            <a:pPr algn="ctr"/>
            <a:r>
              <a:rPr lang="en-US" altLang="ja-JP" sz="1200" dirty="0">
                <a:solidFill>
                  <a:srgbClr val="FF0000"/>
                </a:solidFill>
                <a:latin typeface="HG丸ｺﾞｼｯｸM-PRO" panose="020F0600000000000000" pitchFamily="50" charset="-128"/>
                <a:ea typeface="HG丸ｺﾞｼｯｸM-PRO" panose="020F0600000000000000" pitchFamily="50" charset="-128"/>
              </a:rPr>
              <a:t>M</a:t>
            </a:r>
            <a:r>
              <a:rPr kumimoji="1" lang="en-US" altLang="ja-JP" sz="1200" dirty="0">
                <a:solidFill>
                  <a:srgbClr val="FF0000"/>
                </a:solidFill>
                <a:latin typeface="HG丸ｺﾞｼｯｸM-PRO" panose="020F0600000000000000" pitchFamily="50" charset="-128"/>
                <a:ea typeface="HG丸ｺﾞｼｯｸM-PRO" panose="020F0600000000000000" pitchFamily="50" charset="-128"/>
              </a:rPr>
              <a:t>E</a:t>
            </a:r>
            <a:endParaRPr kumimoji="1" lang="ja-JP" altLang="en-US" sz="1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正方形/長方形 18">
            <a:extLst>
              <a:ext uri="{FF2B5EF4-FFF2-40B4-BE49-F238E27FC236}">
                <a16:creationId xmlns:a16="http://schemas.microsoft.com/office/drawing/2014/main" xmlns="" id="{92CF7CAC-EA7D-27CC-25C0-0F7BA75D25C7}"/>
              </a:ext>
            </a:extLst>
          </p:cNvPr>
          <p:cNvSpPr/>
          <p:nvPr/>
        </p:nvSpPr>
        <p:spPr>
          <a:xfrm>
            <a:off x="2051285" y="5617606"/>
            <a:ext cx="728596" cy="29579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ガス・尿</a:t>
            </a:r>
          </a:p>
        </p:txBody>
      </p:sp>
      <p:sp>
        <p:nvSpPr>
          <p:cNvPr id="20" name="正方形/長方形 19">
            <a:extLst>
              <a:ext uri="{FF2B5EF4-FFF2-40B4-BE49-F238E27FC236}">
                <a16:creationId xmlns:a16="http://schemas.microsoft.com/office/drawing/2014/main" xmlns="" id="{F1116FC6-4DE0-E463-4043-E912DA987A0B}"/>
              </a:ext>
            </a:extLst>
          </p:cNvPr>
          <p:cNvSpPr/>
          <p:nvPr/>
        </p:nvSpPr>
        <p:spPr>
          <a:xfrm>
            <a:off x="2785079" y="5913396"/>
            <a:ext cx="728596" cy="29579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t>熱</a:t>
            </a:r>
          </a:p>
        </p:txBody>
      </p:sp>
      <p:sp>
        <p:nvSpPr>
          <p:cNvPr id="21" name="正方形/長方形 20">
            <a:extLst>
              <a:ext uri="{FF2B5EF4-FFF2-40B4-BE49-F238E27FC236}">
                <a16:creationId xmlns:a16="http://schemas.microsoft.com/office/drawing/2014/main" xmlns="" id="{EBA361C7-9596-671F-4471-A16929D8DF1B}"/>
              </a:ext>
            </a:extLst>
          </p:cNvPr>
          <p:cNvSpPr/>
          <p:nvPr/>
        </p:nvSpPr>
        <p:spPr>
          <a:xfrm>
            <a:off x="2782653" y="6209186"/>
            <a:ext cx="728596" cy="45791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bg1"/>
                </a:solidFill>
                <a:latin typeface="HG丸ｺﾞｼｯｸM-PRO" panose="020F0600000000000000" pitchFamily="50" charset="-128"/>
                <a:ea typeface="HG丸ｺﾞｼｯｸM-PRO" panose="020F0600000000000000" pitchFamily="50" charset="-128"/>
              </a:rPr>
              <a:t>正味エネルギー</a:t>
            </a:r>
            <a:endParaRPr lang="en-US" altLang="ja-JP" sz="900" dirty="0">
              <a:solidFill>
                <a:schemeClr val="bg1"/>
              </a:solidFill>
              <a:latin typeface="HG丸ｺﾞｼｯｸM-PRO" panose="020F0600000000000000" pitchFamily="50" charset="-128"/>
              <a:ea typeface="HG丸ｺﾞｼｯｸM-PRO" panose="020F0600000000000000" pitchFamily="50" charset="-128"/>
            </a:endParaRPr>
          </a:p>
          <a:p>
            <a:pPr algn="ctr"/>
            <a:r>
              <a:rPr kumimoji="1" lang="ja-JP" altLang="en-US" sz="900" dirty="0">
                <a:solidFill>
                  <a:srgbClr val="FF0000"/>
                </a:solidFill>
                <a:latin typeface="HG丸ｺﾞｼｯｸM-PRO" panose="020F0600000000000000" pitchFamily="50" charset="-128"/>
                <a:ea typeface="HG丸ｺﾞｼｯｸM-PRO" panose="020F0600000000000000" pitchFamily="50" charset="-128"/>
              </a:rPr>
              <a:t>Ｎ</a:t>
            </a:r>
            <a:r>
              <a:rPr kumimoji="1" lang="en-US" altLang="ja-JP" sz="900" dirty="0">
                <a:solidFill>
                  <a:srgbClr val="FF0000"/>
                </a:solidFill>
                <a:latin typeface="HG丸ｺﾞｼｯｸM-PRO" panose="020F0600000000000000" pitchFamily="50" charset="-128"/>
                <a:ea typeface="HG丸ｺﾞｼｯｸM-PRO" panose="020F0600000000000000" pitchFamily="50" charset="-128"/>
              </a:rPr>
              <a:t>E</a:t>
            </a:r>
            <a:endParaRPr kumimoji="1" lang="ja-JP" altLang="en-US" sz="9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吹き出し: 四角形 21">
            <a:extLst>
              <a:ext uri="{FF2B5EF4-FFF2-40B4-BE49-F238E27FC236}">
                <a16:creationId xmlns:a16="http://schemas.microsoft.com/office/drawing/2014/main" xmlns="" id="{DB79822E-C3B8-A5C2-6FA9-D1EABCAF225B}"/>
              </a:ext>
            </a:extLst>
          </p:cNvPr>
          <p:cNvSpPr/>
          <p:nvPr/>
        </p:nvSpPr>
        <p:spPr>
          <a:xfrm>
            <a:off x="8407904" y="1697299"/>
            <a:ext cx="2512679" cy="646331"/>
          </a:xfrm>
          <a:prstGeom prst="wedgeRectCallout">
            <a:avLst>
              <a:gd name="adj1" fmla="val -82047"/>
              <a:gd name="adj2" fmla="val 25134"/>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栄養表示</a:t>
            </a:r>
          </a:p>
        </p:txBody>
      </p:sp>
      <p:sp>
        <p:nvSpPr>
          <p:cNvPr id="23" name="テキスト ボックス 22">
            <a:extLst>
              <a:ext uri="{FF2B5EF4-FFF2-40B4-BE49-F238E27FC236}">
                <a16:creationId xmlns:a16="http://schemas.microsoft.com/office/drawing/2014/main" xmlns="" id="{DE9818CD-0F05-873B-9AE5-464818BDC574}"/>
              </a:ext>
            </a:extLst>
          </p:cNvPr>
          <p:cNvSpPr txBox="1"/>
          <p:nvPr/>
        </p:nvSpPr>
        <p:spPr>
          <a:xfrm>
            <a:off x="8094339" y="2454432"/>
            <a:ext cx="3166322" cy="923330"/>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たんぱく質、脂肪、繊維</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灰分、水分の</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つは表示義務</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灰分と</a:t>
            </a:r>
            <a:r>
              <a:rPr lang="ja-JP" altLang="en-US" sz="1800" dirty="0" smtClean="0">
                <a:latin typeface="BIZ UDPゴシック" panose="020B0400000000000000" pitchFamily="50" charset="-128"/>
                <a:ea typeface="BIZ UDPゴシック" panose="020B0400000000000000" pitchFamily="50" charset="-128"/>
              </a:rPr>
              <a:t>は　　　　　　の</a:t>
            </a:r>
            <a:r>
              <a:rPr lang="ja-JP" altLang="en-US" sz="1800" dirty="0">
                <a:latin typeface="BIZ UDPゴシック" panose="020B0400000000000000" pitchFamily="50" charset="-128"/>
                <a:ea typeface="BIZ UDPゴシック" panose="020B0400000000000000" pitchFamily="50" charset="-128"/>
              </a:rPr>
              <a:t>こと</a:t>
            </a:r>
            <a:endParaRPr lang="ja-JP" altLang="en-US" dirty="0"/>
          </a:p>
        </p:txBody>
      </p:sp>
      <p:sp>
        <p:nvSpPr>
          <p:cNvPr id="24" name="吹き出し: 四角形 23">
            <a:extLst>
              <a:ext uri="{FF2B5EF4-FFF2-40B4-BE49-F238E27FC236}">
                <a16:creationId xmlns:a16="http://schemas.microsoft.com/office/drawing/2014/main" xmlns="" id="{21915463-C210-1F52-6332-9BF284B58EA9}"/>
              </a:ext>
            </a:extLst>
          </p:cNvPr>
          <p:cNvSpPr/>
          <p:nvPr/>
        </p:nvSpPr>
        <p:spPr>
          <a:xfrm>
            <a:off x="931339" y="1428909"/>
            <a:ext cx="2512679" cy="646331"/>
          </a:xfrm>
          <a:prstGeom prst="wedgeRectCallout">
            <a:avLst>
              <a:gd name="adj1" fmla="val 86149"/>
              <a:gd name="adj2" fmla="val 7625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ＡＡＦＣＯ</a:t>
            </a:r>
            <a:r>
              <a:rPr lang="ja-JP" altLang="en-US" dirty="0"/>
              <a:t>（アーフコ）</a:t>
            </a:r>
            <a:endParaRPr kumimoji="1" lang="ja-JP" altLang="en-US" dirty="0"/>
          </a:p>
        </p:txBody>
      </p:sp>
      <p:sp>
        <p:nvSpPr>
          <p:cNvPr id="25" name="テキスト ボックス 24">
            <a:extLst>
              <a:ext uri="{FF2B5EF4-FFF2-40B4-BE49-F238E27FC236}">
                <a16:creationId xmlns:a16="http://schemas.microsoft.com/office/drawing/2014/main" xmlns="" id="{2C6A5895-A3CD-25D7-10DF-13DDE3B8E0F7}"/>
              </a:ext>
            </a:extLst>
          </p:cNvPr>
          <p:cNvSpPr txBox="1"/>
          <p:nvPr/>
        </p:nvSpPr>
        <p:spPr>
          <a:xfrm>
            <a:off x="599005" y="2151786"/>
            <a:ext cx="2997123" cy="646331"/>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日本ペットフード公正取引協議会が基準として採用</a:t>
            </a:r>
            <a:endParaRPr lang="ja-JP" altLang="en-US" dirty="0"/>
          </a:p>
        </p:txBody>
      </p:sp>
      <p:sp>
        <p:nvSpPr>
          <p:cNvPr id="26" name="吹き出し: 四角形 25">
            <a:extLst>
              <a:ext uri="{FF2B5EF4-FFF2-40B4-BE49-F238E27FC236}">
                <a16:creationId xmlns:a16="http://schemas.microsoft.com/office/drawing/2014/main" xmlns="" id="{CCB97C04-94F4-1BDC-DF71-C0630E519139}"/>
              </a:ext>
            </a:extLst>
          </p:cNvPr>
          <p:cNvSpPr/>
          <p:nvPr/>
        </p:nvSpPr>
        <p:spPr>
          <a:xfrm>
            <a:off x="8465000" y="4767648"/>
            <a:ext cx="2512679" cy="646331"/>
          </a:xfrm>
          <a:prstGeom prst="wedgeRectCallout">
            <a:avLst>
              <a:gd name="adj1" fmla="val -97337"/>
              <a:gd name="adj2" fmla="val 63178"/>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保管方法</a:t>
            </a:r>
          </a:p>
        </p:txBody>
      </p:sp>
      <p:sp>
        <p:nvSpPr>
          <p:cNvPr id="27" name="テキスト ボックス 26">
            <a:extLst>
              <a:ext uri="{FF2B5EF4-FFF2-40B4-BE49-F238E27FC236}">
                <a16:creationId xmlns:a16="http://schemas.microsoft.com/office/drawing/2014/main" xmlns="" id="{27524DD4-0EB1-2A10-EE3A-718601862F8A}"/>
              </a:ext>
            </a:extLst>
          </p:cNvPr>
          <p:cNvSpPr txBox="1"/>
          <p:nvPr/>
        </p:nvSpPr>
        <p:spPr>
          <a:xfrm>
            <a:off x="8094339" y="5514811"/>
            <a:ext cx="3166322" cy="646331"/>
          </a:xfrm>
          <a:prstGeom prst="rect">
            <a:avLst/>
          </a:prstGeom>
          <a:noFill/>
        </p:spPr>
        <p:txBody>
          <a:bodyPr wrap="square">
            <a:spAutoFit/>
          </a:bodyPr>
          <a:lstStyle/>
          <a:p>
            <a:r>
              <a:rPr lang="ja-JP" altLang="en-US" sz="1800" dirty="0">
                <a:latin typeface="BIZ UDPゴシック" panose="020B0400000000000000" pitchFamily="50" charset="-128"/>
                <a:ea typeface="BIZ UDPゴシック" panose="020B0400000000000000" pitchFamily="50" charset="-128"/>
              </a:rPr>
              <a:t>不飽和脂肪酸の変敗や細菌の繁殖などを予防するため</a:t>
            </a:r>
            <a:endParaRPr lang="en-US" altLang="ja-JP" sz="1800" dirty="0">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9026213" y="3008430"/>
            <a:ext cx="1040670" cy="369332"/>
          </a:xfrm>
          <a:prstGeom prst="rect">
            <a:avLst/>
          </a:prstGeom>
        </p:spPr>
        <p:txBody>
          <a:bodyPr wrap="none">
            <a:spAutoFit/>
          </a:bodyPr>
          <a:lstStyle/>
          <a:p>
            <a:r>
              <a:rPr lang="ja-JP" altLang="en-US" dirty="0">
                <a:solidFill>
                  <a:srgbClr val="FF0000"/>
                </a:solidFill>
                <a:latin typeface="BIZ UDPゴシック" panose="020B0400000000000000" pitchFamily="50" charset="-128"/>
                <a:ea typeface="BIZ UDPゴシック" panose="020B0400000000000000" pitchFamily="50" charset="-128"/>
              </a:rPr>
              <a:t>ミネラル</a:t>
            </a:r>
            <a:endParaRPr lang="ja-JP" altLang="en-US" dirty="0"/>
          </a:p>
        </p:txBody>
      </p:sp>
    </p:spTree>
    <p:custDataLst>
      <p:tags r:id="rId1"/>
    </p:custDataLst>
    <p:extLst>
      <p:ext uri="{BB962C8B-B14F-4D97-AF65-F5344CB8AC3E}">
        <p14:creationId xmlns:p14="http://schemas.microsoft.com/office/powerpoint/2010/main" val="36332959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413109" y="551135"/>
            <a:ext cx="682012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フードのエネルギー・栄養表示</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8287988" y="545610"/>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19</a:t>
            </a:fld>
            <a:endParaRPr kumimoji="1" lang="ja-JP" altLang="en-US" sz="1000" dirty="0">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xmlns="" id="{DD9FB885-A4BE-56DF-4352-FD722B0EB823}"/>
              </a:ext>
            </a:extLst>
          </p:cNvPr>
          <p:cNvPicPr>
            <a:picLocks noChangeAspect="1"/>
          </p:cNvPicPr>
          <p:nvPr/>
        </p:nvPicPr>
        <p:blipFill>
          <a:blip r:embed="rId5"/>
          <a:stretch>
            <a:fillRect/>
          </a:stretch>
        </p:blipFill>
        <p:spPr>
          <a:xfrm>
            <a:off x="4020524" y="1428909"/>
            <a:ext cx="7228501" cy="4614774"/>
          </a:xfrm>
          <a:prstGeom prst="rect">
            <a:avLst/>
          </a:prstGeom>
        </p:spPr>
      </p:pic>
      <p:sp>
        <p:nvSpPr>
          <p:cNvPr id="6" name="テキスト ボックス 5">
            <a:extLst>
              <a:ext uri="{FF2B5EF4-FFF2-40B4-BE49-F238E27FC236}">
                <a16:creationId xmlns:a16="http://schemas.microsoft.com/office/drawing/2014/main" xmlns="" id="{360B01B9-6246-25BF-4156-9AAA397210EF}"/>
              </a:ext>
            </a:extLst>
          </p:cNvPr>
          <p:cNvSpPr txBox="1"/>
          <p:nvPr/>
        </p:nvSpPr>
        <p:spPr>
          <a:xfrm>
            <a:off x="4992737" y="6026396"/>
            <a:ext cx="4281941" cy="276999"/>
          </a:xfrm>
          <a:prstGeom prst="rect">
            <a:avLst/>
          </a:prstGeom>
          <a:noFill/>
        </p:spPr>
        <p:txBody>
          <a:bodyPr wrap="none" rtlCol="0">
            <a:spAutoFit/>
          </a:bodyPr>
          <a:lstStyle/>
          <a:p>
            <a:r>
              <a:rPr kumimoji="1" lang="ja-JP" altLang="en-US" sz="1200" dirty="0"/>
              <a:t>農水省：ペットフード安全法表示チェックシート（令和</a:t>
            </a:r>
            <a:r>
              <a:rPr kumimoji="1" lang="en-US" altLang="ja-JP" sz="1200" dirty="0"/>
              <a:t>4</a:t>
            </a:r>
            <a:r>
              <a:rPr kumimoji="1" lang="ja-JP" altLang="en-US" sz="1200" dirty="0"/>
              <a:t>年</a:t>
            </a:r>
            <a:r>
              <a:rPr kumimoji="1" lang="en-US" altLang="ja-JP" sz="1200" dirty="0"/>
              <a:t>6</a:t>
            </a:r>
            <a:r>
              <a:rPr kumimoji="1" lang="ja-JP" altLang="en-US" sz="1200" dirty="0"/>
              <a:t>月）より</a:t>
            </a:r>
          </a:p>
        </p:txBody>
      </p:sp>
      <p:sp>
        <p:nvSpPr>
          <p:cNvPr id="8" name="吹き出し: 四角形 7">
            <a:extLst>
              <a:ext uri="{FF2B5EF4-FFF2-40B4-BE49-F238E27FC236}">
                <a16:creationId xmlns:a16="http://schemas.microsoft.com/office/drawing/2014/main" xmlns="" id="{EC85D85F-250F-077A-F1E8-3F3C0D7D5A0A}"/>
              </a:ext>
            </a:extLst>
          </p:cNvPr>
          <p:cNvSpPr/>
          <p:nvPr/>
        </p:nvSpPr>
        <p:spPr>
          <a:xfrm>
            <a:off x="503471" y="1990725"/>
            <a:ext cx="1819275" cy="1533525"/>
          </a:xfrm>
          <a:prstGeom prst="wedgeRectCallout">
            <a:avLst>
              <a:gd name="adj1" fmla="val 152989"/>
              <a:gd name="adj2" fmla="val 659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ペットフード安全法による表示</a:t>
            </a:r>
          </a:p>
        </p:txBody>
      </p:sp>
      <p:sp>
        <p:nvSpPr>
          <p:cNvPr id="9" name="吹き出し: 四角形 8">
            <a:extLst>
              <a:ext uri="{FF2B5EF4-FFF2-40B4-BE49-F238E27FC236}">
                <a16:creationId xmlns:a16="http://schemas.microsoft.com/office/drawing/2014/main" xmlns="" id="{41F96085-4BC2-52C1-2B76-567DF55D2979}"/>
              </a:ext>
            </a:extLst>
          </p:cNvPr>
          <p:cNvSpPr/>
          <p:nvPr/>
        </p:nvSpPr>
        <p:spPr>
          <a:xfrm>
            <a:off x="503471" y="4086066"/>
            <a:ext cx="1819275" cy="1533525"/>
          </a:xfrm>
          <a:prstGeom prst="wedgeRectCallout">
            <a:avLst>
              <a:gd name="adj1" fmla="val 155607"/>
              <a:gd name="adj2" fmla="val 2869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ペットフード公正競争規約による表示</a:t>
            </a:r>
          </a:p>
        </p:txBody>
      </p:sp>
      <p:cxnSp>
        <p:nvCxnSpPr>
          <p:cNvPr id="28" name="直線コネクタ 27">
            <a:extLst>
              <a:ext uri="{FF2B5EF4-FFF2-40B4-BE49-F238E27FC236}">
                <a16:creationId xmlns:a16="http://schemas.microsoft.com/office/drawing/2014/main" xmlns="" id="{3C1A72AF-2458-758C-0470-DE493FF4BB75}"/>
              </a:ext>
            </a:extLst>
          </p:cNvPr>
          <p:cNvCxnSpPr/>
          <p:nvPr/>
        </p:nvCxnSpPr>
        <p:spPr>
          <a:xfrm>
            <a:off x="7596674" y="5505450"/>
            <a:ext cx="18711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51528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1624022" y="662665"/>
            <a:ext cx="511244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栄養素とその機能</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17" name="楕円 16">
            <a:extLst>
              <a:ext uri="{FF2B5EF4-FFF2-40B4-BE49-F238E27FC236}">
                <a16:creationId xmlns:a16="http://schemas.microsoft.com/office/drawing/2014/main" xmlns="" id="{E895E911-A8F8-5686-CD4D-37328F1DE3EF}"/>
              </a:ext>
            </a:extLst>
          </p:cNvPr>
          <p:cNvSpPr/>
          <p:nvPr/>
        </p:nvSpPr>
        <p:spPr>
          <a:xfrm>
            <a:off x="1526262" y="1582797"/>
            <a:ext cx="2723815" cy="718793"/>
          </a:xfrm>
          <a:prstGeom prst="ellipse">
            <a:avLst/>
          </a:prstGeom>
          <a:solidFill>
            <a:schemeClr val="accent6">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18" name="楕円 17">
            <a:extLst>
              <a:ext uri="{FF2B5EF4-FFF2-40B4-BE49-F238E27FC236}">
                <a16:creationId xmlns:a16="http://schemas.microsoft.com/office/drawing/2014/main" xmlns="" id="{0CB0F70F-1436-E92C-6BE2-EF62D04F8C01}"/>
              </a:ext>
            </a:extLst>
          </p:cNvPr>
          <p:cNvSpPr/>
          <p:nvPr/>
        </p:nvSpPr>
        <p:spPr>
          <a:xfrm>
            <a:off x="1526262" y="2820960"/>
            <a:ext cx="2723815" cy="718793"/>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19" name="楕円 18">
            <a:extLst>
              <a:ext uri="{FF2B5EF4-FFF2-40B4-BE49-F238E27FC236}">
                <a16:creationId xmlns:a16="http://schemas.microsoft.com/office/drawing/2014/main" xmlns="" id="{33E02AB1-2A27-03B7-15E9-F58B3C02BD8F}"/>
              </a:ext>
            </a:extLst>
          </p:cNvPr>
          <p:cNvSpPr/>
          <p:nvPr/>
        </p:nvSpPr>
        <p:spPr>
          <a:xfrm>
            <a:off x="1526262" y="4067698"/>
            <a:ext cx="2723815" cy="718793"/>
          </a:xfrm>
          <a:prstGeom prst="ellipse">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20" name="楕円 19">
            <a:extLst>
              <a:ext uri="{FF2B5EF4-FFF2-40B4-BE49-F238E27FC236}">
                <a16:creationId xmlns:a16="http://schemas.microsoft.com/office/drawing/2014/main" xmlns="" id="{AF61FBAF-027F-8460-476F-F8E808401BF5}"/>
              </a:ext>
            </a:extLst>
          </p:cNvPr>
          <p:cNvSpPr/>
          <p:nvPr/>
        </p:nvSpPr>
        <p:spPr>
          <a:xfrm>
            <a:off x="2423248" y="5113476"/>
            <a:ext cx="1739452" cy="459027"/>
          </a:xfrm>
          <a:prstGeom prst="ellipse">
            <a:avLst/>
          </a:prstGeom>
          <a:solidFill>
            <a:schemeClr val="accent4">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21" name="楕円 20">
            <a:extLst>
              <a:ext uri="{FF2B5EF4-FFF2-40B4-BE49-F238E27FC236}">
                <a16:creationId xmlns:a16="http://schemas.microsoft.com/office/drawing/2014/main" xmlns="" id="{5D504CE4-8385-EB4D-D011-C2E4FFA04AE4}"/>
              </a:ext>
            </a:extLst>
          </p:cNvPr>
          <p:cNvSpPr/>
          <p:nvPr/>
        </p:nvSpPr>
        <p:spPr>
          <a:xfrm>
            <a:off x="2423248" y="5785775"/>
            <a:ext cx="1739452" cy="459027"/>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22" name="テキスト ボックス 21">
            <a:extLst>
              <a:ext uri="{FF2B5EF4-FFF2-40B4-BE49-F238E27FC236}">
                <a16:creationId xmlns:a16="http://schemas.microsoft.com/office/drawing/2014/main" xmlns="" id="{04401A0C-0649-B224-DD47-1688AD9543F5}"/>
              </a:ext>
            </a:extLst>
          </p:cNvPr>
          <p:cNvSpPr txBox="1"/>
          <p:nvPr/>
        </p:nvSpPr>
        <p:spPr>
          <a:xfrm>
            <a:off x="1758689" y="1742138"/>
            <a:ext cx="2386209" cy="400110"/>
          </a:xfrm>
          <a:prstGeom prst="rect">
            <a:avLst/>
          </a:prstGeom>
          <a:no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糖質</a:t>
            </a:r>
            <a:r>
              <a:rPr lang="ja-JP" altLang="en-US" sz="2000" dirty="0">
                <a:latin typeface="HG丸ｺﾞｼｯｸM-PRO" panose="020F0600000000000000" pitchFamily="50" charset="-128"/>
                <a:ea typeface="HG丸ｺﾞｼｯｸM-PRO" panose="020F0600000000000000" pitchFamily="50" charset="-128"/>
              </a:rPr>
              <a:t>（炭水化物）</a:t>
            </a:r>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CCFC9E56-467C-0A9C-6F32-785EEA652ECA}"/>
              </a:ext>
            </a:extLst>
          </p:cNvPr>
          <p:cNvSpPr txBox="1"/>
          <p:nvPr/>
        </p:nvSpPr>
        <p:spPr>
          <a:xfrm>
            <a:off x="1730409" y="2949524"/>
            <a:ext cx="2386209" cy="461665"/>
          </a:xfrm>
          <a:prstGeom prst="rect">
            <a:avLst/>
          </a:prstGeom>
          <a:noFill/>
          <a:ln>
            <a:noFill/>
          </a:ln>
        </p:spPr>
        <p:txBody>
          <a:bodyPr wrap="square" rtlCol="0">
            <a:spAutoFit/>
          </a:bodyPr>
          <a:lstStyle/>
          <a:p>
            <a:pPr algn="ctr"/>
            <a:r>
              <a:rPr lang="ja-JP" altLang="en-US" sz="2400" dirty="0">
                <a:latin typeface="HG丸ｺﾞｼｯｸM-PRO" panose="020F0600000000000000" pitchFamily="50" charset="-128"/>
                <a:ea typeface="HG丸ｺﾞｼｯｸM-PRO" panose="020F0600000000000000" pitchFamily="50" charset="-128"/>
              </a:rPr>
              <a:t>たんぱく質</a:t>
            </a:r>
            <a:endParaRPr kumimoji="1" lang="en-US" altLang="ja-JP" sz="2400" dirty="0">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xmlns="" id="{DC3ED71F-674D-7982-E8AE-AE7BBD103AF8}"/>
              </a:ext>
            </a:extLst>
          </p:cNvPr>
          <p:cNvSpPr txBox="1"/>
          <p:nvPr/>
        </p:nvSpPr>
        <p:spPr>
          <a:xfrm>
            <a:off x="1695064" y="4165484"/>
            <a:ext cx="2386209" cy="523220"/>
          </a:xfrm>
          <a:prstGeom prst="rect">
            <a:avLst/>
          </a:prstGeom>
          <a:noFill/>
          <a:ln>
            <a:noFill/>
          </a:ln>
        </p:spPr>
        <p:txBody>
          <a:bodyPr wrap="square" rtlCol="0">
            <a:spAutoFit/>
          </a:bodyPr>
          <a:lstStyle/>
          <a:p>
            <a:pPr algn="ctr"/>
            <a:r>
              <a:rPr lang="ja-JP" altLang="en-US" sz="2800" dirty="0">
                <a:latin typeface="HG丸ｺﾞｼｯｸM-PRO" panose="020F0600000000000000" pitchFamily="50" charset="-128"/>
                <a:ea typeface="HG丸ｺﾞｼｯｸM-PRO" panose="020F0600000000000000" pitchFamily="50" charset="-128"/>
              </a:rPr>
              <a:t>脂質</a:t>
            </a:r>
            <a:endParaRPr kumimoji="1" lang="en-US" altLang="ja-JP" sz="2800" dirty="0">
              <a:latin typeface="HG丸ｺﾞｼｯｸM-PRO" panose="020F0600000000000000" pitchFamily="50" charset="-128"/>
              <a:ea typeface="HG丸ｺﾞｼｯｸM-PRO" panose="020F0600000000000000" pitchFamily="50" charset="-128"/>
            </a:endParaRPr>
          </a:p>
        </p:txBody>
      </p:sp>
      <p:sp>
        <p:nvSpPr>
          <p:cNvPr id="25" name="テキスト ボックス 24">
            <a:extLst>
              <a:ext uri="{FF2B5EF4-FFF2-40B4-BE49-F238E27FC236}">
                <a16:creationId xmlns:a16="http://schemas.microsoft.com/office/drawing/2014/main" xmlns="" id="{F291C24C-2763-3B50-ADE6-DE2E7EFF365E}"/>
              </a:ext>
            </a:extLst>
          </p:cNvPr>
          <p:cNvSpPr txBox="1"/>
          <p:nvPr/>
        </p:nvSpPr>
        <p:spPr>
          <a:xfrm>
            <a:off x="2521007" y="5158323"/>
            <a:ext cx="1523854" cy="369332"/>
          </a:xfrm>
          <a:prstGeom prst="rect">
            <a:avLst/>
          </a:prstGeom>
          <a:noFill/>
          <a:ln>
            <a:noFill/>
          </a:ln>
        </p:spPr>
        <p:txBody>
          <a:bodyPr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ビタミン</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6" name="テキスト ボックス 25">
            <a:extLst>
              <a:ext uri="{FF2B5EF4-FFF2-40B4-BE49-F238E27FC236}">
                <a16:creationId xmlns:a16="http://schemas.microsoft.com/office/drawing/2014/main" xmlns="" id="{CF3C387C-E707-EE5A-B557-212C535BA5C3}"/>
              </a:ext>
            </a:extLst>
          </p:cNvPr>
          <p:cNvSpPr txBox="1"/>
          <p:nvPr/>
        </p:nvSpPr>
        <p:spPr>
          <a:xfrm>
            <a:off x="2531047" y="5830622"/>
            <a:ext cx="1523854" cy="369332"/>
          </a:xfrm>
          <a:prstGeom prst="rect">
            <a:avLst/>
          </a:prstGeom>
          <a:noFill/>
          <a:ln>
            <a:noFill/>
          </a:ln>
        </p:spPr>
        <p:txBody>
          <a:bodyPr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ミネラル</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29" name="テキスト ボックス 28">
            <a:extLst>
              <a:ext uri="{FF2B5EF4-FFF2-40B4-BE49-F238E27FC236}">
                <a16:creationId xmlns:a16="http://schemas.microsoft.com/office/drawing/2014/main" xmlns="" id="{61063400-9FAE-5096-6221-324F2EB23872}"/>
              </a:ext>
            </a:extLst>
          </p:cNvPr>
          <p:cNvSpPr txBox="1"/>
          <p:nvPr/>
        </p:nvSpPr>
        <p:spPr>
          <a:xfrm>
            <a:off x="4670538" y="1526695"/>
            <a:ext cx="7103451" cy="830997"/>
          </a:xfrm>
          <a:prstGeom prst="rect">
            <a:avLst/>
          </a:prstGeom>
          <a:noFill/>
        </p:spPr>
        <p:txBody>
          <a:bodyPr wrap="square" rtlCol="0">
            <a:spAutoFit/>
          </a:bodyPr>
          <a:lstStyle/>
          <a:p>
            <a:r>
              <a:rPr kumimoji="1" lang="ja-JP" altLang="en-US" sz="1600" dirty="0">
                <a:latin typeface="UD デジタル 教科書体 NP-B" panose="02020700000000000000" pitchFamily="18" charset="-128"/>
                <a:ea typeface="UD デジタル 教科書体 NP-B" panose="02020700000000000000" pitchFamily="18" charset="-128"/>
              </a:rPr>
              <a:t>炭素（Ｃ）と水素（Ｈ）と酸素（Ｏ）の化合物です。でんぷんは</a:t>
            </a:r>
            <a:r>
              <a:rPr kumimoji="1" lang="ja-JP" altLang="en-US" sz="1600" dirty="0" smtClean="0">
                <a:latin typeface="UD デジタル 教科書体 NP-B" panose="02020700000000000000" pitchFamily="18" charset="-128"/>
                <a:ea typeface="UD デジタル 教科書体 NP-B" panose="02020700000000000000" pitchFamily="18" charset="-128"/>
              </a:rPr>
              <a:t>、　　　　が</a:t>
            </a:r>
            <a:r>
              <a:rPr kumimoji="1" lang="ja-JP" altLang="en-US" sz="1600" dirty="0">
                <a:latin typeface="UD デジタル 教科書体 NP-B" panose="02020700000000000000" pitchFamily="18" charset="-128"/>
                <a:ea typeface="UD デジタル 教科書体 NP-B" panose="02020700000000000000" pitchFamily="18" charset="-128"/>
              </a:rPr>
              <a:t>つながって出来ています。糖質は第一番のエネルギー源になります。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発生するエネルギーは</a:t>
            </a:r>
            <a:r>
              <a:rPr lang="en-US" altLang="ja-JP" sz="1600" dirty="0">
                <a:latin typeface="UD デジタル 教科書体 NP-B" panose="02020700000000000000" pitchFamily="18" charset="-128"/>
                <a:ea typeface="UD デジタル 教科書体 NP-B" panose="02020700000000000000" pitchFamily="18" charset="-128"/>
              </a:rPr>
              <a:t>1</a:t>
            </a:r>
            <a:r>
              <a:rPr lang="ja-JP" altLang="en-US" sz="1600" dirty="0">
                <a:latin typeface="UD デジタル 教科書体 NP-B" panose="02020700000000000000" pitchFamily="18" charset="-128"/>
                <a:ea typeface="UD デジタル 教科書体 NP-B" panose="02020700000000000000" pitchFamily="18" charset="-128"/>
              </a:rPr>
              <a:t>ｇあたり</a:t>
            </a:r>
            <a:r>
              <a:rPr lang="ja-JP" altLang="en-US" sz="1600" dirty="0" smtClean="0">
                <a:latin typeface="UD デジタル 教科書体 NP-B" panose="02020700000000000000" pitchFamily="18" charset="-128"/>
                <a:ea typeface="UD デジタル 教科書体 NP-B" panose="02020700000000000000" pitchFamily="18" charset="-128"/>
              </a:rPr>
              <a:t>約　　Ｋ</a:t>
            </a:r>
            <a:r>
              <a:rPr lang="en-US" altLang="ja-JP" sz="1600" dirty="0" err="1">
                <a:latin typeface="UD デジタル 教科書体 NP-B" panose="02020700000000000000" pitchFamily="18" charset="-128"/>
                <a:ea typeface="UD デジタル 教科書体 NP-B" panose="02020700000000000000" pitchFamily="18" charset="-128"/>
              </a:rPr>
              <a:t>cal</a:t>
            </a:r>
            <a:r>
              <a:rPr lang="ja-JP" altLang="en-US" sz="1600" dirty="0">
                <a:latin typeface="UD デジタル 教科書体 NP-B" panose="02020700000000000000" pitchFamily="18" charset="-128"/>
                <a:ea typeface="UD デジタル 教科書体 NP-B" panose="02020700000000000000" pitchFamily="18" charset="-128"/>
              </a:rPr>
              <a:t>です。</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30" name="テキスト ボックス 29">
            <a:extLst>
              <a:ext uri="{FF2B5EF4-FFF2-40B4-BE49-F238E27FC236}">
                <a16:creationId xmlns:a16="http://schemas.microsoft.com/office/drawing/2014/main" xmlns="" id="{C594583D-DCA8-8C6D-93CC-F935BD051AC2}"/>
              </a:ext>
            </a:extLst>
          </p:cNvPr>
          <p:cNvSpPr txBox="1"/>
          <p:nvPr/>
        </p:nvSpPr>
        <p:spPr>
          <a:xfrm>
            <a:off x="4670538" y="2764858"/>
            <a:ext cx="7103451" cy="830997"/>
          </a:xfrm>
          <a:prstGeom prst="rect">
            <a:avLst/>
          </a:prstGeom>
          <a:noFill/>
        </p:spPr>
        <p:txBody>
          <a:bodyPr wrap="square" rtlCol="0">
            <a:spAutoFit/>
          </a:bodyPr>
          <a:lstStyle/>
          <a:p>
            <a:r>
              <a:rPr lang="ja-JP" altLang="en-US" sz="1600" dirty="0" smtClean="0">
                <a:solidFill>
                  <a:srgbClr val="FF0000"/>
                </a:solidFill>
                <a:latin typeface="UD デジタル 教科書体 NP-B" panose="02020700000000000000" pitchFamily="18" charset="-128"/>
                <a:ea typeface="UD デジタル 教科書体 NP-B" panose="02020700000000000000" pitchFamily="18" charset="-128"/>
              </a:rPr>
              <a:t>　　　　</a:t>
            </a:r>
            <a:r>
              <a:rPr lang="ja-JP" altLang="en-US" sz="1600" dirty="0" smtClean="0">
                <a:latin typeface="UD デジタル 教科書体 NP-B" panose="02020700000000000000" pitchFamily="18" charset="-128"/>
                <a:ea typeface="UD デジタル 教科書体 NP-B" panose="02020700000000000000" pitchFamily="18" charset="-128"/>
              </a:rPr>
              <a:t>の</a:t>
            </a:r>
            <a:r>
              <a:rPr lang="ja-JP" altLang="en-US" sz="1600" dirty="0">
                <a:latin typeface="UD デジタル 教科書体 NP-B" panose="02020700000000000000" pitchFamily="18" charset="-128"/>
                <a:ea typeface="UD デジタル 教科書体 NP-B" panose="02020700000000000000" pitchFamily="18" charset="-128"/>
              </a:rPr>
              <a:t>結合体です。炭素（Ｃ）と水素（Ｈ）と酸素（Ｏ）</a:t>
            </a:r>
            <a:r>
              <a:rPr lang="ja-JP" altLang="en-US" sz="1600" dirty="0" smtClean="0">
                <a:latin typeface="UD デジタル 教科書体 NP-B" panose="02020700000000000000" pitchFamily="18" charset="-128"/>
                <a:ea typeface="UD デジタル 教科書体 NP-B" panose="02020700000000000000" pitchFamily="18" charset="-128"/>
              </a:rPr>
              <a:t>と　　　　　</a:t>
            </a:r>
            <a:r>
              <a:rPr kumimoji="1" lang="ja-JP" altLang="en-US" sz="1600" dirty="0" smtClean="0">
                <a:latin typeface="UD デジタル 教科書体 NP-B" panose="02020700000000000000" pitchFamily="18" charset="-128"/>
                <a:ea typeface="UD デジタル 教科書体 NP-B" panose="02020700000000000000" pitchFamily="18" charset="-128"/>
              </a:rPr>
              <a:t>を</a:t>
            </a:r>
            <a:r>
              <a:rPr kumimoji="1" lang="ja-JP" altLang="en-US" sz="1600" dirty="0">
                <a:latin typeface="UD デジタル 教科書体 NP-B" panose="02020700000000000000" pitchFamily="18" charset="-128"/>
                <a:ea typeface="UD デジタル 教科書体 NP-B" panose="02020700000000000000" pitchFamily="18" charset="-128"/>
              </a:rPr>
              <a:t>必ず含みます。第三のエネルギー源</a:t>
            </a:r>
            <a:r>
              <a:rPr lang="ja-JP" altLang="en-US" sz="1600" dirty="0">
                <a:latin typeface="UD デジタル 教科書体 NP-B" panose="02020700000000000000" pitchFamily="18" charset="-128"/>
                <a:ea typeface="UD デジタル 教科書体 NP-B" panose="02020700000000000000" pitchFamily="18" charset="-128"/>
              </a:rPr>
              <a:t>です。</a:t>
            </a:r>
            <a:endParaRPr lang="en-US" altLang="ja-JP" sz="1600" dirty="0">
              <a:latin typeface="UD デジタル 教科書体 NP-B" panose="02020700000000000000" pitchFamily="18" charset="-128"/>
              <a:ea typeface="UD デジタル 教科書体 NP-B" panose="02020700000000000000" pitchFamily="18" charset="-128"/>
            </a:endParaRPr>
          </a:p>
          <a:p>
            <a:r>
              <a:rPr lang="ja-JP" altLang="en-US" sz="1600" dirty="0">
                <a:latin typeface="UD デジタル 教科書体 NP-B" panose="02020700000000000000" pitchFamily="18" charset="-128"/>
                <a:ea typeface="UD デジタル 教科書体 NP-B" panose="02020700000000000000" pitchFamily="18" charset="-128"/>
              </a:rPr>
              <a:t>発生するエネルギーは</a:t>
            </a:r>
            <a:r>
              <a:rPr lang="en-US" altLang="ja-JP" sz="1600" dirty="0">
                <a:latin typeface="UD デジタル 教科書体 NP-B" panose="02020700000000000000" pitchFamily="18" charset="-128"/>
                <a:ea typeface="UD デジタル 教科書体 NP-B" panose="02020700000000000000" pitchFamily="18" charset="-128"/>
              </a:rPr>
              <a:t>1</a:t>
            </a:r>
            <a:r>
              <a:rPr lang="ja-JP" altLang="en-US" sz="1600" dirty="0">
                <a:latin typeface="UD デジタル 教科書体 NP-B" panose="02020700000000000000" pitchFamily="18" charset="-128"/>
                <a:ea typeface="UD デジタル 教科書体 NP-B" panose="02020700000000000000" pitchFamily="18" charset="-128"/>
              </a:rPr>
              <a:t>ｇあたり</a:t>
            </a:r>
            <a:r>
              <a:rPr lang="ja-JP" altLang="en-US" sz="1600" dirty="0" smtClean="0">
                <a:latin typeface="UD デジタル 教科書体 NP-B" panose="02020700000000000000" pitchFamily="18" charset="-128"/>
                <a:ea typeface="UD デジタル 教科書体 NP-B" panose="02020700000000000000" pitchFamily="18" charset="-128"/>
              </a:rPr>
              <a:t>約　　Ｋ</a:t>
            </a:r>
            <a:r>
              <a:rPr lang="en-US" altLang="ja-JP" sz="1600" dirty="0" err="1">
                <a:latin typeface="UD デジタル 教科書体 NP-B" panose="02020700000000000000" pitchFamily="18" charset="-128"/>
                <a:ea typeface="UD デジタル 教科書体 NP-B" panose="02020700000000000000" pitchFamily="18" charset="-128"/>
              </a:rPr>
              <a:t>cal</a:t>
            </a:r>
            <a:r>
              <a:rPr lang="ja-JP" altLang="en-US" sz="1600" dirty="0">
                <a:latin typeface="UD デジタル 教科書体 NP-B" panose="02020700000000000000" pitchFamily="18" charset="-128"/>
                <a:ea typeface="UD デジタル 教科書体 NP-B" panose="02020700000000000000" pitchFamily="18" charset="-128"/>
              </a:rPr>
              <a:t>です。</a:t>
            </a:r>
            <a:endParaRPr kumimoji="1" lang="ja-JP" altLang="en-US" sz="1600" dirty="0">
              <a:latin typeface="UD デジタル 教科書体 NP-B" panose="02020700000000000000" pitchFamily="18" charset="-128"/>
              <a:ea typeface="UD デジタル 教科書体 NP-B" panose="02020700000000000000" pitchFamily="18" charset="-128"/>
            </a:endParaRPr>
          </a:p>
        </p:txBody>
      </p:sp>
      <p:sp>
        <p:nvSpPr>
          <p:cNvPr id="31" name="テキスト ボックス 30">
            <a:extLst>
              <a:ext uri="{FF2B5EF4-FFF2-40B4-BE49-F238E27FC236}">
                <a16:creationId xmlns:a16="http://schemas.microsoft.com/office/drawing/2014/main" xmlns="" id="{704FA617-9A9B-B0F9-16B5-923C237D69CE}"/>
              </a:ext>
            </a:extLst>
          </p:cNvPr>
          <p:cNvSpPr txBox="1"/>
          <p:nvPr/>
        </p:nvSpPr>
        <p:spPr>
          <a:xfrm>
            <a:off x="4670538" y="4011596"/>
            <a:ext cx="7103451" cy="830997"/>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第二のエネルギー源です</a:t>
            </a:r>
            <a:r>
              <a:rPr lang="ja-JP" altLang="en-US" sz="1600" dirty="0" smtClean="0">
                <a:latin typeface="UD デジタル 教科書体 NP-B" panose="02020700000000000000" pitchFamily="18" charset="-128"/>
                <a:ea typeface="UD デジタル 教科書体 NP-B" panose="02020700000000000000" pitchFamily="18" charset="-128"/>
              </a:rPr>
              <a:t>。　　　　</a:t>
            </a:r>
            <a:r>
              <a:rPr kumimoji="1" lang="ja-JP" altLang="en-US" sz="1600" dirty="0" smtClean="0">
                <a:latin typeface="UD デジタル 教科書体 NP-B" panose="02020700000000000000" pitchFamily="18" charset="-128"/>
                <a:ea typeface="UD デジタル 教科書体 NP-B" panose="02020700000000000000" pitchFamily="18" charset="-128"/>
              </a:rPr>
              <a:t>や　　　　の</a:t>
            </a:r>
            <a:r>
              <a:rPr kumimoji="1" lang="ja-JP" altLang="en-US" sz="1600" dirty="0">
                <a:latin typeface="UD デジタル 教科書体 NP-B" panose="02020700000000000000" pitchFamily="18" charset="-128"/>
                <a:ea typeface="UD デジタル 教科書体 NP-B" panose="02020700000000000000" pitchFamily="18" charset="-128"/>
              </a:rPr>
              <a:t>材料になるほか、脂肪として内臓を守り体温を保持します。</a:t>
            </a:r>
            <a:endParaRPr kumimoji="1" lang="en-US" altLang="ja-JP" sz="1600" dirty="0">
              <a:latin typeface="UD デジタル 教科書体 NP-B" panose="02020700000000000000" pitchFamily="18" charset="-128"/>
              <a:ea typeface="UD デジタル 教科書体 NP-B" panose="02020700000000000000" pitchFamily="18" charset="-128"/>
            </a:endParaRPr>
          </a:p>
          <a:p>
            <a:r>
              <a:rPr kumimoji="1" lang="ja-JP" altLang="en-US" sz="1600" dirty="0">
                <a:latin typeface="UD デジタル 教科書体 NP-B" panose="02020700000000000000" pitchFamily="18" charset="-128"/>
                <a:ea typeface="UD デジタル 教科書体 NP-B" panose="02020700000000000000" pitchFamily="18" charset="-128"/>
              </a:rPr>
              <a:t>発生するエネルギーは</a:t>
            </a:r>
            <a:r>
              <a:rPr kumimoji="1" lang="en-US" altLang="ja-JP" sz="1600" dirty="0">
                <a:latin typeface="UD デジタル 教科書体 NP-B" panose="02020700000000000000" pitchFamily="18" charset="-128"/>
                <a:ea typeface="UD デジタル 教科書体 NP-B" panose="02020700000000000000" pitchFamily="18" charset="-128"/>
              </a:rPr>
              <a:t>1</a:t>
            </a:r>
            <a:r>
              <a:rPr kumimoji="1" lang="ja-JP" altLang="en-US" sz="1600" dirty="0">
                <a:latin typeface="UD デジタル 教科書体 NP-B" panose="02020700000000000000" pitchFamily="18" charset="-128"/>
                <a:ea typeface="UD デジタル 教科書体 NP-B" panose="02020700000000000000" pitchFamily="18" charset="-128"/>
              </a:rPr>
              <a:t>ｇあたり</a:t>
            </a:r>
            <a:r>
              <a:rPr kumimoji="1" lang="ja-JP" altLang="en-US" sz="1600" dirty="0" smtClean="0">
                <a:latin typeface="UD デジタル 教科書体 NP-B" panose="02020700000000000000" pitchFamily="18" charset="-128"/>
                <a:ea typeface="UD デジタル 教科書体 NP-B" panose="02020700000000000000" pitchFamily="18" charset="-128"/>
              </a:rPr>
              <a:t>約　　Ｋ</a:t>
            </a:r>
            <a:r>
              <a:rPr kumimoji="1" lang="en-US" altLang="ja-JP" sz="1600" dirty="0" err="1">
                <a:latin typeface="UD デジタル 教科書体 NP-B" panose="02020700000000000000" pitchFamily="18" charset="-128"/>
                <a:ea typeface="UD デジタル 教科書体 NP-B" panose="02020700000000000000" pitchFamily="18" charset="-128"/>
              </a:rPr>
              <a:t>cal</a:t>
            </a:r>
            <a:r>
              <a:rPr kumimoji="1" lang="ja-JP" altLang="en-US" sz="1600" dirty="0">
                <a:latin typeface="UD デジタル 教科書体 NP-B" panose="02020700000000000000" pitchFamily="18" charset="-128"/>
                <a:ea typeface="UD デジタル 教科書体 NP-B" panose="02020700000000000000" pitchFamily="18" charset="-128"/>
              </a:rPr>
              <a:t>です。</a:t>
            </a:r>
          </a:p>
        </p:txBody>
      </p:sp>
      <p:sp>
        <p:nvSpPr>
          <p:cNvPr id="32" name="テキスト ボックス 31">
            <a:extLst>
              <a:ext uri="{FF2B5EF4-FFF2-40B4-BE49-F238E27FC236}">
                <a16:creationId xmlns:a16="http://schemas.microsoft.com/office/drawing/2014/main" xmlns="" id="{C13DBAC0-FF39-DB52-065A-B7BF5B216763}"/>
              </a:ext>
            </a:extLst>
          </p:cNvPr>
          <p:cNvSpPr txBox="1"/>
          <p:nvPr/>
        </p:nvSpPr>
        <p:spPr>
          <a:xfrm>
            <a:off x="4670538" y="5112157"/>
            <a:ext cx="7103451" cy="584775"/>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欠乏したり過剰になったりすると、体内の化学反応が正常に行われなくなります。調整素と言われています。</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33" name="テキスト ボックス 32">
            <a:extLst>
              <a:ext uri="{FF2B5EF4-FFF2-40B4-BE49-F238E27FC236}">
                <a16:creationId xmlns:a16="http://schemas.microsoft.com/office/drawing/2014/main" xmlns="" id="{F68BFE01-A708-8032-0F8D-D533E50B4D71}"/>
              </a:ext>
            </a:extLst>
          </p:cNvPr>
          <p:cNvSpPr txBox="1"/>
          <p:nvPr/>
        </p:nvSpPr>
        <p:spPr>
          <a:xfrm>
            <a:off x="4670538" y="5784456"/>
            <a:ext cx="7103451" cy="584775"/>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骨を作ったり、酸素を運んだり、神経刺激を伝えるなど重要な機能をもっています。ビタミンと同じく調整素です。</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35" name="楕円 34">
            <a:extLst>
              <a:ext uri="{FF2B5EF4-FFF2-40B4-BE49-F238E27FC236}">
                <a16:creationId xmlns:a16="http://schemas.microsoft.com/office/drawing/2014/main" xmlns="" id="{3856226B-1240-5B73-669E-6407E6E3EF83}"/>
              </a:ext>
            </a:extLst>
          </p:cNvPr>
          <p:cNvSpPr/>
          <p:nvPr/>
        </p:nvSpPr>
        <p:spPr>
          <a:xfrm>
            <a:off x="2423248" y="6380001"/>
            <a:ext cx="1739452" cy="459027"/>
          </a:xfrm>
          <a:prstGeom prst="ellipse">
            <a:avLst/>
          </a:prstGeom>
          <a:solidFill>
            <a:schemeClr val="accent5">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p>
        </p:txBody>
      </p:sp>
      <p:sp>
        <p:nvSpPr>
          <p:cNvPr id="36" name="テキスト ボックス 35">
            <a:extLst>
              <a:ext uri="{FF2B5EF4-FFF2-40B4-BE49-F238E27FC236}">
                <a16:creationId xmlns:a16="http://schemas.microsoft.com/office/drawing/2014/main" xmlns="" id="{B79684AC-1995-B76B-92DD-3874A1F11DFB}"/>
              </a:ext>
            </a:extLst>
          </p:cNvPr>
          <p:cNvSpPr txBox="1"/>
          <p:nvPr/>
        </p:nvSpPr>
        <p:spPr>
          <a:xfrm>
            <a:off x="2531047" y="6409247"/>
            <a:ext cx="1523854" cy="369332"/>
          </a:xfrm>
          <a:prstGeom prst="rect">
            <a:avLst/>
          </a:prstGeom>
          <a:noFill/>
          <a:ln>
            <a:noFill/>
          </a:ln>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水</a:t>
            </a:r>
            <a:endParaRPr kumimoji="1" lang="en-US" altLang="ja-JP" dirty="0">
              <a:latin typeface="HG丸ｺﾞｼｯｸM-PRO" panose="020F0600000000000000" pitchFamily="50" charset="-128"/>
              <a:ea typeface="HG丸ｺﾞｼｯｸM-PRO" panose="020F0600000000000000" pitchFamily="50" charset="-128"/>
            </a:endParaRPr>
          </a:p>
        </p:txBody>
      </p:sp>
      <p:sp>
        <p:nvSpPr>
          <p:cNvPr id="37" name="テキスト ボックス 36">
            <a:extLst>
              <a:ext uri="{FF2B5EF4-FFF2-40B4-BE49-F238E27FC236}">
                <a16:creationId xmlns:a16="http://schemas.microsoft.com/office/drawing/2014/main" xmlns="" id="{5FC79E65-D913-40D8-A510-C953447D0860}"/>
              </a:ext>
            </a:extLst>
          </p:cNvPr>
          <p:cNvSpPr txBox="1"/>
          <p:nvPr/>
        </p:nvSpPr>
        <p:spPr>
          <a:xfrm>
            <a:off x="4670538" y="6471014"/>
            <a:ext cx="7103451" cy="338554"/>
          </a:xfrm>
          <a:prstGeom prst="rect">
            <a:avLst/>
          </a:prstGeom>
          <a:noFill/>
        </p:spPr>
        <p:txBody>
          <a:bodyPr wrap="square" rtlCol="0">
            <a:spAutoFit/>
          </a:bodyPr>
          <a:lstStyle/>
          <a:p>
            <a:r>
              <a:rPr lang="ja-JP" altLang="en-US" sz="1600" dirty="0">
                <a:latin typeface="UD デジタル 教科書体 NP-B" panose="02020700000000000000" pitchFamily="18" charset="-128"/>
                <a:ea typeface="UD デジタル 教科書体 NP-B" panose="02020700000000000000" pitchFamily="18" charset="-128"/>
              </a:rPr>
              <a:t>あらゆる生命体にとっての最重要物質です。</a:t>
            </a:r>
            <a:endParaRPr lang="en-US" altLang="ja-JP" sz="1600" dirty="0">
              <a:latin typeface="UD デジタル 教科書体 NP-B" panose="02020700000000000000" pitchFamily="18" charset="-128"/>
              <a:ea typeface="UD デジタル 教科書体 NP-B" panose="02020700000000000000" pitchFamily="18" charset="-128"/>
            </a:endParaRPr>
          </a:p>
        </p:txBody>
      </p:sp>
      <p:sp>
        <p:nvSpPr>
          <p:cNvPr id="2" name="テキスト ボックス 1"/>
          <p:cNvSpPr txBox="1"/>
          <p:nvPr/>
        </p:nvSpPr>
        <p:spPr>
          <a:xfrm>
            <a:off x="10803118" y="1526695"/>
            <a:ext cx="1131216" cy="338554"/>
          </a:xfrm>
          <a:prstGeom prst="rect">
            <a:avLst/>
          </a:prstGeom>
          <a:noFill/>
        </p:spPr>
        <p:txBody>
          <a:bodyPr wrap="square" rtlCol="0">
            <a:spAutoFit/>
          </a:bodyPr>
          <a:lstStyle/>
          <a:p>
            <a:r>
              <a:rPr kumimoji="1" lang="ja-JP" altLang="en-US" sz="1600" dirty="0" smtClean="0">
                <a:solidFill>
                  <a:srgbClr val="FF0000"/>
                </a:solidFill>
                <a:latin typeface="UD デジタル 教科書体 NK-B" panose="02020700000000000000" pitchFamily="18" charset="-128"/>
                <a:ea typeface="UD デジタル 教科書体 NK-B" panose="02020700000000000000" pitchFamily="18" charset="-128"/>
              </a:rPr>
              <a:t>ブドウ糖</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7" name="テキスト ボックス 26"/>
          <p:cNvSpPr txBox="1"/>
          <p:nvPr/>
        </p:nvSpPr>
        <p:spPr>
          <a:xfrm>
            <a:off x="8003831" y="2005339"/>
            <a:ext cx="545184" cy="338554"/>
          </a:xfrm>
          <a:prstGeom prst="rect">
            <a:avLst/>
          </a:prstGeom>
          <a:noFill/>
        </p:spPr>
        <p:txBody>
          <a:bodyPr wrap="square" rtlCol="0">
            <a:spAutoFit/>
          </a:bodyPr>
          <a:lstStyle/>
          <a:p>
            <a:r>
              <a:rPr kumimoji="1" lang="ja-JP" altLang="en-US" sz="1600" dirty="0" smtClean="0">
                <a:solidFill>
                  <a:srgbClr val="FF0000"/>
                </a:solidFill>
                <a:latin typeface="UD デジタル 教科書体 NK-B" panose="02020700000000000000" pitchFamily="18" charset="-128"/>
                <a:ea typeface="UD デジタル 教科書体 NK-B" panose="02020700000000000000" pitchFamily="18" charset="-128"/>
              </a:rPr>
              <a:t>４</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28" name="テキスト ボックス 27"/>
          <p:cNvSpPr txBox="1"/>
          <p:nvPr/>
        </p:nvSpPr>
        <p:spPr>
          <a:xfrm>
            <a:off x="4694061" y="2728952"/>
            <a:ext cx="1131216" cy="338554"/>
          </a:xfrm>
          <a:prstGeom prst="rect">
            <a:avLst/>
          </a:prstGeom>
          <a:noFill/>
        </p:spPr>
        <p:txBody>
          <a:bodyPr wrap="square" rtlCol="0">
            <a:spAutoFit/>
          </a:bodyPr>
          <a:lstStyle/>
          <a:p>
            <a:r>
              <a:rPr kumimoji="1" lang="ja-JP" altLang="en-US" sz="1600" dirty="0" smtClean="0">
                <a:solidFill>
                  <a:srgbClr val="FF0000"/>
                </a:solidFill>
                <a:latin typeface="UD デジタル 教科書体 NK-B" panose="02020700000000000000" pitchFamily="18" charset="-128"/>
                <a:ea typeface="UD デジタル 教科書体 NK-B" panose="02020700000000000000" pitchFamily="18" charset="-128"/>
              </a:rPr>
              <a:t>アミノ酸</a:t>
            </a:r>
            <a:endParaRPr kumimoji="1" lang="ja-JP" altLang="en-US" sz="1600" dirty="0">
              <a:solidFill>
                <a:srgbClr val="FF0000"/>
              </a:solidFill>
              <a:latin typeface="UD デジタル 教科書体 NK-B" panose="02020700000000000000" pitchFamily="18" charset="-128"/>
              <a:ea typeface="UD デジタル 教科書体 NK-B" panose="02020700000000000000" pitchFamily="18" charset="-128"/>
            </a:endParaRPr>
          </a:p>
        </p:txBody>
      </p:sp>
      <p:sp>
        <p:nvSpPr>
          <p:cNvPr id="3" name="正方形/長方形 2"/>
          <p:cNvSpPr/>
          <p:nvPr/>
        </p:nvSpPr>
        <p:spPr>
          <a:xfrm>
            <a:off x="10638370" y="2737545"/>
            <a:ext cx="1124026" cy="369332"/>
          </a:xfrm>
          <a:prstGeom prst="rect">
            <a:avLst/>
          </a:prstGeom>
        </p:spPr>
        <p:txBody>
          <a:bodyPr wrap="none">
            <a:spAutoFit/>
          </a:bodyPr>
          <a:lstStyle/>
          <a:p>
            <a:r>
              <a:rPr lang="ja-JP" altLang="en-US" dirty="0">
                <a:solidFill>
                  <a:srgbClr val="FF0000"/>
                </a:solidFill>
                <a:latin typeface="UD デジタル 教科書体 NK-B" panose="02020700000000000000" pitchFamily="18" charset="-128"/>
                <a:ea typeface="UD デジタル 教科書体 NK-B" panose="02020700000000000000" pitchFamily="18" charset="-128"/>
              </a:rPr>
              <a:t>窒素（Ｎ）</a:t>
            </a:r>
          </a:p>
        </p:txBody>
      </p:sp>
      <p:sp>
        <p:nvSpPr>
          <p:cNvPr id="4" name="正方形/長方形 3"/>
          <p:cNvSpPr/>
          <p:nvPr/>
        </p:nvSpPr>
        <p:spPr>
          <a:xfrm>
            <a:off x="7972050" y="3249727"/>
            <a:ext cx="348172" cy="369332"/>
          </a:xfrm>
          <a:prstGeom prst="rect">
            <a:avLst/>
          </a:prstGeom>
        </p:spPr>
        <p:txBody>
          <a:bodyPr wrap="none">
            <a:spAutoFit/>
          </a:bodyPr>
          <a:lstStyle/>
          <a:p>
            <a:r>
              <a:rPr lang="en-US" altLang="ja-JP" dirty="0">
                <a:solidFill>
                  <a:srgbClr val="FF0000"/>
                </a:solidFill>
                <a:latin typeface="UD デジタル 教科書体 NK-B" panose="02020700000000000000" pitchFamily="18" charset="-128"/>
                <a:ea typeface="UD デジタル 教科書体 NK-B" panose="02020700000000000000" pitchFamily="18" charset="-128"/>
              </a:rPr>
              <a:t>4</a:t>
            </a:r>
            <a:endParaRPr lang="ja-JP" altLang="en-US" dirty="0">
              <a:latin typeface="UD デジタル 教科書体 NK-B" panose="02020700000000000000" pitchFamily="18" charset="-128"/>
              <a:ea typeface="UD デジタル 教科書体 NK-B" panose="02020700000000000000" pitchFamily="18" charset="-128"/>
            </a:endParaRPr>
          </a:p>
        </p:txBody>
      </p:sp>
      <p:sp>
        <p:nvSpPr>
          <p:cNvPr id="5" name="正方形/長方形 4"/>
          <p:cNvSpPr/>
          <p:nvPr/>
        </p:nvSpPr>
        <p:spPr>
          <a:xfrm>
            <a:off x="6996161" y="3980818"/>
            <a:ext cx="1107996" cy="369332"/>
          </a:xfrm>
          <a:prstGeom prst="rect">
            <a:avLst/>
          </a:prstGeom>
        </p:spPr>
        <p:txBody>
          <a:bodyPr wrap="none">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ホルモン</a:t>
            </a:r>
            <a:endParaRPr lang="ja-JP" altLang="en-US" dirty="0"/>
          </a:p>
        </p:txBody>
      </p:sp>
      <p:sp>
        <p:nvSpPr>
          <p:cNvPr id="6" name="正方形/長方形 5"/>
          <p:cNvSpPr/>
          <p:nvPr/>
        </p:nvSpPr>
        <p:spPr>
          <a:xfrm>
            <a:off x="8197836" y="3980818"/>
            <a:ext cx="877163" cy="369332"/>
          </a:xfrm>
          <a:prstGeom prst="rect">
            <a:avLst/>
          </a:prstGeom>
        </p:spPr>
        <p:txBody>
          <a:bodyPr wrap="none">
            <a:spAutoFit/>
          </a:bodyPr>
          <a:lstStyle/>
          <a:p>
            <a:r>
              <a:rPr lang="ja-JP" altLang="en-US" dirty="0">
                <a:solidFill>
                  <a:srgbClr val="FF0000"/>
                </a:solidFill>
                <a:latin typeface="UD デジタル 教科書体 NP-B" panose="02020700000000000000" pitchFamily="18" charset="-128"/>
                <a:ea typeface="UD デジタル 教科書体 NP-B" panose="02020700000000000000" pitchFamily="18" charset="-128"/>
              </a:rPr>
              <a:t>細胞膜</a:t>
            </a:r>
            <a:endParaRPr lang="ja-JP" altLang="en-US" dirty="0"/>
          </a:p>
        </p:txBody>
      </p:sp>
      <p:sp>
        <p:nvSpPr>
          <p:cNvPr id="7" name="正方形/長方形 6"/>
          <p:cNvSpPr/>
          <p:nvPr/>
        </p:nvSpPr>
        <p:spPr>
          <a:xfrm>
            <a:off x="7970910" y="4466465"/>
            <a:ext cx="348172" cy="369332"/>
          </a:xfrm>
          <a:prstGeom prst="rect">
            <a:avLst/>
          </a:prstGeom>
        </p:spPr>
        <p:txBody>
          <a:bodyPr wrap="none">
            <a:spAutoFit/>
          </a:bodyPr>
          <a:lstStyle/>
          <a:p>
            <a:r>
              <a:rPr lang="en-US" altLang="ja-JP" dirty="0">
                <a:solidFill>
                  <a:srgbClr val="FF0000"/>
                </a:solidFill>
                <a:latin typeface="UD デジタル 教科書体 NP-B" panose="02020700000000000000" pitchFamily="18" charset="-128"/>
                <a:ea typeface="UD デジタル 教科書体 NP-B" panose="02020700000000000000" pitchFamily="18" charset="-128"/>
              </a:rPr>
              <a:t>9</a:t>
            </a:r>
            <a:endParaRPr lang="ja-JP" altLang="en-US" dirty="0"/>
          </a:p>
        </p:txBody>
      </p:sp>
    </p:spTree>
    <p:custDataLst>
      <p:tags r:id="rId1"/>
    </p:custDataLst>
    <p:extLst>
      <p:ext uri="{BB962C8B-B14F-4D97-AF65-F5344CB8AC3E}">
        <p14:creationId xmlns:p14="http://schemas.microsoft.com/office/powerpoint/2010/main" val="144444332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P spid="28"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393152" y="530433"/>
            <a:ext cx="6061748" cy="646331"/>
          </a:xfrm>
          <a:prstGeom prst="rect">
            <a:avLst/>
          </a:prstGeom>
          <a:noFill/>
        </p:spPr>
        <p:txBody>
          <a:bodyPr wrap="square" rtlCol="0">
            <a:spAutoFit/>
          </a:bodyPr>
          <a:lstStyle/>
          <a:p>
            <a:r>
              <a:rPr lang="en-US" altLang="ja-JP" sz="3600" dirty="0">
                <a:latin typeface="UD デジタル 教科書体 NP-B" panose="02020700000000000000" pitchFamily="18" charset="-128"/>
                <a:ea typeface="UD デジタル 教科書体 NP-B" panose="02020700000000000000" pitchFamily="18" charset="-128"/>
              </a:rPr>
              <a:t>1</a:t>
            </a:r>
            <a:r>
              <a:rPr lang="ja-JP" altLang="en-US" sz="3600" dirty="0">
                <a:latin typeface="UD デジタル 教科書体 NP-B" panose="02020700000000000000" pitchFamily="18" charset="-128"/>
                <a:ea typeface="UD デジタル 教科書体 NP-B" panose="02020700000000000000" pitchFamily="18" charset="-128"/>
              </a:rPr>
              <a:t>日に給与するフード量</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20</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8" name="テキスト ボックス 7">
            <a:extLst>
              <a:ext uri="{FF2B5EF4-FFF2-40B4-BE49-F238E27FC236}">
                <a16:creationId xmlns:a16="http://schemas.microsoft.com/office/drawing/2014/main" xmlns="" id="{48D38FC7-A77F-CD6D-CB14-51000590D0A1}"/>
              </a:ext>
            </a:extLst>
          </p:cNvPr>
          <p:cNvSpPr txBox="1"/>
          <p:nvPr/>
        </p:nvSpPr>
        <p:spPr>
          <a:xfrm>
            <a:off x="693133" y="1647191"/>
            <a:ext cx="9495896" cy="1815882"/>
          </a:xfrm>
          <a:prstGeom prst="rect">
            <a:avLst/>
          </a:prstGeom>
          <a:noFill/>
        </p:spPr>
        <p:txBody>
          <a:bodyPr wrap="square" rtlCol="0">
            <a:spAutoFit/>
          </a:bodyPr>
          <a:lstStyle/>
          <a:p>
            <a:pPr marL="0" indent="0">
              <a:buNone/>
            </a:pPr>
            <a:r>
              <a:rPr lang="en-US" altLang="ja-JP" sz="2800" dirty="0">
                <a:latin typeface="HG丸ｺﾞｼｯｸM-PRO" panose="020F0600000000000000" pitchFamily="50" charset="-128"/>
                <a:ea typeface="HG丸ｺﾞｼｯｸM-PRO" panose="020F0600000000000000" pitchFamily="50" charset="-128"/>
              </a:rPr>
              <a:t>1</a:t>
            </a:r>
            <a:r>
              <a:rPr lang="ja-JP" altLang="en-US" sz="2800" dirty="0">
                <a:latin typeface="HG丸ｺﾞｼｯｸM-PRO" panose="020F0600000000000000" pitchFamily="50" charset="-128"/>
                <a:ea typeface="HG丸ｺﾞｼｯｸM-PRO" panose="020F0600000000000000" pitchFamily="50" charset="-128"/>
              </a:rPr>
              <a:t>日のカロリー（ＤＥＲ）が</a:t>
            </a:r>
            <a:r>
              <a:rPr lang="en-US" altLang="ja-JP" sz="2800" dirty="0">
                <a:latin typeface="HG丸ｺﾞｼｯｸM-PRO" panose="020F0600000000000000" pitchFamily="50" charset="-128"/>
                <a:ea typeface="HG丸ｺﾞｼｯｸM-PRO" panose="020F0600000000000000" pitchFamily="50" charset="-128"/>
              </a:rPr>
              <a:t>630kcal</a:t>
            </a:r>
            <a:r>
              <a:rPr lang="ja-JP" altLang="en-US" sz="2800" dirty="0">
                <a:latin typeface="HG丸ｺﾞｼｯｸM-PRO" panose="020F0600000000000000" pitchFamily="50" charset="-128"/>
                <a:ea typeface="HG丸ｺﾞｼｯｸM-PRO" panose="020F0600000000000000" pitchFamily="50" charset="-128"/>
              </a:rPr>
              <a:t>の成犬に与えるフードを</a:t>
            </a:r>
            <a:r>
              <a:rPr lang="en-US" altLang="ja-JP" sz="2800" dirty="0">
                <a:latin typeface="HG丸ｺﾞｼｯｸM-PRO" panose="020F0600000000000000" pitchFamily="50" charset="-128"/>
                <a:ea typeface="HG丸ｺﾞｼｯｸM-PRO" panose="020F0600000000000000" pitchFamily="50" charset="-128"/>
              </a:rPr>
              <a:t>2</a:t>
            </a:r>
            <a:r>
              <a:rPr lang="ja-JP" altLang="en-US" sz="2800" dirty="0">
                <a:latin typeface="HG丸ｺﾞｼｯｸM-PRO" panose="020F0600000000000000" pitchFamily="50" charset="-128"/>
                <a:ea typeface="HG丸ｺﾞｼｯｸM-PRO" panose="020F0600000000000000" pitchFamily="50" charset="-128"/>
              </a:rPr>
              <a:t>回に分けて与えます。</a:t>
            </a:r>
            <a:r>
              <a:rPr lang="en-US" altLang="ja-JP" sz="2800" dirty="0">
                <a:latin typeface="HG丸ｺﾞｼｯｸM-PRO" panose="020F0600000000000000" pitchFamily="50" charset="-128"/>
                <a:ea typeface="HG丸ｺﾞｼｯｸM-PRO" panose="020F0600000000000000" pitchFamily="50" charset="-128"/>
              </a:rPr>
              <a:t>1</a:t>
            </a:r>
            <a:r>
              <a:rPr lang="ja-JP" altLang="en-US" sz="2800" dirty="0">
                <a:latin typeface="HG丸ｺﾞｼｯｸM-PRO" panose="020F0600000000000000" pitchFamily="50" charset="-128"/>
                <a:ea typeface="HG丸ｺﾞｼｯｸM-PRO" panose="020F0600000000000000" pitchFamily="50" charset="-128"/>
              </a:rPr>
              <a:t>回あたりのフードは何ｇ？</a:t>
            </a: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endParaRPr lang="en-US" altLang="ja-JP" sz="2800" dirty="0">
              <a:latin typeface="HG丸ｺﾞｼｯｸM-PRO" panose="020F0600000000000000" pitchFamily="50" charset="-128"/>
              <a:ea typeface="HG丸ｺﾞｼｯｸM-PRO" panose="020F0600000000000000" pitchFamily="50" charset="-128"/>
            </a:endParaRPr>
          </a:p>
          <a:p>
            <a:pPr marL="0" indent="0">
              <a:buNone/>
            </a:pPr>
            <a:r>
              <a:rPr lang="ja-JP" altLang="en-US" sz="2800" dirty="0">
                <a:latin typeface="HG丸ｺﾞｼｯｸM-PRO" panose="020F0600000000000000" pitchFamily="50" charset="-128"/>
                <a:ea typeface="HG丸ｺﾞｼｯｸM-PRO" panose="020F0600000000000000" pitchFamily="50" charset="-128"/>
              </a:rPr>
              <a:t>代謝エネルギー（ＭＥ）を「</a:t>
            </a:r>
            <a:r>
              <a:rPr lang="en-US" altLang="ja-JP" sz="2800" dirty="0">
                <a:latin typeface="HG丸ｺﾞｼｯｸM-PRO" panose="020F0600000000000000" pitchFamily="50" charset="-128"/>
                <a:ea typeface="HG丸ｺﾞｼｯｸM-PRO" panose="020F0600000000000000" pitchFamily="50" charset="-128"/>
              </a:rPr>
              <a:t>365kcal/100g</a:t>
            </a:r>
            <a:r>
              <a:rPr lang="ja-JP" altLang="en-US" sz="2800" dirty="0">
                <a:latin typeface="HG丸ｺﾞｼｯｸM-PRO" panose="020F0600000000000000" pitchFamily="50" charset="-128"/>
                <a:ea typeface="HG丸ｺﾞｼｯｸM-PRO" panose="020F0600000000000000" pitchFamily="50" charset="-128"/>
              </a:rPr>
              <a:t>」とする。</a:t>
            </a:r>
            <a:endParaRPr lang="en-US" altLang="ja-JP" sz="28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44CD685D-5354-3C3F-91FF-E8283517BC84}"/>
              </a:ext>
            </a:extLst>
          </p:cNvPr>
          <p:cNvSpPr txBox="1"/>
          <p:nvPr/>
        </p:nvSpPr>
        <p:spPr>
          <a:xfrm>
            <a:off x="931339" y="3979907"/>
            <a:ext cx="4893158" cy="369332"/>
          </a:xfrm>
          <a:prstGeom prst="rect">
            <a:avLst/>
          </a:prstGeom>
          <a:noFill/>
        </p:spPr>
        <p:txBody>
          <a:bodyPr wrap="square" rtlCol="0">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630÷365×100÷2</a:t>
            </a:r>
            <a:r>
              <a:rPr lang="ja-JP" altLang="en-US" dirty="0">
                <a:solidFill>
                  <a:srgbClr val="FF0000"/>
                </a:solidFill>
                <a:latin typeface="HG丸ｺﾞｼｯｸM-PRO" panose="020F0600000000000000" pitchFamily="50" charset="-128"/>
                <a:ea typeface="HG丸ｺﾞｼｯｸM-PRO" panose="020F0600000000000000" pitchFamily="50" charset="-128"/>
              </a:rPr>
              <a:t>＝</a:t>
            </a:r>
            <a:r>
              <a:rPr lang="en-US" altLang="ja-JP" dirty="0">
                <a:solidFill>
                  <a:srgbClr val="FF0000"/>
                </a:solidFill>
                <a:latin typeface="HG丸ｺﾞｼｯｸM-PRO" panose="020F0600000000000000" pitchFamily="50" charset="-128"/>
                <a:ea typeface="HG丸ｺﾞｼｯｸM-PRO" panose="020F0600000000000000" pitchFamily="50" charset="-128"/>
              </a:rPr>
              <a:t>86.3</a:t>
            </a:r>
            <a:r>
              <a:rPr lang="ja-JP" altLang="en-US" dirty="0">
                <a:solidFill>
                  <a:srgbClr val="FF0000"/>
                </a:solidFill>
                <a:latin typeface="HG丸ｺﾞｼｯｸM-PRO" panose="020F0600000000000000" pitchFamily="50" charset="-128"/>
                <a:ea typeface="HG丸ｺﾞｼｯｸM-PRO" panose="020F0600000000000000" pitchFamily="50" charset="-128"/>
              </a:rPr>
              <a:t>　　約</a:t>
            </a:r>
            <a:r>
              <a:rPr lang="en-US" altLang="ja-JP" dirty="0">
                <a:solidFill>
                  <a:srgbClr val="FF0000"/>
                </a:solidFill>
                <a:latin typeface="HG丸ｺﾞｼｯｸM-PRO" panose="020F0600000000000000" pitchFamily="50" charset="-128"/>
                <a:ea typeface="HG丸ｺﾞｼｯｸM-PRO" panose="020F0600000000000000" pitchFamily="50" charset="-128"/>
              </a:rPr>
              <a:t>86</a:t>
            </a:r>
            <a:r>
              <a:rPr lang="ja-JP" altLang="en-US" dirty="0">
                <a:solidFill>
                  <a:srgbClr val="FF0000"/>
                </a:solidFill>
                <a:latin typeface="HG丸ｺﾞｼｯｸM-PRO" panose="020F0600000000000000" pitchFamily="50" charset="-128"/>
                <a:ea typeface="HG丸ｺﾞｼｯｸM-PRO" panose="020F0600000000000000" pitchFamily="50" charset="-128"/>
              </a:rPr>
              <a:t>ｇ</a:t>
            </a:r>
            <a:endParaRPr kumimoji="1" lang="ja-JP" altLang="en-US" baseline="66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xmlns="" id="{C460386F-385D-26E1-727C-8DC57212CDB7}"/>
              </a:ext>
            </a:extLst>
          </p:cNvPr>
          <p:cNvSpPr txBox="1"/>
          <p:nvPr/>
        </p:nvSpPr>
        <p:spPr>
          <a:xfrm>
            <a:off x="931338" y="4866073"/>
            <a:ext cx="5899768" cy="584775"/>
          </a:xfrm>
          <a:prstGeom prst="rect">
            <a:avLst/>
          </a:prstGeom>
          <a:noFill/>
        </p:spPr>
        <p:txBody>
          <a:bodyPr wrap="square" rtlCol="0">
            <a:spAutoFit/>
          </a:bodyPr>
          <a:lstStyle/>
          <a:p>
            <a:r>
              <a:rPr lang="ja-JP" altLang="en-US" sz="3200" dirty="0">
                <a:solidFill>
                  <a:srgbClr val="FF0000"/>
                </a:solidFill>
                <a:latin typeface="HG丸ｺﾞｼｯｸM-PRO" panose="020F0600000000000000" pitchFamily="50" charset="-128"/>
                <a:ea typeface="HG丸ｺﾞｼｯｸM-PRO" panose="020F0600000000000000" pitchFamily="50" charset="-128"/>
              </a:rPr>
              <a:t>ＤＥＲ</a:t>
            </a:r>
            <a:r>
              <a:rPr lang="en-US" altLang="ja-JP" sz="3200" dirty="0">
                <a:solidFill>
                  <a:srgbClr val="FF0000"/>
                </a:solidFill>
                <a:latin typeface="HG丸ｺﾞｼｯｸM-PRO" panose="020F0600000000000000" pitchFamily="50" charset="-128"/>
                <a:ea typeface="HG丸ｺﾞｼｯｸM-PRO" panose="020F0600000000000000" pitchFamily="50" charset="-128"/>
              </a:rPr>
              <a:t>÷</a:t>
            </a:r>
            <a:r>
              <a:rPr lang="ja-JP" altLang="en-US" sz="3200" dirty="0">
                <a:solidFill>
                  <a:srgbClr val="FF0000"/>
                </a:solidFill>
                <a:latin typeface="HG丸ｺﾞｼｯｸM-PRO" panose="020F0600000000000000" pitchFamily="50" charset="-128"/>
                <a:ea typeface="HG丸ｺﾞｼｯｸM-PRO" panose="020F0600000000000000" pitchFamily="50" charset="-128"/>
              </a:rPr>
              <a:t>ＭＥ</a:t>
            </a:r>
            <a:r>
              <a:rPr lang="en-US" altLang="ja-JP" sz="3200" dirty="0">
                <a:solidFill>
                  <a:srgbClr val="FF0000"/>
                </a:solidFill>
                <a:latin typeface="HG丸ｺﾞｼｯｸM-PRO" panose="020F0600000000000000" pitchFamily="50" charset="-128"/>
                <a:ea typeface="HG丸ｺﾞｼｯｸM-PRO" panose="020F0600000000000000" pitchFamily="50" charset="-128"/>
              </a:rPr>
              <a:t>×100÷</a:t>
            </a:r>
            <a:r>
              <a:rPr lang="ja-JP" altLang="en-US" sz="3200" dirty="0">
                <a:solidFill>
                  <a:srgbClr val="FF0000"/>
                </a:solidFill>
                <a:latin typeface="HG丸ｺﾞｼｯｸM-PRO" panose="020F0600000000000000" pitchFamily="50" charset="-128"/>
                <a:ea typeface="HG丸ｺﾞｼｯｸM-PRO" panose="020F0600000000000000" pitchFamily="50" charset="-128"/>
              </a:rPr>
              <a:t>回数</a:t>
            </a:r>
            <a:endParaRPr kumimoji="1" lang="ja-JP" altLang="en-US" sz="3200" baseline="66000" dirty="0">
              <a:solidFill>
                <a:srgbClr val="FF000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342995117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536043"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ライフステージと栄養</a:t>
            </a:r>
            <a:r>
              <a:rPr lang="en-US" altLang="ja-JP" sz="3600" dirty="0">
                <a:latin typeface="UD デジタル 教科書体 NP-B" panose="02020700000000000000" pitchFamily="18" charset="-128"/>
                <a:ea typeface="UD デジタル 教科書体 NP-B" panose="02020700000000000000" pitchFamily="18" charset="-128"/>
              </a:rPr>
              <a:t>Ⅰ</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21</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62834" y="1293372"/>
            <a:ext cx="3775393"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犬・猫の周産期の特徴</a:t>
            </a:r>
          </a:p>
        </p:txBody>
      </p:sp>
      <p:pic>
        <p:nvPicPr>
          <p:cNvPr id="3" name="図 2">
            <a:extLst>
              <a:ext uri="{FF2B5EF4-FFF2-40B4-BE49-F238E27FC236}">
                <a16:creationId xmlns:a16="http://schemas.microsoft.com/office/drawing/2014/main" xmlns="" id="{4D160201-4BD5-C809-6543-462C46EB1153}"/>
              </a:ext>
            </a:extLst>
          </p:cNvPr>
          <p:cNvPicPr>
            <a:picLocks noChangeAspect="1"/>
          </p:cNvPicPr>
          <p:nvPr/>
        </p:nvPicPr>
        <p:blipFill rotWithShape="1">
          <a:blip r:embed="rId5">
            <a:extLst>
              <a:ext uri="{28A0092B-C50C-407E-A947-70E740481C1C}">
                <a14:useLocalDpi xmlns:a14="http://schemas.microsoft.com/office/drawing/2010/main" val="0"/>
              </a:ext>
            </a:extLst>
          </a:blip>
          <a:srcRect l="56658" t="64706" r="2471" b="4706"/>
          <a:stretch/>
        </p:blipFill>
        <p:spPr>
          <a:xfrm rot="10800000">
            <a:off x="4195243" y="1816592"/>
            <a:ext cx="3887114" cy="4115770"/>
          </a:xfrm>
          <a:prstGeom prst="rect">
            <a:avLst/>
          </a:prstGeom>
        </p:spPr>
      </p:pic>
      <p:sp>
        <p:nvSpPr>
          <p:cNvPr id="7" name="吹き出し: 四角形 6">
            <a:extLst>
              <a:ext uri="{FF2B5EF4-FFF2-40B4-BE49-F238E27FC236}">
                <a16:creationId xmlns:a16="http://schemas.microsoft.com/office/drawing/2014/main" xmlns="" id="{3468F738-FABD-AB13-2E67-67C5D5F3EBC6}"/>
              </a:ext>
            </a:extLst>
          </p:cNvPr>
          <p:cNvSpPr/>
          <p:nvPr/>
        </p:nvSpPr>
        <p:spPr>
          <a:xfrm>
            <a:off x="238125" y="2191994"/>
            <a:ext cx="3571875" cy="1294799"/>
          </a:xfrm>
          <a:prstGeom prst="wedgeRectCallout">
            <a:avLst>
              <a:gd name="adj1" fmla="val 101495"/>
              <a:gd name="adj2" fmla="val 69146"/>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母</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猫の体重は直線的に増える。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妊娠期の</a:t>
            </a:r>
            <a:r>
              <a:rPr lang="en-US" altLang="ja-JP" sz="2000" dirty="0">
                <a:solidFill>
                  <a:schemeClr val="tx1"/>
                </a:solidFill>
                <a:latin typeface="HG丸ｺﾞｼｯｸM-PRO" panose="020F0600000000000000" pitchFamily="50" charset="-128"/>
                <a:ea typeface="HG丸ｺﾞｼｯｸM-PRO" panose="020F0600000000000000" pitchFamily="50" charset="-128"/>
              </a:rPr>
              <a:t>MER</a:t>
            </a:r>
            <a:r>
              <a:rPr lang="ja-JP" altLang="en-US" sz="2000" dirty="0">
                <a:solidFill>
                  <a:schemeClr val="tx1"/>
                </a:solidFill>
                <a:latin typeface="HG丸ｺﾞｼｯｸM-PRO" panose="020F0600000000000000" pitchFamily="50" charset="-128"/>
                <a:ea typeface="HG丸ｺﾞｼｯｸM-PRO" panose="020F0600000000000000" pitchFamily="50" charset="-128"/>
              </a:rPr>
              <a:t>は通常時の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　　　倍</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吹き出し: 四角形 8">
            <a:extLst>
              <a:ext uri="{FF2B5EF4-FFF2-40B4-BE49-F238E27FC236}">
                <a16:creationId xmlns:a16="http://schemas.microsoft.com/office/drawing/2014/main" xmlns="" id="{BC370548-9C67-53D7-D44E-C640D271E98C}"/>
              </a:ext>
            </a:extLst>
          </p:cNvPr>
          <p:cNvSpPr/>
          <p:nvPr/>
        </p:nvSpPr>
        <p:spPr>
          <a:xfrm>
            <a:off x="238125" y="3743325"/>
            <a:ext cx="3571875" cy="1438912"/>
          </a:xfrm>
          <a:prstGeom prst="wedgeRectCallout">
            <a:avLst>
              <a:gd name="adj1" fmla="val 106112"/>
              <a:gd name="adj2" fmla="val -9094"/>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latin typeface="HG丸ｺﾞｼｯｸM-PRO" panose="020F0600000000000000" pitchFamily="50" charset="-128"/>
                <a:ea typeface="HG丸ｺﾞｼｯｸM-PRO" panose="020F0600000000000000" pitchFamily="50" charset="-128"/>
              </a:rPr>
              <a:t>母犬</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の体重は妊娠後期から</a:t>
            </a:r>
            <a:r>
              <a:rPr lang="ja-JP" altLang="en-US" sz="2000" dirty="0">
                <a:solidFill>
                  <a:schemeClr val="tx1"/>
                </a:solidFill>
                <a:latin typeface="HG丸ｺﾞｼｯｸM-PRO" panose="020F0600000000000000" pitchFamily="50" charset="-128"/>
                <a:ea typeface="HG丸ｺﾞｼｯｸM-PRO" panose="020F0600000000000000" pitchFamily="50" charset="-128"/>
              </a:rPr>
              <a:t>急に</a:t>
            </a:r>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増える。</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妊娠期の</a:t>
            </a:r>
            <a:r>
              <a:rPr lang="en-US" altLang="ja-JP" sz="2000" dirty="0">
                <a:solidFill>
                  <a:schemeClr val="tx1"/>
                </a:solidFill>
                <a:latin typeface="HG丸ｺﾞｼｯｸM-PRO" panose="020F0600000000000000" pitchFamily="50" charset="-128"/>
                <a:ea typeface="HG丸ｺﾞｼｯｸM-PRO" panose="020F0600000000000000" pitchFamily="50" charset="-128"/>
              </a:rPr>
              <a:t>MER</a:t>
            </a:r>
            <a:r>
              <a:rPr lang="ja-JP" altLang="en-US" sz="2000" dirty="0">
                <a:solidFill>
                  <a:schemeClr val="tx1"/>
                </a:solidFill>
                <a:latin typeface="HG丸ｺﾞｼｯｸM-PRO" panose="020F0600000000000000" pitchFamily="50" charset="-128"/>
                <a:ea typeface="HG丸ｺﾞｼｯｸM-PRO" panose="020F0600000000000000" pitchFamily="50" charset="-128"/>
              </a:rPr>
              <a:t>は妊娠後期（</a:t>
            </a:r>
            <a:r>
              <a:rPr lang="en-US" altLang="ja-JP" sz="2000" dirty="0">
                <a:solidFill>
                  <a:schemeClr val="tx1"/>
                </a:solidFill>
                <a:latin typeface="HG丸ｺﾞｼｯｸM-PRO" panose="020F0600000000000000" pitchFamily="50" charset="-128"/>
                <a:ea typeface="HG丸ｺﾞｼｯｸM-PRO" panose="020F0600000000000000" pitchFamily="50" charset="-128"/>
              </a:rPr>
              <a:t>6</a:t>
            </a:r>
            <a:r>
              <a:rPr lang="ja-JP" altLang="en-US" sz="2000" dirty="0">
                <a:solidFill>
                  <a:schemeClr val="tx1"/>
                </a:solidFill>
                <a:latin typeface="HG丸ｺﾞｼｯｸM-PRO" panose="020F0600000000000000" pitchFamily="50" charset="-128"/>
                <a:ea typeface="HG丸ｺﾞｼｯｸM-PRO" panose="020F0600000000000000" pitchFamily="50" charset="-128"/>
              </a:rPr>
              <a:t>週目）</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から　　　倍</a:t>
            </a:r>
            <a:r>
              <a:rPr lang="ja-JP" altLang="en-US" sz="2000" dirty="0">
                <a:solidFill>
                  <a:schemeClr val="tx1"/>
                </a:solidFill>
                <a:latin typeface="HG丸ｺﾞｼｯｸM-PRO" panose="020F0600000000000000" pitchFamily="50" charset="-128"/>
                <a:ea typeface="HG丸ｺﾞｼｯｸM-PRO" panose="020F0600000000000000" pitchFamily="50" charset="-128"/>
              </a:rPr>
              <a:t>　　</a:t>
            </a:r>
            <a:endParaRPr kumimoji="1"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吹き出し: 四角形 10">
            <a:extLst>
              <a:ext uri="{FF2B5EF4-FFF2-40B4-BE49-F238E27FC236}">
                <a16:creationId xmlns:a16="http://schemas.microsoft.com/office/drawing/2014/main" xmlns="" id="{BCA7C1B1-9857-FB2D-3FBA-D29DC9353998}"/>
              </a:ext>
            </a:extLst>
          </p:cNvPr>
          <p:cNvSpPr/>
          <p:nvPr/>
        </p:nvSpPr>
        <p:spPr>
          <a:xfrm>
            <a:off x="8042890" y="1407427"/>
            <a:ext cx="3571875" cy="1075082"/>
          </a:xfrm>
          <a:prstGeom prst="wedgeRectCallout">
            <a:avLst>
              <a:gd name="adj1" fmla="val -109704"/>
              <a:gd name="adj2" fmla="val 167957"/>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tx1"/>
                </a:solidFill>
                <a:latin typeface="HG丸ｺﾞｼｯｸM-PRO" panose="020F0600000000000000" pitchFamily="50" charset="-128"/>
                <a:ea typeface="HG丸ｺﾞｼｯｸM-PRO" panose="020F0600000000000000" pitchFamily="50" charset="-128"/>
              </a:rPr>
              <a:t>猫の体重増加（脂肪蓄積）は犬と比べて大きい。</a:t>
            </a:r>
            <a:endParaRPr kumimoji="1" lang="en-US" altLang="ja-JP" sz="20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2000" dirty="0">
                <a:solidFill>
                  <a:schemeClr val="tx1"/>
                </a:solidFill>
                <a:latin typeface="HG丸ｺﾞｼｯｸM-PRO" panose="020F0600000000000000" pitchFamily="50" charset="-128"/>
                <a:ea typeface="HG丸ｺﾞｼｯｸM-PRO" panose="020F0600000000000000" pitchFamily="50" charset="-128"/>
              </a:rPr>
              <a:t>妊娠同化作用は</a:t>
            </a:r>
            <a:r>
              <a:rPr lang="ja-JP" altLang="en-US" sz="2000" dirty="0">
                <a:solidFill>
                  <a:srgbClr val="FF0000"/>
                </a:solidFill>
                <a:latin typeface="HG丸ｺﾞｼｯｸM-PRO" panose="020F0600000000000000" pitchFamily="50" charset="-128"/>
                <a:ea typeface="HG丸ｺﾞｼｯｸM-PRO" panose="020F0600000000000000" pitchFamily="50" charset="-128"/>
              </a:rPr>
              <a:t>猫</a:t>
            </a:r>
            <a:r>
              <a:rPr lang="ja-JP" altLang="en-US" sz="2000" dirty="0">
                <a:solidFill>
                  <a:schemeClr val="tx1"/>
                </a:solidFill>
                <a:latin typeface="HG丸ｺﾞｼｯｸM-PRO" panose="020F0600000000000000" pitchFamily="50" charset="-128"/>
                <a:ea typeface="HG丸ｺﾞｼｯｸM-PRO" panose="020F0600000000000000" pitchFamily="50" charset="-128"/>
              </a:rPr>
              <a:t>の方が強い　　　　　</a:t>
            </a:r>
            <a:endParaRPr lang="en-US" altLang="ja-JP"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xmlns="" id="{CE7E942D-80BE-AE4D-5650-317C9CC5E270}"/>
              </a:ext>
            </a:extLst>
          </p:cNvPr>
          <p:cNvSpPr txBox="1"/>
          <p:nvPr/>
        </p:nvSpPr>
        <p:spPr>
          <a:xfrm>
            <a:off x="8782050" y="2759579"/>
            <a:ext cx="3093215" cy="1077218"/>
          </a:xfrm>
          <a:prstGeom prst="rect">
            <a:avLst/>
          </a:prstGeom>
          <a:noFill/>
        </p:spPr>
        <p:txBody>
          <a:bodyPr wrap="square">
            <a:spAutoFit/>
          </a:bodyPr>
          <a:lstStyle/>
          <a:p>
            <a:r>
              <a:rPr lang="ja-JP" altLang="en-US" sz="1600" dirty="0">
                <a:latin typeface="BIZ UDPゴシック" panose="020B0400000000000000" pitchFamily="50" charset="-128"/>
                <a:ea typeface="BIZ UDPゴシック" panose="020B0400000000000000" pitchFamily="50" charset="-128"/>
              </a:rPr>
              <a:t>妊娠同化作用とは、分娩後の授乳に備えて脂肪を蓄積すること</a:t>
            </a:r>
            <a:endParaRPr lang="en-US" altLang="ja-JP" sz="1600" dirty="0">
              <a:latin typeface="BIZ UDPゴシック" panose="020B0400000000000000" pitchFamily="50" charset="-128"/>
              <a:ea typeface="BIZ UDPゴシック" panose="020B0400000000000000" pitchFamily="50" charset="-128"/>
            </a:endParaRPr>
          </a:p>
          <a:p>
            <a:r>
              <a:rPr lang="en-US" altLang="ja-JP" sz="1600" dirty="0"/>
              <a:t>※</a:t>
            </a:r>
            <a:r>
              <a:rPr lang="ja-JP" altLang="en-US" sz="1600" dirty="0"/>
              <a:t>母乳は脂肪・アミノ酸・グルコースから作られる</a:t>
            </a:r>
          </a:p>
        </p:txBody>
      </p:sp>
      <p:sp>
        <p:nvSpPr>
          <p:cNvPr id="13" name="テキスト ボックス 12">
            <a:extLst>
              <a:ext uri="{FF2B5EF4-FFF2-40B4-BE49-F238E27FC236}">
                <a16:creationId xmlns:a16="http://schemas.microsoft.com/office/drawing/2014/main" xmlns="" id="{01D52B0B-D956-EB5D-9997-574CF09D2055}"/>
              </a:ext>
            </a:extLst>
          </p:cNvPr>
          <p:cNvSpPr txBox="1"/>
          <p:nvPr/>
        </p:nvSpPr>
        <p:spPr>
          <a:xfrm>
            <a:off x="2931737" y="5911950"/>
            <a:ext cx="5988362" cy="523220"/>
          </a:xfrm>
          <a:prstGeom prst="rect">
            <a:avLst/>
          </a:prstGeom>
          <a:noFill/>
          <a:ln w="38100">
            <a:solidFill>
              <a:schemeClr val="tx1"/>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最も栄養要求量が多いの</a:t>
            </a:r>
            <a:r>
              <a:rPr kumimoji="1" lang="ja-JP" altLang="en-US" sz="2800" dirty="0" smtClean="0">
                <a:latin typeface="HG丸ｺﾞｼｯｸM-PRO" panose="020F0600000000000000" pitchFamily="50" charset="-128"/>
                <a:ea typeface="HG丸ｺﾞｼｯｸM-PRO" panose="020F0600000000000000" pitchFamily="50" charset="-128"/>
              </a:rPr>
              <a:t>は　　　期</a:t>
            </a:r>
            <a:endParaRPr kumimoji="1" lang="ja-JP" altLang="en-US" sz="2800" dirty="0">
              <a:latin typeface="HG丸ｺﾞｼｯｸM-PRO" panose="020F0600000000000000" pitchFamily="50" charset="-128"/>
              <a:ea typeface="HG丸ｺﾞｼｯｸM-PRO" panose="020F0600000000000000" pitchFamily="50" charset="-128"/>
            </a:endParaRPr>
          </a:p>
        </p:txBody>
      </p:sp>
      <p:graphicFrame>
        <p:nvGraphicFramePr>
          <p:cNvPr id="17" name="表 21">
            <a:extLst>
              <a:ext uri="{FF2B5EF4-FFF2-40B4-BE49-F238E27FC236}">
                <a16:creationId xmlns:a16="http://schemas.microsoft.com/office/drawing/2014/main" xmlns="" id="{5C92F1F0-3B5F-042B-BE3C-99764C96901F}"/>
              </a:ext>
            </a:extLst>
          </p:cNvPr>
          <p:cNvGraphicFramePr>
            <a:graphicFrameLocks noGrp="1"/>
          </p:cNvGraphicFramePr>
          <p:nvPr>
            <p:extLst>
              <p:ext uri="{D42A27DB-BD31-4B8C-83A1-F6EECF244321}">
                <p14:modId xmlns:p14="http://schemas.microsoft.com/office/powerpoint/2010/main" val="63903648"/>
              </p:ext>
            </p:extLst>
          </p:nvPr>
        </p:nvGraphicFramePr>
        <p:xfrm>
          <a:off x="9086372" y="3842557"/>
          <a:ext cx="2343218" cy="2225040"/>
        </p:xfrm>
        <a:graphic>
          <a:graphicData uri="http://schemas.openxmlformats.org/drawingml/2006/table">
            <a:tbl>
              <a:tblPr firstRow="1" bandRow="1">
                <a:tableStyleId>{5C22544A-7EE6-4342-B048-85BDC9FD1C3A}</a:tableStyleId>
              </a:tblPr>
              <a:tblGrid>
                <a:gridCol w="1028768">
                  <a:extLst>
                    <a:ext uri="{9D8B030D-6E8A-4147-A177-3AD203B41FA5}">
                      <a16:colId xmlns:a16="http://schemas.microsoft.com/office/drawing/2014/main" xmlns="" val="2541359915"/>
                    </a:ext>
                  </a:extLst>
                </a:gridCol>
                <a:gridCol w="1314450">
                  <a:extLst>
                    <a:ext uri="{9D8B030D-6E8A-4147-A177-3AD203B41FA5}">
                      <a16:colId xmlns:a16="http://schemas.microsoft.com/office/drawing/2014/main" xmlns="" val="2851243872"/>
                    </a:ext>
                  </a:extLst>
                </a:gridCol>
              </a:tblGrid>
              <a:tr h="370840">
                <a:tc>
                  <a:txBody>
                    <a:bodyPr/>
                    <a:lstStyle/>
                    <a:p>
                      <a:r>
                        <a:rPr kumimoji="1" lang="ja-JP" altLang="en-US" dirty="0"/>
                        <a:t>動物</a:t>
                      </a:r>
                    </a:p>
                  </a:txBody>
                  <a:tcPr/>
                </a:tc>
                <a:tc>
                  <a:txBody>
                    <a:bodyPr/>
                    <a:lstStyle/>
                    <a:p>
                      <a:r>
                        <a:rPr kumimoji="1" lang="ja-JP" altLang="en-US" dirty="0"/>
                        <a:t>妊娠期間</a:t>
                      </a:r>
                    </a:p>
                  </a:txBody>
                  <a:tcPr/>
                </a:tc>
                <a:extLst>
                  <a:ext uri="{0D108BD9-81ED-4DB2-BD59-A6C34878D82A}">
                    <a16:rowId xmlns:a16="http://schemas.microsoft.com/office/drawing/2014/main" xmlns="" val="3805946026"/>
                  </a:ext>
                </a:extLst>
              </a:tr>
              <a:tr h="370840">
                <a:tc>
                  <a:txBody>
                    <a:bodyPr/>
                    <a:lstStyle/>
                    <a:p>
                      <a:r>
                        <a:rPr kumimoji="1" lang="ja-JP" altLang="en-US" dirty="0"/>
                        <a:t>ヒト</a:t>
                      </a:r>
                    </a:p>
                  </a:txBody>
                  <a:tcPr/>
                </a:tc>
                <a:tc>
                  <a:txBody>
                    <a:bodyPr/>
                    <a:lstStyle/>
                    <a:p>
                      <a:pPr algn="r"/>
                      <a:r>
                        <a:rPr kumimoji="1" lang="ja-JP" altLang="en-US" dirty="0"/>
                        <a:t>約</a:t>
                      </a:r>
                      <a:r>
                        <a:rPr kumimoji="1" lang="en-US" altLang="ja-JP" dirty="0"/>
                        <a:t>10</a:t>
                      </a:r>
                      <a:r>
                        <a:rPr kumimoji="1" lang="ja-JP" altLang="en-US" dirty="0"/>
                        <a:t>ヶ月</a:t>
                      </a:r>
                    </a:p>
                  </a:txBody>
                  <a:tcPr/>
                </a:tc>
                <a:extLst>
                  <a:ext uri="{0D108BD9-81ED-4DB2-BD59-A6C34878D82A}">
                    <a16:rowId xmlns:a16="http://schemas.microsoft.com/office/drawing/2014/main" xmlns="" val="1958481293"/>
                  </a:ext>
                </a:extLst>
              </a:tr>
              <a:tr h="370840">
                <a:tc>
                  <a:txBody>
                    <a:bodyPr/>
                    <a:lstStyle/>
                    <a:p>
                      <a:r>
                        <a:rPr kumimoji="1" lang="ja-JP" altLang="en-US" dirty="0"/>
                        <a:t>犬・猫</a:t>
                      </a:r>
                    </a:p>
                  </a:txBody>
                  <a:tcPr/>
                </a:tc>
                <a:tc>
                  <a:txBody>
                    <a:bodyPr/>
                    <a:lstStyle/>
                    <a:p>
                      <a:pPr algn="r"/>
                      <a:r>
                        <a:rPr kumimoji="1" lang="ja-JP" altLang="en-US" dirty="0"/>
                        <a:t>約</a:t>
                      </a:r>
                      <a:r>
                        <a:rPr kumimoji="1" lang="en-US" altLang="ja-JP" dirty="0"/>
                        <a:t>2</a:t>
                      </a:r>
                      <a:r>
                        <a:rPr kumimoji="1" lang="ja-JP" altLang="en-US" dirty="0"/>
                        <a:t>ヶ月</a:t>
                      </a:r>
                    </a:p>
                  </a:txBody>
                  <a:tcPr/>
                </a:tc>
                <a:extLst>
                  <a:ext uri="{0D108BD9-81ED-4DB2-BD59-A6C34878D82A}">
                    <a16:rowId xmlns:a16="http://schemas.microsoft.com/office/drawing/2014/main" xmlns="" val="2229838972"/>
                  </a:ext>
                </a:extLst>
              </a:tr>
              <a:tr h="370840">
                <a:tc>
                  <a:txBody>
                    <a:bodyPr/>
                    <a:lstStyle/>
                    <a:p>
                      <a:r>
                        <a:rPr kumimoji="1" lang="ja-JP" altLang="en-US" dirty="0"/>
                        <a:t>ブタ</a:t>
                      </a:r>
                    </a:p>
                  </a:txBody>
                  <a:tcPr/>
                </a:tc>
                <a:tc>
                  <a:txBody>
                    <a:bodyPr/>
                    <a:lstStyle/>
                    <a:p>
                      <a:pPr algn="r"/>
                      <a:r>
                        <a:rPr kumimoji="1" lang="ja-JP" altLang="en-US" dirty="0"/>
                        <a:t>約</a:t>
                      </a:r>
                      <a:r>
                        <a:rPr kumimoji="1" lang="en-US" altLang="ja-JP" dirty="0"/>
                        <a:t>4</a:t>
                      </a:r>
                      <a:r>
                        <a:rPr kumimoji="1" lang="ja-JP" altLang="en-US" dirty="0"/>
                        <a:t>ヶ月</a:t>
                      </a:r>
                    </a:p>
                  </a:txBody>
                  <a:tcPr/>
                </a:tc>
                <a:extLst>
                  <a:ext uri="{0D108BD9-81ED-4DB2-BD59-A6C34878D82A}">
                    <a16:rowId xmlns:a16="http://schemas.microsoft.com/office/drawing/2014/main" xmlns="" val="2868778143"/>
                  </a:ext>
                </a:extLst>
              </a:tr>
              <a:tr h="370840">
                <a:tc>
                  <a:txBody>
                    <a:bodyPr/>
                    <a:lstStyle/>
                    <a:p>
                      <a:r>
                        <a:rPr kumimoji="1" lang="ja-JP" altLang="en-US" dirty="0"/>
                        <a:t>ウマ</a:t>
                      </a:r>
                    </a:p>
                  </a:txBody>
                  <a:tcPr/>
                </a:tc>
                <a:tc>
                  <a:txBody>
                    <a:bodyPr/>
                    <a:lstStyle/>
                    <a:p>
                      <a:pPr algn="r"/>
                      <a:r>
                        <a:rPr kumimoji="1" lang="ja-JP" altLang="en-US" dirty="0"/>
                        <a:t>約</a:t>
                      </a:r>
                      <a:r>
                        <a:rPr kumimoji="1" lang="en-US" altLang="ja-JP" dirty="0"/>
                        <a:t>1</a:t>
                      </a:r>
                      <a:r>
                        <a:rPr kumimoji="1" lang="ja-JP" altLang="en-US" dirty="0"/>
                        <a:t>年</a:t>
                      </a:r>
                    </a:p>
                  </a:txBody>
                  <a:tcPr/>
                </a:tc>
                <a:extLst>
                  <a:ext uri="{0D108BD9-81ED-4DB2-BD59-A6C34878D82A}">
                    <a16:rowId xmlns:a16="http://schemas.microsoft.com/office/drawing/2014/main" xmlns="" val="1054613905"/>
                  </a:ext>
                </a:extLst>
              </a:tr>
              <a:tr h="370840">
                <a:tc>
                  <a:txBody>
                    <a:bodyPr/>
                    <a:lstStyle/>
                    <a:p>
                      <a:r>
                        <a:rPr kumimoji="1" lang="ja-JP" altLang="en-US" dirty="0"/>
                        <a:t>ウサギ</a:t>
                      </a:r>
                    </a:p>
                  </a:txBody>
                  <a:tcPr/>
                </a:tc>
                <a:tc>
                  <a:txBody>
                    <a:bodyPr/>
                    <a:lstStyle/>
                    <a:p>
                      <a:pPr algn="r"/>
                      <a:r>
                        <a:rPr kumimoji="1" lang="ja-JP" altLang="en-US" dirty="0"/>
                        <a:t>約</a:t>
                      </a:r>
                      <a:r>
                        <a:rPr kumimoji="1" lang="en-US" altLang="ja-JP" dirty="0"/>
                        <a:t>1</a:t>
                      </a:r>
                      <a:r>
                        <a:rPr kumimoji="1" lang="ja-JP" altLang="en-US" dirty="0"/>
                        <a:t>ヶ月</a:t>
                      </a:r>
                    </a:p>
                  </a:txBody>
                  <a:tcPr/>
                </a:tc>
                <a:extLst>
                  <a:ext uri="{0D108BD9-81ED-4DB2-BD59-A6C34878D82A}">
                    <a16:rowId xmlns:a16="http://schemas.microsoft.com/office/drawing/2014/main" xmlns="" val="718713640"/>
                  </a:ext>
                </a:extLst>
              </a:tr>
            </a:tbl>
          </a:graphicData>
        </a:graphic>
      </p:graphicFrame>
      <p:sp>
        <p:nvSpPr>
          <p:cNvPr id="2" name="正方形/長方形 1"/>
          <p:cNvSpPr/>
          <p:nvPr/>
        </p:nvSpPr>
        <p:spPr>
          <a:xfrm>
            <a:off x="7422524" y="5980220"/>
            <a:ext cx="800219" cy="46166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授乳</a:t>
            </a:r>
            <a:endParaRPr lang="ja-JP" altLang="en-US" sz="2400" dirty="0"/>
          </a:p>
        </p:txBody>
      </p:sp>
      <p:sp>
        <p:nvSpPr>
          <p:cNvPr id="6" name="正方形/長方形 5"/>
          <p:cNvSpPr/>
          <p:nvPr/>
        </p:nvSpPr>
        <p:spPr>
          <a:xfrm>
            <a:off x="374934" y="2994428"/>
            <a:ext cx="575799"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1.3</a:t>
            </a:r>
            <a:endParaRPr lang="ja-JP" altLang="en-US" dirty="0"/>
          </a:p>
        </p:txBody>
      </p:sp>
      <p:sp>
        <p:nvSpPr>
          <p:cNvPr id="8" name="正方形/長方形 7"/>
          <p:cNvSpPr/>
          <p:nvPr/>
        </p:nvSpPr>
        <p:spPr>
          <a:xfrm>
            <a:off x="1669733" y="4771477"/>
            <a:ext cx="575799"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1.4</a:t>
            </a:r>
            <a:endParaRPr lang="ja-JP" altLang="en-US" dirty="0"/>
          </a:p>
        </p:txBody>
      </p:sp>
    </p:spTree>
    <p:custDataLst>
      <p:tags r:id="rId1"/>
    </p:custDataLst>
    <p:extLst>
      <p:ext uri="{BB962C8B-B14F-4D97-AF65-F5344CB8AC3E}">
        <p14:creationId xmlns:p14="http://schemas.microsoft.com/office/powerpoint/2010/main" val="2044708851"/>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373761"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ライフステージと栄養</a:t>
            </a:r>
            <a:r>
              <a:rPr lang="en-US" altLang="ja-JP" sz="3600" dirty="0">
                <a:latin typeface="UD デジタル 教科書体 NP-B" panose="02020700000000000000" pitchFamily="18" charset="-128"/>
                <a:ea typeface="UD デジタル 教科書体 NP-B" panose="02020700000000000000" pitchFamily="18" charset="-128"/>
              </a:rPr>
              <a:t>Ⅱ</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22</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62834" y="1293372"/>
            <a:ext cx="3057247"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仔犬・仔猫の栄養</a:t>
            </a:r>
          </a:p>
        </p:txBody>
      </p:sp>
      <p:sp>
        <p:nvSpPr>
          <p:cNvPr id="13" name="テキスト ボックス 12">
            <a:extLst>
              <a:ext uri="{FF2B5EF4-FFF2-40B4-BE49-F238E27FC236}">
                <a16:creationId xmlns:a16="http://schemas.microsoft.com/office/drawing/2014/main" xmlns="" id="{01D52B0B-D956-EB5D-9997-574CF09D2055}"/>
              </a:ext>
            </a:extLst>
          </p:cNvPr>
          <p:cNvSpPr txBox="1"/>
          <p:nvPr/>
        </p:nvSpPr>
        <p:spPr>
          <a:xfrm>
            <a:off x="3221108" y="2817680"/>
            <a:ext cx="6658183" cy="523220"/>
          </a:xfrm>
          <a:prstGeom prst="rect">
            <a:avLst/>
          </a:prstGeom>
          <a:noFill/>
          <a:ln w="38100">
            <a:solidFill>
              <a:schemeClr val="tx1"/>
            </a:solidFill>
          </a:ln>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生後</a:t>
            </a:r>
            <a:r>
              <a:rPr kumimoji="1" lang="en-US" altLang="ja-JP" sz="2800" dirty="0">
                <a:latin typeface="HG丸ｺﾞｼｯｸM-PRO" panose="020F0600000000000000" pitchFamily="50" charset="-128"/>
                <a:ea typeface="HG丸ｺﾞｼｯｸM-PRO" panose="020F0600000000000000" pitchFamily="50" charset="-128"/>
              </a:rPr>
              <a:t>1</a:t>
            </a:r>
            <a:r>
              <a:rPr kumimoji="1" lang="ja-JP" altLang="en-US" sz="2800" dirty="0">
                <a:latin typeface="HG丸ｺﾞｼｯｸM-PRO" panose="020F0600000000000000" pitchFamily="50" charset="-128"/>
                <a:ea typeface="HG丸ｺﾞｼｯｸM-PRO" panose="020F0600000000000000" pitchFamily="50" charset="-128"/>
              </a:rPr>
              <a:t>週間で出生体重</a:t>
            </a:r>
            <a:r>
              <a:rPr kumimoji="1" lang="ja-JP" altLang="en-US" sz="2800" dirty="0" smtClean="0">
                <a:latin typeface="HG丸ｺﾞｼｯｸM-PRO" panose="020F0600000000000000" pitchFamily="50" charset="-128"/>
                <a:ea typeface="HG丸ｺﾞｼｯｸM-PRO" panose="020F0600000000000000" pitchFamily="50" charset="-128"/>
              </a:rPr>
              <a:t>の　　</a:t>
            </a:r>
            <a:r>
              <a:rPr kumimoji="1" lang="ja-JP" altLang="en-US" sz="2800" dirty="0" smtClean="0">
                <a:solidFill>
                  <a:srgbClr val="FF0000"/>
                </a:solidFill>
                <a:latin typeface="HG丸ｺﾞｼｯｸM-PRO" panose="020F0600000000000000" pitchFamily="50" charset="-128"/>
                <a:ea typeface="HG丸ｺﾞｼｯｸM-PRO" panose="020F0600000000000000" pitchFamily="50" charset="-128"/>
              </a:rPr>
              <a:t>倍</a:t>
            </a: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になる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8" name="吹き出し: 円形 7">
            <a:extLst>
              <a:ext uri="{FF2B5EF4-FFF2-40B4-BE49-F238E27FC236}">
                <a16:creationId xmlns:a16="http://schemas.microsoft.com/office/drawing/2014/main" xmlns="" id="{29F34414-755F-6AF0-DBE0-4C2A07EB6D63}"/>
              </a:ext>
            </a:extLst>
          </p:cNvPr>
          <p:cNvSpPr/>
          <p:nvPr/>
        </p:nvSpPr>
        <p:spPr>
          <a:xfrm>
            <a:off x="876300" y="1985443"/>
            <a:ext cx="1441081" cy="803730"/>
          </a:xfrm>
          <a:prstGeom prst="wedgeEllipseCallout">
            <a:avLst>
              <a:gd name="adj1" fmla="val 67092"/>
              <a:gd name="adj2" fmla="val -708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出生後</a:t>
            </a:r>
            <a:endParaRPr kumimoji="1" lang="en-US" altLang="ja-JP" sz="16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1</a:t>
            </a:r>
            <a:r>
              <a:rPr lang="ja-JP" altLang="en-US" sz="1600" dirty="0">
                <a:solidFill>
                  <a:schemeClr val="tx1"/>
                </a:solidFill>
                <a:latin typeface="HG丸ｺﾞｼｯｸM-PRO" panose="020F0600000000000000" pitchFamily="50" charset="-128"/>
                <a:ea typeface="HG丸ｺﾞｼｯｸM-PRO" panose="020F0600000000000000" pitchFamily="50" charset="-128"/>
              </a:rPr>
              <a:t>～</a:t>
            </a:r>
            <a:r>
              <a:rPr kumimoji="1" lang="en-US" altLang="ja-JP" sz="1600" dirty="0">
                <a:solidFill>
                  <a:schemeClr val="tx1"/>
                </a:solidFill>
                <a:latin typeface="HG丸ｺﾞｼｯｸM-PRO" panose="020F0600000000000000" pitchFamily="50" charset="-128"/>
                <a:ea typeface="HG丸ｺﾞｼｯｸM-PRO" panose="020F0600000000000000" pitchFamily="50" charset="-128"/>
              </a:rPr>
              <a:t>2</a:t>
            </a:r>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日</a:t>
            </a:r>
          </a:p>
        </p:txBody>
      </p:sp>
      <p:sp>
        <p:nvSpPr>
          <p:cNvPr id="16" name="テキスト ボックス 15">
            <a:extLst>
              <a:ext uri="{FF2B5EF4-FFF2-40B4-BE49-F238E27FC236}">
                <a16:creationId xmlns:a16="http://schemas.microsoft.com/office/drawing/2014/main" xmlns="" id="{B78D0FF9-347C-796E-1131-BF4AC76D81BB}"/>
              </a:ext>
            </a:extLst>
          </p:cNvPr>
          <p:cNvSpPr txBox="1"/>
          <p:nvPr/>
        </p:nvSpPr>
        <p:spPr>
          <a:xfrm>
            <a:off x="3090037" y="2207022"/>
            <a:ext cx="1510538" cy="400110"/>
          </a:xfrm>
          <a:prstGeom prst="rect">
            <a:avLst/>
          </a:prstGeom>
          <a:noFill/>
        </p:spPr>
        <p:txBody>
          <a:bodyPr wrap="square" rtlCol="0">
            <a:spAutoFit/>
          </a:bodyPr>
          <a:lstStyle/>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初乳大事！</a:t>
            </a:r>
          </a:p>
        </p:txBody>
      </p:sp>
      <p:sp>
        <p:nvSpPr>
          <p:cNvPr id="18" name="テキスト ボックス 17">
            <a:extLst>
              <a:ext uri="{FF2B5EF4-FFF2-40B4-BE49-F238E27FC236}">
                <a16:creationId xmlns:a16="http://schemas.microsoft.com/office/drawing/2014/main" xmlns="" id="{03B98687-ECDF-ED33-10B6-692C63AFC586}"/>
              </a:ext>
            </a:extLst>
          </p:cNvPr>
          <p:cNvSpPr txBox="1"/>
          <p:nvPr/>
        </p:nvSpPr>
        <p:spPr>
          <a:xfrm>
            <a:off x="4683350" y="2207022"/>
            <a:ext cx="4393976" cy="400110"/>
          </a:xfrm>
          <a:prstGeom prst="rect">
            <a:avLst/>
          </a:prstGeom>
          <a:noFill/>
        </p:spPr>
        <p:txBody>
          <a:bodyPr wrap="squar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母子移行抗体が乳汁に分泌される！</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吹き出し: 円形 18">
            <a:extLst>
              <a:ext uri="{FF2B5EF4-FFF2-40B4-BE49-F238E27FC236}">
                <a16:creationId xmlns:a16="http://schemas.microsoft.com/office/drawing/2014/main" xmlns="" id="{239FD9C5-BA35-6040-FA22-9296AC5753E1}"/>
              </a:ext>
            </a:extLst>
          </p:cNvPr>
          <p:cNvSpPr/>
          <p:nvPr/>
        </p:nvSpPr>
        <p:spPr>
          <a:xfrm>
            <a:off x="800100" y="3429001"/>
            <a:ext cx="1555553" cy="876300"/>
          </a:xfrm>
          <a:prstGeom prst="wedgeEllipseCallout">
            <a:avLst>
              <a:gd name="adj1" fmla="val 67092"/>
              <a:gd name="adj2" fmla="val -708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乳歯萌出</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生後３週間</a:t>
            </a:r>
          </a:p>
        </p:txBody>
      </p:sp>
      <p:sp>
        <p:nvSpPr>
          <p:cNvPr id="20" name="テキスト ボックス 19">
            <a:extLst>
              <a:ext uri="{FF2B5EF4-FFF2-40B4-BE49-F238E27FC236}">
                <a16:creationId xmlns:a16="http://schemas.microsoft.com/office/drawing/2014/main" xmlns="" id="{9E263A03-9372-17BC-9642-9B992049EE5C}"/>
              </a:ext>
            </a:extLst>
          </p:cNvPr>
          <p:cNvSpPr txBox="1"/>
          <p:nvPr/>
        </p:nvSpPr>
        <p:spPr>
          <a:xfrm>
            <a:off x="2873093" y="3394904"/>
            <a:ext cx="4144853" cy="400110"/>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人工哺乳の場合は</a:t>
            </a:r>
            <a:r>
              <a:rPr kumimoji="1" lang="en-US" altLang="ja-JP" sz="2000" dirty="0">
                <a:latin typeface="HG丸ｺﾞｼｯｸM-PRO" panose="020F0600000000000000" pitchFamily="50" charset="-128"/>
                <a:ea typeface="HG丸ｺﾞｼｯｸM-PRO" panose="020F0600000000000000" pitchFamily="50" charset="-128"/>
              </a:rPr>
              <a:t>5</a:t>
            </a:r>
            <a:r>
              <a:rPr kumimoji="1" lang="ja-JP" altLang="en-US" sz="2000" dirty="0">
                <a:latin typeface="HG丸ｺﾞｼｯｸM-PRO" panose="020F0600000000000000" pitchFamily="50" charset="-128"/>
                <a:ea typeface="HG丸ｺﾞｼｯｸM-PRO" panose="020F0600000000000000" pitchFamily="50" charset="-128"/>
              </a:rPr>
              <a:t>～６回</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日</a:t>
            </a:r>
          </a:p>
        </p:txBody>
      </p:sp>
      <p:sp>
        <p:nvSpPr>
          <p:cNvPr id="21" name="テキスト ボックス 20">
            <a:extLst>
              <a:ext uri="{FF2B5EF4-FFF2-40B4-BE49-F238E27FC236}">
                <a16:creationId xmlns:a16="http://schemas.microsoft.com/office/drawing/2014/main" xmlns="" id="{0E57A1FE-94C9-43A6-5407-C1F64E004881}"/>
              </a:ext>
            </a:extLst>
          </p:cNvPr>
          <p:cNvSpPr txBox="1"/>
          <p:nvPr/>
        </p:nvSpPr>
        <p:spPr>
          <a:xfrm>
            <a:off x="3089740" y="3713852"/>
            <a:ext cx="5520860" cy="400110"/>
          </a:xfrm>
          <a:prstGeom prst="rect">
            <a:avLst/>
          </a:prstGeom>
          <a:noFill/>
        </p:spPr>
        <p:txBody>
          <a:bodyPr wrap="square" rtlCol="0">
            <a:spAutoFit/>
          </a:bodyPr>
          <a:lstStyle/>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離乳開始（母乳に含まれる乳糖消化酵素低下）</a:t>
            </a:r>
          </a:p>
        </p:txBody>
      </p:sp>
      <p:sp>
        <p:nvSpPr>
          <p:cNvPr id="22" name="テキスト ボックス 21">
            <a:extLst>
              <a:ext uri="{FF2B5EF4-FFF2-40B4-BE49-F238E27FC236}">
                <a16:creationId xmlns:a16="http://schemas.microsoft.com/office/drawing/2014/main" xmlns="" id="{7F64E953-E87F-FE28-FB5C-376599884337}"/>
              </a:ext>
            </a:extLst>
          </p:cNvPr>
          <p:cNvSpPr txBox="1"/>
          <p:nvPr/>
        </p:nvSpPr>
        <p:spPr>
          <a:xfrm>
            <a:off x="3221108" y="4032031"/>
            <a:ext cx="2582753"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離乳食　</a:t>
            </a: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回</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日</a:t>
            </a:r>
          </a:p>
        </p:txBody>
      </p:sp>
      <p:sp>
        <p:nvSpPr>
          <p:cNvPr id="23" name="吹き出し: 円形 22">
            <a:extLst>
              <a:ext uri="{FF2B5EF4-FFF2-40B4-BE49-F238E27FC236}">
                <a16:creationId xmlns:a16="http://schemas.microsoft.com/office/drawing/2014/main" xmlns="" id="{1ABAC711-DAFB-2800-7E98-FEBE21F89618}"/>
              </a:ext>
            </a:extLst>
          </p:cNvPr>
          <p:cNvSpPr/>
          <p:nvPr/>
        </p:nvSpPr>
        <p:spPr>
          <a:xfrm>
            <a:off x="800099" y="5564628"/>
            <a:ext cx="1555553" cy="849242"/>
          </a:xfrm>
          <a:prstGeom prst="wedgeEllipseCallout">
            <a:avLst>
              <a:gd name="adj1" fmla="val 67092"/>
              <a:gd name="adj2" fmla="val -708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小型犬・猫</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lang="en-US" altLang="ja-JP" sz="1200" dirty="0">
                <a:solidFill>
                  <a:schemeClr val="tx1"/>
                </a:solidFill>
                <a:latin typeface="HG丸ｺﾞｼｯｸM-PRO" panose="020F0600000000000000" pitchFamily="50" charset="-128"/>
                <a:ea typeface="HG丸ｺﾞｼｯｸM-PRO" panose="020F0600000000000000" pitchFamily="50" charset="-128"/>
              </a:rPr>
              <a:t>10</a:t>
            </a:r>
            <a:r>
              <a:rPr lang="ja-JP" altLang="en-US" sz="1200" dirty="0">
                <a:solidFill>
                  <a:schemeClr val="tx1"/>
                </a:solidFill>
                <a:latin typeface="HG丸ｺﾞｼｯｸM-PRO" panose="020F0600000000000000" pitchFamily="50" charset="-128"/>
                <a:ea typeface="HG丸ｺﾞｼｯｸM-PRO" panose="020F0600000000000000" pitchFamily="50" charset="-128"/>
              </a:rPr>
              <a:t>か月で</a:t>
            </a:r>
            <a:endParaRPr lang="en-US" altLang="ja-JP" sz="1200"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dirty="0">
                <a:solidFill>
                  <a:schemeClr val="tx1"/>
                </a:solidFill>
                <a:latin typeface="HG丸ｺﾞｼｯｸM-PRO" panose="020F0600000000000000" pitchFamily="50" charset="-128"/>
                <a:ea typeface="HG丸ｺﾞｼｯｸM-PRO" panose="020F0600000000000000" pitchFamily="50" charset="-128"/>
              </a:rPr>
              <a:t>身体成熟</a:t>
            </a:r>
            <a:endParaRPr kumimoji="1" lang="en-US" altLang="ja-JP" sz="1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テキスト ボックス 23">
            <a:extLst>
              <a:ext uri="{FF2B5EF4-FFF2-40B4-BE49-F238E27FC236}">
                <a16:creationId xmlns:a16="http://schemas.microsoft.com/office/drawing/2014/main" xmlns="" id="{B7058DDC-908E-A98B-6FD6-5A8D90B7CF3A}"/>
              </a:ext>
            </a:extLst>
          </p:cNvPr>
          <p:cNvSpPr txBox="1"/>
          <p:nvPr/>
        </p:nvSpPr>
        <p:spPr>
          <a:xfrm>
            <a:off x="3221108" y="4534230"/>
            <a:ext cx="3633049"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成長期用フード　</a:t>
            </a:r>
            <a:r>
              <a:rPr kumimoji="1" lang="en-US" altLang="ja-JP" sz="2000" dirty="0">
                <a:latin typeface="HG丸ｺﾞｼｯｸM-PRO" panose="020F0600000000000000" pitchFamily="50" charset="-128"/>
                <a:ea typeface="HG丸ｺﾞｼｯｸM-PRO" panose="020F0600000000000000" pitchFamily="50" charset="-128"/>
              </a:rPr>
              <a:t>3</a:t>
            </a:r>
            <a:r>
              <a:rPr kumimoji="1" lang="ja-JP" altLang="en-US" sz="2000" dirty="0">
                <a:latin typeface="HG丸ｺﾞｼｯｸM-PRO" panose="020F0600000000000000" pitchFamily="50" charset="-128"/>
                <a:ea typeface="HG丸ｺﾞｼｯｸM-PRO" panose="020F0600000000000000" pitchFamily="50" charset="-128"/>
              </a:rPr>
              <a:t>～</a:t>
            </a:r>
            <a:r>
              <a:rPr kumimoji="1" lang="en-US" altLang="ja-JP" sz="2000" dirty="0">
                <a:latin typeface="HG丸ｺﾞｼｯｸM-PRO" panose="020F0600000000000000" pitchFamily="50" charset="-128"/>
                <a:ea typeface="HG丸ｺﾞｼｯｸM-PRO" panose="020F0600000000000000" pitchFamily="50" charset="-128"/>
              </a:rPr>
              <a:t>4</a:t>
            </a:r>
            <a:r>
              <a:rPr kumimoji="1" lang="ja-JP" altLang="en-US" sz="2000" dirty="0">
                <a:latin typeface="HG丸ｺﾞｼｯｸM-PRO" panose="020F0600000000000000" pitchFamily="50" charset="-128"/>
                <a:ea typeface="HG丸ｺﾞｼｯｸM-PRO" panose="020F0600000000000000" pitchFamily="50" charset="-128"/>
              </a:rPr>
              <a:t>回</a:t>
            </a:r>
            <a:r>
              <a:rPr kumimoji="1" lang="en-US" altLang="ja-JP" sz="2000" dirty="0">
                <a:latin typeface="HG丸ｺﾞｼｯｸM-PRO" panose="020F0600000000000000" pitchFamily="50" charset="-128"/>
                <a:ea typeface="HG丸ｺﾞｼｯｸM-PRO" panose="020F0600000000000000" pitchFamily="50" charset="-128"/>
              </a:rPr>
              <a:t>/</a:t>
            </a:r>
            <a:r>
              <a:rPr kumimoji="1" lang="ja-JP" altLang="en-US" sz="2000" dirty="0">
                <a:latin typeface="HG丸ｺﾞｼｯｸM-PRO" panose="020F0600000000000000" pitchFamily="50" charset="-128"/>
                <a:ea typeface="HG丸ｺﾞｼｯｸM-PRO" panose="020F0600000000000000" pitchFamily="50" charset="-128"/>
              </a:rPr>
              <a:t>日</a:t>
            </a:r>
          </a:p>
        </p:txBody>
      </p:sp>
      <p:sp>
        <p:nvSpPr>
          <p:cNvPr id="25" name="テキスト ボックス 24">
            <a:extLst>
              <a:ext uri="{FF2B5EF4-FFF2-40B4-BE49-F238E27FC236}">
                <a16:creationId xmlns:a16="http://schemas.microsoft.com/office/drawing/2014/main" xmlns="" id="{00B1FC4C-51AB-15CA-3207-3D447E9E0D38}"/>
              </a:ext>
            </a:extLst>
          </p:cNvPr>
          <p:cNvSpPr txBox="1"/>
          <p:nvPr/>
        </p:nvSpPr>
        <p:spPr>
          <a:xfrm>
            <a:off x="3113553" y="5697205"/>
            <a:ext cx="4230579" cy="400110"/>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成犬・成猫用フードへ切り替える</a:t>
            </a:r>
          </a:p>
        </p:txBody>
      </p:sp>
      <p:sp>
        <p:nvSpPr>
          <p:cNvPr id="26" name="矢印: 下 25">
            <a:extLst>
              <a:ext uri="{FF2B5EF4-FFF2-40B4-BE49-F238E27FC236}">
                <a16:creationId xmlns:a16="http://schemas.microsoft.com/office/drawing/2014/main" xmlns="" id="{7D3E3F07-A470-A44B-7789-6FBAE8CEDCE8}"/>
              </a:ext>
            </a:extLst>
          </p:cNvPr>
          <p:cNvSpPr/>
          <p:nvPr/>
        </p:nvSpPr>
        <p:spPr>
          <a:xfrm>
            <a:off x="2656447" y="2328137"/>
            <a:ext cx="433293" cy="414563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吹き出し: 円形 26">
            <a:extLst>
              <a:ext uri="{FF2B5EF4-FFF2-40B4-BE49-F238E27FC236}">
                <a16:creationId xmlns:a16="http://schemas.microsoft.com/office/drawing/2014/main" xmlns="" id="{23884565-553D-75B1-4299-AF4DAAE890F9}"/>
              </a:ext>
            </a:extLst>
          </p:cNvPr>
          <p:cNvSpPr/>
          <p:nvPr/>
        </p:nvSpPr>
        <p:spPr>
          <a:xfrm>
            <a:off x="800100" y="4432141"/>
            <a:ext cx="1555553" cy="876300"/>
          </a:xfrm>
          <a:prstGeom prst="wedgeEllipseCallout">
            <a:avLst>
              <a:gd name="adj1" fmla="val 67092"/>
              <a:gd name="adj2" fmla="val -7087"/>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生後３ヶ月</a:t>
            </a:r>
          </a:p>
        </p:txBody>
      </p:sp>
      <p:sp>
        <p:nvSpPr>
          <p:cNvPr id="28" name="四角形: 角を丸くする 27">
            <a:extLst>
              <a:ext uri="{FF2B5EF4-FFF2-40B4-BE49-F238E27FC236}">
                <a16:creationId xmlns:a16="http://schemas.microsoft.com/office/drawing/2014/main" xmlns="" id="{9808A2B5-44EF-D0C1-88ED-C769F01618B5}"/>
              </a:ext>
            </a:extLst>
          </p:cNvPr>
          <p:cNvSpPr/>
          <p:nvPr/>
        </p:nvSpPr>
        <p:spPr>
          <a:xfrm>
            <a:off x="9172575" y="3594959"/>
            <a:ext cx="1943100" cy="119611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rgbClr val="FF0000"/>
                </a:solidFill>
              </a:rPr>
              <a:t>4</a:t>
            </a:r>
            <a:r>
              <a:rPr kumimoji="1" lang="ja-JP" altLang="en-US" dirty="0">
                <a:solidFill>
                  <a:srgbClr val="FF0000"/>
                </a:solidFill>
              </a:rPr>
              <a:t>週～</a:t>
            </a:r>
            <a:r>
              <a:rPr kumimoji="1" lang="en-US" altLang="ja-JP" dirty="0">
                <a:solidFill>
                  <a:srgbClr val="FF0000"/>
                </a:solidFill>
              </a:rPr>
              <a:t>12</a:t>
            </a:r>
            <a:r>
              <a:rPr kumimoji="1" lang="ja-JP" altLang="en-US" dirty="0">
                <a:solidFill>
                  <a:srgbClr val="FF0000"/>
                </a:solidFill>
              </a:rPr>
              <a:t>週</a:t>
            </a:r>
            <a:endParaRPr kumimoji="1" lang="en-US" altLang="ja-JP" dirty="0">
              <a:solidFill>
                <a:srgbClr val="FF0000"/>
              </a:solidFill>
            </a:endParaRPr>
          </a:p>
          <a:p>
            <a:pPr algn="ctr"/>
            <a:r>
              <a:rPr kumimoji="1" lang="ja-JP" altLang="en-US" dirty="0">
                <a:solidFill>
                  <a:sysClr val="windowText" lastClr="000000"/>
                </a:solidFill>
              </a:rPr>
              <a:t>免疫力の空白期</a:t>
            </a:r>
            <a:endParaRPr kumimoji="1" lang="en-US" altLang="ja-JP" dirty="0">
              <a:solidFill>
                <a:sysClr val="windowText" lastClr="000000"/>
              </a:solidFill>
            </a:endParaRPr>
          </a:p>
          <a:p>
            <a:pPr algn="ctr"/>
            <a:r>
              <a:rPr kumimoji="1" lang="ja-JP" altLang="en-US" dirty="0" smtClean="0">
                <a:solidFill>
                  <a:sysClr val="windowText" lastClr="000000"/>
                </a:solidFill>
              </a:rPr>
              <a:t>　　　　　　　開始</a:t>
            </a:r>
            <a:endParaRPr kumimoji="1" lang="ja-JP" altLang="en-US" dirty="0">
              <a:solidFill>
                <a:sysClr val="windowText" lastClr="000000"/>
              </a:solidFill>
            </a:endParaRPr>
          </a:p>
        </p:txBody>
      </p:sp>
      <p:sp>
        <p:nvSpPr>
          <p:cNvPr id="2" name="正方形/長方形 1"/>
          <p:cNvSpPr/>
          <p:nvPr/>
        </p:nvSpPr>
        <p:spPr>
          <a:xfrm>
            <a:off x="7279162" y="2908284"/>
            <a:ext cx="413896" cy="461665"/>
          </a:xfrm>
          <a:prstGeom prst="rect">
            <a:avLst/>
          </a:prstGeom>
        </p:spPr>
        <p:txBody>
          <a:bodyPr wrap="none">
            <a:spAutoFit/>
          </a:bodyPr>
          <a:lstStyle/>
          <a:p>
            <a:r>
              <a:rPr lang="en-US" altLang="ja-JP" sz="2400" dirty="0">
                <a:solidFill>
                  <a:srgbClr val="FF0000"/>
                </a:solidFill>
                <a:latin typeface="HG丸ｺﾞｼｯｸM-PRO" panose="020F0600000000000000" pitchFamily="50" charset="-128"/>
                <a:ea typeface="HG丸ｺﾞｼｯｸM-PRO" panose="020F0600000000000000" pitchFamily="50" charset="-128"/>
              </a:rPr>
              <a:t>2</a:t>
            </a:r>
            <a:endParaRPr lang="ja-JP" altLang="en-US" sz="2400" dirty="0"/>
          </a:p>
        </p:txBody>
      </p:sp>
      <p:sp>
        <p:nvSpPr>
          <p:cNvPr id="3" name="正方形/長方形 2"/>
          <p:cNvSpPr/>
          <p:nvPr/>
        </p:nvSpPr>
        <p:spPr>
          <a:xfrm>
            <a:off x="9334911" y="4262396"/>
            <a:ext cx="1088760" cy="400110"/>
          </a:xfrm>
          <a:prstGeom prst="rect">
            <a:avLst/>
          </a:prstGeom>
        </p:spPr>
        <p:txBody>
          <a:bodyPr wrap="none">
            <a:spAutoFit/>
          </a:bodyPr>
          <a:lstStyle/>
          <a:p>
            <a:r>
              <a:rPr lang="ja-JP" altLang="en-US" sz="2000" dirty="0">
                <a:solidFill>
                  <a:srgbClr val="FF0000"/>
                </a:solidFill>
              </a:rPr>
              <a:t>ワクチン</a:t>
            </a:r>
          </a:p>
        </p:txBody>
      </p:sp>
    </p:spTree>
    <p:custDataLst>
      <p:tags r:id="rId1"/>
    </p:custDataLst>
    <p:extLst>
      <p:ext uri="{BB962C8B-B14F-4D97-AF65-F5344CB8AC3E}">
        <p14:creationId xmlns:p14="http://schemas.microsoft.com/office/powerpoint/2010/main" val="3795400303"/>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ライフステージと栄養</a:t>
            </a:r>
            <a:r>
              <a:rPr lang="en-US" altLang="ja-JP" sz="3600" dirty="0">
                <a:latin typeface="UD デジタル 教科書体 NP-B" panose="02020700000000000000" pitchFamily="18" charset="-128"/>
                <a:ea typeface="UD デジタル 教科書体 NP-B" panose="02020700000000000000" pitchFamily="18" charset="-128"/>
              </a:rPr>
              <a:t>Ⅲ</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734413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23</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62834" y="1293372"/>
            <a:ext cx="2339102"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高齢期の栄養</a:t>
            </a:r>
          </a:p>
        </p:txBody>
      </p:sp>
      <p:grpSp>
        <p:nvGrpSpPr>
          <p:cNvPr id="2" name="グループ化 1">
            <a:extLst>
              <a:ext uri="{FF2B5EF4-FFF2-40B4-BE49-F238E27FC236}">
                <a16:creationId xmlns:a16="http://schemas.microsoft.com/office/drawing/2014/main" xmlns="" id="{3CEE5342-37E7-41D9-DE13-8E7D4C2D87D5}"/>
              </a:ext>
            </a:extLst>
          </p:cNvPr>
          <p:cNvGrpSpPr/>
          <p:nvPr/>
        </p:nvGrpSpPr>
        <p:grpSpPr>
          <a:xfrm>
            <a:off x="920751" y="1924801"/>
            <a:ext cx="3556000" cy="3554004"/>
            <a:chOff x="274320" y="1042579"/>
            <a:chExt cx="7660640" cy="2730104"/>
          </a:xfrm>
        </p:grpSpPr>
        <p:sp>
          <p:nvSpPr>
            <p:cNvPr id="3" name="四角形: 角を丸くする 2">
              <a:extLst>
                <a:ext uri="{FF2B5EF4-FFF2-40B4-BE49-F238E27FC236}">
                  <a16:creationId xmlns:a16="http://schemas.microsoft.com/office/drawing/2014/main" xmlns="" id="{FB0F7238-882D-4A8C-41EB-6A0E6D000018}"/>
                </a:ext>
              </a:extLst>
            </p:cNvPr>
            <p:cNvSpPr/>
            <p:nvPr/>
          </p:nvSpPr>
          <p:spPr>
            <a:xfrm>
              <a:off x="274320" y="1216035"/>
              <a:ext cx="7660640" cy="2556648"/>
            </a:xfrm>
            <a:prstGeom prst="roundRect">
              <a:avLst>
                <a:gd name="adj" fmla="val 643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6" name="四角形: 角を丸くする 5">
              <a:extLst>
                <a:ext uri="{FF2B5EF4-FFF2-40B4-BE49-F238E27FC236}">
                  <a16:creationId xmlns:a16="http://schemas.microsoft.com/office/drawing/2014/main" xmlns="" id="{FA1E0557-54AE-D0AC-F14D-5329DCF99F65}"/>
                </a:ext>
              </a:extLst>
            </p:cNvPr>
            <p:cNvSpPr/>
            <p:nvPr/>
          </p:nvSpPr>
          <p:spPr>
            <a:xfrm>
              <a:off x="640077" y="1042579"/>
              <a:ext cx="6791628" cy="472419"/>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 name="テキスト ボックス 6">
              <a:extLst>
                <a:ext uri="{FF2B5EF4-FFF2-40B4-BE49-F238E27FC236}">
                  <a16:creationId xmlns:a16="http://schemas.microsoft.com/office/drawing/2014/main" xmlns="" id="{F80651A6-BE91-0F6A-4C93-45FC1C254C0A}"/>
                </a:ext>
              </a:extLst>
            </p:cNvPr>
            <p:cNvSpPr txBox="1"/>
            <p:nvPr/>
          </p:nvSpPr>
          <p:spPr>
            <a:xfrm>
              <a:off x="889001" y="1075013"/>
              <a:ext cx="6542706" cy="306868"/>
            </a:xfrm>
            <a:prstGeom prst="rect">
              <a:avLst/>
            </a:prstGeom>
            <a:noFill/>
          </p:spPr>
          <p:txBody>
            <a:bodyPr wrap="square" rtlCol="0">
              <a:spAutoFit/>
            </a:bodyPr>
            <a:lstStyle/>
            <a:p>
              <a:pPr algn="ctr"/>
              <a:r>
                <a:rPr lang="ja-JP" altLang="en-US" sz="2800" dirty="0">
                  <a:latin typeface="HG丸ｺﾞｼｯｸM-PRO" panose="020F0600000000000000" pitchFamily="50" charset="-128"/>
                  <a:ea typeface="HG丸ｺﾞｼｯｸM-PRO" panose="020F0600000000000000" pitchFamily="50" charset="-128"/>
                </a:rPr>
                <a:t>高齢期</a:t>
              </a:r>
              <a:r>
                <a:rPr kumimoji="1" lang="ja-JP" altLang="en-US" sz="2800" dirty="0">
                  <a:latin typeface="HG丸ｺﾞｼｯｸM-PRO" panose="020F0600000000000000" pitchFamily="50" charset="-128"/>
                  <a:ea typeface="HG丸ｺﾞｼｯｸM-PRO" panose="020F0600000000000000" pitchFamily="50" charset="-128"/>
                </a:rPr>
                <a:t>の特徴</a:t>
              </a:r>
            </a:p>
          </p:txBody>
        </p:sp>
        <p:sp>
          <p:nvSpPr>
            <p:cNvPr id="9" name="テキスト ボックス 8">
              <a:extLst>
                <a:ext uri="{FF2B5EF4-FFF2-40B4-BE49-F238E27FC236}">
                  <a16:creationId xmlns:a16="http://schemas.microsoft.com/office/drawing/2014/main" xmlns="" id="{5AAE35AC-B3CC-7E83-C94F-71B81D8C916D}"/>
                </a:ext>
              </a:extLst>
            </p:cNvPr>
            <p:cNvSpPr txBox="1"/>
            <p:nvPr/>
          </p:nvSpPr>
          <p:spPr>
            <a:xfrm>
              <a:off x="398610" y="1569941"/>
              <a:ext cx="7274561" cy="131773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・エネルギー要求量低下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・消化管機能低下</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・皮膚、被毛の老化</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・腎機能の低下</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・骨格が弱くなる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・たんぱく質合成能低下</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・感覚器能低下</a:t>
              </a:r>
              <a:endParaRPr kumimoji="1" lang="en-US" altLang="ja-JP" sz="2000" dirty="0">
                <a:latin typeface="HG丸ｺﾞｼｯｸM-PRO" panose="020F0600000000000000" pitchFamily="50" charset="-128"/>
                <a:ea typeface="HG丸ｺﾞｼｯｸM-PRO" panose="020F0600000000000000" pitchFamily="50" charset="-128"/>
              </a:endParaRPr>
            </a:p>
          </p:txBody>
        </p:sp>
      </p:grpSp>
      <p:grpSp>
        <p:nvGrpSpPr>
          <p:cNvPr id="11" name="グループ化 10">
            <a:extLst>
              <a:ext uri="{FF2B5EF4-FFF2-40B4-BE49-F238E27FC236}">
                <a16:creationId xmlns:a16="http://schemas.microsoft.com/office/drawing/2014/main" xmlns="" id="{5E6AE649-DBD0-9613-BEF0-47279DBDC94F}"/>
              </a:ext>
            </a:extLst>
          </p:cNvPr>
          <p:cNvGrpSpPr/>
          <p:nvPr/>
        </p:nvGrpSpPr>
        <p:grpSpPr>
          <a:xfrm>
            <a:off x="4843343" y="1924801"/>
            <a:ext cx="4529257" cy="3554004"/>
            <a:chOff x="868680" y="1815767"/>
            <a:chExt cx="6187006" cy="4780407"/>
          </a:xfrm>
        </p:grpSpPr>
        <p:sp>
          <p:nvSpPr>
            <p:cNvPr id="12" name="四角形: 角を丸くする 11">
              <a:extLst>
                <a:ext uri="{FF2B5EF4-FFF2-40B4-BE49-F238E27FC236}">
                  <a16:creationId xmlns:a16="http://schemas.microsoft.com/office/drawing/2014/main" xmlns="" id="{6660C4AB-465E-7411-7A29-2580A030F2DB}"/>
                </a:ext>
              </a:extLst>
            </p:cNvPr>
            <p:cNvSpPr/>
            <p:nvPr/>
          </p:nvSpPr>
          <p:spPr>
            <a:xfrm>
              <a:off x="868680" y="2119488"/>
              <a:ext cx="5985320" cy="4476686"/>
            </a:xfrm>
            <a:prstGeom prst="roundRect">
              <a:avLst>
                <a:gd name="adj" fmla="val 463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7" name="四角形: 角を丸くする 16">
              <a:extLst>
                <a:ext uri="{FF2B5EF4-FFF2-40B4-BE49-F238E27FC236}">
                  <a16:creationId xmlns:a16="http://schemas.microsoft.com/office/drawing/2014/main" xmlns="" id="{8C11A932-42BB-101F-D232-8F0AE25D208A}"/>
                </a:ext>
              </a:extLst>
            </p:cNvPr>
            <p:cNvSpPr/>
            <p:nvPr/>
          </p:nvSpPr>
          <p:spPr>
            <a:xfrm>
              <a:off x="1563782" y="1815767"/>
              <a:ext cx="4815840" cy="711200"/>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9" name="テキスト ボックス 28">
              <a:extLst>
                <a:ext uri="{FF2B5EF4-FFF2-40B4-BE49-F238E27FC236}">
                  <a16:creationId xmlns:a16="http://schemas.microsoft.com/office/drawing/2014/main" xmlns="" id="{B77FBF92-A681-A0C9-0F33-F3F2C23E7143}"/>
                </a:ext>
              </a:extLst>
            </p:cNvPr>
            <p:cNvSpPr txBox="1"/>
            <p:nvPr/>
          </p:nvSpPr>
          <p:spPr>
            <a:xfrm>
              <a:off x="1711102" y="1830297"/>
              <a:ext cx="4668520" cy="584527"/>
            </a:xfrm>
            <a:prstGeom prst="rect">
              <a:avLst/>
            </a:prstGeom>
            <a:noFill/>
          </p:spPr>
          <p:txBody>
            <a:bodyPr wrap="square" rtlCol="0">
              <a:spAutoFit/>
            </a:bodyPr>
            <a:lstStyle/>
            <a:p>
              <a:pPr algn="ctr"/>
              <a:r>
                <a:rPr kumimoji="1" lang="ja-JP" altLang="en-US" sz="2400" dirty="0">
                  <a:latin typeface="HG丸ｺﾞｼｯｸM-PRO" panose="020F0600000000000000" pitchFamily="50" charset="-128"/>
                  <a:ea typeface="HG丸ｺﾞｼｯｸM-PRO" panose="020F0600000000000000" pitchFamily="50" charset="-128"/>
                </a:rPr>
                <a:t>高齢期の食事</a:t>
              </a:r>
            </a:p>
          </p:txBody>
        </p:sp>
        <p:sp>
          <p:nvSpPr>
            <p:cNvPr id="30" name="テキスト ボックス 29">
              <a:extLst>
                <a:ext uri="{FF2B5EF4-FFF2-40B4-BE49-F238E27FC236}">
                  <a16:creationId xmlns:a16="http://schemas.microsoft.com/office/drawing/2014/main" xmlns="" id="{97C870EF-C06A-0AF2-F879-B5436039FAB7}"/>
                </a:ext>
              </a:extLst>
            </p:cNvPr>
            <p:cNvSpPr txBox="1"/>
            <p:nvPr/>
          </p:nvSpPr>
          <p:spPr>
            <a:xfrm>
              <a:off x="1070366" y="2625855"/>
              <a:ext cx="5985320" cy="3624067"/>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・適正体重維持</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・消化しやすく吸収しやすい</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・適度な食物繊維</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・必須脂肪酸</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・塩分控え目</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a:t>
              </a:r>
              <a:r>
                <a:rPr lang="en-US" altLang="ja-JP" sz="2000" dirty="0">
                  <a:latin typeface="HG丸ｺﾞｼｯｸM-PRO" panose="020F0600000000000000" pitchFamily="50" charset="-128"/>
                  <a:ea typeface="HG丸ｺﾞｼｯｸM-PRO" panose="020F0600000000000000" pitchFamily="50" charset="-128"/>
                </a:rPr>
                <a:t>Ca</a:t>
              </a:r>
              <a:r>
                <a:rPr lang="ja-JP" altLang="en-US" sz="2000" dirty="0" err="1">
                  <a:latin typeface="HG丸ｺﾞｼｯｸM-PRO" panose="020F0600000000000000" pitchFamily="50" charset="-128"/>
                  <a:ea typeface="HG丸ｺﾞｼｯｸM-PRO" panose="020F0600000000000000" pitchFamily="50" charset="-128"/>
                </a:rPr>
                <a:t>は適</a:t>
              </a:r>
              <a:r>
                <a:rPr lang="ja-JP" altLang="en-US" sz="2000" dirty="0">
                  <a:latin typeface="HG丸ｺﾞｼｯｸM-PRO" panose="020F0600000000000000" pitchFamily="50" charset="-128"/>
                  <a:ea typeface="HG丸ｺﾞｼｯｸM-PRO" panose="020F0600000000000000" pitchFamily="50" charset="-128"/>
                </a:rPr>
                <a:t>切に</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・嗜好性を良くする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・良質なたんぱく質をやや多く</a:t>
              </a:r>
              <a:endParaRPr kumimoji="1" lang="en-US" altLang="ja-JP" sz="2000" dirty="0">
                <a:latin typeface="HG丸ｺﾞｼｯｸM-PRO" panose="020F0600000000000000" pitchFamily="50" charset="-128"/>
                <a:ea typeface="HG丸ｺﾞｼｯｸM-PRO" panose="020F0600000000000000" pitchFamily="50" charset="-128"/>
              </a:endParaRPr>
            </a:p>
            <a:p>
              <a:endParaRPr kumimoji="1" lang="en-US" altLang="ja-JP" sz="2000" dirty="0">
                <a:latin typeface="HG丸ｺﾞｼｯｸM-PRO" panose="020F0600000000000000" pitchFamily="50" charset="-128"/>
                <a:ea typeface="HG丸ｺﾞｼｯｸM-PRO" panose="020F0600000000000000" pitchFamily="50" charset="-128"/>
              </a:endParaRPr>
            </a:p>
          </p:txBody>
        </p:sp>
      </p:grpSp>
      <p:sp>
        <p:nvSpPr>
          <p:cNvPr id="31" name="テキスト ボックス 30">
            <a:extLst>
              <a:ext uri="{FF2B5EF4-FFF2-40B4-BE49-F238E27FC236}">
                <a16:creationId xmlns:a16="http://schemas.microsoft.com/office/drawing/2014/main" xmlns="" id="{E6B58764-960E-0E79-BB54-9592E6AC581E}"/>
              </a:ext>
            </a:extLst>
          </p:cNvPr>
          <p:cNvSpPr txBox="1"/>
          <p:nvPr/>
        </p:nvSpPr>
        <p:spPr>
          <a:xfrm>
            <a:off x="4843343" y="5597844"/>
            <a:ext cx="5258940" cy="400110"/>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病気が多くなる→療法食に移行する可能性</a:t>
            </a:r>
          </a:p>
        </p:txBody>
      </p:sp>
    </p:spTree>
    <p:custDataLst>
      <p:tags r:id="rId1"/>
    </p:custDataLst>
    <p:extLst>
      <p:ext uri="{BB962C8B-B14F-4D97-AF65-F5344CB8AC3E}">
        <p14:creationId xmlns:p14="http://schemas.microsoft.com/office/powerpoint/2010/main" val="414508965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栄養指導</a:t>
            </a:r>
            <a:r>
              <a:rPr lang="en-US" altLang="ja-JP" sz="3600" dirty="0">
                <a:latin typeface="UD デジタル 教科書体 NP-B" panose="02020700000000000000" pitchFamily="18" charset="-128"/>
                <a:ea typeface="UD デジタル 教科書体 NP-B" panose="02020700000000000000" pitchFamily="18" charset="-128"/>
              </a:rPr>
              <a:t>Ⅰ</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4437557"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24</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3416320"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ペットフードの種類</a:t>
            </a:r>
          </a:p>
        </p:txBody>
      </p:sp>
      <p:graphicFrame>
        <p:nvGraphicFramePr>
          <p:cNvPr id="16" name="表 17">
            <a:extLst>
              <a:ext uri="{FF2B5EF4-FFF2-40B4-BE49-F238E27FC236}">
                <a16:creationId xmlns:a16="http://schemas.microsoft.com/office/drawing/2014/main" xmlns="" id="{4492846B-1639-3FA9-700E-CBCEEA51634A}"/>
              </a:ext>
            </a:extLst>
          </p:cNvPr>
          <p:cNvGraphicFramePr>
            <a:graphicFrameLocks noGrp="1"/>
          </p:cNvGraphicFramePr>
          <p:nvPr>
            <p:extLst>
              <p:ext uri="{D42A27DB-BD31-4B8C-83A1-F6EECF244321}">
                <p14:modId xmlns:p14="http://schemas.microsoft.com/office/powerpoint/2010/main" val="2965413426"/>
              </p:ext>
            </p:extLst>
          </p:nvPr>
        </p:nvGraphicFramePr>
        <p:xfrm>
          <a:off x="1162172" y="1945983"/>
          <a:ext cx="8128000" cy="2268222"/>
        </p:xfrm>
        <a:graphic>
          <a:graphicData uri="http://schemas.openxmlformats.org/drawingml/2006/table">
            <a:tbl>
              <a:tblPr firstRow="1" bandRow="1">
                <a:tableStyleId>{5C22544A-7EE6-4342-B048-85BDC9FD1C3A}</a:tableStyleId>
              </a:tblPr>
              <a:tblGrid>
                <a:gridCol w="2949575">
                  <a:extLst>
                    <a:ext uri="{9D8B030D-6E8A-4147-A177-3AD203B41FA5}">
                      <a16:colId xmlns:a16="http://schemas.microsoft.com/office/drawing/2014/main" xmlns="" val="1640927465"/>
                    </a:ext>
                  </a:extLst>
                </a:gridCol>
                <a:gridCol w="5178425">
                  <a:extLst>
                    <a:ext uri="{9D8B030D-6E8A-4147-A177-3AD203B41FA5}">
                      <a16:colId xmlns:a16="http://schemas.microsoft.com/office/drawing/2014/main" xmlns="" val="721909810"/>
                    </a:ext>
                  </a:extLst>
                </a:gridCol>
              </a:tblGrid>
              <a:tr h="378037">
                <a:tc>
                  <a:txBody>
                    <a:bodyPr/>
                    <a:lstStyle/>
                    <a:p>
                      <a:r>
                        <a:rPr kumimoji="1" lang="ja-JP" altLang="en-US" sz="1600" dirty="0"/>
                        <a:t>区分</a:t>
                      </a:r>
                    </a:p>
                  </a:txBody>
                  <a:tcPr/>
                </a:tc>
                <a:tc>
                  <a:txBody>
                    <a:bodyPr/>
                    <a:lstStyle/>
                    <a:p>
                      <a:r>
                        <a:rPr kumimoji="1" lang="ja-JP" altLang="en-US" sz="1600" dirty="0"/>
                        <a:t>目的</a:t>
                      </a:r>
                    </a:p>
                  </a:txBody>
                  <a:tcPr/>
                </a:tc>
                <a:extLst>
                  <a:ext uri="{0D108BD9-81ED-4DB2-BD59-A6C34878D82A}">
                    <a16:rowId xmlns:a16="http://schemas.microsoft.com/office/drawing/2014/main" xmlns="" val="2079851515"/>
                  </a:ext>
                </a:extLst>
              </a:tr>
              <a:tr h="378037">
                <a:tc>
                  <a:txBody>
                    <a:bodyPr/>
                    <a:lstStyle/>
                    <a:p>
                      <a:r>
                        <a:rPr kumimoji="1" lang="ja-JP" altLang="en-US" sz="1600" dirty="0"/>
                        <a:t>総合栄養食</a:t>
                      </a:r>
                    </a:p>
                  </a:txBody>
                  <a:tcPr/>
                </a:tc>
                <a:tc>
                  <a:txBody>
                    <a:bodyPr/>
                    <a:lstStyle/>
                    <a:p>
                      <a:r>
                        <a:rPr kumimoji="1" lang="ja-JP" altLang="en-US" sz="1600" dirty="0"/>
                        <a:t>主食。水とこれだけで健康維持ができる</a:t>
                      </a:r>
                    </a:p>
                  </a:txBody>
                  <a:tcPr/>
                </a:tc>
                <a:extLst>
                  <a:ext uri="{0D108BD9-81ED-4DB2-BD59-A6C34878D82A}">
                    <a16:rowId xmlns:a16="http://schemas.microsoft.com/office/drawing/2014/main" xmlns="" val="1524371342"/>
                  </a:ext>
                </a:extLst>
              </a:tr>
              <a:tr h="378037">
                <a:tc>
                  <a:txBody>
                    <a:bodyPr/>
                    <a:lstStyle/>
                    <a:p>
                      <a:r>
                        <a:rPr kumimoji="1" lang="ja-JP" altLang="en-US" sz="1600" dirty="0"/>
                        <a:t>おやつ（トリーツ）</a:t>
                      </a:r>
                    </a:p>
                  </a:txBody>
                  <a:tcPr/>
                </a:tc>
                <a:tc>
                  <a:txBody>
                    <a:bodyPr/>
                    <a:lstStyle/>
                    <a:p>
                      <a:r>
                        <a:rPr kumimoji="1" lang="ja-JP" altLang="en-US" sz="1600" dirty="0"/>
                        <a:t>おやつは食事の</a:t>
                      </a:r>
                      <a:r>
                        <a:rPr kumimoji="1" lang="en-US" altLang="ja-JP" sz="1600" dirty="0"/>
                        <a:t>10</a:t>
                      </a:r>
                      <a:r>
                        <a:rPr kumimoji="1" lang="ja-JP" altLang="en-US" sz="1600" dirty="0"/>
                        <a:t>％まで</a:t>
                      </a:r>
                    </a:p>
                  </a:txBody>
                  <a:tcPr/>
                </a:tc>
                <a:extLst>
                  <a:ext uri="{0D108BD9-81ED-4DB2-BD59-A6C34878D82A}">
                    <a16:rowId xmlns:a16="http://schemas.microsoft.com/office/drawing/2014/main" xmlns="" val="1295979126"/>
                  </a:ext>
                </a:extLst>
              </a:tr>
              <a:tr h="378037">
                <a:tc>
                  <a:txBody>
                    <a:bodyPr/>
                    <a:lstStyle/>
                    <a:p>
                      <a:r>
                        <a:rPr kumimoji="1" lang="ja-JP" altLang="en-US" sz="1600" dirty="0"/>
                        <a:t>健康補助食品（サプリメント）</a:t>
                      </a:r>
                    </a:p>
                  </a:txBody>
                  <a:tcPr/>
                </a:tc>
                <a:tc>
                  <a:txBody>
                    <a:bodyPr/>
                    <a:lstStyle/>
                    <a:p>
                      <a:r>
                        <a:rPr kumimoji="1" lang="ja-JP" altLang="en-US" sz="1600" dirty="0"/>
                        <a:t>特定の栄養の調整（腸内細菌、関節を強くなど）</a:t>
                      </a:r>
                    </a:p>
                  </a:txBody>
                  <a:tcPr/>
                </a:tc>
                <a:extLst>
                  <a:ext uri="{0D108BD9-81ED-4DB2-BD59-A6C34878D82A}">
                    <a16:rowId xmlns:a16="http://schemas.microsoft.com/office/drawing/2014/main" xmlns="" val="3573078075"/>
                  </a:ext>
                </a:extLst>
              </a:tr>
              <a:tr h="378037">
                <a:tc>
                  <a:txBody>
                    <a:bodyPr/>
                    <a:lstStyle/>
                    <a:p>
                      <a:r>
                        <a:rPr kumimoji="1" lang="ja-JP" altLang="en-US" sz="1600" dirty="0"/>
                        <a:t>療法食</a:t>
                      </a:r>
                    </a:p>
                  </a:txBody>
                  <a:tcPr/>
                </a:tc>
                <a:tc>
                  <a:txBody>
                    <a:bodyPr/>
                    <a:lstStyle/>
                    <a:p>
                      <a:r>
                        <a:rPr kumimoji="1" lang="ja-JP" altLang="en-US" sz="1600" dirty="0"/>
                        <a:t>病気や治療のためのもの。獣医師の指導が必要。</a:t>
                      </a:r>
                    </a:p>
                  </a:txBody>
                  <a:tcPr/>
                </a:tc>
                <a:extLst>
                  <a:ext uri="{0D108BD9-81ED-4DB2-BD59-A6C34878D82A}">
                    <a16:rowId xmlns:a16="http://schemas.microsoft.com/office/drawing/2014/main" xmlns="" val="1903517769"/>
                  </a:ext>
                </a:extLst>
              </a:tr>
              <a:tr h="378037">
                <a:tc>
                  <a:txBody>
                    <a:bodyPr/>
                    <a:lstStyle/>
                    <a:p>
                      <a:r>
                        <a:rPr kumimoji="1" lang="ja-JP" altLang="en-US" sz="1600" dirty="0"/>
                        <a:t>肥満改善（ライト）</a:t>
                      </a:r>
                    </a:p>
                  </a:txBody>
                  <a:tcPr/>
                </a:tc>
                <a:tc>
                  <a:txBody>
                    <a:bodyPr/>
                    <a:lstStyle/>
                    <a:p>
                      <a:r>
                        <a:rPr kumimoji="1" lang="ja-JP" altLang="en-US" sz="1600" dirty="0"/>
                        <a:t>肥満改善用</a:t>
                      </a:r>
                    </a:p>
                  </a:txBody>
                  <a:tcPr/>
                </a:tc>
                <a:extLst>
                  <a:ext uri="{0D108BD9-81ED-4DB2-BD59-A6C34878D82A}">
                    <a16:rowId xmlns:a16="http://schemas.microsoft.com/office/drawing/2014/main" xmlns="" val="1614565933"/>
                  </a:ext>
                </a:extLst>
              </a:tr>
            </a:tbl>
          </a:graphicData>
        </a:graphic>
      </p:graphicFrame>
      <p:sp>
        <p:nvSpPr>
          <p:cNvPr id="18" name="テキスト ボックス 17">
            <a:extLst>
              <a:ext uri="{FF2B5EF4-FFF2-40B4-BE49-F238E27FC236}">
                <a16:creationId xmlns:a16="http://schemas.microsoft.com/office/drawing/2014/main" xmlns="" id="{2266F3EF-568B-280B-D89B-2706833D40F7}"/>
              </a:ext>
            </a:extLst>
          </p:cNvPr>
          <p:cNvSpPr txBox="1"/>
          <p:nvPr/>
        </p:nvSpPr>
        <p:spPr>
          <a:xfrm>
            <a:off x="54176" y="1881426"/>
            <a:ext cx="877163" cy="369332"/>
          </a:xfrm>
          <a:prstGeom prst="rect">
            <a:avLst/>
          </a:prstGeom>
          <a:noFill/>
        </p:spPr>
        <p:txBody>
          <a:bodyPr wrap="none" rtlCol="0">
            <a:spAutoFit/>
          </a:bodyPr>
          <a:lstStyle/>
          <a:p>
            <a:r>
              <a:rPr kumimoji="1" lang="ja-JP" altLang="en-US" dirty="0">
                <a:solidFill>
                  <a:srgbClr val="0070C0"/>
                </a:solidFill>
                <a:latin typeface="HG丸ｺﾞｼｯｸM-PRO" panose="020F0600000000000000" pitchFamily="50" charset="-128"/>
                <a:ea typeface="HG丸ｺﾞｼｯｸM-PRO" panose="020F0600000000000000" pitchFamily="50" charset="-128"/>
              </a:rPr>
              <a:t>目的別</a:t>
            </a:r>
          </a:p>
        </p:txBody>
      </p:sp>
      <p:graphicFrame>
        <p:nvGraphicFramePr>
          <p:cNvPr id="19" name="表 17">
            <a:extLst>
              <a:ext uri="{FF2B5EF4-FFF2-40B4-BE49-F238E27FC236}">
                <a16:creationId xmlns:a16="http://schemas.microsoft.com/office/drawing/2014/main" xmlns="" id="{1509D7B7-28F5-936C-470D-E62DDC17C556}"/>
              </a:ext>
            </a:extLst>
          </p:cNvPr>
          <p:cNvGraphicFramePr>
            <a:graphicFrameLocks noGrp="1"/>
          </p:cNvGraphicFramePr>
          <p:nvPr>
            <p:extLst>
              <p:ext uri="{D42A27DB-BD31-4B8C-83A1-F6EECF244321}">
                <p14:modId xmlns:p14="http://schemas.microsoft.com/office/powerpoint/2010/main" val="1974446050"/>
              </p:ext>
            </p:extLst>
          </p:nvPr>
        </p:nvGraphicFramePr>
        <p:xfrm>
          <a:off x="1162172" y="4447079"/>
          <a:ext cx="10121900" cy="1890185"/>
        </p:xfrm>
        <a:graphic>
          <a:graphicData uri="http://schemas.openxmlformats.org/drawingml/2006/table">
            <a:tbl>
              <a:tblPr firstRow="1" bandRow="1">
                <a:tableStyleId>{5C22544A-7EE6-4342-B048-85BDC9FD1C3A}</a:tableStyleId>
              </a:tblPr>
              <a:tblGrid>
                <a:gridCol w="2968148">
                  <a:extLst>
                    <a:ext uri="{9D8B030D-6E8A-4147-A177-3AD203B41FA5}">
                      <a16:colId xmlns:a16="http://schemas.microsoft.com/office/drawing/2014/main" xmlns="" val="1640927465"/>
                    </a:ext>
                  </a:extLst>
                </a:gridCol>
                <a:gridCol w="7153752">
                  <a:extLst>
                    <a:ext uri="{9D8B030D-6E8A-4147-A177-3AD203B41FA5}">
                      <a16:colId xmlns:a16="http://schemas.microsoft.com/office/drawing/2014/main" xmlns="" val="721909810"/>
                    </a:ext>
                  </a:extLst>
                </a:gridCol>
              </a:tblGrid>
              <a:tr h="378037">
                <a:tc>
                  <a:txBody>
                    <a:bodyPr/>
                    <a:lstStyle/>
                    <a:p>
                      <a:r>
                        <a:rPr kumimoji="1" lang="ja-JP" altLang="en-US" sz="1600" dirty="0"/>
                        <a:t>区分</a:t>
                      </a:r>
                    </a:p>
                  </a:txBody>
                  <a:tcPr/>
                </a:tc>
                <a:tc>
                  <a:txBody>
                    <a:bodyPr/>
                    <a:lstStyle/>
                    <a:p>
                      <a:endParaRPr kumimoji="1" lang="ja-JP" altLang="en-US" sz="1600" dirty="0"/>
                    </a:p>
                  </a:txBody>
                  <a:tcPr/>
                </a:tc>
                <a:extLst>
                  <a:ext uri="{0D108BD9-81ED-4DB2-BD59-A6C34878D82A}">
                    <a16:rowId xmlns:a16="http://schemas.microsoft.com/office/drawing/2014/main" xmlns="" val="2079851515"/>
                  </a:ext>
                </a:extLst>
              </a:tr>
              <a:tr h="378037">
                <a:tc>
                  <a:txBody>
                    <a:bodyPr/>
                    <a:lstStyle/>
                    <a:p>
                      <a:r>
                        <a:rPr kumimoji="1" lang="ja-JP" altLang="en-US" sz="1600" dirty="0"/>
                        <a:t>ドライ（</a:t>
                      </a:r>
                      <a:r>
                        <a:rPr kumimoji="1" lang="ja-JP" altLang="en-US" sz="1600" dirty="0" smtClean="0"/>
                        <a:t>水分　　　　％</a:t>
                      </a:r>
                      <a:r>
                        <a:rPr kumimoji="1" lang="ja-JP" altLang="en-US" sz="1600" dirty="0"/>
                        <a:t>以下）</a:t>
                      </a:r>
                    </a:p>
                  </a:txBody>
                  <a:tcPr/>
                </a:tc>
                <a:tc>
                  <a:txBody>
                    <a:bodyPr/>
                    <a:lstStyle/>
                    <a:p>
                      <a:r>
                        <a:rPr kumimoji="1" lang="ja-JP" altLang="en-US" sz="1600" dirty="0"/>
                        <a:t>消化率がよく、消化時間も短い。「カリカリ」</a:t>
                      </a:r>
                    </a:p>
                  </a:txBody>
                  <a:tcPr/>
                </a:tc>
                <a:extLst>
                  <a:ext uri="{0D108BD9-81ED-4DB2-BD59-A6C34878D82A}">
                    <a16:rowId xmlns:a16="http://schemas.microsoft.com/office/drawing/2014/main" xmlns="" val="1524371342"/>
                  </a:ext>
                </a:extLst>
              </a:tr>
              <a:tr h="378037">
                <a:tc>
                  <a:txBody>
                    <a:bodyPr/>
                    <a:lstStyle/>
                    <a:p>
                      <a:r>
                        <a:rPr kumimoji="1" lang="ja-JP" altLang="en-US" sz="1600" dirty="0"/>
                        <a:t>ソフトドライ（</a:t>
                      </a:r>
                      <a:r>
                        <a:rPr kumimoji="1" lang="ja-JP" altLang="en-US" sz="1600" dirty="0" smtClean="0"/>
                        <a:t>水分　　　　　　％</a:t>
                      </a:r>
                      <a:r>
                        <a:rPr kumimoji="1" lang="ja-JP" altLang="en-US" sz="1600" dirty="0"/>
                        <a:t>）</a:t>
                      </a:r>
                    </a:p>
                  </a:txBody>
                  <a:tcPr/>
                </a:tc>
                <a:tc>
                  <a:txBody>
                    <a:bodyPr/>
                    <a:lstStyle/>
                    <a:p>
                      <a:r>
                        <a:rPr kumimoji="1" lang="ja-JP" altLang="en-US" sz="1600" dirty="0">
                          <a:solidFill>
                            <a:srgbClr val="FF0000"/>
                          </a:solidFill>
                        </a:rPr>
                        <a:t>加熱発泡処理している</a:t>
                      </a:r>
                      <a:r>
                        <a:rPr kumimoji="1" lang="ja-JP" altLang="en-US" sz="1600" dirty="0"/>
                        <a:t>。「半生フード」</a:t>
                      </a:r>
                    </a:p>
                  </a:txBody>
                  <a:tcPr/>
                </a:tc>
                <a:extLst>
                  <a:ext uri="{0D108BD9-81ED-4DB2-BD59-A6C34878D82A}">
                    <a16:rowId xmlns:a16="http://schemas.microsoft.com/office/drawing/2014/main" xmlns="" val="1295979126"/>
                  </a:ext>
                </a:extLst>
              </a:tr>
              <a:tr h="378037">
                <a:tc>
                  <a:txBody>
                    <a:bodyPr/>
                    <a:lstStyle/>
                    <a:p>
                      <a:r>
                        <a:rPr kumimoji="1" lang="ja-JP" altLang="en-US" sz="1600" dirty="0"/>
                        <a:t>セミモイスト（</a:t>
                      </a:r>
                      <a:r>
                        <a:rPr kumimoji="1" lang="ja-JP" altLang="en-US" sz="1600" dirty="0" smtClean="0"/>
                        <a:t>水分　　　　　　％</a:t>
                      </a:r>
                      <a:r>
                        <a:rPr kumimoji="1" lang="ja-JP" altLang="en-US" sz="1600" dirty="0"/>
                        <a:t>）</a:t>
                      </a:r>
                    </a:p>
                  </a:txBody>
                  <a:tcPr/>
                </a:tc>
                <a:tc>
                  <a:txBody>
                    <a:bodyPr/>
                    <a:lstStyle/>
                    <a:p>
                      <a:r>
                        <a:rPr kumimoji="1" lang="ja-JP" altLang="en-US" sz="1600" dirty="0"/>
                        <a:t>加熱発泡処理してない。「半生フード」。防腐剤入りは猫にはＮＧ。</a:t>
                      </a:r>
                    </a:p>
                  </a:txBody>
                  <a:tcPr/>
                </a:tc>
                <a:extLst>
                  <a:ext uri="{0D108BD9-81ED-4DB2-BD59-A6C34878D82A}">
                    <a16:rowId xmlns:a16="http://schemas.microsoft.com/office/drawing/2014/main" xmlns="" val="3573078075"/>
                  </a:ext>
                </a:extLst>
              </a:tr>
              <a:tr h="378037">
                <a:tc>
                  <a:txBody>
                    <a:bodyPr/>
                    <a:lstStyle/>
                    <a:p>
                      <a:r>
                        <a:rPr kumimoji="1" lang="ja-JP" altLang="en-US" sz="1600" dirty="0"/>
                        <a:t>ウェット（水分</a:t>
                      </a:r>
                      <a:r>
                        <a:rPr kumimoji="1" lang="en-US" altLang="ja-JP" sz="1600" dirty="0"/>
                        <a:t>75</a:t>
                      </a:r>
                      <a:r>
                        <a:rPr kumimoji="1" lang="ja-JP" altLang="en-US" sz="1600" dirty="0"/>
                        <a:t>％）</a:t>
                      </a:r>
                    </a:p>
                  </a:txBody>
                  <a:tcPr/>
                </a:tc>
                <a:tc>
                  <a:txBody>
                    <a:bodyPr/>
                    <a:lstStyle/>
                    <a:p>
                      <a:r>
                        <a:rPr kumimoji="1" lang="ja-JP" altLang="en-US" sz="1600" dirty="0"/>
                        <a:t>嗜好性が高い。開封後はその日のうちに食べきる。</a:t>
                      </a:r>
                    </a:p>
                  </a:txBody>
                  <a:tcPr/>
                </a:tc>
                <a:extLst>
                  <a:ext uri="{0D108BD9-81ED-4DB2-BD59-A6C34878D82A}">
                    <a16:rowId xmlns:a16="http://schemas.microsoft.com/office/drawing/2014/main" xmlns="" val="1903517769"/>
                  </a:ext>
                </a:extLst>
              </a:tr>
            </a:tbl>
          </a:graphicData>
        </a:graphic>
      </p:graphicFrame>
      <p:sp>
        <p:nvSpPr>
          <p:cNvPr id="20" name="テキスト ボックス 19">
            <a:extLst>
              <a:ext uri="{FF2B5EF4-FFF2-40B4-BE49-F238E27FC236}">
                <a16:creationId xmlns:a16="http://schemas.microsoft.com/office/drawing/2014/main" xmlns="" id="{1843B08C-C93C-0049-020A-6F2B36819017}"/>
              </a:ext>
            </a:extLst>
          </p:cNvPr>
          <p:cNvSpPr txBox="1"/>
          <p:nvPr/>
        </p:nvSpPr>
        <p:spPr>
          <a:xfrm>
            <a:off x="54176" y="4406817"/>
            <a:ext cx="1107996" cy="369332"/>
          </a:xfrm>
          <a:prstGeom prst="rect">
            <a:avLst/>
          </a:prstGeom>
          <a:noFill/>
        </p:spPr>
        <p:txBody>
          <a:bodyPr wrap="none" rtlCol="0">
            <a:spAutoFit/>
          </a:bodyPr>
          <a:lstStyle/>
          <a:p>
            <a:r>
              <a:rPr kumimoji="1" lang="ja-JP" altLang="en-US" dirty="0">
                <a:solidFill>
                  <a:srgbClr val="0070C0"/>
                </a:solidFill>
                <a:latin typeface="HG丸ｺﾞｼｯｸM-PRO" panose="020F0600000000000000" pitchFamily="50" charset="-128"/>
                <a:ea typeface="HG丸ｺﾞｼｯｸM-PRO" panose="020F0600000000000000" pitchFamily="50" charset="-128"/>
              </a:rPr>
              <a:t>水分量別</a:t>
            </a:r>
          </a:p>
        </p:txBody>
      </p:sp>
      <p:sp>
        <p:nvSpPr>
          <p:cNvPr id="2" name="正方形/長方形 1"/>
          <p:cNvSpPr/>
          <p:nvPr/>
        </p:nvSpPr>
        <p:spPr>
          <a:xfrm>
            <a:off x="2295036" y="4823284"/>
            <a:ext cx="418704" cy="369332"/>
          </a:xfrm>
          <a:prstGeom prst="rect">
            <a:avLst/>
          </a:prstGeom>
        </p:spPr>
        <p:txBody>
          <a:bodyPr wrap="none">
            <a:spAutoFit/>
          </a:bodyPr>
          <a:lstStyle/>
          <a:p>
            <a:r>
              <a:rPr lang="en-US" altLang="ja-JP" dirty="0">
                <a:solidFill>
                  <a:srgbClr val="FF0000"/>
                </a:solidFill>
              </a:rPr>
              <a:t>10</a:t>
            </a:r>
            <a:endParaRPr lang="ja-JP" altLang="en-US" dirty="0"/>
          </a:p>
        </p:txBody>
      </p:sp>
      <p:sp>
        <p:nvSpPr>
          <p:cNvPr id="3" name="正方形/長方形 2"/>
          <p:cNvSpPr/>
          <p:nvPr/>
        </p:nvSpPr>
        <p:spPr>
          <a:xfrm>
            <a:off x="2657178" y="5202043"/>
            <a:ext cx="883575" cy="369332"/>
          </a:xfrm>
          <a:prstGeom prst="rect">
            <a:avLst/>
          </a:prstGeom>
        </p:spPr>
        <p:txBody>
          <a:bodyPr wrap="none">
            <a:spAutoFit/>
          </a:bodyPr>
          <a:lstStyle/>
          <a:p>
            <a:r>
              <a:rPr lang="en-US" altLang="ja-JP" dirty="0">
                <a:solidFill>
                  <a:srgbClr val="FF0000"/>
                </a:solidFill>
              </a:rPr>
              <a:t>25</a:t>
            </a:r>
            <a:r>
              <a:rPr lang="ja-JP" altLang="en-US" dirty="0">
                <a:solidFill>
                  <a:srgbClr val="FF0000"/>
                </a:solidFill>
              </a:rPr>
              <a:t>～</a:t>
            </a:r>
            <a:r>
              <a:rPr lang="en-US" altLang="ja-JP" dirty="0">
                <a:solidFill>
                  <a:srgbClr val="FF0000"/>
                </a:solidFill>
              </a:rPr>
              <a:t>35</a:t>
            </a:r>
            <a:endParaRPr lang="ja-JP" altLang="en-US" dirty="0"/>
          </a:p>
        </p:txBody>
      </p:sp>
      <p:sp>
        <p:nvSpPr>
          <p:cNvPr id="6" name="正方形/長方形 5"/>
          <p:cNvSpPr/>
          <p:nvPr/>
        </p:nvSpPr>
        <p:spPr>
          <a:xfrm>
            <a:off x="2731901" y="5572756"/>
            <a:ext cx="883575" cy="369332"/>
          </a:xfrm>
          <a:prstGeom prst="rect">
            <a:avLst/>
          </a:prstGeom>
        </p:spPr>
        <p:txBody>
          <a:bodyPr wrap="none">
            <a:spAutoFit/>
          </a:bodyPr>
          <a:lstStyle/>
          <a:p>
            <a:r>
              <a:rPr lang="en-US" altLang="ja-JP" dirty="0">
                <a:solidFill>
                  <a:srgbClr val="FF0000"/>
                </a:solidFill>
              </a:rPr>
              <a:t>25</a:t>
            </a:r>
            <a:r>
              <a:rPr lang="ja-JP" altLang="en-US" dirty="0">
                <a:solidFill>
                  <a:srgbClr val="FF0000"/>
                </a:solidFill>
              </a:rPr>
              <a:t>～</a:t>
            </a:r>
            <a:r>
              <a:rPr lang="en-US" altLang="ja-JP" dirty="0">
                <a:solidFill>
                  <a:srgbClr val="FF0000"/>
                </a:solidFill>
              </a:rPr>
              <a:t>35</a:t>
            </a:r>
            <a:endParaRPr lang="ja-JP" altLang="en-US" dirty="0"/>
          </a:p>
        </p:txBody>
      </p:sp>
    </p:spTree>
    <p:custDataLst>
      <p:tags r:id="rId1"/>
    </p:custDataLst>
    <p:extLst>
      <p:ext uri="{BB962C8B-B14F-4D97-AF65-F5344CB8AC3E}">
        <p14:creationId xmlns:p14="http://schemas.microsoft.com/office/powerpoint/2010/main" val="1048791925"/>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栄養指導</a:t>
            </a:r>
            <a:r>
              <a:rPr lang="en-US" altLang="ja-JP" sz="3600" dirty="0">
                <a:latin typeface="UD デジタル 教科書体 NP-B" panose="02020700000000000000" pitchFamily="18" charset="-128"/>
                <a:ea typeface="UD デジタル 教科書体 NP-B" panose="02020700000000000000" pitchFamily="18" charset="-128"/>
              </a:rPr>
              <a:t>Ⅰ</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4437557"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25</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3416320"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ペットフードの種類</a:t>
            </a:r>
          </a:p>
        </p:txBody>
      </p:sp>
      <p:sp>
        <p:nvSpPr>
          <p:cNvPr id="18" name="テキスト ボックス 17">
            <a:extLst>
              <a:ext uri="{FF2B5EF4-FFF2-40B4-BE49-F238E27FC236}">
                <a16:creationId xmlns:a16="http://schemas.microsoft.com/office/drawing/2014/main" xmlns="" id="{2266F3EF-568B-280B-D89B-2706833D40F7}"/>
              </a:ext>
            </a:extLst>
          </p:cNvPr>
          <p:cNvSpPr txBox="1"/>
          <p:nvPr/>
        </p:nvSpPr>
        <p:spPr>
          <a:xfrm>
            <a:off x="510599" y="2005561"/>
            <a:ext cx="2031325" cy="369332"/>
          </a:xfrm>
          <a:prstGeom prst="rect">
            <a:avLst/>
          </a:prstGeom>
          <a:noFill/>
        </p:spPr>
        <p:txBody>
          <a:bodyPr wrap="none" rtlCol="0">
            <a:spAutoFit/>
          </a:bodyPr>
          <a:lstStyle/>
          <a:p>
            <a:r>
              <a:rPr kumimoji="1" lang="ja-JP" altLang="en-US" dirty="0">
                <a:solidFill>
                  <a:srgbClr val="0070C0"/>
                </a:solidFill>
                <a:latin typeface="HG丸ｺﾞｼｯｸM-PRO" panose="020F0600000000000000" pitchFamily="50" charset="-128"/>
                <a:ea typeface="HG丸ｺﾞｼｯｸM-PRO" panose="020F0600000000000000" pitchFamily="50" charset="-128"/>
              </a:rPr>
              <a:t>ライフステージ別</a:t>
            </a:r>
          </a:p>
        </p:txBody>
      </p:sp>
      <p:sp>
        <p:nvSpPr>
          <p:cNvPr id="2" name="正方形/長方形 1">
            <a:extLst>
              <a:ext uri="{FF2B5EF4-FFF2-40B4-BE49-F238E27FC236}">
                <a16:creationId xmlns:a16="http://schemas.microsoft.com/office/drawing/2014/main" xmlns="" id="{B8A455CA-A461-CACF-8A6E-0479B8F93DC9}"/>
              </a:ext>
            </a:extLst>
          </p:cNvPr>
          <p:cNvSpPr/>
          <p:nvPr/>
        </p:nvSpPr>
        <p:spPr>
          <a:xfrm>
            <a:off x="2933700" y="2092337"/>
            <a:ext cx="2171700" cy="1152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仔犬・仔猫用</a:t>
            </a:r>
            <a:endParaRPr kumimoji="1" lang="en-US" altLang="ja-JP" dirty="0">
              <a:solidFill>
                <a:sysClr val="windowText" lastClr="000000"/>
              </a:solidFill>
            </a:endParaRPr>
          </a:p>
          <a:p>
            <a:pPr algn="ctr"/>
            <a:r>
              <a:rPr kumimoji="1" lang="ja-JP" altLang="en-US" dirty="0">
                <a:solidFill>
                  <a:sysClr val="windowText" lastClr="000000"/>
                </a:solidFill>
              </a:rPr>
              <a:t>（パピー・キトン）</a:t>
            </a:r>
            <a:endParaRPr kumimoji="1" lang="en-US" altLang="ja-JP" dirty="0">
              <a:solidFill>
                <a:sysClr val="windowText" lastClr="000000"/>
              </a:solidFill>
            </a:endParaRPr>
          </a:p>
          <a:p>
            <a:pPr algn="ctr"/>
            <a:r>
              <a:rPr kumimoji="1" lang="ja-JP" altLang="en-US" dirty="0">
                <a:solidFill>
                  <a:sysClr val="windowText" lastClr="000000"/>
                </a:solidFill>
              </a:rPr>
              <a:t>（グロース）</a:t>
            </a:r>
          </a:p>
        </p:txBody>
      </p:sp>
      <p:sp>
        <p:nvSpPr>
          <p:cNvPr id="3" name="正方形/長方形 2">
            <a:extLst>
              <a:ext uri="{FF2B5EF4-FFF2-40B4-BE49-F238E27FC236}">
                <a16:creationId xmlns:a16="http://schemas.microsoft.com/office/drawing/2014/main" xmlns="" id="{AEEDC0DE-DEBF-B69F-F6D2-7A74791345B6}"/>
              </a:ext>
            </a:extLst>
          </p:cNvPr>
          <p:cNvSpPr/>
          <p:nvPr/>
        </p:nvSpPr>
        <p:spPr>
          <a:xfrm>
            <a:off x="5368644" y="2092337"/>
            <a:ext cx="2171700" cy="1152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成犬・成猫用</a:t>
            </a:r>
            <a:endParaRPr kumimoji="1" lang="en-US" altLang="ja-JP" dirty="0">
              <a:solidFill>
                <a:sysClr val="windowText" lastClr="000000"/>
              </a:solidFill>
            </a:endParaRPr>
          </a:p>
          <a:p>
            <a:pPr algn="ctr"/>
            <a:r>
              <a:rPr kumimoji="1" lang="ja-JP" altLang="en-US" dirty="0">
                <a:solidFill>
                  <a:sysClr val="windowText" lastClr="000000"/>
                </a:solidFill>
              </a:rPr>
              <a:t>（アダルト）</a:t>
            </a:r>
            <a:endParaRPr kumimoji="1" lang="en-US" altLang="ja-JP" dirty="0">
              <a:solidFill>
                <a:sysClr val="windowText" lastClr="000000"/>
              </a:solidFill>
            </a:endParaRPr>
          </a:p>
          <a:p>
            <a:pPr algn="ctr"/>
            <a:r>
              <a:rPr kumimoji="1" lang="ja-JP" altLang="en-US" dirty="0">
                <a:solidFill>
                  <a:sysClr val="windowText" lastClr="000000"/>
                </a:solidFill>
              </a:rPr>
              <a:t>（メンテナンス）</a:t>
            </a:r>
          </a:p>
        </p:txBody>
      </p:sp>
      <p:sp>
        <p:nvSpPr>
          <p:cNvPr id="6" name="正方形/長方形 5">
            <a:extLst>
              <a:ext uri="{FF2B5EF4-FFF2-40B4-BE49-F238E27FC236}">
                <a16:creationId xmlns:a16="http://schemas.microsoft.com/office/drawing/2014/main" xmlns="" id="{B8E9CF06-5D4E-777F-5DCD-5E996D215E4C}"/>
              </a:ext>
            </a:extLst>
          </p:cNvPr>
          <p:cNvSpPr/>
          <p:nvPr/>
        </p:nvSpPr>
        <p:spPr>
          <a:xfrm>
            <a:off x="7803588" y="2092337"/>
            <a:ext cx="2171700" cy="11525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高齢犬・猫用</a:t>
            </a:r>
            <a:endParaRPr kumimoji="1" lang="en-US" altLang="ja-JP" dirty="0">
              <a:solidFill>
                <a:sysClr val="windowText" lastClr="000000"/>
              </a:solidFill>
            </a:endParaRPr>
          </a:p>
          <a:p>
            <a:pPr algn="ctr"/>
            <a:r>
              <a:rPr kumimoji="1" lang="ja-JP" altLang="en-US" dirty="0">
                <a:solidFill>
                  <a:sysClr val="windowText" lastClr="000000"/>
                </a:solidFill>
              </a:rPr>
              <a:t>（シニア）</a:t>
            </a:r>
            <a:endParaRPr kumimoji="1" lang="en-US" altLang="ja-JP" dirty="0">
              <a:solidFill>
                <a:sysClr val="windowText" lastClr="000000"/>
              </a:solidFill>
            </a:endParaRPr>
          </a:p>
          <a:p>
            <a:pPr algn="ctr"/>
            <a:r>
              <a:rPr kumimoji="1" lang="ja-JP" altLang="en-US" dirty="0" smtClean="0">
                <a:solidFill>
                  <a:sysClr val="windowText" lastClr="000000"/>
                </a:solidFill>
              </a:rPr>
              <a:t>　　　　歳</a:t>
            </a:r>
            <a:r>
              <a:rPr kumimoji="1" lang="ja-JP" altLang="en-US" dirty="0">
                <a:solidFill>
                  <a:sysClr val="windowText" lastClr="000000"/>
                </a:solidFill>
              </a:rPr>
              <a:t>以降</a:t>
            </a:r>
            <a:endParaRPr kumimoji="1" lang="en-US" altLang="ja-JP" dirty="0">
              <a:solidFill>
                <a:sysClr val="windowText" lastClr="000000"/>
              </a:solidFill>
            </a:endParaRPr>
          </a:p>
        </p:txBody>
      </p:sp>
      <p:sp>
        <p:nvSpPr>
          <p:cNvPr id="7" name="正方形/長方形 6">
            <a:extLst>
              <a:ext uri="{FF2B5EF4-FFF2-40B4-BE49-F238E27FC236}">
                <a16:creationId xmlns:a16="http://schemas.microsoft.com/office/drawing/2014/main" xmlns="" id="{0DC96E78-4019-9783-186C-55756E7B27D3}"/>
              </a:ext>
            </a:extLst>
          </p:cNvPr>
          <p:cNvSpPr/>
          <p:nvPr/>
        </p:nvSpPr>
        <p:spPr>
          <a:xfrm>
            <a:off x="2933700" y="3429000"/>
            <a:ext cx="2171700" cy="58102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rPr>
              <a:t>妊娠・授乳期</a:t>
            </a:r>
            <a:endParaRPr kumimoji="1" lang="en-US" altLang="ja-JP" dirty="0">
              <a:solidFill>
                <a:sysClr val="windowText" lastClr="000000"/>
              </a:solidFill>
            </a:endParaRPr>
          </a:p>
        </p:txBody>
      </p:sp>
      <p:sp>
        <p:nvSpPr>
          <p:cNvPr id="8" name="正方形/長方形 7"/>
          <p:cNvSpPr/>
          <p:nvPr/>
        </p:nvSpPr>
        <p:spPr>
          <a:xfrm>
            <a:off x="8424407" y="2763567"/>
            <a:ext cx="301686" cy="369332"/>
          </a:xfrm>
          <a:prstGeom prst="rect">
            <a:avLst/>
          </a:prstGeom>
        </p:spPr>
        <p:txBody>
          <a:bodyPr wrap="none">
            <a:spAutoFit/>
          </a:bodyPr>
          <a:lstStyle/>
          <a:p>
            <a:r>
              <a:rPr lang="en-US" altLang="ja-JP" dirty="0">
                <a:solidFill>
                  <a:srgbClr val="FF0000"/>
                </a:solidFill>
              </a:rPr>
              <a:t>7</a:t>
            </a:r>
            <a:endParaRPr lang="ja-JP" altLang="en-US" dirty="0"/>
          </a:p>
        </p:txBody>
      </p:sp>
    </p:spTree>
    <p:custDataLst>
      <p:tags r:id="rId1"/>
    </p:custDataLst>
    <p:extLst>
      <p:ext uri="{BB962C8B-B14F-4D97-AF65-F5344CB8AC3E}">
        <p14:creationId xmlns:p14="http://schemas.microsoft.com/office/powerpoint/2010/main" val="376363223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栄養指導</a:t>
            </a:r>
            <a:r>
              <a:rPr lang="en-US" altLang="ja-JP" sz="3600" dirty="0">
                <a:latin typeface="UD デジタル 教科書体 NP-B" panose="02020700000000000000" pitchFamily="18" charset="-128"/>
                <a:ea typeface="UD デジタル 教科書体 NP-B" panose="02020700000000000000" pitchFamily="18" charset="-128"/>
              </a:rPr>
              <a:t>Ⅱ</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4437557"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26</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2698175"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栄養状態の評価</a:t>
            </a:r>
          </a:p>
        </p:txBody>
      </p:sp>
      <p:pic>
        <p:nvPicPr>
          <p:cNvPr id="8" name="図 7">
            <a:extLst>
              <a:ext uri="{FF2B5EF4-FFF2-40B4-BE49-F238E27FC236}">
                <a16:creationId xmlns:a16="http://schemas.microsoft.com/office/drawing/2014/main" xmlns="" id="{C3A298B2-F66C-4721-5876-94816E51F5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641" t="51259" r="4536" b="7315"/>
          <a:stretch/>
        </p:blipFill>
        <p:spPr>
          <a:xfrm>
            <a:off x="432055" y="1884144"/>
            <a:ext cx="5473328" cy="4017006"/>
          </a:xfrm>
          <a:prstGeom prst="rect">
            <a:avLst/>
          </a:prstGeom>
          <a:ln>
            <a:solidFill>
              <a:schemeClr val="tx1"/>
            </a:solidFill>
          </a:ln>
        </p:spPr>
      </p:pic>
      <p:sp>
        <p:nvSpPr>
          <p:cNvPr id="11" name="テキスト ボックス 10">
            <a:extLst>
              <a:ext uri="{FF2B5EF4-FFF2-40B4-BE49-F238E27FC236}">
                <a16:creationId xmlns:a16="http://schemas.microsoft.com/office/drawing/2014/main" xmlns="" id="{426EF86F-C772-E39D-7E17-5D84DF8BFAE7}"/>
              </a:ext>
            </a:extLst>
          </p:cNvPr>
          <p:cNvSpPr txBox="1"/>
          <p:nvPr/>
        </p:nvSpPr>
        <p:spPr>
          <a:xfrm>
            <a:off x="1826319" y="6238291"/>
            <a:ext cx="2694969" cy="523220"/>
          </a:xfrm>
          <a:prstGeom prst="rect">
            <a:avLst/>
          </a:prstGeom>
          <a:noFill/>
        </p:spPr>
        <p:txBody>
          <a:bodyPr wrap="none" rtlCol="0">
            <a:spAutoFit/>
          </a:bodyPr>
          <a:lstStyle/>
          <a:p>
            <a:r>
              <a:rPr kumimoji="1" lang="ja-JP" altLang="en-US" sz="2800" dirty="0" smtClean="0"/>
              <a:t>　　　　　　の</a:t>
            </a:r>
            <a:r>
              <a:rPr kumimoji="1" lang="ja-JP" altLang="en-US" sz="2800" dirty="0"/>
              <a:t>評価</a:t>
            </a:r>
          </a:p>
        </p:txBody>
      </p:sp>
      <p:pic>
        <p:nvPicPr>
          <p:cNvPr id="12" name="図 11">
            <a:extLst>
              <a:ext uri="{FF2B5EF4-FFF2-40B4-BE49-F238E27FC236}">
                <a16:creationId xmlns:a16="http://schemas.microsoft.com/office/drawing/2014/main" xmlns="" id="{94568640-6CF1-AF13-2D85-A61C1572CB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41" t="48888" r="5793" b="4594"/>
          <a:stretch/>
        </p:blipFill>
        <p:spPr>
          <a:xfrm rot="10800000">
            <a:off x="6013958" y="1796033"/>
            <a:ext cx="5358891" cy="4249221"/>
          </a:xfrm>
          <a:prstGeom prst="rect">
            <a:avLst/>
          </a:prstGeom>
        </p:spPr>
      </p:pic>
      <p:sp>
        <p:nvSpPr>
          <p:cNvPr id="13" name="テキスト ボックス 12">
            <a:extLst>
              <a:ext uri="{FF2B5EF4-FFF2-40B4-BE49-F238E27FC236}">
                <a16:creationId xmlns:a16="http://schemas.microsoft.com/office/drawing/2014/main" xmlns="" id="{6A5B7DB4-1B0D-A6CB-C7B5-5A32C57C7603}"/>
              </a:ext>
            </a:extLst>
          </p:cNvPr>
          <p:cNvSpPr txBox="1"/>
          <p:nvPr/>
        </p:nvSpPr>
        <p:spPr>
          <a:xfrm>
            <a:off x="7523852" y="6204042"/>
            <a:ext cx="2456122" cy="523220"/>
          </a:xfrm>
          <a:prstGeom prst="rect">
            <a:avLst/>
          </a:prstGeom>
          <a:noFill/>
        </p:spPr>
        <p:txBody>
          <a:bodyPr wrap="none" rtlCol="0">
            <a:spAutoFit/>
          </a:bodyPr>
          <a:lstStyle/>
          <a:p>
            <a:r>
              <a:rPr kumimoji="1" lang="ja-JP" altLang="en-US" sz="2800" dirty="0" smtClean="0"/>
              <a:t>　　　　　の</a:t>
            </a:r>
            <a:r>
              <a:rPr kumimoji="1" lang="ja-JP" altLang="en-US" sz="2800" dirty="0"/>
              <a:t>評価</a:t>
            </a:r>
          </a:p>
        </p:txBody>
      </p:sp>
      <p:sp>
        <p:nvSpPr>
          <p:cNvPr id="16" name="テキスト ボックス 15">
            <a:extLst>
              <a:ext uri="{FF2B5EF4-FFF2-40B4-BE49-F238E27FC236}">
                <a16:creationId xmlns:a16="http://schemas.microsoft.com/office/drawing/2014/main" xmlns="" id="{E72B7E71-C35D-9DBA-BE5B-5CAC7E553F3A}"/>
              </a:ext>
            </a:extLst>
          </p:cNvPr>
          <p:cNvSpPr txBox="1"/>
          <p:nvPr/>
        </p:nvSpPr>
        <p:spPr>
          <a:xfrm>
            <a:off x="8223171" y="5931266"/>
            <a:ext cx="3279565" cy="223425"/>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愛玩動物飼養管理士　１級第１巻（</a:t>
            </a:r>
            <a:r>
              <a:rPr kumimoji="1" lang="en-US" altLang="ja-JP" sz="800" dirty="0">
                <a:latin typeface="BIZ UDPゴシック" panose="020B0400000000000000" pitchFamily="50" charset="-128"/>
                <a:ea typeface="BIZ UDPゴシック" panose="020B0400000000000000" pitchFamily="50" charset="-128"/>
              </a:rPr>
              <a:t>2023</a:t>
            </a:r>
            <a:r>
              <a:rPr kumimoji="1" lang="ja-JP" altLang="en-US" sz="800" dirty="0">
                <a:latin typeface="BIZ UDPゴシック" panose="020B0400000000000000" pitchFamily="50" charset="-128"/>
                <a:ea typeface="BIZ UDPゴシック" panose="020B0400000000000000" pitchFamily="50" charset="-128"/>
              </a:rPr>
              <a:t>年度）　</a:t>
            </a:r>
            <a:r>
              <a:rPr kumimoji="1" lang="en-US" altLang="ja-JP" sz="800" dirty="0">
                <a:latin typeface="BIZ UDPゴシック" panose="020B0400000000000000" pitchFamily="50" charset="-128"/>
                <a:ea typeface="BIZ UDPゴシック" panose="020B0400000000000000" pitchFamily="50" charset="-128"/>
              </a:rPr>
              <a:t>p</a:t>
            </a:r>
            <a:r>
              <a:rPr kumimoji="1" lang="ja-JP" altLang="en-US" sz="800" dirty="0">
                <a:latin typeface="BIZ UDPゴシック" panose="020B0400000000000000" pitchFamily="50" charset="-128"/>
                <a:ea typeface="BIZ UDPゴシック" panose="020B0400000000000000" pitchFamily="50" charset="-128"/>
              </a:rPr>
              <a:t>１６</a:t>
            </a:r>
            <a:r>
              <a:rPr kumimoji="1" lang="en-US" altLang="ja-JP" sz="800" dirty="0">
                <a:latin typeface="BIZ UDPゴシック" panose="020B0400000000000000" pitchFamily="50" charset="-128"/>
                <a:ea typeface="BIZ UDPゴシック" panose="020B0400000000000000" pitchFamily="50" charset="-128"/>
              </a:rPr>
              <a:t>7</a:t>
            </a:r>
            <a:r>
              <a:rPr kumimoji="1" lang="ja-JP" altLang="en-US" sz="800" dirty="0">
                <a:latin typeface="BIZ UDPゴシック" panose="020B0400000000000000" pitchFamily="50" charset="-128"/>
                <a:ea typeface="BIZ UDPゴシック" panose="020B0400000000000000" pitchFamily="50" charset="-128"/>
              </a:rPr>
              <a:t>より</a:t>
            </a:r>
          </a:p>
        </p:txBody>
      </p:sp>
      <p:sp>
        <p:nvSpPr>
          <p:cNvPr id="17" name="テキスト ボックス 16">
            <a:extLst>
              <a:ext uri="{FF2B5EF4-FFF2-40B4-BE49-F238E27FC236}">
                <a16:creationId xmlns:a16="http://schemas.microsoft.com/office/drawing/2014/main" xmlns="" id="{5F9A6891-F38B-1991-5759-4CA7C3EE82DE}"/>
              </a:ext>
            </a:extLst>
          </p:cNvPr>
          <p:cNvSpPr txBox="1"/>
          <p:nvPr/>
        </p:nvSpPr>
        <p:spPr>
          <a:xfrm>
            <a:off x="2913050" y="5931266"/>
            <a:ext cx="3279565" cy="223425"/>
          </a:xfrm>
          <a:prstGeom prst="rect">
            <a:avLst/>
          </a:prstGeom>
          <a:noFill/>
        </p:spPr>
        <p:txBody>
          <a:bodyPr wrap="square" rtlCol="0">
            <a:spAutoFit/>
          </a:bodyPr>
          <a:lstStyle/>
          <a:p>
            <a:pPr algn="ctr"/>
            <a:r>
              <a:rPr kumimoji="1" lang="ja-JP" altLang="en-US" sz="800" dirty="0">
                <a:latin typeface="BIZ UDPゴシック" panose="020B0400000000000000" pitchFamily="50" charset="-128"/>
                <a:ea typeface="BIZ UDPゴシック" panose="020B0400000000000000" pitchFamily="50" charset="-128"/>
              </a:rPr>
              <a:t>愛玩動物飼養管理士　１級第１巻（</a:t>
            </a:r>
            <a:r>
              <a:rPr kumimoji="1" lang="en-US" altLang="ja-JP" sz="800" dirty="0">
                <a:latin typeface="BIZ UDPゴシック" panose="020B0400000000000000" pitchFamily="50" charset="-128"/>
                <a:ea typeface="BIZ UDPゴシック" panose="020B0400000000000000" pitchFamily="50" charset="-128"/>
              </a:rPr>
              <a:t>2023</a:t>
            </a:r>
            <a:r>
              <a:rPr kumimoji="1" lang="ja-JP" altLang="en-US" sz="800" dirty="0">
                <a:latin typeface="BIZ UDPゴシック" panose="020B0400000000000000" pitchFamily="50" charset="-128"/>
                <a:ea typeface="BIZ UDPゴシック" panose="020B0400000000000000" pitchFamily="50" charset="-128"/>
              </a:rPr>
              <a:t>年度）　</a:t>
            </a:r>
            <a:r>
              <a:rPr kumimoji="1" lang="en-US" altLang="ja-JP" sz="800" dirty="0">
                <a:latin typeface="BIZ UDPゴシック" panose="020B0400000000000000" pitchFamily="50" charset="-128"/>
                <a:ea typeface="BIZ UDPゴシック" panose="020B0400000000000000" pitchFamily="50" charset="-128"/>
              </a:rPr>
              <a:t>p</a:t>
            </a:r>
            <a:r>
              <a:rPr kumimoji="1" lang="ja-JP" altLang="en-US" sz="800" dirty="0">
                <a:latin typeface="BIZ UDPゴシック" panose="020B0400000000000000" pitchFamily="50" charset="-128"/>
                <a:ea typeface="BIZ UDPゴシック" panose="020B0400000000000000" pitchFamily="50" charset="-128"/>
              </a:rPr>
              <a:t>１６</a:t>
            </a:r>
            <a:r>
              <a:rPr kumimoji="1" lang="en-US" altLang="ja-JP" sz="800" dirty="0">
                <a:latin typeface="BIZ UDPゴシック" panose="020B0400000000000000" pitchFamily="50" charset="-128"/>
                <a:ea typeface="BIZ UDPゴシック" panose="020B0400000000000000" pitchFamily="50" charset="-128"/>
              </a:rPr>
              <a:t>4</a:t>
            </a:r>
            <a:r>
              <a:rPr kumimoji="1" lang="ja-JP" altLang="en-US" sz="800" dirty="0">
                <a:latin typeface="BIZ UDPゴシック" panose="020B0400000000000000" pitchFamily="50" charset="-128"/>
                <a:ea typeface="BIZ UDPゴシック" panose="020B0400000000000000" pitchFamily="50" charset="-128"/>
              </a:rPr>
              <a:t>より</a:t>
            </a:r>
          </a:p>
        </p:txBody>
      </p:sp>
      <p:sp>
        <p:nvSpPr>
          <p:cNvPr id="2" name="正方形/長方形 1"/>
          <p:cNvSpPr/>
          <p:nvPr/>
        </p:nvSpPr>
        <p:spPr>
          <a:xfrm>
            <a:off x="2141220" y="6249098"/>
            <a:ext cx="1107996" cy="461665"/>
          </a:xfrm>
          <a:prstGeom prst="rect">
            <a:avLst/>
          </a:prstGeom>
        </p:spPr>
        <p:txBody>
          <a:bodyPr wrap="none">
            <a:spAutoFit/>
          </a:bodyPr>
          <a:lstStyle/>
          <a:p>
            <a:r>
              <a:rPr lang="ja-JP" altLang="en-US" sz="2400" dirty="0">
                <a:solidFill>
                  <a:srgbClr val="FF0000"/>
                </a:solidFill>
              </a:rPr>
              <a:t>体脂肪</a:t>
            </a:r>
            <a:endParaRPr lang="ja-JP" altLang="en-US" sz="2400" dirty="0"/>
          </a:p>
        </p:txBody>
      </p:sp>
      <p:sp>
        <p:nvSpPr>
          <p:cNvPr id="3" name="正方形/長方形 2"/>
          <p:cNvSpPr/>
          <p:nvPr/>
        </p:nvSpPr>
        <p:spPr>
          <a:xfrm>
            <a:off x="7585407" y="6202858"/>
            <a:ext cx="1107996" cy="461665"/>
          </a:xfrm>
          <a:prstGeom prst="rect">
            <a:avLst/>
          </a:prstGeom>
        </p:spPr>
        <p:txBody>
          <a:bodyPr wrap="none">
            <a:spAutoFit/>
          </a:bodyPr>
          <a:lstStyle/>
          <a:p>
            <a:r>
              <a:rPr lang="ja-JP" altLang="en-US" sz="2400" dirty="0">
                <a:solidFill>
                  <a:srgbClr val="FF0000"/>
                </a:solidFill>
              </a:rPr>
              <a:t>筋肉量</a:t>
            </a:r>
            <a:endParaRPr lang="ja-JP" altLang="en-US" sz="2400" dirty="0"/>
          </a:p>
        </p:txBody>
      </p:sp>
    </p:spTree>
    <p:custDataLst>
      <p:tags r:id="rId1"/>
    </p:custDataLst>
    <p:extLst>
      <p:ext uri="{BB962C8B-B14F-4D97-AF65-F5344CB8AC3E}">
        <p14:creationId xmlns:p14="http://schemas.microsoft.com/office/powerpoint/2010/main" val="4265541297"/>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栄養指導</a:t>
            </a:r>
            <a:r>
              <a:rPr lang="en-US" altLang="ja-JP" sz="3600" dirty="0">
                <a:latin typeface="UD デジタル 教科書体 NP-B" panose="02020700000000000000" pitchFamily="18" charset="-128"/>
                <a:ea typeface="UD デジタル 教科書体 NP-B" panose="02020700000000000000" pitchFamily="18" charset="-128"/>
              </a:rPr>
              <a:t>Ⅱ</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4437557"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27</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2698175"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栄養状態の評価</a:t>
            </a:r>
          </a:p>
        </p:txBody>
      </p:sp>
      <p:sp>
        <p:nvSpPr>
          <p:cNvPr id="11" name="テキスト ボックス 10">
            <a:extLst>
              <a:ext uri="{FF2B5EF4-FFF2-40B4-BE49-F238E27FC236}">
                <a16:creationId xmlns:a16="http://schemas.microsoft.com/office/drawing/2014/main" xmlns="" id="{426EF86F-C772-E39D-7E17-5D84DF8BFAE7}"/>
              </a:ext>
            </a:extLst>
          </p:cNvPr>
          <p:cNvSpPr txBox="1"/>
          <p:nvPr/>
        </p:nvSpPr>
        <p:spPr>
          <a:xfrm>
            <a:off x="1012382" y="1946133"/>
            <a:ext cx="2614818" cy="523220"/>
          </a:xfrm>
          <a:prstGeom prst="rect">
            <a:avLst/>
          </a:prstGeom>
          <a:noFill/>
        </p:spPr>
        <p:txBody>
          <a:bodyPr wrap="none" rtlCol="0">
            <a:spAutoFit/>
          </a:bodyPr>
          <a:lstStyle/>
          <a:p>
            <a:r>
              <a:rPr kumimoji="1" lang="ja-JP" altLang="en-US" sz="2800" dirty="0">
                <a:solidFill>
                  <a:srgbClr val="FF0000"/>
                </a:solidFill>
              </a:rPr>
              <a:t>ＢＣＳが</a:t>
            </a:r>
            <a:r>
              <a:rPr kumimoji="1" lang="en-US" altLang="ja-JP" sz="2800" dirty="0">
                <a:solidFill>
                  <a:srgbClr val="FF0000"/>
                </a:solidFill>
              </a:rPr>
              <a:t>5</a:t>
            </a:r>
            <a:r>
              <a:rPr kumimoji="1" lang="ja-JP" altLang="en-US" sz="2800" dirty="0">
                <a:solidFill>
                  <a:srgbClr val="FF0000"/>
                </a:solidFill>
              </a:rPr>
              <a:t>の場合</a:t>
            </a:r>
            <a:endParaRPr kumimoji="1" lang="ja-JP" altLang="en-US" sz="2800" dirty="0"/>
          </a:p>
        </p:txBody>
      </p:sp>
      <p:sp>
        <p:nvSpPr>
          <p:cNvPr id="2" name="テキスト ボックス 1">
            <a:extLst>
              <a:ext uri="{FF2B5EF4-FFF2-40B4-BE49-F238E27FC236}">
                <a16:creationId xmlns:a16="http://schemas.microsoft.com/office/drawing/2014/main" xmlns="" id="{BF6E58A8-D80E-93FC-5351-208BDAA7391A}"/>
              </a:ext>
            </a:extLst>
          </p:cNvPr>
          <p:cNvSpPr txBox="1"/>
          <p:nvPr/>
        </p:nvSpPr>
        <p:spPr>
          <a:xfrm>
            <a:off x="1714056" y="2561433"/>
            <a:ext cx="8543925" cy="707886"/>
          </a:xfrm>
          <a:prstGeom prst="rect">
            <a:avLst/>
          </a:prstGeom>
          <a:noFill/>
        </p:spPr>
        <p:txBody>
          <a:bodyPr wrap="square" rtlCol="0">
            <a:spAutoFit/>
          </a:bodyPr>
          <a:lstStyle/>
          <a:p>
            <a:r>
              <a:rPr kumimoji="1" lang="ja-JP" altLang="en-US" sz="2000" dirty="0"/>
              <a:t>心臓病・糖尿病・脂肪肝・尿路の病気・膵炎・関節炎・熱中症・手術の高リスクなど健康を害するリスクが高い</a:t>
            </a:r>
          </a:p>
        </p:txBody>
      </p:sp>
      <p:sp>
        <p:nvSpPr>
          <p:cNvPr id="3" name="テキスト ボックス 2">
            <a:extLst>
              <a:ext uri="{FF2B5EF4-FFF2-40B4-BE49-F238E27FC236}">
                <a16:creationId xmlns:a16="http://schemas.microsoft.com/office/drawing/2014/main" xmlns="" id="{B1FAEA8F-B83D-185A-B200-E695E9F95CE7}"/>
              </a:ext>
            </a:extLst>
          </p:cNvPr>
          <p:cNvSpPr txBox="1"/>
          <p:nvPr/>
        </p:nvSpPr>
        <p:spPr>
          <a:xfrm>
            <a:off x="1012382" y="3592412"/>
            <a:ext cx="2547492" cy="523220"/>
          </a:xfrm>
          <a:prstGeom prst="rect">
            <a:avLst/>
          </a:prstGeom>
          <a:noFill/>
        </p:spPr>
        <p:txBody>
          <a:bodyPr wrap="none" rtlCol="0">
            <a:spAutoFit/>
          </a:bodyPr>
          <a:lstStyle/>
          <a:p>
            <a:r>
              <a:rPr kumimoji="1" lang="ja-JP" altLang="en-US" sz="2800" dirty="0"/>
              <a:t>チェックすること</a:t>
            </a:r>
          </a:p>
        </p:txBody>
      </p:sp>
      <p:sp>
        <p:nvSpPr>
          <p:cNvPr id="6" name="テキスト ボックス 5">
            <a:extLst>
              <a:ext uri="{FF2B5EF4-FFF2-40B4-BE49-F238E27FC236}">
                <a16:creationId xmlns:a16="http://schemas.microsoft.com/office/drawing/2014/main" xmlns="" id="{0194C050-F05C-4F76-556A-C252DB051111}"/>
              </a:ext>
            </a:extLst>
          </p:cNvPr>
          <p:cNvSpPr txBox="1"/>
          <p:nvPr/>
        </p:nvSpPr>
        <p:spPr>
          <a:xfrm>
            <a:off x="1714056" y="4224784"/>
            <a:ext cx="4601019" cy="1938992"/>
          </a:xfrm>
          <a:prstGeom prst="rect">
            <a:avLst/>
          </a:prstGeom>
          <a:noFill/>
        </p:spPr>
        <p:txBody>
          <a:bodyPr wrap="square" rtlCol="0">
            <a:spAutoFit/>
          </a:bodyPr>
          <a:lstStyle/>
          <a:p>
            <a:r>
              <a:rPr kumimoji="1" lang="ja-JP" altLang="en-US" sz="2000" dirty="0"/>
              <a:t>□どんなフードを食べているか</a:t>
            </a:r>
            <a:endParaRPr kumimoji="1" lang="en-US" altLang="ja-JP" sz="2000" dirty="0"/>
          </a:p>
          <a:p>
            <a:r>
              <a:rPr kumimoji="1" lang="ja-JP" altLang="en-US" sz="2000" dirty="0"/>
              <a:t>□一日何回食べているか</a:t>
            </a:r>
            <a:endParaRPr kumimoji="1" lang="en-US" altLang="ja-JP" sz="2000" dirty="0"/>
          </a:p>
          <a:p>
            <a:r>
              <a:rPr kumimoji="1" lang="ja-JP" altLang="en-US" sz="2000" dirty="0"/>
              <a:t>□一回あたりどのくらいの量を与えるか</a:t>
            </a:r>
            <a:endParaRPr kumimoji="1" lang="en-US" altLang="ja-JP" sz="2000" dirty="0"/>
          </a:p>
          <a:p>
            <a:r>
              <a:rPr kumimoji="1" lang="ja-JP" altLang="en-US" sz="2000" dirty="0"/>
              <a:t>□計量して与えているか</a:t>
            </a:r>
            <a:endParaRPr kumimoji="1" lang="en-US" altLang="ja-JP" sz="2000" dirty="0"/>
          </a:p>
          <a:p>
            <a:r>
              <a:rPr kumimoji="1" lang="ja-JP" altLang="en-US" sz="2000" dirty="0"/>
              <a:t>□おやつはどのくらい与えているか</a:t>
            </a:r>
            <a:endParaRPr kumimoji="1" lang="en-US" altLang="ja-JP" sz="2000" dirty="0"/>
          </a:p>
          <a:p>
            <a:r>
              <a:rPr kumimoji="1" lang="ja-JP" altLang="en-US" sz="2000" dirty="0"/>
              <a:t>□運動をしているか</a:t>
            </a:r>
          </a:p>
        </p:txBody>
      </p:sp>
      <p:sp>
        <p:nvSpPr>
          <p:cNvPr id="18" name="テキスト ボックス 17">
            <a:extLst>
              <a:ext uri="{FF2B5EF4-FFF2-40B4-BE49-F238E27FC236}">
                <a16:creationId xmlns:a16="http://schemas.microsoft.com/office/drawing/2014/main" xmlns="" id="{5E3FA3A7-1B33-7FB5-59AA-E37C63ED1DAF}"/>
              </a:ext>
            </a:extLst>
          </p:cNvPr>
          <p:cNvSpPr txBox="1"/>
          <p:nvPr/>
        </p:nvSpPr>
        <p:spPr>
          <a:xfrm>
            <a:off x="6705156" y="4253878"/>
            <a:ext cx="3438969" cy="400110"/>
          </a:xfrm>
          <a:prstGeom prst="rect">
            <a:avLst/>
          </a:prstGeom>
          <a:noFill/>
        </p:spPr>
        <p:txBody>
          <a:bodyPr wrap="square" rtlCol="0">
            <a:spAutoFit/>
          </a:bodyPr>
          <a:lstStyle/>
          <a:p>
            <a:r>
              <a:rPr kumimoji="1" lang="ja-JP" altLang="en-US" sz="2000" dirty="0">
                <a:solidFill>
                  <a:srgbClr val="FF0000"/>
                </a:solidFill>
              </a:rPr>
              <a:t>フードや運動管理を指導する</a:t>
            </a:r>
          </a:p>
        </p:txBody>
      </p:sp>
    </p:spTree>
    <p:custDataLst>
      <p:tags r:id="rId1"/>
    </p:custDataLst>
    <p:extLst>
      <p:ext uri="{BB962C8B-B14F-4D97-AF65-F5344CB8AC3E}">
        <p14:creationId xmlns:p14="http://schemas.microsoft.com/office/powerpoint/2010/main" val="127268940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栄養指導</a:t>
            </a:r>
            <a:r>
              <a:rPr lang="en-US" altLang="ja-JP" sz="3600" dirty="0">
                <a:latin typeface="UD デジタル 教科書体 NP-B" panose="02020700000000000000" pitchFamily="18" charset="-128"/>
                <a:ea typeface="UD デジタル 教科書体 NP-B" panose="02020700000000000000" pitchFamily="18" charset="-128"/>
              </a:rPr>
              <a:t>Ⅲ</a:t>
            </a: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4437557"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28</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4493538"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食べてはいけない食品など</a:t>
            </a:r>
          </a:p>
        </p:txBody>
      </p:sp>
      <p:graphicFrame>
        <p:nvGraphicFramePr>
          <p:cNvPr id="2" name="表 1">
            <a:extLst>
              <a:ext uri="{FF2B5EF4-FFF2-40B4-BE49-F238E27FC236}">
                <a16:creationId xmlns:a16="http://schemas.microsoft.com/office/drawing/2014/main" xmlns="" id="{759CE093-88EE-2EC8-3BCC-4A72EF9F4FE1}"/>
              </a:ext>
            </a:extLst>
          </p:cNvPr>
          <p:cNvGraphicFramePr>
            <a:graphicFrameLocks noGrp="1"/>
          </p:cNvGraphicFramePr>
          <p:nvPr>
            <p:extLst>
              <p:ext uri="{D42A27DB-BD31-4B8C-83A1-F6EECF244321}">
                <p14:modId xmlns:p14="http://schemas.microsoft.com/office/powerpoint/2010/main" val="1894132582"/>
              </p:ext>
            </p:extLst>
          </p:nvPr>
        </p:nvGraphicFramePr>
        <p:xfrm>
          <a:off x="653309" y="1792064"/>
          <a:ext cx="10890991" cy="4195026"/>
        </p:xfrm>
        <a:graphic>
          <a:graphicData uri="http://schemas.openxmlformats.org/drawingml/2006/table">
            <a:tbl>
              <a:tblPr firstRow="1" bandRow="1">
                <a:tableStyleId>{5C22544A-7EE6-4342-B048-85BDC9FD1C3A}</a:tableStyleId>
              </a:tblPr>
              <a:tblGrid>
                <a:gridCol w="2528042">
                  <a:extLst>
                    <a:ext uri="{9D8B030D-6E8A-4147-A177-3AD203B41FA5}">
                      <a16:colId xmlns:a16="http://schemas.microsoft.com/office/drawing/2014/main" xmlns="" val="3835367554"/>
                    </a:ext>
                  </a:extLst>
                </a:gridCol>
                <a:gridCol w="7334250">
                  <a:extLst>
                    <a:ext uri="{9D8B030D-6E8A-4147-A177-3AD203B41FA5}">
                      <a16:colId xmlns:a16="http://schemas.microsoft.com/office/drawing/2014/main" xmlns="" val="2344848358"/>
                    </a:ext>
                  </a:extLst>
                </a:gridCol>
                <a:gridCol w="1028699">
                  <a:extLst>
                    <a:ext uri="{9D8B030D-6E8A-4147-A177-3AD203B41FA5}">
                      <a16:colId xmlns:a16="http://schemas.microsoft.com/office/drawing/2014/main" xmlns="" val="1376416969"/>
                    </a:ext>
                  </a:extLst>
                </a:gridCol>
              </a:tblGrid>
              <a:tr h="195796">
                <a:tc>
                  <a:txBody>
                    <a:bodyPr/>
                    <a:lstStyle/>
                    <a:p>
                      <a:pPr algn="ctr"/>
                      <a:endParaRPr kumimoji="1" lang="ja-JP" altLang="en-US" sz="1400" dirty="0">
                        <a:solidFill>
                          <a:schemeClr val="tx1"/>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症状</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対象動物</a:t>
                      </a:r>
                    </a:p>
                  </a:txBody>
                  <a:tcPr anchor="ctr"/>
                </a:tc>
                <a:extLst>
                  <a:ext uri="{0D108BD9-81ED-4DB2-BD59-A6C34878D82A}">
                    <a16:rowId xmlns:a16="http://schemas.microsoft.com/office/drawing/2014/main" xmlns="" val="265946953"/>
                  </a:ext>
                </a:extLst>
              </a:tr>
              <a:tr h="326808">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ネギ・ニンニク・タマネギ</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アミノプロピルジスルフィド</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赤血球の膜が壊れて貧血に（溶血性貧血）</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143362475"/>
                  </a:ext>
                </a:extLst>
              </a:tr>
              <a:tr h="342644">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イカ・タコ・エビ・カニ（生）</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チアミナーゼ</a:t>
                      </a: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　</a:t>
                      </a:r>
                      <a:endParaRPr kumimoji="1" lang="en-US" altLang="ja-JP" sz="1400" b="1" dirty="0">
                        <a:solidFill>
                          <a:srgbClr val="FF0000"/>
                        </a:solidFill>
                        <a:latin typeface="HG丸ｺﾞｼｯｸM-PRO" panose="020F0600000000000000" pitchFamily="50" charset="-128"/>
                        <a:ea typeface="HG丸ｺﾞｼｯｸM-PRO" panose="020F0600000000000000" pitchFamily="50" charset="-128"/>
                      </a:endParaRPr>
                    </a:p>
                    <a:p>
                      <a:pPr algn="l"/>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ビタミンＢ</a:t>
                      </a:r>
                      <a:r>
                        <a:rPr kumimoji="1" lang="en-US" altLang="ja-JP" sz="1400" b="0" dirty="0">
                          <a:solidFill>
                            <a:schemeClr val="tx1"/>
                          </a:solidFill>
                          <a:latin typeface="HG丸ｺﾞｼｯｸM-PRO" panose="020F0600000000000000" pitchFamily="50" charset="-128"/>
                          <a:ea typeface="HG丸ｺﾞｼｯｸM-PRO" panose="020F0600000000000000" pitchFamily="50" charset="-128"/>
                        </a:rPr>
                        <a:t>1</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を破壊。糖を分解しエネルギー不足になり、</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けいれん、ふらつきが起こる</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特に猫</a:t>
                      </a:r>
                    </a:p>
                  </a:txBody>
                  <a:tcPr anchor="ctr"/>
                </a:tc>
                <a:extLst>
                  <a:ext uri="{0D108BD9-81ED-4DB2-BD59-A6C34878D82A}">
                    <a16:rowId xmlns:a16="http://schemas.microsoft.com/office/drawing/2014/main" xmlns="" val="3722700113"/>
                  </a:ext>
                </a:extLst>
              </a:tr>
              <a:tr h="307059">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チョコレート</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テオブロミン</a:t>
                      </a: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神経を興奮させる。嘔吐、不整脈、心不全</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txBody>
                  <a:tcPr anchor="ctr"/>
                </a:tc>
                <a:extLst>
                  <a:ext uri="{0D108BD9-81ED-4DB2-BD59-A6C34878D82A}">
                    <a16:rowId xmlns:a16="http://schemas.microsoft.com/office/drawing/2014/main" xmlns="" val="2476467546"/>
                  </a:ext>
                </a:extLst>
              </a:tr>
              <a:tr h="283043">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アボカド</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ペルシン</a:t>
                      </a:r>
                      <a:r>
                        <a:rPr kumimoji="1" lang="ja-JP" altLang="en-US" sz="1400" b="1" dirty="0">
                          <a:solidFill>
                            <a:srgbClr val="FF0000"/>
                          </a:solidFill>
                          <a:latin typeface="HG丸ｺﾞｼｯｸM-PRO" panose="020F0600000000000000" pitchFamily="50" charset="-128"/>
                          <a:ea typeface="HG丸ｺﾞｼｯｸM-PRO" panose="020F0600000000000000" pitchFamily="50" charset="-128"/>
                        </a:rPr>
                        <a:t>　</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嘔吐、下痢。</a:t>
                      </a:r>
                      <a:r>
                        <a:rPr kumimoji="1" lang="ja-JP" altLang="en-US" sz="1400" b="0" dirty="0">
                          <a:solidFill>
                            <a:srgbClr val="FF0000"/>
                          </a:solidFill>
                          <a:latin typeface="HG丸ｺﾞｼｯｸM-PRO" panose="020F0600000000000000" pitchFamily="50" charset="-128"/>
                          <a:ea typeface="HG丸ｺﾞｼｯｸM-PRO" panose="020F0600000000000000" pitchFamily="50" charset="-128"/>
                        </a:rPr>
                        <a:t>鳥は致死率高い</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犬・猫・鳥</a:t>
                      </a:r>
                    </a:p>
                  </a:txBody>
                  <a:tcPr anchor="ctr"/>
                </a:tc>
                <a:extLst>
                  <a:ext uri="{0D108BD9-81ED-4DB2-BD59-A6C34878D82A}">
                    <a16:rowId xmlns:a16="http://schemas.microsoft.com/office/drawing/2014/main" xmlns="" val="2537036042"/>
                  </a:ext>
                </a:extLst>
              </a:tr>
              <a:tr h="291620">
                <a:tc>
                  <a:txBody>
                    <a:bodyPr/>
                    <a:lstStyle/>
                    <a:p>
                      <a:pPr algn="l"/>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ぶどう</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原因不明</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腎障害</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45887077"/>
                  </a:ext>
                </a:extLst>
              </a:tr>
              <a:tr h="342644">
                <a:tc>
                  <a:txBody>
                    <a:bodyPr/>
                    <a:lstStyle/>
                    <a:p>
                      <a:pPr algn="l"/>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コーヒー・お茶</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カフェイン</a:t>
                      </a:r>
                      <a:r>
                        <a:rPr kumimoji="1" lang="ja-JP" altLang="en-US" sz="1400" b="0" dirty="0">
                          <a:solidFill>
                            <a:schemeClr val="tx1"/>
                          </a:solidFill>
                          <a:latin typeface="HG丸ｺﾞｼｯｸM-PRO" panose="020F0600000000000000" pitchFamily="50" charset="-128"/>
                          <a:ea typeface="HG丸ｺﾞｼｯｸM-PRO" panose="020F0600000000000000" pitchFamily="50" charset="-128"/>
                        </a:rPr>
                        <a:t>　神経を興奮させる。嘔吐、多尿、けいれん</a:t>
                      </a:r>
                      <a:endParaRPr kumimoji="1" lang="ja-JP" altLang="en-US" sz="1400" b="1"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391103406"/>
                  </a:ext>
                </a:extLst>
              </a:tr>
              <a:tr h="311348">
                <a:tc>
                  <a:txBody>
                    <a:bodyPr/>
                    <a:lstStyle/>
                    <a:p>
                      <a:pPr algn="l"/>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生卵</a:t>
                      </a:r>
                    </a:p>
                  </a:txBody>
                  <a:tcPr anchor="ctr"/>
                </a:tc>
                <a:tc>
                  <a:txBody>
                    <a:bodyPr/>
                    <a:lstStyle/>
                    <a:p>
                      <a:pPr algn="l"/>
                      <a:r>
                        <a:rPr kumimoji="1" lang="ja-JP" altLang="en-US" sz="1400" b="1" dirty="0">
                          <a:solidFill>
                            <a:srgbClr val="0070C0"/>
                          </a:solidFill>
                          <a:latin typeface="HG丸ｺﾞｼｯｸM-PRO" panose="020F0600000000000000" pitchFamily="50" charset="-128"/>
                          <a:ea typeface="HG丸ｺﾞｼｯｸM-PRO" panose="020F0600000000000000" pitchFamily="50" charset="-128"/>
                        </a:rPr>
                        <a:t>アビジン</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生卵の白身の成分。卵黄のビオチンの吸収を妨げ皮膚病になるおそれ</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1091521821"/>
                  </a:ext>
                </a:extLst>
              </a:tr>
              <a:tr h="342644">
                <a:tc>
                  <a:txBody>
                    <a:bodyPr/>
                    <a:lstStyle/>
                    <a:p>
                      <a:pPr algn="l"/>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キノコ、タケノコ、ナッツ</a:t>
                      </a:r>
                    </a:p>
                  </a:txBody>
                  <a:tcPr anchor="ctr"/>
                </a:tc>
                <a:tc>
                  <a:txBody>
                    <a:bodyPr/>
                    <a:lstStyle/>
                    <a:p>
                      <a:pPr algn="l"/>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消化不良</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4015334881"/>
                  </a:ext>
                </a:extLst>
              </a:tr>
              <a:tr h="306201">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キシリトール</a:t>
                      </a:r>
                    </a:p>
                  </a:txBody>
                  <a:tcPr anchor="ctr"/>
                </a:tc>
                <a:tc>
                  <a:txBody>
                    <a:bodyPr/>
                    <a:lstStyle/>
                    <a:p>
                      <a:pPr algn="l"/>
                      <a:r>
                        <a:rPr kumimoji="1" lang="ja-JP" altLang="en-US" sz="1400" dirty="0">
                          <a:solidFill>
                            <a:srgbClr val="0070C0"/>
                          </a:solidFill>
                          <a:latin typeface="HG丸ｺﾞｼｯｸM-PRO" panose="020F0600000000000000" pitchFamily="50" charset="-128"/>
                          <a:ea typeface="HG丸ｺﾞｼｯｸM-PRO" panose="020F0600000000000000" pitchFamily="50" charset="-128"/>
                        </a:rPr>
                        <a:t>キシリトール　</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インスリンを増加させ低血糖、肝障害　　</a:t>
                      </a:r>
                      <a:endParaRPr kumimoji="1" lang="ja-JP" altLang="en-US" sz="1400" dirty="0">
                        <a:solidFill>
                          <a:srgbClr val="FF0000"/>
                        </a:solidFill>
                        <a:latin typeface="HG丸ｺﾞｼｯｸM-PRO" panose="020F0600000000000000" pitchFamily="50" charset="-128"/>
                        <a:ea typeface="HG丸ｺﾞｼｯｸM-PRO" panose="020F0600000000000000" pitchFamily="50" charset="-128"/>
                      </a:endParaRP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1170696432"/>
                  </a:ext>
                </a:extLst>
              </a:tr>
              <a:tr h="306201">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プロピレングリコール</a:t>
                      </a:r>
                    </a:p>
                  </a:txBody>
                  <a:tcPr anchor="ctr"/>
                </a:tc>
                <a:tc>
                  <a:txBody>
                    <a:bodyPr/>
                    <a:lstStyle/>
                    <a:p>
                      <a:pPr algn="l"/>
                      <a:r>
                        <a:rPr kumimoji="1" lang="ja-JP" altLang="en-US" sz="1400" dirty="0">
                          <a:solidFill>
                            <a:srgbClr val="0070C0"/>
                          </a:solidFill>
                          <a:latin typeface="HG丸ｺﾞｼｯｸM-PRO" panose="020F0600000000000000" pitchFamily="50" charset="-128"/>
                          <a:ea typeface="HG丸ｺﾞｼｯｸM-PRO" panose="020F0600000000000000" pitchFamily="50" charset="-128"/>
                        </a:rPr>
                        <a:t>プロピレングリコール　</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食品添加物（防腐剤）で、赤血球を壊し溶血性貧血を起こす</a:t>
                      </a:r>
                    </a:p>
                  </a:txBody>
                  <a:tcPr anchor="ctr"/>
                </a:tc>
                <a:tc>
                  <a:txBody>
                    <a:bodyP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猫</a:t>
                      </a:r>
                    </a:p>
                  </a:txBody>
                  <a:tcPr anchor="ctr"/>
                </a:tc>
                <a:extLst>
                  <a:ext uri="{0D108BD9-81ED-4DB2-BD59-A6C34878D82A}">
                    <a16:rowId xmlns:a16="http://schemas.microsoft.com/office/drawing/2014/main" xmlns="" val="2873276014"/>
                  </a:ext>
                </a:extLst>
              </a:tr>
              <a:tr h="306201">
                <a:tc>
                  <a:txBody>
                    <a:bodyPr/>
                    <a:lstStyle/>
                    <a:p>
                      <a:pPr algn="l"/>
                      <a:r>
                        <a:rPr kumimoji="1" lang="ja-JP" altLang="en-US" sz="1400" dirty="0">
                          <a:solidFill>
                            <a:srgbClr val="FF0000"/>
                          </a:solidFill>
                          <a:latin typeface="HG丸ｺﾞｼｯｸM-PRO" panose="020F0600000000000000" pitchFamily="50" charset="-128"/>
                          <a:ea typeface="HG丸ｺﾞｼｯｸM-PRO" panose="020F0600000000000000" pitchFamily="50" charset="-128"/>
                        </a:rPr>
                        <a:t>人間の痛み止めの薬</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成分を分解できないので、副作用が強く出る</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犬・猫</a:t>
                      </a:r>
                    </a:p>
                  </a:txBody>
                  <a:tcPr anchor="ctr"/>
                </a:tc>
                <a:extLst>
                  <a:ext uri="{0D108BD9-81ED-4DB2-BD59-A6C34878D82A}">
                    <a16:rowId xmlns:a16="http://schemas.microsoft.com/office/drawing/2014/main" xmlns="" val="423608863"/>
                  </a:ext>
                </a:extLst>
              </a:tr>
            </a:tbl>
          </a:graphicData>
        </a:graphic>
      </p:graphicFrame>
    </p:spTree>
    <p:custDataLst>
      <p:tags r:id="rId1"/>
    </p:custDataLst>
    <p:extLst>
      <p:ext uri="{BB962C8B-B14F-4D97-AF65-F5344CB8AC3E}">
        <p14:creationId xmlns:p14="http://schemas.microsoft.com/office/powerpoint/2010/main" val="1801047862"/>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29</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2339102"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病気と療法食</a:t>
            </a:r>
          </a:p>
        </p:txBody>
      </p:sp>
      <p:graphicFrame>
        <p:nvGraphicFramePr>
          <p:cNvPr id="8" name="図表 7">
            <a:extLst>
              <a:ext uri="{FF2B5EF4-FFF2-40B4-BE49-F238E27FC236}">
                <a16:creationId xmlns:a16="http://schemas.microsoft.com/office/drawing/2014/main" xmlns="" id="{99669D97-F01F-221E-61E8-6FF2A6081F07}"/>
              </a:ext>
            </a:extLst>
          </p:cNvPr>
          <p:cNvGraphicFramePr/>
          <p:nvPr>
            <p:extLst>
              <p:ext uri="{D42A27DB-BD31-4B8C-83A1-F6EECF244321}">
                <p14:modId xmlns:p14="http://schemas.microsoft.com/office/powerpoint/2010/main" val="1835897866"/>
              </p:ext>
            </p:extLst>
          </p:nvPr>
        </p:nvGraphicFramePr>
        <p:xfrm>
          <a:off x="3106786" y="1995868"/>
          <a:ext cx="5376242" cy="32356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テキスト ボックス 10">
            <a:extLst>
              <a:ext uri="{FF2B5EF4-FFF2-40B4-BE49-F238E27FC236}">
                <a16:creationId xmlns:a16="http://schemas.microsoft.com/office/drawing/2014/main" xmlns="" id="{0DBE5E2A-F66D-1BFC-4E45-133D4842DF75}"/>
              </a:ext>
            </a:extLst>
          </p:cNvPr>
          <p:cNvSpPr txBox="1"/>
          <p:nvPr/>
        </p:nvSpPr>
        <p:spPr>
          <a:xfrm>
            <a:off x="2596409" y="5865909"/>
            <a:ext cx="7157191" cy="369332"/>
          </a:xfrm>
          <a:prstGeom prst="rect">
            <a:avLst/>
          </a:prstGeom>
          <a:noFill/>
        </p:spPr>
        <p:txBody>
          <a:bodyPr wrap="square">
            <a:spAutoFit/>
          </a:bodyPr>
          <a:lstStyle/>
          <a:p>
            <a:r>
              <a:rPr kumimoji="1" lang="ja-JP" altLang="en-US" sz="1800" dirty="0">
                <a:latin typeface="HG丸ｺﾞｼｯｸM-PRO" panose="020F0600000000000000" pitchFamily="50" charset="-128"/>
                <a:ea typeface="HG丸ｺﾞｼｯｸM-PRO" panose="020F0600000000000000" pitchFamily="50" charset="-128"/>
              </a:rPr>
              <a:t>一般財団法人</a:t>
            </a:r>
            <a:r>
              <a:rPr lang="en-US" altLang="ja-JP" sz="1800" dirty="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獣医療法食評価センター：「療法食ガイドライン」</a:t>
            </a:r>
            <a:endParaRPr lang="en-US" altLang="ja-JP" sz="1800" dirty="0">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448533032"/>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1872532" y="662665"/>
            <a:ext cx="5112443" cy="646331"/>
          </a:xfrm>
          <a:prstGeom prst="rect">
            <a:avLst/>
          </a:prstGeom>
          <a:noFill/>
        </p:spPr>
        <p:txBody>
          <a:bodyPr wrap="square" rtlCol="0">
            <a:spAutoFit/>
          </a:bodyPr>
          <a:lstStyle/>
          <a:p>
            <a:r>
              <a:rPr lang="ja-JP" altLang="en-US" sz="3600" dirty="0">
                <a:latin typeface="HG丸ｺﾞｼｯｸM-PRO" panose="020F0600000000000000" pitchFamily="50" charset="-128"/>
                <a:ea typeface="HG丸ｺﾞｼｯｸM-PRO" panose="020F0600000000000000" pitchFamily="50" charset="-128"/>
              </a:rPr>
              <a:t>栄養素の役割</a:t>
            </a:r>
            <a:endParaRPr lang="en-US" altLang="ja-JP" sz="3600"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3" name="楕円 2">
            <a:extLst>
              <a:ext uri="{FF2B5EF4-FFF2-40B4-BE49-F238E27FC236}">
                <a16:creationId xmlns:a16="http://schemas.microsoft.com/office/drawing/2014/main" xmlns="" id="{C882D853-A9C1-5910-8C36-4ACD7AC48C6A}"/>
              </a:ext>
            </a:extLst>
          </p:cNvPr>
          <p:cNvSpPr/>
          <p:nvPr/>
        </p:nvSpPr>
        <p:spPr>
          <a:xfrm>
            <a:off x="570280" y="2948343"/>
            <a:ext cx="3381120" cy="933868"/>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EF2FFA03-3A28-3DD1-2972-58ADD4A57B0C}"/>
              </a:ext>
            </a:extLst>
          </p:cNvPr>
          <p:cNvSpPr txBox="1"/>
          <p:nvPr/>
        </p:nvSpPr>
        <p:spPr>
          <a:xfrm>
            <a:off x="738955" y="3061414"/>
            <a:ext cx="2962043"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たんぱく質</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6" name="楕円 5">
            <a:extLst>
              <a:ext uri="{FF2B5EF4-FFF2-40B4-BE49-F238E27FC236}">
                <a16:creationId xmlns:a16="http://schemas.microsoft.com/office/drawing/2014/main" xmlns="" id="{F972E7A9-3815-4F00-E623-0614E0A84625}"/>
              </a:ext>
            </a:extLst>
          </p:cNvPr>
          <p:cNvSpPr/>
          <p:nvPr/>
        </p:nvSpPr>
        <p:spPr>
          <a:xfrm>
            <a:off x="4495738" y="3969376"/>
            <a:ext cx="3304180" cy="1003444"/>
          </a:xfrm>
          <a:prstGeom prst="ellipse">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7" name="テキスト ボックス 6">
            <a:extLst>
              <a:ext uri="{FF2B5EF4-FFF2-40B4-BE49-F238E27FC236}">
                <a16:creationId xmlns:a16="http://schemas.microsoft.com/office/drawing/2014/main" xmlns="" id="{3B19AE44-3868-F17F-6139-2922CEFB8B87}"/>
              </a:ext>
            </a:extLst>
          </p:cNvPr>
          <p:cNvSpPr txBox="1"/>
          <p:nvPr/>
        </p:nvSpPr>
        <p:spPr>
          <a:xfrm>
            <a:off x="4643859" y="4071022"/>
            <a:ext cx="2894640" cy="646331"/>
          </a:xfrm>
          <a:prstGeom prst="rect">
            <a:avLst/>
          </a:prstGeom>
          <a:noFill/>
          <a:ln>
            <a:noFill/>
          </a:ln>
        </p:spPr>
        <p:txBody>
          <a:bodyPr wrap="square" rtlCol="0">
            <a:spAutoFit/>
          </a:bodyPr>
          <a:lstStyle/>
          <a:p>
            <a:pPr algn="ctr"/>
            <a:r>
              <a:rPr lang="ja-JP" altLang="en-US" sz="3600" dirty="0">
                <a:solidFill>
                  <a:srgbClr val="FF0000"/>
                </a:solidFill>
                <a:latin typeface="HG丸ｺﾞｼｯｸM-PRO" panose="020F0600000000000000" pitchFamily="50" charset="-128"/>
                <a:ea typeface="HG丸ｺﾞｼｯｸM-PRO" panose="020F0600000000000000" pitchFamily="50" charset="-128"/>
              </a:rPr>
              <a:t>脂質</a:t>
            </a: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楕円 8">
            <a:extLst>
              <a:ext uri="{FF2B5EF4-FFF2-40B4-BE49-F238E27FC236}">
                <a16:creationId xmlns:a16="http://schemas.microsoft.com/office/drawing/2014/main" xmlns="" id="{9868F80F-CFEC-BF21-08ED-CA57D961FC52}"/>
              </a:ext>
            </a:extLst>
          </p:cNvPr>
          <p:cNvSpPr/>
          <p:nvPr/>
        </p:nvSpPr>
        <p:spPr>
          <a:xfrm>
            <a:off x="8438940" y="4030741"/>
            <a:ext cx="3448061" cy="864843"/>
          </a:xfrm>
          <a:prstGeom prst="ellipse">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11" name="テキスト ボックス 10">
            <a:extLst>
              <a:ext uri="{FF2B5EF4-FFF2-40B4-BE49-F238E27FC236}">
                <a16:creationId xmlns:a16="http://schemas.microsoft.com/office/drawing/2014/main" xmlns="" id="{78076A42-E8C3-9B91-B6E1-67EC5E715014}"/>
              </a:ext>
            </a:extLst>
          </p:cNvPr>
          <p:cNvSpPr txBox="1"/>
          <p:nvPr/>
        </p:nvSpPr>
        <p:spPr>
          <a:xfrm>
            <a:off x="8629014" y="4175467"/>
            <a:ext cx="3020689"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ビタミン</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3" name="楕円 12">
            <a:extLst>
              <a:ext uri="{FF2B5EF4-FFF2-40B4-BE49-F238E27FC236}">
                <a16:creationId xmlns:a16="http://schemas.microsoft.com/office/drawing/2014/main" xmlns="" id="{932BA8C2-71C5-ACBA-DB6D-6F89E32D4DF5}"/>
              </a:ext>
            </a:extLst>
          </p:cNvPr>
          <p:cNvSpPr/>
          <p:nvPr/>
        </p:nvSpPr>
        <p:spPr>
          <a:xfrm>
            <a:off x="8438942" y="5096880"/>
            <a:ext cx="3448060" cy="930234"/>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xmlns="" id="{93D40064-0687-E024-33BF-53E2D5328A93}"/>
              </a:ext>
            </a:extLst>
          </p:cNvPr>
          <p:cNvSpPr txBox="1"/>
          <p:nvPr/>
        </p:nvSpPr>
        <p:spPr>
          <a:xfrm>
            <a:off x="8652628" y="5238994"/>
            <a:ext cx="3020687"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ミネラル</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楕円 27">
            <a:extLst>
              <a:ext uri="{FF2B5EF4-FFF2-40B4-BE49-F238E27FC236}">
                <a16:creationId xmlns:a16="http://schemas.microsoft.com/office/drawing/2014/main" xmlns="" id="{9E464471-38CC-2A58-C311-44C522FBA4FC}"/>
              </a:ext>
            </a:extLst>
          </p:cNvPr>
          <p:cNvSpPr/>
          <p:nvPr/>
        </p:nvSpPr>
        <p:spPr>
          <a:xfrm>
            <a:off x="490946" y="5173487"/>
            <a:ext cx="3364475" cy="933868"/>
          </a:xfrm>
          <a:prstGeom prst="ellipse">
            <a:avLst/>
          </a:prstGeom>
          <a:solidFill>
            <a:schemeClr val="accent6">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34" name="テキスト ボックス 33">
            <a:extLst>
              <a:ext uri="{FF2B5EF4-FFF2-40B4-BE49-F238E27FC236}">
                <a16:creationId xmlns:a16="http://schemas.microsoft.com/office/drawing/2014/main" xmlns="" id="{04FC7BF9-A9F6-032D-AAB8-3E7BBEC81E0A}"/>
              </a:ext>
            </a:extLst>
          </p:cNvPr>
          <p:cNvSpPr txBox="1"/>
          <p:nvPr/>
        </p:nvSpPr>
        <p:spPr>
          <a:xfrm>
            <a:off x="629951" y="5189183"/>
            <a:ext cx="2947462" cy="892552"/>
          </a:xfrm>
          <a:prstGeom prst="rect">
            <a:avLst/>
          </a:prstGeom>
          <a:noFill/>
          <a:ln>
            <a:noFill/>
          </a:ln>
        </p:spPr>
        <p:txBody>
          <a:bodyPr wrap="square" rtlCol="0">
            <a:spAutoFit/>
          </a:bodyPr>
          <a:lstStyle/>
          <a:p>
            <a:pPr algn="ctr"/>
            <a:r>
              <a:rPr kumimoji="1" lang="ja-JP" altLang="en-US" sz="3200" dirty="0">
                <a:solidFill>
                  <a:srgbClr val="FF0000"/>
                </a:solidFill>
                <a:latin typeface="HG丸ｺﾞｼｯｸM-PRO" panose="020F0600000000000000" pitchFamily="50" charset="-128"/>
                <a:ea typeface="HG丸ｺﾞｼｯｸM-PRO" panose="020F0600000000000000" pitchFamily="50" charset="-128"/>
              </a:rPr>
              <a:t>糖質</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a:p>
            <a:pPr algn="ctr"/>
            <a:r>
              <a:rPr lang="ja-JP" altLang="en-US" sz="2000" dirty="0">
                <a:solidFill>
                  <a:srgbClr val="FF0000"/>
                </a:solidFill>
                <a:latin typeface="HG丸ｺﾞｼｯｸM-PRO" panose="020F0600000000000000" pitchFamily="50" charset="-128"/>
                <a:ea typeface="HG丸ｺﾞｼｯｸM-PRO" panose="020F0600000000000000" pitchFamily="50" charset="-128"/>
              </a:rPr>
              <a:t>（炭水化物）</a:t>
            </a:r>
            <a:endParaRPr kumimoji="1" lang="ja-JP" altLang="en-US" sz="20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8" name="四角形: 角を丸くする 37">
            <a:extLst>
              <a:ext uri="{FF2B5EF4-FFF2-40B4-BE49-F238E27FC236}">
                <a16:creationId xmlns:a16="http://schemas.microsoft.com/office/drawing/2014/main" xmlns="" id="{CEF01F23-8D0F-1867-A41C-66BFFDC34D7F}"/>
              </a:ext>
            </a:extLst>
          </p:cNvPr>
          <p:cNvSpPr/>
          <p:nvPr/>
        </p:nvSpPr>
        <p:spPr>
          <a:xfrm>
            <a:off x="336416" y="1871861"/>
            <a:ext cx="3773806" cy="4564926"/>
          </a:xfrm>
          <a:prstGeom prst="roundRect">
            <a:avLst>
              <a:gd name="adj" fmla="val 536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9" name="四角形: 角を丸くする 38">
            <a:extLst>
              <a:ext uri="{FF2B5EF4-FFF2-40B4-BE49-F238E27FC236}">
                <a16:creationId xmlns:a16="http://schemas.microsoft.com/office/drawing/2014/main" xmlns="" id="{1DB3F395-D8DA-4199-C312-CFDAC513F648}"/>
              </a:ext>
            </a:extLst>
          </p:cNvPr>
          <p:cNvSpPr/>
          <p:nvPr/>
        </p:nvSpPr>
        <p:spPr>
          <a:xfrm>
            <a:off x="4323907" y="1906984"/>
            <a:ext cx="3647417" cy="4564926"/>
          </a:xfrm>
          <a:prstGeom prst="roundRect">
            <a:avLst>
              <a:gd name="adj" fmla="val 536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1" name="楕円 40">
            <a:extLst>
              <a:ext uri="{FF2B5EF4-FFF2-40B4-BE49-F238E27FC236}">
                <a16:creationId xmlns:a16="http://schemas.microsoft.com/office/drawing/2014/main" xmlns="" id="{7C329E15-A302-4510-B74E-6A2AD105EB67}"/>
              </a:ext>
            </a:extLst>
          </p:cNvPr>
          <p:cNvSpPr/>
          <p:nvPr/>
        </p:nvSpPr>
        <p:spPr>
          <a:xfrm>
            <a:off x="4483508" y="5096880"/>
            <a:ext cx="3309029" cy="930234"/>
          </a:xfrm>
          <a:prstGeom prst="ellipse">
            <a:avLst/>
          </a:prstGeom>
          <a:solidFill>
            <a:schemeClr val="bg1">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2" name="テキスト ボックス 41">
            <a:extLst>
              <a:ext uri="{FF2B5EF4-FFF2-40B4-BE49-F238E27FC236}">
                <a16:creationId xmlns:a16="http://schemas.microsoft.com/office/drawing/2014/main" xmlns="" id="{9BA8C273-C1DD-E697-06A1-33901753A476}"/>
              </a:ext>
            </a:extLst>
          </p:cNvPr>
          <p:cNvSpPr txBox="1"/>
          <p:nvPr/>
        </p:nvSpPr>
        <p:spPr>
          <a:xfrm>
            <a:off x="4688578" y="5238994"/>
            <a:ext cx="2898888"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ミネラル</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4" name="楕円 43">
            <a:extLst>
              <a:ext uri="{FF2B5EF4-FFF2-40B4-BE49-F238E27FC236}">
                <a16:creationId xmlns:a16="http://schemas.microsoft.com/office/drawing/2014/main" xmlns="" id="{95F4E3A9-8A44-449C-DD3B-EF60982BDFB7}"/>
              </a:ext>
            </a:extLst>
          </p:cNvPr>
          <p:cNvSpPr/>
          <p:nvPr/>
        </p:nvSpPr>
        <p:spPr>
          <a:xfrm>
            <a:off x="4428754" y="2984477"/>
            <a:ext cx="3381120" cy="933868"/>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5" name="テキスト ボックス 44">
            <a:extLst>
              <a:ext uri="{FF2B5EF4-FFF2-40B4-BE49-F238E27FC236}">
                <a16:creationId xmlns:a16="http://schemas.microsoft.com/office/drawing/2014/main" xmlns="" id="{8FF5A52A-9953-BD11-1BF1-9579FAC8268F}"/>
              </a:ext>
            </a:extLst>
          </p:cNvPr>
          <p:cNvSpPr txBox="1"/>
          <p:nvPr/>
        </p:nvSpPr>
        <p:spPr>
          <a:xfrm>
            <a:off x="4597429" y="3097548"/>
            <a:ext cx="2962043"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たんぱく質</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7" name="楕円 46">
            <a:extLst>
              <a:ext uri="{FF2B5EF4-FFF2-40B4-BE49-F238E27FC236}">
                <a16:creationId xmlns:a16="http://schemas.microsoft.com/office/drawing/2014/main" xmlns="" id="{39CBCBC5-BD77-C0E7-8059-6D25476DA1FA}"/>
              </a:ext>
            </a:extLst>
          </p:cNvPr>
          <p:cNvSpPr/>
          <p:nvPr/>
        </p:nvSpPr>
        <p:spPr>
          <a:xfrm>
            <a:off x="551241" y="4002872"/>
            <a:ext cx="3304180" cy="1003444"/>
          </a:xfrm>
          <a:prstGeom prst="ellipse">
            <a:avLst/>
          </a:prstGeom>
          <a:solidFill>
            <a:schemeClr val="accent4">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48" name="テキスト ボックス 47">
            <a:extLst>
              <a:ext uri="{FF2B5EF4-FFF2-40B4-BE49-F238E27FC236}">
                <a16:creationId xmlns:a16="http://schemas.microsoft.com/office/drawing/2014/main" xmlns="" id="{FA763103-B0F5-0603-778F-776CE104D2B6}"/>
              </a:ext>
            </a:extLst>
          </p:cNvPr>
          <p:cNvSpPr txBox="1"/>
          <p:nvPr/>
        </p:nvSpPr>
        <p:spPr>
          <a:xfrm>
            <a:off x="699362" y="4104518"/>
            <a:ext cx="2894640" cy="646331"/>
          </a:xfrm>
          <a:prstGeom prst="rect">
            <a:avLst/>
          </a:prstGeom>
          <a:noFill/>
          <a:ln>
            <a:noFill/>
          </a:ln>
        </p:spPr>
        <p:txBody>
          <a:bodyPr wrap="square" rtlCol="0">
            <a:spAutoFit/>
          </a:bodyPr>
          <a:lstStyle/>
          <a:p>
            <a:pPr algn="ctr"/>
            <a:r>
              <a:rPr lang="ja-JP" altLang="en-US" sz="3600" dirty="0">
                <a:solidFill>
                  <a:srgbClr val="FF0000"/>
                </a:solidFill>
                <a:latin typeface="HG丸ｺﾞｼｯｸM-PRO" panose="020F0600000000000000" pitchFamily="50" charset="-128"/>
                <a:ea typeface="HG丸ｺﾞｼｯｸM-PRO" panose="020F0600000000000000" pitchFamily="50" charset="-128"/>
              </a:rPr>
              <a:t>脂質</a:t>
            </a:r>
            <a:endParaRPr kumimoji="1" lang="en-US" altLang="ja-JP" sz="36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0" name="楕円 49">
            <a:extLst>
              <a:ext uri="{FF2B5EF4-FFF2-40B4-BE49-F238E27FC236}">
                <a16:creationId xmlns:a16="http://schemas.microsoft.com/office/drawing/2014/main" xmlns="" id="{6866961F-2B45-3CE4-8B02-B6A0C2A37E78}"/>
              </a:ext>
            </a:extLst>
          </p:cNvPr>
          <p:cNvSpPr/>
          <p:nvPr/>
        </p:nvSpPr>
        <p:spPr>
          <a:xfrm>
            <a:off x="8438940" y="2948343"/>
            <a:ext cx="3448060" cy="933868"/>
          </a:xfrm>
          <a:prstGeom prst="ellipse">
            <a:avLst/>
          </a:prstGeom>
          <a:solidFill>
            <a:schemeClr val="accent2">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51" name="テキスト ボックス 50">
            <a:extLst>
              <a:ext uri="{FF2B5EF4-FFF2-40B4-BE49-F238E27FC236}">
                <a16:creationId xmlns:a16="http://schemas.microsoft.com/office/drawing/2014/main" xmlns="" id="{7250703F-1ACA-976C-17DB-64229D0ADC24}"/>
              </a:ext>
            </a:extLst>
          </p:cNvPr>
          <p:cNvSpPr txBox="1"/>
          <p:nvPr/>
        </p:nvSpPr>
        <p:spPr>
          <a:xfrm>
            <a:off x="8610954" y="3061414"/>
            <a:ext cx="3020686" cy="584775"/>
          </a:xfrm>
          <a:prstGeom prst="rect">
            <a:avLst/>
          </a:prstGeom>
          <a:noFill/>
          <a:ln>
            <a:noFill/>
          </a:ln>
        </p:spPr>
        <p:txBody>
          <a:bodyPr wrap="square" rtlCol="0">
            <a:spAutoFit/>
          </a:bodyPr>
          <a:lstStyle/>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たんぱく質</a:t>
            </a:r>
            <a:endParaRPr kumimoji="1" lang="en-US" altLang="ja-JP" sz="32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52" name="四角形: 角を丸くする 51">
            <a:extLst>
              <a:ext uri="{FF2B5EF4-FFF2-40B4-BE49-F238E27FC236}">
                <a16:creationId xmlns:a16="http://schemas.microsoft.com/office/drawing/2014/main" xmlns="" id="{0EE8779C-1616-F79D-B997-FBBC6D0CDA76}"/>
              </a:ext>
            </a:extLst>
          </p:cNvPr>
          <p:cNvSpPr/>
          <p:nvPr/>
        </p:nvSpPr>
        <p:spPr>
          <a:xfrm>
            <a:off x="8255811" y="1906984"/>
            <a:ext cx="3744098" cy="4564926"/>
          </a:xfrm>
          <a:prstGeom prst="roundRect">
            <a:avLst>
              <a:gd name="adj" fmla="val 536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3" name="四角形: 角を丸くする 52">
            <a:extLst>
              <a:ext uri="{FF2B5EF4-FFF2-40B4-BE49-F238E27FC236}">
                <a16:creationId xmlns:a16="http://schemas.microsoft.com/office/drawing/2014/main" xmlns="" id="{3153337E-0813-CDC5-B411-93F0C48E4B59}"/>
              </a:ext>
            </a:extLst>
          </p:cNvPr>
          <p:cNvSpPr/>
          <p:nvPr/>
        </p:nvSpPr>
        <p:spPr>
          <a:xfrm>
            <a:off x="699362" y="1618074"/>
            <a:ext cx="3092017" cy="70788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エネルギー源</a:t>
            </a:r>
          </a:p>
        </p:txBody>
      </p:sp>
      <p:sp>
        <p:nvSpPr>
          <p:cNvPr id="54" name="四角形: 角を丸くする 53">
            <a:extLst>
              <a:ext uri="{FF2B5EF4-FFF2-40B4-BE49-F238E27FC236}">
                <a16:creationId xmlns:a16="http://schemas.microsoft.com/office/drawing/2014/main" xmlns="" id="{8E2FED0D-765E-04DB-873D-04D2249B0A23}"/>
              </a:ext>
            </a:extLst>
          </p:cNvPr>
          <p:cNvSpPr/>
          <p:nvPr/>
        </p:nvSpPr>
        <p:spPr>
          <a:xfrm>
            <a:off x="4597429" y="1583969"/>
            <a:ext cx="3092017" cy="70788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身体を構成</a:t>
            </a:r>
          </a:p>
        </p:txBody>
      </p:sp>
      <p:sp>
        <p:nvSpPr>
          <p:cNvPr id="55" name="四角形: 角を丸くする 54">
            <a:extLst>
              <a:ext uri="{FF2B5EF4-FFF2-40B4-BE49-F238E27FC236}">
                <a16:creationId xmlns:a16="http://schemas.microsoft.com/office/drawing/2014/main" xmlns="" id="{098B1EBF-E5F5-B808-33B9-89498A8974B0}"/>
              </a:ext>
            </a:extLst>
          </p:cNvPr>
          <p:cNvSpPr/>
          <p:nvPr/>
        </p:nvSpPr>
        <p:spPr>
          <a:xfrm>
            <a:off x="8538028" y="1540439"/>
            <a:ext cx="3092017" cy="707886"/>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latin typeface="HG丸ｺﾞｼｯｸM-PRO" panose="020F0600000000000000" pitchFamily="50" charset="-128"/>
                <a:ea typeface="HG丸ｺﾞｼｯｸM-PRO" panose="020F0600000000000000" pitchFamily="50" charset="-128"/>
              </a:rPr>
              <a:t>機能</a:t>
            </a:r>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の調節</a:t>
            </a:r>
          </a:p>
        </p:txBody>
      </p:sp>
      <p:sp>
        <p:nvSpPr>
          <p:cNvPr id="56" name="スライド番号プレースホルダー 43">
            <a:extLst>
              <a:ext uri="{FF2B5EF4-FFF2-40B4-BE49-F238E27FC236}">
                <a16:creationId xmlns:a16="http://schemas.microsoft.com/office/drawing/2014/main" xmlns="" id="{49CCA320-ADBF-8F68-1F6D-37C964E0D1EA}"/>
              </a:ext>
            </a:extLst>
          </p:cNvPr>
          <p:cNvSpPr>
            <a:spLocks noGrp="1"/>
          </p:cNvSpPr>
          <p:nvPr>
            <p:ph type="sldNum" sz="quarter" idx="12"/>
          </p:nvPr>
        </p:nvSpPr>
        <p:spPr>
          <a:xfrm>
            <a:off x="8791372" y="6061597"/>
            <a:ext cx="2743200" cy="365125"/>
          </a:xfrm>
        </p:spPr>
        <p:txBody>
          <a:bodyPr/>
          <a:lstStyle/>
          <a:p>
            <a:fld id="{049314E9-3BB6-4287-805B-5C819D022156}" type="slidenum">
              <a:rPr kumimoji="1" lang="ja-JP" altLang="en-US" smtClean="0">
                <a:latin typeface="HG丸ｺﾞｼｯｸM-PRO" panose="020F0600000000000000" pitchFamily="50" charset="-128"/>
                <a:ea typeface="HG丸ｺﾞｼｯｸM-PRO" panose="020F0600000000000000" pitchFamily="50" charset="-128"/>
              </a:rPr>
              <a:t>3</a:t>
            </a:fld>
            <a:endParaRPr kumimoji="1" lang="ja-JP" altLang="en-US" dirty="0">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109371778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6" grpId="0"/>
      <p:bldP spid="34" grpId="0"/>
      <p:bldP spid="42" grpId="0"/>
      <p:bldP spid="45" grpId="0"/>
      <p:bldP spid="48"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30</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1980029"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慢性腎臓病</a:t>
            </a: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2151791"/>
            <a:chOff x="447040" y="1042579"/>
            <a:chExt cx="7274560" cy="3073803"/>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2330169"/>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高齢になると、ろ過や再吸収ができなくなる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腎臓は一度こわれると元に戻らない</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ろ過ができなくなると</a:t>
              </a:r>
              <a:r>
                <a:rPr kumimoji="1" lang="ja-JP" altLang="en-US" sz="2000" dirty="0">
                  <a:latin typeface="HG丸ｺﾞｼｯｸM-PRO" panose="020F0600000000000000" pitchFamily="50" charset="-128"/>
                  <a:ea typeface="HG丸ｺﾞｼｯｸM-PRO" panose="020F0600000000000000" pitchFamily="50" charset="-128"/>
                </a:rPr>
                <a:t>身体に毒素がたまっていく</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再吸収ができなくなると脱水になる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身体の機能が保てず死亡する</a:t>
              </a:r>
              <a:endParaRPr kumimoji="1" lang="ja-JP" altLang="en-US"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3475067" cy="1843716"/>
            <a:chOff x="126358" y="1910458"/>
            <a:chExt cx="4759231" cy="184371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9" y="2122958"/>
              <a:ext cx="4651910" cy="163121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4350281" cy="923330"/>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　　たんぱく</a:t>
              </a:r>
              <a:r>
                <a:rPr kumimoji="1" lang="ja-JP" altLang="en-US" dirty="0">
                  <a:latin typeface="HG丸ｺﾞｼｯｸM-PRO" panose="020F0600000000000000" pitchFamily="50" charset="-128"/>
                  <a:ea typeface="HG丸ｺﾞｼｯｸM-PRO" panose="020F0600000000000000" pitchFamily="50" charset="-128"/>
                </a:rPr>
                <a:t>食</a:t>
              </a:r>
              <a:r>
                <a:rPr kumimoji="1" lang="ja-JP" altLang="en-US" dirty="0" smtClean="0">
                  <a:latin typeface="HG丸ｺﾞｼｯｸM-PRO" panose="020F0600000000000000" pitchFamily="50" charset="-128"/>
                  <a:ea typeface="HG丸ｺﾞｼｯｸM-PRO" panose="020F0600000000000000" pitchFamily="50" charset="-128"/>
                </a:rPr>
                <a:t>、　カロリー</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　　　、</a:t>
              </a:r>
              <a:r>
                <a:rPr lang="ja-JP" altLang="en-US" dirty="0">
                  <a:latin typeface="HG丸ｺﾞｼｯｸM-PRO" panose="020F0600000000000000" pitchFamily="50" charset="-128"/>
                  <a:ea typeface="HG丸ｺﾞｼｯｸM-PRO" panose="020F0600000000000000" pitchFamily="50" charset="-128"/>
                </a:rPr>
                <a:t>Ｐの摂取を控える</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ビタミンＤを摂取する</a:t>
              </a:r>
              <a:endParaRPr kumimoji="1" lang="en-US" altLang="ja-JP" dirty="0">
                <a:latin typeface="HG丸ｺﾞｼｯｸM-PRO" panose="020F0600000000000000" pitchFamily="50" charset="-128"/>
                <a:ea typeface="HG丸ｺﾞｼｯｸM-PRO" panose="020F0600000000000000" pitchFamily="50" charset="-128"/>
              </a:endParaRPr>
            </a:p>
          </p:txBody>
        </p:sp>
      </p:grpSp>
      <p:pic>
        <p:nvPicPr>
          <p:cNvPr id="22" name="図 21">
            <a:extLst>
              <a:ext uri="{FF2B5EF4-FFF2-40B4-BE49-F238E27FC236}">
                <a16:creationId xmlns:a16="http://schemas.microsoft.com/office/drawing/2014/main" xmlns="" id="{CB924044-EF0C-BA8A-E3D9-07CC399935AC}"/>
              </a:ext>
            </a:extLst>
          </p:cNvPr>
          <p:cNvPicPr>
            <a:picLocks noChangeAspect="1"/>
          </p:cNvPicPr>
          <p:nvPr/>
        </p:nvPicPr>
        <p:blipFill rotWithShape="1">
          <a:blip r:embed="rId5">
            <a:extLst>
              <a:ext uri="{28A0092B-C50C-407E-A947-70E740481C1C}">
                <a14:useLocalDpi xmlns:a14="http://schemas.microsoft.com/office/drawing/2010/main" val="0"/>
              </a:ext>
            </a:extLst>
          </a:blip>
          <a:srcRect l="20444" t="58140" r="53556" b="8764"/>
          <a:stretch/>
        </p:blipFill>
        <p:spPr>
          <a:xfrm>
            <a:off x="832054" y="1908396"/>
            <a:ext cx="3080843" cy="2941276"/>
          </a:xfrm>
          <a:prstGeom prst="rect">
            <a:avLst/>
          </a:prstGeom>
        </p:spPr>
      </p:pic>
      <p:sp>
        <p:nvSpPr>
          <p:cNvPr id="24" name="テキスト ボックス 23">
            <a:extLst>
              <a:ext uri="{FF2B5EF4-FFF2-40B4-BE49-F238E27FC236}">
                <a16:creationId xmlns:a16="http://schemas.microsoft.com/office/drawing/2014/main" xmlns="" id="{D91C9017-AC1A-7792-2CF3-0B0266F72527}"/>
              </a:ext>
            </a:extLst>
          </p:cNvPr>
          <p:cNvSpPr txBox="1"/>
          <p:nvPr/>
        </p:nvSpPr>
        <p:spPr>
          <a:xfrm>
            <a:off x="521619" y="4871192"/>
            <a:ext cx="5104420" cy="1200329"/>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腎臓の主な働き</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血液</a:t>
            </a:r>
            <a:r>
              <a:rPr lang="ja-JP" altLang="en-US" sz="1800" dirty="0" smtClean="0">
                <a:latin typeface="HG丸ｺﾞｼｯｸM-PRO" panose="020F0600000000000000" pitchFamily="50" charset="-128"/>
                <a:ea typeface="HG丸ｺﾞｼｯｸM-PRO" panose="020F0600000000000000" pitchFamily="50" charset="-128"/>
              </a:rPr>
              <a:t>を　　　して</a:t>
            </a:r>
            <a:r>
              <a:rPr lang="ja-JP" altLang="en-US" sz="1800" dirty="0">
                <a:latin typeface="HG丸ｺﾞｼｯｸM-PRO" panose="020F0600000000000000" pitchFamily="50" charset="-128"/>
                <a:ea typeface="HG丸ｺﾞｼｯｸM-PRO" panose="020F0600000000000000" pitchFamily="50" charset="-128"/>
              </a:rPr>
              <a:t>老廃物を含む原尿を作ります。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原尿から必要なもの（水分など）</a:t>
            </a:r>
            <a:r>
              <a:rPr lang="ja-JP" altLang="en-US" sz="1800" dirty="0" smtClean="0">
                <a:latin typeface="HG丸ｺﾞｼｯｸM-PRO" panose="020F0600000000000000" pitchFamily="50" charset="-128"/>
                <a:ea typeface="HG丸ｺﾞｼｯｸM-PRO" panose="020F0600000000000000" pitchFamily="50" charset="-128"/>
              </a:rPr>
              <a:t>を　　　　して</a:t>
            </a:r>
            <a:r>
              <a:rPr lang="ja-JP" altLang="en-US" sz="1800" dirty="0">
                <a:latin typeface="HG丸ｺﾞｼｯｸM-PRO" panose="020F0600000000000000" pitchFamily="50" charset="-128"/>
                <a:ea typeface="HG丸ｺﾞｼｯｸM-PRO" panose="020F0600000000000000" pitchFamily="50" charset="-128"/>
              </a:rPr>
              <a:t>体内に戻し、残りを尿として排出します。</a:t>
            </a:r>
            <a:endParaRPr lang="en-US" altLang="ja-JP" sz="1800" dirty="0">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320157" y="5176699"/>
            <a:ext cx="646331"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ろ過</a:t>
            </a:r>
            <a:endParaRPr lang="ja-JP" altLang="en-US" dirty="0"/>
          </a:p>
        </p:txBody>
      </p:sp>
      <p:sp>
        <p:nvSpPr>
          <p:cNvPr id="6" name="正方形/長方形 5"/>
          <p:cNvSpPr/>
          <p:nvPr/>
        </p:nvSpPr>
        <p:spPr>
          <a:xfrm>
            <a:off x="4281104" y="5458876"/>
            <a:ext cx="877163"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再吸収</a:t>
            </a:r>
            <a:endParaRPr lang="ja-JP" altLang="en-US" dirty="0"/>
          </a:p>
        </p:txBody>
      </p:sp>
      <p:sp>
        <p:nvSpPr>
          <p:cNvPr id="8" name="正方形/長方形 7"/>
          <p:cNvSpPr/>
          <p:nvPr/>
        </p:nvSpPr>
        <p:spPr>
          <a:xfrm>
            <a:off x="5946467" y="4686526"/>
            <a:ext cx="41549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低</a:t>
            </a:r>
            <a:endParaRPr lang="ja-JP" altLang="en-US" dirty="0"/>
          </a:p>
        </p:txBody>
      </p:sp>
      <p:sp>
        <p:nvSpPr>
          <p:cNvPr id="11" name="正方形/長方形 10"/>
          <p:cNvSpPr/>
          <p:nvPr/>
        </p:nvSpPr>
        <p:spPr>
          <a:xfrm>
            <a:off x="7669306" y="4677549"/>
            <a:ext cx="41549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高</a:t>
            </a:r>
            <a:endParaRPr lang="ja-JP" altLang="en-US" dirty="0"/>
          </a:p>
        </p:txBody>
      </p:sp>
      <p:sp>
        <p:nvSpPr>
          <p:cNvPr id="20" name="正方形/長方形 19"/>
          <p:cNvSpPr/>
          <p:nvPr/>
        </p:nvSpPr>
        <p:spPr>
          <a:xfrm>
            <a:off x="5982335" y="4966097"/>
            <a:ext cx="518091" cy="369332"/>
          </a:xfrm>
          <a:prstGeom prst="rect">
            <a:avLst/>
          </a:prstGeom>
        </p:spPr>
        <p:txBody>
          <a:bodyPr wrap="none">
            <a:spAutoFit/>
          </a:bodyPr>
          <a:lstStyle/>
          <a:p>
            <a:r>
              <a:rPr lang="en-US" altLang="ja-JP" dirty="0">
                <a:solidFill>
                  <a:srgbClr val="FF0000"/>
                </a:solidFill>
                <a:latin typeface="HG丸ｺﾞｼｯｸM-PRO" panose="020F0600000000000000" pitchFamily="50" charset="-128"/>
                <a:ea typeface="HG丸ｺﾞｼｯｸM-PRO" panose="020F0600000000000000" pitchFamily="50" charset="-128"/>
              </a:rPr>
              <a:t>Na</a:t>
            </a:r>
            <a:endParaRPr lang="ja-JP" altLang="en-US" dirty="0"/>
          </a:p>
        </p:txBody>
      </p:sp>
    </p:spTree>
    <p:custDataLst>
      <p:tags r:id="rId1"/>
    </p:custDataLst>
    <p:extLst>
      <p:ext uri="{BB962C8B-B14F-4D97-AF65-F5344CB8AC3E}">
        <p14:creationId xmlns:p14="http://schemas.microsoft.com/office/powerpoint/2010/main" val="3773502208"/>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1"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31</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2339102"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下部尿路疾患</a:t>
            </a: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2151791"/>
            <a:chOff x="447040" y="1042579"/>
            <a:chExt cx="7274560" cy="3073803"/>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2330169"/>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動物の体質、不適切な食事、</a:t>
              </a:r>
              <a:r>
                <a:rPr lang="ja-JP" altLang="en-US" sz="2000" dirty="0">
                  <a:latin typeface="HG丸ｺﾞｼｯｸM-PRO" panose="020F0600000000000000" pitchFamily="50" charset="-128"/>
                  <a:ea typeface="HG丸ｺﾞｼｯｸM-PRO" panose="020F0600000000000000" pitchFamily="50" charset="-128"/>
                </a:rPr>
                <a:t>ストレス、</a:t>
              </a:r>
              <a:r>
                <a:rPr kumimoji="1" lang="ja-JP" altLang="en-US" sz="2000" dirty="0">
                  <a:latin typeface="HG丸ｺﾞｼｯｸM-PRO" panose="020F0600000000000000" pitchFamily="50" charset="-128"/>
                  <a:ea typeface="HG丸ｺﾞｼｯｸM-PRO" panose="020F0600000000000000" pitchFamily="50" charset="-128"/>
                </a:rPr>
                <a:t>トイレ</a:t>
              </a:r>
              <a:r>
                <a:rPr lang="ja-JP" altLang="en-US" sz="2000" dirty="0">
                  <a:latin typeface="HG丸ｺﾞｼｯｸM-PRO" panose="020F0600000000000000" pitchFamily="50" charset="-128"/>
                  <a:ea typeface="HG丸ｺﾞｼｯｸM-PRO" panose="020F0600000000000000" pitchFamily="50" charset="-128"/>
                </a:rPr>
                <a:t>環境などで、膀胱炎や尿路結石になり、尿がでなくなる。</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主なのもにリン酸アンモニウムマグネシウム結石とシュウ酸カルシウム結石がある。</a:t>
              </a:r>
              <a:endParaRPr kumimoji="1"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6139023"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923330"/>
            </a:xfrm>
            <a:prstGeom prst="rect">
              <a:avLst/>
            </a:prstGeom>
            <a:noFill/>
          </p:spPr>
          <p:txBody>
            <a:bodyPr wrap="square" rtlCol="0">
              <a:spAutoFit/>
            </a:bodyPr>
            <a:lstStyle/>
            <a:p>
              <a:r>
                <a:rPr kumimoji="1" lang="en-US" altLang="ja-JP" dirty="0">
                  <a:latin typeface="HG丸ｺﾞｼｯｸM-PRO" panose="020F0600000000000000" pitchFamily="50" charset="-128"/>
                  <a:ea typeface="HG丸ｺﾞｼｯｸM-PRO" panose="020F0600000000000000" pitchFamily="50" charset="-128"/>
                </a:rPr>
                <a:t>Mg</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Ca</a:t>
              </a:r>
              <a:r>
                <a:rPr kumimoji="1" lang="ja-JP" altLang="en-US" dirty="0">
                  <a:latin typeface="HG丸ｺﾞｼｯｸM-PRO" panose="020F0600000000000000" pitchFamily="50" charset="-128"/>
                  <a:ea typeface="HG丸ｺﾞｼｯｸM-PRO" panose="020F0600000000000000" pitchFamily="50" charset="-128"/>
                </a:rPr>
                <a:t>を控える</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尿のｐＨを</a:t>
              </a:r>
              <a:r>
                <a:rPr lang="ja-JP" altLang="en-US" dirty="0">
                  <a:solidFill>
                    <a:srgbClr val="FF0000"/>
                  </a:solidFill>
                  <a:latin typeface="HG丸ｺﾞｼｯｸM-PRO" panose="020F0600000000000000" pitchFamily="50" charset="-128"/>
                  <a:ea typeface="HG丸ｺﾞｼｯｸM-PRO" panose="020F0600000000000000" pitchFamily="50" charset="-128"/>
                </a:rPr>
                <a:t>弱酸性</a:t>
              </a:r>
              <a:r>
                <a:rPr lang="ja-JP" altLang="en-US" dirty="0">
                  <a:latin typeface="HG丸ｺﾞｼｯｸM-PRO" panose="020F0600000000000000" pitchFamily="50" charset="-128"/>
                  <a:ea typeface="HG丸ｺﾞｼｯｸM-PRO" panose="020F0600000000000000" pitchFamily="50" charset="-128"/>
                </a:rPr>
                <a:t>に調整する</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結石の種類によって制限するものが違う</a:t>
              </a:r>
              <a:endParaRPr kumimoji="1" lang="en-US" altLang="ja-JP" dirty="0">
                <a:latin typeface="HG丸ｺﾞｼｯｸM-PRO" panose="020F0600000000000000" pitchFamily="50" charset="-128"/>
                <a:ea typeface="HG丸ｺﾞｼｯｸM-PRO" panose="020F0600000000000000" pitchFamily="50" charset="-128"/>
              </a:endParaRPr>
            </a:p>
          </p:txBody>
        </p:sp>
      </p:grpSp>
      <p:sp>
        <p:nvSpPr>
          <p:cNvPr id="24" name="テキスト ボックス 23">
            <a:extLst>
              <a:ext uri="{FF2B5EF4-FFF2-40B4-BE49-F238E27FC236}">
                <a16:creationId xmlns:a16="http://schemas.microsoft.com/office/drawing/2014/main" xmlns="" id="{D91C9017-AC1A-7792-2CF3-0B0266F72527}"/>
              </a:ext>
            </a:extLst>
          </p:cNvPr>
          <p:cNvSpPr txBox="1"/>
          <p:nvPr/>
        </p:nvSpPr>
        <p:spPr>
          <a:xfrm>
            <a:off x="521619" y="4871192"/>
            <a:ext cx="5104420" cy="1200329"/>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腎臓から尿を排出するまでの尿路</a:t>
            </a:r>
            <a:r>
              <a:rPr lang="ja-JP" altLang="en-US" sz="1800" dirty="0" smtClean="0">
                <a:latin typeface="HG丸ｺﾞｼｯｸM-PRO" panose="020F0600000000000000" pitchFamily="50" charset="-128"/>
                <a:ea typeface="HG丸ｺﾞｼｯｸM-PRO" panose="020F0600000000000000" pitchFamily="50" charset="-128"/>
              </a:rPr>
              <a:t>で　　　　　や　　　　　　の</a:t>
            </a:r>
            <a:r>
              <a:rPr lang="ja-JP" altLang="en-US" sz="1800" dirty="0">
                <a:latin typeface="HG丸ｺﾞｼｯｸM-PRO" panose="020F0600000000000000" pitchFamily="50" charset="-128"/>
                <a:ea typeface="HG丸ｺﾞｼｯｸM-PRO" panose="020F0600000000000000" pitchFamily="50" charset="-128"/>
              </a:rPr>
              <a:t>結晶（結石）が詰まり尿が出なくなります。結晶が尿管や膀胱を傷つけ血尿や頻尿になることもあります。</a:t>
            </a:r>
            <a:endParaRPr lang="en-US" altLang="ja-JP" sz="1800" dirty="0">
              <a:latin typeface="HG丸ｺﾞｼｯｸM-PRO" panose="020F0600000000000000" pitchFamily="50" charset="-128"/>
              <a:ea typeface="HG丸ｺﾞｼｯｸM-PRO" panose="020F0600000000000000" pitchFamily="50" charset="-128"/>
            </a:endParaRPr>
          </a:p>
        </p:txBody>
      </p:sp>
      <p:grpSp>
        <p:nvGrpSpPr>
          <p:cNvPr id="25" name="グループ化 24">
            <a:extLst>
              <a:ext uri="{FF2B5EF4-FFF2-40B4-BE49-F238E27FC236}">
                <a16:creationId xmlns:a16="http://schemas.microsoft.com/office/drawing/2014/main" xmlns="" id="{8B9F1BC7-F3F8-F3A0-49B5-FD097137C380}"/>
              </a:ext>
            </a:extLst>
          </p:cNvPr>
          <p:cNvGrpSpPr/>
          <p:nvPr/>
        </p:nvGrpSpPr>
        <p:grpSpPr>
          <a:xfrm>
            <a:off x="754693" y="1664519"/>
            <a:ext cx="2652642" cy="2532473"/>
            <a:chOff x="754692" y="1664519"/>
            <a:chExt cx="3696415" cy="3528962"/>
          </a:xfrm>
        </p:grpSpPr>
        <p:pic>
          <p:nvPicPr>
            <p:cNvPr id="6" name="図 5">
              <a:extLst>
                <a:ext uri="{FF2B5EF4-FFF2-40B4-BE49-F238E27FC236}">
                  <a16:creationId xmlns:a16="http://schemas.microsoft.com/office/drawing/2014/main" xmlns="" id="{5725E8AB-2BA7-E0CD-6177-9E7BC20622F9}"/>
                </a:ext>
              </a:extLst>
            </p:cNvPr>
            <p:cNvPicPr>
              <a:picLocks noChangeAspect="1"/>
            </p:cNvPicPr>
            <p:nvPr/>
          </p:nvPicPr>
          <p:blipFill rotWithShape="1">
            <a:blip r:embed="rId5">
              <a:extLst>
                <a:ext uri="{28A0092B-C50C-407E-A947-70E740481C1C}">
                  <a14:useLocalDpi xmlns:a14="http://schemas.microsoft.com/office/drawing/2010/main" val="0"/>
                </a:ext>
              </a:extLst>
            </a:blip>
            <a:srcRect l="20444" t="58140" r="53556" b="8764"/>
            <a:stretch/>
          </p:blipFill>
          <p:spPr>
            <a:xfrm>
              <a:off x="754692" y="1664519"/>
              <a:ext cx="3696415" cy="3528962"/>
            </a:xfrm>
            <a:prstGeom prst="rect">
              <a:avLst/>
            </a:prstGeom>
          </p:spPr>
        </p:pic>
        <mc:AlternateContent xmlns:mc="http://schemas.openxmlformats.org/markup-compatibility/2006" xmlns:p14="http://schemas.microsoft.com/office/powerpoint/2010/main">
          <mc:Choice Requires="p14">
            <p:contentPart p14:bwMode="auto" r:id="rId6">
              <p14:nvContentPartPr>
                <p14:cNvPr id="8" name="インク 7">
                  <a:extLst>
                    <a:ext uri="{FF2B5EF4-FFF2-40B4-BE49-F238E27FC236}">
                      <a16:creationId xmlns:a16="http://schemas.microsoft.com/office/drawing/2014/main" xmlns="" id="{CB584472-EDF4-3A0F-FB92-586809E626B8}"/>
                    </a:ext>
                  </a:extLst>
                </p14:cNvPr>
                <p14:cNvContentPartPr/>
                <p14:nvPr/>
              </p14:nvContentPartPr>
              <p14:xfrm>
                <a:off x="2489361" y="4656870"/>
                <a:ext cx="246600" cy="253800"/>
              </p14:xfrm>
            </p:contentPart>
          </mc:Choice>
          <mc:Fallback xmlns="">
            <p:pic>
              <p:nvPicPr>
                <p:cNvPr id="8" name="インク 7">
                  <a:extLst>
                    <a:ext uri="{FF2B5EF4-FFF2-40B4-BE49-F238E27FC236}">
                      <a16:creationId xmlns:a16="http://schemas.microsoft.com/office/drawing/2014/main" id="{CB584472-EDF4-3A0F-FB92-586809E626B8}"/>
                    </a:ext>
                  </a:extLst>
                </p:cNvPr>
                <p:cNvPicPr/>
                <p:nvPr/>
              </p:nvPicPr>
              <p:blipFill>
                <a:blip r:embed="rId7"/>
                <a:stretch>
                  <a:fillRect/>
                </a:stretch>
              </p:blipFill>
              <p:spPr>
                <a:xfrm>
                  <a:off x="2439137" y="4606712"/>
                  <a:ext cx="346546" cy="35361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インク 10">
                  <a:extLst>
                    <a:ext uri="{FF2B5EF4-FFF2-40B4-BE49-F238E27FC236}">
                      <a16:creationId xmlns:a16="http://schemas.microsoft.com/office/drawing/2014/main" xmlns="" id="{31EC424E-5339-2505-8415-8CAE73A2955F}"/>
                    </a:ext>
                  </a:extLst>
                </p14:cNvPr>
                <p14:cNvContentPartPr/>
                <p14:nvPr/>
              </p14:nvContentPartPr>
              <p14:xfrm>
                <a:off x="3364161" y="2657430"/>
                <a:ext cx="225000" cy="152280"/>
              </p14:xfrm>
            </p:contentPart>
          </mc:Choice>
          <mc:Fallback xmlns="">
            <p:pic>
              <p:nvPicPr>
                <p:cNvPr id="11" name="インク 10">
                  <a:extLst>
                    <a:ext uri="{FF2B5EF4-FFF2-40B4-BE49-F238E27FC236}">
                      <a16:creationId xmlns:a16="http://schemas.microsoft.com/office/drawing/2014/main" id="{31EC424E-5339-2505-8415-8CAE73A2955F}"/>
                    </a:ext>
                  </a:extLst>
                </p:cNvPr>
                <p:cNvPicPr/>
                <p:nvPr/>
              </p:nvPicPr>
              <p:blipFill>
                <a:blip r:embed="rId9"/>
                <a:stretch>
                  <a:fillRect/>
                </a:stretch>
              </p:blipFill>
              <p:spPr>
                <a:xfrm>
                  <a:off x="3314161" y="2607338"/>
                  <a:ext cx="324500" cy="25196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インク 19">
                  <a:extLst>
                    <a:ext uri="{FF2B5EF4-FFF2-40B4-BE49-F238E27FC236}">
                      <a16:creationId xmlns:a16="http://schemas.microsoft.com/office/drawing/2014/main" xmlns="" id="{565BFDFA-3FAB-B551-58B4-785929F1D938}"/>
                    </a:ext>
                  </a:extLst>
                </p14:cNvPr>
                <p14:cNvContentPartPr/>
                <p14:nvPr/>
              </p14:nvContentPartPr>
              <p14:xfrm>
                <a:off x="3053841" y="3578310"/>
                <a:ext cx="155520" cy="196200"/>
              </p14:xfrm>
            </p:contentPart>
          </mc:Choice>
          <mc:Fallback xmlns="">
            <p:pic>
              <p:nvPicPr>
                <p:cNvPr id="20" name="インク 19">
                  <a:extLst>
                    <a:ext uri="{FF2B5EF4-FFF2-40B4-BE49-F238E27FC236}">
                      <a16:creationId xmlns:a16="http://schemas.microsoft.com/office/drawing/2014/main" id="{565BFDFA-3FAB-B551-58B4-785929F1D938}"/>
                    </a:ext>
                  </a:extLst>
                </p:cNvPr>
                <p:cNvPicPr/>
                <p:nvPr/>
              </p:nvPicPr>
              <p:blipFill>
                <a:blip r:embed="rId11"/>
                <a:stretch>
                  <a:fillRect/>
                </a:stretch>
              </p:blipFill>
              <p:spPr>
                <a:xfrm>
                  <a:off x="3003673" y="3528131"/>
                  <a:ext cx="255354" cy="29605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インク 20">
                  <a:extLst>
                    <a:ext uri="{FF2B5EF4-FFF2-40B4-BE49-F238E27FC236}">
                      <a16:creationId xmlns:a16="http://schemas.microsoft.com/office/drawing/2014/main" xmlns="" id="{A96C8B28-07E4-C527-DDA2-89B9E486A694}"/>
                    </a:ext>
                  </a:extLst>
                </p14:cNvPr>
                <p14:cNvContentPartPr/>
                <p14:nvPr/>
              </p14:nvContentPartPr>
              <p14:xfrm>
                <a:off x="2284521" y="4756230"/>
                <a:ext cx="88560" cy="41040"/>
              </p14:xfrm>
            </p:contentPart>
          </mc:Choice>
          <mc:Fallback xmlns="">
            <p:pic>
              <p:nvPicPr>
                <p:cNvPr id="21" name="インク 20">
                  <a:extLst>
                    <a:ext uri="{FF2B5EF4-FFF2-40B4-BE49-F238E27FC236}">
                      <a16:creationId xmlns:a16="http://schemas.microsoft.com/office/drawing/2014/main" id="{A96C8B28-07E4-C527-DDA2-89B9E486A694}"/>
                    </a:ext>
                  </a:extLst>
                </p:cNvPr>
                <p:cNvPicPr/>
                <p:nvPr/>
              </p:nvPicPr>
              <p:blipFill>
                <a:blip r:embed="rId13"/>
                <a:stretch>
                  <a:fillRect/>
                </a:stretch>
              </p:blipFill>
              <p:spPr>
                <a:xfrm>
                  <a:off x="2234487" y="4706784"/>
                  <a:ext cx="188127" cy="13943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インク 22">
                  <a:extLst>
                    <a:ext uri="{FF2B5EF4-FFF2-40B4-BE49-F238E27FC236}">
                      <a16:creationId xmlns:a16="http://schemas.microsoft.com/office/drawing/2014/main" xmlns="" id="{4F78E6E4-169B-0BA6-0769-F212C5159210}"/>
                    </a:ext>
                  </a:extLst>
                </p14:cNvPr>
                <p14:cNvContentPartPr/>
                <p14:nvPr/>
              </p14:nvContentPartPr>
              <p14:xfrm>
                <a:off x="2607081" y="5100030"/>
                <a:ext cx="99360" cy="72000"/>
              </p14:xfrm>
            </p:contentPart>
          </mc:Choice>
          <mc:Fallback xmlns="">
            <p:pic>
              <p:nvPicPr>
                <p:cNvPr id="23" name="インク 22">
                  <a:extLst>
                    <a:ext uri="{FF2B5EF4-FFF2-40B4-BE49-F238E27FC236}">
                      <a16:creationId xmlns:a16="http://schemas.microsoft.com/office/drawing/2014/main" id="{4F78E6E4-169B-0BA6-0769-F212C5159210}"/>
                    </a:ext>
                  </a:extLst>
                </p:cNvPr>
                <p:cNvPicPr/>
                <p:nvPr/>
              </p:nvPicPr>
              <p:blipFill>
                <a:blip r:embed="rId15"/>
                <a:stretch>
                  <a:fillRect/>
                </a:stretch>
              </p:blipFill>
              <p:spPr>
                <a:xfrm>
                  <a:off x="2557151" y="5049680"/>
                  <a:ext cx="198720" cy="172196"/>
                </a:xfrm>
                <a:prstGeom prst="rect">
                  <a:avLst/>
                </a:prstGeom>
              </p:spPr>
            </p:pic>
          </mc:Fallback>
        </mc:AlternateContent>
      </p:grpSp>
      <p:sp>
        <p:nvSpPr>
          <p:cNvPr id="2" name="正方形/長方形 1"/>
          <p:cNvSpPr/>
          <p:nvPr/>
        </p:nvSpPr>
        <p:spPr>
          <a:xfrm>
            <a:off x="4253124" y="4890046"/>
            <a:ext cx="133882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カルシウム</a:t>
            </a:r>
            <a:endParaRPr lang="ja-JP" altLang="en-US" dirty="0"/>
          </a:p>
        </p:txBody>
      </p:sp>
      <p:sp>
        <p:nvSpPr>
          <p:cNvPr id="22" name="正方形/長方形 21"/>
          <p:cNvSpPr/>
          <p:nvPr/>
        </p:nvSpPr>
        <p:spPr>
          <a:xfrm>
            <a:off x="735839" y="5174315"/>
            <a:ext cx="1569660"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マグネシウム</a:t>
            </a:r>
            <a:endParaRPr lang="ja-JP" altLang="en-US" dirty="0"/>
          </a:p>
        </p:txBody>
      </p:sp>
    </p:spTree>
    <p:custDataLst>
      <p:tags r:id="rId1"/>
    </p:custDataLst>
    <p:extLst>
      <p:ext uri="{BB962C8B-B14F-4D97-AF65-F5344CB8AC3E}">
        <p14:creationId xmlns:p14="http://schemas.microsoft.com/office/powerpoint/2010/main" val="1903824332"/>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32</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4493538"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食物アレルギー・食物不耐</a:t>
            </a: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2151791"/>
            <a:chOff x="447040" y="1042579"/>
            <a:chExt cx="7274560" cy="3073803"/>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2330169"/>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「食物アレルギー」</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体に入った異物に対して免疫が過剰反応する</a:t>
              </a:r>
              <a:endParaRPr kumimoji="1"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「食物不耐」</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ある食物を消化する酵素を持っていない</a:t>
              </a:r>
              <a:endParaRPr kumimoji="1"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6139023"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147732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アレルゲンを使わない</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アレルギー反応を起こさないレベルまで</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小さくした不飽和脂肪酸を摂取する</a:t>
              </a:r>
              <a:endParaRPr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症状がなくてもずっと続ける。</a:t>
              </a:r>
              <a:endParaRPr kumimoji="1" lang="en-US" altLang="ja-JP" dirty="0">
                <a:latin typeface="HG丸ｺﾞｼｯｸM-PRO" panose="020F0600000000000000" pitchFamily="50" charset="-128"/>
                <a:ea typeface="HG丸ｺﾞｼｯｸM-PRO" panose="020F0600000000000000" pitchFamily="50" charset="-128"/>
              </a:endParaRPr>
            </a:p>
          </p:txBody>
        </p:sp>
      </p:grpSp>
      <p:pic>
        <p:nvPicPr>
          <p:cNvPr id="2" name="図 1">
            <a:extLst>
              <a:ext uri="{FF2B5EF4-FFF2-40B4-BE49-F238E27FC236}">
                <a16:creationId xmlns:a16="http://schemas.microsoft.com/office/drawing/2014/main" xmlns="" id="{E6A9B05D-042E-B370-0323-C578CCA6A7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483" t="15028" r="16703" b="18109"/>
          <a:stretch/>
        </p:blipFill>
        <p:spPr>
          <a:xfrm>
            <a:off x="1218763" y="1833670"/>
            <a:ext cx="2376930" cy="2452091"/>
          </a:xfrm>
          <a:prstGeom prst="rect">
            <a:avLst/>
          </a:prstGeom>
        </p:spPr>
      </p:pic>
      <p:sp>
        <p:nvSpPr>
          <p:cNvPr id="22" name="テキスト ボックス 21">
            <a:extLst>
              <a:ext uri="{FF2B5EF4-FFF2-40B4-BE49-F238E27FC236}">
                <a16:creationId xmlns:a16="http://schemas.microsoft.com/office/drawing/2014/main" xmlns="" id="{0B37D559-7696-B879-5AFA-3EE1E53702FF}"/>
              </a:ext>
            </a:extLst>
          </p:cNvPr>
          <p:cNvSpPr txBox="1"/>
          <p:nvPr/>
        </p:nvSpPr>
        <p:spPr>
          <a:xfrm>
            <a:off x="521619" y="4871192"/>
            <a:ext cx="5104420" cy="646331"/>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下痢や嘔吐、皮膚炎などの症状が現れます。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アレルゲン（原因物質）は、さまざまです。</a:t>
            </a:r>
            <a:endParaRPr lang="en-US" altLang="ja-JP" sz="1800" dirty="0">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2874503364"/>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33</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1261884" cy="523220"/>
          </a:xfrm>
          <a:prstGeom prst="rect">
            <a:avLst/>
          </a:prstGeom>
          <a:noFill/>
        </p:spPr>
        <p:txBody>
          <a:bodyPr wrap="none" rtlCol="0">
            <a:spAutoFit/>
          </a:bodyPr>
          <a:lstStyle/>
          <a:p>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心臓病</a:t>
            </a: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1844014"/>
            <a:chOff x="447040" y="1042579"/>
            <a:chExt cx="7274560" cy="2634148"/>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1890514"/>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身体活動が制限される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呼吸困難がおこる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代謝が低下し筋肉量が低下する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塩分を取りすぎると心臓に負担がかかる</a:t>
              </a:r>
              <a:endParaRPr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6647771"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147732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消化しやすい、吸収しやいフードを</a:t>
              </a:r>
              <a:r>
                <a:rPr lang="ja-JP" altLang="en-US" dirty="0">
                  <a:latin typeface="HG丸ｺﾞｼｯｸM-PRO" panose="020F0600000000000000" pitchFamily="50" charset="-128"/>
                  <a:ea typeface="HG丸ｺﾞｼｯｸM-PRO" panose="020F0600000000000000" pitchFamily="50" charset="-128"/>
                </a:rPr>
                <a:t>分割</a:t>
              </a:r>
              <a:endParaRPr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必要カロリーやたんぱく質を維持</a:t>
              </a:r>
              <a:endParaRPr lang="en-US" altLang="ja-JP" dirty="0">
                <a:latin typeface="HG丸ｺﾞｼｯｸM-PRO" panose="020F0600000000000000" pitchFamily="50" charset="-128"/>
                <a:ea typeface="HG丸ｺﾞｼｯｸM-PRO" panose="020F0600000000000000" pitchFamily="50" charset="-128"/>
              </a:endParaRPr>
            </a:p>
            <a:p>
              <a:r>
                <a:rPr kumimoji="1" lang="en-US" altLang="ja-JP" dirty="0">
                  <a:latin typeface="HG丸ｺﾞｼｯｸM-PRO" panose="020F0600000000000000" pitchFamily="50" charset="-128"/>
                  <a:ea typeface="HG丸ｺﾞｼｯｸM-PRO" panose="020F0600000000000000" pitchFamily="50" charset="-128"/>
                </a:rPr>
                <a:t>Na</a:t>
              </a:r>
              <a:r>
                <a:rPr kumimoji="1" lang="ja-JP" altLang="en-US" dirty="0">
                  <a:latin typeface="HG丸ｺﾞｼｯｸM-PRO" panose="020F0600000000000000" pitchFamily="50" charset="-128"/>
                  <a:ea typeface="HG丸ｺﾞｼｯｸM-PRO" panose="020F0600000000000000" pitchFamily="50" charset="-128"/>
                </a:rPr>
                <a:t>を制限する</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薬が必要。興奮させない。室温管理が大切。</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2" name="テキスト ボックス 21">
            <a:extLst>
              <a:ext uri="{FF2B5EF4-FFF2-40B4-BE49-F238E27FC236}">
                <a16:creationId xmlns:a16="http://schemas.microsoft.com/office/drawing/2014/main" xmlns="" id="{0B37D559-7696-B879-5AFA-3EE1E53702FF}"/>
              </a:ext>
            </a:extLst>
          </p:cNvPr>
          <p:cNvSpPr txBox="1"/>
          <p:nvPr/>
        </p:nvSpPr>
        <p:spPr>
          <a:xfrm>
            <a:off x="521619" y="4871192"/>
            <a:ext cx="5104420" cy="923330"/>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小中型犬では弁膜の変性が多く、大型</a:t>
            </a:r>
            <a:r>
              <a:rPr lang="ja-JP" altLang="en-US" dirty="0">
                <a:latin typeface="HG丸ｺﾞｼｯｸM-PRO" panose="020F0600000000000000" pitchFamily="50" charset="-128"/>
                <a:ea typeface="HG丸ｺﾞｼｯｸM-PRO" panose="020F0600000000000000" pitchFamily="50" charset="-128"/>
              </a:rPr>
              <a:t>犬では、拡張型心筋症が多くみられ</a:t>
            </a:r>
            <a:r>
              <a:rPr lang="ja-JP" altLang="en-US" sz="1800" dirty="0">
                <a:latin typeface="HG丸ｺﾞｼｯｸM-PRO" panose="020F0600000000000000" pitchFamily="50" charset="-128"/>
                <a:ea typeface="HG丸ｺﾞｼｯｸM-PRO" panose="020F0600000000000000" pitchFamily="50" charset="-128"/>
              </a:rPr>
              <a:t>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猫は、心筋症が最も多くみられます。</a:t>
            </a:r>
            <a:endParaRPr lang="en-US" altLang="ja-JP" sz="1800" dirty="0">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xmlns="" id="{0CF61838-4E7C-463C-15B8-753CDE67A0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2648" y="1949620"/>
            <a:ext cx="2996496" cy="2247372"/>
          </a:xfrm>
          <a:prstGeom prst="rect">
            <a:avLst/>
          </a:prstGeom>
        </p:spPr>
      </p:pic>
    </p:spTree>
    <p:custDataLst>
      <p:tags r:id="rId1"/>
    </p:custDataLst>
    <p:extLst>
      <p:ext uri="{BB962C8B-B14F-4D97-AF65-F5344CB8AC3E}">
        <p14:creationId xmlns:p14="http://schemas.microsoft.com/office/powerpoint/2010/main" val="1076006402"/>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34</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1261884" cy="523220"/>
          </a:xfrm>
          <a:prstGeom prst="rect">
            <a:avLst/>
          </a:prstGeom>
          <a:noFill/>
        </p:spPr>
        <p:txBody>
          <a:bodyPr wrap="none" rtlCol="0">
            <a:spAutoFit/>
          </a:bodyPr>
          <a:lstStyle/>
          <a:p>
            <a:r>
              <a:rPr lang="ja-JP" altLang="en-US" sz="2800" dirty="0">
                <a:solidFill>
                  <a:srgbClr val="0070C0"/>
                </a:solidFill>
                <a:latin typeface="HG丸ｺﾞｼｯｸM-PRO" panose="020F0600000000000000" pitchFamily="50" charset="-128"/>
                <a:ea typeface="HG丸ｺﾞｼｯｸM-PRO" panose="020F0600000000000000" pitchFamily="50" charset="-128"/>
              </a:rPr>
              <a:t>肝臓</a:t>
            </a:r>
            <a:r>
              <a:rPr kumimoji="1" lang="ja-JP" altLang="en-US" sz="2800" dirty="0">
                <a:solidFill>
                  <a:srgbClr val="0070C0"/>
                </a:solidFill>
                <a:latin typeface="HG丸ｺﾞｼｯｸM-PRO" panose="020F0600000000000000" pitchFamily="50" charset="-128"/>
                <a:ea typeface="HG丸ｺﾞｼｯｸM-PRO" panose="020F0600000000000000" pitchFamily="50" charset="-128"/>
              </a:rPr>
              <a:t>病</a:t>
            </a: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1844014"/>
            <a:chOff x="447040" y="1042579"/>
            <a:chExt cx="7274560" cy="2634148"/>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1890514"/>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代謝ができない→いろいろな症状</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全身のむくみ、腹水</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出血しやすくなる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とにかくだるい、意識障害</a:t>
              </a:r>
              <a:endParaRPr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6647771"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923330"/>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消化しやすい、吸収しやいフード</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病気の状態によって変える</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2" name="テキスト ボックス 21">
            <a:extLst>
              <a:ext uri="{FF2B5EF4-FFF2-40B4-BE49-F238E27FC236}">
                <a16:creationId xmlns:a16="http://schemas.microsoft.com/office/drawing/2014/main" xmlns="" id="{0B37D559-7696-B879-5AFA-3EE1E53702FF}"/>
              </a:ext>
            </a:extLst>
          </p:cNvPr>
          <p:cNvSpPr txBox="1"/>
          <p:nvPr/>
        </p:nvSpPr>
        <p:spPr>
          <a:xfrm>
            <a:off x="521619" y="4871192"/>
            <a:ext cx="5104420" cy="1754326"/>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肝臓は栄養素の分解、合成、貯蔵を行ったり、毒素を無毒化したりします。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症状が出た時はかなり病気が進行していることが多くみられ</a:t>
            </a:r>
            <a:r>
              <a:rPr lang="ja-JP" altLang="en-US" sz="1800" dirty="0">
                <a:latin typeface="HG丸ｺﾞｼｯｸM-PRO" panose="020F0600000000000000" pitchFamily="50" charset="-128"/>
                <a:ea typeface="HG丸ｺﾞｼｯｸM-PRO" panose="020F0600000000000000" pitchFamily="50" charset="-128"/>
              </a:rPr>
              <a:t>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原因は感染症や中毒がありますが、原因不明のケースも多いです。</a:t>
            </a:r>
            <a:endParaRPr lang="en-US" altLang="ja-JP" sz="1800" dirty="0">
              <a:latin typeface="HG丸ｺﾞｼｯｸM-PRO" panose="020F0600000000000000" pitchFamily="50" charset="-128"/>
              <a:ea typeface="HG丸ｺﾞｼｯｸM-PRO" panose="020F0600000000000000" pitchFamily="50" charset="-128"/>
            </a:endParaRPr>
          </a:p>
        </p:txBody>
      </p:sp>
      <p:pic>
        <p:nvPicPr>
          <p:cNvPr id="2" name="図 1">
            <a:extLst>
              <a:ext uri="{FF2B5EF4-FFF2-40B4-BE49-F238E27FC236}">
                <a16:creationId xmlns:a16="http://schemas.microsoft.com/office/drawing/2014/main" xmlns="" id="{3986D60D-8574-FA6F-08E1-9F65FF3C3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888" y="1666303"/>
            <a:ext cx="2512287" cy="2512287"/>
          </a:xfrm>
          <a:prstGeom prst="rect">
            <a:avLst/>
          </a:prstGeom>
        </p:spPr>
      </p:pic>
    </p:spTree>
    <p:custDataLst>
      <p:tags r:id="rId1"/>
    </p:custDataLst>
    <p:extLst>
      <p:ext uri="{BB962C8B-B14F-4D97-AF65-F5344CB8AC3E}">
        <p14:creationId xmlns:p14="http://schemas.microsoft.com/office/powerpoint/2010/main" val="405136596"/>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35</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1261884" cy="523220"/>
          </a:xfrm>
          <a:prstGeom prst="rect">
            <a:avLst/>
          </a:prstGeom>
          <a:noFill/>
        </p:spPr>
        <p:txBody>
          <a:bodyPr wrap="none" rtlCol="0">
            <a:spAutoFit/>
          </a:bodyPr>
          <a:lstStyle/>
          <a:p>
            <a:r>
              <a:rPr lang="ja-JP" altLang="en-US" sz="2800" dirty="0">
                <a:solidFill>
                  <a:srgbClr val="0070C0"/>
                </a:solidFill>
                <a:latin typeface="HG丸ｺﾞｼｯｸM-PRO" panose="020F0600000000000000" pitchFamily="50" charset="-128"/>
                <a:ea typeface="HG丸ｺﾞｼｯｸM-PRO" panose="020F0600000000000000" pitchFamily="50" charset="-128"/>
              </a:rPr>
              <a:t>糖尿病</a:t>
            </a:r>
            <a:endParaRPr kumimoji="1" lang="ja-JP" altLang="en-US" sz="2800" dirty="0">
              <a:solidFill>
                <a:srgbClr val="0070C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653309" y="1987786"/>
            <a:ext cx="4101281" cy="2459567"/>
            <a:chOff x="447040" y="1042579"/>
            <a:chExt cx="4964066" cy="3513457"/>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4964066" cy="2769823"/>
            </a:xfrm>
            <a:prstGeom prst="rect">
              <a:avLst/>
            </a:prstGeom>
            <a:noFill/>
          </p:spPr>
          <p:txBody>
            <a:bodyPr wrap="square" rtlCol="0">
              <a:spAutoFit/>
            </a:bodyPr>
            <a:lstStyle/>
            <a:p>
              <a:r>
                <a:rPr lang="ja-JP" altLang="en-US" sz="2000" dirty="0" smtClean="0">
                  <a:latin typeface="HG丸ｺﾞｼｯｸM-PRO" panose="020F0600000000000000" pitchFamily="50" charset="-128"/>
                  <a:ea typeface="HG丸ｺﾞｼｯｸM-PRO" panose="020F0600000000000000" pitchFamily="50" charset="-128"/>
                </a:rPr>
                <a:t>　　　　　　が</a:t>
              </a:r>
              <a:r>
                <a:rPr lang="ja-JP" altLang="en-US" sz="2000" dirty="0">
                  <a:latin typeface="HG丸ｺﾞｼｯｸM-PRO" panose="020F0600000000000000" pitchFamily="50" charset="-128"/>
                  <a:ea typeface="HG丸ｺﾞｼｯｸM-PRO" panose="020F0600000000000000" pitchFamily="50" charset="-128"/>
                </a:rPr>
                <a:t>分泌されないか作用不足で、血液中のブドウ糖を体に取り込めない病気</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血糖値が高いと、全身の臓器の障害や神経障害が起こる</a:t>
              </a:r>
              <a:endParaRPr lang="en-US" altLang="ja-JP" sz="2000" dirty="0">
                <a:latin typeface="HG丸ｺﾞｼｯｸM-PRO" panose="020F0600000000000000" pitchFamily="50" charset="-128"/>
                <a:ea typeface="HG丸ｺﾞｼｯｸM-PRO" panose="020F0600000000000000" pitchFamily="50" charset="-128"/>
              </a:endParaRPr>
            </a:p>
            <a:p>
              <a:endParaRPr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812798" y="4243295"/>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5393255"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1200329"/>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食物繊維を多く含み、消化に時間が</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かかる</a:t>
              </a:r>
              <a:r>
                <a:rPr kumimoji="1" lang="ja-JP" altLang="en-US" dirty="0">
                  <a:latin typeface="HG丸ｺﾞｼｯｸM-PRO" panose="020F0600000000000000" pitchFamily="50" charset="-128"/>
                  <a:ea typeface="HG丸ｺﾞｼｯｸM-PRO" panose="020F0600000000000000" pitchFamily="50" charset="-128"/>
                </a:rPr>
                <a:t>フード</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肥満猫は要注意</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8" name="テキスト ボックス 7">
            <a:extLst>
              <a:ext uri="{FF2B5EF4-FFF2-40B4-BE49-F238E27FC236}">
                <a16:creationId xmlns:a16="http://schemas.microsoft.com/office/drawing/2014/main" xmlns="" id="{2020A943-E1B6-8D71-AEF0-CFB0C07D7065}"/>
              </a:ext>
            </a:extLst>
          </p:cNvPr>
          <p:cNvSpPr txBox="1"/>
          <p:nvPr/>
        </p:nvSpPr>
        <p:spPr>
          <a:xfrm>
            <a:off x="5873009" y="1268844"/>
            <a:ext cx="1620957" cy="523220"/>
          </a:xfrm>
          <a:prstGeom prst="rect">
            <a:avLst/>
          </a:prstGeom>
          <a:noFill/>
        </p:spPr>
        <p:txBody>
          <a:bodyPr wrap="none" rtlCol="0">
            <a:spAutoFit/>
          </a:bodyPr>
          <a:lstStyle/>
          <a:p>
            <a:r>
              <a:rPr lang="ja-JP" altLang="en-US" sz="2800" dirty="0">
                <a:solidFill>
                  <a:srgbClr val="0070C0"/>
                </a:solidFill>
                <a:latin typeface="HG丸ｺﾞｼｯｸM-PRO" panose="020F0600000000000000" pitchFamily="50" charset="-128"/>
                <a:ea typeface="HG丸ｺﾞｼｯｸM-PRO" panose="020F0600000000000000" pitchFamily="50" charset="-128"/>
              </a:rPr>
              <a:t>関節疾患</a:t>
            </a:r>
            <a:endParaRPr kumimoji="1" lang="ja-JP" altLang="en-US" sz="2800" dirty="0">
              <a:solidFill>
                <a:srgbClr val="0070C0"/>
              </a:solidFill>
              <a:latin typeface="HG丸ｺﾞｼｯｸM-PRO" panose="020F0600000000000000" pitchFamily="50" charset="-128"/>
              <a:ea typeface="HG丸ｺﾞｼｯｸM-PRO" panose="020F0600000000000000" pitchFamily="50" charset="-128"/>
            </a:endParaRPr>
          </a:p>
        </p:txBody>
      </p:sp>
      <p:grpSp>
        <p:nvGrpSpPr>
          <p:cNvPr id="11" name="グループ化 10">
            <a:extLst>
              <a:ext uri="{FF2B5EF4-FFF2-40B4-BE49-F238E27FC236}">
                <a16:creationId xmlns:a16="http://schemas.microsoft.com/office/drawing/2014/main" xmlns="" id="{6B1CC06F-DCD2-CE26-E473-94A5C668A46F}"/>
              </a:ext>
            </a:extLst>
          </p:cNvPr>
          <p:cNvGrpSpPr/>
          <p:nvPr/>
        </p:nvGrpSpPr>
        <p:grpSpPr>
          <a:xfrm>
            <a:off x="5873009" y="1987786"/>
            <a:ext cx="4101281" cy="1844014"/>
            <a:chOff x="447040" y="1042579"/>
            <a:chExt cx="4964066" cy="2634148"/>
          </a:xfrm>
        </p:grpSpPr>
        <p:sp>
          <p:nvSpPr>
            <p:cNvPr id="20" name="四角形: 角を丸くする 19">
              <a:extLst>
                <a:ext uri="{FF2B5EF4-FFF2-40B4-BE49-F238E27FC236}">
                  <a16:creationId xmlns:a16="http://schemas.microsoft.com/office/drawing/2014/main" xmlns="" id="{BED45FD7-21AA-5AA0-4B15-CE04C6DDF0CD}"/>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テキスト ボックス 20">
              <a:extLst>
                <a:ext uri="{FF2B5EF4-FFF2-40B4-BE49-F238E27FC236}">
                  <a16:creationId xmlns:a16="http://schemas.microsoft.com/office/drawing/2014/main" xmlns="" id="{70623388-9D06-4D23-ABCB-35766E797979}"/>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23" name="テキスト ボックス 22">
              <a:extLst>
                <a:ext uri="{FF2B5EF4-FFF2-40B4-BE49-F238E27FC236}">
                  <a16:creationId xmlns:a16="http://schemas.microsoft.com/office/drawing/2014/main" xmlns="" id="{9B6A8965-D062-ACEC-4695-915F7925FF54}"/>
                </a:ext>
              </a:extLst>
            </p:cNvPr>
            <p:cNvSpPr txBox="1"/>
            <p:nvPr/>
          </p:nvSpPr>
          <p:spPr>
            <a:xfrm>
              <a:off x="447040" y="1786213"/>
              <a:ext cx="4964066" cy="1890514"/>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生まれつきの関節異常</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加齢により軟骨が減少</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軟骨・腱・靭帯が障害される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関節の炎症が起きやすい　　</a:t>
              </a:r>
              <a:endParaRPr lang="en-US" altLang="ja-JP" sz="2000" dirty="0">
                <a:latin typeface="HG丸ｺﾞｼｯｸM-PRO" panose="020F0600000000000000" pitchFamily="50" charset="-128"/>
                <a:ea typeface="HG丸ｺﾞｼｯｸM-PRO" panose="020F0600000000000000" pitchFamily="50" charset="-128"/>
              </a:endParaRPr>
            </a:p>
          </p:txBody>
        </p:sp>
      </p:grpSp>
      <p:grpSp>
        <p:nvGrpSpPr>
          <p:cNvPr id="24" name="グループ化 23">
            <a:extLst>
              <a:ext uri="{FF2B5EF4-FFF2-40B4-BE49-F238E27FC236}">
                <a16:creationId xmlns:a16="http://schemas.microsoft.com/office/drawing/2014/main" xmlns="" id="{D3866192-20A0-EF5B-1A43-F0C5852037A2}"/>
              </a:ext>
            </a:extLst>
          </p:cNvPr>
          <p:cNvGrpSpPr/>
          <p:nvPr/>
        </p:nvGrpSpPr>
        <p:grpSpPr>
          <a:xfrm>
            <a:off x="6032498" y="4243295"/>
            <a:ext cx="4932392" cy="2256606"/>
            <a:chOff x="126358" y="1910458"/>
            <a:chExt cx="6755091" cy="2256606"/>
          </a:xfrm>
        </p:grpSpPr>
        <p:sp>
          <p:nvSpPr>
            <p:cNvPr id="25" name="四角形: 角を丸くする 24">
              <a:extLst>
                <a:ext uri="{FF2B5EF4-FFF2-40B4-BE49-F238E27FC236}">
                  <a16:creationId xmlns:a16="http://schemas.microsoft.com/office/drawing/2014/main" xmlns="" id="{A276F2BD-E2F0-F934-F984-DD435FF16C0B}"/>
                </a:ext>
              </a:extLst>
            </p:cNvPr>
            <p:cNvSpPr/>
            <p:nvPr/>
          </p:nvSpPr>
          <p:spPr>
            <a:xfrm>
              <a:off x="233678" y="2122958"/>
              <a:ext cx="5393255"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26" name="四角形: 角を丸くする 25">
              <a:extLst>
                <a:ext uri="{FF2B5EF4-FFF2-40B4-BE49-F238E27FC236}">
                  <a16:creationId xmlns:a16="http://schemas.microsoft.com/office/drawing/2014/main" xmlns="" id="{E11D87AC-8E5D-9DF8-D762-FEFD7704DFBE}"/>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27" name="テキスト ボックス 26">
              <a:extLst>
                <a:ext uri="{FF2B5EF4-FFF2-40B4-BE49-F238E27FC236}">
                  <a16:creationId xmlns:a16="http://schemas.microsoft.com/office/drawing/2014/main" xmlns="" id="{0BAA1285-489A-0F81-FE06-C8054D039D58}"/>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28" name="テキスト ボックス 27">
              <a:extLst>
                <a:ext uri="{FF2B5EF4-FFF2-40B4-BE49-F238E27FC236}">
                  <a16:creationId xmlns:a16="http://schemas.microsoft.com/office/drawing/2014/main" xmlns="" id="{9449D57A-5E38-1F60-ADFC-9896A6F76989}"/>
                </a:ext>
              </a:extLst>
            </p:cNvPr>
            <p:cNvSpPr txBox="1"/>
            <p:nvPr/>
          </p:nvSpPr>
          <p:spPr>
            <a:xfrm>
              <a:off x="426721" y="2590972"/>
              <a:ext cx="6454728" cy="147732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不飽和脂肪酸（</a:t>
              </a:r>
              <a:r>
                <a:rPr kumimoji="1" lang="en-US" altLang="ja-JP" dirty="0">
                  <a:latin typeface="HG丸ｺﾞｼｯｸM-PRO" panose="020F0600000000000000" pitchFamily="50" charset="-128"/>
                  <a:ea typeface="HG丸ｺﾞｼｯｸM-PRO" panose="020F0600000000000000" pitchFamily="50" charset="-128"/>
                </a:rPr>
                <a:t>DHA</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EPA</a:t>
              </a: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関節を作る材料（コンドロイチン・</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グルコサミン）</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肥満にさせないこと</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 name="正方形/長方形 1"/>
          <p:cNvSpPr/>
          <p:nvPr/>
        </p:nvSpPr>
        <p:spPr>
          <a:xfrm>
            <a:off x="739488" y="2542366"/>
            <a:ext cx="133882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インスリン</a:t>
            </a:r>
            <a:endParaRPr lang="ja-JP" altLang="en-US" dirty="0"/>
          </a:p>
        </p:txBody>
      </p:sp>
    </p:spTree>
    <p:custDataLst>
      <p:tags r:id="rId1"/>
    </p:custDataLst>
    <p:extLst>
      <p:ext uri="{BB962C8B-B14F-4D97-AF65-F5344CB8AC3E}">
        <p14:creationId xmlns:p14="http://schemas.microsoft.com/office/powerpoint/2010/main" val="2204473007"/>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808088" y="530433"/>
            <a:ext cx="5258939"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疾患と栄養</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056682" y="551135"/>
            <a:ext cx="738225" cy="579222"/>
          </a:xfrm>
          <a:prstGeom prst="rect">
            <a:avLst/>
          </a:prstGeom>
        </p:spPr>
      </p:pic>
      <p:sp>
        <p:nvSpPr>
          <p:cNvPr id="5" name="スライド番号プレースホルダー 19">
            <a:extLst>
              <a:ext uri="{FF2B5EF4-FFF2-40B4-BE49-F238E27FC236}">
                <a16:creationId xmlns:a16="http://schemas.microsoft.com/office/drawing/2014/main" xmlns="" id="{CC750C18-82FC-292C-D370-C0764F40675F}"/>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36</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56845F8E-6256-B4E6-26DD-93C7E6AC9C5A}"/>
              </a:ext>
            </a:extLst>
          </p:cNvPr>
          <p:cNvSpPr txBox="1"/>
          <p:nvPr/>
        </p:nvSpPr>
        <p:spPr>
          <a:xfrm>
            <a:off x="653309" y="1268844"/>
            <a:ext cx="902811" cy="523220"/>
          </a:xfrm>
          <a:prstGeom prst="rect">
            <a:avLst/>
          </a:prstGeom>
          <a:noFill/>
        </p:spPr>
        <p:txBody>
          <a:bodyPr wrap="none" rtlCol="0">
            <a:spAutoFit/>
          </a:bodyPr>
          <a:lstStyle/>
          <a:p>
            <a:r>
              <a:rPr lang="ja-JP" altLang="en-US" sz="2800" dirty="0">
                <a:solidFill>
                  <a:srgbClr val="0070C0"/>
                </a:solidFill>
                <a:latin typeface="HG丸ｺﾞｼｯｸM-PRO" panose="020F0600000000000000" pitchFamily="50" charset="-128"/>
                <a:ea typeface="HG丸ｺﾞｼｯｸM-PRO" panose="020F0600000000000000" pitchFamily="50" charset="-128"/>
              </a:rPr>
              <a:t>がん</a:t>
            </a:r>
            <a:endParaRPr kumimoji="1" lang="ja-JP" altLang="en-US" sz="2800" dirty="0">
              <a:solidFill>
                <a:srgbClr val="0070C0"/>
              </a:solidFill>
              <a:latin typeface="HG丸ｺﾞｼｯｸM-PRO" panose="020F0600000000000000" pitchFamily="50" charset="-128"/>
              <a:ea typeface="HG丸ｺﾞｼｯｸM-PRO" panose="020F0600000000000000" pitchFamily="50" charset="-128"/>
            </a:endParaRPr>
          </a:p>
        </p:txBody>
      </p:sp>
      <p:grpSp>
        <p:nvGrpSpPr>
          <p:cNvPr id="3" name="グループ化 2">
            <a:extLst>
              <a:ext uri="{FF2B5EF4-FFF2-40B4-BE49-F238E27FC236}">
                <a16:creationId xmlns:a16="http://schemas.microsoft.com/office/drawing/2014/main" xmlns="" id="{F65AD255-6168-82BF-24A1-894599EEC06B}"/>
              </a:ext>
            </a:extLst>
          </p:cNvPr>
          <p:cNvGrpSpPr/>
          <p:nvPr/>
        </p:nvGrpSpPr>
        <p:grpSpPr>
          <a:xfrm>
            <a:off x="5528494" y="1410454"/>
            <a:ext cx="6010197" cy="1844014"/>
            <a:chOff x="447040" y="1042579"/>
            <a:chExt cx="7274560" cy="2634148"/>
          </a:xfrm>
        </p:grpSpPr>
        <p:sp>
          <p:nvSpPr>
            <p:cNvPr id="7" name="四角形: 角を丸くする 6">
              <a:extLst>
                <a:ext uri="{FF2B5EF4-FFF2-40B4-BE49-F238E27FC236}">
                  <a16:creationId xmlns:a16="http://schemas.microsoft.com/office/drawing/2014/main" xmlns="" id="{6E6C949C-D309-9840-D788-4BDC55DAA681}"/>
                </a:ext>
              </a:extLst>
            </p:cNvPr>
            <p:cNvSpPr/>
            <p:nvPr/>
          </p:nvSpPr>
          <p:spPr>
            <a:xfrm>
              <a:off x="640081" y="1042579"/>
              <a:ext cx="2600961" cy="71120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xmlns="" id="{EBA2486B-5604-DB3A-66CB-2BAB6DC942DC}"/>
                </a:ext>
              </a:extLst>
            </p:cNvPr>
            <p:cNvSpPr txBox="1"/>
            <p:nvPr/>
          </p:nvSpPr>
          <p:spPr>
            <a:xfrm>
              <a:off x="889000" y="1075013"/>
              <a:ext cx="2600961" cy="591464"/>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病気の特徴</a:t>
              </a:r>
            </a:p>
          </p:txBody>
        </p:sp>
        <p:sp>
          <p:nvSpPr>
            <p:cNvPr id="12" name="テキスト ボックス 11">
              <a:extLst>
                <a:ext uri="{FF2B5EF4-FFF2-40B4-BE49-F238E27FC236}">
                  <a16:creationId xmlns:a16="http://schemas.microsoft.com/office/drawing/2014/main" xmlns="" id="{BF8E94F9-FD87-EE68-ED0F-C7F28483B21D}"/>
                </a:ext>
              </a:extLst>
            </p:cNvPr>
            <p:cNvSpPr txBox="1"/>
            <p:nvPr/>
          </p:nvSpPr>
          <p:spPr>
            <a:xfrm>
              <a:off x="447040" y="1786213"/>
              <a:ext cx="7274560" cy="1890514"/>
            </a:xfrm>
            <a:prstGeom prst="rect">
              <a:avLst/>
            </a:prstGeom>
            <a:noFill/>
          </p:spPr>
          <p:txBody>
            <a:bodyPr wrap="square" rtlCol="0">
              <a:spAutoFit/>
            </a:bodyPr>
            <a:lstStyle/>
            <a:p>
              <a:r>
                <a:rPr lang="ja-JP" altLang="en-US" sz="2000" dirty="0">
                  <a:latin typeface="HG丸ｺﾞｼｯｸM-PRO" panose="020F0600000000000000" pitchFamily="50" charset="-128"/>
                  <a:ea typeface="HG丸ｺﾞｼｯｸM-PRO" panose="020F0600000000000000" pitchFamily="50" charset="-128"/>
                </a:rPr>
                <a:t>がん細胞は糖質を栄養源にする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体重が減る・筋肉量が減る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食欲がなくなる</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体液のバランスが崩れる</a:t>
              </a:r>
              <a:endParaRPr lang="en-US" altLang="ja-JP" sz="2000" dirty="0">
                <a:latin typeface="HG丸ｺﾞｼｯｸM-PRO" panose="020F0600000000000000" pitchFamily="50" charset="-128"/>
                <a:ea typeface="HG丸ｺﾞｼｯｸM-PRO" panose="020F0600000000000000" pitchFamily="50" charset="-128"/>
              </a:endParaRPr>
            </a:p>
          </p:txBody>
        </p:sp>
      </p:grpSp>
      <p:grpSp>
        <p:nvGrpSpPr>
          <p:cNvPr id="13" name="グループ化 12">
            <a:extLst>
              <a:ext uri="{FF2B5EF4-FFF2-40B4-BE49-F238E27FC236}">
                <a16:creationId xmlns:a16="http://schemas.microsoft.com/office/drawing/2014/main" xmlns="" id="{C44FE2DA-F694-F9AE-8B57-833DE87A69DE}"/>
              </a:ext>
            </a:extLst>
          </p:cNvPr>
          <p:cNvGrpSpPr/>
          <p:nvPr/>
        </p:nvGrpSpPr>
        <p:grpSpPr>
          <a:xfrm>
            <a:off x="5687983" y="3984492"/>
            <a:ext cx="4932392" cy="2256606"/>
            <a:chOff x="126358" y="1910458"/>
            <a:chExt cx="6755091" cy="2256606"/>
          </a:xfrm>
        </p:grpSpPr>
        <p:sp>
          <p:nvSpPr>
            <p:cNvPr id="16" name="四角形: 角を丸くする 15">
              <a:extLst>
                <a:ext uri="{FF2B5EF4-FFF2-40B4-BE49-F238E27FC236}">
                  <a16:creationId xmlns:a16="http://schemas.microsoft.com/office/drawing/2014/main" xmlns="" id="{E931EEFA-157D-729F-BDC7-0B8A7255FFFB}"/>
                </a:ext>
              </a:extLst>
            </p:cNvPr>
            <p:cNvSpPr/>
            <p:nvPr/>
          </p:nvSpPr>
          <p:spPr>
            <a:xfrm>
              <a:off x="233678" y="2122958"/>
              <a:ext cx="6647771" cy="2044106"/>
            </a:xfrm>
            <a:prstGeom prst="roundRect">
              <a:avLst>
                <a:gd name="adj" fmla="val 1043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p>
          </p:txBody>
        </p:sp>
        <p:sp>
          <p:nvSpPr>
            <p:cNvPr id="17" name="四角形: 角を丸くする 16">
              <a:extLst>
                <a:ext uri="{FF2B5EF4-FFF2-40B4-BE49-F238E27FC236}">
                  <a16:creationId xmlns:a16="http://schemas.microsoft.com/office/drawing/2014/main" xmlns="" id="{7821C0CD-F7E5-796B-1C63-76D984F4FD97}"/>
                </a:ext>
              </a:extLst>
            </p:cNvPr>
            <p:cNvSpPr/>
            <p:nvPr/>
          </p:nvSpPr>
          <p:spPr>
            <a:xfrm>
              <a:off x="126358" y="1910458"/>
              <a:ext cx="2659853" cy="540466"/>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8" name="テキスト ボックス 17">
              <a:extLst>
                <a:ext uri="{FF2B5EF4-FFF2-40B4-BE49-F238E27FC236}">
                  <a16:creationId xmlns:a16="http://schemas.microsoft.com/office/drawing/2014/main" xmlns="" id="{4AF3543F-9069-3F94-36FF-495C426CA91D}"/>
                </a:ext>
              </a:extLst>
            </p:cNvPr>
            <p:cNvSpPr txBox="1"/>
            <p:nvPr/>
          </p:nvSpPr>
          <p:spPr>
            <a:xfrm>
              <a:off x="639813" y="1929350"/>
              <a:ext cx="2515918" cy="461665"/>
            </a:xfrm>
            <a:prstGeom prst="rect">
              <a:avLst/>
            </a:prstGeom>
            <a:noFill/>
          </p:spPr>
          <p:txBody>
            <a:bodyPr wrap="squar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療法食</a:t>
              </a:r>
            </a:p>
          </p:txBody>
        </p:sp>
        <p:sp>
          <p:nvSpPr>
            <p:cNvPr id="19" name="テキスト ボックス 18">
              <a:extLst>
                <a:ext uri="{FF2B5EF4-FFF2-40B4-BE49-F238E27FC236}">
                  <a16:creationId xmlns:a16="http://schemas.microsoft.com/office/drawing/2014/main" xmlns="" id="{51899D60-A7AB-811C-0171-425168C7FA52}"/>
                </a:ext>
              </a:extLst>
            </p:cNvPr>
            <p:cNvSpPr txBox="1"/>
            <p:nvPr/>
          </p:nvSpPr>
          <p:spPr>
            <a:xfrm>
              <a:off x="426721" y="2590972"/>
              <a:ext cx="6454728" cy="1477328"/>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不飽和脂肪酸（</a:t>
              </a:r>
              <a:r>
                <a:rPr kumimoji="1" lang="en-US" altLang="ja-JP" dirty="0">
                  <a:latin typeface="HG丸ｺﾞｼｯｸM-PRO" panose="020F0600000000000000" pitchFamily="50" charset="-128"/>
                  <a:ea typeface="HG丸ｺﾞｼｯｸM-PRO" panose="020F0600000000000000" pitchFamily="50" charset="-128"/>
                </a:rPr>
                <a:t>DHA</a:t>
              </a:r>
              <a:r>
                <a:rPr kumimoji="1" lang="ja-JP" altLang="en-US" dirty="0">
                  <a:latin typeface="HG丸ｺﾞｼｯｸM-PRO" panose="020F0600000000000000" pitchFamily="50" charset="-128"/>
                  <a:ea typeface="HG丸ｺﾞｼｯｸM-PRO" panose="020F0600000000000000" pitchFamily="50" charset="-128"/>
                </a:rPr>
                <a:t>・</a:t>
              </a:r>
              <a:r>
                <a:rPr kumimoji="1" lang="en-US" altLang="ja-JP" dirty="0">
                  <a:latin typeface="HG丸ｺﾞｼｯｸM-PRO" panose="020F0600000000000000" pitchFamily="50" charset="-128"/>
                  <a:ea typeface="HG丸ｺﾞｼｯｸM-PRO" panose="020F0600000000000000" pitchFamily="50" charset="-128"/>
                </a:rPr>
                <a:t>EPA</a:t>
              </a:r>
              <a:r>
                <a:rPr kumimoji="1" lang="ja-JP" altLang="en-US" dirty="0">
                  <a:latin typeface="HG丸ｺﾞｼｯｸM-PRO" panose="020F0600000000000000" pitchFamily="50" charset="-128"/>
                  <a:ea typeface="HG丸ｺﾞｼｯｸM-PRO" panose="020F0600000000000000" pitchFamily="50" charset="-128"/>
                </a:rPr>
                <a:t>）</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糖質を減らしてタンパク質を摂る</a:t>
              </a:r>
              <a:endParaRPr kumimoji="1" lang="en-US" altLang="ja-JP" dirty="0">
                <a:latin typeface="HG丸ｺﾞｼｯｸM-PRO" panose="020F0600000000000000" pitchFamily="50" charset="-128"/>
                <a:ea typeface="HG丸ｺﾞｼｯｸM-PRO" panose="020F0600000000000000" pitchFamily="50" charset="-128"/>
              </a:endParaRPr>
            </a:p>
            <a:p>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solidFill>
                    <a:srgbClr val="FF0000"/>
                  </a:solidFill>
                  <a:latin typeface="HG丸ｺﾞｼｯｸM-PRO" panose="020F0600000000000000" pitchFamily="50" charset="-128"/>
                  <a:ea typeface="HG丸ｺﾞｼｯｸM-PRO" panose="020F0600000000000000" pitchFamily="50" charset="-128"/>
                </a:rPr>
                <a:t>末期は好きなものを食べさせて、うれしい</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a:p>
              <a:r>
                <a:rPr kumimoji="1" lang="ja-JP" altLang="en-US" dirty="0">
                  <a:solidFill>
                    <a:srgbClr val="FF0000"/>
                  </a:solidFill>
                  <a:latin typeface="HG丸ｺﾞｼｯｸM-PRO" panose="020F0600000000000000" pitchFamily="50" charset="-128"/>
                  <a:ea typeface="HG丸ｺﾞｼｯｸM-PRO" panose="020F0600000000000000" pitchFamily="50" charset="-128"/>
                </a:rPr>
                <a:t>気持ちを最期まで持ってもらう。</a:t>
              </a:r>
              <a:endParaRPr kumimoji="1" lang="en-US" altLang="ja-JP" dirty="0">
                <a:solidFill>
                  <a:srgbClr val="FF0000"/>
                </a:solidFill>
                <a:latin typeface="HG丸ｺﾞｼｯｸM-PRO" panose="020F0600000000000000" pitchFamily="50" charset="-128"/>
                <a:ea typeface="HG丸ｺﾞｼｯｸM-PRO" panose="020F0600000000000000" pitchFamily="50" charset="-128"/>
              </a:endParaRPr>
            </a:p>
          </p:txBody>
        </p:sp>
      </p:grpSp>
      <p:sp>
        <p:nvSpPr>
          <p:cNvPr id="22" name="テキスト ボックス 21">
            <a:extLst>
              <a:ext uri="{FF2B5EF4-FFF2-40B4-BE49-F238E27FC236}">
                <a16:creationId xmlns:a16="http://schemas.microsoft.com/office/drawing/2014/main" xmlns="" id="{0B37D559-7696-B879-5AFA-3EE1E53702FF}"/>
              </a:ext>
            </a:extLst>
          </p:cNvPr>
          <p:cNvSpPr txBox="1"/>
          <p:nvPr/>
        </p:nvSpPr>
        <p:spPr>
          <a:xfrm>
            <a:off x="521619" y="4642592"/>
            <a:ext cx="5104420" cy="2031325"/>
          </a:xfrm>
          <a:prstGeom prst="rect">
            <a:avLst/>
          </a:prstGeom>
          <a:noFill/>
        </p:spPr>
        <p:txBody>
          <a:bodyPr wrap="square">
            <a:spAutoFit/>
          </a:bodyPr>
          <a:lstStyle/>
          <a:p>
            <a:r>
              <a:rPr lang="ja-JP" altLang="en-US" sz="1800" dirty="0">
                <a:latin typeface="HG丸ｺﾞｼｯｸM-PRO" panose="020F0600000000000000" pitchFamily="50" charset="-128"/>
                <a:ea typeface="HG丸ｺﾞｼｯｸM-PRO" panose="020F0600000000000000" pitchFamily="50" charset="-128"/>
              </a:rPr>
              <a:t>犬猫の死因のトップはがんです。犬は</a:t>
            </a:r>
            <a:r>
              <a:rPr lang="en-US" altLang="ja-JP" sz="1800" dirty="0">
                <a:latin typeface="HG丸ｺﾞｼｯｸM-PRO" panose="020F0600000000000000" pitchFamily="50" charset="-128"/>
                <a:ea typeface="HG丸ｺﾞｼｯｸM-PRO" panose="020F0600000000000000" pitchFamily="50" charset="-128"/>
              </a:rPr>
              <a:t>54</a:t>
            </a:r>
            <a:r>
              <a:rPr lang="ja-JP" altLang="en-US" sz="1800" dirty="0">
                <a:latin typeface="HG丸ｺﾞｼｯｸM-PRO" panose="020F0600000000000000" pitchFamily="50" charset="-128"/>
                <a:ea typeface="HG丸ｺﾞｼｯｸM-PRO" panose="020F0600000000000000" pitchFamily="50" charset="-128"/>
              </a:rPr>
              <a:t>％、猫は</a:t>
            </a:r>
            <a:r>
              <a:rPr lang="en-US" altLang="ja-JP" sz="1800" dirty="0">
                <a:latin typeface="HG丸ｺﾞｼｯｸM-PRO" panose="020F0600000000000000" pitchFamily="50" charset="-128"/>
                <a:ea typeface="HG丸ｺﾞｼｯｸM-PRO" panose="020F0600000000000000" pitchFamily="50" charset="-128"/>
              </a:rPr>
              <a:t>38</a:t>
            </a:r>
            <a:r>
              <a:rPr lang="ja-JP" altLang="en-US" sz="1800" dirty="0">
                <a:latin typeface="HG丸ｺﾞｼｯｸM-PRO" panose="020F0600000000000000" pitchFamily="50" charset="-128"/>
                <a:ea typeface="HG丸ｺﾞｼｯｸM-PRO" panose="020F0600000000000000" pitchFamily="50" charset="-128"/>
              </a:rPr>
              <a:t>％というデータもあります。</a:t>
            </a:r>
            <a:endParaRPr lang="en-US" altLang="ja-JP" sz="1800"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避妊手術を受けていない犬猫に発生する乳腺がん。去勢手術を受けていない犬に発生する精巣がん。大型犬に多く発生する骨肉腫。犬の体表のしこりで発見される軟部組織肉腫などあらゆるところにできます。</a:t>
            </a:r>
            <a:endParaRPr lang="en-US" altLang="ja-JP" sz="1800" dirty="0">
              <a:latin typeface="HG丸ｺﾞｼｯｸM-PRO" panose="020F0600000000000000" pitchFamily="50" charset="-128"/>
              <a:ea typeface="HG丸ｺﾞｼｯｸM-PRO" panose="020F0600000000000000" pitchFamily="50" charset="-128"/>
            </a:endParaRPr>
          </a:p>
        </p:txBody>
      </p:sp>
      <p:pic>
        <p:nvPicPr>
          <p:cNvPr id="6" name="Picture 2" descr="犬と猫の乳腺腫瘍 】 症状と治療法、そして再発防止の工夫 ...">
            <a:extLst>
              <a:ext uri="{FF2B5EF4-FFF2-40B4-BE49-F238E27FC236}">
                <a16:creationId xmlns:a16="http://schemas.microsoft.com/office/drawing/2014/main" xmlns="" id="{B4FF0559-85E7-B380-E098-E6C19E0781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55" r="15576"/>
          <a:stretch/>
        </p:blipFill>
        <p:spPr bwMode="auto">
          <a:xfrm>
            <a:off x="1104714" y="1902185"/>
            <a:ext cx="2872759" cy="22091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2019347"/>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12357" y="1250359"/>
            <a:ext cx="4678203" cy="707886"/>
          </a:xfrm>
          <a:prstGeom prst="rect">
            <a:avLst/>
          </a:prstGeom>
          <a:noFill/>
        </p:spPr>
        <p:txBody>
          <a:bodyPr wrap="square" rtlCol="0">
            <a:spAutoFit/>
          </a:bodyPr>
          <a:lstStyle/>
          <a:p>
            <a:r>
              <a:rPr kumimoji="1" lang="ja-JP" altLang="en-US" sz="4000" dirty="0">
                <a:latin typeface="UD デジタル 教科書体 NP-B" panose="02020700000000000000" pitchFamily="18" charset="-128"/>
                <a:ea typeface="UD デジタル 教科書体 NP-B" panose="02020700000000000000" pitchFamily="18" charset="-128"/>
              </a:rPr>
              <a:t>犬と猫の栄養学</a:t>
            </a:r>
          </a:p>
        </p:txBody>
      </p:sp>
      <p:sp>
        <p:nvSpPr>
          <p:cNvPr id="5" name="テキスト ボックス 4"/>
          <p:cNvSpPr txBox="1"/>
          <p:nvPr/>
        </p:nvSpPr>
        <p:spPr>
          <a:xfrm>
            <a:off x="1920070" y="5728492"/>
            <a:ext cx="8725466" cy="369332"/>
          </a:xfrm>
          <a:prstGeom prst="rect">
            <a:avLst/>
          </a:prstGeom>
          <a:noFill/>
        </p:spPr>
        <p:txBody>
          <a:bodyPr wrap="none" rtlCol="0">
            <a:spAutoFit/>
          </a:bodyPr>
          <a:lstStyle/>
          <a:p>
            <a:r>
              <a:rPr kumimoji="1" lang="ja-JP" altLang="en-US" dirty="0">
                <a:solidFill>
                  <a:srgbClr val="0070C0"/>
                </a:solidFill>
                <a:latin typeface="UD デジタル 教科書体 NP-B" panose="02020700000000000000" pitchFamily="18" charset="-128"/>
                <a:ea typeface="UD デジタル 教科書体 NP-B" panose="02020700000000000000" pitchFamily="18" charset="-128"/>
              </a:rPr>
              <a:t>文部科学省　沖縄・動物系分野における有機的高専連携プログラム開発・実証事業</a:t>
            </a:r>
          </a:p>
        </p:txBody>
      </p:sp>
      <p:sp>
        <p:nvSpPr>
          <p:cNvPr id="6" name="テキスト ボックス 5"/>
          <p:cNvSpPr txBox="1"/>
          <p:nvPr/>
        </p:nvSpPr>
        <p:spPr>
          <a:xfrm>
            <a:off x="6095999" y="6542379"/>
            <a:ext cx="6227807" cy="338554"/>
          </a:xfrm>
          <a:prstGeom prst="rect">
            <a:avLst/>
          </a:prstGeom>
          <a:noFill/>
        </p:spPr>
        <p:txBody>
          <a:bodyPr wrap="square" rtlCol="0">
            <a:spAutoFit/>
          </a:bodyPr>
          <a:lstStyle/>
          <a:p>
            <a:r>
              <a:rPr lang="en-US" altLang="ja-JP" sz="800" dirty="0">
                <a:latin typeface="BIZ UDPゴシック" panose="020B0400000000000000" pitchFamily="50" charset="-128"/>
                <a:ea typeface="BIZ UDPゴシック" panose="020B0400000000000000" pitchFamily="50" charset="-128"/>
              </a:rPr>
              <a:t>Dry dog food in a </a:t>
            </a:r>
            <a:r>
              <a:rPr lang="en-US" altLang="ja-JP" sz="800" dirty="0" err="1">
                <a:latin typeface="BIZ UDPゴシック" panose="020B0400000000000000" pitchFamily="50" charset="-128"/>
                <a:ea typeface="BIZ UDPゴシック" panose="020B0400000000000000" pitchFamily="50" charset="-128"/>
              </a:rPr>
              <a:t>bowl:By</a:t>
            </a:r>
            <a:r>
              <a:rPr lang="en-US" altLang="ja-JP" sz="800" dirty="0">
                <a:latin typeface="BIZ UDPゴシック" panose="020B0400000000000000" pitchFamily="50" charset="-128"/>
                <a:ea typeface="BIZ UDPゴシック" panose="020B0400000000000000" pitchFamily="50" charset="-128"/>
              </a:rPr>
              <a:t> James </a:t>
            </a:r>
            <a:r>
              <a:rPr lang="en-US" altLang="ja-JP" sz="800" dirty="0" err="1">
                <a:latin typeface="BIZ UDPゴシック" panose="020B0400000000000000" pitchFamily="50" charset="-128"/>
                <a:ea typeface="BIZ UDPゴシック" panose="020B0400000000000000" pitchFamily="50" charset="-128"/>
              </a:rPr>
              <a:t>Redekop</a:t>
            </a:r>
            <a:r>
              <a:rPr lang="en-US" altLang="ja-JP" sz="800" dirty="0">
                <a:latin typeface="BIZ UDPゴシック" panose="020B0400000000000000" pitchFamily="50" charset="-128"/>
                <a:ea typeface="BIZ UDPゴシック" panose="020B0400000000000000" pitchFamily="50" charset="-128"/>
              </a:rPr>
              <a:t> - https://www.flickr.com/photos/jnl/48331634/, CC BY-SA 2.0, https://commons.wikimedia.org/w/index.php?curid=128244943</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6095999" y="6326935"/>
            <a:ext cx="1402948" cy="215444"/>
          </a:xfrm>
          <a:prstGeom prst="rect">
            <a:avLst/>
          </a:prstGeom>
          <a:noFill/>
        </p:spPr>
        <p:txBody>
          <a:bodyPr wrap="none" rtlCol="0">
            <a:spAutoFit/>
          </a:bodyPr>
          <a:lstStyle/>
          <a:p>
            <a:r>
              <a:rPr kumimoji="1" lang="ja-JP" altLang="en-US" sz="800" b="1" dirty="0">
                <a:latin typeface="BIZ UDPゴシック" panose="020B0400000000000000" pitchFamily="50" charset="-128"/>
                <a:ea typeface="BIZ UDPゴシック" panose="020B0400000000000000" pitchFamily="50" charset="-128"/>
              </a:rPr>
              <a:t>使用した写真の著作権表示</a:t>
            </a:r>
          </a:p>
        </p:txBody>
      </p:sp>
      <p:pic>
        <p:nvPicPr>
          <p:cNvPr id="9" name="図 8">
            <a:extLst>
              <a:ext uri="{FF2B5EF4-FFF2-40B4-BE49-F238E27FC236}">
                <a16:creationId xmlns:a16="http://schemas.microsoft.com/office/drawing/2014/main" xmlns="" id="{7C36C5B2-A985-3AE1-D38A-F01BB2A9BDFE}"/>
              </a:ext>
            </a:extLst>
          </p:cNvPr>
          <p:cNvPicPr>
            <a:picLocks noChangeAspect="1"/>
          </p:cNvPicPr>
          <p:nvPr/>
        </p:nvPicPr>
        <p:blipFill>
          <a:blip r:embed="rId2"/>
          <a:stretch>
            <a:fillRect/>
          </a:stretch>
        </p:blipFill>
        <p:spPr>
          <a:xfrm>
            <a:off x="4168815" y="1958245"/>
            <a:ext cx="3215833" cy="3215833"/>
          </a:xfrm>
          <a:prstGeom prst="rect">
            <a:avLst/>
          </a:prstGeom>
        </p:spPr>
      </p:pic>
    </p:spTree>
    <p:extLst>
      <p:ext uri="{BB962C8B-B14F-4D97-AF65-F5344CB8AC3E}">
        <p14:creationId xmlns:p14="http://schemas.microsoft.com/office/powerpoint/2010/main" val="2925889474"/>
      </p:ext>
    </p:extLst>
  </p:cSld>
  <p:clrMapOvr>
    <a:masterClrMapping/>
  </p:clrMapOvr>
  <mc:AlternateContent xmlns:mc="http://schemas.openxmlformats.org/markup-compatibility/2006" xmlns:p14="http://schemas.microsoft.com/office/powerpoint/2010/main">
    <mc:Choice Requires="p14">
      <p:transition spd="slow" p14:dur="2000" advTm="47199"/>
    </mc:Choice>
    <mc:Fallback xmlns="">
      <p:transition spd="slow" advTm="4719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1695064" y="662665"/>
            <a:ext cx="3904547"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糖質（炭水化物）</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18" name="テキスト ボックス 17">
            <a:extLst>
              <a:ext uri="{FF2B5EF4-FFF2-40B4-BE49-F238E27FC236}">
                <a16:creationId xmlns:a16="http://schemas.microsoft.com/office/drawing/2014/main" xmlns="" id="{68E02853-7068-A3A5-B87F-16C6FD16653F}"/>
              </a:ext>
            </a:extLst>
          </p:cNvPr>
          <p:cNvSpPr txBox="1"/>
          <p:nvPr/>
        </p:nvSpPr>
        <p:spPr>
          <a:xfrm>
            <a:off x="658745" y="1428909"/>
            <a:ext cx="6598582"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①消化できるもの＝糖まで分解</a:t>
            </a:r>
          </a:p>
        </p:txBody>
      </p:sp>
      <p:graphicFrame>
        <p:nvGraphicFramePr>
          <p:cNvPr id="24" name="表 24">
            <a:extLst>
              <a:ext uri="{FF2B5EF4-FFF2-40B4-BE49-F238E27FC236}">
                <a16:creationId xmlns:a16="http://schemas.microsoft.com/office/drawing/2014/main" xmlns="" id="{E5EAEB12-FBF5-843B-0FAF-DBB2E9FBB6F2}"/>
              </a:ext>
            </a:extLst>
          </p:cNvPr>
          <p:cNvGraphicFramePr>
            <a:graphicFrameLocks noGrp="1"/>
          </p:cNvGraphicFramePr>
          <p:nvPr>
            <p:extLst>
              <p:ext uri="{D42A27DB-BD31-4B8C-83A1-F6EECF244321}">
                <p14:modId xmlns:p14="http://schemas.microsoft.com/office/powerpoint/2010/main" val="1856979974"/>
              </p:ext>
            </p:extLst>
          </p:nvPr>
        </p:nvGraphicFramePr>
        <p:xfrm>
          <a:off x="6149976" y="2095295"/>
          <a:ext cx="5730241" cy="2570480"/>
        </p:xfrm>
        <a:graphic>
          <a:graphicData uri="http://schemas.openxmlformats.org/drawingml/2006/table">
            <a:tbl>
              <a:tblPr firstRow="1" bandRow="1">
                <a:tableStyleId>{2D5ABB26-0587-4C30-8999-92F81FD0307C}</a:tableStyleId>
              </a:tblPr>
              <a:tblGrid>
                <a:gridCol w="1001485">
                  <a:extLst>
                    <a:ext uri="{9D8B030D-6E8A-4147-A177-3AD203B41FA5}">
                      <a16:colId xmlns:a16="http://schemas.microsoft.com/office/drawing/2014/main" xmlns="" val="1092450061"/>
                    </a:ext>
                  </a:extLst>
                </a:gridCol>
                <a:gridCol w="4728756">
                  <a:extLst>
                    <a:ext uri="{9D8B030D-6E8A-4147-A177-3AD203B41FA5}">
                      <a16:colId xmlns:a16="http://schemas.microsoft.com/office/drawing/2014/main" xmlns="" val="3720266915"/>
                    </a:ext>
                  </a:extLst>
                </a:gridCol>
              </a:tblGrid>
              <a:tr h="398232">
                <a:tc>
                  <a:txBody>
                    <a:bodyPr/>
                    <a:lstStyle/>
                    <a:p>
                      <a:r>
                        <a:rPr kumimoji="1" lang="ja-JP" altLang="en-US" dirty="0">
                          <a:solidFill>
                            <a:srgbClr val="FF0000"/>
                          </a:solidFill>
                        </a:rPr>
                        <a:t>単糖類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800" b="1" dirty="0" smtClean="0">
                          <a:solidFill>
                            <a:schemeClr val="tx1"/>
                          </a:solidFill>
                          <a:latin typeface="HG丸ｺﾞｼｯｸM-PRO" panose="020F0600000000000000" pitchFamily="50" charset="-128"/>
                          <a:ea typeface="HG丸ｺﾞｼｯｸM-PRO" panose="020F0600000000000000" pitchFamily="50" charset="-128"/>
                        </a:rPr>
                        <a:t>　　　　　　（　　　　糖</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　</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フルクトース（果糖）</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ガラクトース</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22459719"/>
                  </a:ext>
                </a:extLst>
              </a:tr>
              <a:tr h="370840">
                <a:tc>
                  <a:txBody>
                    <a:bodyPr/>
                    <a:lstStyle/>
                    <a:p>
                      <a:r>
                        <a:rPr kumimoji="1" lang="ja-JP" altLang="en-US" dirty="0">
                          <a:solidFill>
                            <a:schemeClr val="tx1"/>
                          </a:solidFill>
                        </a:rPr>
                        <a:t>二糖類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ja-JP" altLang="en-US" sz="1800" b="1" dirty="0">
                          <a:solidFill>
                            <a:schemeClr val="tx1"/>
                          </a:solidFill>
                          <a:latin typeface="HG丸ｺﾞｼｯｸM-PRO" panose="020F0600000000000000" pitchFamily="50" charset="-128"/>
                          <a:ea typeface="HG丸ｺﾞｼｯｸM-PRO" panose="020F0600000000000000" pitchFamily="50" charset="-128"/>
                        </a:rPr>
                        <a:t>ラク</a:t>
                      </a:r>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トース（乳糖）　</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グルコース＋ガラクトース</a:t>
                      </a:r>
                      <a:endParaRPr kumimoji="1" lang="en-US" altLang="ja-JP" sz="18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スクロース（ショ糖）</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グルコース＋フルクトース</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800" b="1" dirty="0">
                          <a:solidFill>
                            <a:schemeClr val="tx1"/>
                          </a:solidFill>
                          <a:latin typeface="HG丸ｺﾞｼｯｸM-PRO" panose="020F0600000000000000" pitchFamily="50" charset="-128"/>
                          <a:ea typeface="HG丸ｺﾞｼｯｸM-PRO" panose="020F0600000000000000" pitchFamily="50" charset="-128"/>
                        </a:rPr>
                        <a:t>マルトース（麦芽糖）</a:t>
                      </a: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グルコース＋グルコース</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64515163"/>
                  </a:ext>
                </a:extLst>
              </a:tr>
              <a:tr h="370840">
                <a:tc>
                  <a:txBody>
                    <a:bodyPr/>
                    <a:lstStyle/>
                    <a:p>
                      <a:r>
                        <a:rPr kumimoji="1" lang="ja-JP" altLang="en-US" dirty="0">
                          <a:solidFill>
                            <a:schemeClr val="tx1"/>
                          </a:solidFill>
                        </a:rPr>
                        <a:t>少糖類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solidFill>
                            <a:schemeClr val="tx1"/>
                          </a:solidFill>
                        </a:rPr>
                        <a:t>オリゴ糖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78510404"/>
                  </a:ext>
                </a:extLst>
              </a:tr>
              <a:tr h="370840">
                <a:tc>
                  <a:txBody>
                    <a:bodyPr/>
                    <a:lstStyle/>
                    <a:p>
                      <a:r>
                        <a:rPr kumimoji="1" lang="ja-JP" altLang="en-US" dirty="0">
                          <a:solidFill>
                            <a:schemeClr val="tx1"/>
                          </a:solidFill>
                        </a:rPr>
                        <a:t>多糖類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dirty="0">
                          <a:solidFill>
                            <a:schemeClr val="tx1"/>
                          </a:solidFill>
                        </a:rPr>
                        <a:t>でんぷん（アミロース・アミロペクチン）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87946408"/>
                  </a:ext>
                </a:extLst>
              </a:tr>
            </a:tbl>
          </a:graphicData>
        </a:graphic>
      </p:graphicFrame>
      <p:sp>
        <p:nvSpPr>
          <p:cNvPr id="26" name="テキスト ボックス 25">
            <a:extLst>
              <a:ext uri="{FF2B5EF4-FFF2-40B4-BE49-F238E27FC236}">
                <a16:creationId xmlns:a16="http://schemas.microsoft.com/office/drawing/2014/main" xmlns="" id="{E5512A5D-488F-0B19-7FDF-B3EC2B1A9E76}"/>
              </a:ext>
            </a:extLst>
          </p:cNvPr>
          <p:cNvSpPr txBox="1"/>
          <p:nvPr/>
        </p:nvSpPr>
        <p:spPr>
          <a:xfrm>
            <a:off x="1690310" y="2280251"/>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でんぷん</a:t>
            </a:r>
          </a:p>
        </p:txBody>
      </p:sp>
      <p:sp>
        <p:nvSpPr>
          <p:cNvPr id="29" name="テキスト ボックス 28">
            <a:extLst>
              <a:ext uri="{FF2B5EF4-FFF2-40B4-BE49-F238E27FC236}">
                <a16:creationId xmlns:a16="http://schemas.microsoft.com/office/drawing/2014/main" xmlns="" id="{2A8A26C9-5BFD-E545-9869-7EDB74313982}"/>
              </a:ext>
            </a:extLst>
          </p:cNvPr>
          <p:cNvSpPr txBox="1"/>
          <p:nvPr/>
        </p:nvSpPr>
        <p:spPr>
          <a:xfrm>
            <a:off x="1579331" y="2981889"/>
            <a:ext cx="1441420"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唾液アミラーゼ</a:t>
            </a:r>
          </a:p>
        </p:txBody>
      </p:sp>
      <p:grpSp>
        <p:nvGrpSpPr>
          <p:cNvPr id="35" name="グループ化 34">
            <a:extLst>
              <a:ext uri="{FF2B5EF4-FFF2-40B4-BE49-F238E27FC236}">
                <a16:creationId xmlns:a16="http://schemas.microsoft.com/office/drawing/2014/main" xmlns="" id="{1B589DC4-D88A-626E-4EB7-EC6DCEE59446}"/>
              </a:ext>
            </a:extLst>
          </p:cNvPr>
          <p:cNvGrpSpPr/>
          <p:nvPr/>
        </p:nvGrpSpPr>
        <p:grpSpPr>
          <a:xfrm>
            <a:off x="1738883" y="2649583"/>
            <a:ext cx="870860" cy="217715"/>
            <a:chOff x="1890522" y="3024051"/>
            <a:chExt cx="870860" cy="217715"/>
          </a:xfrm>
        </p:grpSpPr>
        <p:sp>
          <p:nvSpPr>
            <p:cNvPr id="30" name="楕円 29">
              <a:extLst>
                <a:ext uri="{FF2B5EF4-FFF2-40B4-BE49-F238E27FC236}">
                  <a16:creationId xmlns:a16="http://schemas.microsoft.com/office/drawing/2014/main" xmlns="" id="{422A9C60-A98D-DF02-9D07-BE2221DD7957}"/>
                </a:ext>
              </a:extLst>
            </p:cNvPr>
            <p:cNvSpPr/>
            <p:nvPr/>
          </p:nvSpPr>
          <p:spPr>
            <a:xfrm>
              <a:off x="189052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xmlns="" id="{0E37DDA4-55E7-ECBB-689A-240F91D65738}"/>
                </a:ext>
              </a:extLst>
            </p:cNvPr>
            <p:cNvSpPr/>
            <p:nvPr/>
          </p:nvSpPr>
          <p:spPr>
            <a:xfrm>
              <a:off x="210823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xmlns="" id="{1A34D8F0-FB32-240C-41D0-842C975A734D}"/>
                </a:ext>
              </a:extLst>
            </p:cNvPr>
            <p:cNvSpPr/>
            <p:nvPr/>
          </p:nvSpPr>
          <p:spPr>
            <a:xfrm>
              <a:off x="232595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xmlns="" id="{FA0AFDF4-03B8-D192-D54B-78E5ECFEA01E}"/>
                </a:ext>
              </a:extLst>
            </p:cNvPr>
            <p:cNvSpPr/>
            <p:nvPr/>
          </p:nvSpPr>
          <p:spPr>
            <a:xfrm>
              <a:off x="254366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a:extLst>
              <a:ext uri="{FF2B5EF4-FFF2-40B4-BE49-F238E27FC236}">
                <a16:creationId xmlns:a16="http://schemas.microsoft.com/office/drawing/2014/main" xmlns="" id="{D9457B5B-186E-086B-B76B-BDB36F0C1C09}"/>
              </a:ext>
            </a:extLst>
          </p:cNvPr>
          <p:cNvGrpSpPr/>
          <p:nvPr/>
        </p:nvGrpSpPr>
        <p:grpSpPr>
          <a:xfrm>
            <a:off x="3023678" y="2649583"/>
            <a:ext cx="870860" cy="217715"/>
            <a:chOff x="1890522" y="3024051"/>
            <a:chExt cx="870860" cy="217715"/>
          </a:xfrm>
        </p:grpSpPr>
        <p:sp>
          <p:nvSpPr>
            <p:cNvPr id="37" name="楕円 36">
              <a:extLst>
                <a:ext uri="{FF2B5EF4-FFF2-40B4-BE49-F238E27FC236}">
                  <a16:creationId xmlns:a16="http://schemas.microsoft.com/office/drawing/2014/main" xmlns="" id="{82681851-3B26-2A09-B891-71FA80A7AC97}"/>
                </a:ext>
              </a:extLst>
            </p:cNvPr>
            <p:cNvSpPr/>
            <p:nvPr/>
          </p:nvSpPr>
          <p:spPr>
            <a:xfrm>
              <a:off x="189052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xmlns="" id="{BC729F73-5D95-858F-4A7D-2050D87AD2A3}"/>
                </a:ext>
              </a:extLst>
            </p:cNvPr>
            <p:cNvSpPr/>
            <p:nvPr/>
          </p:nvSpPr>
          <p:spPr>
            <a:xfrm>
              <a:off x="210823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xmlns="" id="{0419B5B1-B437-1E67-B24D-E93FA1BDBAC4}"/>
                </a:ext>
              </a:extLst>
            </p:cNvPr>
            <p:cNvSpPr/>
            <p:nvPr/>
          </p:nvSpPr>
          <p:spPr>
            <a:xfrm>
              <a:off x="232595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xmlns="" id="{A24351DC-0EC5-1F38-2571-0752569C8A74}"/>
                </a:ext>
              </a:extLst>
            </p:cNvPr>
            <p:cNvSpPr/>
            <p:nvPr/>
          </p:nvSpPr>
          <p:spPr>
            <a:xfrm>
              <a:off x="254366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a:extLst>
              <a:ext uri="{FF2B5EF4-FFF2-40B4-BE49-F238E27FC236}">
                <a16:creationId xmlns:a16="http://schemas.microsoft.com/office/drawing/2014/main" xmlns="" id="{5CF76138-374B-B14A-5C3D-4593B48E2E94}"/>
              </a:ext>
            </a:extLst>
          </p:cNvPr>
          <p:cNvSpPr txBox="1"/>
          <p:nvPr/>
        </p:nvSpPr>
        <p:spPr>
          <a:xfrm>
            <a:off x="3111130" y="2280251"/>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でんぷん</a:t>
            </a:r>
          </a:p>
        </p:txBody>
      </p:sp>
      <p:sp>
        <p:nvSpPr>
          <p:cNvPr id="45" name="楕円 44">
            <a:extLst>
              <a:ext uri="{FF2B5EF4-FFF2-40B4-BE49-F238E27FC236}">
                <a16:creationId xmlns:a16="http://schemas.microsoft.com/office/drawing/2014/main" xmlns="" id="{5682D9E2-CC78-8E5E-4287-31898440ABB0}"/>
              </a:ext>
            </a:extLst>
          </p:cNvPr>
          <p:cNvSpPr/>
          <p:nvPr/>
        </p:nvSpPr>
        <p:spPr>
          <a:xfrm>
            <a:off x="1738883" y="3404258"/>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xmlns="" id="{C94B2F62-ECD2-F03E-D5B4-5288E1A86783}"/>
              </a:ext>
            </a:extLst>
          </p:cNvPr>
          <p:cNvSpPr/>
          <p:nvPr/>
        </p:nvSpPr>
        <p:spPr>
          <a:xfrm>
            <a:off x="1956598" y="3404258"/>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楕円 46">
            <a:extLst>
              <a:ext uri="{FF2B5EF4-FFF2-40B4-BE49-F238E27FC236}">
                <a16:creationId xmlns:a16="http://schemas.microsoft.com/office/drawing/2014/main" xmlns="" id="{CD831F56-2A44-0EC8-5409-85D7EE69522B}"/>
              </a:ext>
            </a:extLst>
          </p:cNvPr>
          <p:cNvSpPr/>
          <p:nvPr/>
        </p:nvSpPr>
        <p:spPr>
          <a:xfrm>
            <a:off x="2374612" y="3404258"/>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xmlns="" id="{337BE49D-8F3A-23DE-E008-F5D429BF1A61}"/>
              </a:ext>
            </a:extLst>
          </p:cNvPr>
          <p:cNvSpPr/>
          <p:nvPr/>
        </p:nvSpPr>
        <p:spPr>
          <a:xfrm>
            <a:off x="2592327" y="3404258"/>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9" name="グループ化 48">
            <a:extLst>
              <a:ext uri="{FF2B5EF4-FFF2-40B4-BE49-F238E27FC236}">
                <a16:creationId xmlns:a16="http://schemas.microsoft.com/office/drawing/2014/main" xmlns="" id="{E19C551F-BE66-78C2-E4ED-D3546BC5C572}"/>
              </a:ext>
            </a:extLst>
          </p:cNvPr>
          <p:cNvGrpSpPr/>
          <p:nvPr/>
        </p:nvGrpSpPr>
        <p:grpSpPr>
          <a:xfrm>
            <a:off x="3023678" y="3404258"/>
            <a:ext cx="870860" cy="217715"/>
            <a:chOff x="1890522" y="3024051"/>
            <a:chExt cx="870860" cy="217715"/>
          </a:xfrm>
        </p:grpSpPr>
        <p:sp>
          <p:nvSpPr>
            <p:cNvPr id="50" name="楕円 49">
              <a:extLst>
                <a:ext uri="{FF2B5EF4-FFF2-40B4-BE49-F238E27FC236}">
                  <a16:creationId xmlns:a16="http://schemas.microsoft.com/office/drawing/2014/main" xmlns="" id="{19C6198F-5DF5-C778-3C89-72628D60901E}"/>
                </a:ext>
              </a:extLst>
            </p:cNvPr>
            <p:cNvSpPr/>
            <p:nvPr/>
          </p:nvSpPr>
          <p:spPr>
            <a:xfrm>
              <a:off x="189052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xmlns="" id="{FCAC325E-0D9D-48FB-63C1-A9D7B7507FFF}"/>
                </a:ext>
              </a:extLst>
            </p:cNvPr>
            <p:cNvSpPr/>
            <p:nvPr/>
          </p:nvSpPr>
          <p:spPr>
            <a:xfrm>
              <a:off x="210823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xmlns="" id="{42254008-3BBB-E83B-E043-735EF589E506}"/>
                </a:ext>
              </a:extLst>
            </p:cNvPr>
            <p:cNvSpPr/>
            <p:nvPr/>
          </p:nvSpPr>
          <p:spPr>
            <a:xfrm>
              <a:off x="2325952"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xmlns="" id="{40C97A86-B3E5-2592-1644-C2D5B1DC9097}"/>
                </a:ext>
              </a:extLst>
            </p:cNvPr>
            <p:cNvSpPr/>
            <p:nvPr/>
          </p:nvSpPr>
          <p:spPr>
            <a:xfrm>
              <a:off x="2543667" y="3024051"/>
              <a:ext cx="217715" cy="21771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二等辺三角形 53">
            <a:extLst>
              <a:ext uri="{FF2B5EF4-FFF2-40B4-BE49-F238E27FC236}">
                <a16:creationId xmlns:a16="http://schemas.microsoft.com/office/drawing/2014/main" xmlns="" id="{51C13B8F-C5F2-D281-C698-775FA271D249}"/>
              </a:ext>
            </a:extLst>
          </p:cNvPr>
          <p:cNvSpPr/>
          <p:nvPr/>
        </p:nvSpPr>
        <p:spPr>
          <a:xfrm rot="10800000">
            <a:off x="2219691" y="3271677"/>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xmlns="" id="{E57DD3B7-7E57-C240-C1E2-48723E06F049}"/>
              </a:ext>
            </a:extLst>
          </p:cNvPr>
          <p:cNvSpPr txBox="1"/>
          <p:nvPr/>
        </p:nvSpPr>
        <p:spPr>
          <a:xfrm>
            <a:off x="3111130" y="3126592"/>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でんぷん</a:t>
            </a:r>
          </a:p>
        </p:txBody>
      </p:sp>
      <p:sp>
        <p:nvSpPr>
          <p:cNvPr id="56" name="テキスト ボックス 55">
            <a:extLst>
              <a:ext uri="{FF2B5EF4-FFF2-40B4-BE49-F238E27FC236}">
                <a16:creationId xmlns:a16="http://schemas.microsoft.com/office/drawing/2014/main" xmlns="" id="{EE5327B6-0652-D4B3-7533-A61C5E6030B6}"/>
              </a:ext>
            </a:extLst>
          </p:cNvPr>
          <p:cNvSpPr txBox="1"/>
          <p:nvPr/>
        </p:nvSpPr>
        <p:spPr>
          <a:xfrm>
            <a:off x="1656149" y="3603985"/>
            <a:ext cx="607859"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麦芽糖</a:t>
            </a:r>
          </a:p>
        </p:txBody>
      </p:sp>
      <p:sp>
        <p:nvSpPr>
          <p:cNvPr id="57" name="テキスト ボックス 56">
            <a:extLst>
              <a:ext uri="{FF2B5EF4-FFF2-40B4-BE49-F238E27FC236}">
                <a16:creationId xmlns:a16="http://schemas.microsoft.com/office/drawing/2014/main" xmlns="" id="{6E21417A-9A93-19F6-791B-815652149E9F}"/>
              </a:ext>
            </a:extLst>
          </p:cNvPr>
          <p:cNvSpPr txBox="1"/>
          <p:nvPr/>
        </p:nvSpPr>
        <p:spPr>
          <a:xfrm>
            <a:off x="2323335" y="3603985"/>
            <a:ext cx="607859"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麦芽糖</a:t>
            </a:r>
          </a:p>
        </p:txBody>
      </p:sp>
      <p:sp>
        <p:nvSpPr>
          <p:cNvPr id="58" name="テキスト ボックス 57">
            <a:extLst>
              <a:ext uri="{FF2B5EF4-FFF2-40B4-BE49-F238E27FC236}">
                <a16:creationId xmlns:a16="http://schemas.microsoft.com/office/drawing/2014/main" xmlns="" id="{1DA11372-7A1D-FDD9-9A6B-86DCEA5800C6}"/>
              </a:ext>
            </a:extLst>
          </p:cNvPr>
          <p:cNvSpPr txBox="1"/>
          <p:nvPr/>
        </p:nvSpPr>
        <p:spPr>
          <a:xfrm>
            <a:off x="1579331" y="3969304"/>
            <a:ext cx="1441420"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膵液アミラーゼ</a:t>
            </a:r>
          </a:p>
        </p:txBody>
      </p:sp>
      <p:sp>
        <p:nvSpPr>
          <p:cNvPr id="59" name="楕円 58">
            <a:extLst>
              <a:ext uri="{FF2B5EF4-FFF2-40B4-BE49-F238E27FC236}">
                <a16:creationId xmlns:a16="http://schemas.microsoft.com/office/drawing/2014/main" xmlns="" id="{110C1437-D4B9-CC0D-6E49-224BD29956F4}"/>
              </a:ext>
            </a:extLst>
          </p:cNvPr>
          <p:cNvSpPr/>
          <p:nvPr/>
        </p:nvSpPr>
        <p:spPr>
          <a:xfrm>
            <a:off x="1588658" y="4391673"/>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xmlns="" id="{D1029C07-D7B5-E10B-A797-65D0157578BE}"/>
              </a:ext>
            </a:extLst>
          </p:cNvPr>
          <p:cNvSpPr/>
          <p:nvPr/>
        </p:nvSpPr>
        <p:spPr>
          <a:xfrm>
            <a:off x="1956598" y="4391673"/>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xmlns="" id="{2B02E8B8-4566-1C53-33BD-836B985FE433}"/>
              </a:ext>
            </a:extLst>
          </p:cNvPr>
          <p:cNvSpPr/>
          <p:nvPr/>
        </p:nvSpPr>
        <p:spPr>
          <a:xfrm>
            <a:off x="2374612" y="4391673"/>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xmlns="" id="{EC3FED4D-189D-3098-E4BC-6CFC209AE40D}"/>
              </a:ext>
            </a:extLst>
          </p:cNvPr>
          <p:cNvSpPr/>
          <p:nvPr/>
        </p:nvSpPr>
        <p:spPr>
          <a:xfrm>
            <a:off x="2713341" y="4391673"/>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xmlns="" id="{B3E7EE4D-8726-C0A4-727B-DD88CB493E73}"/>
              </a:ext>
            </a:extLst>
          </p:cNvPr>
          <p:cNvSpPr txBox="1"/>
          <p:nvPr/>
        </p:nvSpPr>
        <p:spPr>
          <a:xfrm>
            <a:off x="1656149" y="4591400"/>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ブドウ糖</a:t>
            </a:r>
          </a:p>
        </p:txBody>
      </p:sp>
      <p:sp>
        <p:nvSpPr>
          <p:cNvPr id="72" name="楕円 71">
            <a:extLst>
              <a:ext uri="{FF2B5EF4-FFF2-40B4-BE49-F238E27FC236}">
                <a16:creationId xmlns:a16="http://schemas.microsoft.com/office/drawing/2014/main" xmlns="" id="{D8248373-EC0D-1369-9183-AB2059E509D9}"/>
              </a:ext>
            </a:extLst>
          </p:cNvPr>
          <p:cNvSpPr/>
          <p:nvPr/>
        </p:nvSpPr>
        <p:spPr>
          <a:xfrm>
            <a:off x="3103485" y="4391673"/>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楕円 72">
            <a:extLst>
              <a:ext uri="{FF2B5EF4-FFF2-40B4-BE49-F238E27FC236}">
                <a16:creationId xmlns:a16="http://schemas.microsoft.com/office/drawing/2014/main" xmlns="" id="{03E39A8E-5CF5-67A2-5D05-7103B2D15406}"/>
              </a:ext>
            </a:extLst>
          </p:cNvPr>
          <p:cNvSpPr/>
          <p:nvPr/>
        </p:nvSpPr>
        <p:spPr>
          <a:xfrm>
            <a:off x="3321200" y="4391673"/>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楕円 73">
            <a:extLst>
              <a:ext uri="{FF2B5EF4-FFF2-40B4-BE49-F238E27FC236}">
                <a16:creationId xmlns:a16="http://schemas.microsoft.com/office/drawing/2014/main" xmlns="" id="{02BFD97F-7B89-7468-AB3A-1C72C9B5574C}"/>
              </a:ext>
            </a:extLst>
          </p:cNvPr>
          <p:cNvSpPr/>
          <p:nvPr/>
        </p:nvSpPr>
        <p:spPr>
          <a:xfrm>
            <a:off x="3739214" y="4391673"/>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楕円 74">
            <a:extLst>
              <a:ext uri="{FF2B5EF4-FFF2-40B4-BE49-F238E27FC236}">
                <a16:creationId xmlns:a16="http://schemas.microsoft.com/office/drawing/2014/main" xmlns="" id="{C66EEFD0-D5D7-1D6D-2506-BEAE57CB245F}"/>
              </a:ext>
            </a:extLst>
          </p:cNvPr>
          <p:cNvSpPr/>
          <p:nvPr/>
        </p:nvSpPr>
        <p:spPr>
          <a:xfrm>
            <a:off x="3956929" y="4391673"/>
            <a:ext cx="217715" cy="217715"/>
          </a:xfrm>
          <a:prstGeom prst="ellips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二等辺三角形 75">
            <a:extLst>
              <a:ext uri="{FF2B5EF4-FFF2-40B4-BE49-F238E27FC236}">
                <a16:creationId xmlns:a16="http://schemas.microsoft.com/office/drawing/2014/main" xmlns="" id="{AABF9F37-3EFA-6BD9-2625-B641742AD2C2}"/>
              </a:ext>
            </a:extLst>
          </p:cNvPr>
          <p:cNvSpPr/>
          <p:nvPr/>
        </p:nvSpPr>
        <p:spPr>
          <a:xfrm rot="10800000">
            <a:off x="3584293" y="4259092"/>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テキスト ボックス 76">
            <a:extLst>
              <a:ext uri="{FF2B5EF4-FFF2-40B4-BE49-F238E27FC236}">
                <a16:creationId xmlns:a16="http://schemas.microsoft.com/office/drawing/2014/main" xmlns="" id="{ED314086-FFE7-D71E-11F4-5BD1A7A2B212}"/>
              </a:ext>
            </a:extLst>
          </p:cNvPr>
          <p:cNvSpPr txBox="1"/>
          <p:nvPr/>
        </p:nvSpPr>
        <p:spPr>
          <a:xfrm>
            <a:off x="3020751" y="4591400"/>
            <a:ext cx="607859"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麦芽糖</a:t>
            </a:r>
          </a:p>
        </p:txBody>
      </p:sp>
      <p:sp>
        <p:nvSpPr>
          <p:cNvPr id="78" name="テキスト ボックス 77">
            <a:extLst>
              <a:ext uri="{FF2B5EF4-FFF2-40B4-BE49-F238E27FC236}">
                <a16:creationId xmlns:a16="http://schemas.microsoft.com/office/drawing/2014/main" xmlns="" id="{1A317A4D-FFE6-CEC2-1B40-F99689A58B97}"/>
              </a:ext>
            </a:extLst>
          </p:cNvPr>
          <p:cNvSpPr txBox="1"/>
          <p:nvPr/>
        </p:nvSpPr>
        <p:spPr>
          <a:xfrm>
            <a:off x="3687937" y="4591400"/>
            <a:ext cx="607859"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麦芽糖</a:t>
            </a:r>
          </a:p>
        </p:txBody>
      </p:sp>
      <p:sp>
        <p:nvSpPr>
          <p:cNvPr id="79" name="二等辺三角形 78">
            <a:extLst>
              <a:ext uri="{FF2B5EF4-FFF2-40B4-BE49-F238E27FC236}">
                <a16:creationId xmlns:a16="http://schemas.microsoft.com/office/drawing/2014/main" xmlns="" id="{70FCCBFA-0390-2A9E-171D-AD61CCD3E66E}"/>
              </a:ext>
            </a:extLst>
          </p:cNvPr>
          <p:cNvSpPr/>
          <p:nvPr/>
        </p:nvSpPr>
        <p:spPr>
          <a:xfrm rot="10800000">
            <a:off x="1828378" y="4259092"/>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二等辺三角形 79">
            <a:extLst>
              <a:ext uri="{FF2B5EF4-FFF2-40B4-BE49-F238E27FC236}">
                <a16:creationId xmlns:a16="http://schemas.microsoft.com/office/drawing/2014/main" xmlns="" id="{0E857A39-7F31-99EE-0A1A-01D7E6E22F9F}"/>
              </a:ext>
            </a:extLst>
          </p:cNvPr>
          <p:cNvSpPr/>
          <p:nvPr/>
        </p:nvSpPr>
        <p:spPr>
          <a:xfrm rot="10800000">
            <a:off x="2612554" y="4259092"/>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テキスト ボックス 80">
            <a:extLst>
              <a:ext uri="{FF2B5EF4-FFF2-40B4-BE49-F238E27FC236}">
                <a16:creationId xmlns:a16="http://schemas.microsoft.com/office/drawing/2014/main" xmlns="" id="{48546780-0B83-292E-0653-175A691EDC21}"/>
              </a:ext>
            </a:extLst>
          </p:cNvPr>
          <p:cNvSpPr txBox="1"/>
          <p:nvPr/>
        </p:nvSpPr>
        <p:spPr>
          <a:xfrm>
            <a:off x="2967227" y="4981577"/>
            <a:ext cx="1441420"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腸液アミラーゼ</a:t>
            </a:r>
          </a:p>
        </p:txBody>
      </p:sp>
      <p:sp>
        <p:nvSpPr>
          <p:cNvPr id="82" name="楕円 81">
            <a:extLst>
              <a:ext uri="{FF2B5EF4-FFF2-40B4-BE49-F238E27FC236}">
                <a16:creationId xmlns:a16="http://schemas.microsoft.com/office/drawing/2014/main" xmlns="" id="{3B08F996-2779-D155-F256-FB1A5BA85BA9}"/>
              </a:ext>
            </a:extLst>
          </p:cNvPr>
          <p:cNvSpPr/>
          <p:nvPr/>
        </p:nvSpPr>
        <p:spPr>
          <a:xfrm>
            <a:off x="1588658"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xmlns="" id="{B496A5FC-E208-D97E-D83C-A8B4110BA71A}"/>
              </a:ext>
            </a:extLst>
          </p:cNvPr>
          <p:cNvSpPr/>
          <p:nvPr/>
        </p:nvSpPr>
        <p:spPr>
          <a:xfrm>
            <a:off x="1956598"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xmlns="" id="{A8BD586C-5A91-FAFB-5115-EE7101B097E7}"/>
              </a:ext>
            </a:extLst>
          </p:cNvPr>
          <p:cNvSpPr/>
          <p:nvPr/>
        </p:nvSpPr>
        <p:spPr>
          <a:xfrm>
            <a:off x="2374612"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xmlns="" id="{41189BE9-F659-395A-2755-CE08166086FF}"/>
              </a:ext>
            </a:extLst>
          </p:cNvPr>
          <p:cNvSpPr/>
          <p:nvPr/>
        </p:nvSpPr>
        <p:spPr>
          <a:xfrm>
            <a:off x="2713341"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テキスト ボックス 85">
            <a:extLst>
              <a:ext uri="{FF2B5EF4-FFF2-40B4-BE49-F238E27FC236}">
                <a16:creationId xmlns:a16="http://schemas.microsoft.com/office/drawing/2014/main" xmlns="" id="{44505059-9E23-88D4-B543-D76B2A3C1E4C}"/>
              </a:ext>
            </a:extLst>
          </p:cNvPr>
          <p:cNvSpPr txBox="1"/>
          <p:nvPr/>
        </p:nvSpPr>
        <p:spPr>
          <a:xfrm>
            <a:off x="1656149" y="5603673"/>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ブドウ糖</a:t>
            </a:r>
          </a:p>
        </p:txBody>
      </p:sp>
      <p:sp>
        <p:nvSpPr>
          <p:cNvPr id="94" name="二等辺三角形 93">
            <a:extLst>
              <a:ext uri="{FF2B5EF4-FFF2-40B4-BE49-F238E27FC236}">
                <a16:creationId xmlns:a16="http://schemas.microsoft.com/office/drawing/2014/main" xmlns="" id="{8C215657-FB7E-4B60-A83D-49E625357865}"/>
              </a:ext>
            </a:extLst>
          </p:cNvPr>
          <p:cNvSpPr/>
          <p:nvPr/>
        </p:nvSpPr>
        <p:spPr>
          <a:xfrm rot="10800000">
            <a:off x="1828378" y="5271365"/>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二等辺三角形 94">
            <a:extLst>
              <a:ext uri="{FF2B5EF4-FFF2-40B4-BE49-F238E27FC236}">
                <a16:creationId xmlns:a16="http://schemas.microsoft.com/office/drawing/2014/main" xmlns="" id="{67C1DEAB-6298-5967-0830-3C7F2ADC4901}"/>
              </a:ext>
            </a:extLst>
          </p:cNvPr>
          <p:cNvSpPr/>
          <p:nvPr/>
        </p:nvSpPr>
        <p:spPr>
          <a:xfrm rot="10800000">
            <a:off x="2612554" y="5271365"/>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xmlns="" id="{6AA5BAF9-D00F-6B3F-51CB-9776E4B73AEC}"/>
              </a:ext>
            </a:extLst>
          </p:cNvPr>
          <p:cNvSpPr/>
          <p:nvPr/>
        </p:nvSpPr>
        <p:spPr>
          <a:xfrm>
            <a:off x="3062117"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楕円 96">
            <a:extLst>
              <a:ext uri="{FF2B5EF4-FFF2-40B4-BE49-F238E27FC236}">
                <a16:creationId xmlns:a16="http://schemas.microsoft.com/office/drawing/2014/main" xmlns="" id="{A0B5DFF2-F33A-AB62-9205-EF21889677D4}"/>
              </a:ext>
            </a:extLst>
          </p:cNvPr>
          <p:cNvSpPr/>
          <p:nvPr/>
        </p:nvSpPr>
        <p:spPr>
          <a:xfrm>
            <a:off x="3430057"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楕円 97">
            <a:extLst>
              <a:ext uri="{FF2B5EF4-FFF2-40B4-BE49-F238E27FC236}">
                <a16:creationId xmlns:a16="http://schemas.microsoft.com/office/drawing/2014/main" xmlns="" id="{B5F25114-3525-56C4-1D43-1970E63BBA46}"/>
              </a:ext>
            </a:extLst>
          </p:cNvPr>
          <p:cNvSpPr/>
          <p:nvPr/>
        </p:nvSpPr>
        <p:spPr>
          <a:xfrm>
            <a:off x="3848071"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楕円 98">
            <a:extLst>
              <a:ext uri="{FF2B5EF4-FFF2-40B4-BE49-F238E27FC236}">
                <a16:creationId xmlns:a16="http://schemas.microsoft.com/office/drawing/2014/main" xmlns="" id="{E187E32B-31AE-CD58-BB95-54EC01343068}"/>
              </a:ext>
            </a:extLst>
          </p:cNvPr>
          <p:cNvSpPr/>
          <p:nvPr/>
        </p:nvSpPr>
        <p:spPr>
          <a:xfrm>
            <a:off x="4186800" y="5403946"/>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a:extLst>
              <a:ext uri="{FF2B5EF4-FFF2-40B4-BE49-F238E27FC236}">
                <a16:creationId xmlns:a16="http://schemas.microsoft.com/office/drawing/2014/main" xmlns="" id="{035EE9A3-5787-458A-37C1-B6DBD0719164}"/>
              </a:ext>
            </a:extLst>
          </p:cNvPr>
          <p:cNvSpPr txBox="1"/>
          <p:nvPr/>
        </p:nvSpPr>
        <p:spPr>
          <a:xfrm>
            <a:off x="3129608" y="5603673"/>
            <a:ext cx="748923"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ブドウ糖</a:t>
            </a:r>
          </a:p>
        </p:txBody>
      </p:sp>
      <p:sp>
        <p:nvSpPr>
          <p:cNvPr id="101" name="二等辺三角形 100">
            <a:extLst>
              <a:ext uri="{FF2B5EF4-FFF2-40B4-BE49-F238E27FC236}">
                <a16:creationId xmlns:a16="http://schemas.microsoft.com/office/drawing/2014/main" xmlns="" id="{57C7CB19-9EF3-B1EE-50D4-95D5196E048C}"/>
              </a:ext>
            </a:extLst>
          </p:cNvPr>
          <p:cNvSpPr/>
          <p:nvPr/>
        </p:nvSpPr>
        <p:spPr>
          <a:xfrm rot="10800000">
            <a:off x="3301837" y="5271365"/>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二等辺三角形 101">
            <a:extLst>
              <a:ext uri="{FF2B5EF4-FFF2-40B4-BE49-F238E27FC236}">
                <a16:creationId xmlns:a16="http://schemas.microsoft.com/office/drawing/2014/main" xmlns="" id="{45AAD00F-2755-117D-80B2-AC947BF335CE}"/>
              </a:ext>
            </a:extLst>
          </p:cNvPr>
          <p:cNvSpPr/>
          <p:nvPr/>
        </p:nvSpPr>
        <p:spPr>
          <a:xfrm rot="10800000">
            <a:off x="4086013" y="5271365"/>
            <a:ext cx="109542" cy="217715"/>
          </a:xfrm>
          <a:prstGeom prst="triangl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a:extLst>
              <a:ext uri="{FF2B5EF4-FFF2-40B4-BE49-F238E27FC236}">
                <a16:creationId xmlns:a16="http://schemas.microsoft.com/office/drawing/2014/main" xmlns="" id="{BAD93C9F-748E-68E6-ACB8-2334D9B99913}"/>
              </a:ext>
            </a:extLst>
          </p:cNvPr>
          <p:cNvSpPr txBox="1"/>
          <p:nvPr/>
        </p:nvSpPr>
        <p:spPr>
          <a:xfrm>
            <a:off x="2963095" y="3969304"/>
            <a:ext cx="1441420"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膵液アミラーゼ</a:t>
            </a:r>
          </a:p>
        </p:txBody>
      </p:sp>
      <p:sp>
        <p:nvSpPr>
          <p:cNvPr id="104" name="テキスト ボックス 103">
            <a:extLst>
              <a:ext uri="{FF2B5EF4-FFF2-40B4-BE49-F238E27FC236}">
                <a16:creationId xmlns:a16="http://schemas.microsoft.com/office/drawing/2014/main" xmlns="" id="{7D1D4D3A-A7DE-D868-20D5-6D21B0299347}"/>
              </a:ext>
            </a:extLst>
          </p:cNvPr>
          <p:cNvSpPr txBox="1"/>
          <p:nvPr/>
        </p:nvSpPr>
        <p:spPr>
          <a:xfrm>
            <a:off x="786790" y="2981889"/>
            <a:ext cx="364202"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口</a:t>
            </a:r>
          </a:p>
        </p:txBody>
      </p:sp>
      <p:sp>
        <p:nvSpPr>
          <p:cNvPr id="105" name="テキスト ボックス 104">
            <a:extLst>
              <a:ext uri="{FF2B5EF4-FFF2-40B4-BE49-F238E27FC236}">
                <a16:creationId xmlns:a16="http://schemas.microsoft.com/office/drawing/2014/main" xmlns="" id="{F9B7563A-39CC-62C1-F4CD-9FBCBECE9CE2}"/>
              </a:ext>
            </a:extLst>
          </p:cNvPr>
          <p:cNvSpPr txBox="1"/>
          <p:nvPr/>
        </p:nvSpPr>
        <p:spPr>
          <a:xfrm>
            <a:off x="537792" y="3972374"/>
            <a:ext cx="902811"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十二指腸</a:t>
            </a:r>
          </a:p>
        </p:txBody>
      </p:sp>
      <p:sp>
        <p:nvSpPr>
          <p:cNvPr id="106" name="テキスト ボックス 105">
            <a:extLst>
              <a:ext uri="{FF2B5EF4-FFF2-40B4-BE49-F238E27FC236}">
                <a16:creationId xmlns:a16="http://schemas.microsoft.com/office/drawing/2014/main" xmlns="" id="{86C62834-5620-0A65-672A-4C7374F818FE}"/>
              </a:ext>
            </a:extLst>
          </p:cNvPr>
          <p:cNvSpPr txBox="1"/>
          <p:nvPr/>
        </p:nvSpPr>
        <p:spPr>
          <a:xfrm>
            <a:off x="722656" y="5281246"/>
            <a:ext cx="543739"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小腸</a:t>
            </a:r>
          </a:p>
        </p:txBody>
      </p:sp>
      <p:sp>
        <p:nvSpPr>
          <p:cNvPr id="107" name="テキスト ボックス 106">
            <a:extLst>
              <a:ext uri="{FF2B5EF4-FFF2-40B4-BE49-F238E27FC236}">
                <a16:creationId xmlns:a16="http://schemas.microsoft.com/office/drawing/2014/main" xmlns="" id="{CDCC8516-C849-8AE4-EA16-47D870BF1B87}"/>
              </a:ext>
            </a:extLst>
          </p:cNvPr>
          <p:cNvSpPr txBox="1"/>
          <p:nvPr/>
        </p:nvSpPr>
        <p:spPr>
          <a:xfrm>
            <a:off x="722656" y="6146507"/>
            <a:ext cx="543739"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肝臓</a:t>
            </a:r>
          </a:p>
        </p:txBody>
      </p:sp>
      <p:sp>
        <p:nvSpPr>
          <p:cNvPr id="108" name="楕円 107">
            <a:extLst>
              <a:ext uri="{FF2B5EF4-FFF2-40B4-BE49-F238E27FC236}">
                <a16:creationId xmlns:a16="http://schemas.microsoft.com/office/drawing/2014/main" xmlns="" id="{75FB81B3-8D68-9BDC-FCF0-11CEECA8A10E}"/>
              </a:ext>
            </a:extLst>
          </p:cNvPr>
          <p:cNvSpPr/>
          <p:nvPr/>
        </p:nvSpPr>
        <p:spPr>
          <a:xfrm>
            <a:off x="1588658" y="6154609"/>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楕円 108">
            <a:extLst>
              <a:ext uri="{FF2B5EF4-FFF2-40B4-BE49-F238E27FC236}">
                <a16:creationId xmlns:a16="http://schemas.microsoft.com/office/drawing/2014/main" xmlns="" id="{CEF25114-6A5E-A431-59CE-AF5575A75FA5}"/>
              </a:ext>
            </a:extLst>
          </p:cNvPr>
          <p:cNvSpPr/>
          <p:nvPr/>
        </p:nvSpPr>
        <p:spPr>
          <a:xfrm>
            <a:off x="1705764" y="5969658"/>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楕円 109">
            <a:extLst>
              <a:ext uri="{FF2B5EF4-FFF2-40B4-BE49-F238E27FC236}">
                <a16:creationId xmlns:a16="http://schemas.microsoft.com/office/drawing/2014/main" xmlns="" id="{E6C44D0F-E38F-B2B0-30D4-FC585434D316}"/>
              </a:ext>
            </a:extLst>
          </p:cNvPr>
          <p:cNvSpPr/>
          <p:nvPr/>
        </p:nvSpPr>
        <p:spPr>
          <a:xfrm>
            <a:off x="1931727" y="5927900"/>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楕円 110">
            <a:extLst>
              <a:ext uri="{FF2B5EF4-FFF2-40B4-BE49-F238E27FC236}">
                <a16:creationId xmlns:a16="http://schemas.microsoft.com/office/drawing/2014/main" xmlns="" id="{3EE9FB34-0FE4-8746-FF09-1493E090F90B}"/>
              </a:ext>
            </a:extLst>
          </p:cNvPr>
          <p:cNvSpPr/>
          <p:nvPr/>
        </p:nvSpPr>
        <p:spPr>
          <a:xfrm>
            <a:off x="1396607" y="6036757"/>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xmlns="" id="{D4D94A8D-9AB0-F2E1-DFC7-E3E12345F74D}"/>
              </a:ext>
            </a:extLst>
          </p:cNvPr>
          <p:cNvSpPr txBox="1"/>
          <p:nvPr/>
        </p:nvSpPr>
        <p:spPr>
          <a:xfrm>
            <a:off x="1735336" y="6205664"/>
            <a:ext cx="1031051"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グリコーゲン</a:t>
            </a:r>
          </a:p>
        </p:txBody>
      </p:sp>
      <p:sp>
        <p:nvSpPr>
          <p:cNvPr id="113" name="楕円 112">
            <a:extLst>
              <a:ext uri="{FF2B5EF4-FFF2-40B4-BE49-F238E27FC236}">
                <a16:creationId xmlns:a16="http://schemas.microsoft.com/office/drawing/2014/main" xmlns="" id="{A4D62EBB-D583-AF90-5432-E3D7E7F73245}"/>
              </a:ext>
            </a:extLst>
          </p:cNvPr>
          <p:cNvSpPr/>
          <p:nvPr/>
        </p:nvSpPr>
        <p:spPr>
          <a:xfrm>
            <a:off x="3062117" y="6154609"/>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楕円 113">
            <a:extLst>
              <a:ext uri="{FF2B5EF4-FFF2-40B4-BE49-F238E27FC236}">
                <a16:creationId xmlns:a16="http://schemas.microsoft.com/office/drawing/2014/main" xmlns="" id="{46E4B372-D0EC-482F-5261-AF7AE415F546}"/>
              </a:ext>
            </a:extLst>
          </p:cNvPr>
          <p:cNvSpPr/>
          <p:nvPr/>
        </p:nvSpPr>
        <p:spPr>
          <a:xfrm>
            <a:off x="3430057" y="6154609"/>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a:extLst>
              <a:ext uri="{FF2B5EF4-FFF2-40B4-BE49-F238E27FC236}">
                <a16:creationId xmlns:a16="http://schemas.microsoft.com/office/drawing/2014/main" xmlns="" id="{48163261-D3D4-4D2E-9AF5-C82AE7B5A94E}"/>
              </a:ext>
            </a:extLst>
          </p:cNvPr>
          <p:cNvSpPr/>
          <p:nvPr/>
        </p:nvSpPr>
        <p:spPr>
          <a:xfrm>
            <a:off x="3848071" y="6154609"/>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楕円 115">
            <a:extLst>
              <a:ext uri="{FF2B5EF4-FFF2-40B4-BE49-F238E27FC236}">
                <a16:creationId xmlns:a16="http://schemas.microsoft.com/office/drawing/2014/main" xmlns="" id="{61F6C0BB-8C9A-80C9-54DB-47C5C7BD23F9}"/>
              </a:ext>
            </a:extLst>
          </p:cNvPr>
          <p:cNvSpPr/>
          <p:nvPr/>
        </p:nvSpPr>
        <p:spPr>
          <a:xfrm>
            <a:off x="4186800" y="6154609"/>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テキスト ボックス 116">
            <a:extLst>
              <a:ext uri="{FF2B5EF4-FFF2-40B4-BE49-F238E27FC236}">
                <a16:creationId xmlns:a16="http://schemas.microsoft.com/office/drawing/2014/main" xmlns="" id="{05BA0EF7-B2BC-9EA0-8729-D02E7C16FEE2}"/>
              </a:ext>
            </a:extLst>
          </p:cNvPr>
          <p:cNvSpPr txBox="1"/>
          <p:nvPr/>
        </p:nvSpPr>
        <p:spPr>
          <a:xfrm>
            <a:off x="3129608" y="6354336"/>
            <a:ext cx="3852337" cy="261610"/>
          </a:xfrm>
          <a:prstGeom prst="rect">
            <a:avLst/>
          </a:prstGeom>
          <a:noFill/>
        </p:spPr>
        <p:txBody>
          <a:bodyPr wrap="none" rtlCol="0">
            <a:spAutoFit/>
          </a:bodyPr>
          <a:lstStyle/>
          <a:p>
            <a:r>
              <a:rPr kumimoji="1" lang="ja-JP" altLang="en-US" sz="1100" dirty="0">
                <a:latin typeface="HG丸ｺﾞｼｯｸM-PRO" panose="020F0600000000000000" pitchFamily="50" charset="-128"/>
                <a:ea typeface="HG丸ｺﾞｼｯｸM-PRO" panose="020F0600000000000000" pitchFamily="50" charset="-128"/>
              </a:rPr>
              <a:t>ブドウ糖を血液中に流す（血糖）→脳や筋肉、全身細胞へ</a:t>
            </a:r>
          </a:p>
        </p:txBody>
      </p:sp>
      <p:sp>
        <p:nvSpPr>
          <p:cNvPr id="118" name="楕円 117">
            <a:extLst>
              <a:ext uri="{FF2B5EF4-FFF2-40B4-BE49-F238E27FC236}">
                <a16:creationId xmlns:a16="http://schemas.microsoft.com/office/drawing/2014/main" xmlns="" id="{128B9C73-E7F4-457F-6400-B07D25F43E0F}"/>
              </a:ext>
            </a:extLst>
          </p:cNvPr>
          <p:cNvSpPr/>
          <p:nvPr/>
        </p:nvSpPr>
        <p:spPr>
          <a:xfrm>
            <a:off x="1588658" y="6380243"/>
            <a:ext cx="217715" cy="217715"/>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xmlns="" id="{FF6A60CE-FBBB-4AA2-BEF2-3F3DABEC94D1}"/>
              </a:ext>
            </a:extLst>
          </p:cNvPr>
          <p:cNvSpPr txBox="1"/>
          <p:nvPr/>
        </p:nvSpPr>
        <p:spPr>
          <a:xfrm>
            <a:off x="5782491" y="5199017"/>
            <a:ext cx="5137945" cy="369332"/>
          </a:xfrm>
          <a:prstGeom prst="rect">
            <a:avLst/>
          </a:prstGeom>
          <a:noFill/>
        </p:spPr>
        <p:txBody>
          <a:bodyPr wrap="none" rtlCol="0">
            <a:spAutoFit/>
          </a:bodyPr>
          <a:lstStyle/>
          <a:p>
            <a:r>
              <a:rPr kumimoji="1" lang="ja-JP" altLang="en-US" dirty="0" smtClean="0"/>
              <a:t>　　　　　：</a:t>
            </a:r>
            <a:r>
              <a:rPr kumimoji="1" lang="ja-JP" altLang="en-US" dirty="0"/>
              <a:t>アミノ酸や脂質から、グルコースを作ること</a:t>
            </a:r>
          </a:p>
        </p:txBody>
      </p:sp>
      <p:sp>
        <p:nvSpPr>
          <p:cNvPr id="3" name="正方形/長方形 2"/>
          <p:cNvSpPr/>
          <p:nvPr/>
        </p:nvSpPr>
        <p:spPr>
          <a:xfrm>
            <a:off x="7138257" y="2095585"/>
            <a:ext cx="1346844"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グルコース</a:t>
            </a:r>
            <a:endParaRPr lang="ja-JP" altLang="en-US" dirty="0"/>
          </a:p>
        </p:txBody>
      </p:sp>
      <p:sp>
        <p:nvSpPr>
          <p:cNvPr id="4" name="正方形/長方形 3"/>
          <p:cNvSpPr/>
          <p:nvPr/>
        </p:nvSpPr>
        <p:spPr>
          <a:xfrm>
            <a:off x="8841273" y="2116519"/>
            <a:ext cx="881973" cy="369332"/>
          </a:xfrm>
          <a:prstGeom prst="rect">
            <a:avLst/>
          </a:prstGeom>
        </p:spPr>
        <p:txBody>
          <a:bodyPr wrap="none">
            <a:spAutoFit/>
          </a:bodyPr>
          <a:lstStyle/>
          <a:p>
            <a:r>
              <a:rPr lang="ja-JP" altLang="en-US" b="1" dirty="0">
                <a:solidFill>
                  <a:srgbClr val="FF0000"/>
                </a:solidFill>
                <a:latin typeface="HG丸ｺﾞｼｯｸM-PRO" panose="020F0600000000000000" pitchFamily="50" charset="-128"/>
                <a:ea typeface="HG丸ｺﾞｼｯｸM-PRO" panose="020F0600000000000000" pitchFamily="50" charset="-128"/>
              </a:rPr>
              <a:t>ブドウ</a:t>
            </a:r>
            <a:endParaRPr lang="ja-JP" altLang="en-US" dirty="0"/>
          </a:p>
        </p:txBody>
      </p:sp>
      <p:sp>
        <p:nvSpPr>
          <p:cNvPr id="5" name="正方形/長方形 4"/>
          <p:cNvSpPr/>
          <p:nvPr/>
        </p:nvSpPr>
        <p:spPr>
          <a:xfrm>
            <a:off x="5786623" y="5207572"/>
            <a:ext cx="877163" cy="369332"/>
          </a:xfrm>
          <a:prstGeom prst="rect">
            <a:avLst/>
          </a:prstGeom>
        </p:spPr>
        <p:txBody>
          <a:bodyPr wrap="none">
            <a:spAutoFit/>
          </a:bodyPr>
          <a:lstStyle/>
          <a:p>
            <a:r>
              <a:rPr lang="ja-JP" altLang="en-US" dirty="0">
                <a:solidFill>
                  <a:srgbClr val="FF0000"/>
                </a:solidFill>
              </a:rPr>
              <a:t>糖新生</a:t>
            </a:r>
            <a:endParaRPr lang="ja-JP" altLang="en-US" dirty="0"/>
          </a:p>
        </p:txBody>
      </p:sp>
    </p:spTree>
    <p:custDataLst>
      <p:tags r:id="rId1"/>
    </p:custDataLst>
    <p:extLst>
      <p:ext uri="{BB962C8B-B14F-4D97-AF65-F5344CB8AC3E}">
        <p14:creationId xmlns:p14="http://schemas.microsoft.com/office/powerpoint/2010/main" val="2694570867"/>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1695064" y="662665"/>
            <a:ext cx="3904547"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糖質（炭水化物）</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17" name="テキスト ボックス 16">
            <a:extLst>
              <a:ext uri="{FF2B5EF4-FFF2-40B4-BE49-F238E27FC236}">
                <a16:creationId xmlns:a16="http://schemas.microsoft.com/office/drawing/2014/main" xmlns="" id="{9E9AC67D-7435-771A-1EE7-EFEFD8930254}"/>
              </a:ext>
            </a:extLst>
          </p:cNvPr>
          <p:cNvSpPr txBox="1"/>
          <p:nvPr/>
        </p:nvSpPr>
        <p:spPr>
          <a:xfrm>
            <a:off x="931338" y="3167390"/>
            <a:ext cx="9457988"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不溶性食物繊維</a:t>
            </a:r>
            <a:r>
              <a:rPr lang="ja-JP" altLang="en-US" sz="2800" dirty="0" smtClean="0">
                <a:latin typeface="HG丸ｺﾞｼｯｸM-PRO" panose="020F0600000000000000" pitchFamily="50" charset="-128"/>
                <a:ea typeface="HG丸ｺﾞｼｯｸM-PRO" panose="020F0600000000000000" pitchFamily="50" charset="-128"/>
              </a:rPr>
              <a:t>（　　　　　など</a:t>
            </a:r>
            <a:r>
              <a:rPr lang="ja-JP" altLang="en-US" sz="2800" dirty="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68E02853-7068-A3A5-B87F-16C6FD16653F}"/>
              </a:ext>
            </a:extLst>
          </p:cNvPr>
          <p:cNvSpPr txBox="1"/>
          <p:nvPr/>
        </p:nvSpPr>
        <p:spPr>
          <a:xfrm>
            <a:off x="658745" y="1428909"/>
            <a:ext cx="7316212" cy="523220"/>
          </a:xfrm>
          <a:prstGeom prst="rect">
            <a:avLst/>
          </a:prstGeom>
          <a:noFill/>
        </p:spPr>
        <p:txBody>
          <a:bodyPr wrap="square" rtlCol="0">
            <a:spAutoFit/>
          </a:bodyPr>
          <a:lstStyle/>
          <a:p>
            <a:r>
              <a:rPr kumimoji="1" lang="ja-JP" altLang="en-US" sz="2800" dirty="0">
                <a:latin typeface="HG丸ｺﾞｼｯｸM-PRO" panose="020F0600000000000000" pitchFamily="50" charset="-128"/>
                <a:ea typeface="HG丸ｺﾞｼｯｸM-PRO" panose="020F0600000000000000" pitchFamily="50" charset="-128"/>
              </a:rPr>
              <a:t>②消化できないもの＝食物繊維</a:t>
            </a:r>
          </a:p>
        </p:txBody>
      </p:sp>
      <p:sp>
        <p:nvSpPr>
          <p:cNvPr id="2" name="テキスト ボックス 1">
            <a:extLst>
              <a:ext uri="{FF2B5EF4-FFF2-40B4-BE49-F238E27FC236}">
                <a16:creationId xmlns:a16="http://schemas.microsoft.com/office/drawing/2014/main" xmlns="" id="{5B90D8D3-9DA4-9947-C5FF-69E1C3C5F525}"/>
              </a:ext>
            </a:extLst>
          </p:cNvPr>
          <p:cNvSpPr txBox="1"/>
          <p:nvPr/>
        </p:nvSpPr>
        <p:spPr>
          <a:xfrm>
            <a:off x="1183887" y="3716394"/>
            <a:ext cx="9117581" cy="707886"/>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きくらげ、おから、わらびなどに含まれる。</a:t>
            </a:r>
            <a:endParaRPr kumimoji="1"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水分を吸って膨らみ（溶けない）、便の量を増加させ、便の排出を促す。</a:t>
            </a:r>
          </a:p>
        </p:txBody>
      </p:sp>
      <p:sp>
        <p:nvSpPr>
          <p:cNvPr id="3" name="テキスト ボックス 2">
            <a:extLst>
              <a:ext uri="{FF2B5EF4-FFF2-40B4-BE49-F238E27FC236}">
                <a16:creationId xmlns:a16="http://schemas.microsoft.com/office/drawing/2014/main" xmlns="" id="{06D5219D-2C85-F3EA-C65B-8A34D7E48308}"/>
              </a:ext>
            </a:extLst>
          </p:cNvPr>
          <p:cNvSpPr txBox="1"/>
          <p:nvPr/>
        </p:nvSpPr>
        <p:spPr>
          <a:xfrm>
            <a:off x="931338" y="4986005"/>
            <a:ext cx="8752593" cy="523220"/>
          </a:xfrm>
          <a:prstGeom prst="rect">
            <a:avLst/>
          </a:prstGeom>
          <a:noFill/>
        </p:spPr>
        <p:txBody>
          <a:bodyPr wrap="square" rtlCol="0">
            <a:spAutoFit/>
          </a:bodyPr>
          <a:lstStyle/>
          <a:p>
            <a:r>
              <a:rPr lang="ja-JP" altLang="en-US" sz="2800" dirty="0">
                <a:latin typeface="HG丸ｺﾞｼｯｸM-PRO" panose="020F0600000000000000" pitchFamily="50" charset="-128"/>
                <a:ea typeface="HG丸ｺﾞｼｯｸM-PRO" panose="020F0600000000000000" pitchFamily="50" charset="-128"/>
              </a:rPr>
              <a:t>水溶性食物繊維（ペクチン・カラギーナンなど）</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xmlns="" id="{0C37166B-B6A9-B92B-0EA4-67B36ABA6B9E}"/>
              </a:ext>
            </a:extLst>
          </p:cNvPr>
          <p:cNvSpPr txBox="1"/>
          <p:nvPr/>
        </p:nvSpPr>
        <p:spPr>
          <a:xfrm>
            <a:off x="1183887" y="5535009"/>
            <a:ext cx="10633865" cy="1015663"/>
          </a:xfrm>
          <a:prstGeom prst="rect">
            <a:avLst/>
          </a:prstGeom>
          <a:noFill/>
        </p:spPr>
        <p:txBody>
          <a:bodyPr wrap="square" rtlCol="0">
            <a:spAutoFit/>
          </a:bodyPr>
          <a:lstStyle/>
          <a:p>
            <a:r>
              <a:rPr kumimoji="1" lang="ja-JP" altLang="en-US" sz="2000" dirty="0">
                <a:latin typeface="HG丸ｺﾞｼｯｸM-PRO" panose="020F0600000000000000" pitchFamily="50" charset="-128"/>
                <a:ea typeface="HG丸ｺﾞｼｯｸM-PRO" panose="020F0600000000000000" pitchFamily="50" charset="-128"/>
              </a:rPr>
              <a:t>ワカメ、コンブ、果物、さといも、大麦などに含まれる。</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水に溶けてゲル状になるので食べ物の移動を緩やかにする。コレステロールを吸着し排出する。</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xmlns="" id="{E08E2482-BCD1-624F-109F-616DAE204AAD}"/>
              </a:ext>
            </a:extLst>
          </p:cNvPr>
          <p:cNvSpPr txBox="1"/>
          <p:nvPr/>
        </p:nvSpPr>
        <p:spPr>
          <a:xfrm>
            <a:off x="1357479" y="2027943"/>
            <a:ext cx="9650045" cy="646331"/>
          </a:xfrm>
          <a:prstGeom prst="rect">
            <a:avLst/>
          </a:prstGeom>
          <a:noFill/>
        </p:spPr>
        <p:txBody>
          <a:bodyPr wrap="square">
            <a:spAutoFit/>
          </a:bodyPr>
          <a:lstStyle/>
          <a:p>
            <a:r>
              <a:rPr kumimoji="1" lang="ja-JP" altLang="en-US" sz="1800" dirty="0">
                <a:latin typeface="HG丸ｺﾞｼｯｸM-PRO" panose="020F0600000000000000" pitchFamily="50" charset="-128"/>
                <a:ea typeface="HG丸ｺﾞｼｯｸM-PRO" panose="020F0600000000000000" pitchFamily="50" charset="-128"/>
              </a:rPr>
              <a:t>動物は消化酵素をもたないので消化できません。</a:t>
            </a:r>
            <a:endParaRPr kumimoji="1" lang="en-US" altLang="ja-JP" sz="1800" dirty="0">
              <a:latin typeface="HG丸ｺﾞｼｯｸM-PRO" panose="020F0600000000000000" pitchFamily="50" charset="-128"/>
              <a:ea typeface="HG丸ｺﾞｼｯｸM-PRO" panose="020F0600000000000000" pitchFamily="50" charset="-128"/>
            </a:endParaRPr>
          </a:p>
          <a:p>
            <a:r>
              <a:rPr lang="ja-JP" altLang="en-US" sz="1800" dirty="0">
                <a:latin typeface="HG丸ｺﾞｼｯｸM-PRO" panose="020F0600000000000000" pitchFamily="50" charset="-128"/>
                <a:ea typeface="HG丸ｺﾞｼｯｸM-PRO" panose="020F0600000000000000" pitchFamily="50" charset="-128"/>
              </a:rPr>
              <a:t>一部の食物繊維は、腸内細菌が発酵</a:t>
            </a:r>
            <a:r>
              <a:rPr lang="ja-JP" altLang="en-US" sz="1800" dirty="0" smtClean="0">
                <a:latin typeface="HG丸ｺﾞｼｯｸM-PRO" panose="020F0600000000000000" pitchFamily="50" charset="-128"/>
                <a:ea typeface="HG丸ｺﾞｼｯｸM-PRO" panose="020F0600000000000000" pitchFamily="50" charset="-128"/>
              </a:rPr>
              <a:t>（　　　　）</a:t>
            </a:r>
            <a:r>
              <a:rPr lang="ja-JP" altLang="en-US" sz="1800" dirty="0">
                <a:latin typeface="HG丸ｺﾞｼｯｸM-PRO" panose="020F0600000000000000" pitchFamily="50" charset="-128"/>
                <a:ea typeface="HG丸ｺﾞｼｯｸM-PRO" panose="020F0600000000000000" pitchFamily="50" charset="-128"/>
              </a:rPr>
              <a:t>して脂肪酸に変えるため、消化できます</a:t>
            </a:r>
            <a:endParaRPr lang="ja-JP" altLang="en-US" dirty="0"/>
          </a:p>
        </p:txBody>
      </p:sp>
      <p:sp>
        <p:nvSpPr>
          <p:cNvPr id="5" name="正方形/長方形 4"/>
          <p:cNvSpPr/>
          <p:nvPr/>
        </p:nvSpPr>
        <p:spPr>
          <a:xfrm>
            <a:off x="5419511" y="2320330"/>
            <a:ext cx="646331"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盲腸</a:t>
            </a:r>
            <a:endParaRPr lang="ja-JP" altLang="en-US" dirty="0"/>
          </a:p>
        </p:txBody>
      </p:sp>
      <p:sp>
        <p:nvSpPr>
          <p:cNvPr id="7" name="正方形/長方形 6"/>
          <p:cNvSpPr/>
          <p:nvPr/>
        </p:nvSpPr>
        <p:spPr>
          <a:xfrm>
            <a:off x="3973963" y="3284401"/>
            <a:ext cx="133882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セルロース</a:t>
            </a:r>
            <a:endParaRPr lang="ja-JP" altLang="en-US" dirty="0"/>
          </a:p>
        </p:txBody>
      </p:sp>
    </p:spTree>
    <p:custDataLst>
      <p:tags r:id="rId1"/>
    </p:custDataLst>
    <p:extLst>
      <p:ext uri="{BB962C8B-B14F-4D97-AF65-F5344CB8AC3E}">
        <p14:creationId xmlns:p14="http://schemas.microsoft.com/office/powerpoint/2010/main" val="3354518425"/>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284576" y="652971"/>
            <a:ext cx="3904547"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たんぱく質</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3" name="テキスト ボックス 2">
            <a:extLst>
              <a:ext uri="{FF2B5EF4-FFF2-40B4-BE49-F238E27FC236}">
                <a16:creationId xmlns:a16="http://schemas.microsoft.com/office/drawing/2014/main" xmlns="" id="{D6D85BE2-CA38-7675-D447-692333E5436B}"/>
              </a:ext>
            </a:extLst>
          </p:cNvPr>
          <p:cNvSpPr txBox="1"/>
          <p:nvPr/>
        </p:nvSpPr>
        <p:spPr>
          <a:xfrm>
            <a:off x="820530" y="1584960"/>
            <a:ext cx="3416320"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アミノ酸が多数連結した化合物</a:t>
            </a:r>
          </a:p>
        </p:txBody>
      </p:sp>
      <p:pic>
        <p:nvPicPr>
          <p:cNvPr id="1026" name="Picture 2">
            <a:extLst>
              <a:ext uri="{FF2B5EF4-FFF2-40B4-BE49-F238E27FC236}">
                <a16:creationId xmlns:a16="http://schemas.microsoft.com/office/drawing/2014/main" xmlns="" id="{29D7B52D-4995-2387-FFC8-C066BA68D7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663" y="2110343"/>
            <a:ext cx="1611086" cy="114709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xmlns="" id="{2E7724A7-912E-3C35-6056-6341591A4BBB}"/>
              </a:ext>
            </a:extLst>
          </p:cNvPr>
          <p:cNvSpPr txBox="1"/>
          <p:nvPr/>
        </p:nvSpPr>
        <p:spPr>
          <a:xfrm>
            <a:off x="1384663" y="3323566"/>
            <a:ext cx="2108269" cy="553998"/>
          </a:xfrm>
          <a:prstGeom prst="rect">
            <a:avLst/>
          </a:prstGeom>
          <a:noFill/>
        </p:spPr>
        <p:txBody>
          <a:bodyPr wrap="non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アミノ酸の基本構造</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Ｒの部分に結合する物質によって</a:t>
            </a:r>
            <a:endParaRPr kumimoji="1" lang="en-US" altLang="ja-JP" sz="1000" dirty="0">
              <a:latin typeface="HG丸ｺﾞｼｯｸM-PRO" panose="020F0600000000000000" pitchFamily="50" charset="-128"/>
              <a:ea typeface="HG丸ｺﾞｼｯｸM-PRO" panose="020F0600000000000000" pitchFamily="50" charset="-128"/>
            </a:endParaRPr>
          </a:p>
          <a:p>
            <a:r>
              <a:rPr kumimoji="1" lang="ja-JP" altLang="en-US" sz="1000" dirty="0">
                <a:latin typeface="HG丸ｺﾞｼｯｸM-PRO" panose="020F0600000000000000" pitchFamily="50" charset="-128"/>
                <a:ea typeface="HG丸ｺﾞｼｯｸM-PRO" panose="020F0600000000000000" pitchFamily="50" charset="-128"/>
              </a:rPr>
              <a:t>性質が変わる。</a:t>
            </a:r>
          </a:p>
        </p:txBody>
      </p:sp>
      <p:sp>
        <p:nvSpPr>
          <p:cNvPr id="5" name="テキスト ボックス 4">
            <a:extLst>
              <a:ext uri="{FF2B5EF4-FFF2-40B4-BE49-F238E27FC236}">
                <a16:creationId xmlns:a16="http://schemas.microsoft.com/office/drawing/2014/main" xmlns="" id="{D514A164-439D-7360-78B5-93F2A88F469C}"/>
              </a:ext>
            </a:extLst>
          </p:cNvPr>
          <p:cNvSpPr txBox="1"/>
          <p:nvPr/>
        </p:nvSpPr>
        <p:spPr>
          <a:xfrm>
            <a:off x="479934" y="5069278"/>
            <a:ext cx="5187798" cy="1323439"/>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消化（タンパク質の分解）</a:t>
            </a:r>
            <a:endParaRPr kumimoji="1" lang="en-US" altLang="ja-JP" sz="1600" dirty="0">
              <a:latin typeface="HG丸ｺﾞｼｯｸM-PRO" panose="020F0600000000000000" pitchFamily="50" charset="-128"/>
              <a:ea typeface="HG丸ｺﾞｼｯｸM-PRO" panose="020F0600000000000000" pitchFamily="50" charset="-128"/>
            </a:endParaRPr>
          </a:p>
          <a:p>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①胃</a:t>
            </a:r>
            <a:r>
              <a:rPr lang="ja-JP" altLang="en-US" sz="1600" dirty="0" smtClean="0">
                <a:latin typeface="HG丸ｺﾞｼｯｸM-PRO" panose="020F0600000000000000" pitchFamily="50" charset="-128"/>
                <a:ea typeface="HG丸ｺﾞｼｯｸM-PRO" panose="020F0600000000000000" pitchFamily="50" charset="-128"/>
              </a:rPr>
              <a:t>の　　　　　が</a:t>
            </a:r>
            <a:r>
              <a:rPr lang="ja-JP" altLang="en-US" sz="1600" dirty="0">
                <a:latin typeface="HG丸ｺﾞｼｯｸM-PRO" panose="020F0600000000000000" pitchFamily="50" charset="-128"/>
                <a:ea typeface="HG丸ｺﾞｼｯｸM-PRO" panose="020F0600000000000000" pitchFamily="50" charset="-128"/>
              </a:rPr>
              <a:t>タンパク質を切り</a:t>
            </a:r>
            <a:r>
              <a:rPr lang="ja-JP" altLang="en-US" sz="1600" dirty="0">
                <a:solidFill>
                  <a:srgbClr val="FF0000"/>
                </a:solidFill>
                <a:latin typeface="HG丸ｺﾞｼｯｸM-PRO" panose="020F0600000000000000" pitchFamily="50" charset="-128"/>
                <a:ea typeface="HG丸ｺﾞｼｯｸM-PRO" panose="020F0600000000000000" pitchFamily="50" charset="-128"/>
              </a:rPr>
              <a:t>ペプトン</a:t>
            </a:r>
            <a:r>
              <a:rPr lang="ja-JP" altLang="en-US" sz="1600" dirty="0">
                <a:latin typeface="HG丸ｺﾞｼｯｸM-PRO" panose="020F0600000000000000" pitchFamily="50" charset="-128"/>
                <a:ea typeface="HG丸ｺﾞｼｯｸM-PRO" panose="020F0600000000000000" pitchFamily="50" charset="-128"/>
              </a:rPr>
              <a:t>にする</a:t>
            </a:r>
            <a:endParaRPr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②膵液</a:t>
            </a:r>
            <a:r>
              <a:rPr lang="ja-JP" altLang="en-US" sz="1600" dirty="0" smtClean="0">
                <a:latin typeface="HG丸ｺﾞｼｯｸM-PRO" panose="020F0600000000000000" pitchFamily="50" charset="-128"/>
                <a:ea typeface="HG丸ｺﾞｼｯｸM-PRO" panose="020F0600000000000000" pitchFamily="50" charset="-128"/>
              </a:rPr>
              <a:t>の　　　　　が</a:t>
            </a:r>
            <a:r>
              <a:rPr lang="ja-JP" altLang="en-US" sz="1600" dirty="0">
                <a:latin typeface="HG丸ｺﾞｼｯｸM-PRO" panose="020F0600000000000000" pitchFamily="50" charset="-128"/>
                <a:ea typeface="HG丸ｺﾞｼｯｸM-PRO" panose="020F0600000000000000" pitchFamily="50" charset="-128"/>
              </a:rPr>
              <a:t>細かく切り離し</a:t>
            </a:r>
            <a:r>
              <a:rPr lang="ja-JP" altLang="en-US" sz="1600" dirty="0">
                <a:solidFill>
                  <a:srgbClr val="FF0000"/>
                </a:solidFill>
                <a:latin typeface="HG丸ｺﾞｼｯｸM-PRO" panose="020F0600000000000000" pitchFamily="50" charset="-128"/>
                <a:ea typeface="HG丸ｺﾞｼｯｸM-PRO" panose="020F0600000000000000" pitchFamily="50" charset="-128"/>
              </a:rPr>
              <a:t>ペプチド</a:t>
            </a:r>
            <a:r>
              <a:rPr lang="ja-JP" altLang="en-US" sz="1600" dirty="0">
                <a:latin typeface="HG丸ｺﾞｼｯｸM-PRO" panose="020F0600000000000000" pitchFamily="50" charset="-128"/>
                <a:ea typeface="HG丸ｺﾞｼｯｸM-PRO" panose="020F0600000000000000" pitchFamily="50" charset="-128"/>
              </a:rPr>
              <a:t>にする</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③腸液</a:t>
            </a:r>
            <a:r>
              <a:rPr kumimoji="1" lang="ja-JP" altLang="en-US" sz="1600" dirty="0" smtClean="0">
                <a:latin typeface="HG丸ｺﾞｼｯｸM-PRO" panose="020F0600000000000000" pitchFamily="50" charset="-128"/>
                <a:ea typeface="HG丸ｺﾞｼｯｸM-PRO" panose="020F0600000000000000" pitchFamily="50" charset="-128"/>
              </a:rPr>
              <a:t>の　　　　　　　が</a:t>
            </a:r>
            <a:r>
              <a:rPr kumimoji="1" lang="ja-JP" altLang="en-US" sz="1600" dirty="0">
                <a:solidFill>
                  <a:srgbClr val="FF0000"/>
                </a:solidFill>
                <a:latin typeface="HG丸ｺﾞｼｯｸM-PRO" panose="020F0600000000000000" pitchFamily="50" charset="-128"/>
                <a:ea typeface="HG丸ｺﾞｼｯｸM-PRO" panose="020F0600000000000000" pitchFamily="50" charset="-128"/>
              </a:rPr>
              <a:t>アミノ酸</a:t>
            </a:r>
            <a:r>
              <a:rPr kumimoji="1" lang="ja-JP" altLang="en-US" sz="1600" dirty="0">
                <a:latin typeface="HG丸ｺﾞｼｯｸM-PRO" panose="020F0600000000000000" pitchFamily="50" charset="-128"/>
                <a:ea typeface="HG丸ｺﾞｼｯｸM-PRO" panose="020F0600000000000000" pitchFamily="50" charset="-128"/>
              </a:rPr>
              <a:t>にする</a:t>
            </a:r>
          </a:p>
        </p:txBody>
      </p:sp>
      <p:sp>
        <p:nvSpPr>
          <p:cNvPr id="6" name="テキスト ボックス 5">
            <a:extLst>
              <a:ext uri="{FF2B5EF4-FFF2-40B4-BE49-F238E27FC236}">
                <a16:creationId xmlns:a16="http://schemas.microsoft.com/office/drawing/2014/main" xmlns="" id="{EDA1D74B-A4F7-C94A-6DF8-C8C82457FCB5}"/>
              </a:ext>
            </a:extLst>
          </p:cNvPr>
          <p:cNvSpPr txBox="1"/>
          <p:nvPr/>
        </p:nvSpPr>
        <p:spPr>
          <a:xfrm>
            <a:off x="5235775" y="1584960"/>
            <a:ext cx="4493538"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身体を作る＝</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構造性</a:t>
            </a:r>
            <a:r>
              <a:rPr kumimoji="1" lang="ja-JP" altLang="en-US" sz="2400" dirty="0">
                <a:latin typeface="HG丸ｺﾞｼｯｸM-PRO" panose="020F0600000000000000" pitchFamily="50" charset="-128"/>
                <a:ea typeface="HG丸ｺﾞｼｯｸM-PRO" panose="020F0600000000000000" pitchFamily="50" charset="-128"/>
              </a:rPr>
              <a:t>たんぱく質</a:t>
            </a:r>
          </a:p>
        </p:txBody>
      </p:sp>
      <p:sp>
        <p:nvSpPr>
          <p:cNvPr id="7" name="テキスト ボックス 6">
            <a:extLst>
              <a:ext uri="{FF2B5EF4-FFF2-40B4-BE49-F238E27FC236}">
                <a16:creationId xmlns:a16="http://schemas.microsoft.com/office/drawing/2014/main" xmlns="" id="{4BDDC9DD-40BE-BB52-8CF0-74E69C2AC8A8}"/>
              </a:ext>
            </a:extLst>
          </p:cNvPr>
          <p:cNvSpPr txBox="1"/>
          <p:nvPr/>
        </p:nvSpPr>
        <p:spPr>
          <a:xfrm>
            <a:off x="5768287" y="2181618"/>
            <a:ext cx="4801314" cy="830997"/>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筋肉、皮膚、毛、骨、爪、消化器</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血管・臓器</a:t>
            </a:r>
          </a:p>
        </p:txBody>
      </p:sp>
      <p:sp>
        <p:nvSpPr>
          <p:cNvPr id="8" name="テキスト ボックス 7">
            <a:extLst>
              <a:ext uri="{FF2B5EF4-FFF2-40B4-BE49-F238E27FC236}">
                <a16:creationId xmlns:a16="http://schemas.microsoft.com/office/drawing/2014/main" xmlns="" id="{F17E0B54-F90D-1730-168D-7D0C90742E9A}"/>
              </a:ext>
            </a:extLst>
          </p:cNvPr>
          <p:cNvSpPr txBox="1"/>
          <p:nvPr/>
        </p:nvSpPr>
        <p:spPr>
          <a:xfrm>
            <a:off x="5235775" y="3564680"/>
            <a:ext cx="5109091"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身体を調節する＝</a:t>
            </a:r>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機能性</a:t>
            </a:r>
            <a:r>
              <a:rPr kumimoji="1" lang="ja-JP" altLang="en-US" sz="2400" dirty="0">
                <a:latin typeface="HG丸ｺﾞｼｯｸM-PRO" panose="020F0600000000000000" pitchFamily="50" charset="-128"/>
                <a:ea typeface="HG丸ｺﾞｼｯｸM-PRO" panose="020F0600000000000000" pitchFamily="50" charset="-128"/>
              </a:rPr>
              <a:t>たんぱく質</a:t>
            </a:r>
          </a:p>
        </p:txBody>
      </p:sp>
      <p:sp>
        <p:nvSpPr>
          <p:cNvPr id="9" name="テキスト ボックス 8">
            <a:extLst>
              <a:ext uri="{FF2B5EF4-FFF2-40B4-BE49-F238E27FC236}">
                <a16:creationId xmlns:a16="http://schemas.microsoft.com/office/drawing/2014/main" xmlns="" id="{86A55BEC-16DF-D784-B06E-F30361C15FE5}"/>
              </a:ext>
            </a:extLst>
          </p:cNvPr>
          <p:cNvSpPr txBox="1"/>
          <p:nvPr/>
        </p:nvSpPr>
        <p:spPr>
          <a:xfrm>
            <a:off x="5768287" y="4161338"/>
            <a:ext cx="4801314" cy="1569660"/>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酵素（物質を別の物質に変える）</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抗体（感染から身体を守る）</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血液成分（赤血球・白血球など）</a:t>
            </a:r>
            <a:endParaRPr kumimoji="1" lang="en-US" altLang="ja-JP" sz="2400" dirty="0">
              <a:latin typeface="HG丸ｺﾞｼｯｸM-PRO" panose="020F0600000000000000" pitchFamily="50" charset="-128"/>
              <a:ea typeface="HG丸ｺﾞｼｯｸM-PRO" panose="020F0600000000000000" pitchFamily="50" charset="-128"/>
            </a:endParaRPr>
          </a:p>
          <a:p>
            <a:r>
              <a:rPr kumimoji="1" lang="ja-JP" altLang="en-US" sz="2400" dirty="0">
                <a:latin typeface="HG丸ｺﾞｼｯｸM-PRO" panose="020F0600000000000000" pitchFamily="50" charset="-128"/>
                <a:ea typeface="HG丸ｺﾞｼｯｸM-PRO" panose="020F0600000000000000" pitchFamily="50" charset="-128"/>
              </a:rPr>
              <a:t>運搬（脂肪や糖質と結合）</a:t>
            </a:r>
          </a:p>
        </p:txBody>
      </p:sp>
      <p:sp>
        <p:nvSpPr>
          <p:cNvPr id="11" name="テキスト ボックス 10">
            <a:extLst>
              <a:ext uri="{FF2B5EF4-FFF2-40B4-BE49-F238E27FC236}">
                <a16:creationId xmlns:a16="http://schemas.microsoft.com/office/drawing/2014/main" xmlns="" id="{CD0967AD-DFE6-2224-2A48-ED030E32F83C}"/>
              </a:ext>
            </a:extLst>
          </p:cNvPr>
          <p:cNvSpPr txBox="1"/>
          <p:nvPr/>
        </p:nvSpPr>
        <p:spPr>
          <a:xfrm>
            <a:off x="931339" y="3949602"/>
            <a:ext cx="3150579" cy="738664"/>
          </a:xfrm>
          <a:prstGeom prst="rect">
            <a:avLst/>
          </a:prstGeom>
          <a:noFill/>
        </p:spPr>
        <p:txBody>
          <a:bodyPr wrap="squar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動物はたんぱく質を摂取して、バラバラに分解して様々なアミノ酸を得ます。（非必須アミノ酸）</a:t>
            </a:r>
          </a:p>
        </p:txBody>
      </p:sp>
      <p:sp>
        <p:nvSpPr>
          <p:cNvPr id="2" name="正方形/長方形 1"/>
          <p:cNvSpPr/>
          <p:nvPr/>
        </p:nvSpPr>
        <p:spPr>
          <a:xfrm>
            <a:off x="1176580" y="5563352"/>
            <a:ext cx="1107996" cy="369332"/>
          </a:xfrm>
          <a:prstGeom prst="rect">
            <a:avLst/>
          </a:prstGeom>
        </p:spPr>
        <p:txBody>
          <a:bodyPr wrap="none">
            <a:spAutoFit/>
          </a:bodyPr>
          <a:lstStyle/>
          <a:p>
            <a:r>
              <a:rPr lang="ja-JP" altLang="en-US" dirty="0" smtClean="0">
                <a:solidFill>
                  <a:srgbClr val="FF0000"/>
                </a:solidFill>
                <a:latin typeface="HG丸ｺﾞｼｯｸM-PRO" panose="020F0600000000000000" pitchFamily="50" charset="-128"/>
                <a:ea typeface="HG丸ｺﾞｼｯｸM-PRO" panose="020F0600000000000000" pitchFamily="50" charset="-128"/>
              </a:rPr>
              <a:t>ペプシン</a:t>
            </a:r>
            <a:endParaRPr lang="ja-JP" altLang="en-US" dirty="0"/>
          </a:p>
        </p:txBody>
      </p:sp>
      <p:sp>
        <p:nvSpPr>
          <p:cNvPr id="12" name="正方形/長方形 11"/>
          <p:cNvSpPr/>
          <p:nvPr/>
        </p:nvSpPr>
        <p:spPr>
          <a:xfrm>
            <a:off x="1278792" y="5831076"/>
            <a:ext cx="1210588" cy="338554"/>
          </a:xfrm>
          <a:prstGeom prst="rect">
            <a:avLst/>
          </a:prstGeom>
        </p:spPr>
        <p:txBody>
          <a:bodyPr wrap="none">
            <a:spAutoFit/>
          </a:bodyPr>
          <a:lstStyle/>
          <a:p>
            <a:r>
              <a:rPr lang="ja-JP" altLang="en-US" sz="1600" dirty="0">
                <a:solidFill>
                  <a:srgbClr val="FF0000"/>
                </a:solidFill>
                <a:latin typeface="HG丸ｺﾞｼｯｸM-PRO" panose="020F0600000000000000" pitchFamily="50" charset="-128"/>
                <a:ea typeface="HG丸ｺﾞｼｯｸM-PRO" panose="020F0600000000000000" pitchFamily="50" charset="-128"/>
              </a:rPr>
              <a:t>トリプシン</a:t>
            </a:r>
            <a:endParaRPr lang="ja-JP" altLang="en-US" sz="1600" dirty="0"/>
          </a:p>
        </p:txBody>
      </p:sp>
      <p:sp>
        <p:nvSpPr>
          <p:cNvPr id="13" name="正方形/長方形 12"/>
          <p:cNvSpPr/>
          <p:nvPr/>
        </p:nvSpPr>
        <p:spPr>
          <a:xfrm>
            <a:off x="1337528" y="6051666"/>
            <a:ext cx="1569660"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ペプチターゼ</a:t>
            </a:r>
            <a:endParaRPr lang="ja-JP" altLang="en-US" dirty="0"/>
          </a:p>
        </p:txBody>
      </p:sp>
    </p:spTree>
    <p:custDataLst>
      <p:tags r:id="rId1"/>
    </p:custDataLst>
    <p:extLst>
      <p:ext uri="{BB962C8B-B14F-4D97-AF65-F5344CB8AC3E}">
        <p14:creationId xmlns:p14="http://schemas.microsoft.com/office/powerpoint/2010/main" val="1639963669"/>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3" name="テキスト ボックス 2">
            <a:extLst>
              <a:ext uri="{FF2B5EF4-FFF2-40B4-BE49-F238E27FC236}">
                <a16:creationId xmlns:a16="http://schemas.microsoft.com/office/drawing/2014/main" xmlns="" id="{D6D85BE2-CA38-7675-D447-692333E5436B}"/>
              </a:ext>
            </a:extLst>
          </p:cNvPr>
          <p:cNvSpPr txBox="1"/>
          <p:nvPr/>
        </p:nvSpPr>
        <p:spPr>
          <a:xfrm>
            <a:off x="864073" y="1783558"/>
            <a:ext cx="8184133"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体に必要なアミノ酸を自分で作れないので、食物から摂らないといけない</a:t>
            </a:r>
          </a:p>
        </p:txBody>
      </p:sp>
      <p:sp>
        <p:nvSpPr>
          <p:cNvPr id="6" name="テキスト ボックス 5">
            <a:extLst>
              <a:ext uri="{FF2B5EF4-FFF2-40B4-BE49-F238E27FC236}">
                <a16:creationId xmlns:a16="http://schemas.microsoft.com/office/drawing/2014/main" xmlns="" id="{EDA1D74B-A4F7-C94A-6DF8-C8C82457FCB5}"/>
              </a:ext>
            </a:extLst>
          </p:cNvPr>
          <p:cNvSpPr txBox="1"/>
          <p:nvPr/>
        </p:nvSpPr>
        <p:spPr>
          <a:xfrm>
            <a:off x="689901" y="1301012"/>
            <a:ext cx="2339102" cy="461665"/>
          </a:xfrm>
          <a:prstGeom prst="rect">
            <a:avLst/>
          </a:prstGeom>
          <a:noFill/>
        </p:spPr>
        <p:txBody>
          <a:bodyPr wrap="none" rtlCol="0">
            <a:spAutoFit/>
          </a:bodyPr>
          <a:lstStyle/>
          <a:p>
            <a:r>
              <a:rPr kumimoji="1" lang="ja-JP" altLang="en-US" sz="2400" dirty="0" smtClean="0">
                <a:latin typeface="HG丸ｺﾞｼｯｸM-PRO" panose="020F0600000000000000" pitchFamily="50" charset="-128"/>
                <a:ea typeface="HG丸ｺﾞｼｯｸM-PRO" panose="020F0600000000000000" pitchFamily="50" charset="-128"/>
              </a:rPr>
              <a:t>　　　アミノ</a:t>
            </a:r>
            <a:r>
              <a:rPr kumimoji="1" lang="ja-JP" altLang="en-US" sz="2400" dirty="0">
                <a:latin typeface="HG丸ｺﾞｼｯｸM-PRO" panose="020F0600000000000000" pitchFamily="50" charset="-128"/>
                <a:ea typeface="HG丸ｺﾞｼｯｸM-PRO" panose="020F0600000000000000" pitchFamily="50" charset="-128"/>
              </a:rPr>
              <a:t>酸</a:t>
            </a:r>
          </a:p>
        </p:txBody>
      </p:sp>
      <p:sp>
        <p:nvSpPr>
          <p:cNvPr id="2" name="四角形: 角を丸くする 1">
            <a:extLst>
              <a:ext uri="{FF2B5EF4-FFF2-40B4-BE49-F238E27FC236}">
                <a16:creationId xmlns:a16="http://schemas.microsoft.com/office/drawing/2014/main" xmlns="" id="{6FE46B14-269F-EF03-D18F-4B7CD83497C7}"/>
              </a:ext>
            </a:extLst>
          </p:cNvPr>
          <p:cNvSpPr/>
          <p:nvPr/>
        </p:nvSpPr>
        <p:spPr>
          <a:xfrm>
            <a:off x="6932024" y="2857448"/>
            <a:ext cx="3811524" cy="3793059"/>
          </a:xfrm>
          <a:prstGeom prst="roundRect">
            <a:avLst>
              <a:gd name="adj" fmla="val 4691"/>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11" name="スライド番号プレースホルダー 19">
            <a:extLst>
              <a:ext uri="{FF2B5EF4-FFF2-40B4-BE49-F238E27FC236}">
                <a16:creationId xmlns:a16="http://schemas.microsoft.com/office/drawing/2014/main" xmlns="" id="{7D862812-5037-41D2-DBB8-F3C47B6B8A5E}"/>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7</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xmlns="" id="{15019973-1C79-6698-CB9F-ED773CA4D336}"/>
              </a:ext>
            </a:extLst>
          </p:cNvPr>
          <p:cNvSpPr txBox="1"/>
          <p:nvPr/>
        </p:nvSpPr>
        <p:spPr>
          <a:xfrm>
            <a:off x="3330806" y="3004355"/>
            <a:ext cx="2384974" cy="3170099"/>
          </a:xfrm>
          <a:prstGeom prst="rect">
            <a:avLst/>
          </a:prstGeom>
          <a:noFill/>
        </p:spPr>
        <p:txBody>
          <a:bodyPr wrap="square" rtlCol="0">
            <a:spAutoFit/>
          </a:bodyPr>
          <a:lstStyle/>
          <a:p>
            <a:r>
              <a:rPr lang="ja-JP" altLang="en-US" sz="2000" dirty="0">
                <a:solidFill>
                  <a:srgbClr val="FF0000"/>
                </a:solidFill>
                <a:latin typeface="HG丸ｺﾞｼｯｸM-PRO" panose="020F0600000000000000" pitchFamily="50" charset="-128"/>
                <a:ea typeface="HG丸ｺﾞｼｯｸM-PRO" panose="020F0600000000000000" pitchFamily="50" charset="-128"/>
              </a:rPr>
              <a:t>ア</a:t>
            </a:r>
            <a:r>
              <a:rPr lang="ja-JP" altLang="en-US" sz="2000" dirty="0">
                <a:latin typeface="HG丸ｺﾞｼｯｸM-PRO" panose="020F0600000000000000" pitchFamily="50" charset="-128"/>
                <a:ea typeface="HG丸ｺﾞｼｯｸM-PRO" panose="020F0600000000000000" pitchFamily="50" charset="-128"/>
              </a:rPr>
              <a:t>ルギニン</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フ</a:t>
            </a:r>
            <a:r>
              <a:rPr kumimoji="1" lang="ja-JP" altLang="en-US" sz="2000" dirty="0">
                <a:latin typeface="HG丸ｺﾞｼｯｸM-PRO" panose="020F0600000000000000" pitchFamily="50" charset="-128"/>
                <a:ea typeface="HG丸ｺﾞｼｯｸM-PRO" panose="020F0600000000000000" pitchFamily="50" charset="-128"/>
              </a:rPr>
              <a:t>ェニルアラニン</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ロ</a:t>
            </a:r>
            <a:r>
              <a:rPr lang="ja-JP" altLang="en-US" sz="2000" dirty="0">
                <a:latin typeface="HG丸ｺﾞｼｯｸM-PRO" panose="020F0600000000000000" pitchFamily="50" charset="-128"/>
                <a:ea typeface="HG丸ｺﾞｼｯｸM-PRO" panose="020F0600000000000000" pitchFamily="50" charset="-128"/>
              </a:rPr>
              <a:t>イシン</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バリ</a:t>
            </a:r>
            <a:r>
              <a:rPr kumimoji="1" lang="ja-JP" altLang="en-US" sz="2000" dirty="0">
                <a:latin typeface="HG丸ｺﾞｼｯｸM-PRO" panose="020F0600000000000000" pitchFamily="50" charset="-128"/>
                <a:ea typeface="HG丸ｺﾞｼｯｸM-PRO" panose="020F0600000000000000" pitchFamily="50" charset="-128"/>
              </a:rPr>
              <a:t>ン</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イ</a:t>
            </a:r>
            <a:r>
              <a:rPr lang="ja-JP" altLang="en-US" sz="2000" dirty="0">
                <a:latin typeface="HG丸ｺﾞｼｯｸM-PRO" panose="020F0600000000000000" pitchFamily="50" charset="-128"/>
                <a:ea typeface="HG丸ｺﾞｼｯｸM-PRO" panose="020F0600000000000000" pitchFamily="50" charset="-128"/>
              </a:rPr>
              <a:t>ソロイシン</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ス</a:t>
            </a:r>
            <a:r>
              <a:rPr kumimoji="1" lang="ja-JP" altLang="en-US" sz="2000" dirty="0">
                <a:latin typeface="HG丸ｺﾞｼｯｸM-PRO" panose="020F0600000000000000" pitchFamily="50" charset="-128"/>
                <a:ea typeface="HG丸ｺﾞｼｯｸM-PRO" panose="020F0600000000000000" pitchFamily="50" charset="-128"/>
              </a:rPr>
              <a:t>レオニン</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ヒ</a:t>
            </a:r>
            <a:r>
              <a:rPr lang="ja-JP" altLang="en-US" sz="2000" dirty="0">
                <a:latin typeface="HG丸ｺﾞｼｯｸM-PRO" panose="020F0600000000000000" pitchFamily="50" charset="-128"/>
                <a:ea typeface="HG丸ｺﾞｼｯｸM-PRO" panose="020F0600000000000000" pitchFamily="50" charset="-128"/>
              </a:rPr>
              <a:t>スチジン</a:t>
            </a:r>
            <a:endParaRPr lang="en-US" altLang="ja-JP" sz="2000" dirty="0">
              <a:latin typeface="HG丸ｺﾞｼｯｸM-PRO" panose="020F0600000000000000" pitchFamily="50" charset="-128"/>
              <a:ea typeface="HG丸ｺﾞｼｯｸM-PRO" panose="020F0600000000000000" pitchFamily="50" charset="-128"/>
            </a:endParaRPr>
          </a:p>
          <a:p>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ト</a:t>
            </a:r>
            <a:r>
              <a:rPr kumimoji="1" lang="ja-JP" altLang="en-US" sz="2000" dirty="0">
                <a:latin typeface="HG丸ｺﾞｼｯｸM-PRO" panose="020F0600000000000000" pitchFamily="50" charset="-128"/>
                <a:ea typeface="HG丸ｺﾞｼｯｸM-PRO" panose="020F0600000000000000" pitchFamily="50" charset="-128"/>
              </a:rPr>
              <a:t>リプトファン</a:t>
            </a:r>
            <a:endParaRPr kumimoji="1"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リジ</a:t>
            </a:r>
            <a:r>
              <a:rPr lang="ja-JP" altLang="en-US" sz="2000" dirty="0">
                <a:latin typeface="HG丸ｺﾞｼｯｸM-PRO" panose="020F0600000000000000" pitchFamily="50" charset="-128"/>
                <a:ea typeface="HG丸ｺﾞｼｯｸM-PRO" panose="020F0600000000000000" pitchFamily="50" charset="-128"/>
              </a:rPr>
              <a:t>ン</a:t>
            </a:r>
            <a:endParaRPr lang="en-US" altLang="ja-JP" sz="2000" dirty="0">
              <a:latin typeface="HG丸ｺﾞｼｯｸM-PRO" panose="020F0600000000000000" pitchFamily="50" charset="-128"/>
              <a:ea typeface="HG丸ｺﾞｼｯｸM-PRO" panose="020F0600000000000000" pitchFamily="50" charset="-128"/>
            </a:endParaRPr>
          </a:p>
          <a:p>
            <a:r>
              <a:rPr lang="ja-JP" altLang="en-US" sz="2000" dirty="0">
                <a:solidFill>
                  <a:srgbClr val="FF0000"/>
                </a:solidFill>
                <a:latin typeface="HG丸ｺﾞｼｯｸM-PRO" panose="020F0600000000000000" pitchFamily="50" charset="-128"/>
                <a:ea typeface="HG丸ｺﾞｼｯｸM-PRO" panose="020F0600000000000000" pitchFamily="50" charset="-128"/>
              </a:rPr>
              <a:t>メ</a:t>
            </a:r>
            <a:r>
              <a:rPr lang="ja-JP" altLang="en-US" sz="2000" dirty="0">
                <a:latin typeface="HG丸ｺﾞｼｯｸM-PRO" panose="020F0600000000000000" pitchFamily="50" charset="-128"/>
                <a:ea typeface="HG丸ｺﾞｼｯｸM-PRO" panose="020F0600000000000000" pitchFamily="50" charset="-128"/>
              </a:rPr>
              <a:t>チオニン</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3" name="四角形: 角を丸くする 12">
            <a:extLst>
              <a:ext uri="{FF2B5EF4-FFF2-40B4-BE49-F238E27FC236}">
                <a16:creationId xmlns:a16="http://schemas.microsoft.com/office/drawing/2014/main" xmlns="" id="{B408FA03-9750-AF1B-9F72-894742EDC5DB}"/>
              </a:ext>
            </a:extLst>
          </p:cNvPr>
          <p:cNvSpPr/>
          <p:nvPr/>
        </p:nvSpPr>
        <p:spPr>
          <a:xfrm>
            <a:off x="1448453" y="2857448"/>
            <a:ext cx="4155033" cy="3740444"/>
          </a:xfrm>
          <a:prstGeom prst="roundRect">
            <a:avLst>
              <a:gd name="adj" fmla="val 4812"/>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16" name="テキスト ボックス 15">
            <a:extLst>
              <a:ext uri="{FF2B5EF4-FFF2-40B4-BE49-F238E27FC236}">
                <a16:creationId xmlns:a16="http://schemas.microsoft.com/office/drawing/2014/main" xmlns="" id="{9960B21A-B00B-4DA5-1856-19C58E70A1C4}"/>
              </a:ext>
            </a:extLst>
          </p:cNvPr>
          <p:cNvSpPr txBox="1"/>
          <p:nvPr/>
        </p:nvSpPr>
        <p:spPr>
          <a:xfrm>
            <a:off x="975075" y="2759169"/>
            <a:ext cx="2315183" cy="707886"/>
          </a:xfrm>
          <a:prstGeom prst="rect">
            <a:avLst/>
          </a:prstGeom>
          <a:solidFill>
            <a:srgbClr val="00B0F0"/>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犬の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必須アミノ酸</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7" name="テキスト ボックス 16">
            <a:extLst>
              <a:ext uri="{FF2B5EF4-FFF2-40B4-BE49-F238E27FC236}">
                <a16:creationId xmlns:a16="http://schemas.microsoft.com/office/drawing/2014/main" xmlns="" id="{74099DA8-AA37-007B-CAFA-93FA06E212DC}"/>
              </a:ext>
            </a:extLst>
          </p:cNvPr>
          <p:cNvSpPr txBox="1"/>
          <p:nvPr/>
        </p:nvSpPr>
        <p:spPr>
          <a:xfrm>
            <a:off x="6375185" y="2759169"/>
            <a:ext cx="2315183" cy="707886"/>
          </a:xfrm>
          <a:prstGeom prst="rect">
            <a:avLst/>
          </a:prstGeom>
          <a:solidFill>
            <a:srgbClr val="FFC000"/>
          </a:solidFill>
          <a:ln>
            <a:noFill/>
          </a:ln>
        </p:spPr>
        <p:txBody>
          <a:bodyPr wrap="squar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猫</a:t>
            </a:r>
            <a:r>
              <a:rPr kumimoji="1" lang="ja-JP" altLang="en-US" sz="2000" dirty="0">
                <a:latin typeface="HG丸ｺﾞｼｯｸM-PRO" panose="020F0600000000000000" pitchFamily="50" charset="-128"/>
                <a:ea typeface="HG丸ｺﾞｼｯｸM-PRO" panose="020F0600000000000000" pitchFamily="50" charset="-128"/>
              </a:rPr>
              <a:t>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必須アミノ酸</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18" name="テキスト ボックス 17">
            <a:extLst>
              <a:ext uri="{FF2B5EF4-FFF2-40B4-BE49-F238E27FC236}">
                <a16:creationId xmlns:a16="http://schemas.microsoft.com/office/drawing/2014/main" xmlns="" id="{754FA8DF-5BE3-327C-A275-417C3FB6A43C}"/>
              </a:ext>
            </a:extLst>
          </p:cNvPr>
          <p:cNvSpPr txBox="1"/>
          <p:nvPr/>
        </p:nvSpPr>
        <p:spPr>
          <a:xfrm>
            <a:off x="7387012" y="3761866"/>
            <a:ext cx="2743200" cy="1538883"/>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犬の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必須アミノ酸</a:t>
            </a:r>
            <a:endParaRPr lang="en-US" altLang="ja-JP" sz="2000" dirty="0">
              <a:latin typeface="HG丸ｺﾞｼｯｸM-PRO" panose="020F0600000000000000" pitchFamily="50" charset="-128"/>
              <a:ea typeface="HG丸ｺﾞｼｯｸM-PRO" panose="020F0600000000000000" pitchFamily="50" charset="-128"/>
            </a:endParaRPr>
          </a:p>
          <a:p>
            <a:pPr algn="ctr"/>
            <a:r>
              <a:rPr lang="en-US" altLang="ja-JP" sz="5400" dirty="0">
                <a:latin typeface="HG丸ｺﾞｼｯｸM-PRO" panose="020F0600000000000000" pitchFamily="50" charset="-128"/>
                <a:ea typeface="HG丸ｺﾞｼｯｸM-PRO" panose="020F0600000000000000" pitchFamily="50" charset="-128"/>
              </a:rPr>
              <a:t>+</a:t>
            </a:r>
          </a:p>
        </p:txBody>
      </p:sp>
      <p:sp>
        <p:nvSpPr>
          <p:cNvPr id="19" name="テキスト ボックス 18">
            <a:extLst>
              <a:ext uri="{FF2B5EF4-FFF2-40B4-BE49-F238E27FC236}">
                <a16:creationId xmlns:a16="http://schemas.microsoft.com/office/drawing/2014/main" xmlns="" id="{5BA0A0DD-2F6F-78D9-2CF7-A3F075D69312}"/>
              </a:ext>
            </a:extLst>
          </p:cNvPr>
          <p:cNvSpPr txBox="1"/>
          <p:nvPr/>
        </p:nvSpPr>
        <p:spPr>
          <a:xfrm>
            <a:off x="7591429" y="5068740"/>
            <a:ext cx="2492714" cy="523220"/>
          </a:xfrm>
          <a:prstGeom prst="rect">
            <a:avLst/>
          </a:prstGeom>
          <a:noFill/>
        </p:spPr>
        <p:txBody>
          <a:bodyPr wrap="square" rtlCol="0">
            <a:spAutoFit/>
          </a:bodyPr>
          <a:lstStyle/>
          <a:p>
            <a:pPr algn="ctr"/>
            <a:r>
              <a:rPr kumimoji="1" lang="ja-JP" altLang="en-US" sz="2800" dirty="0">
                <a:solidFill>
                  <a:srgbClr val="FF0000"/>
                </a:solidFill>
                <a:latin typeface="HG丸ｺﾞｼｯｸM-PRO" panose="020F0600000000000000" pitchFamily="50" charset="-128"/>
                <a:ea typeface="HG丸ｺﾞｼｯｸM-PRO" panose="020F0600000000000000" pitchFamily="50" charset="-128"/>
              </a:rPr>
              <a:t>タウリン</a:t>
            </a:r>
          </a:p>
        </p:txBody>
      </p:sp>
      <p:sp>
        <p:nvSpPr>
          <p:cNvPr id="20" name="テキスト ボックス 19">
            <a:extLst>
              <a:ext uri="{FF2B5EF4-FFF2-40B4-BE49-F238E27FC236}">
                <a16:creationId xmlns:a16="http://schemas.microsoft.com/office/drawing/2014/main" xmlns="" id="{5446A757-8D0C-C724-C545-0E1F6DF34261}"/>
              </a:ext>
            </a:extLst>
          </p:cNvPr>
          <p:cNvSpPr txBox="1"/>
          <p:nvPr/>
        </p:nvSpPr>
        <p:spPr>
          <a:xfrm>
            <a:off x="7140243" y="6066321"/>
            <a:ext cx="3492275" cy="400110"/>
          </a:xfrm>
          <a:prstGeom prst="rect">
            <a:avLst/>
          </a:prstGeom>
          <a:noFill/>
        </p:spPr>
        <p:txBody>
          <a:bodyPr wrap="square" rtlCol="0">
            <a:spAutoFit/>
          </a:bodyPr>
          <a:lstStyle/>
          <a:p>
            <a:pPr algn="ct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不足すると眼や心臓の疾患</a:t>
            </a:r>
          </a:p>
        </p:txBody>
      </p:sp>
      <p:sp>
        <p:nvSpPr>
          <p:cNvPr id="21" name="テキスト ボックス 20">
            <a:extLst>
              <a:ext uri="{FF2B5EF4-FFF2-40B4-BE49-F238E27FC236}">
                <a16:creationId xmlns:a16="http://schemas.microsoft.com/office/drawing/2014/main" xmlns="" id="{081662DE-7C49-3702-3418-535A084CEF11}"/>
              </a:ext>
            </a:extLst>
          </p:cNvPr>
          <p:cNvSpPr txBox="1"/>
          <p:nvPr/>
        </p:nvSpPr>
        <p:spPr>
          <a:xfrm>
            <a:off x="2322078" y="683546"/>
            <a:ext cx="3904547"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たんぱく質</a:t>
            </a:r>
            <a:endParaRPr lang="en-US" altLang="ja-JP" sz="3600" dirty="0">
              <a:latin typeface="UD デジタル 教科書体 NP-B" panose="02020700000000000000" pitchFamily="18" charset="-128"/>
              <a:ea typeface="UD デジタル 教科書体 NP-B" panose="02020700000000000000" pitchFamily="18" charset="-128"/>
            </a:endParaRPr>
          </a:p>
        </p:txBody>
      </p:sp>
      <p:sp>
        <p:nvSpPr>
          <p:cNvPr id="22" name="テキスト ボックス 21">
            <a:extLst>
              <a:ext uri="{FF2B5EF4-FFF2-40B4-BE49-F238E27FC236}">
                <a16:creationId xmlns:a16="http://schemas.microsoft.com/office/drawing/2014/main" xmlns="" id="{BFF7E77D-D33E-157C-56C4-1876795A48DE}"/>
              </a:ext>
            </a:extLst>
          </p:cNvPr>
          <p:cNvSpPr txBox="1"/>
          <p:nvPr/>
        </p:nvSpPr>
        <p:spPr>
          <a:xfrm>
            <a:off x="1780303" y="6127284"/>
            <a:ext cx="3492275" cy="400110"/>
          </a:xfrm>
          <a:prstGeom prst="rect">
            <a:avLst/>
          </a:prstGeom>
          <a:noFill/>
        </p:spPr>
        <p:txBody>
          <a:bodyPr wrap="square" rtlCol="0">
            <a:spAutoFit/>
          </a:bodyPr>
          <a:lstStyle/>
          <a:p>
            <a:pPr algn="ct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不足すると皮膚や被毛の異常</a:t>
            </a:r>
          </a:p>
        </p:txBody>
      </p:sp>
      <p:sp>
        <p:nvSpPr>
          <p:cNvPr id="4" name="正方形/長方形 3"/>
          <p:cNvSpPr/>
          <p:nvPr/>
        </p:nvSpPr>
        <p:spPr>
          <a:xfrm>
            <a:off x="864073" y="1325885"/>
            <a:ext cx="800219" cy="461665"/>
          </a:xfrm>
          <a:prstGeom prst="rect">
            <a:avLst/>
          </a:prstGeom>
        </p:spPr>
        <p:txBody>
          <a:bodyPr wrap="none">
            <a:spAutoFit/>
          </a:bodyPr>
          <a:lstStyle/>
          <a:p>
            <a:r>
              <a:rPr lang="ja-JP" altLang="en-US" sz="2400" dirty="0">
                <a:solidFill>
                  <a:srgbClr val="FF0000"/>
                </a:solidFill>
                <a:latin typeface="HG丸ｺﾞｼｯｸM-PRO" panose="020F0600000000000000" pitchFamily="50" charset="-128"/>
                <a:ea typeface="HG丸ｺﾞｼｯｸM-PRO" panose="020F0600000000000000" pitchFamily="50" charset="-128"/>
              </a:rPr>
              <a:t>必須</a:t>
            </a:r>
            <a:endParaRPr lang="ja-JP" altLang="en-US" sz="2400" dirty="0"/>
          </a:p>
        </p:txBody>
      </p:sp>
    </p:spTree>
    <p:custDataLst>
      <p:tags r:id="rId1"/>
    </p:custDataLst>
    <p:extLst>
      <p:ext uri="{BB962C8B-B14F-4D97-AF65-F5344CB8AC3E}">
        <p14:creationId xmlns:p14="http://schemas.microsoft.com/office/powerpoint/2010/main" val="2203943735"/>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xmlns="" id="{42DC8459-4904-E2F5-4B22-7997166B7134}"/>
              </a:ext>
            </a:extLst>
          </p:cNvPr>
          <p:cNvSpPr/>
          <p:nvPr/>
        </p:nvSpPr>
        <p:spPr>
          <a:xfrm>
            <a:off x="670559" y="2046625"/>
            <a:ext cx="4093029" cy="2307661"/>
          </a:xfrm>
          <a:prstGeom prst="roundRect">
            <a:avLst>
              <a:gd name="adj" fmla="val 9119"/>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30346" y="678194"/>
            <a:ext cx="1933302"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脂    質</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3" name="テキスト ボックス 2">
            <a:extLst>
              <a:ext uri="{FF2B5EF4-FFF2-40B4-BE49-F238E27FC236}">
                <a16:creationId xmlns:a16="http://schemas.microsoft.com/office/drawing/2014/main" xmlns="" id="{D6D85BE2-CA38-7675-D447-692333E5436B}"/>
              </a:ext>
            </a:extLst>
          </p:cNvPr>
          <p:cNvSpPr txBox="1"/>
          <p:nvPr/>
        </p:nvSpPr>
        <p:spPr>
          <a:xfrm>
            <a:off x="507021" y="1666763"/>
            <a:ext cx="2723823"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体内で水に溶けないもの</a:t>
            </a:r>
          </a:p>
        </p:txBody>
      </p:sp>
      <p:sp>
        <p:nvSpPr>
          <p:cNvPr id="6" name="テキスト ボックス 5">
            <a:extLst>
              <a:ext uri="{FF2B5EF4-FFF2-40B4-BE49-F238E27FC236}">
                <a16:creationId xmlns:a16="http://schemas.microsoft.com/office/drawing/2014/main" xmlns="" id="{EDA1D74B-A4F7-C94A-6DF8-C8C82457FCB5}"/>
              </a:ext>
            </a:extLst>
          </p:cNvPr>
          <p:cNvSpPr txBox="1"/>
          <p:nvPr/>
        </p:nvSpPr>
        <p:spPr>
          <a:xfrm>
            <a:off x="6463365" y="1584960"/>
            <a:ext cx="1723549" cy="461665"/>
          </a:xfrm>
          <a:prstGeom prst="rect">
            <a:avLst/>
          </a:prstGeom>
          <a:noFill/>
        </p:spPr>
        <p:txBody>
          <a:bodyPr wrap="non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飽和</a:t>
            </a:r>
            <a:r>
              <a:rPr kumimoji="1" lang="ja-JP" altLang="en-US" sz="2400" dirty="0">
                <a:latin typeface="HG丸ｺﾞｼｯｸM-PRO" panose="020F0600000000000000" pitchFamily="50" charset="-128"/>
                <a:ea typeface="HG丸ｺﾞｼｯｸM-PRO" panose="020F0600000000000000" pitchFamily="50" charset="-128"/>
              </a:rPr>
              <a:t>脂肪酸</a:t>
            </a:r>
          </a:p>
        </p:txBody>
      </p:sp>
      <p:sp>
        <p:nvSpPr>
          <p:cNvPr id="11" name="テキスト ボックス 10">
            <a:extLst>
              <a:ext uri="{FF2B5EF4-FFF2-40B4-BE49-F238E27FC236}">
                <a16:creationId xmlns:a16="http://schemas.microsoft.com/office/drawing/2014/main" xmlns="" id="{CD0967AD-DFE6-2224-2A48-ED030E32F83C}"/>
              </a:ext>
            </a:extLst>
          </p:cNvPr>
          <p:cNvSpPr txBox="1"/>
          <p:nvPr/>
        </p:nvSpPr>
        <p:spPr>
          <a:xfrm>
            <a:off x="758786" y="2182630"/>
            <a:ext cx="3743119" cy="2031325"/>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油（</a:t>
            </a:r>
            <a:r>
              <a:rPr kumimoji="1" lang="en-US" altLang="ja-JP" dirty="0">
                <a:latin typeface="HG丸ｺﾞｼｯｸM-PRO" panose="020F0600000000000000" pitchFamily="50" charset="-128"/>
                <a:ea typeface="HG丸ｺﾞｼｯｸM-PRO" panose="020F0600000000000000" pitchFamily="50" charset="-128"/>
              </a:rPr>
              <a:t>oil)</a:t>
            </a:r>
            <a:r>
              <a:rPr kumimoji="1" lang="ja-JP" altLang="en-US" dirty="0">
                <a:latin typeface="HG丸ｺﾞｼｯｸM-PRO" panose="020F0600000000000000" pitchFamily="50" charset="-128"/>
                <a:ea typeface="HG丸ｺﾞｼｯｸM-PRO" panose="020F0600000000000000" pitchFamily="50" charset="-128"/>
              </a:rPr>
              <a:t>：常温で液体</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脂（</a:t>
            </a:r>
            <a:r>
              <a:rPr lang="en-US" altLang="ja-JP" dirty="0">
                <a:latin typeface="HG丸ｺﾞｼｯｸM-PRO" panose="020F0600000000000000" pitchFamily="50" charset="-128"/>
                <a:ea typeface="HG丸ｺﾞｼｯｸM-PRO" panose="020F0600000000000000" pitchFamily="50" charset="-128"/>
              </a:rPr>
              <a:t>fat)</a:t>
            </a:r>
            <a:r>
              <a:rPr lang="ja-JP" altLang="en-US" dirty="0">
                <a:latin typeface="HG丸ｺﾞｼｯｸM-PRO" panose="020F0600000000000000" pitchFamily="50" charset="-128"/>
                <a:ea typeface="HG丸ｺﾞｼｯｸM-PRO" panose="020F0600000000000000" pitchFamily="50" charset="-128"/>
              </a:rPr>
              <a:t>：常温で固体</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ロウ（</a:t>
            </a:r>
            <a:r>
              <a:rPr kumimoji="1" lang="en-US" altLang="ja-JP" dirty="0">
                <a:latin typeface="HG丸ｺﾞｼｯｸM-PRO" panose="020F0600000000000000" pitchFamily="50" charset="-128"/>
                <a:ea typeface="HG丸ｺﾞｼｯｸM-PRO" panose="020F0600000000000000" pitchFamily="50" charset="-128"/>
              </a:rPr>
              <a:t>wax)</a:t>
            </a:r>
            <a:r>
              <a:rPr kumimoji="1" lang="ja-JP" altLang="en-US" dirty="0">
                <a:latin typeface="HG丸ｺﾞｼｯｸM-PRO" panose="020F0600000000000000" pitchFamily="50" charset="-128"/>
                <a:ea typeface="HG丸ｺﾞｼｯｸM-PRO" panose="020F0600000000000000" pitchFamily="50" charset="-128"/>
              </a:rPr>
              <a:t>：皮膚や羽根、葉など</a:t>
            </a:r>
            <a:endParaRPr kumimoji="1" lang="en-US" altLang="ja-JP" dirty="0">
              <a:latin typeface="HG丸ｺﾞｼｯｸM-PRO" panose="020F0600000000000000" pitchFamily="50" charset="-128"/>
              <a:ea typeface="HG丸ｺﾞｼｯｸM-PRO" panose="020F0600000000000000" pitchFamily="50" charset="-128"/>
            </a:endParaRPr>
          </a:p>
          <a:p>
            <a:r>
              <a:rPr lang="ja-JP" altLang="en-US" dirty="0">
                <a:latin typeface="HG丸ｺﾞｼｯｸM-PRO" panose="020F0600000000000000" pitchFamily="50" charset="-128"/>
                <a:ea typeface="HG丸ｺﾞｼｯｸM-PRO" panose="020F0600000000000000" pitchFamily="50" charset="-128"/>
              </a:rPr>
              <a:t>リン脂質：細胞膜</a:t>
            </a:r>
            <a:endParaRPr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糖脂質：脳</a:t>
            </a:r>
            <a:endParaRPr kumimoji="1" lang="en-US" altLang="ja-JP" dirty="0">
              <a:latin typeface="HG丸ｺﾞｼｯｸM-PRO" panose="020F0600000000000000" pitchFamily="50" charset="-128"/>
              <a:ea typeface="HG丸ｺﾞｼｯｸM-PRO" panose="020F0600000000000000" pitchFamily="50" charset="-128"/>
            </a:endParaRPr>
          </a:p>
          <a:p>
            <a:r>
              <a:rPr kumimoji="1" lang="ja-JP" altLang="en-US" dirty="0">
                <a:latin typeface="HG丸ｺﾞｼｯｸM-PRO" panose="020F0600000000000000" pitchFamily="50" charset="-128"/>
                <a:ea typeface="HG丸ｺﾞｼｯｸM-PRO" panose="020F0600000000000000" pitchFamily="50" charset="-128"/>
              </a:rPr>
              <a:t>不ケン化物：コレステロール、ホルモンなど</a:t>
            </a:r>
          </a:p>
        </p:txBody>
      </p:sp>
      <p:sp>
        <p:nvSpPr>
          <p:cNvPr id="12" name="テキスト ボックス 11">
            <a:extLst>
              <a:ext uri="{FF2B5EF4-FFF2-40B4-BE49-F238E27FC236}">
                <a16:creationId xmlns:a16="http://schemas.microsoft.com/office/drawing/2014/main" xmlns="" id="{AD6054BA-CD46-75DB-8020-0A5B1E621FFE}"/>
              </a:ext>
            </a:extLst>
          </p:cNvPr>
          <p:cNvSpPr txBox="1"/>
          <p:nvPr/>
        </p:nvSpPr>
        <p:spPr>
          <a:xfrm>
            <a:off x="507021" y="4576836"/>
            <a:ext cx="646331" cy="369332"/>
          </a:xfrm>
          <a:prstGeom prst="rect">
            <a:avLst/>
          </a:prstGeom>
          <a:noFill/>
        </p:spPr>
        <p:txBody>
          <a:bodyPr wrap="none" rtlCol="0">
            <a:spAutoFit/>
          </a:bodyPr>
          <a:lstStyle/>
          <a:p>
            <a:r>
              <a:rPr kumimoji="1" lang="ja-JP" altLang="en-US" dirty="0">
                <a:latin typeface="HG丸ｺﾞｼｯｸM-PRO" panose="020F0600000000000000" pitchFamily="50" charset="-128"/>
                <a:ea typeface="HG丸ｺﾞｼｯｸM-PRO" panose="020F0600000000000000" pitchFamily="50" charset="-128"/>
              </a:rPr>
              <a:t>消化</a:t>
            </a:r>
          </a:p>
        </p:txBody>
      </p:sp>
      <p:sp>
        <p:nvSpPr>
          <p:cNvPr id="13" name="テキスト ボックス 12">
            <a:extLst>
              <a:ext uri="{FF2B5EF4-FFF2-40B4-BE49-F238E27FC236}">
                <a16:creationId xmlns:a16="http://schemas.microsoft.com/office/drawing/2014/main" xmlns="" id="{A86EA852-8DFC-2F42-EA50-FFAD317E376B}"/>
              </a:ext>
            </a:extLst>
          </p:cNvPr>
          <p:cNvSpPr txBox="1"/>
          <p:nvPr/>
        </p:nvSpPr>
        <p:spPr>
          <a:xfrm>
            <a:off x="670558" y="5000370"/>
            <a:ext cx="5289314" cy="1569660"/>
          </a:xfrm>
          <a:prstGeom prst="rect">
            <a:avLst/>
          </a:prstGeom>
          <a:noFill/>
        </p:spPr>
        <p:txBody>
          <a:bodyPr wrap="square" rtlCol="0">
            <a:spAutoFit/>
          </a:bodyPr>
          <a:lstStyle/>
          <a:p>
            <a:r>
              <a:rPr kumimoji="1" lang="ja-JP" altLang="en-US" sz="1600" dirty="0">
                <a:latin typeface="HG丸ｺﾞｼｯｸM-PRO" panose="020F0600000000000000" pitchFamily="50" charset="-128"/>
                <a:ea typeface="HG丸ｺﾞｼｯｸM-PRO" panose="020F0600000000000000" pitchFamily="50" charset="-128"/>
              </a:rPr>
              <a:t>①胆汁で乳化（細かい粒子にして水に分散させる）</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②膵液の</a:t>
            </a:r>
            <a:r>
              <a:rPr lang="ja-JP" altLang="en-US" sz="1600" dirty="0" smtClean="0">
                <a:solidFill>
                  <a:srgbClr val="FF0000"/>
                </a:solidFill>
                <a:latin typeface="HG丸ｺﾞｼｯｸM-PRO" panose="020F0600000000000000" pitchFamily="50" charset="-128"/>
                <a:ea typeface="HG丸ｺﾞｼｯｸM-PRO" panose="020F0600000000000000" pitchFamily="50" charset="-128"/>
              </a:rPr>
              <a:t>リパーゼ</a:t>
            </a:r>
            <a:r>
              <a:rPr lang="ja-JP" altLang="en-US" sz="1600" dirty="0" smtClean="0">
                <a:latin typeface="HG丸ｺﾞｼｯｸM-PRO" panose="020F0600000000000000" pitchFamily="50" charset="-128"/>
                <a:ea typeface="HG丸ｺﾞｼｯｸM-PRO" panose="020F0600000000000000" pitchFamily="50" charset="-128"/>
              </a:rPr>
              <a:t>が、　　　と　　　　　　　　に</a:t>
            </a:r>
            <a:r>
              <a:rPr lang="ja-JP" altLang="en-US" sz="1600" dirty="0">
                <a:latin typeface="HG丸ｺﾞｼｯｸM-PRO" panose="020F0600000000000000" pitchFamily="50" charset="-128"/>
                <a:ea typeface="HG丸ｺﾞｼｯｸM-PRO" panose="020F0600000000000000" pitchFamily="50" charset="-128"/>
              </a:rPr>
              <a:t>分解</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③胆汁酸でさらに細かく乳化され小腸に吸収される</a:t>
            </a:r>
            <a:endParaRPr kumimoji="1" lang="en-US" altLang="ja-JP" sz="1600" dirty="0">
              <a:latin typeface="HG丸ｺﾞｼｯｸM-PRO" panose="020F0600000000000000" pitchFamily="50" charset="-128"/>
              <a:ea typeface="HG丸ｺﾞｼｯｸM-PRO" panose="020F0600000000000000" pitchFamily="50" charset="-128"/>
            </a:endParaRPr>
          </a:p>
          <a:p>
            <a:r>
              <a:rPr lang="ja-JP" altLang="en-US" sz="1600" dirty="0">
                <a:latin typeface="HG丸ｺﾞｼｯｸM-PRO" panose="020F0600000000000000" pitchFamily="50" charset="-128"/>
                <a:ea typeface="HG丸ｺﾞｼｯｸM-PRO" panose="020F0600000000000000" pitchFamily="50" charset="-128"/>
              </a:rPr>
              <a:t>④タンパク質と結合しリポタンパクになり、リンパ管に吸収される</a:t>
            </a:r>
            <a:endParaRPr lang="en-US" altLang="ja-JP" sz="1600" dirty="0">
              <a:latin typeface="HG丸ｺﾞｼｯｸM-PRO" panose="020F0600000000000000" pitchFamily="50" charset="-128"/>
              <a:ea typeface="HG丸ｺﾞｼｯｸM-PRO" panose="020F0600000000000000" pitchFamily="50" charset="-128"/>
            </a:endParaRPr>
          </a:p>
          <a:p>
            <a:r>
              <a:rPr kumimoji="1" lang="ja-JP" altLang="en-US" sz="1600" dirty="0">
                <a:latin typeface="HG丸ｺﾞｼｯｸM-PRO" panose="020F0600000000000000" pitchFamily="50" charset="-128"/>
                <a:ea typeface="HG丸ｺﾞｼｯｸM-PRO" panose="020F0600000000000000" pitchFamily="50" charset="-128"/>
              </a:rPr>
              <a:t>⑤リンパ管から静脈、動脈に移動し全身に運ばれる。</a:t>
            </a:r>
          </a:p>
        </p:txBody>
      </p:sp>
      <p:sp>
        <p:nvSpPr>
          <p:cNvPr id="16" name="テキスト ボックス 15">
            <a:extLst>
              <a:ext uri="{FF2B5EF4-FFF2-40B4-BE49-F238E27FC236}">
                <a16:creationId xmlns:a16="http://schemas.microsoft.com/office/drawing/2014/main" xmlns="" id="{EDDDBDDB-A4DA-08DF-7BB0-1FF5F43413F0}"/>
              </a:ext>
            </a:extLst>
          </p:cNvPr>
          <p:cNvSpPr txBox="1"/>
          <p:nvPr/>
        </p:nvSpPr>
        <p:spPr>
          <a:xfrm>
            <a:off x="9067547" y="1584960"/>
            <a:ext cx="2031325" cy="461665"/>
          </a:xfrm>
          <a:prstGeom prst="rect">
            <a:avLst/>
          </a:prstGeom>
          <a:noFill/>
        </p:spPr>
        <p:txBody>
          <a:bodyPr wrap="none" rtlCol="0">
            <a:spAutoFit/>
          </a:bodyPr>
          <a:lstStyle/>
          <a:p>
            <a:r>
              <a:rPr kumimoji="1" lang="ja-JP" altLang="en-US" sz="2400" dirty="0">
                <a:solidFill>
                  <a:srgbClr val="FF0000"/>
                </a:solidFill>
                <a:latin typeface="HG丸ｺﾞｼｯｸM-PRO" panose="020F0600000000000000" pitchFamily="50" charset="-128"/>
                <a:ea typeface="HG丸ｺﾞｼｯｸM-PRO" panose="020F0600000000000000" pitchFamily="50" charset="-128"/>
              </a:rPr>
              <a:t>不飽和</a:t>
            </a:r>
            <a:r>
              <a:rPr kumimoji="1" lang="ja-JP" altLang="en-US" sz="2400" dirty="0">
                <a:latin typeface="HG丸ｺﾞｼｯｸM-PRO" panose="020F0600000000000000" pitchFamily="50" charset="-128"/>
                <a:ea typeface="HG丸ｺﾞｼｯｸM-PRO" panose="020F0600000000000000" pitchFamily="50" charset="-128"/>
              </a:rPr>
              <a:t>脂肪酸</a:t>
            </a:r>
          </a:p>
        </p:txBody>
      </p:sp>
      <p:grpSp>
        <p:nvGrpSpPr>
          <p:cNvPr id="1077" name="グループ化 1076">
            <a:extLst>
              <a:ext uri="{FF2B5EF4-FFF2-40B4-BE49-F238E27FC236}">
                <a16:creationId xmlns:a16="http://schemas.microsoft.com/office/drawing/2014/main" xmlns="" id="{0A363D20-94CB-AF84-70FA-F14A5B9FAF84}"/>
              </a:ext>
            </a:extLst>
          </p:cNvPr>
          <p:cNvGrpSpPr/>
          <p:nvPr/>
        </p:nvGrpSpPr>
        <p:grpSpPr>
          <a:xfrm>
            <a:off x="6113762" y="2283883"/>
            <a:ext cx="2248401" cy="365760"/>
            <a:chOff x="6096000" y="2386149"/>
            <a:chExt cx="2248401" cy="365760"/>
          </a:xfrm>
        </p:grpSpPr>
        <p:grpSp>
          <p:nvGrpSpPr>
            <p:cNvPr id="33" name="グループ化 32">
              <a:extLst>
                <a:ext uri="{FF2B5EF4-FFF2-40B4-BE49-F238E27FC236}">
                  <a16:creationId xmlns:a16="http://schemas.microsoft.com/office/drawing/2014/main" xmlns="" id="{7F064432-5539-17E6-29A6-9AC483E504A9}"/>
                </a:ext>
              </a:extLst>
            </p:cNvPr>
            <p:cNvGrpSpPr/>
            <p:nvPr/>
          </p:nvGrpSpPr>
          <p:grpSpPr>
            <a:xfrm>
              <a:off x="6096000" y="2386149"/>
              <a:ext cx="593783" cy="365760"/>
              <a:chOff x="6096000" y="2386149"/>
              <a:chExt cx="593783" cy="365760"/>
            </a:xfrm>
          </p:grpSpPr>
          <p:sp>
            <p:nvSpPr>
              <p:cNvPr id="17" name="楕円 16">
                <a:extLst>
                  <a:ext uri="{FF2B5EF4-FFF2-40B4-BE49-F238E27FC236}">
                    <a16:creationId xmlns:a16="http://schemas.microsoft.com/office/drawing/2014/main" xmlns="" id="{2862C8B6-E256-8873-EE67-DBFE6DE927C0}"/>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xmlns="" id="{28403187-BAFF-FCA8-49AF-40A55BC2F4D6}"/>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xmlns="" id="{FA60238C-6020-94BC-42E7-159123B5868C}"/>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xmlns="" id="{C47C2104-5DD7-1153-955D-13B3F820F0D2}"/>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xmlns="" id="{FD0DA2FF-544D-8D94-BC39-DA65B0604FE2}"/>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xmlns="" id="{6C9590C4-9F1A-A480-ECD8-118FFB42D775}"/>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xmlns="" id="{AAFBE9D3-66D7-CB4B-0C87-21AA86EFA051}"/>
                </a:ext>
              </a:extLst>
            </p:cNvPr>
            <p:cNvGrpSpPr/>
            <p:nvPr/>
          </p:nvGrpSpPr>
          <p:grpSpPr>
            <a:xfrm rot="10800000">
              <a:off x="6616921" y="2386149"/>
              <a:ext cx="593783" cy="365760"/>
              <a:chOff x="6096000" y="2386149"/>
              <a:chExt cx="593783" cy="365760"/>
            </a:xfrm>
          </p:grpSpPr>
          <p:sp>
            <p:nvSpPr>
              <p:cNvPr id="35" name="楕円 34">
                <a:extLst>
                  <a:ext uri="{FF2B5EF4-FFF2-40B4-BE49-F238E27FC236}">
                    <a16:creationId xmlns:a16="http://schemas.microsoft.com/office/drawing/2014/main" xmlns="" id="{4902F3D9-F3A3-C678-8677-17A614286284}"/>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xmlns="" id="{126FE162-64B2-F061-8441-ED06E49F7323}"/>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xmlns="" id="{BDD53AA0-CDA7-5238-DFF9-1096631AA897}"/>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8" name="直線コネクタ 37">
                <a:extLst>
                  <a:ext uri="{FF2B5EF4-FFF2-40B4-BE49-F238E27FC236}">
                    <a16:creationId xmlns:a16="http://schemas.microsoft.com/office/drawing/2014/main" xmlns="" id="{C77DBA09-A64E-53FF-46AD-41B9DEB83CE2}"/>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xmlns="" id="{91FF3E2F-60EC-CDC4-E082-090A4090216B}"/>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xmlns="" id="{49B7958E-F244-87D2-6227-D4E7B7FC0E37}"/>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xmlns="" id="{B22207B2-C5D3-34FA-A36D-4B579A1026AB}"/>
                </a:ext>
              </a:extLst>
            </p:cNvPr>
            <p:cNvGrpSpPr/>
            <p:nvPr/>
          </p:nvGrpSpPr>
          <p:grpSpPr>
            <a:xfrm flipH="1">
              <a:off x="7194883" y="2386149"/>
              <a:ext cx="593783" cy="365760"/>
              <a:chOff x="6096000" y="2386149"/>
              <a:chExt cx="593783" cy="365760"/>
            </a:xfrm>
          </p:grpSpPr>
          <p:sp>
            <p:nvSpPr>
              <p:cNvPr id="42" name="楕円 41">
                <a:extLst>
                  <a:ext uri="{FF2B5EF4-FFF2-40B4-BE49-F238E27FC236}">
                    <a16:creationId xmlns:a16="http://schemas.microsoft.com/office/drawing/2014/main" xmlns="" id="{763DA460-5213-FCEA-EBAA-D7EA663FDF5C}"/>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xmlns="" id="{EF98CF3E-9EED-E1FF-1BFF-60612B063A48}"/>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xmlns="" id="{609E260C-0761-F21F-E133-C15EC78E1319}"/>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xmlns="" id="{BD47B2DD-7F3D-F196-CF75-6EAAC1725613}"/>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xmlns="" id="{886587C6-A9C0-A5E0-0E4B-6E1E8AE80F26}"/>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xmlns="" id="{EE2B4A3F-026A-94EB-BE1E-94240B6A4C77}"/>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8" name="グループ化 47">
              <a:extLst>
                <a:ext uri="{FF2B5EF4-FFF2-40B4-BE49-F238E27FC236}">
                  <a16:creationId xmlns:a16="http://schemas.microsoft.com/office/drawing/2014/main" xmlns="" id="{C7CD2CF2-A837-73D1-614A-E00EE708DF98}"/>
                </a:ext>
              </a:extLst>
            </p:cNvPr>
            <p:cNvGrpSpPr/>
            <p:nvPr/>
          </p:nvGrpSpPr>
          <p:grpSpPr>
            <a:xfrm rot="10800000">
              <a:off x="7750618" y="2386149"/>
              <a:ext cx="593783" cy="365760"/>
              <a:chOff x="6096000" y="2386149"/>
              <a:chExt cx="593783" cy="365760"/>
            </a:xfrm>
          </p:grpSpPr>
          <p:sp>
            <p:nvSpPr>
              <p:cNvPr id="49" name="楕円 48">
                <a:extLst>
                  <a:ext uri="{FF2B5EF4-FFF2-40B4-BE49-F238E27FC236}">
                    <a16:creationId xmlns:a16="http://schemas.microsoft.com/office/drawing/2014/main" xmlns="" id="{5DD4D8E6-9699-D2E8-C6D2-87CDEB2028C1}"/>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xmlns="" id="{128A10F1-A71D-CEF4-A4B0-95D7342A58DE}"/>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xmlns="" id="{0ABAC0CB-9CB8-E822-55A4-5DB5401B1345}"/>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xmlns="" id="{1EE55F78-65D5-7FA4-ABFC-BA01F400A86C}"/>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xmlns="" id="{C6270E7A-0857-058F-C3B9-B5180957AFBB}"/>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xmlns="" id="{A25AEDBC-7D36-89B3-E4B3-5B4244912633}"/>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044" name="グループ化 1043">
            <a:extLst>
              <a:ext uri="{FF2B5EF4-FFF2-40B4-BE49-F238E27FC236}">
                <a16:creationId xmlns:a16="http://schemas.microsoft.com/office/drawing/2014/main" xmlns="" id="{E2FE2043-B2CF-578A-9C1F-A0666EEB0249}"/>
              </a:ext>
            </a:extLst>
          </p:cNvPr>
          <p:cNvGrpSpPr/>
          <p:nvPr/>
        </p:nvGrpSpPr>
        <p:grpSpPr>
          <a:xfrm>
            <a:off x="9067547" y="2346961"/>
            <a:ext cx="1692666" cy="365760"/>
            <a:chOff x="9067547" y="2481943"/>
            <a:chExt cx="1692666" cy="365760"/>
          </a:xfrm>
        </p:grpSpPr>
        <p:grpSp>
          <p:nvGrpSpPr>
            <p:cNvPr id="55" name="グループ化 54">
              <a:extLst>
                <a:ext uri="{FF2B5EF4-FFF2-40B4-BE49-F238E27FC236}">
                  <a16:creationId xmlns:a16="http://schemas.microsoft.com/office/drawing/2014/main" xmlns="" id="{18191A1E-FC90-6FC3-D91B-55ECA36F2A48}"/>
                </a:ext>
              </a:extLst>
            </p:cNvPr>
            <p:cNvGrpSpPr/>
            <p:nvPr/>
          </p:nvGrpSpPr>
          <p:grpSpPr>
            <a:xfrm>
              <a:off x="9067547" y="2481943"/>
              <a:ext cx="593783" cy="365760"/>
              <a:chOff x="6096000" y="2386149"/>
              <a:chExt cx="593783" cy="365760"/>
            </a:xfrm>
          </p:grpSpPr>
          <p:sp>
            <p:nvSpPr>
              <p:cNvPr id="56" name="楕円 55">
                <a:extLst>
                  <a:ext uri="{FF2B5EF4-FFF2-40B4-BE49-F238E27FC236}">
                    <a16:creationId xmlns:a16="http://schemas.microsoft.com/office/drawing/2014/main" xmlns="" id="{84903B95-E626-08A4-04B6-ED2F1B1E3998}"/>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楕円 56">
                <a:extLst>
                  <a:ext uri="{FF2B5EF4-FFF2-40B4-BE49-F238E27FC236}">
                    <a16:creationId xmlns:a16="http://schemas.microsoft.com/office/drawing/2014/main" xmlns="" id="{F79F8E06-6A90-B34C-6C57-B9C3055158D0}"/>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xmlns="" id="{8AB1CD3A-3A0B-E2D2-5102-B2BFFE50647A}"/>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9" name="直線コネクタ 58">
                <a:extLst>
                  <a:ext uri="{FF2B5EF4-FFF2-40B4-BE49-F238E27FC236}">
                    <a16:creationId xmlns:a16="http://schemas.microsoft.com/office/drawing/2014/main" xmlns="" id="{E8065D37-367E-86B8-1767-8E1C07BEE16E}"/>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xmlns="" id="{9B11E571-6270-5FA7-E3F3-001F79EBF776}"/>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xmlns="" id="{E026846E-5F5A-3713-DBA1-A789140CF603}"/>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a:extLst>
                <a:ext uri="{FF2B5EF4-FFF2-40B4-BE49-F238E27FC236}">
                  <a16:creationId xmlns:a16="http://schemas.microsoft.com/office/drawing/2014/main" xmlns="" id="{3250F516-B922-DE99-9ACF-304DC3ECF2FC}"/>
                </a:ext>
              </a:extLst>
            </p:cNvPr>
            <p:cNvGrpSpPr/>
            <p:nvPr/>
          </p:nvGrpSpPr>
          <p:grpSpPr>
            <a:xfrm rot="10800000">
              <a:off x="9588468" y="2481943"/>
              <a:ext cx="593783" cy="365760"/>
              <a:chOff x="6096000" y="2386149"/>
              <a:chExt cx="593783" cy="365760"/>
            </a:xfrm>
          </p:grpSpPr>
          <p:sp>
            <p:nvSpPr>
              <p:cNvPr id="63" name="楕円 62">
                <a:extLst>
                  <a:ext uri="{FF2B5EF4-FFF2-40B4-BE49-F238E27FC236}">
                    <a16:creationId xmlns:a16="http://schemas.microsoft.com/office/drawing/2014/main" xmlns="" id="{CFF25737-61CF-1E67-7872-49163BB14BA2}"/>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4" name="楕円 1023">
                <a:extLst>
                  <a:ext uri="{FF2B5EF4-FFF2-40B4-BE49-F238E27FC236}">
                    <a16:creationId xmlns:a16="http://schemas.microsoft.com/office/drawing/2014/main" xmlns="" id="{4CF7FC17-288C-D67B-1C0F-2DA89CDB7B7E}"/>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5" name="楕円 1024">
                <a:extLst>
                  <a:ext uri="{FF2B5EF4-FFF2-40B4-BE49-F238E27FC236}">
                    <a16:creationId xmlns:a16="http://schemas.microsoft.com/office/drawing/2014/main" xmlns="" id="{9F9DBA8D-FC00-11BF-D2CB-695A6932172D}"/>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27" name="直線コネクタ 1026">
                <a:extLst>
                  <a:ext uri="{FF2B5EF4-FFF2-40B4-BE49-F238E27FC236}">
                    <a16:creationId xmlns:a16="http://schemas.microsoft.com/office/drawing/2014/main" xmlns="" id="{2B9028DD-5D91-62E2-5914-1BF02AF25B42}"/>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8" name="直線コネクタ 1027">
                <a:extLst>
                  <a:ext uri="{FF2B5EF4-FFF2-40B4-BE49-F238E27FC236}">
                    <a16:creationId xmlns:a16="http://schemas.microsoft.com/office/drawing/2014/main" xmlns="" id="{86990BD7-8A79-767C-1399-0F564F9A2CFB}"/>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9" name="直線コネクタ 1028">
                <a:extLst>
                  <a:ext uri="{FF2B5EF4-FFF2-40B4-BE49-F238E27FC236}">
                    <a16:creationId xmlns:a16="http://schemas.microsoft.com/office/drawing/2014/main" xmlns="" id="{92CCE228-C70C-F317-2047-AAD1D6040E9E}"/>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30" name="グループ化 1029">
              <a:extLst>
                <a:ext uri="{FF2B5EF4-FFF2-40B4-BE49-F238E27FC236}">
                  <a16:creationId xmlns:a16="http://schemas.microsoft.com/office/drawing/2014/main" xmlns="" id="{7E9B0846-0642-626E-7E1F-DC82810950D1}"/>
                </a:ext>
              </a:extLst>
            </p:cNvPr>
            <p:cNvGrpSpPr/>
            <p:nvPr/>
          </p:nvGrpSpPr>
          <p:grpSpPr>
            <a:xfrm flipH="1">
              <a:off x="10166430" y="2481943"/>
              <a:ext cx="593783" cy="365760"/>
              <a:chOff x="6096000" y="2386149"/>
              <a:chExt cx="593783" cy="365760"/>
            </a:xfrm>
          </p:grpSpPr>
          <p:sp>
            <p:nvSpPr>
              <p:cNvPr id="1031" name="楕円 1030">
                <a:extLst>
                  <a:ext uri="{FF2B5EF4-FFF2-40B4-BE49-F238E27FC236}">
                    <a16:creationId xmlns:a16="http://schemas.microsoft.com/office/drawing/2014/main" xmlns="" id="{78C75C80-2799-C781-E6E7-7E1BE9319C48}"/>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2" name="楕円 1031">
                <a:extLst>
                  <a:ext uri="{FF2B5EF4-FFF2-40B4-BE49-F238E27FC236}">
                    <a16:creationId xmlns:a16="http://schemas.microsoft.com/office/drawing/2014/main" xmlns="" id="{714414C8-48FE-A3B6-0DA1-D3A91A993243}"/>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3" name="楕円 1032">
                <a:extLst>
                  <a:ext uri="{FF2B5EF4-FFF2-40B4-BE49-F238E27FC236}">
                    <a16:creationId xmlns:a16="http://schemas.microsoft.com/office/drawing/2014/main" xmlns="" id="{FFBF1CA3-D9A1-73BA-6D82-08CB6EF16F06}"/>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4" name="直線コネクタ 1033">
                <a:extLst>
                  <a:ext uri="{FF2B5EF4-FFF2-40B4-BE49-F238E27FC236}">
                    <a16:creationId xmlns:a16="http://schemas.microsoft.com/office/drawing/2014/main" xmlns="" id="{AF3CD29E-D21E-E048-6806-F5A26A0A2944}"/>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5" name="直線コネクタ 1034">
                <a:extLst>
                  <a:ext uri="{FF2B5EF4-FFF2-40B4-BE49-F238E27FC236}">
                    <a16:creationId xmlns:a16="http://schemas.microsoft.com/office/drawing/2014/main" xmlns="" id="{5E7414AC-F7A5-6BB9-BEF9-24D9DD7B2AA3}"/>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6" name="直線コネクタ 1035">
                <a:extLst>
                  <a:ext uri="{FF2B5EF4-FFF2-40B4-BE49-F238E27FC236}">
                    <a16:creationId xmlns:a16="http://schemas.microsoft.com/office/drawing/2014/main" xmlns="" id="{2DE20C0C-BBF2-8339-3715-E769FFE7BF86}"/>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045" name="直線コネクタ 1044">
            <a:extLst>
              <a:ext uri="{FF2B5EF4-FFF2-40B4-BE49-F238E27FC236}">
                <a16:creationId xmlns:a16="http://schemas.microsoft.com/office/drawing/2014/main" xmlns="" id="{9E8A97A1-0F9D-763B-F8E3-CC44097AEDE6}"/>
              </a:ext>
            </a:extLst>
          </p:cNvPr>
          <p:cNvCxnSpPr/>
          <p:nvPr/>
        </p:nvCxnSpPr>
        <p:spPr>
          <a:xfrm flipH="1" flipV="1">
            <a:off x="10732488" y="2673534"/>
            <a:ext cx="69668" cy="696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47" name="グループ化 1046">
            <a:extLst>
              <a:ext uri="{FF2B5EF4-FFF2-40B4-BE49-F238E27FC236}">
                <a16:creationId xmlns:a16="http://schemas.microsoft.com/office/drawing/2014/main" xmlns="" id="{D382E0D2-4618-05EE-B646-6744B39E5E1C}"/>
              </a:ext>
            </a:extLst>
          </p:cNvPr>
          <p:cNvGrpSpPr/>
          <p:nvPr/>
        </p:nvGrpSpPr>
        <p:grpSpPr>
          <a:xfrm rot="9336137">
            <a:off x="10385735" y="2786099"/>
            <a:ext cx="593783" cy="365760"/>
            <a:chOff x="6096000" y="2386149"/>
            <a:chExt cx="593783" cy="365760"/>
          </a:xfrm>
        </p:grpSpPr>
        <p:sp>
          <p:nvSpPr>
            <p:cNvPr id="1062" name="楕円 1061">
              <a:extLst>
                <a:ext uri="{FF2B5EF4-FFF2-40B4-BE49-F238E27FC236}">
                  <a16:creationId xmlns:a16="http://schemas.microsoft.com/office/drawing/2014/main" xmlns="" id="{40F78FF2-3EF2-D6F4-B72C-0FB068C1CCEB}"/>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3" name="楕円 1062">
              <a:extLst>
                <a:ext uri="{FF2B5EF4-FFF2-40B4-BE49-F238E27FC236}">
                  <a16:creationId xmlns:a16="http://schemas.microsoft.com/office/drawing/2014/main" xmlns="" id="{F1A6E37C-4113-D42D-4CF1-00A07C8E6813}"/>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4" name="楕円 1063">
              <a:extLst>
                <a:ext uri="{FF2B5EF4-FFF2-40B4-BE49-F238E27FC236}">
                  <a16:creationId xmlns:a16="http://schemas.microsoft.com/office/drawing/2014/main" xmlns="" id="{481F5301-032E-20C4-56C6-458E9164648D}"/>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65" name="直線コネクタ 1064">
              <a:extLst>
                <a:ext uri="{FF2B5EF4-FFF2-40B4-BE49-F238E27FC236}">
                  <a16:creationId xmlns:a16="http://schemas.microsoft.com/office/drawing/2014/main" xmlns="" id="{196CE7C3-549D-76D4-BAD5-7BAC9D8200A4}"/>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6" name="直線コネクタ 1065">
              <a:extLst>
                <a:ext uri="{FF2B5EF4-FFF2-40B4-BE49-F238E27FC236}">
                  <a16:creationId xmlns:a16="http://schemas.microsoft.com/office/drawing/2014/main" xmlns="" id="{7AB8DE67-A35B-C9C5-0A15-344FBE945278}"/>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7" name="直線コネクタ 1066">
              <a:extLst>
                <a:ext uri="{FF2B5EF4-FFF2-40B4-BE49-F238E27FC236}">
                  <a16:creationId xmlns:a16="http://schemas.microsoft.com/office/drawing/2014/main" xmlns="" id="{71DE5EEB-FFD7-0751-A704-C62DBDB12601}"/>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48" name="グループ化 1047">
            <a:extLst>
              <a:ext uri="{FF2B5EF4-FFF2-40B4-BE49-F238E27FC236}">
                <a16:creationId xmlns:a16="http://schemas.microsoft.com/office/drawing/2014/main" xmlns="" id="{97D9F53A-4075-6CB5-1E2E-29A29EA79D66}"/>
              </a:ext>
            </a:extLst>
          </p:cNvPr>
          <p:cNvGrpSpPr/>
          <p:nvPr/>
        </p:nvGrpSpPr>
        <p:grpSpPr>
          <a:xfrm rot="20136137">
            <a:off x="9911332" y="3001275"/>
            <a:ext cx="593783" cy="365760"/>
            <a:chOff x="6096000" y="2386149"/>
            <a:chExt cx="593783" cy="365760"/>
          </a:xfrm>
        </p:grpSpPr>
        <p:sp>
          <p:nvSpPr>
            <p:cNvPr id="1056" name="楕円 1055">
              <a:extLst>
                <a:ext uri="{FF2B5EF4-FFF2-40B4-BE49-F238E27FC236}">
                  <a16:creationId xmlns:a16="http://schemas.microsoft.com/office/drawing/2014/main" xmlns="" id="{7F623B4B-7000-5DBC-C5C2-B26AB6424B6B}"/>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7" name="楕円 1056">
              <a:extLst>
                <a:ext uri="{FF2B5EF4-FFF2-40B4-BE49-F238E27FC236}">
                  <a16:creationId xmlns:a16="http://schemas.microsoft.com/office/drawing/2014/main" xmlns="" id="{1C234C29-5D0E-F539-4C13-E01F77A45B8B}"/>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8" name="楕円 1057">
              <a:extLst>
                <a:ext uri="{FF2B5EF4-FFF2-40B4-BE49-F238E27FC236}">
                  <a16:creationId xmlns:a16="http://schemas.microsoft.com/office/drawing/2014/main" xmlns="" id="{018FF609-CDCE-3E54-D191-5442698BD762}"/>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9" name="直線コネクタ 1058">
              <a:extLst>
                <a:ext uri="{FF2B5EF4-FFF2-40B4-BE49-F238E27FC236}">
                  <a16:creationId xmlns:a16="http://schemas.microsoft.com/office/drawing/2014/main" xmlns="" id="{4BF32BE2-E627-5055-0732-DF4A97E2995F}"/>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0" name="直線コネクタ 1059">
              <a:extLst>
                <a:ext uri="{FF2B5EF4-FFF2-40B4-BE49-F238E27FC236}">
                  <a16:creationId xmlns:a16="http://schemas.microsoft.com/office/drawing/2014/main" xmlns="" id="{C49AFE3C-F605-FED7-569D-BB73E77226C3}"/>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1" name="直線コネクタ 1060">
              <a:extLst>
                <a:ext uri="{FF2B5EF4-FFF2-40B4-BE49-F238E27FC236}">
                  <a16:creationId xmlns:a16="http://schemas.microsoft.com/office/drawing/2014/main" xmlns="" id="{478A5B53-C8AD-5529-0CD2-42A0F7521D75}"/>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068" name="直線コネクタ 1067">
            <a:extLst>
              <a:ext uri="{FF2B5EF4-FFF2-40B4-BE49-F238E27FC236}">
                <a16:creationId xmlns:a16="http://schemas.microsoft.com/office/drawing/2014/main" xmlns="" id="{03E091E2-1212-E407-AA19-B38CEB60B805}"/>
              </a:ext>
            </a:extLst>
          </p:cNvPr>
          <p:cNvCxnSpPr>
            <a:cxnSpLocks/>
          </p:cNvCxnSpPr>
          <p:nvPr/>
        </p:nvCxnSpPr>
        <p:spPr>
          <a:xfrm rot="16200000" flipV="1">
            <a:off x="9918239" y="3226540"/>
            <a:ext cx="69668" cy="696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9" name="グループ化 1068">
            <a:extLst>
              <a:ext uri="{FF2B5EF4-FFF2-40B4-BE49-F238E27FC236}">
                <a16:creationId xmlns:a16="http://schemas.microsoft.com/office/drawing/2014/main" xmlns="" id="{E2D82473-3101-30C0-6FA8-B38D0CF53389}"/>
              </a:ext>
            </a:extLst>
          </p:cNvPr>
          <p:cNvGrpSpPr/>
          <p:nvPr/>
        </p:nvGrpSpPr>
        <p:grpSpPr>
          <a:xfrm rot="12809823">
            <a:off x="9411755" y="2956438"/>
            <a:ext cx="550245" cy="365760"/>
            <a:chOff x="6096000" y="2386149"/>
            <a:chExt cx="550245" cy="365760"/>
          </a:xfrm>
        </p:grpSpPr>
        <p:sp>
          <p:nvSpPr>
            <p:cNvPr id="1070" name="楕円 1069">
              <a:extLst>
                <a:ext uri="{FF2B5EF4-FFF2-40B4-BE49-F238E27FC236}">
                  <a16:creationId xmlns:a16="http://schemas.microsoft.com/office/drawing/2014/main" xmlns="" id="{64D271AD-506B-82A8-F4DD-1982FC46030E}"/>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1" name="楕円 1070">
              <a:extLst>
                <a:ext uri="{FF2B5EF4-FFF2-40B4-BE49-F238E27FC236}">
                  <a16:creationId xmlns:a16="http://schemas.microsoft.com/office/drawing/2014/main" xmlns="" id="{031F0C8A-DE60-5B8D-C367-91F0AABD57CF}"/>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2" name="楕円 1071">
              <a:extLst>
                <a:ext uri="{FF2B5EF4-FFF2-40B4-BE49-F238E27FC236}">
                  <a16:creationId xmlns:a16="http://schemas.microsoft.com/office/drawing/2014/main" xmlns="" id="{4CF91FB6-5203-4B39-BE70-1CDFA587781B}"/>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73" name="直線コネクタ 1072">
              <a:extLst>
                <a:ext uri="{FF2B5EF4-FFF2-40B4-BE49-F238E27FC236}">
                  <a16:creationId xmlns:a16="http://schemas.microsoft.com/office/drawing/2014/main" xmlns="" id="{D545B8BB-0032-5445-6926-D33CBA0113A2}"/>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4" name="直線コネクタ 1073">
              <a:extLst>
                <a:ext uri="{FF2B5EF4-FFF2-40B4-BE49-F238E27FC236}">
                  <a16:creationId xmlns:a16="http://schemas.microsoft.com/office/drawing/2014/main" xmlns="" id="{F9FE27D5-A621-171D-602C-1E83FFE875A2}"/>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076" name="テキスト ボックス 1075">
            <a:extLst>
              <a:ext uri="{FF2B5EF4-FFF2-40B4-BE49-F238E27FC236}">
                <a16:creationId xmlns:a16="http://schemas.microsoft.com/office/drawing/2014/main" xmlns="" id="{3A05FFCC-C9BF-ACEA-8BBB-88F3D85063C9}"/>
              </a:ext>
            </a:extLst>
          </p:cNvPr>
          <p:cNvSpPr txBox="1"/>
          <p:nvPr/>
        </p:nvSpPr>
        <p:spPr>
          <a:xfrm>
            <a:off x="5959872" y="3555602"/>
            <a:ext cx="3007555" cy="1015663"/>
          </a:xfrm>
          <a:prstGeom prst="rect">
            <a:avLst/>
          </a:prstGeom>
          <a:noFill/>
        </p:spPr>
        <p:txBody>
          <a:bodyPr wrap="none" rtlCol="0">
            <a:spAutoFit/>
          </a:bodyPr>
          <a:lstStyle/>
          <a:p>
            <a:r>
              <a:rPr kumimoji="1" lang="ja-JP" altLang="en-US" sz="1200" dirty="0"/>
              <a:t>二重結合がないためまっすぐに整列する</a:t>
            </a:r>
            <a:endParaRPr kumimoji="1" lang="en-US" altLang="ja-JP" sz="1200" dirty="0"/>
          </a:p>
          <a:p>
            <a:r>
              <a:rPr kumimoji="1" lang="ja-JP" altLang="en-US" sz="1200" dirty="0"/>
              <a:t>ので、固まりやすい（バター、ラードなど）。</a:t>
            </a:r>
            <a:endParaRPr kumimoji="1" lang="en-US" altLang="ja-JP" sz="1200" dirty="0"/>
          </a:p>
          <a:p>
            <a:r>
              <a:rPr lang="ja-JP" altLang="en-US" sz="1200" dirty="0"/>
              <a:t>他の物質が結合しにくい（酸化しにくい）</a:t>
            </a:r>
            <a:endParaRPr lang="en-US" altLang="ja-JP" sz="1200" dirty="0"/>
          </a:p>
          <a:p>
            <a:r>
              <a:rPr kumimoji="1" lang="ja-JP" altLang="en-US" sz="1200" dirty="0"/>
              <a:t>動物の肉や乳製品など動物性脂肪に多い。</a:t>
            </a:r>
            <a:endParaRPr kumimoji="1" lang="en-US" altLang="ja-JP" sz="1200" dirty="0"/>
          </a:p>
          <a:p>
            <a:r>
              <a:rPr lang="ja-JP" altLang="en-US" sz="1200" dirty="0"/>
              <a:t>常温で固体の脂が多い。</a:t>
            </a:r>
            <a:endParaRPr kumimoji="1" lang="ja-JP" altLang="en-US" sz="1200" dirty="0"/>
          </a:p>
        </p:txBody>
      </p:sp>
      <p:grpSp>
        <p:nvGrpSpPr>
          <p:cNvPr id="1078" name="グループ化 1077">
            <a:extLst>
              <a:ext uri="{FF2B5EF4-FFF2-40B4-BE49-F238E27FC236}">
                <a16:creationId xmlns:a16="http://schemas.microsoft.com/office/drawing/2014/main" xmlns="" id="{0EC25BBB-2249-9995-5671-14D819B1AA47}"/>
              </a:ext>
            </a:extLst>
          </p:cNvPr>
          <p:cNvGrpSpPr/>
          <p:nvPr/>
        </p:nvGrpSpPr>
        <p:grpSpPr>
          <a:xfrm>
            <a:off x="6113762" y="2828302"/>
            <a:ext cx="2248401" cy="365760"/>
            <a:chOff x="6096000" y="2386149"/>
            <a:chExt cx="2248401" cy="365760"/>
          </a:xfrm>
        </p:grpSpPr>
        <p:grpSp>
          <p:nvGrpSpPr>
            <p:cNvPr id="1079" name="グループ化 1078">
              <a:extLst>
                <a:ext uri="{FF2B5EF4-FFF2-40B4-BE49-F238E27FC236}">
                  <a16:creationId xmlns:a16="http://schemas.microsoft.com/office/drawing/2014/main" xmlns="" id="{C2839395-5939-48CF-54EA-4A3BE57BD0DA}"/>
                </a:ext>
              </a:extLst>
            </p:cNvPr>
            <p:cNvGrpSpPr/>
            <p:nvPr/>
          </p:nvGrpSpPr>
          <p:grpSpPr>
            <a:xfrm>
              <a:off x="6096000" y="2386149"/>
              <a:ext cx="593783" cy="365760"/>
              <a:chOff x="6096000" y="2386149"/>
              <a:chExt cx="593783" cy="365760"/>
            </a:xfrm>
          </p:grpSpPr>
          <p:sp>
            <p:nvSpPr>
              <p:cNvPr id="1101" name="楕円 1100">
                <a:extLst>
                  <a:ext uri="{FF2B5EF4-FFF2-40B4-BE49-F238E27FC236}">
                    <a16:creationId xmlns:a16="http://schemas.microsoft.com/office/drawing/2014/main" xmlns="" id="{C8586088-9796-741F-65EE-52013193B175}"/>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2" name="楕円 1101">
                <a:extLst>
                  <a:ext uri="{FF2B5EF4-FFF2-40B4-BE49-F238E27FC236}">
                    <a16:creationId xmlns:a16="http://schemas.microsoft.com/office/drawing/2014/main" xmlns="" id="{CF0B7D2B-0B54-E422-5536-8CF4FE06AC01}"/>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3" name="楕円 1102">
                <a:extLst>
                  <a:ext uri="{FF2B5EF4-FFF2-40B4-BE49-F238E27FC236}">
                    <a16:creationId xmlns:a16="http://schemas.microsoft.com/office/drawing/2014/main" xmlns="" id="{25C42C0E-4E0D-4BAC-0946-F8C599B5CA72}"/>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4" name="直線コネクタ 1103">
                <a:extLst>
                  <a:ext uri="{FF2B5EF4-FFF2-40B4-BE49-F238E27FC236}">
                    <a16:creationId xmlns:a16="http://schemas.microsoft.com/office/drawing/2014/main" xmlns="" id="{093D163D-B28C-0F4D-41FF-76B0430CBDE5}"/>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5" name="直線コネクタ 1104">
                <a:extLst>
                  <a:ext uri="{FF2B5EF4-FFF2-40B4-BE49-F238E27FC236}">
                    <a16:creationId xmlns:a16="http://schemas.microsoft.com/office/drawing/2014/main" xmlns="" id="{963D6AC6-A61F-AEDD-E066-815694817CB8}"/>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6" name="直線コネクタ 1105">
                <a:extLst>
                  <a:ext uri="{FF2B5EF4-FFF2-40B4-BE49-F238E27FC236}">
                    <a16:creationId xmlns:a16="http://schemas.microsoft.com/office/drawing/2014/main" xmlns="" id="{4B07B17A-4DFB-BE0A-63D2-0261F0EAD9F1}"/>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80" name="グループ化 1079">
              <a:extLst>
                <a:ext uri="{FF2B5EF4-FFF2-40B4-BE49-F238E27FC236}">
                  <a16:creationId xmlns:a16="http://schemas.microsoft.com/office/drawing/2014/main" xmlns="" id="{198D2C78-CEEF-678B-F21B-D8C8B8C32B4A}"/>
                </a:ext>
              </a:extLst>
            </p:cNvPr>
            <p:cNvGrpSpPr/>
            <p:nvPr/>
          </p:nvGrpSpPr>
          <p:grpSpPr>
            <a:xfrm rot="10800000">
              <a:off x="6616921" y="2386149"/>
              <a:ext cx="593783" cy="365760"/>
              <a:chOff x="6096000" y="2386149"/>
              <a:chExt cx="593783" cy="365760"/>
            </a:xfrm>
          </p:grpSpPr>
          <p:sp>
            <p:nvSpPr>
              <p:cNvPr id="1095" name="楕円 1094">
                <a:extLst>
                  <a:ext uri="{FF2B5EF4-FFF2-40B4-BE49-F238E27FC236}">
                    <a16:creationId xmlns:a16="http://schemas.microsoft.com/office/drawing/2014/main" xmlns="" id="{12ED3812-D19C-0A84-7CCF-43420FC793AA}"/>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6" name="楕円 1095">
                <a:extLst>
                  <a:ext uri="{FF2B5EF4-FFF2-40B4-BE49-F238E27FC236}">
                    <a16:creationId xmlns:a16="http://schemas.microsoft.com/office/drawing/2014/main" xmlns="" id="{18D3C30D-6D3D-FC6F-6DFA-FB6595C6ACC7}"/>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7" name="楕円 1096">
                <a:extLst>
                  <a:ext uri="{FF2B5EF4-FFF2-40B4-BE49-F238E27FC236}">
                    <a16:creationId xmlns:a16="http://schemas.microsoft.com/office/drawing/2014/main" xmlns="" id="{641B2220-5AE9-8FE6-49E3-42B5FB402B4B}"/>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8" name="直線コネクタ 1097">
                <a:extLst>
                  <a:ext uri="{FF2B5EF4-FFF2-40B4-BE49-F238E27FC236}">
                    <a16:creationId xmlns:a16="http://schemas.microsoft.com/office/drawing/2014/main" xmlns="" id="{D2C8731B-DC87-0945-6675-C68FA8B58ED9}"/>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9" name="直線コネクタ 1098">
                <a:extLst>
                  <a:ext uri="{FF2B5EF4-FFF2-40B4-BE49-F238E27FC236}">
                    <a16:creationId xmlns:a16="http://schemas.microsoft.com/office/drawing/2014/main" xmlns="" id="{3CC1EC23-E28F-4320-CC74-20E9BB155F77}"/>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0" name="直線コネクタ 1099">
                <a:extLst>
                  <a:ext uri="{FF2B5EF4-FFF2-40B4-BE49-F238E27FC236}">
                    <a16:creationId xmlns:a16="http://schemas.microsoft.com/office/drawing/2014/main" xmlns="" id="{76B7FBB8-E622-38A0-FA5D-E7B26DEC8EAE}"/>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81" name="グループ化 1080">
              <a:extLst>
                <a:ext uri="{FF2B5EF4-FFF2-40B4-BE49-F238E27FC236}">
                  <a16:creationId xmlns:a16="http://schemas.microsoft.com/office/drawing/2014/main" xmlns="" id="{4674B0B3-101C-3291-7711-0BA69E899664}"/>
                </a:ext>
              </a:extLst>
            </p:cNvPr>
            <p:cNvGrpSpPr/>
            <p:nvPr/>
          </p:nvGrpSpPr>
          <p:grpSpPr>
            <a:xfrm flipH="1">
              <a:off x="7194883" y="2386149"/>
              <a:ext cx="593783" cy="365760"/>
              <a:chOff x="6096000" y="2386149"/>
              <a:chExt cx="593783" cy="365760"/>
            </a:xfrm>
          </p:grpSpPr>
          <p:sp>
            <p:nvSpPr>
              <p:cNvPr id="1089" name="楕円 1088">
                <a:extLst>
                  <a:ext uri="{FF2B5EF4-FFF2-40B4-BE49-F238E27FC236}">
                    <a16:creationId xmlns:a16="http://schemas.microsoft.com/office/drawing/2014/main" xmlns="" id="{B2B19C45-40BD-9EAE-F25E-842D5F4A0D89}"/>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0" name="楕円 1089">
                <a:extLst>
                  <a:ext uri="{FF2B5EF4-FFF2-40B4-BE49-F238E27FC236}">
                    <a16:creationId xmlns:a16="http://schemas.microsoft.com/office/drawing/2014/main" xmlns="" id="{BF9C7C1B-B031-FA31-7992-1929BC14308C}"/>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1" name="楕円 1090">
                <a:extLst>
                  <a:ext uri="{FF2B5EF4-FFF2-40B4-BE49-F238E27FC236}">
                    <a16:creationId xmlns:a16="http://schemas.microsoft.com/office/drawing/2014/main" xmlns="" id="{8607BAAC-899E-7B54-4536-54E46F4F7752}"/>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92" name="直線コネクタ 1091">
                <a:extLst>
                  <a:ext uri="{FF2B5EF4-FFF2-40B4-BE49-F238E27FC236}">
                    <a16:creationId xmlns:a16="http://schemas.microsoft.com/office/drawing/2014/main" xmlns="" id="{A85B63B2-A511-D4E9-EFC3-2BB518BF69C5}"/>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3" name="直線コネクタ 1092">
                <a:extLst>
                  <a:ext uri="{FF2B5EF4-FFF2-40B4-BE49-F238E27FC236}">
                    <a16:creationId xmlns:a16="http://schemas.microsoft.com/office/drawing/2014/main" xmlns="" id="{12659B6C-DA29-DFD4-647F-6C1F02DE3E93}"/>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4" name="直線コネクタ 1093">
                <a:extLst>
                  <a:ext uri="{FF2B5EF4-FFF2-40B4-BE49-F238E27FC236}">
                    <a16:creationId xmlns:a16="http://schemas.microsoft.com/office/drawing/2014/main" xmlns="" id="{8FBC2C10-4898-F3AD-8F1A-266002DC04A2}"/>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82" name="グループ化 1081">
              <a:extLst>
                <a:ext uri="{FF2B5EF4-FFF2-40B4-BE49-F238E27FC236}">
                  <a16:creationId xmlns:a16="http://schemas.microsoft.com/office/drawing/2014/main" xmlns="" id="{E8B108F7-E47A-6EC1-04CF-2D5D8E73FD35}"/>
                </a:ext>
              </a:extLst>
            </p:cNvPr>
            <p:cNvGrpSpPr/>
            <p:nvPr/>
          </p:nvGrpSpPr>
          <p:grpSpPr>
            <a:xfrm rot="10800000">
              <a:off x="7750618" y="2386149"/>
              <a:ext cx="593783" cy="365760"/>
              <a:chOff x="6096000" y="2386149"/>
              <a:chExt cx="593783" cy="365760"/>
            </a:xfrm>
          </p:grpSpPr>
          <p:sp>
            <p:nvSpPr>
              <p:cNvPr id="1083" name="楕円 1082">
                <a:extLst>
                  <a:ext uri="{FF2B5EF4-FFF2-40B4-BE49-F238E27FC236}">
                    <a16:creationId xmlns:a16="http://schemas.microsoft.com/office/drawing/2014/main" xmlns="" id="{9C46BC4B-BD5E-B1AF-B328-AA046AE1BE3E}"/>
                  </a:ext>
                </a:extLst>
              </p:cNvPr>
              <p:cNvSpPr/>
              <p:nvPr/>
            </p:nvSpPr>
            <p:spPr>
              <a:xfrm>
                <a:off x="6096000"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4" name="楕円 1083">
                <a:extLst>
                  <a:ext uri="{FF2B5EF4-FFF2-40B4-BE49-F238E27FC236}">
                    <a16:creationId xmlns:a16="http://schemas.microsoft.com/office/drawing/2014/main" xmlns="" id="{C368D025-B354-7C2D-BF4E-8A5EB4B208CD}"/>
                  </a:ext>
                </a:extLst>
              </p:cNvPr>
              <p:cNvSpPr/>
              <p:nvPr/>
            </p:nvSpPr>
            <p:spPr>
              <a:xfrm>
                <a:off x="6280485" y="238614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楕円 1084">
                <a:extLst>
                  <a:ext uri="{FF2B5EF4-FFF2-40B4-BE49-F238E27FC236}">
                    <a16:creationId xmlns:a16="http://schemas.microsoft.com/office/drawing/2014/main" xmlns="" id="{C56C6AB7-EFB6-61B3-E7E6-1ADE0D74C56D}"/>
                  </a:ext>
                </a:extLst>
              </p:cNvPr>
              <p:cNvSpPr/>
              <p:nvPr/>
            </p:nvSpPr>
            <p:spPr>
              <a:xfrm>
                <a:off x="6463365" y="2569029"/>
                <a:ext cx="182880" cy="18288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6" name="直線コネクタ 1085">
                <a:extLst>
                  <a:ext uri="{FF2B5EF4-FFF2-40B4-BE49-F238E27FC236}">
                    <a16:creationId xmlns:a16="http://schemas.microsoft.com/office/drawing/2014/main" xmlns="" id="{C15EE9DD-5AC2-57B4-4E78-2A5F608FB183}"/>
                  </a:ext>
                </a:extLst>
              </p:cNvPr>
              <p:cNvCxnSpPr/>
              <p:nvPr/>
            </p:nvCxnSpPr>
            <p:spPr>
              <a:xfrm flipV="1">
                <a:off x="6241293" y="2534195"/>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7" name="直線コネクタ 1086">
                <a:extLst>
                  <a:ext uri="{FF2B5EF4-FFF2-40B4-BE49-F238E27FC236}">
                    <a16:creationId xmlns:a16="http://schemas.microsoft.com/office/drawing/2014/main" xmlns="" id="{22B29E8B-CBC5-672B-C2E3-C9AB51F0EF5D}"/>
                  </a:ext>
                </a:extLst>
              </p:cNvPr>
              <p:cNvCxnSpPr>
                <a:cxnSpLocks/>
              </p:cNvCxnSpPr>
              <p:nvPr/>
            </p:nvCxnSpPr>
            <p:spPr>
              <a:xfrm>
                <a:off x="6437238" y="2538543"/>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8" name="直線コネクタ 1087">
                <a:extLst>
                  <a:ext uri="{FF2B5EF4-FFF2-40B4-BE49-F238E27FC236}">
                    <a16:creationId xmlns:a16="http://schemas.microsoft.com/office/drawing/2014/main" xmlns="" id="{79E56A2B-60FF-7347-3AB4-8ED745D096A0}"/>
                  </a:ext>
                </a:extLst>
              </p:cNvPr>
              <p:cNvCxnSpPr/>
              <p:nvPr/>
            </p:nvCxnSpPr>
            <p:spPr>
              <a:xfrm flipV="1">
                <a:off x="6620115" y="2529841"/>
                <a:ext cx="69668" cy="6966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1107" name="テキスト ボックス 1106">
            <a:extLst>
              <a:ext uri="{FF2B5EF4-FFF2-40B4-BE49-F238E27FC236}">
                <a16:creationId xmlns:a16="http://schemas.microsoft.com/office/drawing/2014/main" xmlns="" id="{8B2A13C7-A4A5-819F-295A-15E278DE183D}"/>
              </a:ext>
            </a:extLst>
          </p:cNvPr>
          <p:cNvSpPr txBox="1"/>
          <p:nvPr/>
        </p:nvSpPr>
        <p:spPr>
          <a:xfrm>
            <a:off x="8810386" y="3537269"/>
            <a:ext cx="2956259" cy="830997"/>
          </a:xfrm>
          <a:prstGeom prst="rect">
            <a:avLst/>
          </a:prstGeom>
          <a:noFill/>
        </p:spPr>
        <p:txBody>
          <a:bodyPr wrap="none" rtlCol="0">
            <a:spAutoFit/>
          </a:bodyPr>
          <a:lstStyle/>
          <a:p>
            <a:r>
              <a:rPr kumimoji="1" lang="ja-JP" altLang="en-US" sz="1200" dirty="0"/>
              <a:t>二重結合が</a:t>
            </a:r>
            <a:r>
              <a:rPr lang="ja-JP" altLang="en-US" sz="1200" dirty="0"/>
              <a:t>あると折れ曲がるので、空間が</a:t>
            </a:r>
            <a:endParaRPr lang="en-US" altLang="ja-JP" sz="1200" dirty="0"/>
          </a:p>
          <a:p>
            <a:r>
              <a:rPr lang="ja-JP" altLang="en-US" sz="1200" dirty="0"/>
              <a:t>できて</a:t>
            </a:r>
            <a:r>
              <a:rPr kumimoji="1" lang="ja-JP" altLang="en-US" sz="1200" dirty="0"/>
              <a:t>固まりにくい。</a:t>
            </a:r>
            <a:endParaRPr kumimoji="1" lang="en-US" altLang="ja-JP" sz="1200" dirty="0"/>
          </a:p>
          <a:p>
            <a:r>
              <a:rPr lang="ja-JP" altLang="en-US" sz="1200" dirty="0"/>
              <a:t>他の物質が結合しやすく（酸化しやすい）</a:t>
            </a:r>
            <a:endParaRPr lang="en-US" altLang="ja-JP" sz="1200" dirty="0"/>
          </a:p>
          <a:p>
            <a:r>
              <a:rPr kumimoji="1" lang="ja-JP" altLang="en-US" sz="1200" dirty="0"/>
              <a:t>植物や魚に多く、液体のものが多い。</a:t>
            </a:r>
            <a:endParaRPr kumimoji="1" lang="en-US" altLang="ja-JP" sz="1200" dirty="0"/>
          </a:p>
        </p:txBody>
      </p:sp>
      <p:cxnSp>
        <p:nvCxnSpPr>
          <p:cNvPr id="1108" name="直線コネクタ 1107">
            <a:extLst>
              <a:ext uri="{FF2B5EF4-FFF2-40B4-BE49-F238E27FC236}">
                <a16:creationId xmlns:a16="http://schemas.microsoft.com/office/drawing/2014/main" xmlns="" id="{76113427-497C-04F1-A0E6-37EF616AA2CE}"/>
              </a:ext>
            </a:extLst>
          </p:cNvPr>
          <p:cNvCxnSpPr>
            <a:cxnSpLocks/>
          </p:cNvCxnSpPr>
          <p:nvPr/>
        </p:nvCxnSpPr>
        <p:spPr>
          <a:xfrm rot="5400000" flipH="1" flipV="1">
            <a:off x="9444162" y="2995447"/>
            <a:ext cx="69668" cy="696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109" name="楕円 1108">
            <a:extLst>
              <a:ext uri="{FF2B5EF4-FFF2-40B4-BE49-F238E27FC236}">
                <a16:creationId xmlns:a16="http://schemas.microsoft.com/office/drawing/2014/main" xmlns="" id="{6B036CD0-4A6C-8EA8-833A-78D0D333205D}"/>
              </a:ext>
            </a:extLst>
          </p:cNvPr>
          <p:cNvSpPr/>
          <p:nvPr/>
        </p:nvSpPr>
        <p:spPr>
          <a:xfrm>
            <a:off x="9158987" y="3006828"/>
            <a:ext cx="335019" cy="33501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0" name="テキスト ボックス 1109">
            <a:extLst>
              <a:ext uri="{FF2B5EF4-FFF2-40B4-BE49-F238E27FC236}">
                <a16:creationId xmlns:a16="http://schemas.microsoft.com/office/drawing/2014/main" xmlns="" id="{21A03A7C-D9F4-DE36-1A56-C6AB51B5B959}"/>
              </a:ext>
            </a:extLst>
          </p:cNvPr>
          <p:cNvSpPr txBox="1"/>
          <p:nvPr/>
        </p:nvSpPr>
        <p:spPr>
          <a:xfrm>
            <a:off x="5959872" y="4689978"/>
            <a:ext cx="2733441" cy="461665"/>
          </a:xfrm>
          <a:prstGeom prst="rect">
            <a:avLst/>
          </a:prstGeom>
          <a:noFill/>
        </p:spPr>
        <p:txBody>
          <a:bodyPr wrap="none" rtlCol="0">
            <a:spAutoFit/>
          </a:bodyPr>
          <a:lstStyle/>
          <a:p>
            <a:r>
              <a:rPr kumimoji="1" lang="ja-JP" altLang="en-US" sz="1200" dirty="0"/>
              <a:t>中性脂肪やコレステロールを増やし、肥</a:t>
            </a:r>
            <a:endParaRPr kumimoji="1" lang="en-US" altLang="ja-JP" sz="1200" dirty="0"/>
          </a:p>
          <a:p>
            <a:r>
              <a:rPr kumimoji="1" lang="ja-JP" altLang="en-US" sz="1200" dirty="0"/>
              <a:t>満や動脈硬化の原因になります。</a:t>
            </a:r>
          </a:p>
        </p:txBody>
      </p:sp>
      <p:sp>
        <p:nvSpPr>
          <p:cNvPr id="1111" name="テキスト ボックス 1110">
            <a:extLst>
              <a:ext uri="{FF2B5EF4-FFF2-40B4-BE49-F238E27FC236}">
                <a16:creationId xmlns:a16="http://schemas.microsoft.com/office/drawing/2014/main" xmlns="" id="{D4D960B4-7528-E234-428C-855CD173FEBE}"/>
              </a:ext>
            </a:extLst>
          </p:cNvPr>
          <p:cNvSpPr txBox="1"/>
          <p:nvPr/>
        </p:nvSpPr>
        <p:spPr>
          <a:xfrm>
            <a:off x="8869295" y="4689978"/>
            <a:ext cx="2526654" cy="276999"/>
          </a:xfrm>
          <a:prstGeom prst="rect">
            <a:avLst/>
          </a:prstGeom>
          <a:noFill/>
        </p:spPr>
        <p:txBody>
          <a:bodyPr wrap="none" rtlCol="0">
            <a:spAutoFit/>
          </a:bodyPr>
          <a:lstStyle/>
          <a:p>
            <a:r>
              <a:rPr kumimoji="1" lang="ja-JP" altLang="en-US" sz="1200" dirty="0"/>
              <a:t>血圧やコレステロールを減らします。</a:t>
            </a:r>
          </a:p>
        </p:txBody>
      </p:sp>
      <p:sp>
        <p:nvSpPr>
          <p:cNvPr id="1112" name="テキスト ボックス 1111">
            <a:extLst>
              <a:ext uri="{FF2B5EF4-FFF2-40B4-BE49-F238E27FC236}">
                <a16:creationId xmlns:a16="http://schemas.microsoft.com/office/drawing/2014/main" xmlns="" id="{D925882D-3329-E12E-CB4E-FC003D049BB4}"/>
              </a:ext>
            </a:extLst>
          </p:cNvPr>
          <p:cNvSpPr txBox="1"/>
          <p:nvPr/>
        </p:nvSpPr>
        <p:spPr>
          <a:xfrm>
            <a:off x="5959872" y="5388474"/>
            <a:ext cx="2755883" cy="461665"/>
          </a:xfrm>
          <a:prstGeom prst="rect">
            <a:avLst/>
          </a:prstGeom>
          <a:noFill/>
        </p:spPr>
        <p:txBody>
          <a:bodyPr wrap="none" rtlCol="0">
            <a:spAutoFit/>
          </a:bodyPr>
          <a:lstStyle/>
          <a:p>
            <a:r>
              <a:rPr kumimoji="1" lang="ja-JP" altLang="en-US" sz="1200" dirty="0"/>
              <a:t>ステアリン酸（ろうそく・石鹸など）</a:t>
            </a:r>
            <a:endParaRPr kumimoji="1" lang="en-US" altLang="ja-JP" sz="1200" dirty="0"/>
          </a:p>
          <a:p>
            <a:r>
              <a:rPr lang="ja-JP" altLang="en-US" sz="1200" dirty="0"/>
              <a:t>パルミチン酸（ラード・石鹸・化粧品など）</a:t>
            </a:r>
            <a:endParaRPr kumimoji="1" lang="ja-JP" altLang="en-US" sz="1200" dirty="0"/>
          </a:p>
        </p:txBody>
      </p:sp>
      <p:sp>
        <p:nvSpPr>
          <p:cNvPr id="1113" name="テキスト ボックス 1112">
            <a:extLst>
              <a:ext uri="{FF2B5EF4-FFF2-40B4-BE49-F238E27FC236}">
                <a16:creationId xmlns:a16="http://schemas.microsoft.com/office/drawing/2014/main" xmlns="" id="{C413193E-A57D-0C26-D1EB-C0514C6BB673}"/>
              </a:ext>
            </a:extLst>
          </p:cNvPr>
          <p:cNvSpPr txBox="1"/>
          <p:nvPr/>
        </p:nvSpPr>
        <p:spPr>
          <a:xfrm>
            <a:off x="8869085" y="5388474"/>
            <a:ext cx="2170787" cy="646331"/>
          </a:xfrm>
          <a:prstGeom prst="rect">
            <a:avLst/>
          </a:prstGeom>
          <a:noFill/>
        </p:spPr>
        <p:txBody>
          <a:bodyPr wrap="none" rtlCol="0">
            <a:spAutoFit/>
          </a:bodyPr>
          <a:lstStyle/>
          <a:p>
            <a:r>
              <a:rPr kumimoji="1" lang="ja-JP" altLang="en-US" sz="1200" dirty="0"/>
              <a:t>オレイン酸（オリーブ油）</a:t>
            </a:r>
            <a:endParaRPr kumimoji="1" lang="en-US" altLang="ja-JP" sz="1200" dirty="0"/>
          </a:p>
          <a:p>
            <a:r>
              <a:rPr lang="ja-JP" altLang="en-US" sz="1200" dirty="0"/>
              <a:t>リノール酸（コーン油・大豆油）</a:t>
            </a:r>
            <a:endParaRPr lang="en-US" altLang="ja-JP" sz="1200" dirty="0"/>
          </a:p>
          <a:p>
            <a:r>
              <a:rPr kumimoji="1" lang="ja-JP" altLang="en-US" sz="1200" dirty="0"/>
              <a:t>リノレン</a:t>
            </a:r>
            <a:r>
              <a:rPr lang="ja-JP" altLang="en-US" sz="1200" dirty="0"/>
              <a:t>酸（アブラナ・エゴマ油）</a:t>
            </a:r>
            <a:endParaRPr kumimoji="1" lang="ja-JP" altLang="en-US" sz="1200" dirty="0"/>
          </a:p>
        </p:txBody>
      </p:sp>
      <p:sp>
        <p:nvSpPr>
          <p:cNvPr id="4" name="正方形/長方形 3"/>
          <p:cNvSpPr/>
          <p:nvPr/>
        </p:nvSpPr>
        <p:spPr>
          <a:xfrm>
            <a:off x="2602064" y="5240547"/>
            <a:ext cx="877163"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脂肪酸</a:t>
            </a:r>
            <a:endParaRPr lang="ja-JP" altLang="en-US" dirty="0"/>
          </a:p>
        </p:txBody>
      </p:sp>
      <p:sp>
        <p:nvSpPr>
          <p:cNvPr id="5" name="正方形/長方形 4"/>
          <p:cNvSpPr/>
          <p:nvPr/>
        </p:nvSpPr>
        <p:spPr>
          <a:xfrm>
            <a:off x="3531284" y="5240547"/>
            <a:ext cx="1800493"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モノグリセリド</a:t>
            </a:r>
            <a:endParaRPr lang="ja-JP" altLang="en-US" dirty="0"/>
          </a:p>
        </p:txBody>
      </p:sp>
    </p:spTree>
    <p:custDataLst>
      <p:tags r:id="rId1"/>
    </p:custDataLst>
    <p:extLst>
      <p:ext uri="{BB962C8B-B14F-4D97-AF65-F5344CB8AC3E}">
        <p14:creationId xmlns:p14="http://schemas.microsoft.com/office/powerpoint/2010/main" val="3609589493"/>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テキスト ボックス 14"/>
          <p:cNvSpPr txBox="1"/>
          <p:nvPr/>
        </p:nvSpPr>
        <p:spPr>
          <a:xfrm>
            <a:off x="2630346" y="678194"/>
            <a:ext cx="1933302" cy="646331"/>
          </a:xfrm>
          <a:prstGeom prst="rect">
            <a:avLst/>
          </a:prstGeom>
          <a:noFill/>
        </p:spPr>
        <p:txBody>
          <a:bodyPr wrap="square" rtlCol="0">
            <a:spAutoFit/>
          </a:bodyPr>
          <a:lstStyle/>
          <a:p>
            <a:r>
              <a:rPr lang="ja-JP" altLang="en-US" sz="3600" dirty="0">
                <a:latin typeface="UD デジタル 教科書体 NP-B" panose="02020700000000000000" pitchFamily="18" charset="-128"/>
                <a:ea typeface="UD デジタル 教科書体 NP-B" panose="02020700000000000000" pitchFamily="18" charset="-128"/>
              </a:rPr>
              <a:t>脂    質</a:t>
            </a:r>
            <a:endParaRPr lang="en-US" altLang="ja-JP" sz="3600" dirty="0">
              <a:latin typeface="UD デジタル 教科書体 NP-B" panose="02020700000000000000" pitchFamily="18" charset="-128"/>
              <a:ea typeface="UD デジタル 教科書体 NP-B" panose="02020700000000000000" pitchFamily="18" charset="-128"/>
            </a:endParaRPr>
          </a:p>
        </p:txBody>
      </p:sp>
      <p:pic>
        <p:nvPicPr>
          <p:cNvPr id="10" name="図 9">
            <a:extLst>
              <a:ext uri="{FF2B5EF4-FFF2-40B4-BE49-F238E27FC236}">
                <a16:creationId xmlns:a16="http://schemas.microsoft.com/office/drawing/2014/main" xmlns="" id="{E2015A33-B4DA-416D-5EB9-A3DD9A005A6B}"/>
              </a:ext>
            </a:extLst>
          </p:cNvPr>
          <p:cNvPicPr>
            <a:picLocks noChangeAspect="1"/>
          </p:cNvPicPr>
          <p:nvPr/>
        </p:nvPicPr>
        <p:blipFill>
          <a:blip r:embed="rId3"/>
          <a:stretch>
            <a:fillRect/>
          </a:stretch>
        </p:blipFill>
        <p:spPr>
          <a:xfrm>
            <a:off x="336416" y="278289"/>
            <a:ext cx="1189846" cy="1150620"/>
          </a:xfrm>
          <a:prstGeom prst="rect">
            <a:avLst/>
          </a:prstGeom>
        </p:spPr>
      </p:pic>
      <p:pic>
        <p:nvPicPr>
          <p:cNvPr id="14" name="図 13">
            <a:extLst>
              <a:ext uri="{FF2B5EF4-FFF2-40B4-BE49-F238E27FC236}">
                <a16:creationId xmlns:a16="http://schemas.microsoft.com/office/drawing/2014/main" xmlns="" id="{187A9B13-A067-6A09-62CB-AAB3C8303965}"/>
              </a:ext>
            </a:extLst>
          </p:cNvPr>
          <p:cNvPicPr>
            <a:picLocks noChangeAspect="1"/>
          </p:cNvPicPr>
          <p:nvPr/>
        </p:nvPicPr>
        <p:blipFill>
          <a:blip r:embed="rId4"/>
          <a:stretch>
            <a:fillRect/>
          </a:stretch>
        </p:blipFill>
        <p:spPr>
          <a:xfrm>
            <a:off x="5667732" y="551135"/>
            <a:ext cx="738225" cy="579222"/>
          </a:xfrm>
          <a:prstGeom prst="rect">
            <a:avLst/>
          </a:prstGeom>
        </p:spPr>
      </p:pic>
      <p:sp>
        <p:nvSpPr>
          <p:cNvPr id="4" name="テキスト ボックス 3">
            <a:extLst>
              <a:ext uri="{FF2B5EF4-FFF2-40B4-BE49-F238E27FC236}">
                <a16:creationId xmlns:a16="http://schemas.microsoft.com/office/drawing/2014/main" xmlns="" id="{82AE5216-1A04-30E4-2364-7CFA56B795AE}"/>
              </a:ext>
            </a:extLst>
          </p:cNvPr>
          <p:cNvSpPr txBox="1"/>
          <p:nvPr/>
        </p:nvSpPr>
        <p:spPr>
          <a:xfrm>
            <a:off x="864073" y="1783558"/>
            <a:ext cx="3904547" cy="646331"/>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必要な脂肪酸を自分で作れないので、食物から摂らないといけない</a:t>
            </a:r>
          </a:p>
        </p:txBody>
      </p:sp>
      <p:sp>
        <p:nvSpPr>
          <p:cNvPr id="5" name="テキスト ボックス 4">
            <a:extLst>
              <a:ext uri="{FF2B5EF4-FFF2-40B4-BE49-F238E27FC236}">
                <a16:creationId xmlns:a16="http://schemas.microsoft.com/office/drawing/2014/main" xmlns="" id="{93AAB7AF-A47A-18FC-0861-59DB2397B381}"/>
              </a:ext>
            </a:extLst>
          </p:cNvPr>
          <p:cNvSpPr txBox="1"/>
          <p:nvPr/>
        </p:nvSpPr>
        <p:spPr>
          <a:xfrm>
            <a:off x="689901" y="1301012"/>
            <a:ext cx="1723549" cy="461665"/>
          </a:xfrm>
          <a:prstGeom prst="rect">
            <a:avLst/>
          </a:prstGeom>
          <a:noFill/>
        </p:spPr>
        <p:txBody>
          <a:bodyPr wrap="none" rtlCol="0">
            <a:spAutoFit/>
          </a:bodyPr>
          <a:lstStyle/>
          <a:p>
            <a:r>
              <a:rPr kumimoji="1" lang="ja-JP" altLang="en-US" sz="2400" dirty="0">
                <a:latin typeface="HG丸ｺﾞｼｯｸM-PRO" panose="020F0600000000000000" pitchFamily="50" charset="-128"/>
                <a:ea typeface="HG丸ｺﾞｼｯｸM-PRO" panose="020F0600000000000000" pitchFamily="50" charset="-128"/>
              </a:rPr>
              <a:t>必須脂肪酸</a:t>
            </a:r>
          </a:p>
        </p:txBody>
      </p:sp>
      <p:sp>
        <p:nvSpPr>
          <p:cNvPr id="7" name="四角形: 角を丸くする 6">
            <a:extLst>
              <a:ext uri="{FF2B5EF4-FFF2-40B4-BE49-F238E27FC236}">
                <a16:creationId xmlns:a16="http://schemas.microsoft.com/office/drawing/2014/main" xmlns="" id="{E34D723C-0B00-F430-F1CC-3BFD3B3E8FCD}"/>
              </a:ext>
            </a:extLst>
          </p:cNvPr>
          <p:cNvSpPr/>
          <p:nvPr/>
        </p:nvSpPr>
        <p:spPr>
          <a:xfrm>
            <a:off x="6932024" y="2857448"/>
            <a:ext cx="3811524" cy="3793059"/>
          </a:xfrm>
          <a:prstGeom prst="roundRect">
            <a:avLst>
              <a:gd name="adj" fmla="val 4691"/>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8" name="スライド番号プレースホルダー 19">
            <a:extLst>
              <a:ext uri="{FF2B5EF4-FFF2-40B4-BE49-F238E27FC236}">
                <a16:creationId xmlns:a16="http://schemas.microsoft.com/office/drawing/2014/main" xmlns="" id="{25F8CB5C-E082-2F17-A34D-09D746D9EA7E}"/>
              </a:ext>
            </a:extLst>
          </p:cNvPr>
          <p:cNvSpPr>
            <a:spLocks noGrp="1"/>
          </p:cNvSpPr>
          <p:nvPr>
            <p:ph type="sldNum" sz="quarter" idx="12"/>
          </p:nvPr>
        </p:nvSpPr>
        <p:spPr>
          <a:xfrm>
            <a:off x="8886381" y="6317339"/>
            <a:ext cx="2743200" cy="365125"/>
          </a:xfrm>
        </p:spPr>
        <p:txBody>
          <a:bodyPr/>
          <a:lstStyle/>
          <a:p>
            <a:fld id="{049314E9-3BB6-4287-805B-5C819D022156}" type="slidenum">
              <a:rPr kumimoji="1" lang="ja-JP" altLang="en-US" sz="1000" smtClean="0">
                <a:latin typeface="HG丸ｺﾞｼｯｸM-PRO" panose="020F0600000000000000" pitchFamily="50" charset="-128"/>
                <a:ea typeface="HG丸ｺﾞｼｯｸM-PRO" panose="020F0600000000000000" pitchFamily="50" charset="-128"/>
              </a:rPr>
              <a:t>9</a:t>
            </a:fld>
            <a:endParaRPr kumimoji="1" lang="ja-JP" altLang="en-US" sz="1000" dirty="0">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xmlns="" id="{2E8AEBF1-2A68-5E85-4D47-4082550387DA}"/>
              </a:ext>
            </a:extLst>
          </p:cNvPr>
          <p:cNvSpPr txBox="1"/>
          <p:nvPr/>
        </p:nvSpPr>
        <p:spPr>
          <a:xfrm>
            <a:off x="1843653" y="4083367"/>
            <a:ext cx="1715940" cy="400110"/>
          </a:xfrm>
          <a:prstGeom prst="rect">
            <a:avLst/>
          </a:prstGeom>
          <a:noFill/>
        </p:spPr>
        <p:txBody>
          <a:bodyPr wrap="square" rtlCol="0">
            <a:spAutoFit/>
          </a:bodyPr>
          <a:lstStyle/>
          <a:p>
            <a:r>
              <a:rPr lang="en-US" altLang="ja-JP" sz="2000" dirty="0" smtClean="0">
                <a:solidFill>
                  <a:srgbClr val="FF0000"/>
                </a:solidFill>
                <a:latin typeface="HG丸ｺﾞｼｯｸM-PRO" panose="020F0600000000000000" pitchFamily="50" charset="-128"/>
                <a:ea typeface="HG丸ｺﾞｼｯｸM-PRO" panose="020F0600000000000000" pitchFamily="50" charset="-128"/>
              </a:rPr>
              <a:t>α</a:t>
            </a:r>
            <a:r>
              <a:rPr kumimoji="1" lang="ja-JP" altLang="en-US" sz="2000" dirty="0">
                <a:solidFill>
                  <a:srgbClr val="FF0000"/>
                </a:solidFill>
                <a:latin typeface="HG丸ｺﾞｼｯｸM-PRO" panose="020F0600000000000000" pitchFamily="50" charset="-128"/>
                <a:ea typeface="HG丸ｺﾞｼｯｸM-PRO" panose="020F0600000000000000" pitchFamily="50" charset="-128"/>
              </a:rPr>
              <a:t>リノレン酸</a:t>
            </a:r>
            <a:endParaRPr kumimoji="1" lang="en-US" altLang="ja-JP" sz="2000" dirty="0">
              <a:latin typeface="HG丸ｺﾞｼｯｸM-PRO" panose="020F0600000000000000" pitchFamily="50" charset="-128"/>
              <a:ea typeface="HG丸ｺﾞｼｯｸM-PRO" panose="020F0600000000000000" pitchFamily="50" charset="-128"/>
            </a:endParaRPr>
          </a:p>
        </p:txBody>
      </p:sp>
      <p:sp>
        <p:nvSpPr>
          <p:cNvPr id="18" name="四角形: 角を丸くする 17">
            <a:extLst>
              <a:ext uri="{FF2B5EF4-FFF2-40B4-BE49-F238E27FC236}">
                <a16:creationId xmlns:a16="http://schemas.microsoft.com/office/drawing/2014/main" xmlns="" id="{DFCD9270-D886-2985-F973-6FB011D690F7}"/>
              </a:ext>
            </a:extLst>
          </p:cNvPr>
          <p:cNvSpPr/>
          <p:nvPr/>
        </p:nvSpPr>
        <p:spPr>
          <a:xfrm>
            <a:off x="1448453" y="2857448"/>
            <a:ext cx="4155033" cy="3740444"/>
          </a:xfrm>
          <a:prstGeom prst="roundRect">
            <a:avLst>
              <a:gd name="adj" fmla="val 4812"/>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latin typeface="HG丸ｺﾞｼｯｸM-PRO" panose="020F0600000000000000" pitchFamily="50" charset="-128"/>
              <a:ea typeface="HG丸ｺﾞｼｯｸM-PRO" panose="020F0600000000000000" pitchFamily="50" charset="-128"/>
            </a:endParaRPr>
          </a:p>
        </p:txBody>
      </p:sp>
      <p:sp>
        <p:nvSpPr>
          <p:cNvPr id="19" name="テキスト ボックス 18">
            <a:extLst>
              <a:ext uri="{FF2B5EF4-FFF2-40B4-BE49-F238E27FC236}">
                <a16:creationId xmlns:a16="http://schemas.microsoft.com/office/drawing/2014/main" xmlns="" id="{6844BD05-0411-BE0E-8E1B-2909A3D261A8}"/>
              </a:ext>
            </a:extLst>
          </p:cNvPr>
          <p:cNvSpPr txBox="1"/>
          <p:nvPr/>
        </p:nvSpPr>
        <p:spPr>
          <a:xfrm>
            <a:off x="975075" y="2759169"/>
            <a:ext cx="2315183" cy="707886"/>
          </a:xfrm>
          <a:prstGeom prst="rect">
            <a:avLst/>
          </a:prstGeom>
          <a:solidFill>
            <a:srgbClr val="00B0F0"/>
          </a:solidFill>
          <a:ln>
            <a:noFill/>
          </a:ln>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犬の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必須脂肪酸</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0" name="テキスト ボックス 19">
            <a:extLst>
              <a:ext uri="{FF2B5EF4-FFF2-40B4-BE49-F238E27FC236}">
                <a16:creationId xmlns:a16="http://schemas.microsoft.com/office/drawing/2014/main" xmlns="" id="{31C2E741-981D-49F8-530F-A153D072D8FE}"/>
              </a:ext>
            </a:extLst>
          </p:cNvPr>
          <p:cNvSpPr txBox="1"/>
          <p:nvPr/>
        </p:nvSpPr>
        <p:spPr>
          <a:xfrm>
            <a:off x="6375185" y="2759169"/>
            <a:ext cx="2315183" cy="707886"/>
          </a:xfrm>
          <a:prstGeom prst="rect">
            <a:avLst/>
          </a:prstGeom>
          <a:solidFill>
            <a:srgbClr val="FFC000"/>
          </a:solidFill>
          <a:ln>
            <a:noFill/>
          </a:ln>
        </p:spPr>
        <p:txBody>
          <a:bodyPr wrap="square" rtlCol="0">
            <a:spAutoFit/>
          </a:bodyPr>
          <a:lstStyle/>
          <a:p>
            <a:pPr algn="ctr"/>
            <a:r>
              <a:rPr lang="ja-JP" altLang="en-US" sz="2000" dirty="0">
                <a:latin typeface="HG丸ｺﾞｼｯｸM-PRO" panose="020F0600000000000000" pitchFamily="50" charset="-128"/>
                <a:ea typeface="HG丸ｺﾞｼｯｸM-PRO" panose="020F0600000000000000" pitchFamily="50" charset="-128"/>
              </a:rPr>
              <a:t>猫</a:t>
            </a:r>
            <a:r>
              <a:rPr kumimoji="1" lang="ja-JP" altLang="en-US" sz="2000" dirty="0">
                <a:latin typeface="HG丸ｺﾞｼｯｸM-PRO" panose="020F0600000000000000" pitchFamily="50" charset="-128"/>
                <a:ea typeface="HG丸ｺﾞｼｯｸM-PRO" panose="020F0600000000000000" pitchFamily="50" charset="-128"/>
              </a:rPr>
              <a:t>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必須脂肪酸</a:t>
            </a:r>
            <a:endParaRPr kumimoji="1" lang="ja-JP" altLang="en-US" sz="2000" dirty="0">
              <a:latin typeface="HG丸ｺﾞｼｯｸM-PRO" panose="020F0600000000000000" pitchFamily="50" charset="-128"/>
              <a:ea typeface="HG丸ｺﾞｼｯｸM-PRO" panose="020F0600000000000000" pitchFamily="50" charset="-128"/>
            </a:endParaRPr>
          </a:p>
        </p:txBody>
      </p:sp>
      <p:sp>
        <p:nvSpPr>
          <p:cNvPr id="21" name="テキスト ボックス 20">
            <a:extLst>
              <a:ext uri="{FF2B5EF4-FFF2-40B4-BE49-F238E27FC236}">
                <a16:creationId xmlns:a16="http://schemas.microsoft.com/office/drawing/2014/main" xmlns="" id="{443A37BA-7E4A-3219-706F-4AB825A4486B}"/>
              </a:ext>
            </a:extLst>
          </p:cNvPr>
          <p:cNvSpPr txBox="1"/>
          <p:nvPr/>
        </p:nvSpPr>
        <p:spPr>
          <a:xfrm>
            <a:off x="7387012" y="3761866"/>
            <a:ext cx="2743200" cy="1538883"/>
          </a:xfrm>
          <a:prstGeom prst="rect">
            <a:avLst/>
          </a:prstGeom>
          <a:noFill/>
        </p:spPr>
        <p:txBody>
          <a:bodyPr wrap="square" rtlCol="0">
            <a:spAutoFit/>
          </a:bodyPr>
          <a:lstStyle/>
          <a:p>
            <a:pPr algn="ctr"/>
            <a:r>
              <a:rPr kumimoji="1" lang="ja-JP" altLang="en-US" sz="2000" dirty="0">
                <a:latin typeface="HG丸ｺﾞｼｯｸM-PRO" panose="020F0600000000000000" pitchFamily="50" charset="-128"/>
                <a:ea typeface="HG丸ｺﾞｼｯｸM-PRO" panose="020F0600000000000000" pitchFamily="50" charset="-128"/>
              </a:rPr>
              <a:t>犬の</a:t>
            </a:r>
            <a:endParaRPr kumimoji="1" lang="en-US" altLang="ja-JP" sz="2000" dirty="0">
              <a:latin typeface="HG丸ｺﾞｼｯｸM-PRO" panose="020F0600000000000000" pitchFamily="50" charset="-128"/>
              <a:ea typeface="HG丸ｺﾞｼｯｸM-PRO" panose="020F0600000000000000" pitchFamily="50" charset="-128"/>
            </a:endParaRPr>
          </a:p>
          <a:p>
            <a:pPr algn="ctr"/>
            <a:r>
              <a:rPr lang="ja-JP" altLang="en-US" sz="2000" dirty="0">
                <a:latin typeface="HG丸ｺﾞｼｯｸM-PRO" panose="020F0600000000000000" pitchFamily="50" charset="-128"/>
                <a:ea typeface="HG丸ｺﾞｼｯｸM-PRO" panose="020F0600000000000000" pitchFamily="50" charset="-128"/>
              </a:rPr>
              <a:t>必須脂肪酸</a:t>
            </a:r>
            <a:endParaRPr lang="en-US" altLang="ja-JP" sz="2000" dirty="0">
              <a:latin typeface="HG丸ｺﾞｼｯｸM-PRO" panose="020F0600000000000000" pitchFamily="50" charset="-128"/>
              <a:ea typeface="HG丸ｺﾞｼｯｸM-PRO" panose="020F0600000000000000" pitchFamily="50" charset="-128"/>
            </a:endParaRPr>
          </a:p>
          <a:p>
            <a:pPr algn="ctr"/>
            <a:r>
              <a:rPr lang="en-US" altLang="ja-JP" sz="5400" dirty="0">
                <a:latin typeface="HG丸ｺﾞｼｯｸM-PRO" panose="020F0600000000000000" pitchFamily="50" charset="-128"/>
                <a:ea typeface="HG丸ｺﾞｼｯｸM-PRO" panose="020F0600000000000000" pitchFamily="50" charset="-128"/>
              </a:rPr>
              <a:t>+</a:t>
            </a:r>
          </a:p>
        </p:txBody>
      </p:sp>
      <p:sp>
        <p:nvSpPr>
          <p:cNvPr id="22" name="テキスト ボックス 21">
            <a:extLst>
              <a:ext uri="{FF2B5EF4-FFF2-40B4-BE49-F238E27FC236}">
                <a16:creationId xmlns:a16="http://schemas.microsoft.com/office/drawing/2014/main" xmlns="" id="{E122080D-7A91-AC7E-34C6-1885197A6F18}"/>
              </a:ext>
            </a:extLst>
          </p:cNvPr>
          <p:cNvSpPr txBox="1"/>
          <p:nvPr/>
        </p:nvSpPr>
        <p:spPr>
          <a:xfrm>
            <a:off x="7591429" y="5068740"/>
            <a:ext cx="2492714" cy="523220"/>
          </a:xfrm>
          <a:prstGeom prst="rect">
            <a:avLst/>
          </a:prstGeom>
          <a:noFill/>
        </p:spPr>
        <p:txBody>
          <a:bodyPr wrap="square" rtlCol="0">
            <a:spAutoFit/>
          </a:bodyPr>
          <a:lstStyle/>
          <a:p>
            <a:pPr algn="ctr"/>
            <a:r>
              <a:rPr lang="ja-JP" altLang="en-US" sz="2800" dirty="0">
                <a:solidFill>
                  <a:srgbClr val="FF0000"/>
                </a:solidFill>
                <a:latin typeface="HG丸ｺﾞｼｯｸM-PRO" panose="020F0600000000000000" pitchFamily="50" charset="-128"/>
                <a:ea typeface="HG丸ｺﾞｼｯｸM-PRO" panose="020F0600000000000000" pitchFamily="50" charset="-128"/>
              </a:rPr>
              <a:t>アラキドン酸</a:t>
            </a:r>
            <a:endParaRPr kumimoji="1"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3" name="テキスト ボックス 22">
            <a:extLst>
              <a:ext uri="{FF2B5EF4-FFF2-40B4-BE49-F238E27FC236}">
                <a16:creationId xmlns:a16="http://schemas.microsoft.com/office/drawing/2014/main" xmlns="" id="{4D02F76B-3104-DA16-D052-610FC21C899E}"/>
              </a:ext>
            </a:extLst>
          </p:cNvPr>
          <p:cNvSpPr txBox="1"/>
          <p:nvPr/>
        </p:nvSpPr>
        <p:spPr>
          <a:xfrm>
            <a:off x="7140243" y="6066321"/>
            <a:ext cx="3492275" cy="400110"/>
          </a:xfrm>
          <a:prstGeom prst="rect">
            <a:avLst/>
          </a:prstGeom>
          <a:noFill/>
        </p:spPr>
        <p:txBody>
          <a:bodyPr wrap="square" rtlCol="0">
            <a:spAutoFit/>
          </a:bodyPr>
          <a:lstStyle/>
          <a:p>
            <a:pPr algn="ct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皮膚病や脳機能の疾患</a:t>
            </a:r>
          </a:p>
        </p:txBody>
      </p:sp>
      <p:sp>
        <p:nvSpPr>
          <p:cNvPr id="24" name="テキスト ボックス 23">
            <a:extLst>
              <a:ext uri="{FF2B5EF4-FFF2-40B4-BE49-F238E27FC236}">
                <a16:creationId xmlns:a16="http://schemas.microsoft.com/office/drawing/2014/main" xmlns="" id="{B26B2079-7B32-5A3B-8158-A5828F7506CB}"/>
              </a:ext>
            </a:extLst>
          </p:cNvPr>
          <p:cNvSpPr txBox="1"/>
          <p:nvPr/>
        </p:nvSpPr>
        <p:spPr>
          <a:xfrm>
            <a:off x="1591403" y="4697256"/>
            <a:ext cx="3492275" cy="707886"/>
          </a:xfrm>
          <a:prstGeom prst="rect">
            <a:avLst/>
          </a:prstGeom>
          <a:noFill/>
        </p:spPr>
        <p:txBody>
          <a:bodyPr wrap="square" rtlCol="0">
            <a:spAutoFit/>
          </a:bodyPr>
          <a:lstStyle/>
          <a:p>
            <a:pPr algn="ctr"/>
            <a:r>
              <a:rPr kumimoji="1" lang="ja-JP" altLang="en-US" sz="2000" dirty="0">
                <a:solidFill>
                  <a:srgbClr val="0070C0"/>
                </a:solidFill>
                <a:latin typeface="HG丸ｺﾞｼｯｸM-PRO" panose="020F0600000000000000" pitchFamily="50" charset="-128"/>
                <a:ea typeface="HG丸ｺﾞｼｯｸM-PRO" panose="020F0600000000000000" pitchFamily="50" charset="-128"/>
              </a:rPr>
              <a:t>不足すると繁殖機能抑制や皮膚病の原因になる</a:t>
            </a:r>
          </a:p>
        </p:txBody>
      </p:sp>
      <p:sp>
        <p:nvSpPr>
          <p:cNvPr id="25" name="テキスト ボックス 24">
            <a:extLst>
              <a:ext uri="{FF2B5EF4-FFF2-40B4-BE49-F238E27FC236}">
                <a16:creationId xmlns:a16="http://schemas.microsoft.com/office/drawing/2014/main" xmlns="" id="{AF9DEF0A-31E7-5080-1387-DCEFF1BD1836}"/>
              </a:ext>
            </a:extLst>
          </p:cNvPr>
          <p:cNvSpPr txBox="1"/>
          <p:nvPr/>
        </p:nvSpPr>
        <p:spPr>
          <a:xfrm>
            <a:off x="5416224" y="1630211"/>
            <a:ext cx="5504325" cy="646331"/>
          </a:xfrm>
          <a:prstGeom prst="rect">
            <a:avLst/>
          </a:prstGeom>
          <a:noFill/>
        </p:spPr>
        <p:txBody>
          <a:bodyPr wrap="square" rtlCol="0">
            <a:spAutoFit/>
          </a:bodyPr>
          <a:lstStyle/>
          <a:p>
            <a:r>
              <a:rPr kumimoji="1" lang="ja-JP" altLang="en-US" dirty="0">
                <a:solidFill>
                  <a:srgbClr val="FF0000"/>
                </a:solidFill>
                <a:latin typeface="HG丸ｺﾞｼｯｸM-PRO" panose="020F0600000000000000" pitchFamily="50" charset="-128"/>
                <a:ea typeface="HG丸ｺﾞｼｯｸM-PRO" panose="020F0600000000000000" pitchFamily="50" charset="-128"/>
              </a:rPr>
              <a:t>酸敗が起こりやすいので、開封後のフードは、高温多湿・日光を避け、しっかり封をして、</a:t>
            </a:r>
            <a:r>
              <a:rPr lang="ja-JP" altLang="en-US" dirty="0">
                <a:solidFill>
                  <a:srgbClr val="FF0000"/>
                </a:solidFill>
                <a:latin typeface="HG丸ｺﾞｼｯｸM-PRO" panose="020F0600000000000000" pitchFamily="50" charset="-128"/>
                <a:ea typeface="HG丸ｺﾞｼｯｸM-PRO" panose="020F0600000000000000" pitchFamily="50" charset="-128"/>
              </a:rPr>
              <a:t>早めに使う。</a:t>
            </a:r>
            <a:endParaRPr kumimoji="1" lang="ja-JP" altLang="en-US" dirty="0">
              <a:solidFill>
                <a:srgbClr val="FF0000"/>
              </a:solidFill>
              <a:latin typeface="HG丸ｺﾞｼｯｸM-PRO" panose="020F0600000000000000" pitchFamily="50" charset="-128"/>
              <a:ea typeface="HG丸ｺﾞｼｯｸM-PRO" panose="020F0600000000000000" pitchFamily="50" charset="-128"/>
            </a:endParaRPr>
          </a:p>
        </p:txBody>
      </p:sp>
      <p:sp>
        <p:nvSpPr>
          <p:cNvPr id="2" name="正方形/長方形 1"/>
          <p:cNvSpPr/>
          <p:nvPr/>
        </p:nvSpPr>
        <p:spPr>
          <a:xfrm>
            <a:off x="1865616" y="3716734"/>
            <a:ext cx="1338828" cy="369332"/>
          </a:xfrm>
          <a:prstGeom prst="rect">
            <a:avLst/>
          </a:prstGeom>
        </p:spPr>
        <p:txBody>
          <a:bodyPr wrap="none">
            <a:spAutoFit/>
          </a:bodyPr>
          <a:lstStyle/>
          <a:p>
            <a:r>
              <a:rPr lang="ja-JP" altLang="en-US" dirty="0">
                <a:solidFill>
                  <a:srgbClr val="FF0000"/>
                </a:solidFill>
                <a:latin typeface="HG丸ｺﾞｼｯｸM-PRO" panose="020F0600000000000000" pitchFamily="50" charset="-128"/>
                <a:ea typeface="HG丸ｺﾞｼｯｸM-PRO" panose="020F0600000000000000" pitchFamily="50" charset="-128"/>
              </a:rPr>
              <a:t>リノール酸</a:t>
            </a:r>
            <a:endParaRPr lang="en-US" altLang="ja-JP" dirty="0">
              <a:solidFill>
                <a:srgbClr val="FF0000"/>
              </a:solidFill>
              <a:latin typeface="HG丸ｺﾞｼｯｸM-PRO" panose="020F0600000000000000" pitchFamily="50" charset="-128"/>
              <a:ea typeface="HG丸ｺﾞｼｯｸM-PRO" panose="020F0600000000000000" pitchFamily="50" charset="-128"/>
            </a:endParaRPr>
          </a:p>
        </p:txBody>
      </p:sp>
    </p:spTree>
    <p:custDataLst>
      <p:tags r:id="rId1"/>
    </p:custDataLst>
    <p:extLst>
      <p:ext uri="{BB962C8B-B14F-4D97-AF65-F5344CB8AC3E}">
        <p14:creationId xmlns:p14="http://schemas.microsoft.com/office/powerpoint/2010/main" val="1470422206"/>
      </p:ext>
    </p:extLst>
  </p:cSld>
  <p:clrMapOvr>
    <a:masterClrMapping/>
  </p:clrMapOvr>
  <mc:AlternateContent xmlns:mc="http://schemas.openxmlformats.org/markup-compatibility/2006" xmlns:p14="http://schemas.microsoft.com/office/powerpoint/2010/main">
    <mc:Choice Requires="p14">
      <p:transition spd="slow" p14:dur="2000" advTm="40528"/>
    </mc:Choice>
    <mc:Fallback xmlns="">
      <p:transition spd="slow" advTm="405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3|11.2|13.5"/>
</p:tagLst>
</file>

<file path=ppt/tags/tag10.xml><?xml version="1.0" encoding="utf-8"?>
<p:tagLst xmlns:a="http://schemas.openxmlformats.org/drawingml/2006/main" xmlns:r="http://schemas.openxmlformats.org/officeDocument/2006/relationships" xmlns:p="http://schemas.openxmlformats.org/presentationml/2006/main">
  <p:tag name="TIMING" val="|6.3|11.2|13.5"/>
</p:tagLst>
</file>

<file path=ppt/tags/tag11.xml><?xml version="1.0" encoding="utf-8"?>
<p:tagLst xmlns:a="http://schemas.openxmlformats.org/drawingml/2006/main" xmlns:r="http://schemas.openxmlformats.org/officeDocument/2006/relationships" xmlns:p="http://schemas.openxmlformats.org/presentationml/2006/main">
  <p:tag name="TIMING" val="|6.3|11.2|13.5"/>
</p:tagLst>
</file>

<file path=ppt/tags/tag12.xml><?xml version="1.0" encoding="utf-8"?>
<p:tagLst xmlns:a="http://schemas.openxmlformats.org/drawingml/2006/main" xmlns:r="http://schemas.openxmlformats.org/officeDocument/2006/relationships" xmlns:p="http://schemas.openxmlformats.org/presentationml/2006/main">
  <p:tag name="TIMING" val="|6.3|11.2|13.5"/>
</p:tagLst>
</file>

<file path=ppt/tags/tag13.xml><?xml version="1.0" encoding="utf-8"?>
<p:tagLst xmlns:a="http://schemas.openxmlformats.org/drawingml/2006/main" xmlns:r="http://schemas.openxmlformats.org/officeDocument/2006/relationships" xmlns:p="http://schemas.openxmlformats.org/presentationml/2006/main">
  <p:tag name="TIMING" val="|6.3|11.2|13.5"/>
</p:tagLst>
</file>

<file path=ppt/tags/tag14.xml><?xml version="1.0" encoding="utf-8"?>
<p:tagLst xmlns:a="http://schemas.openxmlformats.org/drawingml/2006/main" xmlns:r="http://schemas.openxmlformats.org/officeDocument/2006/relationships" xmlns:p="http://schemas.openxmlformats.org/presentationml/2006/main">
  <p:tag name="TIMING" val="|6.3|11.2|13.5"/>
</p:tagLst>
</file>

<file path=ppt/tags/tag15.xml><?xml version="1.0" encoding="utf-8"?>
<p:tagLst xmlns:a="http://schemas.openxmlformats.org/drawingml/2006/main" xmlns:r="http://schemas.openxmlformats.org/officeDocument/2006/relationships" xmlns:p="http://schemas.openxmlformats.org/presentationml/2006/main">
  <p:tag name="TIMING" val="|6.3|11.2|13.5"/>
</p:tagLst>
</file>

<file path=ppt/tags/tag16.xml><?xml version="1.0" encoding="utf-8"?>
<p:tagLst xmlns:a="http://schemas.openxmlformats.org/drawingml/2006/main" xmlns:r="http://schemas.openxmlformats.org/officeDocument/2006/relationships" xmlns:p="http://schemas.openxmlformats.org/presentationml/2006/main">
  <p:tag name="TIMING" val="|6.3|11.2|13.5"/>
</p:tagLst>
</file>

<file path=ppt/tags/tag17.xml><?xml version="1.0" encoding="utf-8"?>
<p:tagLst xmlns:a="http://schemas.openxmlformats.org/drawingml/2006/main" xmlns:r="http://schemas.openxmlformats.org/officeDocument/2006/relationships" xmlns:p="http://schemas.openxmlformats.org/presentationml/2006/main">
  <p:tag name="TIMING" val="|6.3|11.2|13.5"/>
</p:tagLst>
</file>

<file path=ppt/tags/tag18.xml><?xml version="1.0" encoding="utf-8"?>
<p:tagLst xmlns:a="http://schemas.openxmlformats.org/drawingml/2006/main" xmlns:r="http://schemas.openxmlformats.org/officeDocument/2006/relationships" xmlns:p="http://schemas.openxmlformats.org/presentationml/2006/main">
  <p:tag name="TIMING" val="|6.3|11.2|13.5"/>
</p:tagLst>
</file>

<file path=ppt/tags/tag19.xml><?xml version="1.0" encoding="utf-8"?>
<p:tagLst xmlns:a="http://schemas.openxmlformats.org/drawingml/2006/main" xmlns:r="http://schemas.openxmlformats.org/officeDocument/2006/relationships" xmlns:p="http://schemas.openxmlformats.org/presentationml/2006/main">
  <p:tag name="TIMING" val="|6.3|11.2|13.5"/>
</p:tagLst>
</file>

<file path=ppt/tags/tag2.xml><?xml version="1.0" encoding="utf-8"?>
<p:tagLst xmlns:a="http://schemas.openxmlformats.org/drawingml/2006/main" xmlns:r="http://schemas.openxmlformats.org/officeDocument/2006/relationships" xmlns:p="http://schemas.openxmlformats.org/presentationml/2006/main">
  <p:tag name="TIMING" val="|6.3|11.2|13.5"/>
</p:tagLst>
</file>

<file path=ppt/tags/tag20.xml><?xml version="1.0" encoding="utf-8"?>
<p:tagLst xmlns:a="http://schemas.openxmlformats.org/drawingml/2006/main" xmlns:r="http://schemas.openxmlformats.org/officeDocument/2006/relationships" xmlns:p="http://schemas.openxmlformats.org/presentationml/2006/main">
  <p:tag name="TIMING" val="|6.3|11.2|13.5"/>
</p:tagLst>
</file>

<file path=ppt/tags/tag21.xml><?xml version="1.0" encoding="utf-8"?>
<p:tagLst xmlns:a="http://schemas.openxmlformats.org/drawingml/2006/main" xmlns:r="http://schemas.openxmlformats.org/officeDocument/2006/relationships" xmlns:p="http://schemas.openxmlformats.org/presentationml/2006/main">
  <p:tag name="TIMING" val="|6.3|11.2|13.5"/>
</p:tagLst>
</file>

<file path=ppt/tags/tag22.xml><?xml version="1.0" encoding="utf-8"?>
<p:tagLst xmlns:a="http://schemas.openxmlformats.org/drawingml/2006/main" xmlns:r="http://schemas.openxmlformats.org/officeDocument/2006/relationships" xmlns:p="http://schemas.openxmlformats.org/presentationml/2006/main">
  <p:tag name="TIMING" val="|6.3|11.2|13.5"/>
</p:tagLst>
</file>

<file path=ppt/tags/tag23.xml><?xml version="1.0" encoding="utf-8"?>
<p:tagLst xmlns:a="http://schemas.openxmlformats.org/drawingml/2006/main" xmlns:r="http://schemas.openxmlformats.org/officeDocument/2006/relationships" xmlns:p="http://schemas.openxmlformats.org/presentationml/2006/main">
  <p:tag name="TIMING" val="|6.3|11.2|13.5"/>
</p:tagLst>
</file>

<file path=ppt/tags/tag24.xml><?xml version="1.0" encoding="utf-8"?>
<p:tagLst xmlns:a="http://schemas.openxmlformats.org/drawingml/2006/main" xmlns:r="http://schemas.openxmlformats.org/officeDocument/2006/relationships" xmlns:p="http://schemas.openxmlformats.org/presentationml/2006/main">
  <p:tag name="TIMING" val="|6.3|11.2|13.5"/>
</p:tagLst>
</file>

<file path=ppt/tags/tag25.xml><?xml version="1.0" encoding="utf-8"?>
<p:tagLst xmlns:a="http://schemas.openxmlformats.org/drawingml/2006/main" xmlns:r="http://schemas.openxmlformats.org/officeDocument/2006/relationships" xmlns:p="http://schemas.openxmlformats.org/presentationml/2006/main">
  <p:tag name="TIMING" val="|6.3|11.2|13.5"/>
</p:tagLst>
</file>

<file path=ppt/tags/tag26.xml><?xml version="1.0" encoding="utf-8"?>
<p:tagLst xmlns:a="http://schemas.openxmlformats.org/drawingml/2006/main" xmlns:r="http://schemas.openxmlformats.org/officeDocument/2006/relationships" xmlns:p="http://schemas.openxmlformats.org/presentationml/2006/main">
  <p:tag name="TIMING" val="|6.3|11.2|13.5"/>
</p:tagLst>
</file>

<file path=ppt/tags/tag27.xml><?xml version="1.0" encoding="utf-8"?>
<p:tagLst xmlns:a="http://schemas.openxmlformats.org/drawingml/2006/main" xmlns:r="http://schemas.openxmlformats.org/officeDocument/2006/relationships" xmlns:p="http://schemas.openxmlformats.org/presentationml/2006/main">
  <p:tag name="TIMING" val="|6.3|11.2|13.5"/>
</p:tagLst>
</file>

<file path=ppt/tags/tag28.xml><?xml version="1.0" encoding="utf-8"?>
<p:tagLst xmlns:a="http://schemas.openxmlformats.org/drawingml/2006/main" xmlns:r="http://schemas.openxmlformats.org/officeDocument/2006/relationships" xmlns:p="http://schemas.openxmlformats.org/presentationml/2006/main">
  <p:tag name="TIMING" val="|6.3|11.2|13.5"/>
</p:tagLst>
</file>

<file path=ppt/tags/tag29.xml><?xml version="1.0" encoding="utf-8"?>
<p:tagLst xmlns:a="http://schemas.openxmlformats.org/drawingml/2006/main" xmlns:r="http://schemas.openxmlformats.org/officeDocument/2006/relationships" xmlns:p="http://schemas.openxmlformats.org/presentationml/2006/main">
  <p:tag name="TIMING" val="|6.3|11.2|13.5"/>
</p:tagLst>
</file>

<file path=ppt/tags/tag3.xml><?xml version="1.0" encoding="utf-8"?>
<p:tagLst xmlns:a="http://schemas.openxmlformats.org/drawingml/2006/main" xmlns:r="http://schemas.openxmlformats.org/officeDocument/2006/relationships" xmlns:p="http://schemas.openxmlformats.org/presentationml/2006/main">
  <p:tag name="TIMING" val="|6.3|11.2|13.5"/>
</p:tagLst>
</file>

<file path=ppt/tags/tag30.xml><?xml version="1.0" encoding="utf-8"?>
<p:tagLst xmlns:a="http://schemas.openxmlformats.org/drawingml/2006/main" xmlns:r="http://schemas.openxmlformats.org/officeDocument/2006/relationships" xmlns:p="http://schemas.openxmlformats.org/presentationml/2006/main">
  <p:tag name="TIMING" val="|6.3|11.2|13.5"/>
</p:tagLst>
</file>

<file path=ppt/tags/tag31.xml><?xml version="1.0" encoding="utf-8"?>
<p:tagLst xmlns:a="http://schemas.openxmlformats.org/drawingml/2006/main" xmlns:r="http://schemas.openxmlformats.org/officeDocument/2006/relationships" xmlns:p="http://schemas.openxmlformats.org/presentationml/2006/main">
  <p:tag name="TIMING" val="|6.3|11.2|13.5"/>
</p:tagLst>
</file>

<file path=ppt/tags/tag32.xml><?xml version="1.0" encoding="utf-8"?>
<p:tagLst xmlns:a="http://schemas.openxmlformats.org/drawingml/2006/main" xmlns:r="http://schemas.openxmlformats.org/officeDocument/2006/relationships" xmlns:p="http://schemas.openxmlformats.org/presentationml/2006/main">
  <p:tag name="TIMING" val="|6.3|11.2|13.5"/>
</p:tagLst>
</file>

<file path=ppt/tags/tag33.xml><?xml version="1.0" encoding="utf-8"?>
<p:tagLst xmlns:a="http://schemas.openxmlformats.org/drawingml/2006/main" xmlns:r="http://schemas.openxmlformats.org/officeDocument/2006/relationships" xmlns:p="http://schemas.openxmlformats.org/presentationml/2006/main">
  <p:tag name="TIMING" val="|6.3|11.2|13.5"/>
</p:tagLst>
</file>

<file path=ppt/tags/tag34.xml><?xml version="1.0" encoding="utf-8"?>
<p:tagLst xmlns:a="http://schemas.openxmlformats.org/drawingml/2006/main" xmlns:r="http://schemas.openxmlformats.org/officeDocument/2006/relationships" xmlns:p="http://schemas.openxmlformats.org/presentationml/2006/main">
  <p:tag name="TIMING" val="|6.3|11.2|13.5"/>
</p:tagLst>
</file>

<file path=ppt/tags/tag4.xml><?xml version="1.0" encoding="utf-8"?>
<p:tagLst xmlns:a="http://schemas.openxmlformats.org/drawingml/2006/main" xmlns:r="http://schemas.openxmlformats.org/officeDocument/2006/relationships" xmlns:p="http://schemas.openxmlformats.org/presentationml/2006/main">
  <p:tag name="TIMING" val="|6.3|11.2|13.5"/>
</p:tagLst>
</file>

<file path=ppt/tags/tag5.xml><?xml version="1.0" encoding="utf-8"?>
<p:tagLst xmlns:a="http://schemas.openxmlformats.org/drawingml/2006/main" xmlns:r="http://schemas.openxmlformats.org/officeDocument/2006/relationships" xmlns:p="http://schemas.openxmlformats.org/presentationml/2006/main">
  <p:tag name="TIMING" val="|6.3|11.2|13.5"/>
</p:tagLst>
</file>

<file path=ppt/tags/tag6.xml><?xml version="1.0" encoding="utf-8"?>
<p:tagLst xmlns:a="http://schemas.openxmlformats.org/drawingml/2006/main" xmlns:r="http://schemas.openxmlformats.org/officeDocument/2006/relationships" xmlns:p="http://schemas.openxmlformats.org/presentationml/2006/main">
  <p:tag name="TIMING" val="|6.3|11.2|13.5"/>
</p:tagLst>
</file>

<file path=ppt/tags/tag7.xml><?xml version="1.0" encoding="utf-8"?>
<p:tagLst xmlns:a="http://schemas.openxmlformats.org/drawingml/2006/main" xmlns:r="http://schemas.openxmlformats.org/officeDocument/2006/relationships" xmlns:p="http://schemas.openxmlformats.org/presentationml/2006/main">
  <p:tag name="TIMING" val="|6.3|11.2|13.5"/>
</p:tagLst>
</file>

<file path=ppt/tags/tag8.xml><?xml version="1.0" encoding="utf-8"?>
<p:tagLst xmlns:a="http://schemas.openxmlformats.org/drawingml/2006/main" xmlns:r="http://schemas.openxmlformats.org/officeDocument/2006/relationships" xmlns:p="http://schemas.openxmlformats.org/presentationml/2006/main">
  <p:tag name="TIMING" val="|6.3|11.2|13.5"/>
</p:tagLst>
</file>

<file path=ppt/tags/tag9.xml><?xml version="1.0" encoding="utf-8"?>
<p:tagLst xmlns:a="http://schemas.openxmlformats.org/drawingml/2006/main" xmlns:r="http://schemas.openxmlformats.org/officeDocument/2006/relationships" xmlns:p="http://schemas.openxmlformats.org/presentationml/2006/main">
  <p:tag name="TIMING" val="|6.3|11.2|13.5"/>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4058</TotalTime>
  <Words>3287</Words>
  <Application>Microsoft Office PowerPoint</Application>
  <PresentationFormat>ワイド画面</PresentationFormat>
  <Paragraphs>753</Paragraphs>
  <Slides>37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37</vt:i4>
      </vt:variant>
    </vt:vector>
  </HeadingPairs>
  <TitlesOfParts>
    <vt:vector size="46" baseType="lpstr">
      <vt:lpstr>BIZ UDPゴシック</vt:lpstr>
      <vt:lpstr>HG丸ｺﾞｼｯｸM-PRO</vt:lpstr>
      <vt:lpstr>ＭＳ Ｐゴシック</vt:lpstr>
      <vt:lpstr>UD デジタル 教科書体 NK-B</vt:lpstr>
      <vt:lpstr>UD デジタル 教科書体 NP-B</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山城 正仁</dc:creator>
  <cp:lastModifiedBy>hr tk</cp:lastModifiedBy>
  <cp:revision>268</cp:revision>
  <dcterms:created xsi:type="dcterms:W3CDTF">2016-09-30T07:18:48Z</dcterms:created>
  <dcterms:modified xsi:type="dcterms:W3CDTF">2023-09-18T02:51:26Z</dcterms:modified>
</cp:coreProperties>
</file>