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510" r:id="rId11"/>
    <p:sldId id="503" r:id="rId12"/>
    <p:sldId id="504" r:id="rId13"/>
    <p:sldId id="505" r:id="rId14"/>
    <p:sldId id="494" r:id="rId15"/>
    <p:sldId id="495" r:id="rId16"/>
    <p:sldId id="497" r:id="rId17"/>
    <p:sldId id="498" r:id="rId18"/>
    <p:sldId id="496" r:id="rId19"/>
    <p:sldId id="499" r:id="rId20"/>
    <p:sldId id="500" r:id="rId21"/>
    <p:sldId id="502" r:id="rId22"/>
    <p:sldId id="501" r:id="rId23"/>
    <p:sldId id="512" r:id="rId24"/>
    <p:sldId id="506" r:id="rId25"/>
    <p:sldId id="507" r:id="rId26"/>
    <p:sldId id="508" r:id="rId27"/>
    <p:sldId id="509" r:id="rId28"/>
    <p:sldId id="511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4D2C"/>
    <a:srgbClr val="F6D487"/>
    <a:srgbClr val="F6C0B4"/>
    <a:srgbClr val="FFAEC9"/>
    <a:srgbClr val="FFC90E"/>
    <a:srgbClr val="C8BFE7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DD-41FA-805F-B15BF97682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DD-41FA-805F-B15BF97682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DD-41FA-805F-B15BF97682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DD-41FA-805F-B15BF97682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DD-41FA-805F-B15BF97682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Sheet1!$B$2:$B$6</c:f>
              <c:strCache>
                <c:ptCount val="5"/>
                <c:pt idx="0">
                  <c:v>診療所</c:v>
                </c:pt>
                <c:pt idx="1">
                  <c:v>企業・大学</c:v>
                </c:pt>
                <c:pt idx="2">
                  <c:v>県職員</c:v>
                </c:pt>
                <c:pt idx="3">
                  <c:v>市町村職員</c:v>
                </c:pt>
                <c:pt idx="4">
                  <c:v>国家公務員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18881</c:v>
                </c:pt>
                <c:pt idx="1">
                  <c:v>7842</c:v>
                </c:pt>
                <c:pt idx="2">
                  <c:v>6568</c:v>
                </c:pt>
                <c:pt idx="3">
                  <c:v>2092</c:v>
                </c:pt>
                <c:pt idx="4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DD-41FA-805F-B15BF9768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1516F-51D9-4FD2-873D-419746B22E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222E-1782-43C2-8CD4-87A9D371C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12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717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5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304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527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469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50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50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8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0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174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93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57B2-8790-4FB0-B38B-BF877D5D1523}" type="datetimeFigureOut">
              <a:rPr kumimoji="1" lang="ja-JP" altLang="en-US" smtClean="0"/>
              <a:t>2023/11/24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110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ote.com/thinknature/,&#26666;&#24335;&#20250;&#31038;&#12471;&#12531;&#12463;&#12539;&#12493;&#12452;&#12481;&#12515;&#12540;" TargetMode="Externa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igoto.mhlw.go.jp/,&#21402;&#29983;&#21172;&#20685;&#30465;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igoto.mhlw.go.jp/,&#21402;&#29983;&#21172;&#20685;&#30465;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hyperlink" Target="https://shigoto.mhlw.go.jp/,&#21402;&#29983;&#21172;&#20685;&#30465;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higoto.mhlw.go.jp/,&#65328;&#65317;&#65332;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shigoto.mhlw.go.jp/,&#21402;&#29983;&#21172;&#20685;&#30465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12357" y="850250"/>
            <a:ext cx="500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動物に関わる仕事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20070" y="5728492"/>
            <a:ext cx="872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文部科学省　沖縄・動物系分野における有機的高専連携プログラム開発・実証事業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79697" y="6542378"/>
            <a:ext cx="2712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ピクトアーツフリー素材：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https://pictarts.com/28/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79696" y="6326935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56CE7D-D176-0918-5DE9-6A2E9427D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48" y="2538288"/>
            <a:ext cx="6115904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12357" y="850250"/>
            <a:ext cx="500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動物に関わる仕事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20070" y="5728492"/>
            <a:ext cx="872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文部科学省　沖縄・動物系分野における有機的高専連携プログラム開発・実証事業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79697" y="6542378"/>
            <a:ext cx="2712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ピクトアーツフリー素材：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https://pictarts.com/28/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79696" y="6326935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56CE7D-D176-0918-5DE9-6A2E9427D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48" y="2538288"/>
            <a:ext cx="6115904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3" y="349591"/>
            <a:ext cx="8814844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動物の愛護及び管理に関する法律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511F74-6F0D-76CC-D814-3E26E39B690A}"/>
              </a:ext>
            </a:extLst>
          </p:cNvPr>
          <p:cNvSpPr txBox="1"/>
          <p:nvPr/>
        </p:nvSpPr>
        <p:spPr>
          <a:xfrm>
            <a:off x="1126837" y="3880540"/>
            <a:ext cx="1074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（実験動物・産業動物を除く哺乳類、鳥類、爬虫類）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を取り扱う事業を始めるとき、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0856D3-E46A-52A6-64F1-AD69D3D12A4D}"/>
              </a:ext>
            </a:extLst>
          </p:cNvPr>
          <p:cNvSpPr txBox="1"/>
          <p:nvPr/>
        </p:nvSpPr>
        <p:spPr>
          <a:xfrm>
            <a:off x="1440873" y="1996321"/>
            <a:ext cx="456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動物の虐待防止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動物の適正な飼養と保護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動物による危害の防止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DBF98B-1F84-3830-3DE7-89982950635C}"/>
              </a:ext>
            </a:extLst>
          </p:cNvPr>
          <p:cNvSpPr txBox="1"/>
          <p:nvPr/>
        </p:nvSpPr>
        <p:spPr>
          <a:xfrm>
            <a:off x="1468583" y="4981142"/>
            <a:ext cx="95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第一種動物取扱業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登録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＋事業所に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動物取扱責任者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配属</a:t>
            </a:r>
            <a:endParaRPr kumimoji="1" lang="ja-JP" altLang="en-US" sz="24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B19E1E-11F7-125C-316E-E8C85207A979}"/>
              </a:ext>
            </a:extLst>
          </p:cNvPr>
          <p:cNvSpPr txBox="1"/>
          <p:nvPr/>
        </p:nvSpPr>
        <p:spPr>
          <a:xfrm>
            <a:off x="1869283" y="4310298"/>
            <a:ext cx="6068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64F539-158B-5A21-DA96-098E0DCCBB07}"/>
              </a:ext>
            </a:extLst>
          </p:cNvPr>
          <p:cNvSpPr txBox="1"/>
          <p:nvPr/>
        </p:nvSpPr>
        <p:spPr>
          <a:xfrm>
            <a:off x="2022763" y="5566561"/>
            <a:ext cx="8968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販売、保管、貸出、訓練、展示、競り</a:t>
            </a:r>
            <a:r>
              <a:rPr lang="en-US" altLang="ja-JP" sz="16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[</a:t>
            </a:r>
            <a:r>
              <a:rPr lang="ja-JP" altLang="en-US" sz="16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せり</a:t>
            </a:r>
            <a:r>
              <a:rPr lang="en-US" altLang="ja-JP" sz="16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]</a:t>
            </a:r>
            <a:r>
              <a:rPr lang="ja-JP" altLang="en-US" sz="20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あっせん業、譲受</a:t>
            </a:r>
            <a:r>
              <a:rPr lang="en-US" altLang="ja-JP" sz="14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[</a:t>
            </a:r>
            <a:r>
              <a:rPr lang="ja-JP" altLang="en-US" sz="14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ゆずりうけ</a:t>
            </a:r>
            <a:r>
              <a:rPr lang="en-US" altLang="ja-JP" sz="14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]</a:t>
            </a:r>
            <a:r>
              <a:rPr lang="ja-JP" altLang="en-US" sz="20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飼育業のいずれかで登録を行い、登録証を受け取る。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FE3CBB-C56E-A946-C8F8-394F9607BCBF}"/>
              </a:ext>
            </a:extLst>
          </p:cNvPr>
          <p:cNvSpPr txBox="1"/>
          <p:nvPr/>
        </p:nvSpPr>
        <p:spPr>
          <a:xfrm>
            <a:off x="2220338" y="4324104"/>
            <a:ext cx="7137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両生類、魚類、昆虫・甲殻類など無脊椎動物は含まれない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712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3" y="349591"/>
            <a:ext cx="8814844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第一種動物取扱業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8747BB4-ECF1-8825-5CF3-28145E11B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319440"/>
              </p:ext>
            </p:extLst>
          </p:nvPr>
        </p:nvGraphicFramePr>
        <p:xfrm>
          <a:off x="152400" y="1194668"/>
          <a:ext cx="11799455" cy="551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9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8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業　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業の内容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当該する業者の例</a:t>
                      </a:r>
                      <a:endParaRPr kumimoji="1" lang="en-US" altLang="ja-JP" sz="1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販　売</a:t>
                      </a:r>
                      <a:endParaRPr kumimoji="1" lang="en-US" altLang="ja-JP" sz="1600" b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動物の小売</a:t>
                      </a:r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及び卸売並びにそれらを目的とした</a:t>
                      </a:r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繁殖</a:t>
                      </a:r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または輸入を行う業（その取次または代理を含む）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小売業者　卸売業者　販売目的の繁殖又は輸入を行う業者　露天などにおける販売のための動物の使用業者　</a:t>
                      </a: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※</a:t>
                      </a:r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対面販売のみ（ネット販売禁止）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9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保　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保管を目的に顧客の動物を預かる業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600" b="1" dirty="0">
                        <a:solidFill>
                          <a:srgbClr val="FF0000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4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貸　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愛玩、撮影、繁殖その他の目的で動物を貸し出す業</a:t>
                      </a:r>
                      <a:endParaRPr kumimoji="1" lang="en-US" altLang="ja-JP" sz="1600" b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ペットレンタル業者　映画等のタレント・撮影モデル</a:t>
                      </a:r>
                      <a:endParaRPr kumimoji="1" lang="en-US" altLang="ja-JP" sz="1600" b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繁殖用等の動物派遣業者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9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訓　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顧客の動物を預かり、訓練を行う業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動物の訓練・調教業者　出張訓練業者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4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展　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動物を見せる業（動物とのふれあいの提供を含む）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動物園・水族館　移動動物園　動物ふれあいテーマパーク　動物サーカス　乗馬施設　アニマルセラピー業者</a:t>
                      </a:r>
                      <a:endParaRPr kumimoji="1" lang="en-US" altLang="ja-JP" sz="1600" b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9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競りあっせん業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動物の売買をしようとする者のあっせん　会場を設けて競りの方法により行う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動物オークション（会場を設けて行う場合）</a:t>
                      </a:r>
                      <a:endParaRPr kumimoji="1" lang="en-US" altLang="ja-JP" sz="1600" b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849479"/>
                  </a:ext>
                </a:extLst>
              </a:tr>
              <a:tr h="4388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譲受飼育業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有償で動物を譲り受けて飼育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老犬老猫ホーム</a:t>
                      </a:r>
                      <a:endParaRPr kumimoji="1" lang="en-US" altLang="ja-JP" sz="1600" b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07970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1C4218-B980-D279-6366-98C8EE9DD974}"/>
              </a:ext>
            </a:extLst>
          </p:cNvPr>
          <p:cNvSpPr txBox="1"/>
          <p:nvPr/>
        </p:nvSpPr>
        <p:spPr>
          <a:xfrm>
            <a:off x="7570551" y="269958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1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ペットホテル　トリマー　ペットシッター</a:t>
            </a:r>
          </a:p>
        </p:txBody>
      </p:sp>
    </p:spTree>
    <p:extLst>
      <p:ext uri="{BB962C8B-B14F-4D97-AF65-F5344CB8AC3E}">
        <p14:creationId xmlns:p14="http://schemas.microsoft.com/office/powerpoint/2010/main" val="9513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3" y="349591"/>
            <a:ext cx="8814844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動物取扱責任者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170E716-C8A7-E425-27B7-CB86D0854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6" y="1348243"/>
            <a:ext cx="5401429" cy="381053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50316B-4D24-C5A1-DD57-ACA84BC6BAE1}"/>
              </a:ext>
            </a:extLst>
          </p:cNvPr>
          <p:cNvSpPr txBox="1"/>
          <p:nvPr/>
        </p:nvSpPr>
        <p:spPr>
          <a:xfrm>
            <a:off x="6317673" y="1340539"/>
            <a:ext cx="140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資格要件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0237715-07DD-6535-A701-245B6C873323}"/>
              </a:ext>
            </a:extLst>
          </p:cNvPr>
          <p:cNvSpPr/>
          <p:nvPr/>
        </p:nvSpPr>
        <p:spPr>
          <a:xfrm>
            <a:off x="692728" y="2262909"/>
            <a:ext cx="2964872" cy="3417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166716C-6FB2-D1B5-E3A0-B11051699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94286"/>
              </p:ext>
            </p:extLst>
          </p:nvPr>
        </p:nvGraphicFramePr>
        <p:xfrm>
          <a:off x="5661890" y="1907094"/>
          <a:ext cx="635461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資格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団体名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販売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保管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貸出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展示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愛玩動物飼養管理士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 dirty="0"/>
                        <a:t>公益社団法人日本愛玩動物協会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家庭動物管理士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 dirty="0"/>
                        <a:t>一般社団法人全国ペット協会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公認訓練士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 dirty="0"/>
                        <a:t>社団法人日本警察犬協会</a:t>
                      </a:r>
                      <a:endParaRPr kumimoji="1" lang="en-US" altLang="ja-JP" sz="900" b="1" dirty="0"/>
                    </a:p>
                    <a:p>
                      <a:r>
                        <a:rPr kumimoji="1" lang="ja-JP" altLang="en-US" sz="900" b="1" dirty="0"/>
                        <a:t>一般社団法人ジャパンケネルクラブ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  <a:endParaRPr kumimoji="1" lang="en-US" altLang="ja-JP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公認馬術指導者資格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 dirty="0"/>
                        <a:t>財団法人日本体育協会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実験動物技術者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 dirty="0"/>
                        <a:t>社団法人日本実験動物協会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ペットシッター士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 dirty="0"/>
                        <a:t>ＮＰＯ日本ペットシッター協会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1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愛犬飼育管理士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/>
                        <a:t>一般社団法人ジャパンケネルクラブ</a:t>
                      </a:r>
                    </a:p>
                    <a:p>
                      <a:endParaRPr kumimoji="1" lang="ja-JP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38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2" y="349591"/>
            <a:ext cx="7337026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ドッグトレーナー・犬訓練士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1ED58C-5A78-EE11-A765-8ED0BB59D13E}"/>
              </a:ext>
            </a:extLst>
          </p:cNvPr>
          <p:cNvSpPr txBox="1"/>
          <p:nvPr/>
        </p:nvSpPr>
        <p:spPr>
          <a:xfrm>
            <a:off x="747386" y="3003084"/>
            <a:ext cx="298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警察犬訓練士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15A4CB-0633-3A8F-7EF8-50FF3AB8166D}"/>
              </a:ext>
            </a:extLst>
          </p:cNvPr>
          <p:cNvSpPr txBox="1"/>
          <p:nvPr/>
        </p:nvSpPr>
        <p:spPr>
          <a:xfrm>
            <a:off x="4356416" y="3040033"/>
            <a:ext cx="729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犯罪捜査や警備に活躍する警察犬を目指す犬に特殊な訓練を行う。麻薬捜査や災害救助など仕事に応じた専門的訓練も行う。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B89256-B06D-945B-2EE7-B79B0429AC42}"/>
              </a:ext>
            </a:extLst>
          </p:cNvPr>
          <p:cNvSpPr txBox="1"/>
          <p:nvPr/>
        </p:nvSpPr>
        <p:spPr>
          <a:xfrm>
            <a:off x="747386" y="1617628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ドッグトレーナー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1E0677-803B-EE54-FA32-2C7584329E69}"/>
              </a:ext>
            </a:extLst>
          </p:cNvPr>
          <p:cNvSpPr txBox="1"/>
          <p:nvPr/>
        </p:nvSpPr>
        <p:spPr>
          <a:xfrm>
            <a:off x="4257964" y="1654577"/>
            <a:ext cx="733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家庭で飼育されている犬に、散歩やトイレ、留守番など人間と暮らす上で身につけなければいけないマナーを効果的に教えていく。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飼い主の悩みや相談にのり、適切なアドバイスもする。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0B4A79-C285-E263-79E7-996C80CC982C}"/>
              </a:ext>
            </a:extLst>
          </p:cNvPr>
          <p:cNvSpPr txBox="1"/>
          <p:nvPr/>
        </p:nvSpPr>
        <p:spPr>
          <a:xfrm>
            <a:off x="101600" y="5997523"/>
            <a:ext cx="915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参考資料：厚生労働省　職業情報提供サイト（日本版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O-NET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　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https://shigoto.mhlw.go.jp/</a:t>
            </a:r>
            <a:endParaRPr kumimoji="1" lang="ja-JP" altLang="en-US" sz="1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A305B3-102A-EB4A-0729-E39146890106}"/>
              </a:ext>
            </a:extLst>
          </p:cNvPr>
          <p:cNvSpPr txBox="1"/>
          <p:nvPr/>
        </p:nvSpPr>
        <p:spPr>
          <a:xfrm>
            <a:off x="0" y="6293086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「犬訓練士」で検索！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B48921-0CA8-05BF-9DE6-3490EC286BD5}"/>
              </a:ext>
            </a:extLst>
          </p:cNvPr>
          <p:cNvSpPr txBox="1"/>
          <p:nvPr/>
        </p:nvSpPr>
        <p:spPr>
          <a:xfrm>
            <a:off x="3517392" y="6320795"/>
            <a:ext cx="669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動画の視聴は通信料がかかります。</a:t>
            </a:r>
            <a:r>
              <a:rPr kumimoji="1" lang="en-US" altLang="ja-JP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wi-fi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環境のある場所で視聴してください。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DA50136-4A17-DE35-4237-D86AE64C0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232" y="47625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00C10A-C694-D24F-6297-EF73A2804171}"/>
              </a:ext>
            </a:extLst>
          </p:cNvPr>
          <p:cNvSpPr txBox="1"/>
          <p:nvPr/>
        </p:nvSpPr>
        <p:spPr>
          <a:xfrm>
            <a:off x="728913" y="3908247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盲導犬訓練士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2658F3-89BD-CE2A-36D1-786EA99ABE8E}"/>
              </a:ext>
            </a:extLst>
          </p:cNvPr>
          <p:cNvSpPr txBox="1"/>
          <p:nvPr/>
        </p:nvSpPr>
        <p:spPr>
          <a:xfrm>
            <a:off x="4351798" y="3857451"/>
            <a:ext cx="729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盲導犬の世話と訓練、使用者のフォローや説明会の実施などを行う。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975B13-0C1C-4169-1D4C-B66B37DF6A4D}"/>
              </a:ext>
            </a:extLst>
          </p:cNvPr>
          <p:cNvSpPr txBox="1"/>
          <p:nvPr/>
        </p:nvSpPr>
        <p:spPr>
          <a:xfrm>
            <a:off x="728913" y="4656393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その他訓練士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8F95DE-D449-E054-0684-9088C47492F3}"/>
              </a:ext>
            </a:extLst>
          </p:cNvPr>
          <p:cNvSpPr txBox="1"/>
          <p:nvPr/>
        </p:nvSpPr>
        <p:spPr>
          <a:xfrm>
            <a:off x="4351798" y="4661015"/>
            <a:ext cx="54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介助の必要な高齢者・身体障害者の生活をサポートする介助犬や聴導犬なども普及しはじめている。</a:t>
            </a:r>
          </a:p>
        </p:txBody>
      </p:sp>
    </p:spTree>
    <p:extLst>
      <p:ext uri="{BB962C8B-B14F-4D97-AF65-F5344CB8AC3E}">
        <p14:creationId xmlns:p14="http://schemas.microsoft.com/office/powerpoint/2010/main" val="23159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2" y="349591"/>
            <a:ext cx="7337026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ドッグトレーナー・犬訓練士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EE32E5B-638F-B2DD-FC5E-4561F15E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9" y="1525097"/>
            <a:ext cx="4465815" cy="442312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FF479E-6DCE-42E2-05BE-66950BB9217B}"/>
              </a:ext>
            </a:extLst>
          </p:cNvPr>
          <p:cNvSpPr txBox="1"/>
          <p:nvPr/>
        </p:nvSpPr>
        <p:spPr>
          <a:xfrm>
            <a:off x="5162368" y="1599159"/>
            <a:ext cx="557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統一された国家資格はなく様々な民間資格がある。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185CAA-C06B-C40B-6FB4-35AC910BB8CF}"/>
              </a:ext>
            </a:extLst>
          </p:cNvPr>
          <p:cNvSpPr txBox="1"/>
          <p:nvPr/>
        </p:nvSpPr>
        <p:spPr>
          <a:xfrm>
            <a:off x="5162367" y="2504324"/>
            <a:ext cx="6641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統一された国家資格はない。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日本警察犬協会、ジャパンケネルクラブ、日本シェパード犬登録協会、日本盲導犬協会、日本聴導犬協会が実施している所定の試験に合格して、訓練士の資格を取得する。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DE976E-AF64-0780-4347-74DB10F98AB1}"/>
              </a:ext>
            </a:extLst>
          </p:cNvPr>
          <p:cNvSpPr txBox="1"/>
          <p:nvPr/>
        </p:nvSpPr>
        <p:spPr>
          <a:xfrm>
            <a:off x="4802148" y="4286941"/>
            <a:ext cx="670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「直轄警察犬訓練士」：鑑識課の警察官がなる。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「嘱託警察犬訓練士」：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E09C6A-2F8E-272A-ACC1-C6513E7CADF3}"/>
              </a:ext>
            </a:extLst>
          </p:cNvPr>
          <p:cNvSpPr txBox="1"/>
          <p:nvPr/>
        </p:nvSpPr>
        <p:spPr>
          <a:xfrm>
            <a:off x="5310149" y="5773995"/>
            <a:ext cx="670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日本盲導犬協会が公認する全国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カ所の盲導犬育成施設に就職をし資格を取得する。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03E33E-F5BF-9957-0EAA-CF757AC79E09}"/>
              </a:ext>
            </a:extLst>
          </p:cNvPr>
          <p:cNvSpPr txBox="1"/>
          <p:nvPr/>
        </p:nvSpPr>
        <p:spPr>
          <a:xfrm>
            <a:off x="4729018" y="1297770"/>
            <a:ext cx="2262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ドッグトレーナー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E0D23EA-1004-14F8-136F-36E9DDBF25E5}"/>
              </a:ext>
            </a:extLst>
          </p:cNvPr>
          <p:cNvSpPr txBox="1"/>
          <p:nvPr/>
        </p:nvSpPr>
        <p:spPr>
          <a:xfrm>
            <a:off x="4802909" y="21290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訓練士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413778-33F5-6D09-1696-DE877252F6FD}"/>
              </a:ext>
            </a:extLst>
          </p:cNvPr>
          <p:cNvSpPr txBox="1"/>
          <p:nvPr/>
        </p:nvSpPr>
        <p:spPr>
          <a:xfrm>
            <a:off x="4867563" y="38931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警察犬訓練士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B99D12C-93EB-7B59-90FB-0401E3A7C449}"/>
              </a:ext>
            </a:extLst>
          </p:cNvPr>
          <p:cNvSpPr txBox="1"/>
          <p:nvPr/>
        </p:nvSpPr>
        <p:spPr>
          <a:xfrm>
            <a:off x="7536873" y="4585961"/>
            <a:ext cx="4442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日本警察犬協会が公認する全国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カ所の警察犬訓練所に就職し資格を取得する。</a:t>
            </a:r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D3D4B50-6FD7-A4E5-796F-DCA39BB14661}"/>
              </a:ext>
            </a:extLst>
          </p:cNvPr>
          <p:cNvSpPr txBox="1"/>
          <p:nvPr/>
        </p:nvSpPr>
        <p:spPr>
          <a:xfrm>
            <a:off x="4858328" y="53710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盲導犬訓練士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6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2" y="349591"/>
            <a:ext cx="3817972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動物園飼育員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B89256-B06D-945B-2EE7-B79B0429AC42}"/>
              </a:ext>
            </a:extLst>
          </p:cNvPr>
          <p:cNvSpPr txBox="1"/>
          <p:nvPr/>
        </p:nvSpPr>
        <p:spPr>
          <a:xfrm>
            <a:off x="269453" y="1439288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動物の飼育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1E0677-803B-EE54-FA32-2C7584329E69}"/>
              </a:ext>
            </a:extLst>
          </p:cNvPr>
          <p:cNvSpPr txBox="1"/>
          <p:nvPr/>
        </p:nvSpPr>
        <p:spPr>
          <a:xfrm>
            <a:off x="732030" y="1984237"/>
            <a:ext cx="6640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担当する動物の動き、におい、毛のつや、食べ残し、糞の状態を観察し健康状態をチェックする。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飼料の配合・調理を行い、給餌する。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病気の治療や予防接種を獣医と共に行う。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動物舎や運動場の掃除・整備をする。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飼育日誌を記録する。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0B4A79-C285-E263-79E7-996C80CC982C}"/>
              </a:ext>
            </a:extLst>
          </p:cNvPr>
          <p:cNvSpPr txBox="1"/>
          <p:nvPr/>
        </p:nvSpPr>
        <p:spPr>
          <a:xfrm>
            <a:off x="101600" y="5997523"/>
            <a:ext cx="915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参考資料：厚生労働省　職業情報提供サイト（日本版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O-NET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　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https://shigoto.mhlw.go.jp/</a:t>
            </a:r>
            <a:endParaRPr kumimoji="1" lang="ja-JP" altLang="en-US" sz="1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A305B3-102A-EB4A-0729-E39146890106}"/>
              </a:ext>
            </a:extLst>
          </p:cNvPr>
          <p:cNvSpPr txBox="1"/>
          <p:nvPr/>
        </p:nvSpPr>
        <p:spPr>
          <a:xfrm>
            <a:off x="0" y="6293086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「動物園飼育員」で検索！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B48921-0CA8-05BF-9DE6-3490EC286BD5}"/>
              </a:ext>
            </a:extLst>
          </p:cNvPr>
          <p:cNvSpPr txBox="1"/>
          <p:nvPr/>
        </p:nvSpPr>
        <p:spPr>
          <a:xfrm>
            <a:off x="3517392" y="6320795"/>
            <a:ext cx="669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動画の視聴は通信料がかかります。</a:t>
            </a:r>
            <a:r>
              <a:rPr kumimoji="1" lang="en-US" altLang="ja-JP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wi-fi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環境のある場所で視聴してください。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D37E23-1E8C-9919-591C-2DDC5316D820}"/>
              </a:ext>
            </a:extLst>
          </p:cNvPr>
          <p:cNvSpPr txBox="1"/>
          <p:nvPr/>
        </p:nvSpPr>
        <p:spPr>
          <a:xfrm>
            <a:off x="273283" y="4162248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動物の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)</a:t>
            </a:r>
            <a:endParaRPr kumimoji="1" lang="ja-JP" altLang="en-US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31B2C1-A5A1-6D0F-525C-179DCB843B17}"/>
              </a:ext>
            </a:extLst>
          </p:cNvPr>
          <p:cNvSpPr txBox="1"/>
          <p:nvPr/>
        </p:nvSpPr>
        <p:spPr>
          <a:xfrm>
            <a:off x="816628" y="4829038"/>
            <a:ext cx="786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動物の「行動展示」、来園数増加のイベント企画・実施、ＰＲ企画・実施。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希少動物の繁殖、野生行動を引き出す飼育環境整備など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C55A2F2-A3CF-88A5-DAF3-DCE741290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621" y="641861"/>
            <a:ext cx="4284348" cy="377154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7951F0AF-5BA5-840E-316E-E2F37670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78" y="4681105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25B131-0080-7121-9662-8FEEE3CA78E9}"/>
              </a:ext>
            </a:extLst>
          </p:cNvPr>
          <p:cNvSpPr txBox="1"/>
          <p:nvPr/>
        </p:nvSpPr>
        <p:spPr>
          <a:xfrm>
            <a:off x="1473740" y="4187918"/>
            <a:ext cx="158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展示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41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2" y="349591"/>
            <a:ext cx="3891863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水族館飼育員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0B4A79-C285-E263-79E7-996C80CC982C}"/>
              </a:ext>
            </a:extLst>
          </p:cNvPr>
          <p:cNvSpPr txBox="1"/>
          <p:nvPr/>
        </p:nvSpPr>
        <p:spPr>
          <a:xfrm>
            <a:off x="101600" y="5997523"/>
            <a:ext cx="915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参考資料：厚生労働省　職業情報提供サイト（日本版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O-NET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　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https://shigoto.mhlw.go.jp/</a:t>
            </a:r>
            <a:endParaRPr kumimoji="1" lang="ja-JP" altLang="en-US" sz="1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A305B3-102A-EB4A-0729-E39146890106}"/>
              </a:ext>
            </a:extLst>
          </p:cNvPr>
          <p:cNvSpPr txBox="1"/>
          <p:nvPr/>
        </p:nvSpPr>
        <p:spPr>
          <a:xfrm>
            <a:off x="0" y="6293086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「水族館飼育員」で検索！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B48921-0CA8-05BF-9DE6-3490EC286BD5}"/>
              </a:ext>
            </a:extLst>
          </p:cNvPr>
          <p:cNvSpPr txBox="1"/>
          <p:nvPr/>
        </p:nvSpPr>
        <p:spPr>
          <a:xfrm>
            <a:off x="3517392" y="6320795"/>
            <a:ext cx="669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動画の視聴は通信料がかかります。</a:t>
            </a:r>
            <a:r>
              <a:rPr kumimoji="1" lang="en-US" altLang="ja-JP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wi-fi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環境のある場所で視聴してください。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7DB0F4-ACC8-3ED8-31D5-ECB64C00E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034" y="537575"/>
            <a:ext cx="4231330" cy="379775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8DE19C-1673-2119-D315-71B1590B51D9}"/>
              </a:ext>
            </a:extLst>
          </p:cNvPr>
          <p:cNvSpPr txBox="1"/>
          <p:nvPr/>
        </p:nvSpPr>
        <p:spPr>
          <a:xfrm>
            <a:off x="425097" y="1293372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水生生物の飼育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3646D3-6FF3-DCD0-10E6-7C42E35E2B01}"/>
              </a:ext>
            </a:extLst>
          </p:cNvPr>
          <p:cNvSpPr txBox="1"/>
          <p:nvPr/>
        </p:nvSpPr>
        <p:spPr>
          <a:xfrm>
            <a:off x="887674" y="1838321"/>
            <a:ext cx="6640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担当する水槽を巡回し、生物を観察し健康状態などをチェックする。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水質水温管理をする装置の点検・確認をする。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餌の配合・調理を行い、給餌する。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水槽や展示スペースの掃除・整備をする。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飼育日誌を記録する。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E4E6E5-265E-C376-F27A-558BC3813DF0}"/>
              </a:ext>
            </a:extLst>
          </p:cNvPr>
          <p:cNvSpPr txBox="1"/>
          <p:nvPr/>
        </p:nvSpPr>
        <p:spPr>
          <a:xfrm>
            <a:off x="535932" y="4006604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水生生物の展示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485E32-2D4A-E98D-25DF-C2C55A8ECAAF}"/>
              </a:ext>
            </a:extLst>
          </p:cNvPr>
          <p:cNvSpPr txBox="1"/>
          <p:nvPr/>
        </p:nvSpPr>
        <p:spPr>
          <a:xfrm>
            <a:off x="972272" y="4546935"/>
            <a:ext cx="661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来館者数増加のイベント企画・実施、ＰＲ企画・実施。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イルカショー、ペンギンショーなど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水生生物の採集・繁殖、プランクトンの培養、展示替えなど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D1A0A61-462E-51C6-05AC-3FC34F36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759" y="469034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2" y="349591"/>
            <a:ext cx="3245317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畜産技術者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B89256-B06D-945B-2EE7-B79B0429AC42}"/>
              </a:ext>
            </a:extLst>
          </p:cNvPr>
          <p:cNvSpPr txBox="1"/>
          <p:nvPr/>
        </p:nvSpPr>
        <p:spPr>
          <a:xfrm>
            <a:off x="629377" y="1740845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畜産技術普及指導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1E0677-803B-EE54-FA32-2C7584329E69}"/>
              </a:ext>
            </a:extLst>
          </p:cNvPr>
          <p:cNvSpPr txBox="1"/>
          <p:nvPr/>
        </p:nvSpPr>
        <p:spPr>
          <a:xfrm>
            <a:off x="1091954" y="2350449"/>
            <a:ext cx="385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畜産農家に対して技術援助を行う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0B4A79-C285-E263-79E7-996C80CC982C}"/>
              </a:ext>
            </a:extLst>
          </p:cNvPr>
          <p:cNvSpPr txBox="1"/>
          <p:nvPr/>
        </p:nvSpPr>
        <p:spPr>
          <a:xfrm>
            <a:off x="101600" y="5997523"/>
            <a:ext cx="915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参考資料：厚生労働省　職業情報提供サイト（日本版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O-NET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　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https://shigoto.mhlw.go.jp/</a:t>
            </a:r>
            <a:endParaRPr kumimoji="1" lang="ja-JP" altLang="en-US" sz="1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A305B3-102A-EB4A-0729-E39146890106}"/>
              </a:ext>
            </a:extLst>
          </p:cNvPr>
          <p:cNvSpPr txBox="1"/>
          <p:nvPr/>
        </p:nvSpPr>
        <p:spPr>
          <a:xfrm>
            <a:off x="0" y="6293086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「畜産技術者」で検索！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B48921-0CA8-05BF-9DE6-3490EC286BD5}"/>
              </a:ext>
            </a:extLst>
          </p:cNvPr>
          <p:cNvSpPr txBox="1"/>
          <p:nvPr/>
        </p:nvSpPr>
        <p:spPr>
          <a:xfrm>
            <a:off x="3517392" y="6320795"/>
            <a:ext cx="669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動画の視聴は通信料がかかります。</a:t>
            </a:r>
            <a:r>
              <a:rPr kumimoji="1" lang="en-US" altLang="ja-JP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wi-fi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環境のある場所で視聴してください。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31B2C1-A5A1-6D0F-525C-179DCB843B17}"/>
              </a:ext>
            </a:extLst>
          </p:cNvPr>
          <p:cNvSpPr txBox="1"/>
          <p:nvPr/>
        </p:nvSpPr>
        <p:spPr>
          <a:xfrm>
            <a:off x="1176553" y="4073718"/>
            <a:ext cx="432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育種繁殖、飼養技術、牧草・飼料生産技術、畜産物生産技術の研究開発を行う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07440B5-F900-36B5-957D-09486AD6B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464" y="162974"/>
            <a:ext cx="4591455" cy="4574387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7190D6D-6645-4682-ABBD-643CA085816B}"/>
              </a:ext>
            </a:extLst>
          </p:cNvPr>
          <p:cNvSpPr txBox="1"/>
          <p:nvPr/>
        </p:nvSpPr>
        <p:spPr>
          <a:xfrm>
            <a:off x="629377" y="3477968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畜産技術研究開発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DA7369B-7563-B959-2834-B5B65F9A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287" y="4681104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2" y="349591"/>
            <a:ext cx="7013753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バイオテクノロジー研究者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0B4A79-C285-E263-79E7-996C80CC982C}"/>
              </a:ext>
            </a:extLst>
          </p:cNvPr>
          <p:cNvSpPr txBox="1"/>
          <p:nvPr/>
        </p:nvSpPr>
        <p:spPr>
          <a:xfrm>
            <a:off x="101600" y="5997523"/>
            <a:ext cx="915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参考資料：厚生労働省　職業情報提供サイト（日本版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O-NET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　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https://shigoto.mhlw.go.jp/</a:t>
            </a:r>
            <a:endParaRPr kumimoji="1" lang="ja-JP" altLang="en-US" sz="1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A305B3-102A-EB4A-0729-E39146890106}"/>
              </a:ext>
            </a:extLst>
          </p:cNvPr>
          <p:cNvSpPr txBox="1"/>
          <p:nvPr/>
        </p:nvSpPr>
        <p:spPr>
          <a:xfrm>
            <a:off x="0" y="6357741"/>
            <a:ext cx="3768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「バイオテクノロジー研究者」で検索！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B48921-0CA8-05BF-9DE6-3490EC286BD5}"/>
              </a:ext>
            </a:extLst>
          </p:cNvPr>
          <p:cNvSpPr txBox="1"/>
          <p:nvPr/>
        </p:nvSpPr>
        <p:spPr>
          <a:xfrm>
            <a:off x="3517392" y="6320795"/>
            <a:ext cx="669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動画の視聴は通信料がかかります。</a:t>
            </a:r>
            <a:r>
              <a:rPr kumimoji="1" lang="en-US" altLang="ja-JP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wi-fi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環境のある場所で視聴してください。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8DE19C-1673-2119-D315-71B1590B51D9}"/>
              </a:ext>
            </a:extLst>
          </p:cNvPr>
          <p:cNvSpPr txBox="1"/>
          <p:nvPr/>
        </p:nvSpPr>
        <p:spPr>
          <a:xfrm>
            <a:off x="425097" y="1332283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農業・食品分野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3646D3-6FF3-DCD0-10E6-7C42E35E2B01}"/>
              </a:ext>
            </a:extLst>
          </p:cNvPr>
          <p:cNvSpPr txBox="1"/>
          <p:nvPr/>
        </p:nvSpPr>
        <p:spPr>
          <a:xfrm>
            <a:off x="887674" y="1877232"/>
            <a:ext cx="52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遺伝子組み替えによる品種改良や新品種の開発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44E2282-2F3A-6948-3793-53342B68B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162" y="1410511"/>
            <a:ext cx="3243841" cy="34421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C17821-1EE1-28DA-3BFB-2EFD7D9B7E44}"/>
              </a:ext>
            </a:extLst>
          </p:cNvPr>
          <p:cNvSpPr txBox="1"/>
          <p:nvPr/>
        </p:nvSpPr>
        <p:spPr>
          <a:xfrm>
            <a:off x="425097" y="3391992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医療・薬品分野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D0789E-6FBC-B651-592A-6D2B9B82110B}"/>
              </a:ext>
            </a:extLst>
          </p:cNvPr>
          <p:cNvSpPr txBox="1"/>
          <p:nvPr/>
        </p:nvSpPr>
        <p:spPr>
          <a:xfrm>
            <a:off x="887674" y="3936941"/>
            <a:ext cx="520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ゲノム情報（遺伝情報）をもとに、病気の発症に関連する遺伝子を特定し、新薬の開発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1AD7E63-7F70-927E-EB2F-C20294E2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23" y="47625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38D9F3-7C2C-5F0E-8F20-433AC56ED00F}"/>
              </a:ext>
            </a:extLst>
          </p:cNvPr>
          <p:cNvSpPr txBox="1"/>
          <p:nvPr/>
        </p:nvSpPr>
        <p:spPr>
          <a:xfrm>
            <a:off x="887674" y="2357523"/>
            <a:ext cx="635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除草剤に強い大豆（飼料や大豆油）</a:t>
            </a:r>
            <a:endParaRPr lang="en-US" altLang="ja-JP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害虫に強いトウモロコシ（飼料やコーン油、異性化糖）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839ADE-D2B0-CD82-5072-220398CD8B60}"/>
              </a:ext>
            </a:extLst>
          </p:cNvPr>
          <p:cNvSpPr txBox="1"/>
          <p:nvPr/>
        </p:nvSpPr>
        <p:spPr>
          <a:xfrm>
            <a:off x="887674" y="4611196"/>
            <a:ext cx="635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大腸菌や酵母菌に組み替え遺伝子を導入し</a:t>
            </a:r>
            <a:endParaRPr kumimoji="1" lang="en-US" altLang="ja-JP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菌に目的のたんぱく質を作らせる</a:t>
            </a:r>
            <a:endParaRPr kumimoji="1" lang="en-US" altLang="ja-JP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例）ワクチン、抗がん剤など</a:t>
            </a:r>
          </a:p>
        </p:txBody>
      </p:sp>
    </p:spTree>
    <p:extLst>
      <p:ext uri="{BB962C8B-B14F-4D97-AF65-F5344CB8AC3E}">
        <p14:creationId xmlns:p14="http://schemas.microsoft.com/office/powerpoint/2010/main" val="700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169664" y="368064"/>
            <a:ext cx="3162192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獣医師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87FE86-93DB-33CB-A88D-25A6AE2DF27F}"/>
              </a:ext>
            </a:extLst>
          </p:cNvPr>
          <p:cNvSpPr txBox="1"/>
          <p:nvPr/>
        </p:nvSpPr>
        <p:spPr>
          <a:xfrm>
            <a:off x="461058" y="1608390"/>
            <a:ext cx="368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伴侶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はんりょ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動物分野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F647D0-8180-84A6-352D-EA5A2AF35DDF}"/>
              </a:ext>
            </a:extLst>
          </p:cNvPr>
          <p:cNvSpPr txBox="1"/>
          <p:nvPr/>
        </p:nvSpPr>
        <p:spPr>
          <a:xfrm>
            <a:off x="461058" y="2347299"/>
            <a:ext cx="3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)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動物分野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1ED58C-5A78-EE11-A765-8ED0BB59D13E}"/>
              </a:ext>
            </a:extLst>
          </p:cNvPr>
          <p:cNvSpPr txBox="1"/>
          <p:nvPr/>
        </p:nvSpPr>
        <p:spPr>
          <a:xfrm>
            <a:off x="461058" y="3187809"/>
            <a:ext cx="396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)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衛生分野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999B65E-7B8D-D406-A1F1-87B76DCCF649}"/>
              </a:ext>
            </a:extLst>
          </p:cNvPr>
          <p:cNvSpPr txBox="1"/>
          <p:nvPr/>
        </p:nvSpPr>
        <p:spPr>
          <a:xfrm>
            <a:off x="461058" y="4296174"/>
            <a:ext cx="416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バイオメディカル分野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81F28B-5787-C6CC-9100-3520C533B077}"/>
              </a:ext>
            </a:extLst>
          </p:cNvPr>
          <p:cNvSpPr txBox="1"/>
          <p:nvPr/>
        </p:nvSpPr>
        <p:spPr>
          <a:xfrm>
            <a:off x="461059" y="5062791"/>
            <a:ext cx="325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野生動物関係分野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9F9C10-5AB9-F62F-A41C-2C176C6AFABA}"/>
              </a:ext>
            </a:extLst>
          </p:cNvPr>
          <p:cNvSpPr txBox="1"/>
          <p:nvPr/>
        </p:nvSpPr>
        <p:spPr>
          <a:xfrm>
            <a:off x="4312622" y="1608390"/>
            <a:ext cx="609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小動物の診断・治療・相談・指導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3B145EC-904F-2583-7847-E565C81186E7}"/>
              </a:ext>
            </a:extLst>
          </p:cNvPr>
          <p:cNvSpPr txBox="1"/>
          <p:nvPr/>
        </p:nvSpPr>
        <p:spPr>
          <a:xfrm>
            <a:off x="4312622" y="2393481"/>
            <a:ext cx="777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牛、馬、豚、鶏など家畜の病気の予防・衛生管理・繁殖・品種改良など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DAEA5D-B705-8966-057C-A5F5C0174E7A}"/>
              </a:ext>
            </a:extLst>
          </p:cNvPr>
          <p:cNvSpPr txBox="1"/>
          <p:nvPr/>
        </p:nvSpPr>
        <p:spPr>
          <a:xfrm>
            <a:off x="4312621" y="3206281"/>
            <a:ext cx="77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食肉、畜産加工品、魚介類など食品の安全性監視、感染症予防、検疫業務、動物愛護管理など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15A4CB-0633-3A8F-7EF8-50FF3AB8166D}"/>
              </a:ext>
            </a:extLst>
          </p:cNvPr>
          <p:cNvSpPr txBox="1"/>
          <p:nvPr/>
        </p:nvSpPr>
        <p:spPr>
          <a:xfrm>
            <a:off x="4312622" y="4296173"/>
            <a:ext cx="609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医薬品の研究開発、遺伝子工学・生命科学の研究など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D6482E9-F75C-2167-623A-D6FBA250FF77}"/>
              </a:ext>
            </a:extLst>
          </p:cNvPr>
          <p:cNvSpPr txBox="1"/>
          <p:nvPr/>
        </p:nvSpPr>
        <p:spPr>
          <a:xfrm>
            <a:off x="4312622" y="5118209"/>
            <a:ext cx="609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展示動物の診療・管理、野生動物の管理・保全など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1E3886-AC66-49A0-53C7-43CAB7DC0B4C}"/>
              </a:ext>
            </a:extLst>
          </p:cNvPr>
          <p:cNvSpPr txBox="1"/>
          <p:nvPr/>
        </p:nvSpPr>
        <p:spPr>
          <a:xfrm>
            <a:off x="4515821" y="2707517"/>
            <a:ext cx="740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家畜診療所、県市町村職員（家畜保健衛生所・畜産試験場など）</a:t>
            </a:r>
            <a:endParaRPr kumimoji="1" lang="ja-JP" altLang="en-US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E9375DE-E05B-2BC9-5B3F-E09D057DD531}"/>
              </a:ext>
            </a:extLst>
          </p:cNvPr>
          <p:cNvSpPr txBox="1"/>
          <p:nvPr/>
        </p:nvSpPr>
        <p:spPr>
          <a:xfrm>
            <a:off x="4541891" y="1927044"/>
            <a:ext cx="364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動物診療所（動物病院）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6F07368-E906-E72B-D45E-71FA9C355243}"/>
              </a:ext>
            </a:extLst>
          </p:cNvPr>
          <p:cNvSpPr txBox="1"/>
          <p:nvPr/>
        </p:nvSpPr>
        <p:spPr>
          <a:xfrm>
            <a:off x="4552766" y="3788172"/>
            <a:ext cx="80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県市町村職員（動物愛護センター・食肉衛生検査所・動物検疫所など）</a:t>
            </a:r>
            <a:endParaRPr kumimoji="1" lang="ja-JP" altLang="en-US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0C03FB7-E8C8-5557-0426-B08653991EE0}"/>
              </a:ext>
            </a:extLst>
          </p:cNvPr>
          <p:cNvSpPr txBox="1"/>
          <p:nvPr/>
        </p:nvSpPr>
        <p:spPr>
          <a:xfrm>
            <a:off x="4608185" y="4619445"/>
            <a:ext cx="465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大学・製薬会社</a:t>
            </a:r>
            <a:endParaRPr kumimoji="1" lang="ja-JP" altLang="en-US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1D8A1CB-BB21-F858-5F11-52B2B48C4F70}"/>
              </a:ext>
            </a:extLst>
          </p:cNvPr>
          <p:cNvSpPr txBox="1"/>
          <p:nvPr/>
        </p:nvSpPr>
        <p:spPr>
          <a:xfrm>
            <a:off x="4608185" y="5450717"/>
            <a:ext cx="653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動物園・水族館、国家公務員（環境省）・大学</a:t>
            </a:r>
            <a:endParaRPr kumimoji="1" lang="ja-JP" altLang="en-US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3EC3D9-4356-9F57-7B7C-80C2C2C3476E}"/>
              </a:ext>
            </a:extLst>
          </p:cNvPr>
          <p:cNvSpPr txBox="1"/>
          <p:nvPr/>
        </p:nvSpPr>
        <p:spPr>
          <a:xfrm>
            <a:off x="101600" y="5997523"/>
            <a:ext cx="915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参考資料：厚生労働省　職業情報提供サイト（日本版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O-NET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　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https://shigoto.mhlw.go.jp/</a:t>
            </a:r>
            <a:endParaRPr kumimoji="1" lang="ja-JP" altLang="en-US" sz="1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FD120A-D444-F9D1-D525-04BE50749CB5}"/>
              </a:ext>
            </a:extLst>
          </p:cNvPr>
          <p:cNvSpPr txBox="1"/>
          <p:nvPr/>
        </p:nvSpPr>
        <p:spPr>
          <a:xfrm>
            <a:off x="0" y="6293086"/>
            <a:ext cx="265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「獣医師」で検索！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57037F-9734-28C1-8119-44F4A42B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596" y="4626639"/>
            <a:ext cx="1921943" cy="19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3B41DC-111C-BB77-7550-83D0B7392EF5}"/>
              </a:ext>
            </a:extLst>
          </p:cNvPr>
          <p:cNvSpPr txBox="1"/>
          <p:nvPr/>
        </p:nvSpPr>
        <p:spPr>
          <a:xfrm>
            <a:off x="3092519" y="6330031"/>
            <a:ext cx="6420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動画の視聴は通信料がかかります。</a:t>
            </a:r>
            <a:r>
              <a:rPr kumimoji="1" lang="en-US" altLang="ja-JP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wi-fi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環境のある場所で視聴してください。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54EEF87-8EA6-8B30-F11D-1FCABB29C492}"/>
              </a:ext>
            </a:extLst>
          </p:cNvPr>
          <p:cNvSpPr txBox="1"/>
          <p:nvPr/>
        </p:nvSpPr>
        <p:spPr>
          <a:xfrm>
            <a:off x="748144" y="2387661"/>
            <a:ext cx="1246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産業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AA3580-9B0A-6BA7-4121-C3969E340FF7}"/>
              </a:ext>
            </a:extLst>
          </p:cNvPr>
          <p:cNvSpPr txBox="1"/>
          <p:nvPr/>
        </p:nvSpPr>
        <p:spPr>
          <a:xfrm>
            <a:off x="701964" y="3228170"/>
            <a:ext cx="151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公衆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11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2" y="349591"/>
            <a:ext cx="7013753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ペットホテル・ペットシッター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8DE19C-1673-2119-D315-71B1590B51D9}"/>
              </a:ext>
            </a:extLst>
          </p:cNvPr>
          <p:cNvSpPr txBox="1"/>
          <p:nvPr/>
        </p:nvSpPr>
        <p:spPr>
          <a:xfrm>
            <a:off x="664259" y="3049263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ペットホテル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3646D3-6FF3-DCD0-10E6-7C42E35E2B01}"/>
              </a:ext>
            </a:extLst>
          </p:cNvPr>
          <p:cNvSpPr txBox="1"/>
          <p:nvPr/>
        </p:nvSpPr>
        <p:spPr>
          <a:xfrm>
            <a:off x="1126836" y="1423668"/>
            <a:ext cx="9458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旅行や入院、外出などでペットの世話ができないとき、宿泊や一時預かりのサービス</a:t>
            </a:r>
            <a:endParaRPr kumimoji="1" lang="ja-JP" altLang="en-US" sz="24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38D9F3-7C2C-5F0E-8F20-433AC56ED00F}"/>
              </a:ext>
            </a:extLst>
          </p:cNvPr>
          <p:cNvSpPr txBox="1"/>
          <p:nvPr/>
        </p:nvSpPr>
        <p:spPr>
          <a:xfrm>
            <a:off x="692727" y="3649631"/>
            <a:ext cx="399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数時間～数日に渡ってペットを宿泊施設で預かる。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2F3292-B600-7AAF-E104-6842F56505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8"/>
          <a:stretch/>
        </p:blipFill>
        <p:spPr>
          <a:xfrm>
            <a:off x="713888" y="4414981"/>
            <a:ext cx="3063997" cy="230672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1C157F-2541-360A-FF4B-A931EF9EC85F}"/>
              </a:ext>
            </a:extLst>
          </p:cNvPr>
          <p:cNvSpPr txBox="1"/>
          <p:nvPr/>
        </p:nvSpPr>
        <p:spPr>
          <a:xfrm>
            <a:off x="6187605" y="3086210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ペットシッター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D814EA-F02B-8120-0E90-E9085B1C2583}"/>
              </a:ext>
            </a:extLst>
          </p:cNvPr>
          <p:cNvSpPr txBox="1"/>
          <p:nvPr/>
        </p:nvSpPr>
        <p:spPr>
          <a:xfrm>
            <a:off x="6216073" y="3686578"/>
            <a:ext cx="410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数時間、自宅に来てもらいペットの世話をしてもらう。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FC0DB8-265B-934A-D97E-8C99E9A7FA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/>
          <a:stretch/>
        </p:blipFill>
        <p:spPr>
          <a:xfrm>
            <a:off x="6389914" y="4562764"/>
            <a:ext cx="2811087" cy="2122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A35322-6738-8B3F-7AAA-6616786841E1}"/>
              </a:ext>
            </a:extLst>
          </p:cNvPr>
          <p:cNvSpPr txBox="1"/>
          <p:nvPr/>
        </p:nvSpPr>
        <p:spPr>
          <a:xfrm>
            <a:off x="1163782" y="2310359"/>
            <a:ext cx="102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食事やトイレ、散歩や遊び、健康管理など。トリミングやグルーミングをすることもある。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83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3" y="349591"/>
            <a:ext cx="8814844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自然保護官・野生生物保護技術者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3646D3-6FF3-DCD0-10E6-7C42E35E2B01}"/>
              </a:ext>
            </a:extLst>
          </p:cNvPr>
          <p:cNvSpPr txBox="1"/>
          <p:nvPr/>
        </p:nvSpPr>
        <p:spPr>
          <a:xfrm>
            <a:off x="1126836" y="1405195"/>
            <a:ext cx="109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自然保護官（レンジャー）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511F74-6F0D-76CC-D814-3E26E39B690A}"/>
              </a:ext>
            </a:extLst>
          </p:cNvPr>
          <p:cNvSpPr txBox="1"/>
          <p:nvPr/>
        </p:nvSpPr>
        <p:spPr>
          <a:xfrm>
            <a:off x="1126837" y="3880540"/>
            <a:ext cx="309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野生生物保護技術者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58ACE7-4B93-082C-BF35-0B693CC5CCF2}"/>
              </a:ext>
            </a:extLst>
          </p:cNvPr>
          <p:cNvSpPr txBox="1"/>
          <p:nvPr/>
        </p:nvSpPr>
        <p:spPr>
          <a:xfrm>
            <a:off x="1819564" y="4434722"/>
            <a:ext cx="651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野生生物の保護、傷ついた動物の治療、生息環境保全活動など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4DB6E5-ADB9-8BBA-9735-336FC55E8AF4}"/>
              </a:ext>
            </a:extLst>
          </p:cNvPr>
          <p:cNvSpPr txBox="1"/>
          <p:nvPr/>
        </p:nvSpPr>
        <p:spPr>
          <a:xfrm>
            <a:off x="1819564" y="5330649"/>
            <a:ext cx="651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自然保護団体、野生生物研究所、自然解説ガイド、環境アセスメント会社など</a:t>
            </a:r>
            <a:endParaRPr kumimoji="1" lang="ja-JP" altLang="en-US" sz="24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D9DC64-AD2E-B7A7-CDF7-25C4A065D488}"/>
              </a:ext>
            </a:extLst>
          </p:cNvPr>
          <p:cNvSpPr txBox="1"/>
          <p:nvPr/>
        </p:nvSpPr>
        <p:spPr>
          <a:xfrm>
            <a:off x="1819564" y="1931668"/>
            <a:ext cx="916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国立公園の管理・監視、絶滅の恐れのある動物の指定・生息域の保護や増殖事業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7B1D45-D906-AB05-4177-46D2AA8315CA}"/>
              </a:ext>
            </a:extLst>
          </p:cNvPr>
          <p:cNvSpPr txBox="1"/>
          <p:nvPr/>
        </p:nvSpPr>
        <p:spPr>
          <a:xfrm>
            <a:off x="1819564" y="2799886"/>
            <a:ext cx="91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国家公務員技術職（農学・林学）合格後、環境省で採用。</a:t>
            </a:r>
            <a:endParaRPr kumimoji="1" lang="ja-JP" altLang="en-US" sz="24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05913B5-9DF3-E761-3522-23F8C9C6B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38" y="3962399"/>
            <a:ext cx="2785972" cy="20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2" y="349591"/>
            <a:ext cx="4372153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アニマルカフェ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3646D3-6FF3-DCD0-10E6-7C42E35E2B01}"/>
              </a:ext>
            </a:extLst>
          </p:cNvPr>
          <p:cNvSpPr txBox="1"/>
          <p:nvPr/>
        </p:nvSpPr>
        <p:spPr>
          <a:xfrm>
            <a:off x="1126836" y="1275001"/>
            <a:ext cx="753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カフェに動物たちがいて、触れ合える場を提供する</a:t>
            </a:r>
            <a:endParaRPr lang="en-US" altLang="ja-JP" sz="24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2FAE422-3BB9-0C07-2143-04CFEE8BE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8" y="2207492"/>
            <a:ext cx="1399366" cy="202678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2109397-97A1-B090-9A06-52FF08459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931" y="4913745"/>
            <a:ext cx="1614869" cy="187083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E80F5C9-9693-3A50-2B00-3288EC26E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527" y="3744066"/>
            <a:ext cx="2119996" cy="160378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421CC7E-8D25-890E-DAC4-C21C81311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580" y="2327563"/>
            <a:ext cx="2820012" cy="1363415"/>
          </a:xfrm>
          <a:prstGeom prst="rect">
            <a:avLst/>
          </a:prstGeom>
        </p:spPr>
      </p:pic>
      <p:pic>
        <p:nvPicPr>
          <p:cNvPr id="20" name="Picture 4" descr="HARRY原宿駅前店】予約・アクセス・割引クーポン - じゃらんnet">
            <a:extLst>
              <a:ext uri="{FF2B5EF4-FFF2-40B4-BE49-F238E27FC236}">
                <a16:creationId xmlns:a16="http://schemas.microsoft.com/office/drawing/2014/main" id="{4E5EB045-9F35-640D-337C-B66C308F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66" y="2782761"/>
            <a:ext cx="1864869" cy="13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仙台・盛岡・秋田にある【ふくろうカフェRicky（リッキー）】">
            <a:extLst>
              <a:ext uri="{FF2B5EF4-FFF2-40B4-BE49-F238E27FC236}">
                <a16:creationId xmlns:a16="http://schemas.microsoft.com/office/drawing/2014/main" id="{FB5CEAF0-6418-1BC4-FA0A-2CDB7257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0" y="4285935"/>
            <a:ext cx="3304363" cy="24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640D7FE-10C5-F255-C3AA-9AA372BFE6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1361" y="5394036"/>
            <a:ext cx="3577221" cy="135699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2839C5E-45F0-0FE0-A08D-2F48601341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5662" y="2448525"/>
            <a:ext cx="1565465" cy="243030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1ED0424-5F36-862C-8055-AF37FD76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3569" y="2251957"/>
            <a:ext cx="3658359" cy="212454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B3EDC81-14C9-4B0A-7A09-16351898EC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9362" y="4386293"/>
            <a:ext cx="3172638" cy="24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2" y="349591"/>
            <a:ext cx="4372153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アニマルカフェ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3646D3-6FF3-DCD0-10E6-7C42E35E2B01}"/>
              </a:ext>
            </a:extLst>
          </p:cNvPr>
          <p:cNvSpPr txBox="1"/>
          <p:nvPr/>
        </p:nvSpPr>
        <p:spPr>
          <a:xfrm>
            <a:off x="3860307" y="1343095"/>
            <a:ext cx="743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なぜ、アニマルカフェが急増したのでしょうか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D5DA1E-2096-8872-2DA4-27300EFD8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5" y="1429966"/>
            <a:ext cx="2732669" cy="26401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C0BB375-9306-6B2B-4A49-077DD1EDA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0987"/>
            <a:ext cx="4494180" cy="201362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B38BA3-7791-476F-CC0F-BF9CBE8308F6}"/>
              </a:ext>
            </a:extLst>
          </p:cNvPr>
          <p:cNvSpPr txBox="1"/>
          <p:nvPr/>
        </p:nvSpPr>
        <p:spPr>
          <a:xfrm>
            <a:off x="4679004" y="1839206"/>
            <a:ext cx="73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家で飼えない、ペットが対面販売のみになった等</a:t>
            </a:r>
            <a:endParaRPr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19DFD6-F1C2-B194-40CF-AB397269A403}"/>
              </a:ext>
            </a:extLst>
          </p:cNvPr>
          <p:cNvSpPr txBox="1"/>
          <p:nvPr/>
        </p:nvSpPr>
        <p:spPr>
          <a:xfrm>
            <a:off x="3860307" y="2520141"/>
            <a:ext cx="637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なぜ「犬カフェ」が少ないのでしょうか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D41561-515D-AF52-1FA8-9A04DA35D1A4}"/>
              </a:ext>
            </a:extLst>
          </p:cNvPr>
          <p:cNvSpPr txBox="1"/>
          <p:nvPr/>
        </p:nvSpPr>
        <p:spPr>
          <a:xfrm>
            <a:off x="4679004" y="3035707"/>
            <a:ext cx="733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犬は、散歩が必要、しつけが必要、広いスペースが必要、なわばり意識が強い、ケアが必要等</a:t>
            </a:r>
            <a:endParaRPr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A81AA4-F4B1-9EF7-16A1-1A3A86063700}"/>
              </a:ext>
            </a:extLst>
          </p:cNvPr>
          <p:cNvSpPr txBox="1"/>
          <p:nvPr/>
        </p:nvSpPr>
        <p:spPr>
          <a:xfrm>
            <a:off x="218786" y="6452195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使用した図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掲載ＵＲＬ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098535-7A7E-683E-50AC-AD2EA78F4D05}"/>
              </a:ext>
            </a:extLst>
          </p:cNvPr>
          <p:cNvSpPr txBox="1"/>
          <p:nvPr/>
        </p:nvSpPr>
        <p:spPr>
          <a:xfrm>
            <a:off x="373275" y="6626268"/>
            <a:ext cx="1103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5"/>
              </a:rPr>
              <a:t>https://note.com/thinknature/,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5"/>
              </a:rPr>
              <a:t>株式会社シンク・ネイチャー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琉球大学理学部　久保田研究室　「動物カフェと生物多様性の保全」　香港大学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Timothy </a:t>
            </a:r>
            <a:r>
              <a:rPr lang="en-US" altLang="ja-JP" sz="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Bonebrake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博士の研究チーム論文紹介記事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FB2BF3-0CDC-3BC7-F901-126049D90D31}"/>
              </a:ext>
            </a:extLst>
          </p:cNvPr>
          <p:cNvSpPr txBox="1"/>
          <p:nvPr/>
        </p:nvSpPr>
        <p:spPr>
          <a:xfrm>
            <a:off x="3860307" y="3998746"/>
            <a:ext cx="79782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日本は世界一の生物輸入国です。特徴は多種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（珍しい種）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の輸入です。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（鳥類・爬虫類・両生類は１位、哺乳類・魚類は２位）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このような日本のペット飼育状況は、国内や世界どのような影響を与えるでしょうか。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7B51DC-CDEA-3198-9A71-55AF306504CD}"/>
              </a:ext>
            </a:extLst>
          </p:cNvPr>
          <p:cNvSpPr txBox="1"/>
          <p:nvPr/>
        </p:nvSpPr>
        <p:spPr>
          <a:xfrm>
            <a:off x="4581728" y="5234158"/>
            <a:ext cx="733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原産地の捕獲活動により野生生物の減少が起こる</a:t>
            </a:r>
            <a:endParaRPr lang="en-US" altLang="ja-JP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飼育生物が逃げ出して危険を及ぼす、在来種を減らし国内生態バランスを崩す。そもそも限りなく動物虐待に近い。</a:t>
            </a:r>
            <a:endParaRPr lang="en-US" altLang="ja-JP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人間のストレス軽減（癒やし）になる。生物多様性の教育になる等</a:t>
            </a:r>
            <a:endParaRPr lang="en-US" altLang="ja-JP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4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3" y="349591"/>
            <a:ext cx="8814844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動物に関わる仕事の共通点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ED1DBF-DBAB-49A9-188A-9BA072D09BEA}"/>
              </a:ext>
            </a:extLst>
          </p:cNvPr>
          <p:cNvSpPr txBox="1"/>
          <p:nvPr/>
        </p:nvSpPr>
        <p:spPr>
          <a:xfrm>
            <a:off x="969817" y="2000011"/>
            <a:ext cx="107418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①動物たちは言葉を持っていません。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しかし、変化があったときには必ずサインを出します。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4A49F5-3A40-908C-0249-C76B381AA6B0}"/>
              </a:ext>
            </a:extLst>
          </p:cNvPr>
          <p:cNvSpPr txBox="1"/>
          <p:nvPr/>
        </p:nvSpPr>
        <p:spPr>
          <a:xfrm>
            <a:off x="1884218" y="3052679"/>
            <a:ext cx="7998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動物をしっかり</a:t>
            </a:r>
            <a:r>
              <a:rPr kumimoji="1" lang="en-US" altLang="ja-JP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        )</a:t>
            </a:r>
            <a:r>
              <a:rPr kumimoji="1" lang="ja-JP" altLang="en-US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</a:t>
            </a:r>
            <a:endParaRPr kumimoji="1" lang="en-US" altLang="ja-JP" sz="48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0B2AA8-35B9-6576-1FF4-C587202F61AC}"/>
              </a:ext>
            </a:extLst>
          </p:cNvPr>
          <p:cNvSpPr txBox="1"/>
          <p:nvPr/>
        </p:nvSpPr>
        <p:spPr>
          <a:xfrm>
            <a:off x="1911926" y="5158570"/>
            <a:ext cx="9702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動物を中心とした生活になる</a:t>
            </a:r>
            <a:endParaRPr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D9808C-A60E-9F74-35DA-3BCE9B92D928}"/>
              </a:ext>
            </a:extLst>
          </p:cNvPr>
          <p:cNvSpPr txBox="1"/>
          <p:nvPr/>
        </p:nvSpPr>
        <p:spPr>
          <a:xfrm>
            <a:off x="6208678" y="3098420"/>
            <a:ext cx="19236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観察</a:t>
            </a:r>
            <a:endParaRPr lang="ja-JP" altLang="en-US" sz="4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41B3F2-B8A3-0541-24EC-9FA0A3C7252D}"/>
              </a:ext>
            </a:extLst>
          </p:cNvPr>
          <p:cNvSpPr txBox="1"/>
          <p:nvPr/>
        </p:nvSpPr>
        <p:spPr>
          <a:xfrm>
            <a:off x="1023835" y="4166150"/>
            <a:ext cx="105423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②飼育している動物たちは私たちがお世話をしないと生きて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いけません。あなたが動物の「命」を預かります。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7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3" y="349591"/>
            <a:ext cx="8814844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動物に関わる仕事の共通点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ED1DBF-DBAB-49A9-188A-9BA072D09BEA}"/>
              </a:ext>
            </a:extLst>
          </p:cNvPr>
          <p:cNvSpPr txBox="1"/>
          <p:nvPr/>
        </p:nvSpPr>
        <p:spPr>
          <a:xfrm>
            <a:off x="923635" y="2000011"/>
            <a:ext cx="107418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③動物たちとは、コミュニケーションをとりにくいです。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4A49F5-3A40-908C-0249-C76B381AA6B0}"/>
              </a:ext>
            </a:extLst>
          </p:cNvPr>
          <p:cNvSpPr txBox="1"/>
          <p:nvPr/>
        </p:nvSpPr>
        <p:spPr>
          <a:xfrm>
            <a:off x="1838036" y="2877188"/>
            <a:ext cx="7998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r>
              <a:rPr kumimoji="1" lang="en-US" altLang="ja-JP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      )</a:t>
            </a:r>
            <a:r>
              <a:rPr kumimoji="1" lang="ja-JP" altLang="en-US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強く」向き合う</a:t>
            </a:r>
            <a:endParaRPr kumimoji="1" lang="en-US" altLang="ja-JP" sz="48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0B2AA8-35B9-6576-1FF4-C587202F61AC}"/>
              </a:ext>
            </a:extLst>
          </p:cNvPr>
          <p:cNvSpPr txBox="1"/>
          <p:nvPr/>
        </p:nvSpPr>
        <p:spPr>
          <a:xfrm>
            <a:off x="1865744" y="5323940"/>
            <a:ext cx="93841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行動の（　　　）を探求し続ける</a:t>
            </a:r>
            <a:endParaRPr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A13C3D-F729-471F-C17E-C8260D7AB4AB}"/>
              </a:ext>
            </a:extLst>
          </p:cNvPr>
          <p:cNvSpPr txBox="1"/>
          <p:nvPr/>
        </p:nvSpPr>
        <p:spPr>
          <a:xfrm>
            <a:off x="1023835" y="4156422"/>
            <a:ext cx="106590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④動物たちの小さなサインに</a:t>
            </a:r>
            <a:r>
              <a:rPr kumimoji="1" lang="ja-JP" altLang="en-US" sz="32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気づいたとき</a:t>
            </a:r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は、何が起こっているのか、なぜサインを出したのか、深く考えます。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E500C9-86C3-B6BC-CF91-E1E2F4EB2A62}"/>
              </a:ext>
            </a:extLst>
          </p:cNvPr>
          <p:cNvSpPr txBox="1"/>
          <p:nvPr/>
        </p:nvSpPr>
        <p:spPr>
          <a:xfrm>
            <a:off x="2512168" y="2933049"/>
            <a:ext cx="13594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忍耐</a:t>
            </a:r>
            <a:endParaRPr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0C7504-46D6-D6B4-FF5E-3B7D1A8F3033}"/>
              </a:ext>
            </a:extLst>
          </p:cNvPr>
          <p:cNvSpPr txBox="1"/>
          <p:nvPr/>
        </p:nvSpPr>
        <p:spPr>
          <a:xfrm>
            <a:off x="4064001" y="5380247"/>
            <a:ext cx="1413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意味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057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4" grpId="0"/>
      <p:bldP spid="8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3" y="349591"/>
            <a:ext cx="8814844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動物に関わる仕事の共通点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ED1DBF-DBAB-49A9-188A-9BA072D09BEA}"/>
              </a:ext>
            </a:extLst>
          </p:cNvPr>
          <p:cNvSpPr txBox="1"/>
          <p:nvPr/>
        </p:nvSpPr>
        <p:spPr>
          <a:xfrm>
            <a:off x="969817" y="2000011"/>
            <a:ext cx="107418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⑤動物たちは自分で環境を変えることができません。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4A49F5-3A40-908C-0249-C76B381AA6B0}"/>
              </a:ext>
            </a:extLst>
          </p:cNvPr>
          <p:cNvSpPr txBox="1"/>
          <p:nvPr/>
        </p:nvSpPr>
        <p:spPr>
          <a:xfrm>
            <a:off x="1884218" y="3052679"/>
            <a:ext cx="9799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動物に刺激や</a:t>
            </a:r>
            <a:r>
              <a:rPr kumimoji="1" lang="en-US" altLang="ja-JP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      )</a:t>
            </a:r>
            <a:r>
              <a:rPr kumimoji="1" lang="ja-JP" altLang="en-US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の余地を与える</a:t>
            </a:r>
            <a:endParaRPr kumimoji="1" lang="en-US" altLang="ja-JP" sz="48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82EC81-C8F9-D0DB-64E9-EC7A9F6C47CD}"/>
              </a:ext>
            </a:extLst>
          </p:cNvPr>
          <p:cNvSpPr txBox="1"/>
          <p:nvPr/>
        </p:nvSpPr>
        <p:spPr>
          <a:xfrm>
            <a:off x="5790389" y="3127601"/>
            <a:ext cx="16026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選択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781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455993" y="349591"/>
            <a:ext cx="8814844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仕事の共通点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ED1DBF-DBAB-49A9-188A-9BA072D09BEA}"/>
              </a:ext>
            </a:extLst>
          </p:cNvPr>
          <p:cNvSpPr txBox="1"/>
          <p:nvPr/>
        </p:nvSpPr>
        <p:spPr>
          <a:xfrm>
            <a:off x="969817" y="2000011"/>
            <a:ext cx="10741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現代の私たち人間も、一人では生きていけません。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4A49F5-3A40-908C-0249-C76B381AA6B0}"/>
              </a:ext>
            </a:extLst>
          </p:cNvPr>
          <p:cNvSpPr txBox="1"/>
          <p:nvPr/>
        </p:nvSpPr>
        <p:spPr>
          <a:xfrm>
            <a:off x="1884218" y="2803298"/>
            <a:ext cx="97997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お互いを</a:t>
            </a:r>
            <a:r>
              <a:rPr kumimoji="1" lang="en-US" altLang="ja-JP" sz="44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        )</a:t>
            </a:r>
            <a:r>
              <a:rPr kumimoji="1" lang="ja-JP" altLang="en-US" sz="44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合うために働く</a:t>
            </a:r>
            <a:endParaRPr kumimoji="1" lang="en-US" altLang="ja-JP" sz="44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FFFBF2-83A5-3E29-0CB5-1A4ACD51F37D}"/>
              </a:ext>
            </a:extLst>
          </p:cNvPr>
          <p:cNvSpPr txBox="1"/>
          <p:nvPr/>
        </p:nvSpPr>
        <p:spPr>
          <a:xfrm>
            <a:off x="1884217" y="5177044"/>
            <a:ext cx="103077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自分を、自分が望む方向に変えよう</a:t>
            </a:r>
            <a:endParaRPr kumimoji="1" lang="en-US" altLang="ja-JP" sz="40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努力は必ず報われます</a:t>
            </a:r>
            <a:endParaRPr kumimoji="1" lang="en-US" altLang="ja-JP" sz="40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645E68-EC35-D38D-AC78-94B847AF03E7}"/>
              </a:ext>
            </a:extLst>
          </p:cNvPr>
          <p:cNvSpPr txBox="1"/>
          <p:nvPr/>
        </p:nvSpPr>
        <p:spPr>
          <a:xfrm>
            <a:off x="4389606" y="2796862"/>
            <a:ext cx="1563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支え</a:t>
            </a:r>
            <a:endParaRPr lang="ja-JP" altLang="en-US" sz="4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F7B00F-9466-2352-39DC-46971C5CB4D4}"/>
              </a:ext>
            </a:extLst>
          </p:cNvPr>
          <p:cNvSpPr txBox="1"/>
          <p:nvPr/>
        </p:nvSpPr>
        <p:spPr>
          <a:xfrm>
            <a:off x="1082201" y="4508930"/>
            <a:ext cx="101435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周りの環境は、あなたがいくら望んでも変わりません。</a:t>
            </a:r>
            <a:endParaRPr kumimoji="1" lang="en-US" altLang="ja-JP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3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12357" y="850250"/>
            <a:ext cx="500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動物に関わる仕事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20070" y="5728492"/>
            <a:ext cx="872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文部科学省　沖縄・動物系分野における有機的高専連携プログラム開発・実証事業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79697" y="6542378"/>
            <a:ext cx="2712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ピクトアーツフリー素材：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https://pictarts.com/28/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79696" y="6326935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56CE7D-D176-0918-5DE9-6A2E9427D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48" y="2538288"/>
            <a:ext cx="6115904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18786" y="6452195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使用した図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掲載ＵＲＬ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169664" y="368064"/>
            <a:ext cx="3162192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獣医師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5E305F7-C034-A624-4ED6-E027A772C150}"/>
              </a:ext>
            </a:extLst>
          </p:cNvPr>
          <p:cNvSpPr txBox="1"/>
          <p:nvPr/>
        </p:nvSpPr>
        <p:spPr>
          <a:xfrm>
            <a:off x="373275" y="6626268"/>
            <a:ext cx="697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3"/>
              </a:rPr>
              <a:t>https://shigoto.mhlw.go.jp/,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3"/>
              </a:rPr>
              <a:t>厚生労働省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職業情報提供サイト　</a:t>
            </a:r>
            <a:r>
              <a:rPr lang="en-US" altLang="ja-JP" sz="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jobtag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「獣医師」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C9AA471-BBB9-8FC5-CBC5-918E46F89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58" y="1511142"/>
            <a:ext cx="5772956" cy="433448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1883E2-A957-8AF2-7E5C-A228EEBCB59E}"/>
              </a:ext>
            </a:extLst>
          </p:cNvPr>
          <p:cNvSpPr txBox="1"/>
          <p:nvPr/>
        </p:nvSpPr>
        <p:spPr>
          <a:xfrm>
            <a:off x="4904510" y="2281382"/>
            <a:ext cx="1342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国立大学</a:t>
            </a:r>
            <a:r>
              <a:rPr kumimoji="1" lang="en-US" altLang="ja-JP" dirty="0"/>
              <a:t>10</a:t>
            </a:r>
            <a:endParaRPr lang="en-US" altLang="ja-JP" dirty="0"/>
          </a:p>
          <a:p>
            <a:r>
              <a:rPr kumimoji="1" lang="ja-JP" altLang="en-US" dirty="0"/>
              <a:t>公立大学</a:t>
            </a:r>
            <a:r>
              <a:rPr kumimoji="1" lang="en-US" altLang="ja-JP" dirty="0"/>
              <a:t>1</a:t>
            </a:r>
          </a:p>
          <a:p>
            <a:r>
              <a:rPr kumimoji="1" lang="ja-JP" altLang="en-US" dirty="0"/>
              <a:t>私立大学</a:t>
            </a:r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A1D3AD48-CE3B-DC59-2C5E-51F723FEF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658238"/>
              </p:ext>
            </p:extLst>
          </p:nvPr>
        </p:nvGraphicFramePr>
        <p:xfrm>
          <a:off x="6492418" y="1661652"/>
          <a:ext cx="5552491" cy="38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412E7E-AFF8-3C0D-6EF7-4F83ED8C7C72}"/>
              </a:ext>
            </a:extLst>
          </p:cNvPr>
          <p:cNvSpPr txBox="1"/>
          <p:nvPr/>
        </p:nvSpPr>
        <p:spPr>
          <a:xfrm>
            <a:off x="7502013" y="5535562"/>
            <a:ext cx="26997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（令和</a:t>
            </a:r>
            <a:r>
              <a:rPr kumimoji="1" lang="en-US" altLang="ja-JP" sz="1100" dirty="0"/>
              <a:t>4</a:t>
            </a:r>
            <a:r>
              <a:rPr kumimoji="1" lang="ja-JP" altLang="en-US" sz="1100" dirty="0"/>
              <a:t>年　農林水産省　獣医師届出状況）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5911E89-804D-5574-D6ED-7F1895991F8E}"/>
              </a:ext>
            </a:extLst>
          </p:cNvPr>
          <p:cNvSpPr txBox="1"/>
          <p:nvPr/>
        </p:nvSpPr>
        <p:spPr>
          <a:xfrm>
            <a:off x="5068529" y="3387214"/>
            <a:ext cx="2481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（</a:t>
            </a:r>
            <a:r>
              <a:rPr lang="ja-JP" altLang="en-US" sz="1100" dirty="0"/>
              <a:t>合格率</a:t>
            </a:r>
            <a:r>
              <a:rPr lang="en-US" altLang="ja-JP" sz="1100" dirty="0"/>
              <a:t>70</a:t>
            </a:r>
            <a:r>
              <a:rPr lang="ja-JP" altLang="en-US" sz="1100" dirty="0"/>
              <a:t>～</a:t>
            </a:r>
            <a:r>
              <a:rPr lang="en-US" altLang="ja-JP" sz="1100" dirty="0"/>
              <a:t>86</a:t>
            </a:r>
            <a:r>
              <a:rPr lang="ja-JP" altLang="en-US" sz="1100" dirty="0"/>
              <a:t>％、</a:t>
            </a:r>
            <a:r>
              <a:rPr lang="en-US" altLang="ja-JP" sz="1100" dirty="0"/>
              <a:t>900</a:t>
            </a:r>
            <a:r>
              <a:rPr lang="ja-JP" altLang="en-US" sz="1100" dirty="0"/>
              <a:t>～</a:t>
            </a:r>
            <a:r>
              <a:rPr lang="en-US" altLang="ja-JP" sz="1100" dirty="0"/>
              <a:t>1000</a:t>
            </a:r>
            <a:r>
              <a:rPr lang="ja-JP" altLang="en-US" sz="1100" dirty="0"/>
              <a:t>人合格）</a:t>
            </a:r>
            <a:endParaRPr kumimoji="1" lang="ja-JP" altLang="en-US" sz="11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7CB494-F1A2-13C1-7DA9-6A787353F4C4}"/>
              </a:ext>
            </a:extLst>
          </p:cNvPr>
          <p:cNvSpPr txBox="1"/>
          <p:nvPr/>
        </p:nvSpPr>
        <p:spPr>
          <a:xfrm>
            <a:off x="8363529" y="10852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獣医師の勤務先</a:t>
            </a:r>
          </a:p>
        </p:txBody>
      </p:sp>
    </p:spTree>
    <p:extLst>
      <p:ext uri="{BB962C8B-B14F-4D97-AF65-F5344CB8AC3E}">
        <p14:creationId xmlns:p14="http://schemas.microsoft.com/office/powerpoint/2010/main" val="6863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631483" y="368064"/>
            <a:ext cx="3162192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動物看護師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87FE86-93DB-33CB-A88D-25A6AE2DF27F}"/>
              </a:ext>
            </a:extLst>
          </p:cNvPr>
          <p:cNvSpPr txBox="1"/>
          <p:nvPr/>
        </p:nvSpPr>
        <p:spPr>
          <a:xfrm>
            <a:off x="738149" y="4822644"/>
            <a:ext cx="358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2023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に国家資格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F647D0-8180-84A6-352D-EA5A2AF35DDF}"/>
              </a:ext>
            </a:extLst>
          </p:cNvPr>
          <p:cNvSpPr txBox="1"/>
          <p:nvPr/>
        </p:nvSpPr>
        <p:spPr>
          <a:xfrm>
            <a:off x="4543531" y="4776462"/>
            <a:ext cx="597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愛玩</a:t>
            </a:r>
            <a:r>
              <a:rPr kumimoji="1"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あいがん</a:t>
            </a:r>
            <a:r>
              <a:rPr kumimoji="1"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動物看護師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1ED58C-5A78-EE11-A765-8ED0BB59D13E}"/>
              </a:ext>
            </a:extLst>
          </p:cNvPr>
          <p:cNvSpPr txBox="1"/>
          <p:nvPr/>
        </p:nvSpPr>
        <p:spPr>
          <a:xfrm>
            <a:off x="747386" y="2642864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獣医師の診療補助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15A4CB-0633-3A8F-7EF8-50FF3AB8166D}"/>
              </a:ext>
            </a:extLst>
          </p:cNvPr>
          <p:cNvSpPr txBox="1"/>
          <p:nvPr/>
        </p:nvSpPr>
        <p:spPr>
          <a:xfrm>
            <a:off x="4321857" y="2642864"/>
            <a:ext cx="739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動物の状態把握、動物の保定、器具準備、バイタルチェック、検査補助など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B89256-B06D-945B-2EE7-B79B0429AC42}"/>
              </a:ext>
            </a:extLst>
          </p:cNvPr>
          <p:cNvSpPr txBox="1"/>
          <p:nvPr/>
        </p:nvSpPr>
        <p:spPr>
          <a:xfrm>
            <a:off x="747386" y="1922428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窓口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対応・事務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1E0677-803B-EE54-FA32-2C7584329E69}"/>
              </a:ext>
            </a:extLst>
          </p:cNvPr>
          <p:cNvSpPr txBox="1"/>
          <p:nvPr/>
        </p:nvSpPr>
        <p:spPr>
          <a:xfrm>
            <a:off x="4321857" y="1922428"/>
            <a:ext cx="7325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医療環境整備、窓口対応、電話対応、カルテ整理、薬剤管理、飼主の相談対応、しつけ指導など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071AE5-7C8D-336B-ACBF-53CF25A1DEEC}"/>
              </a:ext>
            </a:extLst>
          </p:cNvPr>
          <p:cNvSpPr txBox="1"/>
          <p:nvPr/>
        </p:nvSpPr>
        <p:spPr>
          <a:xfrm>
            <a:off x="747386" y="3363300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 )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動物看護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7EB3C8-A28C-8720-2750-D5C5F98C6C2E}"/>
              </a:ext>
            </a:extLst>
          </p:cNvPr>
          <p:cNvSpPr txBox="1"/>
          <p:nvPr/>
        </p:nvSpPr>
        <p:spPr>
          <a:xfrm>
            <a:off x="4321858" y="3363300"/>
            <a:ext cx="609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容態確認、看護、食事、ゲージの清掃など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21744A-03C2-CDE8-589C-CAF527C0A14D}"/>
              </a:ext>
            </a:extLst>
          </p:cNvPr>
          <p:cNvSpPr txBox="1"/>
          <p:nvPr/>
        </p:nvSpPr>
        <p:spPr>
          <a:xfrm>
            <a:off x="747386" y="4028319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手術助手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CED7D1-25A4-FA96-17F7-56373D536D53}"/>
              </a:ext>
            </a:extLst>
          </p:cNvPr>
          <p:cNvSpPr txBox="1"/>
          <p:nvPr/>
        </p:nvSpPr>
        <p:spPr>
          <a:xfrm>
            <a:off x="4321857" y="4028319"/>
            <a:ext cx="769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器具の滅菌・準備、麻酔状態確認、手術補助、器具・設備の片付け清掃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487B00-D338-F5C3-9F47-80184F130B34}"/>
              </a:ext>
            </a:extLst>
          </p:cNvPr>
          <p:cNvSpPr txBox="1"/>
          <p:nvPr/>
        </p:nvSpPr>
        <p:spPr>
          <a:xfrm>
            <a:off x="101600" y="5997523"/>
            <a:ext cx="915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参考資料：厚生労働省　職業情報提供サイト（日本版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O-NET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　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https://shigoto.mhlw.go.jp/</a:t>
            </a:r>
            <a:endParaRPr kumimoji="1" lang="ja-JP" altLang="en-US" sz="1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7D91FB-27E8-00FC-2E5D-436C42151016}"/>
              </a:ext>
            </a:extLst>
          </p:cNvPr>
          <p:cNvSpPr txBox="1"/>
          <p:nvPr/>
        </p:nvSpPr>
        <p:spPr>
          <a:xfrm>
            <a:off x="0" y="6293086"/>
            <a:ext cx="265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「動物看護」で検索！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485931-6C97-C394-6F96-E0E55737E2F5}"/>
              </a:ext>
            </a:extLst>
          </p:cNvPr>
          <p:cNvSpPr txBox="1"/>
          <p:nvPr/>
        </p:nvSpPr>
        <p:spPr>
          <a:xfrm>
            <a:off x="3517392" y="6320795"/>
            <a:ext cx="669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動画の視聴は通信料がかかります。</a:t>
            </a:r>
            <a:r>
              <a:rPr kumimoji="1" lang="en-US" altLang="ja-JP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wi-fi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環境のある場所で視聴してください。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2BD9F7-C693-EC0C-31C4-2FE9E929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995" y="4644159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3DBB22A-C9B7-7147-76DF-8DF5B9566186}"/>
              </a:ext>
            </a:extLst>
          </p:cNvPr>
          <p:cNvSpPr txBox="1"/>
          <p:nvPr/>
        </p:nvSpPr>
        <p:spPr>
          <a:xfrm>
            <a:off x="1066802" y="3394424"/>
            <a:ext cx="1214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入院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FA2DBC5-1A16-9945-2086-0DDF604E96B1}"/>
              </a:ext>
            </a:extLst>
          </p:cNvPr>
          <p:cNvSpPr txBox="1"/>
          <p:nvPr/>
        </p:nvSpPr>
        <p:spPr>
          <a:xfrm>
            <a:off x="4529674" y="5381446"/>
            <a:ext cx="334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　　　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6E24FEE-30F4-CBD4-B9CA-29572A711BDE}"/>
              </a:ext>
            </a:extLst>
          </p:cNvPr>
          <p:cNvSpPr txBox="1"/>
          <p:nvPr/>
        </p:nvSpPr>
        <p:spPr>
          <a:xfrm>
            <a:off x="4973781" y="5407952"/>
            <a:ext cx="1990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犬、猫、愛玩鳥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428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7" grpId="0"/>
      <p:bldP spid="9" grpId="0"/>
      <p:bldP spid="11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631483" y="368064"/>
            <a:ext cx="3162192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動物看護師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BC056A-8DE2-C701-8479-7C6E1D651763}"/>
              </a:ext>
            </a:extLst>
          </p:cNvPr>
          <p:cNvSpPr txBox="1"/>
          <p:nvPr/>
        </p:nvSpPr>
        <p:spPr>
          <a:xfrm>
            <a:off x="218786" y="6452195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使用した図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掲載ＵＲＬ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705ABC-D833-70B0-661E-4F9C62C42B3B}"/>
              </a:ext>
            </a:extLst>
          </p:cNvPr>
          <p:cNvSpPr txBox="1"/>
          <p:nvPr/>
        </p:nvSpPr>
        <p:spPr>
          <a:xfrm>
            <a:off x="373275" y="6626268"/>
            <a:ext cx="697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3"/>
              </a:rPr>
              <a:t>https://shigoto.mhlw.go.jp/,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3"/>
              </a:rPr>
              <a:t>厚生労働省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職業情報提供サイト　</a:t>
            </a:r>
            <a:r>
              <a:rPr lang="en-US" altLang="ja-JP" sz="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jobtag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「動物看護」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31260F4-CEA2-F466-3CD9-8F10A05B7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32" y="1551708"/>
            <a:ext cx="4373654" cy="4505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7EF72DA-6C2D-995E-30F7-9A77F8FB2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885" y="822036"/>
            <a:ext cx="5366841" cy="260489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88B767C-84FD-D5AF-D1FD-3166A0706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061" y="3997507"/>
            <a:ext cx="3291534" cy="212158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43F55AE-01B9-D90E-5C7B-8F5429E36B91}"/>
              </a:ext>
            </a:extLst>
          </p:cNvPr>
          <p:cNvSpPr txBox="1"/>
          <p:nvPr/>
        </p:nvSpPr>
        <p:spPr>
          <a:xfrm>
            <a:off x="9418856" y="4024523"/>
            <a:ext cx="1946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（</a:t>
            </a:r>
            <a:r>
              <a:rPr lang="ja-JP" altLang="en-US" sz="1100" dirty="0"/>
              <a:t>合格率</a:t>
            </a:r>
            <a:r>
              <a:rPr lang="en-US" altLang="ja-JP" sz="1100" dirty="0"/>
              <a:t>89</a:t>
            </a:r>
            <a:r>
              <a:rPr lang="ja-JP" altLang="en-US" sz="1100" dirty="0"/>
              <a:t>％、</a:t>
            </a:r>
            <a:r>
              <a:rPr lang="en-US" altLang="ja-JP" sz="1100" dirty="0"/>
              <a:t>18,000</a:t>
            </a:r>
            <a:r>
              <a:rPr lang="ja-JP" altLang="en-US" sz="1100" dirty="0"/>
              <a:t>人合格）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745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631483" y="368064"/>
            <a:ext cx="3162192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トリマー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1ED58C-5A78-EE11-A765-8ED0BB59D13E}"/>
              </a:ext>
            </a:extLst>
          </p:cNvPr>
          <p:cNvSpPr txBox="1"/>
          <p:nvPr/>
        </p:nvSpPr>
        <p:spPr>
          <a:xfrm>
            <a:off x="747386" y="2356537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             )</a:t>
            </a:r>
            <a:endParaRPr kumimoji="1" lang="ja-JP" altLang="en-US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15A4CB-0633-3A8F-7EF8-50FF3AB8166D}"/>
              </a:ext>
            </a:extLst>
          </p:cNvPr>
          <p:cNvSpPr txBox="1"/>
          <p:nvPr/>
        </p:nvSpPr>
        <p:spPr>
          <a:xfrm>
            <a:off x="4321858" y="2393486"/>
            <a:ext cx="609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長毛犬の毛のカット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B89256-B06D-945B-2EE7-B79B0429AC42}"/>
              </a:ext>
            </a:extLst>
          </p:cNvPr>
          <p:cNvSpPr txBox="1"/>
          <p:nvPr/>
        </p:nvSpPr>
        <p:spPr>
          <a:xfrm>
            <a:off x="747386" y="1617628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             )</a:t>
            </a:r>
            <a:endParaRPr kumimoji="1" lang="ja-JP" altLang="en-US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1E0677-803B-EE54-FA32-2C7584329E69}"/>
              </a:ext>
            </a:extLst>
          </p:cNvPr>
          <p:cNvSpPr txBox="1"/>
          <p:nvPr/>
        </p:nvSpPr>
        <p:spPr>
          <a:xfrm>
            <a:off x="4321858" y="1654577"/>
            <a:ext cx="750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ブラッシング、シャンプー、足裏のバリカン、耳そうじ、爪切り、肛門腺絞り、歯磨きなど全身の手入れ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071AE5-7C8D-336B-ACBF-53CF25A1DEEC}"/>
              </a:ext>
            </a:extLst>
          </p:cNvPr>
          <p:cNvSpPr txBox="1"/>
          <p:nvPr/>
        </p:nvSpPr>
        <p:spPr>
          <a:xfrm>
            <a:off x="747386" y="2947665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健康管理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7EB3C8-A28C-8720-2750-D5C5F98C6C2E}"/>
              </a:ext>
            </a:extLst>
          </p:cNvPr>
          <p:cNvSpPr txBox="1"/>
          <p:nvPr/>
        </p:nvSpPr>
        <p:spPr>
          <a:xfrm>
            <a:off x="4321858" y="2984614"/>
            <a:ext cx="609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食事、運動、排泄など健康状態の確認・管理・指導</a:t>
            </a:r>
          </a:p>
        </p:txBody>
      </p:sp>
      <p:pic>
        <p:nvPicPr>
          <p:cNvPr id="14" name="Picture 4" descr="テリアデザイン - DogBloom - 大分県国東市のトリミングサロン">
            <a:extLst>
              <a:ext uri="{FF2B5EF4-FFF2-40B4-BE49-F238E27FC236}">
                <a16:creationId xmlns:a16="http://schemas.microsoft.com/office/drawing/2014/main" id="{C0B611D4-051D-7ECB-157E-591D822F9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/>
          <a:stretch/>
        </p:blipFill>
        <p:spPr bwMode="auto">
          <a:xfrm>
            <a:off x="7047345" y="3639021"/>
            <a:ext cx="2364509" cy="18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ドッグショーの出場者たち 2 プードル | ナショナル ジオグラフィック日本版サイト">
            <a:extLst>
              <a:ext uri="{FF2B5EF4-FFF2-40B4-BE49-F238E27FC236}">
                <a16:creationId xmlns:a16="http://schemas.microsoft.com/office/drawing/2014/main" id="{23C8C21B-8A4C-4EBD-45B3-4F2092915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1683"/>
          <a:stretch/>
        </p:blipFill>
        <p:spPr bwMode="auto">
          <a:xfrm>
            <a:off x="3870037" y="3635765"/>
            <a:ext cx="2360652" cy="18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AC77D3-80EB-123D-A036-DD9925C387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/>
          <a:stretch/>
        </p:blipFill>
        <p:spPr>
          <a:xfrm>
            <a:off x="581892" y="3803585"/>
            <a:ext cx="2152072" cy="166608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3DFEF4-0482-D7A1-0CBE-B13C23D2B39B}"/>
              </a:ext>
            </a:extLst>
          </p:cNvPr>
          <p:cNvSpPr txBox="1"/>
          <p:nvPr/>
        </p:nvSpPr>
        <p:spPr>
          <a:xfrm>
            <a:off x="521095" y="5446105"/>
            <a:ext cx="89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ハサミ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5D9BF1-FB3E-644C-482E-B624AB5789B8}"/>
              </a:ext>
            </a:extLst>
          </p:cNvPr>
          <p:cNvSpPr txBox="1"/>
          <p:nvPr/>
        </p:nvSpPr>
        <p:spPr>
          <a:xfrm>
            <a:off x="3836948" y="5455342"/>
            <a:ext cx="12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バリカン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4C497A6-5990-DA8B-ED51-244E86CC73CD}"/>
              </a:ext>
            </a:extLst>
          </p:cNvPr>
          <p:cNvSpPr txBox="1"/>
          <p:nvPr/>
        </p:nvSpPr>
        <p:spPr>
          <a:xfrm>
            <a:off x="7023495" y="5436869"/>
            <a:ext cx="12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毛抜き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E75229-9211-DC3D-C0FB-8140015E05D9}"/>
              </a:ext>
            </a:extLst>
          </p:cNvPr>
          <p:cNvSpPr txBox="1"/>
          <p:nvPr/>
        </p:nvSpPr>
        <p:spPr>
          <a:xfrm>
            <a:off x="101600" y="5997523"/>
            <a:ext cx="915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参考資料：厚生労働省　職業情報提供サイト（日本版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O-NET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　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https://shigoto.mhlw.go.jp/</a:t>
            </a:r>
            <a:endParaRPr kumimoji="1" lang="ja-JP" altLang="en-US" sz="1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FCDED6-3130-D73D-8751-1AE1FA31FF91}"/>
              </a:ext>
            </a:extLst>
          </p:cNvPr>
          <p:cNvSpPr txBox="1"/>
          <p:nvPr/>
        </p:nvSpPr>
        <p:spPr>
          <a:xfrm>
            <a:off x="0" y="6293086"/>
            <a:ext cx="265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「トリマー」で検索！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D0DB88-D302-22C9-947A-A5A7C328AB53}"/>
              </a:ext>
            </a:extLst>
          </p:cNvPr>
          <p:cNvSpPr txBox="1"/>
          <p:nvPr/>
        </p:nvSpPr>
        <p:spPr>
          <a:xfrm>
            <a:off x="3517392" y="6320795"/>
            <a:ext cx="669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動画の視聴は通信料がかかります。</a:t>
            </a:r>
            <a:r>
              <a:rPr kumimoji="1" lang="en-US" altLang="ja-JP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wi-fi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環境のある場所で視聴してください。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B7B686-3B1A-E24F-09E2-FFFAB7A7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4681104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C36DA9-6E47-FC9B-EB7D-2892BCBC4744}"/>
              </a:ext>
            </a:extLst>
          </p:cNvPr>
          <p:cNvSpPr txBox="1"/>
          <p:nvPr/>
        </p:nvSpPr>
        <p:spPr>
          <a:xfrm>
            <a:off x="1122219" y="1731879"/>
            <a:ext cx="2230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グルーミング</a:t>
            </a:r>
            <a:endParaRPr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B7477E-0B89-2D41-977A-4DA1E3F9D2F1}"/>
              </a:ext>
            </a:extLst>
          </p:cNvPr>
          <p:cNvSpPr txBox="1"/>
          <p:nvPr/>
        </p:nvSpPr>
        <p:spPr>
          <a:xfrm>
            <a:off x="1186873" y="2415371"/>
            <a:ext cx="2092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トリミング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37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631483" y="368064"/>
            <a:ext cx="3162192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トリマー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64A4A54-177D-E9FF-0A13-208F4C3E9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42" y="1510148"/>
            <a:ext cx="5068007" cy="409632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B2631F-D70A-DED9-C1E1-C49C73DE43DC}"/>
              </a:ext>
            </a:extLst>
          </p:cNvPr>
          <p:cNvSpPr txBox="1"/>
          <p:nvPr/>
        </p:nvSpPr>
        <p:spPr>
          <a:xfrm>
            <a:off x="218786" y="6156632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使用した図・写真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掲載ＵＲＬ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58E3BC-A339-0E68-2B6E-65348626391E}"/>
              </a:ext>
            </a:extLst>
          </p:cNvPr>
          <p:cNvSpPr txBox="1"/>
          <p:nvPr/>
        </p:nvSpPr>
        <p:spPr>
          <a:xfrm>
            <a:off x="373275" y="6330705"/>
            <a:ext cx="522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https://shigoto.mhlw.go.jp/,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厚生労働省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職業情報提供サイト　</a:t>
            </a:r>
            <a:r>
              <a:rPr lang="en-US" altLang="ja-JP" sz="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jobtag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「トリマー」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https://www.wisedoggy.com/,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ワイズドギー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カット集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D9B75DB-1093-405E-2BC1-E994859D9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026" y="100626"/>
            <a:ext cx="2465247" cy="333928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FC1D2F-9377-EC27-C896-08314D81D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732" y="87336"/>
            <a:ext cx="2519463" cy="338784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DA60FB2-61D3-68B0-7558-87830E970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843" y="3496585"/>
            <a:ext cx="2450666" cy="329572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A98A7B3-A21D-7C84-4382-A09096B2B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732" y="3449778"/>
            <a:ext cx="2529191" cy="333291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071C6EE-9210-AC62-A7F4-454485CF48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8110" y="3479834"/>
            <a:ext cx="2530762" cy="337816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0C0F067-60A6-CDFC-6774-7ECA07B274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5557" y="3453318"/>
            <a:ext cx="2505379" cy="342058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C07E05D-92FF-2E7F-CA25-7AEC3D7F92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8206" y="67258"/>
            <a:ext cx="2511429" cy="336189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36835CC-7975-72E8-20ED-0F172A2429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1200" y="60805"/>
            <a:ext cx="2544384" cy="33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631483" y="368064"/>
            <a:ext cx="4750844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ペットショップ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1ED58C-5A78-EE11-A765-8ED0BB59D13E}"/>
              </a:ext>
            </a:extLst>
          </p:cNvPr>
          <p:cNvSpPr txBox="1"/>
          <p:nvPr/>
        </p:nvSpPr>
        <p:spPr>
          <a:xfrm>
            <a:off x="747386" y="3003084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)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15A4CB-0633-3A8F-7EF8-50FF3AB8166D}"/>
              </a:ext>
            </a:extLst>
          </p:cNvPr>
          <p:cNvSpPr txBox="1"/>
          <p:nvPr/>
        </p:nvSpPr>
        <p:spPr>
          <a:xfrm>
            <a:off x="3361276" y="3040033"/>
            <a:ext cx="783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商品発注、商品陳列、在庫管理、伝票整理、販売企画、売上集計、日報作成、店頭・店内清掃など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B89256-B06D-945B-2EE7-B79B0429AC42}"/>
              </a:ext>
            </a:extLst>
          </p:cNvPr>
          <p:cNvSpPr txBox="1"/>
          <p:nvPr/>
        </p:nvSpPr>
        <p:spPr>
          <a:xfrm>
            <a:off x="747386" y="1617628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販売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1E0677-803B-EE54-FA32-2C7584329E69}"/>
              </a:ext>
            </a:extLst>
          </p:cNvPr>
          <p:cNvSpPr txBox="1"/>
          <p:nvPr/>
        </p:nvSpPr>
        <p:spPr>
          <a:xfrm>
            <a:off x="3361276" y="1654577"/>
            <a:ext cx="823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顧客のペットの特徴を理解し、年齢、体重、健康状態、飼育状況を確認した上で、ペットフード、用具・用品の説明・販売・アドバイスを行う。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生体を販売する場合は飼育のアドバイスを行う。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071AE5-7C8D-336B-ACBF-53CF25A1DEEC}"/>
              </a:ext>
            </a:extLst>
          </p:cNvPr>
          <p:cNvSpPr txBox="1"/>
          <p:nvPr/>
        </p:nvSpPr>
        <p:spPr>
          <a:xfrm>
            <a:off x="747386" y="4249992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)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7EB3C8-A28C-8720-2750-D5C5F98C6C2E}"/>
              </a:ext>
            </a:extLst>
          </p:cNvPr>
          <p:cNvSpPr txBox="1"/>
          <p:nvPr/>
        </p:nvSpPr>
        <p:spPr>
          <a:xfrm>
            <a:off x="3361276" y="4286941"/>
            <a:ext cx="862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飼育ケースの清掃や給餌、運動、健康状態の確認・管理など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0B4A79-C285-E263-79E7-996C80CC982C}"/>
              </a:ext>
            </a:extLst>
          </p:cNvPr>
          <p:cNvSpPr txBox="1"/>
          <p:nvPr/>
        </p:nvSpPr>
        <p:spPr>
          <a:xfrm>
            <a:off x="101600" y="5997523"/>
            <a:ext cx="915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参考資料：厚生労働省　職業情報提供サイト（日本版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O-NET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　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https://shigoto.mhlw.go.jp/</a:t>
            </a:r>
            <a:endParaRPr kumimoji="1" lang="ja-JP" altLang="en-US" sz="1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A305B3-102A-EB4A-0729-E39146890106}"/>
              </a:ext>
            </a:extLst>
          </p:cNvPr>
          <p:cNvSpPr txBox="1"/>
          <p:nvPr/>
        </p:nvSpPr>
        <p:spPr>
          <a:xfrm>
            <a:off x="0" y="6293086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「ペットショップ店員」で検索！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B48921-0CA8-05BF-9DE6-3490EC286BD5}"/>
              </a:ext>
            </a:extLst>
          </p:cNvPr>
          <p:cNvSpPr txBox="1"/>
          <p:nvPr/>
        </p:nvSpPr>
        <p:spPr>
          <a:xfrm>
            <a:off x="3517392" y="6320795"/>
            <a:ext cx="669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動画の視聴は通信料がかかります。</a:t>
            </a:r>
            <a:r>
              <a:rPr kumimoji="1" lang="en-US" altLang="ja-JP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wi-fi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環境のある場所で視聴してください。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E1E9306-01E9-D2EE-13B1-B9F98100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47625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9A06F94-FC48-2E59-EE59-8BE5BCB7C543}"/>
              </a:ext>
            </a:extLst>
          </p:cNvPr>
          <p:cNvSpPr txBox="1"/>
          <p:nvPr/>
        </p:nvSpPr>
        <p:spPr>
          <a:xfrm>
            <a:off x="1006813" y="4265739"/>
            <a:ext cx="1123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生体</a:t>
            </a:r>
            <a:endParaRPr lang="ja-JP" altLang="en-US" sz="28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10ABC87-7EF3-E60A-A0F7-7881AE1C8EA6}"/>
              </a:ext>
            </a:extLst>
          </p:cNvPr>
          <p:cNvSpPr txBox="1"/>
          <p:nvPr/>
        </p:nvSpPr>
        <p:spPr>
          <a:xfrm>
            <a:off x="958175" y="3020598"/>
            <a:ext cx="1094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販売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930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631483" y="368064"/>
            <a:ext cx="4750844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ペットショップ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FB36946-87FD-876D-3139-D9BBB7CA8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2326"/>
            <a:ext cx="4705288" cy="434603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5879ABA-CD77-DC9C-95EB-D1EA7CD3F557}"/>
              </a:ext>
            </a:extLst>
          </p:cNvPr>
          <p:cNvSpPr txBox="1"/>
          <p:nvPr/>
        </p:nvSpPr>
        <p:spPr>
          <a:xfrm>
            <a:off x="218786" y="6452195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使用した図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掲載ＵＲＬ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548E6B-5AC5-3546-8910-917124181063}"/>
              </a:ext>
            </a:extLst>
          </p:cNvPr>
          <p:cNvSpPr txBox="1"/>
          <p:nvPr/>
        </p:nvSpPr>
        <p:spPr>
          <a:xfrm>
            <a:off x="373275" y="6626268"/>
            <a:ext cx="697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https://shigoto.mhlw.go.jp/,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厚生労働省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職業情報提供サイト　</a:t>
            </a:r>
            <a:r>
              <a:rPr lang="en-US" altLang="ja-JP" sz="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jobtag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「ペットショップ店員」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8FCDA2-5781-DCF9-6BDF-D9EBBA036B28}"/>
              </a:ext>
            </a:extLst>
          </p:cNvPr>
          <p:cNvSpPr txBox="1"/>
          <p:nvPr/>
        </p:nvSpPr>
        <p:spPr>
          <a:xfrm>
            <a:off x="4932931" y="1956430"/>
            <a:ext cx="6992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顧客の要望やペットの状況を正しく聴き取り、アドバイスを行う。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「動物（魚類、鳥類、エキゾ含む）に関する幅広い専門知識」「多種多様な深い商品知識」だけでなく、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「傾聴力」「理解力」「説明力」など接客スキルも必要。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1D6E7EF-2459-908B-32CD-05F3B2404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706" y="4590963"/>
            <a:ext cx="7393294" cy="160232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A950DD-9D50-A708-D71C-5083BE2BA408}"/>
              </a:ext>
            </a:extLst>
          </p:cNvPr>
          <p:cNvSpPr txBox="1"/>
          <p:nvPr/>
        </p:nvSpPr>
        <p:spPr>
          <a:xfrm>
            <a:off x="9002568" y="6468483"/>
            <a:ext cx="1324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使用した写真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掲載ＵＲＬ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4002A9-3409-0C4C-D8B8-97DA06F4BCB8}"/>
              </a:ext>
            </a:extLst>
          </p:cNvPr>
          <p:cNvSpPr txBox="1"/>
          <p:nvPr/>
        </p:nvSpPr>
        <p:spPr>
          <a:xfrm>
            <a:off x="9157058" y="6642556"/>
            <a:ext cx="280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https://www.petbox.co.jp/,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ＰＥＴ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ＢＯＸ　グループ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7974</TotalTime>
  <Words>2853</Words>
  <Application>Microsoft Office PowerPoint</Application>
  <PresentationFormat>ワイド画面</PresentationFormat>
  <Paragraphs>322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6" baseType="lpstr">
      <vt:lpstr>BIZ UDPゴシック</vt:lpstr>
      <vt:lpstr>UD デジタル 教科書体 NK-B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山城 正仁</dc:creator>
  <cp:lastModifiedBy>hiro tk</cp:lastModifiedBy>
  <cp:revision>316</cp:revision>
  <dcterms:created xsi:type="dcterms:W3CDTF">2016-09-30T07:18:48Z</dcterms:created>
  <dcterms:modified xsi:type="dcterms:W3CDTF">2023-11-24T08:08:15Z</dcterms:modified>
</cp:coreProperties>
</file>