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2" r:id="rId3"/>
    <p:sldId id="332" r:id="rId4"/>
    <p:sldId id="256" r:id="rId5"/>
    <p:sldId id="306" r:id="rId6"/>
    <p:sldId id="308" r:id="rId7"/>
    <p:sldId id="307" r:id="rId8"/>
    <p:sldId id="333" r:id="rId9"/>
    <p:sldId id="297" r:id="rId10"/>
    <p:sldId id="298" r:id="rId11"/>
    <p:sldId id="334" r:id="rId12"/>
    <p:sldId id="299" r:id="rId13"/>
    <p:sldId id="300" r:id="rId14"/>
    <p:sldId id="335" r:id="rId15"/>
    <p:sldId id="301" r:id="rId16"/>
    <p:sldId id="265" r:id="rId17"/>
    <p:sldId id="336" r:id="rId18"/>
    <p:sldId id="293" r:id="rId19"/>
    <p:sldId id="294" r:id="rId20"/>
    <p:sldId id="295" r:id="rId21"/>
    <p:sldId id="337" r:id="rId22"/>
    <p:sldId id="261" r:id="rId23"/>
    <p:sldId id="296" r:id="rId24"/>
    <p:sldId id="266" r:id="rId25"/>
    <p:sldId id="309" r:id="rId26"/>
    <p:sldId id="285" r:id="rId27"/>
    <p:sldId id="338" r:id="rId28"/>
    <p:sldId id="310" r:id="rId29"/>
    <p:sldId id="311" r:id="rId30"/>
    <p:sldId id="339" r:id="rId31"/>
    <p:sldId id="312" r:id="rId32"/>
    <p:sldId id="313" r:id="rId33"/>
    <p:sldId id="340" r:id="rId34"/>
    <p:sldId id="315" r:id="rId35"/>
    <p:sldId id="316" r:id="rId36"/>
    <p:sldId id="341" r:id="rId37"/>
    <p:sldId id="319" r:id="rId38"/>
    <p:sldId id="317" r:id="rId39"/>
    <p:sldId id="342" r:id="rId40"/>
    <p:sldId id="320" r:id="rId41"/>
    <p:sldId id="344"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snapToGrid="0">
      <p:cViewPr varScale="1">
        <p:scale>
          <a:sx n="118" d="100"/>
          <a:sy n="118" d="100"/>
        </p:scale>
        <p:origin x="4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29971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28695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301304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1775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32046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3465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9150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36218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39700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19317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124393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57B2-8790-4FB0-B38B-BF877D5D1523}" type="datetimeFigureOut">
              <a:rPr kumimoji="1" lang="ja-JP" altLang="en-US" smtClean="0"/>
              <a:t>2023/2/6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B8270-2298-467E-B666-B58A32489C0A}" type="slidenum">
              <a:rPr kumimoji="1" lang="ja-JP" altLang="en-US" smtClean="0"/>
              <a:t>‹#›</a:t>
            </a:fld>
            <a:endParaRPr kumimoji="1" lang="ja-JP" altLang="en-US"/>
          </a:p>
        </p:txBody>
      </p:sp>
    </p:spTree>
    <p:extLst>
      <p:ext uri="{BB962C8B-B14F-4D97-AF65-F5344CB8AC3E}">
        <p14:creationId xmlns:p14="http://schemas.microsoft.com/office/powerpoint/2010/main" val="119110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hyperlink" Target="https://www.anicom-sompo.co.jp/doubutsu_pedia/node/1143"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commons.wikimedia.org/w/index.php?curid=26850484"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commons.wikimedia.org/w/index.php?curid=4344501" TargetMode="External"/><Relationship Id="rId5" Type="http://schemas.openxmlformats.org/officeDocument/2006/relationships/hyperlink" Target="https://commons.wikimedia.org/w/index.php?curid=81572855" TargetMode="Externa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40.jpg"/><Relationship Id="rId5" Type="http://schemas.openxmlformats.org/officeDocument/2006/relationships/hyperlink" Target="https://commons.wikimedia.org/w/index.php?curid=1312776"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commons.wikimedia.org/w/index.php?curid=4334334" TargetMode="External"/><Relationship Id="rId11" Type="http://schemas.openxmlformats.org/officeDocument/2006/relationships/image" Target="../media/image7.jpg"/><Relationship Id="rId5" Type="http://schemas.openxmlformats.org/officeDocument/2006/relationships/hyperlink" Target="https://commons.wikimedia.org/w/index.php?curid=901934" TargetMode="External"/><Relationship Id="rId10" Type="http://schemas.openxmlformats.org/officeDocument/2006/relationships/image" Target="../media/image6.jpg"/><Relationship Id="rId4" Type="http://schemas.openxmlformats.org/officeDocument/2006/relationships/hyperlink" Target="https://commons.wikimedia.org/w/index.php?curid=5681467" TargetMode="Externa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42.jpg"/><Relationship Id="rId5" Type="http://schemas.openxmlformats.org/officeDocument/2006/relationships/hyperlink" Target="https://commons.wikimedia.org/w/index.php?curid=14726898" TargetMode="Externa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8" Type="http://schemas.openxmlformats.org/officeDocument/2006/relationships/hyperlink" Target="https://commons.wikimedia.org/w/index.php?curid=3514485" TargetMode="External"/><Relationship Id="rId3" Type="http://schemas.openxmlformats.org/officeDocument/2006/relationships/image" Target="../media/image35.png"/><Relationship Id="rId7" Type="http://schemas.openxmlformats.org/officeDocument/2006/relationships/hyperlink" Target="https://commons.wikimedia.org/w/index.php?curid=14810" TargetMode="Externa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s://commons.wikimedia.org/w/index.php?curid=20612" TargetMode="External"/><Relationship Id="rId5" Type="http://schemas.openxmlformats.org/officeDocument/2006/relationships/image" Target="../media/image46.png"/><Relationship Id="rId10" Type="http://schemas.openxmlformats.org/officeDocument/2006/relationships/image" Target="../media/image47.jpg"/><Relationship Id="rId4" Type="http://schemas.openxmlformats.org/officeDocument/2006/relationships/image" Target="../media/image45.png"/><Relationship Id="rId9"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hyperlink" Target="https://commons.wikimedia.org/w/index.php?curid=87878630" TargetMode="External"/><Relationship Id="rId5" Type="http://schemas.openxmlformats.org/officeDocument/2006/relationships/hyperlink" Target="https://commons.wikimedia.org/w/index.php?curid=79658078" TargetMode="External"/><Relationship Id="rId10" Type="http://schemas.openxmlformats.org/officeDocument/2006/relationships/image" Target="../media/image51.png"/><Relationship Id="rId4" Type="http://schemas.openxmlformats.org/officeDocument/2006/relationships/hyperlink" Target="https://commons.wikimedia.org/w/index.php?curid=2258484" TargetMode="External"/><Relationship Id="rId9"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commons.wikimedia.org/w/index.php?curid=2685048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commons.wikimedia.org/w/index.php?curid=26850485" TargetMode="External"/><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commons.wikimedia.org/w/index.php?curid=22842126" TargetMode="External"/><Relationship Id="rId4" Type="http://schemas.openxmlformats.org/officeDocument/2006/relationships/image" Target="../media/image14.png"/><Relationship Id="rId9" Type="http://schemas.openxmlformats.org/officeDocument/2006/relationships/hyperlink" Target="https://commons.wikimedia.org/w/index.php?curid=5788998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9.jpe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commons.wikimedia.org/w/index.php?curid=5681467"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675315" y="1247126"/>
            <a:ext cx="6087763"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エキゾチックアニマル学</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480207" cy="369332"/>
          </a:xfrm>
          <a:prstGeom prst="rect">
            <a:avLst/>
          </a:prstGeom>
          <a:noFill/>
        </p:spPr>
        <p:txBody>
          <a:bodyPr wrap="none" rtlCol="0">
            <a:spAutoFit/>
          </a:bodyPr>
          <a:lstStyle/>
          <a:p>
            <a:r>
              <a:rPr kumimoji="1" lang="ja-JP" altLang="en-US" dirty="0" smtClean="0">
                <a:solidFill>
                  <a:srgbClr val="0070C0"/>
                </a:solidFill>
              </a:rPr>
              <a:t>文部科学省　沖縄・動物系分野における有機的高専連携プログラム開発・実証事業</a:t>
            </a:r>
            <a:endParaRPr kumimoji="1" lang="ja-JP" altLang="en-US" dirty="0">
              <a:solidFill>
                <a:srgbClr val="0070C0"/>
              </a:solidFill>
            </a:endParaRPr>
          </a:p>
        </p:txBody>
      </p:sp>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ポリッシュラビット：</a:t>
            </a:r>
            <a:r>
              <a:rPr lang="en-US" altLang="ja-JP" sz="900" dirty="0" err="1" smtClean="0"/>
              <a:t>Gilberte</a:t>
            </a:r>
            <a:r>
              <a:rPr lang="en-US" altLang="ja-JP" sz="900" dirty="0" smtClean="0"/>
              <a:t>-</a:t>
            </a:r>
            <a:r>
              <a:rPr lang="ja-JP" altLang="en-US" sz="900" dirty="0"/>
              <a:t>継承 </a:t>
            </a:r>
            <a:r>
              <a:rPr lang="en-US" altLang="ja-JP" sz="900" dirty="0"/>
              <a:t>3.0, https://</a:t>
            </a:r>
            <a:r>
              <a:rPr lang="en-US" altLang="ja-JP" sz="900" dirty="0" smtClean="0"/>
              <a:t>commons.wikimedia.org/w/index.php?curid=1771167</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pic>
        <p:nvPicPr>
          <p:cNvPr id="8" name="図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4177" y="2450687"/>
            <a:ext cx="2801551" cy="2498983"/>
          </a:xfrm>
          <a:prstGeom prst="rect">
            <a:avLst/>
          </a:prstGeom>
        </p:spPr>
      </p:pic>
    </p:spTree>
    <p:extLst>
      <p:ext uri="{BB962C8B-B14F-4D97-AF65-F5344CB8AC3E}">
        <p14:creationId xmlns:p14="http://schemas.microsoft.com/office/powerpoint/2010/main" val="159836189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82987" y="98844"/>
            <a:ext cx="12009549" cy="6638688"/>
          </a:xfrm>
          <a:prstGeom prst="roundRect">
            <a:avLst>
              <a:gd name="adj" fmla="val 4526"/>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4873894" y="920880"/>
            <a:ext cx="1263295"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骨</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000206" y="980403"/>
            <a:ext cx="3891772"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うさぎのひみつ②</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831189" y="2446738"/>
            <a:ext cx="6319254" cy="3785652"/>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　ウサギの骨は体重の約</a:t>
            </a:r>
            <a:r>
              <a:rPr lang="en-US" altLang="ja-JP" sz="2400" dirty="0" smtClean="0">
                <a:latin typeface="UD デジタル 教科書体 NP-B" panose="02020700000000000000" pitchFamily="18" charset="-128"/>
                <a:ea typeface="UD デジタル 教科書体 NP-B" panose="02020700000000000000" pitchFamily="18" charset="-128"/>
              </a:rPr>
              <a:t>7</a:t>
            </a:r>
            <a:r>
              <a:rPr lang="ja-JP" altLang="en-US" sz="2400" dirty="0" smtClean="0">
                <a:latin typeface="UD デジタル 教科書体 NP-B" panose="02020700000000000000" pitchFamily="18" charset="-128"/>
                <a:ea typeface="UD デジタル 教科書体 NP-B" panose="02020700000000000000" pitchFamily="18" charset="-128"/>
              </a:rPr>
              <a:t>％です。ネコは約</a:t>
            </a:r>
            <a:r>
              <a:rPr lang="en-US" altLang="ja-JP" sz="2400" dirty="0" smtClean="0">
                <a:latin typeface="UD デジタル 教科書体 NP-B" panose="02020700000000000000" pitchFamily="18" charset="-128"/>
                <a:ea typeface="UD デジタル 教科書体 NP-B" panose="02020700000000000000" pitchFamily="18" charset="-128"/>
              </a:rPr>
              <a:t>12</a:t>
            </a:r>
            <a:r>
              <a:rPr lang="ja-JP" altLang="en-US" sz="2400" dirty="0" smtClean="0">
                <a:latin typeface="UD デジタル 教科書体 NP-B" panose="02020700000000000000" pitchFamily="18" charset="-128"/>
                <a:ea typeface="UD デジタル 教科書体 NP-B" panose="02020700000000000000" pitchFamily="18" charset="-128"/>
              </a:rPr>
              <a:t>％なのでとても軽いのが特徴です。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しかし、筋肉は発達して体重の</a:t>
            </a:r>
            <a:r>
              <a:rPr lang="en-US" altLang="ja-JP" sz="2400" dirty="0" smtClean="0">
                <a:latin typeface="UD デジタル 教科書体 NP-B" panose="02020700000000000000" pitchFamily="18" charset="-128"/>
                <a:ea typeface="UD デジタル 教科書体 NP-B" panose="02020700000000000000" pitchFamily="18" charset="-128"/>
              </a:rPr>
              <a:t>50</a:t>
            </a:r>
            <a:r>
              <a:rPr lang="ja-JP" altLang="en-US" sz="2400" dirty="0" smtClean="0">
                <a:latin typeface="UD デジタル 教科書体 NP-B" panose="02020700000000000000" pitchFamily="18" charset="-128"/>
                <a:ea typeface="UD デジタル 教科書体 NP-B" panose="02020700000000000000" pitchFamily="18" charset="-128"/>
              </a:rPr>
              <a:t>％以上あるため、ピョンとジャンプをしただけで、骨折をしてしまうこともあります（第</a:t>
            </a:r>
            <a:r>
              <a:rPr lang="en-US" altLang="ja-JP" sz="2400" dirty="0" smtClean="0">
                <a:latin typeface="UD デジタル 教科書体 NP-B" panose="02020700000000000000" pitchFamily="18" charset="-128"/>
                <a:ea typeface="UD デジタル 教科書体 NP-B" panose="02020700000000000000" pitchFamily="18" charset="-128"/>
              </a:rPr>
              <a:t>7</a:t>
            </a:r>
            <a:r>
              <a:rPr lang="ja-JP" altLang="en-US" sz="2400" dirty="0" smtClean="0">
                <a:latin typeface="UD デジタル 教科書体 NP-B" panose="02020700000000000000" pitchFamily="18" charset="-128"/>
                <a:ea typeface="UD デジタル 教科書体 NP-B" panose="02020700000000000000" pitchFamily="18" charset="-128"/>
              </a:rPr>
              <a:t>腰椎）。</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高いところからの落下や、圧力がかかる場合は細心の注意が必要です。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4066" y="1734335"/>
            <a:ext cx="3113891" cy="3066098"/>
          </a:xfrm>
          <a:prstGeom prst="rect">
            <a:avLst/>
          </a:prstGeom>
        </p:spPr>
      </p:pic>
      <p:sp>
        <p:nvSpPr>
          <p:cNvPr id="5" name="テキスト ボックス 4"/>
          <p:cNvSpPr txBox="1"/>
          <p:nvPr/>
        </p:nvSpPr>
        <p:spPr>
          <a:xfrm>
            <a:off x="7414066" y="4912470"/>
            <a:ext cx="3171567" cy="861774"/>
          </a:xfrm>
          <a:prstGeom prst="rect">
            <a:avLst/>
          </a:prstGeom>
          <a:noFill/>
        </p:spPr>
        <p:txBody>
          <a:bodyPr wrap="square" rtlCol="0">
            <a:spAutoFit/>
          </a:bodyPr>
          <a:lstStyle/>
          <a:p>
            <a:r>
              <a:rPr kumimoji="1" lang="ja-JP" altLang="en-US" sz="1000" dirty="0" smtClean="0">
                <a:latin typeface="UD デジタル 教科書体 NP-B" panose="02020700000000000000" pitchFamily="18" charset="-128"/>
                <a:ea typeface="UD デジタル 教科書体 NP-B" panose="02020700000000000000" pitchFamily="18" charset="-128"/>
              </a:rPr>
              <a:t>ニホンノウサギ：標本</a:t>
            </a:r>
            <a:endParaRPr kumimoji="1" lang="en-US" altLang="ja-JP" sz="1000" dirty="0" smtClean="0">
              <a:latin typeface="UD デジタル 教科書体 NP-B" panose="02020700000000000000" pitchFamily="18" charset="-128"/>
              <a:ea typeface="UD デジタル 教科書体 NP-B" panose="02020700000000000000" pitchFamily="18" charset="-128"/>
            </a:endParaRPr>
          </a:p>
          <a:p>
            <a:r>
              <a:rPr kumimoji="1" lang="ja-JP" altLang="en-US" sz="1000" dirty="0" smtClean="0">
                <a:latin typeface="UD デジタル 教科書体 NP-B" panose="02020700000000000000" pitchFamily="18" charset="-128"/>
                <a:ea typeface="UD デジタル 教科書体 NP-B" panose="02020700000000000000" pitchFamily="18" charset="-128"/>
              </a:rPr>
              <a:t>高槻市立自然博物館　あく</a:t>
            </a:r>
            <a:r>
              <a:rPr kumimoji="1" lang="ja-JP" altLang="en-US" sz="1000" dirty="0" err="1" smtClean="0">
                <a:latin typeface="UD デジタル 教科書体 NP-B" panose="02020700000000000000" pitchFamily="18" charset="-128"/>
                <a:ea typeface="UD デジタル 教科書体 NP-B" panose="02020700000000000000" pitchFamily="18" charset="-128"/>
              </a:rPr>
              <a:t>あ</a:t>
            </a:r>
            <a:r>
              <a:rPr kumimoji="1" lang="ja-JP" altLang="en-US" sz="1000" dirty="0" smtClean="0">
                <a:latin typeface="UD デジタル 教科書体 NP-B" panose="02020700000000000000" pitchFamily="18" charset="-128"/>
                <a:ea typeface="UD デジタル 教科書体 NP-B" panose="02020700000000000000" pitchFamily="18" charset="-128"/>
              </a:rPr>
              <a:t>ぴあ　芥川</a:t>
            </a:r>
            <a:endParaRPr kumimoji="1" lang="en-US" altLang="ja-JP" sz="1000" dirty="0" smtClean="0">
              <a:latin typeface="UD デジタル 教科書体 NP-B" panose="02020700000000000000" pitchFamily="18" charset="-128"/>
              <a:ea typeface="UD デジタル 教科書体 NP-B" panose="02020700000000000000" pitchFamily="18" charset="-128"/>
            </a:endParaRPr>
          </a:p>
          <a:p>
            <a:endParaRPr lang="en-US" altLang="ja-JP" sz="1000" dirty="0" smtClean="0">
              <a:latin typeface="UD デジタル 教科書体 NP-B" panose="02020700000000000000" pitchFamily="18" charset="-128"/>
              <a:ea typeface="UD デジタル 教科書体 NP-B" panose="02020700000000000000" pitchFamily="18" charset="-128"/>
            </a:endParaRPr>
          </a:p>
          <a:p>
            <a:r>
              <a:rPr lang="en-US" altLang="ja-JP" sz="1000" dirty="0" smtClean="0">
                <a:latin typeface="UD デジタル 教科書体 NP-B" panose="02020700000000000000" pitchFamily="18" charset="-128"/>
                <a:ea typeface="UD デジタル 教科書体 NP-B" panose="02020700000000000000" pitchFamily="18" charset="-128"/>
              </a:rPr>
              <a:t>http</a:t>
            </a:r>
            <a:r>
              <a:rPr lang="en-US" altLang="ja-JP" sz="1000" dirty="0">
                <a:latin typeface="UD デジタル 教科書体 NP-B" panose="02020700000000000000" pitchFamily="18" charset="-128"/>
                <a:ea typeface="UD デジタル 教科書体 NP-B" panose="02020700000000000000" pitchFamily="18" charset="-128"/>
              </a:rPr>
              <a:t>://www.omnh.net/aquapia/2011/05/post_370.html</a:t>
            </a:r>
            <a:endParaRPr kumimoji="1" lang="ja-JP" altLang="en-US" sz="1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10269538" y="2621053"/>
            <a:ext cx="1219200" cy="646331"/>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骨折しやすい部位</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9" name="直線矢印コネクタ 8"/>
          <p:cNvCxnSpPr/>
          <p:nvPr/>
        </p:nvCxnSpPr>
        <p:spPr>
          <a:xfrm flipH="1">
            <a:off x="9984259" y="3166048"/>
            <a:ext cx="378941" cy="1401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Tree>
    <p:custDataLst>
      <p:tags r:id="rId1"/>
    </p:custDataLst>
    <p:extLst>
      <p:ext uri="{BB962C8B-B14F-4D97-AF65-F5344CB8AC3E}">
        <p14:creationId xmlns:p14="http://schemas.microsoft.com/office/powerpoint/2010/main" val="2495759362"/>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869638"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「うさぎ」のクイズ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050" name="Picture 2" descr="https://upload.wikimedia.org/wikipedia/commons/thumb/2/2c/4-Week-Old_Netherlands_Dwarf_Rabbit.JPG/800px-4-Week-Old_Netherlands_Dwarf_Rabbi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1101" y="1985363"/>
            <a:ext cx="2273585" cy="34103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89124" y="6513322"/>
            <a:ext cx="5436973" cy="230832"/>
          </a:xfrm>
          <a:prstGeom prst="rect">
            <a:avLst/>
          </a:prstGeom>
          <a:noFill/>
        </p:spPr>
        <p:txBody>
          <a:bodyPr wrap="square" rtlCol="0">
            <a:spAutoFit/>
          </a:bodyPr>
          <a:lstStyle/>
          <a:p>
            <a:r>
              <a:rPr lang="en-US" altLang="ja-JP" sz="900" dirty="0"/>
              <a:t>By Aaron Van </a:t>
            </a:r>
            <a:r>
              <a:rPr lang="en-US" altLang="ja-JP" sz="900" dirty="0" err="1"/>
              <a:t>Dyken</a:t>
            </a:r>
            <a:r>
              <a:rPr lang="en-US" altLang="ja-JP" sz="900" dirty="0"/>
              <a:t> - Own work, CC BY-SA 4.0, https://commons.wikimedia.org/w/index.php?curid=43685781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2437320827"/>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8754" y="1708940"/>
            <a:ext cx="9263916" cy="1569660"/>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うさぎの前歯（切歯）は、</a:t>
            </a:r>
            <a:r>
              <a:rPr lang="en-US" altLang="ja-JP" sz="3200" dirty="0" smtClean="0">
                <a:latin typeface="UD デジタル 教科書体 NP-B" panose="02020700000000000000" pitchFamily="18" charset="-128"/>
                <a:ea typeface="UD デジタル 教科書体 NP-B" panose="02020700000000000000" pitchFamily="18" charset="-128"/>
              </a:rPr>
              <a:t>1</a:t>
            </a:r>
            <a:r>
              <a:rPr lang="ja-JP" altLang="en-US" sz="3200" dirty="0" smtClean="0">
                <a:latin typeface="UD デジタル 教科書体 NP-B" panose="02020700000000000000" pitchFamily="18" charset="-128"/>
                <a:ea typeface="UD デジタル 教科書体 NP-B" panose="02020700000000000000" pitchFamily="18" charset="-128"/>
              </a:rPr>
              <a:t>年で何センチのびるでしょうか。</a:t>
            </a:r>
            <a:endParaRPr lang="en-US" altLang="ja-JP" sz="3200" dirty="0" smtClean="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人間の手の爪は</a:t>
            </a:r>
            <a:r>
              <a:rPr lang="en-US" altLang="ja-JP" sz="3200" dirty="0" smtClean="0">
                <a:latin typeface="UD デジタル 教科書体 NP-B" panose="02020700000000000000" pitchFamily="18" charset="-128"/>
                <a:ea typeface="UD デジタル 教科書体 NP-B" panose="02020700000000000000" pitchFamily="18" charset="-128"/>
              </a:rPr>
              <a:t>1</a:t>
            </a:r>
            <a:r>
              <a:rPr lang="ja-JP" altLang="en-US" sz="3200" dirty="0" smtClean="0">
                <a:latin typeface="UD デジタル 教科書体 NP-B" panose="02020700000000000000" pitchFamily="18" charset="-128"/>
                <a:ea typeface="UD デジタル 教科書体 NP-B" panose="02020700000000000000" pitchFamily="18" charset="-128"/>
              </a:rPr>
              <a:t>年で</a:t>
            </a:r>
            <a:r>
              <a:rPr lang="en-US" altLang="ja-JP" sz="3200" dirty="0" smtClean="0">
                <a:latin typeface="UD デジタル 教科書体 NP-B" panose="02020700000000000000" pitchFamily="18" charset="-128"/>
                <a:ea typeface="UD デジタル 教科書体 NP-B" panose="02020700000000000000" pitchFamily="18" charset="-128"/>
              </a:rPr>
              <a:t>3.6</a:t>
            </a:r>
            <a:r>
              <a:rPr lang="ja-JP" altLang="en-US" sz="3200" dirty="0" smtClean="0">
                <a:latin typeface="UD デジタル 教科書体 NP-B" panose="02020700000000000000" pitchFamily="18" charset="-128"/>
                <a:ea typeface="UD デジタル 教科書体 NP-B" panose="02020700000000000000" pitchFamily="18" charset="-128"/>
              </a:rPr>
              <a:t>センチのびます。</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1288754" y="3804839"/>
            <a:ext cx="3546857" cy="2554545"/>
          </a:xfrm>
          <a:prstGeom prst="rect">
            <a:avLst/>
          </a:prstGeom>
          <a:noFill/>
        </p:spPr>
        <p:txBody>
          <a:bodyPr wrap="square" rtlCol="0">
            <a:spAutoFit/>
          </a:bodyPr>
          <a:lstStyle/>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3</a:t>
            </a:r>
            <a:r>
              <a:rPr lang="ja-JP" altLang="en-US" sz="3200" dirty="0" smtClean="0">
                <a:latin typeface="UD デジタル 教科書体 NP-B" panose="02020700000000000000" pitchFamily="18" charset="-128"/>
                <a:ea typeface="UD デジタル 教科書体 NP-B" panose="02020700000000000000" pitchFamily="18" charset="-128"/>
              </a:rPr>
              <a:t>センチ</a:t>
            </a:r>
            <a:endParaRPr lang="en-US" altLang="ja-JP" sz="3200" dirty="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6</a:t>
            </a:r>
            <a:r>
              <a:rPr lang="ja-JP" altLang="en-US" sz="3200" dirty="0" smtClean="0">
                <a:latin typeface="UD デジタル 教科書体 NP-B" panose="02020700000000000000" pitchFamily="18" charset="-128"/>
                <a:ea typeface="UD デジタル 教科書体 NP-B" panose="02020700000000000000" pitchFamily="18" charset="-128"/>
              </a:rPr>
              <a:t>センチ</a:t>
            </a:r>
            <a:endParaRPr lang="en-US" altLang="ja-JP" sz="3200" dirty="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12</a:t>
            </a:r>
            <a:r>
              <a:rPr lang="ja-JP" altLang="en-US" sz="3200" dirty="0" smtClean="0">
                <a:latin typeface="UD デジタル 教科書体 NP-B" panose="02020700000000000000" pitchFamily="18" charset="-128"/>
                <a:ea typeface="UD デジタル 教科書体 NP-B" panose="02020700000000000000" pitchFamily="18" charset="-128"/>
              </a:rPr>
              <a:t>センチ</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18</a:t>
            </a:r>
            <a:r>
              <a:rPr lang="ja-JP" altLang="en-US" sz="3200" dirty="0" smtClean="0">
                <a:latin typeface="UD デジタル 教科書体 NP-B" panose="02020700000000000000" pitchFamily="18" charset="-128"/>
                <a:ea typeface="UD デジタル 教科書体 NP-B" panose="02020700000000000000" pitchFamily="18" charset="-128"/>
              </a:rPr>
              <a:t>センチ</a:t>
            </a:r>
            <a:endParaRPr lang="en-US" altLang="ja-JP" sz="3200" dirty="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endParaRPr lang="en-US" altLang="ja-JP" sz="3200" dirty="0" smtClean="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688621" y="597926"/>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うさぎクイズ①</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4154436" y="1445756"/>
            <a:ext cx="877163" cy="369332"/>
          </a:xfrm>
          <a:prstGeom prst="rect">
            <a:avLst/>
          </a:prstGeom>
          <a:noFill/>
        </p:spPr>
        <p:txBody>
          <a:bodyPr wrap="non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せっし</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50205"/>
            <a:ext cx="1057347" cy="114193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5611" y="3739979"/>
            <a:ext cx="3599401" cy="2020072"/>
          </a:xfrm>
          <a:prstGeom prst="rect">
            <a:avLst/>
          </a:prstGeom>
        </p:spPr>
      </p:pic>
      <p:sp>
        <p:nvSpPr>
          <p:cNvPr id="10" name="テキスト ボックス 9"/>
          <p:cNvSpPr txBox="1"/>
          <p:nvPr/>
        </p:nvSpPr>
        <p:spPr>
          <a:xfrm>
            <a:off x="6689124" y="6513322"/>
            <a:ext cx="5436973" cy="230832"/>
          </a:xfrm>
          <a:prstGeom prst="rect">
            <a:avLst/>
          </a:prstGeom>
          <a:noFill/>
        </p:spPr>
        <p:txBody>
          <a:bodyPr wrap="square" rtlCol="0">
            <a:spAutoFit/>
          </a:bodyPr>
          <a:lstStyle/>
          <a:p>
            <a:r>
              <a:rPr lang="en-US" altLang="ja-JP" sz="900" dirty="0" smtClean="0"/>
              <a:t>Rabbit </a:t>
            </a:r>
            <a:r>
              <a:rPr lang="en-US" altLang="ja-JP" sz="900" dirty="0" err="1" smtClean="0"/>
              <a:t>Teeth,Chewy</a:t>
            </a:r>
            <a:r>
              <a:rPr lang="en-US" altLang="ja-JP" sz="900" dirty="0" smtClean="0"/>
              <a:t> </a:t>
            </a:r>
            <a:r>
              <a:rPr lang="en-US" altLang="ja-JP" sz="900" dirty="0" err="1" smtClean="0"/>
              <a:t>Edtorial</a:t>
            </a:r>
            <a:r>
              <a:rPr lang="en-US" altLang="ja-JP" sz="900" dirty="0" smtClean="0"/>
              <a:t>, </a:t>
            </a:r>
            <a:r>
              <a:rPr lang="en-US" altLang="ja-JP" sz="900" dirty="0"/>
              <a:t>https://be.chewy.com/rabbit-teeth-good-bad-and-ugly/</a:t>
            </a:r>
            <a:endParaRPr kumimoji="1" lang="ja-JP" altLang="en-US" sz="900" dirty="0"/>
          </a:p>
        </p:txBody>
      </p:sp>
      <p:sp>
        <p:nvSpPr>
          <p:cNvPr id="11" name="テキスト ボックス 10"/>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3512914085"/>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688621" y="597926"/>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うさぎクイズ①</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1125227" y="4702905"/>
            <a:ext cx="9700522" cy="1569660"/>
          </a:xfrm>
          <a:prstGeom prst="rect">
            <a:avLst/>
          </a:prstGeom>
          <a:noFill/>
        </p:spPr>
        <p:txBody>
          <a:bodyPr wrap="square" rtlCol="0">
            <a:spAutoFit/>
          </a:bodyPr>
          <a:lstStyle/>
          <a:p>
            <a:pPr marL="514350" indent="-514350">
              <a:buAutoNum type="circleNumDbPlain"/>
            </a:pPr>
            <a:endParaRPr lang="en-US" altLang="ja-JP" sz="3200" dirty="0" smtClean="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うさぎの歯は</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一生伸び続けます</a:t>
            </a:r>
            <a:endParaRPr lang="en-US" altLang="ja-JP" sz="3200" dirty="0" smtClean="0">
              <a:latin typeface="UD デジタル 教科書体 NP-B" panose="02020700000000000000" pitchFamily="18" charset="-128"/>
              <a:ea typeface="UD デジタル 教科書体 NP-B" panose="02020700000000000000" pitchFamily="18" charset="-128"/>
            </a:endParaRPr>
          </a:p>
          <a:p>
            <a:endParaRPr lang="en-US" altLang="ja-JP" sz="3200" dirty="0" smtClean="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4756884" y="629896"/>
            <a:ext cx="3763672" cy="584775"/>
          </a:xfrm>
          <a:prstGeom prst="rect">
            <a:avLst/>
          </a:prstGeom>
          <a:noFill/>
        </p:spPr>
        <p:txBody>
          <a:bodyPr wrap="square" rtlCol="0">
            <a:spAutoFit/>
          </a:bodyPr>
          <a:lstStyle/>
          <a:p>
            <a:pPr algn="ct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正解③　</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12</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センチ</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2171432" y="1811724"/>
            <a:ext cx="9700522" cy="3046988"/>
          </a:xfrm>
          <a:prstGeom prst="rect">
            <a:avLst/>
          </a:prstGeom>
          <a:noFill/>
        </p:spPr>
        <p:txBody>
          <a:bodyPr wrap="square" rtlCol="0">
            <a:spAutoFit/>
          </a:bodyPr>
          <a:lstStyle/>
          <a:p>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　本来、繊維質の多い硬い牧草を食べると歯はすぐにすり減ってしまうため、</a:t>
            </a:r>
            <a:r>
              <a:rPr lang="en-US" altLang="ja-JP" sz="3200" dirty="0" smtClean="0">
                <a:solidFill>
                  <a:srgbClr val="0070C0"/>
                </a:solidFill>
                <a:latin typeface="UD デジタル 教科書体 NP-B" panose="02020700000000000000" pitchFamily="18" charset="-128"/>
                <a:ea typeface="UD デジタル 教科書体 NP-B" panose="02020700000000000000" pitchFamily="18" charset="-128"/>
              </a:rPr>
              <a:t>1</a:t>
            </a: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か月に</a:t>
            </a:r>
            <a:r>
              <a:rPr lang="en-US" altLang="ja-JP" sz="3200" dirty="0" smtClean="0">
                <a:solidFill>
                  <a:srgbClr val="0070C0"/>
                </a:solidFill>
                <a:latin typeface="UD デジタル 教科書体 NP-B" panose="02020700000000000000" pitchFamily="18" charset="-128"/>
                <a:ea typeface="UD デジタル 教科書体 NP-B" panose="02020700000000000000" pitchFamily="18" charset="-128"/>
              </a:rPr>
              <a:t>1</a:t>
            </a: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センチほど伸びます。</a:t>
            </a:r>
            <a:endParaRPr lang="en-US" altLang="ja-JP" sz="3200" dirty="0" smtClean="0">
              <a:solidFill>
                <a:srgbClr val="0070C0"/>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　軟らかい餌を食べ続けると、すり減らないため歯が伸びてしまいます。</a:t>
            </a:r>
            <a:endParaRPr lang="en-US" altLang="ja-JP" sz="3200" dirty="0" smtClean="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50205"/>
            <a:ext cx="1057347" cy="1141935"/>
          </a:xfrm>
          <a:prstGeom prst="rect">
            <a:avLst/>
          </a:prstGeom>
        </p:spPr>
      </p:pic>
      <p:pic>
        <p:nvPicPr>
          <p:cNvPr id="2" name="図 1"/>
          <p:cNvPicPr>
            <a:picLocks noChangeAspect="1"/>
          </p:cNvPicPr>
          <p:nvPr/>
        </p:nvPicPr>
        <p:blipFill>
          <a:blip r:embed="rId4"/>
          <a:stretch>
            <a:fillRect/>
          </a:stretch>
        </p:blipFill>
        <p:spPr>
          <a:xfrm>
            <a:off x="688621" y="1811724"/>
            <a:ext cx="1276350" cy="2476500"/>
          </a:xfrm>
          <a:prstGeom prst="rect">
            <a:avLst/>
          </a:prstGeom>
        </p:spPr>
      </p:pic>
      <p:sp>
        <p:nvSpPr>
          <p:cNvPr id="8" name="テキスト ボックス 7"/>
          <p:cNvSpPr txBox="1"/>
          <p:nvPr/>
        </p:nvSpPr>
        <p:spPr>
          <a:xfrm>
            <a:off x="6689124" y="6513322"/>
            <a:ext cx="4136625" cy="369332"/>
          </a:xfrm>
          <a:prstGeom prst="rect">
            <a:avLst/>
          </a:prstGeom>
          <a:noFill/>
        </p:spPr>
        <p:txBody>
          <a:bodyPr wrap="square" rtlCol="0">
            <a:spAutoFit/>
          </a:bodyPr>
          <a:lstStyle/>
          <a:p>
            <a:r>
              <a:rPr lang="ja-JP" altLang="en-US" sz="900" dirty="0" smtClean="0"/>
              <a:t>北海道立総合研究機構　牧草チモシー「北見</a:t>
            </a:r>
            <a:r>
              <a:rPr lang="en-US" altLang="ja-JP" sz="900" dirty="0" smtClean="0"/>
              <a:t>3</a:t>
            </a:r>
            <a:r>
              <a:rPr lang="ja-JP" altLang="en-US" sz="900" dirty="0" smtClean="0"/>
              <a:t>号」パンフレット：</a:t>
            </a:r>
            <a:r>
              <a:rPr lang="en-US" altLang="ja-JP" sz="900" dirty="0"/>
              <a:t>http://www.hro.or.jp/list/agricultural/center/kenkyuseika/panf/r2/05.pdf</a:t>
            </a:r>
            <a:endParaRPr kumimoji="1" lang="ja-JP" altLang="en-US" sz="900" dirty="0"/>
          </a:p>
        </p:txBody>
      </p:sp>
      <p:sp>
        <p:nvSpPr>
          <p:cNvPr id="11" name="テキスト ボックス 10"/>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625894462"/>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869638"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「うさぎ」のひみつ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050" name="Picture 2" descr="https://upload.wikimedia.org/wikipedia/commons/thumb/2/2c/4-Week-Old_Netherlands_Dwarf_Rabbit.JPG/800px-4-Week-Old_Netherlands_Dwarf_Rabbi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1101" y="1985363"/>
            <a:ext cx="2273585" cy="34103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89124" y="6513322"/>
            <a:ext cx="5436973" cy="230832"/>
          </a:xfrm>
          <a:prstGeom prst="rect">
            <a:avLst/>
          </a:prstGeom>
          <a:noFill/>
        </p:spPr>
        <p:txBody>
          <a:bodyPr wrap="square" rtlCol="0">
            <a:spAutoFit/>
          </a:bodyPr>
          <a:lstStyle/>
          <a:p>
            <a:r>
              <a:rPr lang="en-US" altLang="ja-JP" sz="900" dirty="0"/>
              <a:t>By Aaron Van </a:t>
            </a:r>
            <a:r>
              <a:rPr lang="en-US" altLang="ja-JP" sz="900" dirty="0" err="1"/>
              <a:t>Dyken</a:t>
            </a:r>
            <a:r>
              <a:rPr lang="en-US" altLang="ja-JP" sz="900" dirty="0"/>
              <a:t> - Own work, CC BY-SA 4.0, https://commons.wikimedia.org/w/index.php?curid=43685781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2460688403"/>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59628" y="671728"/>
            <a:ext cx="1106966" cy="707886"/>
          </a:xfrm>
          <a:prstGeom prst="rect">
            <a:avLst/>
          </a:prstGeom>
          <a:noFill/>
        </p:spPr>
        <p:txBody>
          <a:bodyPr wrap="square" rtlCol="0">
            <a:spAutoFit/>
          </a:bodyPr>
          <a:lstStyle/>
          <a:p>
            <a:pPr algn="ctr"/>
            <a:r>
              <a:rPr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歯</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790157" y="1627205"/>
            <a:ext cx="6596170" cy="2246769"/>
          </a:xfrm>
          <a:prstGeom prst="rect">
            <a:avLst/>
          </a:prstGeom>
          <a:noFill/>
        </p:spPr>
        <p:txBody>
          <a:bodyPr wrap="square" rtlCol="0">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　うさぎは、植物を切歯で噛み切り、</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臼歯ですりつぶします。</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歯</a:t>
            </a:r>
            <a:r>
              <a:rPr lang="ja-JP" altLang="en-US" sz="2400" dirty="0">
                <a:latin typeface="UD デジタル 教科書体 NP-B" panose="02020700000000000000" pitchFamily="18" charset="-128"/>
                <a:ea typeface="UD デジタル 教科書体 NP-B" panose="02020700000000000000" pitchFamily="18" charset="-128"/>
              </a:rPr>
              <a:t>は</a:t>
            </a:r>
            <a:r>
              <a:rPr lang="en-US" altLang="ja-JP" sz="2800" b="1" dirty="0">
                <a:solidFill>
                  <a:srgbClr val="FF0000"/>
                </a:solidFill>
                <a:latin typeface="UD デジタル 教科書体 NP-B" panose="02020700000000000000" pitchFamily="18" charset="-128"/>
                <a:ea typeface="UD デジタル 教科書体 NP-B" panose="02020700000000000000" pitchFamily="18" charset="-128"/>
              </a:rPr>
              <a:t>6</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本</a:t>
            </a:r>
            <a:r>
              <a:rPr lang="ja-JP" altLang="en-US" sz="2800" b="1" dirty="0">
                <a:latin typeface="UD デジタル 教科書体 NP-B" panose="02020700000000000000" pitchFamily="18" charset="-128"/>
                <a:ea typeface="UD デジタル 教科書体 NP-B" panose="02020700000000000000" pitchFamily="18" charset="-128"/>
              </a:rPr>
              <a:t>の切歯</a:t>
            </a:r>
            <a:r>
              <a:rPr lang="ja-JP" altLang="en-US" sz="2400" dirty="0">
                <a:latin typeface="UD デジタル 教科書体 NP-B" panose="02020700000000000000" pitchFamily="18" charset="-128"/>
                <a:ea typeface="UD デジタル 教科書体 NP-B" panose="02020700000000000000" pitchFamily="18" charset="-128"/>
              </a:rPr>
              <a:t>と</a:t>
            </a:r>
            <a:r>
              <a:rPr lang="en-US" altLang="ja-JP" sz="2800" dirty="0">
                <a:latin typeface="UD デジタル 教科書体 NP-B" panose="02020700000000000000" pitchFamily="18" charset="-128"/>
                <a:ea typeface="UD デジタル 教科書体 NP-B" panose="02020700000000000000" pitchFamily="18" charset="-128"/>
              </a:rPr>
              <a:t>22</a:t>
            </a:r>
            <a:r>
              <a:rPr lang="ja-JP" altLang="en-US" sz="2800" dirty="0">
                <a:latin typeface="UD デジタル 教科書体 NP-B" panose="02020700000000000000" pitchFamily="18" charset="-128"/>
                <a:ea typeface="UD デジタル 教科書体 NP-B" panose="02020700000000000000" pitchFamily="18" charset="-128"/>
              </a:rPr>
              <a:t>本の臼歯</a:t>
            </a:r>
            <a:r>
              <a:rPr lang="ja-JP" altLang="en-US" sz="2400" dirty="0" smtClean="0">
                <a:latin typeface="UD デジタル 教科書体 NP-B" panose="02020700000000000000" pitchFamily="18" charset="-128"/>
                <a:ea typeface="UD デジタル 教科書体 NP-B" panose="02020700000000000000" pitchFamily="18" charset="-128"/>
              </a:rPr>
              <a:t>の合計</a:t>
            </a:r>
            <a:r>
              <a:rPr lang="en-US" altLang="ja-JP" sz="2800" dirty="0">
                <a:latin typeface="UD デジタル 教科書体 NP-B" panose="02020700000000000000" pitchFamily="18" charset="-128"/>
                <a:ea typeface="UD デジタル 教科書体 NP-B" panose="02020700000000000000" pitchFamily="18" charset="-128"/>
              </a:rPr>
              <a:t>28</a:t>
            </a:r>
            <a:r>
              <a:rPr lang="ja-JP" altLang="en-US" sz="2800" dirty="0" smtClean="0">
                <a:latin typeface="UD デジタル 教科書体 NP-B" panose="02020700000000000000" pitchFamily="18" charset="-128"/>
                <a:ea typeface="UD デジタル 教科書体 NP-B" panose="02020700000000000000" pitchFamily="18" charset="-128"/>
              </a:rPr>
              <a:t>本あります。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91685" y="395720"/>
            <a:ext cx="3903731" cy="3406302"/>
          </a:xfrm>
          <a:prstGeom prst="rect">
            <a:avLst/>
          </a:prstGeom>
        </p:spPr>
      </p:pic>
      <p:sp>
        <p:nvSpPr>
          <p:cNvPr id="16" name="テキスト ボックス 15"/>
          <p:cNvSpPr txBox="1"/>
          <p:nvPr/>
        </p:nvSpPr>
        <p:spPr>
          <a:xfrm>
            <a:off x="1057118" y="794839"/>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うさぎのひみつ③</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3945105" y="4106654"/>
            <a:ext cx="7611762" cy="1815882"/>
          </a:xfrm>
          <a:prstGeom prst="rect">
            <a:avLst/>
          </a:prstGeom>
          <a:no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　以前、ウサギはネズミと同じ「げっ歯目」でした。「げっ歯目」の特徴は、上下一対の大きな切歯が一生伸び続け、犬歯がないことです。</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今は、上顎の切歯の後ろに小切歯があることから、「重歯目」に分類されています。</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げっ歯は硬いモノをかじるのが得意で、重歯は硬い食物繊維を噛み切るのが得意です。</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a:p>
            <a:r>
              <a:rPr kumimoji="1" lang="ja-JP" altLang="en-US" sz="1600" dirty="0" smtClean="0">
                <a:latin typeface="UD デジタル 教科書体 NP-B" panose="02020700000000000000" pitchFamily="18" charset="-128"/>
                <a:ea typeface="UD デジタル 教科書体 NP-B" panose="02020700000000000000" pitchFamily="18" charset="-128"/>
              </a:rPr>
              <a:t>　</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225" y="217468"/>
            <a:ext cx="1057347" cy="1141935"/>
          </a:xfrm>
          <a:prstGeom prst="rect">
            <a:avLst/>
          </a:prstGeom>
        </p:spPr>
      </p:pic>
      <p:sp>
        <p:nvSpPr>
          <p:cNvPr id="4" name="テキスト ボックス 3"/>
          <p:cNvSpPr txBox="1"/>
          <p:nvPr/>
        </p:nvSpPr>
        <p:spPr>
          <a:xfrm>
            <a:off x="4007085" y="1379614"/>
            <a:ext cx="934837" cy="369332"/>
          </a:xfrm>
          <a:prstGeom prst="rect">
            <a:avLst/>
          </a:prstGeom>
          <a:noFill/>
        </p:spPr>
        <p:txBody>
          <a:bodyPr wrap="squar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せっし</a:t>
            </a:r>
            <a:endParaRPr kumimoji="1" lang="ja-JP" altLang="en-US" dirty="0"/>
          </a:p>
        </p:txBody>
      </p:sp>
      <p:sp>
        <p:nvSpPr>
          <p:cNvPr id="17" name="テキスト ボックス 16"/>
          <p:cNvSpPr txBox="1"/>
          <p:nvPr/>
        </p:nvSpPr>
        <p:spPr>
          <a:xfrm>
            <a:off x="744437" y="2209928"/>
            <a:ext cx="1166523" cy="369332"/>
          </a:xfrm>
          <a:prstGeom prst="rect">
            <a:avLst/>
          </a:prstGeom>
          <a:noFill/>
        </p:spPr>
        <p:txBody>
          <a:bodyPr wrap="squar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きゅうし</a:t>
            </a:r>
            <a:endParaRPr kumimoji="1" lang="ja-JP" altLang="en-US" dirty="0"/>
          </a:p>
        </p:txBody>
      </p:sp>
      <p:sp>
        <p:nvSpPr>
          <p:cNvPr id="2" name="テキスト ボックス 1"/>
          <p:cNvSpPr txBox="1"/>
          <p:nvPr/>
        </p:nvSpPr>
        <p:spPr>
          <a:xfrm>
            <a:off x="5873579" y="6356624"/>
            <a:ext cx="5879502" cy="369332"/>
          </a:xfrm>
          <a:prstGeom prst="rect">
            <a:avLst/>
          </a:prstGeom>
          <a:noFill/>
        </p:spPr>
        <p:txBody>
          <a:bodyPr wrap="square" rtlCol="0">
            <a:spAutoFit/>
          </a:bodyPr>
          <a:lstStyle/>
          <a:p>
            <a:r>
              <a:rPr lang="ja-JP" altLang="en-US" sz="900" dirty="0" smtClean="0"/>
              <a:t>みんなのどうぶつ病気大百科（不正咬合（うさぎ））：</a:t>
            </a:r>
            <a:r>
              <a:rPr lang="en-US" altLang="ja-JP" sz="900" dirty="0" smtClean="0">
                <a:hlinkClick r:id="rId5"/>
              </a:rPr>
              <a:t>https</a:t>
            </a:r>
            <a:r>
              <a:rPr lang="en-US" altLang="ja-JP" sz="900" dirty="0">
                <a:hlinkClick r:id="rId5"/>
              </a:rPr>
              <a:t>://</a:t>
            </a:r>
            <a:r>
              <a:rPr lang="en-US" altLang="ja-JP" sz="900" dirty="0" smtClean="0">
                <a:hlinkClick r:id="rId5"/>
              </a:rPr>
              <a:t>www.anicom-sompo.co.jp/doubutsu_pedia/node/1143</a:t>
            </a:r>
            <a:endParaRPr lang="en-US" altLang="ja-JP" sz="900" dirty="0" smtClean="0"/>
          </a:p>
          <a:p>
            <a:r>
              <a:rPr lang="en-US" altLang="ja-JP" sz="900" dirty="0" err="1" smtClean="0"/>
              <a:t>ScienceDirect,The</a:t>
            </a:r>
            <a:r>
              <a:rPr lang="en-US" altLang="ja-JP" sz="900" dirty="0" smtClean="0"/>
              <a:t> Laboratory Rabbit</a:t>
            </a:r>
            <a:r>
              <a:rPr lang="ja-JP" altLang="en-US" sz="900" dirty="0" smtClean="0"/>
              <a:t>：</a:t>
            </a:r>
            <a:r>
              <a:rPr lang="en-US" altLang="ja-JP" sz="900" dirty="0"/>
              <a:t>https://www.sciencedirect.com/science/article/pii/B9780123809209000080</a:t>
            </a:r>
            <a:endParaRPr kumimoji="1" lang="ja-JP" altLang="en-US" sz="900" dirty="0"/>
          </a:p>
        </p:txBody>
      </p:sp>
      <p:pic>
        <p:nvPicPr>
          <p:cNvPr id="6" name="図 5"/>
          <p:cNvPicPr>
            <a:picLocks noChangeAspect="1"/>
          </p:cNvPicPr>
          <p:nvPr/>
        </p:nvPicPr>
        <p:blipFill>
          <a:blip r:embed="rId6"/>
          <a:stretch>
            <a:fillRect/>
          </a:stretch>
        </p:blipFill>
        <p:spPr>
          <a:xfrm>
            <a:off x="716130" y="4055641"/>
            <a:ext cx="3228975" cy="2171700"/>
          </a:xfrm>
          <a:prstGeom prst="rect">
            <a:avLst/>
          </a:prstGeom>
        </p:spPr>
      </p:pic>
    </p:spTree>
    <p:custDataLst>
      <p:tags r:id="rId1"/>
    </p:custDataLst>
    <p:extLst>
      <p:ext uri="{BB962C8B-B14F-4D97-AF65-F5344CB8AC3E}">
        <p14:creationId xmlns:p14="http://schemas.microsoft.com/office/powerpoint/2010/main" val="210923025"/>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4761948" y="958198"/>
            <a:ext cx="1494722" cy="646331"/>
          </a:xfrm>
          <a:prstGeom prst="rect">
            <a:avLst/>
          </a:prstGeom>
          <a:noFill/>
        </p:spPr>
        <p:txBody>
          <a:bodyPr wrap="square" rtlCol="0">
            <a:spAutoFit/>
          </a:bodyPr>
          <a:lstStyle/>
          <a:p>
            <a:pPr algn="ctr"/>
            <a:r>
              <a:rPr lang="ja-JP" altLang="en-US" sz="3600" dirty="0" smtClean="0">
                <a:solidFill>
                  <a:srgbClr val="C00000"/>
                </a:solidFill>
                <a:latin typeface="UD デジタル 教科書体 NP-B" panose="02020700000000000000" pitchFamily="18" charset="-128"/>
                <a:ea typeface="UD デジタル 教科書体 NP-B" panose="02020700000000000000" pitchFamily="18" charset="-128"/>
              </a:rPr>
              <a:t>肉垂</a:t>
            </a:r>
            <a:endParaRPr lang="en-US" altLang="ja-JP" sz="36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5509309" y="1752010"/>
            <a:ext cx="5949523" cy="3847207"/>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　肉垂</a:t>
            </a:r>
            <a:r>
              <a:rPr lang="ja-JP" altLang="en-US" sz="2400" dirty="0">
                <a:latin typeface="UD デジタル 教科書体 NP-B" panose="02020700000000000000" pitchFamily="18" charset="-128"/>
                <a:ea typeface="UD デジタル 教科書体 NP-B" panose="02020700000000000000" pitchFamily="18" charset="-128"/>
              </a:rPr>
              <a:t>は主に</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メス</a:t>
            </a:r>
            <a:r>
              <a:rPr lang="ja-JP" altLang="en-US" sz="2400" dirty="0">
                <a:latin typeface="UD デジタル 教科書体 NP-B" panose="02020700000000000000" pitchFamily="18" charset="-128"/>
                <a:ea typeface="UD デジタル 教科書体 NP-B" panose="02020700000000000000" pitchFamily="18" charset="-128"/>
              </a:rPr>
              <a:t>にみられる下頚部の皮膚ヒダで、</a:t>
            </a:r>
            <a:r>
              <a:rPr lang="en-US" altLang="ja-JP" sz="2400" b="1" dirty="0">
                <a:latin typeface="UD デジタル 教科書体 NP-B" panose="02020700000000000000" pitchFamily="18" charset="-128"/>
                <a:ea typeface="UD デジタル 教科書体 NP-B" panose="02020700000000000000" pitchFamily="18" charset="-128"/>
              </a:rPr>
              <a:t>1</a:t>
            </a:r>
            <a:r>
              <a:rPr lang="ja-JP" altLang="en-US" sz="2400" b="1" dirty="0">
                <a:latin typeface="UD デジタル 教科書体 NP-B" panose="02020700000000000000" pitchFamily="18" charset="-128"/>
                <a:ea typeface="UD デジタル 教科書体 NP-B" panose="02020700000000000000" pitchFamily="18" charset="-128"/>
              </a:rPr>
              <a:t>～</a:t>
            </a:r>
            <a:r>
              <a:rPr lang="en-US" altLang="ja-JP" sz="2400" b="1" dirty="0">
                <a:latin typeface="UD デジタル 教科書体 NP-B" panose="02020700000000000000" pitchFamily="18" charset="-128"/>
                <a:ea typeface="UD デジタル 教科書体 NP-B" panose="02020700000000000000" pitchFamily="18" charset="-128"/>
              </a:rPr>
              <a:t>3</a:t>
            </a:r>
            <a:r>
              <a:rPr lang="ja-JP" altLang="en-US" sz="2400" b="1" dirty="0">
                <a:latin typeface="UD デジタル 教科書体 NP-B" panose="02020700000000000000" pitchFamily="18" charset="-128"/>
                <a:ea typeface="UD デジタル 教科書体 NP-B" panose="02020700000000000000" pitchFamily="18" charset="-128"/>
              </a:rPr>
              <a:t>歳</a:t>
            </a:r>
            <a:r>
              <a:rPr lang="ja-JP" altLang="en-US" sz="2400" dirty="0">
                <a:latin typeface="UD デジタル 教科書体 NP-B" panose="02020700000000000000" pitchFamily="18" charset="-128"/>
                <a:ea typeface="UD デジタル 教科書体 NP-B" panose="02020700000000000000" pitchFamily="18" charset="-128"/>
              </a:rPr>
              <a:t>から目立つようになります</a:t>
            </a:r>
            <a:r>
              <a:rPr lang="ja-JP" altLang="en-US" sz="2400" dirty="0" smtClean="0">
                <a:latin typeface="UD デジタル 教科書体 NP-B" panose="02020700000000000000" pitchFamily="18" charset="-128"/>
                <a:ea typeface="UD デジタル 教科書体 NP-B" panose="02020700000000000000" pitchFamily="18" charset="-128"/>
              </a:rPr>
              <a:t>。</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冬の間のエネルギーや出産するときに必要なエネルギーを蓄える場所だと言われています。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専門家の中</a:t>
            </a:r>
            <a:r>
              <a:rPr lang="ja-JP" altLang="en-US" sz="2400" dirty="0">
                <a:latin typeface="UD デジタル 教科書体 NP-B" panose="02020700000000000000" pitchFamily="18" charset="-128"/>
                <a:ea typeface="UD デジタル 教科書体 NP-B" panose="02020700000000000000" pitchFamily="18" charset="-128"/>
              </a:rPr>
              <a:t>には肉垂の毛を</a:t>
            </a:r>
            <a:r>
              <a:rPr lang="ja-JP" altLang="en-US" sz="2400" dirty="0" smtClean="0">
                <a:latin typeface="UD デジタル 教科書体 NP-B" panose="02020700000000000000" pitchFamily="18" charset="-128"/>
                <a:ea typeface="UD デジタル 教科書体 NP-B" panose="02020700000000000000" pitchFamily="18" charset="-128"/>
              </a:rPr>
              <a:t>むしって巣作りをするために発達したと説く人もいます。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208341" y="958198"/>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うさぎのひみつ④</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
        <p:nvSpPr>
          <p:cNvPr id="7" name="テキスト ボックス 6"/>
          <p:cNvSpPr txBox="1"/>
          <p:nvPr/>
        </p:nvSpPr>
        <p:spPr>
          <a:xfrm>
            <a:off x="4971615" y="699496"/>
            <a:ext cx="1636776" cy="369332"/>
          </a:xfrm>
          <a:prstGeom prst="rect">
            <a:avLst/>
          </a:prstGeom>
          <a:noFill/>
        </p:spPr>
        <p:txBody>
          <a:bodyPr wrap="square" rtlCol="0">
            <a:spAutoFit/>
          </a:bodyPr>
          <a:lstStyle/>
          <a:p>
            <a:r>
              <a:rPr lang="ja-JP" altLang="en-US" dirty="0">
                <a:solidFill>
                  <a:srgbClr val="C00000"/>
                </a:solidFill>
                <a:latin typeface="UD デジタル 教科書体 NP-B" panose="02020700000000000000" pitchFamily="18" charset="-128"/>
                <a:ea typeface="UD デジタル 教科書体 NP-B" panose="02020700000000000000" pitchFamily="18" charset="-128"/>
              </a:rPr>
              <a:t>にくすい</a:t>
            </a:r>
            <a:endParaRPr kumimoji="1" lang="ja-JP" altLang="en-US" dirty="0">
              <a:solidFill>
                <a:srgbClr val="C00000"/>
              </a:solidFill>
            </a:endParaRPr>
          </a:p>
        </p:txBody>
      </p:sp>
      <p:pic>
        <p:nvPicPr>
          <p:cNvPr id="2" name="図 1"/>
          <p:cNvPicPr>
            <a:picLocks noChangeAspect="1"/>
          </p:cNvPicPr>
          <p:nvPr/>
        </p:nvPicPr>
        <p:blipFill>
          <a:blip r:embed="rId4"/>
          <a:stretch>
            <a:fillRect/>
          </a:stretch>
        </p:blipFill>
        <p:spPr>
          <a:xfrm>
            <a:off x="712055" y="1922789"/>
            <a:ext cx="4358691" cy="3291763"/>
          </a:xfrm>
          <a:prstGeom prst="rect">
            <a:avLst/>
          </a:prstGeom>
        </p:spPr>
      </p:pic>
      <p:sp>
        <p:nvSpPr>
          <p:cNvPr id="9" name="テキスト ボックス 8"/>
          <p:cNvSpPr txBox="1"/>
          <p:nvPr/>
        </p:nvSpPr>
        <p:spPr>
          <a:xfrm>
            <a:off x="6689124" y="6513322"/>
            <a:ext cx="5436973" cy="230832"/>
          </a:xfrm>
          <a:prstGeom prst="rect">
            <a:avLst/>
          </a:prstGeom>
          <a:noFill/>
        </p:spPr>
        <p:txBody>
          <a:bodyPr wrap="square" rtlCol="0">
            <a:spAutoFit/>
          </a:bodyPr>
          <a:lstStyle/>
          <a:p>
            <a:r>
              <a:rPr lang="ja-JP" altLang="en-US" sz="900" dirty="0" smtClean="0"/>
              <a:t>飯田市立動物園：</a:t>
            </a:r>
            <a:r>
              <a:rPr lang="en-US" altLang="ja-JP" sz="900" dirty="0"/>
              <a:t> https://iidazoo.jp/</a:t>
            </a:r>
            <a:endParaRPr kumimoji="1" lang="ja-JP" altLang="en-US" sz="900" dirty="0"/>
          </a:p>
        </p:txBody>
      </p:sp>
      <p:sp>
        <p:nvSpPr>
          <p:cNvPr id="10" name="テキスト ボックス 9"/>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1870473692"/>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869638"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「うさぎ」のクイズ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050" name="Picture 2" descr="https://upload.wikimedia.org/wikipedia/commons/thumb/2/2c/4-Week-Old_Netherlands_Dwarf_Rabbit.JPG/800px-4-Week-Old_Netherlands_Dwarf_Rabbi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1101" y="1985363"/>
            <a:ext cx="2273585" cy="34103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89124" y="6513322"/>
            <a:ext cx="5436973" cy="230832"/>
          </a:xfrm>
          <a:prstGeom prst="rect">
            <a:avLst/>
          </a:prstGeom>
          <a:noFill/>
        </p:spPr>
        <p:txBody>
          <a:bodyPr wrap="square" rtlCol="0">
            <a:spAutoFit/>
          </a:bodyPr>
          <a:lstStyle/>
          <a:p>
            <a:r>
              <a:rPr lang="en-US" altLang="ja-JP" sz="900" dirty="0"/>
              <a:t>By Aaron Van </a:t>
            </a:r>
            <a:r>
              <a:rPr lang="en-US" altLang="ja-JP" sz="900" dirty="0" err="1"/>
              <a:t>Dyken</a:t>
            </a:r>
            <a:r>
              <a:rPr lang="en-US" altLang="ja-JP" sz="900" dirty="0"/>
              <a:t> - Own work, CC BY-SA 4.0, https://commons.wikimedia.org/w/index.php?curid=43685781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321233061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88754" y="1708940"/>
            <a:ext cx="9263916" cy="1077218"/>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うさぎの胃腸（消化管）の長さはどれでしょうか。</a:t>
            </a:r>
            <a:endParaRPr lang="en-US" altLang="ja-JP" sz="3200" dirty="0" smtClean="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人間の大人は約</a:t>
            </a:r>
            <a:r>
              <a:rPr lang="en-US" altLang="ja-JP" sz="3200" dirty="0" smtClean="0">
                <a:latin typeface="UD デジタル 教科書体 NP-B" panose="02020700000000000000" pitchFamily="18" charset="-128"/>
                <a:ea typeface="UD デジタル 教科書体 NP-B" panose="02020700000000000000" pitchFamily="18" charset="-128"/>
              </a:rPr>
              <a:t>9</a:t>
            </a:r>
            <a:r>
              <a:rPr lang="ja-JP" altLang="en-US" sz="3200" dirty="0" smtClean="0">
                <a:latin typeface="UD デジタル 教科書体 NP-B" panose="02020700000000000000" pitchFamily="18" charset="-128"/>
                <a:ea typeface="UD デジタル 教科書体 NP-B" panose="02020700000000000000" pitchFamily="18" charset="-128"/>
              </a:rPr>
              <a:t>メートルです。</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1288754" y="3068184"/>
            <a:ext cx="3546857" cy="2554545"/>
          </a:xfrm>
          <a:prstGeom prst="rect">
            <a:avLst/>
          </a:prstGeom>
          <a:noFill/>
        </p:spPr>
        <p:txBody>
          <a:bodyPr wrap="square" rtlCol="0">
            <a:spAutoFit/>
          </a:bodyPr>
          <a:lstStyle/>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2</a:t>
            </a:r>
            <a:r>
              <a:rPr lang="ja-JP" altLang="en-US" sz="3200" dirty="0" smtClean="0">
                <a:latin typeface="UD デジタル 教科書体 NP-B" panose="02020700000000000000" pitchFamily="18" charset="-128"/>
                <a:ea typeface="UD デジタル 教科書体 NP-B" panose="02020700000000000000" pitchFamily="18" charset="-128"/>
              </a:rPr>
              <a:t>メートル</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4</a:t>
            </a:r>
            <a:r>
              <a:rPr lang="ja-JP" altLang="en-US" sz="3200" dirty="0" smtClean="0">
                <a:latin typeface="UD デジタル 教科書体 NP-B" panose="02020700000000000000" pitchFamily="18" charset="-128"/>
                <a:ea typeface="UD デジタル 教科書体 NP-B" panose="02020700000000000000" pitchFamily="18" charset="-128"/>
              </a:rPr>
              <a:t>メートル</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6</a:t>
            </a:r>
            <a:r>
              <a:rPr lang="ja-JP" altLang="en-US" sz="3200" dirty="0" smtClean="0">
                <a:latin typeface="UD デジタル 教科書体 NP-B" panose="02020700000000000000" pitchFamily="18" charset="-128"/>
                <a:ea typeface="UD デジタル 教科書体 NP-B" panose="02020700000000000000" pitchFamily="18" charset="-128"/>
              </a:rPr>
              <a:t>メートル</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en-US" altLang="ja-JP" sz="3200" dirty="0" smtClean="0">
                <a:latin typeface="UD デジタル 教科書体 NP-B" panose="02020700000000000000" pitchFamily="18" charset="-128"/>
                <a:ea typeface="UD デジタル 教科書体 NP-B" panose="02020700000000000000" pitchFamily="18" charset="-128"/>
              </a:rPr>
              <a:t>8</a:t>
            </a:r>
            <a:r>
              <a:rPr lang="ja-JP" altLang="en-US" sz="3200" dirty="0" smtClean="0">
                <a:latin typeface="UD デジタル 教科書体 NP-B" panose="02020700000000000000" pitchFamily="18" charset="-128"/>
                <a:ea typeface="UD デジタル 教科書体 NP-B" panose="02020700000000000000" pitchFamily="18" charset="-128"/>
              </a:rPr>
              <a:t>メートル</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endParaRPr lang="en-US" altLang="ja-JP" sz="3200" dirty="0" smtClean="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688621" y="597926"/>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うさぎクイズ②</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40766"/>
            <a:ext cx="1057347" cy="114193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14169" y="2479643"/>
            <a:ext cx="1860995" cy="2608295"/>
          </a:xfrm>
          <a:prstGeom prst="rect">
            <a:avLst/>
          </a:prstGeom>
        </p:spPr>
      </p:pic>
      <p:sp>
        <p:nvSpPr>
          <p:cNvPr id="9" name="テキスト ボックス 8"/>
          <p:cNvSpPr txBox="1"/>
          <p:nvPr/>
        </p:nvSpPr>
        <p:spPr>
          <a:xfrm>
            <a:off x="6153467" y="6283445"/>
            <a:ext cx="4110421" cy="230832"/>
          </a:xfrm>
          <a:prstGeom prst="rect">
            <a:avLst/>
          </a:prstGeom>
          <a:noFill/>
        </p:spPr>
        <p:txBody>
          <a:bodyPr wrap="none" rtlCol="0">
            <a:spAutoFit/>
          </a:bodyPr>
          <a:lstStyle/>
          <a:p>
            <a:r>
              <a:rPr lang="ja-JP" altLang="en-US" sz="900" dirty="0" smtClean="0"/>
              <a:t>ノウサギ：</a:t>
            </a:r>
            <a:r>
              <a:rPr lang="en-US" altLang="ja-JP" sz="900" dirty="0" err="1" smtClean="0"/>
              <a:t>Alpsdake</a:t>
            </a:r>
            <a:r>
              <a:rPr lang="en-US" altLang="ja-JP" sz="900" dirty="0" smtClean="0"/>
              <a:t>, </a:t>
            </a:r>
            <a:r>
              <a:rPr lang="en-US" altLang="ja-JP" sz="900" dirty="0">
                <a:hlinkClick r:id="rId5"/>
              </a:rPr>
              <a:t>https://</a:t>
            </a:r>
            <a:r>
              <a:rPr lang="en-US" altLang="ja-JP" sz="900" dirty="0" smtClean="0">
                <a:hlinkClick r:id="rId5"/>
              </a:rPr>
              <a:t>commons.wikimedia.org/w/index.php?curid=26850484</a:t>
            </a:r>
            <a:endParaRPr lang="en-US" altLang="ja-JP" sz="900" dirty="0" smtClean="0"/>
          </a:p>
        </p:txBody>
      </p:sp>
      <p:sp>
        <p:nvSpPr>
          <p:cNvPr id="10" name="テキスト ボックス 9"/>
          <p:cNvSpPr txBox="1"/>
          <p:nvPr/>
        </p:nvSpPr>
        <p:spPr>
          <a:xfrm>
            <a:off x="6153467" y="6006446"/>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545862716"/>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688621" y="597926"/>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うさぎクイズ②</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688620" y="1321763"/>
            <a:ext cx="10896827" cy="2554545"/>
          </a:xfrm>
          <a:prstGeom prst="rect">
            <a:avLst/>
          </a:prstGeom>
          <a:noFill/>
        </p:spPr>
        <p:txBody>
          <a:bodyPr wrap="square" rtlCol="0">
            <a:spAutoFit/>
          </a:bodyPr>
          <a:lstStyle/>
          <a:p>
            <a:pPr marL="514350" indent="-514350">
              <a:buAutoNum type="circleNumDbPlain"/>
            </a:pP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ja-JP" altLang="en-US" sz="3200" dirty="0" smtClean="0">
                <a:latin typeface="UD デジタル 教科書体 NP-B" panose="02020700000000000000" pitchFamily="18" charset="-128"/>
                <a:ea typeface="UD デジタル 教科書体 NP-B" panose="02020700000000000000" pitchFamily="18" charset="-128"/>
              </a:rPr>
              <a:t>うさぎは</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完全な草食</a:t>
            </a:r>
            <a:r>
              <a:rPr lang="ja-JP" altLang="en-US" sz="3200" dirty="0" smtClean="0">
                <a:latin typeface="UD デジタル 教科書体 NP-B" panose="02020700000000000000" pitchFamily="18" charset="-128"/>
                <a:ea typeface="UD デジタル 教科書体 NP-B" panose="02020700000000000000" pitchFamily="18" charset="-128"/>
              </a:rPr>
              <a:t>なので、消化に時間がかかります。</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r>
              <a:rPr lang="ja-JP" altLang="en-US" sz="3200" dirty="0" smtClean="0">
                <a:latin typeface="UD デジタル 教科書体 NP-B" panose="02020700000000000000" pitchFamily="18" charset="-128"/>
                <a:ea typeface="UD デジタル 教科書体 NP-B" panose="02020700000000000000" pitchFamily="18" charset="-128"/>
              </a:rPr>
              <a:t>食物繊維は腸内細菌（乳酸菌など）でゆっくり分解します</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514350" indent="-514350">
              <a:buAutoNum type="circleNumDbPlain"/>
            </a:pPr>
            <a:endParaRPr lang="en-US" altLang="ja-JP" sz="3200" dirty="0" smtClean="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4756884" y="629896"/>
            <a:ext cx="3763672" cy="584775"/>
          </a:xfrm>
          <a:prstGeom prst="rect">
            <a:avLst/>
          </a:prstGeom>
          <a:noFill/>
        </p:spPr>
        <p:txBody>
          <a:bodyPr wrap="square" rtlCol="0">
            <a:spAutoFit/>
          </a:bodyPr>
          <a:lstStyle/>
          <a:p>
            <a:pPr algn="ct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正解④　</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8</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メートル</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688620" y="3490958"/>
            <a:ext cx="10800118" cy="2308324"/>
          </a:xfrm>
          <a:prstGeom prst="rect">
            <a:avLst/>
          </a:prstGeom>
          <a:noFill/>
        </p:spPr>
        <p:txBody>
          <a:bodyPr wrap="square" rtlCol="0">
            <a:spAutoFit/>
          </a:bodyPr>
          <a:lstStyle/>
          <a:p>
            <a:r>
              <a:rPr lang="ja-JP" altLang="en-US" sz="3200" dirty="0">
                <a:solidFill>
                  <a:srgbClr val="0070C0"/>
                </a:solidFill>
                <a:latin typeface="UD デジタル 教科書体 NP-B" panose="02020700000000000000" pitchFamily="18" charset="-128"/>
                <a:ea typeface="UD デジタル 教科書体 NP-B" panose="02020700000000000000" pitchFamily="18" charset="-128"/>
              </a:rPr>
              <a:t>植物から得られる栄養は少ないので、時間をかけて分解して、ゆっくり全ての栄養を吸収しています。</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a:p>
            <a:endParaRPr lang="en-US" altLang="ja-JP" sz="3200" dirty="0" smtClean="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草食動物は、腸が長い！ヒツジは</a:t>
            </a:r>
            <a:r>
              <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rPr>
              <a:t>31m</a:t>
            </a:r>
            <a:r>
              <a:rPr lang="ja-JP" altLang="en-US" sz="2400" dirty="0" err="1" smtClean="0">
                <a:solidFill>
                  <a:srgbClr val="0070C0"/>
                </a:solidFill>
                <a:latin typeface="UD デジタル 教科書体 NP-B" panose="02020700000000000000" pitchFamily="18" charset="-128"/>
                <a:ea typeface="UD デジタル 教科書体 NP-B" panose="02020700000000000000" pitchFamily="18" charset="-128"/>
              </a:rPr>
              <a:t>、</a:t>
            </a:r>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ウシは</a:t>
            </a:r>
            <a:r>
              <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rPr>
              <a:t>50m</a:t>
            </a:r>
            <a:r>
              <a:rPr lang="ja-JP" altLang="en-US" sz="2400" dirty="0" err="1" smtClean="0">
                <a:solidFill>
                  <a:srgbClr val="0070C0"/>
                </a:solidFill>
                <a:latin typeface="UD デジタル 教科書体 NP-B" panose="02020700000000000000" pitchFamily="18" charset="-128"/>
                <a:ea typeface="UD デジタル 教科書体 NP-B" panose="02020700000000000000" pitchFamily="18" charset="-128"/>
              </a:rPr>
              <a:t>、</a:t>
            </a:r>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ウマは</a:t>
            </a:r>
            <a:r>
              <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rPr>
              <a:t>30</a:t>
            </a:r>
            <a:r>
              <a:rPr lang="ja-JP" altLang="en-US" sz="2400" dirty="0" err="1" smtClean="0">
                <a:solidFill>
                  <a:srgbClr val="0070C0"/>
                </a:solidFill>
                <a:latin typeface="UD デジタル 教科書体 NP-B" panose="02020700000000000000" pitchFamily="18" charset="-128"/>
                <a:ea typeface="UD デジタル 教科書体 NP-B" panose="02020700000000000000" pitchFamily="18" charset="-128"/>
              </a:rPr>
              <a:t>ｍ</a:t>
            </a:r>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a:t>
            </a:r>
            <a:endPar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肉食動物のオオカミは</a:t>
            </a:r>
            <a:r>
              <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rPr>
              <a:t>6</a:t>
            </a:r>
            <a:r>
              <a:rPr lang="ja-JP" altLang="en-US" sz="2400" dirty="0" err="1" smtClean="0">
                <a:solidFill>
                  <a:srgbClr val="0070C0"/>
                </a:solidFill>
                <a:latin typeface="UD デジタル 教科書体 NP-B" panose="02020700000000000000" pitchFamily="18" charset="-128"/>
                <a:ea typeface="UD デジタル 教科書体 NP-B" panose="02020700000000000000" pitchFamily="18" charset="-128"/>
              </a:rPr>
              <a:t>ｍ</a:t>
            </a:r>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、ネコは</a:t>
            </a:r>
            <a:r>
              <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rPr>
              <a:t>2</a:t>
            </a:r>
            <a:r>
              <a:rPr lang="ja-JP" altLang="en-US" sz="2400" dirty="0" err="1" smtClean="0">
                <a:solidFill>
                  <a:srgbClr val="0070C0"/>
                </a:solidFill>
                <a:latin typeface="UD デジタル 教科書体 NP-B" panose="02020700000000000000" pitchFamily="18" charset="-128"/>
                <a:ea typeface="UD デジタル 教科書体 NP-B" panose="02020700000000000000" pitchFamily="18" charset="-128"/>
              </a:rPr>
              <a:t>ｍ</a:t>
            </a:r>
            <a:r>
              <a:rPr lang="ja-JP" altLang="en-US" sz="2400" dirty="0" smtClean="0">
                <a:solidFill>
                  <a:srgbClr val="0070C0"/>
                </a:solidFill>
                <a:latin typeface="UD デジタル 教科書体 NP-B" panose="02020700000000000000" pitchFamily="18" charset="-128"/>
                <a:ea typeface="UD デジタル 教科書体 NP-B" panose="02020700000000000000" pitchFamily="18" charset="-128"/>
              </a:rPr>
              <a:t>。</a:t>
            </a:r>
            <a:endParaRPr lang="en-US" altLang="ja-JP" sz="2400" dirty="0" smtClean="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2736"/>
            <a:ext cx="1057347" cy="1141935"/>
          </a:xfrm>
          <a:prstGeom prst="rect">
            <a:avLst/>
          </a:prstGeom>
        </p:spPr>
      </p:pic>
    </p:spTree>
    <p:custDataLst>
      <p:tags r:id="rId1"/>
    </p:custDataLst>
    <p:extLst>
      <p:ext uri="{BB962C8B-B14F-4D97-AF65-F5344CB8AC3E}">
        <p14:creationId xmlns:p14="http://schemas.microsoft.com/office/powerpoint/2010/main" val="2875170013"/>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588096" y="417802"/>
            <a:ext cx="11388004" cy="4339650"/>
          </a:xfrm>
          <a:prstGeom prst="rect">
            <a:avLst/>
          </a:prstGeom>
          <a:noFill/>
        </p:spPr>
        <p:txBody>
          <a:bodyPr wrap="square" rtlCol="0">
            <a:spAutoFit/>
          </a:bodyPr>
          <a:lstStyle/>
          <a:p>
            <a:pPr algn="ctr"/>
            <a:r>
              <a:rPr lang="ja-JP" altLang="en-US" sz="3600" dirty="0">
                <a:latin typeface="UD デジタル 教科書体 NP-B" panose="02020700000000000000" pitchFamily="18" charset="-128"/>
                <a:ea typeface="UD デジタル 教科書体 NP-B" panose="02020700000000000000" pitchFamily="18" charset="-128"/>
              </a:rPr>
              <a:t>エキゾチックアニマルとは・・・？</a:t>
            </a:r>
            <a:endParaRPr lang="en-US" altLang="ja-JP" sz="3600" dirty="0">
              <a:latin typeface="UD デジタル 教科書体 NP-B" panose="02020700000000000000" pitchFamily="18" charset="-128"/>
              <a:ea typeface="UD デジタル 教科書体 NP-B" panose="02020700000000000000" pitchFamily="18" charset="-128"/>
            </a:endParaRPr>
          </a:p>
          <a:p>
            <a:pPr algn="ctr"/>
            <a:endParaRPr lang="en-US" altLang="ja-JP" b="1" dirty="0">
              <a:latin typeface="UD デジタル 教科書体 NP-B" panose="02020700000000000000" pitchFamily="18" charset="-128"/>
              <a:ea typeface="UD デジタル 教科書体 NP-B" panose="02020700000000000000" pitchFamily="18" charset="-128"/>
            </a:endParaRPr>
          </a:p>
          <a:p>
            <a:pPr algn="ctr"/>
            <a:endParaRPr lang="en-US" altLang="ja-JP" b="1" dirty="0">
              <a:latin typeface="UD デジタル 教科書体 NP-B" panose="02020700000000000000" pitchFamily="18" charset="-128"/>
              <a:ea typeface="UD デジタル 教科書体 NP-B" panose="02020700000000000000" pitchFamily="18" charset="-128"/>
            </a:endParaRPr>
          </a:p>
          <a:p>
            <a:r>
              <a:rPr lang="ja-JP" altLang="en-US" sz="2400" b="1" dirty="0" smtClean="0">
                <a:latin typeface="UD デジタル 教科書体 NP-B" panose="02020700000000000000" pitchFamily="18" charset="-128"/>
                <a:ea typeface="UD デジタル 教科書体 NP-B" panose="02020700000000000000" pitchFamily="18" charset="-128"/>
              </a:rPr>
              <a:t>　エキゾチック</a:t>
            </a:r>
            <a:r>
              <a:rPr lang="ja-JP" altLang="en-US" sz="2400" b="1" dirty="0">
                <a:latin typeface="UD デジタル 教科書体 NP-B" panose="02020700000000000000" pitchFamily="18" charset="-128"/>
                <a:ea typeface="UD デジタル 教科書体 NP-B" panose="02020700000000000000" pitchFamily="18" charset="-128"/>
              </a:rPr>
              <a:t>（</a:t>
            </a:r>
            <a:r>
              <a:rPr lang="en-US" altLang="ja-JP" sz="2400" b="1" dirty="0">
                <a:latin typeface="UD デジタル 教科書体 NP-B" panose="02020700000000000000" pitchFamily="18" charset="-128"/>
                <a:ea typeface="UD デジタル 教科書体 NP-B" panose="02020700000000000000" pitchFamily="18" charset="-128"/>
              </a:rPr>
              <a:t>exotic</a:t>
            </a:r>
            <a:r>
              <a:rPr lang="ja-JP" altLang="en-US"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a:latin typeface="UD デジタル 教科書体 NP-B" panose="02020700000000000000" pitchFamily="18" charset="-128"/>
                <a:ea typeface="UD デジタル 教科書体 NP-B" panose="02020700000000000000" pitchFamily="18" charset="-128"/>
              </a:rPr>
              <a:t>外国産の</a:t>
            </a:r>
            <a:r>
              <a:rPr lang="ja-JP" altLang="en-US" sz="2400" b="1" dirty="0" smtClean="0">
                <a:latin typeface="UD デジタル 教科書体 NP-B" panose="02020700000000000000" pitchFamily="18" charset="-128"/>
                <a:ea typeface="UD デジタル 教科書体 NP-B" panose="02020700000000000000" pitchFamily="18" charset="-128"/>
              </a:rPr>
              <a:t>、異国情緒がある、特</a:t>
            </a:r>
            <a:r>
              <a:rPr lang="ja-JP" altLang="en-US" sz="2400" b="1" dirty="0">
                <a:latin typeface="UD デジタル 教科書体 NP-B" panose="02020700000000000000" pitchFamily="18" charset="-128"/>
                <a:ea typeface="UD デジタル 教科書体 NP-B" panose="02020700000000000000" pitchFamily="18" charset="-128"/>
              </a:rPr>
              <a:t>に珍しい</a:t>
            </a:r>
            <a:r>
              <a:rPr lang="ja-JP" altLang="en-US" sz="2400" b="1" dirty="0" smtClean="0">
                <a:latin typeface="UD デジタル 教科書体 NP-B" panose="02020700000000000000" pitchFamily="18" charset="-128"/>
                <a:ea typeface="UD デジタル 教科書体 NP-B" panose="02020700000000000000" pitchFamily="18" charset="-128"/>
              </a:rPr>
              <a:t>、風変わりな</a:t>
            </a:r>
            <a:r>
              <a:rPr lang="ja-JP" altLang="en-US" sz="2400" b="1" dirty="0">
                <a:latin typeface="UD デジタル 教科書体 NP-B" panose="02020700000000000000" pitchFamily="18" charset="-128"/>
                <a:ea typeface="UD デジタル 教科書体 NP-B" panose="02020700000000000000" pitchFamily="18" charset="-128"/>
              </a:rPr>
              <a:t>」などの</a:t>
            </a:r>
            <a:r>
              <a:rPr lang="ja-JP" altLang="en-US" sz="2400" b="1" dirty="0" smtClean="0">
                <a:latin typeface="UD デジタル 教科書体 NP-B" panose="02020700000000000000" pitchFamily="18" charset="-128"/>
                <a:ea typeface="UD デジタル 教科書体 NP-B" panose="02020700000000000000" pitchFamily="18" charset="-128"/>
              </a:rPr>
              <a:t>意味があります。しかし、犬猫は、輸入</a:t>
            </a:r>
            <a:r>
              <a:rPr lang="ja-JP" altLang="en-US" sz="2400" b="1" dirty="0">
                <a:latin typeface="UD デジタル 教科書体 NP-B" panose="02020700000000000000" pitchFamily="18" charset="-128"/>
                <a:ea typeface="UD デジタル 教科書体 NP-B" panose="02020700000000000000" pitchFamily="18" charset="-128"/>
              </a:rPr>
              <a:t>された珍しい品種であってもエキゾチックアニマルとは</a:t>
            </a:r>
            <a:r>
              <a:rPr lang="ja-JP" altLang="en-US" sz="2400" b="1" dirty="0" smtClean="0">
                <a:latin typeface="UD デジタル 教科書体 NP-B" panose="02020700000000000000" pitchFamily="18" charset="-128"/>
                <a:ea typeface="UD デジタル 教科書体 NP-B" panose="02020700000000000000" pitchFamily="18" charset="-128"/>
              </a:rPr>
              <a:t>言いません。</a:t>
            </a:r>
            <a:endParaRPr lang="en-US" altLang="ja-JP" sz="2400" b="1" dirty="0" smtClean="0">
              <a:latin typeface="UD デジタル 教科書体 NP-B" panose="02020700000000000000" pitchFamily="18" charset="-128"/>
              <a:ea typeface="UD デジタル 教科書体 NP-B" panose="02020700000000000000" pitchFamily="18" charset="-128"/>
            </a:endParaRPr>
          </a:p>
          <a:p>
            <a:endParaRPr lang="en-US" altLang="ja-JP" sz="2400" b="1" dirty="0">
              <a:latin typeface="UD デジタル 教科書体 NP-B" panose="02020700000000000000" pitchFamily="18" charset="-128"/>
              <a:ea typeface="UD デジタル 教科書体 NP-B" panose="02020700000000000000" pitchFamily="18" charset="-128"/>
            </a:endParaRPr>
          </a:p>
          <a:p>
            <a:pPr algn="ctr"/>
            <a:endParaRPr lang="en-US" altLang="ja-JP" sz="3600" b="1"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lang="en-US" altLang="ja-JP" sz="3600" b="1"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lang="ja-JP" altLang="en-US" sz="3600" b="1" dirty="0" smtClean="0">
                <a:solidFill>
                  <a:srgbClr val="FF0000"/>
                </a:solidFill>
                <a:latin typeface="UD デジタル 教科書体 NP-B" panose="02020700000000000000" pitchFamily="18" charset="-128"/>
                <a:ea typeface="UD デジタル 教科書体 NP-B" panose="02020700000000000000" pitchFamily="18" charset="-128"/>
              </a:rPr>
              <a:t>ペット</a:t>
            </a:r>
            <a:r>
              <a:rPr lang="ja-JP" altLang="en-US" sz="3600" b="1" dirty="0">
                <a:solidFill>
                  <a:srgbClr val="FF0000"/>
                </a:solidFill>
                <a:latin typeface="UD デジタル 教科書体 NP-B" panose="02020700000000000000" pitchFamily="18" charset="-128"/>
                <a:ea typeface="UD デジタル 教科書体 NP-B" panose="02020700000000000000" pitchFamily="18" charset="-128"/>
              </a:rPr>
              <a:t>として飼育されている犬猫以外の</a:t>
            </a:r>
            <a:r>
              <a:rPr lang="ja-JP" altLang="en-US" sz="3600" b="1" dirty="0" smtClean="0">
                <a:solidFill>
                  <a:srgbClr val="FF0000"/>
                </a:solidFill>
                <a:latin typeface="UD デジタル 教科書体 NP-B" panose="02020700000000000000" pitchFamily="18" charset="-128"/>
                <a:ea typeface="UD デジタル 教科書体 NP-B" panose="02020700000000000000" pitchFamily="18" charset="-128"/>
              </a:rPr>
              <a:t>動物</a:t>
            </a:r>
            <a:endParaRPr lang="en-US" altLang="ja-JP" sz="3600" b="1"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1444443329"/>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ontent-grail-production.s3.amazonaws.com/quetsion-media/0661db16-9a51-4195-95f7-678934aaf7e5-ima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1408" y="2330287"/>
            <a:ext cx="4803604" cy="391776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108887" y="6318934"/>
            <a:ext cx="8374408" cy="646331"/>
          </a:xfrm>
          <a:prstGeom prst="rect">
            <a:avLst/>
          </a:prstGeom>
          <a:noFill/>
        </p:spPr>
        <p:txBody>
          <a:bodyPr wrap="non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イギリスの小学生向け科学テキスト</a:t>
            </a:r>
            <a:r>
              <a:rPr kumimoji="1" lang="en-US" altLang="ja-JP" dirty="0" smtClean="0">
                <a:latin typeface="UD デジタル 教科書体 NP-B" panose="02020700000000000000" pitchFamily="18" charset="-128"/>
                <a:ea typeface="UD デジタル 教科書体 NP-B" panose="02020700000000000000" pitchFamily="18" charset="-128"/>
              </a:rPr>
              <a:t>(Cambridge Primary Science Stage 1)</a:t>
            </a: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2108887" y="1571828"/>
            <a:ext cx="6878806" cy="369332"/>
          </a:xfrm>
          <a:prstGeom prst="rect">
            <a:avLst/>
          </a:prstGeom>
          <a:noFill/>
        </p:spPr>
        <p:txBody>
          <a:bodyPr wrap="non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うさぎとネコの消化器に違いがあるのはなぜだとおもいますか？</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7306962" y="4841606"/>
            <a:ext cx="646331" cy="369332"/>
          </a:xfrm>
          <a:prstGeom prst="rect">
            <a:avLst/>
          </a:prstGeom>
          <a:noFill/>
        </p:spPr>
        <p:txBody>
          <a:bodyPr wrap="non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盲腸</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8064844" y="4841606"/>
            <a:ext cx="3877985" cy="1477328"/>
          </a:xfrm>
          <a:prstGeom prst="rect">
            <a:avLst/>
          </a:prstGeom>
          <a:noFill/>
        </p:spPr>
        <p:txBody>
          <a:bodyPr wrap="non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腸内細菌叢（そう）</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腸内細菌が多く集まっている。</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ここで繊維を分解したり、ビタミン</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類を生成する</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688621" y="597926"/>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うさぎテスト</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698" y="122773"/>
            <a:ext cx="1057347" cy="1141935"/>
          </a:xfrm>
          <a:prstGeom prst="rect">
            <a:avLst/>
          </a:prstGeom>
        </p:spPr>
      </p:pic>
      <p:sp>
        <p:nvSpPr>
          <p:cNvPr id="7" name="正方形/長方形 6"/>
          <p:cNvSpPr/>
          <p:nvPr/>
        </p:nvSpPr>
        <p:spPr>
          <a:xfrm>
            <a:off x="6976872" y="5468112"/>
            <a:ext cx="9581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539057400"/>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869638"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「うさぎ」のひみつ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050" name="Picture 2" descr="https://upload.wikimedia.org/wikipedia/commons/thumb/2/2c/4-Week-Old_Netherlands_Dwarf_Rabbit.JPG/800px-4-Week-Old_Netherlands_Dwarf_Rabbi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1101" y="1985363"/>
            <a:ext cx="2273585" cy="34103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89124" y="6513322"/>
            <a:ext cx="5436973" cy="230832"/>
          </a:xfrm>
          <a:prstGeom prst="rect">
            <a:avLst/>
          </a:prstGeom>
          <a:noFill/>
        </p:spPr>
        <p:txBody>
          <a:bodyPr wrap="square" rtlCol="0">
            <a:spAutoFit/>
          </a:bodyPr>
          <a:lstStyle/>
          <a:p>
            <a:r>
              <a:rPr lang="en-US" altLang="ja-JP" sz="900" dirty="0"/>
              <a:t>By Aaron Van </a:t>
            </a:r>
            <a:r>
              <a:rPr lang="en-US" altLang="ja-JP" sz="900" dirty="0" err="1"/>
              <a:t>Dyken</a:t>
            </a:r>
            <a:r>
              <a:rPr lang="en-US" altLang="ja-JP" sz="900" dirty="0"/>
              <a:t> - Own work, CC BY-SA 4.0, https://commons.wikimedia.org/w/index.php?curid=43685781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3903761315"/>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972673" y="1581003"/>
            <a:ext cx="9662375" cy="1384995"/>
          </a:xfrm>
          <a:prstGeom prst="rect">
            <a:avLst/>
          </a:prstGeom>
          <a:noFill/>
        </p:spPr>
        <p:txBody>
          <a:bodyPr wrap="square" rtlCol="0">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盲腸では、硬く</a:t>
            </a:r>
            <a:r>
              <a:rPr lang="ja-JP" altLang="en-US" sz="2800" dirty="0">
                <a:latin typeface="UD デジタル 教科書体 NP-B" panose="02020700000000000000" pitchFamily="18" charset="-128"/>
                <a:ea typeface="UD デジタル 教科書体 NP-B" panose="02020700000000000000" pitchFamily="18" charset="-128"/>
              </a:rPr>
              <a:t>コロコロ</a:t>
            </a:r>
            <a:r>
              <a:rPr lang="ja-JP" altLang="en-US" sz="2800" dirty="0" smtClean="0">
                <a:latin typeface="UD デジタル 教科書体 NP-B" panose="02020700000000000000" pitchFamily="18" charset="-128"/>
                <a:ea typeface="UD デジタル 教科書体 NP-B" panose="02020700000000000000" pitchFamily="18" charset="-128"/>
              </a:rPr>
              <a:t>した丸い「</a:t>
            </a:r>
            <a:r>
              <a:rPr lang="ja-JP" altLang="en-US" sz="2800" b="1" dirty="0" smtClean="0">
                <a:solidFill>
                  <a:srgbClr val="FF0000"/>
                </a:solidFill>
                <a:latin typeface="UD デジタル 教科書体 NP-B" panose="02020700000000000000" pitchFamily="18" charset="-128"/>
                <a:ea typeface="UD デジタル 教科書体 NP-B" panose="02020700000000000000" pitchFamily="18" charset="-128"/>
              </a:rPr>
              <a:t>硬便</a:t>
            </a:r>
            <a:r>
              <a:rPr lang="ja-JP" altLang="en-US" sz="2800" dirty="0" smtClean="0">
                <a:latin typeface="UD デジタル 教科書体 NP-B" panose="02020700000000000000" pitchFamily="18" charset="-128"/>
                <a:ea typeface="UD デジタル 教科書体 NP-B" panose="02020700000000000000" pitchFamily="18" charset="-128"/>
              </a:rPr>
              <a:t>」というフンと、軟らかく</a:t>
            </a:r>
            <a:r>
              <a:rPr lang="ja-JP" altLang="en-US" sz="2800" dirty="0">
                <a:latin typeface="UD デジタル 教科書体 NP-B" panose="02020700000000000000" pitchFamily="18" charset="-128"/>
                <a:ea typeface="UD デジタル 教科書体 NP-B" panose="02020700000000000000" pitchFamily="18" charset="-128"/>
              </a:rPr>
              <a:t>粘液でおおわれたにおいのない「</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盲腸便</a:t>
            </a:r>
            <a:r>
              <a:rPr lang="ja-JP" altLang="en-US" sz="2800" dirty="0" smtClean="0">
                <a:latin typeface="UD デジタル 教科書体 NP-B" panose="02020700000000000000" pitchFamily="18" charset="-128"/>
                <a:ea typeface="UD デジタル 教科書体 NP-B" panose="02020700000000000000" pitchFamily="18" charset="-128"/>
              </a:rPr>
              <a:t>」というフンの</a:t>
            </a:r>
            <a:r>
              <a:rPr lang="en-US" altLang="ja-JP" sz="2800" dirty="0" smtClean="0">
                <a:latin typeface="UD デジタル 教科書体 NP-B" panose="02020700000000000000" pitchFamily="18" charset="-128"/>
                <a:ea typeface="UD デジタル 教科書体 NP-B" panose="02020700000000000000" pitchFamily="18" charset="-128"/>
              </a:rPr>
              <a:t>2</a:t>
            </a:r>
            <a:r>
              <a:rPr lang="ja-JP" altLang="en-US" sz="2800" dirty="0">
                <a:latin typeface="UD デジタル 教科書体 NP-B" panose="02020700000000000000" pitchFamily="18" charset="-128"/>
                <a:ea typeface="UD デジタル 教科書体 NP-B" panose="02020700000000000000" pitchFamily="18" charset="-128"/>
              </a:rPr>
              <a:t>種類を</a:t>
            </a:r>
            <a:r>
              <a:rPr lang="ja-JP" altLang="en-US" sz="2800" dirty="0" smtClean="0">
                <a:latin typeface="UD デジタル 教科書体 NP-B" panose="02020700000000000000" pitchFamily="18" charset="-128"/>
                <a:ea typeface="UD デジタル 教科書体 NP-B" panose="02020700000000000000" pitchFamily="18" charset="-128"/>
              </a:rPr>
              <a:t>作り分けています</a:t>
            </a:r>
            <a:r>
              <a:rPr lang="ja-JP" altLang="en-US" sz="2800" dirty="0">
                <a:latin typeface="UD デジタル 教科書体 NP-B" panose="02020700000000000000" pitchFamily="18" charset="-128"/>
                <a:ea typeface="UD デジタル 教科書体 NP-B" panose="02020700000000000000" pitchFamily="18" charset="-128"/>
              </a:rPr>
              <a:t>。</a:t>
            </a:r>
            <a:endParaRPr lang="en-US" altLang="ja-JP" sz="28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3794705" y="5388660"/>
            <a:ext cx="980303"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盲腸便</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502565" y="5379865"/>
            <a:ext cx="980303"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硬便</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462877" y="5749197"/>
            <a:ext cx="1944129" cy="646331"/>
          </a:xfrm>
          <a:prstGeom prst="rect">
            <a:avLst/>
          </a:prstGeom>
          <a:noFill/>
        </p:spPr>
        <p:txBody>
          <a:bodyPr wrap="square" rtlCol="0">
            <a:spAutoFit/>
          </a:bodyPr>
          <a:lstStyle/>
          <a:p>
            <a:r>
              <a:rPr kumimoji="1" lang="ja-JP" altLang="en-US" dirty="0" smtClean="0">
                <a:solidFill>
                  <a:srgbClr val="0070C0"/>
                </a:solidFill>
                <a:latin typeface="UD デジタル 教科書体 NP-B" panose="02020700000000000000" pitchFamily="18" charset="-128"/>
                <a:ea typeface="UD デジタル 教科書体 NP-B" panose="02020700000000000000" pitchFamily="18" charset="-128"/>
              </a:rPr>
              <a:t>消化できなかった繊維</a:t>
            </a:r>
            <a:endPar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3794705" y="5749197"/>
            <a:ext cx="2135558" cy="923330"/>
          </a:xfrm>
          <a:prstGeom prst="rect">
            <a:avLst/>
          </a:prstGeom>
          <a:noFill/>
        </p:spPr>
        <p:txBody>
          <a:bodyPr wrap="square" rtlCol="0">
            <a:spAutoFit/>
          </a:bodyPr>
          <a:lstStyle/>
          <a:p>
            <a:r>
              <a:rPr kumimoji="1" lang="ja-JP" altLang="en-US" dirty="0" smtClean="0">
                <a:solidFill>
                  <a:srgbClr val="0070C0"/>
                </a:solidFill>
                <a:latin typeface="UD デジタル 教科書体 NP-B" panose="02020700000000000000" pitchFamily="18" charset="-128"/>
                <a:ea typeface="UD デジタル 教科書体 NP-B" panose="02020700000000000000" pitchFamily="18" charset="-128"/>
              </a:rPr>
              <a:t>ビタミン</a:t>
            </a:r>
            <a:r>
              <a:rPr kumimoji="1" lang="en-US" altLang="ja-JP" dirty="0" smtClean="0">
                <a:solidFill>
                  <a:srgbClr val="0070C0"/>
                </a:solidFill>
                <a:latin typeface="UD デジタル 教科書体 NP-B" panose="02020700000000000000" pitchFamily="18" charset="-128"/>
                <a:ea typeface="UD デジタル 教科書体 NP-B" panose="02020700000000000000" pitchFamily="18" charset="-128"/>
              </a:rPr>
              <a:t>B</a:t>
            </a:r>
            <a:r>
              <a:rPr kumimoji="1" lang="ja-JP" altLang="en-US" dirty="0" smtClean="0">
                <a:solidFill>
                  <a:srgbClr val="0070C0"/>
                </a:solidFill>
                <a:latin typeface="UD デジタル 教科書体 NP-B" panose="02020700000000000000" pitchFamily="18" charset="-128"/>
                <a:ea typeface="UD デジタル 教科書体 NP-B" panose="02020700000000000000" pitchFamily="18" charset="-128"/>
              </a:rPr>
              <a:t>とタンパク質が含まれる便</a:t>
            </a:r>
            <a:endPar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6595846" y="3216259"/>
            <a:ext cx="3803721" cy="1692771"/>
          </a:xfrm>
          <a:prstGeom prst="rect">
            <a:avLst/>
          </a:prstGeom>
          <a:noFill/>
        </p:spPr>
        <p:txBody>
          <a:bodyPr wrap="square" rtlCol="0">
            <a:spAutoFit/>
          </a:bodyPr>
          <a:lstStyle/>
          <a:p>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食</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糞</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行動</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盲腸便は栄養が多く含まれるため</a:t>
            </a:r>
            <a:endParaRPr lang="en-US" altLang="ja-JP" dirty="0" smtClean="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うさぎは</a:t>
            </a:r>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、肛門に直接口をつけて盲腸便を食べます。</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6595847" y="4851310"/>
            <a:ext cx="3803721" cy="646331"/>
          </a:xfrm>
          <a:prstGeom prst="rect">
            <a:avLst/>
          </a:prstGeom>
          <a:noFill/>
        </p:spPr>
        <p:txBody>
          <a:bodyPr wrap="square" rtlCol="0">
            <a:spAutoFit/>
          </a:bodyPr>
          <a:lstStyle/>
          <a:p>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盲腸便が残っていると体調不良のサイン！</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1024324" y="722398"/>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うさぎのひみつ⑤</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451" y="188807"/>
            <a:ext cx="1057347" cy="1141935"/>
          </a:xfrm>
          <a:prstGeom prst="rect">
            <a:avLst/>
          </a:prstGeom>
        </p:spPr>
      </p:pic>
      <p:sp>
        <p:nvSpPr>
          <p:cNvPr id="3" name="テキスト ボックス 2"/>
          <p:cNvSpPr txBox="1"/>
          <p:nvPr/>
        </p:nvSpPr>
        <p:spPr>
          <a:xfrm>
            <a:off x="6595846" y="1307173"/>
            <a:ext cx="1490472" cy="369332"/>
          </a:xfrm>
          <a:prstGeom prst="rect">
            <a:avLst/>
          </a:prstGeom>
          <a:noFill/>
        </p:spPr>
        <p:txBody>
          <a:bodyPr wrap="square" rtlCol="0">
            <a:spAutoFit/>
          </a:bodyPr>
          <a:lstStyle/>
          <a:p>
            <a:r>
              <a:rPr lang="ja-JP" altLang="en-US" b="1" dirty="0">
                <a:solidFill>
                  <a:srgbClr val="FF0000"/>
                </a:solidFill>
                <a:latin typeface="UD デジタル 教科書体 NP-B" panose="02020700000000000000" pitchFamily="18" charset="-128"/>
                <a:ea typeface="UD デジタル 教科書体 NP-B" panose="02020700000000000000" pitchFamily="18" charset="-128"/>
              </a:rPr>
              <a:t>こうべん</a:t>
            </a:r>
            <a:endParaRPr kumimoji="1" lang="ja-JP" altLang="en-US" dirty="0">
              <a:solidFill>
                <a:srgbClr val="FF0000"/>
              </a:solidFill>
            </a:endParaRPr>
          </a:p>
        </p:txBody>
      </p:sp>
      <p:sp>
        <p:nvSpPr>
          <p:cNvPr id="19" name="テキスト ボックス 18"/>
          <p:cNvSpPr txBox="1"/>
          <p:nvPr/>
        </p:nvSpPr>
        <p:spPr>
          <a:xfrm>
            <a:off x="6595846" y="3039911"/>
            <a:ext cx="1490472" cy="276999"/>
          </a:xfrm>
          <a:prstGeom prst="rect">
            <a:avLst/>
          </a:prstGeom>
          <a:noFill/>
        </p:spPr>
        <p:txBody>
          <a:bodyPr wrap="square" rtlCol="0">
            <a:spAutoFit/>
          </a:bodyPr>
          <a:lstStyle/>
          <a:p>
            <a:r>
              <a:rPr lang="ja-JP" altLang="en-US" sz="1200" b="1" dirty="0" err="1" smtClean="0">
                <a:solidFill>
                  <a:srgbClr val="FF0000"/>
                </a:solidFill>
                <a:latin typeface="UD デジタル 教科書体 NP-B" panose="02020700000000000000" pitchFamily="18" charset="-128"/>
                <a:ea typeface="UD デジタル 教科書体 NP-B" panose="02020700000000000000" pitchFamily="18" charset="-128"/>
              </a:rPr>
              <a:t>しょくふん</a:t>
            </a:r>
            <a:endParaRPr kumimoji="1" lang="ja-JP" altLang="en-US" sz="1200" dirty="0">
              <a:solidFill>
                <a:srgbClr val="FF0000"/>
              </a:solidFill>
            </a:endParaRPr>
          </a:p>
        </p:txBody>
      </p:sp>
      <p:pic>
        <p:nvPicPr>
          <p:cNvPr id="2" name="図 1"/>
          <p:cNvPicPr>
            <a:picLocks noChangeAspect="1"/>
          </p:cNvPicPr>
          <p:nvPr/>
        </p:nvPicPr>
        <p:blipFill>
          <a:blip r:embed="rId4"/>
          <a:stretch>
            <a:fillRect/>
          </a:stretch>
        </p:blipFill>
        <p:spPr>
          <a:xfrm>
            <a:off x="1556952" y="3924389"/>
            <a:ext cx="1847850" cy="1362075"/>
          </a:xfrm>
          <a:prstGeom prst="rect">
            <a:avLst/>
          </a:prstGeom>
        </p:spPr>
      </p:pic>
      <p:pic>
        <p:nvPicPr>
          <p:cNvPr id="6" name="図 5"/>
          <p:cNvPicPr>
            <a:picLocks noChangeAspect="1"/>
          </p:cNvPicPr>
          <p:nvPr/>
        </p:nvPicPr>
        <p:blipFill>
          <a:blip r:embed="rId5"/>
          <a:stretch>
            <a:fillRect/>
          </a:stretch>
        </p:blipFill>
        <p:spPr>
          <a:xfrm>
            <a:off x="3848571" y="3924389"/>
            <a:ext cx="2152650" cy="1171575"/>
          </a:xfrm>
          <a:prstGeom prst="rect">
            <a:avLst/>
          </a:prstGeom>
        </p:spPr>
      </p:pic>
      <p:sp>
        <p:nvSpPr>
          <p:cNvPr id="16" name="テキスト ボックス 15"/>
          <p:cNvSpPr txBox="1"/>
          <p:nvPr/>
        </p:nvSpPr>
        <p:spPr>
          <a:xfrm>
            <a:off x="4862484" y="660842"/>
            <a:ext cx="1494722"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糞</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3745578155"/>
      </p:ext>
    </p:extLst>
  </p:cSld>
  <p:clrMapOvr>
    <a:masterClrMapping/>
  </p:clrMapOvr>
  <mc:AlternateContent xmlns:mc="http://schemas.openxmlformats.org/markup-compatibility/2006" xmlns:p14="http://schemas.microsoft.com/office/powerpoint/2010/main">
    <mc:Choice Requires="p14">
      <p:transition spd="slow" p14:dur="2000" advTm="98030"/>
    </mc:Choice>
    <mc:Fallback xmlns="">
      <p:transition spd="slow" advTm="98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2" grpId="0"/>
      <p:bldP spid="13" grpId="0"/>
      <p:bldP spid="14" grpId="0"/>
      <p:bldP spid="15" grpId="0"/>
      <p:bldP spid="3"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511" y="2075880"/>
            <a:ext cx="5925659" cy="4663923"/>
          </a:xfrm>
          <a:prstGeom prst="rect">
            <a:avLst/>
          </a:prstGeom>
        </p:spPr>
      </p:pic>
      <p:sp>
        <p:nvSpPr>
          <p:cNvPr id="7" name="正方形/長方形 6"/>
          <p:cNvSpPr/>
          <p:nvPr/>
        </p:nvSpPr>
        <p:spPr>
          <a:xfrm>
            <a:off x="5007191" y="799228"/>
            <a:ext cx="2236510" cy="707886"/>
          </a:xfrm>
          <a:prstGeom prst="rect">
            <a:avLst/>
          </a:prstGeom>
        </p:spPr>
        <p:txBody>
          <a:bodyPr wrap="none">
            <a:spAutoFit/>
          </a:bodyPr>
          <a:lstStyle/>
          <a:p>
            <a:r>
              <a:rPr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食糞行動</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pic>
        <p:nvPicPr>
          <p:cNvPr id="10" name="Picture 2" descr="https://content-grail-production.s3.amazonaws.com/quetsion-media/0661db16-9a51-4195-95f7-678934aaf7e5-imag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1602" y="2574420"/>
            <a:ext cx="4495940" cy="366684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
        <p:nvSpPr>
          <p:cNvPr id="11" name="テキスト ボックス 10"/>
          <p:cNvSpPr txBox="1"/>
          <p:nvPr/>
        </p:nvSpPr>
        <p:spPr>
          <a:xfrm>
            <a:off x="1258326" y="922340"/>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うさぎのひみつ⑥</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正方形/長方形 11"/>
          <p:cNvSpPr/>
          <p:nvPr/>
        </p:nvSpPr>
        <p:spPr>
          <a:xfrm>
            <a:off x="10936224" y="5504688"/>
            <a:ext cx="9581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591381976"/>
      </p:ext>
    </p:extLst>
  </p:cSld>
  <p:clrMapOvr>
    <a:masterClrMapping/>
  </p:clrMapOvr>
  <mc:AlternateContent xmlns:mc="http://schemas.openxmlformats.org/markup-compatibility/2006" xmlns:p14="http://schemas.microsoft.com/office/powerpoint/2010/main">
    <mc:Choice Requires="p14">
      <p:transition spd="slow" p14:dur="2000" advTm="98030"/>
    </mc:Choice>
    <mc:Fallback xmlns="">
      <p:transition spd="slow" advTm="98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4387584" y="843387"/>
            <a:ext cx="1625305" cy="707886"/>
          </a:xfrm>
          <a:prstGeom prst="rect">
            <a:avLst/>
          </a:prstGeom>
          <a:noFill/>
        </p:spPr>
        <p:txBody>
          <a:bodyPr wrap="square" rtlCol="0">
            <a:spAutoFit/>
          </a:bodyPr>
          <a:lstStyle/>
          <a:p>
            <a:pPr algn="ctr"/>
            <a:r>
              <a:rPr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品種</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14" name="正方形/長方形 13"/>
          <p:cNvSpPr/>
          <p:nvPr/>
        </p:nvSpPr>
        <p:spPr>
          <a:xfrm>
            <a:off x="351573" y="3995484"/>
            <a:ext cx="2613062" cy="369332"/>
          </a:xfrm>
          <a:prstGeom prst="rect">
            <a:avLst/>
          </a:prstGeom>
        </p:spPr>
        <p:txBody>
          <a:bodyPr wrap="square">
            <a:spAutoFit/>
          </a:bodyPr>
          <a:lstStyle/>
          <a:p>
            <a:pPr algn="ctr"/>
            <a:r>
              <a:rPr lang="ja-JP" altLang="en-US" dirty="0">
                <a:latin typeface="UD デジタル 教科書体 NP-B" panose="02020700000000000000" pitchFamily="18" charset="-128"/>
                <a:ea typeface="UD デジタル 教科書体 NP-B" panose="02020700000000000000" pitchFamily="18" charset="-128"/>
              </a:rPr>
              <a:t>ネザーランドドワーフ</a:t>
            </a:r>
          </a:p>
        </p:txBody>
      </p:sp>
      <p:sp>
        <p:nvSpPr>
          <p:cNvPr id="15" name="正方形/長方形 14"/>
          <p:cNvSpPr/>
          <p:nvPr/>
        </p:nvSpPr>
        <p:spPr>
          <a:xfrm>
            <a:off x="7634091" y="3915536"/>
            <a:ext cx="2538711" cy="369332"/>
          </a:xfrm>
          <a:prstGeom prst="rect">
            <a:avLst/>
          </a:prstGeom>
        </p:spPr>
        <p:txBody>
          <a:bodyPr wrap="square">
            <a:spAutoFit/>
          </a:bodyPr>
          <a:lstStyle/>
          <a:p>
            <a:pPr algn="ctr"/>
            <a:r>
              <a:rPr lang="ja-JP" altLang="en-US" dirty="0">
                <a:latin typeface="UD デジタル 教科書体 NP-B" panose="02020700000000000000" pitchFamily="18" charset="-128"/>
                <a:ea typeface="UD デジタル 教科書体 NP-B" panose="02020700000000000000" pitchFamily="18" charset="-128"/>
              </a:rPr>
              <a:t>ミニレッキス</a:t>
            </a:r>
          </a:p>
        </p:txBody>
      </p:sp>
      <p:sp>
        <p:nvSpPr>
          <p:cNvPr id="16" name="正方形/長方形 15"/>
          <p:cNvSpPr/>
          <p:nvPr/>
        </p:nvSpPr>
        <p:spPr>
          <a:xfrm>
            <a:off x="4319332" y="3987193"/>
            <a:ext cx="2108040" cy="369332"/>
          </a:xfrm>
          <a:prstGeom prst="rect">
            <a:avLst/>
          </a:prstGeom>
        </p:spPr>
        <p:txBody>
          <a:bodyPr wrap="square">
            <a:spAutoFit/>
          </a:bodyPr>
          <a:lstStyle/>
          <a:p>
            <a:pPr algn="ctr"/>
            <a:r>
              <a:rPr lang="ja-JP" altLang="en-US" dirty="0">
                <a:latin typeface="UD デジタル 教科書体 NP-B" panose="02020700000000000000" pitchFamily="18" charset="-128"/>
                <a:ea typeface="UD デジタル 教科書体 NP-B" panose="02020700000000000000" pitchFamily="18" charset="-128"/>
              </a:rPr>
              <a:t>ホーランドロップ</a:t>
            </a:r>
          </a:p>
        </p:txBody>
      </p:sp>
      <p:sp>
        <p:nvSpPr>
          <p:cNvPr id="13" name="テキスト ボックス 12"/>
          <p:cNvSpPr txBox="1"/>
          <p:nvPr/>
        </p:nvSpPr>
        <p:spPr>
          <a:xfrm>
            <a:off x="1327213" y="922341"/>
            <a:ext cx="274186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うさぎのこと</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
        <p:nvSpPr>
          <p:cNvPr id="23" name="テキスト ボックス 22"/>
          <p:cNvSpPr txBox="1"/>
          <p:nvPr/>
        </p:nvSpPr>
        <p:spPr>
          <a:xfrm>
            <a:off x="533648" y="4767391"/>
            <a:ext cx="2739904"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オランダ産</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小型で体重</a:t>
            </a:r>
            <a:r>
              <a:rPr lang="en-US" altLang="ja-JP" sz="1200" dirty="0" smtClean="0">
                <a:latin typeface="UD デジタル 教科書体 NP-B" panose="02020700000000000000" pitchFamily="18" charset="-128"/>
                <a:ea typeface="UD デジタル 教科書体 NP-B" panose="02020700000000000000" pitchFamily="18" charset="-128"/>
              </a:rPr>
              <a:t>0.8</a:t>
            </a:r>
            <a:r>
              <a:rPr lang="ja-JP" altLang="en-US" sz="1200" dirty="0" smtClean="0">
                <a:latin typeface="UD デジタル 教科書体 NP-B" panose="02020700000000000000" pitchFamily="18" charset="-128"/>
                <a:ea typeface="UD デジタル 教科書体 NP-B" panose="02020700000000000000" pitchFamily="18" charset="-128"/>
              </a:rPr>
              <a:t>～</a:t>
            </a:r>
            <a:r>
              <a:rPr lang="en-US" altLang="ja-JP" sz="1200" dirty="0" smtClean="0">
                <a:latin typeface="UD デジタル 教科書体 NP-B" panose="02020700000000000000" pitchFamily="18" charset="-128"/>
                <a:ea typeface="UD デジタル 教科書体 NP-B" panose="02020700000000000000" pitchFamily="18" charset="-128"/>
              </a:rPr>
              <a:t>1.2</a:t>
            </a:r>
            <a:r>
              <a:rPr lang="ja-JP" altLang="en-US" sz="1200" dirty="0" smtClean="0">
                <a:latin typeface="UD デジタル 教科書体 NP-B" panose="02020700000000000000" pitchFamily="18" charset="-128"/>
                <a:ea typeface="UD デジタル 教科書体 NP-B" panose="02020700000000000000" pitchFamily="18" charset="-128"/>
              </a:rPr>
              <a:t>㎏</a:t>
            </a:r>
            <a:endParaRPr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イギリス原産ポーリッシュ＋野生アナウサギ</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549661" y="4284985"/>
            <a:ext cx="2733035" cy="307777"/>
          </a:xfrm>
          <a:prstGeom prst="rect">
            <a:avLst/>
          </a:prstGeom>
          <a:noFill/>
        </p:spPr>
        <p:txBody>
          <a:bodyPr wrap="square" rtlCol="0">
            <a:spAutoFit/>
          </a:bodyPr>
          <a:lstStyle/>
          <a:p>
            <a:r>
              <a:rPr lang="en-US" altLang="ja-JP" sz="1400" dirty="0" smtClean="0"/>
              <a:t>Netherland Dwarf</a:t>
            </a:r>
            <a:endParaRPr kumimoji="1" lang="ja-JP" altLang="en-US" sz="1400" dirty="0"/>
          </a:p>
        </p:txBody>
      </p:sp>
      <p:sp>
        <p:nvSpPr>
          <p:cNvPr id="24" name="テキスト ボックス 23"/>
          <p:cNvSpPr txBox="1"/>
          <p:nvPr/>
        </p:nvSpPr>
        <p:spPr>
          <a:xfrm>
            <a:off x="4481129" y="4699557"/>
            <a:ext cx="2864680"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オランダ産</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体重</a:t>
            </a:r>
            <a:r>
              <a:rPr lang="en-US" altLang="ja-JP" sz="1200" dirty="0" smtClean="0">
                <a:latin typeface="UD デジタル 教科書体 NP-B" panose="02020700000000000000" pitchFamily="18" charset="-128"/>
                <a:ea typeface="UD デジタル 教科書体 NP-B" panose="02020700000000000000" pitchFamily="18" charset="-128"/>
              </a:rPr>
              <a:t>1.8</a:t>
            </a:r>
            <a:r>
              <a:rPr lang="ja-JP" altLang="en-US" sz="1200" dirty="0" smtClean="0">
                <a:latin typeface="UD デジタル 教科書体 NP-B" panose="02020700000000000000" pitchFamily="18" charset="-128"/>
                <a:ea typeface="UD デジタル 教科書体 NP-B" panose="02020700000000000000" pitchFamily="18" charset="-128"/>
              </a:rPr>
              <a:t>～</a:t>
            </a:r>
            <a:r>
              <a:rPr lang="en-US" altLang="ja-JP" sz="1200" dirty="0" smtClean="0">
                <a:latin typeface="UD デジタル 教科書体 NP-B" panose="02020700000000000000" pitchFamily="18" charset="-128"/>
                <a:ea typeface="UD デジタル 教科書体 NP-B" panose="02020700000000000000" pitchFamily="18" charset="-128"/>
              </a:rPr>
              <a:t>2.4</a:t>
            </a:r>
            <a:r>
              <a:rPr lang="ja-JP" altLang="en-US" sz="1200" dirty="0" smtClean="0">
                <a:latin typeface="UD デジタル 教科書体 NP-B" panose="02020700000000000000" pitchFamily="18" charset="-128"/>
                <a:ea typeface="UD デジタル 教科書体 NP-B" panose="02020700000000000000" pitchFamily="18" charset="-128"/>
              </a:rPr>
              <a:t>㎏</a:t>
            </a:r>
            <a:endParaRPr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ネザーランドドワーフ＋フレンチ・ロップ（大型垂耳）</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4481129" y="4267126"/>
            <a:ext cx="2733035" cy="307777"/>
          </a:xfrm>
          <a:prstGeom prst="rect">
            <a:avLst/>
          </a:prstGeom>
          <a:noFill/>
        </p:spPr>
        <p:txBody>
          <a:bodyPr wrap="square" rtlCol="0">
            <a:spAutoFit/>
          </a:bodyPr>
          <a:lstStyle/>
          <a:p>
            <a:r>
              <a:rPr lang="en-US" altLang="ja-JP" sz="1400" dirty="0" smtClean="0"/>
              <a:t>Holland Lop</a:t>
            </a:r>
            <a:endParaRPr kumimoji="1" lang="ja-JP" altLang="en-US" sz="1400" dirty="0"/>
          </a:p>
        </p:txBody>
      </p:sp>
      <p:sp>
        <p:nvSpPr>
          <p:cNvPr id="27" name="テキスト ボックス 26"/>
          <p:cNvSpPr txBox="1"/>
          <p:nvPr/>
        </p:nvSpPr>
        <p:spPr>
          <a:xfrm>
            <a:off x="8266408" y="4211454"/>
            <a:ext cx="2733035" cy="307777"/>
          </a:xfrm>
          <a:prstGeom prst="rect">
            <a:avLst/>
          </a:prstGeom>
          <a:noFill/>
        </p:spPr>
        <p:txBody>
          <a:bodyPr wrap="square" rtlCol="0">
            <a:spAutoFit/>
          </a:bodyPr>
          <a:lstStyle/>
          <a:p>
            <a:r>
              <a:rPr lang="en-US" altLang="ja-JP" sz="1400" dirty="0" smtClean="0"/>
              <a:t>Mini Rex</a:t>
            </a:r>
            <a:endParaRPr kumimoji="1" lang="ja-JP" altLang="en-US" sz="1400" dirty="0"/>
          </a:p>
        </p:txBody>
      </p:sp>
      <p:sp>
        <p:nvSpPr>
          <p:cNvPr id="29" name="テキスト ボックス 28"/>
          <p:cNvSpPr txBox="1"/>
          <p:nvPr/>
        </p:nvSpPr>
        <p:spPr>
          <a:xfrm>
            <a:off x="8271660" y="4693860"/>
            <a:ext cx="2864680"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アメリカ産</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体重</a:t>
            </a:r>
            <a:r>
              <a:rPr lang="en-US" altLang="ja-JP" sz="1200" dirty="0" smtClean="0">
                <a:latin typeface="UD デジタル 教科書体 NP-B" panose="02020700000000000000" pitchFamily="18" charset="-128"/>
                <a:ea typeface="UD デジタル 教科書体 NP-B" panose="02020700000000000000" pitchFamily="18" charset="-128"/>
              </a:rPr>
              <a:t>1.4</a:t>
            </a:r>
            <a:r>
              <a:rPr lang="ja-JP" altLang="en-US" sz="1200" dirty="0" smtClean="0">
                <a:latin typeface="UD デジタル 教科書体 NP-B" panose="02020700000000000000" pitchFamily="18" charset="-128"/>
                <a:ea typeface="UD デジタル 教科書体 NP-B" panose="02020700000000000000" pitchFamily="18" charset="-128"/>
              </a:rPr>
              <a:t>～</a:t>
            </a:r>
            <a:r>
              <a:rPr lang="en-US" altLang="ja-JP" sz="1200" dirty="0" smtClean="0">
                <a:latin typeface="UD デジタル 教科書体 NP-B" panose="02020700000000000000" pitchFamily="18" charset="-128"/>
                <a:ea typeface="UD デジタル 教科書体 NP-B" panose="02020700000000000000" pitchFamily="18" charset="-128"/>
              </a:rPr>
              <a:t>2.0</a:t>
            </a:r>
            <a:r>
              <a:rPr lang="ja-JP" altLang="en-US" sz="1200" dirty="0" smtClean="0">
                <a:latin typeface="UD デジタル 教科書体 NP-B" panose="02020700000000000000" pitchFamily="18" charset="-128"/>
                <a:ea typeface="UD デジタル 教科書体 NP-B" panose="02020700000000000000" pitchFamily="18" charset="-128"/>
              </a:rPr>
              <a:t>㎏</a:t>
            </a:r>
            <a:endParaRPr lang="en-US" altLang="ja-JP" sz="1200" dirty="0">
              <a:latin typeface="UD デジタル 教科書体 NP-B" panose="02020700000000000000" pitchFamily="18" charset="-128"/>
              <a:ea typeface="UD デジタル 教科書体 NP-B" panose="02020700000000000000" pitchFamily="18" charset="-128"/>
            </a:endParaRPr>
          </a:p>
          <a:p>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ネザーランドドワーフ＋レッキス（大型で毛皮最高品質）</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9661" y="1938920"/>
            <a:ext cx="2658790" cy="1994092"/>
          </a:xfrm>
          <a:prstGeom prst="rect">
            <a:avLst/>
          </a:prstGeom>
        </p:spPr>
      </p:pic>
      <p:sp>
        <p:nvSpPr>
          <p:cNvPr id="4" name="テキスト ボックス 3"/>
          <p:cNvSpPr txBox="1"/>
          <p:nvPr/>
        </p:nvSpPr>
        <p:spPr>
          <a:xfrm>
            <a:off x="4967312" y="6338915"/>
            <a:ext cx="7512909" cy="507831"/>
          </a:xfrm>
          <a:prstGeom prst="rect">
            <a:avLst/>
          </a:prstGeom>
          <a:noFill/>
        </p:spPr>
        <p:txBody>
          <a:bodyPr wrap="square" rtlCol="0">
            <a:spAutoFit/>
          </a:bodyPr>
          <a:lstStyle/>
          <a:p>
            <a:r>
              <a:rPr lang="ja-JP" altLang="en-US" sz="900" dirty="0" smtClean="0"/>
              <a:t>ネザーランドドワーフ：金色</a:t>
            </a:r>
            <a:r>
              <a:rPr lang="ja-JP" altLang="en-US" sz="900" dirty="0"/>
              <a:t>黎明 </a:t>
            </a:r>
            <a:r>
              <a:rPr lang="en-US" altLang="ja-JP" sz="900" dirty="0"/>
              <a:t>- took picture in Beijing</a:t>
            </a:r>
            <a:r>
              <a:rPr lang="ja-JP" altLang="en-US" sz="900" dirty="0"/>
              <a:t>先前发布</a:t>
            </a:r>
            <a:r>
              <a:rPr lang="ja-JP" altLang="en-US" sz="900" dirty="0" smtClean="0"/>
              <a:t>：継承 </a:t>
            </a:r>
            <a:r>
              <a:rPr lang="en-US" altLang="ja-JP" sz="900" dirty="0"/>
              <a:t>4.0, </a:t>
            </a:r>
            <a:r>
              <a:rPr lang="en-US" altLang="ja-JP" sz="900" dirty="0">
                <a:hlinkClick r:id="rId5"/>
              </a:rPr>
              <a:t>https://</a:t>
            </a:r>
            <a:r>
              <a:rPr lang="en-US" altLang="ja-JP" sz="900" dirty="0" smtClean="0">
                <a:hlinkClick r:id="rId5"/>
              </a:rPr>
              <a:t>commons.wikimedia.org/w/index.php?curid=81572855</a:t>
            </a:r>
            <a:endParaRPr lang="en-US" altLang="ja-JP" sz="900" dirty="0" smtClean="0"/>
          </a:p>
          <a:p>
            <a:r>
              <a:rPr lang="ja-JP" altLang="en-US" sz="900" dirty="0" smtClean="0"/>
              <a:t>ホーランドロップ：</a:t>
            </a:r>
            <a:r>
              <a:rPr lang="en-US" altLang="ja-JP" sz="900" dirty="0" smtClean="0"/>
              <a:t>shogun1192 </a:t>
            </a:r>
            <a:r>
              <a:rPr lang="en-US" altLang="ja-JP" sz="900" dirty="0"/>
              <a:t>- own </a:t>
            </a:r>
            <a:r>
              <a:rPr lang="en-US" altLang="ja-JP" sz="900" dirty="0" err="1"/>
              <a:t>pict</a:t>
            </a:r>
            <a:r>
              <a:rPr lang="en-US" altLang="ja-JP" sz="900" dirty="0"/>
              <a:t>. shot, </a:t>
            </a:r>
            <a:r>
              <a:rPr lang="ja-JP" altLang="en-US" sz="900" dirty="0"/>
              <a:t>パブリック・ドメイン</a:t>
            </a:r>
            <a:r>
              <a:rPr lang="en-US" altLang="ja-JP" sz="900" dirty="0"/>
              <a:t>, </a:t>
            </a:r>
            <a:r>
              <a:rPr lang="en-US" altLang="ja-JP" sz="900" dirty="0">
                <a:hlinkClick r:id="rId6"/>
              </a:rPr>
              <a:t>https://</a:t>
            </a:r>
            <a:r>
              <a:rPr lang="en-US" altLang="ja-JP" sz="900" dirty="0" smtClean="0">
                <a:hlinkClick r:id="rId6"/>
              </a:rPr>
              <a:t>commons.wikimedia.org/w/index.php?curid=4344501</a:t>
            </a:r>
            <a:endParaRPr lang="en-US" altLang="ja-JP" sz="900" dirty="0" smtClean="0"/>
          </a:p>
          <a:p>
            <a:r>
              <a:rPr lang="ja-JP" altLang="en-US" sz="900" dirty="0" smtClean="0"/>
              <a:t>ミニレッキス：</a:t>
            </a:r>
            <a:r>
              <a:rPr lang="en-US" altLang="ja-JP" sz="900" dirty="0" smtClean="0"/>
              <a:t>Maeda1901 </a:t>
            </a:r>
            <a:r>
              <a:rPr lang="en-US" altLang="ja-JP" sz="900" dirty="0"/>
              <a:t>- </a:t>
            </a:r>
            <a:r>
              <a:rPr lang="ja-JP" altLang="en-US" sz="900" dirty="0" smtClean="0"/>
              <a:t>継承 </a:t>
            </a:r>
            <a:r>
              <a:rPr lang="en-US" altLang="ja-JP" sz="900" dirty="0"/>
              <a:t>3.0, https://</a:t>
            </a:r>
            <a:r>
              <a:rPr lang="en-US" altLang="ja-JP" sz="900" dirty="0" smtClean="0"/>
              <a:t>commons.wikimedia.org/w/index.php?curid=15441688</a:t>
            </a:r>
            <a:endParaRPr kumimoji="1" lang="ja-JP" altLang="en-US" sz="900" dirty="0"/>
          </a:p>
        </p:txBody>
      </p:sp>
      <p:pic>
        <p:nvPicPr>
          <p:cNvPr id="6" name="図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87584" y="1938920"/>
            <a:ext cx="2641153" cy="1980864"/>
          </a:xfrm>
          <a:prstGeom prst="rect">
            <a:avLst/>
          </a:prstGeom>
        </p:spPr>
      </p:pic>
      <p:pic>
        <p:nvPicPr>
          <p:cNvPr id="7" name="図 6"/>
          <p:cNvPicPr>
            <a:picLocks noChangeAspect="1"/>
          </p:cNvPicPr>
          <p:nvPr/>
        </p:nvPicPr>
        <p:blipFill>
          <a:blip r:embed="rId8"/>
          <a:stretch>
            <a:fillRect/>
          </a:stretch>
        </p:blipFill>
        <p:spPr>
          <a:xfrm>
            <a:off x="8247763" y="1859713"/>
            <a:ext cx="1772424" cy="1999790"/>
          </a:xfrm>
          <a:prstGeom prst="rect">
            <a:avLst/>
          </a:prstGeom>
        </p:spPr>
      </p:pic>
      <p:sp>
        <p:nvSpPr>
          <p:cNvPr id="21" name="テキスト ボックス 20"/>
          <p:cNvSpPr txBox="1"/>
          <p:nvPr/>
        </p:nvSpPr>
        <p:spPr>
          <a:xfrm>
            <a:off x="4905850" y="6110990"/>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385466239"/>
      </p:ext>
    </p:extLst>
  </p:cSld>
  <p:clrMapOvr>
    <a:masterClrMapping/>
  </p:clrMapOvr>
  <mc:AlternateContent xmlns:mc="http://schemas.openxmlformats.org/markup-compatibility/2006" xmlns:p14="http://schemas.microsoft.com/office/powerpoint/2010/main">
    <mc:Choice Requires="p14">
      <p:transition p14:dur="0" advTm="62548"/>
    </mc:Choice>
    <mc:Fallback xmlns="">
      <p:transition advTm="62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p:bldP spid="3" grpId="0"/>
      <p:bldP spid="24" grpId="0"/>
      <p:bldP spid="26" grpId="0"/>
      <p:bldP spid="27" grpId="0"/>
      <p:bldP spid="29" grpId="0"/>
      <p:bldP spid="4"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187198" y="1119110"/>
            <a:ext cx="3884090"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「鳥類」のこと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2068" y="2578444"/>
            <a:ext cx="2914349" cy="2543432"/>
          </a:xfrm>
          <a:prstGeom prst="rect">
            <a:avLst/>
          </a:prstGeom>
        </p:spPr>
      </p:pic>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サクラブンチョウ：</a:t>
            </a:r>
            <a:r>
              <a:rPr lang="en-US" altLang="ja-JP" sz="900" dirty="0" smtClean="0"/>
              <a:t>Ichiron3656 </a:t>
            </a:r>
            <a:r>
              <a:rPr lang="en-US" altLang="ja-JP" sz="900" dirty="0"/>
              <a:t>- </a:t>
            </a:r>
            <a:r>
              <a:rPr lang="ja-JP" altLang="en-US" sz="900" dirty="0" smtClean="0"/>
              <a:t>継承 </a:t>
            </a:r>
            <a:r>
              <a:rPr lang="en-US" altLang="ja-JP" sz="900" dirty="0"/>
              <a:t>3.0, </a:t>
            </a:r>
            <a:r>
              <a:rPr lang="en-US" altLang="ja-JP" sz="900" dirty="0" smtClean="0"/>
              <a:t>https</a:t>
            </a:r>
            <a:r>
              <a:rPr lang="en-US" altLang="ja-JP" sz="900" dirty="0"/>
              <a:t>://</a:t>
            </a:r>
            <a:r>
              <a:rPr lang="en-US" altLang="ja-JP" sz="900" dirty="0" smtClean="0"/>
              <a:t>commons.wikimedia.org/w/index.php?curid=18426901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2300317540"/>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33743" y="1618243"/>
            <a:ext cx="10407468" cy="769441"/>
          </a:xfrm>
          <a:prstGeom prst="rect">
            <a:avLst/>
          </a:prstGeom>
          <a:noFill/>
        </p:spPr>
        <p:txBody>
          <a:bodyPr wrap="square" rtlCol="0">
            <a:spAutoFit/>
          </a:bodyPr>
          <a:lstStyle/>
          <a:p>
            <a:r>
              <a:rPr kumimoji="1" lang="ja-JP" altLang="en-US" sz="2000" dirty="0">
                <a:latin typeface="UD デジタル 教科書体 NP-B" panose="02020700000000000000" pitchFamily="18" charset="-128"/>
                <a:ea typeface="UD デジタル 教科書体 NP-B" panose="02020700000000000000" pitchFamily="18" charset="-128"/>
              </a:rPr>
              <a:t>現在、地球上にはおよそ</a:t>
            </a:r>
            <a:r>
              <a:rPr kumimoji="1" lang="en-US" altLang="ja-JP" sz="2400" dirty="0">
                <a:latin typeface="UD デジタル 教科書体 NP-B" panose="02020700000000000000" pitchFamily="18" charset="-128"/>
                <a:ea typeface="UD デジタル 教科書体 NP-B" panose="02020700000000000000" pitchFamily="18" charset="-128"/>
              </a:rPr>
              <a:t>1</a:t>
            </a:r>
            <a:r>
              <a:rPr kumimoji="1" lang="ja-JP" altLang="en-US" sz="2400" dirty="0">
                <a:latin typeface="UD デジタル 教科書体 NP-B" panose="02020700000000000000" pitchFamily="18" charset="-128"/>
                <a:ea typeface="UD デジタル 教科書体 NP-B" panose="02020700000000000000" pitchFamily="18" charset="-128"/>
              </a:rPr>
              <a:t>万種</a:t>
            </a:r>
            <a:r>
              <a:rPr kumimoji="1" lang="ja-JP" altLang="en-US" sz="2000" dirty="0" smtClean="0">
                <a:latin typeface="UD デジタル 教科書体 NP-B" panose="02020700000000000000" pitchFamily="18" charset="-128"/>
                <a:ea typeface="UD デジタル 教科書体 NP-B" panose="02020700000000000000" pitchFamily="18" charset="-128"/>
              </a:rPr>
              <a:t>、亜種</a:t>
            </a:r>
            <a:r>
              <a:rPr kumimoji="1" lang="ja-JP" altLang="en-US" sz="2000" dirty="0">
                <a:latin typeface="UD デジタル 教科書体 NP-B" panose="02020700000000000000" pitchFamily="18" charset="-128"/>
                <a:ea typeface="UD デジタル 教科書体 NP-B" panose="02020700000000000000" pitchFamily="18" charset="-128"/>
              </a:rPr>
              <a:t>まで含める</a:t>
            </a:r>
            <a:r>
              <a:rPr kumimoji="1" lang="en-US" altLang="ja-JP" sz="2400" dirty="0">
                <a:latin typeface="UD デジタル 教科書体 NP-B" panose="02020700000000000000" pitchFamily="18" charset="-128"/>
                <a:ea typeface="UD デジタル 教科書体 NP-B" panose="02020700000000000000" pitchFamily="18" charset="-128"/>
              </a:rPr>
              <a:t>2</a:t>
            </a:r>
            <a:r>
              <a:rPr kumimoji="1" lang="ja-JP" altLang="en-US" sz="2400" dirty="0">
                <a:latin typeface="UD デジタル 教科書体 NP-B" panose="02020700000000000000" pitchFamily="18" charset="-128"/>
                <a:ea typeface="UD デジタル 教科書体 NP-B" panose="02020700000000000000" pitchFamily="18" charset="-128"/>
              </a:rPr>
              <a:t>万</a:t>
            </a:r>
            <a:r>
              <a:rPr lang="en-US" altLang="ja-JP" sz="2400" dirty="0">
                <a:latin typeface="UD デジタル 教科書体 NP-B" panose="02020700000000000000" pitchFamily="18" charset="-128"/>
                <a:ea typeface="UD デジタル 教科書体 NP-B" panose="02020700000000000000" pitchFamily="18" charset="-128"/>
              </a:rPr>
              <a:t>8</a:t>
            </a:r>
            <a:r>
              <a:rPr lang="ja-JP" altLang="en-US" sz="2400" dirty="0">
                <a:latin typeface="UD デジタル 教科書体 NP-B" panose="02020700000000000000" pitchFamily="18" charset="-128"/>
                <a:ea typeface="UD デジタル 教科書体 NP-B" panose="02020700000000000000" pitchFamily="18" charset="-128"/>
              </a:rPr>
              <a:t>千</a:t>
            </a:r>
            <a:r>
              <a:rPr kumimoji="1" lang="ja-JP" altLang="en-US" sz="2400" dirty="0">
                <a:latin typeface="UD デジタル 教科書体 NP-B" panose="02020700000000000000" pitchFamily="18" charset="-128"/>
                <a:ea typeface="UD デジタル 教科書体 NP-B" panose="02020700000000000000" pitchFamily="18" charset="-128"/>
              </a:rPr>
              <a:t>種</a:t>
            </a:r>
            <a:r>
              <a:rPr kumimoji="1" lang="ja-JP" altLang="en-US" sz="2000" dirty="0">
                <a:latin typeface="UD デジタル 教科書体 NP-B" panose="02020700000000000000" pitchFamily="18" charset="-128"/>
                <a:ea typeface="UD デジタル 教科書体 NP-B" panose="02020700000000000000" pitchFamily="18" charset="-128"/>
              </a:rPr>
              <a:t>以上の鳥たちが存在し</a:t>
            </a:r>
            <a:r>
              <a:rPr kumimoji="1" lang="ja-JP" altLang="en-US" sz="2000" dirty="0" smtClean="0">
                <a:latin typeface="UD デジタル 教科書体 NP-B" panose="02020700000000000000" pitchFamily="18" charset="-128"/>
                <a:ea typeface="UD デジタル 教科書体 NP-B" panose="02020700000000000000" pitchFamily="18" charset="-128"/>
              </a:rPr>
              <a:t>、</a:t>
            </a:r>
            <a:r>
              <a:rPr kumimoji="1" lang="en-US" altLang="ja-JP" sz="2000" dirty="0" smtClean="0">
                <a:latin typeface="UD デジタル 教科書体 NP-B" panose="02020700000000000000" pitchFamily="18" charset="-128"/>
                <a:ea typeface="UD デジタル 教科書体 NP-B" panose="02020700000000000000" pitchFamily="18" charset="-128"/>
              </a:rPr>
              <a:t>40</a:t>
            </a:r>
            <a:r>
              <a:rPr kumimoji="1" lang="ja-JP" altLang="en-US" sz="2000" dirty="0">
                <a:latin typeface="UD デジタル 教科書体 NP-B" panose="02020700000000000000" pitchFamily="18" charset="-128"/>
                <a:ea typeface="UD デジタル 教科書体 NP-B" panose="02020700000000000000" pitchFamily="18" charset="-128"/>
              </a:rPr>
              <a:t>の大きなグループ（目）に分けられます。</a:t>
            </a:r>
            <a:endParaRPr kumimoji="1" lang="en-US" altLang="ja-JP" sz="2000" dirty="0">
              <a:latin typeface="UD デジタル 教科書体 NP-B" panose="02020700000000000000" pitchFamily="18" charset="-128"/>
              <a:ea typeface="UD デジタル 教科書体 NP-B" panose="02020700000000000000" pitchFamily="18"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1168" y="192194"/>
            <a:ext cx="1150051" cy="1044403"/>
          </a:xfrm>
          <a:prstGeom prst="rect">
            <a:avLst/>
          </a:prstGeom>
        </p:spPr>
      </p:pic>
      <p:sp>
        <p:nvSpPr>
          <p:cNvPr id="12" name="テキスト ボックス 11"/>
          <p:cNvSpPr txBox="1"/>
          <p:nvPr/>
        </p:nvSpPr>
        <p:spPr>
          <a:xfrm>
            <a:off x="1169930" y="672267"/>
            <a:ext cx="2583149"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鳥類のこと</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1133744" y="2807361"/>
            <a:ext cx="8059684" cy="707886"/>
          </a:xfrm>
          <a:prstGeom prst="rect">
            <a:avLst/>
          </a:prstGeom>
          <a:noFill/>
        </p:spPr>
        <p:txBody>
          <a:bodyPr wrap="square" rtlCol="0">
            <a:spAutoFit/>
          </a:bodyPr>
          <a:lstStyle/>
          <a:p>
            <a:r>
              <a:rPr kumimoji="1" lang="ja-JP" altLang="en-US" sz="2000" dirty="0" smtClean="0">
                <a:latin typeface="UD デジタル 教科書体 NP-B" panose="02020700000000000000" pitchFamily="18" charset="-128"/>
                <a:ea typeface="UD デジタル 教科書体 NP-B" panose="02020700000000000000" pitchFamily="18" charset="-128"/>
              </a:rPr>
              <a:t>鳥類は</a:t>
            </a:r>
            <a:r>
              <a:rPr kumimoji="1" lang="en-US" altLang="ja-JP" sz="2000" dirty="0" smtClean="0">
                <a:latin typeface="UD デジタル 教科書体 NP-B" panose="02020700000000000000" pitchFamily="18" charset="-128"/>
                <a:ea typeface="UD デジタル 教科書体 NP-B" panose="02020700000000000000" pitchFamily="18" charset="-128"/>
              </a:rPr>
              <a:t>2</a:t>
            </a:r>
            <a:r>
              <a:rPr kumimoji="1" lang="ja-JP" altLang="en-US" sz="2000" dirty="0" smtClean="0">
                <a:latin typeface="UD デジタル 教科書体 NP-B" panose="02020700000000000000" pitchFamily="18" charset="-128"/>
                <a:ea typeface="UD デジタル 教科書体 NP-B" panose="02020700000000000000" pitchFamily="18" charset="-128"/>
              </a:rPr>
              <a:t>億</a:t>
            </a:r>
            <a:r>
              <a:rPr kumimoji="1" lang="en-US" altLang="ja-JP" sz="2000" dirty="0" smtClean="0">
                <a:latin typeface="UD デジタル 教科書体 NP-B" panose="02020700000000000000" pitchFamily="18" charset="-128"/>
                <a:ea typeface="UD デジタル 教科書体 NP-B" panose="02020700000000000000" pitchFamily="18" charset="-128"/>
              </a:rPr>
              <a:t>5000</a:t>
            </a:r>
            <a:r>
              <a:rPr kumimoji="1" lang="ja-JP" altLang="en-US" sz="2000" dirty="0" smtClean="0">
                <a:latin typeface="UD デジタル 教科書体 NP-B" panose="02020700000000000000" pitchFamily="18" charset="-128"/>
                <a:ea typeface="UD デジタル 教科書体 NP-B" panose="02020700000000000000" pitchFamily="18" charset="-128"/>
              </a:rPr>
              <a:t>万年前から</a:t>
            </a:r>
            <a:r>
              <a:rPr kumimoji="1" lang="en-US" altLang="ja-JP" sz="2000" dirty="0" smtClean="0">
                <a:latin typeface="UD デジタル 教科書体 NP-B" panose="02020700000000000000" pitchFamily="18" charset="-128"/>
                <a:ea typeface="UD デジタル 教科書体 NP-B" panose="02020700000000000000" pitchFamily="18" charset="-128"/>
              </a:rPr>
              <a:t>1</a:t>
            </a:r>
            <a:r>
              <a:rPr kumimoji="1" lang="ja-JP" altLang="en-US" sz="2000" dirty="0" smtClean="0">
                <a:latin typeface="UD デジタル 教科書体 NP-B" panose="02020700000000000000" pitchFamily="18" charset="-128"/>
                <a:ea typeface="UD デジタル 教科書体 NP-B" panose="02020700000000000000" pitchFamily="18" charset="-128"/>
              </a:rPr>
              <a:t>億</a:t>
            </a:r>
            <a:r>
              <a:rPr kumimoji="1" lang="en-US" altLang="ja-JP" sz="2000" dirty="0" smtClean="0">
                <a:latin typeface="UD デジタル 教科書体 NP-B" panose="02020700000000000000" pitchFamily="18" charset="-128"/>
                <a:ea typeface="UD デジタル 教科書体 NP-B" panose="02020700000000000000" pitchFamily="18" charset="-128"/>
              </a:rPr>
              <a:t>8000</a:t>
            </a:r>
            <a:r>
              <a:rPr kumimoji="1" lang="ja-JP" altLang="en-US" sz="2000" dirty="0" smtClean="0">
                <a:latin typeface="UD デジタル 教科書体 NP-B" panose="02020700000000000000" pitchFamily="18" charset="-128"/>
                <a:ea typeface="UD デジタル 教科書体 NP-B" panose="02020700000000000000" pitchFamily="18" charset="-128"/>
              </a:rPr>
              <a:t>万年前ごろ恐竜から進化し、</a:t>
            </a:r>
            <a:r>
              <a:rPr kumimoji="1" lang="en-US" altLang="ja-JP" sz="2000" dirty="0" smtClean="0">
                <a:latin typeface="UD デジタル 教科書体 NP-B" panose="02020700000000000000" pitchFamily="18" charset="-128"/>
                <a:ea typeface="UD デジタル 教科書体 NP-B" panose="02020700000000000000" pitchFamily="18" charset="-128"/>
              </a:rPr>
              <a:t>6550</a:t>
            </a:r>
            <a:r>
              <a:rPr kumimoji="1" lang="ja-JP" altLang="en-US" sz="2000" dirty="0" smtClean="0">
                <a:latin typeface="UD デジタル 教科書体 NP-B" panose="02020700000000000000" pitchFamily="18" charset="-128"/>
                <a:ea typeface="UD デジタル 教科書体 NP-B" panose="02020700000000000000" pitchFamily="18" charset="-128"/>
              </a:rPr>
              <a:t>万年前の絶滅期を生き延びた、恐竜の唯一の生き残りです。</a:t>
            </a:r>
            <a:endParaRPr kumimoji="1" lang="en-US" altLang="ja-JP" sz="20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1133744" y="3848196"/>
            <a:ext cx="8059683" cy="707886"/>
          </a:xfrm>
          <a:prstGeom prst="rect">
            <a:avLst/>
          </a:prstGeom>
          <a:noFill/>
        </p:spPr>
        <p:txBody>
          <a:bodyPr wrap="square" rtlCol="0">
            <a:spAutoFit/>
          </a:bodyPr>
          <a:lstStyle/>
          <a:p>
            <a:r>
              <a:rPr kumimoji="1" lang="ja-JP" altLang="en-US" sz="2000" dirty="0" smtClean="0">
                <a:latin typeface="UD デジタル 教科書体 NP-B" panose="02020700000000000000" pitchFamily="18" charset="-128"/>
                <a:ea typeface="UD デジタル 教科書体 NP-B" panose="02020700000000000000" pitchFamily="18" charset="-128"/>
              </a:rPr>
              <a:t>現存する鳥類の大きさはマメハチドリ（</a:t>
            </a:r>
            <a:r>
              <a:rPr kumimoji="1" lang="en-US" altLang="ja-JP" sz="2000" dirty="0" smtClean="0">
                <a:latin typeface="UD デジタル 教科書体 NP-B" panose="02020700000000000000" pitchFamily="18" charset="-128"/>
                <a:ea typeface="UD デジタル 教科書体 NP-B" panose="02020700000000000000" pitchFamily="18" charset="-128"/>
              </a:rPr>
              <a:t>5</a:t>
            </a:r>
            <a:r>
              <a:rPr kumimoji="1" lang="ja-JP" altLang="en-US" sz="2000" dirty="0" smtClean="0">
                <a:latin typeface="UD デジタル 教科書体 NP-B" panose="02020700000000000000" pitchFamily="18" charset="-128"/>
                <a:ea typeface="UD デジタル 教科書体 NP-B" panose="02020700000000000000" pitchFamily="18" charset="-128"/>
              </a:rPr>
              <a:t>㎝・</a:t>
            </a:r>
            <a:r>
              <a:rPr kumimoji="1" lang="en-US" altLang="ja-JP" sz="2000" dirty="0" smtClean="0">
                <a:latin typeface="UD デジタル 教科書体 NP-B" panose="02020700000000000000" pitchFamily="18" charset="-128"/>
                <a:ea typeface="UD デジタル 教科書体 NP-B" panose="02020700000000000000" pitchFamily="18" charset="-128"/>
              </a:rPr>
              <a:t>2</a:t>
            </a:r>
            <a:r>
              <a:rPr kumimoji="1" lang="ja-JP" altLang="en-US" sz="2000" dirty="0" smtClean="0">
                <a:latin typeface="UD デジタル 教科書体 NP-B" panose="02020700000000000000" pitchFamily="18" charset="-128"/>
                <a:ea typeface="UD デジタル 教科書体 NP-B" panose="02020700000000000000" pitchFamily="18" charset="-128"/>
              </a:rPr>
              <a:t>ｇ）からダチョウ（</a:t>
            </a:r>
            <a:r>
              <a:rPr kumimoji="1" lang="en-US" altLang="ja-JP" sz="2000" dirty="0" smtClean="0">
                <a:latin typeface="UD デジタル 教科書体 NP-B" panose="02020700000000000000" pitchFamily="18" charset="-128"/>
                <a:ea typeface="UD デジタル 教科書体 NP-B" panose="02020700000000000000" pitchFamily="18" charset="-128"/>
              </a:rPr>
              <a:t>275</a:t>
            </a:r>
            <a:r>
              <a:rPr kumimoji="1" lang="ja-JP" altLang="en-US" sz="2000" dirty="0" smtClean="0">
                <a:latin typeface="UD デジタル 教科書体 NP-B" panose="02020700000000000000" pitchFamily="18" charset="-128"/>
                <a:ea typeface="UD デジタル 教科書体 NP-B" panose="02020700000000000000" pitchFamily="18" charset="-128"/>
              </a:rPr>
              <a:t>㎝</a:t>
            </a:r>
            <a:r>
              <a:rPr lang="ja-JP" altLang="en-US" sz="2000" dirty="0" smtClean="0">
                <a:latin typeface="UD デジタル 教科書体 NP-B" panose="02020700000000000000" pitchFamily="18" charset="-128"/>
                <a:ea typeface="UD デジタル 教科書体 NP-B" panose="02020700000000000000" pitchFamily="18" charset="-128"/>
              </a:rPr>
              <a:t>・</a:t>
            </a:r>
            <a:r>
              <a:rPr lang="en-US" altLang="ja-JP" sz="2000" dirty="0" smtClean="0">
                <a:latin typeface="UD デジタル 教科書体 NP-B" panose="02020700000000000000" pitchFamily="18" charset="-128"/>
                <a:ea typeface="UD デジタル 教科書体 NP-B" panose="02020700000000000000" pitchFamily="18" charset="-128"/>
              </a:rPr>
              <a:t>100</a:t>
            </a:r>
            <a:r>
              <a:rPr lang="ja-JP" altLang="en-US" sz="2000" dirty="0" smtClean="0">
                <a:latin typeface="UD デジタル 教科書体 NP-B" panose="02020700000000000000" pitchFamily="18" charset="-128"/>
                <a:ea typeface="UD デジタル 教科書体 NP-B" panose="02020700000000000000" pitchFamily="18" charset="-128"/>
              </a:rPr>
              <a:t>㎏</a:t>
            </a:r>
            <a:r>
              <a:rPr kumimoji="1" lang="ja-JP" altLang="en-US" sz="2000" dirty="0" smtClean="0">
                <a:latin typeface="UD デジタル 教科書体 NP-B" panose="02020700000000000000" pitchFamily="18" charset="-128"/>
                <a:ea typeface="UD デジタル 教科書体 NP-B" panose="02020700000000000000" pitchFamily="18" charset="-128"/>
              </a:rPr>
              <a:t>）の範囲にあり、</a:t>
            </a:r>
            <a:r>
              <a:rPr kumimoji="1" lang="en-US" altLang="ja-JP" sz="2000" dirty="0" smtClean="0">
                <a:latin typeface="UD デジタル 教科書体 NP-B" panose="02020700000000000000" pitchFamily="18" charset="-128"/>
                <a:ea typeface="UD デジタル 教科書体 NP-B" panose="02020700000000000000" pitchFamily="18" charset="-128"/>
              </a:rPr>
              <a:t>7</a:t>
            </a:r>
            <a:r>
              <a:rPr kumimoji="1" lang="ja-JP" altLang="en-US" sz="2000" dirty="0" smtClean="0">
                <a:latin typeface="UD デジタル 教科書体 NP-B" panose="02020700000000000000" pitchFamily="18" charset="-128"/>
                <a:ea typeface="UD デジタル 教科書体 NP-B" panose="02020700000000000000" pitchFamily="18" charset="-128"/>
              </a:rPr>
              <a:t>大陸全てで生息します。</a:t>
            </a:r>
            <a:endParaRPr kumimoji="1" lang="en-US" altLang="ja-JP" sz="2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85316" y="4556082"/>
            <a:ext cx="2076642" cy="2076642"/>
          </a:xfrm>
          <a:prstGeom prst="rect">
            <a:avLst/>
          </a:prstGeom>
        </p:spPr>
      </p:pic>
      <p:sp>
        <p:nvSpPr>
          <p:cNvPr id="10" name="テキスト ボックス 9"/>
          <p:cNvSpPr txBox="1"/>
          <p:nvPr/>
        </p:nvSpPr>
        <p:spPr>
          <a:xfrm>
            <a:off x="4514702" y="6519446"/>
            <a:ext cx="7677298" cy="338554"/>
          </a:xfrm>
          <a:prstGeom prst="rect">
            <a:avLst/>
          </a:prstGeom>
          <a:noFill/>
        </p:spPr>
        <p:txBody>
          <a:bodyPr wrap="square" rtlCol="0">
            <a:spAutoFit/>
          </a:bodyPr>
          <a:lstStyle/>
          <a:p>
            <a:r>
              <a:rPr lang="ja-JP" altLang="en-US" sz="800" dirty="0" smtClean="0"/>
              <a:t>マメハチドリ：</a:t>
            </a:r>
            <a:r>
              <a:rPr lang="en-US" altLang="ja-JP" sz="800" dirty="0" smtClean="0"/>
              <a:t>Charles </a:t>
            </a:r>
            <a:r>
              <a:rPr lang="en-US" altLang="ja-JP" sz="800" dirty="0"/>
              <a:t>J. Sharp - </a:t>
            </a:r>
            <a:r>
              <a:rPr lang="en-US" altLang="ja-JP" sz="800" dirty="0" smtClean="0"/>
              <a:t>from </a:t>
            </a:r>
            <a:r>
              <a:rPr lang="en-US" altLang="ja-JP" sz="800" dirty="0"/>
              <a:t>Sharp Photography, </a:t>
            </a:r>
            <a:r>
              <a:rPr lang="en-US" altLang="ja-JP" sz="800" dirty="0" err="1" smtClean="0"/>
              <a:t>sharpphotography</a:t>
            </a:r>
            <a:r>
              <a:rPr lang="en-US" altLang="ja-JP" sz="800" dirty="0" smtClean="0"/>
              <a:t>,</a:t>
            </a:r>
            <a:r>
              <a:rPr lang="ja-JP" altLang="en-US" sz="800" dirty="0" smtClean="0"/>
              <a:t>継承 </a:t>
            </a:r>
            <a:r>
              <a:rPr lang="en-US" altLang="ja-JP" sz="800" dirty="0" smtClean="0"/>
              <a:t>4.0,https</a:t>
            </a:r>
            <a:r>
              <a:rPr lang="en-US" altLang="ja-JP" sz="800" dirty="0"/>
              <a:t>://</a:t>
            </a:r>
            <a:r>
              <a:rPr lang="en-US" altLang="ja-JP" sz="800" dirty="0" smtClean="0"/>
              <a:t>commons.wikimedia.org/w/</a:t>
            </a:r>
            <a:r>
              <a:rPr lang="en-US" altLang="ja-JP" sz="800" dirty="0" err="1" smtClean="0"/>
              <a:t>index.php?curid</a:t>
            </a:r>
            <a:r>
              <a:rPr lang="en-US" altLang="ja-JP" sz="800" dirty="0" smtClean="0"/>
              <a:t>=47658671</a:t>
            </a:r>
          </a:p>
          <a:p>
            <a:r>
              <a:rPr kumimoji="1" lang="ja-JP" altLang="en-US" sz="800" dirty="0" smtClean="0"/>
              <a:t>ダチョウ：</a:t>
            </a:r>
            <a:r>
              <a:rPr lang="en-US" altLang="ja-JP" sz="800" dirty="0" smtClean="0"/>
              <a:t>https</a:t>
            </a:r>
            <a:r>
              <a:rPr lang="en-US" altLang="ja-JP" sz="800" dirty="0"/>
              <a:t>://ja.wikipedia.org/wiki/%E3%83%80%E3%83%81%E3%83%A7%E3%82%A6#/media/%E3%83%95%E3%82%A1%E3%82%A4%E3%83%AB:Struthio_camelus_kwh.jpg</a:t>
            </a:r>
            <a:endParaRPr kumimoji="1" lang="ja-JP" altLang="en-US" sz="800" dirty="0"/>
          </a:p>
        </p:txBody>
      </p:sp>
      <p:pic>
        <p:nvPicPr>
          <p:cNvPr id="15" name="図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44999" y="2520581"/>
            <a:ext cx="2336072" cy="3504109"/>
          </a:xfrm>
          <a:prstGeom prst="rect">
            <a:avLst/>
          </a:prstGeom>
        </p:spPr>
      </p:pic>
      <p:sp>
        <p:nvSpPr>
          <p:cNvPr id="16" name="テキスト ボックス 15"/>
          <p:cNvSpPr txBox="1"/>
          <p:nvPr/>
        </p:nvSpPr>
        <p:spPr>
          <a:xfrm>
            <a:off x="4440194" y="6242447"/>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2304208532"/>
      </p:ext>
    </p:extLst>
  </p:cSld>
  <p:clrMapOvr>
    <a:masterClrMapping/>
  </p:clrMapOvr>
  <mc:AlternateContent xmlns:mc="http://schemas.openxmlformats.org/markup-compatibility/2006" xmlns:p14="http://schemas.microsoft.com/office/powerpoint/2010/main">
    <mc:Choice Requires="p14">
      <p:transition spd="slow" p14:dur="2000" advTm="33912"/>
    </mc:Choice>
    <mc:Fallback xmlns="">
      <p:transition spd="slow" advTm="33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0"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43284" y="1186998"/>
            <a:ext cx="4371916"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「鳥類」のひみつ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2068" y="2578444"/>
            <a:ext cx="2914349" cy="2543432"/>
          </a:xfrm>
          <a:prstGeom prst="rect">
            <a:avLst/>
          </a:prstGeom>
        </p:spPr>
      </p:pic>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サクラブンチョウ：</a:t>
            </a:r>
            <a:r>
              <a:rPr lang="en-US" altLang="ja-JP" sz="900" dirty="0" smtClean="0"/>
              <a:t>Ichiron3656 </a:t>
            </a:r>
            <a:r>
              <a:rPr lang="en-US" altLang="ja-JP" sz="900" dirty="0"/>
              <a:t>- </a:t>
            </a:r>
            <a:r>
              <a:rPr lang="ja-JP" altLang="en-US" sz="900" dirty="0" smtClean="0"/>
              <a:t>継承 </a:t>
            </a:r>
            <a:r>
              <a:rPr lang="en-US" altLang="ja-JP" sz="900" dirty="0"/>
              <a:t>3.0, </a:t>
            </a:r>
            <a:r>
              <a:rPr lang="en-US" altLang="ja-JP" sz="900" dirty="0" smtClean="0"/>
              <a:t>https</a:t>
            </a:r>
            <a:r>
              <a:rPr lang="en-US" altLang="ja-JP" sz="900" dirty="0"/>
              <a:t>://</a:t>
            </a:r>
            <a:r>
              <a:rPr lang="en-US" altLang="ja-JP" sz="900" dirty="0" smtClean="0"/>
              <a:t>commons.wikimedia.org/w/index.php?curid=18426901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21250028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鳥類のひみつ①</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10" name="正方形/長方形 9"/>
          <p:cNvSpPr/>
          <p:nvPr/>
        </p:nvSpPr>
        <p:spPr>
          <a:xfrm>
            <a:off x="575025" y="2544835"/>
            <a:ext cx="5642920" cy="3693319"/>
          </a:xfrm>
          <a:prstGeom prst="rect">
            <a:avLst/>
          </a:prstGeom>
        </p:spPr>
        <p:txBody>
          <a:bodyPr wrap="square">
            <a:spAutoFit/>
          </a:bodyPr>
          <a:lstStyle/>
          <a:p>
            <a:r>
              <a:rPr lang="ja-JP" altLang="en-US" b="1" dirty="0" smtClean="0">
                <a:latin typeface="UD デジタル 教科書体 NP-B" panose="02020700000000000000" pitchFamily="18" charset="-128"/>
                <a:ea typeface="UD デジタル 教科書体 NP-B" panose="02020700000000000000" pitchFamily="18" charset="-128"/>
              </a:rPr>
              <a:t>体重の</a:t>
            </a:r>
            <a:r>
              <a:rPr lang="en-US" altLang="ja-JP" b="1" dirty="0" smtClean="0">
                <a:latin typeface="UD デジタル 教科書体 NP-B" panose="02020700000000000000" pitchFamily="18" charset="-128"/>
                <a:ea typeface="UD デジタル 教科書体 NP-B" panose="02020700000000000000" pitchFamily="18" charset="-128"/>
              </a:rPr>
              <a:t>5</a:t>
            </a:r>
            <a:r>
              <a:rPr lang="ja-JP" altLang="en-US" b="1" dirty="0" smtClean="0">
                <a:latin typeface="UD デジタル 教科書体 NP-B" panose="02020700000000000000" pitchFamily="18" charset="-128"/>
                <a:ea typeface="UD デジタル 教科書体 NP-B" panose="02020700000000000000" pitchFamily="18" charset="-128"/>
              </a:rPr>
              <a:t>％しかなく、非常に軽くできています。</a:t>
            </a:r>
            <a:endParaRPr lang="en-US" altLang="ja-JP" b="1"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（人間の骨は体重の約</a:t>
            </a:r>
            <a:r>
              <a:rPr lang="en-US" altLang="ja-JP" dirty="0" smtClean="0">
                <a:latin typeface="UD デジタル 教科書体 NP-B" panose="02020700000000000000" pitchFamily="18" charset="-128"/>
                <a:ea typeface="UD デジタル 教科書体 NP-B" panose="02020700000000000000" pitchFamily="18" charset="-128"/>
              </a:rPr>
              <a:t>20</a:t>
            </a:r>
            <a:r>
              <a:rPr lang="ja-JP" altLang="en-US" dirty="0" smtClean="0">
                <a:latin typeface="UD デジタル 教科書体 NP-B" panose="02020700000000000000" pitchFamily="18" charset="-128"/>
                <a:ea typeface="UD デジタル 教科書体 NP-B" panose="02020700000000000000" pitchFamily="18" charset="-128"/>
              </a:rPr>
              <a:t>％です。）</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前肢（ぜんし）は飛ぶために翼に変化させました。そのため、ものをつかんだりするのは後肢やくちばしをつかいます。</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骨を軽くするため、内側を中空にしてパイプ状にしました。</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補強のために「筋交い（すじかい）」が入っています。</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筋交いとは斜めに補強材を入れることです。</a:t>
            </a:r>
            <a:endParaRPr lang="en-US" altLang="ja-JP" dirty="0" smtClean="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4760103" y="622063"/>
            <a:ext cx="819135"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骨</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a:stretch>
            <a:fillRect/>
          </a:stretch>
        </p:blipFill>
        <p:spPr>
          <a:xfrm>
            <a:off x="7065227" y="1596397"/>
            <a:ext cx="2910793" cy="3167628"/>
          </a:xfrm>
          <a:prstGeom prst="rect">
            <a:avLst/>
          </a:prstGeom>
        </p:spPr>
      </p:pic>
      <p:sp>
        <p:nvSpPr>
          <p:cNvPr id="12" name="テキスト ボックス 11"/>
          <p:cNvSpPr txBox="1"/>
          <p:nvPr/>
        </p:nvSpPr>
        <p:spPr>
          <a:xfrm>
            <a:off x="6697362" y="6492550"/>
            <a:ext cx="5436973" cy="230832"/>
          </a:xfrm>
          <a:prstGeom prst="rect">
            <a:avLst/>
          </a:prstGeom>
          <a:noFill/>
        </p:spPr>
        <p:txBody>
          <a:bodyPr wrap="square" rtlCol="0">
            <a:spAutoFit/>
          </a:bodyPr>
          <a:lstStyle/>
          <a:p>
            <a:r>
              <a:rPr lang="en-US" altLang="ja-JP" sz="900" dirty="0" smtClean="0"/>
              <a:t>Bird Bones royalty-free images </a:t>
            </a:r>
            <a:r>
              <a:rPr lang="ja-JP" altLang="en-US" sz="900" dirty="0" smtClean="0"/>
              <a:t>：</a:t>
            </a:r>
            <a:r>
              <a:rPr lang="en-US" altLang="ja-JP" sz="900" dirty="0"/>
              <a:t>https://www.shutterstock.com/search/bird-bones</a:t>
            </a:r>
            <a:endParaRPr kumimoji="1" lang="ja-JP" altLang="en-US" sz="900" dirty="0"/>
          </a:p>
        </p:txBody>
      </p:sp>
      <p:sp>
        <p:nvSpPr>
          <p:cNvPr id="13" name="テキスト ボックス 12"/>
          <p:cNvSpPr txBox="1"/>
          <p:nvPr/>
        </p:nvSpPr>
        <p:spPr>
          <a:xfrm>
            <a:off x="6697362" y="6215551"/>
            <a:ext cx="2066591" cy="276999"/>
          </a:xfrm>
          <a:prstGeom prst="rect">
            <a:avLst/>
          </a:prstGeom>
          <a:noFill/>
        </p:spPr>
        <p:txBody>
          <a:bodyPr wrap="none" rtlCol="0">
            <a:spAutoFit/>
          </a:bodyPr>
          <a:lstStyle/>
          <a:p>
            <a:r>
              <a:rPr kumimoji="1" lang="ja-JP" altLang="en-US" sz="1200" b="1" dirty="0" smtClean="0"/>
              <a:t>使用した図の著作権（フリー）</a:t>
            </a:r>
            <a:endParaRPr kumimoji="1" lang="ja-JP" altLang="en-US" sz="1200" b="1" dirty="0"/>
          </a:p>
        </p:txBody>
      </p:sp>
    </p:spTree>
    <p:custDataLst>
      <p:tags r:id="rId1"/>
    </p:custDataLst>
    <p:extLst>
      <p:ext uri="{BB962C8B-B14F-4D97-AF65-F5344CB8AC3E}">
        <p14:creationId xmlns:p14="http://schemas.microsoft.com/office/powerpoint/2010/main" val="4098735956"/>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500"/>
                                        <p:tgtEl>
                                          <p:spTgt spid="10">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鳥類のひみつ②</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10" name="正方形/長方形 9"/>
          <p:cNvSpPr/>
          <p:nvPr/>
        </p:nvSpPr>
        <p:spPr>
          <a:xfrm>
            <a:off x="762199" y="1814683"/>
            <a:ext cx="4897030" cy="3108543"/>
          </a:xfrm>
          <a:prstGeom prst="rect">
            <a:avLst/>
          </a:prstGeom>
        </p:spPr>
        <p:txBody>
          <a:bodyPr wrap="square">
            <a:spAutoFit/>
          </a:bodyPr>
          <a:lstStyle/>
          <a:p>
            <a:r>
              <a:rPr lang="ja-JP" altLang="en-US" sz="2800" b="1" dirty="0" smtClean="0">
                <a:latin typeface="UD デジタル 教科書体 NP-B" panose="02020700000000000000" pitchFamily="18" charset="-128"/>
                <a:ea typeface="UD デジタル 教科書体 NP-B" panose="02020700000000000000" pitchFamily="18" charset="-128"/>
              </a:rPr>
              <a:t>飛行：はばたいて浮力を得る</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ja-JP" altLang="en-US" sz="2800" b="1" dirty="0" smtClean="0">
                <a:latin typeface="UD デジタル 教科書体 NP-B" panose="02020700000000000000" pitchFamily="18" charset="-128"/>
                <a:ea typeface="UD デジタル 教科書体 NP-B" panose="02020700000000000000" pitchFamily="18" charset="-128"/>
              </a:rPr>
              <a:t>体温保持：空気を含ませて体</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en-US" altLang="ja-JP" sz="2800" b="1" dirty="0">
                <a:latin typeface="UD デジタル 教科書体 NP-B" panose="02020700000000000000" pitchFamily="18" charset="-128"/>
                <a:ea typeface="UD デジタル 教科書体 NP-B" panose="02020700000000000000" pitchFamily="18" charset="-128"/>
              </a:rPr>
              <a:t>	</a:t>
            </a:r>
            <a:r>
              <a:rPr lang="en-US" altLang="ja-JP" sz="2800" b="1" dirty="0" smtClean="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温を保持</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ja-JP" altLang="en-US" sz="2800" b="1" dirty="0" smtClean="0">
                <a:latin typeface="UD デジタル 教科書体 NP-B" panose="02020700000000000000" pitchFamily="18" charset="-128"/>
                <a:ea typeface="UD デジタル 教科書体 NP-B" panose="02020700000000000000" pitchFamily="18" charset="-128"/>
              </a:rPr>
              <a:t>体の保護：強い日差しや雨な</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en-US" altLang="ja-JP" sz="2800" b="1" dirty="0">
                <a:latin typeface="UD デジタル 教科書体 NP-B" panose="02020700000000000000" pitchFamily="18" charset="-128"/>
                <a:ea typeface="UD デジタル 教科書体 NP-B" panose="02020700000000000000" pitchFamily="18" charset="-128"/>
              </a:rPr>
              <a:t>	</a:t>
            </a:r>
            <a:r>
              <a:rPr lang="en-US" altLang="ja-JP" sz="2800" b="1" dirty="0" smtClean="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どから体を守る</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4716691" y="622063"/>
            <a:ext cx="1239265"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羽毛</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6050670" y="3700203"/>
            <a:ext cx="2286022" cy="2031325"/>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正羽は軸がありウチワのようになっています。羽根や体の表面をおおい、はばたいたり、日差しや雨から体を守ります。</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8501571" y="3700203"/>
            <a:ext cx="2747160" cy="1200329"/>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綿羽（ダウン）は正羽の内側に生えていて、保温をします。</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50670" y="1486427"/>
            <a:ext cx="2059460" cy="2063759"/>
          </a:xfrm>
          <a:prstGeom prst="rect">
            <a:avLst/>
          </a:prstGeom>
        </p:spPr>
      </p:pic>
      <p:sp>
        <p:nvSpPr>
          <p:cNvPr id="4" name="テキスト ボックス 3"/>
          <p:cNvSpPr txBox="1"/>
          <p:nvPr/>
        </p:nvSpPr>
        <p:spPr>
          <a:xfrm>
            <a:off x="7385937" y="6310184"/>
            <a:ext cx="4410646" cy="369332"/>
          </a:xfrm>
          <a:prstGeom prst="rect">
            <a:avLst/>
          </a:prstGeom>
          <a:noFill/>
        </p:spPr>
        <p:txBody>
          <a:bodyPr wrap="square" rtlCol="0">
            <a:spAutoFit/>
          </a:bodyPr>
          <a:lstStyle/>
          <a:p>
            <a:r>
              <a:rPr lang="ja-JP" altLang="en-US" sz="900" dirty="0" smtClean="0"/>
              <a:t>正羽：</a:t>
            </a:r>
            <a:r>
              <a:rPr lang="en-US" altLang="ja-JP" sz="900" dirty="0" smtClean="0"/>
              <a:t>Copyrighted </a:t>
            </a:r>
            <a:r>
              <a:rPr lang="en-US" altLang="ja-JP" sz="900" dirty="0"/>
              <a:t>free use, </a:t>
            </a:r>
            <a:r>
              <a:rPr lang="en-US" altLang="ja-JP" sz="900" dirty="0">
                <a:hlinkClick r:id="rId5"/>
              </a:rPr>
              <a:t>https://</a:t>
            </a:r>
            <a:r>
              <a:rPr lang="en-US" altLang="ja-JP" sz="900" dirty="0" smtClean="0">
                <a:hlinkClick r:id="rId5"/>
              </a:rPr>
              <a:t>commons.wikimedia.org/w/index.php?curid=1312776</a:t>
            </a:r>
            <a:endParaRPr lang="en-US" altLang="ja-JP" sz="900" dirty="0" smtClean="0"/>
          </a:p>
          <a:p>
            <a:r>
              <a:rPr lang="ja-JP" altLang="en-US" sz="900" dirty="0" smtClean="0"/>
              <a:t>綿羽：</a:t>
            </a:r>
            <a:r>
              <a:rPr lang="en-US" altLang="ja-JP" sz="900" dirty="0" err="1" smtClean="0"/>
              <a:t>Yoky</a:t>
            </a:r>
            <a:r>
              <a:rPr lang="en-US" altLang="ja-JP" sz="900" dirty="0" smtClean="0"/>
              <a:t>-</a:t>
            </a:r>
            <a:r>
              <a:rPr lang="ja-JP" altLang="en-US" sz="900" dirty="0"/>
              <a:t>継承 </a:t>
            </a:r>
            <a:r>
              <a:rPr lang="en-US" altLang="ja-JP" sz="900" dirty="0"/>
              <a:t>4.0, https://</a:t>
            </a:r>
            <a:r>
              <a:rPr lang="en-US" altLang="ja-JP" sz="900" dirty="0" smtClean="0"/>
              <a:t>commons.wikimedia.org/w/index.php?curid=3360627</a:t>
            </a:r>
            <a:endParaRPr kumimoji="1" lang="ja-JP" altLang="en-US" sz="900" dirty="0"/>
          </a:p>
        </p:txBody>
      </p:sp>
      <p:pic>
        <p:nvPicPr>
          <p:cNvPr id="5" name="図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90911" y="1486427"/>
            <a:ext cx="2741276" cy="2055957"/>
          </a:xfrm>
          <a:prstGeom prst="rect">
            <a:avLst/>
          </a:prstGeom>
        </p:spPr>
      </p:pic>
      <p:sp>
        <p:nvSpPr>
          <p:cNvPr id="12" name="テキスト ボックス 11"/>
          <p:cNvSpPr txBox="1"/>
          <p:nvPr/>
        </p:nvSpPr>
        <p:spPr>
          <a:xfrm>
            <a:off x="7303396" y="6100221"/>
            <a:ext cx="1677062" cy="276999"/>
          </a:xfrm>
          <a:prstGeom prst="rect">
            <a:avLst/>
          </a:prstGeom>
          <a:noFill/>
        </p:spPr>
        <p:txBody>
          <a:bodyPr wrap="none" rtlCol="0">
            <a:spAutoFit/>
          </a:bodyPr>
          <a:lstStyle/>
          <a:p>
            <a:r>
              <a:rPr kumimoji="1" lang="ja-JP" altLang="en-US" sz="1200" b="1" dirty="0" smtClean="0"/>
              <a:t>使用した写真の著作権</a:t>
            </a:r>
            <a:endParaRPr kumimoji="1" lang="ja-JP" altLang="en-US" sz="1200" b="1" dirty="0"/>
          </a:p>
        </p:txBody>
      </p:sp>
    </p:spTree>
    <p:custDataLst>
      <p:tags r:id="rId1"/>
    </p:custDataLst>
    <p:extLst>
      <p:ext uri="{BB962C8B-B14F-4D97-AF65-F5344CB8AC3E}">
        <p14:creationId xmlns:p14="http://schemas.microsoft.com/office/powerpoint/2010/main" val="2280052209"/>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88096" y="417802"/>
            <a:ext cx="11388004" cy="584775"/>
          </a:xfrm>
          <a:prstGeom prst="rect">
            <a:avLst/>
          </a:prstGeom>
          <a:noFill/>
        </p:spPr>
        <p:txBody>
          <a:bodyPr wrap="square" rtlCol="0">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愛玩</a:t>
            </a:r>
            <a:r>
              <a:rPr lang="ja-JP" altLang="en-US" sz="3200" dirty="0">
                <a:latin typeface="UD デジタル 教科書体 NP-B" panose="02020700000000000000" pitchFamily="18" charset="-128"/>
                <a:ea typeface="UD デジタル 教科書体 NP-B" panose="02020700000000000000" pitchFamily="18" charset="-128"/>
              </a:rPr>
              <a:t>動物飼養管理士 </a:t>
            </a:r>
            <a:r>
              <a:rPr lang="en-US" altLang="ja-JP" sz="3200" dirty="0">
                <a:latin typeface="UD デジタル 教科書体 NP-B" panose="02020700000000000000" pitchFamily="18" charset="-128"/>
                <a:ea typeface="UD デジタル 教科書体 NP-B" panose="02020700000000000000" pitchFamily="18" charset="-128"/>
              </a:rPr>
              <a:t>2</a:t>
            </a:r>
            <a:r>
              <a:rPr lang="ja-JP" altLang="en-US" sz="3200" dirty="0">
                <a:latin typeface="UD デジタル 教科書体 NP-B" panose="02020700000000000000" pitchFamily="18" charset="-128"/>
                <a:ea typeface="UD デジタル 教科書体 NP-B" panose="02020700000000000000" pitchFamily="18" charset="-128"/>
              </a:rPr>
              <a:t>級に出て</a:t>
            </a:r>
            <a:r>
              <a:rPr lang="ja-JP" altLang="en-US" sz="3200" dirty="0" smtClean="0">
                <a:latin typeface="UD デジタル 教科書体 NP-B" panose="02020700000000000000" pitchFamily="18" charset="-128"/>
                <a:ea typeface="UD デジタル 教科書体 NP-B" panose="02020700000000000000" pitchFamily="18" charset="-128"/>
              </a:rPr>
              <a:t>くるエキゾチックアニマル</a:t>
            </a:r>
            <a:endParaRPr lang="en-US" altLang="ja-JP" sz="3200" dirty="0" smtClean="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2791463" y="1928395"/>
            <a:ext cx="1338828" cy="2862322"/>
          </a:xfrm>
          <a:prstGeom prst="rect">
            <a:avLst/>
          </a:prstGeom>
          <a:noFill/>
        </p:spPr>
        <p:txBody>
          <a:bodyPr wrap="non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ウサギ</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ハムスター</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モルモット</a:t>
            </a:r>
            <a:endParaRPr lang="en-US" altLang="ja-JP" dirty="0" smtClean="0">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5810" y="1932354"/>
            <a:ext cx="1545111" cy="1059850"/>
          </a:xfrm>
          <a:prstGeom prst="rect">
            <a:avLst/>
          </a:prstGeom>
        </p:spPr>
      </p:pic>
      <p:sp>
        <p:nvSpPr>
          <p:cNvPr id="4" name="テキスト ボックス 3"/>
          <p:cNvSpPr txBox="1"/>
          <p:nvPr/>
        </p:nvSpPr>
        <p:spPr>
          <a:xfrm>
            <a:off x="6001330" y="5796171"/>
            <a:ext cx="5235729" cy="954107"/>
          </a:xfrm>
          <a:prstGeom prst="rect">
            <a:avLst/>
          </a:prstGeom>
          <a:noFill/>
        </p:spPr>
        <p:txBody>
          <a:bodyPr wrap="none" rtlCol="0">
            <a:spAutoFit/>
          </a:bodyPr>
          <a:lstStyle/>
          <a:p>
            <a:r>
              <a:rPr lang="ja-JP" altLang="en-US" sz="800" dirty="0" smtClean="0"/>
              <a:t>アナウサギ：</a:t>
            </a:r>
            <a:r>
              <a:rPr lang="en-US" altLang="ja-JP" sz="800" dirty="0" smtClean="0"/>
              <a:t>JJ </a:t>
            </a:r>
            <a:r>
              <a:rPr lang="en-US" altLang="ja-JP" sz="800" dirty="0"/>
              <a:t>Harrison (https://www.jjharrison.com.au</a:t>
            </a:r>
            <a:r>
              <a:rPr lang="en-US" altLang="ja-JP" sz="800" dirty="0" smtClean="0"/>
              <a:t>/), </a:t>
            </a:r>
            <a:r>
              <a:rPr lang="en-US" altLang="ja-JP" sz="800" dirty="0">
                <a:hlinkClick r:id="rId4"/>
              </a:rPr>
              <a:t>https://</a:t>
            </a:r>
            <a:r>
              <a:rPr lang="en-US" altLang="ja-JP" sz="800" dirty="0" smtClean="0">
                <a:hlinkClick r:id="rId4"/>
              </a:rPr>
              <a:t>commons.wikimedia.org/w/index.php?curid=5681467</a:t>
            </a:r>
            <a:endParaRPr lang="en-US" altLang="ja-JP" sz="800" dirty="0" smtClean="0"/>
          </a:p>
          <a:p>
            <a:r>
              <a:rPr lang="ja-JP" altLang="en-US" sz="800" dirty="0" smtClean="0"/>
              <a:t>ハムスター：</a:t>
            </a:r>
            <a:r>
              <a:rPr lang="ja-JP" altLang="en-US" sz="800" dirty="0"/>
              <a:t>継承 </a:t>
            </a:r>
            <a:r>
              <a:rPr lang="en-US" altLang="ja-JP" sz="800" dirty="0"/>
              <a:t>, </a:t>
            </a:r>
            <a:r>
              <a:rPr lang="en-US" altLang="ja-JP" sz="800" dirty="0" smtClean="0">
                <a:hlinkClick r:id="rId5"/>
              </a:rPr>
              <a:t>https</a:t>
            </a:r>
            <a:r>
              <a:rPr lang="en-US" altLang="ja-JP" sz="800" dirty="0">
                <a:hlinkClick r:id="rId5"/>
              </a:rPr>
              <a:t>://</a:t>
            </a:r>
            <a:r>
              <a:rPr lang="en-US" altLang="ja-JP" sz="800" dirty="0" smtClean="0">
                <a:hlinkClick r:id="rId5"/>
              </a:rPr>
              <a:t>commons.wikimedia.org/w/index.php?curid=901934</a:t>
            </a:r>
            <a:endParaRPr lang="en-US" altLang="ja-JP" sz="800" dirty="0" smtClean="0"/>
          </a:p>
          <a:p>
            <a:r>
              <a:rPr lang="ja-JP" altLang="en-US" sz="800" dirty="0" smtClean="0"/>
              <a:t>モルモット：</a:t>
            </a:r>
            <a:r>
              <a:rPr lang="ja-JP" altLang="en-US" sz="800" dirty="0"/>
              <a:t>継承 </a:t>
            </a:r>
            <a:r>
              <a:rPr lang="en-US" altLang="ja-JP" sz="800" dirty="0"/>
              <a:t>, </a:t>
            </a:r>
            <a:r>
              <a:rPr lang="pt-BR" altLang="ja-JP" sz="800" dirty="0" smtClean="0"/>
              <a:t>https</a:t>
            </a:r>
            <a:r>
              <a:rPr lang="pt-BR" altLang="ja-JP" sz="800" dirty="0"/>
              <a:t>://</a:t>
            </a:r>
            <a:r>
              <a:rPr lang="pt-BR" altLang="ja-JP" sz="800" dirty="0" smtClean="0"/>
              <a:t>commons.wikimedia.org/w/index.php?curid=119899</a:t>
            </a:r>
            <a:endParaRPr lang="en-US" altLang="ja-JP" sz="800" dirty="0" smtClean="0"/>
          </a:p>
          <a:p>
            <a:r>
              <a:rPr lang="ja-JP" altLang="en-US" sz="800" dirty="0" smtClean="0"/>
              <a:t>フェレット：</a:t>
            </a:r>
            <a:r>
              <a:rPr lang="ja-JP" altLang="en-US" sz="800" dirty="0"/>
              <a:t>継承 </a:t>
            </a:r>
            <a:r>
              <a:rPr lang="en-US" altLang="ja-JP" sz="800" dirty="0"/>
              <a:t>, </a:t>
            </a:r>
            <a:r>
              <a:rPr lang="en-US" altLang="ja-JP" sz="800" dirty="0" smtClean="0"/>
              <a:t>https</a:t>
            </a:r>
            <a:r>
              <a:rPr lang="en-US" altLang="ja-JP" sz="800" dirty="0"/>
              <a:t>://</a:t>
            </a:r>
            <a:r>
              <a:rPr lang="en-US" altLang="ja-JP" sz="800" dirty="0" smtClean="0"/>
              <a:t>commons.wikimedia.org/w/index.php?curid=16107635</a:t>
            </a:r>
          </a:p>
          <a:p>
            <a:r>
              <a:rPr lang="ja-JP" altLang="en-US" sz="800" dirty="0" smtClean="0"/>
              <a:t>チンチラ：</a:t>
            </a:r>
            <a:r>
              <a:rPr lang="en-US" altLang="ja-JP" sz="800" dirty="0" err="1" smtClean="0"/>
              <a:t>Guérin</a:t>
            </a:r>
            <a:r>
              <a:rPr lang="en-US" altLang="ja-JP" sz="800" dirty="0" smtClean="0"/>
              <a:t> Nicolas, </a:t>
            </a:r>
            <a:r>
              <a:rPr lang="en-US" altLang="ja-JP" sz="800" dirty="0">
                <a:hlinkClick r:id="rId6"/>
              </a:rPr>
              <a:t>https://</a:t>
            </a:r>
            <a:r>
              <a:rPr lang="en-US" altLang="ja-JP" sz="800" dirty="0" smtClean="0">
                <a:hlinkClick r:id="rId6"/>
              </a:rPr>
              <a:t>commons.wikimedia.org/w/index.php?curid=4334334</a:t>
            </a:r>
            <a:endParaRPr lang="en-US" altLang="ja-JP" sz="800" dirty="0" smtClean="0"/>
          </a:p>
          <a:p>
            <a:r>
              <a:rPr lang="ja-JP" altLang="en-US" sz="800" dirty="0" smtClean="0"/>
              <a:t>セキセイインコ：</a:t>
            </a:r>
            <a:r>
              <a:rPr lang="en-US" altLang="ja-JP" sz="800" dirty="0" smtClean="0"/>
              <a:t>Benjamint444, </a:t>
            </a:r>
            <a:r>
              <a:rPr lang="en-US" altLang="ja-JP" sz="800" dirty="0"/>
              <a:t>https://</a:t>
            </a:r>
            <a:r>
              <a:rPr lang="en-US" altLang="ja-JP" sz="800" dirty="0" smtClean="0"/>
              <a:t>commons.wikimedia.org/w/index.php?curid=21993736</a:t>
            </a:r>
            <a:endParaRPr lang="en-US" altLang="ja-JP" sz="800" dirty="0"/>
          </a:p>
          <a:p>
            <a:r>
              <a:rPr kumimoji="1" lang="ja-JP" altLang="en-US" sz="800" dirty="0" smtClean="0"/>
              <a:t>フィンチ：</a:t>
            </a:r>
            <a:r>
              <a:rPr lang="en-US" altLang="ja-JP" sz="800" dirty="0"/>
              <a:t> </a:t>
            </a:r>
            <a:r>
              <a:rPr lang="ja-JP" altLang="en-US" sz="800" dirty="0" smtClean="0"/>
              <a:t>継承 </a:t>
            </a:r>
            <a:r>
              <a:rPr lang="en-US" altLang="ja-JP" sz="800" dirty="0" smtClean="0"/>
              <a:t>, </a:t>
            </a:r>
            <a:r>
              <a:rPr lang="en-US" altLang="ja-JP" sz="800" dirty="0"/>
              <a:t>https://commons.wikimedia.org/w/index.php?curid=14810</a:t>
            </a:r>
            <a:endParaRPr kumimoji="1" lang="ja-JP" altLang="en-US" sz="800" dirty="0"/>
          </a:p>
        </p:txBody>
      </p:sp>
      <p:pic>
        <p:nvPicPr>
          <p:cNvPr id="6" name="図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05810" y="3123590"/>
            <a:ext cx="1545111" cy="1129863"/>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1950" y="4384839"/>
            <a:ext cx="1538971" cy="1154228"/>
          </a:xfrm>
          <a:prstGeom prst="rect">
            <a:avLst/>
          </a:prstGeom>
        </p:spPr>
      </p:pic>
      <p:pic>
        <p:nvPicPr>
          <p:cNvPr id="8" name="図 7"/>
          <p:cNvPicPr>
            <a:picLocks noChangeAspect="1"/>
          </p:cNvPicPr>
          <p:nvPr/>
        </p:nvPicPr>
        <p:blipFill>
          <a:blip r:embed="rId9"/>
          <a:stretch>
            <a:fillRect/>
          </a:stretch>
        </p:blipFill>
        <p:spPr>
          <a:xfrm>
            <a:off x="4719126" y="1938269"/>
            <a:ext cx="1923687" cy="1053935"/>
          </a:xfrm>
          <a:prstGeom prst="rect">
            <a:avLst/>
          </a:prstGeom>
        </p:spPr>
      </p:pic>
      <p:pic>
        <p:nvPicPr>
          <p:cNvPr id="9" name="図 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19126" y="3123590"/>
            <a:ext cx="1923687" cy="1442765"/>
          </a:xfrm>
          <a:prstGeom prst="rect">
            <a:avLst/>
          </a:prstGeom>
        </p:spPr>
      </p:pic>
      <p:pic>
        <p:nvPicPr>
          <p:cNvPr id="10" name="図 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322744" y="3123590"/>
            <a:ext cx="1579666" cy="1787648"/>
          </a:xfrm>
          <a:prstGeom prst="rect">
            <a:avLst/>
          </a:prstGeom>
        </p:spPr>
      </p:pic>
      <p:pic>
        <p:nvPicPr>
          <p:cNvPr id="11" name="図 10"/>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22744" y="1938270"/>
            <a:ext cx="1579666" cy="1053934"/>
          </a:xfrm>
          <a:prstGeom prst="rect">
            <a:avLst/>
          </a:prstGeom>
        </p:spPr>
      </p:pic>
      <p:sp>
        <p:nvSpPr>
          <p:cNvPr id="12" name="テキスト ボックス 11"/>
          <p:cNvSpPr txBox="1"/>
          <p:nvPr/>
        </p:nvSpPr>
        <p:spPr>
          <a:xfrm>
            <a:off x="10008066" y="1923261"/>
            <a:ext cx="1107996" cy="1477328"/>
          </a:xfrm>
          <a:prstGeom prst="rect">
            <a:avLst/>
          </a:prstGeom>
          <a:noFill/>
        </p:spPr>
        <p:txBody>
          <a:bodyPr wrap="none" rtlCol="0">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鳥類</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インコ</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フィンチ</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6712656" y="1923261"/>
            <a:ext cx="1338828" cy="1477328"/>
          </a:xfrm>
          <a:prstGeom prst="rect">
            <a:avLst/>
          </a:prstGeom>
          <a:noFill/>
        </p:spPr>
        <p:txBody>
          <a:bodyPr wrap="non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フェレット</a:t>
            </a:r>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dirty="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r>
              <a:rPr lang="ja-JP" altLang="en-US" dirty="0" smtClean="0">
                <a:latin typeface="UD デジタル 教科書体 NP-B" panose="02020700000000000000" pitchFamily="18" charset="-128"/>
                <a:ea typeface="UD デジタル 教科書体 NP-B" panose="02020700000000000000" pitchFamily="18" charset="-128"/>
              </a:rPr>
              <a:t>チンチラ</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5987311" y="5592806"/>
            <a:ext cx="1685077" cy="246221"/>
          </a:xfrm>
          <a:prstGeom prst="rect">
            <a:avLst/>
          </a:prstGeom>
          <a:noFill/>
        </p:spPr>
        <p:txBody>
          <a:bodyPr wrap="none" rtlCol="0">
            <a:spAutoFit/>
          </a:bodyPr>
          <a:lstStyle/>
          <a:p>
            <a:r>
              <a:rPr kumimoji="1" lang="ja-JP" altLang="en-US" sz="1000" b="1" dirty="0" smtClean="0"/>
              <a:t>使用した写真の著作権表示</a:t>
            </a:r>
            <a:endParaRPr kumimoji="1" lang="ja-JP" altLang="en-US" sz="1000" b="1" dirty="0"/>
          </a:p>
        </p:txBody>
      </p:sp>
    </p:spTree>
    <p:custDataLst>
      <p:tags r:id="rId1"/>
    </p:custDataLst>
    <p:extLst>
      <p:ext uri="{BB962C8B-B14F-4D97-AF65-F5344CB8AC3E}">
        <p14:creationId xmlns:p14="http://schemas.microsoft.com/office/powerpoint/2010/main" val="246577468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43284" y="1186998"/>
            <a:ext cx="4371916"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「鳥類」のクイズ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2068" y="2578444"/>
            <a:ext cx="2914349" cy="2543432"/>
          </a:xfrm>
          <a:prstGeom prst="rect">
            <a:avLst/>
          </a:prstGeom>
        </p:spPr>
      </p:pic>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サクラブンチョウ：</a:t>
            </a:r>
            <a:r>
              <a:rPr lang="en-US" altLang="ja-JP" sz="900" dirty="0" smtClean="0"/>
              <a:t>Ichiron3656 </a:t>
            </a:r>
            <a:r>
              <a:rPr lang="en-US" altLang="ja-JP" sz="900" dirty="0"/>
              <a:t>- </a:t>
            </a:r>
            <a:r>
              <a:rPr lang="ja-JP" altLang="en-US" sz="900" dirty="0" smtClean="0"/>
              <a:t>継承 </a:t>
            </a:r>
            <a:r>
              <a:rPr lang="en-US" altLang="ja-JP" sz="900" dirty="0"/>
              <a:t>3.0, </a:t>
            </a:r>
            <a:r>
              <a:rPr lang="en-US" altLang="ja-JP" sz="900" dirty="0" smtClean="0"/>
              <a:t>https</a:t>
            </a:r>
            <a:r>
              <a:rPr lang="en-US" altLang="ja-JP" sz="900" dirty="0"/>
              <a:t>://</a:t>
            </a:r>
            <a:r>
              <a:rPr lang="en-US" altLang="ja-JP" sz="900" dirty="0" smtClean="0"/>
              <a:t>commons.wikimedia.org/w/index.php?curid=18426901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1536098014"/>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鳥類クイズ①</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2" name="テキスト ボックス 1"/>
          <p:cNvSpPr txBox="1"/>
          <p:nvPr/>
        </p:nvSpPr>
        <p:spPr>
          <a:xfrm>
            <a:off x="1578204" y="1658030"/>
            <a:ext cx="9092844" cy="1200329"/>
          </a:xfrm>
          <a:prstGeom prst="rect">
            <a:avLst/>
          </a:prstGeom>
          <a:noFill/>
        </p:spPr>
        <p:txBody>
          <a:bodyPr wrap="square" rtlCol="0">
            <a:spAutoFit/>
          </a:bodyPr>
          <a:lstStyle/>
          <a:p>
            <a:r>
              <a:rPr kumimoji="1" lang="ja-JP" altLang="en-US" sz="3600" dirty="0" smtClean="0">
                <a:latin typeface="UD デジタル 教科書体 NP-B" panose="02020700000000000000" pitchFamily="18" charset="-128"/>
                <a:ea typeface="UD デジタル 教科書体 NP-B" panose="02020700000000000000" pitchFamily="18" charset="-128"/>
              </a:rPr>
              <a:t>水鳥はなぜ水に浮くことができるのでしょうか。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1495908" y="3117857"/>
            <a:ext cx="9787788" cy="2554545"/>
          </a:xfrm>
          <a:prstGeom prst="rect">
            <a:avLst/>
          </a:prstGeom>
          <a:noFill/>
        </p:spPr>
        <p:txBody>
          <a:bodyPr wrap="square" rtlCol="0">
            <a:spAutoFit/>
          </a:bodyPr>
          <a:lstStyle/>
          <a:p>
            <a:r>
              <a:rPr kumimoji="1" lang="en-US" altLang="ja-JP" sz="3200" dirty="0" smtClean="0">
                <a:latin typeface="UD デジタル 教科書体 NP-B" panose="02020700000000000000" pitchFamily="18" charset="-128"/>
                <a:ea typeface="UD デジタル 教科書体 NP-B" panose="02020700000000000000" pitchFamily="18" charset="-128"/>
              </a:rPr>
              <a:t>1</a:t>
            </a:r>
            <a:r>
              <a:rPr kumimoji="1" lang="ja-JP" altLang="en-US" sz="3200" dirty="0" smtClean="0">
                <a:latin typeface="UD デジタル 教科書体 NP-B" panose="02020700000000000000" pitchFamily="18" charset="-128"/>
                <a:ea typeface="UD デジタル 教科書体 NP-B" panose="02020700000000000000" pitchFamily="18" charset="-128"/>
              </a:rPr>
              <a:t>　水をはじくワックスを体に塗っているから</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2</a:t>
            </a:r>
            <a:r>
              <a:rPr kumimoji="1" lang="ja-JP" altLang="en-US" sz="3200" dirty="0" smtClean="0">
                <a:latin typeface="UD デジタル 教科書体 NP-B" panose="02020700000000000000" pitchFamily="18" charset="-128"/>
                <a:ea typeface="UD デジタル 教科書体 NP-B" panose="02020700000000000000" pitchFamily="18" charset="-128"/>
              </a:rPr>
              <a:t>　そもそも体重が軽いので沈まない</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3</a:t>
            </a:r>
            <a:r>
              <a:rPr kumimoji="1" lang="ja-JP" altLang="en-US" sz="3200" dirty="0" smtClean="0">
                <a:latin typeface="UD デジタル 教科書体 NP-B" panose="02020700000000000000" pitchFamily="18" charset="-128"/>
                <a:ea typeface="UD デジタル 教科書体 NP-B" panose="02020700000000000000" pitchFamily="18" charset="-128"/>
              </a:rPr>
              <a:t>　体内に空気をためる気嚢があるから</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4</a:t>
            </a:r>
            <a:r>
              <a:rPr kumimoji="1" lang="ja-JP" altLang="en-US" sz="3200" dirty="0" smtClean="0">
                <a:latin typeface="UD デジタル 教科書体 NP-B" panose="02020700000000000000" pitchFamily="18" charset="-128"/>
                <a:ea typeface="UD デジタル 教科書体 NP-B" panose="02020700000000000000" pitchFamily="18" charset="-128"/>
              </a:rPr>
              <a:t>　水中で常に足を動かして沈まないように浮力を</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ja-JP" altLang="en-US" sz="3200" dirty="0" smtClean="0">
                <a:latin typeface="UD デジタル 教科書体 NP-B" panose="02020700000000000000" pitchFamily="18" charset="-128"/>
                <a:ea typeface="UD デジタル 教科書体 NP-B" panose="02020700000000000000" pitchFamily="18" charset="-128"/>
              </a:rPr>
              <a:t>　　得ている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2153864112"/>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鳥類クイズ①</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7" name="テキスト ボックス 6"/>
          <p:cNvSpPr txBox="1"/>
          <p:nvPr/>
        </p:nvSpPr>
        <p:spPr>
          <a:xfrm>
            <a:off x="4720975" y="683618"/>
            <a:ext cx="7011444" cy="584775"/>
          </a:xfrm>
          <a:prstGeom prst="rect">
            <a:avLst/>
          </a:prstGeom>
          <a:noFill/>
        </p:spPr>
        <p:txBody>
          <a:bodyPr wrap="square" rtlCol="0">
            <a:spAutoFit/>
          </a:bodyPr>
          <a:lstStyle/>
          <a:p>
            <a:pPr algn="ct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正解①　ワックスを体に塗っている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4307056" y="1671268"/>
            <a:ext cx="3467616" cy="584775"/>
          </a:xfrm>
          <a:prstGeom prst="rect">
            <a:avLst/>
          </a:prstGeom>
          <a:noFill/>
        </p:spPr>
        <p:txBody>
          <a:bodyPr wrap="none" rtlCol="0">
            <a:spAutoFit/>
          </a:bodyPr>
          <a:lstStyle/>
          <a:p>
            <a:r>
              <a:rPr lang="ja-JP" altLang="en-US" sz="3200" b="1" dirty="0">
                <a:latin typeface="UD デジタル 教科書体 NP-B" panose="02020700000000000000" pitchFamily="18" charset="-128"/>
                <a:ea typeface="UD デジタル 教科書体 NP-B" panose="02020700000000000000" pitchFamily="18" charset="-128"/>
              </a:rPr>
              <a:t>尾脂腺（羽脂腺</a:t>
            </a:r>
            <a:r>
              <a:rPr lang="ja-JP" altLang="en-US" sz="3200" b="1" dirty="0" smtClean="0">
                <a:latin typeface="UD デジタル 教科書体 NP-B" panose="02020700000000000000" pitchFamily="18" charset="-128"/>
                <a:ea typeface="UD デジタル 教科書体 NP-B" panose="02020700000000000000" pitchFamily="18" charset="-128"/>
              </a:rPr>
              <a:t>）</a:t>
            </a:r>
            <a:endParaRPr lang="en-US" altLang="ja-JP" sz="3200" b="1"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4435304" y="1434884"/>
            <a:ext cx="1682496"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び　し　せん</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6246048" y="1404106"/>
            <a:ext cx="1058439" cy="338554"/>
          </a:xfrm>
          <a:prstGeom prst="rect">
            <a:avLst/>
          </a:prstGeom>
          <a:no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う　し</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4307056" y="2658917"/>
            <a:ext cx="7879080" cy="3600986"/>
          </a:xfrm>
          <a:prstGeom prst="rect">
            <a:avLst/>
          </a:prstGeom>
          <a:noFill/>
        </p:spPr>
        <p:txBody>
          <a:bodyPr wrap="none" rtlCol="0">
            <a:spAutoFit/>
          </a:bodyPr>
          <a:lstStyle/>
          <a:p>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尾羽の付け根にある</a:t>
            </a:r>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蝋状</a:t>
            </a: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の皮脂がでる</a:t>
            </a:r>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腺</a:t>
            </a:r>
            <a:endParaRPr lang="en-US" altLang="ja-JP" sz="2800" dirty="0" smtClean="0">
              <a:solidFill>
                <a:srgbClr val="0070C0"/>
              </a:solidFill>
              <a:latin typeface="UD デジタル 教科書体 NP-B" panose="02020700000000000000" pitchFamily="18" charset="-128"/>
              <a:ea typeface="UD デジタル 教科書体 NP-B" panose="02020700000000000000" pitchFamily="18" charset="-128"/>
            </a:endParaRPr>
          </a:p>
          <a:p>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ここ</a:t>
            </a: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から分泌される皮脂を羽全体に</a:t>
            </a:r>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ぬり防水</a:t>
            </a:r>
            <a:endParaRPr lang="en-US" altLang="ja-JP" sz="2800" dirty="0" smtClean="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効果</a:t>
            </a: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の役割を果たします</a:t>
            </a:r>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。羽毛の中に空気を</a:t>
            </a:r>
            <a:endParaRPr lang="en-US" altLang="ja-JP" sz="2800" dirty="0" smtClean="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閉じ込めて浮き袋のようになるので浮きます。</a:t>
            </a:r>
            <a:endParaRPr lang="en-US" altLang="ja-JP" sz="2800" dirty="0" smtClean="0">
              <a:solidFill>
                <a:srgbClr val="0070C0"/>
              </a:solidFill>
              <a:latin typeface="UD デジタル 教科書体 NP-B" panose="02020700000000000000" pitchFamily="18" charset="-128"/>
              <a:ea typeface="UD デジタル 教科書体 NP-B" panose="02020700000000000000" pitchFamily="18" charset="-128"/>
            </a:endParaRPr>
          </a:p>
          <a:p>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endParaRPr>
          </a:p>
          <a:p>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特に</a:t>
            </a:r>
            <a:r>
              <a:rPr lang="ja-JP" altLang="en-US" sz="3200" b="1" dirty="0">
                <a:solidFill>
                  <a:srgbClr val="FF0000"/>
                </a:solidFill>
                <a:latin typeface="UD デジタル 教科書体 NP-B" panose="02020700000000000000" pitchFamily="18" charset="-128"/>
                <a:ea typeface="UD デジタル 教科書体 NP-B" panose="02020700000000000000" pitchFamily="18" charset="-128"/>
              </a:rPr>
              <a:t>水禽類</a:t>
            </a: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で</a:t>
            </a:r>
            <a:r>
              <a:rPr lang="ja-JP" altLang="en-US" sz="2800" dirty="0" smtClean="0">
                <a:solidFill>
                  <a:srgbClr val="0070C0"/>
                </a:solidFill>
                <a:latin typeface="UD デジタル 教科書体 NP-B" panose="02020700000000000000" pitchFamily="18" charset="-128"/>
                <a:ea typeface="UD デジタル 教科書体 NP-B" panose="02020700000000000000" pitchFamily="18" charset="-128"/>
              </a:rPr>
              <a:t>は尾脂腺が非常</a:t>
            </a:r>
            <a:r>
              <a:rPr lang="ja-JP" altLang="en-US" sz="2800" dirty="0">
                <a:solidFill>
                  <a:srgbClr val="0070C0"/>
                </a:solidFill>
                <a:latin typeface="UD デジタル 教科書体 NP-B" panose="02020700000000000000" pitchFamily="18" charset="-128"/>
                <a:ea typeface="UD デジタル 教科書体 NP-B" panose="02020700000000000000" pitchFamily="18" charset="-128"/>
              </a:rPr>
              <a:t>に発達しています</a:t>
            </a:r>
            <a:endParaRPr lang="en-US" altLang="ja-JP" sz="2800" dirty="0">
              <a:solidFill>
                <a:srgbClr val="0070C0"/>
              </a:solidFill>
              <a:latin typeface="UD デジタル 教科書体 NP-B" panose="02020700000000000000" pitchFamily="18" charset="-128"/>
              <a:ea typeface="UD デジタル 教科書体 NP-B" panose="02020700000000000000" pitchFamily="18" charset="-128"/>
            </a:endParaRPr>
          </a:p>
          <a:p>
            <a:endParaRPr kumimoji="1" lang="ja-JP" altLang="en-US" sz="2800" dirty="0">
              <a:solidFill>
                <a:srgbClr val="0070C0"/>
              </a:solidFill>
            </a:endParaRPr>
          </a:p>
        </p:txBody>
      </p:sp>
      <p:sp>
        <p:nvSpPr>
          <p:cNvPr id="13" name="テキスト ボックス 12"/>
          <p:cNvSpPr txBox="1"/>
          <p:nvPr/>
        </p:nvSpPr>
        <p:spPr>
          <a:xfrm>
            <a:off x="4333756" y="2388369"/>
            <a:ext cx="1058439" cy="338554"/>
          </a:xfrm>
          <a:prstGeom prst="rect">
            <a:avLst/>
          </a:prstGeom>
          <a:noFill/>
        </p:spPr>
        <p:txBody>
          <a:bodyPr wrap="square" rtlCol="0">
            <a:spAutoFit/>
          </a:bodyPr>
          <a:lstStyle/>
          <a:p>
            <a:r>
              <a:rPr kumimoji="1" lang="ja-JP" altLang="en-US" sz="1600" dirty="0" smtClean="0">
                <a:solidFill>
                  <a:srgbClr val="0070C0"/>
                </a:solidFill>
                <a:latin typeface="UD デジタル 教科書体 NP-B" panose="02020700000000000000" pitchFamily="18" charset="-128"/>
                <a:ea typeface="UD デジタル 教科書体 NP-B" panose="02020700000000000000" pitchFamily="18" charset="-128"/>
              </a:rPr>
              <a:t>おばね</a:t>
            </a:r>
            <a:endPar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7501686" y="2436056"/>
            <a:ext cx="713870" cy="338554"/>
          </a:xfrm>
          <a:prstGeom prst="rect">
            <a:avLst/>
          </a:prstGeom>
          <a:noFill/>
        </p:spPr>
        <p:txBody>
          <a:bodyPr wrap="square" rtlCol="0">
            <a:spAutoFit/>
          </a:bodyPr>
          <a:lstStyle/>
          <a:p>
            <a:r>
              <a:rPr kumimoji="1" lang="ja-JP" altLang="en-US" sz="1600" dirty="0" smtClean="0">
                <a:solidFill>
                  <a:srgbClr val="0070C0"/>
                </a:solidFill>
                <a:latin typeface="UD デジタル 教科書体 NP-B" panose="02020700000000000000" pitchFamily="18" charset="-128"/>
                <a:ea typeface="UD デジタル 教科書体 NP-B" panose="02020700000000000000" pitchFamily="18" charset="-128"/>
              </a:rPr>
              <a:t>ろう</a:t>
            </a:r>
            <a:endPar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8648849" y="2435476"/>
            <a:ext cx="936444" cy="338554"/>
          </a:xfrm>
          <a:prstGeom prst="rect">
            <a:avLst/>
          </a:prstGeom>
          <a:noFill/>
        </p:spPr>
        <p:txBody>
          <a:bodyPr wrap="square" rtlCol="0">
            <a:spAutoFit/>
          </a:bodyPr>
          <a:lstStyle/>
          <a:p>
            <a:r>
              <a:rPr kumimoji="1" lang="ja-JP" altLang="en-US" sz="1600" dirty="0" smtClean="0">
                <a:solidFill>
                  <a:srgbClr val="0070C0"/>
                </a:solidFill>
                <a:latin typeface="UD デジタル 教科書体 NP-B" panose="02020700000000000000" pitchFamily="18" charset="-128"/>
                <a:ea typeface="UD デジタル 教科書体 NP-B" panose="02020700000000000000" pitchFamily="18" charset="-128"/>
              </a:rPr>
              <a:t>ひ　し</a:t>
            </a:r>
            <a:endParaRPr kumimoji="1" lang="ja-JP" altLang="en-US" sz="16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5061627" y="5050636"/>
            <a:ext cx="1682496" cy="276999"/>
          </a:xfrm>
          <a:prstGeom prst="rect">
            <a:avLst/>
          </a:prstGeom>
          <a:noFill/>
        </p:spPr>
        <p:txBody>
          <a:bodyPr wrap="square" rtlCol="0">
            <a:spAutoFit/>
          </a:bodyPr>
          <a:lstStyle/>
          <a:p>
            <a:r>
              <a:rPr kumimoji="1"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すいきん　るい</a:t>
            </a:r>
            <a:endParaRPr kumimoji="1" lang="ja-JP" altLang="en-US" sz="12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227" y="1728021"/>
            <a:ext cx="3721545" cy="2703935"/>
          </a:xfrm>
          <a:prstGeom prst="rect">
            <a:avLst/>
          </a:prstGeom>
        </p:spPr>
      </p:pic>
      <p:sp>
        <p:nvSpPr>
          <p:cNvPr id="6" name="テキスト ボックス 5"/>
          <p:cNvSpPr txBox="1"/>
          <p:nvPr/>
        </p:nvSpPr>
        <p:spPr>
          <a:xfrm>
            <a:off x="5497875" y="6359611"/>
            <a:ext cx="6301947" cy="369332"/>
          </a:xfrm>
          <a:prstGeom prst="rect">
            <a:avLst/>
          </a:prstGeom>
          <a:noFill/>
        </p:spPr>
        <p:txBody>
          <a:bodyPr wrap="square" rtlCol="0">
            <a:spAutoFit/>
          </a:bodyPr>
          <a:lstStyle/>
          <a:p>
            <a:r>
              <a:rPr lang="en-US" altLang="ja-JP" sz="900" dirty="0" err="1" smtClean="0"/>
              <a:t>Uropygial</a:t>
            </a:r>
            <a:r>
              <a:rPr lang="en-US" altLang="ja-JP" sz="900" dirty="0" smtClean="0"/>
              <a:t> </a:t>
            </a:r>
            <a:r>
              <a:rPr lang="en-US" altLang="ja-JP" sz="900" dirty="0" err="1" smtClean="0"/>
              <a:t>giand:By</a:t>
            </a:r>
            <a:r>
              <a:rPr lang="en-US" altLang="ja-JP" sz="900" dirty="0" smtClean="0"/>
              <a:t> </a:t>
            </a:r>
            <a:r>
              <a:rPr lang="en-US" altLang="ja-JP" sz="900" dirty="0" err="1"/>
              <a:t>Darroch</a:t>
            </a:r>
            <a:r>
              <a:rPr lang="en-US" altLang="ja-JP" sz="900" dirty="0"/>
              <a:t> Whitaker - Own work, CC BY-SA 3.0, </a:t>
            </a:r>
            <a:r>
              <a:rPr lang="en-US" altLang="ja-JP" sz="900" dirty="0">
                <a:hlinkClick r:id="rId5"/>
              </a:rPr>
              <a:t>https://</a:t>
            </a:r>
            <a:r>
              <a:rPr lang="en-US" altLang="ja-JP" sz="900" dirty="0" smtClean="0">
                <a:hlinkClick r:id="rId5"/>
              </a:rPr>
              <a:t>commons.wikimedia.org/w/index.php?curid=14726898</a:t>
            </a:r>
            <a:endParaRPr lang="en-US" altLang="ja-JP" sz="900" dirty="0" smtClean="0"/>
          </a:p>
          <a:p>
            <a:r>
              <a:rPr lang="en-US" altLang="ja-JP" sz="900" dirty="0" smtClean="0"/>
              <a:t>European herring </a:t>
            </a:r>
            <a:r>
              <a:rPr lang="en-US" altLang="ja-JP" sz="900" dirty="0" err="1" smtClean="0"/>
              <a:t>gull:By</a:t>
            </a:r>
            <a:r>
              <a:rPr lang="en-US" altLang="ja-JP" sz="900" dirty="0" smtClean="0"/>
              <a:t> </a:t>
            </a:r>
            <a:r>
              <a:rPr lang="en-US" altLang="ja-JP" sz="900" dirty="0" err="1"/>
              <a:t>Lamiot</a:t>
            </a:r>
            <a:r>
              <a:rPr lang="en-US" altLang="ja-JP" sz="900" dirty="0"/>
              <a:t> - Own work, CC BY 2.5, https://commons.wikimedia.org/w/index.php?curid=1383465</a:t>
            </a:r>
            <a:endParaRPr kumimoji="1" lang="ja-JP" altLang="en-US" sz="900" dirty="0"/>
          </a:p>
        </p:txBody>
      </p:sp>
      <p:pic>
        <p:nvPicPr>
          <p:cNvPr id="8" name="図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6227" y="4606892"/>
            <a:ext cx="3644454" cy="1799449"/>
          </a:xfrm>
          <a:prstGeom prst="rect">
            <a:avLst/>
          </a:prstGeom>
        </p:spPr>
      </p:pic>
      <p:sp>
        <p:nvSpPr>
          <p:cNvPr id="17" name="テキスト ボックス 16"/>
          <p:cNvSpPr txBox="1"/>
          <p:nvPr/>
        </p:nvSpPr>
        <p:spPr>
          <a:xfrm>
            <a:off x="5494891" y="6161396"/>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1590167186"/>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10" grpId="0"/>
      <p:bldP spid="4" grpId="0"/>
      <p:bldP spid="13" grpId="0"/>
      <p:bldP spid="14" grpId="0"/>
      <p:bldP spid="15" grpId="0"/>
      <p:bldP spid="16" grpId="0"/>
      <p:bldP spid="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43284" y="1186998"/>
            <a:ext cx="4371916"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「鳥類」のひみつ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2068" y="2578444"/>
            <a:ext cx="2914349" cy="2543432"/>
          </a:xfrm>
          <a:prstGeom prst="rect">
            <a:avLst/>
          </a:prstGeom>
        </p:spPr>
      </p:pic>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サクラブンチョウ：</a:t>
            </a:r>
            <a:r>
              <a:rPr lang="en-US" altLang="ja-JP" sz="900" dirty="0" smtClean="0"/>
              <a:t>Ichiron3656 </a:t>
            </a:r>
            <a:r>
              <a:rPr lang="en-US" altLang="ja-JP" sz="900" dirty="0"/>
              <a:t>- </a:t>
            </a:r>
            <a:r>
              <a:rPr lang="ja-JP" altLang="en-US" sz="900" dirty="0" smtClean="0"/>
              <a:t>継承 </a:t>
            </a:r>
            <a:r>
              <a:rPr lang="en-US" altLang="ja-JP" sz="900" dirty="0"/>
              <a:t>3.0, </a:t>
            </a:r>
            <a:r>
              <a:rPr lang="en-US" altLang="ja-JP" sz="900" dirty="0" smtClean="0"/>
              <a:t>https</a:t>
            </a:r>
            <a:r>
              <a:rPr lang="en-US" altLang="ja-JP" sz="900" dirty="0"/>
              <a:t>://</a:t>
            </a:r>
            <a:r>
              <a:rPr lang="en-US" altLang="ja-JP" sz="900" dirty="0" smtClean="0"/>
              <a:t>commons.wikimedia.org/w/index.php?curid=18426901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18560828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鳥類のひみつ③</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10" name="正方形/長方形 9"/>
          <p:cNvSpPr/>
          <p:nvPr/>
        </p:nvSpPr>
        <p:spPr>
          <a:xfrm>
            <a:off x="753962" y="2576818"/>
            <a:ext cx="4897030" cy="3539430"/>
          </a:xfrm>
          <a:prstGeom prst="rect">
            <a:avLst/>
          </a:prstGeom>
        </p:spPr>
        <p:txBody>
          <a:bodyPr wrap="square">
            <a:spAutoFit/>
          </a:bodyPr>
          <a:lstStyle/>
          <a:p>
            <a:r>
              <a:rPr lang="ja-JP" altLang="en-US" sz="2800" b="1" dirty="0" smtClean="0">
                <a:latin typeface="UD デジタル 教科書体 NP-B" panose="02020700000000000000" pitchFamily="18" charset="-128"/>
                <a:ea typeface="UD デジタル 教科書体 NP-B" panose="02020700000000000000" pitchFamily="18" charset="-128"/>
              </a:rPr>
              <a:t>鳥類が備えている空気をためる事ができる呼吸器官です。</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ja-JP" altLang="en-US" sz="2800" b="1" dirty="0" smtClean="0">
                <a:latin typeface="UD デジタル 教科書体 NP-B" panose="02020700000000000000" pitchFamily="18" charset="-128"/>
                <a:ea typeface="UD デジタル 教科書体 NP-B" panose="02020700000000000000" pitchFamily="18" charset="-128"/>
              </a:rPr>
              <a:t>このため空気が薄い</a:t>
            </a:r>
            <a:r>
              <a:rPr lang="en-US" altLang="ja-JP" sz="2800" b="1" dirty="0" smtClean="0">
                <a:latin typeface="UD デジタル 教科書体 NP-B" panose="02020700000000000000" pitchFamily="18" charset="-128"/>
                <a:ea typeface="UD デジタル 教科書体 NP-B" panose="02020700000000000000" pitchFamily="18" charset="-128"/>
              </a:rPr>
              <a:t>1</a:t>
            </a:r>
            <a:r>
              <a:rPr lang="ja-JP" altLang="en-US" sz="2800" b="1" dirty="0" smtClean="0">
                <a:latin typeface="UD デジタル 教科書体 NP-B" panose="02020700000000000000" pitchFamily="18" charset="-128"/>
                <a:ea typeface="UD デジタル 教科書体 NP-B" panose="02020700000000000000" pitchFamily="18" charset="-128"/>
              </a:rPr>
              <a:t>万</a:t>
            </a:r>
            <a:r>
              <a:rPr lang="ja-JP" altLang="en-US" sz="2800" b="1" dirty="0" err="1" smtClean="0">
                <a:latin typeface="UD デジタル 教科書体 NP-B" panose="02020700000000000000" pitchFamily="18" charset="-128"/>
                <a:ea typeface="UD デジタル 教科書体 NP-B" panose="02020700000000000000" pitchFamily="18" charset="-128"/>
              </a:rPr>
              <a:t>ｍ</a:t>
            </a:r>
            <a:r>
              <a:rPr lang="ja-JP" altLang="en-US" sz="2800" b="1" dirty="0" smtClean="0">
                <a:latin typeface="UD デジタル 教科書体 NP-B" panose="02020700000000000000" pitchFamily="18" charset="-128"/>
                <a:ea typeface="UD デジタル 教科書体 NP-B" panose="02020700000000000000" pitchFamily="18" charset="-128"/>
              </a:rPr>
              <a:t>上空でも飛ぶことができ、長い鳴き声も出すことができます。</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ja-JP" altLang="en-US" sz="2800" b="1" dirty="0" smtClean="0">
                <a:latin typeface="UD デジタル 教科書体 NP-B" panose="02020700000000000000" pitchFamily="18" charset="-128"/>
                <a:ea typeface="UD デジタル 教科書体 NP-B" panose="02020700000000000000" pitchFamily="18" charset="-128"/>
              </a:rPr>
              <a:t>低酸素環境でも活動ができた恐竜の痕跡と言われています。</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4815545" y="868692"/>
            <a:ext cx="1692346"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気嚢</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a:stretch>
            <a:fillRect/>
          </a:stretch>
        </p:blipFill>
        <p:spPr>
          <a:xfrm>
            <a:off x="5685785" y="1920240"/>
            <a:ext cx="5661967" cy="3145537"/>
          </a:xfrm>
          <a:prstGeom prst="rect">
            <a:avLst/>
          </a:prstGeom>
        </p:spPr>
      </p:pic>
      <p:sp>
        <p:nvSpPr>
          <p:cNvPr id="4" name="テキスト ボックス 3"/>
          <p:cNvSpPr txBox="1"/>
          <p:nvPr/>
        </p:nvSpPr>
        <p:spPr>
          <a:xfrm>
            <a:off x="5053995" y="525030"/>
            <a:ext cx="1453896" cy="461665"/>
          </a:xfrm>
          <a:prstGeom prst="rect">
            <a:avLst/>
          </a:prstGeom>
          <a:noFill/>
        </p:spPr>
        <p:txBody>
          <a:bodyPr wrap="square" rtlCol="0">
            <a:spAutoFit/>
          </a:bodyPr>
          <a:lstStyle/>
          <a:p>
            <a:r>
              <a:rPr kumimoji="1" lang="ja-JP" altLang="en-US" sz="2400" dirty="0" smtClean="0">
                <a:solidFill>
                  <a:srgbClr val="C00000"/>
                </a:solidFill>
                <a:latin typeface="UD デジタル 教科書体 NP-B" panose="02020700000000000000" pitchFamily="18" charset="-128"/>
                <a:ea typeface="UD デジタル 教科書体 NP-B" panose="02020700000000000000" pitchFamily="18" charset="-128"/>
              </a:rPr>
              <a:t>きのう</a:t>
            </a:r>
            <a:endParaRPr kumimoji="1" lang="ja-JP" altLang="en-US" sz="2400" dirty="0">
              <a:solidFill>
                <a:srgbClr val="C00000"/>
              </a:solidFill>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3686376795"/>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鳥類のひみつ④</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10" name="正方形/長方形 9"/>
          <p:cNvSpPr/>
          <p:nvPr/>
        </p:nvSpPr>
        <p:spPr>
          <a:xfrm>
            <a:off x="804169" y="2020409"/>
            <a:ext cx="5619406" cy="3108543"/>
          </a:xfrm>
          <a:prstGeom prst="rect">
            <a:avLst/>
          </a:prstGeom>
        </p:spPr>
        <p:txBody>
          <a:bodyPr wrap="square">
            <a:spAutoFit/>
          </a:bodyPr>
          <a:lstStyle/>
          <a:p>
            <a:r>
              <a:rPr lang="ja-JP" altLang="en-US" sz="2800" b="1" dirty="0" smtClean="0">
                <a:latin typeface="UD デジタル 教科書体 NP-B" panose="02020700000000000000" pitchFamily="18" charset="-128"/>
                <a:ea typeface="UD デジタル 教科書体 NP-B" panose="02020700000000000000" pitchFamily="18" charset="-128"/>
              </a:rPr>
              <a:t>食道の一部がふくらんでいて、食べたものを一時的に貯蔵します。</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ja-JP" altLang="en-US" sz="2800" b="1" dirty="0">
                <a:latin typeface="UD デジタル 教科書体 NP-B" panose="02020700000000000000" pitchFamily="18" charset="-128"/>
                <a:ea typeface="UD デジタル 教科書体 NP-B" panose="02020700000000000000" pitchFamily="18" charset="-128"/>
              </a:rPr>
              <a:t>そ嚢にためた餌を水分で柔らかくしてヒナに与えます</a:t>
            </a:r>
            <a:r>
              <a:rPr lang="ja-JP" altLang="en-US" sz="2800" b="1" dirty="0" smtClean="0">
                <a:latin typeface="UD デジタル 教科書体 NP-B" panose="02020700000000000000" pitchFamily="18" charset="-128"/>
                <a:ea typeface="UD デジタル 教科書体 NP-B" panose="02020700000000000000" pitchFamily="18" charset="-128"/>
              </a:rPr>
              <a:t>。</a:t>
            </a:r>
            <a:endParaRPr lang="en-US" altLang="ja-JP" sz="2800" b="1" dirty="0" smtClean="0">
              <a:latin typeface="UD デジタル 教科書体 NP-B" panose="02020700000000000000" pitchFamily="18" charset="-128"/>
              <a:ea typeface="UD デジタル 教科書体 NP-B" panose="02020700000000000000" pitchFamily="18" charset="-128"/>
            </a:endParaRPr>
          </a:p>
          <a:p>
            <a:r>
              <a:rPr lang="ja-JP" altLang="en-US" sz="2800" b="1" dirty="0" smtClean="0">
                <a:latin typeface="UD デジタル 教科書体 NP-B" panose="02020700000000000000" pitchFamily="18" charset="-128"/>
                <a:ea typeface="UD デジタル 教科書体 NP-B" panose="02020700000000000000" pitchFamily="18" charset="-128"/>
              </a:rPr>
              <a:t>ハトは、</a:t>
            </a:r>
            <a:r>
              <a:rPr lang="ja-JP" altLang="en-US" sz="2800" b="1" dirty="0" err="1" smtClean="0">
                <a:latin typeface="UD デジタル 教科書体 NP-B" panose="02020700000000000000" pitchFamily="18" charset="-128"/>
                <a:ea typeface="UD デジタル 教科書体 NP-B" panose="02020700000000000000" pitchFamily="18" charset="-128"/>
              </a:rPr>
              <a:t>そ</a:t>
            </a:r>
            <a:r>
              <a:rPr lang="ja-JP" altLang="en-US" sz="2800" b="1" dirty="0" smtClean="0">
                <a:latin typeface="UD デジタル 教科書体 NP-B" panose="02020700000000000000" pitchFamily="18" charset="-128"/>
                <a:ea typeface="UD デジタル 教科書体 NP-B" panose="02020700000000000000" pitchFamily="18" charset="-128"/>
              </a:rPr>
              <a:t>嚢</a:t>
            </a:r>
            <a:r>
              <a:rPr lang="ja-JP" altLang="en-US" sz="2800" b="1" dirty="0">
                <a:latin typeface="UD デジタル 教科書体 NP-B" panose="02020700000000000000" pitchFamily="18" charset="-128"/>
                <a:ea typeface="UD デジタル 教科書体 NP-B" panose="02020700000000000000" pitchFamily="18" charset="-128"/>
              </a:rPr>
              <a:t>で</a:t>
            </a:r>
            <a:r>
              <a:rPr lang="ja-JP" altLang="en-US" sz="2800" b="1" dirty="0" smtClean="0">
                <a:latin typeface="UD デジタル 教科書体 NP-B" panose="02020700000000000000" pitchFamily="18" charset="-128"/>
                <a:ea typeface="UD デジタル 教科書体 NP-B" panose="02020700000000000000" pitchFamily="18" charset="-128"/>
              </a:rPr>
              <a:t>乳</a:t>
            </a:r>
            <a:r>
              <a:rPr lang="ja-JP" altLang="en-US" sz="2800" b="1" dirty="0">
                <a:latin typeface="UD デジタル 教科書体 NP-B" panose="02020700000000000000" pitchFamily="18" charset="-128"/>
                <a:ea typeface="UD デジタル 教科書体 NP-B" panose="02020700000000000000" pitchFamily="18" charset="-128"/>
              </a:rPr>
              <a:t>（</a:t>
            </a:r>
            <a:r>
              <a:rPr lang="ja-JP" altLang="en-US" sz="2800" b="1" dirty="0" smtClean="0">
                <a:latin typeface="UD デジタル 教科書体 NP-B" panose="02020700000000000000" pitchFamily="18" charset="-128"/>
                <a:ea typeface="UD デジタル 教科書体 NP-B" panose="02020700000000000000" pitchFamily="18" charset="-128"/>
              </a:rPr>
              <a:t>ピジョンミルク</a:t>
            </a:r>
            <a:r>
              <a:rPr lang="ja-JP" altLang="en-US" sz="2800" b="1" dirty="0">
                <a:latin typeface="UD デジタル 教科書体 NP-B" panose="02020700000000000000" pitchFamily="18" charset="-128"/>
                <a:ea typeface="UD デジタル 教科書体 NP-B" panose="02020700000000000000" pitchFamily="18" charset="-128"/>
              </a:rPr>
              <a:t>）を</a:t>
            </a:r>
            <a:r>
              <a:rPr lang="ja-JP" altLang="en-US" sz="2800" b="1" dirty="0" smtClean="0">
                <a:latin typeface="UD デジタル 教科書体 NP-B" panose="02020700000000000000" pitchFamily="18" charset="-128"/>
                <a:ea typeface="UD デジタル 教科書体 NP-B" panose="02020700000000000000" pitchFamily="18" charset="-128"/>
              </a:rPr>
              <a:t>分泌しヒナに与えます。</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4422992" y="786194"/>
            <a:ext cx="1692346" cy="646331"/>
          </a:xfrm>
          <a:prstGeom prst="rect">
            <a:avLst/>
          </a:prstGeom>
          <a:noFill/>
        </p:spPr>
        <p:txBody>
          <a:bodyPr wrap="square" rtlCol="0">
            <a:spAutoFit/>
          </a:bodyPr>
          <a:lstStyle/>
          <a:p>
            <a:pPr algn="ctr"/>
            <a:r>
              <a:rPr lang="ja-JP" altLang="en-US" sz="3600" dirty="0" smtClean="0">
                <a:solidFill>
                  <a:srgbClr val="C00000"/>
                </a:solidFill>
                <a:latin typeface="UD デジタル 教科書体 NP-B" panose="02020700000000000000" pitchFamily="18" charset="-128"/>
                <a:ea typeface="UD デジタル 教科書体 NP-B" panose="02020700000000000000" pitchFamily="18" charset="-128"/>
              </a:rPr>
              <a:t>そ嚢</a:t>
            </a:r>
            <a:endParaRPr lang="en-US" altLang="ja-JP" sz="36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5155316" y="522173"/>
            <a:ext cx="1453896" cy="400110"/>
          </a:xfrm>
          <a:prstGeom prst="rect">
            <a:avLst/>
          </a:prstGeom>
          <a:noFill/>
        </p:spPr>
        <p:txBody>
          <a:bodyPr wrap="square" rtlCol="0">
            <a:spAutoFit/>
          </a:bodyPr>
          <a:lstStyle/>
          <a:p>
            <a:r>
              <a:rPr kumimoji="1" lang="ja-JP" altLang="en-US" sz="2000" dirty="0" smtClean="0">
                <a:solidFill>
                  <a:srgbClr val="C00000"/>
                </a:solidFill>
                <a:latin typeface="UD デジタル 教科書体 NP-B" panose="02020700000000000000" pitchFamily="18" charset="-128"/>
                <a:ea typeface="UD デジタル 教科書体 NP-B" panose="02020700000000000000" pitchFamily="18" charset="-128"/>
              </a:rPr>
              <a:t>のう</a:t>
            </a:r>
            <a:endParaRPr kumimoji="1" lang="ja-JP" altLang="en-US" sz="2000" dirty="0">
              <a:solidFill>
                <a:srgbClr val="C0000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4"/>
          <a:stretch>
            <a:fillRect/>
          </a:stretch>
        </p:blipFill>
        <p:spPr>
          <a:xfrm>
            <a:off x="7150438" y="257195"/>
            <a:ext cx="3813218" cy="6070514"/>
          </a:xfrm>
          <a:prstGeom prst="rect">
            <a:avLst/>
          </a:prstGeom>
        </p:spPr>
      </p:pic>
      <p:sp>
        <p:nvSpPr>
          <p:cNvPr id="6" name="テキスト ボックス 5"/>
          <p:cNvSpPr txBox="1"/>
          <p:nvPr/>
        </p:nvSpPr>
        <p:spPr>
          <a:xfrm>
            <a:off x="6748272" y="1683263"/>
            <a:ext cx="1184148" cy="584775"/>
          </a:xfrm>
          <a:prstGeom prst="rect">
            <a:avLst/>
          </a:prstGeom>
          <a:noFill/>
        </p:spPr>
        <p:txBody>
          <a:bodyPr wrap="square" rtlCol="0">
            <a:spAutoFit/>
          </a:bodyPr>
          <a:lstStyle/>
          <a:p>
            <a:r>
              <a:rPr kumimoji="1" lang="ja-JP" altLang="en-US" sz="3200" dirty="0" smtClean="0"/>
              <a:t>嗉嚢</a:t>
            </a:r>
            <a:endParaRPr kumimoji="1" lang="ja-JP" altLang="en-US" sz="3200" dirty="0"/>
          </a:p>
        </p:txBody>
      </p:sp>
      <p:sp>
        <p:nvSpPr>
          <p:cNvPr id="7" name="円/楕円 6"/>
          <p:cNvSpPr/>
          <p:nvPr/>
        </p:nvSpPr>
        <p:spPr>
          <a:xfrm>
            <a:off x="8466127" y="2020409"/>
            <a:ext cx="1181839" cy="11818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7799832" y="2112264"/>
            <a:ext cx="621792" cy="2926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748272" y="1464001"/>
            <a:ext cx="1453896"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そのう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10320734" y="4156522"/>
            <a:ext cx="1184148" cy="584775"/>
          </a:xfrm>
          <a:prstGeom prst="rect">
            <a:avLst/>
          </a:prstGeom>
          <a:noFill/>
        </p:spPr>
        <p:txBody>
          <a:bodyPr wrap="square" rtlCol="0">
            <a:spAutoFit/>
          </a:bodyPr>
          <a:lstStyle/>
          <a:p>
            <a:r>
              <a:rPr kumimoji="1" lang="ja-JP" altLang="en-US" sz="3200" dirty="0" smtClean="0"/>
              <a:t>砂囊</a:t>
            </a:r>
            <a:endParaRPr kumimoji="1" lang="ja-JP" altLang="en-US" sz="3200" dirty="0"/>
          </a:p>
        </p:txBody>
      </p:sp>
      <p:sp>
        <p:nvSpPr>
          <p:cNvPr id="18" name="テキスト ボックス 17"/>
          <p:cNvSpPr txBox="1"/>
          <p:nvPr/>
        </p:nvSpPr>
        <p:spPr>
          <a:xfrm>
            <a:off x="10348166" y="3946423"/>
            <a:ext cx="1453896"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さのう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cxnSp>
        <p:nvCxnSpPr>
          <p:cNvPr id="13" name="直線矢印コネクタ 12"/>
          <p:cNvCxnSpPr/>
          <p:nvPr/>
        </p:nvCxnSpPr>
        <p:spPr>
          <a:xfrm flipH="1">
            <a:off x="9272016" y="4315755"/>
            <a:ext cx="10761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758249" y="6463432"/>
            <a:ext cx="6112476" cy="230832"/>
          </a:xfrm>
          <a:prstGeom prst="rect">
            <a:avLst/>
          </a:prstGeom>
          <a:noFill/>
        </p:spPr>
        <p:txBody>
          <a:bodyPr wrap="square" rtlCol="0">
            <a:spAutoFit/>
          </a:bodyPr>
          <a:lstStyle/>
          <a:p>
            <a:r>
              <a:rPr lang="en-US" altLang="ja-JP" sz="900" dirty="0" err="1" smtClean="0"/>
              <a:t>Crop:Shipley</a:t>
            </a:r>
            <a:r>
              <a:rPr lang="en-US" altLang="ja-JP" sz="900" dirty="0"/>
              <a:t>, A. E. - Zoology; an elementary text-book (1901), </a:t>
            </a:r>
            <a:r>
              <a:rPr lang="en-US" altLang="ja-JP" sz="900" dirty="0" smtClean="0"/>
              <a:t> </a:t>
            </a:r>
            <a:r>
              <a:rPr lang="en-US" altLang="ja-JP" sz="900" dirty="0"/>
              <a:t>https://</a:t>
            </a:r>
            <a:r>
              <a:rPr lang="en-US" altLang="ja-JP" sz="900" dirty="0" smtClean="0"/>
              <a:t>commons.wikimedia.org/w/index.php?curid=7473545</a:t>
            </a:r>
            <a:endParaRPr kumimoji="1" lang="ja-JP" altLang="en-US" sz="900" dirty="0"/>
          </a:p>
        </p:txBody>
      </p:sp>
      <p:sp>
        <p:nvSpPr>
          <p:cNvPr id="19" name="テキスト ボックス 18"/>
          <p:cNvSpPr txBox="1"/>
          <p:nvPr/>
        </p:nvSpPr>
        <p:spPr>
          <a:xfrm>
            <a:off x="3699043" y="6417265"/>
            <a:ext cx="1830950" cy="276999"/>
          </a:xfrm>
          <a:prstGeom prst="rect">
            <a:avLst/>
          </a:prstGeom>
          <a:noFill/>
        </p:spPr>
        <p:txBody>
          <a:bodyPr wrap="none" rtlCol="0">
            <a:spAutoFit/>
          </a:bodyPr>
          <a:lstStyle/>
          <a:p>
            <a:r>
              <a:rPr kumimoji="1" lang="ja-JP" altLang="en-US" sz="1200" b="1" dirty="0" smtClean="0"/>
              <a:t>使用した図の著作権表示</a:t>
            </a:r>
            <a:endParaRPr kumimoji="1" lang="ja-JP" altLang="en-US" sz="1200" b="1" dirty="0"/>
          </a:p>
        </p:txBody>
      </p:sp>
    </p:spTree>
    <p:custDataLst>
      <p:tags r:id="rId1"/>
    </p:custDataLst>
    <p:extLst>
      <p:ext uri="{BB962C8B-B14F-4D97-AF65-F5344CB8AC3E}">
        <p14:creationId xmlns:p14="http://schemas.microsoft.com/office/powerpoint/2010/main" val="2793370890"/>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animBg="1"/>
      <p:bldP spid="15"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43284" y="1186998"/>
            <a:ext cx="4371916"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「鳥類」のクイズ</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2068" y="2578444"/>
            <a:ext cx="2914349" cy="2543432"/>
          </a:xfrm>
          <a:prstGeom prst="rect">
            <a:avLst/>
          </a:prstGeom>
        </p:spPr>
      </p:pic>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サクラブンチョウ：</a:t>
            </a:r>
            <a:r>
              <a:rPr lang="en-US" altLang="ja-JP" sz="900" dirty="0" smtClean="0"/>
              <a:t>Ichiron3656 </a:t>
            </a:r>
            <a:r>
              <a:rPr lang="en-US" altLang="ja-JP" sz="900" dirty="0"/>
              <a:t>- </a:t>
            </a:r>
            <a:r>
              <a:rPr lang="ja-JP" altLang="en-US" sz="900" dirty="0" smtClean="0"/>
              <a:t>継承 </a:t>
            </a:r>
            <a:r>
              <a:rPr lang="en-US" altLang="ja-JP" sz="900" dirty="0"/>
              <a:t>3.0, </a:t>
            </a:r>
            <a:r>
              <a:rPr lang="en-US" altLang="ja-JP" sz="900" dirty="0" smtClean="0"/>
              <a:t>https</a:t>
            </a:r>
            <a:r>
              <a:rPr lang="en-US" altLang="ja-JP" sz="900" dirty="0"/>
              <a:t>://</a:t>
            </a:r>
            <a:r>
              <a:rPr lang="en-US" altLang="ja-JP" sz="900" dirty="0" smtClean="0"/>
              <a:t>commons.wikimedia.org/w/index.php?curid=18426901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2088948932"/>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鳥類クイズ②</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2" name="テキスト ボックス 1"/>
          <p:cNvSpPr txBox="1"/>
          <p:nvPr/>
        </p:nvSpPr>
        <p:spPr>
          <a:xfrm>
            <a:off x="1578204" y="1592961"/>
            <a:ext cx="9092844" cy="1200329"/>
          </a:xfrm>
          <a:prstGeom prst="rect">
            <a:avLst/>
          </a:prstGeom>
          <a:noFill/>
        </p:spPr>
        <p:txBody>
          <a:bodyPr wrap="square" rtlCol="0">
            <a:spAutoFit/>
          </a:bodyPr>
          <a:lstStyle/>
          <a:p>
            <a:r>
              <a:rPr kumimoji="1" lang="ja-JP" altLang="en-US" sz="3600" dirty="0" smtClean="0">
                <a:latin typeface="UD デジタル 教科書体 NP-B" panose="02020700000000000000" pitchFamily="18" charset="-128"/>
                <a:ea typeface="UD デジタル 教科書体 NP-B" panose="02020700000000000000" pitchFamily="18" charset="-128"/>
              </a:rPr>
              <a:t>鳥と主</a:t>
            </a:r>
            <a:r>
              <a:rPr lang="ja-JP" altLang="en-US" sz="3600" dirty="0">
                <a:latin typeface="UD デジタル 教科書体 NP-B" panose="02020700000000000000" pitchFamily="18" charset="-128"/>
                <a:ea typeface="UD デジタル 教科書体 NP-B" panose="02020700000000000000" pitchFamily="18" charset="-128"/>
              </a:rPr>
              <a:t>な</a:t>
            </a:r>
            <a:r>
              <a:rPr lang="ja-JP" altLang="en-US" sz="3600" dirty="0" smtClean="0">
                <a:latin typeface="UD デジタル 教科書体 NP-B" panose="02020700000000000000" pitchFamily="18" charset="-128"/>
                <a:ea typeface="UD デジタル 教科書体 NP-B" panose="02020700000000000000" pitchFamily="18" charset="-128"/>
              </a:rPr>
              <a:t>食物の組み合わせで正しい</a:t>
            </a:r>
            <a:r>
              <a:rPr kumimoji="1" lang="ja-JP" altLang="en-US" sz="3600" dirty="0" smtClean="0">
                <a:latin typeface="UD デジタル 教科書体 NP-B" panose="02020700000000000000" pitchFamily="18" charset="-128"/>
                <a:ea typeface="UD デジタル 教科書体 NP-B" panose="02020700000000000000" pitchFamily="18" charset="-128"/>
              </a:rPr>
              <a:t>のはどれでしょうか。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1495908" y="3117857"/>
            <a:ext cx="9787788" cy="2062103"/>
          </a:xfrm>
          <a:prstGeom prst="rect">
            <a:avLst/>
          </a:prstGeom>
          <a:noFill/>
        </p:spPr>
        <p:txBody>
          <a:bodyPr wrap="square" rtlCol="0">
            <a:spAutoFit/>
          </a:bodyPr>
          <a:lstStyle/>
          <a:p>
            <a:r>
              <a:rPr kumimoji="1" lang="en-US" altLang="ja-JP" sz="3200" dirty="0" smtClean="0">
                <a:latin typeface="UD デジタル 教科書体 NP-B" panose="02020700000000000000" pitchFamily="18" charset="-128"/>
                <a:ea typeface="UD デジタル 教科書体 NP-B" panose="02020700000000000000" pitchFamily="18" charset="-128"/>
              </a:rPr>
              <a:t>1</a:t>
            </a:r>
            <a:r>
              <a:rPr kumimoji="1" lang="ja-JP" altLang="en-US" sz="3200" dirty="0" smtClean="0">
                <a:latin typeface="UD デジタル 教科書体 NP-B" panose="02020700000000000000" pitchFamily="18" charset="-128"/>
                <a:ea typeface="UD デジタル 教科書体 NP-B" panose="02020700000000000000" pitchFamily="18" charset="-128"/>
              </a:rPr>
              <a:t>　ツバメ</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　</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種・</a:t>
            </a:r>
            <a:r>
              <a:rPr lang="ja-JP" altLang="en-US" sz="3200" dirty="0" smtClean="0">
                <a:latin typeface="UD デジタル 教科書体 NP-B" panose="02020700000000000000" pitchFamily="18" charset="-128"/>
                <a:ea typeface="UD デジタル 教科書体 NP-B" panose="02020700000000000000" pitchFamily="18" charset="-128"/>
              </a:rPr>
              <a:t>実・葉</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2</a:t>
            </a:r>
            <a:r>
              <a:rPr kumimoji="1" lang="ja-JP" altLang="en-US" sz="3200" dirty="0" smtClean="0">
                <a:latin typeface="UD デジタル 教科書体 NP-B" panose="02020700000000000000" pitchFamily="18" charset="-128"/>
                <a:ea typeface="UD デジタル 教科書体 NP-B" panose="02020700000000000000" pitchFamily="18" charset="-128"/>
              </a:rPr>
              <a:t>　ブンチョウ</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雑食</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3</a:t>
            </a:r>
            <a:r>
              <a:rPr kumimoji="1" lang="ja-JP" altLang="en-US" sz="3200" dirty="0" smtClean="0">
                <a:latin typeface="UD デジタル 教科書体 NP-B" panose="02020700000000000000" pitchFamily="18" charset="-128"/>
                <a:ea typeface="UD デジタル 教科書体 NP-B" panose="02020700000000000000" pitchFamily="18" charset="-128"/>
              </a:rPr>
              <a:t>　ハチドリ</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虫</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4</a:t>
            </a:r>
            <a:r>
              <a:rPr kumimoji="1" lang="ja-JP" altLang="en-US" sz="3200" dirty="0" smtClean="0">
                <a:latin typeface="UD デジタル 教科書体 NP-B" panose="02020700000000000000" pitchFamily="18" charset="-128"/>
                <a:ea typeface="UD デジタル 教科書体 NP-B" panose="02020700000000000000" pitchFamily="18" charset="-128"/>
              </a:rPr>
              <a:t>　セキセイインコ</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　</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蜜・花粉</a:t>
            </a:r>
            <a:r>
              <a:rPr kumimoji="1" lang="ja-JP" altLang="en-US" sz="3200" dirty="0" smtClean="0">
                <a:latin typeface="UD デジタル 教科書体 NP-B" panose="02020700000000000000" pitchFamily="18" charset="-128"/>
                <a:ea typeface="UD デジタル 教科書体 NP-B" panose="02020700000000000000" pitchFamily="18" charset="-128"/>
              </a:rPr>
              <a:t>　　</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Tree>
    <p:custDataLst>
      <p:tags r:id="rId1"/>
    </p:custDataLst>
    <p:extLst>
      <p:ext uri="{BB962C8B-B14F-4D97-AF65-F5344CB8AC3E}">
        <p14:creationId xmlns:p14="http://schemas.microsoft.com/office/powerpoint/2010/main" val="4197907325"/>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B050"/>
                </a:solidFill>
                <a:latin typeface="UD デジタル 教科書体 NP-B" panose="02020700000000000000" pitchFamily="18" charset="-128"/>
                <a:ea typeface="UD デジタル 教科書体 NP-B" panose="02020700000000000000" pitchFamily="18" charset="-128"/>
              </a:rPr>
              <a:t>鳥類クイズ②</a:t>
            </a:r>
            <a:endParaRPr lang="en-US" altLang="ja-JP" sz="3200" dirty="0">
              <a:solidFill>
                <a:srgbClr val="00B050"/>
              </a:solidFill>
              <a:latin typeface="UD デジタル 教科書体 NP-B" panose="02020700000000000000" pitchFamily="18" charset="-128"/>
              <a:ea typeface="UD デジタル 教科書体 NP-B" panose="02020700000000000000" pitchFamily="18"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9" name="テキスト ボックス 8"/>
          <p:cNvSpPr txBox="1"/>
          <p:nvPr/>
        </p:nvSpPr>
        <p:spPr>
          <a:xfrm>
            <a:off x="1596492" y="1721316"/>
            <a:ext cx="9787788" cy="2554545"/>
          </a:xfrm>
          <a:prstGeom prst="rect">
            <a:avLst/>
          </a:prstGeom>
          <a:noFill/>
        </p:spPr>
        <p:txBody>
          <a:bodyPr wrap="square" rtlCol="0">
            <a:spAutoFit/>
          </a:bodyPr>
          <a:lstStyle/>
          <a:p>
            <a:r>
              <a:rPr kumimoji="1" lang="en-US" altLang="ja-JP" sz="3200" dirty="0" smtClean="0">
                <a:latin typeface="UD デジタル 教科書体 NP-B" panose="02020700000000000000" pitchFamily="18" charset="-128"/>
                <a:ea typeface="UD デジタル 教科書体 NP-B" panose="02020700000000000000" pitchFamily="18" charset="-128"/>
              </a:rPr>
              <a:t>1</a:t>
            </a:r>
            <a:r>
              <a:rPr kumimoji="1" lang="ja-JP" altLang="en-US" sz="3200" dirty="0" smtClean="0">
                <a:latin typeface="UD デジタル 教科書体 NP-B" panose="02020700000000000000" pitchFamily="18" charset="-128"/>
                <a:ea typeface="UD デジタル 教科書体 NP-B" panose="02020700000000000000" pitchFamily="18" charset="-128"/>
              </a:rPr>
              <a:t>　ツバメ</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　</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虫</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2</a:t>
            </a:r>
            <a:r>
              <a:rPr kumimoji="1" lang="ja-JP" altLang="en-US" sz="3200" dirty="0" smtClean="0">
                <a:latin typeface="UD デジタル 教科書体 NP-B" panose="02020700000000000000" pitchFamily="18" charset="-128"/>
                <a:ea typeface="UD デジタル 教科書体 NP-B" panose="02020700000000000000" pitchFamily="18" charset="-128"/>
              </a:rPr>
              <a:t>　ブンチョウ</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雑食</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3</a:t>
            </a:r>
            <a:r>
              <a:rPr kumimoji="1" lang="ja-JP" altLang="en-US" sz="3200" dirty="0" smtClean="0">
                <a:latin typeface="UD デジタル 教科書体 NP-B" panose="02020700000000000000" pitchFamily="18" charset="-128"/>
                <a:ea typeface="UD デジタル 教科書体 NP-B" panose="02020700000000000000" pitchFamily="18" charset="-128"/>
              </a:rPr>
              <a:t>　ハチドリ</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蜜</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en-US" altLang="ja-JP" sz="3200" dirty="0" smtClean="0">
                <a:latin typeface="UD デジタル 教科書体 NP-B" panose="02020700000000000000" pitchFamily="18" charset="-128"/>
                <a:ea typeface="UD デジタル 教科書体 NP-B" panose="02020700000000000000" pitchFamily="18" charset="-128"/>
              </a:rPr>
              <a:t>4</a:t>
            </a:r>
            <a:r>
              <a:rPr kumimoji="1" lang="ja-JP" altLang="en-US" sz="3200" dirty="0" smtClean="0">
                <a:latin typeface="UD デジタル 教科書体 NP-B" panose="02020700000000000000" pitchFamily="18" charset="-128"/>
                <a:ea typeface="UD デジタル 教科書体 NP-B" panose="02020700000000000000" pitchFamily="18" charset="-128"/>
              </a:rPr>
              <a:t>　セキセイインコ</a:t>
            </a:r>
            <a:r>
              <a:rPr kumimoji="1" lang="en-US" altLang="ja-JP" sz="3200" dirty="0" smtClean="0">
                <a:latin typeface="UD デジタル 教科書体 NP-B" panose="02020700000000000000" pitchFamily="18" charset="-128"/>
                <a:ea typeface="UD デジタル 教科書体 NP-B" panose="02020700000000000000" pitchFamily="18" charset="-128"/>
              </a:rPr>
              <a:t>	</a:t>
            </a:r>
            <a:r>
              <a:rPr kumimoji="1" lang="ja-JP" altLang="en-US" sz="3200" dirty="0" smtClean="0">
                <a:latin typeface="UD デジタル 教科書体 NP-B" panose="02020700000000000000" pitchFamily="18" charset="-128"/>
                <a:ea typeface="UD デジタル 教科書体 NP-B" panose="02020700000000000000" pitchFamily="18" charset="-128"/>
              </a:rPr>
              <a:t>－　穀物</a:t>
            </a: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r>
              <a:rPr kumimoji="1" lang="ja-JP" altLang="en-US" sz="3200" dirty="0" smtClean="0">
                <a:latin typeface="UD デジタル 教科書体 NP-B" panose="02020700000000000000" pitchFamily="18" charset="-128"/>
                <a:ea typeface="UD デジタル 教科書体 NP-B" panose="02020700000000000000" pitchFamily="18" charset="-128"/>
              </a:rPr>
              <a:t>　　</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3659604" y="683618"/>
            <a:ext cx="7011444" cy="584775"/>
          </a:xfrm>
          <a:prstGeom prst="rect">
            <a:avLst/>
          </a:prstGeom>
          <a:noFill/>
        </p:spPr>
        <p:txBody>
          <a:bodyPr wrap="square" rtlCol="0">
            <a:spAutoFit/>
          </a:bodyPr>
          <a:lstStyle/>
          <a:p>
            <a:pPr algn="ct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正解②　ブンチョウは雑食です</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34088" y="4185678"/>
            <a:ext cx="2283028" cy="155369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20118" y="4185678"/>
            <a:ext cx="1525596" cy="1573068"/>
          </a:xfrm>
          <a:prstGeom prst="rect">
            <a:avLst/>
          </a:prstGeom>
        </p:spPr>
      </p:pic>
      <p:sp>
        <p:nvSpPr>
          <p:cNvPr id="2" name="テキスト ボックス 1"/>
          <p:cNvSpPr txBox="1"/>
          <p:nvPr/>
        </p:nvSpPr>
        <p:spPr>
          <a:xfrm>
            <a:off x="6886832" y="6211669"/>
            <a:ext cx="5486399" cy="646331"/>
          </a:xfrm>
          <a:prstGeom prst="rect">
            <a:avLst/>
          </a:prstGeom>
          <a:noFill/>
        </p:spPr>
        <p:txBody>
          <a:bodyPr wrap="square" rtlCol="0">
            <a:spAutoFit/>
          </a:bodyPr>
          <a:lstStyle/>
          <a:p>
            <a:r>
              <a:rPr lang="ja-JP" altLang="en-US" sz="900" dirty="0" smtClean="0"/>
              <a:t>ツバメ：</a:t>
            </a:r>
            <a:r>
              <a:rPr lang="en-US" altLang="ja-JP" sz="900" dirty="0" smtClean="0"/>
              <a:t>I</a:t>
            </a:r>
            <a:r>
              <a:rPr lang="en-US" altLang="ja-JP" sz="900" dirty="0"/>
              <a:t>, </a:t>
            </a:r>
            <a:r>
              <a:rPr lang="en-US" altLang="ja-JP" sz="900" dirty="0" err="1" smtClean="0"/>
              <a:t>Malene</a:t>
            </a:r>
            <a:r>
              <a:rPr lang="en-US" altLang="ja-JP" sz="900" dirty="0" smtClean="0"/>
              <a:t>,</a:t>
            </a:r>
            <a:r>
              <a:rPr lang="ja-JP" altLang="en-US" sz="900" dirty="0" smtClean="0"/>
              <a:t> </a:t>
            </a:r>
            <a:r>
              <a:rPr lang="en-US" altLang="ja-JP" sz="900" dirty="0"/>
              <a:t>2.5, </a:t>
            </a:r>
            <a:r>
              <a:rPr lang="en-US" altLang="ja-JP" sz="900" dirty="0">
                <a:hlinkClick r:id="rId6"/>
              </a:rPr>
              <a:t>https://</a:t>
            </a:r>
            <a:r>
              <a:rPr lang="en-US" altLang="ja-JP" sz="900" dirty="0" smtClean="0">
                <a:hlinkClick r:id="rId6"/>
              </a:rPr>
              <a:t>commons.wikimedia.org/w/index.php?curid=20612</a:t>
            </a:r>
            <a:endParaRPr lang="en-US" altLang="ja-JP" sz="900" dirty="0" smtClean="0"/>
          </a:p>
          <a:p>
            <a:r>
              <a:rPr lang="ja-JP" altLang="en-US" sz="900" dirty="0" smtClean="0"/>
              <a:t>ブンチョウ：継承 </a:t>
            </a:r>
            <a:r>
              <a:rPr lang="en-US" altLang="ja-JP" sz="900" dirty="0"/>
              <a:t>1.0, </a:t>
            </a:r>
            <a:r>
              <a:rPr lang="en-US" altLang="ja-JP" sz="900" dirty="0">
                <a:hlinkClick r:id="rId7"/>
              </a:rPr>
              <a:t>https://</a:t>
            </a:r>
            <a:r>
              <a:rPr lang="en-US" altLang="ja-JP" sz="900" dirty="0" smtClean="0">
                <a:hlinkClick r:id="rId7"/>
              </a:rPr>
              <a:t>commons.wikimedia.org/w/index.php?curid=14810</a:t>
            </a:r>
            <a:endParaRPr lang="en-US" altLang="ja-JP" sz="900" dirty="0" smtClean="0"/>
          </a:p>
          <a:p>
            <a:r>
              <a:rPr lang="ja-JP" altLang="en-US" sz="900" dirty="0" smtClean="0"/>
              <a:t>ハチドリ：</a:t>
            </a:r>
            <a:r>
              <a:rPr lang="en-US" altLang="ja-JP" sz="900" dirty="0" err="1" smtClean="0"/>
              <a:t>Mdf</a:t>
            </a:r>
            <a:r>
              <a:rPr lang="en-US" altLang="ja-JP" sz="900" dirty="0" smtClean="0"/>
              <a:t> -</a:t>
            </a:r>
            <a:r>
              <a:rPr lang="ja-JP" altLang="en-US" sz="900" dirty="0" smtClean="0"/>
              <a:t>継承 </a:t>
            </a:r>
            <a:r>
              <a:rPr lang="en-US" altLang="ja-JP" sz="900" dirty="0"/>
              <a:t>3.0, </a:t>
            </a:r>
            <a:r>
              <a:rPr lang="en-US" altLang="ja-JP" sz="900" dirty="0">
                <a:hlinkClick r:id="rId8"/>
              </a:rPr>
              <a:t>https://</a:t>
            </a:r>
            <a:r>
              <a:rPr lang="en-US" altLang="ja-JP" sz="900" dirty="0" smtClean="0">
                <a:hlinkClick r:id="rId8"/>
              </a:rPr>
              <a:t>commons.wikimedia.org/w/index.php?curid=3514485</a:t>
            </a:r>
            <a:endParaRPr lang="en-US" altLang="ja-JP" sz="900" dirty="0" smtClean="0"/>
          </a:p>
          <a:p>
            <a:r>
              <a:rPr lang="ja-JP" altLang="en-US" sz="900" dirty="0" smtClean="0"/>
              <a:t>セキセイインコ：</a:t>
            </a:r>
            <a:r>
              <a:rPr lang="en-US" altLang="ja-JP" sz="900" dirty="0" smtClean="0"/>
              <a:t>Benjamint444 </a:t>
            </a:r>
            <a:r>
              <a:rPr lang="en-US" altLang="ja-JP" sz="900" dirty="0"/>
              <a:t>- </a:t>
            </a:r>
            <a:r>
              <a:rPr lang="en-US" altLang="ja-JP" sz="900" dirty="0" smtClean="0"/>
              <a:t>GFDL </a:t>
            </a:r>
            <a:r>
              <a:rPr lang="en-US" altLang="ja-JP" sz="900" dirty="0"/>
              <a:t>1.2, https://</a:t>
            </a:r>
            <a:r>
              <a:rPr lang="en-US" altLang="ja-JP" sz="900" dirty="0" smtClean="0"/>
              <a:t>commons.wikimedia.org/w/index.php?curid=21993736</a:t>
            </a:r>
            <a:endParaRPr kumimoji="1" lang="ja-JP" altLang="en-US" sz="900" dirty="0"/>
          </a:p>
        </p:txBody>
      </p:sp>
      <p:pic>
        <p:nvPicPr>
          <p:cNvPr id="5" name="図 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929578" y="4128041"/>
            <a:ext cx="1440983" cy="1630705"/>
          </a:xfrm>
          <a:prstGeom prst="rect">
            <a:avLst/>
          </a:prstGeom>
        </p:spPr>
      </p:pic>
      <p:pic>
        <p:nvPicPr>
          <p:cNvPr id="10" name="図 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96463" y="4118451"/>
            <a:ext cx="2575429" cy="1649884"/>
          </a:xfrm>
          <a:prstGeom prst="rect">
            <a:avLst/>
          </a:prstGeom>
        </p:spPr>
      </p:pic>
      <p:sp>
        <p:nvSpPr>
          <p:cNvPr id="13" name="テキスト ボックス 12"/>
          <p:cNvSpPr txBox="1"/>
          <p:nvPr/>
        </p:nvSpPr>
        <p:spPr>
          <a:xfrm>
            <a:off x="6802353" y="5954041"/>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2249360934"/>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43284" y="1186998"/>
            <a:ext cx="4371916"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「鳥類」のひみつ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2068" y="2578444"/>
            <a:ext cx="2914349" cy="2543432"/>
          </a:xfrm>
          <a:prstGeom prst="rect">
            <a:avLst/>
          </a:prstGeom>
        </p:spPr>
      </p:pic>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サクラブンチョウ：</a:t>
            </a:r>
            <a:r>
              <a:rPr lang="en-US" altLang="ja-JP" sz="900" dirty="0" smtClean="0"/>
              <a:t>Ichiron3656 </a:t>
            </a:r>
            <a:r>
              <a:rPr lang="en-US" altLang="ja-JP" sz="900" dirty="0"/>
              <a:t>- </a:t>
            </a:r>
            <a:r>
              <a:rPr lang="ja-JP" altLang="en-US" sz="900" dirty="0" smtClean="0"/>
              <a:t>継承 </a:t>
            </a:r>
            <a:r>
              <a:rPr lang="en-US" altLang="ja-JP" sz="900" dirty="0"/>
              <a:t>3.0, </a:t>
            </a:r>
            <a:r>
              <a:rPr lang="en-US" altLang="ja-JP" sz="900" dirty="0" smtClean="0"/>
              <a:t>https</a:t>
            </a:r>
            <a:r>
              <a:rPr lang="en-US" altLang="ja-JP" sz="900" dirty="0"/>
              <a:t>://</a:t>
            </a:r>
            <a:r>
              <a:rPr lang="en-US" altLang="ja-JP" sz="900" dirty="0" smtClean="0"/>
              <a:t>commons.wikimedia.org/w/index.php?curid=18426901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326500243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374709"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「うさぎ」のこと</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050" name="Picture 2" descr="https://upload.wikimedia.org/wikipedia/commons/thumb/2/2c/4-Week-Old_Netherlands_Dwarf_Rabbit.JPG/800px-4-Week-Old_Netherlands_Dwarf_Rabbi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1101" y="1985363"/>
            <a:ext cx="2273585" cy="34103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89124" y="6513322"/>
            <a:ext cx="5436973" cy="230832"/>
          </a:xfrm>
          <a:prstGeom prst="rect">
            <a:avLst/>
          </a:prstGeom>
          <a:noFill/>
        </p:spPr>
        <p:txBody>
          <a:bodyPr wrap="square" rtlCol="0">
            <a:spAutoFit/>
          </a:bodyPr>
          <a:lstStyle/>
          <a:p>
            <a:r>
              <a:rPr lang="en-US" altLang="ja-JP" sz="900" dirty="0"/>
              <a:t>By Aaron Van </a:t>
            </a:r>
            <a:r>
              <a:rPr lang="en-US" altLang="ja-JP" sz="900" dirty="0" err="1"/>
              <a:t>Dyken</a:t>
            </a:r>
            <a:r>
              <a:rPr lang="en-US" altLang="ja-JP" sz="900" dirty="0"/>
              <a:t> - Own work, CC BY-SA 4.0, https://commons.wikimedia.org/w/index.php?curid=43685781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38120778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p:cNvGraphicFramePr>
            <a:graphicFrameLocks noGrp="1"/>
          </p:cNvGraphicFramePr>
          <p:nvPr>
            <p:extLst>
              <p:ext uri="{D42A27DB-BD31-4B8C-83A1-F6EECF244321}">
                <p14:modId xmlns:p14="http://schemas.microsoft.com/office/powerpoint/2010/main" val="810219398"/>
              </p:ext>
            </p:extLst>
          </p:nvPr>
        </p:nvGraphicFramePr>
        <p:xfrm>
          <a:off x="1414992" y="2187994"/>
          <a:ext cx="9343788" cy="3833694"/>
        </p:xfrm>
        <a:graphic>
          <a:graphicData uri="http://schemas.openxmlformats.org/drawingml/2006/table">
            <a:tbl>
              <a:tblPr firstRow="1" bandRow="1">
                <a:tableStyleId>{AF606853-7671-496A-8E4F-DF71F8EC918B}</a:tableStyleId>
              </a:tblPr>
              <a:tblGrid>
                <a:gridCol w="889494">
                  <a:extLst>
                    <a:ext uri="{9D8B030D-6E8A-4147-A177-3AD203B41FA5}">
                      <a16:colId xmlns:a16="http://schemas.microsoft.com/office/drawing/2014/main" val="20000"/>
                    </a:ext>
                  </a:extLst>
                </a:gridCol>
                <a:gridCol w="2073494">
                  <a:extLst>
                    <a:ext uri="{9D8B030D-6E8A-4147-A177-3AD203B41FA5}">
                      <a16:colId xmlns:a16="http://schemas.microsoft.com/office/drawing/2014/main" val="20001"/>
                    </a:ext>
                  </a:extLst>
                </a:gridCol>
                <a:gridCol w="2020053">
                  <a:extLst>
                    <a:ext uri="{9D8B030D-6E8A-4147-A177-3AD203B41FA5}">
                      <a16:colId xmlns:a16="http://schemas.microsoft.com/office/drawing/2014/main" val="20002"/>
                    </a:ext>
                  </a:extLst>
                </a:gridCol>
                <a:gridCol w="2235181">
                  <a:extLst>
                    <a:ext uri="{9D8B030D-6E8A-4147-A177-3AD203B41FA5}">
                      <a16:colId xmlns:a16="http://schemas.microsoft.com/office/drawing/2014/main" val="20003"/>
                    </a:ext>
                  </a:extLst>
                </a:gridCol>
                <a:gridCol w="2125566">
                  <a:extLst>
                    <a:ext uri="{9D8B030D-6E8A-4147-A177-3AD203B41FA5}">
                      <a16:colId xmlns:a16="http://schemas.microsoft.com/office/drawing/2014/main" val="20004"/>
                    </a:ext>
                  </a:extLst>
                </a:gridCol>
              </a:tblGrid>
              <a:tr h="541757">
                <a:tc>
                  <a:txBody>
                    <a:bodyPr/>
                    <a:lstStyle/>
                    <a:p>
                      <a:pPr algn="ctr"/>
                      <a:r>
                        <a:rPr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種類</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altLang="ja-JP" sz="1700" b="1"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1700" b="1" dirty="0" smtClean="0">
                          <a:solidFill>
                            <a:schemeClr val="tx1"/>
                          </a:solidFill>
                          <a:latin typeface="UD デジタル 教科書体 NP-B" panose="02020700000000000000" pitchFamily="18" charset="-128"/>
                          <a:ea typeface="UD デジタル 教科書体 NP-B" panose="02020700000000000000" pitchFamily="18" charset="-128"/>
                        </a:rPr>
                        <a:t>硬</a:t>
                      </a:r>
                      <a:r>
                        <a:rPr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嘴鳥</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ja-JP" sz="1700" b="1"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1700" b="1" dirty="0" smtClean="0">
                          <a:solidFill>
                            <a:schemeClr val="tx1"/>
                          </a:solidFill>
                          <a:latin typeface="UD デジタル 教科書体 NP-B" panose="02020700000000000000" pitchFamily="18" charset="-128"/>
                          <a:ea typeface="UD デジタル 教科書体 NP-B" panose="02020700000000000000" pitchFamily="18" charset="-128"/>
                        </a:rPr>
                        <a:t>軟</a:t>
                      </a:r>
                      <a:r>
                        <a:rPr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嘴鳥</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ja-JP" sz="1700" b="1"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1700" b="1" dirty="0" smtClean="0">
                          <a:solidFill>
                            <a:schemeClr val="tx1"/>
                          </a:solidFill>
                          <a:latin typeface="UD デジタル 教科書体 NP-B" panose="02020700000000000000" pitchFamily="18" charset="-128"/>
                          <a:ea typeface="UD デジタル 教科書体 NP-B" panose="02020700000000000000" pitchFamily="18" charset="-128"/>
                        </a:rPr>
                        <a:t>捕食性</a:t>
                      </a:r>
                      <a:r>
                        <a:rPr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鳥</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ja-JP" sz="1700" b="1"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1700" b="1" dirty="0" smtClean="0">
                          <a:solidFill>
                            <a:schemeClr val="tx1"/>
                          </a:solidFill>
                          <a:latin typeface="UD デジタル 教科書体 NP-B" panose="02020700000000000000" pitchFamily="18" charset="-128"/>
                          <a:ea typeface="UD デジタル 教科書体 NP-B" panose="02020700000000000000" pitchFamily="18" charset="-128"/>
                        </a:rPr>
                        <a:t>花</a:t>
                      </a:r>
                      <a:r>
                        <a:rPr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蜜性鳥</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0153">
                <a:tc>
                  <a:txBody>
                    <a:bodyPr/>
                    <a:lstStyle/>
                    <a:p>
                      <a:pPr algn="ctr"/>
                      <a:r>
                        <a:rPr kumimoji="1"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食物</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ja-JP" altLang="en-US" sz="1200" b="0" dirty="0">
                        <a:solidFill>
                          <a:srgbClr val="FF0000"/>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0437">
                <a:tc>
                  <a:txBody>
                    <a:bodyPr/>
                    <a:lstStyle/>
                    <a:p>
                      <a:pPr algn="ctr"/>
                      <a:r>
                        <a:rPr kumimoji="1"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特徴</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kumimoji="1" lang="ja-JP" altLang="en-US" sz="1800" b="0" dirty="0" smtClean="0">
                          <a:solidFill>
                            <a:schemeClr val="tx1"/>
                          </a:solidFill>
                          <a:latin typeface="UD デジタル 教科書体 NP-B" panose="02020700000000000000" pitchFamily="18" charset="-128"/>
                          <a:ea typeface="UD デジタル 教科書体 NP-B" panose="02020700000000000000" pitchFamily="18" charset="-128"/>
                        </a:rPr>
                        <a:t>硬くて幅広い</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chemeClr val="tx1"/>
                          </a:solidFill>
                          <a:latin typeface="UD デジタル 教科書体 NP-B" panose="02020700000000000000" pitchFamily="18" charset="-128"/>
                          <a:ea typeface="UD デジタル 教科書体 NP-B" panose="02020700000000000000" pitchFamily="18" charset="-128"/>
                        </a:rPr>
                        <a:t>先がとがる</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chemeClr val="tx1"/>
                          </a:solidFill>
                          <a:latin typeface="UD デジタル 教科書体 NP-B" panose="02020700000000000000" pitchFamily="18" charset="-128"/>
                          <a:ea typeface="UD デジタル 教科書体 NP-B" panose="02020700000000000000" pitchFamily="18" charset="-128"/>
                        </a:rPr>
                        <a:t>するどい鉤型</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UD デジタル 教科書体 NP-B" panose="02020700000000000000" pitchFamily="18" charset="-128"/>
                          <a:ea typeface="UD デジタル 教科書体 NP-B" panose="02020700000000000000" pitchFamily="18" charset="-128"/>
                        </a:rPr>
                        <a:t>先が細長い・特殊な舌</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59757">
                <a:tc>
                  <a:txBody>
                    <a:bodyPr/>
                    <a:lstStyle/>
                    <a:p>
                      <a:pPr algn="ctr"/>
                      <a:r>
                        <a:rPr kumimoji="1" lang="ja-JP" altLang="en-US" sz="1700" b="1" dirty="0">
                          <a:solidFill>
                            <a:schemeClr val="tx1"/>
                          </a:solidFill>
                          <a:latin typeface="UD デジタル 教科書体 NP-B" panose="02020700000000000000" pitchFamily="18" charset="-128"/>
                          <a:ea typeface="UD デジタル 教科書体 NP-B" panose="02020700000000000000" pitchFamily="18" charset="-128"/>
                        </a:rPr>
                        <a:t>例</a:t>
                      </a: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0" dirty="0" smtClean="0">
                          <a:solidFill>
                            <a:schemeClr val="tx1"/>
                          </a:solidFill>
                          <a:latin typeface="UD デジタル 教科書体 NP-B" panose="02020700000000000000" pitchFamily="18" charset="-128"/>
                          <a:ea typeface="UD デジタル 教科書体 NP-B" panose="02020700000000000000" pitchFamily="18" charset="-128"/>
                        </a:rPr>
                        <a:t>インコ類</a:t>
                      </a:r>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0" dirty="0" smtClean="0">
                          <a:solidFill>
                            <a:schemeClr val="tx1"/>
                          </a:solidFill>
                          <a:latin typeface="UD デジタル 教科書体 NP-B" panose="02020700000000000000" pitchFamily="18" charset="-128"/>
                          <a:ea typeface="UD デジタル 教科書体 NP-B" panose="02020700000000000000" pitchFamily="18" charset="-128"/>
                        </a:rPr>
                        <a:t>キュウカンチョウ</a:t>
                      </a:r>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0" dirty="0" smtClean="0">
                          <a:solidFill>
                            <a:schemeClr val="tx1"/>
                          </a:solidFill>
                          <a:latin typeface="UD デジタル 教科書体 NP-B" panose="02020700000000000000" pitchFamily="18" charset="-128"/>
                          <a:ea typeface="UD デジタル 教科書体 NP-B" panose="02020700000000000000" pitchFamily="18" charset="-128"/>
                        </a:rPr>
                        <a:t>タカ類</a:t>
                      </a:r>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endParaRPr kumimoji="1" lang="en-US" altLang="ja-JP" sz="1200" b="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0" dirty="0" smtClean="0">
                          <a:solidFill>
                            <a:schemeClr val="tx1"/>
                          </a:solidFill>
                          <a:latin typeface="UD デジタル 教科書体 NP-B" panose="02020700000000000000" pitchFamily="18" charset="-128"/>
                          <a:ea typeface="UD デジタル 教科書体 NP-B" panose="02020700000000000000" pitchFamily="18" charset="-128"/>
                        </a:rPr>
                        <a:t>ハチドリ</a:t>
                      </a:r>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63350" marR="63350" marT="31675" marB="316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テキスト ボックス 13"/>
          <p:cNvSpPr txBox="1"/>
          <p:nvPr/>
        </p:nvSpPr>
        <p:spPr>
          <a:xfrm>
            <a:off x="1061848" y="683619"/>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鳥類のひみつ⑤</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37330"/>
            <a:ext cx="1150051" cy="1044403"/>
          </a:xfrm>
          <a:prstGeom prst="rect">
            <a:avLst/>
          </a:prstGeom>
        </p:spPr>
      </p:pic>
      <p:sp>
        <p:nvSpPr>
          <p:cNvPr id="10" name="正方形/長方形 9"/>
          <p:cNvSpPr/>
          <p:nvPr/>
        </p:nvSpPr>
        <p:spPr>
          <a:xfrm>
            <a:off x="1537072" y="1554784"/>
            <a:ext cx="8042709" cy="523220"/>
          </a:xfrm>
          <a:prstGeom prst="rect">
            <a:avLst/>
          </a:prstGeom>
        </p:spPr>
        <p:txBody>
          <a:bodyPr wrap="square">
            <a:spAutoFit/>
          </a:bodyPr>
          <a:lstStyle/>
          <a:p>
            <a:r>
              <a:rPr lang="ja-JP" altLang="en-US" sz="2800" b="1" dirty="0" smtClean="0">
                <a:latin typeface="UD デジタル 教科書体 NP-B" panose="02020700000000000000" pitchFamily="18" charset="-128"/>
                <a:ea typeface="UD デジタル 教科書体 NP-B" panose="02020700000000000000" pitchFamily="18" charset="-128"/>
              </a:rPr>
              <a:t>嘴の形状は、食べるものによって異なります。</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4700587" y="778400"/>
            <a:ext cx="1055276"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嘴</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4700587" y="548975"/>
            <a:ext cx="1453896" cy="400110"/>
          </a:xfrm>
          <a:prstGeom prst="rect">
            <a:avLst/>
          </a:prstGeom>
          <a:noFill/>
        </p:spPr>
        <p:txBody>
          <a:bodyPr wrap="square" rtlCol="0">
            <a:spAutoFit/>
          </a:bodyPr>
          <a:lstStyle/>
          <a:p>
            <a:r>
              <a:rPr kumimoji="1" lang="ja-JP" altLang="en-US" sz="2000" dirty="0" smtClean="0">
                <a:solidFill>
                  <a:srgbClr val="C00000"/>
                </a:solidFill>
                <a:latin typeface="UD デジタル 教科書体 NP-B" panose="02020700000000000000" pitchFamily="18" charset="-128"/>
                <a:ea typeface="UD デジタル 教科書体 NP-B" panose="02020700000000000000" pitchFamily="18" charset="-128"/>
              </a:rPr>
              <a:t>くちばし</a:t>
            </a:r>
            <a:endParaRPr kumimoji="1" lang="ja-JP" altLang="en-US" sz="20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p:cNvSpPr txBox="1"/>
          <p:nvPr/>
        </p:nvSpPr>
        <p:spPr>
          <a:xfrm>
            <a:off x="2980944" y="2302779"/>
            <a:ext cx="980281" cy="230832"/>
          </a:xfrm>
          <a:prstGeom prst="rect">
            <a:avLst/>
          </a:prstGeom>
          <a:noFill/>
        </p:spPr>
        <p:txBody>
          <a:bodyPr wrap="square" rtlCol="0">
            <a:spAutoFit/>
          </a:bodyPr>
          <a:lstStyle/>
          <a:p>
            <a:r>
              <a:rPr kumimoji="1" lang="ja-JP" altLang="en-US" sz="900" dirty="0" smtClean="0">
                <a:latin typeface="UD デジタル 教科書体 NP-B" panose="02020700000000000000" pitchFamily="18" charset="-128"/>
                <a:ea typeface="UD デジタル 教科書体 NP-B" panose="02020700000000000000" pitchFamily="18" charset="-128"/>
              </a:rPr>
              <a:t>こうしちょう</a:t>
            </a:r>
            <a:endParaRPr kumimoji="1"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4935887" y="2302779"/>
            <a:ext cx="980281" cy="230832"/>
          </a:xfrm>
          <a:prstGeom prst="rect">
            <a:avLst/>
          </a:prstGeom>
          <a:noFill/>
        </p:spPr>
        <p:txBody>
          <a:bodyPr wrap="square" rtlCol="0">
            <a:spAutoFit/>
          </a:bodyPr>
          <a:lstStyle/>
          <a:p>
            <a:r>
              <a:rPr kumimoji="1" lang="ja-JP" altLang="en-US" sz="900" dirty="0" smtClean="0">
                <a:latin typeface="UD デジタル 教科書体 NP-B" panose="02020700000000000000" pitchFamily="18" charset="-128"/>
                <a:ea typeface="UD デジタル 教科書体 NP-B" panose="02020700000000000000" pitchFamily="18" charset="-128"/>
              </a:rPr>
              <a:t>なんしちょう</a:t>
            </a:r>
            <a:endParaRPr kumimoji="1"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9196609" y="2302779"/>
            <a:ext cx="1427799" cy="230832"/>
          </a:xfrm>
          <a:prstGeom prst="rect">
            <a:avLst/>
          </a:prstGeom>
          <a:noFill/>
        </p:spPr>
        <p:txBody>
          <a:bodyPr wrap="square" rtlCol="0">
            <a:spAutoFit/>
          </a:bodyPr>
          <a:lstStyle/>
          <a:p>
            <a:r>
              <a:rPr kumimoji="1" lang="ja-JP" altLang="en-US" sz="900" dirty="0" smtClean="0">
                <a:latin typeface="UD デジタル 教科書体 NP-B" panose="02020700000000000000" pitchFamily="18" charset="-128"/>
                <a:ea typeface="UD デジタル 教科書体 NP-B" panose="02020700000000000000" pitchFamily="18" charset="-128"/>
              </a:rPr>
              <a:t>かみつせいちょう</a:t>
            </a:r>
            <a:endParaRPr kumimoji="1"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28" name="テキスト ボックス 27"/>
          <p:cNvSpPr txBox="1"/>
          <p:nvPr/>
        </p:nvSpPr>
        <p:spPr>
          <a:xfrm>
            <a:off x="7648607" y="3400100"/>
            <a:ext cx="980281" cy="230832"/>
          </a:xfrm>
          <a:prstGeom prst="rect">
            <a:avLst/>
          </a:prstGeom>
          <a:noFill/>
        </p:spPr>
        <p:txBody>
          <a:bodyPr wrap="square" rtlCol="0">
            <a:spAutoFit/>
          </a:bodyPr>
          <a:lstStyle/>
          <a:p>
            <a:r>
              <a:rPr kumimoji="1" lang="ja-JP" altLang="en-US" sz="900" dirty="0" smtClean="0">
                <a:latin typeface="UD デジタル 教科書体 NP-B" panose="02020700000000000000" pitchFamily="18" charset="-128"/>
                <a:ea typeface="UD デジタル 教科書体 NP-B" panose="02020700000000000000" pitchFamily="18" charset="-128"/>
              </a:rPr>
              <a:t>かぎ</a:t>
            </a:r>
            <a:endParaRPr kumimoji="1"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29" name="テキスト ボックス 28"/>
          <p:cNvSpPr txBox="1"/>
          <p:nvPr/>
        </p:nvSpPr>
        <p:spPr>
          <a:xfrm>
            <a:off x="2607588" y="2821512"/>
            <a:ext cx="1465056" cy="584775"/>
          </a:xfrm>
          <a:prstGeom prst="rect">
            <a:avLst/>
          </a:prstGeom>
          <a:noFill/>
        </p:spPr>
        <p:txBody>
          <a:bodyPr wrap="square" rtlCol="0">
            <a:spAutoFit/>
          </a:bodyPr>
          <a:lstStyle/>
          <a:p>
            <a:pPr algn="ctr"/>
            <a:r>
              <a:rPr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主に種子</a:t>
            </a:r>
            <a:endParaRPr lang="en-US" altLang="ja-JP" sz="20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r>
              <a:rPr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硬い物を</a:t>
            </a:r>
            <a:r>
              <a:rPr lang="ja-JP" altLang="en-US" sz="1200" dirty="0" smtClean="0">
                <a:solidFill>
                  <a:srgbClr val="FF0000"/>
                </a:solidFill>
                <a:latin typeface="UD デジタル 教科書体 NP-B" panose="02020700000000000000" pitchFamily="18" charset="-128"/>
                <a:ea typeface="UD デジタル 教科書体 NP-B" panose="02020700000000000000" pitchFamily="18" charset="-128"/>
              </a:rPr>
              <a:t>食べる</a:t>
            </a:r>
            <a:endParaRPr kumimoji="1" lang="ja-JP" altLang="en-US" sz="1200" dirty="0"/>
          </a:p>
        </p:txBody>
      </p:sp>
      <p:sp>
        <p:nvSpPr>
          <p:cNvPr id="30" name="テキスト ボックス 29"/>
          <p:cNvSpPr txBox="1"/>
          <p:nvPr/>
        </p:nvSpPr>
        <p:spPr>
          <a:xfrm>
            <a:off x="4342337" y="2806124"/>
            <a:ext cx="2130552" cy="584775"/>
          </a:xfrm>
          <a:prstGeom prst="rect">
            <a:avLst/>
          </a:prstGeom>
          <a:noFill/>
        </p:spPr>
        <p:txBody>
          <a:bodyPr wrap="square" rtlCol="0">
            <a:spAutoFit/>
          </a:bodyPr>
          <a:lstStyle/>
          <a:p>
            <a:pPr algn="ctr">
              <a:defRPr/>
            </a:pPr>
            <a:r>
              <a:rPr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果物・虫</a:t>
            </a:r>
            <a:endParaRPr lang="en-US" altLang="ja-JP" sz="20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defRPr/>
            </a:pPr>
            <a:r>
              <a:rPr lang="ja-JP" altLang="en-US" sz="1200" dirty="0">
                <a:solidFill>
                  <a:srgbClr val="FF0000"/>
                </a:solidFill>
                <a:latin typeface="UD デジタル 教科書体 NP-B" panose="02020700000000000000" pitchFamily="18" charset="-128"/>
                <a:ea typeface="UD デジタル 教科書体 NP-B" panose="02020700000000000000" pitchFamily="18" charset="-128"/>
              </a:rPr>
              <a:t>軟らかい物を食べる</a:t>
            </a:r>
          </a:p>
        </p:txBody>
      </p:sp>
      <p:sp>
        <p:nvSpPr>
          <p:cNvPr id="31" name="正方形/長方形 30"/>
          <p:cNvSpPr/>
          <p:nvPr/>
        </p:nvSpPr>
        <p:spPr>
          <a:xfrm>
            <a:off x="6574368" y="2821512"/>
            <a:ext cx="1811575" cy="553998"/>
          </a:xfrm>
          <a:prstGeom prst="rect">
            <a:avLst/>
          </a:prstGeom>
        </p:spPr>
        <p:txBody>
          <a:bodyPr wrap="square">
            <a:spAutoFit/>
          </a:bodyPr>
          <a:lstStyle/>
          <a:p>
            <a:pPr algn="ctr">
              <a:defRPr/>
            </a:pP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獣肉・死肉</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pPr algn="ctr">
              <a:defRPr/>
            </a:pPr>
            <a:r>
              <a:rPr lang="ja-JP" altLang="en-US" sz="1100" dirty="0">
                <a:solidFill>
                  <a:srgbClr val="FF0000"/>
                </a:solidFill>
                <a:latin typeface="UD デジタル 教科書体 NP-B" panose="02020700000000000000" pitchFamily="18" charset="-128"/>
                <a:ea typeface="UD デジタル 教科書体 NP-B" panose="02020700000000000000" pitchFamily="18" charset="-128"/>
              </a:rPr>
              <a:t>肉を引き裂き食べる</a:t>
            </a:r>
          </a:p>
        </p:txBody>
      </p:sp>
      <p:sp>
        <p:nvSpPr>
          <p:cNvPr id="32" name="正方形/長方形 31"/>
          <p:cNvSpPr/>
          <p:nvPr/>
        </p:nvSpPr>
        <p:spPr>
          <a:xfrm>
            <a:off x="8749093" y="2821512"/>
            <a:ext cx="1811575" cy="538609"/>
          </a:xfrm>
          <a:prstGeom prst="rect">
            <a:avLst/>
          </a:prstGeom>
        </p:spPr>
        <p:txBody>
          <a:bodyPr wrap="square">
            <a:spAutoFit/>
          </a:bodyPr>
          <a:lstStyle/>
          <a:p>
            <a:pPr algn="ctr">
              <a:defRPr/>
            </a:pP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蜜・果物</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pPr algn="ctr">
              <a:defRPr/>
            </a:pPr>
            <a:r>
              <a:rPr lang="ja-JP" altLang="en-US" sz="1100" dirty="0">
                <a:solidFill>
                  <a:srgbClr val="FF0000"/>
                </a:solidFill>
                <a:latin typeface="UD デジタル 教科書体 NP-B" panose="02020700000000000000" pitchFamily="18" charset="-128"/>
                <a:ea typeface="UD デジタル 教科書体 NP-B" panose="02020700000000000000" pitchFamily="18" charset="-128"/>
              </a:rPr>
              <a:t>花粉・蜜・果物を食べる</a:t>
            </a:r>
          </a:p>
        </p:txBody>
      </p:sp>
      <p:sp>
        <p:nvSpPr>
          <p:cNvPr id="21" name="テキスト ボックス 20"/>
          <p:cNvSpPr txBox="1"/>
          <p:nvPr/>
        </p:nvSpPr>
        <p:spPr>
          <a:xfrm>
            <a:off x="6574368" y="6224189"/>
            <a:ext cx="5436973" cy="646331"/>
          </a:xfrm>
          <a:prstGeom prst="rect">
            <a:avLst/>
          </a:prstGeom>
          <a:noFill/>
        </p:spPr>
        <p:txBody>
          <a:bodyPr wrap="square" rtlCol="0">
            <a:spAutoFit/>
          </a:bodyPr>
          <a:lstStyle/>
          <a:p>
            <a:r>
              <a:rPr lang="ja-JP" altLang="en-US" sz="900" dirty="0" smtClean="0"/>
              <a:t>セキセイインコ：</a:t>
            </a:r>
            <a:r>
              <a:rPr lang="en-US" altLang="ja-JP" sz="900" dirty="0" err="1" smtClean="0"/>
              <a:t>Penubag</a:t>
            </a:r>
            <a:r>
              <a:rPr lang="en-US" altLang="ja-JP" sz="900" dirty="0" smtClean="0"/>
              <a:t> </a:t>
            </a:r>
            <a:r>
              <a:rPr lang="en-US" altLang="ja-JP" sz="900" dirty="0"/>
              <a:t>- </a:t>
            </a:r>
            <a:r>
              <a:rPr lang="ja-JP" altLang="en-US" sz="900" dirty="0" smtClean="0"/>
              <a:t>パブリック</a:t>
            </a:r>
            <a:r>
              <a:rPr lang="ja-JP" altLang="en-US" sz="900" dirty="0"/>
              <a:t>・ドメイン</a:t>
            </a:r>
            <a:r>
              <a:rPr lang="en-US" altLang="ja-JP" sz="900" dirty="0"/>
              <a:t>, </a:t>
            </a:r>
            <a:r>
              <a:rPr lang="en-US" altLang="ja-JP" sz="900" dirty="0">
                <a:hlinkClick r:id="rId4"/>
              </a:rPr>
              <a:t>https://</a:t>
            </a:r>
            <a:r>
              <a:rPr lang="en-US" altLang="ja-JP" sz="900" dirty="0" smtClean="0">
                <a:hlinkClick r:id="rId4"/>
              </a:rPr>
              <a:t>commons.wikimedia.org/w/index.php?curid=2258484</a:t>
            </a:r>
            <a:endParaRPr lang="en-US" altLang="ja-JP" sz="900" dirty="0" smtClean="0"/>
          </a:p>
          <a:p>
            <a:r>
              <a:rPr lang="ja-JP" altLang="en-US" sz="900" dirty="0" smtClean="0"/>
              <a:t>キュウカンチョウ：</a:t>
            </a:r>
            <a:r>
              <a:rPr lang="en-US" altLang="ja-JP" sz="900" dirty="0" err="1" smtClean="0"/>
              <a:t>Nafis</a:t>
            </a:r>
            <a:r>
              <a:rPr lang="en-US" altLang="ja-JP" sz="900" dirty="0" smtClean="0"/>
              <a:t> </a:t>
            </a:r>
            <a:r>
              <a:rPr lang="en-US" altLang="ja-JP" sz="900" dirty="0" err="1"/>
              <a:t>Ameen</a:t>
            </a:r>
            <a:r>
              <a:rPr lang="en-US" altLang="ja-JP" sz="900" dirty="0"/>
              <a:t> </a:t>
            </a:r>
            <a:r>
              <a:rPr lang="en-US" altLang="ja-JP" sz="900" dirty="0" smtClean="0"/>
              <a:t>-</a:t>
            </a:r>
            <a:r>
              <a:rPr lang="ja-JP" altLang="en-US" sz="900" dirty="0" smtClean="0"/>
              <a:t>継承 </a:t>
            </a:r>
            <a:r>
              <a:rPr lang="en-US" altLang="ja-JP" sz="900" dirty="0"/>
              <a:t>4.0, </a:t>
            </a:r>
            <a:r>
              <a:rPr lang="en-US" altLang="ja-JP" sz="900" dirty="0" smtClean="0">
                <a:hlinkClick r:id="rId5"/>
              </a:rPr>
              <a:t>https</a:t>
            </a:r>
            <a:r>
              <a:rPr lang="en-US" altLang="ja-JP" sz="900" dirty="0">
                <a:hlinkClick r:id="rId5"/>
              </a:rPr>
              <a:t>://</a:t>
            </a:r>
            <a:r>
              <a:rPr lang="en-US" altLang="ja-JP" sz="900" dirty="0" smtClean="0">
                <a:hlinkClick r:id="rId5"/>
              </a:rPr>
              <a:t>commons.wikimedia.org/w/index.php?curid=79658078</a:t>
            </a:r>
            <a:endParaRPr lang="en-US" altLang="ja-JP" sz="900" dirty="0" smtClean="0"/>
          </a:p>
          <a:p>
            <a:r>
              <a:rPr lang="ja-JP" altLang="en-US" sz="900" dirty="0" smtClean="0"/>
              <a:t>ハイタカ：</a:t>
            </a:r>
            <a:r>
              <a:rPr lang="en-US" altLang="ja-JP" sz="900" dirty="0" err="1" smtClean="0"/>
              <a:t>Hajotthu</a:t>
            </a:r>
            <a:r>
              <a:rPr lang="en-US" altLang="ja-JP" sz="900" dirty="0"/>
              <a:t>, </a:t>
            </a:r>
            <a:r>
              <a:rPr lang="ja-JP" altLang="en-US" sz="900" dirty="0" smtClean="0"/>
              <a:t>継承 </a:t>
            </a:r>
            <a:r>
              <a:rPr lang="en-US" altLang="ja-JP" sz="900" dirty="0"/>
              <a:t>3.0, </a:t>
            </a:r>
            <a:r>
              <a:rPr lang="en-US" altLang="ja-JP" sz="900" dirty="0">
                <a:hlinkClick r:id="rId6"/>
              </a:rPr>
              <a:t>https://</a:t>
            </a:r>
            <a:r>
              <a:rPr lang="en-US" altLang="ja-JP" sz="900" dirty="0" smtClean="0">
                <a:hlinkClick r:id="rId6"/>
              </a:rPr>
              <a:t>commons.wikimedia.org/w/index.php?curid=87878630</a:t>
            </a:r>
            <a:endParaRPr lang="en-US" altLang="ja-JP" sz="900" dirty="0" smtClean="0"/>
          </a:p>
          <a:p>
            <a:r>
              <a:rPr lang="ja-JP" altLang="en-US" sz="900" dirty="0" smtClean="0"/>
              <a:t>ミドリハチドリ：</a:t>
            </a:r>
            <a:r>
              <a:rPr lang="en-US" altLang="ja-JP" sz="900" dirty="0" smtClean="0"/>
              <a:t>I</a:t>
            </a:r>
            <a:r>
              <a:rPr lang="en-US" altLang="ja-JP" sz="900" dirty="0"/>
              <a:t>, </a:t>
            </a:r>
            <a:r>
              <a:rPr lang="en-US" altLang="ja-JP" sz="900" dirty="0" err="1"/>
              <a:t>Mmcnally</a:t>
            </a:r>
            <a:r>
              <a:rPr lang="en-US" altLang="ja-JP" sz="900" dirty="0"/>
              <a:t>, </a:t>
            </a:r>
            <a:r>
              <a:rPr lang="ja-JP" altLang="en-US" sz="900" dirty="0" smtClean="0"/>
              <a:t>継承 </a:t>
            </a:r>
            <a:r>
              <a:rPr lang="en-US" altLang="ja-JP" sz="900" dirty="0"/>
              <a:t>3.0, https://</a:t>
            </a:r>
            <a:r>
              <a:rPr lang="en-US" altLang="ja-JP" sz="900" dirty="0" smtClean="0"/>
              <a:t>commons.wikimedia.org/w/index.php?curid=2235939</a:t>
            </a:r>
            <a:endParaRPr kumimoji="1" lang="ja-JP" altLang="en-US" sz="900" dirty="0"/>
          </a:p>
        </p:txBody>
      </p:sp>
      <p:sp>
        <p:nvSpPr>
          <p:cNvPr id="22" name="テキスト ボックス 21"/>
          <p:cNvSpPr txBox="1"/>
          <p:nvPr/>
        </p:nvSpPr>
        <p:spPr>
          <a:xfrm>
            <a:off x="4544831" y="622057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pic>
        <p:nvPicPr>
          <p:cNvPr id="3" name="図 2"/>
          <p:cNvPicPr>
            <a:picLocks noChangeAspect="1"/>
          </p:cNvPicPr>
          <p:nvPr/>
        </p:nvPicPr>
        <p:blipFill>
          <a:blip r:embed="rId7"/>
          <a:stretch>
            <a:fillRect/>
          </a:stretch>
        </p:blipFill>
        <p:spPr>
          <a:xfrm>
            <a:off x="2732190" y="4113850"/>
            <a:ext cx="1073692" cy="1261441"/>
          </a:xfrm>
          <a:prstGeom prst="rect">
            <a:avLst/>
          </a:prstGeom>
        </p:spPr>
      </p:pic>
      <p:pic>
        <p:nvPicPr>
          <p:cNvPr id="5" name="図 4"/>
          <p:cNvPicPr>
            <a:picLocks noChangeAspect="1"/>
          </p:cNvPicPr>
          <p:nvPr/>
        </p:nvPicPr>
        <p:blipFill>
          <a:blip r:embed="rId8"/>
          <a:stretch>
            <a:fillRect/>
          </a:stretch>
        </p:blipFill>
        <p:spPr>
          <a:xfrm>
            <a:off x="4544831" y="4132366"/>
            <a:ext cx="1696939" cy="1260174"/>
          </a:xfrm>
          <a:prstGeom prst="rect">
            <a:avLst/>
          </a:prstGeom>
        </p:spPr>
      </p:pic>
      <p:pic>
        <p:nvPicPr>
          <p:cNvPr id="6" name="図 5"/>
          <p:cNvPicPr>
            <a:picLocks noChangeAspect="1"/>
          </p:cNvPicPr>
          <p:nvPr/>
        </p:nvPicPr>
        <p:blipFill>
          <a:blip r:embed="rId9"/>
          <a:stretch>
            <a:fillRect/>
          </a:stretch>
        </p:blipFill>
        <p:spPr>
          <a:xfrm>
            <a:off x="6779567" y="4160394"/>
            <a:ext cx="1400606" cy="1249908"/>
          </a:xfrm>
          <a:prstGeom prst="rect">
            <a:avLst/>
          </a:prstGeom>
        </p:spPr>
      </p:pic>
      <p:pic>
        <p:nvPicPr>
          <p:cNvPr id="7" name="図 6"/>
          <p:cNvPicPr>
            <a:picLocks noChangeAspect="1"/>
          </p:cNvPicPr>
          <p:nvPr/>
        </p:nvPicPr>
        <p:blipFill>
          <a:blip r:embed="rId10"/>
          <a:stretch>
            <a:fillRect/>
          </a:stretch>
        </p:blipFill>
        <p:spPr>
          <a:xfrm>
            <a:off x="8650600" y="4160393"/>
            <a:ext cx="2058589" cy="1173289"/>
          </a:xfrm>
          <a:prstGeom prst="rect">
            <a:avLst/>
          </a:prstGeom>
        </p:spPr>
      </p:pic>
    </p:spTree>
    <p:custDataLst>
      <p:tags r:id="rId1"/>
    </p:custDataLst>
    <p:extLst>
      <p:ext uri="{BB962C8B-B14F-4D97-AF65-F5344CB8AC3E}">
        <p14:creationId xmlns:p14="http://schemas.microsoft.com/office/powerpoint/2010/main" val="2936308354"/>
      </p:ext>
    </p:extLst>
  </p:cSld>
  <p:clrMapOvr>
    <a:masterClrMapping/>
  </p:clrMapOvr>
  <mc:AlternateContent xmlns:mc="http://schemas.openxmlformats.org/markup-compatibility/2006" xmlns:p14="http://schemas.microsoft.com/office/powerpoint/2010/main">
    <mc:Choice Requires="p14">
      <p:transition spd="slow" p14:dur="2000" advTm="98811"/>
    </mc:Choice>
    <mc:Fallback xmlns="">
      <p:transition spd="slow" advTm="98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P spid="29" grpId="0"/>
      <p:bldP spid="30" grpId="0"/>
      <p:bldP spid="31" grpId="0"/>
      <p:bldP spid="32"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75315" y="1247126"/>
            <a:ext cx="6087763"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エキゾチックアニマル学</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480207" cy="369332"/>
          </a:xfrm>
          <a:prstGeom prst="rect">
            <a:avLst/>
          </a:prstGeom>
          <a:noFill/>
        </p:spPr>
        <p:txBody>
          <a:bodyPr wrap="none" rtlCol="0">
            <a:spAutoFit/>
          </a:bodyPr>
          <a:lstStyle/>
          <a:p>
            <a:r>
              <a:rPr kumimoji="1" lang="ja-JP" altLang="en-US" dirty="0" smtClean="0">
                <a:solidFill>
                  <a:srgbClr val="0070C0"/>
                </a:solidFill>
              </a:rPr>
              <a:t>文部科学省　沖縄・動物系分野における有機的高専連携プログラム開発・実証事業</a:t>
            </a:r>
            <a:endParaRPr kumimoji="1" lang="ja-JP" altLang="en-US" dirty="0">
              <a:solidFill>
                <a:srgbClr val="0070C0"/>
              </a:solidFill>
            </a:endParaRPr>
          </a:p>
        </p:txBody>
      </p:sp>
      <p:sp>
        <p:nvSpPr>
          <p:cNvPr id="6" name="テキスト ボックス 5"/>
          <p:cNvSpPr txBox="1"/>
          <p:nvPr/>
        </p:nvSpPr>
        <p:spPr>
          <a:xfrm>
            <a:off x="6689124" y="6513322"/>
            <a:ext cx="5436973" cy="230832"/>
          </a:xfrm>
          <a:prstGeom prst="rect">
            <a:avLst/>
          </a:prstGeom>
          <a:noFill/>
        </p:spPr>
        <p:txBody>
          <a:bodyPr wrap="square" rtlCol="0">
            <a:spAutoFit/>
          </a:bodyPr>
          <a:lstStyle/>
          <a:p>
            <a:r>
              <a:rPr lang="ja-JP" altLang="en-US" sz="900" dirty="0" smtClean="0"/>
              <a:t>ポリッシュラビット：</a:t>
            </a:r>
            <a:r>
              <a:rPr lang="en-US" altLang="ja-JP" sz="900" dirty="0" err="1" smtClean="0"/>
              <a:t>Gilberte</a:t>
            </a:r>
            <a:r>
              <a:rPr lang="en-US" altLang="ja-JP" sz="900" dirty="0" smtClean="0"/>
              <a:t>-</a:t>
            </a:r>
            <a:r>
              <a:rPr lang="ja-JP" altLang="en-US" sz="900" dirty="0"/>
              <a:t>継承 </a:t>
            </a:r>
            <a:r>
              <a:rPr lang="en-US" altLang="ja-JP" sz="900" dirty="0"/>
              <a:t>3.0, https://</a:t>
            </a:r>
            <a:r>
              <a:rPr lang="en-US" altLang="ja-JP" sz="900" dirty="0" smtClean="0"/>
              <a:t>commons.wikimedia.org/w/index.php?curid=1771167</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pic>
        <p:nvPicPr>
          <p:cNvPr id="8" name="図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24177" y="2450687"/>
            <a:ext cx="2801551" cy="2498983"/>
          </a:xfrm>
          <a:prstGeom prst="rect">
            <a:avLst/>
          </a:prstGeom>
        </p:spPr>
      </p:pic>
    </p:spTree>
    <p:extLst>
      <p:ext uri="{BB962C8B-B14F-4D97-AF65-F5344CB8AC3E}">
        <p14:creationId xmlns:p14="http://schemas.microsoft.com/office/powerpoint/2010/main" val="141345442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91225" y="113805"/>
            <a:ext cx="12009549" cy="6638688"/>
          </a:xfrm>
          <a:prstGeom prst="roundRect">
            <a:avLst>
              <a:gd name="adj" fmla="val 4526"/>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Alpsdake</a:t>
            </a:r>
            <a:r>
              <a:rPr lang="en-US" altLang="ja-JP" dirty="0"/>
              <a:t> - </a:t>
            </a:r>
            <a:r>
              <a:rPr lang="ja-JP" altLang="en-US" dirty="0"/>
              <a:t>投稿者自身による著作物</a:t>
            </a:r>
            <a:r>
              <a:rPr lang="en-US" altLang="ja-JP" dirty="0"/>
              <a:t>, CC </a:t>
            </a:r>
            <a:r>
              <a:rPr lang="ja-JP" altLang="en-US" dirty="0"/>
              <a:t>表示</a:t>
            </a:r>
            <a:r>
              <a:rPr lang="en-US" altLang="ja-JP" dirty="0"/>
              <a:t>-</a:t>
            </a:r>
            <a:r>
              <a:rPr lang="ja-JP" altLang="en-US" dirty="0"/>
              <a:t>継承 </a:t>
            </a:r>
            <a:r>
              <a:rPr lang="en-US" altLang="ja-JP" dirty="0"/>
              <a:t>3.0, https://commons.wikimedia.org/w/index.php?curid=26850484</a:t>
            </a:r>
            <a:r>
              <a:rPr lang="ja-JP" altLang="en-US" dirty="0" smtClean="0"/>
              <a:t>によ</a:t>
            </a:r>
            <a:endParaRPr lang="ja-JP" altLang="en-US" dirty="0"/>
          </a:p>
        </p:txBody>
      </p:sp>
      <p:sp>
        <p:nvSpPr>
          <p:cNvPr id="4" name="テキスト ボックス 3"/>
          <p:cNvSpPr txBox="1"/>
          <p:nvPr/>
        </p:nvSpPr>
        <p:spPr>
          <a:xfrm>
            <a:off x="4481399" y="723867"/>
            <a:ext cx="1723321" cy="769441"/>
          </a:xfrm>
          <a:prstGeom prst="rect">
            <a:avLst/>
          </a:prstGeom>
          <a:noFill/>
        </p:spPr>
        <p:txBody>
          <a:bodyPr wrap="square" rtlCol="0">
            <a:spAutoFit/>
          </a:bodyPr>
          <a:lstStyle/>
          <a:p>
            <a:pPr algn="ctr"/>
            <a:r>
              <a:rPr lang="ja-JP" altLang="en-US" sz="4400" dirty="0" smtClean="0">
                <a:solidFill>
                  <a:srgbClr val="C00000"/>
                </a:solidFill>
                <a:latin typeface="UD デジタル 教科書体 NP-B" panose="02020700000000000000" pitchFamily="18" charset="-128"/>
                <a:ea typeface="UD デジタル 教科書体 NP-B" panose="02020700000000000000" pitchFamily="18" charset="-128"/>
              </a:rPr>
              <a:t>分類</a:t>
            </a:r>
            <a:endParaRPr lang="en-US" altLang="ja-JP" sz="44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3152359" y="1831602"/>
            <a:ext cx="8236204" cy="1631216"/>
          </a:xfrm>
          <a:prstGeom prst="rect">
            <a:avLst/>
          </a:prstGeom>
          <a:noFill/>
        </p:spPr>
        <p:txBody>
          <a:bodyPr wrap="square" rtlCol="0">
            <a:spAutoFit/>
          </a:bodyPr>
          <a:lstStyle/>
          <a:p>
            <a:r>
              <a:rPr lang="ja-JP" altLang="en-US" sz="2400" dirty="0">
                <a:latin typeface="UD デジタル 教科書体 NP-B" panose="02020700000000000000" pitchFamily="18" charset="-128"/>
                <a:ea typeface="UD デジタル 教科書体 NP-B" panose="02020700000000000000" pitchFamily="18" charset="-128"/>
              </a:rPr>
              <a:t>家庭などで飼育されている</a:t>
            </a:r>
            <a:r>
              <a:rPr lang="ja-JP" altLang="en-US" sz="2400" dirty="0" smtClean="0">
                <a:latin typeface="UD デジタル 教科書体 NP-B" panose="02020700000000000000" pitchFamily="18" charset="-128"/>
                <a:ea typeface="UD デジタル 教科書体 NP-B" panose="02020700000000000000" pitchFamily="18" charset="-128"/>
              </a:rPr>
              <a:t>ウサギは</a:t>
            </a:r>
            <a:r>
              <a:rPr lang="ja-JP" altLang="en-US" sz="2800" b="1" dirty="0" smtClean="0">
                <a:solidFill>
                  <a:srgbClr val="FF0000"/>
                </a:solidFill>
                <a:latin typeface="UD デジタル 教科書体 NP-B" panose="02020700000000000000" pitchFamily="18" charset="-128"/>
                <a:ea typeface="UD デジタル 教科書体 NP-B" panose="02020700000000000000" pitchFamily="18" charset="-128"/>
              </a:rPr>
              <a:t>アナウサギ</a:t>
            </a:r>
            <a:r>
              <a:rPr lang="ja-JP" altLang="en-US" sz="2400" b="1" dirty="0" smtClean="0">
                <a:latin typeface="UD デジタル 教科書体 NP-B" panose="02020700000000000000" pitchFamily="18" charset="-128"/>
                <a:ea typeface="UD デジタル 教科書体 NP-B" panose="02020700000000000000" pitchFamily="18" charset="-128"/>
              </a:rPr>
              <a:t>を原種としています</a:t>
            </a:r>
            <a:r>
              <a:rPr lang="ja-JP" altLang="en-US" sz="2400" dirty="0" smtClean="0">
                <a:latin typeface="UD デジタル 教科書体 NP-B" panose="02020700000000000000" pitchFamily="18" charset="-128"/>
                <a:ea typeface="UD デジタル 教科書体 NP-B" panose="02020700000000000000" pitchFamily="18" charset="-128"/>
              </a:rPr>
              <a:t>。アナウサギは哺乳</a:t>
            </a:r>
            <a:r>
              <a:rPr lang="ja-JP" altLang="en-US" sz="2400" dirty="0">
                <a:latin typeface="UD デジタル 教科書体 NP-B" panose="02020700000000000000" pitchFamily="18" charset="-128"/>
                <a:ea typeface="UD デジタル 教科書体 NP-B" panose="02020700000000000000" pitchFamily="18" charset="-128"/>
              </a:rPr>
              <a:t>綱 </a:t>
            </a:r>
            <a:r>
              <a:rPr lang="ja-JP" altLang="en-US" sz="2400" b="1" dirty="0">
                <a:latin typeface="UD デジタル 教科書体 NP-B" panose="02020700000000000000" pitchFamily="18" charset="-128"/>
                <a:ea typeface="UD デジタル 教科書体 NP-B" panose="02020700000000000000" pitchFamily="18" charset="-128"/>
              </a:rPr>
              <a:t>重歯目（ウサギ目） </a:t>
            </a:r>
            <a:r>
              <a:rPr lang="ja-JP" altLang="en-US" sz="2400" dirty="0">
                <a:latin typeface="UD デジタル 教科書体 NP-B" panose="02020700000000000000" pitchFamily="18" charset="-128"/>
                <a:ea typeface="UD デジタル 教科書体 NP-B" panose="02020700000000000000" pitchFamily="18" charset="-128"/>
              </a:rPr>
              <a:t>に属し</a:t>
            </a:r>
            <a:r>
              <a:rPr lang="ja-JP" altLang="en-US" sz="2400" dirty="0" smtClean="0">
                <a:latin typeface="UD デジタル 教科書体 NP-B" panose="02020700000000000000" pitchFamily="18" charset="-128"/>
                <a:ea typeface="UD デジタル 教科書体 NP-B" panose="02020700000000000000" pitchFamily="18" charset="-128"/>
              </a:rPr>
              <a:t>、地面</a:t>
            </a:r>
            <a:r>
              <a:rPr lang="ja-JP" altLang="en-US" sz="2400" dirty="0">
                <a:latin typeface="UD デジタル 教科書体 NP-B" panose="02020700000000000000" pitchFamily="18" charset="-128"/>
                <a:ea typeface="UD デジタル 教科書体 NP-B" panose="02020700000000000000" pitchFamily="18" charset="-128"/>
              </a:rPr>
              <a:t>に穴を掘って巣を作る穴居（けっきょ）性動物です。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327213" y="922341"/>
            <a:ext cx="274186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うさぎのこと</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
        <p:nvSpPr>
          <p:cNvPr id="9" name="テキスト ボックス 8"/>
          <p:cNvSpPr txBox="1"/>
          <p:nvPr/>
        </p:nvSpPr>
        <p:spPr>
          <a:xfrm>
            <a:off x="2560478" y="3608285"/>
            <a:ext cx="7718648" cy="2308324"/>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　</a:t>
            </a: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ノウサギ</a:t>
            </a:r>
            <a:r>
              <a:rPr lang="ja-JP" altLang="en-US" sz="2400" dirty="0" smtClean="0">
                <a:latin typeface="UD デジタル 教科書体 NP-B" panose="02020700000000000000" pitchFamily="18" charset="-128"/>
                <a:ea typeface="UD デジタル 教科書体 NP-B" panose="02020700000000000000" pitchFamily="18" charset="-128"/>
              </a:rPr>
              <a:t>は、草原や森林などに住み農作物を食害する害獣とされています。昔から食料や毛皮、遊びとしての狩猟の対象になっています。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a:t>
            </a:r>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東京上野の西郷隆盛像は、愛犬と趣味のうさぎ狩りをしている時の姿です。</a:t>
            </a:r>
            <a:r>
              <a:rPr lang="ja-JP" altLang="en-US" sz="2400" b="1" dirty="0">
                <a:solidFill>
                  <a:srgbClr val="FF0000"/>
                </a:solidFill>
                <a:latin typeface="UD デジタル 教科書体 NP-B" panose="02020700000000000000" pitchFamily="18" charset="-128"/>
                <a:ea typeface="UD デジタル 教科書体 NP-B" panose="02020700000000000000" pitchFamily="18" charset="-128"/>
              </a:rPr>
              <a:t>　　</a:t>
            </a:r>
            <a:endParaRPr lang="en-US" altLang="ja-JP" sz="2400" dirty="0">
              <a:latin typeface="UD デジタル 教科書体 NP-B" panose="02020700000000000000" pitchFamily="18" charset="-128"/>
              <a:ea typeface="UD デジタル 教科書体 NP-B" panose="02020700000000000000" pitchFamily="18"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433" y="3558800"/>
            <a:ext cx="1860995" cy="260829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79126" y="3390111"/>
            <a:ext cx="1238694" cy="2293997"/>
          </a:xfrm>
          <a:prstGeom prst="rect">
            <a:avLst/>
          </a:prstGeom>
        </p:spPr>
      </p:pic>
      <p:sp>
        <p:nvSpPr>
          <p:cNvPr id="2" name="テキスト ボックス 1"/>
          <p:cNvSpPr txBox="1"/>
          <p:nvPr/>
        </p:nvSpPr>
        <p:spPr>
          <a:xfrm>
            <a:off x="6153467" y="6283445"/>
            <a:ext cx="5926622" cy="507831"/>
          </a:xfrm>
          <a:prstGeom prst="rect">
            <a:avLst/>
          </a:prstGeom>
          <a:noFill/>
        </p:spPr>
        <p:txBody>
          <a:bodyPr wrap="none" rtlCol="0">
            <a:spAutoFit/>
          </a:bodyPr>
          <a:lstStyle/>
          <a:p>
            <a:r>
              <a:rPr lang="en-US" altLang="ja-JP" sz="900" dirty="0" smtClean="0"/>
              <a:t>European Rabbits Australia</a:t>
            </a:r>
            <a:r>
              <a:rPr lang="ja-JP" altLang="en-US" sz="900" dirty="0" smtClean="0"/>
              <a:t>：</a:t>
            </a:r>
            <a:r>
              <a:rPr lang="en-US" altLang="ja-JP" sz="900" dirty="0" smtClean="0"/>
              <a:t>https</a:t>
            </a:r>
            <a:r>
              <a:rPr lang="en-US" altLang="ja-JP" sz="900" dirty="0"/>
              <a:t>://cosmosmagazine.com/nature/rabbits-fungus-top-australian-invasive-species-pest-list/</a:t>
            </a:r>
          </a:p>
          <a:p>
            <a:r>
              <a:rPr lang="ja-JP" altLang="en-US" sz="900" dirty="0" smtClean="0"/>
              <a:t>ノウサギ：</a:t>
            </a:r>
            <a:r>
              <a:rPr lang="en-US" altLang="ja-JP" sz="900" dirty="0" err="1" smtClean="0"/>
              <a:t>Alpsdake</a:t>
            </a:r>
            <a:r>
              <a:rPr lang="en-US" altLang="ja-JP" sz="900" dirty="0" smtClean="0"/>
              <a:t>, </a:t>
            </a:r>
            <a:r>
              <a:rPr lang="en-US" altLang="ja-JP" sz="900" dirty="0">
                <a:hlinkClick r:id="rId6"/>
              </a:rPr>
              <a:t>https://</a:t>
            </a:r>
            <a:r>
              <a:rPr lang="en-US" altLang="ja-JP" sz="900" dirty="0" smtClean="0">
                <a:hlinkClick r:id="rId6"/>
              </a:rPr>
              <a:t>commons.wikimedia.org/w/index.php?curid=26850484</a:t>
            </a:r>
            <a:endParaRPr lang="en-US" altLang="ja-JP" sz="900" dirty="0" smtClean="0"/>
          </a:p>
          <a:p>
            <a:r>
              <a:rPr lang="ja-JP" altLang="en-US" sz="900" dirty="0" smtClean="0"/>
              <a:t>西郷隆盛像：</a:t>
            </a:r>
            <a:r>
              <a:rPr lang="en-US" altLang="ja-JP" sz="900" dirty="0" smtClean="0"/>
              <a:t>https</a:t>
            </a:r>
            <a:r>
              <a:rPr lang="en-US" altLang="ja-JP" sz="900" dirty="0"/>
              <a:t>://</a:t>
            </a:r>
            <a:r>
              <a:rPr lang="en-US" altLang="ja-JP" sz="900" dirty="0" smtClean="0"/>
              <a:t>commons.wikimedia.org/w/index.php?curid=58226</a:t>
            </a:r>
            <a:endParaRPr kumimoji="1" lang="ja-JP" altLang="en-US" sz="900" dirty="0"/>
          </a:p>
        </p:txBody>
      </p:sp>
      <p:sp>
        <p:nvSpPr>
          <p:cNvPr id="14" name="テキスト ボックス 13"/>
          <p:cNvSpPr txBox="1"/>
          <p:nvPr/>
        </p:nvSpPr>
        <p:spPr>
          <a:xfrm>
            <a:off x="6153467" y="6006446"/>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pic>
        <p:nvPicPr>
          <p:cNvPr id="7" name="図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1433" y="1898630"/>
            <a:ext cx="1999045" cy="1564188"/>
          </a:xfrm>
          <a:prstGeom prst="rect">
            <a:avLst/>
          </a:prstGeom>
        </p:spPr>
      </p:pic>
    </p:spTree>
    <p:custDataLst>
      <p:tags r:id="rId1"/>
    </p:custDataLst>
    <p:extLst>
      <p:ext uri="{BB962C8B-B14F-4D97-AF65-F5344CB8AC3E}">
        <p14:creationId xmlns:p14="http://schemas.microsoft.com/office/powerpoint/2010/main" val="4182573646"/>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64829" y="-81614"/>
            <a:ext cx="12009549" cy="6638688"/>
          </a:xfrm>
          <a:prstGeom prst="roundRect">
            <a:avLst>
              <a:gd name="adj" fmla="val 4526"/>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251783" y="1669882"/>
            <a:ext cx="3716713" cy="584775"/>
          </a:xfrm>
          <a:prstGeom prst="rect">
            <a:avLst/>
          </a:prstGeom>
          <a:noFill/>
        </p:spPr>
        <p:txBody>
          <a:bodyPr wrap="square" rtlCol="0">
            <a:spAutoFit/>
          </a:bodyP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日本の野生うさぎ</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327213" y="922341"/>
            <a:ext cx="274186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うさぎのこと</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648" y="2417423"/>
            <a:ext cx="2593600" cy="1910906"/>
          </a:xfrm>
          <a:prstGeom prst="rect">
            <a:avLst/>
          </a:prstGeom>
        </p:spPr>
      </p:pic>
      <p:sp>
        <p:nvSpPr>
          <p:cNvPr id="7" name="テキスト ボックス 6"/>
          <p:cNvSpPr txBox="1"/>
          <p:nvPr/>
        </p:nvSpPr>
        <p:spPr>
          <a:xfrm>
            <a:off x="843695" y="4491095"/>
            <a:ext cx="2185743"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ニホンノウサギ</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843695" y="4818991"/>
            <a:ext cx="2739904" cy="120032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草原や森林に生息</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lang="ja-JP" altLang="en-US" sz="1200" dirty="0">
                <a:latin typeface="UD デジタル 教科書体 NP-B" panose="02020700000000000000" pitchFamily="18" charset="-128"/>
                <a:ea typeface="UD デジタル 教科書体 NP-B" panose="02020700000000000000" pitchFamily="18" charset="-128"/>
              </a:rPr>
              <a:t>体長</a:t>
            </a:r>
            <a:r>
              <a:rPr lang="en-US" altLang="ja-JP" sz="1200" dirty="0" smtClean="0">
                <a:latin typeface="UD デジタル 教科書体 NP-B" panose="02020700000000000000" pitchFamily="18" charset="-128"/>
                <a:ea typeface="UD デジタル 教科書体 NP-B" panose="02020700000000000000" pitchFamily="18" charset="-128"/>
              </a:rPr>
              <a:t>45</a:t>
            </a:r>
            <a:r>
              <a:rPr lang="ja-JP" altLang="en-US" sz="1200" dirty="0" smtClean="0">
                <a:latin typeface="UD デジタル 教科書体 NP-B" panose="02020700000000000000" pitchFamily="18" charset="-128"/>
                <a:ea typeface="UD デジタル 教科書体 NP-B" panose="02020700000000000000" pitchFamily="18" charset="-128"/>
              </a:rPr>
              <a:t>～</a:t>
            </a:r>
            <a:r>
              <a:rPr lang="en-US" altLang="ja-JP" sz="1200" dirty="0" smtClean="0">
                <a:latin typeface="UD デジタル 教科書体 NP-B" panose="02020700000000000000" pitchFamily="18" charset="-128"/>
                <a:ea typeface="UD デジタル 教科書体 NP-B" panose="02020700000000000000" pitchFamily="18" charset="-128"/>
              </a:rPr>
              <a:t>55</a:t>
            </a:r>
            <a:r>
              <a:rPr lang="ja-JP" altLang="en-US" sz="1200" dirty="0" smtClean="0">
                <a:latin typeface="UD デジタル 教科書体 NP-B" panose="02020700000000000000" pitchFamily="18" charset="-128"/>
                <a:ea typeface="UD デジタル 教科書体 NP-B" panose="02020700000000000000" pitchFamily="18" charset="-128"/>
              </a:rPr>
              <a:t>㎝</a:t>
            </a:r>
            <a:endParaRPr lang="en-US" altLang="ja-JP" sz="1200" dirty="0">
              <a:latin typeface="UD デジタル 教科書体 NP-B" panose="02020700000000000000" pitchFamily="18" charset="-128"/>
              <a:ea typeface="UD デジタル 教科書体 NP-B" panose="02020700000000000000" pitchFamily="18" charset="-128"/>
            </a:endParaRPr>
          </a:p>
          <a:p>
            <a:r>
              <a:rPr kumimoji="1" lang="en-US" altLang="ja-JP" sz="1200" dirty="0" smtClean="0">
                <a:latin typeface="UD デジタル 教科書体 NP-B" panose="02020700000000000000" pitchFamily="18" charset="-128"/>
                <a:ea typeface="UD デジタル 教科書体 NP-B" panose="02020700000000000000" pitchFamily="18" charset="-128"/>
              </a:rPr>
              <a:t>1</a:t>
            </a:r>
            <a:r>
              <a:rPr kumimoji="1" lang="ja-JP" altLang="en-US" sz="1200" dirty="0" smtClean="0">
                <a:latin typeface="UD デジタル 教科書体 NP-B" panose="02020700000000000000" pitchFamily="18" charset="-128"/>
                <a:ea typeface="UD デジタル 教科書体 NP-B" panose="02020700000000000000" pitchFamily="18" charset="-128"/>
              </a:rPr>
              <a:t>回に</a:t>
            </a:r>
            <a:r>
              <a:rPr kumimoji="1" lang="en-US" altLang="ja-JP" sz="1200" dirty="0" smtClean="0">
                <a:latin typeface="UD デジタル 教科書体 NP-B" panose="02020700000000000000" pitchFamily="18" charset="-128"/>
                <a:ea typeface="UD デジタル 教科書体 NP-B" panose="02020700000000000000" pitchFamily="18" charset="-128"/>
              </a:rPr>
              <a:t>2</a:t>
            </a:r>
            <a:r>
              <a:rPr kumimoji="1" lang="ja-JP" altLang="en-US" sz="1200" dirty="0" smtClean="0">
                <a:latin typeface="UD デジタル 教科書体 NP-B" panose="02020700000000000000" pitchFamily="18" charset="-128"/>
                <a:ea typeface="UD デジタル 教科書体 NP-B" panose="02020700000000000000" pitchFamily="18" charset="-128"/>
              </a:rPr>
              <a:t>頭を年</a:t>
            </a:r>
            <a:r>
              <a:rPr kumimoji="1" lang="en-US" altLang="ja-JP" sz="1200" dirty="0" smtClean="0">
                <a:latin typeface="UD デジタル 教科書体 NP-B" panose="02020700000000000000" pitchFamily="18" charset="-128"/>
                <a:ea typeface="UD デジタル 教科書体 NP-B" panose="02020700000000000000" pitchFamily="18" charset="-128"/>
              </a:rPr>
              <a:t>3</a:t>
            </a:r>
            <a:r>
              <a:rPr kumimoji="1" lang="ja-JP" altLang="en-US" sz="1200" dirty="0" smtClean="0">
                <a:latin typeface="UD デジタル 教科書体 NP-B" panose="02020700000000000000" pitchFamily="18" charset="-128"/>
                <a:ea typeface="UD デジタル 教科書体 NP-B" panose="02020700000000000000" pitchFamily="18" charset="-128"/>
              </a:rPr>
              <a:t>～</a:t>
            </a:r>
            <a:r>
              <a:rPr kumimoji="1" lang="en-US" altLang="ja-JP" sz="1200" dirty="0" smtClean="0">
                <a:latin typeface="UD デジタル 教科書体 NP-B" panose="02020700000000000000" pitchFamily="18" charset="-128"/>
                <a:ea typeface="UD デジタル 教科書体 NP-B" panose="02020700000000000000" pitchFamily="18" charset="-128"/>
              </a:rPr>
              <a:t>5</a:t>
            </a:r>
            <a:r>
              <a:rPr kumimoji="1" lang="ja-JP" altLang="en-US" sz="1200" dirty="0" smtClean="0">
                <a:latin typeface="UD デジタル 教科書体 NP-B" panose="02020700000000000000" pitchFamily="18" charset="-128"/>
                <a:ea typeface="UD デジタル 教科書体 NP-B" panose="02020700000000000000" pitchFamily="18" charset="-128"/>
              </a:rPr>
              <a:t>回産む</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寿命</a:t>
            </a:r>
            <a:r>
              <a:rPr kumimoji="1" lang="en-US" altLang="ja-JP" sz="1200" dirty="0" smtClean="0">
                <a:latin typeface="UD デジタル 教科書体 NP-B" panose="02020700000000000000" pitchFamily="18" charset="-128"/>
                <a:ea typeface="UD デジタル 教科書体 NP-B" panose="02020700000000000000" pitchFamily="18" charset="-128"/>
              </a:rPr>
              <a:t>4</a:t>
            </a:r>
            <a:r>
              <a:rPr kumimoji="1" lang="ja-JP" altLang="en-US" sz="1200" dirty="0" smtClean="0">
                <a:latin typeface="UD デジタル 教科書体 NP-B" panose="02020700000000000000" pitchFamily="18" charset="-128"/>
                <a:ea typeface="UD デジタル 教科書体 NP-B" panose="02020700000000000000" pitchFamily="18" charset="-128"/>
              </a:rPr>
              <a:t>年未満</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害獣</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食用・毛皮として狩猟対象</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89981" y="2402874"/>
            <a:ext cx="1966495" cy="1925455"/>
          </a:xfrm>
          <a:prstGeom prst="rect">
            <a:avLst/>
          </a:prstGeom>
        </p:spPr>
      </p:pic>
      <p:sp>
        <p:nvSpPr>
          <p:cNvPr id="17" name="テキスト ボックス 16"/>
          <p:cNvSpPr txBox="1"/>
          <p:nvPr/>
        </p:nvSpPr>
        <p:spPr>
          <a:xfrm>
            <a:off x="3655108" y="4433416"/>
            <a:ext cx="1904444"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エゾユキウサギ</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p:cNvSpPr txBox="1"/>
          <p:nvPr/>
        </p:nvSpPr>
        <p:spPr>
          <a:xfrm>
            <a:off x="3702358" y="4802748"/>
            <a:ext cx="2739904"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北海道に生息</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体長</a:t>
            </a:r>
            <a:r>
              <a:rPr lang="en-US" altLang="ja-JP" sz="1200" dirty="0" smtClean="0">
                <a:latin typeface="UD デジタル 教科書体 NP-B" panose="02020700000000000000" pitchFamily="18" charset="-128"/>
                <a:ea typeface="UD デジタル 教科書体 NP-B" panose="02020700000000000000" pitchFamily="18" charset="-128"/>
              </a:rPr>
              <a:t>50</a:t>
            </a:r>
            <a:r>
              <a:rPr lang="ja-JP" altLang="en-US" sz="1200" dirty="0" smtClean="0">
                <a:latin typeface="UD デジタル 教科書体 NP-B" panose="02020700000000000000" pitchFamily="18" charset="-128"/>
                <a:ea typeface="UD デジタル 教科書体 NP-B" panose="02020700000000000000" pitchFamily="18" charset="-128"/>
              </a:rPr>
              <a:t>～</a:t>
            </a:r>
            <a:r>
              <a:rPr lang="en-US" altLang="ja-JP" sz="1200" dirty="0" smtClean="0">
                <a:latin typeface="UD デジタル 教科書体 NP-B" panose="02020700000000000000" pitchFamily="18" charset="-128"/>
                <a:ea typeface="UD デジタル 教科書体 NP-B" panose="02020700000000000000" pitchFamily="18" charset="-128"/>
              </a:rPr>
              <a:t>60</a:t>
            </a:r>
            <a:r>
              <a:rPr lang="ja-JP" altLang="en-US" sz="1200" dirty="0" smtClean="0">
                <a:latin typeface="UD デジタル 教科書体 NP-B" panose="02020700000000000000" pitchFamily="18" charset="-128"/>
                <a:ea typeface="UD デジタル 教科書体 NP-B" panose="02020700000000000000" pitchFamily="18" charset="-128"/>
              </a:rPr>
              <a:t>㎝</a:t>
            </a:r>
            <a:endParaRPr lang="en-US" altLang="ja-JP" sz="1200" dirty="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耳が小さい</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夏毛は褐色、冬毛は白</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生息数減少</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64443" y="2417423"/>
            <a:ext cx="2430334" cy="1925139"/>
          </a:xfrm>
          <a:prstGeom prst="rect">
            <a:avLst/>
          </a:prstGeom>
        </p:spPr>
      </p:pic>
      <p:sp>
        <p:nvSpPr>
          <p:cNvPr id="22" name="テキスト ボックス 21"/>
          <p:cNvSpPr txBox="1"/>
          <p:nvPr/>
        </p:nvSpPr>
        <p:spPr>
          <a:xfrm>
            <a:off x="6185222" y="4433416"/>
            <a:ext cx="2539586"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アマミノクロウサギ</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p:cNvSpPr txBox="1"/>
          <p:nvPr/>
        </p:nvSpPr>
        <p:spPr>
          <a:xfrm>
            <a:off x="6213583" y="4814509"/>
            <a:ext cx="2739904" cy="1015663"/>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奄美大島と徳之島に生息</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lang="ja-JP" altLang="en-US" sz="1200" dirty="0" smtClean="0">
                <a:latin typeface="UD デジタル 教科書体 NP-B" panose="02020700000000000000" pitchFamily="18" charset="-128"/>
                <a:ea typeface="UD デジタル 教科書体 NP-B" panose="02020700000000000000" pitchFamily="18" charset="-128"/>
              </a:rPr>
              <a:t>体長</a:t>
            </a:r>
            <a:r>
              <a:rPr lang="en-US" altLang="ja-JP" sz="1200" dirty="0" smtClean="0">
                <a:latin typeface="UD デジタル 教科書体 NP-B" panose="02020700000000000000" pitchFamily="18" charset="-128"/>
                <a:ea typeface="UD デジタル 教科書体 NP-B" panose="02020700000000000000" pitchFamily="18" charset="-128"/>
              </a:rPr>
              <a:t>40</a:t>
            </a:r>
            <a:r>
              <a:rPr lang="ja-JP" altLang="en-US" sz="1200" dirty="0" smtClean="0">
                <a:latin typeface="UD デジタル 教科書体 NP-B" panose="02020700000000000000" pitchFamily="18" charset="-128"/>
                <a:ea typeface="UD デジタル 教科書体 NP-B" panose="02020700000000000000" pitchFamily="18" charset="-128"/>
              </a:rPr>
              <a:t>～</a:t>
            </a:r>
            <a:r>
              <a:rPr lang="en-US" altLang="ja-JP" sz="1200" dirty="0" smtClean="0">
                <a:latin typeface="UD デジタル 教科書体 NP-B" panose="02020700000000000000" pitchFamily="18" charset="-128"/>
                <a:ea typeface="UD デジタル 教科書体 NP-B" panose="02020700000000000000" pitchFamily="18" charset="-128"/>
              </a:rPr>
              <a:t>50</a:t>
            </a:r>
            <a:r>
              <a:rPr lang="ja-JP" altLang="en-US" sz="1200" dirty="0">
                <a:latin typeface="UD デジタル 教科書体 NP-B" panose="02020700000000000000" pitchFamily="18" charset="-128"/>
                <a:ea typeface="UD デジタル 教科書体 NP-B" panose="02020700000000000000" pitchFamily="18" charset="-128"/>
              </a:rPr>
              <a:t>㎝</a:t>
            </a:r>
            <a:endParaRPr lang="en-US" altLang="ja-JP" sz="1200" dirty="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ウサギの原始形態を残す</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特別天然記念物</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絶滅危惧種</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854249" y="2417422"/>
            <a:ext cx="2352100" cy="1925139"/>
          </a:xfrm>
          <a:prstGeom prst="rect">
            <a:avLst/>
          </a:prstGeom>
        </p:spPr>
      </p:pic>
      <p:sp>
        <p:nvSpPr>
          <p:cNvPr id="24" name="テキスト ボックス 23"/>
          <p:cNvSpPr txBox="1"/>
          <p:nvPr/>
        </p:nvSpPr>
        <p:spPr>
          <a:xfrm>
            <a:off x="9047293" y="4433416"/>
            <a:ext cx="1904444"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エゾナキウサギ</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25" name="テキスト ボックス 24"/>
          <p:cNvSpPr txBox="1"/>
          <p:nvPr/>
        </p:nvSpPr>
        <p:spPr>
          <a:xfrm>
            <a:off x="9047293" y="4802748"/>
            <a:ext cx="2739904" cy="830997"/>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北海道に生息</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体長</a:t>
            </a:r>
            <a:r>
              <a:rPr kumimoji="1" lang="en-US" altLang="ja-JP" sz="1200" dirty="0" smtClean="0">
                <a:latin typeface="UD デジタル 教科書体 NP-B" panose="02020700000000000000" pitchFamily="18" charset="-128"/>
                <a:ea typeface="UD デジタル 教科書体 NP-B" panose="02020700000000000000" pitchFamily="18" charset="-128"/>
              </a:rPr>
              <a:t>10</a:t>
            </a:r>
            <a:r>
              <a:rPr kumimoji="1" lang="ja-JP" altLang="en-US" sz="1200" dirty="0" smtClean="0">
                <a:latin typeface="UD デジタル 教科書体 NP-B" panose="02020700000000000000" pitchFamily="18" charset="-128"/>
                <a:ea typeface="UD デジタル 教科書体 NP-B" panose="02020700000000000000" pitchFamily="18" charset="-128"/>
              </a:rPr>
              <a:t>～</a:t>
            </a:r>
            <a:r>
              <a:rPr kumimoji="1" lang="en-US" altLang="ja-JP" sz="1200" dirty="0" smtClean="0">
                <a:latin typeface="UD デジタル 教科書体 NP-B" panose="02020700000000000000" pitchFamily="18" charset="-128"/>
                <a:ea typeface="UD デジタル 教科書体 NP-B" panose="02020700000000000000" pitchFamily="18" charset="-128"/>
              </a:rPr>
              <a:t>20</a:t>
            </a:r>
            <a:r>
              <a:rPr kumimoji="1" lang="ja-JP" altLang="en-US" sz="1200" dirty="0" smtClean="0">
                <a:latin typeface="UD デジタル 教科書体 NP-B" panose="02020700000000000000" pitchFamily="18" charset="-128"/>
                <a:ea typeface="UD デジタル 教科書体 NP-B" panose="02020700000000000000" pitchFamily="18" charset="-128"/>
              </a:rPr>
              <a:t>㎝</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甲高い鳴き声でよく鳴く</a:t>
            </a:r>
            <a:endParaRPr kumimoji="1" lang="en-US" altLang="ja-JP" sz="1200" dirty="0" smtClean="0">
              <a:latin typeface="UD デジタル 教科書体 NP-B" panose="02020700000000000000" pitchFamily="18" charset="-128"/>
              <a:ea typeface="UD デジタル 教科書体 NP-B" panose="02020700000000000000" pitchFamily="18" charset="-128"/>
            </a:endParaRPr>
          </a:p>
          <a:p>
            <a:r>
              <a:rPr kumimoji="1" lang="ja-JP" altLang="en-US" sz="1200" dirty="0" smtClean="0">
                <a:latin typeface="UD デジタル 教科書体 NP-B" panose="02020700000000000000" pitchFamily="18" charset="-128"/>
                <a:ea typeface="UD デジタル 教科書体 NP-B" panose="02020700000000000000" pitchFamily="18" charset="-128"/>
              </a:rPr>
              <a:t>準絶滅危惧種</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4435579" y="737675"/>
            <a:ext cx="3649347" cy="769441"/>
          </a:xfrm>
          <a:prstGeom prst="rect">
            <a:avLst/>
          </a:prstGeom>
          <a:noFill/>
        </p:spPr>
        <p:txBody>
          <a:bodyPr wrap="square" rtlCol="0">
            <a:spAutoFit/>
          </a:bodyPr>
          <a:lstStyle/>
          <a:p>
            <a:pPr algn="ctr"/>
            <a:r>
              <a:rPr lang="ja-JP" altLang="en-US" sz="4400" dirty="0" smtClean="0">
                <a:solidFill>
                  <a:srgbClr val="C00000"/>
                </a:solidFill>
                <a:latin typeface="UD デジタル 教科書体 NP-B" panose="02020700000000000000" pitchFamily="18" charset="-128"/>
                <a:ea typeface="UD デジタル 教科書体 NP-B" panose="02020700000000000000" pitchFamily="18" charset="-128"/>
              </a:rPr>
              <a:t>日本のうさぎ</a:t>
            </a:r>
            <a:endParaRPr lang="en-US" altLang="ja-JP" sz="44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5052486" y="6160646"/>
            <a:ext cx="6488725" cy="646331"/>
          </a:xfrm>
          <a:prstGeom prst="rect">
            <a:avLst/>
          </a:prstGeom>
          <a:noFill/>
        </p:spPr>
        <p:txBody>
          <a:bodyPr wrap="square" rtlCol="0">
            <a:spAutoFit/>
          </a:bodyPr>
          <a:lstStyle/>
          <a:p>
            <a:r>
              <a:rPr lang="ja-JP" altLang="en-US" sz="900" dirty="0" smtClean="0"/>
              <a:t>ニホンノウサギ：</a:t>
            </a:r>
            <a:r>
              <a:rPr lang="en-US" altLang="ja-JP" sz="900" dirty="0" err="1" smtClean="0"/>
              <a:t>Alpsdake</a:t>
            </a:r>
            <a:r>
              <a:rPr lang="en-US" altLang="ja-JP" sz="900" dirty="0" smtClean="0"/>
              <a:t> </a:t>
            </a:r>
            <a:r>
              <a:rPr lang="ja-JP" altLang="en-US" sz="900" dirty="0" smtClean="0"/>
              <a:t>継承</a:t>
            </a:r>
            <a:r>
              <a:rPr lang="en-US" altLang="ja-JP" sz="900" dirty="0" smtClean="0"/>
              <a:t>, </a:t>
            </a:r>
            <a:r>
              <a:rPr lang="en-US" altLang="ja-JP" sz="900" dirty="0">
                <a:hlinkClick r:id="rId8"/>
              </a:rPr>
              <a:t>https://</a:t>
            </a:r>
            <a:r>
              <a:rPr lang="en-US" altLang="ja-JP" sz="900" dirty="0" smtClean="0">
                <a:hlinkClick r:id="rId8"/>
              </a:rPr>
              <a:t>commons.wikimedia.org/w/index.php?curid=26850485</a:t>
            </a:r>
            <a:endParaRPr lang="en-US" altLang="ja-JP" sz="900" dirty="0" smtClean="0"/>
          </a:p>
          <a:p>
            <a:r>
              <a:rPr lang="ja-JP" altLang="en-US" sz="900" dirty="0" smtClean="0"/>
              <a:t>エゾユキウサギ（札幌市丸山動物園）：切干</a:t>
            </a:r>
            <a:r>
              <a:rPr lang="ja-JP" altLang="en-US" sz="900" dirty="0"/>
              <a:t>大根 </a:t>
            </a:r>
            <a:r>
              <a:rPr lang="en-US" altLang="ja-JP" sz="900" dirty="0" smtClean="0"/>
              <a:t>-</a:t>
            </a:r>
            <a:r>
              <a:rPr lang="ja-JP" altLang="en-US" sz="900" dirty="0" smtClean="0"/>
              <a:t>継承 </a:t>
            </a:r>
            <a:r>
              <a:rPr lang="en-US" altLang="ja-JP" sz="900" dirty="0"/>
              <a:t>4.0, </a:t>
            </a:r>
            <a:r>
              <a:rPr lang="en-US" altLang="ja-JP" sz="900" dirty="0">
                <a:hlinkClick r:id="rId9"/>
              </a:rPr>
              <a:t>https://</a:t>
            </a:r>
            <a:r>
              <a:rPr lang="en-US" altLang="ja-JP" sz="900" dirty="0" smtClean="0">
                <a:hlinkClick r:id="rId9"/>
              </a:rPr>
              <a:t>commons.wikimedia.org/w/index.php?curid=57889986</a:t>
            </a:r>
            <a:endParaRPr lang="en-US" altLang="ja-JP" sz="900" dirty="0" smtClean="0"/>
          </a:p>
          <a:p>
            <a:r>
              <a:rPr lang="ja-JP" altLang="en-US" sz="900" dirty="0" smtClean="0"/>
              <a:t>アマミノクロウサギ（国立博物館剥製）</a:t>
            </a:r>
            <a:r>
              <a:rPr lang="en-US" altLang="ja-JP" sz="900" dirty="0" smtClean="0"/>
              <a:t>Momotarou2012 -</a:t>
            </a:r>
            <a:r>
              <a:rPr lang="ja-JP" altLang="en-US" sz="900" dirty="0" smtClean="0"/>
              <a:t>継承 </a:t>
            </a:r>
            <a:r>
              <a:rPr lang="en-US" altLang="ja-JP" sz="900" dirty="0"/>
              <a:t>3.0, </a:t>
            </a:r>
            <a:r>
              <a:rPr lang="en-US" altLang="ja-JP" sz="900" dirty="0">
                <a:hlinkClick r:id="rId10"/>
              </a:rPr>
              <a:t>https://</a:t>
            </a:r>
            <a:r>
              <a:rPr lang="en-US" altLang="ja-JP" sz="900" dirty="0" smtClean="0">
                <a:hlinkClick r:id="rId10"/>
              </a:rPr>
              <a:t>commons.wikimedia.org/w/index.php?curid=22842126</a:t>
            </a:r>
            <a:endParaRPr lang="en-US" altLang="ja-JP" sz="900" dirty="0" smtClean="0"/>
          </a:p>
          <a:p>
            <a:r>
              <a:rPr lang="ja-JP" altLang="en-US" sz="900" dirty="0" smtClean="0"/>
              <a:t>エゾナキウサギ：なん </a:t>
            </a:r>
            <a:r>
              <a:rPr lang="en-US" altLang="ja-JP" sz="900" dirty="0" smtClean="0"/>
              <a:t>- </a:t>
            </a:r>
            <a:r>
              <a:rPr lang="ja-JP" altLang="en-US" sz="900" dirty="0"/>
              <a:t>パブリック・ドメイン</a:t>
            </a:r>
            <a:r>
              <a:rPr lang="en-US" altLang="ja-JP" sz="900" dirty="0"/>
              <a:t>, https://</a:t>
            </a:r>
            <a:r>
              <a:rPr lang="en-US" altLang="ja-JP" sz="900" dirty="0" smtClean="0"/>
              <a:t>commons.wikimedia.org/w/index.php?curid=1468416</a:t>
            </a:r>
            <a:endParaRPr kumimoji="1" lang="ja-JP" altLang="en-US" sz="900" dirty="0"/>
          </a:p>
        </p:txBody>
      </p:sp>
      <p:sp>
        <p:nvSpPr>
          <p:cNvPr id="20" name="テキスト ボックス 19"/>
          <p:cNvSpPr txBox="1"/>
          <p:nvPr/>
        </p:nvSpPr>
        <p:spPr>
          <a:xfrm>
            <a:off x="2976076" y="6160646"/>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2746384416"/>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91225" y="-483950"/>
            <a:ext cx="12009549" cy="6638688"/>
          </a:xfrm>
          <a:prstGeom prst="roundRect">
            <a:avLst>
              <a:gd name="adj" fmla="val 4526"/>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1327213" y="922341"/>
            <a:ext cx="274186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うさぎのこと</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
        <p:nvSpPr>
          <p:cNvPr id="6" name="正方形/長方形 5"/>
          <p:cNvSpPr/>
          <p:nvPr/>
        </p:nvSpPr>
        <p:spPr>
          <a:xfrm>
            <a:off x="1141782" y="1659001"/>
            <a:ext cx="9688271" cy="646331"/>
          </a:xfrm>
          <a:prstGeom prst="rect">
            <a:avLst/>
          </a:prstGeom>
        </p:spPr>
        <p:txBody>
          <a:bodyPr wrap="square">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ペットとして飼育</a:t>
            </a:r>
            <a:r>
              <a:rPr lang="ja-JP" altLang="en-US" dirty="0">
                <a:latin typeface="UD デジタル 教科書体 NP-B" panose="02020700000000000000" pitchFamily="18" charset="-128"/>
                <a:ea typeface="UD デジタル 教科書体 NP-B" panose="02020700000000000000" pitchFamily="18" charset="-128"/>
              </a:rPr>
              <a:t>されて</a:t>
            </a:r>
            <a:r>
              <a:rPr lang="ja-JP" altLang="en-US" dirty="0" smtClean="0">
                <a:latin typeface="UD デジタル 教科書体 NP-B" panose="02020700000000000000" pitchFamily="18" charset="-128"/>
                <a:ea typeface="UD デジタル 教科書体 NP-B" panose="02020700000000000000" pitchFamily="18" charset="-128"/>
              </a:rPr>
              <a:t>いる</a:t>
            </a:r>
            <a:r>
              <a:rPr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カイウサギ</a:t>
            </a:r>
            <a:r>
              <a:rPr lang="ja-JP" altLang="en-US" dirty="0">
                <a:latin typeface="UD デジタル 教科書体 NP-B" panose="02020700000000000000" pitchFamily="18" charset="-128"/>
                <a:ea typeface="UD デジタル 教科書体 NP-B" panose="02020700000000000000" pitchFamily="18" charset="-128"/>
              </a:rPr>
              <a:t>は</a:t>
            </a:r>
            <a:r>
              <a:rPr lang="ja-JP" altLang="en-US" dirty="0" smtClean="0">
                <a:latin typeface="UD デジタル 教科書体 NP-B" panose="02020700000000000000" pitchFamily="18" charset="-128"/>
                <a:ea typeface="UD デジタル 教科書体 NP-B" panose="02020700000000000000" pitchFamily="18" charset="-128"/>
              </a:rPr>
              <a:t>、フランスやイギリス、オランダなどで品種改良されたものです。</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1141782" y="3535168"/>
            <a:ext cx="10536013" cy="369332"/>
          </a:xfrm>
          <a:prstGeom prst="rect">
            <a:avLst/>
          </a:prstGeom>
        </p:spPr>
        <p:txBody>
          <a:bodyPr wrap="square">
            <a:spAutoFit/>
          </a:bodyPr>
          <a:lstStyle/>
          <a:p>
            <a:r>
              <a:rPr lang="en-US" altLang="ja-JP" dirty="0" smtClean="0">
                <a:latin typeface="UD デジタル 教科書体 NP-B" panose="02020700000000000000" pitchFamily="18" charset="-128"/>
                <a:ea typeface="UD デジタル 教科書体 NP-B" panose="02020700000000000000" pitchFamily="18" charset="-128"/>
              </a:rPr>
              <a:t>1550</a:t>
            </a:r>
            <a:r>
              <a:rPr lang="ja-JP" altLang="en-US" dirty="0" smtClean="0">
                <a:latin typeface="UD デジタル 教科書体 NP-B" panose="02020700000000000000" pitchFamily="18" charset="-128"/>
                <a:ea typeface="UD デジタル 教科書体 NP-B" panose="02020700000000000000" pitchFamily="18" charset="-128"/>
              </a:rPr>
              <a:t>年代　オランダ人が日本にカイウサギを持ち込む</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9" name="正方形/長方形 18"/>
          <p:cNvSpPr/>
          <p:nvPr/>
        </p:nvSpPr>
        <p:spPr>
          <a:xfrm>
            <a:off x="1141782" y="4090583"/>
            <a:ext cx="10536013" cy="369332"/>
          </a:xfrm>
          <a:prstGeom prst="rect">
            <a:avLst/>
          </a:prstGeom>
        </p:spPr>
        <p:txBody>
          <a:bodyPr wrap="square">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江戸時代　　裕福な商人たちがカイウサギを飼う</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20" name="正方形/長方形 19"/>
          <p:cNvSpPr/>
          <p:nvPr/>
        </p:nvSpPr>
        <p:spPr>
          <a:xfrm>
            <a:off x="1141782" y="4645998"/>
            <a:ext cx="10536013" cy="1477328"/>
          </a:xfrm>
          <a:prstGeom prst="rect">
            <a:avLst/>
          </a:prstGeom>
        </p:spPr>
        <p:txBody>
          <a:bodyPr wrap="square">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明治時代　　ウサギブームが起こる。高価な品種は現在価格で</a:t>
            </a:r>
            <a:r>
              <a:rPr lang="en-US" altLang="ja-JP" dirty="0" smtClean="0">
                <a:latin typeface="UD デジタル 教科書体 NP-B" panose="02020700000000000000" pitchFamily="18" charset="-128"/>
                <a:ea typeface="UD デジタル 教科書体 NP-B" panose="02020700000000000000" pitchFamily="18" charset="-128"/>
              </a:rPr>
              <a:t>80</a:t>
            </a:r>
            <a:r>
              <a:rPr lang="ja-JP" altLang="en-US" dirty="0" smtClean="0">
                <a:latin typeface="UD デジタル 教科書体 NP-B" panose="02020700000000000000" pitchFamily="18" charset="-128"/>
                <a:ea typeface="UD デジタル 教科書体 NP-B" panose="02020700000000000000" pitchFamily="18" charset="-128"/>
              </a:rPr>
              <a:t>万円～</a:t>
            </a:r>
            <a:r>
              <a:rPr lang="en-US" altLang="ja-JP" dirty="0" smtClean="0">
                <a:latin typeface="UD デジタル 教科書体 NP-B" panose="02020700000000000000" pitchFamily="18" charset="-128"/>
                <a:ea typeface="UD デジタル 教科書体 NP-B" panose="02020700000000000000" pitchFamily="18" charset="-128"/>
              </a:rPr>
              <a:t>240</a:t>
            </a:r>
            <a:r>
              <a:rPr lang="ja-JP" altLang="en-US" dirty="0" smtClean="0">
                <a:latin typeface="UD デジタル 教科書体 NP-B" panose="02020700000000000000" pitchFamily="18" charset="-128"/>
                <a:ea typeface="UD デジタル 教科書体 NP-B" panose="02020700000000000000" pitchFamily="18" charset="-128"/>
              </a:rPr>
              <a:t>万円で取引された。</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dirty="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　　この頃、日本白色種（赤目の白ウサギ）が作られる。</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dirty="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　　農家は大型のウサギを飼育し食肉毛皮を売り、副業とした。</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dirty="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　　日清日露戦争では軍事物資となり、太平洋戦争時にはアンゴラウサギ飼育頭数が世界一</a:t>
            </a:r>
            <a:endParaRPr lang="en-US" altLang="ja-JP" dirty="0" smtClean="0">
              <a:latin typeface="UD デジタル 教科書体 NP-B" panose="02020700000000000000" pitchFamily="18" charset="-128"/>
              <a:ea typeface="UD デジタル 教科書体 NP-B" panose="02020700000000000000" pitchFamily="18" charset="-128"/>
            </a:endParaRPr>
          </a:p>
          <a:p>
            <a:r>
              <a:rPr lang="en-US" altLang="ja-JP" dirty="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　　になる。</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4435580" y="737675"/>
            <a:ext cx="5482778" cy="769441"/>
          </a:xfrm>
          <a:prstGeom prst="rect">
            <a:avLst/>
          </a:prstGeom>
          <a:noFill/>
        </p:spPr>
        <p:txBody>
          <a:bodyPr wrap="square" rtlCol="0">
            <a:spAutoFit/>
          </a:bodyPr>
          <a:lstStyle/>
          <a:p>
            <a:pPr algn="ctr"/>
            <a:r>
              <a:rPr lang="ja-JP" altLang="en-US" sz="4400" dirty="0" smtClean="0">
                <a:solidFill>
                  <a:srgbClr val="C00000"/>
                </a:solidFill>
                <a:latin typeface="UD デジタル 教科書体 NP-B" panose="02020700000000000000" pitchFamily="18" charset="-128"/>
                <a:ea typeface="UD デジタル 教科書体 NP-B" panose="02020700000000000000" pitchFamily="18" charset="-128"/>
              </a:rPr>
              <a:t>日本と「うさぎ史」</a:t>
            </a:r>
            <a:endParaRPr lang="en-US" altLang="ja-JP" sz="4400" dirty="0">
              <a:solidFill>
                <a:srgbClr val="C00000"/>
              </a:solidFill>
              <a:latin typeface="UD デジタル 教科書体 NP-B" panose="02020700000000000000" pitchFamily="18" charset="-128"/>
              <a:ea typeface="UD デジタル 教科書体 NP-B" panose="02020700000000000000" pitchFamily="18" charset="-128"/>
            </a:endParaRPr>
          </a:p>
        </p:txBody>
      </p:sp>
      <p:sp>
        <p:nvSpPr>
          <p:cNvPr id="12" name="正方形/長方形 11"/>
          <p:cNvSpPr/>
          <p:nvPr/>
        </p:nvSpPr>
        <p:spPr>
          <a:xfrm>
            <a:off x="1141782" y="2550576"/>
            <a:ext cx="10536013" cy="369332"/>
          </a:xfrm>
          <a:prstGeom prst="rect">
            <a:avLst/>
          </a:prstGeom>
        </p:spPr>
        <p:txBody>
          <a:bodyPr wrap="square">
            <a:spAutoFit/>
          </a:bodyPr>
          <a:lstStyle/>
          <a:p>
            <a:r>
              <a:rPr lang="en-US" altLang="ja-JP" dirty="0" smtClean="0">
                <a:latin typeface="UD デジタル 教科書体 NP-B" panose="02020700000000000000" pitchFamily="18" charset="-128"/>
                <a:ea typeface="UD デジタル 教科書体 NP-B" panose="02020700000000000000" pitchFamily="18" charset="-128"/>
              </a:rPr>
              <a:t>712</a:t>
            </a:r>
            <a:r>
              <a:rPr lang="ja-JP" altLang="en-US" dirty="0" smtClean="0">
                <a:latin typeface="UD デジタル 教科書体 NP-B" panose="02020700000000000000" pitchFamily="18" charset="-128"/>
                <a:ea typeface="UD デジタル 教科書体 NP-B" panose="02020700000000000000" pitchFamily="18" charset="-128"/>
              </a:rPr>
              <a:t>年　　　「古事記」に因幡の白兎が、大国主命に治療を受けたことが書かれる</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4" name="正方形/長方形 13"/>
          <p:cNvSpPr/>
          <p:nvPr/>
        </p:nvSpPr>
        <p:spPr>
          <a:xfrm>
            <a:off x="1141782" y="3043042"/>
            <a:ext cx="10536013" cy="369332"/>
          </a:xfrm>
          <a:prstGeom prst="rect">
            <a:avLst/>
          </a:prstGeom>
        </p:spPr>
        <p:txBody>
          <a:bodyPr wrap="square">
            <a:spAutoFit/>
          </a:bodyPr>
          <a:lstStyle/>
          <a:p>
            <a:r>
              <a:rPr lang="ja-JP" altLang="en-US" dirty="0" smtClean="0">
                <a:latin typeface="UD デジタル 教科書体 NP-B" panose="02020700000000000000" pitchFamily="18" charset="-128"/>
                <a:ea typeface="UD デジタル 教科書体 NP-B" panose="02020700000000000000" pitchFamily="18" charset="-128"/>
              </a:rPr>
              <a:t>平安時代　　「鳥獣人物戯画」でカエルと相撲を取る</a:t>
            </a:r>
            <a:endParaRPr lang="en-US" altLang="ja-JP"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4400" y="2939296"/>
            <a:ext cx="2487038" cy="1643300"/>
          </a:xfrm>
          <a:prstGeom prst="rect">
            <a:avLst/>
          </a:prstGeom>
        </p:spPr>
      </p:pic>
      <p:sp>
        <p:nvSpPr>
          <p:cNvPr id="7" name="テキスト ボックス 6"/>
          <p:cNvSpPr txBox="1"/>
          <p:nvPr/>
        </p:nvSpPr>
        <p:spPr>
          <a:xfrm>
            <a:off x="6193016" y="6394446"/>
            <a:ext cx="7018638" cy="369332"/>
          </a:xfrm>
          <a:prstGeom prst="rect">
            <a:avLst/>
          </a:prstGeom>
          <a:noFill/>
        </p:spPr>
        <p:txBody>
          <a:bodyPr wrap="square" rtlCol="0">
            <a:spAutoFit/>
          </a:bodyPr>
          <a:lstStyle/>
          <a:p>
            <a:r>
              <a:rPr lang="ja-JP" altLang="en-US" sz="900" dirty="0" smtClean="0"/>
              <a:t>アンゴラウサギ：</a:t>
            </a:r>
            <a:r>
              <a:rPr lang="en-US" altLang="ja-JP" sz="900" dirty="0" err="1" smtClean="0"/>
              <a:t>Clevername</a:t>
            </a:r>
            <a:r>
              <a:rPr lang="en-US" altLang="ja-JP" sz="900" dirty="0" smtClean="0"/>
              <a:t>, </a:t>
            </a:r>
            <a:r>
              <a:rPr lang="en-US" altLang="ja-JP" sz="900" dirty="0"/>
              <a:t>https://</a:t>
            </a:r>
            <a:r>
              <a:rPr lang="en-US" altLang="ja-JP" sz="900" dirty="0" smtClean="0"/>
              <a:t>commons.wikimedia.org/w/index.php?curid=5013956</a:t>
            </a:r>
          </a:p>
          <a:p>
            <a:r>
              <a:rPr lang="ja-JP" altLang="en-US" sz="900" dirty="0" smtClean="0"/>
              <a:t>鳥獣人物戯画：</a:t>
            </a:r>
            <a:r>
              <a:rPr lang="en-US" altLang="ja-JP" sz="900" dirty="0" smtClean="0"/>
              <a:t>Kyoto </a:t>
            </a:r>
            <a:r>
              <a:rPr lang="en-US" altLang="ja-JP" sz="900" dirty="0"/>
              <a:t>National Museum - kyohaku.go.jp</a:t>
            </a:r>
            <a:r>
              <a:rPr lang="en-US" altLang="ja-JP" sz="900" dirty="0" smtClean="0"/>
              <a:t>, </a:t>
            </a:r>
            <a:r>
              <a:rPr lang="en-US" altLang="ja-JP" sz="900" dirty="0"/>
              <a:t>https://</a:t>
            </a:r>
            <a:r>
              <a:rPr lang="en-US" altLang="ja-JP" sz="900" dirty="0" smtClean="0"/>
              <a:t>commons.wikimedia.org/w/index.php?curid=8849527</a:t>
            </a:r>
            <a:endParaRPr kumimoji="1" lang="ja-JP" altLang="en-US" sz="900" dirty="0"/>
          </a:p>
        </p:txBody>
      </p:sp>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8803" y="5182669"/>
            <a:ext cx="1718593" cy="1427205"/>
          </a:xfrm>
          <a:prstGeom prst="rect">
            <a:avLst/>
          </a:prstGeom>
        </p:spPr>
      </p:pic>
      <p:sp>
        <p:nvSpPr>
          <p:cNvPr id="17" name="テキスト ボックス 16"/>
          <p:cNvSpPr txBox="1"/>
          <p:nvPr/>
        </p:nvSpPr>
        <p:spPr>
          <a:xfrm>
            <a:off x="6193016" y="6139032"/>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538482647"/>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12" grpId="0"/>
      <p:bldP spid="14" grpId="0"/>
      <p:bldP spid="7"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598859" y="1082534"/>
            <a:ext cx="4869638"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「うさぎ」のひみつ</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2050" name="Picture 2" descr="https://upload.wikimedia.org/wikipedia/commons/thumb/2/2c/4-Week-Old_Netherlands_Dwarf_Rabbit.JPG/800px-4-Week-Old_Netherlands_Dwarf_Rabbit.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1101" y="1985363"/>
            <a:ext cx="2273585" cy="341037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689124" y="6513322"/>
            <a:ext cx="5436973" cy="230832"/>
          </a:xfrm>
          <a:prstGeom prst="rect">
            <a:avLst/>
          </a:prstGeom>
          <a:noFill/>
        </p:spPr>
        <p:txBody>
          <a:bodyPr wrap="square" rtlCol="0">
            <a:spAutoFit/>
          </a:bodyPr>
          <a:lstStyle/>
          <a:p>
            <a:r>
              <a:rPr lang="en-US" altLang="ja-JP" sz="900" dirty="0"/>
              <a:t>By Aaron Van </a:t>
            </a:r>
            <a:r>
              <a:rPr lang="en-US" altLang="ja-JP" sz="900" dirty="0" err="1"/>
              <a:t>Dyken</a:t>
            </a:r>
            <a:r>
              <a:rPr lang="en-US" altLang="ja-JP" sz="900" dirty="0"/>
              <a:t> - Own work, CC BY-SA 4.0, https://commons.wikimedia.org/w/index.php?curid=43685781</a:t>
            </a:r>
            <a:endParaRPr kumimoji="1" lang="ja-JP" altLang="en-US" sz="900" dirty="0"/>
          </a:p>
        </p:txBody>
      </p:sp>
      <p:sp>
        <p:nvSpPr>
          <p:cNvPr id="7" name="テキスト ボックス 6"/>
          <p:cNvSpPr txBox="1"/>
          <p:nvPr/>
        </p:nvSpPr>
        <p:spPr>
          <a:xfrm>
            <a:off x="6689124" y="6236323"/>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extLst>
      <p:ext uri="{BB962C8B-B14F-4D97-AF65-F5344CB8AC3E}">
        <p14:creationId xmlns:p14="http://schemas.microsoft.com/office/powerpoint/2010/main" val="2738035349"/>
      </p:ext>
    </p:extLst>
  </p:cSld>
  <p:clrMapOvr>
    <a:masterClrMapping/>
  </p:clrMapOvr>
  <mc:AlternateContent xmlns:mc="http://schemas.openxmlformats.org/markup-compatibility/2006" xmlns:p14="http://schemas.microsoft.com/office/powerpoint/2010/main">
    <mc:Choice Requires="p14">
      <p:transition spd="slow" p14:dur="2000" advTm="15748"/>
    </mc:Choice>
    <mc:Fallback xmlns="">
      <p:transition spd="slow" advTm="1574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235684" y="904627"/>
            <a:ext cx="3553607" cy="584775"/>
          </a:xfrm>
          <a:prstGeom prst="rect">
            <a:avLst/>
          </a:prstGeom>
          <a:noFill/>
        </p:spPr>
        <p:txBody>
          <a:bodyPr wrap="square" rtlCol="0">
            <a:spAutoFit/>
          </a:bodyPr>
          <a:lstStyle/>
          <a:p>
            <a:pPr algn="ctr"/>
            <a:r>
              <a:rPr lang="ja-JP" altLang="en-US" sz="3200" dirty="0" smtClean="0">
                <a:solidFill>
                  <a:srgbClr val="0070C0"/>
                </a:solidFill>
                <a:latin typeface="UD デジタル 教科書体 NP-B" panose="02020700000000000000" pitchFamily="18" charset="-128"/>
                <a:ea typeface="UD デジタル 教科書体 NP-B" panose="02020700000000000000" pitchFamily="18" charset="-128"/>
              </a:rPr>
              <a:t>うさぎのひみつ①</a:t>
            </a:r>
            <a:endParaRPr lang="en-US" altLang="ja-JP" sz="32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4242136" y="2042656"/>
            <a:ext cx="7043702" cy="3046988"/>
          </a:xfrm>
          <a:prstGeom prst="rect">
            <a:avLst/>
          </a:prstGeom>
          <a:noFill/>
        </p:spPr>
        <p:txBody>
          <a:bodyPr wrap="square" rtlCol="0">
            <a:spAutoFit/>
          </a:bodyPr>
          <a:lstStyle/>
          <a:p>
            <a:r>
              <a:rPr lang="ja-JP" altLang="en-US" sz="2400" dirty="0" smtClean="0">
                <a:latin typeface="UD デジタル 教科書体 NP-B" panose="02020700000000000000" pitchFamily="18" charset="-128"/>
                <a:ea typeface="UD デジタル 教科書体 NP-B" panose="02020700000000000000" pitchFamily="18" charset="-128"/>
              </a:rPr>
              <a:t>　ウサギは他の肉食動物から襲われやすい弱い動物です。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外敵の動きを察知するため、左右の耳は音のする方向に別々に動かすことができます。</a:t>
            </a:r>
            <a:endParaRPr lang="en-US" altLang="ja-JP" sz="2400" dirty="0" smtClean="0">
              <a:latin typeface="UD デジタル 教科書体 NP-B" panose="02020700000000000000" pitchFamily="18" charset="-128"/>
              <a:ea typeface="UD デジタル 教科書体 NP-B" panose="02020700000000000000" pitchFamily="18" charset="-128"/>
            </a:endParaRPr>
          </a:p>
          <a:p>
            <a:endParaRPr lang="en-US" altLang="ja-JP" sz="2400" dirty="0" smtClean="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　また、薄い耳には多くの血管があり、放熱をする働きもあります。</a:t>
            </a:r>
            <a:endParaRPr lang="en-US" altLang="ja-JP" sz="2400" dirty="0">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9866" y="351373"/>
            <a:ext cx="1057347" cy="1141935"/>
          </a:xfrm>
          <a:prstGeom prst="rect">
            <a:avLst/>
          </a:prstGeom>
        </p:spPr>
      </p:pic>
      <p:sp>
        <p:nvSpPr>
          <p:cNvPr id="8" name="テキスト ボックス 7"/>
          <p:cNvSpPr txBox="1"/>
          <p:nvPr/>
        </p:nvSpPr>
        <p:spPr>
          <a:xfrm>
            <a:off x="5089064" y="843071"/>
            <a:ext cx="1496847" cy="707886"/>
          </a:xfrm>
          <a:prstGeom prst="rect">
            <a:avLst/>
          </a:prstGeom>
          <a:noFill/>
        </p:spPr>
        <p:txBody>
          <a:bodyPr wrap="square" rtlCol="0">
            <a:spAutoFit/>
          </a:bodyPr>
          <a:lstStyle/>
          <a:p>
            <a:pPr algn="ctr"/>
            <a:r>
              <a:rPr lang="ja-JP" altLang="en-US" sz="4000" dirty="0" smtClean="0">
                <a:solidFill>
                  <a:srgbClr val="C00000"/>
                </a:solidFill>
                <a:latin typeface="UD デジタル 教科書体 NP-B" panose="02020700000000000000" pitchFamily="18" charset="-128"/>
                <a:ea typeface="UD デジタル 教科書体 NP-B" panose="02020700000000000000" pitchFamily="18" charset="-128"/>
              </a:rPr>
              <a:t>耳介</a:t>
            </a:r>
            <a:endParaRPr lang="en-US" altLang="ja-JP" sz="4000" dirty="0">
              <a:solidFill>
                <a:srgbClr val="C00000"/>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a:stretch>
            <a:fillRect/>
          </a:stretch>
        </p:blipFill>
        <p:spPr>
          <a:xfrm>
            <a:off x="798539" y="1810991"/>
            <a:ext cx="3124200" cy="4572000"/>
          </a:xfrm>
          <a:prstGeom prst="rect">
            <a:avLst/>
          </a:prstGeom>
        </p:spPr>
      </p:pic>
      <p:sp>
        <p:nvSpPr>
          <p:cNvPr id="11" name="テキスト ボックス 10"/>
          <p:cNvSpPr txBox="1"/>
          <p:nvPr/>
        </p:nvSpPr>
        <p:spPr>
          <a:xfrm>
            <a:off x="6240227" y="6627168"/>
            <a:ext cx="5856090" cy="230832"/>
          </a:xfrm>
          <a:prstGeom prst="rect">
            <a:avLst/>
          </a:prstGeom>
          <a:noFill/>
        </p:spPr>
        <p:txBody>
          <a:bodyPr wrap="none" rtlCol="0">
            <a:spAutoFit/>
          </a:bodyPr>
          <a:lstStyle/>
          <a:p>
            <a:r>
              <a:rPr lang="ja-JP" altLang="en-US" sz="900" dirty="0" smtClean="0"/>
              <a:t>アナウサギ：</a:t>
            </a:r>
            <a:r>
              <a:rPr lang="en-US" altLang="ja-JP" sz="900" dirty="0" smtClean="0"/>
              <a:t>JJ </a:t>
            </a:r>
            <a:r>
              <a:rPr lang="en-US" altLang="ja-JP" sz="900" dirty="0"/>
              <a:t>Harrison (https://www.jjharrison.com.au</a:t>
            </a:r>
            <a:r>
              <a:rPr lang="en-US" altLang="ja-JP" sz="900" dirty="0" smtClean="0"/>
              <a:t>/), </a:t>
            </a:r>
            <a:r>
              <a:rPr lang="en-US" altLang="ja-JP" sz="900" dirty="0">
                <a:hlinkClick r:id="rId5"/>
              </a:rPr>
              <a:t>https://</a:t>
            </a:r>
            <a:r>
              <a:rPr lang="en-US" altLang="ja-JP" sz="900" dirty="0" smtClean="0">
                <a:hlinkClick r:id="rId5"/>
              </a:rPr>
              <a:t>commons.wikimedia.org/w/index.php?curid=5681467</a:t>
            </a:r>
            <a:endParaRPr lang="en-US" altLang="ja-JP" sz="900" dirty="0" smtClean="0"/>
          </a:p>
        </p:txBody>
      </p:sp>
      <p:sp>
        <p:nvSpPr>
          <p:cNvPr id="12" name="テキスト ボックス 11"/>
          <p:cNvSpPr txBox="1"/>
          <p:nvPr/>
        </p:nvSpPr>
        <p:spPr>
          <a:xfrm>
            <a:off x="6240227" y="6347230"/>
            <a:ext cx="1984839" cy="276999"/>
          </a:xfrm>
          <a:prstGeom prst="rect">
            <a:avLst/>
          </a:prstGeom>
          <a:noFill/>
        </p:spPr>
        <p:txBody>
          <a:bodyPr wrap="none" rtlCol="0">
            <a:spAutoFit/>
          </a:bodyPr>
          <a:lstStyle/>
          <a:p>
            <a:r>
              <a:rPr kumimoji="1" lang="ja-JP" altLang="en-US" sz="1200" b="1" dirty="0" smtClean="0"/>
              <a:t>使用した写真の著作権表示</a:t>
            </a:r>
            <a:endParaRPr kumimoji="1" lang="ja-JP" altLang="en-US" sz="1200" b="1" dirty="0"/>
          </a:p>
        </p:txBody>
      </p:sp>
    </p:spTree>
    <p:custDataLst>
      <p:tags r:id="rId1"/>
    </p:custDataLst>
    <p:extLst>
      <p:ext uri="{BB962C8B-B14F-4D97-AF65-F5344CB8AC3E}">
        <p14:creationId xmlns:p14="http://schemas.microsoft.com/office/powerpoint/2010/main" val="4036877299"/>
      </p:ext>
    </p:extLst>
  </p:cSld>
  <p:clrMapOvr>
    <a:masterClrMapping/>
  </p:clrMapOvr>
  <mc:AlternateContent xmlns:mc="http://schemas.openxmlformats.org/markup-compatibility/2006" xmlns:p14="http://schemas.microsoft.com/office/powerpoint/2010/main">
    <mc:Choice Requires="p14">
      <p:transition spd="slow" p14:dur="2000" advTm="89851"/>
    </mc:Choice>
    <mc:Fallback xmlns="">
      <p:transition spd="slow" advTm="898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11.2|13.5"/>
</p:tagLst>
</file>

<file path=ppt/tags/tag10.xml><?xml version="1.0" encoding="utf-8"?>
<p:tagLst xmlns:a="http://schemas.openxmlformats.org/drawingml/2006/main" xmlns:r="http://schemas.openxmlformats.org/officeDocument/2006/relationships" xmlns:p="http://schemas.openxmlformats.org/presentationml/2006/main">
  <p:tag name="TIMING" val="|11.2|6.4|31.5|22.8"/>
</p:tagLst>
</file>

<file path=ppt/tags/tag11.xml><?xml version="1.0" encoding="utf-8"?>
<p:tagLst xmlns:a="http://schemas.openxmlformats.org/drawingml/2006/main" xmlns:r="http://schemas.openxmlformats.org/officeDocument/2006/relationships" xmlns:p="http://schemas.openxmlformats.org/presentationml/2006/main">
  <p:tag name="TIMING" val="|11.2|6.4|31.5|22.8"/>
</p:tagLst>
</file>

<file path=ppt/tags/tag12.xml><?xml version="1.0" encoding="utf-8"?>
<p:tagLst xmlns:a="http://schemas.openxmlformats.org/drawingml/2006/main" xmlns:r="http://schemas.openxmlformats.org/officeDocument/2006/relationships" xmlns:p="http://schemas.openxmlformats.org/presentationml/2006/main">
  <p:tag name="TIMING" val="|11.2|6.4|31.5|22.8"/>
</p:tagLst>
</file>

<file path=ppt/tags/tag13.xml><?xml version="1.0" encoding="utf-8"?>
<p:tagLst xmlns:a="http://schemas.openxmlformats.org/drawingml/2006/main" xmlns:r="http://schemas.openxmlformats.org/officeDocument/2006/relationships" xmlns:p="http://schemas.openxmlformats.org/presentationml/2006/main">
  <p:tag name="TIMING" val="|11.2|6.4|31.5|22.8"/>
</p:tagLst>
</file>

<file path=ppt/tags/tag14.xml><?xml version="1.0" encoding="utf-8"?>
<p:tagLst xmlns:a="http://schemas.openxmlformats.org/drawingml/2006/main" xmlns:r="http://schemas.openxmlformats.org/officeDocument/2006/relationships" xmlns:p="http://schemas.openxmlformats.org/presentationml/2006/main">
  <p:tag name="TIMING" val="|11.2|6.4|31.5|22.8"/>
</p:tagLst>
</file>

<file path=ppt/tags/tag15.xml><?xml version="1.0" encoding="utf-8"?>
<p:tagLst xmlns:a="http://schemas.openxmlformats.org/drawingml/2006/main" xmlns:r="http://schemas.openxmlformats.org/officeDocument/2006/relationships" xmlns:p="http://schemas.openxmlformats.org/presentationml/2006/main">
  <p:tag name="TIMING" val="|50.4"/>
</p:tagLst>
</file>

<file path=ppt/tags/tag16.xml><?xml version="1.0" encoding="utf-8"?>
<p:tagLst xmlns:a="http://schemas.openxmlformats.org/drawingml/2006/main" xmlns:r="http://schemas.openxmlformats.org/officeDocument/2006/relationships" xmlns:p="http://schemas.openxmlformats.org/presentationml/2006/main">
  <p:tag name="TIMING" val="|50.4"/>
</p:tagLst>
</file>

<file path=ppt/tags/tag17.xml><?xml version="1.0" encoding="utf-8"?>
<p:tagLst xmlns:a="http://schemas.openxmlformats.org/drawingml/2006/main" xmlns:r="http://schemas.openxmlformats.org/officeDocument/2006/relationships" xmlns:p="http://schemas.openxmlformats.org/presentationml/2006/main">
  <p:tag name="TIMING" val="|11|13.2|13|17.5"/>
</p:tagLst>
</file>

<file path=ppt/tags/tag18.xml><?xml version="1.0" encoding="utf-8"?>
<p:tagLst xmlns:a="http://schemas.openxmlformats.org/drawingml/2006/main" xmlns:r="http://schemas.openxmlformats.org/officeDocument/2006/relationships" xmlns:p="http://schemas.openxmlformats.org/presentationml/2006/main">
  <p:tag name="TIMING" val="|6.4"/>
</p:tagLst>
</file>

<file path=ppt/tags/tag19.xml><?xml version="1.0" encoding="utf-8"?>
<p:tagLst xmlns:a="http://schemas.openxmlformats.org/drawingml/2006/main" xmlns:r="http://schemas.openxmlformats.org/officeDocument/2006/relationships" xmlns:p="http://schemas.openxmlformats.org/presentationml/2006/main">
  <p:tag name="TIMING" val="|16.2|4.4|3.9|18.6"/>
</p:tagLst>
</file>

<file path=ppt/tags/tag2.xml><?xml version="1.0" encoding="utf-8"?>
<p:tagLst xmlns:a="http://schemas.openxmlformats.org/drawingml/2006/main" xmlns:r="http://schemas.openxmlformats.org/officeDocument/2006/relationships" xmlns:p="http://schemas.openxmlformats.org/presentationml/2006/main">
  <p:tag name="TIMING" val="|6.3|11.2|13.5"/>
</p:tagLst>
</file>

<file path=ppt/tags/tag20.xml><?xml version="1.0" encoding="utf-8"?>
<p:tagLst xmlns:a="http://schemas.openxmlformats.org/drawingml/2006/main" xmlns:r="http://schemas.openxmlformats.org/officeDocument/2006/relationships" xmlns:p="http://schemas.openxmlformats.org/presentationml/2006/main">
  <p:tag name="TIMING" val="|16.2|4.4|3.9|18.6"/>
</p:tagLst>
</file>

<file path=ppt/tags/tag21.xml><?xml version="1.0" encoding="utf-8"?>
<p:tagLst xmlns:a="http://schemas.openxmlformats.org/drawingml/2006/main" xmlns:r="http://schemas.openxmlformats.org/officeDocument/2006/relationships" xmlns:p="http://schemas.openxmlformats.org/presentationml/2006/main">
  <p:tag name="TIMING" val="|16.2|4.4|3.9|18.6"/>
</p:tagLst>
</file>

<file path=ppt/tags/tag22.xml><?xml version="1.0" encoding="utf-8"?>
<p:tagLst xmlns:a="http://schemas.openxmlformats.org/drawingml/2006/main" xmlns:r="http://schemas.openxmlformats.org/officeDocument/2006/relationships" xmlns:p="http://schemas.openxmlformats.org/presentationml/2006/main">
  <p:tag name="TIMING" val="|16.2|4.4|3.9|18.6"/>
</p:tagLst>
</file>

<file path=ppt/tags/tag23.xml><?xml version="1.0" encoding="utf-8"?>
<p:tagLst xmlns:a="http://schemas.openxmlformats.org/drawingml/2006/main" xmlns:r="http://schemas.openxmlformats.org/officeDocument/2006/relationships" xmlns:p="http://schemas.openxmlformats.org/presentationml/2006/main">
  <p:tag name="TIMING" val="|16.2|4.4|3.9|18.6"/>
</p:tagLst>
</file>

<file path=ppt/tags/tag24.xml><?xml version="1.0" encoding="utf-8"?>
<p:tagLst xmlns:a="http://schemas.openxmlformats.org/drawingml/2006/main" xmlns:r="http://schemas.openxmlformats.org/officeDocument/2006/relationships" xmlns:p="http://schemas.openxmlformats.org/presentationml/2006/main">
  <p:tag name="TIMING" val="|16.2|4.4|3.9|18.6"/>
</p:tagLst>
</file>

<file path=ppt/tags/tag25.xml><?xml version="1.0" encoding="utf-8"?>
<p:tagLst xmlns:a="http://schemas.openxmlformats.org/drawingml/2006/main" xmlns:r="http://schemas.openxmlformats.org/officeDocument/2006/relationships" xmlns:p="http://schemas.openxmlformats.org/presentationml/2006/main">
  <p:tag name="TIMING" val="|16.2|4.4|3.9|18.6"/>
</p:tagLst>
</file>

<file path=ppt/tags/tag26.xml><?xml version="1.0" encoding="utf-8"?>
<p:tagLst xmlns:a="http://schemas.openxmlformats.org/drawingml/2006/main" xmlns:r="http://schemas.openxmlformats.org/officeDocument/2006/relationships" xmlns:p="http://schemas.openxmlformats.org/presentationml/2006/main">
  <p:tag name="TIMING" val="|16.2|4.4|3.9|18.6"/>
</p:tagLst>
</file>

<file path=ppt/tags/tag27.xml><?xml version="1.0" encoding="utf-8"?>
<p:tagLst xmlns:a="http://schemas.openxmlformats.org/drawingml/2006/main" xmlns:r="http://schemas.openxmlformats.org/officeDocument/2006/relationships" xmlns:p="http://schemas.openxmlformats.org/presentationml/2006/main">
  <p:tag name="TIMING" val="|16.2|4.4|3.9|18.6"/>
</p:tagLst>
</file>

<file path=ppt/tags/tag3.xml><?xml version="1.0" encoding="utf-8"?>
<p:tagLst xmlns:a="http://schemas.openxmlformats.org/drawingml/2006/main" xmlns:r="http://schemas.openxmlformats.org/officeDocument/2006/relationships" xmlns:p="http://schemas.openxmlformats.org/presentationml/2006/main">
  <p:tag name="TIMING" val="|11.2|6.4|31.5|22.8"/>
</p:tagLst>
</file>

<file path=ppt/tags/tag4.xml><?xml version="1.0" encoding="utf-8"?>
<p:tagLst xmlns:a="http://schemas.openxmlformats.org/drawingml/2006/main" xmlns:r="http://schemas.openxmlformats.org/officeDocument/2006/relationships" xmlns:p="http://schemas.openxmlformats.org/presentationml/2006/main">
  <p:tag name="TIMING" val="|11.2|6.4|31.5|22.8"/>
</p:tagLst>
</file>

<file path=ppt/tags/tag5.xml><?xml version="1.0" encoding="utf-8"?>
<p:tagLst xmlns:a="http://schemas.openxmlformats.org/drawingml/2006/main" xmlns:r="http://schemas.openxmlformats.org/officeDocument/2006/relationships" xmlns:p="http://schemas.openxmlformats.org/presentationml/2006/main">
  <p:tag name="TIMING" val="|11.2|6.4|31.5|22.8"/>
</p:tagLst>
</file>

<file path=ppt/tags/tag6.xml><?xml version="1.0" encoding="utf-8"?>
<p:tagLst xmlns:a="http://schemas.openxmlformats.org/drawingml/2006/main" xmlns:r="http://schemas.openxmlformats.org/officeDocument/2006/relationships" xmlns:p="http://schemas.openxmlformats.org/presentationml/2006/main">
  <p:tag name="TIMING" val="|11.2|6.4|31.5|22.8"/>
</p:tagLst>
</file>

<file path=ppt/tags/tag7.xml><?xml version="1.0" encoding="utf-8"?>
<p:tagLst xmlns:a="http://schemas.openxmlformats.org/drawingml/2006/main" xmlns:r="http://schemas.openxmlformats.org/officeDocument/2006/relationships" xmlns:p="http://schemas.openxmlformats.org/presentationml/2006/main">
  <p:tag name="TIMING" val="|11.2|6.4|31.5|22.8"/>
</p:tagLst>
</file>

<file path=ppt/tags/tag8.xml><?xml version="1.0" encoding="utf-8"?>
<p:tagLst xmlns:a="http://schemas.openxmlformats.org/drawingml/2006/main" xmlns:r="http://schemas.openxmlformats.org/officeDocument/2006/relationships" xmlns:p="http://schemas.openxmlformats.org/presentationml/2006/main">
  <p:tag name="TIMING" val="|11.2|6.4|31.5|22.8"/>
</p:tagLst>
</file>

<file path=ppt/tags/tag9.xml><?xml version="1.0" encoding="utf-8"?>
<p:tagLst xmlns:a="http://schemas.openxmlformats.org/drawingml/2006/main" xmlns:r="http://schemas.openxmlformats.org/officeDocument/2006/relationships" xmlns:p="http://schemas.openxmlformats.org/presentationml/2006/main">
  <p:tag name="TIMING" val="|11.2|6.4|31.5|22.8"/>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2126</TotalTime>
  <Words>2118</Words>
  <Application>Microsoft Office PowerPoint</Application>
  <PresentationFormat>ワイド画面</PresentationFormat>
  <Paragraphs>437</Paragraphs>
  <Slides>41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41</vt:i4>
      </vt:variant>
    </vt:vector>
  </HeadingPairs>
  <TitlesOfParts>
    <vt:vector size="47" baseType="lpstr">
      <vt:lpstr>ＭＳ Ｐゴシック</vt:lpstr>
      <vt:lpstr>UD デジタル 教科書体 NP-B</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山城 正仁</dc:creator>
  <cp:lastModifiedBy>藤川大暉</cp:lastModifiedBy>
  <cp:revision>169</cp:revision>
  <dcterms:created xsi:type="dcterms:W3CDTF">2016-09-30T07:18:48Z</dcterms:created>
  <dcterms:modified xsi:type="dcterms:W3CDTF">2023-02-06T06:37:15Z</dcterms:modified>
</cp:coreProperties>
</file>