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7" r:id="rId2"/>
    <p:sldId id="282" r:id="rId3"/>
    <p:sldId id="345" r:id="rId4"/>
    <p:sldId id="346" r:id="rId5"/>
    <p:sldId id="348" r:id="rId6"/>
    <p:sldId id="256" r:id="rId7"/>
    <p:sldId id="306" r:id="rId8"/>
    <p:sldId id="349" r:id="rId9"/>
    <p:sldId id="350" r:id="rId10"/>
    <p:sldId id="351" r:id="rId11"/>
    <p:sldId id="353" r:id="rId12"/>
    <p:sldId id="354" r:id="rId13"/>
    <p:sldId id="355" r:id="rId14"/>
    <p:sldId id="352" r:id="rId15"/>
    <p:sldId id="356" r:id="rId16"/>
    <p:sldId id="357" r:id="rId17"/>
    <p:sldId id="358" r:id="rId18"/>
    <p:sldId id="360" r:id="rId19"/>
    <p:sldId id="359" r:id="rId20"/>
    <p:sldId id="361" r:id="rId21"/>
    <p:sldId id="362" r:id="rId22"/>
    <p:sldId id="364" r:id="rId23"/>
    <p:sldId id="365" r:id="rId24"/>
    <p:sldId id="363" r:id="rId25"/>
    <p:sldId id="366" r:id="rId26"/>
    <p:sldId id="367" r:id="rId27"/>
    <p:sldId id="368" r:id="rId28"/>
    <p:sldId id="372" r:id="rId29"/>
    <p:sldId id="369" r:id="rId30"/>
    <p:sldId id="370" r:id="rId31"/>
    <p:sldId id="371" r:id="rId32"/>
    <p:sldId id="373" r:id="rId33"/>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069" autoAdjust="0"/>
    <p:restoredTop sz="94660"/>
  </p:normalViewPr>
  <p:slideViewPr>
    <p:cSldViewPr snapToGrid="0">
      <p:cViewPr varScale="1">
        <p:scale>
          <a:sx n="115" d="100"/>
          <a:sy n="115" d="100"/>
        </p:scale>
        <p:origin x="600"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FACA57B2-8790-4FB0-B38B-BF877D5D1523}" type="datetimeFigureOut">
              <a:rPr kumimoji="1" lang="ja-JP" altLang="en-US" smtClean="0"/>
              <a:t>2022/12/29</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E7DB8270-2298-467E-B666-B58A32489C0A}" type="slidenum">
              <a:rPr kumimoji="1" lang="ja-JP" altLang="en-US" smtClean="0"/>
              <a:t>‹#›</a:t>
            </a:fld>
            <a:endParaRPr kumimoji="1" lang="ja-JP" altLang="en-US" dirty="0"/>
          </a:p>
        </p:txBody>
      </p:sp>
    </p:spTree>
    <p:extLst>
      <p:ext uri="{BB962C8B-B14F-4D97-AF65-F5344CB8AC3E}">
        <p14:creationId xmlns:p14="http://schemas.microsoft.com/office/powerpoint/2010/main" val="29971790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ACA57B2-8790-4FB0-B38B-BF877D5D1523}" type="datetimeFigureOut">
              <a:rPr kumimoji="1" lang="ja-JP" altLang="en-US" smtClean="0"/>
              <a:t>2022/12/29</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E7DB8270-2298-467E-B666-B58A32489C0A}" type="slidenum">
              <a:rPr kumimoji="1" lang="ja-JP" altLang="en-US" smtClean="0"/>
              <a:t>‹#›</a:t>
            </a:fld>
            <a:endParaRPr kumimoji="1" lang="ja-JP" altLang="en-US" dirty="0"/>
          </a:p>
        </p:txBody>
      </p:sp>
    </p:spTree>
    <p:extLst>
      <p:ext uri="{BB962C8B-B14F-4D97-AF65-F5344CB8AC3E}">
        <p14:creationId xmlns:p14="http://schemas.microsoft.com/office/powerpoint/2010/main" val="28695608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ACA57B2-8790-4FB0-B38B-BF877D5D1523}" type="datetimeFigureOut">
              <a:rPr kumimoji="1" lang="ja-JP" altLang="en-US" smtClean="0"/>
              <a:t>2022/12/29</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E7DB8270-2298-467E-B666-B58A32489C0A}" type="slidenum">
              <a:rPr kumimoji="1" lang="ja-JP" altLang="en-US" smtClean="0"/>
              <a:t>‹#›</a:t>
            </a:fld>
            <a:endParaRPr kumimoji="1" lang="ja-JP" altLang="en-US" dirty="0"/>
          </a:p>
        </p:txBody>
      </p:sp>
    </p:spTree>
    <p:extLst>
      <p:ext uri="{BB962C8B-B14F-4D97-AF65-F5344CB8AC3E}">
        <p14:creationId xmlns:p14="http://schemas.microsoft.com/office/powerpoint/2010/main" val="30130434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ACA57B2-8790-4FB0-B38B-BF877D5D1523}" type="datetimeFigureOut">
              <a:rPr kumimoji="1" lang="ja-JP" altLang="en-US" smtClean="0"/>
              <a:t>2022/12/29</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E7DB8270-2298-467E-B666-B58A32489C0A}" type="slidenum">
              <a:rPr kumimoji="1" lang="ja-JP" altLang="en-US" smtClean="0"/>
              <a:t>‹#›</a:t>
            </a:fld>
            <a:endParaRPr kumimoji="1" lang="ja-JP" altLang="en-US" dirty="0"/>
          </a:p>
        </p:txBody>
      </p:sp>
    </p:spTree>
    <p:extLst>
      <p:ext uri="{BB962C8B-B14F-4D97-AF65-F5344CB8AC3E}">
        <p14:creationId xmlns:p14="http://schemas.microsoft.com/office/powerpoint/2010/main" val="17752704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FACA57B2-8790-4FB0-B38B-BF877D5D1523}" type="datetimeFigureOut">
              <a:rPr kumimoji="1" lang="ja-JP" altLang="en-US" smtClean="0"/>
              <a:t>2022/12/29</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E7DB8270-2298-467E-B666-B58A32489C0A}" type="slidenum">
              <a:rPr kumimoji="1" lang="ja-JP" altLang="en-US" smtClean="0"/>
              <a:t>‹#›</a:t>
            </a:fld>
            <a:endParaRPr kumimoji="1" lang="ja-JP" altLang="en-US" dirty="0"/>
          </a:p>
        </p:txBody>
      </p:sp>
    </p:spTree>
    <p:extLst>
      <p:ext uri="{BB962C8B-B14F-4D97-AF65-F5344CB8AC3E}">
        <p14:creationId xmlns:p14="http://schemas.microsoft.com/office/powerpoint/2010/main" val="32046933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FACA57B2-8790-4FB0-B38B-BF877D5D1523}" type="datetimeFigureOut">
              <a:rPr kumimoji="1" lang="ja-JP" altLang="en-US" smtClean="0"/>
              <a:t>2022/12/29</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E7DB8270-2298-467E-B666-B58A32489C0A}" type="slidenum">
              <a:rPr kumimoji="1" lang="ja-JP" altLang="en-US" smtClean="0"/>
              <a:t>‹#›</a:t>
            </a:fld>
            <a:endParaRPr kumimoji="1" lang="ja-JP" altLang="en-US" dirty="0"/>
          </a:p>
        </p:txBody>
      </p:sp>
    </p:spTree>
    <p:extLst>
      <p:ext uri="{BB962C8B-B14F-4D97-AF65-F5344CB8AC3E}">
        <p14:creationId xmlns:p14="http://schemas.microsoft.com/office/powerpoint/2010/main" val="3465060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839788" y="2505075"/>
            <a:ext cx="515778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172200" y="2505075"/>
            <a:ext cx="51831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FACA57B2-8790-4FB0-B38B-BF877D5D1523}" type="datetimeFigureOut">
              <a:rPr kumimoji="1" lang="ja-JP" altLang="en-US" smtClean="0"/>
              <a:t>2022/12/29</a:t>
            </a:fld>
            <a:endParaRPr kumimoji="1" lang="ja-JP" altLang="en-US" dirty="0"/>
          </a:p>
        </p:txBody>
      </p:sp>
      <p:sp>
        <p:nvSpPr>
          <p:cNvPr id="8" name="Footer Placeholder 7"/>
          <p:cNvSpPr>
            <a:spLocks noGrp="1"/>
          </p:cNvSpPr>
          <p:nvPr>
            <p:ph type="ftr" sz="quarter" idx="11"/>
          </p:nvPr>
        </p:nvSpPr>
        <p:spPr/>
        <p:txBody>
          <a:bodyPr/>
          <a:lstStyle/>
          <a:p>
            <a:endParaRPr kumimoji="1" lang="ja-JP" altLang="en-US" dirty="0"/>
          </a:p>
        </p:txBody>
      </p:sp>
      <p:sp>
        <p:nvSpPr>
          <p:cNvPr id="9" name="Slide Number Placeholder 8"/>
          <p:cNvSpPr>
            <a:spLocks noGrp="1"/>
          </p:cNvSpPr>
          <p:nvPr>
            <p:ph type="sldNum" sz="quarter" idx="12"/>
          </p:nvPr>
        </p:nvSpPr>
        <p:spPr/>
        <p:txBody>
          <a:bodyPr/>
          <a:lstStyle/>
          <a:p>
            <a:fld id="{E7DB8270-2298-467E-B666-B58A32489C0A}" type="slidenum">
              <a:rPr kumimoji="1" lang="ja-JP" altLang="en-US" smtClean="0"/>
              <a:t>‹#›</a:t>
            </a:fld>
            <a:endParaRPr kumimoji="1" lang="ja-JP" altLang="en-US" dirty="0"/>
          </a:p>
        </p:txBody>
      </p:sp>
    </p:spTree>
    <p:extLst>
      <p:ext uri="{BB962C8B-B14F-4D97-AF65-F5344CB8AC3E}">
        <p14:creationId xmlns:p14="http://schemas.microsoft.com/office/powerpoint/2010/main" val="9150858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FACA57B2-8790-4FB0-B38B-BF877D5D1523}" type="datetimeFigureOut">
              <a:rPr kumimoji="1" lang="ja-JP" altLang="en-US" smtClean="0"/>
              <a:t>2022/12/29</a:t>
            </a:fld>
            <a:endParaRPr kumimoji="1" lang="ja-JP" altLang="en-US" dirty="0"/>
          </a:p>
        </p:txBody>
      </p:sp>
      <p:sp>
        <p:nvSpPr>
          <p:cNvPr id="4" name="Footer Placeholder 3"/>
          <p:cNvSpPr>
            <a:spLocks noGrp="1"/>
          </p:cNvSpPr>
          <p:nvPr>
            <p:ph type="ftr" sz="quarter" idx="11"/>
          </p:nvPr>
        </p:nvSpPr>
        <p:spPr/>
        <p:txBody>
          <a:bodyPr/>
          <a:lstStyle/>
          <a:p>
            <a:endParaRPr kumimoji="1" lang="ja-JP" altLang="en-US" dirty="0"/>
          </a:p>
        </p:txBody>
      </p:sp>
      <p:sp>
        <p:nvSpPr>
          <p:cNvPr id="5" name="Slide Number Placeholder 4"/>
          <p:cNvSpPr>
            <a:spLocks noGrp="1"/>
          </p:cNvSpPr>
          <p:nvPr>
            <p:ph type="sldNum" sz="quarter" idx="12"/>
          </p:nvPr>
        </p:nvSpPr>
        <p:spPr/>
        <p:txBody>
          <a:bodyPr/>
          <a:lstStyle/>
          <a:p>
            <a:fld id="{E7DB8270-2298-467E-B666-B58A32489C0A}" type="slidenum">
              <a:rPr kumimoji="1" lang="ja-JP" altLang="en-US" smtClean="0"/>
              <a:t>‹#›</a:t>
            </a:fld>
            <a:endParaRPr kumimoji="1" lang="ja-JP" altLang="en-US" dirty="0"/>
          </a:p>
        </p:txBody>
      </p:sp>
    </p:spTree>
    <p:extLst>
      <p:ext uri="{BB962C8B-B14F-4D97-AF65-F5344CB8AC3E}">
        <p14:creationId xmlns:p14="http://schemas.microsoft.com/office/powerpoint/2010/main" val="3621872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CA57B2-8790-4FB0-B38B-BF877D5D1523}" type="datetimeFigureOut">
              <a:rPr kumimoji="1" lang="ja-JP" altLang="en-US" smtClean="0"/>
              <a:t>2022/12/29</a:t>
            </a:fld>
            <a:endParaRPr kumimoji="1" lang="ja-JP" altLang="en-US" dirty="0"/>
          </a:p>
        </p:txBody>
      </p:sp>
      <p:sp>
        <p:nvSpPr>
          <p:cNvPr id="3" name="Footer Placeholder 2"/>
          <p:cNvSpPr>
            <a:spLocks noGrp="1"/>
          </p:cNvSpPr>
          <p:nvPr>
            <p:ph type="ftr" sz="quarter" idx="11"/>
          </p:nvPr>
        </p:nvSpPr>
        <p:spPr/>
        <p:txBody>
          <a:bodyPr/>
          <a:lstStyle/>
          <a:p>
            <a:endParaRPr kumimoji="1" lang="ja-JP" altLang="en-US" dirty="0"/>
          </a:p>
        </p:txBody>
      </p:sp>
      <p:sp>
        <p:nvSpPr>
          <p:cNvPr id="4" name="Slide Number Placeholder 3"/>
          <p:cNvSpPr>
            <a:spLocks noGrp="1"/>
          </p:cNvSpPr>
          <p:nvPr>
            <p:ph type="sldNum" sz="quarter" idx="12"/>
          </p:nvPr>
        </p:nvSpPr>
        <p:spPr/>
        <p:txBody>
          <a:bodyPr/>
          <a:lstStyle/>
          <a:p>
            <a:fld id="{E7DB8270-2298-467E-B666-B58A32489C0A}" type="slidenum">
              <a:rPr kumimoji="1" lang="ja-JP" altLang="en-US" smtClean="0"/>
              <a:t>‹#›</a:t>
            </a:fld>
            <a:endParaRPr kumimoji="1" lang="ja-JP" altLang="en-US" dirty="0"/>
          </a:p>
        </p:txBody>
      </p:sp>
    </p:spTree>
    <p:extLst>
      <p:ext uri="{BB962C8B-B14F-4D97-AF65-F5344CB8AC3E}">
        <p14:creationId xmlns:p14="http://schemas.microsoft.com/office/powerpoint/2010/main" val="3970009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ACA57B2-8790-4FB0-B38B-BF877D5D1523}" type="datetimeFigureOut">
              <a:rPr kumimoji="1" lang="ja-JP" altLang="en-US" smtClean="0"/>
              <a:t>2022/12/29</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E7DB8270-2298-467E-B666-B58A32489C0A}" type="slidenum">
              <a:rPr kumimoji="1" lang="ja-JP" altLang="en-US" smtClean="0"/>
              <a:t>‹#›</a:t>
            </a:fld>
            <a:endParaRPr kumimoji="1" lang="ja-JP" altLang="en-US" dirty="0"/>
          </a:p>
        </p:txBody>
      </p:sp>
    </p:spTree>
    <p:extLst>
      <p:ext uri="{BB962C8B-B14F-4D97-AF65-F5344CB8AC3E}">
        <p14:creationId xmlns:p14="http://schemas.microsoft.com/office/powerpoint/2010/main" val="19317411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dirty="0"/>
              <a:t>図を追加</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ACA57B2-8790-4FB0-B38B-BF877D5D1523}" type="datetimeFigureOut">
              <a:rPr kumimoji="1" lang="ja-JP" altLang="en-US" smtClean="0"/>
              <a:t>2022/12/29</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E7DB8270-2298-467E-B666-B58A32489C0A}" type="slidenum">
              <a:rPr kumimoji="1" lang="ja-JP" altLang="en-US" smtClean="0"/>
              <a:t>‹#›</a:t>
            </a:fld>
            <a:endParaRPr kumimoji="1" lang="ja-JP" altLang="en-US" dirty="0"/>
          </a:p>
        </p:txBody>
      </p:sp>
    </p:spTree>
    <p:extLst>
      <p:ext uri="{BB962C8B-B14F-4D97-AF65-F5344CB8AC3E}">
        <p14:creationId xmlns:p14="http://schemas.microsoft.com/office/powerpoint/2010/main" val="12439369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CA57B2-8790-4FB0-B38B-BF877D5D1523}" type="datetimeFigureOut">
              <a:rPr kumimoji="1" lang="ja-JP" altLang="en-US" smtClean="0"/>
              <a:t>2022/12/29</a:t>
            </a:fld>
            <a:endParaRPr kumimoji="1" lang="ja-JP" alt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DB8270-2298-467E-B666-B58A32489C0A}" type="slidenum">
              <a:rPr kumimoji="1" lang="ja-JP" altLang="en-US" smtClean="0"/>
              <a:t>‹#›</a:t>
            </a:fld>
            <a:endParaRPr kumimoji="1" lang="ja-JP" altLang="en-US" dirty="0"/>
          </a:p>
        </p:txBody>
      </p:sp>
    </p:spTree>
    <p:extLst>
      <p:ext uri="{BB962C8B-B14F-4D97-AF65-F5344CB8AC3E}">
        <p14:creationId xmlns:p14="http://schemas.microsoft.com/office/powerpoint/2010/main" val="119110994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1.gif"/><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image" Target="../media/image23.gif"/><Relationship Id="rId5" Type="http://schemas.openxmlformats.org/officeDocument/2006/relationships/image" Target="../media/image22.jpg"/><Relationship Id="rId4" Type="http://schemas.openxmlformats.org/officeDocument/2006/relationships/hyperlink" Target="https://commons.wikimedia.org/w/index.php?curid=18870254"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s://publicdomainq.net/turtle-animal-0021884/" TargetMode="External"/><Relationship Id="rId2" Type="http://schemas.openxmlformats.org/officeDocument/2006/relationships/slideLayout" Target="../slideLayouts/slideLayout2.xml"/><Relationship Id="rId1" Type="http://schemas.openxmlformats.org/officeDocument/2006/relationships/tags" Target="../tags/tag8.xml"/><Relationship Id="rId5" Type="http://schemas.openxmlformats.org/officeDocument/2006/relationships/image" Target="../media/image24.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www.nies.go.jp/biodiversity/invasive/" TargetMode="External"/><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image" Target="../media/image27.jpeg"/><Relationship Id="rId5" Type="http://schemas.openxmlformats.org/officeDocument/2006/relationships/image" Target="../media/image26.pn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hyperlink" Target="https://commons.wikimedia.org/w/index.php?curid=989518" TargetMode="External"/><Relationship Id="rId7" Type="http://schemas.openxmlformats.org/officeDocument/2006/relationships/image" Target="../media/image16.png"/><Relationship Id="rId12" Type="http://schemas.openxmlformats.org/officeDocument/2006/relationships/image" Target="../media/image32.png"/><Relationship Id="rId2" Type="http://schemas.openxmlformats.org/officeDocument/2006/relationships/slideLayout" Target="../slideLayouts/slideLayout2.xml"/><Relationship Id="rId1" Type="http://schemas.openxmlformats.org/officeDocument/2006/relationships/tags" Target="../tags/tag11.xml"/><Relationship Id="rId6" Type="http://schemas.openxmlformats.org/officeDocument/2006/relationships/hyperlink" Target="https://commons.wikimedia.org/w/index.php?curid=765544" TargetMode="External"/><Relationship Id="rId11" Type="http://schemas.openxmlformats.org/officeDocument/2006/relationships/image" Target="../media/image31.jpeg"/><Relationship Id="rId5" Type="http://schemas.openxmlformats.org/officeDocument/2006/relationships/hyperlink" Target="https://commons.wikimedia.org/w/index.php?curid=3153943" TargetMode="External"/><Relationship Id="rId10" Type="http://schemas.openxmlformats.org/officeDocument/2006/relationships/image" Target="../media/image30.jpeg"/><Relationship Id="rId4" Type="http://schemas.openxmlformats.org/officeDocument/2006/relationships/hyperlink" Target="https://commons.wikimedia.org/w/index.php?curid=7354229" TargetMode="External"/><Relationship Id="rId9" Type="http://schemas.openxmlformats.org/officeDocument/2006/relationships/image" Target="../media/image29.jpeg"/></Relationships>
</file>

<file path=ppt/slides/_rels/slide17.xml.rels><?xml version="1.0" encoding="UTF-8" standalone="yes"?>
<Relationships xmlns="http://schemas.openxmlformats.org/package/2006/relationships"><Relationship Id="rId3" Type="http://schemas.openxmlformats.org/officeDocument/2006/relationships/hyperlink" Target="https://commons.wikimedia.org/w/index.php?curid=3153943" TargetMode="External"/><Relationship Id="rId7" Type="http://schemas.openxmlformats.org/officeDocument/2006/relationships/image" Target="../media/image34.jpeg"/><Relationship Id="rId2" Type="http://schemas.openxmlformats.org/officeDocument/2006/relationships/slideLayout" Target="../slideLayouts/slideLayout2.xml"/><Relationship Id="rId1" Type="http://schemas.openxmlformats.org/officeDocument/2006/relationships/tags" Target="../tags/tag12.xml"/><Relationship Id="rId6" Type="http://schemas.openxmlformats.org/officeDocument/2006/relationships/image" Target="../media/image33.jpg"/><Relationship Id="rId5" Type="http://schemas.openxmlformats.org/officeDocument/2006/relationships/image" Target="../media/image16.png"/><Relationship Id="rId4" Type="http://schemas.openxmlformats.org/officeDocument/2006/relationships/hyperlink" Target="https://commons.wikimedia.org/w/index.php?curid=765544"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8" Type="http://schemas.openxmlformats.org/officeDocument/2006/relationships/image" Target="../media/image37.jpg"/><Relationship Id="rId3" Type="http://schemas.openxmlformats.org/officeDocument/2006/relationships/hyperlink" Target="https://commons.wikimedia.org/w/index.php?curid=719666" TargetMode="External"/><Relationship Id="rId7" Type="http://schemas.openxmlformats.org/officeDocument/2006/relationships/image" Target="../media/image36.jpg"/><Relationship Id="rId2" Type="http://schemas.openxmlformats.org/officeDocument/2006/relationships/slideLayout" Target="../slideLayouts/slideLayout2.xml"/><Relationship Id="rId1" Type="http://schemas.openxmlformats.org/officeDocument/2006/relationships/tags" Target="../tags/tag13.xml"/><Relationship Id="rId6" Type="http://schemas.openxmlformats.org/officeDocument/2006/relationships/image" Target="../media/image35.jpeg"/><Relationship Id="rId5" Type="http://schemas.openxmlformats.org/officeDocument/2006/relationships/image" Target="../media/image16.png"/><Relationship Id="rId10" Type="http://schemas.openxmlformats.org/officeDocument/2006/relationships/image" Target="../media/image39.png"/><Relationship Id="rId4" Type="http://schemas.openxmlformats.org/officeDocument/2006/relationships/hyperlink" Target="https://commons.wikimedia.org/w/index.php?curid=2586997" TargetMode="External"/><Relationship Id="rId9" Type="http://schemas.openxmlformats.org/officeDocument/2006/relationships/image" Target="../media/image38.jpg"/></Relationships>
</file>

<file path=ppt/slides/_rels/slide2.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hyperlink" Target="https://commons.wikimedia.org/w/index.php?curid=19461288" TargetMode="External"/><Relationship Id="rId7"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3.jpg"/><Relationship Id="rId5" Type="http://schemas.openxmlformats.org/officeDocument/2006/relationships/image" Target="../media/image2.jpg"/><Relationship Id="rId4" Type="http://schemas.openxmlformats.org/officeDocument/2006/relationships/hyperlink" Target="https://commons.wikimedia.org/w/index.php?curid=52390932" TargetMode="External"/><Relationship Id="rId9" Type="http://schemas.openxmlformats.org/officeDocument/2006/relationships/image" Target="../media/image6.png"/></Relationships>
</file>

<file path=ppt/slides/_rels/slide20.xml.rels><?xml version="1.0" encoding="UTF-8" standalone="yes"?>
<Relationships xmlns="http://schemas.openxmlformats.org/package/2006/relationships"><Relationship Id="rId8" Type="http://schemas.openxmlformats.org/officeDocument/2006/relationships/image" Target="../media/image40.jpeg"/><Relationship Id="rId13" Type="http://schemas.openxmlformats.org/officeDocument/2006/relationships/image" Target="../media/image44.jpeg"/><Relationship Id="rId3" Type="http://schemas.openxmlformats.org/officeDocument/2006/relationships/hyperlink" Target="https://commons.wikimedia.org/w/index.php?curid=719666" TargetMode="External"/><Relationship Id="rId7" Type="http://schemas.openxmlformats.org/officeDocument/2006/relationships/image" Target="../media/image16.png"/><Relationship Id="rId12" Type="http://schemas.openxmlformats.org/officeDocument/2006/relationships/image" Target="../media/image39.png"/><Relationship Id="rId2" Type="http://schemas.openxmlformats.org/officeDocument/2006/relationships/slideLayout" Target="../slideLayouts/slideLayout2.xml"/><Relationship Id="rId1" Type="http://schemas.openxmlformats.org/officeDocument/2006/relationships/tags" Target="../tags/tag14.xml"/><Relationship Id="rId6" Type="http://schemas.openxmlformats.org/officeDocument/2006/relationships/hyperlink" Target="https://commons.wikimedia.org/w/index.php?curid=27105585" TargetMode="External"/><Relationship Id="rId11" Type="http://schemas.openxmlformats.org/officeDocument/2006/relationships/image" Target="../media/image43.jpeg"/><Relationship Id="rId5" Type="http://schemas.openxmlformats.org/officeDocument/2006/relationships/hyperlink" Target="https://commons.wikimedia.org/w/index.php?curid=2336320" TargetMode="External"/><Relationship Id="rId10" Type="http://schemas.openxmlformats.org/officeDocument/2006/relationships/image" Target="../media/image42.jpeg"/><Relationship Id="rId4" Type="http://schemas.openxmlformats.org/officeDocument/2006/relationships/hyperlink" Target="https://commons.wikimedia.org/w/index.php?curid=2586997" TargetMode="External"/><Relationship Id="rId9" Type="http://schemas.openxmlformats.org/officeDocument/2006/relationships/image" Target="../media/image41.jpeg"/><Relationship Id="rId14" Type="http://schemas.openxmlformats.org/officeDocument/2006/relationships/image" Target="../media/image45.jpeg"/></Relationships>
</file>

<file path=ppt/slides/_rels/slide2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8" Type="http://schemas.openxmlformats.org/officeDocument/2006/relationships/image" Target="../media/image47.jpeg"/><Relationship Id="rId3" Type="http://schemas.openxmlformats.org/officeDocument/2006/relationships/hyperlink" Target="https://commons.wikimedia.org/w/index.php?curid=211096" TargetMode="External"/><Relationship Id="rId7" Type="http://schemas.openxmlformats.org/officeDocument/2006/relationships/image" Target="../media/image46.png"/><Relationship Id="rId12" Type="http://schemas.openxmlformats.org/officeDocument/2006/relationships/image" Target="../media/image51.jpeg"/><Relationship Id="rId2" Type="http://schemas.openxmlformats.org/officeDocument/2006/relationships/slideLayout" Target="../slideLayouts/slideLayout2.xml"/><Relationship Id="rId1" Type="http://schemas.openxmlformats.org/officeDocument/2006/relationships/tags" Target="../tags/tag15.xml"/><Relationship Id="rId6" Type="http://schemas.openxmlformats.org/officeDocument/2006/relationships/hyperlink" Target="https://commons.wikimedia.org/w/index.php?curid=1570411" TargetMode="External"/><Relationship Id="rId11" Type="http://schemas.openxmlformats.org/officeDocument/2006/relationships/image" Target="../media/image50.jpeg"/><Relationship Id="rId5" Type="http://schemas.openxmlformats.org/officeDocument/2006/relationships/hyperlink" Target="https://commons.wikimedia.org/w/index.php?curid=2356664" TargetMode="External"/><Relationship Id="rId10" Type="http://schemas.openxmlformats.org/officeDocument/2006/relationships/image" Target="../media/image49.jpeg"/><Relationship Id="rId4" Type="http://schemas.openxmlformats.org/officeDocument/2006/relationships/hyperlink" Target="https://commons.wikimedia.org/w/index.php?curid=120472309" TargetMode="External"/><Relationship Id="rId9" Type="http://schemas.openxmlformats.org/officeDocument/2006/relationships/image" Target="../media/image48.jpeg"/></Relationships>
</file>

<file path=ppt/slides/_rels/slide23.xml.rels><?xml version="1.0" encoding="UTF-8" standalone="yes"?>
<Relationships xmlns="http://schemas.openxmlformats.org/package/2006/relationships"><Relationship Id="rId2" Type="http://schemas.openxmlformats.org/officeDocument/2006/relationships/image" Target="../media/image5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slideLayout" Target="../slideLayouts/slideLayout2.xml"/><Relationship Id="rId1" Type="http://schemas.openxmlformats.org/officeDocument/2006/relationships/tags" Target="../tags/tag16.xml"/><Relationship Id="rId5" Type="http://schemas.openxmlformats.org/officeDocument/2006/relationships/image" Target="../media/image53.png"/><Relationship Id="rId4" Type="http://schemas.openxmlformats.org/officeDocument/2006/relationships/image" Target="../media/image46.png"/></Relationships>
</file>

<file path=ppt/slides/_rels/slide25.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slideLayout" Target="../slideLayouts/slideLayout2.xml"/><Relationship Id="rId1" Type="http://schemas.openxmlformats.org/officeDocument/2006/relationships/tags" Target="../tags/tag17.xml"/><Relationship Id="rId4" Type="http://schemas.openxmlformats.org/officeDocument/2006/relationships/image" Target="../media/image46.png"/></Relationships>
</file>

<file path=ppt/slides/_rels/slide26.xml.rels><?xml version="1.0" encoding="UTF-8" standalone="yes"?>
<Relationships xmlns="http://schemas.openxmlformats.org/package/2006/relationships"><Relationship Id="rId2" Type="http://schemas.openxmlformats.org/officeDocument/2006/relationships/image" Target="../media/image54.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55.jpeg"/><Relationship Id="rId7" Type="http://schemas.openxmlformats.org/officeDocument/2006/relationships/image" Target="../media/image59.jpeg"/><Relationship Id="rId2" Type="http://schemas.openxmlformats.org/officeDocument/2006/relationships/slideLayout" Target="../slideLayouts/slideLayout2.xml"/><Relationship Id="rId1" Type="http://schemas.openxmlformats.org/officeDocument/2006/relationships/tags" Target="../tags/tag18.xml"/><Relationship Id="rId6" Type="http://schemas.openxmlformats.org/officeDocument/2006/relationships/image" Target="../media/image58.jpg"/><Relationship Id="rId5" Type="http://schemas.openxmlformats.org/officeDocument/2006/relationships/image" Target="../media/image57.jpg"/><Relationship Id="rId4" Type="http://schemas.openxmlformats.org/officeDocument/2006/relationships/image" Target="../media/image56.jpeg"/></Relationships>
</file>

<file path=ppt/slides/_rels/slide2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slideLayout" Target="../slideLayouts/slideLayout2.xml"/><Relationship Id="rId1" Type="http://schemas.openxmlformats.org/officeDocument/2006/relationships/tags" Target="../tags/tag19.xml"/><Relationship Id="rId4" Type="http://schemas.openxmlformats.org/officeDocument/2006/relationships/image" Target="../media/image61.jpg"/></Relationships>
</file>

<file path=ppt/slides/_rels/slide29.xml.rels><?xml version="1.0" encoding="UTF-8" standalone="yes"?>
<Relationships xmlns="http://schemas.openxmlformats.org/package/2006/relationships"><Relationship Id="rId2" Type="http://schemas.openxmlformats.org/officeDocument/2006/relationships/image" Target="../media/image54.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6.png"/><Relationship Id="rId5" Type="http://schemas.openxmlformats.org/officeDocument/2006/relationships/image" Target="../media/image9.jpg"/><Relationship Id="rId4" Type="http://schemas.openxmlformats.org/officeDocument/2006/relationships/image" Target="../media/image8.jpg"/></Relationships>
</file>

<file path=ppt/slides/_rels/slide3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slideLayout" Target="../slideLayouts/slideLayout2.xml"/><Relationship Id="rId1" Type="http://schemas.openxmlformats.org/officeDocument/2006/relationships/tags" Target="../tags/tag20.xml"/><Relationship Id="rId4" Type="http://schemas.openxmlformats.org/officeDocument/2006/relationships/image" Target="../media/image62.png"/></Relationships>
</file>

<file path=ppt/slides/_rels/slide3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slideLayout" Target="../slideLayouts/slideLayout2.xml"/><Relationship Id="rId1" Type="http://schemas.openxmlformats.org/officeDocument/2006/relationships/tags" Target="../tags/tag21.xml"/><Relationship Id="rId4" Type="http://schemas.openxmlformats.org/officeDocument/2006/relationships/image" Target="../media/image63.png"/></Relationships>
</file>

<file path=ppt/slides/_rels/slide3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6.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hyperlink" Target="https://commons.wikimedia.org/w/index.php?curid=1681976" TargetMode="External"/><Relationship Id="rId7" Type="http://schemas.openxmlformats.org/officeDocument/2006/relationships/image" Target="../media/image14.jpg"/><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hyperlink" Target="https://commons.wikimedia.org/w/index.php?curid=28556" TargetMode="External"/><Relationship Id="rId9"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hyperlink" Target="https://commons.wikimedia.org/w/index.php?curid=895746" TargetMode="External"/><Relationship Id="rId7"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17.jpg"/><Relationship Id="rId5" Type="http://schemas.openxmlformats.org/officeDocument/2006/relationships/image" Target="../media/image16.png"/><Relationship Id="rId4" Type="http://schemas.openxmlformats.org/officeDocument/2006/relationships/hyperlink" Target="https://commons.wikimedia.org/w/index.php?curid=105239830" TargetMode="External"/><Relationship Id="rId9" Type="http://schemas.openxmlformats.org/officeDocument/2006/relationships/image" Target="../media/image20.jpg"/></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commons.wikimedia.org/w/index.php?curid=10018695" TargetMode="External"/><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12.jpg"/><Relationship Id="rId5" Type="http://schemas.openxmlformats.org/officeDocument/2006/relationships/image" Target="../media/image21.gif"/><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テキスト ボックス 3"/>
          <p:cNvSpPr txBox="1"/>
          <p:nvPr/>
        </p:nvSpPr>
        <p:spPr>
          <a:xfrm>
            <a:off x="3943283" y="1250359"/>
            <a:ext cx="4013809" cy="707886"/>
          </a:xfrm>
          <a:prstGeom prst="rect">
            <a:avLst/>
          </a:prstGeom>
          <a:noFill/>
        </p:spPr>
        <p:txBody>
          <a:bodyPr wrap="square" rtlCol="0">
            <a:spAutoFit/>
          </a:bodyPr>
          <a:lstStyle/>
          <a:p>
            <a:r>
              <a:rPr kumimoji="1" lang="ja-JP" altLang="en-US" sz="4000" dirty="0" smtClean="0">
                <a:latin typeface="UD デジタル 教科書体 NP-B" panose="02020700000000000000" pitchFamily="18" charset="-128"/>
                <a:ea typeface="UD デジタル 教科書体 NP-B" panose="02020700000000000000" pitchFamily="18" charset="-128"/>
              </a:rPr>
              <a:t>爬虫類の生物学</a:t>
            </a:r>
            <a:endParaRPr kumimoji="1" lang="ja-JP" altLang="en-US" sz="4000" dirty="0">
              <a:latin typeface="UD デジタル 教科書体 NP-B" panose="02020700000000000000" pitchFamily="18" charset="-128"/>
              <a:ea typeface="UD デジタル 教科書体 NP-B" panose="02020700000000000000" pitchFamily="18" charset="-128"/>
            </a:endParaRPr>
          </a:p>
        </p:txBody>
      </p:sp>
      <p:sp>
        <p:nvSpPr>
          <p:cNvPr id="5" name="テキスト ボックス 4"/>
          <p:cNvSpPr txBox="1"/>
          <p:nvPr/>
        </p:nvSpPr>
        <p:spPr>
          <a:xfrm>
            <a:off x="1920070" y="5728492"/>
            <a:ext cx="8725466" cy="369332"/>
          </a:xfrm>
          <a:prstGeom prst="rect">
            <a:avLst/>
          </a:prstGeom>
          <a:noFill/>
        </p:spPr>
        <p:txBody>
          <a:bodyPr wrap="none" rtlCol="0">
            <a:spAutoFit/>
          </a:bodyPr>
          <a:lstStyle/>
          <a:p>
            <a:r>
              <a:rPr kumimoji="1" lang="ja-JP" altLang="en-US" dirty="0" smtClean="0">
                <a:solidFill>
                  <a:srgbClr val="0070C0"/>
                </a:solidFill>
                <a:latin typeface="UD デジタル 教科書体 NP-B" panose="02020700000000000000" pitchFamily="18" charset="-128"/>
                <a:ea typeface="UD デジタル 教科書体 NP-B" panose="02020700000000000000" pitchFamily="18" charset="-128"/>
              </a:rPr>
              <a:t>文部科学省　沖縄・動物系分野における有機的高専連携プログラム開発・実証事業</a:t>
            </a:r>
            <a:endParaRPr kumimoji="1" lang="ja-JP" altLang="en-US" dirty="0">
              <a:solidFill>
                <a:srgbClr val="0070C0"/>
              </a:solidFill>
              <a:latin typeface="UD デジタル 教科書体 NP-B" panose="02020700000000000000" pitchFamily="18" charset="-128"/>
              <a:ea typeface="UD デジタル 教科書体 NP-B" panose="02020700000000000000" pitchFamily="18" charset="-128"/>
            </a:endParaRPr>
          </a:p>
        </p:txBody>
      </p:sp>
      <p:sp>
        <p:nvSpPr>
          <p:cNvPr id="6" name="テキスト ボックス 5"/>
          <p:cNvSpPr txBox="1"/>
          <p:nvPr/>
        </p:nvSpPr>
        <p:spPr>
          <a:xfrm>
            <a:off x="6268995" y="6542379"/>
            <a:ext cx="6054811" cy="215444"/>
          </a:xfrm>
          <a:prstGeom prst="rect">
            <a:avLst/>
          </a:prstGeom>
          <a:noFill/>
        </p:spPr>
        <p:txBody>
          <a:bodyPr wrap="square" rtlCol="0">
            <a:spAutoFit/>
          </a:bodyPr>
          <a:lstStyle/>
          <a:p>
            <a:r>
              <a:rPr lang="ja-JP" altLang="en-US" sz="800" dirty="0" smtClean="0">
                <a:latin typeface="BIZ UDPゴシック" panose="020B0400000000000000" pitchFamily="50" charset="-128"/>
                <a:ea typeface="BIZ UDPゴシック" panose="020B0400000000000000" pitchFamily="50" charset="-128"/>
              </a:rPr>
              <a:t>アオウミガメ：</a:t>
            </a:r>
            <a:r>
              <a:rPr lang="en-US" altLang="ja-JP" sz="800" dirty="0">
                <a:latin typeface="BIZ UDPゴシック" panose="020B0400000000000000" pitchFamily="50" charset="-128"/>
                <a:ea typeface="BIZ UDPゴシック" panose="020B0400000000000000" pitchFamily="50" charset="-128"/>
              </a:rPr>
              <a:t>Brocken </a:t>
            </a:r>
            <a:r>
              <a:rPr lang="en-US" altLang="ja-JP" sz="800" dirty="0" err="1">
                <a:latin typeface="BIZ UDPゴシック" panose="020B0400000000000000" pitchFamily="50" charset="-128"/>
                <a:ea typeface="BIZ UDPゴシック" panose="020B0400000000000000" pitchFamily="50" charset="-128"/>
              </a:rPr>
              <a:t>Inaglory</a:t>
            </a:r>
            <a:r>
              <a:rPr lang="en-US" altLang="ja-JP" sz="800" dirty="0">
                <a:latin typeface="BIZ UDPゴシック" panose="020B0400000000000000" pitchFamily="50" charset="-128"/>
                <a:ea typeface="BIZ UDPゴシック" panose="020B0400000000000000" pitchFamily="50" charset="-128"/>
              </a:rPr>
              <a:t> </a:t>
            </a:r>
            <a:r>
              <a:rPr lang="en-US" altLang="ja-JP" sz="800" dirty="0" smtClean="0">
                <a:latin typeface="BIZ UDPゴシック" panose="020B0400000000000000" pitchFamily="50" charset="-128"/>
                <a:ea typeface="BIZ UDPゴシック" panose="020B0400000000000000" pitchFamily="50" charset="-128"/>
              </a:rPr>
              <a:t>-</a:t>
            </a:r>
            <a:r>
              <a:rPr lang="ja-JP" altLang="en-US" sz="800" dirty="0" smtClean="0">
                <a:latin typeface="BIZ UDPゴシック" panose="020B0400000000000000" pitchFamily="50" charset="-128"/>
                <a:ea typeface="BIZ UDPゴシック" panose="020B0400000000000000" pitchFamily="50" charset="-128"/>
              </a:rPr>
              <a:t>継承 </a:t>
            </a:r>
            <a:r>
              <a:rPr lang="en-US" altLang="ja-JP" sz="800" dirty="0" smtClean="0">
                <a:latin typeface="BIZ UDPゴシック" panose="020B0400000000000000" pitchFamily="50" charset="-128"/>
                <a:ea typeface="BIZ UDPゴシック" panose="020B0400000000000000" pitchFamily="50" charset="-128"/>
              </a:rPr>
              <a:t>3.0, https</a:t>
            </a:r>
            <a:r>
              <a:rPr lang="en-US" altLang="ja-JP" sz="800" dirty="0">
                <a:latin typeface="BIZ UDPゴシック" panose="020B0400000000000000" pitchFamily="50" charset="-128"/>
                <a:ea typeface="BIZ UDPゴシック" panose="020B0400000000000000" pitchFamily="50" charset="-128"/>
              </a:rPr>
              <a:t>://</a:t>
            </a:r>
            <a:r>
              <a:rPr lang="en-US" altLang="ja-JP" sz="800" dirty="0" smtClean="0">
                <a:latin typeface="BIZ UDPゴシック" panose="020B0400000000000000" pitchFamily="50" charset="-128"/>
                <a:ea typeface="BIZ UDPゴシック" panose="020B0400000000000000" pitchFamily="50" charset="-128"/>
              </a:rPr>
              <a:t>commons.wikimedia.org/w/index.php?curid=10489090</a:t>
            </a:r>
            <a:endParaRPr kumimoji="1" lang="ja-JP" altLang="en-US" sz="800" dirty="0">
              <a:latin typeface="BIZ UDPゴシック" panose="020B0400000000000000" pitchFamily="50" charset="-128"/>
              <a:ea typeface="BIZ UDPゴシック" panose="020B0400000000000000" pitchFamily="50" charset="-128"/>
            </a:endParaRPr>
          </a:p>
        </p:txBody>
      </p:sp>
      <p:sp>
        <p:nvSpPr>
          <p:cNvPr id="7" name="テキスト ボックス 6"/>
          <p:cNvSpPr txBox="1"/>
          <p:nvPr/>
        </p:nvSpPr>
        <p:spPr>
          <a:xfrm>
            <a:off x="6268995" y="6326935"/>
            <a:ext cx="1402948" cy="215444"/>
          </a:xfrm>
          <a:prstGeom prst="rect">
            <a:avLst/>
          </a:prstGeom>
          <a:noFill/>
        </p:spPr>
        <p:txBody>
          <a:bodyPr wrap="none" rtlCol="0">
            <a:spAutoFit/>
          </a:bodyPr>
          <a:lstStyle/>
          <a:p>
            <a:r>
              <a:rPr kumimoji="1" lang="ja-JP" altLang="en-US" sz="800" b="1" dirty="0" smtClean="0">
                <a:latin typeface="BIZ UDPゴシック" panose="020B0400000000000000" pitchFamily="50" charset="-128"/>
                <a:ea typeface="BIZ UDPゴシック" panose="020B0400000000000000" pitchFamily="50" charset="-128"/>
              </a:rPr>
              <a:t>使用した写真の著作権表示</a:t>
            </a:r>
            <a:endParaRPr kumimoji="1" lang="ja-JP" altLang="en-US" sz="800" b="1" dirty="0">
              <a:latin typeface="BIZ UDPゴシック" panose="020B0400000000000000" pitchFamily="50" charset="-128"/>
              <a:ea typeface="BIZ UDPゴシック" panose="020B0400000000000000" pitchFamily="50" charset="-128"/>
            </a:endParaRPr>
          </a:p>
        </p:txBody>
      </p:sp>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32649" y="2199510"/>
            <a:ext cx="3471243" cy="2603432"/>
          </a:xfrm>
          <a:prstGeom prst="rect">
            <a:avLst/>
          </a:prstGeom>
        </p:spPr>
      </p:pic>
      <p:sp>
        <p:nvSpPr>
          <p:cNvPr id="3" name="テキスト ボックス 2"/>
          <p:cNvSpPr txBox="1"/>
          <p:nvPr/>
        </p:nvSpPr>
        <p:spPr>
          <a:xfrm>
            <a:off x="3943283" y="1009094"/>
            <a:ext cx="1188890" cy="369332"/>
          </a:xfrm>
          <a:prstGeom prst="rect">
            <a:avLst/>
          </a:prstGeom>
          <a:noFill/>
        </p:spPr>
        <p:txBody>
          <a:bodyPr wrap="square" rtlCol="0">
            <a:spAutoFit/>
          </a:bodyPr>
          <a:lstStyle/>
          <a:p>
            <a:r>
              <a:rPr kumimoji="1" lang="ja-JP" altLang="en-US" dirty="0" smtClean="0">
                <a:latin typeface="UD デジタル 教科書体 NP-B" panose="02020700000000000000" pitchFamily="18" charset="-128"/>
                <a:ea typeface="UD デジタル 教科書体 NP-B" panose="02020700000000000000" pitchFamily="18" charset="-128"/>
              </a:rPr>
              <a:t>はちゅう</a:t>
            </a:r>
            <a:endParaRPr kumimoji="1" lang="ja-JP" altLang="en-US" dirty="0">
              <a:latin typeface="UD デジタル 教科書体 NP-B" panose="02020700000000000000" pitchFamily="18" charset="-128"/>
              <a:ea typeface="UD デジタル 教科書体 NP-B" panose="02020700000000000000" pitchFamily="18" charset="-128"/>
            </a:endParaRPr>
          </a:p>
        </p:txBody>
      </p:sp>
    </p:spTree>
    <p:extLst>
      <p:ext uri="{BB962C8B-B14F-4D97-AF65-F5344CB8AC3E}">
        <p14:creationId xmlns:p14="http://schemas.microsoft.com/office/powerpoint/2010/main" val="1598361891"/>
      </p:ext>
    </p:extLst>
  </p:cSld>
  <p:clrMapOvr>
    <a:masterClrMapping/>
  </p:clrMapOvr>
  <mc:AlternateContent xmlns:mc="http://schemas.openxmlformats.org/markup-compatibility/2006" xmlns:p14="http://schemas.microsoft.com/office/powerpoint/2010/main">
    <mc:Choice Requires="p14">
      <p:transition spd="slow" p14:dur="2000" advTm="47199"/>
    </mc:Choice>
    <mc:Fallback xmlns="">
      <p:transition spd="slow" advTm="47199"/>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7222105" y="1711171"/>
            <a:ext cx="4245288" cy="3046988"/>
          </a:xfrm>
          <a:prstGeom prst="rect">
            <a:avLst/>
          </a:prstGeom>
          <a:noFill/>
        </p:spPr>
        <p:txBody>
          <a:bodyPr wrap="square" rtlCol="0">
            <a:spAutoFit/>
          </a:bodyPr>
          <a:lstStyle/>
          <a:p>
            <a:r>
              <a:rPr lang="ja-JP" altLang="en-US" sz="2400" dirty="0" smtClean="0">
                <a:latin typeface="UD デジタル 教科書体 NP-B" panose="02020700000000000000" pitchFamily="18" charset="-128"/>
                <a:ea typeface="UD デジタル 教科書体 NP-B" panose="02020700000000000000" pitchFamily="18" charset="-128"/>
              </a:rPr>
              <a:t>カメの甲羅（背側）は肋骨が変形してできています。</a:t>
            </a:r>
            <a:endParaRPr lang="en-US" altLang="ja-JP" sz="2400" dirty="0" smtClean="0">
              <a:latin typeface="UD デジタル 教科書体 NP-B" panose="02020700000000000000" pitchFamily="18" charset="-128"/>
              <a:ea typeface="UD デジタル 教科書体 NP-B" panose="02020700000000000000" pitchFamily="18" charset="-128"/>
            </a:endParaRPr>
          </a:p>
          <a:p>
            <a:endParaRPr lang="en-US" altLang="ja-JP" sz="2400" dirty="0">
              <a:latin typeface="UD デジタル 教科書体 NP-B" panose="02020700000000000000" pitchFamily="18" charset="-128"/>
              <a:ea typeface="UD デジタル 教科書体 NP-B" panose="02020700000000000000" pitchFamily="18" charset="-128"/>
            </a:endParaRPr>
          </a:p>
          <a:p>
            <a:endParaRPr lang="en-US" altLang="ja-JP" sz="2400" dirty="0" smtClean="0">
              <a:latin typeface="UD デジタル 教科書体 NP-B" panose="02020700000000000000" pitchFamily="18" charset="-128"/>
              <a:ea typeface="UD デジタル 教科書体 NP-B" panose="02020700000000000000" pitchFamily="18" charset="-128"/>
            </a:endParaRPr>
          </a:p>
          <a:p>
            <a:endParaRPr lang="en-US" altLang="ja-JP" sz="2400" dirty="0">
              <a:latin typeface="UD デジタル 教科書体 NP-B" panose="02020700000000000000" pitchFamily="18" charset="-128"/>
              <a:ea typeface="UD デジタル 教科書体 NP-B" panose="02020700000000000000" pitchFamily="18" charset="-128"/>
            </a:endParaRPr>
          </a:p>
          <a:p>
            <a:endParaRPr lang="en-US" altLang="ja-JP" sz="2400" dirty="0" smtClean="0">
              <a:latin typeface="UD デジタル 教科書体 NP-B" panose="02020700000000000000" pitchFamily="18" charset="-128"/>
              <a:ea typeface="UD デジタル 教科書体 NP-B" panose="02020700000000000000" pitchFamily="18" charset="-128"/>
            </a:endParaRPr>
          </a:p>
          <a:p>
            <a:r>
              <a:rPr lang="ja-JP" altLang="en-US" sz="2400" dirty="0" smtClean="0">
                <a:latin typeface="UD デジタル 教科書体 NP-B" panose="02020700000000000000" pitchFamily="18" charset="-128"/>
                <a:ea typeface="UD デジタル 教科書体 NP-B" panose="02020700000000000000" pitchFamily="18" charset="-128"/>
              </a:rPr>
              <a:t>腹側の腹甲は、鎖骨や肋骨が変形したとされています。</a:t>
            </a:r>
            <a:endParaRPr lang="en-US" altLang="ja-JP" sz="2400" dirty="0">
              <a:latin typeface="UD デジタル 教科書体 NP-B" panose="02020700000000000000" pitchFamily="18" charset="-128"/>
              <a:ea typeface="UD デジタル 教科書体 NP-B" panose="02020700000000000000" pitchFamily="18" charset="-128"/>
            </a:endParaRPr>
          </a:p>
        </p:txBody>
      </p:sp>
      <p:sp>
        <p:nvSpPr>
          <p:cNvPr id="16" name="テキスト ボックス 15"/>
          <p:cNvSpPr txBox="1"/>
          <p:nvPr/>
        </p:nvSpPr>
        <p:spPr>
          <a:xfrm>
            <a:off x="1327213" y="441894"/>
            <a:ext cx="2741867" cy="584775"/>
          </a:xfrm>
          <a:prstGeom prst="rect">
            <a:avLst/>
          </a:prstGeom>
          <a:noFill/>
        </p:spPr>
        <p:txBody>
          <a:bodyPr wrap="square" rtlCol="0">
            <a:spAutoFit/>
          </a:bodyPr>
          <a:lstStyle/>
          <a:p>
            <a:pPr algn="ctr"/>
            <a:r>
              <a:rPr lang="ja-JP" altLang="en-US" sz="3200" dirty="0">
                <a:solidFill>
                  <a:srgbClr val="0070C0"/>
                </a:solidFill>
                <a:latin typeface="UD デジタル 教科書体 NP-B" panose="02020700000000000000" pitchFamily="18" charset="-128"/>
                <a:ea typeface="UD デジタル 教科書体 NP-B" panose="02020700000000000000" pitchFamily="18" charset="-128"/>
              </a:rPr>
              <a:t>カメ</a:t>
            </a:r>
            <a:r>
              <a:rPr lang="ja-JP" altLang="en-US" sz="3200" dirty="0" smtClean="0">
                <a:solidFill>
                  <a:srgbClr val="0070C0"/>
                </a:solidFill>
                <a:latin typeface="UD デジタル 教科書体 NP-B" panose="02020700000000000000" pitchFamily="18" charset="-128"/>
                <a:ea typeface="UD デジタル 教科書体 NP-B" panose="02020700000000000000" pitchFamily="18" charset="-128"/>
              </a:rPr>
              <a:t>クイズ</a:t>
            </a:r>
            <a:endParaRPr lang="en-US" altLang="ja-JP" sz="3200" dirty="0">
              <a:solidFill>
                <a:srgbClr val="0070C0"/>
              </a:solidFill>
              <a:latin typeface="UD デジタル 教科書体 NP-B" panose="02020700000000000000" pitchFamily="18" charset="-128"/>
              <a:ea typeface="UD デジタル 教科書体 NP-B" panose="02020700000000000000" pitchFamily="18" charset="-128"/>
            </a:endParaRPr>
          </a:p>
        </p:txBody>
      </p:sp>
      <p:pic>
        <p:nvPicPr>
          <p:cNvPr id="10" name="図 9"/>
          <p:cNvPicPr>
            <a:picLocks noChangeAspect="1"/>
          </p:cNvPicPr>
          <p:nvPr/>
        </p:nvPicPr>
        <p:blipFill>
          <a:blip r:embed="rId3"/>
          <a:stretch>
            <a:fillRect/>
          </a:stretch>
        </p:blipFill>
        <p:spPr>
          <a:xfrm>
            <a:off x="123567" y="335314"/>
            <a:ext cx="1387869" cy="691355"/>
          </a:xfrm>
          <a:prstGeom prst="rect">
            <a:avLst/>
          </a:prstGeom>
        </p:spPr>
      </p:pic>
      <p:sp>
        <p:nvSpPr>
          <p:cNvPr id="9" name="テキスト ボックス 8"/>
          <p:cNvSpPr txBox="1"/>
          <p:nvPr/>
        </p:nvSpPr>
        <p:spPr>
          <a:xfrm>
            <a:off x="4756884" y="629896"/>
            <a:ext cx="2788975" cy="584775"/>
          </a:xfrm>
          <a:prstGeom prst="rect">
            <a:avLst/>
          </a:prstGeom>
          <a:noFill/>
        </p:spPr>
        <p:txBody>
          <a:bodyPr wrap="square" rtlCol="0">
            <a:spAutoFit/>
          </a:bodyPr>
          <a:lstStyle/>
          <a:p>
            <a:pPr algn="ctr"/>
            <a:r>
              <a:rPr lang="ja-JP" altLang="en-US" sz="3200" dirty="0" smtClean="0">
                <a:solidFill>
                  <a:srgbClr val="FF0000"/>
                </a:solidFill>
                <a:latin typeface="UD デジタル 教科書体 NP-B" panose="02020700000000000000" pitchFamily="18" charset="-128"/>
                <a:ea typeface="UD デジタル 教科書体 NP-B" panose="02020700000000000000" pitchFamily="18" charset="-128"/>
              </a:rPr>
              <a:t>正解③　肋骨</a:t>
            </a:r>
            <a:endParaRPr lang="en-US" altLang="ja-JP" sz="3200" dirty="0">
              <a:solidFill>
                <a:srgbClr val="FF0000"/>
              </a:solidFill>
              <a:latin typeface="UD デジタル 教科書体 NP-B" panose="02020700000000000000" pitchFamily="18" charset="-128"/>
              <a:ea typeface="UD デジタル 教科書体 NP-B" panose="02020700000000000000" pitchFamily="18" charset="-128"/>
            </a:endParaRPr>
          </a:p>
        </p:txBody>
      </p:sp>
      <p:sp>
        <p:nvSpPr>
          <p:cNvPr id="13" name="テキスト ボックス 12"/>
          <p:cNvSpPr txBox="1"/>
          <p:nvPr/>
        </p:nvSpPr>
        <p:spPr>
          <a:xfrm>
            <a:off x="2147232" y="6082617"/>
            <a:ext cx="9814109" cy="707886"/>
          </a:xfrm>
          <a:prstGeom prst="rect">
            <a:avLst/>
          </a:prstGeom>
          <a:noFill/>
        </p:spPr>
        <p:txBody>
          <a:bodyPr wrap="square" rtlCol="0">
            <a:spAutoFit/>
          </a:bodyPr>
          <a:lstStyle/>
          <a:p>
            <a:r>
              <a:rPr lang="ja-JP" altLang="en-US" sz="800" dirty="0" smtClean="0"/>
              <a:t>甲羅と四肢のつながり：</a:t>
            </a:r>
            <a:r>
              <a:rPr lang="en-US" altLang="ja-JP" sz="800" dirty="0" err="1"/>
              <a:t>Cmglee</a:t>
            </a:r>
            <a:r>
              <a:rPr lang="en-US" altLang="ja-JP" sz="800" dirty="0"/>
              <a:t> </a:t>
            </a:r>
            <a:r>
              <a:rPr lang="en-US" altLang="ja-JP" sz="800" dirty="0" smtClean="0"/>
              <a:t>-</a:t>
            </a:r>
            <a:r>
              <a:rPr lang="ja-JP" altLang="en-US" sz="800" dirty="0"/>
              <a:t>継承 </a:t>
            </a:r>
            <a:r>
              <a:rPr lang="en-US" altLang="ja-JP" sz="800" dirty="0"/>
              <a:t>3.0, </a:t>
            </a:r>
            <a:r>
              <a:rPr lang="en-US" altLang="ja-JP" sz="800" dirty="0">
                <a:hlinkClick r:id="rId4"/>
              </a:rPr>
              <a:t>https://</a:t>
            </a:r>
            <a:r>
              <a:rPr lang="en-US" altLang="ja-JP" sz="800" dirty="0" smtClean="0">
                <a:hlinkClick r:id="rId4"/>
              </a:rPr>
              <a:t>commons.wikimedia.org/w/index.php?curid=18870254</a:t>
            </a:r>
            <a:endParaRPr lang="en-US" altLang="ja-JP" sz="800" dirty="0" smtClean="0"/>
          </a:p>
          <a:p>
            <a:r>
              <a:rPr lang="ja-JP" altLang="en-US" sz="800" dirty="0"/>
              <a:t>肩甲骨の位置（回転</a:t>
            </a:r>
            <a:r>
              <a:rPr lang="en-US" altLang="ja-JP" sz="800" dirty="0"/>
              <a:t>gif</a:t>
            </a:r>
            <a:r>
              <a:rPr lang="ja-JP" altLang="en-US" sz="800" dirty="0"/>
              <a:t>）：</a:t>
            </a:r>
            <a:r>
              <a:rPr lang="en-US" altLang="ja-JP" sz="800" dirty="0"/>
              <a:t>Images are generated by Database Center for </a:t>
            </a:r>
            <a:r>
              <a:rPr lang="en-US" altLang="ja-JP" sz="800" dirty="0" err="1"/>
              <a:t>Lifescience</a:t>
            </a:r>
            <a:r>
              <a:rPr lang="en-US" altLang="ja-JP" sz="800" dirty="0"/>
              <a:t> (DBCLS). - from </a:t>
            </a:r>
            <a:r>
              <a:rPr lang="en-US" altLang="ja-JP" sz="800" dirty="0" err="1"/>
              <a:t>Anatomography</a:t>
            </a:r>
            <a:r>
              <a:rPr lang="en-US" altLang="ja-JP" sz="800" dirty="0"/>
              <a:t>, website maintained by Life Science Databases(LSDB).You can get this image through URL below. </a:t>
            </a:r>
            <a:r>
              <a:rPr lang="ja-JP" altLang="en-US" sz="800" dirty="0"/>
              <a:t>次のアドレスからこのファイルで使用している画像を取得できます</a:t>
            </a:r>
            <a:r>
              <a:rPr lang="en-US" altLang="ja-JP" sz="800" dirty="0"/>
              <a:t>URL., CC BY-SA 2.1 </a:t>
            </a:r>
            <a:r>
              <a:rPr lang="en-US" altLang="ja-JP" sz="800" dirty="0" err="1"/>
              <a:t>jp</a:t>
            </a:r>
            <a:r>
              <a:rPr lang="en-US" altLang="ja-JP" sz="800" dirty="0"/>
              <a:t>, https://commons.wikimedia.org/w/index.php?curid=10018695</a:t>
            </a:r>
            <a:endParaRPr lang="ja-JP" altLang="en-US" sz="800" dirty="0"/>
          </a:p>
          <a:p>
            <a:r>
              <a:rPr lang="ja-JP" altLang="en-US" sz="800" dirty="0" smtClean="0"/>
              <a:t>鎖骨の位置：</a:t>
            </a:r>
            <a:r>
              <a:rPr lang="en-US" altLang="ja-JP" sz="800" dirty="0" smtClean="0"/>
              <a:t>Images </a:t>
            </a:r>
            <a:r>
              <a:rPr lang="en-US" altLang="ja-JP" sz="800" dirty="0"/>
              <a:t>are generated by Database Center for </a:t>
            </a:r>
            <a:r>
              <a:rPr lang="en-US" altLang="ja-JP" sz="800" dirty="0" err="1"/>
              <a:t>Lifescience</a:t>
            </a:r>
            <a:r>
              <a:rPr lang="en-US" altLang="ja-JP" sz="800" dirty="0"/>
              <a:t> (DBCLS). - from </a:t>
            </a:r>
            <a:r>
              <a:rPr lang="en-US" altLang="ja-JP" sz="800" dirty="0" err="1"/>
              <a:t>Anatomography</a:t>
            </a:r>
            <a:r>
              <a:rPr lang="en-US" altLang="ja-JP" sz="800" dirty="0"/>
              <a:t>, website maintained by Life Science Databases(LSDB).You can get this image through URL below. </a:t>
            </a:r>
            <a:r>
              <a:rPr lang="ja-JP" altLang="en-US" sz="800" dirty="0"/>
              <a:t>次のアドレスからこのファイルで使用している画像を取得できます</a:t>
            </a:r>
            <a:r>
              <a:rPr lang="en-US" altLang="ja-JP" sz="800" dirty="0"/>
              <a:t>URL., CC BY-SA 2.1 </a:t>
            </a:r>
            <a:r>
              <a:rPr lang="en-US" altLang="ja-JP" sz="800" dirty="0" err="1"/>
              <a:t>jp</a:t>
            </a:r>
            <a:r>
              <a:rPr lang="en-US" altLang="ja-JP" sz="800" dirty="0"/>
              <a:t>, https://commons.wikimedia.org/w/index.php?curid=10017801</a:t>
            </a:r>
            <a:r>
              <a:rPr lang="ja-JP" altLang="en-US" sz="800" dirty="0"/>
              <a:t>による</a:t>
            </a:r>
            <a:endParaRPr kumimoji="1" lang="ja-JP" altLang="en-US" sz="800" dirty="0"/>
          </a:p>
        </p:txBody>
      </p:sp>
      <p:sp>
        <p:nvSpPr>
          <p:cNvPr id="15" name="テキスト ボックス 14"/>
          <p:cNvSpPr txBox="1"/>
          <p:nvPr/>
        </p:nvSpPr>
        <p:spPr>
          <a:xfrm>
            <a:off x="496226" y="6082617"/>
            <a:ext cx="1593706" cy="230832"/>
          </a:xfrm>
          <a:prstGeom prst="rect">
            <a:avLst/>
          </a:prstGeom>
          <a:noFill/>
        </p:spPr>
        <p:txBody>
          <a:bodyPr wrap="none" rtlCol="0">
            <a:spAutoFit/>
          </a:bodyPr>
          <a:lstStyle/>
          <a:p>
            <a:r>
              <a:rPr kumimoji="1" lang="ja-JP" altLang="en-US" sz="900" b="1" dirty="0" smtClean="0"/>
              <a:t>使用した写真の著作権表示</a:t>
            </a:r>
            <a:endParaRPr kumimoji="1" lang="ja-JP" altLang="en-US" sz="900" b="1" dirty="0"/>
          </a:p>
        </p:txBody>
      </p:sp>
      <p:pic>
        <p:nvPicPr>
          <p:cNvPr id="3" name="図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0548" y="1602446"/>
            <a:ext cx="6568663" cy="3499866"/>
          </a:xfrm>
          <a:prstGeom prst="rect">
            <a:avLst/>
          </a:prstGeom>
        </p:spPr>
      </p:pic>
      <p:pic>
        <p:nvPicPr>
          <p:cNvPr id="4" name="図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06961" y="4682182"/>
            <a:ext cx="1301579" cy="1301579"/>
          </a:xfrm>
          <a:prstGeom prst="rect">
            <a:avLst/>
          </a:prstGeom>
        </p:spPr>
      </p:pic>
      <p:pic>
        <p:nvPicPr>
          <p:cNvPr id="17" name="図 1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06961" y="2495595"/>
            <a:ext cx="1339678" cy="1339678"/>
          </a:xfrm>
          <a:prstGeom prst="rect">
            <a:avLst/>
          </a:prstGeom>
        </p:spPr>
      </p:pic>
    </p:spTree>
    <p:custDataLst>
      <p:tags r:id="rId1"/>
    </p:custDataLst>
    <p:extLst>
      <p:ext uri="{BB962C8B-B14F-4D97-AF65-F5344CB8AC3E}">
        <p14:creationId xmlns:p14="http://schemas.microsoft.com/office/powerpoint/2010/main" val="128579123"/>
      </p:ext>
    </p:extLst>
  </p:cSld>
  <p:clrMapOvr>
    <a:masterClrMapping/>
  </p:clrMapOvr>
  <mc:AlternateContent xmlns:mc="http://schemas.openxmlformats.org/markup-compatibility/2006" xmlns:p14="http://schemas.microsoft.com/office/powerpoint/2010/main">
    <mc:Choice Requires="p14">
      <p:transition spd="slow" p14:dur="2000" advTm="89851"/>
    </mc:Choice>
    <mc:Fallback xmlns="">
      <p:transition spd="slow" advTm="8985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par>
                                <p:cTn id="24" presetID="10" presetClass="entr" presetSubtype="0" fill="hold"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500"/>
                                        <p:tgtEl>
                                          <p:spTgt spid="17"/>
                                        </p:tgtEl>
                                      </p:cBhvr>
                                    </p:animEffect>
                                  </p:childTnLst>
                                </p:cTn>
                              </p:par>
                              <p:par>
                                <p:cTn id="27" presetID="10" presetClass="entr" presetSubtype="0" fill="hold" nodeType="with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3" grpId="0"/>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3598859" y="1082534"/>
            <a:ext cx="4374709" cy="707886"/>
          </a:xfrm>
          <a:prstGeom prst="rect">
            <a:avLst/>
          </a:prstGeom>
          <a:noFill/>
        </p:spPr>
        <p:txBody>
          <a:bodyPr wrap="square" rtlCol="0">
            <a:spAutoFit/>
          </a:bodyPr>
          <a:lstStyle/>
          <a:p>
            <a:r>
              <a:rPr kumimoji="1" lang="ja-JP" altLang="en-US" sz="4000" dirty="0" smtClean="0">
                <a:latin typeface="UD デジタル 教科書体 NP-B" panose="02020700000000000000" pitchFamily="18" charset="-128"/>
                <a:ea typeface="UD デジタル 教科書体 NP-B" panose="02020700000000000000" pitchFamily="18" charset="-128"/>
              </a:rPr>
              <a:t>「カメ」のひみつ</a:t>
            </a:r>
            <a:endParaRPr kumimoji="1" lang="ja-JP" altLang="en-US" sz="4000" dirty="0">
              <a:latin typeface="UD デジタル 教科書体 NP-B" panose="02020700000000000000" pitchFamily="18" charset="-128"/>
              <a:ea typeface="UD デジタル 教科書体 NP-B" panose="02020700000000000000" pitchFamily="18" charset="-128"/>
            </a:endParaRPr>
          </a:p>
        </p:txBody>
      </p:sp>
      <p:sp>
        <p:nvSpPr>
          <p:cNvPr id="6" name="テキスト ボックス 5"/>
          <p:cNvSpPr txBox="1"/>
          <p:nvPr/>
        </p:nvSpPr>
        <p:spPr>
          <a:xfrm>
            <a:off x="6268995" y="6542379"/>
            <a:ext cx="6054811" cy="215444"/>
          </a:xfrm>
          <a:prstGeom prst="rect">
            <a:avLst/>
          </a:prstGeom>
          <a:noFill/>
        </p:spPr>
        <p:txBody>
          <a:bodyPr wrap="square" rtlCol="0">
            <a:spAutoFit/>
          </a:bodyPr>
          <a:lstStyle/>
          <a:p>
            <a:r>
              <a:rPr lang="ja-JP" altLang="en-US" sz="800" dirty="0" smtClean="0">
                <a:latin typeface="BIZ UDPゴシック" panose="020B0400000000000000" pitchFamily="50" charset="-128"/>
                <a:ea typeface="BIZ UDPゴシック" panose="020B0400000000000000" pitchFamily="50" charset="-128"/>
              </a:rPr>
              <a:t>アオウミガメ：</a:t>
            </a:r>
            <a:r>
              <a:rPr lang="en-US" altLang="ja-JP" sz="800" dirty="0">
                <a:latin typeface="BIZ UDPゴシック" panose="020B0400000000000000" pitchFamily="50" charset="-128"/>
                <a:ea typeface="BIZ UDPゴシック" panose="020B0400000000000000" pitchFamily="50" charset="-128"/>
              </a:rPr>
              <a:t>Brocken </a:t>
            </a:r>
            <a:r>
              <a:rPr lang="en-US" altLang="ja-JP" sz="800" dirty="0" err="1">
                <a:latin typeface="BIZ UDPゴシック" panose="020B0400000000000000" pitchFamily="50" charset="-128"/>
                <a:ea typeface="BIZ UDPゴシック" panose="020B0400000000000000" pitchFamily="50" charset="-128"/>
              </a:rPr>
              <a:t>Inaglory</a:t>
            </a:r>
            <a:r>
              <a:rPr lang="en-US" altLang="ja-JP" sz="800" dirty="0">
                <a:latin typeface="BIZ UDPゴシック" panose="020B0400000000000000" pitchFamily="50" charset="-128"/>
                <a:ea typeface="BIZ UDPゴシック" panose="020B0400000000000000" pitchFamily="50" charset="-128"/>
              </a:rPr>
              <a:t> </a:t>
            </a:r>
            <a:r>
              <a:rPr lang="en-US" altLang="ja-JP" sz="800" dirty="0" smtClean="0">
                <a:latin typeface="BIZ UDPゴシック" panose="020B0400000000000000" pitchFamily="50" charset="-128"/>
                <a:ea typeface="BIZ UDPゴシック" panose="020B0400000000000000" pitchFamily="50" charset="-128"/>
              </a:rPr>
              <a:t>-</a:t>
            </a:r>
            <a:r>
              <a:rPr lang="ja-JP" altLang="en-US" sz="800" dirty="0" smtClean="0">
                <a:latin typeface="BIZ UDPゴシック" panose="020B0400000000000000" pitchFamily="50" charset="-128"/>
                <a:ea typeface="BIZ UDPゴシック" panose="020B0400000000000000" pitchFamily="50" charset="-128"/>
              </a:rPr>
              <a:t>継承 </a:t>
            </a:r>
            <a:r>
              <a:rPr lang="en-US" altLang="ja-JP" sz="800" dirty="0" smtClean="0">
                <a:latin typeface="BIZ UDPゴシック" panose="020B0400000000000000" pitchFamily="50" charset="-128"/>
                <a:ea typeface="BIZ UDPゴシック" panose="020B0400000000000000" pitchFamily="50" charset="-128"/>
              </a:rPr>
              <a:t>3.0, https</a:t>
            </a:r>
            <a:r>
              <a:rPr lang="en-US" altLang="ja-JP" sz="800" dirty="0">
                <a:latin typeface="BIZ UDPゴシック" panose="020B0400000000000000" pitchFamily="50" charset="-128"/>
                <a:ea typeface="BIZ UDPゴシック" panose="020B0400000000000000" pitchFamily="50" charset="-128"/>
              </a:rPr>
              <a:t>://</a:t>
            </a:r>
            <a:r>
              <a:rPr lang="en-US" altLang="ja-JP" sz="800" dirty="0" smtClean="0">
                <a:latin typeface="BIZ UDPゴシック" panose="020B0400000000000000" pitchFamily="50" charset="-128"/>
                <a:ea typeface="BIZ UDPゴシック" panose="020B0400000000000000" pitchFamily="50" charset="-128"/>
              </a:rPr>
              <a:t>commons.wikimedia.org/w/index.php?curid=10489090</a:t>
            </a:r>
            <a:endParaRPr kumimoji="1" lang="ja-JP" altLang="en-US" sz="800" dirty="0">
              <a:latin typeface="BIZ UDPゴシック" panose="020B0400000000000000" pitchFamily="50" charset="-128"/>
              <a:ea typeface="BIZ UDPゴシック" panose="020B0400000000000000" pitchFamily="50" charset="-128"/>
            </a:endParaRPr>
          </a:p>
        </p:txBody>
      </p:sp>
      <p:sp>
        <p:nvSpPr>
          <p:cNvPr id="9" name="テキスト ボックス 8"/>
          <p:cNvSpPr txBox="1"/>
          <p:nvPr/>
        </p:nvSpPr>
        <p:spPr>
          <a:xfrm>
            <a:off x="6268995" y="6326935"/>
            <a:ext cx="1402948" cy="215444"/>
          </a:xfrm>
          <a:prstGeom prst="rect">
            <a:avLst/>
          </a:prstGeom>
          <a:noFill/>
        </p:spPr>
        <p:txBody>
          <a:bodyPr wrap="none" rtlCol="0">
            <a:spAutoFit/>
          </a:bodyPr>
          <a:lstStyle/>
          <a:p>
            <a:r>
              <a:rPr kumimoji="1" lang="ja-JP" altLang="en-US" sz="800" b="1" dirty="0" smtClean="0">
                <a:latin typeface="BIZ UDPゴシック" panose="020B0400000000000000" pitchFamily="50" charset="-128"/>
                <a:ea typeface="BIZ UDPゴシック" panose="020B0400000000000000" pitchFamily="50" charset="-128"/>
              </a:rPr>
              <a:t>使用した写真の著作権表示</a:t>
            </a:r>
            <a:endParaRPr kumimoji="1" lang="ja-JP" altLang="en-US" sz="800" b="1" dirty="0">
              <a:latin typeface="BIZ UDPゴシック" panose="020B0400000000000000" pitchFamily="50" charset="-128"/>
              <a:ea typeface="BIZ UDPゴシック" panose="020B0400000000000000" pitchFamily="50" charset="-128"/>
            </a:endParaRPr>
          </a:p>
        </p:txBody>
      </p:sp>
      <p:pic>
        <p:nvPicPr>
          <p:cNvPr id="10" name="図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32649" y="2199510"/>
            <a:ext cx="3471243" cy="2603432"/>
          </a:xfrm>
          <a:prstGeom prst="rect">
            <a:avLst/>
          </a:prstGeom>
        </p:spPr>
      </p:pic>
    </p:spTree>
    <p:extLst>
      <p:ext uri="{BB962C8B-B14F-4D97-AF65-F5344CB8AC3E}">
        <p14:creationId xmlns:p14="http://schemas.microsoft.com/office/powerpoint/2010/main" val="2306606246"/>
      </p:ext>
    </p:extLst>
  </p:cSld>
  <p:clrMapOvr>
    <a:masterClrMapping/>
  </p:clrMapOvr>
  <mc:AlternateContent xmlns:mc="http://schemas.openxmlformats.org/markup-compatibility/2006" xmlns:p14="http://schemas.microsoft.com/office/powerpoint/2010/main">
    <mc:Choice Requires="p14">
      <p:transition spd="slow" p14:dur="2000" advTm="15748"/>
    </mc:Choice>
    <mc:Fallback xmlns="">
      <p:transition spd="slow" advTm="15748"/>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4481399" y="243420"/>
            <a:ext cx="2059444" cy="769441"/>
          </a:xfrm>
          <a:prstGeom prst="rect">
            <a:avLst/>
          </a:prstGeom>
          <a:noFill/>
        </p:spPr>
        <p:txBody>
          <a:bodyPr wrap="square" rtlCol="0">
            <a:spAutoFit/>
          </a:bodyPr>
          <a:lstStyle/>
          <a:p>
            <a:pPr algn="ctr"/>
            <a:r>
              <a:rPr lang="ja-JP" altLang="en-US" sz="4400" dirty="0" smtClean="0">
                <a:solidFill>
                  <a:srgbClr val="C00000"/>
                </a:solidFill>
                <a:latin typeface="UD デジタル 教科書体 NP-B" panose="02020700000000000000" pitchFamily="18" charset="-128"/>
                <a:ea typeface="UD デジタル 教科書体 NP-B" panose="02020700000000000000" pitchFamily="18" charset="-128"/>
              </a:rPr>
              <a:t>日光浴</a:t>
            </a:r>
            <a:endParaRPr lang="en-US" altLang="ja-JP" sz="4400" dirty="0">
              <a:solidFill>
                <a:srgbClr val="C00000"/>
              </a:solidFill>
              <a:latin typeface="UD デジタル 教科書体 NP-B" panose="02020700000000000000" pitchFamily="18" charset="-128"/>
              <a:ea typeface="UD デジタル 教科書体 NP-B" panose="02020700000000000000" pitchFamily="18" charset="-128"/>
            </a:endParaRPr>
          </a:p>
        </p:txBody>
      </p:sp>
      <p:sp>
        <p:nvSpPr>
          <p:cNvPr id="5" name="テキスト ボックス 4"/>
          <p:cNvSpPr txBox="1"/>
          <p:nvPr/>
        </p:nvSpPr>
        <p:spPr>
          <a:xfrm>
            <a:off x="4770492" y="1400453"/>
            <a:ext cx="7050805" cy="3416320"/>
          </a:xfrm>
          <a:prstGeom prst="rect">
            <a:avLst/>
          </a:prstGeom>
          <a:noFill/>
        </p:spPr>
        <p:txBody>
          <a:bodyPr wrap="square" rtlCol="0">
            <a:spAutoFit/>
          </a:bodyPr>
          <a:lstStyle/>
          <a:p>
            <a:r>
              <a:rPr lang="ja-JP" altLang="en-US" sz="2400" dirty="0" smtClean="0">
                <a:latin typeface="UD デジタル 教科書体 NP-B" panose="02020700000000000000" pitchFamily="18" charset="-128"/>
                <a:ea typeface="UD デジタル 教科書体 NP-B" panose="02020700000000000000" pitchFamily="18" charset="-128"/>
              </a:rPr>
              <a:t>①　カメは変温動物なので、日光浴をして体温を</a:t>
            </a:r>
            <a:endParaRPr lang="en-US" altLang="ja-JP" sz="2400" dirty="0" smtClean="0">
              <a:latin typeface="UD デジタル 教科書体 NP-B" panose="02020700000000000000" pitchFamily="18" charset="-128"/>
              <a:ea typeface="UD デジタル 教科書体 NP-B" panose="02020700000000000000" pitchFamily="18" charset="-128"/>
            </a:endParaRPr>
          </a:p>
          <a:p>
            <a:r>
              <a:rPr lang="ja-JP" altLang="en-US" sz="2400" dirty="0">
                <a:latin typeface="UD デジタル 教科書体 NP-B" panose="02020700000000000000" pitchFamily="18" charset="-128"/>
                <a:ea typeface="UD デジタル 教科書体 NP-B" panose="02020700000000000000" pitchFamily="18" charset="-128"/>
              </a:rPr>
              <a:t>　</a:t>
            </a:r>
            <a:r>
              <a:rPr lang="ja-JP" altLang="en-US" sz="2400" dirty="0" smtClean="0">
                <a:latin typeface="UD デジタル 教科書体 NP-B" panose="02020700000000000000" pitchFamily="18" charset="-128"/>
                <a:ea typeface="UD デジタル 教科書体 NP-B" panose="02020700000000000000" pitchFamily="18" charset="-128"/>
              </a:rPr>
              <a:t>　上げます。</a:t>
            </a:r>
            <a:endParaRPr lang="en-US" altLang="ja-JP" sz="2400" dirty="0" smtClean="0">
              <a:latin typeface="UD デジタル 教科書体 NP-B" panose="02020700000000000000" pitchFamily="18" charset="-128"/>
              <a:ea typeface="UD デジタル 教科書体 NP-B" panose="02020700000000000000" pitchFamily="18" charset="-128"/>
            </a:endParaRPr>
          </a:p>
          <a:p>
            <a:r>
              <a:rPr lang="ja-JP" altLang="en-US" sz="2400" dirty="0" smtClean="0">
                <a:latin typeface="UD デジタル 教科書体 NP-B" panose="02020700000000000000" pitchFamily="18" charset="-128"/>
                <a:ea typeface="UD デジタル 教科書体 NP-B" panose="02020700000000000000" pitchFamily="18" charset="-128"/>
              </a:rPr>
              <a:t>　　</a:t>
            </a:r>
            <a:endParaRPr lang="en-US" altLang="ja-JP" sz="2400" dirty="0">
              <a:latin typeface="UD デジタル 教科書体 NP-B" panose="02020700000000000000" pitchFamily="18" charset="-128"/>
              <a:ea typeface="UD デジタル 教科書体 NP-B" panose="02020700000000000000" pitchFamily="18" charset="-128"/>
            </a:endParaRPr>
          </a:p>
          <a:p>
            <a:r>
              <a:rPr lang="ja-JP" altLang="en-US" sz="2400" dirty="0" smtClean="0">
                <a:latin typeface="UD デジタル 教科書体 NP-B" panose="02020700000000000000" pitchFamily="18" charset="-128"/>
                <a:ea typeface="UD デジタル 教科書体 NP-B" panose="02020700000000000000" pitchFamily="18" charset="-128"/>
              </a:rPr>
              <a:t>②　紫外線を浴びて、ビタミン</a:t>
            </a:r>
            <a:r>
              <a:rPr lang="en-US" altLang="ja-JP" sz="2400" dirty="0" smtClean="0">
                <a:latin typeface="UD デジタル 教科書体 NP-B" panose="02020700000000000000" pitchFamily="18" charset="-128"/>
                <a:ea typeface="UD デジタル 教科書体 NP-B" panose="02020700000000000000" pitchFamily="18" charset="-128"/>
              </a:rPr>
              <a:t>D</a:t>
            </a:r>
            <a:r>
              <a:rPr lang="ja-JP" altLang="en-US" sz="2400" dirty="0" smtClean="0">
                <a:latin typeface="UD デジタル 教科書体 NP-B" panose="02020700000000000000" pitchFamily="18" charset="-128"/>
                <a:ea typeface="UD デジタル 教科書体 NP-B" panose="02020700000000000000" pitchFamily="18" charset="-128"/>
              </a:rPr>
              <a:t>をつくります。</a:t>
            </a:r>
            <a:endParaRPr lang="en-US" altLang="ja-JP" sz="2400" dirty="0" smtClean="0">
              <a:latin typeface="UD デジタル 教科書体 NP-B" panose="02020700000000000000" pitchFamily="18" charset="-128"/>
              <a:ea typeface="UD デジタル 教科書体 NP-B" panose="02020700000000000000" pitchFamily="18" charset="-128"/>
            </a:endParaRPr>
          </a:p>
          <a:p>
            <a:r>
              <a:rPr lang="ja-JP" altLang="en-US" sz="2400" dirty="0">
                <a:latin typeface="UD デジタル 教科書体 NP-B" panose="02020700000000000000" pitchFamily="18" charset="-128"/>
                <a:ea typeface="UD デジタル 教科書体 NP-B" panose="02020700000000000000" pitchFamily="18" charset="-128"/>
              </a:rPr>
              <a:t>　</a:t>
            </a:r>
            <a:r>
              <a:rPr lang="ja-JP" altLang="en-US" sz="2400" dirty="0" smtClean="0">
                <a:latin typeface="UD デジタル 教科書体 NP-B" panose="02020700000000000000" pitchFamily="18" charset="-128"/>
                <a:ea typeface="UD デジタル 教科書体 NP-B" panose="02020700000000000000" pitchFamily="18" charset="-128"/>
              </a:rPr>
              <a:t>　ビタミン</a:t>
            </a:r>
            <a:r>
              <a:rPr lang="en-US" altLang="ja-JP" sz="2400" dirty="0" smtClean="0">
                <a:latin typeface="UD デジタル 教科書体 NP-B" panose="02020700000000000000" pitchFamily="18" charset="-128"/>
                <a:ea typeface="UD デジタル 教科書体 NP-B" panose="02020700000000000000" pitchFamily="18" charset="-128"/>
              </a:rPr>
              <a:t>D</a:t>
            </a:r>
            <a:r>
              <a:rPr lang="ja-JP" altLang="en-US" sz="2400" dirty="0" smtClean="0">
                <a:latin typeface="UD デジタル 教科書体 NP-B" panose="02020700000000000000" pitchFamily="18" charset="-128"/>
                <a:ea typeface="UD デジタル 教科書体 NP-B" panose="02020700000000000000" pitchFamily="18" charset="-128"/>
              </a:rPr>
              <a:t>が不足すると骨や甲羅が変形し</a:t>
            </a:r>
            <a:r>
              <a:rPr lang="ja-JP" altLang="en-US" sz="2400" dirty="0" err="1" smtClean="0">
                <a:latin typeface="UD デジタル 教科書体 NP-B" panose="02020700000000000000" pitchFamily="18" charset="-128"/>
                <a:ea typeface="UD デジタル 教科書体 NP-B" panose="02020700000000000000" pitchFamily="18" charset="-128"/>
              </a:rPr>
              <a:t>ま</a:t>
            </a:r>
            <a:endParaRPr lang="en-US" altLang="ja-JP" sz="2400" dirty="0" smtClean="0">
              <a:latin typeface="UD デジタル 教科書体 NP-B" panose="02020700000000000000" pitchFamily="18" charset="-128"/>
              <a:ea typeface="UD デジタル 教科書体 NP-B" panose="02020700000000000000" pitchFamily="18" charset="-128"/>
            </a:endParaRPr>
          </a:p>
          <a:p>
            <a:r>
              <a:rPr lang="ja-JP" altLang="en-US" sz="2400" dirty="0">
                <a:latin typeface="UD デジタル 教科書体 NP-B" panose="02020700000000000000" pitchFamily="18" charset="-128"/>
                <a:ea typeface="UD デジタル 教科書体 NP-B" panose="02020700000000000000" pitchFamily="18" charset="-128"/>
              </a:rPr>
              <a:t>　</a:t>
            </a:r>
            <a:r>
              <a:rPr lang="ja-JP" altLang="en-US" sz="2400" dirty="0" smtClean="0">
                <a:latin typeface="UD デジタル 教科書体 NP-B" panose="02020700000000000000" pitchFamily="18" charset="-128"/>
                <a:ea typeface="UD デジタル 教科書体 NP-B" panose="02020700000000000000" pitchFamily="18" charset="-128"/>
              </a:rPr>
              <a:t>　す。</a:t>
            </a:r>
            <a:endParaRPr lang="en-US" altLang="ja-JP" sz="2400" dirty="0" smtClean="0">
              <a:latin typeface="UD デジタル 教科書体 NP-B" panose="02020700000000000000" pitchFamily="18" charset="-128"/>
              <a:ea typeface="UD デジタル 教科書体 NP-B" panose="02020700000000000000" pitchFamily="18" charset="-128"/>
            </a:endParaRPr>
          </a:p>
          <a:p>
            <a:endParaRPr lang="en-US" altLang="ja-JP" sz="2400" dirty="0">
              <a:latin typeface="UD デジタル 教科書体 NP-B" panose="02020700000000000000" pitchFamily="18" charset="-128"/>
              <a:ea typeface="UD デジタル 教科書体 NP-B" panose="02020700000000000000" pitchFamily="18" charset="-128"/>
            </a:endParaRPr>
          </a:p>
          <a:p>
            <a:r>
              <a:rPr lang="ja-JP" altLang="en-US" sz="2400" dirty="0" smtClean="0">
                <a:latin typeface="UD デジタル 教科書体 NP-B" panose="02020700000000000000" pitchFamily="18" charset="-128"/>
                <a:ea typeface="UD デジタル 教科書体 NP-B" panose="02020700000000000000" pitchFamily="18" charset="-128"/>
              </a:rPr>
              <a:t>③　体を乾燥させて寄生虫や細菌類を駆除します。</a:t>
            </a:r>
            <a:endParaRPr lang="en-US" altLang="ja-JP" sz="2400" dirty="0" smtClean="0">
              <a:latin typeface="UD デジタル 教科書体 NP-B" panose="02020700000000000000" pitchFamily="18" charset="-128"/>
              <a:ea typeface="UD デジタル 教科書体 NP-B" panose="02020700000000000000" pitchFamily="18" charset="-128"/>
            </a:endParaRPr>
          </a:p>
          <a:p>
            <a:endParaRPr lang="en-US" altLang="ja-JP" sz="2400" dirty="0">
              <a:latin typeface="UD デジタル 教科書体 NP-B" panose="02020700000000000000" pitchFamily="18" charset="-128"/>
              <a:ea typeface="UD デジタル 教科書体 NP-B" panose="02020700000000000000" pitchFamily="18" charset="-128"/>
            </a:endParaRPr>
          </a:p>
        </p:txBody>
      </p:sp>
      <p:sp>
        <p:nvSpPr>
          <p:cNvPr id="16" name="テキスト ボックス 15"/>
          <p:cNvSpPr txBox="1"/>
          <p:nvPr/>
        </p:nvSpPr>
        <p:spPr>
          <a:xfrm>
            <a:off x="1625484" y="478914"/>
            <a:ext cx="2741867" cy="584775"/>
          </a:xfrm>
          <a:prstGeom prst="rect">
            <a:avLst/>
          </a:prstGeom>
          <a:noFill/>
        </p:spPr>
        <p:txBody>
          <a:bodyPr wrap="square" rtlCol="0">
            <a:spAutoFit/>
          </a:bodyPr>
          <a:lstStyle/>
          <a:p>
            <a:pPr algn="ctr"/>
            <a:r>
              <a:rPr lang="ja-JP" altLang="en-US" sz="3200" dirty="0" smtClean="0">
                <a:latin typeface="UD デジタル 教科書体 NP-B" panose="02020700000000000000" pitchFamily="18" charset="-128"/>
                <a:ea typeface="UD デジタル 教科書体 NP-B" panose="02020700000000000000" pitchFamily="18" charset="-128"/>
              </a:rPr>
              <a:t>カメのひみつ</a:t>
            </a:r>
            <a:endParaRPr lang="en-US" altLang="ja-JP" sz="3200" dirty="0">
              <a:latin typeface="UD デジタル 教科書体 NP-B" panose="02020700000000000000" pitchFamily="18" charset="-128"/>
              <a:ea typeface="UD デジタル 教科書体 NP-B" panose="02020700000000000000" pitchFamily="18" charset="-128"/>
            </a:endParaRPr>
          </a:p>
        </p:txBody>
      </p:sp>
      <p:sp>
        <p:nvSpPr>
          <p:cNvPr id="2" name="テキスト ボックス 1"/>
          <p:cNvSpPr txBox="1"/>
          <p:nvPr/>
        </p:nvSpPr>
        <p:spPr>
          <a:xfrm>
            <a:off x="7899645" y="6288474"/>
            <a:ext cx="4078171" cy="215444"/>
          </a:xfrm>
          <a:prstGeom prst="rect">
            <a:avLst/>
          </a:prstGeom>
          <a:noFill/>
        </p:spPr>
        <p:txBody>
          <a:bodyPr wrap="square" rtlCol="0">
            <a:spAutoFit/>
          </a:bodyPr>
          <a:lstStyle/>
          <a:p>
            <a:r>
              <a:rPr lang="ja-JP" altLang="en-US" sz="800" dirty="0" smtClean="0"/>
              <a:t>甲羅干ししているカメ：著作権フリー画像：</a:t>
            </a:r>
            <a:r>
              <a:rPr lang="en-US" altLang="ja-JP" sz="800" dirty="0" smtClean="0">
                <a:hlinkClick r:id="rId3"/>
              </a:rPr>
              <a:t>https</a:t>
            </a:r>
            <a:r>
              <a:rPr lang="en-US" altLang="ja-JP" sz="800" dirty="0">
                <a:hlinkClick r:id="rId3"/>
              </a:rPr>
              <a:t>://publicdomainq.net/turtle-animal-0021884</a:t>
            </a:r>
            <a:r>
              <a:rPr lang="en-US" altLang="ja-JP" sz="800" dirty="0" smtClean="0">
                <a:hlinkClick r:id="rId3"/>
              </a:rPr>
              <a:t>/</a:t>
            </a:r>
            <a:endParaRPr lang="en-US" altLang="ja-JP" sz="800" dirty="0" smtClean="0"/>
          </a:p>
        </p:txBody>
      </p:sp>
      <p:sp>
        <p:nvSpPr>
          <p:cNvPr id="14" name="テキスト ボックス 13"/>
          <p:cNvSpPr txBox="1"/>
          <p:nvPr/>
        </p:nvSpPr>
        <p:spPr>
          <a:xfrm>
            <a:off x="6248639" y="6288474"/>
            <a:ext cx="1534394" cy="230832"/>
          </a:xfrm>
          <a:prstGeom prst="rect">
            <a:avLst/>
          </a:prstGeom>
          <a:noFill/>
        </p:spPr>
        <p:txBody>
          <a:bodyPr wrap="none" rtlCol="0">
            <a:spAutoFit/>
          </a:bodyPr>
          <a:lstStyle/>
          <a:p>
            <a:r>
              <a:rPr kumimoji="1" lang="ja-JP" altLang="en-US" sz="900" b="1" dirty="0" smtClean="0"/>
              <a:t>使用した写真の著作権表示</a:t>
            </a:r>
            <a:endParaRPr kumimoji="1" lang="ja-JP" altLang="en-US" sz="900" b="1" dirty="0"/>
          </a:p>
        </p:txBody>
      </p:sp>
      <p:pic>
        <p:nvPicPr>
          <p:cNvPr id="10" name="図 9"/>
          <p:cNvPicPr>
            <a:picLocks noChangeAspect="1"/>
          </p:cNvPicPr>
          <p:nvPr/>
        </p:nvPicPr>
        <p:blipFill>
          <a:blip r:embed="rId4"/>
          <a:stretch>
            <a:fillRect/>
          </a:stretch>
        </p:blipFill>
        <p:spPr>
          <a:xfrm>
            <a:off x="123567" y="335314"/>
            <a:ext cx="1387869" cy="691355"/>
          </a:xfrm>
          <a:prstGeom prst="rect">
            <a:avLst/>
          </a:prstGeom>
        </p:spPr>
      </p:pic>
      <p:pic>
        <p:nvPicPr>
          <p:cNvPr id="3" name="図 2"/>
          <p:cNvPicPr>
            <a:picLocks noChangeAspect="1"/>
          </p:cNvPicPr>
          <p:nvPr/>
        </p:nvPicPr>
        <p:blipFill>
          <a:blip r:embed="rId5"/>
          <a:stretch>
            <a:fillRect/>
          </a:stretch>
        </p:blipFill>
        <p:spPr>
          <a:xfrm>
            <a:off x="630434" y="1400453"/>
            <a:ext cx="3646016" cy="2471752"/>
          </a:xfrm>
          <a:prstGeom prst="rect">
            <a:avLst/>
          </a:prstGeom>
        </p:spPr>
      </p:pic>
    </p:spTree>
    <p:custDataLst>
      <p:tags r:id="rId1"/>
    </p:custDataLst>
    <p:extLst>
      <p:ext uri="{BB962C8B-B14F-4D97-AF65-F5344CB8AC3E}">
        <p14:creationId xmlns:p14="http://schemas.microsoft.com/office/powerpoint/2010/main" val="1413046717"/>
      </p:ext>
    </p:extLst>
  </p:cSld>
  <p:clrMapOvr>
    <a:masterClrMapping/>
  </p:clrMapOvr>
  <mc:AlternateContent xmlns:mc="http://schemas.openxmlformats.org/markup-compatibility/2006" xmlns:p14="http://schemas.microsoft.com/office/powerpoint/2010/main">
    <mc:Choice Requires="p14">
      <p:transition spd="slow" p14:dur="2000" advTm="89851"/>
    </mc:Choice>
    <mc:Fallback xmlns="">
      <p:transition spd="slow" advTm="8985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fade">
                                      <p:cBhvr>
                                        <p:cTn id="18" dur="500"/>
                                        <p:tgtEl>
                                          <p:spTgt spid="5">
                                            <p:txEl>
                                              <p:pRg st="0" end="0"/>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animEffect transition="in" filter="fade">
                                      <p:cBhvr>
                                        <p:cTn id="21" dur="500"/>
                                        <p:tgtEl>
                                          <p:spTgt spid="5">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5">
                                            <p:txEl>
                                              <p:pRg st="3" end="3"/>
                                            </p:txEl>
                                          </p:spTgt>
                                        </p:tgtEl>
                                        <p:attrNameLst>
                                          <p:attrName>style.visibility</p:attrName>
                                        </p:attrNameLst>
                                      </p:cBhvr>
                                      <p:to>
                                        <p:strVal val="visible"/>
                                      </p:to>
                                    </p:set>
                                    <p:animEffect transition="in" filter="fade">
                                      <p:cBhvr>
                                        <p:cTn id="26" dur="500"/>
                                        <p:tgtEl>
                                          <p:spTgt spid="5">
                                            <p:txEl>
                                              <p:pRg st="3" end="3"/>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5">
                                            <p:txEl>
                                              <p:pRg st="4" end="4"/>
                                            </p:txEl>
                                          </p:spTgt>
                                        </p:tgtEl>
                                        <p:attrNameLst>
                                          <p:attrName>style.visibility</p:attrName>
                                        </p:attrNameLst>
                                      </p:cBhvr>
                                      <p:to>
                                        <p:strVal val="visible"/>
                                      </p:to>
                                    </p:set>
                                    <p:animEffect transition="in" filter="fade">
                                      <p:cBhvr>
                                        <p:cTn id="29" dur="500"/>
                                        <p:tgtEl>
                                          <p:spTgt spid="5">
                                            <p:txEl>
                                              <p:pRg st="4" end="4"/>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
                                            <p:txEl>
                                              <p:pRg st="7" end="7"/>
                                            </p:txEl>
                                          </p:spTgt>
                                        </p:tgtEl>
                                        <p:attrNameLst>
                                          <p:attrName>style.visibility</p:attrName>
                                        </p:attrNameLst>
                                      </p:cBhvr>
                                      <p:to>
                                        <p:strVal val="visible"/>
                                      </p:to>
                                    </p:set>
                                    <p:animEffect transition="in" filter="fade">
                                      <p:cBhvr>
                                        <p:cTn id="37"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4481399" y="243420"/>
            <a:ext cx="1664028" cy="769441"/>
          </a:xfrm>
          <a:prstGeom prst="rect">
            <a:avLst/>
          </a:prstGeom>
          <a:noFill/>
        </p:spPr>
        <p:txBody>
          <a:bodyPr wrap="square" rtlCol="0">
            <a:spAutoFit/>
          </a:bodyPr>
          <a:lstStyle/>
          <a:p>
            <a:pPr algn="ctr"/>
            <a:r>
              <a:rPr lang="ja-JP" altLang="en-US" sz="4400" dirty="0" smtClean="0">
                <a:solidFill>
                  <a:srgbClr val="C00000"/>
                </a:solidFill>
                <a:latin typeface="UD デジタル 教科書体 NP-B" panose="02020700000000000000" pitchFamily="18" charset="-128"/>
                <a:ea typeface="UD デジタル 教科書体 NP-B" panose="02020700000000000000" pitchFamily="18" charset="-128"/>
              </a:rPr>
              <a:t>脱皮</a:t>
            </a:r>
            <a:endParaRPr lang="en-US" altLang="ja-JP" sz="4400" dirty="0">
              <a:solidFill>
                <a:srgbClr val="C00000"/>
              </a:solidFill>
              <a:latin typeface="UD デジタル 教科書体 NP-B" panose="02020700000000000000" pitchFamily="18" charset="-128"/>
              <a:ea typeface="UD デジタル 教科書体 NP-B" panose="02020700000000000000" pitchFamily="18" charset="-128"/>
            </a:endParaRPr>
          </a:p>
        </p:txBody>
      </p:sp>
      <p:sp>
        <p:nvSpPr>
          <p:cNvPr id="5" name="テキスト ボックス 4"/>
          <p:cNvSpPr txBox="1"/>
          <p:nvPr/>
        </p:nvSpPr>
        <p:spPr>
          <a:xfrm>
            <a:off x="4770492" y="1400453"/>
            <a:ext cx="7050805" cy="3416320"/>
          </a:xfrm>
          <a:prstGeom prst="rect">
            <a:avLst/>
          </a:prstGeom>
          <a:noFill/>
        </p:spPr>
        <p:txBody>
          <a:bodyPr wrap="square" rtlCol="0">
            <a:spAutoFit/>
          </a:bodyPr>
          <a:lstStyle/>
          <a:p>
            <a:r>
              <a:rPr lang="ja-JP" altLang="en-US" sz="2400" dirty="0" smtClean="0">
                <a:latin typeface="UD デジタル 教科書体 NP-B" panose="02020700000000000000" pitchFamily="18" charset="-128"/>
                <a:ea typeface="UD デジタル 教科書体 NP-B" panose="02020700000000000000" pitchFamily="18" charset="-128"/>
              </a:rPr>
              <a:t>甲羅の外側は皮膚の一部からできていて、鱗状になっています。</a:t>
            </a:r>
            <a:endParaRPr lang="en-US" altLang="ja-JP" sz="2400" dirty="0" smtClean="0">
              <a:latin typeface="UD デジタル 教科書体 NP-B" panose="02020700000000000000" pitchFamily="18" charset="-128"/>
              <a:ea typeface="UD デジタル 教科書体 NP-B" panose="02020700000000000000" pitchFamily="18" charset="-128"/>
            </a:endParaRPr>
          </a:p>
          <a:p>
            <a:endParaRPr lang="en-US" altLang="ja-JP" sz="2400" dirty="0">
              <a:latin typeface="UD デジタル 教科書体 NP-B" panose="02020700000000000000" pitchFamily="18" charset="-128"/>
              <a:ea typeface="UD デジタル 教科書体 NP-B" panose="02020700000000000000" pitchFamily="18" charset="-128"/>
            </a:endParaRPr>
          </a:p>
          <a:p>
            <a:r>
              <a:rPr lang="ja-JP" altLang="en-US" sz="2400" dirty="0" smtClean="0">
                <a:latin typeface="UD デジタル 教科書体 NP-B" panose="02020700000000000000" pitchFamily="18" charset="-128"/>
                <a:ea typeface="UD デジタル 教科書体 NP-B" panose="02020700000000000000" pitchFamily="18" charset="-128"/>
              </a:rPr>
              <a:t>成長すると鱗状の皮膚が１枚１枚はがれます。甲羅干しをすると乾燥してはがれやすくなります。</a:t>
            </a:r>
            <a:endParaRPr lang="en-US" altLang="ja-JP" sz="2400" dirty="0" smtClean="0">
              <a:latin typeface="UD デジタル 教科書体 NP-B" panose="02020700000000000000" pitchFamily="18" charset="-128"/>
              <a:ea typeface="UD デジタル 教科書体 NP-B" panose="02020700000000000000" pitchFamily="18" charset="-128"/>
            </a:endParaRPr>
          </a:p>
          <a:p>
            <a:endParaRPr lang="en-US" altLang="ja-JP" sz="2400" dirty="0">
              <a:latin typeface="UD デジタル 教科書体 NP-B" panose="02020700000000000000" pitchFamily="18" charset="-128"/>
              <a:ea typeface="UD デジタル 教科書体 NP-B" panose="02020700000000000000" pitchFamily="18" charset="-128"/>
            </a:endParaRPr>
          </a:p>
          <a:p>
            <a:r>
              <a:rPr lang="ja-JP" altLang="en-US" sz="2400" dirty="0" smtClean="0">
                <a:latin typeface="UD デジタル 教科書体 NP-B" panose="02020700000000000000" pitchFamily="18" charset="-128"/>
                <a:ea typeface="UD デジタル 教科書体 NP-B" panose="02020700000000000000" pitchFamily="18" charset="-128"/>
              </a:rPr>
              <a:t>うまくはがれない場合皮膚病になることがあるので、はいであげます。</a:t>
            </a:r>
            <a:endParaRPr lang="en-US" altLang="ja-JP" sz="2400" dirty="0" smtClean="0">
              <a:latin typeface="UD デジタル 教科書体 NP-B" panose="02020700000000000000" pitchFamily="18" charset="-128"/>
              <a:ea typeface="UD デジタル 教科書体 NP-B" panose="02020700000000000000" pitchFamily="18" charset="-128"/>
            </a:endParaRPr>
          </a:p>
          <a:p>
            <a:endParaRPr lang="en-US" altLang="ja-JP" sz="2400" dirty="0">
              <a:latin typeface="UD デジタル 教科書体 NP-B" panose="02020700000000000000" pitchFamily="18" charset="-128"/>
              <a:ea typeface="UD デジタル 教科書体 NP-B" panose="02020700000000000000" pitchFamily="18" charset="-128"/>
            </a:endParaRPr>
          </a:p>
        </p:txBody>
      </p:sp>
      <p:sp>
        <p:nvSpPr>
          <p:cNvPr id="16" name="テキスト ボックス 15"/>
          <p:cNvSpPr txBox="1"/>
          <p:nvPr/>
        </p:nvSpPr>
        <p:spPr>
          <a:xfrm>
            <a:off x="1625484" y="478914"/>
            <a:ext cx="2741867" cy="584775"/>
          </a:xfrm>
          <a:prstGeom prst="rect">
            <a:avLst/>
          </a:prstGeom>
          <a:noFill/>
        </p:spPr>
        <p:txBody>
          <a:bodyPr wrap="square" rtlCol="0">
            <a:spAutoFit/>
          </a:bodyPr>
          <a:lstStyle/>
          <a:p>
            <a:pPr algn="ctr"/>
            <a:r>
              <a:rPr lang="ja-JP" altLang="en-US" sz="3200" dirty="0" smtClean="0">
                <a:latin typeface="UD デジタル 教科書体 NP-B" panose="02020700000000000000" pitchFamily="18" charset="-128"/>
                <a:ea typeface="UD デジタル 教科書体 NP-B" panose="02020700000000000000" pitchFamily="18" charset="-128"/>
              </a:rPr>
              <a:t>かめのひみつ</a:t>
            </a:r>
            <a:endParaRPr lang="en-US" altLang="ja-JP" sz="3200" dirty="0">
              <a:latin typeface="UD デジタル 教科書体 NP-B" panose="02020700000000000000" pitchFamily="18" charset="-128"/>
              <a:ea typeface="UD デジタル 教科書体 NP-B" panose="02020700000000000000" pitchFamily="18" charset="-128"/>
            </a:endParaRPr>
          </a:p>
        </p:txBody>
      </p:sp>
      <p:sp>
        <p:nvSpPr>
          <p:cNvPr id="2" name="テキスト ボックス 1"/>
          <p:cNvSpPr txBox="1"/>
          <p:nvPr/>
        </p:nvSpPr>
        <p:spPr>
          <a:xfrm>
            <a:off x="8805807" y="6428517"/>
            <a:ext cx="3015490" cy="215444"/>
          </a:xfrm>
          <a:prstGeom prst="rect">
            <a:avLst/>
          </a:prstGeom>
          <a:noFill/>
        </p:spPr>
        <p:txBody>
          <a:bodyPr wrap="square" rtlCol="0">
            <a:spAutoFit/>
          </a:bodyPr>
          <a:lstStyle/>
          <a:p>
            <a:r>
              <a:rPr lang="ja-JP" altLang="en-US" sz="800" dirty="0" smtClean="0"/>
              <a:t>脱皮中のカメ：著作権フリー画像：</a:t>
            </a:r>
            <a:r>
              <a:rPr lang="en-US" altLang="ja-JP" sz="800" dirty="0"/>
              <a:t>https://</a:t>
            </a:r>
            <a:r>
              <a:rPr lang="en-US" altLang="ja-JP" sz="800" dirty="0" smtClean="0"/>
              <a:t>www.turtletimes.com/</a:t>
            </a:r>
          </a:p>
        </p:txBody>
      </p:sp>
      <p:sp>
        <p:nvSpPr>
          <p:cNvPr id="14" name="テキスト ボックス 13"/>
          <p:cNvSpPr txBox="1"/>
          <p:nvPr/>
        </p:nvSpPr>
        <p:spPr>
          <a:xfrm>
            <a:off x="7154800" y="6428517"/>
            <a:ext cx="1534394" cy="230832"/>
          </a:xfrm>
          <a:prstGeom prst="rect">
            <a:avLst/>
          </a:prstGeom>
          <a:noFill/>
        </p:spPr>
        <p:txBody>
          <a:bodyPr wrap="none" rtlCol="0">
            <a:spAutoFit/>
          </a:bodyPr>
          <a:lstStyle/>
          <a:p>
            <a:r>
              <a:rPr kumimoji="1" lang="ja-JP" altLang="en-US" sz="900" b="1" dirty="0" smtClean="0"/>
              <a:t>使用した写真の著作権表示</a:t>
            </a:r>
            <a:endParaRPr kumimoji="1" lang="ja-JP" altLang="en-US" sz="900" b="1" dirty="0"/>
          </a:p>
        </p:txBody>
      </p:sp>
      <p:pic>
        <p:nvPicPr>
          <p:cNvPr id="10" name="図 9"/>
          <p:cNvPicPr>
            <a:picLocks noChangeAspect="1"/>
          </p:cNvPicPr>
          <p:nvPr/>
        </p:nvPicPr>
        <p:blipFill>
          <a:blip r:embed="rId3"/>
          <a:stretch>
            <a:fillRect/>
          </a:stretch>
        </p:blipFill>
        <p:spPr>
          <a:xfrm>
            <a:off x="123567" y="335314"/>
            <a:ext cx="1387869" cy="691355"/>
          </a:xfrm>
          <a:prstGeom prst="rect">
            <a:avLst/>
          </a:prstGeom>
        </p:spPr>
      </p:pic>
      <p:pic>
        <p:nvPicPr>
          <p:cNvPr id="6" name="図 5"/>
          <p:cNvPicPr>
            <a:picLocks noChangeAspect="1"/>
          </p:cNvPicPr>
          <p:nvPr/>
        </p:nvPicPr>
        <p:blipFill>
          <a:blip r:embed="rId4"/>
          <a:stretch>
            <a:fillRect/>
          </a:stretch>
        </p:blipFill>
        <p:spPr>
          <a:xfrm>
            <a:off x="427466" y="1492548"/>
            <a:ext cx="4219575" cy="3324225"/>
          </a:xfrm>
          <a:prstGeom prst="rect">
            <a:avLst/>
          </a:prstGeom>
        </p:spPr>
      </p:pic>
    </p:spTree>
    <p:custDataLst>
      <p:tags r:id="rId1"/>
    </p:custDataLst>
    <p:extLst>
      <p:ext uri="{BB962C8B-B14F-4D97-AF65-F5344CB8AC3E}">
        <p14:creationId xmlns:p14="http://schemas.microsoft.com/office/powerpoint/2010/main" val="1071952613"/>
      </p:ext>
    </p:extLst>
  </p:cSld>
  <p:clrMapOvr>
    <a:masterClrMapping/>
  </p:clrMapOvr>
  <mc:AlternateContent xmlns:mc="http://schemas.openxmlformats.org/markup-compatibility/2006" xmlns:p14="http://schemas.microsoft.com/office/powerpoint/2010/main">
    <mc:Choice Requires="p14">
      <p:transition spd="slow" p14:dur="2000" advTm="89851"/>
    </mc:Choice>
    <mc:Fallback xmlns="">
      <p:transition spd="slow" advTm="8985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3598859" y="1082534"/>
            <a:ext cx="4374709" cy="707886"/>
          </a:xfrm>
          <a:prstGeom prst="rect">
            <a:avLst/>
          </a:prstGeom>
          <a:noFill/>
        </p:spPr>
        <p:txBody>
          <a:bodyPr wrap="square" rtlCol="0">
            <a:spAutoFit/>
          </a:bodyPr>
          <a:lstStyle/>
          <a:p>
            <a:r>
              <a:rPr kumimoji="1" lang="ja-JP" altLang="en-US" sz="4000" dirty="0" smtClean="0">
                <a:latin typeface="UD デジタル 教科書体 NP-B" panose="02020700000000000000" pitchFamily="18" charset="-128"/>
                <a:ea typeface="UD デジタル 教科書体 NP-B" panose="02020700000000000000" pitchFamily="18" charset="-128"/>
              </a:rPr>
              <a:t>ペットの「カメ」</a:t>
            </a:r>
            <a:endParaRPr kumimoji="1" lang="ja-JP" altLang="en-US" sz="4000" dirty="0">
              <a:latin typeface="UD デジタル 教科書体 NP-B" panose="02020700000000000000" pitchFamily="18" charset="-128"/>
              <a:ea typeface="UD デジタル 教科書体 NP-B" panose="02020700000000000000" pitchFamily="18" charset="-128"/>
            </a:endParaRPr>
          </a:p>
        </p:txBody>
      </p:sp>
      <p:sp>
        <p:nvSpPr>
          <p:cNvPr id="6" name="テキスト ボックス 5"/>
          <p:cNvSpPr txBox="1"/>
          <p:nvPr/>
        </p:nvSpPr>
        <p:spPr>
          <a:xfrm>
            <a:off x="6268995" y="6542379"/>
            <a:ext cx="6054811" cy="215444"/>
          </a:xfrm>
          <a:prstGeom prst="rect">
            <a:avLst/>
          </a:prstGeom>
          <a:noFill/>
        </p:spPr>
        <p:txBody>
          <a:bodyPr wrap="square" rtlCol="0">
            <a:spAutoFit/>
          </a:bodyPr>
          <a:lstStyle/>
          <a:p>
            <a:r>
              <a:rPr lang="ja-JP" altLang="en-US" sz="800" dirty="0" smtClean="0">
                <a:latin typeface="BIZ UDPゴシック" panose="020B0400000000000000" pitchFamily="50" charset="-128"/>
                <a:ea typeface="BIZ UDPゴシック" panose="020B0400000000000000" pitchFamily="50" charset="-128"/>
              </a:rPr>
              <a:t>アオウミガメ：</a:t>
            </a:r>
            <a:r>
              <a:rPr lang="en-US" altLang="ja-JP" sz="800" dirty="0">
                <a:latin typeface="BIZ UDPゴシック" panose="020B0400000000000000" pitchFamily="50" charset="-128"/>
                <a:ea typeface="BIZ UDPゴシック" panose="020B0400000000000000" pitchFamily="50" charset="-128"/>
              </a:rPr>
              <a:t>Brocken </a:t>
            </a:r>
            <a:r>
              <a:rPr lang="en-US" altLang="ja-JP" sz="800" dirty="0" err="1">
                <a:latin typeface="BIZ UDPゴシック" panose="020B0400000000000000" pitchFamily="50" charset="-128"/>
                <a:ea typeface="BIZ UDPゴシック" panose="020B0400000000000000" pitchFamily="50" charset="-128"/>
              </a:rPr>
              <a:t>Inaglory</a:t>
            </a:r>
            <a:r>
              <a:rPr lang="en-US" altLang="ja-JP" sz="800" dirty="0">
                <a:latin typeface="BIZ UDPゴシック" panose="020B0400000000000000" pitchFamily="50" charset="-128"/>
                <a:ea typeface="BIZ UDPゴシック" panose="020B0400000000000000" pitchFamily="50" charset="-128"/>
              </a:rPr>
              <a:t> </a:t>
            </a:r>
            <a:r>
              <a:rPr lang="en-US" altLang="ja-JP" sz="800" dirty="0" smtClean="0">
                <a:latin typeface="BIZ UDPゴシック" panose="020B0400000000000000" pitchFamily="50" charset="-128"/>
                <a:ea typeface="BIZ UDPゴシック" panose="020B0400000000000000" pitchFamily="50" charset="-128"/>
              </a:rPr>
              <a:t>-</a:t>
            </a:r>
            <a:r>
              <a:rPr lang="ja-JP" altLang="en-US" sz="800" dirty="0" smtClean="0">
                <a:latin typeface="BIZ UDPゴシック" panose="020B0400000000000000" pitchFamily="50" charset="-128"/>
                <a:ea typeface="BIZ UDPゴシック" panose="020B0400000000000000" pitchFamily="50" charset="-128"/>
              </a:rPr>
              <a:t>継承 </a:t>
            </a:r>
            <a:r>
              <a:rPr lang="en-US" altLang="ja-JP" sz="800" dirty="0" smtClean="0">
                <a:latin typeface="BIZ UDPゴシック" panose="020B0400000000000000" pitchFamily="50" charset="-128"/>
                <a:ea typeface="BIZ UDPゴシック" panose="020B0400000000000000" pitchFamily="50" charset="-128"/>
              </a:rPr>
              <a:t>3.0, https</a:t>
            </a:r>
            <a:r>
              <a:rPr lang="en-US" altLang="ja-JP" sz="800" dirty="0">
                <a:latin typeface="BIZ UDPゴシック" panose="020B0400000000000000" pitchFamily="50" charset="-128"/>
                <a:ea typeface="BIZ UDPゴシック" panose="020B0400000000000000" pitchFamily="50" charset="-128"/>
              </a:rPr>
              <a:t>://</a:t>
            </a:r>
            <a:r>
              <a:rPr lang="en-US" altLang="ja-JP" sz="800" dirty="0" smtClean="0">
                <a:latin typeface="BIZ UDPゴシック" panose="020B0400000000000000" pitchFamily="50" charset="-128"/>
                <a:ea typeface="BIZ UDPゴシック" panose="020B0400000000000000" pitchFamily="50" charset="-128"/>
              </a:rPr>
              <a:t>commons.wikimedia.org/w/index.php?curid=10489090</a:t>
            </a:r>
            <a:endParaRPr kumimoji="1" lang="ja-JP" altLang="en-US" sz="800" dirty="0">
              <a:latin typeface="BIZ UDPゴシック" panose="020B0400000000000000" pitchFamily="50" charset="-128"/>
              <a:ea typeface="BIZ UDPゴシック" panose="020B0400000000000000" pitchFamily="50" charset="-128"/>
            </a:endParaRPr>
          </a:p>
        </p:txBody>
      </p:sp>
      <p:sp>
        <p:nvSpPr>
          <p:cNvPr id="9" name="テキスト ボックス 8"/>
          <p:cNvSpPr txBox="1"/>
          <p:nvPr/>
        </p:nvSpPr>
        <p:spPr>
          <a:xfrm>
            <a:off x="6268995" y="6326935"/>
            <a:ext cx="1402948" cy="215444"/>
          </a:xfrm>
          <a:prstGeom prst="rect">
            <a:avLst/>
          </a:prstGeom>
          <a:noFill/>
        </p:spPr>
        <p:txBody>
          <a:bodyPr wrap="none" rtlCol="0">
            <a:spAutoFit/>
          </a:bodyPr>
          <a:lstStyle/>
          <a:p>
            <a:r>
              <a:rPr kumimoji="1" lang="ja-JP" altLang="en-US" sz="800" b="1" dirty="0" smtClean="0">
                <a:latin typeface="BIZ UDPゴシック" panose="020B0400000000000000" pitchFamily="50" charset="-128"/>
                <a:ea typeface="BIZ UDPゴシック" panose="020B0400000000000000" pitchFamily="50" charset="-128"/>
              </a:rPr>
              <a:t>使用した写真の著作権表示</a:t>
            </a:r>
            <a:endParaRPr kumimoji="1" lang="ja-JP" altLang="en-US" sz="800" b="1" dirty="0">
              <a:latin typeface="BIZ UDPゴシック" panose="020B0400000000000000" pitchFamily="50" charset="-128"/>
              <a:ea typeface="BIZ UDPゴシック" panose="020B0400000000000000" pitchFamily="50" charset="-128"/>
            </a:endParaRPr>
          </a:p>
        </p:txBody>
      </p:sp>
      <p:pic>
        <p:nvPicPr>
          <p:cNvPr id="10" name="図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32649" y="2199510"/>
            <a:ext cx="3471243" cy="2603432"/>
          </a:xfrm>
          <a:prstGeom prst="rect">
            <a:avLst/>
          </a:prstGeom>
        </p:spPr>
      </p:pic>
    </p:spTree>
    <p:extLst>
      <p:ext uri="{BB962C8B-B14F-4D97-AF65-F5344CB8AC3E}">
        <p14:creationId xmlns:p14="http://schemas.microsoft.com/office/powerpoint/2010/main" val="4141652000"/>
      </p:ext>
    </p:extLst>
  </p:cSld>
  <p:clrMapOvr>
    <a:masterClrMapping/>
  </p:clrMapOvr>
  <mc:AlternateContent xmlns:mc="http://schemas.openxmlformats.org/markup-compatibility/2006" xmlns:p14="http://schemas.microsoft.com/office/powerpoint/2010/main">
    <mc:Choice Requires="p14">
      <p:transition spd="slow" p14:dur="2000" advTm="15748"/>
    </mc:Choice>
    <mc:Fallback xmlns="">
      <p:transition spd="slow" advTm="15748"/>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4770492" y="1400453"/>
            <a:ext cx="7050805" cy="3785652"/>
          </a:xfrm>
          <a:prstGeom prst="rect">
            <a:avLst/>
          </a:prstGeom>
          <a:noFill/>
        </p:spPr>
        <p:txBody>
          <a:bodyPr wrap="square" rtlCol="0">
            <a:spAutoFit/>
          </a:bodyPr>
          <a:lstStyle/>
          <a:p>
            <a:r>
              <a:rPr lang="ja-JP" altLang="en-US" sz="2400" dirty="0" smtClean="0">
                <a:latin typeface="UD デジタル 教科書体 NP-B" panose="02020700000000000000" pitchFamily="18" charset="-128"/>
                <a:ea typeface="UD デジタル 教科書体 NP-B" panose="02020700000000000000" pitchFamily="18" charset="-128"/>
              </a:rPr>
              <a:t>ペットとしてアメリカ大陸から輸入されているカメが多いです。</a:t>
            </a:r>
            <a:endParaRPr lang="en-US" altLang="ja-JP" sz="2400" dirty="0" smtClean="0">
              <a:latin typeface="UD デジタル 教科書体 NP-B" panose="02020700000000000000" pitchFamily="18" charset="-128"/>
              <a:ea typeface="UD デジタル 教科書体 NP-B" panose="02020700000000000000" pitchFamily="18" charset="-128"/>
            </a:endParaRPr>
          </a:p>
          <a:p>
            <a:endParaRPr lang="en-US" altLang="ja-JP" sz="2400" dirty="0">
              <a:latin typeface="UD デジタル 教科書体 NP-B" panose="02020700000000000000" pitchFamily="18" charset="-128"/>
              <a:ea typeface="UD デジタル 教科書体 NP-B" panose="02020700000000000000" pitchFamily="18" charset="-128"/>
            </a:endParaRPr>
          </a:p>
          <a:p>
            <a:r>
              <a:rPr lang="ja-JP" altLang="en-US" sz="2400" dirty="0" smtClean="0">
                <a:latin typeface="UD デジタル 教科書体 NP-B" panose="02020700000000000000" pitchFamily="18" charset="-128"/>
                <a:ea typeface="UD デジタル 教科書体 NP-B" panose="02020700000000000000" pitchFamily="18" charset="-128"/>
              </a:rPr>
              <a:t>中でもミシシッピアカミミガメは、アメリカでサルモネラ菌感染症の原因動物として流通が禁止されると、日本に輸出され、</a:t>
            </a:r>
            <a:r>
              <a:rPr lang="en-US" altLang="ja-JP" sz="2400" dirty="0">
                <a:latin typeface="UD デジタル 教科書体 NP-B" panose="02020700000000000000" pitchFamily="18" charset="-128"/>
                <a:ea typeface="UD デジタル 教科書体 NP-B" panose="02020700000000000000" pitchFamily="18" charset="-128"/>
              </a:rPr>
              <a:t>1980</a:t>
            </a:r>
            <a:r>
              <a:rPr lang="ja-JP" altLang="en-US" sz="2400" dirty="0">
                <a:latin typeface="UD デジタル 教科書体 NP-B" panose="02020700000000000000" pitchFamily="18" charset="-128"/>
                <a:ea typeface="UD デジタル 教科書体 NP-B" panose="02020700000000000000" pitchFamily="18" charset="-128"/>
              </a:rPr>
              <a:t>年代</a:t>
            </a:r>
            <a:r>
              <a:rPr lang="ja-JP" altLang="en-US" sz="2400" dirty="0" smtClean="0">
                <a:latin typeface="UD デジタル 教科書体 NP-B" panose="02020700000000000000" pitchFamily="18" charset="-128"/>
                <a:ea typeface="UD デジタル 教科書体 NP-B" panose="02020700000000000000" pitchFamily="18" charset="-128"/>
              </a:rPr>
              <a:t>からミドリガメとして祭りの縁日などで流通販売されました。</a:t>
            </a:r>
            <a:endParaRPr lang="en-US" altLang="ja-JP" sz="2400" dirty="0" smtClean="0">
              <a:latin typeface="UD デジタル 教科書体 NP-B" panose="02020700000000000000" pitchFamily="18" charset="-128"/>
              <a:ea typeface="UD デジタル 教科書体 NP-B" panose="02020700000000000000" pitchFamily="18" charset="-128"/>
            </a:endParaRPr>
          </a:p>
          <a:p>
            <a:endParaRPr lang="en-US" altLang="ja-JP" sz="2400" dirty="0">
              <a:latin typeface="UD デジタル 教科書体 NP-B" panose="02020700000000000000" pitchFamily="18" charset="-128"/>
              <a:ea typeface="UD デジタル 教科書体 NP-B" panose="02020700000000000000" pitchFamily="18" charset="-128"/>
            </a:endParaRPr>
          </a:p>
          <a:p>
            <a:r>
              <a:rPr lang="ja-JP" altLang="en-US" sz="2400" dirty="0" smtClean="0">
                <a:latin typeface="UD デジタル 教科書体 NP-B" panose="02020700000000000000" pitchFamily="18" charset="-128"/>
                <a:ea typeface="UD デジタル 教科書体 NP-B" panose="02020700000000000000" pitchFamily="18" charset="-128"/>
              </a:rPr>
              <a:t>遺棄されたミドリガメが生態系を崩しているとして侵略的外来種に指定されています。</a:t>
            </a:r>
            <a:endParaRPr lang="en-US" altLang="ja-JP" sz="2400" dirty="0">
              <a:latin typeface="UD デジタル 教科書体 NP-B" panose="02020700000000000000" pitchFamily="18" charset="-128"/>
              <a:ea typeface="UD デジタル 教科書体 NP-B" panose="02020700000000000000" pitchFamily="18" charset="-128"/>
            </a:endParaRPr>
          </a:p>
        </p:txBody>
      </p:sp>
      <p:sp>
        <p:nvSpPr>
          <p:cNvPr id="16" name="テキスト ボックス 15"/>
          <p:cNvSpPr txBox="1"/>
          <p:nvPr/>
        </p:nvSpPr>
        <p:spPr>
          <a:xfrm>
            <a:off x="1625484" y="478914"/>
            <a:ext cx="2741867" cy="584775"/>
          </a:xfrm>
          <a:prstGeom prst="rect">
            <a:avLst/>
          </a:prstGeom>
          <a:noFill/>
        </p:spPr>
        <p:txBody>
          <a:bodyPr wrap="square" rtlCol="0">
            <a:spAutoFit/>
          </a:bodyPr>
          <a:lstStyle/>
          <a:p>
            <a:r>
              <a:rPr lang="ja-JP" altLang="en-US" sz="3200" dirty="0" smtClean="0">
                <a:latin typeface="UD デジタル 教科書体 NP-B" panose="02020700000000000000" pitchFamily="18" charset="-128"/>
                <a:ea typeface="UD デジタル 教科書体 NP-B" panose="02020700000000000000" pitchFamily="18" charset="-128"/>
              </a:rPr>
              <a:t>ヌマガメ科</a:t>
            </a:r>
            <a:endParaRPr lang="en-US" altLang="ja-JP" sz="3200" dirty="0">
              <a:latin typeface="UD デジタル 教科書体 NP-B" panose="02020700000000000000" pitchFamily="18" charset="-128"/>
              <a:ea typeface="UD デジタル 教科書体 NP-B" panose="02020700000000000000" pitchFamily="18" charset="-128"/>
            </a:endParaRPr>
          </a:p>
        </p:txBody>
      </p:sp>
      <p:sp>
        <p:nvSpPr>
          <p:cNvPr id="2" name="テキスト ボックス 1"/>
          <p:cNvSpPr txBox="1"/>
          <p:nvPr/>
        </p:nvSpPr>
        <p:spPr>
          <a:xfrm>
            <a:off x="6746348" y="6288474"/>
            <a:ext cx="5445652" cy="338554"/>
          </a:xfrm>
          <a:prstGeom prst="rect">
            <a:avLst/>
          </a:prstGeom>
          <a:noFill/>
        </p:spPr>
        <p:txBody>
          <a:bodyPr wrap="square" rtlCol="0">
            <a:spAutoFit/>
          </a:bodyPr>
          <a:lstStyle/>
          <a:p>
            <a:r>
              <a:rPr lang="ja-JP" altLang="en-US" sz="800" dirty="0" smtClean="0"/>
              <a:t>国立環境研究所　侵入生物データベース（ミシシッピアカミミガメ（ミドリガメ））：</a:t>
            </a:r>
            <a:r>
              <a:rPr lang="en-US" altLang="ja-JP" sz="800" dirty="0">
                <a:hlinkClick r:id="rId3"/>
              </a:rPr>
              <a:t>https://www.nies.go.jp/biodiversity/invasive</a:t>
            </a:r>
            <a:r>
              <a:rPr lang="en-US" altLang="ja-JP" sz="800" dirty="0" smtClean="0">
                <a:hlinkClick r:id="rId3"/>
              </a:rPr>
              <a:t>/</a:t>
            </a:r>
            <a:endParaRPr lang="en-US" altLang="ja-JP" sz="800" dirty="0" smtClean="0"/>
          </a:p>
          <a:p>
            <a:r>
              <a:rPr lang="ja-JP" altLang="en-US" sz="800" dirty="0" smtClean="0"/>
              <a:t>ミシシッピアカミミガメの幼体</a:t>
            </a:r>
            <a:r>
              <a:rPr lang="ja-JP" altLang="en-US" sz="800" dirty="0"/>
              <a:t>（ミドリガメ） </a:t>
            </a:r>
            <a:r>
              <a:rPr lang="ja-JP" altLang="en-US" sz="800" dirty="0" smtClean="0"/>
              <a:t>：</a:t>
            </a:r>
            <a:r>
              <a:rPr lang="en-US" altLang="ja-JP" sz="800" dirty="0" smtClean="0"/>
              <a:t>Jf268 -</a:t>
            </a:r>
            <a:r>
              <a:rPr lang="ja-JP" altLang="en-US" sz="800" dirty="0" smtClean="0"/>
              <a:t>継承 </a:t>
            </a:r>
            <a:r>
              <a:rPr lang="en-US" altLang="ja-JP" sz="800" dirty="0"/>
              <a:t>3.0, https://</a:t>
            </a:r>
            <a:r>
              <a:rPr lang="en-US" altLang="ja-JP" sz="800" dirty="0" smtClean="0"/>
              <a:t>commons.wikimedia.org/w/index.php?curid=5960693</a:t>
            </a:r>
          </a:p>
        </p:txBody>
      </p:sp>
      <p:sp>
        <p:nvSpPr>
          <p:cNvPr id="14" name="テキスト ボックス 13"/>
          <p:cNvSpPr txBox="1"/>
          <p:nvPr/>
        </p:nvSpPr>
        <p:spPr>
          <a:xfrm>
            <a:off x="5054153" y="6288474"/>
            <a:ext cx="1534394" cy="230832"/>
          </a:xfrm>
          <a:prstGeom prst="rect">
            <a:avLst/>
          </a:prstGeom>
          <a:noFill/>
        </p:spPr>
        <p:txBody>
          <a:bodyPr wrap="none" rtlCol="0">
            <a:spAutoFit/>
          </a:bodyPr>
          <a:lstStyle/>
          <a:p>
            <a:r>
              <a:rPr kumimoji="1" lang="ja-JP" altLang="en-US" sz="900" b="1" dirty="0" smtClean="0"/>
              <a:t>使用した写真の著作権表示</a:t>
            </a:r>
            <a:endParaRPr kumimoji="1" lang="ja-JP" altLang="en-US" sz="900" b="1" dirty="0"/>
          </a:p>
        </p:txBody>
      </p:sp>
      <p:pic>
        <p:nvPicPr>
          <p:cNvPr id="10" name="図 9"/>
          <p:cNvPicPr>
            <a:picLocks noChangeAspect="1"/>
          </p:cNvPicPr>
          <p:nvPr/>
        </p:nvPicPr>
        <p:blipFill>
          <a:blip r:embed="rId4"/>
          <a:stretch>
            <a:fillRect/>
          </a:stretch>
        </p:blipFill>
        <p:spPr>
          <a:xfrm>
            <a:off x="123567" y="335314"/>
            <a:ext cx="1387869" cy="691355"/>
          </a:xfrm>
          <a:prstGeom prst="rect">
            <a:avLst/>
          </a:prstGeom>
        </p:spPr>
      </p:pic>
      <p:pic>
        <p:nvPicPr>
          <p:cNvPr id="7" name="図 6"/>
          <p:cNvPicPr>
            <a:picLocks noChangeAspect="1"/>
          </p:cNvPicPr>
          <p:nvPr/>
        </p:nvPicPr>
        <p:blipFill>
          <a:blip r:embed="rId5"/>
          <a:stretch>
            <a:fillRect/>
          </a:stretch>
        </p:blipFill>
        <p:spPr>
          <a:xfrm>
            <a:off x="642036" y="1553604"/>
            <a:ext cx="3198156" cy="2128709"/>
          </a:xfrm>
          <a:prstGeom prst="rect">
            <a:avLst/>
          </a:prstGeom>
        </p:spPr>
      </p:pic>
      <p:pic>
        <p:nvPicPr>
          <p:cNvPr id="8" name="図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2036" y="4069491"/>
            <a:ext cx="1476898" cy="1107673"/>
          </a:xfrm>
          <a:prstGeom prst="rect">
            <a:avLst/>
          </a:prstGeom>
        </p:spPr>
      </p:pic>
      <p:sp>
        <p:nvSpPr>
          <p:cNvPr id="9" name="テキスト ボックス 8"/>
          <p:cNvSpPr txBox="1"/>
          <p:nvPr/>
        </p:nvSpPr>
        <p:spPr>
          <a:xfrm>
            <a:off x="570366" y="5177164"/>
            <a:ext cx="1423613" cy="276999"/>
          </a:xfrm>
          <a:prstGeom prst="rect">
            <a:avLst/>
          </a:prstGeom>
          <a:noFill/>
        </p:spPr>
        <p:txBody>
          <a:bodyPr wrap="square" rtlCol="0">
            <a:spAutoFit/>
          </a:bodyPr>
          <a:lstStyle/>
          <a:p>
            <a:r>
              <a:rPr kumimoji="1" lang="ja-JP" altLang="en-US" sz="1200" dirty="0" smtClean="0"/>
              <a:t>ミドリガメの幼体</a:t>
            </a:r>
            <a:endParaRPr kumimoji="1" lang="ja-JP" altLang="en-US" sz="1200" dirty="0"/>
          </a:p>
        </p:txBody>
      </p:sp>
      <p:sp>
        <p:nvSpPr>
          <p:cNvPr id="13" name="テキスト ボックス 12"/>
          <p:cNvSpPr txBox="1"/>
          <p:nvPr/>
        </p:nvSpPr>
        <p:spPr>
          <a:xfrm>
            <a:off x="570366" y="3737402"/>
            <a:ext cx="1423613" cy="276999"/>
          </a:xfrm>
          <a:prstGeom prst="rect">
            <a:avLst/>
          </a:prstGeom>
          <a:noFill/>
        </p:spPr>
        <p:txBody>
          <a:bodyPr wrap="square" rtlCol="0">
            <a:spAutoFit/>
          </a:bodyPr>
          <a:lstStyle/>
          <a:p>
            <a:r>
              <a:rPr kumimoji="1" lang="ja-JP" altLang="en-US" sz="1200" dirty="0" smtClean="0"/>
              <a:t>ミドリガメの成体</a:t>
            </a:r>
            <a:endParaRPr kumimoji="1" lang="ja-JP" altLang="en-US" sz="1200" dirty="0"/>
          </a:p>
        </p:txBody>
      </p:sp>
    </p:spTree>
    <p:custDataLst>
      <p:tags r:id="rId1"/>
    </p:custDataLst>
    <p:extLst>
      <p:ext uri="{BB962C8B-B14F-4D97-AF65-F5344CB8AC3E}">
        <p14:creationId xmlns:p14="http://schemas.microsoft.com/office/powerpoint/2010/main" val="1352302250"/>
      </p:ext>
    </p:extLst>
  </p:cSld>
  <p:clrMapOvr>
    <a:masterClrMapping/>
  </p:clrMapOvr>
  <mc:AlternateContent xmlns:mc="http://schemas.openxmlformats.org/markup-compatibility/2006" xmlns:p14="http://schemas.microsoft.com/office/powerpoint/2010/main">
    <mc:Choice Requires="p14">
      <p:transition spd="slow" p14:dur="2000" advTm="89851"/>
    </mc:Choice>
    <mc:Fallback xmlns="">
      <p:transition spd="slow" advTm="8985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14" grpId="0"/>
      <p:bldP spid="9" grpId="0"/>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4367351" y="1391512"/>
            <a:ext cx="7050805" cy="2677656"/>
          </a:xfrm>
          <a:prstGeom prst="rect">
            <a:avLst/>
          </a:prstGeom>
          <a:noFill/>
        </p:spPr>
        <p:txBody>
          <a:bodyPr wrap="square" rtlCol="0">
            <a:spAutoFit/>
          </a:bodyPr>
          <a:lstStyle/>
          <a:p>
            <a:r>
              <a:rPr lang="ja-JP" altLang="en-US" sz="2400" dirty="0" smtClean="0">
                <a:latin typeface="UD デジタル 教科書体 NP-B" panose="02020700000000000000" pitchFamily="18" charset="-128"/>
                <a:ea typeface="UD デジタル 教科書体 NP-B" panose="02020700000000000000" pitchFamily="18" charset="-128"/>
              </a:rPr>
              <a:t>甲羅がドーム状に盛り上がるのが特徴で、甲羅が美しくペットとして飼育されるカメです。</a:t>
            </a:r>
            <a:endParaRPr lang="en-US" altLang="ja-JP" sz="2400" dirty="0" smtClean="0">
              <a:latin typeface="UD デジタル 教科書体 NP-B" panose="02020700000000000000" pitchFamily="18" charset="-128"/>
              <a:ea typeface="UD デジタル 教科書体 NP-B" panose="02020700000000000000" pitchFamily="18" charset="-128"/>
            </a:endParaRPr>
          </a:p>
          <a:p>
            <a:endParaRPr lang="en-US" altLang="ja-JP" sz="2400" dirty="0">
              <a:latin typeface="UD デジタル 教科書体 NP-B" panose="02020700000000000000" pitchFamily="18" charset="-128"/>
              <a:ea typeface="UD デジタル 教科書体 NP-B" panose="02020700000000000000" pitchFamily="18" charset="-128"/>
            </a:endParaRPr>
          </a:p>
          <a:p>
            <a:r>
              <a:rPr lang="ja-JP" altLang="en-US" sz="2400" dirty="0" smtClean="0">
                <a:latin typeface="UD デジタル 教科書体 NP-B" panose="02020700000000000000" pitchFamily="18" charset="-128"/>
                <a:ea typeface="UD デジタル 教科書体 NP-B" panose="02020700000000000000" pitchFamily="18" charset="-128"/>
              </a:rPr>
              <a:t>基本的に植物食ですが、昆虫や貝を食べることもあります。</a:t>
            </a:r>
            <a:endParaRPr lang="en-US" altLang="ja-JP" sz="2400" dirty="0" smtClean="0">
              <a:latin typeface="UD デジタル 教科書体 NP-B" panose="02020700000000000000" pitchFamily="18" charset="-128"/>
              <a:ea typeface="UD デジタル 教科書体 NP-B" panose="02020700000000000000" pitchFamily="18" charset="-128"/>
            </a:endParaRPr>
          </a:p>
          <a:p>
            <a:endParaRPr lang="en-US" altLang="ja-JP" sz="2400" dirty="0">
              <a:latin typeface="UD デジタル 教科書体 NP-B" panose="02020700000000000000" pitchFamily="18" charset="-128"/>
              <a:ea typeface="UD デジタル 教科書体 NP-B" panose="02020700000000000000" pitchFamily="18" charset="-128"/>
            </a:endParaRPr>
          </a:p>
          <a:p>
            <a:r>
              <a:rPr lang="ja-JP" altLang="en-US" sz="2400" dirty="0" smtClean="0">
                <a:latin typeface="UD デジタル 教科書体 NP-B" panose="02020700000000000000" pitchFamily="18" charset="-128"/>
                <a:ea typeface="UD デジタル 教科書体 NP-B" panose="02020700000000000000" pitchFamily="18" charset="-128"/>
              </a:rPr>
              <a:t>多くは陸に棲みますが、水に浸かる種類もいます。</a:t>
            </a:r>
            <a:endParaRPr lang="en-US" altLang="ja-JP" sz="2400" dirty="0">
              <a:latin typeface="UD デジタル 教科書体 NP-B" panose="02020700000000000000" pitchFamily="18" charset="-128"/>
              <a:ea typeface="UD デジタル 教科書体 NP-B" panose="02020700000000000000" pitchFamily="18" charset="-128"/>
            </a:endParaRPr>
          </a:p>
        </p:txBody>
      </p:sp>
      <p:sp>
        <p:nvSpPr>
          <p:cNvPr id="16" name="テキスト ボックス 15"/>
          <p:cNvSpPr txBox="1"/>
          <p:nvPr/>
        </p:nvSpPr>
        <p:spPr>
          <a:xfrm>
            <a:off x="1625484" y="478914"/>
            <a:ext cx="2741867" cy="584775"/>
          </a:xfrm>
          <a:prstGeom prst="rect">
            <a:avLst/>
          </a:prstGeom>
          <a:noFill/>
        </p:spPr>
        <p:txBody>
          <a:bodyPr wrap="square" rtlCol="0">
            <a:spAutoFit/>
          </a:bodyPr>
          <a:lstStyle/>
          <a:p>
            <a:r>
              <a:rPr lang="ja-JP" altLang="en-US" sz="3200" dirty="0" smtClean="0">
                <a:latin typeface="UD デジタル 教科書体 NP-B" panose="02020700000000000000" pitchFamily="18" charset="-128"/>
                <a:ea typeface="UD デジタル 教科書体 NP-B" panose="02020700000000000000" pitchFamily="18" charset="-128"/>
              </a:rPr>
              <a:t>リクガメ科</a:t>
            </a:r>
            <a:endParaRPr lang="en-US" altLang="ja-JP" sz="3200" dirty="0">
              <a:latin typeface="UD デジタル 教科書体 NP-B" panose="02020700000000000000" pitchFamily="18" charset="-128"/>
              <a:ea typeface="UD デジタル 教科書体 NP-B" panose="02020700000000000000" pitchFamily="18" charset="-128"/>
            </a:endParaRPr>
          </a:p>
        </p:txBody>
      </p:sp>
      <p:sp>
        <p:nvSpPr>
          <p:cNvPr id="2" name="テキスト ボックス 1"/>
          <p:cNvSpPr txBox="1"/>
          <p:nvPr/>
        </p:nvSpPr>
        <p:spPr>
          <a:xfrm>
            <a:off x="6746348" y="6031873"/>
            <a:ext cx="5445652" cy="707886"/>
          </a:xfrm>
          <a:prstGeom prst="rect">
            <a:avLst/>
          </a:prstGeom>
          <a:noFill/>
        </p:spPr>
        <p:txBody>
          <a:bodyPr wrap="square" rtlCol="0">
            <a:spAutoFit/>
          </a:bodyPr>
          <a:lstStyle/>
          <a:p>
            <a:r>
              <a:rPr lang="ja-JP" altLang="en-US" sz="800" dirty="0" smtClean="0"/>
              <a:t>インドホシガメ：</a:t>
            </a:r>
            <a:r>
              <a:rPr lang="en-US" altLang="ja-JP" sz="800" dirty="0" smtClean="0"/>
              <a:t>L</a:t>
            </a:r>
            <a:r>
              <a:rPr lang="en-US" altLang="ja-JP" sz="800" dirty="0"/>
              <a:t>. </a:t>
            </a:r>
            <a:r>
              <a:rPr lang="en-US" altLang="ja-JP" sz="800" dirty="0" err="1"/>
              <a:t>Shyamal</a:t>
            </a:r>
            <a:r>
              <a:rPr lang="en-US" altLang="ja-JP" sz="800" dirty="0"/>
              <a:t> </a:t>
            </a:r>
            <a:r>
              <a:rPr lang="en-US" altLang="ja-JP" sz="800" dirty="0" smtClean="0"/>
              <a:t>-</a:t>
            </a:r>
            <a:r>
              <a:rPr lang="ja-JP" altLang="en-US" sz="800" dirty="0"/>
              <a:t>継承 </a:t>
            </a:r>
            <a:r>
              <a:rPr lang="en-US" altLang="ja-JP" sz="800" dirty="0"/>
              <a:t>2.5, </a:t>
            </a:r>
            <a:r>
              <a:rPr lang="en-US" altLang="ja-JP" sz="800" dirty="0">
                <a:hlinkClick r:id="rId3"/>
              </a:rPr>
              <a:t>https://</a:t>
            </a:r>
            <a:r>
              <a:rPr lang="en-US" altLang="ja-JP" sz="800" dirty="0" smtClean="0">
                <a:hlinkClick r:id="rId3"/>
              </a:rPr>
              <a:t>commons.wikimedia.org/w/index.php?curid=989518</a:t>
            </a:r>
            <a:endParaRPr lang="en-US" altLang="ja-JP" sz="800" dirty="0" smtClean="0"/>
          </a:p>
          <a:p>
            <a:r>
              <a:rPr lang="ja-JP" altLang="en-US" sz="800" dirty="0" smtClean="0"/>
              <a:t>アルダブラゾウガメ：</a:t>
            </a:r>
            <a:r>
              <a:rPr lang="en-US" altLang="ja-JP" sz="800" dirty="0" smtClean="0"/>
              <a:t>Muhammad </a:t>
            </a:r>
            <a:r>
              <a:rPr lang="en-US" altLang="ja-JP" sz="800" dirty="0"/>
              <a:t>Mahdi Karim </a:t>
            </a:r>
            <a:r>
              <a:rPr lang="en-US" altLang="ja-JP" sz="800" dirty="0" smtClean="0"/>
              <a:t>- </a:t>
            </a:r>
            <a:r>
              <a:rPr lang="en-US" altLang="ja-JP" sz="800" dirty="0"/>
              <a:t>GFDL 1.2, </a:t>
            </a:r>
            <a:r>
              <a:rPr lang="en-US" altLang="ja-JP" sz="800" dirty="0">
                <a:hlinkClick r:id="rId4"/>
              </a:rPr>
              <a:t>https://</a:t>
            </a:r>
            <a:r>
              <a:rPr lang="en-US" altLang="ja-JP" sz="800" dirty="0" smtClean="0">
                <a:hlinkClick r:id="rId4"/>
              </a:rPr>
              <a:t>commons.wikimedia.org/w/index.php?curid=7354229</a:t>
            </a:r>
            <a:endParaRPr lang="en-US" altLang="ja-JP" sz="800" dirty="0" smtClean="0"/>
          </a:p>
          <a:p>
            <a:r>
              <a:rPr lang="ja-JP" altLang="en-US" sz="800" dirty="0"/>
              <a:t>クモノスガメ</a:t>
            </a:r>
            <a:r>
              <a:rPr lang="ja-JP" altLang="en-US" sz="800" dirty="0" smtClean="0"/>
              <a:t>：</a:t>
            </a:r>
            <a:r>
              <a:rPr lang="en-US" altLang="ja-JP" sz="800" dirty="0" smtClean="0"/>
              <a:t> </a:t>
            </a:r>
            <a:r>
              <a:rPr lang="en-US" altLang="ja-JP" sz="800" dirty="0" err="1"/>
              <a:t>JialiangGao</a:t>
            </a:r>
            <a:r>
              <a:rPr lang="en-US" altLang="ja-JP" sz="800" dirty="0"/>
              <a:t> www.peace-on-earth.org - </a:t>
            </a:r>
            <a:r>
              <a:rPr lang="ja-JP" altLang="en-US" sz="800" dirty="0" smtClean="0"/>
              <a:t>継承 </a:t>
            </a:r>
            <a:r>
              <a:rPr lang="en-US" altLang="ja-JP" sz="800" dirty="0"/>
              <a:t>4.0, </a:t>
            </a:r>
            <a:r>
              <a:rPr lang="en-US" altLang="ja-JP" sz="800" dirty="0">
                <a:hlinkClick r:id="rId5"/>
              </a:rPr>
              <a:t>https://</a:t>
            </a:r>
            <a:r>
              <a:rPr lang="en-US" altLang="ja-JP" sz="800" dirty="0" smtClean="0">
                <a:hlinkClick r:id="rId5"/>
              </a:rPr>
              <a:t>commons.wikimedia.org/w/index.php?curid=3153943</a:t>
            </a:r>
            <a:endParaRPr lang="en-US" altLang="ja-JP" sz="800" dirty="0" smtClean="0"/>
          </a:p>
          <a:p>
            <a:r>
              <a:rPr lang="ja-JP" altLang="en-US" sz="800" dirty="0" smtClean="0"/>
              <a:t>ソリガメ：パブリック</a:t>
            </a:r>
            <a:r>
              <a:rPr lang="ja-JP" altLang="en-US" sz="800" dirty="0"/>
              <a:t>・ドメイン</a:t>
            </a:r>
            <a:r>
              <a:rPr lang="en-US" altLang="ja-JP" sz="800" dirty="0"/>
              <a:t>, </a:t>
            </a:r>
            <a:r>
              <a:rPr lang="en-US" altLang="ja-JP" sz="800" dirty="0">
                <a:hlinkClick r:id="rId6"/>
              </a:rPr>
              <a:t>https://</a:t>
            </a:r>
            <a:r>
              <a:rPr lang="en-US" altLang="ja-JP" sz="800" dirty="0" smtClean="0">
                <a:hlinkClick r:id="rId6"/>
              </a:rPr>
              <a:t>commons.wikimedia.org/w/index.php?curid=765544</a:t>
            </a:r>
            <a:endParaRPr lang="en-US" altLang="ja-JP" sz="800" dirty="0" smtClean="0"/>
          </a:p>
          <a:p>
            <a:r>
              <a:rPr lang="ja-JP" altLang="en-US" sz="800" dirty="0" smtClean="0"/>
              <a:t>ヘルマンリクガメ：</a:t>
            </a:r>
            <a:r>
              <a:rPr lang="en-US" altLang="ja-JP" sz="800" dirty="0" err="1" smtClean="0"/>
              <a:t>Orchi</a:t>
            </a:r>
            <a:r>
              <a:rPr lang="en-US" altLang="ja-JP" sz="800" dirty="0" smtClean="0"/>
              <a:t> --</a:t>
            </a:r>
            <a:r>
              <a:rPr lang="ja-JP" altLang="en-US" sz="800" dirty="0"/>
              <a:t>継承 </a:t>
            </a:r>
            <a:r>
              <a:rPr lang="en-US" altLang="ja-JP" sz="800" dirty="0"/>
              <a:t>3.0, https://</a:t>
            </a:r>
            <a:r>
              <a:rPr lang="en-US" altLang="ja-JP" sz="800" dirty="0" smtClean="0"/>
              <a:t>commons.wikimedia.org/w/index.php?curid=1016717</a:t>
            </a:r>
          </a:p>
        </p:txBody>
      </p:sp>
      <p:sp>
        <p:nvSpPr>
          <p:cNvPr id="14" name="テキスト ボックス 13"/>
          <p:cNvSpPr txBox="1"/>
          <p:nvPr/>
        </p:nvSpPr>
        <p:spPr>
          <a:xfrm>
            <a:off x="5091463" y="6011473"/>
            <a:ext cx="1534394" cy="230832"/>
          </a:xfrm>
          <a:prstGeom prst="rect">
            <a:avLst/>
          </a:prstGeom>
          <a:noFill/>
        </p:spPr>
        <p:txBody>
          <a:bodyPr wrap="none" rtlCol="0">
            <a:spAutoFit/>
          </a:bodyPr>
          <a:lstStyle/>
          <a:p>
            <a:r>
              <a:rPr kumimoji="1" lang="ja-JP" altLang="en-US" sz="900" b="1" dirty="0" smtClean="0"/>
              <a:t>使用した写真の著作権表示</a:t>
            </a:r>
            <a:endParaRPr kumimoji="1" lang="ja-JP" altLang="en-US" sz="900" b="1" dirty="0"/>
          </a:p>
        </p:txBody>
      </p:sp>
      <p:pic>
        <p:nvPicPr>
          <p:cNvPr id="10" name="図 9"/>
          <p:cNvPicPr>
            <a:picLocks noChangeAspect="1"/>
          </p:cNvPicPr>
          <p:nvPr/>
        </p:nvPicPr>
        <p:blipFill>
          <a:blip r:embed="rId7"/>
          <a:stretch>
            <a:fillRect/>
          </a:stretch>
        </p:blipFill>
        <p:spPr>
          <a:xfrm>
            <a:off x="123567" y="335314"/>
            <a:ext cx="1387869" cy="691355"/>
          </a:xfrm>
          <a:prstGeom prst="rect">
            <a:avLst/>
          </a:prstGeom>
        </p:spPr>
      </p:pic>
      <p:sp>
        <p:nvSpPr>
          <p:cNvPr id="9" name="テキスト ボックス 8"/>
          <p:cNvSpPr txBox="1"/>
          <p:nvPr/>
        </p:nvSpPr>
        <p:spPr>
          <a:xfrm>
            <a:off x="642035" y="4588363"/>
            <a:ext cx="1423613" cy="276999"/>
          </a:xfrm>
          <a:prstGeom prst="rect">
            <a:avLst/>
          </a:prstGeom>
          <a:noFill/>
        </p:spPr>
        <p:txBody>
          <a:bodyPr wrap="square" rtlCol="0">
            <a:spAutoFit/>
          </a:bodyPr>
          <a:lstStyle/>
          <a:p>
            <a:r>
              <a:rPr kumimoji="1" lang="ja-JP" altLang="en-US" sz="1200" dirty="0" smtClean="0"/>
              <a:t>アルダブラゾウガメ</a:t>
            </a:r>
            <a:endParaRPr kumimoji="1" lang="ja-JP" altLang="en-US" sz="1200" dirty="0"/>
          </a:p>
        </p:txBody>
      </p:sp>
      <p:sp>
        <p:nvSpPr>
          <p:cNvPr id="13" name="テキスト ボックス 12"/>
          <p:cNvSpPr txBox="1"/>
          <p:nvPr/>
        </p:nvSpPr>
        <p:spPr>
          <a:xfrm>
            <a:off x="685035" y="2748320"/>
            <a:ext cx="1423613" cy="276999"/>
          </a:xfrm>
          <a:prstGeom prst="rect">
            <a:avLst/>
          </a:prstGeom>
          <a:noFill/>
        </p:spPr>
        <p:txBody>
          <a:bodyPr wrap="square" rtlCol="0">
            <a:spAutoFit/>
          </a:bodyPr>
          <a:lstStyle/>
          <a:p>
            <a:r>
              <a:rPr kumimoji="1" lang="ja-JP" altLang="en-US" sz="1200" dirty="0" smtClean="0"/>
              <a:t>インドホシガメ</a:t>
            </a:r>
            <a:endParaRPr kumimoji="1" lang="ja-JP" altLang="en-US" sz="1200" dirty="0"/>
          </a:p>
        </p:txBody>
      </p:sp>
      <p:pic>
        <p:nvPicPr>
          <p:cNvPr id="3" name="図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85035" y="1462978"/>
            <a:ext cx="1950720" cy="1222248"/>
          </a:xfrm>
          <a:prstGeom prst="rect">
            <a:avLst/>
          </a:prstGeom>
        </p:spPr>
      </p:pic>
      <p:pic>
        <p:nvPicPr>
          <p:cNvPr id="4" name="図 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85035" y="3206805"/>
            <a:ext cx="1950720" cy="1298448"/>
          </a:xfrm>
          <a:prstGeom prst="rect">
            <a:avLst/>
          </a:prstGeom>
        </p:spPr>
      </p:pic>
      <p:sp>
        <p:nvSpPr>
          <p:cNvPr id="15" name="テキスト ボックス 14"/>
          <p:cNvSpPr txBox="1"/>
          <p:nvPr/>
        </p:nvSpPr>
        <p:spPr>
          <a:xfrm>
            <a:off x="642035" y="6300673"/>
            <a:ext cx="1423613" cy="276999"/>
          </a:xfrm>
          <a:prstGeom prst="rect">
            <a:avLst/>
          </a:prstGeom>
          <a:noFill/>
        </p:spPr>
        <p:txBody>
          <a:bodyPr wrap="square" rtlCol="0">
            <a:spAutoFit/>
          </a:bodyPr>
          <a:lstStyle/>
          <a:p>
            <a:r>
              <a:rPr kumimoji="1" lang="ja-JP" altLang="en-US" sz="1200" dirty="0" smtClean="0"/>
              <a:t>クモノスガメ</a:t>
            </a:r>
            <a:endParaRPr kumimoji="1" lang="ja-JP" altLang="en-US" sz="1200" dirty="0"/>
          </a:p>
        </p:txBody>
      </p:sp>
      <p:pic>
        <p:nvPicPr>
          <p:cNvPr id="11" name="図 1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72088" y="4908440"/>
            <a:ext cx="2006153" cy="1338480"/>
          </a:xfrm>
          <a:prstGeom prst="rect">
            <a:avLst/>
          </a:prstGeom>
        </p:spPr>
      </p:pic>
      <p:pic>
        <p:nvPicPr>
          <p:cNvPr id="12" name="図 1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515948" y="4249707"/>
            <a:ext cx="2168119" cy="1327973"/>
          </a:xfrm>
          <a:prstGeom prst="rect">
            <a:avLst/>
          </a:prstGeom>
        </p:spPr>
      </p:pic>
      <p:sp>
        <p:nvSpPr>
          <p:cNvPr id="17" name="テキスト ボックス 16"/>
          <p:cNvSpPr txBox="1"/>
          <p:nvPr/>
        </p:nvSpPr>
        <p:spPr>
          <a:xfrm>
            <a:off x="4435047" y="5656077"/>
            <a:ext cx="1423613" cy="276999"/>
          </a:xfrm>
          <a:prstGeom prst="rect">
            <a:avLst/>
          </a:prstGeom>
          <a:noFill/>
        </p:spPr>
        <p:txBody>
          <a:bodyPr wrap="square" rtlCol="0">
            <a:spAutoFit/>
          </a:bodyPr>
          <a:lstStyle/>
          <a:p>
            <a:r>
              <a:rPr kumimoji="1" lang="ja-JP" altLang="en-US" sz="1200" dirty="0" smtClean="0"/>
              <a:t>ソリガメ</a:t>
            </a:r>
            <a:endParaRPr kumimoji="1" lang="ja-JP" altLang="en-US" sz="1200" dirty="0"/>
          </a:p>
        </p:txBody>
      </p:sp>
      <p:pic>
        <p:nvPicPr>
          <p:cNvPr id="18" name="図 17"/>
          <p:cNvPicPr>
            <a:picLocks noChangeAspect="1"/>
          </p:cNvPicPr>
          <p:nvPr/>
        </p:nvPicPr>
        <p:blipFill>
          <a:blip r:embed="rId12"/>
          <a:stretch>
            <a:fillRect/>
          </a:stretch>
        </p:blipFill>
        <p:spPr>
          <a:xfrm>
            <a:off x="7710616" y="4249708"/>
            <a:ext cx="1680519" cy="1328878"/>
          </a:xfrm>
          <a:prstGeom prst="rect">
            <a:avLst/>
          </a:prstGeom>
        </p:spPr>
      </p:pic>
      <p:sp>
        <p:nvSpPr>
          <p:cNvPr id="19" name="テキスト ボックス 18"/>
          <p:cNvSpPr txBox="1"/>
          <p:nvPr/>
        </p:nvSpPr>
        <p:spPr>
          <a:xfrm>
            <a:off x="7710616" y="5656077"/>
            <a:ext cx="1423613" cy="276999"/>
          </a:xfrm>
          <a:prstGeom prst="rect">
            <a:avLst/>
          </a:prstGeom>
          <a:noFill/>
        </p:spPr>
        <p:txBody>
          <a:bodyPr wrap="square" rtlCol="0">
            <a:spAutoFit/>
          </a:bodyPr>
          <a:lstStyle/>
          <a:p>
            <a:r>
              <a:rPr kumimoji="1" lang="ja-JP" altLang="en-US" sz="1200" dirty="0" smtClean="0"/>
              <a:t>ヘルマンリクガメ</a:t>
            </a:r>
            <a:endParaRPr kumimoji="1" lang="ja-JP" altLang="en-US" sz="1200" dirty="0"/>
          </a:p>
        </p:txBody>
      </p:sp>
    </p:spTree>
    <p:custDataLst>
      <p:tags r:id="rId1"/>
    </p:custDataLst>
    <p:extLst>
      <p:ext uri="{BB962C8B-B14F-4D97-AF65-F5344CB8AC3E}">
        <p14:creationId xmlns:p14="http://schemas.microsoft.com/office/powerpoint/2010/main" val="1504877683"/>
      </p:ext>
    </p:extLst>
  </p:cSld>
  <p:clrMapOvr>
    <a:masterClrMapping/>
  </p:clrMapOvr>
  <mc:AlternateContent xmlns:mc="http://schemas.openxmlformats.org/markup-compatibility/2006" xmlns:p14="http://schemas.microsoft.com/office/powerpoint/2010/main">
    <mc:Choice Requires="p14">
      <p:transition spd="slow" p14:dur="2000" advTm="89851"/>
    </mc:Choice>
    <mc:Fallback xmlns="">
      <p:transition spd="slow" advTm="8985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par>
                                <p:cTn id="17" presetID="10"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par>
                                <p:cTn id="23" presetID="10"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par>
                                <p:cTn id="29" presetID="10" presetClass="entr" presetSubtype="0"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500"/>
                                        <p:tgtEl>
                                          <p:spTgt spid="17"/>
                                        </p:tgtEl>
                                      </p:cBhvr>
                                    </p:animEffect>
                                  </p:childTnLst>
                                </p:cTn>
                              </p:par>
                              <p:par>
                                <p:cTn id="35" presetID="10" presetClass="entr" presetSubtype="0" fill="hold" nodeType="with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500"/>
                                        <p:tgtEl>
                                          <p:spTgt spid="18"/>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500"/>
                                        <p:tgtEl>
                                          <p:spTgt spid="19"/>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fade">
                                      <p:cBhvr>
                                        <p:cTn id="4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14" grpId="0"/>
      <p:bldP spid="9" grpId="0"/>
      <p:bldP spid="13" grpId="0"/>
      <p:bldP spid="15" grpId="0"/>
      <p:bldP spid="17" grpId="0"/>
      <p:bldP spid="1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4367351" y="1391512"/>
            <a:ext cx="7050805" cy="3416320"/>
          </a:xfrm>
          <a:prstGeom prst="rect">
            <a:avLst/>
          </a:prstGeom>
          <a:noFill/>
        </p:spPr>
        <p:txBody>
          <a:bodyPr wrap="square" rtlCol="0">
            <a:spAutoFit/>
          </a:bodyPr>
          <a:lstStyle/>
          <a:p>
            <a:r>
              <a:rPr lang="ja-JP" altLang="en-US" sz="2400" dirty="0" smtClean="0">
                <a:latin typeface="UD デジタル 教科書体 NP-B" panose="02020700000000000000" pitchFamily="18" charset="-128"/>
                <a:ea typeface="UD デジタル 教科書体 NP-B" panose="02020700000000000000" pitchFamily="18" charset="-128"/>
              </a:rPr>
              <a:t>水の中に棲みます。</a:t>
            </a:r>
            <a:endParaRPr lang="en-US" altLang="ja-JP" sz="2400" dirty="0" smtClean="0">
              <a:latin typeface="UD デジタル 教科書体 NP-B" panose="02020700000000000000" pitchFamily="18" charset="-128"/>
              <a:ea typeface="UD デジタル 教科書体 NP-B" panose="02020700000000000000" pitchFamily="18" charset="-128"/>
            </a:endParaRPr>
          </a:p>
          <a:p>
            <a:endParaRPr lang="en-US" altLang="ja-JP" sz="2400" dirty="0">
              <a:latin typeface="UD デジタル 教科書体 NP-B" panose="02020700000000000000" pitchFamily="18" charset="-128"/>
              <a:ea typeface="UD デジタル 教科書体 NP-B" panose="02020700000000000000" pitchFamily="18" charset="-128"/>
            </a:endParaRPr>
          </a:p>
          <a:p>
            <a:r>
              <a:rPr lang="ja-JP" altLang="en-US" sz="2400" dirty="0" smtClean="0">
                <a:latin typeface="UD デジタル 教科書体 NP-B" panose="02020700000000000000" pitchFamily="18" charset="-128"/>
                <a:ea typeface="UD デジタル 教科書体 NP-B" panose="02020700000000000000" pitchFamily="18" charset="-128"/>
              </a:rPr>
              <a:t>動物食を中心とする雑食で、魚類、甲殻類、水草など食べます。</a:t>
            </a:r>
            <a:endParaRPr lang="en-US" altLang="ja-JP" sz="2400" dirty="0" smtClean="0">
              <a:latin typeface="UD デジタル 教科書体 NP-B" panose="02020700000000000000" pitchFamily="18" charset="-128"/>
              <a:ea typeface="UD デジタル 教科書体 NP-B" panose="02020700000000000000" pitchFamily="18" charset="-128"/>
            </a:endParaRPr>
          </a:p>
          <a:p>
            <a:endParaRPr lang="en-US" altLang="ja-JP" sz="2400" dirty="0">
              <a:latin typeface="UD デジタル 教科書体 NP-B" panose="02020700000000000000" pitchFamily="18" charset="-128"/>
              <a:ea typeface="UD デジタル 教科書体 NP-B" panose="02020700000000000000" pitchFamily="18" charset="-128"/>
            </a:endParaRPr>
          </a:p>
          <a:p>
            <a:r>
              <a:rPr lang="ja-JP" altLang="en-US" sz="2400" dirty="0" smtClean="0">
                <a:latin typeface="UD デジタル 教科書体 NP-B" panose="02020700000000000000" pitchFamily="18" charset="-128"/>
                <a:ea typeface="UD デジタル 教科書体 NP-B" panose="02020700000000000000" pitchFamily="18" charset="-128"/>
              </a:rPr>
              <a:t>スッポン料理等食用の他、ペットとして飼育されています。</a:t>
            </a:r>
            <a:r>
              <a:rPr lang="ja-JP" altLang="en-US" sz="2400" dirty="0">
                <a:latin typeface="UD デジタル 教科書体 NP-B" panose="02020700000000000000" pitchFamily="18" charset="-128"/>
                <a:ea typeface="UD デジタル 教科書体 NP-B" panose="02020700000000000000" pitchFamily="18" charset="-128"/>
              </a:rPr>
              <a:t>大型種（</a:t>
            </a:r>
            <a:r>
              <a:rPr lang="en-US" altLang="ja-JP" sz="2400" dirty="0">
                <a:latin typeface="UD デジタル 教科書体 NP-B" panose="02020700000000000000" pitchFamily="18" charset="-128"/>
                <a:ea typeface="UD デジタル 教科書体 NP-B" panose="02020700000000000000" pitchFamily="18" charset="-128"/>
              </a:rPr>
              <a:t>60</a:t>
            </a:r>
            <a:r>
              <a:rPr lang="ja-JP" altLang="en-US" sz="2400" dirty="0">
                <a:latin typeface="UD デジタル 教科書体 NP-B" panose="02020700000000000000" pitchFamily="18" charset="-128"/>
                <a:ea typeface="UD デジタル 教科書体 NP-B" panose="02020700000000000000" pitchFamily="18" charset="-128"/>
              </a:rPr>
              <a:t>㎝）で遊泳性が強い</a:t>
            </a:r>
            <a:r>
              <a:rPr lang="ja-JP" altLang="en-US" sz="2400" dirty="0" smtClean="0">
                <a:latin typeface="UD デジタル 教科書体 NP-B" panose="02020700000000000000" pitchFamily="18" charset="-128"/>
                <a:ea typeface="UD デジタル 教科書体 NP-B" panose="02020700000000000000" pitchFamily="18" charset="-128"/>
              </a:rPr>
              <a:t>ため、家庭では飼育</a:t>
            </a:r>
            <a:r>
              <a:rPr lang="ja-JP" altLang="en-US" sz="2400" dirty="0">
                <a:latin typeface="UD デジタル 教科書体 NP-B" panose="02020700000000000000" pitchFamily="18" charset="-128"/>
                <a:ea typeface="UD デジタル 教科書体 NP-B" panose="02020700000000000000" pitchFamily="18" charset="-128"/>
              </a:rPr>
              <a:t>が</a:t>
            </a:r>
            <a:r>
              <a:rPr lang="ja-JP" altLang="en-US" sz="2400" dirty="0" smtClean="0">
                <a:latin typeface="UD デジタル 教科書体 NP-B" panose="02020700000000000000" pitchFamily="18" charset="-128"/>
                <a:ea typeface="UD デジタル 教科書体 NP-B" panose="02020700000000000000" pitchFamily="18" charset="-128"/>
              </a:rPr>
              <a:t>難しいとされています。</a:t>
            </a:r>
            <a:endParaRPr lang="ja-JP" altLang="en-US" sz="2400" dirty="0">
              <a:latin typeface="UD デジタル 教科書体 NP-B" panose="02020700000000000000" pitchFamily="18" charset="-128"/>
              <a:ea typeface="UD デジタル 教科書体 NP-B" panose="02020700000000000000" pitchFamily="18" charset="-128"/>
            </a:endParaRPr>
          </a:p>
          <a:p>
            <a:endParaRPr lang="en-US" altLang="ja-JP" sz="2400" dirty="0">
              <a:latin typeface="UD デジタル 教科書体 NP-B" panose="02020700000000000000" pitchFamily="18" charset="-128"/>
              <a:ea typeface="UD デジタル 教科書体 NP-B" panose="02020700000000000000" pitchFamily="18" charset="-128"/>
            </a:endParaRPr>
          </a:p>
        </p:txBody>
      </p:sp>
      <p:sp>
        <p:nvSpPr>
          <p:cNvPr id="16" name="テキスト ボックス 15"/>
          <p:cNvSpPr txBox="1"/>
          <p:nvPr/>
        </p:nvSpPr>
        <p:spPr>
          <a:xfrm>
            <a:off x="1625484" y="478914"/>
            <a:ext cx="2741867" cy="584775"/>
          </a:xfrm>
          <a:prstGeom prst="rect">
            <a:avLst/>
          </a:prstGeom>
          <a:noFill/>
        </p:spPr>
        <p:txBody>
          <a:bodyPr wrap="square" rtlCol="0">
            <a:spAutoFit/>
          </a:bodyPr>
          <a:lstStyle/>
          <a:p>
            <a:r>
              <a:rPr lang="ja-JP" altLang="en-US" sz="3200" dirty="0" smtClean="0">
                <a:latin typeface="UD デジタル 教科書体 NP-B" panose="02020700000000000000" pitchFamily="18" charset="-128"/>
                <a:ea typeface="UD デジタル 教科書体 NP-B" panose="02020700000000000000" pitchFamily="18" charset="-128"/>
              </a:rPr>
              <a:t>スッポン科</a:t>
            </a:r>
            <a:endParaRPr lang="en-US" altLang="ja-JP" sz="3200" dirty="0">
              <a:latin typeface="UD デジタル 教科書体 NP-B" panose="02020700000000000000" pitchFamily="18" charset="-128"/>
              <a:ea typeface="UD デジタル 教科書体 NP-B" panose="02020700000000000000" pitchFamily="18" charset="-128"/>
            </a:endParaRPr>
          </a:p>
        </p:txBody>
      </p:sp>
      <p:sp>
        <p:nvSpPr>
          <p:cNvPr id="2" name="テキスト ボックス 1"/>
          <p:cNvSpPr txBox="1"/>
          <p:nvPr/>
        </p:nvSpPr>
        <p:spPr>
          <a:xfrm>
            <a:off x="6746348" y="6031873"/>
            <a:ext cx="5445652" cy="707886"/>
          </a:xfrm>
          <a:prstGeom prst="rect">
            <a:avLst/>
          </a:prstGeom>
          <a:noFill/>
        </p:spPr>
        <p:txBody>
          <a:bodyPr wrap="square" rtlCol="0">
            <a:spAutoFit/>
          </a:bodyPr>
          <a:lstStyle/>
          <a:p>
            <a:r>
              <a:rPr lang="ja-JP" altLang="en-US" sz="800" dirty="0" smtClean="0"/>
              <a:t>スッポンモドキ：</a:t>
            </a:r>
            <a:r>
              <a:rPr lang="en-US" altLang="ja-JP" sz="800" dirty="0" err="1"/>
              <a:t>Bjoertvedt</a:t>
            </a:r>
            <a:r>
              <a:rPr lang="en-US" altLang="ja-JP" sz="800" dirty="0"/>
              <a:t> </a:t>
            </a:r>
            <a:r>
              <a:rPr lang="en-US" altLang="ja-JP" sz="800" dirty="0" smtClean="0"/>
              <a:t>-</a:t>
            </a:r>
            <a:r>
              <a:rPr lang="ja-JP" altLang="en-US" sz="800" dirty="0" smtClean="0"/>
              <a:t>継承 </a:t>
            </a:r>
            <a:r>
              <a:rPr lang="en-US" altLang="ja-JP" sz="800" dirty="0"/>
              <a:t>3.0, https://</a:t>
            </a:r>
            <a:r>
              <a:rPr lang="en-US" altLang="ja-JP" sz="800" dirty="0" smtClean="0"/>
              <a:t>commons.wikimedia.org/w/index.php?curid=8530140</a:t>
            </a:r>
          </a:p>
          <a:p>
            <a:r>
              <a:rPr lang="ja-JP" altLang="en-US" sz="800" dirty="0" smtClean="0"/>
              <a:t>インドシナオオスッポン：</a:t>
            </a:r>
            <a:r>
              <a:rPr lang="en-US" altLang="ja-JP" sz="800" dirty="0" err="1"/>
              <a:t>Wibowo</a:t>
            </a:r>
            <a:r>
              <a:rPr lang="en-US" altLang="ja-JP" sz="800" dirty="0"/>
              <a:t> </a:t>
            </a:r>
            <a:r>
              <a:rPr lang="en-US" altLang="ja-JP" sz="800" dirty="0" err="1"/>
              <a:t>Djatmiko</a:t>
            </a:r>
            <a:r>
              <a:rPr lang="en-US" altLang="ja-JP" sz="800" dirty="0"/>
              <a:t> (Wie146) - </a:t>
            </a:r>
            <a:r>
              <a:rPr lang="ja-JP" altLang="en-US" sz="800" dirty="0" smtClean="0"/>
              <a:t>継承 </a:t>
            </a:r>
            <a:r>
              <a:rPr lang="en-US" altLang="ja-JP" sz="800" dirty="0"/>
              <a:t>3.0, https://</a:t>
            </a:r>
            <a:r>
              <a:rPr lang="en-US" altLang="ja-JP" sz="800" dirty="0" smtClean="0"/>
              <a:t>commons.wikimedia.org/w/index.php?curid=8965310</a:t>
            </a:r>
          </a:p>
          <a:p>
            <a:r>
              <a:rPr lang="ja-JP" altLang="en-US" sz="800" dirty="0" smtClean="0"/>
              <a:t>クモノスガメ：</a:t>
            </a:r>
            <a:r>
              <a:rPr lang="en-US" altLang="ja-JP" sz="800" dirty="0" smtClean="0"/>
              <a:t> </a:t>
            </a:r>
            <a:r>
              <a:rPr lang="en-US" altLang="ja-JP" sz="800" dirty="0" err="1"/>
              <a:t>JialiangGao</a:t>
            </a:r>
            <a:r>
              <a:rPr lang="en-US" altLang="ja-JP" sz="800" dirty="0"/>
              <a:t> www.peace-on-earth.org - </a:t>
            </a:r>
            <a:r>
              <a:rPr lang="ja-JP" altLang="en-US" sz="800" dirty="0" smtClean="0"/>
              <a:t>継承 </a:t>
            </a:r>
            <a:r>
              <a:rPr lang="en-US" altLang="ja-JP" sz="800" dirty="0"/>
              <a:t>4.0, </a:t>
            </a:r>
            <a:r>
              <a:rPr lang="en-US" altLang="ja-JP" sz="800" dirty="0">
                <a:hlinkClick r:id="rId3"/>
              </a:rPr>
              <a:t>https://</a:t>
            </a:r>
            <a:r>
              <a:rPr lang="en-US" altLang="ja-JP" sz="800" dirty="0" smtClean="0">
                <a:hlinkClick r:id="rId3"/>
              </a:rPr>
              <a:t>commons.wikimedia.org/w/index.php?curid=3153943</a:t>
            </a:r>
            <a:endParaRPr lang="en-US" altLang="ja-JP" sz="800" dirty="0" smtClean="0"/>
          </a:p>
          <a:p>
            <a:r>
              <a:rPr lang="ja-JP" altLang="en-US" sz="800" dirty="0" smtClean="0"/>
              <a:t>ソリガメ：パブリック</a:t>
            </a:r>
            <a:r>
              <a:rPr lang="ja-JP" altLang="en-US" sz="800" dirty="0"/>
              <a:t>・ドメイン</a:t>
            </a:r>
            <a:r>
              <a:rPr lang="en-US" altLang="ja-JP" sz="800" dirty="0"/>
              <a:t>, </a:t>
            </a:r>
            <a:r>
              <a:rPr lang="en-US" altLang="ja-JP" sz="800" dirty="0">
                <a:hlinkClick r:id="rId4"/>
              </a:rPr>
              <a:t>https://</a:t>
            </a:r>
            <a:r>
              <a:rPr lang="en-US" altLang="ja-JP" sz="800" dirty="0" smtClean="0">
                <a:hlinkClick r:id="rId4"/>
              </a:rPr>
              <a:t>commons.wikimedia.org/w/index.php?curid=765544</a:t>
            </a:r>
            <a:endParaRPr lang="en-US" altLang="ja-JP" sz="800" dirty="0" smtClean="0"/>
          </a:p>
          <a:p>
            <a:r>
              <a:rPr lang="ja-JP" altLang="en-US" sz="800" dirty="0" smtClean="0"/>
              <a:t>ヘルマンリクガメ：</a:t>
            </a:r>
            <a:r>
              <a:rPr lang="en-US" altLang="ja-JP" sz="800" dirty="0" err="1" smtClean="0"/>
              <a:t>Orchi</a:t>
            </a:r>
            <a:r>
              <a:rPr lang="en-US" altLang="ja-JP" sz="800" dirty="0" smtClean="0"/>
              <a:t> --</a:t>
            </a:r>
            <a:r>
              <a:rPr lang="ja-JP" altLang="en-US" sz="800" dirty="0"/>
              <a:t>継承 </a:t>
            </a:r>
            <a:r>
              <a:rPr lang="en-US" altLang="ja-JP" sz="800" dirty="0"/>
              <a:t>3.0, https://</a:t>
            </a:r>
            <a:r>
              <a:rPr lang="en-US" altLang="ja-JP" sz="800" dirty="0" smtClean="0"/>
              <a:t>commons.wikimedia.org/w/index.php?curid=1016717</a:t>
            </a:r>
          </a:p>
        </p:txBody>
      </p:sp>
      <p:sp>
        <p:nvSpPr>
          <p:cNvPr id="14" name="テキスト ボックス 13"/>
          <p:cNvSpPr txBox="1"/>
          <p:nvPr/>
        </p:nvSpPr>
        <p:spPr>
          <a:xfrm>
            <a:off x="5211954" y="6031873"/>
            <a:ext cx="1534394" cy="230832"/>
          </a:xfrm>
          <a:prstGeom prst="rect">
            <a:avLst/>
          </a:prstGeom>
          <a:noFill/>
        </p:spPr>
        <p:txBody>
          <a:bodyPr wrap="none" rtlCol="0">
            <a:spAutoFit/>
          </a:bodyPr>
          <a:lstStyle/>
          <a:p>
            <a:r>
              <a:rPr kumimoji="1" lang="ja-JP" altLang="en-US" sz="900" b="1" dirty="0" smtClean="0"/>
              <a:t>使用した写真の著作権表示</a:t>
            </a:r>
            <a:endParaRPr kumimoji="1" lang="ja-JP" altLang="en-US" sz="900" b="1" dirty="0"/>
          </a:p>
        </p:txBody>
      </p:sp>
      <p:pic>
        <p:nvPicPr>
          <p:cNvPr id="10" name="図 9"/>
          <p:cNvPicPr>
            <a:picLocks noChangeAspect="1"/>
          </p:cNvPicPr>
          <p:nvPr/>
        </p:nvPicPr>
        <p:blipFill>
          <a:blip r:embed="rId5"/>
          <a:stretch>
            <a:fillRect/>
          </a:stretch>
        </p:blipFill>
        <p:spPr>
          <a:xfrm>
            <a:off x="123567" y="335314"/>
            <a:ext cx="1387869" cy="691355"/>
          </a:xfrm>
          <a:prstGeom prst="rect">
            <a:avLst/>
          </a:prstGeom>
        </p:spPr>
      </p:pic>
      <p:sp>
        <p:nvSpPr>
          <p:cNvPr id="17" name="テキスト ボックス 16"/>
          <p:cNvSpPr txBox="1"/>
          <p:nvPr/>
        </p:nvSpPr>
        <p:spPr>
          <a:xfrm>
            <a:off x="571501" y="3571904"/>
            <a:ext cx="3399137" cy="461665"/>
          </a:xfrm>
          <a:prstGeom prst="rect">
            <a:avLst/>
          </a:prstGeom>
          <a:noFill/>
        </p:spPr>
        <p:txBody>
          <a:bodyPr wrap="square" rtlCol="0">
            <a:spAutoFit/>
          </a:bodyPr>
          <a:lstStyle/>
          <a:p>
            <a:r>
              <a:rPr kumimoji="1" lang="ja-JP" altLang="en-US" sz="1200" dirty="0" smtClean="0"/>
              <a:t>スッポンモドキ</a:t>
            </a:r>
            <a:endParaRPr kumimoji="1" lang="en-US" altLang="ja-JP" sz="1200" dirty="0" smtClean="0"/>
          </a:p>
          <a:p>
            <a:endParaRPr lang="en-US" altLang="ja-JP" sz="1200" dirty="0"/>
          </a:p>
        </p:txBody>
      </p:sp>
      <p:pic>
        <p:nvPicPr>
          <p:cNvPr id="6" name="図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3419" y="1513931"/>
            <a:ext cx="3177175" cy="1965877"/>
          </a:xfrm>
          <a:prstGeom prst="rect">
            <a:avLst/>
          </a:prstGeom>
        </p:spPr>
      </p:pic>
      <p:pic>
        <p:nvPicPr>
          <p:cNvPr id="7" name="図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53419" y="3916277"/>
            <a:ext cx="3133227" cy="2469539"/>
          </a:xfrm>
          <a:prstGeom prst="rect">
            <a:avLst/>
          </a:prstGeom>
        </p:spPr>
      </p:pic>
      <p:sp>
        <p:nvSpPr>
          <p:cNvPr id="20" name="テキスト ボックス 19"/>
          <p:cNvSpPr txBox="1"/>
          <p:nvPr/>
        </p:nvSpPr>
        <p:spPr>
          <a:xfrm>
            <a:off x="571501" y="6403890"/>
            <a:ext cx="3399137" cy="276999"/>
          </a:xfrm>
          <a:prstGeom prst="rect">
            <a:avLst/>
          </a:prstGeom>
          <a:noFill/>
        </p:spPr>
        <p:txBody>
          <a:bodyPr wrap="square" rtlCol="0">
            <a:spAutoFit/>
          </a:bodyPr>
          <a:lstStyle/>
          <a:p>
            <a:r>
              <a:rPr kumimoji="1" lang="ja-JP" altLang="en-US" sz="1200" dirty="0" smtClean="0"/>
              <a:t>インドシナオオスッポン</a:t>
            </a:r>
            <a:endParaRPr lang="en-US" altLang="ja-JP" sz="1200" dirty="0"/>
          </a:p>
        </p:txBody>
      </p:sp>
    </p:spTree>
    <p:custDataLst>
      <p:tags r:id="rId1"/>
    </p:custDataLst>
    <p:extLst>
      <p:ext uri="{BB962C8B-B14F-4D97-AF65-F5344CB8AC3E}">
        <p14:creationId xmlns:p14="http://schemas.microsoft.com/office/powerpoint/2010/main" val="2016901284"/>
      </p:ext>
    </p:extLst>
  </p:cSld>
  <p:clrMapOvr>
    <a:masterClrMapping/>
  </p:clrMapOvr>
  <mc:AlternateContent xmlns:mc="http://schemas.openxmlformats.org/markup-compatibility/2006" xmlns:p14="http://schemas.microsoft.com/office/powerpoint/2010/main">
    <mc:Choice Requires="p14">
      <p:transition spd="slow" p14:dur="2000" advTm="89851"/>
    </mc:Choice>
    <mc:Fallback xmlns="">
      <p:transition spd="slow" advTm="8985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par>
                                <p:cTn id="17" presetID="10"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14" grpId="0"/>
      <p:bldP spid="17" grpId="0"/>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3354356" y="1083571"/>
            <a:ext cx="5027827" cy="707886"/>
          </a:xfrm>
          <a:prstGeom prst="rect">
            <a:avLst/>
          </a:prstGeom>
          <a:noFill/>
        </p:spPr>
        <p:txBody>
          <a:bodyPr wrap="square" rtlCol="0">
            <a:spAutoFit/>
          </a:bodyPr>
          <a:lstStyle/>
          <a:p>
            <a:r>
              <a:rPr kumimoji="1" lang="ja-JP" altLang="en-US" sz="4000" dirty="0" smtClean="0">
                <a:latin typeface="UD デジタル 教科書体 NP-B" panose="02020700000000000000" pitchFamily="18" charset="-128"/>
                <a:ea typeface="UD デジタル 教科書体 NP-B" panose="02020700000000000000" pitchFamily="18" charset="-128"/>
              </a:rPr>
              <a:t>「ウミガメ」のこと</a:t>
            </a:r>
            <a:endParaRPr kumimoji="1" lang="ja-JP" altLang="en-US" sz="4000" dirty="0">
              <a:latin typeface="UD デジタル 教科書体 NP-B" panose="02020700000000000000" pitchFamily="18" charset="-128"/>
              <a:ea typeface="UD デジタル 教科書体 NP-B" panose="02020700000000000000" pitchFamily="18" charset="-128"/>
            </a:endParaRPr>
          </a:p>
        </p:txBody>
      </p:sp>
      <p:sp>
        <p:nvSpPr>
          <p:cNvPr id="6" name="テキスト ボックス 5"/>
          <p:cNvSpPr txBox="1"/>
          <p:nvPr/>
        </p:nvSpPr>
        <p:spPr>
          <a:xfrm>
            <a:off x="6268995" y="6542379"/>
            <a:ext cx="6054811" cy="215444"/>
          </a:xfrm>
          <a:prstGeom prst="rect">
            <a:avLst/>
          </a:prstGeom>
          <a:noFill/>
        </p:spPr>
        <p:txBody>
          <a:bodyPr wrap="square" rtlCol="0">
            <a:spAutoFit/>
          </a:bodyPr>
          <a:lstStyle/>
          <a:p>
            <a:r>
              <a:rPr lang="ja-JP" altLang="en-US" sz="800" dirty="0" smtClean="0">
                <a:latin typeface="BIZ UDPゴシック" panose="020B0400000000000000" pitchFamily="50" charset="-128"/>
                <a:ea typeface="BIZ UDPゴシック" panose="020B0400000000000000" pitchFamily="50" charset="-128"/>
              </a:rPr>
              <a:t>アオウミガメ：</a:t>
            </a:r>
            <a:r>
              <a:rPr lang="en-US" altLang="ja-JP" sz="800" dirty="0">
                <a:latin typeface="BIZ UDPゴシック" panose="020B0400000000000000" pitchFamily="50" charset="-128"/>
                <a:ea typeface="BIZ UDPゴシック" panose="020B0400000000000000" pitchFamily="50" charset="-128"/>
              </a:rPr>
              <a:t>Brocken </a:t>
            </a:r>
            <a:r>
              <a:rPr lang="en-US" altLang="ja-JP" sz="800" dirty="0" err="1">
                <a:latin typeface="BIZ UDPゴシック" panose="020B0400000000000000" pitchFamily="50" charset="-128"/>
                <a:ea typeface="BIZ UDPゴシック" panose="020B0400000000000000" pitchFamily="50" charset="-128"/>
              </a:rPr>
              <a:t>Inaglory</a:t>
            </a:r>
            <a:r>
              <a:rPr lang="en-US" altLang="ja-JP" sz="800" dirty="0">
                <a:latin typeface="BIZ UDPゴシック" panose="020B0400000000000000" pitchFamily="50" charset="-128"/>
                <a:ea typeface="BIZ UDPゴシック" panose="020B0400000000000000" pitchFamily="50" charset="-128"/>
              </a:rPr>
              <a:t> </a:t>
            </a:r>
            <a:r>
              <a:rPr lang="en-US" altLang="ja-JP" sz="800" dirty="0" smtClean="0">
                <a:latin typeface="BIZ UDPゴシック" panose="020B0400000000000000" pitchFamily="50" charset="-128"/>
                <a:ea typeface="BIZ UDPゴシック" panose="020B0400000000000000" pitchFamily="50" charset="-128"/>
              </a:rPr>
              <a:t>-</a:t>
            </a:r>
            <a:r>
              <a:rPr lang="ja-JP" altLang="en-US" sz="800" dirty="0" smtClean="0">
                <a:latin typeface="BIZ UDPゴシック" panose="020B0400000000000000" pitchFamily="50" charset="-128"/>
                <a:ea typeface="BIZ UDPゴシック" panose="020B0400000000000000" pitchFamily="50" charset="-128"/>
              </a:rPr>
              <a:t>継承 </a:t>
            </a:r>
            <a:r>
              <a:rPr lang="en-US" altLang="ja-JP" sz="800" dirty="0" smtClean="0">
                <a:latin typeface="BIZ UDPゴシック" panose="020B0400000000000000" pitchFamily="50" charset="-128"/>
                <a:ea typeface="BIZ UDPゴシック" panose="020B0400000000000000" pitchFamily="50" charset="-128"/>
              </a:rPr>
              <a:t>3.0, https</a:t>
            </a:r>
            <a:r>
              <a:rPr lang="en-US" altLang="ja-JP" sz="800" dirty="0">
                <a:latin typeface="BIZ UDPゴシック" panose="020B0400000000000000" pitchFamily="50" charset="-128"/>
                <a:ea typeface="BIZ UDPゴシック" panose="020B0400000000000000" pitchFamily="50" charset="-128"/>
              </a:rPr>
              <a:t>://</a:t>
            </a:r>
            <a:r>
              <a:rPr lang="en-US" altLang="ja-JP" sz="800" dirty="0" smtClean="0">
                <a:latin typeface="BIZ UDPゴシック" panose="020B0400000000000000" pitchFamily="50" charset="-128"/>
                <a:ea typeface="BIZ UDPゴシック" panose="020B0400000000000000" pitchFamily="50" charset="-128"/>
              </a:rPr>
              <a:t>commons.wikimedia.org/w/index.php?curid=10489090</a:t>
            </a:r>
            <a:endParaRPr kumimoji="1" lang="ja-JP" altLang="en-US" sz="800" dirty="0">
              <a:latin typeface="BIZ UDPゴシック" panose="020B0400000000000000" pitchFamily="50" charset="-128"/>
              <a:ea typeface="BIZ UDPゴシック" panose="020B0400000000000000" pitchFamily="50" charset="-128"/>
            </a:endParaRPr>
          </a:p>
        </p:txBody>
      </p:sp>
      <p:sp>
        <p:nvSpPr>
          <p:cNvPr id="9" name="テキスト ボックス 8"/>
          <p:cNvSpPr txBox="1"/>
          <p:nvPr/>
        </p:nvSpPr>
        <p:spPr>
          <a:xfrm>
            <a:off x="6268995" y="6326935"/>
            <a:ext cx="1402948" cy="215444"/>
          </a:xfrm>
          <a:prstGeom prst="rect">
            <a:avLst/>
          </a:prstGeom>
          <a:noFill/>
        </p:spPr>
        <p:txBody>
          <a:bodyPr wrap="none" rtlCol="0">
            <a:spAutoFit/>
          </a:bodyPr>
          <a:lstStyle/>
          <a:p>
            <a:r>
              <a:rPr kumimoji="1" lang="ja-JP" altLang="en-US" sz="800" b="1" dirty="0" smtClean="0">
                <a:latin typeface="BIZ UDPゴシック" panose="020B0400000000000000" pitchFamily="50" charset="-128"/>
                <a:ea typeface="BIZ UDPゴシック" panose="020B0400000000000000" pitchFamily="50" charset="-128"/>
              </a:rPr>
              <a:t>使用した写真の著作権表示</a:t>
            </a:r>
            <a:endParaRPr kumimoji="1" lang="ja-JP" altLang="en-US" sz="800" b="1" dirty="0">
              <a:latin typeface="BIZ UDPゴシック" panose="020B0400000000000000" pitchFamily="50" charset="-128"/>
              <a:ea typeface="BIZ UDPゴシック" panose="020B0400000000000000" pitchFamily="50" charset="-128"/>
            </a:endParaRPr>
          </a:p>
        </p:txBody>
      </p:sp>
      <p:pic>
        <p:nvPicPr>
          <p:cNvPr id="10" name="図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32649" y="2199510"/>
            <a:ext cx="3471243" cy="2603432"/>
          </a:xfrm>
          <a:prstGeom prst="rect">
            <a:avLst/>
          </a:prstGeom>
        </p:spPr>
      </p:pic>
    </p:spTree>
    <p:extLst>
      <p:ext uri="{BB962C8B-B14F-4D97-AF65-F5344CB8AC3E}">
        <p14:creationId xmlns:p14="http://schemas.microsoft.com/office/powerpoint/2010/main" val="2729445970"/>
      </p:ext>
    </p:extLst>
  </p:cSld>
  <p:clrMapOvr>
    <a:masterClrMapping/>
  </p:clrMapOvr>
  <mc:AlternateContent xmlns:mc="http://schemas.openxmlformats.org/markup-compatibility/2006" xmlns:p14="http://schemas.microsoft.com/office/powerpoint/2010/main">
    <mc:Choice Requires="p14">
      <p:transition spd="slow" p14:dur="2000" advTm="15748"/>
    </mc:Choice>
    <mc:Fallback xmlns="">
      <p:transition spd="slow" advTm="15748"/>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6746348" y="6031873"/>
            <a:ext cx="5445652" cy="830997"/>
          </a:xfrm>
          <a:prstGeom prst="rect">
            <a:avLst/>
          </a:prstGeom>
          <a:noFill/>
        </p:spPr>
        <p:txBody>
          <a:bodyPr wrap="square" rtlCol="0">
            <a:spAutoFit/>
          </a:bodyPr>
          <a:lstStyle/>
          <a:p>
            <a:r>
              <a:rPr lang="ja-JP" altLang="en-US" sz="800" dirty="0"/>
              <a:t>ヒメウミガメ</a:t>
            </a:r>
            <a:r>
              <a:rPr lang="ja-JP" altLang="en-US" sz="800" dirty="0" smtClean="0"/>
              <a:t>：</a:t>
            </a:r>
            <a:r>
              <a:rPr lang="en-US" altLang="ja-JP" sz="800" dirty="0" smtClean="0"/>
              <a:t> </a:t>
            </a:r>
            <a:r>
              <a:rPr lang="en-US" altLang="ja-JP" sz="800" dirty="0"/>
              <a:t>Bernard Gagnon - </a:t>
            </a:r>
            <a:r>
              <a:rPr lang="ja-JP" altLang="en-US" sz="800" dirty="0" smtClean="0"/>
              <a:t>継承 </a:t>
            </a:r>
            <a:r>
              <a:rPr lang="en-US" altLang="ja-JP" sz="800" dirty="0"/>
              <a:t>3.0, https://</a:t>
            </a:r>
            <a:r>
              <a:rPr lang="en-US" altLang="ja-JP" sz="800" dirty="0" smtClean="0"/>
              <a:t>commons.wikimedia.org/w/index.php?curid=7199467</a:t>
            </a:r>
          </a:p>
          <a:p>
            <a:r>
              <a:rPr lang="ja-JP" altLang="en-US" sz="800" dirty="0"/>
              <a:t>アオウミガメ</a:t>
            </a:r>
            <a:r>
              <a:rPr lang="ja-JP" altLang="en-US" sz="800" dirty="0" smtClean="0"/>
              <a:t>：</a:t>
            </a:r>
            <a:r>
              <a:rPr lang="en-US" altLang="ja-JP" sz="800" dirty="0" err="1"/>
              <a:t>Strobilomyces</a:t>
            </a:r>
            <a:r>
              <a:rPr lang="en-US" altLang="ja-JP" sz="800" dirty="0"/>
              <a:t> - </a:t>
            </a:r>
            <a:r>
              <a:rPr lang="ja-JP" altLang="en-US" sz="800" dirty="0" smtClean="0"/>
              <a:t>継承 </a:t>
            </a:r>
            <a:r>
              <a:rPr lang="en-US" altLang="ja-JP" sz="800" dirty="0"/>
              <a:t>3.0, </a:t>
            </a:r>
            <a:r>
              <a:rPr lang="en-US" altLang="ja-JP" sz="800" dirty="0">
                <a:hlinkClick r:id="rId3"/>
              </a:rPr>
              <a:t>https://</a:t>
            </a:r>
            <a:r>
              <a:rPr lang="en-US" altLang="ja-JP" sz="800" dirty="0" smtClean="0">
                <a:hlinkClick r:id="rId3"/>
              </a:rPr>
              <a:t>commons.wikimedia.org/w/index.php?curid=719666</a:t>
            </a:r>
            <a:endParaRPr lang="en-US" altLang="ja-JP" sz="800" dirty="0"/>
          </a:p>
          <a:p>
            <a:r>
              <a:rPr lang="ja-JP" altLang="en-US" sz="800" dirty="0" smtClean="0"/>
              <a:t>タイマイ：</a:t>
            </a:r>
            <a:r>
              <a:rPr lang="en-US" altLang="ja-JP" sz="800" dirty="0" err="1" smtClean="0"/>
              <a:t>Hoffryan</a:t>
            </a:r>
            <a:r>
              <a:rPr lang="en-US" altLang="ja-JP" sz="800" dirty="0" smtClean="0"/>
              <a:t>, </a:t>
            </a:r>
            <a:r>
              <a:rPr lang="ja-JP" altLang="en-US" sz="800" dirty="0"/>
              <a:t>パブリック・ドメイン</a:t>
            </a:r>
            <a:r>
              <a:rPr lang="en-US" altLang="ja-JP" sz="800" dirty="0"/>
              <a:t>, </a:t>
            </a:r>
            <a:r>
              <a:rPr lang="en-US" altLang="ja-JP" sz="800" dirty="0">
                <a:hlinkClick r:id="rId4"/>
              </a:rPr>
              <a:t>https://</a:t>
            </a:r>
            <a:r>
              <a:rPr lang="en-US" altLang="ja-JP" sz="800" dirty="0" smtClean="0">
                <a:hlinkClick r:id="rId4"/>
              </a:rPr>
              <a:t>commons.wikimedia.org/w/index.php?curid=2586997</a:t>
            </a:r>
            <a:endParaRPr lang="en-US" altLang="ja-JP" sz="800" dirty="0"/>
          </a:p>
          <a:p>
            <a:r>
              <a:rPr lang="ja-JP" altLang="en-US" sz="800" dirty="0" smtClean="0"/>
              <a:t>アオウミガメ：</a:t>
            </a:r>
            <a:r>
              <a:rPr lang="en-US" altLang="ja-JP" sz="800" dirty="0"/>
              <a:t>Bernard DUPONT from FRANCE - Green Turtle (</a:t>
            </a:r>
            <a:r>
              <a:rPr lang="en-US" altLang="ja-JP" sz="800" dirty="0" err="1"/>
              <a:t>Chelonia</a:t>
            </a:r>
            <a:r>
              <a:rPr lang="en-US" altLang="ja-JP" sz="800" dirty="0"/>
              <a:t> </a:t>
            </a:r>
            <a:r>
              <a:rPr lang="en-US" altLang="ja-JP" sz="800" dirty="0" err="1"/>
              <a:t>mydas</a:t>
            </a:r>
            <a:r>
              <a:rPr lang="en-US" altLang="ja-JP" sz="800" dirty="0" smtClean="0"/>
              <a:t>),-</a:t>
            </a:r>
            <a:r>
              <a:rPr lang="ja-JP" altLang="en-US" sz="800" dirty="0"/>
              <a:t>継承 </a:t>
            </a:r>
            <a:r>
              <a:rPr lang="en-US" altLang="ja-JP" sz="800" dirty="0"/>
              <a:t>2.0, https://</a:t>
            </a:r>
            <a:r>
              <a:rPr lang="en-US" altLang="ja-JP" sz="800" dirty="0" smtClean="0"/>
              <a:t>commons.wikimedia.org/w/index.php?curid=40765322</a:t>
            </a:r>
          </a:p>
          <a:p>
            <a:r>
              <a:rPr lang="ja-JP" altLang="en-US" sz="800" dirty="0"/>
              <a:t>オサガメ</a:t>
            </a:r>
            <a:r>
              <a:rPr lang="ja-JP" altLang="en-US" sz="800" dirty="0" smtClean="0"/>
              <a:t>：継承 </a:t>
            </a:r>
            <a:r>
              <a:rPr lang="en-US" altLang="ja-JP" sz="800" dirty="0"/>
              <a:t>3.0, https://commons.wikimedia.org/w/index.php?curid=2336320</a:t>
            </a:r>
            <a:endParaRPr lang="en-US" altLang="ja-JP" sz="800" dirty="0" smtClean="0"/>
          </a:p>
        </p:txBody>
      </p:sp>
      <p:sp>
        <p:nvSpPr>
          <p:cNvPr id="14" name="テキスト ボックス 13"/>
          <p:cNvSpPr txBox="1"/>
          <p:nvPr/>
        </p:nvSpPr>
        <p:spPr>
          <a:xfrm>
            <a:off x="5211954" y="6046954"/>
            <a:ext cx="1534394" cy="230832"/>
          </a:xfrm>
          <a:prstGeom prst="rect">
            <a:avLst/>
          </a:prstGeom>
          <a:noFill/>
        </p:spPr>
        <p:txBody>
          <a:bodyPr wrap="none" rtlCol="0">
            <a:spAutoFit/>
          </a:bodyPr>
          <a:lstStyle/>
          <a:p>
            <a:r>
              <a:rPr kumimoji="1" lang="ja-JP" altLang="en-US" sz="900" b="1" dirty="0" smtClean="0"/>
              <a:t>使用した写真の著作権表示</a:t>
            </a:r>
            <a:endParaRPr kumimoji="1" lang="ja-JP" altLang="en-US" sz="900" b="1" dirty="0"/>
          </a:p>
        </p:txBody>
      </p:sp>
      <p:pic>
        <p:nvPicPr>
          <p:cNvPr id="10" name="図 9"/>
          <p:cNvPicPr>
            <a:picLocks noChangeAspect="1"/>
          </p:cNvPicPr>
          <p:nvPr/>
        </p:nvPicPr>
        <p:blipFill>
          <a:blip r:embed="rId5"/>
          <a:stretch>
            <a:fillRect/>
          </a:stretch>
        </p:blipFill>
        <p:spPr>
          <a:xfrm>
            <a:off x="123567" y="335314"/>
            <a:ext cx="1387869" cy="691355"/>
          </a:xfrm>
          <a:prstGeom prst="rect">
            <a:avLst/>
          </a:prstGeom>
        </p:spPr>
      </p:pic>
      <p:sp>
        <p:nvSpPr>
          <p:cNvPr id="11" name="テキスト ボックス 10"/>
          <p:cNvSpPr txBox="1"/>
          <p:nvPr/>
        </p:nvSpPr>
        <p:spPr>
          <a:xfrm>
            <a:off x="1625484" y="478914"/>
            <a:ext cx="3833320" cy="584775"/>
          </a:xfrm>
          <a:prstGeom prst="rect">
            <a:avLst/>
          </a:prstGeom>
          <a:noFill/>
        </p:spPr>
        <p:txBody>
          <a:bodyPr wrap="square" rtlCol="0">
            <a:spAutoFit/>
          </a:bodyPr>
          <a:lstStyle/>
          <a:p>
            <a:r>
              <a:rPr lang="ja-JP" altLang="en-US" sz="3200" dirty="0" smtClean="0">
                <a:latin typeface="UD デジタル 教科書体 NP-B" panose="02020700000000000000" pitchFamily="18" charset="-128"/>
                <a:ea typeface="UD デジタル 教科書体 NP-B" panose="02020700000000000000" pitchFamily="18" charset="-128"/>
              </a:rPr>
              <a:t>種類（</a:t>
            </a:r>
            <a:r>
              <a:rPr lang="en-US" altLang="ja-JP" sz="3200" dirty="0" smtClean="0">
                <a:latin typeface="UD デジタル 教科書体 NP-B" panose="02020700000000000000" pitchFamily="18" charset="-128"/>
                <a:ea typeface="UD デジタル 教科書体 NP-B" panose="02020700000000000000" pitchFamily="18" charset="-128"/>
              </a:rPr>
              <a:t>7</a:t>
            </a:r>
            <a:r>
              <a:rPr lang="ja-JP" altLang="en-US" sz="3200" dirty="0" smtClean="0">
                <a:latin typeface="UD デジタル 教科書体 NP-B" panose="02020700000000000000" pitchFamily="18" charset="-128"/>
                <a:ea typeface="UD デジタル 教科書体 NP-B" panose="02020700000000000000" pitchFamily="18" charset="-128"/>
              </a:rPr>
              <a:t>種類）</a:t>
            </a:r>
            <a:endParaRPr lang="en-US" altLang="ja-JP" sz="3200" dirty="0">
              <a:latin typeface="UD デジタル 教科書体 NP-B" panose="02020700000000000000" pitchFamily="18" charset="-128"/>
              <a:ea typeface="UD デジタル 教科書体 NP-B" panose="02020700000000000000" pitchFamily="18" charset="-128"/>
            </a:endParaRPr>
          </a:p>
        </p:txBody>
      </p:sp>
      <p:sp>
        <p:nvSpPr>
          <p:cNvPr id="12" name="テキスト ボックス 11"/>
          <p:cNvSpPr txBox="1"/>
          <p:nvPr/>
        </p:nvSpPr>
        <p:spPr>
          <a:xfrm>
            <a:off x="611693" y="4749773"/>
            <a:ext cx="10468337" cy="1200329"/>
          </a:xfrm>
          <a:prstGeom prst="rect">
            <a:avLst/>
          </a:prstGeom>
          <a:noFill/>
        </p:spPr>
        <p:txBody>
          <a:bodyPr wrap="square" rtlCol="0">
            <a:spAutoFit/>
          </a:bodyPr>
          <a:lstStyle/>
          <a:p>
            <a:r>
              <a:rPr lang="ja-JP" altLang="en-US" sz="2400" dirty="0" smtClean="0">
                <a:latin typeface="UD デジタル 教科書体 NP-B" panose="02020700000000000000" pitchFamily="18" charset="-128"/>
                <a:ea typeface="UD デジタル 教科書体 NP-B" panose="02020700000000000000" pitchFamily="18" charset="-128"/>
              </a:rPr>
              <a:t>砂浜に産卵します（産卵</a:t>
            </a:r>
            <a:r>
              <a:rPr lang="ja-JP" altLang="en-US" sz="2400" dirty="0">
                <a:latin typeface="UD デジタル 教科書体 NP-B" panose="02020700000000000000" pitchFamily="18" charset="-128"/>
                <a:ea typeface="UD デジタル 教科書体 NP-B" panose="02020700000000000000" pitchFamily="18" charset="-128"/>
              </a:rPr>
              <a:t>時以外は陸に</a:t>
            </a:r>
            <a:r>
              <a:rPr lang="ja-JP" altLang="en-US" sz="2400" dirty="0" smtClean="0">
                <a:latin typeface="UD デジタル 教科書体 NP-B" panose="02020700000000000000" pitchFamily="18" charset="-128"/>
                <a:ea typeface="UD デジタル 教科書体 NP-B" panose="02020700000000000000" pitchFamily="18" charset="-128"/>
              </a:rPr>
              <a:t>上がることはありません）。</a:t>
            </a:r>
            <a:endParaRPr lang="en-US" altLang="ja-JP" sz="2400" dirty="0" smtClean="0">
              <a:latin typeface="UD デジタル 教科書体 NP-B" panose="02020700000000000000" pitchFamily="18" charset="-128"/>
              <a:ea typeface="UD デジタル 教科書体 NP-B" panose="02020700000000000000" pitchFamily="18" charset="-128"/>
            </a:endParaRPr>
          </a:p>
          <a:p>
            <a:r>
              <a:rPr lang="ja-JP" altLang="en-US" sz="2400" dirty="0" smtClean="0">
                <a:latin typeface="UD デジタル 教科書体 NP-B" panose="02020700000000000000" pitchFamily="18" charset="-128"/>
                <a:ea typeface="UD デジタル 教科書体 NP-B" panose="02020700000000000000" pitchFamily="18" charset="-128"/>
              </a:rPr>
              <a:t>ウミガメは産卵時に涙を流すと言われていますが、体内の塩分を涙腺から排出しているだけなので、ウミガメは常に泣いています。</a:t>
            </a:r>
            <a:endParaRPr lang="en-US" altLang="ja-JP" sz="2400" dirty="0" smtClean="0">
              <a:latin typeface="UD デジタル 教科書体 NP-B" panose="02020700000000000000" pitchFamily="18" charset="-128"/>
              <a:ea typeface="UD デジタル 教科書体 NP-B" panose="02020700000000000000" pitchFamily="18" charset="-128"/>
            </a:endParaRPr>
          </a:p>
        </p:txBody>
      </p:sp>
      <p:pic>
        <p:nvPicPr>
          <p:cNvPr id="3" name="図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1693" y="1316291"/>
            <a:ext cx="2027581" cy="1435147"/>
          </a:xfrm>
          <a:prstGeom prst="rect">
            <a:avLst/>
          </a:prstGeom>
        </p:spPr>
      </p:pic>
      <p:sp>
        <p:nvSpPr>
          <p:cNvPr id="4" name="テキスト ボックス 3"/>
          <p:cNvSpPr txBox="1"/>
          <p:nvPr/>
        </p:nvSpPr>
        <p:spPr>
          <a:xfrm>
            <a:off x="529176" y="2883094"/>
            <a:ext cx="2288165" cy="1754326"/>
          </a:xfrm>
          <a:prstGeom prst="rect">
            <a:avLst/>
          </a:prstGeom>
          <a:noFill/>
        </p:spPr>
        <p:txBody>
          <a:bodyPr wrap="square" rtlCol="0">
            <a:spAutoFit/>
          </a:bodyPr>
          <a:lstStyle/>
          <a:p>
            <a:r>
              <a:rPr lang="ja-JP" altLang="en-US" dirty="0">
                <a:latin typeface="UD デジタル 教科書体 NP-B" panose="02020700000000000000" pitchFamily="18" charset="-128"/>
                <a:ea typeface="UD デジタル 教科書体 NP-B" panose="02020700000000000000" pitchFamily="18" charset="-128"/>
              </a:rPr>
              <a:t>ヒメウミガメ：</a:t>
            </a:r>
            <a:r>
              <a:rPr lang="ja-JP" altLang="en-US" dirty="0" smtClean="0">
                <a:latin typeface="UD デジタル 教科書体 NP-B" panose="02020700000000000000" pitchFamily="18" charset="-128"/>
                <a:ea typeface="UD デジタル 教科書体 NP-B" panose="02020700000000000000" pitchFamily="18" charset="-128"/>
              </a:rPr>
              <a:t>熱帯</a:t>
            </a:r>
            <a:endParaRPr lang="en-US" altLang="ja-JP" dirty="0" smtClean="0">
              <a:latin typeface="UD デジタル 教科書体 NP-B" panose="02020700000000000000" pitchFamily="18" charset="-128"/>
              <a:ea typeface="UD デジタル 教科書体 NP-B" panose="02020700000000000000" pitchFamily="18" charset="-128"/>
            </a:endParaRPr>
          </a:p>
          <a:p>
            <a:r>
              <a:rPr kumimoji="1" lang="ja-JP" altLang="en-US" dirty="0">
                <a:latin typeface="UD デジタル 教科書体 NP-B" panose="02020700000000000000" pitchFamily="18" charset="-128"/>
                <a:ea typeface="UD デジタル 教科書体 NP-B" panose="02020700000000000000" pitchFamily="18" charset="-128"/>
              </a:rPr>
              <a:t>甲羅</a:t>
            </a:r>
            <a:r>
              <a:rPr kumimoji="1" lang="ja-JP" altLang="en-US" dirty="0" smtClean="0">
                <a:latin typeface="UD デジタル 教科書体 NP-B" panose="02020700000000000000" pitchFamily="18" charset="-128"/>
                <a:ea typeface="UD デジタル 教科書体 NP-B" panose="02020700000000000000" pitchFamily="18" charset="-128"/>
              </a:rPr>
              <a:t>の外周が円形</a:t>
            </a:r>
            <a:endParaRPr kumimoji="1" lang="en-US" altLang="ja-JP" dirty="0" smtClean="0">
              <a:latin typeface="UD デジタル 教科書体 NP-B" panose="02020700000000000000" pitchFamily="18" charset="-128"/>
              <a:ea typeface="UD デジタル 教科書体 NP-B" panose="02020700000000000000" pitchFamily="18" charset="-128"/>
            </a:endParaRPr>
          </a:p>
          <a:p>
            <a:r>
              <a:rPr lang="ja-JP" altLang="en-US" dirty="0" smtClean="0">
                <a:latin typeface="UD デジタル 教科書体 NP-B" panose="02020700000000000000" pitchFamily="18" charset="-128"/>
                <a:ea typeface="UD デジタル 教科書体 NP-B" panose="02020700000000000000" pitchFamily="18" charset="-128"/>
              </a:rPr>
              <a:t>南米の海岸で数十万匹が集団産卵することを「アリバダ」という。</a:t>
            </a:r>
            <a:endParaRPr kumimoji="1" lang="ja-JP" altLang="en-US" dirty="0"/>
          </a:p>
        </p:txBody>
      </p:sp>
      <p:pic>
        <p:nvPicPr>
          <p:cNvPr id="8" name="図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694140" y="1327804"/>
            <a:ext cx="2151040" cy="1435147"/>
          </a:xfrm>
          <a:prstGeom prst="rect">
            <a:avLst/>
          </a:prstGeom>
        </p:spPr>
      </p:pic>
      <p:sp>
        <p:nvSpPr>
          <p:cNvPr id="18" name="テキスト ボックス 17"/>
          <p:cNvSpPr txBox="1"/>
          <p:nvPr/>
        </p:nvSpPr>
        <p:spPr>
          <a:xfrm>
            <a:off x="2904956" y="2886036"/>
            <a:ext cx="2288165" cy="1200329"/>
          </a:xfrm>
          <a:prstGeom prst="rect">
            <a:avLst/>
          </a:prstGeom>
          <a:noFill/>
        </p:spPr>
        <p:txBody>
          <a:bodyPr wrap="square" rtlCol="0">
            <a:spAutoFit/>
          </a:bodyPr>
          <a:lstStyle/>
          <a:p>
            <a:r>
              <a:rPr lang="ja-JP" altLang="en-US" dirty="0">
                <a:latin typeface="UD デジタル 教科書体 NP-B" panose="02020700000000000000" pitchFamily="18" charset="-128"/>
                <a:ea typeface="UD デジタル 教科書体 NP-B" panose="02020700000000000000" pitchFamily="18" charset="-128"/>
              </a:rPr>
              <a:t>アオウミガメ</a:t>
            </a:r>
            <a:r>
              <a:rPr lang="ja-JP" altLang="en-US" dirty="0" smtClean="0">
                <a:latin typeface="UD デジタル 教科書体 NP-B" panose="02020700000000000000" pitchFamily="18" charset="-128"/>
                <a:ea typeface="UD デジタル 教科書体 NP-B" panose="02020700000000000000" pitchFamily="18" charset="-128"/>
              </a:rPr>
              <a:t>：</a:t>
            </a:r>
            <a:endParaRPr lang="en-US" altLang="ja-JP" dirty="0" smtClean="0">
              <a:latin typeface="UD デジタル 教科書体 NP-B" panose="02020700000000000000" pitchFamily="18" charset="-128"/>
              <a:ea typeface="UD デジタル 教科書体 NP-B" panose="02020700000000000000" pitchFamily="18" charset="-128"/>
            </a:endParaRPr>
          </a:p>
          <a:p>
            <a:r>
              <a:rPr lang="ja-JP" altLang="en-US" dirty="0" smtClean="0">
                <a:latin typeface="UD デジタル 教科書体 NP-B" panose="02020700000000000000" pitchFamily="18" charset="-128"/>
                <a:ea typeface="UD デジタル 教科書体 NP-B" panose="02020700000000000000" pitchFamily="18" charset="-128"/>
              </a:rPr>
              <a:t>熱帯</a:t>
            </a:r>
            <a:r>
              <a:rPr lang="ja-JP" altLang="en-US" dirty="0">
                <a:latin typeface="UD デジタル 教科書体 NP-B" panose="02020700000000000000" pitchFamily="18" charset="-128"/>
                <a:ea typeface="UD デジタル 教科書体 NP-B" panose="02020700000000000000" pitchFamily="18" charset="-128"/>
              </a:rPr>
              <a:t>・</a:t>
            </a:r>
            <a:r>
              <a:rPr lang="ja-JP" altLang="en-US" dirty="0" smtClean="0">
                <a:latin typeface="UD デジタル 教科書体 NP-B" panose="02020700000000000000" pitchFamily="18" charset="-128"/>
                <a:ea typeface="UD デジタル 教科書体 NP-B" panose="02020700000000000000" pitchFamily="18" charset="-128"/>
              </a:rPr>
              <a:t>亜熱帯</a:t>
            </a:r>
            <a:endParaRPr lang="en-US" altLang="ja-JP" dirty="0" smtClean="0">
              <a:latin typeface="UD デジタル 教科書体 NP-B" panose="02020700000000000000" pitchFamily="18" charset="-128"/>
              <a:ea typeface="UD デジタル 教科書体 NP-B" panose="02020700000000000000" pitchFamily="18" charset="-128"/>
            </a:endParaRPr>
          </a:p>
          <a:p>
            <a:r>
              <a:rPr lang="ja-JP" altLang="en-US" dirty="0" smtClean="0">
                <a:latin typeface="UD デジタル 教科書体 NP-B" panose="02020700000000000000" pitchFamily="18" charset="-128"/>
                <a:ea typeface="UD デジタル 教科書体 NP-B" panose="02020700000000000000" pitchFamily="18" charset="-128"/>
              </a:rPr>
              <a:t>体</a:t>
            </a:r>
            <a:r>
              <a:rPr lang="ja-JP" altLang="en-US" dirty="0">
                <a:latin typeface="UD デジタル 教科書体 NP-B" panose="02020700000000000000" pitchFamily="18" charset="-128"/>
                <a:ea typeface="UD デジタル 教科書体 NP-B" panose="02020700000000000000" pitchFamily="18" charset="-128"/>
              </a:rPr>
              <a:t>脂肪</a:t>
            </a:r>
            <a:r>
              <a:rPr lang="ja-JP" altLang="en-US" dirty="0" smtClean="0">
                <a:latin typeface="UD デジタル 教科書体 NP-B" panose="02020700000000000000" pitchFamily="18" charset="-128"/>
                <a:ea typeface="UD デジタル 教科書体 NP-B" panose="02020700000000000000" pitchFamily="18" charset="-128"/>
              </a:rPr>
              <a:t>が青（緑）色</a:t>
            </a:r>
            <a:endParaRPr lang="en-US" altLang="ja-JP" dirty="0" smtClean="0">
              <a:latin typeface="UD デジタル 教科書体 NP-B" panose="02020700000000000000" pitchFamily="18" charset="-128"/>
              <a:ea typeface="UD デジタル 教科書体 NP-B" panose="02020700000000000000" pitchFamily="18" charset="-128"/>
            </a:endParaRPr>
          </a:p>
          <a:p>
            <a:r>
              <a:rPr lang="ja-JP" altLang="en-US" dirty="0" smtClean="0">
                <a:latin typeface="UD デジタル 教科書体 NP-B" panose="02020700000000000000" pitchFamily="18" charset="-128"/>
                <a:ea typeface="UD デジタル 教科書体 NP-B" panose="02020700000000000000" pitchFamily="18" charset="-128"/>
              </a:rPr>
              <a:t>である</a:t>
            </a:r>
            <a:endParaRPr lang="en-US" altLang="ja-JP" dirty="0" smtClean="0">
              <a:latin typeface="UD デジタル 教科書体 NP-B" panose="02020700000000000000" pitchFamily="18" charset="-128"/>
              <a:ea typeface="UD デジタル 教科書体 NP-B" panose="02020700000000000000" pitchFamily="18" charset="-128"/>
            </a:endParaRPr>
          </a:p>
        </p:txBody>
      </p:sp>
      <p:pic>
        <p:nvPicPr>
          <p:cNvPr id="9" name="図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458804" y="1315155"/>
            <a:ext cx="1925450" cy="1443238"/>
          </a:xfrm>
          <a:prstGeom prst="rect">
            <a:avLst/>
          </a:prstGeom>
        </p:spPr>
      </p:pic>
      <p:sp>
        <p:nvSpPr>
          <p:cNvPr id="19" name="テキスト ボックス 18"/>
          <p:cNvSpPr txBox="1"/>
          <p:nvPr/>
        </p:nvSpPr>
        <p:spPr>
          <a:xfrm>
            <a:off x="5458804" y="2876920"/>
            <a:ext cx="2235336" cy="1754326"/>
          </a:xfrm>
          <a:prstGeom prst="rect">
            <a:avLst/>
          </a:prstGeom>
          <a:noFill/>
        </p:spPr>
        <p:txBody>
          <a:bodyPr wrap="square" rtlCol="0">
            <a:spAutoFit/>
          </a:bodyPr>
          <a:lstStyle/>
          <a:p>
            <a:r>
              <a:rPr lang="ja-JP" altLang="en-US" dirty="0" smtClean="0">
                <a:latin typeface="UD デジタル 教科書体 NP-B" panose="02020700000000000000" pitchFamily="18" charset="-128"/>
                <a:ea typeface="UD デジタル 教科書体 NP-B" panose="02020700000000000000" pitchFamily="18" charset="-128"/>
              </a:rPr>
              <a:t>タイマイ：熱帯</a:t>
            </a:r>
            <a:r>
              <a:rPr lang="ja-JP" altLang="en-US" dirty="0">
                <a:latin typeface="UD デジタル 教科書体 NP-B" panose="02020700000000000000" pitchFamily="18" charset="-128"/>
                <a:ea typeface="UD デジタル 教科書体 NP-B" panose="02020700000000000000" pitchFamily="18" charset="-128"/>
              </a:rPr>
              <a:t>・</a:t>
            </a:r>
            <a:r>
              <a:rPr lang="ja-JP" altLang="en-US" dirty="0" smtClean="0">
                <a:latin typeface="UD デジタル 教科書体 NP-B" panose="02020700000000000000" pitchFamily="18" charset="-128"/>
                <a:ea typeface="UD デジタル 教科書体 NP-B" panose="02020700000000000000" pitchFamily="18" charset="-128"/>
              </a:rPr>
              <a:t>亜熱帯</a:t>
            </a:r>
            <a:endParaRPr lang="en-US" altLang="ja-JP" dirty="0" smtClean="0">
              <a:latin typeface="UD デジタル 教科書体 NP-B" panose="02020700000000000000" pitchFamily="18" charset="-128"/>
              <a:ea typeface="UD デジタル 教科書体 NP-B" panose="02020700000000000000" pitchFamily="18" charset="-128"/>
            </a:endParaRPr>
          </a:p>
          <a:p>
            <a:r>
              <a:rPr lang="ja-JP" altLang="en-US" dirty="0" smtClean="0">
                <a:latin typeface="UD デジタル 教科書体 NP-B" panose="02020700000000000000" pitchFamily="18" charset="-128"/>
                <a:ea typeface="UD デジタル 教科書体 NP-B" panose="02020700000000000000" pitchFamily="18" charset="-128"/>
              </a:rPr>
              <a:t>甲羅は黄色に黒褐色のまだら模様で</a:t>
            </a:r>
            <a:endParaRPr lang="en-US" altLang="ja-JP" dirty="0" smtClean="0">
              <a:latin typeface="UD デジタル 教科書体 NP-B" panose="02020700000000000000" pitchFamily="18" charset="-128"/>
              <a:ea typeface="UD デジタル 教科書体 NP-B" panose="02020700000000000000" pitchFamily="18" charset="-128"/>
            </a:endParaRPr>
          </a:p>
          <a:p>
            <a:r>
              <a:rPr lang="ja-JP" altLang="en-US" dirty="0" smtClean="0">
                <a:latin typeface="UD デジタル 教科書体 NP-B" panose="02020700000000000000" pitchFamily="18" charset="-128"/>
                <a:ea typeface="UD デジタル 教科書体 NP-B" panose="02020700000000000000" pitchFamily="18" charset="-128"/>
              </a:rPr>
              <a:t>ベッコウ細工の原料</a:t>
            </a:r>
            <a:endParaRPr lang="en-US" altLang="ja-JP" dirty="0">
              <a:latin typeface="UD デジタル 教科書体 NP-B" panose="02020700000000000000" pitchFamily="18" charset="-128"/>
              <a:ea typeface="UD デジタル 教科書体 NP-B" panose="02020700000000000000" pitchFamily="18" charset="-128"/>
            </a:endParaRPr>
          </a:p>
        </p:txBody>
      </p:sp>
      <p:pic>
        <p:nvPicPr>
          <p:cNvPr id="13" name="図 1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859314" y="1335281"/>
            <a:ext cx="2379450" cy="1427670"/>
          </a:xfrm>
          <a:prstGeom prst="rect">
            <a:avLst/>
          </a:prstGeom>
        </p:spPr>
      </p:pic>
      <p:sp>
        <p:nvSpPr>
          <p:cNvPr id="22" name="テキスト ボックス 21"/>
          <p:cNvSpPr txBox="1"/>
          <p:nvPr/>
        </p:nvSpPr>
        <p:spPr>
          <a:xfrm>
            <a:off x="7722900" y="2886036"/>
            <a:ext cx="2288165" cy="1477328"/>
          </a:xfrm>
          <a:prstGeom prst="rect">
            <a:avLst/>
          </a:prstGeom>
          <a:noFill/>
        </p:spPr>
        <p:txBody>
          <a:bodyPr wrap="square" rtlCol="0">
            <a:spAutoFit/>
          </a:bodyPr>
          <a:lstStyle/>
          <a:p>
            <a:r>
              <a:rPr lang="ja-JP" altLang="en-US" dirty="0" smtClean="0">
                <a:latin typeface="UD デジタル 教科書体 NP-B" panose="02020700000000000000" pitchFamily="18" charset="-128"/>
                <a:ea typeface="UD デジタル 教科書体 NP-B" panose="02020700000000000000" pitchFamily="18" charset="-128"/>
              </a:rPr>
              <a:t>アカウミガメ：</a:t>
            </a:r>
            <a:endParaRPr lang="en-US" altLang="ja-JP" dirty="0" smtClean="0">
              <a:latin typeface="UD デジタル 教科書体 NP-B" panose="02020700000000000000" pitchFamily="18" charset="-128"/>
              <a:ea typeface="UD デジタル 教科書体 NP-B" panose="02020700000000000000" pitchFamily="18" charset="-128"/>
            </a:endParaRPr>
          </a:p>
          <a:p>
            <a:r>
              <a:rPr lang="ja-JP" altLang="en-US" dirty="0" smtClean="0">
                <a:latin typeface="UD デジタル 教科書体 NP-B" panose="02020700000000000000" pitchFamily="18" charset="-128"/>
                <a:ea typeface="UD デジタル 教科書体 NP-B" panose="02020700000000000000" pitchFamily="18" charset="-128"/>
              </a:rPr>
              <a:t>温帯・亜熱帯</a:t>
            </a:r>
            <a:endParaRPr lang="en-US" altLang="ja-JP" dirty="0" smtClean="0">
              <a:latin typeface="UD デジタル 教科書体 NP-B" panose="02020700000000000000" pitchFamily="18" charset="-128"/>
              <a:ea typeface="UD デジタル 教科書体 NP-B" panose="02020700000000000000" pitchFamily="18" charset="-128"/>
            </a:endParaRPr>
          </a:p>
          <a:p>
            <a:r>
              <a:rPr lang="ja-JP" altLang="en-US" dirty="0">
                <a:latin typeface="UD デジタル 教科書体 NP-B" panose="02020700000000000000" pitchFamily="18" charset="-128"/>
                <a:ea typeface="UD デジタル 教科書体 NP-B" panose="02020700000000000000" pitchFamily="18" charset="-128"/>
              </a:rPr>
              <a:t>甲羅を上からみるとハート型になっている</a:t>
            </a:r>
            <a:r>
              <a:rPr lang="ja-JP" altLang="en-US" dirty="0" smtClean="0">
                <a:latin typeface="UD デジタル 教科書体 NP-B" panose="02020700000000000000" pitchFamily="18" charset="-128"/>
                <a:ea typeface="UD デジタル 教科書体 NP-B" panose="02020700000000000000" pitchFamily="18" charset="-128"/>
              </a:rPr>
              <a:t>。</a:t>
            </a:r>
            <a:endParaRPr lang="en-US" altLang="ja-JP" dirty="0">
              <a:latin typeface="UD デジタル 教科書体 NP-B" panose="02020700000000000000" pitchFamily="18" charset="-128"/>
              <a:ea typeface="UD デジタル 教科書体 NP-B" panose="02020700000000000000" pitchFamily="18" charset="-128"/>
            </a:endParaRPr>
          </a:p>
        </p:txBody>
      </p:sp>
      <p:pic>
        <p:nvPicPr>
          <p:cNvPr id="15" name="図 14"/>
          <p:cNvPicPr>
            <a:picLocks noChangeAspect="1"/>
          </p:cNvPicPr>
          <p:nvPr/>
        </p:nvPicPr>
        <p:blipFill>
          <a:blip r:embed="rId10"/>
          <a:stretch>
            <a:fillRect/>
          </a:stretch>
        </p:blipFill>
        <p:spPr>
          <a:xfrm>
            <a:off x="10011066" y="1333802"/>
            <a:ext cx="2016178" cy="1428390"/>
          </a:xfrm>
          <a:prstGeom prst="rect">
            <a:avLst/>
          </a:prstGeom>
        </p:spPr>
      </p:pic>
      <p:sp>
        <p:nvSpPr>
          <p:cNvPr id="23" name="テキスト ボックス 22"/>
          <p:cNvSpPr txBox="1"/>
          <p:nvPr/>
        </p:nvSpPr>
        <p:spPr>
          <a:xfrm>
            <a:off x="9993474" y="2886036"/>
            <a:ext cx="2288165" cy="1200329"/>
          </a:xfrm>
          <a:prstGeom prst="rect">
            <a:avLst/>
          </a:prstGeom>
          <a:noFill/>
        </p:spPr>
        <p:txBody>
          <a:bodyPr wrap="square" rtlCol="0">
            <a:spAutoFit/>
          </a:bodyPr>
          <a:lstStyle/>
          <a:p>
            <a:r>
              <a:rPr lang="ja-JP" altLang="en-US" dirty="0" smtClean="0">
                <a:latin typeface="UD デジタル 教科書体 NP-B" panose="02020700000000000000" pitchFamily="18" charset="-128"/>
                <a:ea typeface="UD デジタル 教科書体 NP-B" panose="02020700000000000000" pitchFamily="18" charset="-128"/>
              </a:rPr>
              <a:t>オサガメ：</a:t>
            </a:r>
            <a:endParaRPr lang="en-US" altLang="ja-JP" dirty="0" smtClean="0">
              <a:latin typeface="UD デジタル 教科書体 NP-B" panose="02020700000000000000" pitchFamily="18" charset="-128"/>
              <a:ea typeface="UD デジタル 教科書体 NP-B" panose="02020700000000000000" pitchFamily="18" charset="-128"/>
            </a:endParaRPr>
          </a:p>
          <a:p>
            <a:r>
              <a:rPr lang="ja-JP" altLang="en-US" dirty="0">
                <a:latin typeface="UD デジタル 教科書体 NP-B" panose="02020700000000000000" pitchFamily="18" charset="-128"/>
                <a:ea typeface="UD デジタル 教科書体 NP-B" panose="02020700000000000000" pitchFamily="18" charset="-128"/>
              </a:rPr>
              <a:t>寒帯を除く</a:t>
            </a:r>
            <a:r>
              <a:rPr lang="ja-JP" altLang="en-US" dirty="0" smtClean="0">
                <a:latin typeface="UD デジタル 教科書体 NP-B" panose="02020700000000000000" pitchFamily="18" charset="-128"/>
                <a:ea typeface="UD デジタル 教科書体 NP-B" panose="02020700000000000000" pitchFamily="18" charset="-128"/>
              </a:rPr>
              <a:t>外洋</a:t>
            </a:r>
            <a:endParaRPr lang="en-US" altLang="ja-JP" dirty="0" smtClean="0">
              <a:latin typeface="UD デジタル 教科書体 NP-B" panose="02020700000000000000" pitchFamily="18" charset="-128"/>
              <a:ea typeface="UD デジタル 教科書体 NP-B" panose="02020700000000000000" pitchFamily="18" charset="-128"/>
            </a:endParaRPr>
          </a:p>
          <a:p>
            <a:r>
              <a:rPr lang="ja-JP" altLang="en-US" dirty="0">
                <a:latin typeface="UD デジタル 教科書体 NP-B" panose="02020700000000000000" pitchFamily="18" charset="-128"/>
                <a:ea typeface="UD デジタル 教科書体 NP-B" panose="02020700000000000000" pitchFamily="18" charset="-128"/>
              </a:rPr>
              <a:t>甲羅</a:t>
            </a:r>
            <a:r>
              <a:rPr lang="ja-JP" altLang="en-US" dirty="0" smtClean="0">
                <a:latin typeface="UD デジタル 教科書体 NP-B" panose="02020700000000000000" pitchFamily="18" charset="-128"/>
                <a:ea typeface="UD デジタル 教科書体 NP-B" panose="02020700000000000000" pitchFamily="18" charset="-128"/>
              </a:rPr>
              <a:t>がなく、皮膚で覆われている</a:t>
            </a:r>
            <a:endParaRPr lang="en-US" altLang="ja-JP" dirty="0">
              <a:latin typeface="UD デジタル 教科書体 NP-B" panose="02020700000000000000" pitchFamily="18" charset="-128"/>
              <a:ea typeface="UD デジタル 教科書体 NP-B" panose="02020700000000000000" pitchFamily="18" charset="-128"/>
            </a:endParaRPr>
          </a:p>
        </p:txBody>
      </p:sp>
    </p:spTree>
    <p:custDataLst>
      <p:tags r:id="rId1"/>
    </p:custDataLst>
    <p:extLst>
      <p:ext uri="{BB962C8B-B14F-4D97-AF65-F5344CB8AC3E}">
        <p14:creationId xmlns:p14="http://schemas.microsoft.com/office/powerpoint/2010/main" val="2988939026"/>
      </p:ext>
    </p:extLst>
  </p:cSld>
  <p:clrMapOvr>
    <a:masterClrMapping/>
  </p:clrMapOvr>
  <mc:AlternateContent xmlns:mc="http://schemas.openxmlformats.org/markup-compatibility/2006" xmlns:p14="http://schemas.microsoft.com/office/powerpoint/2010/main">
    <mc:Choice Requires="p14">
      <p:transition spd="slow" p14:dur="2000" advTm="89851"/>
    </mc:Choice>
    <mc:Fallback xmlns="">
      <p:transition spd="slow" advTm="8985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par>
                                <p:cTn id="14" presetID="10" presetClass="entr" presetSubtype="0"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par>
                                <p:cTn id="17" presetID="10"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par>
                                <p:cTn id="23" presetID="10" presetClass="entr" presetSubtype="0"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500"/>
                                        <p:tgtEl>
                                          <p:spTgt spid="4"/>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500"/>
                                        <p:tgtEl>
                                          <p:spTgt spid="18"/>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500"/>
                                        <p:tgtEl>
                                          <p:spTgt spid="19"/>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fade">
                                      <p:cBhvr>
                                        <p:cTn id="45" dur="500"/>
                                        <p:tgtEl>
                                          <p:spTgt spid="22"/>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23"/>
                                        </p:tgtEl>
                                        <p:attrNameLst>
                                          <p:attrName>style.visibility</p:attrName>
                                        </p:attrNameLst>
                                      </p:cBhvr>
                                      <p:to>
                                        <p:strVal val="visible"/>
                                      </p:to>
                                    </p:set>
                                    <p:animEffect transition="in" filter="fade">
                                      <p:cBhvr>
                                        <p:cTn id="50" dur="500"/>
                                        <p:tgtEl>
                                          <p:spTgt spid="23"/>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fade">
                                      <p:cBhvr>
                                        <p:cTn id="5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 grpId="0"/>
      <p:bldP spid="12" grpId="0"/>
      <p:bldP spid="4" grpId="0"/>
      <p:bldP spid="18" grpId="0"/>
      <p:bldP spid="19" grpId="0"/>
      <p:bldP spid="22" grpId="0"/>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テキスト ボックス 4"/>
          <p:cNvSpPr txBox="1"/>
          <p:nvPr/>
        </p:nvSpPr>
        <p:spPr>
          <a:xfrm>
            <a:off x="702677" y="1420960"/>
            <a:ext cx="7502539" cy="1200329"/>
          </a:xfrm>
          <a:prstGeom prst="rect">
            <a:avLst/>
          </a:prstGeom>
          <a:noFill/>
        </p:spPr>
        <p:txBody>
          <a:bodyPr wrap="square" rtlCol="0">
            <a:spAutoFit/>
          </a:bodyPr>
          <a:lstStyle/>
          <a:p>
            <a:r>
              <a:rPr lang="ja-JP" altLang="en-US" sz="2400" b="1" dirty="0" smtClean="0">
                <a:latin typeface="UD デジタル 教科書体 NP-B" panose="02020700000000000000" pitchFamily="18" charset="-128"/>
                <a:ea typeface="UD デジタル 教科書体 NP-B" panose="02020700000000000000" pitchFamily="18" charset="-128"/>
              </a:rPr>
              <a:t>　爬虫とは、地面をはい歩く動物のことです。</a:t>
            </a:r>
            <a:endParaRPr lang="en-US" altLang="ja-JP" sz="2400" b="1" dirty="0" smtClean="0">
              <a:latin typeface="UD デジタル 教科書体 NP-B" panose="02020700000000000000" pitchFamily="18" charset="-128"/>
              <a:ea typeface="UD デジタル 教科書体 NP-B" panose="02020700000000000000" pitchFamily="18" charset="-128"/>
            </a:endParaRPr>
          </a:p>
          <a:p>
            <a:r>
              <a:rPr lang="ja-JP" altLang="en-US" sz="2400" b="1" dirty="0" smtClean="0">
                <a:latin typeface="UD デジタル 教科書体 NP-B" panose="02020700000000000000" pitchFamily="18" charset="-128"/>
                <a:ea typeface="UD デジタル 教科書体 NP-B" panose="02020700000000000000" pitchFamily="18" charset="-128"/>
              </a:rPr>
              <a:t>　</a:t>
            </a:r>
            <a:endParaRPr lang="en-US" altLang="ja-JP" sz="2400" b="1" dirty="0" smtClean="0">
              <a:latin typeface="UD デジタル 教科書体 NP-B" panose="02020700000000000000" pitchFamily="18" charset="-128"/>
              <a:ea typeface="UD デジタル 教科書体 NP-B" panose="02020700000000000000" pitchFamily="18" charset="-128"/>
            </a:endParaRPr>
          </a:p>
          <a:p>
            <a:r>
              <a:rPr lang="ja-JP" altLang="en-US" sz="2400" b="1" dirty="0" smtClean="0">
                <a:latin typeface="UD デジタル 教科書体 NP-B" panose="02020700000000000000" pitchFamily="18" charset="-128"/>
                <a:ea typeface="UD デジタル 教科書体 NP-B" panose="02020700000000000000" pitchFamily="18" charset="-128"/>
              </a:rPr>
              <a:t>　</a:t>
            </a:r>
            <a:r>
              <a:rPr lang="en-US" altLang="ja-JP" sz="2400" b="1" dirty="0" smtClean="0">
                <a:latin typeface="UD デジタル 教科書体 NP-B" panose="02020700000000000000" pitchFamily="18" charset="-128"/>
                <a:ea typeface="UD デジタル 教科書体 NP-B" panose="02020700000000000000" pitchFamily="18" charset="-128"/>
              </a:rPr>
              <a:t>3</a:t>
            </a:r>
            <a:r>
              <a:rPr lang="ja-JP" altLang="en-US" sz="2400" b="1" dirty="0" smtClean="0">
                <a:latin typeface="UD デジタル 教科書体 NP-B" panose="02020700000000000000" pitchFamily="18" charset="-128"/>
                <a:ea typeface="UD デジタル 教科書体 NP-B" panose="02020700000000000000" pitchFamily="18" charset="-128"/>
              </a:rPr>
              <a:t>億年前に両生類から分かれて、進化しました。</a:t>
            </a:r>
            <a:endParaRPr lang="en-US" altLang="ja-JP" sz="2400" b="1" dirty="0" smtClean="0">
              <a:latin typeface="UD デジタル 教科書体 NP-B" panose="02020700000000000000" pitchFamily="18" charset="-128"/>
              <a:ea typeface="UD デジタル 教科書体 NP-B" panose="02020700000000000000" pitchFamily="18" charset="-128"/>
            </a:endParaRPr>
          </a:p>
        </p:txBody>
      </p:sp>
      <p:sp>
        <p:nvSpPr>
          <p:cNvPr id="2" name="テキスト ボックス 1"/>
          <p:cNvSpPr txBox="1"/>
          <p:nvPr/>
        </p:nvSpPr>
        <p:spPr>
          <a:xfrm>
            <a:off x="4070715" y="6227734"/>
            <a:ext cx="7452681" cy="584775"/>
          </a:xfrm>
          <a:prstGeom prst="rect">
            <a:avLst/>
          </a:prstGeom>
          <a:noFill/>
        </p:spPr>
        <p:txBody>
          <a:bodyPr wrap="none" rtlCol="0">
            <a:spAutoFit/>
          </a:bodyPr>
          <a:lstStyle/>
          <a:p>
            <a:r>
              <a:rPr lang="ja-JP" altLang="en-US" sz="800" dirty="0" smtClean="0"/>
              <a:t>ヒロノムス：</a:t>
            </a:r>
            <a:r>
              <a:rPr lang="en-US" altLang="ja-JP" sz="800" dirty="0" err="1" smtClean="0"/>
              <a:t>Nobu</a:t>
            </a:r>
            <a:r>
              <a:rPr lang="en-US" altLang="ja-JP" sz="800" dirty="0" smtClean="0"/>
              <a:t> </a:t>
            </a:r>
            <a:r>
              <a:rPr lang="en-US" altLang="ja-JP" sz="800" dirty="0"/>
              <a:t>Tamura (http://spinops.blogspot.com) - </a:t>
            </a:r>
            <a:r>
              <a:rPr lang="en-US" altLang="ja-JP" sz="800" dirty="0" smtClean="0"/>
              <a:t>2.5</a:t>
            </a:r>
            <a:r>
              <a:rPr lang="en-US" altLang="ja-JP" sz="800" dirty="0"/>
              <a:t>, </a:t>
            </a:r>
            <a:r>
              <a:rPr lang="en-US" altLang="ja-JP" sz="800" dirty="0">
                <a:hlinkClick r:id="rId3"/>
              </a:rPr>
              <a:t>https://</a:t>
            </a:r>
            <a:r>
              <a:rPr lang="en-US" altLang="ja-JP" sz="800" dirty="0" smtClean="0">
                <a:hlinkClick r:id="rId3"/>
              </a:rPr>
              <a:t>commons.wikimedia.org/w/index.php?curid=19461288</a:t>
            </a:r>
            <a:endParaRPr lang="en-US" altLang="ja-JP" sz="800" dirty="0" smtClean="0"/>
          </a:p>
          <a:p>
            <a:r>
              <a:rPr lang="ja-JP" altLang="en-US" sz="800" dirty="0" smtClean="0"/>
              <a:t>チョリストデラ：</a:t>
            </a:r>
            <a:r>
              <a:rPr lang="en-US" altLang="ja-JP" sz="800" dirty="0" err="1" smtClean="0"/>
              <a:t>Nobu</a:t>
            </a:r>
            <a:r>
              <a:rPr lang="en-US" altLang="ja-JP" sz="800" dirty="0" smtClean="0"/>
              <a:t> </a:t>
            </a:r>
            <a:r>
              <a:rPr lang="en-US" altLang="ja-JP" sz="800" dirty="0"/>
              <a:t>Tamura (http://spinops.blogspot.com) - File:Champsosaurus BW.jpg, </a:t>
            </a:r>
            <a:r>
              <a:rPr lang="en-US" altLang="ja-JP" sz="800" dirty="0" smtClean="0"/>
              <a:t> </a:t>
            </a:r>
            <a:r>
              <a:rPr lang="en-US" altLang="ja-JP" sz="800" dirty="0"/>
              <a:t>https://</a:t>
            </a:r>
            <a:r>
              <a:rPr lang="en-US" altLang="ja-JP" sz="800" dirty="0" smtClean="0"/>
              <a:t>commons.wikimedia.org/w/index.php?curid=48553632</a:t>
            </a:r>
          </a:p>
          <a:p>
            <a:r>
              <a:rPr lang="ja-JP" altLang="en-US" sz="800" dirty="0" smtClean="0"/>
              <a:t>ヘノドゥス：</a:t>
            </a:r>
            <a:r>
              <a:rPr lang="en-US" altLang="ja-JP" sz="800" dirty="0" err="1" smtClean="0"/>
              <a:t>Nobu</a:t>
            </a:r>
            <a:r>
              <a:rPr lang="en-US" altLang="ja-JP" sz="800" dirty="0" smtClean="0"/>
              <a:t> </a:t>
            </a:r>
            <a:r>
              <a:rPr lang="en-US" altLang="ja-JP" sz="800" dirty="0"/>
              <a:t>Tamura (http://spinops.blogspot.com) - File:Psephoderma BW.jpg, </a:t>
            </a:r>
            <a:r>
              <a:rPr lang="en-US" altLang="ja-JP" sz="800" dirty="0" smtClean="0"/>
              <a:t> </a:t>
            </a:r>
            <a:r>
              <a:rPr lang="en-US" altLang="ja-JP" sz="800" dirty="0">
                <a:hlinkClick r:id="rId4"/>
              </a:rPr>
              <a:t>https://</a:t>
            </a:r>
            <a:r>
              <a:rPr lang="en-US" altLang="ja-JP" sz="800" dirty="0" smtClean="0">
                <a:hlinkClick r:id="rId4"/>
              </a:rPr>
              <a:t>commons.wikimedia.org/w/index.php?curid=52390932</a:t>
            </a:r>
            <a:endParaRPr lang="en-US" altLang="ja-JP" sz="800" dirty="0" smtClean="0"/>
          </a:p>
          <a:p>
            <a:r>
              <a:rPr lang="ja-JP" altLang="en-US" sz="800" dirty="0" smtClean="0"/>
              <a:t>始祖鳥：</a:t>
            </a:r>
            <a:r>
              <a:rPr lang="en-US" altLang="ja-JP" sz="800" dirty="0" smtClean="0"/>
              <a:t>Pedro </a:t>
            </a:r>
            <a:r>
              <a:rPr lang="en-US" altLang="ja-JP" sz="800" dirty="0"/>
              <a:t>José Salas </a:t>
            </a:r>
            <a:r>
              <a:rPr lang="en-US" altLang="ja-JP" sz="800" dirty="0" err="1"/>
              <a:t>Fontelles</a:t>
            </a:r>
            <a:r>
              <a:rPr lang="en-US" altLang="ja-JP" sz="800" dirty="0"/>
              <a:t> - File:Archaeopteryx </a:t>
            </a:r>
            <a:r>
              <a:rPr lang="en-US" altLang="ja-JP" sz="800" dirty="0" err="1"/>
              <a:t>lithographica</a:t>
            </a:r>
            <a:r>
              <a:rPr lang="en-US" altLang="ja-JP" sz="800" dirty="0"/>
              <a:t> - Pedro José Salas Fontelles.jpg, </a:t>
            </a:r>
            <a:r>
              <a:rPr lang="ja-JP" altLang="en-US" sz="800" dirty="0" smtClean="0"/>
              <a:t>継承 </a:t>
            </a:r>
            <a:r>
              <a:rPr lang="en-US" altLang="ja-JP" sz="800" dirty="0"/>
              <a:t>3.0, https://</a:t>
            </a:r>
            <a:r>
              <a:rPr lang="en-US" altLang="ja-JP" sz="800" dirty="0" smtClean="0"/>
              <a:t>commons.wikimedia.org/w/index.php?curid=60341786</a:t>
            </a:r>
            <a:endParaRPr kumimoji="1" lang="ja-JP" altLang="en-US" sz="800" dirty="0"/>
          </a:p>
        </p:txBody>
      </p:sp>
      <p:pic>
        <p:nvPicPr>
          <p:cNvPr id="3" name="図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42911" y="3779753"/>
            <a:ext cx="1950720" cy="822960"/>
          </a:xfrm>
          <a:prstGeom prst="rect">
            <a:avLst/>
          </a:prstGeom>
        </p:spPr>
      </p:pic>
      <p:sp>
        <p:nvSpPr>
          <p:cNvPr id="4" name="テキスト ボックス 3"/>
          <p:cNvSpPr txBox="1"/>
          <p:nvPr/>
        </p:nvSpPr>
        <p:spPr>
          <a:xfrm>
            <a:off x="988542" y="4696399"/>
            <a:ext cx="2364259" cy="276999"/>
          </a:xfrm>
          <a:prstGeom prst="rect">
            <a:avLst/>
          </a:prstGeom>
          <a:noFill/>
        </p:spPr>
        <p:txBody>
          <a:bodyPr wrap="square" rtlCol="0">
            <a:spAutoFit/>
          </a:bodyPr>
          <a:lstStyle/>
          <a:p>
            <a:r>
              <a:rPr kumimoji="1" lang="ja-JP" altLang="en-US" sz="1200" dirty="0" smtClean="0"/>
              <a:t>ヒロノムス（</a:t>
            </a:r>
            <a:r>
              <a:rPr kumimoji="1" lang="en-US" altLang="ja-JP" sz="1200" dirty="0" smtClean="0"/>
              <a:t>3</a:t>
            </a:r>
            <a:r>
              <a:rPr kumimoji="1" lang="ja-JP" altLang="en-US" sz="1200" dirty="0" smtClean="0"/>
              <a:t>億</a:t>
            </a:r>
            <a:r>
              <a:rPr kumimoji="1" lang="en-US" altLang="ja-JP" sz="1200" dirty="0" smtClean="0"/>
              <a:t>1500</a:t>
            </a:r>
            <a:r>
              <a:rPr kumimoji="1" lang="ja-JP" altLang="en-US" sz="1200" dirty="0" smtClean="0"/>
              <a:t>万年前）</a:t>
            </a:r>
            <a:endParaRPr kumimoji="1" lang="ja-JP" altLang="en-US" sz="1200" dirty="0"/>
          </a:p>
        </p:txBody>
      </p:sp>
      <p:pic>
        <p:nvPicPr>
          <p:cNvPr id="6" name="図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14550" y="3749916"/>
            <a:ext cx="1738184" cy="852797"/>
          </a:xfrm>
          <a:prstGeom prst="rect">
            <a:avLst/>
          </a:prstGeom>
        </p:spPr>
      </p:pic>
      <p:sp>
        <p:nvSpPr>
          <p:cNvPr id="7" name="テキスト ボックス 6"/>
          <p:cNvSpPr txBox="1"/>
          <p:nvPr/>
        </p:nvSpPr>
        <p:spPr>
          <a:xfrm>
            <a:off x="3354859" y="4717295"/>
            <a:ext cx="2364259" cy="276999"/>
          </a:xfrm>
          <a:prstGeom prst="rect">
            <a:avLst/>
          </a:prstGeom>
          <a:noFill/>
        </p:spPr>
        <p:txBody>
          <a:bodyPr wrap="square" rtlCol="0">
            <a:spAutoFit/>
          </a:bodyPr>
          <a:lstStyle/>
          <a:p>
            <a:r>
              <a:rPr lang="ja-JP" altLang="en-US" sz="1200" dirty="0" smtClean="0"/>
              <a:t>ヘノドゥス</a:t>
            </a:r>
            <a:r>
              <a:rPr kumimoji="1" lang="ja-JP" altLang="en-US" sz="1200" dirty="0" smtClean="0"/>
              <a:t>（</a:t>
            </a:r>
            <a:r>
              <a:rPr kumimoji="1" lang="en-US" altLang="ja-JP" sz="1200" dirty="0" smtClean="0"/>
              <a:t>2</a:t>
            </a:r>
            <a:r>
              <a:rPr kumimoji="1" lang="ja-JP" altLang="en-US" sz="1200" dirty="0" smtClean="0"/>
              <a:t>億年前）</a:t>
            </a:r>
            <a:endParaRPr kumimoji="1" lang="ja-JP" altLang="en-US" sz="1200" dirty="0"/>
          </a:p>
        </p:txBody>
      </p:sp>
      <p:pic>
        <p:nvPicPr>
          <p:cNvPr id="8" name="図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258451" y="3845463"/>
            <a:ext cx="1624528" cy="774670"/>
          </a:xfrm>
          <a:prstGeom prst="rect">
            <a:avLst/>
          </a:prstGeom>
        </p:spPr>
      </p:pic>
      <p:sp>
        <p:nvSpPr>
          <p:cNvPr id="9" name="テキスト ボックス 8"/>
          <p:cNvSpPr txBox="1"/>
          <p:nvPr/>
        </p:nvSpPr>
        <p:spPr>
          <a:xfrm>
            <a:off x="5214550" y="4726561"/>
            <a:ext cx="2364259" cy="276999"/>
          </a:xfrm>
          <a:prstGeom prst="rect">
            <a:avLst/>
          </a:prstGeom>
          <a:noFill/>
        </p:spPr>
        <p:txBody>
          <a:bodyPr wrap="square" rtlCol="0">
            <a:spAutoFit/>
          </a:bodyPr>
          <a:lstStyle/>
          <a:p>
            <a:r>
              <a:rPr kumimoji="1" lang="ja-JP" altLang="en-US" sz="1200" dirty="0" smtClean="0"/>
              <a:t>チョリストデラ（</a:t>
            </a:r>
            <a:r>
              <a:rPr kumimoji="1" lang="en-US" altLang="ja-JP" sz="1200" dirty="0" smtClean="0"/>
              <a:t>1</a:t>
            </a:r>
            <a:r>
              <a:rPr kumimoji="1" lang="ja-JP" altLang="en-US" sz="1200" dirty="0" smtClean="0"/>
              <a:t>億</a:t>
            </a:r>
            <a:r>
              <a:rPr kumimoji="1" lang="en-US" altLang="ja-JP" sz="1200" dirty="0" smtClean="0"/>
              <a:t>6000</a:t>
            </a:r>
            <a:r>
              <a:rPr kumimoji="1" lang="ja-JP" altLang="en-US" sz="1200" dirty="0" smtClean="0"/>
              <a:t>万年前）</a:t>
            </a:r>
            <a:endParaRPr kumimoji="1" lang="ja-JP" altLang="en-US" sz="1200" dirty="0"/>
          </a:p>
        </p:txBody>
      </p:sp>
      <p:sp>
        <p:nvSpPr>
          <p:cNvPr id="11" name="テキスト ボックス 10"/>
          <p:cNvSpPr txBox="1"/>
          <p:nvPr/>
        </p:nvSpPr>
        <p:spPr>
          <a:xfrm>
            <a:off x="7580051" y="4839515"/>
            <a:ext cx="1909937" cy="276999"/>
          </a:xfrm>
          <a:prstGeom prst="rect">
            <a:avLst/>
          </a:prstGeom>
          <a:noFill/>
        </p:spPr>
        <p:txBody>
          <a:bodyPr wrap="square" rtlCol="0">
            <a:spAutoFit/>
          </a:bodyPr>
          <a:lstStyle/>
          <a:p>
            <a:r>
              <a:rPr kumimoji="1" lang="ja-JP" altLang="en-US" sz="1200" dirty="0" smtClean="0"/>
              <a:t>始祖鳥（</a:t>
            </a:r>
            <a:r>
              <a:rPr lang="en-US" altLang="ja-JP" sz="1200" dirty="0"/>
              <a:t> 1</a:t>
            </a:r>
            <a:r>
              <a:rPr lang="ja-JP" altLang="en-US" sz="1200" dirty="0" smtClean="0"/>
              <a:t>億</a:t>
            </a:r>
            <a:r>
              <a:rPr lang="en-US" altLang="ja-JP" sz="1200" dirty="0" smtClean="0"/>
              <a:t>5000</a:t>
            </a:r>
            <a:r>
              <a:rPr lang="ja-JP" altLang="en-US" sz="1200" dirty="0"/>
              <a:t>万年前）</a:t>
            </a:r>
            <a:endParaRPr kumimoji="1" lang="ja-JP" altLang="en-US" sz="1200" dirty="0"/>
          </a:p>
        </p:txBody>
      </p:sp>
      <p:pic>
        <p:nvPicPr>
          <p:cNvPr id="12" name="図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578809" y="3845463"/>
            <a:ext cx="1436679" cy="683490"/>
          </a:xfrm>
          <a:prstGeom prst="rect">
            <a:avLst/>
          </a:prstGeom>
        </p:spPr>
      </p:pic>
      <p:sp>
        <p:nvSpPr>
          <p:cNvPr id="13" name="テキスト ボックス 12"/>
          <p:cNvSpPr txBox="1"/>
          <p:nvPr/>
        </p:nvSpPr>
        <p:spPr>
          <a:xfrm>
            <a:off x="4028302" y="6028457"/>
            <a:ext cx="1402948" cy="215444"/>
          </a:xfrm>
          <a:prstGeom prst="rect">
            <a:avLst/>
          </a:prstGeom>
          <a:noFill/>
        </p:spPr>
        <p:txBody>
          <a:bodyPr wrap="none" rtlCol="0">
            <a:spAutoFit/>
          </a:bodyPr>
          <a:lstStyle/>
          <a:p>
            <a:r>
              <a:rPr kumimoji="1" lang="ja-JP" altLang="en-US" sz="800" b="1" dirty="0" smtClean="0">
                <a:latin typeface="BIZ UDPゴシック" panose="020B0400000000000000" pitchFamily="50" charset="-128"/>
                <a:ea typeface="BIZ UDPゴシック" panose="020B0400000000000000" pitchFamily="50" charset="-128"/>
              </a:rPr>
              <a:t>使用した写真の著作権表示</a:t>
            </a:r>
            <a:endParaRPr kumimoji="1" lang="ja-JP" altLang="en-US" sz="800" b="1" dirty="0">
              <a:latin typeface="BIZ UDPゴシック" panose="020B0400000000000000" pitchFamily="50" charset="-128"/>
              <a:ea typeface="BIZ UDPゴシック" panose="020B0400000000000000" pitchFamily="50" charset="-128"/>
            </a:endParaRPr>
          </a:p>
        </p:txBody>
      </p:sp>
      <p:sp>
        <p:nvSpPr>
          <p:cNvPr id="15" name="テキスト ボックス 14"/>
          <p:cNvSpPr txBox="1"/>
          <p:nvPr/>
        </p:nvSpPr>
        <p:spPr>
          <a:xfrm>
            <a:off x="2283780" y="457319"/>
            <a:ext cx="3728532" cy="646331"/>
          </a:xfrm>
          <a:prstGeom prst="rect">
            <a:avLst/>
          </a:prstGeom>
          <a:noFill/>
        </p:spPr>
        <p:txBody>
          <a:bodyPr wrap="square" rtlCol="0">
            <a:spAutoFit/>
          </a:bodyPr>
          <a:lstStyle/>
          <a:p>
            <a:r>
              <a:rPr lang="ja-JP" altLang="en-US" sz="3600" dirty="0" smtClean="0">
                <a:latin typeface="UD デジタル 教科書体 NP-B" panose="02020700000000000000" pitchFamily="18" charset="-128"/>
                <a:ea typeface="UD デジタル 教科書体 NP-B" panose="02020700000000000000" pitchFamily="18" charset="-128"/>
              </a:rPr>
              <a:t>爬虫類とは</a:t>
            </a:r>
            <a:endParaRPr lang="en-US" altLang="ja-JP" sz="3600" dirty="0">
              <a:latin typeface="UD デジタル 教科書体 NP-B" panose="02020700000000000000" pitchFamily="18" charset="-128"/>
              <a:ea typeface="UD デジタル 教科書体 NP-B" panose="02020700000000000000" pitchFamily="18" charset="-128"/>
            </a:endParaRPr>
          </a:p>
        </p:txBody>
      </p:sp>
      <p:pic>
        <p:nvPicPr>
          <p:cNvPr id="16" name="図 15"/>
          <p:cNvPicPr>
            <a:picLocks noChangeAspect="1"/>
          </p:cNvPicPr>
          <p:nvPr/>
        </p:nvPicPr>
        <p:blipFill>
          <a:blip r:embed="rId9"/>
          <a:stretch>
            <a:fillRect/>
          </a:stretch>
        </p:blipFill>
        <p:spPr>
          <a:xfrm>
            <a:off x="154038" y="221229"/>
            <a:ext cx="2040522" cy="838996"/>
          </a:xfrm>
          <a:prstGeom prst="rect">
            <a:avLst/>
          </a:prstGeom>
        </p:spPr>
      </p:pic>
    </p:spTree>
    <p:custDataLst>
      <p:tags r:id="rId1"/>
    </p:custDataLst>
    <p:extLst>
      <p:ext uri="{BB962C8B-B14F-4D97-AF65-F5344CB8AC3E}">
        <p14:creationId xmlns:p14="http://schemas.microsoft.com/office/powerpoint/2010/main" val="1444443329"/>
      </p:ext>
    </p:extLst>
  </p:cSld>
  <p:clrMapOvr>
    <a:masterClrMapping/>
  </p:clrMapOvr>
  <mc:AlternateContent xmlns:mc="http://schemas.openxmlformats.org/markup-compatibility/2006" xmlns:p14="http://schemas.microsoft.com/office/powerpoint/2010/main">
    <mc:Choice Requires="p14">
      <p:transition spd="slow" p14:dur="2000" advTm="40528"/>
    </mc:Choice>
    <mc:Fallback xmlns="">
      <p:transition spd="slow" advTm="4052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500"/>
                                        <p:tgtEl>
                                          <p:spTgt spid="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500"/>
                                        <p:tgtEl>
                                          <p:spTgt spid="6"/>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500"/>
                                        <p:tgtEl>
                                          <p:spTgt spid="12"/>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fade">
                                      <p:cBhvr>
                                        <p:cTn id="5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4" grpId="0"/>
      <p:bldP spid="7" grpId="0"/>
      <p:bldP spid="9" grpId="0"/>
      <p:bldP spid="11" grpId="0"/>
      <p:bldP spid="1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045830" y="5893806"/>
            <a:ext cx="9054673" cy="954107"/>
          </a:xfrm>
          <a:prstGeom prst="rect">
            <a:avLst/>
          </a:prstGeom>
          <a:noFill/>
        </p:spPr>
        <p:txBody>
          <a:bodyPr wrap="square" rtlCol="0">
            <a:spAutoFit/>
          </a:bodyPr>
          <a:lstStyle/>
          <a:p>
            <a:r>
              <a:rPr lang="ja-JP" altLang="en-US" sz="800" dirty="0"/>
              <a:t>ヒメウミガメ</a:t>
            </a:r>
            <a:r>
              <a:rPr lang="ja-JP" altLang="en-US" sz="800" dirty="0" smtClean="0"/>
              <a:t>：</a:t>
            </a:r>
            <a:r>
              <a:rPr lang="en-US" altLang="ja-JP" sz="800" dirty="0" smtClean="0"/>
              <a:t> </a:t>
            </a:r>
            <a:r>
              <a:rPr lang="en-US" altLang="ja-JP" sz="800" dirty="0"/>
              <a:t>Bernard Gagnon - </a:t>
            </a:r>
            <a:r>
              <a:rPr lang="ja-JP" altLang="en-US" sz="800" dirty="0" smtClean="0"/>
              <a:t>継承 </a:t>
            </a:r>
            <a:r>
              <a:rPr lang="en-US" altLang="ja-JP" sz="800" dirty="0"/>
              <a:t>3.0, https://</a:t>
            </a:r>
            <a:r>
              <a:rPr lang="en-US" altLang="ja-JP" sz="800" dirty="0" smtClean="0"/>
              <a:t>commons.wikimedia.org/w/index.php?curid=7199467</a:t>
            </a:r>
          </a:p>
          <a:p>
            <a:r>
              <a:rPr lang="ja-JP" altLang="en-US" sz="800" dirty="0"/>
              <a:t>アオウミガメ</a:t>
            </a:r>
            <a:r>
              <a:rPr lang="ja-JP" altLang="en-US" sz="800" dirty="0" smtClean="0"/>
              <a:t>：</a:t>
            </a:r>
            <a:r>
              <a:rPr lang="en-US" altLang="ja-JP" sz="800" dirty="0" err="1"/>
              <a:t>Strobilomyces</a:t>
            </a:r>
            <a:r>
              <a:rPr lang="en-US" altLang="ja-JP" sz="800" dirty="0"/>
              <a:t> - </a:t>
            </a:r>
            <a:r>
              <a:rPr lang="ja-JP" altLang="en-US" sz="800" dirty="0" smtClean="0"/>
              <a:t>継承 </a:t>
            </a:r>
            <a:r>
              <a:rPr lang="en-US" altLang="ja-JP" sz="800" dirty="0"/>
              <a:t>3.0, </a:t>
            </a:r>
            <a:r>
              <a:rPr lang="en-US" altLang="ja-JP" sz="800" dirty="0">
                <a:hlinkClick r:id="rId3"/>
              </a:rPr>
              <a:t>https://</a:t>
            </a:r>
            <a:r>
              <a:rPr lang="en-US" altLang="ja-JP" sz="800" dirty="0" smtClean="0">
                <a:hlinkClick r:id="rId3"/>
              </a:rPr>
              <a:t>commons.wikimedia.org/w/index.php?curid=719666</a:t>
            </a:r>
            <a:endParaRPr lang="en-US" altLang="ja-JP" sz="800" dirty="0"/>
          </a:p>
          <a:p>
            <a:r>
              <a:rPr lang="ja-JP" altLang="en-US" sz="800" dirty="0" smtClean="0"/>
              <a:t>タイマイ：</a:t>
            </a:r>
            <a:r>
              <a:rPr lang="en-US" altLang="ja-JP" sz="800" dirty="0" err="1" smtClean="0"/>
              <a:t>Hoffryan</a:t>
            </a:r>
            <a:r>
              <a:rPr lang="en-US" altLang="ja-JP" sz="800" dirty="0" smtClean="0"/>
              <a:t>, </a:t>
            </a:r>
            <a:r>
              <a:rPr lang="ja-JP" altLang="en-US" sz="800" dirty="0"/>
              <a:t>パブリック・ドメイン</a:t>
            </a:r>
            <a:r>
              <a:rPr lang="en-US" altLang="ja-JP" sz="800" dirty="0"/>
              <a:t>, </a:t>
            </a:r>
            <a:r>
              <a:rPr lang="en-US" altLang="ja-JP" sz="800" dirty="0">
                <a:hlinkClick r:id="rId4"/>
              </a:rPr>
              <a:t>https://</a:t>
            </a:r>
            <a:r>
              <a:rPr lang="en-US" altLang="ja-JP" sz="800" dirty="0" smtClean="0">
                <a:hlinkClick r:id="rId4"/>
              </a:rPr>
              <a:t>commons.wikimedia.org/w/index.php?curid=2586997</a:t>
            </a:r>
            <a:endParaRPr lang="en-US" altLang="ja-JP" sz="800" dirty="0"/>
          </a:p>
          <a:p>
            <a:r>
              <a:rPr lang="ja-JP" altLang="en-US" sz="800" dirty="0" smtClean="0"/>
              <a:t>アオウミガメ：</a:t>
            </a:r>
            <a:r>
              <a:rPr lang="en-US" altLang="ja-JP" sz="800" dirty="0"/>
              <a:t>Bernard DUPONT from FRANCE - Green Turtle (</a:t>
            </a:r>
            <a:r>
              <a:rPr lang="en-US" altLang="ja-JP" sz="800" dirty="0" err="1"/>
              <a:t>Chelonia</a:t>
            </a:r>
            <a:r>
              <a:rPr lang="en-US" altLang="ja-JP" sz="800" dirty="0"/>
              <a:t> </a:t>
            </a:r>
            <a:r>
              <a:rPr lang="en-US" altLang="ja-JP" sz="800" dirty="0" err="1"/>
              <a:t>mydas</a:t>
            </a:r>
            <a:r>
              <a:rPr lang="en-US" altLang="ja-JP" sz="800" dirty="0" smtClean="0"/>
              <a:t>),-</a:t>
            </a:r>
            <a:r>
              <a:rPr lang="ja-JP" altLang="en-US" sz="800" dirty="0"/>
              <a:t>継承 </a:t>
            </a:r>
            <a:r>
              <a:rPr lang="en-US" altLang="ja-JP" sz="800" dirty="0"/>
              <a:t>2.0, https://</a:t>
            </a:r>
            <a:r>
              <a:rPr lang="en-US" altLang="ja-JP" sz="800" dirty="0" smtClean="0"/>
              <a:t>commons.wikimedia.org/w/index.php?curid=40765322</a:t>
            </a:r>
          </a:p>
          <a:p>
            <a:r>
              <a:rPr lang="ja-JP" altLang="en-US" sz="800" dirty="0"/>
              <a:t>オサガメ</a:t>
            </a:r>
            <a:r>
              <a:rPr lang="ja-JP" altLang="en-US" sz="800" dirty="0" smtClean="0"/>
              <a:t>：継承 </a:t>
            </a:r>
            <a:r>
              <a:rPr lang="en-US" altLang="ja-JP" sz="800" dirty="0"/>
              <a:t>3.0, </a:t>
            </a:r>
            <a:r>
              <a:rPr lang="en-US" altLang="ja-JP" sz="800" dirty="0">
                <a:hlinkClick r:id="rId5"/>
              </a:rPr>
              <a:t>https://</a:t>
            </a:r>
            <a:r>
              <a:rPr lang="en-US" altLang="ja-JP" sz="800" dirty="0" smtClean="0">
                <a:hlinkClick r:id="rId5"/>
              </a:rPr>
              <a:t>commons.wikimedia.org/w/index.php?curid=2336320</a:t>
            </a:r>
            <a:endParaRPr lang="en-US" altLang="ja-JP" sz="800" dirty="0"/>
          </a:p>
          <a:p>
            <a:r>
              <a:rPr lang="ja-JP" altLang="en-US" sz="800" dirty="0" smtClean="0"/>
              <a:t>ケンプヒメウミガメ：</a:t>
            </a:r>
            <a:r>
              <a:rPr lang="en-US" altLang="ja-JP" sz="800" dirty="0" smtClean="0"/>
              <a:t>By </a:t>
            </a:r>
            <a:r>
              <a:rPr lang="en-US" altLang="ja-JP" sz="800" dirty="0"/>
              <a:t>U.S. Fish and Wildlife Service Southeast Region - https://www.flickr.com/photos/usfwssoutheast/8904425989/, CC BY 2.0, </a:t>
            </a:r>
            <a:r>
              <a:rPr lang="en-US" altLang="ja-JP" sz="800" dirty="0">
                <a:hlinkClick r:id="rId6"/>
              </a:rPr>
              <a:t>https://</a:t>
            </a:r>
            <a:r>
              <a:rPr lang="en-US" altLang="ja-JP" sz="800" dirty="0" smtClean="0">
                <a:hlinkClick r:id="rId6"/>
              </a:rPr>
              <a:t>commons.wikimedia.org/w/index.php?curid=27105585</a:t>
            </a:r>
            <a:endParaRPr lang="en-US" altLang="ja-JP" sz="800" dirty="0" smtClean="0"/>
          </a:p>
          <a:p>
            <a:r>
              <a:rPr lang="ja-JP" altLang="en-US" sz="800" dirty="0" smtClean="0"/>
              <a:t>ヒラタウミガメ：</a:t>
            </a:r>
            <a:r>
              <a:rPr lang="en-US" altLang="ja-JP" sz="800" dirty="0" smtClean="0"/>
              <a:t>Vogel</a:t>
            </a:r>
            <a:r>
              <a:rPr lang="en-US" altLang="ja-JP" sz="800" dirty="0"/>
              <a:t>, David - U.S. Fish and Wildlife Service, </a:t>
            </a:r>
            <a:r>
              <a:rPr lang="ja-JP" altLang="en-US" sz="800" dirty="0"/>
              <a:t>パブリック・ドメイン</a:t>
            </a:r>
            <a:r>
              <a:rPr lang="en-US" altLang="ja-JP" sz="800" dirty="0"/>
              <a:t>, https://</a:t>
            </a:r>
            <a:r>
              <a:rPr lang="en-US" altLang="ja-JP" sz="800" dirty="0" smtClean="0"/>
              <a:t>commons.wikimedia.org/w/index.php?curid=127054</a:t>
            </a:r>
          </a:p>
        </p:txBody>
      </p:sp>
      <p:sp>
        <p:nvSpPr>
          <p:cNvPr id="14" name="テキスト ボックス 13"/>
          <p:cNvSpPr txBox="1"/>
          <p:nvPr/>
        </p:nvSpPr>
        <p:spPr>
          <a:xfrm>
            <a:off x="1511436" y="5858686"/>
            <a:ext cx="1534394" cy="230832"/>
          </a:xfrm>
          <a:prstGeom prst="rect">
            <a:avLst/>
          </a:prstGeom>
          <a:noFill/>
        </p:spPr>
        <p:txBody>
          <a:bodyPr wrap="none" rtlCol="0">
            <a:spAutoFit/>
          </a:bodyPr>
          <a:lstStyle/>
          <a:p>
            <a:r>
              <a:rPr kumimoji="1" lang="ja-JP" altLang="en-US" sz="900" b="1" dirty="0" smtClean="0"/>
              <a:t>使用した写真の著作権表示</a:t>
            </a:r>
            <a:endParaRPr kumimoji="1" lang="ja-JP" altLang="en-US" sz="900" b="1" dirty="0"/>
          </a:p>
        </p:txBody>
      </p:sp>
      <p:pic>
        <p:nvPicPr>
          <p:cNvPr id="10" name="図 9"/>
          <p:cNvPicPr>
            <a:picLocks noChangeAspect="1"/>
          </p:cNvPicPr>
          <p:nvPr/>
        </p:nvPicPr>
        <p:blipFill>
          <a:blip r:embed="rId7"/>
          <a:stretch>
            <a:fillRect/>
          </a:stretch>
        </p:blipFill>
        <p:spPr>
          <a:xfrm>
            <a:off x="123567" y="335314"/>
            <a:ext cx="1387869" cy="691355"/>
          </a:xfrm>
          <a:prstGeom prst="rect">
            <a:avLst/>
          </a:prstGeom>
        </p:spPr>
      </p:pic>
      <p:sp>
        <p:nvSpPr>
          <p:cNvPr id="11" name="テキスト ボックス 10"/>
          <p:cNvSpPr txBox="1"/>
          <p:nvPr/>
        </p:nvSpPr>
        <p:spPr>
          <a:xfrm>
            <a:off x="1625485" y="478914"/>
            <a:ext cx="1227444" cy="584775"/>
          </a:xfrm>
          <a:prstGeom prst="rect">
            <a:avLst/>
          </a:prstGeom>
          <a:noFill/>
        </p:spPr>
        <p:txBody>
          <a:bodyPr wrap="square" rtlCol="0">
            <a:spAutoFit/>
          </a:bodyPr>
          <a:lstStyle/>
          <a:p>
            <a:r>
              <a:rPr lang="ja-JP" altLang="en-US" sz="3200" dirty="0" smtClean="0">
                <a:latin typeface="UD デジタル 教科書体 NP-B" panose="02020700000000000000" pitchFamily="18" charset="-128"/>
                <a:ea typeface="UD デジタル 教科書体 NP-B" panose="02020700000000000000" pitchFamily="18" charset="-128"/>
              </a:rPr>
              <a:t>保護</a:t>
            </a:r>
            <a:endParaRPr lang="en-US" altLang="ja-JP" sz="3200" dirty="0">
              <a:latin typeface="UD デジタル 教科書体 NP-B" panose="02020700000000000000" pitchFamily="18" charset="-128"/>
              <a:ea typeface="UD デジタル 教科書体 NP-B" panose="02020700000000000000" pitchFamily="18" charset="-128"/>
            </a:endParaRPr>
          </a:p>
        </p:txBody>
      </p:sp>
      <p:pic>
        <p:nvPicPr>
          <p:cNvPr id="3" name="図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726491" y="3286780"/>
            <a:ext cx="1627175" cy="1151735"/>
          </a:xfrm>
          <a:prstGeom prst="rect">
            <a:avLst/>
          </a:prstGeom>
        </p:spPr>
      </p:pic>
      <p:sp>
        <p:nvSpPr>
          <p:cNvPr id="4" name="テキスト ボックス 3"/>
          <p:cNvSpPr txBox="1"/>
          <p:nvPr/>
        </p:nvSpPr>
        <p:spPr>
          <a:xfrm>
            <a:off x="3601253" y="4493159"/>
            <a:ext cx="2288165" cy="307777"/>
          </a:xfrm>
          <a:prstGeom prst="rect">
            <a:avLst/>
          </a:prstGeom>
          <a:noFill/>
        </p:spPr>
        <p:txBody>
          <a:bodyPr wrap="square" rtlCol="0">
            <a:spAutoFit/>
          </a:bodyPr>
          <a:lstStyle/>
          <a:p>
            <a:r>
              <a:rPr lang="ja-JP" altLang="en-US" sz="1400" dirty="0" smtClean="0">
                <a:latin typeface="UD デジタル 教科書体 NP-B" panose="02020700000000000000" pitchFamily="18" charset="-128"/>
                <a:ea typeface="UD デジタル 教科書体 NP-B" panose="02020700000000000000" pitchFamily="18" charset="-128"/>
              </a:rPr>
              <a:t>ヒメウミガメ（</a:t>
            </a:r>
            <a:r>
              <a:rPr lang="en-US" altLang="ja-JP" sz="1400" dirty="0" smtClean="0">
                <a:latin typeface="UD デジタル 教科書体 NP-B" panose="02020700000000000000" pitchFamily="18" charset="-128"/>
                <a:ea typeface="UD デジタル 教科書体 NP-B" panose="02020700000000000000" pitchFamily="18" charset="-128"/>
              </a:rPr>
              <a:t>1996</a:t>
            </a:r>
            <a:r>
              <a:rPr lang="ja-JP" altLang="en-US" sz="1400" dirty="0" smtClean="0">
                <a:latin typeface="UD デジタル 教科書体 NP-B" panose="02020700000000000000" pitchFamily="18" charset="-128"/>
                <a:ea typeface="UD デジタル 教科書体 NP-B" panose="02020700000000000000" pitchFamily="18" charset="-128"/>
              </a:rPr>
              <a:t>年）</a:t>
            </a:r>
            <a:endParaRPr kumimoji="1" lang="ja-JP" altLang="en-US" sz="1400" dirty="0"/>
          </a:p>
        </p:txBody>
      </p:sp>
      <p:pic>
        <p:nvPicPr>
          <p:cNvPr id="8" name="図 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836589" y="3302252"/>
            <a:ext cx="1703064" cy="1136263"/>
          </a:xfrm>
          <a:prstGeom prst="rect">
            <a:avLst/>
          </a:prstGeom>
        </p:spPr>
      </p:pic>
      <p:sp>
        <p:nvSpPr>
          <p:cNvPr id="18" name="テキスト ボックス 17"/>
          <p:cNvSpPr txBox="1"/>
          <p:nvPr/>
        </p:nvSpPr>
        <p:spPr>
          <a:xfrm>
            <a:off x="7932285" y="4513432"/>
            <a:ext cx="2288165" cy="307777"/>
          </a:xfrm>
          <a:prstGeom prst="rect">
            <a:avLst/>
          </a:prstGeom>
          <a:noFill/>
        </p:spPr>
        <p:txBody>
          <a:bodyPr wrap="square" rtlCol="0">
            <a:spAutoFit/>
          </a:bodyPr>
          <a:lstStyle/>
          <a:p>
            <a:r>
              <a:rPr lang="ja-JP" altLang="en-US" sz="1400" dirty="0" smtClean="0">
                <a:latin typeface="UD デジタル 教科書体 NP-B" panose="02020700000000000000" pitchFamily="18" charset="-128"/>
                <a:ea typeface="UD デジタル 教科書体 NP-B" panose="02020700000000000000" pitchFamily="18" charset="-128"/>
              </a:rPr>
              <a:t>アオウミガメ（</a:t>
            </a:r>
            <a:r>
              <a:rPr lang="en-US" altLang="ja-JP" sz="1400" dirty="0" smtClean="0">
                <a:latin typeface="UD デジタル 教科書体 NP-B" panose="02020700000000000000" pitchFamily="18" charset="-128"/>
                <a:ea typeface="UD デジタル 教科書体 NP-B" panose="02020700000000000000" pitchFamily="18" charset="-128"/>
              </a:rPr>
              <a:t>2004</a:t>
            </a:r>
            <a:r>
              <a:rPr lang="ja-JP" altLang="en-US" sz="1400" dirty="0" smtClean="0">
                <a:latin typeface="UD デジタル 教科書体 NP-B" panose="02020700000000000000" pitchFamily="18" charset="-128"/>
                <a:ea typeface="UD デジタル 教科書体 NP-B" panose="02020700000000000000" pitchFamily="18" charset="-128"/>
              </a:rPr>
              <a:t>年）</a:t>
            </a:r>
            <a:endParaRPr lang="ja-JP" altLang="en-US" sz="1400" dirty="0"/>
          </a:p>
        </p:txBody>
      </p:sp>
      <p:pic>
        <p:nvPicPr>
          <p:cNvPr id="9" name="図 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726491" y="1539368"/>
            <a:ext cx="1627175" cy="1219663"/>
          </a:xfrm>
          <a:prstGeom prst="rect">
            <a:avLst/>
          </a:prstGeom>
        </p:spPr>
      </p:pic>
      <p:sp>
        <p:nvSpPr>
          <p:cNvPr id="19" name="テキスト ボックス 18"/>
          <p:cNvSpPr txBox="1"/>
          <p:nvPr/>
        </p:nvSpPr>
        <p:spPr>
          <a:xfrm>
            <a:off x="3601253" y="2815754"/>
            <a:ext cx="2235336" cy="307777"/>
          </a:xfrm>
          <a:prstGeom prst="rect">
            <a:avLst/>
          </a:prstGeom>
          <a:noFill/>
        </p:spPr>
        <p:txBody>
          <a:bodyPr wrap="square" rtlCol="0">
            <a:spAutoFit/>
          </a:bodyPr>
          <a:lstStyle/>
          <a:p>
            <a:r>
              <a:rPr lang="ja-JP" altLang="en-US" sz="1400" dirty="0" smtClean="0">
                <a:latin typeface="UD デジタル 教科書体 NP-B" panose="02020700000000000000" pitchFamily="18" charset="-128"/>
                <a:ea typeface="UD デジタル 教科書体 NP-B" panose="02020700000000000000" pitchFamily="18" charset="-128"/>
              </a:rPr>
              <a:t>タイマイ（</a:t>
            </a:r>
            <a:r>
              <a:rPr lang="en-US" altLang="ja-JP" sz="1400" dirty="0" smtClean="0">
                <a:latin typeface="UD デジタル 教科書体 NP-B" panose="02020700000000000000" pitchFamily="18" charset="-128"/>
                <a:ea typeface="UD デジタル 教科書体 NP-B" panose="02020700000000000000" pitchFamily="18" charset="-128"/>
              </a:rPr>
              <a:t>1996</a:t>
            </a:r>
            <a:r>
              <a:rPr lang="ja-JP" altLang="en-US" sz="1400" dirty="0" smtClean="0">
                <a:latin typeface="UD デジタル 教科書体 NP-B" panose="02020700000000000000" pitchFamily="18" charset="-128"/>
                <a:ea typeface="UD デジタル 教科書体 NP-B" panose="02020700000000000000" pitchFamily="18" charset="-128"/>
              </a:rPr>
              <a:t>年）</a:t>
            </a:r>
            <a:endParaRPr lang="en-US" altLang="ja-JP" sz="1400" dirty="0">
              <a:latin typeface="UD デジタル 教科書体 NP-B" panose="02020700000000000000" pitchFamily="18" charset="-128"/>
              <a:ea typeface="UD デジタル 教科書体 NP-B" panose="02020700000000000000" pitchFamily="18" charset="-128"/>
            </a:endParaRPr>
          </a:p>
        </p:txBody>
      </p:sp>
      <p:pic>
        <p:nvPicPr>
          <p:cNvPr id="13" name="図 1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029084" y="3287421"/>
            <a:ext cx="1936970" cy="1162182"/>
          </a:xfrm>
          <a:prstGeom prst="rect">
            <a:avLst/>
          </a:prstGeom>
        </p:spPr>
      </p:pic>
      <p:sp>
        <p:nvSpPr>
          <p:cNvPr id="22" name="テキスト ボックス 21"/>
          <p:cNvSpPr txBox="1"/>
          <p:nvPr/>
        </p:nvSpPr>
        <p:spPr>
          <a:xfrm>
            <a:off x="5806045" y="4491971"/>
            <a:ext cx="2288165" cy="307777"/>
          </a:xfrm>
          <a:prstGeom prst="rect">
            <a:avLst/>
          </a:prstGeom>
          <a:noFill/>
        </p:spPr>
        <p:txBody>
          <a:bodyPr wrap="square" rtlCol="0">
            <a:spAutoFit/>
          </a:bodyPr>
          <a:lstStyle/>
          <a:p>
            <a:r>
              <a:rPr lang="ja-JP" altLang="en-US" sz="1400" dirty="0" smtClean="0">
                <a:latin typeface="UD デジタル 教科書体 NP-B" panose="02020700000000000000" pitchFamily="18" charset="-128"/>
                <a:ea typeface="UD デジタル 教科書体 NP-B" panose="02020700000000000000" pitchFamily="18" charset="-128"/>
              </a:rPr>
              <a:t>アカウミガメ</a:t>
            </a:r>
            <a:r>
              <a:rPr lang="ja-JP" altLang="en-US" sz="1400" dirty="0">
                <a:latin typeface="UD デジタル 教科書体 NP-B" panose="02020700000000000000" pitchFamily="18" charset="-128"/>
                <a:ea typeface="UD デジタル 教科書体 NP-B" panose="02020700000000000000" pitchFamily="18" charset="-128"/>
              </a:rPr>
              <a:t>（</a:t>
            </a:r>
            <a:r>
              <a:rPr lang="en-US" altLang="ja-JP" sz="1400" dirty="0">
                <a:latin typeface="UD デジタル 教科書体 NP-B" panose="02020700000000000000" pitchFamily="18" charset="-128"/>
                <a:ea typeface="UD デジタル 教科書体 NP-B" panose="02020700000000000000" pitchFamily="18" charset="-128"/>
              </a:rPr>
              <a:t>1996</a:t>
            </a:r>
            <a:r>
              <a:rPr lang="ja-JP" altLang="en-US" sz="1400" dirty="0">
                <a:latin typeface="UD デジタル 教科書体 NP-B" panose="02020700000000000000" pitchFamily="18" charset="-128"/>
                <a:ea typeface="UD デジタル 教科書体 NP-B" panose="02020700000000000000" pitchFamily="18" charset="-128"/>
              </a:rPr>
              <a:t>年</a:t>
            </a:r>
            <a:r>
              <a:rPr lang="ja-JP" altLang="en-US" sz="1400" dirty="0" smtClean="0">
                <a:latin typeface="UD デジタル 教科書体 NP-B" panose="02020700000000000000" pitchFamily="18" charset="-128"/>
                <a:ea typeface="UD デジタル 教科書体 NP-B" panose="02020700000000000000" pitchFamily="18" charset="-128"/>
              </a:rPr>
              <a:t>）</a:t>
            </a:r>
            <a:endParaRPr lang="ja-JP" altLang="en-US" sz="1400" dirty="0"/>
          </a:p>
        </p:txBody>
      </p:sp>
      <p:pic>
        <p:nvPicPr>
          <p:cNvPr id="15" name="図 14"/>
          <p:cNvPicPr>
            <a:picLocks noChangeAspect="1"/>
          </p:cNvPicPr>
          <p:nvPr/>
        </p:nvPicPr>
        <p:blipFill>
          <a:blip r:embed="rId12"/>
          <a:stretch>
            <a:fillRect/>
          </a:stretch>
        </p:blipFill>
        <p:spPr>
          <a:xfrm>
            <a:off x="8003379" y="1539368"/>
            <a:ext cx="1721559" cy="1219663"/>
          </a:xfrm>
          <a:prstGeom prst="rect">
            <a:avLst/>
          </a:prstGeom>
        </p:spPr>
      </p:pic>
      <p:sp>
        <p:nvSpPr>
          <p:cNvPr id="23" name="テキスト ボックス 22"/>
          <p:cNvSpPr txBox="1"/>
          <p:nvPr/>
        </p:nvSpPr>
        <p:spPr>
          <a:xfrm>
            <a:off x="7932285" y="2837961"/>
            <a:ext cx="2033769" cy="307777"/>
          </a:xfrm>
          <a:prstGeom prst="rect">
            <a:avLst/>
          </a:prstGeom>
          <a:noFill/>
        </p:spPr>
        <p:txBody>
          <a:bodyPr wrap="square" rtlCol="0">
            <a:spAutoFit/>
          </a:bodyPr>
          <a:lstStyle/>
          <a:p>
            <a:r>
              <a:rPr lang="ja-JP" altLang="en-US" sz="1400" dirty="0" smtClean="0">
                <a:latin typeface="UD デジタル 教科書体 NP-B" panose="02020700000000000000" pitchFamily="18" charset="-128"/>
                <a:ea typeface="UD デジタル 教科書体 NP-B" panose="02020700000000000000" pitchFamily="18" charset="-128"/>
              </a:rPr>
              <a:t>オサガメ（</a:t>
            </a:r>
            <a:r>
              <a:rPr lang="en-US" altLang="ja-JP" sz="1400" dirty="0" smtClean="0">
                <a:latin typeface="UD デジタル 教科書体 NP-B" panose="02020700000000000000" pitchFamily="18" charset="-128"/>
                <a:ea typeface="UD デジタル 教科書体 NP-B" panose="02020700000000000000" pitchFamily="18" charset="-128"/>
              </a:rPr>
              <a:t>2000</a:t>
            </a:r>
            <a:r>
              <a:rPr lang="ja-JP" altLang="en-US" sz="1400" dirty="0" smtClean="0">
                <a:latin typeface="UD デジタル 教科書体 NP-B" panose="02020700000000000000" pitchFamily="18" charset="-128"/>
                <a:ea typeface="UD デジタル 教科書体 NP-B" panose="02020700000000000000" pitchFamily="18" charset="-128"/>
              </a:rPr>
              <a:t>年）</a:t>
            </a:r>
            <a:endParaRPr lang="en-US" altLang="ja-JP" sz="1400" dirty="0" smtClean="0">
              <a:latin typeface="UD デジタル 教科書体 NP-B" panose="02020700000000000000" pitchFamily="18" charset="-128"/>
              <a:ea typeface="UD デジタル 教科書体 NP-B" panose="02020700000000000000" pitchFamily="18" charset="-128"/>
            </a:endParaRPr>
          </a:p>
        </p:txBody>
      </p:sp>
      <p:pic>
        <p:nvPicPr>
          <p:cNvPr id="5" name="図 4"/>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806045" y="1547615"/>
            <a:ext cx="1624485" cy="1218364"/>
          </a:xfrm>
          <a:prstGeom prst="rect">
            <a:avLst/>
          </a:prstGeom>
        </p:spPr>
      </p:pic>
      <p:sp>
        <p:nvSpPr>
          <p:cNvPr id="20" name="テキスト ボックス 19"/>
          <p:cNvSpPr txBox="1"/>
          <p:nvPr/>
        </p:nvSpPr>
        <p:spPr>
          <a:xfrm>
            <a:off x="5735865" y="2779032"/>
            <a:ext cx="2267514" cy="523220"/>
          </a:xfrm>
          <a:prstGeom prst="rect">
            <a:avLst/>
          </a:prstGeom>
          <a:noFill/>
        </p:spPr>
        <p:txBody>
          <a:bodyPr wrap="square" rtlCol="0">
            <a:spAutoFit/>
          </a:bodyPr>
          <a:lstStyle/>
          <a:p>
            <a:r>
              <a:rPr lang="ja-JP" altLang="en-US" sz="1400" dirty="0" smtClean="0">
                <a:latin typeface="UD デジタル 教科書体 NP-B" panose="02020700000000000000" pitchFamily="18" charset="-128"/>
                <a:ea typeface="UD デジタル 教科書体 NP-B" panose="02020700000000000000" pitchFamily="18" charset="-128"/>
              </a:rPr>
              <a:t>ケンプヒメウミガメ（</a:t>
            </a:r>
            <a:r>
              <a:rPr lang="en-US" altLang="ja-JP" sz="1400" dirty="0" smtClean="0">
                <a:latin typeface="UD デジタル 教科書体 NP-B" panose="02020700000000000000" pitchFamily="18" charset="-128"/>
                <a:ea typeface="UD デジタル 教科書体 NP-B" panose="02020700000000000000" pitchFamily="18" charset="-128"/>
              </a:rPr>
              <a:t>1996</a:t>
            </a:r>
            <a:r>
              <a:rPr lang="ja-JP" altLang="en-US" sz="1400" dirty="0" smtClean="0">
                <a:latin typeface="UD デジタル 教科書体 NP-B" panose="02020700000000000000" pitchFamily="18" charset="-128"/>
                <a:ea typeface="UD デジタル 教科書体 NP-B" panose="02020700000000000000" pitchFamily="18" charset="-128"/>
              </a:rPr>
              <a:t>年）</a:t>
            </a:r>
            <a:endParaRPr lang="en-US" altLang="ja-JP" sz="1400" dirty="0" smtClean="0">
              <a:latin typeface="UD デジタル 教科書体 NP-B" panose="02020700000000000000" pitchFamily="18" charset="-128"/>
              <a:ea typeface="UD デジタル 教科書体 NP-B" panose="02020700000000000000" pitchFamily="18" charset="-128"/>
            </a:endParaRPr>
          </a:p>
        </p:txBody>
      </p:sp>
      <p:sp>
        <p:nvSpPr>
          <p:cNvPr id="21" name="テキスト ボックス 20"/>
          <p:cNvSpPr txBox="1"/>
          <p:nvPr/>
        </p:nvSpPr>
        <p:spPr>
          <a:xfrm>
            <a:off x="531053" y="1545507"/>
            <a:ext cx="2146246" cy="584775"/>
          </a:xfrm>
          <a:prstGeom prst="rect">
            <a:avLst/>
          </a:prstGeom>
          <a:noFill/>
        </p:spPr>
        <p:txBody>
          <a:bodyPr wrap="square" rtlCol="0">
            <a:spAutoFit/>
          </a:bodyPr>
          <a:lstStyle/>
          <a:p>
            <a:r>
              <a:rPr lang="ja-JP" altLang="en-US" sz="3200" dirty="0" smtClean="0">
                <a:solidFill>
                  <a:srgbClr val="FF0000"/>
                </a:solidFill>
                <a:latin typeface="UD デジタル 教科書体 NP-B" panose="02020700000000000000" pitchFamily="18" charset="-128"/>
                <a:ea typeface="UD デジタル 教科書体 NP-B" panose="02020700000000000000" pitchFamily="18" charset="-128"/>
              </a:rPr>
              <a:t>絶滅寸前</a:t>
            </a:r>
            <a:endParaRPr lang="en-US" altLang="ja-JP" sz="3200" dirty="0">
              <a:solidFill>
                <a:srgbClr val="FF0000"/>
              </a:solidFill>
              <a:latin typeface="UD デジタル 教科書体 NP-B" panose="02020700000000000000" pitchFamily="18" charset="-128"/>
              <a:ea typeface="UD デジタル 教科書体 NP-B" panose="02020700000000000000" pitchFamily="18" charset="-128"/>
            </a:endParaRPr>
          </a:p>
        </p:txBody>
      </p:sp>
      <p:sp>
        <p:nvSpPr>
          <p:cNvPr id="24" name="テキスト ボックス 23"/>
          <p:cNvSpPr txBox="1"/>
          <p:nvPr/>
        </p:nvSpPr>
        <p:spPr>
          <a:xfrm>
            <a:off x="531053" y="3302252"/>
            <a:ext cx="2146246" cy="584775"/>
          </a:xfrm>
          <a:prstGeom prst="rect">
            <a:avLst/>
          </a:prstGeom>
          <a:noFill/>
        </p:spPr>
        <p:txBody>
          <a:bodyPr wrap="square" rtlCol="0">
            <a:spAutoFit/>
          </a:bodyPr>
          <a:lstStyle/>
          <a:p>
            <a:r>
              <a:rPr lang="ja-JP" altLang="en-US" sz="3200" dirty="0" smtClean="0">
                <a:solidFill>
                  <a:srgbClr val="FF0000"/>
                </a:solidFill>
                <a:latin typeface="UD デジタル 教科書体 NP-B" panose="02020700000000000000" pitchFamily="18" charset="-128"/>
                <a:ea typeface="UD デジタル 教科書体 NP-B" panose="02020700000000000000" pitchFamily="18" charset="-128"/>
              </a:rPr>
              <a:t>絶滅危機</a:t>
            </a:r>
            <a:endParaRPr lang="en-US" altLang="ja-JP" sz="3200" dirty="0">
              <a:solidFill>
                <a:srgbClr val="FF0000"/>
              </a:solidFill>
              <a:latin typeface="UD デジタル 教科書体 NP-B" panose="02020700000000000000" pitchFamily="18" charset="-128"/>
              <a:ea typeface="UD デジタル 教科書体 NP-B" panose="02020700000000000000" pitchFamily="18" charset="-128"/>
            </a:endParaRPr>
          </a:p>
        </p:txBody>
      </p:sp>
      <p:sp>
        <p:nvSpPr>
          <p:cNvPr id="29" name="テキスト ボックス 28"/>
          <p:cNvSpPr txBox="1"/>
          <p:nvPr/>
        </p:nvSpPr>
        <p:spPr>
          <a:xfrm>
            <a:off x="3408275" y="496380"/>
            <a:ext cx="8231789" cy="584775"/>
          </a:xfrm>
          <a:prstGeom prst="rect">
            <a:avLst/>
          </a:prstGeom>
          <a:noFill/>
        </p:spPr>
        <p:txBody>
          <a:bodyPr wrap="square" rtlCol="0">
            <a:spAutoFit/>
          </a:bodyPr>
          <a:lstStyle/>
          <a:p>
            <a:r>
              <a:rPr lang="ja-JP" altLang="en-US" sz="3200" dirty="0" smtClean="0">
                <a:latin typeface="UD デジタル 教科書体 NP-B" panose="02020700000000000000" pitchFamily="18" charset="-128"/>
                <a:ea typeface="UD デジタル 教科書体 NP-B" panose="02020700000000000000" pitchFamily="18" charset="-128"/>
              </a:rPr>
              <a:t>乱獲、漁網による事故、砂浜の減少など</a:t>
            </a:r>
            <a:endParaRPr lang="en-US" altLang="ja-JP" sz="3200" dirty="0">
              <a:latin typeface="UD デジタル 教科書体 NP-B" panose="02020700000000000000" pitchFamily="18" charset="-128"/>
              <a:ea typeface="UD デジタル 教科書体 NP-B" panose="02020700000000000000" pitchFamily="18" charset="-128"/>
            </a:endParaRPr>
          </a:p>
        </p:txBody>
      </p:sp>
      <p:sp>
        <p:nvSpPr>
          <p:cNvPr id="30" name="テキスト ボックス 29"/>
          <p:cNvSpPr txBox="1"/>
          <p:nvPr/>
        </p:nvSpPr>
        <p:spPr>
          <a:xfrm>
            <a:off x="531053" y="4821209"/>
            <a:ext cx="2146246" cy="584775"/>
          </a:xfrm>
          <a:prstGeom prst="rect">
            <a:avLst/>
          </a:prstGeom>
          <a:noFill/>
        </p:spPr>
        <p:txBody>
          <a:bodyPr wrap="square" rtlCol="0">
            <a:spAutoFit/>
          </a:bodyPr>
          <a:lstStyle/>
          <a:p>
            <a:r>
              <a:rPr lang="ja-JP" altLang="en-US" sz="3200" dirty="0" smtClean="0">
                <a:latin typeface="UD デジタル 教科書体 NP-B" panose="02020700000000000000" pitchFamily="18" charset="-128"/>
                <a:ea typeface="UD デジタル 教科書体 NP-B" panose="02020700000000000000" pitchFamily="18" charset="-128"/>
              </a:rPr>
              <a:t>情報不足</a:t>
            </a:r>
            <a:endParaRPr lang="en-US" altLang="ja-JP" sz="3200" dirty="0">
              <a:latin typeface="UD デジタル 教科書体 NP-B" panose="02020700000000000000" pitchFamily="18" charset="-128"/>
              <a:ea typeface="UD デジタル 教科書体 NP-B" panose="02020700000000000000" pitchFamily="18" charset="-128"/>
            </a:endParaRPr>
          </a:p>
        </p:txBody>
      </p:sp>
      <p:sp>
        <p:nvSpPr>
          <p:cNvPr id="31" name="テキスト ボックス 30"/>
          <p:cNvSpPr txBox="1"/>
          <p:nvPr/>
        </p:nvSpPr>
        <p:spPr>
          <a:xfrm>
            <a:off x="4926070" y="5067573"/>
            <a:ext cx="3384433" cy="523220"/>
          </a:xfrm>
          <a:prstGeom prst="rect">
            <a:avLst/>
          </a:prstGeom>
          <a:noFill/>
        </p:spPr>
        <p:txBody>
          <a:bodyPr wrap="square" rtlCol="0">
            <a:spAutoFit/>
          </a:bodyPr>
          <a:lstStyle/>
          <a:p>
            <a:r>
              <a:rPr lang="ja-JP" altLang="en-US" sz="1400" dirty="0" smtClean="0">
                <a:latin typeface="UD デジタル 教科書体 NP-B" panose="02020700000000000000" pitchFamily="18" charset="-128"/>
                <a:ea typeface="UD デジタル 教科書体 NP-B" panose="02020700000000000000" pitchFamily="18" charset="-128"/>
              </a:rPr>
              <a:t>ヒラタウミガメ（</a:t>
            </a:r>
            <a:r>
              <a:rPr lang="en-US" altLang="ja-JP" sz="1400" dirty="0" smtClean="0">
                <a:latin typeface="UD デジタル 教科書体 NP-B" panose="02020700000000000000" pitchFamily="18" charset="-128"/>
                <a:ea typeface="UD デジタル 教科書体 NP-B" panose="02020700000000000000" pitchFamily="18" charset="-128"/>
              </a:rPr>
              <a:t>1996</a:t>
            </a:r>
            <a:r>
              <a:rPr lang="ja-JP" altLang="en-US" sz="1400" dirty="0" smtClean="0">
                <a:latin typeface="UD デジタル 教科書体 NP-B" panose="02020700000000000000" pitchFamily="18" charset="-128"/>
                <a:ea typeface="UD デジタル 教科書体 NP-B" panose="02020700000000000000" pitchFamily="18" charset="-128"/>
              </a:rPr>
              <a:t>年）</a:t>
            </a:r>
            <a:endParaRPr lang="en-US" altLang="ja-JP" sz="1400" dirty="0" smtClean="0">
              <a:latin typeface="UD デジタル 教科書体 NP-B" panose="02020700000000000000" pitchFamily="18" charset="-128"/>
              <a:ea typeface="UD デジタル 教科書体 NP-B" panose="02020700000000000000" pitchFamily="18" charset="-128"/>
            </a:endParaRPr>
          </a:p>
          <a:p>
            <a:r>
              <a:rPr kumimoji="1" lang="ja-JP" altLang="en-US" sz="1400" dirty="0" smtClean="0">
                <a:latin typeface="UD デジタル 教科書体 NP-B" panose="02020700000000000000" pitchFamily="18" charset="-128"/>
                <a:ea typeface="UD デジタル 教科書体 NP-B" panose="02020700000000000000" pitchFamily="18" charset="-128"/>
              </a:rPr>
              <a:t>オーストラリア北部に棲息している</a:t>
            </a:r>
            <a:endParaRPr kumimoji="1" lang="ja-JP" altLang="en-US" sz="1400" dirty="0"/>
          </a:p>
        </p:txBody>
      </p:sp>
      <p:pic>
        <p:nvPicPr>
          <p:cNvPr id="6" name="図 5"/>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726491" y="4812966"/>
            <a:ext cx="1113382" cy="730657"/>
          </a:xfrm>
          <a:prstGeom prst="rect">
            <a:avLst/>
          </a:prstGeom>
        </p:spPr>
      </p:pic>
    </p:spTree>
    <p:custDataLst>
      <p:tags r:id="rId1"/>
    </p:custDataLst>
    <p:extLst>
      <p:ext uri="{BB962C8B-B14F-4D97-AF65-F5344CB8AC3E}">
        <p14:creationId xmlns:p14="http://schemas.microsoft.com/office/powerpoint/2010/main" val="3757455682"/>
      </p:ext>
    </p:extLst>
  </p:cSld>
  <p:clrMapOvr>
    <a:masterClrMapping/>
  </p:clrMapOvr>
  <mc:AlternateContent xmlns:mc="http://schemas.openxmlformats.org/markup-compatibility/2006" xmlns:p14="http://schemas.microsoft.com/office/powerpoint/2010/main">
    <mc:Choice Requires="p14">
      <p:transition spd="slow" p14:dur="2000" advTm="89851"/>
    </mc:Choice>
    <mc:Fallback xmlns="">
      <p:transition spd="slow" advTm="8985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par>
                                <p:cTn id="17" presetID="10"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500"/>
                                        <p:tgtEl>
                                          <p:spTgt spid="2"/>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500"/>
                                        <p:tgtEl>
                                          <p:spTgt spid="3"/>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childTnLst>
                                </p:cTn>
                              </p:par>
                              <p:par>
                                <p:cTn id="37" presetID="10" presetClass="entr" presetSubtype="0" fill="hold" nodeType="with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500"/>
                                        <p:tgtEl>
                                          <p:spTgt spid="8"/>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childTnLst>
                                </p:cTn>
                              </p:par>
                              <p:par>
                                <p:cTn id="43" presetID="10" presetClass="entr" presetSubtype="0" fill="hold" nodeType="with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fade">
                                      <p:cBhvr>
                                        <p:cTn id="45" dur="500"/>
                                        <p:tgtEl>
                                          <p:spTgt spid="13"/>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500"/>
                                        <p:tgtEl>
                                          <p:spTgt spid="18"/>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6"/>
                                        </p:tgtEl>
                                        <p:attrNameLst>
                                          <p:attrName>style.visibility</p:attrName>
                                        </p:attrNameLst>
                                      </p:cBhvr>
                                      <p:to>
                                        <p:strVal val="visible"/>
                                      </p:to>
                                    </p:set>
                                    <p:animEffect transition="in" filter="fade">
                                      <p:cBhvr>
                                        <p:cTn id="53" dur="500"/>
                                        <p:tgtEl>
                                          <p:spTgt spid="6"/>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31"/>
                                        </p:tgtEl>
                                        <p:attrNameLst>
                                          <p:attrName>style.visibility</p:attrName>
                                        </p:attrNameLst>
                                      </p:cBhvr>
                                      <p:to>
                                        <p:strVal val="visible"/>
                                      </p:to>
                                    </p:set>
                                    <p:animEffect transition="in" filter="fade">
                                      <p:cBhvr>
                                        <p:cTn id="56"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 grpId="0"/>
      <p:bldP spid="4" grpId="0"/>
      <p:bldP spid="18" grpId="0"/>
      <p:bldP spid="19" grpId="0"/>
      <p:bldP spid="22" grpId="0"/>
      <p:bldP spid="23" grpId="0"/>
      <p:bldP spid="20" grpId="0"/>
      <p:bldP spid="3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3598859" y="1082534"/>
            <a:ext cx="4374709" cy="707886"/>
          </a:xfrm>
          <a:prstGeom prst="rect">
            <a:avLst/>
          </a:prstGeom>
          <a:noFill/>
        </p:spPr>
        <p:txBody>
          <a:bodyPr wrap="square" rtlCol="0">
            <a:spAutoFit/>
          </a:bodyPr>
          <a:lstStyle/>
          <a:p>
            <a:r>
              <a:rPr kumimoji="1" lang="ja-JP" altLang="en-US" sz="4000" dirty="0" smtClean="0">
                <a:latin typeface="UD デジタル 教科書体 NP-B" panose="02020700000000000000" pitchFamily="18" charset="-128"/>
                <a:ea typeface="UD デジタル 教科書体 NP-B" panose="02020700000000000000" pitchFamily="18" charset="-128"/>
              </a:rPr>
              <a:t>「トカゲ」のこと</a:t>
            </a:r>
            <a:endParaRPr kumimoji="1" lang="ja-JP" altLang="en-US" sz="4000" dirty="0">
              <a:latin typeface="UD デジタル 教科書体 NP-B" panose="02020700000000000000" pitchFamily="18" charset="-128"/>
              <a:ea typeface="UD デジタル 教科書体 NP-B" panose="02020700000000000000" pitchFamily="18" charset="-128"/>
            </a:endParaRPr>
          </a:p>
        </p:txBody>
      </p:sp>
      <p:sp>
        <p:nvSpPr>
          <p:cNvPr id="6" name="テキスト ボックス 5"/>
          <p:cNvSpPr txBox="1"/>
          <p:nvPr/>
        </p:nvSpPr>
        <p:spPr>
          <a:xfrm>
            <a:off x="6268995" y="6542379"/>
            <a:ext cx="6054811" cy="215444"/>
          </a:xfrm>
          <a:prstGeom prst="rect">
            <a:avLst/>
          </a:prstGeom>
          <a:noFill/>
        </p:spPr>
        <p:txBody>
          <a:bodyPr wrap="square" rtlCol="0">
            <a:spAutoFit/>
          </a:bodyPr>
          <a:lstStyle/>
          <a:p>
            <a:r>
              <a:rPr lang="ja-JP" altLang="en-US" sz="800" dirty="0">
                <a:latin typeface="BIZ UDPゴシック" panose="020B0400000000000000" pitchFamily="50" charset="-128"/>
                <a:ea typeface="BIZ UDPゴシック" panose="020B0400000000000000" pitchFamily="50" charset="-128"/>
              </a:rPr>
              <a:t>フトアゴヒゲトカゲ</a:t>
            </a:r>
            <a:r>
              <a:rPr lang="ja-JP" altLang="en-US" sz="800" dirty="0" smtClean="0">
                <a:latin typeface="BIZ UDPゴシック" panose="020B0400000000000000" pitchFamily="50" charset="-128"/>
                <a:ea typeface="BIZ UDPゴシック" panose="020B0400000000000000" pitchFamily="50" charset="-128"/>
              </a:rPr>
              <a:t>：月</a:t>
            </a:r>
            <a:r>
              <a:rPr lang="ja-JP" altLang="en-US" sz="800" dirty="0">
                <a:latin typeface="BIZ UDPゴシック" panose="020B0400000000000000" pitchFamily="50" charset="-128"/>
                <a:ea typeface="BIZ UDPゴシック" panose="020B0400000000000000" pitchFamily="50" charset="-128"/>
              </a:rPr>
              <a:t>と太陽 </a:t>
            </a:r>
            <a:r>
              <a:rPr lang="en-US" altLang="ja-JP" sz="800" dirty="0" smtClean="0">
                <a:latin typeface="BIZ UDPゴシック" panose="020B0400000000000000" pitchFamily="50" charset="-128"/>
                <a:ea typeface="BIZ UDPゴシック" panose="020B0400000000000000" pitchFamily="50" charset="-128"/>
              </a:rPr>
              <a:t>-</a:t>
            </a:r>
            <a:r>
              <a:rPr lang="ja-JP" altLang="en-US" sz="800" dirty="0">
                <a:latin typeface="BIZ UDPゴシック" panose="020B0400000000000000" pitchFamily="50" charset="-128"/>
                <a:ea typeface="BIZ UDPゴシック" panose="020B0400000000000000" pitchFamily="50" charset="-128"/>
              </a:rPr>
              <a:t>継承 </a:t>
            </a:r>
            <a:r>
              <a:rPr lang="en-US" altLang="ja-JP" sz="800" dirty="0">
                <a:latin typeface="BIZ UDPゴシック" panose="020B0400000000000000" pitchFamily="50" charset="-128"/>
                <a:ea typeface="BIZ UDPゴシック" panose="020B0400000000000000" pitchFamily="50" charset="-128"/>
              </a:rPr>
              <a:t>3.0, https://</a:t>
            </a:r>
            <a:r>
              <a:rPr lang="en-US" altLang="ja-JP" sz="800" dirty="0" smtClean="0">
                <a:latin typeface="BIZ UDPゴシック" panose="020B0400000000000000" pitchFamily="50" charset="-128"/>
                <a:ea typeface="BIZ UDPゴシック" panose="020B0400000000000000" pitchFamily="50" charset="-128"/>
              </a:rPr>
              <a:t>commons.wikimedia.org/w/index.php?curid=124128382</a:t>
            </a:r>
            <a:endParaRPr kumimoji="1" lang="ja-JP" altLang="en-US" sz="800" dirty="0">
              <a:latin typeface="BIZ UDPゴシック" panose="020B0400000000000000" pitchFamily="50" charset="-128"/>
              <a:ea typeface="BIZ UDPゴシック" panose="020B0400000000000000" pitchFamily="50" charset="-128"/>
            </a:endParaRPr>
          </a:p>
        </p:txBody>
      </p:sp>
      <p:sp>
        <p:nvSpPr>
          <p:cNvPr id="9" name="テキスト ボックス 8"/>
          <p:cNvSpPr txBox="1"/>
          <p:nvPr/>
        </p:nvSpPr>
        <p:spPr>
          <a:xfrm>
            <a:off x="6268995" y="6326935"/>
            <a:ext cx="1402948" cy="215444"/>
          </a:xfrm>
          <a:prstGeom prst="rect">
            <a:avLst/>
          </a:prstGeom>
          <a:noFill/>
        </p:spPr>
        <p:txBody>
          <a:bodyPr wrap="none" rtlCol="0">
            <a:spAutoFit/>
          </a:bodyPr>
          <a:lstStyle/>
          <a:p>
            <a:r>
              <a:rPr kumimoji="1" lang="ja-JP" altLang="en-US" sz="800" b="1" dirty="0" smtClean="0">
                <a:latin typeface="BIZ UDPゴシック" panose="020B0400000000000000" pitchFamily="50" charset="-128"/>
                <a:ea typeface="BIZ UDPゴシック" panose="020B0400000000000000" pitchFamily="50" charset="-128"/>
              </a:rPr>
              <a:t>使用した写真の著作権表示</a:t>
            </a:r>
            <a:endParaRPr kumimoji="1" lang="ja-JP" altLang="en-US" sz="800" b="1" dirty="0">
              <a:latin typeface="BIZ UDPゴシック" panose="020B0400000000000000" pitchFamily="50" charset="-128"/>
              <a:ea typeface="BIZ UDPゴシック" panose="020B0400000000000000" pitchFamily="50" charset="-128"/>
            </a:endParaRPr>
          </a:p>
        </p:txBody>
      </p:sp>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4481" y="2148407"/>
            <a:ext cx="3810000" cy="2857500"/>
          </a:xfrm>
          <a:prstGeom prst="rect">
            <a:avLst/>
          </a:prstGeom>
        </p:spPr>
      </p:pic>
    </p:spTree>
    <p:extLst>
      <p:ext uri="{BB962C8B-B14F-4D97-AF65-F5344CB8AC3E}">
        <p14:creationId xmlns:p14="http://schemas.microsoft.com/office/powerpoint/2010/main" val="3788183098"/>
      </p:ext>
    </p:extLst>
  </p:cSld>
  <p:clrMapOvr>
    <a:masterClrMapping/>
  </p:clrMapOvr>
  <mc:AlternateContent xmlns:mc="http://schemas.openxmlformats.org/markup-compatibility/2006" xmlns:p14="http://schemas.microsoft.com/office/powerpoint/2010/main">
    <mc:Choice Requires="p14">
      <p:transition spd="slow" p14:dur="2000" advTm="15748"/>
    </mc:Choice>
    <mc:Fallback xmlns="">
      <p:transition spd="slow" advTm="15748"/>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テキスト ボックス 15"/>
          <p:cNvSpPr txBox="1"/>
          <p:nvPr/>
        </p:nvSpPr>
        <p:spPr>
          <a:xfrm>
            <a:off x="1658129" y="409248"/>
            <a:ext cx="2741867" cy="584775"/>
          </a:xfrm>
          <a:prstGeom prst="rect">
            <a:avLst/>
          </a:prstGeom>
          <a:noFill/>
        </p:spPr>
        <p:txBody>
          <a:bodyPr wrap="square" rtlCol="0">
            <a:spAutoFit/>
          </a:bodyPr>
          <a:lstStyle/>
          <a:p>
            <a:pPr algn="ctr"/>
            <a:r>
              <a:rPr lang="ja-JP" altLang="en-US" sz="3200" dirty="0" smtClean="0">
                <a:solidFill>
                  <a:srgbClr val="0070C0"/>
                </a:solidFill>
                <a:latin typeface="UD デジタル 教科書体 NP-B" panose="02020700000000000000" pitchFamily="18" charset="-128"/>
                <a:ea typeface="UD デジタル 教科書体 NP-B" panose="02020700000000000000" pitchFamily="18" charset="-128"/>
              </a:rPr>
              <a:t>トカゲの種類</a:t>
            </a:r>
            <a:endParaRPr lang="en-US" altLang="ja-JP" sz="3200" dirty="0">
              <a:solidFill>
                <a:srgbClr val="0070C0"/>
              </a:solidFill>
              <a:latin typeface="UD デジタル 教科書体 NP-B" panose="02020700000000000000" pitchFamily="18" charset="-128"/>
              <a:ea typeface="UD デジタル 教科書体 NP-B" panose="02020700000000000000" pitchFamily="18" charset="-128"/>
            </a:endParaRPr>
          </a:p>
        </p:txBody>
      </p:sp>
      <p:sp>
        <p:nvSpPr>
          <p:cNvPr id="2" name="テキスト ボックス 1"/>
          <p:cNvSpPr txBox="1"/>
          <p:nvPr/>
        </p:nvSpPr>
        <p:spPr>
          <a:xfrm>
            <a:off x="6965780" y="5770715"/>
            <a:ext cx="5301984" cy="954107"/>
          </a:xfrm>
          <a:prstGeom prst="rect">
            <a:avLst/>
          </a:prstGeom>
          <a:noFill/>
        </p:spPr>
        <p:txBody>
          <a:bodyPr wrap="square" rtlCol="0">
            <a:spAutoFit/>
          </a:bodyPr>
          <a:lstStyle/>
          <a:p>
            <a:r>
              <a:rPr lang="ja-JP" altLang="en-US" sz="800" dirty="0" smtClean="0"/>
              <a:t>トカゲイラスト：フリー素材</a:t>
            </a:r>
            <a:r>
              <a:rPr lang="en-US" altLang="ja-JP" sz="800" dirty="0"/>
              <a:t>, https://www.ac-illust.com/</a:t>
            </a:r>
          </a:p>
          <a:p>
            <a:r>
              <a:rPr lang="ja-JP" altLang="en-US" sz="800" dirty="0" smtClean="0"/>
              <a:t>グリーンイグアナ：</a:t>
            </a:r>
            <a:r>
              <a:rPr lang="en-US" altLang="ja-JP" sz="800" dirty="0" err="1" smtClean="0"/>
              <a:t>Bobjagendorf</a:t>
            </a:r>
            <a:r>
              <a:rPr lang="en-US" altLang="ja-JP" sz="800" dirty="0" smtClean="0"/>
              <a:t>-</a:t>
            </a:r>
            <a:r>
              <a:rPr lang="ja-JP" altLang="en-US" sz="800" dirty="0"/>
              <a:t>継承 </a:t>
            </a:r>
            <a:r>
              <a:rPr lang="en-US" altLang="ja-JP" sz="800" dirty="0"/>
              <a:t>3.0, </a:t>
            </a:r>
            <a:r>
              <a:rPr lang="en-US" altLang="ja-JP" sz="800" dirty="0">
                <a:hlinkClick r:id="rId3"/>
              </a:rPr>
              <a:t>https://</a:t>
            </a:r>
            <a:r>
              <a:rPr lang="en-US" altLang="ja-JP" sz="800" dirty="0" smtClean="0">
                <a:hlinkClick r:id="rId3"/>
              </a:rPr>
              <a:t>commons.wikimedia.org/w/index.php?curid=211096</a:t>
            </a:r>
            <a:endParaRPr lang="en-US" altLang="ja-JP" sz="800" dirty="0"/>
          </a:p>
          <a:p>
            <a:r>
              <a:rPr lang="ja-JP" altLang="en-US" sz="800" dirty="0" smtClean="0"/>
              <a:t>ソメワケササクレヤモリ：</a:t>
            </a:r>
            <a:r>
              <a:rPr lang="en-US" altLang="ja-JP" sz="800" dirty="0" err="1" smtClean="0"/>
              <a:t>Hexasoft</a:t>
            </a:r>
            <a:r>
              <a:rPr lang="ja-JP" altLang="en-US" sz="800" dirty="0" smtClean="0"/>
              <a:t>継承 </a:t>
            </a:r>
            <a:r>
              <a:rPr lang="en-US" altLang="ja-JP" sz="800" dirty="0"/>
              <a:t>3.0, https://</a:t>
            </a:r>
            <a:r>
              <a:rPr lang="en-US" altLang="ja-JP" sz="800" dirty="0" smtClean="0"/>
              <a:t>commons.wikimedia.org/w/index.php?curid=1004577</a:t>
            </a:r>
          </a:p>
          <a:p>
            <a:r>
              <a:rPr lang="ja-JP" altLang="en-US" sz="800" dirty="0" smtClean="0"/>
              <a:t>リヒテンシュタインガマトカゲ：</a:t>
            </a:r>
            <a:r>
              <a:rPr lang="en-US" altLang="ja-JP" sz="800" dirty="0" smtClean="0"/>
              <a:t>Ezra </a:t>
            </a:r>
            <a:r>
              <a:rPr lang="en-US" altLang="ja-JP" sz="800" dirty="0" err="1"/>
              <a:t>Sheyner</a:t>
            </a:r>
            <a:r>
              <a:rPr lang="en-US" altLang="ja-JP" sz="800" dirty="0"/>
              <a:t> </a:t>
            </a:r>
            <a:r>
              <a:rPr lang="en-US" altLang="ja-JP" sz="800" dirty="0" smtClean="0"/>
              <a:t>-</a:t>
            </a:r>
            <a:r>
              <a:rPr lang="ja-JP" altLang="en-US" sz="800" dirty="0"/>
              <a:t>継承 </a:t>
            </a:r>
            <a:r>
              <a:rPr lang="en-US" altLang="ja-JP" sz="800" dirty="0"/>
              <a:t>4.0, </a:t>
            </a:r>
            <a:r>
              <a:rPr lang="en-US" altLang="ja-JP" sz="800" dirty="0">
                <a:hlinkClick r:id="rId4"/>
              </a:rPr>
              <a:t>https://</a:t>
            </a:r>
            <a:r>
              <a:rPr lang="en-US" altLang="ja-JP" sz="800" dirty="0" smtClean="0">
                <a:hlinkClick r:id="rId4"/>
              </a:rPr>
              <a:t>commons.wikimedia.org/w/index.php?curid=120472309</a:t>
            </a:r>
            <a:endParaRPr lang="en-US" altLang="ja-JP" sz="800" dirty="0"/>
          </a:p>
          <a:p>
            <a:r>
              <a:rPr lang="ja-JP" altLang="en-US" sz="800" dirty="0" smtClean="0"/>
              <a:t>ミノールカメレオン：</a:t>
            </a:r>
            <a:r>
              <a:rPr lang="en-US" altLang="ja-JP" sz="800" dirty="0" smtClean="0"/>
              <a:t>I</a:t>
            </a:r>
            <a:r>
              <a:rPr lang="en-US" altLang="ja-JP" sz="800" dirty="0"/>
              <a:t>, </a:t>
            </a:r>
            <a:r>
              <a:rPr lang="en-US" altLang="ja-JP" sz="800" dirty="0" err="1"/>
              <a:t>Mariusba</a:t>
            </a:r>
            <a:r>
              <a:rPr lang="en-US" altLang="ja-JP" sz="800" dirty="0"/>
              <a:t>, </a:t>
            </a:r>
            <a:r>
              <a:rPr lang="ja-JP" altLang="en-US" sz="800" dirty="0" smtClean="0"/>
              <a:t>継承 </a:t>
            </a:r>
            <a:r>
              <a:rPr lang="en-US" altLang="ja-JP" sz="800" dirty="0"/>
              <a:t>3.0, </a:t>
            </a:r>
            <a:r>
              <a:rPr lang="en-US" altLang="ja-JP" sz="800" dirty="0">
                <a:hlinkClick r:id="rId5"/>
              </a:rPr>
              <a:t>https://</a:t>
            </a:r>
            <a:r>
              <a:rPr lang="en-US" altLang="ja-JP" sz="800" dirty="0" smtClean="0">
                <a:hlinkClick r:id="rId5"/>
              </a:rPr>
              <a:t>commons.wikimedia.org/w/index.php?curid=2356664</a:t>
            </a:r>
            <a:endParaRPr lang="en-US" altLang="ja-JP" sz="800" dirty="0" smtClean="0"/>
          </a:p>
          <a:p>
            <a:r>
              <a:rPr lang="ja-JP" altLang="en-US" sz="800" dirty="0" smtClean="0"/>
              <a:t>ニホントカゲ：</a:t>
            </a:r>
            <a:r>
              <a:rPr lang="ja-JP" altLang="en-US" sz="800" dirty="0" err="1" smtClean="0"/>
              <a:t>ふ</a:t>
            </a:r>
            <a:r>
              <a:rPr lang="ja-JP" altLang="en-US" sz="800" dirty="0" smtClean="0"/>
              <a:t>うけ</a:t>
            </a:r>
            <a:r>
              <a:rPr lang="en-US" altLang="ja-JP" sz="800" dirty="0" smtClean="0"/>
              <a:t>-</a:t>
            </a:r>
            <a:r>
              <a:rPr lang="ja-JP" altLang="en-US" sz="800" dirty="0"/>
              <a:t>継承 </a:t>
            </a:r>
            <a:r>
              <a:rPr lang="en-US" altLang="ja-JP" sz="800" dirty="0"/>
              <a:t>3.0, </a:t>
            </a:r>
            <a:r>
              <a:rPr lang="en-US" altLang="ja-JP" sz="800" dirty="0">
                <a:hlinkClick r:id="rId6"/>
              </a:rPr>
              <a:t>https://</a:t>
            </a:r>
            <a:r>
              <a:rPr lang="en-US" altLang="ja-JP" sz="800" dirty="0" smtClean="0">
                <a:hlinkClick r:id="rId6"/>
              </a:rPr>
              <a:t>commons.wikimedia.org/w/index.php?curid=1570411</a:t>
            </a:r>
            <a:endParaRPr lang="en-US" altLang="ja-JP" sz="800" dirty="0" smtClean="0"/>
          </a:p>
          <a:p>
            <a:r>
              <a:rPr lang="en-US" altLang="ja-JP" sz="800" dirty="0" err="1"/>
              <a:t>böhringer</a:t>
            </a:r>
            <a:r>
              <a:rPr lang="en-US" altLang="ja-JP" sz="800" dirty="0"/>
              <a:t> </a:t>
            </a:r>
            <a:r>
              <a:rPr lang="en-US" altLang="ja-JP" sz="800" dirty="0" err="1"/>
              <a:t>friedrich</a:t>
            </a:r>
            <a:r>
              <a:rPr lang="en-US" altLang="ja-JP" sz="800" dirty="0"/>
              <a:t> </a:t>
            </a:r>
            <a:r>
              <a:rPr lang="en-US" altLang="ja-JP" sz="800" dirty="0" smtClean="0"/>
              <a:t>-</a:t>
            </a:r>
            <a:r>
              <a:rPr lang="ja-JP" altLang="en-US" sz="800" dirty="0"/>
              <a:t>継承 </a:t>
            </a:r>
            <a:r>
              <a:rPr lang="en-US" altLang="ja-JP" sz="800" dirty="0"/>
              <a:t>2.5, https://</a:t>
            </a:r>
            <a:r>
              <a:rPr lang="en-US" altLang="ja-JP" sz="800" dirty="0" smtClean="0"/>
              <a:t>commons.wikimedia.org/w/index.php?curid=2198269</a:t>
            </a:r>
            <a:endParaRPr kumimoji="1" lang="ja-JP" altLang="en-US" sz="800" dirty="0"/>
          </a:p>
        </p:txBody>
      </p:sp>
      <p:sp>
        <p:nvSpPr>
          <p:cNvPr id="14" name="テキスト ボックス 13"/>
          <p:cNvSpPr txBox="1"/>
          <p:nvPr/>
        </p:nvSpPr>
        <p:spPr>
          <a:xfrm>
            <a:off x="5314772" y="5770715"/>
            <a:ext cx="1651007" cy="230832"/>
          </a:xfrm>
          <a:prstGeom prst="rect">
            <a:avLst/>
          </a:prstGeom>
          <a:noFill/>
        </p:spPr>
        <p:txBody>
          <a:bodyPr wrap="square" rtlCol="0">
            <a:spAutoFit/>
          </a:bodyPr>
          <a:lstStyle/>
          <a:p>
            <a:r>
              <a:rPr kumimoji="1" lang="ja-JP" altLang="en-US" sz="900" b="1" dirty="0" smtClean="0"/>
              <a:t>使用した写真の著作権表示</a:t>
            </a:r>
            <a:endParaRPr kumimoji="1" lang="ja-JP" altLang="en-US" sz="900" b="1" dirty="0"/>
          </a:p>
        </p:txBody>
      </p:sp>
      <p:pic>
        <p:nvPicPr>
          <p:cNvPr id="6" name="図 5"/>
          <p:cNvPicPr>
            <a:picLocks noChangeAspect="1"/>
          </p:cNvPicPr>
          <p:nvPr/>
        </p:nvPicPr>
        <p:blipFill>
          <a:blip r:embed="rId7"/>
          <a:stretch>
            <a:fillRect/>
          </a:stretch>
        </p:blipFill>
        <p:spPr>
          <a:xfrm>
            <a:off x="114293" y="102592"/>
            <a:ext cx="1462433" cy="1067181"/>
          </a:xfrm>
          <a:prstGeom prst="rect">
            <a:avLst/>
          </a:prstGeom>
        </p:spPr>
      </p:pic>
      <p:sp>
        <p:nvSpPr>
          <p:cNvPr id="9" name="テキスト ボックス 8"/>
          <p:cNvSpPr txBox="1"/>
          <p:nvPr/>
        </p:nvSpPr>
        <p:spPr>
          <a:xfrm>
            <a:off x="630435" y="2988396"/>
            <a:ext cx="1816204" cy="1723549"/>
          </a:xfrm>
          <a:prstGeom prst="rect">
            <a:avLst/>
          </a:prstGeom>
          <a:noFill/>
        </p:spPr>
        <p:txBody>
          <a:bodyPr wrap="square" rtlCol="0">
            <a:spAutoFit/>
          </a:bodyPr>
          <a:lstStyle/>
          <a:p>
            <a:r>
              <a:rPr kumimoji="1" lang="ja-JP" altLang="en-US" dirty="0" smtClean="0">
                <a:latin typeface="UD デジタル 教科書体 NP-B" panose="02020700000000000000" pitchFamily="18" charset="-128"/>
                <a:ea typeface="UD デジタル 教科書体 NP-B" panose="02020700000000000000" pitchFamily="18" charset="-128"/>
              </a:rPr>
              <a:t>イグアナ科</a:t>
            </a:r>
            <a:endParaRPr kumimoji="1" lang="en-US" altLang="ja-JP" dirty="0" smtClean="0">
              <a:latin typeface="UD デジタル 教科書体 NP-B" panose="02020700000000000000" pitchFamily="18" charset="-128"/>
              <a:ea typeface="UD デジタル 教科書体 NP-B" panose="02020700000000000000" pitchFamily="18" charset="-128"/>
            </a:endParaRPr>
          </a:p>
          <a:p>
            <a:r>
              <a:rPr lang="ja-JP" altLang="en-US" sz="1100" dirty="0" smtClean="0">
                <a:latin typeface="UD デジタル 教科書体 NP-B" panose="02020700000000000000" pitchFamily="18" charset="-128"/>
                <a:ea typeface="UD デジタル 教科書体 NP-B" panose="02020700000000000000" pitchFamily="18" charset="-128"/>
              </a:rPr>
              <a:t>グリーンイグアナはペットとしても人気が高い。</a:t>
            </a:r>
            <a:r>
              <a:rPr kumimoji="1" lang="ja-JP" altLang="en-US" sz="1100" dirty="0" smtClean="0">
                <a:latin typeface="UD デジタル 教科書体 NP-B" panose="02020700000000000000" pitchFamily="18" charset="-128"/>
                <a:ea typeface="UD デジタル 教科書体 NP-B" panose="02020700000000000000" pitchFamily="18" charset="-128"/>
              </a:rPr>
              <a:t>メキシコでは食用にされており、養殖もされている。</a:t>
            </a:r>
            <a:endParaRPr kumimoji="1" lang="en-US" altLang="ja-JP" sz="1100" dirty="0" smtClean="0">
              <a:latin typeface="UD デジタル 教科書体 NP-B" panose="02020700000000000000" pitchFamily="18" charset="-128"/>
              <a:ea typeface="UD デジタル 教科書体 NP-B" panose="02020700000000000000" pitchFamily="18" charset="-128"/>
            </a:endParaRPr>
          </a:p>
          <a:p>
            <a:r>
              <a:rPr lang="ja-JP" altLang="en-US" sz="1100" dirty="0" smtClean="0">
                <a:latin typeface="UD デジタル 教科書体 NP-B" panose="02020700000000000000" pitchFamily="18" charset="-128"/>
                <a:ea typeface="UD デジタル 教科書体 NP-B" panose="02020700000000000000" pitchFamily="18" charset="-128"/>
              </a:rPr>
              <a:t>最大</a:t>
            </a:r>
            <a:r>
              <a:rPr lang="en-US" altLang="ja-JP" sz="1100" dirty="0" smtClean="0">
                <a:latin typeface="UD デジタル 教科書体 NP-B" panose="02020700000000000000" pitchFamily="18" charset="-128"/>
                <a:ea typeface="UD デジタル 教科書体 NP-B" panose="02020700000000000000" pitchFamily="18" charset="-128"/>
              </a:rPr>
              <a:t>2</a:t>
            </a:r>
            <a:r>
              <a:rPr lang="ja-JP" altLang="en-US" sz="1100" dirty="0" err="1" smtClean="0">
                <a:latin typeface="UD デジタル 教科書体 NP-B" panose="02020700000000000000" pitchFamily="18" charset="-128"/>
                <a:ea typeface="UD デジタル 教科書体 NP-B" panose="02020700000000000000" pitchFamily="18" charset="-128"/>
              </a:rPr>
              <a:t>ｍ</a:t>
            </a:r>
            <a:r>
              <a:rPr lang="ja-JP" altLang="en-US" sz="1100" dirty="0" smtClean="0">
                <a:latin typeface="UD デジタル 教科書体 NP-B" panose="02020700000000000000" pitchFamily="18" charset="-128"/>
                <a:ea typeface="UD デジタル 教科書体 NP-B" panose="02020700000000000000" pitchFamily="18" charset="-128"/>
              </a:rPr>
              <a:t>になる種がある。</a:t>
            </a:r>
            <a:endParaRPr lang="en-US" altLang="ja-JP" sz="1100" dirty="0" smtClean="0">
              <a:latin typeface="UD デジタル 教科書体 NP-B" panose="02020700000000000000" pitchFamily="18" charset="-128"/>
              <a:ea typeface="UD デジタル 教科書体 NP-B" panose="02020700000000000000" pitchFamily="18" charset="-128"/>
            </a:endParaRPr>
          </a:p>
          <a:p>
            <a:r>
              <a:rPr lang="ja-JP" altLang="en-US" sz="1100" dirty="0" smtClean="0">
                <a:latin typeface="UD デジタル 教科書体 NP-B" panose="02020700000000000000" pitchFamily="18" charset="-128"/>
                <a:ea typeface="UD デジタル 教科書体 NP-B" panose="02020700000000000000" pitchFamily="18" charset="-128"/>
              </a:rPr>
              <a:t>体色</a:t>
            </a:r>
            <a:r>
              <a:rPr lang="ja-JP" altLang="en-US" sz="1100" dirty="0">
                <a:latin typeface="UD デジタル 教科書体 NP-B" panose="02020700000000000000" pitchFamily="18" charset="-128"/>
                <a:ea typeface="UD デジタル 教科書体 NP-B" panose="02020700000000000000" pitchFamily="18" charset="-128"/>
              </a:rPr>
              <a:t>を変化させることができる種もいる</a:t>
            </a:r>
            <a:r>
              <a:rPr lang="ja-JP" altLang="en-US" sz="1100" dirty="0" smtClean="0">
                <a:latin typeface="UD デジタル 教科書体 NP-B" panose="02020700000000000000" pitchFamily="18" charset="-128"/>
                <a:ea typeface="UD デジタル 教科書体 NP-B" panose="02020700000000000000" pitchFamily="18" charset="-128"/>
              </a:rPr>
              <a:t>。</a:t>
            </a:r>
            <a:endParaRPr lang="ja-JP" altLang="en-US" sz="1100" dirty="0">
              <a:latin typeface="UD デジタル 教科書体 NP-B" panose="02020700000000000000" pitchFamily="18" charset="-128"/>
              <a:ea typeface="UD デジタル 教科書体 NP-B" panose="02020700000000000000" pitchFamily="18" charset="-128"/>
            </a:endParaRPr>
          </a:p>
        </p:txBody>
      </p:sp>
      <p:pic>
        <p:nvPicPr>
          <p:cNvPr id="22" name="図 2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028396" y="1817130"/>
            <a:ext cx="1444750" cy="1090251"/>
          </a:xfrm>
          <a:prstGeom prst="rect">
            <a:avLst/>
          </a:prstGeom>
        </p:spPr>
      </p:pic>
      <p:sp>
        <p:nvSpPr>
          <p:cNvPr id="27" name="テキスト ボックス 26"/>
          <p:cNvSpPr txBox="1"/>
          <p:nvPr/>
        </p:nvSpPr>
        <p:spPr>
          <a:xfrm>
            <a:off x="2924431" y="2988396"/>
            <a:ext cx="1837039" cy="1046440"/>
          </a:xfrm>
          <a:prstGeom prst="rect">
            <a:avLst/>
          </a:prstGeom>
          <a:noFill/>
        </p:spPr>
        <p:txBody>
          <a:bodyPr wrap="square" rtlCol="0">
            <a:spAutoFit/>
          </a:bodyPr>
          <a:lstStyle/>
          <a:p>
            <a:r>
              <a:rPr kumimoji="1" lang="ja-JP" altLang="en-US" dirty="0" smtClean="0">
                <a:latin typeface="UD デジタル 教科書体 NP-B" panose="02020700000000000000" pitchFamily="18" charset="-128"/>
                <a:ea typeface="UD デジタル 教科書体 NP-B" panose="02020700000000000000" pitchFamily="18" charset="-128"/>
              </a:rPr>
              <a:t>ヤモリ科</a:t>
            </a:r>
            <a:endParaRPr kumimoji="1" lang="en-US" altLang="ja-JP" dirty="0" smtClean="0">
              <a:latin typeface="UD デジタル 教科書体 NP-B" panose="02020700000000000000" pitchFamily="18" charset="-128"/>
              <a:ea typeface="UD デジタル 教科書体 NP-B" panose="02020700000000000000" pitchFamily="18" charset="-128"/>
            </a:endParaRPr>
          </a:p>
          <a:p>
            <a:r>
              <a:rPr lang="ja-JP" altLang="en-US" sz="1100" dirty="0" smtClean="0">
                <a:latin typeface="UD デジタル 教科書体 NP-B" panose="02020700000000000000" pitchFamily="18" charset="-128"/>
                <a:ea typeface="UD デジタル 教科書体 NP-B" panose="02020700000000000000" pitchFamily="18" charset="-128"/>
              </a:rPr>
              <a:t>大型の眼をもち、まぶたがない。瞳孔は縦長の種が多い。</a:t>
            </a:r>
            <a:endParaRPr lang="en-US" altLang="ja-JP" sz="1100" dirty="0" smtClean="0">
              <a:latin typeface="UD デジタル 教科書体 NP-B" panose="02020700000000000000" pitchFamily="18" charset="-128"/>
              <a:ea typeface="UD デジタル 教科書体 NP-B" panose="02020700000000000000" pitchFamily="18" charset="-128"/>
            </a:endParaRPr>
          </a:p>
          <a:p>
            <a:r>
              <a:rPr kumimoji="1" lang="ja-JP" altLang="en-US" sz="1100" dirty="0">
                <a:latin typeface="UD デジタル 教科書体 NP-B" panose="02020700000000000000" pitchFamily="18" charset="-128"/>
                <a:ea typeface="UD デジタル 教科書体 NP-B" panose="02020700000000000000" pitchFamily="18" charset="-128"/>
              </a:rPr>
              <a:t>主</a:t>
            </a:r>
            <a:r>
              <a:rPr kumimoji="1" lang="ja-JP" altLang="en-US" sz="1100" dirty="0" smtClean="0">
                <a:latin typeface="UD デジタル 教科書体 NP-B" panose="02020700000000000000" pitchFamily="18" charset="-128"/>
                <a:ea typeface="UD デジタル 教科書体 NP-B" panose="02020700000000000000" pitchFamily="18" charset="-128"/>
              </a:rPr>
              <a:t>に夜行性で動物食。</a:t>
            </a:r>
            <a:endParaRPr kumimoji="1" lang="ja-JP" altLang="en-US" sz="1100" dirty="0">
              <a:latin typeface="UD デジタル 教科書体 NP-B" panose="02020700000000000000" pitchFamily="18" charset="-128"/>
              <a:ea typeface="UD デジタル 教科書体 NP-B" panose="02020700000000000000" pitchFamily="18" charset="-128"/>
            </a:endParaRPr>
          </a:p>
        </p:txBody>
      </p:sp>
      <p:pic>
        <p:nvPicPr>
          <p:cNvPr id="23" name="図 2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30434" y="1521205"/>
            <a:ext cx="1699788" cy="1353065"/>
          </a:xfrm>
          <a:prstGeom prst="rect">
            <a:avLst/>
          </a:prstGeom>
        </p:spPr>
      </p:pic>
      <p:pic>
        <p:nvPicPr>
          <p:cNvPr id="28" name="図 2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855270" y="1588683"/>
            <a:ext cx="1949115" cy="1318698"/>
          </a:xfrm>
          <a:prstGeom prst="rect">
            <a:avLst/>
          </a:prstGeom>
        </p:spPr>
      </p:pic>
      <p:sp>
        <p:nvSpPr>
          <p:cNvPr id="29" name="テキスト ボックス 28"/>
          <p:cNvSpPr txBox="1"/>
          <p:nvPr/>
        </p:nvSpPr>
        <p:spPr>
          <a:xfrm>
            <a:off x="4761470" y="2988396"/>
            <a:ext cx="1837039" cy="1384995"/>
          </a:xfrm>
          <a:prstGeom prst="rect">
            <a:avLst/>
          </a:prstGeom>
          <a:noFill/>
        </p:spPr>
        <p:txBody>
          <a:bodyPr wrap="square" rtlCol="0">
            <a:spAutoFit/>
          </a:bodyPr>
          <a:lstStyle/>
          <a:p>
            <a:r>
              <a:rPr kumimoji="1" lang="ja-JP" altLang="en-US" dirty="0" smtClean="0">
                <a:latin typeface="UD デジタル 教科書体 NP-B" panose="02020700000000000000" pitchFamily="18" charset="-128"/>
                <a:ea typeface="UD デジタル 教科書体 NP-B" panose="02020700000000000000" pitchFamily="18" charset="-128"/>
              </a:rPr>
              <a:t>アガマ科</a:t>
            </a:r>
            <a:endParaRPr kumimoji="1" lang="en-US" altLang="ja-JP" dirty="0" smtClean="0">
              <a:latin typeface="UD デジタル 教科書体 NP-B" panose="02020700000000000000" pitchFamily="18" charset="-128"/>
              <a:ea typeface="UD デジタル 教科書体 NP-B" panose="02020700000000000000" pitchFamily="18" charset="-128"/>
            </a:endParaRPr>
          </a:p>
          <a:p>
            <a:r>
              <a:rPr lang="ja-JP" altLang="en-US" sz="1100" dirty="0" smtClean="0">
                <a:latin typeface="UD デジタル 教科書体 NP-B" panose="02020700000000000000" pitchFamily="18" charset="-128"/>
                <a:ea typeface="UD デジタル 教科書体 NP-B" panose="02020700000000000000" pitchFamily="18" charset="-128"/>
              </a:rPr>
              <a:t>全長</a:t>
            </a:r>
            <a:r>
              <a:rPr lang="en-US" altLang="ja-JP" sz="1100" dirty="0" smtClean="0">
                <a:latin typeface="UD デジタル 教科書体 NP-B" panose="02020700000000000000" pitchFamily="18" charset="-128"/>
                <a:ea typeface="UD デジタル 教科書体 NP-B" panose="02020700000000000000" pitchFamily="18" charset="-128"/>
              </a:rPr>
              <a:t>30</a:t>
            </a:r>
            <a:r>
              <a:rPr lang="ja-JP" altLang="en-US" sz="1100" dirty="0" smtClean="0">
                <a:latin typeface="UD デジタル 教科書体 NP-B" panose="02020700000000000000" pitchFamily="18" charset="-128"/>
                <a:ea typeface="UD デジタル 教科書体 NP-B" panose="02020700000000000000" pitchFamily="18" charset="-128"/>
              </a:rPr>
              <a:t>㎝前後。</a:t>
            </a:r>
            <a:r>
              <a:rPr kumimoji="1" lang="ja-JP" altLang="en-US" sz="1100" dirty="0" smtClean="0">
                <a:latin typeface="UD デジタル 教科書体 NP-B" panose="02020700000000000000" pitchFamily="18" charset="-128"/>
                <a:ea typeface="UD デジタル 教科書体 NP-B" panose="02020700000000000000" pitchFamily="18" charset="-128"/>
              </a:rPr>
              <a:t>主に動物食。繁殖はほぼ卵生。</a:t>
            </a:r>
            <a:endParaRPr kumimoji="1" lang="en-US" altLang="ja-JP" sz="1100" dirty="0" smtClean="0">
              <a:latin typeface="UD デジタル 教科書体 NP-B" panose="02020700000000000000" pitchFamily="18" charset="-128"/>
              <a:ea typeface="UD デジタル 教科書体 NP-B" panose="02020700000000000000" pitchFamily="18" charset="-128"/>
            </a:endParaRPr>
          </a:p>
          <a:p>
            <a:r>
              <a:rPr lang="ja-JP" altLang="en-US" sz="1100" dirty="0">
                <a:latin typeface="UD デジタル 教科書体 NP-B" panose="02020700000000000000" pitchFamily="18" charset="-128"/>
                <a:ea typeface="UD デジタル 教科書体 NP-B" panose="02020700000000000000" pitchFamily="18" charset="-128"/>
              </a:rPr>
              <a:t>日本で</a:t>
            </a:r>
            <a:r>
              <a:rPr lang="ja-JP" altLang="en-US" sz="1100" dirty="0" smtClean="0">
                <a:latin typeface="UD デジタル 教科書体 NP-B" panose="02020700000000000000" pitchFamily="18" charset="-128"/>
                <a:ea typeface="UD デジタル 教科書体 NP-B" panose="02020700000000000000" pitchFamily="18" charset="-128"/>
              </a:rPr>
              <a:t>は南西諸島にキノボリトカゲが分布する</a:t>
            </a:r>
            <a:endParaRPr lang="en-US" altLang="ja-JP" sz="1100" dirty="0" smtClean="0">
              <a:latin typeface="UD デジタル 教科書体 NP-B" panose="02020700000000000000" pitchFamily="18" charset="-128"/>
              <a:ea typeface="UD デジタル 教科書体 NP-B" panose="02020700000000000000" pitchFamily="18" charset="-128"/>
            </a:endParaRPr>
          </a:p>
          <a:p>
            <a:r>
              <a:rPr lang="ja-JP" altLang="en-US" sz="1100" dirty="0" smtClean="0">
                <a:latin typeface="UD デジタル 教科書体 NP-B" panose="02020700000000000000" pitchFamily="18" charset="-128"/>
                <a:ea typeface="UD デジタル 教科書体 NP-B" panose="02020700000000000000" pitchFamily="18" charset="-128"/>
              </a:rPr>
              <a:t>体色</a:t>
            </a:r>
            <a:r>
              <a:rPr lang="ja-JP" altLang="en-US" sz="1100" dirty="0">
                <a:latin typeface="UD デジタル 教科書体 NP-B" panose="02020700000000000000" pitchFamily="18" charset="-128"/>
                <a:ea typeface="UD デジタル 教科書体 NP-B" panose="02020700000000000000" pitchFamily="18" charset="-128"/>
              </a:rPr>
              <a:t>を変化</a:t>
            </a:r>
            <a:r>
              <a:rPr lang="ja-JP" altLang="en-US" sz="1100" dirty="0" smtClean="0">
                <a:latin typeface="UD デジタル 教科書体 NP-B" panose="02020700000000000000" pitchFamily="18" charset="-128"/>
                <a:ea typeface="UD デジタル 教科書体 NP-B" panose="02020700000000000000" pitchFamily="18" charset="-128"/>
              </a:rPr>
              <a:t>させることができる種もいる。</a:t>
            </a:r>
            <a:endParaRPr kumimoji="1" lang="ja-JP" altLang="en-US" sz="1100" dirty="0">
              <a:latin typeface="UD デジタル 教科書体 NP-B" panose="02020700000000000000" pitchFamily="18" charset="-128"/>
              <a:ea typeface="UD デジタル 教科書体 NP-B" panose="02020700000000000000" pitchFamily="18" charset="-128"/>
            </a:endParaRPr>
          </a:p>
        </p:txBody>
      </p:sp>
      <p:pic>
        <p:nvPicPr>
          <p:cNvPr id="3" name="図 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186509" y="1552124"/>
            <a:ext cx="1815071" cy="1361303"/>
          </a:xfrm>
          <a:prstGeom prst="rect">
            <a:avLst/>
          </a:prstGeom>
        </p:spPr>
      </p:pic>
      <p:sp>
        <p:nvSpPr>
          <p:cNvPr id="15" name="テキスト ボックス 14"/>
          <p:cNvSpPr txBox="1"/>
          <p:nvPr/>
        </p:nvSpPr>
        <p:spPr>
          <a:xfrm>
            <a:off x="7164541" y="2990576"/>
            <a:ext cx="1837039" cy="2339102"/>
          </a:xfrm>
          <a:prstGeom prst="rect">
            <a:avLst/>
          </a:prstGeom>
          <a:noFill/>
        </p:spPr>
        <p:txBody>
          <a:bodyPr wrap="square" rtlCol="0">
            <a:spAutoFit/>
          </a:bodyPr>
          <a:lstStyle/>
          <a:p>
            <a:r>
              <a:rPr kumimoji="1" lang="ja-JP" altLang="en-US" dirty="0" smtClean="0">
                <a:latin typeface="UD デジタル 教科書体 NP-B" panose="02020700000000000000" pitchFamily="18" charset="-128"/>
                <a:ea typeface="UD デジタル 教科書体 NP-B" panose="02020700000000000000" pitchFamily="18" charset="-128"/>
              </a:rPr>
              <a:t>スキンク</a:t>
            </a:r>
            <a:endParaRPr kumimoji="1" lang="en-US" altLang="ja-JP" dirty="0" smtClean="0">
              <a:latin typeface="UD デジタル 教科書体 NP-B" panose="02020700000000000000" pitchFamily="18" charset="-128"/>
              <a:ea typeface="UD デジタル 教科書体 NP-B" panose="02020700000000000000" pitchFamily="18" charset="-128"/>
            </a:endParaRPr>
          </a:p>
          <a:p>
            <a:r>
              <a:rPr kumimoji="1" lang="ja-JP" altLang="en-US" dirty="0" smtClean="0">
                <a:latin typeface="UD デジタル 教科書体 NP-B" panose="02020700000000000000" pitchFamily="18" charset="-128"/>
                <a:ea typeface="UD デジタル 教科書体 NP-B" panose="02020700000000000000" pitchFamily="18" charset="-128"/>
              </a:rPr>
              <a:t>（トカゲ）科</a:t>
            </a:r>
            <a:endParaRPr kumimoji="1" lang="en-US" altLang="ja-JP" dirty="0" smtClean="0">
              <a:latin typeface="UD デジタル 教科書体 NP-B" panose="02020700000000000000" pitchFamily="18" charset="-128"/>
              <a:ea typeface="UD デジタル 教科書体 NP-B" panose="02020700000000000000" pitchFamily="18" charset="-128"/>
            </a:endParaRPr>
          </a:p>
          <a:p>
            <a:r>
              <a:rPr lang="en-US" altLang="ja-JP" sz="1100" dirty="0" smtClean="0">
                <a:latin typeface="UD デジタル 教科書体 NP-B" panose="02020700000000000000" pitchFamily="18" charset="-128"/>
                <a:ea typeface="UD デジタル 教科書体 NP-B" panose="02020700000000000000" pitchFamily="18" charset="-128"/>
              </a:rPr>
              <a:t>1700</a:t>
            </a:r>
            <a:r>
              <a:rPr lang="ja-JP" altLang="en-US" sz="1100" dirty="0" smtClean="0">
                <a:latin typeface="UD デジタル 教科書体 NP-B" panose="02020700000000000000" pitchFamily="18" charset="-128"/>
                <a:ea typeface="UD デジタル 教科書体 NP-B" panose="02020700000000000000" pitchFamily="18" charset="-128"/>
              </a:rPr>
              <a:t>種存在する。</a:t>
            </a:r>
            <a:endParaRPr lang="en-US" altLang="ja-JP" sz="1100" dirty="0" smtClean="0">
              <a:latin typeface="UD デジタル 教科書体 NP-B" panose="02020700000000000000" pitchFamily="18" charset="-128"/>
              <a:ea typeface="UD デジタル 教科書体 NP-B" panose="02020700000000000000" pitchFamily="18" charset="-128"/>
            </a:endParaRPr>
          </a:p>
          <a:p>
            <a:r>
              <a:rPr lang="ja-JP" altLang="en-US" sz="1100" dirty="0">
                <a:latin typeface="UD デジタル 教科書体 NP-B" panose="02020700000000000000" pitchFamily="18" charset="-128"/>
                <a:ea typeface="UD デジタル 教科書体 NP-B" panose="02020700000000000000" pitchFamily="18" charset="-128"/>
              </a:rPr>
              <a:t>まぶたを</a:t>
            </a:r>
            <a:r>
              <a:rPr lang="ja-JP" altLang="en-US" sz="1100" dirty="0" smtClean="0">
                <a:latin typeface="UD デジタル 教科書体 NP-B" panose="02020700000000000000" pitchFamily="18" charset="-128"/>
                <a:ea typeface="UD デジタル 教科書体 NP-B" panose="02020700000000000000" pitchFamily="18" charset="-128"/>
              </a:rPr>
              <a:t>持ち</a:t>
            </a:r>
            <a:r>
              <a:rPr kumimoji="1" lang="ja-JP" altLang="en-US" sz="1100" dirty="0" smtClean="0">
                <a:latin typeface="UD デジタル 教科書体 NP-B" panose="02020700000000000000" pitchFamily="18" charset="-128"/>
                <a:ea typeface="UD デジタル 教科書体 NP-B" panose="02020700000000000000" pitchFamily="18" charset="-128"/>
              </a:rPr>
              <a:t>、鱗は硬く、つるつるしている。主に動物食または雑食。世界中に様々な種が生息している。</a:t>
            </a:r>
            <a:endParaRPr kumimoji="1" lang="en-US" altLang="ja-JP" sz="1100" dirty="0" smtClean="0">
              <a:latin typeface="UD デジタル 教科書体 NP-B" panose="02020700000000000000" pitchFamily="18" charset="-128"/>
              <a:ea typeface="UD デジタル 教科書体 NP-B" panose="02020700000000000000" pitchFamily="18" charset="-128"/>
            </a:endParaRPr>
          </a:p>
          <a:p>
            <a:r>
              <a:rPr kumimoji="1" lang="ja-JP" altLang="en-US" sz="1100" dirty="0" smtClean="0">
                <a:latin typeface="UD デジタル 教科書体 NP-B" panose="02020700000000000000" pitchFamily="18" charset="-128"/>
                <a:ea typeface="UD デジタル 教科書体 NP-B" panose="02020700000000000000" pitchFamily="18" charset="-128"/>
              </a:rPr>
              <a:t>危険が迫ると尾を自切する種がいる。</a:t>
            </a:r>
            <a:endParaRPr kumimoji="1" lang="en-US" altLang="ja-JP" sz="1100" dirty="0" smtClean="0">
              <a:latin typeface="UD デジタル 教科書体 NP-B" panose="02020700000000000000" pitchFamily="18" charset="-128"/>
              <a:ea typeface="UD デジタル 教科書体 NP-B" panose="02020700000000000000" pitchFamily="18" charset="-128"/>
            </a:endParaRPr>
          </a:p>
          <a:p>
            <a:r>
              <a:rPr kumimoji="1" lang="ja-JP" altLang="en-US" sz="1100" dirty="0" smtClean="0">
                <a:latin typeface="UD デジタル 教科書体 NP-B" panose="02020700000000000000" pitchFamily="18" charset="-128"/>
                <a:ea typeface="UD デジタル 教科書体 NP-B" panose="02020700000000000000" pitchFamily="18" charset="-128"/>
              </a:rPr>
              <a:t>体色</a:t>
            </a:r>
            <a:r>
              <a:rPr kumimoji="1" lang="ja-JP" altLang="en-US" sz="1100" dirty="0" smtClean="0">
                <a:latin typeface="UD デジタル 教科書体 NP-B" panose="02020700000000000000" pitchFamily="18" charset="-128"/>
                <a:ea typeface="UD デジタル 教科書体 NP-B" panose="02020700000000000000" pitchFamily="18" charset="-128"/>
              </a:rPr>
              <a:t>を変化させる種もいる。</a:t>
            </a:r>
            <a:endParaRPr kumimoji="1" lang="en-US" altLang="ja-JP" sz="1100" dirty="0" smtClean="0">
              <a:latin typeface="UD デジタル 教科書体 NP-B" panose="02020700000000000000" pitchFamily="18" charset="-128"/>
              <a:ea typeface="UD デジタル 教科書体 NP-B" panose="02020700000000000000" pitchFamily="18" charset="-128"/>
            </a:endParaRPr>
          </a:p>
        </p:txBody>
      </p:sp>
      <p:pic>
        <p:nvPicPr>
          <p:cNvPr id="4" name="図 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246229" y="1521205"/>
            <a:ext cx="2077641" cy="1386176"/>
          </a:xfrm>
          <a:prstGeom prst="rect">
            <a:avLst/>
          </a:prstGeom>
        </p:spPr>
      </p:pic>
      <p:sp>
        <p:nvSpPr>
          <p:cNvPr id="17" name="テキスト ボックス 16"/>
          <p:cNvSpPr txBox="1"/>
          <p:nvPr/>
        </p:nvSpPr>
        <p:spPr>
          <a:xfrm>
            <a:off x="9246229" y="2990576"/>
            <a:ext cx="1837039" cy="1384995"/>
          </a:xfrm>
          <a:prstGeom prst="rect">
            <a:avLst/>
          </a:prstGeom>
          <a:noFill/>
        </p:spPr>
        <p:txBody>
          <a:bodyPr wrap="square" rtlCol="0">
            <a:spAutoFit/>
          </a:bodyPr>
          <a:lstStyle/>
          <a:p>
            <a:r>
              <a:rPr kumimoji="1" lang="ja-JP" altLang="en-US" dirty="0" smtClean="0">
                <a:latin typeface="UD デジタル 教科書体 NP-B" panose="02020700000000000000" pitchFamily="18" charset="-128"/>
                <a:ea typeface="UD デジタル 教科書体 NP-B" panose="02020700000000000000" pitchFamily="18" charset="-128"/>
              </a:rPr>
              <a:t>カナヘビ科</a:t>
            </a:r>
            <a:endParaRPr kumimoji="1" lang="en-US" altLang="ja-JP" dirty="0" smtClean="0">
              <a:latin typeface="UD デジタル 教科書体 NP-B" panose="02020700000000000000" pitchFamily="18" charset="-128"/>
              <a:ea typeface="UD デジタル 教科書体 NP-B" panose="02020700000000000000" pitchFamily="18" charset="-128"/>
            </a:endParaRPr>
          </a:p>
          <a:p>
            <a:r>
              <a:rPr kumimoji="1" lang="ja-JP" altLang="en-US" sz="1100" dirty="0" smtClean="0">
                <a:latin typeface="UD デジタル 教科書体 NP-B" panose="02020700000000000000" pitchFamily="18" charset="-128"/>
                <a:ea typeface="UD デジタル 教科書体 NP-B" panose="02020700000000000000" pitchFamily="18" charset="-128"/>
              </a:rPr>
              <a:t>頭部は円すい形で胴体が長い。特に尾の比率が大きい。</a:t>
            </a:r>
            <a:r>
              <a:rPr lang="ja-JP" altLang="en-US" sz="1100" dirty="0">
                <a:latin typeface="UD デジタル 教科書体 NP-B" panose="02020700000000000000" pitchFamily="18" charset="-128"/>
                <a:ea typeface="UD デジタル 教科書体 NP-B" panose="02020700000000000000" pitchFamily="18" charset="-128"/>
              </a:rPr>
              <a:t>主に動物食または</a:t>
            </a:r>
            <a:r>
              <a:rPr lang="ja-JP" altLang="en-US" sz="1100" dirty="0" smtClean="0">
                <a:latin typeface="UD デジタル 教科書体 NP-B" panose="02020700000000000000" pitchFamily="18" charset="-128"/>
                <a:ea typeface="UD デジタル 教科書体 NP-B" panose="02020700000000000000" pitchFamily="18" charset="-128"/>
              </a:rPr>
              <a:t>雑食。</a:t>
            </a:r>
            <a:endParaRPr lang="en-US" altLang="ja-JP" sz="1100" dirty="0" smtClean="0">
              <a:latin typeface="UD デジタル 教科書体 NP-B" panose="02020700000000000000" pitchFamily="18" charset="-128"/>
              <a:ea typeface="UD デジタル 教科書体 NP-B" panose="02020700000000000000" pitchFamily="18" charset="-128"/>
            </a:endParaRPr>
          </a:p>
          <a:p>
            <a:r>
              <a:rPr kumimoji="1" lang="ja-JP" altLang="en-US" sz="1100" dirty="0" smtClean="0">
                <a:latin typeface="UD デジタル 教科書体 NP-B" panose="02020700000000000000" pitchFamily="18" charset="-128"/>
                <a:ea typeface="UD デジタル 教科書体 NP-B" panose="02020700000000000000" pitchFamily="18" charset="-128"/>
              </a:rPr>
              <a:t>卵生だが胎生の種もいる。</a:t>
            </a:r>
            <a:endParaRPr kumimoji="1" lang="en-US" altLang="ja-JP" sz="1100" dirty="0" smtClean="0">
              <a:latin typeface="UD デジタル 教科書体 NP-B" panose="02020700000000000000" pitchFamily="18" charset="-128"/>
              <a:ea typeface="UD デジタル 教科書体 NP-B" panose="02020700000000000000" pitchFamily="18" charset="-128"/>
            </a:endParaRPr>
          </a:p>
          <a:p>
            <a:endParaRPr kumimoji="1" lang="ja-JP" altLang="en-US" sz="1100" dirty="0">
              <a:latin typeface="UD デジタル 教科書体 NP-B" panose="02020700000000000000" pitchFamily="18" charset="-128"/>
              <a:ea typeface="UD デジタル 教科書体 NP-B" panose="02020700000000000000" pitchFamily="18" charset="-128"/>
            </a:endParaRPr>
          </a:p>
        </p:txBody>
      </p:sp>
      <p:sp>
        <p:nvSpPr>
          <p:cNvPr id="18" name="テキスト ボックス 17"/>
          <p:cNvSpPr txBox="1"/>
          <p:nvPr/>
        </p:nvSpPr>
        <p:spPr>
          <a:xfrm>
            <a:off x="4381927" y="636182"/>
            <a:ext cx="946686" cy="307777"/>
          </a:xfrm>
          <a:prstGeom prst="rect">
            <a:avLst/>
          </a:prstGeom>
          <a:noFill/>
        </p:spPr>
        <p:txBody>
          <a:bodyPr wrap="square" rtlCol="0">
            <a:spAutoFit/>
          </a:bodyPr>
          <a:lstStyle/>
          <a:p>
            <a:r>
              <a:rPr lang="en-US" altLang="ja-JP" sz="1400" dirty="0" smtClean="0">
                <a:solidFill>
                  <a:srgbClr val="0070C0"/>
                </a:solidFill>
                <a:latin typeface="UD デジタル 教科書体 NP-B" panose="02020700000000000000" pitchFamily="18" charset="-128"/>
                <a:ea typeface="UD デジタル 教科書体 NP-B" panose="02020700000000000000" pitchFamily="18" charset="-128"/>
              </a:rPr>
              <a:t>4000</a:t>
            </a:r>
            <a:r>
              <a:rPr lang="ja-JP" altLang="en-US" sz="1400" dirty="0" smtClean="0">
                <a:solidFill>
                  <a:srgbClr val="0070C0"/>
                </a:solidFill>
                <a:latin typeface="UD デジタル 教科書体 NP-B" panose="02020700000000000000" pitchFamily="18" charset="-128"/>
                <a:ea typeface="UD デジタル 教科書体 NP-B" panose="02020700000000000000" pitchFamily="18" charset="-128"/>
              </a:rPr>
              <a:t>種</a:t>
            </a:r>
            <a:endParaRPr lang="en-US" altLang="ja-JP" sz="1400" dirty="0">
              <a:solidFill>
                <a:srgbClr val="0070C0"/>
              </a:solidFill>
              <a:latin typeface="UD デジタル 教科書体 NP-B" panose="02020700000000000000" pitchFamily="18" charset="-128"/>
              <a:ea typeface="UD デジタル 教科書体 NP-B" panose="02020700000000000000" pitchFamily="18" charset="-128"/>
            </a:endParaRPr>
          </a:p>
        </p:txBody>
      </p:sp>
    </p:spTree>
    <p:custDataLst>
      <p:tags r:id="rId1"/>
    </p:custDataLst>
    <p:extLst>
      <p:ext uri="{BB962C8B-B14F-4D97-AF65-F5344CB8AC3E}">
        <p14:creationId xmlns:p14="http://schemas.microsoft.com/office/powerpoint/2010/main" val="3042457382"/>
      </p:ext>
    </p:extLst>
  </p:cSld>
  <p:clrMapOvr>
    <a:masterClrMapping/>
  </p:clrMapOvr>
  <mc:AlternateContent xmlns:mc="http://schemas.openxmlformats.org/markup-compatibility/2006" xmlns:p14="http://schemas.microsoft.com/office/powerpoint/2010/main">
    <mc:Choice Requires="p14">
      <p:transition spd="slow" p14:dur="2000" advTm="89851"/>
    </mc:Choice>
    <mc:Fallback xmlns="">
      <p:transition spd="slow" advTm="8985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500"/>
                                        <p:tgtEl>
                                          <p:spTgt spid="23"/>
                                        </p:tgtEl>
                                      </p:cBhvr>
                                    </p:animEffect>
                                  </p:childTnLst>
                                </p:cTn>
                              </p:par>
                              <p:par>
                                <p:cTn id="14" presetID="10" presetClass="entr" presetSubtype="0" fill="hold"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500"/>
                                        <p:tgtEl>
                                          <p:spTgt spid="22"/>
                                        </p:tgtEl>
                                      </p:cBhvr>
                                    </p:animEffect>
                                  </p:childTnLst>
                                </p:cTn>
                              </p:par>
                              <p:par>
                                <p:cTn id="17" presetID="10" presetClass="entr" presetSubtype="0" fill="hold" nodeType="with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fade">
                                      <p:cBhvr>
                                        <p:cTn id="19" dur="500"/>
                                        <p:tgtEl>
                                          <p:spTgt spid="28"/>
                                        </p:tgtEl>
                                      </p:cBhvr>
                                    </p:animEffect>
                                  </p:childTnLst>
                                </p:cTn>
                              </p:par>
                              <p:par>
                                <p:cTn id="20" presetID="10" presetClass="entr" presetSubtype="0"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par>
                                <p:cTn id="23" presetID="10" presetClass="entr" presetSubtype="0" fill="hold"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fade">
                                      <p:cBhvr>
                                        <p:cTn id="35" dur="500"/>
                                        <p:tgtEl>
                                          <p:spTgt spid="27"/>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500"/>
                                        <p:tgtEl>
                                          <p:spTgt spid="29"/>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fade">
                                      <p:cBhvr>
                                        <p:cTn id="45" dur="500"/>
                                        <p:tgtEl>
                                          <p:spTgt spid="15"/>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 grpId="0"/>
      <p:bldP spid="9" grpId="0"/>
      <p:bldP spid="27" grpId="0"/>
      <p:bldP spid="29" grpId="0"/>
      <p:bldP spid="15" grpId="0"/>
      <p:bldP spid="1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2766837" y="934253"/>
            <a:ext cx="5611044" cy="707886"/>
          </a:xfrm>
          <a:prstGeom prst="rect">
            <a:avLst/>
          </a:prstGeom>
          <a:noFill/>
        </p:spPr>
        <p:txBody>
          <a:bodyPr wrap="square" rtlCol="0">
            <a:spAutoFit/>
          </a:bodyPr>
          <a:lstStyle/>
          <a:p>
            <a:r>
              <a:rPr kumimoji="1" lang="ja-JP" altLang="en-US" sz="4000" dirty="0" smtClean="0">
                <a:latin typeface="UD デジタル 教科書体 NP-B" panose="02020700000000000000" pitchFamily="18" charset="-128"/>
                <a:ea typeface="UD デジタル 教科書体 NP-B" panose="02020700000000000000" pitchFamily="18" charset="-128"/>
              </a:rPr>
              <a:t>「カメレオン」クイズ</a:t>
            </a:r>
            <a:endParaRPr kumimoji="1" lang="ja-JP" altLang="en-US" sz="4000" dirty="0">
              <a:latin typeface="UD デジタル 教科書体 NP-B" panose="02020700000000000000" pitchFamily="18" charset="-128"/>
              <a:ea typeface="UD デジタル 教科書体 NP-B" panose="02020700000000000000" pitchFamily="18" charset="-128"/>
            </a:endParaRPr>
          </a:p>
        </p:txBody>
      </p:sp>
      <p:sp>
        <p:nvSpPr>
          <p:cNvPr id="6" name="テキスト ボックス 5"/>
          <p:cNvSpPr txBox="1"/>
          <p:nvPr/>
        </p:nvSpPr>
        <p:spPr>
          <a:xfrm>
            <a:off x="6268995" y="6542379"/>
            <a:ext cx="6054811" cy="215444"/>
          </a:xfrm>
          <a:prstGeom prst="rect">
            <a:avLst/>
          </a:prstGeom>
          <a:noFill/>
        </p:spPr>
        <p:txBody>
          <a:bodyPr wrap="square" rtlCol="0">
            <a:spAutoFit/>
          </a:bodyPr>
          <a:lstStyle/>
          <a:p>
            <a:r>
              <a:rPr lang="ja-JP" altLang="en-US" sz="800" dirty="0"/>
              <a:t>ミノールカメレオン：</a:t>
            </a:r>
            <a:r>
              <a:rPr lang="en-US" altLang="ja-JP" sz="800" dirty="0"/>
              <a:t>I, </a:t>
            </a:r>
            <a:r>
              <a:rPr lang="en-US" altLang="ja-JP" sz="800" dirty="0" err="1"/>
              <a:t>Mariusba</a:t>
            </a:r>
            <a:r>
              <a:rPr lang="en-US" altLang="ja-JP" sz="800" dirty="0"/>
              <a:t>, </a:t>
            </a:r>
            <a:r>
              <a:rPr lang="ja-JP" altLang="en-US" sz="800" dirty="0"/>
              <a:t>継承 </a:t>
            </a:r>
            <a:r>
              <a:rPr lang="en-US" altLang="ja-JP" sz="800" dirty="0"/>
              <a:t>3.0, https://commons.wikimedia.org/w/index.php?curid=2356664</a:t>
            </a:r>
            <a:endParaRPr lang="ja-JP" altLang="en-US" sz="800" dirty="0"/>
          </a:p>
        </p:txBody>
      </p:sp>
      <p:sp>
        <p:nvSpPr>
          <p:cNvPr id="9" name="テキスト ボックス 8"/>
          <p:cNvSpPr txBox="1"/>
          <p:nvPr/>
        </p:nvSpPr>
        <p:spPr>
          <a:xfrm>
            <a:off x="6268995" y="6326935"/>
            <a:ext cx="1402948" cy="215444"/>
          </a:xfrm>
          <a:prstGeom prst="rect">
            <a:avLst/>
          </a:prstGeom>
          <a:noFill/>
        </p:spPr>
        <p:txBody>
          <a:bodyPr wrap="none" rtlCol="0">
            <a:spAutoFit/>
          </a:bodyPr>
          <a:lstStyle/>
          <a:p>
            <a:r>
              <a:rPr kumimoji="1" lang="ja-JP" altLang="en-US" sz="800" b="1" dirty="0" smtClean="0">
                <a:latin typeface="BIZ UDPゴシック" panose="020B0400000000000000" pitchFamily="50" charset="-128"/>
                <a:ea typeface="BIZ UDPゴシック" panose="020B0400000000000000" pitchFamily="50" charset="-128"/>
              </a:rPr>
              <a:t>使用した写真の著作権表示</a:t>
            </a:r>
            <a:endParaRPr kumimoji="1" lang="ja-JP" altLang="en-US" sz="800" b="1" dirty="0">
              <a:latin typeface="BIZ UDPゴシック" panose="020B0400000000000000" pitchFamily="50" charset="-128"/>
              <a:ea typeface="BIZ UDPゴシック" panose="020B0400000000000000" pitchFamily="50" charset="-128"/>
            </a:endParaRPr>
          </a:p>
        </p:txBody>
      </p:sp>
      <p:pic>
        <p:nvPicPr>
          <p:cNvPr id="7" name="図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77190" y="2262769"/>
            <a:ext cx="3835718" cy="2876789"/>
          </a:xfrm>
          <a:prstGeom prst="rect">
            <a:avLst/>
          </a:prstGeom>
        </p:spPr>
      </p:pic>
    </p:spTree>
    <p:extLst>
      <p:ext uri="{BB962C8B-B14F-4D97-AF65-F5344CB8AC3E}">
        <p14:creationId xmlns:p14="http://schemas.microsoft.com/office/powerpoint/2010/main" val="2196142424"/>
      </p:ext>
    </p:extLst>
  </p:cSld>
  <p:clrMapOvr>
    <a:masterClrMapping/>
  </p:clrMapOvr>
  <mc:AlternateContent xmlns:mc="http://schemas.openxmlformats.org/markup-compatibility/2006" xmlns:p14="http://schemas.microsoft.com/office/powerpoint/2010/main">
    <mc:Choice Requires="p14">
      <p:transition spd="slow" p14:dur="2000" advTm="15748"/>
    </mc:Choice>
    <mc:Fallback xmlns="">
      <p:transition spd="slow" advTm="15748"/>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テキスト ボックス 15"/>
          <p:cNvSpPr txBox="1"/>
          <p:nvPr/>
        </p:nvSpPr>
        <p:spPr>
          <a:xfrm>
            <a:off x="1658129" y="672859"/>
            <a:ext cx="3745893" cy="584775"/>
          </a:xfrm>
          <a:prstGeom prst="rect">
            <a:avLst/>
          </a:prstGeom>
          <a:noFill/>
        </p:spPr>
        <p:txBody>
          <a:bodyPr wrap="square" rtlCol="0">
            <a:spAutoFit/>
          </a:bodyPr>
          <a:lstStyle/>
          <a:p>
            <a:pPr algn="ctr"/>
            <a:r>
              <a:rPr lang="ja-JP" altLang="en-US" sz="3200" dirty="0" smtClean="0">
                <a:solidFill>
                  <a:srgbClr val="0070C0"/>
                </a:solidFill>
                <a:latin typeface="UD デジタル 教科書体 NP-B" panose="02020700000000000000" pitchFamily="18" charset="-128"/>
                <a:ea typeface="UD デジタル 教科書体 NP-B" panose="02020700000000000000" pitchFamily="18" charset="-128"/>
              </a:rPr>
              <a:t>カメレオンクイズ</a:t>
            </a:r>
            <a:endParaRPr lang="en-US" altLang="ja-JP" sz="3200" dirty="0">
              <a:solidFill>
                <a:srgbClr val="0070C0"/>
              </a:solidFill>
              <a:latin typeface="UD デジタル 教科書体 NP-B" panose="02020700000000000000" pitchFamily="18" charset="-128"/>
              <a:ea typeface="UD デジタル 教科書体 NP-B" panose="02020700000000000000" pitchFamily="18" charset="-128"/>
            </a:endParaRPr>
          </a:p>
        </p:txBody>
      </p:sp>
      <p:sp>
        <p:nvSpPr>
          <p:cNvPr id="2" name="テキスト ボックス 1"/>
          <p:cNvSpPr txBox="1"/>
          <p:nvPr/>
        </p:nvSpPr>
        <p:spPr>
          <a:xfrm>
            <a:off x="7055029" y="6514097"/>
            <a:ext cx="4848950" cy="215444"/>
          </a:xfrm>
          <a:prstGeom prst="rect">
            <a:avLst/>
          </a:prstGeom>
          <a:noFill/>
        </p:spPr>
        <p:txBody>
          <a:bodyPr wrap="square" rtlCol="0">
            <a:spAutoFit/>
          </a:bodyPr>
          <a:lstStyle/>
          <a:p>
            <a:r>
              <a:rPr lang="ja-JP" altLang="en-US" sz="800" dirty="0" smtClean="0"/>
              <a:t>ミノールカメレオン：</a:t>
            </a:r>
            <a:r>
              <a:rPr lang="en-US" altLang="ja-JP" sz="800" dirty="0" smtClean="0"/>
              <a:t>I</a:t>
            </a:r>
            <a:r>
              <a:rPr lang="en-US" altLang="ja-JP" sz="800" dirty="0"/>
              <a:t>, </a:t>
            </a:r>
            <a:r>
              <a:rPr lang="en-US" altLang="ja-JP" sz="800" dirty="0" err="1"/>
              <a:t>Mariusba</a:t>
            </a:r>
            <a:r>
              <a:rPr lang="en-US" altLang="ja-JP" sz="800" dirty="0"/>
              <a:t>, </a:t>
            </a:r>
            <a:r>
              <a:rPr lang="ja-JP" altLang="en-US" sz="800" dirty="0" smtClean="0"/>
              <a:t>継承 </a:t>
            </a:r>
            <a:r>
              <a:rPr lang="en-US" altLang="ja-JP" sz="800" dirty="0"/>
              <a:t>3.0, https://</a:t>
            </a:r>
            <a:r>
              <a:rPr lang="en-US" altLang="ja-JP" sz="800" dirty="0" smtClean="0"/>
              <a:t>commons.wikimedia.org/w/index.php?curid=2356664</a:t>
            </a:r>
            <a:endParaRPr kumimoji="1" lang="ja-JP" altLang="en-US" sz="800" dirty="0"/>
          </a:p>
        </p:txBody>
      </p:sp>
      <p:sp>
        <p:nvSpPr>
          <p:cNvPr id="14" name="テキスト ボックス 13"/>
          <p:cNvSpPr txBox="1"/>
          <p:nvPr/>
        </p:nvSpPr>
        <p:spPr>
          <a:xfrm>
            <a:off x="5180292" y="6506403"/>
            <a:ext cx="1874737" cy="230832"/>
          </a:xfrm>
          <a:prstGeom prst="rect">
            <a:avLst/>
          </a:prstGeom>
          <a:noFill/>
        </p:spPr>
        <p:txBody>
          <a:bodyPr wrap="square" rtlCol="0">
            <a:spAutoFit/>
          </a:bodyPr>
          <a:lstStyle/>
          <a:p>
            <a:r>
              <a:rPr kumimoji="1" lang="ja-JP" altLang="en-US" sz="900" b="1" dirty="0" smtClean="0"/>
              <a:t>使用した写真の著作権表示</a:t>
            </a:r>
            <a:endParaRPr kumimoji="1" lang="ja-JP" altLang="en-US" sz="900" b="1" dirty="0"/>
          </a:p>
        </p:txBody>
      </p:sp>
      <p:pic>
        <p:nvPicPr>
          <p:cNvPr id="30" name="図 2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6622" y="408001"/>
            <a:ext cx="2671724" cy="2003794"/>
          </a:xfrm>
          <a:prstGeom prst="rect">
            <a:avLst/>
          </a:prstGeom>
        </p:spPr>
      </p:pic>
      <p:sp>
        <p:nvSpPr>
          <p:cNvPr id="32" name="テキスト ボックス 31"/>
          <p:cNvSpPr txBox="1"/>
          <p:nvPr/>
        </p:nvSpPr>
        <p:spPr>
          <a:xfrm>
            <a:off x="722767" y="1950130"/>
            <a:ext cx="9362510" cy="461665"/>
          </a:xfrm>
          <a:prstGeom prst="rect">
            <a:avLst/>
          </a:prstGeom>
          <a:noFill/>
        </p:spPr>
        <p:txBody>
          <a:bodyPr wrap="square" rtlCol="0">
            <a:spAutoFit/>
          </a:bodyPr>
          <a:lstStyle/>
          <a:p>
            <a:r>
              <a:rPr lang="ja-JP" altLang="en-US" sz="2400" dirty="0" smtClean="0">
                <a:latin typeface="UD デジタル 教科書体 NP-B" panose="02020700000000000000" pitchFamily="18" charset="-128"/>
                <a:ea typeface="UD デジタル 教科書体 NP-B" panose="02020700000000000000" pitchFamily="18" charset="-128"/>
              </a:rPr>
              <a:t>カメレオンについて、間違っているものはどれでしょうか。</a:t>
            </a:r>
            <a:endParaRPr lang="en-US" altLang="ja-JP" sz="2400" dirty="0">
              <a:latin typeface="UD デジタル 教科書体 NP-B" panose="02020700000000000000" pitchFamily="18" charset="-128"/>
              <a:ea typeface="UD デジタル 教科書体 NP-B" panose="02020700000000000000" pitchFamily="18" charset="-128"/>
            </a:endParaRPr>
          </a:p>
        </p:txBody>
      </p:sp>
      <p:sp>
        <p:nvSpPr>
          <p:cNvPr id="33" name="テキスト ボックス 32"/>
          <p:cNvSpPr txBox="1"/>
          <p:nvPr/>
        </p:nvSpPr>
        <p:spPr>
          <a:xfrm>
            <a:off x="845509" y="3192152"/>
            <a:ext cx="10168293" cy="2246769"/>
          </a:xfrm>
          <a:prstGeom prst="rect">
            <a:avLst/>
          </a:prstGeom>
          <a:noFill/>
        </p:spPr>
        <p:txBody>
          <a:bodyPr wrap="square" rtlCol="0">
            <a:spAutoFit/>
          </a:bodyPr>
          <a:lstStyle/>
          <a:p>
            <a:r>
              <a:rPr lang="ja-JP" altLang="en-US" sz="2000" dirty="0" smtClean="0">
                <a:latin typeface="UD デジタル 教科書体 NP-B" panose="02020700000000000000" pitchFamily="18" charset="-128"/>
                <a:ea typeface="UD デジタル 教科書体 NP-B" panose="02020700000000000000" pitchFamily="18" charset="-128"/>
              </a:rPr>
              <a:t>①　カメレオンは周りの色に合わせて自分の体の色を変える「擬態」をします。</a:t>
            </a:r>
            <a:endParaRPr lang="en-US" altLang="ja-JP" sz="2000" dirty="0" smtClean="0">
              <a:latin typeface="UD デジタル 教科書体 NP-B" panose="02020700000000000000" pitchFamily="18" charset="-128"/>
              <a:ea typeface="UD デジタル 教科書体 NP-B" panose="02020700000000000000" pitchFamily="18" charset="-128"/>
            </a:endParaRPr>
          </a:p>
          <a:p>
            <a:endParaRPr lang="en-US" altLang="ja-JP" sz="2000" dirty="0" smtClean="0">
              <a:latin typeface="UD デジタル 教科書体 NP-B" panose="02020700000000000000" pitchFamily="18" charset="-128"/>
              <a:ea typeface="UD デジタル 教科書体 NP-B" panose="02020700000000000000" pitchFamily="18" charset="-128"/>
            </a:endParaRPr>
          </a:p>
          <a:p>
            <a:r>
              <a:rPr lang="ja-JP" altLang="en-US" sz="2000" dirty="0" smtClean="0">
                <a:latin typeface="UD デジタル 教科書体 NP-B" panose="02020700000000000000" pitchFamily="18" charset="-128"/>
                <a:ea typeface="UD デジタル 教科書体 NP-B" panose="02020700000000000000" pitchFamily="18" charset="-128"/>
              </a:rPr>
              <a:t>②</a:t>
            </a:r>
            <a:r>
              <a:rPr lang="ja-JP" altLang="en-US" sz="2000" dirty="0">
                <a:latin typeface="UD デジタル 教科書体 NP-B" panose="02020700000000000000" pitchFamily="18" charset="-128"/>
                <a:ea typeface="UD デジタル 教科書体 NP-B" panose="02020700000000000000" pitchFamily="18" charset="-128"/>
              </a:rPr>
              <a:t>　</a:t>
            </a:r>
            <a:r>
              <a:rPr lang="ja-JP" altLang="en-US" sz="2000" dirty="0" smtClean="0">
                <a:latin typeface="UD デジタル 教科書体 NP-B" panose="02020700000000000000" pitchFamily="18" charset="-128"/>
                <a:ea typeface="UD デジタル 教科書体 NP-B" panose="02020700000000000000" pitchFamily="18" charset="-128"/>
              </a:rPr>
              <a:t>両目を別々に動かすことができます。</a:t>
            </a:r>
            <a:endParaRPr lang="en-US" altLang="ja-JP" sz="2000" dirty="0" smtClean="0">
              <a:latin typeface="UD デジタル 教科書体 NP-B" panose="02020700000000000000" pitchFamily="18" charset="-128"/>
              <a:ea typeface="UD デジタル 教科書体 NP-B" panose="02020700000000000000" pitchFamily="18" charset="-128"/>
            </a:endParaRPr>
          </a:p>
          <a:p>
            <a:endParaRPr lang="en-US" altLang="ja-JP" sz="2000" dirty="0" smtClean="0">
              <a:latin typeface="UD デジタル 教科書体 NP-B" panose="02020700000000000000" pitchFamily="18" charset="-128"/>
              <a:ea typeface="UD デジタル 教科書体 NP-B" panose="02020700000000000000" pitchFamily="18" charset="-128"/>
            </a:endParaRPr>
          </a:p>
          <a:p>
            <a:r>
              <a:rPr lang="ja-JP" altLang="en-US" sz="2000" dirty="0" smtClean="0">
                <a:latin typeface="UD デジタル 教科書体 NP-B" panose="02020700000000000000" pitchFamily="18" charset="-128"/>
                <a:ea typeface="UD デジタル 教科書体 NP-B" panose="02020700000000000000" pitchFamily="18" charset="-128"/>
              </a:rPr>
              <a:t>③　カメレオンに目隠しをしても体の色を変えることができます。</a:t>
            </a:r>
            <a:endParaRPr lang="en-US" altLang="ja-JP" sz="2000" dirty="0" smtClean="0">
              <a:latin typeface="UD デジタル 教科書体 NP-B" panose="02020700000000000000" pitchFamily="18" charset="-128"/>
              <a:ea typeface="UD デジタル 教科書体 NP-B" panose="02020700000000000000" pitchFamily="18" charset="-128"/>
            </a:endParaRPr>
          </a:p>
          <a:p>
            <a:endParaRPr lang="en-US" altLang="ja-JP" sz="2000" dirty="0" smtClean="0">
              <a:latin typeface="UD デジタル 教科書体 NP-B" panose="02020700000000000000" pitchFamily="18" charset="-128"/>
              <a:ea typeface="UD デジタル 教科書体 NP-B" panose="02020700000000000000" pitchFamily="18" charset="-128"/>
            </a:endParaRPr>
          </a:p>
          <a:p>
            <a:r>
              <a:rPr lang="ja-JP" altLang="en-US" sz="2000" dirty="0" smtClean="0">
                <a:latin typeface="UD デジタル 教科書体 NP-B" panose="02020700000000000000" pitchFamily="18" charset="-128"/>
                <a:ea typeface="UD デジタル 教科書体 NP-B" panose="02020700000000000000" pitchFamily="18" charset="-128"/>
              </a:rPr>
              <a:t>④　カメレオンは木につかまるとき、鳥のようにわしづかみをすることができます。</a:t>
            </a:r>
            <a:endParaRPr lang="en-US" altLang="ja-JP" sz="2000" dirty="0">
              <a:latin typeface="UD デジタル 教科書体 NP-B" panose="02020700000000000000" pitchFamily="18" charset="-128"/>
              <a:ea typeface="UD デジタル 教科書体 NP-B" panose="02020700000000000000" pitchFamily="18" charset="-128"/>
            </a:endParaRPr>
          </a:p>
        </p:txBody>
      </p:sp>
      <p:pic>
        <p:nvPicPr>
          <p:cNvPr id="34" name="図 33"/>
          <p:cNvPicPr>
            <a:picLocks noChangeAspect="1"/>
          </p:cNvPicPr>
          <p:nvPr/>
        </p:nvPicPr>
        <p:blipFill>
          <a:blip r:embed="rId4"/>
          <a:stretch>
            <a:fillRect/>
          </a:stretch>
        </p:blipFill>
        <p:spPr>
          <a:xfrm>
            <a:off x="114293" y="102592"/>
            <a:ext cx="1462433" cy="1067181"/>
          </a:xfrm>
          <a:prstGeom prst="rect">
            <a:avLst/>
          </a:prstGeom>
        </p:spPr>
      </p:pic>
      <p:pic>
        <p:nvPicPr>
          <p:cNvPr id="35" name="図 34"/>
          <p:cNvPicPr>
            <a:picLocks noChangeAspect="1"/>
          </p:cNvPicPr>
          <p:nvPr/>
        </p:nvPicPr>
        <p:blipFill>
          <a:blip r:embed="rId5"/>
          <a:stretch>
            <a:fillRect/>
          </a:stretch>
        </p:blipFill>
        <p:spPr>
          <a:xfrm>
            <a:off x="10452484" y="5071198"/>
            <a:ext cx="1485806" cy="822863"/>
          </a:xfrm>
          <a:prstGeom prst="rect">
            <a:avLst/>
          </a:prstGeom>
        </p:spPr>
      </p:pic>
    </p:spTree>
    <p:custDataLst>
      <p:tags r:id="rId1"/>
    </p:custDataLst>
    <p:extLst>
      <p:ext uri="{BB962C8B-B14F-4D97-AF65-F5344CB8AC3E}">
        <p14:creationId xmlns:p14="http://schemas.microsoft.com/office/powerpoint/2010/main" val="3324032630"/>
      </p:ext>
    </p:extLst>
  </p:cSld>
  <p:clrMapOvr>
    <a:masterClrMapping/>
  </p:clrMapOvr>
  <mc:AlternateContent xmlns:mc="http://schemas.openxmlformats.org/markup-compatibility/2006" xmlns:p14="http://schemas.microsoft.com/office/powerpoint/2010/main">
    <mc:Choice Requires="p14">
      <p:transition spd="slow" p14:dur="2000" advTm="89851"/>
    </mc:Choice>
    <mc:Fallback xmlns="">
      <p:transition spd="slow" advTm="8985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500"/>
                                        <p:tgtEl>
                                          <p:spTgt spid="33"/>
                                        </p:tgtEl>
                                      </p:cBhvr>
                                    </p:animEffect>
                                  </p:childTnLst>
                                </p:cTn>
                              </p:par>
                              <p:par>
                                <p:cTn id="13" presetID="10" presetClass="entr" presetSubtype="0" fill="hold" nodeType="with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テキスト ボックス 15"/>
          <p:cNvSpPr txBox="1"/>
          <p:nvPr/>
        </p:nvSpPr>
        <p:spPr>
          <a:xfrm>
            <a:off x="1658129" y="672859"/>
            <a:ext cx="3745893" cy="584775"/>
          </a:xfrm>
          <a:prstGeom prst="rect">
            <a:avLst/>
          </a:prstGeom>
          <a:noFill/>
        </p:spPr>
        <p:txBody>
          <a:bodyPr wrap="square" rtlCol="0">
            <a:spAutoFit/>
          </a:bodyPr>
          <a:lstStyle/>
          <a:p>
            <a:pPr algn="ctr"/>
            <a:r>
              <a:rPr lang="ja-JP" altLang="en-US" sz="3200" dirty="0" smtClean="0">
                <a:solidFill>
                  <a:srgbClr val="0070C0"/>
                </a:solidFill>
                <a:latin typeface="UD デジタル 教科書体 NP-B" panose="02020700000000000000" pitchFamily="18" charset="-128"/>
                <a:ea typeface="UD デジタル 教科書体 NP-B" panose="02020700000000000000" pitchFamily="18" charset="-128"/>
              </a:rPr>
              <a:t>カメレオンクイズ</a:t>
            </a:r>
            <a:endParaRPr lang="en-US" altLang="ja-JP" sz="3200" dirty="0">
              <a:solidFill>
                <a:srgbClr val="0070C0"/>
              </a:solidFill>
              <a:latin typeface="UD デジタル 教科書体 NP-B" panose="02020700000000000000" pitchFamily="18" charset="-128"/>
              <a:ea typeface="UD デジタル 教科書体 NP-B" panose="02020700000000000000" pitchFamily="18" charset="-128"/>
            </a:endParaRPr>
          </a:p>
        </p:txBody>
      </p:sp>
      <p:sp>
        <p:nvSpPr>
          <p:cNvPr id="2" name="テキスト ボックス 1"/>
          <p:cNvSpPr txBox="1"/>
          <p:nvPr/>
        </p:nvSpPr>
        <p:spPr>
          <a:xfrm>
            <a:off x="7055029" y="6514097"/>
            <a:ext cx="4848950" cy="215444"/>
          </a:xfrm>
          <a:prstGeom prst="rect">
            <a:avLst/>
          </a:prstGeom>
          <a:noFill/>
        </p:spPr>
        <p:txBody>
          <a:bodyPr wrap="square" rtlCol="0">
            <a:spAutoFit/>
          </a:bodyPr>
          <a:lstStyle/>
          <a:p>
            <a:r>
              <a:rPr lang="ja-JP" altLang="en-US" sz="800" dirty="0" smtClean="0"/>
              <a:t>ミノールカメレオン：</a:t>
            </a:r>
            <a:r>
              <a:rPr lang="en-US" altLang="ja-JP" sz="800" dirty="0" smtClean="0"/>
              <a:t>I</a:t>
            </a:r>
            <a:r>
              <a:rPr lang="en-US" altLang="ja-JP" sz="800" dirty="0"/>
              <a:t>, </a:t>
            </a:r>
            <a:r>
              <a:rPr lang="en-US" altLang="ja-JP" sz="800" dirty="0" err="1"/>
              <a:t>Mariusba</a:t>
            </a:r>
            <a:r>
              <a:rPr lang="en-US" altLang="ja-JP" sz="800" dirty="0"/>
              <a:t>, </a:t>
            </a:r>
            <a:r>
              <a:rPr lang="ja-JP" altLang="en-US" sz="800" dirty="0" smtClean="0"/>
              <a:t>継承 </a:t>
            </a:r>
            <a:r>
              <a:rPr lang="en-US" altLang="ja-JP" sz="800" dirty="0"/>
              <a:t>3.0, https://</a:t>
            </a:r>
            <a:r>
              <a:rPr lang="en-US" altLang="ja-JP" sz="800" dirty="0" smtClean="0"/>
              <a:t>commons.wikimedia.org/w/index.php?curid=2356664</a:t>
            </a:r>
            <a:endParaRPr kumimoji="1" lang="ja-JP" altLang="en-US" sz="800" dirty="0"/>
          </a:p>
        </p:txBody>
      </p:sp>
      <p:sp>
        <p:nvSpPr>
          <p:cNvPr id="14" name="テキスト ボックス 13"/>
          <p:cNvSpPr txBox="1"/>
          <p:nvPr/>
        </p:nvSpPr>
        <p:spPr>
          <a:xfrm>
            <a:off x="5180292" y="6506403"/>
            <a:ext cx="1874737" cy="230832"/>
          </a:xfrm>
          <a:prstGeom prst="rect">
            <a:avLst/>
          </a:prstGeom>
          <a:noFill/>
        </p:spPr>
        <p:txBody>
          <a:bodyPr wrap="square" rtlCol="0">
            <a:spAutoFit/>
          </a:bodyPr>
          <a:lstStyle/>
          <a:p>
            <a:r>
              <a:rPr kumimoji="1" lang="ja-JP" altLang="en-US" sz="900" b="1" dirty="0" smtClean="0"/>
              <a:t>使用した写真の著作権表示</a:t>
            </a:r>
            <a:endParaRPr kumimoji="1" lang="ja-JP" altLang="en-US" sz="900" b="1" dirty="0"/>
          </a:p>
        </p:txBody>
      </p:sp>
      <p:pic>
        <p:nvPicPr>
          <p:cNvPr id="30" name="図 2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6622" y="336984"/>
            <a:ext cx="2671724" cy="2003794"/>
          </a:xfrm>
          <a:prstGeom prst="rect">
            <a:avLst/>
          </a:prstGeom>
        </p:spPr>
      </p:pic>
      <p:pic>
        <p:nvPicPr>
          <p:cNvPr id="34" name="図 33"/>
          <p:cNvPicPr>
            <a:picLocks noChangeAspect="1"/>
          </p:cNvPicPr>
          <p:nvPr/>
        </p:nvPicPr>
        <p:blipFill>
          <a:blip r:embed="rId4"/>
          <a:stretch>
            <a:fillRect/>
          </a:stretch>
        </p:blipFill>
        <p:spPr>
          <a:xfrm>
            <a:off x="114293" y="102592"/>
            <a:ext cx="1462433" cy="1067181"/>
          </a:xfrm>
          <a:prstGeom prst="rect">
            <a:avLst/>
          </a:prstGeom>
        </p:spPr>
      </p:pic>
      <p:sp>
        <p:nvSpPr>
          <p:cNvPr id="10" name="テキスト ボックス 9"/>
          <p:cNvSpPr txBox="1"/>
          <p:nvPr/>
        </p:nvSpPr>
        <p:spPr>
          <a:xfrm>
            <a:off x="1061706" y="1585282"/>
            <a:ext cx="8054916" cy="1200329"/>
          </a:xfrm>
          <a:prstGeom prst="rect">
            <a:avLst/>
          </a:prstGeom>
          <a:noFill/>
        </p:spPr>
        <p:txBody>
          <a:bodyPr wrap="square" rtlCol="0">
            <a:spAutoFit/>
          </a:bodyPr>
          <a:lstStyle/>
          <a:p>
            <a:r>
              <a:rPr lang="ja-JP" altLang="en-US" sz="2400" dirty="0" smtClean="0">
                <a:solidFill>
                  <a:srgbClr val="FF0000"/>
                </a:solidFill>
                <a:latin typeface="UD デジタル 教科書体 NP-B" panose="02020700000000000000" pitchFamily="18" charset="-128"/>
                <a:ea typeface="UD デジタル 教科書体 NP-B" panose="02020700000000000000" pitchFamily="18" charset="-128"/>
              </a:rPr>
              <a:t>正解①　カメレオンは周り</a:t>
            </a:r>
            <a:r>
              <a:rPr lang="ja-JP" altLang="en-US" sz="2400" dirty="0">
                <a:solidFill>
                  <a:srgbClr val="FF0000"/>
                </a:solidFill>
                <a:latin typeface="UD デジタル 教科書体 NP-B" panose="02020700000000000000" pitchFamily="18" charset="-128"/>
                <a:ea typeface="UD デジタル 教科書体 NP-B" panose="02020700000000000000" pitchFamily="18" charset="-128"/>
              </a:rPr>
              <a:t>の色に合わせて自分の体の色を変える「擬態」</a:t>
            </a:r>
            <a:r>
              <a:rPr lang="ja-JP" altLang="en-US" sz="2400" dirty="0" smtClean="0">
                <a:solidFill>
                  <a:srgbClr val="FF0000"/>
                </a:solidFill>
                <a:latin typeface="UD デジタル 教科書体 NP-B" panose="02020700000000000000" pitchFamily="18" charset="-128"/>
                <a:ea typeface="UD デジタル 教科書体 NP-B" panose="02020700000000000000" pitchFamily="18" charset="-128"/>
              </a:rPr>
              <a:t>をするという定説は間違いであったことがわかりました。</a:t>
            </a:r>
            <a:endParaRPr lang="en-US" altLang="ja-JP" sz="2400" dirty="0">
              <a:solidFill>
                <a:srgbClr val="FF0000"/>
              </a:solidFill>
              <a:latin typeface="UD デジタル 教科書体 NP-B" panose="02020700000000000000" pitchFamily="18" charset="-128"/>
              <a:ea typeface="UD デジタル 教科書体 NP-B" panose="02020700000000000000" pitchFamily="18" charset="-128"/>
            </a:endParaRPr>
          </a:p>
        </p:txBody>
      </p:sp>
      <p:sp>
        <p:nvSpPr>
          <p:cNvPr id="3" name="テキスト ボックス 2"/>
          <p:cNvSpPr txBox="1"/>
          <p:nvPr/>
        </p:nvSpPr>
        <p:spPr>
          <a:xfrm>
            <a:off x="1439374" y="4142763"/>
            <a:ext cx="10348972" cy="2246769"/>
          </a:xfrm>
          <a:prstGeom prst="rect">
            <a:avLst/>
          </a:prstGeom>
          <a:noFill/>
        </p:spPr>
        <p:txBody>
          <a:bodyPr wrap="square" rtlCol="0">
            <a:spAutoFit/>
          </a:bodyPr>
          <a:lstStyle/>
          <a:p>
            <a:r>
              <a:rPr lang="ja-JP" altLang="en-US" sz="2000" dirty="0" smtClean="0">
                <a:latin typeface="UD デジタル 教科書体 NP-B" panose="02020700000000000000" pitchFamily="18" charset="-128"/>
                <a:ea typeface="UD デジタル 教科書体 NP-B" panose="02020700000000000000" pitchFamily="18" charset="-128"/>
              </a:rPr>
              <a:t>　カメレオン</a:t>
            </a:r>
            <a:r>
              <a:rPr lang="ja-JP" altLang="en-US" sz="2000" dirty="0">
                <a:latin typeface="UD デジタル 教科書体 NP-B" panose="02020700000000000000" pitchFamily="18" charset="-128"/>
                <a:ea typeface="UD デジタル 教科書体 NP-B" panose="02020700000000000000" pitchFamily="18" charset="-128"/>
              </a:rPr>
              <a:t>は</a:t>
            </a:r>
            <a:r>
              <a:rPr lang="ja-JP" altLang="en-US" sz="2000" dirty="0" smtClean="0">
                <a:latin typeface="UD デジタル 教科書体 NP-B" panose="02020700000000000000" pitchFamily="18" charset="-128"/>
                <a:ea typeface="UD デジタル 教科書体 NP-B" panose="02020700000000000000" pitchFamily="18" charset="-128"/>
              </a:rPr>
              <a:t>皮膚細胞層に、ガラスのような透明な結晶層（虹色素胞）を持っており、その結晶の間隔を変化させて色を変化させています。</a:t>
            </a:r>
            <a:endParaRPr lang="en-US" altLang="ja-JP" sz="2000" dirty="0" smtClean="0">
              <a:latin typeface="UD デジタル 教科書体 NP-B" panose="02020700000000000000" pitchFamily="18" charset="-128"/>
              <a:ea typeface="UD デジタル 教科書体 NP-B" panose="02020700000000000000" pitchFamily="18" charset="-128"/>
            </a:endParaRPr>
          </a:p>
          <a:p>
            <a:r>
              <a:rPr lang="ja-JP" altLang="en-US" sz="2000" dirty="0" smtClean="0">
                <a:latin typeface="UD デジタル 教科書体 NP-B" panose="02020700000000000000" pitchFamily="18" charset="-128"/>
                <a:ea typeface="UD デジタル 教科書体 NP-B" panose="02020700000000000000" pitchFamily="18" charset="-128"/>
              </a:rPr>
              <a:t>　さらに、色の変化はカメレオンによってコントロールできず、温度とホルモンによって変化することがわかりました。</a:t>
            </a:r>
            <a:endParaRPr lang="en-US" altLang="ja-JP" sz="2000" dirty="0" smtClean="0">
              <a:latin typeface="UD デジタル 教科書体 NP-B" panose="02020700000000000000" pitchFamily="18" charset="-128"/>
              <a:ea typeface="UD デジタル 教科書体 NP-B" panose="02020700000000000000" pitchFamily="18" charset="-128"/>
            </a:endParaRPr>
          </a:p>
          <a:p>
            <a:r>
              <a:rPr lang="ja-JP" altLang="en-US" sz="2000" dirty="0" smtClean="0">
                <a:latin typeface="UD デジタル 教科書体 NP-B" panose="02020700000000000000" pitchFamily="18" charset="-128"/>
                <a:ea typeface="UD デジタル 教科書体 NP-B" panose="02020700000000000000" pitchFamily="18" charset="-128"/>
              </a:rPr>
              <a:t>　平静時は結晶の間隔が狭く青を反射、興奮時は結晶の間隔が広くなって赤や黄色を反射させているようです。</a:t>
            </a:r>
            <a:endParaRPr lang="en-US" altLang="ja-JP" sz="2000" dirty="0" smtClean="0"/>
          </a:p>
          <a:p>
            <a:r>
              <a:rPr lang="ja-JP" altLang="en-US" sz="2000" dirty="0" smtClean="0">
                <a:latin typeface="UD デジタル 教科書体 NP-B" panose="02020700000000000000" pitchFamily="18" charset="-128"/>
                <a:ea typeface="UD デジタル 教科書体 NP-B" panose="02020700000000000000" pitchFamily="18" charset="-128"/>
              </a:rPr>
              <a:t>　トカゲやカエルも同じ仕組みで色を変化させています。</a:t>
            </a:r>
            <a:endParaRPr lang="en-US" altLang="ja-JP" sz="2000" dirty="0" smtClean="0">
              <a:latin typeface="UD デジタル 教科書体 NP-B" panose="02020700000000000000" pitchFamily="18" charset="-128"/>
              <a:ea typeface="UD デジタル 教科書体 NP-B" panose="02020700000000000000" pitchFamily="18" charset="-128"/>
            </a:endParaRPr>
          </a:p>
        </p:txBody>
      </p:sp>
      <p:sp>
        <p:nvSpPr>
          <p:cNvPr id="12" name="テキスト ボックス 11"/>
          <p:cNvSpPr txBox="1"/>
          <p:nvPr/>
        </p:nvSpPr>
        <p:spPr>
          <a:xfrm>
            <a:off x="1439374" y="2907953"/>
            <a:ext cx="10134788" cy="923330"/>
          </a:xfrm>
          <a:prstGeom prst="rect">
            <a:avLst/>
          </a:prstGeom>
          <a:noFill/>
        </p:spPr>
        <p:txBody>
          <a:bodyPr wrap="square" rtlCol="0">
            <a:spAutoFit/>
          </a:bodyPr>
          <a:lstStyle/>
          <a:p>
            <a:r>
              <a:rPr lang="ja-JP" altLang="en-US" dirty="0" smtClean="0">
                <a:latin typeface="UD デジタル 教科書体 NP-B" panose="02020700000000000000" pitchFamily="18" charset="-128"/>
                <a:ea typeface="UD デジタル 教科書体 NP-B" panose="02020700000000000000" pitchFamily="18" charset="-128"/>
              </a:rPr>
              <a:t>　カメレオンは皮膚に色素胞を持っていて、それを収縮させたり膨張させたりして色を変化させていると考えられていました。</a:t>
            </a:r>
            <a:endParaRPr lang="en-US" altLang="ja-JP" dirty="0" smtClean="0">
              <a:latin typeface="UD デジタル 教科書体 NP-B" panose="02020700000000000000" pitchFamily="18" charset="-128"/>
              <a:ea typeface="UD デジタル 教科書体 NP-B" panose="02020700000000000000" pitchFamily="18" charset="-128"/>
            </a:endParaRPr>
          </a:p>
          <a:p>
            <a:r>
              <a:rPr kumimoji="1" lang="ja-JP" altLang="en-US" dirty="0" smtClean="0">
                <a:latin typeface="UD デジタル 教科書体 NP-B" panose="02020700000000000000" pitchFamily="18" charset="-128"/>
                <a:ea typeface="UD デジタル 教科書体 NP-B" panose="02020700000000000000" pitchFamily="18" charset="-128"/>
              </a:rPr>
              <a:t>　しかし、</a:t>
            </a:r>
            <a:r>
              <a:rPr kumimoji="1" lang="en-US" altLang="ja-JP" dirty="0" smtClean="0">
                <a:latin typeface="UD デジタル 教科書体 NP-B" panose="02020700000000000000" pitchFamily="18" charset="-128"/>
                <a:ea typeface="UD デジタル 教科書体 NP-B" panose="02020700000000000000" pitchFamily="18" charset="-128"/>
              </a:rPr>
              <a:t>2002</a:t>
            </a:r>
            <a:r>
              <a:rPr kumimoji="1" lang="ja-JP" altLang="en-US" dirty="0" smtClean="0">
                <a:latin typeface="UD デジタル 教科書体 NP-B" panose="02020700000000000000" pitchFamily="18" charset="-128"/>
                <a:ea typeface="UD デジタル 教科書体 NP-B" panose="02020700000000000000" pitchFamily="18" charset="-128"/>
              </a:rPr>
              <a:t>年スイス・ジュネーブ大学の研究で誤りであることが判明しました。</a:t>
            </a:r>
            <a:endParaRPr kumimoji="1" lang="ja-JP" altLang="en-US" dirty="0">
              <a:latin typeface="UD デジタル 教科書体 NP-B" panose="02020700000000000000" pitchFamily="18" charset="-128"/>
              <a:ea typeface="UD デジタル 教科書体 NP-B" panose="02020700000000000000" pitchFamily="18" charset="-128"/>
            </a:endParaRPr>
          </a:p>
        </p:txBody>
      </p:sp>
    </p:spTree>
    <p:custDataLst>
      <p:tags r:id="rId1"/>
    </p:custDataLst>
    <p:extLst>
      <p:ext uri="{BB962C8B-B14F-4D97-AF65-F5344CB8AC3E}">
        <p14:creationId xmlns:p14="http://schemas.microsoft.com/office/powerpoint/2010/main" val="355084581"/>
      </p:ext>
    </p:extLst>
  </p:cSld>
  <p:clrMapOvr>
    <a:masterClrMapping/>
  </p:clrMapOvr>
  <mc:AlternateContent xmlns:mc="http://schemas.openxmlformats.org/markup-compatibility/2006" xmlns:p14="http://schemas.microsoft.com/office/powerpoint/2010/main">
    <mc:Choice Requires="p14">
      <p:transition spd="slow" p14:dur="2000" advTm="89851"/>
    </mc:Choice>
    <mc:Fallback xmlns="">
      <p:transition spd="slow" advTm="8985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3598859" y="1082534"/>
            <a:ext cx="4374709" cy="707886"/>
          </a:xfrm>
          <a:prstGeom prst="rect">
            <a:avLst/>
          </a:prstGeom>
          <a:noFill/>
        </p:spPr>
        <p:txBody>
          <a:bodyPr wrap="square" rtlCol="0">
            <a:spAutoFit/>
          </a:bodyPr>
          <a:lstStyle/>
          <a:p>
            <a:r>
              <a:rPr kumimoji="1" lang="ja-JP" altLang="en-US" sz="4000" dirty="0" smtClean="0">
                <a:latin typeface="UD デジタル 教科書体 NP-B" panose="02020700000000000000" pitchFamily="18" charset="-128"/>
                <a:ea typeface="UD デジタル 教科書体 NP-B" panose="02020700000000000000" pitchFamily="18" charset="-128"/>
              </a:rPr>
              <a:t>「ヘビ」のこと</a:t>
            </a:r>
            <a:endParaRPr kumimoji="1" lang="ja-JP" altLang="en-US" sz="4000" dirty="0">
              <a:latin typeface="UD デジタル 教科書体 NP-B" panose="02020700000000000000" pitchFamily="18" charset="-128"/>
              <a:ea typeface="UD デジタル 教科書体 NP-B" panose="02020700000000000000" pitchFamily="18" charset="-128"/>
            </a:endParaRPr>
          </a:p>
        </p:txBody>
      </p:sp>
      <p:sp>
        <p:nvSpPr>
          <p:cNvPr id="6" name="テキスト ボックス 5"/>
          <p:cNvSpPr txBox="1"/>
          <p:nvPr/>
        </p:nvSpPr>
        <p:spPr>
          <a:xfrm>
            <a:off x="6268995" y="6542379"/>
            <a:ext cx="6054811" cy="215444"/>
          </a:xfrm>
          <a:prstGeom prst="rect">
            <a:avLst/>
          </a:prstGeom>
          <a:noFill/>
        </p:spPr>
        <p:txBody>
          <a:bodyPr wrap="square" rtlCol="0">
            <a:spAutoFit/>
          </a:bodyPr>
          <a:lstStyle/>
          <a:p>
            <a:r>
              <a:rPr lang="ja-JP" altLang="en-US" sz="800" dirty="0"/>
              <a:t>ポールニシキヘビ：</a:t>
            </a:r>
            <a:r>
              <a:rPr lang="en-US" altLang="ja-JP" sz="800" dirty="0"/>
              <a:t>Copyrighted free use, https://commons.wikimedia.org/w/index.php?curid=29604</a:t>
            </a:r>
            <a:endParaRPr lang="ja-JP" altLang="en-US" sz="800" dirty="0"/>
          </a:p>
        </p:txBody>
      </p:sp>
      <p:sp>
        <p:nvSpPr>
          <p:cNvPr id="9" name="テキスト ボックス 8"/>
          <p:cNvSpPr txBox="1"/>
          <p:nvPr/>
        </p:nvSpPr>
        <p:spPr>
          <a:xfrm>
            <a:off x="6268995" y="6326935"/>
            <a:ext cx="1402948" cy="215444"/>
          </a:xfrm>
          <a:prstGeom prst="rect">
            <a:avLst/>
          </a:prstGeom>
          <a:noFill/>
        </p:spPr>
        <p:txBody>
          <a:bodyPr wrap="none" rtlCol="0">
            <a:spAutoFit/>
          </a:bodyPr>
          <a:lstStyle/>
          <a:p>
            <a:r>
              <a:rPr kumimoji="1" lang="ja-JP" altLang="en-US" sz="800" b="1" dirty="0" smtClean="0">
                <a:latin typeface="BIZ UDPゴシック" panose="020B0400000000000000" pitchFamily="50" charset="-128"/>
                <a:ea typeface="BIZ UDPゴシック" panose="020B0400000000000000" pitchFamily="50" charset="-128"/>
              </a:rPr>
              <a:t>使用した写真の著作権表示</a:t>
            </a:r>
            <a:endParaRPr kumimoji="1" lang="ja-JP" altLang="en-US" sz="800" b="1" dirty="0">
              <a:latin typeface="BIZ UDPゴシック" panose="020B0400000000000000" pitchFamily="50" charset="-128"/>
              <a:ea typeface="BIZ UDPゴシック" panose="020B0400000000000000" pitchFamily="50" charset="-128"/>
            </a:endParaRPr>
          </a:p>
        </p:txBody>
      </p:sp>
      <p:pic>
        <p:nvPicPr>
          <p:cNvPr id="7" name="図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4892" y="2005864"/>
            <a:ext cx="3115551" cy="3115551"/>
          </a:xfrm>
          <a:prstGeom prst="rect">
            <a:avLst/>
          </a:prstGeom>
        </p:spPr>
      </p:pic>
    </p:spTree>
    <p:extLst>
      <p:ext uri="{BB962C8B-B14F-4D97-AF65-F5344CB8AC3E}">
        <p14:creationId xmlns:p14="http://schemas.microsoft.com/office/powerpoint/2010/main" val="3656583026"/>
      </p:ext>
    </p:extLst>
  </p:cSld>
  <p:clrMapOvr>
    <a:masterClrMapping/>
  </p:clrMapOvr>
  <mc:AlternateContent xmlns:mc="http://schemas.openxmlformats.org/markup-compatibility/2006" xmlns:p14="http://schemas.microsoft.com/office/powerpoint/2010/main">
    <mc:Choice Requires="p14">
      <p:transition spd="slow" p14:dur="2000" advTm="15748"/>
    </mc:Choice>
    <mc:Fallback xmlns="">
      <p:transition spd="slow" advTm="15748"/>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テキスト ボックス 15"/>
          <p:cNvSpPr txBox="1"/>
          <p:nvPr/>
        </p:nvSpPr>
        <p:spPr>
          <a:xfrm>
            <a:off x="1658129" y="409248"/>
            <a:ext cx="2741867" cy="584775"/>
          </a:xfrm>
          <a:prstGeom prst="rect">
            <a:avLst/>
          </a:prstGeom>
          <a:noFill/>
        </p:spPr>
        <p:txBody>
          <a:bodyPr wrap="square" rtlCol="0">
            <a:spAutoFit/>
          </a:bodyPr>
          <a:lstStyle/>
          <a:p>
            <a:pPr algn="ctr"/>
            <a:r>
              <a:rPr lang="ja-JP" altLang="en-US" sz="3200" dirty="0" smtClean="0">
                <a:solidFill>
                  <a:srgbClr val="0070C0"/>
                </a:solidFill>
                <a:latin typeface="UD デジタル 教科書体 NP-B" panose="02020700000000000000" pitchFamily="18" charset="-128"/>
                <a:ea typeface="UD デジタル 教科書体 NP-B" panose="02020700000000000000" pitchFamily="18" charset="-128"/>
              </a:rPr>
              <a:t>ヘビの種類</a:t>
            </a:r>
            <a:endParaRPr lang="en-US" altLang="ja-JP" sz="3200" dirty="0">
              <a:solidFill>
                <a:srgbClr val="0070C0"/>
              </a:solidFill>
              <a:latin typeface="UD デジタル 教科書体 NP-B" panose="02020700000000000000" pitchFamily="18" charset="-128"/>
              <a:ea typeface="UD デジタル 教科書体 NP-B" panose="02020700000000000000" pitchFamily="18" charset="-128"/>
            </a:endParaRPr>
          </a:p>
        </p:txBody>
      </p:sp>
      <p:sp>
        <p:nvSpPr>
          <p:cNvPr id="2" name="テキスト ボックス 1"/>
          <p:cNvSpPr txBox="1"/>
          <p:nvPr/>
        </p:nvSpPr>
        <p:spPr>
          <a:xfrm>
            <a:off x="6290437" y="6002363"/>
            <a:ext cx="5911583" cy="707886"/>
          </a:xfrm>
          <a:prstGeom prst="rect">
            <a:avLst/>
          </a:prstGeom>
          <a:noFill/>
        </p:spPr>
        <p:txBody>
          <a:bodyPr wrap="square" rtlCol="0">
            <a:spAutoFit/>
          </a:bodyPr>
          <a:lstStyle/>
          <a:p>
            <a:r>
              <a:rPr lang="ja-JP" altLang="en-US" sz="800" dirty="0" smtClean="0"/>
              <a:t>ニジボア：</a:t>
            </a:r>
            <a:r>
              <a:rPr lang="en-US" altLang="ja-JP" sz="800" dirty="0" err="1" smtClean="0"/>
              <a:t>KaroH</a:t>
            </a:r>
            <a:r>
              <a:rPr lang="en-US" altLang="ja-JP" sz="800" dirty="0" smtClean="0"/>
              <a:t>-</a:t>
            </a:r>
            <a:r>
              <a:rPr lang="ja-JP" altLang="en-US" sz="800" dirty="0"/>
              <a:t>継承 </a:t>
            </a:r>
            <a:r>
              <a:rPr lang="en-US" altLang="ja-JP" sz="800" dirty="0"/>
              <a:t>3.0, https://</a:t>
            </a:r>
            <a:r>
              <a:rPr lang="en-US" altLang="ja-JP" sz="800" dirty="0" smtClean="0"/>
              <a:t>commons.wikimedia.org/w/index.php?curid=637077</a:t>
            </a:r>
          </a:p>
          <a:p>
            <a:r>
              <a:rPr lang="ja-JP" altLang="en-US" sz="800" dirty="0" smtClean="0"/>
              <a:t>インドニシキヘビ：</a:t>
            </a:r>
            <a:r>
              <a:rPr lang="fi-FI" altLang="ja-JP" sz="800" dirty="0"/>
              <a:t>Mariluna</a:t>
            </a:r>
            <a:r>
              <a:rPr lang="fi-FI" altLang="ja-JP" sz="800" dirty="0" smtClean="0"/>
              <a:t>,-</a:t>
            </a:r>
            <a:r>
              <a:rPr lang="ja-JP" altLang="fi-FI" sz="800" dirty="0"/>
              <a:t>継承 </a:t>
            </a:r>
            <a:r>
              <a:rPr lang="fi-FI" altLang="ja-JP" sz="800" dirty="0"/>
              <a:t>3.0, https://</a:t>
            </a:r>
            <a:r>
              <a:rPr lang="fi-FI" altLang="ja-JP" sz="800" dirty="0" smtClean="0"/>
              <a:t>commons.wikimedia.org/w/index.php?curid=2575222</a:t>
            </a:r>
            <a:endParaRPr lang="en-US" altLang="ja-JP" sz="800" dirty="0" smtClean="0"/>
          </a:p>
          <a:p>
            <a:r>
              <a:rPr lang="ja-JP" altLang="en-US" sz="800" dirty="0" smtClean="0"/>
              <a:t>カリフォルニアキングヘビ：</a:t>
            </a:r>
            <a:r>
              <a:rPr lang="en-US" altLang="ja-JP" sz="800" dirty="0"/>
              <a:t>By Connor Long - Own work, CC BY-SA 4.0, https://commons.wikimedia.org/w/index.php?curid=48244326</a:t>
            </a:r>
            <a:endParaRPr lang="en-US" altLang="ja-JP" sz="800" dirty="0" smtClean="0"/>
          </a:p>
          <a:p>
            <a:r>
              <a:rPr lang="ja-JP" altLang="en-US" sz="800" dirty="0" smtClean="0"/>
              <a:t>キングコブラ：</a:t>
            </a:r>
            <a:r>
              <a:rPr lang="en-US" altLang="ja-JP" sz="800" dirty="0" smtClean="0"/>
              <a:t>Dawson</a:t>
            </a:r>
            <a:r>
              <a:rPr lang="ja-JP" altLang="en-US" sz="800" dirty="0" smtClean="0"/>
              <a:t> </a:t>
            </a:r>
            <a:r>
              <a:rPr lang="en-US" altLang="ja-JP" sz="800" dirty="0"/>
              <a:t>- </a:t>
            </a:r>
            <a:r>
              <a:rPr lang="ja-JP" altLang="en-US" sz="800" dirty="0" smtClean="0"/>
              <a:t>継承 </a:t>
            </a:r>
            <a:r>
              <a:rPr lang="en-US" altLang="ja-JP" sz="800" dirty="0"/>
              <a:t>2.5, https://</a:t>
            </a:r>
            <a:r>
              <a:rPr lang="en-US" altLang="ja-JP" sz="800" dirty="0" smtClean="0"/>
              <a:t>commons.wikimedia.org/w/index.php?curid=5067158</a:t>
            </a:r>
          </a:p>
          <a:p>
            <a:r>
              <a:rPr lang="ja-JP" altLang="en-US" sz="800" dirty="0" smtClean="0"/>
              <a:t>ニホンマムシ： </a:t>
            </a:r>
            <a:r>
              <a:rPr lang="en-US" altLang="ja-JP" sz="800" dirty="0" err="1"/>
              <a:t>Alpsdake</a:t>
            </a:r>
            <a:r>
              <a:rPr lang="en-US" altLang="ja-JP" sz="800" dirty="0"/>
              <a:t> </a:t>
            </a:r>
            <a:r>
              <a:rPr lang="en-US" altLang="ja-JP" sz="800" dirty="0" smtClean="0"/>
              <a:t>-</a:t>
            </a:r>
            <a:r>
              <a:rPr lang="ja-JP" altLang="en-US" sz="800" dirty="0"/>
              <a:t>継承 </a:t>
            </a:r>
            <a:r>
              <a:rPr lang="en-US" altLang="ja-JP" sz="800" dirty="0"/>
              <a:t>4.0, https://</a:t>
            </a:r>
            <a:r>
              <a:rPr lang="en-US" altLang="ja-JP" sz="800" dirty="0" smtClean="0"/>
              <a:t>commons.wikimedia.org/w/index.php?curid=46132277</a:t>
            </a:r>
          </a:p>
        </p:txBody>
      </p:sp>
      <p:sp>
        <p:nvSpPr>
          <p:cNvPr id="14" name="テキスト ボックス 13"/>
          <p:cNvSpPr txBox="1"/>
          <p:nvPr/>
        </p:nvSpPr>
        <p:spPr>
          <a:xfrm>
            <a:off x="4639431" y="6002363"/>
            <a:ext cx="1534394" cy="230832"/>
          </a:xfrm>
          <a:prstGeom prst="rect">
            <a:avLst/>
          </a:prstGeom>
          <a:noFill/>
        </p:spPr>
        <p:txBody>
          <a:bodyPr wrap="none" rtlCol="0">
            <a:spAutoFit/>
          </a:bodyPr>
          <a:lstStyle/>
          <a:p>
            <a:r>
              <a:rPr kumimoji="1" lang="ja-JP" altLang="en-US" sz="900" b="1" dirty="0" smtClean="0"/>
              <a:t>使用した写真の著作権表示</a:t>
            </a:r>
            <a:endParaRPr kumimoji="1" lang="ja-JP" altLang="en-US" sz="900" b="1" dirty="0"/>
          </a:p>
        </p:txBody>
      </p:sp>
      <p:sp>
        <p:nvSpPr>
          <p:cNvPr id="9" name="テキスト ボックス 8"/>
          <p:cNvSpPr txBox="1"/>
          <p:nvPr/>
        </p:nvSpPr>
        <p:spPr>
          <a:xfrm>
            <a:off x="630435" y="2988396"/>
            <a:ext cx="1816204" cy="2400657"/>
          </a:xfrm>
          <a:prstGeom prst="rect">
            <a:avLst/>
          </a:prstGeom>
          <a:noFill/>
        </p:spPr>
        <p:txBody>
          <a:bodyPr wrap="square" rtlCol="0">
            <a:spAutoFit/>
          </a:bodyPr>
          <a:lstStyle/>
          <a:p>
            <a:r>
              <a:rPr kumimoji="1" lang="ja-JP" altLang="en-US" dirty="0" smtClean="0">
                <a:latin typeface="UD デジタル 教科書体 NP-B" panose="02020700000000000000" pitchFamily="18" charset="-128"/>
                <a:ea typeface="UD デジタル 教科書体 NP-B" panose="02020700000000000000" pitchFamily="18" charset="-128"/>
              </a:rPr>
              <a:t>ボア科</a:t>
            </a:r>
            <a:endParaRPr kumimoji="1" lang="en-US" altLang="ja-JP" dirty="0" smtClean="0">
              <a:latin typeface="UD デジタル 教科書体 NP-B" panose="02020700000000000000" pitchFamily="18" charset="-128"/>
              <a:ea typeface="UD デジタル 教科書体 NP-B" panose="02020700000000000000" pitchFamily="18" charset="-128"/>
            </a:endParaRPr>
          </a:p>
          <a:p>
            <a:r>
              <a:rPr lang="ja-JP" altLang="en-US" sz="1100" dirty="0" smtClean="0">
                <a:latin typeface="UD デジタル 教科書体 NP-B" panose="02020700000000000000" pitchFamily="18" charset="-128"/>
                <a:ea typeface="UD デジタル 教科書体 NP-B" panose="02020700000000000000" pitchFamily="18" charset="-128"/>
              </a:rPr>
              <a:t>写真はニジボア。</a:t>
            </a:r>
            <a:endParaRPr lang="en-US" altLang="ja-JP" sz="1100" dirty="0" smtClean="0">
              <a:latin typeface="UD デジタル 教科書体 NP-B" panose="02020700000000000000" pitchFamily="18" charset="-128"/>
              <a:ea typeface="UD デジタル 教科書体 NP-B" panose="02020700000000000000" pitchFamily="18" charset="-128"/>
            </a:endParaRPr>
          </a:p>
          <a:p>
            <a:r>
              <a:rPr lang="ja-JP" altLang="en-US" sz="1100" dirty="0" smtClean="0">
                <a:latin typeface="UD デジタル 教科書体 NP-B" panose="02020700000000000000" pitchFamily="18" charset="-128"/>
                <a:ea typeface="UD デジタル 教科書体 NP-B" panose="02020700000000000000" pitchFamily="18" charset="-128"/>
              </a:rPr>
              <a:t>オオアナコンダは</a:t>
            </a:r>
            <a:r>
              <a:rPr lang="en-US" altLang="ja-JP" sz="1100" dirty="0" smtClean="0">
                <a:latin typeface="UD デジタル 教科書体 NP-B" panose="02020700000000000000" pitchFamily="18" charset="-128"/>
                <a:ea typeface="UD デジタル 教科書体 NP-B" panose="02020700000000000000" pitchFamily="18" charset="-128"/>
              </a:rPr>
              <a:t>9</a:t>
            </a:r>
            <a:r>
              <a:rPr lang="ja-JP" altLang="en-US" sz="1100" dirty="0" err="1" smtClean="0">
                <a:latin typeface="UD デジタル 教科書体 NP-B" panose="02020700000000000000" pitchFamily="18" charset="-128"/>
                <a:ea typeface="UD デジタル 教科書体 NP-B" panose="02020700000000000000" pitchFamily="18" charset="-128"/>
              </a:rPr>
              <a:t>ｍ</a:t>
            </a:r>
            <a:r>
              <a:rPr lang="ja-JP" altLang="en-US" sz="1100" dirty="0" smtClean="0">
                <a:latin typeface="UD デジタル 教科書体 NP-B" panose="02020700000000000000" pitchFamily="18" charset="-128"/>
                <a:ea typeface="UD デジタル 教科書体 NP-B" panose="02020700000000000000" pitchFamily="18" charset="-128"/>
              </a:rPr>
              <a:t>になるが</a:t>
            </a:r>
            <a:r>
              <a:rPr lang="en-US" altLang="ja-JP" sz="1100" dirty="0" smtClean="0">
                <a:latin typeface="UD デジタル 教科書体 NP-B" panose="02020700000000000000" pitchFamily="18" charset="-128"/>
                <a:ea typeface="UD デジタル 教科書体 NP-B" panose="02020700000000000000" pitchFamily="18" charset="-128"/>
              </a:rPr>
              <a:t>1</a:t>
            </a:r>
            <a:r>
              <a:rPr lang="ja-JP" altLang="en-US" sz="1100" dirty="0" err="1" smtClean="0">
                <a:latin typeface="UD デジタル 教科書体 NP-B" panose="02020700000000000000" pitchFamily="18" charset="-128"/>
                <a:ea typeface="UD デジタル 教科書体 NP-B" panose="02020700000000000000" pitchFamily="18" charset="-128"/>
              </a:rPr>
              <a:t>ｍ</a:t>
            </a:r>
            <a:r>
              <a:rPr lang="ja-JP" altLang="en-US" sz="1100" dirty="0" smtClean="0">
                <a:latin typeface="UD デジタル 教科書体 NP-B" panose="02020700000000000000" pitchFamily="18" charset="-128"/>
                <a:ea typeface="UD デジタル 教科書体 NP-B" panose="02020700000000000000" pitchFamily="18" charset="-128"/>
              </a:rPr>
              <a:t>にしかならない種もいる。</a:t>
            </a:r>
            <a:endParaRPr lang="en-US" altLang="ja-JP" sz="1100" dirty="0" smtClean="0">
              <a:latin typeface="UD デジタル 教科書体 NP-B" panose="02020700000000000000" pitchFamily="18" charset="-128"/>
              <a:ea typeface="UD デジタル 教科書体 NP-B" panose="02020700000000000000" pitchFamily="18" charset="-128"/>
            </a:endParaRPr>
          </a:p>
          <a:p>
            <a:r>
              <a:rPr lang="ja-JP" altLang="en-US" sz="1100" dirty="0" smtClean="0">
                <a:latin typeface="UD デジタル 教科書体 NP-B" panose="02020700000000000000" pitchFamily="18" charset="-128"/>
                <a:ea typeface="UD デジタル 教科書体 NP-B" panose="02020700000000000000" pitchFamily="18" charset="-128"/>
              </a:rPr>
              <a:t>口や頬に赤外線感知器官（ピット器官）を持っており恒温動物を捕食する。</a:t>
            </a:r>
            <a:endParaRPr lang="en-US" altLang="ja-JP" sz="1100" dirty="0" smtClean="0">
              <a:latin typeface="UD デジタル 教科書体 NP-B" panose="02020700000000000000" pitchFamily="18" charset="-128"/>
              <a:ea typeface="UD デジタル 教科書体 NP-B" panose="02020700000000000000" pitchFamily="18" charset="-128"/>
            </a:endParaRPr>
          </a:p>
          <a:p>
            <a:r>
              <a:rPr lang="ja-JP" altLang="en-US" sz="1100" dirty="0">
                <a:latin typeface="UD デジタル 教科書体 NP-B" panose="02020700000000000000" pitchFamily="18" charset="-128"/>
                <a:ea typeface="UD デジタル 教科書体 NP-B" panose="02020700000000000000" pitchFamily="18" charset="-128"/>
              </a:rPr>
              <a:t>食性は動物食で獲物に体を巻き付け心臓を締め付けて心臓を止めて殺し、丸呑みにする。</a:t>
            </a:r>
            <a:endParaRPr lang="en-US" altLang="ja-JP" sz="1100" dirty="0">
              <a:latin typeface="UD デジタル 教科書体 NP-B" panose="02020700000000000000" pitchFamily="18" charset="-128"/>
              <a:ea typeface="UD デジタル 教科書体 NP-B" panose="02020700000000000000" pitchFamily="18" charset="-128"/>
            </a:endParaRPr>
          </a:p>
          <a:p>
            <a:r>
              <a:rPr lang="ja-JP" altLang="en-US" sz="1100" dirty="0" smtClean="0">
                <a:latin typeface="UD デジタル 教科書体 NP-B" panose="02020700000000000000" pitchFamily="18" charset="-128"/>
                <a:ea typeface="UD デジタル 教科書体 NP-B" panose="02020700000000000000" pitchFamily="18" charset="-128"/>
              </a:rPr>
              <a:t>主として卵胎生。</a:t>
            </a:r>
            <a:endParaRPr lang="ja-JP" altLang="en-US" sz="1100" dirty="0">
              <a:latin typeface="UD デジタル 教科書体 NP-B" panose="02020700000000000000" pitchFamily="18" charset="-128"/>
              <a:ea typeface="UD デジタル 教科書体 NP-B" panose="02020700000000000000" pitchFamily="18" charset="-128"/>
            </a:endParaRPr>
          </a:p>
        </p:txBody>
      </p:sp>
      <p:sp>
        <p:nvSpPr>
          <p:cNvPr id="27" name="テキスト ボックス 26"/>
          <p:cNvSpPr txBox="1"/>
          <p:nvPr/>
        </p:nvSpPr>
        <p:spPr>
          <a:xfrm>
            <a:off x="2924431" y="2988396"/>
            <a:ext cx="1837039" cy="2400657"/>
          </a:xfrm>
          <a:prstGeom prst="rect">
            <a:avLst/>
          </a:prstGeom>
          <a:noFill/>
        </p:spPr>
        <p:txBody>
          <a:bodyPr wrap="square" rtlCol="0">
            <a:spAutoFit/>
          </a:bodyPr>
          <a:lstStyle/>
          <a:p>
            <a:r>
              <a:rPr kumimoji="1" lang="ja-JP" altLang="en-US" dirty="0" smtClean="0">
                <a:latin typeface="UD デジタル 教科書体 NP-B" panose="02020700000000000000" pitchFamily="18" charset="-128"/>
                <a:ea typeface="UD デジタル 教科書体 NP-B" panose="02020700000000000000" pitchFamily="18" charset="-128"/>
              </a:rPr>
              <a:t>ニシキヘビ科</a:t>
            </a:r>
            <a:endParaRPr kumimoji="1" lang="en-US" altLang="ja-JP" dirty="0" smtClean="0">
              <a:latin typeface="UD デジタル 教科書体 NP-B" panose="02020700000000000000" pitchFamily="18" charset="-128"/>
              <a:ea typeface="UD デジタル 教科書体 NP-B" panose="02020700000000000000" pitchFamily="18" charset="-128"/>
            </a:endParaRPr>
          </a:p>
          <a:p>
            <a:r>
              <a:rPr lang="ja-JP" altLang="en-US" sz="1100" dirty="0" smtClean="0">
                <a:latin typeface="UD デジタル 教科書体 NP-B" panose="02020700000000000000" pitchFamily="18" charset="-128"/>
                <a:ea typeface="UD デジタル 教科書体 NP-B" panose="02020700000000000000" pitchFamily="18" charset="-128"/>
              </a:rPr>
              <a:t>写真はインドニシキヘビ。</a:t>
            </a:r>
            <a:endParaRPr lang="en-US" altLang="ja-JP" sz="1100" dirty="0" smtClean="0">
              <a:latin typeface="UD デジタル 教科書体 NP-B" panose="02020700000000000000" pitchFamily="18" charset="-128"/>
              <a:ea typeface="UD デジタル 教科書体 NP-B" panose="02020700000000000000" pitchFamily="18" charset="-128"/>
            </a:endParaRPr>
          </a:p>
          <a:p>
            <a:r>
              <a:rPr lang="ja-JP" altLang="en-US" sz="1100" dirty="0" smtClean="0">
                <a:latin typeface="UD デジタル 教科書体 NP-B" panose="02020700000000000000" pitchFamily="18" charset="-128"/>
                <a:ea typeface="UD デジタル 教科書体 NP-B" panose="02020700000000000000" pitchFamily="18" charset="-128"/>
              </a:rPr>
              <a:t>アミメニシキヘビは</a:t>
            </a:r>
            <a:r>
              <a:rPr lang="en-US" altLang="ja-JP" sz="1100" dirty="0" smtClean="0">
                <a:latin typeface="UD デジタル 教科書体 NP-B" panose="02020700000000000000" pitchFamily="18" charset="-128"/>
                <a:ea typeface="UD デジタル 教科書体 NP-B" panose="02020700000000000000" pitchFamily="18" charset="-128"/>
              </a:rPr>
              <a:t>10</a:t>
            </a:r>
            <a:r>
              <a:rPr lang="ja-JP" altLang="en-US" sz="1100" dirty="0" err="1" smtClean="0">
                <a:latin typeface="UD デジタル 教科書体 NP-B" panose="02020700000000000000" pitchFamily="18" charset="-128"/>
                <a:ea typeface="UD デジタル 教科書体 NP-B" panose="02020700000000000000" pitchFamily="18" charset="-128"/>
              </a:rPr>
              <a:t>ｍ</a:t>
            </a:r>
            <a:r>
              <a:rPr lang="ja-JP" altLang="en-US" sz="1100" dirty="0" smtClean="0">
                <a:latin typeface="UD デジタル 教科書体 NP-B" panose="02020700000000000000" pitchFamily="18" charset="-128"/>
                <a:ea typeface="UD デジタル 教科書体 NP-B" panose="02020700000000000000" pitchFamily="18" charset="-128"/>
              </a:rPr>
              <a:t>にもなるが</a:t>
            </a:r>
            <a:r>
              <a:rPr lang="en-US" altLang="ja-JP" sz="1100" dirty="0" smtClean="0">
                <a:latin typeface="UD デジタル 教科書体 NP-B" panose="02020700000000000000" pitchFamily="18" charset="-128"/>
                <a:ea typeface="UD デジタル 教科書体 NP-B" panose="02020700000000000000" pitchFamily="18" charset="-128"/>
              </a:rPr>
              <a:t>70</a:t>
            </a:r>
            <a:r>
              <a:rPr lang="ja-JP" altLang="en-US" sz="1100" dirty="0" smtClean="0">
                <a:latin typeface="UD デジタル 教科書体 NP-B" panose="02020700000000000000" pitchFamily="18" charset="-128"/>
                <a:ea typeface="UD デジタル 教科書体 NP-B" panose="02020700000000000000" pitchFamily="18" charset="-128"/>
              </a:rPr>
              <a:t>㎝の種もある。</a:t>
            </a:r>
            <a:endParaRPr lang="en-US" altLang="ja-JP" sz="1100" dirty="0" smtClean="0">
              <a:latin typeface="UD デジタル 教科書体 NP-B" panose="02020700000000000000" pitchFamily="18" charset="-128"/>
              <a:ea typeface="UD デジタル 教科書体 NP-B" panose="02020700000000000000" pitchFamily="18" charset="-128"/>
            </a:endParaRPr>
          </a:p>
          <a:p>
            <a:r>
              <a:rPr lang="ja-JP" altLang="en-US" sz="1100" dirty="0" smtClean="0">
                <a:latin typeface="UD デジタル 教科書体 NP-B" panose="02020700000000000000" pitchFamily="18" charset="-128"/>
                <a:ea typeface="UD デジタル 教科書体 NP-B" panose="02020700000000000000" pitchFamily="18" charset="-128"/>
              </a:rPr>
              <a:t>後ろ肢の痕跡をもつ。</a:t>
            </a:r>
            <a:endParaRPr lang="en-US" altLang="ja-JP" sz="1100" dirty="0" smtClean="0">
              <a:latin typeface="UD デジタル 教科書体 NP-B" panose="02020700000000000000" pitchFamily="18" charset="-128"/>
              <a:ea typeface="UD デジタル 教科書体 NP-B" panose="02020700000000000000" pitchFamily="18" charset="-128"/>
            </a:endParaRPr>
          </a:p>
          <a:p>
            <a:r>
              <a:rPr lang="ja-JP" altLang="en-US" sz="1100" dirty="0">
                <a:latin typeface="UD デジタル 教科書体 NP-B" panose="02020700000000000000" pitchFamily="18" charset="-128"/>
                <a:ea typeface="UD デジタル 教科書体 NP-B" panose="02020700000000000000" pitchFamily="18" charset="-128"/>
              </a:rPr>
              <a:t>食性は動物食</a:t>
            </a:r>
            <a:r>
              <a:rPr lang="ja-JP" altLang="en-US" sz="1100" dirty="0" smtClean="0">
                <a:latin typeface="UD デジタル 教科書体 NP-B" panose="02020700000000000000" pitchFamily="18" charset="-128"/>
                <a:ea typeface="UD デジタル 教科書体 NP-B" panose="02020700000000000000" pitchFamily="18" charset="-128"/>
              </a:rPr>
              <a:t>で心臓を締め付けて殺し、丸呑み</a:t>
            </a:r>
            <a:r>
              <a:rPr lang="ja-JP" altLang="en-US" sz="1100" dirty="0">
                <a:latin typeface="UD デジタル 教科書体 NP-B" panose="02020700000000000000" pitchFamily="18" charset="-128"/>
                <a:ea typeface="UD デジタル 教科書体 NP-B" panose="02020700000000000000" pitchFamily="18" charset="-128"/>
              </a:rPr>
              <a:t>にする。</a:t>
            </a:r>
            <a:endParaRPr lang="en-US" altLang="ja-JP" sz="1100" dirty="0">
              <a:latin typeface="UD デジタル 教科書体 NP-B" panose="02020700000000000000" pitchFamily="18" charset="-128"/>
              <a:ea typeface="UD デジタル 教科書体 NP-B" panose="02020700000000000000" pitchFamily="18" charset="-128"/>
            </a:endParaRPr>
          </a:p>
          <a:p>
            <a:r>
              <a:rPr lang="ja-JP" altLang="en-US" sz="1100" dirty="0">
                <a:latin typeface="UD デジタル 教科書体 NP-B" panose="02020700000000000000" pitchFamily="18" charset="-128"/>
                <a:ea typeface="UD デジタル 教科書体 NP-B" panose="02020700000000000000" pitchFamily="18" charset="-128"/>
              </a:rPr>
              <a:t>主として卵胎生</a:t>
            </a:r>
            <a:r>
              <a:rPr lang="ja-JP" altLang="en-US" sz="1100" dirty="0" smtClean="0">
                <a:latin typeface="UD デジタル 教科書体 NP-B" panose="02020700000000000000" pitchFamily="18" charset="-128"/>
                <a:ea typeface="UD デジタル 教科書体 NP-B" panose="02020700000000000000" pitchFamily="18" charset="-128"/>
              </a:rPr>
              <a:t>。</a:t>
            </a:r>
            <a:endParaRPr lang="en-US" altLang="ja-JP" sz="1100" dirty="0" smtClean="0">
              <a:latin typeface="UD デジタル 教科書体 NP-B" panose="02020700000000000000" pitchFamily="18" charset="-128"/>
              <a:ea typeface="UD デジタル 教科書体 NP-B" panose="02020700000000000000" pitchFamily="18" charset="-128"/>
            </a:endParaRPr>
          </a:p>
          <a:p>
            <a:r>
              <a:rPr lang="ja-JP" altLang="en-US" sz="1100" dirty="0" smtClean="0">
                <a:latin typeface="UD デジタル 教科書体 NP-B" panose="02020700000000000000" pitchFamily="18" charset="-128"/>
                <a:ea typeface="UD デジタル 教科書体 NP-B" panose="02020700000000000000" pitchFamily="18" charset="-128"/>
              </a:rPr>
              <a:t>ペットとしての飼育は一部のヘビは地方自治体の許可が必要になる。</a:t>
            </a:r>
            <a:endParaRPr lang="ja-JP" altLang="en-US" sz="1100" dirty="0">
              <a:latin typeface="UD デジタル 教科書体 NP-B" panose="02020700000000000000" pitchFamily="18" charset="-128"/>
              <a:ea typeface="UD デジタル 教科書体 NP-B" panose="02020700000000000000" pitchFamily="18" charset="-128"/>
            </a:endParaRPr>
          </a:p>
        </p:txBody>
      </p:sp>
      <p:sp>
        <p:nvSpPr>
          <p:cNvPr id="29" name="テキスト ボックス 28"/>
          <p:cNvSpPr txBox="1"/>
          <p:nvPr/>
        </p:nvSpPr>
        <p:spPr>
          <a:xfrm>
            <a:off x="4761470" y="2988396"/>
            <a:ext cx="1837039" cy="2400657"/>
          </a:xfrm>
          <a:prstGeom prst="rect">
            <a:avLst/>
          </a:prstGeom>
          <a:noFill/>
        </p:spPr>
        <p:txBody>
          <a:bodyPr wrap="square" rtlCol="0">
            <a:spAutoFit/>
          </a:bodyPr>
          <a:lstStyle/>
          <a:p>
            <a:r>
              <a:rPr kumimoji="1" lang="ja-JP" altLang="en-US" dirty="0" smtClean="0">
                <a:latin typeface="UD デジタル 教科書体 NP-B" panose="02020700000000000000" pitchFamily="18" charset="-128"/>
                <a:ea typeface="UD デジタル 教科書体 NP-B" panose="02020700000000000000" pitchFamily="18" charset="-128"/>
              </a:rPr>
              <a:t>ナミヘビ科</a:t>
            </a:r>
            <a:endParaRPr kumimoji="1" lang="en-US" altLang="ja-JP" dirty="0" smtClean="0">
              <a:latin typeface="UD デジタル 教科書体 NP-B" panose="02020700000000000000" pitchFamily="18" charset="-128"/>
              <a:ea typeface="UD デジタル 教科書体 NP-B" panose="02020700000000000000" pitchFamily="18" charset="-128"/>
            </a:endParaRPr>
          </a:p>
          <a:p>
            <a:r>
              <a:rPr lang="ja-JP" altLang="en-US" sz="1100" dirty="0" smtClean="0">
                <a:latin typeface="UD デジタル 教科書体 NP-B" panose="02020700000000000000" pitchFamily="18" charset="-128"/>
                <a:ea typeface="UD デジタル 教科書体 NP-B" panose="02020700000000000000" pitchFamily="18" charset="-128"/>
              </a:rPr>
              <a:t>ヘビの</a:t>
            </a:r>
            <a:r>
              <a:rPr lang="en-US" altLang="ja-JP" sz="1100" dirty="0" smtClean="0">
                <a:latin typeface="UD デジタル 教科書体 NP-B" panose="02020700000000000000" pitchFamily="18" charset="-128"/>
                <a:ea typeface="UD デジタル 教科書体 NP-B" panose="02020700000000000000" pitchFamily="18" charset="-128"/>
              </a:rPr>
              <a:t>2000</a:t>
            </a:r>
            <a:r>
              <a:rPr lang="ja-JP" altLang="en-US" sz="1100" dirty="0" smtClean="0">
                <a:latin typeface="UD デジタル 教科書体 NP-B" panose="02020700000000000000" pitchFamily="18" charset="-128"/>
                <a:ea typeface="UD デジタル 教科書体 NP-B" panose="02020700000000000000" pitchFamily="18" charset="-128"/>
              </a:rPr>
              <a:t>種が属するグループ。</a:t>
            </a:r>
            <a:endParaRPr lang="en-US" altLang="ja-JP" sz="1100" dirty="0" smtClean="0">
              <a:latin typeface="UD デジタル 教科書体 NP-B" panose="02020700000000000000" pitchFamily="18" charset="-128"/>
              <a:ea typeface="UD デジタル 教科書体 NP-B" panose="02020700000000000000" pitchFamily="18" charset="-128"/>
            </a:endParaRPr>
          </a:p>
          <a:p>
            <a:r>
              <a:rPr lang="ja-JP" altLang="en-US" sz="1100" dirty="0" smtClean="0">
                <a:latin typeface="UD デジタル 教科書体 NP-B" panose="02020700000000000000" pitchFamily="18" charset="-128"/>
                <a:ea typeface="UD デジタル 教科書体 NP-B" panose="02020700000000000000" pitchFamily="18" charset="-128"/>
              </a:rPr>
              <a:t>ナンダは</a:t>
            </a:r>
            <a:r>
              <a:rPr lang="en-US" altLang="ja-JP" sz="1100" dirty="0" smtClean="0">
                <a:latin typeface="UD デジタル 教科書体 NP-B" panose="02020700000000000000" pitchFamily="18" charset="-128"/>
                <a:ea typeface="UD デジタル 教科書体 NP-B" panose="02020700000000000000" pitchFamily="18" charset="-128"/>
              </a:rPr>
              <a:t>3</a:t>
            </a:r>
            <a:r>
              <a:rPr lang="ja-JP" altLang="en-US" sz="1100" dirty="0" err="1" smtClean="0">
                <a:latin typeface="UD デジタル 教科書体 NP-B" panose="02020700000000000000" pitchFamily="18" charset="-128"/>
                <a:ea typeface="UD デジタル 教科書体 NP-B" panose="02020700000000000000" pitchFamily="18" charset="-128"/>
              </a:rPr>
              <a:t>ｍ</a:t>
            </a:r>
            <a:r>
              <a:rPr lang="ja-JP" altLang="en-US" sz="1100" dirty="0">
                <a:latin typeface="UD デジタル 教科書体 NP-B" panose="02020700000000000000" pitchFamily="18" charset="-128"/>
                <a:ea typeface="UD デジタル 教科書体 NP-B" panose="02020700000000000000" pitchFamily="18" charset="-128"/>
              </a:rPr>
              <a:t>にもなる</a:t>
            </a:r>
            <a:r>
              <a:rPr lang="ja-JP" altLang="en-US" sz="1100" dirty="0" smtClean="0">
                <a:latin typeface="UD デジタル 教科書体 NP-B" panose="02020700000000000000" pitchFamily="18" charset="-128"/>
                <a:ea typeface="UD デジタル 教科書体 NP-B" panose="02020700000000000000" pitchFamily="18" charset="-128"/>
              </a:rPr>
              <a:t>が</a:t>
            </a:r>
            <a:r>
              <a:rPr lang="en-US" altLang="ja-JP" sz="1100" dirty="0" smtClean="0">
                <a:latin typeface="UD デジタル 教科書体 NP-B" panose="02020700000000000000" pitchFamily="18" charset="-128"/>
                <a:ea typeface="UD デジタル 教科書体 NP-B" panose="02020700000000000000" pitchFamily="18" charset="-128"/>
              </a:rPr>
              <a:t>20</a:t>
            </a:r>
            <a:r>
              <a:rPr lang="ja-JP" altLang="en-US" sz="1100" dirty="0" smtClean="0">
                <a:latin typeface="UD デジタル 教科書体 NP-B" panose="02020700000000000000" pitchFamily="18" charset="-128"/>
                <a:ea typeface="UD デジタル 教科書体 NP-B" panose="02020700000000000000" pitchFamily="18" charset="-128"/>
              </a:rPr>
              <a:t>㎝</a:t>
            </a:r>
            <a:r>
              <a:rPr lang="ja-JP" altLang="en-US" sz="1100" dirty="0">
                <a:latin typeface="UD デジタル 教科書体 NP-B" panose="02020700000000000000" pitchFamily="18" charset="-128"/>
                <a:ea typeface="UD デジタル 教科書体 NP-B" panose="02020700000000000000" pitchFamily="18" charset="-128"/>
              </a:rPr>
              <a:t>の種もある</a:t>
            </a:r>
            <a:r>
              <a:rPr lang="ja-JP" altLang="en-US" sz="1100" dirty="0" smtClean="0">
                <a:latin typeface="UD デジタル 教科書体 NP-B" panose="02020700000000000000" pitchFamily="18" charset="-128"/>
                <a:ea typeface="UD デジタル 教科書体 NP-B" panose="02020700000000000000" pitchFamily="18" charset="-128"/>
              </a:rPr>
              <a:t>。多くは</a:t>
            </a:r>
            <a:r>
              <a:rPr lang="en-US" altLang="ja-JP" sz="1100" dirty="0" smtClean="0">
                <a:latin typeface="UD デジタル 教科書体 NP-B" panose="02020700000000000000" pitchFamily="18" charset="-128"/>
                <a:ea typeface="UD デジタル 教科書体 NP-B" panose="02020700000000000000" pitchFamily="18" charset="-128"/>
              </a:rPr>
              <a:t>1</a:t>
            </a:r>
            <a:r>
              <a:rPr lang="ja-JP" altLang="en-US" sz="1100" dirty="0" err="1" smtClean="0">
                <a:latin typeface="UD デジタル 教科書体 NP-B" panose="02020700000000000000" pitchFamily="18" charset="-128"/>
                <a:ea typeface="UD デジタル 教科書体 NP-B" panose="02020700000000000000" pitchFamily="18" charset="-128"/>
              </a:rPr>
              <a:t>ｍ</a:t>
            </a:r>
            <a:r>
              <a:rPr lang="ja-JP" altLang="en-US" sz="1100" dirty="0" smtClean="0">
                <a:latin typeface="UD デジタル 教科書体 NP-B" panose="02020700000000000000" pitchFamily="18" charset="-128"/>
                <a:ea typeface="UD デジタル 教科書体 NP-B" panose="02020700000000000000" pitchFamily="18" charset="-128"/>
              </a:rPr>
              <a:t>程度。</a:t>
            </a:r>
            <a:endParaRPr lang="en-US" altLang="ja-JP" sz="1100" dirty="0">
              <a:latin typeface="UD デジタル 教科書体 NP-B" panose="02020700000000000000" pitchFamily="18" charset="-128"/>
              <a:ea typeface="UD デジタル 教科書体 NP-B" panose="02020700000000000000" pitchFamily="18" charset="-128"/>
            </a:endParaRPr>
          </a:p>
          <a:p>
            <a:r>
              <a:rPr lang="ja-JP" altLang="en-US" sz="1100" dirty="0" smtClean="0">
                <a:latin typeface="UD デジタル 教科書体 NP-B" panose="02020700000000000000" pitchFamily="18" charset="-128"/>
                <a:ea typeface="UD デジタル 教科書体 NP-B" panose="02020700000000000000" pitchFamily="18" charset="-128"/>
              </a:rPr>
              <a:t>アオダイショウやシマヘビ、ヤマカガシなど様々な種がある。</a:t>
            </a:r>
            <a:endParaRPr lang="en-US" altLang="ja-JP" sz="1100" dirty="0" smtClean="0">
              <a:latin typeface="UD デジタル 教科書体 NP-B" panose="02020700000000000000" pitchFamily="18" charset="-128"/>
              <a:ea typeface="UD デジタル 教科書体 NP-B" panose="02020700000000000000" pitchFamily="18" charset="-128"/>
            </a:endParaRPr>
          </a:p>
          <a:p>
            <a:r>
              <a:rPr lang="ja-JP" altLang="en-US" sz="1100" dirty="0" smtClean="0">
                <a:latin typeface="UD デジタル 教科書体 NP-B" panose="02020700000000000000" pitchFamily="18" charset="-128"/>
                <a:ea typeface="UD デジタル 教科書体 NP-B" panose="02020700000000000000" pitchFamily="18" charset="-128"/>
              </a:rPr>
              <a:t>主として動物食。</a:t>
            </a:r>
            <a:endParaRPr lang="en-US" altLang="ja-JP" sz="1100" dirty="0" smtClean="0">
              <a:latin typeface="UD デジタル 教科書体 NP-B" panose="02020700000000000000" pitchFamily="18" charset="-128"/>
              <a:ea typeface="UD デジタル 教科書体 NP-B" panose="02020700000000000000" pitchFamily="18" charset="-128"/>
            </a:endParaRPr>
          </a:p>
          <a:p>
            <a:r>
              <a:rPr lang="ja-JP" altLang="en-US" sz="1100" dirty="0">
                <a:latin typeface="UD デジタル 教科書体 NP-B" panose="02020700000000000000" pitchFamily="18" charset="-128"/>
                <a:ea typeface="UD デジタル 教科書体 NP-B" panose="02020700000000000000" pitchFamily="18" charset="-128"/>
              </a:rPr>
              <a:t>主として</a:t>
            </a:r>
            <a:r>
              <a:rPr lang="ja-JP" altLang="en-US" sz="1100" dirty="0" smtClean="0">
                <a:latin typeface="UD デジタル 教科書体 NP-B" panose="02020700000000000000" pitchFamily="18" charset="-128"/>
                <a:ea typeface="UD デジタル 教科書体 NP-B" panose="02020700000000000000" pitchFamily="18" charset="-128"/>
              </a:rPr>
              <a:t>卵生</a:t>
            </a:r>
            <a:r>
              <a:rPr lang="ja-JP" altLang="en-US" sz="1100" dirty="0">
                <a:latin typeface="UD デジタル 教科書体 NP-B" panose="02020700000000000000" pitchFamily="18" charset="-128"/>
                <a:ea typeface="UD デジタル 教科書体 NP-B" panose="02020700000000000000" pitchFamily="18" charset="-128"/>
              </a:rPr>
              <a:t>。</a:t>
            </a:r>
            <a:endParaRPr lang="en-US" altLang="ja-JP" sz="1100" dirty="0">
              <a:latin typeface="UD デジタル 教科書体 NP-B" panose="02020700000000000000" pitchFamily="18" charset="-128"/>
              <a:ea typeface="UD デジタル 教科書体 NP-B" panose="02020700000000000000" pitchFamily="18" charset="-128"/>
            </a:endParaRPr>
          </a:p>
          <a:p>
            <a:r>
              <a:rPr lang="ja-JP" altLang="en-US" sz="1100" dirty="0" smtClean="0">
                <a:latin typeface="UD デジタル 教科書体 NP-B" panose="02020700000000000000" pitchFamily="18" charset="-128"/>
                <a:ea typeface="UD デジタル 教科書体 NP-B" panose="02020700000000000000" pitchFamily="18" charset="-128"/>
              </a:rPr>
              <a:t>ペットとして多く流通している。</a:t>
            </a:r>
          </a:p>
        </p:txBody>
      </p:sp>
      <p:sp>
        <p:nvSpPr>
          <p:cNvPr id="15" name="テキスト ボックス 14"/>
          <p:cNvSpPr txBox="1"/>
          <p:nvPr/>
        </p:nvSpPr>
        <p:spPr>
          <a:xfrm>
            <a:off x="7164541" y="2990576"/>
            <a:ext cx="1837039" cy="1554272"/>
          </a:xfrm>
          <a:prstGeom prst="rect">
            <a:avLst/>
          </a:prstGeom>
          <a:noFill/>
        </p:spPr>
        <p:txBody>
          <a:bodyPr wrap="square" rtlCol="0">
            <a:spAutoFit/>
          </a:bodyPr>
          <a:lstStyle/>
          <a:p>
            <a:r>
              <a:rPr kumimoji="1" lang="ja-JP" altLang="en-US" dirty="0" smtClean="0">
                <a:latin typeface="UD デジタル 教科書体 NP-B" panose="02020700000000000000" pitchFamily="18" charset="-128"/>
                <a:ea typeface="UD デジタル 教科書体 NP-B" panose="02020700000000000000" pitchFamily="18" charset="-128"/>
              </a:rPr>
              <a:t>コブラ科</a:t>
            </a:r>
            <a:endParaRPr kumimoji="1" lang="en-US" altLang="ja-JP" dirty="0" smtClean="0">
              <a:latin typeface="UD デジタル 教科書体 NP-B" panose="02020700000000000000" pitchFamily="18" charset="-128"/>
              <a:ea typeface="UD デジタル 教科書体 NP-B" panose="02020700000000000000" pitchFamily="18" charset="-128"/>
            </a:endParaRPr>
          </a:p>
          <a:p>
            <a:r>
              <a:rPr lang="ja-JP" altLang="en-US" sz="1100" dirty="0" smtClean="0">
                <a:latin typeface="UD デジタル 教科書体 NP-B" panose="02020700000000000000" pitchFamily="18" charset="-128"/>
                <a:ea typeface="UD デジタル 教科書体 NP-B" panose="02020700000000000000" pitchFamily="18" charset="-128"/>
              </a:rPr>
              <a:t>神経を麻痺させて呼吸や心臓を停止させる</a:t>
            </a:r>
            <a:r>
              <a:rPr lang="ja-JP" altLang="en-US" sz="1100" dirty="0">
                <a:latin typeface="UD デジタル 教科書体 NP-B" panose="02020700000000000000" pitchFamily="18" charset="-128"/>
                <a:ea typeface="UD デジタル 教科書体 NP-B" panose="02020700000000000000" pitchFamily="18" charset="-128"/>
              </a:rPr>
              <a:t>神経毒を</a:t>
            </a:r>
            <a:r>
              <a:rPr lang="ja-JP" altLang="en-US" sz="1100" dirty="0" smtClean="0">
                <a:latin typeface="UD デジタル 教科書体 NP-B" panose="02020700000000000000" pitchFamily="18" charset="-128"/>
                <a:ea typeface="UD デジタル 教科書体 NP-B" panose="02020700000000000000" pitchFamily="18" charset="-128"/>
              </a:rPr>
              <a:t>持つ。タンパク質を分解する出血毒を持つものもいる。</a:t>
            </a:r>
            <a:endParaRPr lang="en-US" altLang="ja-JP" sz="1100" dirty="0" smtClean="0">
              <a:latin typeface="UD デジタル 教科書体 NP-B" panose="02020700000000000000" pitchFamily="18" charset="-128"/>
              <a:ea typeface="UD デジタル 教科書体 NP-B" panose="02020700000000000000" pitchFamily="18" charset="-128"/>
            </a:endParaRPr>
          </a:p>
          <a:p>
            <a:r>
              <a:rPr kumimoji="1" lang="ja-JP" altLang="en-US" sz="1100" dirty="0" smtClean="0">
                <a:latin typeface="UD デジタル 教科書体 NP-B" panose="02020700000000000000" pitchFamily="18" charset="-128"/>
                <a:ea typeface="UD デジタル 教科書体 NP-B" panose="02020700000000000000" pitchFamily="18" charset="-128"/>
              </a:rPr>
              <a:t>ペットとしての飼育は禁止されている。</a:t>
            </a:r>
            <a:endParaRPr kumimoji="1" lang="en-US" altLang="ja-JP" sz="1100" dirty="0" smtClean="0">
              <a:latin typeface="UD デジタル 教科書体 NP-B" panose="02020700000000000000" pitchFamily="18" charset="-128"/>
              <a:ea typeface="UD デジタル 教科書体 NP-B" panose="02020700000000000000" pitchFamily="18" charset="-128"/>
            </a:endParaRPr>
          </a:p>
        </p:txBody>
      </p:sp>
      <p:sp>
        <p:nvSpPr>
          <p:cNvPr id="17" name="テキスト ボックス 16"/>
          <p:cNvSpPr txBox="1"/>
          <p:nvPr/>
        </p:nvSpPr>
        <p:spPr>
          <a:xfrm>
            <a:off x="9246229" y="2990576"/>
            <a:ext cx="1837039" cy="2231380"/>
          </a:xfrm>
          <a:prstGeom prst="rect">
            <a:avLst/>
          </a:prstGeom>
          <a:noFill/>
        </p:spPr>
        <p:txBody>
          <a:bodyPr wrap="square" rtlCol="0">
            <a:spAutoFit/>
          </a:bodyPr>
          <a:lstStyle/>
          <a:p>
            <a:r>
              <a:rPr kumimoji="1" lang="ja-JP" altLang="en-US" dirty="0" smtClean="0">
                <a:latin typeface="UD デジタル 教科書体 NP-B" panose="02020700000000000000" pitchFamily="18" charset="-128"/>
                <a:ea typeface="UD デジタル 教科書体 NP-B" panose="02020700000000000000" pitchFamily="18" charset="-128"/>
              </a:rPr>
              <a:t>クサリヘビ科</a:t>
            </a:r>
            <a:endParaRPr kumimoji="1" lang="en-US" altLang="ja-JP" dirty="0" smtClean="0">
              <a:latin typeface="UD デジタル 教科書体 NP-B" panose="02020700000000000000" pitchFamily="18" charset="-128"/>
              <a:ea typeface="UD デジタル 教科書体 NP-B" panose="02020700000000000000" pitchFamily="18" charset="-128"/>
            </a:endParaRPr>
          </a:p>
          <a:p>
            <a:r>
              <a:rPr lang="ja-JP" altLang="en-US" sz="1100" dirty="0">
                <a:latin typeface="UD デジタル 教科書体 NP-B" panose="02020700000000000000" pitchFamily="18" charset="-128"/>
                <a:ea typeface="UD デジタル 教科書体 NP-B" panose="02020700000000000000" pitchFamily="18" charset="-128"/>
              </a:rPr>
              <a:t>写真</a:t>
            </a:r>
            <a:r>
              <a:rPr lang="ja-JP" altLang="en-US" sz="1100" dirty="0" smtClean="0">
                <a:latin typeface="UD デジタル 教科書体 NP-B" panose="02020700000000000000" pitchFamily="18" charset="-128"/>
                <a:ea typeface="UD デジタル 教科書体 NP-B" panose="02020700000000000000" pitchFamily="18" charset="-128"/>
              </a:rPr>
              <a:t>はニホンマムシ。</a:t>
            </a:r>
            <a:endParaRPr lang="en-US" altLang="ja-JP" sz="1100" dirty="0">
              <a:latin typeface="UD デジタル 教科書体 NP-B" panose="02020700000000000000" pitchFamily="18" charset="-128"/>
              <a:ea typeface="UD デジタル 教科書体 NP-B" panose="02020700000000000000" pitchFamily="18" charset="-128"/>
            </a:endParaRPr>
          </a:p>
          <a:p>
            <a:r>
              <a:rPr lang="ja-JP" altLang="en-US" sz="1100" dirty="0" smtClean="0">
                <a:latin typeface="UD デジタル 教科書体 NP-B" panose="02020700000000000000" pitchFamily="18" charset="-128"/>
                <a:ea typeface="UD デジタル 教科書体 NP-B" panose="02020700000000000000" pitchFamily="18" charset="-128"/>
              </a:rPr>
              <a:t>種によって</a:t>
            </a:r>
            <a:r>
              <a:rPr lang="en-US" altLang="ja-JP" sz="1100" dirty="0" smtClean="0">
                <a:latin typeface="UD デジタル 教科書体 NP-B" panose="02020700000000000000" pitchFamily="18" charset="-128"/>
                <a:ea typeface="UD デジタル 教科書体 NP-B" panose="02020700000000000000" pitchFamily="18" charset="-128"/>
              </a:rPr>
              <a:t>20</a:t>
            </a:r>
            <a:r>
              <a:rPr lang="ja-JP" altLang="en-US" sz="1100" dirty="0" smtClean="0">
                <a:latin typeface="UD デジタル 教科書体 NP-B" panose="02020700000000000000" pitchFamily="18" charset="-128"/>
                <a:ea typeface="UD デジタル 教科書体 NP-B" panose="02020700000000000000" pitchFamily="18" charset="-128"/>
              </a:rPr>
              <a:t>㎝から</a:t>
            </a:r>
            <a:r>
              <a:rPr lang="en-US" altLang="ja-JP" sz="1100" dirty="0" smtClean="0">
                <a:latin typeface="UD デジタル 教科書体 NP-B" panose="02020700000000000000" pitchFamily="18" charset="-128"/>
                <a:ea typeface="UD デジタル 教科書体 NP-B" panose="02020700000000000000" pitchFamily="18" charset="-128"/>
              </a:rPr>
              <a:t>360</a:t>
            </a:r>
            <a:r>
              <a:rPr lang="ja-JP" altLang="en-US" sz="1100" dirty="0" smtClean="0">
                <a:latin typeface="UD デジタル 教科書体 NP-B" panose="02020700000000000000" pitchFamily="18" charset="-128"/>
                <a:ea typeface="UD デジタル 教科書体 NP-B" panose="02020700000000000000" pitchFamily="18" charset="-128"/>
              </a:rPr>
              <a:t>㎝の全長を持つ。</a:t>
            </a:r>
            <a:endParaRPr lang="en-US" altLang="ja-JP" sz="1100" dirty="0">
              <a:latin typeface="UD デジタル 教科書体 NP-B" panose="02020700000000000000" pitchFamily="18" charset="-128"/>
              <a:ea typeface="UD デジタル 教科書体 NP-B" panose="02020700000000000000" pitchFamily="18" charset="-128"/>
            </a:endParaRPr>
          </a:p>
          <a:p>
            <a:r>
              <a:rPr lang="ja-JP" altLang="en-US" sz="1100" dirty="0" smtClean="0">
                <a:latin typeface="UD デジタル 教科書体 NP-B" panose="02020700000000000000" pitchFamily="18" charset="-128"/>
                <a:ea typeface="UD デジタル 教科書体 NP-B" panose="02020700000000000000" pitchFamily="18" charset="-128"/>
              </a:rPr>
              <a:t>大きな三角形の頭を持つのが特徴。</a:t>
            </a:r>
            <a:endParaRPr lang="en-US" altLang="ja-JP" sz="1100" dirty="0" smtClean="0">
              <a:latin typeface="UD デジタル 教科書体 NP-B" panose="02020700000000000000" pitchFamily="18" charset="-128"/>
              <a:ea typeface="UD デジタル 教科書体 NP-B" panose="02020700000000000000" pitchFamily="18" charset="-128"/>
            </a:endParaRPr>
          </a:p>
          <a:p>
            <a:r>
              <a:rPr lang="ja-JP" altLang="en-US" sz="1100" dirty="0">
                <a:latin typeface="UD デジタル 教科書体 NP-B" panose="02020700000000000000" pitchFamily="18" charset="-128"/>
                <a:ea typeface="UD デジタル 教科書体 NP-B" panose="02020700000000000000" pitchFamily="18" charset="-128"/>
              </a:rPr>
              <a:t>タンパク質を分解する出血毒</a:t>
            </a:r>
            <a:r>
              <a:rPr lang="ja-JP" altLang="en-US" sz="1100" dirty="0" smtClean="0">
                <a:latin typeface="UD デジタル 教科書体 NP-B" panose="02020700000000000000" pitchFamily="18" charset="-128"/>
                <a:ea typeface="UD デジタル 教科書体 NP-B" panose="02020700000000000000" pitchFamily="18" charset="-128"/>
              </a:rPr>
              <a:t>を持つため、組織が壊死する。</a:t>
            </a:r>
            <a:endParaRPr lang="en-US" altLang="ja-JP" sz="1100" dirty="0" smtClean="0">
              <a:latin typeface="UD デジタル 教科書体 NP-B" panose="02020700000000000000" pitchFamily="18" charset="-128"/>
              <a:ea typeface="UD デジタル 教科書体 NP-B" panose="02020700000000000000" pitchFamily="18" charset="-128"/>
            </a:endParaRPr>
          </a:p>
          <a:p>
            <a:r>
              <a:rPr lang="ja-JP" altLang="en-US" sz="1100" dirty="0">
                <a:latin typeface="UD デジタル 教科書体 NP-B" panose="02020700000000000000" pitchFamily="18" charset="-128"/>
                <a:ea typeface="UD デジタル 教科書体 NP-B" panose="02020700000000000000" pitchFamily="18" charset="-128"/>
              </a:rPr>
              <a:t>口や頬に赤外線感知器官（ピット器官）を持っており恒温動物を捕食する</a:t>
            </a:r>
            <a:r>
              <a:rPr lang="ja-JP" altLang="en-US" sz="1100" dirty="0" smtClean="0">
                <a:latin typeface="UD デジタル 教科書体 NP-B" panose="02020700000000000000" pitchFamily="18" charset="-128"/>
                <a:ea typeface="UD デジタル 教科書体 NP-B" panose="02020700000000000000" pitchFamily="18" charset="-128"/>
              </a:rPr>
              <a:t>。</a:t>
            </a:r>
            <a:endParaRPr lang="en-US" altLang="ja-JP" sz="1100" dirty="0">
              <a:latin typeface="UD デジタル 教科書体 NP-B" panose="02020700000000000000" pitchFamily="18" charset="-128"/>
              <a:ea typeface="UD デジタル 教科書体 NP-B" panose="02020700000000000000" pitchFamily="18" charset="-128"/>
            </a:endParaRPr>
          </a:p>
        </p:txBody>
      </p:sp>
      <p:sp>
        <p:nvSpPr>
          <p:cNvPr id="18" name="テキスト ボックス 17"/>
          <p:cNvSpPr txBox="1"/>
          <p:nvPr/>
        </p:nvSpPr>
        <p:spPr>
          <a:xfrm>
            <a:off x="4381927" y="636182"/>
            <a:ext cx="946686" cy="307777"/>
          </a:xfrm>
          <a:prstGeom prst="rect">
            <a:avLst/>
          </a:prstGeom>
          <a:noFill/>
        </p:spPr>
        <p:txBody>
          <a:bodyPr wrap="square" rtlCol="0">
            <a:spAutoFit/>
          </a:bodyPr>
          <a:lstStyle/>
          <a:p>
            <a:r>
              <a:rPr lang="en-US" altLang="ja-JP" sz="1400" dirty="0" smtClean="0">
                <a:solidFill>
                  <a:srgbClr val="0070C0"/>
                </a:solidFill>
                <a:latin typeface="UD デジタル 教科書体 NP-B" panose="02020700000000000000" pitchFamily="18" charset="-128"/>
                <a:ea typeface="UD デジタル 教科書体 NP-B" panose="02020700000000000000" pitchFamily="18" charset="-128"/>
              </a:rPr>
              <a:t>3000</a:t>
            </a:r>
            <a:r>
              <a:rPr lang="ja-JP" altLang="en-US" sz="1400" dirty="0" smtClean="0">
                <a:solidFill>
                  <a:srgbClr val="0070C0"/>
                </a:solidFill>
                <a:latin typeface="UD デジタル 教科書体 NP-B" panose="02020700000000000000" pitchFamily="18" charset="-128"/>
                <a:ea typeface="UD デジタル 教科書体 NP-B" panose="02020700000000000000" pitchFamily="18" charset="-128"/>
              </a:rPr>
              <a:t>種</a:t>
            </a:r>
            <a:endParaRPr lang="en-US" altLang="ja-JP" sz="1400" dirty="0">
              <a:solidFill>
                <a:srgbClr val="0070C0"/>
              </a:solidFill>
              <a:latin typeface="UD デジタル 教科書体 NP-B" panose="02020700000000000000" pitchFamily="18" charset="-128"/>
              <a:ea typeface="UD デジタル 教科書体 NP-B" panose="02020700000000000000" pitchFamily="18" charset="-128"/>
            </a:endParaRPr>
          </a:p>
        </p:txBody>
      </p:sp>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7992" y="1568098"/>
            <a:ext cx="1814152" cy="1360614"/>
          </a:xfrm>
          <a:prstGeom prst="rect">
            <a:avLst/>
          </a:prstGeom>
        </p:spPr>
      </p:pic>
      <p:pic>
        <p:nvPicPr>
          <p:cNvPr id="7" name="図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32066" y="1579636"/>
            <a:ext cx="1678555" cy="1358696"/>
          </a:xfrm>
          <a:prstGeom prst="rect">
            <a:avLst/>
          </a:prstGeom>
        </p:spPr>
      </p:pic>
      <p:pic>
        <p:nvPicPr>
          <p:cNvPr id="8" name="図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61470" y="1579636"/>
            <a:ext cx="2010033" cy="1337928"/>
          </a:xfrm>
          <a:prstGeom prst="rect">
            <a:avLst/>
          </a:prstGeom>
        </p:spPr>
      </p:pic>
      <p:pic>
        <p:nvPicPr>
          <p:cNvPr id="10" name="図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64541" y="1583929"/>
            <a:ext cx="1439053" cy="1354403"/>
          </a:xfrm>
          <a:prstGeom prst="rect">
            <a:avLst/>
          </a:prstGeom>
        </p:spPr>
      </p:pic>
      <p:pic>
        <p:nvPicPr>
          <p:cNvPr id="11" name="図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152429" y="1566308"/>
            <a:ext cx="1930839" cy="1357621"/>
          </a:xfrm>
          <a:prstGeom prst="rect">
            <a:avLst/>
          </a:prstGeom>
        </p:spPr>
      </p:pic>
      <p:pic>
        <p:nvPicPr>
          <p:cNvPr id="24" name="図 23"/>
          <p:cNvPicPr>
            <a:picLocks noChangeAspect="1"/>
          </p:cNvPicPr>
          <p:nvPr/>
        </p:nvPicPr>
        <p:blipFill>
          <a:blip r:embed="rId8"/>
          <a:stretch>
            <a:fillRect/>
          </a:stretch>
        </p:blipFill>
        <p:spPr>
          <a:xfrm>
            <a:off x="296562" y="153764"/>
            <a:ext cx="1192625" cy="840259"/>
          </a:xfrm>
          <a:prstGeom prst="rect">
            <a:avLst/>
          </a:prstGeom>
        </p:spPr>
      </p:pic>
    </p:spTree>
    <p:custDataLst>
      <p:tags r:id="rId1"/>
    </p:custDataLst>
    <p:extLst>
      <p:ext uri="{BB962C8B-B14F-4D97-AF65-F5344CB8AC3E}">
        <p14:creationId xmlns:p14="http://schemas.microsoft.com/office/powerpoint/2010/main" val="3684826837"/>
      </p:ext>
    </p:extLst>
  </p:cSld>
  <p:clrMapOvr>
    <a:masterClrMapping/>
  </p:clrMapOvr>
  <mc:AlternateContent xmlns:mc="http://schemas.openxmlformats.org/markup-compatibility/2006" xmlns:p14="http://schemas.microsoft.com/office/powerpoint/2010/main">
    <mc:Choice Requires="p14">
      <p:transition spd="slow" p14:dur="2000" advTm="89851"/>
    </mc:Choice>
    <mc:Fallback xmlns="">
      <p:transition spd="slow" advTm="8985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par>
                                <p:cTn id="20" presetID="10" presetClass="entr" presetSubtype="0"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fade">
                                      <p:cBhvr>
                                        <p:cTn id="35" dur="500"/>
                                        <p:tgtEl>
                                          <p:spTgt spid="27"/>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500"/>
                                        <p:tgtEl>
                                          <p:spTgt spid="29"/>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fade">
                                      <p:cBhvr>
                                        <p:cTn id="45" dur="500"/>
                                        <p:tgtEl>
                                          <p:spTgt spid="15"/>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 grpId="0"/>
      <p:bldP spid="9" grpId="0"/>
      <p:bldP spid="27" grpId="0"/>
      <p:bldP spid="29" grpId="0"/>
      <p:bldP spid="15" grpId="0"/>
      <p:bldP spid="1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テキスト ボックス 15"/>
          <p:cNvSpPr txBox="1"/>
          <p:nvPr/>
        </p:nvSpPr>
        <p:spPr>
          <a:xfrm>
            <a:off x="1640060" y="427592"/>
            <a:ext cx="2741867" cy="584775"/>
          </a:xfrm>
          <a:prstGeom prst="rect">
            <a:avLst/>
          </a:prstGeom>
          <a:noFill/>
        </p:spPr>
        <p:txBody>
          <a:bodyPr wrap="square" rtlCol="0">
            <a:spAutoFit/>
          </a:bodyPr>
          <a:lstStyle/>
          <a:p>
            <a:r>
              <a:rPr lang="ja-JP" altLang="en-US" sz="3200" dirty="0" smtClean="0">
                <a:solidFill>
                  <a:srgbClr val="0070C0"/>
                </a:solidFill>
                <a:latin typeface="UD デジタル 教科書体 NP-B" panose="02020700000000000000" pitchFamily="18" charset="-128"/>
                <a:ea typeface="UD デジタル 教科書体 NP-B" panose="02020700000000000000" pitchFamily="18" charset="-128"/>
              </a:rPr>
              <a:t>ピット器官</a:t>
            </a:r>
            <a:endParaRPr lang="en-US" altLang="ja-JP" sz="3200" dirty="0">
              <a:solidFill>
                <a:srgbClr val="0070C0"/>
              </a:solidFill>
              <a:latin typeface="UD デジタル 教科書体 NP-B" panose="02020700000000000000" pitchFamily="18" charset="-128"/>
              <a:ea typeface="UD デジタル 教科書体 NP-B" panose="02020700000000000000" pitchFamily="18" charset="-128"/>
            </a:endParaRPr>
          </a:p>
        </p:txBody>
      </p:sp>
      <p:sp>
        <p:nvSpPr>
          <p:cNvPr id="2" name="テキスト ボックス 1"/>
          <p:cNvSpPr txBox="1"/>
          <p:nvPr/>
        </p:nvSpPr>
        <p:spPr>
          <a:xfrm>
            <a:off x="7553657" y="6489384"/>
            <a:ext cx="4424160" cy="215444"/>
          </a:xfrm>
          <a:prstGeom prst="rect">
            <a:avLst/>
          </a:prstGeom>
          <a:noFill/>
        </p:spPr>
        <p:txBody>
          <a:bodyPr wrap="square" rtlCol="0">
            <a:spAutoFit/>
          </a:bodyPr>
          <a:lstStyle/>
          <a:p>
            <a:r>
              <a:rPr lang="ja-JP" altLang="en-US" sz="800" dirty="0" smtClean="0"/>
              <a:t>ピット器官：</a:t>
            </a:r>
            <a:r>
              <a:rPr lang="en-US" altLang="ja-JP" sz="800" dirty="0" smtClean="0"/>
              <a:t>Serpent nirvana-</a:t>
            </a:r>
            <a:r>
              <a:rPr lang="ja-JP" altLang="en-US" sz="800" dirty="0"/>
              <a:t>継承 </a:t>
            </a:r>
            <a:r>
              <a:rPr lang="en-US" altLang="ja-JP" sz="800" dirty="0"/>
              <a:t>4.0, https://</a:t>
            </a:r>
            <a:r>
              <a:rPr lang="en-US" altLang="ja-JP" sz="800" dirty="0" smtClean="0"/>
              <a:t>commons.wikimedia.org/w/index.php?curid=3176261</a:t>
            </a:r>
          </a:p>
        </p:txBody>
      </p:sp>
      <p:sp>
        <p:nvSpPr>
          <p:cNvPr id="14" name="テキスト ボックス 13"/>
          <p:cNvSpPr txBox="1"/>
          <p:nvPr/>
        </p:nvSpPr>
        <p:spPr>
          <a:xfrm>
            <a:off x="5902650" y="6489384"/>
            <a:ext cx="1534394" cy="230832"/>
          </a:xfrm>
          <a:prstGeom prst="rect">
            <a:avLst/>
          </a:prstGeom>
          <a:noFill/>
        </p:spPr>
        <p:txBody>
          <a:bodyPr wrap="none" rtlCol="0">
            <a:spAutoFit/>
          </a:bodyPr>
          <a:lstStyle/>
          <a:p>
            <a:r>
              <a:rPr kumimoji="1" lang="ja-JP" altLang="en-US" sz="900" b="1" dirty="0" smtClean="0"/>
              <a:t>使用した写真の著作権表示</a:t>
            </a:r>
            <a:endParaRPr kumimoji="1" lang="ja-JP" altLang="en-US" sz="900" b="1" dirty="0"/>
          </a:p>
        </p:txBody>
      </p:sp>
      <p:sp>
        <p:nvSpPr>
          <p:cNvPr id="9" name="テキスト ボックス 8"/>
          <p:cNvSpPr txBox="1"/>
          <p:nvPr/>
        </p:nvSpPr>
        <p:spPr>
          <a:xfrm>
            <a:off x="4381927" y="1570672"/>
            <a:ext cx="7439370" cy="4154984"/>
          </a:xfrm>
          <a:prstGeom prst="rect">
            <a:avLst/>
          </a:prstGeom>
          <a:noFill/>
        </p:spPr>
        <p:txBody>
          <a:bodyPr wrap="square" rtlCol="0">
            <a:spAutoFit/>
          </a:bodyPr>
          <a:lstStyle/>
          <a:p>
            <a:r>
              <a:rPr lang="ja-JP" altLang="en-US" sz="2400" dirty="0" smtClean="0">
                <a:latin typeface="UD デジタル 教科書体 NP-B" panose="02020700000000000000" pitchFamily="18" charset="-128"/>
                <a:ea typeface="UD デジタル 教科書体 NP-B" panose="02020700000000000000" pitchFamily="18" charset="-128"/>
              </a:rPr>
              <a:t>　ヘビは、眼があまり発達していません。しかも夜行性の種が多いので、暗闇の中で獲物を察知することが難しいのです。</a:t>
            </a:r>
            <a:endParaRPr lang="en-US" altLang="ja-JP" sz="2400" dirty="0" smtClean="0">
              <a:latin typeface="UD デジタル 教科書体 NP-B" panose="02020700000000000000" pitchFamily="18" charset="-128"/>
              <a:ea typeface="UD デジタル 教科書体 NP-B" panose="02020700000000000000" pitchFamily="18" charset="-128"/>
            </a:endParaRPr>
          </a:p>
          <a:p>
            <a:endParaRPr lang="en-US" altLang="ja-JP" sz="2400" dirty="0" smtClean="0">
              <a:latin typeface="UD デジタル 教科書体 NP-B" panose="02020700000000000000" pitchFamily="18" charset="-128"/>
              <a:ea typeface="UD デジタル 教科書体 NP-B" panose="02020700000000000000" pitchFamily="18" charset="-128"/>
            </a:endParaRPr>
          </a:p>
          <a:p>
            <a:r>
              <a:rPr lang="ja-JP" altLang="en-US" sz="2400" dirty="0" smtClean="0">
                <a:latin typeface="UD デジタル 教科書体 NP-B" panose="02020700000000000000" pitchFamily="18" charset="-128"/>
                <a:ea typeface="UD デジタル 教科書体 NP-B" panose="02020700000000000000" pitchFamily="18" charset="-128"/>
              </a:rPr>
              <a:t>　ヘビの獲物であるネズミや鳥は恒温動物で体温が高くなっています。温度が高いと赤外線が出ているので、ヘビは赤外線を感知する器官（ピット器官）を持っています。</a:t>
            </a:r>
            <a:endParaRPr lang="en-US" altLang="ja-JP" sz="2400" dirty="0" smtClean="0">
              <a:latin typeface="UD デジタル 教科書体 NP-B" panose="02020700000000000000" pitchFamily="18" charset="-128"/>
              <a:ea typeface="UD デジタル 教科書体 NP-B" panose="02020700000000000000" pitchFamily="18" charset="-128"/>
            </a:endParaRPr>
          </a:p>
          <a:p>
            <a:endParaRPr lang="en-US" altLang="ja-JP" sz="2400" dirty="0">
              <a:latin typeface="UD デジタル 教科書体 NP-B" panose="02020700000000000000" pitchFamily="18" charset="-128"/>
              <a:ea typeface="UD デジタル 教科書体 NP-B" panose="02020700000000000000" pitchFamily="18" charset="-128"/>
            </a:endParaRPr>
          </a:p>
          <a:p>
            <a:r>
              <a:rPr lang="ja-JP" altLang="en-US" sz="2400" dirty="0" smtClean="0">
                <a:latin typeface="UD デジタル 教科書体 NP-B" panose="02020700000000000000" pitchFamily="18" charset="-128"/>
                <a:ea typeface="UD デジタル 教科書体 NP-B" panose="02020700000000000000" pitchFamily="18" charset="-128"/>
              </a:rPr>
              <a:t>　この仕組みで獲物を捕食することができています。</a:t>
            </a:r>
            <a:endParaRPr lang="en-US" altLang="ja-JP" sz="2400" dirty="0" smtClean="0">
              <a:latin typeface="UD デジタル 教科書体 NP-B" panose="02020700000000000000" pitchFamily="18" charset="-128"/>
              <a:ea typeface="UD デジタル 教科書体 NP-B" panose="02020700000000000000" pitchFamily="18" charset="-128"/>
            </a:endParaRPr>
          </a:p>
          <a:p>
            <a:endParaRPr lang="ja-JP" altLang="en-US" sz="2400" dirty="0">
              <a:latin typeface="UD デジタル 教科書体 NP-B" panose="02020700000000000000" pitchFamily="18" charset="-128"/>
              <a:ea typeface="UD デジタル 教科書体 NP-B" panose="02020700000000000000" pitchFamily="18" charset="-128"/>
            </a:endParaRPr>
          </a:p>
        </p:txBody>
      </p:sp>
      <p:pic>
        <p:nvPicPr>
          <p:cNvPr id="24" name="図 23"/>
          <p:cNvPicPr>
            <a:picLocks noChangeAspect="1"/>
          </p:cNvPicPr>
          <p:nvPr/>
        </p:nvPicPr>
        <p:blipFill>
          <a:blip r:embed="rId3"/>
          <a:stretch>
            <a:fillRect/>
          </a:stretch>
        </p:blipFill>
        <p:spPr>
          <a:xfrm>
            <a:off x="296562" y="153764"/>
            <a:ext cx="1192625" cy="840259"/>
          </a:xfrm>
          <a:prstGeom prst="rect">
            <a:avLst/>
          </a:prstGeom>
        </p:spPr>
      </p:pic>
      <p:pic>
        <p:nvPicPr>
          <p:cNvPr id="3" name="図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3666" y="1435109"/>
            <a:ext cx="3457575" cy="4572000"/>
          </a:xfrm>
          <a:prstGeom prst="rect">
            <a:avLst/>
          </a:prstGeom>
        </p:spPr>
      </p:pic>
    </p:spTree>
    <p:custDataLst>
      <p:tags r:id="rId1"/>
    </p:custDataLst>
    <p:extLst>
      <p:ext uri="{BB962C8B-B14F-4D97-AF65-F5344CB8AC3E}">
        <p14:creationId xmlns:p14="http://schemas.microsoft.com/office/powerpoint/2010/main" val="225745613"/>
      </p:ext>
    </p:extLst>
  </p:cSld>
  <p:clrMapOvr>
    <a:masterClrMapping/>
  </p:clrMapOvr>
  <mc:AlternateContent xmlns:mc="http://schemas.openxmlformats.org/markup-compatibility/2006" xmlns:p14="http://schemas.microsoft.com/office/powerpoint/2010/main">
    <mc:Choice Requires="p14">
      <p:transition spd="slow" p14:dur="2000" advTm="89851"/>
    </mc:Choice>
    <mc:Fallback xmlns="">
      <p:transition spd="slow" advTm="8985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 grpId="0"/>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3568002" y="961195"/>
            <a:ext cx="4054093" cy="707886"/>
          </a:xfrm>
          <a:prstGeom prst="rect">
            <a:avLst/>
          </a:prstGeom>
          <a:noFill/>
        </p:spPr>
        <p:txBody>
          <a:bodyPr wrap="square" rtlCol="0">
            <a:spAutoFit/>
          </a:bodyPr>
          <a:lstStyle/>
          <a:p>
            <a:r>
              <a:rPr kumimoji="1" lang="ja-JP" altLang="en-US" sz="4000" dirty="0" smtClean="0">
                <a:latin typeface="UD デジタル 教科書体 NP-B" panose="02020700000000000000" pitchFamily="18" charset="-128"/>
                <a:ea typeface="UD デジタル 教科書体 NP-B" panose="02020700000000000000" pitchFamily="18" charset="-128"/>
              </a:rPr>
              <a:t>「ヘビ」クイズ</a:t>
            </a:r>
            <a:endParaRPr kumimoji="1" lang="ja-JP" altLang="en-US" sz="4000" dirty="0">
              <a:latin typeface="UD デジタル 教科書体 NP-B" panose="02020700000000000000" pitchFamily="18" charset="-128"/>
              <a:ea typeface="UD デジタル 教科書体 NP-B" panose="02020700000000000000" pitchFamily="18" charset="-128"/>
            </a:endParaRPr>
          </a:p>
        </p:txBody>
      </p:sp>
      <p:sp>
        <p:nvSpPr>
          <p:cNvPr id="6" name="テキスト ボックス 5"/>
          <p:cNvSpPr txBox="1"/>
          <p:nvPr/>
        </p:nvSpPr>
        <p:spPr>
          <a:xfrm>
            <a:off x="6268995" y="6542379"/>
            <a:ext cx="6054811" cy="215444"/>
          </a:xfrm>
          <a:prstGeom prst="rect">
            <a:avLst/>
          </a:prstGeom>
          <a:noFill/>
        </p:spPr>
        <p:txBody>
          <a:bodyPr wrap="square" rtlCol="0">
            <a:spAutoFit/>
          </a:bodyPr>
          <a:lstStyle/>
          <a:p>
            <a:r>
              <a:rPr lang="ja-JP" altLang="en-US" sz="800" dirty="0" smtClean="0"/>
              <a:t>ポールニシキヘビ：</a:t>
            </a:r>
            <a:r>
              <a:rPr lang="en-US" altLang="ja-JP" sz="800" dirty="0"/>
              <a:t>Copyrighted free use, https://commons.wikimedia.org/w/index.php?curid=29604</a:t>
            </a:r>
            <a:endParaRPr lang="ja-JP" altLang="en-US" sz="800" dirty="0"/>
          </a:p>
        </p:txBody>
      </p:sp>
      <p:sp>
        <p:nvSpPr>
          <p:cNvPr id="9" name="テキスト ボックス 8"/>
          <p:cNvSpPr txBox="1"/>
          <p:nvPr/>
        </p:nvSpPr>
        <p:spPr>
          <a:xfrm>
            <a:off x="6268995" y="6326935"/>
            <a:ext cx="1402948" cy="215444"/>
          </a:xfrm>
          <a:prstGeom prst="rect">
            <a:avLst/>
          </a:prstGeom>
          <a:noFill/>
        </p:spPr>
        <p:txBody>
          <a:bodyPr wrap="none" rtlCol="0">
            <a:spAutoFit/>
          </a:bodyPr>
          <a:lstStyle/>
          <a:p>
            <a:r>
              <a:rPr kumimoji="1" lang="ja-JP" altLang="en-US" sz="800" b="1" dirty="0" smtClean="0">
                <a:latin typeface="BIZ UDPゴシック" panose="020B0400000000000000" pitchFamily="50" charset="-128"/>
                <a:ea typeface="BIZ UDPゴシック" panose="020B0400000000000000" pitchFamily="50" charset="-128"/>
              </a:rPr>
              <a:t>使用した写真の著作権表示</a:t>
            </a:r>
            <a:endParaRPr kumimoji="1" lang="ja-JP" altLang="en-US" sz="800" b="1" dirty="0">
              <a:latin typeface="BIZ UDPゴシック" panose="020B0400000000000000" pitchFamily="50" charset="-128"/>
              <a:ea typeface="BIZ UDPゴシック" panose="020B0400000000000000" pitchFamily="50" charset="-128"/>
            </a:endParaRPr>
          </a:p>
        </p:txBody>
      </p:sp>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7227" y="2158724"/>
            <a:ext cx="2915783" cy="2915783"/>
          </a:xfrm>
          <a:prstGeom prst="rect">
            <a:avLst/>
          </a:prstGeom>
        </p:spPr>
      </p:pic>
    </p:spTree>
    <p:extLst>
      <p:ext uri="{BB962C8B-B14F-4D97-AF65-F5344CB8AC3E}">
        <p14:creationId xmlns:p14="http://schemas.microsoft.com/office/powerpoint/2010/main" val="3952694257"/>
      </p:ext>
    </p:extLst>
  </p:cSld>
  <p:clrMapOvr>
    <a:masterClrMapping/>
  </p:clrMapOvr>
  <mc:AlternateContent xmlns:mc="http://schemas.openxmlformats.org/markup-compatibility/2006" xmlns:p14="http://schemas.microsoft.com/office/powerpoint/2010/main">
    <mc:Choice Requires="p14">
      <p:transition spd="slow" p14:dur="2000" advTm="15748"/>
    </mc:Choice>
    <mc:Fallback xmlns="">
      <p:transition spd="slow" advTm="15748"/>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6984294" y="6255840"/>
            <a:ext cx="4910319" cy="461665"/>
          </a:xfrm>
          <a:prstGeom prst="rect">
            <a:avLst/>
          </a:prstGeom>
          <a:noFill/>
        </p:spPr>
        <p:txBody>
          <a:bodyPr wrap="none" rtlCol="0">
            <a:spAutoFit/>
          </a:bodyPr>
          <a:lstStyle/>
          <a:p>
            <a:r>
              <a:rPr lang="ja-JP" altLang="en-US" sz="800" dirty="0" smtClean="0"/>
              <a:t>ハナナガムチヘビ：</a:t>
            </a:r>
            <a:r>
              <a:rPr lang="en-US" altLang="ja-JP" sz="800" dirty="0" err="1" smtClean="0"/>
              <a:t>Shyamal</a:t>
            </a:r>
            <a:r>
              <a:rPr lang="en-US" altLang="ja-JP" sz="800" dirty="0"/>
              <a:t>,</a:t>
            </a:r>
            <a:r>
              <a:rPr lang="ja-JP" altLang="en-US" sz="800" dirty="0" smtClean="0"/>
              <a:t>継承 </a:t>
            </a:r>
            <a:r>
              <a:rPr lang="en-US" altLang="ja-JP" sz="800" dirty="0"/>
              <a:t>3.0, https://</a:t>
            </a:r>
            <a:r>
              <a:rPr lang="en-US" altLang="ja-JP" sz="800" dirty="0" smtClean="0"/>
              <a:t>commons.wikimedia.org/w/index.php?curid=727298</a:t>
            </a:r>
          </a:p>
          <a:p>
            <a:r>
              <a:rPr lang="ja-JP" altLang="en-US" sz="800" dirty="0" smtClean="0"/>
              <a:t>フトアゴヒゲトカゲ：月</a:t>
            </a:r>
            <a:r>
              <a:rPr lang="ja-JP" altLang="en-US" sz="800" dirty="0"/>
              <a:t>と太陽 </a:t>
            </a:r>
            <a:r>
              <a:rPr lang="en-US" altLang="ja-JP" sz="800" dirty="0"/>
              <a:t>- </a:t>
            </a:r>
            <a:r>
              <a:rPr lang="ja-JP" altLang="en-US" sz="800" dirty="0" smtClean="0"/>
              <a:t>継承 </a:t>
            </a:r>
            <a:r>
              <a:rPr lang="en-US" altLang="ja-JP" sz="800" dirty="0"/>
              <a:t>3.0, https://</a:t>
            </a:r>
            <a:r>
              <a:rPr lang="en-US" altLang="ja-JP" sz="800" dirty="0" smtClean="0"/>
              <a:t>commons.wikimedia.org/w/index.php?curid=124128382</a:t>
            </a:r>
          </a:p>
          <a:p>
            <a:r>
              <a:rPr lang="ja-JP" altLang="en-US" sz="800" dirty="0" smtClean="0"/>
              <a:t>ヤツメウナギの骨格図：</a:t>
            </a:r>
            <a:r>
              <a:rPr lang="en-US" altLang="ja-JP" sz="800" dirty="0"/>
              <a:t>Loki </a:t>
            </a:r>
            <a:r>
              <a:rPr lang="en-US" altLang="ja-JP" sz="800" dirty="0" err="1"/>
              <a:t>austanfell</a:t>
            </a:r>
            <a:r>
              <a:rPr lang="en-US" altLang="ja-JP" sz="800" dirty="0"/>
              <a:t> </a:t>
            </a:r>
            <a:r>
              <a:rPr lang="en-US" altLang="ja-JP" sz="800" dirty="0" smtClean="0"/>
              <a:t>-</a:t>
            </a:r>
            <a:r>
              <a:rPr lang="ja-JP" altLang="en-US" sz="800" dirty="0" smtClean="0"/>
              <a:t>継承 </a:t>
            </a:r>
            <a:r>
              <a:rPr lang="en-US" altLang="ja-JP" sz="800" dirty="0"/>
              <a:t>3.0, https://</a:t>
            </a:r>
            <a:r>
              <a:rPr lang="en-US" altLang="ja-JP" sz="800" dirty="0" smtClean="0"/>
              <a:t>commons.wikimedia.org/w/index.php?curid=22915498</a:t>
            </a:r>
            <a:endParaRPr kumimoji="1" lang="ja-JP" altLang="en-US" sz="800" dirty="0"/>
          </a:p>
        </p:txBody>
      </p:sp>
      <p:sp>
        <p:nvSpPr>
          <p:cNvPr id="4" name="テキスト ボックス 3"/>
          <p:cNvSpPr txBox="1"/>
          <p:nvPr/>
        </p:nvSpPr>
        <p:spPr>
          <a:xfrm>
            <a:off x="8192899" y="4231280"/>
            <a:ext cx="2582562" cy="1384995"/>
          </a:xfrm>
          <a:prstGeom prst="rect">
            <a:avLst/>
          </a:prstGeom>
          <a:noFill/>
        </p:spPr>
        <p:txBody>
          <a:bodyPr wrap="square" rtlCol="0">
            <a:spAutoFit/>
          </a:bodyPr>
          <a:lstStyle/>
          <a:p>
            <a:r>
              <a:rPr kumimoji="1" lang="ja-JP" altLang="en-US" sz="1200" dirty="0" smtClean="0">
                <a:latin typeface="UD デジタル 教科書体 NP-B" panose="02020700000000000000" pitchFamily="18" charset="-128"/>
                <a:ea typeface="UD デジタル 教科書体 NP-B" panose="02020700000000000000" pitchFamily="18" charset="-128"/>
              </a:rPr>
              <a:t>ハナナガムチヘビの鱗</a:t>
            </a:r>
            <a:endParaRPr kumimoji="1" lang="en-US" altLang="ja-JP" sz="1200" dirty="0" smtClean="0">
              <a:latin typeface="UD デジタル 教科書体 NP-B" panose="02020700000000000000" pitchFamily="18" charset="-128"/>
              <a:ea typeface="UD デジタル 教科書体 NP-B" panose="02020700000000000000" pitchFamily="18" charset="-128"/>
            </a:endParaRPr>
          </a:p>
          <a:p>
            <a:endParaRPr kumimoji="1" lang="en-US" altLang="ja-JP" sz="1200" dirty="0" smtClean="0">
              <a:latin typeface="UD デジタル 教科書体 NP-B" panose="02020700000000000000" pitchFamily="18" charset="-128"/>
              <a:ea typeface="UD デジタル 教科書体 NP-B" panose="02020700000000000000" pitchFamily="18" charset="-128"/>
            </a:endParaRPr>
          </a:p>
          <a:p>
            <a:r>
              <a:rPr kumimoji="1" lang="ja-JP" altLang="en-US" sz="1200" dirty="0" smtClean="0">
                <a:latin typeface="UD デジタル 教科書体 NP-B" panose="02020700000000000000" pitchFamily="18" charset="-128"/>
                <a:ea typeface="UD デジタル 教科書体 NP-B" panose="02020700000000000000" pitchFamily="18" charset="-128"/>
              </a:rPr>
              <a:t>表皮細胞が死んで硬くなったもの</a:t>
            </a:r>
            <a:endParaRPr kumimoji="1" lang="en-US" altLang="ja-JP" sz="1200" dirty="0" smtClean="0">
              <a:latin typeface="UD デジタル 教科書体 NP-B" panose="02020700000000000000" pitchFamily="18" charset="-128"/>
              <a:ea typeface="UD デジタル 教科書体 NP-B" panose="02020700000000000000" pitchFamily="18" charset="-128"/>
            </a:endParaRPr>
          </a:p>
          <a:p>
            <a:r>
              <a:rPr kumimoji="1" lang="ja-JP" altLang="en-US" sz="1200" dirty="0" smtClean="0">
                <a:latin typeface="UD デジタル 教科書体 NP-B" panose="02020700000000000000" pitchFamily="18" charset="-128"/>
                <a:ea typeface="UD デジタル 教科書体 NP-B" panose="02020700000000000000" pitchFamily="18" charset="-128"/>
              </a:rPr>
              <a:t>体を防御する</a:t>
            </a:r>
            <a:endParaRPr kumimoji="1" lang="en-US" altLang="ja-JP" sz="1200" dirty="0" smtClean="0">
              <a:latin typeface="UD デジタル 教科書体 NP-B" panose="02020700000000000000" pitchFamily="18" charset="-128"/>
              <a:ea typeface="UD デジタル 教科書体 NP-B" panose="02020700000000000000" pitchFamily="18" charset="-128"/>
            </a:endParaRPr>
          </a:p>
          <a:p>
            <a:endParaRPr lang="en-US" altLang="ja-JP" sz="1200" dirty="0">
              <a:latin typeface="UD デジタル 教科書体 NP-B" panose="02020700000000000000" pitchFamily="18" charset="-128"/>
              <a:ea typeface="UD デジタル 教科書体 NP-B" panose="02020700000000000000" pitchFamily="18" charset="-128"/>
            </a:endParaRPr>
          </a:p>
          <a:p>
            <a:r>
              <a:rPr lang="ja-JP" altLang="en-US" sz="1200" dirty="0" smtClean="0">
                <a:latin typeface="UD デジタル 教科書体 NP-B" panose="02020700000000000000" pitchFamily="18" charset="-128"/>
                <a:ea typeface="UD デジタル 教科書体 NP-B" panose="02020700000000000000" pitchFamily="18" charset="-128"/>
              </a:rPr>
              <a:t>カメは鱗と骨格が一体化し甲らになっている</a:t>
            </a:r>
            <a:endParaRPr kumimoji="1" lang="ja-JP" altLang="en-US" sz="1200" dirty="0">
              <a:latin typeface="UD デジタル 教科書体 NP-B" panose="02020700000000000000" pitchFamily="18" charset="-128"/>
              <a:ea typeface="UD デジタル 教科書体 NP-B" panose="02020700000000000000" pitchFamily="18" charset="-128"/>
            </a:endParaRPr>
          </a:p>
        </p:txBody>
      </p:sp>
      <p:sp>
        <p:nvSpPr>
          <p:cNvPr id="10" name="テキスト ボックス 9"/>
          <p:cNvSpPr txBox="1"/>
          <p:nvPr/>
        </p:nvSpPr>
        <p:spPr>
          <a:xfrm>
            <a:off x="8691289" y="1787611"/>
            <a:ext cx="683740" cy="707886"/>
          </a:xfrm>
          <a:prstGeom prst="rect">
            <a:avLst/>
          </a:prstGeom>
          <a:noFill/>
        </p:spPr>
        <p:txBody>
          <a:bodyPr wrap="square" rtlCol="0">
            <a:spAutoFit/>
          </a:bodyPr>
          <a:lstStyle/>
          <a:p>
            <a:r>
              <a:rPr kumimoji="1" lang="ja-JP" altLang="en-US" sz="4000" dirty="0" smtClean="0">
                <a:latin typeface="UD デジタル 教科書体 NP-B" panose="02020700000000000000" pitchFamily="18" charset="-128"/>
                <a:ea typeface="UD デジタル 教科書体 NP-B" panose="02020700000000000000" pitchFamily="18" charset="-128"/>
              </a:rPr>
              <a:t>鱗</a:t>
            </a:r>
            <a:endParaRPr kumimoji="1" lang="ja-JP" altLang="en-US" sz="4000" dirty="0">
              <a:latin typeface="UD デジタル 教科書体 NP-B" panose="02020700000000000000" pitchFamily="18" charset="-128"/>
              <a:ea typeface="UD デジタル 教科書体 NP-B" panose="02020700000000000000" pitchFamily="18" charset="-128"/>
            </a:endParaRPr>
          </a:p>
        </p:txBody>
      </p:sp>
      <p:sp>
        <p:nvSpPr>
          <p:cNvPr id="13" name="テキスト ボックス 12"/>
          <p:cNvSpPr txBox="1"/>
          <p:nvPr/>
        </p:nvSpPr>
        <p:spPr>
          <a:xfrm>
            <a:off x="8600674" y="1524648"/>
            <a:ext cx="914399" cy="338554"/>
          </a:xfrm>
          <a:prstGeom prst="rect">
            <a:avLst/>
          </a:prstGeom>
          <a:noFill/>
        </p:spPr>
        <p:txBody>
          <a:bodyPr wrap="square" rtlCol="0">
            <a:spAutoFit/>
          </a:bodyPr>
          <a:lstStyle/>
          <a:p>
            <a:r>
              <a:rPr kumimoji="1" lang="ja-JP" altLang="en-US" sz="1600" dirty="0" smtClean="0">
                <a:latin typeface="UD デジタル 教科書体 NP-B" panose="02020700000000000000" pitchFamily="18" charset="-128"/>
                <a:ea typeface="UD デジタル 教科書体 NP-B" panose="02020700000000000000" pitchFamily="18" charset="-128"/>
              </a:rPr>
              <a:t>うろこ</a:t>
            </a:r>
            <a:endParaRPr kumimoji="1" lang="ja-JP" altLang="en-US" sz="1600" dirty="0">
              <a:latin typeface="UD デジタル 教科書体 NP-B" panose="02020700000000000000" pitchFamily="18" charset="-128"/>
              <a:ea typeface="UD デジタル 教科書体 NP-B" panose="02020700000000000000" pitchFamily="18" charset="-128"/>
            </a:endParaRPr>
          </a:p>
        </p:txBody>
      </p:sp>
      <p:pic>
        <p:nvPicPr>
          <p:cNvPr id="14" name="図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87633" y="2638876"/>
            <a:ext cx="1950720" cy="957072"/>
          </a:xfrm>
          <a:prstGeom prst="rect">
            <a:avLst/>
          </a:prstGeom>
        </p:spPr>
      </p:pic>
      <p:sp>
        <p:nvSpPr>
          <p:cNvPr id="19" name="テキスト ボックス 18"/>
          <p:cNvSpPr txBox="1"/>
          <p:nvPr/>
        </p:nvSpPr>
        <p:spPr>
          <a:xfrm>
            <a:off x="4640863" y="4174853"/>
            <a:ext cx="2582562" cy="1015663"/>
          </a:xfrm>
          <a:prstGeom prst="rect">
            <a:avLst/>
          </a:prstGeom>
          <a:noFill/>
        </p:spPr>
        <p:txBody>
          <a:bodyPr wrap="square" rtlCol="0">
            <a:spAutoFit/>
          </a:bodyPr>
          <a:lstStyle/>
          <a:p>
            <a:r>
              <a:rPr kumimoji="1" lang="ja-JP" altLang="en-US" sz="1200" dirty="0" smtClean="0">
                <a:latin typeface="UD デジタル 教科書体 NP-B" panose="02020700000000000000" pitchFamily="18" charset="-128"/>
                <a:ea typeface="UD デジタル 教科書体 NP-B" panose="02020700000000000000" pitchFamily="18" charset="-128"/>
              </a:rPr>
              <a:t>四肢は、魚類の胸ビレと腹ビレが発達したもの</a:t>
            </a:r>
            <a:endParaRPr kumimoji="1" lang="en-US" altLang="ja-JP" sz="1200" dirty="0" smtClean="0">
              <a:latin typeface="UD デジタル 教科書体 NP-B" panose="02020700000000000000" pitchFamily="18" charset="-128"/>
              <a:ea typeface="UD デジタル 教科書体 NP-B" panose="02020700000000000000" pitchFamily="18" charset="-128"/>
            </a:endParaRPr>
          </a:p>
          <a:p>
            <a:endParaRPr lang="en-US" altLang="ja-JP" sz="1200" dirty="0">
              <a:latin typeface="UD デジタル 教科書体 NP-B" panose="02020700000000000000" pitchFamily="18" charset="-128"/>
              <a:ea typeface="UD デジタル 教科書体 NP-B" panose="02020700000000000000" pitchFamily="18" charset="-128"/>
            </a:endParaRPr>
          </a:p>
          <a:p>
            <a:r>
              <a:rPr lang="ja-JP" altLang="en-US" sz="1200" dirty="0" smtClean="0">
                <a:latin typeface="UD デジタル 教科書体 NP-B" panose="02020700000000000000" pitchFamily="18" charset="-128"/>
                <a:ea typeface="UD デジタル 教科書体 NP-B" panose="02020700000000000000" pitchFamily="18" charset="-128"/>
              </a:rPr>
              <a:t>四肢を持たないように進化したヘビも含む</a:t>
            </a:r>
            <a:endParaRPr kumimoji="1" lang="ja-JP" altLang="en-US" sz="1200" dirty="0">
              <a:latin typeface="UD デジタル 教科書体 NP-B" panose="02020700000000000000" pitchFamily="18" charset="-128"/>
              <a:ea typeface="UD デジタル 教科書体 NP-B" panose="02020700000000000000" pitchFamily="18" charset="-128"/>
            </a:endParaRPr>
          </a:p>
        </p:txBody>
      </p:sp>
      <p:sp>
        <p:nvSpPr>
          <p:cNvPr id="20" name="テキスト ボックス 19"/>
          <p:cNvSpPr txBox="1"/>
          <p:nvPr/>
        </p:nvSpPr>
        <p:spPr>
          <a:xfrm>
            <a:off x="4627474" y="1864498"/>
            <a:ext cx="2520779" cy="707886"/>
          </a:xfrm>
          <a:prstGeom prst="rect">
            <a:avLst/>
          </a:prstGeom>
          <a:noFill/>
        </p:spPr>
        <p:txBody>
          <a:bodyPr wrap="square" rtlCol="0">
            <a:spAutoFit/>
          </a:bodyPr>
          <a:lstStyle/>
          <a:p>
            <a:r>
              <a:rPr kumimoji="1" lang="ja-JP" altLang="en-US" sz="4000" dirty="0" smtClean="0">
                <a:latin typeface="UD デジタル 教科書体 NP-B" panose="02020700000000000000" pitchFamily="18" charset="-128"/>
                <a:ea typeface="UD デジタル 教科書体 NP-B" panose="02020700000000000000" pitchFamily="18" charset="-128"/>
              </a:rPr>
              <a:t>四肢動物</a:t>
            </a:r>
            <a:endParaRPr kumimoji="1" lang="ja-JP" altLang="en-US" sz="4000" dirty="0">
              <a:latin typeface="UD デジタル 教科書体 NP-B" panose="02020700000000000000" pitchFamily="18" charset="-128"/>
              <a:ea typeface="UD デジタル 教科書体 NP-B" panose="02020700000000000000" pitchFamily="18" charset="-128"/>
            </a:endParaRPr>
          </a:p>
        </p:txBody>
      </p:sp>
      <p:sp>
        <p:nvSpPr>
          <p:cNvPr id="21" name="テキスト ボックス 20"/>
          <p:cNvSpPr txBox="1"/>
          <p:nvPr/>
        </p:nvSpPr>
        <p:spPr>
          <a:xfrm>
            <a:off x="4687199" y="1626897"/>
            <a:ext cx="1466334" cy="338554"/>
          </a:xfrm>
          <a:prstGeom prst="rect">
            <a:avLst/>
          </a:prstGeom>
          <a:noFill/>
        </p:spPr>
        <p:txBody>
          <a:bodyPr wrap="square" rtlCol="0">
            <a:spAutoFit/>
          </a:bodyPr>
          <a:lstStyle/>
          <a:p>
            <a:r>
              <a:rPr lang="ja-JP" altLang="en-US" sz="1600" dirty="0" smtClean="0">
                <a:latin typeface="UD デジタル 教科書体 NP-B" panose="02020700000000000000" pitchFamily="18" charset="-128"/>
                <a:ea typeface="UD デジタル 教科書体 NP-B" panose="02020700000000000000" pitchFamily="18" charset="-128"/>
              </a:rPr>
              <a:t>し　　し</a:t>
            </a:r>
            <a:endParaRPr kumimoji="1" lang="ja-JP" altLang="en-US" sz="1600" dirty="0">
              <a:latin typeface="UD デジタル 教科書体 NP-B" panose="02020700000000000000" pitchFamily="18" charset="-128"/>
              <a:ea typeface="UD デジタル 教科書体 NP-B" panose="02020700000000000000" pitchFamily="18" charset="-128"/>
            </a:endParaRPr>
          </a:p>
        </p:txBody>
      </p:sp>
      <p:pic>
        <p:nvPicPr>
          <p:cNvPr id="24" name="図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15005" y="2571088"/>
            <a:ext cx="1913238" cy="1434929"/>
          </a:xfrm>
          <a:prstGeom prst="rect">
            <a:avLst/>
          </a:prstGeom>
        </p:spPr>
      </p:pic>
      <p:sp>
        <p:nvSpPr>
          <p:cNvPr id="25" name="テキスト ボックス 24"/>
          <p:cNvSpPr txBox="1"/>
          <p:nvPr/>
        </p:nvSpPr>
        <p:spPr>
          <a:xfrm>
            <a:off x="928095" y="4231280"/>
            <a:ext cx="2582562" cy="1015663"/>
          </a:xfrm>
          <a:prstGeom prst="rect">
            <a:avLst/>
          </a:prstGeom>
          <a:noFill/>
        </p:spPr>
        <p:txBody>
          <a:bodyPr wrap="square" rtlCol="0">
            <a:spAutoFit/>
          </a:bodyPr>
          <a:lstStyle/>
          <a:p>
            <a:r>
              <a:rPr lang="ja-JP" altLang="en-US" sz="1200" dirty="0" smtClean="0">
                <a:latin typeface="UD デジタル 教科書体 NP-B" panose="02020700000000000000" pitchFamily="18" charset="-128"/>
                <a:ea typeface="UD デジタル 教科書体 NP-B" panose="02020700000000000000" pitchFamily="18" charset="-128"/>
              </a:rPr>
              <a:t>脊椎（背骨）があり、からだを支えている動物</a:t>
            </a:r>
            <a:endParaRPr kumimoji="1" lang="en-US" altLang="ja-JP" sz="1200" dirty="0" smtClean="0">
              <a:latin typeface="UD デジタル 教科書体 NP-B" panose="02020700000000000000" pitchFamily="18" charset="-128"/>
              <a:ea typeface="UD デジタル 教科書体 NP-B" panose="02020700000000000000" pitchFamily="18" charset="-128"/>
            </a:endParaRPr>
          </a:p>
          <a:p>
            <a:endParaRPr kumimoji="1" lang="en-US" altLang="ja-JP" sz="1200" dirty="0" smtClean="0">
              <a:latin typeface="UD デジタル 教科書体 NP-B" panose="02020700000000000000" pitchFamily="18" charset="-128"/>
              <a:ea typeface="UD デジタル 教科書体 NP-B" panose="02020700000000000000" pitchFamily="18" charset="-128"/>
            </a:endParaRPr>
          </a:p>
          <a:p>
            <a:r>
              <a:rPr kumimoji="1" lang="ja-JP" altLang="en-US" sz="1200" dirty="0" smtClean="0">
                <a:latin typeface="UD デジタル 教科書体 NP-B" panose="02020700000000000000" pitchFamily="18" charset="-128"/>
                <a:ea typeface="UD デジタル 教科書体 NP-B" panose="02020700000000000000" pitchFamily="18" charset="-128"/>
              </a:rPr>
              <a:t>図はヤツメウナギの骨格で、脊椎動物の祖先とされる。</a:t>
            </a:r>
            <a:endParaRPr kumimoji="1" lang="ja-JP" altLang="en-US" sz="1200" dirty="0">
              <a:latin typeface="UD デジタル 教科書体 NP-B" panose="02020700000000000000" pitchFamily="18" charset="-128"/>
              <a:ea typeface="UD デジタル 教科書体 NP-B" panose="02020700000000000000" pitchFamily="18" charset="-128"/>
            </a:endParaRPr>
          </a:p>
        </p:txBody>
      </p:sp>
      <p:sp>
        <p:nvSpPr>
          <p:cNvPr id="26" name="テキスト ボックス 25"/>
          <p:cNvSpPr txBox="1"/>
          <p:nvPr/>
        </p:nvSpPr>
        <p:spPr>
          <a:xfrm>
            <a:off x="915923" y="1863202"/>
            <a:ext cx="2331512" cy="707886"/>
          </a:xfrm>
          <a:prstGeom prst="rect">
            <a:avLst/>
          </a:prstGeom>
          <a:noFill/>
        </p:spPr>
        <p:txBody>
          <a:bodyPr wrap="square" rtlCol="0">
            <a:spAutoFit/>
          </a:bodyPr>
          <a:lstStyle/>
          <a:p>
            <a:r>
              <a:rPr kumimoji="1" lang="ja-JP" altLang="en-US" sz="4000" dirty="0" smtClean="0">
                <a:latin typeface="UD デジタル 教科書体 NP-B" panose="02020700000000000000" pitchFamily="18" charset="-128"/>
                <a:ea typeface="UD デジタル 教科書体 NP-B" panose="02020700000000000000" pitchFamily="18" charset="-128"/>
              </a:rPr>
              <a:t>脊椎動物</a:t>
            </a:r>
            <a:endParaRPr kumimoji="1" lang="ja-JP" altLang="en-US" sz="4000" dirty="0">
              <a:latin typeface="UD デジタル 教科書体 NP-B" panose="02020700000000000000" pitchFamily="18" charset="-128"/>
              <a:ea typeface="UD デジタル 教科書体 NP-B" panose="02020700000000000000" pitchFamily="18" charset="-128"/>
            </a:endParaRPr>
          </a:p>
        </p:txBody>
      </p:sp>
      <p:sp>
        <p:nvSpPr>
          <p:cNvPr id="27" name="テキスト ボックス 26"/>
          <p:cNvSpPr txBox="1"/>
          <p:nvPr/>
        </p:nvSpPr>
        <p:spPr>
          <a:xfrm>
            <a:off x="915923" y="1611239"/>
            <a:ext cx="1341245" cy="338554"/>
          </a:xfrm>
          <a:prstGeom prst="rect">
            <a:avLst/>
          </a:prstGeom>
          <a:noFill/>
        </p:spPr>
        <p:txBody>
          <a:bodyPr wrap="square" rtlCol="0">
            <a:spAutoFit/>
          </a:bodyPr>
          <a:lstStyle/>
          <a:p>
            <a:r>
              <a:rPr kumimoji="1" lang="ja-JP" altLang="en-US" sz="1600" dirty="0" smtClean="0">
                <a:latin typeface="UD デジタル 教科書体 NP-B" panose="02020700000000000000" pitchFamily="18" charset="-128"/>
                <a:ea typeface="UD デジタル 教科書体 NP-B" panose="02020700000000000000" pitchFamily="18" charset="-128"/>
              </a:rPr>
              <a:t>せき　つい</a:t>
            </a:r>
            <a:endParaRPr kumimoji="1" lang="ja-JP" altLang="en-US" sz="1600" dirty="0">
              <a:latin typeface="UD デジタル 教科書体 NP-B" panose="02020700000000000000" pitchFamily="18" charset="-128"/>
              <a:ea typeface="UD デジタル 教科書体 NP-B" panose="02020700000000000000" pitchFamily="18" charset="-128"/>
            </a:endParaRPr>
          </a:p>
        </p:txBody>
      </p:sp>
      <p:pic>
        <p:nvPicPr>
          <p:cNvPr id="29" name="図 2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5696" y="2902130"/>
            <a:ext cx="2674961" cy="693818"/>
          </a:xfrm>
          <a:prstGeom prst="rect">
            <a:avLst/>
          </a:prstGeom>
        </p:spPr>
      </p:pic>
      <p:sp>
        <p:nvSpPr>
          <p:cNvPr id="30" name="テキスト ボックス 29"/>
          <p:cNvSpPr txBox="1"/>
          <p:nvPr/>
        </p:nvSpPr>
        <p:spPr>
          <a:xfrm>
            <a:off x="6948985" y="6041421"/>
            <a:ext cx="1402948" cy="215444"/>
          </a:xfrm>
          <a:prstGeom prst="rect">
            <a:avLst/>
          </a:prstGeom>
          <a:noFill/>
        </p:spPr>
        <p:txBody>
          <a:bodyPr wrap="none" rtlCol="0">
            <a:spAutoFit/>
          </a:bodyPr>
          <a:lstStyle/>
          <a:p>
            <a:r>
              <a:rPr kumimoji="1" lang="ja-JP" altLang="en-US" sz="800" b="1" dirty="0" smtClean="0">
                <a:latin typeface="BIZ UDPゴシック" panose="020B0400000000000000" pitchFamily="50" charset="-128"/>
                <a:ea typeface="BIZ UDPゴシック" panose="020B0400000000000000" pitchFamily="50" charset="-128"/>
              </a:rPr>
              <a:t>使用した写真の著作権表示</a:t>
            </a:r>
            <a:endParaRPr kumimoji="1" lang="ja-JP" altLang="en-US" sz="800" b="1" dirty="0">
              <a:latin typeface="BIZ UDPゴシック" panose="020B0400000000000000" pitchFamily="50" charset="-128"/>
              <a:ea typeface="BIZ UDPゴシック" panose="020B0400000000000000" pitchFamily="50" charset="-128"/>
            </a:endParaRPr>
          </a:p>
        </p:txBody>
      </p:sp>
      <p:sp>
        <p:nvSpPr>
          <p:cNvPr id="17" name="テキスト ボックス 16"/>
          <p:cNvSpPr txBox="1"/>
          <p:nvPr/>
        </p:nvSpPr>
        <p:spPr>
          <a:xfrm>
            <a:off x="2283780" y="457319"/>
            <a:ext cx="3728532" cy="646331"/>
          </a:xfrm>
          <a:prstGeom prst="rect">
            <a:avLst/>
          </a:prstGeom>
          <a:noFill/>
        </p:spPr>
        <p:txBody>
          <a:bodyPr wrap="square" rtlCol="0">
            <a:spAutoFit/>
          </a:bodyPr>
          <a:lstStyle/>
          <a:p>
            <a:r>
              <a:rPr lang="ja-JP" altLang="en-US" sz="3600" dirty="0" smtClean="0">
                <a:latin typeface="UD デジタル 教科書体 NP-B" panose="02020700000000000000" pitchFamily="18" charset="-128"/>
                <a:ea typeface="UD デジタル 教科書体 NP-B" panose="02020700000000000000" pitchFamily="18" charset="-128"/>
              </a:rPr>
              <a:t>爬虫類の特徴①</a:t>
            </a:r>
            <a:endParaRPr lang="en-US" altLang="ja-JP" sz="3600" dirty="0">
              <a:latin typeface="UD デジタル 教科書体 NP-B" panose="02020700000000000000" pitchFamily="18" charset="-128"/>
              <a:ea typeface="UD デジタル 教科書体 NP-B" panose="02020700000000000000" pitchFamily="18" charset="-128"/>
            </a:endParaRPr>
          </a:p>
        </p:txBody>
      </p:sp>
      <p:pic>
        <p:nvPicPr>
          <p:cNvPr id="18" name="図 17"/>
          <p:cNvPicPr>
            <a:picLocks noChangeAspect="1"/>
          </p:cNvPicPr>
          <p:nvPr/>
        </p:nvPicPr>
        <p:blipFill>
          <a:blip r:embed="rId6"/>
          <a:stretch>
            <a:fillRect/>
          </a:stretch>
        </p:blipFill>
        <p:spPr>
          <a:xfrm>
            <a:off x="154038" y="221229"/>
            <a:ext cx="2040522" cy="838996"/>
          </a:xfrm>
          <a:prstGeom prst="rect">
            <a:avLst/>
          </a:prstGeom>
        </p:spPr>
      </p:pic>
    </p:spTree>
    <p:custDataLst>
      <p:tags r:id="rId1"/>
    </p:custDataLst>
    <p:extLst>
      <p:ext uri="{BB962C8B-B14F-4D97-AF65-F5344CB8AC3E}">
        <p14:creationId xmlns:p14="http://schemas.microsoft.com/office/powerpoint/2010/main" val="1412637624"/>
      </p:ext>
    </p:extLst>
  </p:cSld>
  <p:clrMapOvr>
    <a:masterClrMapping/>
  </p:clrMapOvr>
  <mc:AlternateContent xmlns:mc="http://schemas.openxmlformats.org/markup-compatibility/2006" xmlns:p14="http://schemas.microsoft.com/office/powerpoint/2010/main">
    <mc:Choice Requires="p14">
      <p:transition spd="slow" p14:dur="2000" advTm="40528"/>
    </mc:Choice>
    <mc:Fallback xmlns="">
      <p:transition spd="slow" advTm="4052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par>
                                <p:cTn id="11" presetID="10" presetClass="entr" presetSubtype="0" fill="hold"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fade">
                                      <p:cBhvr>
                                        <p:cTn id="13" dur="500"/>
                                        <p:tgtEl>
                                          <p:spTgt spid="2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500"/>
                                        <p:tgtEl>
                                          <p:spTgt spid="2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fade">
                                      <p:cBhvr>
                                        <p:cTn id="19" dur="500"/>
                                        <p:tgtEl>
                                          <p:spTgt spid="3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500"/>
                                        <p:tgtEl>
                                          <p:spTgt spid="20"/>
                                        </p:tgtEl>
                                      </p:cBhvr>
                                    </p:animEffect>
                                  </p:childTnLst>
                                </p:cTn>
                              </p:par>
                              <p:par>
                                <p:cTn id="31" presetID="10" presetClass="entr" presetSubtype="0" fill="hold" nodeType="with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fade">
                                      <p:cBhvr>
                                        <p:cTn id="33" dur="500"/>
                                        <p:tgtEl>
                                          <p:spTgt spid="24"/>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500"/>
                                        <p:tgtEl>
                                          <p:spTgt spid="19"/>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500"/>
                                        <p:tgtEl>
                                          <p:spTgt spid="13"/>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fade">
                                      <p:cBhvr>
                                        <p:cTn id="44" dur="500"/>
                                        <p:tgtEl>
                                          <p:spTgt spid="10"/>
                                        </p:tgtEl>
                                      </p:cBhvr>
                                    </p:animEffect>
                                  </p:childTnLst>
                                </p:cTn>
                              </p:par>
                              <p:par>
                                <p:cTn id="45" presetID="10" presetClass="entr" presetSubtype="0" fill="hold" nodeType="with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500"/>
                                        <p:tgtEl>
                                          <p:spTgt spid="14"/>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4"/>
                                        </p:tgtEl>
                                        <p:attrNameLst>
                                          <p:attrName>style.visibility</p:attrName>
                                        </p:attrNameLst>
                                      </p:cBhvr>
                                      <p:to>
                                        <p:strVal val="visible"/>
                                      </p:to>
                                    </p:set>
                                    <p:animEffect transition="in" filter="fade">
                                      <p:cBhvr>
                                        <p:cTn id="5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10" grpId="0"/>
      <p:bldP spid="13" grpId="0"/>
      <p:bldP spid="19" grpId="0"/>
      <p:bldP spid="20" grpId="0"/>
      <p:bldP spid="21" grpId="0"/>
      <p:bldP spid="25" grpId="0"/>
      <p:bldP spid="26" grpId="0"/>
      <p:bldP spid="27" grpId="0"/>
      <p:bldP spid="3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テキスト ボックス 15"/>
          <p:cNvSpPr txBox="1"/>
          <p:nvPr/>
        </p:nvSpPr>
        <p:spPr>
          <a:xfrm>
            <a:off x="1658129" y="672859"/>
            <a:ext cx="3745893" cy="584775"/>
          </a:xfrm>
          <a:prstGeom prst="rect">
            <a:avLst/>
          </a:prstGeom>
          <a:noFill/>
        </p:spPr>
        <p:txBody>
          <a:bodyPr wrap="square" rtlCol="0">
            <a:spAutoFit/>
          </a:bodyPr>
          <a:lstStyle/>
          <a:p>
            <a:pPr algn="ctr"/>
            <a:r>
              <a:rPr lang="ja-JP" altLang="en-US" sz="3200" dirty="0" smtClean="0">
                <a:solidFill>
                  <a:srgbClr val="0070C0"/>
                </a:solidFill>
                <a:latin typeface="UD デジタル 教科書体 NP-B" panose="02020700000000000000" pitchFamily="18" charset="-128"/>
                <a:ea typeface="UD デジタル 教科書体 NP-B" panose="02020700000000000000" pitchFamily="18" charset="-128"/>
              </a:rPr>
              <a:t>ヘビクイズ</a:t>
            </a:r>
            <a:endParaRPr lang="en-US" altLang="ja-JP" sz="3200" dirty="0">
              <a:solidFill>
                <a:srgbClr val="0070C0"/>
              </a:solidFill>
              <a:latin typeface="UD デジタル 教科書体 NP-B" panose="02020700000000000000" pitchFamily="18" charset="-128"/>
              <a:ea typeface="UD デジタル 教科書体 NP-B" panose="02020700000000000000" pitchFamily="18" charset="-128"/>
            </a:endParaRPr>
          </a:p>
        </p:txBody>
      </p:sp>
      <p:sp>
        <p:nvSpPr>
          <p:cNvPr id="2" name="テキスト ボックス 1"/>
          <p:cNvSpPr txBox="1"/>
          <p:nvPr/>
        </p:nvSpPr>
        <p:spPr>
          <a:xfrm>
            <a:off x="7055029" y="6514097"/>
            <a:ext cx="2698571" cy="215444"/>
          </a:xfrm>
          <a:prstGeom prst="rect">
            <a:avLst/>
          </a:prstGeom>
          <a:noFill/>
        </p:spPr>
        <p:txBody>
          <a:bodyPr wrap="square" rtlCol="0">
            <a:spAutoFit/>
          </a:bodyPr>
          <a:lstStyle/>
          <a:p>
            <a:r>
              <a:rPr lang="ja-JP" altLang="en-US" sz="800" dirty="0" smtClean="0"/>
              <a:t>壁紙（フリー素材）：</a:t>
            </a:r>
            <a:r>
              <a:rPr lang="en-US" altLang="ja-JP" sz="800" dirty="0"/>
              <a:t>https://wallhere.com/</a:t>
            </a:r>
            <a:endParaRPr kumimoji="1" lang="ja-JP" altLang="en-US" sz="800" dirty="0"/>
          </a:p>
        </p:txBody>
      </p:sp>
      <p:sp>
        <p:nvSpPr>
          <p:cNvPr id="14" name="テキスト ボックス 13"/>
          <p:cNvSpPr txBox="1"/>
          <p:nvPr/>
        </p:nvSpPr>
        <p:spPr>
          <a:xfrm>
            <a:off x="5180292" y="6506403"/>
            <a:ext cx="1874737" cy="230832"/>
          </a:xfrm>
          <a:prstGeom prst="rect">
            <a:avLst/>
          </a:prstGeom>
          <a:noFill/>
        </p:spPr>
        <p:txBody>
          <a:bodyPr wrap="square" rtlCol="0">
            <a:spAutoFit/>
          </a:bodyPr>
          <a:lstStyle/>
          <a:p>
            <a:r>
              <a:rPr kumimoji="1" lang="ja-JP" altLang="en-US" sz="900" b="1" dirty="0" smtClean="0"/>
              <a:t>使用した写真の著作権表示</a:t>
            </a:r>
            <a:endParaRPr kumimoji="1" lang="ja-JP" altLang="en-US" sz="900" b="1" dirty="0"/>
          </a:p>
        </p:txBody>
      </p:sp>
      <p:sp>
        <p:nvSpPr>
          <p:cNvPr id="32" name="テキスト ボックス 31"/>
          <p:cNvSpPr txBox="1"/>
          <p:nvPr/>
        </p:nvSpPr>
        <p:spPr>
          <a:xfrm>
            <a:off x="830822" y="1763227"/>
            <a:ext cx="7720054" cy="830997"/>
          </a:xfrm>
          <a:prstGeom prst="rect">
            <a:avLst/>
          </a:prstGeom>
          <a:noFill/>
        </p:spPr>
        <p:txBody>
          <a:bodyPr wrap="square" rtlCol="0">
            <a:spAutoFit/>
          </a:bodyPr>
          <a:lstStyle/>
          <a:p>
            <a:r>
              <a:rPr lang="ja-JP" altLang="en-US" sz="2400" dirty="0" smtClean="0">
                <a:latin typeface="UD デジタル 教科書体 NP-B" panose="02020700000000000000" pitchFamily="18" charset="-128"/>
                <a:ea typeface="UD デジタル 教科書体 NP-B" panose="02020700000000000000" pitchFamily="18" charset="-128"/>
              </a:rPr>
              <a:t>ヘビは、細くて長い二股の舌持ち、チロチロ出し入れをしています。いったい何をしているのでしょうか。</a:t>
            </a:r>
            <a:endParaRPr lang="en-US" altLang="ja-JP" sz="2400" dirty="0">
              <a:latin typeface="UD デジタル 教科書体 NP-B" panose="02020700000000000000" pitchFamily="18" charset="-128"/>
              <a:ea typeface="UD デジタル 教科書体 NP-B" panose="02020700000000000000" pitchFamily="18" charset="-128"/>
            </a:endParaRPr>
          </a:p>
        </p:txBody>
      </p:sp>
      <p:sp>
        <p:nvSpPr>
          <p:cNvPr id="33" name="テキスト ボックス 32"/>
          <p:cNvSpPr txBox="1"/>
          <p:nvPr/>
        </p:nvSpPr>
        <p:spPr>
          <a:xfrm>
            <a:off x="845509" y="3192152"/>
            <a:ext cx="5445563" cy="2246769"/>
          </a:xfrm>
          <a:prstGeom prst="rect">
            <a:avLst/>
          </a:prstGeom>
          <a:noFill/>
        </p:spPr>
        <p:txBody>
          <a:bodyPr wrap="square" rtlCol="0">
            <a:spAutoFit/>
          </a:bodyPr>
          <a:lstStyle/>
          <a:p>
            <a:r>
              <a:rPr lang="ja-JP" altLang="en-US" sz="2000" dirty="0" smtClean="0">
                <a:latin typeface="UD デジタル 教科書体 NP-B" panose="02020700000000000000" pitchFamily="18" charset="-128"/>
                <a:ea typeface="UD デジタル 教科書体 NP-B" panose="02020700000000000000" pitchFamily="18" charset="-128"/>
              </a:rPr>
              <a:t>①　においを嗅いでいます。</a:t>
            </a:r>
            <a:endParaRPr lang="en-US" altLang="ja-JP" sz="2000" dirty="0" smtClean="0">
              <a:latin typeface="UD デジタル 教科書体 NP-B" panose="02020700000000000000" pitchFamily="18" charset="-128"/>
              <a:ea typeface="UD デジタル 教科書体 NP-B" panose="02020700000000000000" pitchFamily="18" charset="-128"/>
            </a:endParaRPr>
          </a:p>
          <a:p>
            <a:endParaRPr lang="en-US" altLang="ja-JP" sz="2000" dirty="0" smtClean="0">
              <a:latin typeface="UD デジタル 教科書体 NP-B" panose="02020700000000000000" pitchFamily="18" charset="-128"/>
              <a:ea typeface="UD デジタル 教科書体 NP-B" panose="02020700000000000000" pitchFamily="18" charset="-128"/>
            </a:endParaRPr>
          </a:p>
          <a:p>
            <a:r>
              <a:rPr lang="ja-JP" altLang="en-US" sz="2000" dirty="0" smtClean="0">
                <a:latin typeface="UD デジタル 教科書体 NP-B" panose="02020700000000000000" pitchFamily="18" charset="-128"/>
                <a:ea typeface="UD デジタル 教科書体 NP-B" panose="02020700000000000000" pitchFamily="18" charset="-128"/>
              </a:rPr>
              <a:t>②</a:t>
            </a:r>
            <a:r>
              <a:rPr lang="ja-JP" altLang="en-US" sz="2000" dirty="0">
                <a:latin typeface="UD デジタル 教科書体 NP-B" panose="02020700000000000000" pitchFamily="18" charset="-128"/>
                <a:ea typeface="UD デジタル 教科書体 NP-B" panose="02020700000000000000" pitchFamily="18" charset="-128"/>
              </a:rPr>
              <a:t>　</a:t>
            </a:r>
            <a:r>
              <a:rPr lang="ja-JP" altLang="en-US" sz="2000" dirty="0" smtClean="0">
                <a:latin typeface="UD デジタル 教科書体 NP-B" panose="02020700000000000000" pitchFamily="18" charset="-128"/>
                <a:ea typeface="UD デジタル 教科書体 NP-B" panose="02020700000000000000" pitchFamily="18" charset="-128"/>
              </a:rPr>
              <a:t>獲物が出す呼吸を感じています。</a:t>
            </a:r>
            <a:endParaRPr lang="en-US" altLang="ja-JP" sz="2000" dirty="0" smtClean="0">
              <a:latin typeface="UD デジタル 教科書体 NP-B" panose="02020700000000000000" pitchFamily="18" charset="-128"/>
              <a:ea typeface="UD デジタル 教科書体 NP-B" panose="02020700000000000000" pitchFamily="18" charset="-128"/>
            </a:endParaRPr>
          </a:p>
          <a:p>
            <a:endParaRPr lang="en-US" altLang="ja-JP" sz="2000" dirty="0" smtClean="0">
              <a:latin typeface="UD デジタル 教科書体 NP-B" panose="02020700000000000000" pitchFamily="18" charset="-128"/>
              <a:ea typeface="UD デジタル 教科書体 NP-B" panose="02020700000000000000" pitchFamily="18" charset="-128"/>
            </a:endParaRPr>
          </a:p>
          <a:p>
            <a:r>
              <a:rPr lang="ja-JP" altLang="en-US" sz="2000" dirty="0" smtClean="0">
                <a:latin typeface="UD デジタル 教科書体 NP-B" panose="02020700000000000000" pitchFamily="18" charset="-128"/>
                <a:ea typeface="UD デジタル 教科書体 NP-B" panose="02020700000000000000" pitchFamily="18" charset="-128"/>
              </a:rPr>
              <a:t>③　口を開けて音を聞いています。</a:t>
            </a:r>
            <a:endParaRPr lang="en-US" altLang="ja-JP" sz="2000" dirty="0" smtClean="0">
              <a:latin typeface="UD デジタル 教科書体 NP-B" panose="02020700000000000000" pitchFamily="18" charset="-128"/>
              <a:ea typeface="UD デジタル 教科書体 NP-B" panose="02020700000000000000" pitchFamily="18" charset="-128"/>
            </a:endParaRPr>
          </a:p>
          <a:p>
            <a:endParaRPr lang="en-US" altLang="ja-JP" sz="2000" dirty="0" smtClean="0">
              <a:latin typeface="UD デジタル 教科書体 NP-B" panose="02020700000000000000" pitchFamily="18" charset="-128"/>
              <a:ea typeface="UD デジタル 教科書体 NP-B" panose="02020700000000000000" pitchFamily="18" charset="-128"/>
            </a:endParaRPr>
          </a:p>
          <a:p>
            <a:r>
              <a:rPr lang="ja-JP" altLang="en-US" sz="2000" dirty="0" smtClean="0">
                <a:latin typeface="UD デジタル 教科書体 NP-B" panose="02020700000000000000" pitchFamily="18" charset="-128"/>
                <a:ea typeface="UD デジタル 教科書体 NP-B" panose="02020700000000000000" pitchFamily="18" charset="-128"/>
              </a:rPr>
              <a:t>④　体温調節をしています。</a:t>
            </a:r>
            <a:endParaRPr lang="en-US" altLang="ja-JP" sz="2000" dirty="0">
              <a:latin typeface="UD デジタル 教科書体 NP-B" panose="02020700000000000000" pitchFamily="18" charset="-128"/>
              <a:ea typeface="UD デジタル 教科書体 NP-B" panose="02020700000000000000" pitchFamily="18" charset="-128"/>
            </a:endParaRPr>
          </a:p>
        </p:txBody>
      </p:sp>
      <p:pic>
        <p:nvPicPr>
          <p:cNvPr id="10" name="図 9"/>
          <p:cNvPicPr>
            <a:picLocks noChangeAspect="1"/>
          </p:cNvPicPr>
          <p:nvPr/>
        </p:nvPicPr>
        <p:blipFill>
          <a:blip r:embed="rId3"/>
          <a:stretch>
            <a:fillRect/>
          </a:stretch>
        </p:blipFill>
        <p:spPr>
          <a:xfrm>
            <a:off x="296562" y="153764"/>
            <a:ext cx="1192625" cy="840259"/>
          </a:xfrm>
          <a:prstGeom prst="rect">
            <a:avLst/>
          </a:prstGeom>
        </p:spPr>
      </p:pic>
      <p:pic>
        <p:nvPicPr>
          <p:cNvPr id="3" name="図 2"/>
          <p:cNvPicPr>
            <a:picLocks noChangeAspect="1"/>
          </p:cNvPicPr>
          <p:nvPr/>
        </p:nvPicPr>
        <p:blipFill>
          <a:blip r:embed="rId4"/>
          <a:stretch>
            <a:fillRect/>
          </a:stretch>
        </p:blipFill>
        <p:spPr>
          <a:xfrm>
            <a:off x="8849240" y="153764"/>
            <a:ext cx="2688185" cy="2930225"/>
          </a:xfrm>
          <a:prstGeom prst="rect">
            <a:avLst/>
          </a:prstGeom>
        </p:spPr>
      </p:pic>
    </p:spTree>
    <p:custDataLst>
      <p:tags r:id="rId1"/>
    </p:custDataLst>
    <p:extLst>
      <p:ext uri="{BB962C8B-B14F-4D97-AF65-F5344CB8AC3E}">
        <p14:creationId xmlns:p14="http://schemas.microsoft.com/office/powerpoint/2010/main" val="1025882589"/>
      </p:ext>
    </p:extLst>
  </p:cSld>
  <p:clrMapOvr>
    <a:masterClrMapping/>
  </p:clrMapOvr>
  <mc:AlternateContent xmlns:mc="http://schemas.openxmlformats.org/markup-compatibility/2006" xmlns:p14="http://schemas.microsoft.com/office/powerpoint/2010/main">
    <mc:Choice Requires="p14">
      <p:transition spd="slow" p14:dur="2000" advTm="89851"/>
    </mc:Choice>
    <mc:Fallback xmlns="">
      <p:transition spd="slow" advTm="8985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テキスト ボックス 15"/>
          <p:cNvSpPr txBox="1"/>
          <p:nvPr/>
        </p:nvSpPr>
        <p:spPr>
          <a:xfrm>
            <a:off x="1658129" y="672859"/>
            <a:ext cx="3745893" cy="584775"/>
          </a:xfrm>
          <a:prstGeom prst="rect">
            <a:avLst/>
          </a:prstGeom>
          <a:noFill/>
        </p:spPr>
        <p:txBody>
          <a:bodyPr wrap="square" rtlCol="0">
            <a:spAutoFit/>
          </a:bodyPr>
          <a:lstStyle/>
          <a:p>
            <a:pPr algn="ctr"/>
            <a:r>
              <a:rPr lang="ja-JP" altLang="en-US" sz="3200" dirty="0" smtClean="0">
                <a:solidFill>
                  <a:srgbClr val="0070C0"/>
                </a:solidFill>
                <a:latin typeface="UD デジタル 教科書体 NP-B" panose="02020700000000000000" pitchFamily="18" charset="-128"/>
                <a:ea typeface="UD デジタル 教科書体 NP-B" panose="02020700000000000000" pitchFamily="18" charset="-128"/>
              </a:rPr>
              <a:t>ヘビクイズ</a:t>
            </a:r>
            <a:endParaRPr lang="en-US" altLang="ja-JP" sz="3200" dirty="0">
              <a:solidFill>
                <a:srgbClr val="0070C0"/>
              </a:solidFill>
              <a:latin typeface="UD デジタル 教科書体 NP-B" panose="02020700000000000000" pitchFamily="18" charset="-128"/>
              <a:ea typeface="UD デジタル 教科書体 NP-B" panose="02020700000000000000" pitchFamily="18" charset="-128"/>
            </a:endParaRPr>
          </a:p>
        </p:txBody>
      </p:sp>
      <p:sp>
        <p:nvSpPr>
          <p:cNvPr id="2" name="テキスト ボックス 1"/>
          <p:cNvSpPr txBox="1"/>
          <p:nvPr/>
        </p:nvSpPr>
        <p:spPr>
          <a:xfrm>
            <a:off x="7055029" y="6514097"/>
            <a:ext cx="4848950" cy="215444"/>
          </a:xfrm>
          <a:prstGeom prst="rect">
            <a:avLst/>
          </a:prstGeom>
          <a:noFill/>
        </p:spPr>
        <p:txBody>
          <a:bodyPr wrap="square" rtlCol="0">
            <a:spAutoFit/>
          </a:bodyPr>
          <a:lstStyle/>
          <a:p>
            <a:r>
              <a:rPr lang="en-US" altLang="ja-JP" sz="800" dirty="0" err="1" smtClean="0"/>
              <a:t>Jacobsons</a:t>
            </a:r>
            <a:r>
              <a:rPr lang="en-US" altLang="ja-JP" sz="800" dirty="0" smtClean="0"/>
              <a:t>-organ(</a:t>
            </a:r>
            <a:r>
              <a:rPr lang="en-US" altLang="ja-JP" sz="800" dirty="0" err="1" smtClean="0"/>
              <a:t>Encyciopedia</a:t>
            </a:r>
            <a:r>
              <a:rPr lang="en-US" altLang="ja-JP" sz="800" dirty="0" smtClean="0"/>
              <a:t> Britannica )</a:t>
            </a:r>
            <a:r>
              <a:rPr lang="ja-JP" altLang="en-US" sz="800" dirty="0" smtClean="0"/>
              <a:t>：</a:t>
            </a:r>
            <a:r>
              <a:rPr lang="en-US" altLang="ja-JP" sz="800" dirty="0"/>
              <a:t>https://www.britannica.com/science/Jacobsons-organ</a:t>
            </a:r>
            <a:endParaRPr kumimoji="1" lang="ja-JP" altLang="en-US" sz="800" dirty="0"/>
          </a:p>
        </p:txBody>
      </p:sp>
      <p:sp>
        <p:nvSpPr>
          <p:cNvPr id="14" name="テキスト ボックス 13"/>
          <p:cNvSpPr txBox="1"/>
          <p:nvPr/>
        </p:nvSpPr>
        <p:spPr>
          <a:xfrm>
            <a:off x="5180292" y="6506403"/>
            <a:ext cx="1874737" cy="230832"/>
          </a:xfrm>
          <a:prstGeom prst="rect">
            <a:avLst/>
          </a:prstGeom>
          <a:noFill/>
        </p:spPr>
        <p:txBody>
          <a:bodyPr wrap="square" rtlCol="0">
            <a:spAutoFit/>
          </a:bodyPr>
          <a:lstStyle/>
          <a:p>
            <a:r>
              <a:rPr kumimoji="1" lang="ja-JP" altLang="en-US" sz="900" b="1" dirty="0" smtClean="0"/>
              <a:t>使用した写真の著作権表示</a:t>
            </a:r>
            <a:endParaRPr kumimoji="1" lang="ja-JP" altLang="en-US" sz="900" b="1" dirty="0"/>
          </a:p>
        </p:txBody>
      </p:sp>
      <p:sp>
        <p:nvSpPr>
          <p:cNvPr id="10" name="テキスト ボックス 9"/>
          <p:cNvSpPr txBox="1"/>
          <p:nvPr/>
        </p:nvSpPr>
        <p:spPr>
          <a:xfrm>
            <a:off x="1061706" y="1585282"/>
            <a:ext cx="8683656" cy="461665"/>
          </a:xfrm>
          <a:prstGeom prst="rect">
            <a:avLst/>
          </a:prstGeom>
          <a:noFill/>
        </p:spPr>
        <p:txBody>
          <a:bodyPr wrap="square" rtlCol="0">
            <a:spAutoFit/>
          </a:bodyPr>
          <a:lstStyle/>
          <a:p>
            <a:r>
              <a:rPr lang="ja-JP" altLang="en-US" sz="2400" dirty="0" smtClean="0">
                <a:solidFill>
                  <a:srgbClr val="FF0000"/>
                </a:solidFill>
                <a:latin typeface="UD デジタル 教科書体 NP-B" panose="02020700000000000000" pitchFamily="18" charset="-128"/>
                <a:ea typeface="UD デジタル 教科書体 NP-B" panose="02020700000000000000" pitchFamily="18" charset="-128"/>
              </a:rPr>
              <a:t>正解①　ヘビは舌を出し入れして、においを嗅いでいます。</a:t>
            </a:r>
            <a:endParaRPr lang="en-US" altLang="ja-JP" sz="2400" dirty="0">
              <a:solidFill>
                <a:srgbClr val="FF0000"/>
              </a:solidFill>
              <a:latin typeface="UD デジタル 教科書体 NP-B" panose="02020700000000000000" pitchFamily="18" charset="-128"/>
              <a:ea typeface="UD デジタル 教科書体 NP-B" panose="02020700000000000000" pitchFamily="18" charset="-128"/>
            </a:endParaRPr>
          </a:p>
        </p:txBody>
      </p:sp>
      <p:pic>
        <p:nvPicPr>
          <p:cNvPr id="11" name="図 10"/>
          <p:cNvPicPr>
            <a:picLocks noChangeAspect="1"/>
          </p:cNvPicPr>
          <p:nvPr/>
        </p:nvPicPr>
        <p:blipFill>
          <a:blip r:embed="rId3"/>
          <a:stretch>
            <a:fillRect/>
          </a:stretch>
        </p:blipFill>
        <p:spPr>
          <a:xfrm>
            <a:off x="296562" y="153764"/>
            <a:ext cx="1192625" cy="840259"/>
          </a:xfrm>
          <a:prstGeom prst="rect">
            <a:avLst/>
          </a:prstGeom>
        </p:spPr>
      </p:pic>
      <p:pic>
        <p:nvPicPr>
          <p:cNvPr id="4" name="図 3"/>
          <p:cNvPicPr>
            <a:picLocks noChangeAspect="1"/>
          </p:cNvPicPr>
          <p:nvPr/>
        </p:nvPicPr>
        <p:blipFill>
          <a:blip r:embed="rId4"/>
          <a:stretch>
            <a:fillRect/>
          </a:stretch>
        </p:blipFill>
        <p:spPr>
          <a:xfrm>
            <a:off x="451151" y="2257168"/>
            <a:ext cx="3323860" cy="2821588"/>
          </a:xfrm>
          <a:prstGeom prst="rect">
            <a:avLst/>
          </a:prstGeom>
        </p:spPr>
      </p:pic>
      <p:sp>
        <p:nvSpPr>
          <p:cNvPr id="13" name="テキスト ボックス 12"/>
          <p:cNvSpPr txBox="1"/>
          <p:nvPr/>
        </p:nvSpPr>
        <p:spPr>
          <a:xfrm>
            <a:off x="3775011" y="2257168"/>
            <a:ext cx="2513515" cy="461665"/>
          </a:xfrm>
          <a:prstGeom prst="rect">
            <a:avLst/>
          </a:prstGeom>
          <a:noFill/>
        </p:spPr>
        <p:txBody>
          <a:bodyPr wrap="square" rtlCol="0">
            <a:spAutoFit/>
          </a:bodyPr>
          <a:lstStyle/>
          <a:p>
            <a:r>
              <a:rPr lang="ja-JP" altLang="en-US" sz="2400" dirty="0" smtClean="0">
                <a:latin typeface="UD デジタル 教科書体 NP-B" panose="02020700000000000000" pitchFamily="18" charset="-128"/>
                <a:ea typeface="UD デジタル 教科書体 NP-B" panose="02020700000000000000" pitchFamily="18" charset="-128"/>
              </a:rPr>
              <a:t>ヤコブソン器官</a:t>
            </a:r>
            <a:endParaRPr lang="en-US" altLang="ja-JP" sz="2400" dirty="0" smtClean="0">
              <a:latin typeface="UD デジタル 教科書体 NP-B" panose="02020700000000000000" pitchFamily="18" charset="-128"/>
              <a:ea typeface="UD デジタル 教科書体 NP-B" panose="02020700000000000000" pitchFamily="18" charset="-128"/>
            </a:endParaRPr>
          </a:p>
        </p:txBody>
      </p:sp>
      <p:sp>
        <p:nvSpPr>
          <p:cNvPr id="15" name="テキスト ボックス 14"/>
          <p:cNvSpPr txBox="1"/>
          <p:nvPr/>
        </p:nvSpPr>
        <p:spPr>
          <a:xfrm>
            <a:off x="3775011" y="2794864"/>
            <a:ext cx="6896045" cy="3170099"/>
          </a:xfrm>
          <a:prstGeom prst="rect">
            <a:avLst/>
          </a:prstGeom>
          <a:noFill/>
        </p:spPr>
        <p:txBody>
          <a:bodyPr wrap="square" rtlCol="0">
            <a:spAutoFit/>
          </a:bodyPr>
          <a:lstStyle/>
          <a:p>
            <a:r>
              <a:rPr lang="ja-JP" altLang="en-US" sz="2400" dirty="0" smtClean="0">
                <a:latin typeface="UD デジタル 教科書体 NP-B" panose="02020700000000000000" pitchFamily="18" charset="-128"/>
                <a:ea typeface="UD デジタル 教科書体 NP-B" panose="02020700000000000000" pitchFamily="18" charset="-128"/>
              </a:rPr>
              <a:t>空気中に浮遊する化学物質を舌に付着させて、</a:t>
            </a:r>
            <a:endParaRPr lang="en-US" altLang="ja-JP" sz="2400" dirty="0" smtClean="0">
              <a:latin typeface="UD デジタル 教科書体 NP-B" panose="02020700000000000000" pitchFamily="18" charset="-128"/>
              <a:ea typeface="UD デジタル 教科書体 NP-B" panose="02020700000000000000" pitchFamily="18" charset="-128"/>
            </a:endParaRPr>
          </a:p>
          <a:p>
            <a:r>
              <a:rPr lang="ja-JP" altLang="en-US" sz="2400" dirty="0" smtClean="0">
                <a:latin typeface="UD デジタル 教科書体 NP-B" panose="02020700000000000000" pitchFamily="18" charset="-128"/>
                <a:ea typeface="UD デジタル 教科書体 NP-B" panose="02020700000000000000" pitchFamily="18" charset="-128"/>
              </a:rPr>
              <a:t>ヤコブソン器官に運んで、においを嗅ぎます。</a:t>
            </a:r>
            <a:endParaRPr lang="en-US" altLang="ja-JP" sz="2400" dirty="0" smtClean="0">
              <a:latin typeface="UD デジタル 教科書体 NP-B" panose="02020700000000000000" pitchFamily="18" charset="-128"/>
              <a:ea typeface="UD デジタル 教科書体 NP-B" panose="02020700000000000000" pitchFamily="18" charset="-128"/>
            </a:endParaRPr>
          </a:p>
          <a:p>
            <a:endParaRPr lang="en-US" altLang="ja-JP" sz="2400" dirty="0">
              <a:latin typeface="UD デジタル 教科書体 NP-B" panose="02020700000000000000" pitchFamily="18" charset="-128"/>
              <a:ea typeface="UD デジタル 教科書体 NP-B" panose="02020700000000000000" pitchFamily="18" charset="-128"/>
            </a:endParaRPr>
          </a:p>
          <a:p>
            <a:r>
              <a:rPr lang="ja-JP" altLang="en-US" sz="1600" dirty="0" smtClean="0">
                <a:latin typeface="UD デジタル 教科書体 NP-B" panose="02020700000000000000" pitchFamily="18" charset="-128"/>
                <a:ea typeface="UD デジタル 教科書体 NP-B" panose="02020700000000000000" pitchFamily="18" charset="-128"/>
              </a:rPr>
              <a:t>この器官が初めて出現したのは両生類で、口腔内のにおいを感じ取っています。爬虫類ではカメ目やワニ目は消失し、有鱗目（トカゲ・ヘビ）で発達しました。</a:t>
            </a:r>
            <a:endParaRPr lang="en-US" altLang="ja-JP" sz="1600" dirty="0" smtClean="0">
              <a:latin typeface="UD デジタル 教科書体 NP-B" panose="02020700000000000000" pitchFamily="18" charset="-128"/>
              <a:ea typeface="UD デジタル 教科書体 NP-B" panose="02020700000000000000" pitchFamily="18" charset="-128"/>
            </a:endParaRPr>
          </a:p>
          <a:p>
            <a:endParaRPr lang="en-US" altLang="ja-JP" sz="1600" dirty="0">
              <a:latin typeface="UD デジタル 教科書体 NP-B" panose="02020700000000000000" pitchFamily="18" charset="-128"/>
              <a:ea typeface="UD デジタル 教科書体 NP-B" panose="02020700000000000000" pitchFamily="18" charset="-128"/>
            </a:endParaRPr>
          </a:p>
          <a:p>
            <a:r>
              <a:rPr lang="ja-JP" altLang="en-US" sz="1600" dirty="0" smtClean="0">
                <a:latin typeface="UD デジタル 教科書体 NP-B" panose="02020700000000000000" pitchFamily="18" charset="-128"/>
                <a:ea typeface="UD デジタル 教科書体 NP-B" panose="02020700000000000000" pitchFamily="18" charset="-128"/>
              </a:rPr>
              <a:t>　ヒトやクジラを除く哺乳類でも機能しています。ただし、嗅覚ではなく、フェロモンを受容する器官に特化しています。</a:t>
            </a:r>
            <a:endParaRPr lang="en-US" altLang="ja-JP" sz="1600" dirty="0" smtClean="0">
              <a:latin typeface="UD デジタル 教科書体 NP-B" panose="02020700000000000000" pitchFamily="18" charset="-128"/>
              <a:ea typeface="UD デジタル 教科書体 NP-B" panose="02020700000000000000" pitchFamily="18" charset="-128"/>
            </a:endParaRPr>
          </a:p>
          <a:p>
            <a:r>
              <a:rPr lang="ja-JP" altLang="en-US" sz="1600" dirty="0" smtClean="0">
                <a:latin typeface="UD デジタル 教科書体 NP-B" panose="02020700000000000000" pitchFamily="18" charset="-128"/>
                <a:ea typeface="UD デジタル 教科書体 NP-B" panose="02020700000000000000" pitchFamily="18" charset="-128"/>
              </a:rPr>
              <a:t>　口の中に開口部があり、ウマやネコ、ウシ、ゾウ、コウモリなどに見られるフレーメン反応は、空気中のフェロモンを口腔に集めています。</a:t>
            </a:r>
            <a:endParaRPr lang="en-US" altLang="ja-JP" sz="1600" dirty="0" smtClean="0">
              <a:latin typeface="UD デジタル 教科書体 NP-B" panose="02020700000000000000" pitchFamily="18" charset="-128"/>
              <a:ea typeface="UD デジタル 教科書体 NP-B" panose="02020700000000000000" pitchFamily="18" charset="-128"/>
            </a:endParaRPr>
          </a:p>
        </p:txBody>
      </p:sp>
    </p:spTree>
    <p:custDataLst>
      <p:tags r:id="rId1"/>
    </p:custDataLst>
    <p:extLst>
      <p:ext uri="{BB962C8B-B14F-4D97-AF65-F5344CB8AC3E}">
        <p14:creationId xmlns:p14="http://schemas.microsoft.com/office/powerpoint/2010/main" val="3138464982"/>
      </p:ext>
    </p:extLst>
  </p:cSld>
  <p:clrMapOvr>
    <a:masterClrMapping/>
  </p:clrMapOvr>
  <mc:AlternateContent xmlns:mc="http://schemas.openxmlformats.org/markup-compatibility/2006" xmlns:p14="http://schemas.microsoft.com/office/powerpoint/2010/main">
    <mc:Choice Requires="p14">
      <p:transition spd="slow" p14:dur="2000" advTm="89851"/>
    </mc:Choice>
    <mc:Fallback xmlns="">
      <p:transition spd="slow" advTm="8985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 grpId="0"/>
      <p:bldP spid="10" grpId="0"/>
      <p:bldP spid="13" grpId="0"/>
      <p:bldP spid="1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3943283" y="1250359"/>
            <a:ext cx="4013809" cy="707886"/>
          </a:xfrm>
          <a:prstGeom prst="rect">
            <a:avLst/>
          </a:prstGeom>
          <a:noFill/>
        </p:spPr>
        <p:txBody>
          <a:bodyPr wrap="square" rtlCol="0">
            <a:spAutoFit/>
          </a:bodyPr>
          <a:lstStyle/>
          <a:p>
            <a:r>
              <a:rPr kumimoji="1" lang="ja-JP" altLang="en-US" sz="4000" dirty="0" smtClean="0">
                <a:latin typeface="UD デジタル 教科書体 NP-B" panose="02020700000000000000" pitchFamily="18" charset="-128"/>
                <a:ea typeface="UD デジタル 教科書体 NP-B" panose="02020700000000000000" pitchFamily="18" charset="-128"/>
              </a:rPr>
              <a:t>爬虫類の生物学</a:t>
            </a:r>
            <a:endParaRPr kumimoji="1" lang="ja-JP" altLang="en-US" sz="4000" dirty="0">
              <a:latin typeface="UD デジタル 教科書体 NP-B" panose="02020700000000000000" pitchFamily="18" charset="-128"/>
              <a:ea typeface="UD デジタル 教科書体 NP-B" panose="02020700000000000000" pitchFamily="18" charset="-128"/>
            </a:endParaRPr>
          </a:p>
        </p:txBody>
      </p:sp>
      <p:sp>
        <p:nvSpPr>
          <p:cNvPr id="5" name="テキスト ボックス 4"/>
          <p:cNvSpPr txBox="1"/>
          <p:nvPr/>
        </p:nvSpPr>
        <p:spPr>
          <a:xfrm>
            <a:off x="1920070" y="5728492"/>
            <a:ext cx="8725466" cy="369332"/>
          </a:xfrm>
          <a:prstGeom prst="rect">
            <a:avLst/>
          </a:prstGeom>
          <a:noFill/>
        </p:spPr>
        <p:txBody>
          <a:bodyPr wrap="none" rtlCol="0">
            <a:spAutoFit/>
          </a:bodyPr>
          <a:lstStyle/>
          <a:p>
            <a:r>
              <a:rPr kumimoji="1" lang="ja-JP" altLang="en-US" dirty="0" smtClean="0">
                <a:solidFill>
                  <a:srgbClr val="0070C0"/>
                </a:solidFill>
                <a:latin typeface="UD デジタル 教科書体 NP-B" panose="02020700000000000000" pitchFamily="18" charset="-128"/>
                <a:ea typeface="UD デジタル 教科書体 NP-B" panose="02020700000000000000" pitchFamily="18" charset="-128"/>
              </a:rPr>
              <a:t>文部科学省　沖縄・動物系分野における有機的高専連携プログラム開発・実証事業</a:t>
            </a:r>
            <a:endParaRPr kumimoji="1" lang="ja-JP" altLang="en-US" dirty="0">
              <a:solidFill>
                <a:srgbClr val="0070C0"/>
              </a:solidFill>
              <a:latin typeface="UD デジタル 教科書体 NP-B" panose="02020700000000000000" pitchFamily="18" charset="-128"/>
              <a:ea typeface="UD デジタル 教科書体 NP-B" panose="02020700000000000000" pitchFamily="18" charset="-128"/>
            </a:endParaRPr>
          </a:p>
        </p:txBody>
      </p:sp>
      <p:sp>
        <p:nvSpPr>
          <p:cNvPr id="6" name="テキスト ボックス 5"/>
          <p:cNvSpPr txBox="1"/>
          <p:nvPr/>
        </p:nvSpPr>
        <p:spPr>
          <a:xfrm>
            <a:off x="6268995" y="6542379"/>
            <a:ext cx="6054811" cy="215444"/>
          </a:xfrm>
          <a:prstGeom prst="rect">
            <a:avLst/>
          </a:prstGeom>
          <a:noFill/>
        </p:spPr>
        <p:txBody>
          <a:bodyPr wrap="square" rtlCol="0">
            <a:spAutoFit/>
          </a:bodyPr>
          <a:lstStyle/>
          <a:p>
            <a:r>
              <a:rPr lang="ja-JP" altLang="en-US" sz="800" dirty="0" smtClean="0">
                <a:latin typeface="BIZ UDPゴシック" panose="020B0400000000000000" pitchFamily="50" charset="-128"/>
                <a:ea typeface="BIZ UDPゴシック" panose="020B0400000000000000" pitchFamily="50" charset="-128"/>
              </a:rPr>
              <a:t>アオウミガメ：</a:t>
            </a:r>
            <a:r>
              <a:rPr lang="en-US" altLang="ja-JP" sz="800" dirty="0">
                <a:latin typeface="BIZ UDPゴシック" panose="020B0400000000000000" pitchFamily="50" charset="-128"/>
                <a:ea typeface="BIZ UDPゴシック" panose="020B0400000000000000" pitchFamily="50" charset="-128"/>
              </a:rPr>
              <a:t>Brocken </a:t>
            </a:r>
            <a:r>
              <a:rPr lang="en-US" altLang="ja-JP" sz="800" dirty="0" err="1">
                <a:latin typeface="BIZ UDPゴシック" panose="020B0400000000000000" pitchFamily="50" charset="-128"/>
                <a:ea typeface="BIZ UDPゴシック" panose="020B0400000000000000" pitchFamily="50" charset="-128"/>
              </a:rPr>
              <a:t>Inaglory</a:t>
            </a:r>
            <a:r>
              <a:rPr lang="en-US" altLang="ja-JP" sz="800" dirty="0">
                <a:latin typeface="BIZ UDPゴシック" panose="020B0400000000000000" pitchFamily="50" charset="-128"/>
                <a:ea typeface="BIZ UDPゴシック" panose="020B0400000000000000" pitchFamily="50" charset="-128"/>
              </a:rPr>
              <a:t> </a:t>
            </a:r>
            <a:r>
              <a:rPr lang="en-US" altLang="ja-JP" sz="800" dirty="0" smtClean="0">
                <a:latin typeface="BIZ UDPゴシック" panose="020B0400000000000000" pitchFamily="50" charset="-128"/>
                <a:ea typeface="BIZ UDPゴシック" panose="020B0400000000000000" pitchFamily="50" charset="-128"/>
              </a:rPr>
              <a:t>-</a:t>
            </a:r>
            <a:r>
              <a:rPr lang="ja-JP" altLang="en-US" sz="800" dirty="0" smtClean="0">
                <a:latin typeface="BIZ UDPゴシック" panose="020B0400000000000000" pitchFamily="50" charset="-128"/>
                <a:ea typeface="BIZ UDPゴシック" panose="020B0400000000000000" pitchFamily="50" charset="-128"/>
              </a:rPr>
              <a:t>継承 </a:t>
            </a:r>
            <a:r>
              <a:rPr lang="en-US" altLang="ja-JP" sz="800" dirty="0" smtClean="0">
                <a:latin typeface="BIZ UDPゴシック" panose="020B0400000000000000" pitchFamily="50" charset="-128"/>
                <a:ea typeface="BIZ UDPゴシック" panose="020B0400000000000000" pitchFamily="50" charset="-128"/>
              </a:rPr>
              <a:t>3.0, https</a:t>
            </a:r>
            <a:r>
              <a:rPr lang="en-US" altLang="ja-JP" sz="800" dirty="0">
                <a:latin typeface="BIZ UDPゴシック" panose="020B0400000000000000" pitchFamily="50" charset="-128"/>
                <a:ea typeface="BIZ UDPゴシック" panose="020B0400000000000000" pitchFamily="50" charset="-128"/>
              </a:rPr>
              <a:t>://</a:t>
            </a:r>
            <a:r>
              <a:rPr lang="en-US" altLang="ja-JP" sz="800" dirty="0" smtClean="0">
                <a:latin typeface="BIZ UDPゴシック" panose="020B0400000000000000" pitchFamily="50" charset="-128"/>
                <a:ea typeface="BIZ UDPゴシック" panose="020B0400000000000000" pitchFamily="50" charset="-128"/>
              </a:rPr>
              <a:t>commons.wikimedia.org/w/index.php?curid=10489090</a:t>
            </a:r>
            <a:endParaRPr kumimoji="1" lang="ja-JP" altLang="en-US" sz="800" dirty="0">
              <a:latin typeface="BIZ UDPゴシック" panose="020B0400000000000000" pitchFamily="50" charset="-128"/>
              <a:ea typeface="BIZ UDPゴシック" panose="020B0400000000000000" pitchFamily="50" charset="-128"/>
            </a:endParaRPr>
          </a:p>
        </p:txBody>
      </p:sp>
      <p:sp>
        <p:nvSpPr>
          <p:cNvPr id="7" name="テキスト ボックス 6"/>
          <p:cNvSpPr txBox="1"/>
          <p:nvPr/>
        </p:nvSpPr>
        <p:spPr>
          <a:xfrm>
            <a:off x="6268995" y="6326935"/>
            <a:ext cx="1402948" cy="215444"/>
          </a:xfrm>
          <a:prstGeom prst="rect">
            <a:avLst/>
          </a:prstGeom>
          <a:noFill/>
        </p:spPr>
        <p:txBody>
          <a:bodyPr wrap="none" rtlCol="0">
            <a:spAutoFit/>
          </a:bodyPr>
          <a:lstStyle/>
          <a:p>
            <a:r>
              <a:rPr kumimoji="1" lang="ja-JP" altLang="en-US" sz="800" b="1" dirty="0" smtClean="0">
                <a:latin typeface="BIZ UDPゴシック" panose="020B0400000000000000" pitchFamily="50" charset="-128"/>
                <a:ea typeface="BIZ UDPゴシック" panose="020B0400000000000000" pitchFamily="50" charset="-128"/>
              </a:rPr>
              <a:t>使用した写真の著作権表示</a:t>
            </a:r>
            <a:endParaRPr kumimoji="1" lang="ja-JP" altLang="en-US" sz="800" b="1" dirty="0">
              <a:latin typeface="BIZ UDPゴシック" panose="020B0400000000000000" pitchFamily="50" charset="-128"/>
              <a:ea typeface="BIZ UDPゴシック" panose="020B0400000000000000" pitchFamily="50" charset="-128"/>
            </a:endParaRPr>
          </a:p>
        </p:txBody>
      </p:sp>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32649" y="2199510"/>
            <a:ext cx="3471243" cy="2603432"/>
          </a:xfrm>
          <a:prstGeom prst="rect">
            <a:avLst/>
          </a:prstGeom>
        </p:spPr>
      </p:pic>
      <p:sp>
        <p:nvSpPr>
          <p:cNvPr id="3" name="テキスト ボックス 2"/>
          <p:cNvSpPr txBox="1"/>
          <p:nvPr/>
        </p:nvSpPr>
        <p:spPr>
          <a:xfrm>
            <a:off x="3943283" y="1009094"/>
            <a:ext cx="1188890" cy="369332"/>
          </a:xfrm>
          <a:prstGeom prst="rect">
            <a:avLst/>
          </a:prstGeom>
          <a:noFill/>
        </p:spPr>
        <p:txBody>
          <a:bodyPr wrap="square" rtlCol="0">
            <a:spAutoFit/>
          </a:bodyPr>
          <a:lstStyle/>
          <a:p>
            <a:r>
              <a:rPr kumimoji="1" lang="ja-JP" altLang="en-US" dirty="0" smtClean="0">
                <a:latin typeface="UD デジタル 教科書体 NP-B" panose="02020700000000000000" pitchFamily="18" charset="-128"/>
                <a:ea typeface="UD デジタル 教科書体 NP-B" panose="02020700000000000000" pitchFamily="18" charset="-128"/>
              </a:rPr>
              <a:t>はちゅう</a:t>
            </a:r>
            <a:endParaRPr kumimoji="1" lang="ja-JP" altLang="en-US" dirty="0">
              <a:latin typeface="UD デジタル 教科書体 NP-B" panose="02020700000000000000" pitchFamily="18" charset="-128"/>
              <a:ea typeface="UD デジタル 教科書体 NP-B" panose="02020700000000000000" pitchFamily="18" charset="-128"/>
            </a:endParaRPr>
          </a:p>
        </p:txBody>
      </p:sp>
    </p:spTree>
    <p:extLst>
      <p:ext uri="{BB962C8B-B14F-4D97-AF65-F5344CB8AC3E}">
        <p14:creationId xmlns:p14="http://schemas.microsoft.com/office/powerpoint/2010/main" val="3652076136"/>
      </p:ext>
    </p:extLst>
  </p:cSld>
  <p:clrMapOvr>
    <a:masterClrMapping/>
  </p:clrMapOvr>
  <mc:AlternateContent xmlns:mc="http://schemas.openxmlformats.org/markup-compatibility/2006" xmlns:p14="http://schemas.microsoft.com/office/powerpoint/2010/main">
    <mc:Choice Requires="p14">
      <p:transition spd="slow" p14:dur="2000" advTm="47199"/>
    </mc:Choice>
    <mc:Fallback xmlns="">
      <p:transition spd="slow" advTm="47199"/>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4091970" y="6255840"/>
            <a:ext cx="7463903" cy="338554"/>
          </a:xfrm>
          <a:prstGeom prst="rect">
            <a:avLst/>
          </a:prstGeom>
          <a:noFill/>
        </p:spPr>
        <p:txBody>
          <a:bodyPr wrap="none" rtlCol="0">
            <a:spAutoFit/>
          </a:bodyPr>
          <a:lstStyle/>
          <a:p>
            <a:r>
              <a:rPr lang="ja-JP" altLang="en-US" sz="800" dirty="0" smtClean="0"/>
              <a:t>ワニ：</a:t>
            </a:r>
            <a:r>
              <a:rPr lang="en-US" altLang="ja-JP" sz="800" dirty="0" err="1"/>
              <a:t>MathKnight</a:t>
            </a:r>
            <a:r>
              <a:rPr lang="en-US" altLang="ja-JP" sz="800" dirty="0"/>
              <a:t> - derivative </a:t>
            </a:r>
            <a:r>
              <a:rPr lang="en-US" altLang="ja-JP" sz="800" dirty="0" err="1"/>
              <a:t>work:File:Crocodilia</a:t>
            </a:r>
            <a:r>
              <a:rPr lang="en-US" altLang="ja-JP" sz="800" dirty="0"/>
              <a:t> collage.jpg by </a:t>
            </a:r>
            <a:r>
              <a:rPr lang="en-US" altLang="ja-JP" sz="800" dirty="0" err="1" smtClean="0"/>
              <a:t>BobisbobFile:SaltwaterCrocodile.jpg</a:t>
            </a:r>
            <a:r>
              <a:rPr lang="en-US" altLang="ja-JP" sz="800" dirty="0" smtClean="0"/>
              <a:t> </a:t>
            </a:r>
            <a:r>
              <a:rPr lang="ja-JP" altLang="en-US" sz="800" dirty="0" smtClean="0"/>
              <a:t>継承 </a:t>
            </a:r>
            <a:r>
              <a:rPr lang="en-US" altLang="ja-JP" sz="800" dirty="0"/>
              <a:t>3.0, https://</a:t>
            </a:r>
            <a:r>
              <a:rPr lang="en-US" altLang="ja-JP" sz="800" dirty="0" smtClean="0"/>
              <a:t>commons.wikimedia.org/w/index.php?curid=78158307</a:t>
            </a:r>
          </a:p>
          <a:p>
            <a:r>
              <a:rPr lang="ja-JP" altLang="en-US" sz="800" dirty="0" smtClean="0"/>
              <a:t>ワニの孵化：著作権フリー画像</a:t>
            </a:r>
            <a:r>
              <a:rPr lang="en-US" altLang="ja-JP" sz="800" dirty="0" smtClean="0"/>
              <a:t>,https</a:t>
            </a:r>
            <a:r>
              <a:rPr lang="en-US" altLang="ja-JP" sz="800" dirty="0"/>
              <a:t>://www.1zoom.me/ja/wallpaper/150030/z197.3</a:t>
            </a:r>
            <a:r>
              <a:rPr lang="en-US" altLang="ja-JP" sz="800" dirty="0" smtClean="0"/>
              <a:t>/</a:t>
            </a:r>
          </a:p>
        </p:txBody>
      </p:sp>
      <p:sp>
        <p:nvSpPr>
          <p:cNvPr id="15" name="テキスト ボックス 14"/>
          <p:cNvSpPr txBox="1"/>
          <p:nvPr/>
        </p:nvSpPr>
        <p:spPr>
          <a:xfrm>
            <a:off x="7002477" y="4153311"/>
            <a:ext cx="2582562" cy="1015663"/>
          </a:xfrm>
          <a:prstGeom prst="rect">
            <a:avLst/>
          </a:prstGeom>
          <a:noFill/>
        </p:spPr>
        <p:txBody>
          <a:bodyPr wrap="square" rtlCol="0">
            <a:spAutoFit/>
          </a:bodyPr>
          <a:lstStyle/>
          <a:p>
            <a:r>
              <a:rPr kumimoji="1" lang="ja-JP" altLang="en-US" sz="1200" dirty="0" smtClean="0">
                <a:latin typeface="UD デジタル 教科書体 NP-B" panose="02020700000000000000" pitchFamily="18" charset="-128"/>
                <a:ea typeface="UD デジタル 教科書体 NP-B" panose="02020700000000000000" pitchFamily="18" charset="-128"/>
              </a:rPr>
              <a:t>ワニの孵化（ふか）</a:t>
            </a:r>
            <a:endParaRPr kumimoji="1" lang="en-US" altLang="ja-JP" sz="1200" dirty="0" smtClean="0">
              <a:latin typeface="UD デジタル 教科書体 NP-B" panose="02020700000000000000" pitchFamily="18" charset="-128"/>
              <a:ea typeface="UD デジタル 教科書体 NP-B" panose="02020700000000000000" pitchFamily="18" charset="-128"/>
            </a:endParaRPr>
          </a:p>
          <a:p>
            <a:endParaRPr kumimoji="1" lang="en-US" altLang="ja-JP" sz="1200" dirty="0" smtClean="0">
              <a:latin typeface="UD デジタル 教科書体 NP-B" panose="02020700000000000000" pitchFamily="18" charset="-128"/>
              <a:ea typeface="UD デジタル 教科書体 NP-B" panose="02020700000000000000" pitchFamily="18" charset="-128"/>
            </a:endParaRPr>
          </a:p>
          <a:p>
            <a:r>
              <a:rPr kumimoji="1" lang="ja-JP" altLang="en-US" sz="1200" dirty="0" smtClean="0">
                <a:latin typeface="UD デジタル 教科書体 NP-B" panose="02020700000000000000" pitchFamily="18" charset="-128"/>
                <a:ea typeface="UD デジタル 教科書体 NP-B" panose="02020700000000000000" pitchFamily="18" charset="-128"/>
              </a:rPr>
              <a:t>卵を胎内で孵化させて子を産む卵胎生の種もいる（トカゲ、カナヘビ、カメレオン、コブラの一部）</a:t>
            </a:r>
            <a:endParaRPr kumimoji="1" lang="ja-JP" altLang="en-US" sz="1200" dirty="0">
              <a:latin typeface="UD デジタル 教科書体 NP-B" panose="02020700000000000000" pitchFamily="18" charset="-128"/>
              <a:ea typeface="UD デジタル 教科書体 NP-B" panose="02020700000000000000" pitchFamily="18" charset="-128"/>
            </a:endParaRPr>
          </a:p>
        </p:txBody>
      </p:sp>
      <p:sp>
        <p:nvSpPr>
          <p:cNvPr id="16" name="テキスト ボックス 15"/>
          <p:cNvSpPr txBox="1"/>
          <p:nvPr/>
        </p:nvSpPr>
        <p:spPr>
          <a:xfrm>
            <a:off x="7500866" y="1787611"/>
            <a:ext cx="1287164" cy="707886"/>
          </a:xfrm>
          <a:prstGeom prst="rect">
            <a:avLst/>
          </a:prstGeom>
          <a:noFill/>
        </p:spPr>
        <p:txBody>
          <a:bodyPr wrap="square" rtlCol="0">
            <a:spAutoFit/>
          </a:bodyPr>
          <a:lstStyle/>
          <a:p>
            <a:r>
              <a:rPr lang="ja-JP" altLang="en-US" sz="4000" dirty="0" smtClean="0">
                <a:latin typeface="UD デジタル 教科書体 NP-B" panose="02020700000000000000" pitchFamily="18" charset="-128"/>
                <a:ea typeface="UD デジタル 教科書体 NP-B" panose="02020700000000000000" pitchFamily="18" charset="-128"/>
              </a:rPr>
              <a:t>卵生</a:t>
            </a:r>
            <a:endParaRPr kumimoji="1" lang="ja-JP" altLang="en-US" sz="4000" dirty="0">
              <a:latin typeface="UD デジタル 教科書体 NP-B" panose="02020700000000000000" pitchFamily="18" charset="-128"/>
              <a:ea typeface="UD デジタル 教科書体 NP-B" panose="02020700000000000000" pitchFamily="18" charset="-128"/>
            </a:endParaRPr>
          </a:p>
        </p:txBody>
      </p:sp>
      <p:sp>
        <p:nvSpPr>
          <p:cNvPr id="17" name="テキスト ボックス 16"/>
          <p:cNvSpPr txBox="1"/>
          <p:nvPr/>
        </p:nvSpPr>
        <p:spPr>
          <a:xfrm>
            <a:off x="7604869" y="1550010"/>
            <a:ext cx="1377778" cy="338554"/>
          </a:xfrm>
          <a:prstGeom prst="rect">
            <a:avLst/>
          </a:prstGeom>
          <a:noFill/>
        </p:spPr>
        <p:txBody>
          <a:bodyPr wrap="square" rtlCol="0">
            <a:spAutoFit/>
          </a:bodyPr>
          <a:lstStyle/>
          <a:p>
            <a:r>
              <a:rPr kumimoji="1" lang="ja-JP" altLang="en-US" sz="1600" dirty="0" smtClean="0">
                <a:latin typeface="UD デジタル 教科書体 NP-B" panose="02020700000000000000" pitchFamily="18" charset="-128"/>
                <a:ea typeface="UD デジタル 教科書体 NP-B" panose="02020700000000000000" pitchFamily="18" charset="-128"/>
              </a:rPr>
              <a:t>らんせい</a:t>
            </a:r>
            <a:endParaRPr kumimoji="1" lang="ja-JP" altLang="en-US" sz="1600" dirty="0">
              <a:latin typeface="UD デジタル 教科書体 NP-B" panose="02020700000000000000" pitchFamily="18" charset="-128"/>
              <a:ea typeface="UD デジタル 教科書体 NP-B" panose="02020700000000000000" pitchFamily="18" charset="-128"/>
            </a:endParaRPr>
          </a:p>
        </p:txBody>
      </p:sp>
      <p:pic>
        <p:nvPicPr>
          <p:cNvPr id="23" name="図 22"/>
          <p:cNvPicPr>
            <a:picLocks noChangeAspect="1"/>
          </p:cNvPicPr>
          <p:nvPr/>
        </p:nvPicPr>
        <p:blipFill>
          <a:blip r:embed="rId3"/>
          <a:stretch>
            <a:fillRect/>
          </a:stretch>
        </p:blipFill>
        <p:spPr>
          <a:xfrm>
            <a:off x="7274583" y="2495497"/>
            <a:ext cx="1708064" cy="1465876"/>
          </a:xfrm>
          <a:prstGeom prst="rect">
            <a:avLst/>
          </a:prstGeom>
        </p:spPr>
      </p:pic>
      <p:sp>
        <p:nvSpPr>
          <p:cNvPr id="25" name="テキスト ボックス 24"/>
          <p:cNvSpPr txBox="1"/>
          <p:nvPr/>
        </p:nvSpPr>
        <p:spPr>
          <a:xfrm>
            <a:off x="928095" y="4231280"/>
            <a:ext cx="2582562" cy="1754326"/>
          </a:xfrm>
          <a:prstGeom prst="rect">
            <a:avLst/>
          </a:prstGeom>
          <a:noFill/>
        </p:spPr>
        <p:txBody>
          <a:bodyPr wrap="square" rtlCol="0">
            <a:spAutoFit/>
          </a:bodyPr>
          <a:lstStyle/>
          <a:p>
            <a:r>
              <a:rPr lang="ja-JP" altLang="en-US" sz="1200" dirty="0" smtClean="0">
                <a:latin typeface="UD デジタル 教科書体 NP-B" panose="02020700000000000000" pitchFamily="18" charset="-128"/>
                <a:ea typeface="UD デジタル 教科書体 NP-B" panose="02020700000000000000" pitchFamily="18" charset="-128"/>
              </a:rPr>
              <a:t>日光を浴びるワニ。口を開けて体温調節をしている。</a:t>
            </a:r>
            <a:endParaRPr lang="en-US" altLang="ja-JP" sz="1200" dirty="0" smtClean="0">
              <a:latin typeface="UD デジタル 教科書体 NP-B" panose="02020700000000000000" pitchFamily="18" charset="-128"/>
              <a:ea typeface="UD デジタル 教科書体 NP-B" panose="02020700000000000000" pitchFamily="18" charset="-128"/>
            </a:endParaRPr>
          </a:p>
          <a:p>
            <a:endParaRPr lang="en-US" altLang="ja-JP" sz="1200" dirty="0">
              <a:latin typeface="UD デジタル 教科書体 NP-B" panose="02020700000000000000" pitchFamily="18" charset="-128"/>
              <a:ea typeface="UD デジタル 教科書体 NP-B" panose="02020700000000000000" pitchFamily="18" charset="-128"/>
            </a:endParaRPr>
          </a:p>
          <a:p>
            <a:r>
              <a:rPr lang="ja-JP" altLang="en-US" sz="1200" dirty="0" smtClean="0">
                <a:latin typeface="UD デジタル 教科書体 NP-B" panose="02020700000000000000" pitchFamily="18" charset="-128"/>
                <a:ea typeface="UD デジタル 教科書体 NP-B" panose="02020700000000000000" pitchFamily="18" charset="-128"/>
              </a:rPr>
              <a:t>外部の温度により体温が変化するものが多い</a:t>
            </a:r>
            <a:endParaRPr kumimoji="1" lang="en-US" altLang="ja-JP" sz="1200" dirty="0" smtClean="0">
              <a:latin typeface="UD デジタル 教科書体 NP-B" panose="02020700000000000000" pitchFamily="18" charset="-128"/>
              <a:ea typeface="UD デジタル 教科書体 NP-B" panose="02020700000000000000" pitchFamily="18" charset="-128"/>
            </a:endParaRPr>
          </a:p>
          <a:p>
            <a:r>
              <a:rPr kumimoji="1" lang="ja-JP" altLang="en-US" sz="1200" dirty="0" smtClean="0">
                <a:latin typeface="UD デジタル 教科書体 NP-B" panose="02020700000000000000" pitchFamily="18" charset="-128"/>
                <a:ea typeface="UD デジタル 教科書体 NP-B" panose="02020700000000000000" pitchFamily="18" charset="-128"/>
              </a:rPr>
              <a:t>体温調節は日光などの熱エネルギーで行う。熱を発生しなくてよいので、体温が変動しても活動できる長所がある。</a:t>
            </a:r>
            <a:endParaRPr kumimoji="1" lang="ja-JP" altLang="en-US" sz="1200" dirty="0">
              <a:latin typeface="UD デジタル 教科書体 NP-B" panose="02020700000000000000" pitchFamily="18" charset="-128"/>
              <a:ea typeface="UD デジタル 教科書体 NP-B" panose="02020700000000000000" pitchFamily="18" charset="-128"/>
            </a:endParaRPr>
          </a:p>
        </p:txBody>
      </p:sp>
      <p:sp>
        <p:nvSpPr>
          <p:cNvPr id="26" name="テキスト ボックス 25"/>
          <p:cNvSpPr txBox="1"/>
          <p:nvPr/>
        </p:nvSpPr>
        <p:spPr>
          <a:xfrm>
            <a:off x="915923" y="1863202"/>
            <a:ext cx="2331512" cy="707886"/>
          </a:xfrm>
          <a:prstGeom prst="rect">
            <a:avLst/>
          </a:prstGeom>
          <a:noFill/>
        </p:spPr>
        <p:txBody>
          <a:bodyPr wrap="square" rtlCol="0">
            <a:spAutoFit/>
          </a:bodyPr>
          <a:lstStyle/>
          <a:p>
            <a:r>
              <a:rPr kumimoji="1" lang="ja-JP" altLang="en-US" sz="4000" dirty="0" smtClean="0">
                <a:latin typeface="UD デジタル 教科書体 NP-B" panose="02020700000000000000" pitchFamily="18" charset="-128"/>
                <a:ea typeface="UD デジタル 教科書体 NP-B" panose="02020700000000000000" pitchFamily="18" charset="-128"/>
              </a:rPr>
              <a:t>変温動物</a:t>
            </a:r>
            <a:endParaRPr kumimoji="1" lang="ja-JP" altLang="en-US" sz="4000" dirty="0">
              <a:latin typeface="UD デジタル 教科書体 NP-B" panose="02020700000000000000" pitchFamily="18" charset="-128"/>
              <a:ea typeface="UD デジタル 教科書体 NP-B" panose="02020700000000000000" pitchFamily="18" charset="-128"/>
            </a:endParaRPr>
          </a:p>
        </p:txBody>
      </p:sp>
      <p:sp>
        <p:nvSpPr>
          <p:cNvPr id="27" name="テキスト ボックス 26"/>
          <p:cNvSpPr txBox="1"/>
          <p:nvPr/>
        </p:nvSpPr>
        <p:spPr>
          <a:xfrm>
            <a:off x="915923" y="1574663"/>
            <a:ext cx="1341245" cy="338554"/>
          </a:xfrm>
          <a:prstGeom prst="rect">
            <a:avLst/>
          </a:prstGeom>
          <a:noFill/>
        </p:spPr>
        <p:txBody>
          <a:bodyPr wrap="square" rtlCol="0">
            <a:spAutoFit/>
          </a:bodyPr>
          <a:lstStyle/>
          <a:p>
            <a:r>
              <a:rPr lang="ja-JP" altLang="en-US" sz="1600" dirty="0" smtClean="0">
                <a:latin typeface="UD デジタル 教科書体 NP-B" panose="02020700000000000000" pitchFamily="18" charset="-128"/>
                <a:ea typeface="UD デジタル 教科書体 NP-B" panose="02020700000000000000" pitchFamily="18" charset="-128"/>
              </a:rPr>
              <a:t>へん</a:t>
            </a:r>
            <a:r>
              <a:rPr kumimoji="1" lang="ja-JP" altLang="en-US" sz="1600" dirty="0" smtClean="0">
                <a:latin typeface="UD デジタル 教科書体 NP-B" panose="02020700000000000000" pitchFamily="18" charset="-128"/>
                <a:ea typeface="UD デジタル 教科書体 NP-B" panose="02020700000000000000" pitchFamily="18" charset="-128"/>
              </a:rPr>
              <a:t>　おん</a:t>
            </a:r>
            <a:endParaRPr kumimoji="1" lang="ja-JP" altLang="en-US" sz="1600" dirty="0">
              <a:latin typeface="UD デジタル 教科書体 NP-B" panose="02020700000000000000" pitchFamily="18" charset="-128"/>
              <a:ea typeface="UD デジタル 教科書体 NP-B" panose="02020700000000000000" pitchFamily="18" charset="-128"/>
            </a:endParaRPr>
          </a:p>
        </p:txBody>
      </p:sp>
      <p:sp>
        <p:nvSpPr>
          <p:cNvPr id="30" name="テキスト ボックス 29"/>
          <p:cNvSpPr txBox="1"/>
          <p:nvPr/>
        </p:nvSpPr>
        <p:spPr>
          <a:xfrm>
            <a:off x="4056661" y="6041421"/>
            <a:ext cx="1402948" cy="215444"/>
          </a:xfrm>
          <a:prstGeom prst="rect">
            <a:avLst/>
          </a:prstGeom>
          <a:noFill/>
        </p:spPr>
        <p:txBody>
          <a:bodyPr wrap="none" rtlCol="0">
            <a:spAutoFit/>
          </a:bodyPr>
          <a:lstStyle/>
          <a:p>
            <a:r>
              <a:rPr kumimoji="1" lang="ja-JP" altLang="en-US" sz="800" b="1" dirty="0" smtClean="0">
                <a:latin typeface="BIZ UDPゴシック" panose="020B0400000000000000" pitchFamily="50" charset="-128"/>
                <a:ea typeface="BIZ UDPゴシック" panose="020B0400000000000000" pitchFamily="50" charset="-128"/>
              </a:rPr>
              <a:t>使用した写真の著作権表示</a:t>
            </a:r>
            <a:endParaRPr kumimoji="1" lang="ja-JP" altLang="en-US" sz="800" b="1" dirty="0">
              <a:latin typeface="BIZ UDPゴシック" panose="020B0400000000000000" pitchFamily="50" charset="-128"/>
              <a:ea typeface="BIZ UDPゴシック" panose="020B0400000000000000" pitchFamily="50" charset="-128"/>
            </a:endParaRPr>
          </a:p>
        </p:txBody>
      </p:sp>
      <p:pic>
        <p:nvPicPr>
          <p:cNvPr id="3" name="図 2"/>
          <p:cNvPicPr>
            <a:picLocks noChangeAspect="1"/>
          </p:cNvPicPr>
          <p:nvPr/>
        </p:nvPicPr>
        <p:blipFill>
          <a:blip r:embed="rId4"/>
          <a:stretch>
            <a:fillRect/>
          </a:stretch>
        </p:blipFill>
        <p:spPr>
          <a:xfrm>
            <a:off x="956058" y="2681121"/>
            <a:ext cx="3313271" cy="1280252"/>
          </a:xfrm>
          <a:prstGeom prst="rect">
            <a:avLst/>
          </a:prstGeom>
        </p:spPr>
      </p:pic>
      <p:sp>
        <p:nvSpPr>
          <p:cNvPr id="13" name="テキスト ボックス 12"/>
          <p:cNvSpPr txBox="1"/>
          <p:nvPr/>
        </p:nvSpPr>
        <p:spPr>
          <a:xfrm>
            <a:off x="2283780" y="457319"/>
            <a:ext cx="3728532" cy="646331"/>
          </a:xfrm>
          <a:prstGeom prst="rect">
            <a:avLst/>
          </a:prstGeom>
          <a:noFill/>
        </p:spPr>
        <p:txBody>
          <a:bodyPr wrap="square" rtlCol="0">
            <a:spAutoFit/>
          </a:bodyPr>
          <a:lstStyle/>
          <a:p>
            <a:r>
              <a:rPr lang="ja-JP" altLang="en-US" sz="3600" dirty="0" smtClean="0">
                <a:latin typeface="UD デジタル 教科書体 NP-B" panose="02020700000000000000" pitchFamily="18" charset="-128"/>
                <a:ea typeface="UD デジタル 教科書体 NP-B" panose="02020700000000000000" pitchFamily="18" charset="-128"/>
              </a:rPr>
              <a:t>爬虫類の特徴②</a:t>
            </a:r>
            <a:endParaRPr lang="en-US" altLang="ja-JP" sz="3600" dirty="0">
              <a:latin typeface="UD デジタル 教科書体 NP-B" panose="02020700000000000000" pitchFamily="18" charset="-128"/>
              <a:ea typeface="UD デジタル 教科書体 NP-B" panose="02020700000000000000" pitchFamily="18" charset="-128"/>
            </a:endParaRPr>
          </a:p>
        </p:txBody>
      </p:sp>
      <p:pic>
        <p:nvPicPr>
          <p:cNvPr id="14" name="図 13"/>
          <p:cNvPicPr>
            <a:picLocks noChangeAspect="1"/>
          </p:cNvPicPr>
          <p:nvPr/>
        </p:nvPicPr>
        <p:blipFill>
          <a:blip r:embed="rId5"/>
          <a:stretch>
            <a:fillRect/>
          </a:stretch>
        </p:blipFill>
        <p:spPr>
          <a:xfrm>
            <a:off x="154038" y="221229"/>
            <a:ext cx="2040522" cy="838996"/>
          </a:xfrm>
          <a:prstGeom prst="rect">
            <a:avLst/>
          </a:prstGeom>
        </p:spPr>
      </p:pic>
    </p:spTree>
    <p:custDataLst>
      <p:tags r:id="rId1"/>
    </p:custDataLst>
    <p:extLst>
      <p:ext uri="{BB962C8B-B14F-4D97-AF65-F5344CB8AC3E}">
        <p14:creationId xmlns:p14="http://schemas.microsoft.com/office/powerpoint/2010/main" val="955058233"/>
      </p:ext>
    </p:extLst>
  </p:cSld>
  <p:clrMapOvr>
    <a:masterClrMapping/>
  </p:clrMapOvr>
  <mc:AlternateContent xmlns:mc="http://schemas.openxmlformats.org/markup-compatibility/2006" xmlns:p14="http://schemas.microsoft.com/office/powerpoint/2010/main">
    <mc:Choice Requires="p14">
      <p:transition spd="slow" p14:dur="2000" advTm="40528"/>
    </mc:Choice>
    <mc:Fallback xmlns="">
      <p:transition spd="slow" advTm="4052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par>
                                <p:cTn id="11" presetID="10"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500"/>
                                        <p:tgtEl>
                                          <p:spTgt spid="2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fade">
                                      <p:cBhvr>
                                        <p:cTn id="19" dur="500"/>
                                        <p:tgtEl>
                                          <p:spTgt spid="3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500"/>
                                        <p:tgtEl>
                                          <p:spTgt spid="16"/>
                                        </p:tgtEl>
                                      </p:cBhvr>
                                    </p:animEffect>
                                  </p:childTnLst>
                                </p:cTn>
                              </p:par>
                              <p:par>
                                <p:cTn id="31" presetID="10" presetClass="entr" presetSubtype="0" fill="hold" nodeType="with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fade">
                                      <p:cBhvr>
                                        <p:cTn id="33" dur="500"/>
                                        <p:tgtEl>
                                          <p:spTgt spid="23"/>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p:bldP spid="16" grpId="0"/>
      <p:bldP spid="17" grpId="0"/>
      <p:bldP spid="25" grpId="0"/>
      <p:bldP spid="26" grpId="0"/>
      <p:bldP spid="27" grpId="0"/>
      <p:bldP spid="3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2283780" y="457319"/>
            <a:ext cx="3728532" cy="646331"/>
          </a:xfrm>
          <a:prstGeom prst="rect">
            <a:avLst/>
          </a:prstGeom>
          <a:noFill/>
        </p:spPr>
        <p:txBody>
          <a:bodyPr wrap="square" rtlCol="0">
            <a:spAutoFit/>
          </a:bodyPr>
          <a:lstStyle/>
          <a:p>
            <a:r>
              <a:rPr lang="ja-JP" altLang="en-US" sz="3600" dirty="0" smtClean="0">
                <a:latin typeface="UD デジタル 教科書体 NP-B" panose="02020700000000000000" pitchFamily="18" charset="-128"/>
                <a:ea typeface="UD デジタル 教科書体 NP-B" panose="02020700000000000000" pitchFamily="18" charset="-128"/>
              </a:rPr>
              <a:t>爬虫類の分類</a:t>
            </a:r>
            <a:endParaRPr lang="en-US" altLang="ja-JP" sz="3600" dirty="0">
              <a:latin typeface="UD デジタル 教科書体 NP-B" panose="02020700000000000000" pitchFamily="18" charset="-128"/>
              <a:ea typeface="UD デジタル 教科書体 NP-B" panose="02020700000000000000" pitchFamily="18" charset="-128"/>
            </a:endParaRPr>
          </a:p>
        </p:txBody>
      </p:sp>
      <p:sp>
        <p:nvSpPr>
          <p:cNvPr id="2" name="テキスト ボックス 1"/>
          <p:cNvSpPr txBox="1"/>
          <p:nvPr/>
        </p:nvSpPr>
        <p:spPr>
          <a:xfrm>
            <a:off x="3663537" y="6255840"/>
            <a:ext cx="8436925" cy="584775"/>
          </a:xfrm>
          <a:prstGeom prst="rect">
            <a:avLst/>
          </a:prstGeom>
          <a:noFill/>
        </p:spPr>
        <p:txBody>
          <a:bodyPr wrap="none" rtlCol="0">
            <a:spAutoFit/>
          </a:bodyPr>
          <a:lstStyle/>
          <a:p>
            <a:r>
              <a:rPr lang="ja-JP" altLang="en-US" sz="800" dirty="0" smtClean="0"/>
              <a:t>ギリシャリクガメ：</a:t>
            </a:r>
            <a:r>
              <a:rPr lang="en-US" altLang="ja-JP" sz="800" dirty="0" err="1"/>
              <a:t>Moise</a:t>
            </a:r>
            <a:r>
              <a:rPr lang="en-US" altLang="ja-JP" sz="800" dirty="0"/>
              <a:t> </a:t>
            </a:r>
            <a:r>
              <a:rPr lang="en-US" altLang="ja-JP" sz="800" dirty="0" err="1"/>
              <a:t>Nicu</a:t>
            </a:r>
            <a:r>
              <a:rPr lang="en-US" altLang="ja-JP" sz="800" dirty="0"/>
              <a:t> - </a:t>
            </a:r>
            <a:r>
              <a:rPr lang="en-US" altLang="ja-JP" sz="800" dirty="0" smtClean="0"/>
              <a:t>3.0</a:t>
            </a:r>
            <a:r>
              <a:rPr lang="en-US" altLang="ja-JP" sz="800" dirty="0"/>
              <a:t>, https://</a:t>
            </a:r>
            <a:r>
              <a:rPr lang="en-US" altLang="ja-JP" sz="800" dirty="0" smtClean="0"/>
              <a:t>commons.wikimedia.org/w/index.php?curid=7820765</a:t>
            </a:r>
          </a:p>
          <a:p>
            <a:r>
              <a:rPr lang="ja-JP" altLang="en-US" sz="800" dirty="0" smtClean="0"/>
              <a:t>エジプトコブラ：</a:t>
            </a:r>
            <a:r>
              <a:rPr lang="en-US" altLang="ja-JP" sz="800" dirty="0"/>
              <a:t>John Walker - http://www.fourmilab.ch/images/eclipse_2001/figures/L14cobra.html</a:t>
            </a:r>
            <a:r>
              <a:rPr lang="en-US" altLang="ja-JP" sz="800" dirty="0" smtClean="0"/>
              <a:t>]., </a:t>
            </a:r>
            <a:r>
              <a:rPr lang="en-US" altLang="ja-JP" sz="800" dirty="0">
                <a:hlinkClick r:id="rId3"/>
              </a:rPr>
              <a:t>https://</a:t>
            </a:r>
            <a:r>
              <a:rPr lang="en-US" altLang="ja-JP" sz="800" dirty="0" smtClean="0">
                <a:hlinkClick r:id="rId3"/>
              </a:rPr>
              <a:t>commons.wikimedia.org/w/index.php?curid=1681976</a:t>
            </a:r>
            <a:endParaRPr lang="en-US" altLang="ja-JP" sz="800" dirty="0" smtClean="0"/>
          </a:p>
          <a:p>
            <a:r>
              <a:rPr lang="ja-JP" altLang="en-US" sz="800" dirty="0" smtClean="0"/>
              <a:t>アメリカンアリゲーター：</a:t>
            </a:r>
            <a:r>
              <a:rPr lang="en-US" altLang="ja-JP" sz="800" dirty="0" smtClean="0"/>
              <a:t>public </a:t>
            </a:r>
            <a:r>
              <a:rPr lang="en-US" altLang="ja-JP" sz="800" dirty="0"/>
              <a:t>domain image from the U.S. Fish and Wildlife Service - http://</a:t>
            </a:r>
            <a:r>
              <a:rPr lang="en-US" altLang="ja-JP" sz="800" dirty="0" smtClean="0"/>
              <a:t>training.fws.gov/deo/endang/lrg/sld54.html, </a:t>
            </a:r>
            <a:r>
              <a:rPr lang="en-US" altLang="ja-JP" sz="800" dirty="0">
                <a:hlinkClick r:id="rId4"/>
              </a:rPr>
              <a:t>https://</a:t>
            </a:r>
            <a:r>
              <a:rPr lang="en-US" altLang="ja-JP" sz="800" dirty="0" smtClean="0">
                <a:hlinkClick r:id="rId4"/>
              </a:rPr>
              <a:t>commons.wikimedia.org/w/index.php?curid=28556</a:t>
            </a:r>
            <a:endParaRPr lang="en-US" altLang="ja-JP" sz="800" dirty="0" smtClean="0"/>
          </a:p>
          <a:p>
            <a:r>
              <a:rPr lang="ja-JP" altLang="en-US" sz="800" dirty="0" smtClean="0"/>
              <a:t>ムカシトカゲ：</a:t>
            </a:r>
            <a:r>
              <a:rPr lang="en-US" altLang="ja-JP" sz="800" dirty="0" err="1" smtClean="0"/>
              <a:t>Knutschie</a:t>
            </a:r>
            <a:r>
              <a:rPr lang="en-US" altLang="ja-JP" sz="800" dirty="0" smtClean="0"/>
              <a:t>, </a:t>
            </a:r>
            <a:r>
              <a:rPr lang="en-US" altLang="ja-JP" sz="800" dirty="0"/>
              <a:t>https://</a:t>
            </a:r>
            <a:r>
              <a:rPr lang="en-US" altLang="ja-JP" sz="800" dirty="0" smtClean="0"/>
              <a:t>commons.wikimedia.org/w/index.php?curid=798415</a:t>
            </a:r>
          </a:p>
        </p:txBody>
      </p:sp>
      <p:sp>
        <p:nvSpPr>
          <p:cNvPr id="25" name="テキスト ボックス 24"/>
          <p:cNvSpPr txBox="1"/>
          <p:nvPr/>
        </p:nvSpPr>
        <p:spPr>
          <a:xfrm>
            <a:off x="928095" y="4231280"/>
            <a:ext cx="2582562" cy="1015663"/>
          </a:xfrm>
          <a:prstGeom prst="rect">
            <a:avLst/>
          </a:prstGeom>
          <a:noFill/>
        </p:spPr>
        <p:txBody>
          <a:bodyPr wrap="square" rtlCol="0">
            <a:spAutoFit/>
          </a:bodyPr>
          <a:lstStyle/>
          <a:p>
            <a:r>
              <a:rPr lang="en-US" altLang="ja-JP" sz="1200" dirty="0" smtClean="0">
                <a:latin typeface="UD デジタル 教科書体 NP-B" panose="02020700000000000000" pitchFamily="18" charset="-128"/>
                <a:ea typeface="UD デジタル 教科書体 NP-B" panose="02020700000000000000" pitchFamily="18" charset="-128"/>
              </a:rPr>
              <a:t>2</a:t>
            </a:r>
            <a:r>
              <a:rPr lang="ja-JP" altLang="en-US" sz="1200" dirty="0" smtClean="0">
                <a:latin typeface="UD デジタル 教科書体 NP-B" panose="02020700000000000000" pitchFamily="18" charset="-128"/>
                <a:ea typeface="UD デジタル 教科書体 NP-B" panose="02020700000000000000" pitchFamily="18" charset="-128"/>
              </a:rPr>
              <a:t>億</a:t>
            </a:r>
            <a:r>
              <a:rPr lang="en-US" altLang="ja-JP" sz="1200" dirty="0" smtClean="0">
                <a:latin typeface="UD デジタル 教科書体 NP-B" panose="02020700000000000000" pitchFamily="18" charset="-128"/>
                <a:ea typeface="UD デジタル 教科書体 NP-B" panose="02020700000000000000" pitchFamily="18" charset="-128"/>
              </a:rPr>
              <a:t>1000</a:t>
            </a:r>
            <a:r>
              <a:rPr lang="ja-JP" altLang="en-US" sz="1200" dirty="0" smtClean="0">
                <a:latin typeface="UD デジタル 教科書体 NP-B" panose="02020700000000000000" pitchFamily="18" charset="-128"/>
                <a:ea typeface="UD デジタル 教科書体 NP-B" panose="02020700000000000000" pitchFamily="18" charset="-128"/>
              </a:rPr>
              <a:t>万年前に出現</a:t>
            </a:r>
            <a:endParaRPr lang="en-US" altLang="ja-JP" sz="1200" dirty="0" smtClean="0">
              <a:latin typeface="UD デジタル 教科書体 NP-B" panose="02020700000000000000" pitchFamily="18" charset="-128"/>
              <a:ea typeface="UD デジタル 教科書体 NP-B" panose="02020700000000000000" pitchFamily="18" charset="-128"/>
            </a:endParaRPr>
          </a:p>
          <a:p>
            <a:endParaRPr lang="en-US" altLang="ja-JP" sz="1200" dirty="0">
              <a:latin typeface="UD デジタル 教科書体 NP-B" panose="02020700000000000000" pitchFamily="18" charset="-128"/>
              <a:ea typeface="UD デジタル 教科書体 NP-B" panose="02020700000000000000" pitchFamily="18" charset="-128"/>
            </a:endParaRPr>
          </a:p>
          <a:p>
            <a:r>
              <a:rPr lang="ja-JP" altLang="en-US" sz="1200" dirty="0" smtClean="0">
                <a:latin typeface="UD デジタル 教科書体 NP-B" panose="02020700000000000000" pitchFamily="18" charset="-128"/>
                <a:ea typeface="UD デジタル 教科書体 NP-B" panose="02020700000000000000" pitchFamily="18" charset="-128"/>
              </a:rPr>
              <a:t>体全体を甲羅で包んでいる。</a:t>
            </a:r>
            <a:endParaRPr lang="en-US" altLang="ja-JP" sz="1200" dirty="0">
              <a:latin typeface="UD デジタル 教科書体 NP-B" panose="02020700000000000000" pitchFamily="18" charset="-128"/>
              <a:ea typeface="UD デジタル 教科書体 NP-B" panose="02020700000000000000" pitchFamily="18" charset="-128"/>
            </a:endParaRPr>
          </a:p>
          <a:p>
            <a:endParaRPr kumimoji="1" lang="en-US" altLang="ja-JP" sz="1200" dirty="0" smtClean="0">
              <a:latin typeface="UD デジタル 教科書体 NP-B" panose="02020700000000000000" pitchFamily="18" charset="-128"/>
              <a:ea typeface="UD デジタル 教科書体 NP-B" panose="02020700000000000000" pitchFamily="18" charset="-128"/>
            </a:endParaRPr>
          </a:p>
          <a:p>
            <a:r>
              <a:rPr kumimoji="1" lang="ja-JP" altLang="en-US" sz="1200" dirty="0" smtClean="0">
                <a:latin typeface="UD デジタル 教科書体 NP-B" panose="02020700000000000000" pitchFamily="18" charset="-128"/>
                <a:ea typeface="UD デジタル 教科書体 NP-B" panose="02020700000000000000" pitchFamily="18" charset="-128"/>
              </a:rPr>
              <a:t>熱帯・温帯を中心に</a:t>
            </a:r>
            <a:r>
              <a:rPr kumimoji="1" lang="en-US" altLang="ja-JP" sz="1200" dirty="0" smtClean="0">
                <a:latin typeface="UD デジタル 教科書体 NP-B" panose="02020700000000000000" pitchFamily="18" charset="-128"/>
                <a:ea typeface="UD デジタル 教科書体 NP-B" panose="02020700000000000000" pitchFamily="18" charset="-128"/>
              </a:rPr>
              <a:t>300</a:t>
            </a:r>
            <a:r>
              <a:rPr kumimoji="1" lang="ja-JP" altLang="en-US" sz="1200" dirty="0" smtClean="0">
                <a:latin typeface="UD デジタル 教科書体 NP-B" panose="02020700000000000000" pitchFamily="18" charset="-128"/>
                <a:ea typeface="UD デジタル 教科書体 NP-B" panose="02020700000000000000" pitchFamily="18" charset="-128"/>
              </a:rPr>
              <a:t>種</a:t>
            </a:r>
            <a:endParaRPr kumimoji="1" lang="en-US" altLang="ja-JP" sz="1200" dirty="0" smtClean="0">
              <a:latin typeface="UD デジタル 教科書体 NP-B" panose="02020700000000000000" pitchFamily="18" charset="-128"/>
              <a:ea typeface="UD デジタル 教科書体 NP-B" panose="02020700000000000000" pitchFamily="18" charset="-128"/>
            </a:endParaRPr>
          </a:p>
        </p:txBody>
      </p:sp>
      <p:sp>
        <p:nvSpPr>
          <p:cNvPr id="26" name="テキスト ボックス 25"/>
          <p:cNvSpPr txBox="1"/>
          <p:nvPr/>
        </p:nvSpPr>
        <p:spPr>
          <a:xfrm>
            <a:off x="915922" y="1863202"/>
            <a:ext cx="1734883" cy="707886"/>
          </a:xfrm>
          <a:prstGeom prst="rect">
            <a:avLst/>
          </a:prstGeom>
          <a:noFill/>
        </p:spPr>
        <p:txBody>
          <a:bodyPr wrap="square" rtlCol="0">
            <a:spAutoFit/>
          </a:bodyPr>
          <a:lstStyle/>
          <a:p>
            <a:r>
              <a:rPr kumimoji="1" lang="ja-JP" altLang="en-US" sz="4000" dirty="0" smtClean="0">
                <a:latin typeface="UD デジタル 教科書体 NP-B" panose="02020700000000000000" pitchFamily="18" charset="-128"/>
                <a:ea typeface="UD デジタル 教科書体 NP-B" panose="02020700000000000000" pitchFamily="18" charset="-128"/>
              </a:rPr>
              <a:t>カメ目</a:t>
            </a:r>
            <a:endParaRPr kumimoji="1" lang="ja-JP" altLang="en-US" sz="4000" dirty="0">
              <a:latin typeface="UD デジタル 教科書体 NP-B" panose="02020700000000000000" pitchFamily="18" charset="-128"/>
              <a:ea typeface="UD デジタル 教科書体 NP-B" panose="02020700000000000000" pitchFamily="18" charset="-128"/>
            </a:endParaRPr>
          </a:p>
        </p:txBody>
      </p:sp>
      <p:sp>
        <p:nvSpPr>
          <p:cNvPr id="30" name="テキスト ボックス 29"/>
          <p:cNvSpPr txBox="1"/>
          <p:nvPr/>
        </p:nvSpPr>
        <p:spPr>
          <a:xfrm>
            <a:off x="3628228" y="6041421"/>
            <a:ext cx="1402948" cy="215444"/>
          </a:xfrm>
          <a:prstGeom prst="rect">
            <a:avLst/>
          </a:prstGeom>
          <a:noFill/>
        </p:spPr>
        <p:txBody>
          <a:bodyPr wrap="none" rtlCol="0">
            <a:spAutoFit/>
          </a:bodyPr>
          <a:lstStyle/>
          <a:p>
            <a:r>
              <a:rPr kumimoji="1" lang="ja-JP" altLang="en-US" sz="800" b="1" dirty="0" smtClean="0">
                <a:latin typeface="BIZ UDPゴシック" panose="020B0400000000000000" pitchFamily="50" charset="-128"/>
                <a:ea typeface="BIZ UDPゴシック" panose="020B0400000000000000" pitchFamily="50" charset="-128"/>
              </a:rPr>
              <a:t>使用した写真の著作権表示</a:t>
            </a:r>
            <a:endParaRPr kumimoji="1" lang="ja-JP" altLang="en-US" sz="800" b="1" dirty="0">
              <a:latin typeface="BIZ UDPゴシック" panose="020B0400000000000000" pitchFamily="50" charset="-128"/>
              <a:ea typeface="BIZ UDPゴシック" panose="020B0400000000000000" pitchFamily="50" charset="-128"/>
            </a:endParaRPr>
          </a:p>
        </p:txBody>
      </p:sp>
      <p:sp>
        <p:nvSpPr>
          <p:cNvPr id="13" name="テキスト ボックス 12"/>
          <p:cNvSpPr txBox="1"/>
          <p:nvPr/>
        </p:nvSpPr>
        <p:spPr>
          <a:xfrm>
            <a:off x="3784555" y="4153311"/>
            <a:ext cx="2582562" cy="1384995"/>
          </a:xfrm>
          <a:prstGeom prst="rect">
            <a:avLst/>
          </a:prstGeom>
          <a:noFill/>
        </p:spPr>
        <p:txBody>
          <a:bodyPr wrap="square" rtlCol="0">
            <a:spAutoFit/>
          </a:bodyPr>
          <a:lstStyle/>
          <a:p>
            <a:r>
              <a:rPr kumimoji="1" lang="ja-JP" altLang="en-US" sz="1200" dirty="0" smtClean="0">
                <a:latin typeface="UD デジタル 教科書体 NP-B" panose="02020700000000000000" pitchFamily="18" charset="-128"/>
                <a:ea typeface="UD デジタル 教科書体 NP-B" panose="02020700000000000000" pitchFamily="18" charset="-128"/>
              </a:rPr>
              <a:t>トカゲやヘビ</a:t>
            </a:r>
            <a:endParaRPr kumimoji="1" lang="en-US" altLang="ja-JP" sz="1200" dirty="0" smtClean="0">
              <a:latin typeface="UD デジタル 教科書体 NP-B" panose="02020700000000000000" pitchFamily="18" charset="-128"/>
              <a:ea typeface="UD デジタル 教科書体 NP-B" panose="02020700000000000000" pitchFamily="18" charset="-128"/>
            </a:endParaRPr>
          </a:p>
          <a:p>
            <a:endParaRPr kumimoji="1" lang="en-US" altLang="ja-JP" sz="1200" dirty="0" smtClean="0">
              <a:latin typeface="UD デジタル 教科書体 NP-B" panose="02020700000000000000" pitchFamily="18" charset="-128"/>
              <a:ea typeface="UD デジタル 教科書体 NP-B" panose="02020700000000000000" pitchFamily="18" charset="-128"/>
            </a:endParaRPr>
          </a:p>
          <a:p>
            <a:r>
              <a:rPr kumimoji="1" lang="ja-JP" altLang="en-US" sz="1200" dirty="0" smtClean="0">
                <a:latin typeface="UD デジタル 教科書体 NP-B" panose="02020700000000000000" pitchFamily="18" charset="-128"/>
                <a:ea typeface="UD デジタル 教科書体 NP-B" panose="02020700000000000000" pitchFamily="18" charset="-128"/>
              </a:rPr>
              <a:t>爬虫類の代表。</a:t>
            </a:r>
            <a:r>
              <a:rPr kumimoji="1" lang="en-US" altLang="ja-JP" sz="1200" dirty="0" smtClean="0">
                <a:latin typeface="UD デジタル 教科書体 NP-B" panose="02020700000000000000" pitchFamily="18" charset="-128"/>
                <a:ea typeface="UD デジタル 教科書体 NP-B" panose="02020700000000000000" pitchFamily="18" charset="-128"/>
              </a:rPr>
              <a:t>7000</a:t>
            </a:r>
            <a:r>
              <a:rPr kumimoji="1" lang="ja-JP" altLang="en-US" sz="1200" dirty="0" smtClean="0">
                <a:latin typeface="UD デジタル 教科書体 NP-B" panose="02020700000000000000" pitchFamily="18" charset="-128"/>
                <a:ea typeface="UD デジタル 教科書体 NP-B" panose="02020700000000000000" pitchFamily="18" charset="-128"/>
              </a:rPr>
              <a:t>種存在する。</a:t>
            </a:r>
            <a:endParaRPr kumimoji="1" lang="en-US" altLang="ja-JP" sz="1200" dirty="0" smtClean="0">
              <a:latin typeface="UD デジタル 教科書体 NP-B" panose="02020700000000000000" pitchFamily="18" charset="-128"/>
              <a:ea typeface="UD デジタル 教科書体 NP-B" panose="02020700000000000000" pitchFamily="18" charset="-128"/>
            </a:endParaRPr>
          </a:p>
          <a:p>
            <a:r>
              <a:rPr kumimoji="1" lang="ja-JP" altLang="en-US" sz="1200" dirty="0" smtClean="0">
                <a:latin typeface="UD デジタル 教科書体 NP-B" panose="02020700000000000000" pitchFamily="18" charset="-128"/>
                <a:ea typeface="UD デジタル 教科書体 NP-B" panose="02020700000000000000" pitchFamily="18" charset="-128"/>
              </a:rPr>
              <a:t>トカゲの仲間にはトカゲ・ヤモリ・イグアナ・オオトカゲがある。</a:t>
            </a:r>
            <a:endParaRPr kumimoji="1" lang="en-US" altLang="ja-JP" sz="1200" dirty="0" smtClean="0">
              <a:latin typeface="UD デジタル 教科書体 NP-B" panose="02020700000000000000" pitchFamily="18" charset="-128"/>
              <a:ea typeface="UD デジタル 教科書体 NP-B" panose="02020700000000000000" pitchFamily="18" charset="-128"/>
            </a:endParaRPr>
          </a:p>
          <a:p>
            <a:r>
              <a:rPr kumimoji="1" lang="ja-JP" altLang="en-US" sz="1200" dirty="0" smtClean="0">
                <a:latin typeface="UD デジタル 教科書体 NP-B" panose="02020700000000000000" pitchFamily="18" charset="-128"/>
                <a:ea typeface="UD デジタル 教科書体 NP-B" panose="02020700000000000000" pitchFamily="18" charset="-128"/>
              </a:rPr>
              <a:t>ヘビの仲間には、ヘビ、メクラヘビ、パイソン、コブラなどがある。</a:t>
            </a:r>
            <a:endParaRPr kumimoji="1" lang="en-US" altLang="ja-JP" sz="1200" dirty="0" smtClean="0">
              <a:latin typeface="UD デジタル 教科書体 NP-B" panose="02020700000000000000" pitchFamily="18" charset="-128"/>
              <a:ea typeface="UD デジタル 教科書体 NP-B" panose="02020700000000000000" pitchFamily="18" charset="-128"/>
            </a:endParaRPr>
          </a:p>
        </p:txBody>
      </p:sp>
      <p:sp>
        <p:nvSpPr>
          <p:cNvPr id="14" name="テキスト ボックス 13"/>
          <p:cNvSpPr txBox="1"/>
          <p:nvPr/>
        </p:nvSpPr>
        <p:spPr>
          <a:xfrm>
            <a:off x="4044043" y="1787611"/>
            <a:ext cx="1708064" cy="707886"/>
          </a:xfrm>
          <a:prstGeom prst="rect">
            <a:avLst/>
          </a:prstGeom>
          <a:noFill/>
        </p:spPr>
        <p:txBody>
          <a:bodyPr wrap="square" rtlCol="0">
            <a:spAutoFit/>
          </a:bodyPr>
          <a:lstStyle/>
          <a:p>
            <a:r>
              <a:rPr lang="ja-JP" altLang="en-US" sz="4000" dirty="0" smtClean="0">
                <a:latin typeface="UD デジタル 教科書体 NP-B" panose="02020700000000000000" pitchFamily="18" charset="-128"/>
                <a:ea typeface="UD デジタル 教科書体 NP-B" panose="02020700000000000000" pitchFamily="18" charset="-128"/>
              </a:rPr>
              <a:t>有鱗目</a:t>
            </a:r>
            <a:endParaRPr kumimoji="1" lang="ja-JP" altLang="en-US" sz="4000" dirty="0">
              <a:latin typeface="UD デジタル 教科書体 NP-B" panose="02020700000000000000" pitchFamily="18" charset="-128"/>
              <a:ea typeface="UD デジタル 教科書体 NP-B" panose="02020700000000000000" pitchFamily="18" charset="-128"/>
            </a:endParaRPr>
          </a:p>
        </p:txBody>
      </p:sp>
      <p:sp>
        <p:nvSpPr>
          <p:cNvPr id="18" name="テキスト ボックス 17"/>
          <p:cNvSpPr txBox="1"/>
          <p:nvPr/>
        </p:nvSpPr>
        <p:spPr>
          <a:xfrm>
            <a:off x="4148046" y="1550010"/>
            <a:ext cx="1377778" cy="338554"/>
          </a:xfrm>
          <a:prstGeom prst="rect">
            <a:avLst/>
          </a:prstGeom>
          <a:noFill/>
        </p:spPr>
        <p:txBody>
          <a:bodyPr wrap="square" rtlCol="0">
            <a:spAutoFit/>
          </a:bodyPr>
          <a:lstStyle/>
          <a:p>
            <a:r>
              <a:rPr kumimoji="1" lang="ja-JP" altLang="en-US" sz="1600" dirty="0" smtClean="0">
                <a:latin typeface="UD デジタル 教科書体 NP-B" panose="02020700000000000000" pitchFamily="18" charset="-128"/>
                <a:ea typeface="UD デジタル 教科書体 NP-B" panose="02020700000000000000" pitchFamily="18" charset="-128"/>
              </a:rPr>
              <a:t>ゆうりん</a:t>
            </a:r>
            <a:endParaRPr kumimoji="1" lang="ja-JP" altLang="en-US" sz="1600" dirty="0">
              <a:latin typeface="UD デジタル 教科書体 NP-B" panose="02020700000000000000" pitchFamily="18" charset="-128"/>
              <a:ea typeface="UD デジタル 教科書体 NP-B" panose="02020700000000000000" pitchFamily="18" charset="-128"/>
            </a:endParaRPr>
          </a:p>
        </p:txBody>
      </p:sp>
      <p:sp>
        <p:nvSpPr>
          <p:cNvPr id="24" name="テキスト ボックス 23"/>
          <p:cNvSpPr txBox="1"/>
          <p:nvPr/>
        </p:nvSpPr>
        <p:spPr>
          <a:xfrm>
            <a:off x="6379735" y="4153311"/>
            <a:ext cx="2582562" cy="1754326"/>
          </a:xfrm>
          <a:prstGeom prst="rect">
            <a:avLst/>
          </a:prstGeom>
          <a:noFill/>
        </p:spPr>
        <p:txBody>
          <a:bodyPr wrap="square" rtlCol="0">
            <a:spAutoFit/>
          </a:bodyPr>
          <a:lstStyle/>
          <a:p>
            <a:r>
              <a:rPr kumimoji="1" lang="ja-JP" altLang="en-US" sz="1200" dirty="0" smtClean="0">
                <a:latin typeface="UD デジタル 教科書体 NP-B" panose="02020700000000000000" pitchFamily="18" charset="-128"/>
                <a:ea typeface="UD デジタル 教科書体 NP-B" panose="02020700000000000000" pitchFamily="18" charset="-128"/>
              </a:rPr>
              <a:t>淡水の食物連鎖の頂点</a:t>
            </a:r>
            <a:endParaRPr kumimoji="1" lang="en-US" altLang="ja-JP" sz="1200" dirty="0" smtClean="0">
              <a:latin typeface="UD デジタル 教科書体 NP-B" panose="02020700000000000000" pitchFamily="18" charset="-128"/>
              <a:ea typeface="UD デジタル 教科書体 NP-B" panose="02020700000000000000" pitchFamily="18" charset="-128"/>
            </a:endParaRPr>
          </a:p>
          <a:p>
            <a:endParaRPr kumimoji="1" lang="en-US" altLang="ja-JP" sz="1200" dirty="0" smtClean="0">
              <a:latin typeface="UD デジタル 教科書体 NP-B" panose="02020700000000000000" pitchFamily="18" charset="-128"/>
              <a:ea typeface="UD デジタル 教科書体 NP-B" panose="02020700000000000000" pitchFamily="18" charset="-128"/>
            </a:endParaRPr>
          </a:p>
          <a:p>
            <a:r>
              <a:rPr kumimoji="1" lang="ja-JP" altLang="en-US" sz="1200" dirty="0" smtClean="0">
                <a:latin typeface="UD デジタル 教科書体 NP-B" panose="02020700000000000000" pitchFamily="18" charset="-128"/>
                <a:ea typeface="UD デジタル 教科書体 NP-B" panose="02020700000000000000" pitchFamily="18" charset="-128"/>
              </a:rPr>
              <a:t>非常に噛む力が強く、</a:t>
            </a:r>
            <a:r>
              <a:rPr kumimoji="1" lang="en-US" altLang="ja-JP" sz="1200" dirty="0" smtClean="0">
                <a:latin typeface="UD デジタル 教科書体 NP-B" panose="02020700000000000000" pitchFamily="18" charset="-128"/>
                <a:ea typeface="UD デジタル 教科書体 NP-B" panose="02020700000000000000" pitchFamily="18" charset="-128"/>
              </a:rPr>
              <a:t>2</a:t>
            </a:r>
            <a:r>
              <a:rPr kumimoji="1" lang="ja-JP" altLang="en-US" sz="1200" dirty="0" smtClean="0">
                <a:latin typeface="UD デジタル 教科書体 NP-B" panose="02020700000000000000" pitchFamily="18" charset="-128"/>
                <a:ea typeface="UD デジタル 教科書体 NP-B" panose="02020700000000000000" pitchFamily="18" charset="-128"/>
              </a:rPr>
              <a:t>トンの力がある。胃の中の食物をすりつぶすため石を食べる習性を持つ。</a:t>
            </a:r>
            <a:endParaRPr kumimoji="1" lang="en-US" altLang="ja-JP" sz="1200" dirty="0" smtClean="0">
              <a:latin typeface="UD デジタル 教科書体 NP-B" panose="02020700000000000000" pitchFamily="18" charset="-128"/>
              <a:ea typeface="UD デジタル 教科書体 NP-B" panose="02020700000000000000" pitchFamily="18" charset="-128"/>
            </a:endParaRPr>
          </a:p>
          <a:p>
            <a:endParaRPr lang="en-US" altLang="ja-JP" sz="1200" dirty="0">
              <a:latin typeface="UD デジタル 教科書体 NP-B" panose="02020700000000000000" pitchFamily="18" charset="-128"/>
              <a:ea typeface="UD デジタル 教科書体 NP-B" panose="02020700000000000000" pitchFamily="18" charset="-128"/>
            </a:endParaRPr>
          </a:p>
          <a:p>
            <a:r>
              <a:rPr kumimoji="1" lang="ja-JP" altLang="en-US" sz="1200" dirty="0" smtClean="0">
                <a:latin typeface="UD デジタル 教科書体 NP-B" panose="02020700000000000000" pitchFamily="18" charset="-128"/>
                <a:ea typeface="UD デジタル 教科書体 NP-B" panose="02020700000000000000" pitchFamily="18" charset="-128"/>
              </a:rPr>
              <a:t>熱帯から亜熱帯に</a:t>
            </a:r>
            <a:r>
              <a:rPr kumimoji="1" lang="en-US" altLang="ja-JP" sz="1200" dirty="0" smtClean="0">
                <a:latin typeface="UD デジタル 教科書体 NP-B" panose="02020700000000000000" pitchFamily="18" charset="-128"/>
                <a:ea typeface="UD デジタル 教科書体 NP-B" panose="02020700000000000000" pitchFamily="18" charset="-128"/>
              </a:rPr>
              <a:t>23</a:t>
            </a:r>
            <a:r>
              <a:rPr kumimoji="1" lang="ja-JP" altLang="en-US" sz="1200" dirty="0" smtClean="0">
                <a:latin typeface="UD デジタル 教科書体 NP-B" panose="02020700000000000000" pitchFamily="18" charset="-128"/>
                <a:ea typeface="UD デジタル 教科書体 NP-B" panose="02020700000000000000" pitchFamily="18" charset="-128"/>
              </a:rPr>
              <a:t>種おり、アリゲーター、クロコダイルは愛玩目的で飼育が禁止されている。</a:t>
            </a:r>
            <a:endParaRPr kumimoji="1" lang="ja-JP" altLang="en-US" sz="1200" dirty="0">
              <a:latin typeface="UD デジタル 教科書体 NP-B" panose="02020700000000000000" pitchFamily="18" charset="-128"/>
              <a:ea typeface="UD デジタル 教科書体 NP-B" panose="02020700000000000000" pitchFamily="18" charset="-128"/>
            </a:endParaRPr>
          </a:p>
        </p:txBody>
      </p:sp>
      <p:sp>
        <p:nvSpPr>
          <p:cNvPr id="28" name="テキスト ボックス 27"/>
          <p:cNvSpPr txBox="1"/>
          <p:nvPr/>
        </p:nvSpPr>
        <p:spPr>
          <a:xfrm>
            <a:off x="6639223" y="1787611"/>
            <a:ext cx="1708064" cy="707886"/>
          </a:xfrm>
          <a:prstGeom prst="rect">
            <a:avLst/>
          </a:prstGeom>
          <a:noFill/>
        </p:spPr>
        <p:txBody>
          <a:bodyPr wrap="square" rtlCol="0">
            <a:spAutoFit/>
          </a:bodyPr>
          <a:lstStyle/>
          <a:p>
            <a:r>
              <a:rPr lang="ja-JP" altLang="en-US" sz="4000" dirty="0" smtClean="0">
                <a:latin typeface="UD デジタル 教科書体 NP-B" panose="02020700000000000000" pitchFamily="18" charset="-128"/>
                <a:ea typeface="UD デジタル 教科書体 NP-B" panose="02020700000000000000" pitchFamily="18" charset="-128"/>
              </a:rPr>
              <a:t>ワニ目</a:t>
            </a:r>
            <a:endParaRPr kumimoji="1" lang="ja-JP" altLang="en-US" sz="4000" dirty="0">
              <a:latin typeface="UD デジタル 教科書体 NP-B" panose="02020700000000000000" pitchFamily="18" charset="-128"/>
              <a:ea typeface="UD デジタル 教科書体 NP-B" panose="02020700000000000000" pitchFamily="18" charset="-128"/>
            </a:endParaRPr>
          </a:p>
        </p:txBody>
      </p:sp>
      <p:sp>
        <p:nvSpPr>
          <p:cNvPr id="32" name="テキスト ボックス 31"/>
          <p:cNvSpPr txBox="1"/>
          <p:nvPr/>
        </p:nvSpPr>
        <p:spPr>
          <a:xfrm>
            <a:off x="9053561" y="4153311"/>
            <a:ext cx="2582562" cy="2123658"/>
          </a:xfrm>
          <a:prstGeom prst="rect">
            <a:avLst/>
          </a:prstGeom>
          <a:noFill/>
        </p:spPr>
        <p:txBody>
          <a:bodyPr wrap="square" rtlCol="0">
            <a:spAutoFit/>
          </a:bodyPr>
          <a:lstStyle/>
          <a:p>
            <a:r>
              <a:rPr kumimoji="1" lang="ja-JP" altLang="en-US" sz="1200" dirty="0" smtClean="0">
                <a:latin typeface="UD デジタル 教科書体 NP-B" panose="02020700000000000000" pitchFamily="18" charset="-128"/>
                <a:ea typeface="UD デジタル 教科書体 NP-B" panose="02020700000000000000" pitchFamily="18" charset="-128"/>
              </a:rPr>
              <a:t>ムカシトカゲ</a:t>
            </a:r>
            <a:endParaRPr kumimoji="1" lang="en-US" altLang="ja-JP" sz="1200" dirty="0" smtClean="0">
              <a:latin typeface="UD デジタル 教科書体 NP-B" panose="02020700000000000000" pitchFamily="18" charset="-128"/>
              <a:ea typeface="UD デジタル 教科書体 NP-B" panose="02020700000000000000" pitchFamily="18" charset="-128"/>
            </a:endParaRPr>
          </a:p>
          <a:p>
            <a:endParaRPr kumimoji="1" lang="en-US" altLang="ja-JP" sz="1200" dirty="0" smtClean="0">
              <a:latin typeface="UD デジタル 教科書体 NP-B" panose="02020700000000000000" pitchFamily="18" charset="-128"/>
              <a:ea typeface="UD デジタル 教科書体 NP-B" panose="02020700000000000000" pitchFamily="18" charset="-128"/>
            </a:endParaRPr>
          </a:p>
          <a:p>
            <a:r>
              <a:rPr kumimoji="1" lang="ja-JP" altLang="en-US" sz="1200" dirty="0" smtClean="0">
                <a:latin typeface="UD デジタル 教科書体 NP-B" panose="02020700000000000000" pitchFamily="18" charset="-128"/>
                <a:ea typeface="UD デジタル 教科書体 NP-B" panose="02020700000000000000" pitchFamily="18" charset="-128"/>
              </a:rPr>
              <a:t>恐竜の祖先で</a:t>
            </a:r>
            <a:r>
              <a:rPr kumimoji="1" lang="en-US" altLang="ja-JP" sz="1200" dirty="0" smtClean="0">
                <a:latin typeface="UD デジタル 教科書体 NP-B" panose="02020700000000000000" pitchFamily="18" charset="-128"/>
                <a:ea typeface="UD デジタル 教科書体 NP-B" panose="02020700000000000000" pitchFamily="18" charset="-128"/>
              </a:rPr>
              <a:t>2</a:t>
            </a:r>
            <a:r>
              <a:rPr kumimoji="1" lang="ja-JP" altLang="en-US" sz="1200" dirty="0" smtClean="0">
                <a:latin typeface="UD デジタル 教科書体 NP-B" panose="02020700000000000000" pitchFamily="18" charset="-128"/>
                <a:ea typeface="UD デジタル 教科書体 NP-B" panose="02020700000000000000" pitchFamily="18" charset="-128"/>
              </a:rPr>
              <a:t>億</a:t>
            </a:r>
            <a:r>
              <a:rPr kumimoji="1" lang="en-US" altLang="ja-JP" sz="1200" dirty="0" smtClean="0">
                <a:latin typeface="UD デジタル 教科書体 NP-B" panose="02020700000000000000" pitchFamily="18" charset="-128"/>
                <a:ea typeface="UD デジタル 教科書体 NP-B" panose="02020700000000000000" pitchFamily="18" charset="-128"/>
              </a:rPr>
              <a:t>5</a:t>
            </a:r>
            <a:r>
              <a:rPr kumimoji="1" lang="ja-JP" altLang="en-US" sz="1200" dirty="0" smtClean="0">
                <a:latin typeface="UD デジタル 教科書体 NP-B" panose="02020700000000000000" pitchFamily="18" charset="-128"/>
                <a:ea typeface="UD デジタル 教科書体 NP-B" panose="02020700000000000000" pitchFamily="18" charset="-128"/>
              </a:rPr>
              <a:t>千万年前に生まれた「生きた化石」。額に第３の眼を持ち光を感知している。成長が遅く</a:t>
            </a:r>
            <a:r>
              <a:rPr kumimoji="1" lang="en-US" altLang="ja-JP" sz="1200" dirty="0" smtClean="0">
                <a:latin typeface="UD デジタル 教科書体 NP-B" panose="02020700000000000000" pitchFamily="18" charset="-128"/>
                <a:ea typeface="UD デジタル 教科書体 NP-B" panose="02020700000000000000" pitchFamily="18" charset="-128"/>
              </a:rPr>
              <a:t>35</a:t>
            </a:r>
            <a:r>
              <a:rPr kumimoji="1" lang="ja-JP" altLang="en-US" sz="1200" dirty="0" smtClean="0">
                <a:latin typeface="UD デジタル 教科書体 NP-B" panose="02020700000000000000" pitchFamily="18" charset="-128"/>
                <a:ea typeface="UD デジタル 教科書体 NP-B" panose="02020700000000000000" pitchFamily="18" charset="-128"/>
              </a:rPr>
              <a:t>歳で大人になり、寿命は</a:t>
            </a:r>
            <a:r>
              <a:rPr kumimoji="1" lang="en-US" altLang="ja-JP" sz="1200" dirty="0" smtClean="0">
                <a:latin typeface="UD デジタル 教科書体 NP-B" panose="02020700000000000000" pitchFamily="18" charset="-128"/>
                <a:ea typeface="UD デジタル 教科書体 NP-B" panose="02020700000000000000" pitchFamily="18" charset="-128"/>
              </a:rPr>
              <a:t>100</a:t>
            </a:r>
            <a:r>
              <a:rPr kumimoji="1" lang="ja-JP" altLang="en-US" sz="1200" dirty="0" smtClean="0">
                <a:latin typeface="UD デジタル 教科書体 NP-B" panose="02020700000000000000" pitchFamily="18" charset="-128"/>
                <a:ea typeface="UD デジタル 教科書体 NP-B" panose="02020700000000000000" pitchFamily="18" charset="-128"/>
              </a:rPr>
              <a:t>年以上。低温でも活動できる。</a:t>
            </a:r>
            <a:endParaRPr kumimoji="1" lang="en-US" altLang="ja-JP" sz="1200" dirty="0" smtClean="0">
              <a:latin typeface="UD デジタル 教科書体 NP-B" panose="02020700000000000000" pitchFamily="18" charset="-128"/>
              <a:ea typeface="UD デジタル 教科書体 NP-B" panose="02020700000000000000" pitchFamily="18" charset="-128"/>
            </a:endParaRPr>
          </a:p>
          <a:p>
            <a:endParaRPr lang="en-US" altLang="ja-JP" sz="1200" dirty="0">
              <a:latin typeface="UD デジタル 教科書体 NP-B" panose="02020700000000000000" pitchFamily="18" charset="-128"/>
              <a:ea typeface="UD デジタル 教科書体 NP-B" panose="02020700000000000000" pitchFamily="18" charset="-128"/>
            </a:endParaRPr>
          </a:p>
          <a:p>
            <a:r>
              <a:rPr kumimoji="1" lang="ja-JP" altLang="en-US" sz="1200" dirty="0" smtClean="0">
                <a:latin typeface="UD デジタル 教科書体 NP-B" panose="02020700000000000000" pitchFamily="18" charset="-128"/>
                <a:ea typeface="UD デジタル 教科書体 NP-B" panose="02020700000000000000" pitchFamily="18" charset="-128"/>
              </a:rPr>
              <a:t>ニュージーランドに生息し、ムカシトカゲとギュンタームカシトカゲの</a:t>
            </a:r>
            <a:r>
              <a:rPr kumimoji="1" lang="en-US" altLang="ja-JP" sz="1200" dirty="0" smtClean="0">
                <a:latin typeface="UD デジタル 教科書体 NP-B" panose="02020700000000000000" pitchFamily="18" charset="-128"/>
                <a:ea typeface="UD デジタル 教科書体 NP-B" panose="02020700000000000000" pitchFamily="18" charset="-128"/>
              </a:rPr>
              <a:t>2</a:t>
            </a:r>
            <a:r>
              <a:rPr kumimoji="1" lang="ja-JP" altLang="en-US" sz="1200" dirty="0" smtClean="0">
                <a:latin typeface="UD デジタル 教科書体 NP-B" panose="02020700000000000000" pitchFamily="18" charset="-128"/>
                <a:ea typeface="UD デジタル 教科書体 NP-B" panose="02020700000000000000" pitchFamily="18" charset="-128"/>
              </a:rPr>
              <a:t>種で絶滅危惧種。</a:t>
            </a:r>
            <a:endParaRPr kumimoji="1" lang="ja-JP" altLang="en-US" sz="1200" dirty="0">
              <a:latin typeface="UD デジタル 教科書体 NP-B" panose="02020700000000000000" pitchFamily="18" charset="-128"/>
              <a:ea typeface="UD デジタル 教科書体 NP-B" panose="02020700000000000000" pitchFamily="18" charset="-128"/>
            </a:endParaRPr>
          </a:p>
        </p:txBody>
      </p:sp>
      <p:sp>
        <p:nvSpPr>
          <p:cNvPr id="33" name="テキスト ボックス 32"/>
          <p:cNvSpPr txBox="1"/>
          <p:nvPr/>
        </p:nvSpPr>
        <p:spPr>
          <a:xfrm>
            <a:off x="9123579" y="1863202"/>
            <a:ext cx="2323074" cy="400110"/>
          </a:xfrm>
          <a:prstGeom prst="rect">
            <a:avLst/>
          </a:prstGeom>
          <a:noFill/>
        </p:spPr>
        <p:txBody>
          <a:bodyPr wrap="square" rtlCol="0">
            <a:spAutoFit/>
          </a:bodyPr>
          <a:lstStyle/>
          <a:p>
            <a:r>
              <a:rPr lang="ja-JP" altLang="en-US" sz="2000" dirty="0" smtClean="0">
                <a:latin typeface="UD デジタル 教科書体 NP-B" panose="02020700000000000000" pitchFamily="18" charset="-128"/>
                <a:ea typeface="UD デジタル 教科書体 NP-B" panose="02020700000000000000" pitchFamily="18" charset="-128"/>
              </a:rPr>
              <a:t>ムカシトカゲ目</a:t>
            </a:r>
            <a:endParaRPr kumimoji="1" lang="ja-JP" altLang="en-US" sz="2000" dirty="0">
              <a:latin typeface="UD デジタル 教科書体 NP-B" panose="02020700000000000000" pitchFamily="18" charset="-128"/>
              <a:ea typeface="UD デジタル 教科書体 NP-B" panose="02020700000000000000" pitchFamily="18" charset="-128"/>
            </a:endParaRPr>
          </a:p>
        </p:txBody>
      </p:sp>
      <p:pic>
        <p:nvPicPr>
          <p:cNvPr id="4" name="図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7051" y="2682010"/>
            <a:ext cx="1950720" cy="1463040"/>
          </a:xfrm>
          <a:prstGeom prst="rect">
            <a:avLst/>
          </a:prstGeom>
        </p:spPr>
      </p:pic>
      <p:pic>
        <p:nvPicPr>
          <p:cNvPr id="6" name="図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96463" y="2495497"/>
            <a:ext cx="1880944" cy="1583953"/>
          </a:xfrm>
          <a:prstGeom prst="rect">
            <a:avLst/>
          </a:prstGeom>
        </p:spPr>
      </p:pic>
      <p:pic>
        <p:nvPicPr>
          <p:cNvPr id="7" name="図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33328" y="2495497"/>
            <a:ext cx="2362730" cy="1583953"/>
          </a:xfrm>
          <a:prstGeom prst="rect">
            <a:avLst/>
          </a:prstGeom>
        </p:spPr>
      </p:pic>
      <p:pic>
        <p:nvPicPr>
          <p:cNvPr id="8" name="図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127251" y="2477731"/>
            <a:ext cx="2161563" cy="1523226"/>
          </a:xfrm>
          <a:prstGeom prst="rect">
            <a:avLst/>
          </a:prstGeom>
        </p:spPr>
      </p:pic>
      <p:pic>
        <p:nvPicPr>
          <p:cNvPr id="19" name="図 18"/>
          <p:cNvPicPr>
            <a:picLocks noChangeAspect="1"/>
          </p:cNvPicPr>
          <p:nvPr/>
        </p:nvPicPr>
        <p:blipFill>
          <a:blip r:embed="rId9"/>
          <a:stretch>
            <a:fillRect/>
          </a:stretch>
        </p:blipFill>
        <p:spPr>
          <a:xfrm>
            <a:off x="154038" y="221229"/>
            <a:ext cx="2040522" cy="838996"/>
          </a:xfrm>
          <a:prstGeom prst="rect">
            <a:avLst/>
          </a:prstGeom>
        </p:spPr>
      </p:pic>
    </p:spTree>
    <p:custDataLst>
      <p:tags r:id="rId1"/>
    </p:custDataLst>
    <p:extLst>
      <p:ext uri="{BB962C8B-B14F-4D97-AF65-F5344CB8AC3E}">
        <p14:creationId xmlns:p14="http://schemas.microsoft.com/office/powerpoint/2010/main" val="655982073"/>
      </p:ext>
    </p:extLst>
  </p:cSld>
  <p:clrMapOvr>
    <a:masterClrMapping/>
  </p:clrMapOvr>
  <mc:AlternateContent xmlns:mc="http://schemas.openxmlformats.org/markup-compatibility/2006" xmlns:p14="http://schemas.microsoft.com/office/powerpoint/2010/main">
    <mc:Choice Requires="p14">
      <p:transition spd="slow" p14:dur="2000" advTm="40528"/>
    </mc:Choice>
    <mc:Fallback xmlns="">
      <p:transition spd="slow" advTm="4052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500"/>
                                        <p:tgtEl>
                                          <p:spTgt spid="3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500"/>
                                        <p:tgtEl>
                                          <p:spTgt spid="18"/>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par>
                                <p:cTn id="28" presetID="10" presetClass="entr" presetSubtype="0" fill="hold" nodeType="with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500"/>
                                        <p:tgtEl>
                                          <p:spTgt spid="6"/>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5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8"/>
                                        </p:tgtEl>
                                        <p:attrNameLst>
                                          <p:attrName>style.visibility</p:attrName>
                                        </p:attrNameLst>
                                      </p:cBhvr>
                                      <p:to>
                                        <p:strVal val="visible"/>
                                      </p:to>
                                    </p:set>
                                    <p:animEffect transition="in" filter="fade">
                                      <p:cBhvr>
                                        <p:cTn id="38" dur="500"/>
                                        <p:tgtEl>
                                          <p:spTgt spid="28"/>
                                        </p:tgtEl>
                                      </p:cBhvr>
                                    </p:animEffect>
                                  </p:childTnLst>
                                </p:cTn>
                              </p:par>
                              <p:par>
                                <p:cTn id="39" presetID="10" presetClass="entr" presetSubtype="0" fill="hold" nodeType="with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fade">
                                      <p:cBhvr>
                                        <p:cTn id="41" dur="500"/>
                                        <p:tgtEl>
                                          <p:spTgt spid="7"/>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fade">
                                      <p:cBhvr>
                                        <p:cTn id="44" dur="500"/>
                                        <p:tgtEl>
                                          <p:spTgt spid="24"/>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fade">
                                      <p:cBhvr>
                                        <p:cTn id="49" dur="500"/>
                                        <p:tgtEl>
                                          <p:spTgt spid="33"/>
                                        </p:tgtEl>
                                      </p:cBhvr>
                                    </p:animEffect>
                                  </p:childTnLst>
                                </p:cTn>
                              </p:par>
                              <p:par>
                                <p:cTn id="50" presetID="10" presetClass="entr" presetSubtype="0" fill="hold" nodeType="with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fade">
                                      <p:cBhvr>
                                        <p:cTn id="52" dur="500"/>
                                        <p:tgtEl>
                                          <p:spTgt spid="8"/>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fade">
                                      <p:cBhvr>
                                        <p:cTn id="55"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5" grpId="0"/>
      <p:bldP spid="26" grpId="0"/>
      <p:bldP spid="30" grpId="0"/>
      <p:bldP spid="13" grpId="0"/>
      <p:bldP spid="14" grpId="0"/>
      <p:bldP spid="18" grpId="0"/>
      <p:bldP spid="24" grpId="0"/>
      <p:bldP spid="28" grpId="0"/>
      <p:bldP spid="32" grpId="0"/>
      <p:bldP spid="3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3598859" y="1082534"/>
            <a:ext cx="4374709" cy="707886"/>
          </a:xfrm>
          <a:prstGeom prst="rect">
            <a:avLst/>
          </a:prstGeom>
          <a:noFill/>
        </p:spPr>
        <p:txBody>
          <a:bodyPr wrap="square" rtlCol="0">
            <a:spAutoFit/>
          </a:bodyPr>
          <a:lstStyle/>
          <a:p>
            <a:r>
              <a:rPr kumimoji="1" lang="ja-JP" altLang="en-US" sz="4000" dirty="0" smtClean="0">
                <a:latin typeface="UD デジタル 教科書体 NP-B" panose="02020700000000000000" pitchFamily="18" charset="-128"/>
                <a:ea typeface="UD デジタル 教科書体 NP-B" panose="02020700000000000000" pitchFamily="18" charset="-128"/>
              </a:rPr>
              <a:t>「カメ」のこと</a:t>
            </a:r>
            <a:endParaRPr kumimoji="1" lang="ja-JP" altLang="en-US" sz="4000" dirty="0">
              <a:latin typeface="UD デジタル 教科書体 NP-B" panose="02020700000000000000" pitchFamily="18" charset="-128"/>
              <a:ea typeface="UD デジタル 教科書体 NP-B" panose="02020700000000000000" pitchFamily="18" charset="-128"/>
            </a:endParaRPr>
          </a:p>
        </p:txBody>
      </p:sp>
      <p:sp>
        <p:nvSpPr>
          <p:cNvPr id="6" name="テキスト ボックス 5"/>
          <p:cNvSpPr txBox="1"/>
          <p:nvPr/>
        </p:nvSpPr>
        <p:spPr>
          <a:xfrm>
            <a:off x="6268995" y="6542379"/>
            <a:ext cx="6054811" cy="215444"/>
          </a:xfrm>
          <a:prstGeom prst="rect">
            <a:avLst/>
          </a:prstGeom>
          <a:noFill/>
        </p:spPr>
        <p:txBody>
          <a:bodyPr wrap="square" rtlCol="0">
            <a:spAutoFit/>
          </a:bodyPr>
          <a:lstStyle/>
          <a:p>
            <a:r>
              <a:rPr lang="ja-JP" altLang="en-US" sz="800" dirty="0" smtClean="0">
                <a:latin typeface="BIZ UDPゴシック" panose="020B0400000000000000" pitchFamily="50" charset="-128"/>
                <a:ea typeface="BIZ UDPゴシック" panose="020B0400000000000000" pitchFamily="50" charset="-128"/>
              </a:rPr>
              <a:t>アオウミガメ：</a:t>
            </a:r>
            <a:r>
              <a:rPr lang="en-US" altLang="ja-JP" sz="800" dirty="0">
                <a:latin typeface="BIZ UDPゴシック" panose="020B0400000000000000" pitchFamily="50" charset="-128"/>
                <a:ea typeface="BIZ UDPゴシック" panose="020B0400000000000000" pitchFamily="50" charset="-128"/>
              </a:rPr>
              <a:t>Brocken </a:t>
            </a:r>
            <a:r>
              <a:rPr lang="en-US" altLang="ja-JP" sz="800" dirty="0" err="1">
                <a:latin typeface="BIZ UDPゴシック" panose="020B0400000000000000" pitchFamily="50" charset="-128"/>
                <a:ea typeface="BIZ UDPゴシック" panose="020B0400000000000000" pitchFamily="50" charset="-128"/>
              </a:rPr>
              <a:t>Inaglory</a:t>
            </a:r>
            <a:r>
              <a:rPr lang="en-US" altLang="ja-JP" sz="800" dirty="0">
                <a:latin typeface="BIZ UDPゴシック" panose="020B0400000000000000" pitchFamily="50" charset="-128"/>
                <a:ea typeface="BIZ UDPゴシック" panose="020B0400000000000000" pitchFamily="50" charset="-128"/>
              </a:rPr>
              <a:t> </a:t>
            </a:r>
            <a:r>
              <a:rPr lang="en-US" altLang="ja-JP" sz="800" dirty="0" smtClean="0">
                <a:latin typeface="BIZ UDPゴシック" panose="020B0400000000000000" pitchFamily="50" charset="-128"/>
                <a:ea typeface="BIZ UDPゴシック" panose="020B0400000000000000" pitchFamily="50" charset="-128"/>
              </a:rPr>
              <a:t>-</a:t>
            </a:r>
            <a:r>
              <a:rPr lang="ja-JP" altLang="en-US" sz="800" dirty="0" smtClean="0">
                <a:latin typeface="BIZ UDPゴシック" panose="020B0400000000000000" pitchFamily="50" charset="-128"/>
                <a:ea typeface="BIZ UDPゴシック" panose="020B0400000000000000" pitchFamily="50" charset="-128"/>
              </a:rPr>
              <a:t>継承 </a:t>
            </a:r>
            <a:r>
              <a:rPr lang="en-US" altLang="ja-JP" sz="800" dirty="0" smtClean="0">
                <a:latin typeface="BIZ UDPゴシック" panose="020B0400000000000000" pitchFamily="50" charset="-128"/>
                <a:ea typeface="BIZ UDPゴシック" panose="020B0400000000000000" pitchFamily="50" charset="-128"/>
              </a:rPr>
              <a:t>3.0, https</a:t>
            </a:r>
            <a:r>
              <a:rPr lang="en-US" altLang="ja-JP" sz="800" dirty="0">
                <a:latin typeface="BIZ UDPゴシック" panose="020B0400000000000000" pitchFamily="50" charset="-128"/>
                <a:ea typeface="BIZ UDPゴシック" panose="020B0400000000000000" pitchFamily="50" charset="-128"/>
              </a:rPr>
              <a:t>://</a:t>
            </a:r>
            <a:r>
              <a:rPr lang="en-US" altLang="ja-JP" sz="800" dirty="0" smtClean="0">
                <a:latin typeface="BIZ UDPゴシック" panose="020B0400000000000000" pitchFamily="50" charset="-128"/>
                <a:ea typeface="BIZ UDPゴシック" panose="020B0400000000000000" pitchFamily="50" charset="-128"/>
              </a:rPr>
              <a:t>commons.wikimedia.org/w/index.php?curid=10489090</a:t>
            </a:r>
            <a:endParaRPr kumimoji="1" lang="ja-JP" altLang="en-US" sz="800" dirty="0">
              <a:latin typeface="BIZ UDPゴシック" panose="020B0400000000000000" pitchFamily="50" charset="-128"/>
              <a:ea typeface="BIZ UDPゴシック" panose="020B0400000000000000" pitchFamily="50" charset="-128"/>
            </a:endParaRPr>
          </a:p>
        </p:txBody>
      </p:sp>
      <p:sp>
        <p:nvSpPr>
          <p:cNvPr id="9" name="テキスト ボックス 8"/>
          <p:cNvSpPr txBox="1"/>
          <p:nvPr/>
        </p:nvSpPr>
        <p:spPr>
          <a:xfrm>
            <a:off x="6268995" y="6326935"/>
            <a:ext cx="1402948" cy="215444"/>
          </a:xfrm>
          <a:prstGeom prst="rect">
            <a:avLst/>
          </a:prstGeom>
          <a:noFill/>
        </p:spPr>
        <p:txBody>
          <a:bodyPr wrap="none" rtlCol="0">
            <a:spAutoFit/>
          </a:bodyPr>
          <a:lstStyle/>
          <a:p>
            <a:r>
              <a:rPr kumimoji="1" lang="ja-JP" altLang="en-US" sz="800" b="1" dirty="0" smtClean="0">
                <a:latin typeface="BIZ UDPゴシック" panose="020B0400000000000000" pitchFamily="50" charset="-128"/>
                <a:ea typeface="BIZ UDPゴシック" panose="020B0400000000000000" pitchFamily="50" charset="-128"/>
              </a:rPr>
              <a:t>使用した写真の著作権表示</a:t>
            </a:r>
            <a:endParaRPr kumimoji="1" lang="ja-JP" altLang="en-US" sz="800" b="1" dirty="0">
              <a:latin typeface="BIZ UDPゴシック" panose="020B0400000000000000" pitchFamily="50" charset="-128"/>
              <a:ea typeface="BIZ UDPゴシック" panose="020B0400000000000000" pitchFamily="50" charset="-128"/>
            </a:endParaRPr>
          </a:p>
        </p:txBody>
      </p:sp>
      <p:pic>
        <p:nvPicPr>
          <p:cNvPr id="10" name="図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32649" y="2199510"/>
            <a:ext cx="3471243" cy="2603432"/>
          </a:xfrm>
          <a:prstGeom prst="rect">
            <a:avLst/>
          </a:prstGeom>
        </p:spPr>
      </p:pic>
    </p:spTree>
    <p:extLst>
      <p:ext uri="{BB962C8B-B14F-4D97-AF65-F5344CB8AC3E}">
        <p14:creationId xmlns:p14="http://schemas.microsoft.com/office/powerpoint/2010/main" val="381207789"/>
      </p:ext>
    </p:extLst>
  </p:cSld>
  <p:clrMapOvr>
    <a:masterClrMapping/>
  </p:clrMapOvr>
  <mc:AlternateContent xmlns:mc="http://schemas.openxmlformats.org/markup-compatibility/2006" xmlns:p14="http://schemas.microsoft.com/office/powerpoint/2010/main">
    <mc:Choice Requires="p14">
      <p:transition spd="slow" p14:dur="2000" advTm="15748"/>
    </mc:Choice>
    <mc:Fallback xmlns="">
      <p:transition spd="slow" advTm="15748"/>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4481399" y="243420"/>
            <a:ext cx="1723321" cy="769441"/>
          </a:xfrm>
          <a:prstGeom prst="rect">
            <a:avLst/>
          </a:prstGeom>
          <a:noFill/>
        </p:spPr>
        <p:txBody>
          <a:bodyPr wrap="square" rtlCol="0">
            <a:spAutoFit/>
          </a:bodyPr>
          <a:lstStyle/>
          <a:p>
            <a:pPr algn="ctr"/>
            <a:r>
              <a:rPr lang="ja-JP" altLang="en-US" sz="4400" dirty="0" smtClean="0">
                <a:solidFill>
                  <a:srgbClr val="C00000"/>
                </a:solidFill>
                <a:latin typeface="UD デジタル 教科書体 NP-B" panose="02020700000000000000" pitchFamily="18" charset="-128"/>
                <a:ea typeface="UD デジタル 教科書体 NP-B" panose="02020700000000000000" pitchFamily="18" charset="-128"/>
              </a:rPr>
              <a:t>分類</a:t>
            </a:r>
            <a:endParaRPr lang="en-US" altLang="ja-JP" sz="4400" dirty="0">
              <a:solidFill>
                <a:srgbClr val="C00000"/>
              </a:solidFill>
              <a:latin typeface="UD デジタル 教科書体 NP-B" panose="02020700000000000000" pitchFamily="18" charset="-128"/>
              <a:ea typeface="UD デジタル 教科書体 NP-B" panose="02020700000000000000" pitchFamily="18" charset="-128"/>
            </a:endParaRPr>
          </a:p>
        </p:txBody>
      </p:sp>
      <p:sp>
        <p:nvSpPr>
          <p:cNvPr id="5" name="テキスト ボックス 4"/>
          <p:cNvSpPr txBox="1"/>
          <p:nvPr/>
        </p:nvSpPr>
        <p:spPr>
          <a:xfrm>
            <a:off x="8399353" y="1479319"/>
            <a:ext cx="3285319" cy="1569660"/>
          </a:xfrm>
          <a:prstGeom prst="rect">
            <a:avLst/>
          </a:prstGeom>
          <a:noFill/>
        </p:spPr>
        <p:txBody>
          <a:bodyPr wrap="square" rtlCol="0">
            <a:spAutoFit/>
          </a:bodyPr>
          <a:lstStyle/>
          <a:p>
            <a:r>
              <a:rPr lang="ja-JP" altLang="en-US" sz="2400" dirty="0" smtClean="0">
                <a:latin typeface="UD デジタル 教科書体 NP-B" panose="02020700000000000000" pitchFamily="18" charset="-128"/>
                <a:ea typeface="UD デジタル 教科書体 NP-B" panose="02020700000000000000" pitchFamily="18" charset="-128"/>
              </a:rPr>
              <a:t>首が長く、首（頸部）を甲羅の間に横向きにして折りたたんで収めます</a:t>
            </a:r>
            <a:endParaRPr lang="en-US" altLang="ja-JP" sz="2400" dirty="0">
              <a:latin typeface="UD デジタル 教科書体 NP-B" panose="02020700000000000000" pitchFamily="18" charset="-128"/>
              <a:ea typeface="UD デジタル 教科書体 NP-B" panose="02020700000000000000" pitchFamily="18" charset="-128"/>
            </a:endParaRPr>
          </a:p>
        </p:txBody>
      </p:sp>
      <p:sp>
        <p:nvSpPr>
          <p:cNvPr id="16" name="テキスト ボックス 15"/>
          <p:cNvSpPr txBox="1"/>
          <p:nvPr/>
        </p:nvSpPr>
        <p:spPr>
          <a:xfrm>
            <a:off x="1327213" y="441894"/>
            <a:ext cx="2741867" cy="584775"/>
          </a:xfrm>
          <a:prstGeom prst="rect">
            <a:avLst/>
          </a:prstGeom>
          <a:noFill/>
        </p:spPr>
        <p:txBody>
          <a:bodyPr wrap="square" rtlCol="0">
            <a:spAutoFit/>
          </a:bodyPr>
          <a:lstStyle/>
          <a:p>
            <a:pPr algn="ctr"/>
            <a:r>
              <a:rPr lang="ja-JP" altLang="en-US" sz="3200" dirty="0" smtClean="0">
                <a:latin typeface="UD デジタル 教科書体 NP-B" panose="02020700000000000000" pitchFamily="18" charset="-128"/>
                <a:ea typeface="UD デジタル 教科書体 NP-B" panose="02020700000000000000" pitchFamily="18" charset="-128"/>
              </a:rPr>
              <a:t>カメのこと</a:t>
            </a:r>
            <a:endParaRPr lang="en-US" altLang="ja-JP" sz="3200" dirty="0">
              <a:latin typeface="UD デジタル 教科書体 NP-B" panose="02020700000000000000" pitchFamily="18" charset="-128"/>
              <a:ea typeface="UD デジタル 教科書体 NP-B" panose="02020700000000000000" pitchFamily="18" charset="-128"/>
            </a:endParaRPr>
          </a:p>
        </p:txBody>
      </p:sp>
      <p:sp>
        <p:nvSpPr>
          <p:cNvPr id="2" name="テキスト ボックス 1"/>
          <p:cNvSpPr txBox="1"/>
          <p:nvPr/>
        </p:nvSpPr>
        <p:spPr>
          <a:xfrm>
            <a:off x="2281440" y="6090766"/>
            <a:ext cx="8979989" cy="707886"/>
          </a:xfrm>
          <a:prstGeom prst="rect">
            <a:avLst/>
          </a:prstGeom>
          <a:noFill/>
        </p:spPr>
        <p:txBody>
          <a:bodyPr wrap="square" rtlCol="0">
            <a:spAutoFit/>
          </a:bodyPr>
          <a:lstStyle/>
          <a:p>
            <a:r>
              <a:rPr lang="ja-JP" altLang="en-US" sz="800" dirty="0" smtClean="0"/>
              <a:t>カメイラスト：フリー素材</a:t>
            </a:r>
            <a:r>
              <a:rPr lang="en-US" altLang="ja-JP" sz="800" dirty="0"/>
              <a:t>, https://www.ac-illust.com/</a:t>
            </a:r>
          </a:p>
          <a:p>
            <a:r>
              <a:rPr lang="en-US" altLang="ja-JP" sz="800" dirty="0"/>
              <a:t>Indian </a:t>
            </a:r>
            <a:r>
              <a:rPr lang="en-US" altLang="ja-JP" sz="800" dirty="0" err="1" smtClean="0"/>
              <a:t>flapshell</a:t>
            </a:r>
            <a:r>
              <a:rPr lang="en-US" altLang="ja-JP" sz="800" dirty="0" smtClean="0"/>
              <a:t> turtle</a:t>
            </a:r>
            <a:r>
              <a:rPr lang="ja-JP" altLang="en-US" sz="800" dirty="0" smtClean="0"/>
              <a:t>：</a:t>
            </a:r>
            <a:r>
              <a:rPr lang="en-US" altLang="ja-JP" sz="800" dirty="0"/>
              <a:t>By L. </a:t>
            </a:r>
            <a:r>
              <a:rPr lang="en-US" altLang="ja-JP" sz="800" dirty="0" err="1"/>
              <a:t>Shyamal</a:t>
            </a:r>
            <a:r>
              <a:rPr lang="en-US" altLang="ja-JP" sz="800" dirty="0"/>
              <a:t>, animal courtesy </a:t>
            </a:r>
            <a:r>
              <a:rPr lang="en-US" altLang="ja-JP" sz="800" dirty="0" err="1"/>
              <a:t>Saleem</a:t>
            </a:r>
            <a:r>
              <a:rPr lang="en-US" altLang="ja-JP" sz="800" dirty="0"/>
              <a:t> Hameed </a:t>
            </a:r>
            <a:r>
              <a:rPr lang="en-US" altLang="ja-JP" sz="800" dirty="0" smtClean="0"/>
              <a:t>,BY-SA </a:t>
            </a:r>
            <a:r>
              <a:rPr lang="en-US" altLang="ja-JP" sz="800" dirty="0"/>
              <a:t>2.5, </a:t>
            </a:r>
            <a:r>
              <a:rPr lang="en-US" altLang="ja-JP" sz="800" dirty="0">
                <a:hlinkClick r:id="rId3"/>
              </a:rPr>
              <a:t>https://</a:t>
            </a:r>
            <a:r>
              <a:rPr lang="en-US" altLang="ja-JP" sz="800" dirty="0" smtClean="0">
                <a:hlinkClick r:id="rId3"/>
              </a:rPr>
              <a:t>commons.wikimedia.org/w/index.php?curid=895746</a:t>
            </a:r>
            <a:endParaRPr lang="en-US" altLang="ja-JP" sz="800" dirty="0" smtClean="0"/>
          </a:p>
          <a:p>
            <a:r>
              <a:rPr lang="en-US" altLang="ja-JP" sz="800" dirty="0" err="1" smtClean="0"/>
              <a:t>Cryptodira&amp;Pleurodira</a:t>
            </a:r>
            <a:r>
              <a:rPr lang="ja-JP" altLang="en-US" sz="800" dirty="0" smtClean="0"/>
              <a:t>：</a:t>
            </a:r>
            <a:r>
              <a:rPr lang="en-US" altLang="ja-JP" sz="800" dirty="0"/>
              <a:t>By Ian Alexander, diagrams based on </a:t>
            </a:r>
            <a:r>
              <a:rPr lang="en-US" altLang="ja-JP" sz="800" dirty="0" err="1"/>
              <a:t>Herrel</a:t>
            </a:r>
            <a:r>
              <a:rPr lang="en-US" altLang="ja-JP" sz="800" dirty="0"/>
              <a:t>, Anthony; Van </a:t>
            </a:r>
            <a:r>
              <a:rPr lang="en-US" altLang="ja-JP" sz="800" dirty="0" err="1"/>
              <a:t>Damme</a:t>
            </a:r>
            <a:r>
              <a:rPr lang="en-US" altLang="ja-JP" sz="800" dirty="0"/>
              <a:t>, Johan; </a:t>
            </a:r>
            <a:r>
              <a:rPr lang="en-US" altLang="ja-JP" sz="800" dirty="0" err="1"/>
              <a:t>Aerts</a:t>
            </a:r>
            <a:r>
              <a:rPr lang="en-US" altLang="ja-JP" sz="800" dirty="0"/>
              <a:t>, Peter (2008). &amp;</a:t>
            </a:r>
            <a:r>
              <a:rPr lang="en-US" altLang="ja-JP" sz="800" dirty="0" err="1"/>
              <a:t>quot;Cervical</a:t>
            </a:r>
            <a:r>
              <a:rPr lang="en-US" altLang="ja-JP" sz="800" dirty="0"/>
              <a:t> Anatomy and Function in </a:t>
            </a:r>
            <a:r>
              <a:rPr lang="en-US" altLang="ja-JP" sz="800" dirty="0" err="1"/>
              <a:t>Turtles&amp;quot</a:t>
            </a:r>
            <a:r>
              <a:rPr lang="en-US" altLang="ja-JP" sz="800" dirty="0"/>
              <a:t>;. In </a:t>
            </a:r>
            <a:r>
              <a:rPr lang="en-US" altLang="ja-JP" sz="800" dirty="0" err="1"/>
              <a:t>Wyneken</a:t>
            </a:r>
            <a:r>
              <a:rPr lang="en-US" altLang="ja-JP" sz="800" dirty="0"/>
              <a:t>, Jeanette; </a:t>
            </a:r>
            <a:r>
              <a:rPr lang="en-US" altLang="ja-JP" sz="800" dirty="0" err="1"/>
              <a:t>Bels</a:t>
            </a:r>
            <a:r>
              <a:rPr lang="en-US" altLang="ja-JP" sz="800" dirty="0"/>
              <a:t>, V. L.; </a:t>
            </a:r>
            <a:endParaRPr lang="en-US" altLang="ja-JP" sz="800" dirty="0" smtClean="0"/>
          </a:p>
          <a:p>
            <a:r>
              <a:rPr lang="ja-JP" altLang="en-US" sz="800" dirty="0"/>
              <a:t>　</a:t>
            </a:r>
            <a:r>
              <a:rPr lang="ja-JP" altLang="en-US" sz="800" dirty="0" smtClean="0"/>
              <a:t>　　　　　　　</a:t>
            </a:r>
            <a:r>
              <a:rPr lang="en-US" altLang="ja-JP" sz="800" dirty="0" smtClean="0"/>
              <a:t>Godfrey</a:t>
            </a:r>
            <a:r>
              <a:rPr lang="en-US" altLang="ja-JP" sz="800" dirty="0"/>
              <a:t>, Matthew H. (eds.). Biology of Turtles. Boca Raton: CRC Press, p. 164. - Own work, CC BY-SA 4.0, </a:t>
            </a:r>
            <a:r>
              <a:rPr lang="en-US" altLang="ja-JP" sz="800" dirty="0">
                <a:hlinkClick r:id="rId4"/>
              </a:rPr>
              <a:t>https://</a:t>
            </a:r>
            <a:r>
              <a:rPr lang="en-US" altLang="ja-JP" sz="800" dirty="0" smtClean="0">
                <a:hlinkClick r:id="rId4"/>
              </a:rPr>
              <a:t>commons.wikimedia.org/w/index.php?curid=105239830</a:t>
            </a:r>
            <a:endParaRPr lang="en-US" altLang="ja-JP" sz="800" dirty="0" smtClean="0"/>
          </a:p>
          <a:p>
            <a:r>
              <a:rPr lang="en-US" altLang="ja-JP" sz="800" dirty="0" err="1" smtClean="0"/>
              <a:t>Pleurodira</a:t>
            </a:r>
            <a:r>
              <a:rPr lang="en-US" altLang="ja-JP" sz="800" dirty="0" smtClean="0"/>
              <a:t> retract their necks </a:t>
            </a:r>
            <a:r>
              <a:rPr lang="en-US" altLang="ja-JP" sz="800" dirty="0" err="1" smtClean="0"/>
              <a:t>sideways:By</a:t>
            </a:r>
            <a:r>
              <a:rPr lang="en-US" altLang="ja-JP" sz="800" dirty="0" smtClean="0"/>
              <a:t> </a:t>
            </a:r>
            <a:r>
              <a:rPr lang="en-US" altLang="ja-JP" sz="800" dirty="0"/>
              <a:t>Johannes van </a:t>
            </a:r>
            <a:r>
              <a:rPr lang="en-US" altLang="ja-JP" sz="800" dirty="0" err="1"/>
              <a:t>Rooyen</a:t>
            </a:r>
            <a:r>
              <a:rPr lang="en-US" altLang="ja-JP" sz="800" dirty="0"/>
              <a:t> </a:t>
            </a:r>
            <a:r>
              <a:rPr lang="en-US" altLang="ja-JP" sz="800" dirty="0" smtClean="0"/>
              <a:t>, </a:t>
            </a:r>
            <a:r>
              <a:rPr lang="en-US" altLang="ja-JP" sz="800" dirty="0"/>
              <a:t>Public Domain, https://commons.wikimedia.org/w/index.php?curid=98047182</a:t>
            </a:r>
            <a:endParaRPr kumimoji="1" lang="ja-JP" altLang="en-US" sz="800" dirty="0"/>
          </a:p>
        </p:txBody>
      </p:sp>
      <p:sp>
        <p:nvSpPr>
          <p:cNvPr id="14" name="テキスト ボックス 13"/>
          <p:cNvSpPr txBox="1"/>
          <p:nvPr/>
        </p:nvSpPr>
        <p:spPr>
          <a:xfrm>
            <a:off x="630434" y="6090766"/>
            <a:ext cx="1534394" cy="230832"/>
          </a:xfrm>
          <a:prstGeom prst="rect">
            <a:avLst/>
          </a:prstGeom>
          <a:noFill/>
        </p:spPr>
        <p:txBody>
          <a:bodyPr wrap="none" rtlCol="0">
            <a:spAutoFit/>
          </a:bodyPr>
          <a:lstStyle/>
          <a:p>
            <a:r>
              <a:rPr kumimoji="1" lang="ja-JP" altLang="en-US" sz="900" b="1" dirty="0" smtClean="0"/>
              <a:t>使用した写真の著作権表示</a:t>
            </a:r>
            <a:endParaRPr kumimoji="1" lang="ja-JP" altLang="en-US" sz="900" b="1" dirty="0"/>
          </a:p>
        </p:txBody>
      </p:sp>
      <p:pic>
        <p:nvPicPr>
          <p:cNvPr id="10" name="図 9"/>
          <p:cNvPicPr>
            <a:picLocks noChangeAspect="1"/>
          </p:cNvPicPr>
          <p:nvPr/>
        </p:nvPicPr>
        <p:blipFill>
          <a:blip r:embed="rId5"/>
          <a:stretch>
            <a:fillRect/>
          </a:stretch>
        </p:blipFill>
        <p:spPr>
          <a:xfrm>
            <a:off x="123567" y="335314"/>
            <a:ext cx="1387869" cy="691355"/>
          </a:xfrm>
          <a:prstGeom prst="rect">
            <a:avLst/>
          </a:prstGeom>
        </p:spPr>
      </p:pic>
      <p:sp>
        <p:nvSpPr>
          <p:cNvPr id="11" name="テキスト ボックス 10"/>
          <p:cNvSpPr txBox="1"/>
          <p:nvPr/>
        </p:nvSpPr>
        <p:spPr>
          <a:xfrm>
            <a:off x="304566" y="3928609"/>
            <a:ext cx="1860262" cy="523220"/>
          </a:xfrm>
          <a:prstGeom prst="rect">
            <a:avLst/>
          </a:prstGeom>
          <a:noFill/>
        </p:spPr>
        <p:txBody>
          <a:bodyPr wrap="square" rtlCol="0">
            <a:spAutoFit/>
          </a:bodyPr>
          <a:lstStyle/>
          <a:p>
            <a:r>
              <a:rPr lang="ja-JP" altLang="en-US" sz="2800" dirty="0" smtClean="0">
                <a:latin typeface="UD デジタル 教科書体 NP-B" panose="02020700000000000000" pitchFamily="18" charset="-128"/>
                <a:ea typeface="UD デジタル 教科書体 NP-B" panose="02020700000000000000" pitchFamily="18" charset="-128"/>
              </a:rPr>
              <a:t>潜頸亜目</a:t>
            </a:r>
            <a:endParaRPr kumimoji="1" lang="ja-JP" altLang="en-US" sz="2800" dirty="0">
              <a:latin typeface="UD デジタル 教科書体 NP-B" panose="02020700000000000000" pitchFamily="18" charset="-128"/>
              <a:ea typeface="UD デジタル 教科書体 NP-B" panose="02020700000000000000" pitchFamily="18" charset="-128"/>
            </a:endParaRPr>
          </a:p>
        </p:txBody>
      </p:sp>
      <p:sp>
        <p:nvSpPr>
          <p:cNvPr id="15" name="テキスト ボックス 14"/>
          <p:cNvSpPr txBox="1"/>
          <p:nvPr/>
        </p:nvSpPr>
        <p:spPr>
          <a:xfrm>
            <a:off x="374127" y="3684620"/>
            <a:ext cx="1532238" cy="307777"/>
          </a:xfrm>
          <a:prstGeom prst="rect">
            <a:avLst/>
          </a:prstGeom>
          <a:noFill/>
        </p:spPr>
        <p:txBody>
          <a:bodyPr wrap="square" rtlCol="0">
            <a:spAutoFit/>
          </a:bodyPr>
          <a:lstStyle/>
          <a:p>
            <a:r>
              <a:rPr kumimoji="1" lang="ja-JP" altLang="en-US" sz="1400" dirty="0" smtClean="0"/>
              <a:t>せんけい　あもく</a:t>
            </a:r>
            <a:endParaRPr kumimoji="1" lang="ja-JP" altLang="en-US" sz="1400" dirty="0"/>
          </a:p>
        </p:txBody>
      </p:sp>
      <p:pic>
        <p:nvPicPr>
          <p:cNvPr id="17" name="図 1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75794" y="3808083"/>
            <a:ext cx="3023560" cy="1733823"/>
          </a:xfrm>
          <a:prstGeom prst="rect">
            <a:avLst/>
          </a:prstGeom>
        </p:spPr>
      </p:pic>
      <p:sp>
        <p:nvSpPr>
          <p:cNvPr id="18" name="テキスト ボックス 17"/>
          <p:cNvSpPr txBox="1"/>
          <p:nvPr/>
        </p:nvSpPr>
        <p:spPr>
          <a:xfrm>
            <a:off x="213190" y="1560840"/>
            <a:ext cx="1770279" cy="523220"/>
          </a:xfrm>
          <a:prstGeom prst="rect">
            <a:avLst/>
          </a:prstGeom>
          <a:noFill/>
        </p:spPr>
        <p:txBody>
          <a:bodyPr wrap="square" rtlCol="0">
            <a:spAutoFit/>
          </a:bodyPr>
          <a:lstStyle/>
          <a:p>
            <a:r>
              <a:rPr lang="ja-JP" altLang="en-US" sz="2800" dirty="0" smtClean="0">
                <a:latin typeface="UD デジタル 教科書体 NP-B" panose="02020700000000000000" pitchFamily="18" charset="-128"/>
                <a:ea typeface="UD デジタル 教科書体 NP-B" panose="02020700000000000000" pitchFamily="18" charset="-128"/>
              </a:rPr>
              <a:t>曲頸亜目</a:t>
            </a:r>
            <a:endParaRPr kumimoji="1" lang="ja-JP" altLang="en-US" sz="2800" dirty="0">
              <a:latin typeface="UD デジタル 教科書体 NP-B" panose="02020700000000000000" pitchFamily="18" charset="-128"/>
              <a:ea typeface="UD デジタル 教科書体 NP-B" panose="02020700000000000000" pitchFamily="18" charset="-128"/>
            </a:endParaRPr>
          </a:p>
        </p:txBody>
      </p:sp>
      <p:sp>
        <p:nvSpPr>
          <p:cNvPr id="19" name="テキスト ボックス 18"/>
          <p:cNvSpPr txBox="1"/>
          <p:nvPr/>
        </p:nvSpPr>
        <p:spPr>
          <a:xfrm>
            <a:off x="213189" y="1325431"/>
            <a:ext cx="1614641" cy="307777"/>
          </a:xfrm>
          <a:prstGeom prst="rect">
            <a:avLst/>
          </a:prstGeom>
          <a:noFill/>
        </p:spPr>
        <p:txBody>
          <a:bodyPr wrap="square" rtlCol="0">
            <a:spAutoFit/>
          </a:bodyPr>
          <a:lstStyle/>
          <a:p>
            <a:r>
              <a:rPr kumimoji="1" lang="ja-JP" altLang="en-US" sz="1400" dirty="0" err="1" smtClean="0"/>
              <a:t>きょっけい</a:t>
            </a:r>
            <a:r>
              <a:rPr kumimoji="1" lang="ja-JP" altLang="en-US" sz="1400" dirty="0" smtClean="0"/>
              <a:t>　あもく</a:t>
            </a:r>
            <a:endParaRPr kumimoji="1" lang="ja-JP" altLang="en-US" sz="1400" dirty="0"/>
          </a:p>
        </p:txBody>
      </p:sp>
      <p:sp>
        <p:nvSpPr>
          <p:cNvPr id="20" name="テキスト ボックス 19"/>
          <p:cNvSpPr txBox="1"/>
          <p:nvPr/>
        </p:nvSpPr>
        <p:spPr>
          <a:xfrm>
            <a:off x="8519581" y="3808082"/>
            <a:ext cx="3277003" cy="1200329"/>
          </a:xfrm>
          <a:prstGeom prst="rect">
            <a:avLst/>
          </a:prstGeom>
          <a:noFill/>
        </p:spPr>
        <p:txBody>
          <a:bodyPr wrap="square" rtlCol="0">
            <a:spAutoFit/>
          </a:bodyPr>
          <a:lstStyle/>
          <a:p>
            <a:r>
              <a:rPr lang="ja-JP" altLang="en-US" sz="2400" dirty="0" smtClean="0">
                <a:latin typeface="UD デジタル 教科書体 NP-B" panose="02020700000000000000" pitchFamily="18" charset="-128"/>
                <a:ea typeface="UD デジタル 教科書体 NP-B" panose="02020700000000000000" pitchFamily="18" charset="-128"/>
              </a:rPr>
              <a:t>首（頸部）を垂直方向に</a:t>
            </a:r>
            <a:r>
              <a:rPr lang="en-US" altLang="ja-JP" sz="2400" dirty="0" smtClean="0">
                <a:latin typeface="UD デジタル 教科書体 NP-B" panose="02020700000000000000" pitchFamily="18" charset="-128"/>
                <a:ea typeface="UD デジタル 教科書体 NP-B" panose="02020700000000000000" pitchFamily="18" charset="-128"/>
              </a:rPr>
              <a:t>S</a:t>
            </a:r>
            <a:r>
              <a:rPr lang="ja-JP" altLang="en-US" sz="2400" dirty="0" smtClean="0">
                <a:latin typeface="UD デジタル 教科書体 NP-B" panose="02020700000000000000" pitchFamily="18" charset="-128"/>
                <a:ea typeface="UD デジタル 教科書体 NP-B" panose="02020700000000000000" pitchFamily="18" charset="-128"/>
              </a:rPr>
              <a:t>字型に曲げて、頭を甲羅に収めます</a:t>
            </a:r>
            <a:endParaRPr lang="en-US" altLang="ja-JP" sz="2400" dirty="0">
              <a:latin typeface="UD デジタル 教科書体 NP-B" panose="02020700000000000000" pitchFamily="18" charset="-128"/>
              <a:ea typeface="UD デジタル 教科書体 NP-B" panose="02020700000000000000" pitchFamily="18" charset="-128"/>
            </a:endParaRPr>
          </a:p>
        </p:txBody>
      </p:sp>
      <p:pic>
        <p:nvPicPr>
          <p:cNvPr id="24" name="図 23"/>
          <p:cNvPicPr>
            <a:picLocks noChangeAspect="1"/>
          </p:cNvPicPr>
          <p:nvPr/>
        </p:nvPicPr>
        <p:blipFill>
          <a:blip r:embed="rId7"/>
          <a:stretch>
            <a:fillRect/>
          </a:stretch>
        </p:blipFill>
        <p:spPr>
          <a:xfrm>
            <a:off x="2026592" y="3798832"/>
            <a:ext cx="3228975" cy="1743075"/>
          </a:xfrm>
          <a:prstGeom prst="rect">
            <a:avLst/>
          </a:prstGeom>
        </p:spPr>
      </p:pic>
      <p:pic>
        <p:nvPicPr>
          <p:cNvPr id="25" name="図 24"/>
          <p:cNvPicPr>
            <a:picLocks noChangeAspect="1"/>
          </p:cNvPicPr>
          <p:nvPr/>
        </p:nvPicPr>
        <p:blipFill>
          <a:blip r:embed="rId8"/>
          <a:stretch>
            <a:fillRect/>
          </a:stretch>
        </p:blipFill>
        <p:spPr>
          <a:xfrm>
            <a:off x="1906365" y="1432036"/>
            <a:ext cx="2097579" cy="1712630"/>
          </a:xfrm>
          <a:prstGeom prst="rect">
            <a:avLst/>
          </a:prstGeom>
        </p:spPr>
      </p:pic>
      <p:pic>
        <p:nvPicPr>
          <p:cNvPr id="26" name="図 2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375794" y="1407834"/>
            <a:ext cx="2760915" cy="1712630"/>
          </a:xfrm>
          <a:prstGeom prst="rect">
            <a:avLst/>
          </a:prstGeom>
        </p:spPr>
      </p:pic>
    </p:spTree>
    <p:custDataLst>
      <p:tags r:id="rId1"/>
    </p:custDataLst>
    <p:extLst>
      <p:ext uri="{BB962C8B-B14F-4D97-AF65-F5344CB8AC3E}">
        <p14:creationId xmlns:p14="http://schemas.microsoft.com/office/powerpoint/2010/main" val="4182573646"/>
      </p:ext>
    </p:extLst>
  </p:cSld>
  <p:clrMapOvr>
    <a:masterClrMapping/>
  </p:clrMapOvr>
  <mc:AlternateContent xmlns:mc="http://schemas.openxmlformats.org/markup-compatibility/2006" xmlns:p14="http://schemas.microsoft.com/office/powerpoint/2010/main">
    <mc:Choice Requires="p14">
      <p:transition spd="slow" p14:dur="2000" advTm="89851"/>
    </mc:Choice>
    <mc:Fallback xmlns="">
      <p:transition spd="slow" advTm="8985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par>
                                <p:cTn id="14" presetID="10" presetClass="entr" presetSubtype="0" fill="hold"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500"/>
                                        <p:tgtEl>
                                          <p:spTgt spid="25"/>
                                        </p:tgtEl>
                                      </p:cBhvr>
                                    </p:animEffect>
                                  </p:childTnLst>
                                </p:cTn>
                              </p:par>
                              <p:par>
                                <p:cTn id="17" presetID="10" presetClass="entr" presetSubtype="0" fill="hold"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fade">
                                      <p:cBhvr>
                                        <p:cTn id="19" dur="500"/>
                                        <p:tgtEl>
                                          <p:spTgt spid="2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500"/>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500"/>
                                        <p:tgtEl>
                                          <p:spTgt spid="15"/>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500"/>
                                        <p:tgtEl>
                                          <p:spTgt spid="11"/>
                                        </p:tgtEl>
                                      </p:cBhvr>
                                    </p:animEffect>
                                  </p:childTnLst>
                                </p:cTn>
                              </p:par>
                              <p:par>
                                <p:cTn id="34" presetID="10" presetClass="entr" presetSubtype="0" fill="hold" nodeType="with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fade">
                                      <p:cBhvr>
                                        <p:cTn id="36" dur="500"/>
                                        <p:tgtEl>
                                          <p:spTgt spid="24"/>
                                        </p:tgtEl>
                                      </p:cBhvr>
                                    </p:animEffect>
                                  </p:childTnLst>
                                </p:cTn>
                              </p:par>
                              <p:par>
                                <p:cTn id="37" presetID="10" presetClass="entr" presetSubtype="0" fill="hold"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500"/>
                                        <p:tgtEl>
                                          <p:spTgt spid="17"/>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14" grpId="0"/>
      <p:bldP spid="11" grpId="0"/>
      <p:bldP spid="15" grpId="0"/>
      <p:bldP spid="18" grpId="0"/>
      <p:bldP spid="19" grpId="0"/>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3598859" y="1082534"/>
            <a:ext cx="4374709" cy="707886"/>
          </a:xfrm>
          <a:prstGeom prst="rect">
            <a:avLst/>
          </a:prstGeom>
          <a:noFill/>
        </p:spPr>
        <p:txBody>
          <a:bodyPr wrap="square" rtlCol="0">
            <a:spAutoFit/>
          </a:bodyPr>
          <a:lstStyle/>
          <a:p>
            <a:r>
              <a:rPr kumimoji="1" lang="ja-JP" altLang="en-US" sz="4000" dirty="0" smtClean="0">
                <a:latin typeface="UD デジタル 教科書体 NP-B" panose="02020700000000000000" pitchFamily="18" charset="-128"/>
                <a:ea typeface="UD デジタル 教科書体 NP-B" panose="02020700000000000000" pitchFamily="18" charset="-128"/>
              </a:rPr>
              <a:t>「カメ」</a:t>
            </a:r>
            <a:r>
              <a:rPr lang="ja-JP" altLang="en-US" sz="4000" dirty="0" smtClean="0">
                <a:latin typeface="UD デジタル 教科書体 NP-B" panose="02020700000000000000" pitchFamily="18" charset="-128"/>
                <a:ea typeface="UD デジタル 教科書体 NP-B" panose="02020700000000000000" pitchFamily="18" charset="-128"/>
              </a:rPr>
              <a:t>クイズ</a:t>
            </a:r>
            <a:endParaRPr kumimoji="1" lang="ja-JP" altLang="en-US" sz="4000" dirty="0">
              <a:latin typeface="UD デジタル 教科書体 NP-B" panose="02020700000000000000" pitchFamily="18" charset="-128"/>
              <a:ea typeface="UD デジタル 教科書体 NP-B" panose="02020700000000000000" pitchFamily="18" charset="-128"/>
            </a:endParaRPr>
          </a:p>
        </p:txBody>
      </p:sp>
      <p:sp>
        <p:nvSpPr>
          <p:cNvPr id="6" name="テキスト ボックス 5"/>
          <p:cNvSpPr txBox="1"/>
          <p:nvPr/>
        </p:nvSpPr>
        <p:spPr>
          <a:xfrm>
            <a:off x="6268995" y="6542379"/>
            <a:ext cx="6054811" cy="215444"/>
          </a:xfrm>
          <a:prstGeom prst="rect">
            <a:avLst/>
          </a:prstGeom>
          <a:noFill/>
        </p:spPr>
        <p:txBody>
          <a:bodyPr wrap="square" rtlCol="0">
            <a:spAutoFit/>
          </a:bodyPr>
          <a:lstStyle/>
          <a:p>
            <a:r>
              <a:rPr lang="ja-JP" altLang="en-US" sz="800" dirty="0" smtClean="0">
                <a:latin typeface="BIZ UDPゴシック" panose="020B0400000000000000" pitchFamily="50" charset="-128"/>
                <a:ea typeface="BIZ UDPゴシック" panose="020B0400000000000000" pitchFamily="50" charset="-128"/>
              </a:rPr>
              <a:t>アオウミガメ：</a:t>
            </a:r>
            <a:r>
              <a:rPr lang="en-US" altLang="ja-JP" sz="800" dirty="0">
                <a:latin typeface="BIZ UDPゴシック" panose="020B0400000000000000" pitchFamily="50" charset="-128"/>
                <a:ea typeface="BIZ UDPゴシック" panose="020B0400000000000000" pitchFamily="50" charset="-128"/>
              </a:rPr>
              <a:t>Brocken </a:t>
            </a:r>
            <a:r>
              <a:rPr lang="en-US" altLang="ja-JP" sz="800" dirty="0" err="1">
                <a:latin typeface="BIZ UDPゴシック" panose="020B0400000000000000" pitchFamily="50" charset="-128"/>
                <a:ea typeface="BIZ UDPゴシック" panose="020B0400000000000000" pitchFamily="50" charset="-128"/>
              </a:rPr>
              <a:t>Inaglory</a:t>
            </a:r>
            <a:r>
              <a:rPr lang="en-US" altLang="ja-JP" sz="800" dirty="0">
                <a:latin typeface="BIZ UDPゴシック" panose="020B0400000000000000" pitchFamily="50" charset="-128"/>
                <a:ea typeface="BIZ UDPゴシック" panose="020B0400000000000000" pitchFamily="50" charset="-128"/>
              </a:rPr>
              <a:t> </a:t>
            </a:r>
            <a:r>
              <a:rPr lang="en-US" altLang="ja-JP" sz="800" dirty="0" smtClean="0">
                <a:latin typeface="BIZ UDPゴシック" panose="020B0400000000000000" pitchFamily="50" charset="-128"/>
                <a:ea typeface="BIZ UDPゴシック" panose="020B0400000000000000" pitchFamily="50" charset="-128"/>
              </a:rPr>
              <a:t>-</a:t>
            </a:r>
            <a:r>
              <a:rPr lang="ja-JP" altLang="en-US" sz="800" dirty="0" smtClean="0">
                <a:latin typeface="BIZ UDPゴシック" panose="020B0400000000000000" pitchFamily="50" charset="-128"/>
                <a:ea typeface="BIZ UDPゴシック" panose="020B0400000000000000" pitchFamily="50" charset="-128"/>
              </a:rPr>
              <a:t>継承 </a:t>
            </a:r>
            <a:r>
              <a:rPr lang="en-US" altLang="ja-JP" sz="800" dirty="0" smtClean="0">
                <a:latin typeface="BIZ UDPゴシック" panose="020B0400000000000000" pitchFamily="50" charset="-128"/>
                <a:ea typeface="BIZ UDPゴシック" panose="020B0400000000000000" pitchFamily="50" charset="-128"/>
              </a:rPr>
              <a:t>3.0, https</a:t>
            </a:r>
            <a:r>
              <a:rPr lang="en-US" altLang="ja-JP" sz="800" dirty="0">
                <a:latin typeface="BIZ UDPゴシック" panose="020B0400000000000000" pitchFamily="50" charset="-128"/>
                <a:ea typeface="BIZ UDPゴシック" panose="020B0400000000000000" pitchFamily="50" charset="-128"/>
              </a:rPr>
              <a:t>://</a:t>
            </a:r>
            <a:r>
              <a:rPr lang="en-US" altLang="ja-JP" sz="800" dirty="0" smtClean="0">
                <a:latin typeface="BIZ UDPゴシック" panose="020B0400000000000000" pitchFamily="50" charset="-128"/>
                <a:ea typeface="BIZ UDPゴシック" panose="020B0400000000000000" pitchFamily="50" charset="-128"/>
              </a:rPr>
              <a:t>commons.wikimedia.org/w/index.php?curid=10489090</a:t>
            </a:r>
            <a:endParaRPr kumimoji="1" lang="ja-JP" altLang="en-US" sz="800" dirty="0">
              <a:latin typeface="BIZ UDPゴシック" panose="020B0400000000000000" pitchFamily="50" charset="-128"/>
              <a:ea typeface="BIZ UDPゴシック" panose="020B0400000000000000" pitchFamily="50" charset="-128"/>
            </a:endParaRPr>
          </a:p>
        </p:txBody>
      </p:sp>
      <p:sp>
        <p:nvSpPr>
          <p:cNvPr id="9" name="テキスト ボックス 8"/>
          <p:cNvSpPr txBox="1"/>
          <p:nvPr/>
        </p:nvSpPr>
        <p:spPr>
          <a:xfrm>
            <a:off x="6268995" y="6326935"/>
            <a:ext cx="1402948" cy="215444"/>
          </a:xfrm>
          <a:prstGeom prst="rect">
            <a:avLst/>
          </a:prstGeom>
          <a:noFill/>
        </p:spPr>
        <p:txBody>
          <a:bodyPr wrap="none" rtlCol="0">
            <a:spAutoFit/>
          </a:bodyPr>
          <a:lstStyle/>
          <a:p>
            <a:r>
              <a:rPr kumimoji="1" lang="ja-JP" altLang="en-US" sz="800" b="1" dirty="0" smtClean="0">
                <a:latin typeface="BIZ UDPゴシック" panose="020B0400000000000000" pitchFamily="50" charset="-128"/>
                <a:ea typeface="BIZ UDPゴシック" panose="020B0400000000000000" pitchFamily="50" charset="-128"/>
              </a:rPr>
              <a:t>使用した写真の著作権表示</a:t>
            </a:r>
            <a:endParaRPr kumimoji="1" lang="ja-JP" altLang="en-US" sz="800" b="1" dirty="0">
              <a:latin typeface="BIZ UDPゴシック" panose="020B0400000000000000" pitchFamily="50" charset="-128"/>
              <a:ea typeface="BIZ UDPゴシック" panose="020B0400000000000000" pitchFamily="50" charset="-128"/>
            </a:endParaRPr>
          </a:p>
        </p:txBody>
      </p:sp>
      <p:pic>
        <p:nvPicPr>
          <p:cNvPr id="10" name="図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32649" y="2199510"/>
            <a:ext cx="3471243" cy="2603432"/>
          </a:xfrm>
          <a:prstGeom prst="rect">
            <a:avLst/>
          </a:prstGeom>
        </p:spPr>
      </p:pic>
    </p:spTree>
    <p:extLst>
      <p:ext uri="{BB962C8B-B14F-4D97-AF65-F5344CB8AC3E}">
        <p14:creationId xmlns:p14="http://schemas.microsoft.com/office/powerpoint/2010/main" val="3253015256"/>
      </p:ext>
    </p:extLst>
  </p:cSld>
  <p:clrMapOvr>
    <a:masterClrMapping/>
  </p:clrMapOvr>
  <mc:AlternateContent xmlns:mc="http://schemas.openxmlformats.org/markup-compatibility/2006" xmlns:p14="http://schemas.microsoft.com/office/powerpoint/2010/main">
    <mc:Choice Requires="p14">
      <p:transition spd="slow" p14:dur="2000" advTm="15748"/>
    </mc:Choice>
    <mc:Fallback xmlns="">
      <p:transition spd="slow" advTm="15748"/>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1397631" y="1363989"/>
            <a:ext cx="9362510" cy="830997"/>
          </a:xfrm>
          <a:prstGeom prst="rect">
            <a:avLst/>
          </a:prstGeom>
          <a:noFill/>
        </p:spPr>
        <p:txBody>
          <a:bodyPr wrap="square" rtlCol="0">
            <a:spAutoFit/>
          </a:bodyPr>
          <a:lstStyle/>
          <a:p>
            <a:r>
              <a:rPr lang="ja-JP" altLang="en-US" sz="2400" dirty="0" smtClean="0">
                <a:latin typeface="UD デジタル 教科書体 NP-B" panose="02020700000000000000" pitchFamily="18" charset="-128"/>
                <a:ea typeface="UD デジタル 教科書体 NP-B" panose="02020700000000000000" pitchFamily="18" charset="-128"/>
              </a:rPr>
              <a:t>カメの甲羅の表面は皮膚の一部からできていますが、甲羅の内側（骨格）はどの部分が発達変形してできているでしょうか。</a:t>
            </a:r>
            <a:endParaRPr lang="en-US" altLang="ja-JP" sz="2400" dirty="0">
              <a:latin typeface="UD デジタル 教科書体 NP-B" panose="02020700000000000000" pitchFamily="18" charset="-128"/>
              <a:ea typeface="UD デジタル 教科書体 NP-B" panose="02020700000000000000" pitchFamily="18" charset="-128"/>
            </a:endParaRPr>
          </a:p>
        </p:txBody>
      </p:sp>
      <p:sp>
        <p:nvSpPr>
          <p:cNvPr id="16" name="テキスト ボックス 15"/>
          <p:cNvSpPr txBox="1"/>
          <p:nvPr/>
        </p:nvSpPr>
        <p:spPr>
          <a:xfrm>
            <a:off x="1327213" y="441894"/>
            <a:ext cx="2741867" cy="584775"/>
          </a:xfrm>
          <a:prstGeom prst="rect">
            <a:avLst/>
          </a:prstGeom>
          <a:noFill/>
        </p:spPr>
        <p:txBody>
          <a:bodyPr wrap="square" rtlCol="0">
            <a:spAutoFit/>
          </a:bodyPr>
          <a:lstStyle/>
          <a:p>
            <a:pPr algn="ctr"/>
            <a:r>
              <a:rPr lang="ja-JP" altLang="en-US" sz="3200" dirty="0">
                <a:solidFill>
                  <a:srgbClr val="0070C0"/>
                </a:solidFill>
                <a:latin typeface="UD デジタル 教科書体 NP-B" panose="02020700000000000000" pitchFamily="18" charset="-128"/>
                <a:ea typeface="UD デジタル 教科書体 NP-B" panose="02020700000000000000" pitchFamily="18" charset="-128"/>
              </a:rPr>
              <a:t>カメ</a:t>
            </a:r>
            <a:r>
              <a:rPr lang="ja-JP" altLang="en-US" sz="3200" dirty="0" smtClean="0">
                <a:solidFill>
                  <a:srgbClr val="0070C0"/>
                </a:solidFill>
                <a:latin typeface="UD デジタル 教科書体 NP-B" panose="02020700000000000000" pitchFamily="18" charset="-128"/>
                <a:ea typeface="UD デジタル 教科書体 NP-B" panose="02020700000000000000" pitchFamily="18" charset="-128"/>
              </a:rPr>
              <a:t>クイズ</a:t>
            </a:r>
            <a:endParaRPr lang="en-US" altLang="ja-JP" sz="3200" dirty="0">
              <a:solidFill>
                <a:srgbClr val="0070C0"/>
              </a:solidFill>
              <a:latin typeface="UD デジタル 教科書体 NP-B" panose="02020700000000000000" pitchFamily="18" charset="-128"/>
              <a:ea typeface="UD デジタル 教科書体 NP-B" panose="02020700000000000000" pitchFamily="18" charset="-128"/>
            </a:endParaRPr>
          </a:p>
        </p:txBody>
      </p:sp>
      <p:sp>
        <p:nvSpPr>
          <p:cNvPr id="2" name="テキスト ボックス 1"/>
          <p:cNvSpPr txBox="1"/>
          <p:nvPr/>
        </p:nvSpPr>
        <p:spPr>
          <a:xfrm>
            <a:off x="2281440" y="6090766"/>
            <a:ext cx="8979989" cy="461665"/>
          </a:xfrm>
          <a:prstGeom prst="rect">
            <a:avLst/>
          </a:prstGeom>
          <a:noFill/>
        </p:spPr>
        <p:txBody>
          <a:bodyPr wrap="square" rtlCol="0">
            <a:spAutoFit/>
          </a:bodyPr>
          <a:lstStyle/>
          <a:p>
            <a:r>
              <a:rPr lang="ja-JP" altLang="en-US" sz="800" dirty="0" smtClean="0"/>
              <a:t>肩甲骨の位置（回転</a:t>
            </a:r>
            <a:r>
              <a:rPr lang="en-US" altLang="ja-JP" sz="800" dirty="0" smtClean="0"/>
              <a:t>gif</a:t>
            </a:r>
            <a:r>
              <a:rPr lang="ja-JP" altLang="en-US" sz="800" dirty="0" smtClean="0"/>
              <a:t>）：</a:t>
            </a:r>
            <a:r>
              <a:rPr lang="en-US" altLang="ja-JP" sz="800" dirty="0"/>
              <a:t>Images are generated by Database Center for </a:t>
            </a:r>
            <a:r>
              <a:rPr lang="en-US" altLang="ja-JP" sz="800" dirty="0" err="1"/>
              <a:t>Lifescience</a:t>
            </a:r>
            <a:r>
              <a:rPr lang="en-US" altLang="ja-JP" sz="800" dirty="0"/>
              <a:t> (DBCLS). - from </a:t>
            </a:r>
            <a:r>
              <a:rPr lang="en-US" altLang="ja-JP" sz="800" dirty="0" err="1"/>
              <a:t>Anatomography</a:t>
            </a:r>
            <a:r>
              <a:rPr lang="en-US" altLang="ja-JP" sz="800" dirty="0"/>
              <a:t>, website maintained by Life Science Databases(LSDB).You can get this image through URL below. </a:t>
            </a:r>
            <a:r>
              <a:rPr lang="ja-JP" altLang="en-US" sz="800" dirty="0"/>
              <a:t>次のアドレスからこのファイルで使用している画像を取得できます</a:t>
            </a:r>
            <a:r>
              <a:rPr lang="en-US" altLang="ja-JP" sz="800" dirty="0"/>
              <a:t>URL., CC BY-SA 2.1 </a:t>
            </a:r>
            <a:r>
              <a:rPr lang="en-US" altLang="ja-JP" sz="800" dirty="0" err="1"/>
              <a:t>jp</a:t>
            </a:r>
            <a:r>
              <a:rPr lang="en-US" altLang="ja-JP" sz="800" dirty="0"/>
              <a:t>, </a:t>
            </a:r>
            <a:r>
              <a:rPr lang="en-US" altLang="ja-JP" sz="800" dirty="0">
                <a:hlinkClick r:id="rId3"/>
              </a:rPr>
              <a:t>https://</a:t>
            </a:r>
            <a:r>
              <a:rPr lang="en-US" altLang="ja-JP" sz="800" dirty="0" smtClean="0">
                <a:hlinkClick r:id="rId3"/>
              </a:rPr>
              <a:t>commons.wikimedia.org/w/index.php?curid=10018695</a:t>
            </a:r>
            <a:endParaRPr lang="en-US" altLang="ja-JP" sz="800" dirty="0" smtClean="0"/>
          </a:p>
          <a:p>
            <a:r>
              <a:rPr lang="ja-JP" altLang="en-US" sz="800" dirty="0"/>
              <a:t>ギリシャリクガメ：</a:t>
            </a:r>
            <a:r>
              <a:rPr lang="en-US" altLang="ja-JP" sz="800" dirty="0" err="1"/>
              <a:t>Moise</a:t>
            </a:r>
            <a:r>
              <a:rPr lang="en-US" altLang="ja-JP" sz="800" dirty="0"/>
              <a:t> </a:t>
            </a:r>
            <a:r>
              <a:rPr lang="en-US" altLang="ja-JP" sz="800" dirty="0" err="1"/>
              <a:t>Nicu</a:t>
            </a:r>
            <a:r>
              <a:rPr lang="en-US" altLang="ja-JP" sz="800" dirty="0"/>
              <a:t> - 3.0, https://</a:t>
            </a:r>
            <a:r>
              <a:rPr lang="en-US" altLang="ja-JP" sz="800" dirty="0" smtClean="0"/>
              <a:t>commons.wikimedia.org/w/index.php?curid=7820765</a:t>
            </a:r>
            <a:endParaRPr lang="en-US" altLang="ja-JP" sz="800" dirty="0"/>
          </a:p>
        </p:txBody>
      </p:sp>
      <p:sp>
        <p:nvSpPr>
          <p:cNvPr id="14" name="テキスト ボックス 13"/>
          <p:cNvSpPr txBox="1"/>
          <p:nvPr/>
        </p:nvSpPr>
        <p:spPr>
          <a:xfrm>
            <a:off x="630434" y="6090766"/>
            <a:ext cx="1534394" cy="230832"/>
          </a:xfrm>
          <a:prstGeom prst="rect">
            <a:avLst/>
          </a:prstGeom>
          <a:noFill/>
        </p:spPr>
        <p:txBody>
          <a:bodyPr wrap="none" rtlCol="0">
            <a:spAutoFit/>
          </a:bodyPr>
          <a:lstStyle/>
          <a:p>
            <a:r>
              <a:rPr kumimoji="1" lang="ja-JP" altLang="en-US" sz="900" b="1" dirty="0" smtClean="0"/>
              <a:t>使用した写真の著作権表示</a:t>
            </a:r>
            <a:endParaRPr kumimoji="1" lang="ja-JP" altLang="en-US" sz="900" b="1" dirty="0"/>
          </a:p>
        </p:txBody>
      </p:sp>
      <p:pic>
        <p:nvPicPr>
          <p:cNvPr id="10" name="図 9"/>
          <p:cNvPicPr>
            <a:picLocks noChangeAspect="1"/>
          </p:cNvPicPr>
          <p:nvPr/>
        </p:nvPicPr>
        <p:blipFill>
          <a:blip r:embed="rId4"/>
          <a:stretch>
            <a:fillRect/>
          </a:stretch>
        </p:blipFill>
        <p:spPr>
          <a:xfrm>
            <a:off x="123567" y="335314"/>
            <a:ext cx="1387869" cy="691355"/>
          </a:xfrm>
          <a:prstGeom prst="rect">
            <a:avLst/>
          </a:prstGeom>
        </p:spPr>
      </p:pic>
      <p:sp>
        <p:nvSpPr>
          <p:cNvPr id="20" name="テキスト ボックス 19"/>
          <p:cNvSpPr txBox="1"/>
          <p:nvPr/>
        </p:nvSpPr>
        <p:spPr>
          <a:xfrm>
            <a:off x="1397631" y="2583105"/>
            <a:ext cx="8421872" cy="1569660"/>
          </a:xfrm>
          <a:prstGeom prst="rect">
            <a:avLst/>
          </a:prstGeom>
          <a:noFill/>
        </p:spPr>
        <p:txBody>
          <a:bodyPr wrap="square" rtlCol="0">
            <a:spAutoFit/>
          </a:bodyPr>
          <a:lstStyle/>
          <a:p>
            <a:r>
              <a:rPr lang="ja-JP" altLang="en-US" sz="2400" dirty="0" smtClean="0">
                <a:latin typeface="UD デジタル 教科書体 NP-B" panose="02020700000000000000" pitchFamily="18" charset="-128"/>
                <a:ea typeface="UD デジタル 教科書体 NP-B" panose="02020700000000000000" pitchFamily="18" charset="-128"/>
              </a:rPr>
              <a:t>①　背骨</a:t>
            </a:r>
            <a:endParaRPr lang="en-US" altLang="ja-JP" sz="2400" dirty="0" smtClean="0">
              <a:latin typeface="UD デジタル 教科書体 NP-B" panose="02020700000000000000" pitchFamily="18" charset="-128"/>
              <a:ea typeface="UD デジタル 教科書体 NP-B" panose="02020700000000000000" pitchFamily="18" charset="-128"/>
            </a:endParaRPr>
          </a:p>
          <a:p>
            <a:r>
              <a:rPr lang="ja-JP" altLang="en-US" sz="2400" dirty="0" smtClean="0">
                <a:latin typeface="UD デジタル 教科書体 NP-B" panose="02020700000000000000" pitchFamily="18" charset="-128"/>
                <a:ea typeface="UD デジタル 教科書体 NP-B" panose="02020700000000000000" pitchFamily="18" charset="-128"/>
              </a:rPr>
              <a:t>②</a:t>
            </a:r>
            <a:r>
              <a:rPr lang="ja-JP" altLang="en-US" sz="2400" dirty="0">
                <a:latin typeface="UD デジタル 教科書体 NP-B" panose="02020700000000000000" pitchFamily="18" charset="-128"/>
                <a:ea typeface="UD デジタル 教科書体 NP-B" panose="02020700000000000000" pitchFamily="18" charset="-128"/>
              </a:rPr>
              <a:t>　肩甲骨（けんこうこつ</a:t>
            </a:r>
            <a:r>
              <a:rPr lang="ja-JP" altLang="en-US" sz="2400" dirty="0" smtClean="0">
                <a:latin typeface="UD デジタル 教科書体 NP-B" panose="02020700000000000000" pitchFamily="18" charset="-128"/>
                <a:ea typeface="UD デジタル 教科書体 NP-B" panose="02020700000000000000" pitchFamily="18" charset="-128"/>
              </a:rPr>
              <a:t>）</a:t>
            </a:r>
            <a:endParaRPr lang="en-US" altLang="ja-JP" sz="2400" dirty="0" smtClean="0">
              <a:latin typeface="UD デジタル 教科書体 NP-B" panose="02020700000000000000" pitchFamily="18" charset="-128"/>
              <a:ea typeface="UD デジタル 教科書体 NP-B" panose="02020700000000000000" pitchFamily="18" charset="-128"/>
            </a:endParaRPr>
          </a:p>
          <a:p>
            <a:r>
              <a:rPr lang="ja-JP" altLang="en-US" sz="2400" dirty="0" smtClean="0">
                <a:latin typeface="UD デジタル 教科書体 NP-B" panose="02020700000000000000" pitchFamily="18" charset="-128"/>
                <a:ea typeface="UD デジタル 教科書体 NP-B" panose="02020700000000000000" pitchFamily="18" charset="-128"/>
              </a:rPr>
              <a:t>③　</a:t>
            </a:r>
            <a:r>
              <a:rPr lang="ja-JP" altLang="en-US" sz="2400" dirty="0">
                <a:latin typeface="UD デジタル 教科書体 NP-B" panose="02020700000000000000" pitchFamily="18" charset="-128"/>
                <a:ea typeface="UD デジタル 教科書体 NP-B" panose="02020700000000000000" pitchFamily="18" charset="-128"/>
              </a:rPr>
              <a:t>肋骨（ろっこつ）</a:t>
            </a:r>
            <a:endParaRPr lang="en-US" altLang="ja-JP" sz="2400" dirty="0">
              <a:latin typeface="UD デジタル 教科書体 NP-B" panose="02020700000000000000" pitchFamily="18" charset="-128"/>
              <a:ea typeface="UD デジタル 教科書体 NP-B" panose="02020700000000000000" pitchFamily="18" charset="-128"/>
            </a:endParaRPr>
          </a:p>
          <a:p>
            <a:r>
              <a:rPr lang="ja-JP" altLang="en-US" sz="2400" dirty="0" smtClean="0">
                <a:latin typeface="UD デジタル 教科書体 NP-B" panose="02020700000000000000" pitchFamily="18" charset="-128"/>
                <a:ea typeface="UD デジタル 教科書体 NP-B" panose="02020700000000000000" pitchFamily="18" charset="-128"/>
              </a:rPr>
              <a:t>④　皮膚</a:t>
            </a:r>
            <a:endParaRPr lang="en-US" altLang="ja-JP" sz="2400" dirty="0">
              <a:latin typeface="UD デジタル 教科書体 NP-B" panose="02020700000000000000" pitchFamily="18" charset="-128"/>
              <a:ea typeface="UD デジタル 教科書体 NP-B" panose="02020700000000000000" pitchFamily="18" charset="-128"/>
            </a:endParaRPr>
          </a:p>
        </p:txBody>
      </p:sp>
      <p:pic>
        <p:nvPicPr>
          <p:cNvPr id="3" name="図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92214" y="2583105"/>
            <a:ext cx="1905000" cy="1905000"/>
          </a:xfrm>
          <a:prstGeom prst="rect">
            <a:avLst/>
          </a:prstGeom>
        </p:spPr>
      </p:pic>
      <p:cxnSp>
        <p:nvCxnSpPr>
          <p:cNvPr id="8" name="直線矢印コネクタ 7"/>
          <p:cNvCxnSpPr/>
          <p:nvPr/>
        </p:nvCxnSpPr>
        <p:spPr>
          <a:xfrm>
            <a:off x="4506097" y="3535605"/>
            <a:ext cx="2627871"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2" name="直線矢印コネクタ 11"/>
          <p:cNvCxnSpPr/>
          <p:nvPr/>
        </p:nvCxnSpPr>
        <p:spPr>
          <a:xfrm>
            <a:off x="5329881" y="3155093"/>
            <a:ext cx="1507524" cy="12356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7" name="テキスト ボックス 26"/>
          <p:cNvSpPr txBox="1"/>
          <p:nvPr/>
        </p:nvSpPr>
        <p:spPr>
          <a:xfrm>
            <a:off x="7035045" y="4686925"/>
            <a:ext cx="1905000" cy="307777"/>
          </a:xfrm>
          <a:prstGeom prst="rect">
            <a:avLst/>
          </a:prstGeom>
          <a:noFill/>
        </p:spPr>
        <p:txBody>
          <a:bodyPr wrap="square" rtlCol="0">
            <a:spAutoFit/>
          </a:bodyPr>
          <a:lstStyle/>
          <a:p>
            <a:r>
              <a:rPr kumimoji="1" lang="ja-JP" altLang="en-US" sz="1400" dirty="0" smtClean="0"/>
              <a:t>人間の骨の位置</a:t>
            </a:r>
            <a:endParaRPr kumimoji="1" lang="ja-JP" altLang="en-US" sz="1400" dirty="0"/>
          </a:p>
        </p:txBody>
      </p:sp>
      <p:pic>
        <p:nvPicPr>
          <p:cNvPr id="28" name="図 2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11436" y="4310434"/>
            <a:ext cx="1950720" cy="1463040"/>
          </a:xfrm>
          <a:prstGeom prst="rect">
            <a:avLst/>
          </a:prstGeom>
        </p:spPr>
      </p:pic>
    </p:spTree>
    <p:custDataLst>
      <p:tags r:id="rId1"/>
    </p:custDataLst>
    <p:extLst>
      <p:ext uri="{BB962C8B-B14F-4D97-AF65-F5344CB8AC3E}">
        <p14:creationId xmlns:p14="http://schemas.microsoft.com/office/powerpoint/2010/main" val="1390544204"/>
      </p:ext>
    </p:extLst>
  </p:cSld>
  <p:clrMapOvr>
    <a:masterClrMapping/>
  </p:clrMapOvr>
  <mc:AlternateContent xmlns:mc="http://schemas.openxmlformats.org/markup-compatibility/2006" xmlns:p14="http://schemas.microsoft.com/office/powerpoint/2010/main">
    <mc:Choice Requires="p14">
      <p:transition spd="slow" p14:dur="2000" advTm="89851"/>
    </mc:Choice>
    <mc:Fallback xmlns="">
      <p:transition spd="slow" advTm="8985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par>
                                <p:cTn id="11" presetID="10" presetClass="entr" presetSubtype="0" fill="hold"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fade">
                                      <p:cBhvr>
                                        <p:cTn id="13" dur="500"/>
                                        <p:tgtEl>
                                          <p:spTgt spid="2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par>
                                <p:cTn id="19" presetID="10"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par>
                                <p:cTn id="22" presetID="10" presetClass="entr" presetSubtype="0" fill="hold" nodeType="with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500"/>
                                        <p:tgtEl>
                                          <p:spTgt spid="3"/>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500"/>
                                        <p:tgtEl>
                                          <p:spTgt spid="27"/>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fade">
                                      <p:cBhvr>
                                        <p:cTn id="3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14" grpId="0"/>
      <p:bldP spid="20" grpId="0"/>
      <p:bldP spid="27"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6.3|11.2|13.5"/>
</p:tagLst>
</file>

<file path=ppt/tags/tag10.xml><?xml version="1.0" encoding="utf-8"?>
<p:tagLst xmlns:a="http://schemas.openxmlformats.org/drawingml/2006/main" xmlns:r="http://schemas.openxmlformats.org/officeDocument/2006/relationships" xmlns:p="http://schemas.openxmlformats.org/presentationml/2006/main">
  <p:tag name="TIMING" val="|11.2|6.4|31.5|22.8"/>
</p:tagLst>
</file>

<file path=ppt/tags/tag11.xml><?xml version="1.0" encoding="utf-8"?>
<p:tagLst xmlns:a="http://schemas.openxmlformats.org/drawingml/2006/main" xmlns:r="http://schemas.openxmlformats.org/officeDocument/2006/relationships" xmlns:p="http://schemas.openxmlformats.org/presentationml/2006/main">
  <p:tag name="TIMING" val="|11.2|6.4|31.5|22.8"/>
</p:tagLst>
</file>

<file path=ppt/tags/tag12.xml><?xml version="1.0" encoding="utf-8"?>
<p:tagLst xmlns:a="http://schemas.openxmlformats.org/drawingml/2006/main" xmlns:r="http://schemas.openxmlformats.org/officeDocument/2006/relationships" xmlns:p="http://schemas.openxmlformats.org/presentationml/2006/main">
  <p:tag name="TIMING" val="|11.2|6.4|31.5|22.8"/>
</p:tagLst>
</file>

<file path=ppt/tags/tag13.xml><?xml version="1.0" encoding="utf-8"?>
<p:tagLst xmlns:a="http://schemas.openxmlformats.org/drawingml/2006/main" xmlns:r="http://schemas.openxmlformats.org/officeDocument/2006/relationships" xmlns:p="http://schemas.openxmlformats.org/presentationml/2006/main">
  <p:tag name="TIMING" val="|11.2|6.4|31.5|22.8"/>
</p:tagLst>
</file>

<file path=ppt/tags/tag14.xml><?xml version="1.0" encoding="utf-8"?>
<p:tagLst xmlns:a="http://schemas.openxmlformats.org/drawingml/2006/main" xmlns:r="http://schemas.openxmlformats.org/officeDocument/2006/relationships" xmlns:p="http://schemas.openxmlformats.org/presentationml/2006/main">
  <p:tag name="TIMING" val="|11.2|6.4|31.5|22.8"/>
</p:tagLst>
</file>

<file path=ppt/tags/tag15.xml><?xml version="1.0" encoding="utf-8"?>
<p:tagLst xmlns:a="http://schemas.openxmlformats.org/drawingml/2006/main" xmlns:r="http://schemas.openxmlformats.org/officeDocument/2006/relationships" xmlns:p="http://schemas.openxmlformats.org/presentationml/2006/main">
  <p:tag name="TIMING" val="|11.2|6.4|31.5|22.8"/>
</p:tagLst>
</file>

<file path=ppt/tags/tag16.xml><?xml version="1.0" encoding="utf-8"?>
<p:tagLst xmlns:a="http://schemas.openxmlformats.org/drawingml/2006/main" xmlns:r="http://schemas.openxmlformats.org/officeDocument/2006/relationships" xmlns:p="http://schemas.openxmlformats.org/presentationml/2006/main">
  <p:tag name="TIMING" val="|11.2|6.4|31.5|22.8"/>
</p:tagLst>
</file>

<file path=ppt/tags/tag17.xml><?xml version="1.0" encoding="utf-8"?>
<p:tagLst xmlns:a="http://schemas.openxmlformats.org/drawingml/2006/main" xmlns:r="http://schemas.openxmlformats.org/officeDocument/2006/relationships" xmlns:p="http://schemas.openxmlformats.org/presentationml/2006/main">
  <p:tag name="TIMING" val="|11.2|6.4|31.5|22.8"/>
</p:tagLst>
</file>

<file path=ppt/tags/tag18.xml><?xml version="1.0" encoding="utf-8"?>
<p:tagLst xmlns:a="http://schemas.openxmlformats.org/drawingml/2006/main" xmlns:r="http://schemas.openxmlformats.org/officeDocument/2006/relationships" xmlns:p="http://schemas.openxmlformats.org/presentationml/2006/main">
  <p:tag name="TIMING" val="|11.2|6.4|31.5|22.8"/>
</p:tagLst>
</file>

<file path=ppt/tags/tag19.xml><?xml version="1.0" encoding="utf-8"?>
<p:tagLst xmlns:a="http://schemas.openxmlformats.org/drawingml/2006/main" xmlns:r="http://schemas.openxmlformats.org/officeDocument/2006/relationships" xmlns:p="http://schemas.openxmlformats.org/presentationml/2006/main">
  <p:tag name="TIMING" val="|11.2|6.4|31.5|22.8"/>
</p:tagLst>
</file>

<file path=ppt/tags/tag2.xml><?xml version="1.0" encoding="utf-8"?>
<p:tagLst xmlns:a="http://schemas.openxmlformats.org/drawingml/2006/main" xmlns:r="http://schemas.openxmlformats.org/officeDocument/2006/relationships" xmlns:p="http://schemas.openxmlformats.org/presentationml/2006/main">
  <p:tag name="TIMING" val="|6.3|11.2|13.5"/>
</p:tagLst>
</file>

<file path=ppt/tags/tag20.xml><?xml version="1.0" encoding="utf-8"?>
<p:tagLst xmlns:a="http://schemas.openxmlformats.org/drawingml/2006/main" xmlns:r="http://schemas.openxmlformats.org/officeDocument/2006/relationships" xmlns:p="http://schemas.openxmlformats.org/presentationml/2006/main">
  <p:tag name="TIMING" val="|11.2|6.4|31.5|22.8"/>
</p:tagLst>
</file>

<file path=ppt/tags/tag21.xml><?xml version="1.0" encoding="utf-8"?>
<p:tagLst xmlns:a="http://schemas.openxmlformats.org/drawingml/2006/main" xmlns:r="http://schemas.openxmlformats.org/officeDocument/2006/relationships" xmlns:p="http://schemas.openxmlformats.org/presentationml/2006/main">
  <p:tag name="TIMING" val="|11.2|6.4|31.5|22.8"/>
</p:tagLst>
</file>

<file path=ppt/tags/tag3.xml><?xml version="1.0" encoding="utf-8"?>
<p:tagLst xmlns:a="http://schemas.openxmlformats.org/drawingml/2006/main" xmlns:r="http://schemas.openxmlformats.org/officeDocument/2006/relationships" xmlns:p="http://schemas.openxmlformats.org/presentationml/2006/main">
  <p:tag name="TIMING" val="|6.3|11.2|13.5"/>
</p:tagLst>
</file>

<file path=ppt/tags/tag4.xml><?xml version="1.0" encoding="utf-8"?>
<p:tagLst xmlns:a="http://schemas.openxmlformats.org/drawingml/2006/main" xmlns:r="http://schemas.openxmlformats.org/officeDocument/2006/relationships" xmlns:p="http://schemas.openxmlformats.org/presentationml/2006/main">
  <p:tag name="TIMING" val="|6.3|11.2|13.5"/>
</p:tagLst>
</file>

<file path=ppt/tags/tag5.xml><?xml version="1.0" encoding="utf-8"?>
<p:tagLst xmlns:a="http://schemas.openxmlformats.org/drawingml/2006/main" xmlns:r="http://schemas.openxmlformats.org/officeDocument/2006/relationships" xmlns:p="http://schemas.openxmlformats.org/presentationml/2006/main">
  <p:tag name="TIMING" val="|11.2|6.4|31.5|22.8"/>
</p:tagLst>
</file>

<file path=ppt/tags/tag6.xml><?xml version="1.0" encoding="utf-8"?>
<p:tagLst xmlns:a="http://schemas.openxmlformats.org/drawingml/2006/main" xmlns:r="http://schemas.openxmlformats.org/officeDocument/2006/relationships" xmlns:p="http://schemas.openxmlformats.org/presentationml/2006/main">
  <p:tag name="TIMING" val="|11.2|6.4|31.5|22.8"/>
</p:tagLst>
</file>

<file path=ppt/tags/tag7.xml><?xml version="1.0" encoding="utf-8"?>
<p:tagLst xmlns:a="http://schemas.openxmlformats.org/drawingml/2006/main" xmlns:r="http://schemas.openxmlformats.org/officeDocument/2006/relationships" xmlns:p="http://schemas.openxmlformats.org/presentationml/2006/main">
  <p:tag name="TIMING" val="|11.2|6.4|31.5|22.8"/>
</p:tagLst>
</file>

<file path=ppt/tags/tag8.xml><?xml version="1.0" encoding="utf-8"?>
<p:tagLst xmlns:a="http://schemas.openxmlformats.org/drawingml/2006/main" xmlns:r="http://schemas.openxmlformats.org/officeDocument/2006/relationships" xmlns:p="http://schemas.openxmlformats.org/presentationml/2006/main">
  <p:tag name="TIMING" val="|11.2|6.4|31.5|22.8"/>
</p:tagLst>
</file>

<file path=ppt/tags/tag9.xml><?xml version="1.0" encoding="utf-8"?>
<p:tagLst xmlns:a="http://schemas.openxmlformats.org/drawingml/2006/main" xmlns:r="http://schemas.openxmlformats.org/officeDocument/2006/relationships" xmlns:p="http://schemas.openxmlformats.org/presentationml/2006/main">
  <p:tag name="TIMING" val="|11.2|6.4|31.5|22.8"/>
</p:tagLst>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3202</TotalTime>
  <Words>2906</Words>
  <Application>Microsoft Office PowerPoint</Application>
  <PresentationFormat>ワイド画面</PresentationFormat>
  <Paragraphs>383</Paragraphs>
  <Slides>32</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32</vt:i4>
      </vt:variant>
    </vt:vector>
  </HeadingPairs>
  <TitlesOfParts>
    <vt:vector size="39" baseType="lpstr">
      <vt:lpstr>BIZ UDPゴシック</vt:lpstr>
      <vt:lpstr>ＭＳ Ｐゴシック</vt:lpstr>
      <vt:lpstr>UD デジタル 教科書体 NP-B</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山城 正仁</dc:creator>
  <cp:lastModifiedBy>hr tk</cp:lastModifiedBy>
  <cp:revision>256</cp:revision>
  <dcterms:created xsi:type="dcterms:W3CDTF">2016-09-30T07:18:48Z</dcterms:created>
  <dcterms:modified xsi:type="dcterms:W3CDTF">2022-12-29T04:30:40Z</dcterms:modified>
</cp:coreProperties>
</file>