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 id="2147483713" r:id="rId2"/>
  </p:sldMasterIdLst>
  <p:notesMasterIdLst>
    <p:notesMasterId r:id="rId49"/>
  </p:notesMasterIdLst>
  <p:sldIdLst>
    <p:sldId id="256" r:id="rId3"/>
    <p:sldId id="401" r:id="rId4"/>
    <p:sldId id="406" r:id="rId5"/>
    <p:sldId id="408" r:id="rId6"/>
    <p:sldId id="407" r:id="rId7"/>
    <p:sldId id="409" r:id="rId8"/>
    <p:sldId id="410" r:id="rId9"/>
    <p:sldId id="411" r:id="rId10"/>
    <p:sldId id="412" r:id="rId11"/>
    <p:sldId id="413" r:id="rId12"/>
    <p:sldId id="393" r:id="rId13"/>
    <p:sldId id="414" r:id="rId14"/>
    <p:sldId id="416" r:id="rId15"/>
    <p:sldId id="415" r:id="rId16"/>
    <p:sldId id="418" r:id="rId17"/>
    <p:sldId id="419" r:id="rId18"/>
    <p:sldId id="319" r:id="rId19"/>
    <p:sldId id="420" r:id="rId20"/>
    <p:sldId id="421" r:id="rId21"/>
    <p:sldId id="443" r:id="rId22"/>
    <p:sldId id="444" r:id="rId23"/>
    <p:sldId id="445" r:id="rId24"/>
    <p:sldId id="446" r:id="rId25"/>
    <p:sldId id="423" r:id="rId26"/>
    <p:sldId id="424" r:id="rId27"/>
    <p:sldId id="425" r:id="rId28"/>
    <p:sldId id="320" r:id="rId29"/>
    <p:sldId id="398" r:id="rId30"/>
    <p:sldId id="426" r:id="rId31"/>
    <p:sldId id="428" r:id="rId32"/>
    <p:sldId id="429" r:id="rId33"/>
    <p:sldId id="430" r:id="rId34"/>
    <p:sldId id="431" r:id="rId35"/>
    <p:sldId id="432" r:id="rId36"/>
    <p:sldId id="433" r:id="rId37"/>
    <p:sldId id="436" r:id="rId38"/>
    <p:sldId id="437" r:id="rId39"/>
    <p:sldId id="438" r:id="rId40"/>
    <p:sldId id="440" r:id="rId41"/>
    <p:sldId id="439" r:id="rId42"/>
    <p:sldId id="441" r:id="rId43"/>
    <p:sldId id="449" r:id="rId44"/>
    <p:sldId id="448" r:id="rId45"/>
    <p:sldId id="442" r:id="rId46"/>
    <p:sldId id="388" r:id="rId47"/>
    <p:sldId id="450" r:id="rId4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FFCC"/>
    <a:srgbClr val="CCFFFF"/>
    <a:srgbClr val="99FF99"/>
    <a:srgbClr val="66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55" autoAdjust="0"/>
    <p:restoredTop sz="88235" autoAdjust="0"/>
  </p:normalViewPr>
  <p:slideViewPr>
    <p:cSldViewPr snapToGrid="0">
      <p:cViewPr varScale="1">
        <p:scale>
          <a:sx n="102" d="100"/>
          <a:sy n="102" d="100"/>
        </p:scale>
        <p:origin x="10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199E4599-023F-422F-A06F-35BE994495E8}" type="datetimeFigureOut">
              <a:rPr kumimoji="1" lang="ja-JP" altLang="en-US" smtClean="0"/>
              <a:t>2022/12/29</a:t>
            </a:fld>
            <a:endParaRPr kumimoji="1" lang="ja-JP" altLang="en-US" dirty="0"/>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ja-JP" altLang="en-US" dirty="0"/>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08F5BC09-9598-4982-9698-136A1B9F3909}" type="slidenum">
              <a:rPr kumimoji="1" lang="ja-JP" altLang="en-US" smtClean="0"/>
              <a:t>‹#›</a:t>
            </a:fld>
            <a:endParaRPr kumimoji="1" lang="ja-JP" altLang="en-US" dirty="0"/>
          </a:p>
        </p:txBody>
      </p:sp>
    </p:spTree>
    <p:extLst>
      <p:ext uri="{BB962C8B-B14F-4D97-AF65-F5344CB8AC3E}">
        <p14:creationId xmlns:p14="http://schemas.microsoft.com/office/powerpoint/2010/main" val="2138746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8F5BC09-9598-4982-9698-136A1B9F3909}" type="slidenum">
              <a:rPr kumimoji="1" lang="ja-JP" altLang="en-US" smtClean="0"/>
              <a:t>11</a:t>
            </a:fld>
            <a:endParaRPr kumimoji="1" lang="ja-JP" altLang="en-US" dirty="0"/>
          </a:p>
        </p:txBody>
      </p:sp>
    </p:spTree>
    <p:extLst>
      <p:ext uri="{BB962C8B-B14F-4D97-AF65-F5344CB8AC3E}">
        <p14:creationId xmlns:p14="http://schemas.microsoft.com/office/powerpoint/2010/main" val="74785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25</a:t>
            </a:fld>
            <a:endParaRPr kumimoji="1" lang="ja-JP" altLang="en-US"/>
          </a:p>
        </p:txBody>
      </p:sp>
    </p:spTree>
    <p:extLst>
      <p:ext uri="{BB962C8B-B14F-4D97-AF65-F5344CB8AC3E}">
        <p14:creationId xmlns:p14="http://schemas.microsoft.com/office/powerpoint/2010/main" val="416290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27</a:t>
            </a:fld>
            <a:endParaRPr kumimoji="1" lang="ja-JP" altLang="en-US"/>
          </a:p>
        </p:txBody>
      </p:sp>
    </p:spTree>
    <p:extLst>
      <p:ext uri="{BB962C8B-B14F-4D97-AF65-F5344CB8AC3E}">
        <p14:creationId xmlns:p14="http://schemas.microsoft.com/office/powerpoint/2010/main" val="427806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29</a:t>
            </a:fld>
            <a:endParaRPr kumimoji="1" lang="ja-JP" altLang="en-US"/>
          </a:p>
        </p:txBody>
      </p:sp>
    </p:spTree>
    <p:extLst>
      <p:ext uri="{BB962C8B-B14F-4D97-AF65-F5344CB8AC3E}">
        <p14:creationId xmlns:p14="http://schemas.microsoft.com/office/powerpoint/2010/main" val="2868080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30</a:t>
            </a:fld>
            <a:endParaRPr kumimoji="1" lang="ja-JP" altLang="en-US"/>
          </a:p>
        </p:txBody>
      </p:sp>
    </p:spTree>
    <p:extLst>
      <p:ext uri="{BB962C8B-B14F-4D97-AF65-F5344CB8AC3E}">
        <p14:creationId xmlns:p14="http://schemas.microsoft.com/office/powerpoint/2010/main" val="3825699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43</a:t>
            </a:fld>
            <a:endParaRPr kumimoji="1" lang="ja-JP" altLang="en-US"/>
          </a:p>
        </p:txBody>
      </p:sp>
    </p:spTree>
    <p:extLst>
      <p:ext uri="{BB962C8B-B14F-4D97-AF65-F5344CB8AC3E}">
        <p14:creationId xmlns:p14="http://schemas.microsoft.com/office/powerpoint/2010/main" val="3151328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16</a:t>
            </a:fld>
            <a:endParaRPr kumimoji="1" lang="ja-JP" altLang="en-US"/>
          </a:p>
        </p:txBody>
      </p:sp>
    </p:spTree>
    <p:extLst>
      <p:ext uri="{BB962C8B-B14F-4D97-AF65-F5344CB8AC3E}">
        <p14:creationId xmlns:p14="http://schemas.microsoft.com/office/powerpoint/2010/main" val="316184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17</a:t>
            </a:fld>
            <a:endParaRPr kumimoji="1" lang="ja-JP" altLang="en-US"/>
          </a:p>
        </p:txBody>
      </p:sp>
    </p:spTree>
    <p:extLst>
      <p:ext uri="{BB962C8B-B14F-4D97-AF65-F5344CB8AC3E}">
        <p14:creationId xmlns:p14="http://schemas.microsoft.com/office/powerpoint/2010/main" val="45129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18</a:t>
            </a:fld>
            <a:endParaRPr kumimoji="1" lang="ja-JP" altLang="en-US"/>
          </a:p>
        </p:txBody>
      </p:sp>
    </p:spTree>
    <p:extLst>
      <p:ext uri="{BB962C8B-B14F-4D97-AF65-F5344CB8AC3E}">
        <p14:creationId xmlns:p14="http://schemas.microsoft.com/office/powerpoint/2010/main" val="400119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19</a:t>
            </a:fld>
            <a:endParaRPr kumimoji="1" lang="ja-JP" altLang="en-US"/>
          </a:p>
        </p:txBody>
      </p:sp>
    </p:spTree>
    <p:extLst>
      <p:ext uri="{BB962C8B-B14F-4D97-AF65-F5344CB8AC3E}">
        <p14:creationId xmlns:p14="http://schemas.microsoft.com/office/powerpoint/2010/main" val="262889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20</a:t>
            </a:fld>
            <a:endParaRPr kumimoji="1" lang="ja-JP" altLang="en-US"/>
          </a:p>
        </p:txBody>
      </p:sp>
    </p:spTree>
    <p:extLst>
      <p:ext uri="{BB962C8B-B14F-4D97-AF65-F5344CB8AC3E}">
        <p14:creationId xmlns:p14="http://schemas.microsoft.com/office/powerpoint/2010/main" val="1252863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21</a:t>
            </a:fld>
            <a:endParaRPr kumimoji="1" lang="ja-JP" altLang="en-US"/>
          </a:p>
        </p:txBody>
      </p:sp>
    </p:spTree>
    <p:extLst>
      <p:ext uri="{BB962C8B-B14F-4D97-AF65-F5344CB8AC3E}">
        <p14:creationId xmlns:p14="http://schemas.microsoft.com/office/powerpoint/2010/main" val="41576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22</a:t>
            </a:fld>
            <a:endParaRPr kumimoji="1" lang="ja-JP" altLang="en-US"/>
          </a:p>
        </p:txBody>
      </p:sp>
    </p:spTree>
    <p:extLst>
      <p:ext uri="{BB962C8B-B14F-4D97-AF65-F5344CB8AC3E}">
        <p14:creationId xmlns:p14="http://schemas.microsoft.com/office/powerpoint/2010/main" val="1943645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8F5BC09-9598-4982-9698-136A1B9F3909}" type="slidenum">
              <a:rPr kumimoji="1" lang="ja-JP" altLang="en-US" smtClean="0"/>
              <a:t>23</a:t>
            </a:fld>
            <a:endParaRPr kumimoji="1" lang="ja-JP" altLang="en-US"/>
          </a:p>
        </p:txBody>
      </p:sp>
    </p:spTree>
    <p:extLst>
      <p:ext uri="{BB962C8B-B14F-4D97-AF65-F5344CB8AC3E}">
        <p14:creationId xmlns:p14="http://schemas.microsoft.com/office/powerpoint/2010/main" val="67954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1147457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171140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3133584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1608395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4284646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2863849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2505526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2153188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901777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49243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91869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1005093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3442500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1836555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3683516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151413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43781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16577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82986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351966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3487285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184D07-142E-43BE-9B03-AE360B60C03E}" type="datetimeFigureOut">
              <a:rPr kumimoji="1" lang="ja-JP" altLang="en-US" smtClean="0"/>
              <a:t>2022/12/29</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217139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84854690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2184D07-142E-43BE-9B03-AE360B60C03E}" type="datetimeFigureOut">
              <a:rPr kumimoji="1" lang="ja-JP" altLang="en-US" smtClean="0"/>
              <a:t>2022/12/29</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F0B7A73-C1D9-4963-A7DD-3DBC5E47112D}" type="slidenum">
              <a:rPr kumimoji="1" lang="ja-JP" altLang="en-US" smtClean="0"/>
              <a:t>‹#›</a:t>
            </a:fld>
            <a:endParaRPr kumimoji="1" lang="ja-JP" altLang="en-US" dirty="0"/>
          </a:p>
        </p:txBody>
      </p:sp>
    </p:spTree>
    <p:extLst>
      <p:ext uri="{BB962C8B-B14F-4D97-AF65-F5344CB8AC3E}">
        <p14:creationId xmlns:p14="http://schemas.microsoft.com/office/powerpoint/2010/main" val="190217337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hyperlink" Target="https://www.silhouette-ac.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ilhouette-ac.com/" TargetMode="Externa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ilhouette-ac.com/" TargetMode="Externa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ilhouette-ac.com/" TargetMode="Externa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ilhouette-ac.com/" TargetMode="Externa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ilhouette-ac.com/" TargetMode="Externa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ilhouette-ac.com/" TargetMode="Externa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ilhouette-ac.com/" TargetMode="Externa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hyperlink" Target="https://www.silhouette-ac.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ilhouette-ac.com/" TargetMode="Externa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silhouette-ac.com/" TargetMode="Externa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hyperlink" Target="https://www.silhouette-ac.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hyperlink" Target="https://www.silhouette-ac.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hyperlink" Target="https://www.silhouette-ac.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https://www.silhouette-ac.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s://www.silhouette-ac.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15529" y="4778263"/>
            <a:ext cx="4784660" cy="953332"/>
          </a:xfrm>
        </p:spPr>
        <p:txBody>
          <a:bodyPr>
            <a:noAutofit/>
          </a:bodyPr>
          <a:lstStyle/>
          <a:p>
            <a:r>
              <a:rPr kumimoji="1" lang="ja-JP" altLang="en-US" sz="1100" dirty="0" smtClean="0">
                <a:latin typeface="UD デジタル 教科書体 NP-R" panose="02020400000000000000" pitchFamily="18" charset="-128"/>
                <a:ea typeface="UD デジタル 教科書体 NP-R" panose="02020400000000000000" pitchFamily="18" charset="-128"/>
              </a:rPr>
              <a:t>愛玩動物飼育管理士　第</a:t>
            </a:r>
            <a:r>
              <a:rPr lang="en-US" altLang="ja-JP" sz="1100" dirty="0">
                <a:latin typeface="UD デジタル 教科書体 NP-R" panose="02020400000000000000" pitchFamily="18" charset="-128"/>
                <a:ea typeface="UD デジタル 教科書体 NP-R" panose="02020400000000000000" pitchFamily="18" charset="-128"/>
              </a:rPr>
              <a:t>Ⅶ</a:t>
            </a:r>
            <a:r>
              <a:rPr lang="ja-JP" altLang="en-US" sz="1100" dirty="0">
                <a:latin typeface="UD デジタル 教科書体 NP-R" panose="02020400000000000000" pitchFamily="18" charset="-128"/>
                <a:ea typeface="UD デジタル 教科書体 NP-R" panose="02020400000000000000" pitchFamily="18" charset="-128"/>
              </a:rPr>
              <a:t>編　動物の飼養管理</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各論</a:t>
            </a:r>
            <a:r>
              <a:rPr lang="en-US" altLang="ja-JP" sz="1100" dirty="0">
                <a:latin typeface="UD デジタル 教科書体 NP-R" panose="02020400000000000000" pitchFamily="18" charset="-128"/>
                <a:ea typeface="UD デジタル 教科書体 NP-R" panose="02020400000000000000" pitchFamily="18" charset="-128"/>
              </a:rPr>
              <a:t>〉</a:t>
            </a:r>
          </a:p>
          <a:p>
            <a:r>
              <a:rPr kumimoji="1" lang="ja-JP" altLang="en-US" sz="1100" dirty="0" smtClean="0">
                <a:latin typeface="UD デジタル 教科書体 NP-R" panose="02020400000000000000" pitchFamily="18" charset="-128"/>
                <a:ea typeface="UD デジタル 教科書体 NP-R" panose="02020400000000000000" pitchFamily="18" charset="-128"/>
              </a:rPr>
              <a:t>第</a:t>
            </a:r>
            <a:r>
              <a:rPr kumimoji="1" lang="en-US" altLang="ja-JP" sz="1100" dirty="0" smtClean="0">
                <a:latin typeface="UD デジタル 教科書体 NP-R" panose="02020400000000000000" pitchFamily="18" charset="-128"/>
                <a:ea typeface="UD デジタル 教科書体 NP-R" panose="02020400000000000000" pitchFamily="18" charset="-128"/>
              </a:rPr>
              <a:t>1</a:t>
            </a:r>
            <a:r>
              <a:rPr kumimoji="1" lang="ja-JP" altLang="en-US" sz="1100" dirty="0" smtClean="0">
                <a:latin typeface="UD デジタル 教科書体 NP-R" panose="02020400000000000000" pitchFamily="18" charset="-128"/>
                <a:ea typeface="UD デジタル 教科書体 NP-R" panose="02020400000000000000" pitchFamily="18" charset="-128"/>
              </a:rPr>
              <a:t>章</a:t>
            </a:r>
            <a:r>
              <a:rPr kumimoji="1" lang="ja-JP" altLang="en-US" sz="1100" dirty="0">
                <a:latin typeface="UD デジタル 教科書体 NP-R" panose="02020400000000000000" pitchFamily="18" charset="-128"/>
                <a:ea typeface="UD デジタル 教科書体 NP-R" panose="02020400000000000000" pitchFamily="18" charset="-128"/>
              </a:rPr>
              <a:t>　犬の飼養管理</a:t>
            </a:r>
            <a:endParaRPr kumimoji="1" lang="en-US" altLang="ja-JP" sz="1100" dirty="0">
              <a:latin typeface="UD デジタル 教科書体 NP-R" panose="02020400000000000000" pitchFamily="18" charset="-128"/>
              <a:ea typeface="UD デジタル 教科書体 NP-R" panose="020204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第</a:t>
            </a:r>
            <a:r>
              <a:rPr lang="en-US" altLang="ja-JP" sz="1100" dirty="0">
                <a:latin typeface="UD デジタル 教科書体 NP-R" panose="02020400000000000000" pitchFamily="18" charset="-128"/>
                <a:ea typeface="UD デジタル 教科書体 NP-R" panose="02020400000000000000" pitchFamily="18" charset="-128"/>
              </a:rPr>
              <a:t>2</a:t>
            </a:r>
            <a:r>
              <a:rPr lang="ja-JP" altLang="en-US" sz="1100" dirty="0">
                <a:latin typeface="UD デジタル 教科書体 NP-R" panose="02020400000000000000" pitchFamily="18" charset="-128"/>
                <a:ea typeface="UD デジタル 教科書体 NP-R" panose="02020400000000000000" pitchFamily="18" charset="-128"/>
              </a:rPr>
              <a:t>章　猫の飼養管理</a:t>
            </a:r>
            <a:endParaRPr lang="en-US" altLang="ja-JP" sz="1100" dirty="0">
              <a:latin typeface="UD デジタル 教科書体 NP-R" panose="02020400000000000000" pitchFamily="18" charset="-128"/>
              <a:ea typeface="UD デジタル 教科書体 NP-R" panose="02020400000000000000" pitchFamily="18" charset="-128"/>
            </a:endParaRPr>
          </a:p>
          <a:p>
            <a:endParaRPr lang="en-US" altLang="ja-JP" sz="1100" dirty="0">
              <a:latin typeface="UD デジタル 教科書体 NP-R" panose="02020400000000000000" pitchFamily="18" charset="-128"/>
              <a:ea typeface="UD デジタル 教科書体 NP-R" panose="02020400000000000000" pitchFamily="18" charset="-128"/>
            </a:endParaRPr>
          </a:p>
        </p:txBody>
      </p:sp>
      <p:sp>
        <p:nvSpPr>
          <p:cNvPr id="9" name="テキスト ボックス 8"/>
          <p:cNvSpPr txBox="1"/>
          <p:nvPr/>
        </p:nvSpPr>
        <p:spPr>
          <a:xfrm>
            <a:off x="3058593" y="771589"/>
            <a:ext cx="7447482"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イヌ・ネコの口腔形態機能</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6187889" y="504012"/>
            <a:ext cx="1188890"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こうくう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6830008" y="6531427"/>
            <a:ext cx="5253134" cy="223936"/>
          </a:xfrm>
          <a:prstGeom prst="rect">
            <a:avLst/>
          </a:prstGeom>
          <a:noFill/>
        </p:spPr>
        <p:txBody>
          <a:bodyPr wrap="square" rtlCol="0">
            <a:spAutoFit/>
          </a:bodyPr>
          <a:lstStyle/>
          <a:p>
            <a:r>
              <a:rPr kumimoji="1" lang="ja-JP" altLang="en-US" sz="800" dirty="0" smtClean="0"/>
              <a:t>豚足を食べるゴールデン・レトリバー：</a:t>
            </a:r>
            <a:r>
              <a:rPr kumimoji="1" lang="en-US" altLang="ja-JP" sz="800" dirty="0" err="1" smtClean="0"/>
              <a:t>Denhulde</a:t>
            </a:r>
            <a:r>
              <a:rPr kumimoji="1" lang="en-US" altLang="ja-JP" sz="800" dirty="0" smtClean="0"/>
              <a:t> -</a:t>
            </a:r>
            <a:r>
              <a:rPr kumimoji="1" lang="ja-JP" altLang="en-US" sz="800" dirty="0" smtClean="0"/>
              <a:t>継承 </a:t>
            </a:r>
            <a:r>
              <a:rPr kumimoji="1" lang="en-US" altLang="ja-JP" sz="800" dirty="0"/>
              <a:t>3.0, https://</a:t>
            </a:r>
            <a:r>
              <a:rPr kumimoji="1" lang="en-US" altLang="ja-JP" sz="800" dirty="0" smtClean="0"/>
              <a:t>commons.wikimedia.org/w/index.php?curid=4300940</a:t>
            </a:r>
            <a:endParaRPr kumimoji="1" lang="ja-JP" altLang="en-US" sz="800" dirty="0"/>
          </a:p>
        </p:txBody>
      </p:sp>
      <p:sp>
        <p:nvSpPr>
          <p:cNvPr id="13" name="テキスト ボックス 12"/>
          <p:cNvSpPr txBox="1"/>
          <p:nvPr/>
        </p:nvSpPr>
        <p:spPr>
          <a:xfrm>
            <a:off x="6830008" y="6315983"/>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650" y="1533687"/>
            <a:ext cx="2297092" cy="3029132"/>
          </a:xfrm>
          <a:prstGeom prst="rect">
            <a:avLst/>
          </a:prstGeom>
        </p:spPr>
      </p:pic>
      <p:sp>
        <p:nvSpPr>
          <p:cNvPr id="12" name="テキスト ボックス 11"/>
          <p:cNvSpPr txBox="1"/>
          <p:nvPr/>
        </p:nvSpPr>
        <p:spPr>
          <a:xfrm>
            <a:off x="1920070" y="5728492"/>
            <a:ext cx="8725466" cy="369332"/>
          </a:xfrm>
          <a:prstGeom prst="rect">
            <a:avLst/>
          </a:prstGeom>
          <a:noFill/>
        </p:spPr>
        <p:txBody>
          <a:bodyPr wrap="none" rtlCol="0">
            <a:spAutoFit/>
          </a:bodyPr>
          <a:lstStyle/>
          <a:p>
            <a:r>
              <a:rPr kumimoji="1" lang="ja-JP" altLang="en-US" dirty="0" smtClean="0">
                <a:solidFill>
                  <a:srgbClr val="0070C0"/>
                </a:solidFill>
                <a:latin typeface="UD デジタル 教科書体 NP-B" panose="02020700000000000000" pitchFamily="18" charset="-128"/>
                <a:ea typeface="UD デジタル 教科書体 NP-B" panose="02020700000000000000" pitchFamily="18" charset="-128"/>
              </a:rPr>
              <a:t>文部科学省　沖縄・動物系分野における有機的高専連携プログラム開発・実証事業</a:t>
            </a:r>
            <a:endPar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017691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21299" y="1592423"/>
            <a:ext cx="7912361" cy="5274908"/>
          </a:xfrm>
          <a:prstGeom prst="rect">
            <a:avLst/>
          </a:prstGeom>
        </p:spPr>
      </p:pic>
      <p:sp>
        <p:nvSpPr>
          <p:cNvPr id="2"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a:t>
            </a:r>
            <a:r>
              <a:rPr lang="ja-JP" altLang="en-US" dirty="0">
                <a:latin typeface="UD デジタル 教科書体 NP-B" panose="02020700000000000000" pitchFamily="18" charset="-128"/>
                <a:ea typeface="UD デジタル 教科書体 NP-B" panose="02020700000000000000" pitchFamily="18" charset="-128"/>
              </a:rPr>
              <a:t>の歯のこと</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3"/>
          <a:stretch>
            <a:fillRect/>
          </a:stretch>
        </p:blipFill>
        <p:spPr>
          <a:xfrm>
            <a:off x="336416" y="278289"/>
            <a:ext cx="1189846" cy="1150620"/>
          </a:xfrm>
          <a:prstGeom prst="rect">
            <a:avLst/>
          </a:prstGeom>
        </p:spPr>
      </p:pic>
      <p:sp>
        <p:nvSpPr>
          <p:cNvPr id="11" name="テキスト ボックス 10"/>
          <p:cNvSpPr txBox="1"/>
          <p:nvPr/>
        </p:nvSpPr>
        <p:spPr>
          <a:xfrm>
            <a:off x="7492482" y="1940767"/>
            <a:ext cx="4348065" cy="3170099"/>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＜裂肉歯＞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肉片を飲み込めるように切断します。</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000" dirty="0" smtClean="0">
                <a:latin typeface="UD デジタル 教科書体 NP-B" panose="02020700000000000000" pitchFamily="18" charset="-128"/>
                <a:ea typeface="UD デジタル 教科書体 NP-B" panose="02020700000000000000" pitchFamily="18" charset="-128"/>
              </a:rPr>
              <a:t>オオカミやライオンなど野生の肉食動物が裂肉歯を失うと栄養失調で死亡します。</a:t>
            </a:r>
            <a:endParaRPr kumimoji="1" lang="ja-JP" altLang="en-US" sz="20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9526557" y="5943599"/>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4"/>
              </a:rPr>
              <a:t>https://</a:t>
            </a:r>
            <a:r>
              <a:rPr kumimoji="1" lang="en-US" altLang="ja-JP" sz="800" dirty="0" smtClean="0">
                <a:hlinkClick r:id="rId4"/>
              </a:rPr>
              <a:t>www.silhouette-ac.com/</a:t>
            </a:r>
            <a:endParaRPr kumimoji="1" lang="en-US" altLang="ja-JP" sz="800" dirty="0"/>
          </a:p>
          <a:p>
            <a:r>
              <a:rPr kumimoji="1" lang="ja-JP" altLang="en-US" sz="800" dirty="0" smtClean="0"/>
              <a:t>イヌの歯書き込みイラスト：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9526557" y="5746813"/>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9526557" y="6239134"/>
            <a:ext cx="1350050"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参考にした情報・文献表示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526557" y="6460571"/>
            <a:ext cx="2453951" cy="215444"/>
          </a:xfrm>
          <a:prstGeom prst="rect">
            <a:avLst/>
          </a:prstGeom>
          <a:noFill/>
        </p:spPr>
        <p:txBody>
          <a:bodyPr wrap="square" rtlCol="0">
            <a:spAutoFit/>
          </a:bodyPr>
          <a:lstStyle/>
          <a:p>
            <a:r>
              <a:rPr kumimoji="1" lang="ja-JP" altLang="en-US" sz="800" dirty="0" smtClean="0"/>
              <a:t>獣医師広報板：</a:t>
            </a:r>
            <a:r>
              <a:rPr kumimoji="1" lang="en-US" altLang="ja-JP" sz="800" dirty="0"/>
              <a:t>https://</a:t>
            </a:r>
            <a:r>
              <a:rPr kumimoji="1" lang="en-US" altLang="ja-JP" sz="800" dirty="0" smtClean="0"/>
              <a:t>www.vets.ne.jp/</a:t>
            </a:r>
            <a:endParaRPr kumimoji="1" lang="ja-JP" altLang="en-US" sz="800" dirty="0"/>
          </a:p>
        </p:txBody>
      </p:sp>
      <p:sp>
        <p:nvSpPr>
          <p:cNvPr id="15" name="テキスト ボックス 14"/>
          <p:cNvSpPr txBox="1"/>
          <p:nvPr/>
        </p:nvSpPr>
        <p:spPr>
          <a:xfrm>
            <a:off x="7738299" y="1688840"/>
            <a:ext cx="1866123" cy="369332"/>
          </a:xfrm>
          <a:prstGeom prst="rect">
            <a:avLst/>
          </a:prstGeom>
          <a:noFill/>
        </p:spPr>
        <p:txBody>
          <a:bodyPr wrap="square" rtlCol="0">
            <a:spAutoFit/>
          </a:bodyPr>
          <a:lstStyle/>
          <a:p>
            <a:r>
              <a:rPr kumimoji="1" lang="ja-JP" altLang="en-US" dirty="0" err="1" smtClean="0">
                <a:latin typeface="UD デジタル 教科書体 NP-B" panose="02020700000000000000" pitchFamily="18" charset="-128"/>
                <a:ea typeface="UD デジタル 教科書体 NP-B" panose="02020700000000000000" pitchFamily="18" charset="-128"/>
              </a:rPr>
              <a:t>れつに</a:t>
            </a:r>
            <a:r>
              <a:rPr kumimoji="1" lang="ja-JP" altLang="en-US" dirty="0" smtClean="0">
                <a:latin typeface="UD デジタル 教科書体 NP-B" panose="02020700000000000000" pitchFamily="18" charset="-128"/>
                <a:ea typeface="UD デジタル 教科書体 NP-B" panose="02020700000000000000" pitchFamily="18" charset="-128"/>
              </a:rPr>
              <a:t>くし</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cxnSp>
        <p:nvCxnSpPr>
          <p:cNvPr id="7" name="直線コネクタ 6"/>
          <p:cNvCxnSpPr/>
          <p:nvPr/>
        </p:nvCxnSpPr>
        <p:spPr>
          <a:xfrm>
            <a:off x="2789853" y="3013788"/>
            <a:ext cx="718457" cy="181013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8" name="テキスト ボックス 7"/>
          <p:cNvSpPr txBox="1"/>
          <p:nvPr/>
        </p:nvSpPr>
        <p:spPr>
          <a:xfrm>
            <a:off x="2104052" y="2644456"/>
            <a:ext cx="1045029" cy="369332"/>
          </a:xfrm>
          <a:prstGeom prst="rect">
            <a:avLst/>
          </a:prstGeom>
          <a:noFill/>
          <a:ln>
            <a:noFill/>
          </a:ln>
        </p:spPr>
        <p:txBody>
          <a:bodyPr wrap="squar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裂肉歯</a:t>
            </a:r>
            <a:endParaRPr kumimoji="1" lang="ja-JP" altLang="en-US" dirty="0">
              <a:solidFill>
                <a:srgbClr val="FF0000"/>
              </a:solidFill>
            </a:endParaRPr>
          </a:p>
        </p:txBody>
      </p:sp>
      <p:sp>
        <p:nvSpPr>
          <p:cNvPr id="16" name="テキスト ボックス 15"/>
          <p:cNvSpPr txBox="1"/>
          <p:nvPr/>
        </p:nvSpPr>
        <p:spPr>
          <a:xfrm>
            <a:off x="5176934" y="6112876"/>
            <a:ext cx="1045029" cy="369332"/>
          </a:xfrm>
          <a:prstGeom prst="rect">
            <a:avLst/>
          </a:prstGeom>
          <a:noFill/>
          <a:ln>
            <a:noFill/>
          </a:ln>
        </p:spPr>
        <p:txBody>
          <a:bodyPr wrap="squar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裂肉歯</a:t>
            </a:r>
            <a:endParaRPr kumimoji="1" lang="ja-JP" altLang="en-US" dirty="0">
              <a:solidFill>
                <a:srgbClr val="FF0000"/>
              </a:solidFill>
            </a:endParaRPr>
          </a:p>
        </p:txBody>
      </p:sp>
      <p:cxnSp>
        <p:nvCxnSpPr>
          <p:cNvPr id="17" name="直線コネクタ 16"/>
          <p:cNvCxnSpPr>
            <a:stCxn id="16" idx="1"/>
          </p:cNvCxnSpPr>
          <p:nvPr/>
        </p:nvCxnSpPr>
        <p:spPr>
          <a:xfrm flipH="1" flipV="1">
            <a:off x="3853543" y="5187820"/>
            <a:ext cx="1323391" cy="1109722"/>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590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8"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 xmlns:a16="http://schemas.microsoft.com/office/drawing/2014/main" id="{604706B1-4F61-476A-BA1E-CCC2CB9293DB}"/>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4997" t="34930" r="26719" b="20144"/>
          <a:stretch/>
        </p:blipFill>
        <p:spPr>
          <a:xfrm>
            <a:off x="7411806" y="-1508"/>
            <a:ext cx="3948921" cy="6859508"/>
          </a:xfrm>
          <a:prstGeom prst="rect">
            <a:avLst/>
          </a:prstGeom>
        </p:spPr>
      </p:pic>
      <p:sp>
        <p:nvSpPr>
          <p:cNvPr id="5" name="正方形/長方形 4"/>
          <p:cNvSpPr/>
          <p:nvPr/>
        </p:nvSpPr>
        <p:spPr>
          <a:xfrm>
            <a:off x="515165" y="2236863"/>
            <a:ext cx="6098543" cy="4524315"/>
          </a:xfrm>
          <a:prstGeom prst="rect">
            <a:avLst/>
          </a:prstGeom>
        </p:spPr>
        <p:txBody>
          <a:bodyPr wrap="square">
            <a:spAutoFit/>
          </a:bodyPr>
          <a:lstStyle/>
          <a:p>
            <a:r>
              <a:rPr lang="ja-JP" altLang="en-US" sz="3200" dirty="0" smtClean="0">
                <a:latin typeface="UD デジタル 教科書体 NP-R" panose="02020400000000000000" pitchFamily="18" charset="-128"/>
                <a:ea typeface="UD デジタル 教科書体 NP-R" panose="02020400000000000000" pitchFamily="18" charset="-128"/>
              </a:rPr>
              <a:t>①</a:t>
            </a:r>
            <a:r>
              <a:rPr lang="ja-JP" altLang="en-US" sz="3200" dirty="0">
                <a:latin typeface="UD デジタル 教科書体 NP-R" panose="02020400000000000000" pitchFamily="18" charset="-128"/>
                <a:ea typeface="UD デジタル 教科書体 NP-R" panose="02020400000000000000" pitchFamily="18" charset="-128"/>
              </a:rPr>
              <a:t>（　　</a:t>
            </a:r>
            <a:r>
              <a:rPr lang="ja-JP" altLang="en-US" sz="3200" dirty="0" smtClean="0">
                <a:latin typeface="UD デジタル 教科書体 NP-R" panose="02020400000000000000" pitchFamily="18" charset="-128"/>
                <a:ea typeface="UD デジタル 教科書体 NP-R" panose="02020400000000000000" pitchFamily="18" charset="-128"/>
              </a:rPr>
              <a:t>          </a:t>
            </a:r>
            <a:r>
              <a:rPr lang="ja-JP" altLang="en-US" sz="3200" dirty="0">
                <a:latin typeface="UD デジタル 教科書体 NP-R" panose="02020400000000000000" pitchFamily="18" charset="-128"/>
                <a:ea typeface="UD デジタル 教科書体 NP-R" panose="02020400000000000000" pitchFamily="18" charset="-128"/>
              </a:rPr>
              <a:t>　）</a:t>
            </a:r>
            <a:endParaRPr lang="en-US" altLang="ja-JP" sz="3200" dirty="0">
              <a:latin typeface="UD デジタル 教科書体 NP-R" panose="02020400000000000000" pitchFamily="18" charset="-128"/>
              <a:ea typeface="UD デジタル 教科書体 NP-R" panose="02020400000000000000" pitchFamily="18" charset="-128"/>
            </a:endParaRPr>
          </a:p>
          <a:p>
            <a:endParaRPr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②（　　</a:t>
            </a:r>
            <a:r>
              <a:rPr lang="ja-JP" altLang="en-US" sz="3200" dirty="0" smtClean="0">
                <a:latin typeface="UD デジタル 教科書体 NP-R" panose="02020400000000000000" pitchFamily="18" charset="-128"/>
                <a:ea typeface="UD デジタル 教科書体 NP-R" panose="02020400000000000000" pitchFamily="18" charset="-128"/>
              </a:rPr>
              <a:t>       </a:t>
            </a:r>
            <a:r>
              <a:rPr lang="ja-JP" altLang="en-US" sz="3200" dirty="0">
                <a:latin typeface="UD デジタル 教科書体 NP-R" panose="02020400000000000000" pitchFamily="18" charset="-128"/>
                <a:ea typeface="UD デジタル 教科書体 NP-R" panose="02020400000000000000" pitchFamily="18" charset="-128"/>
              </a:rPr>
              <a:t>　　）</a:t>
            </a:r>
            <a:endParaRPr lang="en-US" altLang="ja-JP" sz="3200" dirty="0">
              <a:latin typeface="UD デジタル 教科書体 NP-R" panose="02020400000000000000" pitchFamily="18" charset="-128"/>
              <a:ea typeface="UD デジタル 教科書体 NP-R" panose="02020400000000000000" pitchFamily="18" charset="-128"/>
            </a:endParaRPr>
          </a:p>
          <a:p>
            <a:endParaRPr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③（　　　</a:t>
            </a:r>
            <a:r>
              <a:rPr lang="ja-JP" altLang="en-US" sz="3200" dirty="0" smtClean="0">
                <a:latin typeface="UD デジタル 教科書体 NP-R" panose="02020400000000000000" pitchFamily="18" charset="-128"/>
                <a:ea typeface="UD デジタル 教科書体 NP-R" panose="02020400000000000000" pitchFamily="18" charset="-128"/>
              </a:rPr>
              <a:t>       </a:t>
            </a:r>
            <a:r>
              <a:rPr lang="ja-JP" altLang="en-US" sz="3200" dirty="0">
                <a:latin typeface="UD デジタル 教科書体 NP-R" panose="02020400000000000000" pitchFamily="18" charset="-128"/>
                <a:ea typeface="UD デジタル 教科書体 NP-R" panose="02020400000000000000" pitchFamily="18" charset="-128"/>
              </a:rPr>
              <a:t>　）</a:t>
            </a:r>
            <a:endParaRPr lang="en-US" altLang="ja-JP" sz="3200" dirty="0">
              <a:latin typeface="UD デジタル 教科書体 NP-R" panose="02020400000000000000" pitchFamily="18" charset="-128"/>
              <a:ea typeface="UD デジタル 教科書体 NP-R" panose="02020400000000000000" pitchFamily="18" charset="-128"/>
            </a:endParaRPr>
          </a:p>
          <a:p>
            <a:endParaRPr lang="en-US" altLang="ja-JP" sz="3200" dirty="0">
              <a:latin typeface="UD デジタル 教科書体 NP-R" panose="02020400000000000000" pitchFamily="18" charset="-128"/>
              <a:ea typeface="UD デジタル 教科書体 NP-R" panose="02020400000000000000" pitchFamily="18" charset="-128"/>
            </a:endParaRPr>
          </a:p>
          <a:p>
            <a:r>
              <a:rPr lang="ja-JP" altLang="en-US" sz="3200" dirty="0">
                <a:latin typeface="UD デジタル 教科書体 NP-R" panose="02020400000000000000" pitchFamily="18" charset="-128"/>
                <a:ea typeface="UD デジタル 教科書体 NP-R" panose="02020400000000000000" pitchFamily="18" charset="-128"/>
              </a:rPr>
              <a:t>④（　　　</a:t>
            </a:r>
            <a:r>
              <a:rPr lang="ja-JP" altLang="en-US" sz="3200" dirty="0" smtClean="0">
                <a:latin typeface="UD デジタル 教科書体 NP-R" panose="02020400000000000000" pitchFamily="18" charset="-128"/>
                <a:ea typeface="UD デジタル 教科書体 NP-R" panose="02020400000000000000" pitchFamily="18" charset="-128"/>
              </a:rPr>
              <a:t>       </a:t>
            </a:r>
            <a:r>
              <a:rPr lang="ja-JP" altLang="en-US" sz="3200" dirty="0">
                <a:latin typeface="UD デジタル 教科書体 NP-R" panose="02020400000000000000" pitchFamily="18" charset="-128"/>
                <a:ea typeface="UD デジタル 教科書体 NP-R" panose="02020400000000000000" pitchFamily="18" charset="-128"/>
              </a:rPr>
              <a:t>　）</a:t>
            </a:r>
            <a:endParaRPr lang="en-US" altLang="ja-JP" sz="3200" dirty="0">
              <a:latin typeface="UD デジタル 教科書体 NP-R" panose="02020400000000000000" pitchFamily="18" charset="-128"/>
              <a:ea typeface="UD デジタル 教科書体 NP-R" panose="02020400000000000000" pitchFamily="18" charset="-128"/>
            </a:endParaRPr>
          </a:p>
          <a:p>
            <a:endParaRPr lang="en-US" altLang="ja-JP" sz="3200" dirty="0" smtClean="0">
              <a:latin typeface="UD デジタル 教科書体 NP-R" panose="02020400000000000000" pitchFamily="18" charset="-128"/>
              <a:ea typeface="UD デジタル 教科書体 NP-R" panose="02020400000000000000" pitchFamily="18" charset="-128"/>
            </a:endParaRPr>
          </a:p>
          <a:p>
            <a:r>
              <a:rPr lang="ja-JP" altLang="en-US" sz="3200" dirty="0" smtClean="0">
                <a:latin typeface="UD デジタル 教科書体 NP-R" panose="02020400000000000000" pitchFamily="18" charset="-128"/>
                <a:ea typeface="UD デジタル 教科書体 NP-R" panose="02020400000000000000" pitchFamily="18" charset="-128"/>
              </a:rPr>
              <a:t>⑤（　　　　　　）</a:t>
            </a:r>
            <a:endParaRPr lang="en-US" altLang="ja-JP" sz="3200"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8938725" y="293196"/>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①</a:t>
            </a:r>
          </a:p>
        </p:txBody>
      </p:sp>
      <p:sp>
        <p:nvSpPr>
          <p:cNvPr id="8" name="テキスト ボックス 7"/>
          <p:cNvSpPr txBox="1"/>
          <p:nvPr/>
        </p:nvSpPr>
        <p:spPr>
          <a:xfrm>
            <a:off x="7626219" y="1285352"/>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②</a:t>
            </a:r>
          </a:p>
        </p:txBody>
      </p:sp>
      <p:sp>
        <p:nvSpPr>
          <p:cNvPr id="9" name="テキスト ボックス 8"/>
          <p:cNvSpPr txBox="1"/>
          <p:nvPr/>
        </p:nvSpPr>
        <p:spPr>
          <a:xfrm>
            <a:off x="10232570" y="1285351"/>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②</a:t>
            </a:r>
          </a:p>
        </p:txBody>
      </p:sp>
      <p:sp>
        <p:nvSpPr>
          <p:cNvPr id="10" name="テキスト ボックス 9"/>
          <p:cNvSpPr txBox="1"/>
          <p:nvPr/>
        </p:nvSpPr>
        <p:spPr>
          <a:xfrm>
            <a:off x="7626219" y="5608535"/>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②</a:t>
            </a:r>
          </a:p>
        </p:txBody>
      </p:sp>
      <p:sp>
        <p:nvSpPr>
          <p:cNvPr id="11" name="テキスト ボックス 10"/>
          <p:cNvSpPr txBox="1"/>
          <p:nvPr/>
        </p:nvSpPr>
        <p:spPr>
          <a:xfrm>
            <a:off x="10335206" y="5585978"/>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②</a:t>
            </a:r>
          </a:p>
        </p:txBody>
      </p:sp>
      <p:sp>
        <p:nvSpPr>
          <p:cNvPr id="12" name="テキスト ボックス 11"/>
          <p:cNvSpPr txBox="1"/>
          <p:nvPr/>
        </p:nvSpPr>
        <p:spPr>
          <a:xfrm>
            <a:off x="9013371" y="6346111"/>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①</a:t>
            </a:r>
          </a:p>
        </p:txBody>
      </p:sp>
      <p:sp>
        <p:nvSpPr>
          <p:cNvPr id="13" name="テキスト ボックス 12"/>
          <p:cNvSpPr txBox="1"/>
          <p:nvPr/>
        </p:nvSpPr>
        <p:spPr>
          <a:xfrm>
            <a:off x="7097484" y="2169945"/>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③</a:t>
            </a:r>
          </a:p>
        </p:txBody>
      </p:sp>
      <p:sp>
        <p:nvSpPr>
          <p:cNvPr id="14" name="テキスト ボックス 13"/>
          <p:cNvSpPr txBox="1"/>
          <p:nvPr/>
        </p:nvSpPr>
        <p:spPr>
          <a:xfrm>
            <a:off x="10788639" y="2077252"/>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③</a:t>
            </a:r>
          </a:p>
        </p:txBody>
      </p:sp>
      <p:sp>
        <p:nvSpPr>
          <p:cNvPr id="15" name="テキスト ボックス 14"/>
          <p:cNvSpPr txBox="1"/>
          <p:nvPr/>
        </p:nvSpPr>
        <p:spPr>
          <a:xfrm>
            <a:off x="7097484" y="4803473"/>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③</a:t>
            </a:r>
          </a:p>
        </p:txBody>
      </p:sp>
      <p:sp>
        <p:nvSpPr>
          <p:cNvPr id="16" name="テキスト ボックス 15"/>
          <p:cNvSpPr txBox="1"/>
          <p:nvPr/>
        </p:nvSpPr>
        <p:spPr>
          <a:xfrm>
            <a:off x="10822851" y="4738382"/>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③</a:t>
            </a:r>
          </a:p>
        </p:txBody>
      </p:sp>
      <p:sp>
        <p:nvSpPr>
          <p:cNvPr id="17" name="テキスト ボックス 16"/>
          <p:cNvSpPr txBox="1"/>
          <p:nvPr/>
        </p:nvSpPr>
        <p:spPr>
          <a:xfrm>
            <a:off x="7116146" y="3056723"/>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④</a:t>
            </a:r>
          </a:p>
        </p:txBody>
      </p:sp>
      <p:sp>
        <p:nvSpPr>
          <p:cNvPr id="18" name="テキスト ボックス 17"/>
          <p:cNvSpPr txBox="1"/>
          <p:nvPr/>
        </p:nvSpPr>
        <p:spPr>
          <a:xfrm>
            <a:off x="10788639" y="3039714"/>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④</a:t>
            </a:r>
          </a:p>
        </p:txBody>
      </p:sp>
      <p:sp>
        <p:nvSpPr>
          <p:cNvPr id="19" name="テキスト ボックス 18"/>
          <p:cNvSpPr txBox="1"/>
          <p:nvPr/>
        </p:nvSpPr>
        <p:spPr>
          <a:xfrm>
            <a:off x="7116146" y="3762806"/>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④</a:t>
            </a:r>
          </a:p>
        </p:txBody>
      </p:sp>
      <p:sp>
        <p:nvSpPr>
          <p:cNvPr id="20" name="テキスト ボックス 19"/>
          <p:cNvSpPr txBox="1"/>
          <p:nvPr/>
        </p:nvSpPr>
        <p:spPr>
          <a:xfrm>
            <a:off x="10822851" y="3710939"/>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④</a:t>
            </a:r>
          </a:p>
        </p:txBody>
      </p:sp>
      <p:sp>
        <p:nvSpPr>
          <p:cNvPr id="25"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犬の歯まとめ</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26" name="図 25"/>
          <p:cNvPicPr>
            <a:picLocks noChangeAspect="1"/>
          </p:cNvPicPr>
          <p:nvPr/>
        </p:nvPicPr>
        <p:blipFill>
          <a:blip r:embed="rId4"/>
          <a:stretch>
            <a:fillRect/>
          </a:stretch>
        </p:blipFill>
        <p:spPr>
          <a:xfrm>
            <a:off x="336416" y="278289"/>
            <a:ext cx="1189846" cy="1150620"/>
          </a:xfrm>
          <a:prstGeom prst="rect">
            <a:avLst/>
          </a:prstGeom>
        </p:spPr>
      </p:pic>
      <p:sp>
        <p:nvSpPr>
          <p:cNvPr id="27" name="テキスト ボックス 26"/>
          <p:cNvSpPr txBox="1"/>
          <p:nvPr/>
        </p:nvSpPr>
        <p:spPr>
          <a:xfrm>
            <a:off x="501736" y="1479877"/>
            <a:ext cx="6050099"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①～⑤の歯の名前を書きましょう。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6" name="正方形/長方形 5"/>
          <p:cNvSpPr/>
          <p:nvPr/>
        </p:nvSpPr>
        <p:spPr>
          <a:xfrm>
            <a:off x="7469058" y="78314"/>
            <a:ext cx="1544313" cy="199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8938725" y="2414668"/>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t>⑤</a:t>
            </a:r>
            <a:endParaRPr kumimoji="1" lang="ja-JP" altLang="en-US" sz="1400" dirty="0"/>
          </a:p>
        </p:txBody>
      </p:sp>
      <p:sp>
        <p:nvSpPr>
          <p:cNvPr id="30" name="テキスト ボックス 29"/>
          <p:cNvSpPr txBox="1"/>
          <p:nvPr/>
        </p:nvSpPr>
        <p:spPr>
          <a:xfrm>
            <a:off x="8938725" y="4018716"/>
            <a:ext cx="88641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smtClean="0"/>
              <a:t>⑤</a:t>
            </a:r>
            <a:endParaRPr kumimoji="1" lang="ja-JP" altLang="en-US" sz="1400" dirty="0"/>
          </a:p>
        </p:txBody>
      </p:sp>
      <p:sp>
        <p:nvSpPr>
          <p:cNvPr id="31" name="テキスト ボックス 30"/>
          <p:cNvSpPr txBox="1"/>
          <p:nvPr/>
        </p:nvSpPr>
        <p:spPr>
          <a:xfrm>
            <a:off x="6613708" y="3347491"/>
            <a:ext cx="429208" cy="369332"/>
          </a:xfrm>
          <a:prstGeom prst="rect">
            <a:avLst/>
          </a:prstGeom>
          <a:noFill/>
        </p:spPr>
        <p:txBody>
          <a:bodyPr wrap="square" rtlCol="0">
            <a:spAutoFit/>
          </a:bodyPr>
          <a:lstStyle/>
          <a:p>
            <a:r>
              <a:rPr kumimoji="1" lang="ja-JP" altLang="en-US" dirty="0" smtClean="0"/>
              <a:t>右</a:t>
            </a:r>
            <a:endParaRPr kumimoji="1" lang="ja-JP" altLang="en-US" dirty="0"/>
          </a:p>
        </p:txBody>
      </p:sp>
      <p:sp>
        <p:nvSpPr>
          <p:cNvPr id="32" name="テキスト ボックス 31"/>
          <p:cNvSpPr txBox="1"/>
          <p:nvPr/>
        </p:nvSpPr>
        <p:spPr>
          <a:xfrm>
            <a:off x="11656387" y="3347491"/>
            <a:ext cx="429208" cy="369332"/>
          </a:xfrm>
          <a:prstGeom prst="rect">
            <a:avLst/>
          </a:prstGeom>
          <a:noFill/>
        </p:spPr>
        <p:txBody>
          <a:bodyPr wrap="square" rtlCol="0">
            <a:spAutoFit/>
          </a:bodyPr>
          <a:lstStyle/>
          <a:p>
            <a:r>
              <a:rPr kumimoji="1" lang="ja-JP" altLang="en-US" dirty="0" smtClean="0"/>
              <a:t>左</a:t>
            </a:r>
            <a:endParaRPr kumimoji="1" lang="ja-JP" altLang="en-US" dirty="0"/>
          </a:p>
        </p:txBody>
      </p:sp>
      <p:pic>
        <p:nvPicPr>
          <p:cNvPr id="33" name="図 32" descr="ãç¬ãå£å»ãã®ç»åæ¤ç´¢çµæ">
            <a:extLst>
              <a:ext uri="{FF2B5EF4-FFF2-40B4-BE49-F238E27FC236}">
                <a16:creationId xmlns="" xmlns:a16="http://schemas.microsoft.com/office/drawing/2014/main" id="{C235ED01-ED79-4EFC-A4C0-CB821DB305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08" t="9768" r="18661" b="9302"/>
          <a:stretch/>
        </p:blipFill>
        <p:spPr bwMode="auto">
          <a:xfrm>
            <a:off x="5759252" y="5301315"/>
            <a:ext cx="1106043" cy="118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231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855255" y="887848"/>
            <a:ext cx="4704273" cy="707886"/>
          </a:xfrm>
          <a:prstGeom prst="rect">
            <a:avLst/>
          </a:prstGeom>
          <a:noFill/>
        </p:spPr>
        <p:txBody>
          <a:bodyPr wrap="square" rtlCol="0">
            <a:spAutoFit/>
          </a:bodyPr>
          <a:lstStyle/>
          <a:p>
            <a:r>
              <a:rPr kumimoji="1" lang="ja-JP" altLang="en-US" sz="4000" dirty="0" smtClean="0">
                <a:solidFill>
                  <a:srgbClr val="0000FF"/>
                </a:solidFill>
                <a:latin typeface="UD デジタル 教科書体 NP-B" panose="02020700000000000000" pitchFamily="18" charset="-128"/>
                <a:ea typeface="UD デジタル 教科書体 NP-B" panose="02020700000000000000" pitchFamily="18" charset="-128"/>
              </a:rPr>
              <a:t>イヌの歯　テスト</a:t>
            </a:r>
            <a:endParaRPr kumimoji="1" lang="ja-JP" altLang="en-US" sz="4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156580" y="6550087"/>
            <a:ext cx="4833257" cy="215444"/>
          </a:xfrm>
          <a:prstGeom prst="rect">
            <a:avLst/>
          </a:prstGeom>
          <a:noFill/>
        </p:spPr>
        <p:txBody>
          <a:bodyPr wrap="square" rtlCol="0">
            <a:spAutoFit/>
          </a:bodyPr>
          <a:lstStyle/>
          <a:p>
            <a:r>
              <a:rPr kumimoji="1" lang="en-US" altLang="ja-JP" sz="800" dirty="0" err="1" smtClean="0"/>
              <a:t>Shiba</a:t>
            </a:r>
            <a:r>
              <a:rPr kumimoji="1" lang="en-US" altLang="ja-JP" sz="800" dirty="0" smtClean="0"/>
              <a:t> </a:t>
            </a:r>
            <a:r>
              <a:rPr kumimoji="1" lang="en-US" altLang="ja-JP" sz="800" dirty="0" err="1" smtClean="0"/>
              <a:t>Inu:Takashiba</a:t>
            </a:r>
            <a:r>
              <a:rPr kumimoji="1" lang="ja-JP" altLang="en-US" sz="800" dirty="0" smtClean="0"/>
              <a:t>パブリック</a:t>
            </a:r>
            <a:r>
              <a:rPr kumimoji="1" lang="ja-JP" altLang="en-US" sz="800" dirty="0"/>
              <a:t>・ドメイン</a:t>
            </a:r>
            <a:r>
              <a:rPr kumimoji="1" lang="en-US" altLang="ja-JP" sz="800" dirty="0" smtClean="0"/>
              <a:t>, https</a:t>
            </a:r>
            <a:r>
              <a:rPr kumimoji="1" lang="en-US" altLang="ja-JP" sz="800" dirty="0"/>
              <a:t>://commons.wikimedia.org/w/index.php?curid=11029849</a:t>
            </a:r>
            <a:r>
              <a:rPr kumimoji="1" lang="ja-JP" altLang="en-US" sz="800" dirty="0"/>
              <a:t>による</a:t>
            </a:r>
          </a:p>
        </p:txBody>
      </p:sp>
      <p:sp>
        <p:nvSpPr>
          <p:cNvPr id="13" name="テキスト ボックス 12"/>
          <p:cNvSpPr txBox="1"/>
          <p:nvPr/>
        </p:nvSpPr>
        <p:spPr>
          <a:xfrm>
            <a:off x="7156580" y="6353301"/>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608" y="2048070"/>
            <a:ext cx="3072882" cy="2304662"/>
          </a:xfrm>
          <a:prstGeom prst="rect">
            <a:avLst/>
          </a:prstGeom>
        </p:spPr>
      </p:pic>
    </p:spTree>
    <p:extLst>
      <p:ext uri="{BB962C8B-B14F-4D97-AF65-F5344CB8AC3E}">
        <p14:creationId xmlns:p14="http://schemas.microsoft.com/office/powerpoint/2010/main" val="1274636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lstStyle/>
          <a:p>
            <a:r>
              <a:rPr lang="ja-JP" altLang="en-US" dirty="0" smtClean="0">
                <a:solidFill>
                  <a:srgbClr val="0000FF"/>
                </a:solidFill>
                <a:latin typeface="UD デジタル 教科書体 NP-B" panose="02020700000000000000" pitchFamily="18" charset="-128"/>
                <a:ea typeface="UD デジタル 教科書体 NP-B" panose="02020700000000000000" pitchFamily="18" charset="-128"/>
              </a:rPr>
              <a:t>犬の歯　テスト</a:t>
            </a:r>
            <a:endParaRPr kumimoji="1" lang="ja-JP" altLang="en-US" dirty="0">
              <a:solidFill>
                <a:srgbClr val="0000FF"/>
              </a:solidFill>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2"/>
          <a:stretch>
            <a:fillRect/>
          </a:stretch>
        </p:blipFill>
        <p:spPr>
          <a:xfrm>
            <a:off x="336416" y="278289"/>
            <a:ext cx="1189846" cy="1150620"/>
          </a:xfrm>
          <a:prstGeom prst="rect">
            <a:avLst/>
          </a:prstGeom>
        </p:spPr>
      </p:pic>
      <p:sp>
        <p:nvSpPr>
          <p:cNvPr id="4" name="テキスト ボックス 3"/>
          <p:cNvSpPr txBox="1"/>
          <p:nvPr/>
        </p:nvSpPr>
        <p:spPr>
          <a:xfrm>
            <a:off x="931339" y="1744824"/>
            <a:ext cx="10594203" cy="1200329"/>
          </a:xfrm>
          <a:prstGeom prst="rect">
            <a:avLst/>
          </a:prstGeom>
          <a:noFill/>
        </p:spPr>
        <p:txBody>
          <a:bodyPr wrap="square" rtlCol="0">
            <a:spAutoFit/>
          </a:bodyPr>
          <a:lstStyle/>
          <a:p>
            <a:r>
              <a:rPr kumimoji="1" lang="ja-JP" altLang="en-US" sz="3600" dirty="0">
                <a:latin typeface="UD デジタル 教科書体 NP-B" panose="02020700000000000000" pitchFamily="18" charset="-128"/>
                <a:ea typeface="UD デジタル 教科書体 NP-B" panose="02020700000000000000" pitchFamily="18" charset="-128"/>
              </a:rPr>
              <a:t>イヌ</a:t>
            </a:r>
            <a:r>
              <a:rPr kumimoji="1" lang="ja-JP" altLang="en-US" sz="3600" dirty="0" smtClean="0">
                <a:latin typeface="UD デジタル 教科書体 NP-B" panose="02020700000000000000" pitchFamily="18" charset="-128"/>
                <a:ea typeface="UD デジタル 教科書体 NP-B" panose="02020700000000000000" pitchFamily="18" charset="-128"/>
              </a:rPr>
              <a:t>の歯とその本数の組み合わせとして、正しいものはどれでしょうか。</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978210" y="3573623"/>
            <a:ext cx="8004715" cy="2308324"/>
          </a:xfrm>
          <a:prstGeom prst="rect">
            <a:avLst/>
          </a:prstGeom>
          <a:noFill/>
        </p:spPr>
        <p:txBody>
          <a:bodyPr wrap="square" rtlCol="0">
            <a:spAutoFit/>
          </a:bodyPr>
          <a:lstStyle/>
          <a:p>
            <a:r>
              <a:rPr kumimoji="1" lang="ja-JP" altLang="en-US" sz="3600" dirty="0" smtClean="0">
                <a:latin typeface="UD デジタル 教科書体 NP-B" panose="02020700000000000000" pitchFamily="18" charset="-128"/>
                <a:ea typeface="UD デジタル 教科書体 NP-B" panose="02020700000000000000" pitchFamily="18" charset="-128"/>
              </a:rPr>
              <a:t>①　切歯　　上顎</a:t>
            </a:r>
            <a:r>
              <a:rPr kumimoji="1" lang="en-US" altLang="ja-JP" sz="3600" dirty="0" smtClean="0">
                <a:latin typeface="UD デジタル 教科書体 NP-B" panose="02020700000000000000" pitchFamily="18" charset="-128"/>
                <a:ea typeface="UD デジタル 教科書体 NP-B" panose="02020700000000000000" pitchFamily="18" charset="-128"/>
              </a:rPr>
              <a:t>4</a:t>
            </a:r>
            <a:r>
              <a:rPr kumimoji="1" lang="ja-JP" altLang="en-US" sz="3600" dirty="0" smtClean="0">
                <a:latin typeface="UD デジタル 教科書体 NP-B" panose="02020700000000000000" pitchFamily="18" charset="-128"/>
                <a:ea typeface="UD デジタル 教科書体 NP-B" panose="02020700000000000000" pitchFamily="18" charset="-128"/>
              </a:rPr>
              <a:t>本、下顎</a:t>
            </a:r>
            <a:r>
              <a:rPr kumimoji="1" lang="en-US" altLang="ja-JP" sz="3600" dirty="0" smtClean="0">
                <a:latin typeface="UD デジタル 教科書体 NP-B" panose="02020700000000000000" pitchFamily="18" charset="-128"/>
                <a:ea typeface="UD デジタル 教科書体 NP-B" panose="02020700000000000000" pitchFamily="18" charset="-128"/>
              </a:rPr>
              <a:t>4</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r>
              <a:rPr kumimoji="1" lang="ja-JP" altLang="en-US" sz="3600" dirty="0" smtClean="0">
                <a:latin typeface="UD デジタル 教科書体 NP-B" panose="02020700000000000000" pitchFamily="18" charset="-128"/>
                <a:ea typeface="UD デジタル 教科書体 NP-B" panose="02020700000000000000" pitchFamily="18" charset="-128"/>
              </a:rPr>
              <a:t>②</a:t>
            </a:r>
            <a:r>
              <a:rPr kumimoji="1" lang="ja-JP" altLang="en-US" sz="3600" dirty="0">
                <a:latin typeface="UD デジタル 教科書体 NP-B" panose="02020700000000000000" pitchFamily="18" charset="-128"/>
                <a:ea typeface="UD デジタル 教科書体 NP-B" panose="02020700000000000000" pitchFamily="18" charset="-128"/>
              </a:rPr>
              <a:t>　</a:t>
            </a:r>
            <a:r>
              <a:rPr kumimoji="1" lang="ja-JP" altLang="en-US" sz="3600" dirty="0" smtClean="0">
                <a:latin typeface="UD デジタル 教科書体 NP-B" panose="02020700000000000000" pitchFamily="18" charset="-128"/>
                <a:ea typeface="UD デジタル 教科書体 NP-B" panose="02020700000000000000" pitchFamily="18" charset="-128"/>
              </a:rPr>
              <a:t>犬歯　　上顎</a:t>
            </a:r>
            <a:r>
              <a:rPr kumimoji="1" lang="en-US" altLang="ja-JP" sz="3600" dirty="0" smtClean="0">
                <a:latin typeface="UD デジタル 教科書体 NP-B" panose="02020700000000000000" pitchFamily="18" charset="-128"/>
                <a:ea typeface="UD デジタル 教科書体 NP-B" panose="02020700000000000000" pitchFamily="18" charset="-128"/>
              </a:rPr>
              <a:t>1</a:t>
            </a:r>
            <a:r>
              <a:rPr kumimoji="1" lang="ja-JP" altLang="en-US" sz="3600" dirty="0" smtClean="0">
                <a:latin typeface="UD デジタル 教科書体 NP-B" panose="02020700000000000000" pitchFamily="18" charset="-128"/>
                <a:ea typeface="UD デジタル 教科書体 NP-B" panose="02020700000000000000" pitchFamily="18" charset="-128"/>
              </a:rPr>
              <a:t>本、下顎</a:t>
            </a:r>
            <a:r>
              <a:rPr kumimoji="1" lang="en-US" altLang="ja-JP" sz="3600" dirty="0" smtClean="0">
                <a:latin typeface="UD デジタル 教科書体 NP-B" panose="02020700000000000000" pitchFamily="18" charset="-128"/>
                <a:ea typeface="UD デジタル 教科書体 NP-B" panose="02020700000000000000" pitchFamily="18" charset="-128"/>
              </a:rPr>
              <a:t>1</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r>
              <a:rPr kumimoji="1" lang="ja-JP" altLang="en-US" sz="3600" dirty="0" smtClean="0">
                <a:latin typeface="UD デジタル 教科書体 NP-B" panose="02020700000000000000" pitchFamily="18" charset="-128"/>
                <a:ea typeface="UD デジタル 教科書体 NP-B" panose="02020700000000000000" pitchFamily="18" charset="-128"/>
              </a:rPr>
              <a:t>③　前臼歯　上顎</a:t>
            </a:r>
            <a:r>
              <a:rPr kumimoji="1" lang="en-US" altLang="ja-JP" sz="3600" dirty="0">
                <a:latin typeface="UD デジタル 教科書体 NP-B" panose="02020700000000000000" pitchFamily="18" charset="-128"/>
                <a:ea typeface="UD デジタル 教科書体 NP-B" panose="02020700000000000000" pitchFamily="18" charset="-128"/>
              </a:rPr>
              <a:t>6</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r>
              <a:rPr kumimoji="1" lang="ja-JP" altLang="en-US" sz="3600" dirty="0">
                <a:latin typeface="UD デジタル 教科書体 NP-B" panose="02020700000000000000" pitchFamily="18" charset="-128"/>
                <a:ea typeface="UD デジタル 教科書体 NP-B" panose="02020700000000000000" pitchFamily="18" charset="-128"/>
              </a:rPr>
              <a:t>、</a:t>
            </a:r>
            <a:r>
              <a:rPr kumimoji="1" lang="ja-JP" altLang="en-US" sz="3600" dirty="0" smtClean="0">
                <a:latin typeface="UD デジタル 教科書体 NP-B" panose="02020700000000000000" pitchFamily="18" charset="-128"/>
                <a:ea typeface="UD デジタル 教科書体 NP-B" panose="02020700000000000000" pitchFamily="18" charset="-128"/>
              </a:rPr>
              <a:t>下顎</a:t>
            </a:r>
            <a:r>
              <a:rPr kumimoji="1" lang="en-US" altLang="ja-JP" sz="3600" dirty="0" smtClean="0">
                <a:latin typeface="UD デジタル 教科書体 NP-B" panose="02020700000000000000" pitchFamily="18" charset="-128"/>
                <a:ea typeface="UD デジタル 教科書体 NP-B" panose="02020700000000000000" pitchFamily="18" charset="-128"/>
              </a:rPr>
              <a:t>6</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r>
              <a:rPr kumimoji="1" lang="ja-JP" altLang="en-US" sz="3600" dirty="0" smtClean="0">
                <a:latin typeface="UD デジタル 教科書体 NP-B" panose="02020700000000000000" pitchFamily="18" charset="-128"/>
                <a:ea typeface="UD デジタル 教科書体 NP-B" panose="02020700000000000000" pitchFamily="18" charset="-128"/>
              </a:rPr>
              <a:t>④　後臼歯</a:t>
            </a:r>
            <a:r>
              <a:rPr kumimoji="1" lang="ja-JP" altLang="en-US" sz="3600" dirty="0">
                <a:latin typeface="UD デジタル 教科書体 NP-B" panose="02020700000000000000" pitchFamily="18" charset="-128"/>
                <a:ea typeface="UD デジタル 教科書体 NP-B" panose="02020700000000000000" pitchFamily="18" charset="-128"/>
              </a:rPr>
              <a:t>　</a:t>
            </a:r>
            <a:r>
              <a:rPr kumimoji="1" lang="ja-JP" altLang="en-US" sz="3600" dirty="0" smtClean="0">
                <a:latin typeface="UD デジタル 教科書体 NP-B" panose="02020700000000000000" pitchFamily="18" charset="-128"/>
                <a:ea typeface="UD デジタル 教科書体 NP-B" panose="02020700000000000000" pitchFamily="18" charset="-128"/>
              </a:rPr>
              <a:t>上顎</a:t>
            </a:r>
            <a:r>
              <a:rPr kumimoji="1" lang="en-US" altLang="ja-JP" sz="3600" dirty="0">
                <a:latin typeface="UD デジタル 教科書体 NP-B" panose="02020700000000000000" pitchFamily="18" charset="-128"/>
                <a:ea typeface="UD デジタル 教科書体 NP-B" panose="02020700000000000000" pitchFamily="18" charset="-128"/>
              </a:rPr>
              <a:t>4</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r>
              <a:rPr kumimoji="1" lang="ja-JP" altLang="en-US" sz="3600" dirty="0">
                <a:latin typeface="UD デジタル 教科書体 NP-B" panose="02020700000000000000" pitchFamily="18" charset="-128"/>
                <a:ea typeface="UD デジタル 教科書体 NP-B" panose="02020700000000000000" pitchFamily="18" charset="-128"/>
              </a:rPr>
              <a:t>、</a:t>
            </a:r>
            <a:r>
              <a:rPr kumimoji="1" lang="ja-JP" altLang="en-US" sz="3600" dirty="0" smtClean="0">
                <a:latin typeface="UD デジタル 教科書体 NP-B" panose="02020700000000000000" pitchFamily="18" charset="-128"/>
                <a:ea typeface="UD デジタル 教科書体 NP-B" panose="02020700000000000000" pitchFamily="18" charset="-128"/>
              </a:rPr>
              <a:t>下顎</a:t>
            </a:r>
            <a:r>
              <a:rPr kumimoji="1" lang="en-US" altLang="ja-JP" sz="3600" dirty="0" smtClean="0">
                <a:latin typeface="UD デジタル 教科書体 NP-B" panose="02020700000000000000" pitchFamily="18" charset="-128"/>
                <a:ea typeface="UD デジタル 教科書体 NP-B" panose="02020700000000000000" pitchFamily="18" charset="-128"/>
              </a:rPr>
              <a:t>6</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endParaRPr kumimoji="1" lang="en-US" altLang="ja-JP" sz="36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57941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lstStyle/>
          <a:p>
            <a:r>
              <a:rPr lang="ja-JP" altLang="en-US" dirty="0" smtClean="0">
                <a:solidFill>
                  <a:srgbClr val="0000FF"/>
                </a:solidFill>
                <a:latin typeface="UD デジタル 教科書体 NP-B" panose="02020700000000000000" pitchFamily="18" charset="-128"/>
                <a:ea typeface="UD デジタル 教科書体 NP-B" panose="02020700000000000000" pitchFamily="18" charset="-128"/>
              </a:rPr>
              <a:t>犬の歯　テスト</a:t>
            </a:r>
            <a:endParaRPr kumimoji="1" lang="ja-JP" altLang="en-US" dirty="0">
              <a:solidFill>
                <a:srgbClr val="0000FF"/>
              </a:solidFill>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2"/>
          <a:stretch>
            <a:fillRect/>
          </a:stretch>
        </p:blipFill>
        <p:spPr>
          <a:xfrm>
            <a:off x="336416" y="278289"/>
            <a:ext cx="1189846" cy="1150620"/>
          </a:xfrm>
          <a:prstGeom prst="rect">
            <a:avLst/>
          </a:prstGeom>
        </p:spPr>
      </p:pic>
      <p:sp>
        <p:nvSpPr>
          <p:cNvPr id="18" name="テキスト ボックス 17"/>
          <p:cNvSpPr txBox="1"/>
          <p:nvPr/>
        </p:nvSpPr>
        <p:spPr>
          <a:xfrm>
            <a:off x="632759" y="2808513"/>
            <a:ext cx="8004715" cy="2308324"/>
          </a:xfrm>
          <a:prstGeom prst="rect">
            <a:avLst/>
          </a:prstGeom>
          <a:noFill/>
        </p:spPr>
        <p:txBody>
          <a:bodyPr wrap="square" rtlCol="0">
            <a:spAutoFit/>
          </a:bodyPr>
          <a:lstStyle/>
          <a:p>
            <a:r>
              <a:rPr kumimoji="1" lang="ja-JP" altLang="en-US" sz="3600" dirty="0" smtClean="0">
                <a:latin typeface="UD デジタル 教科書体 NP-B" panose="02020700000000000000" pitchFamily="18" charset="-128"/>
                <a:ea typeface="UD デジタル 教科書体 NP-B" panose="02020700000000000000" pitchFamily="18" charset="-128"/>
              </a:rPr>
              <a:t>①　切歯　　上顎</a:t>
            </a:r>
            <a:r>
              <a:rPr kumimoji="1" lang="en-US" altLang="ja-JP" sz="3600" dirty="0" smtClean="0">
                <a:latin typeface="UD デジタル 教科書体 NP-B" panose="02020700000000000000" pitchFamily="18" charset="-128"/>
                <a:ea typeface="UD デジタル 教科書体 NP-B" panose="02020700000000000000" pitchFamily="18" charset="-128"/>
              </a:rPr>
              <a:t>6</a:t>
            </a:r>
            <a:r>
              <a:rPr kumimoji="1" lang="ja-JP" altLang="en-US" sz="3600" dirty="0" smtClean="0">
                <a:latin typeface="UD デジタル 教科書体 NP-B" panose="02020700000000000000" pitchFamily="18" charset="-128"/>
                <a:ea typeface="UD デジタル 教科書体 NP-B" panose="02020700000000000000" pitchFamily="18" charset="-128"/>
              </a:rPr>
              <a:t>本、下顎</a:t>
            </a:r>
            <a:r>
              <a:rPr kumimoji="1" lang="en-US" altLang="ja-JP" sz="3600" dirty="0" smtClean="0">
                <a:latin typeface="UD デジタル 教科書体 NP-B" panose="02020700000000000000" pitchFamily="18" charset="-128"/>
                <a:ea typeface="UD デジタル 教科書体 NP-B" panose="02020700000000000000" pitchFamily="18" charset="-128"/>
              </a:rPr>
              <a:t>6</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r>
              <a:rPr kumimoji="1" lang="ja-JP" altLang="en-US" sz="3600" dirty="0" smtClean="0">
                <a:latin typeface="UD デジタル 教科書体 NP-B" panose="02020700000000000000" pitchFamily="18" charset="-128"/>
                <a:ea typeface="UD デジタル 教科書体 NP-B" panose="02020700000000000000" pitchFamily="18" charset="-128"/>
              </a:rPr>
              <a:t>②</a:t>
            </a:r>
            <a:r>
              <a:rPr kumimoji="1" lang="ja-JP" altLang="en-US" sz="3600" dirty="0">
                <a:latin typeface="UD デジタル 教科書体 NP-B" panose="02020700000000000000" pitchFamily="18" charset="-128"/>
                <a:ea typeface="UD デジタル 教科書体 NP-B" panose="02020700000000000000" pitchFamily="18" charset="-128"/>
              </a:rPr>
              <a:t>　</a:t>
            </a:r>
            <a:r>
              <a:rPr kumimoji="1" lang="ja-JP" altLang="en-US" sz="3600" dirty="0" smtClean="0">
                <a:latin typeface="UD デジタル 教科書体 NP-B" panose="02020700000000000000" pitchFamily="18" charset="-128"/>
                <a:ea typeface="UD デジタル 教科書体 NP-B" panose="02020700000000000000" pitchFamily="18" charset="-128"/>
              </a:rPr>
              <a:t>犬歯　　上顎</a:t>
            </a:r>
            <a:r>
              <a:rPr kumimoji="1" lang="en-US" altLang="ja-JP" sz="3600" dirty="0" smtClean="0">
                <a:latin typeface="UD デジタル 教科書体 NP-B" panose="02020700000000000000" pitchFamily="18" charset="-128"/>
                <a:ea typeface="UD デジタル 教科書体 NP-B" panose="02020700000000000000" pitchFamily="18" charset="-128"/>
              </a:rPr>
              <a:t>2</a:t>
            </a:r>
            <a:r>
              <a:rPr kumimoji="1" lang="ja-JP" altLang="en-US" sz="3600" dirty="0" smtClean="0">
                <a:latin typeface="UD デジタル 教科書体 NP-B" panose="02020700000000000000" pitchFamily="18" charset="-128"/>
                <a:ea typeface="UD デジタル 教科書体 NP-B" panose="02020700000000000000" pitchFamily="18" charset="-128"/>
              </a:rPr>
              <a:t>本、下顎</a:t>
            </a:r>
            <a:r>
              <a:rPr kumimoji="1" lang="en-US" altLang="ja-JP" sz="3600" dirty="0" smtClean="0">
                <a:latin typeface="UD デジタル 教科書体 NP-B" panose="02020700000000000000" pitchFamily="18" charset="-128"/>
                <a:ea typeface="UD デジタル 教科書体 NP-B" panose="02020700000000000000" pitchFamily="18" charset="-128"/>
              </a:rPr>
              <a:t>2</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r>
              <a:rPr kumimoji="1" lang="ja-JP" altLang="en-US" sz="3600" dirty="0" smtClean="0">
                <a:latin typeface="UD デジタル 教科書体 NP-B" panose="02020700000000000000" pitchFamily="18" charset="-128"/>
                <a:ea typeface="UD デジタル 教科書体 NP-B" panose="02020700000000000000" pitchFamily="18" charset="-128"/>
              </a:rPr>
              <a:t>③　前臼歯　上顎</a:t>
            </a:r>
            <a:r>
              <a:rPr kumimoji="1" lang="en-US" altLang="ja-JP" sz="3600" dirty="0" smtClean="0">
                <a:latin typeface="UD デジタル 教科書体 NP-B" panose="02020700000000000000" pitchFamily="18" charset="-128"/>
                <a:ea typeface="UD デジタル 教科書体 NP-B" panose="02020700000000000000" pitchFamily="18" charset="-128"/>
              </a:rPr>
              <a:t>8</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r>
              <a:rPr kumimoji="1" lang="ja-JP" altLang="en-US" sz="3600" dirty="0">
                <a:latin typeface="UD デジタル 教科書体 NP-B" panose="02020700000000000000" pitchFamily="18" charset="-128"/>
                <a:ea typeface="UD デジタル 教科書体 NP-B" panose="02020700000000000000" pitchFamily="18" charset="-128"/>
              </a:rPr>
              <a:t>、</a:t>
            </a:r>
            <a:r>
              <a:rPr kumimoji="1" lang="ja-JP" altLang="en-US" sz="3600" dirty="0" smtClean="0">
                <a:latin typeface="UD デジタル 教科書体 NP-B" panose="02020700000000000000" pitchFamily="18" charset="-128"/>
                <a:ea typeface="UD デジタル 教科書体 NP-B" panose="02020700000000000000" pitchFamily="18" charset="-128"/>
              </a:rPr>
              <a:t>下顎</a:t>
            </a:r>
            <a:r>
              <a:rPr kumimoji="1" lang="en-US" altLang="ja-JP" sz="3600" dirty="0" smtClean="0">
                <a:latin typeface="UD デジタル 教科書体 NP-B" panose="02020700000000000000" pitchFamily="18" charset="-128"/>
                <a:ea typeface="UD デジタル 教科書体 NP-B" panose="02020700000000000000" pitchFamily="18" charset="-128"/>
              </a:rPr>
              <a:t>8</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endParaRPr kumimoji="1" lang="en-US" altLang="ja-JP" sz="3600" dirty="0" smtClean="0">
              <a:latin typeface="UD デジタル 教科書体 NP-B" panose="02020700000000000000" pitchFamily="18" charset="-128"/>
              <a:ea typeface="UD デジタル 教科書体 NP-B" panose="02020700000000000000" pitchFamily="18" charset="-128"/>
            </a:endParaRPr>
          </a:p>
          <a:p>
            <a:r>
              <a:rPr kumimoji="1" lang="ja-JP" altLang="en-US" sz="3600" dirty="0" smtClean="0">
                <a:latin typeface="UD デジタル 教科書体 NP-B" panose="02020700000000000000" pitchFamily="18" charset="-128"/>
                <a:ea typeface="UD デジタル 教科書体 NP-B" panose="02020700000000000000" pitchFamily="18" charset="-128"/>
              </a:rPr>
              <a:t>④　後臼歯</a:t>
            </a:r>
            <a:r>
              <a:rPr kumimoji="1" lang="ja-JP" altLang="en-US" sz="3600" dirty="0">
                <a:latin typeface="UD デジタル 教科書体 NP-B" panose="02020700000000000000" pitchFamily="18" charset="-128"/>
                <a:ea typeface="UD デジタル 教科書体 NP-B" panose="02020700000000000000" pitchFamily="18" charset="-128"/>
              </a:rPr>
              <a:t>　</a:t>
            </a:r>
            <a:r>
              <a:rPr kumimoji="1" lang="ja-JP" altLang="en-US" sz="3600" dirty="0" smtClean="0">
                <a:latin typeface="UD デジタル 教科書体 NP-B" panose="02020700000000000000" pitchFamily="18" charset="-128"/>
                <a:ea typeface="UD デジタル 教科書体 NP-B" panose="02020700000000000000" pitchFamily="18" charset="-128"/>
              </a:rPr>
              <a:t>上顎</a:t>
            </a:r>
            <a:r>
              <a:rPr kumimoji="1" lang="en-US" altLang="ja-JP" sz="3600" dirty="0">
                <a:latin typeface="UD デジタル 教科書体 NP-B" panose="02020700000000000000" pitchFamily="18" charset="-128"/>
                <a:ea typeface="UD デジタル 教科書体 NP-B" panose="02020700000000000000" pitchFamily="18" charset="-128"/>
              </a:rPr>
              <a:t>4</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r>
              <a:rPr kumimoji="1" lang="ja-JP" altLang="en-US" sz="3600" dirty="0">
                <a:latin typeface="UD デジタル 教科書体 NP-B" panose="02020700000000000000" pitchFamily="18" charset="-128"/>
                <a:ea typeface="UD デジタル 教科書体 NP-B" panose="02020700000000000000" pitchFamily="18" charset="-128"/>
              </a:rPr>
              <a:t>、</a:t>
            </a:r>
            <a:r>
              <a:rPr kumimoji="1" lang="ja-JP" altLang="en-US" sz="3600" dirty="0" smtClean="0">
                <a:latin typeface="UD デジタル 教科書体 NP-B" panose="02020700000000000000" pitchFamily="18" charset="-128"/>
                <a:ea typeface="UD デジタル 教科書体 NP-B" panose="02020700000000000000" pitchFamily="18" charset="-128"/>
              </a:rPr>
              <a:t>下顎</a:t>
            </a:r>
            <a:r>
              <a:rPr kumimoji="1" lang="en-US" altLang="ja-JP" sz="3600" dirty="0" smtClean="0">
                <a:latin typeface="UD デジタル 教科書体 NP-B" panose="02020700000000000000" pitchFamily="18" charset="-128"/>
                <a:ea typeface="UD デジタル 教科書体 NP-B" panose="02020700000000000000" pitchFamily="18" charset="-128"/>
              </a:rPr>
              <a:t>6</a:t>
            </a:r>
            <a:r>
              <a:rPr kumimoji="1" lang="ja-JP" altLang="en-US" sz="3600" dirty="0" smtClean="0">
                <a:latin typeface="UD デジタル 教科書体 NP-B" panose="02020700000000000000" pitchFamily="18" charset="-128"/>
                <a:ea typeface="UD デジタル 教科書体 NP-B" panose="02020700000000000000" pitchFamily="18" charset="-128"/>
              </a:rPr>
              <a:t>本</a:t>
            </a:r>
            <a:endParaRPr kumimoji="1"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19" name="タイトル 1"/>
          <p:cNvSpPr txBox="1">
            <a:spLocks/>
          </p:cNvSpPr>
          <p:nvPr/>
        </p:nvSpPr>
        <p:spPr>
          <a:xfrm>
            <a:off x="336416" y="1428909"/>
            <a:ext cx="7431125"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正解④　後臼歯は上顎</a:t>
            </a:r>
            <a:r>
              <a:rPr lang="en-US" altLang="ja-JP" sz="3600" dirty="0" smtClean="0">
                <a:solidFill>
                  <a:srgbClr val="FF0000"/>
                </a:solidFill>
                <a:latin typeface="UD デジタル 教科書体 NP-B" panose="02020700000000000000" pitchFamily="18" charset="-128"/>
                <a:ea typeface="UD デジタル 教科書体 NP-B" panose="02020700000000000000" pitchFamily="18" charset="-128"/>
              </a:rPr>
              <a:t>4</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本下顎</a:t>
            </a:r>
            <a:r>
              <a:rPr lang="en-US" altLang="ja-JP" sz="3600" dirty="0" smtClean="0">
                <a:solidFill>
                  <a:srgbClr val="FF0000"/>
                </a:solidFill>
                <a:latin typeface="UD デジタル 教科書体 NP-B" panose="02020700000000000000" pitchFamily="18" charset="-128"/>
                <a:ea typeface="UD デジタル 教科書体 NP-B" panose="02020700000000000000" pitchFamily="18" charset="-128"/>
              </a:rPr>
              <a:t>6</a:t>
            </a:r>
            <a:r>
              <a:rPr lang="ja-JP" altLang="en-US" sz="3600" dirty="0" smtClean="0">
                <a:solidFill>
                  <a:srgbClr val="FF0000"/>
                </a:solidFill>
                <a:latin typeface="UD デジタル 教科書体 NP-B" panose="02020700000000000000" pitchFamily="18" charset="-128"/>
                <a:ea typeface="UD デジタル 教科書体 NP-B" panose="02020700000000000000" pitchFamily="18" charset="-128"/>
              </a:rPr>
              <a:t>本</a:t>
            </a:r>
            <a:endParaRPr lang="ja-JP" altLang="en-US" sz="3600" dirty="0">
              <a:solidFill>
                <a:srgbClr val="FF0000"/>
              </a:solidFill>
              <a:latin typeface="UD デジタル 教科書体 NP-B" panose="02020700000000000000" pitchFamily="18" charset="-128"/>
              <a:ea typeface="UD デジタル 教科書体 NP-B" panose="02020700000000000000" pitchFamily="18" charset="-128"/>
            </a:endParaRPr>
          </a:p>
        </p:txBody>
      </p:sp>
      <p:pic>
        <p:nvPicPr>
          <p:cNvPr id="20" name="図 19">
            <a:extLst>
              <a:ext uri="{FF2B5EF4-FFF2-40B4-BE49-F238E27FC236}">
                <a16:creationId xmlns="" xmlns:a16="http://schemas.microsoft.com/office/drawing/2014/main" id="{604706B1-4F61-476A-BA1E-CCC2CB9293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997" t="34930" r="26719" b="20144"/>
          <a:stretch/>
        </p:blipFill>
        <p:spPr>
          <a:xfrm>
            <a:off x="8095902" y="70161"/>
            <a:ext cx="3894024" cy="6787839"/>
          </a:xfrm>
          <a:prstGeom prst="rect">
            <a:avLst/>
          </a:prstGeom>
        </p:spPr>
      </p:pic>
      <p:sp>
        <p:nvSpPr>
          <p:cNvPr id="6" name="正方形/長方形 5"/>
          <p:cNvSpPr/>
          <p:nvPr/>
        </p:nvSpPr>
        <p:spPr>
          <a:xfrm>
            <a:off x="8095902" y="70161"/>
            <a:ext cx="1579943" cy="331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3597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747637" y="781498"/>
            <a:ext cx="2782167"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イヌの歯</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156580" y="6550087"/>
            <a:ext cx="4833257" cy="215444"/>
          </a:xfrm>
          <a:prstGeom prst="rect">
            <a:avLst/>
          </a:prstGeom>
          <a:noFill/>
        </p:spPr>
        <p:txBody>
          <a:bodyPr wrap="square" rtlCol="0">
            <a:spAutoFit/>
          </a:bodyPr>
          <a:lstStyle/>
          <a:p>
            <a:r>
              <a:rPr kumimoji="1" lang="en-US" altLang="ja-JP" sz="800" dirty="0" err="1" smtClean="0"/>
              <a:t>Shiba</a:t>
            </a:r>
            <a:r>
              <a:rPr kumimoji="1" lang="en-US" altLang="ja-JP" sz="800" dirty="0" smtClean="0"/>
              <a:t> </a:t>
            </a:r>
            <a:r>
              <a:rPr kumimoji="1" lang="en-US" altLang="ja-JP" sz="800" dirty="0" err="1" smtClean="0"/>
              <a:t>Inu:Takashiba</a:t>
            </a:r>
            <a:r>
              <a:rPr kumimoji="1" lang="ja-JP" altLang="en-US" sz="800" dirty="0" smtClean="0"/>
              <a:t>パブリック</a:t>
            </a:r>
            <a:r>
              <a:rPr kumimoji="1" lang="ja-JP" altLang="en-US" sz="800" dirty="0"/>
              <a:t>・ドメイン</a:t>
            </a:r>
            <a:r>
              <a:rPr kumimoji="1" lang="en-US" altLang="ja-JP" sz="800" dirty="0" smtClean="0"/>
              <a:t>, https</a:t>
            </a:r>
            <a:r>
              <a:rPr kumimoji="1" lang="en-US" altLang="ja-JP" sz="800" dirty="0"/>
              <a:t>://commons.wikimedia.org/w/index.php?curid=11029849</a:t>
            </a:r>
            <a:r>
              <a:rPr kumimoji="1" lang="ja-JP" altLang="en-US" sz="800" dirty="0"/>
              <a:t>による</a:t>
            </a:r>
          </a:p>
        </p:txBody>
      </p:sp>
      <p:sp>
        <p:nvSpPr>
          <p:cNvPr id="13" name="テキスト ボックス 12"/>
          <p:cNvSpPr txBox="1"/>
          <p:nvPr/>
        </p:nvSpPr>
        <p:spPr>
          <a:xfrm>
            <a:off x="7156580" y="6353301"/>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608" y="2048070"/>
            <a:ext cx="3072882" cy="2304662"/>
          </a:xfrm>
          <a:prstGeom prst="rect">
            <a:avLst/>
          </a:prstGeom>
        </p:spPr>
      </p:pic>
    </p:spTree>
    <p:extLst>
      <p:ext uri="{BB962C8B-B14F-4D97-AF65-F5344CB8AC3E}">
        <p14:creationId xmlns:p14="http://schemas.microsoft.com/office/powerpoint/2010/main" val="1926473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6844" y="587529"/>
            <a:ext cx="1743921" cy="523220"/>
          </a:xfrm>
          <a:prstGeom prst="rect">
            <a:avLst/>
          </a:prstGeom>
        </p:spPr>
        <p:txBody>
          <a:bodyPr wrap="square">
            <a:spAutoFit/>
          </a:bodyPr>
          <a:lstStyle/>
          <a:p>
            <a:r>
              <a:rPr lang="ja-JP" altLang="en-US" sz="2800" dirty="0">
                <a:solidFill>
                  <a:schemeClr val="bg1">
                    <a:lumMod val="65000"/>
                  </a:schemeClr>
                </a:solidFill>
                <a:latin typeface="UD デジタル 教科書体 NP-R" panose="02020400000000000000" pitchFamily="18" charset="-128"/>
                <a:ea typeface="UD デジタル 教科書体 NP-R" panose="02020400000000000000" pitchFamily="18" charset="-128"/>
              </a:rPr>
              <a:t>歯</a:t>
            </a:r>
          </a:p>
        </p:txBody>
      </p:sp>
      <p:sp>
        <p:nvSpPr>
          <p:cNvPr id="6" name="正方形/長方形 5"/>
          <p:cNvSpPr/>
          <p:nvPr/>
        </p:nvSpPr>
        <p:spPr>
          <a:xfrm>
            <a:off x="208861" y="1834666"/>
            <a:ext cx="11902274" cy="4801314"/>
          </a:xfrm>
          <a:prstGeom prst="rect">
            <a:avLst/>
          </a:prstGeom>
        </p:spPr>
        <p:txBody>
          <a:bodyPr wrap="square">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人間</a:t>
            </a:r>
            <a:r>
              <a:rPr lang="ja-JP" altLang="en-US" sz="3200" dirty="0">
                <a:latin typeface="UD デジタル 教科書体 NP-B" panose="02020700000000000000" pitchFamily="18" charset="-128"/>
                <a:ea typeface="UD デジタル 教科書体 NP-B" panose="02020700000000000000" pitchFamily="18" charset="-128"/>
              </a:rPr>
              <a:t>と同じように</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乳歯から永久歯に</a:t>
            </a:r>
            <a:r>
              <a:rPr lang="ja-JP" altLang="en-US" sz="3200" dirty="0" smtClean="0">
                <a:solidFill>
                  <a:srgbClr val="0000FF"/>
                </a:solidFill>
                <a:latin typeface="UD デジタル 教科書体 NP-B" panose="02020700000000000000" pitchFamily="18" charset="-128"/>
                <a:ea typeface="UD デジタル 教科書体 NP-B" panose="02020700000000000000" pitchFamily="18" charset="-128"/>
              </a:rPr>
              <a:t>生え替わります</a:t>
            </a:r>
            <a:endParaRPr lang="en-US" altLang="ja-JP" sz="3200" dirty="0" smtClean="0">
              <a:solidFill>
                <a:srgbClr val="0000FF"/>
              </a:solidFill>
              <a:latin typeface="UD デジタル 教科書体 NP-B" panose="02020700000000000000" pitchFamily="18" charset="-128"/>
              <a:ea typeface="UD デジタル 教科書体 NP-B" panose="02020700000000000000" pitchFamily="18" charset="-128"/>
            </a:endParaRPr>
          </a:p>
          <a:p>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出生時</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歯</a:t>
            </a:r>
            <a:r>
              <a:rPr lang="ja-JP" altLang="en-US" sz="3200" dirty="0">
                <a:latin typeface="UD デジタル 教科書体 NP-B" panose="02020700000000000000" pitchFamily="18" charset="-128"/>
                <a:ea typeface="UD デジタル 教科書体 NP-B" panose="02020700000000000000" pitchFamily="18" charset="-128"/>
              </a:rPr>
              <a:t>がない</a:t>
            </a:r>
          </a:p>
          <a:p>
            <a:r>
              <a:rPr lang="ja-JP" altLang="en-US" sz="3200" dirty="0" smtClean="0">
                <a:latin typeface="UD デジタル 教科書体 NP-B" panose="02020700000000000000" pitchFamily="18" charset="-128"/>
                <a:ea typeface="UD デジタル 教科書体 NP-B" panose="02020700000000000000" pitchFamily="18" charset="-128"/>
              </a:rPr>
              <a:t>約</a:t>
            </a:r>
            <a:r>
              <a:rPr lang="ja-JP" altLang="en-US" sz="3200" dirty="0">
                <a:latin typeface="UD デジタル 教科書体 NP-B" panose="02020700000000000000" pitchFamily="18" charset="-128"/>
                <a:ea typeface="UD デジタル 教科書体 NP-B" panose="02020700000000000000" pitchFamily="18" charset="-128"/>
              </a:rPr>
              <a:t>３週</a:t>
            </a:r>
            <a:r>
              <a:rPr lang="ja-JP" altLang="en-US" sz="3200" dirty="0" smtClean="0">
                <a:latin typeface="UD デジタル 教科書体 NP-B" panose="02020700000000000000" pitchFamily="18" charset="-128"/>
                <a:ea typeface="UD デジタル 教科書体 NP-B" panose="02020700000000000000" pitchFamily="18" charset="-128"/>
              </a:rPr>
              <a:t>齢</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乳歯が生え始める</a:t>
            </a:r>
            <a:r>
              <a:rPr lang="en-US" altLang="ja-JP" sz="3200" dirty="0" smtClean="0">
                <a:latin typeface="UD デジタル 教科書体 NP-B" panose="02020700000000000000" pitchFamily="18" charset="-128"/>
                <a:ea typeface="UD デジタル 教科書体 NP-B" panose="02020700000000000000" pitchFamily="18" charset="-128"/>
              </a:rPr>
              <a:t>			</a:t>
            </a:r>
            <a:endParaRPr lang="ja-JP" altLang="en-US" sz="3200" dirty="0">
              <a:solidFill>
                <a:schemeClr val="bg1">
                  <a:lumMod val="50000"/>
                </a:schemeClr>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約</a:t>
            </a:r>
            <a:r>
              <a:rPr lang="ja-JP" altLang="en-US" sz="3200" dirty="0">
                <a:latin typeface="UD デジタル 教科書体 NP-B" panose="02020700000000000000" pitchFamily="18" charset="-128"/>
                <a:ea typeface="UD デジタル 教科書体 NP-B" panose="02020700000000000000" pitchFamily="18" charset="-128"/>
              </a:rPr>
              <a:t>８週</a:t>
            </a:r>
            <a:r>
              <a:rPr lang="ja-JP" altLang="en-US" sz="3200" dirty="0" smtClean="0">
                <a:latin typeface="UD デジタル 教科書体 NP-B" panose="02020700000000000000" pitchFamily="18" charset="-128"/>
                <a:ea typeface="UD デジタル 教科書体 NP-B" panose="02020700000000000000" pitchFamily="18" charset="-128"/>
              </a:rPr>
              <a:t>齢</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乳歯が生えそろう（</a:t>
            </a:r>
            <a:r>
              <a:rPr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rPr>
              <a:t>28</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本</a:t>
            </a:r>
            <a:r>
              <a:rPr lang="ja-JP" altLang="en-US" sz="3200" dirty="0" smtClean="0">
                <a:latin typeface="UD デジタル 教科書体 NP-B" panose="02020700000000000000" pitchFamily="18" charset="-128"/>
                <a:ea typeface="UD デジタル 教科書体 NP-B" panose="02020700000000000000" pitchFamily="18" charset="-128"/>
              </a:rPr>
              <a:t>）</a:t>
            </a:r>
            <a:r>
              <a:rPr lang="en-US" altLang="ja-JP" sz="3200" dirty="0" smtClean="0">
                <a:latin typeface="UD デジタル 教科書体 NP-B" panose="02020700000000000000" pitchFamily="18" charset="-128"/>
                <a:ea typeface="UD デジタル 教科書体 NP-B" panose="02020700000000000000" pitchFamily="18" charset="-128"/>
              </a:rPr>
              <a:t>	</a:t>
            </a:r>
          </a:p>
          <a:p>
            <a:r>
              <a:rPr lang="en-US" altLang="ja-JP" dirty="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		※</a:t>
            </a:r>
            <a:r>
              <a:rPr lang="ja-JP" altLang="en-US" dirty="0" smtClean="0">
                <a:latin typeface="UD デジタル 教科書体 NP-B" panose="02020700000000000000" pitchFamily="18" charset="-128"/>
                <a:ea typeface="UD デジタル 教科書体 NP-B" panose="02020700000000000000" pitchFamily="18" charset="-128"/>
              </a:rPr>
              <a:t>切歯</a:t>
            </a:r>
            <a:r>
              <a:rPr lang="en-US" altLang="ja-JP" dirty="0" smtClean="0">
                <a:latin typeface="UD デジタル 教科書体 NP-B" panose="02020700000000000000" pitchFamily="18" charset="-128"/>
                <a:ea typeface="UD デジタル 教科書体 NP-B" panose="02020700000000000000" pitchFamily="18" charset="-128"/>
              </a:rPr>
              <a:t>12</a:t>
            </a:r>
            <a:r>
              <a:rPr lang="ja-JP" altLang="en-US" dirty="0" smtClean="0">
                <a:latin typeface="UD デジタル 教科書体 NP-B" panose="02020700000000000000" pitchFamily="18" charset="-128"/>
                <a:ea typeface="UD デジタル 教科書体 NP-B" panose="02020700000000000000" pitchFamily="18" charset="-128"/>
              </a:rPr>
              <a:t>本、犬歯</a:t>
            </a:r>
            <a:r>
              <a:rPr lang="en-US" altLang="ja-JP" dirty="0" smtClean="0">
                <a:latin typeface="UD デジタル 教科書体 NP-B" panose="02020700000000000000" pitchFamily="18" charset="-128"/>
                <a:ea typeface="UD デジタル 教科書体 NP-B" panose="02020700000000000000" pitchFamily="18" charset="-128"/>
              </a:rPr>
              <a:t>4</a:t>
            </a:r>
            <a:r>
              <a:rPr lang="ja-JP" altLang="en-US" dirty="0" smtClean="0">
                <a:latin typeface="UD デジタル 教科書体 NP-B" panose="02020700000000000000" pitchFamily="18" charset="-128"/>
                <a:ea typeface="UD デジタル 教科書体 NP-B" panose="02020700000000000000" pitchFamily="18" charset="-128"/>
              </a:rPr>
              <a:t>本、前臼歯</a:t>
            </a:r>
            <a:r>
              <a:rPr lang="en-US" altLang="ja-JP" dirty="0" smtClean="0">
                <a:latin typeface="UD デジタル 教科書体 NP-B" panose="02020700000000000000" pitchFamily="18" charset="-128"/>
                <a:ea typeface="UD デジタル 教科書体 NP-B" panose="02020700000000000000" pitchFamily="18" charset="-128"/>
              </a:rPr>
              <a:t>12</a:t>
            </a:r>
            <a:r>
              <a:rPr lang="ja-JP" altLang="en-US" dirty="0" smtClean="0">
                <a:latin typeface="UD デジタル 教科書体 NP-B" panose="02020700000000000000" pitchFamily="18" charset="-128"/>
                <a:ea typeface="UD デジタル 教科書体 NP-B" panose="02020700000000000000" pitchFamily="18" charset="-128"/>
              </a:rPr>
              <a:t>本。後臼歯は生えません。</a:t>
            </a:r>
            <a:endParaRPr lang="ja-JP" altLang="en-US" dirty="0">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約</a:t>
            </a:r>
            <a:r>
              <a:rPr lang="ja-JP" altLang="en-US" sz="3200" dirty="0">
                <a:latin typeface="UD デジタル 教科書体 NP-B" panose="02020700000000000000" pitchFamily="18" charset="-128"/>
                <a:ea typeface="UD デジタル 教科書体 NP-B" panose="02020700000000000000" pitchFamily="18" charset="-128"/>
              </a:rPr>
              <a:t>１３週</a:t>
            </a:r>
            <a:r>
              <a:rPr lang="ja-JP" altLang="en-US" sz="3200" dirty="0" smtClean="0">
                <a:latin typeface="UD デジタル 教科書体 NP-B" panose="02020700000000000000" pitchFamily="18" charset="-128"/>
                <a:ea typeface="UD デジタル 教科書体 NP-B" panose="02020700000000000000" pitchFamily="18" charset="-128"/>
              </a:rPr>
              <a:t>齢</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乳歯</a:t>
            </a:r>
            <a:r>
              <a:rPr lang="ja-JP" altLang="en-US" sz="3200" dirty="0">
                <a:latin typeface="UD デジタル 教科書体 NP-B" panose="02020700000000000000" pitchFamily="18" charset="-128"/>
                <a:ea typeface="UD デジタル 教科書体 NP-B" panose="02020700000000000000" pitchFamily="18" charset="-128"/>
              </a:rPr>
              <a:t>の切歯から</a:t>
            </a:r>
            <a:r>
              <a:rPr lang="ja-JP" altLang="en-US" sz="3200" dirty="0" smtClean="0">
                <a:latin typeface="UD デジタル 教科書体 NP-B" panose="02020700000000000000" pitchFamily="18" charset="-128"/>
                <a:ea typeface="UD デジタル 教科書体 NP-B" panose="02020700000000000000" pitchFamily="18" charset="-128"/>
              </a:rPr>
              <a:t>抜け始める</a:t>
            </a:r>
            <a:r>
              <a:rPr lang="en-US" altLang="ja-JP" sz="3200" dirty="0" smtClean="0">
                <a:latin typeface="UD デジタル 教科書体 NP-B" panose="02020700000000000000" pitchFamily="18" charset="-128"/>
                <a:ea typeface="UD デジタル 教科書体 NP-B" panose="02020700000000000000" pitchFamily="18" charset="-128"/>
              </a:rPr>
              <a:t>	</a:t>
            </a:r>
            <a:endParaRPr lang="ja-JP" altLang="en-US" sz="3200" dirty="0">
              <a:latin typeface="UD デジタル 教科書体 NP-B" panose="02020700000000000000" pitchFamily="18" charset="-128"/>
              <a:ea typeface="UD デジタル 教科書体 NP-B" panose="02020700000000000000" pitchFamily="18" charset="-128"/>
            </a:endParaRPr>
          </a:p>
          <a:p>
            <a:endParaRPr lang="en-US" altLang="ja-JP" sz="3200" dirty="0" smtClean="0">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生</a:t>
            </a:r>
            <a:r>
              <a:rPr lang="ja-JP" altLang="en-US" sz="3200" dirty="0">
                <a:latin typeface="UD デジタル 教科書体 NP-B" panose="02020700000000000000" pitchFamily="18" charset="-128"/>
                <a:ea typeface="UD デジタル 教科書体 NP-B" panose="02020700000000000000" pitchFamily="18" charset="-128"/>
              </a:rPr>
              <a:t>後</a:t>
            </a:r>
            <a:r>
              <a:rPr lang="ja-JP" altLang="en-US" sz="3200" dirty="0" smtClean="0">
                <a:latin typeface="UD デジタル 教科書体 NP-B" panose="02020700000000000000" pitchFamily="18" charset="-128"/>
                <a:ea typeface="UD デジタル 教科書体 NP-B" panose="02020700000000000000" pitchFamily="18" charset="-128"/>
              </a:rPr>
              <a:t>３か月</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永久歯が生え始める</a:t>
            </a:r>
            <a:r>
              <a:rPr lang="en-US" altLang="ja-JP" sz="3200" dirty="0" smtClean="0">
                <a:latin typeface="UD デジタル 教科書体 NP-B" panose="02020700000000000000" pitchFamily="18" charset="-128"/>
                <a:ea typeface="UD デジタル 教科書体 NP-B" panose="02020700000000000000" pitchFamily="18" charset="-128"/>
              </a:rPr>
              <a:t>		</a:t>
            </a:r>
            <a:endParaRPr lang="en-US" altLang="ja-JP" sz="3200" dirty="0" smtClean="0">
              <a:solidFill>
                <a:schemeClr val="bg1">
                  <a:lumMod val="50000"/>
                </a:schemeClr>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生</a:t>
            </a:r>
            <a:r>
              <a:rPr lang="ja-JP" altLang="en-US" sz="3200" dirty="0">
                <a:latin typeface="UD デジタル 教科書体 NP-B" panose="02020700000000000000" pitchFamily="18" charset="-128"/>
                <a:ea typeface="UD デジタル 教科書体 NP-B" panose="02020700000000000000" pitchFamily="18" charset="-128"/>
              </a:rPr>
              <a:t>後</a:t>
            </a:r>
            <a:r>
              <a:rPr lang="ja-JP" altLang="en-US" sz="3200" dirty="0" smtClean="0">
                <a:latin typeface="UD デジタル 教科書体 NP-B" panose="02020700000000000000" pitchFamily="18" charset="-128"/>
                <a:ea typeface="UD デジタル 教科書体 NP-B" panose="02020700000000000000" pitchFamily="18" charset="-128"/>
              </a:rPr>
              <a:t>６か月</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永久歯が生えそろう（</a:t>
            </a:r>
            <a:r>
              <a:rPr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rPr>
              <a:t>42</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本</a:t>
            </a:r>
            <a:r>
              <a:rPr lang="ja-JP" altLang="en-US" sz="3200" dirty="0" smtClean="0">
                <a:latin typeface="UD デジタル 教科書体 NP-B" panose="02020700000000000000" pitchFamily="18" charset="-128"/>
                <a:ea typeface="UD デジタル 教科書体 NP-B" panose="02020700000000000000" pitchFamily="18" charset="-128"/>
              </a:rPr>
              <a:t>）</a:t>
            </a:r>
            <a:r>
              <a:rPr lang="en-US" altLang="ja-JP" sz="3200" dirty="0" smtClean="0">
                <a:latin typeface="UD デジタル 教科書体 NP-B" panose="02020700000000000000" pitchFamily="18" charset="-128"/>
                <a:ea typeface="UD デジタル 教科書体 NP-B" panose="02020700000000000000" pitchFamily="18" charset="-128"/>
              </a:rPr>
              <a:t>	</a:t>
            </a:r>
            <a:endParaRPr lang="ja-JP" altLang="en-US" sz="3200" dirty="0">
              <a:solidFill>
                <a:schemeClr val="bg1">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13" name="タイトル 1"/>
          <p:cNvSpPr txBox="1">
            <a:spLocks/>
          </p:cNvSpPr>
          <p:nvPr/>
        </p:nvSpPr>
        <p:spPr>
          <a:xfrm>
            <a:off x="1768858" y="593360"/>
            <a:ext cx="6423420"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子犬の歯</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a:stretch>
            <a:fillRect/>
          </a:stretch>
        </p:blipFill>
        <p:spPr>
          <a:xfrm>
            <a:off x="336416" y="278289"/>
            <a:ext cx="1189846" cy="1150620"/>
          </a:xfrm>
          <a:prstGeom prst="rect">
            <a:avLst/>
          </a:prstGeom>
        </p:spPr>
      </p:pic>
    </p:spTree>
    <p:extLst>
      <p:ext uri="{BB962C8B-B14F-4D97-AF65-F5344CB8AC3E}">
        <p14:creationId xmlns:p14="http://schemas.microsoft.com/office/powerpoint/2010/main" val="15873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a:picLocks noChangeAspect="1"/>
          </p:cNvPicPr>
          <p:nvPr/>
        </p:nvPicPr>
        <p:blipFill>
          <a:blip r:embed="rId3"/>
          <a:stretch>
            <a:fillRect/>
          </a:stretch>
        </p:blipFill>
        <p:spPr>
          <a:xfrm>
            <a:off x="7387511" y="1566903"/>
            <a:ext cx="4659914" cy="3106609"/>
          </a:xfrm>
          <a:prstGeom prst="rect">
            <a:avLst/>
          </a:prstGeom>
        </p:spPr>
      </p:pic>
      <p:sp>
        <p:nvSpPr>
          <p:cNvPr id="4" name="正方形/長方形 3"/>
          <p:cNvSpPr/>
          <p:nvPr/>
        </p:nvSpPr>
        <p:spPr>
          <a:xfrm>
            <a:off x="466844" y="587529"/>
            <a:ext cx="1743921" cy="523220"/>
          </a:xfrm>
          <a:prstGeom prst="rect">
            <a:avLst/>
          </a:prstGeom>
        </p:spPr>
        <p:txBody>
          <a:bodyPr wrap="square">
            <a:spAutoFit/>
          </a:bodyPr>
          <a:lstStyle/>
          <a:p>
            <a:r>
              <a:rPr lang="ja-JP" altLang="en-US" sz="2800" dirty="0">
                <a:solidFill>
                  <a:schemeClr val="bg1">
                    <a:lumMod val="65000"/>
                  </a:schemeClr>
                </a:solidFill>
                <a:latin typeface="UD デジタル 教科書体 NP-R" panose="02020400000000000000" pitchFamily="18" charset="-128"/>
                <a:ea typeface="UD デジタル 教科書体 NP-R" panose="02020400000000000000" pitchFamily="18" charset="-128"/>
              </a:rPr>
              <a:t>歯</a:t>
            </a:r>
          </a:p>
        </p:txBody>
      </p:sp>
      <p:sp>
        <p:nvSpPr>
          <p:cNvPr id="13" name="タイトル 1"/>
          <p:cNvSpPr txBox="1">
            <a:spLocks/>
          </p:cNvSpPr>
          <p:nvPr/>
        </p:nvSpPr>
        <p:spPr>
          <a:xfrm>
            <a:off x="1768858" y="593360"/>
            <a:ext cx="6423420"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歯式</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4"/>
          <a:stretch>
            <a:fillRect/>
          </a:stretch>
        </p:blipFill>
        <p:spPr>
          <a:xfrm>
            <a:off x="336416" y="278289"/>
            <a:ext cx="1189846" cy="1150620"/>
          </a:xfrm>
          <a:prstGeom prst="rect">
            <a:avLst/>
          </a:prstGeom>
        </p:spPr>
      </p:pic>
      <p:sp>
        <p:nvSpPr>
          <p:cNvPr id="7" name="テキスト ボックス 6"/>
          <p:cNvSpPr txBox="1"/>
          <p:nvPr/>
        </p:nvSpPr>
        <p:spPr>
          <a:xfrm>
            <a:off x="1970855" y="278289"/>
            <a:ext cx="1114301"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ししき</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931339" y="1686446"/>
            <a:ext cx="7007046" cy="523220"/>
          </a:xfrm>
          <a:prstGeom prst="rect">
            <a:avLst/>
          </a:prstGeom>
        </p:spPr>
        <p:txBody>
          <a:bodyPr wrap="none">
            <a:spAutoFit/>
          </a:bodyPr>
          <a:lstStyle/>
          <a:p>
            <a:r>
              <a:rPr lang="ja-JP" altLang="en-US" sz="2800" dirty="0" smtClean="0">
                <a:latin typeface="UD デジタル 教科書体 NP-B" panose="02020700000000000000" pitchFamily="18" charset="-128"/>
                <a:ea typeface="UD デジタル 教科書体 NP-B" panose="02020700000000000000" pitchFamily="18" charset="-128"/>
              </a:rPr>
              <a:t>歯の構成を表す</a:t>
            </a:r>
            <a:r>
              <a:rPr lang="ja-JP" altLang="en-US" sz="2800" dirty="0" smtClean="0">
                <a:latin typeface="UD デジタル 教科書体 NP-B" panose="02020700000000000000" pitchFamily="18" charset="-128"/>
                <a:ea typeface="UD デジタル 教科書体 NP-B" panose="02020700000000000000" pitchFamily="18" charset="-128"/>
              </a:rPr>
              <a:t>式（どの歯が何本あるか）</a:t>
            </a:r>
            <a:endParaRPr lang="en-US" altLang="ja-JP"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6" name="正方形/長方形 15"/>
          <p:cNvSpPr/>
          <p:nvPr/>
        </p:nvSpPr>
        <p:spPr>
          <a:xfrm>
            <a:off x="3541674" y="2341453"/>
            <a:ext cx="4361354" cy="1200329"/>
          </a:xfrm>
          <a:prstGeom prst="rect">
            <a:avLst/>
          </a:prstGeom>
        </p:spPr>
        <p:txBody>
          <a:bodyPr wrap="square">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切歯</a:t>
            </a:r>
            <a:r>
              <a:rPr kumimoji="1" lang="en-US" altLang="ja-JP" dirty="0">
                <a:latin typeface="UD デジタル 教科書体 NP-B" panose="02020700000000000000" pitchFamily="18" charset="-128"/>
                <a:ea typeface="UD デジタル 教科書体 NP-B" panose="02020700000000000000" pitchFamily="18" charset="-128"/>
              </a:rPr>
              <a:t>	</a:t>
            </a:r>
            <a:r>
              <a:rPr kumimoji="1" lang="en-US" altLang="ja-JP" dirty="0" smtClean="0">
                <a:latin typeface="UD デジタル 教科書体 NP-B" panose="02020700000000000000" pitchFamily="18" charset="-128"/>
                <a:ea typeface="UD デジタル 教科書体 NP-B" panose="02020700000000000000" pitchFamily="18" charset="-128"/>
              </a:rPr>
              <a:t>I:(incisor</a:t>
            </a:r>
            <a:r>
              <a:rPr kumimoji="1" lang="ja-JP" altLang="en-US" dirty="0" smtClean="0">
                <a:latin typeface="UD デジタル 教科書体 NP-B" panose="02020700000000000000" pitchFamily="18" charset="-128"/>
                <a:ea typeface="UD デジタル 教科書体 NP-B" panose="02020700000000000000" pitchFamily="18" charset="-128"/>
              </a:rPr>
              <a:t>：インサイザ</a:t>
            </a:r>
            <a:r>
              <a:rPr kumimoji="1" lang="en-US" altLang="ja-JP" dirty="0" smtClean="0">
                <a:latin typeface="UD デジタル 教科書体 NP-B" panose="02020700000000000000" pitchFamily="18" charset="-128"/>
                <a:ea typeface="UD デジタル 教科書体 NP-B" panose="02020700000000000000" pitchFamily="18" charset="-128"/>
              </a:rPr>
              <a:t>) </a:t>
            </a:r>
          </a:p>
          <a:p>
            <a:r>
              <a:rPr kumimoji="1" lang="ja-JP" altLang="en-US" dirty="0" smtClean="0">
                <a:latin typeface="UD デジタル 教科書体 NP-B" panose="02020700000000000000" pitchFamily="18" charset="-128"/>
                <a:ea typeface="UD デジタル 教科書体 NP-B" panose="02020700000000000000" pitchFamily="18" charset="-128"/>
              </a:rPr>
              <a:t>犬歯</a:t>
            </a:r>
            <a:r>
              <a:rPr kumimoji="1" lang="en-US" altLang="ja-JP" dirty="0" smtClean="0">
                <a:latin typeface="UD デジタル 教科書体 NP-B" panose="02020700000000000000" pitchFamily="18" charset="-128"/>
                <a:ea typeface="UD デジタル 教科書体 NP-B" panose="02020700000000000000" pitchFamily="18" charset="-128"/>
              </a:rPr>
              <a:t>	C</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en-US" altLang="ja-JP" dirty="0" smtClean="0">
                <a:latin typeface="UD デジタル 教科書体 NP-B" panose="02020700000000000000" pitchFamily="18" charset="-128"/>
                <a:ea typeface="UD デジタル 教科書体 NP-B" panose="02020700000000000000" pitchFamily="18" charset="-128"/>
              </a:rPr>
              <a:t>Canine</a:t>
            </a:r>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smtClean="0">
                <a:latin typeface="UD デジタル 教科書体 NP-B" panose="02020700000000000000" pitchFamily="18" charset="-128"/>
                <a:ea typeface="UD デジタル 教科書体 NP-B" panose="02020700000000000000" pitchFamily="18" charset="-128"/>
              </a:rPr>
              <a:t>：ケイナイン</a:t>
            </a:r>
            <a:r>
              <a:rPr kumimoji="1" lang="en-US" altLang="ja-JP" dirty="0" smtClean="0">
                <a:latin typeface="UD デジタル 教科書体 NP-B" panose="02020700000000000000" pitchFamily="18" charset="-128"/>
                <a:ea typeface="UD デジタル 教科書体 NP-B" panose="02020700000000000000" pitchFamily="18" charset="-128"/>
              </a:rPr>
              <a:t>)</a:t>
            </a:r>
            <a:endParaRPr kumimoji="1" lang="en-US" altLang="ja-JP" dirty="0">
              <a:latin typeface="UD デジタル 教科書体 NP-B" panose="02020700000000000000" pitchFamily="18" charset="-128"/>
              <a:ea typeface="UD デジタル 教科書体 NP-B" panose="02020700000000000000" pitchFamily="18" charset="-128"/>
            </a:endParaRPr>
          </a:p>
          <a:p>
            <a:r>
              <a:rPr kumimoji="1" lang="ja-JP" altLang="en-US" dirty="0" smtClean="0">
                <a:latin typeface="UD デジタル 教科書体 NP-B" panose="02020700000000000000" pitchFamily="18" charset="-128"/>
                <a:ea typeface="UD デジタル 教科書体 NP-B" panose="02020700000000000000" pitchFamily="18" charset="-128"/>
              </a:rPr>
              <a:t>前臼歯　</a:t>
            </a:r>
            <a:r>
              <a:rPr kumimoji="1" lang="en-US" altLang="ja-JP" dirty="0" smtClean="0">
                <a:latin typeface="UD デジタル 教科書体 NP-B" panose="02020700000000000000" pitchFamily="18" charset="-128"/>
                <a:ea typeface="UD デジタル 教科書体 NP-B" panose="02020700000000000000" pitchFamily="18" charset="-128"/>
              </a:rPr>
              <a:t>P</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en-US" altLang="ja-JP" dirty="0" smtClean="0">
                <a:latin typeface="UD デジタル 教科書体 NP-B" panose="02020700000000000000" pitchFamily="18" charset="-128"/>
                <a:ea typeface="UD デジタル 教科書体 NP-B" panose="02020700000000000000" pitchFamily="18" charset="-128"/>
              </a:rPr>
              <a:t>premolar</a:t>
            </a:r>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smtClean="0">
                <a:latin typeface="UD デジタル 教科書体 NP-B" panose="02020700000000000000" pitchFamily="18" charset="-128"/>
                <a:ea typeface="UD デジタル 教科書体 NP-B" panose="02020700000000000000" pitchFamily="18" charset="-128"/>
              </a:rPr>
              <a:t>：プリーモウラ</a:t>
            </a:r>
            <a:r>
              <a:rPr kumimoji="1" lang="en-US" altLang="ja-JP" dirty="0" smtClean="0">
                <a:latin typeface="UD デジタル 教科書体 NP-B" panose="02020700000000000000" pitchFamily="18" charset="-128"/>
                <a:ea typeface="UD デジタル 教科書体 NP-B" panose="02020700000000000000" pitchFamily="18" charset="-128"/>
              </a:rPr>
              <a:t>)</a:t>
            </a:r>
          </a:p>
          <a:p>
            <a:r>
              <a:rPr kumimoji="1" lang="ja-JP" altLang="en-US" dirty="0">
                <a:latin typeface="UD デジタル 教科書体 NP-B" panose="02020700000000000000" pitchFamily="18" charset="-128"/>
                <a:ea typeface="UD デジタル 教科書体 NP-B" panose="02020700000000000000" pitchFamily="18" charset="-128"/>
              </a:rPr>
              <a:t>後</a:t>
            </a:r>
            <a:r>
              <a:rPr kumimoji="1" lang="ja-JP" altLang="en-US" dirty="0" smtClean="0">
                <a:latin typeface="UD デジタル 教科書体 NP-B" panose="02020700000000000000" pitchFamily="18" charset="-128"/>
                <a:ea typeface="UD デジタル 教科書体 NP-B" panose="02020700000000000000" pitchFamily="18" charset="-128"/>
              </a:rPr>
              <a:t>臼歯</a:t>
            </a:r>
            <a:r>
              <a:rPr kumimoji="1" lang="en-US" altLang="ja-JP" dirty="0" smtClean="0">
                <a:latin typeface="UD デジタル 教科書体 NP-B" panose="02020700000000000000" pitchFamily="18" charset="-128"/>
                <a:ea typeface="UD デジタル 教科書体 NP-B" panose="02020700000000000000" pitchFamily="18" charset="-128"/>
              </a:rPr>
              <a:t>	M</a:t>
            </a:r>
            <a:r>
              <a:rPr kumimoji="1" lang="en-US" altLang="ja-JP" dirty="0">
                <a:latin typeface="UD デジタル 教科書体 NP-B" panose="02020700000000000000" pitchFamily="18" charset="-128"/>
                <a:ea typeface="UD デジタル 教科書体 NP-B" panose="02020700000000000000" pitchFamily="18" charset="-128"/>
              </a:rPr>
              <a:t>:(</a:t>
            </a:r>
            <a:r>
              <a:rPr kumimoji="1" lang="en-US" altLang="ja-JP" dirty="0" smtClean="0">
                <a:latin typeface="UD デジタル 教科書体 NP-B" panose="02020700000000000000" pitchFamily="18" charset="-128"/>
                <a:ea typeface="UD デジタル 教科書体 NP-B" panose="02020700000000000000" pitchFamily="18" charset="-128"/>
              </a:rPr>
              <a:t>Molar</a:t>
            </a:r>
            <a:r>
              <a:rPr kumimoji="1" lang="ja-JP" altLang="en-US" dirty="0">
                <a:latin typeface="UD デジタル 教科書体 NP-B" panose="02020700000000000000" pitchFamily="18" charset="-128"/>
                <a:ea typeface="UD デジタル 教科書体 NP-B" panose="02020700000000000000" pitchFamily="18" charset="-128"/>
              </a:rPr>
              <a:t> </a:t>
            </a:r>
            <a:r>
              <a:rPr kumimoji="1" lang="ja-JP" altLang="en-US" dirty="0" smtClean="0">
                <a:latin typeface="UD デジタル 教科書体 NP-B" panose="02020700000000000000" pitchFamily="18" charset="-128"/>
                <a:ea typeface="UD デジタル 教科書体 NP-B" panose="02020700000000000000" pitchFamily="18" charset="-128"/>
              </a:rPr>
              <a:t>：モウラ</a:t>
            </a:r>
            <a:r>
              <a:rPr kumimoji="1" lang="en-US" altLang="ja-JP" dirty="0" smtClean="0">
                <a:latin typeface="UD デジタル 教科書体 NP-B" panose="02020700000000000000" pitchFamily="18" charset="-128"/>
                <a:ea typeface="UD デジタル 教科書体 NP-B" panose="02020700000000000000" pitchFamily="18" charset="-128"/>
              </a:rPr>
              <a:t>)</a:t>
            </a:r>
            <a:r>
              <a:rPr kumimoji="1" lang="ja-JP" altLang="en-US" dirty="0">
                <a:latin typeface="UD デジタル 教科書体 NP-B" panose="02020700000000000000" pitchFamily="18" charset="-128"/>
                <a:ea typeface="UD デジタル 教科書体 NP-B" panose="02020700000000000000" pitchFamily="18" charset="-128"/>
              </a:rPr>
              <a:t>　　</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7" name="正方形/長方形 16"/>
          <p:cNvSpPr/>
          <p:nvPr/>
        </p:nvSpPr>
        <p:spPr>
          <a:xfrm>
            <a:off x="1920717" y="2334321"/>
            <a:ext cx="1620957" cy="523220"/>
          </a:xfrm>
          <a:prstGeom prst="rect">
            <a:avLst/>
          </a:prstGeom>
        </p:spPr>
        <p:txBody>
          <a:bodyPr wrap="none">
            <a:spAutoFit/>
          </a:bodyPr>
          <a:lstStyle/>
          <a:p>
            <a:r>
              <a:rPr lang="ja-JP" altLang="en-US" sz="2800" dirty="0" smtClean="0">
                <a:latin typeface="UD デジタル 教科書体 NP-B" panose="02020700000000000000" pitchFamily="18" charset="-128"/>
                <a:ea typeface="UD デジタル 教科書体 NP-B" panose="02020700000000000000" pitchFamily="18" charset="-128"/>
              </a:rPr>
              <a:t>歯の記号</a:t>
            </a:r>
            <a:endParaRPr lang="en-US" altLang="ja-JP"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8" name="正方形/長方形 17"/>
          <p:cNvSpPr/>
          <p:nvPr/>
        </p:nvSpPr>
        <p:spPr>
          <a:xfrm>
            <a:off x="1920717" y="3922880"/>
            <a:ext cx="1261884" cy="523220"/>
          </a:xfrm>
          <a:prstGeom prst="rect">
            <a:avLst/>
          </a:prstGeom>
        </p:spPr>
        <p:txBody>
          <a:bodyPr wrap="none">
            <a:spAutoFit/>
          </a:bodyPr>
          <a:lstStyle/>
          <a:p>
            <a:r>
              <a:rPr lang="ja-JP" altLang="en-US" sz="2800" dirty="0" smtClean="0">
                <a:latin typeface="UD デジタル 教科書体 NP-B" panose="02020700000000000000" pitchFamily="18" charset="-128"/>
                <a:ea typeface="UD デジタル 教科書体 NP-B" panose="02020700000000000000" pitchFamily="18" charset="-128"/>
              </a:rPr>
              <a:t>歯の数</a:t>
            </a:r>
            <a:endParaRPr lang="en-US" altLang="ja-JP"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19" name="正方形/長方形 18"/>
          <p:cNvSpPr/>
          <p:nvPr/>
        </p:nvSpPr>
        <p:spPr>
          <a:xfrm>
            <a:off x="3541674" y="4024073"/>
            <a:ext cx="1450204" cy="646331"/>
          </a:xfrm>
          <a:prstGeom prst="rect">
            <a:avLst/>
          </a:prstGeom>
        </p:spPr>
        <p:txBody>
          <a:bodyPr wrap="square">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上顎の歯数</a:t>
            </a:r>
            <a:endParaRPr kumimoji="1" lang="en-US" altLang="ja-JP" dirty="0" smtClean="0">
              <a:latin typeface="UD デジタル 教科書体 NP-B" panose="02020700000000000000" pitchFamily="18" charset="-128"/>
              <a:ea typeface="UD デジタル 教科書体 NP-B" panose="02020700000000000000" pitchFamily="18" charset="-128"/>
            </a:endParaRPr>
          </a:p>
          <a:p>
            <a:r>
              <a:rPr kumimoji="1" lang="ja-JP" altLang="en-US" dirty="0" smtClean="0">
                <a:latin typeface="UD デジタル 教科書体 NP-B" panose="02020700000000000000" pitchFamily="18" charset="-128"/>
                <a:ea typeface="UD デジタル 教科書体 NP-B" panose="02020700000000000000" pitchFamily="18" charset="-128"/>
              </a:rPr>
              <a:t>下顎</a:t>
            </a:r>
            <a:r>
              <a:rPr kumimoji="1" lang="ja-JP" altLang="en-US" dirty="0">
                <a:latin typeface="UD デジタル 教科書体 NP-B" panose="02020700000000000000" pitchFamily="18" charset="-128"/>
                <a:ea typeface="UD デジタル 教科書体 NP-B" panose="02020700000000000000" pitchFamily="18" charset="-128"/>
              </a:rPr>
              <a:t>の</a:t>
            </a:r>
            <a:r>
              <a:rPr kumimoji="1" lang="ja-JP" altLang="en-US" dirty="0" smtClean="0">
                <a:latin typeface="UD デジタル 教科書体 NP-B" panose="02020700000000000000" pitchFamily="18" charset="-128"/>
                <a:ea typeface="UD デジタル 教科書体 NP-B" panose="02020700000000000000" pitchFamily="18" charset="-128"/>
              </a:rPr>
              <a:t>歯数</a:t>
            </a:r>
            <a:endParaRPr kumimoji="1" lang="en-US" altLang="ja-JP" dirty="0">
              <a:latin typeface="UD デジタル 教科書体 NP-B" panose="02020700000000000000" pitchFamily="18" charset="-128"/>
              <a:ea typeface="UD デジタル 教科書体 NP-B" panose="02020700000000000000" pitchFamily="18" charset="-128"/>
            </a:endParaRPr>
          </a:p>
        </p:txBody>
      </p:sp>
      <p:cxnSp>
        <p:nvCxnSpPr>
          <p:cNvPr id="21" name="直線コネクタ 20"/>
          <p:cNvCxnSpPr/>
          <p:nvPr/>
        </p:nvCxnSpPr>
        <p:spPr>
          <a:xfrm>
            <a:off x="3532343" y="4328577"/>
            <a:ext cx="1450204"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sp>
        <p:nvSpPr>
          <p:cNvPr id="22" name="正方形/長方形 21"/>
          <p:cNvSpPr/>
          <p:nvPr/>
        </p:nvSpPr>
        <p:spPr>
          <a:xfrm>
            <a:off x="1064221" y="5975017"/>
            <a:ext cx="6189515" cy="400110"/>
          </a:xfrm>
          <a:prstGeom prst="rect">
            <a:avLst/>
          </a:prstGeom>
        </p:spPr>
        <p:txBody>
          <a:bodyPr wrap="none">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例）片側からみて切歯が上顎に</a:t>
            </a:r>
            <a:r>
              <a:rPr lang="en-US" altLang="ja-JP" sz="2000" dirty="0" smtClean="0">
                <a:latin typeface="UD デジタル 教科書体 NP-B" panose="02020700000000000000" pitchFamily="18" charset="-128"/>
                <a:ea typeface="UD デジタル 教科書体 NP-B" panose="02020700000000000000" pitchFamily="18" charset="-128"/>
              </a:rPr>
              <a:t>3</a:t>
            </a:r>
            <a:r>
              <a:rPr lang="ja-JP" altLang="en-US" sz="2000" dirty="0" smtClean="0">
                <a:latin typeface="UD デジタル 教科書体 NP-B" panose="02020700000000000000" pitchFamily="18" charset="-128"/>
                <a:ea typeface="UD デジタル 教科書体 NP-B" panose="02020700000000000000" pitchFamily="18" charset="-128"/>
              </a:rPr>
              <a:t>本、下顎に</a:t>
            </a:r>
            <a:r>
              <a:rPr lang="en-US" altLang="ja-JP" sz="2000" dirty="0" smtClean="0">
                <a:latin typeface="UD デジタル 教科書体 NP-B" panose="02020700000000000000" pitchFamily="18" charset="-128"/>
                <a:ea typeface="UD デジタル 教科書体 NP-B" panose="02020700000000000000" pitchFamily="18" charset="-128"/>
              </a:rPr>
              <a:t>3</a:t>
            </a:r>
            <a:r>
              <a:rPr lang="ja-JP" altLang="en-US" sz="2000" dirty="0" smtClean="0">
                <a:latin typeface="UD デジタル 教科書体 NP-B" panose="02020700000000000000" pitchFamily="18" charset="-128"/>
                <a:ea typeface="UD デジタル 教科書体 NP-B" panose="02020700000000000000" pitchFamily="18" charset="-128"/>
              </a:rPr>
              <a:t>本ある</a:t>
            </a:r>
            <a:endParaRPr lang="en-US" altLang="ja-JP" sz="20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3" name="正方形/長方形 22"/>
          <p:cNvSpPr/>
          <p:nvPr/>
        </p:nvSpPr>
        <p:spPr>
          <a:xfrm>
            <a:off x="1920717" y="4793360"/>
            <a:ext cx="9520555" cy="523220"/>
          </a:xfrm>
          <a:prstGeom prst="rect">
            <a:avLst/>
          </a:prstGeom>
        </p:spPr>
        <p:txBody>
          <a:bodyPr wrap="none">
            <a:spAutoFit/>
          </a:bodyPr>
          <a:lstStyle/>
          <a:p>
            <a:r>
              <a:rPr lang="ja-JP" altLang="en-US" sz="2800" dirty="0" smtClean="0">
                <a:latin typeface="UD デジタル 教科書体 NP-B" panose="02020700000000000000" pitchFamily="18" charset="-128"/>
                <a:ea typeface="UD デジタル 教科書体 NP-B" panose="02020700000000000000" pitchFamily="18" charset="-128"/>
              </a:rPr>
              <a:t>左右の歯の数が同じなので、片側の歯数のみを示します</a:t>
            </a:r>
            <a:endParaRPr lang="en-US" altLang="ja-JP" sz="2800" dirty="0">
              <a:solidFill>
                <a:srgbClr val="0000FF"/>
              </a:solidFill>
              <a:latin typeface="UD デジタル 教科書体 NP-B" panose="02020700000000000000" pitchFamily="18" charset="-128"/>
              <a:ea typeface="UD デジタル 教科書体 NP-B" panose="02020700000000000000" pitchFamily="18" charset="-128"/>
            </a:endParaRPr>
          </a:p>
        </p:txBody>
      </p:sp>
      <p:sp>
        <p:nvSpPr>
          <p:cNvPr id="24" name="正方形/長方形 23"/>
          <p:cNvSpPr/>
          <p:nvPr/>
        </p:nvSpPr>
        <p:spPr>
          <a:xfrm>
            <a:off x="8582184" y="5663840"/>
            <a:ext cx="487171" cy="954107"/>
          </a:xfrm>
          <a:prstGeom prst="rect">
            <a:avLst/>
          </a:prstGeom>
          <a:ln>
            <a:noFill/>
          </a:ln>
        </p:spPr>
        <p:txBody>
          <a:bodyPr wrap="square">
            <a:spAutoFit/>
          </a:bodyPr>
          <a:lstStyle/>
          <a:p>
            <a:r>
              <a:rPr kumimoji="1"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rPr>
              <a:t>3</a:t>
            </a:r>
          </a:p>
          <a:p>
            <a:r>
              <a:rPr kumimoji="1" lang="en-US" altLang="ja-JP" sz="2800" dirty="0" smtClean="0">
                <a:solidFill>
                  <a:srgbClr val="FF0000"/>
                </a:solidFill>
                <a:latin typeface="UD デジタル 教科書体 NP-B" panose="02020700000000000000" pitchFamily="18" charset="-128"/>
                <a:ea typeface="UD デジタル 教科書体 NP-B" panose="02020700000000000000" pitchFamily="18" charset="-128"/>
              </a:rPr>
              <a:t>3</a:t>
            </a:r>
            <a:endParaRPr kumimoji="1" lang="en-US" altLang="ja-JP" sz="2800" dirty="0">
              <a:solidFill>
                <a:srgbClr val="FF0000"/>
              </a:solidFill>
              <a:latin typeface="UD デジタル 教科書体 NP-B" panose="02020700000000000000" pitchFamily="18" charset="-128"/>
              <a:ea typeface="UD デジタル 教科書体 NP-B" panose="02020700000000000000" pitchFamily="18" charset="-128"/>
            </a:endParaRPr>
          </a:p>
        </p:txBody>
      </p:sp>
      <p:cxnSp>
        <p:nvCxnSpPr>
          <p:cNvPr id="25" name="直線コネクタ 24"/>
          <p:cNvCxnSpPr/>
          <p:nvPr/>
        </p:nvCxnSpPr>
        <p:spPr>
          <a:xfrm>
            <a:off x="8582184" y="6126965"/>
            <a:ext cx="375205"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7763941" y="5870666"/>
            <a:ext cx="402674" cy="646331"/>
          </a:xfrm>
          <a:prstGeom prst="rect">
            <a:avLst/>
          </a:prstGeom>
          <a:ln>
            <a:noFill/>
          </a:ln>
        </p:spPr>
        <p:txBody>
          <a:bodyPr wrap="none">
            <a:spAutoFit/>
          </a:bodyPr>
          <a:lstStyle/>
          <a:p>
            <a:r>
              <a:rPr kumimoji="1" lang="en-US" altLang="ja-JP" sz="3600" dirty="0">
                <a:solidFill>
                  <a:srgbClr val="FF0000"/>
                </a:solidFill>
                <a:latin typeface="UD デジタル 教科書体 NP-B" panose="02020700000000000000" pitchFamily="18" charset="-128"/>
                <a:ea typeface="UD デジタル 教科書体 NP-B" panose="02020700000000000000" pitchFamily="18" charset="-128"/>
              </a:rPr>
              <a:t>I</a:t>
            </a:r>
            <a:endParaRPr lang="ja-JP" altLang="en-US" sz="3600" dirty="0">
              <a:solidFill>
                <a:srgbClr val="FF0000"/>
              </a:solidFill>
            </a:endParaRPr>
          </a:p>
        </p:txBody>
      </p:sp>
    </p:spTree>
    <p:extLst>
      <p:ext uri="{BB962C8B-B14F-4D97-AF65-F5344CB8AC3E}">
        <p14:creationId xmlns:p14="http://schemas.microsoft.com/office/powerpoint/2010/main" val="265667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par>
                                <p:cTn id="51" presetID="10"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2" grpId="0"/>
      <p:bldP spid="23" grpId="0"/>
      <p:bldP spid="24"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6844" y="587529"/>
            <a:ext cx="1743921" cy="523220"/>
          </a:xfrm>
          <a:prstGeom prst="rect">
            <a:avLst/>
          </a:prstGeom>
        </p:spPr>
        <p:txBody>
          <a:bodyPr wrap="square">
            <a:spAutoFit/>
          </a:bodyPr>
          <a:lstStyle/>
          <a:p>
            <a:r>
              <a:rPr lang="ja-JP" altLang="en-US" sz="2800" dirty="0">
                <a:solidFill>
                  <a:schemeClr val="bg1">
                    <a:lumMod val="65000"/>
                  </a:schemeClr>
                </a:solidFill>
                <a:latin typeface="UD デジタル 教科書体 NP-R" panose="02020400000000000000" pitchFamily="18" charset="-128"/>
                <a:ea typeface="UD デジタル 教科書体 NP-R" panose="02020400000000000000" pitchFamily="18" charset="-128"/>
              </a:rPr>
              <a:t>歯</a:t>
            </a:r>
          </a:p>
        </p:txBody>
      </p:sp>
      <p:sp>
        <p:nvSpPr>
          <p:cNvPr id="13" name="タイトル 1"/>
          <p:cNvSpPr txBox="1">
            <a:spLocks/>
          </p:cNvSpPr>
          <p:nvPr/>
        </p:nvSpPr>
        <p:spPr>
          <a:xfrm>
            <a:off x="1768858" y="593360"/>
            <a:ext cx="3148375"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歯式の実習</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a:stretch>
            <a:fillRect/>
          </a:stretch>
        </p:blipFill>
        <p:spPr>
          <a:xfrm>
            <a:off x="336416" y="278289"/>
            <a:ext cx="1189846" cy="1150620"/>
          </a:xfrm>
          <a:prstGeom prst="rect">
            <a:avLst/>
          </a:prstGeom>
        </p:spPr>
      </p:pic>
      <p:sp>
        <p:nvSpPr>
          <p:cNvPr id="7" name="テキスト ボックス 6"/>
          <p:cNvSpPr txBox="1"/>
          <p:nvPr/>
        </p:nvSpPr>
        <p:spPr>
          <a:xfrm>
            <a:off x="1970855" y="278289"/>
            <a:ext cx="1114301"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ししき</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20" name="図 19"/>
          <p:cNvPicPr>
            <a:picLocks noChangeAspect="1"/>
          </p:cNvPicPr>
          <p:nvPr/>
        </p:nvPicPr>
        <p:blipFill>
          <a:blip r:embed="rId4"/>
          <a:stretch>
            <a:fillRect/>
          </a:stretch>
        </p:blipFill>
        <p:spPr>
          <a:xfrm>
            <a:off x="513696" y="2693433"/>
            <a:ext cx="4552825" cy="3035216"/>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3465706213"/>
              </p:ext>
            </p:extLst>
          </p:nvPr>
        </p:nvGraphicFramePr>
        <p:xfrm>
          <a:off x="5605625" y="3265054"/>
          <a:ext cx="5516465" cy="1978755"/>
        </p:xfrm>
        <a:graphic>
          <a:graphicData uri="http://schemas.openxmlformats.org/drawingml/2006/table">
            <a:tbl>
              <a:tblPr firstRow="1" bandRow="1">
                <a:tableStyleId>{073A0DAA-6AF3-43AB-8588-CEC1D06C72B9}</a:tableStyleId>
              </a:tblPr>
              <a:tblGrid>
                <a:gridCol w="1103293"/>
                <a:gridCol w="1103293"/>
                <a:gridCol w="1103293"/>
                <a:gridCol w="1103293"/>
                <a:gridCol w="1103293"/>
              </a:tblGrid>
              <a:tr h="541407">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I</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C</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P</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M</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2400" dirty="0" smtClean="0">
                          <a:latin typeface="UD デジタル 教科書体 NP-B" panose="02020700000000000000" pitchFamily="18" charset="-128"/>
                          <a:ea typeface="UD デジタル 教科書体 NP-B" panose="02020700000000000000" pitchFamily="18" charset="-128"/>
                        </a:rPr>
                        <a:t>合計</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r>
              <a:tr h="1437348">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r>
            </a:tbl>
          </a:graphicData>
        </a:graphic>
      </p:graphicFrame>
      <p:cxnSp>
        <p:nvCxnSpPr>
          <p:cNvPr id="5" name="直線コネクタ 4"/>
          <p:cNvCxnSpPr/>
          <p:nvPr/>
        </p:nvCxnSpPr>
        <p:spPr>
          <a:xfrm>
            <a:off x="59622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70290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8158064" y="4497708"/>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9268407" y="4507038"/>
            <a:ext cx="447870"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5486399" y="2693433"/>
            <a:ext cx="2136711"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p:cNvSpPr txBox="1"/>
          <p:nvPr/>
        </p:nvSpPr>
        <p:spPr>
          <a:xfrm>
            <a:off x="1195024" y="1738149"/>
            <a:ext cx="5359730"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イヌの歯式を書きましょう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p:cNvSpPr txBox="1"/>
          <p:nvPr/>
        </p:nvSpPr>
        <p:spPr>
          <a:xfrm>
            <a:off x="9112072" y="6467981"/>
            <a:ext cx="130035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使用した図の著作権表示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32" name="テキスト ボックス 31"/>
          <p:cNvSpPr txBox="1"/>
          <p:nvPr/>
        </p:nvSpPr>
        <p:spPr>
          <a:xfrm>
            <a:off x="10412428" y="6467981"/>
            <a:ext cx="788999" cy="215444"/>
          </a:xfrm>
          <a:prstGeom prst="rect">
            <a:avLst/>
          </a:prstGeom>
          <a:noFill/>
        </p:spPr>
        <p:txBody>
          <a:bodyPr wrap="none" rtlCol="0">
            <a:spAutoFit/>
          </a:bodyPr>
          <a:lstStyle/>
          <a:p>
            <a:r>
              <a:rPr kumimoji="1" lang="en-US" altLang="ja-JP" sz="800" b="1" dirty="0" err="1" smtClean="0">
                <a:latin typeface="BIZ UDPゴシック" panose="020B0400000000000000" pitchFamily="50" charset="-128"/>
                <a:ea typeface="BIZ UDPゴシック" panose="020B0400000000000000" pitchFamily="50" charset="-128"/>
              </a:rPr>
              <a:t>T.Hirohara</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9607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6844" y="587529"/>
            <a:ext cx="1743921" cy="523220"/>
          </a:xfrm>
          <a:prstGeom prst="rect">
            <a:avLst/>
          </a:prstGeom>
        </p:spPr>
        <p:txBody>
          <a:bodyPr wrap="square">
            <a:spAutoFit/>
          </a:bodyPr>
          <a:lstStyle/>
          <a:p>
            <a:r>
              <a:rPr lang="ja-JP" altLang="en-US" sz="2800" dirty="0">
                <a:solidFill>
                  <a:schemeClr val="bg1">
                    <a:lumMod val="65000"/>
                  </a:schemeClr>
                </a:solidFill>
                <a:latin typeface="UD デジタル 教科書体 NP-R" panose="02020400000000000000" pitchFamily="18" charset="-128"/>
                <a:ea typeface="UD デジタル 教科書体 NP-R" panose="02020400000000000000" pitchFamily="18" charset="-128"/>
              </a:rPr>
              <a:t>歯</a:t>
            </a:r>
          </a:p>
        </p:txBody>
      </p:sp>
      <p:sp>
        <p:nvSpPr>
          <p:cNvPr id="13" name="タイトル 1"/>
          <p:cNvSpPr txBox="1">
            <a:spLocks/>
          </p:cNvSpPr>
          <p:nvPr/>
        </p:nvSpPr>
        <p:spPr>
          <a:xfrm>
            <a:off x="1768858" y="593360"/>
            <a:ext cx="3148375"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歯式の実習</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a:stretch>
            <a:fillRect/>
          </a:stretch>
        </p:blipFill>
        <p:spPr>
          <a:xfrm>
            <a:off x="336416" y="278289"/>
            <a:ext cx="1189846" cy="1150620"/>
          </a:xfrm>
          <a:prstGeom prst="rect">
            <a:avLst/>
          </a:prstGeom>
        </p:spPr>
      </p:pic>
      <p:sp>
        <p:nvSpPr>
          <p:cNvPr id="7" name="テキスト ボックス 6"/>
          <p:cNvSpPr txBox="1"/>
          <p:nvPr/>
        </p:nvSpPr>
        <p:spPr>
          <a:xfrm>
            <a:off x="1970855" y="278289"/>
            <a:ext cx="1114301"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ししき</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20" name="図 19"/>
          <p:cNvPicPr>
            <a:picLocks noChangeAspect="1"/>
          </p:cNvPicPr>
          <p:nvPr/>
        </p:nvPicPr>
        <p:blipFill>
          <a:blip r:embed="rId4"/>
          <a:stretch>
            <a:fillRect/>
          </a:stretch>
        </p:blipFill>
        <p:spPr>
          <a:xfrm>
            <a:off x="513696" y="2693433"/>
            <a:ext cx="4552825" cy="3035216"/>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2388725222"/>
              </p:ext>
            </p:extLst>
          </p:nvPr>
        </p:nvGraphicFramePr>
        <p:xfrm>
          <a:off x="5605625" y="3265054"/>
          <a:ext cx="5516465" cy="1978755"/>
        </p:xfrm>
        <a:graphic>
          <a:graphicData uri="http://schemas.openxmlformats.org/drawingml/2006/table">
            <a:tbl>
              <a:tblPr firstRow="1" bandRow="1">
                <a:tableStyleId>{073A0DAA-6AF3-43AB-8588-CEC1D06C72B9}</a:tableStyleId>
              </a:tblPr>
              <a:tblGrid>
                <a:gridCol w="1103293"/>
                <a:gridCol w="1103293"/>
                <a:gridCol w="1103293"/>
                <a:gridCol w="1103293"/>
                <a:gridCol w="1103293"/>
              </a:tblGrid>
              <a:tr h="541407">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I</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C</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P</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M</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2400" dirty="0" smtClean="0">
                          <a:latin typeface="UD デジタル 教科書体 NP-B" panose="02020700000000000000" pitchFamily="18" charset="-128"/>
                          <a:ea typeface="UD デジタル 教科書体 NP-B" panose="02020700000000000000" pitchFamily="18" charset="-128"/>
                        </a:rPr>
                        <a:t>合計</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r>
              <a:tr h="1437348">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r>
            </a:tbl>
          </a:graphicData>
        </a:graphic>
      </p:graphicFrame>
      <p:cxnSp>
        <p:nvCxnSpPr>
          <p:cNvPr id="5" name="直線コネクタ 4"/>
          <p:cNvCxnSpPr/>
          <p:nvPr/>
        </p:nvCxnSpPr>
        <p:spPr>
          <a:xfrm>
            <a:off x="59622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70290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8158064" y="4497708"/>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9268407" y="4507038"/>
            <a:ext cx="447870"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5486399" y="2693433"/>
            <a:ext cx="2136711"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p:cNvSpPr txBox="1"/>
          <p:nvPr/>
        </p:nvSpPr>
        <p:spPr>
          <a:xfrm>
            <a:off x="1195024" y="1738149"/>
            <a:ext cx="5359730"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イヌの歯式を書きましょう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9112072" y="6467981"/>
            <a:ext cx="130035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使用した図の著作権表示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10412428" y="6467981"/>
            <a:ext cx="788999" cy="215444"/>
          </a:xfrm>
          <a:prstGeom prst="rect">
            <a:avLst/>
          </a:prstGeom>
          <a:noFill/>
        </p:spPr>
        <p:txBody>
          <a:bodyPr wrap="none" rtlCol="0">
            <a:spAutoFit/>
          </a:bodyPr>
          <a:lstStyle/>
          <a:p>
            <a:r>
              <a:rPr kumimoji="1" lang="en-US" altLang="ja-JP" sz="800" b="1" dirty="0" err="1" smtClean="0">
                <a:latin typeface="BIZ UDPゴシック" panose="020B0400000000000000" pitchFamily="50" charset="-128"/>
                <a:ea typeface="BIZ UDPゴシック" panose="020B0400000000000000" pitchFamily="50" charset="-128"/>
              </a:rPr>
              <a:t>T.Hirohara</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29350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127" y="365760"/>
            <a:ext cx="4436000" cy="1325562"/>
          </a:xfrm>
        </p:spPr>
        <p:txBody>
          <a:bodyPr/>
          <a:lstStyle/>
          <a:p>
            <a:r>
              <a:rPr kumimoji="1" lang="ja-JP" altLang="en-US" dirty="0">
                <a:latin typeface="UD デジタル 教科書体 NP-B" panose="02020700000000000000" pitchFamily="18" charset="-128"/>
                <a:ea typeface="UD デジタル 教科書体 NP-B" panose="02020700000000000000" pitchFamily="18" charset="-128"/>
              </a:rPr>
              <a:t>今日の学習</a:t>
            </a:r>
            <a:r>
              <a:rPr kumimoji="1" lang="ja-JP" altLang="en-US" dirty="0" smtClean="0">
                <a:latin typeface="UD デジタル 教科書体 NP-B" panose="02020700000000000000" pitchFamily="18" charset="-128"/>
                <a:ea typeface="UD デジタル 教科書体 NP-B" panose="02020700000000000000" pitchFamily="18" charset="-128"/>
              </a:rPr>
              <a:t>目標</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3" name="コンテンツ プレースホルダー 2"/>
          <p:cNvSpPr>
            <a:spLocks noGrp="1"/>
          </p:cNvSpPr>
          <p:nvPr>
            <p:ph idx="1"/>
          </p:nvPr>
        </p:nvSpPr>
        <p:spPr>
          <a:xfrm>
            <a:off x="845127" y="2313383"/>
            <a:ext cx="10080048" cy="2202633"/>
          </a:xfrm>
        </p:spPr>
        <p:txBody>
          <a:bodyPr>
            <a:normAutofit fontScale="92500"/>
          </a:bodyPr>
          <a:lstStyle/>
          <a:p>
            <a:pPr marL="0" indent="0">
              <a:buNone/>
            </a:pPr>
            <a:r>
              <a:rPr kumimoji="1" lang="ja-JP" altLang="en-US" sz="4000" dirty="0" smtClean="0">
                <a:latin typeface="UD デジタル 教科書体 NP-B" panose="02020700000000000000" pitchFamily="18" charset="-128"/>
                <a:ea typeface="UD デジタル 教科書体 NP-B" panose="02020700000000000000" pitchFamily="18" charset="-128"/>
              </a:rPr>
              <a:t>①</a:t>
            </a:r>
            <a:r>
              <a:rPr lang="ja-JP" altLang="en-US" sz="4000" dirty="0" smtClean="0">
                <a:latin typeface="UD デジタル 教科書体 NP-B" panose="02020700000000000000" pitchFamily="18" charset="-128"/>
                <a:ea typeface="UD デジタル 教科書体 NP-B" panose="02020700000000000000" pitchFamily="18" charset="-128"/>
              </a:rPr>
              <a:t>イヌ・ネコ</a:t>
            </a:r>
            <a:r>
              <a:rPr kumimoji="1" lang="ja-JP" altLang="en-US" sz="4000" dirty="0" smtClean="0">
                <a:latin typeface="UD デジタル 教科書体 NP-B" panose="02020700000000000000" pitchFamily="18" charset="-128"/>
                <a:ea typeface="UD デジタル 教科書体 NP-B" panose="02020700000000000000" pitchFamily="18" charset="-128"/>
              </a:rPr>
              <a:t>の歯</a:t>
            </a:r>
            <a:r>
              <a:rPr kumimoji="1" lang="ja-JP" altLang="en-US" sz="4000" dirty="0">
                <a:latin typeface="UD デジタル 教科書体 NP-B" panose="02020700000000000000" pitchFamily="18" charset="-128"/>
                <a:ea typeface="UD デジタル 教科書体 NP-B" panose="02020700000000000000" pitchFamily="18" charset="-128"/>
              </a:rPr>
              <a:t>の構造を</a:t>
            </a:r>
            <a:r>
              <a:rPr kumimoji="1" lang="ja-JP" altLang="en-US" sz="4000" dirty="0" smtClean="0">
                <a:latin typeface="UD デジタル 教科書体 NP-B" panose="02020700000000000000" pitchFamily="18" charset="-128"/>
                <a:ea typeface="UD デジタル 教科書体 NP-B" panose="02020700000000000000" pitchFamily="18" charset="-128"/>
              </a:rPr>
              <a:t>覚え歯式が書ける。</a:t>
            </a:r>
            <a:endParaRPr lang="en-US" altLang="ja-JP" sz="4000" dirty="0">
              <a:latin typeface="UD デジタル 教科書体 NP-B" panose="02020700000000000000" pitchFamily="18" charset="-128"/>
              <a:ea typeface="UD デジタル 教科書体 NP-B" panose="02020700000000000000" pitchFamily="18" charset="-128"/>
            </a:endParaRPr>
          </a:p>
          <a:p>
            <a:pPr marL="0" indent="0">
              <a:buNone/>
            </a:pPr>
            <a:endParaRPr kumimoji="1" lang="en-US" altLang="ja-JP" sz="4000" dirty="0">
              <a:latin typeface="UD デジタル 教科書体 NP-B" panose="02020700000000000000" pitchFamily="18" charset="-128"/>
              <a:ea typeface="UD デジタル 教科書体 NP-B" panose="02020700000000000000" pitchFamily="18" charset="-128"/>
            </a:endParaRPr>
          </a:p>
          <a:p>
            <a:pPr marL="0" indent="0">
              <a:buNone/>
            </a:pPr>
            <a:r>
              <a:rPr lang="ja-JP" altLang="en-US" sz="4000" dirty="0" smtClean="0">
                <a:latin typeface="UD デジタル 教科書体 NP-B" panose="02020700000000000000" pitchFamily="18" charset="-128"/>
                <a:ea typeface="UD デジタル 教科書体 NP-B" panose="02020700000000000000" pitchFamily="18" charset="-128"/>
              </a:rPr>
              <a:t>②イヌとネコの違いが言える。</a:t>
            </a:r>
            <a:endParaRPr lang="en-US" altLang="ja-JP" sz="40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50835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6844" y="587529"/>
            <a:ext cx="1743921" cy="523220"/>
          </a:xfrm>
          <a:prstGeom prst="rect">
            <a:avLst/>
          </a:prstGeom>
        </p:spPr>
        <p:txBody>
          <a:bodyPr wrap="square">
            <a:spAutoFit/>
          </a:bodyPr>
          <a:lstStyle/>
          <a:p>
            <a:r>
              <a:rPr lang="ja-JP" altLang="en-US" sz="2800" dirty="0">
                <a:solidFill>
                  <a:schemeClr val="bg1">
                    <a:lumMod val="65000"/>
                  </a:schemeClr>
                </a:solidFill>
                <a:latin typeface="UD デジタル 教科書体 NP-R" panose="02020400000000000000" pitchFamily="18" charset="-128"/>
                <a:ea typeface="UD デジタル 教科書体 NP-R" panose="02020400000000000000" pitchFamily="18" charset="-128"/>
              </a:rPr>
              <a:t>歯</a:t>
            </a:r>
          </a:p>
        </p:txBody>
      </p:sp>
      <p:sp>
        <p:nvSpPr>
          <p:cNvPr id="13" name="タイトル 1"/>
          <p:cNvSpPr txBox="1">
            <a:spLocks/>
          </p:cNvSpPr>
          <p:nvPr/>
        </p:nvSpPr>
        <p:spPr>
          <a:xfrm>
            <a:off x="1768858" y="593360"/>
            <a:ext cx="3148375"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歯式の実習</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a:stretch>
            <a:fillRect/>
          </a:stretch>
        </p:blipFill>
        <p:spPr>
          <a:xfrm>
            <a:off x="336416" y="278289"/>
            <a:ext cx="1189846" cy="1150620"/>
          </a:xfrm>
          <a:prstGeom prst="rect">
            <a:avLst/>
          </a:prstGeom>
        </p:spPr>
      </p:pic>
      <p:sp>
        <p:nvSpPr>
          <p:cNvPr id="7" name="テキスト ボックス 6"/>
          <p:cNvSpPr txBox="1"/>
          <p:nvPr/>
        </p:nvSpPr>
        <p:spPr>
          <a:xfrm>
            <a:off x="1970855" y="278289"/>
            <a:ext cx="1114301"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ししき</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20" name="図 19"/>
          <p:cNvPicPr>
            <a:picLocks noChangeAspect="1"/>
          </p:cNvPicPr>
          <p:nvPr/>
        </p:nvPicPr>
        <p:blipFill>
          <a:blip r:embed="rId4"/>
          <a:stretch>
            <a:fillRect/>
          </a:stretch>
        </p:blipFill>
        <p:spPr>
          <a:xfrm>
            <a:off x="513696" y="2693433"/>
            <a:ext cx="4552825" cy="3035216"/>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011579561"/>
              </p:ext>
            </p:extLst>
          </p:nvPr>
        </p:nvGraphicFramePr>
        <p:xfrm>
          <a:off x="5605625" y="3265054"/>
          <a:ext cx="5516465" cy="1978755"/>
        </p:xfrm>
        <a:graphic>
          <a:graphicData uri="http://schemas.openxmlformats.org/drawingml/2006/table">
            <a:tbl>
              <a:tblPr firstRow="1" bandRow="1">
                <a:tableStyleId>{073A0DAA-6AF3-43AB-8588-CEC1D06C72B9}</a:tableStyleId>
              </a:tblPr>
              <a:tblGrid>
                <a:gridCol w="1103293"/>
                <a:gridCol w="1103293"/>
                <a:gridCol w="1103293"/>
                <a:gridCol w="1103293"/>
                <a:gridCol w="1103293"/>
              </a:tblGrid>
              <a:tr h="541407">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I</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C</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P</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M</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2400" dirty="0" smtClean="0">
                          <a:latin typeface="UD デジタル 教科書体 NP-B" panose="02020700000000000000" pitchFamily="18" charset="-128"/>
                          <a:ea typeface="UD デジタル 教科書体 NP-B" panose="02020700000000000000" pitchFamily="18" charset="-128"/>
                        </a:rPr>
                        <a:t>合計</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r>
              <a:tr h="1437348">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r>
            </a:tbl>
          </a:graphicData>
        </a:graphic>
      </p:graphicFrame>
      <p:cxnSp>
        <p:nvCxnSpPr>
          <p:cNvPr id="5" name="直線コネクタ 4"/>
          <p:cNvCxnSpPr/>
          <p:nvPr/>
        </p:nvCxnSpPr>
        <p:spPr>
          <a:xfrm>
            <a:off x="59622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70290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8158064" y="4497708"/>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9268407" y="4507038"/>
            <a:ext cx="447870"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5486399" y="2693433"/>
            <a:ext cx="2136711"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p:cNvSpPr txBox="1"/>
          <p:nvPr/>
        </p:nvSpPr>
        <p:spPr>
          <a:xfrm>
            <a:off x="1195024" y="1738149"/>
            <a:ext cx="5359730"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イヌの歯式を書きましょう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9112072" y="6467981"/>
            <a:ext cx="130035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使用した図の著作権表示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10412428" y="6467981"/>
            <a:ext cx="788999" cy="215444"/>
          </a:xfrm>
          <a:prstGeom prst="rect">
            <a:avLst/>
          </a:prstGeom>
          <a:noFill/>
        </p:spPr>
        <p:txBody>
          <a:bodyPr wrap="none" rtlCol="0">
            <a:spAutoFit/>
          </a:bodyPr>
          <a:lstStyle/>
          <a:p>
            <a:r>
              <a:rPr kumimoji="1" lang="en-US" altLang="ja-JP" sz="800" b="1" dirty="0" err="1" smtClean="0">
                <a:latin typeface="BIZ UDPゴシック" panose="020B0400000000000000" pitchFamily="50" charset="-128"/>
                <a:ea typeface="BIZ UDPゴシック" panose="020B0400000000000000" pitchFamily="50" charset="-128"/>
              </a:rPr>
              <a:t>T.Hirohara</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132800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6844" y="587529"/>
            <a:ext cx="1743921" cy="523220"/>
          </a:xfrm>
          <a:prstGeom prst="rect">
            <a:avLst/>
          </a:prstGeom>
        </p:spPr>
        <p:txBody>
          <a:bodyPr wrap="square">
            <a:spAutoFit/>
          </a:bodyPr>
          <a:lstStyle/>
          <a:p>
            <a:r>
              <a:rPr lang="ja-JP" altLang="en-US" sz="2800" dirty="0">
                <a:solidFill>
                  <a:schemeClr val="bg1">
                    <a:lumMod val="65000"/>
                  </a:schemeClr>
                </a:solidFill>
                <a:latin typeface="UD デジタル 教科書体 NP-R" panose="02020400000000000000" pitchFamily="18" charset="-128"/>
                <a:ea typeface="UD デジタル 教科書体 NP-R" panose="02020400000000000000" pitchFamily="18" charset="-128"/>
              </a:rPr>
              <a:t>歯</a:t>
            </a:r>
          </a:p>
        </p:txBody>
      </p:sp>
      <p:sp>
        <p:nvSpPr>
          <p:cNvPr id="13" name="タイトル 1"/>
          <p:cNvSpPr txBox="1">
            <a:spLocks/>
          </p:cNvSpPr>
          <p:nvPr/>
        </p:nvSpPr>
        <p:spPr>
          <a:xfrm>
            <a:off x="1768858" y="593360"/>
            <a:ext cx="3148375"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歯式の実習</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a:stretch>
            <a:fillRect/>
          </a:stretch>
        </p:blipFill>
        <p:spPr>
          <a:xfrm>
            <a:off x="336416" y="278289"/>
            <a:ext cx="1189846" cy="1150620"/>
          </a:xfrm>
          <a:prstGeom prst="rect">
            <a:avLst/>
          </a:prstGeom>
        </p:spPr>
      </p:pic>
      <p:sp>
        <p:nvSpPr>
          <p:cNvPr id="7" name="テキスト ボックス 6"/>
          <p:cNvSpPr txBox="1"/>
          <p:nvPr/>
        </p:nvSpPr>
        <p:spPr>
          <a:xfrm>
            <a:off x="1970855" y="278289"/>
            <a:ext cx="1114301"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ししき</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20" name="図 19"/>
          <p:cNvPicPr>
            <a:picLocks noChangeAspect="1"/>
          </p:cNvPicPr>
          <p:nvPr/>
        </p:nvPicPr>
        <p:blipFill>
          <a:blip r:embed="rId4"/>
          <a:stretch>
            <a:fillRect/>
          </a:stretch>
        </p:blipFill>
        <p:spPr>
          <a:xfrm>
            <a:off x="513696" y="2693433"/>
            <a:ext cx="4552825" cy="3035216"/>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3353132030"/>
              </p:ext>
            </p:extLst>
          </p:nvPr>
        </p:nvGraphicFramePr>
        <p:xfrm>
          <a:off x="5605625" y="3265054"/>
          <a:ext cx="5516465" cy="1978755"/>
        </p:xfrm>
        <a:graphic>
          <a:graphicData uri="http://schemas.openxmlformats.org/drawingml/2006/table">
            <a:tbl>
              <a:tblPr firstRow="1" bandRow="1">
                <a:tableStyleId>{073A0DAA-6AF3-43AB-8588-CEC1D06C72B9}</a:tableStyleId>
              </a:tblPr>
              <a:tblGrid>
                <a:gridCol w="1103293"/>
                <a:gridCol w="1103293"/>
                <a:gridCol w="1103293"/>
                <a:gridCol w="1103293"/>
                <a:gridCol w="1103293"/>
              </a:tblGrid>
              <a:tr h="541407">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I</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C</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P</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M</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2400" dirty="0" smtClean="0">
                          <a:latin typeface="UD デジタル 教科書体 NP-B" panose="02020700000000000000" pitchFamily="18" charset="-128"/>
                          <a:ea typeface="UD デジタル 教科書体 NP-B" panose="02020700000000000000" pitchFamily="18" charset="-128"/>
                        </a:rPr>
                        <a:t>合計</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r>
              <a:tr h="1437348">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4</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4</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r>
            </a:tbl>
          </a:graphicData>
        </a:graphic>
      </p:graphicFrame>
      <p:cxnSp>
        <p:nvCxnSpPr>
          <p:cNvPr id="5" name="直線コネクタ 4"/>
          <p:cNvCxnSpPr/>
          <p:nvPr/>
        </p:nvCxnSpPr>
        <p:spPr>
          <a:xfrm>
            <a:off x="59622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70290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8158064" y="4497708"/>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9268407" y="4507038"/>
            <a:ext cx="447870"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5486399" y="2693433"/>
            <a:ext cx="2136711"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p:cNvSpPr txBox="1"/>
          <p:nvPr/>
        </p:nvSpPr>
        <p:spPr>
          <a:xfrm>
            <a:off x="1195024" y="1738149"/>
            <a:ext cx="5359730"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イヌの歯式を書きましょう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9112072" y="6467981"/>
            <a:ext cx="130035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使用した図の著作権表示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10412428" y="6467981"/>
            <a:ext cx="788999" cy="215444"/>
          </a:xfrm>
          <a:prstGeom prst="rect">
            <a:avLst/>
          </a:prstGeom>
          <a:noFill/>
        </p:spPr>
        <p:txBody>
          <a:bodyPr wrap="none" rtlCol="0">
            <a:spAutoFit/>
          </a:bodyPr>
          <a:lstStyle/>
          <a:p>
            <a:r>
              <a:rPr kumimoji="1" lang="en-US" altLang="ja-JP" sz="800" b="1" dirty="0" err="1" smtClean="0">
                <a:latin typeface="BIZ UDPゴシック" panose="020B0400000000000000" pitchFamily="50" charset="-128"/>
                <a:ea typeface="BIZ UDPゴシック" panose="020B0400000000000000" pitchFamily="50" charset="-128"/>
              </a:rPr>
              <a:t>T.Hirohara</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2734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6844" y="587529"/>
            <a:ext cx="1743921" cy="523220"/>
          </a:xfrm>
          <a:prstGeom prst="rect">
            <a:avLst/>
          </a:prstGeom>
        </p:spPr>
        <p:txBody>
          <a:bodyPr wrap="square">
            <a:spAutoFit/>
          </a:bodyPr>
          <a:lstStyle/>
          <a:p>
            <a:r>
              <a:rPr lang="ja-JP" altLang="en-US" sz="2800" dirty="0">
                <a:solidFill>
                  <a:schemeClr val="bg1">
                    <a:lumMod val="65000"/>
                  </a:schemeClr>
                </a:solidFill>
                <a:latin typeface="UD デジタル 教科書体 NP-R" panose="02020400000000000000" pitchFamily="18" charset="-128"/>
                <a:ea typeface="UD デジタル 教科書体 NP-R" panose="02020400000000000000" pitchFamily="18" charset="-128"/>
              </a:rPr>
              <a:t>歯</a:t>
            </a:r>
          </a:p>
        </p:txBody>
      </p:sp>
      <p:sp>
        <p:nvSpPr>
          <p:cNvPr id="13" name="タイトル 1"/>
          <p:cNvSpPr txBox="1">
            <a:spLocks/>
          </p:cNvSpPr>
          <p:nvPr/>
        </p:nvSpPr>
        <p:spPr>
          <a:xfrm>
            <a:off x="1768858" y="593360"/>
            <a:ext cx="3148375"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歯式の実習</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a:stretch>
            <a:fillRect/>
          </a:stretch>
        </p:blipFill>
        <p:spPr>
          <a:xfrm>
            <a:off x="336416" y="278289"/>
            <a:ext cx="1189846" cy="1150620"/>
          </a:xfrm>
          <a:prstGeom prst="rect">
            <a:avLst/>
          </a:prstGeom>
        </p:spPr>
      </p:pic>
      <p:sp>
        <p:nvSpPr>
          <p:cNvPr id="7" name="テキスト ボックス 6"/>
          <p:cNvSpPr txBox="1"/>
          <p:nvPr/>
        </p:nvSpPr>
        <p:spPr>
          <a:xfrm>
            <a:off x="1970855" y="278289"/>
            <a:ext cx="1114301"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ししき</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20" name="図 19"/>
          <p:cNvPicPr>
            <a:picLocks noChangeAspect="1"/>
          </p:cNvPicPr>
          <p:nvPr/>
        </p:nvPicPr>
        <p:blipFill>
          <a:blip r:embed="rId4"/>
          <a:stretch>
            <a:fillRect/>
          </a:stretch>
        </p:blipFill>
        <p:spPr>
          <a:xfrm>
            <a:off x="513696" y="2693433"/>
            <a:ext cx="4552825" cy="3035216"/>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1191395998"/>
              </p:ext>
            </p:extLst>
          </p:nvPr>
        </p:nvGraphicFramePr>
        <p:xfrm>
          <a:off x="5605625" y="3265054"/>
          <a:ext cx="5516465" cy="1978755"/>
        </p:xfrm>
        <a:graphic>
          <a:graphicData uri="http://schemas.openxmlformats.org/drawingml/2006/table">
            <a:tbl>
              <a:tblPr firstRow="1" bandRow="1">
                <a:tableStyleId>{073A0DAA-6AF3-43AB-8588-CEC1D06C72B9}</a:tableStyleId>
              </a:tblPr>
              <a:tblGrid>
                <a:gridCol w="1103293"/>
                <a:gridCol w="1103293"/>
                <a:gridCol w="1103293"/>
                <a:gridCol w="1103293"/>
                <a:gridCol w="1103293"/>
              </a:tblGrid>
              <a:tr h="541407">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I</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C</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P</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M</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2400" dirty="0" smtClean="0">
                          <a:latin typeface="UD デジタル 教科書体 NP-B" panose="02020700000000000000" pitchFamily="18" charset="-128"/>
                          <a:ea typeface="UD デジタル 教科書体 NP-B" panose="02020700000000000000" pitchFamily="18" charset="-128"/>
                        </a:rPr>
                        <a:t>合計</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r>
              <a:tr h="1437348">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4</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4</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2</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r>
            </a:tbl>
          </a:graphicData>
        </a:graphic>
      </p:graphicFrame>
      <p:cxnSp>
        <p:nvCxnSpPr>
          <p:cNvPr id="5" name="直線コネクタ 4"/>
          <p:cNvCxnSpPr/>
          <p:nvPr/>
        </p:nvCxnSpPr>
        <p:spPr>
          <a:xfrm>
            <a:off x="59622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70290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8158064" y="4497708"/>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9268407" y="4507038"/>
            <a:ext cx="447870"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5486399" y="2693433"/>
            <a:ext cx="2136711"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p:cNvSpPr txBox="1"/>
          <p:nvPr/>
        </p:nvSpPr>
        <p:spPr>
          <a:xfrm>
            <a:off x="1195024" y="1738149"/>
            <a:ext cx="5359730"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イヌの歯式を書きましょう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9112072" y="6467981"/>
            <a:ext cx="130035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使用した図の著作権表示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10412428" y="6467981"/>
            <a:ext cx="788999" cy="215444"/>
          </a:xfrm>
          <a:prstGeom prst="rect">
            <a:avLst/>
          </a:prstGeom>
          <a:noFill/>
        </p:spPr>
        <p:txBody>
          <a:bodyPr wrap="none" rtlCol="0">
            <a:spAutoFit/>
          </a:bodyPr>
          <a:lstStyle/>
          <a:p>
            <a:r>
              <a:rPr kumimoji="1" lang="en-US" altLang="ja-JP" sz="800" b="1" dirty="0" err="1" smtClean="0">
                <a:latin typeface="BIZ UDPゴシック" panose="020B0400000000000000" pitchFamily="50" charset="-128"/>
                <a:ea typeface="BIZ UDPゴシック" panose="020B0400000000000000" pitchFamily="50" charset="-128"/>
              </a:rPr>
              <a:t>T.Hirohara</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816033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6844" y="587529"/>
            <a:ext cx="1743921" cy="523220"/>
          </a:xfrm>
          <a:prstGeom prst="rect">
            <a:avLst/>
          </a:prstGeom>
        </p:spPr>
        <p:txBody>
          <a:bodyPr wrap="square">
            <a:spAutoFit/>
          </a:bodyPr>
          <a:lstStyle/>
          <a:p>
            <a:r>
              <a:rPr lang="ja-JP" altLang="en-US" sz="2800" dirty="0">
                <a:solidFill>
                  <a:schemeClr val="bg1">
                    <a:lumMod val="65000"/>
                  </a:schemeClr>
                </a:solidFill>
                <a:latin typeface="UD デジタル 教科書体 NP-R" panose="02020400000000000000" pitchFamily="18" charset="-128"/>
                <a:ea typeface="UD デジタル 教科書体 NP-R" panose="02020400000000000000" pitchFamily="18" charset="-128"/>
              </a:rPr>
              <a:t>歯</a:t>
            </a:r>
          </a:p>
        </p:txBody>
      </p:sp>
      <p:sp>
        <p:nvSpPr>
          <p:cNvPr id="13" name="タイトル 1"/>
          <p:cNvSpPr txBox="1">
            <a:spLocks/>
          </p:cNvSpPr>
          <p:nvPr/>
        </p:nvSpPr>
        <p:spPr>
          <a:xfrm>
            <a:off x="1768858" y="593360"/>
            <a:ext cx="3148375"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歯式の実習</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14" name="図 13"/>
          <p:cNvPicPr>
            <a:picLocks noChangeAspect="1"/>
          </p:cNvPicPr>
          <p:nvPr/>
        </p:nvPicPr>
        <p:blipFill>
          <a:blip r:embed="rId3"/>
          <a:stretch>
            <a:fillRect/>
          </a:stretch>
        </p:blipFill>
        <p:spPr>
          <a:xfrm>
            <a:off x="336416" y="278289"/>
            <a:ext cx="1189846" cy="1150620"/>
          </a:xfrm>
          <a:prstGeom prst="rect">
            <a:avLst/>
          </a:prstGeom>
        </p:spPr>
      </p:pic>
      <p:sp>
        <p:nvSpPr>
          <p:cNvPr id="7" name="テキスト ボックス 6"/>
          <p:cNvSpPr txBox="1"/>
          <p:nvPr/>
        </p:nvSpPr>
        <p:spPr>
          <a:xfrm>
            <a:off x="1970855" y="278289"/>
            <a:ext cx="1114301"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ししき</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20" name="図 19"/>
          <p:cNvPicPr>
            <a:picLocks noChangeAspect="1"/>
          </p:cNvPicPr>
          <p:nvPr/>
        </p:nvPicPr>
        <p:blipFill>
          <a:blip r:embed="rId4"/>
          <a:stretch>
            <a:fillRect/>
          </a:stretch>
        </p:blipFill>
        <p:spPr>
          <a:xfrm>
            <a:off x="513696" y="2693433"/>
            <a:ext cx="4552825" cy="3035216"/>
          </a:xfrm>
          <a:prstGeom prst="rect">
            <a:avLst/>
          </a:prstGeom>
        </p:spPr>
      </p:pic>
      <p:graphicFrame>
        <p:nvGraphicFramePr>
          <p:cNvPr id="2" name="表 1"/>
          <p:cNvGraphicFramePr>
            <a:graphicFrameLocks noGrp="1"/>
          </p:cNvGraphicFramePr>
          <p:nvPr/>
        </p:nvGraphicFramePr>
        <p:xfrm>
          <a:off x="5605625" y="3265054"/>
          <a:ext cx="5516465" cy="1978755"/>
        </p:xfrm>
        <a:graphic>
          <a:graphicData uri="http://schemas.openxmlformats.org/drawingml/2006/table">
            <a:tbl>
              <a:tblPr firstRow="1" bandRow="1">
                <a:tableStyleId>{073A0DAA-6AF3-43AB-8588-CEC1D06C72B9}</a:tableStyleId>
              </a:tblPr>
              <a:tblGrid>
                <a:gridCol w="1103293"/>
                <a:gridCol w="1103293"/>
                <a:gridCol w="1103293"/>
                <a:gridCol w="1103293"/>
                <a:gridCol w="1103293"/>
              </a:tblGrid>
              <a:tr h="541407">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I</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C</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P</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M</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2400" dirty="0" smtClean="0">
                          <a:latin typeface="UD デジタル 教科書体 NP-B" panose="02020700000000000000" pitchFamily="18" charset="-128"/>
                          <a:ea typeface="UD デジタル 教科書体 NP-B" panose="02020700000000000000" pitchFamily="18" charset="-128"/>
                        </a:rPr>
                        <a:t>合計</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r>
              <a:tr h="1437348">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4</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4</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2</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42</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r>
            </a:tbl>
          </a:graphicData>
        </a:graphic>
      </p:graphicFrame>
      <p:cxnSp>
        <p:nvCxnSpPr>
          <p:cNvPr id="5" name="直線コネクタ 4"/>
          <p:cNvCxnSpPr/>
          <p:nvPr/>
        </p:nvCxnSpPr>
        <p:spPr>
          <a:xfrm>
            <a:off x="59622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直線コネクタ 25"/>
          <p:cNvCxnSpPr/>
          <p:nvPr/>
        </p:nvCxnSpPr>
        <p:spPr>
          <a:xfrm>
            <a:off x="7029060" y="45099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直線コネクタ 27"/>
          <p:cNvCxnSpPr/>
          <p:nvPr/>
        </p:nvCxnSpPr>
        <p:spPr>
          <a:xfrm>
            <a:off x="8158064" y="4497708"/>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a:xfrm>
            <a:off x="9268407" y="4507038"/>
            <a:ext cx="447870"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5486399" y="2693433"/>
            <a:ext cx="2136711"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p:cNvSpPr txBox="1"/>
          <p:nvPr/>
        </p:nvSpPr>
        <p:spPr>
          <a:xfrm>
            <a:off x="1195024" y="1738149"/>
            <a:ext cx="5359730"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イヌの歯式を書きましょう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9112072" y="6467981"/>
            <a:ext cx="130035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使用した図の著作権表示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10412428" y="6467981"/>
            <a:ext cx="788999" cy="215444"/>
          </a:xfrm>
          <a:prstGeom prst="rect">
            <a:avLst/>
          </a:prstGeom>
          <a:noFill/>
        </p:spPr>
        <p:txBody>
          <a:bodyPr wrap="none" rtlCol="0">
            <a:spAutoFit/>
          </a:bodyPr>
          <a:lstStyle/>
          <a:p>
            <a:r>
              <a:rPr kumimoji="1" lang="en-US" altLang="ja-JP" sz="800" b="1" dirty="0" err="1" smtClean="0">
                <a:latin typeface="BIZ UDPゴシック" panose="020B0400000000000000" pitchFamily="50" charset="-128"/>
                <a:ea typeface="BIZ UDPゴシック" panose="020B0400000000000000" pitchFamily="50" charset="-128"/>
              </a:rPr>
              <a:t>T.Hirohara</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37387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217505" y="800159"/>
            <a:ext cx="5777205"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イヌの歯・口腔の特徴</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156580" y="6550087"/>
            <a:ext cx="4833257" cy="215444"/>
          </a:xfrm>
          <a:prstGeom prst="rect">
            <a:avLst/>
          </a:prstGeom>
          <a:noFill/>
        </p:spPr>
        <p:txBody>
          <a:bodyPr wrap="square" rtlCol="0">
            <a:spAutoFit/>
          </a:bodyPr>
          <a:lstStyle/>
          <a:p>
            <a:r>
              <a:rPr kumimoji="1" lang="en-US" altLang="ja-JP" sz="800" dirty="0" err="1" smtClean="0"/>
              <a:t>Shiba</a:t>
            </a:r>
            <a:r>
              <a:rPr kumimoji="1" lang="en-US" altLang="ja-JP" sz="800" dirty="0" smtClean="0"/>
              <a:t> </a:t>
            </a:r>
            <a:r>
              <a:rPr kumimoji="1" lang="en-US" altLang="ja-JP" sz="800" dirty="0" err="1" smtClean="0"/>
              <a:t>Inu:Takashiba</a:t>
            </a:r>
            <a:r>
              <a:rPr kumimoji="1" lang="ja-JP" altLang="en-US" sz="800" dirty="0" smtClean="0"/>
              <a:t>パブリック</a:t>
            </a:r>
            <a:r>
              <a:rPr kumimoji="1" lang="ja-JP" altLang="en-US" sz="800" dirty="0"/>
              <a:t>・ドメイン</a:t>
            </a:r>
            <a:r>
              <a:rPr kumimoji="1" lang="en-US" altLang="ja-JP" sz="800" dirty="0" smtClean="0"/>
              <a:t>, https</a:t>
            </a:r>
            <a:r>
              <a:rPr kumimoji="1" lang="en-US" altLang="ja-JP" sz="800" dirty="0"/>
              <a:t>://commons.wikimedia.org/w/index.php?curid=11029849</a:t>
            </a:r>
            <a:r>
              <a:rPr kumimoji="1" lang="ja-JP" altLang="en-US" sz="800" dirty="0"/>
              <a:t>による</a:t>
            </a:r>
          </a:p>
        </p:txBody>
      </p:sp>
      <p:sp>
        <p:nvSpPr>
          <p:cNvPr id="13" name="テキスト ボックス 12"/>
          <p:cNvSpPr txBox="1"/>
          <p:nvPr/>
        </p:nvSpPr>
        <p:spPr>
          <a:xfrm>
            <a:off x="7156580" y="6353301"/>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608" y="2048070"/>
            <a:ext cx="3072882" cy="2304662"/>
          </a:xfrm>
          <a:prstGeom prst="rect">
            <a:avLst/>
          </a:prstGeom>
        </p:spPr>
      </p:pic>
    </p:spTree>
    <p:extLst>
      <p:ext uri="{BB962C8B-B14F-4D97-AF65-F5344CB8AC3E}">
        <p14:creationId xmlns:p14="http://schemas.microsoft.com/office/powerpoint/2010/main" val="2448962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68123" y="1641792"/>
            <a:ext cx="10612587" cy="4909036"/>
          </a:xfrm>
          <a:prstGeom prst="rect">
            <a:avLst/>
          </a:prstGeom>
        </p:spPr>
        <p:txBody>
          <a:bodyPr wrap="square">
            <a:spAutoFit/>
          </a:bodyPr>
          <a:lstStyle/>
          <a:p>
            <a:endParaRPr lang="en-US" altLang="ja-JP" sz="700" dirty="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犬は雑食性なので、肉食</a:t>
            </a:r>
            <a:r>
              <a:rPr lang="ja-JP" altLang="en-US" sz="2800" dirty="0">
                <a:latin typeface="UD デジタル 教科書体 NP-B" panose="02020700000000000000" pitchFamily="18" charset="-128"/>
                <a:ea typeface="UD デジタル 教科書体 NP-B" panose="02020700000000000000" pitchFamily="18" charset="-128"/>
              </a:rPr>
              <a:t>動物の</a:t>
            </a:r>
            <a:r>
              <a:rPr lang="ja-JP" altLang="en-US" sz="2800" dirty="0" smtClean="0">
                <a:latin typeface="UD デジタル 教科書体 NP-B" panose="02020700000000000000" pitchFamily="18" charset="-128"/>
                <a:ea typeface="UD デジタル 教科書体 NP-B" panose="02020700000000000000" pitchFamily="18" charset="-128"/>
              </a:rPr>
              <a:t>ネコと比べると歯の鋭さ</a:t>
            </a:r>
            <a:r>
              <a:rPr lang="ja-JP" altLang="en-US" sz="2800" dirty="0">
                <a:latin typeface="UD デジタル 教科書体 NP-B" panose="02020700000000000000" pitchFamily="18" charset="-128"/>
                <a:ea typeface="UD デジタル 教科書体 NP-B" panose="02020700000000000000" pitchFamily="18" charset="-128"/>
              </a:rPr>
              <a:t>はやや</a:t>
            </a:r>
            <a:r>
              <a:rPr lang="ja-JP" altLang="en-US" sz="2800" dirty="0" smtClean="0">
                <a:latin typeface="UD デジタル 教科書体 NP-B" panose="02020700000000000000" pitchFamily="18" charset="-128"/>
                <a:ea typeface="UD デジタル 教科書体 NP-B" panose="02020700000000000000" pitchFamily="18" charset="-128"/>
              </a:rPr>
              <a:t>劣ります。その変わりに骨や植物の繊維をすりつぶす臼歯が発達しています。</a:t>
            </a:r>
            <a:endParaRPr lang="ja-JP" altLang="en-US" sz="2800" dirty="0">
              <a:latin typeface="UD デジタル 教科書体 NP-B" panose="02020700000000000000" pitchFamily="18" charset="-128"/>
              <a:ea typeface="UD デジタル 教科書体 NP-B" panose="02020700000000000000" pitchFamily="18" charset="-128"/>
            </a:endParaRPr>
          </a:p>
          <a:p>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獲物</a:t>
            </a:r>
            <a:r>
              <a:rPr lang="ja-JP" altLang="en-US" sz="2800" dirty="0">
                <a:latin typeface="UD デジタル 教科書体 NP-B" panose="02020700000000000000" pitchFamily="18" charset="-128"/>
                <a:ea typeface="UD デジタル 教科書体 NP-B" panose="02020700000000000000" pitchFamily="18" charset="-128"/>
              </a:rPr>
              <a:t>に食らいつきやすいように口</a:t>
            </a:r>
            <a:r>
              <a:rPr lang="ja-JP" altLang="en-US" sz="2800" dirty="0" smtClean="0">
                <a:latin typeface="UD デジタル 教科書体 NP-B" panose="02020700000000000000" pitchFamily="18" charset="-128"/>
                <a:ea typeface="UD デジタル 教科書体 NP-B" panose="02020700000000000000" pitchFamily="18" charset="-128"/>
              </a:rPr>
              <a:t>は大きく開きます。</a:t>
            </a:r>
            <a:endParaRPr lang="en-US" altLang="ja-JP" sz="2800"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噛む力（咬合力）は強く、人間と比べて</a:t>
            </a:r>
            <a:r>
              <a:rPr lang="en-US" altLang="ja-JP" sz="2800" dirty="0" smtClean="0">
                <a:latin typeface="UD デジタル 教科書体 NP-B" panose="02020700000000000000" pitchFamily="18" charset="-128"/>
                <a:ea typeface="UD デジタル 教科書体 NP-B" panose="02020700000000000000" pitchFamily="18" charset="-128"/>
              </a:rPr>
              <a:t>2</a:t>
            </a:r>
            <a:r>
              <a:rPr lang="ja-JP" altLang="en-US" sz="2800" dirty="0" smtClean="0">
                <a:latin typeface="UD デジタル 教科書体 NP-B" panose="02020700000000000000" pitchFamily="18" charset="-128"/>
                <a:ea typeface="UD デジタル 教科書体 NP-B" panose="02020700000000000000" pitchFamily="18" charset="-128"/>
              </a:rPr>
              <a:t>～</a:t>
            </a:r>
            <a:r>
              <a:rPr lang="en-US" altLang="ja-JP" sz="2800" dirty="0" smtClean="0">
                <a:latin typeface="UD デジタル 教科書体 NP-B" panose="02020700000000000000" pitchFamily="18" charset="-128"/>
                <a:ea typeface="UD デジタル 教科書体 NP-B" panose="02020700000000000000" pitchFamily="18" charset="-128"/>
              </a:rPr>
              <a:t>5</a:t>
            </a:r>
            <a:r>
              <a:rPr lang="ja-JP" altLang="en-US" sz="2800" dirty="0" smtClean="0">
                <a:latin typeface="UD デジタル 教科書体 NP-B" panose="02020700000000000000" pitchFamily="18" charset="-128"/>
                <a:ea typeface="UD デジタル 教科書体 NP-B" panose="02020700000000000000" pitchFamily="18" charset="-128"/>
              </a:rPr>
              <a:t>倍です。</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a:latin typeface="UD デジタル 教科書体 NP-B" panose="02020700000000000000" pitchFamily="18" charset="-128"/>
                <a:ea typeface="UD デジタル 教科書体 NP-B" panose="02020700000000000000" pitchFamily="18" charset="-128"/>
              </a:rPr>
              <a:t>人間は</a:t>
            </a:r>
            <a:r>
              <a:rPr lang="en-US" altLang="ja-JP" dirty="0">
                <a:latin typeface="UD デジタル 教科書体 NP-B" panose="02020700000000000000" pitchFamily="18" charset="-128"/>
                <a:ea typeface="UD デジタル 教科書体 NP-B" panose="02020700000000000000" pitchFamily="18" charset="-128"/>
              </a:rPr>
              <a:t>40</a:t>
            </a:r>
            <a:r>
              <a:rPr lang="ja-JP" altLang="en-US" dirty="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小型犬は約</a:t>
            </a:r>
            <a:r>
              <a:rPr lang="en-US" altLang="ja-JP" dirty="0" smtClean="0">
                <a:latin typeface="UD デジタル 教科書体 NP-B" panose="02020700000000000000" pitchFamily="18" charset="-128"/>
                <a:ea typeface="UD デジタル 教科書体 NP-B" panose="02020700000000000000" pitchFamily="18" charset="-128"/>
              </a:rPr>
              <a:t>100</a:t>
            </a:r>
            <a:r>
              <a:rPr lang="ja-JP" altLang="en-US" dirty="0" smtClean="0">
                <a:latin typeface="UD デジタル 教科書体 NP-B" panose="02020700000000000000" pitchFamily="18" charset="-128"/>
                <a:ea typeface="UD デジタル 教科書体 NP-B" panose="02020700000000000000" pitchFamily="18" charset="-128"/>
              </a:rPr>
              <a:t>㎏、大型犬は</a:t>
            </a:r>
            <a:r>
              <a:rPr lang="en-US" altLang="ja-JP" dirty="0" smtClean="0">
                <a:latin typeface="UD デジタル 教科書体 NP-B" panose="02020700000000000000" pitchFamily="18" charset="-128"/>
                <a:ea typeface="UD デジタル 教科書体 NP-B" panose="02020700000000000000" pitchFamily="18" charset="-128"/>
              </a:rPr>
              <a:t>160</a:t>
            </a:r>
            <a:r>
              <a:rPr lang="ja-JP" altLang="en-US" dirty="0" smtClean="0">
                <a:latin typeface="UD デジタル 教科書体 NP-B" panose="02020700000000000000" pitchFamily="18" charset="-128"/>
                <a:ea typeface="UD デジタル 教科書体 NP-B" panose="02020700000000000000" pitchFamily="18" charset="-128"/>
              </a:rPr>
              <a:t>㎏以上、ライオンは</a:t>
            </a:r>
            <a:r>
              <a:rPr lang="en-US" altLang="ja-JP" dirty="0" smtClean="0">
                <a:latin typeface="UD デジタル 教科書体 NP-B" panose="02020700000000000000" pitchFamily="18" charset="-128"/>
                <a:ea typeface="UD デジタル 教科書体 NP-B" panose="02020700000000000000" pitchFamily="18" charset="-128"/>
              </a:rPr>
              <a:t>300</a:t>
            </a:r>
            <a:r>
              <a:rPr lang="ja-JP" altLang="en-US" dirty="0" smtClean="0">
                <a:latin typeface="UD デジタル 教科書体 NP-B" panose="02020700000000000000" pitchFamily="18" charset="-128"/>
                <a:ea typeface="UD デジタル 教科書体 NP-B" panose="02020700000000000000" pitchFamily="18" charset="-128"/>
              </a:rPr>
              <a:t>㎏、ワニは</a:t>
            </a:r>
            <a:r>
              <a:rPr lang="en-US" altLang="ja-JP" dirty="0" smtClean="0">
                <a:latin typeface="UD デジタル 教科書体 NP-B" panose="02020700000000000000" pitchFamily="18" charset="-128"/>
                <a:ea typeface="UD デジタル 教科書体 NP-B" panose="02020700000000000000" pitchFamily="18" charset="-128"/>
              </a:rPr>
              <a:t>2000</a:t>
            </a:r>
            <a:r>
              <a:rPr lang="ja-JP" altLang="en-US" dirty="0" smtClean="0">
                <a:latin typeface="UD デジタル 教科書体 NP-B" panose="02020700000000000000" pitchFamily="18" charset="-128"/>
                <a:ea typeface="UD デジタル 教科書体 NP-B" panose="02020700000000000000" pitchFamily="18" charset="-128"/>
              </a:rPr>
              <a:t>㎏です。</a:t>
            </a:r>
            <a:endParaRPr lang="en-US" altLang="ja-JP" dirty="0" smtClean="0">
              <a:latin typeface="UD デジタル 教科書体 NP-B" panose="02020700000000000000" pitchFamily="18" charset="-128"/>
              <a:ea typeface="UD デジタル 教科書体 NP-B" panose="02020700000000000000" pitchFamily="18" charset="-128"/>
            </a:endParaRPr>
          </a:p>
          <a:p>
            <a:endParaRPr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人間や草食動物と比べると、ほとんど咀嚼をしません。</a:t>
            </a:r>
            <a:endParaRPr lang="en-US" altLang="ja-JP" sz="2800" dirty="0" smtClean="0">
              <a:latin typeface="UD デジタル 教科書体 NP-B" panose="02020700000000000000" pitchFamily="18" charset="-128"/>
              <a:ea typeface="UD デジタル 教科書体 NP-B" panose="02020700000000000000" pitchFamily="18" charset="-128"/>
            </a:endParaRPr>
          </a:p>
          <a:p>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犬の唾液には消化酵素（アミラーゼ）が含まれていないのでよく噛む必要がありません。アミラーゼは、植物のデンプンを消化します。</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10"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犬の口腔</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11" name="図 10"/>
          <p:cNvPicPr>
            <a:picLocks noChangeAspect="1"/>
          </p:cNvPicPr>
          <p:nvPr/>
        </p:nvPicPr>
        <p:blipFill>
          <a:blip r:embed="rId3"/>
          <a:stretch>
            <a:fillRect/>
          </a:stretch>
        </p:blipFill>
        <p:spPr>
          <a:xfrm>
            <a:off x="336416" y="278289"/>
            <a:ext cx="1189846" cy="1150620"/>
          </a:xfrm>
          <a:prstGeom prst="rect">
            <a:avLst/>
          </a:prstGeom>
        </p:spPr>
      </p:pic>
      <p:sp>
        <p:nvSpPr>
          <p:cNvPr id="13" name="テキスト ボックス 12"/>
          <p:cNvSpPr txBox="1"/>
          <p:nvPr/>
        </p:nvSpPr>
        <p:spPr>
          <a:xfrm>
            <a:off x="2108719" y="4096310"/>
            <a:ext cx="1539551"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こうごうりょく</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6820678" y="5215984"/>
            <a:ext cx="933061"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そしゃく</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19889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fade">
                                      <p:cBhvr>
                                        <p:cTn id="20" dur="500"/>
                                        <p:tgtEl>
                                          <p:spTgt spid="4">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fade">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fade">
                                      <p:cBhvr>
                                        <p:cTn id="40"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217505" y="800159"/>
            <a:ext cx="5777205"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イヌの歯の病気と予防</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156580" y="6550087"/>
            <a:ext cx="4833257" cy="215444"/>
          </a:xfrm>
          <a:prstGeom prst="rect">
            <a:avLst/>
          </a:prstGeom>
          <a:noFill/>
        </p:spPr>
        <p:txBody>
          <a:bodyPr wrap="square" rtlCol="0">
            <a:spAutoFit/>
          </a:bodyPr>
          <a:lstStyle/>
          <a:p>
            <a:r>
              <a:rPr kumimoji="1" lang="en-US" altLang="ja-JP" sz="800" dirty="0" err="1" smtClean="0"/>
              <a:t>Shiba</a:t>
            </a:r>
            <a:r>
              <a:rPr kumimoji="1" lang="en-US" altLang="ja-JP" sz="800" dirty="0" smtClean="0"/>
              <a:t> </a:t>
            </a:r>
            <a:r>
              <a:rPr kumimoji="1" lang="en-US" altLang="ja-JP" sz="800" dirty="0" err="1" smtClean="0"/>
              <a:t>Inu:Takashiba</a:t>
            </a:r>
            <a:r>
              <a:rPr kumimoji="1" lang="ja-JP" altLang="en-US" sz="800" dirty="0" smtClean="0"/>
              <a:t>パブリック</a:t>
            </a:r>
            <a:r>
              <a:rPr kumimoji="1" lang="ja-JP" altLang="en-US" sz="800" dirty="0"/>
              <a:t>・ドメイン</a:t>
            </a:r>
            <a:r>
              <a:rPr kumimoji="1" lang="en-US" altLang="ja-JP" sz="800" dirty="0" smtClean="0"/>
              <a:t>, https</a:t>
            </a:r>
            <a:r>
              <a:rPr kumimoji="1" lang="en-US" altLang="ja-JP" sz="800" dirty="0"/>
              <a:t>://commons.wikimedia.org/w/index.php?curid=11029849</a:t>
            </a:r>
            <a:r>
              <a:rPr kumimoji="1" lang="ja-JP" altLang="en-US" sz="800" dirty="0"/>
              <a:t>による</a:t>
            </a:r>
          </a:p>
        </p:txBody>
      </p:sp>
      <p:sp>
        <p:nvSpPr>
          <p:cNvPr id="13" name="テキスト ボックス 12"/>
          <p:cNvSpPr txBox="1"/>
          <p:nvPr/>
        </p:nvSpPr>
        <p:spPr>
          <a:xfrm>
            <a:off x="7156580" y="6353301"/>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608" y="2048070"/>
            <a:ext cx="3072882" cy="2304662"/>
          </a:xfrm>
          <a:prstGeom prst="rect">
            <a:avLst/>
          </a:prstGeom>
        </p:spPr>
      </p:pic>
    </p:spTree>
    <p:extLst>
      <p:ext uri="{BB962C8B-B14F-4D97-AF65-F5344CB8AC3E}">
        <p14:creationId xmlns:p14="http://schemas.microsoft.com/office/powerpoint/2010/main" val="1589914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犬の不正咬合</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3"/>
          <a:stretch>
            <a:fillRect/>
          </a:stretch>
        </p:blipFill>
        <p:spPr>
          <a:xfrm>
            <a:off x="336416" y="278289"/>
            <a:ext cx="1189846" cy="1150620"/>
          </a:xfrm>
          <a:prstGeom prst="rect">
            <a:avLst/>
          </a:prstGeom>
        </p:spPr>
      </p:pic>
      <p:sp>
        <p:nvSpPr>
          <p:cNvPr id="8" name="テキスト ボックス 7"/>
          <p:cNvSpPr txBox="1"/>
          <p:nvPr/>
        </p:nvSpPr>
        <p:spPr>
          <a:xfrm>
            <a:off x="4114799" y="408694"/>
            <a:ext cx="1390261"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こうごう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11" name="図 10"/>
          <p:cNvPicPr>
            <a:picLocks noChangeAspect="1"/>
          </p:cNvPicPr>
          <p:nvPr/>
        </p:nvPicPr>
        <p:blipFill>
          <a:blip r:embed="rId4"/>
          <a:stretch>
            <a:fillRect/>
          </a:stretch>
        </p:blipFill>
        <p:spPr>
          <a:xfrm>
            <a:off x="2082633" y="2670266"/>
            <a:ext cx="2552700" cy="1228725"/>
          </a:xfrm>
          <a:prstGeom prst="rect">
            <a:avLst/>
          </a:prstGeom>
        </p:spPr>
      </p:pic>
      <p:sp>
        <p:nvSpPr>
          <p:cNvPr id="12" name="テキスト ボックス 11"/>
          <p:cNvSpPr txBox="1"/>
          <p:nvPr/>
        </p:nvSpPr>
        <p:spPr>
          <a:xfrm>
            <a:off x="2469146" y="3858132"/>
            <a:ext cx="755780"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正常</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3358983" y="3858132"/>
            <a:ext cx="1662864" cy="307777"/>
          </a:xfrm>
          <a:prstGeom prst="rect">
            <a:avLst/>
          </a:prstGeom>
          <a:noFill/>
        </p:spPr>
        <p:txBody>
          <a:bodyPr wrap="square" rtlCol="0">
            <a:spAutoFit/>
          </a:bodyPr>
          <a:lstStyle/>
          <a:p>
            <a:r>
              <a:rPr kumimoji="1" lang="ja-JP" altLang="en-US" sz="1400" dirty="0" smtClean="0">
                <a:latin typeface="UD デジタル 教科書体 NP-B" panose="02020700000000000000" pitchFamily="18" charset="-128"/>
                <a:ea typeface="UD デジタル 教科書体 NP-B" panose="02020700000000000000" pitchFamily="18" charset="-128"/>
              </a:rPr>
              <a:t>オーバーショット</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pic>
        <p:nvPicPr>
          <p:cNvPr id="13" name="図 12"/>
          <p:cNvPicPr>
            <a:picLocks noChangeAspect="1"/>
          </p:cNvPicPr>
          <p:nvPr/>
        </p:nvPicPr>
        <p:blipFill>
          <a:blip r:embed="rId5"/>
          <a:stretch>
            <a:fillRect/>
          </a:stretch>
        </p:blipFill>
        <p:spPr>
          <a:xfrm>
            <a:off x="6770455" y="2788566"/>
            <a:ext cx="2419350" cy="1143000"/>
          </a:xfrm>
          <a:prstGeom prst="rect">
            <a:avLst/>
          </a:prstGeom>
        </p:spPr>
      </p:pic>
      <p:sp>
        <p:nvSpPr>
          <p:cNvPr id="17" name="テキスト ボックス 16"/>
          <p:cNvSpPr txBox="1"/>
          <p:nvPr/>
        </p:nvSpPr>
        <p:spPr>
          <a:xfrm>
            <a:off x="6900412" y="3858132"/>
            <a:ext cx="755780"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正常</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7790249" y="3858132"/>
            <a:ext cx="1662864" cy="307777"/>
          </a:xfrm>
          <a:prstGeom prst="rect">
            <a:avLst/>
          </a:prstGeom>
          <a:noFill/>
        </p:spPr>
        <p:txBody>
          <a:bodyPr wrap="square" rtlCol="0">
            <a:spAutoFit/>
          </a:bodyPr>
          <a:lstStyle/>
          <a:p>
            <a:r>
              <a:rPr kumimoji="1" lang="ja-JP" altLang="en-US" sz="1400" dirty="0" smtClean="0">
                <a:latin typeface="UD デジタル 教科書体 NP-B" panose="02020700000000000000" pitchFamily="18" charset="-128"/>
                <a:ea typeface="UD デジタル 教科書体 NP-B" panose="02020700000000000000" pitchFamily="18" charset="-128"/>
              </a:rPr>
              <a:t>アンダーショット</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19" name="正方形/長方形 18"/>
          <p:cNvSpPr/>
          <p:nvPr/>
        </p:nvSpPr>
        <p:spPr>
          <a:xfrm>
            <a:off x="668123" y="1641792"/>
            <a:ext cx="10612587" cy="1061829"/>
          </a:xfrm>
          <a:prstGeom prst="rect">
            <a:avLst/>
          </a:prstGeom>
        </p:spPr>
        <p:txBody>
          <a:bodyPr wrap="square">
            <a:spAutoFit/>
          </a:bodyPr>
          <a:lstStyle/>
          <a:p>
            <a:endParaRPr lang="en-US" altLang="ja-JP" sz="700" dirty="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咬み合わせが悪いと、食事がとりにくい、口臭がする、口腔内に怪我をしたりします。</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0" name="正方形/長方形 19"/>
          <p:cNvSpPr/>
          <p:nvPr/>
        </p:nvSpPr>
        <p:spPr>
          <a:xfrm>
            <a:off x="1946668" y="4227464"/>
            <a:ext cx="3793883" cy="1431161"/>
          </a:xfrm>
          <a:prstGeom prst="rect">
            <a:avLst/>
          </a:prstGeom>
        </p:spPr>
        <p:txBody>
          <a:bodyPr wrap="square">
            <a:spAutoFit/>
          </a:bodyPr>
          <a:lstStyle/>
          <a:p>
            <a:endParaRPr lang="en-US" altLang="ja-JP" sz="700" dirty="0">
              <a:latin typeface="UD デジタル 教科書体 NP-B" panose="02020700000000000000" pitchFamily="18" charset="-128"/>
              <a:ea typeface="UD デジタル 教科書体 NP-B" panose="02020700000000000000" pitchFamily="18" charset="-128"/>
            </a:endParaRPr>
          </a:p>
          <a:p>
            <a:r>
              <a:rPr lang="ja-JP" altLang="en-US" sz="1600" dirty="0" smtClean="0">
                <a:latin typeface="UD デジタル 教科書体 NP-B" panose="02020700000000000000" pitchFamily="18" charset="-128"/>
                <a:ea typeface="UD デジタル 教科書体 NP-B" panose="02020700000000000000" pitchFamily="18" charset="-128"/>
              </a:rPr>
              <a:t>　下顎に対して上顎が長い、上顎に対して下顎が短い状態。</a:t>
            </a:r>
            <a:endParaRPr lang="en-US" altLang="ja-JP" sz="1600" dirty="0" smtClean="0">
              <a:latin typeface="UD デジタル 教科書体 NP-B" panose="02020700000000000000" pitchFamily="18" charset="-128"/>
              <a:ea typeface="UD デジタル 教科書体 NP-B" panose="02020700000000000000" pitchFamily="18" charset="-128"/>
            </a:endParaRPr>
          </a:p>
          <a:p>
            <a:r>
              <a:rPr lang="ja-JP" altLang="en-US" sz="1600" dirty="0" smtClean="0">
                <a:latin typeface="UD デジタル 教科書体 NP-B" panose="02020700000000000000" pitchFamily="18" charset="-128"/>
                <a:ea typeface="UD デジタル 教科書体 NP-B" panose="02020700000000000000" pitchFamily="18" charset="-128"/>
              </a:rPr>
              <a:t>　</a:t>
            </a:r>
            <a:endParaRPr lang="en-US" altLang="ja-JP" sz="1600" dirty="0" smtClean="0">
              <a:latin typeface="UD デジタル 教科書体 NP-B" panose="02020700000000000000" pitchFamily="18" charset="-128"/>
              <a:ea typeface="UD デジタル 教科書体 NP-B" panose="02020700000000000000" pitchFamily="18" charset="-128"/>
            </a:endParaRPr>
          </a:p>
          <a:p>
            <a:r>
              <a:rPr lang="ja-JP" altLang="en-US" sz="1600" dirty="0" smtClean="0">
                <a:latin typeface="UD デジタル 教科書体 NP-B" panose="02020700000000000000" pitchFamily="18" charset="-128"/>
                <a:ea typeface="UD デジタル 教科書体 NP-B" panose="02020700000000000000" pitchFamily="18" charset="-128"/>
              </a:rPr>
              <a:t>　下顎の犬歯が上顎にあたることがあり、治療が必要な場合が多いようです。</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1" name="正方形/長方形 20"/>
          <p:cNvSpPr/>
          <p:nvPr/>
        </p:nvSpPr>
        <p:spPr>
          <a:xfrm>
            <a:off x="6654987" y="4227464"/>
            <a:ext cx="3793883" cy="1431161"/>
          </a:xfrm>
          <a:prstGeom prst="rect">
            <a:avLst/>
          </a:prstGeom>
        </p:spPr>
        <p:txBody>
          <a:bodyPr wrap="square">
            <a:spAutoFit/>
          </a:bodyPr>
          <a:lstStyle/>
          <a:p>
            <a:endParaRPr lang="en-US" altLang="ja-JP" sz="700" dirty="0">
              <a:latin typeface="UD デジタル 教科書体 NP-B" panose="02020700000000000000" pitchFamily="18" charset="-128"/>
              <a:ea typeface="UD デジタル 教科書体 NP-B" panose="02020700000000000000" pitchFamily="18" charset="-128"/>
            </a:endParaRPr>
          </a:p>
          <a:p>
            <a:r>
              <a:rPr lang="ja-JP" altLang="en-US" sz="1600" dirty="0" smtClean="0">
                <a:latin typeface="UD デジタル 教科書体 NP-B" panose="02020700000000000000" pitchFamily="18" charset="-128"/>
                <a:ea typeface="UD デジタル 教科書体 NP-B" panose="02020700000000000000" pitchFamily="18" charset="-128"/>
              </a:rPr>
              <a:t>　上顎に対して下顎が長い、下顎に対して上顎が短い状態。</a:t>
            </a:r>
            <a:endParaRPr lang="en-US" altLang="ja-JP" sz="1600" dirty="0" smtClean="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　</a:t>
            </a:r>
            <a:r>
              <a:rPr lang="ja-JP" altLang="en-US" sz="1600" dirty="0" smtClean="0">
                <a:latin typeface="UD デジタル 教科書体 NP-B" panose="02020700000000000000" pitchFamily="18" charset="-128"/>
                <a:ea typeface="UD デジタル 教科書体 NP-B" panose="02020700000000000000" pitchFamily="18" charset="-128"/>
              </a:rPr>
              <a:t>シー・ズーや、ペキニーズ、ブルドック、フレンチ・ブルドックなど短頭種では正常で</a:t>
            </a:r>
            <a:r>
              <a:rPr lang="ja-JP" altLang="en-US" sz="1600" dirty="0">
                <a:latin typeface="UD デジタル 教科書体 NP-B" panose="02020700000000000000" pitchFamily="18" charset="-128"/>
                <a:ea typeface="UD デジタル 教科書体 NP-B" panose="02020700000000000000" pitchFamily="18" charset="-128"/>
              </a:rPr>
              <a:t>す。</a:t>
            </a:r>
            <a:endParaRPr lang="ja-JP" altLang="en-US" sz="1100" dirty="0">
              <a:latin typeface="UD デジタル 教科書体 NP-B" panose="02020700000000000000" pitchFamily="18" charset="-128"/>
              <a:ea typeface="UD デジタル 教科書体 NP-B" panose="02020700000000000000" pitchFamily="18" charset="-128"/>
            </a:endParaRPr>
          </a:p>
        </p:txBody>
      </p:sp>
      <p:sp>
        <p:nvSpPr>
          <p:cNvPr id="22" name="正方形/長方形 21"/>
          <p:cNvSpPr/>
          <p:nvPr/>
        </p:nvSpPr>
        <p:spPr>
          <a:xfrm>
            <a:off x="835935" y="5987098"/>
            <a:ext cx="10612587" cy="553998"/>
          </a:xfrm>
          <a:prstGeom prst="rect">
            <a:avLst/>
          </a:prstGeom>
        </p:spPr>
        <p:txBody>
          <a:bodyPr wrap="square">
            <a:spAutoFit/>
          </a:bodyPr>
          <a:lstStyle/>
          <a:p>
            <a:endParaRPr lang="en-US" altLang="ja-JP" sz="600" dirty="0">
              <a:latin typeface="UD デジタル 教科書体 NP-B" panose="02020700000000000000" pitchFamily="18" charset="-128"/>
              <a:ea typeface="UD デジタル 教科書体 NP-B" panose="02020700000000000000" pitchFamily="18" charset="-128"/>
            </a:endParaRPr>
          </a:p>
          <a:p>
            <a:r>
              <a:rPr lang="ja-JP" altLang="en-US" sz="2400" dirty="0" smtClean="0">
                <a:latin typeface="UD デジタル 教科書体 NP-B" panose="02020700000000000000" pitchFamily="18" charset="-128"/>
                <a:ea typeface="UD デジタル 教科書体 NP-B" panose="02020700000000000000" pitchFamily="18" charset="-128"/>
              </a:rPr>
              <a:t>原因は、乳歯遺残、歯の異常、外傷、遺伝、歯の欠如、歯周病などで</a:t>
            </a:r>
            <a:r>
              <a:rPr lang="ja-JP" altLang="en-US" sz="2400" dirty="0">
                <a:latin typeface="UD デジタル 教科書体 NP-B" panose="02020700000000000000" pitchFamily="18" charset="-128"/>
                <a:ea typeface="UD デジタル 教科書体 NP-B" panose="02020700000000000000" pitchFamily="18" charset="-128"/>
              </a:rPr>
              <a:t>す。</a:t>
            </a:r>
            <a:endParaRPr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p:cNvSpPr txBox="1"/>
          <p:nvPr/>
        </p:nvSpPr>
        <p:spPr>
          <a:xfrm>
            <a:off x="2071024" y="5833209"/>
            <a:ext cx="1662864" cy="307777"/>
          </a:xfrm>
          <a:prstGeom prst="rect">
            <a:avLst/>
          </a:prstGeom>
          <a:noFill/>
        </p:spPr>
        <p:txBody>
          <a:bodyPr wrap="square" rtlCol="0">
            <a:spAutoFit/>
          </a:bodyPr>
          <a:lstStyle/>
          <a:p>
            <a:r>
              <a:rPr kumimoji="1" lang="ja-JP" altLang="en-US" sz="1400" dirty="0">
                <a:latin typeface="UD デジタル 教科書体 NP-B" panose="02020700000000000000" pitchFamily="18" charset="-128"/>
                <a:ea typeface="UD デジタル 教科書体 NP-B" panose="02020700000000000000" pitchFamily="18" charset="-128"/>
              </a:rPr>
              <a:t>にゅうしい</a:t>
            </a:r>
            <a:r>
              <a:rPr kumimoji="1" lang="ja-JP" altLang="en-US" sz="1400" dirty="0" smtClean="0">
                <a:latin typeface="UD デジタル 教科書体 NP-B" panose="02020700000000000000" pitchFamily="18" charset="-128"/>
                <a:ea typeface="UD デジタル 教科書体 NP-B" panose="02020700000000000000" pitchFamily="18" charset="-128"/>
              </a:rPr>
              <a:t>ざん</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24" name="テキスト ボックス 23"/>
          <p:cNvSpPr txBox="1"/>
          <p:nvPr/>
        </p:nvSpPr>
        <p:spPr>
          <a:xfrm>
            <a:off x="9359167" y="6541096"/>
            <a:ext cx="130035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使用した図の著作権表示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10659523" y="6541096"/>
            <a:ext cx="788999" cy="215444"/>
          </a:xfrm>
          <a:prstGeom prst="rect">
            <a:avLst/>
          </a:prstGeom>
          <a:noFill/>
        </p:spPr>
        <p:txBody>
          <a:bodyPr wrap="none" rtlCol="0">
            <a:spAutoFit/>
          </a:bodyPr>
          <a:lstStyle/>
          <a:p>
            <a:r>
              <a:rPr kumimoji="1" lang="en-US" altLang="ja-JP" sz="800" b="1" dirty="0" err="1" smtClean="0">
                <a:latin typeface="BIZ UDPゴシック" panose="020B0400000000000000" pitchFamily="50" charset="-128"/>
                <a:ea typeface="BIZ UDPゴシック" panose="020B0400000000000000" pitchFamily="50" charset="-128"/>
              </a:rPr>
              <a:t>T.Hirohara</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7771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18" grpId="0"/>
      <p:bldP spid="19" grpId="0"/>
      <p:bldP spid="20" grpId="0"/>
      <p:bldP spid="21" grpId="0"/>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45671" y="617033"/>
            <a:ext cx="2078182" cy="784167"/>
          </a:xfrm>
        </p:spPr>
        <p:txBody>
          <a:bodyPr>
            <a:normAutofit/>
          </a:bodyPr>
          <a:lstStyle/>
          <a:p>
            <a:r>
              <a:rPr lang="ja-JP" altLang="en-US" sz="3600" dirty="0">
                <a:latin typeface="UD デジタル 教科書体 NP-B" panose="02020700000000000000" pitchFamily="18" charset="-128"/>
                <a:ea typeface="UD デジタル 教科書体 NP-B" panose="02020700000000000000" pitchFamily="18" charset="-128"/>
              </a:rPr>
              <a:t>乳歯遺残　　　</a:t>
            </a:r>
            <a:endParaRPr kumimoji="1" lang="ja-JP" altLang="en-US" sz="3600" dirty="0">
              <a:latin typeface="UD デジタル 教科書体 NP-B" panose="02020700000000000000" pitchFamily="18" charset="-128"/>
              <a:ea typeface="UD デジタル 教科書体 NP-B" panose="02020700000000000000" pitchFamily="18" charset="-128"/>
            </a:endParaRPr>
          </a:p>
        </p:txBody>
      </p:sp>
      <p:pic>
        <p:nvPicPr>
          <p:cNvPr id="27650" name="Picture 2" descr="https://veterinarypartner.vin.com/AppUtil/Image/handler.ashx?imgid=5261039&amp;w=325&amp;h=2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339" y="1936332"/>
            <a:ext cx="4832152" cy="3612963"/>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918364" y="6511637"/>
            <a:ext cx="7398328" cy="230832"/>
          </a:xfrm>
          <a:prstGeom prst="rect">
            <a:avLst/>
          </a:prstGeom>
          <a:noFill/>
        </p:spPr>
        <p:txBody>
          <a:bodyPr wrap="square" rtlCol="0">
            <a:spAutoFit/>
          </a:bodyPr>
          <a:lstStyle/>
          <a:p>
            <a:r>
              <a:rPr kumimoji="1" lang="en-US" altLang="ja-JP" sz="900" dirty="0" smtClean="0">
                <a:latin typeface="UD デジタル 教科書体 NP-B" panose="02020700000000000000" pitchFamily="18" charset="-128"/>
                <a:ea typeface="UD デジタル 教科書体 NP-B" panose="02020700000000000000" pitchFamily="18" charset="-128"/>
              </a:rPr>
              <a:t>Brittany </a:t>
            </a:r>
            <a:r>
              <a:rPr kumimoji="1" lang="en-US" altLang="ja-JP" sz="900" dirty="0" err="1" smtClean="0">
                <a:latin typeface="UD デジタル 教科書体 NP-B" panose="02020700000000000000" pitchFamily="18" charset="-128"/>
                <a:ea typeface="UD デジタル 教科書体 NP-B" panose="02020700000000000000" pitchFamily="18" charset="-128"/>
              </a:rPr>
              <a:t>J.White,DVM:https</a:t>
            </a:r>
            <a:r>
              <a:rPr kumimoji="1" lang="en-US" altLang="ja-JP" sz="900" dirty="0">
                <a:latin typeface="UD デジタル 教科書体 NP-B" panose="02020700000000000000" pitchFamily="18" charset="-128"/>
                <a:ea typeface="UD デジタル 教科書体 NP-B" panose="02020700000000000000" pitchFamily="18" charset="-128"/>
              </a:rPr>
              <a:t>://veterinarypartner.vin.com/default.aspx?pid=19239&amp;catId=102898&amp;id=4952450</a:t>
            </a:r>
            <a:endParaRPr kumimoji="1" lang="ja-JP" altLang="en-US" sz="900"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2466109" y="5637951"/>
            <a:ext cx="4087091" cy="338554"/>
          </a:xfrm>
          <a:prstGeom prst="rect">
            <a:avLst/>
          </a:prstGeom>
          <a:noFill/>
        </p:spPr>
        <p:txBody>
          <a:bodyPr wrap="square" rtlCol="0">
            <a:spAutoFit/>
          </a:bodyPr>
          <a:lstStyle/>
          <a:p>
            <a:r>
              <a:rPr kumimoji="1" lang="en-US" altLang="ja-JP" sz="1600" dirty="0" smtClean="0">
                <a:latin typeface="UD デジタル 教科書体 NP-B" panose="02020700000000000000" pitchFamily="18" charset="-128"/>
                <a:ea typeface="UD デジタル 教科書体 NP-B" panose="02020700000000000000" pitchFamily="18" charset="-128"/>
              </a:rPr>
              <a:t>17</a:t>
            </a:r>
            <a:r>
              <a:rPr kumimoji="1" lang="ja-JP" altLang="en-US" sz="1600" dirty="0" smtClean="0">
                <a:latin typeface="UD デジタル 教科書体 NP-B" panose="02020700000000000000" pitchFamily="18" charset="-128"/>
                <a:ea typeface="UD デジタル 教科書体 NP-B" panose="02020700000000000000" pitchFamily="18" charset="-128"/>
              </a:rPr>
              <a:t>本の乳歯が残ったポメラニアン。</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7" name="テキスト ボックス 6"/>
          <p:cNvSpPr txBox="1"/>
          <p:nvPr/>
        </p:nvSpPr>
        <p:spPr>
          <a:xfrm>
            <a:off x="4918364" y="6322522"/>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336416" y="278289"/>
            <a:ext cx="1189846" cy="1150620"/>
          </a:xfrm>
          <a:prstGeom prst="rect">
            <a:avLst/>
          </a:prstGeom>
        </p:spPr>
      </p:pic>
      <p:sp>
        <p:nvSpPr>
          <p:cNvPr id="9" name="正方形/長方形 8"/>
          <p:cNvSpPr/>
          <p:nvPr/>
        </p:nvSpPr>
        <p:spPr>
          <a:xfrm>
            <a:off x="6321312" y="1936332"/>
            <a:ext cx="4959398" cy="2015936"/>
          </a:xfrm>
          <a:prstGeom prst="rect">
            <a:avLst/>
          </a:prstGeom>
        </p:spPr>
        <p:txBody>
          <a:bodyPr wrap="square">
            <a:spAutoFit/>
          </a:bodyPr>
          <a:lstStyle/>
          <a:p>
            <a:endParaRPr lang="en-US" altLang="ja-JP" sz="500" dirty="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乳歯遺残はどのような犬種でも起こりえますが、特に小型犬は発症リスクが高いと言われています。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チワワ、トイ・プードル、ポメラニアン、マルチーズなど</a:t>
            </a:r>
            <a:endParaRPr lang="ja-JP" altLang="en-US" sz="1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40589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95331" y="3981045"/>
            <a:ext cx="10864653" cy="1631216"/>
          </a:xfrm>
          <a:prstGeom prst="rect">
            <a:avLst/>
          </a:prstGeom>
        </p:spPr>
        <p:txBody>
          <a:bodyPr wrap="square">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　歯と歯肉の境目に歯垢がたまります。歯垢</a:t>
            </a:r>
            <a:r>
              <a:rPr lang="en-US" altLang="ja-JP" sz="2000" dirty="0" smtClean="0">
                <a:latin typeface="UD デジタル 教科書体 NP-B" panose="02020700000000000000" pitchFamily="18" charset="-128"/>
                <a:ea typeface="UD デジタル 教科書体 NP-B" panose="02020700000000000000" pitchFamily="18" charset="-128"/>
              </a:rPr>
              <a:t>1</a:t>
            </a:r>
            <a:r>
              <a:rPr lang="ja-JP" altLang="en-US" sz="2000" dirty="0" err="1" smtClean="0">
                <a:latin typeface="UD デジタル 教科書体 NP-B" panose="02020700000000000000" pitchFamily="18" charset="-128"/>
                <a:ea typeface="UD デジタル 教科書体 NP-B" panose="02020700000000000000" pitchFamily="18" charset="-128"/>
              </a:rPr>
              <a:t>ｇ</a:t>
            </a:r>
            <a:r>
              <a:rPr lang="ja-JP" altLang="en-US" sz="2000" dirty="0" smtClean="0">
                <a:latin typeface="UD デジタル 教科書体 NP-B" panose="02020700000000000000" pitchFamily="18" charset="-128"/>
                <a:ea typeface="UD デジタル 教科書体 NP-B" panose="02020700000000000000" pitchFamily="18" charset="-128"/>
              </a:rPr>
              <a:t>に微生物が</a:t>
            </a:r>
            <a:r>
              <a:rPr lang="en-US" altLang="ja-JP" sz="2000" dirty="0" smtClean="0">
                <a:latin typeface="UD デジタル 教科書体 NP-B" panose="02020700000000000000" pitchFamily="18" charset="-128"/>
                <a:ea typeface="UD デジタル 教科書体 NP-B" panose="02020700000000000000" pitchFamily="18" charset="-128"/>
              </a:rPr>
              <a:t>2500</a:t>
            </a:r>
            <a:r>
              <a:rPr lang="ja-JP" altLang="en-US" sz="2000" dirty="0" smtClean="0">
                <a:latin typeface="UD デジタル 教科書体 NP-B" panose="02020700000000000000" pitchFamily="18" charset="-128"/>
                <a:ea typeface="UD デジタル 教科書体 NP-B" panose="02020700000000000000" pitchFamily="18" charset="-128"/>
              </a:rPr>
              <a:t>億個含まれると言われています。この中の歯周病を起こす細菌が毒素を産生し、歯周組織に炎症を起こします。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　野生</a:t>
            </a:r>
            <a:r>
              <a:rPr lang="ja-JP" altLang="en-US" sz="2000" dirty="0">
                <a:latin typeface="UD デジタル 教科書体 NP-B" panose="02020700000000000000" pitchFamily="18" charset="-128"/>
                <a:ea typeface="UD デジタル 教科書体 NP-B" panose="02020700000000000000" pitchFamily="18" charset="-128"/>
              </a:rPr>
              <a:t>の祖先に</a:t>
            </a:r>
            <a:r>
              <a:rPr lang="ja-JP" altLang="en-US" sz="2000" dirty="0" smtClean="0">
                <a:latin typeface="UD デジタル 教科書体 NP-B" panose="02020700000000000000" pitchFamily="18" charset="-128"/>
                <a:ea typeface="UD デジタル 教科書体 NP-B" panose="02020700000000000000" pitchFamily="18" charset="-128"/>
              </a:rPr>
              <a:t>比べて獲物を捕まえて</a:t>
            </a:r>
            <a:r>
              <a:rPr lang="ja-JP" altLang="en-US" sz="2000" dirty="0">
                <a:latin typeface="UD デジタル 教科書体 NP-B" panose="02020700000000000000" pitchFamily="18" charset="-128"/>
                <a:ea typeface="UD デジタル 教科書体 NP-B" panose="02020700000000000000" pitchFamily="18" charset="-128"/>
              </a:rPr>
              <a:t>引き裂くなどの機会</a:t>
            </a:r>
            <a:r>
              <a:rPr lang="ja-JP" altLang="en-US" sz="2000" dirty="0" smtClean="0">
                <a:latin typeface="UD デジタル 教科書体 NP-B" panose="02020700000000000000" pitchFamily="18" charset="-128"/>
                <a:ea typeface="UD デジタル 教科書体 NP-B" panose="02020700000000000000" pitchFamily="18" charset="-128"/>
              </a:rPr>
              <a:t>がなくなったため、歯垢が溜まりやすくなり、口内</a:t>
            </a:r>
            <a:r>
              <a:rPr lang="ja-JP" altLang="en-US" sz="2000" dirty="0">
                <a:latin typeface="UD デジタル 教科書体 NP-B" panose="02020700000000000000" pitchFamily="18" charset="-128"/>
                <a:ea typeface="UD デジタル 教科書体 NP-B" panose="02020700000000000000" pitchFamily="18" charset="-128"/>
              </a:rPr>
              <a:t>の病気の発症率を高めているといわれて</a:t>
            </a:r>
            <a:r>
              <a:rPr lang="ja-JP" altLang="en-US" sz="2000" dirty="0" smtClean="0">
                <a:latin typeface="UD デジタル 教科書体 NP-B" panose="02020700000000000000" pitchFamily="18" charset="-128"/>
                <a:ea typeface="UD デジタル 教科書体 NP-B" panose="02020700000000000000" pitchFamily="18" charset="-128"/>
              </a:rPr>
              <a:t>います。</a:t>
            </a:r>
            <a:endParaRPr lang="ja-JP" altLang="en-US" sz="2000" dirty="0">
              <a:latin typeface="UD デジタル 教科書体 NP-B" panose="02020700000000000000" pitchFamily="18" charset="-128"/>
              <a:ea typeface="UD デジタル 教科書体 NP-B" panose="02020700000000000000" pitchFamily="18" charset="-128"/>
            </a:endParaRPr>
          </a:p>
        </p:txBody>
      </p:sp>
      <p:sp>
        <p:nvSpPr>
          <p:cNvPr id="9"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犬の歯周病</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3"/>
          <a:stretch>
            <a:fillRect/>
          </a:stretch>
        </p:blipFill>
        <p:spPr>
          <a:xfrm>
            <a:off x="336416" y="278289"/>
            <a:ext cx="1189846" cy="1150620"/>
          </a:xfrm>
          <a:prstGeom prst="rect">
            <a:avLst/>
          </a:prstGeom>
        </p:spPr>
      </p:pic>
      <p:pic>
        <p:nvPicPr>
          <p:cNvPr id="8" name="図 7"/>
          <p:cNvPicPr>
            <a:picLocks noChangeAspect="1"/>
          </p:cNvPicPr>
          <p:nvPr/>
        </p:nvPicPr>
        <p:blipFill>
          <a:blip r:embed="rId4"/>
          <a:stretch>
            <a:fillRect/>
          </a:stretch>
        </p:blipFill>
        <p:spPr>
          <a:xfrm>
            <a:off x="1133550" y="1688682"/>
            <a:ext cx="1189240" cy="1647508"/>
          </a:xfrm>
          <a:prstGeom prst="rect">
            <a:avLst/>
          </a:prstGeom>
        </p:spPr>
      </p:pic>
      <p:pic>
        <p:nvPicPr>
          <p:cNvPr id="11" name="図 10"/>
          <p:cNvPicPr>
            <a:picLocks noChangeAspect="1"/>
          </p:cNvPicPr>
          <p:nvPr/>
        </p:nvPicPr>
        <p:blipFill>
          <a:blip r:embed="rId5"/>
          <a:stretch>
            <a:fillRect/>
          </a:stretch>
        </p:blipFill>
        <p:spPr>
          <a:xfrm>
            <a:off x="3539407" y="1688600"/>
            <a:ext cx="1171634" cy="1633734"/>
          </a:xfrm>
          <a:prstGeom prst="rect">
            <a:avLst/>
          </a:prstGeom>
        </p:spPr>
      </p:pic>
      <p:pic>
        <p:nvPicPr>
          <p:cNvPr id="12" name="図 11"/>
          <p:cNvPicPr>
            <a:picLocks noChangeAspect="1"/>
          </p:cNvPicPr>
          <p:nvPr/>
        </p:nvPicPr>
        <p:blipFill>
          <a:blip r:embed="rId6"/>
          <a:stretch>
            <a:fillRect/>
          </a:stretch>
        </p:blipFill>
        <p:spPr>
          <a:xfrm>
            <a:off x="6033721" y="1666404"/>
            <a:ext cx="1160180" cy="1604504"/>
          </a:xfrm>
          <a:prstGeom prst="rect">
            <a:avLst/>
          </a:prstGeom>
        </p:spPr>
      </p:pic>
      <p:pic>
        <p:nvPicPr>
          <p:cNvPr id="13" name="図 12"/>
          <p:cNvPicPr>
            <a:picLocks noChangeAspect="1"/>
          </p:cNvPicPr>
          <p:nvPr/>
        </p:nvPicPr>
        <p:blipFill>
          <a:blip r:embed="rId7"/>
          <a:stretch>
            <a:fillRect/>
          </a:stretch>
        </p:blipFill>
        <p:spPr>
          <a:xfrm>
            <a:off x="8516581" y="1666404"/>
            <a:ext cx="1101013" cy="1591450"/>
          </a:xfrm>
          <a:prstGeom prst="rect">
            <a:avLst/>
          </a:prstGeom>
        </p:spPr>
      </p:pic>
      <p:sp>
        <p:nvSpPr>
          <p:cNvPr id="2" name="テキスト ボックス 1"/>
          <p:cNvSpPr txBox="1"/>
          <p:nvPr/>
        </p:nvSpPr>
        <p:spPr>
          <a:xfrm>
            <a:off x="1150225" y="1440360"/>
            <a:ext cx="1194254"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健康な歯</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3579376" y="1428909"/>
            <a:ext cx="822549"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歯肉炎</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2964551" y="2191657"/>
            <a:ext cx="524792" cy="276999"/>
          </a:xfrm>
          <a:prstGeom prst="rect">
            <a:avLst/>
          </a:prstGeom>
          <a:noFill/>
        </p:spPr>
        <p:txBody>
          <a:bodyPr wrap="square" rtlCol="0">
            <a:spAutoFit/>
          </a:bodyPr>
          <a:lstStyle/>
          <a:p>
            <a:r>
              <a:rPr kumimoji="1" lang="ja-JP" altLang="en-US" sz="1200" dirty="0">
                <a:latin typeface="UD デジタル 教科書体 NP-B" panose="02020700000000000000" pitchFamily="18" charset="-128"/>
                <a:ea typeface="UD デジタル 教科書体 NP-B" panose="02020700000000000000" pitchFamily="18" charset="-128"/>
              </a:rPr>
              <a:t>歯垢</a:t>
            </a:r>
          </a:p>
        </p:txBody>
      </p:sp>
      <p:cxnSp>
        <p:nvCxnSpPr>
          <p:cNvPr id="5" name="直線矢印コネクタ 4"/>
          <p:cNvCxnSpPr/>
          <p:nvPr/>
        </p:nvCxnSpPr>
        <p:spPr>
          <a:xfrm flipV="1">
            <a:off x="3383280" y="2313991"/>
            <a:ext cx="392192" cy="161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テキスト ボックス 16"/>
          <p:cNvSpPr txBox="1"/>
          <p:nvPr/>
        </p:nvSpPr>
        <p:spPr>
          <a:xfrm>
            <a:off x="4398737" y="2122605"/>
            <a:ext cx="826571" cy="461665"/>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歯肉が腫れる</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8" name="テキスト ボックス 17"/>
          <p:cNvSpPr txBox="1"/>
          <p:nvPr/>
        </p:nvSpPr>
        <p:spPr>
          <a:xfrm>
            <a:off x="6005339" y="1409157"/>
            <a:ext cx="1167316"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軽度の歯周病</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19" name="テキスト ボックス 18"/>
          <p:cNvSpPr txBox="1"/>
          <p:nvPr/>
        </p:nvSpPr>
        <p:spPr>
          <a:xfrm>
            <a:off x="5508929" y="1944286"/>
            <a:ext cx="524792" cy="276999"/>
          </a:xfrm>
          <a:prstGeom prst="rect">
            <a:avLst/>
          </a:prstGeom>
          <a:noFill/>
        </p:spPr>
        <p:txBody>
          <a:bodyPr wrap="square" rtlCol="0">
            <a:spAutoFit/>
          </a:bodyPr>
          <a:lstStyle/>
          <a:p>
            <a:r>
              <a:rPr kumimoji="1" lang="ja-JP" altLang="en-US" sz="1200" dirty="0">
                <a:latin typeface="UD デジタル 教科書体 NP-B" panose="02020700000000000000" pitchFamily="18" charset="-128"/>
                <a:ea typeface="UD デジタル 教科書体 NP-B" panose="02020700000000000000" pitchFamily="18" charset="-128"/>
              </a:rPr>
              <a:t>歯垢</a:t>
            </a:r>
          </a:p>
        </p:txBody>
      </p:sp>
      <p:cxnSp>
        <p:nvCxnSpPr>
          <p:cNvPr id="20" name="直線矢印コネクタ 19"/>
          <p:cNvCxnSpPr/>
          <p:nvPr/>
        </p:nvCxnSpPr>
        <p:spPr>
          <a:xfrm flipV="1">
            <a:off x="5927658" y="2066620"/>
            <a:ext cx="392192" cy="161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5614992" y="2407245"/>
            <a:ext cx="524792" cy="276999"/>
          </a:xfrm>
          <a:prstGeom prst="rect">
            <a:avLst/>
          </a:prstGeom>
          <a:noFill/>
        </p:spPr>
        <p:txBody>
          <a:bodyPr wrap="square" rtlCol="0">
            <a:spAutoFit/>
          </a:bodyPr>
          <a:lstStyle/>
          <a:p>
            <a:r>
              <a:rPr kumimoji="1" lang="ja-JP" altLang="en-US" sz="1200" dirty="0">
                <a:latin typeface="UD デジタル 教科書体 NP-B" panose="02020700000000000000" pitchFamily="18" charset="-128"/>
                <a:ea typeface="UD デジタル 教科書体 NP-B" panose="02020700000000000000" pitchFamily="18" charset="-128"/>
              </a:rPr>
              <a:t>歯垢</a:t>
            </a:r>
          </a:p>
        </p:txBody>
      </p:sp>
      <p:cxnSp>
        <p:nvCxnSpPr>
          <p:cNvPr id="22" name="直線矢印コネクタ 21"/>
          <p:cNvCxnSpPr/>
          <p:nvPr/>
        </p:nvCxnSpPr>
        <p:spPr>
          <a:xfrm flipV="1">
            <a:off x="6033721" y="2529579"/>
            <a:ext cx="392192" cy="161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3" name="テキスト ボックス 22"/>
          <p:cNvSpPr txBox="1"/>
          <p:nvPr/>
        </p:nvSpPr>
        <p:spPr>
          <a:xfrm>
            <a:off x="5469813" y="2146411"/>
            <a:ext cx="524792"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歯石</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cxnSp>
        <p:nvCxnSpPr>
          <p:cNvPr id="24" name="直線矢印コネクタ 23"/>
          <p:cNvCxnSpPr/>
          <p:nvPr/>
        </p:nvCxnSpPr>
        <p:spPr>
          <a:xfrm flipV="1">
            <a:off x="5888542" y="2268745"/>
            <a:ext cx="392192" cy="161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5" name="テキスト ボックス 24"/>
          <p:cNvSpPr txBox="1"/>
          <p:nvPr/>
        </p:nvSpPr>
        <p:spPr>
          <a:xfrm>
            <a:off x="7063512" y="2244706"/>
            <a:ext cx="826571" cy="461665"/>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歯肉が後退する</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26" name="テキスト ボックス 25"/>
          <p:cNvSpPr txBox="1"/>
          <p:nvPr/>
        </p:nvSpPr>
        <p:spPr>
          <a:xfrm>
            <a:off x="6245892" y="3243894"/>
            <a:ext cx="1074625"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骨が壊れる</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27" name="テキスト ボックス 26"/>
          <p:cNvSpPr txBox="1"/>
          <p:nvPr/>
        </p:nvSpPr>
        <p:spPr>
          <a:xfrm>
            <a:off x="6650226" y="1715069"/>
            <a:ext cx="826571"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歯が動揺</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28" name="テキスト ボックス 27"/>
          <p:cNvSpPr txBox="1"/>
          <p:nvPr/>
        </p:nvSpPr>
        <p:spPr>
          <a:xfrm>
            <a:off x="7991789" y="1869412"/>
            <a:ext cx="524792" cy="276999"/>
          </a:xfrm>
          <a:prstGeom prst="rect">
            <a:avLst/>
          </a:prstGeom>
          <a:noFill/>
        </p:spPr>
        <p:txBody>
          <a:bodyPr wrap="square" rtlCol="0">
            <a:spAutoFit/>
          </a:bodyPr>
          <a:lstStyle/>
          <a:p>
            <a:r>
              <a:rPr kumimoji="1" lang="ja-JP" altLang="en-US" sz="1200" dirty="0">
                <a:latin typeface="UD デジタル 教科書体 NP-B" panose="02020700000000000000" pitchFamily="18" charset="-128"/>
                <a:ea typeface="UD デジタル 教科書体 NP-B" panose="02020700000000000000" pitchFamily="18" charset="-128"/>
              </a:rPr>
              <a:t>歯垢</a:t>
            </a:r>
          </a:p>
        </p:txBody>
      </p:sp>
      <p:cxnSp>
        <p:nvCxnSpPr>
          <p:cNvPr id="29" name="直線矢印コネクタ 28"/>
          <p:cNvCxnSpPr/>
          <p:nvPr/>
        </p:nvCxnSpPr>
        <p:spPr>
          <a:xfrm flipV="1">
            <a:off x="8410518" y="1991746"/>
            <a:ext cx="392192" cy="161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8233685" y="2632882"/>
            <a:ext cx="524792" cy="276999"/>
          </a:xfrm>
          <a:prstGeom prst="rect">
            <a:avLst/>
          </a:prstGeom>
          <a:noFill/>
        </p:spPr>
        <p:txBody>
          <a:bodyPr wrap="square" rtlCol="0">
            <a:spAutoFit/>
          </a:bodyPr>
          <a:lstStyle/>
          <a:p>
            <a:r>
              <a:rPr kumimoji="1" lang="ja-JP" altLang="en-US" sz="1200" dirty="0">
                <a:latin typeface="UD デジタル 教科書体 NP-B" panose="02020700000000000000" pitchFamily="18" charset="-128"/>
                <a:ea typeface="UD デジタル 教科書体 NP-B" panose="02020700000000000000" pitchFamily="18" charset="-128"/>
              </a:rPr>
              <a:t>歯垢</a:t>
            </a:r>
          </a:p>
        </p:txBody>
      </p:sp>
      <p:cxnSp>
        <p:nvCxnSpPr>
          <p:cNvPr id="31" name="直線矢印コネクタ 30"/>
          <p:cNvCxnSpPr/>
          <p:nvPr/>
        </p:nvCxnSpPr>
        <p:spPr>
          <a:xfrm flipV="1">
            <a:off x="8652414" y="2755216"/>
            <a:ext cx="392192" cy="161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7991789" y="2299083"/>
            <a:ext cx="524792"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歯石</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cxnSp>
        <p:nvCxnSpPr>
          <p:cNvPr id="33" name="直線矢印コネクタ 32"/>
          <p:cNvCxnSpPr/>
          <p:nvPr/>
        </p:nvCxnSpPr>
        <p:spPr>
          <a:xfrm flipV="1">
            <a:off x="8410518" y="2421417"/>
            <a:ext cx="392192" cy="1616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9204308" y="1694551"/>
            <a:ext cx="1453070"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歯が</a:t>
            </a:r>
            <a:r>
              <a:rPr kumimoji="1" lang="ja-JP" altLang="en-US" sz="1200" dirty="0">
                <a:latin typeface="UD デジタル 教科書体 NP-B" panose="02020700000000000000" pitchFamily="18" charset="-128"/>
                <a:ea typeface="UD デジタル 教科書体 NP-B" panose="02020700000000000000" pitchFamily="18" charset="-128"/>
              </a:rPr>
              <a:t>激しく</a:t>
            </a:r>
            <a:r>
              <a:rPr kumimoji="1" lang="ja-JP" altLang="en-US" sz="1200" dirty="0" smtClean="0">
                <a:latin typeface="UD デジタル 教科書体 NP-B" panose="02020700000000000000" pitchFamily="18" charset="-128"/>
                <a:ea typeface="UD デジタル 教科書体 NP-B" panose="02020700000000000000" pitchFamily="18" charset="-128"/>
              </a:rPr>
              <a:t>動揺</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35" name="テキスト ボックス 34"/>
          <p:cNvSpPr txBox="1"/>
          <p:nvPr/>
        </p:nvSpPr>
        <p:spPr>
          <a:xfrm>
            <a:off x="8825696" y="3255861"/>
            <a:ext cx="1316689"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骨の激しい損傷</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36" name="テキスト ボックス 35"/>
          <p:cNvSpPr txBox="1"/>
          <p:nvPr/>
        </p:nvSpPr>
        <p:spPr>
          <a:xfrm>
            <a:off x="9576386" y="2345249"/>
            <a:ext cx="826571" cy="461665"/>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歯肉の激しい後退</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37" name="テキスト ボックス 36"/>
          <p:cNvSpPr txBox="1"/>
          <p:nvPr/>
        </p:nvSpPr>
        <p:spPr>
          <a:xfrm>
            <a:off x="8389965" y="1409157"/>
            <a:ext cx="1167316" cy="276999"/>
          </a:xfrm>
          <a:prstGeom prst="rect">
            <a:avLst/>
          </a:prstGeom>
          <a:noFill/>
        </p:spPr>
        <p:txBody>
          <a:bodyPr wrap="square" rtlCol="0">
            <a:spAutoFit/>
          </a:bodyPr>
          <a:lstStyle/>
          <a:p>
            <a:r>
              <a:rPr kumimoji="1" lang="ja-JP" altLang="en-US" sz="1200" dirty="0" smtClean="0">
                <a:latin typeface="UD デジタル 教科書体 NP-B" panose="02020700000000000000" pitchFamily="18" charset="-128"/>
                <a:ea typeface="UD デジタル 教科書体 NP-B" panose="02020700000000000000" pitchFamily="18" charset="-128"/>
              </a:rPr>
              <a:t>重度の歯周病</a:t>
            </a:r>
            <a:endParaRPr kumimoji="1" lang="ja-JP" altLang="en-US" sz="1200" dirty="0">
              <a:latin typeface="UD デジタル 教科書体 NP-B" panose="02020700000000000000" pitchFamily="18" charset="-128"/>
              <a:ea typeface="UD デジタル 教科書体 NP-B" panose="02020700000000000000" pitchFamily="18" charset="-128"/>
            </a:endParaRPr>
          </a:p>
        </p:txBody>
      </p:sp>
      <p:sp>
        <p:nvSpPr>
          <p:cNvPr id="38" name="テキスト ボックス 37"/>
          <p:cNvSpPr txBox="1"/>
          <p:nvPr/>
        </p:nvSpPr>
        <p:spPr>
          <a:xfrm>
            <a:off x="9112072" y="6467981"/>
            <a:ext cx="130035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使用した図の著作権表示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10412428" y="6467981"/>
            <a:ext cx="788999" cy="215444"/>
          </a:xfrm>
          <a:prstGeom prst="rect">
            <a:avLst/>
          </a:prstGeom>
          <a:noFill/>
        </p:spPr>
        <p:txBody>
          <a:bodyPr wrap="none" rtlCol="0">
            <a:spAutoFit/>
          </a:bodyPr>
          <a:lstStyle/>
          <a:p>
            <a:r>
              <a:rPr kumimoji="1" lang="en-US" altLang="ja-JP" sz="800" b="1" dirty="0" err="1" smtClean="0">
                <a:latin typeface="BIZ UDPゴシック" panose="020B0400000000000000" pitchFamily="50" charset="-128"/>
                <a:ea typeface="BIZ UDPゴシック" panose="020B0400000000000000" pitchFamily="50" charset="-128"/>
              </a:rPr>
              <a:t>T.Hirohara</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599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ntr" presetSubtype="0" fill="hold" nodeType="with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500"/>
                                        <p:tgtEl>
                                          <p:spTgt spid="3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500"/>
                                        <p:tgtEl>
                                          <p:spTgt spid="30"/>
                                        </p:tgtEl>
                                      </p:cBhvr>
                                    </p:animEffect>
                                  </p:childTnLst>
                                </p:cTn>
                              </p:par>
                              <p:par>
                                <p:cTn id="99" presetID="10" presetClass="entr" presetSubtype="0" fill="hold"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fade">
                                      <p:cBhvr>
                                        <p:cTn id="106" dur="500"/>
                                        <p:tgtEl>
                                          <p:spTgt spid="3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500"/>
                                        <p:tgtEl>
                                          <p:spTgt spid="36"/>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4" grpId="0"/>
      <p:bldP spid="15" grpId="0"/>
      <p:bldP spid="17" grpId="0"/>
      <p:bldP spid="18" grpId="0"/>
      <p:bldP spid="19" grpId="0"/>
      <p:bldP spid="21" grpId="0"/>
      <p:bldP spid="23" grpId="0"/>
      <p:bldP spid="25" grpId="0"/>
      <p:bldP spid="26" grpId="0"/>
      <p:bldP spid="27" grpId="0"/>
      <p:bldP spid="28" grpId="0"/>
      <p:bldP spid="30" grpId="0"/>
      <p:bldP spid="32" grpId="0"/>
      <p:bldP spid="34" grpId="0"/>
      <p:bldP spid="35" grpId="0"/>
      <p:bldP spid="36" grpId="0"/>
      <p:bldP spid="37" grpId="0"/>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747637" y="781498"/>
            <a:ext cx="2782167"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イヌの歯</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156580" y="6550087"/>
            <a:ext cx="4833257" cy="215444"/>
          </a:xfrm>
          <a:prstGeom prst="rect">
            <a:avLst/>
          </a:prstGeom>
          <a:noFill/>
        </p:spPr>
        <p:txBody>
          <a:bodyPr wrap="square" rtlCol="0">
            <a:spAutoFit/>
          </a:bodyPr>
          <a:lstStyle/>
          <a:p>
            <a:r>
              <a:rPr kumimoji="1" lang="en-US" altLang="ja-JP" sz="800" dirty="0" err="1" smtClean="0"/>
              <a:t>Shiba</a:t>
            </a:r>
            <a:r>
              <a:rPr kumimoji="1" lang="en-US" altLang="ja-JP" sz="800" dirty="0" smtClean="0"/>
              <a:t> </a:t>
            </a:r>
            <a:r>
              <a:rPr kumimoji="1" lang="en-US" altLang="ja-JP" sz="800" dirty="0" err="1" smtClean="0"/>
              <a:t>Inu:Takashiba</a:t>
            </a:r>
            <a:r>
              <a:rPr kumimoji="1" lang="ja-JP" altLang="en-US" sz="800" dirty="0" smtClean="0"/>
              <a:t>パブリック</a:t>
            </a:r>
            <a:r>
              <a:rPr kumimoji="1" lang="ja-JP" altLang="en-US" sz="800" dirty="0"/>
              <a:t>・ドメイン</a:t>
            </a:r>
            <a:r>
              <a:rPr kumimoji="1" lang="en-US" altLang="ja-JP" sz="800" dirty="0" smtClean="0"/>
              <a:t>, https</a:t>
            </a:r>
            <a:r>
              <a:rPr kumimoji="1" lang="en-US" altLang="ja-JP" sz="800" dirty="0"/>
              <a:t>://commons.wikimedia.org/w/index.php?curid=11029849</a:t>
            </a:r>
            <a:r>
              <a:rPr kumimoji="1" lang="ja-JP" altLang="en-US" sz="800" dirty="0"/>
              <a:t>による</a:t>
            </a:r>
          </a:p>
        </p:txBody>
      </p:sp>
      <p:sp>
        <p:nvSpPr>
          <p:cNvPr id="13" name="テキスト ボックス 12"/>
          <p:cNvSpPr txBox="1"/>
          <p:nvPr/>
        </p:nvSpPr>
        <p:spPr>
          <a:xfrm>
            <a:off x="7156580" y="6353301"/>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608" y="2048070"/>
            <a:ext cx="3072882" cy="2304662"/>
          </a:xfrm>
          <a:prstGeom prst="rect">
            <a:avLst/>
          </a:prstGeom>
        </p:spPr>
      </p:pic>
    </p:spTree>
    <p:extLst>
      <p:ext uri="{BB962C8B-B14F-4D97-AF65-F5344CB8AC3E}">
        <p14:creationId xmlns:p14="http://schemas.microsoft.com/office/powerpoint/2010/main" val="24268082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犬のデンタルケア</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10" name="図 9"/>
          <p:cNvPicPr>
            <a:picLocks noChangeAspect="1"/>
          </p:cNvPicPr>
          <p:nvPr/>
        </p:nvPicPr>
        <p:blipFill>
          <a:blip r:embed="rId3"/>
          <a:stretch>
            <a:fillRect/>
          </a:stretch>
        </p:blipFill>
        <p:spPr>
          <a:xfrm>
            <a:off x="336416" y="278289"/>
            <a:ext cx="1189846" cy="1150620"/>
          </a:xfrm>
          <a:prstGeom prst="rect">
            <a:avLst/>
          </a:prstGeom>
        </p:spPr>
      </p:pic>
      <p:sp>
        <p:nvSpPr>
          <p:cNvPr id="40" name="正方形/長方形 39"/>
          <p:cNvSpPr/>
          <p:nvPr/>
        </p:nvSpPr>
        <p:spPr>
          <a:xfrm>
            <a:off x="931339" y="2144395"/>
            <a:ext cx="6107593" cy="2554545"/>
          </a:xfrm>
          <a:prstGeom prst="rect">
            <a:avLst/>
          </a:prstGeom>
        </p:spPr>
        <p:txBody>
          <a:bodyPr wrap="square">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　人間</a:t>
            </a:r>
            <a:r>
              <a:rPr lang="ja-JP" altLang="en-US" sz="3200" dirty="0">
                <a:latin typeface="UD デジタル 教科書体 NP-B" panose="02020700000000000000" pitchFamily="18" charset="-128"/>
                <a:ea typeface="UD デジタル 教科書体 NP-B" panose="02020700000000000000" pitchFamily="18" charset="-128"/>
              </a:rPr>
              <a:t>よりも歯垢や歯石が付きやすい</a:t>
            </a:r>
            <a:r>
              <a:rPr lang="ja-JP" altLang="en-US" sz="3200" dirty="0" smtClean="0">
                <a:latin typeface="UD デジタル 教科書体 NP-B" panose="02020700000000000000" pitchFamily="18" charset="-128"/>
                <a:ea typeface="UD デジタル 教科書体 NP-B" panose="02020700000000000000" pitchFamily="18" charset="-128"/>
              </a:rPr>
              <a:t>ので歯磨き</a:t>
            </a:r>
            <a:r>
              <a:rPr lang="ja-JP" altLang="en-US" sz="3200" dirty="0">
                <a:latin typeface="UD デジタル 教科書体 NP-B" panose="02020700000000000000" pitchFamily="18" charset="-128"/>
                <a:ea typeface="UD デジタル 教科書体 NP-B" panose="02020700000000000000" pitchFamily="18" charset="-128"/>
              </a:rPr>
              <a:t>は毎日行うようにする。犬用</a:t>
            </a:r>
            <a:r>
              <a:rPr lang="ja-JP" altLang="en-US" sz="3200" dirty="0" smtClean="0">
                <a:latin typeface="UD デジタル 教科書体 NP-B" panose="02020700000000000000" pitchFamily="18" charset="-128"/>
                <a:ea typeface="UD デジタル 教科書体 NP-B" panose="02020700000000000000" pitchFamily="18" charset="-128"/>
              </a:rPr>
              <a:t>の歯ブラシ</a:t>
            </a:r>
            <a:r>
              <a:rPr lang="ja-JP" altLang="en-US" sz="3200" dirty="0">
                <a:latin typeface="UD デジタル 教科書体 NP-B" panose="02020700000000000000" pitchFamily="18" charset="-128"/>
                <a:ea typeface="UD デジタル 教科書体 NP-B" panose="02020700000000000000" pitchFamily="18" charset="-128"/>
              </a:rPr>
              <a:t>や人の指にガーゼを</a:t>
            </a:r>
            <a:r>
              <a:rPr lang="ja-JP" altLang="en-US" sz="3200" dirty="0" smtClean="0">
                <a:latin typeface="UD デジタル 教科書体 NP-B" panose="02020700000000000000" pitchFamily="18" charset="-128"/>
                <a:ea typeface="UD デジタル 教科書体 NP-B" panose="02020700000000000000" pitchFamily="18" charset="-128"/>
              </a:rPr>
              <a:t>巻き付けて</a:t>
            </a:r>
            <a:r>
              <a:rPr lang="ja-JP" altLang="en-US" sz="3200" dirty="0">
                <a:latin typeface="UD デジタル 教科書体 NP-B" panose="02020700000000000000" pitchFamily="18" charset="-128"/>
                <a:ea typeface="UD デジタル 教科書体 NP-B" panose="02020700000000000000" pitchFamily="18" charset="-128"/>
              </a:rPr>
              <a:t>、やさしくふき取るように磨く</a:t>
            </a:r>
            <a:r>
              <a:rPr lang="ja-JP" altLang="en-US" sz="3200" dirty="0" smtClean="0">
                <a:latin typeface="UD デジタル 教科書体 NP-B" panose="02020700000000000000" pitchFamily="18" charset="-128"/>
                <a:ea typeface="UD デジタル 教科書体 NP-B" panose="02020700000000000000" pitchFamily="18" charset="-128"/>
              </a:rPr>
              <a:t>。</a:t>
            </a:r>
            <a:r>
              <a:rPr lang="ja-JP" altLang="en-US" sz="3200" dirty="0">
                <a:latin typeface="UD デジタル 教科書体 NP-B" panose="02020700000000000000" pitchFamily="18" charset="-128"/>
                <a:ea typeface="UD デジタル 教科書体 NP-B" panose="02020700000000000000" pitchFamily="18" charset="-128"/>
              </a:rPr>
              <a:t>	</a:t>
            </a:r>
          </a:p>
        </p:txBody>
      </p:sp>
      <p:pic>
        <p:nvPicPr>
          <p:cNvPr id="4" name="図 3"/>
          <p:cNvPicPr>
            <a:picLocks noChangeAspect="1"/>
          </p:cNvPicPr>
          <p:nvPr/>
        </p:nvPicPr>
        <p:blipFill>
          <a:blip r:embed="rId4"/>
          <a:stretch>
            <a:fillRect/>
          </a:stretch>
        </p:blipFill>
        <p:spPr>
          <a:xfrm>
            <a:off x="8036935" y="2019704"/>
            <a:ext cx="3571875" cy="2038350"/>
          </a:xfrm>
          <a:prstGeom prst="rect">
            <a:avLst/>
          </a:prstGeom>
        </p:spPr>
      </p:pic>
      <p:sp>
        <p:nvSpPr>
          <p:cNvPr id="6" name="正方形/長方形 5"/>
          <p:cNvSpPr/>
          <p:nvPr/>
        </p:nvSpPr>
        <p:spPr>
          <a:xfrm>
            <a:off x="9152593" y="6534697"/>
            <a:ext cx="2710999" cy="230832"/>
          </a:xfrm>
          <a:prstGeom prst="rect">
            <a:avLst/>
          </a:prstGeom>
        </p:spPr>
        <p:txBody>
          <a:bodyPr wrap="none">
            <a:spAutoFit/>
          </a:bodyPr>
          <a:lstStyle/>
          <a:p>
            <a:r>
              <a:rPr lang="ja-JP" altLang="en-US" sz="900" dirty="0" smtClean="0">
                <a:latin typeface="UD デジタル 教科書体 NP-B" panose="02020700000000000000" pitchFamily="18" charset="-128"/>
                <a:ea typeface="UD デジタル 教科書体 NP-B" panose="02020700000000000000" pitchFamily="18" charset="-128"/>
              </a:rPr>
              <a:t>ライオン・ペット：https</a:t>
            </a:r>
            <a:r>
              <a:rPr lang="ja-JP" altLang="en-US" sz="900" dirty="0">
                <a:latin typeface="UD デジタル 教科書体 NP-B" panose="02020700000000000000" pitchFamily="18" charset="-128"/>
                <a:ea typeface="UD デジタル 教科書体 NP-B" panose="02020700000000000000" pitchFamily="18" charset="-128"/>
              </a:rPr>
              <a:t>://www.lion-pet.jp/</a:t>
            </a:r>
          </a:p>
        </p:txBody>
      </p:sp>
      <p:pic>
        <p:nvPicPr>
          <p:cNvPr id="7" name="図 6"/>
          <p:cNvPicPr>
            <a:picLocks noChangeAspect="1"/>
          </p:cNvPicPr>
          <p:nvPr/>
        </p:nvPicPr>
        <p:blipFill>
          <a:blip r:embed="rId5"/>
          <a:stretch>
            <a:fillRect/>
          </a:stretch>
        </p:blipFill>
        <p:spPr>
          <a:xfrm>
            <a:off x="8036935" y="4323484"/>
            <a:ext cx="1981200" cy="1314450"/>
          </a:xfrm>
          <a:prstGeom prst="rect">
            <a:avLst/>
          </a:prstGeom>
        </p:spPr>
      </p:pic>
      <p:sp>
        <p:nvSpPr>
          <p:cNvPr id="41" name="テキスト ボックス 40"/>
          <p:cNvSpPr txBox="1"/>
          <p:nvPr/>
        </p:nvSpPr>
        <p:spPr>
          <a:xfrm>
            <a:off x="7749645" y="6534697"/>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48741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747637" y="781498"/>
            <a:ext cx="2782167"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ネコの歯</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426265" y="6519446"/>
            <a:ext cx="4833257" cy="338554"/>
          </a:xfrm>
          <a:prstGeom prst="rect">
            <a:avLst/>
          </a:prstGeom>
          <a:noFill/>
        </p:spPr>
        <p:txBody>
          <a:bodyPr wrap="square" rtlCol="0">
            <a:spAutoFit/>
          </a:bodyPr>
          <a:lstStyle/>
          <a:p>
            <a:r>
              <a:rPr kumimoji="1" lang="ja-JP" altLang="en-US" sz="800" dirty="0" smtClean="0"/>
              <a:t>威嚇：</a:t>
            </a:r>
            <a:r>
              <a:rPr kumimoji="1" lang="en-US" altLang="ja-JP" sz="800" dirty="0" smtClean="0"/>
              <a:t>Luis </a:t>
            </a:r>
            <a:r>
              <a:rPr kumimoji="1" lang="en-US" altLang="ja-JP" sz="800" dirty="0"/>
              <a:t>Miguel </a:t>
            </a:r>
            <a:r>
              <a:rPr kumimoji="1" lang="en-US" altLang="ja-JP" sz="800" dirty="0" err="1"/>
              <a:t>Bugallo</a:t>
            </a:r>
            <a:r>
              <a:rPr kumimoji="1" lang="en-US" altLang="ja-JP" sz="800" dirty="0"/>
              <a:t> Sánchez (</a:t>
            </a:r>
            <a:r>
              <a:rPr kumimoji="1" lang="en-US" altLang="ja-JP" sz="800" dirty="0" err="1"/>
              <a:t>Lmbuga</a:t>
            </a:r>
            <a:r>
              <a:rPr kumimoji="1" lang="en-US" altLang="ja-JP" sz="800" dirty="0"/>
              <a:t> Commons)(</a:t>
            </a:r>
            <a:r>
              <a:rPr kumimoji="1" lang="en-US" altLang="ja-JP" sz="800" dirty="0" err="1"/>
              <a:t>Lmbuga</a:t>
            </a:r>
            <a:r>
              <a:rPr kumimoji="1" lang="en-US" altLang="ja-JP" sz="800" dirty="0"/>
              <a:t> </a:t>
            </a:r>
            <a:r>
              <a:rPr kumimoji="1" lang="en-US" altLang="ja-JP" sz="800" dirty="0" err="1"/>
              <a:t>Galipedia</a:t>
            </a:r>
            <a:r>
              <a:rPr kumimoji="1" lang="en-US" altLang="ja-JP" sz="800" dirty="0"/>
              <a:t>) - File:Gato_Barraña_Galicia_2.jpg. Self made. All by </a:t>
            </a:r>
            <a:r>
              <a:rPr kumimoji="1" lang="en-US" altLang="ja-JP" sz="800" dirty="0" err="1"/>
              <a:t>user:lmbuga</a:t>
            </a:r>
            <a:r>
              <a:rPr kumimoji="1" lang="en-US" altLang="ja-JP" sz="800" dirty="0"/>
              <a:t>, </a:t>
            </a:r>
            <a:r>
              <a:rPr kumimoji="1" lang="ja-JP" altLang="en-US" sz="800" dirty="0" smtClean="0"/>
              <a:t>継承 </a:t>
            </a:r>
            <a:r>
              <a:rPr kumimoji="1" lang="en-US" altLang="ja-JP" sz="800" dirty="0"/>
              <a:t>3.0, https://</a:t>
            </a:r>
            <a:r>
              <a:rPr kumimoji="1" lang="en-US" altLang="ja-JP" sz="800" dirty="0" smtClean="0"/>
              <a:t>commons.wikimedia.org/w/index.php?curid=784843</a:t>
            </a:r>
            <a:endParaRPr kumimoji="1" lang="ja-JP" altLang="en-US" sz="800" dirty="0"/>
          </a:p>
        </p:txBody>
      </p:sp>
      <p:sp>
        <p:nvSpPr>
          <p:cNvPr id="13" name="テキスト ボックス 12"/>
          <p:cNvSpPr txBox="1"/>
          <p:nvPr/>
        </p:nvSpPr>
        <p:spPr>
          <a:xfrm>
            <a:off x="7426265" y="6361729"/>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0" y="1866899"/>
            <a:ext cx="3467100" cy="2600325"/>
          </a:xfrm>
          <a:prstGeom prst="rect">
            <a:avLst/>
          </a:prstGeom>
        </p:spPr>
      </p:pic>
    </p:spTree>
    <p:extLst>
      <p:ext uri="{BB962C8B-B14F-4D97-AF65-F5344CB8AC3E}">
        <p14:creationId xmlns:p14="http://schemas.microsoft.com/office/powerpoint/2010/main" val="281400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a:t>
            </a:r>
            <a:r>
              <a:rPr lang="ja-JP" altLang="en-US" dirty="0">
                <a:latin typeface="UD デジタル 教科書体 NP-B" panose="02020700000000000000" pitchFamily="18" charset="-128"/>
                <a:ea typeface="UD デジタル 教科書体 NP-B" panose="02020700000000000000" pitchFamily="18" charset="-128"/>
              </a:rPr>
              <a:t>歯</a:t>
            </a:r>
            <a:r>
              <a:rPr lang="ja-JP" altLang="en-US" dirty="0" smtClean="0">
                <a:latin typeface="UD デジタル 教科書体 NP-B" panose="02020700000000000000" pitchFamily="18" charset="-128"/>
                <a:ea typeface="UD デジタル 教科書体 NP-B" panose="02020700000000000000" pitchFamily="18" charset="-128"/>
              </a:rPr>
              <a:t>を書いて</a:t>
            </a:r>
            <a:r>
              <a:rPr lang="ja-JP" altLang="en-US" dirty="0">
                <a:latin typeface="UD デジタル 教科書体 NP-B" panose="02020700000000000000" pitchFamily="18" charset="-128"/>
                <a:ea typeface="UD デジタル 教科書体 NP-B" panose="02020700000000000000" pitchFamily="18" charset="-128"/>
              </a:rPr>
              <a:t>みよう。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492482" y="1940767"/>
            <a:ext cx="4348065" cy="3108543"/>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＜ポイント＞</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1</a:t>
            </a:r>
            <a:r>
              <a:rPr kumimoji="1" lang="ja-JP" altLang="en-US" sz="2800" dirty="0" smtClean="0">
                <a:latin typeface="UD デジタル 教科書体 NP-B" panose="02020700000000000000" pitchFamily="18" charset="-128"/>
                <a:ea typeface="UD デジタル 教科書体 NP-B" panose="02020700000000000000" pitchFamily="18" charset="-128"/>
              </a:rPr>
              <a:t>　形の特徴</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2</a:t>
            </a:r>
            <a:r>
              <a:rPr kumimoji="1" lang="ja-JP" altLang="en-US" sz="2800" dirty="0" smtClean="0">
                <a:latin typeface="UD デジタル 教科書体 NP-B" panose="02020700000000000000" pitchFamily="18" charset="-128"/>
                <a:ea typeface="UD デジタル 教科書体 NP-B" panose="02020700000000000000" pitchFamily="18" charset="-128"/>
              </a:rPr>
              <a:t>　位置と大きさ</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3</a:t>
            </a:r>
            <a:r>
              <a:rPr kumimoji="1" lang="ja-JP" altLang="en-US" sz="2800" dirty="0" smtClean="0">
                <a:latin typeface="UD デジタル 教科書体 NP-B" panose="02020700000000000000" pitchFamily="18" charset="-128"/>
                <a:ea typeface="UD デジタル 教科書体 NP-B" panose="02020700000000000000" pitchFamily="18" charset="-128"/>
              </a:rPr>
              <a:t>　歯の数</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7996336"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2"/>
              </a:rPr>
              <a:t>https://</a:t>
            </a:r>
            <a:r>
              <a:rPr kumimoji="1" lang="en-US" altLang="ja-JP" sz="800" dirty="0" smtClean="0">
                <a:hlinkClick r:id="rId2"/>
              </a:rPr>
              <a:t>www.silhouette-ac.com/</a:t>
            </a:r>
            <a:endParaRPr kumimoji="1" lang="en-US" altLang="ja-JP" sz="800" dirty="0"/>
          </a:p>
          <a:p>
            <a:r>
              <a:rPr kumimoji="1" lang="ja-JP" altLang="en-US" sz="800" dirty="0" smtClean="0"/>
              <a:t>イヌの歯書き込みイラスト：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7996336"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1925" y="85725"/>
            <a:ext cx="1466850" cy="1150913"/>
          </a:xfrm>
          <a:prstGeom prst="rect">
            <a:avLst/>
          </a:prstGeom>
        </p:spPr>
      </p:pic>
      <p:pic>
        <p:nvPicPr>
          <p:cNvPr id="6" name="図 5"/>
          <p:cNvPicPr>
            <a:picLocks noChangeAspect="1"/>
          </p:cNvPicPr>
          <p:nvPr/>
        </p:nvPicPr>
        <p:blipFill>
          <a:blip r:embed="rId4"/>
          <a:stretch>
            <a:fillRect/>
          </a:stretch>
        </p:blipFill>
        <p:spPr>
          <a:xfrm>
            <a:off x="965067" y="1839845"/>
            <a:ext cx="5861316" cy="4111760"/>
          </a:xfrm>
          <a:prstGeom prst="rect">
            <a:avLst/>
          </a:prstGeom>
        </p:spPr>
      </p:pic>
    </p:spTree>
    <p:extLst>
      <p:ext uri="{BB962C8B-B14F-4D97-AF65-F5344CB8AC3E}">
        <p14:creationId xmlns:p14="http://schemas.microsoft.com/office/powerpoint/2010/main" val="3031840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a:t>
            </a:r>
            <a:r>
              <a:rPr lang="ja-JP" altLang="en-US" dirty="0">
                <a:latin typeface="UD デジタル 教科書体 NP-B" panose="02020700000000000000" pitchFamily="18" charset="-128"/>
                <a:ea typeface="UD デジタル 教科書体 NP-B" panose="02020700000000000000" pitchFamily="18" charset="-128"/>
              </a:rPr>
              <a:t>歯</a:t>
            </a:r>
            <a:r>
              <a:rPr lang="ja-JP" altLang="en-US" dirty="0" smtClean="0">
                <a:latin typeface="UD デジタル 教科書体 NP-B" panose="02020700000000000000" pitchFamily="18" charset="-128"/>
                <a:ea typeface="UD デジタル 教科書体 NP-B" panose="02020700000000000000" pitchFamily="18" charset="-128"/>
              </a:rPr>
              <a:t>を書いて</a:t>
            </a:r>
            <a:r>
              <a:rPr lang="ja-JP" altLang="en-US" dirty="0">
                <a:latin typeface="UD デジタル 教科書体 NP-B" panose="02020700000000000000" pitchFamily="18" charset="-128"/>
                <a:ea typeface="UD デジタル 教科書体 NP-B" panose="02020700000000000000" pitchFamily="18" charset="-128"/>
              </a:rPr>
              <a:t>みよう。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492482" y="1940767"/>
            <a:ext cx="4348065" cy="3108543"/>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＜ポイント＞</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1</a:t>
            </a:r>
            <a:r>
              <a:rPr kumimoji="1" lang="ja-JP" altLang="en-US" sz="2800" dirty="0" smtClean="0">
                <a:latin typeface="UD デジタル 教科書体 NP-B" panose="02020700000000000000" pitchFamily="18" charset="-128"/>
                <a:ea typeface="UD デジタル 教科書体 NP-B" panose="02020700000000000000" pitchFamily="18" charset="-128"/>
              </a:rPr>
              <a:t>　形の特徴</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2</a:t>
            </a:r>
            <a:r>
              <a:rPr kumimoji="1" lang="ja-JP" altLang="en-US" sz="2800" dirty="0" smtClean="0">
                <a:latin typeface="UD デジタル 教科書体 NP-B" panose="02020700000000000000" pitchFamily="18" charset="-128"/>
                <a:ea typeface="UD デジタル 教科書体 NP-B" panose="02020700000000000000" pitchFamily="18" charset="-128"/>
              </a:rPr>
              <a:t>　位置と大きさ</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3</a:t>
            </a:r>
            <a:r>
              <a:rPr kumimoji="1" lang="ja-JP" altLang="en-US" sz="2800" dirty="0" smtClean="0">
                <a:latin typeface="UD デジタル 教科書体 NP-B" panose="02020700000000000000" pitchFamily="18" charset="-128"/>
                <a:ea typeface="UD デジタル 教科書体 NP-B" panose="02020700000000000000" pitchFamily="18" charset="-128"/>
              </a:rPr>
              <a:t>　歯の数</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7996336"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2"/>
              </a:rPr>
              <a:t>https://</a:t>
            </a:r>
            <a:r>
              <a:rPr kumimoji="1" lang="en-US" altLang="ja-JP" sz="800" dirty="0" smtClean="0">
                <a:hlinkClick r:id="rId2"/>
              </a:rPr>
              <a:t>www.silhouette-ac.com/</a:t>
            </a:r>
            <a:endParaRPr kumimoji="1" lang="en-US" altLang="ja-JP" sz="800" dirty="0"/>
          </a:p>
          <a:p>
            <a:r>
              <a:rPr kumimoji="1" lang="ja-JP" altLang="en-US" sz="800" dirty="0"/>
              <a:t>ネコ</a:t>
            </a:r>
            <a:r>
              <a:rPr kumimoji="1" lang="ja-JP" altLang="en-US" sz="800" dirty="0" smtClean="0"/>
              <a:t>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7996336"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1925" y="85725"/>
            <a:ext cx="1466850" cy="1150913"/>
          </a:xfrm>
          <a:prstGeom prst="rect">
            <a:avLst/>
          </a:prstGeom>
        </p:spPr>
      </p:pic>
      <p:pic>
        <p:nvPicPr>
          <p:cNvPr id="3" name="図 2"/>
          <p:cNvPicPr>
            <a:picLocks noChangeAspect="1"/>
          </p:cNvPicPr>
          <p:nvPr/>
        </p:nvPicPr>
        <p:blipFill>
          <a:blip r:embed="rId4"/>
          <a:stretch>
            <a:fillRect/>
          </a:stretch>
        </p:blipFill>
        <p:spPr>
          <a:xfrm>
            <a:off x="968115" y="1851275"/>
            <a:ext cx="5855220" cy="4050800"/>
          </a:xfrm>
          <a:prstGeom prst="rect">
            <a:avLst/>
          </a:prstGeom>
        </p:spPr>
      </p:pic>
    </p:spTree>
    <p:extLst>
      <p:ext uri="{BB962C8B-B14F-4D97-AF65-F5344CB8AC3E}">
        <p14:creationId xmlns:p14="http://schemas.microsoft.com/office/powerpoint/2010/main" val="35559410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a:t>
            </a:r>
            <a:r>
              <a:rPr lang="ja-JP" altLang="en-US" dirty="0">
                <a:latin typeface="UD デジタル 教科書体 NP-B" panose="02020700000000000000" pitchFamily="18" charset="-128"/>
                <a:ea typeface="UD デジタル 教科書体 NP-B" panose="02020700000000000000" pitchFamily="18" charset="-128"/>
              </a:rPr>
              <a:t>歯</a:t>
            </a:r>
            <a:r>
              <a:rPr lang="ja-JP" altLang="en-US" dirty="0" smtClean="0">
                <a:latin typeface="UD デジタル 教科書体 NP-B" panose="02020700000000000000" pitchFamily="18" charset="-128"/>
                <a:ea typeface="UD デジタル 教科書体 NP-B" panose="02020700000000000000" pitchFamily="18" charset="-128"/>
              </a:rPr>
              <a:t>を書いて</a:t>
            </a:r>
            <a:r>
              <a:rPr lang="ja-JP" altLang="en-US" dirty="0">
                <a:latin typeface="UD デジタル 教科書体 NP-B" panose="02020700000000000000" pitchFamily="18" charset="-128"/>
                <a:ea typeface="UD デジタル 教科書体 NP-B" panose="02020700000000000000" pitchFamily="18" charset="-128"/>
              </a:rPr>
              <a:t>みよう。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7996336"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2"/>
              </a:rPr>
              <a:t>https://</a:t>
            </a:r>
            <a:r>
              <a:rPr kumimoji="1" lang="en-US" altLang="ja-JP" sz="800" dirty="0" smtClean="0">
                <a:hlinkClick r:id="rId2"/>
              </a:rPr>
              <a:t>www.silhouette-ac.com/</a:t>
            </a:r>
            <a:endParaRPr kumimoji="1" lang="en-US" altLang="ja-JP" sz="800" dirty="0"/>
          </a:p>
          <a:p>
            <a:r>
              <a:rPr kumimoji="1" lang="ja-JP" altLang="en-US" sz="800" dirty="0"/>
              <a:t>ネコ</a:t>
            </a:r>
            <a:r>
              <a:rPr kumimoji="1" lang="ja-JP" altLang="en-US" sz="800" dirty="0" smtClean="0"/>
              <a:t>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7996336"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1925" y="85725"/>
            <a:ext cx="1466850" cy="1150913"/>
          </a:xfrm>
          <a:prstGeom prst="rect">
            <a:avLst/>
          </a:prstGeom>
        </p:spPr>
      </p:pic>
      <p:pic>
        <p:nvPicPr>
          <p:cNvPr id="4" name="図 3"/>
          <p:cNvPicPr>
            <a:picLocks noChangeAspect="1"/>
          </p:cNvPicPr>
          <p:nvPr/>
        </p:nvPicPr>
        <p:blipFill>
          <a:blip r:embed="rId4"/>
          <a:stretch>
            <a:fillRect/>
          </a:stretch>
        </p:blipFill>
        <p:spPr>
          <a:xfrm>
            <a:off x="959912" y="1826190"/>
            <a:ext cx="5848350" cy="4057650"/>
          </a:xfrm>
          <a:prstGeom prst="rect">
            <a:avLst/>
          </a:prstGeom>
        </p:spPr>
      </p:pic>
      <p:sp>
        <p:nvSpPr>
          <p:cNvPr id="9" name="テキスト ボックス 8"/>
          <p:cNvSpPr txBox="1"/>
          <p:nvPr/>
        </p:nvSpPr>
        <p:spPr>
          <a:xfrm>
            <a:off x="7492482" y="1940767"/>
            <a:ext cx="4348065" cy="3108543"/>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＜切歯（門歯）＞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lang="ja-JP" altLang="en-US" sz="2800" dirty="0" smtClean="0">
                <a:latin typeface="UD デジタル 教科書体 NP-B" panose="02020700000000000000" pitchFamily="18" charset="-128"/>
                <a:ea typeface="UD デジタル 教科書体 NP-B" panose="02020700000000000000" pitchFamily="18" charset="-128"/>
              </a:rPr>
              <a:t>ネコの切歯は非常</a:t>
            </a:r>
            <a:r>
              <a:rPr lang="ja-JP" altLang="en-US" sz="2800" dirty="0">
                <a:latin typeface="UD デジタル 教科書体 NP-B" panose="02020700000000000000" pitchFamily="18" charset="-128"/>
                <a:ea typeface="UD デジタル 教科書体 NP-B" panose="02020700000000000000" pitchFamily="18" charset="-128"/>
              </a:rPr>
              <a:t>に小さく、食物</a:t>
            </a:r>
            <a:r>
              <a:rPr lang="ja-JP" altLang="en-US" sz="2800" dirty="0" smtClean="0">
                <a:latin typeface="UD デジタル 教科書体 NP-B" panose="02020700000000000000" pitchFamily="18" charset="-128"/>
                <a:ea typeface="UD デジタル 教科書体 NP-B" panose="02020700000000000000" pitchFamily="18" charset="-128"/>
              </a:rPr>
              <a:t>を噛み切る役割より</a:t>
            </a:r>
            <a:r>
              <a:rPr lang="ja-JP" altLang="en-US" sz="2800" dirty="0">
                <a:latin typeface="UD デジタル 教科書体 NP-B" panose="02020700000000000000" pitchFamily="18" charset="-128"/>
                <a:ea typeface="UD デジタル 教科書体 NP-B" panose="02020700000000000000" pitchFamily="18" charset="-128"/>
              </a:rPr>
              <a:t>、毛づく</a:t>
            </a:r>
            <a:r>
              <a:rPr lang="ja-JP" altLang="en-US" sz="2800" dirty="0" err="1" smtClean="0">
                <a:latin typeface="UD デジタル 教科書体 NP-B" panose="02020700000000000000" pitchFamily="18" charset="-128"/>
                <a:ea typeface="UD デジタル 教科書体 NP-B" panose="02020700000000000000" pitchFamily="18" charset="-128"/>
              </a:rPr>
              <a:t>ろいの</a:t>
            </a:r>
            <a:r>
              <a:rPr lang="ja-JP" altLang="en-US" sz="2800" dirty="0" smtClean="0">
                <a:latin typeface="UD デジタル 教科書体 NP-B" panose="02020700000000000000" pitchFamily="18" charset="-128"/>
                <a:ea typeface="UD デジタル 教科書体 NP-B" panose="02020700000000000000" pitchFamily="18" charset="-128"/>
              </a:rPr>
              <a:t>とき</a:t>
            </a:r>
            <a:r>
              <a:rPr lang="ja-JP" altLang="en-US" sz="2800" dirty="0">
                <a:latin typeface="UD デジタル 教科書体 NP-B" panose="02020700000000000000" pitchFamily="18" charset="-128"/>
                <a:ea typeface="UD デジタル 教科書体 NP-B" panose="02020700000000000000" pitchFamily="18" charset="-128"/>
              </a:rPr>
              <a:t>のくしとして</a:t>
            </a:r>
            <a:r>
              <a:rPr lang="ja-JP" altLang="en-US" sz="2800" dirty="0" smtClean="0">
                <a:latin typeface="UD デジタル 教科書体 NP-B" panose="02020700000000000000" pitchFamily="18" charset="-128"/>
                <a:ea typeface="UD デジタル 教科書体 NP-B" panose="02020700000000000000" pitchFamily="18" charset="-128"/>
              </a:rPr>
              <a:t>使用されています。</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4" name="右中かっこ 13"/>
          <p:cNvSpPr/>
          <p:nvPr/>
        </p:nvSpPr>
        <p:spPr>
          <a:xfrm rot="15434421">
            <a:off x="881208" y="4065780"/>
            <a:ext cx="173361" cy="495623"/>
          </a:xfrm>
          <a:prstGeom prst="rightBrace">
            <a:avLst>
              <a:gd name="adj1" fmla="val 83333"/>
              <a:gd name="adj2" fmla="val 50000"/>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462574" y="3804987"/>
            <a:ext cx="738841" cy="369332"/>
          </a:xfrm>
          <a:prstGeom prst="rect">
            <a:avLst/>
          </a:prstGeom>
          <a:no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切歯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635772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a:t>
            </a:r>
            <a:r>
              <a:rPr lang="ja-JP" altLang="en-US" dirty="0">
                <a:latin typeface="UD デジタル 教科書体 NP-B" panose="02020700000000000000" pitchFamily="18" charset="-128"/>
                <a:ea typeface="UD デジタル 教科書体 NP-B" panose="02020700000000000000" pitchFamily="18" charset="-128"/>
              </a:rPr>
              <a:t>歯</a:t>
            </a:r>
            <a:r>
              <a:rPr lang="ja-JP" altLang="en-US" dirty="0" smtClean="0">
                <a:latin typeface="UD デジタル 教科書体 NP-B" panose="02020700000000000000" pitchFamily="18" charset="-128"/>
                <a:ea typeface="UD デジタル 教科書体 NP-B" panose="02020700000000000000" pitchFamily="18" charset="-128"/>
              </a:rPr>
              <a:t>を書いて</a:t>
            </a:r>
            <a:r>
              <a:rPr lang="ja-JP" altLang="en-US" dirty="0">
                <a:latin typeface="UD デジタル 教科書体 NP-B" panose="02020700000000000000" pitchFamily="18" charset="-128"/>
                <a:ea typeface="UD デジタル 教科書体 NP-B" panose="02020700000000000000" pitchFamily="18" charset="-128"/>
              </a:rPr>
              <a:t>みよう。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7996336"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2"/>
              </a:rPr>
              <a:t>https://</a:t>
            </a:r>
            <a:r>
              <a:rPr kumimoji="1" lang="en-US" altLang="ja-JP" sz="800" dirty="0" smtClean="0">
                <a:hlinkClick r:id="rId2"/>
              </a:rPr>
              <a:t>www.silhouette-ac.com/</a:t>
            </a:r>
            <a:endParaRPr kumimoji="1" lang="en-US" altLang="ja-JP" sz="800" dirty="0"/>
          </a:p>
          <a:p>
            <a:r>
              <a:rPr kumimoji="1" lang="ja-JP" altLang="en-US" sz="800" dirty="0"/>
              <a:t>ネコ</a:t>
            </a:r>
            <a:r>
              <a:rPr kumimoji="1" lang="ja-JP" altLang="en-US" sz="800" dirty="0" smtClean="0"/>
              <a:t>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7996336"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1925" y="85725"/>
            <a:ext cx="1466850" cy="1150913"/>
          </a:xfrm>
          <a:prstGeom prst="rect">
            <a:avLst/>
          </a:prstGeom>
        </p:spPr>
      </p:pic>
      <p:pic>
        <p:nvPicPr>
          <p:cNvPr id="4" name="図 3"/>
          <p:cNvPicPr>
            <a:picLocks noChangeAspect="1"/>
          </p:cNvPicPr>
          <p:nvPr/>
        </p:nvPicPr>
        <p:blipFill>
          <a:blip r:embed="rId4"/>
          <a:stretch>
            <a:fillRect/>
          </a:stretch>
        </p:blipFill>
        <p:spPr>
          <a:xfrm>
            <a:off x="962025" y="1807417"/>
            <a:ext cx="5848350" cy="4057650"/>
          </a:xfrm>
          <a:prstGeom prst="rect">
            <a:avLst/>
          </a:prstGeom>
        </p:spPr>
      </p:pic>
      <p:sp>
        <p:nvSpPr>
          <p:cNvPr id="9" name="テキスト ボックス 8"/>
          <p:cNvSpPr txBox="1"/>
          <p:nvPr/>
        </p:nvSpPr>
        <p:spPr>
          <a:xfrm>
            <a:off x="7492482" y="1940767"/>
            <a:ext cx="4348065" cy="1815882"/>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＜犬歯＞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　イヌの犬歯よりするどくなっています。</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642491" y="3238362"/>
            <a:ext cx="738841" cy="369332"/>
          </a:xfrm>
          <a:prstGeom prst="rect">
            <a:avLst/>
          </a:prstGeom>
          <a:no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犬歯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cxnSp>
        <p:nvCxnSpPr>
          <p:cNvPr id="14" name="直線矢印コネクタ 13"/>
          <p:cNvCxnSpPr/>
          <p:nvPr/>
        </p:nvCxnSpPr>
        <p:spPr>
          <a:xfrm>
            <a:off x="1146343" y="3607694"/>
            <a:ext cx="234989" cy="10523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169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a:t>
            </a:r>
            <a:r>
              <a:rPr lang="ja-JP" altLang="en-US" dirty="0">
                <a:latin typeface="UD デジタル 教科書体 NP-B" panose="02020700000000000000" pitchFamily="18" charset="-128"/>
                <a:ea typeface="UD デジタル 教科書体 NP-B" panose="02020700000000000000" pitchFamily="18" charset="-128"/>
              </a:rPr>
              <a:t>歯</a:t>
            </a:r>
            <a:r>
              <a:rPr lang="ja-JP" altLang="en-US" dirty="0" smtClean="0">
                <a:latin typeface="UD デジタル 教科書体 NP-B" panose="02020700000000000000" pitchFamily="18" charset="-128"/>
                <a:ea typeface="UD デジタル 教科書体 NP-B" panose="02020700000000000000" pitchFamily="18" charset="-128"/>
              </a:rPr>
              <a:t>を書いて</a:t>
            </a:r>
            <a:r>
              <a:rPr lang="ja-JP" altLang="en-US" dirty="0">
                <a:latin typeface="UD デジタル 教科書体 NP-B" panose="02020700000000000000" pitchFamily="18" charset="-128"/>
                <a:ea typeface="UD デジタル 教科書体 NP-B" panose="02020700000000000000" pitchFamily="18" charset="-128"/>
              </a:rPr>
              <a:t>みよう。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7996336"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2"/>
              </a:rPr>
              <a:t>https://</a:t>
            </a:r>
            <a:r>
              <a:rPr kumimoji="1" lang="en-US" altLang="ja-JP" sz="800" dirty="0" smtClean="0">
                <a:hlinkClick r:id="rId2"/>
              </a:rPr>
              <a:t>www.silhouette-ac.com/</a:t>
            </a:r>
            <a:endParaRPr kumimoji="1" lang="en-US" altLang="ja-JP" sz="800" dirty="0"/>
          </a:p>
          <a:p>
            <a:r>
              <a:rPr kumimoji="1" lang="ja-JP" altLang="en-US" sz="800" dirty="0"/>
              <a:t>ネコ</a:t>
            </a:r>
            <a:r>
              <a:rPr kumimoji="1" lang="ja-JP" altLang="en-US" sz="800" dirty="0" smtClean="0"/>
              <a:t>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7996336"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1925" y="85725"/>
            <a:ext cx="1466850" cy="1150913"/>
          </a:xfrm>
          <a:prstGeom prst="rect">
            <a:avLst/>
          </a:prstGeom>
        </p:spPr>
      </p:pic>
      <p:pic>
        <p:nvPicPr>
          <p:cNvPr id="4" name="図 3"/>
          <p:cNvPicPr>
            <a:picLocks noChangeAspect="1"/>
          </p:cNvPicPr>
          <p:nvPr/>
        </p:nvPicPr>
        <p:blipFill>
          <a:blip r:embed="rId4"/>
          <a:stretch>
            <a:fillRect/>
          </a:stretch>
        </p:blipFill>
        <p:spPr>
          <a:xfrm>
            <a:off x="962025" y="1807417"/>
            <a:ext cx="5848350" cy="4057650"/>
          </a:xfrm>
          <a:prstGeom prst="rect">
            <a:avLst/>
          </a:prstGeom>
        </p:spPr>
      </p:pic>
      <p:sp>
        <p:nvSpPr>
          <p:cNvPr id="10" name="テキスト ボックス 9"/>
          <p:cNvSpPr txBox="1"/>
          <p:nvPr/>
        </p:nvSpPr>
        <p:spPr>
          <a:xfrm>
            <a:off x="7492482" y="1940767"/>
            <a:ext cx="4348065" cy="2677656"/>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＜前臼歯＞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柔らかい組織や骨の切断やすりつぶしを行います。</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solidFill>
                  <a:srgbClr val="FF0000"/>
                </a:solidFill>
                <a:latin typeface="UD デジタル 教科書体 NP-B" panose="02020700000000000000" pitchFamily="18" charset="-128"/>
                <a:ea typeface="UD デジタル 教科書体 NP-B" panose="02020700000000000000" pitchFamily="18" charset="-128"/>
              </a:rPr>
              <a:t>上顎に３本、下顎に２本</a:t>
            </a:r>
            <a:r>
              <a:rPr kumimoji="1" lang="ja-JP" altLang="en-US" sz="2800" dirty="0" smtClean="0">
                <a:latin typeface="UD デジタル 教科書体 NP-B" panose="02020700000000000000" pitchFamily="18" charset="-128"/>
                <a:ea typeface="UD デジタル 教科書体 NP-B" panose="02020700000000000000" pitchFamily="18" charset="-128"/>
              </a:rPr>
              <a:t>あります。</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4" name="右中かっこ 13"/>
          <p:cNvSpPr/>
          <p:nvPr/>
        </p:nvSpPr>
        <p:spPr>
          <a:xfrm rot="15986807">
            <a:off x="2177861" y="3620986"/>
            <a:ext cx="253664" cy="1486726"/>
          </a:xfrm>
          <a:prstGeom prst="rightBrace">
            <a:avLst>
              <a:gd name="adj1" fmla="val 83333"/>
              <a:gd name="adj2" fmla="val 50000"/>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1970077" y="3756649"/>
            <a:ext cx="1078701" cy="369332"/>
          </a:xfrm>
          <a:prstGeom prst="rect">
            <a:avLst/>
          </a:prstGeom>
          <a:solidFill>
            <a:schemeClr val="bg1"/>
          </a:solid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前臼歯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184609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a:t>
            </a:r>
            <a:r>
              <a:rPr lang="ja-JP" altLang="en-US" dirty="0">
                <a:latin typeface="UD デジタル 教科書体 NP-B" panose="02020700000000000000" pitchFamily="18" charset="-128"/>
                <a:ea typeface="UD デジタル 教科書体 NP-B" panose="02020700000000000000" pitchFamily="18" charset="-128"/>
              </a:rPr>
              <a:t>歯</a:t>
            </a:r>
            <a:r>
              <a:rPr lang="ja-JP" altLang="en-US" dirty="0" smtClean="0">
                <a:latin typeface="UD デジタル 教科書体 NP-B" panose="02020700000000000000" pitchFamily="18" charset="-128"/>
                <a:ea typeface="UD デジタル 教科書体 NP-B" panose="02020700000000000000" pitchFamily="18" charset="-128"/>
              </a:rPr>
              <a:t>を書いて</a:t>
            </a:r>
            <a:r>
              <a:rPr lang="ja-JP" altLang="en-US" dirty="0">
                <a:latin typeface="UD デジタル 教科書体 NP-B" panose="02020700000000000000" pitchFamily="18" charset="-128"/>
                <a:ea typeface="UD デジタル 教科書体 NP-B" panose="02020700000000000000" pitchFamily="18" charset="-128"/>
              </a:rPr>
              <a:t>みよう。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7996336"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2"/>
              </a:rPr>
              <a:t>https://</a:t>
            </a:r>
            <a:r>
              <a:rPr kumimoji="1" lang="en-US" altLang="ja-JP" sz="800" dirty="0" smtClean="0">
                <a:hlinkClick r:id="rId2"/>
              </a:rPr>
              <a:t>www.silhouette-ac.com/</a:t>
            </a:r>
            <a:endParaRPr kumimoji="1" lang="en-US" altLang="ja-JP" sz="800" dirty="0"/>
          </a:p>
          <a:p>
            <a:r>
              <a:rPr kumimoji="1" lang="ja-JP" altLang="en-US" sz="800" dirty="0"/>
              <a:t>ネコ</a:t>
            </a:r>
            <a:r>
              <a:rPr kumimoji="1" lang="ja-JP" altLang="en-US" sz="800" dirty="0" smtClean="0"/>
              <a:t>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7996336"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1925" y="85725"/>
            <a:ext cx="1466850" cy="1150913"/>
          </a:xfrm>
          <a:prstGeom prst="rect">
            <a:avLst/>
          </a:prstGeom>
        </p:spPr>
      </p:pic>
      <p:pic>
        <p:nvPicPr>
          <p:cNvPr id="3" name="図 2"/>
          <p:cNvPicPr>
            <a:picLocks noChangeAspect="1"/>
          </p:cNvPicPr>
          <p:nvPr/>
        </p:nvPicPr>
        <p:blipFill>
          <a:blip r:embed="rId4"/>
          <a:stretch>
            <a:fillRect/>
          </a:stretch>
        </p:blipFill>
        <p:spPr>
          <a:xfrm>
            <a:off x="952500" y="1797892"/>
            <a:ext cx="5848350" cy="4057650"/>
          </a:xfrm>
          <a:prstGeom prst="rect">
            <a:avLst/>
          </a:prstGeom>
        </p:spPr>
      </p:pic>
      <p:sp>
        <p:nvSpPr>
          <p:cNvPr id="9" name="テキスト ボックス 8"/>
          <p:cNvSpPr txBox="1"/>
          <p:nvPr/>
        </p:nvSpPr>
        <p:spPr>
          <a:xfrm>
            <a:off x="7492482" y="1940767"/>
            <a:ext cx="4348065" cy="353943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＜後臼歯＞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食物をすりつぶします。</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上顎の臼歯は</a:t>
            </a:r>
            <a:r>
              <a:rPr kumimoji="1" lang="ja-JP" altLang="en-US" sz="2800" dirty="0" smtClean="0">
                <a:latin typeface="UD デジタル 教科書体 NP-B" panose="02020700000000000000" pitchFamily="18" charset="-128"/>
                <a:ea typeface="UD デジタル 教科書体 NP-B" panose="02020700000000000000" pitchFamily="18" charset="-128"/>
              </a:rPr>
              <a:t>退化してほとんど機能していません</a:t>
            </a:r>
            <a:r>
              <a:rPr kumimoji="1" lang="ja-JP" altLang="en-US" sz="2800" dirty="0" smtClean="0">
                <a:latin typeface="UD デジタル 教科書体 NP-B" panose="02020700000000000000" pitchFamily="18" charset="-128"/>
                <a:ea typeface="UD デジタル 教科書体 NP-B" panose="02020700000000000000" pitchFamily="18" charset="-128"/>
              </a:rPr>
              <a:t>。</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臼歯は、草食動物や雑食動物で発達します。</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0" name="右中かっこ 9"/>
          <p:cNvSpPr/>
          <p:nvPr/>
        </p:nvSpPr>
        <p:spPr>
          <a:xfrm rot="15031993">
            <a:off x="3029784" y="3984414"/>
            <a:ext cx="142979" cy="503220"/>
          </a:xfrm>
          <a:prstGeom prst="rightBrace">
            <a:avLst>
              <a:gd name="adj1" fmla="val 83333"/>
              <a:gd name="adj2" fmla="val 50000"/>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2178937" y="3960410"/>
            <a:ext cx="1078701" cy="369332"/>
          </a:xfrm>
          <a:prstGeom prst="rect">
            <a:avLst/>
          </a:prstGeom>
          <a:no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後臼歯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1768073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a:t>
            </a:r>
            <a:r>
              <a:rPr lang="ja-JP" altLang="en-US" dirty="0">
                <a:latin typeface="UD デジタル 教科書体 NP-B" panose="02020700000000000000" pitchFamily="18" charset="-128"/>
                <a:ea typeface="UD デジタル 教科書体 NP-B" panose="02020700000000000000" pitchFamily="18" charset="-128"/>
              </a:rPr>
              <a:t>歯</a:t>
            </a:r>
            <a:r>
              <a:rPr lang="ja-JP" altLang="en-US" dirty="0" smtClean="0">
                <a:latin typeface="UD デジタル 教科書体 NP-B" panose="02020700000000000000" pitchFamily="18" charset="-128"/>
                <a:ea typeface="UD デジタル 教科書体 NP-B" panose="02020700000000000000" pitchFamily="18" charset="-128"/>
              </a:rPr>
              <a:t>を書いて</a:t>
            </a:r>
            <a:r>
              <a:rPr lang="ja-JP" altLang="en-US" dirty="0">
                <a:latin typeface="UD デジタル 教科書体 NP-B" panose="02020700000000000000" pitchFamily="18" charset="-128"/>
                <a:ea typeface="UD デジタル 教科書体 NP-B" panose="02020700000000000000" pitchFamily="18" charset="-128"/>
              </a:rPr>
              <a:t>みよう。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7996336"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2"/>
              </a:rPr>
              <a:t>https://</a:t>
            </a:r>
            <a:r>
              <a:rPr kumimoji="1" lang="en-US" altLang="ja-JP" sz="800" dirty="0" smtClean="0">
                <a:hlinkClick r:id="rId2"/>
              </a:rPr>
              <a:t>www.silhouette-ac.com/</a:t>
            </a:r>
            <a:endParaRPr kumimoji="1" lang="en-US" altLang="ja-JP" sz="800" dirty="0"/>
          </a:p>
          <a:p>
            <a:r>
              <a:rPr kumimoji="1" lang="ja-JP" altLang="en-US" sz="800" dirty="0"/>
              <a:t>ネコ</a:t>
            </a:r>
            <a:r>
              <a:rPr kumimoji="1" lang="ja-JP" altLang="en-US" sz="800" dirty="0" smtClean="0"/>
              <a:t>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7996336"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1925" y="85725"/>
            <a:ext cx="1466850" cy="1150913"/>
          </a:xfrm>
          <a:prstGeom prst="rect">
            <a:avLst/>
          </a:prstGeom>
        </p:spPr>
      </p:pic>
      <p:pic>
        <p:nvPicPr>
          <p:cNvPr id="3" name="図 2"/>
          <p:cNvPicPr>
            <a:picLocks noChangeAspect="1"/>
          </p:cNvPicPr>
          <p:nvPr/>
        </p:nvPicPr>
        <p:blipFill>
          <a:blip r:embed="rId4"/>
          <a:stretch>
            <a:fillRect/>
          </a:stretch>
        </p:blipFill>
        <p:spPr>
          <a:xfrm>
            <a:off x="948613" y="1806794"/>
            <a:ext cx="5848350" cy="4057650"/>
          </a:xfrm>
          <a:prstGeom prst="rect">
            <a:avLst/>
          </a:prstGeom>
        </p:spPr>
      </p:pic>
      <p:sp>
        <p:nvSpPr>
          <p:cNvPr id="9" name="テキスト ボックス 8"/>
          <p:cNvSpPr txBox="1"/>
          <p:nvPr/>
        </p:nvSpPr>
        <p:spPr>
          <a:xfrm>
            <a:off x="7482763" y="1933859"/>
            <a:ext cx="4348065" cy="353943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＜裂肉歯＞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肉片を飲み込めるように切断します。</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ネコは完全肉食動物なので、大きくて強い裂肉歯を持っています。</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p:txBody>
      </p:sp>
      <p:cxnSp>
        <p:nvCxnSpPr>
          <p:cNvPr id="10" name="直線コネクタ 9"/>
          <p:cNvCxnSpPr/>
          <p:nvPr/>
        </p:nvCxnSpPr>
        <p:spPr>
          <a:xfrm>
            <a:off x="1913872" y="2819890"/>
            <a:ext cx="718457" cy="1810139"/>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1228072" y="2450558"/>
            <a:ext cx="1045029" cy="369332"/>
          </a:xfrm>
          <a:prstGeom prst="rect">
            <a:avLst/>
          </a:prstGeom>
          <a:noFill/>
        </p:spPr>
        <p:txBody>
          <a:bodyPr wrap="squar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裂肉歯</a:t>
            </a:r>
            <a:endParaRPr kumimoji="1" lang="ja-JP" altLang="en-US" dirty="0">
              <a:solidFill>
                <a:srgbClr val="FF0000"/>
              </a:solidFill>
            </a:endParaRPr>
          </a:p>
        </p:txBody>
      </p:sp>
      <p:sp>
        <p:nvSpPr>
          <p:cNvPr id="15" name="テキスト ボックス 14"/>
          <p:cNvSpPr txBox="1"/>
          <p:nvPr/>
        </p:nvSpPr>
        <p:spPr>
          <a:xfrm>
            <a:off x="4622840" y="5428085"/>
            <a:ext cx="1045029" cy="369332"/>
          </a:xfrm>
          <a:prstGeom prst="rect">
            <a:avLst/>
          </a:prstGeom>
          <a:noFill/>
        </p:spPr>
        <p:txBody>
          <a:bodyPr wrap="square" rtlCol="0">
            <a:spAutoFit/>
          </a:bodyPr>
          <a:lstStyle/>
          <a:p>
            <a:r>
              <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rPr>
              <a:t>裂肉歯</a:t>
            </a:r>
            <a:endParaRPr kumimoji="1" lang="ja-JP" altLang="en-US" dirty="0">
              <a:solidFill>
                <a:srgbClr val="FF0000"/>
              </a:solidFill>
            </a:endParaRPr>
          </a:p>
        </p:txBody>
      </p:sp>
      <p:cxnSp>
        <p:nvCxnSpPr>
          <p:cNvPr id="16" name="直線コネクタ 15"/>
          <p:cNvCxnSpPr/>
          <p:nvPr/>
        </p:nvCxnSpPr>
        <p:spPr>
          <a:xfrm flipH="1" flipV="1">
            <a:off x="2909599" y="4993756"/>
            <a:ext cx="1545201" cy="479533"/>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1131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160001" y="878186"/>
            <a:ext cx="3967738"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ネコの歯テスト</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426265" y="6519446"/>
            <a:ext cx="4833257" cy="338554"/>
          </a:xfrm>
          <a:prstGeom prst="rect">
            <a:avLst/>
          </a:prstGeom>
          <a:noFill/>
        </p:spPr>
        <p:txBody>
          <a:bodyPr wrap="square" rtlCol="0">
            <a:spAutoFit/>
          </a:bodyPr>
          <a:lstStyle/>
          <a:p>
            <a:r>
              <a:rPr kumimoji="1" lang="ja-JP" altLang="en-US" sz="800" dirty="0" smtClean="0"/>
              <a:t>威嚇：</a:t>
            </a:r>
            <a:r>
              <a:rPr kumimoji="1" lang="en-US" altLang="ja-JP" sz="800" dirty="0" smtClean="0"/>
              <a:t>Luis </a:t>
            </a:r>
            <a:r>
              <a:rPr kumimoji="1" lang="en-US" altLang="ja-JP" sz="800" dirty="0"/>
              <a:t>Miguel </a:t>
            </a:r>
            <a:r>
              <a:rPr kumimoji="1" lang="en-US" altLang="ja-JP" sz="800" dirty="0" err="1"/>
              <a:t>Bugallo</a:t>
            </a:r>
            <a:r>
              <a:rPr kumimoji="1" lang="en-US" altLang="ja-JP" sz="800" dirty="0"/>
              <a:t> Sánchez (</a:t>
            </a:r>
            <a:r>
              <a:rPr kumimoji="1" lang="en-US" altLang="ja-JP" sz="800" dirty="0" err="1"/>
              <a:t>Lmbuga</a:t>
            </a:r>
            <a:r>
              <a:rPr kumimoji="1" lang="en-US" altLang="ja-JP" sz="800" dirty="0"/>
              <a:t> Commons)(</a:t>
            </a:r>
            <a:r>
              <a:rPr kumimoji="1" lang="en-US" altLang="ja-JP" sz="800" dirty="0" err="1"/>
              <a:t>Lmbuga</a:t>
            </a:r>
            <a:r>
              <a:rPr kumimoji="1" lang="en-US" altLang="ja-JP" sz="800" dirty="0"/>
              <a:t> </a:t>
            </a:r>
            <a:r>
              <a:rPr kumimoji="1" lang="en-US" altLang="ja-JP" sz="800" dirty="0" err="1"/>
              <a:t>Galipedia</a:t>
            </a:r>
            <a:r>
              <a:rPr kumimoji="1" lang="en-US" altLang="ja-JP" sz="800" dirty="0"/>
              <a:t>) - File:Gato_Barraña_Galicia_2.jpg. Self made. All by </a:t>
            </a:r>
            <a:r>
              <a:rPr kumimoji="1" lang="en-US" altLang="ja-JP" sz="800" dirty="0" err="1"/>
              <a:t>user:lmbuga</a:t>
            </a:r>
            <a:r>
              <a:rPr kumimoji="1" lang="en-US" altLang="ja-JP" sz="800" dirty="0"/>
              <a:t>, </a:t>
            </a:r>
            <a:r>
              <a:rPr kumimoji="1" lang="ja-JP" altLang="en-US" sz="800" dirty="0" smtClean="0"/>
              <a:t>継承 </a:t>
            </a:r>
            <a:r>
              <a:rPr kumimoji="1" lang="en-US" altLang="ja-JP" sz="800" dirty="0"/>
              <a:t>3.0, https://</a:t>
            </a:r>
            <a:r>
              <a:rPr kumimoji="1" lang="en-US" altLang="ja-JP" sz="800" dirty="0" smtClean="0"/>
              <a:t>commons.wikimedia.org/w/index.php?curid=784843</a:t>
            </a:r>
            <a:endParaRPr kumimoji="1" lang="ja-JP" altLang="en-US" sz="800" dirty="0"/>
          </a:p>
        </p:txBody>
      </p:sp>
      <p:sp>
        <p:nvSpPr>
          <p:cNvPr id="13" name="テキスト ボックス 12"/>
          <p:cNvSpPr txBox="1"/>
          <p:nvPr/>
        </p:nvSpPr>
        <p:spPr>
          <a:xfrm>
            <a:off x="7426265" y="6361729"/>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0" y="1866899"/>
            <a:ext cx="3467100" cy="2600325"/>
          </a:xfrm>
          <a:prstGeom prst="rect">
            <a:avLst/>
          </a:prstGeom>
        </p:spPr>
      </p:pic>
    </p:spTree>
    <p:extLst>
      <p:ext uri="{BB962C8B-B14F-4D97-AF65-F5344CB8AC3E}">
        <p14:creationId xmlns:p14="http://schemas.microsoft.com/office/powerpoint/2010/main" val="2423011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2011643"/>
            <a:ext cx="7099221" cy="4846357"/>
          </a:xfrm>
          <a:prstGeom prst="rect">
            <a:avLst/>
          </a:prstGeom>
        </p:spPr>
      </p:pic>
      <p:sp>
        <p:nvSpPr>
          <p:cNvPr id="2"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犬の</a:t>
            </a:r>
            <a:r>
              <a:rPr lang="ja-JP" altLang="en-US" dirty="0">
                <a:latin typeface="UD デジタル 教科書体 NP-B" panose="02020700000000000000" pitchFamily="18" charset="-128"/>
                <a:ea typeface="UD デジタル 教科書体 NP-B" panose="02020700000000000000" pitchFamily="18" charset="-128"/>
              </a:rPr>
              <a:t>歯</a:t>
            </a:r>
            <a:r>
              <a:rPr lang="ja-JP" altLang="en-US" dirty="0" smtClean="0">
                <a:latin typeface="UD デジタル 教科書体 NP-B" panose="02020700000000000000" pitchFamily="18" charset="-128"/>
                <a:ea typeface="UD デジタル 教科書体 NP-B" panose="02020700000000000000" pitchFamily="18" charset="-128"/>
              </a:rPr>
              <a:t>を書いて</a:t>
            </a:r>
            <a:r>
              <a:rPr lang="ja-JP" altLang="en-US" dirty="0">
                <a:latin typeface="UD デジタル 教科書体 NP-B" panose="02020700000000000000" pitchFamily="18" charset="-128"/>
                <a:ea typeface="UD デジタル 教科書体 NP-B" panose="02020700000000000000" pitchFamily="18" charset="-128"/>
              </a:rPr>
              <a:t>みよう。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3"/>
          <a:stretch>
            <a:fillRect/>
          </a:stretch>
        </p:blipFill>
        <p:spPr>
          <a:xfrm>
            <a:off x="336416" y="278289"/>
            <a:ext cx="1189846" cy="1150620"/>
          </a:xfrm>
          <a:prstGeom prst="rect">
            <a:avLst/>
          </a:prstGeom>
        </p:spPr>
      </p:pic>
      <p:sp>
        <p:nvSpPr>
          <p:cNvPr id="11" name="テキスト ボックス 10"/>
          <p:cNvSpPr txBox="1"/>
          <p:nvPr/>
        </p:nvSpPr>
        <p:spPr>
          <a:xfrm>
            <a:off x="7492482" y="1940767"/>
            <a:ext cx="4348065" cy="3108543"/>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＜ポイント＞</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1</a:t>
            </a:r>
            <a:r>
              <a:rPr kumimoji="1" lang="ja-JP" altLang="en-US" sz="2800" dirty="0" smtClean="0">
                <a:latin typeface="UD デジタル 教科書体 NP-B" panose="02020700000000000000" pitchFamily="18" charset="-128"/>
                <a:ea typeface="UD デジタル 教科書体 NP-B" panose="02020700000000000000" pitchFamily="18" charset="-128"/>
              </a:rPr>
              <a:t>　形の特徴</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2</a:t>
            </a:r>
            <a:r>
              <a:rPr kumimoji="1" lang="ja-JP" altLang="en-US" sz="2800" dirty="0" smtClean="0">
                <a:latin typeface="UD デジタル 教科書体 NP-B" panose="02020700000000000000" pitchFamily="18" charset="-128"/>
                <a:ea typeface="UD デジタル 教科書体 NP-B" panose="02020700000000000000" pitchFamily="18" charset="-128"/>
              </a:rPr>
              <a:t>　位置と大きさ</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3</a:t>
            </a:r>
            <a:r>
              <a:rPr kumimoji="1" lang="ja-JP" altLang="en-US" sz="2800" dirty="0" smtClean="0">
                <a:latin typeface="UD デジタル 教科書体 NP-B" panose="02020700000000000000" pitchFamily="18" charset="-128"/>
                <a:ea typeface="UD デジタル 教科書体 NP-B" panose="02020700000000000000" pitchFamily="18" charset="-128"/>
              </a:rPr>
              <a:t>　歯の数</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9582540"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4"/>
              </a:rPr>
              <a:t>https://</a:t>
            </a:r>
            <a:r>
              <a:rPr kumimoji="1" lang="en-US" altLang="ja-JP" sz="800" dirty="0" smtClean="0">
                <a:hlinkClick r:id="rId4"/>
              </a:rPr>
              <a:t>www.silhouette-ac.com/</a:t>
            </a:r>
            <a:endParaRPr kumimoji="1" lang="en-US" altLang="ja-JP" sz="800" dirty="0"/>
          </a:p>
          <a:p>
            <a:r>
              <a:rPr kumimoji="1" lang="ja-JP" altLang="en-US" sz="800" dirty="0" smtClean="0"/>
              <a:t>イヌの歯書き込みイラスト：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9582540"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630522" y="3149453"/>
            <a:ext cx="961052"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上顎</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15819" y="2920482"/>
            <a:ext cx="1343609" cy="307777"/>
          </a:xfrm>
          <a:prstGeom prst="rect">
            <a:avLst/>
          </a:prstGeom>
          <a:noFill/>
        </p:spPr>
        <p:txBody>
          <a:bodyPr wrap="square" rtlCol="0">
            <a:spAutoFit/>
          </a:bodyPr>
          <a:lstStyle/>
          <a:p>
            <a:r>
              <a:rPr kumimoji="1" lang="ja-JP" altLang="en-US" sz="1400" dirty="0" smtClean="0">
                <a:latin typeface="UD デジタル 教科書体 NP-B" panose="02020700000000000000" pitchFamily="18" charset="-128"/>
                <a:ea typeface="UD デジタル 教科書体 NP-B" panose="02020700000000000000" pitchFamily="18" charset="-128"/>
              </a:rPr>
              <a:t>じょうが</a:t>
            </a:r>
            <a:r>
              <a:rPr kumimoji="1" lang="ja-JP" altLang="en-US" sz="1400" dirty="0" err="1" smtClean="0">
                <a:latin typeface="UD デジタル 教科書体 NP-B" panose="02020700000000000000" pitchFamily="18" charset="-128"/>
                <a:ea typeface="UD デジタル 教科書体 NP-B" panose="02020700000000000000" pitchFamily="18" charset="-128"/>
              </a:rPr>
              <a:t>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4720440" y="5849111"/>
            <a:ext cx="961052"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下顎</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4817709" y="5620140"/>
            <a:ext cx="975755" cy="307777"/>
          </a:xfrm>
          <a:prstGeom prst="rect">
            <a:avLst/>
          </a:prstGeom>
          <a:noFill/>
        </p:spPr>
        <p:txBody>
          <a:bodyPr wrap="square" rtlCol="0">
            <a:spAutoFit/>
          </a:bodyPr>
          <a:lstStyle/>
          <a:p>
            <a:r>
              <a:rPr kumimoji="1" lang="ja-JP" altLang="en-US" sz="1400" dirty="0" smtClean="0">
                <a:latin typeface="UD デジタル 教科書体 NP-B" panose="02020700000000000000" pitchFamily="18" charset="-128"/>
                <a:ea typeface="UD デジタル 教科書体 NP-B" panose="02020700000000000000" pitchFamily="18" charset="-128"/>
              </a:rPr>
              <a:t>かがく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74446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9473487"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2"/>
              </a:rPr>
              <a:t>https://</a:t>
            </a:r>
            <a:r>
              <a:rPr kumimoji="1" lang="en-US" altLang="ja-JP" sz="800" dirty="0" smtClean="0">
                <a:hlinkClick r:id="rId2"/>
              </a:rPr>
              <a:t>www.silhouette-ac.com/</a:t>
            </a:r>
            <a:endParaRPr kumimoji="1" lang="en-US" altLang="ja-JP" sz="800" dirty="0"/>
          </a:p>
          <a:p>
            <a:r>
              <a:rPr kumimoji="1" lang="ja-JP" altLang="en-US" sz="800" dirty="0"/>
              <a:t>ネコ</a:t>
            </a:r>
            <a:r>
              <a:rPr kumimoji="1" lang="ja-JP" altLang="en-US" sz="800" dirty="0" smtClean="0"/>
              <a:t>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9473487"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1925" y="85725"/>
            <a:ext cx="1466850" cy="1150913"/>
          </a:xfrm>
          <a:prstGeom prst="rect">
            <a:avLst/>
          </a:prstGeom>
        </p:spPr>
      </p:pic>
      <p:pic>
        <p:nvPicPr>
          <p:cNvPr id="3" name="図 2"/>
          <p:cNvPicPr>
            <a:picLocks noChangeAspect="1"/>
          </p:cNvPicPr>
          <p:nvPr/>
        </p:nvPicPr>
        <p:blipFill>
          <a:blip r:embed="rId4"/>
          <a:stretch>
            <a:fillRect/>
          </a:stretch>
        </p:blipFill>
        <p:spPr>
          <a:xfrm>
            <a:off x="297909" y="2568409"/>
            <a:ext cx="5848350" cy="4057650"/>
          </a:xfrm>
          <a:prstGeom prst="rect">
            <a:avLst/>
          </a:prstGeom>
        </p:spPr>
      </p:pic>
      <p:graphicFrame>
        <p:nvGraphicFramePr>
          <p:cNvPr id="11" name="表 10"/>
          <p:cNvGraphicFramePr>
            <a:graphicFrameLocks noGrp="1"/>
          </p:cNvGraphicFramePr>
          <p:nvPr>
            <p:extLst>
              <p:ext uri="{D42A27DB-BD31-4B8C-83A1-F6EECF244321}">
                <p14:modId xmlns:p14="http://schemas.microsoft.com/office/powerpoint/2010/main" val="1895962548"/>
              </p:ext>
            </p:extLst>
          </p:nvPr>
        </p:nvGraphicFramePr>
        <p:xfrm>
          <a:off x="6472400" y="3436504"/>
          <a:ext cx="5516465" cy="1978755"/>
        </p:xfrm>
        <a:graphic>
          <a:graphicData uri="http://schemas.openxmlformats.org/drawingml/2006/table">
            <a:tbl>
              <a:tblPr firstRow="1" bandRow="1">
                <a:tableStyleId>{073A0DAA-6AF3-43AB-8588-CEC1D06C72B9}</a:tableStyleId>
              </a:tblPr>
              <a:tblGrid>
                <a:gridCol w="1103293"/>
                <a:gridCol w="1103293"/>
                <a:gridCol w="1103293"/>
                <a:gridCol w="1103293"/>
                <a:gridCol w="1103293"/>
              </a:tblGrid>
              <a:tr h="541407">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I</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C</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P</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M</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2400" dirty="0" smtClean="0">
                          <a:latin typeface="UD デジタル 教科書体 NP-B" panose="02020700000000000000" pitchFamily="18" charset="-128"/>
                          <a:ea typeface="UD デジタル 教科書体 NP-B" panose="02020700000000000000" pitchFamily="18" charset="-128"/>
                        </a:rPr>
                        <a:t>合計</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r>
              <a:tr h="1437348">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r>
            </a:tbl>
          </a:graphicData>
        </a:graphic>
      </p:graphicFrame>
      <p:sp>
        <p:nvSpPr>
          <p:cNvPr id="15" name="テキスト ボックス 14"/>
          <p:cNvSpPr txBox="1"/>
          <p:nvPr/>
        </p:nvSpPr>
        <p:spPr>
          <a:xfrm>
            <a:off x="6353174" y="2864883"/>
            <a:ext cx="2136711"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ネコの歯式</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195024" y="1738149"/>
            <a:ext cx="5359730"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ネコの歯式を書きましょう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7"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ネコの歯テスト</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cxnSp>
        <p:nvCxnSpPr>
          <p:cNvPr id="18" name="直線コネクタ 17"/>
          <p:cNvCxnSpPr/>
          <p:nvPr/>
        </p:nvCxnSpPr>
        <p:spPr>
          <a:xfrm>
            <a:off x="6829813" y="47004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7896613" y="47004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9025617" y="4688208"/>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10135960" y="4697538"/>
            <a:ext cx="4478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64145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9509837"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2"/>
              </a:rPr>
              <a:t>https://</a:t>
            </a:r>
            <a:r>
              <a:rPr kumimoji="1" lang="en-US" altLang="ja-JP" sz="800" dirty="0" smtClean="0">
                <a:hlinkClick r:id="rId2"/>
              </a:rPr>
              <a:t>www.silhouette-ac.com/</a:t>
            </a:r>
            <a:endParaRPr kumimoji="1" lang="en-US" altLang="ja-JP" sz="800" dirty="0"/>
          </a:p>
          <a:p>
            <a:r>
              <a:rPr kumimoji="1" lang="ja-JP" altLang="en-US" sz="800" dirty="0"/>
              <a:t>ネコ</a:t>
            </a:r>
            <a:r>
              <a:rPr kumimoji="1" lang="ja-JP" altLang="en-US" sz="800" dirty="0" smtClean="0"/>
              <a:t>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9509837"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3"/>
          <a:stretch>
            <a:fillRect/>
          </a:stretch>
        </p:blipFill>
        <p:spPr>
          <a:xfrm>
            <a:off x="161925" y="85725"/>
            <a:ext cx="1466850" cy="1150913"/>
          </a:xfrm>
          <a:prstGeom prst="rect">
            <a:avLst/>
          </a:prstGeom>
        </p:spPr>
      </p:pic>
      <p:pic>
        <p:nvPicPr>
          <p:cNvPr id="3" name="図 2"/>
          <p:cNvPicPr>
            <a:picLocks noChangeAspect="1"/>
          </p:cNvPicPr>
          <p:nvPr/>
        </p:nvPicPr>
        <p:blipFill>
          <a:blip r:embed="rId4"/>
          <a:stretch>
            <a:fillRect/>
          </a:stretch>
        </p:blipFill>
        <p:spPr>
          <a:xfrm>
            <a:off x="297909" y="2568409"/>
            <a:ext cx="5848350" cy="4057650"/>
          </a:xfrm>
          <a:prstGeom prst="rect">
            <a:avLst/>
          </a:prstGeom>
        </p:spPr>
      </p:pic>
      <p:graphicFrame>
        <p:nvGraphicFramePr>
          <p:cNvPr id="11" name="表 10"/>
          <p:cNvGraphicFramePr>
            <a:graphicFrameLocks noGrp="1"/>
          </p:cNvGraphicFramePr>
          <p:nvPr>
            <p:extLst>
              <p:ext uri="{D42A27DB-BD31-4B8C-83A1-F6EECF244321}">
                <p14:modId xmlns:p14="http://schemas.microsoft.com/office/powerpoint/2010/main" val="4034108392"/>
              </p:ext>
            </p:extLst>
          </p:nvPr>
        </p:nvGraphicFramePr>
        <p:xfrm>
          <a:off x="6472400" y="3436504"/>
          <a:ext cx="5516465" cy="1978755"/>
        </p:xfrm>
        <a:graphic>
          <a:graphicData uri="http://schemas.openxmlformats.org/drawingml/2006/table">
            <a:tbl>
              <a:tblPr firstRow="1" bandRow="1">
                <a:tableStyleId>{073A0DAA-6AF3-43AB-8588-CEC1D06C72B9}</a:tableStyleId>
              </a:tblPr>
              <a:tblGrid>
                <a:gridCol w="1103293"/>
                <a:gridCol w="1103293"/>
                <a:gridCol w="1103293"/>
                <a:gridCol w="1103293"/>
                <a:gridCol w="1103293"/>
              </a:tblGrid>
              <a:tr h="541407">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I</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C</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P</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M</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c>
                  <a:txBody>
                    <a:bodyPr/>
                    <a:lstStyle/>
                    <a:p>
                      <a:pPr algn="ctr"/>
                      <a:r>
                        <a:rPr kumimoji="1" lang="ja-JP" altLang="en-US" sz="2400" dirty="0" smtClean="0">
                          <a:latin typeface="UD デジタル 教科書体 NP-B" panose="02020700000000000000" pitchFamily="18" charset="-128"/>
                          <a:ea typeface="UD デジタル 教科書体 NP-B" panose="02020700000000000000" pitchFamily="18" charset="-128"/>
                        </a:rPr>
                        <a:t>合計</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tc>
              </a:tr>
              <a:tr h="1437348">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2</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p>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1</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c>
                  <a:txBody>
                    <a:bodyPr/>
                    <a:lstStyle/>
                    <a:p>
                      <a:pPr algn="ctr"/>
                      <a:r>
                        <a:rPr kumimoji="1" lang="en-US" altLang="ja-JP" sz="2400" dirty="0" smtClean="0">
                          <a:latin typeface="UD デジタル 教科書体 NP-B" panose="02020700000000000000" pitchFamily="18" charset="-128"/>
                          <a:ea typeface="UD デジタル 教科書体 NP-B" panose="02020700000000000000" pitchFamily="18" charset="-128"/>
                        </a:rPr>
                        <a:t>30</a:t>
                      </a:r>
                      <a:endParaRPr kumimoji="1" lang="ja-JP" altLang="en-US" sz="2400" dirty="0">
                        <a:latin typeface="UD デジタル 教科書体 NP-B" panose="02020700000000000000" pitchFamily="18" charset="-128"/>
                        <a:ea typeface="UD デジタル 教科書体 NP-B" panose="02020700000000000000" pitchFamily="18" charset="-128"/>
                      </a:endParaRPr>
                    </a:p>
                  </a:txBody>
                  <a:tcPr anchor="ctr"/>
                </a:tc>
              </a:tr>
            </a:tbl>
          </a:graphicData>
        </a:graphic>
      </p:graphicFrame>
      <p:sp>
        <p:nvSpPr>
          <p:cNvPr id="15" name="テキスト ボックス 14"/>
          <p:cNvSpPr txBox="1"/>
          <p:nvPr/>
        </p:nvSpPr>
        <p:spPr>
          <a:xfrm>
            <a:off x="6353174" y="2864883"/>
            <a:ext cx="2136711"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ネコの歯式</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6" name="テキスト ボックス 15"/>
          <p:cNvSpPr txBox="1"/>
          <p:nvPr/>
        </p:nvSpPr>
        <p:spPr>
          <a:xfrm>
            <a:off x="1195024" y="1738149"/>
            <a:ext cx="5359730"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ネコの歯式を書きましょう</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7"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ネコの歯テスト</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cxnSp>
        <p:nvCxnSpPr>
          <p:cNvPr id="18" name="直線コネクタ 17"/>
          <p:cNvCxnSpPr/>
          <p:nvPr/>
        </p:nvCxnSpPr>
        <p:spPr>
          <a:xfrm>
            <a:off x="6829813" y="47004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a:off x="7896613" y="4700475"/>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直線コネクタ 19"/>
          <p:cNvCxnSpPr/>
          <p:nvPr/>
        </p:nvCxnSpPr>
        <p:spPr>
          <a:xfrm>
            <a:off x="9025617" y="4688208"/>
            <a:ext cx="44787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10135960" y="4697538"/>
            <a:ext cx="44787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7562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747637" y="781498"/>
            <a:ext cx="2782167"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ネコの歯</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426265" y="6519446"/>
            <a:ext cx="4833257" cy="338554"/>
          </a:xfrm>
          <a:prstGeom prst="rect">
            <a:avLst/>
          </a:prstGeom>
          <a:noFill/>
        </p:spPr>
        <p:txBody>
          <a:bodyPr wrap="square" rtlCol="0">
            <a:spAutoFit/>
          </a:bodyPr>
          <a:lstStyle/>
          <a:p>
            <a:r>
              <a:rPr kumimoji="1" lang="ja-JP" altLang="en-US" sz="800" dirty="0" smtClean="0"/>
              <a:t>威嚇：</a:t>
            </a:r>
            <a:r>
              <a:rPr kumimoji="1" lang="en-US" altLang="ja-JP" sz="800" dirty="0" smtClean="0"/>
              <a:t>Luis </a:t>
            </a:r>
            <a:r>
              <a:rPr kumimoji="1" lang="en-US" altLang="ja-JP" sz="800" dirty="0"/>
              <a:t>Miguel </a:t>
            </a:r>
            <a:r>
              <a:rPr kumimoji="1" lang="en-US" altLang="ja-JP" sz="800" dirty="0" err="1"/>
              <a:t>Bugallo</a:t>
            </a:r>
            <a:r>
              <a:rPr kumimoji="1" lang="en-US" altLang="ja-JP" sz="800" dirty="0"/>
              <a:t> Sánchez (</a:t>
            </a:r>
            <a:r>
              <a:rPr kumimoji="1" lang="en-US" altLang="ja-JP" sz="800" dirty="0" err="1"/>
              <a:t>Lmbuga</a:t>
            </a:r>
            <a:r>
              <a:rPr kumimoji="1" lang="en-US" altLang="ja-JP" sz="800" dirty="0"/>
              <a:t> Commons)(</a:t>
            </a:r>
            <a:r>
              <a:rPr kumimoji="1" lang="en-US" altLang="ja-JP" sz="800" dirty="0" err="1"/>
              <a:t>Lmbuga</a:t>
            </a:r>
            <a:r>
              <a:rPr kumimoji="1" lang="en-US" altLang="ja-JP" sz="800" dirty="0"/>
              <a:t> </a:t>
            </a:r>
            <a:r>
              <a:rPr kumimoji="1" lang="en-US" altLang="ja-JP" sz="800" dirty="0" err="1"/>
              <a:t>Galipedia</a:t>
            </a:r>
            <a:r>
              <a:rPr kumimoji="1" lang="en-US" altLang="ja-JP" sz="800" dirty="0"/>
              <a:t>) - File:Gato_Barraña_Galicia_2.jpg. Self made. All by </a:t>
            </a:r>
            <a:r>
              <a:rPr kumimoji="1" lang="en-US" altLang="ja-JP" sz="800" dirty="0" err="1"/>
              <a:t>user:lmbuga</a:t>
            </a:r>
            <a:r>
              <a:rPr kumimoji="1" lang="en-US" altLang="ja-JP" sz="800" dirty="0"/>
              <a:t>, </a:t>
            </a:r>
            <a:r>
              <a:rPr kumimoji="1" lang="ja-JP" altLang="en-US" sz="800" dirty="0" smtClean="0"/>
              <a:t>継承 </a:t>
            </a:r>
            <a:r>
              <a:rPr kumimoji="1" lang="en-US" altLang="ja-JP" sz="800" dirty="0"/>
              <a:t>3.0, https://</a:t>
            </a:r>
            <a:r>
              <a:rPr kumimoji="1" lang="en-US" altLang="ja-JP" sz="800" dirty="0" smtClean="0"/>
              <a:t>commons.wikimedia.org/w/index.php?curid=784843</a:t>
            </a:r>
            <a:endParaRPr kumimoji="1" lang="ja-JP" altLang="en-US" sz="800" dirty="0"/>
          </a:p>
        </p:txBody>
      </p:sp>
      <p:sp>
        <p:nvSpPr>
          <p:cNvPr id="13" name="テキスト ボックス 12"/>
          <p:cNvSpPr txBox="1"/>
          <p:nvPr/>
        </p:nvSpPr>
        <p:spPr>
          <a:xfrm>
            <a:off x="7426265" y="6361729"/>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0" y="1866899"/>
            <a:ext cx="3467100" cy="2600325"/>
          </a:xfrm>
          <a:prstGeom prst="rect">
            <a:avLst/>
          </a:prstGeom>
        </p:spPr>
      </p:pic>
    </p:spTree>
    <p:extLst>
      <p:ext uri="{BB962C8B-B14F-4D97-AF65-F5344CB8AC3E}">
        <p14:creationId xmlns:p14="http://schemas.microsoft.com/office/powerpoint/2010/main" val="1131118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66844" y="587529"/>
            <a:ext cx="1743921" cy="523220"/>
          </a:xfrm>
          <a:prstGeom prst="rect">
            <a:avLst/>
          </a:prstGeom>
        </p:spPr>
        <p:txBody>
          <a:bodyPr wrap="square">
            <a:spAutoFit/>
          </a:bodyPr>
          <a:lstStyle/>
          <a:p>
            <a:r>
              <a:rPr lang="ja-JP" altLang="en-US" sz="2800" dirty="0">
                <a:solidFill>
                  <a:schemeClr val="bg1">
                    <a:lumMod val="65000"/>
                  </a:schemeClr>
                </a:solidFill>
                <a:latin typeface="UD デジタル 教科書体 NP-R" panose="02020400000000000000" pitchFamily="18" charset="-128"/>
                <a:ea typeface="UD デジタル 教科書体 NP-R" panose="02020400000000000000" pitchFamily="18" charset="-128"/>
              </a:rPr>
              <a:t>歯</a:t>
            </a:r>
          </a:p>
        </p:txBody>
      </p:sp>
      <p:sp>
        <p:nvSpPr>
          <p:cNvPr id="6" name="正方形/長方形 5"/>
          <p:cNvSpPr/>
          <p:nvPr/>
        </p:nvSpPr>
        <p:spPr>
          <a:xfrm>
            <a:off x="208861" y="1834666"/>
            <a:ext cx="11902274" cy="4801314"/>
          </a:xfrm>
          <a:prstGeom prst="rect">
            <a:avLst/>
          </a:prstGeom>
        </p:spPr>
        <p:txBody>
          <a:bodyPr wrap="square">
            <a:spAutoFit/>
          </a:bodyPr>
          <a:lstStyle/>
          <a:p>
            <a:r>
              <a:rPr lang="ja-JP" altLang="en-US" sz="3200" dirty="0" smtClean="0">
                <a:latin typeface="UD デジタル 教科書体 NP-B" panose="02020700000000000000" pitchFamily="18" charset="-128"/>
                <a:ea typeface="UD デジタル 教科書体 NP-B" panose="02020700000000000000" pitchFamily="18" charset="-128"/>
              </a:rPr>
              <a:t>人間</a:t>
            </a:r>
            <a:r>
              <a:rPr lang="ja-JP" altLang="en-US" sz="3200" dirty="0">
                <a:latin typeface="UD デジタル 教科書体 NP-B" panose="02020700000000000000" pitchFamily="18" charset="-128"/>
                <a:ea typeface="UD デジタル 教科書体 NP-B" panose="02020700000000000000" pitchFamily="18" charset="-128"/>
              </a:rPr>
              <a:t>と同じように</a:t>
            </a:r>
            <a:r>
              <a:rPr lang="ja-JP" altLang="en-US" sz="3200" dirty="0">
                <a:solidFill>
                  <a:srgbClr val="0000FF"/>
                </a:solidFill>
                <a:latin typeface="UD デジタル 教科書体 NP-B" panose="02020700000000000000" pitchFamily="18" charset="-128"/>
                <a:ea typeface="UD デジタル 教科書体 NP-B" panose="02020700000000000000" pitchFamily="18" charset="-128"/>
              </a:rPr>
              <a:t>乳歯から永久歯に</a:t>
            </a:r>
            <a:r>
              <a:rPr lang="ja-JP" altLang="en-US" sz="3200" dirty="0" smtClean="0">
                <a:solidFill>
                  <a:srgbClr val="0000FF"/>
                </a:solidFill>
                <a:latin typeface="UD デジタル 教科書体 NP-B" panose="02020700000000000000" pitchFamily="18" charset="-128"/>
                <a:ea typeface="UD デジタル 教科書体 NP-B" panose="02020700000000000000" pitchFamily="18" charset="-128"/>
              </a:rPr>
              <a:t>生え替わります</a:t>
            </a:r>
            <a:endParaRPr lang="en-US" altLang="ja-JP" sz="3200" dirty="0" smtClean="0">
              <a:solidFill>
                <a:srgbClr val="0000FF"/>
              </a:solidFill>
              <a:latin typeface="UD デジタル 教科書体 NP-B" panose="02020700000000000000" pitchFamily="18" charset="-128"/>
              <a:ea typeface="UD デジタル 教科書体 NP-B" panose="02020700000000000000" pitchFamily="18" charset="-128"/>
            </a:endParaRPr>
          </a:p>
          <a:p>
            <a:endParaRPr lang="en-US" altLang="ja-JP" sz="3200" dirty="0">
              <a:solidFill>
                <a:srgbClr val="0000FF"/>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出生時</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歯</a:t>
            </a:r>
            <a:r>
              <a:rPr lang="ja-JP" altLang="en-US" sz="3200" dirty="0">
                <a:latin typeface="UD デジタル 教科書体 NP-B" panose="02020700000000000000" pitchFamily="18" charset="-128"/>
                <a:ea typeface="UD デジタル 教科書体 NP-B" panose="02020700000000000000" pitchFamily="18" charset="-128"/>
              </a:rPr>
              <a:t>がない</a:t>
            </a:r>
          </a:p>
          <a:p>
            <a:r>
              <a:rPr lang="ja-JP" altLang="en-US" sz="3200" dirty="0" smtClean="0">
                <a:latin typeface="UD デジタル 教科書体 NP-B" panose="02020700000000000000" pitchFamily="18" charset="-128"/>
                <a:ea typeface="UD デジタル 教科書体 NP-B" panose="02020700000000000000" pitchFamily="18" charset="-128"/>
              </a:rPr>
              <a:t>約</a:t>
            </a:r>
            <a:r>
              <a:rPr lang="ja-JP" altLang="en-US" sz="3200" dirty="0">
                <a:latin typeface="UD デジタル 教科書体 NP-B" panose="02020700000000000000" pitchFamily="18" charset="-128"/>
                <a:ea typeface="UD デジタル 教科書体 NP-B" panose="02020700000000000000" pitchFamily="18" charset="-128"/>
              </a:rPr>
              <a:t>３週</a:t>
            </a:r>
            <a:r>
              <a:rPr lang="ja-JP" altLang="en-US" sz="3200" dirty="0" smtClean="0">
                <a:latin typeface="UD デジタル 教科書体 NP-B" panose="02020700000000000000" pitchFamily="18" charset="-128"/>
                <a:ea typeface="UD デジタル 教科書体 NP-B" panose="02020700000000000000" pitchFamily="18" charset="-128"/>
              </a:rPr>
              <a:t>齢</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乳歯が生え始める</a:t>
            </a:r>
            <a:r>
              <a:rPr lang="en-US" altLang="ja-JP" sz="3200" dirty="0" smtClean="0">
                <a:latin typeface="UD デジタル 教科書体 NP-B" panose="02020700000000000000" pitchFamily="18" charset="-128"/>
                <a:ea typeface="UD デジタル 教科書体 NP-B" panose="02020700000000000000" pitchFamily="18" charset="-128"/>
              </a:rPr>
              <a:t>			</a:t>
            </a:r>
            <a:endParaRPr lang="ja-JP" altLang="en-US" sz="3200" dirty="0">
              <a:solidFill>
                <a:schemeClr val="bg1">
                  <a:lumMod val="50000"/>
                </a:schemeClr>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約</a:t>
            </a:r>
            <a:r>
              <a:rPr lang="ja-JP" altLang="en-US" sz="3200" dirty="0">
                <a:latin typeface="UD デジタル 教科書体 NP-B" panose="02020700000000000000" pitchFamily="18" charset="-128"/>
                <a:ea typeface="UD デジタル 教科書体 NP-B" panose="02020700000000000000" pitchFamily="18" charset="-128"/>
              </a:rPr>
              <a:t>８週</a:t>
            </a:r>
            <a:r>
              <a:rPr lang="ja-JP" altLang="en-US" sz="3200" dirty="0" smtClean="0">
                <a:latin typeface="UD デジタル 教科書体 NP-B" panose="02020700000000000000" pitchFamily="18" charset="-128"/>
                <a:ea typeface="UD デジタル 教科書体 NP-B" panose="02020700000000000000" pitchFamily="18" charset="-128"/>
              </a:rPr>
              <a:t>齢</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乳歯が生えそろう（</a:t>
            </a:r>
            <a:r>
              <a:rPr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rPr>
              <a:t>26</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本</a:t>
            </a:r>
            <a:r>
              <a:rPr lang="ja-JP" altLang="en-US" sz="3200" dirty="0" smtClean="0">
                <a:latin typeface="UD デジタル 教科書体 NP-B" panose="02020700000000000000" pitchFamily="18" charset="-128"/>
                <a:ea typeface="UD デジタル 教科書体 NP-B" panose="02020700000000000000" pitchFamily="18" charset="-128"/>
              </a:rPr>
              <a:t>）</a:t>
            </a:r>
            <a:r>
              <a:rPr lang="en-US" altLang="ja-JP" sz="3200" dirty="0" smtClean="0">
                <a:latin typeface="UD デジタル 教科書体 NP-B" panose="02020700000000000000" pitchFamily="18" charset="-128"/>
                <a:ea typeface="UD デジタル 教科書体 NP-B" panose="02020700000000000000" pitchFamily="18" charset="-128"/>
              </a:rPr>
              <a:t>	</a:t>
            </a:r>
          </a:p>
          <a:p>
            <a:r>
              <a:rPr lang="en-US" altLang="ja-JP" dirty="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a:t>
            </a:r>
            <a:r>
              <a:rPr lang="ja-JP" altLang="en-US" dirty="0" smtClean="0">
                <a:latin typeface="UD デジタル 教科書体 NP-B" panose="02020700000000000000" pitchFamily="18" charset="-128"/>
                <a:ea typeface="UD デジタル 教科書体 NP-B" panose="02020700000000000000" pitchFamily="18" charset="-128"/>
              </a:rPr>
              <a:t>　</a:t>
            </a:r>
            <a:r>
              <a:rPr lang="en-US" altLang="ja-JP" dirty="0" smtClean="0">
                <a:latin typeface="UD デジタル 教科書体 NP-B" panose="02020700000000000000" pitchFamily="18" charset="-128"/>
                <a:ea typeface="UD デジタル 教科書体 NP-B" panose="02020700000000000000" pitchFamily="18" charset="-128"/>
              </a:rPr>
              <a:t>I</a:t>
            </a:r>
            <a:r>
              <a:rPr lang="ja-JP" altLang="en-US" dirty="0" smtClean="0">
                <a:latin typeface="UD デジタル 教科書体 NP-B" panose="02020700000000000000" pitchFamily="18" charset="-128"/>
                <a:ea typeface="UD デジタル 教科書体 NP-B" panose="02020700000000000000" pitchFamily="18" charset="-128"/>
              </a:rPr>
              <a:t>（</a:t>
            </a:r>
            <a:r>
              <a:rPr lang="en-US" altLang="ja-JP" dirty="0" smtClean="0">
                <a:latin typeface="UD デジタル 教科書体 NP-B" panose="02020700000000000000" pitchFamily="18" charset="-128"/>
                <a:ea typeface="UD デジタル 教科書体 NP-B" panose="02020700000000000000" pitchFamily="18" charset="-128"/>
              </a:rPr>
              <a:t>3/3</a:t>
            </a:r>
            <a:r>
              <a:rPr lang="ja-JP" altLang="en-US" dirty="0" smtClean="0">
                <a:latin typeface="UD デジタル 教科書体 NP-B" panose="02020700000000000000" pitchFamily="18" charset="-128"/>
                <a:ea typeface="UD デジタル 教科書体 NP-B" panose="02020700000000000000" pitchFamily="18" charset="-128"/>
              </a:rPr>
              <a:t>）、</a:t>
            </a:r>
            <a:r>
              <a:rPr lang="en-US" altLang="ja-JP" dirty="0" smtClean="0">
                <a:latin typeface="UD デジタル 教科書体 NP-B" panose="02020700000000000000" pitchFamily="18" charset="-128"/>
                <a:ea typeface="UD デジタル 教科書体 NP-B" panose="02020700000000000000" pitchFamily="18" charset="-128"/>
              </a:rPr>
              <a:t>C</a:t>
            </a:r>
            <a:r>
              <a:rPr lang="ja-JP" altLang="en-US" dirty="0" smtClean="0">
                <a:latin typeface="UD デジタル 教科書体 NP-B" panose="02020700000000000000" pitchFamily="18" charset="-128"/>
                <a:ea typeface="UD デジタル 教科書体 NP-B" panose="02020700000000000000" pitchFamily="18" charset="-128"/>
              </a:rPr>
              <a:t>（</a:t>
            </a:r>
            <a:r>
              <a:rPr lang="en-US" altLang="ja-JP" dirty="0" smtClean="0">
                <a:latin typeface="UD デジタル 教科書体 NP-B" panose="02020700000000000000" pitchFamily="18" charset="-128"/>
                <a:ea typeface="UD デジタル 教科書体 NP-B" panose="02020700000000000000" pitchFamily="18" charset="-128"/>
              </a:rPr>
              <a:t>1/1</a:t>
            </a:r>
            <a:r>
              <a:rPr lang="ja-JP" altLang="en-US" dirty="0" smtClean="0">
                <a:latin typeface="UD デジタル 教科書体 NP-B" panose="02020700000000000000" pitchFamily="18" charset="-128"/>
                <a:ea typeface="UD デジタル 教科書体 NP-B" panose="02020700000000000000" pitchFamily="18" charset="-128"/>
              </a:rPr>
              <a:t>）、</a:t>
            </a:r>
            <a:r>
              <a:rPr lang="en-US" altLang="ja-JP" dirty="0" smtClean="0">
                <a:latin typeface="UD デジタル 教科書体 NP-B" panose="02020700000000000000" pitchFamily="18" charset="-128"/>
                <a:ea typeface="UD デジタル 教科書体 NP-B" panose="02020700000000000000" pitchFamily="18" charset="-128"/>
              </a:rPr>
              <a:t>P</a:t>
            </a:r>
            <a:r>
              <a:rPr lang="ja-JP" altLang="en-US" dirty="0" smtClean="0">
                <a:latin typeface="UD デジタル 教科書体 NP-B" panose="02020700000000000000" pitchFamily="18" charset="-128"/>
                <a:ea typeface="UD デジタル 教科書体 NP-B" panose="02020700000000000000" pitchFamily="18" charset="-128"/>
              </a:rPr>
              <a:t>（</a:t>
            </a:r>
            <a:r>
              <a:rPr lang="en-US" altLang="ja-JP" dirty="0" smtClean="0">
                <a:latin typeface="UD デジタル 教科書体 NP-B" panose="02020700000000000000" pitchFamily="18" charset="-128"/>
                <a:ea typeface="UD デジタル 教科書体 NP-B" panose="02020700000000000000" pitchFamily="18" charset="-128"/>
              </a:rPr>
              <a:t>3/2</a:t>
            </a:r>
            <a:r>
              <a:rPr lang="ja-JP" altLang="en-US" dirty="0" smtClean="0">
                <a:latin typeface="UD デジタル 教科書体 NP-B" panose="02020700000000000000" pitchFamily="18" charset="-128"/>
                <a:ea typeface="UD デジタル 教科書体 NP-B" panose="02020700000000000000" pitchFamily="18" charset="-128"/>
              </a:rPr>
              <a:t>）。</a:t>
            </a:r>
            <a:r>
              <a:rPr lang="en-US" altLang="ja-JP" dirty="0" smtClean="0">
                <a:latin typeface="UD デジタル 教科書体 NP-B" panose="02020700000000000000" pitchFamily="18" charset="-128"/>
                <a:ea typeface="UD デジタル 教科書体 NP-B" panose="02020700000000000000" pitchFamily="18" charset="-128"/>
              </a:rPr>
              <a:t>M</a:t>
            </a:r>
            <a:r>
              <a:rPr lang="ja-JP" altLang="en-US" dirty="0" smtClean="0">
                <a:latin typeface="UD デジタル 教科書体 NP-B" panose="02020700000000000000" pitchFamily="18" charset="-128"/>
                <a:ea typeface="UD デジタル 教科書体 NP-B" panose="02020700000000000000" pitchFamily="18" charset="-128"/>
              </a:rPr>
              <a:t>は</a:t>
            </a:r>
            <a:r>
              <a:rPr lang="ja-JP" altLang="en-US" dirty="0" smtClean="0">
                <a:latin typeface="UD デジタル 教科書体 NP-B" panose="02020700000000000000" pitchFamily="18" charset="-128"/>
                <a:ea typeface="UD デジタル 教科書体 NP-B" panose="02020700000000000000" pitchFamily="18" charset="-128"/>
              </a:rPr>
              <a:t>生えません。</a:t>
            </a:r>
            <a:endParaRPr lang="ja-JP" altLang="en-US" dirty="0">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約</a:t>
            </a:r>
            <a:r>
              <a:rPr lang="ja-JP" altLang="en-US" sz="3200" dirty="0">
                <a:latin typeface="UD デジタル 教科書体 NP-B" panose="02020700000000000000" pitchFamily="18" charset="-128"/>
                <a:ea typeface="UD デジタル 教科書体 NP-B" panose="02020700000000000000" pitchFamily="18" charset="-128"/>
              </a:rPr>
              <a:t>１３週</a:t>
            </a:r>
            <a:r>
              <a:rPr lang="ja-JP" altLang="en-US" sz="3200" dirty="0" smtClean="0">
                <a:latin typeface="UD デジタル 教科書体 NP-B" panose="02020700000000000000" pitchFamily="18" charset="-128"/>
                <a:ea typeface="UD デジタル 教科書体 NP-B" panose="02020700000000000000" pitchFamily="18" charset="-128"/>
              </a:rPr>
              <a:t>齢</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乳歯</a:t>
            </a:r>
            <a:r>
              <a:rPr lang="ja-JP" altLang="en-US" sz="3200" dirty="0">
                <a:latin typeface="UD デジタル 教科書体 NP-B" panose="02020700000000000000" pitchFamily="18" charset="-128"/>
                <a:ea typeface="UD デジタル 教科書体 NP-B" panose="02020700000000000000" pitchFamily="18" charset="-128"/>
              </a:rPr>
              <a:t>の切歯から</a:t>
            </a:r>
            <a:r>
              <a:rPr lang="ja-JP" altLang="en-US" sz="3200" dirty="0" smtClean="0">
                <a:latin typeface="UD デジタル 教科書体 NP-B" panose="02020700000000000000" pitchFamily="18" charset="-128"/>
                <a:ea typeface="UD デジタル 教科書体 NP-B" panose="02020700000000000000" pitchFamily="18" charset="-128"/>
              </a:rPr>
              <a:t>抜け始める</a:t>
            </a:r>
            <a:r>
              <a:rPr lang="en-US" altLang="ja-JP" sz="3200" dirty="0" smtClean="0">
                <a:latin typeface="UD デジタル 教科書体 NP-B" panose="02020700000000000000" pitchFamily="18" charset="-128"/>
                <a:ea typeface="UD デジタル 教科書体 NP-B" panose="02020700000000000000" pitchFamily="18" charset="-128"/>
              </a:rPr>
              <a:t>	</a:t>
            </a:r>
            <a:endParaRPr lang="ja-JP" altLang="en-US" sz="3200" dirty="0">
              <a:latin typeface="UD デジタル 教科書体 NP-B" panose="02020700000000000000" pitchFamily="18" charset="-128"/>
              <a:ea typeface="UD デジタル 教科書体 NP-B" panose="02020700000000000000" pitchFamily="18" charset="-128"/>
            </a:endParaRPr>
          </a:p>
          <a:p>
            <a:endParaRPr lang="en-US" altLang="ja-JP" sz="3200" dirty="0" smtClean="0">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生</a:t>
            </a:r>
            <a:r>
              <a:rPr lang="ja-JP" altLang="en-US" sz="3200" dirty="0">
                <a:latin typeface="UD デジタル 教科書体 NP-B" panose="02020700000000000000" pitchFamily="18" charset="-128"/>
                <a:ea typeface="UD デジタル 教科書体 NP-B" panose="02020700000000000000" pitchFamily="18" charset="-128"/>
              </a:rPr>
              <a:t>後</a:t>
            </a:r>
            <a:r>
              <a:rPr lang="ja-JP" altLang="en-US" sz="3200" dirty="0" smtClean="0">
                <a:latin typeface="UD デジタル 教科書体 NP-B" panose="02020700000000000000" pitchFamily="18" charset="-128"/>
                <a:ea typeface="UD デジタル 教科書体 NP-B" panose="02020700000000000000" pitchFamily="18" charset="-128"/>
              </a:rPr>
              <a:t>３か月</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永久歯が生え始める</a:t>
            </a:r>
            <a:r>
              <a:rPr lang="en-US" altLang="ja-JP" sz="3200" dirty="0" smtClean="0">
                <a:latin typeface="UD デジタル 教科書体 NP-B" panose="02020700000000000000" pitchFamily="18" charset="-128"/>
                <a:ea typeface="UD デジタル 教科書体 NP-B" panose="02020700000000000000" pitchFamily="18" charset="-128"/>
              </a:rPr>
              <a:t>		</a:t>
            </a:r>
            <a:endParaRPr lang="en-US" altLang="ja-JP" sz="3200" dirty="0" smtClean="0">
              <a:solidFill>
                <a:schemeClr val="bg1">
                  <a:lumMod val="50000"/>
                </a:schemeClr>
              </a:solidFill>
              <a:latin typeface="UD デジタル 教科書体 NP-B" panose="02020700000000000000" pitchFamily="18" charset="-128"/>
              <a:ea typeface="UD デジタル 教科書体 NP-B" panose="02020700000000000000" pitchFamily="18" charset="-128"/>
            </a:endParaRPr>
          </a:p>
          <a:p>
            <a:r>
              <a:rPr lang="ja-JP" altLang="en-US" sz="3200" dirty="0" smtClean="0">
                <a:latin typeface="UD デジタル 教科書体 NP-B" panose="02020700000000000000" pitchFamily="18" charset="-128"/>
                <a:ea typeface="UD デジタル 教科書体 NP-B" panose="02020700000000000000" pitchFamily="18" charset="-128"/>
              </a:rPr>
              <a:t>生</a:t>
            </a:r>
            <a:r>
              <a:rPr lang="ja-JP" altLang="en-US" sz="3200" dirty="0">
                <a:latin typeface="UD デジタル 教科書体 NP-B" panose="02020700000000000000" pitchFamily="18" charset="-128"/>
                <a:ea typeface="UD デジタル 教科書体 NP-B" panose="02020700000000000000" pitchFamily="18" charset="-128"/>
              </a:rPr>
              <a:t>後</a:t>
            </a:r>
            <a:r>
              <a:rPr lang="ja-JP" altLang="en-US" sz="3200" dirty="0" smtClean="0">
                <a:latin typeface="UD デジタル 教科書体 NP-B" panose="02020700000000000000" pitchFamily="18" charset="-128"/>
                <a:ea typeface="UD デジタル 教科書体 NP-B" panose="02020700000000000000" pitchFamily="18" charset="-128"/>
              </a:rPr>
              <a:t>６か月</a:t>
            </a:r>
            <a:r>
              <a:rPr lang="en-US" altLang="ja-JP" sz="3200" dirty="0" smtClean="0">
                <a:latin typeface="UD デジタル 教科書体 NP-B" panose="02020700000000000000" pitchFamily="18" charset="-128"/>
                <a:ea typeface="UD デジタル 教科書体 NP-B" panose="02020700000000000000" pitchFamily="18" charset="-128"/>
              </a:rPr>
              <a:t>	</a:t>
            </a:r>
            <a:r>
              <a:rPr lang="ja-JP" altLang="en-US" sz="3200" dirty="0" smtClean="0">
                <a:latin typeface="UD デジタル 教科書体 NP-B" panose="02020700000000000000" pitchFamily="18" charset="-128"/>
                <a:ea typeface="UD デジタル 教科書体 NP-B" panose="02020700000000000000" pitchFamily="18" charset="-128"/>
              </a:rPr>
              <a:t>永久歯が生えそろう</a:t>
            </a:r>
            <a:r>
              <a:rPr lang="ja-JP" altLang="en-US" sz="3200" dirty="0" smtClean="0">
                <a:latin typeface="UD デジタル 教科書体 NP-B" panose="02020700000000000000" pitchFamily="18" charset="-128"/>
                <a:ea typeface="UD デジタル 教科書体 NP-B" panose="02020700000000000000" pitchFamily="18" charset="-128"/>
              </a:rPr>
              <a:t>（</a:t>
            </a:r>
            <a:r>
              <a:rPr lang="en-US" altLang="ja-JP" sz="3200" dirty="0" smtClean="0">
                <a:solidFill>
                  <a:srgbClr val="FF0000"/>
                </a:solidFill>
                <a:latin typeface="UD デジタル 教科書体 NP-B" panose="02020700000000000000" pitchFamily="18" charset="-128"/>
                <a:ea typeface="UD デジタル 教科書体 NP-B" panose="02020700000000000000" pitchFamily="18" charset="-128"/>
              </a:rPr>
              <a:t>30</a:t>
            </a:r>
            <a:r>
              <a:rPr lang="ja-JP" altLang="en-US" sz="3200" dirty="0" smtClean="0">
                <a:solidFill>
                  <a:srgbClr val="FF0000"/>
                </a:solidFill>
                <a:latin typeface="UD デジタル 教科書体 NP-B" panose="02020700000000000000" pitchFamily="18" charset="-128"/>
                <a:ea typeface="UD デジタル 教科書体 NP-B" panose="02020700000000000000" pitchFamily="18" charset="-128"/>
              </a:rPr>
              <a:t>本</a:t>
            </a:r>
            <a:r>
              <a:rPr lang="ja-JP" altLang="en-US" sz="3200" dirty="0" smtClean="0">
                <a:latin typeface="UD デジタル 教科書体 NP-B" panose="02020700000000000000" pitchFamily="18" charset="-128"/>
                <a:ea typeface="UD デジタル 教科書体 NP-B" panose="02020700000000000000" pitchFamily="18" charset="-128"/>
              </a:rPr>
              <a:t>）</a:t>
            </a:r>
            <a:r>
              <a:rPr lang="en-US" altLang="ja-JP" sz="3200" dirty="0" smtClean="0">
                <a:latin typeface="UD デジタル 教科書体 NP-B" panose="02020700000000000000" pitchFamily="18" charset="-128"/>
                <a:ea typeface="UD デジタル 教科書体 NP-B" panose="02020700000000000000" pitchFamily="18" charset="-128"/>
              </a:rPr>
              <a:t>	</a:t>
            </a:r>
            <a:endParaRPr lang="ja-JP" altLang="en-US" sz="3200" dirty="0">
              <a:solidFill>
                <a:schemeClr val="bg1">
                  <a:lumMod val="50000"/>
                </a:schemeClr>
              </a:solidFill>
              <a:latin typeface="UD デジタル 教科書体 NP-B" panose="02020700000000000000" pitchFamily="18" charset="-128"/>
              <a:ea typeface="UD デジタル 教科書体 NP-B" panose="02020700000000000000" pitchFamily="18" charset="-128"/>
            </a:endParaRPr>
          </a:p>
        </p:txBody>
      </p:sp>
      <p:sp>
        <p:nvSpPr>
          <p:cNvPr id="13" name="タイトル 1"/>
          <p:cNvSpPr txBox="1">
            <a:spLocks/>
          </p:cNvSpPr>
          <p:nvPr/>
        </p:nvSpPr>
        <p:spPr>
          <a:xfrm>
            <a:off x="1768858" y="593360"/>
            <a:ext cx="6423420" cy="835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smtClean="0">
                <a:latin typeface="UD デジタル 教科書体 NP-B" panose="02020700000000000000" pitchFamily="18" charset="-128"/>
                <a:ea typeface="UD デジタル 教科書体 NP-B" panose="02020700000000000000" pitchFamily="18" charset="-128"/>
              </a:rPr>
              <a:t>子ネコの</a:t>
            </a:r>
            <a:r>
              <a:rPr lang="ja-JP" altLang="en-US" dirty="0" smtClean="0">
                <a:latin typeface="UD デジタル 教科書体 NP-B" panose="02020700000000000000" pitchFamily="18" charset="-128"/>
                <a:ea typeface="UD デジタル 教科書体 NP-B" panose="02020700000000000000" pitchFamily="18" charset="-128"/>
              </a:rPr>
              <a:t>歯</a:t>
            </a:r>
            <a:endParaRPr lang="ja-JP" altLang="en-US" dirty="0">
              <a:latin typeface="UD デジタル 教科書体 NP-B" panose="02020700000000000000" pitchFamily="18" charset="-128"/>
              <a:ea typeface="UD デジタル 教科書体 NP-B" panose="02020700000000000000" pitchFamily="18" charset="-128"/>
            </a:endParaRPr>
          </a:p>
        </p:txBody>
      </p:sp>
      <p:pic>
        <p:nvPicPr>
          <p:cNvPr id="7" name="図 6"/>
          <p:cNvPicPr>
            <a:picLocks noChangeAspect="1"/>
          </p:cNvPicPr>
          <p:nvPr/>
        </p:nvPicPr>
        <p:blipFill>
          <a:blip r:embed="rId3"/>
          <a:stretch>
            <a:fillRect/>
          </a:stretch>
        </p:blipFill>
        <p:spPr>
          <a:xfrm>
            <a:off x="161925" y="85725"/>
            <a:ext cx="1466850" cy="1150913"/>
          </a:xfrm>
          <a:prstGeom prst="rect">
            <a:avLst/>
          </a:prstGeom>
        </p:spPr>
      </p:pic>
    </p:spTree>
    <p:extLst>
      <p:ext uri="{BB962C8B-B14F-4D97-AF65-F5344CB8AC3E}">
        <p14:creationId xmlns:p14="http://schemas.microsoft.com/office/powerpoint/2010/main" val="139130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fade">
                                      <p:cBhvr>
                                        <p:cTn id="25" dur="500"/>
                                        <p:tgtEl>
                                          <p:spTgt spid="6">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fade">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500"/>
                                        <p:tgtEl>
                                          <p:spTgt spid="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4557137" y="819598"/>
            <a:ext cx="2782167"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ネコのひげ</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7426265" y="6519446"/>
            <a:ext cx="4833257" cy="338554"/>
          </a:xfrm>
          <a:prstGeom prst="rect">
            <a:avLst/>
          </a:prstGeom>
          <a:noFill/>
        </p:spPr>
        <p:txBody>
          <a:bodyPr wrap="square" rtlCol="0">
            <a:spAutoFit/>
          </a:bodyPr>
          <a:lstStyle/>
          <a:p>
            <a:r>
              <a:rPr kumimoji="1" lang="ja-JP" altLang="en-US" sz="800" dirty="0" smtClean="0"/>
              <a:t>威嚇：</a:t>
            </a:r>
            <a:r>
              <a:rPr kumimoji="1" lang="en-US" altLang="ja-JP" sz="800" dirty="0" smtClean="0"/>
              <a:t>Luis </a:t>
            </a:r>
            <a:r>
              <a:rPr kumimoji="1" lang="en-US" altLang="ja-JP" sz="800" dirty="0"/>
              <a:t>Miguel </a:t>
            </a:r>
            <a:r>
              <a:rPr kumimoji="1" lang="en-US" altLang="ja-JP" sz="800" dirty="0" err="1"/>
              <a:t>Bugallo</a:t>
            </a:r>
            <a:r>
              <a:rPr kumimoji="1" lang="en-US" altLang="ja-JP" sz="800" dirty="0"/>
              <a:t> Sánchez (</a:t>
            </a:r>
            <a:r>
              <a:rPr kumimoji="1" lang="en-US" altLang="ja-JP" sz="800" dirty="0" err="1"/>
              <a:t>Lmbuga</a:t>
            </a:r>
            <a:r>
              <a:rPr kumimoji="1" lang="en-US" altLang="ja-JP" sz="800" dirty="0"/>
              <a:t> Commons)(</a:t>
            </a:r>
            <a:r>
              <a:rPr kumimoji="1" lang="en-US" altLang="ja-JP" sz="800" dirty="0" err="1"/>
              <a:t>Lmbuga</a:t>
            </a:r>
            <a:r>
              <a:rPr kumimoji="1" lang="en-US" altLang="ja-JP" sz="800" dirty="0"/>
              <a:t> </a:t>
            </a:r>
            <a:r>
              <a:rPr kumimoji="1" lang="en-US" altLang="ja-JP" sz="800" dirty="0" err="1"/>
              <a:t>Galipedia</a:t>
            </a:r>
            <a:r>
              <a:rPr kumimoji="1" lang="en-US" altLang="ja-JP" sz="800" dirty="0"/>
              <a:t>) - File:Gato_Barraña_Galicia_2.jpg. Self made. All by </a:t>
            </a:r>
            <a:r>
              <a:rPr kumimoji="1" lang="en-US" altLang="ja-JP" sz="800" dirty="0" err="1"/>
              <a:t>user:lmbuga</a:t>
            </a:r>
            <a:r>
              <a:rPr kumimoji="1" lang="en-US" altLang="ja-JP" sz="800" dirty="0"/>
              <a:t>, </a:t>
            </a:r>
            <a:r>
              <a:rPr kumimoji="1" lang="ja-JP" altLang="en-US" sz="800" dirty="0" smtClean="0"/>
              <a:t>継承 </a:t>
            </a:r>
            <a:r>
              <a:rPr kumimoji="1" lang="en-US" altLang="ja-JP" sz="800" dirty="0"/>
              <a:t>3.0, https://</a:t>
            </a:r>
            <a:r>
              <a:rPr kumimoji="1" lang="en-US" altLang="ja-JP" sz="800" dirty="0" smtClean="0"/>
              <a:t>commons.wikimedia.org/w/index.php?curid=784843</a:t>
            </a:r>
            <a:endParaRPr kumimoji="1" lang="ja-JP" altLang="en-US" sz="800" dirty="0"/>
          </a:p>
        </p:txBody>
      </p:sp>
      <p:sp>
        <p:nvSpPr>
          <p:cNvPr id="13" name="テキスト ボックス 12"/>
          <p:cNvSpPr txBox="1"/>
          <p:nvPr/>
        </p:nvSpPr>
        <p:spPr>
          <a:xfrm>
            <a:off x="7426265" y="6361729"/>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990" y="1866899"/>
            <a:ext cx="3467100" cy="2600325"/>
          </a:xfrm>
          <a:prstGeom prst="rect">
            <a:avLst/>
          </a:prstGeom>
        </p:spPr>
      </p:pic>
    </p:spTree>
    <p:extLst>
      <p:ext uri="{BB962C8B-B14F-4D97-AF65-F5344CB8AC3E}">
        <p14:creationId xmlns:p14="http://schemas.microsoft.com/office/powerpoint/2010/main" val="1878266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upload.wikimedia.org/wikipedia/commons/thumb/9/96/Cat_whiskers_closeup.jpg/504px-Cat_whiskers_close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885" y="1662152"/>
            <a:ext cx="48006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3"/>
          <a:stretch>
            <a:fillRect/>
          </a:stretch>
        </p:blipFill>
        <p:spPr>
          <a:xfrm>
            <a:off x="161925" y="85725"/>
            <a:ext cx="1466850" cy="1150913"/>
          </a:xfrm>
          <a:prstGeom prst="rect">
            <a:avLst/>
          </a:prstGeom>
        </p:spPr>
      </p:pic>
      <p:sp>
        <p:nvSpPr>
          <p:cNvPr id="9" name="タイトル 1"/>
          <p:cNvSpPr>
            <a:spLocks noGrp="1"/>
          </p:cNvSpPr>
          <p:nvPr>
            <p:ph type="title"/>
          </p:nvPr>
        </p:nvSpPr>
        <p:spPr>
          <a:xfrm>
            <a:off x="1768858" y="593360"/>
            <a:ext cx="6423420" cy="835549"/>
          </a:xfrm>
        </p:spPr>
        <p:txBody>
          <a:bodyPr>
            <a:normAutofit/>
          </a:bodyPr>
          <a:lstStyle/>
          <a:p>
            <a:r>
              <a:rPr lang="ja-JP" altLang="en-US" dirty="0" smtClean="0">
                <a:latin typeface="UD デジタル 教科書体 NP-B" panose="02020700000000000000" pitchFamily="18" charset="-128"/>
                <a:ea typeface="UD デジタル 教科書体 NP-B" panose="02020700000000000000" pitchFamily="18" charset="-128"/>
              </a:rPr>
              <a:t>ネコのひげ</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4" name="テキスト ボックス 3"/>
          <p:cNvSpPr txBox="1"/>
          <p:nvPr/>
        </p:nvSpPr>
        <p:spPr>
          <a:xfrm>
            <a:off x="6057900" y="1863725"/>
            <a:ext cx="5514975" cy="4370427"/>
          </a:xfrm>
          <a:prstGeom prst="rect">
            <a:avLst/>
          </a:prstGeom>
          <a:noFill/>
        </p:spPr>
        <p:txBody>
          <a:bodyPr wrap="square" rtlCol="0">
            <a:spAutoFit/>
          </a:bodyPr>
          <a:lstStyle/>
          <a:p>
            <a:r>
              <a:rPr lang="ja-JP" altLang="en-US" sz="2000" dirty="0" smtClean="0">
                <a:latin typeface="UD デジタル 教科書体 NP-B" panose="02020700000000000000" pitchFamily="18" charset="-128"/>
                <a:ea typeface="UD デジタル 教科書体 NP-B" panose="02020700000000000000" pitchFamily="18" charset="-128"/>
              </a:rPr>
              <a:t>　猫のひげは重要</a:t>
            </a:r>
            <a:r>
              <a:rPr lang="ja-JP" altLang="en-US" sz="2000" dirty="0">
                <a:latin typeface="UD デジタル 教科書体 NP-B" panose="02020700000000000000" pitchFamily="18" charset="-128"/>
                <a:ea typeface="UD デジタル 教科書体 NP-B" panose="02020700000000000000" pitchFamily="18" charset="-128"/>
              </a:rPr>
              <a:t>な</a:t>
            </a:r>
            <a:r>
              <a:rPr lang="ja-JP" altLang="en-US" sz="2000" dirty="0" smtClean="0">
                <a:latin typeface="UD デジタル 教科書体 NP-B" panose="02020700000000000000" pitchFamily="18" charset="-128"/>
                <a:ea typeface="UD デジタル 教科書体 NP-B" panose="02020700000000000000" pitchFamily="18" charset="-128"/>
              </a:rPr>
              <a:t>感覚器です。ふつう</a:t>
            </a:r>
            <a:r>
              <a:rPr lang="ja-JP" altLang="en-US" sz="2000" dirty="0">
                <a:latin typeface="UD デジタル 教科書体 NP-B" panose="02020700000000000000" pitchFamily="18" charset="-128"/>
                <a:ea typeface="UD デジタル 教科書体 NP-B" panose="02020700000000000000" pitchFamily="18" charset="-128"/>
              </a:rPr>
              <a:t>の被毛とは</a:t>
            </a:r>
            <a:r>
              <a:rPr lang="ja-JP" altLang="en-US" sz="2000" dirty="0" smtClean="0">
                <a:latin typeface="UD デジタル 教科書体 NP-B" panose="02020700000000000000" pitchFamily="18" charset="-128"/>
                <a:ea typeface="UD デジタル 教科書体 NP-B" panose="02020700000000000000" pitchFamily="18" charset="-128"/>
              </a:rPr>
              <a:t>異なり</a:t>
            </a:r>
            <a:r>
              <a:rPr lang="ja-JP" altLang="en-US" sz="2000" dirty="0">
                <a:latin typeface="UD デジタル 教科書体 NP-B" panose="02020700000000000000" pitchFamily="18" charset="-128"/>
                <a:ea typeface="UD デジタル 教科書体 NP-B" panose="02020700000000000000" pitchFamily="18" charset="-128"/>
              </a:rPr>
              <a:t>、触毛とも</a:t>
            </a:r>
            <a:r>
              <a:rPr lang="ja-JP" altLang="en-US" sz="2000" dirty="0" smtClean="0">
                <a:latin typeface="UD デジタル 教科書体 NP-B" panose="02020700000000000000" pitchFamily="18" charset="-128"/>
                <a:ea typeface="UD デジタル 教科書体 NP-B" panose="02020700000000000000" pitchFamily="18" charset="-128"/>
              </a:rPr>
              <a:t>よばれます。上唇</a:t>
            </a:r>
            <a:r>
              <a:rPr lang="ja-JP" altLang="en-US" sz="2000" dirty="0">
                <a:latin typeface="UD デジタル 教科書体 NP-B" panose="02020700000000000000" pitchFamily="18" charset="-128"/>
                <a:ea typeface="UD デジタル 教科書体 NP-B" panose="02020700000000000000" pitchFamily="18" charset="-128"/>
              </a:rPr>
              <a:t>、下顎、目の上部、</a:t>
            </a:r>
            <a:r>
              <a:rPr lang="ja-JP" altLang="en-US" sz="2000" dirty="0" smtClean="0">
                <a:latin typeface="UD デジタル 教科書体 NP-B" panose="02020700000000000000" pitchFamily="18" charset="-128"/>
                <a:ea typeface="UD デジタル 教科書体 NP-B" panose="02020700000000000000" pitchFamily="18" charset="-128"/>
              </a:rPr>
              <a:t>頬などに</a:t>
            </a:r>
            <a:r>
              <a:rPr lang="ja-JP" altLang="en-US" sz="2000" dirty="0" smtClean="0">
                <a:latin typeface="UD デジタル 教科書体 NP-B" panose="02020700000000000000" pitchFamily="18" charset="-128"/>
                <a:ea typeface="UD デジタル 教科書体 NP-B" panose="02020700000000000000" pitchFamily="18" charset="-128"/>
              </a:rPr>
              <a:t>生えて</a:t>
            </a:r>
            <a:r>
              <a:rPr lang="ja-JP" altLang="en-US" sz="2000" dirty="0">
                <a:latin typeface="UD デジタル 教科書体 NP-B" panose="02020700000000000000" pitchFamily="18" charset="-128"/>
                <a:ea typeface="UD デジタル 教科書体 NP-B" panose="02020700000000000000" pitchFamily="18" charset="-128"/>
              </a:rPr>
              <a:t>います。</a:t>
            </a:r>
            <a:endParaRPr lang="en-US" altLang="ja-JP" sz="2000" dirty="0" smtClean="0">
              <a:latin typeface="UD デジタル 教科書体 NP-B" panose="02020700000000000000" pitchFamily="18" charset="-128"/>
              <a:ea typeface="UD デジタル 教科書体 NP-B" panose="02020700000000000000" pitchFamily="18" charset="-128"/>
            </a:endParaRPr>
          </a:p>
          <a:p>
            <a:endParaRPr lang="en-US" altLang="ja-JP" sz="2000" dirty="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　風</a:t>
            </a:r>
            <a:r>
              <a:rPr lang="ja-JP" altLang="en-US" sz="2000" dirty="0">
                <a:latin typeface="UD デジタル 教科書体 NP-B" panose="02020700000000000000" pitchFamily="18" charset="-128"/>
                <a:ea typeface="UD デジタル 教科書体 NP-B" panose="02020700000000000000" pitchFamily="18" charset="-128"/>
              </a:rPr>
              <a:t>がそよぐ</a:t>
            </a:r>
            <a:r>
              <a:rPr lang="ja-JP" altLang="en-US" sz="2000" dirty="0" smtClean="0">
                <a:latin typeface="UD デジタル 教科書体 NP-B" panose="02020700000000000000" pitchFamily="18" charset="-128"/>
                <a:ea typeface="UD デジタル 教科書体 NP-B" panose="02020700000000000000" pitchFamily="18" charset="-128"/>
              </a:rPr>
              <a:t>空気の</a:t>
            </a:r>
            <a:r>
              <a:rPr lang="ja-JP" altLang="en-US" sz="2000" dirty="0">
                <a:latin typeface="UD デジタル 教科書体 NP-B" panose="02020700000000000000" pitchFamily="18" charset="-128"/>
                <a:ea typeface="UD デジタル 教科書体 NP-B" panose="02020700000000000000" pitchFamily="18" charset="-128"/>
              </a:rPr>
              <a:t>振動などわずかな刺激でも敏感に感知</a:t>
            </a:r>
            <a:r>
              <a:rPr lang="ja-JP" altLang="en-US" sz="2000" dirty="0" smtClean="0">
                <a:latin typeface="UD デジタル 教科書体 NP-B" panose="02020700000000000000" pitchFamily="18" charset="-128"/>
                <a:ea typeface="UD デジタル 教科書体 NP-B" panose="02020700000000000000" pitchFamily="18" charset="-128"/>
              </a:rPr>
              <a:t>することができるため、人間の視力の</a:t>
            </a:r>
            <a:r>
              <a:rPr lang="en-US" altLang="ja-JP" sz="2000" dirty="0" smtClean="0">
                <a:latin typeface="UD デジタル 教科書体 NP-B" panose="02020700000000000000" pitchFamily="18" charset="-128"/>
                <a:ea typeface="UD デジタル 教科書体 NP-B" panose="02020700000000000000" pitchFamily="18" charset="-128"/>
              </a:rPr>
              <a:t>10</a:t>
            </a:r>
            <a:r>
              <a:rPr lang="ja-JP" altLang="en-US" sz="2000" dirty="0" smtClean="0">
                <a:latin typeface="UD デジタル 教科書体 NP-B" panose="02020700000000000000" pitchFamily="18" charset="-128"/>
                <a:ea typeface="UD デジタル 教科書体 NP-B" panose="02020700000000000000" pitchFamily="18" charset="-128"/>
              </a:rPr>
              <a:t>分の</a:t>
            </a:r>
            <a:r>
              <a:rPr lang="en-US" altLang="ja-JP" sz="2000" dirty="0" smtClean="0">
                <a:latin typeface="UD デジタル 教科書体 NP-B" panose="02020700000000000000" pitchFamily="18" charset="-128"/>
                <a:ea typeface="UD デジタル 教科書体 NP-B" panose="02020700000000000000" pitchFamily="18" charset="-128"/>
              </a:rPr>
              <a:t>1</a:t>
            </a:r>
            <a:r>
              <a:rPr lang="ja-JP" altLang="en-US" sz="2000" dirty="0" smtClean="0">
                <a:latin typeface="UD デジタル 教科書体 NP-B" panose="02020700000000000000" pitchFamily="18" charset="-128"/>
                <a:ea typeface="UD デジタル 教科書体 NP-B" panose="02020700000000000000" pitchFamily="18" charset="-128"/>
              </a:rPr>
              <a:t>と言われる視覚をおぎなっています。</a:t>
            </a:r>
            <a:endParaRPr lang="ja-JP" altLang="en-US" sz="2000" dirty="0">
              <a:latin typeface="UD デジタル 教科書体 NP-B" panose="02020700000000000000" pitchFamily="18" charset="-128"/>
              <a:ea typeface="UD デジタル 教科書体 NP-B" panose="02020700000000000000" pitchFamily="18" charset="-128"/>
            </a:endParaRPr>
          </a:p>
          <a:p>
            <a:endParaRPr lang="en-US" altLang="ja-JP" sz="2000" dirty="0" smtClean="0">
              <a:latin typeface="UD デジタル 教科書体 NP-B" panose="02020700000000000000" pitchFamily="18" charset="-128"/>
              <a:ea typeface="UD デジタル 教科書体 NP-B" panose="02020700000000000000" pitchFamily="18" charset="-128"/>
            </a:endParaRPr>
          </a:p>
          <a:p>
            <a:r>
              <a:rPr lang="ja-JP" altLang="en-US" sz="2000" dirty="0" smtClean="0">
                <a:latin typeface="UD デジタル 教科書体 NP-B" panose="02020700000000000000" pitchFamily="18" charset="-128"/>
                <a:ea typeface="UD デジタル 教科書体 NP-B" panose="02020700000000000000" pitchFamily="18" charset="-128"/>
              </a:rPr>
              <a:t>　目の前のものに好奇心があるときは、ひげを前向きに向け、おびえているときはひげを顔にピッタリくっつけることがあります。威嚇をするときは、大きくひげを広げます。</a:t>
            </a:r>
            <a:endParaRPr lang="ja-JP" altLang="en-US" sz="2000" dirty="0">
              <a:latin typeface="UD デジタル 教科書体 NP-B" panose="02020700000000000000" pitchFamily="18" charset="-128"/>
              <a:ea typeface="UD デジタル 教科書体 NP-B" panose="02020700000000000000" pitchFamily="18" charset="-128"/>
            </a:endParaRPr>
          </a:p>
          <a:p>
            <a:endParaRPr kumimoji="1" lang="ja-JP" altLang="en-US" sz="20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5775648" y="6542010"/>
            <a:ext cx="6217103" cy="230832"/>
          </a:xfrm>
          <a:prstGeom prst="rect">
            <a:avLst/>
          </a:prstGeom>
          <a:noFill/>
        </p:spPr>
        <p:txBody>
          <a:bodyPr wrap="square" rtlCol="0">
            <a:spAutoFit/>
          </a:bodyPr>
          <a:lstStyle/>
          <a:p>
            <a:r>
              <a:rPr lang="en-US" altLang="ja-JP" sz="900" dirty="0" smtClean="0">
                <a:latin typeface="+mj-lt"/>
              </a:rPr>
              <a:t>Cats‘ </a:t>
            </a:r>
            <a:r>
              <a:rPr lang="en-US" altLang="ja-JP" sz="900" dirty="0">
                <a:latin typeface="+mj-lt"/>
              </a:rPr>
              <a:t>whiskers are highly sensitive to touch. </a:t>
            </a:r>
            <a:r>
              <a:rPr lang="ja-JP" altLang="en-US" sz="900" dirty="0" smtClean="0">
                <a:latin typeface="+mj-lt"/>
              </a:rPr>
              <a:t>：</a:t>
            </a:r>
            <a:r>
              <a:rPr lang="en-US" altLang="ja-JP" sz="900" dirty="0" smtClean="0">
                <a:latin typeface="+mj-lt"/>
              </a:rPr>
              <a:t>Wolf </a:t>
            </a:r>
            <a:r>
              <a:rPr lang="en-US" altLang="ja-JP" sz="900" dirty="0">
                <a:latin typeface="+mj-lt"/>
              </a:rPr>
              <a:t>Reynolds </a:t>
            </a:r>
            <a:r>
              <a:rPr lang="en-US" altLang="ja-JP" sz="900" dirty="0">
                <a:latin typeface="+mj-lt"/>
              </a:rPr>
              <a:t>,</a:t>
            </a:r>
            <a:r>
              <a:rPr kumimoji="1" lang="en-US" altLang="ja-JP" sz="900" dirty="0" smtClean="0">
                <a:latin typeface="+mj-lt"/>
              </a:rPr>
              <a:t>https</a:t>
            </a:r>
            <a:r>
              <a:rPr kumimoji="1" lang="en-US" altLang="ja-JP" sz="900" dirty="0">
                <a:latin typeface="+mj-lt"/>
              </a:rPr>
              <a:t>://commons.wikimedia.org/wiki/File:Cat_whiskers_closeup.jpg</a:t>
            </a:r>
            <a:endParaRPr kumimoji="1" lang="ja-JP" altLang="en-US" sz="900" dirty="0">
              <a:latin typeface="+mj-lt"/>
            </a:endParaRPr>
          </a:p>
        </p:txBody>
      </p:sp>
      <p:sp>
        <p:nvSpPr>
          <p:cNvPr id="7" name="テキスト ボックス 6"/>
          <p:cNvSpPr txBox="1"/>
          <p:nvPr/>
        </p:nvSpPr>
        <p:spPr>
          <a:xfrm>
            <a:off x="4372700" y="6557398"/>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046255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3715529" y="4778263"/>
            <a:ext cx="4784660" cy="953332"/>
          </a:xfrm>
        </p:spPr>
        <p:txBody>
          <a:bodyPr>
            <a:noAutofit/>
          </a:bodyPr>
          <a:lstStyle/>
          <a:p>
            <a:r>
              <a:rPr kumimoji="1" lang="ja-JP" altLang="en-US" sz="1100" dirty="0" smtClean="0">
                <a:latin typeface="UD デジタル 教科書体 NP-R" panose="02020400000000000000" pitchFamily="18" charset="-128"/>
                <a:ea typeface="UD デジタル 教科書体 NP-R" panose="02020400000000000000" pitchFamily="18" charset="-128"/>
              </a:rPr>
              <a:t>愛玩動物飼育管理士　第</a:t>
            </a:r>
            <a:r>
              <a:rPr lang="en-US" altLang="ja-JP" sz="1100" dirty="0">
                <a:latin typeface="UD デジタル 教科書体 NP-R" panose="02020400000000000000" pitchFamily="18" charset="-128"/>
                <a:ea typeface="UD デジタル 教科書体 NP-R" panose="02020400000000000000" pitchFamily="18" charset="-128"/>
              </a:rPr>
              <a:t>Ⅶ</a:t>
            </a:r>
            <a:r>
              <a:rPr lang="ja-JP" altLang="en-US" sz="1100" dirty="0">
                <a:latin typeface="UD デジタル 教科書体 NP-R" panose="02020400000000000000" pitchFamily="18" charset="-128"/>
                <a:ea typeface="UD デジタル 教科書体 NP-R" panose="02020400000000000000" pitchFamily="18" charset="-128"/>
              </a:rPr>
              <a:t>編　動物の飼養管理</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各論</a:t>
            </a:r>
            <a:r>
              <a:rPr lang="en-US" altLang="ja-JP" sz="1100" dirty="0">
                <a:latin typeface="UD デジタル 教科書体 NP-R" panose="02020400000000000000" pitchFamily="18" charset="-128"/>
                <a:ea typeface="UD デジタル 教科書体 NP-R" panose="02020400000000000000" pitchFamily="18" charset="-128"/>
              </a:rPr>
              <a:t>〉</a:t>
            </a:r>
          </a:p>
          <a:p>
            <a:r>
              <a:rPr kumimoji="1" lang="ja-JP" altLang="en-US" sz="1100" dirty="0" smtClean="0">
                <a:latin typeface="UD デジタル 教科書体 NP-R" panose="02020400000000000000" pitchFamily="18" charset="-128"/>
                <a:ea typeface="UD デジタル 教科書体 NP-R" panose="02020400000000000000" pitchFamily="18" charset="-128"/>
              </a:rPr>
              <a:t>第</a:t>
            </a:r>
            <a:r>
              <a:rPr kumimoji="1" lang="en-US" altLang="ja-JP" sz="1100" dirty="0" smtClean="0">
                <a:latin typeface="UD デジタル 教科書体 NP-R" panose="02020400000000000000" pitchFamily="18" charset="-128"/>
                <a:ea typeface="UD デジタル 教科書体 NP-R" panose="02020400000000000000" pitchFamily="18" charset="-128"/>
              </a:rPr>
              <a:t>1</a:t>
            </a:r>
            <a:r>
              <a:rPr kumimoji="1" lang="ja-JP" altLang="en-US" sz="1100" dirty="0" smtClean="0">
                <a:latin typeface="UD デジタル 教科書体 NP-R" panose="02020400000000000000" pitchFamily="18" charset="-128"/>
                <a:ea typeface="UD デジタル 教科書体 NP-R" panose="02020400000000000000" pitchFamily="18" charset="-128"/>
              </a:rPr>
              <a:t>章</a:t>
            </a:r>
            <a:r>
              <a:rPr kumimoji="1" lang="ja-JP" altLang="en-US" sz="1100" dirty="0">
                <a:latin typeface="UD デジタル 教科書体 NP-R" panose="02020400000000000000" pitchFamily="18" charset="-128"/>
                <a:ea typeface="UD デジタル 教科書体 NP-R" panose="02020400000000000000" pitchFamily="18" charset="-128"/>
              </a:rPr>
              <a:t>　犬の飼養管理</a:t>
            </a:r>
            <a:endParaRPr kumimoji="1" lang="en-US" altLang="ja-JP" sz="1100" dirty="0">
              <a:latin typeface="UD デジタル 教科書体 NP-R" panose="02020400000000000000" pitchFamily="18" charset="-128"/>
              <a:ea typeface="UD デジタル 教科書体 NP-R" panose="02020400000000000000" pitchFamily="18" charset="-128"/>
            </a:endParaRPr>
          </a:p>
          <a:p>
            <a:r>
              <a:rPr lang="ja-JP" altLang="en-US" sz="1100" dirty="0">
                <a:latin typeface="UD デジタル 教科書体 NP-R" panose="02020400000000000000" pitchFamily="18" charset="-128"/>
                <a:ea typeface="UD デジタル 教科書体 NP-R" panose="02020400000000000000" pitchFamily="18" charset="-128"/>
              </a:rPr>
              <a:t>第</a:t>
            </a:r>
            <a:r>
              <a:rPr lang="en-US" altLang="ja-JP" sz="1100" dirty="0">
                <a:latin typeface="UD デジタル 教科書体 NP-R" panose="02020400000000000000" pitchFamily="18" charset="-128"/>
                <a:ea typeface="UD デジタル 教科書体 NP-R" panose="02020400000000000000" pitchFamily="18" charset="-128"/>
              </a:rPr>
              <a:t>2</a:t>
            </a:r>
            <a:r>
              <a:rPr lang="ja-JP" altLang="en-US" sz="1100" dirty="0">
                <a:latin typeface="UD デジタル 教科書体 NP-R" panose="02020400000000000000" pitchFamily="18" charset="-128"/>
                <a:ea typeface="UD デジタル 教科書体 NP-R" panose="02020400000000000000" pitchFamily="18" charset="-128"/>
              </a:rPr>
              <a:t>章　猫の飼養管理</a:t>
            </a:r>
            <a:endParaRPr lang="en-US" altLang="ja-JP" sz="1100" dirty="0">
              <a:latin typeface="UD デジタル 教科書体 NP-R" panose="02020400000000000000" pitchFamily="18" charset="-128"/>
              <a:ea typeface="UD デジタル 教科書体 NP-R" panose="02020400000000000000" pitchFamily="18" charset="-128"/>
            </a:endParaRPr>
          </a:p>
          <a:p>
            <a:endParaRPr lang="en-US" altLang="ja-JP" sz="1100" dirty="0">
              <a:latin typeface="UD デジタル 教科書体 NP-R" panose="02020400000000000000" pitchFamily="18" charset="-128"/>
              <a:ea typeface="UD デジタル 教科書体 NP-R" panose="02020400000000000000" pitchFamily="18" charset="-128"/>
            </a:endParaRPr>
          </a:p>
        </p:txBody>
      </p:sp>
      <p:sp>
        <p:nvSpPr>
          <p:cNvPr id="9" name="テキスト ボックス 8"/>
          <p:cNvSpPr txBox="1"/>
          <p:nvPr/>
        </p:nvSpPr>
        <p:spPr>
          <a:xfrm>
            <a:off x="3058593" y="771589"/>
            <a:ext cx="7447482" cy="707886"/>
          </a:xfrm>
          <a:prstGeom prst="rect">
            <a:avLst/>
          </a:prstGeom>
          <a:noFill/>
        </p:spPr>
        <p:txBody>
          <a:bodyPr wrap="square" rtlCol="0">
            <a:spAutoFit/>
          </a:bodyPr>
          <a:lstStyle/>
          <a:p>
            <a:r>
              <a:rPr kumimoji="1" lang="ja-JP" altLang="en-US" sz="4000" dirty="0" smtClean="0">
                <a:latin typeface="UD デジタル 教科書体 NP-B" panose="02020700000000000000" pitchFamily="18" charset="-128"/>
                <a:ea typeface="UD デジタル 教科書体 NP-B" panose="02020700000000000000" pitchFamily="18" charset="-128"/>
              </a:rPr>
              <a:t>イヌ・ネコの口腔形態機能</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10" name="テキスト ボックス 9"/>
          <p:cNvSpPr txBox="1"/>
          <p:nvPr/>
        </p:nvSpPr>
        <p:spPr>
          <a:xfrm>
            <a:off x="6187889" y="504012"/>
            <a:ext cx="1188890"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こうくう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11" name="テキスト ボックス 10"/>
          <p:cNvSpPr txBox="1"/>
          <p:nvPr/>
        </p:nvSpPr>
        <p:spPr>
          <a:xfrm>
            <a:off x="6830008" y="6531427"/>
            <a:ext cx="5253134" cy="223936"/>
          </a:xfrm>
          <a:prstGeom prst="rect">
            <a:avLst/>
          </a:prstGeom>
          <a:noFill/>
        </p:spPr>
        <p:txBody>
          <a:bodyPr wrap="square" rtlCol="0">
            <a:spAutoFit/>
          </a:bodyPr>
          <a:lstStyle/>
          <a:p>
            <a:r>
              <a:rPr kumimoji="1" lang="ja-JP" altLang="en-US" sz="800" dirty="0" smtClean="0"/>
              <a:t>豚足を食べるゴールデン・レトリバー：</a:t>
            </a:r>
            <a:r>
              <a:rPr kumimoji="1" lang="en-US" altLang="ja-JP" sz="800" dirty="0" err="1" smtClean="0"/>
              <a:t>Denhulde</a:t>
            </a:r>
            <a:r>
              <a:rPr kumimoji="1" lang="en-US" altLang="ja-JP" sz="800" dirty="0" smtClean="0"/>
              <a:t> -</a:t>
            </a:r>
            <a:r>
              <a:rPr kumimoji="1" lang="ja-JP" altLang="en-US" sz="800" dirty="0" smtClean="0"/>
              <a:t>継承 </a:t>
            </a:r>
            <a:r>
              <a:rPr kumimoji="1" lang="en-US" altLang="ja-JP" sz="800" dirty="0"/>
              <a:t>3.0, https://</a:t>
            </a:r>
            <a:r>
              <a:rPr kumimoji="1" lang="en-US" altLang="ja-JP" sz="800" dirty="0" smtClean="0"/>
              <a:t>commons.wikimedia.org/w/index.php?curid=4300940</a:t>
            </a:r>
            <a:endParaRPr kumimoji="1" lang="ja-JP" altLang="en-US" sz="800" dirty="0"/>
          </a:p>
        </p:txBody>
      </p:sp>
      <p:sp>
        <p:nvSpPr>
          <p:cNvPr id="13" name="テキスト ボックス 12"/>
          <p:cNvSpPr txBox="1"/>
          <p:nvPr/>
        </p:nvSpPr>
        <p:spPr>
          <a:xfrm>
            <a:off x="6830008" y="6315983"/>
            <a:ext cx="1402948"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使用した写真の著作権表示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9650" y="1533687"/>
            <a:ext cx="2297092" cy="3029132"/>
          </a:xfrm>
          <a:prstGeom prst="rect">
            <a:avLst/>
          </a:prstGeom>
        </p:spPr>
      </p:pic>
      <p:sp>
        <p:nvSpPr>
          <p:cNvPr id="8" name="テキスト ボックス 7"/>
          <p:cNvSpPr txBox="1"/>
          <p:nvPr/>
        </p:nvSpPr>
        <p:spPr>
          <a:xfrm>
            <a:off x="1920070" y="5728492"/>
            <a:ext cx="8480207" cy="369332"/>
          </a:xfrm>
          <a:prstGeom prst="rect">
            <a:avLst/>
          </a:prstGeom>
          <a:noFill/>
        </p:spPr>
        <p:txBody>
          <a:bodyPr wrap="none" rtlCol="0">
            <a:spAutoFit/>
          </a:bodyPr>
          <a:lstStyle/>
          <a:p>
            <a:r>
              <a:rPr kumimoji="1" lang="ja-JP" altLang="en-US" dirty="0" smtClean="0">
                <a:solidFill>
                  <a:srgbClr val="0070C0"/>
                </a:solidFill>
              </a:rPr>
              <a:t>文部科学省　沖縄・動物系分野における有機的高専連携プログラム開発・実証事業</a:t>
            </a:r>
            <a:endParaRPr kumimoji="1" lang="ja-JP" altLang="en-US" dirty="0">
              <a:solidFill>
                <a:srgbClr val="0070C0"/>
              </a:solidFill>
            </a:endParaRPr>
          </a:p>
        </p:txBody>
      </p:sp>
    </p:spTree>
    <p:extLst>
      <p:ext uri="{BB962C8B-B14F-4D97-AF65-F5344CB8AC3E}">
        <p14:creationId xmlns:p14="http://schemas.microsoft.com/office/powerpoint/2010/main" val="3909105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犬の</a:t>
            </a:r>
            <a:r>
              <a:rPr lang="ja-JP" altLang="en-US" dirty="0">
                <a:latin typeface="UD デジタル 教科書体 NP-B" panose="02020700000000000000" pitchFamily="18" charset="-128"/>
                <a:ea typeface="UD デジタル 教科書体 NP-B" panose="02020700000000000000" pitchFamily="18" charset="-128"/>
              </a:rPr>
              <a:t>歯</a:t>
            </a:r>
            <a:r>
              <a:rPr lang="ja-JP" altLang="en-US" dirty="0" smtClean="0">
                <a:latin typeface="UD デジタル 教科書体 NP-B" panose="02020700000000000000" pitchFamily="18" charset="-128"/>
                <a:ea typeface="UD デジタル 教科書体 NP-B" panose="02020700000000000000" pitchFamily="18" charset="-128"/>
              </a:rPr>
              <a:t>を書いて</a:t>
            </a:r>
            <a:r>
              <a:rPr lang="ja-JP" altLang="en-US" dirty="0">
                <a:latin typeface="UD デジタル 教科書体 NP-B" panose="02020700000000000000" pitchFamily="18" charset="-128"/>
                <a:ea typeface="UD デジタル 教科書体 NP-B" panose="02020700000000000000" pitchFamily="18" charset="-128"/>
              </a:rPr>
              <a:t>みよう。</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2"/>
          <a:stretch>
            <a:fillRect/>
          </a:stretch>
        </p:blipFill>
        <p:spPr>
          <a:xfrm>
            <a:off x="336416" y="278289"/>
            <a:ext cx="1189846" cy="1150620"/>
          </a:xfrm>
          <a:prstGeom prst="rect">
            <a:avLst/>
          </a:prstGeom>
        </p:spPr>
      </p:pic>
      <p:pic>
        <p:nvPicPr>
          <p:cNvPr id="10" name="図 9"/>
          <p:cNvPicPr>
            <a:picLocks noChangeAspect="1"/>
          </p:cNvPicPr>
          <p:nvPr/>
        </p:nvPicPr>
        <p:blipFill>
          <a:blip r:embed="rId3"/>
          <a:stretch>
            <a:fillRect/>
          </a:stretch>
        </p:blipFill>
        <p:spPr>
          <a:xfrm>
            <a:off x="-363380" y="1779380"/>
            <a:ext cx="7855862" cy="5237241"/>
          </a:xfrm>
          <a:prstGeom prst="rect">
            <a:avLst/>
          </a:prstGeom>
        </p:spPr>
      </p:pic>
      <p:sp>
        <p:nvSpPr>
          <p:cNvPr id="11" name="テキスト ボックス 10"/>
          <p:cNvSpPr txBox="1"/>
          <p:nvPr/>
        </p:nvSpPr>
        <p:spPr>
          <a:xfrm>
            <a:off x="7492482" y="1940767"/>
            <a:ext cx="4348065" cy="3108543"/>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＜ポイント＞</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1</a:t>
            </a:r>
            <a:r>
              <a:rPr kumimoji="1" lang="ja-JP" altLang="en-US" sz="2800" dirty="0" smtClean="0">
                <a:latin typeface="UD デジタル 教科書体 NP-B" panose="02020700000000000000" pitchFamily="18" charset="-128"/>
                <a:ea typeface="UD デジタル 教科書体 NP-B" panose="02020700000000000000" pitchFamily="18" charset="-128"/>
              </a:rPr>
              <a:t>　形の特徴</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2</a:t>
            </a:r>
            <a:r>
              <a:rPr kumimoji="1" lang="ja-JP" altLang="en-US" sz="2800" dirty="0" smtClean="0">
                <a:latin typeface="UD デジタル 教科書体 NP-B" panose="02020700000000000000" pitchFamily="18" charset="-128"/>
                <a:ea typeface="UD デジタル 教科書体 NP-B" panose="02020700000000000000" pitchFamily="18" charset="-128"/>
              </a:rPr>
              <a:t>　位置と大きさ</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en-US" altLang="ja-JP" sz="2800" dirty="0" smtClean="0">
                <a:latin typeface="UD デジタル 教科書体 NP-B" panose="02020700000000000000" pitchFamily="18" charset="-128"/>
                <a:ea typeface="UD デジタル 教科書体 NP-B" panose="02020700000000000000" pitchFamily="18" charset="-128"/>
              </a:rPr>
              <a:t>3</a:t>
            </a:r>
            <a:r>
              <a:rPr kumimoji="1" lang="ja-JP" altLang="en-US" sz="2800" dirty="0" smtClean="0">
                <a:latin typeface="UD デジタル 教科書体 NP-B" panose="02020700000000000000" pitchFamily="18" charset="-128"/>
                <a:ea typeface="UD デジタル 教科書体 NP-B" panose="02020700000000000000" pitchFamily="18" charset="-128"/>
              </a:rPr>
              <a:t>　歯の数</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9554548" y="6456782"/>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4"/>
              </a:rPr>
              <a:t>https://</a:t>
            </a:r>
            <a:r>
              <a:rPr kumimoji="1" lang="en-US" altLang="ja-JP" sz="800" dirty="0" smtClean="0">
                <a:hlinkClick r:id="rId4"/>
              </a:rPr>
              <a:t>www.silhouette-ac.com/</a:t>
            </a:r>
            <a:endParaRPr kumimoji="1" lang="en-US" altLang="ja-JP" sz="800" dirty="0"/>
          </a:p>
          <a:p>
            <a:r>
              <a:rPr kumimoji="1" lang="ja-JP" altLang="en-US" sz="800" dirty="0" smtClean="0"/>
              <a:t>イヌの歯書き込みイラスト：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9554548" y="6259996"/>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630522" y="3149453"/>
            <a:ext cx="961052"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上顎</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9" name="テキスト ボックス 8"/>
          <p:cNvSpPr txBox="1"/>
          <p:nvPr/>
        </p:nvSpPr>
        <p:spPr>
          <a:xfrm>
            <a:off x="615819" y="2920482"/>
            <a:ext cx="1343609" cy="307777"/>
          </a:xfrm>
          <a:prstGeom prst="rect">
            <a:avLst/>
          </a:prstGeom>
          <a:noFill/>
        </p:spPr>
        <p:txBody>
          <a:bodyPr wrap="square" rtlCol="0">
            <a:spAutoFit/>
          </a:bodyPr>
          <a:lstStyle/>
          <a:p>
            <a:r>
              <a:rPr kumimoji="1" lang="ja-JP" altLang="en-US" sz="1400" dirty="0" smtClean="0">
                <a:latin typeface="UD デジタル 教科書体 NP-B" panose="02020700000000000000" pitchFamily="18" charset="-128"/>
                <a:ea typeface="UD デジタル 教科書体 NP-B" panose="02020700000000000000" pitchFamily="18" charset="-128"/>
              </a:rPr>
              <a:t>じょうが</a:t>
            </a:r>
            <a:r>
              <a:rPr kumimoji="1" lang="ja-JP" altLang="en-US" sz="1400" dirty="0" err="1" smtClean="0">
                <a:latin typeface="UD デジタル 教科書体 NP-B" panose="02020700000000000000" pitchFamily="18" charset="-128"/>
                <a:ea typeface="UD デジタル 教科書体 NP-B" panose="02020700000000000000" pitchFamily="18" charset="-128"/>
              </a:rPr>
              <a:t>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
        <p:nvSpPr>
          <p:cNvPr id="14" name="テキスト ボックス 13"/>
          <p:cNvSpPr txBox="1"/>
          <p:nvPr/>
        </p:nvSpPr>
        <p:spPr>
          <a:xfrm>
            <a:off x="4720440" y="5849111"/>
            <a:ext cx="961052" cy="52322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下顎</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5" name="テキスト ボックス 14"/>
          <p:cNvSpPr txBox="1"/>
          <p:nvPr/>
        </p:nvSpPr>
        <p:spPr>
          <a:xfrm>
            <a:off x="4817709" y="5620140"/>
            <a:ext cx="975755" cy="307777"/>
          </a:xfrm>
          <a:prstGeom prst="rect">
            <a:avLst/>
          </a:prstGeom>
          <a:noFill/>
        </p:spPr>
        <p:txBody>
          <a:bodyPr wrap="square" rtlCol="0">
            <a:spAutoFit/>
          </a:bodyPr>
          <a:lstStyle/>
          <a:p>
            <a:r>
              <a:rPr kumimoji="1" lang="ja-JP" altLang="en-US" sz="1400" dirty="0" smtClean="0">
                <a:latin typeface="UD デジタル 教科書体 NP-B" panose="02020700000000000000" pitchFamily="18" charset="-128"/>
                <a:ea typeface="UD デジタル 教科書体 NP-B" panose="02020700000000000000" pitchFamily="18" charset="-128"/>
              </a:rPr>
              <a:t>かがく</a:t>
            </a:r>
            <a:endParaRPr kumimoji="1" lang="ja-JP" altLang="en-US" sz="1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98516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14607" y="1641524"/>
            <a:ext cx="7801387" cy="5200925"/>
          </a:xfrm>
          <a:prstGeom prst="rect">
            <a:avLst/>
          </a:prstGeom>
        </p:spPr>
      </p:pic>
      <p:sp>
        <p:nvSpPr>
          <p:cNvPr id="2"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犬の歯のこと</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3"/>
          <a:stretch>
            <a:fillRect/>
          </a:stretch>
        </p:blipFill>
        <p:spPr>
          <a:xfrm>
            <a:off x="336416" y="278289"/>
            <a:ext cx="1189846" cy="1150620"/>
          </a:xfrm>
          <a:prstGeom prst="rect">
            <a:avLst/>
          </a:prstGeom>
        </p:spPr>
      </p:pic>
      <p:sp>
        <p:nvSpPr>
          <p:cNvPr id="11" name="テキスト ボックス 10"/>
          <p:cNvSpPr txBox="1"/>
          <p:nvPr/>
        </p:nvSpPr>
        <p:spPr>
          <a:xfrm>
            <a:off x="7492482" y="1940767"/>
            <a:ext cx="4348065" cy="2246769"/>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＜切歯（門歯）＞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獲物を捕らえたり、噛んだり、噛み切ったりします</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9582540" y="5943599"/>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4"/>
              </a:rPr>
              <a:t>https://</a:t>
            </a:r>
            <a:r>
              <a:rPr kumimoji="1" lang="en-US" altLang="ja-JP" sz="800" dirty="0" smtClean="0">
                <a:hlinkClick r:id="rId4"/>
              </a:rPr>
              <a:t>www.silhouette-ac.com/</a:t>
            </a:r>
            <a:endParaRPr kumimoji="1" lang="en-US" altLang="ja-JP" sz="800" dirty="0"/>
          </a:p>
          <a:p>
            <a:r>
              <a:rPr kumimoji="1" lang="ja-JP" altLang="en-US" sz="800" dirty="0" smtClean="0"/>
              <a:t>イヌの歯書き込みイラスト：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9582540" y="5746813"/>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9582540" y="6239134"/>
            <a:ext cx="1350050"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参考にした情報・文献表示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582540" y="6460571"/>
            <a:ext cx="2453951" cy="215444"/>
          </a:xfrm>
          <a:prstGeom prst="rect">
            <a:avLst/>
          </a:prstGeom>
          <a:noFill/>
        </p:spPr>
        <p:txBody>
          <a:bodyPr wrap="square" rtlCol="0">
            <a:spAutoFit/>
          </a:bodyPr>
          <a:lstStyle/>
          <a:p>
            <a:r>
              <a:rPr kumimoji="1" lang="ja-JP" altLang="en-US" sz="800" dirty="0" smtClean="0"/>
              <a:t>獣医師広報板：</a:t>
            </a:r>
            <a:r>
              <a:rPr kumimoji="1" lang="en-US" altLang="ja-JP" sz="800" dirty="0"/>
              <a:t>https://</a:t>
            </a:r>
            <a:r>
              <a:rPr kumimoji="1" lang="en-US" altLang="ja-JP" sz="800" dirty="0" smtClean="0"/>
              <a:t>www.vets.ne.jp/</a:t>
            </a:r>
            <a:endParaRPr kumimoji="1" lang="ja-JP" altLang="en-US" sz="800" dirty="0"/>
          </a:p>
        </p:txBody>
      </p:sp>
      <p:sp>
        <p:nvSpPr>
          <p:cNvPr id="4" name="テキスト ボックス 3"/>
          <p:cNvSpPr txBox="1"/>
          <p:nvPr/>
        </p:nvSpPr>
        <p:spPr>
          <a:xfrm>
            <a:off x="7884367" y="1641524"/>
            <a:ext cx="1866123"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せっし　もんし</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
        <p:nvSpPr>
          <p:cNvPr id="6" name="右中かっこ 5"/>
          <p:cNvSpPr/>
          <p:nvPr/>
        </p:nvSpPr>
        <p:spPr>
          <a:xfrm rot="15434421">
            <a:off x="1217487" y="4473692"/>
            <a:ext cx="157056" cy="712256"/>
          </a:xfrm>
          <a:prstGeom prst="rightBrace">
            <a:avLst>
              <a:gd name="adj1" fmla="val 83333"/>
              <a:gd name="adj2" fmla="val 50000"/>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787421" y="4241986"/>
            <a:ext cx="738841" cy="369332"/>
          </a:xfrm>
          <a:prstGeom prst="rect">
            <a:avLst/>
          </a:prstGeom>
          <a:no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切歯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203382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20294" y="1658516"/>
            <a:ext cx="7785376" cy="5190251"/>
          </a:xfrm>
          <a:prstGeom prst="rect">
            <a:avLst/>
          </a:prstGeom>
        </p:spPr>
      </p:pic>
      <p:sp>
        <p:nvSpPr>
          <p:cNvPr id="2"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a:t>
            </a:r>
            <a:r>
              <a:rPr lang="ja-JP" altLang="en-US" dirty="0">
                <a:latin typeface="UD デジタル 教科書体 NP-B" panose="02020700000000000000" pitchFamily="18" charset="-128"/>
                <a:ea typeface="UD デジタル 教科書体 NP-B" panose="02020700000000000000" pitchFamily="18" charset="-128"/>
              </a:rPr>
              <a:t>の歯のこと</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3"/>
          <a:stretch>
            <a:fillRect/>
          </a:stretch>
        </p:blipFill>
        <p:spPr>
          <a:xfrm>
            <a:off x="336416" y="278289"/>
            <a:ext cx="1189846" cy="1150620"/>
          </a:xfrm>
          <a:prstGeom prst="rect">
            <a:avLst/>
          </a:prstGeom>
        </p:spPr>
      </p:pic>
      <p:sp>
        <p:nvSpPr>
          <p:cNvPr id="11" name="テキスト ボックス 10"/>
          <p:cNvSpPr txBox="1"/>
          <p:nvPr/>
        </p:nvSpPr>
        <p:spPr>
          <a:xfrm>
            <a:off x="7492482" y="1940767"/>
            <a:ext cx="4348065" cy="3539430"/>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＜犬歯＞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　獲物を捕らえたり、引き裂いたり、突き刺してくわえたりします。</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　</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　敵から身を守るための武器の役目もあります。</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9386596" y="5943599"/>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4"/>
              </a:rPr>
              <a:t>https://</a:t>
            </a:r>
            <a:r>
              <a:rPr kumimoji="1" lang="en-US" altLang="ja-JP" sz="800" dirty="0" smtClean="0">
                <a:hlinkClick r:id="rId4"/>
              </a:rPr>
              <a:t>www.silhouette-ac.com/</a:t>
            </a:r>
            <a:endParaRPr kumimoji="1" lang="en-US" altLang="ja-JP" sz="800" dirty="0"/>
          </a:p>
          <a:p>
            <a:r>
              <a:rPr kumimoji="1" lang="ja-JP" altLang="en-US" sz="800" dirty="0" smtClean="0"/>
              <a:t>イヌの歯書き込みイラスト：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9386596" y="5746813"/>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9386596" y="6239134"/>
            <a:ext cx="1350050"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参考にした情報・文献表示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386596" y="6460571"/>
            <a:ext cx="2453951" cy="215444"/>
          </a:xfrm>
          <a:prstGeom prst="rect">
            <a:avLst/>
          </a:prstGeom>
          <a:noFill/>
        </p:spPr>
        <p:txBody>
          <a:bodyPr wrap="square" rtlCol="0">
            <a:spAutoFit/>
          </a:bodyPr>
          <a:lstStyle/>
          <a:p>
            <a:r>
              <a:rPr kumimoji="1" lang="ja-JP" altLang="en-US" sz="800" dirty="0" smtClean="0"/>
              <a:t>獣医師広報板：</a:t>
            </a:r>
            <a:r>
              <a:rPr kumimoji="1" lang="en-US" altLang="ja-JP" sz="800" dirty="0"/>
              <a:t>https://</a:t>
            </a:r>
            <a:r>
              <a:rPr kumimoji="1" lang="en-US" altLang="ja-JP" sz="800" dirty="0" smtClean="0"/>
              <a:t>www.vets.ne.jp/</a:t>
            </a:r>
            <a:endParaRPr kumimoji="1" lang="ja-JP" altLang="en-US" sz="800" dirty="0"/>
          </a:p>
        </p:txBody>
      </p:sp>
      <p:sp>
        <p:nvSpPr>
          <p:cNvPr id="15" name="テキスト ボックス 14"/>
          <p:cNvSpPr txBox="1"/>
          <p:nvPr/>
        </p:nvSpPr>
        <p:spPr>
          <a:xfrm>
            <a:off x="1156841" y="3495537"/>
            <a:ext cx="738841" cy="369332"/>
          </a:xfrm>
          <a:prstGeom prst="rect">
            <a:avLst/>
          </a:prstGeom>
          <a:no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犬歯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cxnSp>
        <p:nvCxnSpPr>
          <p:cNvPr id="16" name="直線矢印コネクタ 15"/>
          <p:cNvCxnSpPr/>
          <p:nvPr/>
        </p:nvCxnSpPr>
        <p:spPr>
          <a:xfrm>
            <a:off x="1660693" y="3864869"/>
            <a:ext cx="234989" cy="10523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7884367" y="1641524"/>
            <a:ext cx="1866123"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けんし</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60675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251927" y="1688840"/>
            <a:ext cx="7711752" cy="5141168"/>
          </a:xfrm>
          <a:prstGeom prst="rect">
            <a:avLst/>
          </a:prstGeom>
        </p:spPr>
      </p:pic>
      <p:sp>
        <p:nvSpPr>
          <p:cNvPr id="2"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a:t>
            </a:r>
            <a:r>
              <a:rPr lang="ja-JP" altLang="en-US" dirty="0">
                <a:latin typeface="UD デジタル 教科書体 NP-B" panose="02020700000000000000" pitchFamily="18" charset="-128"/>
                <a:ea typeface="UD デジタル 教科書体 NP-B" panose="02020700000000000000" pitchFamily="18" charset="-128"/>
              </a:rPr>
              <a:t>の歯のこと</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3"/>
          <a:stretch>
            <a:fillRect/>
          </a:stretch>
        </p:blipFill>
        <p:spPr>
          <a:xfrm>
            <a:off x="336416" y="278289"/>
            <a:ext cx="1189846" cy="1150620"/>
          </a:xfrm>
          <a:prstGeom prst="rect">
            <a:avLst/>
          </a:prstGeom>
        </p:spPr>
      </p:pic>
      <p:sp>
        <p:nvSpPr>
          <p:cNvPr id="11" name="テキスト ボックス 10"/>
          <p:cNvSpPr txBox="1"/>
          <p:nvPr/>
        </p:nvSpPr>
        <p:spPr>
          <a:xfrm>
            <a:off x="7492482" y="1940767"/>
            <a:ext cx="4348065" cy="1815882"/>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＜前臼歯＞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柔らかい組織や骨の切断やすりつぶしを行います。</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9479903" y="5943599"/>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4"/>
              </a:rPr>
              <a:t>https://</a:t>
            </a:r>
            <a:r>
              <a:rPr kumimoji="1" lang="en-US" altLang="ja-JP" sz="800" dirty="0" smtClean="0">
                <a:hlinkClick r:id="rId4"/>
              </a:rPr>
              <a:t>www.silhouette-ac.com/</a:t>
            </a:r>
            <a:endParaRPr kumimoji="1" lang="en-US" altLang="ja-JP" sz="800" dirty="0"/>
          </a:p>
          <a:p>
            <a:r>
              <a:rPr kumimoji="1" lang="ja-JP" altLang="en-US" sz="800" dirty="0" smtClean="0"/>
              <a:t>イヌの歯書き込みイラスト：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9479903" y="5746813"/>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9479903" y="6239134"/>
            <a:ext cx="1350050"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参考にした情報・文献表示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479903" y="6460571"/>
            <a:ext cx="2453951" cy="215444"/>
          </a:xfrm>
          <a:prstGeom prst="rect">
            <a:avLst/>
          </a:prstGeom>
          <a:noFill/>
        </p:spPr>
        <p:txBody>
          <a:bodyPr wrap="square" rtlCol="0">
            <a:spAutoFit/>
          </a:bodyPr>
          <a:lstStyle/>
          <a:p>
            <a:r>
              <a:rPr kumimoji="1" lang="ja-JP" altLang="en-US" sz="800" dirty="0" smtClean="0"/>
              <a:t>獣医師広報板：</a:t>
            </a:r>
            <a:r>
              <a:rPr kumimoji="1" lang="en-US" altLang="ja-JP" sz="800" dirty="0"/>
              <a:t>https://</a:t>
            </a:r>
            <a:r>
              <a:rPr kumimoji="1" lang="en-US" altLang="ja-JP" sz="800" dirty="0" smtClean="0"/>
              <a:t>www.vets.ne.jp/</a:t>
            </a:r>
            <a:endParaRPr kumimoji="1" lang="ja-JP" altLang="en-US" sz="800" dirty="0"/>
          </a:p>
        </p:txBody>
      </p:sp>
      <p:sp>
        <p:nvSpPr>
          <p:cNvPr id="15" name="右中かっこ 14"/>
          <p:cNvSpPr/>
          <p:nvPr/>
        </p:nvSpPr>
        <p:spPr>
          <a:xfrm rot="15986807">
            <a:off x="2838342" y="3647080"/>
            <a:ext cx="253664" cy="1665031"/>
          </a:xfrm>
          <a:prstGeom prst="rightBrace">
            <a:avLst>
              <a:gd name="adj1" fmla="val 83333"/>
              <a:gd name="adj2" fmla="val 50000"/>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2541577" y="3877420"/>
            <a:ext cx="1078701" cy="369332"/>
          </a:xfrm>
          <a:prstGeom prst="rect">
            <a:avLst/>
          </a:prstGeom>
          <a:no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前臼歯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7738299" y="1688840"/>
            <a:ext cx="1866123" cy="369332"/>
          </a:xfrm>
          <a:prstGeom prst="rect">
            <a:avLst/>
          </a:prstGeom>
          <a:noFill/>
        </p:spPr>
        <p:txBody>
          <a:bodyPr wrap="square" rtlCol="0">
            <a:spAutoFit/>
          </a:bodyPr>
          <a:lstStyle/>
          <a:p>
            <a:r>
              <a:rPr kumimoji="1" lang="ja-JP" altLang="en-US" dirty="0" err="1" smtClean="0">
                <a:latin typeface="UD デジタル 教科書体 NP-B" panose="02020700000000000000" pitchFamily="18" charset="-128"/>
                <a:ea typeface="UD デジタル 教科書体 NP-B" panose="02020700000000000000" pitchFamily="18" charset="-128"/>
              </a:rPr>
              <a:t>ぜん</a:t>
            </a:r>
            <a:r>
              <a:rPr kumimoji="1" lang="ja-JP" altLang="en-US" dirty="0" smtClean="0">
                <a:latin typeface="UD デジタル 教科書体 NP-B" panose="02020700000000000000" pitchFamily="18" charset="-128"/>
                <a:ea typeface="UD デジタル 教科書体 NP-B" panose="02020700000000000000" pitchFamily="18" charset="-128"/>
              </a:rPr>
              <a:t>きゅうし</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33652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76891" y="1632857"/>
            <a:ext cx="7837715" cy="5225143"/>
          </a:xfrm>
          <a:prstGeom prst="rect">
            <a:avLst/>
          </a:prstGeom>
        </p:spPr>
      </p:pic>
      <p:sp>
        <p:nvSpPr>
          <p:cNvPr id="2" name="タイトル 1"/>
          <p:cNvSpPr>
            <a:spLocks noGrp="1"/>
          </p:cNvSpPr>
          <p:nvPr>
            <p:ph type="title"/>
          </p:nvPr>
        </p:nvSpPr>
        <p:spPr>
          <a:xfrm>
            <a:off x="1768858" y="593360"/>
            <a:ext cx="6423420" cy="835549"/>
          </a:xfrm>
        </p:spPr>
        <p:txBody>
          <a:bodyPr/>
          <a:lstStyle/>
          <a:p>
            <a:r>
              <a:rPr lang="ja-JP" altLang="en-US" dirty="0" smtClean="0">
                <a:latin typeface="UD デジタル 教科書体 NP-B" panose="02020700000000000000" pitchFamily="18" charset="-128"/>
                <a:ea typeface="UD デジタル 教科書体 NP-B" panose="02020700000000000000" pitchFamily="18" charset="-128"/>
              </a:rPr>
              <a:t>犬</a:t>
            </a:r>
            <a:r>
              <a:rPr lang="ja-JP" altLang="en-US" dirty="0">
                <a:latin typeface="UD デジタル 教科書体 NP-B" panose="02020700000000000000" pitchFamily="18" charset="-128"/>
                <a:ea typeface="UD デジタル 教科書体 NP-B" panose="02020700000000000000" pitchFamily="18" charset="-128"/>
              </a:rPr>
              <a:t>の歯のこと</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pic>
        <p:nvPicPr>
          <p:cNvPr id="5" name="図 4"/>
          <p:cNvPicPr>
            <a:picLocks noChangeAspect="1"/>
          </p:cNvPicPr>
          <p:nvPr/>
        </p:nvPicPr>
        <p:blipFill>
          <a:blip r:embed="rId3"/>
          <a:stretch>
            <a:fillRect/>
          </a:stretch>
        </p:blipFill>
        <p:spPr>
          <a:xfrm>
            <a:off x="336416" y="278289"/>
            <a:ext cx="1189846" cy="1150620"/>
          </a:xfrm>
          <a:prstGeom prst="rect">
            <a:avLst/>
          </a:prstGeom>
        </p:spPr>
      </p:pic>
      <p:sp>
        <p:nvSpPr>
          <p:cNvPr id="11" name="テキスト ボックス 10"/>
          <p:cNvSpPr txBox="1"/>
          <p:nvPr/>
        </p:nvSpPr>
        <p:spPr>
          <a:xfrm>
            <a:off x="7492482" y="1940767"/>
            <a:ext cx="4348065" cy="1384995"/>
          </a:xfrm>
          <a:prstGeom prst="rect">
            <a:avLst/>
          </a:prstGeom>
          <a:noFill/>
        </p:spPr>
        <p:txBody>
          <a:bodyPr wrap="square" rtlCol="0">
            <a:spAutoFit/>
          </a:bodyPr>
          <a:lstStyle/>
          <a:p>
            <a:r>
              <a:rPr kumimoji="1" lang="ja-JP" altLang="en-US" sz="2800" dirty="0" smtClean="0">
                <a:latin typeface="UD デジタル 教科書体 NP-B" panose="02020700000000000000" pitchFamily="18" charset="-128"/>
                <a:ea typeface="UD デジタル 教科書体 NP-B" panose="02020700000000000000" pitchFamily="18" charset="-128"/>
              </a:rPr>
              <a:t>＜後臼歯＞</a:t>
            </a:r>
            <a:endParaRPr kumimoji="1" lang="en-US" altLang="ja-JP" sz="2800" dirty="0" smtClean="0">
              <a:latin typeface="UD デジタル 教科書体 NP-B" panose="02020700000000000000" pitchFamily="18" charset="-128"/>
              <a:ea typeface="UD デジタル 教科書体 NP-B" panose="02020700000000000000" pitchFamily="18" charset="-128"/>
            </a:endParaRPr>
          </a:p>
          <a:p>
            <a:endParaRPr kumimoji="1" lang="en-US" altLang="ja-JP" sz="2800" dirty="0">
              <a:latin typeface="UD デジタル 教科書体 NP-B" panose="02020700000000000000" pitchFamily="18" charset="-128"/>
              <a:ea typeface="UD デジタル 教科書体 NP-B" panose="02020700000000000000" pitchFamily="18" charset="-128"/>
            </a:endParaRPr>
          </a:p>
          <a:p>
            <a:r>
              <a:rPr kumimoji="1" lang="ja-JP" altLang="en-US" sz="2800" dirty="0" smtClean="0">
                <a:latin typeface="UD デジタル 教科書体 NP-B" panose="02020700000000000000" pitchFamily="18" charset="-128"/>
                <a:ea typeface="UD デジタル 教科書体 NP-B" panose="02020700000000000000" pitchFamily="18" charset="-128"/>
              </a:rPr>
              <a:t>食物をすりつぶします。</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12" name="テキスト ボックス 11"/>
          <p:cNvSpPr txBox="1"/>
          <p:nvPr/>
        </p:nvSpPr>
        <p:spPr>
          <a:xfrm>
            <a:off x="9604422" y="5943599"/>
            <a:ext cx="2453951" cy="338554"/>
          </a:xfrm>
          <a:prstGeom prst="rect">
            <a:avLst/>
          </a:prstGeom>
          <a:noFill/>
        </p:spPr>
        <p:txBody>
          <a:bodyPr wrap="square" rtlCol="0">
            <a:spAutoFit/>
          </a:bodyPr>
          <a:lstStyle/>
          <a:p>
            <a:r>
              <a:rPr kumimoji="1" lang="ja-JP" altLang="en-US" sz="800" dirty="0" smtClean="0"/>
              <a:t>著作権フリー素材：</a:t>
            </a:r>
            <a:r>
              <a:rPr kumimoji="1" lang="en-US" altLang="ja-JP" sz="800" dirty="0">
                <a:hlinkClick r:id="rId4"/>
              </a:rPr>
              <a:t>https://</a:t>
            </a:r>
            <a:r>
              <a:rPr kumimoji="1" lang="en-US" altLang="ja-JP" sz="800" dirty="0" smtClean="0">
                <a:hlinkClick r:id="rId4"/>
              </a:rPr>
              <a:t>www.silhouette-ac.com/</a:t>
            </a:r>
            <a:endParaRPr kumimoji="1" lang="en-US" altLang="ja-JP" sz="800" dirty="0"/>
          </a:p>
          <a:p>
            <a:r>
              <a:rPr kumimoji="1" lang="ja-JP" altLang="en-US" sz="800" dirty="0" smtClean="0"/>
              <a:t>イヌの歯書き込みイラスト：</a:t>
            </a:r>
            <a:r>
              <a:rPr kumimoji="1" lang="en-US" altLang="ja-JP" sz="800" dirty="0" err="1" smtClean="0"/>
              <a:t>T.Hirohara</a:t>
            </a:r>
            <a:endParaRPr kumimoji="1" lang="ja-JP" altLang="en-US" sz="800" dirty="0"/>
          </a:p>
        </p:txBody>
      </p:sp>
      <p:sp>
        <p:nvSpPr>
          <p:cNvPr id="13" name="テキスト ボックス 12"/>
          <p:cNvSpPr txBox="1"/>
          <p:nvPr/>
        </p:nvSpPr>
        <p:spPr>
          <a:xfrm>
            <a:off x="9604422" y="5746813"/>
            <a:ext cx="1556836"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使用したイラストの著作権表示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9604422" y="6239134"/>
            <a:ext cx="1350050" cy="215444"/>
          </a:xfrm>
          <a:prstGeom prst="rect">
            <a:avLst/>
          </a:prstGeom>
          <a:noFill/>
        </p:spPr>
        <p:txBody>
          <a:bodyPr wrap="none" rtlCol="0">
            <a:spAutoFit/>
          </a:bodyPr>
          <a:lstStyle/>
          <a:p>
            <a:r>
              <a:rPr kumimoji="1" lang="ja-JP" altLang="en-US" sz="800" b="1" dirty="0" smtClean="0">
                <a:latin typeface="BIZ UDPゴシック" panose="020B0400000000000000" pitchFamily="50" charset="-128"/>
                <a:ea typeface="BIZ UDPゴシック" panose="020B0400000000000000" pitchFamily="50" charset="-128"/>
              </a:rPr>
              <a:t>参考にした情報・文献表示</a:t>
            </a:r>
            <a:endParaRPr kumimoji="1" lang="ja-JP" altLang="en-US" sz="800" b="1"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604422" y="6460571"/>
            <a:ext cx="2453951" cy="215444"/>
          </a:xfrm>
          <a:prstGeom prst="rect">
            <a:avLst/>
          </a:prstGeom>
          <a:noFill/>
        </p:spPr>
        <p:txBody>
          <a:bodyPr wrap="square" rtlCol="0">
            <a:spAutoFit/>
          </a:bodyPr>
          <a:lstStyle/>
          <a:p>
            <a:r>
              <a:rPr kumimoji="1" lang="ja-JP" altLang="en-US" sz="800" dirty="0" smtClean="0"/>
              <a:t>獣医師広報板：</a:t>
            </a:r>
            <a:r>
              <a:rPr kumimoji="1" lang="en-US" altLang="ja-JP" sz="800" dirty="0"/>
              <a:t>https://</a:t>
            </a:r>
            <a:r>
              <a:rPr kumimoji="1" lang="en-US" altLang="ja-JP" sz="800" dirty="0" smtClean="0"/>
              <a:t>www.vets.ne.jp/</a:t>
            </a:r>
            <a:endParaRPr kumimoji="1" lang="ja-JP" altLang="en-US" sz="800" dirty="0"/>
          </a:p>
        </p:txBody>
      </p:sp>
      <p:sp>
        <p:nvSpPr>
          <p:cNvPr id="15" name="右中かっこ 14"/>
          <p:cNvSpPr/>
          <p:nvPr/>
        </p:nvSpPr>
        <p:spPr>
          <a:xfrm rot="15031993">
            <a:off x="4019726" y="3989583"/>
            <a:ext cx="152042" cy="730488"/>
          </a:xfrm>
          <a:prstGeom prst="rightBrace">
            <a:avLst>
              <a:gd name="adj1" fmla="val 83333"/>
              <a:gd name="adj2" fmla="val 50000"/>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3264598" y="3848082"/>
            <a:ext cx="1078701" cy="369332"/>
          </a:xfrm>
          <a:prstGeom prst="rect">
            <a:avLst/>
          </a:prstGeom>
          <a:noFill/>
        </p:spPr>
        <p:txBody>
          <a:bodyPr wrap="square" rtlCol="0">
            <a:spAutoFit/>
          </a:bodyPr>
          <a:lstStyle/>
          <a:p>
            <a:r>
              <a:rPr kumimoji="1" lang="ja-JP" altLang="en-US" dirty="0" smtClean="0">
                <a:solidFill>
                  <a:srgbClr val="FF0000"/>
                </a:solidFill>
                <a:latin typeface="UD デジタル 教科書体 NP-B" panose="02020700000000000000" pitchFamily="18" charset="-128"/>
                <a:ea typeface="UD デジタル 教科書体 NP-B" panose="02020700000000000000" pitchFamily="18" charset="-128"/>
              </a:rPr>
              <a:t>後臼歯</a:t>
            </a:r>
            <a:endParaRPr kumimoji="1" lang="ja-JP" altLang="en-US" dirty="0">
              <a:solidFill>
                <a:srgbClr val="FF0000"/>
              </a:solidFill>
              <a:latin typeface="UD デジタル 教科書体 NP-B" panose="02020700000000000000" pitchFamily="18" charset="-128"/>
              <a:ea typeface="UD デジタル 教科書体 NP-B" panose="02020700000000000000" pitchFamily="18" charset="-128"/>
            </a:endParaRPr>
          </a:p>
        </p:txBody>
      </p:sp>
      <p:sp>
        <p:nvSpPr>
          <p:cNvPr id="17" name="テキスト ボックス 16"/>
          <p:cNvSpPr txBox="1"/>
          <p:nvPr/>
        </p:nvSpPr>
        <p:spPr>
          <a:xfrm>
            <a:off x="7738299" y="1688840"/>
            <a:ext cx="1866123" cy="369332"/>
          </a:xfrm>
          <a:prstGeom prst="rect">
            <a:avLst/>
          </a:prstGeom>
          <a:noFill/>
        </p:spPr>
        <p:txBody>
          <a:bodyPr wrap="square" rtlCol="0">
            <a:spAutoFit/>
          </a:bodyPr>
          <a:lstStyle/>
          <a:p>
            <a:r>
              <a:rPr kumimoji="1" lang="ja-JP" altLang="en-US" dirty="0" smtClean="0">
                <a:latin typeface="UD デジタル 教科書体 NP-B" panose="02020700000000000000" pitchFamily="18" charset="-128"/>
                <a:ea typeface="UD デジタル 教科書体 NP-B" panose="02020700000000000000" pitchFamily="18" charset="-128"/>
              </a:rPr>
              <a:t>こうきゅうし</a:t>
            </a:r>
            <a:endParaRPr kumimoji="1" lang="ja-JP" altLang="en-US"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49680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p:bldP spid="17" grpId="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ウィスプ</Template>
  <TotalTime>6756</TotalTime>
  <Words>1879</Words>
  <Application>Microsoft Office PowerPoint</Application>
  <PresentationFormat>ワイド画面</PresentationFormat>
  <Paragraphs>511</Paragraphs>
  <Slides>46</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46</vt:i4>
      </vt:variant>
    </vt:vector>
  </HeadingPairs>
  <TitlesOfParts>
    <vt:vector size="56" baseType="lpstr">
      <vt:lpstr>BIZ UDPゴシック</vt:lpstr>
      <vt:lpstr>ＭＳ Ｐゴシック</vt:lpstr>
      <vt:lpstr>UD デジタル 教科書体 NP-B</vt:lpstr>
      <vt:lpstr>UD デジタル 教科書体 NP-R</vt:lpstr>
      <vt:lpstr>游ゴシック</vt:lpstr>
      <vt:lpstr>Calibri</vt:lpstr>
      <vt:lpstr>Calibri Light</vt:lpstr>
      <vt:lpstr>Wingdings 2</vt:lpstr>
      <vt:lpstr>HDOfficeLightV0</vt:lpstr>
      <vt:lpstr>1_HDOfficeLightV0</vt:lpstr>
      <vt:lpstr>PowerPoint プレゼンテーション</vt:lpstr>
      <vt:lpstr>今日の学習目標</vt:lpstr>
      <vt:lpstr>PowerPoint プレゼンテーション</vt:lpstr>
      <vt:lpstr>犬の歯を書いてみよう。</vt:lpstr>
      <vt:lpstr>犬の歯を書いてみよう。</vt:lpstr>
      <vt:lpstr>犬の歯のこと</vt:lpstr>
      <vt:lpstr>犬の歯のこと</vt:lpstr>
      <vt:lpstr>犬の歯のこと</vt:lpstr>
      <vt:lpstr>犬の歯のこと</vt:lpstr>
      <vt:lpstr>犬の歯のこと</vt:lpstr>
      <vt:lpstr>犬の歯まとめ</vt:lpstr>
      <vt:lpstr>PowerPoint プレゼンテーション</vt:lpstr>
      <vt:lpstr>犬の歯　テスト</vt:lpstr>
      <vt:lpstr>犬の歯　テスト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犬の口腔</vt:lpstr>
      <vt:lpstr>PowerPoint プレゼンテーション</vt:lpstr>
      <vt:lpstr>犬の不正咬合</vt:lpstr>
      <vt:lpstr>乳歯遺残　　　</vt:lpstr>
      <vt:lpstr>犬の歯周病</vt:lpstr>
      <vt:lpstr>犬のデンタルケア</vt:lpstr>
      <vt:lpstr>PowerPoint プレゼンテーション</vt:lpstr>
      <vt:lpstr>ネコの歯を書いてみよう。</vt:lpstr>
      <vt:lpstr>ネコの歯を書いてみよう。</vt:lpstr>
      <vt:lpstr>ネコの歯を書いてみよう。</vt:lpstr>
      <vt:lpstr>ネコの歯を書いてみよう。</vt:lpstr>
      <vt:lpstr>ネコの歯を書いてみよう。</vt:lpstr>
      <vt:lpstr>ネコの歯を書いてみよう。</vt:lpstr>
      <vt:lpstr>ネコの歯を書いてみよう。</vt:lpstr>
      <vt:lpstr>PowerPoint プレゼンテーション</vt:lpstr>
      <vt:lpstr>ネコの歯テスト</vt:lpstr>
      <vt:lpstr>ネコの歯テスト</vt:lpstr>
      <vt:lpstr>PowerPoint プレゼンテーション</vt:lpstr>
      <vt:lpstr>PowerPoint プレゼンテーション</vt:lpstr>
      <vt:lpstr>PowerPoint プレゼンテーション</vt:lpstr>
      <vt:lpstr>ネコのひげ</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愛玩動物飼養管理士</dc:title>
  <dc:creator>平田 咲恵</dc:creator>
  <cp:lastModifiedBy>Microsoft アカウント</cp:lastModifiedBy>
  <cp:revision>408</cp:revision>
  <cp:lastPrinted>2022-12-28T08:36:46Z</cp:lastPrinted>
  <dcterms:created xsi:type="dcterms:W3CDTF">2021-04-16T04:53:05Z</dcterms:created>
  <dcterms:modified xsi:type="dcterms:W3CDTF">2022-12-29T03:05:34Z</dcterms:modified>
</cp:coreProperties>
</file>