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88150" cy="100187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gYYo6aBKBjgsd2oP2pvtUQNQtQ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84871" cy="502676"/>
          </a:xfrm>
          <a:prstGeom prst="rect">
            <a:avLst/>
          </a:prstGeom>
          <a:noFill/>
          <a:ln>
            <a:noFill/>
          </a:ln>
        </p:spPr>
        <p:txBody>
          <a:bodyPr anchorCtr="0" anchor="t" bIns="48300" lIns="96600" spcFirstLastPara="1" rIns="96600" wrap="square" tIns="48300">
            <a:noAutofit/>
          </a:bodyPr>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01698" y="0"/>
            <a:ext cx="2984871" cy="502676"/>
          </a:xfrm>
          <a:prstGeom prst="rect">
            <a:avLst/>
          </a:prstGeom>
          <a:noFill/>
          <a:ln>
            <a:noFill/>
          </a:ln>
        </p:spPr>
        <p:txBody>
          <a:bodyPr anchorCtr="0" anchor="t" bIns="48300" lIns="96600" spcFirstLastPara="1" rIns="96600" wrap="square" tIns="48300">
            <a:noAutofit/>
          </a:bodyPr>
          <a:lstStyle>
            <a:lvl1pPr lvl="0" marR="0" rtl="0" algn="r">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516039"/>
            <a:ext cx="2984871" cy="502674"/>
          </a:xfrm>
          <a:prstGeom prst="rect">
            <a:avLst/>
          </a:prstGeom>
          <a:noFill/>
          <a:ln>
            <a:noFill/>
          </a:ln>
        </p:spPr>
        <p:txBody>
          <a:bodyPr anchorCtr="0" anchor="b" bIns="48300" lIns="96600" spcFirstLastPara="1" rIns="96600" wrap="square" tIns="48300">
            <a:noAutofit/>
          </a:bodyPr>
          <a:lstStyle>
            <a:lvl1pPr lvl="0" marR="0" rtl="0" algn="l">
              <a:spcBef>
                <a:spcPts val="0"/>
              </a:spcBef>
              <a:spcAft>
                <a:spcPts val="0"/>
              </a:spcAft>
              <a:buSzPts val="1400"/>
              <a:buNone/>
              <a:defRPr b="0" i="0" sz="13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01698" y="9516039"/>
            <a:ext cx="2984871" cy="502674"/>
          </a:xfrm>
          <a:prstGeom prst="rect">
            <a:avLst/>
          </a:prstGeom>
          <a:noFill/>
          <a:ln>
            <a:noFill/>
          </a:ln>
        </p:spPr>
        <p:txBody>
          <a:bodyPr anchorCtr="0" anchor="b" bIns="48300" lIns="96600" spcFirstLastPara="1" rIns="96600" wrap="square" tIns="48300">
            <a:noAutofit/>
          </a:bodyPr>
          <a:lstStyle/>
          <a:p>
            <a:pPr indent="0" lvl="0" marL="0" marR="0" rtl="0" algn="r">
              <a:spcBef>
                <a:spcPts val="0"/>
              </a:spcBef>
              <a:spcAft>
                <a:spcPts val="0"/>
              </a:spcAft>
              <a:buNone/>
            </a:pPr>
            <a:fld id="{00000000-1234-1234-1234-123412341234}" type="slidenum">
              <a:rPr b="0" i="0" lang="ja-JP"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8817" y="4821506"/>
            <a:ext cx="5510530" cy="3944868"/>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61" name="Google Shape;161;p1: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0:notes"/>
          <p:cNvSpPr txBox="1"/>
          <p:nvPr>
            <p:ph idx="1" type="body"/>
          </p:nvPr>
        </p:nvSpPr>
        <p:spPr>
          <a:xfrm>
            <a:off x="688817" y="4821506"/>
            <a:ext cx="5510530" cy="3944868"/>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314" name="Google Shape;314;p10: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1: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11: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323" name="Google Shape;323;p11:notes"/>
          <p:cNvSpPr txBox="1"/>
          <p:nvPr>
            <p:ph idx="12" type="sldNum"/>
          </p:nvPr>
        </p:nvSpPr>
        <p:spPr>
          <a:xfrm>
            <a:off x="3901698" y="9516039"/>
            <a:ext cx="2984871" cy="50267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2: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2: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335" name="Google Shape;335;p12:notes"/>
          <p:cNvSpPr txBox="1"/>
          <p:nvPr>
            <p:ph idx="12" type="sldNum"/>
          </p:nvPr>
        </p:nvSpPr>
        <p:spPr>
          <a:xfrm>
            <a:off x="3901698" y="9516039"/>
            <a:ext cx="2984871" cy="50267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3:notes"/>
          <p:cNvSpPr txBox="1"/>
          <p:nvPr>
            <p:ph idx="1" type="body"/>
          </p:nvPr>
        </p:nvSpPr>
        <p:spPr>
          <a:xfrm>
            <a:off x="688817" y="4821506"/>
            <a:ext cx="5510530" cy="3944868"/>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348" name="Google Shape;348;p13: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4: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14: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357" name="Google Shape;357;p14:notes"/>
          <p:cNvSpPr txBox="1"/>
          <p:nvPr>
            <p:ph idx="12" type="sldNum"/>
          </p:nvPr>
        </p:nvSpPr>
        <p:spPr>
          <a:xfrm>
            <a:off x="3901698" y="9516039"/>
            <a:ext cx="2984871" cy="50267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5: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15: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377" name="Google Shape;377;p15:notes"/>
          <p:cNvSpPr txBox="1"/>
          <p:nvPr>
            <p:ph idx="12" type="sldNum"/>
          </p:nvPr>
        </p:nvSpPr>
        <p:spPr>
          <a:xfrm>
            <a:off x="3901698" y="9516039"/>
            <a:ext cx="2984871" cy="50267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6:notes"/>
          <p:cNvSpPr txBox="1"/>
          <p:nvPr>
            <p:ph idx="1" type="body"/>
          </p:nvPr>
        </p:nvSpPr>
        <p:spPr>
          <a:xfrm>
            <a:off x="688817" y="4821506"/>
            <a:ext cx="5510530" cy="3944868"/>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403" name="Google Shape;403;p16: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7: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17: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412" name="Google Shape;412;p17:notes"/>
          <p:cNvSpPr txBox="1"/>
          <p:nvPr>
            <p:ph idx="12" type="sldNum"/>
          </p:nvPr>
        </p:nvSpPr>
        <p:spPr>
          <a:xfrm>
            <a:off x="3901698" y="9516039"/>
            <a:ext cx="2984871" cy="50267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8:notes"/>
          <p:cNvSpPr txBox="1"/>
          <p:nvPr>
            <p:ph idx="1" type="body"/>
          </p:nvPr>
        </p:nvSpPr>
        <p:spPr>
          <a:xfrm>
            <a:off x="688817" y="4821506"/>
            <a:ext cx="5510530" cy="3944868"/>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429" name="Google Shape;429;p18: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9:notes"/>
          <p:cNvSpPr txBox="1"/>
          <p:nvPr>
            <p:ph idx="1" type="body"/>
          </p:nvPr>
        </p:nvSpPr>
        <p:spPr>
          <a:xfrm>
            <a:off x="688817" y="4821506"/>
            <a:ext cx="5510530" cy="3944868"/>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437" name="Google Shape;437;p19: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notes"/>
          <p:cNvSpPr txBox="1"/>
          <p:nvPr>
            <p:ph idx="1" type="body"/>
          </p:nvPr>
        </p:nvSpPr>
        <p:spPr>
          <a:xfrm>
            <a:off x="688817" y="4821506"/>
            <a:ext cx="5510530" cy="3944868"/>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71" name="Google Shape;171;p2: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0:notes"/>
          <p:cNvSpPr txBox="1"/>
          <p:nvPr>
            <p:ph idx="1" type="body"/>
          </p:nvPr>
        </p:nvSpPr>
        <p:spPr>
          <a:xfrm>
            <a:off x="688817" y="4821506"/>
            <a:ext cx="5510530" cy="3944868"/>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462" name="Google Shape;462;p20: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21:notes"/>
          <p:cNvSpPr txBox="1"/>
          <p:nvPr>
            <p:ph idx="1" type="body"/>
          </p:nvPr>
        </p:nvSpPr>
        <p:spPr>
          <a:xfrm>
            <a:off x="688817" y="4821506"/>
            <a:ext cx="5510530" cy="3944868"/>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492" name="Google Shape;492;p21: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2: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22: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501" name="Google Shape;501;p22:notes"/>
          <p:cNvSpPr txBox="1"/>
          <p:nvPr>
            <p:ph idx="12" type="sldNum"/>
          </p:nvPr>
        </p:nvSpPr>
        <p:spPr>
          <a:xfrm>
            <a:off x="3901698" y="9516039"/>
            <a:ext cx="2984871" cy="50267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3: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23: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515" name="Google Shape;515;p23:notes"/>
          <p:cNvSpPr txBox="1"/>
          <p:nvPr>
            <p:ph idx="12" type="sldNum"/>
          </p:nvPr>
        </p:nvSpPr>
        <p:spPr>
          <a:xfrm>
            <a:off x="3901698" y="9516039"/>
            <a:ext cx="2984871" cy="50267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24: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24: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541" name="Google Shape;541;p24:notes"/>
          <p:cNvSpPr txBox="1"/>
          <p:nvPr>
            <p:ph idx="12" type="sldNum"/>
          </p:nvPr>
        </p:nvSpPr>
        <p:spPr>
          <a:xfrm>
            <a:off x="3901698" y="9516039"/>
            <a:ext cx="2984871" cy="50267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25: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Google Shape;558;p25: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559" name="Google Shape;559;p25:notes"/>
          <p:cNvSpPr txBox="1"/>
          <p:nvPr>
            <p:ph idx="12" type="sldNum"/>
          </p:nvPr>
        </p:nvSpPr>
        <p:spPr>
          <a:xfrm>
            <a:off x="3901698" y="9516039"/>
            <a:ext cx="2984871" cy="50267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26:notes"/>
          <p:cNvSpPr txBox="1"/>
          <p:nvPr>
            <p:ph idx="1" type="body"/>
          </p:nvPr>
        </p:nvSpPr>
        <p:spPr>
          <a:xfrm>
            <a:off x="688817" y="4821506"/>
            <a:ext cx="5510530" cy="3944868"/>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571" name="Google Shape;571;p26: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27: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27: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580" name="Google Shape;580;p27:notes"/>
          <p:cNvSpPr txBox="1"/>
          <p:nvPr>
            <p:ph idx="12" type="sldNum"/>
          </p:nvPr>
        </p:nvSpPr>
        <p:spPr>
          <a:xfrm>
            <a:off x="3901698" y="9516039"/>
            <a:ext cx="2984871" cy="50267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8: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p28: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591" name="Google Shape;591;p28:notes"/>
          <p:cNvSpPr txBox="1"/>
          <p:nvPr>
            <p:ph idx="12" type="sldNum"/>
          </p:nvPr>
        </p:nvSpPr>
        <p:spPr>
          <a:xfrm>
            <a:off x="3901698" y="9516039"/>
            <a:ext cx="2984871" cy="50267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9: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p29: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600" name="Google Shape;600;p29:notes"/>
          <p:cNvSpPr txBox="1"/>
          <p:nvPr>
            <p:ph idx="12" type="sldNum"/>
          </p:nvPr>
        </p:nvSpPr>
        <p:spPr>
          <a:xfrm>
            <a:off x="3901698" y="9516039"/>
            <a:ext cx="2984871" cy="50267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notes"/>
          <p:cNvSpPr txBox="1"/>
          <p:nvPr>
            <p:ph idx="1" type="body"/>
          </p:nvPr>
        </p:nvSpPr>
        <p:spPr>
          <a:xfrm>
            <a:off x="688817" y="4821506"/>
            <a:ext cx="5510530" cy="3944868"/>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77" name="Google Shape;177;p3: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30:notes"/>
          <p:cNvSpPr txBox="1"/>
          <p:nvPr>
            <p:ph idx="1" type="body"/>
          </p:nvPr>
        </p:nvSpPr>
        <p:spPr>
          <a:xfrm>
            <a:off x="688817" y="4821506"/>
            <a:ext cx="5510530" cy="3944868"/>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609" name="Google Shape;609;p30: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4: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86" name="Google Shape;186;p4:notes"/>
          <p:cNvSpPr txBox="1"/>
          <p:nvPr>
            <p:ph idx="12" type="sldNum"/>
          </p:nvPr>
        </p:nvSpPr>
        <p:spPr>
          <a:xfrm>
            <a:off x="3901698" y="9516039"/>
            <a:ext cx="2984871" cy="50267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5: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5: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16" name="Google Shape;216;p5:notes"/>
          <p:cNvSpPr txBox="1"/>
          <p:nvPr>
            <p:ph idx="12" type="sldNum"/>
          </p:nvPr>
        </p:nvSpPr>
        <p:spPr>
          <a:xfrm>
            <a:off x="3901698" y="9516039"/>
            <a:ext cx="2984871" cy="50267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6:notes"/>
          <p:cNvSpPr txBox="1"/>
          <p:nvPr>
            <p:ph idx="1" type="body"/>
          </p:nvPr>
        </p:nvSpPr>
        <p:spPr>
          <a:xfrm>
            <a:off x="688817" y="4821506"/>
            <a:ext cx="5510530" cy="3944868"/>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53" name="Google Shape;253;p6: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7:notes"/>
          <p:cNvSpPr txBox="1"/>
          <p:nvPr>
            <p:ph idx="1" type="body"/>
          </p:nvPr>
        </p:nvSpPr>
        <p:spPr>
          <a:xfrm>
            <a:off x="688817" y="4821506"/>
            <a:ext cx="5510530" cy="3944868"/>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66" name="Google Shape;266;p7: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8:notes"/>
          <p:cNvSpPr txBox="1"/>
          <p:nvPr>
            <p:ph idx="1" type="body"/>
          </p:nvPr>
        </p:nvSpPr>
        <p:spPr>
          <a:xfrm>
            <a:off x="688817" y="4821506"/>
            <a:ext cx="5510530" cy="3944868"/>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85" name="Google Shape;285;p8: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9:notes"/>
          <p:cNvSpPr txBox="1"/>
          <p:nvPr>
            <p:ph idx="1" type="body"/>
          </p:nvPr>
        </p:nvSpPr>
        <p:spPr>
          <a:xfrm>
            <a:off x="688817" y="4821506"/>
            <a:ext cx="5510530" cy="3944868"/>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301" name="Google Shape;301;p9: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15" name="Shape 15"/>
        <p:cNvGrpSpPr/>
        <p:nvPr/>
      </p:nvGrpSpPr>
      <p:grpSpPr>
        <a:xfrm>
          <a:off x="0" y="0"/>
          <a:ext cx="0" cy="0"/>
          <a:chOff x="0" y="0"/>
          <a:chExt cx="0" cy="0"/>
        </a:xfrm>
      </p:grpSpPr>
      <p:sp>
        <p:nvSpPr>
          <p:cNvPr id="16" name="Google Shape;16;p32"/>
          <p:cNvSpPr txBox="1"/>
          <p:nvPr>
            <p:ph type="ctrTitle"/>
          </p:nvPr>
        </p:nvSpPr>
        <p:spPr>
          <a:xfrm>
            <a:off x="1524000" y="1124530"/>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3F3F3F"/>
              </a:buClr>
              <a:buSzPts val="2400"/>
              <a:buNone/>
              <a:defRPr sz="2400">
                <a:solidFill>
                  <a:srgbClr val="3F3F3F"/>
                </a:solidFill>
              </a:defRPr>
            </a:lvl1pPr>
            <a:lvl2pPr lvl="1" algn="ctr">
              <a:lnSpc>
                <a:spcPct val="90000"/>
              </a:lnSpc>
              <a:spcBef>
                <a:spcPts val="500"/>
              </a:spcBef>
              <a:spcAft>
                <a:spcPts val="0"/>
              </a:spcAft>
              <a:buClr>
                <a:schemeClr val="dk1"/>
              </a:buClr>
              <a:buSzPts val="2800"/>
              <a:buNone/>
              <a:defRPr sz="2800"/>
            </a:lvl2pPr>
            <a:lvl3pPr lvl="2" algn="ctr">
              <a:lnSpc>
                <a:spcPct val="90000"/>
              </a:lnSpc>
              <a:spcBef>
                <a:spcPts val="500"/>
              </a:spcBef>
              <a:spcAft>
                <a:spcPts val="0"/>
              </a:spcAft>
              <a:buClr>
                <a:schemeClr val="dk1"/>
              </a:buClr>
              <a:buSzPts val="2400"/>
              <a:buNone/>
              <a:defRPr sz="2400"/>
            </a:lvl3pPr>
            <a:lvl4pPr lvl="3" algn="ctr">
              <a:lnSpc>
                <a:spcPct val="90000"/>
              </a:lnSpc>
              <a:spcBef>
                <a:spcPts val="500"/>
              </a:spcBef>
              <a:spcAft>
                <a:spcPts val="0"/>
              </a:spcAft>
              <a:buClr>
                <a:schemeClr val="dk1"/>
              </a:buClr>
              <a:buSzPts val="2000"/>
              <a:buNone/>
              <a:defRPr sz="2000"/>
            </a:lvl4pPr>
            <a:lvl5pPr lvl="4" algn="ctr">
              <a:lnSpc>
                <a:spcPct val="90000"/>
              </a:lnSpc>
              <a:spcBef>
                <a:spcPts val="500"/>
              </a:spcBef>
              <a:spcAft>
                <a:spcPts val="0"/>
              </a:spcAft>
              <a:buClr>
                <a:schemeClr val="dk1"/>
              </a:buClr>
              <a:buSzPts val="2000"/>
              <a:buNone/>
              <a:defRPr sz="2000"/>
            </a:lvl5pPr>
            <a:lvl6pPr lvl="5" algn="ctr">
              <a:spcBef>
                <a:spcPts val="400"/>
              </a:spcBef>
              <a:spcAft>
                <a:spcPts val="0"/>
              </a:spcAft>
              <a:buClr>
                <a:schemeClr val="dk1"/>
              </a:buClr>
              <a:buSzPts val="2000"/>
              <a:buNone/>
              <a:defRPr sz="2000"/>
            </a:lvl6pPr>
            <a:lvl7pPr lvl="6" algn="ctr">
              <a:spcBef>
                <a:spcPts val="400"/>
              </a:spcBef>
              <a:spcAft>
                <a:spcPts val="0"/>
              </a:spcAft>
              <a:buClr>
                <a:schemeClr val="dk1"/>
              </a:buClr>
              <a:buSzPts val="2000"/>
              <a:buNone/>
              <a:defRPr sz="2000"/>
            </a:lvl7pPr>
            <a:lvl8pPr lvl="7" algn="ctr">
              <a:spcBef>
                <a:spcPts val="400"/>
              </a:spcBef>
              <a:spcAft>
                <a:spcPts val="0"/>
              </a:spcAft>
              <a:buClr>
                <a:schemeClr val="dk1"/>
              </a:buClr>
              <a:buSzPts val="2000"/>
              <a:buNone/>
              <a:defRPr sz="2000"/>
            </a:lvl8pPr>
            <a:lvl9pPr lvl="8" algn="ctr">
              <a:spcBef>
                <a:spcPts val="400"/>
              </a:spcBef>
              <a:spcAft>
                <a:spcPts val="0"/>
              </a:spcAft>
              <a:buClr>
                <a:schemeClr val="dk1"/>
              </a:buClr>
              <a:buSzPts val="2000"/>
              <a:buNone/>
              <a:defRPr sz="2000"/>
            </a:lvl9pPr>
          </a:lstStyle>
          <a:p/>
        </p:txBody>
      </p:sp>
      <p:sp>
        <p:nvSpPr>
          <p:cNvPr id="18" name="Google Shape;1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2"/>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10;縦書きテキスト" type="vertTx">
  <p:cSld name="VERTICAL_TEXT">
    <p:spTree>
      <p:nvGrpSpPr>
        <p:cNvPr id="72" name="Shape 72"/>
        <p:cNvGrpSpPr/>
        <p:nvPr/>
      </p:nvGrpSpPr>
      <p:grpSpPr>
        <a:xfrm>
          <a:off x="0" y="0"/>
          <a:ext cx="0" cy="0"/>
          <a:chOff x="0" y="0"/>
          <a:chExt cx="0" cy="0"/>
        </a:xfrm>
      </p:grpSpPr>
      <p:sp>
        <p:nvSpPr>
          <p:cNvPr id="73" name="Google Shape;73;p53"/>
          <p:cNvSpPr txBox="1"/>
          <p:nvPr>
            <p:ph type="title"/>
          </p:nvPr>
        </p:nvSpPr>
        <p:spPr>
          <a:xfrm>
            <a:off x="845127" y="365760"/>
            <a:ext cx="105156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3"/>
          <p:cNvSpPr txBox="1"/>
          <p:nvPr>
            <p:ph idx="1" type="body"/>
          </p:nvPr>
        </p:nvSpPr>
        <p:spPr>
          <a:xfrm rot="5400000">
            <a:off x="3927259" y="-1253332"/>
            <a:ext cx="4351337"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3"/>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type="vertTitleAndTx">
  <p:cSld name="VERTICAL_TITLE_AND_VERTICAL_TEXT">
    <p:spTree>
      <p:nvGrpSpPr>
        <p:cNvPr id="78" name="Shape 78"/>
        <p:cNvGrpSpPr/>
        <p:nvPr/>
      </p:nvGrpSpPr>
      <p:grpSpPr>
        <a:xfrm>
          <a:off x="0" y="0"/>
          <a:ext cx="0" cy="0"/>
          <a:chOff x="0" y="0"/>
          <a:chExt cx="0" cy="0"/>
        </a:xfrm>
      </p:grpSpPr>
      <p:sp>
        <p:nvSpPr>
          <p:cNvPr id="79" name="Google Shape;79;p54"/>
          <p:cNvSpPr txBox="1"/>
          <p:nvPr>
            <p:ph type="title"/>
          </p:nvPr>
        </p:nvSpPr>
        <p:spPr>
          <a:xfrm rot="5400000">
            <a:off x="7133431" y="1951831"/>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4"/>
          <p:cNvSpPr txBox="1"/>
          <p:nvPr>
            <p:ph idx="1" type="body"/>
          </p:nvPr>
        </p:nvSpPr>
        <p:spPr>
          <a:xfrm rot="5400000">
            <a:off x="1799431" y="-600869"/>
            <a:ext cx="5811837"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4"/>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90" name="Shape 90"/>
        <p:cNvGrpSpPr/>
        <p:nvPr/>
      </p:nvGrpSpPr>
      <p:grpSpPr>
        <a:xfrm>
          <a:off x="0" y="0"/>
          <a:ext cx="0" cy="0"/>
          <a:chOff x="0" y="0"/>
          <a:chExt cx="0" cy="0"/>
        </a:xfrm>
      </p:grpSpPr>
      <p:sp>
        <p:nvSpPr>
          <p:cNvPr id="91" name="Google Shape;9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6"/>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94" name="Shape 94"/>
        <p:cNvGrpSpPr/>
        <p:nvPr/>
      </p:nvGrpSpPr>
      <p:grpSpPr>
        <a:xfrm>
          <a:off x="0" y="0"/>
          <a:ext cx="0" cy="0"/>
          <a:chOff x="0" y="0"/>
          <a:chExt cx="0" cy="0"/>
        </a:xfrm>
      </p:grpSpPr>
      <p:sp>
        <p:nvSpPr>
          <p:cNvPr id="95" name="Google Shape;95;p37"/>
          <p:cNvSpPr txBox="1"/>
          <p:nvPr>
            <p:ph type="ctrTitle"/>
          </p:nvPr>
        </p:nvSpPr>
        <p:spPr>
          <a:xfrm>
            <a:off x="1524000" y="1124530"/>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3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3F3F3F"/>
              </a:buClr>
              <a:buSzPts val="2400"/>
              <a:buNone/>
              <a:defRPr sz="2400">
                <a:solidFill>
                  <a:srgbClr val="3F3F3F"/>
                </a:solidFill>
              </a:defRPr>
            </a:lvl1pPr>
            <a:lvl2pPr lvl="1" algn="ctr">
              <a:lnSpc>
                <a:spcPct val="90000"/>
              </a:lnSpc>
              <a:spcBef>
                <a:spcPts val="500"/>
              </a:spcBef>
              <a:spcAft>
                <a:spcPts val="0"/>
              </a:spcAft>
              <a:buClr>
                <a:schemeClr val="dk1"/>
              </a:buClr>
              <a:buSzPts val="2800"/>
              <a:buNone/>
              <a:defRPr sz="2800"/>
            </a:lvl2pPr>
            <a:lvl3pPr lvl="2" algn="ctr">
              <a:lnSpc>
                <a:spcPct val="90000"/>
              </a:lnSpc>
              <a:spcBef>
                <a:spcPts val="500"/>
              </a:spcBef>
              <a:spcAft>
                <a:spcPts val="0"/>
              </a:spcAft>
              <a:buClr>
                <a:schemeClr val="dk1"/>
              </a:buClr>
              <a:buSzPts val="2400"/>
              <a:buNone/>
              <a:defRPr sz="2400"/>
            </a:lvl3pPr>
            <a:lvl4pPr lvl="3" algn="ctr">
              <a:lnSpc>
                <a:spcPct val="90000"/>
              </a:lnSpc>
              <a:spcBef>
                <a:spcPts val="500"/>
              </a:spcBef>
              <a:spcAft>
                <a:spcPts val="0"/>
              </a:spcAft>
              <a:buClr>
                <a:schemeClr val="dk1"/>
              </a:buClr>
              <a:buSzPts val="2000"/>
              <a:buNone/>
              <a:defRPr sz="2000"/>
            </a:lvl4pPr>
            <a:lvl5pPr lvl="4" algn="ctr">
              <a:lnSpc>
                <a:spcPct val="90000"/>
              </a:lnSpc>
              <a:spcBef>
                <a:spcPts val="500"/>
              </a:spcBef>
              <a:spcAft>
                <a:spcPts val="0"/>
              </a:spcAft>
              <a:buClr>
                <a:schemeClr val="dk1"/>
              </a:buClr>
              <a:buSzPts val="2000"/>
              <a:buNone/>
              <a:defRPr sz="2000"/>
            </a:lvl5pPr>
            <a:lvl6pPr lvl="5" algn="ctr">
              <a:spcBef>
                <a:spcPts val="400"/>
              </a:spcBef>
              <a:spcAft>
                <a:spcPts val="0"/>
              </a:spcAft>
              <a:buClr>
                <a:schemeClr val="dk1"/>
              </a:buClr>
              <a:buSzPts val="2000"/>
              <a:buNone/>
              <a:defRPr sz="2000"/>
            </a:lvl6pPr>
            <a:lvl7pPr lvl="6" algn="ctr">
              <a:spcBef>
                <a:spcPts val="400"/>
              </a:spcBef>
              <a:spcAft>
                <a:spcPts val="0"/>
              </a:spcAft>
              <a:buClr>
                <a:schemeClr val="dk1"/>
              </a:buClr>
              <a:buSzPts val="2000"/>
              <a:buNone/>
              <a:defRPr sz="2000"/>
            </a:lvl7pPr>
            <a:lvl8pPr lvl="7" algn="ctr">
              <a:spcBef>
                <a:spcPts val="400"/>
              </a:spcBef>
              <a:spcAft>
                <a:spcPts val="0"/>
              </a:spcAft>
              <a:buClr>
                <a:schemeClr val="dk1"/>
              </a:buClr>
              <a:buSzPts val="2000"/>
              <a:buNone/>
              <a:defRPr sz="2000"/>
            </a:lvl8pPr>
            <a:lvl9pPr lvl="8" algn="ctr">
              <a:spcBef>
                <a:spcPts val="400"/>
              </a:spcBef>
              <a:spcAft>
                <a:spcPts val="0"/>
              </a:spcAft>
              <a:buClr>
                <a:schemeClr val="dk1"/>
              </a:buClr>
              <a:buSzPts val="2000"/>
              <a:buNone/>
              <a:defRPr sz="2000"/>
            </a:lvl9pPr>
          </a:lstStyle>
          <a:p/>
        </p:txBody>
      </p:sp>
      <p:sp>
        <p:nvSpPr>
          <p:cNvPr id="97" name="Google Shape;9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7"/>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100" name="Shape 100"/>
        <p:cNvGrpSpPr/>
        <p:nvPr/>
      </p:nvGrpSpPr>
      <p:grpSpPr>
        <a:xfrm>
          <a:off x="0" y="0"/>
          <a:ext cx="0" cy="0"/>
          <a:chOff x="0" y="0"/>
          <a:chExt cx="0" cy="0"/>
        </a:xfrm>
      </p:grpSpPr>
      <p:sp>
        <p:nvSpPr>
          <p:cNvPr id="101" name="Google Shape;101;p38"/>
          <p:cNvSpPr txBox="1"/>
          <p:nvPr>
            <p:ph type="title"/>
          </p:nvPr>
        </p:nvSpPr>
        <p:spPr>
          <a:xfrm>
            <a:off x="845127" y="365760"/>
            <a:ext cx="105156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38"/>
          <p:cNvSpPr txBox="1"/>
          <p:nvPr>
            <p:ph idx="1" type="body"/>
          </p:nvPr>
        </p:nvSpPr>
        <p:spPr>
          <a:xfrm>
            <a:off x="845127" y="1828800"/>
            <a:ext cx="10515600" cy="43513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3" name="Google Shape;10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8"/>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106" name="Shape 106"/>
        <p:cNvGrpSpPr/>
        <p:nvPr/>
      </p:nvGrpSpPr>
      <p:grpSpPr>
        <a:xfrm>
          <a:off x="0" y="0"/>
          <a:ext cx="0" cy="0"/>
          <a:chOff x="0" y="0"/>
          <a:chExt cx="0" cy="0"/>
        </a:xfrm>
      </p:grpSpPr>
      <p:sp>
        <p:nvSpPr>
          <p:cNvPr id="107" name="Google Shape;107;p39"/>
          <p:cNvSpPr txBox="1"/>
          <p:nvPr>
            <p:ph type="title"/>
          </p:nvPr>
        </p:nvSpPr>
        <p:spPr>
          <a:xfrm>
            <a:off x="831850" y="1712423"/>
            <a:ext cx="10515600" cy="285120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b="0"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39"/>
          <p:cNvSpPr txBox="1"/>
          <p:nvPr>
            <p:ph idx="1" type="body"/>
          </p:nvPr>
        </p:nvSpPr>
        <p:spPr>
          <a:xfrm>
            <a:off x="831850" y="455263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sz="2400">
                <a:solidFill>
                  <a:srgbClr val="3F3F3F"/>
                </a:solidFill>
              </a:defRPr>
            </a:lvl1pPr>
            <a:lvl2pPr indent="-228600" lvl="1" marL="914400" algn="l">
              <a:lnSpc>
                <a:spcPct val="90000"/>
              </a:lnSpc>
              <a:spcBef>
                <a:spcPts val="500"/>
              </a:spcBef>
              <a:spcAft>
                <a:spcPts val="0"/>
              </a:spcAft>
              <a:buClr>
                <a:srgbClr val="888888"/>
              </a:buClr>
              <a:buSzPts val="1800"/>
              <a:buNone/>
              <a:defRPr sz="1800">
                <a:solidFill>
                  <a:srgbClr val="888888"/>
                </a:solidFill>
              </a:defRPr>
            </a:lvl2pPr>
            <a:lvl3pPr indent="-228600" lvl="2" marL="1371600" algn="l">
              <a:lnSpc>
                <a:spcPct val="90000"/>
              </a:lnSpc>
              <a:spcBef>
                <a:spcPts val="500"/>
              </a:spcBef>
              <a:spcAft>
                <a:spcPts val="0"/>
              </a:spcAft>
              <a:buClr>
                <a:srgbClr val="888888"/>
              </a:buClr>
              <a:buSzPts val="1600"/>
              <a:buNone/>
              <a:defRPr sz="1600">
                <a:solidFill>
                  <a:srgbClr val="888888"/>
                </a:solidFill>
              </a:defRPr>
            </a:lvl3pPr>
            <a:lvl4pPr indent="-228600" lvl="3" marL="1828800" algn="l">
              <a:lnSpc>
                <a:spcPct val="90000"/>
              </a:lnSpc>
              <a:spcBef>
                <a:spcPts val="500"/>
              </a:spcBef>
              <a:spcAft>
                <a:spcPts val="0"/>
              </a:spcAft>
              <a:buClr>
                <a:srgbClr val="888888"/>
              </a:buClr>
              <a:buSzPts val="1400"/>
              <a:buNone/>
              <a:defRPr sz="1400">
                <a:solidFill>
                  <a:srgbClr val="888888"/>
                </a:solidFill>
              </a:defRPr>
            </a:lvl4pPr>
            <a:lvl5pPr indent="-228600" lvl="4" marL="2286000" algn="l">
              <a:lnSpc>
                <a:spcPct val="90000"/>
              </a:lnSpc>
              <a:spcBef>
                <a:spcPts val="50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9" name="Google Shape;109;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9"/>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112" name="Shape 112"/>
        <p:cNvGrpSpPr/>
        <p:nvPr/>
      </p:nvGrpSpPr>
      <p:grpSpPr>
        <a:xfrm>
          <a:off x="0" y="0"/>
          <a:ext cx="0" cy="0"/>
          <a:chOff x="0" y="0"/>
          <a:chExt cx="0" cy="0"/>
        </a:xfrm>
      </p:grpSpPr>
      <p:sp>
        <p:nvSpPr>
          <p:cNvPr id="113" name="Google Shape;113;p40"/>
          <p:cNvSpPr txBox="1"/>
          <p:nvPr>
            <p:ph type="title"/>
          </p:nvPr>
        </p:nvSpPr>
        <p:spPr>
          <a:xfrm>
            <a:off x="845127" y="365760"/>
            <a:ext cx="105156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40"/>
          <p:cNvSpPr txBox="1"/>
          <p:nvPr>
            <p:ph idx="1" type="body"/>
          </p:nvPr>
        </p:nvSpPr>
        <p:spPr>
          <a:xfrm>
            <a:off x="845127" y="1828800"/>
            <a:ext cx="5181600" cy="43513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5" name="Google Shape;115;p40"/>
          <p:cNvSpPr txBox="1"/>
          <p:nvPr>
            <p:ph idx="2" type="body"/>
          </p:nvPr>
        </p:nvSpPr>
        <p:spPr>
          <a:xfrm>
            <a:off x="6172200" y="1828800"/>
            <a:ext cx="5181600" cy="43513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6" name="Google Shape;11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40"/>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p:cSld name="比較">
    <p:spTree>
      <p:nvGrpSpPr>
        <p:cNvPr id="119" name="Shape 119"/>
        <p:cNvGrpSpPr/>
        <p:nvPr/>
      </p:nvGrpSpPr>
      <p:grpSpPr>
        <a:xfrm>
          <a:off x="0" y="0"/>
          <a:ext cx="0" cy="0"/>
          <a:chOff x="0" y="0"/>
          <a:chExt cx="0" cy="0"/>
        </a:xfrm>
      </p:grpSpPr>
      <p:sp>
        <p:nvSpPr>
          <p:cNvPr id="120" name="Google Shape;120;p41"/>
          <p:cNvSpPr txBox="1"/>
          <p:nvPr>
            <p:ph idx="1" type="body"/>
          </p:nvPr>
        </p:nvSpPr>
        <p:spPr>
          <a:xfrm>
            <a:off x="845127" y="1681850"/>
            <a:ext cx="5156200" cy="82569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1" name="Google Shape;121;p41"/>
          <p:cNvSpPr txBox="1"/>
          <p:nvPr>
            <p:ph idx="2" type="body"/>
          </p:nvPr>
        </p:nvSpPr>
        <p:spPr>
          <a:xfrm>
            <a:off x="845127" y="2507550"/>
            <a:ext cx="5156200" cy="36805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2" name="Google Shape;122;p41"/>
          <p:cNvSpPr txBox="1"/>
          <p:nvPr>
            <p:ph idx="3" type="body"/>
          </p:nvPr>
        </p:nvSpPr>
        <p:spPr>
          <a:xfrm>
            <a:off x="6172200" y="1681851"/>
            <a:ext cx="5181601" cy="82569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3" name="Google Shape;123;p41"/>
          <p:cNvSpPr txBox="1"/>
          <p:nvPr>
            <p:ph idx="4" type="body"/>
          </p:nvPr>
        </p:nvSpPr>
        <p:spPr>
          <a:xfrm>
            <a:off x="6172200" y="2507550"/>
            <a:ext cx="5181601" cy="36805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4" name="Google Shape;124;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41"/>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
        <p:nvSpPr>
          <p:cNvPr id="127" name="Google Shape;127;p41"/>
          <p:cNvSpPr txBox="1"/>
          <p:nvPr>
            <p:ph type="title"/>
          </p:nvPr>
        </p:nvSpPr>
        <p:spPr>
          <a:xfrm>
            <a:off x="845127" y="365760"/>
            <a:ext cx="105156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p:cSld name="タイトルのみ">
    <p:spTree>
      <p:nvGrpSpPr>
        <p:cNvPr id="128" name="Shape 128"/>
        <p:cNvGrpSpPr/>
        <p:nvPr/>
      </p:nvGrpSpPr>
      <p:grpSpPr>
        <a:xfrm>
          <a:off x="0" y="0"/>
          <a:ext cx="0" cy="0"/>
          <a:chOff x="0" y="0"/>
          <a:chExt cx="0" cy="0"/>
        </a:xfrm>
      </p:grpSpPr>
      <p:sp>
        <p:nvSpPr>
          <p:cNvPr id="129" name="Google Shape;129;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2"/>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
        <p:nvSpPr>
          <p:cNvPr id="132" name="Google Shape;132;p42"/>
          <p:cNvSpPr txBox="1"/>
          <p:nvPr>
            <p:ph type="title"/>
          </p:nvPr>
        </p:nvSpPr>
        <p:spPr>
          <a:xfrm>
            <a:off x="845127" y="365760"/>
            <a:ext cx="105156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10;コンテンツ" type="objTx">
  <p:cSld name="OBJECT_WITH_CAPTION_TEXT">
    <p:spTree>
      <p:nvGrpSpPr>
        <p:cNvPr id="133" name="Shape 133"/>
        <p:cNvGrpSpPr/>
        <p:nvPr/>
      </p:nvGrpSpPr>
      <p:grpSpPr>
        <a:xfrm>
          <a:off x="0" y="0"/>
          <a:ext cx="0" cy="0"/>
          <a:chOff x="0" y="0"/>
          <a:chExt cx="0" cy="0"/>
        </a:xfrm>
      </p:grpSpPr>
      <p:sp>
        <p:nvSpPr>
          <p:cNvPr id="134" name="Google Shape;134;p43"/>
          <p:cNvSpPr txBox="1"/>
          <p:nvPr>
            <p:ph type="title"/>
          </p:nvPr>
        </p:nvSpPr>
        <p:spPr>
          <a:xfrm>
            <a:off x="841248" y="457200"/>
            <a:ext cx="3931920" cy="160019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43"/>
          <p:cNvSpPr txBox="1"/>
          <p:nvPr>
            <p:ph idx="1" type="body"/>
          </p:nvPr>
        </p:nvSpPr>
        <p:spPr>
          <a:xfrm>
            <a:off x="5181600" y="990600"/>
            <a:ext cx="6172200" cy="48768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36" name="Google Shape;136;p43"/>
          <p:cNvSpPr txBox="1"/>
          <p:nvPr>
            <p:ph idx="2" type="body"/>
          </p:nvPr>
        </p:nvSpPr>
        <p:spPr>
          <a:xfrm>
            <a:off x="841248" y="2057399"/>
            <a:ext cx="3931920" cy="381000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37" name="Google Shape;13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43"/>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21" name="Shape 21"/>
        <p:cNvGrpSpPr/>
        <p:nvPr/>
      </p:nvGrpSpPr>
      <p:grpSpPr>
        <a:xfrm>
          <a:off x="0" y="0"/>
          <a:ext cx="0" cy="0"/>
          <a:chOff x="0" y="0"/>
          <a:chExt cx="0" cy="0"/>
        </a:xfrm>
      </p:grpSpPr>
      <p:sp>
        <p:nvSpPr>
          <p:cNvPr id="22" name="Google Shape;22;p33"/>
          <p:cNvSpPr txBox="1"/>
          <p:nvPr>
            <p:ph type="title"/>
          </p:nvPr>
        </p:nvSpPr>
        <p:spPr>
          <a:xfrm>
            <a:off x="845127" y="365760"/>
            <a:ext cx="105156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3"/>
          <p:cNvSpPr txBox="1"/>
          <p:nvPr>
            <p:ph idx="1" type="body"/>
          </p:nvPr>
        </p:nvSpPr>
        <p:spPr>
          <a:xfrm>
            <a:off x="845127" y="1828800"/>
            <a:ext cx="10515600" cy="43513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3"/>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140" name="Shape 140"/>
        <p:cNvGrpSpPr/>
        <p:nvPr/>
      </p:nvGrpSpPr>
      <p:grpSpPr>
        <a:xfrm>
          <a:off x="0" y="0"/>
          <a:ext cx="0" cy="0"/>
          <a:chOff x="0" y="0"/>
          <a:chExt cx="0" cy="0"/>
        </a:xfrm>
      </p:grpSpPr>
      <p:sp>
        <p:nvSpPr>
          <p:cNvPr id="141" name="Google Shape;141;p44"/>
          <p:cNvSpPr txBox="1"/>
          <p:nvPr>
            <p:ph type="title"/>
          </p:nvPr>
        </p:nvSpPr>
        <p:spPr>
          <a:xfrm>
            <a:off x="841248" y="457200"/>
            <a:ext cx="393192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44"/>
          <p:cNvSpPr/>
          <p:nvPr>
            <p:ph idx="2" type="pic"/>
          </p:nvPr>
        </p:nvSpPr>
        <p:spPr>
          <a:xfrm>
            <a:off x="5181600" y="990600"/>
            <a:ext cx="6172200" cy="4876800"/>
          </a:xfrm>
          <a:prstGeom prst="rect">
            <a:avLst/>
          </a:prstGeom>
          <a:noFill/>
          <a:ln>
            <a:noFill/>
          </a:ln>
        </p:spPr>
      </p:sp>
      <p:sp>
        <p:nvSpPr>
          <p:cNvPr id="143" name="Google Shape;143;p44"/>
          <p:cNvSpPr txBox="1"/>
          <p:nvPr>
            <p:ph idx="1" type="body"/>
          </p:nvPr>
        </p:nvSpPr>
        <p:spPr>
          <a:xfrm>
            <a:off x="841248" y="2057400"/>
            <a:ext cx="3931920" cy="3810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4" name="Google Shape;144;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4"/>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10;縦書きテキスト" type="vertTx">
  <p:cSld name="VERTICAL_TEXT">
    <p:spTree>
      <p:nvGrpSpPr>
        <p:cNvPr id="147" name="Shape 147"/>
        <p:cNvGrpSpPr/>
        <p:nvPr/>
      </p:nvGrpSpPr>
      <p:grpSpPr>
        <a:xfrm>
          <a:off x="0" y="0"/>
          <a:ext cx="0" cy="0"/>
          <a:chOff x="0" y="0"/>
          <a:chExt cx="0" cy="0"/>
        </a:xfrm>
      </p:grpSpPr>
      <p:sp>
        <p:nvSpPr>
          <p:cNvPr id="148" name="Google Shape;148;p45"/>
          <p:cNvSpPr txBox="1"/>
          <p:nvPr>
            <p:ph type="title"/>
          </p:nvPr>
        </p:nvSpPr>
        <p:spPr>
          <a:xfrm>
            <a:off x="845127" y="365760"/>
            <a:ext cx="105156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45"/>
          <p:cNvSpPr txBox="1"/>
          <p:nvPr>
            <p:ph idx="1" type="body"/>
          </p:nvPr>
        </p:nvSpPr>
        <p:spPr>
          <a:xfrm rot="5400000">
            <a:off x="3927259" y="-1253332"/>
            <a:ext cx="4351337"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0" name="Google Shape;150;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5"/>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type="vertTitleAndTx">
  <p:cSld name="VERTICAL_TITLE_AND_VERTICAL_TEXT">
    <p:spTree>
      <p:nvGrpSpPr>
        <p:cNvPr id="153" name="Shape 153"/>
        <p:cNvGrpSpPr/>
        <p:nvPr/>
      </p:nvGrpSpPr>
      <p:grpSpPr>
        <a:xfrm>
          <a:off x="0" y="0"/>
          <a:ext cx="0" cy="0"/>
          <a:chOff x="0" y="0"/>
          <a:chExt cx="0" cy="0"/>
        </a:xfrm>
      </p:grpSpPr>
      <p:sp>
        <p:nvSpPr>
          <p:cNvPr id="154" name="Google Shape;154;p46"/>
          <p:cNvSpPr txBox="1"/>
          <p:nvPr>
            <p:ph type="title"/>
          </p:nvPr>
        </p:nvSpPr>
        <p:spPr>
          <a:xfrm rot="5400000">
            <a:off x="7133431" y="1951831"/>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46"/>
          <p:cNvSpPr txBox="1"/>
          <p:nvPr>
            <p:ph idx="1" type="body"/>
          </p:nvPr>
        </p:nvSpPr>
        <p:spPr>
          <a:xfrm rot="5400000">
            <a:off x="1799431" y="-600869"/>
            <a:ext cx="5811837"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46"/>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27" name="Shape 27"/>
        <p:cNvGrpSpPr/>
        <p:nvPr/>
      </p:nvGrpSpPr>
      <p:grpSpPr>
        <a:xfrm>
          <a:off x="0" y="0"/>
          <a:ext cx="0" cy="0"/>
          <a:chOff x="0" y="0"/>
          <a:chExt cx="0" cy="0"/>
        </a:xfrm>
      </p:grpSpPr>
      <p:sp>
        <p:nvSpPr>
          <p:cNvPr id="28" name="Google Shape;2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4"/>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31" name="Shape 31"/>
        <p:cNvGrpSpPr/>
        <p:nvPr/>
      </p:nvGrpSpPr>
      <p:grpSpPr>
        <a:xfrm>
          <a:off x="0" y="0"/>
          <a:ext cx="0" cy="0"/>
          <a:chOff x="0" y="0"/>
          <a:chExt cx="0" cy="0"/>
        </a:xfrm>
      </p:grpSpPr>
      <p:sp>
        <p:nvSpPr>
          <p:cNvPr id="32" name="Google Shape;32;p47"/>
          <p:cNvSpPr txBox="1"/>
          <p:nvPr>
            <p:ph type="title"/>
          </p:nvPr>
        </p:nvSpPr>
        <p:spPr>
          <a:xfrm>
            <a:off x="831850" y="1712423"/>
            <a:ext cx="10515600" cy="285120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b="0"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7"/>
          <p:cNvSpPr txBox="1"/>
          <p:nvPr>
            <p:ph idx="1" type="body"/>
          </p:nvPr>
        </p:nvSpPr>
        <p:spPr>
          <a:xfrm>
            <a:off x="831850" y="455263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sz="2400">
                <a:solidFill>
                  <a:srgbClr val="3F3F3F"/>
                </a:solidFill>
              </a:defRPr>
            </a:lvl1pPr>
            <a:lvl2pPr indent="-228600" lvl="1" marL="914400" algn="l">
              <a:lnSpc>
                <a:spcPct val="90000"/>
              </a:lnSpc>
              <a:spcBef>
                <a:spcPts val="500"/>
              </a:spcBef>
              <a:spcAft>
                <a:spcPts val="0"/>
              </a:spcAft>
              <a:buClr>
                <a:srgbClr val="888888"/>
              </a:buClr>
              <a:buSzPts val="1800"/>
              <a:buNone/>
              <a:defRPr sz="1800">
                <a:solidFill>
                  <a:srgbClr val="888888"/>
                </a:solidFill>
              </a:defRPr>
            </a:lvl2pPr>
            <a:lvl3pPr indent="-228600" lvl="2" marL="1371600" algn="l">
              <a:lnSpc>
                <a:spcPct val="90000"/>
              </a:lnSpc>
              <a:spcBef>
                <a:spcPts val="500"/>
              </a:spcBef>
              <a:spcAft>
                <a:spcPts val="0"/>
              </a:spcAft>
              <a:buClr>
                <a:srgbClr val="888888"/>
              </a:buClr>
              <a:buSzPts val="1600"/>
              <a:buNone/>
              <a:defRPr sz="1600">
                <a:solidFill>
                  <a:srgbClr val="888888"/>
                </a:solidFill>
              </a:defRPr>
            </a:lvl3pPr>
            <a:lvl4pPr indent="-228600" lvl="3" marL="1828800" algn="l">
              <a:lnSpc>
                <a:spcPct val="90000"/>
              </a:lnSpc>
              <a:spcBef>
                <a:spcPts val="500"/>
              </a:spcBef>
              <a:spcAft>
                <a:spcPts val="0"/>
              </a:spcAft>
              <a:buClr>
                <a:srgbClr val="888888"/>
              </a:buClr>
              <a:buSzPts val="1400"/>
              <a:buNone/>
              <a:defRPr sz="1400">
                <a:solidFill>
                  <a:srgbClr val="888888"/>
                </a:solidFill>
              </a:defRPr>
            </a:lvl4pPr>
            <a:lvl5pPr indent="-228600" lvl="4" marL="2286000" algn="l">
              <a:lnSpc>
                <a:spcPct val="90000"/>
              </a:lnSpc>
              <a:spcBef>
                <a:spcPts val="50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7"/>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37" name="Shape 37"/>
        <p:cNvGrpSpPr/>
        <p:nvPr/>
      </p:nvGrpSpPr>
      <p:grpSpPr>
        <a:xfrm>
          <a:off x="0" y="0"/>
          <a:ext cx="0" cy="0"/>
          <a:chOff x="0" y="0"/>
          <a:chExt cx="0" cy="0"/>
        </a:xfrm>
      </p:grpSpPr>
      <p:sp>
        <p:nvSpPr>
          <p:cNvPr id="38" name="Google Shape;38;p48"/>
          <p:cNvSpPr txBox="1"/>
          <p:nvPr>
            <p:ph type="title"/>
          </p:nvPr>
        </p:nvSpPr>
        <p:spPr>
          <a:xfrm>
            <a:off x="845127" y="365760"/>
            <a:ext cx="105156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8"/>
          <p:cNvSpPr txBox="1"/>
          <p:nvPr>
            <p:ph idx="1" type="body"/>
          </p:nvPr>
        </p:nvSpPr>
        <p:spPr>
          <a:xfrm>
            <a:off x="845127" y="1828800"/>
            <a:ext cx="5181600" cy="43513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 name="Google Shape;40;p48"/>
          <p:cNvSpPr txBox="1"/>
          <p:nvPr>
            <p:ph idx="2" type="body"/>
          </p:nvPr>
        </p:nvSpPr>
        <p:spPr>
          <a:xfrm>
            <a:off x="6172200" y="1828800"/>
            <a:ext cx="5181600" cy="43513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 name="Google Shape;41;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8"/>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p:cSld name="比較">
    <p:spTree>
      <p:nvGrpSpPr>
        <p:cNvPr id="44" name="Shape 44"/>
        <p:cNvGrpSpPr/>
        <p:nvPr/>
      </p:nvGrpSpPr>
      <p:grpSpPr>
        <a:xfrm>
          <a:off x="0" y="0"/>
          <a:ext cx="0" cy="0"/>
          <a:chOff x="0" y="0"/>
          <a:chExt cx="0" cy="0"/>
        </a:xfrm>
      </p:grpSpPr>
      <p:sp>
        <p:nvSpPr>
          <p:cNvPr id="45" name="Google Shape;45;p49"/>
          <p:cNvSpPr txBox="1"/>
          <p:nvPr>
            <p:ph idx="1" type="body"/>
          </p:nvPr>
        </p:nvSpPr>
        <p:spPr>
          <a:xfrm>
            <a:off x="845127" y="1681850"/>
            <a:ext cx="5156200" cy="82569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6" name="Google Shape;46;p49"/>
          <p:cNvSpPr txBox="1"/>
          <p:nvPr>
            <p:ph idx="2" type="body"/>
          </p:nvPr>
        </p:nvSpPr>
        <p:spPr>
          <a:xfrm>
            <a:off x="845127" y="2507550"/>
            <a:ext cx="5156200" cy="36805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 name="Google Shape;47;p49"/>
          <p:cNvSpPr txBox="1"/>
          <p:nvPr>
            <p:ph idx="3" type="body"/>
          </p:nvPr>
        </p:nvSpPr>
        <p:spPr>
          <a:xfrm>
            <a:off x="6172200" y="1681851"/>
            <a:ext cx="5181601" cy="82569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49"/>
          <p:cNvSpPr txBox="1"/>
          <p:nvPr>
            <p:ph idx="4" type="body"/>
          </p:nvPr>
        </p:nvSpPr>
        <p:spPr>
          <a:xfrm>
            <a:off x="6172200" y="2507550"/>
            <a:ext cx="5181601" cy="36805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9" name="Google Shape;49;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9"/>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
        <p:nvSpPr>
          <p:cNvPr id="52" name="Google Shape;52;p49"/>
          <p:cNvSpPr txBox="1"/>
          <p:nvPr>
            <p:ph type="title"/>
          </p:nvPr>
        </p:nvSpPr>
        <p:spPr>
          <a:xfrm>
            <a:off x="845127" y="365760"/>
            <a:ext cx="105156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p:cSld name="タイトルのみ">
    <p:spTree>
      <p:nvGrpSpPr>
        <p:cNvPr id="53" name="Shape 53"/>
        <p:cNvGrpSpPr/>
        <p:nvPr/>
      </p:nvGrpSpPr>
      <p:grpSpPr>
        <a:xfrm>
          <a:off x="0" y="0"/>
          <a:ext cx="0" cy="0"/>
          <a:chOff x="0" y="0"/>
          <a:chExt cx="0" cy="0"/>
        </a:xfrm>
      </p:grpSpPr>
      <p:sp>
        <p:nvSpPr>
          <p:cNvPr id="54" name="Google Shape;54;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0"/>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
        <p:nvSpPr>
          <p:cNvPr id="57" name="Google Shape;57;p50"/>
          <p:cNvSpPr txBox="1"/>
          <p:nvPr>
            <p:ph type="title"/>
          </p:nvPr>
        </p:nvSpPr>
        <p:spPr>
          <a:xfrm>
            <a:off x="845127" y="365760"/>
            <a:ext cx="105156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10;コンテンツ" type="objTx">
  <p:cSld name="OBJECT_WITH_CAPTION_TEXT">
    <p:spTree>
      <p:nvGrpSpPr>
        <p:cNvPr id="58" name="Shape 58"/>
        <p:cNvGrpSpPr/>
        <p:nvPr/>
      </p:nvGrpSpPr>
      <p:grpSpPr>
        <a:xfrm>
          <a:off x="0" y="0"/>
          <a:ext cx="0" cy="0"/>
          <a:chOff x="0" y="0"/>
          <a:chExt cx="0" cy="0"/>
        </a:xfrm>
      </p:grpSpPr>
      <p:sp>
        <p:nvSpPr>
          <p:cNvPr id="59" name="Google Shape;59;p51"/>
          <p:cNvSpPr txBox="1"/>
          <p:nvPr>
            <p:ph type="title"/>
          </p:nvPr>
        </p:nvSpPr>
        <p:spPr>
          <a:xfrm>
            <a:off x="841248" y="457200"/>
            <a:ext cx="3931920" cy="160019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1"/>
          <p:cNvSpPr txBox="1"/>
          <p:nvPr>
            <p:ph idx="1" type="body"/>
          </p:nvPr>
        </p:nvSpPr>
        <p:spPr>
          <a:xfrm>
            <a:off x="5181600" y="990600"/>
            <a:ext cx="6172200" cy="48768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51"/>
          <p:cNvSpPr txBox="1"/>
          <p:nvPr>
            <p:ph idx="2" type="body"/>
          </p:nvPr>
        </p:nvSpPr>
        <p:spPr>
          <a:xfrm>
            <a:off x="841248" y="2057399"/>
            <a:ext cx="3931920" cy="381000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1"/>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65" name="Shape 65"/>
        <p:cNvGrpSpPr/>
        <p:nvPr/>
      </p:nvGrpSpPr>
      <p:grpSpPr>
        <a:xfrm>
          <a:off x="0" y="0"/>
          <a:ext cx="0" cy="0"/>
          <a:chOff x="0" y="0"/>
          <a:chExt cx="0" cy="0"/>
        </a:xfrm>
      </p:grpSpPr>
      <p:sp>
        <p:nvSpPr>
          <p:cNvPr id="66" name="Google Shape;66;p52"/>
          <p:cNvSpPr txBox="1"/>
          <p:nvPr>
            <p:ph type="title"/>
          </p:nvPr>
        </p:nvSpPr>
        <p:spPr>
          <a:xfrm>
            <a:off x="841248" y="457200"/>
            <a:ext cx="393192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2"/>
          <p:cNvSpPr/>
          <p:nvPr>
            <p:ph idx="2" type="pic"/>
          </p:nvPr>
        </p:nvSpPr>
        <p:spPr>
          <a:xfrm>
            <a:off x="5181600" y="990600"/>
            <a:ext cx="6172200" cy="4876800"/>
          </a:xfrm>
          <a:prstGeom prst="rect">
            <a:avLst/>
          </a:prstGeom>
          <a:noFill/>
          <a:ln>
            <a:noFill/>
          </a:ln>
        </p:spPr>
      </p:sp>
      <p:sp>
        <p:nvSpPr>
          <p:cNvPr id="68" name="Google Shape;68;p52"/>
          <p:cNvSpPr txBox="1"/>
          <p:nvPr>
            <p:ph idx="1" type="body"/>
          </p:nvPr>
        </p:nvSpPr>
        <p:spPr>
          <a:xfrm>
            <a:off x="841248" y="2057400"/>
            <a:ext cx="3931920" cy="3810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2"/>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845127" y="365760"/>
            <a:ext cx="10515600" cy="132556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1"/>
          <p:cNvSpPr txBox="1"/>
          <p:nvPr>
            <p:ph idx="1" type="body"/>
          </p:nvPr>
        </p:nvSpPr>
        <p:spPr>
          <a:xfrm>
            <a:off x="845127" y="1828800"/>
            <a:ext cx="10515600" cy="4351337"/>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9pPr>
          </a:lstStyle>
          <a:p/>
        </p:txBody>
      </p:sp>
      <p:sp>
        <p:nvSpPr>
          <p:cNvPr id="12" name="Google Shape;1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100" u="none" cap="none" strike="noStrike">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1"/>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rgbClr val="888888"/>
                </a:solidFill>
                <a:latin typeface="Calibri"/>
                <a:ea typeface="Calibri"/>
                <a:cs typeface="Calibri"/>
                <a:sym typeface="Calibri"/>
              </a:defRPr>
            </a:lvl1pPr>
            <a:lvl2pPr indent="0" lvl="1" marL="0" marR="0" rtl="0" algn="r">
              <a:spcBef>
                <a:spcPts val="0"/>
              </a:spcBef>
              <a:buNone/>
              <a:defRPr b="0" i="0" sz="1100" u="none" cap="none" strike="noStrike">
                <a:solidFill>
                  <a:srgbClr val="888888"/>
                </a:solidFill>
                <a:latin typeface="Calibri"/>
                <a:ea typeface="Calibri"/>
                <a:cs typeface="Calibri"/>
                <a:sym typeface="Calibri"/>
              </a:defRPr>
            </a:lvl2pPr>
            <a:lvl3pPr indent="0" lvl="2" marL="0" marR="0" rtl="0" algn="r">
              <a:spcBef>
                <a:spcPts val="0"/>
              </a:spcBef>
              <a:buNone/>
              <a:defRPr b="0" i="0" sz="1100" u="none" cap="none" strike="noStrike">
                <a:solidFill>
                  <a:srgbClr val="888888"/>
                </a:solidFill>
                <a:latin typeface="Calibri"/>
                <a:ea typeface="Calibri"/>
                <a:cs typeface="Calibri"/>
                <a:sym typeface="Calibri"/>
              </a:defRPr>
            </a:lvl3pPr>
            <a:lvl4pPr indent="0" lvl="3" marL="0" marR="0" rtl="0" algn="r">
              <a:spcBef>
                <a:spcPts val="0"/>
              </a:spcBef>
              <a:buNone/>
              <a:defRPr b="0" i="0" sz="1100" u="none" cap="none" strike="noStrike">
                <a:solidFill>
                  <a:srgbClr val="888888"/>
                </a:solidFill>
                <a:latin typeface="Calibri"/>
                <a:ea typeface="Calibri"/>
                <a:cs typeface="Calibri"/>
                <a:sym typeface="Calibri"/>
              </a:defRPr>
            </a:lvl4pPr>
            <a:lvl5pPr indent="0" lvl="4" marL="0" marR="0" rtl="0" algn="r">
              <a:spcBef>
                <a:spcPts val="0"/>
              </a:spcBef>
              <a:buNone/>
              <a:defRPr b="0" i="0" sz="1100" u="none" cap="none" strike="noStrike">
                <a:solidFill>
                  <a:srgbClr val="888888"/>
                </a:solidFill>
                <a:latin typeface="Calibri"/>
                <a:ea typeface="Calibri"/>
                <a:cs typeface="Calibri"/>
                <a:sym typeface="Calibri"/>
              </a:defRPr>
            </a:lvl5pPr>
            <a:lvl6pPr indent="0" lvl="5" marL="0" marR="0" rtl="0" algn="r">
              <a:spcBef>
                <a:spcPts val="0"/>
              </a:spcBef>
              <a:buNone/>
              <a:defRPr b="0" i="0" sz="1100" u="none" cap="none" strike="noStrike">
                <a:solidFill>
                  <a:srgbClr val="888888"/>
                </a:solidFill>
                <a:latin typeface="Calibri"/>
                <a:ea typeface="Calibri"/>
                <a:cs typeface="Calibri"/>
                <a:sym typeface="Calibri"/>
              </a:defRPr>
            </a:lvl6pPr>
            <a:lvl7pPr indent="0" lvl="6" marL="0" marR="0" rtl="0" algn="r">
              <a:spcBef>
                <a:spcPts val="0"/>
              </a:spcBef>
              <a:buNone/>
              <a:defRPr b="0" i="0" sz="1100" u="none" cap="none" strike="noStrike">
                <a:solidFill>
                  <a:srgbClr val="888888"/>
                </a:solidFill>
                <a:latin typeface="Calibri"/>
                <a:ea typeface="Calibri"/>
                <a:cs typeface="Calibri"/>
                <a:sym typeface="Calibri"/>
              </a:defRPr>
            </a:lvl7pPr>
            <a:lvl8pPr indent="0" lvl="7" marL="0" marR="0" rtl="0" algn="r">
              <a:spcBef>
                <a:spcPts val="0"/>
              </a:spcBef>
              <a:buNone/>
              <a:defRPr b="0" i="0" sz="1100" u="none" cap="none" strike="noStrike">
                <a:solidFill>
                  <a:srgbClr val="888888"/>
                </a:solidFill>
                <a:latin typeface="Calibri"/>
                <a:ea typeface="Calibri"/>
                <a:cs typeface="Calibri"/>
                <a:sym typeface="Calibri"/>
              </a:defRPr>
            </a:lvl8pPr>
            <a:lvl9pPr indent="0" lvl="8" marL="0" marR="0" rtl="0" algn="r">
              <a:spcBef>
                <a:spcPts val="0"/>
              </a:spcBef>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35"/>
          <p:cNvSpPr txBox="1"/>
          <p:nvPr>
            <p:ph type="title"/>
          </p:nvPr>
        </p:nvSpPr>
        <p:spPr>
          <a:xfrm>
            <a:off x="845127" y="365760"/>
            <a:ext cx="10515600" cy="132556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35"/>
          <p:cNvSpPr txBox="1"/>
          <p:nvPr>
            <p:ph idx="1" type="body"/>
          </p:nvPr>
        </p:nvSpPr>
        <p:spPr>
          <a:xfrm>
            <a:off x="845127" y="1828800"/>
            <a:ext cx="10515600" cy="4351337"/>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9pPr>
          </a:lstStyle>
          <a:p/>
        </p:txBody>
      </p:sp>
      <p:sp>
        <p:nvSpPr>
          <p:cNvPr id="87" name="Google Shape;8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35"/>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3.png"/><Relationship Id="rId4" Type="http://schemas.openxmlformats.org/officeDocument/2006/relationships/hyperlink" Target="https://apps.apple.com/jp/app/id1590120529" TargetMode="External"/><Relationship Id="rId9" Type="http://schemas.openxmlformats.org/officeDocument/2006/relationships/image" Target="../media/image22.jpg"/><Relationship Id="rId5" Type="http://schemas.openxmlformats.org/officeDocument/2006/relationships/image" Target="../media/image8.jpg"/><Relationship Id="rId6" Type="http://schemas.openxmlformats.org/officeDocument/2006/relationships/hyperlink" Target="https://play.google.com/store/apps/details?id=jp.co404.dogeye" TargetMode="External"/><Relationship Id="rId7" Type="http://schemas.openxmlformats.org/officeDocument/2006/relationships/image" Target="../media/image15.jpg"/><Relationship Id="rId8" Type="http://schemas.openxmlformats.org/officeDocument/2006/relationships/hyperlink" Target="https://404.co.j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3.png"/><Relationship Id="rId4" Type="http://schemas.openxmlformats.org/officeDocument/2006/relationships/hyperlink" Target="https://commons.wikimedia.org/w/index.php?curid=394841" TargetMode="External"/><Relationship Id="rId11" Type="http://schemas.openxmlformats.org/officeDocument/2006/relationships/image" Target="../media/image27.jpg"/><Relationship Id="rId10" Type="http://schemas.openxmlformats.org/officeDocument/2006/relationships/image" Target="../media/image12.jpg"/><Relationship Id="rId12" Type="http://schemas.openxmlformats.org/officeDocument/2006/relationships/image" Target="../media/image38.jpg"/><Relationship Id="rId9" Type="http://schemas.openxmlformats.org/officeDocument/2006/relationships/image" Target="../media/image18.jpg"/><Relationship Id="rId5" Type="http://schemas.openxmlformats.org/officeDocument/2006/relationships/hyperlink" Target="https://commons.wikimedia.org/w/index.php?curid=2534945" TargetMode="External"/><Relationship Id="rId6" Type="http://schemas.openxmlformats.org/officeDocument/2006/relationships/hyperlink" Target="https://commons.wikimedia.org/w/index.php?curid=2351791" TargetMode="External"/><Relationship Id="rId7" Type="http://schemas.openxmlformats.org/officeDocument/2006/relationships/hyperlink" Target="https://commons.wikimedia.org/w/index.php?curid=2449239" TargetMode="External"/><Relationship Id="rId8"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3.png"/><Relationship Id="rId4" Type="http://schemas.openxmlformats.org/officeDocument/2006/relationships/hyperlink" Target="https://commons.wikimedia.org/w/index.php?curid=5788123" TargetMode="External"/><Relationship Id="rId9" Type="http://schemas.openxmlformats.org/officeDocument/2006/relationships/image" Target="../media/image24.jpg"/><Relationship Id="rId5" Type="http://schemas.openxmlformats.org/officeDocument/2006/relationships/image" Target="../media/image19.jpg"/><Relationship Id="rId6" Type="http://schemas.openxmlformats.org/officeDocument/2006/relationships/image" Target="../media/image14.jpg"/><Relationship Id="rId7" Type="http://schemas.openxmlformats.org/officeDocument/2006/relationships/image" Target="../media/image26.jpg"/><Relationship Id="rId8"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9.png"/><Relationship Id="rId4" Type="http://schemas.openxmlformats.org/officeDocument/2006/relationships/hyperlink" Target="https://commons.wikimedia.org/w/index.php?curid=332066" TargetMode="External"/><Relationship Id="rId5" Type="http://schemas.openxmlformats.org/officeDocument/2006/relationships/hyperlink" Target="https://commons.wikimedia.org/w/index.php?curid=332925" TargetMode="External"/><Relationship Id="rId6" Type="http://schemas.openxmlformats.org/officeDocument/2006/relationships/image" Target="../media/image36.jpg"/><Relationship Id="rId7" Type="http://schemas.openxmlformats.org/officeDocument/2006/relationships/image" Target="../media/image48.jpg"/><Relationship Id="rId8"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43.png"/><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11" Type="http://schemas.openxmlformats.org/officeDocument/2006/relationships/image" Target="../media/image34.jpg"/><Relationship Id="rId10" Type="http://schemas.openxmlformats.org/officeDocument/2006/relationships/hyperlink" Target="https://commons.wikimedia.org/w/index.php?curid=2610536" TargetMode="External"/><Relationship Id="rId13" Type="http://schemas.openxmlformats.org/officeDocument/2006/relationships/image" Target="../media/image37.jpg"/><Relationship Id="rId12" Type="http://schemas.openxmlformats.org/officeDocument/2006/relationships/image" Target="../media/image41.jpg"/><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43.png"/><Relationship Id="rId4" Type="http://schemas.openxmlformats.org/officeDocument/2006/relationships/image" Target="../media/image29.jpg"/><Relationship Id="rId9" Type="http://schemas.openxmlformats.org/officeDocument/2006/relationships/hyperlink" Target="https://commons.wikimedia.org/w/index.php?curid=7029589" TargetMode="External"/><Relationship Id="rId15" Type="http://schemas.openxmlformats.org/officeDocument/2006/relationships/image" Target="../media/image42.jpg"/><Relationship Id="rId14" Type="http://schemas.openxmlformats.org/officeDocument/2006/relationships/image" Target="../media/image51.jpg"/><Relationship Id="rId17" Type="http://schemas.openxmlformats.org/officeDocument/2006/relationships/image" Target="../media/image46.jpg"/><Relationship Id="rId16" Type="http://schemas.openxmlformats.org/officeDocument/2006/relationships/image" Target="../media/image33.jpg"/><Relationship Id="rId5" Type="http://schemas.openxmlformats.org/officeDocument/2006/relationships/hyperlink" Target="https://commons.wikimedia.org/w/index.php?curid=5788123" TargetMode="External"/><Relationship Id="rId6" Type="http://schemas.openxmlformats.org/officeDocument/2006/relationships/hyperlink" Target="https://commons.wikimedia.org/w/index.php?curid=6383945" TargetMode="External"/><Relationship Id="rId7" Type="http://schemas.openxmlformats.org/officeDocument/2006/relationships/hyperlink" Target="https://commons.wikimedia.org/w/index.php?curid=36693099" TargetMode="External"/><Relationship Id="rId8" Type="http://schemas.openxmlformats.org/officeDocument/2006/relationships/hyperlink" Target="https://commons.wikimedia.org/w/index.php?curid=723449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43.png"/><Relationship Id="rId4" Type="http://schemas.openxmlformats.org/officeDocument/2006/relationships/hyperlink" Target="https://commons.wikimedia.org/w/index.php?curid=258225" TargetMode="External"/><Relationship Id="rId5" Type="http://schemas.openxmlformats.org/officeDocument/2006/relationships/image" Target="../media/image45.jpg"/><Relationship Id="rId6" Type="http://schemas.openxmlformats.org/officeDocument/2006/relationships/image" Target="../media/image4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4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hyperlink" Target="https://commons.wikimedia.org/w/index.php?curid=20865385" TargetMode="External"/><Relationship Id="rId5" Type="http://schemas.openxmlformats.org/officeDocument/2006/relationships/image" Target="../media/image9.jpg"/><Relationship Id="rId6" Type="http://schemas.openxmlformats.org/officeDocument/2006/relationships/image" Target="../media/image3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50.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
          <p:cNvSpPr txBox="1"/>
          <p:nvPr>
            <p:ph idx="1" type="subTitle"/>
          </p:nvPr>
        </p:nvSpPr>
        <p:spPr>
          <a:xfrm>
            <a:off x="5853404" y="5047791"/>
            <a:ext cx="2546726" cy="7188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1100"/>
              <a:buNone/>
            </a:pPr>
            <a:r>
              <a:rPr lang="ja-JP" sz="1100">
                <a:latin typeface="Arial"/>
                <a:ea typeface="Arial"/>
                <a:cs typeface="Arial"/>
                <a:sym typeface="Arial"/>
              </a:rPr>
              <a:t>第Ⅶ編　動物の飼養管理〈各論〉</a:t>
            </a:r>
            <a:endParaRPr/>
          </a:p>
          <a:p>
            <a:pPr indent="0" lvl="0" marL="0" rtl="0" algn="l">
              <a:lnSpc>
                <a:spcPct val="90000"/>
              </a:lnSpc>
              <a:spcBef>
                <a:spcPts val="1000"/>
              </a:spcBef>
              <a:spcAft>
                <a:spcPts val="0"/>
              </a:spcAft>
              <a:buClr>
                <a:srgbClr val="3F3F3F"/>
              </a:buClr>
              <a:buSzPts val="1100"/>
              <a:buNone/>
            </a:pPr>
            <a:r>
              <a:rPr lang="ja-JP" sz="1100">
                <a:latin typeface="Arial"/>
                <a:ea typeface="Arial"/>
                <a:cs typeface="Arial"/>
                <a:sym typeface="Arial"/>
              </a:rPr>
              <a:t>第1章　犬の飼養管理</a:t>
            </a:r>
            <a:endParaRPr sz="1100">
              <a:latin typeface="Arial"/>
              <a:ea typeface="Arial"/>
              <a:cs typeface="Arial"/>
              <a:sym typeface="Arial"/>
            </a:endParaRPr>
          </a:p>
          <a:p>
            <a:pPr indent="0" lvl="0" marL="0" rtl="0" algn="l">
              <a:lnSpc>
                <a:spcPct val="90000"/>
              </a:lnSpc>
              <a:spcBef>
                <a:spcPts val="1000"/>
              </a:spcBef>
              <a:spcAft>
                <a:spcPts val="0"/>
              </a:spcAft>
              <a:buClr>
                <a:srgbClr val="3F3F3F"/>
              </a:buClr>
              <a:buSzPts val="1100"/>
              <a:buNone/>
            </a:pPr>
            <a:r>
              <a:rPr lang="ja-JP" sz="1100">
                <a:latin typeface="Arial"/>
                <a:ea typeface="Arial"/>
                <a:cs typeface="Arial"/>
                <a:sym typeface="Arial"/>
              </a:rPr>
              <a:t>第2章　猫の飼養管理</a:t>
            </a:r>
            <a:endParaRPr sz="1100">
              <a:latin typeface="Arial"/>
              <a:ea typeface="Arial"/>
              <a:cs typeface="Arial"/>
              <a:sym typeface="Arial"/>
            </a:endParaRPr>
          </a:p>
          <a:p>
            <a:pPr indent="0" lvl="0" marL="0" rtl="0" algn="l">
              <a:lnSpc>
                <a:spcPct val="90000"/>
              </a:lnSpc>
              <a:spcBef>
                <a:spcPts val="1000"/>
              </a:spcBef>
              <a:spcAft>
                <a:spcPts val="0"/>
              </a:spcAft>
              <a:buClr>
                <a:srgbClr val="3F3F3F"/>
              </a:buClr>
              <a:buSzPts val="1100"/>
              <a:buNone/>
            </a:pPr>
            <a:r>
              <a:t/>
            </a:r>
            <a:endParaRPr sz="1100">
              <a:latin typeface="Arial"/>
              <a:ea typeface="Arial"/>
              <a:cs typeface="Arial"/>
              <a:sym typeface="Arial"/>
            </a:endParaRPr>
          </a:p>
        </p:txBody>
      </p:sp>
      <p:sp>
        <p:nvSpPr>
          <p:cNvPr id="164" name="Google Shape;164;p1"/>
          <p:cNvSpPr txBox="1"/>
          <p:nvPr/>
        </p:nvSpPr>
        <p:spPr>
          <a:xfrm>
            <a:off x="3058593" y="771589"/>
            <a:ext cx="744748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4000" u="none" cap="none" strike="noStrike">
                <a:solidFill>
                  <a:schemeClr val="dk1"/>
                </a:solidFill>
                <a:latin typeface="Arial"/>
                <a:ea typeface="Arial"/>
                <a:cs typeface="Arial"/>
                <a:sym typeface="Arial"/>
              </a:rPr>
              <a:t>イヌ・ネコの視覚と聴覚</a:t>
            </a:r>
            <a:endParaRPr sz="4000">
              <a:solidFill>
                <a:schemeClr val="dk1"/>
              </a:solidFill>
              <a:latin typeface="Arial"/>
              <a:ea typeface="Arial"/>
              <a:cs typeface="Arial"/>
              <a:sym typeface="Arial"/>
            </a:endParaRPr>
          </a:p>
        </p:txBody>
      </p:sp>
      <p:sp>
        <p:nvSpPr>
          <p:cNvPr id="165" name="Google Shape;165;p1"/>
          <p:cNvSpPr txBox="1"/>
          <p:nvPr/>
        </p:nvSpPr>
        <p:spPr>
          <a:xfrm>
            <a:off x="4320074" y="6531427"/>
            <a:ext cx="766043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chemeClr val="dk1"/>
                </a:solidFill>
                <a:latin typeface="Calibri"/>
                <a:ea typeface="Calibri"/>
                <a:cs typeface="Calibri"/>
                <a:sym typeface="Calibri"/>
              </a:rPr>
              <a:t>Wilhelm Ellenberger and Hermann Baum - University of Wisconsin Digital Collections[1], パブリック・ドメイン, https://commons.wikimedia.org/w/index.php?curid=2844510による</a:t>
            </a:r>
            <a:endParaRPr/>
          </a:p>
        </p:txBody>
      </p:sp>
      <p:sp>
        <p:nvSpPr>
          <p:cNvPr id="166" name="Google Shape;166;p1"/>
          <p:cNvSpPr txBox="1"/>
          <p:nvPr/>
        </p:nvSpPr>
        <p:spPr>
          <a:xfrm>
            <a:off x="4320074" y="6315983"/>
            <a:ext cx="140294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使用した写真の著作権表示</a:t>
            </a:r>
            <a:endParaRPr b="1" sz="800">
              <a:solidFill>
                <a:schemeClr val="dk1"/>
              </a:solidFill>
              <a:latin typeface="Arial"/>
              <a:ea typeface="Arial"/>
              <a:cs typeface="Arial"/>
              <a:sym typeface="Arial"/>
            </a:endParaRPr>
          </a:p>
        </p:txBody>
      </p:sp>
      <p:pic>
        <p:nvPicPr>
          <p:cNvPr id="167" name="Google Shape;167;p1"/>
          <p:cNvPicPr preferRelativeResize="0"/>
          <p:nvPr/>
        </p:nvPicPr>
        <p:blipFill rotWithShape="1">
          <a:blip r:embed="rId3">
            <a:alphaModFix/>
          </a:blip>
          <a:srcRect b="0" l="0" r="0" t="0"/>
          <a:stretch/>
        </p:blipFill>
        <p:spPr>
          <a:xfrm>
            <a:off x="4234154" y="1673176"/>
            <a:ext cx="3238500" cy="2609850"/>
          </a:xfrm>
          <a:prstGeom prst="rect">
            <a:avLst/>
          </a:prstGeom>
          <a:noFill/>
          <a:ln>
            <a:noFill/>
          </a:ln>
        </p:spPr>
      </p:pic>
      <p:sp>
        <p:nvSpPr>
          <p:cNvPr id="168" name="Google Shape;168;p1"/>
          <p:cNvSpPr txBox="1"/>
          <p:nvPr/>
        </p:nvSpPr>
        <p:spPr>
          <a:xfrm>
            <a:off x="3159931" y="4849208"/>
            <a:ext cx="2563091" cy="692501"/>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90000"/>
              </a:lnSpc>
              <a:spcBef>
                <a:spcPts val="0"/>
              </a:spcBef>
              <a:spcAft>
                <a:spcPts val="0"/>
              </a:spcAft>
              <a:buClr>
                <a:srgbClr val="3F3F3F"/>
              </a:buClr>
              <a:buSzPct val="100000"/>
              <a:buFont typeface="Noto Sans Symbols"/>
              <a:buNone/>
            </a:pPr>
            <a:r>
              <a:rPr b="0" lang="ja-JP" sz="1100" u="none">
                <a:solidFill>
                  <a:srgbClr val="3F3F3F"/>
                </a:solidFill>
                <a:latin typeface="Arial"/>
                <a:ea typeface="Arial"/>
                <a:cs typeface="Arial"/>
                <a:sym typeface="Arial"/>
              </a:rPr>
              <a:t>愛玩動物飼育管理士</a:t>
            </a:r>
            <a:endParaRPr b="0" sz="1100" u="none">
              <a:solidFill>
                <a:srgbClr val="3F3F3F"/>
              </a:solidFill>
              <a:latin typeface="Arial"/>
              <a:ea typeface="Arial"/>
              <a:cs typeface="Arial"/>
              <a:sym typeface="Arial"/>
            </a:endParaRPr>
          </a:p>
          <a:p>
            <a:pPr indent="0" lvl="0" marL="0" marR="0" rtl="0" algn="l">
              <a:lnSpc>
                <a:spcPct val="90000"/>
              </a:lnSpc>
              <a:spcBef>
                <a:spcPts val="1000"/>
              </a:spcBef>
              <a:spcAft>
                <a:spcPts val="0"/>
              </a:spcAft>
              <a:buClr>
                <a:srgbClr val="3F3F3F"/>
              </a:buClr>
              <a:buSzPct val="100000"/>
              <a:buFont typeface="Noto Sans Symbols"/>
              <a:buNone/>
            </a:pPr>
            <a:r>
              <a:rPr b="0" lang="ja-JP" sz="1100" u="none">
                <a:solidFill>
                  <a:srgbClr val="3F3F3F"/>
                </a:solidFill>
                <a:latin typeface="Arial"/>
                <a:ea typeface="Arial"/>
                <a:cs typeface="Arial"/>
                <a:sym typeface="Arial"/>
              </a:rPr>
              <a:t>第Ⅴ編　動物の体の仕組みと働き　</a:t>
            </a:r>
            <a:endParaRPr b="0" sz="1100" u="none">
              <a:solidFill>
                <a:srgbClr val="3F3F3F"/>
              </a:solidFill>
              <a:latin typeface="Arial"/>
              <a:ea typeface="Arial"/>
              <a:cs typeface="Arial"/>
              <a:sym typeface="Arial"/>
            </a:endParaRPr>
          </a:p>
          <a:p>
            <a:pPr indent="0" lvl="0" marL="0" marR="0" rtl="0" algn="l">
              <a:lnSpc>
                <a:spcPct val="90000"/>
              </a:lnSpc>
              <a:spcBef>
                <a:spcPts val="1000"/>
              </a:spcBef>
              <a:spcAft>
                <a:spcPts val="0"/>
              </a:spcAft>
              <a:buClr>
                <a:srgbClr val="3F3F3F"/>
              </a:buClr>
              <a:buSzPct val="100000"/>
              <a:buFont typeface="Noto Sans Symbols"/>
              <a:buNone/>
            </a:pPr>
            <a:r>
              <a:rPr b="0" lang="ja-JP" sz="1100" u="none">
                <a:solidFill>
                  <a:srgbClr val="3F3F3F"/>
                </a:solidFill>
                <a:latin typeface="Arial"/>
                <a:ea typeface="Arial"/>
                <a:cs typeface="Arial"/>
                <a:sym typeface="Arial"/>
              </a:rPr>
              <a:t>第5章　情報を取り入れる</a:t>
            </a:r>
            <a:endParaRPr b="0" sz="1100" u="none">
              <a:solidFill>
                <a:srgbClr val="3F3F3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0"/>
          <p:cNvSpPr txBox="1"/>
          <p:nvPr/>
        </p:nvSpPr>
        <p:spPr>
          <a:xfrm>
            <a:off x="3866137" y="1143398"/>
            <a:ext cx="388760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4000">
                <a:solidFill>
                  <a:schemeClr val="dk1"/>
                </a:solidFill>
                <a:latin typeface="Arial"/>
                <a:ea typeface="Arial"/>
                <a:cs typeface="Arial"/>
                <a:sym typeface="Arial"/>
              </a:rPr>
              <a:t>イヌの眼と視覚</a:t>
            </a:r>
            <a:endParaRPr sz="4000">
              <a:solidFill>
                <a:schemeClr val="dk1"/>
              </a:solidFill>
              <a:latin typeface="Arial"/>
              <a:ea typeface="Arial"/>
              <a:cs typeface="Arial"/>
              <a:sym typeface="Arial"/>
            </a:endParaRPr>
          </a:p>
        </p:txBody>
      </p:sp>
      <p:sp>
        <p:nvSpPr>
          <p:cNvPr id="317" name="Google Shape;317;p10"/>
          <p:cNvSpPr txBox="1"/>
          <p:nvPr/>
        </p:nvSpPr>
        <p:spPr>
          <a:xfrm>
            <a:off x="7156580" y="6550087"/>
            <a:ext cx="4833257"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chemeClr val="dk1"/>
                </a:solidFill>
                <a:latin typeface="Calibri"/>
                <a:ea typeface="Calibri"/>
                <a:cs typeface="Calibri"/>
                <a:sym typeface="Calibri"/>
              </a:rPr>
              <a:t>Shiba Inu:Takashibaパブリック・ドメイン, https://commons.wikimedia.org/w/index.php?curid=11029849による</a:t>
            </a:r>
            <a:endParaRPr/>
          </a:p>
        </p:txBody>
      </p:sp>
      <p:sp>
        <p:nvSpPr>
          <p:cNvPr id="318" name="Google Shape;318;p10"/>
          <p:cNvSpPr txBox="1"/>
          <p:nvPr/>
        </p:nvSpPr>
        <p:spPr>
          <a:xfrm>
            <a:off x="7156580" y="6353301"/>
            <a:ext cx="140294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使用した写真の著作権表示</a:t>
            </a:r>
            <a:endParaRPr b="1" sz="800">
              <a:solidFill>
                <a:schemeClr val="dk1"/>
              </a:solidFill>
              <a:latin typeface="Arial"/>
              <a:ea typeface="Arial"/>
              <a:cs typeface="Arial"/>
              <a:sym typeface="Arial"/>
            </a:endParaRPr>
          </a:p>
        </p:txBody>
      </p:sp>
      <p:pic>
        <p:nvPicPr>
          <p:cNvPr id="319" name="Google Shape;319;p10"/>
          <p:cNvPicPr preferRelativeResize="0"/>
          <p:nvPr/>
        </p:nvPicPr>
        <p:blipFill rotWithShape="1">
          <a:blip r:embed="rId3">
            <a:alphaModFix/>
          </a:blip>
          <a:srcRect b="0" l="0" r="0" t="0"/>
          <a:stretch/>
        </p:blipFill>
        <p:spPr>
          <a:xfrm>
            <a:off x="4391608" y="2048070"/>
            <a:ext cx="3072882" cy="23046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1"/>
          <p:cNvSpPr/>
          <p:nvPr/>
        </p:nvSpPr>
        <p:spPr>
          <a:xfrm>
            <a:off x="336416" y="2202241"/>
            <a:ext cx="1183796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3200">
                <a:solidFill>
                  <a:schemeClr val="dk1"/>
                </a:solidFill>
                <a:latin typeface="Arial"/>
                <a:ea typeface="Arial"/>
                <a:cs typeface="Arial"/>
                <a:sym typeface="Arial"/>
              </a:rPr>
              <a:t>犬の視覚は弱く、それを補うため嗅覚や聴覚が発達しています。</a:t>
            </a:r>
            <a:endParaRPr sz="3200">
              <a:solidFill>
                <a:schemeClr val="dk1"/>
              </a:solidFill>
              <a:latin typeface="Arial"/>
              <a:ea typeface="Arial"/>
              <a:cs typeface="Arial"/>
              <a:sym typeface="Arial"/>
            </a:endParaRPr>
          </a:p>
        </p:txBody>
      </p:sp>
      <p:pic>
        <p:nvPicPr>
          <p:cNvPr descr="いろんな動物になって視野を体験！ (355°の世界) 世界初！動物達の視野角を再現した映像が公開！｜株式会社マーベラスAQLのプレスリリース" id="326" name="Google Shape;326;p11"/>
          <p:cNvPicPr preferRelativeResize="0"/>
          <p:nvPr/>
        </p:nvPicPr>
        <p:blipFill rotWithShape="1">
          <a:blip r:embed="rId3">
            <a:alphaModFix/>
          </a:blip>
          <a:srcRect b="66654" l="0" r="0" t="0"/>
          <a:stretch/>
        </p:blipFill>
        <p:spPr>
          <a:xfrm>
            <a:off x="4671715" y="4748477"/>
            <a:ext cx="5862545" cy="1073720"/>
          </a:xfrm>
          <a:prstGeom prst="rect">
            <a:avLst/>
          </a:prstGeom>
          <a:noFill/>
          <a:ln>
            <a:noFill/>
          </a:ln>
        </p:spPr>
      </p:pic>
      <p:sp>
        <p:nvSpPr>
          <p:cNvPr id="327" name="Google Shape;327;p11"/>
          <p:cNvSpPr/>
          <p:nvPr/>
        </p:nvSpPr>
        <p:spPr>
          <a:xfrm>
            <a:off x="8805664" y="6643444"/>
            <a:ext cx="3203579" cy="2145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chemeClr val="dk1"/>
                </a:solidFill>
                <a:latin typeface="Calibri"/>
                <a:ea typeface="Calibri"/>
                <a:cs typeface="Calibri"/>
                <a:sym typeface="Calibri"/>
              </a:rPr>
              <a:t>https://prtimes.jp/main/html/rd/p/000000001.000009495.html</a:t>
            </a:r>
            <a:endParaRPr sz="800">
              <a:solidFill>
                <a:schemeClr val="dk1"/>
              </a:solidFill>
              <a:latin typeface="Calibri"/>
              <a:ea typeface="Calibri"/>
              <a:cs typeface="Calibri"/>
              <a:sym typeface="Calibri"/>
            </a:endParaRPr>
          </a:p>
        </p:txBody>
      </p:sp>
      <p:sp>
        <p:nvSpPr>
          <p:cNvPr id="328" name="Google Shape;328;p11"/>
          <p:cNvSpPr txBox="1"/>
          <p:nvPr/>
        </p:nvSpPr>
        <p:spPr>
          <a:xfrm>
            <a:off x="1768858" y="593360"/>
            <a:ext cx="6423420" cy="83554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rPr lang="ja-JP" sz="4400">
                <a:solidFill>
                  <a:schemeClr val="dk1"/>
                </a:solidFill>
                <a:latin typeface="Arial"/>
                <a:ea typeface="Arial"/>
                <a:cs typeface="Arial"/>
                <a:sym typeface="Arial"/>
              </a:rPr>
              <a:t>イヌの視覚</a:t>
            </a:r>
            <a:endParaRPr sz="4400">
              <a:solidFill>
                <a:schemeClr val="dk1"/>
              </a:solidFill>
              <a:latin typeface="Arial"/>
              <a:ea typeface="Arial"/>
              <a:cs typeface="Arial"/>
              <a:sym typeface="Arial"/>
            </a:endParaRPr>
          </a:p>
        </p:txBody>
      </p:sp>
      <p:pic>
        <p:nvPicPr>
          <p:cNvPr id="329" name="Google Shape;329;p11"/>
          <p:cNvPicPr preferRelativeResize="0"/>
          <p:nvPr/>
        </p:nvPicPr>
        <p:blipFill rotWithShape="1">
          <a:blip r:embed="rId4">
            <a:alphaModFix/>
          </a:blip>
          <a:srcRect b="0" l="0" r="0" t="0"/>
          <a:stretch/>
        </p:blipFill>
        <p:spPr>
          <a:xfrm>
            <a:off x="336416" y="278289"/>
            <a:ext cx="1189846" cy="1150620"/>
          </a:xfrm>
          <a:prstGeom prst="rect">
            <a:avLst/>
          </a:prstGeom>
          <a:noFill/>
          <a:ln>
            <a:noFill/>
          </a:ln>
        </p:spPr>
      </p:pic>
      <p:sp>
        <p:nvSpPr>
          <p:cNvPr id="330" name="Google Shape;330;p11"/>
          <p:cNvSpPr txBox="1"/>
          <p:nvPr/>
        </p:nvSpPr>
        <p:spPr>
          <a:xfrm>
            <a:off x="723829" y="3422090"/>
            <a:ext cx="303640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一般的に視力は0.3。</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近くがはっきり見えない。</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赤色が分からない。</a:t>
            </a:r>
            <a:endParaRPr sz="1800">
              <a:solidFill>
                <a:schemeClr val="dk1"/>
              </a:solidFill>
              <a:latin typeface="Calibri"/>
              <a:ea typeface="Calibri"/>
              <a:cs typeface="Calibri"/>
              <a:sym typeface="Calibri"/>
            </a:endParaRPr>
          </a:p>
        </p:txBody>
      </p:sp>
      <p:sp>
        <p:nvSpPr>
          <p:cNvPr id="331" name="Google Shape;331;p11"/>
          <p:cNvSpPr txBox="1"/>
          <p:nvPr/>
        </p:nvSpPr>
        <p:spPr>
          <a:xfrm>
            <a:off x="4473252" y="3422090"/>
            <a:ext cx="726465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動体視力が優れている（1500ｍ先で動いているものがわかる）</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暗いところでもものが見える（人間の5倍）</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視野が広い（250°）</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2"/>
          <p:cNvSpPr txBox="1"/>
          <p:nvPr/>
        </p:nvSpPr>
        <p:spPr>
          <a:xfrm>
            <a:off x="1768858" y="593360"/>
            <a:ext cx="6423420" cy="83554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rPr lang="ja-JP" sz="4400">
                <a:solidFill>
                  <a:schemeClr val="dk1"/>
                </a:solidFill>
                <a:latin typeface="Arial"/>
                <a:ea typeface="Arial"/>
                <a:cs typeface="Arial"/>
                <a:sym typeface="Arial"/>
              </a:rPr>
              <a:t>イヌの視覚</a:t>
            </a:r>
            <a:endParaRPr sz="4400">
              <a:solidFill>
                <a:schemeClr val="dk1"/>
              </a:solidFill>
              <a:latin typeface="Arial"/>
              <a:ea typeface="Arial"/>
              <a:cs typeface="Arial"/>
              <a:sym typeface="Arial"/>
            </a:endParaRPr>
          </a:p>
        </p:txBody>
      </p:sp>
      <p:pic>
        <p:nvPicPr>
          <p:cNvPr id="338" name="Google Shape;338;p12"/>
          <p:cNvPicPr preferRelativeResize="0"/>
          <p:nvPr/>
        </p:nvPicPr>
        <p:blipFill rotWithShape="1">
          <a:blip r:embed="rId3">
            <a:alphaModFix/>
          </a:blip>
          <a:srcRect b="0" l="0" r="0" t="0"/>
          <a:stretch/>
        </p:blipFill>
        <p:spPr>
          <a:xfrm>
            <a:off x="336416" y="278289"/>
            <a:ext cx="1189846" cy="1150620"/>
          </a:xfrm>
          <a:prstGeom prst="rect">
            <a:avLst/>
          </a:prstGeom>
          <a:noFill/>
          <a:ln>
            <a:noFill/>
          </a:ln>
        </p:spPr>
      </p:pic>
      <p:sp>
        <p:nvSpPr>
          <p:cNvPr id="339" name="Google Shape;339;p12"/>
          <p:cNvSpPr txBox="1"/>
          <p:nvPr/>
        </p:nvSpPr>
        <p:spPr>
          <a:xfrm>
            <a:off x="931339" y="1596195"/>
            <a:ext cx="532017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3200">
                <a:solidFill>
                  <a:schemeClr val="dk1"/>
                </a:solidFill>
                <a:latin typeface="Arial"/>
                <a:ea typeface="Arial"/>
                <a:cs typeface="Arial"/>
                <a:sym typeface="Arial"/>
              </a:rPr>
              <a:t>犬の目カメラを体験しよう</a:t>
            </a:r>
            <a:endParaRPr sz="3200">
              <a:solidFill>
                <a:schemeClr val="dk1"/>
              </a:solidFill>
              <a:latin typeface="Arial"/>
              <a:ea typeface="Arial"/>
              <a:cs typeface="Arial"/>
              <a:sym typeface="Arial"/>
            </a:endParaRPr>
          </a:p>
        </p:txBody>
      </p:sp>
      <p:sp>
        <p:nvSpPr>
          <p:cNvPr id="340" name="Google Shape;340;p12"/>
          <p:cNvSpPr/>
          <p:nvPr/>
        </p:nvSpPr>
        <p:spPr>
          <a:xfrm>
            <a:off x="811596" y="4673309"/>
            <a:ext cx="5551882" cy="1261884"/>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333333"/>
              </a:buClr>
              <a:buSzPts val="2400"/>
              <a:buFont typeface="Arial"/>
              <a:buNone/>
            </a:pPr>
            <a:r>
              <a:rPr b="0" i="0" lang="ja-JP" sz="2400" u="none" cap="none" strike="noStrike">
                <a:solidFill>
                  <a:srgbClr val="333333"/>
                </a:solidFill>
                <a:latin typeface="Arial"/>
                <a:ea typeface="Arial"/>
                <a:cs typeface="Arial"/>
                <a:sym typeface="Arial"/>
              </a:rPr>
              <a:t>犬の目カメラiOS版</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600"/>
              <a:buFont typeface="Arial"/>
              <a:buNone/>
            </a:pPr>
            <a:r>
              <a:rPr b="0" i="0" lang="ja-JP" sz="3600" u="none" cap="none" strike="noStrike">
                <a:solidFill>
                  <a:schemeClr val="dk1"/>
                </a:solidFill>
                <a:latin typeface="Arial"/>
                <a:ea typeface="Arial"/>
                <a:cs typeface="Arial"/>
                <a:sym typeface="Arial"/>
              </a:rPr>
              <a:t>  </a:t>
            </a:r>
            <a:endParaRPr b="0" i="0" sz="30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F6343F"/>
              </a:buClr>
              <a:buSzPts val="1600"/>
              <a:buFont typeface="Arial"/>
              <a:buNone/>
            </a:pPr>
            <a:r>
              <a:rPr b="0" i="0" lang="ja-JP" sz="1600" u="sng" cap="none" strike="noStrike">
                <a:solidFill>
                  <a:srgbClr val="F6343F"/>
                </a:solidFill>
                <a:latin typeface="Arial"/>
                <a:ea typeface="Arial"/>
                <a:cs typeface="Arial"/>
                <a:sym typeface="Arial"/>
                <a:hlinkClick r:id="rId4">
                  <a:extLst>
                    <a:ext uri="{A12FA001-AC4F-418D-AE19-62706E023703}">
                      <ahyp:hlinkClr val="tx"/>
                    </a:ext>
                  </a:extLst>
                </a:hlinkClick>
              </a:rPr>
              <a:t>https://apps.apple.com/jp/app/id1590120529</a:t>
            </a:r>
            <a:endParaRPr b="0" i="0" sz="2400" u="none" cap="none" strike="noStrike">
              <a:solidFill>
                <a:schemeClr val="dk1"/>
              </a:solidFill>
              <a:latin typeface="Arial"/>
              <a:ea typeface="Arial"/>
              <a:cs typeface="Arial"/>
              <a:sym typeface="Arial"/>
            </a:endParaRPr>
          </a:p>
        </p:txBody>
      </p:sp>
      <p:pic>
        <p:nvPicPr>
          <p:cNvPr descr="404Eyewear 犬の目カメラ iOS版" id="341" name="Google Shape;341;p12"/>
          <p:cNvPicPr preferRelativeResize="0"/>
          <p:nvPr/>
        </p:nvPicPr>
        <p:blipFill rotWithShape="1">
          <a:blip r:embed="rId5">
            <a:alphaModFix/>
          </a:blip>
          <a:srcRect b="0" l="0" r="0" t="0"/>
          <a:stretch/>
        </p:blipFill>
        <p:spPr>
          <a:xfrm>
            <a:off x="919540" y="2768309"/>
            <a:ext cx="1905000" cy="1905000"/>
          </a:xfrm>
          <a:prstGeom prst="rect">
            <a:avLst/>
          </a:prstGeom>
          <a:noFill/>
          <a:ln>
            <a:noFill/>
          </a:ln>
        </p:spPr>
      </p:pic>
      <p:sp>
        <p:nvSpPr>
          <p:cNvPr id="342" name="Google Shape;342;p12"/>
          <p:cNvSpPr/>
          <p:nvPr/>
        </p:nvSpPr>
        <p:spPr>
          <a:xfrm>
            <a:off x="6583389" y="4721068"/>
            <a:ext cx="5492950" cy="1323439"/>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333333"/>
              </a:buClr>
              <a:buSzPts val="2400"/>
              <a:buFont typeface="Arial"/>
              <a:buNone/>
            </a:pPr>
            <a:r>
              <a:rPr b="0" i="0" lang="ja-JP" sz="2400" u="none" cap="none" strike="noStrike">
                <a:solidFill>
                  <a:srgbClr val="333333"/>
                </a:solidFill>
                <a:latin typeface="Arial"/>
                <a:ea typeface="Arial"/>
                <a:cs typeface="Arial"/>
                <a:sym typeface="Arial"/>
              </a:rPr>
              <a:t>犬の目カメラAndroid版</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0" i="0" lang="ja-JP" sz="2400" u="none" cap="none" strike="noStrik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rgbClr val="F6343F"/>
              </a:buClr>
              <a:buSzPts val="1600"/>
              <a:buFont typeface="Arial"/>
              <a:buNone/>
            </a:pPr>
            <a:r>
              <a:rPr b="0" i="0" lang="ja-JP" sz="1600" u="sng" cap="none" strike="noStrike">
                <a:solidFill>
                  <a:srgbClr val="F6343F"/>
                </a:solidFill>
                <a:latin typeface="Arial"/>
                <a:ea typeface="Arial"/>
                <a:cs typeface="Arial"/>
                <a:sym typeface="Arial"/>
                <a:hlinkClick r:id="rId6">
                  <a:extLst>
                    <a:ext uri="{A12FA001-AC4F-418D-AE19-62706E023703}">
                      <ahyp:hlinkClr val="tx"/>
                    </a:ext>
                  </a:extLst>
                </a:hlinkClick>
              </a:rPr>
              <a:t>https://play.google.com/store/apps/details?id=jp.co404.dogeye</a:t>
            </a:r>
            <a:endParaRPr b="0" i="0" sz="1600" u="none" cap="none" strike="noStrike">
              <a:solidFill>
                <a:schemeClr val="dk1"/>
              </a:solidFill>
              <a:latin typeface="Arial"/>
              <a:ea typeface="Arial"/>
              <a:cs typeface="Arial"/>
              <a:sym typeface="Arial"/>
            </a:endParaRPr>
          </a:p>
        </p:txBody>
      </p:sp>
      <p:pic>
        <p:nvPicPr>
          <p:cNvPr descr="404Eyewear 犬の目カメラ Android版" id="343" name="Google Shape;343;p12"/>
          <p:cNvPicPr preferRelativeResize="0"/>
          <p:nvPr/>
        </p:nvPicPr>
        <p:blipFill rotWithShape="1">
          <a:blip r:embed="rId7">
            <a:alphaModFix/>
          </a:blip>
          <a:srcRect b="0" l="0" r="0" t="0"/>
          <a:stretch/>
        </p:blipFill>
        <p:spPr>
          <a:xfrm>
            <a:off x="6749850" y="2611341"/>
            <a:ext cx="1905000" cy="1905000"/>
          </a:xfrm>
          <a:prstGeom prst="rect">
            <a:avLst/>
          </a:prstGeom>
          <a:noFill/>
          <a:ln>
            <a:noFill/>
          </a:ln>
        </p:spPr>
      </p:pic>
      <p:sp>
        <p:nvSpPr>
          <p:cNvPr id="344" name="Google Shape;344;p12"/>
          <p:cNvSpPr/>
          <p:nvPr/>
        </p:nvSpPr>
        <p:spPr>
          <a:xfrm>
            <a:off x="7035202" y="1804814"/>
            <a:ext cx="36808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333333"/>
                </a:solidFill>
                <a:latin typeface="Arial"/>
                <a:ea typeface="Arial"/>
                <a:cs typeface="Arial"/>
                <a:sym typeface="Arial"/>
              </a:rPr>
              <a:t>公式ホームページ</a:t>
            </a:r>
            <a:r>
              <a:rPr lang="ja-JP" sz="1800" u="sng">
                <a:solidFill>
                  <a:srgbClr val="F6343F"/>
                </a:solidFill>
                <a:latin typeface="Arial"/>
                <a:ea typeface="Arial"/>
                <a:cs typeface="Arial"/>
                <a:sym typeface="Arial"/>
                <a:hlinkClick r:id="rId8">
                  <a:extLst>
                    <a:ext uri="{A12FA001-AC4F-418D-AE19-62706E023703}">
                      <ahyp:hlinkClr val="tx"/>
                    </a:ext>
                  </a:extLst>
                </a:hlinkClick>
              </a:rPr>
              <a:t>https://404.co.jp/</a:t>
            </a:r>
            <a:endParaRPr sz="1800">
              <a:solidFill>
                <a:schemeClr val="dk1"/>
              </a:solidFill>
              <a:latin typeface="Calibri"/>
              <a:ea typeface="Calibri"/>
              <a:cs typeface="Calibri"/>
              <a:sym typeface="Calibri"/>
            </a:endParaRPr>
          </a:p>
        </p:txBody>
      </p:sp>
      <p:pic>
        <p:nvPicPr>
          <p:cNvPr descr="株式会社404 会社概要 404Eyewear ドッグパッド" id="345" name="Google Shape;345;p12"/>
          <p:cNvPicPr preferRelativeResize="0"/>
          <p:nvPr/>
        </p:nvPicPr>
        <p:blipFill rotWithShape="1">
          <a:blip r:embed="rId9">
            <a:alphaModFix/>
          </a:blip>
          <a:srcRect b="0" l="0" r="0" t="0"/>
          <a:stretch/>
        </p:blipFill>
        <p:spPr>
          <a:xfrm>
            <a:off x="6948614" y="924707"/>
            <a:ext cx="2381250" cy="7334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3"/>
          <p:cNvSpPr txBox="1"/>
          <p:nvPr/>
        </p:nvSpPr>
        <p:spPr>
          <a:xfrm>
            <a:off x="4678603" y="887848"/>
            <a:ext cx="285120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4000">
                <a:solidFill>
                  <a:schemeClr val="dk1"/>
                </a:solidFill>
                <a:latin typeface="Arial"/>
                <a:ea typeface="Arial"/>
                <a:cs typeface="Arial"/>
                <a:sym typeface="Arial"/>
              </a:rPr>
              <a:t>犬種と目</a:t>
            </a:r>
            <a:endParaRPr sz="4000">
              <a:solidFill>
                <a:schemeClr val="dk1"/>
              </a:solidFill>
              <a:latin typeface="Arial"/>
              <a:ea typeface="Arial"/>
              <a:cs typeface="Arial"/>
              <a:sym typeface="Arial"/>
            </a:endParaRPr>
          </a:p>
        </p:txBody>
      </p:sp>
      <p:sp>
        <p:nvSpPr>
          <p:cNvPr id="351" name="Google Shape;351;p13"/>
          <p:cNvSpPr txBox="1"/>
          <p:nvPr/>
        </p:nvSpPr>
        <p:spPr>
          <a:xfrm>
            <a:off x="7156580" y="6550087"/>
            <a:ext cx="4833257"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chemeClr val="dk1"/>
                </a:solidFill>
                <a:latin typeface="Calibri"/>
                <a:ea typeface="Calibri"/>
                <a:cs typeface="Calibri"/>
                <a:sym typeface="Calibri"/>
              </a:rPr>
              <a:t>Shiba Inu:Takashibaパブリック・ドメイン, https://commons.wikimedia.org/w/index.php?curid=11029849による</a:t>
            </a:r>
            <a:endParaRPr/>
          </a:p>
        </p:txBody>
      </p:sp>
      <p:sp>
        <p:nvSpPr>
          <p:cNvPr id="352" name="Google Shape;352;p13"/>
          <p:cNvSpPr txBox="1"/>
          <p:nvPr/>
        </p:nvSpPr>
        <p:spPr>
          <a:xfrm>
            <a:off x="7156580" y="6353301"/>
            <a:ext cx="140294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使用した写真の著作権表示</a:t>
            </a:r>
            <a:endParaRPr b="1" sz="800">
              <a:solidFill>
                <a:schemeClr val="dk1"/>
              </a:solidFill>
              <a:latin typeface="Arial"/>
              <a:ea typeface="Arial"/>
              <a:cs typeface="Arial"/>
              <a:sym typeface="Arial"/>
            </a:endParaRPr>
          </a:p>
        </p:txBody>
      </p:sp>
      <p:pic>
        <p:nvPicPr>
          <p:cNvPr id="353" name="Google Shape;353;p13"/>
          <p:cNvPicPr preferRelativeResize="0"/>
          <p:nvPr/>
        </p:nvPicPr>
        <p:blipFill rotWithShape="1">
          <a:blip r:embed="rId3">
            <a:alphaModFix/>
          </a:blip>
          <a:srcRect b="0" l="0" r="0" t="0"/>
          <a:stretch/>
        </p:blipFill>
        <p:spPr>
          <a:xfrm>
            <a:off x="4391608" y="2048070"/>
            <a:ext cx="3072882" cy="23046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4"/>
          <p:cNvSpPr/>
          <p:nvPr/>
        </p:nvSpPr>
        <p:spPr>
          <a:xfrm>
            <a:off x="420392" y="1700758"/>
            <a:ext cx="11837967" cy="14157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3200">
                <a:solidFill>
                  <a:schemeClr val="dk1"/>
                </a:solidFill>
                <a:latin typeface="Arial"/>
                <a:ea typeface="Arial"/>
                <a:cs typeface="Arial"/>
                <a:sym typeface="Arial"/>
              </a:rPr>
              <a:t>優れた視力を持ち、目が顔の側面にあり視野が広いイヌです。</a:t>
            </a:r>
            <a:endParaRPr sz="32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匂いを手がかりとする獲物を追跡する嗅覚ハウンドとは違い、目で獲物を追跡します。素早く動くため、小さな耳と長い足を持っています。</a:t>
            </a:r>
            <a:endParaRPr sz="1800">
              <a:solidFill>
                <a:schemeClr val="dk1"/>
              </a:solidFill>
              <a:latin typeface="Arial"/>
              <a:ea typeface="Arial"/>
              <a:cs typeface="Arial"/>
              <a:sym typeface="Arial"/>
            </a:endParaRPr>
          </a:p>
        </p:txBody>
      </p:sp>
      <p:sp>
        <p:nvSpPr>
          <p:cNvPr id="360" name="Google Shape;360;p14"/>
          <p:cNvSpPr txBox="1"/>
          <p:nvPr/>
        </p:nvSpPr>
        <p:spPr>
          <a:xfrm>
            <a:off x="1768858" y="593360"/>
            <a:ext cx="7748366" cy="83554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rPr lang="ja-JP" sz="4400">
                <a:solidFill>
                  <a:schemeClr val="dk1"/>
                </a:solidFill>
                <a:latin typeface="Arial"/>
                <a:ea typeface="Arial"/>
                <a:cs typeface="Arial"/>
                <a:sym typeface="Arial"/>
              </a:rPr>
              <a:t>サイトハウンド（視覚猟犬）</a:t>
            </a:r>
            <a:endParaRPr sz="4400">
              <a:solidFill>
                <a:schemeClr val="dk1"/>
              </a:solidFill>
              <a:latin typeface="Arial"/>
              <a:ea typeface="Arial"/>
              <a:cs typeface="Arial"/>
              <a:sym typeface="Arial"/>
            </a:endParaRPr>
          </a:p>
        </p:txBody>
      </p:sp>
      <p:pic>
        <p:nvPicPr>
          <p:cNvPr id="361" name="Google Shape;361;p14"/>
          <p:cNvPicPr preferRelativeResize="0"/>
          <p:nvPr/>
        </p:nvPicPr>
        <p:blipFill rotWithShape="1">
          <a:blip r:embed="rId3">
            <a:alphaModFix/>
          </a:blip>
          <a:srcRect b="0" l="0" r="0" t="0"/>
          <a:stretch/>
        </p:blipFill>
        <p:spPr>
          <a:xfrm>
            <a:off x="336416" y="278289"/>
            <a:ext cx="1189846" cy="1150620"/>
          </a:xfrm>
          <a:prstGeom prst="rect">
            <a:avLst/>
          </a:prstGeom>
          <a:noFill/>
          <a:ln>
            <a:noFill/>
          </a:ln>
        </p:spPr>
      </p:pic>
      <p:sp>
        <p:nvSpPr>
          <p:cNvPr id="362" name="Google Shape;362;p14"/>
          <p:cNvSpPr txBox="1"/>
          <p:nvPr/>
        </p:nvSpPr>
        <p:spPr>
          <a:xfrm>
            <a:off x="6092889" y="6102220"/>
            <a:ext cx="5971592"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Calibri"/>
                <a:ea typeface="Calibri"/>
                <a:cs typeface="Calibri"/>
                <a:sym typeface="Calibri"/>
              </a:rPr>
              <a:t>ボルゾイ：Pleple2000-継承 3.0, </a:t>
            </a:r>
            <a:r>
              <a:rPr lang="ja-JP" sz="900" u="sng">
                <a:solidFill>
                  <a:schemeClr val="dk1"/>
                </a:solidFill>
                <a:latin typeface="Calibri"/>
                <a:ea typeface="Calibri"/>
                <a:cs typeface="Calibri"/>
                <a:sym typeface="Calibri"/>
                <a:hlinkClick r:id="rId4">
                  <a:extLst>
                    <a:ext uri="{A12FA001-AC4F-418D-AE19-62706E023703}">
                      <ahyp:hlinkClr val="tx"/>
                    </a:ext>
                  </a:extLst>
                </a:hlinkClick>
              </a:rPr>
              <a:t>https://commons.wikimedia.org/w/index.php?curid=394841</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lang="ja-JP" sz="900">
                <a:solidFill>
                  <a:schemeClr val="dk1"/>
                </a:solidFill>
                <a:latin typeface="Calibri"/>
                <a:ea typeface="Calibri"/>
                <a:cs typeface="Calibri"/>
                <a:sym typeface="Calibri"/>
              </a:rPr>
              <a:t>イングリッシュ・グレイハウンドNeurodoc -継承 3.0, </a:t>
            </a:r>
            <a:r>
              <a:rPr lang="ja-JP" sz="900" u="sng">
                <a:solidFill>
                  <a:schemeClr val="dk1"/>
                </a:solidFill>
                <a:latin typeface="Calibri"/>
                <a:ea typeface="Calibri"/>
                <a:cs typeface="Calibri"/>
                <a:sym typeface="Calibri"/>
                <a:hlinkClick r:id="rId5">
                  <a:extLst>
                    <a:ext uri="{A12FA001-AC4F-418D-AE19-62706E023703}">
                      <ahyp:hlinkClr val="tx"/>
                    </a:ext>
                  </a:extLst>
                </a:hlinkClick>
              </a:rPr>
              <a:t>https://commons.wikimedia.org/w/index.php?curid=2534945</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lang="ja-JP" sz="900">
                <a:solidFill>
                  <a:schemeClr val="dk1"/>
                </a:solidFill>
                <a:latin typeface="Calibri"/>
                <a:ea typeface="Calibri"/>
                <a:cs typeface="Calibri"/>
                <a:sym typeface="Calibri"/>
              </a:rPr>
              <a:t>アフガン・ハウンド：I, Lilly M-継承 3.0, </a:t>
            </a:r>
            <a:r>
              <a:rPr lang="ja-JP" sz="900" u="sng">
                <a:solidFill>
                  <a:schemeClr val="dk1"/>
                </a:solidFill>
                <a:latin typeface="Calibri"/>
                <a:ea typeface="Calibri"/>
                <a:cs typeface="Calibri"/>
                <a:sym typeface="Calibri"/>
                <a:hlinkClick r:id="rId6">
                  <a:extLst>
                    <a:ext uri="{A12FA001-AC4F-418D-AE19-62706E023703}">
                      <ahyp:hlinkClr val="tx"/>
                    </a:ext>
                  </a:extLst>
                </a:hlinkClick>
              </a:rPr>
              <a:t>https://commons.wikimedia.org/w/index.php?curid=2351791</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lang="ja-JP" sz="900">
                <a:solidFill>
                  <a:schemeClr val="dk1"/>
                </a:solidFill>
                <a:latin typeface="Calibri"/>
                <a:ea typeface="Calibri"/>
                <a:cs typeface="Calibri"/>
                <a:sym typeface="Calibri"/>
              </a:rPr>
              <a:t>アイリッシュ・ウルフハウンド：I, Camillo 60,-継承 3.0, </a:t>
            </a:r>
            <a:r>
              <a:rPr lang="ja-JP" sz="900" u="sng">
                <a:solidFill>
                  <a:schemeClr val="dk1"/>
                </a:solidFill>
                <a:latin typeface="Calibri"/>
                <a:ea typeface="Calibri"/>
                <a:cs typeface="Calibri"/>
                <a:sym typeface="Calibri"/>
                <a:hlinkClick r:id="rId7">
                  <a:extLst>
                    <a:ext uri="{A12FA001-AC4F-418D-AE19-62706E023703}">
                      <ahyp:hlinkClr val="tx"/>
                    </a:ext>
                  </a:extLst>
                </a:hlinkClick>
              </a:rPr>
              <a:t>https://commons.wikimedia.org/w/index.php?curid=2449239</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lang="ja-JP" sz="900">
                <a:solidFill>
                  <a:schemeClr val="dk1"/>
                </a:solidFill>
                <a:latin typeface="Calibri"/>
                <a:ea typeface="Calibri"/>
                <a:cs typeface="Calibri"/>
                <a:sym typeface="Calibri"/>
              </a:rPr>
              <a:t>サルーキ：sannse-継承 3.0, https://commons.wikimedia.org/w/index.php?curid=565064</a:t>
            </a:r>
            <a:endParaRPr sz="900">
              <a:solidFill>
                <a:schemeClr val="dk1"/>
              </a:solidFill>
              <a:latin typeface="Calibri"/>
              <a:ea typeface="Calibri"/>
              <a:cs typeface="Calibri"/>
              <a:sym typeface="Calibri"/>
            </a:endParaRPr>
          </a:p>
        </p:txBody>
      </p:sp>
      <p:pic>
        <p:nvPicPr>
          <p:cNvPr id="363" name="Google Shape;363;p14"/>
          <p:cNvPicPr preferRelativeResize="0"/>
          <p:nvPr/>
        </p:nvPicPr>
        <p:blipFill rotWithShape="1">
          <a:blip r:embed="rId8">
            <a:alphaModFix/>
          </a:blip>
          <a:srcRect b="0" l="0" r="0" t="0"/>
          <a:stretch/>
        </p:blipFill>
        <p:spPr>
          <a:xfrm>
            <a:off x="571671" y="3192198"/>
            <a:ext cx="1521285" cy="1179672"/>
          </a:xfrm>
          <a:prstGeom prst="rect">
            <a:avLst/>
          </a:prstGeom>
          <a:noFill/>
          <a:ln>
            <a:noFill/>
          </a:ln>
        </p:spPr>
      </p:pic>
      <p:sp>
        <p:nvSpPr>
          <p:cNvPr id="364" name="Google Shape;364;p14"/>
          <p:cNvSpPr txBox="1"/>
          <p:nvPr/>
        </p:nvSpPr>
        <p:spPr>
          <a:xfrm>
            <a:off x="709126" y="4553101"/>
            <a:ext cx="1595534"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ボルゾイ</a:t>
            </a:r>
            <a:endParaRPr sz="1100">
              <a:solidFill>
                <a:schemeClr val="dk1"/>
              </a:solidFill>
              <a:latin typeface="Arial"/>
              <a:ea typeface="Arial"/>
              <a:cs typeface="Arial"/>
              <a:sym typeface="Arial"/>
            </a:endParaRPr>
          </a:p>
          <a:p>
            <a:pPr indent="0" lvl="0" marL="0" marR="0" rtl="0" algn="l">
              <a:spcBef>
                <a:spcPts val="0"/>
              </a:spcBef>
              <a:spcAft>
                <a:spcPts val="0"/>
              </a:spcAft>
              <a:buNone/>
            </a:pPr>
            <a:r>
              <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ロシア原産。</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オオカミ狩りの猟犬としてロシア帝国の貴族に飼われていた。</a:t>
            </a:r>
            <a:endParaRPr sz="1100">
              <a:solidFill>
                <a:schemeClr val="dk1"/>
              </a:solidFill>
              <a:latin typeface="Arial"/>
              <a:ea typeface="Arial"/>
              <a:cs typeface="Arial"/>
              <a:sym typeface="Arial"/>
            </a:endParaRPr>
          </a:p>
        </p:txBody>
      </p:sp>
      <p:pic>
        <p:nvPicPr>
          <p:cNvPr id="365" name="Google Shape;365;p14"/>
          <p:cNvPicPr preferRelativeResize="0"/>
          <p:nvPr/>
        </p:nvPicPr>
        <p:blipFill rotWithShape="1">
          <a:blip r:embed="rId9">
            <a:alphaModFix/>
          </a:blip>
          <a:srcRect b="0" l="0" r="0" t="0"/>
          <a:stretch/>
        </p:blipFill>
        <p:spPr>
          <a:xfrm>
            <a:off x="2893191" y="3192198"/>
            <a:ext cx="1586733" cy="1190050"/>
          </a:xfrm>
          <a:prstGeom prst="rect">
            <a:avLst/>
          </a:prstGeom>
          <a:noFill/>
          <a:ln>
            <a:noFill/>
          </a:ln>
        </p:spPr>
      </p:pic>
      <p:sp>
        <p:nvSpPr>
          <p:cNvPr id="366" name="Google Shape;366;p14"/>
          <p:cNvSpPr txBox="1"/>
          <p:nvPr/>
        </p:nvSpPr>
        <p:spPr>
          <a:xfrm>
            <a:off x="2945216" y="4553101"/>
            <a:ext cx="1595534"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イングリッシュ・グレイハウンド</a:t>
            </a:r>
            <a:endParaRPr sz="1100">
              <a:solidFill>
                <a:schemeClr val="dk1"/>
              </a:solidFill>
              <a:latin typeface="Arial"/>
              <a:ea typeface="Arial"/>
              <a:cs typeface="Arial"/>
              <a:sym typeface="Arial"/>
            </a:endParaRPr>
          </a:p>
          <a:p>
            <a:pPr indent="0" lvl="0" marL="0" marR="0" rtl="0" algn="l">
              <a:spcBef>
                <a:spcPts val="0"/>
              </a:spcBef>
              <a:spcAft>
                <a:spcPts val="0"/>
              </a:spcAft>
              <a:buNone/>
            </a:pPr>
            <a:r>
              <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イングランド原産。</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ウサギ狩りの猟犬としてイギリス貴族に飼われていた。</a:t>
            </a:r>
            <a:endParaRPr sz="1100">
              <a:solidFill>
                <a:schemeClr val="dk1"/>
              </a:solidFill>
              <a:latin typeface="Arial"/>
              <a:ea typeface="Arial"/>
              <a:cs typeface="Arial"/>
              <a:sym typeface="Arial"/>
            </a:endParaRPr>
          </a:p>
        </p:txBody>
      </p:sp>
      <p:pic>
        <p:nvPicPr>
          <p:cNvPr id="367" name="Google Shape;367;p14"/>
          <p:cNvPicPr preferRelativeResize="0"/>
          <p:nvPr/>
        </p:nvPicPr>
        <p:blipFill rotWithShape="1">
          <a:blip r:embed="rId10">
            <a:alphaModFix/>
          </a:blip>
          <a:srcRect b="0" l="0" r="0" t="0"/>
          <a:stretch/>
        </p:blipFill>
        <p:spPr>
          <a:xfrm>
            <a:off x="5035277" y="3205648"/>
            <a:ext cx="1743884" cy="1166222"/>
          </a:xfrm>
          <a:prstGeom prst="rect">
            <a:avLst/>
          </a:prstGeom>
          <a:noFill/>
          <a:ln>
            <a:noFill/>
          </a:ln>
        </p:spPr>
      </p:pic>
      <p:sp>
        <p:nvSpPr>
          <p:cNvPr id="368" name="Google Shape;368;p14"/>
          <p:cNvSpPr txBox="1"/>
          <p:nvPr/>
        </p:nvSpPr>
        <p:spPr>
          <a:xfrm>
            <a:off x="5035277" y="4553101"/>
            <a:ext cx="1595534"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アフガン・ハウンド</a:t>
            </a:r>
            <a:endParaRPr sz="1100">
              <a:solidFill>
                <a:schemeClr val="dk1"/>
              </a:solidFill>
              <a:latin typeface="Arial"/>
              <a:ea typeface="Arial"/>
              <a:cs typeface="Arial"/>
              <a:sym typeface="Arial"/>
            </a:endParaRPr>
          </a:p>
          <a:p>
            <a:pPr indent="0" lvl="0" marL="0" marR="0" rtl="0" algn="l">
              <a:spcBef>
                <a:spcPts val="0"/>
              </a:spcBef>
              <a:spcAft>
                <a:spcPts val="0"/>
              </a:spcAft>
              <a:buNone/>
            </a:pPr>
            <a:r>
              <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ペルシャ原産。</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ウサギ・ガゼル・ヒョウ狩りの猟犬や番犬として遊牧民に飼われていた。</a:t>
            </a:r>
            <a:endParaRPr sz="1100">
              <a:solidFill>
                <a:schemeClr val="dk1"/>
              </a:solidFill>
              <a:latin typeface="Arial"/>
              <a:ea typeface="Arial"/>
              <a:cs typeface="Arial"/>
              <a:sym typeface="Arial"/>
            </a:endParaRPr>
          </a:p>
        </p:txBody>
      </p:sp>
      <p:pic>
        <p:nvPicPr>
          <p:cNvPr id="369" name="Google Shape;369;p14"/>
          <p:cNvPicPr preferRelativeResize="0"/>
          <p:nvPr/>
        </p:nvPicPr>
        <p:blipFill rotWithShape="1">
          <a:blip r:embed="rId11">
            <a:alphaModFix/>
          </a:blip>
          <a:srcRect b="0" l="0" r="0" t="0"/>
          <a:stretch/>
        </p:blipFill>
        <p:spPr>
          <a:xfrm>
            <a:off x="7240932" y="3205648"/>
            <a:ext cx="1502044" cy="1176601"/>
          </a:xfrm>
          <a:prstGeom prst="rect">
            <a:avLst/>
          </a:prstGeom>
          <a:noFill/>
          <a:ln>
            <a:noFill/>
          </a:ln>
        </p:spPr>
      </p:pic>
      <p:sp>
        <p:nvSpPr>
          <p:cNvPr id="370" name="Google Shape;370;p14"/>
          <p:cNvSpPr txBox="1"/>
          <p:nvPr/>
        </p:nvSpPr>
        <p:spPr>
          <a:xfrm>
            <a:off x="7240931" y="4553101"/>
            <a:ext cx="184442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アイリッシュ・ウルフハウンド</a:t>
            </a:r>
            <a:endParaRPr sz="1100">
              <a:solidFill>
                <a:schemeClr val="dk1"/>
              </a:solidFill>
              <a:latin typeface="Arial"/>
              <a:ea typeface="Arial"/>
              <a:cs typeface="Arial"/>
              <a:sym typeface="Arial"/>
            </a:endParaRPr>
          </a:p>
          <a:p>
            <a:pPr indent="0" lvl="0" marL="0" marR="0" rtl="0" algn="l">
              <a:spcBef>
                <a:spcPts val="0"/>
              </a:spcBef>
              <a:spcAft>
                <a:spcPts val="0"/>
              </a:spcAft>
              <a:buNone/>
            </a:pPr>
            <a:r>
              <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アイルランド原産。</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オオカミ狩りの猟犬や番犬としてとして、アイルランド農民に飼われていた。体高が1mにもなる。</a:t>
            </a:r>
            <a:endParaRPr sz="1100">
              <a:solidFill>
                <a:schemeClr val="dk1"/>
              </a:solidFill>
              <a:latin typeface="Arial"/>
              <a:ea typeface="Arial"/>
              <a:cs typeface="Arial"/>
              <a:sym typeface="Arial"/>
            </a:endParaRPr>
          </a:p>
        </p:txBody>
      </p:sp>
      <p:pic>
        <p:nvPicPr>
          <p:cNvPr id="371" name="Google Shape;371;p14"/>
          <p:cNvPicPr preferRelativeResize="0"/>
          <p:nvPr/>
        </p:nvPicPr>
        <p:blipFill rotWithShape="1">
          <a:blip r:embed="rId12">
            <a:alphaModFix/>
          </a:blip>
          <a:srcRect b="0" l="0" r="0" t="0"/>
          <a:stretch/>
        </p:blipFill>
        <p:spPr>
          <a:xfrm>
            <a:off x="9517224" y="3219099"/>
            <a:ext cx="1282777" cy="1166161"/>
          </a:xfrm>
          <a:prstGeom prst="rect">
            <a:avLst/>
          </a:prstGeom>
          <a:noFill/>
          <a:ln>
            <a:noFill/>
          </a:ln>
        </p:spPr>
      </p:pic>
      <p:sp>
        <p:nvSpPr>
          <p:cNvPr id="372" name="Google Shape;372;p14"/>
          <p:cNvSpPr txBox="1"/>
          <p:nvPr/>
        </p:nvSpPr>
        <p:spPr>
          <a:xfrm>
            <a:off x="9517224" y="4553101"/>
            <a:ext cx="1991904" cy="16158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サルーキ</a:t>
            </a:r>
            <a:endParaRPr sz="1100">
              <a:solidFill>
                <a:schemeClr val="dk1"/>
              </a:solidFill>
              <a:latin typeface="Arial"/>
              <a:ea typeface="Arial"/>
              <a:cs typeface="Arial"/>
              <a:sym typeface="Arial"/>
            </a:endParaRPr>
          </a:p>
          <a:p>
            <a:pPr indent="0" lvl="0" marL="0" marR="0" rtl="0" algn="l">
              <a:spcBef>
                <a:spcPts val="0"/>
              </a:spcBef>
              <a:spcAft>
                <a:spcPts val="0"/>
              </a:spcAft>
              <a:buNone/>
            </a:pPr>
            <a:r>
              <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イラク原産。</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飼育犬で最も古く7000年前から飼われていた。ガゼル狩りの猟犬や番犬としてとして、遊牧民に飼われていた。時速77kmで走ることができると言われる。</a:t>
            </a:r>
            <a:endParaRPr sz="1100">
              <a:solidFill>
                <a:schemeClr val="dk1"/>
              </a:solidFill>
              <a:latin typeface="Arial"/>
              <a:ea typeface="Arial"/>
              <a:cs typeface="Arial"/>
              <a:sym typeface="Arial"/>
            </a:endParaRPr>
          </a:p>
        </p:txBody>
      </p:sp>
      <p:sp>
        <p:nvSpPr>
          <p:cNvPr id="373" name="Google Shape;373;p14"/>
          <p:cNvSpPr txBox="1"/>
          <p:nvPr/>
        </p:nvSpPr>
        <p:spPr>
          <a:xfrm>
            <a:off x="4689941" y="6102220"/>
            <a:ext cx="140294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使用した写真の著作権表示</a:t>
            </a:r>
            <a:endParaRPr b="1" sz="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5"/>
          <p:cNvSpPr txBox="1"/>
          <p:nvPr/>
        </p:nvSpPr>
        <p:spPr>
          <a:xfrm>
            <a:off x="1768858" y="593360"/>
            <a:ext cx="7748366" cy="83554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rPr lang="ja-JP" sz="4400">
                <a:solidFill>
                  <a:schemeClr val="dk1"/>
                </a:solidFill>
                <a:latin typeface="Arial"/>
                <a:ea typeface="Arial"/>
                <a:cs typeface="Arial"/>
                <a:sym typeface="Arial"/>
              </a:rPr>
              <a:t>目の病気になりやすい犬種</a:t>
            </a:r>
            <a:endParaRPr sz="4400">
              <a:solidFill>
                <a:schemeClr val="dk1"/>
              </a:solidFill>
              <a:latin typeface="Arial"/>
              <a:ea typeface="Arial"/>
              <a:cs typeface="Arial"/>
              <a:sym typeface="Arial"/>
            </a:endParaRPr>
          </a:p>
        </p:txBody>
      </p:sp>
      <p:pic>
        <p:nvPicPr>
          <p:cNvPr id="380" name="Google Shape;380;p15"/>
          <p:cNvPicPr preferRelativeResize="0"/>
          <p:nvPr/>
        </p:nvPicPr>
        <p:blipFill rotWithShape="1">
          <a:blip r:embed="rId3">
            <a:alphaModFix/>
          </a:blip>
          <a:srcRect b="0" l="0" r="0" t="0"/>
          <a:stretch/>
        </p:blipFill>
        <p:spPr>
          <a:xfrm>
            <a:off x="336416" y="278289"/>
            <a:ext cx="1189846" cy="1150620"/>
          </a:xfrm>
          <a:prstGeom prst="rect">
            <a:avLst/>
          </a:prstGeom>
          <a:noFill/>
          <a:ln>
            <a:noFill/>
          </a:ln>
        </p:spPr>
      </p:pic>
      <p:sp>
        <p:nvSpPr>
          <p:cNvPr id="381" name="Google Shape;381;p15"/>
          <p:cNvSpPr txBox="1"/>
          <p:nvPr/>
        </p:nvSpPr>
        <p:spPr>
          <a:xfrm>
            <a:off x="6712722" y="6032277"/>
            <a:ext cx="5971592" cy="78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Calibri"/>
                <a:ea typeface="Calibri"/>
                <a:cs typeface="Calibri"/>
                <a:sym typeface="Calibri"/>
              </a:rPr>
              <a:t>パグ：Josewiki -  パブリック・ドメイン, https://commons.wikimedia.org/w/index.php?curid=2771649</a:t>
            </a:r>
            <a:endParaRPr/>
          </a:p>
          <a:p>
            <a:pPr indent="0" lvl="0" marL="0" marR="0" rtl="0" algn="l">
              <a:spcBef>
                <a:spcPts val="0"/>
              </a:spcBef>
              <a:spcAft>
                <a:spcPts val="0"/>
              </a:spcAft>
              <a:buNone/>
            </a:pPr>
            <a:r>
              <a:rPr lang="ja-JP" sz="900">
                <a:solidFill>
                  <a:schemeClr val="dk1"/>
                </a:solidFill>
                <a:latin typeface="Calibri"/>
                <a:ea typeface="Calibri"/>
                <a:cs typeface="Calibri"/>
                <a:sym typeface="Calibri"/>
              </a:rPr>
              <a:t>マルチーズ：Ron Clausen-継承 4.0, https://commons.wikimedia.org/w/index.php?curid=55084303</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lang="ja-JP" sz="900">
                <a:solidFill>
                  <a:schemeClr val="dk1"/>
                </a:solidFill>
                <a:latin typeface="Calibri"/>
                <a:ea typeface="Calibri"/>
                <a:cs typeface="Calibri"/>
                <a:sym typeface="Calibri"/>
              </a:rPr>
              <a:t>シー・ズー：Ltshears, パブリック・ドメイン, https://commons.wikimedia.org/w/index.php?curid=1291528</a:t>
            </a:r>
            <a:endParaRPr/>
          </a:p>
          <a:p>
            <a:pPr indent="0" lvl="0" marL="0" marR="0" rtl="0" algn="l">
              <a:spcBef>
                <a:spcPts val="0"/>
              </a:spcBef>
              <a:spcAft>
                <a:spcPts val="0"/>
              </a:spcAft>
              <a:buNone/>
            </a:pPr>
            <a:r>
              <a:rPr lang="ja-JP" sz="900">
                <a:solidFill>
                  <a:schemeClr val="dk1"/>
                </a:solidFill>
                <a:latin typeface="Calibri"/>
                <a:ea typeface="Calibri"/>
                <a:cs typeface="Calibri"/>
                <a:sym typeface="Calibri"/>
              </a:rPr>
              <a:t>Sihainu:Roberto Vasarri , パブリック・ドメイン, </a:t>
            </a:r>
            <a:r>
              <a:rPr lang="ja-JP" sz="900" u="sng">
                <a:solidFill>
                  <a:schemeClr val="dk1"/>
                </a:solidFill>
                <a:latin typeface="Calibri"/>
                <a:ea typeface="Calibri"/>
                <a:cs typeface="Calibri"/>
                <a:sym typeface="Calibri"/>
                <a:hlinkClick r:id="rId4">
                  <a:extLst>
                    <a:ext uri="{A12FA001-AC4F-418D-AE19-62706E023703}">
                      <ahyp:hlinkClr val="tx"/>
                    </a:ext>
                  </a:extLst>
                </a:hlinkClick>
              </a:rPr>
              <a:t>https://commons.wikimedia.org/w/index.php?curid=5788123</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lang="ja-JP" sz="900">
                <a:solidFill>
                  <a:schemeClr val="dk1"/>
                </a:solidFill>
                <a:latin typeface="Calibri"/>
                <a:ea typeface="Calibri"/>
                <a:cs typeface="Calibri"/>
                <a:sym typeface="Calibri"/>
              </a:rPr>
              <a:t>ビーグル：Soccersmp , パブリック・ドメイン, https://commons.wikimedia.org/w/index.php?curid=4434747</a:t>
            </a:r>
            <a:endParaRPr sz="900">
              <a:solidFill>
                <a:schemeClr val="dk1"/>
              </a:solidFill>
              <a:latin typeface="Calibri"/>
              <a:ea typeface="Calibri"/>
              <a:cs typeface="Calibri"/>
              <a:sym typeface="Calibri"/>
            </a:endParaRPr>
          </a:p>
        </p:txBody>
      </p:sp>
      <p:sp>
        <p:nvSpPr>
          <p:cNvPr id="382" name="Google Shape;382;p15"/>
          <p:cNvSpPr txBox="1"/>
          <p:nvPr/>
        </p:nvSpPr>
        <p:spPr>
          <a:xfrm>
            <a:off x="742304" y="4090264"/>
            <a:ext cx="1595534"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パグ</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眼が大きいため表面に傷がつきやすい。</a:t>
            </a:r>
            <a:endParaRPr sz="1100">
              <a:solidFill>
                <a:schemeClr val="dk1"/>
              </a:solidFill>
              <a:latin typeface="Arial"/>
              <a:ea typeface="Arial"/>
              <a:cs typeface="Arial"/>
              <a:sym typeface="Arial"/>
            </a:endParaRPr>
          </a:p>
        </p:txBody>
      </p:sp>
      <p:sp>
        <p:nvSpPr>
          <p:cNvPr id="383" name="Google Shape;383;p15"/>
          <p:cNvSpPr txBox="1"/>
          <p:nvPr/>
        </p:nvSpPr>
        <p:spPr>
          <a:xfrm>
            <a:off x="2525343" y="4142468"/>
            <a:ext cx="1595534"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シー・ズー</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大きな眼球は傷つきやすく、白内障の原因になりやすい。</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毛が眼球に接触しないようにする。</a:t>
            </a:r>
            <a:endParaRPr sz="1100">
              <a:solidFill>
                <a:schemeClr val="dk1"/>
              </a:solidFill>
              <a:latin typeface="Arial"/>
              <a:ea typeface="Arial"/>
              <a:cs typeface="Arial"/>
              <a:sym typeface="Arial"/>
            </a:endParaRPr>
          </a:p>
        </p:txBody>
      </p:sp>
      <p:sp>
        <p:nvSpPr>
          <p:cNvPr id="384" name="Google Shape;384;p15"/>
          <p:cNvSpPr txBox="1"/>
          <p:nvPr/>
        </p:nvSpPr>
        <p:spPr>
          <a:xfrm>
            <a:off x="5605473" y="4142468"/>
            <a:ext cx="1595534"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柴犬</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遺伝的に緑内障になりやすいと言われている。</a:t>
            </a:r>
            <a:endParaRPr sz="1100">
              <a:solidFill>
                <a:schemeClr val="dk1"/>
              </a:solidFill>
              <a:latin typeface="Arial"/>
              <a:ea typeface="Arial"/>
              <a:cs typeface="Arial"/>
              <a:sym typeface="Arial"/>
            </a:endParaRPr>
          </a:p>
        </p:txBody>
      </p:sp>
      <p:sp>
        <p:nvSpPr>
          <p:cNvPr id="385" name="Google Shape;385;p15"/>
          <p:cNvSpPr txBox="1"/>
          <p:nvPr/>
        </p:nvSpPr>
        <p:spPr>
          <a:xfrm>
            <a:off x="5309774" y="6032277"/>
            <a:ext cx="140294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使用した写真の著作権表示</a:t>
            </a:r>
            <a:endParaRPr b="1" sz="800">
              <a:solidFill>
                <a:schemeClr val="dk1"/>
              </a:solidFill>
              <a:latin typeface="Arial"/>
              <a:ea typeface="Arial"/>
              <a:cs typeface="Arial"/>
              <a:sym typeface="Arial"/>
            </a:endParaRPr>
          </a:p>
        </p:txBody>
      </p:sp>
      <p:sp>
        <p:nvSpPr>
          <p:cNvPr id="386" name="Google Shape;386;p15"/>
          <p:cNvSpPr txBox="1"/>
          <p:nvPr/>
        </p:nvSpPr>
        <p:spPr>
          <a:xfrm>
            <a:off x="709126" y="1540874"/>
            <a:ext cx="16661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800">
                <a:solidFill>
                  <a:schemeClr val="dk1"/>
                </a:solidFill>
                <a:latin typeface="Arial"/>
                <a:ea typeface="Arial"/>
                <a:cs typeface="Arial"/>
                <a:sym typeface="Arial"/>
              </a:rPr>
              <a:t>角結膜炎</a:t>
            </a:r>
            <a:endParaRPr sz="2800">
              <a:solidFill>
                <a:schemeClr val="dk1"/>
              </a:solidFill>
              <a:latin typeface="Arial"/>
              <a:ea typeface="Arial"/>
              <a:cs typeface="Arial"/>
              <a:sym typeface="Arial"/>
            </a:endParaRPr>
          </a:p>
        </p:txBody>
      </p:sp>
      <p:sp>
        <p:nvSpPr>
          <p:cNvPr id="387" name="Google Shape;387;p15"/>
          <p:cNvSpPr txBox="1"/>
          <p:nvPr/>
        </p:nvSpPr>
        <p:spPr>
          <a:xfrm>
            <a:off x="2337838" y="1593725"/>
            <a:ext cx="1595534"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角膜と結膜に炎症が起きます。</a:t>
            </a:r>
            <a:endParaRPr sz="1100">
              <a:solidFill>
                <a:schemeClr val="dk1"/>
              </a:solidFill>
              <a:latin typeface="Arial"/>
              <a:ea typeface="Arial"/>
              <a:cs typeface="Arial"/>
              <a:sym typeface="Arial"/>
            </a:endParaRPr>
          </a:p>
        </p:txBody>
      </p:sp>
      <p:pic>
        <p:nvPicPr>
          <p:cNvPr id="388" name="Google Shape;388;p15"/>
          <p:cNvPicPr preferRelativeResize="0"/>
          <p:nvPr/>
        </p:nvPicPr>
        <p:blipFill rotWithShape="1">
          <a:blip r:embed="rId5">
            <a:alphaModFix/>
          </a:blip>
          <a:srcRect b="0" l="0" r="0" t="0"/>
          <a:stretch/>
        </p:blipFill>
        <p:spPr>
          <a:xfrm>
            <a:off x="826621" y="2797249"/>
            <a:ext cx="942237" cy="1256316"/>
          </a:xfrm>
          <a:prstGeom prst="rect">
            <a:avLst/>
          </a:prstGeom>
          <a:noFill/>
          <a:ln>
            <a:noFill/>
          </a:ln>
        </p:spPr>
      </p:pic>
      <p:pic>
        <p:nvPicPr>
          <p:cNvPr id="389" name="Google Shape;389;p15"/>
          <p:cNvPicPr preferRelativeResize="0"/>
          <p:nvPr/>
        </p:nvPicPr>
        <p:blipFill rotWithShape="1">
          <a:blip r:embed="rId6">
            <a:alphaModFix/>
          </a:blip>
          <a:srcRect b="0" l="0" r="0" t="0"/>
          <a:stretch/>
        </p:blipFill>
        <p:spPr>
          <a:xfrm>
            <a:off x="826621" y="4781105"/>
            <a:ext cx="1095215" cy="821263"/>
          </a:xfrm>
          <a:prstGeom prst="rect">
            <a:avLst/>
          </a:prstGeom>
          <a:noFill/>
          <a:ln>
            <a:noFill/>
          </a:ln>
        </p:spPr>
      </p:pic>
      <p:sp>
        <p:nvSpPr>
          <p:cNvPr id="390" name="Google Shape;390;p15"/>
          <p:cNvSpPr txBox="1"/>
          <p:nvPr/>
        </p:nvSpPr>
        <p:spPr>
          <a:xfrm>
            <a:off x="742304" y="5720060"/>
            <a:ext cx="1595534" cy="9387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マルチーズ</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生まれつき目の疾患を持っていることが多い。多量の涙と目やにで流涙症が多くみられる。</a:t>
            </a:r>
            <a:endParaRPr sz="1100">
              <a:solidFill>
                <a:schemeClr val="dk1"/>
              </a:solidFill>
              <a:latin typeface="Arial"/>
              <a:ea typeface="Arial"/>
              <a:cs typeface="Arial"/>
              <a:sym typeface="Arial"/>
            </a:endParaRPr>
          </a:p>
        </p:txBody>
      </p:sp>
      <p:pic>
        <p:nvPicPr>
          <p:cNvPr id="391" name="Google Shape;391;p15"/>
          <p:cNvPicPr preferRelativeResize="0"/>
          <p:nvPr/>
        </p:nvPicPr>
        <p:blipFill rotWithShape="1">
          <a:blip r:embed="rId7">
            <a:alphaModFix/>
          </a:blip>
          <a:srcRect b="0" l="0" r="0" t="0"/>
          <a:stretch/>
        </p:blipFill>
        <p:spPr>
          <a:xfrm>
            <a:off x="2584063" y="2797249"/>
            <a:ext cx="1177996" cy="1168261"/>
          </a:xfrm>
          <a:prstGeom prst="rect">
            <a:avLst/>
          </a:prstGeom>
          <a:noFill/>
          <a:ln>
            <a:noFill/>
          </a:ln>
        </p:spPr>
      </p:pic>
      <p:sp>
        <p:nvSpPr>
          <p:cNvPr id="392" name="Google Shape;392;p15"/>
          <p:cNvSpPr txBox="1"/>
          <p:nvPr/>
        </p:nvSpPr>
        <p:spPr>
          <a:xfrm>
            <a:off x="5471750" y="1540874"/>
            <a:ext cx="16661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800">
                <a:solidFill>
                  <a:schemeClr val="dk1"/>
                </a:solidFill>
                <a:latin typeface="Arial"/>
                <a:ea typeface="Arial"/>
                <a:cs typeface="Arial"/>
                <a:sym typeface="Arial"/>
              </a:rPr>
              <a:t>緑内障</a:t>
            </a:r>
            <a:endParaRPr sz="2800">
              <a:solidFill>
                <a:schemeClr val="dk1"/>
              </a:solidFill>
              <a:latin typeface="Arial"/>
              <a:ea typeface="Arial"/>
              <a:cs typeface="Arial"/>
              <a:sym typeface="Arial"/>
            </a:endParaRPr>
          </a:p>
        </p:txBody>
      </p:sp>
      <p:sp>
        <p:nvSpPr>
          <p:cNvPr id="393" name="Google Shape;393;p15"/>
          <p:cNvSpPr txBox="1"/>
          <p:nvPr/>
        </p:nvSpPr>
        <p:spPr>
          <a:xfrm>
            <a:off x="6829875" y="1593725"/>
            <a:ext cx="1595534"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眼圧が高まり激しく痛みます。</a:t>
            </a:r>
            <a:endParaRPr sz="1100">
              <a:solidFill>
                <a:schemeClr val="dk1"/>
              </a:solidFill>
              <a:latin typeface="Arial"/>
              <a:ea typeface="Arial"/>
              <a:cs typeface="Arial"/>
              <a:sym typeface="Arial"/>
            </a:endParaRPr>
          </a:p>
        </p:txBody>
      </p:sp>
      <p:pic>
        <p:nvPicPr>
          <p:cNvPr id="394" name="Google Shape;394;p15"/>
          <p:cNvPicPr preferRelativeResize="0"/>
          <p:nvPr/>
        </p:nvPicPr>
        <p:blipFill rotWithShape="1">
          <a:blip r:embed="rId8">
            <a:alphaModFix/>
          </a:blip>
          <a:srcRect b="0" l="0" r="0" t="0"/>
          <a:stretch/>
        </p:blipFill>
        <p:spPr>
          <a:xfrm>
            <a:off x="5652236" y="2780110"/>
            <a:ext cx="1060486" cy="1250696"/>
          </a:xfrm>
          <a:prstGeom prst="rect">
            <a:avLst/>
          </a:prstGeom>
          <a:noFill/>
          <a:ln>
            <a:noFill/>
          </a:ln>
        </p:spPr>
      </p:pic>
      <p:sp>
        <p:nvSpPr>
          <p:cNvPr id="395" name="Google Shape;395;p15"/>
          <p:cNvSpPr txBox="1"/>
          <p:nvPr/>
        </p:nvSpPr>
        <p:spPr>
          <a:xfrm>
            <a:off x="653275" y="2078776"/>
            <a:ext cx="190548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Arial"/>
                <a:ea typeface="Arial"/>
                <a:cs typeface="Arial"/>
                <a:sym typeface="Arial"/>
              </a:rPr>
              <a:t>ドライアイ</a:t>
            </a:r>
            <a:endParaRPr sz="2400">
              <a:solidFill>
                <a:schemeClr val="dk1"/>
              </a:solidFill>
              <a:latin typeface="Arial"/>
              <a:ea typeface="Arial"/>
              <a:cs typeface="Arial"/>
              <a:sym typeface="Arial"/>
            </a:endParaRPr>
          </a:p>
        </p:txBody>
      </p:sp>
      <p:sp>
        <p:nvSpPr>
          <p:cNvPr id="396" name="Google Shape;396;p15"/>
          <p:cNvSpPr txBox="1"/>
          <p:nvPr/>
        </p:nvSpPr>
        <p:spPr>
          <a:xfrm>
            <a:off x="2375294" y="2119164"/>
            <a:ext cx="1595534"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涙の量が少なくなり、眼が乾燥します。</a:t>
            </a:r>
            <a:endParaRPr sz="1100">
              <a:solidFill>
                <a:schemeClr val="dk1"/>
              </a:solidFill>
              <a:latin typeface="Arial"/>
              <a:ea typeface="Arial"/>
              <a:cs typeface="Arial"/>
              <a:sym typeface="Arial"/>
            </a:endParaRPr>
          </a:p>
        </p:txBody>
      </p:sp>
      <p:sp>
        <p:nvSpPr>
          <p:cNvPr id="397" name="Google Shape;397;p15"/>
          <p:cNvSpPr txBox="1"/>
          <p:nvPr/>
        </p:nvSpPr>
        <p:spPr>
          <a:xfrm>
            <a:off x="5471750" y="2017221"/>
            <a:ext cx="16661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800">
                <a:solidFill>
                  <a:schemeClr val="dk1"/>
                </a:solidFill>
                <a:latin typeface="Arial"/>
                <a:ea typeface="Arial"/>
                <a:cs typeface="Arial"/>
                <a:sym typeface="Arial"/>
              </a:rPr>
              <a:t>白内障</a:t>
            </a:r>
            <a:endParaRPr sz="2800">
              <a:solidFill>
                <a:schemeClr val="dk1"/>
              </a:solidFill>
              <a:latin typeface="Arial"/>
              <a:ea typeface="Arial"/>
              <a:cs typeface="Arial"/>
              <a:sym typeface="Arial"/>
            </a:endParaRPr>
          </a:p>
        </p:txBody>
      </p:sp>
      <p:sp>
        <p:nvSpPr>
          <p:cNvPr id="398" name="Google Shape;398;p15"/>
          <p:cNvSpPr txBox="1"/>
          <p:nvPr/>
        </p:nvSpPr>
        <p:spPr>
          <a:xfrm>
            <a:off x="6829875" y="2070072"/>
            <a:ext cx="159553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水晶体が白く濁ります。</a:t>
            </a:r>
            <a:endParaRPr sz="1100">
              <a:solidFill>
                <a:schemeClr val="dk1"/>
              </a:solidFill>
              <a:latin typeface="Arial"/>
              <a:ea typeface="Arial"/>
              <a:cs typeface="Arial"/>
              <a:sym typeface="Arial"/>
            </a:endParaRPr>
          </a:p>
        </p:txBody>
      </p:sp>
      <p:pic>
        <p:nvPicPr>
          <p:cNvPr id="399" name="Google Shape;399;p15"/>
          <p:cNvPicPr preferRelativeResize="0"/>
          <p:nvPr/>
        </p:nvPicPr>
        <p:blipFill rotWithShape="1">
          <a:blip r:embed="rId9">
            <a:alphaModFix/>
          </a:blip>
          <a:srcRect b="0" l="0" r="0" t="0"/>
          <a:stretch/>
        </p:blipFill>
        <p:spPr>
          <a:xfrm>
            <a:off x="8004255" y="2792597"/>
            <a:ext cx="873967" cy="1310951"/>
          </a:xfrm>
          <a:prstGeom prst="rect">
            <a:avLst/>
          </a:prstGeom>
          <a:noFill/>
          <a:ln>
            <a:noFill/>
          </a:ln>
        </p:spPr>
      </p:pic>
      <p:sp>
        <p:nvSpPr>
          <p:cNvPr id="400" name="Google Shape;400;p15"/>
          <p:cNvSpPr txBox="1"/>
          <p:nvPr/>
        </p:nvSpPr>
        <p:spPr>
          <a:xfrm>
            <a:off x="8004255" y="4142468"/>
            <a:ext cx="1595534"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ビーグル</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遺伝的に白内障になりやすいと言われている。</a:t>
            </a:r>
            <a:endParaRPr sz="11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16"/>
          <p:cNvSpPr txBox="1"/>
          <p:nvPr/>
        </p:nvSpPr>
        <p:spPr>
          <a:xfrm>
            <a:off x="3866137" y="1143398"/>
            <a:ext cx="388760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4000">
                <a:solidFill>
                  <a:schemeClr val="dk1"/>
                </a:solidFill>
                <a:latin typeface="Arial"/>
                <a:ea typeface="Arial"/>
                <a:cs typeface="Arial"/>
                <a:sym typeface="Arial"/>
              </a:rPr>
              <a:t>ネコの眼と視覚</a:t>
            </a:r>
            <a:endParaRPr sz="4000">
              <a:solidFill>
                <a:schemeClr val="dk1"/>
              </a:solidFill>
              <a:latin typeface="Arial"/>
              <a:ea typeface="Arial"/>
              <a:cs typeface="Arial"/>
              <a:sym typeface="Arial"/>
            </a:endParaRPr>
          </a:p>
        </p:txBody>
      </p:sp>
      <p:sp>
        <p:nvSpPr>
          <p:cNvPr id="406" name="Google Shape;406;p16"/>
          <p:cNvSpPr txBox="1"/>
          <p:nvPr/>
        </p:nvSpPr>
        <p:spPr>
          <a:xfrm>
            <a:off x="7156580" y="6550087"/>
            <a:ext cx="4833257"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chemeClr val="dk1"/>
                </a:solidFill>
                <a:latin typeface="Calibri"/>
                <a:ea typeface="Calibri"/>
                <a:cs typeface="Calibri"/>
                <a:sym typeface="Calibri"/>
              </a:rPr>
              <a:t>ネコの眼：Sebastianjude,-継承 3.0, https://commons.wikimedia.org/w/index.php?curid=327801</a:t>
            </a:r>
            <a:endParaRPr sz="800">
              <a:solidFill>
                <a:schemeClr val="dk1"/>
              </a:solidFill>
              <a:latin typeface="Calibri"/>
              <a:ea typeface="Calibri"/>
              <a:cs typeface="Calibri"/>
              <a:sym typeface="Calibri"/>
            </a:endParaRPr>
          </a:p>
        </p:txBody>
      </p:sp>
      <p:sp>
        <p:nvSpPr>
          <p:cNvPr id="407" name="Google Shape;407;p16"/>
          <p:cNvSpPr txBox="1"/>
          <p:nvPr/>
        </p:nvSpPr>
        <p:spPr>
          <a:xfrm>
            <a:off x="7156580" y="6353301"/>
            <a:ext cx="140294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使用した写真の著作権表示</a:t>
            </a:r>
            <a:endParaRPr b="1" sz="800">
              <a:solidFill>
                <a:schemeClr val="dk1"/>
              </a:solidFill>
              <a:latin typeface="Arial"/>
              <a:ea typeface="Arial"/>
              <a:cs typeface="Arial"/>
              <a:sym typeface="Arial"/>
            </a:endParaRPr>
          </a:p>
        </p:txBody>
      </p:sp>
      <p:pic>
        <p:nvPicPr>
          <p:cNvPr id="408" name="Google Shape;408;p16"/>
          <p:cNvPicPr preferRelativeResize="0"/>
          <p:nvPr/>
        </p:nvPicPr>
        <p:blipFill rotWithShape="1">
          <a:blip r:embed="rId3">
            <a:alphaModFix/>
          </a:blip>
          <a:srcRect b="0" l="0" r="0" t="0"/>
          <a:stretch/>
        </p:blipFill>
        <p:spPr>
          <a:xfrm>
            <a:off x="4184337" y="2048070"/>
            <a:ext cx="3251200" cy="2438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17"/>
          <p:cNvSpPr/>
          <p:nvPr/>
        </p:nvSpPr>
        <p:spPr>
          <a:xfrm>
            <a:off x="300648" y="1528055"/>
            <a:ext cx="1183796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3200">
                <a:solidFill>
                  <a:schemeClr val="dk1"/>
                </a:solidFill>
                <a:latin typeface="Arial"/>
                <a:ea typeface="Arial"/>
                <a:cs typeface="Arial"/>
                <a:sym typeface="Arial"/>
              </a:rPr>
              <a:t>ネコはほとんどイヌと同じです。大きく違うのは瞳孔です。</a:t>
            </a:r>
            <a:endParaRPr sz="3200">
              <a:solidFill>
                <a:schemeClr val="dk1"/>
              </a:solidFill>
              <a:latin typeface="Arial"/>
              <a:ea typeface="Arial"/>
              <a:cs typeface="Arial"/>
              <a:sym typeface="Arial"/>
            </a:endParaRPr>
          </a:p>
        </p:txBody>
      </p:sp>
      <p:sp>
        <p:nvSpPr>
          <p:cNvPr id="415" name="Google Shape;415;p17"/>
          <p:cNvSpPr txBox="1"/>
          <p:nvPr/>
        </p:nvSpPr>
        <p:spPr>
          <a:xfrm>
            <a:off x="1768858" y="593360"/>
            <a:ext cx="3279003" cy="83554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rPr lang="ja-JP" sz="4400">
                <a:solidFill>
                  <a:schemeClr val="dk1"/>
                </a:solidFill>
                <a:latin typeface="Arial"/>
                <a:ea typeface="Arial"/>
                <a:cs typeface="Arial"/>
                <a:sym typeface="Arial"/>
              </a:rPr>
              <a:t>ネコの視覚</a:t>
            </a:r>
            <a:endParaRPr sz="4400">
              <a:solidFill>
                <a:schemeClr val="dk1"/>
              </a:solidFill>
              <a:latin typeface="Arial"/>
              <a:ea typeface="Arial"/>
              <a:cs typeface="Arial"/>
              <a:sym typeface="Arial"/>
            </a:endParaRPr>
          </a:p>
        </p:txBody>
      </p:sp>
      <p:sp>
        <p:nvSpPr>
          <p:cNvPr id="416" name="Google Shape;416;p17"/>
          <p:cNvSpPr txBox="1"/>
          <p:nvPr/>
        </p:nvSpPr>
        <p:spPr>
          <a:xfrm>
            <a:off x="639853" y="2270030"/>
            <a:ext cx="325101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昼間の視力は0.3。</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遠くを見るのが不得意。</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赤色が分からない。</a:t>
            </a:r>
            <a:endParaRPr sz="1800">
              <a:solidFill>
                <a:schemeClr val="dk1"/>
              </a:solidFill>
              <a:latin typeface="Calibri"/>
              <a:ea typeface="Calibri"/>
              <a:cs typeface="Calibri"/>
              <a:sym typeface="Calibri"/>
            </a:endParaRPr>
          </a:p>
        </p:txBody>
      </p:sp>
      <p:sp>
        <p:nvSpPr>
          <p:cNvPr id="417" name="Google Shape;417;p17"/>
          <p:cNvSpPr txBox="1"/>
          <p:nvPr/>
        </p:nvSpPr>
        <p:spPr>
          <a:xfrm>
            <a:off x="4389276" y="2270030"/>
            <a:ext cx="726465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一番よく見えるのは6ｍ以内。</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暗いところでもものが見える（人間の6～8倍）</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眼が顔の前面に並んでいるので、獲物までの距離感が正確。</a:t>
            </a:r>
            <a:endParaRPr sz="1800">
              <a:solidFill>
                <a:schemeClr val="dk1"/>
              </a:solidFill>
              <a:latin typeface="Arial"/>
              <a:ea typeface="Arial"/>
              <a:cs typeface="Arial"/>
              <a:sym typeface="Arial"/>
            </a:endParaRPr>
          </a:p>
        </p:txBody>
      </p:sp>
      <p:pic>
        <p:nvPicPr>
          <p:cNvPr id="418" name="Google Shape;418;p17"/>
          <p:cNvPicPr preferRelativeResize="0"/>
          <p:nvPr/>
        </p:nvPicPr>
        <p:blipFill rotWithShape="1">
          <a:blip r:embed="rId3">
            <a:alphaModFix/>
          </a:blip>
          <a:srcRect b="0" l="0" r="0" t="0"/>
          <a:stretch/>
        </p:blipFill>
        <p:spPr>
          <a:xfrm>
            <a:off x="161925" y="85725"/>
            <a:ext cx="1466850" cy="1150913"/>
          </a:xfrm>
          <a:prstGeom prst="rect">
            <a:avLst/>
          </a:prstGeom>
          <a:noFill/>
          <a:ln>
            <a:noFill/>
          </a:ln>
        </p:spPr>
      </p:pic>
      <p:sp>
        <p:nvSpPr>
          <p:cNvPr id="419" name="Google Shape;419;p17"/>
          <p:cNvSpPr txBox="1"/>
          <p:nvPr/>
        </p:nvSpPr>
        <p:spPr>
          <a:xfrm>
            <a:off x="4678136" y="6399729"/>
            <a:ext cx="825759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chemeClr val="dk1"/>
                </a:solidFill>
                <a:latin typeface="Calibri"/>
                <a:ea typeface="Calibri"/>
                <a:cs typeface="Calibri"/>
                <a:sym typeface="Calibri"/>
              </a:rPr>
              <a:t>ネコの瞳孔：Tom Harpel from Seattle, Washington, United States - Flickr.com - image description page, CC 表示 2.0, </a:t>
            </a:r>
            <a:r>
              <a:rPr lang="ja-JP" sz="800" u="sng">
                <a:solidFill>
                  <a:schemeClr val="dk1"/>
                </a:solidFill>
                <a:latin typeface="Calibri"/>
                <a:ea typeface="Calibri"/>
                <a:cs typeface="Calibri"/>
                <a:sym typeface="Calibri"/>
                <a:hlinkClick r:id="rId4">
                  <a:extLst>
                    <a:ext uri="{A12FA001-AC4F-418D-AE19-62706E023703}">
                      <ahyp:hlinkClr val="tx"/>
                    </a:ext>
                  </a:extLst>
                </a:hlinkClick>
              </a:rPr>
              <a:t>https://commons.wikimedia.org/w/index.php?curid=332066</a:t>
            </a:r>
            <a:endParaRPr sz="800">
              <a:solidFill>
                <a:schemeClr val="dk1"/>
              </a:solidFill>
              <a:latin typeface="Calibri"/>
              <a:ea typeface="Calibri"/>
              <a:cs typeface="Calibri"/>
              <a:sym typeface="Calibri"/>
            </a:endParaRPr>
          </a:p>
          <a:p>
            <a:pPr indent="0" lvl="0" marL="0" marR="0" rtl="0" algn="l">
              <a:spcBef>
                <a:spcPts val="0"/>
              </a:spcBef>
              <a:spcAft>
                <a:spcPts val="0"/>
              </a:spcAft>
              <a:buNone/>
            </a:pPr>
            <a:r>
              <a:rPr lang="ja-JP" sz="800">
                <a:solidFill>
                  <a:schemeClr val="dk1"/>
                </a:solidFill>
                <a:latin typeface="Calibri"/>
                <a:ea typeface="Calibri"/>
                <a:cs typeface="Calibri"/>
                <a:sym typeface="Calibri"/>
              </a:rPr>
              <a:t>イヌの瞳孔：https://www.petmd.com/dog/general-health/how-do-dogs-see-world</a:t>
            </a:r>
            <a:endParaRPr sz="800">
              <a:solidFill>
                <a:schemeClr val="dk1"/>
              </a:solidFill>
              <a:latin typeface="Calibri"/>
              <a:ea typeface="Calibri"/>
              <a:cs typeface="Calibri"/>
              <a:sym typeface="Calibri"/>
            </a:endParaRPr>
          </a:p>
          <a:p>
            <a:pPr indent="0" lvl="0" marL="0" marR="0" rtl="0" algn="l">
              <a:spcBef>
                <a:spcPts val="0"/>
              </a:spcBef>
              <a:spcAft>
                <a:spcPts val="0"/>
              </a:spcAft>
              <a:buNone/>
            </a:pPr>
            <a:r>
              <a:rPr lang="ja-JP" sz="800">
                <a:solidFill>
                  <a:schemeClr val="dk1"/>
                </a:solidFill>
                <a:latin typeface="Calibri"/>
                <a:ea typeface="Calibri"/>
                <a:cs typeface="Calibri"/>
                <a:sym typeface="Calibri"/>
              </a:rPr>
              <a:t>牛の瞳孔：David Stutz - Flickr.com - image description page, CC 表示 2.0, </a:t>
            </a:r>
            <a:r>
              <a:rPr lang="ja-JP" sz="800" u="sng">
                <a:solidFill>
                  <a:schemeClr val="dk1"/>
                </a:solidFill>
                <a:latin typeface="Calibri"/>
                <a:ea typeface="Calibri"/>
                <a:cs typeface="Calibri"/>
                <a:sym typeface="Calibri"/>
                <a:hlinkClick r:id="rId5">
                  <a:extLst>
                    <a:ext uri="{A12FA001-AC4F-418D-AE19-62706E023703}">
                      <ahyp:hlinkClr val="tx"/>
                    </a:ext>
                  </a:extLst>
                </a:hlinkClick>
              </a:rPr>
              <a:t>https://commons.wikimedia.org/w/index.php?curid=332925</a:t>
            </a:r>
            <a:endParaRPr sz="800">
              <a:solidFill>
                <a:schemeClr val="dk1"/>
              </a:solidFill>
              <a:latin typeface="Calibri"/>
              <a:ea typeface="Calibri"/>
              <a:cs typeface="Calibri"/>
              <a:sym typeface="Calibri"/>
            </a:endParaRPr>
          </a:p>
        </p:txBody>
      </p:sp>
      <p:sp>
        <p:nvSpPr>
          <p:cNvPr id="420" name="Google Shape;420;p17"/>
          <p:cNvSpPr txBox="1"/>
          <p:nvPr/>
        </p:nvSpPr>
        <p:spPr>
          <a:xfrm>
            <a:off x="3275188" y="6389327"/>
            <a:ext cx="140294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使用した写真の著作権表示</a:t>
            </a:r>
            <a:endParaRPr b="1" sz="800">
              <a:solidFill>
                <a:schemeClr val="dk1"/>
              </a:solidFill>
              <a:latin typeface="Arial"/>
              <a:ea typeface="Arial"/>
              <a:cs typeface="Arial"/>
              <a:sym typeface="Arial"/>
            </a:endParaRPr>
          </a:p>
        </p:txBody>
      </p:sp>
      <p:pic>
        <p:nvPicPr>
          <p:cNvPr id="421" name="Google Shape;421;p17"/>
          <p:cNvPicPr preferRelativeResize="0"/>
          <p:nvPr/>
        </p:nvPicPr>
        <p:blipFill rotWithShape="1">
          <a:blip r:embed="rId6">
            <a:alphaModFix/>
          </a:blip>
          <a:srcRect b="0" l="0" r="0" t="0"/>
          <a:stretch/>
        </p:blipFill>
        <p:spPr>
          <a:xfrm rot="5400000">
            <a:off x="945042" y="3230227"/>
            <a:ext cx="1831133" cy="2441510"/>
          </a:xfrm>
          <a:prstGeom prst="rect">
            <a:avLst/>
          </a:prstGeom>
          <a:noFill/>
          <a:ln>
            <a:noFill/>
          </a:ln>
        </p:spPr>
      </p:pic>
      <p:pic>
        <p:nvPicPr>
          <p:cNvPr id="422" name="Google Shape;422;p17"/>
          <p:cNvPicPr preferRelativeResize="0"/>
          <p:nvPr/>
        </p:nvPicPr>
        <p:blipFill rotWithShape="1">
          <a:blip r:embed="rId7">
            <a:alphaModFix/>
          </a:blip>
          <a:srcRect b="0" l="0" r="0" t="0"/>
          <a:stretch/>
        </p:blipFill>
        <p:spPr>
          <a:xfrm>
            <a:off x="8376169" y="3454726"/>
            <a:ext cx="1877008" cy="1877008"/>
          </a:xfrm>
          <a:prstGeom prst="rect">
            <a:avLst/>
          </a:prstGeom>
          <a:noFill/>
          <a:ln>
            <a:noFill/>
          </a:ln>
        </p:spPr>
      </p:pic>
      <p:pic>
        <p:nvPicPr>
          <p:cNvPr id="423" name="Google Shape;423;p17"/>
          <p:cNvPicPr preferRelativeResize="0"/>
          <p:nvPr/>
        </p:nvPicPr>
        <p:blipFill rotWithShape="1">
          <a:blip r:embed="rId8">
            <a:alphaModFix/>
          </a:blip>
          <a:srcRect b="0" l="0" r="0" t="0"/>
          <a:stretch/>
        </p:blipFill>
        <p:spPr>
          <a:xfrm>
            <a:off x="4601157" y="3477663"/>
            <a:ext cx="2328767" cy="1831134"/>
          </a:xfrm>
          <a:prstGeom prst="rect">
            <a:avLst/>
          </a:prstGeom>
          <a:noFill/>
          <a:ln>
            <a:noFill/>
          </a:ln>
        </p:spPr>
      </p:pic>
      <p:sp>
        <p:nvSpPr>
          <p:cNvPr id="424" name="Google Shape;424;p17"/>
          <p:cNvSpPr txBox="1"/>
          <p:nvPr/>
        </p:nvSpPr>
        <p:spPr>
          <a:xfrm>
            <a:off x="639853" y="5465997"/>
            <a:ext cx="2709837"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明るい場所か攻撃をしているときの瞳孔で縦長に縮小・散大します。暗い場所や驚いているときは丸くなります。</a:t>
            </a:r>
            <a:endParaRPr sz="1600">
              <a:solidFill>
                <a:schemeClr val="dk1"/>
              </a:solidFill>
              <a:latin typeface="Arial"/>
              <a:ea typeface="Arial"/>
              <a:cs typeface="Arial"/>
              <a:sym typeface="Arial"/>
            </a:endParaRPr>
          </a:p>
        </p:txBody>
      </p:sp>
      <p:sp>
        <p:nvSpPr>
          <p:cNvPr id="425" name="Google Shape;425;p17"/>
          <p:cNvSpPr txBox="1"/>
          <p:nvPr/>
        </p:nvSpPr>
        <p:spPr>
          <a:xfrm>
            <a:off x="4530719" y="5465997"/>
            <a:ext cx="270983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瞳孔は円形に縮小・散大します。</a:t>
            </a:r>
            <a:endParaRPr sz="1600">
              <a:solidFill>
                <a:schemeClr val="dk1"/>
              </a:solidFill>
              <a:latin typeface="Arial"/>
              <a:ea typeface="Arial"/>
              <a:cs typeface="Arial"/>
              <a:sym typeface="Arial"/>
            </a:endParaRPr>
          </a:p>
        </p:txBody>
      </p:sp>
      <p:sp>
        <p:nvSpPr>
          <p:cNvPr id="426" name="Google Shape;426;p17"/>
          <p:cNvSpPr txBox="1"/>
          <p:nvPr/>
        </p:nvSpPr>
        <p:spPr>
          <a:xfrm>
            <a:off x="8290956" y="5465997"/>
            <a:ext cx="270983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ウシ、ウマ、ヤギ、ヒツジの瞳孔は横長長方形に縮小・散大します。</a:t>
            </a:r>
            <a:endParaRPr sz="1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18"/>
          <p:cNvSpPr txBox="1"/>
          <p:nvPr/>
        </p:nvSpPr>
        <p:spPr>
          <a:xfrm>
            <a:off x="4677901" y="981154"/>
            <a:ext cx="270556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4000">
                <a:solidFill>
                  <a:schemeClr val="dk1"/>
                </a:solidFill>
                <a:latin typeface="Arial"/>
                <a:ea typeface="Arial"/>
                <a:cs typeface="Arial"/>
                <a:sym typeface="Arial"/>
              </a:rPr>
              <a:t>耳と聴覚</a:t>
            </a:r>
            <a:endParaRPr sz="4000">
              <a:solidFill>
                <a:schemeClr val="dk1"/>
              </a:solidFill>
              <a:latin typeface="Arial"/>
              <a:ea typeface="Arial"/>
              <a:cs typeface="Arial"/>
              <a:sym typeface="Arial"/>
            </a:endParaRPr>
          </a:p>
        </p:txBody>
      </p:sp>
      <p:sp>
        <p:nvSpPr>
          <p:cNvPr id="432" name="Google Shape;432;p18"/>
          <p:cNvSpPr txBox="1"/>
          <p:nvPr/>
        </p:nvSpPr>
        <p:spPr>
          <a:xfrm>
            <a:off x="7156580" y="6550087"/>
            <a:ext cx="4833257"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chemeClr val="dk1"/>
                </a:solidFill>
                <a:latin typeface="Calibri"/>
                <a:ea typeface="Calibri"/>
                <a:cs typeface="Calibri"/>
                <a:sym typeface="Calibri"/>
              </a:rPr>
              <a:t>Shiba Inu:Takashibaパブリック・ドメイン, https://commons.wikimedia.org/w/index.php?curid=11029849による</a:t>
            </a:r>
            <a:endParaRPr/>
          </a:p>
        </p:txBody>
      </p:sp>
      <p:sp>
        <p:nvSpPr>
          <p:cNvPr id="433" name="Google Shape;433;p18"/>
          <p:cNvSpPr txBox="1"/>
          <p:nvPr/>
        </p:nvSpPr>
        <p:spPr>
          <a:xfrm>
            <a:off x="7156580" y="6353301"/>
            <a:ext cx="140294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使用した写真の著作権表示</a:t>
            </a:r>
            <a:endParaRPr b="1" sz="800">
              <a:solidFill>
                <a:schemeClr val="dk1"/>
              </a:solidFill>
              <a:latin typeface="Arial"/>
              <a:ea typeface="Arial"/>
              <a:cs typeface="Arial"/>
              <a:sym typeface="Arial"/>
            </a:endParaRPr>
          </a:p>
        </p:txBody>
      </p:sp>
      <p:pic>
        <p:nvPicPr>
          <p:cNvPr id="434" name="Google Shape;434;p18"/>
          <p:cNvPicPr preferRelativeResize="0"/>
          <p:nvPr/>
        </p:nvPicPr>
        <p:blipFill rotWithShape="1">
          <a:blip r:embed="rId3">
            <a:alphaModFix/>
          </a:blip>
          <a:srcRect b="0" l="0" r="0" t="0"/>
          <a:stretch/>
        </p:blipFill>
        <p:spPr>
          <a:xfrm>
            <a:off x="4391608" y="2048070"/>
            <a:ext cx="3072882" cy="23046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id="439" name="Google Shape;439;p19"/>
          <p:cNvPicPr preferRelativeResize="0"/>
          <p:nvPr/>
        </p:nvPicPr>
        <p:blipFill rotWithShape="1">
          <a:blip r:embed="rId3">
            <a:alphaModFix/>
          </a:blip>
          <a:srcRect b="0" l="0" r="0" t="0"/>
          <a:stretch/>
        </p:blipFill>
        <p:spPr>
          <a:xfrm>
            <a:off x="0" y="1160854"/>
            <a:ext cx="5349302" cy="5454551"/>
          </a:xfrm>
          <a:prstGeom prst="rect">
            <a:avLst/>
          </a:prstGeom>
          <a:noFill/>
          <a:ln>
            <a:noFill/>
          </a:ln>
        </p:spPr>
      </p:pic>
      <p:pic>
        <p:nvPicPr>
          <p:cNvPr id="440" name="Google Shape;440;p19"/>
          <p:cNvPicPr preferRelativeResize="0"/>
          <p:nvPr/>
        </p:nvPicPr>
        <p:blipFill rotWithShape="1">
          <a:blip r:embed="rId4">
            <a:alphaModFix/>
          </a:blip>
          <a:srcRect b="0" l="0" r="0" t="0"/>
          <a:stretch/>
        </p:blipFill>
        <p:spPr>
          <a:xfrm>
            <a:off x="39384" y="158023"/>
            <a:ext cx="1338741" cy="937516"/>
          </a:xfrm>
          <a:prstGeom prst="rect">
            <a:avLst/>
          </a:prstGeom>
          <a:noFill/>
          <a:ln>
            <a:noFill/>
          </a:ln>
        </p:spPr>
      </p:pic>
      <p:sp>
        <p:nvSpPr>
          <p:cNvPr id="441" name="Google Shape;441;p19"/>
          <p:cNvSpPr txBox="1"/>
          <p:nvPr/>
        </p:nvSpPr>
        <p:spPr>
          <a:xfrm>
            <a:off x="1529882" y="405010"/>
            <a:ext cx="2739568" cy="8355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rPr lang="ja-JP" sz="4400">
                <a:solidFill>
                  <a:schemeClr val="dk1"/>
                </a:solidFill>
                <a:latin typeface="Arial"/>
                <a:ea typeface="Arial"/>
                <a:cs typeface="Arial"/>
                <a:sym typeface="Arial"/>
              </a:rPr>
              <a:t>耳の構造</a:t>
            </a:r>
            <a:endParaRPr sz="4400">
              <a:solidFill>
                <a:schemeClr val="dk1"/>
              </a:solidFill>
              <a:latin typeface="Arial"/>
              <a:ea typeface="Arial"/>
              <a:cs typeface="Arial"/>
              <a:sym typeface="Arial"/>
            </a:endParaRPr>
          </a:p>
        </p:txBody>
      </p:sp>
      <p:sp>
        <p:nvSpPr>
          <p:cNvPr id="442" name="Google Shape;442;p19"/>
          <p:cNvSpPr txBox="1"/>
          <p:nvPr/>
        </p:nvSpPr>
        <p:spPr>
          <a:xfrm>
            <a:off x="5254422" y="1160854"/>
            <a:ext cx="6937578" cy="532416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Noto Sans Symbols"/>
              <a:buNone/>
            </a:pPr>
            <a:r>
              <a:rPr lang="ja-JP" sz="2400">
                <a:solidFill>
                  <a:schemeClr val="dk1"/>
                </a:solidFill>
                <a:latin typeface="Arial"/>
                <a:ea typeface="Arial"/>
                <a:cs typeface="Arial"/>
                <a:sym typeface="Arial"/>
              </a:rPr>
              <a:t>①　垂直耳道：ヒトにはない耳道</a:t>
            </a:r>
            <a:endParaRPr sz="24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Noto Sans Symbols"/>
              <a:buNone/>
            </a:pPr>
            <a:r>
              <a:rPr lang="ja-JP" sz="2400">
                <a:solidFill>
                  <a:schemeClr val="dk1"/>
                </a:solidFill>
                <a:latin typeface="Arial"/>
                <a:ea typeface="Arial"/>
                <a:cs typeface="Arial"/>
                <a:sym typeface="Arial"/>
              </a:rPr>
              <a:t>②　水平耳道：ヒトにある耳道</a:t>
            </a:r>
            <a:endParaRPr sz="24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Noto Sans Symbols"/>
              <a:buNone/>
            </a:pPr>
            <a:r>
              <a:rPr lang="ja-JP" sz="2400">
                <a:solidFill>
                  <a:schemeClr val="dk1"/>
                </a:solidFill>
                <a:latin typeface="Arial"/>
                <a:ea typeface="Arial"/>
                <a:cs typeface="Arial"/>
                <a:sym typeface="Arial"/>
              </a:rPr>
              <a:t>③ (         )：空気の振動（音）を耳小骨に伝える</a:t>
            </a:r>
            <a:endParaRPr sz="24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Noto Sans Symbols"/>
              <a:buNone/>
            </a:pPr>
            <a:r>
              <a:rPr lang="ja-JP" sz="2400">
                <a:solidFill>
                  <a:schemeClr val="dk1"/>
                </a:solidFill>
                <a:latin typeface="Arial"/>
                <a:ea typeface="Arial"/>
                <a:cs typeface="Arial"/>
                <a:sym typeface="Arial"/>
              </a:rPr>
              <a:t>④ (         ) ：振動を大きくして内耳に伝える</a:t>
            </a:r>
            <a:endParaRPr sz="24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Noto Sans Symbols"/>
              <a:buNone/>
            </a:pPr>
            <a:r>
              <a:rPr lang="ja-JP" sz="2400">
                <a:solidFill>
                  <a:schemeClr val="dk1"/>
                </a:solidFill>
                <a:latin typeface="Arial"/>
                <a:ea typeface="Arial"/>
                <a:cs typeface="Arial"/>
                <a:sym typeface="Arial"/>
              </a:rPr>
              <a:t>⑤　鼓室：粘液を出して細菌感染を防ぐ</a:t>
            </a:r>
            <a:endParaRPr sz="24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Noto Sans Symbols"/>
              <a:buNone/>
            </a:pPr>
            <a:r>
              <a:rPr lang="ja-JP" sz="2400">
                <a:solidFill>
                  <a:schemeClr val="dk1"/>
                </a:solidFill>
                <a:latin typeface="Arial"/>
                <a:ea typeface="Arial"/>
                <a:cs typeface="Arial"/>
                <a:sym typeface="Arial"/>
              </a:rPr>
              <a:t>⑥　耳管：圧力の調節と老廃物の排出</a:t>
            </a:r>
            <a:endParaRPr sz="24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Noto Sans Symbols"/>
              <a:buNone/>
            </a:pPr>
            <a:r>
              <a:rPr lang="ja-JP" sz="2400">
                <a:solidFill>
                  <a:schemeClr val="dk1"/>
                </a:solidFill>
                <a:latin typeface="Arial"/>
                <a:ea typeface="Arial"/>
                <a:cs typeface="Arial"/>
                <a:sym typeface="Arial"/>
              </a:rPr>
              <a:t>⑦ (         ) ：振動を脳に伝える</a:t>
            </a:r>
            <a:endParaRPr sz="24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Noto Sans Symbols"/>
              <a:buNone/>
            </a:pPr>
            <a:r>
              <a:rPr lang="ja-JP" sz="2400">
                <a:solidFill>
                  <a:schemeClr val="dk1"/>
                </a:solidFill>
                <a:latin typeface="Arial"/>
                <a:ea typeface="Arial"/>
                <a:cs typeface="Arial"/>
                <a:sym typeface="Arial"/>
              </a:rPr>
              <a:t>⑧ (         ) ：回転運動を感知する</a:t>
            </a:r>
            <a:endParaRPr sz="24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Noto Sans Symbols"/>
              <a:buNone/>
            </a:pPr>
            <a:r>
              <a:rPr lang="ja-JP" sz="2400">
                <a:solidFill>
                  <a:schemeClr val="dk1"/>
                </a:solidFill>
                <a:latin typeface="Arial"/>
                <a:ea typeface="Arial"/>
                <a:cs typeface="Arial"/>
                <a:sym typeface="Arial"/>
              </a:rPr>
              <a:t>⑨ (         ) ：傾きを感知する　　　　　　　　　　　　　　　　　　　　　　　　　　　</a:t>
            </a:r>
            <a:endParaRPr sz="2400">
              <a:solidFill>
                <a:schemeClr val="dk1"/>
              </a:solidFill>
              <a:latin typeface="Arial"/>
              <a:ea typeface="Arial"/>
              <a:cs typeface="Arial"/>
              <a:sym typeface="Arial"/>
            </a:endParaRPr>
          </a:p>
        </p:txBody>
      </p:sp>
      <p:sp>
        <p:nvSpPr>
          <p:cNvPr id="443" name="Google Shape;443;p19"/>
          <p:cNvSpPr txBox="1"/>
          <p:nvPr/>
        </p:nvSpPr>
        <p:spPr>
          <a:xfrm>
            <a:off x="708754" y="2220685"/>
            <a:ext cx="6693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耳介</a:t>
            </a:r>
            <a:endParaRPr sz="1800">
              <a:solidFill>
                <a:schemeClr val="dk1"/>
              </a:solidFill>
              <a:latin typeface="Arial"/>
              <a:ea typeface="Arial"/>
              <a:cs typeface="Arial"/>
              <a:sym typeface="Arial"/>
            </a:endParaRPr>
          </a:p>
        </p:txBody>
      </p:sp>
      <p:sp>
        <p:nvSpPr>
          <p:cNvPr id="444" name="Google Shape;444;p19"/>
          <p:cNvSpPr/>
          <p:nvPr/>
        </p:nvSpPr>
        <p:spPr>
          <a:xfrm>
            <a:off x="1378125" y="4418045"/>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①</a:t>
            </a:r>
            <a:endParaRPr sz="1800">
              <a:solidFill>
                <a:schemeClr val="dk1"/>
              </a:solidFill>
              <a:latin typeface="Calibri"/>
              <a:ea typeface="Calibri"/>
              <a:cs typeface="Calibri"/>
              <a:sym typeface="Calibri"/>
            </a:endParaRPr>
          </a:p>
        </p:txBody>
      </p:sp>
      <p:sp>
        <p:nvSpPr>
          <p:cNvPr id="445" name="Google Shape;445;p19"/>
          <p:cNvSpPr/>
          <p:nvPr/>
        </p:nvSpPr>
        <p:spPr>
          <a:xfrm>
            <a:off x="2342619" y="5082465"/>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②</a:t>
            </a:r>
            <a:endParaRPr sz="1800">
              <a:solidFill>
                <a:schemeClr val="dk1"/>
              </a:solidFill>
              <a:latin typeface="Calibri"/>
              <a:ea typeface="Calibri"/>
              <a:cs typeface="Calibri"/>
              <a:sym typeface="Calibri"/>
            </a:endParaRPr>
          </a:p>
        </p:txBody>
      </p:sp>
      <p:sp>
        <p:nvSpPr>
          <p:cNvPr id="446" name="Google Shape;446;p19"/>
          <p:cNvSpPr/>
          <p:nvPr/>
        </p:nvSpPr>
        <p:spPr>
          <a:xfrm>
            <a:off x="2466902" y="6022975"/>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③</a:t>
            </a:r>
            <a:endParaRPr sz="1800">
              <a:solidFill>
                <a:schemeClr val="dk1"/>
              </a:solidFill>
              <a:latin typeface="Calibri"/>
              <a:ea typeface="Calibri"/>
              <a:cs typeface="Calibri"/>
              <a:sym typeface="Calibri"/>
            </a:endParaRPr>
          </a:p>
        </p:txBody>
      </p:sp>
      <p:cxnSp>
        <p:nvCxnSpPr>
          <p:cNvPr id="447" name="Google Shape;447;p19"/>
          <p:cNvCxnSpPr/>
          <p:nvPr/>
        </p:nvCxnSpPr>
        <p:spPr>
          <a:xfrm flipH="1" rot="10800000">
            <a:off x="2795441" y="5598367"/>
            <a:ext cx="703540" cy="522514"/>
          </a:xfrm>
          <a:prstGeom prst="straightConnector1">
            <a:avLst/>
          </a:prstGeom>
          <a:noFill/>
          <a:ln cap="flat" cmpd="sng" w="9525">
            <a:solidFill>
              <a:schemeClr val="dk1"/>
            </a:solidFill>
            <a:prstDash val="solid"/>
            <a:round/>
            <a:headEnd len="sm" w="sm" type="none"/>
            <a:tailEnd len="med" w="med" type="triangle"/>
          </a:ln>
        </p:spPr>
      </p:cxnSp>
      <p:sp>
        <p:nvSpPr>
          <p:cNvPr id="448" name="Google Shape;448;p19"/>
          <p:cNvSpPr/>
          <p:nvPr/>
        </p:nvSpPr>
        <p:spPr>
          <a:xfrm>
            <a:off x="2900776" y="4418045"/>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④</a:t>
            </a:r>
            <a:endParaRPr sz="1800">
              <a:solidFill>
                <a:schemeClr val="dk1"/>
              </a:solidFill>
              <a:latin typeface="Calibri"/>
              <a:ea typeface="Calibri"/>
              <a:cs typeface="Calibri"/>
              <a:sym typeface="Calibri"/>
            </a:endParaRPr>
          </a:p>
        </p:txBody>
      </p:sp>
      <p:cxnSp>
        <p:nvCxnSpPr>
          <p:cNvPr id="449" name="Google Shape;449;p19"/>
          <p:cNvCxnSpPr>
            <a:stCxn id="448" idx="2"/>
          </p:cNvCxnSpPr>
          <p:nvPr/>
        </p:nvCxnSpPr>
        <p:spPr>
          <a:xfrm>
            <a:off x="3108525" y="4787377"/>
            <a:ext cx="521100" cy="664500"/>
          </a:xfrm>
          <a:prstGeom prst="straightConnector1">
            <a:avLst/>
          </a:prstGeom>
          <a:noFill/>
          <a:ln cap="flat" cmpd="sng" w="9525">
            <a:solidFill>
              <a:schemeClr val="dk1"/>
            </a:solidFill>
            <a:prstDash val="solid"/>
            <a:round/>
            <a:headEnd len="sm" w="sm" type="none"/>
            <a:tailEnd len="med" w="med" type="triangle"/>
          </a:ln>
        </p:spPr>
      </p:cxnSp>
      <p:sp>
        <p:nvSpPr>
          <p:cNvPr id="450" name="Google Shape;450;p19"/>
          <p:cNvSpPr/>
          <p:nvPr/>
        </p:nvSpPr>
        <p:spPr>
          <a:xfrm>
            <a:off x="3624777" y="5555609"/>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⑤</a:t>
            </a:r>
            <a:endParaRPr sz="1800">
              <a:solidFill>
                <a:schemeClr val="dk1"/>
              </a:solidFill>
              <a:latin typeface="Calibri"/>
              <a:ea typeface="Calibri"/>
              <a:cs typeface="Calibri"/>
              <a:sym typeface="Calibri"/>
            </a:endParaRPr>
          </a:p>
        </p:txBody>
      </p:sp>
      <p:sp>
        <p:nvSpPr>
          <p:cNvPr id="451" name="Google Shape;451;p19"/>
          <p:cNvSpPr/>
          <p:nvPr/>
        </p:nvSpPr>
        <p:spPr>
          <a:xfrm>
            <a:off x="4190149" y="6210236"/>
            <a:ext cx="457200" cy="36414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19"/>
          <p:cNvSpPr/>
          <p:nvPr/>
        </p:nvSpPr>
        <p:spPr>
          <a:xfrm rot="2195607">
            <a:off x="4213415" y="6204929"/>
            <a:ext cx="457200" cy="3480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19"/>
          <p:cNvSpPr/>
          <p:nvPr/>
        </p:nvSpPr>
        <p:spPr>
          <a:xfrm>
            <a:off x="4231851" y="6120881"/>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⑥</a:t>
            </a:r>
            <a:endParaRPr sz="1800">
              <a:solidFill>
                <a:schemeClr val="dk1"/>
              </a:solidFill>
              <a:latin typeface="Calibri"/>
              <a:ea typeface="Calibri"/>
              <a:cs typeface="Calibri"/>
              <a:sym typeface="Calibri"/>
            </a:endParaRPr>
          </a:p>
        </p:txBody>
      </p:sp>
      <p:sp>
        <p:nvSpPr>
          <p:cNvPr id="454" name="Google Shape;454;p19"/>
          <p:cNvSpPr/>
          <p:nvPr/>
        </p:nvSpPr>
        <p:spPr>
          <a:xfrm>
            <a:off x="4756986" y="4713133"/>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⑦</a:t>
            </a:r>
            <a:endParaRPr sz="1800">
              <a:solidFill>
                <a:schemeClr val="dk1"/>
              </a:solidFill>
              <a:latin typeface="Calibri"/>
              <a:ea typeface="Calibri"/>
              <a:cs typeface="Calibri"/>
              <a:sym typeface="Calibri"/>
            </a:endParaRPr>
          </a:p>
        </p:txBody>
      </p:sp>
      <p:cxnSp>
        <p:nvCxnSpPr>
          <p:cNvPr id="455" name="Google Shape;455;p19"/>
          <p:cNvCxnSpPr/>
          <p:nvPr/>
        </p:nvCxnSpPr>
        <p:spPr>
          <a:xfrm flipH="1">
            <a:off x="4647349" y="5082465"/>
            <a:ext cx="196406" cy="295088"/>
          </a:xfrm>
          <a:prstGeom prst="straightConnector1">
            <a:avLst/>
          </a:prstGeom>
          <a:noFill/>
          <a:ln cap="flat" cmpd="sng" w="9525">
            <a:solidFill>
              <a:schemeClr val="dk1"/>
            </a:solidFill>
            <a:prstDash val="solid"/>
            <a:round/>
            <a:headEnd len="sm" w="sm" type="none"/>
            <a:tailEnd len="med" w="med" type="triangle"/>
          </a:ln>
        </p:spPr>
      </p:cxnSp>
      <p:sp>
        <p:nvSpPr>
          <p:cNvPr id="456" name="Google Shape;456;p19"/>
          <p:cNvSpPr/>
          <p:nvPr/>
        </p:nvSpPr>
        <p:spPr>
          <a:xfrm>
            <a:off x="4061701" y="4233379"/>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⑧</a:t>
            </a:r>
            <a:endParaRPr sz="1800">
              <a:solidFill>
                <a:schemeClr val="dk1"/>
              </a:solidFill>
              <a:latin typeface="Calibri"/>
              <a:ea typeface="Calibri"/>
              <a:cs typeface="Calibri"/>
              <a:sym typeface="Calibri"/>
            </a:endParaRPr>
          </a:p>
        </p:txBody>
      </p:sp>
      <p:cxnSp>
        <p:nvCxnSpPr>
          <p:cNvPr id="457" name="Google Shape;457;p19"/>
          <p:cNvCxnSpPr>
            <a:stCxn id="456" idx="2"/>
          </p:cNvCxnSpPr>
          <p:nvPr/>
        </p:nvCxnSpPr>
        <p:spPr>
          <a:xfrm>
            <a:off x="4269450" y="4602711"/>
            <a:ext cx="31800" cy="295200"/>
          </a:xfrm>
          <a:prstGeom prst="straightConnector1">
            <a:avLst/>
          </a:prstGeom>
          <a:noFill/>
          <a:ln cap="flat" cmpd="sng" w="9525">
            <a:solidFill>
              <a:schemeClr val="dk1"/>
            </a:solidFill>
            <a:prstDash val="solid"/>
            <a:round/>
            <a:headEnd len="sm" w="sm" type="none"/>
            <a:tailEnd len="med" w="med" type="triangle"/>
          </a:ln>
        </p:spPr>
      </p:cxnSp>
      <p:sp>
        <p:nvSpPr>
          <p:cNvPr id="458" name="Google Shape;458;p19"/>
          <p:cNvSpPr/>
          <p:nvPr/>
        </p:nvSpPr>
        <p:spPr>
          <a:xfrm>
            <a:off x="4850267" y="6078568"/>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⑨</a:t>
            </a:r>
            <a:endParaRPr sz="1800">
              <a:solidFill>
                <a:schemeClr val="dk1"/>
              </a:solidFill>
              <a:latin typeface="Calibri"/>
              <a:ea typeface="Calibri"/>
              <a:cs typeface="Calibri"/>
              <a:sym typeface="Calibri"/>
            </a:endParaRPr>
          </a:p>
        </p:txBody>
      </p:sp>
      <p:cxnSp>
        <p:nvCxnSpPr>
          <p:cNvPr id="459" name="Google Shape;459;p19"/>
          <p:cNvCxnSpPr/>
          <p:nvPr/>
        </p:nvCxnSpPr>
        <p:spPr>
          <a:xfrm rot="10800000">
            <a:off x="4269450" y="5740275"/>
            <a:ext cx="536945" cy="467366"/>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
          <p:cNvSpPr txBox="1"/>
          <p:nvPr>
            <p:ph type="title"/>
          </p:nvPr>
        </p:nvSpPr>
        <p:spPr>
          <a:xfrm>
            <a:off x="845127" y="365760"/>
            <a:ext cx="4436000" cy="13255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ja-JP">
                <a:latin typeface="Arial"/>
                <a:ea typeface="Arial"/>
                <a:cs typeface="Arial"/>
                <a:sym typeface="Arial"/>
              </a:rPr>
              <a:t>今日の学習目標</a:t>
            </a:r>
            <a:endParaRPr>
              <a:latin typeface="Arial"/>
              <a:ea typeface="Arial"/>
              <a:cs typeface="Arial"/>
              <a:sym typeface="Arial"/>
            </a:endParaRPr>
          </a:p>
        </p:txBody>
      </p:sp>
      <p:sp>
        <p:nvSpPr>
          <p:cNvPr id="174" name="Google Shape;174;p2"/>
          <p:cNvSpPr txBox="1"/>
          <p:nvPr>
            <p:ph idx="1" type="body"/>
          </p:nvPr>
        </p:nvSpPr>
        <p:spPr>
          <a:xfrm>
            <a:off x="845127" y="2276061"/>
            <a:ext cx="10080048" cy="2202633"/>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rPr lang="ja-JP" sz="4000">
                <a:latin typeface="Arial"/>
                <a:ea typeface="Arial"/>
                <a:cs typeface="Arial"/>
                <a:sym typeface="Arial"/>
              </a:rPr>
              <a:t>①イヌ・ネコの眼・視覚の特徴が説明できる。</a:t>
            </a:r>
            <a:endParaRPr sz="40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t/>
            </a:r>
            <a:endParaRPr sz="40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ja-JP" sz="4000">
                <a:latin typeface="Arial"/>
                <a:ea typeface="Arial"/>
                <a:cs typeface="Arial"/>
                <a:sym typeface="Arial"/>
              </a:rPr>
              <a:t>②イヌ・ネコの耳・聴覚の特徴が説明できる。</a:t>
            </a:r>
            <a:endParaRPr sz="40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Effect filter="fade" transition="in">
                                      <p:cBhvr>
                                        <p:cTn dur="500"/>
                                        <p:tgtEl>
                                          <p:spTgt spid="1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animEffect filter="fade" transition="in">
                                      <p:cBhvr>
                                        <p:cTn dur="500"/>
                                        <p:tgtEl>
                                          <p:spTgt spid="1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2" st="2"/>
                                            </p:txEl>
                                          </p:spTgt>
                                        </p:tgtEl>
                                        <p:attrNameLst>
                                          <p:attrName>style.visibility</p:attrName>
                                        </p:attrNameLst>
                                      </p:cBhvr>
                                      <p:to>
                                        <p:strVal val="visible"/>
                                      </p:to>
                                    </p:set>
                                    <p:animEffect filter="fade" transition="in">
                                      <p:cBhvr>
                                        <p:cTn dur="500"/>
                                        <p:tgtEl>
                                          <p:spTgt spid="17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pic>
        <p:nvPicPr>
          <p:cNvPr id="464" name="Google Shape;464;p20"/>
          <p:cNvPicPr preferRelativeResize="0"/>
          <p:nvPr/>
        </p:nvPicPr>
        <p:blipFill rotWithShape="1">
          <a:blip r:embed="rId3">
            <a:alphaModFix/>
          </a:blip>
          <a:srcRect b="0" l="0" r="0" t="0"/>
          <a:stretch/>
        </p:blipFill>
        <p:spPr>
          <a:xfrm>
            <a:off x="0" y="1160854"/>
            <a:ext cx="5349302" cy="5454551"/>
          </a:xfrm>
          <a:prstGeom prst="rect">
            <a:avLst/>
          </a:prstGeom>
          <a:noFill/>
          <a:ln>
            <a:noFill/>
          </a:ln>
        </p:spPr>
      </p:pic>
      <p:pic>
        <p:nvPicPr>
          <p:cNvPr id="465" name="Google Shape;465;p20"/>
          <p:cNvPicPr preferRelativeResize="0"/>
          <p:nvPr/>
        </p:nvPicPr>
        <p:blipFill rotWithShape="1">
          <a:blip r:embed="rId4">
            <a:alphaModFix/>
          </a:blip>
          <a:srcRect b="0" l="0" r="0" t="0"/>
          <a:stretch/>
        </p:blipFill>
        <p:spPr>
          <a:xfrm>
            <a:off x="39384" y="158023"/>
            <a:ext cx="1338741" cy="937516"/>
          </a:xfrm>
          <a:prstGeom prst="rect">
            <a:avLst/>
          </a:prstGeom>
          <a:noFill/>
          <a:ln>
            <a:noFill/>
          </a:ln>
        </p:spPr>
      </p:pic>
      <p:sp>
        <p:nvSpPr>
          <p:cNvPr id="466" name="Google Shape;466;p20"/>
          <p:cNvSpPr txBox="1"/>
          <p:nvPr/>
        </p:nvSpPr>
        <p:spPr>
          <a:xfrm>
            <a:off x="1529882" y="405010"/>
            <a:ext cx="2739568" cy="8355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rPr lang="ja-JP" sz="4400">
                <a:solidFill>
                  <a:schemeClr val="dk1"/>
                </a:solidFill>
                <a:latin typeface="Arial"/>
                <a:ea typeface="Arial"/>
                <a:cs typeface="Arial"/>
                <a:sym typeface="Arial"/>
              </a:rPr>
              <a:t>耳の構造</a:t>
            </a:r>
            <a:endParaRPr sz="4400">
              <a:solidFill>
                <a:schemeClr val="dk1"/>
              </a:solidFill>
              <a:latin typeface="Arial"/>
              <a:ea typeface="Arial"/>
              <a:cs typeface="Arial"/>
              <a:sym typeface="Arial"/>
            </a:endParaRPr>
          </a:p>
        </p:txBody>
      </p:sp>
      <p:sp>
        <p:nvSpPr>
          <p:cNvPr id="467" name="Google Shape;467;p20"/>
          <p:cNvSpPr txBox="1"/>
          <p:nvPr/>
        </p:nvSpPr>
        <p:spPr>
          <a:xfrm>
            <a:off x="5254422" y="1160854"/>
            <a:ext cx="6937578" cy="532416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Noto Sans Symbols"/>
              <a:buNone/>
            </a:pPr>
            <a:r>
              <a:rPr lang="ja-JP" sz="2400">
                <a:solidFill>
                  <a:schemeClr val="dk1"/>
                </a:solidFill>
                <a:latin typeface="Arial"/>
                <a:ea typeface="Arial"/>
                <a:cs typeface="Arial"/>
                <a:sym typeface="Arial"/>
              </a:rPr>
              <a:t>①　垂直耳道：ヒトにはない耳道</a:t>
            </a:r>
            <a:endParaRPr sz="24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Noto Sans Symbols"/>
              <a:buNone/>
            </a:pPr>
            <a:r>
              <a:rPr lang="ja-JP" sz="2400">
                <a:solidFill>
                  <a:schemeClr val="dk1"/>
                </a:solidFill>
                <a:latin typeface="Arial"/>
                <a:ea typeface="Arial"/>
                <a:cs typeface="Arial"/>
                <a:sym typeface="Arial"/>
              </a:rPr>
              <a:t>②　水平耳道：ヒトにある耳道</a:t>
            </a:r>
            <a:endParaRPr sz="24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Noto Sans Symbols"/>
              <a:buNone/>
            </a:pPr>
            <a:r>
              <a:rPr lang="ja-JP" sz="2400">
                <a:solidFill>
                  <a:schemeClr val="dk1"/>
                </a:solidFill>
                <a:latin typeface="Arial"/>
                <a:ea typeface="Arial"/>
                <a:cs typeface="Arial"/>
                <a:sym typeface="Arial"/>
              </a:rPr>
              <a:t>③　　　　：空気の振動（音）を耳小骨に伝える</a:t>
            </a:r>
            <a:endParaRPr sz="24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Noto Sans Symbols"/>
              <a:buNone/>
            </a:pPr>
            <a:r>
              <a:rPr lang="ja-JP" sz="2400">
                <a:solidFill>
                  <a:schemeClr val="dk1"/>
                </a:solidFill>
                <a:latin typeface="Arial"/>
                <a:ea typeface="Arial"/>
                <a:cs typeface="Arial"/>
                <a:sym typeface="Arial"/>
              </a:rPr>
              <a:t>④　　　　：振動を大きくして内耳に伝える</a:t>
            </a:r>
            <a:endParaRPr sz="24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Noto Sans Symbols"/>
              <a:buNone/>
            </a:pPr>
            <a:r>
              <a:rPr lang="ja-JP" sz="2400">
                <a:solidFill>
                  <a:schemeClr val="dk1"/>
                </a:solidFill>
                <a:latin typeface="Arial"/>
                <a:ea typeface="Arial"/>
                <a:cs typeface="Arial"/>
                <a:sym typeface="Arial"/>
              </a:rPr>
              <a:t>⑤　鼓室：粘液を出して細菌感染を防ぐ</a:t>
            </a:r>
            <a:endParaRPr sz="24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Noto Sans Symbols"/>
              <a:buNone/>
            </a:pPr>
            <a:r>
              <a:rPr lang="ja-JP" sz="2400">
                <a:solidFill>
                  <a:schemeClr val="dk1"/>
                </a:solidFill>
                <a:latin typeface="Arial"/>
                <a:ea typeface="Arial"/>
                <a:cs typeface="Arial"/>
                <a:sym typeface="Arial"/>
              </a:rPr>
              <a:t>⑥　耳管：圧力の調節と老廃物の排出</a:t>
            </a:r>
            <a:endParaRPr sz="24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Noto Sans Symbols"/>
              <a:buNone/>
            </a:pPr>
            <a:r>
              <a:rPr lang="ja-JP" sz="2400">
                <a:solidFill>
                  <a:schemeClr val="dk1"/>
                </a:solidFill>
                <a:latin typeface="Arial"/>
                <a:ea typeface="Arial"/>
                <a:cs typeface="Arial"/>
                <a:sym typeface="Arial"/>
              </a:rPr>
              <a:t>⑦　　　　：振動を脳に伝える</a:t>
            </a:r>
            <a:endParaRPr sz="24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Noto Sans Symbols"/>
              <a:buNone/>
            </a:pPr>
            <a:r>
              <a:rPr lang="ja-JP" sz="2400">
                <a:solidFill>
                  <a:schemeClr val="dk1"/>
                </a:solidFill>
                <a:latin typeface="Arial"/>
                <a:ea typeface="Arial"/>
                <a:cs typeface="Arial"/>
                <a:sym typeface="Arial"/>
              </a:rPr>
              <a:t>⑧　　　　　：回転運動を感知する</a:t>
            </a:r>
            <a:endParaRPr sz="24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Noto Sans Symbols"/>
              <a:buNone/>
            </a:pPr>
            <a:r>
              <a:rPr lang="ja-JP" sz="2400">
                <a:solidFill>
                  <a:schemeClr val="dk1"/>
                </a:solidFill>
                <a:latin typeface="Arial"/>
                <a:ea typeface="Arial"/>
                <a:cs typeface="Arial"/>
                <a:sym typeface="Arial"/>
              </a:rPr>
              <a:t>⑨　　　　：傾きを感知する　　　　　　　　　　　　　　　　　　　　　　　　　　　</a:t>
            </a:r>
            <a:endParaRPr sz="2400">
              <a:solidFill>
                <a:schemeClr val="dk1"/>
              </a:solidFill>
              <a:latin typeface="Arial"/>
              <a:ea typeface="Arial"/>
              <a:cs typeface="Arial"/>
              <a:sym typeface="Arial"/>
            </a:endParaRPr>
          </a:p>
        </p:txBody>
      </p:sp>
      <p:sp>
        <p:nvSpPr>
          <p:cNvPr id="468" name="Google Shape;468;p20"/>
          <p:cNvSpPr txBox="1"/>
          <p:nvPr/>
        </p:nvSpPr>
        <p:spPr>
          <a:xfrm>
            <a:off x="708754" y="2220685"/>
            <a:ext cx="6693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耳介</a:t>
            </a:r>
            <a:endParaRPr sz="1800">
              <a:solidFill>
                <a:schemeClr val="dk1"/>
              </a:solidFill>
              <a:latin typeface="Arial"/>
              <a:ea typeface="Arial"/>
              <a:cs typeface="Arial"/>
              <a:sym typeface="Arial"/>
            </a:endParaRPr>
          </a:p>
        </p:txBody>
      </p:sp>
      <p:sp>
        <p:nvSpPr>
          <p:cNvPr id="469" name="Google Shape;469;p20"/>
          <p:cNvSpPr/>
          <p:nvPr/>
        </p:nvSpPr>
        <p:spPr>
          <a:xfrm>
            <a:off x="1378125" y="4418045"/>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①</a:t>
            </a:r>
            <a:endParaRPr sz="1800">
              <a:solidFill>
                <a:schemeClr val="dk1"/>
              </a:solidFill>
              <a:latin typeface="Calibri"/>
              <a:ea typeface="Calibri"/>
              <a:cs typeface="Calibri"/>
              <a:sym typeface="Calibri"/>
            </a:endParaRPr>
          </a:p>
        </p:txBody>
      </p:sp>
      <p:sp>
        <p:nvSpPr>
          <p:cNvPr id="470" name="Google Shape;470;p20"/>
          <p:cNvSpPr/>
          <p:nvPr/>
        </p:nvSpPr>
        <p:spPr>
          <a:xfrm>
            <a:off x="2342619" y="5082465"/>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②</a:t>
            </a:r>
            <a:endParaRPr sz="1800">
              <a:solidFill>
                <a:schemeClr val="dk1"/>
              </a:solidFill>
              <a:latin typeface="Calibri"/>
              <a:ea typeface="Calibri"/>
              <a:cs typeface="Calibri"/>
              <a:sym typeface="Calibri"/>
            </a:endParaRPr>
          </a:p>
        </p:txBody>
      </p:sp>
      <p:sp>
        <p:nvSpPr>
          <p:cNvPr id="471" name="Google Shape;471;p20"/>
          <p:cNvSpPr/>
          <p:nvPr/>
        </p:nvSpPr>
        <p:spPr>
          <a:xfrm>
            <a:off x="2466902" y="6022975"/>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③</a:t>
            </a:r>
            <a:endParaRPr sz="1800">
              <a:solidFill>
                <a:schemeClr val="dk1"/>
              </a:solidFill>
              <a:latin typeface="Calibri"/>
              <a:ea typeface="Calibri"/>
              <a:cs typeface="Calibri"/>
              <a:sym typeface="Calibri"/>
            </a:endParaRPr>
          </a:p>
        </p:txBody>
      </p:sp>
      <p:cxnSp>
        <p:nvCxnSpPr>
          <p:cNvPr id="472" name="Google Shape;472;p20"/>
          <p:cNvCxnSpPr/>
          <p:nvPr/>
        </p:nvCxnSpPr>
        <p:spPr>
          <a:xfrm flipH="1" rot="10800000">
            <a:off x="2795441" y="5598367"/>
            <a:ext cx="703540" cy="522514"/>
          </a:xfrm>
          <a:prstGeom prst="straightConnector1">
            <a:avLst/>
          </a:prstGeom>
          <a:noFill/>
          <a:ln cap="flat" cmpd="sng" w="9525">
            <a:solidFill>
              <a:schemeClr val="dk1"/>
            </a:solidFill>
            <a:prstDash val="solid"/>
            <a:round/>
            <a:headEnd len="sm" w="sm" type="none"/>
            <a:tailEnd len="med" w="med" type="triangle"/>
          </a:ln>
        </p:spPr>
      </p:cxnSp>
      <p:sp>
        <p:nvSpPr>
          <p:cNvPr id="473" name="Google Shape;473;p20"/>
          <p:cNvSpPr/>
          <p:nvPr/>
        </p:nvSpPr>
        <p:spPr>
          <a:xfrm>
            <a:off x="2900776" y="4418045"/>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④</a:t>
            </a:r>
            <a:endParaRPr sz="1800">
              <a:solidFill>
                <a:schemeClr val="dk1"/>
              </a:solidFill>
              <a:latin typeface="Calibri"/>
              <a:ea typeface="Calibri"/>
              <a:cs typeface="Calibri"/>
              <a:sym typeface="Calibri"/>
            </a:endParaRPr>
          </a:p>
        </p:txBody>
      </p:sp>
      <p:cxnSp>
        <p:nvCxnSpPr>
          <p:cNvPr id="474" name="Google Shape;474;p20"/>
          <p:cNvCxnSpPr>
            <a:stCxn id="473" idx="2"/>
          </p:cNvCxnSpPr>
          <p:nvPr/>
        </p:nvCxnSpPr>
        <p:spPr>
          <a:xfrm>
            <a:off x="3108525" y="4787377"/>
            <a:ext cx="521100" cy="664500"/>
          </a:xfrm>
          <a:prstGeom prst="straightConnector1">
            <a:avLst/>
          </a:prstGeom>
          <a:noFill/>
          <a:ln cap="flat" cmpd="sng" w="9525">
            <a:solidFill>
              <a:schemeClr val="dk1"/>
            </a:solidFill>
            <a:prstDash val="solid"/>
            <a:round/>
            <a:headEnd len="sm" w="sm" type="none"/>
            <a:tailEnd len="med" w="med" type="triangle"/>
          </a:ln>
        </p:spPr>
      </p:cxnSp>
      <p:sp>
        <p:nvSpPr>
          <p:cNvPr id="475" name="Google Shape;475;p20"/>
          <p:cNvSpPr/>
          <p:nvPr/>
        </p:nvSpPr>
        <p:spPr>
          <a:xfrm>
            <a:off x="3624777" y="5555609"/>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⑤</a:t>
            </a:r>
            <a:endParaRPr sz="1800">
              <a:solidFill>
                <a:schemeClr val="dk1"/>
              </a:solidFill>
              <a:latin typeface="Calibri"/>
              <a:ea typeface="Calibri"/>
              <a:cs typeface="Calibri"/>
              <a:sym typeface="Calibri"/>
            </a:endParaRPr>
          </a:p>
        </p:txBody>
      </p:sp>
      <p:sp>
        <p:nvSpPr>
          <p:cNvPr id="476" name="Google Shape;476;p20"/>
          <p:cNvSpPr/>
          <p:nvPr/>
        </p:nvSpPr>
        <p:spPr>
          <a:xfrm>
            <a:off x="4190149" y="6210236"/>
            <a:ext cx="457200" cy="36414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0"/>
          <p:cNvSpPr/>
          <p:nvPr/>
        </p:nvSpPr>
        <p:spPr>
          <a:xfrm rot="2195607">
            <a:off x="4213415" y="6204929"/>
            <a:ext cx="457200" cy="3480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0"/>
          <p:cNvSpPr/>
          <p:nvPr/>
        </p:nvSpPr>
        <p:spPr>
          <a:xfrm>
            <a:off x="4231851" y="6120881"/>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⑥</a:t>
            </a:r>
            <a:endParaRPr sz="1800">
              <a:solidFill>
                <a:schemeClr val="dk1"/>
              </a:solidFill>
              <a:latin typeface="Calibri"/>
              <a:ea typeface="Calibri"/>
              <a:cs typeface="Calibri"/>
              <a:sym typeface="Calibri"/>
            </a:endParaRPr>
          </a:p>
        </p:txBody>
      </p:sp>
      <p:sp>
        <p:nvSpPr>
          <p:cNvPr id="479" name="Google Shape;479;p20"/>
          <p:cNvSpPr/>
          <p:nvPr/>
        </p:nvSpPr>
        <p:spPr>
          <a:xfrm>
            <a:off x="4756986" y="4713133"/>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⑦</a:t>
            </a:r>
            <a:endParaRPr sz="1800">
              <a:solidFill>
                <a:schemeClr val="dk1"/>
              </a:solidFill>
              <a:latin typeface="Calibri"/>
              <a:ea typeface="Calibri"/>
              <a:cs typeface="Calibri"/>
              <a:sym typeface="Calibri"/>
            </a:endParaRPr>
          </a:p>
        </p:txBody>
      </p:sp>
      <p:cxnSp>
        <p:nvCxnSpPr>
          <p:cNvPr id="480" name="Google Shape;480;p20"/>
          <p:cNvCxnSpPr/>
          <p:nvPr/>
        </p:nvCxnSpPr>
        <p:spPr>
          <a:xfrm flipH="1">
            <a:off x="4647349" y="5082465"/>
            <a:ext cx="196406" cy="295088"/>
          </a:xfrm>
          <a:prstGeom prst="straightConnector1">
            <a:avLst/>
          </a:prstGeom>
          <a:noFill/>
          <a:ln cap="flat" cmpd="sng" w="9525">
            <a:solidFill>
              <a:schemeClr val="dk1"/>
            </a:solidFill>
            <a:prstDash val="solid"/>
            <a:round/>
            <a:headEnd len="sm" w="sm" type="none"/>
            <a:tailEnd len="med" w="med" type="triangle"/>
          </a:ln>
        </p:spPr>
      </p:cxnSp>
      <p:sp>
        <p:nvSpPr>
          <p:cNvPr id="481" name="Google Shape;481;p20"/>
          <p:cNvSpPr/>
          <p:nvPr/>
        </p:nvSpPr>
        <p:spPr>
          <a:xfrm>
            <a:off x="4061701" y="4233379"/>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⑧</a:t>
            </a:r>
            <a:endParaRPr sz="1800">
              <a:solidFill>
                <a:schemeClr val="dk1"/>
              </a:solidFill>
              <a:latin typeface="Calibri"/>
              <a:ea typeface="Calibri"/>
              <a:cs typeface="Calibri"/>
              <a:sym typeface="Calibri"/>
            </a:endParaRPr>
          </a:p>
        </p:txBody>
      </p:sp>
      <p:cxnSp>
        <p:nvCxnSpPr>
          <p:cNvPr id="482" name="Google Shape;482;p20"/>
          <p:cNvCxnSpPr>
            <a:stCxn id="481" idx="2"/>
          </p:cNvCxnSpPr>
          <p:nvPr/>
        </p:nvCxnSpPr>
        <p:spPr>
          <a:xfrm>
            <a:off x="4269450" y="4602711"/>
            <a:ext cx="31800" cy="295200"/>
          </a:xfrm>
          <a:prstGeom prst="straightConnector1">
            <a:avLst/>
          </a:prstGeom>
          <a:noFill/>
          <a:ln cap="flat" cmpd="sng" w="9525">
            <a:solidFill>
              <a:schemeClr val="dk1"/>
            </a:solidFill>
            <a:prstDash val="solid"/>
            <a:round/>
            <a:headEnd len="sm" w="sm" type="none"/>
            <a:tailEnd len="med" w="med" type="triangle"/>
          </a:ln>
        </p:spPr>
      </p:cxnSp>
      <p:sp>
        <p:nvSpPr>
          <p:cNvPr id="483" name="Google Shape;483;p20"/>
          <p:cNvSpPr/>
          <p:nvPr/>
        </p:nvSpPr>
        <p:spPr>
          <a:xfrm>
            <a:off x="4850267" y="6078568"/>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⑨</a:t>
            </a:r>
            <a:endParaRPr sz="1800">
              <a:solidFill>
                <a:schemeClr val="dk1"/>
              </a:solidFill>
              <a:latin typeface="Calibri"/>
              <a:ea typeface="Calibri"/>
              <a:cs typeface="Calibri"/>
              <a:sym typeface="Calibri"/>
            </a:endParaRPr>
          </a:p>
        </p:txBody>
      </p:sp>
      <p:cxnSp>
        <p:nvCxnSpPr>
          <p:cNvPr id="484" name="Google Shape;484;p20"/>
          <p:cNvCxnSpPr/>
          <p:nvPr/>
        </p:nvCxnSpPr>
        <p:spPr>
          <a:xfrm rot="10800000">
            <a:off x="4269450" y="5740275"/>
            <a:ext cx="536945" cy="467366"/>
          </a:xfrm>
          <a:prstGeom prst="straightConnector1">
            <a:avLst/>
          </a:prstGeom>
          <a:noFill/>
          <a:ln cap="flat" cmpd="sng" w="9525">
            <a:solidFill>
              <a:schemeClr val="dk1"/>
            </a:solidFill>
            <a:prstDash val="solid"/>
            <a:round/>
            <a:headEnd len="sm" w="sm" type="none"/>
            <a:tailEnd len="med" w="med" type="triangle"/>
          </a:ln>
        </p:spPr>
      </p:cxnSp>
      <p:sp>
        <p:nvSpPr>
          <p:cNvPr id="485" name="Google Shape;485;p20"/>
          <p:cNvSpPr txBox="1"/>
          <p:nvPr/>
        </p:nvSpPr>
        <p:spPr>
          <a:xfrm>
            <a:off x="5874437" y="2066852"/>
            <a:ext cx="90642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rgbClr val="FF0000"/>
                </a:solidFill>
                <a:latin typeface="Arial"/>
                <a:ea typeface="Arial"/>
                <a:cs typeface="Arial"/>
                <a:sym typeface="Arial"/>
              </a:rPr>
              <a:t>鼓膜</a:t>
            </a:r>
            <a:endParaRPr sz="2400">
              <a:solidFill>
                <a:schemeClr val="dk1"/>
              </a:solidFill>
              <a:latin typeface="Calibri"/>
              <a:ea typeface="Calibri"/>
              <a:cs typeface="Calibri"/>
              <a:sym typeface="Calibri"/>
            </a:endParaRPr>
          </a:p>
        </p:txBody>
      </p:sp>
      <p:sp>
        <p:nvSpPr>
          <p:cNvPr id="486" name="Google Shape;486;p20"/>
          <p:cNvSpPr txBox="1"/>
          <p:nvPr/>
        </p:nvSpPr>
        <p:spPr>
          <a:xfrm>
            <a:off x="5855079" y="2472726"/>
            <a:ext cx="123203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rgbClr val="FF0000"/>
                </a:solidFill>
                <a:latin typeface="Arial"/>
                <a:ea typeface="Arial"/>
                <a:cs typeface="Arial"/>
                <a:sym typeface="Arial"/>
              </a:rPr>
              <a:t>耳小骨</a:t>
            </a:r>
            <a:endParaRPr sz="2400">
              <a:solidFill>
                <a:schemeClr val="dk1"/>
              </a:solidFill>
              <a:latin typeface="Calibri"/>
              <a:ea typeface="Calibri"/>
              <a:cs typeface="Calibri"/>
              <a:sym typeface="Calibri"/>
            </a:endParaRPr>
          </a:p>
        </p:txBody>
      </p:sp>
      <p:sp>
        <p:nvSpPr>
          <p:cNvPr id="487" name="Google Shape;487;p20"/>
          <p:cNvSpPr txBox="1"/>
          <p:nvPr/>
        </p:nvSpPr>
        <p:spPr>
          <a:xfrm>
            <a:off x="5855079" y="3840389"/>
            <a:ext cx="109918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800">
                <a:solidFill>
                  <a:srgbClr val="FF0000"/>
                </a:solidFill>
                <a:latin typeface="Arial"/>
                <a:ea typeface="Arial"/>
                <a:cs typeface="Arial"/>
                <a:sym typeface="Arial"/>
              </a:rPr>
              <a:t>蝸牛</a:t>
            </a:r>
            <a:endParaRPr sz="2800">
              <a:solidFill>
                <a:schemeClr val="dk1"/>
              </a:solidFill>
              <a:latin typeface="Calibri"/>
              <a:ea typeface="Calibri"/>
              <a:cs typeface="Calibri"/>
              <a:sym typeface="Calibri"/>
            </a:endParaRPr>
          </a:p>
        </p:txBody>
      </p:sp>
      <p:sp>
        <p:nvSpPr>
          <p:cNvPr id="488" name="Google Shape;488;p20"/>
          <p:cNvSpPr txBox="1"/>
          <p:nvPr/>
        </p:nvSpPr>
        <p:spPr>
          <a:xfrm>
            <a:off x="5861040" y="4335337"/>
            <a:ext cx="14157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rgbClr val="FF0000"/>
                </a:solidFill>
                <a:latin typeface="Arial"/>
                <a:ea typeface="Arial"/>
                <a:cs typeface="Arial"/>
                <a:sym typeface="Arial"/>
              </a:rPr>
              <a:t>三半規管</a:t>
            </a:r>
            <a:endParaRPr sz="2400">
              <a:solidFill>
                <a:schemeClr val="dk1"/>
              </a:solidFill>
              <a:latin typeface="Calibri"/>
              <a:ea typeface="Calibri"/>
              <a:cs typeface="Calibri"/>
              <a:sym typeface="Calibri"/>
            </a:endParaRPr>
          </a:p>
        </p:txBody>
      </p:sp>
      <p:sp>
        <p:nvSpPr>
          <p:cNvPr id="489" name="Google Shape;489;p20"/>
          <p:cNvSpPr txBox="1"/>
          <p:nvPr/>
        </p:nvSpPr>
        <p:spPr>
          <a:xfrm>
            <a:off x="5881331" y="4763080"/>
            <a:ext cx="115024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rgbClr val="FF0000"/>
                </a:solidFill>
                <a:latin typeface="Arial"/>
                <a:ea typeface="Arial"/>
                <a:cs typeface="Arial"/>
                <a:sym typeface="Arial"/>
              </a:rPr>
              <a:t>前庭</a:t>
            </a:r>
            <a:endParaRPr sz="2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21"/>
          <p:cNvSpPr txBox="1"/>
          <p:nvPr/>
        </p:nvSpPr>
        <p:spPr>
          <a:xfrm>
            <a:off x="3866137" y="1143398"/>
            <a:ext cx="388760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4000">
                <a:solidFill>
                  <a:schemeClr val="dk1"/>
                </a:solidFill>
                <a:latin typeface="Arial"/>
                <a:ea typeface="Arial"/>
                <a:cs typeface="Arial"/>
                <a:sym typeface="Arial"/>
              </a:rPr>
              <a:t>イヌの耳と聴覚</a:t>
            </a:r>
            <a:endParaRPr sz="4000">
              <a:solidFill>
                <a:schemeClr val="dk1"/>
              </a:solidFill>
              <a:latin typeface="Arial"/>
              <a:ea typeface="Arial"/>
              <a:cs typeface="Arial"/>
              <a:sym typeface="Arial"/>
            </a:endParaRPr>
          </a:p>
        </p:txBody>
      </p:sp>
      <p:sp>
        <p:nvSpPr>
          <p:cNvPr id="495" name="Google Shape;495;p21"/>
          <p:cNvSpPr txBox="1"/>
          <p:nvPr/>
        </p:nvSpPr>
        <p:spPr>
          <a:xfrm>
            <a:off x="7156580" y="6550087"/>
            <a:ext cx="4833257"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chemeClr val="dk1"/>
                </a:solidFill>
                <a:latin typeface="Calibri"/>
                <a:ea typeface="Calibri"/>
                <a:cs typeface="Calibri"/>
                <a:sym typeface="Calibri"/>
              </a:rPr>
              <a:t>Shiba Inu:Takashibaパブリック・ドメイン, https://commons.wikimedia.org/w/index.php?curid=11029849による</a:t>
            </a:r>
            <a:endParaRPr/>
          </a:p>
        </p:txBody>
      </p:sp>
      <p:sp>
        <p:nvSpPr>
          <p:cNvPr id="496" name="Google Shape;496;p21"/>
          <p:cNvSpPr txBox="1"/>
          <p:nvPr/>
        </p:nvSpPr>
        <p:spPr>
          <a:xfrm>
            <a:off x="7156580" y="6353301"/>
            <a:ext cx="140294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使用した写真の著作権表示</a:t>
            </a:r>
            <a:endParaRPr b="1" sz="800">
              <a:solidFill>
                <a:schemeClr val="dk1"/>
              </a:solidFill>
              <a:latin typeface="Arial"/>
              <a:ea typeface="Arial"/>
              <a:cs typeface="Arial"/>
              <a:sym typeface="Arial"/>
            </a:endParaRPr>
          </a:p>
        </p:txBody>
      </p:sp>
      <p:pic>
        <p:nvPicPr>
          <p:cNvPr id="497" name="Google Shape;497;p21"/>
          <p:cNvPicPr preferRelativeResize="0"/>
          <p:nvPr/>
        </p:nvPicPr>
        <p:blipFill rotWithShape="1">
          <a:blip r:embed="rId3">
            <a:alphaModFix/>
          </a:blip>
          <a:srcRect b="0" l="0" r="0" t="0"/>
          <a:stretch/>
        </p:blipFill>
        <p:spPr>
          <a:xfrm>
            <a:off x="4391608" y="2048070"/>
            <a:ext cx="3072882" cy="230466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22"/>
          <p:cNvSpPr/>
          <p:nvPr/>
        </p:nvSpPr>
        <p:spPr>
          <a:xfrm>
            <a:off x="644326" y="1840724"/>
            <a:ext cx="584044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3200">
                <a:solidFill>
                  <a:srgbClr val="FF0000"/>
                </a:solidFill>
                <a:latin typeface="Arial"/>
                <a:ea typeface="Arial"/>
                <a:cs typeface="Arial"/>
                <a:sym typeface="Arial"/>
              </a:rPr>
              <a:t>嗅覚の次に鋭い</a:t>
            </a:r>
            <a:r>
              <a:rPr lang="ja-JP" sz="3200">
                <a:solidFill>
                  <a:schemeClr val="dk1"/>
                </a:solidFill>
                <a:latin typeface="Arial"/>
                <a:ea typeface="Arial"/>
                <a:cs typeface="Arial"/>
                <a:sym typeface="Arial"/>
              </a:rPr>
              <a:t>感覚器官</a:t>
            </a:r>
            <a:endParaRPr sz="3200">
              <a:solidFill>
                <a:schemeClr val="dk1"/>
              </a:solidFill>
              <a:latin typeface="Arial"/>
              <a:ea typeface="Arial"/>
              <a:cs typeface="Arial"/>
              <a:sym typeface="Arial"/>
            </a:endParaRPr>
          </a:p>
        </p:txBody>
      </p:sp>
      <p:sp>
        <p:nvSpPr>
          <p:cNvPr id="504" name="Google Shape;504;p22"/>
          <p:cNvSpPr txBox="1"/>
          <p:nvPr/>
        </p:nvSpPr>
        <p:spPr>
          <a:xfrm>
            <a:off x="1768858" y="593360"/>
            <a:ext cx="6423420" cy="83554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rPr lang="ja-JP" sz="4400">
                <a:solidFill>
                  <a:schemeClr val="dk1"/>
                </a:solidFill>
                <a:latin typeface="Arial"/>
                <a:ea typeface="Arial"/>
                <a:cs typeface="Arial"/>
                <a:sym typeface="Arial"/>
              </a:rPr>
              <a:t>イヌの聴覚</a:t>
            </a:r>
            <a:endParaRPr sz="4400">
              <a:solidFill>
                <a:schemeClr val="dk1"/>
              </a:solidFill>
              <a:latin typeface="Arial"/>
              <a:ea typeface="Arial"/>
              <a:cs typeface="Arial"/>
              <a:sym typeface="Arial"/>
            </a:endParaRPr>
          </a:p>
        </p:txBody>
      </p:sp>
      <p:pic>
        <p:nvPicPr>
          <p:cNvPr id="505" name="Google Shape;505;p22"/>
          <p:cNvPicPr preferRelativeResize="0"/>
          <p:nvPr/>
        </p:nvPicPr>
        <p:blipFill rotWithShape="1">
          <a:blip r:embed="rId3">
            <a:alphaModFix/>
          </a:blip>
          <a:srcRect b="0" l="0" r="0" t="0"/>
          <a:stretch/>
        </p:blipFill>
        <p:spPr>
          <a:xfrm>
            <a:off x="336416" y="278289"/>
            <a:ext cx="1189846" cy="1150620"/>
          </a:xfrm>
          <a:prstGeom prst="rect">
            <a:avLst/>
          </a:prstGeom>
          <a:noFill/>
          <a:ln>
            <a:noFill/>
          </a:ln>
        </p:spPr>
      </p:pic>
      <p:sp>
        <p:nvSpPr>
          <p:cNvPr id="506" name="Google Shape;506;p22"/>
          <p:cNvSpPr/>
          <p:nvPr/>
        </p:nvSpPr>
        <p:spPr>
          <a:xfrm>
            <a:off x="644326" y="2727133"/>
            <a:ext cx="684412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Arial"/>
                <a:ea typeface="Arial"/>
                <a:cs typeface="Arial"/>
                <a:sym typeface="Arial"/>
              </a:rPr>
              <a:t>ヒトより聞こえる音の幅が広い</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ja-JP" sz="2400">
                <a:solidFill>
                  <a:schemeClr val="dk1"/>
                </a:solidFill>
                <a:latin typeface="Arial"/>
                <a:ea typeface="Arial"/>
                <a:cs typeface="Arial"/>
                <a:sym typeface="Arial"/>
              </a:rPr>
              <a:t>	ヒト　20～2万Hz、イヌ　65～5万Hz</a:t>
            </a:r>
            <a:endParaRPr/>
          </a:p>
        </p:txBody>
      </p:sp>
      <p:sp>
        <p:nvSpPr>
          <p:cNvPr id="507" name="Google Shape;507;p22"/>
          <p:cNvSpPr txBox="1"/>
          <p:nvPr/>
        </p:nvSpPr>
        <p:spPr>
          <a:xfrm>
            <a:off x="6111549" y="6186196"/>
            <a:ext cx="4954557"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Calibri"/>
                <a:ea typeface="Calibri"/>
                <a:cs typeface="Calibri"/>
                <a:sym typeface="Calibri"/>
              </a:rPr>
              <a:t>犬笛：Sebastian Hartlaub - 継承 3.0, https://commons.wikimedia.org/w/index.php?curid=943103</a:t>
            </a:r>
            <a:endParaRPr sz="900">
              <a:solidFill>
                <a:schemeClr val="dk1"/>
              </a:solidFill>
              <a:latin typeface="Calibri"/>
              <a:ea typeface="Calibri"/>
              <a:cs typeface="Calibri"/>
              <a:sym typeface="Calibri"/>
            </a:endParaRPr>
          </a:p>
        </p:txBody>
      </p:sp>
      <p:pic>
        <p:nvPicPr>
          <p:cNvPr id="508" name="Google Shape;508;p22"/>
          <p:cNvPicPr preferRelativeResize="0"/>
          <p:nvPr/>
        </p:nvPicPr>
        <p:blipFill rotWithShape="1">
          <a:blip r:embed="rId4">
            <a:alphaModFix/>
          </a:blip>
          <a:srcRect b="0" l="0" r="0" t="0"/>
          <a:stretch/>
        </p:blipFill>
        <p:spPr>
          <a:xfrm>
            <a:off x="8192278" y="2133111"/>
            <a:ext cx="1673290" cy="1254968"/>
          </a:xfrm>
          <a:prstGeom prst="rect">
            <a:avLst/>
          </a:prstGeom>
          <a:noFill/>
          <a:ln>
            <a:noFill/>
          </a:ln>
        </p:spPr>
      </p:pic>
      <p:sp>
        <p:nvSpPr>
          <p:cNvPr id="509" name="Google Shape;509;p22"/>
          <p:cNvSpPr txBox="1"/>
          <p:nvPr/>
        </p:nvSpPr>
        <p:spPr>
          <a:xfrm>
            <a:off x="9955764" y="2133111"/>
            <a:ext cx="1754155"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00">
                <a:solidFill>
                  <a:schemeClr val="dk1"/>
                </a:solidFill>
                <a:latin typeface="Arial"/>
                <a:ea typeface="Arial"/>
                <a:cs typeface="Arial"/>
                <a:sym typeface="Arial"/>
              </a:rPr>
              <a:t>犬笛</a:t>
            </a:r>
            <a:endParaRPr sz="1000">
              <a:solidFill>
                <a:schemeClr val="dk1"/>
              </a:solidFill>
              <a:latin typeface="Arial"/>
              <a:ea typeface="Arial"/>
              <a:cs typeface="Arial"/>
              <a:sym typeface="Arial"/>
            </a:endParaRPr>
          </a:p>
          <a:p>
            <a:pPr indent="0" lvl="0" marL="0" marR="0" rtl="0" algn="l">
              <a:spcBef>
                <a:spcPts val="0"/>
              </a:spcBef>
              <a:spcAft>
                <a:spcPts val="0"/>
              </a:spcAft>
              <a:buNone/>
            </a:pPr>
            <a:r>
              <a:rPr lang="ja-JP" sz="1000">
                <a:solidFill>
                  <a:schemeClr val="dk1"/>
                </a:solidFill>
                <a:latin typeface="Arial"/>
                <a:ea typeface="Arial"/>
                <a:cs typeface="Arial"/>
                <a:sym typeface="Arial"/>
              </a:rPr>
              <a:t>約3万Hｚの高音をだします。</a:t>
            </a:r>
            <a:endParaRPr sz="1000">
              <a:solidFill>
                <a:schemeClr val="dk1"/>
              </a:solidFill>
              <a:latin typeface="Arial"/>
              <a:ea typeface="Arial"/>
              <a:cs typeface="Arial"/>
              <a:sym typeface="Arial"/>
            </a:endParaRPr>
          </a:p>
          <a:p>
            <a:pPr indent="0" lvl="0" marL="0" marR="0" rtl="0" algn="l">
              <a:spcBef>
                <a:spcPts val="0"/>
              </a:spcBef>
              <a:spcAft>
                <a:spcPts val="0"/>
              </a:spcAft>
              <a:buNone/>
            </a:pPr>
            <a:r>
              <a:rPr lang="ja-JP" sz="1000">
                <a:solidFill>
                  <a:schemeClr val="dk1"/>
                </a:solidFill>
                <a:latin typeface="Arial"/>
                <a:ea typeface="Arial"/>
                <a:cs typeface="Arial"/>
                <a:sym typeface="Arial"/>
              </a:rPr>
              <a:t>ヒトには聞こえませんが、イヌには聞こえます。</a:t>
            </a:r>
            <a:endParaRPr sz="1000">
              <a:solidFill>
                <a:schemeClr val="dk1"/>
              </a:solidFill>
              <a:latin typeface="Arial"/>
              <a:ea typeface="Arial"/>
              <a:cs typeface="Arial"/>
              <a:sym typeface="Arial"/>
            </a:endParaRPr>
          </a:p>
        </p:txBody>
      </p:sp>
      <p:sp>
        <p:nvSpPr>
          <p:cNvPr id="510" name="Google Shape;510;p22"/>
          <p:cNvSpPr/>
          <p:nvPr/>
        </p:nvSpPr>
        <p:spPr>
          <a:xfrm>
            <a:off x="644326" y="4175042"/>
            <a:ext cx="822908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Arial"/>
                <a:ea typeface="Arial"/>
                <a:cs typeface="Arial"/>
                <a:sym typeface="Arial"/>
              </a:rPr>
              <a:t>音に向けて自由に耳を動かすことができる（能動耳介）</a:t>
            </a:r>
            <a:endParaRPr sz="2400">
              <a:solidFill>
                <a:schemeClr val="dk1"/>
              </a:solidFill>
              <a:latin typeface="Arial"/>
              <a:ea typeface="Arial"/>
              <a:cs typeface="Arial"/>
              <a:sym typeface="Arial"/>
            </a:endParaRPr>
          </a:p>
        </p:txBody>
      </p:sp>
      <p:sp>
        <p:nvSpPr>
          <p:cNvPr id="511" name="Google Shape;511;p22"/>
          <p:cNvSpPr/>
          <p:nvPr/>
        </p:nvSpPr>
        <p:spPr>
          <a:xfrm>
            <a:off x="644326" y="5155145"/>
            <a:ext cx="822908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Arial"/>
                <a:ea typeface="Arial"/>
                <a:cs typeface="Arial"/>
                <a:sym typeface="Arial"/>
              </a:rPr>
              <a:t>生後３週間前後までは、聴力を持たない</a:t>
            </a:r>
            <a:endParaRPr sz="2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par>
                                <p:cTn fill="hold" nodeType="with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23"/>
          <p:cNvSpPr/>
          <p:nvPr/>
        </p:nvSpPr>
        <p:spPr>
          <a:xfrm>
            <a:off x="625665" y="1542145"/>
            <a:ext cx="1020717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3200">
                <a:solidFill>
                  <a:schemeClr val="dk1"/>
                </a:solidFill>
                <a:latin typeface="Arial"/>
                <a:ea typeface="Arial"/>
                <a:cs typeface="Arial"/>
                <a:sym typeface="Arial"/>
              </a:rPr>
              <a:t>家畜化による退行現象や品種改変によって形状が変化</a:t>
            </a:r>
            <a:endParaRPr sz="3200">
              <a:solidFill>
                <a:schemeClr val="dk1"/>
              </a:solidFill>
              <a:latin typeface="Arial"/>
              <a:ea typeface="Arial"/>
              <a:cs typeface="Arial"/>
              <a:sym typeface="Arial"/>
            </a:endParaRPr>
          </a:p>
        </p:txBody>
      </p:sp>
      <p:sp>
        <p:nvSpPr>
          <p:cNvPr id="518" name="Google Shape;518;p23"/>
          <p:cNvSpPr txBox="1"/>
          <p:nvPr/>
        </p:nvSpPr>
        <p:spPr>
          <a:xfrm>
            <a:off x="1768858" y="593360"/>
            <a:ext cx="6423420" cy="83554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rPr lang="ja-JP" sz="4400">
                <a:solidFill>
                  <a:schemeClr val="dk1"/>
                </a:solidFill>
                <a:latin typeface="Arial"/>
                <a:ea typeface="Arial"/>
                <a:cs typeface="Arial"/>
                <a:sym typeface="Arial"/>
              </a:rPr>
              <a:t>イヌの耳介</a:t>
            </a:r>
            <a:endParaRPr sz="4400">
              <a:solidFill>
                <a:schemeClr val="dk1"/>
              </a:solidFill>
              <a:latin typeface="Arial"/>
              <a:ea typeface="Arial"/>
              <a:cs typeface="Arial"/>
              <a:sym typeface="Arial"/>
            </a:endParaRPr>
          </a:p>
        </p:txBody>
      </p:sp>
      <p:pic>
        <p:nvPicPr>
          <p:cNvPr id="519" name="Google Shape;519;p23"/>
          <p:cNvPicPr preferRelativeResize="0"/>
          <p:nvPr/>
        </p:nvPicPr>
        <p:blipFill rotWithShape="1">
          <a:blip r:embed="rId3">
            <a:alphaModFix/>
          </a:blip>
          <a:srcRect b="0" l="0" r="0" t="0"/>
          <a:stretch/>
        </p:blipFill>
        <p:spPr>
          <a:xfrm>
            <a:off x="336416" y="278289"/>
            <a:ext cx="1189846" cy="1150620"/>
          </a:xfrm>
          <a:prstGeom prst="rect">
            <a:avLst/>
          </a:prstGeom>
          <a:noFill/>
          <a:ln>
            <a:noFill/>
          </a:ln>
        </p:spPr>
      </p:pic>
      <p:sp>
        <p:nvSpPr>
          <p:cNvPr id="520" name="Google Shape;520;p23"/>
          <p:cNvSpPr txBox="1"/>
          <p:nvPr/>
        </p:nvSpPr>
        <p:spPr>
          <a:xfrm>
            <a:off x="708372" y="3918811"/>
            <a:ext cx="1353693" cy="11849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立ち耳</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Prick ear</a:t>
            </a:r>
            <a:endParaRPr/>
          </a:p>
          <a:p>
            <a:pPr indent="0" lvl="0" marL="0" marR="0" rtl="0" algn="l">
              <a:spcBef>
                <a:spcPts val="0"/>
              </a:spcBef>
              <a:spcAft>
                <a:spcPts val="0"/>
              </a:spcAft>
              <a:buNone/>
            </a:pPr>
            <a:r>
              <a:rPr lang="ja-JP" sz="1100">
                <a:solidFill>
                  <a:schemeClr val="dk1"/>
                </a:solidFill>
                <a:latin typeface="Arial"/>
                <a:ea typeface="Arial"/>
                <a:cs typeface="Arial"/>
                <a:sym typeface="Arial"/>
              </a:rPr>
              <a:t>柴犬、ポメラニアン、ジャーマンシェパード、シベリアンハスキー</a:t>
            </a:r>
            <a:endParaRPr sz="1600">
              <a:solidFill>
                <a:schemeClr val="dk1"/>
              </a:solidFill>
              <a:latin typeface="Arial"/>
              <a:ea typeface="Arial"/>
              <a:cs typeface="Arial"/>
              <a:sym typeface="Arial"/>
            </a:endParaRPr>
          </a:p>
        </p:txBody>
      </p:sp>
      <p:pic>
        <p:nvPicPr>
          <p:cNvPr id="521" name="Google Shape;521;p23"/>
          <p:cNvPicPr preferRelativeResize="0"/>
          <p:nvPr/>
        </p:nvPicPr>
        <p:blipFill rotWithShape="1">
          <a:blip r:embed="rId4">
            <a:alphaModFix/>
          </a:blip>
          <a:srcRect b="0" l="0" r="0" t="0"/>
          <a:stretch/>
        </p:blipFill>
        <p:spPr>
          <a:xfrm>
            <a:off x="708372" y="2388223"/>
            <a:ext cx="1218734" cy="1437327"/>
          </a:xfrm>
          <a:prstGeom prst="rect">
            <a:avLst/>
          </a:prstGeom>
          <a:noFill/>
          <a:ln>
            <a:noFill/>
          </a:ln>
        </p:spPr>
      </p:pic>
      <p:sp>
        <p:nvSpPr>
          <p:cNvPr id="522" name="Google Shape;522;p23"/>
          <p:cNvSpPr txBox="1"/>
          <p:nvPr/>
        </p:nvSpPr>
        <p:spPr>
          <a:xfrm>
            <a:off x="5957663" y="5794241"/>
            <a:ext cx="6426066" cy="10618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Calibri"/>
                <a:ea typeface="Calibri"/>
                <a:cs typeface="Calibri"/>
                <a:sym typeface="Calibri"/>
              </a:rPr>
              <a:t>Sihainu:Roberto Vasarri , パブリック・ドメイン, </a:t>
            </a:r>
            <a:r>
              <a:rPr lang="ja-JP" sz="900" u="sng">
                <a:solidFill>
                  <a:schemeClr val="dk1"/>
                </a:solidFill>
                <a:latin typeface="Calibri"/>
                <a:ea typeface="Calibri"/>
                <a:cs typeface="Calibri"/>
                <a:sym typeface="Calibri"/>
                <a:hlinkClick r:id="rId5">
                  <a:extLst>
                    <a:ext uri="{A12FA001-AC4F-418D-AE19-62706E023703}">
                      <ahyp:hlinkClr val="tx"/>
                    </a:ext>
                  </a:extLst>
                </a:hlinkClick>
              </a:rPr>
              <a:t>https://commons.wikimedia.org/w/index.php?curid=5788123</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lang="ja-JP" sz="900">
                <a:solidFill>
                  <a:schemeClr val="dk1"/>
                </a:solidFill>
                <a:latin typeface="Calibri"/>
                <a:ea typeface="Calibri"/>
                <a:cs typeface="Calibri"/>
                <a:sym typeface="Calibri"/>
              </a:rPr>
              <a:t>ミニチュア・ピンシャー：Sebastian Wallin.Sebastian Wallin.Sebwal - </a:t>
            </a:r>
            <a:r>
              <a:rPr lang="ja-JP" sz="900" u="sng">
                <a:solidFill>
                  <a:schemeClr val="dk1"/>
                </a:solidFill>
                <a:latin typeface="Calibri"/>
                <a:ea typeface="Calibri"/>
                <a:cs typeface="Calibri"/>
                <a:sym typeface="Calibri"/>
                <a:hlinkClick r:id="rId6">
                  <a:extLst>
                    <a:ext uri="{A12FA001-AC4F-418D-AE19-62706E023703}">
                      <ahyp:hlinkClr val="tx"/>
                    </a:ext>
                  </a:extLst>
                </a:hlinkClick>
              </a:rPr>
              <a:t>https://commons.wikimedia.org/w/index.php?curid=6383945</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lang="ja-JP" sz="900">
                <a:solidFill>
                  <a:schemeClr val="dk1"/>
                </a:solidFill>
                <a:latin typeface="Calibri"/>
                <a:ea typeface="Calibri"/>
                <a:cs typeface="Calibri"/>
                <a:sym typeface="Calibri"/>
              </a:rPr>
              <a:t>チワワ：Oraxim -継承 4.0, </a:t>
            </a:r>
            <a:r>
              <a:rPr lang="ja-JP" sz="900" u="sng">
                <a:solidFill>
                  <a:schemeClr val="dk1"/>
                </a:solidFill>
                <a:latin typeface="Calibri"/>
                <a:ea typeface="Calibri"/>
                <a:cs typeface="Calibri"/>
                <a:sym typeface="Calibri"/>
                <a:hlinkClick r:id="rId7">
                  <a:extLst>
                    <a:ext uri="{A12FA001-AC4F-418D-AE19-62706E023703}">
                      <ahyp:hlinkClr val="tx"/>
                    </a:ext>
                  </a:extLst>
                </a:hlinkClick>
              </a:rPr>
              <a:t>https://commons.wikimedia.org/w/index.php?curid=36693099</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lang="ja-JP" sz="900">
                <a:solidFill>
                  <a:schemeClr val="dk1"/>
                </a:solidFill>
                <a:latin typeface="Calibri"/>
                <a:ea typeface="Calibri"/>
                <a:cs typeface="Calibri"/>
                <a:sym typeface="Calibri"/>
              </a:rPr>
              <a:t>シェットランド・シープドッグ：Picamik --継承 3.0, </a:t>
            </a:r>
            <a:r>
              <a:rPr lang="ja-JP" sz="900" u="sng">
                <a:solidFill>
                  <a:schemeClr val="dk1"/>
                </a:solidFill>
                <a:latin typeface="Calibri"/>
                <a:ea typeface="Calibri"/>
                <a:cs typeface="Calibri"/>
                <a:sym typeface="Calibri"/>
                <a:hlinkClick r:id="rId8">
                  <a:extLst>
                    <a:ext uri="{A12FA001-AC4F-418D-AE19-62706E023703}">
                      <ahyp:hlinkClr val="tx"/>
                    </a:ext>
                  </a:extLst>
                </a:hlinkClick>
              </a:rPr>
              <a:t>https://commons.wikimedia.org/w/index.php?curid=7234490</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lang="ja-JP" sz="900">
                <a:solidFill>
                  <a:schemeClr val="dk1"/>
                </a:solidFill>
                <a:latin typeface="Calibri"/>
                <a:ea typeface="Calibri"/>
                <a:cs typeface="Calibri"/>
                <a:sym typeface="Calibri"/>
              </a:rPr>
              <a:t>ジャック・ラッセル・テリア：Siristru -パブリック・ドメイン, </a:t>
            </a:r>
            <a:r>
              <a:rPr lang="ja-JP" sz="900" u="sng">
                <a:solidFill>
                  <a:schemeClr val="dk1"/>
                </a:solidFill>
                <a:latin typeface="Calibri"/>
                <a:ea typeface="Calibri"/>
                <a:cs typeface="Calibri"/>
                <a:sym typeface="Calibri"/>
                <a:hlinkClick r:id="rId9">
                  <a:extLst>
                    <a:ext uri="{A12FA001-AC4F-418D-AE19-62706E023703}">
                      <ahyp:hlinkClr val="tx"/>
                    </a:ext>
                  </a:extLst>
                </a:hlinkClick>
              </a:rPr>
              <a:t>https://commons.wikimedia.org/w/index.php?curid=7029589</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lang="ja-JP" sz="900">
                <a:solidFill>
                  <a:schemeClr val="dk1"/>
                </a:solidFill>
                <a:latin typeface="Calibri"/>
                <a:ea typeface="Calibri"/>
                <a:cs typeface="Calibri"/>
                <a:sym typeface="Calibri"/>
              </a:rPr>
              <a:t>ブルドッグ：Pleple2000 - 継承 3.0, </a:t>
            </a:r>
            <a:r>
              <a:rPr lang="ja-JP" sz="900" u="sng">
                <a:solidFill>
                  <a:schemeClr val="dk1"/>
                </a:solidFill>
                <a:latin typeface="Calibri"/>
                <a:ea typeface="Calibri"/>
                <a:cs typeface="Calibri"/>
                <a:sym typeface="Calibri"/>
                <a:hlinkClick r:id="rId10">
                  <a:extLst>
                    <a:ext uri="{A12FA001-AC4F-418D-AE19-62706E023703}">
                      <ahyp:hlinkClr val="tx"/>
                    </a:ext>
                  </a:extLst>
                </a:hlinkClick>
              </a:rPr>
              <a:t>https://commons.wikimedia.org/w/index.php?curid=2610536</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lang="ja-JP" sz="900">
                <a:solidFill>
                  <a:schemeClr val="dk1"/>
                </a:solidFill>
                <a:latin typeface="Calibri"/>
                <a:ea typeface="Calibri"/>
                <a:cs typeface="Calibri"/>
                <a:sym typeface="Calibri"/>
              </a:rPr>
              <a:t>パピヨン：Porg112 , パブリック・ドメイン, https://commons.wikimedia.org/w/index.php?curid=7530916</a:t>
            </a:r>
            <a:endParaRPr/>
          </a:p>
        </p:txBody>
      </p:sp>
      <p:sp>
        <p:nvSpPr>
          <p:cNvPr id="523" name="Google Shape;523;p23"/>
          <p:cNvSpPr txBox="1"/>
          <p:nvPr/>
        </p:nvSpPr>
        <p:spPr>
          <a:xfrm>
            <a:off x="5957663" y="5588516"/>
            <a:ext cx="140294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使用した写真の著作権表示</a:t>
            </a:r>
            <a:endParaRPr b="1" sz="800">
              <a:solidFill>
                <a:schemeClr val="dk1"/>
              </a:solidFill>
              <a:latin typeface="Arial"/>
              <a:ea typeface="Arial"/>
              <a:cs typeface="Arial"/>
              <a:sym typeface="Arial"/>
            </a:endParaRPr>
          </a:p>
        </p:txBody>
      </p:sp>
      <p:sp>
        <p:nvSpPr>
          <p:cNvPr id="524" name="Google Shape;524;p23"/>
          <p:cNvSpPr txBox="1"/>
          <p:nvPr/>
        </p:nvSpPr>
        <p:spPr>
          <a:xfrm>
            <a:off x="2154617" y="3918811"/>
            <a:ext cx="145633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ろうそく耳</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Candle flame ear</a:t>
            </a:r>
            <a:endParaRPr/>
          </a:p>
          <a:p>
            <a:pPr indent="0" lvl="0" marL="0" marR="0" rtl="0" algn="l">
              <a:spcBef>
                <a:spcPts val="0"/>
              </a:spcBef>
              <a:spcAft>
                <a:spcPts val="0"/>
              </a:spcAft>
              <a:buNone/>
            </a:pPr>
            <a:r>
              <a:rPr lang="ja-JP" sz="1100">
                <a:solidFill>
                  <a:schemeClr val="dk1"/>
                </a:solidFill>
                <a:latin typeface="Arial"/>
                <a:ea typeface="Arial"/>
                <a:cs typeface="Arial"/>
                <a:sym typeface="Arial"/>
              </a:rPr>
              <a:t>ミニチュアピンシャー、トイ・マンチェスター・テリア</a:t>
            </a:r>
            <a:endParaRPr sz="1600">
              <a:solidFill>
                <a:schemeClr val="dk1"/>
              </a:solidFill>
              <a:latin typeface="Arial"/>
              <a:ea typeface="Arial"/>
              <a:cs typeface="Arial"/>
              <a:sym typeface="Arial"/>
            </a:endParaRPr>
          </a:p>
        </p:txBody>
      </p:sp>
      <p:pic>
        <p:nvPicPr>
          <p:cNvPr id="525" name="Google Shape;525;p23"/>
          <p:cNvPicPr preferRelativeResize="0"/>
          <p:nvPr/>
        </p:nvPicPr>
        <p:blipFill rotWithShape="1">
          <a:blip r:embed="rId11">
            <a:alphaModFix/>
          </a:blip>
          <a:srcRect b="0" l="0" r="0" t="0"/>
          <a:stretch/>
        </p:blipFill>
        <p:spPr>
          <a:xfrm>
            <a:off x="2240345" y="2526712"/>
            <a:ext cx="1921064" cy="1278708"/>
          </a:xfrm>
          <a:prstGeom prst="rect">
            <a:avLst/>
          </a:prstGeom>
          <a:noFill/>
          <a:ln>
            <a:noFill/>
          </a:ln>
        </p:spPr>
      </p:pic>
      <p:sp>
        <p:nvSpPr>
          <p:cNvPr id="526" name="Google Shape;526;p23"/>
          <p:cNvSpPr txBox="1"/>
          <p:nvPr/>
        </p:nvSpPr>
        <p:spPr>
          <a:xfrm>
            <a:off x="4231500" y="3918811"/>
            <a:ext cx="1456330" cy="8463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こうもり耳</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Bat ear</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チワワ、ウェルシュ、コーギー</a:t>
            </a:r>
            <a:endParaRPr sz="1600">
              <a:solidFill>
                <a:schemeClr val="dk1"/>
              </a:solidFill>
              <a:latin typeface="Arial"/>
              <a:ea typeface="Arial"/>
              <a:cs typeface="Arial"/>
              <a:sym typeface="Arial"/>
            </a:endParaRPr>
          </a:p>
        </p:txBody>
      </p:sp>
      <p:pic>
        <p:nvPicPr>
          <p:cNvPr id="527" name="Google Shape;527;p23"/>
          <p:cNvPicPr preferRelativeResize="0"/>
          <p:nvPr/>
        </p:nvPicPr>
        <p:blipFill rotWithShape="1">
          <a:blip r:embed="rId12">
            <a:alphaModFix/>
          </a:blip>
          <a:srcRect b="0" l="0" r="0" t="0"/>
          <a:stretch/>
        </p:blipFill>
        <p:spPr>
          <a:xfrm>
            <a:off x="4320053" y="2513032"/>
            <a:ext cx="1367777" cy="1292388"/>
          </a:xfrm>
          <a:prstGeom prst="rect">
            <a:avLst/>
          </a:prstGeom>
          <a:noFill/>
          <a:ln>
            <a:noFill/>
          </a:ln>
        </p:spPr>
      </p:pic>
      <p:sp>
        <p:nvSpPr>
          <p:cNvPr id="528" name="Google Shape;528;p23"/>
          <p:cNvSpPr txBox="1"/>
          <p:nvPr/>
        </p:nvSpPr>
        <p:spPr>
          <a:xfrm>
            <a:off x="5957663" y="3918811"/>
            <a:ext cx="1456330" cy="8463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半立ち耳</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Cocked ear</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コリー、シェットランドシープドッグ</a:t>
            </a:r>
            <a:endParaRPr sz="1600">
              <a:solidFill>
                <a:schemeClr val="dk1"/>
              </a:solidFill>
              <a:latin typeface="Arial"/>
              <a:ea typeface="Arial"/>
              <a:cs typeface="Arial"/>
              <a:sym typeface="Arial"/>
            </a:endParaRPr>
          </a:p>
        </p:txBody>
      </p:sp>
      <p:pic>
        <p:nvPicPr>
          <p:cNvPr id="529" name="Google Shape;529;p23"/>
          <p:cNvPicPr preferRelativeResize="0"/>
          <p:nvPr/>
        </p:nvPicPr>
        <p:blipFill rotWithShape="1">
          <a:blip r:embed="rId13">
            <a:alphaModFix/>
          </a:blip>
          <a:srcRect b="0" l="0" r="0" t="0"/>
          <a:stretch/>
        </p:blipFill>
        <p:spPr>
          <a:xfrm>
            <a:off x="5957663" y="2637190"/>
            <a:ext cx="1749423" cy="1168229"/>
          </a:xfrm>
          <a:prstGeom prst="rect">
            <a:avLst/>
          </a:prstGeom>
          <a:noFill/>
          <a:ln>
            <a:noFill/>
          </a:ln>
        </p:spPr>
      </p:pic>
      <p:sp>
        <p:nvSpPr>
          <p:cNvPr id="530" name="Google Shape;530;p23"/>
          <p:cNvSpPr txBox="1"/>
          <p:nvPr/>
        </p:nvSpPr>
        <p:spPr>
          <a:xfrm>
            <a:off x="7889099" y="3918811"/>
            <a:ext cx="145633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ボタン耳</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Button ear</a:t>
            </a:r>
            <a:endParaRPr/>
          </a:p>
          <a:p>
            <a:pPr indent="0" lvl="0" marL="0" marR="0" rtl="0" algn="l">
              <a:spcBef>
                <a:spcPts val="0"/>
              </a:spcBef>
              <a:spcAft>
                <a:spcPts val="0"/>
              </a:spcAft>
              <a:buNone/>
            </a:pPr>
            <a:r>
              <a:rPr lang="ja-JP" sz="1100">
                <a:solidFill>
                  <a:schemeClr val="dk1"/>
                </a:solidFill>
                <a:latin typeface="Arial"/>
                <a:ea typeface="Arial"/>
                <a:cs typeface="Arial"/>
                <a:sym typeface="Arial"/>
              </a:rPr>
              <a:t>ジャックラッセルテリア、フォックステリア</a:t>
            </a:r>
            <a:endParaRPr sz="1600">
              <a:solidFill>
                <a:schemeClr val="dk1"/>
              </a:solidFill>
              <a:latin typeface="Arial"/>
              <a:ea typeface="Arial"/>
              <a:cs typeface="Arial"/>
              <a:sym typeface="Arial"/>
            </a:endParaRPr>
          </a:p>
        </p:txBody>
      </p:sp>
      <p:pic>
        <p:nvPicPr>
          <p:cNvPr id="531" name="Google Shape;531;p23"/>
          <p:cNvPicPr preferRelativeResize="0"/>
          <p:nvPr/>
        </p:nvPicPr>
        <p:blipFill rotWithShape="1">
          <a:blip r:embed="rId14">
            <a:alphaModFix/>
          </a:blip>
          <a:srcRect b="0" l="0" r="0" t="0"/>
          <a:stretch/>
        </p:blipFill>
        <p:spPr>
          <a:xfrm>
            <a:off x="7893787" y="2333538"/>
            <a:ext cx="1110254" cy="1480339"/>
          </a:xfrm>
          <a:prstGeom prst="rect">
            <a:avLst/>
          </a:prstGeom>
          <a:noFill/>
          <a:ln>
            <a:noFill/>
          </a:ln>
        </p:spPr>
      </p:pic>
      <p:sp>
        <p:nvSpPr>
          <p:cNvPr id="532" name="Google Shape;532;p23"/>
          <p:cNvSpPr txBox="1"/>
          <p:nvPr/>
        </p:nvSpPr>
        <p:spPr>
          <a:xfrm>
            <a:off x="9568609" y="3918811"/>
            <a:ext cx="1456330" cy="14003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ローズイヤー</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Rose ear</a:t>
            </a:r>
            <a:endParaRPr/>
          </a:p>
          <a:p>
            <a:pPr indent="0" lvl="0" marL="0" marR="0" rtl="0" algn="l">
              <a:spcBef>
                <a:spcPts val="0"/>
              </a:spcBef>
              <a:spcAft>
                <a:spcPts val="0"/>
              </a:spcAft>
              <a:buNone/>
            </a:pPr>
            <a:r>
              <a:rPr lang="ja-JP" sz="1100">
                <a:solidFill>
                  <a:schemeClr val="dk1"/>
                </a:solidFill>
                <a:latin typeface="Arial"/>
                <a:ea typeface="Arial"/>
                <a:cs typeface="Arial"/>
                <a:sym typeface="Arial"/>
              </a:rPr>
              <a:t>パグ、グルドック、ウィペット</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900">
                <a:solidFill>
                  <a:schemeClr val="dk1"/>
                </a:solidFill>
                <a:latin typeface="Arial"/>
                <a:ea typeface="Arial"/>
                <a:cs typeface="Arial"/>
                <a:sym typeface="Arial"/>
              </a:rPr>
              <a:t>垂れさがった部分が後ろ向きに倒れる</a:t>
            </a:r>
            <a:endParaRPr sz="900">
              <a:solidFill>
                <a:schemeClr val="dk1"/>
              </a:solidFill>
              <a:latin typeface="Arial"/>
              <a:ea typeface="Arial"/>
              <a:cs typeface="Arial"/>
              <a:sym typeface="Arial"/>
            </a:endParaRPr>
          </a:p>
          <a:p>
            <a:pPr indent="0" lvl="0" marL="0" marR="0" rtl="0" algn="l">
              <a:spcBef>
                <a:spcPts val="0"/>
              </a:spcBef>
              <a:spcAft>
                <a:spcPts val="0"/>
              </a:spcAft>
              <a:buNone/>
            </a:pPr>
            <a:r>
              <a:rPr lang="ja-JP" sz="900">
                <a:solidFill>
                  <a:schemeClr val="dk1"/>
                </a:solidFill>
                <a:latin typeface="Arial"/>
                <a:ea typeface="Arial"/>
                <a:cs typeface="Arial"/>
                <a:sym typeface="Arial"/>
              </a:rPr>
              <a:t>皮膚が弱く外耳炎になりやすい</a:t>
            </a:r>
            <a:endParaRPr sz="900">
              <a:solidFill>
                <a:schemeClr val="dk1"/>
              </a:solidFill>
              <a:latin typeface="Arial"/>
              <a:ea typeface="Arial"/>
              <a:cs typeface="Arial"/>
              <a:sym typeface="Arial"/>
            </a:endParaRPr>
          </a:p>
        </p:txBody>
      </p:sp>
      <p:pic>
        <p:nvPicPr>
          <p:cNvPr id="533" name="Google Shape;533;p23"/>
          <p:cNvPicPr preferRelativeResize="0"/>
          <p:nvPr/>
        </p:nvPicPr>
        <p:blipFill rotWithShape="1">
          <a:blip r:embed="rId15">
            <a:alphaModFix/>
          </a:blip>
          <a:srcRect b="0" l="0" r="0" t="0"/>
          <a:stretch/>
        </p:blipFill>
        <p:spPr>
          <a:xfrm>
            <a:off x="9523341" y="2513032"/>
            <a:ext cx="1981230" cy="1321852"/>
          </a:xfrm>
          <a:prstGeom prst="rect">
            <a:avLst/>
          </a:prstGeom>
          <a:noFill/>
          <a:ln>
            <a:noFill/>
          </a:ln>
        </p:spPr>
      </p:pic>
      <p:pic>
        <p:nvPicPr>
          <p:cNvPr id="534" name="Google Shape;534;p23"/>
          <p:cNvPicPr preferRelativeResize="0"/>
          <p:nvPr/>
        </p:nvPicPr>
        <p:blipFill rotWithShape="1">
          <a:blip r:embed="rId16">
            <a:alphaModFix/>
          </a:blip>
          <a:srcRect b="0" l="0" r="0" t="0"/>
          <a:stretch/>
        </p:blipFill>
        <p:spPr>
          <a:xfrm>
            <a:off x="708372" y="5135635"/>
            <a:ext cx="1060486" cy="1590730"/>
          </a:xfrm>
          <a:prstGeom prst="rect">
            <a:avLst/>
          </a:prstGeom>
          <a:noFill/>
          <a:ln>
            <a:noFill/>
          </a:ln>
        </p:spPr>
      </p:pic>
      <p:sp>
        <p:nvSpPr>
          <p:cNvPr id="535" name="Google Shape;535;p23"/>
          <p:cNvSpPr txBox="1"/>
          <p:nvPr/>
        </p:nvSpPr>
        <p:spPr>
          <a:xfrm>
            <a:off x="1824045" y="5135635"/>
            <a:ext cx="1353693" cy="15234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垂れ耳</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Drop ear</a:t>
            </a:r>
            <a:endParaRPr/>
          </a:p>
          <a:p>
            <a:pPr indent="0" lvl="0" marL="0" marR="0" rtl="0" algn="l">
              <a:spcBef>
                <a:spcPts val="0"/>
              </a:spcBef>
              <a:spcAft>
                <a:spcPts val="0"/>
              </a:spcAft>
              <a:buNone/>
            </a:pPr>
            <a:r>
              <a:rPr lang="ja-JP" sz="1100">
                <a:solidFill>
                  <a:schemeClr val="dk1"/>
                </a:solidFill>
                <a:latin typeface="Arial"/>
                <a:ea typeface="Arial"/>
                <a:cs typeface="Arial"/>
                <a:sym typeface="Arial"/>
              </a:rPr>
              <a:t>トイプードル、ビーグル、ラブラドール・レトリバー</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外耳炎になりやすい</a:t>
            </a:r>
            <a:endParaRPr sz="1100">
              <a:solidFill>
                <a:schemeClr val="dk1"/>
              </a:solidFill>
              <a:latin typeface="Arial"/>
              <a:ea typeface="Arial"/>
              <a:cs typeface="Arial"/>
              <a:sym typeface="Arial"/>
            </a:endParaRPr>
          </a:p>
        </p:txBody>
      </p:sp>
      <p:pic>
        <p:nvPicPr>
          <p:cNvPr id="536" name="Google Shape;536;p23"/>
          <p:cNvPicPr preferRelativeResize="0"/>
          <p:nvPr/>
        </p:nvPicPr>
        <p:blipFill rotWithShape="1">
          <a:blip r:embed="rId17">
            <a:alphaModFix/>
          </a:blip>
          <a:srcRect b="0" l="0" r="0" t="0"/>
          <a:stretch/>
        </p:blipFill>
        <p:spPr>
          <a:xfrm>
            <a:off x="3237768" y="5237614"/>
            <a:ext cx="1116563" cy="1488751"/>
          </a:xfrm>
          <a:prstGeom prst="rect">
            <a:avLst/>
          </a:prstGeom>
          <a:noFill/>
          <a:ln>
            <a:noFill/>
          </a:ln>
        </p:spPr>
      </p:pic>
      <p:sp>
        <p:nvSpPr>
          <p:cNvPr id="537" name="Google Shape;537;p23"/>
          <p:cNvSpPr txBox="1"/>
          <p:nvPr/>
        </p:nvSpPr>
        <p:spPr>
          <a:xfrm>
            <a:off x="4409518" y="5848532"/>
            <a:ext cx="135369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バタフライイヤー</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Butterfly ear</a:t>
            </a:r>
            <a:endParaRPr/>
          </a:p>
          <a:p>
            <a:pPr indent="0" lvl="0" marL="0" marR="0" rtl="0" algn="l">
              <a:spcBef>
                <a:spcPts val="0"/>
              </a:spcBef>
              <a:spcAft>
                <a:spcPts val="0"/>
              </a:spcAft>
              <a:buNone/>
            </a:pPr>
            <a:r>
              <a:rPr lang="ja-JP" sz="1100">
                <a:solidFill>
                  <a:schemeClr val="dk1"/>
                </a:solidFill>
                <a:latin typeface="Arial"/>
                <a:ea typeface="Arial"/>
                <a:cs typeface="Arial"/>
                <a:sym typeface="Arial"/>
              </a:rPr>
              <a:t>パピヨン</a:t>
            </a:r>
            <a:endParaRPr sz="1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par>
                                <p:cTn fill="hold" nodeType="with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500"/>
                                        <p:tgtEl>
                                          <p:spTgt spid="533"/>
                                        </p:tgtEl>
                                      </p:cBhvr>
                                    </p:animEffect>
                                  </p:childTnLst>
                                </p:cTn>
                              </p:par>
                              <p:par>
                                <p:cTn fill="hold" nodeType="with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500"/>
                                        <p:tgtEl>
                                          <p:spTgt spid="534"/>
                                        </p:tgtEl>
                                      </p:cBhvr>
                                    </p:animEffect>
                                  </p:childTnLst>
                                </p:cTn>
                              </p:par>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24"/>
          <p:cNvSpPr/>
          <p:nvPr/>
        </p:nvSpPr>
        <p:spPr>
          <a:xfrm>
            <a:off x="634784" y="1633608"/>
            <a:ext cx="1212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3200">
                <a:solidFill>
                  <a:schemeClr val="dk1"/>
                </a:solidFill>
                <a:latin typeface="Arial"/>
                <a:ea typeface="Arial"/>
                <a:cs typeface="Arial"/>
                <a:sym typeface="Arial"/>
              </a:rPr>
              <a:t>断耳</a:t>
            </a:r>
            <a:endParaRPr sz="3200">
              <a:solidFill>
                <a:schemeClr val="dk1"/>
              </a:solidFill>
              <a:latin typeface="Arial"/>
              <a:ea typeface="Arial"/>
              <a:cs typeface="Arial"/>
              <a:sym typeface="Arial"/>
            </a:endParaRPr>
          </a:p>
        </p:txBody>
      </p:sp>
      <p:sp>
        <p:nvSpPr>
          <p:cNvPr id="544" name="Google Shape;544;p24"/>
          <p:cNvSpPr txBox="1"/>
          <p:nvPr/>
        </p:nvSpPr>
        <p:spPr>
          <a:xfrm>
            <a:off x="1768858" y="593360"/>
            <a:ext cx="6423420" cy="83554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rPr lang="ja-JP" sz="4400">
                <a:solidFill>
                  <a:schemeClr val="dk1"/>
                </a:solidFill>
                <a:latin typeface="Arial"/>
                <a:ea typeface="Arial"/>
                <a:cs typeface="Arial"/>
                <a:sym typeface="Arial"/>
              </a:rPr>
              <a:t>イヌの耳介</a:t>
            </a:r>
            <a:endParaRPr sz="4400">
              <a:solidFill>
                <a:schemeClr val="dk1"/>
              </a:solidFill>
              <a:latin typeface="Arial"/>
              <a:ea typeface="Arial"/>
              <a:cs typeface="Arial"/>
              <a:sym typeface="Arial"/>
            </a:endParaRPr>
          </a:p>
        </p:txBody>
      </p:sp>
      <p:pic>
        <p:nvPicPr>
          <p:cNvPr id="545" name="Google Shape;545;p24"/>
          <p:cNvPicPr preferRelativeResize="0"/>
          <p:nvPr/>
        </p:nvPicPr>
        <p:blipFill rotWithShape="1">
          <a:blip r:embed="rId3">
            <a:alphaModFix/>
          </a:blip>
          <a:srcRect b="0" l="0" r="0" t="0"/>
          <a:stretch/>
        </p:blipFill>
        <p:spPr>
          <a:xfrm>
            <a:off x="336416" y="278289"/>
            <a:ext cx="1189846" cy="1150620"/>
          </a:xfrm>
          <a:prstGeom prst="rect">
            <a:avLst/>
          </a:prstGeom>
          <a:noFill/>
          <a:ln>
            <a:noFill/>
          </a:ln>
        </p:spPr>
      </p:pic>
      <p:sp>
        <p:nvSpPr>
          <p:cNvPr id="546" name="Google Shape;546;p24"/>
          <p:cNvSpPr txBox="1"/>
          <p:nvPr/>
        </p:nvSpPr>
        <p:spPr>
          <a:xfrm>
            <a:off x="1082583" y="2328632"/>
            <a:ext cx="975016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Arial"/>
                <a:ea typeface="Arial"/>
                <a:cs typeface="Arial"/>
                <a:sym typeface="Arial"/>
              </a:rPr>
              <a:t>尾と同じように犬種の標準（理想像）という観点から垂れ耳を直立させるために耳の軟骨の一部を切除する</a:t>
            </a:r>
            <a:endParaRPr sz="2400">
              <a:solidFill>
                <a:schemeClr val="dk1"/>
              </a:solidFill>
              <a:latin typeface="Arial"/>
              <a:ea typeface="Arial"/>
              <a:cs typeface="Arial"/>
              <a:sym typeface="Arial"/>
            </a:endParaRPr>
          </a:p>
        </p:txBody>
      </p:sp>
      <p:sp>
        <p:nvSpPr>
          <p:cNvPr id="547" name="Google Shape;547;p24"/>
          <p:cNvSpPr txBox="1"/>
          <p:nvPr/>
        </p:nvSpPr>
        <p:spPr>
          <a:xfrm>
            <a:off x="5957663" y="6223103"/>
            <a:ext cx="6426066"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Calibri"/>
                <a:ea typeface="Calibri"/>
                <a:cs typeface="Calibri"/>
                <a:sym typeface="Calibri"/>
              </a:rPr>
              <a:t>ドーベルマン：Sunnygirl~commonswiki-継承 3.0, </a:t>
            </a:r>
            <a:r>
              <a:rPr lang="ja-JP" sz="900" u="sng">
                <a:solidFill>
                  <a:schemeClr val="dk1"/>
                </a:solidFill>
                <a:latin typeface="Calibri"/>
                <a:ea typeface="Calibri"/>
                <a:cs typeface="Calibri"/>
                <a:sym typeface="Calibri"/>
                <a:hlinkClick r:id="rId4">
                  <a:extLst>
                    <a:ext uri="{A12FA001-AC4F-418D-AE19-62706E023703}">
                      <ahyp:hlinkClr val="tx"/>
                    </a:ext>
                  </a:extLst>
                </a:hlinkClick>
              </a:rPr>
              <a:t>https://commons.wikimedia.org/w/index.php?curid=258225</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lang="ja-JP" sz="900">
                <a:solidFill>
                  <a:schemeClr val="dk1"/>
                </a:solidFill>
                <a:latin typeface="Calibri"/>
                <a:ea typeface="Calibri"/>
                <a:cs typeface="Calibri"/>
                <a:sym typeface="Calibri"/>
              </a:rPr>
              <a:t>ドーベルマン断耳：Flickr user Srinayan Puppala (TigerPuppala) - https://www.flickr.com/photos/puppala/13020177/,継承 2.0, https://commons.wikimedia.org/w/index.php?curid=1582311</a:t>
            </a:r>
            <a:endParaRPr/>
          </a:p>
        </p:txBody>
      </p:sp>
      <p:sp>
        <p:nvSpPr>
          <p:cNvPr id="548" name="Google Shape;548;p24"/>
          <p:cNvSpPr txBox="1"/>
          <p:nvPr/>
        </p:nvSpPr>
        <p:spPr>
          <a:xfrm>
            <a:off x="5957663" y="6017378"/>
            <a:ext cx="140294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使用した写真の著作権表示</a:t>
            </a:r>
            <a:endParaRPr b="1" sz="800">
              <a:solidFill>
                <a:schemeClr val="dk1"/>
              </a:solidFill>
              <a:latin typeface="Arial"/>
              <a:ea typeface="Arial"/>
              <a:cs typeface="Arial"/>
              <a:sym typeface="Arial"/>
            </a:endParaRPr>
          </a:p>
        </p:txBody>
      </p:sp>
      <p:sp>
        <p:nvSpPr>
          <p:cNvPr id="549" name="Google Shape;549;p24"/>
          <p:cNvSpPr txBox="1"/>
          <p:nvPr/>
        </p:nvSpPr>
        <p:spPr>
          <a:xfrm>
            <a:off x="1240984" y="4840133"/>
            <a:ext cx="18941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Arial"/>
                <a:ea typeface="Arial"/>
                <a:cs typeface="Arial"/>
                <a:sym typeface="Arial"/>
              </a:rPr>
              <a:t>断耳されていないドーベルマン</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50" name="Google Shape;550;p24"/>
          <p:cNvSpPr txBox="1"/>
          <p:nvPr/>
        </p:nvSpPr>
        <p:spPr>
          <a:xfrm>
            <a:off x="634784" y="1377965"/>
            <a:ext cx="91044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だんじ</a:t>
            </a:r>
            <a:endParaRPr sz="1800">
              <a:solidFill>
                <a:schemeClr val="dk1"/>
              </a:solidFill>
              <a:latin typeface="Arial"/>
              <a:ea typeface="Arial"/>
              <a:cs typeface="Arial"/>
              <a:sym typeface="Arial"/>
            </a:endParaRPr>
          </a:p>
        </p:txBody>
      </p:sp>
      <p:pic>
        <p:nvPicPr>
          <p:cNvPr descr="https://upload.wikimedia.org/wikipedia/commons/thumb/1/10/Dobermannhuendin.jpg/320px-Dobermannhuendin.jpg" id="551" name="Google Shape;551;p24"/>
          <p:cNvPicPr preferRelativeResize="0"/>
          <p:nvPr/>
        </p:nvPicPr>
        <p:blipFill rotWithShape="1">
          <a:blip r:embed="rId5">
            <a:alphaModFix/>
          </a:blip>
          <a:srcRect b="0" l="0" r="0" t="0"/>
          <a:stretch/>
        </p:blipFill>
        <p:spPr>
          <a:xfrm>
            <a:off x="1240984" y="3435146"/>
            <a:ext cx="1894102" cy="1319952"/>
          </a:xfrm>
          <a:prstGeom prst="rect">
            <a:avLst/>
          </a:prstGeom>
          <a:noFill/>
          <a:ln>
            <a:noFill/>
          </a:ln>
        </p:spPr>
      </p:pic>
      <p:pic>
        <p:nvPicPr>
          <p:cNvPr id="552" name="Google Shape;552;p24"/>
          <p:cNvPicPr preferRelativeResize="0"/>
          <p:nvPr/>
        </p:nvPicPr>
        <p:blipFill rotWithShape="1">
          <a:blip r:embed="rId6">
            <a:alphaModFix/>
          </a:blip>
          <a:srcRect b="0" l="0" r="0" t="0"/>
          <a:stretch/>
        </p:blipFill>
        <p:spPr>
          <a:xfrm>
            <a:off x="3328541" y="3404908"/>
            <a:ext cx="1905932" cy="1363933"/>
          </a:xfrm>
          <a:prstGeom prst="rect">
            <a:avLst/>
          </a:prstGeom>
          <a:noFill/>
          <a:ln>
            <a:noFill/>
          </a:ln>
        </p:spPr>
      </p:pic>
      <p:sp>
        <p:nvSpPr>
          <p:cNvPr id="553" name="Google Shape;553;p24"/>
          <p:cNvSpPr txBox="1"/>
          <p:nvPr/>
        </p:nvSpPr>
        <p:spPr>
          <a:xfrm>
            <a:off x="3328541" y="4840133"/>
            <a:ext cx="189410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Arial"/>
                <a:ea typeface="Arial"/>
                <a:cs typeface="Arial"/>
                <a:sym typeface="Arial"/>
              </a:rPr>
              <a:t>断耳されたドーベルマン</a:t>
            </a:r>
            <a:endParaRPr sz="1200">
              <a:solidFill>
                <a:schemeClr val="dk1"/>
              </a:solidFill>
              <a:latin typeface="Arial"/>
              <a:ea typeface="Arial"/>
              <a:cs typeface="Arial"/>
              <a:sym typeface="Arial"/>
            </a:endParaRPr>
          </a:p>
        </p:txBody>
      </p:sp>
      <p:sp>
        <p:nvSpPr>
          <p:cNvPr id="554" name="Google Shape;554;p24"/>
          <p:cNvSpPr txBox="1"/>
          <p:nvPr/>
        </p:nvSpPr>
        <p:spPr>
          <a:xfrm>
            <a:off x="1240984" y="5309492"/>
            <a:ext cx="399348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本来は耳を噛まれるのを防止したり、警察・軍用犬として働く時聴覚が鋭い方がいいので断耳をする。</a:t>
            </a:r>
            <a:endParaRPr sz="1800">
              <a:solidFill>
                <a:schemeClr val="dk1"/>
              </a:solidFill>
              <a:latin typeface="Arial"/>
              <a:ea typeface="Arial"/>
              <a:cs typeface="Arial"/>
              <a:sym typeface="Arial"/>
            </a:endParaRPr>
          </a:p>
        </p:txBody>
      </p:sp>
      <p:sp>
        <p:nvSpPr>
          <p:cNvPr id="555" name="Google Shape;555;p24"/>
          <p:cNvSpPr/>
          <p:nvPr/>
        </p:nvSpPr>
        <p:spPr>
          <a:xfrm>
            <a:off x="5749655" y="3525172"/>
            <a:ext cx="5588905"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rgbClr val="0000FF"/>
                </a:solidFill>
                <a:latin typeface="Arial"/>
                <a:ea typeface="Arial"/>
                <a:cs typeface="Arial"/>
                <a:sym typeface="Arial"/>
              </a:rPr>
              <a:t>美容上の目的のみで行われるようになっていたため、動物愛護の観点からヨーロッパ諸国を中心に断耳禁止の法律が制定され始めている。</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500"/>
                                        <p:tgtEl>
                                          <p:spTgt spid="551"/>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5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25"/>
          <p:cNvSpPr txBox="1"/>
          <p:nvPr/>
        </p:nvSpPr>
        <p:spPr>
          <a:xfrm>
            <a:off x="1768858" y="593360"/>
            <a:ext cx="6423420" cy="83554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rPr lang="ja-JP" sz="4400">
                <a:solidFill>
                  <a:schemeClr val="dk1"/>
                </a:solidFill>
                <a:latin typeface="Arial"/>
                <a:ea typeface="Arial"/>
                <a:cs typeface="Arial"/>
                <a:sym typeface="Arial"/>
              </a:rPr>
              <a:t>身体障害者補助犬</a:t>
            </a:r>
            <a:endParaRPr sz="4400">
              <a:solidFill>
                <a:schemeClr val="dk1"/>
              </a:solidFill>
              <a:latin typeface="Arial"/>
              <a:ea typeface="Arial"/>
              <a:cs typeface="Arial"/>
              <a:sym typeface="Arial"/>
            </a:endParaRPr>
          </a:p>
        </p:txBody>
      </p:sp>
      <p:pic>
        <p:nvPicPr>
          <p:cNvPr id="562" name="Google Shape;562;p25"/>
          <p:cNvPicPr preferRelativeResize="0"/>
          <p:nvPr/>
        </p:nvPicPr>
        <p:blipFill rotWithShape="1">
          <a:blip r:embed="rId3">
            <a:alphaModFix/>
          </a:blip>
          <a:srcRect b="0" l="0" r="0" t="0"/>
          <a:stretch/>
        </p:blipFill>
        <p:spPr>
          <a:xfrm>
            <a:off x="336416" y="278289"/>
            <a:ext cx="1189846" cy="1150620"/>
          </a:xfrm>
          <a:prstGeom prst="rect">
            <a:avLst/>
          </a:prstGeom>
          <a:noFill/>
          <a:ln>
            <a:noFill/>
          </a:ln>
        </p:spPr>
      </p:pic>
      <p:sp>
        <p:nvSpPr>
          <p:cNvPr id="563" name="Google Shape;563;p25"/>
          <p:cNvSpPr txBox="1"/>
          <p:nvPr/>
        </p:nvSpPr>
        <p:spPr>
          <a:xfrm>
            <a:off x="2633569" y="1866122"/>
            <a:ext cx="866580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視覚障害者を安全に快適に誘導する犬です。身体障害者補助犬の中では最も知られた存在で、全国で約900頭が活躍している。犬種は、ラブラドール・レトリバー、ゴールデン・レトリバーなどです。</a:t>
            </a:r>
            <a:endParaRPr sz="1600">
              <a:solidFill>
                <a:schemeClr val="dk1"/>
              </a:solidFill>
              <a:latin typeface="Arial"/>
              <a:ea typeface="Arial"/>
              <a:cs typeface="Arial"/>
              <a:sym typeface="Arial"/>
            </a:endParaRPr>
          </a:p>
        </p:txBody>
      </p:sp>
      <p:sp>
        <p:nvSpPr>
          <p:cNvPr id="564" name="Google Shape;564;p25"/>
          <p:cNvSpPr txBox="1"/>
          <p:nvPr/>
        </p:nvSpPr>
        <p:spPr>
          <a:xfrm>
            <a:off x="1259632" y="1828798"/>
            <a:ext cx="159553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800">
                <a:solidFill>
                  <a:schemeClr val="dk1"/>
                </a:solidFill>
                <a:latin typeface="Arial"/>
                <a:ea typeface="Arial"/>
                <a:cs typeface="Arial"/>
                <a:sym typeface="Arial"/>
              </a:rPr>
              <a:t>盲導犬</a:t>
            </a:r>
            <a:endParaRPr sz="2800">
              <a:solidFill>
                <a:schemeClr val="dk1"/>
              </a:solidFill>
              <a:latin typeface="Arial"/>
              <a:ea typeface="Arial"/>
              <a:cs typeface="Arial"/>
              <a:sym typeface="Arial"/>
            </a:endParaRPr>
          </a:p>
        </p:txBody>
      </p:sp>
      <p:sp>
        <p:nvSpPr>
          <p:cNvPr id="565" name="Google Shape;565;p25"/>
          <p:cNvSpPr txBox="1"/>
          <p:nvPr/>
        </p:nvSpPr>
        <p:spPr>
          <a:xfrm>
            <a:off x="2633569" y="3003962"/>
            <a:ext cx="866580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聴覚障害者の生活を安全で安心できるものにするために、生活で必要な音（警報、ブザー、電話、目覚まし時計など）を教え、音源に導く身体障害者補助犬です。日本では約60頭活躍しています。</a:t>
            </a:r>
            <a:endParaRPr sz="1600">
              <a:solidFill>
                <a:schemeClr val="dk1"/>
              </a:solidFill>
              <a:latin typeface="Arial"/>
              <a:ea typeface="Arial"/>
              <a:cs typeface="Arial"/>
              <a:sym typeface="Arial"/>
            </a:endParaRPr>
          </a:p>
        </p:txBody>
      </p:sp>
      <p:sp>
        <p:nvSpPr>
          <p:cNvPr id="566" name="Google Shape;566;p25"/>
          <p:cNvSpPr txBox="1"/>
          <p:nvPr/>
        </p:nvSpPr>
        <p:spPr>
          <a:xfrm>
            <a:off x="1259632" y="2966638"/>
            <a:ext cx="159553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800">
                <a:solidFill>
                  <a:schemeClr val="dk1"/>
                </a:solidFill>
                <a:latin typeface="Arial"/>
                <a:ea typeface="Arial"/>
                <a:cs typeface="Arial"/>
                <a:sym typeface="Arial"/>
              </a:rPr>
              <a:t>聴導犬</a:t>
            </a:r>
            <a:endParaRPr sz="2800">
              <a:solidFill>
                <a:schemeClr val="dk1"/>
              </a:solidFill>
              <a:latin typeface="Arial"/>
              <a:ea typeface="Arial"/>
              <a:cs typeface="Arial"/>
              <a:sym typeface="Arial"/>
            </a:endParaRPr>
          </a:p>
        </p:txBody>
      </p:sp>
      <p:sp>
        <p:nvSpPr>
          <p:cNvPr id="567" name="Google Shape;567;p25"/>
          <p:cNvSpPr txBox="1"/>
          <p:nvPr/>
        </p:nvSpPr>
        <p:spPr>
          <a:xfrm>
            <a:off x="2633569" y="4141802"/>
            <a:ext cx="866580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身体障害者の生活のパートナーになり、杖の代わりになって起立を介助したり、手指の代わりとなって物を取ってきたり、ドアを開けたりします。日本では約50頭活躍しています。</a:t>
            </a:r>
            <a:endParaRPr sz="1600">
              <a:solidFill>
                <a:schemeClr val="dk1"/>
              </a:solidFill>
              <a:latin typeface="Arial"/>
              <a:ea typeface="Arial"/>
              <a:cs typeface="Arial"/>
              <a:sym typeface="Arial"/>
            </a:endParaRPr>
          </a:p>
        </p:txBody>
      </p:sp>
      <p:sp>
        <p:nvSpPr>
          <p:cNvPr id="568" name="Google Shape;568;p25"/>
          <p:cNvSpPr txBox="1"/>
          <p:nvPr/>
        </p:nvSpPr>
        <p:spPr>
          <a:xfrm>
            <a:off x="1259632" y="4104478"/>
            <a:ext cx="159553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800">
                <a:solidFill>
                  <a:schemeClr val="dk1"/>
                </a:solidFill>
                <a:latin typeface="Arial"/>
                <a:ea typeface="Arial"/>
                <a:cs typeface="Arial"/>
                <a:sym typeface="Arial"/>
              </a:rPr>
              <a:t>介助犬</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par>
                                <p:cTn fill="hold" nodeType="with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500"/>
                                        <p:tgtEl>
                                          <p:spTgt spid="566"/>
                                        </p:tgtEl>
                                      </p:cBhvr>
                                    </p:animEffect>
                                  </p:childTnLst>
                                </p:cTn>
                              </p:par>
                              <p:par>
                                <p:cTn fill="hold" nodeType="with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500"/>
                                        <p:tgtEl>
                                          <p:spTgt spid="5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500"/>
                                        <p:tgtEl>
                                          <p:spTgt spid="568"/>
                                        </p:tgtEl>
                                      </p:cBhvr>
                                    </p:animEffect>
                                  </p:childTnLst>
                                </p:cTn>
                              </p:par>
                              <p:par>
                                <p:cTn fill="hold" nodeType="with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26"/>
          <p:cNvSpPr txBox="1"/>
          <p:nvPr/>
        </p:nvSpPr>
        <p:spPr>
          <a:xfrm>
            <a:off x="4747637" y="781498"/>
            <a:ext cx="278216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4000">
                <a:solidFill>
                  <a:schemeClr val="dk1"/>
                </a:solidFill>
                <a:latin typeface="Arial"/>
                <a:ea typeface="Arial"/>
                <a:cs typeface="Arial"/>
                <a:sym typeface="Arial"/>
              </a:rPr>
              <a:t>ネコの聴覚</a:t>
            </a:r>
            <a:endParaRPr sz="4000">
              <a:solidFill>
                <a:schemeClr val="dk1"/>
              </a:solidFill>
              <a:latin typeface="Arial"/>
              <a:ea typeface="Arial"/>
              <a:cs typeface="Arial"/>
              <a:sym typeface="Arial"/>
            </a:endParaRPr>
          </a:p>
        </p:txBody>
      </p:sp>
      <p:sp>
        <p:nvSpPr>
          <p:cNvPr id="574" name="Google Shape;574;p26"/>
          <p:cNvSpPr txBox="1"/>
          <p:nvPr/>
        </p:nvSpPr>
        <p:spPr>
          <a:xfrm>
            <a:off x="7426265" y="6519446"/>
            <a:ext cx="483325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chemeClr val="dk1"/>
                </a:solidFill>
                <a:latin typeface="Calibri"/>
                <a:ea typeface="Calibri"/>
                <a:cs typeface="Calibri"/>
                <a:sym typeface="Calibri"/>
              </a:rPr>
              <a:t>威嚇：Luis Miguel Bugallo Sánchez (Lmbuga Commons)(Lmbuga Galipedia) - File:Gato_Barraña_Galicia_2.jpg. Self made. All by user:lmbuga, 継承 3.0, https://commons.wikimedia.org/w/index.php?curid=784843</a:t>
            </a:r>
            <a:endParaRPr sz="800">
              <a:solidFill>
                <a:schemeClr val="dk1"/>
              </a:solidFill>
              <a:latin typeface="Calibri"/>
              <a:ea typeface="Calibri"/>
              <a:cs typeface="Calibri"/>
              <a:sym typeface="Calibri"/>
            </a:endParaRPr>
          </a:p>
        </p:txBody>
      </p:sp>
      <p:sp>
        <p:nvSpPr>
          <p:cNvPr id="575" name="Google Shape;575;p26"/>
          <p:cNvSpPr txBox="1"/>
          <p:nvPr/>
        </p:nvSpPr>
        <p:spPr>
          <a:xfrm>
            <a:off x="7426265" y="6361729"/>
            <a:ext cx="140294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使用した写真の著作権表示</a:t>
            </a:r>
            <a:endParaRPr b="1" sz="800">
              <a:solidFill>
                <a:schemeClr val="dk1"/>
              </a:solidFill>
              <a:latin typeface="Arial"/>
              <a:ea typeface="Arial"/>
              <a:cs typeface="Arial"/>
              <a:sym typeface="Arial"/>
            </a:endParaRPr>
          </a:p>
        </p:txBody>
      </p:sp>
      <p:pic>
        <p:nvPicPr>
          <p:cNvPr id="576" name="Google Shape;576;p26"/>
          <p:cNvPicPr preferRelativeResize="0"/>
          <p:nvPr/>
        </p:nvPicPr>
        <p:blipFill rotWithShape="1">
          <a:blip r:embed="rId3">
            <a:alphaModFix/>
          </a:blip>
          <a:srcRect b="0" l="0" r="0" t="0"/>
          <a:stretch/>
        </p:blipFill>
        <p:spPr>
          <a:xfrm>
            <a:off x="4336990" y="1866899"/>
            <a:ext cx="3467100" cy="2600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27"/>
          <p:cNvSpPr/>
          <p:nvPr/>
        </p:nvSpPr>
        <p:spPr>
          <a:xfrm>
            <a:off x="644326" y="1545139"/>
            <a:ext cx="584044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3200">
                <a:solidFill>
                  <a:srgbClr val="FF0000"/>
                </a:solidFill>
                <a:latin typeface="Arial"/>
                <a:ea typeface="Arial"/>
                <a:cs typeface="Arial"/>
                <a:sym typeface="Arial"/>
              </a:rPr>
              <a:t>最も優れている</a:t>
            </a:r>
            <a:r>
              <a:rPr lang="ja-JP" sz="3200">
                <a:solidFill>
                  <a:schemeClr val="dk1"/>
                </a:solidFill>
                <a:latin typeface="Arial"/>
                <a:ea typeface="Arial"/>
                <a:cs typeface="Arial"/>
                <a:sym typeface="Arial"/>
              </a:rPr>
              <a:t>感覚器官</a:t>
            </a:r>
            <a:endParaRPr sz="3200">
              <a:solidFill>
                <a:schemeClr val="dk1"/>
              </a:solidFill>
              <a:latin typeface="Arial"/>
              <a:ea typeface="Arial"/>
              <a:cs typeface="Arial"/>
              <a:sym typeface="Arial"/>
            </a:endParaRPr>
          </a:p>
        </p:txBody>
      </p:sp>
      <p:sp>
        <p:nvSpPr>
          <p:cNvPr id="583" name="Google Shape;583;p27"/>
          <p:cNvSpPr txBox="1"/>
          <p:nvPr/>
        </p:nvSpPr>
        <p:spPr>
          <a:xfrm>
            <a:off x="1768858" y="593360"/>
            <a:ext cx="6423420" cy="83554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rPr lang="ja-JP" sz="4400">
                <a:solidFill>
                  <a:schemeClr val="dk1"/>
                </a:solidFill>
                <a:latin typeface="Arial"/>
                <a:ea typeface="Arial"/>
                <a:cs typeface="Arial"/>
                <a:sym typeface="Arial"/>
              </a:rPr>
              <a:t>ネコの聴覚</a:t>
            </a:r>
            <a:endParaRPr sz="4400">
              <a:solidFill>
                <a:schemeClr val="dk1"/>
              </a:solidFill>
              <a:latin typeface="Arial"/>
              <a:ea typeface="Arial"/>
              <a:cs typeface="Arial"/>
              <a:sym typeface="Arial"/>
            </a:endParaRPr>
          </a:p>
        </p:txBody>
      </p:sp>
      <p:sp>
        <p:nvSpPr>
          <p:cNvPr id="584" name="Google Shape;584;p27"/>
          <p:cNvSpPr/>
          <p:nvPr/>
        </p:nvSpPr>
        <p:spPr>
          <a:xfrm>
            <a:off x="644326" y="2403465"/>
            <a:ext cx="11271750" cy="17389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Arial"/>
                <a:ea typeface="Arial"/>
                <a:cs typeface="Arial"/>
                <a:sym typeface="Arial"/>
              </a:rPr>
              <a:t>ヒトより聞こえる音の幅が広い</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ja-JP" sz="2400">
                <a:solidFill>
                  <a:schemeClr val="dk1"/>
                </a:solidFill>
                <a:latin typeface="Arial"/>
                <a:ea typeface="Arial"/>
                <a:cs typeface="Arial"/>
                <a:sym typeface="Arial"/>
              </a:rPr>
              <a:t>	ネコ　 30～6.5万Hz、ヒト　20～2万Hz、イヌ　65～5万Hz。</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ja-JP" sz="1100">
                <a:solidFill>
                  <a:schemeClr val="dk1"/>
                </a:solidFill>
                <a:latin typeface="Arial"/>
                <a:ea typeface="Arial"/>
                <a:cs typeface="Arial"/>
                <a:sym typeface="Arial"/>
              </a:rPr>
              <a:t>　　　　　　　　　								※研究によって数値は異なります。</a:t>
            </a:r>
            <a:endParaRPr sz="1100">
              <a:solidFill>
                <a:schemeClr val="dk1"/>
              </a:solidFill>
              <a:latin typeface="Arial"/>
              <a:ea typeface="Arial"/>
              <a:cs typeface="Arial"/>
              <a:sym typeface="Arial"/>
            </a:endParaRPr>
          </a:p>
          <a:p>
            <a:pPr indent="0" lvl="0" marL="0" marR="0" rtl="0" algn="l">
              <a:spcBef>
                <a:spcPts val="0"/>
              </a:spcBef>
              <a:spcAft>
                <a:spcPts val="0"/>
              </a:spcAft>
              <a:buNone/>
            </a:pPr>
            <a:r>
              <a:rPr lang="ja-JP" sz="2400">
                <a:solidFill>
                  <a:schemeClr val="dk1"/>
                </a:solidFill>
                <a:latin typeface="Arial"/>
                <a:ea typeface="Arial"/>
                <a:cs typeface="Arial"/>
                <a:sym typeface="Arial"/>
              </a:rPr>
              <a:t>	</a:t>
            </a:r>
            <a:endParaRPr/>
          </a:p>
          <a:p>
            <a:pPr indent="0" lvl="0" marL="0" marR="0" rtl="0" algn="l">
              <a:spcBef>
                <a:spcPts val="0"/>
              </a:spcBef>
              <a:spcAft>
                <a:spcPts val="0"/>
              </a:spcAft>
              <a:buNone/>
            </a:pPr>
            <a:r>
              <a:rPr lang="ja-JP" sz="2400">
                <a:solidFill>
                  <a:schemeClr val="dk1"/>
                </a:solidFill>
                <a:latin typeface="Arial"/>
                <a:ea typeface="Arial"/>
                <a:cs typeface="Arial"/>
                <a:sym typeface="Arial"/>
              </a:rPr>
              <a:t>　　　野ネズミが発する超音波の鳴き声、獲物の足音などを聞き分ける。</a:t>
            </a:r>
            <a:endParaRPr sz="2400">
              <a:solidFill>
                <a:schemeClr val="dk1"/>
              </a:solidFill>
              <a:latin typeface="Arial"/>
              <a:ea typeface="Arial"/>
              <a:cs typeface="Arial"/>
              <a:sym typeface="Arial"/>
            </a:endParaRPr>
          </a:p>
        </p:txBody>
      </p:sp>
      <p:sp>
        <p:nvSpPr>
          <p:cNvPr id="585" name="Google Shape;585;p27"/>
          <p:cNvSpPr/>
          <p:nvPr/>
        </p:nvSpPr>
        <p:spPr>
          <a:xfrm>
            <a:off x="644325" y="4473077"/>
            <a:ext cx="1060760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Arial"/>
                <a:ea typeface="Arial"/>
                <a:cs typeface="Arial"/>
                <a:sym typeface="Arial"/>
              </a:rPr>
              <a:t>左右の耳介を別々に180°回転できる。音が聞こえる方向が分かる能力（聴能）は、1.5°の範囲で分かる。イヌは2.5°、ヒトは8.4°。</a:t>
            </a:r>
            <a:endParaRPr sz="2400">
              <a:solidFill>
                <a:schemeClr val="dk1"/>
              </a:solidFill>
              <a:latin typeface="Arial"/>
              <a:ea typeface="Arial"/>
              <a:cs typeface="Arial"/>
              <a:sym typeface="Arial"/>
            </a:endParaRPr>
          </a:p>
        </p:txBody>
      </p:sp>
      <p:sp>
        <p:nvSpPr>
          <p:cNvPr id="586" name="Google Shape;586;p27"/>
          <p:cNvSpPr/>
          <p:nvPr/>
        </p:nvSpPr>
        <p:spPr>
          <a:xfrm>
            <a:off x="644325" y="5839947"/>
            <a:ext cx="822908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Arial"/>
                <a:ea typeface="Arial"/>
                <a:cs typeface="Arial"/>
                <a:sym typeface="Arial"/>
              </a:rPr>
              <a:t>生後2週間前後までは、聴力を持たない</a:t>
            </a:r>
            <a:endParaRPr sz="2400">
              <a:solidFill>
                <a:schemeClr val="dk1"/>
              </a:solidFill>
              <a:latin typeface="Arial"/>
              <a:ea typeface="Arial"/>
              <a:cs typeface="Arial"/>
              <a:sym typeface="Arial"/>
            </a:endParaRPr>
          </a:p>
        </p:txBody>
      </p:sp>
      <p:pic>
        <p:nvPicPr>
          <p:cNvPr id="587" name="Google Shape;587;p27"/>
          <p:cNvPicPr preferRelativeResize="0"/>
          <p:nvPr/>
        </p:nvPicPr>
        <p:blipFill rotWithShape="1">
          <a:blip r:embed="rId3">
            <a:alphaModFix/>
          </a:blip>
          <a:srcRect b="0" l="0" r="0" t="0"/>
          <a:stretch/>
        </p:blipFill>
        <p:spPr>
          <a:xfrm>
            <a:off x="161925" y="85725"/>
            <a:ext cx="1466850" cy="11509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500"/>
                                        <p:tgtEl>
                                          <p:spTgt spid="5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500"/>
                                        <p:tgtEl>
                                          <p:spTgt spid="5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28"/>
          <p:cNvSpPr txBox="1"/>
          <p:nvPr/>
        </p:nvSpPr>
        <p:spPr>
          <a:xfrm>
            <a:off x="1768858" y="593360"/>
            <a:ext cx="6423420" cy="83554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rPr lang="ja-JP" sz="4400">
                <a:solidFill>
                  <a:schemeClr val="dk1"/>
                </a:solidFill>
                <a:latin typeface="Arial"/>
                <a:ea typeface="Arial"/>
                <a:cs typeface="Arial"/>
                <a:sym typeface="Arial"/>
              </a:rPr>
              <a:t>ネコの聴覚</a:t>
            </a:r>
            <a:endParaRPr sz="4400">
              <a:solidFill>
                <a:schemeClr val="dk1"/>
              </a:solidFill>
              <a:latin typeface="Arial"/>
              <a:ea typeface="Arial"/>
              <a:cs typeface="Arial"/>
              <a:sym typeface="Arial"/>
            </a:endParaRPr>
          </a:p>
        </p:txBody>
      </p:sp>
      <p:sp>
        <p:nvSpPr>
          <p:cNvPr id="594" name="Google Shape;594;p28"/>
          <p:cNvSpPr/>
          <p:nvPr/>
        </p:nvSpPr>
        <p:spPr>
          <a:xfrm>
            <a:off x="644326" y="2029038"/>
            <a:ext cx="1127175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Arial"/>
                <a:ea typeface="Arial"/>
                <a:cs typeface="Arial"/>
                <a:sym typeface="Arial"/>
              </a:rPr>
              <a:t>耳介で体温調節をする</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ja-JP" sz="2400">
                <a:solidFill>
                  <a:schemeClr val="dk1"/>
                </a:solidFill>
                <a:latin typeface="Arial"/>
                <a:ea typeface="Arial"/>
                <a:cs typeface="Arial"/>
                <a:sym typeface="Arial"/>
              </a:rPr>
              <a:t>	耳介や肉球の毛細血管を収縮・拡張させて体温調節する。</a:t>
            </a:r>
            <a:endParaRPr sz="2400">
              <a:solidFill>
                <a:schemeClr val="dk1"/>
              </a:solidFill>
              <a:latin typeface="Arial"/>
              <a:ea typeface="Arial"/>
              <a:cs typeface="Arial"/>
              <a:sym typeface="Arial"/>
            </a:endParaRPr>
          </a:p>
        </p:txBody>
      </p:sp>
      <p:sp>
        <p:nvSpPr>
          <p:cNvPr id="595" name="Google Shape;595;p28"/>
          <p:cNvSpPr/>
          <p:nvPr/>
        </p:nvSpPr>
        <p:spPr>
          <a:xfrm>
            <a:off x="644325" y="3844707"/>
            <a:ext cx="1060760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Arial"/>
                <a:ea typeface="Arial"/>
                <a:cs typeface="Arial"/>
                <a:sym typeface="Arial"/>
              </a:rPr>
              <a:t>三半規管や前庭がよく発達しており、バランスを取る能力が優れている</a:t>
            </a:r>
            <a:endParaRPr sz="2400">
              <a:solidFill>
                <a:schemeClr val="dk1"/>
              </a:solidFill>
              <a:latin typeface="Arial"/>
              <a:ea typeface="Arial"/>
              <a:cs typeface="Arial"/>
              <a:sym typeface="Arial"/>
            </a:endParaRPr>
          </a:p>
        </p:txBody>
      </p:sp>
      <p:pic>
        <p:nvPicPr>
          <p:cNvPr id="596" name="Google Shape;596;p28"/>
          <p:cNvPicPr preferRelativeResize="0"/>
          <p:nvPr/>
        </p:nvPicPr>
        <p:blipFill rotWithShape="1">
          <a:blip r:embed="rId3">
            <a:alphaModFix/>
          </a:blip>
          <a:srcRect b="0" l="0" r="0" t="0"/>
          <a:stretch/>
        </p:blipFill>
        <p:spPr>
          <a:xfrm>
            <a:off x="161925" y="85725"/>
            <a:ext cx="1466850" cy="11509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
                                        <p:tgtEl>
                                          <p:spTgt spid="5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29"/>
          <p:cNvSpPr txBox="1"/>
          <p:nvPr/>
        </p:nvSpPr>
        <p:spPr>
          <a:xfrm>
            <a:off x="1768858" y="593360"/>
            <a:ext cx="6423420" cy="83554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rPr lang="ja-JP" sz="4400">
                <a:solidFill>
                  <a:schemeClr val="dk1"/>
                </a:solidFill>
                <a:latin typeface="Arial"/>
                <a:ea typeface="Arial"/>
                <a:cs typeface="Arial"/>
                <a:sym typeface="Arial"/>
              </a:rPr>
              <a:t>ネコの耳の病気</a:t>
            </a:r>
            <a:endParaRPr sz="4400">
              <a:solidFill>
                <a:schemeClr val="dk1"/>
              </a:solidFill>
              <a:latin typeface="Arial"/>
              <a:ea typeface="Arial"/>
              <a:cs typeface="Arial"/>
              <a:sym typeface="Arial"/>
            </a:endParaRPr>
          </a:p>
        </p:txBody>
      </p:sp>
      <p:sp>
        <p:nvSpPr>
          <p:cNvPr id="603" name="Google Shape;603;p29"/>
          <p:cNvSpPr/>
          <p:nvPr/>
        </p:nvSpPr>
        <p:spPr>
          <a:xfrm>
            <a:off x="644326" y="1643069"/>
            <a:ext cx="916381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Arial"/>
                <a:ea typeface="Arial"/>
                <a:cs typeface="Arial"/>
                <a:sym typeface="Arial"/>
              </a:rPr>
              <a:t>外耳炎</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ja-JP" sz="2400">
                <a:solidFill>
                  <a:schemeClr val="dk1"/>
                </a:solidFill>
                <a:latin typeface="Arial"/>
                <a:ea typeface="Arial"/>
                <a:cs typeface="Arial"/>
                <a:sym typeface="Arial"/>
              </a:rPr>
              <a:t>	耳をよくかく、よく頭を振る、耳垢が多い、悪臭、痛がる</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ja-JP" sz="2400">
                <a:solidFill>
                  <a:schemeClr val="dk1"/>
                </a:solidFill>
                <a:latin typeface="Arial"/>
                <a:ea typeface="Arial"/>
                <a:cs typeface="Arial"/>
                <a:sym typeface="Arial"/>
              </a:rPr>
              <a:t>	ペルシャ、ヒマラヤン、スコティッシュフォールド</a:t>
            </a:r>
            <a:endParaRPr sz="2400">
              <a:solidFill>
                <a:schemeClr val="dk1"/>
              </a:solidFill>
              <a:latin typeface="Arial"/>
              <a:ea typeface="Arial"/>
              <a:cs typeface="Arial"/>
              <a:sym typeface="Arial"/>
            </a:endParaRPr>
          </a:p>
        </p:txBody>
      </p:sp>
      <p:pic>
        <p:nvPicPr>
          <p:cNvPr id="604" name="Google Shape;604;p29"/>
          <p:cNvPicPr preferRelativeResize="0"/>
          <p:nvPr/>
        </p:nvPicPr>
        <p:blipFill rotWithShape="1">
          <a:blip r:embed="rId3">
            <a:alphaModFix/>
          </a:blip>
          <a:srcRect b="0" l="0" r="0" t="0"/>
          <a:stretch/>
        </p:blipFill>
        <p:spPr>
          <a:xfrm>
            <a:off x="161925" y="85725"/>
            <a:ext cx="1466850" cy="1150913"/>
          </a:xfrm>
          <a:prstGeom prst="rect">
            <a:avLst/>
          </a:prstGeom>
          <a:noFill/>
          <a:ln>
            <a:noFill/>
          </a:ln>
        </p:spPr>
      </p:pic>
      <p:sp>
        <p:nvSpPr>
          <p:cNvPr id="605" name="Google Shape;605;p29"/>
          <p:cNvSpPr/>
          <p:nvPr/>
        </p:nvSpPr>
        <p:spPr>
          <a:xfrm>
            <a:off x="644326" y="4323606"/>
            <a:ext cx="9558453"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Arial"/>
                <a:ea typeface="Arial"/>
                <a:cs typeface="Arial"/>
                <a:sym typeface="Arial"/>
              </a:rPr>
              <a:t>聴覚障害</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ja-JP" sz="2400">
                <a:solidFill>
                  <a:schemeClr val="dk1"/>
                </a:solidFill>
                <a:latin typeface="Arial"/>
                <a:ea typeface="Arial"/>
                <a:cs typeface="Arial"/>
                <a:sym typeface="Arial"/>
              </a:rPr>
              <a:t>	白毛で目が青いネコは遺伝的に障害を持つものが多い</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ja-JP" sz="2400">
                <a:solidFill>
                  <a:schemeClr val="dk1"/>
                </a:solidFill>
                <a:latin typeface="Arial"/>
                <a:ea typeface="Arial"/>
                <a:cs typeface="Arial"/>
                <a:sym typeface="Arial"/>
              </a:rPr>
              <a:t>	</a:t>
            </a:r>
            <a:r>
              <a:rPr lang="ja-JP" sz="1800">
                <a:solidFill>
                  <a:schemeClr val="dk1"/>
                </a:solidFill>
                <a:latin typeface="Arial"/>
                <a:ea typeface="Arial"/>
                <a:cs typeface="Arial"/>
                <a:sym typeface="Arial"/>
              </a:rPr>
              <a:t>※音を感じる蝸牛管はメラニン細胞がないと音を脳に伝えることができません。</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	　毛を白くする遺伝子は、メラニン細胞の働きを止めます。</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	　メラニン細胞が働かないので、脳に音を伝えることができなくなります。</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2400">
                <a:solidFill>
                  <a:schemeClr val="dk1"/>
                </a:solidFill>
                <a:latin typeface="Arial"/>
                <a:ea typeface="Arial"/>
                <a:cs typeface="Arial"/>
                <a:sym typeface="Arial"/>
              </a:rPr>
              <a:t>	</a:t>
            </a:r>
            <a:endParaRPr/>
          </a:p>
          <a:p>
            <a:pPr indent="0" lvl="0" marL="0" marR="0" rtl="0" algn="l">
              <a:spcBef>
                <a:spcPts val="0"/>
              </a:spcBef>
              <a:spcAft>
                <a:spcPts val="0"/>
              </a:spcAft>
              <a:buNone/>
            </a:pPr>
            <a:r>
              <a:rPr lang="ja-JP" sz="2400">
                <a:solidFill>
                  <a:schemeClr val="dk1"/>
                </a:solidFill>
                <a:latin typeface="Arial"/>
                <a:ea typeface="Arial"/>
                <a:cs typeface="Arial"/>
                <a:sym typeface="Arial"/>
              </a:rPr>
              <a:t>	正面から近づく。放し飼いにしない。</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606" name="Google Shape;606;p29"/>
          <p:cNvSpPr/>
          <p:nvPr/>
        </p:nvSpPr>
        <p:spPr>
          <a:xfrm>
            <a:off x="644326" y="2843398"/>
            <a:ext cx="955845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Arial"/>
                <a:ea typeface="Arial"/>
                <a:cs typeface="Arial"/>
                <a:sym typeface="Arial"/>
              </a:rPr>
              <a:t>内耳炎</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ja-JP" sz="2400">
                <a:solidFill>
                  <a:schemeClr val="dk1"/>
                </a:solidFill>
                <a:latin typeface="Arial"/>
                <a:ea typeface="Arial"/>
                <a:cs typeface="Arial"/>
                <a:sym typeface="Arial"/>
              </a:rPr>
              <a:t>	足元がふらつく、まっすぐ進めない、頭が斜めになる、眼振</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ja-JP" sz="2400">
                <a:solidFill>
                  <a:schemeClr val="dk1"/>
                </a:solidFill>
                <a:latin typeface="Arial"/>
                <a:ea typeface="Arial"/>
                <a:cs typeface="Arial"/>
                <a:sym typeface="Arial"/>
              </a:rPr>
              <a:t>	</a:t>
            </a:r>
            <a:r>
              <a:rPr lang="ja-JP" sz="1800">
                <a:solidFill>
                  <a:schemeClr val="dk1"/>
                </a:solidFill>
                <a:latin typeface="Arial"/>
                <a:ea typeface="Arial"/>
                <a:cs typeface="Arial"/>
                <a:sym typeface="Arial"/>
              </a:rPr>
              <a:t>※前庭神経の炎症で起こります</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
          <p:cNvSpPr txBox="1"/>
          <p:nvPr/>
        </p:nvSpPr>
        <p:spPr>
          <a:xfrm>
            <a:off x="4575264" y="887848"/>
            <a:ext cx="270556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4000">
                <a:solidFill>
                  <a:schemeClr val="dk1"/>
                </a:solidFill>
                <a:latin typeface="Arial"/>
                <a:ea typeface="Arial"/>
                <a:cs typeface="Arial"/>
                <a:sym typeface="Arial"/>
              </a:rPr>
              <a:t>眼と視覚</a:t>
            </a:r>
            <a:endParaRPr sz="4000">
              <a:solidFill>
                <a:schemeClr val="dk1"/>
              </a:solidFill>
              <a:latin typeface="Arial"/>
              <a:ea typeface="Arial"/>
              <a:cs typeface="Arial"/>
              <a:sym typeface="Arial"/>
            </a:endParaRPr>
          </a:p>
        </p:txBody>
      </p:sp>
      <p:sp>
        <p:nvSpPr>
          <p:cNvPr id="180" name="Google Shape;180;p3"/>
          <p:cNvSpPr txBox="1"/>
          <p:nvPr/>
        </p:nvSpPr>
        <p:spPr>
          <a:xfrm>
            <a:off x="7156580" y="6550087"/>
            <a:ext cx="4833257"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chemeClr val="dk1"/>
                </a:solidFill>
                <a:latin typeface="Calibri"/>
                <a:ea typeface="Calibri"/>
                <a:cs typeface="Calibri"/>
                <a:sym typeface="Calibri"/>
              </a:rPr>
              <a:t>Shiba Inu:Takashibaパブリック・ドメイン, https://commons.wikimedia.org/w/index.php?curid=11029849による</a:t>
            </a:r>
            <a:endParaRPr/>
          </a:p>
        </p:txBody>
      </p:sp>
      <p:sp>
        <p:nvSpPr>
          <p:cNvPr id="181" name="Google Shape;181;p3"/>
          <p:cNvSpPr txBox="1"/>
          <p:nvPr/>
        </p:nvSpPr>
        <p:spPr>
          <a:xfrm>
            <a:off x="7156580" y="6353301"/>
            <a:ext cx="140294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使用した写真の著作権表示</a:t>
            </a:r>
            <a:endParaRPr b="1" sz="800">
              <a:solidFill>
                <a:schemeClr val="dk1"/>
              </a:solidFill>
              <a:latin typeface="Arial"/>
              <a:ea typeface="Arial"/>
              <a:cs typeface="Arial"/>
              <a:sym typeface="Arial"/>
            </a:endParaRPr>
          </a:p>
        </p:txBody>
      </p:sp>
      <p:pic>
        <p:nvPicPr>
          <p:cNvPr id="182" name="Google Shape;182;p3"/>
          <p:cNvPicPr preferRelativeResize="0"/>
          <p:nvPr/>
        </p:nvPicPr>
        <p:blipFill rotWithShape="1">
          <a:blip r:embed="rId3">
            <a:alphaModFix/>
          </a:blip>
          <a:srcRect b="0" l="0" r="0" t="0"/>
          <a:stretch/>
        </p:blipFill>
        <p:spPr>
          <a:xfrm>
            <a:off x="4391608" y="2048070"/>
            <a:ext cx="3072882" cy="230466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30"/>
          <p:cNvSpPr txBox="1"/>
          <p:nvPr>
            <p:ph idx="1" type="subTitle"/>
          </p:nvPr>
        </p:nvSpPr>
        <p:spPr>
          <a:xfrm>
            <a:off x="5853404" y="5047791"/>
            <a:ext cx="2546726" cy="7188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1100"/>
              <a:buNone/>
            </a:pPr>
            <a:r>
              <a:rPr lang="ja-JP" sz="1100">
                <a:latin typeface="Arial"/>
                <a:ea typeface="Arial"/>
                <a:cs typeface="Arial"/>
                <a:sym typeface="Arial"/>
              </a:rPr>
              <a:t>第Ⅶ編　動物の飼養管理〈各論〉</a:t>
            </a:r>
            <a:endParaRPr/>
          </a:p>
          <a:p>
            <a:pPr indent="0" lvl="0" marL="0" rtl="0" algn="l">
              <a:lnSpc>
                <a:spcPct val="90000"/>
              </a:lnSpc>
              <a:spcBef>
                <a:spcPts val="1000"/>
              </a:spcBef>
              <a:spcAft>
                <a:spcPts val="0"/>
              </a:spcAft>
              <a:buClr>
                <a:srgbClr val="3F3F3F"/>
              </a:buClr>
              <a:buSzPts val="1100"/>
              <a:buNone/>
            </a:pPr>
            <a:r>
              <a:rPr lang="ja-JP" sz="1100">
                <a:latin typeface="Arial"/>
                <a:ea typeface="Arial"/>
                <a:cs typeface="Arial"/>
                <a:sym typeface="Arial"/>
              </a:rPr>
              <a:t>第1章　犬の飼養管理</a:t>
            </a:r>
            <a:endParaRPr sz="1100">
              <a:latin typeface="Arial"/>
              <a:ea typeface="Arial"/>
              <a:cs typeface="Arial"/>
              <a:sym typeface="Arial"/>
            </a:endParaRPr>
          </a:p>
          <a:p>
            <a:pPr indent="0" lvl="0" marL="0" rtl="0" algn="l">
              <a:lnSpc>
                <a:spcPct val="90000"/>
              </a:lnSpc>
              <a:spcBef>
                <a:spcPts val="1000"/>
              </a:spcBef>
              <a:spcAft>
                <a:spcPts val="0"/>
              </a:spcAft>
              <a:buClr>
                <a:srgbClr val="3F3F3F"/>
              </a:buClr>
              <a:buSzPts val="1100"/>
              <a:buNone/>
            </a:pPr>
            <a:r>
              <a:rPr lang="ja-JP" sz="1100">
                <a:latin typeface="Arial"/>
                <a:ea typeface="Arial"/>
                <a:cs typeface="Arial"/>
                <a:sym typeface="Arial"/>
              </a:rPr>
              <a:t>第2章　猫の飼養管理</a:t>
            </a:r>
            <a:endParaRPr sz="1100">
              <a:latin typeface="Arial"/>
              <a:ea typeface="Arial"/>
              <a:cs typeface="Arial"/>
              <a:sym typeface="Arial"/>
            </a:endParaRPr>
          </a:p>
          <a:p>
            <a:pPr indent="0" lvl="0" marL="0" rtl="0" algn="l">
              <a:lnSpc>
                <a:spcPct val="90000"/>
              </a:lnSpc>
              <a:spcBef>
                <a:spcPts val="1000"/>
              </a:spcBef>
              <a:spcAft>
                <a:spcPts val="0"/>
              </a:spcAft>
              <a:buClr>
                <a:srgbClr val="3F3F3F"/>
              </a:buClr>
              <a:buSzPts val="1100"/>
              <a:buNone/>
            </a:pPr>
            <a:r>
              <a:t/>
            </a:r>
            <a:endParaRPr sz="1100">
              <a:latin typeface="Arial"/>
              <a:ea typeface="Arial"/>
              <a:cs typeface="Arial"/>
              <a:sym typeface="Arial"/>
            </a:endParaRPr>
          </a:p>
        </p:txBody>
      </p:sp>
      <p:sp>
        <p:nvSpPr>
          <p:cNvPr id="612" name="Google Shape;612;p30"/>
          <p:cNvSpPr txBox="1"/>
          <p:nvPr/>
        </p:nvSpPr>
        <p:spPr>
          <a:xfrm>
            <a:off x="3058593" y="771589"/>
            <a:ext cx="744748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4000">
                <a:solidFill>
                  <a:schemeClr val="dk1"/>
                </a:solidFill>
                <a:latin typeface="Arial"/>
                <a:ea typeface="Arial"/>
                <a:cs typeface="Arial"/>
                <a:sym typeface="Arial"/>
              </a:rPr>
              <a:t>イヌ・ネコの視覚と聴覚</a:t>
            </a:r>
            <a:endParaRPr sz="4000">
              <a:solidFill>
                <a:schemeClr val="dk1"/>
              </a:solidFill>
              <a:latin typeface="Arial"/>
              <a:ea typeface="Arial"/>
              <a:cs typeface="Arial"/>
              <a:sym typeface="Arial"/>
            </a:endParaRPr>
          </a:p>
        </p:txBody>
      </p:sp>
      <p:sp>
        <p:nvSpPr>
          <p:cNvPr id="613" name="Google Shape;613;p30"/>
          <p:cNvSpPr txBox="1"/>
          <p:nvPr/>
        </p:nvSpPr>
        <p:spPr>
          <a:xfrm>
            <a:off x="4320074" y="6531427"/>
            <a:ext cx="766043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chemeClr val="dk1"/>
                </a:solidFill>
                <a:latin typeface="Calibri"/>
                <a:ea typeface="Calibri"/>
                <a:cs typeface="Calibri"/>
                <a:sym typeface="Calibri"/>
              </a:rPr>
              <a:t>Wilhelm Ellenberger and Hermann Baum - University of Wisconsin Digital Collections[1], パブリック・ドメイン, https://commons.wikimedia.org/w/index.php?curid=2844510による</a:t>
            </a:r>
            <a:endParaRPr/>
          </a:p>
        </p:txBody>
      </p:sp>
      <p:sp>
        <p:nvSpPr>
          <p:cNvPr id="614" name="Google Shape;614;p30"/>
          <p:cNvSpPr txBox="1"/>
          <p:nvPr/>
        </p:nvSpPr>
        <p:spPr>
          <a:xfrm>
            <a:off x="4320074" y="6315983"/>
            <a:ext cx="140294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使用した写真の著作権表示</a:t>
            </a:r>
            <a:endParaRPr b="1" sz="800">
              <a:solidFill>
                <a:schemeClr val="dk1"/>
              </a:solidFill>
              <a:latin typeface="Arial"/>
              <a:ea typeface="Arial"/>
              <a:cs typeface="Arial"/>
              <a:sym typeface="Arial"/>
            </a:endParaRPr>
          </a:p>
        </p:txBody>
      </p:sp>
      <p:pic>
        <p:nvPicPr>
          <p:cNvPr id="615" name="Google Shape;615;p30"/>
          <p:cNvPicPr preferRelativeResize="0"/>
          <p:nvPr/>
        </p:nvPicPr>
        <p:blipFill rotWithShape="1">
          <a:blip r:embed="rId3">
            <a:alphaModFix/>
          </a:blip>
          <a:srcRect b="0" l="0" r="0" t="0"/>
          <a:stretch/>
        </p:blipFill>
        <p:spPr>
          <a:xfrm>
            <a:off x="4234154" y="1673176"/>
            <a:ext cx="3238500" cy="2609850"/>
          </a:xfrm>
          <a:prstGeom prst="rect">
            <a:avLst/>
          </a:prstGeom>
          <a:noFill/>
          <a:ln>
            <a:noFill/>
          </a:ln>
        </p:spPr>
      </p:pic>
      <p:sp>
        <p:nvSpPr>
          <p:cNvPr id="616" name="Google Shape;616;p30"/>
          <p:cNvSpPr txBox="1"/>
          <p:nvPr/>
        </p:nvSpPr>
        <p:spPr>
          <a:xfrm>
            <a:off x="3159931" y="4849208"/>
            <a:ext cx="2563091" cy="692501"/>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90000"/>
              </a:lnSpc>
              <a:spcBef>
                <a:spcPts val="0"/>
              </a:spcBef>
              <a:spcAft>
                <a:spcPts val="0"/>
              </a:spcAft>
              <a:buClr>
                <a:srgbClr val="3F3F3F"/>
              </a:buClr>
              <a:buSzPct val="100000"/>
              <a:buFont typeface="Noto Sans Symbols"/>
              <a:buNone/>
            </a:pPr>
            <a:r>
              <a:rPr lang="ja-JP" sz="1100">
                <a:solidFill>
                  <a:srgbClr val="3F3F3F"/>
                </a:solidFill>
                <a:latin typeface="Arial"/>
                <a:ea typeface="Arial"/>
                <a:cs typeface="Arial"/>
                <a:sym typeface="Arial"/>
              </a:rPr>
              <a:t>愛玩動物飼育管理士</a:t>
            </a:r>
            <a:endParaRPr sz="1100">
              <a:solidFill>
                <a:srgbClr val="3F3F3F"/>
              </a:solidFill>
              <a:latin typeface="Arial"/>
              <a:ea typeface="Arial"/>
              <a:cs typeface="Arial"/>
              <a:sym typeface="Arial"/>
            </a:endParaRPr>
          </a:p>
          <a:p>
            <a:pPr indent="0" lvl="0" marL="0" marR="0" rtl="0" algn="l">
              <a:lnSpc>
                <a:spcPct val="90000"/>
              </a:lnSpc>
              <a:spcBef>
                <a:spcPts val="1000"/>
              </a:spcBef>
              <a:spcAft>
                <a:spcPts val="0"/>
              </a:spcAft>
              <a:buClr>
                <a:srgbClr val="3F3F3F"/>
              </a:buClr>
              <a:buSzPct val="100000"/>
              <a:buFont typeface="Noto Sans Symbols"/>
              <a:buNone/>
            </a:pPr>
            <a:r>
              <a:rPr lang="ja-JP" sz="1100">
                <a:solidFill>
                  <a:srgbClr val="3F3F3F"/>
                </a:solidFill>
                <a:latin typeface="Arial"/>
                <a:ea typeface="Arial"/>
                <a:cs typeface="Arial"/>
                <a:sym typeface="Arial"/>
              </a:rPr>
              <a:t>第Ⅴ編　動物の体の仕組みと働き　</a:t>
            </a:r>
            <a:endParaRPr sz="1100">
              <a:solidFill>
                <a:srgbClr val="3F3F3F"/>
              </a:solidFill>
              <a:latin typeface="Arial"/>
              <a:ea typeface="Arial"/>
              <a:cs typeface="Arial"/>
              <a:sym typeface="Arial"/>
            </a:endParaRPr>
          </a:p>
          <a:p>
            <a:pPr indent="0" lvl="0" marL="0" marR="0" rtl="0" algn="l">
              <a:lnSpc>
                <a:spcPct val="90000"/>
              </a:lnSpc>
              <a:spcBef>
                <a:spcPts val="1000"/>
              </a:spcBef>
              <a:spcAft>
                <a:spcPts val="0"/>
              </a:spcAft>
              <a:buClr>
                <a:srgbClr val="3F3F3F"/>
              </a:buClr>
              <a:buSzPct val="100000"/>
              <a:buFont typeface="Noto Sans Symbols"/>
              <a:buNone/>
            </a:pPr>
            <a:r>
              <a:rPr lang="ja-JP" sz="1100">
                <a:solidFill>
                  <a:srgbClr val="3F3F3F"/>
                </a:solidFill>
                <a:latin typeface="Arial"/>
                <a:ea typeface="Arial"/>
                <a:cs typeface="Arial"/>
                <a:sym typeface="Arial"/>
              </a:rPr>
              <a:t>第5章　情報を取り入れる</a:t>
            </a:r>
            <a:endParaRPr sz="1100">
              <a:solidFill>
                <a:srgbClr val="3F3F3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4"/>
          <p:cNvPicPr preferRelativeResize="0"/>
          <p:nvPr/>
        </p:nvPicPr>
        <p:blipFill rotWithShape="1">
          <a:blip r:embed="rId3">
            <a:alphaModFix/>
          </a:blip>
          <a:srcRect b="0" l="0" r="0" t="0"/>
          <a:stretch/>
        </p:blipFill>
        <p:spPr>
          <a:xfrm>
            <a:off x="82087" y="1753991"/>
            <a:ext cx="5552381" cy="4980952"/>
          </a:xfrm>
          <a:prstGeom prst="rect">
            <a:avLst/>
          </a:prstGeom>
          <a:noFill/>
          <a:ln>
            <a:noFill/>
          </a:ln>
        </p:spPr>
      </p:pic>
      <p:sp>
        <p:nvSpPr>
          <p:cNvPr id="189" name="Google Shape;189;p4"/>
          <p:cNvSpPr txBox="1"/>
          <p:nvPr>
            <p:ph idx="1" type="body"/>
          </p:nvPr>
        </p:nvSpPr>
        <p:spPr>
          <a:xfrm>
            <a:off x="5224640" y="1474075"/>
            <a:ext cx="6937578" cy="5324168"/>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rPr lang="ja-JP" sz="2400">
                <a:latin typeface="Arial"/>
                <a:ea typeface="Arial"/>
                <a:cs typeface="Arial"/>
                <a:sym typeface="Arial"/>
              </a:rPr>
              <a:t>①(          )：眼球の前面中央部をおおう膜</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②(          ) ：光の量を調節</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③(          ) ：網膜へ焦点を合わせるレンズ</a:t>
            </a:r>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④(          ) ：②や③を調節</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⑤(          ) ：眼球全体の丸みを保つゼリー状</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⑥ (          ) ：光の刺激を取り込んで視神経に伝達。</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⑦　脈絡膜：網膜に酸素を供給</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⑧ (          ) ：網膜の後ろにある反射板。</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		網膜を通過した光を反射して再度網</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		膜を刺激する。夜行性動物で発達。</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⑨ (          ) ：眼球全体を保護</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⑩　視神経：光の刺激を電気信号に変えて脳へ送る　　　　　　　　　　　　　　　　　　　　　　　　　　　　　</a:t>
            </a:r>
            <a:endParaRPr sz="2400">
              <a:latin typeface="Arial"/>
              <a:ea typeface="Arial"/>
              <a:cs typeface="Arial"/>
              <a:sym typeface="Arial"/>
            </a:endParaRPr>
          </a:p>
        </p:txBody>
      </p:sp>
      <p:sp>
        <p:nvSpPr>
          <p:cNvPr id="190" name="Google Shape;190;p4"/>
          <p:cNvSpPr txBox="1"/>
          <p:nvPr/>
        </p:nvSpPr>
        <p:spPr>
          <a:xfrm>
            <a:off x="230659" y="3056237"/>
            <a:ext cx="3707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①</a:t>
            </a:r>
            <a:endParaRPr sz="1800">
              <a:solidFill>
                <a:schemeClr val="dk1"/>
              </a:solidFill>
              <a:latin typeface="Calibri"/>
              <a:ea typeface="Calibri"/>
              <a:cs typeface="Calibri"/>
              <a:sym typeface="Calibri"/>
            </a:endParaRPr>
          </a:p>
        </p:txBody>
      </p:sp>
      <p:sp>
        <p:nvSpPr>
          <p:cNvPr id="191" name="Google Shape;191;p4"/>
          <p:cNvSpPr txBox="1"/>
          <p:nvPr/>
        </p:nvSpPr>
        <p:spPr>
          <a:xfrm>
            <a:off x="492958" y="2711902"/>
            <a:ext cx="3707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②</a:t>
            </a:r>
            <a:endParaRPr sz="1800">
              <a:solidFill>
                <a:schemeClr val="dk1"/>
              </a:solidFill>
              <a:latin typeface="Calibri"/>
              <a:ea typeface="Calibri"/>
              <a:cs typeface="Calibri"/>
              <a:sym typeface="Calibri"/>
            </a:endParaRPr>
          </a:p>
        </p:txBody>
      </p:sp>
      <p:cxnSp>
        <p:nvCxnSpPr>
          <p:cNvPr id="192" name="Google Shape;192;p4"/>
          <p:cNvCxnSpPr/>
          <p:nvPr/>
        </p:nvCxnSpPr>
        <p:spPr>
          <a:xfrm>
            <a:off x="568410" y="3361038"/>
            <a:ext cx="243765" cy="280086"/>
          </a:xfrm>
          <a:prstGeom prst="straightConnector1">
            <a:avLst/>
          </a:prstGeom>
          <a:noFill/>
          <a:ln cap="flat" cmpd="sng" w="9525">
            <a:solidFill>
              <a:schemeClr val="dk1"/>
            </a:solidFill>
            <a:prstDash val="solid"/>
            <a:round/>
            <a:headEnd len="sm" w="sm" type="none"/>
            <a:tailEnd len="med" w="med" type="triangle"/>
          </a:ln>
        </p:spPr>
      </p:cxnSp>
      <p:cxnSp>
        <p:nvCxnSpPr>
          <p:cNvPr id="193" name="Google Shape;193;p4"/>
          <p:cNvCxnSpPr/>
          <p:nvPr/>
        </p:nvCxnSpPr>
        <p:spPr>
          <a:xfrm>
            <a:off x="788209" y="3007532"/>
            <a:ext cx="524599" cy="633592"/>
          </a:xfrm>
          <a:prstGeom prst="straightConnector1">
            <a:avLst/>
          </a:prstGeom>
          <a:noFill/>
          <a:ln cap="flat" cmpd="sng" w="9525">
            <a:solidFill>
              <a:schemeClr val="dk1"/>
            </a:solidFill>
            <a:prstDash val="solid"/>
            <a:round/>
            <a:headEnd len="sm" w="sm" type="none"/>
            <a:tailEnd len="med" w="med" type="triangle"/>
          </a:ln>
        </p:spPr>
      </p:cxnSp>
      <p:sp>
        <p:nvSpPr>
          <p:cNvPr id="194" name="Google Shape;194;p4"/>
          <p:cNvSpPr txBox="1"/>
          <p:nvPr/>
        </p:nvSpPr>
        <p:spPr>
          <a:xfrm>
            <a:off x="1312808" y="4082117"/>
            <a:ext cx="3707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③</a:t>
            </a:r>
            <a:endParaRPr sz="1800">
              <a:solidFill>
                <a:schemeClr val="dk1"/>
              </a:solidFill>
              <a:latin typeface="Calibri"/>
              <a:ea typeface="Calibri"/>
              <a:cs typeface="Calibri"/>
              <a:sym typeface="Calibri"/>
            </a:endParaRPr>
          </a:p>
        </p:txBody>
      </p:sp>
      <p:sp>
        <p:nvSpPr>
          <p:cNvPr id="195" name="Google Shape;195;p4"/>
          <p:cNvSpPr txBox="1"/>
          <p:nvPr/>
        </p:nvSpPr>
        <p:spPr>
          <a:xfrm>
            <a:off x="720620" y="2170031"/>
            <a:ext cx="3707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④</a:t>
            </a:r>
            <a:endParaRPr sz="1800">
              <a:solidFill>
                <a:schemeClr val="dk1"/>
              </a:solidFill>
              <a:latin typeface="Calibri"/>
              <a:ea typeface="Calibri"/>
              <a:cs typeface="Calibri"/>
              <a:sym typeface="Calibri"/>
            </a:endParaRPr>
          </a:p>
        </p:txBody>
      </p:sp>
      <p:cxnSp>
        <p:nvCxnSpPr>
          <p:cNvPr id="196" name="Google Shape;196;p4"/>
          <p:cNvCxnSpPr/>
          <p:nvPr/>
        </p:nvCxnSpPr>
        <p:spPr>
          <a:xfrm>
            <a:off x="1050508" y="2494599"/>
            <a:ext cx="761435" cy="586635"/>
          </a:xfrm>
          <a:prstGeom prst="straightConnector1">
            <a:avLst/>
          </a:prstGeom>
          <a:noFill/>
          <a:ln cap="flat" cmpd="sng" w="9525">
            <a:solidFill>
              <a:schemeClr val="dk1"/>
            </a:solidFill>
            <a:prstDash val="solid"/>
            <a:round/>
            <a:headEnd len="sm" w="sm" type="none"/>
            <a:tailEnd len="med" w="med" type="triangle"/>
          </a:ln>
        </p:spPr>
      </p:cxnSp>
      <p:cxnSp>
        <p:nvCxnSpPr>
          <p:cNvPr id="197" name="Google Shape;197;p4"/>
          <p:cNvCxnSpPr/>
          <p:nvPr/>
        </p:nvCxnSpPr>
        <p:spPr>
          <a:xfrm flipH="1">
            <a:off x="1642696" y="3140992"/>
            <a:ext cx="169247" cy="360089"/>
          </a:xfrm>
          <a:prstGeom prst="straightConnector1">
            <a:avLst/>
          </a:prstGeom>
          <a:noFill/>
          <a:ln cap="flat" cmpd="sng" w="9525">
            <a:solidFill>
              <a:schemeClr val="dk1"/>
            </a:solidFill>
            <a:prstDash val="solid"/>
            <a:round/>
            <a:headEnd len="sm" w="sm" type="none"/>
            <a:tailEnd len="sm" w="sm" type="none"/>
          </a:ln>
        </p:spPr>
      </p:cxnSp>
      <p:cxnSp>
        <p:nvCxnSpPr>
          <p:cNvPr id="198" name="Google Shape;198;p4"/>
          <p:cNvCxnSpPr/>
          <p:nvPr/>
        </p:nvCxnSpPr>
        <p:spPr>
          <a:xfrm flipH="1">
            <a:off x="1697361" y="3174450"/>
            <a:ext cx="139296" cy="360089"/>
          </a:xfrm>
          <a:prstGeom prst="straightConnector1">
            <a:avLst/>
          </a:prstGeom>
          <a:noFill/>
          <a:ln cap="flat" cmpd="sng" w="9525">
            <a:solidFill>
              <a:schemeClr val="dk1"/>
            </a:solidFill>
            <a:prstDash val="solid"/>
            <a:round/>
            <a:headEnd len="sm" w="sm" type="none"/>
            <a:tailEnd len="sm" w="sm" type="none"/>
          </a:ln>
        </p:spPr>
      </p:cxnSp>
      <p:cxnSp>
        <p:nvCxnSpPr>
          <p:cNvPr id="199" name="Google Shape;199;p4"/>
          <p:cNvCxnSpPr/>
          <p:nvPr/>
        </p:nvCxnSpPr>
        <p:spPr>
          <a:xfrm rot="10800000">
            <a:off x="1499655" y="4952888"/>
            <a:ext cx="143041" cy="294615"/>
          </a:xfrm>
          <a:prstGeom prst="straightConnector1">
            <a:avLst/>
          </a:prstGeom>
          <a:noFill/>
          <a:ln cap="flat" cmpd="sng" w="9525">
            <a:solidFill>
              <a:schemeClr val="dk1"/>
            </a:solidFill>
            <a:prstDash val="solid"/>
            <a:round/>
            <a:headEnd len="sm" w="sm" type="none"/>
            <a:tailEnd len="sm" w="sm" type="none"/>
          </a:ln>
        </p:spPr>
      </p:cxnSp>
      <p:cxnSp>
        <p:nvCxnSpPr>
          <p:cNvPr id="200" name="Google Shape;200;p4"/>
          <p:cNvCxnSpPr/>
          <p:nvPr/>
        </p:nvCxnSpPr>
        <p:spPr>
          <a:xfrm rot="10800000">
            <a:off x="1571175" y="4892442"/>
            <a:ext cx="101472" cy="355061"/>
          </a:xfrm>
          <a:prstGeom prst="straightConnector1">
            <a:avLst/>
          </a:prstGeom>
          <a:noFill/>
          <a:ln cap="flat" cmpd="sng" w="9525">
            <a:solidFill>
              <a:schemeClr val="dk1"/>
            </a:solidFill>
            <a:prstDash val="solid"/>
            <a:round/>
            <a:headEnd len="sm" w="sm" type="none"/>
            <a:tailEnd len="sm" w="sm" type="none"/>
          </a:ln>
        </p:spPr>
      </p:cxnSp>
      <p:sp>
        <p:nvSpPr>
          <p:cNvPr id="201" name="Google Shape;201;p4"/>
          <p:cNvSpPr txBox="1"/>
          <p:nvPr/>
        </p:nvSpPr>
        <p:spPr>
          <a:xfrm>
            <a:off x="2528963" y="4011251"/>
            <a:ext cx="3707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⑤</a:t>
            </a:r>
            <a:endParaRPr sz="1800">
              <a:solidFill>
                <a:schemeClr val="dk1"/>
              </a:solidFill>
              <a:latin typeface="Calibri"/>
              <a:ea typeface="Calibri"/>
              <a:cs typeface="Calibri"/>
              <a:sym typeface="Calibri"/>
            </a:endParaRPr>
          </a:p>
        </p:txBody>
      </p:sp>
      <p:sp>
        <p:nvSpPr>
          <p:cNvPr id="202" name="Google Shape;202;p4"/>
          <p:cNvSpPr txBox="1"/>
          <p:nvPr/>
        </p:nvSpPr>
        <p:spPr>
          <a:xfrm>
            <a:off x="3439106" y="3321036"/>
            <a:ext cx="3707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⑥</a:t>
            </a:r>
            <a:endParaRPr sz="1800">
              <a:solidFill>
                <a:schemeClr val="dk1"/>
              </a:solidFill>
              <a:latin typeface="Calibri"/>
              <a:ea typeface="Calibri"/>
              <a:cs typeface="Calibri"/>
              <a:sym typeface="Calibri"/>
            </a:endParaRPr>
          </a:p>
        </p:txBody>
      </p:sp>
      <p:cxnSp>
        <p:nvCxnSpPr>
          <p:cNvPr id="203" name="Google Shape;203;p4"/>
          <p:cNvCxnSpPr/>
          <p:nvPr/>
        </p:nvCxnSpPr>
        <p:spPr>
          <a:xfrm>
            <a:off x="3809809" y="3534539"/>
            <a:ext cx="416582" cy="215587"/>
          </a:xfrm>
          <a:prstGeom prst="straightConnector1">
            <a:avLst/>
          </a:prstGeom>
          <a:noFill/>
          <a:ln cap="flat" cmpd="sng" w="9525">
            <a:solidFill>
              <a:schemeClr val="dk1"/>
            </a:solidFill>
            <a:prstDash val="solid"/>
            <a:round/>
            <a:headEnd len="sm" w="sm" type="none"/>
            <a:tailEnd len="med" w="med" type="triangle"/>
          </a:ln>
        </p:spPr>
      </p:cxnSp>
      <p:sp>
        <p:nvSpPr>
          <p:cNvPr id="204" name="Google Shape;204;p4"/>
          <p:cNvSpPr txBox="1"/>
          <p:nvPr/>
        </p:nvSpPr>
        <p:spPr>
          <a:xfrm>
            <a:off x="3068403" y="1723628"/>
            <a:ext cx="3707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⑦</a:t>
            </a:r>
            <a:endParaRPr sz="1800">
              <a:solidFill>
                <a:schemeClr val="dk1"/>
              </a:solidFill>
              <a:latin typeface="Calibri"/>
              <a:ea typeface="Calibri"/>
              <a:cs typeface="Calibri"/>
              <a:sym typeface="Calibri"/>
            </a:endParaRPr>
          </a:p>
        </p:txBody>
      </p:sp>
      <p:cxnSp>
        <p:nvCxnSpPr>
          <p:cNvPr id="205" name="Google Shape;205;p4"/>
          <p:cNvCxnSpPr>
            <a:stCxn id="204" idx="2"/>
          </p:cNvCxnSpPr>
          <p:nvPr/>
        </p:nvCxnSpPr>
        <p:spPr>
          <a:xfrm>
            <a:off x="3253755" y="2092960"/>
            <a:ext cx="305100" cy="573600"/>
          </a:xfrm>
          <a:prstGeom prst="straightConnector1">
            <a:avLst/>
          </a:prstGeom>
          <a:noFill/>
          <a:ln cap="flat" cmpd="sng" w="9525">
            <a:solidFill>
              <a:schemeClr val="dk1"/>
            </a:solidFill>
            <a:prstDash val="solid"/>
            <a:round/>
            <a:headEnd len="sm" w="sm" type="none"/>
            <a:tailEnd len="med" w="med" type="triangle"/>
          </a:ln>
        </p:spPr>
      </p:cxnSp>
      <p:sp>
        <p:nvSpPr>
          <p:cNvPr id="206" name="Google Shape;206;p4"/>
          <p:cNvSpPr txBox="1"/>
          <p:nvPr/>
        </p:nvSpPr>
        <p:spPr>
          <a:xfrm>
            <a:off x="3860176" y="1723628"/>
            <a:ext cx="3707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⑧</a:t>
            </a:r>
            <a:endParaRPr sz="1800">
              <a:solidFill>
                <a:schemeClr val="dk1"/>
              </a:solidFill>
              <a:latin typeface="Calibri"/>
              <a:ea typeface="Calibri"/>
              <a:cs typeface="Calibri"/>
              <a:sym typeface="Calibri"/>
            </a:endParaRPr>
          </a:p>
        </p:txBody>
      </p:sp>
      <p:cxnSp>
        <p:nvCxnSpPr>
          <p:cNvPr id="207" name="Google Shape;207;p4"/>
          <p:cNvCxnSpPr>
            <a:stCxn id="206" idx="2"/>
          </p:cNvCxnSpPr>
          <p:nvPr/>
        </p:nvCxnSpPr>
        <p:spPr>
          <a:xfrm flipH="1">
            <a:off x="3740428" y="2092960"/>
            <a:ext cx="305100" cy="753000"/>
          </a:xfrm>
          <a:prstGeom prst="straightConnector1">
            <a:avLst/>
          </a:prstGeom>
          <a:noFill/>
          <a:ln cap="flat" cmpd="sng" w="9525">
            <a:solidFill>
              <a:schemeClr val="dk1"/>
            </a:solidFill>
            <a:prstDash val="solid"/>
            <a:round/>
            <a:headEnd len="sm" w="sm" type="none"/>
            <a:tailEnd len="med" w="med" type="triangle"/>
          </a:ln>
        </p:spPr>
      </p:cxnSp>
      <p:sp>
        <p:nvSpPr>
          <p:cNvPr id="208" name="Google Shape;208;p4"/>
          <p:cNvSpPr/>
          <p:nvPr/>
        </p:nvSpPr>
        <p:spPr>
          <a:xfrm>
            <a:off x="398840" y="5819494"/>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⑨</a:t>
            </a:r>
            <a:endParaRPr sz="1800">
              <a:solidFill>
                <a:schemeClr val="dk1"/>
              </a:solidFill>
              <a:latin typeface="Calibri"/>
              <a:ea typeface="Calibri"/>
              <a:cs typeface="Calibri"/>
              <a:sym typeface="Calibri"/>
            </a:endParaRPr>
          </a:p>
        </p:txBody>
      </p:sp>
      <p:cxnSp>
        <p:nvCxnSpPr>
          <p:cNvPr id="209" name="Google Shape;209;p4"/>
          <p:cNvCxnSpPr/>
          <p:nvPr/>
        </p:nvCxnSpPr>
        <p:spPr>
          <a:xfrm flipH="1" rot="10800000">
            <a:off x="785937" y="5481730"/>
            <a:ext cx="592188" cy="401127"/>
          </a:xfrm>
          <a:prstGeom prst="straightConnector1">
            <a:avLst/>
          </a:prstGeom>
          <a:noFill/>
          <a:ln cap="flat" cmpd="sng" w="9525">
            <a:solidFill>
              <a:schemeClr val="dk1"/>
            </a:solidFill>
            <a:prstDash val="solid"/>
            <a:round/>
            <a:headEnd len="sm" w="sm" type="none"/>
            <a:tailEnd len="med" w="med" type="triangle"/>
          </a:ln>
        </p:spPr>
      </p:cxnSp>
      <p:sp>
        <p:nvSpPr>
          <p:cNvPr id="210" name="Google Shape;210;p4"/>
          <p:cNvSpPr/>
          <p:nvPr/>
        </p:nvSpPr>
        <p:spPr>
          <a:xfrm>
            <a:off x="4226391" y="5418366"/>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⑩</a:t>
            </a:r>
            <a:endParaRPr sz="1800">
              <a:solidFill>
                <a:schemeClr val="dk1"/>
              </a:solidFill>
              <a:latin typeface="Calibri"/>
              <a:ea typeface="Calibri"/>
              <a:cs typeface="Calibri"/>
              <a:sym typeface="Calibri"/>
            </a:endParaRPr>
          </a:p>
        </p:txBody>
      </p:sp>
      <p:pic>
        <p:nvPicPr>
          <p:cNvPr id="211" name="Google Shape;211;p4"/>
          <p:cNvPicPr preferRelativeResize="0"/>
          <p:nvPr/>
        </p:nvPicPr>
        <p:blipFill rotWithShape="1">
          <a:blip r:embed="rId4">
            <a:alphaModFix/>
          </a:blip>
          <a:srcRect b="0" l="0" r="0" t="0"/>
          <a:stretch/>
        </p:blipFill>
        <p:spPr>
          <a:xfrm>
            <a:off x="39384" y="158023"/>
            <a:ext cx="1338741" cy="937516"/>
          </a:xfrm>
          <a:prstGeom prst="rect">
            <a:avLst/>
          </a:prstGeom>
          <a:noFill/>
          <a:ln>
            <a:noFill/>
          </a:ln>
        </p:spPr>
      </p:pic>
      <p:sp>
        <p:nvSpPr>
          <p:cNvPr id="212" name="Google Shape;212;p4"/>
          <p:cNvSpPr txBox="1"/>
          <p:nvPr>
            <p:ph type="title"/>
          </p:nvPr>
        </p:nvSpPr>
        <p:spPr>
          <a:xfrm>
            <a:off x="1529882" y="405010"/>
            <a:ext cx="2739568" cy="8355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ja-JP">
                <a:latin typeface="Arial"/>
                <a:ea typeface="Arial"/>
                <a:cs typeface="Arial"/>
                <a:sym typeface="Arial"/>
              </a:rPr>
              <a:t>眼の構造</a:t>
            </a:r>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5"/>
          <p:cNvPicPr preferRelativeResize="0"/>
          <p:nvPr/>
        </p:nvPicPr>
        <p:blipFill rotWithShape="1">
          <a:blip r:embed="rId3">
            <a:alphaModFix/>
          </a:blip>
          <a:srcRect b="0" l="0" r="0" t="0"/>
          <a:stretch/>
        </p:blipFill>
        <p:spPr>
          <a:xfrm>
            <a:off x="82087" y="1753991"/>
            <a:ext cx="5552381" cy="4980952"/>
          </a:xfrm>
          <a:prstGeom prst="rect">
            <a:avLst/>
          </a:prstGeom>
          <a:noFill/>
          <a:ln>
            <a:noFill/>
          </a:ln>
        </p:spPr>
      </p:pic>
      <p:sp>
        <p:nvSpPr>
          <p:cNvPr id="219" name="Google Shape;219;p5"/>
          <p:cNvSpPr txBox="1"/>
          <p:nvPr>
            <p:ph idx="1" type="body"/>
          </p:nvPr>
        </p:nvSpPr>
        <p:spPr>
          <a:xfrm>
            <a:off x="5224640" y="1474075"/>
            <a:ext cx="6937578" cy="5324168"/>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rPr lang="ja-JP" sz="2400">
                <a:latin typeface="Arial"/>
                <a:ea typeface="Arial"/>
                <a:cs typeface="Arial"/>
                <a:sym typeface="Arial"/>
              </a:rPr>
              <a:t>①(          )：眼球の前面中央部をおおう膜</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②(          ) ：光の量を調節</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③(          ) ：網膜へ焦点を合わせるレンズ</a:t>
            </a:r>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④(          ) ：虹彩や水晶体を調節</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⑤(          ) ：眼球全体の丸みを保つゼリー状</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⑥ (          ) ：光の刺激を取り込んで視神経に伝達。</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⑦　脈絡膜：網膜に酸素を供給</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⑧ (          ) ：網膜の後ろにある反射板。</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		網膜を通過した光を反射して再度網</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		膜を刺激する。夜行性動物で発達。</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⑨ (          ) ：眼球全体を保護</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ja-JP" sz="2400">
                <a:latin typeface="Arial"/>
                <a:ea typeface="Arial"/>
                <a:cs typeface="Arial"/>
                <a:sym typeface="Arial"/>
              </a:rPr>
              <a:t>⑩　視神経：光の刺激を電気信号に変えて脳へ送る　　　　　　　　　　　　　　　　　　　　　　　　　　　　　</a:t>
            </a:r>
            <a:endParaRPr sz="2400">
              <a:latin typeface="Arial"/>
              <a:ea typeface="Arial"/>
              <a:cs typeface="Arial"/>
              <a:sym typeface="Arial"/>
            </a:endParaRPr>
          </a:p>
        </p:txBody>
      </p:sp>
      <p:sp>
        <p:nvSpPr>
          <p:cNvPr id="220" name="Google Shape;220;p5"/>
          <p:cNvSpPr txBox="1"/>
          <p:nvPr/>
        </p:nvSpPr>
        <p:spPr>
          <a:xfrm>
            <a:off x="230659" y="3056237"/>
            <a:ext cx="3707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①</a:t>
            </a:r>
            <a:endParaRPr sz="1800">
              <a:solidFill>
                <a:schemeClr val="dk1"/>
              </a:solidFill>
              <a:latin typeface="Calibri"/>
              <a:ea typeface="Calibri"/>
              <a:cs typeface="Calibri"/>
              <a:sym typeface="Calibri"/>
            </a:endParaRPr>
          </a:p>
        </p:txBody>
      </p:sp>
      <p:sp>
        <p:nvSpPr>
          <p:cNvPr id="221" name="Google Shape;221;p5"/>
          <p:cNvSpPr txBox="1"/>
          <p:nvPr/>
        </p:nvSpPr>
        <p:spPr>
          <a:xfrm>
            <a:off x="492958" y="2711902"/>
            <a:ext cx="3707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②</a:t>
            </a:r>
            <a:endParaRPr sz="1800">
              <a:solidFill>
                <a:schemeClr val="dk1"/>
              </a:solidFill>
              <a:latin typeface="Calibri"/>
              <a:ea typeface="Calibri"/>
              <a:cs typeface="Calibri"/>
              <a:sym typeface="Calibri"/>
            </a:endParaRPr>
          </a:p>
        </p:txBody>
      </p:sp>
      <p:cxnSp>
        <p:nvCxnSpPr>
          <p:cNvPr id="222" name="Google Shape;222;p5"/>
          <p:cNvCxnSpPr/>
          <p:nvPr/>
        </p:nvCxnSpPr>
        <p:spPr>
          <a:xfrm>
            <a:off x="568410" y="3361038"/>
            <a:ext cx="243765" cy="280086"/>
          </a:xfrm>
          <a:prstGeom prst="straightConnector1">
            <a:avLst/>
          </a:prstGeom>
          <a:noFill/>
          <a:ln cap="flat" cmpd="sng" w="9525">
            <a:solidFill>
              <a:schemeClr val="dk1"/>
            </a:solidFill>
            <a:prstDash val="solid"/>
            <a:round/>
            <a:headEnd len="sm" w="sm" type="none"/>
            <a:tailEnd len="med" w="med" type="triangle"/>
          </a:ln>
        </p:spPr>
      </p:cxnSp>
      <p:cxnSp>
        <p:nvCxnSpPr>
          <p:cNvPr id="223" name="Google Shape;223;p5"/>
          <p:cNvCxnSpPr/>
          <p:nvPr/>
        </p:nvCxnSpPr>
        <p:spPr>
          <a:xfrm>
            <a:off x="788209" y="3007532"/>
            <a:ext cx="524599" cy="633592"/>
          </a:xfrm>
          <a:prstGeom prst="straightConnector1">
            <a:avLst/>
          </a:prstGeom>
          <a:noFill/>
          <a:ln cap="flat" cmpd="sng" w="9525">
            <a:solidFill>
              <a:schemeClr val="dk1"/>
            </a:solidFill>
            <a:prstDash val="solid"/>
            <a:round/>
            <a:headEnd len="sm" w="sm" type="none"/>
            <a:tailEnd len="med" w="med" type="triangle"/>
          </a:ln>
        </p:spPr>
      </p:cxnSp>
      <p:sp>
        <p:nvSpPr>
          <p:cNvPr id="224" name="Google Shape;224;p5"/>
          <p:cNvSpPr txBox="1"/>
          <p:nvPr/>
        </p:nvSpPr>
        <p:spPr>
          <a:xfrm>
            <a:off x="1312808" y="4082117"/>
            <a:ext cx="3707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③</a:t>
            </a:r>
            <a:endParaRPr sz="1800">
              <a:solidFill>
                <a:schemeClr val="dk1"/>
              </a:solidFill>
              <a:latin typeface="Calibri"/>
              <a:ea typeface="Calibri"/>
              <a:cs typeface="Calibri"/>
              <a:sym typeface="Calibri"/>
            </a:endParaRPr>
          </a:p>
        </p:txBody>
      </p:sp>
      <p:sp>
        <p:nvSpPr>
          <p:cNvPr id="225" name="Google Shape;225;p5"/>
          <p:cNvSpPr txBox="1"/>
          <p:nvPr/>
        </p:nvSpPr>
        <p:spPr>
          <a:xfrm>
            <a:off x="720620" y="2170031"/>
            <a:ext cx="3707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④</a:t>
            </a:r>
            <a:endParaRPr sz="1800">
              <a:solidFill>
                <a:schemeClr val="dk1"/>
              </a:solidFill>
              <a:latin typeface="Calibri"/>
              <a:ea typeface="Calibri"/>
              <a:cs typeface="Calibri"/>
              <a:sym typeface="Calibri"/>
            </a:endParaRPr>
          </a:p>
        </p:txBody>
      </p:sp>
      <p:cxnSp>
        <p:nvCxnSpPr>
          <p:cNvPr id="226" name="Google Shape;226;p5"/>
          <p:cNvCxnSpPr/>
          <p:nvPr/>
        </p:nvCxnSpPr>
        <p:spPr>
          <a:xfrm>
            <a:off x="1050508" y="2494599"/>
            <a:ext cx="761435" cy="586635"/>
          </a:xfrm>
          <a:prstGeom prst="straightConnector1">
            <a:avLst/>
          </a:prstGeom>
          <a:noFill/>
          <a:ln cap="flat" cmpd="sng" w="9525">
            <a:solidFill>
              <a:schemeClr val="dk1"/>
            </a:solidFill>
            <a:prstDash val="solid"/>
            <a:round/>
            <a:headEnd len="sm" w="sm" type="none"/>
            <a:tailEnd len="med" w="med" type="triangle"/>
          </a:ln>
        </p:spPr>
      </p:cxnSp>
      <p:cxnSp>
        <p:nvCxnSpPr>
          <p:cNvPr id="227" name="Google Shape;227;p5"/>
          <p:cNvCxnSpPr/>
          <p:nvPr/>
        </p:nvCxnSpPr>
        <p:spPr>
          <a:xfrm flipH="1">
            <a:off x="1642696" y="3140992"/>
            <a:ext cx="169247" cy="360089"/>
          </a:xfrm>
          <a:prstGeom prst="straightConnector1">
            <a:avLst/>
          </a:prstGeom>
          <a:noFill/>
          <a:ln cap="flat" cmpd="sng" w="9525">
            <a:solidFill>
              <a:schemeClr val="dk1"/>
            </a:solidFill>
            <a:prstDash val="solid"/>
            <a:round/>
            <a:headEnd len="sm" w="sm" type="none"/>
            <a:tailEnd len="sm" w="sm" type="none"/>
          </a:ln>
        </p:spPr>
      </p:cxnSp>
      <p:cxnSp>
        <p:nvCxnSpPr>
          <p:cNvPr id="228" name="Google Shape;228;p5"/>
          <p:cNvCxnSpPr/>
          <p:nvPr/>
        </p:nvCxnSpPr>
        <p:spPr>
          <a:xfrm flipH="1">
            <a:off x="1697361" y="3174450"/>
            <a:ext cx="139296" cy="360089"/>
          </a:xfrm>
          <a:prstGeom prst="straightConnector1">
            <a:avLst/>
          </a:prstGeom>
          <a:noFill/>
          <a:ln cap="flat" cmpd="sng" w="9525">
            <a:solidFill>
              <a:schemeClr val="dk1"/>
            </a:solidFill>
            <a:prstDash val="solid"/>
            <a:round/>
            <a:headEnd len="sm" w="sm" type="none"/>
            <a:tailEnd len="sm" w="sm" type="none"/>
          </a:ln>
        </p:spPr>
      </p:cxnSp>
      <p:cxnSp>
        <p:nvCxnSpPr>
          <p:cNvPr id="229" name="Google Shape;229;p5"/>
          <p:cNvCxnSpPr/>
          <p:nvPr/>
        </p:nvCxnSpPr>
        <p:spPr>
          <a:xfrm rot="10800000">
            <a:off x="1499655" y="4952888"/>
            <a:ext cx="143041" cy="294615"/>
          </a:xfrm>
          <a:prstGeom prst="straightConnector1">
            <a:avLst/>
          </a:prstGeom>
          <a:noFill/>
          <a:ln cap="flat" cmpd="sng" w="9525">
            <a:solidFill>
              <a:schemeClr val="dk1"/>
            </a:solidFill>
            <a:prstDash val="solid"/>
            <a:round/>
            <a:headEnd len="sm" w="sm" type="none"/>
            <a:tailEnd len="sm" w="sm" type="none"/>
          </a:ln>
        </p:spPr>
      </p:cxnSp>
      <p:cxnSp>
        <p:nvCxnSpPr>
          <p:cNvPr id="230" name="Google Shape;230;p5"/>
          <p:cNvCxnSpPr/>
          <p:nvPr/>
        </p:nvCxnSpPr>
        <p:spPr>
          <a:xfrm rot="10800000">
            <a:off x="1571175" y="4892442"/>
            <a:ext cx="101472" cy="355061"/>
          </a:xfrm>
          <a:prstGeom prst="straightConnector1">
            <a:avLst/>
          </a:prstGeom>
          <a:noFill/>
          <a:ln cap="flat" cmpd="sng" w="9525">
            <a:solidFill>
              <a:schemeClr val="dk1"/>
            </a:solidFill>
            <a:prstDash val="solid"/>
            <a:round/>
            <a:headEnd len="sm" w="sm" type="none"/>
            <a:tailEnd len="sm" w="sm" type="none"/>
          </a:ln>
        </p:spPr>
      </p:cxnSp>
      <p:sp>
        <p:nvSpPr>
          <p:cNvPr id="231" name="Google Shape;231;p5"/>
          <p:cNvSpPr txBox="1"/>
          <p:nvPr/>
        </p:nvSpPr>
        <p:spPr>
          <a:xfrm>
            <a:off x="2528963" y="4011251"/>
            <a:ext cx="3707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⑤</a:t>
            </a:r>
            <a:endParaRPr sz="1800">
              <a:solidFill>
                <a:schemeClr val="dk1"/>
              </a:solidFill>
              <a:latin typeface="Calibri"/>
              <a:ea typeface="Calibri"/>
              <a:cs typeface="Calibri"/>
              <a:sym typeface="Calibri"/>
            </a:endParaRPr>
          </a:p>
        </p:txBody>
      </p:sp>
      <p:sp>
        <p:nvSpPr>
          <p:cNvPr id="232" name="Google Shape;232;p5"/>
          <p:cNvSpPr txBox="1"/>
          <p:nvPr/>
        </p:nvSpPr>
        <p:spPr>
          <a:xfrm>
            <a:off x="3439106" y="3321036"/>
            <a:ext cx="3707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⑥</a:t>
            </a:r>
            <a:endParaRPr sz="1800">
              <a:solidFill>
                <a:schemeClr val="dk1"/>
              </a:solidFill>
              <a:latin typeface="Calibri"/>
              <a:ea typeface="Calibri"/>
              <a:cs typeface="Calibri"/>
              <a:sym typeface="Calibri"/>
            </a:endParaRPr>
          </a:p>
        </p:txBody>
      </p:sp>
      <p:cxnSp>
        <p:nvCxnSpPr>
          <p:cNvPr id="233" name="Google Shape;233;p5"/>
          <p:cNvCxnSpPr/>
          <p:nvPr/>
        </p:nvCxnSpPr>
        <p:spPr>
          <a:xfrm>
            <a:off x="3809809" y="3534539"/>
            <a:ext cx="416582" cy="215587"/>
          </a:xfrm>
          <a:prstGeom prst="straightConnector1">
            <a:avLst/>
          </a:prstGeom>
          <a:noFill/>
          <a:ln cap="flat" cmpd="sng" w="9525">
            <a:solidFill>
              <a:schemeClr val="dk1"/>
            </a:solidFill>
            <a:prstDash val="solid"/>
            <a:round/>
            <a:headEnd len="sm" w="sm" type="none"/>
            <a:tailEnd len="med" w="med" type="triangle"/>
          </a:ln>
        </p:spPr>
      </p:cxnSp>
      <p:sp>
        <p:nvSpPr>
          <p:cNvPr id="234" name="Google Shape;234;p5"/>
          <p:cNvSpPr txBox="1"/>
          <p:nvPr/>
        </p:nvSpPr>
        <p:spPr>
          <a:xfrm>
            <a:off x="3068403" y="1723628"/>
            <a:ext cx="3707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⑦</a:t>
            </a:r>
            <a:endParaRPr sz="1800">
              <a:solidFill>
                <a:schemeClr val="dk1"/>
              </a:solidFill>
              <a:latin typeface="Calibri"/>
              <a:ea typeface="Calibri"/>
              <a:cs typeface="Calibri"/>
              <a:sym typeface="Calibri"/>
            </a:endParaRPr>
          </a:p>
        </p:txBody>
      </p:sp>
      <p:cxnSp>
        <p:nvCxnSpPr>
          <p:cNvPr id="235" name="Google Shape;235;p5"/>
          <p:cNvCxnSpPr>
            <a:stCxn id="234" idx="2"/>
          </p:cNvCxnSpPr>
          <p:nvPr/>
        </p:nvCxnSpPr>
        <p:spPr>
          <a:xfrm>
            <a:off x="3253755" y="2092960"/>
            <a:ext cx="305100" cy="573600"/>
          </a:xfrm>
          <a:prstGeom prst="straightConnector1">
            <a:avLst/>
          </a:prstGeom>
          <a:noFill/>
          <a:ln cap="flat" cmpd="sng" w="9525">
            <a:solidFill>
              <a:schemeClr val="dk1"/>
            </a:solidFill>
            <a:prstDash val="solid"/>
            <a:round/>
            <a:headEnd len="sm" w="sm" type="none"/>
            <a:tailEnd len="med" w="med" type="triangle"/>
          </a:ln>
        </p:spPr>
      </p:cxnSp>
      <p:sp>
        <p:nvSpPr>
          <p:cNvPr id="236" name="Google Shape;236;p5"/>
          <p:cNvSpPr txBox="1"/>
          <p:nvPr/>
        </p:nvSpPr>
        <p:spPr>
          <a:xfrm>
            <a:off x="3860176" y="1723628"/>
            <a:ext cx="3707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⑧</a:t>
            </a:r>
            <a:endParaRPr sz="1800">
              <a:solidFill>
                <a:schemeClr val="dk1"/>
              </a:solidFill>
              <a:latin typeface="Calibri"/>
              <a:ea typeface="Calibri"/>
              <a:cs typeface="Calibri"/>
              <a:sym typeface="Calibri"/>
            </a:endParaRPr>
          </a:p>
        </p:txBody>
      </p:sp>
      <p:cxnSp>
        <p:nvCxnSpPr>
          <p:cNvPr id="237" name="Google Shape;237;p5"/>
          <p:cNvCxnSpPr>
            <a:stCxn id="236" idx="2"/>
          </p:cNvCxnSpPr>
          <p:nvPr/>
        </p:nvCxnSpPr>
        <p:spPr>
          <a:xfrm flipH="1">
            <a:off x="3740428" y="2092960"/>
            <a:ext cx="305100" cy="753000"/>
          </a:xfrm>
          <a:prstGeom prst="straightConnector1">
            <a:avLst/>
          </a:prstGeom>
          <a:noFill/>
          <a:ln cap="flat" cmpd="sng" w="9525">
            <a:solidFill>
              <a:schemeClr val="dk1"/>
            </a:solidFill>
            <a:prstDash val="solid"/>
            <a:round/>
            <a:headEnd len="sm" w="sm" type="none"/>
            <a:tailEnd len="med" w="med" type="triangle"/>
          </a:ln>
        </p:spPr>
      </p:cxnSp>
      <p:sp>
        <p:nvSpPr>
          <p:cNvPr id="238" name="Google Shape;238;p5"/>
          <p:cNvSpPr/>
          <p:nvPr/>
        </p:nvSpPr>
        <p:spPr>
          <a:xfrm>
            <a:off x="398840" y="5819494"/>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⑨</a:t>
            </a:r>
            <a:endParaRPr sz="1800">
              <a:solidFill>
                <a:schemeClr val="dk1"/>
              </a:solidFill>
              <a:latin typeface="Calibri"/>
              <a:ea typeface="Calibri"/>
              <a:cs typeface="Calibri"/>
              <a:sym typeface="Calibri"/>
            </a:endParaRPr>
          </a:p>
        </p:txBody>
      </p:sp>
      <p:cxnSp>
        <p:nvCxnSpPr>
          <p:cNvPr id="239" name="Google Shape;239;p5"/>
          <p:cNvCxnSpPr/>
          <p:nvPr/>
        </p:nvCxnSpPr>
        <p:spPr>
          <a:xfrm flipH="1" rot="10800000">
            <a:off x="785937" y="5481730"/>
            <a:ext cx="592188" cy="401127"/>
          </a:xfrm>
          <a:prstGeom prst="straightConnector1">
            <a:avLst/>
          </a:prstGeom>
          <a:noFill/>
          <a:ln cap="flat" cmpd="sng" w="9525">
            <a:solidFill>
              <a:schemeClr val="dk1"/>
            </a:solidFill>
            <a:prstDash val="solid"/>
            <a:round/>
            <a:headEnd len="sm" w="sm" type="none"/>
            <a:tailEnd len="med" w="med" type="triangle"/>
          </a:ln>
        </p:spPr>
      </p:cxnSp>
      <p:sp>
        <p:nvSpPr>
          <p:cNvPr id="240" name="Google Shape;240;p5"/>
          <p:cNvSpPr/>
          <p:nvPr/>
        </p:nvSpPr>
        <p:spPr>
          <a:xfrm>
            <a:off x="4226391" y="5418366"/>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⑩</a:t>
            </a:r>
            <a:endParaRPr sz="1800">
              <a:solidFill>
                <a:schemeClr val="dk1"/>
              </a:solidFill>
              <a:latin typeface="Calibri"/>
              <a:ea typeface="Calibri"/>
              <a:cs typeface="Calibri"/>
              <a:sym typeface="Calibri"/>
            </a:endParaRPr>
          </a:p>
        </p:txBody>
      </p:sp>
      <p:pic>
        <p:nvPicPr>
          <p:cNvPr id="241" name="Google Shape;241;p5"/>
          <p:cNvPicPr preferRelativeResize="0"/>
          <p:nvPr/>
        </p:nvPicPr>
        <p:blipFill rotWithShape="1">
          <a:blip r:embed="rId4">
            <a:alphaModFix/>
          </a:blip>
          <a:srcRect b="0" l="0" r="0" t="0"/>
          <a:stretch/>
        </p:blipFill>
        <p:spPr>
          <a:xfrm>
            <a:off x="39384" y="158023"/>
            <a:ext cx="1338741" cy="937516"/>
          </a:xfrm>
          <a:prstGeom prst="rect">
            <a:avLst/>
          </a:prstGeom>
          <a:noFill/>
          <a:ln>
            <a:noFill/>
          </a:ln>
        </p:spPr>
      </p:pic>
      <p:sp>
        <p:nvSpPr>
          <p:cNvPr id="242" name="Google Shape;242;p5"/>
          <p:cNvSpPr txBox="1"/>
          <p:nvPr>
            <p:ph type="title"/>
          </p:nvPr>
        </p:nvSpPr>
        <p:spPr>
          <a:xfrm>
            <a:off x="1529882" y="405010"/>
            <a:ext cx="2739568" cy="8355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ja-JP">
                <a:latin typeface="Arial"/>
                <a:ea typeface="Arial"/>
                <a:cs typeface="Arial"/>
                <a:sym typeface="Arial"/>
              </a:rPr>
              <a:t>眼の構造</a:t>
            </a:r>
            <a:endParaRPr>
              <a:latin typeface="Arial"/>
              <a:ea typeface="Arial"/>
              <a:cs typeface="Arial"/>
              <a:sym typeface="Arial"/>
            </a:endParaRPr>
          </a:p>
        </p:txBody>
      </p:sp>
      <p:sp>
        <p:nvSpPr>
          <p:cNvPr id="243" name="Google Shape;243;p5"/>
          <p:cNvSpPr txBox="1"/>
          <p:nvPr/>
        </p:nvSpPr>
        <p:spPr>
          <a:xfrm>
            <a:off x="5817403" y="1519712"/>
            <a:ext cx="7122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FF0000"/>
                </a:solidFill>
                <a:latin typeface="Arial"/>
                <a:ea typeface="Arial"/>
                <a:cs typeface="Arial"/>
                <a:sym typeface="Arial"/>
              </a:rPr>
              <a:t>角膜</a:t>
            </a:r>
            <a:endParaRPr sz="1800">
              <a:solidFill>
                <a:schemeClr val="dk1"/>
              </a:solidFill>
              <a:latin typeface="Calibri"/>
              <a:ea typeface="Calibri"/>
              <a:cs typeface="Calibri"/>
              <a:sym typeface="Calibri"/>
            </a:endParaRPr>
          </a:p>
        </p:txBody>
      </p:sp>
      <p:sp>
        <p:nvSpPr>
          <p:cNvPr id="244" name="Google Shape;244;p5"/>
          <p:cNvSpPr txBox="1"/>
          <p:nvPr/>
        </p:nvSpPr>
        <p:spPr>
          <a:xfrm>
            <a:off x="5817403" y="1982804"/>
            <a:ext cx="7122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FF0000"/>
                </a:solidFill>
                <a:latin typeface="Arial"/>
                <a:ea typeface="Arial"/>
                <a:cs typeface="Arial"/>
                <a:sym typeface="Arial"/>
              </a:rPr>
              <a:t>虹彩</a:t>
            </a:r>
            <a:endParaRPr sz="1800">
              <a:solidFill>
                <a:schemeClr val="dk1"/>
              </a:solidFill>
              <a:latin typeface="Calibri"/>
              <a:ea typeface="Calibri"/>
              <a:cs typeface="Calibri"/>
              <a:sym typeface="Calibri"/>
            </a:endParaRPr>
          </a:p>
        </p:txBody>
      </p:sp>
      <p:sp>
        <p:nvSpPr>
          <p:cNvPr id="245" name="Google Shape;245;p5"/>
          <p:cNvSpPr txBox="1"/>
          <p:nvPr/>
        </p:nvSpPr>
        <p:spPr>
          <a:xfrm>
            <a:off x="5752993" y="2379790"/>
            <a:ext cx="13232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FF0000"/>
                </a:solidFill>
                <a:latin typeface="Arial"/>
                <a:ea typeface="Arial"/>
                <a:cs typeface="Arial"/>
                <a:sym typeface="Arial"/>
              </a:rPr>
              <a:t>水晶体</a:t>
            </a:r>
            <a:endParaRPr sz="1800">
              <a:solidFill>
                <a:schemeClr val="dk1"/>
              </a:solidFill>
              <a:latin typeface="Calibri"/>
              <a:ea typeface="Calibri"/>
              <a:cs typeface="Calibri"/>
              <a:sym typeface="Calibri"/>
            </a:endParaRPr>
          </a:p>
        </p:txBody>
      </p:sp>
      <p:sp>
        <p:nvSpPr>
          <p:cNvPr id="246" name="Google Shape;246;p5"/>
          <p:cNvSpPr txBox="1"/>
          <p:nvPr/>
        </p:nvSpPr>
        <p:spPr>
          <a:xfrm>
            <a:off x="5743915" y="2787916"/>
            <a:ext cx="10135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FF0000"/>
                </a:solidFill>
                <a:latin typeface="Arial"/>
                <a:ea typeface="Arial"/>
                <a:cs typeface="Arial"/>
                <a:sym typeface="Arial"/>
              </a:rPr>
              <a:t>毛様体</a:t>
            </a:r>
            <a:endParaRPr sz="1800">
              <a:solidFill>
                <a:schemeClr val="dk1"/>
              </a:solidFill>
              <a:latin typeface="Calibri"/>
              <a:ea typeface="Calibri"/>
              <a:cs typeface="Calibri"/>
              <a:sym typeface="Calibri"/>
            </a:endParaRPr>
          </a:p>
        </p:txBody>
      </p:sp>
      <p:sp>
        <p:nvSpPr>
          <p:cNvPr id="247" name="Google Shape;247;p5"/>
          <p:cNvSpPr txBox="1"/>
          <p:nvPr/>
        </p:nvSpPr>
        <p:spPr>
          <a:xfrm>
            <a:off x="5774797" y="3240903"/>
            <a:ext cx="10839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FF0000"/>
                </a:solidFill>
                <a:latin typeface="Arial"/>
                <a:ea typeface="Arial"/>
                <a:cs typeface="Arial"/>
                <a:sym typeface="Arial"/>
              </a:rPr>
              <a:t>硝子体</a:t>
            </a:r>
            <a:endParaRPr sz="1800">
              <a:solidFill>
                <a:schemeClr val="dk1"/>
              </a:solidFill>
              <a:latin typeface="Calibri"/>
              <a:ea typeface="Calibri"/>
              <a:cs typeface="Calibri"/>
              <a:sym typeface="Calibri"/>
            </a:endParaRPr>
          </a:p>
        </p:txBody>
      </p:sp>
      <p:sp>
        <p:nvSpPr>
          <p:cNvPr id="248" name="Google Shape;248;p5"/>
          <p:cNvSpPr txBox="1"/>
          <p:nvPr/>
        </p:nvSpPr>
        <p:spPr>
          <a:xfrm>
            <a:off x="5918629" y="3641124"/>
            <a:ext cx="9400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FF0000"/>
                </a:solidFill>
                <a:latin typeface="Arial"/>
                <a:ea typeface="Arial"/>
                <a:cs typeface="Arial"/>
                <a:sym typeface="Arial"/>
              </a:rPr>
              <a:t>網膜</a:t>
            </a:r>
            <a:endParaRPr sz="1800">
              <a:solidFill>
                <a:schemeClr val="dk1"/>
              </a:solidFill>
              <a:latin typeface="Calibri"/>
              <a:ea typeface="Calibri"/>
              <a:cs typeface="Calibri"/>
              <a:sym typeface="Calibri"/>
            </a:endParaRPr>
          </a:p>
        </p:txBody>
      </p:sp>
      <p:sp>
        <p:nvSpPr>
          <p:cNvPr id="249" name="Google Shape;249;p5"/>
          <p:cNvSpPr txBox="1"/>
          <p:nvPr/>
        </p:nvSpPr>
        <p:spPr>
          <a:xfrm>
            <a:off x="5691137" y="4471089"/>
            <a:ext cx="11576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FF0000"/>
                </a:solidFill>
                <a:latin typeface="Arial"/>
                <a:ea typeface="Arial"/>
                <a:cs typeface="Arial"/>
                <a:sym typeface="Arial"/>
              </a:rPr>
              <a:t>タペタム</a:t>
            </a:r>
            <a:endParaRPr sz="1800">
              <a:solidFill>
                <a:schemeClr val="dk1"/>
              </a:solidFill>
              <a:latin typeface="Calibri"/>
              <a:ea typeface="Calibri"/>
              <a:cs typeface="Calibri"/>
              <a:sym typeface="Calibri"/>
            </a:endParaRPr>
          </a:p>
        </p:txBody>
      </p:sp>
      <p:sp>
        <p:nvSpPr>
          <p:cNvPr id="250" name="Google Shape;250;p5"/>
          <p:cNvSpPr txBox="1"/>
          <p:nvPr/>
        </p:nvSpPr>
        <p:spPr>
          <a:xfrm>
            <a:off x="5926090" y="5793533"/>
            <a:ext cx="9400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FF0000"/>
                </a:solidFill>
                <a:latin typeface="Arial"/>
                <a:ea typeface="Arial"/>
                <a:cs typeface="Arial"/>
                <a:sym typeface="Arial"/>
              </a:rPr>
              <a:t>強膜</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6"/>
          <p:cNvPicPr preferRelativeResize="0"/>
          <p:nvPr/>
        </p:nvPicPr>
        <p:blipFill rotWithShape="1">
          <a:blip r:embed="rId3">
            <a:alphaModFix/>
          </a:blip>
          <a:srcRect b="0" l="0" r="0" t="0"/>
          <a:stretch/>
        </p:blipFill>
        <p:spPr>
          <a:xfrm>
            <a:off x="39384" y="158023"/>
            <a:ext cx="1338741" cy="937516"/>
          </a:xfrm>
          <a:prstGeom prst="rect">
            <a:avLst/>
          </a:prstGeom>
          <a:noFill/>
          <a:ln>
            <a:noFill/>
          </a:ln>
        </p:spPr>
      </p:pic>
      <p:sp>
        <p:nvSpPr>
          <p:cNvPr id="256" name="Google Shape;256;p6"/>
          <p:cNvSpPr txBox="1"/>
          <p:nvPr>
            <p:ph type="title"/>
          </p:nvPr>
        </p:nvSpPr>
        <p:spPr>
          <a:xfrm>
            <a:off x="1529882" y="405010"/>
            <a:ext cx="4525685" cy="83554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ja-JP">
                <a:latin typeface="Arial"/>
                <a:ea typeface="Arial"/>
                <a:cs typeface="Arial"/>
                <a:sym typeface="Arial"/>
              </a:rPr>
              <a:t>タペタム（輝板）</a:t>
            </a:r>
            <a:endParaRPr>
              <a:latin typeface="Arial"/>
              <a:ea typeface="Arial"/>
              <a:cs typeface="Arial"/>
              <a:sym typeface="Arial"/>
            </a:endParaRPr>
          </a:p>
        </p:txBody>
      </p:sp>
      <p:sp>
        <p:nvSpPr>
          <p:cNvPr id="257" name="Google Shape;257;p6"/>
          <p:cNvSpPr txBox="1"/>
          <p:nvPr/>
        </p:nvSpPr>
        <p:spPr>
          <a:xfrm>
            <a:off x="5477070" y="6550087"/>
            <a:ext cx="651276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chemeClr val="dk1"/>
                </a:solidFill>
                <a:latin typeface="Calibri"/>
                <a:ea typeface="Calibri"/>
                <a:cs typeface="Calibri"/>
                <a:sym typeface="Calibri"/>
              </a:rPr>
              <a:t>目が輝いている生後３か月の黒のラブラドールの子犬：By Jazzjohnn - BY-SA 3.0, </a:t>
            </a:r>
            <a:r>
              <a:rPr lang="ja-JP" sz="800" u="sng">
                <a:solidFill>
                  <a:schemeClr val="dk1"/>
                </a:solidFill>
                <a:latin typeface="Calibri"/>
                <a:ea typeface="Calibri"/>
                <a:cs typeface="Calibri"/>
                <a:sym typeface="Calibri"/>
                <a:hlinkClick r:id="rId4">
                  <a:extLst>
                    <a:ext uri="{A12FA001-AC4F-418D-AE19-62706E023703}">
                      <ahyp:hlinkClr val="tx"/>
                    </a:ext>
                  </a:extLst>
                </a:hlinkClick>
              </a:rPr>
              <a:t>https://commons.wikimedia.org/w/index.php?curid=20865385</a:t>
            </a:r>
            <a:endParaRPr sz="800">
              <a:solidFill>
                <a:schemeClr val="dk1"/>
              </a:solidFill>
              <a:latin typeface="Calibri"/>
              <a:ea typeface="Calibri"/>
              <a:cs typeface="Calibri"/>
              <a:sym typeface="Calibri"/>
            </a:endParaRPr>
          </a:p>
          <a:p>
            <a:pPr indent="0" lvl="0" marL="0" marR="0" rtl="0" algn="l">
              <a:spcBef>
                <a:spcPts val="0"/>
              </a:spcBef>
              <a:spcAft>
                <a:spcPts val="0"/>
              </a:spcAft>
              <a:buNone/>
            </a:pPr>
            <a:r>
              <a:rPr lang="ja-JP" sz="800">
                <a:solidFill>
                  <a:schemeClr val="dk1"/>
                </a:solidFill>
                <a:latin typeface="Calibri"/>
                <a:ea typeface="Calibri"/>
                <a:cs typeface="Calibri"/>
                <a:sym typeface="Calibri"/>
              </a:rPr>
              <a:t>トラ猫のタペタム：By Dropus - Own work, CC BY 3.0, https://commons.wikimedia.org/w/index.php?curid=37591471</a:t>
            </a:r>
            <a:endParaRPr sz="800">
              <a:solidFill>
                <a:schemeClr val="dk1"/>
              </a:solidFill>
              <a:latin typeface="Calibri"/>
              <a:ea typeface="Calibri"/>
              <a:cs typeface="Calibri"/>
              <a:sym typeface="Calibri"/>
            </a:endParaRPr>
          </a:p>
        </p:txBody>
      </p:sp>
      <p:sp>
        <p:nvSpPr>
          <p:cNvPr id="258" name="Google Shape;258;p6"/>
          <p:cNvSpPr txBox="1"/>
          <p:nvPr/>
        </p:nvSpPr>
        <p:spPr>
          <a:xfrm>
            <a:off x="5477070" y="6334643"/>
            <a:ext cx="140294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使用した写真の著作権表示</a:t>
            </a:r>
            <a:endParaRPr b="1" sz="800">
              <a:solidFill>
                <a:schemeClr val="dk1"/>
              </a:solidFill>
              <a:latin typeface="Arial"/>
              <a:ea typeface="Arial"/>
              <a:cs typeface="Arial"/>
              <a:sym typeface="Arial"/>
            </a:endParaRPr>
          </a:p>
        </p:txBody>
      </p:sp>
      <p:pic>
        <p:nvPicPr>
          <p:cNvPr id="259" name="Google Shape;259;p6"/>
          <p:cNvPicPr preferRelativeResize="0"/>
          <p:nvPr/>
        </p:nvPicPr>
        <p:blipFill rotWithShape="1">
          <a:blip r:embed="rId5">
            <a:alphaModFix/>
          </a:blip>
          <a:srcRect b="0" l="0" r="0" t="0"/>
          <a:stretch/>
        </p:blipFill>
        <p:spPr>
          <a:xfrm>
            <a:off x="372229" y="1240559"/>
            <a:ext cx="1997747" cy="2098511"/>
          </a:xfrm>
          <a:prstGeom prst="rect">
            <a:avLst/>
          </a:prstGeom>
          <a:noFill/>
          <a:ln>
            <a:noFill/>
          </a:ln>
        </p:spPr>
      </p:pic>
      <p:pic>
        <p:nvPicPr>
          <p:cNvPr id="260" name="Google Shape;260;p6"/>
          <p:cNvPicPr preferRelativeResize="0"/>
          <p:nvPr/>
        </p:nvPicPr>
        <p:blipFill rotWithShape="1">
          <a:blip r:embed="rId6">
            <a:alphaModFix/>
          </a:blip>
          <a:srcRect b="0" l="0" r="0" t="0"/>
          <a:stretch/>
        </p:blipFill>
        <p:spPr>
          <a:xfrm>
            <a:off x="372229" y="3610947"/>
            <a:ext cx="1997747" cy="1498310"/>
          </a:xfrm>
          <a:prstGeom prst="rect">
            <a:avLst/>
          </a:prstGeom>
          <a:noFill/>
          <a:ln>
            <a:noFill/>
          </a:ln>
        </p:spPr>
      </p:pic>
      <p:sp>
        <p:nvSpPr>
          <p:cNvPr id="261" name="Google Shape;261;p6"/>
          <p:cNvSpPr txBox="1"/>
          <p:nvPr/>
        </p:nvSpPr>
        <p:spPr>
          <a:xfrm>
            <a:off x="3088433" y="1651518"/>
            <a:ext cx="853751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タペタムはイヌやネコに限らず、多くの動物にあります。光が少ない夜や深海で捕食をするためや、捕食者から身を守るために発達しています。</a:t>
            </a:r>
            <a:endParaRPr sz="1800">
              <a:solidFill>
                <a:schemeClr val="dk1"/>
              </a:solidFill>
              <a:latin typeface="Arial"/>
              <a:ea typeface="Arial"/>
              <a:cs typeface="Arial"/>
              <a:sym typeface="Arial"/>
            </a:endParaRPr>
          </a:p>
        </p:txBody>
      </p:sp>
      <p:sp>
        <p:nvSpPr>
          <p:cNvPr id="262" name="Google Shape;262;p6"/>
          <p:cNvSpPr txBox="1"/>
          <p:nvPr/>
        </p:nvSpPr>
        <p:spPr>
          <a:xfrm>
            <a:off x="3088433" y="2612624"/>
            <a:ext cx="853751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反射の強い「細胞」でできたタペタムを持つのは、サメ、アザラシ、イヌ、ネコなどです。</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このほか、細胞以外のしくみでタペタムを持つのは、ウシ、ウマ、ヒツジ、クジラや魚類があります。ワニ、コウモリにもタペタムを持っている種があります。</a:t>
            </a:r>
            <a:endParaRPr sz="1800">
              <a:solidFill>
                <a:schemeClr val="dk1"/>
              </a:solidFill>
              <a:latin typeface="Arial"/>
              <a:ea typeface="Arial"/>
              <a:cs typeface="Arial"/>
              <a:sym typeface="Arial"/>
            </a:endParaRPr>
          </a:p>
        </p:txBody>
      </p:sp>
      <p:sp>
        <p:nvSpPr>
          <p:cNvPr id="263" name="Google Shape;263;p6"/>
          <p:cNvSpPr txBox="1"/>
          <p:nvPr/>
        </p:nvSpPr>
        <p:spPr>
          <a:xfrm>
            <a:off x="3088433" y="4401465"/>
            <a:ext cx="853751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注意：ヒトの100倍近く光を感じることができると言われています。イヌ、ネコを撮影するときは、カメラのフラッシュを使わないようにしましょう。</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光が強いときは光彩を小さくして光の量を調節しますが、フラッシュのように瞬間的に光ると光彩を小さくする時間がないので、非常に強い光が網膜を刺激してしまいます。</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7"/>
          <p:cNvPicPr preferRelativeResize="0"/>
          <p:nvPr/>
        </p:nvPicPr>
        <p:blipFill rotWithShape="1">
          <a:blip r:embed="rId3">
            <a:alphaModFix/>
          </a:blip>
          <a:srcRect b="0" l="0" r="0" t="0"/>
          <a:stretch/>
        </p:blipFill>
        <p:spPr>
          <a:xfrm rot="10800000">
            <a:off x="6055567" y="4066342"/>
            <a:ext cx="1837776" cy="2244612"/>
          </a:xfrm>
          <a:prstGeom prst="rect">
            <a:avLst/>
          </a:prstGeom>
          <a:noFill/>
          <a:ln>
            <a:noFill/>
          </a:ln>
        </p:spPr>
      </p:pic>
      <p:pic>
        <p:nvPicPr>
          <p:cNvPr id="269" name="Google Shape;269;p7"/>
          <p:cNvPicPr preferRelativeResize="0"/>
          <p:nvPr/>
        </p:nvPicPr>
        <p:blipFill rotWithShape="1">
          <a:blip r:embed="rId4">
            <a:alphaModFix/>
          </a:blip>
          <a:srcRect b="0" l="0" r="0" t="0"/>
          <a:stretch/>
        </p:blipFill>
        <p:spPr>
          <a:xfrm>
            <a:off x="39384" y="158023"/>
            <a:ext cx="1338741" cy="937516"/>
          </a:xfrm>
          <a:prstGeom prst="rect">
            <a:avLst/>
          </a:prstGeom>
          <a:noFill/>
          <a:ln>
            <a:noFill/>
          </a:ln>
        </p:spPr>
      </p:pic>
      <p:sp>
        <p:nvSpPr>
          <p:cNvPr id="270" name="Google Shape;270;p7"/>
          <p:cNvSpPr txBox="1"/>
          <p:nvPr>
            <p:ph type="title"/>
          </p:nvPr>
        </p:nvSpPr>
        <p:spPr>
          <a:xfrm>
            <a:off x="1529882" y="405010"/>
            <a:ext cx="4525685" cy="8355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ja-JP">
                <a:latin typeface="Arial"/>
                <a:ea typeface="Arial"/>
                <a:cs typeface="Arial"/>
                <a:sym typeface="Arial"/>
              </a:rPr>
              <a:t>視細胞</a:t>
            </a:r>
            <a:endParaRPr>
              <a:latin typeface="Arial"/>
              <a:ea typeface="Arial"/>
              <a:cs typeface="Arial"/>
              <a:sym typeface="Arial"/>
            </a:endParaRPr>
          </a:p>
        </p:txBody>
      </p:sp>
      <p:sp>
        <p:nvSpPr>
          <p:cNvPr id="271" name="Google Shape;271;p7"/>
          <p:cNvSpPr txBox="1"/>
          <p:nvPr/>
        </p:nvSpPr>
        <p:spPr>
          <a:xfrm>
            <a:off x="5477070" y="6550087"/>
            <a:ext cx="651276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chemeClr val="dk1"/>
                </a:solidFill>
                <a:latin typeface="Calibri"/>
                <a:ea typeface="Calibri"/>
                <a:cs typeface="Calibri"/>
                <a:sym typeface="Calibri"/>
              </a:rPr>
              <a:t>錐体細胞：Distorted  Image based on File:Cone cell.png, 継承 3.0, https://commons.wikimedia.org/w/index.php?curid=10746006</a:t>
            </a:r>
            <a:endParaRPr/>
          </a:p>
          <a:p>
            <a:pPr indent="0" lvl="0" marL="0" marR="0" rtl="0" algn="l">
              <a:spcBef>
                <a:spcPts val="0"/>
              </a:spcBef>
              <a:spcAft>
                <a:spcPts val="0"/>
              </a:spcAft>
              <a:buNone/>
            </a:pPr>
            <a:r>
              <a:rPr lang="ja-JP" sz="800">
                <a:solidFill>
                  <a:schemeClr val="dk1"/>
                </a:solidFill>
                <a:latin typeface="Calibri"/>
                <a:ea typeface="Calibri"/>
                <a:cs typeface="Calibri"/>
                <a:sym typeface="Calibri"/>
              </a:rPr>
              <a:t>桿体細胞：Madhero88 -継承 3.0, https://commons.wikimedia.org/w/index.php?curid=6879296</a:t>
            </a:r>
            <a:endParaRPr sz="800">
              <a:solidFill>
                <a:schemeClr val="dk1"/>
              </a:solidFill>
              <a:latin typeface="Calibri"/>
              <a:ea typeface="Calibri"/>
              <a:cs typeface="Calibri"/>
              <a:sym typeface="Calibri"/>
            </a:endParaRPr>
          </a:p>
        </p:txBody>
      </p:sp>
      <p:sp>
        <p:nvSpPr>
          <p:cNvPr id="272" name="Google Shape;272;p7"/>
          <p:cNvSpPr txBox="1"/>
          <p:nvPr/>
        </p:nvSpPr>
        <p:spPr>
          <a:xfrm>
            <a:off x="4064790" y="6568745"/>
            <a:ext cx="140294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使用した写真の著作権表示</a:t>
            </a:r>
            <a:endParaRPr b="1" sz="800">
              <a:solidFill>
                <a:schemeClr val="dk1"/>
              </a:solidFill>
              <a:latin typeface="Arial"/>
              <a:ea typeface="Arial"/>
              <a:cs typeface="Arial"/>
              <a:sym typeface="Arial"/>
            </a:endParaRPr>
          </a:p>
        </p:txBody>
      </p:sp>
      <p:sp>
        <p:nvSpPr>
          <p:cNvPr id="273" name="Google Shape;273;p7"/>
          <p:cNvSpPr txBox="1"/>
          <p:nvPr/>
        </p:nvSpPr>
        <p:spPr>
          <a:xfrm>
            <a:off x="644057" y="1551389"/>
            <a:ext cx="10683924"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800">
                <a:solidFill>
                  <a:schemeClr val="dk1"/>
                </a:solidFill>
                <a:latin typeface="Arial"/>
                <a:ea typeface="Arial"/>
                <a:cs typeface="Arial"/>
                <a:sym typeface="Arial"/>
              </a:rPr>
              <a:t>視細胞には、光を感じる桿状体（桿体細胞）と色を感じる錐状体（錐体細胞）があります。</a:t>
            </a:r>
            <a:endParaRPr sz="2800">
              <a:solidFill>
                <a:schemeClr val="dk1"/>
              </a:solidFill>
              <a:latin typeface="Arial"/>
              <a:ea typeface="Arial"/>
              <a:cs typeface="Arial"/>
              <a:sym typeface="Arial"/>
            </a:endParaRPr>
          </a:p>
        </p:txBody>
      </p:sp>
      <p:sp>
        <p:nvSpPr>
          <p:cNvPr id="274" name="Google Shape;274;p7"/>
          <p:cNvSpPr txBox="1"/>
          <p:nvPr/>
        </p:nvSpPr>
        <p:spPr>
          <a:xfrm>
            <a:off x="2554616" y="2593946"/>
            <a:ext cx="3209730"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錐状体は、明るいところで、</a:t>
            </a:r>
            <a:r>
              <a:rPr lang="ja-JP" sz="1800">
                <a:solidFill>
                  <a:srgbClr val="FF0000"/>
                </a:solidFill>
                <a:latin typeface="Arial"/>
                <a:ea typeface="Arial"/>
                <a:cs typeface="Arial"/>
                <a:sym typeface="Arial"/>
              </a:rPr>
              <a:t>色</a:t>
            </a:r>
            <a:r>
              <a:rPr lang="ja-JP" sz="1800">
                <a:solidFill>
                  <a:schemeClr val="dk1"/>
                </a:solidFill>
                <a:latin typeface="Arial"/>
                <a:ea typeface="Arial"/>
                <a:cs typeface="Arial"/>
                <a:sym typeface="Arial"/>
              </a:rPr>
              <a:t>を感じます。暗いところでは機能しません。</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ヒトは、赤と青と緑に反応する錐状体を持っています。</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魚類・両生類、爬虫類、鳥類は、赤・青・緑・紫外線の４種類の錐状体を持っています。</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ヒト以外の哺乳類（イヌやネコなど）は、</a:t>
            </a:r>
            <a:r>
              <a:rPr lang="ja-JP" sz="1800">
                <a:solidFill>
                  <a:srgbClr val="FF0000"/>
                </a:solidFill>
                <a:latin typeface="Arial"/>
                <a:ea typeface="Arial"/>
                <a:cs typeface="Arial"/>
                <a:sym typeface="Arial"/>
              </a:rPr>
              <a:t>青と緑の２色</a:t>
            </a:r>
            <a:r>
              <a:rPr lang="ja-JP" sz="1800">
                <a:solidFill>
                  <a:schemeClr val="dk1"/>
                </a:solidFill>
                <a:latin typeface="Arial"/>
                <a:ea typeface="Arial"/>
                <a:cs typeface="Arial"/>
                <a:sym typeface="Arial"/>
              </a:rPr>
              <a:t>しか持っていません。</a:t>
            </a:r>
            <a:endParaRPr sz="1800">
              <a:solidFill>
                <a:schemeClr val="dk1"/>
              </a:solidFill>
              <a:latin typeface="Arial"/>
              <a:ea typeface="Arial"/>
              <a:cs typeface="Arial"/>
              <a:sym typeface="Arial"/>
            </a:endParaRPr>
          </a:p>
        </p:txBody>
      </p:sp>
      <p:pic>
        <p:nvPicPr>
          <p:cNvPr id="275" name="Google Shape;275;p7"/>
          <p:cNvPicPr preferRelativeResize="0"/>
          <p:nvPr/>
        </p:nvPicPr>
        <p:blipFill rotWithShape="1">
          <a:blip r:embed="rId5">
            <a:alphaModFix/>
          </a:blip>
          <a:srcRect b="0" l="0" r="0" t="0"/>
          <a:stretch/>
        </p:blipFill>
        <p:spPr>
          <a:xfrm rot="10800000">
            <a:off x="980324" y="4141584"/>
            <a:ext cx="795601" cy="1120684"/>
          </a:xfrm>
          <a:prstGeom prst="rect">
            <a:avLst/>
          </a:prstGeom>
          <a:noFill/>
          <a:ln>
            <a:noFill/>
          </a:ln>
        </p:spPr>
      </p:pic>
      <p:sp>
        <p:nvSpPr>
          <p:cNvPr id="276" name="Google Shape;276;p7"/>
          <p:cNvSpPr txBox="1"/>
          <p:nvPr/>
        </p:nvSpPr>
        <p:spPr>
          <a:xfrm>
            <a:off x="4525345" y="1293149"/>
            <a:ext cx="6997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かん</a:t>
            </a:r>
            <a:endParaRPr sz="1800">
              <a:solidFill>
                <a:schemeClr val="dk1"/>
              </a:solidFill>
              <a:latin typeface="Arial"/>
              <a:ea typeface="Arial"/>
              <a:cs typeface="Arial"/>
              <a:sym typeface="Arial"/>
            </a:endParaRPr>
          </a:p>
        </p:txBody>
      </p:sp>
      <p:sp>
        <p:nvSpPr>
          <p:cNvPr id="277" name="Google Shape;277;p7"/>
          <p:cNvSpPr txBox="1"/>
          <p:nvPr/>
        </p:nvSpPr>
        <p:spPr>
          <a:xfrm>
            <a:off x="9843794" y="1293149"/>
            <a:ext cx="6997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すい</a:t>
            </a:r>
            <a:endParaRPr sz="1800">
              <a:solidFill>
                <a:schemeClr val="dk1"/>
              </a:solidFill>
              <a:latin typeface="Arial"/>
              <a:ea typeface="Arial"/>
              <a:cs typeface="Arial"/>
              <a:sym typeface="Arial"/>
            </a:endParaRPr>
          </a:p>
        </p:txBody>
      </p:sp>
      <p:cxnSp>
        <p:nvCxnSpPr>
          <p:cNvPr id="278" name="Google Shape;278;p7"/>
          <p:cNvCxnSpPr/>
          <p:nvPr/>
        </p:nvCxnSpPr>
        <p:spPr>
          <a:xfrm>
            <a:off x="1378125" y="3519832"/>
            <a:ext cx="0" cy="410547"/>
          </a:xfrm>
          <a:prstGeom prst="straightConnector1">
            <a:avLst/>
          </a:prstGeom>
          <a:noFill/>
          <a:ln cap="flat" cmpd="sng" w="9525">
            <a:solidFill>
              <a:schemeClr val="dk1"/>
            </a:solidFill>
            <a:prstDash val="solid"/>
            <a:round/>
            <a:headEnd len="sm" w="sm" type="none"/>
            <a:tailEnd len="med" w="med" type="triangle"/>
          </a:ln>
        </p:spPr>
      </p:cxnSp>
      <p:sp>
        <p:nvSpPr>
          <p:cNvPr id="279" name="Google Shape;279;p7"/>
          <p:cNvSpPr/>
          <p:nvPr/>
        </p:nvSpPr>
        <p:spPr>
          <a:xfrm>
            <a:off x="1170375" y="3044898"/>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光</a:t>
            </a:r>
            <a:endParaRPr sz="1800">
              <a:solidFill>
                <a:schemeClr val="dk1"/>
              </a:solidFill>
              <a:latin typeface="Calibri"/>
              <a:ea typeface="Calibri"/>
              <a:cs typeface="Calibri"/>
              <a:sym typeface="Calibri"/>
            </a:endParaRPr>
          </a:p>
        </p:txBody>
      </p:sp>
      <p:cxnSp>
        <p:nvCxnSpPr>
          <p:cNvPr id="280" name="Google Shape;280;p7"/>
          <p:cNvCxnSpPr/>
          <p:nvPr/>
        </p:nvCxnSpPr>
        <p:spPr>
          <a:xfrm>
            <a:off x="6910041" y="3519832"/>
            <a:ext cx="0" cy="410547"/>
          </a:xfrm>
          <a:prstGeom prst="straightConnector1">
            <a:avLst/>
          </a:prstGeom>
          <a:noFill/>
          <a:ln cap="flat" cmpd="sng" w="9525">
            <a:solidFill>
              <a:schemeClr val="dk1"/>
            </a:solidFill>
            <a:prstDash val="solid"/>
            <a:round/>
            <a:headEnd len="sm" w="sm" type="none"/>
            <a:tailEnd len="med" w="med" type="triangle"/>
          </a:ln>
        </p:spPr>
      </p:cxnSp>
      <p:sp>
        <p:nvSpPr>
          <p:cNvPr id="281" name="Google Shape;281;p7"/>
          <p:cNvSpPr/>
          <p:nvPr/>
        </p:nvSpPr>
        <p:spPr>
          <a:xfrm>
            <a:off x="6702291" y="3044898"/>
            <a:ext cx="4154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光</a:t>
            </a:r>
            <a:endParaRPr sz="1800">
              <a:solidFill>
                <a:schemeClr val="dk1"/>
              </a:solidFill>
              <a:latin typeface="Calibri"/>
              <a:ea typeface="Calibri"/>
              <a:cs typeface="Calibri"/>
              <a:sym typeface="Calibri"/>
            </a:endParaRPr>
          </a:p>
        </p:txBody>
      </p:sp>
      <p:sp>
        <p:nvSpPr>
          <p:cNvPr id="282" name="Google Shape;282;p7"/>
          <p:cNvSpPr txBox="1"/>
          <p:nvPr/>
        </p:nvSpPr>
        <p:spPr>
          <a:xfrm>
            <a:off x="7893343" y="2593946"/>
            <a:ext cx="3209730"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桿状体は、</a:t>
            </a:r>
            <a:r>
              <a:rPr lang="ja-JP" sz="1800">
                <a:solidFill>
                  <a:srgbClr val="FF0000"/>
                </a:solidFill>
                <a:latin typeface="Arial"/>
                <a:ea typeface="Arial"/>
                <a:cs typeface="Arial"/>
                <a:sym typeface="Arial"/>
              </a:rPr>
              <a:t>光</a:t>
            </a:r>
            <a:r>
              <a:rPr lang="ja-JP" sz="1800">
                <a:solidFill>
                  <a:schemeClr val="dk1"/>
                </a:solidFill>
                <a:latin typeface="Arial"/>
                <a:ea typeface="Arial"/>
                <a:cs typeface="Arial"/>
                <a:sym typeface="Arial"/>
              </a:rPr>
              <a:t>の強さを感じます。特に夜行性動物で発達しています。</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ムササビやコウモリは桿状体のみで色がわかりません。</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昼行性のトカゲやヘビ、リス、鳥類の多くは、桿状体を持っていないか、ほとんど持っていません。</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8"/>
          <p:cNvPicPr preferRelativeResize="0"/>
          <p:nvPr/>
        </p:nvPicPr>
        <p:blipFill rotWithShape="1">
          <a:blip r:embed="rId3">
            <a:alphaModFix/>
          </a:blip>
          <a:srcRect b="0" l="0" r="0" t="0"/>
          <a:stretch/>
        </p:blipFill>
        <p:spPr>
          <a:xfrm>
            <a:off x="39384" y="158023"/>
            <a:ext cx="1338741" cy="937516"/>
          </a:xfrm>
          <a:prstGeom prst="rect">
            <a:avLst/>
          </a:prstGeom>
          <a:noFill/>
          <a:ln>
            <a:noFill/>
          </a:ln>
        </p:spPr>
      </p:pic>
      <p:sp>
        <p:nvSpPr>
          <p:cNvPr id="288" name="Google Shape;288;p8"/>
          <p:cNvSpPr txBox="1"/>
          <p:nvPr>
            <p:ph type="title"/>
          </p:nvPr>
        </p:nvSpPr>
        <p:spPr>
          <a:xfrm>
            <a:off x="1529882" y="405010"/>
            <a:ext cx="4525685" cy="8355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ja-JP">
                <a:latin typeface="Arial"/>
                <a:ea typeface="Arial"/>
                <a:cs typeface="Arial"/>
                <a:sym typeface="Arial"/>
              </a:rPr>
              <a:t>結膜</a:t>
            </a:r>
            <a:endParaRPr>
              <a:latin typeface="Arial"/>
              <a:ea typeface="Arial"/>
              <a:cs typeface="Arial"/>
              <a:sym typeface="Arial"/>
            </a:endParaRPr>
          </a:p>
        </p:txBody>
      </p:sp>
      <p:sp>
        <p:nvSpPr>
          <p:cNvPr id="289" name="Google Shape;289;p8"/>
          <p:cNvSpPr txBox="1"/>
          <p:nvPr/>
        </p:nvSpPr>
        <p:spPr>
          <a:xfrm>
            <a:off x="5477070" y="6587411"/>
            <a:ext cx="651276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chemeClr val="dk1"/>
                </a:solidFill>
                <a:latin typeface="Calibri"/>
                <a:ea typeface="Calibri"/>
                <a:cs typeface="Calibri"/>
                <a:sym typeface="Calibri"/>
              </a:rPr>
              <a:t>Canine Conjunctivitis：https://dingosdogsitting.com/single-post/2017/05/08/canine-conjunctivitis/</a:t>
            </a:r>
            <a:endParaRPr sz="800">
              <a:solidFill>
                <a:schemeClr val="dk1"/>
              </a:solidFill>
              <a:latin typeface="Calibri"/>
              <a:ea typeface="Calibri"/>
              <a:cs typeface="Calibri"/>
              <a:sym typeface="Calibri"/>
            </a:endParaRPr>
          </a:p>
        </p:txBody>
      </p:sp>
      <p:sp>
        <p:nvSpPr>
          <p:cNvPr id="290" name="Google Shape;290;p8"/>
          <p:cNvSpPr txBox="1"/>
          <p:nvPr/>
        </p:nvSpPr>
        <p:spPr>
          <a:xfrm>
            <a:off x="4064790" y="6568745"/>
            <a:ext cx="140294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使用した写真の著作権表示</a:t>
            </a:r>
            <a:endParaRPr b="1" sz="800">
              <a:solidFill>
                <a:schemeClr val="dk1"/>
              </a:solidFill>
              <a:latin typeface="Arial"/>
              <a:ea typeface="Arial"/>
              <a:cs typeface="Arial"/>
              <a:sym typeface="Arial"/>
            </a:endParaRPr>
          </a:p>
        </p:txBody>
      </p:sp>
      <p:sp>
        <p:nvSpPr>
          <p:cNvPr id="291" name="Google Shape;291;p8"/>
          <p:cNvSpPr txBox="1"/>
          <p:nvPr/>
        </p:nvSpPr>
        <p:spPr>
          <a:xfrm>
            <a:off x="644057" y="1551389"/>
            <a:ext cx="10683924"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800">
                <a:solidFill>
                  <a:schemeClr val="dk1"/>
                </a:solidFill>
                <a:latin typeface="Arial"/>
                <a:ea typeface="Arial"/>
                <a:cs typeface="Arial"/>
                <a:sym typeface="Arial"/>
              </a:rPr>
              <a:t>強膜（白目の部分）の表面や眼瞼（まぶた）の内側をおおっている薄い膜です。</a:t>
            </a:r>
            <a:endParaRPr sz="2800">
              <a:solidFill>
                <a:schemeClr val="dk1"/>
              </a:solidFill>
              <a:latin typeface="Arial"/>
              <a:ea typeface="Arial"/>
              <a:cs typeface="Arial"/>
              <a:sym typeface="Arial"/>
            </a:endParaRPr>
          </a:p>
        </p:txBody>
      </p:sp>
      <p:sp>
        <p:nvSpPr>
          <p:cNvPr id="292" name="Google Shape;292;p8"/>
          <p:cNvSpPr txBox="1"/>
          <p:nvPr/>
        </p:nvSpPr>
        <p:spPr>
          <a:xfrm>
            <a:off x="4432040" y="2663297"/>
            <a:ext cx="6736703"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結膜には多くの細い血管が分布しています。</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炎症（結膜炎）が起こると充血して赤くなります。</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原因は、細菌・ウイルス感染、異物、外傷、アレルギーなどさまざまです。</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また、貧血状態になると白くなるため、健康状態のチェックにもなります。</a:t>
            </a:r>
            <a:endParaRPr sz="1800">
              <a:solidFill>
                <a:schemeClr val="dk1"/>
              </a:solidFill>
              <a:latin typeface="Arial"/>
              <a:ea typeface="Arial"/>
              <a:cs typeface="Arial"/>
              <a:sym typeface="Arial"/>
            </a:endParaRPr>
          </a:p>
        </p:txBody>
      </p:sp>
      <p:pic>
        <p:nvPicPr>
          <p:cNvPr id="293" name="Google Shape;293;p8"/>
          <p:cNvPicPr preferRelativeResize="0"/>
          <p:nvPr/>
        </p:nvPicPr>
        <p:blipFill rotWithShape="1">
          <a:blip r:embed="rId4">
            <a:alphaModFix/>
          </a:blip>
          <a:srcRect b="0" l="0" r="0" t="0"/>
          <a:stretch/>
        </p:blipFill>
        <p:spPr>
          <a:xfrm>
            <a:off x="1529882" y="2732864"/>
            <a:ext cx="2216790" cy="3033588"/>
          </a:xfrm>
          <a:prstGeom prst="rect">
            <a:avLst/>
          </a:prstGeom>
          <a:noFill/>
          <a:ln>
            <a:noFill/>
          </a:ln>
        </p:spPr>
      </p:pic>
      <p:sp>
        <p:nvSpPr>
          <p:cNvPr id="294" name="Google Shape;294;p8"/>
          <p:cNvSpPr txBox="1"/>
          <p:nvPr/>
        </p:nvSpPr>
        <p:spPr>
          <a:xfrm>
            <a:off x="5271795" y="1318600"/>
            <a:ext cx="111034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がんけん</a:t>
            </a:r>
            <a:endParaRPr sz="1400">
              <a:solidFill>
                <a:schemeClr val="dk1"/>
              </a:solidFill>
              <a:latin typeface="Arial"/>
              <a:ea typeface="Arial"/>
              <a:cs typeface="Arial"/>
              <a:sym typeface="Arial"/>
            </a:endParaRPr>
          </a:p>
        </p:txBody>
      </p:sp>
      <p:sp>
        <p:nvSpPr>
          <p:cNvPr id="295" name="Google Shape;295;p8"/>
          <p:cNvSpPr txBox="1"/>
          <p:nvPr/>
        </p:nvSpPr>
        <p:spPr>
          <a:xfrm>
            <a:off x="644057" y="1318600"/>
            <a:ext cx="111034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ごうまく</a:t>
            </a:r>
            <a:endParaRPr sz="1400">
              <a:solidFill>
                <a:schemeClr val="dk1"/>
              </a:solidFill>
              <a:latin typeface="Arial"/>
              <a:ea typeface="Arial"/>
              <a:cs typeface="Arial"/>
              <a:sym typeface="Arial"/>
            </a:endParaRPr>
          </a:p>
        </p:txBody>
      </p:sp>
      <p:sp>
        <p:nvSpPr>
          <p:cNvPr id="296" name="Google Shape;296;p8"/>
          <p:cNvSpPr txBox="1"/>
          <p:nvPr/>
        </p:nvSpPr>
        <p:spPr>
          <a:xfrm>
            <a:off x="2682381" y="2578975"/>
            <a:ext cx="111034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結膜</a:t>
            </a:r>
            <a:endParaRPr sz="1400">
              <a:solidFill>
                <a:schemeClr val="dk1"/>
              </a:solidFill>
              <a:latin typeface="Arial"/>
              <a:ea typeface="Arial"/>
              <a:cs typeface="Arial"/>
              <a:sym typeface="Arial"/>
            </a:endParaRPr>
          </a:p>
        </p:txBody>
      </p:sp>
      <p:cxnSp>
        <p:nvCxnSpPr>
          <p:cNvPr id="297" name="Google Shape;297;p8"/>
          <p:cNvCxnSpPr/>
          <p:nvPr/>
        </p:nvCxnSpPr>
        <p:spPr>
          <a:xfrm flipH="1">
            <a:off x="2444620" y="2816326"/>
            <a:ext cx="317241" cy="224315"/>
          </a:xfrm>
          <a:prstGeom prst="straightConnector1">
            <a:avLst/>
          </a:prstGeom>
          <a:noFill/>
          <a:ln cap="flat" cmpd="sng" w="9525">
            <a:solidFill>
              <a:schemeClr val="dk1"/>
            </a:solidFill>
            <a:prstDash val="solid"/>
            <a:round/>
            <a:headEnd len="sm" w="sm" type="none"/>
            <a:tailEnd len="med" w="med" type="triangle"/>
          </a:ln>
        </p:spPr>
      </p:cxnSp>
      <p:pic>
        <p:nvPicPr>
          <p:cNvPr descr="canine conjunctivitis in a dog's eye" id="298" name="Google Shape;298;p8"/>
          <p:cNvPicPr preferRelativeResize="0"/>
          <p:nvPr/>
        </p:nvPicPr>
        <p:blipFill rotWithShape="1">
          <a:blip r:embed="rId5">
            <a:alphaModFix/>
          </a:blip>
          <a:srcRect b="0" l="0" r="0" t="0"/>
          <a:stretch/>
        </p:blipFill>
        <p:spPr>
          <a:xfrm>
            <a:off x="7699710" y="4534678"/>
            <a:ext cx="3469033" cy="17097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9"/>
          <p:cNvPicPr preferRelativeResize="0"/>
          <p:nvPr/>
        </p:nvPicPr>
        <p:blipFill rotWithShape="1">
          <a:blip r:embed="rId3">
            <a:alphaModFix/>
          </a:blip>
          <a:srcRect b="0" l="0" r="0" t="0"/>
          <a:stretch/>
        </p:blipFill>
        <p:spPr>
          <a:xfrm>
            <a:off x="39384" y="158023"/>
            <a:ext cx="1338741" cy="937516"/>
          </a:xfrm>
          <a:prstGeom prst="rect">
            <a:avLst/>
          </a:prstGeom>
          <a:noFill/>
          <a:ln>
            <a:noFill/>
          </a:ln>
        </p:spPr>
      </p:pic>
      <p:sp>
        <p:nvSpPr>
          <p:cNvPr id="304" name="Google Shape;304;p9"/>
          <p:cNvSpPr txBox="1"/>
          <p:nvPr>
            <p:ph type="title"/>
          </p:nvPr>
        </p:nvSpPr>
        <p:spPr>
          <a:xfrm>
            <a:off x="1529882" y="405010"/>
            <a:ext cx="4525685" cy="8355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ja-JP">
                <a:latin typeface="Arial"/>
                <a:ea typeface="Arial"/>
                <a:cs typeface="Arial"/>
                <a:sym typeface="Arial"/>
              </a:rPr>
              <a:t>瞬膜</a:t>
            </a:r>
            <a:endParaRPr>
              <a:latin typeface="Arial"/>
              <a:ea typeface="Arial"/>
              <a:cs typeface="Arial"/>
              <a:sym typeface="Arial"/>
            </a:endParaRPr>
          </a:p>
        </p:txBody>
      </p:sp>
      <p:sp>
        <p:nvSpPr>
          <p:cNvPr id="305" name="Google Shape;305;p9"/>
          <p:cNvSpPr txBox="1"/>
          <p:nvPr/>
        </p:nvSpPr>
        <p:spPr>
          <a:xfrm>
            <a:off x="5477070" y="6587411"/>
            <a:ext cx="651276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chemeClr val="dk1"/>
                </a:solidFill>
                <a:latin typeface="Calibri"/>
                <a:ea typeface="Calibri"/>
                <a:cs typeface="Calibri"/>
                <a:sym typeface="Calibri"/>
              </a:rPr>
              <a:t>Cherry eyes：https://www.pdsa.org.uk/pet-help-and-advice/pet-health-hub/conditions/cherry-eye-in-dogs</a:t>
            </a:r>
            <a:endParaRPr/>
          </a:p>
        </p:txBody>
      </p:sp>
      <p:sp>
        <p:nvSpPr>
          <p:cNvPr id="306" name="Google Shape;306;p9"/>
          <p:cNvSpPr txBox="1"/>
          <p:nvPr/>
        </p:nvSpPr>
        <p:spPr>
          <a:xfrm>
            <a:off x="4064790" y="6568745"/>
            <a:ext cx="140294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使用した写真の著作権表示</a:t>
            </a:r>
            <a:endParaRPr b="1" sz="800">
              <a:solidFill>
                <a:schemeClr val="dk1"/>
              </a:solidFill>
              <a:latin typeface="Arial"/>
              <a:ea typeface="Arial"/>
              <a:cs typeface="Arial"/>
              <a:sym typeface="Arial"/>
            </a:endParaRPr>
          </a:p>
        </p:txBody>
      </p:sp>
      <p:sp>
        <p:nvSpPr>
          <p:cNvPr id="307" name="Google Shape;307;p9"/>
          <p:cNvSpPr txBox="1"/>
          <p:nvPr/>
        </p:nvSpPr>
        <p:spPr>
          <a:xfrm>
            <a:off x="644057" y="1551389"/>
            <a:ext cx="10683924"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800">
                <a:solidFill>
                  <a:schemeClr val="dk1"/>
                </a:solidFill>
                <a:latin typeface="Arial"/>
                <a:ea typeface="Arial"/>
                <a:cs typeface="Arial"/>
                <a:sym typeface="Arial"/>
              </a:rPr>
              <a:t>イヌやネコは、まぶたとは別に眼球を保護する膜を持っています。</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ja-JP" sz="2800">
                <a:solidFill>
                  <a:schemeClr val="dk1"/>
                </a:solidFill>
                <a:latin typeface="Arial"/>
                <a:ea typeface="Arial"/>
                <a:cs typeface="Arial"/>
                <a:sym typeface="Arial"/>
              </a:rPr>
              <a:t>両生類やサメ、鳥類や爬虫類に発達しています。</a:t>
            </a:r>
            <a:endParaRPr sz="2800">
              <a:solidFill>
                <a:schemeClr val="dk1"/>
              </a:solidFill>
              <a:latin typeface="Arial"/>
              <a:ea typeface="Arial"/>
              <a:cs typeface="Arial"/>
              <a:sym typeface="Arial"/>
            </a:endParaRPr>
          </a:p>
        </p:txBody>
      </p:sp>
      <p:sp>
        <p:nvSpPr>
          <p:cNvPr id="308" name="Google Shape;308;p9"/>
          <p:cNvSpPr txBox="1"/>
          <p:nvPr/>
        </p:nvSpPr>
        <p:spPr>
          <a:xfrm>
            <a:off x="582994" y="4688039"/>
            <a:ext cx="3209730"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瞬膜は第三眼瞼ともいわれます。角膜表面の異物をぬぐいとったり、涙を分泌したりする役割があります。</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普段は靱帯にひっぱられて隠れています。</a:t>
            </a:r>
            <a:endParaRPr sz="1800">
              <a:solidFill>
                <a:schemeClr val="dk1"/>
              </a:solidFill>
              <a:latin typeface="Arial"/>
              <a:ea typeface="Arial"/>
              <a:cs typeface="Arial"/>
              <a:sym typeface="Arial"/>
            </a:endParaRPr>
          </a:p>
        </p:txBody>
      </p:sp>
      <p:sp>
        <p:nvSpPr>
          <p:cNvPr id="309" name="Google Shape;309;p9"/>
          <p:cNvSpPr txBox="1"/>
          <p:nvPr/>
        </p:nvSpPr>
        <p:spPr>
          <a:xfrm>
            <a:off x="7118901" y="2692191"/>
            <a:ext cx="3863229"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瞬膜を引っ張っていた靱帯がゆるみ、眼球に出てきてしまうことをチェリーアイといいます。</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多くは１歳以下の子犬で発症します。</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チワワやフレンチブルドッグ、スパニエル犬など鼻が短めの犬種に多くみられます。</a:t>
            </a:r>
            <a:endParaRPr sz="1800">
              <a:solidFill>
                <a:schemeClr val="dk1"/>
              </a:solidFill>
              <a:latin typeface="Arial"/>
              <a:ea typeface="Arial"/>
              <a:cs typeface="Arial"/>
              <a:sym typeface="Arial"/>
            </a:endParaRPr>
          </a:p>
        </p:txBody>
      </p:sp>
      <p:pic>
        <p:nvPicPr>
          <p:cNvPr id="310" name="Google Shape;310;p9"/>
          <p:cNvPicPr preferRelativeResize="0"/>
          <p:nvPr/>
        </p:nvPicPr>
        <p:blipFill rotWithShape="1">
          <a:blip r:embed="rId4">
            <a:alphaModFix/>
          </a:blip>
          <a:srcRect b="0" l="0" r="0" t="0"/>
          <a:stretch/>
        </p:blipFill>
        <p:spPr>
          <a:xfrm>
            <a:off x="607859" y="2692191"/>
            <a:ext cx="2473183" cy="1907884"/>
          </a:xfrm>
          <a:prstGeom prst="rect">
            <a:avLst/>
          </a:prstGeom>
          <a:noFill/>
          <a:ln>
            <a:noFill/>
          </a:ln>
        </p:spPr>
      </p:pic>
      <p:pic>
        <p:nvPicPr>
          <p:cNvPr id="311" name="Google Shape;311;p9"/>
          <p:cNvPicPr preferRelativeResize="0"/>
          <p:nvPr/>
        </p:nvPicPr>
        <p:blipFill rotWithShape="1">
          <a:blip r:embed="rId5">
            <a:alphaModFix/>
          </a:blip>
          <a:srcRect b="0" l="0" r="0" t="0"/>
          <a:stretch/>
        </p:blipFill>
        <p:spPr>
          <a:xfrm>
            <a:off x="4443545" y="2692967"/>
            <a:ext cx="2367801" cy="19095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HDOfficeLightV0">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HDOfficeLightV0">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2021-04-16T04:53:05Z</dcterms:created>
  <dc:creator>平田 咲恵</dc:creator>
</cp:coreProperties>
</file>