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3" r:id="rId4"/>
    <p:sldId id="284" r:id="rId5"/>
    <p:sldId id="257" r:id="rId6"/>
    <p:sldId id="262" r:id="rId7"/>
    <p:sldId id="273" r:id="rId8"/>
    <p:sldId id="274" r:id="rId9"/>
    <p:sldId id="275" r:id="rId10"/>
    <p:sldId id="276" r:id="rId11"/>
    <p:sldId id="277" r:id="rId12"/>
    <p:sldId id="278" r:id="rId13"/>
    <p:sldId id="280" r:id="rId14"/>
    <p:sldId id="282"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118" d="100"/>
          <a:sy n="118" d="100"/>
        </p:scale>
        <p:origin x="3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FA7D28-74F2-0269-74AA-04A03BFD95E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1FEA331-513B-8675-F5D3-723B6A9B8B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FD8FAE9-BCC4-403B-12F3-5E08D8623A48}"/>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F1CE7156-19D2-D3A3-BE1D-9FC39EABF8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1E30B3-5D43-FE8B-55B1-589FCA6B574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36845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81377A-416D-99F8-56F4-A51AAF5EEDC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0F1437-CA72-F603-7EC1-F9708F7177F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B69D4-A143-79A2-570D-AB95E12BDCDB}"/>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2302B233-21FB-F4AB-22B2-A2A13E4738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41F390-BBC0-4B77-98D2-1BE1CAE49B60}"/>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793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316B948-A66A-EADD-655D-F4F6BEC82D5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EFAD00-F353-73AA-8C65-32CE9B0C1A7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C93158-690F-D85C-E085-C0278463CAA3}"/>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8F77FDE9-8D62-D351-9CE0-D4F910275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AE1896-A0A6-E376-6ABB-59E23256EA5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54880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405B5-E34B-9ECB-E9AD-2CC108A17F0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C636FA-9316-F1CA-5A43-40A0611160E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BDD1CC-8497-9337-C1B4-71774339F199}"/>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4B5F3599-C6D8-C9EE-FF63-7BEBAD1777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466045-5111-F1ED-5573-DE428E9005AE}"/>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42283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6E3992-E139-1496-500A-B1C0E25E73C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791F1E6-0CA2-CA9D-3FF2-F6B0EB232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D481687-5E6C-B1C5-0945-635DF09DEEDB}"/>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58737768-B014-6877-4A30-2DD1AC221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1C5D3A-A9F9-88B6-2979-C0987DBF68A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67366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36AAA2-F2EB-036B-0521-38C77530EBC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31300C-2DB3-59D7-4D4D-B8DBFF92BA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C3652E-17F4-F1C9-502C-4E1A8233AE3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F8E2F5A-4622-945A-2CE7-C532EE9F3119}"/>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6" name="フッター プレースホルダー 5">
            <a:extLst>
              <a:ext uri="{FF2B5EF4-FFF2-40B4-BE49-F238E27FC236}">
                <a16:creationId xmlns:a16="http://schemas.microsoft.com/office/drawing/2014/main" id="{7C63C200-3D6A-8B7C-A68C-3F7B5A42AC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3B9AC3-AADB-79D2-73C5-4EDB95611B66}"/>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01728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EE7C2-5D79-A486-5441-70E1A316783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AC4007-8045-65BF-FD2F-3B4AD8CB7E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650B999-73CE-4362-370D-1C5C50DBE3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75EB515-7D9C-44AC-61F7-37B8E1ADC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41E30-5354-50C6-589A-7A9D6D9D4D5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1450B1-926B-10D0-FA99-75FE26603404}"/>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8" name="フッター プレースホルダー 7">
            <a:extLst>
              <a:ext uri="{FF2B5EF4-FFF2-40B4-BE49-F238E27FC236}">
                <a16:creationId xmlns:a16="http://schemas.microsoft.com/office/drawing/2014/main" id="{DD1C4C60-9432-7251-B55B-C2A94B11FD4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42F49E1-BB72-DD39-04BC-891C58AB6B9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503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977C3-E850-9837-C35F-6F71C7423C7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E43501-C4DA-C2CB-7F06-57C69668799D}"/>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4" name="フッター プレースホルダー 3">
            <a:extLst>
              <a:ext uri="{FF2B5EF4-FFF2-40B4-BE49-F238E27FC236}">
                <a16:creationId xmlns:a16="http://schemas.microsoft.com/office/drawing/2014/main" id="{EDFF98E2-D5C8-551E-33D2-20D5A1B7C65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647C70A-CAD2-D49C-49A6-8F4189BD6A29}"/>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8382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FA26FB-AFAF-23EF-CFF8-908C4C394997}"/>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3" name="フッター プレースホルダー 2">
            <a:extLst>
              <a:ext uri="{FF2B5EF4-FFF2-40B4-BE49-F238E27FC236}">
                <a16:creationId xmlns:a16="http://schemas.microsoft.com/office/drawing/2014/main" id="{DE3BBAB7-FCA3-F1A2-CA06-166E4C8FF78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63CF528-08AF-2D3F-42C3-E6B60B6B35F8}"/>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4359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C65F40-B1C0-69D9-4C84-3A9C946954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EA3751-1BB6-6843-2330-6F7DD732F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E88873-211C-D29E-B822-6CFE1970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1F2575-8B07-11C5-3DCD-087798EF8922}"/>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6" name="フッター プレースホルダー 5">
            <a:extLst>
              <a:ext uri="{FF2B5EF4-FFF2-40B4-BE49-F238E27FC236}">
                <a16:creationId xmlns:a16="http://schemas.microsoft.com/office/drawing/2014/main" id="{E614F749-72A8-4291-EA37-86475A8372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F22D78-0F73-71C9-6F8E-CBB9CA08FEAC}"/>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299808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139C6-1DDC-E897-3073-E17D4E15A9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4865AE8-225E-66F8-D863-F67F9B674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9EE23FE-149A-868C-5160-58F76883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D6D0CDA-A5D1-1518-F0A4-ED221FA9A5B4}"/>
              </a:ext>
            </a:extLst>
          </p:cNvPr>
          <p:cNvSpPr>
            <a:spLocks noGrp="1"/>
          </p:cNvSpPr>
          <p:nvPr>
            <p:ph type="dt" sz="half" idx="10"/>
          </p:nvPr>
        </p:nvSpPr>
        <p:spPr/>
        <p:txBody>
          <a:bodyPr/>
          <a:lstStyle/>
          <a:p>
            <a:fld id="{301D7E3B-9E8E-47B9-813F-3D0C294DC6E9}" type="datetimeFigureOut">
              <a:rPr kumimoji="1" lang="ja-JP" altLang="en-US" smtClean="0"/>
              <a:t>2024/2/21</a:t>
            </a:fld>
            <a:endParaRPr kumimoji="1" lang="ja-JP" altLang="en-US"/>
          </a:p>
        </p:txBody>
      </p:sp>
      <p:sp>
        <p:nvSpPr>
          <p:cNvPr id="6" name="フッター プレースホルダー 5">
            <a:extLst>
              <a:ext uri="{FF2B5EF4-FFF2-40B4-BE49-F238E27FC236}">
                <a16:creationId xmlns:a16="http://schemas.microsoft.com/office/drawing/2014/main" id="{E0D7C89C-7A43-EEF9-C79D-C65E4C95E69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044A16-25BB-80BF-F241-001F2A09842A}"/>
              </a:ext>
            </a:extLst>
          </p:cNvPr>
          <p:cNvSpPr>
            <a:spLocks noGrp="1"/>
          </p:cNvSpPr>
          <p:nvPr>
            <p:ph type="sldNum" sz="quarter" idx="12"/>
          </p:nvPr>
        </p:nvSpPr>
        <p:spPr/>
        <p:txBody>
          <a:body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125200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6C919B1-E789-C792-70AB-CEBA1D092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A0AD9-40AD-3F97-45E1-9FD6E78FA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6BF334-9849-0C7A-8D84-3EB4423EC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D7E3B-9E8E-47B9-813F-3D0C294DC6E9}" type="datetimeFigureOut">
              <a:rPr kumimoji="1" lang="ja-JP" altLang="en-US" smtClean="0"/>
              <a:t>2024/2/21</a:t>
            </a:fld>
            <a:endParaRPr kumimoji="1" lang="ja-JP" altLang="en-US"/>
          </a:p>
        </p:txBody>
      </p:sp>
      <p:sp>
        <p:nvSpPr>
          <p:cNvPr id="5" name="フッター プレースホルダー 4">
            <a:extLst>
              <a:ext uri="{FF2B5EF4-FFF2-40B4-BE49-F238E27FC236}">
                <a16:creationId xmlns:a16="http://schemas.microsoft.com/office/drawing/2014/main" id="{9012A751-D31E-D602-E4F1-3A874B3E39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29A4C3-7184-015F-83D0-4C5DE5C3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C10E4-8D2B-4441-8FEC-CC72FA951CF5}" type="slidenum">
              <a:rPr kumimoji="1" lang="ja-JP" altLang="en-US" smtClean="0"/>
              <a:t>‹#›</a:t>
            </a:fld>
            <a:endParaRPr kumimoji="1" lang="ja-JP" altLang="en-US"/>
          </a:p>
        </p:txBody>
      </p:sp>
    </p:spTree>
    <p:extLst>
      <p:ext uri="{BB962C8B-B14F-4D97-AF65-F5344CB8AC3E}">
        <p14:creationId xmlns:p14="http://schemas.microsoft.com/office/powerpoint/2010/main" val="349591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pakutaso.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pakutaso.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3602180" y="7850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旅行業界の仕事</a:t>
            </a:r>
          </a:p>
        </p:txBody>
      </p:sp>
      <p:sp>
        <p:nvSpPr>
          <p:cNvPr id="2" name="テキスト ボックス 1">
            <a:extLst>
              <a:ext uri="{FF2B5EF4-FFF2-40B4-BE49-F238E27FC236}">
                <a16:creationId xmlns:a16="http://schemas.microsoft.com/office/drawing/2014/main" id="{C5D66AA8-B15C-71DF-6A74-5D7100BCAEF6}"/>
              </a:ext>
            </a:extLst>
          </p:cNvPr>
          <p:cNvSpPr txBox="1"/>
          <p:nvPr/>
        </p:nvSpPr>
        <p:spPr>
          <a:xfrm>
            <a:off x="1730727" y="5997763"/>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沖縄・観光分野における有機的高専連携プログラム開発・実証事業</a:t>
            </a:r>
          </a:p>
        </p:txBody>
      </p:sp>
      <p:sp>
        <p:nvSpPr>
          <p:cNvPr id="5" name="テキスト ボックス 4">
            <a:extLst>
              <a:ext uri="{FF2B5EF4-FFF2-40B4-BE49-F238E27FC236}">
                <a16:creationId xmlns:a16="http://schemas.microsoft.com/office/drawing/2014/main" id="{75998CF9-E858-D1DC-7315-C302DB7CDD7E}"/>
              </a:ext>
            </a:extLst>
          </p:cNvPr>
          <p:cNvSpPr txBox="1"/>
          <p:nvPr/>
        </p:nvSpPr>
        <p:spPr>
          <a:xfrm>
            <a:off x="212437" y="6497842"/>
            <a:ext cx="6096000" cy="261610"/>
          </a:xfrm>
          <a:prstGeom prst="rect">
            <a:avLst/>
          </a:prstGeom>
          <a:noFill/>
        </p:spPr>
        <p:txBody>
          <a:bodyPr wrap="square">
            <a:spAutoFit/>
          </a:bodyPr>
          <a:lstStyle/>
          <a:p>
            <a:r>
              <a:rPr lang="ja-JP" altLang="en-US" sz="1050" dirty="0"/>
              <a:t>フリー写真素材ぱくたそ：</a:t>
            </a:r>
            <a:r>
              <a:rPr lang="en-US" altLang="ja-JP" sz="1050" dirty="0">
                <a:hlinkClick r:id="rId2"/>
              </a:rPr>
              <a:t>https://www.pakutaso.com/</a:t>
            </a:r>
            <a:r>
              <a:rPr lang="ja-JP" altLang="en-US" sz="1050" dirty="0"/>
              <a:t>　「宮古島　宮古まもる君」</a:t>
            </a:r>
          </a:p>
        </p:txBody>
      </p:sp>
      <p:pic>
        <p:nvPicPr>
          <p:cNvPr id="9" name="図 8">
            <a:extLst>
              <a:ext uri="{FF2B5EF4-FFF2-40B4-BE49-F238E27FC236}">
                <a16:creationId xmlns:a16="http://schemas.microsoft.com/office/drawing/2014/main" id="{B1A6238C-6EA5-D083-110A-12B41669C79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4558" y="1810370"/>
            <a:ext cx="5286631" cy="3182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20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通訳ガイド</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4014650" y="1609897"/>
            <a:ext cx="7503095" cy="1200329"/>
          </a:xfrm>
          <a:prstGeom prst="rect">
            <a:avLst/>
          </a:prstGeom>
          <a:noFill/>
        </p:spPr>
        <p:txBody>
          <a:bodyPr wrap="square" rtlCol="0">
            <a:spAutoFit/>
          </a:bodyPr>
          <a:lstStyle/>
          <a:p>
            <a:r>
              <a:rPr lang="ja-JP" altLang="en-US" dirty="0"/>
              <a:t>　通訳ガイドは、空港での出迎えから始まり、旅行者に滞在期間中付き添う</a:t>
            </a:r>
            <a:r>
              <a:rPr lang="ja-JP" altLang="en-US" b="1" dirty="0">
                <a:solidFill>
                  <a:srgbClr val="FF0000"/>
                </a:solidFill>
              </a:rPr>
              <a:t>「　　　　　　　　　　」</a:t>
            </a:r>
            <a:r>
              <a:rPr lang="ja-JP" altLang="en-US" dirty="0"/>
              <a:t>としての役割もある。また企業視察、研修など観光以外の目的で、外国人が来日するケースもあり、関係官庁や工場などの訪問では、専門用語も含めて通訳する。</a:t>
            </a:r>
            <a:endParaRPr kumimoji="1" lang="ja-JP" altLang="en-US" dirty="0"/>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851719" y="6339619"/>
            <a:ext cx="4924645" cy="230832"/>
          </a:xfrm>
          <a:prstGeom prst="rect">
            <a:avLst/>
          </a:prstGeom>
          <a:noFill/>
        </p:spPr>
        <p:txBody>
          <a:bodyPr wrap="square" rtlCol="0">
            <a:spAutoFit/>
          </a:bodyPr>
          <a:lstStyle/>
          <a:p>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90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3" name="テキスト ボックス 2">
            <a:extLst>
              <a:ext uri="{FF2B5EF4-FFF2-40B4-BE49-F238E27FC236}">
                <a16:creationId xmlns:a16="http://schemas.microsoft.com/office/drawing/2014/main" id="{1773D0FE-EF90-2609-E79F-0752614B27F9}"/>
              </a:ext>
            </a:extLst>
          </p:cNvPr>
          <p:cNvSpPr txBox="1"/>
          <p:nvPr/>
        </p:nvSpPr>
        <p:spPr>
          <a:xfrm>
            <a:off x="714238" y="3628966"/>
            <a:ext cx="8696034" cy="1200329"/>
          </a:xfrm>
          <a:prstGeom prst="rect">
            <a:avLst/>
          </a:prstGeom>
          <a:noFill/>
        </p:spPr>
        <p:txBody>
          <a:bodyPr wrap="square" rtlCol="0">
            <a:spAutoFit/>
          </a:bodyPr>
          <a:lstStyle/>
          <a:p>
            <a:r>
              <a:rPr lang="ja-JP" altLang="en-US" dirty="0"/>
              <a:t>　「通訳」と「案内」を兼ねるため、外国語が堪能で、広く豊富な知識をもつことが求められる。</a:t>
            </a:r>
            <a:endParaRPr lang="en-US" altLang="ja-JP" dirty="0"/>
          </a:p>
          <a:p>
            <a:r>
              <a:rPr lang="ja-JP" altLang="en-US" dirty="0"/>
              <a:t>　また、相手が何を欲しているか、相手の心の内を思いやることが重要で、相手の立場になって正確に日本の情報を伝える必要がある。</a:t>
            </a:r>
            <a:endParaRPr kumimoji="1" lang="ja-JP" altLang="en-US" dirty="0"/>
          </a:p>
        </p:txBody>
      </p:sp>
      <p:pic>
        <p:nvPicPr>
          <p:cNvPr id="5122" name="Picture 2">
            <a:extLst>
              <a:ext uri="{FF2B5EF4-FFF2-40B4-BE49-F238E27FC236}">
                <a16:creationId xmlns:a16="http://schemas.microsoft.com/office/drawing/2014/main" id="{0DBB4B94-8357-40F8-23BF-ED720DA321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27491" y="4426527"/>
            <a:ext cx="1838181" cy="183818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3B6025A6-C147-5097-F6D2-231EF1C0FE2D}"/>
              </a:ext>
            </a:extLst>
          </p:cNvPr>
          <p:cNvPicPr>
            <a:picLocks noChangeAspect="1"/>
          </p:cNvPicPr>
          <p:nvPr/>
        </p:nvPicPr>
        <p:blipFill>
          <a:blip r:embed="rId3"/>
          <a:stretch>
            <a:fillRect/>
          </a:stretch>
        </p:blipFill>
        <p:spPr>
          <a:xfrm>
            <a:off x="330357" y="1444725"/>
            <a:ext cx="3434562" cy="1725195"/>
          </a:xfrm>
          <a:prstGeom prst="rect">
            <a:avLst/>
          </a:prstGeom>
        </p:spPr>
      </p:pic>
      <p:sp>
        <p:nvSpPr>
          <p:cNvPr id="7" name="テキスト ボックス 6">
            <a:extLst>
              <a:ext uri="{FF2B5EF4-FFF2-40B4-BE49-F238E27FC236}">
                <a16:creationId xmlns:a16="http://schemas.microsoft.com/office/drawing/2014/main" id="{937B88DA-09DF-E171-B555-CEE448EF79B5}"/>
              </a:ext>
            </a:extLst>
          </p:cNvPr>
          <p:cNvSpPr txBox="1"/>
          <p:nvPr/>
        </p:nvSpPr>
        <p:spPr>
          <a:xfrm>
            <a:off x="108065" y="6189990"/>
            <a:ext cx="6096000" cy="253916"/>
          </a:xfrm>
          <a:prstGeom prst="rect">
            <a:avLst/>
          </a:prstGeom>
          <a:noFill/>
        </p:spPr>
        <p:txBody>
          <a:bodyPr wrap="square">
            <a:spAutoFit/>
          </a:bodyPr>
          <a:lstStyle/>
          <a:p>
            <a:r>
              <a:rPr lang="ja-JP" altLang="en-US" sz="1050" dirty="0"/>
              <a:t>使用した画像： 厚生労働省　職業情報提供サイト「通訳ガイド」</a:t>
            </a:r>
          </a:p>
        </p:txBody>
      </p:sp>
      <p:sp>
        <p:nvSpPr>
          <p:cNvPr id="6" name="テキスト ボックス 5">
            <a:extLst>
              <a:ext uri="{FF2B5EF4-FFF2-40B4-BE49-F238E27FC236}">
                <a16:creationId xmlns:a16="http://schemas.microsoft.com/office/drawing/2014/main" id="{90D92087-85DA-C8E5-879D-A76D3A29E340}"/>
              </a:ext>
            </a:extLst>
          </p:cNvPr>
          <p:cNvSpPr txBox="1"/>
          <p:nvPr/>
        </p:nvSpPr>
        <p:spPr>
          <a:xfrm>
            <a:off x="4784598" y="1909310"/>
            <a:ext cx="2283714" cy="369332"/>
          </a:xfrm>
          <a:prstGeom prst="rect">
            <a:avLst/>
          </a:prstGeom>
          <a:noFill/>
        </p:spPr>
        <p:txBody>
          <a:bodyPr wrap="square">
            <a:spAutoFit/>
          </a:bodyPr>
          <a:lstStyle/>
          <a:p>
            <a:r>
              <a:rPr lang="ja-JP" altLang="en-US" b="1" dirty="0">
                <a:solidFill>
                  <a:srgbClr val="FF0000"/>
                </a:solidFill>
              </a:rPr>
              <a:t>ツアーコンダクター</a:t>
            </a:r>
            <a:endParaRPr lang="ja-JP" altLang="en-US" dirty="0"/>
          </a:p>
        </p:txBody>
      </p:sp>
    </p:spTree>
    <p:extLst>
      <p:ext uri="{BB962C8B-B14F-4D97-AF65-F5344CB8AC3E}">
        <p14:creationId xmlns:p14="http://schemas.microsoft.com/office/powerpoint/2010/main" val="13079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28DCC8A-1072-A536-2099-E7B72F6FD732}"/>
              </a:ext>
            </a:extLst>
          </p:cNvPr>
          <p:cNvSpPr txBox="1"/>
          <p:nvPr/>
        </p:nvSpPr>
        <p:spPr>
          <a:xfrm>
            <a:off x="5171439" y="1445490"/>
            <a:ext cx="6849571" cy="2308324"/>
          </a:xfrm>
          <a:prstGeom prst="rect">
            <a:avLst/>
          </a:prstGeom>
          <a:noFill/>
        </p:spPr>
        <p:txBody>
          <a:bodyPr wrap="square" rtlCol="0">
            <a:spAutoFit/>
          </a:bodyPr>
          <a:lstStyle/>
          <a:p>
            <a:r>
              <a:rPr lang="ja-JP" altLang="en-US" dirty="0"/>
              <a:t>　</a:t>
            </a:r>
            <a:r>
              <a:rPr lang="ja-JP" altLang="en-US" b="0" i="0" dirty="0">
                <a:solidFill>
                  <a:srgbClr val="212529"/>
                </a:solidFill>
                <a:effectLst/>
                <a:latin typeface="NotoSansCJKjp"/>
              </a:rPr>
              <a:t>この仕事に就くにあたって学歴は問われない。</a:t>
            </a:r>
            <a:endParaRPr lang="en-US" altLang="ja-JP" b="0" i="0" dirty="0">
              <a:solidFill>
                <a:srgbClr val="212529"/>
              </a:solidFill>
              <a:effectLst/>
              <a:latin typeface="NotoSansCJKjp"/>
            </a:endParaRPr>
          </a:p>
          <a:p>
            <a:r>
              <a:rPr lang="ja-JP" altLang="en-US" dirty="0"/>
              <a:t>　</a:t>
            </a:r>
            <a:endParaRPr lang="en-US" altLang="ja-JP" dirty="0"/>
          </a:p>
          <a:p>
            <a:r>
              <a:rPr lang="ja-JP" altLang="en-US" dirty="0"/>
              <a:t>　しかし、</a:t>
            </a:r>
            <a:r>
              <a:rPr lang="ja-JP" altLang="en-US" b="0" i="0" dirty="0">
                <a:solidFill>
                  <a:srgbClr val="212529"/>
                </a:solidFill>
                <a:effectLst/>
                <a:latin typeface="NotoSansCJKjp"/>
              </a:rPr>
              <a:t>関連資格の「全国通訳案内士」や「地域通訳案内士」などの資格は、語学力やガイドスキルなど一定の証明になる。</a:t>
            </a:r>
            <a:endParaRPr lang="en-US" altLang="ja-JP" b="0" i="0" dirty="0">
              <a:solidFill>
                <a:srgbClr val="212529"/>
              </a:solidFill>
              <a:effectLst/>
              <a:latin typeface="NotoSansCJKjp"/>
            </a:endParaRPr>
          </a:p>
          <a:p>
            <a:endParaRPr lang="en-US" altLang="ja-JP" dirty="0">
              <a:solidFill>
                <a:srgbClr val="212529"/>
              </a:solidFill>
              <a:latin typeface="NotoSansCJKjp"/>
            </a:endParaRPr>
          </a:p>
          <a:p>
            <a:r>
              <a:rPr lang="ja-JP" altLang="en-US" b="0" i="0" dirty="0">
                <a:solidFill>
                  <a:srgbClr val="212529"/>
                </a:solidFill>
                <a:effectLst/>
                <a:latin typeface="NotoSansCJKjp"/>
              </a:rPr>
              <a:t> 　通訳ガイドは、通訳案内士関係団体、旅行業者、通訳ガイド派遣会社等に登録し、通訳ガイドを希望する外国人旅行者や団体を紹介してもらう場合が多い。</a:t>
            </a:r>
            <a:endParaRPr kumimoji="1" lang="ja-JP" altLang="en-US" dirty="0"/>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4" y="647447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）「通訳ガイド」</a:t>
            </a:r>
            <a:r>
              <a:rPr kumimoji="1" lang="en-US" altLang="ja-JP" sz="1050" dirty="0">
                <a:ea typeface="UD デジタル 教科書体 NP-B" panose="02020700000000000000" pitchFamily="18" charset="-128"/>
              </a:rPr>
              <a:t> https://shigoto.mhlw.go.jp/</a:t>
            </a:r>
            <a:endParaRPr lang="ja-JP" altLang="en-US" sz="1050" dirty="0"/>
          </a:p>
        </p:txBody>
      </p:sp>
      <p:sp>
        <p:nvSpPr>
          <p:cNvPr id="3" name="テキスト ボックス 2">
            <a:extLst>
              <a:ext uri="{FF2B5EF4-FFF2-40B4-BE49-F238E27FC236}">
                <a16:creationId xmlns:a16="http://schemas.microsoft.com/office/drawing/2014/main" id="{C3FABB98-7753-6589-4E42-72013DA4F4E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通訳ガイド</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pic>
        <p:nvPicPr>
          <p:cNvPr id="7" name="図 6">
            <a:extLst>
              <a:ext uri="{FF2B5EF4-FFF2-40B4-BE49-F238E27FC236}">
                <a16:creationId xmlns:a16="http://schemas.microsoft.com/office/drawing/2014/main" id="{A1D6B3FB-A9B1-BD65-96EB-988B96CC3795}"/>
              </a:ext>
            </a:extLst>
          </p:cNvPr>
          <p:cNvPicPr>
            <a:picLocks noChangeAspect="1"/>
          </p:cNvPicPr>
          <p:nvPr/>
        </p:nvPicPr>
        <p:blipFill>
          <a:blip r:embed="rId2"/>
          <a:stretch>
            <a:fillRect/>
          </a:stretch>
        </p:blipFill>
        <p:spPr>
          <a:xfrm>
            <a:off x="558605" y="1551709"/>
            <a:ext cx="4039699" cy="4118754"/>
          </a:xfrm>
          <a:prstGeom prst="rect">
            <a:avLst/>
          </a:prstGeom>
        </p:spPr>
      </p:pic>
    </p:spTree>
    <p:extLst>
      <p:ext uri="{BB962C8B-B14F-4D97-AF65-F5344CB8AC3E}">
        <p14:creationId xmlns:p14="http://schemas.microsoft.com/office/powerpoint/2010/main" val="113272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7" y="378691"/>
            <a:ext cx="7472223"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観光・ネイチャーガイド</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3106347" y="1408729"/>
            <a:ext cx="8504316" cy="923330"/>
          </a:xfrm>
          <a:prstGeom prst="rect">
            <a:avLst/>
          </a:prstGeom>
          <a:noFill/>
        </p:spPr>
        <p:txBody>
          <a:bodyPr wrap="square" rtlCol="0">
            <a:spAutoFit/>
          </a:bodyPr>
          <a:lstStyle/>
          <a:p>
            <a:r>
              <a:rPr lang="ja-JP" altLang="en-US" dirty="0"/>
              <a:t>　観光ガイドは、バス会社や旅行会社に所属して修学旅行などの団体客と一緒にコースを回る場合と、神社・仏閣やお城などに所属して仕事をする</a:t>
            </a:r>
            <a:r>
              <a:rPr lang="ja-JP" altLang="en-US" b="1" dirty="0">
                <a:solidFill>
                  <a:srgbClr val="FF0000"/>
                </a:solidFill>
              </a:rPr>
              <a:t>「　　　　　　　　」</a:t>
            </a:r>
            <a:r>
              <a:rPr lang="ja-JP" altLang="en-US" dirty="0"/>
              <a:t>がある。</a:t>
            </a:r>
            <a:endParaRPr kumimoji="1" lang="ja-JP" altLang="en-US" dirty="0"/>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5928175" y="3194083"/>
            <a:ext cx="4322249" cy="230832"/>
          </a:xfrm>
          <a:prstGeom prst="rect">
            <a:avLst/>
          </a:prstGeom>
          <a:noFill/>
        </p:spPr>
        <p:txBody>
          <a:bodyPr wrap="square" rtlCol="0">
            <a:spAutoFit/>
          </a:bodyPr>
          <a:lstStyle/>
          <a:p>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90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3" name="テキスト ボックス 2">
            <a:extLst>
              <a:ext uri="{FF2B5EF4-FFF2-40B4-BE49-F238E27FC236}">
                <a16:creationId xmlns:a16="http://schemas.microsoft.com/office/drawing/2014/main" id="{1773D0FE-EF90-2609-E79F-0752614B27F9}"/>
              </a:ext>
            </a:extLst>
          </p:cNvPr>
          <p:cNvSpPr txBox="1"/>
          <p:nvPr/>
        </p:nvSpPr>
        <p:spPr>
          <a:xfrm>
            <a:off x="3066288" y="3664157"/>
            <a:ext cx="8423563" cy="2031325"/>
          </a:xfrm>
          <a:prstGeom prst="rect">
            <a:avLst/>
          </a:prstGeom>
          <a:noFill/>
        </p:spPr>
        <p:txBody>
          <a:bodyPr wrap="square" rtlCol="0">
            <a:spAutoFit/>
          </a:bodyPr>
          <a:lstStyle/>
          <a:p>
            <a:r>
              <a:rPr lang="ja-JP" altLang="en-US" dirty="0"/>
              <a:t>　ネイチャーガイドは、海・山・川・森などの自然を訪れる人々に、安全なアウトドアの楽しみ方を案内する。全国各地の自然を管理する</a:t>
            </a:r>
            <a:r>
              <a:rPr lang="ja-JP" altLang="en-US" b="1" dirty="0">
                <a:solidFill>
                  <a:srgbClr val="0070C0"/>
                </a:solidFill>
              </a:rPr>
              <a:t>行政機関</a:t>
            </a:r>
            <a:r>
              <a:rPr lang="ja-JP" altLang="en-US" dirty="0"/>
              <a:t>、観光案内を行う</a:t>
            </a:r>
            <a:r>
              <a:rPr lang="ja-JP" altLang="en-US" b="1" dirty="0">
                <a:solidFill>
                  <a:srgbClr val="0070C0"/>
                </a:solidFill>
              </a:rPr>
              <a:t>協会や事業所</a:t>
            </a:r>
            <a:r>
              <a:rPr lang="ja-JP" altLang="en-US" dirty="0"/>
              <a:t>、自然保護に携わる</a:t>
            </a:r>
            <a:r>
              <a:rPr lang="ja-JP" altLang="en-US" b="1" dirty="0">
                <a:solidFill>
                  <a:srgbClr val="0070C0"/>
                </a:solidFill>
              </a:rPr>
              <a:t>各種団体</a:t>
            </a:r>
            <a:r>
              <a:rPr lang="ja-JP" altLang="en-US" dirty="0"/>
              <a:t>に所属して活動する。</a:t>
            </a:r>
            <a:endParaRPr lang="en-US" altLang="ja-JP" dirty="0"/>
          </a:p>
          <a:p>
            <a:endParaRPr lang="en-US" altLang="ja-JP" dirty="0"/>
          </a:p>
          <a:p>
            <a:r>
              <a:rPr lang="ja-JP" altLang="en-US" dirty="0"/>
              <a:t>　具体的には、ダイビング、カヤッキングなどの指導をするほか、生息する動植物の解説など、自然を身近に感じて</a:t>
            </a:r>
            <a:r>
              <a:rPr lang="ja-JP" altLang="en-US" b="1" dirty="0">
                <a:solidFill>
                  <a:srgbClr val="FF0000"/>
                </a:solidFill>
              </a:rPr>
              <a:t>（　　　　　　）</a:t>
            </a:r>
            <a:r>
              <a:rPr lang="ja-JP" altLang="en-US" dirty="0"/>
              <a:t>の意識を高めるための活動も行う。</a:t>
            </a:r>
            <a:endParaRPr lang="en-US" altLang="ja-JP" dirty="0"/>
          </a:p>
        </p:txBody>
      </p:sp>
      <p:pic>
        <p:nvPicPr>
          <p:cNvPr id="8194" name="Picture 2">
            <a:extLst>
              <a:ext uri="{FF2B5EF4-FFF2-40B4-BE49-F238E27FC236}">
                <a16:creationId xmlns:a16="http://schemas.microsoft.com/office/drawing/2014/main" id="{B30E07D8-07BE-76CF-924C-35CE8CFC2A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01748" y="2023687"/>
            <a:ext cx="1505673" cy="150567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46870FB8-9A6F-E83A-878C-3FCD3DAAEDC8}"/>
              </a:ext>
            </a:extLst>
          </p:cNvPr>
          <p:cNvPicPr>
            <a:picLocks noChangeAspect="1"/>
          </p:cNvPicPr>
          <p:nvPr/>
        </p:nvPicPr>
        <p:blipFill>
          <a:blip r:embed="rId3"/>
          <a:stretch>
            <a:fillRect/>
          </a:stretch>
        </p:blipFill>
        <p:spPr>
          <a:xfrm>
            <a:off x="376725" y="1431110"/>
            <a:ext cx="2566773" cy="1757851"/>
          </a:xfrm>
          <a:prstGeom prst="rect">
            <a:avLst/>
          </a:prstGeom>
        </p:spPr>
      </p:pic>
      <p:pic>
        <p:nvPicPr>
          <p:cNvPr id="8" name="図 7">
            <a:extLst>
              <a:ext uri="{FF2B5EF4-FFF2-40B4-BE49-F238E27FC236}">
                <a16:creationId xmlns:a16="http://schemas.microsoft.com/office/drawing/2014/main" id="{17245B5B-5F83-2D79-E389-32824A5AE4B4}"/>
              </a:ext>
            </a:extLst>
          </p:cNvPr>
          <p:cNvPicPr>
            <a:picLocks noChangeAspect="1"/>
          </p:cNvPicPr>
          <p:nvPr/>
        </p:nvPicPr>
        <p:blipFill>
          <a:blip r:embed="rId4"/>
          <a:stretch>
            <a:fillRect/>
          </a:stretch>
        </p:blipFill>
        <p:spPr>
          <a:xfrm>
            <a:off x="461315" y="3553097"/>
            <a:ext cx="2508308" cy="1833507"/>
          </a:xfrm>
          <a:prstGeom prst="rect">
            <a:avLst/>
          </a:prstGeom>
        </p:spPr>
      </p:pic>
      <p:sp>
        <p:nvSpPr>
          <p:cNvPr id="9" name="テキスト ボックス 8">
            <a:extLst>
              <a:ext uri="{FF2B5EF4-FFF2-40B4-BE49-F238E27FC236}">
                <a16:creationId xmlns:a16="http://schemas.microsoft.com/office/drawing/2014/main" id="{825DC329-25CD-C9C8-6374-79ED5618F93A}"/>
              </a:ext>
            </a:extLst>
          </p:cNvPr>
          <p:cNvSpPr txBox="1"/>
          <p:nvPr/>
        </p:nvSpPr>
        <p:spPr>
          <a:xfrm>
            <a:off x="108065" y="5850356"/>
            <a:ext cx="6096000" cy="253916"/>
          </a:xfrm>
          <a:prstGeom prst="rect">
            <a:avLst/>
          </a:prstGeom>
          <a:noFill/>
        </p:spPr>
        <p:txBody>
          <a:bodyPr wrap="square">
            <a:spAutoFit/>
          </a:bodyPr>
          <a:lstStyle/>
          <a:p>
            <a:r>
              <a:rPr lang="ja-JP" altLang="en-US" sz="1050" dirty="0"/>
              <a:t>使用した画像： 厚生労働省　職業情報提供サイト「観光バスガイド」</a:t>
            </a:r>
          </a:p>
        </p:txBody>
      </p:sp>
      <p:sp>
        <p:nvSpPr>
          <p:cNvPr id="11" name="テキスト ボックス 10">
            <a:extLst>
              <a:ext uri="{FF2B5EF4-FFF2-40B4-BE49-F238E27FC236}">
                <a16:creationId xmlns:a16="http://schemas.microsoft.com/office/drawing/2014/main" id="{FFBA4F4B-BC07-673C-0016-B8F641AF3CD1}"/>
              </a:ext>
            </a:extLst>
          </p:cNvPr>
          <p:cNvSpPr txBox="1"/>
          <p:nvPr/>
        </p:nvSpPr>
        <p:spPr>
          <a:xfrm>
            <a:off x="108065" y="6120321"/>
            <a:ext cx="6096000" cy="253916"/>
          </a:xfrm>
          <a:prstGeom prst="rect">
            <a:avLst/>
          </a:prstGeom>
          <a:noFill/>
        </p:spPr>
        <p:txBody>
          <a:bodyPr wrap="square">
            <a:spAutoFit/>
          </a:bodyPr>
          <a:lstStyle/>
          <a:p>
            <a:r>
              <a:rPr lang="ja-JP" altLang="en-US" sz="1050" dirty="0"/>
              <a:t>使用した画像： 世界自然遺産　奄美沖縄「ネイチャーガイドの紹介」</a:t>
            </a:r>
          </a:p>
        </p:txBody>
      </p:sp>
      <p:sp>
        <p:nvSpPr>
          <p:cNvPr id="15" name="テキスト ボックス 14">
            <a:extLst>
              <a:ext uri="{FF2B5EF4-FFF2-40B4-BE49-F238E27FC236}">
                <a16:creationId xmlns:a16="http://schemas.microsoft.com/office/drawing/2014/main" id="{F22139A0-EB19-0299-DDC8-135F4245CC53}"/>
              </a:ext>
            </a:extLst>
          </p:cNvPr>
          <p:cNvSpPr txBox="1"/>
          <p:nvPr/>
        </p:nvSpPr>
        <p:spPr>
          <a:xfrm>
            <a:off x="4423954" y="6133500"/>
            <a:ext cx="1767840" cy="230832"/>
          </a:xfrm>
          <a:prstGeom prst="rect">
            <a:avLst/>
          </a:prstGeom>
          <a:noFill/>
        </p:spPr>
        <p:txBody>
          <a:bodyPr wrap="square">
            <a:spAutoFit/>
          </a:bodyPr>
          <a:lstStyle/>
          <a:p>
            <a:r>
              <a:rPr lang="ja-JP" altLang="en-US" sz="900" dirty="0"/>
              <a:t>https://amamiokinawa.jp/</a:t>
            </a:r>
          </a:p>
        </p:txBody>
      </p:sp>
      <p:sp>
        <p:nvSpPr>
          <p:cNvPr id="6" name="テキスト ボックス 5">
            <a:extLst>
              <a:ext uri="{FF2B5EF4-FFF2-40B4-BE49-F238E27FC236}">
                <a16:creationId xmlns:a16="http://schemas.microsoft.com/office/drawing/2014/main" id="{AF25B2EC-B46E-1B75-9B57-D0FE7D999F1C}"/>
              </a:ext>
            </a:extLst>
          </p:cNvPr>
          <p:cNvSpPr txBox="1"/>
          <p:nvPr/>
        </p:nvSpPr>
        <p:spPr>
          <a:xfrm>
            <a:off x="3650742" y="1973318"/>
            <a:ext cx="1396746" cy="369332"/>
          </a:xfrm>
          <a:prstGeom prst="rect">
            <a:avLst/>
          </a:prstGeom>
          <a:noFill/>
        </p:spPr>
        <p:txBody>
          <a:bodyPr wrap="square">
            <a:spAutoFit/>
          </a:bodyPr>
          <a:lstStyle/>
          <a:p>
            <a:r>
              <a:rPr lang="ja-JP" altLang="en-US" b="1" dirty="0">
                <a:solidFill>
                  <a:srgbClr val="FF0000"/>
                </a:solidFill>
              </a:rPr>
              <a:t>専属ガイド</a:t>
            </a:r>
            <a:endParaRPr lang="ja-JP" altLang="en-US" dirty="0"/>
          </a:p>
        </p:txBody>
      </p:sp>
      <p:sp>
        <p:nvSpPr>
          <p:cNvPr id="13" name="テキスト ボックス 12">
            <a:extLst>
              <a:ext uri="{FF2B5EF4-FFF2-40B4-BE49-F238E27FC236}">
                <a16:creationId xmlns:a16="http://schemas.microsoft.com/office/drawing/2014/main" id="{23FD6AFD-FA6E-619B-E06A-804301FF96FD}"/>
              </a:ext>
            </a:extLst>
          </p:cNvPr>
          <p:cNvSpPr txBox="1"/>
          <p:nvPr/>
        </p:nvSpPr>
        <p:spPr>
          <a:xfrm>
            <a:off x="7189470" y="5045702"/>
            <a:ext cx="1177290" cy="369332"/>
          </a:xfrm>
          <a:prstGeom prst="rect">
            <a:avLst/>
          </a:prstGeom>
          <a:noFill/>
        </p:spPr>
        <p:txBody>
          <a:bodyPr wrap="square">
            <a:spAutoFit/>
          </a:bodyPr>
          <a:lstStyle/>
          <a:p>
            <a:r>
              <a:rPr lang="ja-JP" altLang="en-US" b="1" dirty="0">
                <a:solidFill>
                  <a:srgbClr val="FF0000"/>
                </a:solidFill>
              </a:rPr>
              <a:t>自然保護</a:t>
            </a:r>
            <a:endParaRPr lang="ja-JP" altLang="en-US" dirty="0"/>
          </a:p>
        </p:txBody>
      </p:sp>
    </p:spTree>
    <p:extLst>
      <p:ext uri="{BB962C8B-B14F-4D97-AF65-F5344CB8AC3E}">
        <p14:creationId xmlns:p14="http://schemas.microsoft.com/office/powerpoint/2010/main" val="405386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7" y="378691"/>
            <a:ext cx="7472223"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観光バス・タクシー運転手</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3466011" y="1314334"/>
            <a:ext cx="6628965" cy="1754326"/>
          </a:xfrm>
          <a:prstGeom prst="rect">
            <a:avLst/>
          </a:prstGeom>
          <a:noFill/>
        </p:spPr>
        <p:txBody>
          <a:bodyPr wrap="square" rtlCol="0">
            <a:spAutoFit/>
          </a:bodyPr>
          <a:lstStyle/>
          <a:p>
            <a:r>
              <a:rPr lang="ja-JP" altLang="en-US" dirty="0"/>
              <a:t>　観光バス運転手は、大型第二種自動車運転免許が必要となるため中途採用が多く、路線バス運転手、トラック運転手、タクシー運転手といった運転を職業とする人からの転職者が多い。</a:t>
            </a:r>
            <a:endParaRPr lang="en-US" altLang="ja-JP" dirty="0"/>
          </a:p>
          <a:p>
            <a:r>
              <a:rPr lang="ja-JP" altLang="en-US" dirty="0"/>
              <a:t>　道路事情やコースについて学習し、最初は短時間で簡単なコースを運転するが経験を積むにつれて、山道や狭い道、高速道路を長時間走る難しいコースを担当する。</a:t>
            </a:r>
            <a:endParaRPr kumimoji="1" lang="ja-JP" altLang="en-US" dirty="0"/>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7601527" y="3047779"/>
            <a:ext cx="4340537" cy="230832"/>
          </a:xfrm>
          <a:prstGeom prst="rect">
            <a:avLst/>
          </a:prstGeom>
          <a:noFill/>
        </p:spPr>
        <p:txBody>
          <a:bodyPr wrap="square" rtlCol="0">
            <a:spAutoFit/>
          </a:bodyPr>
          <a:lstStyle/>
          <a:p>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90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3" name="テキスト ボックス 2">
            <a:extLst>
              <a:ext uri="{FF2B5EF4-FFF2-40B4-BE49-F238E27FC236}">
                <a16:creationId xmlns:a16="http://schemas.microsoft.com/office/drawing/2014/main" id="{1773D0FE-EF90-2609-E79F-0752614B27F9}"/>
              </a:ext>
            </a:extLst>
          </p:cNvPr>
          <p:cNvSpPr txBox="1"/>
          <p:nvPr/>
        </p:nvSpPr>
        <p:spPr>
          <a:xfrm>
            <a:off x="203780" y="3604781"/>
            <a:ext cx="11518828" cy="2031325"/>
          </a:xfrm>
          <a:prstGeom prst="rect">
            <a:avLst/>
          </a:prstGeom>
          <a:noFill/>
        </p:spPr>
        <p:txBody>
          <a:bodyPr wrap="square" rtlCol="0">
            <a:spAutoFit/>
          </a:bodyPr>
          <a:lstStyle/>
          <a:p>
            <a:r>
              <a:rPr lang="ja-JP" altLang="en-US" dirty="0"/>
              <a:t>　観光タクシーの運転手には、その地域の観光名所までの道や観光名所の知識が必要とされる。観光バスでは入れない穴場スポットやガイドブックには載っていないような隠れた名所など、観光タクシーでしか味わえない特別な体験を提供することが求められる。</a:t>
            </a:r>
            <a:endParaRPr lang="en-US" altLang="ja-JP" dirty="0"/>
          </a:p>
          <a:p>
            <a:r>
              <a:rPr lang="ja-JP" altLang="en-US" dirty="0"/>
              <a:t>　また、長時間同じお客様と時間を過ごすため、通常のタクシーに比べるとお客様とのコミュニケーションが多い業務になり、観光名所ではお客様と一緒に下車し、案内や観光のお手伝いをする場合もある。お客様とコミュニケーションをとる中で、お客様のニーズを引き出し、ベストな旅を提案するのも観光タクシー運転手に必要な能力の</a:t>
            </a:r>
            <a:r>
              <a:rPr lang="en-US" altLang="ja-JP" dirty="0"/>
              <a:t>1</a:t>
            </a:r>
            <a:r>
              <a:rPr lang="ja-JP" altLang="en-US" dirty="0"/>
              <a:t>つである。</a:t>
            </a:r>
            <a:endParaRPr kumimoji="1" lang="ja-JP" altLang="en-US" dirty="0"/>
          </a:p>
        </p:txBody>
      </p:sp>
      <p:pic>
        <p:nvPicPr>
          <p:cNvPr id="9218" name="Picture 2">
            <a:extLst>
              <a:ext uri="{FF2B5EF4-FFF2-40B4-BE49-F238E27FC236}">
                <a16:creationId xmlns:a16="http://schemas.microsoft.com/office/drawing/2014/main" id="{C6D2012D-7804-C98C-3D1C-8AC863A51B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15418" y="1393537"/>
            <a:ext cx="1589485" cy="158948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98F0BB8-3DF2-5AB5-E62B-91D96971EEC8}"/>
              </a:ext>
            </a:extLst>
          </p:cNvPr>
          <p:cNvPicPr>
            <a:picLocks noChangeAspect="1"/>
          </p:cNvPicPr>
          <p:nvPr/>
        </p:nvPicPr>
        <p:blipFill>
          <a:blip r:embed="rId3"/>
          <a:stretch>
            <a:fillRect/>
          </a:stretch>
        </p:blipFill>
        <p:spPr>
          <a:xfrm>
            <a:off x="381759" y="1328614"/>
            <a:ext cx="2772162" cy="1762371"/>
          </a:xfrm>
          <a:prstGeom prst="rect">
            <a:avLst/>
          </a:prstGeom>
        </p:spPr>
      </p:pic>
      <p:sp>
        <p:nvSpPr>
          <p:cNvPr id="7" name="テキスト ボックス 6">
            <a:extLst>
              <a:ext uri="{FF2B5EF4-FFF2-40B4-BE49-F238E27FC236}">
                <a16:creationId xmlns:a16="http://schemas.microsoft.com/office/drawing/2014/main" id="{081E5A79-E1F4-6465-7FE7-9CAE8C6BE697}"/>
              </a:ext>
            </a:extLst>
          </p:cNvPr>
          <p:cNvSpPr txBox="1"/>
          <p:nvPr/>
        </p:nvSpPr>
        <p:spPr>
          <a:xfrm>
            <a:off x="108065" y="5850356"/>
            <a:ext cx="6096000" cy="253916"/>
          </a:xfrm>
          <a:prstGeom prst="rect">
            <a:avLst/>
          </a:prstGeom>
          <a:noFill/>
        </p:spPr>
        <p:txBody>
          <a:bodyPr wrap="square">
            <a:spAutoFit/>
          </a:bodyPr>
          <a:lstStyle/>
          <a:p>
            <a:r>
              <a:rPr lang="ja-JP" altLang="en-US" sz="1050" dirty="0"/>
              <a:t>使用した画像： 厚生労働省　職業情報提供サイト「観光バス運転手」</a:t>
            </a:r>
          </a:p>
        </p:txBody>
      </p:sp>
      <p:sp>
        <p:nvSpPr>
          <p:cNvPr id="8" name="テキスト ボックス 7">
            <a:extLst>
              <a:ext uri="{FF2B5EF4-FFF2-40B4-BE49-F238E27FC236}">
                <a16:creationId xmlns:a16="http://schemas.microsoft.com/office/drawing/2014/main" id="{58EE4772-DB3C-FF2A-375F-3B3529F28298}"/>
              </a:ext>
            </a:extLst>
          </p:cNvPr>
          <p:cNvSpPr txBox="1"/>
          <p:nvPr/>
        </p:nvSpPr>
        <p:spPr>
          <a:xfrm>
            <a:off x="108065" y="6120321"/>
            <a:ext cx="6096000" cy="253916"/>
          </a:xfrm>
          <a:prstGeom prst="rect">
            <a:avLst/>
          </a:prstGeom>
          <a:noFill/>
        </p:spPr>
        <p:txBody>
          <a:bodyPr wrap="square">
            <a:spAutoFit/>
          </a:bodyPr>
          <a:lstStyle/>
          <a:p>
            <a:r>
              <a:rPr lang="ja-JP" altLang="en-US" sz="1050" dirty="0"/>
              <a:t>使用した画像： 世界自然遺産　奄美沖縄「ネイチャーガイドの紹介」</a:t>
            </a:r>
          </a:p>
        </p:txBody>
      </p:sp>
    </p:spTree>
    <p:extLst>
      <p:ext uri="{BB962C8B-B14F-4D97-AF65-F5344CB8AC3E}">
        <p14:creationId xmlns:p14="http://schemas.microsoft.com/office/powerpoint/2010/main" val="350786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4DA50F7-FDE6-7E42-69BB-E1128FC91CCF}"/>
              </a:ext>
            </a:extLst>
          </p:cNvPr>
          <p:cNvSpPr txBox="1"/>
          <p:nvPr/>
        </p:nvSpPr>
        <p:spPr>
          <a:xfrm flipH="1">
            <a:off x="3602180" y="785091"/>
            <a:ext cx="4895273" cy="769441"/>
          </a:xfrm>
          <a:prstGeom prst="rect">
            <a:avLst/>
          </a:prstGeom>
          <a:noFill/>
        </p:spPr>
        <p:txBody>
          <a:bodyPr wrap="square" rtlCol="0">
            <a:spAutoFit/>
          </a:bodyPr>
          <a:lstStyle/>
          <a:p>
            <a:r>
              <a:rPr kumimoji="1" lang="ja-JP" altLang="en-US" sz="4400" dirty="0">
                <a:latin typeface="UD デジタル 教科書体 NP-B" panose="02020700000000000000" pitchFamily="18" charset="-128"/>
                <a:ea typeface="UD デジタル 教科書体 NP-B" panose="02020700000000000000" pitchFamily="18" charset="-128"/>
              </a:rPr>
              <a:t>旅行業界の仕事</a:t>
            </a:r>
          </a:p>
        </p:txBody>
      </p:sp>
      <p:sp>
        <p:nvSpPr>
          <p:cNvPr id="2" name="テキスト ボックス 1">
            <a:extLst>
              <a:ext uri="{FF2B5EF4-FFF2-40B4-BE49-F238E27FC236}">
                <a16:creationId xmlns:a16="http://schemas.microsoft.com/office/drawing/2014/main" id="{C5D66AA8-B15C-71DF-6A74-5D7100BCAEF6}"/>
              </a:ext>
            </a:extLst>
          </p:cNvPr>
          <p:cNvSpPr txBox="1"/>
          <p:nvPr/>
        </p:nvSpPr>
        <p:spPr>
          <a:xfrm>
            <a:off x="1730727" y="5997763"/>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沖縄・観光分野における有機的高専連携プログラム開発・実証事業</a:t>
            </a:r>
          </a:p>
        </p:txBody>
      </p:sp>
      <p:sp>
        <p:nvSpPr>
          <p:cNvPr id="5" name="テキスト ボックス 4">
            <a:extLst>
              <a:ext uri="{FF2B5EF4-FFF2-40B4-BE49-F238E27FC236}">
                <a16:creationId xmlns:a16="http://schemas.microsoft.com/office/drawing/2014/main" id="{75998CF9-E858-D1DC-7315-C302DB7CDD7E}"/>
              </a:ext>
            </a:extLst>
          </p:cNvPr>
          <p:cNvSpPr txBox="1"/>
          <p:nvPr/>
        </p:nvSpPr>
        <p:spPr>
          <a:xfrm>
            <a:off x="212437" y="6497842"/>
            <a:ext cx="6096000" cy="261610"/>
          </a:xfrm>
          <a:prstGeom prst="rect">
            <a:avLst/>
          </a:prstGeom>
          <a:noFill/>
        </p:spPr>
        <p:txBody>
          <a:bodyPr wrap="square">
            <a:spAutoFit/>
          </a:bodyPr>
          <a:lstStyle/>
          <a:p>
            <a:r>
              <a:rPr lang="ja-JP" altLang="en-US" sz="1050" dirty="0"/>
              <a:t>フリー写真素材ぱくたそ：</a:t>
            </a:r>
            <a:r>
              <a:rPr lang="en-US" altLang="ja-JP" sz="1050" dirty="0">
                <a:hlinkClick r:id="rId2"/>
              </a:rPr>
              <a:t>https://www.pakutaso.com/</a:t>
            </a:r>
            <a:r>
              <a:rPr lang="ja-JP" altLang="en-US" sz="1050" dirty="0"/>
              <a:t>　「宮古　伊良部島」</a:t>
            </a:r>
          </a:p>
        </p:txBody>
      </p:sp>
      <p:pic>
        <p:nvPicPr>
          <p:cNvPr id="8" name="図 7">
            <a:extLst>
              <a:ext uri="{FF2B5EF4-FFF2-40B4-BE49-F238E27FC236}">
                <a16:creationId xmlns:a16="http://schemas.microsoft.com/office/drawing/2014/main" id="{8FFEFD2C-8E1A-0F3E-2A52-073926292E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99750" y="1741715"/>
            <a:ext cx="5486902" cy="3655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560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B7CDC39-197E-5951-DF7D-F5E53DF4BD60}"/>
              </a:ext>
            </a:extLst>
          </p:cNvPr>
          <p:cNvSpPr txBox="1"/>
          <p:nvPr/>
        </p:nvSpPr>
        <p:spPr>
          <a:xfrm flipH="1">
            <a:off x="452699" y="617252"/>
            <a:ext cx="1874984"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旅行会社</a:t>
            </a:r>
          </a:p>
        </p:txBody>
      </p:sp>
      <p:sp>
        <p:nvSpPr>
          <p:cNvPr id="9" name="テキスト ボックス 8">
            <a:extLst>
              <a:ext uri="{FF2B5EF4-FFF2-40B4-BE49-F238E27FC236}">
                <a16:creationId xmlns:a16="http://schemas.microsoft.com/office/drawing/2014/main" id="{BD33FB03-1DEC-FCA4-AAA4-13ADE0E167DF}"/>
              </a:ext>
            </a:extLst>
          </p:cNvPr>
          <p:cNvSpPr txBox="1"/>
          <p:nvPr/>
        </p:nvSpPr>
        <p:spPr>
          <a:xfrm>
            <a:off x="2603863" y="663697"/>
            <a:ext cx="9172501" cy="1200329"/>
          </a:xfrm>
          <a:prstGeom prst="rect">
            <a:avLst/>
          </a:prstGeom>
          <a:noFill/>
        </p:spPr>
        <p:txBody>
          <a:bodyPr wrap="square" rtlCol="0">
            <a:spAutoFit/>
          </a:bodyPr>
          <a:lstStyle/>
          <a:p>
            <a:r>
              <a:rPr lang="ja-JP" altLang="en-US" dirty="0"/>
              <a:t>旅行会社は、交通・宿泊・その他の旅行関連サービスを含む</a:t>
            </a:r>
            <a:r>
              <a:rPr lang="ja-JP" altLang="en-US" b="1" dirty="0">
                <a:solidFill>
                  <a:srgbClr val="0070C0"/>
                </a:solidFill>
              </a:rPr>
              <a:t>旅行商品を企画・販売・実施</a:t>
            </a:r>
            <a:r>
              <a:rPr lang="ja-JP" altLang="en-US" dirty="0"/>
              <a:t>する企業です。</a:t>
            </a:r>
            <a:endParaRPr lang="en-US" altLang="ja-JP" dirty="0"/>
          </a:p>
          <a:p>
            <a:r>
              <a:rPr lang="ja-JP" altLang="en-US" dirty="0"/>
              <a:t>旅行プランの企画から実施まで幅広い業務を手がけているため、仕事内容も広範囲にわたり、営業、マーケティング、企画、販売、添乗などの仕事があります。</a:t>
            </a:r>
            <a:endParaRPr kumimoji="1" lang="ja-JP" altLang="en-US" dirty="0"/>
          </a:p>
        </p:txBody>
      </p:sp>
      <p:sp>
        <p:nvSpPr>
          <p:cNvPr id="5" name="テキスト ボックス 4">
            <a:extLst>
              <a:ext uri="{FF2B5EF4-FFF2-40B4-BE49-F238E27FC236}">
                <a16:creationId xmlns:a16="http://schemas.microsoft.com/office/drawing/2014/main" id="{3448C8BD-E864-B248-F022-3C52848BB894}"/>
              </a:ext>
            </a:extLst>
          </p:cNvPr>
          <p:cNvSpPr txBox="1"/>
          <p:nvPr/>
        </p:nvSpPr>
        <p:spPr>
          <a:xfrm flipH="1">
            <a:off x="461406" y="2759033"/>
            <a:ext cx="2115129"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旅行代理店</a:t>
            </a:r>
          </a:p>
        </p:txBody>
      </p:sp>
      <p:sp>
        <p:nvSpPr>
          <p:cNvPr id="6" name="テキスト ボックス 5">
            <a:extLst>
              <a:ext uri="{FF2B5EF4-FFF2-40B4-BE49-F238E27FC236}">
                <a16:creationId xmlns:a16="http://schemas.microsoft.com/office/drawing/2014/main" id="{4665D803-9975-EDA5-27E8-C3C27A2479FA}"/>
              </a:ext>
            </a:extLst>
          </p:cNvPr>
          <p:cNvSpPr txBox="1"/>
          <p:nvPr/>
        </p:nvSpPr>
        <p:spPr>
          <a:xfrm>
            <a:off x="2683559" y="2805478"/>
            <a:ext cx="9012051" cy="1477328"/>
          </a:xfrm>
          <a:prstGeom prst="rect">
            <a:avLst/>
          </a:prstGeom>
          <a:noFill/>
        </p:spPr>
        <p:txBody>
          <a:bodyPr wrap="square" rtlCol="0">
            <a:spAutoFit/>
          </a:bodyPr>
          <a:lstStyle/>
          <a:p>
            <a:r>
              <a:rPr lang="ja-JP" altLang="en-US" dirty="0"/>
              <a:t>旅行代理店は、旅行会社の旅行商品を代理でユーザーに販売する企業です。旅行会社と違い、企画や実施はできません。</a:t>
            </a:r>
            <a:endParaRPr lang="en-US" altLang="ja-JP" dirty="0"/>
          </a:p>
          <a:p>
            <a:r>
              <a:rPr kumimoji="1" lang="ja-JP" altLang="en-US" dirty="0"/>
              <a:t>ただ、一般に旅行代理店と呼ばれている店舗は実際は旅行会社の店舗であることが多く、</a:t>
            </a:r>
            <a:r>
              <a:rPr kumimoji="1" lang="en-US" altLang="ja-JP" dirty="0"/>
              <a:t>2021</a:t>
            </a:r>
            <a:r>
              <a:rPr kumimoji="1" lang="ja-JP" altLang="en-US" dirty="0"/>
              <a:t>年末時点で販売しかできない「旅行代理店」は国内に</a:t>
            </a:r>
            <a:r>
              <a:rPr kumimoji="1" lang="en-US" altLang="ja-JP" dirty="0"/>
              <a:t>564</a:t>
            </a:r>
            <a:r>
              <a:rPr kumimoji="1" lang="ja-JP" altLang="en-US" dirty="0"/>
              <a:t>社しかありません</a:t>
            </a:r>
            <a:r>
              <a:rPr lang="ja-JP" altLang="en-US" dirty="0"/>
              <a:t>。（旅行会社は</a:t>
            </a:r>
            <a:r>
              <a:rPr lang="en-US" altLang="ja-JP" dirty="0"/>
              <a:t>9610</a:t>
            </a:r>
            <a:r>
              <a:rPr lang="ja-JP" altLang="en-US" dirty="0"/>
              <a:t>社 ）</a:t>
            </a:r>
            <a:endParaRPr kumimoji="1" lang="ja-JP" altLang="en-US" dirty="0"/>
          </a:p>
        </p:txBody>
      </p:sp>
      <p:sp>
        <p:nvSpPr>
          <p:cNvPr id="14" name="テキスト ボックス 13">
            <a:extLst>
              <a:ext uri="{FF2B5EF4-FFF2-40B4-BE49-F238E27FC236}">
                <a16:creationId xmlns:a16="http://schemas.microsoft.com/office/drawing/2014/main" id="{50176461-2433-6F24-CA21-A2E92EE08DF0}"/>
              </a:ext>
            </a:extLst>
          </p:cNvPr>
          <p:cNvSpPr txBox="1"/>
          <p:nvPr/>
        </p:nvSpPr>
        <p:spPr>
          <a:xfrm flipH="1">
            <a:off x="487532" y="4786283"/>
            <a:ext cx="2115129"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ＯＴＡ</a:t>
            </a:r>
          </a:p>
        </p:txBody>
      </p:sp>
      <p:sp>
        <p:nvSpPr>
          <p:cNvPr id="16" name="テキスト ボックス 15">
            <a:extLst>
              <a:ext uri="{FF2B5EF4-FFF2-40B4-BE49-F238E27FC236}">
                <a16:creationId xmlns:a16="http://schemas.microsoft.com/office/drawing/2014/main" id="{A2C4F7F2-DF4C-8F06-37BD-BCCA0D92FD92}"/>
              </a:ext>
            </a:extLst>
          </p:cNvPr>
          <p:cNvSpPr txBox="1"/>
          <p:nvPr/>
        </p:nvSpPr>
        <p:spPr>
          <a:xfrm>
            <a:off x="2700977" y="4810825"/>
            <a:ext cx="8552872" cy="646331"/>
          </a:xfrm>
          <a:prstGeom prst="rect">
            <a:avLst/>
          </a:prstGeom>
          <a:noFill/>
        </p:spPr>
        <p:txBody>
          <a:bodyPr wrap="square" rtlCol="0">
            <a:spAutoFit/>
          </a:bodyPr>
          <a:lstStyle/>
          <a:p>
            <a:r>
              <a:rPr lang="en-US" altLang="ja-JP" dirty="0"/>
              <a:t>OTA</a:t>
            </a:r>
            <a:r>
              <a:rPr lang="ja-JP" altLang="en-US" dirty="0"/>
              <a:t>（</a:t>
            </a:r>
            <a:r>
              <a:rPr lang="en-US" altLang="ja-JP" dirty="0"/>
              <a:t>Online Travel Agent</a:t>
            </a:r>
            <a:r>
              <a:rPr lang="ja-JP" altLang="en-US" dirty="0"/>
              <a:t>）は</a:t>
            </a:r>
            <a:r>
              <a:rPr lang="ja-JP" altLang="en-US" b="1" dirty="0">
                <a:solidFill>
                  <a:srgbClr val="0070C0"/>
                </a:solidFill>
              </a:rPr>
              <a:t>インターネット専門の旅行代理店</a:t>
            </a:r>
            <a:r>
              <a:rPr lang="ja-JP" altLang="en-US" dirty="0"/>
              <a:t>です。</a:t>
            </a:r>
          </a:p>
          <a:p>
            <a:r>
              <a:rPr lang="ja-JP" altLang="en-US" dirty="0"/>
              <a:t>利用しやすいメリットがあるため、大きく成長しています。</a:t>
            </a:r>
          </a:p>
        </p:txBody>
      </p:sp>
    </p:spTree>
    <p:extLst>
      <p:ext uri="{BB962C8B-B14F-4D97-AF65-F5344CB8AC3E}">
        <p14:creationId xmlns:p14="http://schemas.microsoft.com/office/powerpoint/2010/main" val="197106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B7CDC39-197E-5951-DF7D-F5E53DF4BD60}"/>
              </a:ext>
            </a:extLst>
          </p:cNvPr>
          <p:cNvSpPr txBox="1"/>
          <p:nvPr/>
        </p:nvSpPr>
        <p:spPr>
          <a:xfrm flipH="1">
            <a:off x="699587" y="617252"/>
            <a:ext cx="1874984"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旅行会社</a:t>
            </a:r>
          </a:p>
        </p:txBody>
      </p:sp>
      <p:sp>
        <p:nvSpPr>
          <p:cNvPr id="9" name="テキスト ボックス 8">
            <a:extLst>
              <a:ext uri="{FF2B5EF4-FFF2-40B4-BE49-F238E27FC236}">
                <a16:creationId xmlns:a16="http://schemas.microsoft.com/office/drawing/2014/main" id="{BD33FB03-1DEC-FCA4-AAA4-13ADE0E167DF}"/>
              </a:ext>
            </a:extLst>
          </p:cNvPr>
          <p:cNvSpPr txBox="1"/>
          <p:nvPr/>
        </p:nvSpPr>
        <p:spPr>
          <a:xfrm>
            <a:off x="2603863" y="663697"/>
            <a:ext cx="9172501" cy="1200329"/>
          </a:xfrm>
          <a:prstGeom prst="rect">
            <a:avLst/>
          </a:prstGeom>
          <a:noFill/>
        </p:spPr>
        <p:txBody>
          <a:bodyPr wrap="square" rtlCol="0">
            <a:spAutoFit/>
          </a:bodyPr>
          <a:lstStyle/>
          <a:p>
            <a:r>
              <a:rPr lang="ja-JP" altLang="en-US" dirty="0"/>
              <a:t>旅行会社は、募集旅行の企画、受注旅行の企画、宿泊や交通チケットの手配、旅行相談を行います。</a:t>
            </a:r>
            <a:endParaRPr lang="en-US" altLang="ja-JP" dirty="0"/>
          </a:p>
          <a:p>
            <a:r>
              <a:rPr lang="ja-JP" altLang="en-US" dirty="0"/>
              <a:t>海外と国内旅行の募集旅行の企画ができる会社と、国内旅行のみの募集旅行企画ができる会社と、地域限定の募集企画ができる会社などに分かれます。</a:t>
            </a:r>
            <a:endParaRPr kumimoji="1" lang="ja-JP" altLang="en-US" dirty="0"/>
          </a:p>
        </p:txBody>
      </p:sp>
      <p:graphicFrame>
        <p:nvGraphicFramePr>
          <p:cNvPr id="2" name="表 1">
            <a:extLst>
              <a:ext uri="{FF2B5EF4-FFF2-40B4-BE49-F238E27FC236}">
                <a16:creationId xmlns:a16="http://schemas.microsoft.com/office/drawing/2014/main" id="{EEE0A7E8-BD5F-A875-53CA-9D56551D2232}"/>
              </a:ext>
            </a:extLst>
          </p:cNvPr>
          <p:cNvGraphicFramePr>
            <a:graphicFrameLocks noGrp="1"/>
          </p:cNvGraphicFramePr>
          <p:nvPr>
            <p:extLst>
              <p:ext uri="{D42A27DB-BD31-4B8C-83A1-F6EECF244321}">
                <p14:modId xmlns:p14="http://schemas.microsoft.com/office/powerpoint/2010/main" val="61486526"/>
              </p:ext>
            </p:extLst>
          </p:nvPr>
        </p:nvGraphicFramePr>
        <p:xfrm>
          <a:off x="1448526" y="2365587"/>
          <a:ext cx="5344160" cy="4079240"/>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671791595"/>
                    </a:ext>
                  </a:extLst>
                </a:gridCol>
                <a:gridCol w="1968137">
                  <a:extLst>
                    <a:ext uri="{9D8B030D-6E8A-4147-A177-3AD203B41FA5}">
                      <a16:colId xmlns:a16="http://schemas.microsoft.com/office/drawing/2014/main" val="1719027715"/>
                    </a:ext>
                  </a:extLst>
                </a:gridCol>
                <a:gridCol w="1079863">
                  <a:extLst>
                    <a:ext uri="{9D8B030D-6E8A-4147-A177-3AD203B41FA5}">
                      <a16:colId xmlns:a16="http://schemas.microsoft.com/office/drawing/2014/main" val="654411612"/>
                    </a:ext>
                  </a:extLst>
                </a:gridCol>
                <a:gridCol w="975360">
                  <a:extLst>
                    <a:ext uri="{9D8B030D-6E8A-4147-A177-3AD203B41FA5}">
                      <a16:colId xmlns:a16="http://schemas.microsoft.com/office/drawing/2014/main" val="3987485897"/>
                    </a:ext>
                  </a:extLst>
                </a:gridCol>
              </a:tblGrid>
              <a:tr h="370840">
                <a:tc>
                  <a:txBody>
                    <a:bodyPr/>
                    <a:lstStyle/>
                    <a:p>
                      <a:r>
                        <a:rPr kumimoji="1" lang="ja-JP" altLang="en-US" sz="1200" dirty="0"/>
                        <a:t>旅行取扱額順位</a:t>
                      </a:r>
                    </a:p>
                  </a:txBody>
                  <a:tcPr/>
                </a:tc>
                <a:tc>
                  <a:txBody>
                    <a:bodyPr/>
                    <a:lstStyle/>
                    <a:p>
                      <a:r>
                        <a:rPr kumimoji="1" lang="ja-JP" altLang="en-US" sz="1200" dirty="0"/>
                        <a:t>会社名</a:t>
                      </a:r>
                    </a:p>
                  </a:txBody>
                  <a:tcPr/>
                </a:tc>
                <a:tc>
                  <a:txBody>
                    <a:bodyPr/>
                    <a:lstStyle/>
                    <a:p>
                      <a:r>
                        <a:rPr kumimoji="1" lang="ja-JP" altLang="en-US" sz="1200" dirty="0"/>
                        <a:t>取扱額</a:t>
                      </a:r>
                    </a:p>
                  </a:txBody>
                  <a:tcPr/>
                </a:tc>
                <a:tc>
                  <a:txBody>
                    <a:bodyPr/>
                    <a:lstStyle/>
                    <a:p>
                      <a:r>
                        <a:rPr kumimoji="1" lang="ja-JP" altLang="en-US" sz="1200" dirty="0"/>
                        <a:t>前年度比</a:t>
                      </a:r>
                    </a:p>
                  </a:txBody>
                  <a:tcPr/>
                </a:tc>
                <a:extLst>
                  <a:ext uri="{0D108BD9-81ED-4DB2-BD59-A6C34878D82A}">
                    <a16:rowId xmlns:a16="http://schemas.microsoft.com/office/drawing/2014/main" val="3674917812"/>
                  </a:ext>
                </a:extLst>
              </a:tr>
              <a:tr h="370840">
                <a:tc>
                  <a:txBody>
                    <a:bodyPr/>
                    <a:lstStyle/>
                    <a:p>
                      <a:r>
                        <a:rPr kumimoji="1" lang="en-US" altLang="ja-JP" sz="1200" dirty="0"/>
                        <a:t>1</a:t>
                      </a:r>
                      <a:endParaRPr kumimoji="1" lang="ja-JP" altLang="en-US" sz="1200" dirty="0"/>
                    </a:p>
                  </a:txBody>
                  <a:tcPr/>
                </a:tc>
                <a:tc>
                  <a:txBody>
                    <a:bodyPr/>
                    <a:lstStyle/>
                    <a:p>
                      <a:endParaRPr kumimoji="1" lang="ja-JP" altLang="en-US" sz="1200" dirty="0"/>
                    </a:p>
                  </a:txBody>
                  <a:tcPr/>
                </a:tc>
                <a:tc>
                  <a:txBody>
                    <a:bodyPr/>
                    <a:lstStyle/>
                    <a:p>
                      <a:r>
                        <a:rPr kumimoji="1" lang="en-US" altLang="ja-JP" sz="1200" dirty="0"/>
                        <a:t>1</a:t>
                      </a:r>
                      <a:r>
                        <a:rPr kumimoji="1" lang="ja-JP" altLang="en-US" sz="1200" dirty="0"/>
                        <a:t>兆</a:t>
                      </a:r>
                      <a:r>
                        <a:rPr kumimoji="1" lang="en-US" altLang="ja-JP" sz="1200" dirty="0"/>
                        <a:t>2116</a:t>
                      </a:r>
                      <a:r>
                        <a:rPr kumimoji="1" lang="ja-JP" altLang="en-US" sz="1200" dirty="0"/>
                        <a:t>億円</a:t>
                      </a:r>
                    </a:p>
                  </a:txBody>
                  <a:tcPr/>
                </a:tc>
                <a:tc>
                  <a:txBody>
                    <a:bodyPr/>
                    <a:lstStyle/>
                    <a:p>
                      <a:r>
                        <a:rPr kumimoji="1" lang="en-US" altLang="ja-JP" sz="1200" dirty="0"/>
                        <a:t>174.5</a:t>
                      </a:r>
                      <a:r>
                        <a:rPr kumimoji="1" lang="ja-JP" altLang="en-US" sz="1200" dirty="0"/>
                        <a:t>％</a:t>
                      </a:r>
                    </a:p>
                  </a:txBody>
                  <a:tcPr/>
                </a:tc>
                <a:extLst>
                  <a:ext uri="{0D108BD9-81ED-4DB2-BD59-A6C34878D82A}">
                    <a16:rowId xmlns:a16="http://schemas.microsoft.com/office/drawing/2014/main" val="46613069"/>
                  </a:ext>
                </a:extLst>
              </a:tr>
              <a:tr h="370840">
                <a:tc>
                  <a:txBody>
                    <a:bodyPr/>
                    <a:lstStyle/>
                    <a:p>
                      <a:r>
                        <a:rPr kumimoji="1" lang="en-US" altLang="ja-JP" sz="1200" dirty="0"/>
                        <a:t>2</a:t>
                      </a:r>
                      <a:endParaRPr kumimoji="1" lang="ja-JP" altLang="en-US" sz="1200" dirty="0"/>
                    </a:p>
                  </a:txBody>
                  <a:tcPr/>
                </a:tc>
                <a:tc>
                  <a:txBody>
                    <a:bodyPr/>
                    <a:lstStyle/>
                    <a:p>
                      <a:r>
                        <a:rPr kumimoji="1" lang="ja-JP" altLang="en-US" sz="1200" dirty="0"/>
                        <a:t>ＫＮＴーＣＴ</a:t>
                      </a:r>
                    </a:p>
                  </a:txBody>
                  <a:tcPr/>
                </a:tc>
                <a:tc>
                  <a:txBody>
                    <a:bodyPr/>
                    <a:lstStyle/>
                    <a:p>
                      <a:r>
                        <a:rPr kumimoji="1" lang="en-US" altLang="ja-JP" sz="1200" dirty="0"/>
                        <a:t>2930</a:t>
                      </a:r>
                      <a:r>
                        <a:rPr kumimoji="1" lang="ja-JP" altLang="en-US" sz="1200" dirty="0"/>
                        <a:t>億円</a:t>
                      </a:r>
                    </a:p>
                  </a:txBody>
                  <a:tcPr/>
                </a:tc>
                <a:tc>
                  <a:txBody>
                    <a:bodyPr/>
                    <a:lstStyle/>
                    <a:p>
                      <a:r>
                        <a:rPr kumimoji="1" lang="en-US" altLang="ja-JP" sz="1200" dirty="0"/>
                        <a:t>188.9</a:t>
                      </a:r>
                      <a:r>
                        <a:rPr kumimoji="1" lang="ja-JP" altLang="en-US" sz="1200" dirty="0"/>
                        <a:t>％</a:t>
                      </a:r>
                    </a:p>
                  </a:txBody>
                  <a:tcPr/>
                </a:tc>
                <a:extLst>
                  <a:ext uri="{0D108BD9-81ED-4DB2-BD59-A6C34878D82A}">
                    <a16:rowId xmlns:a16="http://schemas.microsoft.com/office/drawing/2014/main" val="1903079013"/>
                  </a:ext>
                </a:extLst>
              </a:tr>
              <a:tr h="370840">
                <a:tc>
                  <a:txBody>
                    <a:bodyPr/>
                    <a:lstStyle/>
                    <a:p>
                      <a:r>
                        <a:rPr kumimoji="1" lang="en-US" altLang="ja-JP" sz="1200" dirty="0"/>
                        <a:t>3</a:t>
                      </a:r>
                      <a:endParaRPr kumimoji="1" lang="ja-JP" altLang="en-US" sz="1200" dirty="0"/>
                    </a:p>
                  </a:txBody>
                  <a:tcPr/>
                </a:tc>
                <a:tc>
                  <a:txBody>
                    <a:bodyPr/>
                    <a:lstStyle/>
                    <a:p>
                      <a:endParaRPr kumimoji="1" lang="ja-JP" altLang="en-US" sz="1200" dirty="0"/>
                    </a:p>
                  </a:txBody>
                  <a:tcPr/>
                </a:tc>
                <a:tc>
                  <a:txBody>
                    <a:bodyPr/>
                    <a:lstStyle/>
                    <a:p>
                      <a:r>
                        <a:rPr kumimoji="1" lang="en-US" altLang="ja-JP" sz="1200" dirty="0"/>
                        <a:t>2576</a:t>
                      </a:r>
                      <a:r>
                        <a:rPr kumimoji="1" lang="ja-JP" altLang="en-US" sz="1200" dirty="0"/>
                        <a:t>億円</a:t>
                      </a:r>
                    </a:p>
                  </a:txBody>
                  <a:tcPr/>
                </a:tc>
                <a:tc>
                  <a:txBody>
                    <a:bodyPr/>
                    <a:lstStyle/>
                    <a:p>
                      <a:r>
                        <a:rPr kumimoji="1" lang="en-US" altLang="ja-JP" sz="1200" dirty="0"/>
                        <a:t>221.3</a:t>
                      </a:r>
                      <a:r>
                        <a:rPr kumimoji="1" lang="ja-JP" altLang="en-US" sz="1200" dirty="0"/>
                        <a:t>％</a:t>
                      </a:r>
                    </a:p>
                  </a:txBody>
                  <a:tcPr/>
                </a:tc>
                <a:extLst>
                  <a:ext uri="{0D108BD9-81ED-4DB2-BD59-A6C34878D82A}">
                    <a16:rowId xmlns:a16="http://schemas.microsoft.com/office/drawing/2014/main" val="2720843237"/>
                  </a:ext>
                </a:extLst>
              </a:tr>
              <a:tr h="370840">
                <a:tc>
                  <a:txBody>
                    <a:bodyPr/>
                    <a:lstStyle/>
                    <a:p>
                      <a:r>
                        <a:rPr kumimoji="1" lang="en-US" altLang="ja-JP" sz="1200" dirty="0"/>
                        <a:t>4</a:t>
                      </a:r>
                      <a:endParaRPr kumimoji="1" lang="ja-JP" altLang="en-US" sz="1200" dirty="0"/>
                    </a:p>
                  </a:txBody>
                  <a:tcPr/>
                </a:tc>
                <a:tc>
                  <a:txBody>
                    <a:bodyPr/>
                    <a:lstStyle/>
                    <a:p>
                      <a:r>
                        <a:rPr kumimoji="1" lang="ja-JP" altLang="en-US" sz="1200" dirty="0"/>
                        <a:t>東武トップツアーズ</a:t>
                      </a:r>
                    </a:p>
                  </a:txBody>
                  <a:tcPr/>
                </a:tc>
                <a:tc>
                  <a:txBody>
                    <a:bodyPr/>
                    <a:lstStyle/>
                    <a:p>
                      <a:r>
                        <a:rPr kumimoji="1" lang="en-US" altLang="ja-JP" sz="1200" dirty="0"/>
                        <a:t>1685</a:t>
                      </a:r>
                      <a:r>
                        <a:rPr kumimoji="1" lang="ja-JP" altLang="en-US" sz="1200" dirty="0"/>
                        <a:t>億円</a:t>
                      </a:r>
                    </a:p>
                  </a:txBody>
                  <a:tcPr/>
                </a:tc>
                <a:tc>
                  <a:txBody>
                    <a:bodyPr/>
                    <a:lstStyle/>
                    <a:p>
                      <a:r>
                        <a:rPr kumimoji="1" lang="en-US" altLang="ja-JP" sz="1200" dirty="0"/>
                        <a:t>166.5</a:t>
                      </a:r>
                      <a:r>
                        <a:rPr kumimoji="1" lang="ja-JP" altLang="en-US" sz="1200" dirty="0"/>
                        <a:t>％</a:t>
                      </a:r>
                    </a:p>
                  </a:txBody>
                  <a:tcPr/>
                </a:tc>
                <a:extLst>
                  <a:ext uri="{0D108BD9-81ED-4DB2-BD59-A6C34878D82A}">
                    <a16:rowId xmlns:a16="http://schemas.microsoft.com/office/drawing/2014/main" val="1002557584"/>
                  </a:ext>
                </a:extLst>
              </a:tr>
              <a:tr h="370840">
                <a:tc>
                  <a:txBody>
                    <a:bodyPr/>
                    <a:lstStyle/>
                    <a:p>
                      <a:r>
                        <a:rPr kumimoji="1" lang="en-US" altLang="ja-JP" sz="1200" dirty="0"/>
                        <a:t>5</a:t>
                      </a:r>
                      <a:endParaRPr kumimoji="1" lang="ja-JP" altLang="en-US" sz="1200" dirty="0"/>
                    </a:p>
                  </a:txBody>
                  <a:tcPr/>
                </a:tc>
                <a:tc>
                  <a:txBody>
                    <a:bodyPr/>
                    <a:lstStyle/>
                    <a:p>
                      <a:r>
                        <a:rPr kumimoji="1" lang="ja-JP" altLang="en-US" sz="1200" dirty="0"/>
                        <a:t>阪急交通社</a:t>
                      </a:r>
                    </a:p>
                  </a:txBody>
                  <a:tcPr/>
                </a:tc>
                <a:tc>
                  <a:txBody>
                    <a:bodyPr/>
                    <a:lstStyle/>
                    <a:p>
                      <a:r>
                        <a:rPr kumimoji="1" lang="en-US" altLang="ja-JP" sz="1200" dirty="0"/>
                        <a:t>1545</a:t>
                      </a:r>
                      <a:r>
                        <a:rPr kumimoji="1" lang="ja-JP" altLang="en-US" sz="1200" dirty="0"/>
                        <a:t>億円</a:t>
                      </a:r>
                    </a:p>
                  </a:txBody>
                  <a:tcPr/>
                </a:tc>
                <a:tc>
                  <a:txBody>
                    <a:bodyPr/>
                    <a:lstStyle/>
                    <a:p>
                      <a:r>
                        <a:rPr kumimoji="1" lang="en-US" altLang="ja-JP" sz="1200" dirty="0"/>
                        <a:t>313.4</a:t>
                      </a:r>
                      <a:r>
                        <a:rPr kumimoji="1" lang="ja-JP" altLang="en-US" sz="1200" dirty="0"/>
                        <a:t>％</a:t>
                      </a:r>
                    </a:p>
                  </a:txBody>
                  <a:tcPr/>
                </a:tc>
                <a:extLst>
                  <a:ext uri="{0D108BD9-81ED-4DB2-BD59-A6C34878D82A}">
                    <a16:rowId xmlns:a16="http://schemas.microsoft.com/office/drawing/2014/main" val="1119901397"/>
                  </a:ext>
                </a:extLst>
              </a:tr>
              <a:tr h="370840">
                <a:tc>
                  <a:txBody>
                    <a:bodyPr/>
                    <a:lstStyle/>
                    <a:p>
                      <a:r>
                        <a:rPr kumimoji="1" lang="en-US" altLang="ja-JP" sz="1200" dirty="0"/>
                        <a:t>6</a:t>
                      </a:r>
                      <a:endParaRPr kumimoji="1" lang="ja-JP" altLang="en-US" sz="1200" dirty="0"/>
                    </a:p>
                  </a:txBody>
                  <a:tcPr/>
                </a:tc>
                <a:tc>
                  <a:txBody>
                    <a:bodyPr/>
                    <a:lstStyle/>
                    <a:p>
                      <a:r>
                        <a:rPr kumimoji="1" lang="ja-JP" altLang="en-US" sz="1200" dirty="0"/>
                        <a:t>ＨＩＳ</a:t>
                      </a:r>
                    </a:p>
                  </a:txBody>
                  <a:tcPr/>
                </a:tc>
                <a:tc>
                  <a:txBody>
                    <a:bodyPr/>
                    <a:lstStyle/>
                    <a:p>
                      <a:r>
                        <a:rPr kumimoji="1" lang="en-US" altLang="ja-JP" sz="1200" dirty="0"/>
                        <a:t>1468</a:t>
                      </a:r>
                      <a:r>
                        <a:rPr kumimoji="1" lang="ja-JP" altLang="en-US" sz="1200" dirty="0"/>
                        <a:t>億円</a:t>
                      </a:r>
                    </a:p>
                  </a:txBody>
                  <a:tcPr/>
                </a:tc>
                <a:tc>
                  <a:txBody>
                    <a:bodyPr/>
                    <a:lstStyle/>
                    <a:p>
                      <a:r>
                        <a:rPr kumimoji="1" lang="en-US" altLang="ja-JP" sz="1200" dirty="0"/>
                        <a:t>476.7</a:t>
                      </a:r>
                      <a:r>
                        <a:rPr kumimoji="1" lang="ja-JP" altLang="en-US" sz="1200" dirty="0"/>
                        <a:t>％</a:t>
                      </a:r>
                    </a:p>
                  </a:txBody>
                  <a:tcPr/>
                </a:tc>
                <a:extLst>
                  <a:ext uri="{0D108BD9-81ED-4DB2-BD59-A6C34878D82A}">
                    <a16:rowId xmlns:a16="http://schemas.microsoft.com/office/drawing/2014/main" val="1708144981"/>
                  </a:ext>
                </a:extLst>
              </a:tr>
              <a:tr h="370840">
                <a:tc>
                  <a:txBody>
                    <a:bodyPr/>
                    <a:lstStyle/>
                    <a:p>
                      <a:r>
                        <a:rPr kumimoji="1" lang="en-US" altLang="ja-JP" sz="1200" dirty="0"/>
                        <a:t>7</a:t>
                      </a:r>
                      <a:endParaRPr kumimoji="1" lang="ja-JP" altLang="en-US" sz="1200" dirty="0"/>
                    </a:p>
                  </a:txBody>
                  <a:tcPr/>
                </a:tc>
                <a:tc>
                  <a:txBody>
                    <a:bodyPr/>
                    <a:lstStyle/>
                    <a:p>
                      <a:r>
                        <a:rPr kumimoji="1" lang="ja-JP" altLang="en-US" sz="1200" dirty="0"/>
                        <a:t>ＪＡＬパック</a:t>
                      </a:r>
                    </a:p>
                  </a:txBody>
                  <a:tcPr/>
                </a:tc>
                <a:tc>
                  <a:txBody>
                    <a:bodyPr/>
                    <a:lstStyle/>
                    <a:p>
                      <a:r>
                        <a:rPr kumimoji="1" lang="en-US" altLang="ja-JP" sz="1200" dirty="0"/>
                        <a:t>1173</a:t>
                      </a:r>
                      <a:r>
                        <a:rPr kumimoji="1" lang="ja-JP" altLang="en-US" sz="1200" dirty="0"/>
                        <a:t>億円</a:t>
                      </a:r>
                    </a:p>
                  </a:txBody>
                  <a:tcPr/>
                </a:tc>
                <a:tc>
                  <a:txBody>
                    <a:bodyPr/>
                    <a:lstStyle/>
                    <a:p>
                      <a:r>
                        <a:rPr kumimoji="1" lang="en-US" altLang="ja-JP" sz="1200" dirty="0"/>
                        <a:t>238.7</a:t>
                      </a:r>
                      <a:r>
                        <a:rPr kumimoji="1" lang="ja-JP" altLang="en-US" sz="1200" dirty="0"/>
                        <a:t>％</a:t>
                      </a:r>
                    </a:p>
                  </a:txBody>
                  <a:tcPr/>
                </a:tc>
                <a:extLst>
                  <a:ext uri="{0D108BD9-81ED-4DB2-BD59-A6C34878D82A}">
                    <a16:rowId xmlns:a16="http://schemas.microsoft.com/office/drawing/2014/main" val="3893471099"/>
                  </a:ext>
                </a:extLst>
              </a:tr>
              <a:tr h="370840">
                <a:tc>
                  <a:txBody>
                    <a:bodyPr/>
                    <a:lstStyle/>
                    <a:p>
                      <a:r>
                        <a:rPr kumimoji="1" lang="en-US" altLang="ja-JP" sz="1200" dirty="0"/>
                        <a:t>8</a:t>
                      </a:r>
                      <a:endParaRPr kumimoji="1" lang="ja-JP" altLang="en-US" sz="1200" dirty="0"/>
                    </a:p>
                  </a:txBody>
                  <a:tcPr/>
                </a:tc>
                <a:tc>
                  <a:txBody>
                    <a:bodyPr/>
                    <a:lstStyle/>
                    <a:p>
                      <a:r>
                        <a:rPr kumimoji="1" lang="ja-JP" altLang="en-US" sz="1200" dirty="0"/>
                        <a:t>ＡＮＡ　Ｘ</a:t>
                      </a:r>
                    </a:p>
                  </a:txBody>
                  <a:tcPr/>
                </a:tc>
                <a:tc>
                  <a:txBody>
                    <a:bodyPr/>
                    <a:lstStyle/>
                    <a:p>
                      <a:r>
                        <a:rPr kumimoji="1" lang="en-US" altLang="ja-JP" sz="1200" dirty="0"/>
                        <a:t>749</a:t>
                      </a:r>
                      <a:r>
                        <a:rPr kumimoji="1" lang="ja-JP" altLang="en-US" sz="1200" dirty="0"/>
                        <a:t>億円</a:t>
                      </a:r>
                    </a:p>
                  </a:txBody>
                  <a:tcPr/>
                </a:tc>
                <a:tc>
                  <a:txBody>
                    <a:bodyPr/>
                    <a:lstStyle/>
                    <a:p>
                      <a:r>
                        <a:rPr kumimoji="1" lang="en-US" altLang="ja-JP" sz="1200" dirty="0"/>
                        <a:t>174.8</a:t>
                      </a:r>
                      <a:r>
                        <a:rPr kumimoji="1" lang="ja-JP" altLang="en-US" sz="1200" dirty="0"/>
                        <a:t>％</a:t>
                      </a:r>
                    </a:p>
                  </a:txBody>
                  <a:tcPr/>
                </a:tc>
                <a:extLst>
                  <a:ext uri="{0D108BD9-81ED-4DB2-BD59-A6C34878D82A}">
                    <a16:rowId xmlns:a16="http://schemas.microsoft.com/office/drawing/2014/main" val="3226315574"/>
                  </a:ext>
                </a:extLst>
              </a:tr>
              <a:tr h="370840">
                <a:tc>
                  <a:txBody>
                    <a:bodyPr/>
                    <a:lstStyle/>
                    <a:p>
                      <a:r>
                        <a:rPr kumimoji="1" lang="en-US" altLang="ja-JP" sz="1200" dirty="0"/>
                        <a:t>9</a:t>
                      </a:r>
                      <a:endParaRPr kumimoji="1" lang="ja-JP" altLang="en-US" sz="1200" dirty="0"/>
                    </a:p>
                  </a:txBody>
                  <a:tcPr/>
                </a:tc>
                <a:tc>
                  <a:txBody>
                    <a:bodyPr/>
                    <a:lstStyle/>
                    <a:p>
                      <a:r>
                        <a:rPr kumimoji="1" lang="ja-JP" altLang="en-US" sz="1200" dirty="0"/>
                        <a:t>ＪＲ東海ツアーズ</a:t>
                      </a:r>
                    </a:p>
                  </a:txBody>
                  <a:tcPr/>
                </a:tc>
                <a:tc>
                  <a:txBody>
                    <a:bodyPr/>
                    <a:lstStyle/>
                    <a:p>
                      <a:r>
                        <a:rPr kumimoji="1" lang="en-US" altLang="ja-JP" sz="1200" dirty="0"/>
                        <a:t>712</a:t>
                      </a:r>
                      <a:r>
                        <a:rPr kumimoji="1" lang="ja-JP" altLang="en-US" sz="1200" dirty="0"/>
                        <a:t>億円</a:t>
                      </a:r>
                    </a:p>
                  </a:txBody>
                  <a:tcPr/>
                </a:tc>
                <a:tc>
                  <a:txBody>
                    <a:bodyPr/>
                    <a:lstStyle/>
                    <a:p>
                      <a:r>
                        <a:rPr kumimoji="1" lang="en-US" altLang="ja-JP" sz="1200" dirty="0"/>
                        <a:t>192.1</a:t>
                      </a:r>
                      <a:r>
                        <a:rPr kumimoji="1" lang="ja-JP" altLang="en-US" sz="1200" dirty="0"/>
                        <a:t>％</a:t>
                      </a:r>
                    </a:p>
                  </a:txBody>
                  <a:tcPr/>
                </a:tc>
                <a:extLst>
                  <a:ext uri="{0D108BD9-81ED-4DB2-BD59-A6C34878D82A}">
                    <a16:rowId xmlns:a16="http://schemas.microsoft.com/office/drawing/2014/main" val="983861952"/>
                  </a:ext>
                </a:extLst>
              </a:tr>
              <a:tr h="370840">
                <a:tc>
                  <a:txBody>
                    <a:bodyPr/>
                    <a:lstStyle/>
                    <a:p>
                      <a:r>
                        <a:rPr kumimoji="1" lang="en-US" altLang="ja-JP" sz="1200" dirty="0"/>
                        <a:t>10</a:t>
                      </a:r>
                      <a:endParaRPr kumimoji="1" lang="ja-JP" altLang="en-US" sz="1200" dirty="0"/>
                    </a:p>
                  </a:txBody>
                  <a:tcPr/>
                </a:tc>
                <a:tc>
                  <a:txBody>
                    <a:bodyPr/>
                    <a:lstStyle/>
                    <a:p>
                      <a:r>
                        <a:rPr kumimoji="1" lang="ja-JP" altLang="en-US" sz="1200" dirty="0"/>
                        <a:t>名鉄観光サービス</a:t>
                      </a:r>
                    </a:p>
                  </a:txBody>
                  <a:tcPr/>
                </a:tc>
                <a:tc>
                  <a:txBody>
                    <a:bodyPr/>
                    <a:lstStyle/>
                    <a:p>
                      <a:r>
                        <a:rPr kumimoji="1" lang="en-US" altLang="ja-JP" sz="1200" dirty="0"/>
                        <a:t>637</a:t>
                      </a:r>
                      <a:r>
                        <a:rPr kumimoji="1" lang="ja-JP" altLang="en-US" sz="1200" dirty="0"/>
                        <a:t>億円</a:t>
                      </a:r>
                    </a:p>
                  </a:txBody>
                  <a:tcPr/>
                </a:tc>
                <a:tc>
                  <a:txBody>
                    <a:bodyPr/>
                    <a:lstStyle/>
                    <a:p>
                      <a:r>
                        <a:rPr kumimoji="1" lang="en-US" altLang="ja-JP" sz="1200" dirty="0"/>
                        <a:t>165.5</a:t>
                      </a:r>
                      <a:r>
                        <a:rPr kumimoji="1" lang="ja-JP" altLang="en-US" sz="1200" dirty="0"/>
                        <a:t>％</a:t>
                      </a:r>
                    </a:p>
                  </a:txBody>
                  <a:tcPr/>
                </a:tc>
                <a:extLst>
                  <a:ext uri="{0D108BD9-81ED-4DB2-BD59-A6C34878D82A}">
                    <a16:rowId xmlns:a16="http://schemas.microsoft.com/office/drawing/2014/main" val="342842423"/>
                  </a:ext>
                </a:extLst>
              </a:tr>
            </a:tbl>
          </a:graphicData>
        </a:graphic>
      </p:graphicFrame>
      <p:sp>
        <p:nvSpPr>
          <p:cNvPr id="4" name="テキスト ボックス 3">
            <a:extLst>
              <a:ext uri="{FF2B5EF4-FFF2-40B4-BE49-F238E27FC236}">
                <a16:creationId xmlns:a16="http://schemas.microsoft.com/office/drawing/2014/main" id="{2F277447-8D1F-2D22-191A-04D8FA704DD7}"/>
              </a:ext>
            </a:extLst>
          </p:cNvPr>
          <p:cNvSpPr txBox="1"/>
          <p:nvPr/>
        </p:nvSpPr>
        <p:spPr>
          <a:xfrm>
            <a:off x="1924593" y="1994263"/>
            <a:ext cx="3929281" cy="369332"/>
          </a:xfrm>
          <a:prstGeom prst="rect">
            <a:avLst/>
          </a:prstGeom>
          <a:noFill/>
        </p:spPr>
        <p:txBody>
          <a:bodyPr wrap="none" rtlCol="0">
            <a:spAutoFit/>
          </a:bodyPr>
          <a:lstStyle/>
          <a:p>
            <a:r>
              <a:rPr kumimoji="1" lang="en-US" altLang="ja-JP" dirty="0"/>
              <a:t>2022</a:t>
            </a:r>
            <a:r>
              <a:rPr kumimoji="1" lang="ja-JP" altLang="en-US" dirty="0"/>
              <a:t>年度旅行会社取扱額ランキング</a:t>
            </a:r>
          </a:p>
        </p:txBody>
      </p:sp>
      <p:sp>
        <p:nvSpPr>
          <p:cNvPr id="7" name="テキスト ボックス 6">
            <a:extLst>
              <a:ext uri="{FF2B5EF4-FFF2-40B4-BE49-F238E27FC236}">
                <a16:creationId xmlns:a16="http://schemas.microsoft.com/office/drawing/2014/main" id="{55A5EA4B-85CD-21E8-E09C-7764CC26CFCD}"/>
              </a:ext>
            </a:extLst>
          </p:cNvPr>
          <p:cNvSpPr txBox="1"/>
          <p:nvPr/>
        </p:nvSpPr>
        <p:spPr>
          <a:xfrm>
            <a:off x="7062651" y="3169920"/>
            <a:ext cx="2018501" cy="261610"/>
          </a:xfrm>
          <a:prstGeom prst="rect">
            <a:avLst/>
          </a:prstGeom>
          <a:noFill/>
        </p:spPr>
        <p:txBody>
          <a:bodyPr wrap="none" rtlCol="0">
            <a:spAutoFit/>
          </a:bodyPr>
          <a:lstStyle/>
          <a:p>
            <a:r>
              <a:rPr kumimoji="1" lang="ja-JP" altLang="en-US" sz="1100" dirty="0"/>
              <a:t>近鉄系　近畿日本ツーリスト</a:t>
            </a:r>
          </a:p>
        </p:txBody>
      </p:sp>
      <p:sp>
        <p:nvSpPr>
          <p:cNvPr id="8" name="テキスト ボックス 7">
            <a:extLst>
              <a:ext uri="{FF2B5EF4-FFF2-40B4-BE49-F238E27FC236}">
                <a16:creationId xmlns:a16="http://schemas.microsoft.com/office/drawing/2014/main" id="{5B8A1268-243B-EBD5-AF3D-23A8C10D068C}"/>
              </a:ext>
            </a:extLst>
          </p:cNvPr>
          <p:cNvSpPr txBox="1"/>
          <p:nvPr/>
        </p:nvSpPr>
        <p:spPr>
          <a:xfrm>
            <a:off x="7062651" y="2769326"/>
            <a:ext cx="1595309" cy="261610"/>
          </a:xfrm>
          <a:prstGeom prst="rect">
            <a:avLst/>
          </a:prstGeom>
          <a:noFill/>
        </p:spPr>
        <p:txBody>
          <a:bodyPr wrap="none" rtlCol="0">
            <a:spAutoFit/>
          </a:bodyPr>
          <a:lstStyle/>
          <a:p>
            <a:r>
              <a:rPr kumimoji="1" lang="ja-JP" altLang="en-US" sz="1100" dirty="0"/>
              <a:t>日本国有鉄道から分離</a:t>
            </a:r>
          </a:p>
        </p:txBody>
      </p:sp>
      <p:sp>
        <p:nvSpPr>
          <p:cNvPr id="10" name="テキスト ボックス 9">
            <a:extLst>
              <a:ext uri="{FF2B5EF4-FFF2-40B4-BE49-F238E27FC236}">
                <a16:creationId xmlns:a16="http://schemas.microsoft.com/office/drawing/2014/main" id="{04EAF71B-8BD9-7D98-7FAA-3DBD5527855F}"/>
              </a:ext>
            </a:extLst>
          </p:cNvPr>
          <p:cNvSpPr txBox="1"/>
          <p:nvPr/>
        </p:nvSpPr>
        <p:spPr>
          <a:xfrm>
            <a:off x="7062651" y="3544389"/>
            <a:ext cx="1031051" cy="261610"/>
          </a:xfrm>
          <a:prstGeom prst="rect">
            <a:avLst/>
          </a:prstGeom>
          <a:noFill/>
        </p:spPr>
        <p:txBody>
          <a:bodyPr wrap="none" rtlCol="0">
            <a:spAutoFit/>
          </a:bodyPr>
          <a:lstStyle/>
          <a:p>
            <a:r>
              <a:rPr kumimoji="1" lang="ja-JP" altLang="en-US" sz="1100" dirty="0"/>
              <a:t>ＪＲ西日本系</a:t>
            </a:r>
          </a:p>
        </p:txBody>
      </p:sp>
      <p:sp>
        <p:nvSpPr>
          <p:cNvPr id="11" name="テキスト ボックス 10">
            <a:extLst>
              <a:ext uri="{FF2B5EF4-FFF2-40B4-BE49-F238E27FC236}">
                <a16:creationId xmlns:a16="http://schemas.microsoft.com/office/drawing/2014/main" id="{4D0CAF9F-8183-AF21-E273-80BFA6B131C4}"/>
              </a:ext>
            </a:extLst>
          </p:cNvPr>
          <p:cNvSpPr txBox="1"/>
          <p:nvPr/>
        </p:nvSpPr>
        <p:spPr>
          <a:xfrm>
            <a:off x="7062651" y="3892732"/>
            <a:ext cx="889987" cy="261610"/>
          </a:xfrm>
          <a:prstGeom prst="rect">
            <a:avLst/>
          </a:prstGeom>
          <a:noFill/>
        </p:spPr>
        <p:txBody>
          <a:bodyPr wrap="none" rtlCol="0">
            <a:spAutoFit/>
          </a:bodyPr>
          <a:lstStyle/>
          <a:p>
            <a:r>
              <a:rPr kumimoji="1" lang="ja-JP" altLang="en-US" sz="1100" dirty="0"/>
              <a:t>東武鉄道系</a:t>
            </a:r>
          </a:p>
        </p:txBody>
      </p:sp>
      <p:sp>
        <p:nvSpPr>
          <p:cNvPr id="12" name="テキスト ボックス 11">
            <a:extLst>
              <a:ext uri="{FF2B5EF4-FFF2-40B4-BE49-F238E27FC236}">
                <a16:creationId xmlns:a16="http://schemas.microsoft.com/office/drawing/2014/main" id="{5A4898F5-75AC-1EDE-0E68-D4B9AA223B4D}"/>
              </a:ext>
            </a:extLst>
          </p:cNvPr>
          <p:cNvSpPr txBox="1"/>
          <p:nvPr/>
        </p:nvSpPr>
        <p:spPr>
          <a:xfrm>
            <a:off x="7062651" y="4258492"/>
            <a:ext cx="889987" cy="261610"/>
          </a:xfrm>
          <a:prstGeom prst="rect">
            <a:avLst/>
          </a:prstGeom>
          <a:noFill/>
        </p:spPr>
        <p:txBody>
          <a:bodyPr wrap="none" rtlCol="0">
            <a:spAutoFit/>
          </a:bodyPr>
          <a:lstStyle/>
          <a:p>
            <a:r>
              <a:rPr kumimoji="1" lang="ja-JP" altLang="en-US" sz="1100" dirty="0"/>
              <a:t>阪急鉄道系</a:t>
            </a:r>
          </a:p>
        </p:txBody>
      </p:sp>
      <p:sp>
        <p:nvSpPr>
          <p:cNvPr id="15" name="テキスト ボックス 14">
            <a:extLst>
              <a:ext uri="{FF2B5EF4-FFF2-40B4-BE49-F238E27FC236}">
                <a16:creationId xmlns:a16="http://schemas.microsoft.com/office/drawing/2014/main" id="{2C9CD680-9C4F-3866-8D98-94274DC95437}"/>
              </a:ext>
            </a:extLst>
          </p:cNvPr>
          <p:cNvSpPr txBox="1"/>
          <p:nvPr/>
        </p:nvSpPr>
        <p:spPr>
          <a:xfrm>
            <a:off x="7062651" y="5024847"/>
            <a:ext cx="748923" cy="261610"/>
          </a:xfrm>
          <a:prstGeom prst="rect">
            <a:avLst/>
          </a:prstGeom>
          <a:noFill/>
        </p:spPr>
        <p:txBody>
          <a:bodyPr wrap="none" rtlCol="0">
            <a:spAutoFit/>
          </a:bodyPr>
          <a:lstStyle/>
          <a:p>
            <a:r>
              <a:rPr kumimoji="1" lang="ja-JP" altLang="en-US" sz="1100" dirty="0"/>
              <a:t>ＪＡＬ系</a:t>
            </a:r>
          </a:p>
        </p:txBody>
      </p:sp>
      <p:sp>
        <p:nvSpPr>
          <p:cNvPr id="17" name="テキスト ボックス 16">
            <a:extLst>
              <a:ext uri="{FF2B5EF4-FFF2-40B4-BE49-F238E27FC236}">
                <a16:creationId xmlns:a16="http://schemas.microsoft.com/office/drawing/2014/main" id="{55F10ECE-35D4-81BE-3307-8DC28CBDB967}"/>
              </a:ext>
            </a:extLst>
          </p:cNvPr>
          <p:cNvSpPr txBox="1"/>
          <p:nvPr/>
        </p:nvSpPr>
        <p:spPr>
          <a:xfrm>
            <a:off x="7062651" y="5416733"/>
            <a:ext cx="748923" cy="261610"/>
          </a:xfrm>
          <a:prstGeom prst="rect">
            <a:avLst/>
          </a:prstGeom>
          <a:noFill/>
        </p:spPr>
        <p:txBody>
          <a:bodyPr wrap="none" rtlCol="0">
            <a:spAutoFit/>
          </a:bodyPr>
          <a:lstStyle/>
          <a:p>
            <a:r>
              <a:rPr kumimoji="1" lang="ja-JP" altLang="en-US" sz="1100" dirty="0"/>
              <a:t>ＡＮＡ系</a:t>
            </a:r>
          </a:p>
        </p:txBody>
      </p:sp>
      <p:sp>
        <p:nvSpPr>
          <p:cNvPr id="18" name="テキスト ボックス 17">
            <a:extLst>
              <a:ext uri="{FF2B5EF4-FFF2-40B4-BE49-F238E27FC236}">
                <a16:creationId xmlns:a16="http://schemas.microsoft.com/office/drawing/2014/main" id="{A10DE860-08B4-E9A2-FB60-EA7C243B9391}"/>
              </a:ext>
            </a:extLst>
          </p:cNvPr>
          <p:cNvSpPr txBox="1"/>
          <p:nvPr/>
        </p:nvSpPr>
        <p:spPr>
          <a:xfrm>
            <a:off x="7062651" y="5747658"/>
            <a:ext cx="889987" cy="261610"/>
          </a:xfrm>
          <a:prstGeom prst="rect">
            <a:avLst/>
          </a:prstGeom>
          <a:noFill/>
        </p:spPr>
        <p:txBody>
          <a:bodyPr wrap="none" rtlCol="0">
            <a:spAutoFit/>
          </a:bodyPr>
          <a:lstStyle/>
          <a:p>
            <a:r>
              <a:rPr kumimoji="1" lang="ja-JP" altLang="en-US" sz="1100" dirty="0"/>
              <a:t>ＪＲ東海系</a:t>
            </a:r>
          </a:p>
        </p:txBody>
      </p:sp>
      <p:sp>
        <p:nvSpPr>
          <p:cNvPr id="19" name="テキスト ボックス 18">
            <a:extLst>
              <a:ext uri="{FF2B5EF4-FFF2-40B4-BE49-F238E27FC236}">
                <a16:creationId xmlns:a16="http://schemas.microsoft.com/office/drawing/2014/main" id="{2353B496-7D80-8587-A1FE-ACD7A3F8BC36}"/>
              </a:ext>
            </a:extLst>
          </p:cNvPr>
          <p:cNvSpPr txBox="1"/>
          <p:nvPr/>
        </p:nvSpPr>
        <p:spPr>
          <a:xfrm>
            <a:off x="7062651" y="6104709"/>
            <a:ext cx="1031051" cy="261610"/>
          </a:xfrm>
          <a:prstGeom prst="rect">
            <a:avLst/>
          </a:prstGeom>
          <a:noFill/>
        </p:spPr>
        <p:txBody>
          <a:bodyPr wrap="none" rtlCol="0">
            <a:spAutoFit/>
          </a:bodyPr>
          <a:lstStyle/>
          <a:p>
            <a:r>
              <a:rPr kumimoji="1" lang="ja-JP" altLang="en-US" sz="1100" dirty="0"/>
              <a:t>名古屋鉄道系</a:t>
            </a:r>
          </a:p>
        </p:txBody>
      </p:sp>
      <p:sp>
        <p:nvSpPr>
          <p:cNvPr id="5" name="テキスト ボックス 4">
            <a:extLst>
              <a:ext uri="{FF2B5EF4-FFF2-40B4-BE49-F238E27FC236}">
                <a16:creationId xmlns:a16="http://schemas.microsoft.com/office/drawing/2014/main" id="{59A643A8-D80A-38C4-D4CD-7A5AD7E984C4}"/>
              </a:ext>
            </a:extLst>
          </p:cNvPr>
          <p:cNvSpPr txBox="1"/>
          <p:nvPr/>
        </p:nvSpPr>
        <p:spPr>
          <a:xfrm>
            <a:off x="2769326" y="2760617"/>
            <a:ext cx="877163" cy="369332"/>
          </a:xfrm>
          <a:prstGeom prst="rect">
            <a:avLst/>
          </a:prstGeom>
          <a:noFill/>
        </p:spPr>
        <p:txBody>
          <a:bodyPr wrap="none" rtlCol="0">
            <a:spAutoFit/>
          </a:bodyPr>
          <a:lstStyle/>
          <a:p>
            <a:r>
              <a:rPr kumimoji="1" lang="ja-JP" altLang="en-US" b="1" dirty="0">
                <a:solidFill>
                  <a:srgbClr val="FF0000"/>
                </a:solidFill>
              </a:rPr>
              <a:t>ＪＴＢ</a:t>
            </a:r>
          </a:p>
        </p:txBody>
      </p:sp>
      <p:sp>
        <p:nvSpPr>
          <p:cNvPr id="6" name="テキスト ボックス 5">
            <a:extLst>
              <a:ext uri="{FF2B5EF4-FFF2-40B4-BE49-F238E27FC236}">
                <a16:creationId xmlns:a16="http://schemas.microsoft.com/office/drawing/2014/main" id="{A2041191-44BE-DD22-1FB2-59864521A74A}"/>
              </a:ext>
            </a:extLst>
          </p:cNvPr>
          <p:cNvSpPr txBox="1"/>
          <p:nvPr/>
        </p:nvSpPr>
        <p:spPr>
          <a:xfrm>
            <a:off x="2769326" y="3483428"/>
            <a:ext cx="1107996" cy="369332"/>
          </a:xfrm>
          <a:prstGeom prst="rect">
            <a:avLst/>
          </a:prstGeom>
          <a:noFill/>
        </p:spPr>
        <p:txBody>
          <a:bodyPr wrap="none" rtlCol="0">
            <a:spAutoFit/>
          </a:bodyPr>
          <a:lstStyle/>
          <a:p>
            <a:r>
              <a:rPr kumimoji="1" lang="ja-JP" altLang="en-US" b="1" dirty="0">
                <a:solidFill>
                  <a:srgbClr val="FF0000"/>
                </a:solidFill>
              </a:rPr>
              <a:t>日本旅行</a:t>
            </a:r>
          </a:p>
        </p:txBody>
      </p:sp>
    </p:spTree>
    <p:extLst>
      <p:ext uri="{BB962C8B-B14F-4D97-AF65-F5344CB8AC3E}">
        <p14:creationId xmlns:p14="http://schemas.microsoft.com/office/powerpoint/2010/main" val="53207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DFF6587-0DE7-D425-AC2B-294F6C9D27D1}"/>
              </a:ext>
            </a:extLst>
          </p:cNvPr>
          <p:cNvSpPr txBox="1"/>
          <p:nvPr/>
        </p:nvSpPr>
        <p:spPr>
          <a:xfrm flipH="1">
            <a:off x="586374" y="562626"/>
            <a:ext cx="2115129"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ＯＴＡ</a:t>
            </a:r>
          </a:p>
        </p:txBody>
      </p:sp>
      <p:sp>
        <p:nvSpPr>
          <p:cNvPr id="6" name="テキスト ボックス 5">
            <a:extLst>
              <a:ext uri="{FF2B5EF4-FFF2-40B4-BE49-F238E27FC236}">
                <a16:creationId xmlns:a16="http://schemas.microsoft.com/office/drawing/2014/main" id="{C9CAC141-1F63-6667-1A48-FF17FED8DBAE}"/>
              </a:ext>
            </a:extLst>
          </p:cNvPr>
          <p:cNvSpPr txBox="1"/>
          <p:nvPr/>
        </p:nvSpPr>
        <p:spPr>
          <a:xfrm>
            <a:off x="2552931" y="473957"/>
            <a:ext cx="9160098" cy="1200329"/>
          </a:xfrm>
          <a:prstGeom prst="rect">
            <a:avLst/>
          </a:prstGeom>
          <a:noFill/>
        </p:spPr>
        <p:txBody>
          <a:bodyPr wrap="square" rtlCol="0">
            <a:spAutoFit/>
          </a:bodyPr>
          <a:lstStyle/>
          <a:p>
            <a:r>
              <a:rPr lang="en-US" altLang="ja-JP" dirty="0"/>
              <a:t>OTA</a:t>
            </a:r>
            <a:r>
              <a:rPr lang="ja-JP" altLang="en-US" dirty="0"/>
              <a:t>（</a:t>
            </a:r>
            <a:r>
              <a:rPr lang="en-US" altLang="ja-JP" dirty="0"/>
              <a:t>Online Travel Agent</a:t>
            </a:r>
            <a:r>
              <a:rPr lang="ja-JP" altLang="en-US" dirty="0"/>
              <a:t>）インターネット専門の旅行代理店です。</a:t>
            </a:r>
            <a:r>
              <a:rPr lang="en-US" altLang="ja-JP" dirty="0"/>
              <a:t>OTA</a:t>
            </a:r>
            <a:r>
              <a:rPr lang="ja-JP" altLang="en-US" dirty="0"/>
              <a:t>の特徴はなんといっても、</a:t>
            </a:r>
            <a:r>
              <a:rPr lang="en-US" altLang="ja-JP" b="1" dirty="0">
                <a:solidFill>
                  <a:srgbClr val="FF0000"/>
                </a:solidFill>
              </a:rPr>
              <a:t>(               )</a:t>
            </a:r>
            <a:r>
              <a:rPr lang="ja-JP" altLang="en-US" dirty="0"/>
              <a:t>を持たないことです。従来の旅行会社や旅行代理店のように店舗でサービスを提供しないため、企業側にはコストを削減できるメリット、ユーザー側には利用しやすいメリットがあります。</a:t>
            </a:r>
            <a:endParaRPr kumimoji="1" lang="ja-JP" altLang="en-US" dirty="0"/>
          </a:p>
        </p:txBody>
      </p:sp>
      <p:pic>
        <p:nvPicPr>
          <p:cNvPr id="8" name="図 7">
            <a:extLst>
              <a:ext uri="{FF2B5EF4-FFF2-40B4-BE49-F238E27FC236}">
                <a16:creationId xmlns:a16="http://schemas.microsoft.com/office/drawing/2014/main" id="{4171CF4C-8E43-6BDA-4BB0-D5DF7DB54F92}"/>
              </a:ext>
            </a:extLst>
          </p:cNvPr>
          <p:cNvPicPr>
            <a:picLocks noChangeAspect="1"/>
          </p:cNvPicPr>
          <p:nvPr/>
        </p:nvPicPr>
        <p:blipFill>
          <a:blip r:embed="rId2"/>
          <a:stretch>
            <a:fillRect/>
          </a:stretch>
        </p:blipFill>
        <p:spPr>
          <a:xfrm>
            <a:off x="2020334" y="2116181"/>
            <a:ext cx="2548981" cy="2658223"/>
          </a:xfrm>
          <a:prstGeom prst="rect">
            <a:avLst/>
          </a:prstGeom>
        </p:spPr>
      </p:pic>
      <p:graphicFrame>
        <p:nvGraphicFramePr>
          <p:cNvPr id="10" name="表 9">
            <a:extLst>
              <a:ext uri="{FF2B5EF4-FFF2-40B4-BE49-F238E27FC236}">
                <a16:creationId xmlns:a16="http://schemas.microsoft.com/office/drawing/2014/main" id="{A80D91C2-E4D0-904F-3049-7E6BA0AC76DC}"/>
              </a:ext>
            </a:extLst>
          </p:cNvPr>
          <p:cNvGraphicFramePr>
            <a:graphicFrameLocks noGrp="1"/>
          </p:cNvGraphicFramePr>
          <p:nvPr>
            <p:extLst>
              <p:ext uri="{D42A27DB-BD31-4B8C-83A1-F6EECF244321}">
                <p14:modId xmlns:p14="http://schemas.microsoft.com/office/powerpoint/2010/main" val="2562974950"/>
              </p:ext>
            </p:extLst>
          </p:nvPr>
        </p:nvGraphicFramePr>
        <p:xfrm>
          <a:off x="5373188" y="2191414"/>
          <a:ext cx="6310812" cy="3931920"/>
        </p:xfrm>
        <a:graphic>
          <a:graphicData uri="http://schemas.openxmlformats.org/drawingml/2006/table">
            <a:tbl>
              <a:tblPr firstRow="1" bandRow="1">
                <a:tableStyleId>{5C22544A-7EE6-4342-B048-85BDC9FD1C3A}</a:tableStyleId>
              </a:tblPr>
              <a:tblGrid>
                <a:gridCol w="1577703">
                  <a:extLst>
                    <a:ext uri="{9D8B030D-6E8A-4147-A177-3AD203B41FA5}">
                      <a16:colId xmlns:a16="http://schemas.microsoft.com/office/drawing/2014/main" val="4279714655"/>
                    </a:ext>
                  </a:extLst>
                </a:gridCol>
                <a:gridCol w="1577703">
                  <a:extLst>
                    <a:ext uri="{9D8B030D-6E8A-4147-A177-3AD203B41FA5}">
                      <a16:colId xmlns:a16="http://schemas.microsoft.com/office/drawing/2014/main" val="1548043665"/>
                    </a:ext>
                  </a:extLst>
                </a:gridCol>
                <a:gridCol w="1045174">
                  <a:extLst>
                    <a:ext uri="{9D8B030D-6E8A-4147-A177-3AD203B41FA5}">
                      <a16:colId xmlns:a16="http://schemas.microsoft.com/office/drawing/2014/main" val="1956272552"/>
                    </a:ext>
                  </a:extLst>
                </a:gridCol>
                <a:gridCol w="2110232">
                  <a:extLst>
                    <a:ext uri="{9D8B030D-6E8A-4147-A177-3AD203B41FA5}">
                      <a16:colId xmlns:a16="http://schemas.microsoft.com/office/drawing/2014/main" val="1630266666"/>
                    </a:ext>
                  </a:extLst>
                </a:gridCol>
              </a:tblGrid>
              <a:tr h="370840">
                <a:tc>
                  <a:txBody>
                    <a:bodyPr/>
                    <a:lstStyle/>
                    <a:p>
                      <a:endParaRPr kumimoji="1" lang="ja-JP" altLang="en-US" sz="1100" dirty="0"/>
                    </a:p>
                  </a:txBody>
                  <a:tcPr/>
                </a:tc>
                <a:tc>
                  <a:txBody>
                    <a:bodyPr/>
                    <a:lstStyle/>
                    <a:p>
                      <a:r>
                        <a:rPr kumimoji="1" lang="ja-JP" altLang="en-US" sz="1100" dirty="0"/>
                        <a:t>契約施設数</a:t>
                      </a:r>
                    </a:p>
                  </a:txBody>
                  <a:tcPr/>
                </a:tc>
                <a:tc>
                  <a:txBody>
                    <a:bodyPr/>
                    <a:lstStyle/>
                    <a:p>
                      <a:r>
                        <a:rPr kumimoji="1" lang="ja-JP" altLang="en-US" sz="1100" dirty="0"/>
                        <a:t>閲覧数</a:t>
                      </a:r>
                    </a:p>
                  </a:txBody>
                  <a:tcPr/>
                </a:tc>
                <a:tc>
                  <a:txBody>
                    <a:bodyPr/>
                    <a:lstStyle/>
                    <a:p>
                      <a:r>
                        <a:rPr kumimoji="1" lang="ja-JP" altLang="en-US" sz="1100" dirty="0"/>
                        <a:t>備考</a:t>
                      </a:r>
                    </a:p>
                  </a:txBody>
                  <a:tcPr/>
                </a:tc>
                <a:extLst>
                  <a:ext uri="{0D108BD9-81ED-4DB2-BD59-A6C34878D82A}">
                    <a16:rowId xmlns:a16="http://schemas.microsoft.com/office/drawing/2014/main" val="1551174692"/>
                  </a:ext>
                </a:extLst>
              </a:tr>
              <a:tr h="370840">
                <a:tc>
                  <a:txBody>
                    <a:bodyPr/>
                    <a:lstStyle/>
                    <a:p>
                      <a:r>
                        <a:rPr kumimoji="1" lang="ja-JP" altLang="en-US" sz="1100" dirty="0"/>
                        <a:t>楽天トラベル</a:t>
                      </a:r>
                    </a:p>
                  </a:txBody>
                  <a:tcPr/>
                </a:tc>
                <a:tc>
                  <a:txBody>
                    <a:bodyPr/>
                    <a:lstStyle/>
                    <a:p>
                      <a:r>
                        <a:rPr kumimoji="1" lang="en-US" altLang="ja-JP" sz="1100" dirty="0"/>
                        <a:t>40000</a:t>
                      </a:r>
                      <a:r>
                        <a:rPr kumimoji="1" lang="ja-JP" altLang="en-US" sz="1100" dirty="0"/>
                        <a:t>軒</a:t>
                      </a:r>
                    </a:p>
                  </a:txBody>
                  <a:tcPr/>
                </a:tc>
                <a:tc>
                  <a:txBody>
                    <a:bodyPr/>
                    <a:lstStyle/>
                    <a:p>
                      <a:r>
                        <a:rPr kumimoji="1" lang="en-US" altLang="ja-JP" sz="1100" dirty="0"/>
                        <a:t>2900</a:t>
                      </a:r>
                      <a:r>
                        <a:rPr kumimoji="1" lang="ja-JP" altLang="en-US" sz="1100" dirty="0"/>
                        <a:t>万</a:t>
                      </a:r>
                    </a:p>
                  </a:txBody>
                  <a:tcPr/>
                </a:tc>
                <a:tc>
                  <a:txBody>
                    <a:bodyPr/>
                    <a:lstStyle/>
                    <a:p>
                      <a:r>
                        <a:rPr kumimoji="1" lang="ja-JP" altLang="en-US" sz="1100" dirty="0"/>
                        <a:t>楽天グループ</a:t>
                      </a:r>
                    </a:p>
                  </a:txBody>
                  <a:tcPr/>
                </a:tc>
                <a:extLst>
                  <a:ext uri="{0D108BD9-81ED-4DB2-BD59-A6C34878D82A}">
                    <a16:rowId xmlns:a16="http://schemas.microsoft.com/office/drawing/2014/main" val="1484152662"/>
                  </a:ext>
                </a:extLst>
              </a:tr>
              <a:tr h="370840">
                <a:tc>
                  <a:txBody>
                    <a:bodyPr/>
                    <a:lstStyle/>
                    <a:p>
                      <a:r>
                        <a:rPr kumimoji="1" lang="ja-JP" altLang="en-US" sz="1100" dirty="0"/>
                        <a:t>じゃらん</a:t>
                      </a:r>
                    </a:p>
                  </a:txBody>
                  <a:tcPr/>
                </a:tc>
                <a:tc>
                  <a:txBody>
                    <a:bodyPr/>
                    <a:lstStyle/>
                    <a:p>
                      <a:r>
                        <a:rPr kumimoji="1" lang="ja-JP" altLang="en-US" sz="1100" dirty="0"/>
                        <a:t>非公開</a:t>
                      </a:r>
                    </a:p>
                  </a:txBody>
                  <a:tcPr/>
                </a:tc>
                <a:tc>
                  <a:txBody>
                    <a:bodyPr/>
                    <a:lstStyle/>
                    <a:p>
                      <a:r>
                        <a:rPr kumimoji="1" lang="en-US" altLang="ja-JP" sz="1100" dirty="0"/>
                        <a:t>3030</a:t>
                      </a:r>
                      <a:r>
                        <a:rPr kumimoji="1" lang="ja-JP" altLang="en-US" sz="1100" dirty="0"/>
                        <a:t>万</a:t>
                      </a:r>
                    </a:p>
                  </a:txBody>
                  <a:tcPr/>
                </a:tc>
                <a:tc>
                  <a:txBody>
                    <a:bodyPr/>
                    <a:lstStyle/>
                    <a:p>
                      <a:r>
                        <a:rPr kumimoji="1" lang="ja-JP" altLang="en-US" sz="1100" dirty="0"/>
                        <a:t>リクルート</a:t>
                      </a:r>
                    </a:p>
                  </a:txBody>
                  <a:tcPr/>
                </a:tc>
                <a:extLst>
                  <a:ext uri="{0D108BD9-81ED-4DB2-BD59-A6C34878D82A}">
                    <a16:rowId xmlns:a16="http://schemas.microsoft.com/office/drawing/2014/main" val="3473289991"/>
                  </a:ext>
                </a:extLst>
              </a:tr>
              <a:tr h="370840">
                <a:tc>
                  <a:txBody>
                    <a:bodyPr/>
                    <a:lstStyle/>
                    <a:p>
                      <a:r>
                        <a:rPr kumimoji="1" lang="ja-JP" altLang="en-US" sz="1100" dirty="0"/>
                        <a:t>一休</a:t>
                      </a:r>
                    </a:p>
                  </a:txBody>
                  <a:tcPr/>
                </a:tc>
                <a:tc>
                  <a:txBody>
                    <a:bodyPr/>
                    <a:lstStyle/>
                    <a:p>
                      <a:r>
                        <a:rPr kumimoji="1" lang="en-US" altLang="ja-JP" sz="1100" dirty="0"/>
                        <a:t>6500</a:t>
                      </a:r>
                      <a:r>
                        <a:rPr kumimoji="1" lang="ja-JP" altLang="en-US" sz="1100" dirty="0"/>
                        <a:t>軒</a:t>
                      </a:r>
                    </a:p>
                  </a:txBody>
                  <a:tcPr/>
                </a:tc>
                <a:tc>
                  <a:txBody>
                    <a:bodyPr/>
                    <a:lstStyle/>
                    <a:p>
                      <a:r>
                        <a:rPr kumimoji="1" lang="en-US" altLang="ja-JP" sz="1100" dirty="0"/>
                        <a:t>1760</a:t>
                      </a:r>
                      <a:r>
                        <a:rPr kumimoji="1" lang="ja-JP" altLang="en-US" sz="1100" dirty="0"/>
                        <a:t>万</a:t>
                      </a:r>
                    </a:p>
                  </a:txBody>
                  <a:tcPr/>
                </a:tc>
                <a:tc>
                  <a:txBody>
                    <a:bodyPr/>
                    <a:lstStyle/>
                    <a:p>
                      <a:r>
                        <a:rPr kumimoji="1" lang="en-US" altLang="ja-JP" sz="1100" dirty="0"/>
                        <a:t>Yahoo(</a:t>
                      </a:r>
                      <a:r>
                        <a:rPr kumimoji="1" lang="ja-JP" altLang="en-US" sz="1100" dirty="0"/>
                        <a:t>ソフトバンクグループ</a:t>
                      </a:r>
                      <a:r>
                        <a:rPr kumimoji="1" lang="en-US" altLang="ja-JP" sz="1100" dirty="0"/>
                        <a:t>)</a:t>
                      </a:r>
                    </a:p>
                  </a:txBody>
                  <a:tcPr/>
                </a:tc>
                <a:extLst>
                  <a:ext uri="{0D108BD9-81ED-4DB2-BD59-A6C34878D82A}">
                    <a16:rowId xmlns:a16="http://schemas.microsoft.com/office/drawing/2014/main" val="2398677611"/>
                  </a:ext>
                </a:extLst>
              </a:tr>
              <a:tr h="370840">
                <a:tc>
                  <a:txBody>
                    <a:bodyPr/>
                    <a:lstStyle/>
                    <a:p>
                      <a:r>
                        <a:rPr kumimoji="1" lang="en-US" altLang="ja-JP" sz="1100" dirty="0"/>
                        <a:t>Yahoo</a:t>
                      </a:r>
                      <a:r>
                        <a:rPr kumimoji="1" lang="ja-JP" altLang="en-US" sz="1100" dirty="0"/>
                        <a:t>トラベル</a:t>
                      </a:r>
                    </a:p>
                  </a:txBody>
                  <a:tcPr/>
                </a:tc>
                <a:tc>
                  <a:txBody>
                    <a:bodyPr/>
                    <a:lstStyle/>
                    <a:p>
                      <a:r>
                        <a:rPr kumimoji="1" lang="en-US" altLang="ja-JP" sz="1100" dirty="0"/>
                        <a:t>17000</a:t>
                      </a:r>
                      <a:r>
                        <a:rPr kumimoji="1" lang="ja-JP" altLang="en-US" sz="1100" dirty="0"/>
                        <a:t>軒</a:t>
                      </a:r>
                    </a:p>
                  </a:txBody>
                  <a:tcPr/>
                </a:tc>
                <a:tc>
                  <a:txBody>
                    <a:bodyPr/>
                    <a:lstStyle/>
                    <a:p>
                      <a:r>
                        <a:rPr kumimoji="1" lang="en-US" altLang="ja-JP" sz="1100" dirty="0"/>
                        <a:t>1380</a:t>
                      </a:r>
                      <a:r>
                        <a:rPr kumimoji="1" lang="ja-JP" altLang="en-US" sz="1100" dirty="0"/>
                        <a:t>万</a:t>
                      </a:r>
                    </a:p>
                  </a:txBody>
                  <a:tcPr/>
                </a:tc>
                <a:tc>
                  <a:txBody>
                    <a:bodyPr/>
                    <a:lstStyle/>
                    <a:p>
                      <a:r>
                        <a:rPr kumimoji="1" lang="en-US" altLang="ja-JP" sz="1100" dirty="0"/>
                        <a:t>LINE</a:t>
                      </a:r>
                      <a:r>
                        <a:rPr kumimoji="1" lang="ja-JP" altLang="en-US" sz="1100" dirty="0"/>
                        <a:t>ヤフー</a:t>
                      </a:r>
                      <a:r>
                        <a:rPr kumimoji="1" lang="en-US" altLang="ja-JP" sz="1100" dirty="0"/>
                        <a:t>(Yahoo)</a:t>
                      </a:r>
                      <a:endParaRPr kumimoji="1" lang="ja-JP" altLang="en-US" sz="1100" dirty="0"/>
                    </a:p>
                  </a:txBody>
                  <a:tcPr/>
                </a:tc>
                <a:extLst>
                  <a:ext uri="{0D108BD9-81ED-4DB2-BD59-A6C34878D82A}">
                    <a16:rowId xmlns:a16="http://schemas.microsoft.com/office/drawing/2014/main" val="89648796"/>
                  </a:ext>
                </a:extLst>
              </a:tr>
              <a:tr h="370840">
                <a:tc>
                  <a:txBody>
                    <a:bodyPr/>
                    <a:lstStyle/>
                    <a:p>
                      <a:r>
                        <a:rPr kumimoji="1" lang="ja-JP" altLang="en-US" sz="1100" dirty="0"/>
                        <a:t>るるぶトラベル</a:t>
                      </a:r>
                    </a:p>
                  </a:txBody>
                  <a:tcPr/>
                </a:tc>
                <a:tc>
                  <a:txBody>
                    <a:bodyPr/>
                    <a:lstStyle/>
                    <a:p>
                      <a:r>
                        <a:rPr kumimoji="1" lang="en-US" altLang="ja-JP" sz="1100" dirty="0"/>
                        <a:t>18000</a:t>
                      </a:r>
                      <a:r>
                        <a:rPr kumimoji="1" lang="ja-JP" altLang="en-US" sz="1100" dirty="0"/>
                        <a:t>軒</a:t>
                      </a:r>
                    </a:p>
                  </a:txBody>
                  <a:tcPr/>
                </a:tc>
                <a:tc>
                  <a:txBody>
                    <a:bodyPr/>
                    <a:lstStyle/>
                    <a:p>
                      <a:r>
                        <a:rPr kumimoji="1" lang="en-US" altLang="ja-JP" sz="1100" dirty="0"/>
                        <a:t>-</a:t>
                      </a:r>
                      <a:endParaRPr kumimoji="1" lang="ja-JP" altLang="en-US" sz="1100" dirty="0"/>
                    </a:p>
                  </a:txBody>
                  <a:tcPr/>
                </a:tc>
                <a:tc>
                  <a:txBody>
                    <a:bodyPr/>
                    <a:lstStyle/>
                    <a:p>
                      <a:r>
                        <a:rPr kumimoji="1" lang="ja-JP" altLang="en-US" sz="1100" dirty="0"/>
                        <a:t>ＪＴＢ</a:t>
                      </a:r>
                    </a:p>
                  </a:txBody>
                  <a:tcPr/>
                </a:tc>
                <a:extLst>
                  <a:ext uri="{0D108BD9-81ED-4DB2-BD59-A6C34878D82A}">
                    <a16:rowId xmlns:a16="http://schemas.microsoft.com/office/drawing/2014/main" val="1194045399"/>
                  </a:ext>
                </a:extLst>
              </a:tr>
              <a:tr h="370840">
                <a:tc>
                  <a:txBody>
                    <a:bodyPr/>
                    <a:lstStyle/>
                    <a:p>
                      <a:r>
                        <a:rPr kumimoji="1" lang="en-US" altLang="ja-JP" sz="1100" dirty="0"/>
                        <a:t>Booking .com</a:t>
                      </a:r>
                      <a:endParaRPr kumimoji="1" lang="ja-JP" altLang="en-US" sz="1100" dirty="0"/>
                    </a:p>
                  </a:txBody>
                  <a:tcPr>
                    <a:solidFill>
                      <a:schemeClr val="accent4">
                        <a:lumMod val="20000"/>
                        <a:lumOff val="80000"/>
                      </a:schemeClr>
                    </a:solidFill>
                  </a:tcPr>
                </a:tc>
                <a:tc>
                  <a:txBody>
                    <a:bodyPr/>
                    <a:lstStyle/>
                    <a:p>
                      <a:r>
                        <a:rPr kumimoji="1" lang="ja-JP" altLang="en-US" sz="1100" dirty="0"/>
                        <a:t>世界</a:t>
                      </a:r>
                      <a:r>
                        <a:rPr kumimoji="1" lang="en-US" altLang="ja-JP" sz="1100" dirty="0"/>
                        <a:t>2800</a:t>
                      </a:r>
                      <a:r>
                        <a:rPr kumimoji="1" lang="ja-JP" altLang="en-US" sz="1100" dirty="0"/>
                        <a:t>万軒以上</a:t>
                      </a:r>
                    </a:p>
                  </a:txBody>
                  <a:tcPr>
                    <a:solidFill>
                      <a:schemeClr val="accent4">
                        <a:lumMod val="20000"/>
                        <a:lumOff val="80000"/>
                      </a:schemeClr>
                    </a:solidFill>
                  </a:tcPr>
                </a:tc>
                <a:tc>
                  <a:txBody>
                    <a:bodyPr/>
                    <a:lstStyle/>
                    <a:p>
                      <a:r>
                        <a:rPr kumimoji="1" lang="ja-JP" altLang="en-US" sz="1100" dirty="0"/>
                        <a:t>国内</a:t>
                      </a:r>
                      <a:r>
                        <a:rPr kumimoji="1" lang="en-US" altLang="ja-JP" sz="1100" dirty="0"/>
                        <a:t>1240</a:t>
                      </a:r>
                      <a:r>
                        <a:rPr kumimoji="1" lang="ja-JP" altLang="en-US" sz="1100" dirty="0"/>
                        <a:t>万</a:t>
                      </a:r>
                    </a:p>
                  </a:txBody>
                  <a:tcPr>
                    <a:solidFill>
                      <a:schemeClr val="accent4">
                        <a:lumMod val="20000"/>
                        <a:lumOff val="80000"/>
                      </a:schemeClr>
                    </a:solidFill>
                  </a:tcPr>
                </a:tc>
                <a:tc>
                  <a:txBody>
                    <a:bodyPr/>
                    <a:lstStyle/>
                    <a:p>
                      <a:r>
                        <a:rPr kumimoji="1" lang="ja-JP" altLang="en-US" sz="1100" dirty="0"/>
                        <a:t>世界最大手</a:t>
                      </a:r>
                      <a:endParaRPr kumimoji="1" lang="en-US" altLang="ja-JP" sz="1100" dirty="0"/>
                    </a:p>
                    <a:p>
                      <a:r>
                        <a:rPr kumimoji="1" lang="ja-JP" altLang="en-US" sz="1100" dirty="0"/>
                        <a:t>楽天トラベル提携</a:t>
                      </a:r>
                    </a:p>
                  </a:txBody>
                  <a:tcPr>
                    <a:solidFill>
                      <a:schemeClr val="accent4">
                        <a:lumMod val="20000"/>
                        <a:lumOff val="80000"/>
                      </a:schemeClr>
                    </a:solidFill>
                  </a:tcPr>
                </a:tc>
                <a:extLst>
                  <a:ext uri="{0D108BD9-81ED-4DB2-BD59-A6C34878D82A}">
                    <a16:rowId xmlns:a16="http://schemas.microsoft.com/office/drawing/2014/main" val="1103831242"/>
                  </a:ext>
                </a:extLst>
              </a:tr>
              <a:tr h="370840">
                <a:tc>
                  <a:txBody>
                    <a:bodyPr/>
                    <a:lstStyle/>
                    <a:p>
                      <a:r>
                        <a:rPr kumimoji="1" lang="en-US" altLang="ja-JP" sz="1100" dirty="0"/>
                        <a:t>Expedia</a:t>
                      </a:r>
                      <a:endParaRPr kumimoji="1" lang="ja-JP" altLang="en-US" sz="1100" dirty="0"/>
                    </a:p>
                  </a:txBody>
                  <a:tcPr>
                    <a:solidFill>
                      <a:schemeClr val="accent4">
                        <a:lumMod val="40000"/>
                        <a:lumOff val="60000"/>
                      </a:schemeClr>
                    </a:solidFill>
                  </a:tcPr>
                </a:tc>
                <a:tc>
                  <a:txBody>
                    <a:bodyPr/>
                    <a:lstStyle/>
                    <a:p>
                      <a:r>
                        <a:rPr kumimoji="1" lang="ja-JP" altLang="en-US" sz="1100" dirty="0"/>
                        <a:t>世界</a:t>
                      </a:r>
                      <a:r>
                        <a:rPr kumimoji="1" lang="en-US" altLang="ja-JP" sz="1100" dirty="0"/>
                        <a:t>300</a:t>
                      </a:r>
                      <a:r>
                        <a:rPr kumimoji="1" lang="ja-JP" altLang="en-US" sz="1100" dirty="0"/>
                        <a:t>万軒以上</a:t>
                      </a:r>
                    </a:p>
                  </a:txBody>
                  <a:tcPr>
                    <a:solidFill>
                      <a:schemeClr val="accent4">
                        <a:lumMod val="40000"/>
                        <a:lumOff val="60000"/>
                      </a:schemeClr>
                    </a:solidFill>
                  </a:tcPr>
                </a:tc>
                <a:tc>
                  <a:txBody>
                    <a:bodyPr/>
                    <a:lstStyle/>
                    <a:p>
                      <a:r>
                        <a:rPr kumimoji="1" lang="en-US" altLang="ja-JP" sz="1100" dirty="0"/>
                        <a:t>-</a:t>
                      </a:r>
                      <a:endParaRPr kumimoji="1" lang="ja-JP" altLang="en-US" sz="1100" dirty="0"/>
                    </a:p>
                  </a:txBody>
                  <a:tcPr>
                    <a:solidFill>
                      <a:schemeClr val="accent4">
                        <a:lumMod val="40000"/>
                        <a:lumOff val="60000"/>
                      </a:schemeClr>
                    </a:solidFill>
                  </a:tcPr>
                </a:tc>
                <a:tc>
                  <a:txBody>
                    <a:bodyPr/>
                    <a:lstStyle/>
                    <a:p>
                      <a:r>
                        <a:rPr kumimoji="1" lang="ja-JP" altLang="en-US" sz="1100" dirty="0"/>
                        <a:t>世界２位</a:t>
                      </a:r>
                      <a:endParaRPr kumimoji="1" lang="en-US" altLang="ja-JP" sz="1100" dirty="0"/>
                    </a:p>
                    <a:p>
                      <a:r>
                        <a:rPr kumimoji="1" lang="ja-JP" altLang="en-US" sz="1100" dirty="0"/>
                        <a:t>元マイクロソフト</a:t>
                      </a:r>
                    </a:p>
                  </a:txBody>
                  <a:tcPr>
                    <a:solidFill>
                      <a:schemeClr val="accent4">
                        <a:lumMod val="40000"/>
                        <a:lumOff val="60000"/>
                      </a:schemeClr>
                    </a:solidFill>
                  </a:tcPr>
                </a:tc>
                <a:extLst>
                  <a:ext uri="{0D108BD9-81ED-4DB2-BD59-A6C34878D82A}">
                    <a16:rowId xmlns:a16="http://schemas.microsoft.com/office/drawing/2014/main" val="3719162736"/>
                  </a:ext>
                </a:extLst>
              </a:tr>
              <a:tr h="370840">
                <a:tc>
                  <a:txBody>
                    <a:bodyPr/>
                    <a:lstStyle/>
                    <a:p>
                      <a:r>
                        <a:rPr kumimoji="1" lang="en-US" altLang="ja-JP" sz="1100" dirty="0"/>
                        <a:t>Trip .com</a:t>
                      </a:r>
                      <a:r>
                        <a:rPr kumimoji="1" lang="ja-JP" altLang="en-US" sz="1100" dirty="0"/>
                        <a:t>（</a:t>
                      </a:r>
                      <a:r>
                        <a:rPr kumimoji="1" lang="en-US" altLang="ja-JP" sz="1100" dirty="0"/>
                        <a:t>Ctrip)</a:t>
                      </a:r>
                      <a:endParaRPr kumimoji="1" lang="ja-JP" altLang="en-US" sz="1100" dirty="0"/>
                    </a:p>
                  </a:txBody>
                  <a:tcPr>
                    <a:solidFill>
                      <a:schemeClr val="accent4">
                        <a:lumMod val="20000"/>
                        <a:lumOff val="80000"/>
                      </a:schemeClr>
                    </a:solidFill>
                  </a:tcPr>
                </a:tc>
                <a:tc>
                  <a:txBody>
                    <a:bodyPr/>
                    <a:lstStyle/>
                    <a:p>
                      <a:r>
                        <a:rPr kumimoji="1" lang="ja-JP" altLang="en-US" sz="1100" dirty="0"/>
                        <a:t>世界</a:t>
                      </a:r>
                      <a:r>
                        <a:rPr kumimoji="1" lang="en-US" altLang="ja-JP" sz="1100" dirty="0"/>
                        <a:t>120</a:t>
                      </a:r>
                      <a:r>
                        <a:rPr kumimoji="1" lang="ja-JP" altLang="en-US" sz="1100" dirty="0"/>
                        <a:t>万軒以上</a:t>
                      </a:r>
                    </a:p>
                  </a:txBody>
                  <a:tcPr>
                    <a:solidFill>
                      <a:schemeClr val="accent4">
                        <a:lumMod val="20000"/>
                        <a:lumOff val="80000"/>
                      </a:schemeClr>
                    </a:solidFill>
                  </a:tcPr>
                </a:tc>
                <a:tc>
                  <a:txBody>
                    <a:bodyPr/>
                    <a:lstStyle/>
                    <a:p>
                      <a:endParaRPr kumimoji="1" lang="ja-JP" altLang="en-US" sz="1100" dirty="0"/>
                    </a:p>
                  </a:txBody>
                  <a:tcPr>
                    <a:solidFill>
                      <a:schemeClr val="accent4">
                        <a:lumMod val="20000"/>
                        <a:lumOff val="80000"/>
                      </a:schemeClr>
                    </a:solidFill>
                  </a:tcPr>
                </a:tc>
                <a:tc>
                  <a:txBody>
                    <a:bodyPr/>
                    <a:lstStyle/>
                    <a:p>
                      <a:r>
                        <a:rPr kumimoji="1" lang="ja-JP" altLang="en-US" sz="1100" dirty="0"/>
                        <a:t>世界３位</a:t>
                      </a:r>
                      <a:endParaRPr kumimoji="1" lang="en-US" altLang="ja-JP" sz="1100" dirty="0"/>
                    </a:p>
                    <a:p>
                      <a:r>
                        <a:rPr kumimoji="1" lang="ja-JP" altLang="en-US" sz="1100" dirty="0"/>
                        <a:t>中国系</a:t>
                      </a:r>
                    </a:p>
                  </a:txBody>
                  <a:tcPr>
                    <a:solidFill>
                      <a:schemeClr val="accent4">
                        <a:lumMod val="20000"/>
                        <a:lumOff val="80000"/>
                      </a:schemeClr>
                    </a:solidFill>
                  </a:tcPr>
                </a:tc>
                <a:extLst>
                  <a:ext uri="{0D108BD9-81ED-4DB2-BD59-A6C34878D82A}">
                    <a16:rowId xmlns:a16="http://schemas.microsoft.com/office/drawing/2014/main" val="2580011535"/>
                  </a:ext>
                </a:extLst>
              </a:tr>
              <a:tr h="370840">
                <a:tc>
                  <a:txBody>
                    <a:bodyPr/>
                    <a:lstStyle/>
                    <a:p>
                      <a:r>
                        <a:rPr kumimoji="1" lang="en-US" altLang="ja-JP" sz="1100" dirty="0"/>
                        <a:t>Agoda</a:t>
                      </a:r>
                      <a:endParaRPr kumimoji="1" lang="ja-JP" altLang="en-US" sz="1100" dirty="0"/>
                    </a:p>
                  </a:txBody>
                  <a:tcPr>
                    <a:solidFill>
                      <a:schemeClr val="accent4">
                        <a:lumMod val="40000"/>
                        <a:lumOff val="60000"/>
                      </a:schemeClr>
                    </a:solidFill>
                  </a:tcPr>
                </a:tc>
                <a:tc>
                  <a:txBody>
                    <a:bodyPr/>
                    <a:lstStyle/>
                    <a:p>
                      <a:r>
                        <a:rPr kumimoji="1" lang="ja-JP" altLang="en-US" sz="1100" dirty="0"/>
                        <a:t>世界</a:t>
                      </a:r>
                      <a:r>
                        <a:rPr kumimoji="1" lang="en-US" altLang="ja-JP" sz="1100" dirty="0"/>
                        <a:t>290</a:t>
                      </a:r>
                      <a:r>
                        <a:rPr kumimoji="1" lang="ja-JP" altLang="en-US" sz="1100" dirty="0"/>
                        <a:t>万軒以上</a:t>
                      </a:r>
                    </a:p>
                  </a:txBody>
                  <a:tcPr>
                    <a:solidFill>
                      <a:schemeClr val="accent4">
                        <a:lumMod val="40000"/>
                        <a:lumOff val="60000"/>
                      </a:schemeClr>
                    </a:solidFill>
                  </a:tcPr>
                </a:tc>
                <a:tc>
                  <a:txBody>
                    <a:bodyPr/>
                    <a:lstStyle/>
                    <a:p>
                      <a:r>
                        <a:rPr kumimoji="1" lang="ja-JP" altLang="en-US" sz="1100" dirty="0"/>
                        <a:t>国内</a:t>
                      </a:r>
                      <a:r>
                        <a:rPr kumimoji="1" lang="en-US" altLang="ja-JP" sz="1100" dirty="0"/>
                        <a:t>904</a:t>
                      </a:r>
                      <a:r>
                        <a:rPr kumimoji="1" lang="ja-JP" altLang="en-US" sz="1100" dirty="0"/>
                        <a:t>万</a:t>
                      </a:r>
                    </a:p>
                  </a:txBody>
                  <a:tcPr>
                    <a:solidFill>
                      <a:schemeClr val="accent4">
                        <a:lumMod val="40000"/>
                        <a:lumOff val="60000"/>
                      </a:schemeClr>
                    </a:solidFill>
                  </a:tcPr>
                </a:tc>
                <a:tc>
                  <a:txBody>
                    <a:bodyPr/>
                    <a:lstStyle/>
                    <a:p>
                      <a:r>
                        <a:rPr kumimoji="1" lang="ja-JP" altLang="en-US" sz="1100" dirty="0"/>
                        <a:t>アジア中心</a:t>
                      </a:r>
                      <a:endParaRPr kumimoji="1" lang="en-US" altLang="ja-JP" sz="1100" dirty="0"/>
                    </a:p>
                    <a:p>
                      <a:r>
                        <a:rPr kumimoji="1" lang="en-US" altLang="ja-JP" sz="1100" dirty="0"/>
                        <a:t>Booking </a:t>
                      </a:r>
                      <a:r>
                        <a:rPr kumimoji="1" lang="ja-JP" altLang="en-US" sz="1100" dirty="0"/>
                        <a:t>グループ</a:t>
                      </a:r>
                    </a:p>
                  </a:txBody>
                  <a:tcPr>
                    <a:solidFill>
                      <a:schemeClr val="accent4">
                        <a:lumMod val="40000"/>
                        <a:lumOff val="60000"/>
                      </a:schemeClr>
                    </a:solidFill>
                  </a:tcPr>
                </a:tc>
                <a:extLst>
                  <a:ext uri="{0D108BD9-81ED-4DB2-BD59-A6C34878D82A}">
                    <a16:rowId xmlns:a16="http://schemas.microsoft.com/office/drawing/2014/main" val="1741807296"/>
                  </a:ext>
                </a:extLst>
              </a:tr>
            </a:tbl>
          </a:graphicData>
        </a:graphic>
      </p:graphicFrame>
      <p:sp>
        <p:nvSpPr>
          <p:cNvPr id="3" name="テキスト ボックス 2">
            <a:extLst>
              <a:ext uri="{FF2B5EF4-FFF2-40B4-BE49-F238E27FC236}">
                <a16:creationId xmlns:a16="http://schemas.microsoft.com/office/drawing/2014/main" id="{4424F025-EC66-1D85-9619-59796F3D9B07}"/>
              </a:ext>
            </a:extLst>
          </p:cNvPr>
          <p:cNvSpPr txBox="1"/>
          <p:nvPr/>
        </p:nvSpPr>
        <p:spPr>
          <a:xfrm>
            <a:off x="4235958" y="748022"/>
            <a:ext cx="811530" cy="369332"/>
          </a:xfrm>
          <a:prstGeom prst="rect">
            <a:avLst/>
          </a:prstGeom>
          <a:noFill/>
        </p:spPr>
        <p:txBody>
          <a:bodyPr wrap="square">
            <a:spAutoFit/>
          </a:bodyPr>
          <a:lstStyle/>
          <a:p>
            <a:r>
              <a:rPr lang="ja-JP" altLang="en-US" b="1" dirty="0">
                <a:solidFill>
                  <a:srgbClr val="FF0000"/>
                </a:solidFill>
              </a:rPr>
              <a:t>店舗</a:t>
            </a:r>
            <a:endParaRPr lang="ja-JP" altLang="en-US" dirty="0"/>
          </a:p>
        </p:txBody>
      </p:sp>
    </p:spTree>
    <p:extLst>
      <p:ext uri="{BB962C8B-B14F-4D97-AF65-F5344CB8AC3E}">
        <p14:creationId xmlns:p14="http://schemas.microsoft.com/office/powerpoint/2010/main" val="1012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B7CDC39-197E-5951-DF7D-F5E53DF4BD60}"/>
              </a:ext>
            </a:extLst>
          </p:cNvPr>
          <p:cNvSpPr txBox="1"/>
          <p:nvPr/>
        </p:nvSpPr>
        <p:spPr>
          <a:xfrm flipH="1">
            <a:off x="1422398" y="642850"/>
            <a:ext cx="3759202"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カウンターセールス</a:t>
            </a:r>
          </a:p>
        </p:txBody>
      </p:sp>
      <p:sp>
        <p:nvSpPr>
          <p:cNvPr id="8" name="テキスト ボックス 7">
            <a:extLst>
              <a:ext uri="{FF2B5EF4-FFF2-40B4-BE49-F238E27FC236}">
                <a16:creationId xmlns:a16="http://schemas.microsoft.com/office/drawing/2014/main" id="{04C5DF77-82B8-EFB2-02E0-B6B99C50EE2A}"/>
              </a:ext>
            </a:extLst>
          </p:cNvPr>
          <p:cNvSpPr txBox="1"/>
          <p:nvPr/>
        </p:nvSpPr>
        <p:spPr>
          <a:xfrm>
            <a:off x="5320146" y="728748"/>
            <a:ext cx="3877985" cy="369332"/>
          </a:xfrm>
          <a:prstGeom prst="rect">
            <a:avLst/>
          </a:prstGeom>
          <a:noFill/>
        </p:spPr>
        <p:txBody>
          <a:bodyPr wrap="none" rtlCol="0">
            <a:spAutoFit/>
          </a:bodyPr>
          <a:lstStyle/>
          <a:p>
            <a:r>
              <a:rPr kumimoji="1" lang="ja-JP" altLang="en-US" dirty="0"/>
              <a:t>パッケージツアーや手配旅行の販売</a:t>
            </a:r>
          </a:p>
        </p:txBody>
      </p:sp>
      <p:sp>
        <p:nvSpPr>
          <p:cNvPr id="9" name="テキスト ボックス 8">
            <a:extLst>
              <a:ext uri="{FF2B5EF4-FFF2-40B4-BE49-F238E27FC236}">
                <a16:creationId xmlns:a16="http://schemas.microsoft.com/office/drawing/2014/main" id="{BD33FB03-1DEC-FCA4-AAA4-13ADE0E167DF}"/>
              </a:ext>
            </a:extLst>
          </p:cNvPr>
          <p:cNvSpPr txBox="1"/>
          <p:nvPr/>
        </p:nvSpPr>
        <p:spPr>
          <a:xfrm>
            <a:off x="5320146" y="1766520"/>
            <a:ext cx="4801314" cy="369332"/>
          </a:xfrm>
          <a:prstGeom prst="rect">
            <a:avLst/>
          </a:prstGeom>
          <a:noFill/>
        </p:spPr>
        <p:txBody>
          <a:bodyPr wrap="none" rtlCol="0">
            <a:spAutoFit/>
          </a:bodyPr>
          <a:lstStyle/>
          <a:p>
            <a:r>
              <a:rPr lang="ja-JP" altLang="en-US" dirty="0"/>
              <a:t>団体旅行に動向して快適な旅をサポートする</a:t>
            </a:r>
            <a:endParaRPr kumimoji="1" lang="ja-JP" altLang="en-US" dirty="0"/>
          </a:p>
        </p:txBody>
      </p:sp>
      <p:sp>
        <p:nvSpPr>
          <p:cNvPr id="10" name="テキスト ボックス 9">
            <a:extLst>
              <a:ext uri="{FF2B5EF4-FFF2-40B4-BE49-F238E27FC236}">
                <a16:creationId xmlns:a16="http://schemas.microsoft.com/office/drawing/2014/main" id="{19C64979-E3FF-AE2D-8762-9801CA9C6FB8}"/>
              </a:ext>
            </a:extLst>
          </p:cNvPr>
          <p:cNvSpPr txBox="1"/>
          <p:nvPr/>
        </p:nvSpPr>
        <p:spPr>
          <a:xfrm>
            <a:off x="5320146" y="2892168"/>
            <a:ext cx="4801314" cy="369332"/>
          </a:xfrm>
          <a:prstGeom prst="rect">
            <a:avLst/>
          </a:prstGeom>
          <a:noFill/>
        </p:spPr>
        <p:txBody>
          <a:bodyPr wrap="none" rtlCol="0">
            <a:spAutoFit/>
          </a:bodyPr>
          <a:lstStyle/>
          <a:p>
            <a:r>
              <a:rPr kumimoji="1" lang="ja-JP" altLang="en-US" dirty="0"/>
              <a:t>来日外国人に付き添い、旅行のガイドをする</a:t>
            </a:r>
          </a:p>
        </p:txBody>
      </p:sp>
      <p:sp>
        <p:nvSpPr>
          <p:cNvPr id="12" name="テキスト ボックス 11">
            <a:extLst>
              <a:ext uri="{FF2B5EF4-FFF2-40B4-BE49-F238E27FC236}">
                <a16:creationId xmlns:a16="http://schemas.microsoft.com/office/drawing/2014/main" id="{3B54BBDF-5BD7-D4C1-DD69-AA03451F9FE7}"/>
              </a:ext>
            </a:extLst>
          </p:cNvPr>
          <p:cNvSpPr txBox="1"/>
          <p:nvPr/>
        </p:nvSpPr>
        <p:spPr>
          <a:xfrm flipH="1">
            <a:off x="1422398" y="1741582"/>
            <a:ext cx="3759202"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ツアーコンダクター</a:t>
            </a:r>
          </a:p>
        </p:txBody>
      </p:sp>
      <p:sp>
        <p:nvSpPr>
          <p:cNvPr id="13" name="テキスト ボックス 12">
            <a:extLst>
              <a:ext uri="{FF2B5EF4-FFF2-40B4-BE49-F238E27FC236}">
                <a16:creationId xmlns:a16="http://schemas.microsoft.com/office/drawing/2014/main" id="{9D3D4C4C-B704-DD6E-1E32-EA8DC31A44AB}"/>
              </a:ext>
            </a:extLst>
          </p:cNvPr>
          <p:cNvSpPr txBox="1"/>
          <p:nvPr/>
        </p:nvSpPr>
        <p:spPr>
          <a:xfrm flipH="1">
            <a:off x="1422398" y="2761936"/>
            <a:ext cx="3759202" cy="523220"/>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通訳ガイド</a:t>
            </a:r>
          </a:p>
        </p:txBody>
      </p:sp>
      <p:sp>
        <p:nvSpPr>
          <p:cNvPr id="15" name="テキスト ボックス 14">
            <a:extLst>
              <a:ext uri="{FF2B5EF4-FFF2-40B4-BE49-F238E27FC236}">
                <a16:creationId xmlns:a16="http://schemas.microsoft.com/office/drawing/2014/main" id="{8A6A4AAF-04DC-E4CF-6918-BD1E3A4FBB14}"/>
              </a:ext>
            </a:extLst>
          </p:cNvPr>
          <p:cNvSpPr txBox="1"/>
          <p:nvPr/>
        </p:nvSpPr>
        <p:spPr>
          <a:xfrm flipH="1">
            <a:off x="1441794" y="3920836"/>
            <a:ext cx="3191166"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観光ガイド</a:t>
            </a:r>
          </a:p>
        </p:txBody>
      </p:sp>
      <p:sp>
        <p:nvSpPr>
          <p:cNvPr id="18" name="テキスト ボックス 17">
            <a:extLst>
              <a:ext uri="{FF2B5EF4-FFF2-40B4-BE49-F238E27FC236}">
                <a16:creationId xmlns:a16="http://schemas.microsoft.com/office/drawing/2014/main" id="{98EC088D-FFE0-DC06-BE01-942E15B7D45D}"/>
              </a:ext>
            </a:extLst>
          </p:cNvPr>
          <p:cNvSpPr txBox="1"/>
          <p:nvPr/>
        </p:nvSpPr>
        <p:spPr>
          <a:xfrm>
            <a:off x="5330306" y="3969788"/>
            <a:ext cx="4801314" cy="369332"/>
          </a:xfrm>
          <a:prstGeom prst="rect">
            <a:avLst/>
          </a:prstGeom>
          <a:noFill/>
        </p:spPr>
        <p:txBody>
          <a:bodyPr wrap="none" rtlCol="0">
            <a:spAutoFit/>
          </a:bodyPr>
          <a:lstStyle/>
          <a:p>
            <a:r>
              <a:rPr kumimoji="1" lang="ja-JP" altLang="en-US" dirty="0"/>
              <a:t>観光や自然体験を行う旅行者にガイドをする</a:t>
            </a:r>
          </a:p>
        </p:txBody>
      </p:sp>
      <p:sp>
        <p:nvSpPr>
          <p:cNvPr id="2" name="テキスト ボックス 1">
            <a:extLst>
              <a:ext uri="{FF2B5EF4-FFF2-40B4-BE49-F238E27FC236}">
                <a16:creationId xmlns:a16="http://schemas.microsoft.com/office/drawing/2014/main" id="{CBFFBD51-B2C7-0D38-D954-C537E8BAC1B9}"/>
              </a:ext>
            </a:extLst>
          </p:cNvPr>
          <p:cNvSpPr txBox="1"/>
          <p:nvPr/>
        </p:nvSpPr>
        <p:spPr>
          <a:xfrm flipH="1">
            <a:off x="1441793" y="5176190"/>
            <a:ext cx="3961479" cy="461665"/>
          </a:xfrm>
          <a:prstGeom prst="rect">
            <a:avLst/>
          </a:prstGeom>
          <a:noFill/>
        </p:spPr>
        <p:txBody>
          <a:bodyPr wrap="square" rtlCol="0">
            <a:spAutoFit/>
          </a:bodyPr>
          <a:lstStyle/>
          <a:p>
            <a:r>
              <a:rPr kumimoji="1" lang="ja-JP" altLang="en-US" sz="2400" dirty="0">
                <a:latin typeface="UD デジタル 教科書体 NP-B" panose="02020700000000000000" pitchFamily="18" charset="-128"/>
                <a:ea typeface="UD デジタル 教科書体 NP-B" panose="02020700000000000000" pitchFamily="18" charset="-128"/>
              </a:rPr>
              <a:t>観光バス・タクシー運転手</a:t>
            </a:r>
          </a:p>
        </p:txBody>
      </p:sp>
      <p:sp>
        <p:nvSpPr>
          <p:cNvPr id="4" name="テキスト ボックス 3">
            <a:extLst>
              <a:ext uri="{FF2B5EF4-FFF2-40B4-BE49-F238E27FC236}">
                <a16:creationId xmlns:a16="http://schemas.microsoft.com/office/drawing/2014/main" id="{FB3BD699-9552-F5C2-93D4-E0E43479348E}"/>
              </a:ext>
            </a:extLst>
          </p:cNvPr>
          <p:cNvSpPr txBox="1"/>
          <p:nvPr/>
        </p:nvSpPr>
        <p:spPr>
          <a:xfrm>
            <a:off x="5330306" y="5215906"/>
            <a:ext cx="6186309" cy="646331"/>
          </a:xfrm>
          <a:prstGeom prst="rect">
            <a:avLst/>
          </a:prstGeom>
          <a:noFill/>
        </p:spPr>
        <p:txBody>
          <a:bodyPr wrap="none" rtlCol="0">
            <a:spAutoFit/>
          </a:bodyPr>
          <a:lstStyle/>
          <a:p>
            <a:r>
              <a:rPr kumimoji="1" lang="ja-JP" altLang="en-US" dirty="0"/>
              <a:t>観光や修学旅行やツアーなどの団体旅行に使用するバスや</a:t>
            </a:r>
            <a:endParaRPr kumimoji="1" lang="en-US" altLang="ja-JP" dirty="0"/>
          </a:p>
          <a:p>
            <a:r>
              <a:rPr kumimoji="1" lang="ja-JP" altLang="en-US" dirty="0"/>
              <a:t>タクシーを運転する</a:t>
            </a:r>
          </a:p>
        </p:txBody>
      </p:sp>
    </p:spTree>
    <p:extLst>
      <p:ext uri="{BB962C8B-B14F-4D97-AF65-F5344CB8AC3E}">
        <p14:creationId xmlns:p14="http://schemas.microsoft.com/office/powerpoint/2010/main" val="39118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5275206"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カウンターセールス</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5028506" y="1628370"/>
            <a:ext cx="2723823" cy="369332"/>
          </a:xfrm>
          <a:prstGeom prst="rect">
            <a:avLst/>
          </a:prstGeom>
          <a:noFill/>
        </p:spPr>
        <p:txBody>
          <a:bodyPr wrap="none" rtlCol="0">
            <a:spAutoFit/>
          </a:bodyPr>
          <a:lstStyle/>
          <a:p>
            <a:r>
              <a:rPr lang="ja-JP" altLang="en-US" dirty="0"/>
              <a:t>パッケージツアーの販売</a:t>
            </a:r>
            <a:endParaRPr kumimoji="1" lang="ja-JP" altLang="en-US" dirty="0"/>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5565834" y="2127133"/>
            <a:ext cx="5032147" cy="369332"/>
          </a:xfrm>
          <a:prstGeom prst="rect">
            <a:avLst/>
          </a:prstGeom>
          <a:noFill/>
        </p:spPr>
        <p:txBody>
          <a:bodyPr wrap="none" rtlCol="0">
            <a:spAutoFit/>
          </a:bodyPr>
          <a:lstStyle/>
          <a:p>
            <a:r>
              <a:rPr kumimoji="1" lang="ja-JP" altLang="en-US" dirty="0"/>
              <a:t>旅行の行程や価格が決まっているツアーの販売</a:t>
            </a:r>
            <a:endParaRPr kumimoji="1" lang="en-US" altLang="ja-JP" dirty="0"/>
          </a:p>
        </p:txBody>
      </p:sp>
      <p:sp>
        <p:nvSpPr>
          <p:cNvPr id="15" name="テキスト ボックス 14">
            <a:extLst>
              <a:ext uri="{FF2B5EF4-FFF2-40B4-BE49-F238E27FC236}">
                <a16:creationId xmlns:a16="http://schemas.microsoft.com/office/drawing/2014/main" id="{3A844B95-E471-C206-C181-D3BDA157882C}"/>
              </a:ext>
            </a:extLst>
          </p:cNvPr>
          <p:cNvSpPr txBox="1"/>
          <p:nvPr/>
        </p:nvSpPr>
        <p:spPr>
          <a:xfrm>
            <a:off x="5028506" y="2888705"/>
            <a:ext cx="1800493" cy="369332"/>
          </a:xfrm>
          <a:prstGeom prst="rect">
            <a:avLst/>
          </a:prstGeom>
          <a:noFill/>
        </p:spPr>
        <p:txBody>
          <a:bodyPr wrap="none" rtlCol="0">
            <a:spAutoFit/>
          </a:bodyPr>
          <a:lstStyle/>
          <a:p>
            <a:r>
              <a:rPr kumimoji="1" lang="ja-JP" altLang="en-US" dirty="0"/>
              <a:t>手配旅行の販売</a:t>
            </a:r>
          </a:p>
        </p:txBody>
      </p:sp>
      <p:sp>
        <p:nvSpPr>
          <p:cNvPr id="3" name="テキスト ボックス 2">
            <a:extLst>
              <a:ext uri="{FF2B5EF4-FFF2-40B4-BE49-F238E27FC236}">
                <a16:creationId xmlns:a16="http://schemas.microsoft.com/office/drawing/2014/main" id="{16B05F8F-F0DB-6EF2-7AC0-F371E0360F7F}"/>
              </a:ext>
            </a:extLst>
          </p:cNvPr>
          <p:cNvSpPr txBox="1"/>
          <p:nvPr/>
        </p:nvSpPr>
        <p:spPr>
          <a:xfrm>
            <a:off x="5565835" y="3464130"/>
            <a:ext cx="5990440" cy="923330"/>
          </a:xfrm>
          <a:prstGeom prst="rect">
            <a:avLst/>
          </a:prstGeom>
          <a:noFill/>
        </p:spPr>
        <p:txBody>
          <a:bodyPr wrap="square" rtlCol="0">
            <a:spAutoFit/>
          </a:bodyPr>
          <a:lstStyle/>
          <a:p>
            <a:r>
              <a:rPr kumimoji="1" lang="ja-JP" altLang="en-US" dirty="0"/>
              <a:t>視察旅行・修学旅行・職場旅行など、予算に合わせて旅程を組み</a:t>
            </a:r>
            <a:r>
              <a:rPr kumimoji="1" lang="ja-JP" altLang="en-US" b="1" dirty="0">
                <a:solidFill>
                  <a:srgbClr val="FF0000"/>
                </a:solidFill>
              </a:rPr>
              <a:t>（　　　　　　　　　）</a:t>
            </a:r>
            <a:r>
              <a:rPr kumimoji="1" lang="ja-JP" altLang="en-US" dirty="0"/>
              <a:t>、ホテルや航空機・鉄道などの予約</a:t>
            </a:r>
            <a:r>
              <a:rPr kumimoji="1" lang="ja-JP" altLang="en-US" b="1" dirty="0">
                <a:solidFill>
                  <a:srgbClr val="FF0000"/>
                </a:solidFill>
              </a:rPr>
              <a:t>（　　　　　　　　　　）</a:t>
            </a:r>
            <a:r>
              <a:rPr kumimoji="1" lang="ja-JP" altLang="en-US" dirty="0"/>
              <a:t>・販売をする。</a:t>
            </a:r>
            <a:endParaRPr kumimoji="1" lang="en-US" altLang="ja-JP" dirty="0"/>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355044"/>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7514453" y="6411416"/>
            <a:ext cx="4259626" cy="230832"/>
          </a:xfrm>
          <a:prstGeom prst="rect">
            <a:avLst/>
          </a:prstGeom>
          <a:noFill/>
        </p:spPr>
        <p:txBody>
          <a:bodyPr wrap="square" rtlCol="0">
            <a:spAutoFit/>
          </a:bodyPr>
          <a:lstStyle/>
          <a:p>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90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pic>
        <p:nvPicPr>
          <p:cNvPr id="4" name="Picture 2">
            <a:extLst>
              <a:ext uri="{FF2B5EF4-FFF2-40B4-BE49-F238E27FC236}">
                <a16:creationId xmlns:a16="http://schemas.microsoft.com/office/drawing/2014/main" id="{377B6BB6-E24B-B831-62C4-A14A126E7E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88718" y="4695905"/>
            <a:ext cx="1781620" cy="17816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4FF3E99-F946-B295-E837-1B81189F0296}"/>
              </a:ext>
            </a:extLst>
          </p:cNvPr>
          <p:cNvSpPr txBox="1"/>
          <p:nvPr/>
        </p:nvSpPr>
        <p:spPr>
          <a:xfrm>
            <a:off x="1026672" y="4929334"/>
            <a:ext cx="8656824" cy="369332"/>
          </a:xfrm>
          <a:prstGeom prst="rect">
            <a:avLst/>
          </a:prstGeom>
          <a:noFill/>
        </p:spPr>
        <p:txBody>
          <a:bodyPr wrap="square">
            <a:spAutoFit/>
          </a:bodyPr>
          <a:lstStyle/>
          <a:p>
            <a:r>
              <a:rPr kumimoji="1" lang="ja-JP" altLang="en-US" dirty="0"/>
              <a:t>地理・歴史・文化・治安などの幅広い知識や最新情報を提供しアドバイスする。</a:t>
            </a:r>
          </a:p>
        </p:txBody>
      </p:sp>
      <p:pic>
        <p:nvPicPr>
          <p:cNvPr id="8" name="図 7">
            <a:extLst>
              <a:ext uri="{FF2B5EF4-FFF2-40B4-BE49-F238E27FC236}">
                <a16:creationId xmlns:a16="http://schemas.microsoft.com/office/drawing/2014/main" id="{A1C281F6-7A34-E753-B5FE-222EC3E489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7416" y="1776107"/>
            <a:ext cx="3131408" cy="2382236"/>
          </a:xfrm>
          <a:prstGeom prst="rect">
            <a:avLst/>
          </a:prstGeom>
        </p:spPr>
      </p:pic>
      <p:sp>
        <p:nvSpPr>
          <p:cNvPr id="9" name="テキスト ボックス 8">
            <a:extLst>
              <a:ext uri="{FF2B5EF4-FFF2-40B4-BE49-F238E27FC236}">
                <a16:creationId xmlns:a16="http://schemas.microsoft.com/office/drawing/2014/main" id="{75DEAA9E-F323-B6D6-FBC6-0D676F147AA4}"/>
              </a:ext>
            </a:extLst>
          </p:cNvPr>
          <p:cNvSpPr txBox="1"/>
          <p:nvPr/>
        </p:nvSpPr>
        <p:spPr>
          <a:xfrm>
            <a:off x="116773" y="6041945"/>
            <a:ext cx="6096000" cy="253916"/>
          </a:xfrm>
          <a:prstGeom prst="rect">
            <a:avLst/>
          </a:prstGeom>
          <a:noFill/>
        </p:spPr>
        <p:txBody>
          <a:bodyPr wrap="square">
            <a:spAutoFit/>
          </a:bodyPr>
          <a:lstStyle/>
          <a:p>
            <a:r>
              <a:rPr lang="ja-JP" altLang="en-US" sz="1050" dirty="0"/>
              <a:t>使用した画像： 厚生労働省　職業情報提供サイト「旅行会社カウンター係」</a:t>
            </a:r>
          </a:p>
        </p:txBody>
      </p:sp>
      <p:sp>
        <p:nvSpPr>
          <p:cNvPr id="6" name="テキスト ボックス 5">
            <a:extLst>
              <a:ext uri="{FF2B5EF4-FFF2-40B4-BE49-F238E27FC236}">
                <a16:creationId xmlns:a16="http://schemas.microsoft.com/office/drawing/2014/main" id="{1A2DC9D0-D5E3-84D8-588F-06894FE5B5EB}"/>
              </a:ext>
            </a:extLst>
          </p:cNvPr>
          <p:cNvSpPr txBox="1"/>
          <p:nvPr/>
        </p:nvSpPr>
        <p:spPr>
          <a:xfrm>
            <a:off x="6777990" y="3747254"/>
            <a:ext cx="2073402" cy="369332"/>
          </a:xfrm>
          <a:prstGeom prst="rect">
            <a:avLst/>
          </a:prstGeom>
          <a:noFill/>
        </p:spPr>
        <p:txBody>
          <a:bodyPr wrap="square">
            <a:spAutoFit/>
          </a:bodyPr>
          <a:lstStyle/>
          <a:p>
            <a:r>
              <a:rPr kumimoji="1" lang="ja-JP" altLang="en-US" b="1" dirty="0">
                <a:solidFill>
                  <a:srgbClr val="FF0000"/>
                </a:solidFill>
              </a:rPr>
              <a:t>ツアープランナー</a:t>
            </a:r>
            <a:endParaRPr lang="ja-JP" altLang="en-US" dirty="0"/>
          </a:p>
        </p:txBody>
      </p:sp>
      <p:sp>
        <p:nvSpPr>
          <p:cNvPr id="16" name="テキスト ボックス 15">
            <a:extLst>
              <a:ext uri="{FF2B5EF4-FFF2-40B4-BE49-F238E27FC236}">
                <a16:creationId xmlns:a16="http://schemas.microsoft.com/office/drawing/2014/main" id="{D272A556-3CD7-5703-BE9D-5BC08A255AAA}"/>
              </a:ext>
            </a:extLst>
          </p:cNvPr>
          <p:cNvSpPr txBox="1"/>
          <p:nvPr/>
        </p:nvSpPr>
        <p:spPr>
          <a:xfrm>
            <a:off x="7271766" y="4030718"/>
            <a:ext cx="2448306" cy="369332"/>
          </a:xfrm>
          <a:prstGeom prst="rect">
            <a:avLst/>
          </a:prstGeom>
          <a:noFill/>
        </p:spPr>
        <p:txBody>
          <a:bodyPr wrap="square">
            <a:spAutoFit/>
          </a:bodyPr>
          <a:lstStyle/>
          <a:p>
            <a:r>
              <a:rPr kumimoji="1" lang="ja-JP" altLang="en-US" b="1" dirty="0">
                <a:solidFill>
                  <a:srgbClr val="FF0000"/>
                </a:solidFill>
              </a:rPr>
              <a:t>ツアーオペレーター</a:t>
            </a:r>
            <a:endParaRPr lang="ja-JP" altLang="en-US" dirty="0"/>
          </a:p>
        </p:txBody>
      </p:sp>
    </p:spTree>
    <p:extLst>
      <p:ext uri="{BB962C8B-B14F-4D97-AF65-F5344CB8AC3E}">
        <p14:creationId xmlns:p14="http://schemas.microsoft.com/office/powerpoint/2010/main" val="409637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28DCC8A-1072-A536-2099-E7B72F6FD732}"/>
              </a:ext>
            </a:extLst>
          </p:cNvPr>
          <p:cNvSpPr txBox="1"/>
          <p:nvPr/>
        </p:nvSpPr>
        <p:spPr>
          <a:xfrm>
            <a:off x="5171439" y="1445490"/>
            <a:ext cx="6849571" cy="4247317"/>
          </a:xfrm>
          <a:prstGeom prst="rect">
            <a:avLst/>
          </a:prstGeom>
          <a:noFill/>
        </p:spPr>
        <p:txBody>
          <a:bodyPr wrap="square" rtlCol="0">
            <a:spAutoFit/>
          </a:bodyPr>
          <a:lstStyle/>
          <a:p>
            <a:r>
              <a:rPr lang="ja-JP" altLang="en-US" dirty="0"/>
              <a:t>　</a:t>
            </a:r>
            <a:r>
              <a:rPr lang="ja-JP" altLang="en-US" b="0" i="0" dirty="0">
                <a:solidFill>
                  <a:srgbClr val="212529"/>
                </a:solidFill>
                <a:effectLst/>
                <a:latin typeface="NotoSansCJKjp"/>
              </a:rPr>
              <a:t>「</a:t>
            </a:r>
            <a:r>
              <a:rPr lang="ja-JP" altLang="en-US" b="1" i="0" dirty="0">
                <a:solidFill>
                  <a:srgbClr val="0070C0"/>
                </a:solidFill>
                <a:effectLst/>
                <a:latin typeface="NotoSansCJKjp"/>
              </a:rPr>
              <a:t>国内旅行業務取扱管理者</a:t>
            </a:r>
            <a:r>
              <a:rPr lang="ja-JP" altLang="en-US" b="0" i="0" dirty="0">
                <a:solidFill>
                  <a:srgbClr val="212529"/>
                </a:solidFill>
                <a:effectLst/>
                <a:latin typeface="NotoSansCJKjp"/>
              </a:rPr>
              <a:t>」、「</a:t>
            </a:r>
            <a:r>
              <a:rPr lang="ja-JP" altLang="en-US" b="1" i="0" dirty="0">
                <a:solidFill>
                  <a:srgbClr val="FF0000"/>
                </a:solidFill>
                <a:effectLst/>
                <a:latin typeface="NotoSansCJKjp"/>
              </a:rPr>
              <a:t>（　　　　）</a:t>
            </a:r>
            <a:r>
              <a:rPr lang="ja-JP" altLang="en-US" b="1" i="0" dirty="0">
                <a:solidFill>
                  <a:srgbClr val="0070C0"/>
                </a:solidFill>
                <a:effectLst/>
                <a:latin typeface="NotoSansCJKjp"/>
              </a:rPr>
              <a:t>旅行業務取扱管理者</a:t>
            </a:r>
            <a:r>
              <a:rPr lang="ja-JP" altLang="en-US" b="0" i="0" dirty="0">
                <a:solidFill>
                  <a:srgbClr val="212529"/>
                </a:solidFill>
                <a:effectLst/>
                <a:latin typeface="NotoSansCJKjp"/>
              </a:rPr>
              <a:t>」等の国家資格を取得すると仕事の幅が広がるため、これらの資格を取ることが旅行会社社員の目標ともなっている。</a:t>
            </a:r>
            <a:endParaRPr lang="en-US" altLang="ja-JP" b="0" i="0" dirty="0">
              <a:solidFill>
                <a:srgbClr val="212529"/>
              </a:solidFill>
              <a:effectLst/>
              <a:latin typeface="NotoSansCJKjp"/>
            </a:endParaRPr>
          </a:p>
          <a:p>
            <a:r>
              <a:rPr lang="ja-JP" altLang="en-US" b="0" i="0" dirty="0">
                <a:solidFill>
                  <a:srgbClr val="212529"/>
                </a:solidFill>
                <a:effectLst/>
                <a:latin typeface="NotoSansCJKjp"/>
              </a:rPr>
              <a:t>　海外旅行の需要もあり、外国語（特に英語）を身につけておいた方が有利である。旅行が好きであること、人と接することが好きな人、社交性や積極性を持ち合わせた人に向いている。</a:t>
            </a:r>
            <a:endParaRPr lang="en-US" altLang="ja-JP" b="0" i="0" dirty="0">
              <a:solidFill>
                <a:srgbClr val="212529"/>
              </a:solidFill>
              <a:effectLst/>
              <a:latin typeface="NotoSansCJKjp"/>
            </a:endParaRPr>
          </a:p>
          <a:p>
            <a:endParaRPr lang="en-US" altLang="ja-JP" dirty="0">
              <a:solidFill>
                <a:srgbClr val="212529"/>
              </a:solidFill>
              <a:latin typeface="NotoSansCJKjp"/>
            </a:endParaRPr>
          </a:p>
          <a:p>
            <a:r>
              <a:rPr lang="ja-JP" altLang="en-US" dirty="0"/>
              <a:t>　</a:t>
            </a:r>
            <a:r>
              <a:rPr lang="ja-JP" altLang="en-US" b="0" i="0" dirty="0">
                <a:solidFill>
                  <a:srgbClr val="212529"/>
                </a:solidFill>
                <a:effectLst/>
                <a:latin typeface="NotoSansCJKjp"/>
              </a:rPr>
              <a:t>個人によるインターネットを利用した情報収集、宿、旅券等の検索、予約が普及する中、カウンター係はより深い知識や一般の人が知らない情報を求められる。</a:t>
            </a:r>
            <a:endParaRPr lang="en-US" altLang="ja-JP" b="0" i="0" dirty="0">
              <a:solidFill>
                <a:srgbClr val="212529"/>
              </a:solidFill>
              <a:effectLst/>
              <a:latin typeface="NotoSansCJKjp"/>
            </a:endParaRPr>
          </a:p>
          <a:p>
            <a:endParaRPr lang="en-US" altLang="ja-JP" b="0" i="0" dirty="0">
              <a:solidFill>
                <a:srgbClr val="212529"/>
              </a:solidFill>
              <a:effectLst/>
              <a:latin typeface="NotoSansCJKjp"/>
            </a:endParaRPr>
          </a:p>
          <a:p>
            <a:r>
              <a:rPr lang="ja-JP" altLang="en-US" b="0" i="0" dirty="0">
                <a:solidFill>
                  <a:srgbClr val="212529"/>
                </a:solidFill>
                <a:effectLst/>
                <a:latin typeface="NotoSansCJKjp"/>
              </a:rPr>
              <a:t>　また、対面サービスならではの</a:t>
            </a:r>
            <a:r>
              <a:rPr lang="ja-JP" altLang="en-US" b="1" i="0" dirty="0">
                <a:solidFill>
                  <a:srgbClr val="FF0000"/>
                </a:solidFill>
                <a:effectLst/>
                <a:latin typeface="NotoSansCJKjp"/>
              </a:rPr>
              <a:t>（　　　　　）</a:t>
            </a:r>
            <a:r>
              <a:rPr lang="ja-JP" altLang="en-US" b="0" i="0" dirty="0">
                <a:solidFill>
                  <a:srgbClr val="212529"/>
                </a:solidFill>
                <a:effectLst/>
                <a:latin typeface="NotoSansCJKjp"/>
              </a:rPr>
              <a:t>を顧客に与え、多様な注文や相談に対応できる接客能力や様々な情報からプランを組み立てる力が必要である。</a:t>
            </a:r>
            <a:endParaRPr lang="en-US" altLang="ja-JP" dirty="0"/>
          </a:p>
          <a:p>
            <a:endParaRPr kumimoji="1" lang="ja-JP" altLang="en-US" dirty="0"/>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4" y="647447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）「旅行会社カウンター係」</a:t>
            </a:r>
            <a:r>
              <a:rPr kumimoji="1" lang="en-US" altLang="ja-JP" sz="1050" dirty="0">
                <a:ea typeface="UD デジタル 教科書体 NP-B" panose="02020700000000000000" pitchFamily="18" charset="-128"/>
              </a:rPr>
              <a:t> https://shigoto.mhlw.go.jp/</a:t>
            </a:r>
            <a:endParaRPr lang="ja-JP" altLang="en-US" sz="1050" dirty="0"/>
          </a:p>
        </p:txBody>
      </p:sp>
      <p:sp>
        <p:nvSpPr>
          <p:cNvPr id="3" name="テキスト ボックス 2">
            <a:extLst>
              <a:ext uri="{FF2B5EF4-FFF2-40B4-BE49-F238E27FC236}">
                <a16:creationId xmlns:a16="http://schemas.microsoft.com/office/drawing/2014/main" id="{D96CE38B-0D40-6BB3-03AA-D0DC5CF34324}"/>
              </a:ext>
            </a:extLst>
          </p:cNvPr>
          <p:cNvSpPr txBox="1"/>
          <p:nvPr/>
        </p:nvSpPr>
        <p:spPr>
          <a:xfrm flipH="1">
            <a:off x="729668" y="378691"/>
            <a:ext cx="5275206"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カウンターセールス</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pic>
        <p:nvPicPr>
          <p:cNvPr id="7" name="図 6">
            <a:extLst>
              <a:ext uri="{FF2B5EF4-FFF2-40B4-BE49-F238E27FC236}">
                <a16:creationId xmlns:a16="http://schemas.microsoft.com/office/drawing/2014/main" id="{01355626-8396-CC4D-2349-FD92BD87AB25}"/>
              </a:ext>
            </a:extLst>
          </p:cNvPr>
          <p:cNvPicPr>
            <a:picLocks noChangeAspect="1"/>
          </p:cNvPicPr>
          <p:nvPr/>
        </p:nvPicPr>
        <p:blipFill>
          <a:blip r:embed="rId2"/>
          <a:stretch>
            <a:fillRect/>
          </a:stretch>
        </p:blipFill>
        <p:spPr>
          <a:xfrm>
            <a:off x="231862" y="1455955"/>
            <a:ext cx="4312365" cy="3860763"/>
          </a:xfrm>
          <a:prstGeom prst="rect">
            <a:avLst/>
          </a:prstGeom>
        </p:spPr>
      </p:pic>
      <p:sp>
        <p:nvSpPr>
          <p:cNvPr id="4" name="テキスト ボックス 3">
            <a:extLst>
              <a:ext uri="{FF2B5EF4-FFF2-40B4-BE49-F238E27FC236}">
                <a16:creationId xmlns:a16="http://schemas.microsoft.com/office/drawing/2014/main" id="{E8DD6323-1612-C8D2-A391-8D885C9649F9}"/>
              </a:ext>
            </a:extLst>
          </p:cNvPr>
          <p:cNvSpPr txBox="1"/>
          <p:nvPr/>
        </p:nvSpPr>
        <p:spPr>
          <a:xfrm>
            <a:off x="9036558" y="4469630"/>
            <a:ext cx="1030986" cy="369332"/>
          </a:xfrm>
          <a:prstGeom prst="rect">
            <a:avLst/>
          </a:prstGeom>
          <a:noFill/>
        </p:spPr>
        <p:txBody>
          <a:bodyPr wrap="square">
            <a:spAutoFit/>
          </a:bodyPr>
          <a:lstStyle/>
          <a:p>
            <a:r>
              <a:rPr lang="ja-JP" altLang="en-US" b="1" i="0" dirty="0">
                <a:solidFill>
                  <a:srgbClr val="FF0000"/>
                </a:solidFill>
                <a:effectLst/>
                <a:latin typeface="NotoSansCJKjp"/>
              </a:rPr>
              <a:t>安心感</a:t>
            </a:r>
            <a:endParaRPr lang="ja-JP" altLang="en-US" dirty="0"/>
          </a:p>
        </p:txBody>
      </p:sp>
      <p:sp>
        <p:nvSpPr>
          <p:cNvPr id="8" name="テキスト ボックス 7">
            <a:extLst>
              <a:ext uri="{FF2B5EF4-FFF2-40B4-BE49-F238E27FC236}">
                <a16:creationId xmlns:a16="http://schemas.microsoft.com/office/drawing/2014/main" id="{2A1B7B68-6822-CA7E-163F-8DF09E1E3544}"/>
              </a:ext>
            </a:extLst>
          </p:cNvPr>
          <p:cNvSpPr txBox="1"/>
          <p:nvPr/>
        </p:nvSpPr>
        <p:spPr>
          <a:xfrm>
            <a:off x="9310878" y="1452110"/>
            <a:ext cx="756666" cy="369332"/>
          </a:xfrm>
          <a:prstGeom prst="rect">
            <a:avLst/>
          </a:prstGeom>
          <a:noFill/>
        </p:spPr>
        <p:txBody>
          <a:bodyPr wrap="square">
            <a:spAutoFit/>
          </a:bodyPr>
          <a:lstStyle/>
          <a:p>
            <a:r>
              <a:rPr lang="ja-JP" altLang="en-US" b="1" i="0" dirty="0">
                <a:solidFill>
                  <a:srgbClr val="FF0000"/>
                </a:solidFill>
                <a:effectLst/>
                <a:latin typeface="NotoSansCJKjp"/>
              </a:rPr>
              <a:t>総合</a:t>
            </a:r>
            <a:endParaRPr lang="ja-JP" altLang="en-US" dirty="0"/>
          </a:p>
        </p:txBody>
      </p:sp>
    </p:spTree>
    <p:extLst>
      <p:ext uri="{BB962C8B-B14F-4D97-AF65-F5344CB8AC3E}">
        <p14:creationId xmlns:p14="http://schemas.microsoft.com/office/powerpoint/2010/main" val="144966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57BE8C-42D5-0D40-2854-ED986495FF59}"/>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ツアーコンダクター</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13" name="テキスト ボックス 12">
            <a:extLst>
              <a:ext uri="{FF2B5EF4-FFF2-40B4-BE49-F238E27FC236}">
                <a16:creationId xmlns:a16="http://schemas.microsoft.com/office/drawing/2014/main" id="{828DCC8A-1072-A536-2099-E7B72F6FD732}"/>
              </a:ext>
            </a:extLst>
          </p:cNvPr>
          <p:cNvSpPr txBox="1"/>
          <p:nvPr/>
        </p:nvSpPr>
        <p:spPr>
          <a:xfrm>
            <a:off x="3035071" y="1628370"/>
            <a:ext cx="1569660" cy="369332"/>
          </a:xfrm>
          <a:prstGeom prst="rect">
            <a:avLst/>
          </a:prstGeom>
          <a:noFill/>
        </p:spPr>
        <p:txBody>
          <a:bodyPr wrap="none" rtlCol="0">
            <a:spAutoFit/>
          </a:bodyPr>
          <a:lstStyle/>
          <a:p>
            <a:r>
              <a:rPr lang="ja-JP" altLang="en-US" dirty="0"/>
              <a:t>デスクワーク</a:t>
            </a:r>
            <a:endParaRPr kumimoji="1" lang="ja-JP" altLang="en-US" dirty="0"/>
          </a:p>
        </p:txBody>
      </p:sp>
      <p:sp>
        <p:nvSpPr>
          <p:cNvPr id="14" name="テキスト ボックス 13">
            <a:extLst>
              <a:ext uri="{FF2B5EF4-FFF2-40B4-BE49-F238E27FC236}">
                <a16:creationId xmlns:a16="http://schemas.microsoft.com/office/drawing/2014/main" id="{9B9BC9A8-F75D-B6F7-019B-520B52B43C9E}"/>
              </a:ext>
            </a:extLst>
          </p:cNvPr>
          <p:cNvSpPr txBox="1"/>
          <p:nvPr/>
        </p:nvSpPr>
        <p:spPr>
          <a:xfrm>
            <a:off x="3329711" y="2127133"/>
            <a:ext cx="8696034" cy="646331"/>
          </a:xfrm>
          <a:prstGeom prst="rect">
            <a:avLst/>
          </a:prstGeom>
          <a:noFill/>
        </p:spPr>
        <p:txBody>
          <a:bodyPr wrap="square" rtlCol="0">
            <a:spAutoFit/>
          </a:bodyPr>
          <a:lstStyle/>
          <a:p>
            <a:r>
              <a:rPr lang="ja-JP" altLang="en-US" dirty="0"/>
              <a:t>出発前に目的地の下調べや手配担当者との打ち合わせ、ツアー参加者に確認や連絡を行い、旅行から帰った後には精算やレポートの作成などをする。</a:t>
            </a:r>
            <a:endParaRPr kumimoji="1" lang="ja-JP" altLang="en-US" dirty="0"/>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5" y="6189990"/>
            <a:ext cx="6096000" cy="253916"/>
          </a:xfrm>
          <a:prstGeom prst="rect">
            <a:avLst/>
          </a:prstGeom>
          <a:noFill/>
        </p:spPr>
        <p:txBody>
          <a:bodyPr wrap="square">
            <a:spAutoFit/>
          </a:bodyPr>
          <a:lstStyle/>
          <a:p>
            <a:r>
              <a:rPr lang="ja-JP" altLang="en-US" sz="1050" dirty="0"/>
              <a:t>使用した画像： 厚生労働省　職業情報提供サイト「ツアーコンダクター」</a:t>
            </a:r>
          </a:p>
        </p:txBody>
      </p:sp>
      <p:sp>
        <p:nvSpPr>
          <p:cNvPr id="10" name="テキスト ボックス 9">
            <a:extLst>
              <a:ext uri="{FF2B5EF4-FFF2-40B4-BE49-F238E27FC236}">
                <a16:creationId xmlns:a16="http://schemas.microsoft.com/office/drawing/2014/main" id="{1CD56F8C-72F4-A0D9-6693-9E6DD4873454}"/>
              </a:ext>
            </a:extLst>
          </p:cNvPr>
          <p:cNvSpPr txBox="1"/>
          <p:nvPr/>
        </p:nvSpPr>
        <p:spPr>
          <a:xfrm>
            <a:off x="92364" y="6505873"/>
            <a:ext cx="6677891" cy="261610"/>
          </a:xfrm>
          <a:prstGeom prst="rect">
            <a:avLst/>
          </a:prstGeom>
          <a:noFill/>
        </p:spPr>
        <p:txBody>
          <a:bodyPr wrap="square" rtlCol="0">
            <a:spAutoFit/>
          </a:bodyPr>
          <a:lstStyle/>
          <a:p>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職業紹介動画：厚生労働省　職業情報提供サイト（日本版</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O-NET</a:t>
            </a:r>
            <a:r>
              <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rPr>
              <a:t>）　</a:t>
            </a:r>
            <a:r>
              <a:rPr kumimoji="1" lang="en-US" altLang="ja-JP" sz="1100" dirty="0">
                <a:solidFill>
                  <a:srgbClr val="0070C0"/>
                </a:solidFill>
                <a:latin typeface="UD デジタル 教科書体 NP-B" panose="02020700000000000000" pitchFamily="18" charset="-128"/>
                <a:ea typeface="UD デジタル 教科書体 NP-B" panose="02020700000000000000" pitchFamily="18" charset="-128"/>
              </a:rPr>
              <a:t>https://shigoto.mhlw.go.jp/</a:t>
            </a:r>
            <a:endParaRPr kumimoji="1" lang="ja-JP" altLang="en-US" sz="1100" dirty="0">
              <a:solidFill>
                <a:srgbClr val="0070C0"/>
              </a:solidFill>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a:extLst>
              <a:ext uri="{FF2B5EF4-FFF2-40B4-BE49-F238E27FC236}">
                <a16:creationId xmlns:a16="http://schemas.microsoft.com/office/drawing/2014/main" id="{6825E50A-87FB-776B-D5E6-9E4C625C7804}"/>
              </a:ext>
            </a:extLst>
          </p:cNvPr>
          <p:cNvSpPr txBox="1"/>
          <p:nvPr/>
        </p:nvSpPr>
        <p:spPr>
          <a:xfrm>
            <a:off x="6851719" y="6339619"/>
            <a:ext cx="4924645" cy="230832"/>
          </a:xfrm>
          <a:prstGeom prst="rect">
            <a:avLst/>
          </a:prstGeom>
          <a:noFill/>
        </p:spPr>
        <p:txBody>
          <a:bodyPr wrap="square" rtlCol="0">
            <a:spAutoFit/>
          </a:bodyPr>
          <a:lstStyle/>
          <a:p>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動画の視聴は通信料がかかります。</a:t>
            </a:r>
            <a:r>
              <a:rPr kumimoji="1" lang="en-US" altLang="ja-JP" sz="900" dirty="0">
                <a:solidFill>
                  <a:srgbClr val="FF0000"/>
                </a:solidFill>
                <a:latin typeface="UD デジタル 教科書体 NP-B" panose="02020700000000000000" pitchFamily="18" charset="-128"/>
                <a:ea typeface="UD デジタル 教科書体 NP-B" panose="02020700000000000000" pitchFamily="18" charset="-128"/>
              </a:rPr>
              <a:t>wi-fi</a:t>
            </a:r>
            <a:r>
              <a:rPr kumimoji="1" lang="ja-JP" altLang="en-US" sz="900" dirty="0">
                <a:solidFill>
                  <a:srgbClr val="FF0000"/>
                </a:solidFill>
                <a:latin typeface="UD デジタル 教科書体 NP-B" panose="02020700000000000000" pitchFamily="18" charset="-128"/>
                <a:ea typeface="UD デジタル 教科書体 NP-B" panose="02020700000000000000" pitchFamily="18" charset="-128"/>
              </a:rPr>
              <a:t>環境のある場所で視聴してください。</a:t>
            </a:r>
          </a:p>
        </p:txBody>
      </p:sp>
      <p:sp>
        <p:nvSpPr>
          <p:cNvPr id="4" name="テキスト ボックス 3">
            <a:extLst>
              <a:ext uri="{FF2B5EF4-FFF2-40B4-BE49-F238E27FC236}">
                <a16:creationId xmlns:a16="http://schemas.microsoft.com/office/drawing/2014/main" id="{4E2211B9-BB8A-EAA4-0FBF-D5C2CE0D56B5}"/>
              </a:ext>
            </a:extLst>
          </p:cNvPr>
          <p:cNvSpPr txBox="1"/>
          <p:nvPr/>
        </p:nvSpPr>
        <p:spPr>
          <a:xfrm>
            <a:off x="3035071" y="3124661"/>
            <a:ext cx="1107996" cy="369332"/>
          </a:xfrm>
          <a:prstGeom prst="rect">
            <a:avLst/>
          </a:prstGeom>
          <a:noFill/>
        </p:spPr>
        <p:txBody>
          <a:bodyPr wrap="none" rtlCol="0">
            <a:spAutoFit/>
          </a:bodyPr>
          <a:lstStyle/>
          <a:p>
            <a:r>
              <a:rPr lang="ja-JP" altLang="en-US" dirty="0"/>
              <a:t>添乗業務</a:t>
            </a:r>
            <a:endParaRPr kumimoji="1" lang="ja-JP" altLang="en-US" dirty="0"/>
          </a:p>
        </p:txBody>
      </p:sp>
      <p:sp>
        <p:nvSpPr>
          <p:cNvPr id="7" name="テキスト ボックス 6">
            <a:extLst>
              <a:ext uri="{FF2B5EF4-FFF2-40B4-BE49-F238E27FC236}">
                <a16:creationId xmlns:a16="http://schemas.microsoft.com/office/drawing/2014/main" id="{75029756-5FE2-BA25-38C4-76A8E2AB9743}"/>
              </a:ext>
            </a:extLst>
          </p:cNvPr>
          <p:cNvSpPr txBox="1"/>
          <p:nvPr/>
        </p:nvSpPr>
        <p:spPr>
          <a:xfrm>
            <a:off x="3329711" y="3623424"/>
            <a:ext cx="8742216" cy="1754326"/>
          </a:xfrm>
          <a:prstGeom prst="rect">
            <a:avLst/>
          </a:prstGeom>
          <a:noFill/>
        </p:spPr>
        <p:txBody>
          <a:bodyPr wrap="square" rtlCol="0">
            <a:spAutoFit/>
          </a:bodyPr>
          <a:lstStyle/>
          <a:p>
            <a:r>
              <a:rPr lang="ja-JP" altLang="en-US" dirty="0"/>
              <a:t>担当するツアーの責任者として、集合・出発から解散まで参加者と行動をともにする。集合場所で参加者の点呼をし、搭乗券等を受け渡し、旅行中の注意事項などを説明する。</a:t>
            </a:r>
            <a:endParaRPr lang="en-US" altLang="ja-JP" dirty="0"/>
          </a:p>
          <a:p>
            <a:r>
              <a:rPr lang="ja-JP" altLang="en-US" dirty="0"/>
              <a:t>目的地に着くと、現地スタッフとスケジュールを再確認し、</a:t>
            </a:r>
            <a:endParaRPr lang="en-US" altLang="ja-JP" dirty="0"/>
          </a:p>
          <a:p>
            <a:r>
              <a:rPr lang="ja-JP" altLang="en-US" dirty="0"/>
              <a:t>見学や観光に向かう。食事や観光施設の入場料の精算を行い、</a:t>
            </a:r>
            <a:endParaRPr lang="en-US" altLang="ja-JP" dirty="0"/>
          </a:p>
          <a:p>
            <a:r>
              <a:rPr lang="ja-JP" altLang="en-US" dirty="0"/>
              <a:t>宿泊ホテルでは参加者全員のチェックインを行う。</a:t>
            </a:r>
            <a:endParaRPr kumimoji="1" lang="ja-JP" altLang="en-US" dirty="0"/>
          </a:p>
        </p:txBody>
      </p:sp>
      <p:pic>
        <p:nvPicPr>
          <p:cNvPr id="2050" name="Picture 2">
            <a:extLst>
              <a:ext uri="{FF2B5EF4-FFF2-40B4-BE49-F238E27FC236}">
                <a16:creationId xmlns:a16="http://schemas.microsoft.com/office/drawing/2014/main" id="{AA2DD260-2C14-1FC8-373A-CE8E73AF6A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2982" y="4426526"/>
            <a:ext cx="1755055" cy="175505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6128B5E6-3DF6-A39E-5B79-EAB57661A7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097" y="3647595"/>
            <a:ext cx="2296892" cy="1459982"/>
          </a:xfrm>
          <a:prstGeom prst="rect">
            <a:avLst/>
          </a:prstGeom>
        </p:spPr>
      </p:pic>
      <p:pic>
        <p:nvPicPr>
          <p:cNvPr id="9" name="図 8">
            <a:extLst>
              <a:ext uri="{FF2B5EF4-FFF2-40B4-BE49-F238E27FC236}">
                <a16:creationId xmlns:a16="http://schemas.microsoft.com/office/drawing/2014/main" id="{57B4B4EA-B002-B990-4D45-9CC1E7A74103}"/>
              </a:ext>
            </a:extLst>
          </p:cNvPr>
          <p:cNvPicPr>
            <a:picLocks noChangeAspect="1"/>
          </p:cNvPicPr>
          <p:nvPr/>
        </p:nvPicPr>
        <p:blipFill>
          <a:blip r:embed="rId4"/>
          <a:stretch>
            <a:fillRect/>
          </a:stretch>
        </p:blipFill>
        <p:spPr>
          <a:xfrm>
            <a:off x="314130" y="1662439"/>
            <a:ext cx="2313695" cy="1516189"/>
          </a:xfrm>
          <a:prstGeom prst="rect">
            <a:avLst/>
          </a:prstGeom>
        </p:spPr>
      </p:pic>
    </p:spTree>
    <p:extLst>
      <p:ext uri="{BB962C8B-B14F-4D97-AF65-F5344CB8AC3E}">
        <p14:creationId xmlns:p14="http://schemas.microsoft.com/office/powerpoint/2010/main" val="16976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28DCC8A-1072-A536-2099-E7B72F6FD732}"/>
              </a:ext>
            </a:extLst>
          </p:cNvPr>
          <p:cNvSpPr txBox="1"/>
          <p:nvPr/>
        </p:nvSpPr>
        <p:spPr>
          <a:xfrm>
            <a:off x="4773169" y="1445490"/>
            <a:ext cx="7247842" cy="3693319"/>
          </a:xfrm>
          <a:prstGeom prst="rect">
            <a:avLst/>
          </a:prstGeom>
          <a:noFill/>
        </p:spPr>
        <p:txBody>
          <a:bodyPr wrap="square" rtlCol="0">
            <a:spAutoFit/>
          </a:bodyPr>
          <a:lstStyle/>
          <a:p>
            <a:r>
              <a:rPr lang="ja-JP" altLang="en-US" dirty="0"/>
              <a:t>　</a:t>
            </a:r>
            <a:r>
              <a:rPr lang="ja-JP" altLang="en-US" b="0" i="0" dirty="0">
                <a:solidFill>
                  <a:srgbClr val="212529"/>
                </a:solidFill>
                <a:effectLst/>
                <a:latin typeface="NotoSansCJKjp"/>
              </a:rPr>
              <a:t>ツアーコンダクターの資格である「</a:t>
            </a:r>
            <a:r>
              <a:rPr lang="ja-JP" altLang="en-US" b="1" i="0" dirty="0">
                <a:solidFill>
                  <a:srgbClr val="FF0000"/>
                </a:solidFill>
                <a:effectLst/>
                <a:latin typeface="NotoSansCJKjp"/>
              </a:rPr>
              <a:t>（　　　　）</a:t>
            </a:r>
            <a:r>
              <a:rPr lang="ja-JP" altLang="en-US" b="0" i="0" dirty="0">
                <a:solidFill>
                  <a:srgbClr val="212529"/>
                </a:solidFill>
                <a:effectLst/>
                <a:latin typeface="NotoSansCJKjp"/>
              </a:rPr>
              <a:t>管理主任者」は、添乗員派遣会社、旅行会社に所属し、団体や企業が行う講習の受講と実務経験を積むことなどにより取得できる。</a:t>
            </a:r>
            <a:endParaRPr lang="en-US" altLang="ja-JP" b="0" i="0" dirty="0">
              <a:solidFill>
                <a:srgbClr val="212529"/>
              </a:solidFill>
              <a:effectLst/>
              <a:latin typeface="NotoSansCJKjp"/>
            </a:endParaRPr>
          </a:p>
          <a:p>
            <a:r>
              <a:rPr lang="ja-JP" altLang="en-US" b="0" i="0" dirty="0">
                <a:solidFill>
                  <a:srgbClr val="212529"/>
                </a:solidFill>
                <a:effectLst/>
                <a:latin typeface="NotoSansCJKjp"/>
              </a:rPr>
              <a:t>　国内外の観光地情報、歴史・文化等の知識だけでなく、</a:t>
            </a:r>
            <a:r>
              <a:rPr lang="ja-JP" altLang="en-US" b="1" i="0" dirty="0">
                <a:solidFill>
                  <a:srgbClr val="FF0000"/>
                </a:solidFill>
                <a:effectLst/>
                <a:latin typeface="NotoSansCJKjp"/>
              </a:rPr>
              <a:t>（　　　　　　）</a:t>
            </a:r>
            <a:r>
              <a:rPr lang="ja-JP" altLang="en-US" b="0" i="0" dirty="0">
                <a:solidFill>
                  <a:srgbClr val="212529"/>
                </a:solidFill>
                <a:effectLst/>
                <a:latin typeface="NotoSansCJKjp"/>
              </a:rPr>
              <a:t>法、各種約款の基本的な理解が必要とされる。</a:t>
            </a:r>
            <a:endParaRPr lang="en-US" altLang="ja-JP" b="0" i="0" dirty="0">
              <a:solidFill>
                <a:srgbClr val="212529"/>
              </a:solidFill>
              <a:effectLst/>
              <a:latin typeface="NotoSansCJKjp"/>
            </a:endParaRPr>
          </a:p>
          <a:p>
            <a:r>
              <a:rPr lang="ja-JP" altLang="en-US" dirty="0"/>
              <a:t>　</a:t>
            </a:r>
            <a:endParaRPr lang="en-US" altLang="ja-JP" dirty="0"/>
          </a:p>
          <a:p>
            <a:r>
              <a:rPr lang="ja-JP" altLang="en-US" dirty="0"/>
              <a:t>　</a:t>
            </a:r>
            <a:r>
              <a:rPr lang="ja-JP" altLang="en-US" b="0" i="0" dirty="0">
                <a:solidFill>
                  <a:srgbClr val="212529"/>
                </a:solidFill>
                <a:effectLst/>
                <a:latin typeface="NotoSansCJKjp"/>
              </a:rPr>
              <a:t>海外ツアーに添乗する場合は語学力に加えて、出入国や関税に関する知識、訪問国の法令、慣習等の知識が必要である。</a:t>
            </a:r>
            <a:endParaRPr lang="en-US" altLang="ja-JP" b="0" i="0" dirty="0">
              <a:solidFill>
                <a:srgbClr val="212529"/>
              </a:solidFill>
              <a:effectLst/>
              <a:latin typeface="NotoSansCJKjp"/>
            </a:endParaRPr>
          </a:p>
          <a:p>
            <a:endParaRPr lang="en-US" altLang="ja-JP" dirty="0">
              <a:solidFill>
                <a:srgbClr val="212529"/>
              </a:solidFill>
              <a:latin typeface="NotoSansCJKjp"/>
            </a:endParaRPr>
          </a:p>
          <a:p>
            <a:r>
              <a:rPr lang="ja-JP" altLang="en-US" b="0" i="0" dirty="0">
                <a:solidFill>
                  <a:srgbClr val="212529"/>
                </a:solidFill>
                <a:effectLst/>
                <a:latin typeface="NotoSansCJKjp"/>
              </a:rPr>
              <a:t>　積極的、社交的、サービス精神が旺盛で、コースによっては数十名の人を統率できること、また、添乗中は旅行会社の代表者であり責任者でもあるため、強い責任感が求められる。更に、添乗中は昼夜を問わず緊急時には対応を求められ、肉体的にもハードである。</a:t>
            </a:r>
            <a:endParaRPr kumimoji="1" lang="ja-JP" altLang="en-US" dirty="0"/>
          </a:p>
        </p:txBody>
      </p:sp>
      <p:sp>
        <p:nvSpPr>
          <p:cNvPr id="6" name="テキスト ボックス 5">
            <a:extLst>
              <a:ext uri="{FF2B5EF4-FFF2-40B4-BE49-F238E27FC236}">
                <a16:creationId xmlns:a16="http://schemas.microsoft.com/office/drawing/2014/main" id="{2F19AF85-32F2-A33A-2217-D39E60BA8CBA}"/>
              </a:ext>
            </a:extLst>
          </p:cNvPr>
          <p:cNvSpPr txBox="1"/>
          <p:nvPr/>
        </p:nvSpPr>
        <p:spPr>
          <a:xfrm>
            <a:off x="108064" y="6474470"/>
            <a:ext cx="8375536" cy="253916"/>
          </a:xfrm>
          <a:prstGeom prst="rect">
            <a:avLst/>
          </a:prstGeom>
          <a:noFill/>
        </p:spPr>
        <p:txBody>
          <a:bodyPr wrap="square">
            <a:spAutoFit/>
          </a:bodyPr>
          <a:lstStyle/>
          <a:p>
            <a:r>
              <a:rPr lang="ja-JP" altLang="en-US" sz="1050" dirty="0"/>
              <a:t>使用した画像： 厚生労働省　職業情報提供サイト（日本版</a:t>
            </a:r>
            <a:r>
              <a:rPr lang="en-US" altLang="ja-JP" sz="1050" dirty="0"/>
              <a:t>O-NET</a:t>
            </a:r>
            <a:r>
              <a:rPr lang="ja-JP" altLang="en-US" sz="1050" dirty="0"/>
              <a:t>）「ツアーコンダクター」</a:t>
            </a:r>
            <a:r>
              <a:rPr kumimoji="1" lang="en-US" altLang="ja-JP" sz="1050" dirty="0">
                <a:ea typeface="UD デジタル 教科書体 NP-B" panose="02020700000000000000" pitchFamily="18" charset="-128"/>
              </a:rPr>
              <a:t> https://shigoto.mhlw.go.jp/</a:t>
            </a:r>
            <a:endParaRPr lang="ja-JP" altLang="en-US" sz="1050" dirty="0"/>
          </a:p>
        </p:txBody>
      </p:sp>
      <p:sp>
        <p:nvSpPr>
          <p:cNvPr id="2" name="テキスト ボックス 1">
            <a:extLst>
              <a:ext uri="{FF2B5EF4-FFF2-40B4-BE49-F238E27FC236}">
                <a16:creationId xmlns:a16="http://schemas.microsoft.com/office/drawing/2014/main" id="{D28CB38E-D095-C5D4-3ED0-5EFB73E8D4F8}"/>
              </a:ext>
            </a:extLst>
          </p:cNvPr>
          <p:cNvSpPr txBox="1"/>
          <p:nvPr/>
        </p:nvSpPr>
        <p:spPr>
          <a:xfrm flipH="1">
            <a:off x="729668" y="378691"/>
            <a:ext cx="6229932" cy="769441"/>
          </a:xfrm>
          <a:prstGeom prst="rect">
            <a:avLst/>
          </a:prstGeom>
          <a:noFill/>
        </p:spPr>
        <p:txBody>
          <a:bodyPr wrap="square" rtlCol="0">
            <a:spAutoFit/>
          </a:bodyPr>
          <a:lstStyle/>
          <a:p>
            <a:r>
              <a:rPr lang="ja-JP" altLang="en-US" sz="4400" dirty="0">
                <a:latin typeface="UD デジタル 教科書体 NP-B" panose="02020700000000000000" pitchFamily="18" charset="-128"/>
                <a:ea typeface="UD デジタル 教科書体 NP-B" panose="02020700000000000000" pitchFamily="18" charset="-128"/>
              </a:rPr>
              <a:t>ツアーコンダクター</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pic>
        <p:nvPicPr>
          <p:cNvPr id="5" name="図 4">
            <a:extLst>
              <a:ext uri="{FF2B5EF4-FFF2-40B4-BE49-F238E27FC236}">
                <a16:creationId xmlns:a16="http://schemas.microsoft.com/office/drawing/2014/main" id="{A8AC3EDE-A7A5-3228-9FCF-40ACADCEFF5C}"/>
              </a:ext>
            </a:extLst>
          </p:cNvPr>
          <p:cNvPicPr>
            <a:picLocks noChangeAspect="1"/>
          </p:cNvPicPr>
          <p:nvPr/>
        </p:nvPicPr>
        <p:blipFill>
          <a:blip r:embed="rId2"/>
          <a:stretch>
            <a:fillRect/>
          </a:stretch>
        </p:blipFill>
        <p:spPr>
          <a:xfrm>
            <a:off x="573598" y="1560946"/>
            <a:ext cx="3781548" cy="4142032"/>
          </a:xfrm>
          <a:prstGeom prst="rect">
            <a:avLst/>
          </a:prstGeom>
        </p:spPr>
      </p:pic>
      <p:sp>
        <p:nvSpPr>
          <p:cNvPr id="4" name="テキスト ボックス 3">
            <a:extLst>
              <a:ext uri="{FF2B5EF4-FFF2-40B4-BE49-F238E27FC236}">
                <a16:creationId xmlns:a16="http://schemas.microsoft.com/office/drawing/2014/main" id="{47680DF3-C177-595E-63A7-194C2237C64D}"/>
              </a:ext>
            </a:extLst>
          </p:cNvPr>
          <p:cNvSpPr txBox="1"/>
          <p:nvPr/>
        </p:nvSpPr>
        <p:spPr>
          <a:xfrm>
            <a:off x="9100566" y="1433822"/>
            <a:ext cx="729234" cy="369332"/>
          </a:xfrm>
          <a:prstGeom prst="rect">
            <a:avLst/>
          </a:prstGeom>
          <a:noFill/>
        </p:spPr>
        <p:txBody>
          <a:bodyPr wrap="square">
            <a:spAutoFit/>
          </a:bodyPr>
          <a:lstStyle/>
          <a:p>
            <a:r>
              <a:rPr lang="ja-JP" altLang="en-US" b="1" i="0" dirty="0">
                <a:solidFill>
                  <a:srgbClr val="FF0000"/>
                </a:solidFill>
                <a:effectLst/>
                <a:latin typeface="NotoSansCJKjp"/>
              </a:rPr>
              <a:t>旅程</a:t>
            </a:r>
            <a:endParaRPr lang="ja-JP" altLang="en-US" dirty="0"/>
          </a:p>
        </p:txBody>
      </p:sp>
      <p:sp>
        <p:nvSpPr>
          <p:cNvPr id="8" name="テキスト ボックス 7">
            <a:extLst>
              <a:ext uri="{FF2B5EF4-FFF2-40B4-BE49-F238E27FC236}">
                <a16:creationId xmlns:a16="http://schemas.microsoft.com/office/drawing/2014/main" id="{8D34B08C-A94E-BF3F-0542-C07CA10F0B56}"/>
              </a:ext>
            </a:extLst>
          </p:cNvPr>
          <p:cNvSpPr txBox="1"/>
          <p:nvPr/>
        </p:nvSpPr>
        <p:spPr>
          <a:xfrm>
            <a:off x="5388102" y="2549390"/>
            <a:ext cx="930402" cy="369332"/>
          </a:xfrm>
          <a:prstGeom prst="rect">
            <a:avLst/>
          </a:prstGeom>
          <a:noFill/>
        </p:spPr>
        <p:txBody>
          <a:bodyPr wrap="square">
            <a:spAutoFit/>
          </a:bodyPr>
          <a:lstStyle/>
          <a:p>
            <a:r>
              <a:rPr lang="ja-JP" altLang="en-US" b="1" i="0" dirty="0">
                <a:solidFill>
                  <a:srgbClr val="FF0000"/>
                </a:solidFill>
                <a:effectLst/>
                <a:latin typeface="NotoSansCJKjp"/>
              </a:rPr>
              <a:t>旅行業</a:t>
            </a:r>
            <a:endParaRPr lang="ja-JP" altLang="en-US" dirty="0"/>
          </a:p>
        </p:txBody>
      </p:sp>
    </p:spTree>
    <p:extLst>
      <p:ext uri="{BB962C8B-B14F-4D97-AF65-F5344CB8AC3E}">
        <p14:creationId xmlns:p14="http://schemas.microsoft.com/office/powerpoint/2010/main" val="32038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1203</TotalTime>
  <Words>1011</Words>
  <Application>Microsoft Office PowerPoint</Application>
  <PresentationFormat>ワイド画面</PresentationFormat>
  <Paragraphs>206</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NotoSansCJKjp</vt: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 tk</dc:creator>
  <cp:lastModifiedBy>藤川大暉</cp:lastModifiedBy>
  <cp:revision>13</cp:revision>
  <dcterms:created xsi:type="dcterms:W3CDTF">2023-11-25T04:45:53Z</dcterms:created>
  <dcterms:modified xsi:type="dcterms:W3CDTF">2024-02-21T09:42:30Z</dcterms:modified>
</cp:coreProperties>
</file>