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9" r:id="rId1"/>
    <p:sldMasterId id="2147484338" r:id="rId2"/>
  </p:sldMasterIdLst>
  <p:notesMasterIdLst>
    <p:notesMasterId r:id="rId18"/>
  </p:notesMasterIdLst>
  <p:handoutMasterIdLst>
    <p:handoutMasterId r:id="rId19"/>
  </p:handoutMasterIdLst>
  <p:sldIdLst>
    <p:sldId id="371" r:id="rId3"/>
    <p:sldId id="852" r:id="rId4"/>
    <p:sldId id="857" r:id="rId5"/>
    <p:sldId id="858" r:id="rId6"/>
    <p:sldId id="859" r:id="rId7"/>
    <p:sldId id="854" r:id="rId8"/>
    <p:sldId id="281" r:id="rId9"/>
    <p:sldId id="921" r:id="rId10"/>
    <p:sldId id="909" r:id="rId11"/>
    <p:sldId id="920" r:id="rId12"/>
    <p:sldId id="922" r:id="rId13"/>
    <p:sldId id="923" r:id="rId14"/>
    <p:sldId id="911" r:id="rId15"/>
    <p:sldId id="924" r:id="rId16"/>
    <p:sldId id="925" r:id="rId17"/>
  </p:sldIdLst>
  <p:sldSz cx="9144000" cy="6858000" type="screen4x3"/>
  <p:notesSz cx="6858000" cy="987425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0F2D69"/>
    <a:srgbClr val="ED7D31"/>
    <a:srgbClr val="C0504D"/>
    <a:srgbClr val="85A7D1"/>
    <a:srgbClr val="FFCC66"/>
    <a:srgbClr val="FFFFFF"/>
    <a:srgbClr val="000000"/>
    <a:srgbClr val="FF00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94" autoAdjust="0"/>
    <p:restoredTop sz="96403" autoAdjust="0"/>
  </p:normalViewPr>
  <p:slideViewPr>
    <p:cSldViewPr>
      <p:cViewPr varScale="1">
        <p:scale>
          <a:sx n="72" d="100"/>
          <a:sy n="72" d="100"/>
        </p:scale>
        <p:origin x="1182" y="72"/>
      </p:cViewPr>
      <p:guideLst>
        <p:guide orient="horz" pos="40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937EC2-84A8-3D4B-BDD4-E436D21DD1FC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1C5E38F-ABCC-4C4C-9B99-2F8A4DE942EF}">
      <dgm:prSet phldrT="[テキスト]"/>
      <dgm:spPr>
        <a:solidFill>
          <a:srgbClr val="0F2D69"/>
        </a:solidFill>
      </dgm:spPr>
      <dgm:t>
        <a:bodyPr/>
        <a:lstStyle/>
        <a:p>
          <a:r>
            <a:rPr kumimoji="1" lang="ja-JP" altLang="en-US"/>
            <a:t>ワーク（</a:t>
          </a:r>
          <a:r>
            <a:rPr kumimoji="1" lang="en-US" altLang="ja-JP" dirty="0"/>
            <a:t>120</a:t>
          </a:r>
          <a:r>
            <a:rPr kumimoji="1" lang="ja-JP" altLang="en-US"/>
            <a:t>分）</a:t>
          </a:r>
        </a:p>
      </dgm:t>
    </dgm:pt>
    <dgm:pt modelId="{0833CC53-C324-6C44-B8E9-A4C511D942BE}" type="parTrans" cxnId="{7A20C7F5-1260-B34F-A255-52355BF4770F}">
      <dgm:prSet/>
      <dgm:spPr/>
      <dgm:t>
        <a:bodyPr/>
        <a:lstStyle/>
        <a:p>
          <a:endParaRPr kumimoji="1" lang="ja-JP" altLang="en-US"/>
        </a:p>
      </dgm:t>
    </dgm:pt>
    <dgm:pt modelId="{C256C90A-5603-FE4E-B486-E2EE4491CEC5}" type="sibTrans" cxnId="{7A20C7F5-1260-B34F-A255-52355BF4770F}">
      <dgm:prSet/>
      <dgm:spPr/>
      <dgm:t>
        <a:bodyPr/>
        <a:lstStyle/>
        <a:p>
          <a:endParaRPr kumimoji="1" lang="ja-JP" altLang="en-US"/>
        </a:p>
      </dgm:t>
    </dgm:pt>
    <dgm:pt modelId="{85E7C469-1505-0242-8F59-AA16A694AC69}">
      <dgm:prSet phldrT="[テキスト]"/>
      <dgm:spPr>
        <a:ln>
          <a:solidFill>
            <a:srgbClr val="0F2D69"/>
          </a:solidFill>
        </a:ln>
      </dgm:spPr>
      <dgm:t>
        <a:bodyPr/>
        <a:lstStyle/>
        <a:p>
          <a:r>
            <a:rPr lang="ja-JP" altLang="en-US"/>
            <a:t>ワークシートにそって、データ分析を進めていきます。</a:t>
          </a:r>
          <a:endParaRPr kumimoji="1" lang="ja-JP" altLang="en-US"/>
        </a:p>
      </dgm:t>
    </dgm:pt>
    <dgm:pt modelId="{08E9CF41-C91A-8542-AD73-A09686DA9968}" type="parTrans" cxnId="{6CDD1ABC-B357-5F4B-951D-3D6AE2E861CC}">
      <dgm:prSet/>
      <dgm:spPr/>
      <dgm:t>
        <a:bodyPr/>
        <a:lstStyle/>
        <a:p>
          <a:endParaRPr kumimoji="1" lang="ja-JP" altLang="en-US"/>
        </a:p>
      </dgm:t>
    </dgm:pt>
    <dgm:pt modelId="{8C52923D-93EE-8446-B571-69F9E882F45C}" type="sibTrans" cxnId="{6CDD1ABC-B357-5F4B-951D-3D6AE2E861CC}">
      <dgm:prSet/>
      <dgm:spPr/>
      <dgm:t>
        <a:bodyPr/>
        <a:lstStyle/>
        <a:p>
          <a:endParaRPr kumimoji="1" lang="ja-JP" altLang="en-US"/>
        </a:p>
      </dgm:t>
    </dgm:pt>
    <dgm:pt modelId="{E442074D-2D72-0341-8844-18536B46E844}">
      <dgm:prSet/>
      <dgm:spPr>
        <a:ln>
          <a:solidFill>
            <a:srgbClr val="0F2D69"/>
          </a:solidFill>
        </a:ln>
      </dgm:spPr>
      <dgm:t>
        <a:bodyPr/>
        <a:lstStyle/>
        <a:p>
          <a:r>
            <a:rPr kumimoji="1" lang="ja-JP" altLang="en-US" dirty="0"/>
            <a:t>必要</a:t>
          </a:r>
          <a:r>
            <a:rPr kumimoji="1" lang="ja-JP" altLang="en-US"/>
            <a:t>に応じてエクセルによる数値処理を行います。</a:t>
          </a:r>
          <a:endParaRPr kumimoji="1" lang="ja-JP" altLang="en-US" dirty="0"/>
        </a:p>
      </dgm:t>
    </dgm:pt>
    <dgm:pt modelId="{4947CD62-BA97-0349-820F-3F6300ED11AB}" type="parTrans" cxnId="{A1F1B604-CC8D-9848-B00D-F7C18E9F2EA6}">
      <dgm:prSet/>
      <dgm:spPr/>
      <dgm:t>
        <a:bodyPr/>
        <a:lstStyle/>
        <a:p>
          <a:endParaRPr kumimoji="1" lang="ja-JP" altLang="en-US"/>
        </a:p>
      </dgm:t>
    </dgm:pt>
    <dgm:pt modelId="{2E71C8D5-08C3-AD45-91F1-6FE8AD935017}" type="sibTrans" cxnId="{A1F1B604-CC8D-9848-B00D-F7C18E9F2EA6}">
      <dgm:prSet/>
      <dgm:spPr/>
      <dgm:t>
        <a:bodyPr/>
        <a:lstStyle/>
        <a:p>
          <a:endParaRPr kumimoji="1" lang="ja-JP" altLang="en-US"/>
        </a:p>
      </dgm:t>
    </dgm:pt>
    <dgm:pt modelId="{032D8D9C-D250-9245-8ED7-101EC97DFE20}" type="pres">
      <dgm:prSet presAssocID="{76937EC2-84A8-3D4B-BDD4-E436D21DD1FC}" presName="linear" presStyleCnt="0">
        <dgm:presLayoutVars>
          <dgm:dir/>
          <dgm:animLvl val="lvl"/>
          <dgm:resizeHandles val="exact"/>
        </dgm:presLayoutVars>
      </dgm:prSet>
      <dgm:spPr/>
    </dgm:pt>
    <dgm:pt modelId="{9598D877-2750-0844-98E1-B76F34304F2B}" type="pres">
      <dgm:prSet presAssocID="{51C5E38F-ABCC-4C4C-9B99-2F8A4DE942EF}" presName="parentLin" presStyleCnt="0"/>
      <dgm:spPr/>
    </dgm:pt>
    <dgm:pt modelId="{08443E62-44CA-A043-8E4E-808C086C29E7}" type="pres">
      <dgm:prSet presAssocID="{51C5E38F-ABCC-4C4C-9B99-2F8A4DE942EF}" presName="parentLeftMargin" presStyleLbl="node1" presStyleIdx="0" presStyleCnt="1"/>
      <dgm:spPr/>
    </dgm:pt>
    <dgm:pt modelId="{EF77BDA9-5941-204C-B29F-45B3E1113AF0}" type="pres">
      <dgm:prSet presAssocID="{51C5E38F-ABCC-4C4C-9B99-2F8A4DE942EF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2F864095-356A-0C40-9BBB-CA150B080F55}" type="pres">
      <dgm:prSet presAssocID="{51C5E38F-ABCC-4C4C-9B99-2F8A4DE942EF}" presName="negativeSpace" presStyleCnt="0"/>
      <dgm:spPr/>
    </dgm:pt>
    <dgm:pt modelId="{07EBE742-63CF-C14D-91F0-7A1823372775}" type="pres">
      <dgm:prSet presAssocID="{51C5E38F-ABCC-4C4C-9B99-2F8A4DE942EF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A1F1B604-CC8D-9848-B00D-F7C18E9F2EA6}" srcId="{51C5E38F-ABCC-4C4C-9B99-2F8A4DE942EF}" destId="{E442074D-2D72-0341-8844-18536B46E844}" srcOrd="1" destOrd="0" parTransId="{4947CD62-BA97-0349-820F-3F6300ED11AB}" sibTransId="{2E71C8D5-08C3-AD45-91F1-6FE8AD935017}"/>
    <dgm:cxn modelId="{CCE90E09-9870-9D48-B892-3D1FC12DA3DE}" type="presOf" srcId="{85E7C469-1505-0242-8F59-AA16A694AC69}" destId="{07EBE742-63CF-C14D-91F0-7A1823372775}" srcOrd="0" destOrd="0" presId="urn:microsoft.com/office/officeart/2005/8/layout/list1"/>
    <dgm:cxn modelId="{AB5D5C95-9EF5-784D-8788-1506C444A36F}" type="presOf" srcId="{51C5E38F-ABCC-4C4C-9B99-2F8A4DE942EF}" destId="{EF77BDA9-5941-204C-B29F-45B3E1113AF0}" srcOrd="1" destOrd="0" presId="urn:microsoft.com/office/officeart/2005/8/layout/list1"/>
    <dgm:cxn modelId="{B502B598-D345-1A48-A0B3-819730AB59AE}" type="presOf" srcId="{51C5E38F-ABCC-4C4C-9B99-2F8A4DE942EF}" destId="{08443E62-44CA-A043-8E4E-808C086C29E7}" srcOrd="0" destOrd="0" presId="urn:microsoft.com/office/officeart/2005/8/layout/list1"/>
    <dgm:cxn modelId="{6CDD1ABC-B357-5F4B-951D-3D6AE2E861CC}" srcId="{51C5E38F-ABCC-4C4C-9B99-2F8A4DE942EF}" destId="{85E7C469-1505-0242-8F59-AA16A694AC69}" srcOrd="0" destOrd="0" parTransId="{08E9CF41-C91A-8542-AD73-A09686DA9968}" sibTransId="{8C52923D-93EE-8446-B571-69F9E882F45C}"/>
    <dgm:cxn modelId="{3DFE11C3-CE40-A146-819C-E7BB56B4A0F9}" type="presOf" srcId="{76937EC2-84A8-3D4B-BDD4-E436D21DD1FC}" destId="{032D8D9C-D250-9245-8ED7-101EC97DFE20}" srcOrd="0" destOrd="0" presId="urn:microsoft.com/office/officeart/2005/8/layout/list1"/>
    <dgm:cxn modelId="{BDC903D0-2D28-4A46-9CF2-046D231ED4FD}" type="presOf" srcId="{E442074D-2D72-0341-8844-18536B46E844}" destId="{07EBE742-63CF-C14D-91F0-7A1823372775}" srcOrd="0" destOrd="1" presId="urn:microsoft.com/office/officeart/2005/8/layout/list1"/>
    <dgm:cxn modelId="{7A20C7F5-1260-B34F-A255-52355BF4770F}" srcId="{76937EC2-84A8-3D4B-BDD4-E436D21DD1FC}" destId="{51C5E38F-ABCC-4C4C-9B99-2F8A4DE942EF}" srcOrd="0" destOrd="0" parTransId="{0833CC53-C324-6C44-B8E9-A4C511D942BE}" sibTransId="{C256C90A-5603-FE4E-B486-E2EE4491CEC5}"/>
    <dgm:cxn modelId="{9042FF52-70E1-534D-AF58-3753295BB712}" type="presParOf" srcId="{032D8D9C-D250-9245-8ED7-101EC97DFE20}" destId="{9598D877-2750-0844-98E1-B76F34304F2B}" srcOrd="0" destOrd="0" presId="urn:microsoft.com/office/officeart/2005/8/layout/list1"/>
    <dgm:cxn modelId="{655A809F-838A-3F42-B52D-C918B3AB78A4}" type="presParOf" srcId="{9598D877-2750-0844-98E1-B76F34304F2B}" destId="{08443E62-44CA-A043-8E4E-808C086C29E7}" srcOrd="0" destOrd="0" presId="urn:microsoft.com/office/officeart/2005/8/layout/list1"/>
    <dgm:cxn modelId="{FB4FA67A-4C08-9C4E-84CD-A3BEF8CD7423}" type="presParOf" srcId="{9598D877-2750-0844-98E1-B76F34304F2B}" destId="{EF77BDA9-5941-204C-B29F-45B3E1113AF0}" srcOrd="1" destOrd="0" presId="urn:microsoft.com/office/officeart/2005/8/layout/list1"/>
    <dgm:cxn modelId="{914099C6-B35B-4E45-A9FE-0218D2813A9D}" type="presParOf" srcId="{032D8D9C-D250-9245-8ED7-101EC97DFE20}" destId="{2F864095-356A-0C40-9BBB-CA150B080F55}" srcOrd="1" destOrd="0" presId="urn:microsoft.com/office/officeart/2005/8/layout/list1"/>
    <dgm:cxn modelId="{F003BC1F-19E4-574D-B0ED-31CA231A6749}" type="presParOf" srcId="{032D8D9C-D250-9245-8ED7-101EC97DFE20}" destId="{07EBE742-63CF-C14D-91F0-7A1823372775}" srcOrd="2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EBE742-63CF-C14D-91F0-7A1823372775}">
      <dsp:nvSpPr>
        <dsp:cNvPr id="0" name=""/>
        <dsp:cNvSpPr/>
      </dsp:nvSpPr>
      <dsp:spPr>
        <a:xfrm>
          <a:off x="0" y="554690"/>
          <a:ext cx="8229600" cy="3962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F2D6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770636" rIns="638708" bIns="263144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3700" kern="1200"/>
            <a:t>ワークシートにそって、データ分析を進めていきます。</a:t>
          </a:r>
          <a:endParaRPr kumimoji="1" lang="ja-JP" altLang="en-US" sz="3700" kern="120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700" kern="1200" dirty="0"/>
            <a:t>必要</a:t>
          </a:r>
          <a:r>
            <a:rPr kumimoji="1" lang="ja-JP" altLang="en-US" sz="3700" kern="1200"/>
            <a:t>に応じてエクセルによる数値処理を行います。</a:t>
          </a:r>
          <a:endParaRPr kumimoji="1" lang="ja-JP" altLang="en-US" sz="3700" kern="1200" dirty="0"/>
        </a:p>
      </dsp:txBody>
      <dsp:txXfrm>
        <a:off x="0" y="554690"/>
        <a:ext cx="8229600" cy="3962700"/>
      </dsp:txXfrm>
    </dsp:sp>
    <dsp:sp modelId="{EF77BDA9-5941-204C-B29F-45B3E1113AF0}">
      <dsp:nvSpPr>
        <dsp:cNvPr id="0" name=""/>
        <dsp:cNvSpPr/>
      </dsp:nvSpPr>
      <dsp:spPr>
        <a:xfrm>
          <a:off x="411480" y="8570"/>
          <a:ext cx="5760720" cy="1092240"/>
        </a:xfrm>
        <a:prstGeom prst="roundRect">
          <a:avLst/>
        </a:prstGeom>
        <a:solidFill>
          <a:srgbClr val="0F2D6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700" kern="1200"/>
            <a:t>ワーク（</a:t>
          </a:r>
          <a:r>
            <a:rPr kumimoji="1" lang="en-US" altLang="ja-JP" sz="3700" kern="1200" dirty="0"/>
            <a:t>120</a:t>
          </a:r>
          <a:r>
            <a:rPr kumimoji="1" lang="ja-JP" altLang="en-US" sz="3700" kern="1200"/>
            <a:t>分）</a:t>
          </a:r>
        </a:p>
      </dsp:txBody>
      <dsp:txXfrm>
        <a:off x="464799" y="61889"/>
        <a:ext cx="5654082" cy="9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B5D7B2-11EC-47BA-8B07-DAD2788A1366}" type="datetimeFigureOut">
              <a:rPr lang="ja-JP" altLang="en-US"/>
              <a:pPr>
                <a:defRPr/>
              </a:pPr>
              <a:t>2021/1/19</a:t>
            </a:fld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0A3F886-12BB-41A7-9039-6BEC7A08590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639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2025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23" y="4690308"/>
            <a:ext cx="5485760" cy="4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E55AFE-6899-41F3-A97F-4875B8A008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1287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92A2AE-FD88-431D-9599-A4694DF593A3}" type="slidenum">
              <a:rPr lang="en-US" altLang="ja-JP" smtClean="0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0</a:t>
            </a:fld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264325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414001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985318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018349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572000" y="3573463"/>
            <a:ext cx="4572000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3573463"/>
            <a:ext cx="4572000" cy="1428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125" name="タイトル プレースホルダ 1"/>
          <p:cNvSpPr>
            <a:spLocks noGrp="1"/>
          </p:cNvSpPr>
          <p:nvPr>
            <p:ph type="ctrTitle"/>
          </p:nvPr>
        </p:nvSpPr>
        <p:spPr>
          <a:xfrm>
            <a:off x="685800" y="1916113"/>
            <a:ext cx="7772400" cy="147002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26" name="テキスト プレースホルダ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7AF88826-0C80-427B-8E44-74B5E9C76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554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A8FD-243E-4077-B62B-AF8657898F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626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172F-DEF7-441A-824B-771C933C82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0196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5784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5784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4FDB-DB27-4703-81FB-A167754BB8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7825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432B4B-5D88-2A41-85E1-02440FE01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92D109-A9EA-234A-B10E-744373E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482FFE-03DE-B74A-B830-F4115649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FDE3DF-FA89-FF4F-8A4B-5D5F17D75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875207-8C1E-BA47-9485-0590851BE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441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3D295B-3778-A248-80D1-87CCF7871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74B01E-F14A-5145-BFD4-D5FD573D5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4A7923-AA7C-634F-BD5C-71AD5E0E36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97BA1A-B074-E542-872C-B5C909F66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1F7546-1DD3-E44F-90AB-86536E437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242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FC9CF3-EA72-6D46-8E93-AAC6F7D14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F618C2-3F7B-F24C-B1C1-00F5A8194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0B584B-AF0F-F24E-B2B9-1C08D9AFD5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232204-4B03-B043-92FA-E5F4DC4F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733FF-A47B-E246-8DB2-8752819E6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699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D4F57B-748C-4D41-A3D3-7773C3887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794936-2E35-C14E-A05A-528FA0B78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5D5785-FD94-424A-B3AF-9979F2771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0CFCEFA-5124-9C4A-A16F-4B2695F6C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A22EE8-091B-D744-B456-4EA93A428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42C0F4-80DF-6F4B-822A-F0694513D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177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AE3F3F-C351-0148-BB45-A4185A890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C582C1-B149-9749-B273-E0E665927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84FB5B-79D5-694A-BCA6-9A6F8ACD8C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34D564A-AAF4-EF4E-B5DC-E9EE4F8733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6D5CE9D-EE01-3642-8227-33FC8BEBD6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EA211-FA9F-1B47-A30F-E83E1CD2EF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4D49EE0-CB73-E44A-BE7E-8D7481EB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6B7CD7C-D8C6-E140-B218-66C727BF9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019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60CC3A-9E6F-2941-B327-9FDF89F46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7AB083B-ED71-EB4A-A631-E7C7AD488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CC1D156-CAE4-154E-976A-9408E0F0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3540E0-74C9-0646-B589-981021DF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2161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A83FC7-E180-8543-81EC-AB490C6C57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A6F1508-990E-7446-83F1-A6BDE1C5D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82077F-83CD-6B4A-A558-4945C23A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12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22669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D3B9B8-4FD7-E94A-9C67-71BB04E9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EAB41B-C28D-C24E-92A9-5D4ABBCC3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D1D8EC-B861-5A4D-A011-8D61558CB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E08CEB-5B90-2145-B048-D7F9E1B046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864410-1C87-EE47-B9C3-83D9D5B36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3BDBB5-81C4-EE47-8ED7-5298BF4ED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316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56264B-EB8A-B94B-9633-394DBD0D9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6DDBA61-8E08-7F42-8B3E-AE7316FC5C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CC93CB-971D-3448-93A2-F50D5D626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B87FA4-D05E-9547-AAAB-952E24694D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0EA3581-FEED-1049-BF95-D874225BD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8B5B94-E1D2-1F43-AB74-CE561362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6935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D3CD5D-9EE9-ED46-8467-ACE9CEAA7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AA0E8-EE4D-C24B-814E-FB72CD490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52B622-EFFD-4745-9BC8-98DD68419B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D513EA-584A-384F-9A67-1846B4CF9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F22CD-6CA9-784C-8ED3-8661E953F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146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D785277-3FAC-C342-9668-12CFB05A59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7CC4B9-8D4E-4845-80A7-824E18A4D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4DF222-6FBF-3B4E-99B2-C51523B326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BEB8BA-3200-804D-80BD-2FE9DB4D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C4F0B0-379E-784A-AD2C-135D0F42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09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987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6FFE4-A5C4-784F-8939-B35EE0418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BA1102A-D315-9145-AE5C-E932D7855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8D0452-0974-114A-A90C-BA38F45831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01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79818-8D6A-4348-9850-BF174C030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00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D233-20F8-46A4-8E13-096D2BEC49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709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EE06-72B7-4E05-9460-672836B4F3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065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4364-EDBA-46AC-9496-BEE3D04CE7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32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0A48-7172-452F-BD7A-EFF61CDF86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5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直線コネクタ 6"/>
          <p:cNvCxnSpPr>
            <a:cxnSpLocks noChangeShapeType="1"/>
          </p:cNvCxnSpPr>
          <p:nvPr/>
        </p:nvCxnSpPr>
        <p:spPr bwMode="auto">
          <a:xfrm>
            <a:off x="0" y="549275"/>
            <a:ext cx="8693150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7" name="直線コネクタ 7"/>
          <p:cNvCxnSpPr>
            <a:cxnSpLocks noChangeShapeType="1"/>
          </p:cNvCxnSpPr>
          <p:nvPr/>
        </p:nvCxnSpPr>
        <p:spPr bwMode="auto">
          <a:xfrm>
            <a:off x="-14288" y="620713"/>
            <a:ext cx="857408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1028" name="直線コネクタ 8"/>
          <p:cNvCxnSpPr>
            <a:cxnSpLocks noChangeShapeType="1"/>
          </p:cNvCxnSpPr>
          <p:nvPr/>
        </p:nvCxnSpPr>
        <p:spPr bwMode="auto">
          <a:xfrm>
            <a:off x="0" y="692150"/>
            <a:ext cx="8426450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0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423275" y="6492875"/>
            <a:ext cx="72072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6"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buFont typeface="+mj-lt"/>
              <a:buAutoNum type="arabicPeriod" startAt="16"/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26" r:id="rId2"/>
    <p:sldLayoutId id="2147484327" r:id="rId3"/>
    <p:sldLayoutId id="214748433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3F103A08-6176-AD41-B7CC-6703F67E7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3275" y="6492875"/>
            <a:ext cx="72072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5BE33C-BF52-4619-A042-36DD7DEB50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602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50825" y="1772816"/>
            <a:ext cx="8642350" cy="389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第</a:t>
            </a:r>
            <a:r>
              <a:rPr lang="en-US" altLang="ja-JP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16</a:t>
            </a:r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回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基本的な統計・ビッグデータ分析のスキル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825" y="3861048"/>
            <a:ext cx="8642350" cy="4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endParaRPr lang="en-US" altLang="ja-JP" sz="24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8049358-DA08-AB4B-9290-E85FFE028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924944"/>
            <a:ext cx="8642350" cy="4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8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「データ分析実習」</a:t>
            </a:r>
            <a:endParaRPr lang="en-US" altLang="ja-JP" sz="28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74F522A-6EF6-48B5-8306-837517594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0</a:t>
            </a:fld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ワークの進め方（３）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8" name="図 7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67990EC1-5047-DC48-B858-4B7D4C7F6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3924040" cy="5550278"/>
          </a:xfrm>
          <a:prstGeom prst="rect">
            <a:avLst/>
          </a:prstGeom>
        </p:spPr>
      </p:pic>
      <p:sp>
        <p:nvSpPr>
          <p:cNvPr id="10" name="吹き出し: 四角形 6">
            <a:extLst>
              <a:ext uri="{FF2B5EF4-FFF2-40B4-BE49-F238E27FC236}">
                <a16:creationId xmlns:a16="http://schemas.microsoft.com/office/drawing/2014/main" id="{4A6D1BDE-2F88-674E-8745-D76EC6A95570}"/>
              </a:ext>
            </a:extLst>
          </p:cNvPr>
          <p:cNvSpPr/>
          <p:nvPr/>
        </p:nvSpPr>
        <p:spPr>
          <a:xfrm>
            <a:off x="4644008" y="3256742"/>
            <a:ext cx="3502413" cy="1440160"/>
          </a:xfrm>
          <a:prstGeom prst="wedgeRectCallout">
            <a:avLst>
              <a:gd name="adj1" fmla="val -55827"/>
              <a:gd name="adj2" fmla="val -87326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分析結果を予想し仮説を立てましょう。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仮説は間違っていても良いので</a:t>
            </a:r>
            <a:endParaRPr lang="en-US" altLang="ja-JP" sz="1400" dirty="0"/>
          </a:p>
          <a:p>
            <a:pPr algn="ctr"/>
            <a:r>
              <a:rPr kumimoji="1" lang="ja-JP" altLang="en-US" sz="1400"/>
              <a:t>「どんな分析結果が出そうか」を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可能な限り詳細に記述してください。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75974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ワークの進め方（４）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8" name="図 7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ABBDF702-9DB6-6844-904C-43DAB4C1C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3924040" cy="5550278"/>
          </a:xfrm>
          <a:prstGeom prst="rect">
            <a:avLst/>
          </a:prstGeom>
        </p:spPr>
      </p:pic>
      <p:sp>
        <p:nvSpPr>
          <p:cNvPr id="10" name="吹き出し: 四角形 6">
            <a:extLst>
              <a:ext uri="{FF2B5EF4-FFF2-40B4-BE49-F238E27FC236}">
                <a16:creationId xmlns:a16="http://schemas.microsoft.com/office/drawing/2014/main" id="{F7FFE128-3A22-B740-861F-5C68DC107A8E}"/>
              </a:ext>
            </a:extLst>
          </p:cNvPr>
          <p:cNvSpPr/>
          <p:nvPr/>
        </p:nvSpPr>
        <p:spPr>
          <a:xfrm>
            <a:off x="4644007" y="3861048"/>
            <a:ext cx="3502413" cy="1440160"/>
          </a:xfrm>
          <a:prstGeom prst="wedgeRectCallout">
            <a:avLst>
              <a:gd name="adj1" fmla="val -51720"/>
              <a:gd name="adj2" fmla="val -75912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続けて、もし立てた仮説が正しければ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その結果をどんな形で</a:t>
            </a:r>
            <a:endParaRPr lang="en-US" altLang="ja-JP" sz="1400" dirty="0"/>
          </a:p>
          <a:p>
            <a:pPr algn="ctr"/>
            <a:r>
              <a:rPr lang="ja-JP" altLang="en-US" sz="1400"/>
              <a:t>活用できるかを考えてください。</a:t>
            </a:r>
            <a:endParaRPr lang="en-US" altLang="ja-JP" sz="1400" dirty="0"/>
          </a:p>
          <a:p>
            <a:pPr algn="ctr"/>
            <a:endParaRPr kumimoji="1" lang="en-US" altLang="ja-JP" sz="1400" dirty="0"/>
          </a:p>
          <a:p>
            <a:pPr algn="ctr"/>
            <a:r>
              <a:rPr lang="ja-JP" altLang="en-US" sz="1400"/>
              <a:t>ここまでで分析前の順は完了です。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03548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B5867BC3-FD7F-A444-B390-290D1D3903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85" y="836712"/>
            <a:ext cx="3924040" cy="5550278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ワークの進め方（５）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5" name="吹き出し: 四角形 6">
            <a:extLst>
              <a:ext uri="{FF2B5EF4-FFF2-40B4-BE49-F238E27FC236}">
                <a16:creationId xmlns:a16="http://schemas.microsoft.com/office/drawing/2014/main" id="{22DC8437-9CD6-3549-B7CD-5C5112109B46}"/>
              </a:ext>
            </a:extLst>
          </p:cNvPr>
          <p:cNvSpPr/>
          <p:nvPr/>
        </p:nvSpPr>
        <p:spPr>
          <a:xfrm>
            <a:off x="4583284" y="1700808"/>
            <a:ext cx="3502413" cy="1440160"/>
          </a:xfrm>
          <a:prstGeom prst="wedgeRectCallout">
            <a:avLst>
              <a:gd name="adj1" fmla="val -80996"/>
              <a:gd name="adj2" fmla="val 134296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実際にデータ分析をしてください。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ここまで学んで手法の何を使っても</a:t>
            </a:r>
            <a:r>
              <a:rPr lang="en-US" altLang="ja-JP" sz="1400" dirty="0"/>
              <a:t>OK</a:t>
            </a:r>
            <a:r>
              <a:rPr lang="ja-JP" altLang="en-US" sz="1400"/>
              <a:t>です。</a:t>
            </a:r>
            <a:endParaRPr lang="en-US" altLang="ja-JP" sz="1400" dirty="0"/>
          </a:p>
          <a:p>
            <a:pPr algn="ctr"/>
            <a:endParaRPr kumimoji="1" lang="en-US" altLang="ja-JP" sz="1400" dirty="0"/>
          </a:p>
          <a:p>
            <a:pPr algn="ctr"/>
            <a:r>
              <a:rPr lang="ja-JP" altLang="en-US" sz="1400"/>
              <a:t>その結果をここに書き込みましょう。</a:t>
            </a:r>
            <a:endParaRPr lang="en-US" altLang="ja-JP" sz="1400" dirty="0"/>
          </a:p>
          <a:p>
            <a:pPr algn="ctr"/>
            <a:r>
              <a:rPr kumimoji="1" lang="ja-JP" altLang="en-US" sz="1400"/>
              <a:t>ただし、</a:t>
            </a:r>
            <a:r>
              <a:rPr lang="ja-JP" altLang="en-US" sz="1400"/>
              <a:t>書く</a:t>
            </a:r>
            <a:r>
              <a:rPr kumimoji="1" lang="ja-JP" altLang="en-US" sz="1400"/>
              <a:t>のは「結果</a:t>
            </a:r>
            <a:r>
              <a:rPr lang="ja-JP" altLang="en-US" sz="1400"/>
              <a:t>」のみです。</a:t>
            </a:r>
            <a:endParaRPr kumimoji="1" lang="en-US" altLang="ja-JP" sz="1400" dirty="0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6EDA21B9-0C2F-A543-8D3A-C8D67104D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6396" y="4797152"/>
            <a:ext cx="4337241" cy="1307894"/>
          </a:xfrm>
          <a:ln>
            <a:solidFill>
              <a:srgbClr val="999999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ja-JP" altLang="en-US" sz="1600"/>
              <a:t>＜結果と考察の違い＞</a:t>
            </a:r>
            <a:endParaRPr kumimoji="1" lang="en-US" altLang="ja-JP" sz="1600" dirty="0"/>
          </a:p>
          <a:p>
            <a:endParaRPr lang="en-US" altLang="ja-JP" sz="1600" dirty="0"/>
          </a:p>
          <a:p>
            <a:pPr marL="0" indent="0">
              <a:buNone/>
            </a:pPr>
            <a:r>
              <a:rPr lang="ja-JP" altLang="en-US" sz="1600"/>
              <a:t>　　アイスの売り上げと気温の相関は</a:t>
            </a:r>
            <a:r>
              <a:rPr lang="en-US" altLang="ja-JP" sz="1600" dirty="0"/>
              <a:t>-0.7</a:t>
            </a:r>
            <a:r>
              <a:rPr lang="ja-JP" altLang="en-US" sz="1600"/>
              <a:t>だ→結果</a:t>
            </a:r>
            <a:endParaRPr lang="en-US" altLang="ja-JP" sz="1600" dirty="0"/>
          </a:p>
          <a:p>
            <a:pPr marL="0" indent="0">
              <a:buNone/>
            </a:pPr>
            <a:r>
              <a:rPr kumimoji="1" lang="ja-JP" altLang="en-US" sz="1600"/>
              <a:t>　　暑い方がアイスは売れる傾向がある→考察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17987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グラフィカル ユーザー インターフェイス, テキスト&#10;&#10;自動的に生成された説明">
            <a:extLst>
              <a:ext uri="{FF2B5EF4-FFF2-40B4-BE49-F238E27FC236}">
                <a16:creationId xmlns:a16="http://schemas.microsoft.com/office/drawing/2014/main" id="{D1FEBA4C-EA8C-1448-A304-3C98B21451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18" y="903113"/>
            <a:ext cx="3924040" cy="5550278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ECBA3621-27B4-F94F-9B7D-A592BF464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ワークの進め方（６）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7" name="吹き出し: 四角形 6">
            <a:extLst>
              <a:ext uri="{FF2B5EF4-FFF2-40B4-BE49-F238E27FC236}">
                <a16:creationId xmlns:a16="http://schemas.microsoft.com/office/drawing/2014/main" id="{0D688871-D93F-864A-952D-D37A80072728}"/>
              </a:ext>
            </a:extLst>
          </p:cNvPr>
          <p:cNvSpPr/>
          <p:nvPr/>
        </p:nvSpPr>
        <p:spPr>
          <a:xfrm>
            <a:off x="4788024" y="2564904"/>
            <a:ext cx="3502413" cy="1440160"/>
          </a:xfrm>
          <a:prstGeom prst="wedgeRectCallout">
            <a:avLst>
              <a:gd name="adj1" fmla="val -86128"/>
              <a:gd name="adj2" fmla="val -76053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データ分析の結果から、何が読み取れるかを</a:t>
            </a:r>
            <a:endParaRPr lang="en-US" altLang="ja-JP" sz="1400" dirty="0"/>
          </a:p>
          <a:p>
            <a:pPr algn="ctr"/>
            <a:r>
              <a:rPr kumimoji="1" lang="ja-JP" altLang="en-US" sz="1400"/>
              <a:t>記述してください。</a:t>
            </a:r>
            <a:endParaRPr kumimoji="1" lang="en-US" altLang="ja-JP" sz="1400" dirty="0"/>
          </a:p>
          <a:p>
            <a:pPr algn="ctr"/>
            <a:endParaRPr kumimoji="1" lang="en-US" altLang="ja-JP" sz="1400" dirty="0"/>
          </a:p>
          <a:p>
            <a:pPr algn="ctr"/>
            <a:r>
              <a:rPr kumimoji="1" lang="ja-JP" altLang="en-US" sz="1400"/>
              <a:t>推測になってしまう部分もあるかもしれませんが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この段階では</a:t>
            </a:r>
            <a:r>
              <a:rPr lang="en-US" altLang="ja-JP" sz="1400" dirty="0"/>
              <a:t>OK</a:t>
            </a:r>
            <a:r>
              <a:rPr lang="ja-JP" altLang="en-US" sz="1400"/>
              <a:t>です。</a:t>
            </a:r>
            <a:endParaRPr kumimoji="1"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4065009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グラフィカル ユーザー インターフェイス, テキスト&#10;&#10;自動的に生成された説明">
            <a:extLst>
              <a:ext uri="{FF2B5EF4-FFF2-40B4-BE49-F238E27FC236}">
                <a16:creationId xmlns:a16="http://schemas.microsoft.com/office/drawing/2014/main" id="{8EFF4FA2-6389-104B-A206-45B1A624D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26" y="903113"/>
            <a:ext cx="3924040" cy="5550278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ECBA3621-27B4-F94F-9B7D-A592BF464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ワークの進め方（７）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7" name="吹き出し: 四角形 6">
            <a:extLst>
              <a:ext uri="{FF2B5EF4-FFF2-40B4-BE49-F238E27FC236}">
                <a16:creationId xmlns:a16="http://schemas.microsoft.com/office/drawing/2014/main" id="{0D688871-D93F-864A-952D-D37A80072728}"/>
              </a:ext>
            </a:extLst>
          </p:cNvPr>
          <p:cNvSpPr/>
          <p:nvPr/>
        </p:nvSpPr>
        <p:spPr>
          <a:xfrm>
            <a:off x="4678836" y="2015760"/>
            <a:ext cx="3892338" cy="1440160"/>
          </a:xfrm>
          <a:prstGeom prst="wedgeRectCallout">
            <a:avLst>
              <a:gd name="adj1" fmla="val -67408"/>
              <a:gd name="adj2" fmla="val 86435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考察の結果を踏まえての次のアクションを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考えて記述してください。</a:t>
            </a:r>
            <a:endParaRPr lang="en-US" altLang="ja-JP" sz="1400" dirty="0"/>
          </a:p>
          <a:p>
            <a:pPr algn="ctr"/>
            <a:r>
              <a:rPr kumimoji="1" lang="ja-JP" altLang="en-US" sz="1400"/>
              <a:t>考察の段階で「予測」になってしまったものがあれば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それはあらたな「仮説」になります。</a:t>
            </a:r>
            <a:endParaRPr lang="en-US" altLang="ja-JP" sz="1400" dirty="0"/>
          </a:p>
          <a:p>
            <a:pPr algn="ctr"/>
            <a:r>
              <a:rPr kumimoji="1" lang="ja-JP" altLang="en-US" sz="1400"/>
              <a:t>その仮説を検証する次の分析を企画してください。</a:t>
            </a:r>
            <a:endParaRPr kumimoji="1" lang="en-US" altLang="ja-JP" sz="1400" dirty="0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398D843D-C645-1040-BEDC-1C2AD7C63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8836" y="4133166"/>
            <a:ext cx="3892338" cy="2359709"/>
          </a:xfrm>
          <a:ln>
            <a:solidFill>
              <a:srgbClr val="999999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ja-JP" altLang="en-US" sz="1400"/>
              <a:t>＜次の分析の企画＞</a:t>
            </a:r>
            <a:endParaRPr kumimoji="1" lang="en-US" altLang="ja-JP" sz="1400" dirty="0"/>
          </a:p>
          <a:p>
            <a:endParaRPr lang="en-US" altLang="ja-JP" sz="1400" dirty="0"/>
          </a:p>
          <a:p>
            <a:pPr marL="0" indent="0">
              <a:buNone/>
            </a:pPr>
            <a:r>
              <a:rPr lang="ja-JP" altLang="en-US" sz="1400"/>
              <a:t>　最低限必要なもの</a:t>
            </a:r>
            <a:endParaRPr lang="en-US" altLang="ja-JP" sz="1400" dirty="0"/>
          </a:p>
          <a:p>
            <a:pPr marL="0" indent="0">
              <a:buNone/>
            </a:pPr>
            <a:r>
              <a:rPr kumimoji="1" lang="ja-JP" altLang="en-US" sz="1400"/>
              <a:t>　　</a:t>
            </a:r>
            <a:r>
              <a:rPr kumimoji="1" lang="en-US" altLang="ja-JP" sz="1400" dirty="0"/>
              <a:t>①</a:t>
            </a:r>
            <a:r>
              <a:rPr kumimoji="1" lang="ja-JP" altLang="en-US" sz="1400"/>
              <a:t>分析するデータ</a:t>
            </a:r>
            <a:endParaRPr kumimoji="1" lang="en-US" altLang="ja-JP" sz="1400" dirty="0"/>
          </a:p>
          <a:p>
            <a:pPr marL="0" indent="0">
              <a:buNone/>
            </a:pPr>
            <a:r>
              <a:rPr lang="ja-JP" altLang="en-US" sz="1400"/>
              <a:t>　　　　→</a:t>
            </a:r>
            <a:r>
              <a:rPr kumimoji="1" lang="ja-JP" altLang="en-US" sz="1400"/>
              <a:t>どんなデータが欲しいか</a:t>
            </a:r>
            <a:endParaRPr kumimoji="1" lang="en-US" altLang="ja-JP" sz="1400" dirty="0"/>
          </a:p>
          <a:p>
            <a:pPr marL="0" indent="0">
              <a:buNone/>
            </a:pPr>
            <a:r>
              <a:rPr lang="ja-JP" altLang="en-US" sz="1400"/>
              <a:t>　　</a:t>
            </a:r>
            <a:r>
              <a:rPr lang="en-US" altLang="ja-JP" sz="1400" dirty="0"/>
              <a:t>②</a:t>
            </a:r>
            <a:r>
              <a:rPr lang="ja-JP" altLang="en-US" sz="1400"/>
              <a:t>有効と思われる分析手法</a:t>
            </a:r>
            <a:endParaRPr lang="en-US" altLang="ja-JP" sz="1400" dirty="0"/>
          </a:p>
          <a:p>
            <a:pPr marL="0" indent="0">
              <a:buNone/>
            </a:pPr>
            <a:r>
              <a:rPr lang="ja-JP" altLang="en-US" sz="1400"/>
              <a:t>　　　　→どの方法で分析するか</a:t>
            </a:r>
            <a:endParaRPr lang="en-US" altLang="ja-JP" sz="1400" dirty="0"/>
          </a:p>
          <a:p>
            <a:pPr marL="0" indent="0">
              <a:buNone/>
            </a:pPr>
            <a:r>
              <a:rPr kumimoji="1" lang="ja-JP" altLang="en-US" sz="1400"/>
              <a:t>　　</a:t>
            </a:r>
            <a:r>
              <a:rPr kumimoji="1" lang="en-US" altLang="ja-JP" sz="1400" dirty="0"/>
              <a:t>③</a:t>
            </a:r>
            <a:r>
              <a:rPr lang="ja-JP" altLang="en-US" sz="1400"/>
              <a:t>仮説の検証方法</a:t>
            </a:r>
            <a:endParaRPr lang="en-US" altLang="ja-JP" sz="1400" dirty="0"/>
          </a:p>
          <a:p>
            <a:pPr marL="0" indent="0">
              <a:buNone/>
            </a:pPr>
            <a:r>
              <a:rPr lang="ja-JP" altLang="en-US" sz="1400"/>
              <a:t>　　　　→どんな結果が出たら仮説は正しいと言えるか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49092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ECBA3621-27B4-F94F-9B7D-A592BF464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6BFDD88-B5F5-F641-AF28-06410F382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1442" y="1196752"/>
            <a:ext cx="7021115" cy="115786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b="1">
                <a:latin typeface="Meiryo" panose="020B0604030504040204" pitchFamily="34" charset="-128"/>
                <a:ea typeface="Meiryo" panose="020B0604030504040204" pitchFamily="34" charset="-128"/>
              </a:rPr>
              <a:t>データ分析実習は、以上です。</a:t>
            </a:r>
            <a:endParaRPr lang="en-US" altLang="ja-JP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000" b="1">
                <a:latin typeface="Meiryo" panose="020B0604030504040204" pitchFamily="34" charset="-128"/>
                <a:ea typeface="Meiryo" panose="020B0604030504040204" pitchFamily="34" charset="-128"/>
              </a:rPr>
              <a:t>次回の発表に備えて、説明の準備をしておいてください。</a:t>
            </a:r>
            <a:endParaRPr lang="ja-JP" altLang="en-US" sz="20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120AEC9-C750-E64C-A451-90A0010B7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3284984"/>
            <a:ext cx="4030715" cy="293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17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654660"/>
            <a:ext cx="2878088" cy="614738"/>
          </a:xfrm>
        </p:spPr>
        <p:txBody>
          <a:bodyPr/>
          <a:lstStyle/>
          <a:p>
            <a:r>
              <a:rPr kumimoji="1"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ガイダンス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388F41-D2BA-4D3F-8517-9D7B1ED1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28600" marR="0" lvl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fld id="{2CE7D0AE-9E03-46D1-A315-852BA605F82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228600" marR="0" lvl="0" indent="-22860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86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0BCE9F-72AD-4066-87CA-AACF469A305F}"/>
              </a:ext>
            </a:extLst>
          </p:cNvPr>
          <p:cNvSpPr/>
          <p:nvPr/>
        </p:nvSpPr>
        <p:spPr>
          <a:xfrm>
            <a:off x="0" y="185169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B071E2-9A4A-4A06-B455-FA087EBDC054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6159EC6-FD30-4DFB-8629-F97DFCF74E7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F39AEDA-6AE2-4FF2-933C-62A43907968F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524506D-D50F-4E81-B806-B81C1E55D38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564C4934-1639-4B8D-BA01-857DB42F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1" name="コンテンツ プレースホルダー 4">
            <a:extLst>
              <a:ext uri="{FF2B5EF4-FFF2-40B4-BE49-F238E27FC236}">
                <a16:creationId xmlns:a16="http://schemas.microsoft.com/office/drawing/2014/main" id="{B8C9B30A-334C-4D85-8005-10FF7B689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98" y="1677723"/>
            <a:ext cx="7957542" cy="19910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400">
                <a:latin typeface="+mn-ea"/>
              </a:rPr>
              <a:t>分析と提案の流れを確認し、身近なデータで分析を行います。</a:t>
            </a:r>
            <a:endParaRPr lang="en-US" altLang="ja-JP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2400">
                <a:latin typeface="+mn-ea"/>
              </a:rPr>
              <a:t>次回（最終日・登校）での発表に備えます。</a:t>
            </a:r>
            <a:endParaRPr lang="ja-JP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3682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コンテンツ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0CDA1D5-1B41-4803-A651-80479464210A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D866C66-CE7B-46A2-88F5-F29C24596FEA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62F2EBD-738A-452D-9353-9BE53618BA7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3F7C04E0-54EF-44DF-95A4-911A460D9E4A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B99A8BF-D27C-475E-9A52-47417463969D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D51FD1B5-C7E8-411B-96F8-352BFD21A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コンテンツ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1EAB8787-31FB-AF4B-967E-C53E2FF56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1286"/>
              </p:ext>
            </p:extLst>
          </p:nvPr>
        </p:nvGraphicFramePr>
        <p:xfrm>
          <a:off x="323527" y="994108"/>
          <a:ext cx="8372584" cy="56193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8034">
                  <a:extLst>
                    <a:ext uri="{9D8B030D-6E8A-4147-A177-3AD203B41FA5}">
                      <a16:colId xmlns:a16="http://schemas.microsoft.com/office/drawing/2014/main" val="2063990268"/>
                    </a:ext>
                  </a:extLst>
                </a:gridCol>
                <a:gridCol w="1966945">
                  <a:extLst>
                    <a:ext uri="{9D8B030D-6E8A-4147-A177-3AD203B41FA5}">
                      <a16:colId xmlns:a16="http://schemas.microsoft.com/office/drawing/2014/main" val="944976436"/>
                    </a:ext>
                  </a:extLst>
                </a:gridCol>
                <a:gridCol w="171537">
                  <a:extLst>
                    <a:ext uri="{9D8B030D-6E8A-4147-A177-3AD203B41FA5}">
                      <a16:colId xmlns:a16="http://schemas.microsoft.com/office/drawing/2014/main" val="297708892"/>
                    </a:ext>
                  </a:extLst>
                </a:gridCol>
                <a:gridCol w="2078034">
                  <a:extLst>
                    <a:ext uri="{9D8B030D-6E8A-4147-A177-3AD203B41FA5}">
                      <a16:colId xmlns:a16="http://schemas.microsoft.com/office/drawing/2014/main" val="395659038"/>
                    </a:ext>
                  </a:extLst>
                </a:gridCol>
                <a:gridCol w="2078034">
                  <a:extLst>
                    <a:ext uri="{9D8B030D-6E8A-4147-A177-3AD203B41FA5}">
                      <a16:colId xmlns:a16="http://schemas.microsoft.com/office/drawing/2014/main" val="2362373798"/>
                    </a:ext>
                  </a:extLst>
                </a:gridCol>
              </a:tblGrid>
              <a:tr h="15667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項目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NO</a:t>
                      </a:r>
                      <a:endParaRPr lang="en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時間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実施概要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415928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１）観光業におけるデータマーケティングの基礎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221672547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オリエンテーション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本講座の全体構成と目的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46828055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観光マーケティングの重要性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マーケティング発想の経営転換の必要性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697819431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観光データとは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772317329"/>
                  </a:ext>
                </a:extLst>
              </a:tr>
              <a:tr h="1154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観光マーケティング基礎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462314398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デジタルマーケティングとは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84609254"/>
                  </a:ext>
                </a:extLst>
              </a:tr>
              <a:tr h="156678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オープンデータ・ビッグデータの活用方法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4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UNWTO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データ（世界の観光）の見方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880672932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観光庁データ（宿泊旅行統計調査等）の見方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871698120"/>
                  </a:ext>
                </a:extLst>
              </a:tr>
              <a:tr h="2328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JNTO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データ（訪日旅行データハンドブック、訪日外客統計）の見方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614550611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沖縄県観光統計実態調査・観光客満足度調査の見方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06205393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気象庁　気象情報（要確認）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246645500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沖縄県地図情報システムの見方（要確認）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856920504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RESAS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246846709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観光予報プラットフォームの見方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106266565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オープンデータ・ビッグデータから分析する地域特性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事例・データ活用方法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354282622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データの活用（演習）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RESAS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を活用した演習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623808683"/>
                  </a:ext>
                </a:extLst>
              </a:tr>
              <a:tr h="1566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その他のデータ活用方法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Google Trend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などグーグルのビッグデータの見方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688221296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Onlne travel Agent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のマーケティングデータの見方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55849070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２）基本的な統計・ビックデータの分析スキル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プライマリーデータの活用方法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オブザベーション（顧客観察）、アンケートの活用方法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157970221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３）基本的な統計・ビックデータの分析スキル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8601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統計学の基礎</a:t>
                      </a:r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</a:t>
                      </a:r>
                      <a:endParaRPr lang="en-US" altLang="ja-JP" sz="70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25639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グラフの特徴と見せ方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63531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データの見える化・データの読み方（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387133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相関とクロス表（</a:t>
                      </a:r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13</a:t>
                      </a:r>
                      <a:endParaRPr lang="en-US" altLang="ja-JP" sz="70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85684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データ分析の流れ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14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314030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データの掛け合わせ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15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50215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データ分析実習</a:t>
                      </a:r>
                      <a:endParaRPr lang="ja-JP" altLang="en-US" sz="700" b="0" i="0" u="none" strike="noStrike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16</a:t>
                      </a:r>
                      <a:endParaRPr lang="en-US" altLang="ja-JP" sz="7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20856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演習結果発表（通学）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</a:t>
                      </a:r>
                      <a:endParaRPr lang="en-US" altLang="ja-JP" sz="70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81844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４）データを活用したマーケティング戦略の立案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764254212"/>
                  </a:ext>
                </a:extLst>
              </a:tr>
              <a:tr h="2328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マーケティングフレームの活用演習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データからターゲットセグメンテーションを設定し、マーケティングミックスを組み込む。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805922263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KPI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と</a:t>
                      </a:r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PDCA</a:t>
                      </a:r>
                      <a:endParaRPr lang="en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19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KPI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の設定方法と</a:t>
                      </a:r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PDCA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の回し方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30298687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マーケティング戦略書の作り方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07144469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伝えるためのプレゼンテーションスキル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ビジネスプレゼンテーションの基本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3601958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５）データを使用した分析と観光メニュー実習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43757563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戦略書の作成（演習）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047858299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観光メニュー企画演習（通学）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マーケティング戦略書の発表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1191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798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12" name="コンテンツ プレースホルダー 4">
            <a:extLst>
              <a:ext uri="{FF2B5EF4-FFF2-40B4-BE49-F238E27FC236}">
                <a16:creationId xmlns:a16="http://schemas.microsoft.com/office/drawing/2014/main" id="{7378D157-9650-44AC-A379-B83E4B56EA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8549811"/>
              </p:ext>
            </p:extLst>
          </p:nvPr>
        </p:nvGraphicFramePr>
        <p:xfrm>
          <a:off x="451481" y="132895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A028010-7493-459D-9BC5-8937B5B384D1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C3D701C-58EF-4B50-9693-5DE3CAABFD21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E34B052-0C2A-4E56-A2D0-5A4E4C4C285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9E5A715-7015-46DD-9474-EF0D3847217E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453A9CC-4437-4965-BB4B-702E58C41B66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0CB1400A-EC26-4309-A731-2AEC3817D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4897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388F41-D2BA-4D3F-8517-9D7B1ED1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28600" marR="0" lvl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fld id="{2CE7D0AE-9E03-46D1-A315-852BA605F82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228600" marR="0" lvl="0" indent="-22860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27C1161D-B513-F245-BB6B-E9BE7EB918F9}"/>
              </a:ext>
            </a:extLst>
          </p:cNvPr>
          <p:cNvSpPr txBox="1">
            <a:spLocks/>
          </p:cNvSpPr>
          <p:nvPr/>
        </p:nvSpPr>
        <p:spPr bwMode="auto">
          <a:xfrm>
            <a:off x="323527" y="3654660"/>
            <a:ext cx="8460109" cy="56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ja-JP" altLang="en-US" sz="3200">
                <a:latin typeface="Meiryo" panose="020B0604030504040204" pitchFamily="34" charset="-128"/>
                <a:ea typeface="Meiryo" panose="020B0604030504040204" pitchFamily="34" charset="-128"/>
              </a:rPr>
              <a:t>データ分析実習</a:t>
            </a:r>
            <a:endParaRPr lang="ja-JP" altLang="en-US" sz="2400" kern="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3661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2D6BE1-DFD5-43EA-A85F-2479B18AC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583" y="1052736"/>
            <a:ext cx="8229600" cy="4525962"/>
          </a:xfrm>
        </p:spPr>
        <p:txBody>
          <a:bodyPr/>
          <a:lstStyle/>
          <a:p>
            <a:r>
              <a:rPr lang="ja-JP" altLang="en-US"/>
              <a:t>実際のデータを利用した分析を通して、実践力を身につける。</a:t>
            </a:r>
            <a:endParaRPr lang="en-US" altLang="ja-JP" dirty="0"/>
          </a:p>
          <a:p>
            <a:r>
              <a:rPr kumimoji="1" lang="ja-JP" altLang="en-US"/>
              <a:t>データ分析の流れを体験し、その意義を理解する。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339971-8EF6-4403-9B81-6ABF8565F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B0685C-388B-344C-AD50-9586E9F34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７日目のゴール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6822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ワークの進め方（１）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462AD3DC-A5E1-3740-B0DF-7BB1CB7F8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000" y="692696"/>
            <a:ext cx="7707833" cy="56017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400"/>
              <a:t>以下のワークシートを使って分析を進め、発表に備えます。</a:t>
            </a:r>
            <a:endParaRPr lang="ja-JP" altLang="en-US" sz="2000" dirty="0"/>
          </a:p>
        </p:txBody>
      </p:sp>
      <p:pic>
        <p:nvPicPr>
          <p:cNvPr id="3" name="図 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29864A4B-F619-CE47-B116-54F153333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87" y="1412776"/>
            <a:ext cx="3564000" cy="5041027"/>
          </a:xfrm>
          <a:prstGeom prst="rect">
            <a:avLst/>
          </a:prstGeom>
        </p:spPr>
      </p:pic>
      <p:pic>
        <p:nvPicPr>
          <p:cNvPr id="9" name="図 8" descr="グラフィカル ユーザー インターフェイス, テキスト&#10;&#10;自動的に生成された説明">
            <a:extLst>
              <a:ext uri="{FF2B5EF4-FFF2-40B4-BE49-F238E27FC236}">
                <a16:creationId xmlns:a16="http://schemas.microsoft.com/office/drawing/2014/main" id="{83920097-D9CC-DF41-B08F-576027510F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12776"/>
            <a:ext cx="3564000" cy="504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90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ワークの進め方（２）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7" name="図 6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27361824-8552-8E4F-A46B-45C55E5D5D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3924040" cy="5550278"/>
          </a:xfrm>
          <a:prstGeom prst="rect">
            <a:avLst/>
          </a:prstGeom>
        </p:spPr>
      </p:pic>
      <p:sp>
        <p:nvSpPr>
          <p:cNvPr id="8" name="吹き出し: 四角形 6">
            <a:extLst>
              <a:ext uri="{FF2B5EF4-FFF2-40B4-BE49-F238E27FC236}">
                <a16:creationId xmlns:a16="http://schemas.microsoft.com/office/drawing/2014/main" id="{CB37E744-AB33-C447-B9E3-5750957667F2}"/>
              </a:ext>
            </a:extLst>
          </p:cNvPr>
          <p:cNvSpPr/>
          <p:nvPr/>
        </p:nvSpPr>
        <p:spPr>
          <a:xfrm>
            <a:off x="4644008" y="2564904"/>
            <a:ext cx="3502413" cy="1440160"/>
          </a:xfrm>
          <a:prstGeom prst="wedgeRectCallout">
            <a:avLst>
              <a:gd name="adj1" fmla="val -58760"/>
              <a:gd name="adj2" fmla="val -10088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まずは、普段の業務で扱ってるデータで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分析に使えそうなものがないか考えてみましょう。</a:t>
            </a:r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r>
              <a:rPr kumimoji="1" lang="ja-JP" altLang="en-US" sz="1400"/>
              <a:t>もし、業務内に見当たらなければ</a:t>
            </a:r>
            <a:endParaRPr lang="en-US" altLang="ja-JP" sz="1400" dirty="0"/>
          </a:p>
          <a:p>
            <a:pPr algn="ctr"/>
            <a:r>
              <a:rPr kumimoji="1" lang="ja-JP" altLang="en-US" sz="1400"/>
              <a:t>「身近な」ものから探していただいて</a:t>
            </a:r>
            <a:r>
              <a:rPr kumimoji="1" lang="en-US" altLang="ja-JP" sz="1400" dirty="0"/>
              <a:t>OK</a:t>
            </a:r>
            <a:r>
              <a:rPr kumimoji="1" lang="ja-JP" altLang="en-US" sz="1400"/>
              <a:t>です。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92507724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ユーザー定義 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999999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976</Words>
  <Application>Microsoft Office PowerPoint</Application>
  <PresentationFormat>画面に合わせる (4:3)</PresentationFormat>
  <Paragraphs>238</Paragraphs>
  <Slides>15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15</vt:i4>
      </vt:variant>
    </vt:vector>
  </HeadingPairs>
  <TitlesOfParts>
    <vt:vector size="24" baseType="lpstr">
      <vt:lpstr>HGP創英角ｺﾞｼｯｸUB</vt:lpstr>
      <vt:lpstr>Meiryo UI</vt:lpstr>
      <vt:lpstr>MS PGothic</vt:lpstr>
      <vt:lpstr>Meiryo</vt:lpstr>
      <vt:lpstr>游ゴシック</vt:lpstr>
      <vt:lpstr>游ゴシック Light</vt:lpstr>
      <vt:lpstr>Arial</vt:lpstr>
      <vt:lpstr>2_Office テーマ</vt:lpstr>
      <vt:lpstr>デザインの設定</vt:lpstr>
      <vt:lpstr>PowerPoint プレゼンテーション</vt:lpstr>
      <vt:lpstr>ガイダンス</vt:lpstr>
      <vt:lpstr>講義の目的</vt:lpstr>
      <vt:lpstr>コンテンツ</vt:lpstr>
      <vt:lpstr>各授業の進め方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2021-01-19T01:25:12Z</dcterms:created>
  <dcterms:modified xsi:type="dcterms:W3CDTF">2021-01-19T01:25:21Z</dcterms:modified>
</cp:coreProperties>
</file>