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46"/>
  </p:notesMasterIdLst>
  <p:handoutMasterIdLst>
    <p:handoutMasterId r:id="rId47"/>
  </p:handoutMasterIdLst>
  <p:sldIdLst>
    <p:sldId id="371" r:id="rId2"/>
    <p:sldId id="587" r:id="rId3"/>
    <p:sldId id="547" r:id="rId4"/>
    <p:sldId id="811" r:id="rId5"/>
    <p:sldId id="859" r:id="rId6"/>
    <p:sldId id="801" r:id="rId7"/>
    <p:sldId id="857" r:id="rId8"/>
    <p:sldId id="796" r:id="rId9"/>
    <p:sldId id="893" r:id="rId10"/>
    <p:sldId id="894" r:id="rId11"/>
    <p:sldId id="895" r:id="rId12"/>
    <p:sldId id="862" r:id="rId13"/>
    <p:sldId id="863" r:id="rId14"/>
    <p:sldId id="864" r:id="rId15"/>
    <p:sldId id="896" r:id="rId16"/>
    <p:sldId id="897" r:id="rId17"/>
    <p:sldId id="898" r:id="rId18"/>
    <p:sldId id="899" r:id="rId19"/>
    <p:sldId id="900" r:id="rId20"/>
    <p:sldId id="901" r:id="rId21"/>
    <p:sldId id="902" r:id="rId22"/>
    <p:sldId id="903" r:id="rId23"/>
    <p:sldId id="814" r:id="rId24"/>
    <p:sldId id="719" r:id="rId25"/>
    <p:sldId id="917" r:id="rId26"/>
    <p:sldId id="916" r:id="rId27"/>
    <p:sldId id="849" r:id="rId28"/>
    <p:sldId id="858" r:id="rId29"/>
    <p:sldId id="804" r:id="rId30"/>
    <p:sldId id="557" r:id="rId31"/>
    <p:sldId id="904" r:id="rId32"/>
    <p:sldId id="905" r:id="rId33"/>
    <p:sldId id="906" r:id="rId34"/>
    <p:sldId id="907" r:id="rId35"/>
    <p:sldId id="908" r:id="rId36"/>
    <p:sldId id="909" r:id="rId37"/>
    <p:sldId id="910" r:id="rId38"/>
    <p:sldId id="911" r:id="rId39"/>
    <p:sldId id="860" r:id="rId40"/>
    <p:sldId id="914" r:id="rId41"/>
    <p:sldId id="915" r:id="rId42"/>
    <p:sldId id="912" r:id="rId43"/>
    <p:sldId id="913" r:id="rId44"/>
    <p:sldId id="866" r:id="rId45"/>
  </p:sldIdLst>
  <p:sldSz cx="9144000" cy="6858000" type="screen4x3"/>
  <p:notesSz cx="6888163" cy="10018713"/>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00206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68"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84655" cy="500856"/>
          </a:xfrm>
          <a:prstGeom prst="rect">
            <a:avLst/>
          </a:prstGeom>
          <a:noFill/>
          <a:ln w="9525">
            <a:noFill/>
            <a:miter lim="800000"/>
            <a:headEnd/>
            <a:tailEnd/>
          </a:ln>
          <a:effectLst/>
        </p:spPr>
        <p:txBody>
          <a:bodyPr vert="horz" wrap="square" lIns="92223" tIns="46110" rIns="92223" bIns="46110"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901903" y="0"/>
            <a:ext cx="2984655" cy="500856"/>
          </a:xfrm>
          <a:prstGeom prst="rect">
            <a:avLst/>
          </a:prstGeom>
          <a:noFill/>
          <a:ln w="9525">
            <a:noFill/>
            <a:miter lim="800000"/>
            <a:headEnd/>
            <a:tailEnd/>
          </a:ln>
          <a:effectLst/>
        </p:spPr>
        <p:txBody>
          <a:bodyPr vert="horz" wrap="square" lIns="92223" tIns="46110" rIns="92223" bIns="46110"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516261"/>
            <a:ext cx="2984655" cy="500855"/>
          </a:xfrm>
          <a:prstGeom prst="rect">
            <a:avLst/>
          </a:prstGeom>
          <a:noFill/>
          <a:ln w="9525">
            <a:noFill/>
            <a:miter lim="800000"/>
            <a:headEnd/>
            <a:tailEnd/>
          </a:ln>
          <a:effectLst/>
        </p:spPr>
        <p:txBody>
          <a:bodyPr vert="horz" wrap="square" lIns="92223" tIns="46110" rIns="92223" bIns="46110"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901903" y="9516261"/>
            <a:ext cx="2984655" cy="500855"/>
          </a:xfrm>
          <a:prstGeom prst="rect">
            <a:avLst/>
          </a:prstGeom>
          <a:noFill/>
          <a:ln w="9525">
            <a:noFill/>
            <a:miter lim="800000"/>
            <a:headEnd/>
            <a:tailEnd/>
          </a:ln>
          <a:effectLst/>
        </p:spPr>
        <p:txBody>
          <a:bodyPr vert="horz" wrap="square" lIns="92223" tIns="46110" rIns="92223" bIns="46110"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84655" cy="500856"/>
          </a:xfrm>
          <a:prstGeom prst="rect">
            <a:avLst/>
          </a:prstGeom>
          <a:noFill/>
          <a:ln w="9525">
            <a:noFill/>
            <a:miter lim="800000"/>
            <a:headEnd/>
            <a:tailEnd/>
          </a:ln>
          <a:effectLst/>
        </p:spPr>
        <p:txBody>
          <a:bodyPr vert="horz" wrap="square" lIns="92223" tIns="46110" rIns="92223" bIns="46110"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901903" y="0"/>
            <a:ext cx="2984655" cy="500856"/>
          </a:xfrm>
          <a:prstGeom prst="rect">
            <a:avLst/>
          </a:prstGeom>
          <a:noFill/>
          <a:ln w="9525">
            <a:noFill/>
            <a:miter lim="800000"/>
            <a:headEnd/>
            <a:tailEnd/>
          </a:ln>
          <a:effectLst/>
        </p:spPr>
        <p:txBody>
          <a:bodyPr vert="horz" wrap="square" lIns="92223" tIns="46110" rIns="92223" bIns="46110"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41388" y="752475"/>
            <a:ext cx="5006975" cy="37544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9141" y="4758929"/>
            <a:ext cx="5509888" cy="4507701"/>
          </a:xfrm>
          <a:prstGeom prst="rect">
            <a:avLst/>
          </a:prstGeom>
          <a:noFill/>
          <a:ln w="9525">
            <a:noFill/>
            <a:miter lim="800000"/>
            <a:headEnd/>
            <a:tailEnd/>
          </a:ln>
          <a:effectLst/>
        </p:spPr>
        <p:txBody>
          <a:bodyPr vert="horz" wrap="square" lIns="92223" tIns="46110" rIns="92223" bIns="4611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516261"/>
            <a:ext cx="2984655" cy="500855"/>
          </a:xfrm>
          <a:prstGeom prst="rect">
            <a:avLst/>
          </a:prstGeom>
          <a:noFill/>
          <a:ln w="9525">
            <a:noFill/>
            <a:miter lim="800000"/>
            <a:headEnd/>
            <a:tailEnd/>
          </a:ln>
          <a:effectLst/>
        </p:spPr>
        <p:txBody>
          <a:bodyPr vert="horz" wrap="square" lIns="92223" tIns="46110" rIns="92223" bIns="46110"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901903" y="9516261"/>
            <a:ext cx="2984655" cy="500855"/>
          </a:xfrm>
          <a:prstGeom prst="rect">
            <a:avLst/>
          </a:prstGeom>
          <a:noFill/>
          <a:ln w="9525">
            <a:noFill/>
            <a:miter lim="800000"/>
            <a:headEnd/>
            <a:tailEnd/>
          </a:ln>
          <a:effectLst/>
        </p:spPr>
        <p:txBody>
          <a:bodyPr vert="horz" wrap="square" lIns="92223" tIns="46110" rIns="92223" bIns="46110"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481" indent="-288262" algn="l" eaLnBrk="0" hangingPunct="0">
              <a:spcBef>
                <a:spcPct val="30000"/>
              </a:spcBef>
              <a:defRPr kumimoji="1" sz="1200">
                <a:solidFill>
                  <a:schemeClr val="tx1"/>
                </a:solidFill>
                <a:latin typeface="Arial" charset="0"/>
                <a:ea typeface="ＭＳ Ｐ明朝" pitchFamily="18" charset="-128"/>
              </a:defRPr>
            </a:lvl2pPr>
            <a:lvl3pPr marL="1153048" indent="-230610" algn="l" eaLnBrk="0" hangingPunct="0">
              <a:spcBef>
                <a:spcPct val="30000"/>
              </a:spcBef>
              <a:defRPr kumimoji="1" sz="1200">
                <a:solidFill>
                  <a:schemeClr val="tx1"/>
                </a:solidFill>
                <a:latin typeface="Arial" charset="0"/>
                <a:ea typeface="ＭＳ Ｐ明朝" pitchFamily="18" charset="-128"/>
              </a:defRPr>
            </a:lvl3pPr>
            <a:lvl4pPr marL="1614268" indent="-230610" algn="l" eaLnBrk="0" hangingPunct="0">
              <a:spcBef>
                <a:spcPct val="30000"/>
              </a:spcBef>
              <a:defRPr kumimoji="1" sz="1200">
                <a:solidFill>
                  <a:schemeClr val="tx1"/>
                </a:solidFill>
                <a:latin typeface="Arial" charset="0"/>
                <a:ea typeface="ＭＳ Ｐ明朝" pitchFamily="18" charset="-128"/>
              </a:defRPr>
            </a:lvl4pPr>
            <a:lvl5pPr marL="2075487" indent="-230610" algn="l" eaLnBrk="0" hangingPunct="0">
              <a:spcBef>
                <a:spcPct val="30000"/>
              </a:spcBef>
              <a:defRPr kumimoji="1" sz="1200">
                <a:solidFill>
                  <a:schemeClr val="tx1"/>
                </a:solidFill>
                <a:latin typeface="Arial" charset="0"/>
                <a:ea typeface="ＭＳ Ｐ明朝" pitchFamily="18" charset="-128"/>
              </a:defRPr>
            </a:lvl5pPr>
            <a:lvl6pPr marL="2536706" indent="-23061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7925" indent="-23061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9145" indent="-23061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20364" indent="-23061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26458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84742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01620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52911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871305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2105" indent="-289271" algn="l" eaLnBrk="0" hangingPunct="0">
              <a:spcBef>
                <a:spcPct val="30000"/>
              </a:spcBef>
              <a:defRPr kumimoji="1" sz="1200">
                <a:solidFill>
                  <a:schemeClr val="tx1"/>
                </a:solidFill>
                <a:latin typeface="Arial" charset="0"/>
                <a:ea typeface="ＭＳ Ｐ明朝" pitchFamily="18" charset="-128"/>
              </a:defRPr>
            </a:lvl2pPr>
            <a:lvl3pPr marL="1157084" indent="-231418" algn="l" eaLnBrk="0" hangingPunct="0">
              <a:spcBef>
                <a:spcPct val="30000"/>
              </a:spcBef>
              <a:defRPr kumimoji="1" sz="1200">
                <a:solidFill>
                  <a:schemeClr val="tx1"/>
                </a:solidFill>
                <a:latin typeface="Arial" charset="0"/>
                <a:ea typeface="ＭＳ Ｐ明朝" pitchFamily="18" charset="-128"/>
              </a:defRPr>
            </a:lvl3pPr>
            <a:lvl4pPr marL="1619917" indent="-231418" algn="l" eaLnBrk="0" hangingPunct="0">
              <a:spcBef>
                <a:spcPct val="30000"/>
              </a:spcBef>
              <a:defRPr kumimoji="1" sz="1200">
                <a:solidFill>
                  <a:schemeClr val="tx1"/>
                </a:solidFill>
                <a:latin typeface="Arial" charset="0"/>
                <a:ea typeface="ＭＳ Ｐ明朝" pitchFamily="18" charset="-128"/>
              </a:defRPr>
            </a:lvl4pPr>
            <a:lvl5pPr marL="2082752" indent="-231418" algn="l" eaLnBrk="0" hangingPunct="0">
              <a:spcBef>
                <a:spcPct val="30000"/>
              </a:spcBef>
              <a:defRPr kumimoji="1" sz="1200">
                <a:solidFill>
                  <a:schemeClr val="tx1"/>
                </a:solidFill>
                <a:latin typeface="Arial" charset="0"/>
                <a:ea typeface="ＭＳ Ｐ明朝" pitchFamily="18" charset="-128"/>
              </a:defRPr>
            </a:lvl5pPr>
            <a:lvl6pPr marL="2545584" indent="-231418"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08419" indent="-231418"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1253" indent="-231418"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4085" indent="-231418"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05350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44284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28845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221299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465135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481" indent="-288262" algn="l" eaLnBrk="0" hangingPunct="0">
              <a:spcBef>
                <a:spcPct val="30000"/>
              </a:spcBef>
              <a:defRPr kumimoji="1" sz="1200">
                <a:solidFill>
                  <a:schemeClr val="tx1"/>
                </a:solidFill>
                <a:latin typeface="Arial" charset="0"/>
                <a:ea typeface="ＭＳ Ｐ明朝" pitchFamily="18" charset="-128"/>
              </a:defRPr>
            </a:lvl2pPr>
            <a:lvl3pPr marL="1153048" indent="-230610" algn="l" eaLnBrk="0" hangingPunct="0">
              <a:spcBef>
                <a:spcPct val="30000"/>
              </a:spcBef>
              <a:defRPr kumimoji="1" sz="1200">
                <a:solidFill>
                  <a:schemeClr val="tx1"/>
                </a:solidFill>
                <a:latin typeface="Arial" charset="0"/>
                <a:ea typeface="ＭＳ Ｐ明朝" pitchFamily="18" charset="-128"/>
              </a:defRPr>
            </a:lvl3pPr>
            <a:lvl4pPr marL="1614268" indent="-230610" algn="l" eaLnBrk="0" hangingPunct="0">
              <a:spcBef>
                <a:spcPct val="30000"/>
              </a:spcBef>
              <a:defRPr kumimoji="1" sz="1200">
                <a:solidFill>
                  <a:schemeClr val="tx1"/>
                </a:solidFill>
                <a:latin typeface="Arial" charset="0"/>
                <a:ea typeface="ＭＳ Ｐ明朝" pitchFamily="18" charset="-128"/>
              </a:defRPr>
            </a:lvl4pPr>
            <a:lvl5pPr marL="2075487" indent="-230610" algn="l" eaLnBrk="0" hangingPunct="0">
              <a:spcBef>
                <a:spcPct val="30000"/>
              </a:spcBef>
              <a:defRPr kumimoji="1" sz="1200">
                <a:solidFill>
                  <a:schemeClr val="tx1"/>
                </a:solidFill>
                <a:latin typeface="Arial" charset="0"/>
                <a:ea typeface="ＭＳ Ｐ明朝" pitchFamily="18" charset="-128"/>
              </a:defRPr>
            </a:lvl5pPr>
            <a:lvl6pPr marL="2536706" indent="-23061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7925" indent="-23061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9145" indent="-23061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20364" indent="-23061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037956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566447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481" indent="-288262" algn="l" eaLnBrk="0" hangingPunct="0">
              <a:spcBef>
                <a:spcPct val="30000"/>
              </a:spcBef>
              <a:defRPr kumimoji="1" sz="1200">
                <a:solidFill>
                  <a:schemeClr val="tx1"/>
                </a:solidFill>
                <a:latin typeface="Arial" charset="0"/>
                <a:ea typeface="ＭＳ Ｐ明朝" pitchFamily="18" charset="-128"/>
              </a:defRPr>
            </a:lvl2pPr>
            <a:lvl3pPr marL="1153048" indent="-230610" algn="l" eaLnBrk="0" hangingPunct="0">
              <a:spcBef>
                <a:spcPct val="30000"/>
              </a:spcBef>
              <a:defRPr kumimoji="1" sz="1200">
                <a:solidFill>
                  <a:schemeClr val="tx1"/>
                </a:solidFill>
                <a:latin typeface="Arial" charset="0"/>
                <a:ea typeface="ＭＳ Ｐ明朝" pitchFamily="18" charset="-128"/>
              </a:defRPr>
            </a:lvl3pPr>
            <a:lvl4pPr marL="1614268" indent="-230610" algn="l" eaLnBrk="0" hangingPunct="0">
              <a:spcBef>
                <a:spcPct val="30000"/>
              </a:spcBef>
              <a:defRPr kumimoji="1" sz="1200">
                <a:solidFill>
                  <a:schemeClr val="tx1"/>
                </a:solidFill>
                <a:latin typeface="Arial" charset="0"/>
                <a:ea typeface="ＭＳ Ｐ明朝" pitchFamily="18" charset="-128"/>
              </a:defRPr>
            </a:lvl4pPr>
            <a:lvl5pPr marL="2075487" indent="-230610" algn="l" eaLnBrk="0" hangingPunct="0">
              <a:spcBef>
                <a:spcPct val="30000"/>
              </a:spcBef>
              <a:defRPr kumimoji="1" sz="1200">
                <a:solidFill>
                  <a:schemeClr val="tx1"/>
                </a:solidFill>
                <a:latin typeface="Arial" charset="0"/>
                <a:ea typeface="ＭＳ Ｐ明朝" pitchFamily="18" charset="-128"/>
              </a:defRPr>
            </a:lvl5pPr>
            <a:lvl6pPr marL="2536706" indent="-23061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7925" indent="-23061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9145" indent="-23061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20364" indent="-23061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620774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3007" indent="-289617" algn="l" eaLnBrk="0" hangingPunct="0">
              <a:spcBef>
                <a:spcPct val="30000"/>
              </a:spcBef>
              <a:defRPr kumimoji="1" sz="1200">
                <a:solidFill>
                  <a:schemeClr val="tx1"/>
                </a:solidFill>
                <a:latin typeface="Arial" charset="0"/>
                <a:ea typeface="ＭＳ Ｐ明朝" pitchFamily="18" charset="-128"/>
              </a:defRPr>
            </a:lvl2pPr>
            <a:lvl3pPr marL="1158473" indent="-231695" algn="l" eaLnBrk="0" hangingPunct="0">
              <a:spcBef>
                <a:spcPct val="30000"/>
              </a:spcBef>
              <a:defRPr kumimoji="1" sz="1200">
                <a:solidFill>
                  <a:schemeClr val="tx1"/>
                </a:solidFill>
                <a:latin typeface="Arial" charset="0"/>
                <a:ea typeface="ＭＳ Ｐ明朝" pitchFamily="18" charset="-128"/>
              </a:defRPr>
            </a:lvl3pPr>
            <a:lvl4pPr marL="1621863" indent="-231695" algn="l" eaLnBrk="0" hangingPunct="0">
              <a:spcBef>
                <a:spcPct val="30000"/>
              </a:spcBef>
              <a:defRPr kumimoji="1" sz="1200">
                <a:solidFill>
                  <a:schemeClr val="tx1"/>
                </a:solidFill>
                <a:latin typeface="Arial" charset="0"/>
                <a:ea typeface="ＭＳ Ｐ明朝" pitchFamily="18" charset="-128"/>
              </a:defRPr>
            </a:lvl4pPr>
            <a:lvl5pPr marL="2085250" indent="-231695" algn="l" eaLnBrk="0" hangingPunct="0">
              <a:spcBef>
                <a:spcPct val="30000"/>
              </a:spcBef>
              <a:defRPr kumimoji="1" sz="1200">
                <a:solidFill>
                  <a:schemeClr val="tx1"/>
                </a:solidFill>
                <a:latin typeface="Arial" charset="0"/>
                <a:ea typeface="ＭＳ Ｐ明朝" pitchFamily="18" charset="-128"/>
              </a:defRPr>
            </a:lvl5pPr>
            <a:lvl6pPr marL="2548640" indent="-2316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12029" indent="-2316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5419" indent="-2316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8808" indent="-2316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49654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7096380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481" indent="-288262" algn="l" eaLnBrk="0" hangingPunct="0">
              <a:spcBef>
                <a:spcPct val="30000"/>
              </a:spcBef>
              <a:defRPr kumimoji="1" sz="1200">
                <a:solidFill>
                  <a:schemeClr val="tx1"/>
                </a:solidFill>
                <a:latin typeface="Arial" charset="0"/>
                <a:ea typeface="ＭＳ Ｐ明朝" pitchFamily="18" charset="-128"/>
              </a:defRPr>
            </a:lvl2pPr>
            <a:lvl3pPr marL="1153048" indent="-230610" algn="l" eaLnBrk="0" hangingPunct="0">
              <a:spcBef>
                <a:spcPct val="30000"/>
              </a:spcBef>
              <a:defRPr kumimoji="1" sz="1200">
                <a:solidFill>
                  <a:schemeClr val="tx1"/>
                </a:solidFill>
                <a:latin typeface="Arial" charset="0"/>
                <a:ea typeface="ＭＳ Ｐ明朝" pitchFamily="18" charset="-128"/>
              </a:defRPr>
            </a:lvl3pPr>
            <a:lvl4pPr marL="1614268" indent="-230610" algn="l" eaLnBrk="0" hangingPunct="0">
              <a:spcBef>
                <a:spcPct val="30000"/>
              </a:spcBef>
              <a:defRPr kumimoji="1" sz="1200">
                <a:solidFill>
                  <a:schemeClr val="tx1"/>
                </a:solidFill>
                <a:latin typeface="Arial" charset="0"/>
                <a:ea typeface="ＭＳ Ｐ明朝" pitchFamily="18" charset="-128"/>
              </a:defRPr>
            </a:lvl4pPr>
            <a:lvl5pPr marL="2075487" indent="-230610" algn="l" eaLnBrk="0" hangingPunct="0">
              <a:spcBef>
                <a:spcPct val="30000"/>
              </a:spcBef>
              <a:defRPr kumimoji="1" sz="1200">
                <a:solidFill>
                  <a:schemeClr val="tx1"/>
                </a:solidFill>
                <a:latin typeface="Arial" charset="0"/>
                <a:ea typeface="ＭＳ Ｐ明朝" pitchFamily="18" charset="-128"/>
              </a:defRPr>
            </a:lvl5pPr>
            <a:lvl6pPr marL="2536706" indent="-23061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7925" indent="-23061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9145" indent="-23061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20364" indent="-23061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674720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563554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481" indent="-288262" algn="l" eaLnBrk="0" hangingPunct="0">
              <a:spcBef>
                <a:spcPct val="30000"/>
              </a:spcBef>
              <a:defRPr kumimoji="1" sz="1200">
                <a:solidFill>
                  <a:schemeClr val="tx1"/>
                </a:solidFill>
                <a:latin typeface="Arial" charset="0"/>
                <a:ea typeface="ＭＳ Ｐ明朝" pitchFamily="18" charset="-128"/>
              </a:defRPr>
            </a:lvl2pPr>
            <a:lvl3pPr marL="1153048" indent="-230610" algn="l" eaLnBrk="0" hangingPunct="0">
              <a:spcBef>
                <a:spcPct val="30000"/>
              </a:spcBef>
              <a:defRPr kumimoji="1" sz="1200">
                <a:solidFill>
                  <a:schemeClr val="tx1"/>
                </a:solidFill>
                <a:latin typeface="Arial" charset="0"/>
                <a:ea typeface="ＭＳ Ｐ明朝" pitchFamily="18" charset="-128"/>
              </a:defRPr>
            </a:lvl3pPr>
            <a:lvl4pPr marL="1614268" indent="-230610" algn="l" eaLnBrk="0" hangingPunct="0">
              <a:spcBef>
                <a:spcPct val="30000"/>
              </a:spcBef>
              <a:defRPr kumimoji="1" sz="1200">
                <a:solidFill>
                  <a:schemeClr val="tx1"/>
                </a:solidFill>
                <a:latin typeface="Arial" charset="0"/>
                <a:ea typeface="ＭＳ Ｐ明朝" pitchFamily="18" charset="-128"/>
              </a:defRPr>
            </a:lvl4pPr>
            <a:lvl5pPr marL="2075487" indent="-230610" algn="l" eaLnBrk="0" hangingPunct="0">
              <a:spcBef>
                <a:spcPct val="30000"/>
              </a:spcBef>
              <a:defRPr kumimoji="1" sz="1200">
                <a:solidFill>
                  <a:schemeClr val="tx1"/>
                </a:solidFill>
                <a:latin typeface="Arial" charset="0"/>
                <a:ea typeface="ＭＳ Ｐ明朝" pitchFamily="18" charset="-128"/>
              </a:defRPr>
            </a:lvl5pPr>
            <a:lvl6pPr marL="2536706" indent="-23061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7925" indent="-23061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9145" indent="-23061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20364" indent="-23061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327201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2105" indent="-289271" algn="l" eaLnBrk="0" hangingPunct="0">
              <a:spcBef>
                <a:spcPct val="30000"/>
              </a:spcBef>
              <a:defRPr kumimoji="1" sz="1200">
                <a:solidFill>
                  <a:schemeClr val="tx1"/>
                </a:solidFill>
                <a:latin typeface="Arial" charset="0"/>
                <a:ea typeface="ＭＳ Ｐ明朝" pitchFamily="18" charset="-128"/>
              </a:defRPr>
            </a:lvl2pPr>
            <a:lvl3pPr marL="1157084" indent="-231418" algn="l" eaLnBrk="0" hangingPunct="0">
              <a:spcBef>
                <a:spcPct val="30000"/>
              </a:spcBef>
              <a:defRPr kumimoji="1" sz="1200">
                <a:solidFill>
                  <a:schemeClr val="tx1"/>
                </a:solidFill>
                <a:latin typeface="Arial" charset="0"/>
                <a:ea typeface="ＭＳ Ｐ明朝" pitchFamily="18" charset="-128"/>
              </a:defRPr>
            </a:lvl3pPr>
            <a:lvl4pPr marL="1619917" indent="-231418" algn="l" eaLnBrk="0" hangingPunct="0">
              <a:spcBef>
                <a:spcPct val="30000"/>
              </a:spcBef>
              <a:defRPr kumimoji="1" sz="1200">
                <a:solidFill>
                  <a:schemeClr val="tx1"/>
                </a:solidFill>
                <a:latin typeface="Arial" charset="0"/>
                <a:ea typeface="ＭＳ Ｐ明朝" pitchFamily="18" charset="-128"/>
              </a:defRPr>
            </a:lvl4pPr>
            <a:lvl5pPr marL="2082752" indent="-231418" algn="l" eaLnBrk="0" hangingPunct="0">
              <a:spcBef>
                <a:spcPct val="30000"/>
              </a:spcBef>
              <a:defRPr kumimoji="1" sz="1200">
                <a:solidFill>
                  <a:schemeClr val="tx1"/>
                </a:solidFill>
                <a:latin typeface="Arial" charset="0"/>
                <a:ea typeface="ＭＳ Ｐ明朝" pitchFamily="18" charset="-128"/>
              </a:defRPr>
            </a:lvl5pPr>
            <a:lvl6pPr marL="2545584" indent="-231418"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08419" indent="-231418"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1253" indent="-231418"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4085" indent="-231418"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9674336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999972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626673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828505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639474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2105" indent="-289271" algn="l" eaLnBrk="0" hangingPunct="0">
              <a:spcBef>
                <a:spcPct val="30000"/>
              </a:spcBef>
              <a:defRPr kumimoji="1" sz="1200">
                <a:solidFill>
                  <a:schemeClr val="tx1"/>
                </a:solidFill>
                <a:latin typeface="Arial" charset="0"/>
                <a:ea typeface="ＭＳ Ｐ明朝" pitchFamily="18" charset="-128"/>
              </a:defRPr>
            </a:lvl2pPr>
            <a:lvl3pPr marL="1157084" indent="-231418" algn="l" eaLnBrk="0" hangingPunct="0">
              <a:spcBef>
                <a:spcPct val="30000"/>
              </a:spcBef>
              <a:defRPr kumimoji="1" sz="1200">
                <a:solidFill>
                  <a:schemeClr val="tx1"/>
                </a:solidFill>
                <a:latin typeface="Arial" charset="0"/>
                <a:ea typeface="ＭＳ Ｐ明朝" pitchFamily="18" charset="-128"/>
              </a:defRPr>
            </a:lvl3pPr>
            <a:lvl4pPr marL="1619917" indent="-231418" algn="l" eaLnBrk="0" hangingPunct="0">
              <a:spcBef>
                <a:spcPct val="30000"/>
              </a:spcBef>
              <a:defRPr kumimoji="1" sz="1200">
                <a:solidFill>
                  <a:schemeClr val="tx1"/>
                </a:solidFill>
                <a:latin typeface="Arial" charset="0"/>
                <a:ea typeface="ＭＳ Ｐ明朝" pitchFamily="18" charset="-128"/>
              </a:defRPr>
            </a:lvl4pPr>
            <a:lvl5pPr marL="2082752" indent="-231418" algn="l" eaLnBrk="0" hangingPunct="0">
              <a:spcBef>
                <a:spcPct val="30000"/>
              </a:spcBef>
              <a:defRPr kumimoji="1" sz="1200">
                <a:solidFill>
                  <a:schemeClr val="tx1"/>
                </a:solidFill>
                <a:latin typeface="Arial" charset="0"/>
                <a:ea typeface="ＭＳ Ｐ明朝" pitchFamily="18" charset="-128"/>
              </a:defRPr>
            </a:lvl5pPr>
            <a:lvl6pPr marL="2545584" indent="-231418"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08419" indent="-231418"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1253" indent="-231418"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4085" indent="-231418"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9451116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0040334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9050748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34122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354695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481" indent="-288262" algn="l" eaLnBrk="0" hangingPunct="0">
              <a:spcBef>
                <a:spcPct val="30000"/>
              </a:spcBef>
              <a:defRPr kumimoji="1" sz="1200">
                <a:solidFill>
                  <a:schemeClr val="tx1"/>
                </a:solidFill>
                <a:latin typeface="Arial" charset="0"/>
                <a:ea typeface="ＭＳ Ｐ明朝" pitchFamily="18" charset="-128"/>
              </a:defRPr>
            </a:lvl2pPr>
            <a:lvl3pPr marL="1153048" indent="-230610" algn="l" eaLnBrk="0" hangingPunct="0">
              <a:spcBef>
                <a:spcPct val="30000"/>
              </a:spcBef>
              <a:defRPr kumimoji="1" sz="1200">
                <a:solidFill>
                  <a:schemeClr val="tx1"/>
                </a:solidFill>
                <a:latin typeface="Arial" charset="0"/>
                <a:ea typeface="ＭＳ Ｐ明朝" pitchFamily="18" charset="-128"/>
              </a:defRPr>
            </a:lvl3pPr>
            <a:lvl4pPr marL="1614268" indent="-230610" algn="l" eaLnBrk="0" hangingPunct="0">
              <a:spcBef>
                <a:spcPct val="30000"/>
              </a:spcBef>
              <a:defRPr kumimoji="1" sz="1200">
                <a:solidFill>
                  <a:schemeClr val="tx1"/>
                </a:solidFill>
                <a:latin typeface="Arial" charset="0"/>
                <a:ea typeface="ＭＳ Ｐ明朝" pitchFamily="18" charset="-128"/>
              </a:defRPr>
            </a:lvl4pPr>
            <a:lvl5pPr marL="2075487" indent="-230610" algn="l" eaLnBrk="0" hangingPunct="0">
              <a:spcBef>
                <a:spcPct val="30000"/>
              </a:spcBef>
              <a:defRPr kumimoji="1" sz="1200">
                <a:solidFill>
                  <a:schemeClr val="tx1"/>
                </a:solidFill>
                <a:latin typeface="Arial" charset="0"/>
                <a:ea typeface="ＭＳ Ｐ明朝" pitchFamily="18" charset="-128"/>
              </a:defRPr>
            </a:lvl5pPr>
            <a:lvl6pPr marL="2536706" indent="-23061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7925" indent="-23061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9145" indent="-23061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20364" indent="-23061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807233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3007" indent="-289617" algn="l" eaLnBrk="0" hangingPunct="0">
              <a:spcBef>
                <a:spcPct val="30000"/>
              </a:spcBef>
              <a:defRPr kumimoji="1" sz="1200">
                <a:solidFill>
                  <a:schemeClr val="tx1"/>
                </a:solidFill>
                <a:latin typeface="Arial" charset="0"/>
                <a:ea typeface="ＭＳ Ｐ明朝" pitchFamily="18" charset="-128"/>
              </a:defRPr>
            </a:lvl2pPr>
            <a:lvl3pPr marL="1158473" indent="-231695" algn="l" eaLnBrk="0" hangingPunct="0">
              <a:spcBef>
                <a:spcPct val="30000"/>
              </a:spcBef>
              <a:defRPr kumimoji="1" sz="1200">
                <a:solidFill>
                  <a:schemeClr val="tx1"/>
                </a:solidFill>
                <a:latin typeface="Arial" charset="0"/>
                <a:ea typeface="ＭＳ Ｐ明朝" pitchFamily="18" charset="-128"/>
              </a:defRPr>
            </a:lvl3pPr>
            <a:lvl4pPr marL="1621863" indent="-231695" algn="l" eaLnBrk="0" hangingPunct="0">
              <a:spcBef>
                <a:spcPct val="30000"/>
              </a:spcBef>
              <a:defRPr kumimoji="1" sz="1200">
                <a:solidFill>
                  <a:schemeClr val="tx1"/>
                </a:solidFill>
                <a:latin typeface="Arial" charset="0"/>
                <a:ea typeface="ＭＳ Ｐ明朝" pitchFamily="18" charset="-128"/>
              </a:defRPr>
            </a:lvl4pPr>
            <a:lvl5pPr marL="2085250" indent="-231695" algn="l" eaLnBrk="0" hangingPunct="0">
              <a:spcBef>
                <a:spcPct val="30000"/>
              </a:spcBef>
              <a:defRPr kumimoji="1" sz="1200">
                <a:solidFill>
                  <a:schemeClr val="tx1"/>
                </a:solidFill>
                <a:latin typeface="Arial" charset="0"/>
                <a:ea typeface="ＭＳ Ｐ明朝" pitchFamily="18" charset="-128"/>
              </a:defRPr>
            </a:lvl5pPr>
            <a:lvl6pPr marL="2548640" indent="-2316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12029" indent="-2316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5419" indent="-2316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8808" indent="-2316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7110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481" indent="-288262" algn="l" eaLnBrk="0" hangingPunct="0">
              <a:spcBef>
                <a:spcPct val="30000"/>
              </a:spcBef>
              <a:defRPr kumimoji="1" sz="1200">
                <a:solidFill>
                  <a:schemeClr val="tx1"/>
                </a:solidFill>
                <a:latin typeface="Arial" charset="0"/>
                <a:ea typeface="ＭＳ Ｐ明朝" pitchFamily="18" charset="-128"/>
              </a:defRPr>
            </a:lvl2pPr>
            <a:lvl3pPr marL="1153048" indent="-230610" algn="l" eaLnBrk="0" hangingPunct="0">
              <a:spcBef>
                <a:spcPct val="30000"/>
              </a:spcBef>
              <a:defRPr kumimoji="1" sz="1200">
                <a:solidFill>
                  <a:schemeClr val="tx1"/>
                </a:solidFill>
                <a:latin typeface="Arial" charset="0"/>
                <a:ea typeface="ＭＳ Ｐ明朝" pitchFamily="18" charset="-128"/>
              </a:defRPr>
            </a:lvl3pPr>
            <a:lvl4pPr marL="1614268" indent="-230610" algn="l" eaLnBrk="0" hangingPunct="0">
              <a:spcBef>
                <a:spcPct val="30000"/>
              </a:spcBef>
              <a:defRPr kumimoji="1" sz="1200">
                <a:solidFill>
                  <a:schemeClr val="tx1"/>
                </a:solidFill>
                <a:latin typeface="Arial" charset="0"/>
                <a:ea typeface="ＭＳ Ｐ明朝" pitchFamily="18" charset="-128"/>
              </a:defRPr>
            </a:lvl4pPr>
            <a:lvl5pPr marL="2075487" indent="-230610" algn="l" eaLnBrk="0" hangingPunct="0">
              <a:spcBef>
                <a:spcPct val="30000"/>
              </a:spcBef>
              <a:defRPr kumimoji="1" sz="1200">
                <a:solidFill>
                  <a:schemeClr val="tx1"/>
                </a:solidFill>
                <a:latin typeface="Arial" charset="0"/>
                <a:ea typeface="ＭＳ Ｐ明朝" pitchFamily="18" charset="-128"/>
              </a:defRPr>
            </a:lvl5pPr>
            <a:lvl6pPr marL="2536706" indent="-23061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7925" indent="-23061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9145" indent="-23061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20364" indent="-23061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4845117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3007" indent="-289617" algn="l" eaLnBrk="0" hangingPunct="0">
              <a:spcBef>
                <a:spcPct val="30000"/>
              </a:spcBef>
              <a:defRPr kumimoji="1" sz="1200">
                <a:solidFill>
                  <a:schemeClr val="tx1"/>
                </a:solidFill>
                <a:latin typeface="Arial" charset="0"/>
                <a:ea typeface="ＭＳ Ｐ明朝" pitchFamily="18" charset="-128"/>
              </a:defRPr>
            </a:lvl2pPr>
            <a:lvl3pPr marL="1158473" indent="-231695" algn="l" eaLnBrk="0" hangingPunct="0">
              <a:spcBef>
                <a:spcPct val="30000"/>
              </a:spcBef>
              <a:defRPr kumimoji="1" sz="1200">
                <a:solidFill>
                  <a:schemeClr val="tx1"/>
                </a:solidFill>
                <a:latin typeface="Arial" charset="0"/>
                <a:ea typeface="ＭＳ Ｐ明朝" pitchFamily="18" charset="-128"/>
              </a:defRPr>
            </a:lvl3pPr>
            <a:lvl4pPr marL="1621863" indent="-231695" algn="l" eaLnBrk="0" hangingPunct="0">
              <a:spcBef>
                <a:spcPct val="30000"/>
              </a:spcBef>
              <a:defRPr kumimoji="1" sz="1200">
                <a:solidFill>
                  <a:schemeClr val="tx1"/>
                </a:solidFill>
                <a:latin typeface="Arial" charset="0"/>
                <a:ea typeface="ＭＳ Ｐ明朝" pitchFamily="18" charset="-128"/>
              </a:defRPr>
            </a:lvl4pPr>
            <a:lvl5pPr marL="2085250" indent="-231695" algn="l" eaLnBrk="0" hangingPunct="0">
              <a:spcBef>
                <a:spcPct val="30000"/>
              </a:spcBef>
              <a:defRPr kumimoji="1" sz="1200">
                <a:solidFill>
                  <a:schemeClr val="tx1"/>
                </a:solidFill>
                <a:latin typeface="Arial" charset="0"/>
                <a:ea typeface="ＭＳ Ｐ明朝" pitchFamily="18" charset="-128"/>
              </a:defRPr>
            </a:lvl5pPr>
            <a:lvl6pPr marL="2548640" indent="-2316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12029" indent="-2316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5419" indent="-2316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8808" indent="-2316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7112418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3007" indent="-289617" algn="l" eaLnBrk="0" hangingPunct="0">
              <a:spcBef>
                <a:spcPct val="30000"/>
              </a:spcBef>
              <a:defRPr kumimoji="1" sz="1200">
                <a:solidFill>
                  <a:schemeClr val="tx1"/>
                </a:solidFill>
                <a:latin typeface="Arial" charset="0"/>
                <a:ea typeface="ＭＳ Ｐ明朝" pitchFamily="18" charset="-128"/>
              </a:defRPr>
            </a:lvl2pPr>
            <a:lvl3pPr marL="1158473" indent="-231695" algn="l" eaLnBrk="0" hangingPunct="0">
              <a:spcBef>
                <a:spcPct val="30000"/>
              </a:spcBef>
              <a:defRPr kumimoji="1" sz="1200">
                <a:solidFill>
                  <a:schemeClr val="tx1"/>
                </a:solidFill>
                <a:latin typeface="Arial" charset="0"/>
                <a:ea typeface="ＭＳ Ｐ明朝" pitchFamily="18" charset="-128"/>
              </a:defRPr>
            </a:lvl3pPr>
            <a:lvl4pPr marL="1621863" indent="-231695" algn="l" eaLnBrk="0" hangingPunct="0">
              <a:spcBef>
                <a:spcPct val="30000"/>
              </a:spcBef>
              <a:defRPr kumimoji="1" sz="1200">
                <a:solidFill>
                  <a:schemeClr val="tx1"/>
                </a:solidFill>
                <a:latin typeface="Arial" charset="0"/>
                <a:ea typeface="ＭＳ Ｐ明朝" pitchFamily="18" charset="-128"/>
              </a:defRPr>
            </a:lvl4pPr>
            <a:lvl5pPr marL="2085250" indent="-231695" algn="l" eaLnBrk="0" hangingPunct="0">
              <a:spcBef>
                <a:spcPct val="30000"/>
              </a:spcBef>
              <a:defRPr kumimoji="1" sz="1200">
                <a:solidFill>
                  <a:schemeClr val="tx1"/>
                </a:solidFill>
                <a:latin typeface="Arial" charset="0"/>
                <a:ea typeface="ＭＳ Ｐ明朝" pitchFamily="18" charset="-128"/>
              </a:defRPr>
            </a:lvl5pPr>
            <a:lvl6pPr marL="2548640" indent="-2316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12029" indent="-2316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5419" indent="-2316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8808" indent="-2316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455181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3007" indent="-289617" algn="l" eaLnBrk="0" hangingPunct="0">
              <a:spcBef>
                <a:spcPct val="30000"/>
              </a:spcBef>
              <a:defRPr kumimoji="1" sz="1200">
                <a:solidFill>
                  <a:schemeClr val="tx1"/>
                </a:solidFill>
                <a:latin typeface="Arial" charset="0"/>
                <a:ea typeface="ＭＳ Ｐ明朝" pitchFamily="18" charset="-128"/>
              </a:defRPr>
            </a:lvl2pPr>
            <a:lvl3pPr marL="1158473" indent="-231695" algn="l" eaLnBrk="0" hangingPunct="0">
              <a:spcBef>
                <a:spcPct val="30000"/>
              </a:spcBef>
              <a:defRPr kumimoji="1" sz="1200">
                <a:solidFill>
                  <a:schemeClr val="tx1"/>
                </a:solidFill>
                <a:latin typeface="Arial" charset="0"/>
                <a:ea typeface="ＭＳ Ｐ明朝" pitchFamily="18" charset="-128"/>
              </a:defRPr>
            </a:lvl3pPr>
            <a:lvl4pPr marL="1621863" indent="-231695" algn="l" eaLnBrk="0" hangingPunct="0">
              <a:spcBef>
                <a:spcPct val="30000"/>
              </a:spcBef>
              <a:defRPr kumimoji="1" sz="1200">
                <a:solidFill>
                  <a:schemeClr val="tx1"/>
                </a:solidFill>
                <a:latin typeface="Arial" charset="0"/>
                <a:ea typeface="ＭＳ Ｐ明朝" pitchFamily="18" charset="-128"/>
              </a:defRPr>
            </a:lvl4pPr>
            <a:lvl5pPr marL="2085250" indent="-231695" algn="l" eaLnBrk="0" hangingPunct="0">
              <a:spcBef>
                <a:spcPct val="30000"/>
              </a:spcBef>
              <a:defRPr kumimoji="1" sz="1200">
                <a:solidFill>
                  <a:schemeClr val="tx1"/>
                </a:solidFill>
                <a:latin typeface="Arial" charset="0"/>
                <a:ea typeface="ＭＳ Ｐ明朝" pitchFamily="18" charset="-128"/>
              </a:defRPr>
            </a:lvl5pPr>
            <a:lvl6pPr marL="2548640" indent="-2316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12029" indent="-2316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5419" indent="-2316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8808" indent="-2316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697497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52105" indent="-289271" algn="l" eaLnBrk="0" hangingPunct="0">
              <a:spcBef>
                <a:spcPct val="30000"/>
              </a:spcBef>
              <a:defRPr kumimoji="1" sz="1200">
                <a:solidFill>
                  <a:schemeClr val="tx1"/>
                </a:solidFill>
                <a:latin typeface="Arial" charset="0"/>
                <a:ea typeface="ＭＳ Ｐ明朝" pitchFamily="18" charset="-128"/>
              </a:defRPr>
            </a:lvl2pPr>
            <a:lvl3pPr marL="1157084" indent="-231418" algn="l" eaLnBrk="0" hangingPunct="0">
              <a:spcBef>
                <a:spcPct val="30000"/>
              </a:spcBef>
              <a:defRPr kumimoji="1" sz="1200">
                <a:solidFill>
                  <a:schemeClr val="tx1"/>
                </a:solidFill>
                <a:latin typeface="Arial" charset="0"/>
                <a:ea typeface="ＭＳ Ｐ明朝" pitchFamily="18" charset="-128"/>
              </a:defRPr>
            </a:lvl3pPr>
            <a:lvl4pPr marL="1619917" indent="-231418" algn="l" eaLnBrk="0" hangingPunct="0">
              <a:spcBef>
                <a:spcPct val="30000"/>
              </a:spcBef>
              <a:defRPr kumimoji="1" sz="1200">
                <a:solidFill>
                  <a:schemeClr val="tx1"/>
                </a:solidFill>
                <a:latin typeface="Arial" charset="0"/>
                <a:ea typeface="ＭＳ Ｐ明朝" pitchFamily="18" charset="-128"/>
              </a:defRPr>
            </a:lvl4pPr>
            <a:lvl5pPr marL="2082752" indent="-231418" algn="l" eaLnBrk="0" hangingPunct="0">
              <a:spcBef>
                <a:spcPct val="30000"/>
              </a:spcBef>
              <a:defRPr kumimoji="1" sz="1200">
                <a:solidFill>
                  <a:schemeClr val="tx1"/>
                </a:solidFill>
                <a:latin typeface="Arial" charset="0"/>
                <a:ea typeface="ＭＳ Ｐ明朝" pitchFamily="18" charset="-128"/>
              </a:defRPr>
            </a:lvl5pPr>
            <a:lvl6pPr marL="2545584" indent="-231418" eaLnBrk="0" fontAlgn="base" hangingPunct="0">
              <a:spcBef>
                <a:spcPct val="30000"/>
              </a:spcBef>
              <a:spcAft>
                <a:spcPct val="0"/>
              </a:spcAft>
              <a:defRPr kumimoji="1" sz="1200">
                <a:solidFill>
                  <a:schemeClr val="tx1"/>
                </a:solidFill>
                <a:latin typeface="Arial" charset="0"/>
                <a:ea typeface="ＭＳ Ｐ明朝" pitchFamily="18" charset="-128"/>
              </a:defRPr>
            </a:lvl6pPr>
            <a:lvl7pPr marL="3008419" indent="-231418"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71253" indent="-231418"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34085" indent="-231418"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84645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452617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8583" indent="-287916" algn="l" eaLnBrk="0" hangingPunct="0">
              <a:spcBef>
                <a:spcPct val="30000"/>
              </a:spcBef>
              <a:defRPr kumimoji="1" sz="1200">
                <a:solidFill>
                  <a:schemeClr val="tx1"/>
                </a:solidFill>
                <a:latin typeface="Arial" charset="0"/>
                <a:ea typeface="ＭＳ Ｐ明朝" pitchFamily="18" charset="-128"/>
              </a:defRPr>
            </a:lvl2pPr>
            <a:lvl3pPr marL="1151666" indent="-230334" algn="l" eaLnBrk="0" hangingPunct="0">
              <a:spcBef>
                <a:spcPct val="30000"/>
              </a:spcBef>
              <a:defRPr kumimoji="1" sz="1200">
                <a:solidFill>
                  <a:schemeClr val="tx1"/>
                </a:solidFill>
                <a:latin typeface="Arial" charset="0"/>
                <a:ea typeface="ＭＳ Ｐ明朝" pitchFamily="18" charset="-128"/>
              </a:defRPr>
            </a:lvl3pPr>
            <a:lvl4pPr marL="1612333" indent="-230334" algn="l" eaLnBrk="0" hangingPunct="0">
              <a:spcBef>
                <a:spcPct val="30000"/>
              </a:spcBef>
              <a:defRPr kumimoji="1" sz="1200">
                <a:solidFill>
                  <a:schemeClr val="tx1"/>
                </a:solidFill>
                <a:latin typeface="Arial" charset="0"/>
                <a:ea typeface="ＭＳ Ｐ明朝" pitchFamily="18" charset="-128"/>
              </a:defRPr>
            </a:lvl4pPr>
            <a:lvl5pPr marL="2072999" indent="-230334" algn="l" eaLnBrk="0" hangingPunct="0">
              <a:spcBef>
                <a:spcPct val="30000"/>
              </a:spcBef>
              <a:defRPr kumimoji="1" sz="1200">
                <a:solidFill>
                  <a:schemeClr val="tx1"/>
                </a:solidFill>
                <a:latin typeface="Arial" charset="0"/>
                <a:ea typeface="ＭＳ Ｐ明朝" pitchFamily="18" charset="-128"/>
              </a:defRPr>
            </a:lvl5pPr>
            <a:lvl6pPr marL="2533665" indent="-230334"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4332" indent="-230334"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4999" indent="-230334"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5665" indent="-230334"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496882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37505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9107" indent="-288117" algn="l" eaLnBrk="0" hangingPunct="0">
              <a:spcBef>
                <a:spcPct val="30000"/>
              </a:spcBef>
              <a:defRPr kumimoji="1" sz="1200">
                <a:solidFill>
                  <a:schemeClr val="tx1"/>
                </a:solidFill>
                <a:latin typeface="Arial" charset="0"/>
                <a:ea typeface="ＭＳ Ｐ明朝" pitchFamily="18" charset="-128"/>
              </a:defRPr>
            </a:lvl2pPr>
            <a:lvl3pPr marL="1152471" indent="-230495" algn="l" eaLnBrk="0" hangingPunct="0">
              <a:spcBef>
                <a:spcPct val="30000"/>
              </a:spcBef>
              <a:defRPr kumimoji="1" sz="1200">
                <a:solidFill>
                  <a:schemeClr val="tx1"/>
                </a:solidFill>
                <a:latin typeface="Arial" charset="0"/>
                <a:ea typeface="ＭＳ Ｐ明朝" pitchFamily="18" charset="-128"/>
              </a:defRPr>
            </a:lvl3pPr>
            <a:lvl4pPr marL="1613461" indent="-230495" algn="l" eaLnBrk="0" hangingPunct="0">
              <a:spcBef>
                <a:spcPct val="30000"/>
              </a:spcBef>
              <a:defRPr kumimoji="1" sz="1200">
                <a:solidFill>
                  <a:schemeClr val="tx1"/>
                </a:solidFill>
                <a:latin typeface="Arial" charset="0"/>
                <a:ea typeface="ＭＳ Ｐ明朝" pitchFamily="18" charset="-128"/>
              </a:defRPr>
            </a:lvl4pPr>
            <a:lvl5pPr marL="2074449" indent="-230495" algn="l" eaLnBrk="0" hangingPunct="0">
              <a:spcBef>
                <a:spcPct val="30000"/>
              </a:spcBef>
              <a:defRPr kumimoji="1" sz="1200">
                <a:solidFill>
                  <a:schemeClr val="tx1"/>
                </a:solidFill>
                <a:latin typeface="Arial" charset="0"/>
                <a:ea typeface="ＭＳ Ｐ明朝" pitchFamily="18" charset="-128"/>
              </a:defRPr>
            </a:lvl5pPr>
            <a:lvl6pPr marL="2535438" indent="-230495"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96426" indent="-230495"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57415" indent="-230495" eaLnBrk="0" fontAlgn="base" hangingPunct="0">
              <a:spcBef>
                <a:spcPct val="30000"/>
              </a:spcBef>
              <a:spcAft>
                <a:spcPct val="0"/>
              </a:spcAft>
              <a:defRPr kumimoji="1" sz="1200">
                <a:solidFill>
                  <a:schemeClr val="tx1"/>
                </a:solidFill>
                <a:latin typeface="Arial" charset="0"/>
                <a:ea typeface="ＭＳ Ｐ明朝" pitchFamily="18" charset="-128"/>
              </a:defRPr>
            </a:lvl8pPr>
            <a:lvl9pPr marL="3918404" indent="-230495"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58952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96394FAE-8434-4925-B728-58CE01163E8A}"/>
              </a:ext>
            </a:extLst>
          </p:cNvPr>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3"/>
              <a:defRPr sz="1200">
                <a:solidFill>
                  <a:schemeClr val="tx1">
                    <a:tint val="75000"/>
                  </a:schemeClr>
                </a:solidFill>
                <a:latin typeface="+mn-lt"/>
                <a:ea typeface="+mn-ea"/>
              </a:defRPr>
            </a:lvl1pPr>
          </a:lstStyle>
          <a:p>
            <a:pPr>
              <a:buFont typeface="+mj-lt"/>
              <a:buAutoNum type="arabicPeriod" startAt="3"/>
              <a:defRPr/>
            </a:pPr>
            <a:fld id="{655BE33C-BF52-4619-A042-36DD7DEB5097}" type="slidenum">
              <a:rPr lang="ja-JP" altLang="en-US" smtClean="0"/>
              <a:pPr>
                <a:defRPr/>
              </a:pPr>
              <a:t>‹#›</a:t>
            </a:fld>
            <a:endParaRPr lang="ja-JP" altLang="en-US" dirty="0"/>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259548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3"/>
              <a:defRPr sz="1200">
                <a:solidFill>
                  <a:schemeClr val="tx1">
                    <a:tint val="75000"/>
                  </a:schemeClr>
                </a:solidFill>
                <a:latin typeface="+mn-lt"/>
                <a:ea typeface="+mn-ea"/>
              </a:defRPr>
            </a:lvl1pPr>
          </a:lstStyle>
          <a:p>
            <a:pPr>
              <a:buFont typeface="+mj-lt"/>
              <a:buAutoNum type="arabicPeriod" startAt="3"/>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microsoft.com/office/2007/relationships/hdphoto" Target="../media/hdphoto6.wdp"/><Relationship Id="rId5" Type="http://schemas.openxmlformats.org/officeDocument/2006/relationships/image" Target="../media/image7.png"/><Relationship Id="rId4" Type="http://schemas.microsoft.com/office/2007/relationships/hdphoto" Target="../media/hdphoto3.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microsoft.com/office/2007/relationships/hdphoto" Target="../media/hdphoto7.wdp"/><Relationship Id="rId5" Type="http://schemas.openxmlformats.org/officeDocument/2006/relationships/image" Target="../media/image28.png"/><Relationship Id="rId4" Type="http://schemas.openxmlformats.org/officeDocument/2006/relationships/image" Target="../media/image21.jpeg"/></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31.jpeg"/><Relationship Id="rId4" Type="http://schemas.openxmlformats.org/officeDocument/2006/relationships/image" Target="../media/image21.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12" Type="http://schemas.microsoft.com/office/2007/relationships/hdphoto" Target="../media/hdphoto5.wdp"/><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microsoft.com/office/2007/relationships/hdphoto" Target="../media/hdphoto2.wdp"/><Relationship Id="rId11" Type="http://schemas.openxmlformats.org/officeDocument/2006/relationships/image" Target="../media/image5.png"/><Relationship Id="rId5" Type="http://schemas.openxmlformats.org/officeDocument/2006/relationships/image" Target="../media/image2.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6.wdp"/><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14724" y="1772816"/>
            <a:ext cx="8642350"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900" b="1" kern="0" dirty="0">
                <a:latin typeface="Meiryo UI" pitchFamily="50" charset="-128"/>
                <a:ea typeface="Meiryo UI" pitchFamily="50" charset="-128"/>
                <a:cs typeface="Meiryo UI" pitchFamily="50" charset="-128"/>
              </a:rPr>
              <a:t>第</a:t>
            </a:r>
            <a:r>
              <a:rPr lang="en-US" altLang="ja-JP" sz="3900" b="1" kern="0" dirty="0">
                <a:latin typeface="Meiryo UI" pitchFamily="50" charset="-128"/>
                <a:ea typeface="Meiryo UI" pitchFamily="50" charset="-128"/>
                <a:cs typeface="Meiryo UI" pitchFamily="50" charset="-128"/>
              </a:rPr>
              <a:t>3</a:t>
            </a:r>
            <a:r>
              <a:rPr lang="ja-JP" altLang="en-US" sz="3900" b="1" kern="0" dirty="0">
                <a:latin typeface="Meiryo UI" pitchFamily="50" charset="-128"/>
                <a:ea typeface="Meiryo UI" pitchFamily="50" charset="-128"/>
                <a:cs typeface="Meiryo UI" pitchFamily="50" charset="-128"/>
              </a:rPr>
              <a:t>回</a:t>
            </a:r>
            <a:endParaRPr lang="en-US" altLang="ja-JP" sz="3900" b="1" kern="0" dirty="0">
              <a:latin typeface="Meiryo UI" pitchFamily="50" charset="-128"/>
              <a:ea typeface="Meiryo UI" pitchFamily="50" charset="-128"/>
              <a:cs typeface="Meiryo UI" pitchFamily="50" charset="-128"/>
            </a:endParaRPr>
          </a:p>
          <a:p>
            <a:pPr eaLnBrk="1" hangingPunct="1"/>
            <a:r>
              <a:rPr lang="ja-JP" altLang="en-US" sz="3900" b="1" kern="0" dirty="0">
                <a:latin typeface="Meiryo UI" pitchFamily="50" charset="-128"/>
                <a:ea typeface="Meiryo UI" pitchFamily="50" charset="-128"/>
                <a:cs typeface="Meiryo UI" pitchFamily="50" charset="-128"/>
              </a:rPr>
              <a:t>観光マーケティングの基礎②</a:t>
            </a:r>
            <a:endParaRPr lang="en-US" altLang="ja-JP" sz="3900" b="1" kern="0" dirty="0">
              <a:latin typeface="Meiryo UI" pitchFamily="50" charset="-128"/>
              <a:ea typeface="Meiryo UI" pitchFamily="50" charset="-128"/>
              <a:cs typeface="Meiryo UI" pitchFamily="50" charset="-128"/>
            </a:endParaRPr>
          </a:p>
          <a:p>
            <a:pPr eaLnBrk="1" hangingPunct="1"/>
            <a:r>
              <a:rPr lang="ja-JP" altLang="en-US" b="1" kern="0" dirty="0">
                <a:latin typeface="Meiryo UI" pitchFamily="50" charset="-128"/>
                <a:ea typeface="Meiryo UI" pitchFamily="50" charset="-128"/>
                <a:cs typeface="Meiryo UI" pitchFamily="50" charset="-128"/>
              </a:rPr>
              <a:t>～デジタルマーケティングとは～</a:t>
            </a:r>
            <a:endParaRPr lang="en-US" altLang="ja-JP" b="1" kern="0" dirty="0">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E9D8A536-DAB8-4CD6-8B70-B8397D456C17}"/>
              </a:ext>
            </a:extLst>
          </p:cNvPr>
          <p:cNvSpPr>
            <a:spLocks noGrp="1"/>
          </p:cNvSpPr>
          <p:nvPr>
            <p:ph type="sldNum" sz="quarter" idx="4"/>
          </p:nvPr>
        </p:nvSpPr>
        <p:spPr/>
        <p:txBody>
          <a:bodyPr/>
          <a:lstStyle/>
          <a:p>
            <a:pPr>
              <a:buFont typeface="+mj-lt"/>
              <a:buAutoNum type="arabicPeriod" startAt="3"/>
              <a:defRPr/>
            </a:pPr>
            <a:fld id="{655BE33C-BF52-4619-A042-36DD7DEB5097}" type="slidenum">
              <a:rPr lang="ja-JP" altLang="en-US" smtClean="0"/>
              <a:pPr>
                <a:buFont typeface="+mj-lt"/>
                <a:buAutoNum type="arabicPeriod" startAt="3"/>
                <a:defRPr/>
              </a:pPr>
              <a:t>0</a:t>
            </a:fld>
            <a:endParaRPr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9</a:t>
            </a:fld>
            <a:endParaRPr lang="en-US" altLang="ja-JP" dirty="0"/>
          </a:p>
        </p:txBody>
      </p:sp>
      <p:sp>
        <p:nvSpPr>
          <p:cNvPr id="9" name="Rectangle 7"/>
          <p:cNvSpPr>
            <a:spLocks noChangeArrowheads="1"/>
          </p:cNvSpPr>
          <p:nvPr/>
        </p:nvSpPr>
        <p:spPr bwMode="auto">
          <a:xfrm>
            <a:off x="251520" y="1412775"/>
            <a:ext cx="8640960" cy="72008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デジタルマーケティング成功のポイントは、</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魅力的なコンテンツを作り</a:t>
            </a:r>
            <a:r>
              <a:rPr lang="ja-JP" altLang="en-US" sz="2000" dirty="0">
                <a:latin typeface="HGP創英角ｺﾞｼｯｸUB" panose="020B0900000000000000" pitchFamily="50" charset="-128"/>
                <a:ea typeface="HGP創英角ｺﾞｼｯｸUB" panose="020B0900000000000000" pitchFamily="50" charset="-128"/>
              </a:rPr>
              <a:t>、</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トラフィックを増やすこと</a:t>
            </a:r>
            <a:r>
              <a:rPr lang="ja-JP" altLang="en-US" sz="2000" dirty="0">
                <a:latin typeface="HGP創英角ｺﾞｼｯｸUB" panose="020B0900000000000000" pitchFamily="50" charset="-128"/>
                <a:ea typeface="HGP創英角ｺﾞｼｯｸUB" panose="020B0900000000000000" pitchFamily="50" charset="-128"/>
              </a:rPr>
              <a:t>です。</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3" name="正方形/長方形 12">
            <a:extLst>
              <a:ext uri="{FF2B5EF4-FFF2-40B4-BE49-F238E27FC236}">
                <a16:creationId xmlns:a16="http://schemas.microsoft.com/office/drawing/2014/main" id="{DE12E62C-4C85-4CA3-B283-FE53A266236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デジタルプロモーションの基本</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7" name="テキスト ボックス 16">
            <a:extLst>
              <a:ext uri="{FF2B5EF4-FFF2-40B4-BE49-F238E27FC236}">
                <a16:creationId xmlns:a16="http://schemas.microsoft.com/office/drawing/2014/main" id="{9F07B5AD-229E-42E2-BE03-A011F2667BAC}"/>
              </a:ext>
            </a:extLst>
          </p:cNvPr>
          <p:cNvSpPr txBox="1"/>
          <p:nvPr/>
        </p:nvSpPr>
        <p:spPr>
          <a:xfrm>
            <a:off x="457621" y="5621178"/>
            <a:ext cx="3168352" cy="400110"/>
          </a:xfrm>
          <a:prstGeom prst="rect">
            <a:avLst/>
          </a:prstGeom>
          <a:solidFill>
            <a:schemeClr val="tx1"/>
          </a:solidFill>
        </p:spPr>
        <p:txBody>
          <a:bodyPr wrap="squar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魅力的なコンテンツ作り</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4" name="テキスト ボックス 23">
            <a:extLst>
              <a:ext uri="{FF2B5EF4-FFF2-40B4-BE49-F238E27FC236}">
                <a16:creationId xmlns:a16="http://schemas.microsoft.com/office/drawing/2014/main" id="{082A87A1-C543-4A5A-B8BB-2A0B299E1848}"/>
              </a:ext>
            </a:extLst>
          </p:cNvPr>
          <p:cNvSpPr txBox="1"/>
          <p:nvPr/>
        </p:nvSpPr>
        <p:spPr>
          <a:xfrm>
            <a:off x="5370367" y="5621178"/>
            <a:ext cx="3451635" cy="400110"/>
          </a:xfrm>
          <a:prstGeom prst="rect">
            <a:avLst/>
          </a:prstGeom>
          <a:solidFill>
            <a:schemeClr val="tx1"/>
          </a:solidFill>
        </p:spPr>
        <p:txBody>
          <a:bodyPr wrap="squar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トラフィックを増やす</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3" name="グループ化 2">
            <a:extLst>
              <a:ext uri="{FF2B5EF4-FFF2-40B4-BE49-F238E27FC236}">
                <a16:creationId xmlns:a16="http://schemas.microsoft.com/office/drawing/2014/main" id="{0C052263-EC90-40F0-8ACD-0C7A119AA0CA}"/>
              </a:ext>
            </a:extLst>
          </p:cNvPr>
          <p:cNvGrpSpPr/>
          <p:nvPr/>
        </p:nvGrpSpPr>
        <p:grpSpPr>
          <a:xfrm>
            <a:off x="1287116" y="2996952"/>
            <a:ext cx="2245828" cy="2600447"/>
            <a:chOff x="965659" y="3124925"/>
            <a:chExt cx="2245828" cy="2600447"/>
          </a:xfrm>
        </p:grpSpPr>
        <p:pic>
          <p:nvPicPr>
            <p:cNvPr id="10" name="Picture 6" descr="パソコン">
              <a:extLst>
                <a:ext uri="{FF2B5EF4-FFF2-40B4-BE49-F238E27FC236}">
                  <a16:creationId xmlns:a16="http://schemas.microsoft.com/office/drawing/2014/main" id="{BD4B2C07-9E5A-4E1A-8BB2-0AD5BFD68F08}"/>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9914" b="89224" l="5603" r="93966">
                          <a14:foregroundMark x1="19828" y1="73707" x2="19828" y2="73707"/>
                        </a14:backgroundRemoval>
                      </a14:imgEffect>
                    </a14:imgLayer>
                  </a14:imgProps>
                </a:ext>
                <a:ext uri="{28A0092B-C50C-407E-A947-70E740481C1C}">
                  <a14:useLocalDpi xmlns:a14="http://schemas.microsoft.com/office/drawing/2010/main" val="0"/>
                </a:ext>
              </a:extLst>
            </a:blip>
            <a:srcRect/>
            <a:stretch>
              <a:fillRect/>
            </a:stretch>
          </p:blipFill>
          <p:spPr bwMode="auto">
            <a:xfrm>
              <a:off x="965659" y="3922278"/>
              <a:ext cx="1803094" cy="1803094"/>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SNSの吹き出し">
              <a:extLst>
                <a:ext uri="{FF2B5EF4-FFF2-40B4-BE49-F238E27FC236}">
                  <a16:creationId xmlns:a16="http://schemas.microsoft.com/office/drawing/2014/main" id="{F0B476AF-04D6-47A6-89A2-6F6B5DA13DA5}"/>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047815" y="3124925"/>
              <a:ext cx="1163672" cy="1163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グループ化 1">
            <a:extLst>
              <a:ext uri="{FF2B5EF4-FFF2-40B4-BE49-F238E27FC236}">
                <a16:creationId xmlns:a16="http://schemas.microsoft.com/office/drawing/2014/main" id="{0FAD1FF1-369C-4B4B-ADBE-55FDC618E149}"/>
              </a:ext>
            </a:extLst>
          </p:cNvPr>
          <p:cNvGrpSpPr/>
          <p:nvPr/>
        </p:nvGrpSpPr>
        <p:grpSpPr>
          <a:xfrm>
            <a:off x="5587294" y="2996952"/>
            <a:ext cx="3017782" cy="2298951"/>
            <a:chOff x="5199939" y="3083011"/>
            <a:chExt cx="3017782" cy="2298951"/>
          </a:xfrm>
        </p:grpSpPr>
        <p:pic>
          <p:nvPicPr>
            <p:cNvPr id="4" name="図 3">
              <a:extLst>
                <a:ext uri="{FF2B5EF4-FFF2-40B4-BE49-F238E27FC236}">
                  <a16:creationId xmlns:a16="http://schemas.microsoft.com/office/drawing/2014/main" id="{95BBFB79-FD89-4CF0-ACBF-C48763C340A6}"/>
                </a:ext>
              </a:extLst>
            </p:cNvPr>
            <p:cNvPicPr>
              <a:picLocks noChangeAspect="1"/>
            </p:cNvPicPr>
            <p:nvPr/>
          </p:nvPicPr>
          <p:blipFill>
            <a:blip r:embed="rId7"/>
            <a:stretch>
              <a:fillRect/>
            </a:stretch>
          </p:blipFill>
          <p:spPr>
            <a:xfrm>
              <a:off x="6708830" y="4177898"/>
              <a:ext cx="1508891" cy="1204064"/>
            </a:xfrm>
            <a:prstGeom prst="rect">
              <a:avLst/>
            </a:prstGeom>
          </p:spPr>
        </p:pic>
        <p:pic>
          <p:nvPicPr>
            <p:cNvPr id="14" name="図 13">
              <a:extLst>
                <a:ext uri="{FF2B5EF4-FFF2-40B4-BE49-F238E27FC236}">
                  <a16:creationId xmlns:a16="http://schemas.microsoft.com/office/drawing/2014/main" id="{1052C29E-B52C-4EF4-9D64-EF1740E8BCD3}"/>
                </a:ext>
              </a:extLst>
            </p:cNvPr>
            <p:cNvPicPr>
              <a:picLocks noChangeAspect="1"/>
            </p:cNvPicPr>
            <p:nvPr/>
          </p:nvPicPr>
          <p:blipFill>
            <a:blip r:embed="rId7"/>
            <a:stretch>
              <a:fillRect/>
            </a:stretch>
          </p:blipFill>
          <p:spPr>
            <a:xfrm>
              <a:off x="5199939" y="4157734"/>
              <a:ext cx="1508891" cy="1204064"/>
            </a:xfrm>
            <a:prstGeom prst="rect">
              <a:avLst/>
            </a:prstGeom>
          </p:spPr>
        </p:pic>
        <p:pic>
          <p:nvPicPr>
            <p:cNvPr id="22" name="図 21">
              <a:extLst>
                <a:ext uri="{FF2B5EF4-FFF2-40B4-BE49-F238E27FC236}">
                  <a16:creationId xmlns:a16="http://schemas.microsoft.com/office/drawing/2014/main" id="{1AB37579-4348-4A59-AC77-045C68E3BC8C}"/>
                </a:ext>
              </a:extLst>
            </p:cNvPr>
            <p:cNvPicPr>
              <a:picLocks noChangeAspect="1"/>
            </p:cNvPicPr>
            <p:nvPr/>
          </p:nvPicPr>
          <p:blipFill>
            <a:blip r:embed="rId7"/>
            <a:stretch>
              <a:fillRect/>
            </a:stretch>
          </p:blipFill>
          <p:spPr>
            <a:xfrm>
              <a:off x="5960638" y="3083011"/>
              <a:ext cx="1508891" cy="1204064"/>
            </a:xfrm>
            <a:prstGeom prst="rect">
              <a:avLst/>
            </a:prstGeom>
          </p:spPr>
        </p:pic>
      </p:grpSp>
      <p:sp>
        <p:nvSpPr>
          <p:cNvPr id="18" name="テキスト ボックス 17">
            <a:extLst>
              <a:ext uri="{FF2B5EF4-FFF2-40B4-BE49-F238E27FC236}">
                <a16:creationId xmlns:a16="http://schemas.microsoft.com/office/drawing/2014/main" id="{ECCB1A97-337E-4150-AD71-7A60555386C9}"/>
              </a:ext>
            </a:extLst>
          </p:cNvPr>
          <p:cNvSpPr txBox="1"/>
          <p:nvPr/>
        </p:nvSpPr>
        <p:spPr>
          <a:xfrm>
            <a:off x="136435" y="2241738"/>
            <a:ext cx="4104456" cy="646331"/>
          </a:xfrm>
          <a:prstGeom prst="rect">
            <a:avLst/>
          </a:prstGeom>
          <a:noFill/>
        </p:spPr>
        <p:txBody>
          <a:bodyPr wrap="square">
            <a:spAutoFit/>
          </a:bodyPr>
          <a:lstStyle/>
          <a:p>
            <a:r>
              <a:rPr lang="ja-JP" altLang="en-US" dirty="0">
                <a:latin typeface="HGP創英角ｺﾞｼｯｸUB" panose="020B0900000000000000" pitchFamily="50" charset="-128"/>
                <a:ea typeface="HGP創英角ｺﾞｼｯｸUB" panose="020B0900000000000000" pitchFamily="50" charset="-128"/>
              </a:rPr>
              <a:t>❶　魅力的な情報を揃えて</a:t>
            </a:r>
            <a:endParaRPr lang="en-US" altLang="ja-JP" dirty="0">
              <a:latin typeface="HGP創英角ｺﾞｼｯｸUB" panose="020B0900000000000000" pitchFamily="50" charset="-128"/>
              <a:ea typeface="HGP創英角ｺﾞｼｯｸUB" panose="020B0900000000000000" pitchFamily="50" charset="-128"/>
            </a:endParaRPr>
          </a:p>
          <a:p>
            <a:r>
              <a:rPr lang="ja-JP" altLang="en-US" dirty="0">
                <a:latin typeface="HGP創英角ｺﾞｼｯｸUB" panose="020B0900000000000000" pitchFamily="50" charset="-128"/>
                <a:ea typeface="HGP創英角ｺﾞｼｯｸUB" panose="020B0900000000000000" pitchFamily="50" charset="-128"/>
              </a:rPr>
              <a:t>オンライン上で準備すること</a:t>
            </a:r>
            <a:endParaRPr lang="ja-JP" altLang="en-US" dirty="0"/>
          </a:p>
        </p:txBody>
      </p:sp>
      <p:sp>
        <p:nvSpPr>
          <p:cNvPr id="19" name="テキスト ボックス 18">
            <a:extLst>
              <a:ext uri="{FF2B5EF4-FFF2-40B4-BE49-F238E27FC236}">
                <a16:creationId xmlns:a16="http://schemas.microsoft.com/office/drawing/2014/main" id="{D78E5ACD-6100-4244-A508-ACB2CB24ECE3}"/>
              </a:ext>
            </a:extLst>
          </p:cNvPr>
          <p:cNvSpPr txBox="1"/>
          <p:nvPr/>
        </p:nvSpPr>
        <p:spPr>
          <a:xfrm>
            <a:off x="5013949" y="2241738"/>
            <a:ext cx="4104456" cy="646331"/>
          </a:xfrm>
          <a:prstGeom prst="rect">
            <a:avLst/>
          </a:prstGeom>
          <a:noFill/>
        </p:spPr>
        <p:txBody>
          <a:bodyPr wrap="square">
            <a:spAutoFit/>
          </a:bodyPr>
          <a:lstStyle/>
          <a:p>
            <a:r>
              <a:rPr lang="ja-JP" altLang="en-US" dirty="0">
                <a:latin typeface="HGP創英角ｺﾞｼｯｸUB" panose="020B0900000000000000" pitchFamily="50" charset="-128"/>
                <a:ea typeface="HGP創英角ｺﾞｼｯｸUB" panose="020B0900000000000000" pitchFamily="50" charset="-128"/>
              </a:rPr>
              <a:t>❷　沢山の人に閲覧してもらえるように</a:t>
            </a:r>
            <a:endParaRPr lang="en-US" altLang="ja-JP" dirty="0">
              <a:latin typeface="HGP創英角ｺﾞｼｯｸUB" panose="020B0900000000000000" pitchFamily="50" charset="-128"/>
              <a:ea typeface="HGP創英角ｺﾞｼｯｸUB" panose="020B0900000000000000" pitchFamily="50" charset="-128"/>
            </a:endParaRPr>
          </a:p>
          <a:p>
            <a:r>
              <a:rPr lang="ja-JP" altLang="en-US" dirty="0">
                <a:latin typeface="HGP創英角ｺﾞｼｯｸUB" panose="020B0900000000000000" pitchFamily="50" charset="-128"/>
                <a:ea typeface="HGP創英角ｺﾞｼｯｸUB" panose="020B0900000000000000" pitchFamily="50" charset="-128"/>
              </a:rPr>
              <a:t>様々な工夫を凝らすこと</a:t>
            </a:r>
            <a:endParaRPr lang="ja-JP" altLang="en-US" dirty="0"/>
          </a:p>
        </p:txBody>
      </p:sp>
    </p:spTree>
    <p:extLst>
      <p:ext uri="{BB962C8B-B14F-4D97-AF65-F5344CB8AC3E}">
        <p14:creationId xmlns:p14="http://schemas.microsoft.com/office/powerpoint/2010/main" val="2429940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10</a:t>
            </a:fld>
            <a:endParaRPr lang="en-US" altLang="ja-JP" dirty="0"/>
          </a:p>
        </p:txBody>
      </p:sp>
      <p:sp>
        <p:nvSpPr>
          <p:cNvPr id="9" name="Rectangle 7"/>
          <p:cNvSpPr>
            <a:spLocks noChangeArrowheads="1"/>
          </p:cNvSpPr>
          <p:nvPr/>
        </p:nvSpPr>
        <p:spPr bwMode="auto">
          <a:xfrm>
            <a:off x="251520" y="1412775"/>
            <a:ext cx="8640960" cy="9508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トラフィックをる増やすためには、</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rPr>
              <a:t>Google</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や</a:t>
            </a:r>
            <a:r>
              <a:rPr lang="en-US" altLang="ja-JP" sz="2000" dirty="0" err="1">
                <a:solidFill>
                  <a:srgbClr val="FF0000"/>
                </a:solidFill>
                <a:latin typeface="HGP創英角ｺﾞｼｯｸUB" panose="020B0900000000000000" pitchFamily="50" charset="-128"/>
                <a:ea typeface="HGP創英角ｺﾞｼｯｸUB" panose="020B0900000000000000" pitchFamily="50" charset="-128"/>
              </a:rPr>
              <a:t>yahoo!</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 </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rPr>
              <a:t>JAPAN</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といった検索サイトで</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rPr>
              <a:t>  </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沢山検索されるように仕組みを作ること</a:t>
            </a:r>
            <a:r>
              <a:rPr lang="ja-JP" altLang="en-US" sz="2000" dirty="0">
                <a:latin typeface="HGP創英角ｺﾞｼｯｸUB" panose="020B0900000000000000" pitchFamily="50" charset="-128"/>
                <a:ea typeface="HGP創英角ｺﾞｼｯｸUB" panose="020B0900000000000000" pitchFamily="50" charset="-128"/>
              </a:rPr>
              <a:t>です。そのために理解する必要があるのが、</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rPr>
              <a:t>SEO</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a:t>
            </a: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と</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rPr>
              <a:t>SEM</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a:t>
            </a: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という考え方です</a:t>
            </a:r>
            <a:r>
              <a:rPr lang="ja-JP" altLang="en-US" sz="2000" dirty="0">
                <a:latin typeface="HGP創英角ｺﾞｼｯｸUB" panose="020B0900000000000000" pitchFamily="50" charset="-128"/>
                <a:ea typeface="HGP創英角ｺﾞｼｯｸUB" panose="020B0900000000000000" pitchFamily="50" charset="-128"/>
              </a:rPr>
              <a:t>。</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3" name="正方形/長方形 12">
            <a:extLst>
              <a:ext uri="{FF2B5EF4-FFF2-40B4-BE49-F238E27FC236}">
                <a16:creationId xmlns:a16="http://schemas.microsoft.com/office/drawing/2014/main" id="{DE12E62C-4C85-4CA3-B283-FE53A266236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トラフィックの増やし方</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23" name="テキスト ボックス 22">
            <a:extLst>
              <a:ext uri="{FF2B5EF4-FFF2-40B4-BE49-F238E27FC236}">
                <a16:creationId xmlns:a16="http://schemas.microsoft.com/office/drawing/2014/main" id="{5153A386-0939-4B76-9F69-9FA83084A10C}"/>
              </a:ext>
            </a:extLst>
          </p:cNvPr>
          <p:cNvSpPr txBox="1"/>
          <p:nvPr/>
        </p:nvSpPr>
        <p:spPr>
          <a:xfrm>
            <a:off x="346296" y="2601904"/>
            <a:ext cx="3789356" cy="1077218"/>
          </a:xfrm>
          <a:prstGeom prst="rect">
            <a:avLst/>
          </a:prstGeom>
          <a:solidFill>
            <a:schemeClr val="tx1"/>
          </a:solidFill>
        </p:spPr>
        <p:txBody>
          <a:bodyPr wrap="square">
            <a:spAutoFit/>
          </a:bodyPr>
          <a:lstStyle/>
          <a:p>
            <a:r>
              <a:rPr lang="en-US" altLang="ja-JP" sz="2400" dirty="0">
                <a:solidFill>
                  <a:schemeClr val="bg1"/>
                </a:solidFill>
                <a:latin typeface="HGP創英角ｺﾞｼｯｸUB" panose="020B0900000000000000" pitchFamily="50" charset="-128"/>
                <a:ea typeface="HGP創英角ｺﾞｼｯｸUB" panose="020B0900000000000000" pitchFamily="50" charset="-128"/>
              </a:rPr>
              <a:t>SEO</a:t>
            </a: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2000" dirty="0">
                <a:solidFill>
                  <a:schemeClr val="bg1"/>
                </a:solidFill>
                <a:latin typeface="HGP創英角ｺﾞｼｯｸUB" panose="020B0900000000000000" pitchFamily="50" charset="-128"/>
                <a:ea typeface="HGP創英角ｺﾞｼｯｸUB" panose="020B0900000000000000" pitchFamily="50" charset="-128"/>
              </a:rPr>
              <a:t>Search Engine</a:t>
            </a: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 </a:t>
            </a:r>
            <a:r>
              <a:rPr lang="en-US" altLang="ja-JP" sz="2000" dirty="0">
                <a:solidFill>
                  <a:schemeClr val="bg1"/>
                </a:solidFill>
                <a:latin typeface="HGP創英角ｺﾞｼｯｸUB" panose="020B0900000000000000" pitchFamily="50" charset="-128"/>
                <a:ea typeface="HGP創英角ｺﾞｼｯｸUB" panose="020B0900000000000000" pitchFamily="50" charset="-128"/>
              </a:rPr>
              <a:t>Optimization</a:t>
            </a: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2000" dirty="0">
                <a:solidFill>
                  <a:schemeClr val="bg1"/>
                </a:solidFill>
                <a:latin typeface="HGP創英角ｺﾞｼｯｸUB" panose="020B0900000000000000" pitchFamily="50" charset="-128"/>
                <a:ea typeface="HGP創英角ｺﾞｼｯｸUB" panose="020B0900000000000000" pitchFamily="50" charset="-128"/>
              </a:rPr>
              <a:t> </a:t>
            </a: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検索エンジン最適化</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5" name="テキスト ボックス 24">
            <a:extLst>
              <a:ext uri="{FF2B5EF4-FFF2-40B4-BE49-F238E27FC236}">
                <a16:creationId xmlns:a16="http://schemas.microsoft.com/office/drawing/2014/main" id="{7DF97B9E-A6B5-49FA-8716-B074185A9D4E}"/>
              </a:ext>
            </a:extLst>
          </p:cNvPr>
          <p:cNvSpPr txBox="1"/>
          <p:nvPr/>
        </p:nvSpPr>
        <p:spPr>
          <a:xfrm>
            <a:off x="5008349" y="2601904"/>
            <a:ext cx="3789355" cy="1077218"/>
          </a:xfrm>
          <a:prstGeom prst="rect">
            <a:avLst/>
          </a:prstGeom>
          <a:solidFill>
            <a:schemeClr val="tx1"/>
          </a:solidFill>
        </p:spPr>
        <p:txBody>
          <a:bodyPr wrap="square">
            <a:spAutoFit/>
          </a:bodyPr>
          <a:lstStyle/>
          <a:p>
            <a:r>
              <a:rPr lang="en-US" altLang="ja-JP" sz="2400" dirty="0">
                <a:solidFill>
                  <a:schemeClr val="bg1"/>
                </a:solidFill>
                <a:latin typeface="HGP創英角ｺﾞｼｯｸUB" panose="020B0900000000000000" pitchFamily="50" charset="-128"/>
                <a:ea typeface="HGP創英角ｺﾞｼｯｸUB" panose="020B0900000000000000" pitchFamily="50" charset="-128"/>
              </a:rPr>
              <a:t>SEM</a:t>
            </a: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2000" dirty="0">
                <a:solidFill>
                  <a:schemeClr val="bg1"/>
                </a:solidFill>
                <a:latin typeface="HGP創英角ｺﾞｼｯｸUB" panose="020B0900000000000000" pitchFamily="50" charset="-128"/>
                <a:ea typeface="HGP創英角ｺﾞｼｯｸUB" panose="020B0900000000000000" pitchFamily="50" charset="-128"/>
              </a:rPr>
              <a:t>Search Engine Marketing</a:t>
            </a: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2000" dirty="0">
                <a:solidFill>
                  <a:schemeClr val="bg1"/>
                </a:solidFill>
                <a:latin typeface="HGP創英角ｺﾞｼｯｸUB" panose="020B0900000000000000" pitchFamily="50" charset="-128"/>
                <a:ea typeface="HGP創英角ｺﾞｼｯｸUB" panose="020B0900000000000000" pitchFamily="50" charset="-128"/>
              </a:rPr>
              <a:t> </a:t>
            </a: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検索エンジンマーケティング</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6" name="テキスト ボックス 25">
            <a:extLst>
              <a:ext uri="{FF2B5EF4-FFF2-40B4-BE49-F238E27FC236}">
                <a16:creationId xmlns:a16="http://schemas.microsoft.com/office/drawing/2014/main" id="{239B45AC-BD3A-4819-AB0A-E01D78E5550E}"/>
              </a:ext>
            </a:extLst>
          </p:cNvPr>
          <p:cNvSpPr txBox="1"/>
          <p:nvPr/>
        </p:nvSpPr>
        <p:spPr>
          <a:xfrm>
            <a:off x="346296" y="3817457"/>
            <a:ext cx="3789356" cy="1938992"/>
          </a:xfrm>
          <a:prstGeom prst="rect">
            <a:avLst/>
          </a:prstGeom>
          <a:noFill/>
        </p:spPr>
        <p:txBody>
          <a:bodyPr wrap="square">
            <a:spAutoFit/>
          </a:bodyPr>
          <a:lstStyle/>
          <a:p>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Google</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や</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Yahoo!</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 </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JAPAN</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などの</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検索エンジンで検索した際、</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検索結果ページの上位に</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WEB</a:t>
            </a: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サイトやコンテンツを表示させる</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こと。いわゆる自然検索で上位</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表示させることです。</a:t>
            </a:r>
          </a:p>
        </p:txBody>
      </p:sp>
      <p:sp>
        <p:nvSpPr>
          <p:cNvPr id="27" name="テキスト ボックス 26">
            <a:extLst>
              <a:ext uri="{FF2B5EF4-FFF2-40B4-BE49-F238E27FC236}">
                <a16:creationId xmlns:a16="http://schemas.microsoft.com/office/drawing/2014/main" id="{77A31A54-D0DA-4F24-93DE-98A2227E358C}"/>
              </a:ext>
            </a:extLst>
          </p:cNvPr>
          <p:cNvSpPr txBox="1"/>
          <p:nvPr/>
        </p:nvSpPr>
        <p:spPr>
          <a:xfrm>
            <a:off x="5164331" y="3817457"/>
            <a:ext cx="3789356" cy="2246769"/>
          </a:xfrm>
          <a:prstGeom prst="rect">
            <a:avLst/>
          </a:prstGeom>
          <a:noFill/>
        </p:spPr>
        <p:txBody>
          <a:bodyPr wrap="square">
            <a:spAutoFit/>
          </a:bodyPr>
          <a:lstStyle/>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検索エンジンを効果的に活用してマーケティングを実施すること。</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主な</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SEM</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には有料広告である</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「リスティング広告」を駆使して</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トラフィックを増やすことが</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挙げられます。</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なお、</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SEO</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は</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SEM</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に含まれます。</a:t>
            </a:r>
          </a:p>
        </p:txBody>
      </p:sp>
    </p:spTree>
    <p:extLst>
      <p:ext uri="{BB962C8B-B14F-4D97-AF65-F5344CB8AC3E}">
        <p14:creationId xmlns:p14="http://schemas.microsoft.com/office/powerpoint/2010/main" val="3025942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11</a:t>
            </a:fld>
            <a:endParaRPr lang="en-US" altLang="ja-JP" dirty="0"/>
          </a:p>
        </p:txBody>
      </p:sp>
      <p:sp>
        <p:nvSpPr>
          <p:cNvPr id="9" name="Rectangle 7"/>
          <p:cNvSpPr>
            <a:spLocks noChangeArrowheads="1"/>
          </p:cNvSpPr>
          <p:nvPr/>
        </p:nvSpPr>
        <p:spPr bwMode="auto">
          <a:xfrm>
            <a:off x="251520" y="1412774"/>
            <a:ext cx="8640960" cy="86409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ユーザーに検索してもらうために、</a:t>
            </a:r>
            <a:r>
              <a:rPr lang="en-US" altLang="ja-JP" sz="2000" dirty="0">
                <a:latin typeface="HGP創英角ｺﾞｼｯｸUB" panose="020B0900000000000000" pitchFamily="50" charset="-128"/>
                <a:ea typeface="HGP創英角ｺﾞｼｯｸUB" panose="020B0900000000000000" pitchFamily="50" charset="-128"/>
              </a:rPr>
              <a:t>SEM</a:t>
            </a:r>
            <a:r>
              <a:rPr lang="ja-JP" altLang="en-US" sz="2000" dirty="0">
                <a:latin typeface="HGP創英角ｺﾞｼｯｸUB" panose="020B0900000000000000" pitchFamily="50" charset="-128"/>
                <a:ea typeface="HGP創英角ｺﾞｼｯｸUB" panose="020B0900000000000000" pitchFamily="50" charset="-128"/>
              </a:rPr>
              <a:t>を実施し、多くのトラフィックを獲得することを目標とします。リスティング広告、バナー広告の活用や</a:t>
            </a:r>
            <a:r>
              <a:rPr lang="en-US" altLang="ja-JP" sz="2000" dirty="0">
                <a:latin typeface="HGP創英角ｺﾞｼｯｸUB" panose="020B0900000000000000" pitchFamily="50" charset="-128"/>
                <a:ea typeface="HGP創英角ｺﾞｼｯｸUB" panose="020B0900000000000000" pitchFamily="50" charset="-128"/>
              </a:rPr>
              <a:t>SEO</a:t>
            </a:r>
            <a:r>
              <a:rPr lang="ja-JP" altLang="en-US" sz="2000" dirty="0">
                <a:latin typeface="HGP創英角ｺﾞｼｯｸUB" panose="020B0900000000000000" pitchFamily="50" charset="-128"/>
                <a:ea typeface="HGP創英角ｺﾞｼｯｸUB" panose="020B0900000000000000" pitchFamily="50" charset="-128"/>
              </a:rPr>
              <a:t>対策実施などで、検索画面の上位表示を目指します。</a:t>
            </a:r>
            <a:endParaRPr lang="en-US" altLang="ja-JP" sz="2000" dirty="0">
              <a:latin typeface="HGP創英角ｺﾞｼｯｸUB" panose="020B0900000000000000" pitchFamily="50" charset="-128"/>
              <a:ea typeface="HGP創英角ｺﾞｼｯｸUB" panose="020B0900000000000000" pitchFamily="50" charset="-128"/>
            </a:endParaRPr>
          </a:p>
        </p:txBody>
      </p:sp>
      <p:pic>
        <p:nvPicPr>
          <p:cNvPr id="3" name="図 2">
            <a:extLst>
              <a:ext uri="{FF2B5EF4-FFF2-40B4-BE49-F238E27FC236}">
                <a16:creationId xmlns:a16="http://schemas.microsoft.com/office/drawing/2014/main" id="{7A180FFA-B4FD-4E18-9C4A-EB6451D1BC69}"/>
              </a:ext>
            </a:extLst>
          </p:cNvPr>
          <p:cNvPicPr>
            <a:picLocks noChangeAspect="1"/>
          </p:cNvPicPr>
          <p:nvPr/>
        </p:nvPicPr>
        <p:blipFill>
          <a:blip r:embed="rId3"/>
          <a:stretch>
            <a:fillRect/>
          </a:stretch>
        </p:blipFill>
        <p:spPr>
          <a:xfrm>
            <a:off x="36512" y="2346047"/>
            <a:ext cx="4535488" cy="3631360"/>
          </a:xfrm>
          <a:prstGeom prst="rect">
            <a:avLst/>
          </a:prstGeom>
        </p:spPr>
      </p:pic>
      <p:sp>
        <p:nvSpPr>
          <p:cNvPr id="5" name="正方形/長方形 4">
            <a:extLst>
              <a:ext uri="{FF2B5EF4-FFF2-40B4-BE49-F238E27FC236}">
                <a16:creationId xmlns:a16="http://schemas.microsoft.com/office/drawing/2014/main" id="{30D38186-FC1E-43FE-8C2F-0737F92A4611}"/>
              </a:ext>
            </a:extLst>
          </p:cNvPr>
          <p:cNvSpPr/>
          <p:nvPr/>
        </p:nvSpPr>
        <p:spPr>
          <a:xfrm>
            <a:off x="539552" y="3097736"/>
            <a:ext cx="3960440" cy="1728192"/>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id="{EEFC4BA4-4F68-4556-A07A-F5D3E6E9F5C9}"/>
              </a:ext>
            </a:extLst>
          </p:cNvPr>
          <p:cNvSpPr/>
          <p:nvPr/>
        </p:nvSpPr>
        <p:spPr>
          <a:xfrm>
            <a:off x="539741" y="4930619"/>
            <a:ext cx="3960440" cy="1046788"/>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a:extLst>
              <a:ext uri="{FF2B5EF4-FFF2-40B4-BE49-F238E27FC236}">
                <a16:creationId xmlns:a16="http://schemas.microsoft.com/office/drawing/2014/main" id="{35B61FE9-5C52-4906-A666-306019FFBF1C}"/>
              </a:ext>
            </a:extLst>
          </p:cNvPr>
          <p:cNvSpPr txBox="1"/>
          <p:nvPr/>
        </p:nvSpPr>
        <p:spPr>
          <a:xfrm>
            <a:off x="1044116" y="6183814"/>
            <a:ext cx="2520280" cy="369332"/>
          </a:xfrm>
          <a:prstGeom prst="rect">
            <a:avLst/>
          </a:prstGeom>
          <a:noFill/>
        </p:spPr>
        <p:txBody>
          <a:bodyPr wrap="square">
            <a:spAutoFit/>
          </a:bodyPr>
          <a:lstStyle/>
          <a:p>
            <a:r>
              <a:rPr lang="ja-JP" altLang="en-US" dirty="0">
                <a:latin typeface="+mn-ea"/>
                <a:ea typeface="+mn-ea"/>
              </a:rPr>
              <a:t>リスティング広告</a:t>
            </a:r>
            <a:endParaRPr lang="ja-JP" altLang="en-US" sz="1800" dirty="0">
              <a:latin typeface="+mn-ea"/>
              <a:ea typeface="+mn-ea"/>
            </a:endParaRPr>
          </a:p>
        </p:txBody>
      </p:sp>
      <p:pic>
        <p:nvPicPr>
          <p:cNvPr id="7" name="図 6">
            <a:extLst>
              <a:ext uri="{FF2B5EF4-FFF2-40B4-BE49-F238E27FC236}">
                <a16:creationId xmlns:a16="http://schemas.microsoft.com/office/drawing/2014/main" id="{7BAF6F7D-05DA-4903-8ACD-C0AE09988E38}"/>
              </a:ext>
            </a:extLst>
          </p:cNvPr>
          <p:cNvPicPr>
            <a:picLocks noChangeAspect="1"/>
          </p:cNvPicPr>
          <p:nvPr/>
        </p:nvPicPr>
        <p:blipFill>
          <a:blip r:embed="rId4"/>
          <a:stretch>
            <a:fillRect/>
          </a:stretch>
        </p:blipFill>
        <p:spPr>
          <a:xfrm>
            <a:off x="4498452" y="2276872"/>
            <a:ext cx="4471147" cy="3369920"/>
          </a:xfrm>
          <a:prstGeom prst="rect">
            <a:avLst/>
          </a:prstGeom>
        </p:spPr>
      </p:pic>
      <p:sp>
        <p:nvSpPr>
          <p:cNvPr id="24" name="正方形/長方形 23">
            <a:extLst>
              <a:ext uri="{FF2B5EF4-FFF2-40B4-BE49-F238E27FC236}">
                <a16:creationId xmlns:a16="http://schemas.microsoft.com/office/drawing/2014/main" id="{4CAC0A6A-6CE0-4824-8FE4-74903C9DFC66}"/>
              </a:ext>
            </a:extLst>
          </p:cNvPr>
          <p:cNvSpPr/>
          <p:nvPr/>
        </p:nvSpPr>
        <p:spPr>
          <a:xfrm>
            <a:off x="5003033" y="3140298"/>
            <a:ext cx="3745431" cy="2506494"/>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a:extLst>
              <a:ext uri="{FF2B5EF4-FFF2-40B4-BE49-F238E27FC236}">
                <a16:creationId xmlns:a16="http://schemas.microsoft.com/office/drawing/2014/main" id="{33F12454-5103-4BB5-9BDF-2B8F201295F2}"/>
              </a:ext>
            </a:extLst>
          </p:cNvPr>
          <p:cNvSpPr txBox="1"/>
          <p:nvPr/>
        </p:nvSpPr>
        <p:spPr>
          <a:xfrm>
            <a:off x="5615608" y="6183814"/>
            <a:ext cx="2520280" cy="369332"/>
          </a:xfrm>
          <a:prstGeom prst="rect">
            <a:avLst/>
          </a:prstGeom>
          <a:noFill/>
        </p:spPr>
        <p:txBody>
          <a:bodyPr wrap="square">
            <a:spAutoFit/>
          </a:bodyPr>
          <a:lstStyle/>
          <a:p>
            <a:r>
              <a:rPr lang="ja-JP" altLang="en-US" dirty="0">
                <a:latin typeface="+mn-ea"/>
                <a:ea typeface="+mn-ea"/>
              </a:rPr>
              <a:t>自然検索</a:t>
            </a:r>
            <a:endParaRPr lang="ja-JP" altLang="en-US" sz="1800" dirty="0">
              <a:latin typeface="+mn-ea"/>
              <a:ea typeface="+mn-ea"/>
            </a:endParaRPr>
          </a:p>
        </p:txBody>
      </p:sp>
      <p:sp>
        <p:nvSpPr>
          <p:cNvPr id="29" name="テキスト ボックス 28">
            <a:extLst>
              <a:ext uri="{FF2B5EF4-FFF2-40B4-BE49-F238E27FC236}">
                <a16:creationId xmlns:a16="http://schemas.microsoft.com/office/drawing/2014/main" id="{FD345BBE-C4A4-4180-B2D7-51D34B4E50D2}"/>
              </a:ext>
            </a:extLst>
          </p:cNvPr>
          <p:cNvSpPr txBox="1"/>
          <p:nvPr/>
        </p:nvSpPr>
        <p:spPr>
          <a:xfrm>
            <a:off x="6291713" y="5790958"/>
            <a:ext cx="2456751"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
        <p:nvSpPr>
          <p:cNvPr id="30" name="正方形/長方形 29">
            <a:extLst>
              <a:ext uri="{FF2B5EF4-FFF2-40B4-BE49-F238E27FC236}">
                <a16:creationId xmlns:a16="http://schemas.microsoft.com/office/drawing/2014/main" id="{E3078292-4184-49D8-96B6-B2721B1DA69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トラフィックの増やし方</a:t>
            </a:r>
            <a:endParaRPr lang="en-US" altLang="ja-JP" sz="24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778840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12</a:t>
            </a:fld>
            <a:endParaRPr lang="en-US" altLang="ja-JP" dirty="0"/>
          </a:p>
        </p:txBody>
      </p:sp>
      <p:sp>
        <p:nvSpPr>
          <p:cNvPr id="9" name="Rectangle 7"/>
          <p:cNvSpPr>
            <a:spLocks noChangeArrowheads="1"/>
          </p:cNvSpPr>
          <p:nvPr/>
        </p:nvSpPr>
        <p:spPr bwMode="auto">
          <a:xfrm>
            <a:off x="251520" y="1412775"/>
            <a:ext cx="8640960" cy="44918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デバイスや国によっても、主に使われる検索エンジンが異なります。</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30" name="正方形/長方形 29">
            <a:extLst>
              <a:ext uri="{FF2B5EF4-FFF2-40B4-BE49-F238E27FC236}">
                <a16:creationId xmlns:a16="http://schemas.microsoft.com/office/drawing/2014/main" id="{E3078292-4184-49D8-96B6-B2721B1DA69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検索エンジンの特徴</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6146" name="Picture 2" descr="日本の検索エンジンシェア推移（PC）">
            <a:extLst>
              <a:ext uri="{FF2B5EF4-FFF2-40B4-BE49-F238E27FC236}">
                <a16:creationId xmlns:a16="http://schemas.microsoft.com/office/drawing/2014/main" id="{14541B37-3BEC-4942-B2BB-BF631BA28E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1" y="2173255"/>
            <a:ext cx="4235205" cy="43196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6148" name="Picture 4" descr="日本の検索エンジンシェア推移（スマホ）">
            <a:extLst>
              <a:ext uri="{FF2B5EF4-FFF2-40B4-BE49-F238E27FC236}">
                <a16:creationId xmlns:a16="http://schemas.microsoft.com/office/drawing/2014/main" id="{9ABE3F9E-8FDB-4DFD-8DEB-408387F8CB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3905" y="2173255"/>
            <a:ext cx="4235205" cy="43196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7" name="Rectangle 7">
            <a:extLst>
              <a:ext uri="{FF2B5EF4-FFF2-40B4-BE49-F238E27FC236}">
                <a16:creationId xmlns:a16="http://schemas.microsoft.com/office/drawing/2014/main" id="{D3FA6547-901F-437D-866A-0E023245E326}"/>
              </a:ext>
            </a:extLst>
          </p:cNvPr>
          <p:cNvSpPr>
            <a:spLocks noChangeArrowheads="1"/>
          </p:cNvSpPr>
          <p:nvPr/>
        </p:nvSpPr>
        <p:spPr bwMode="auto">
          <a:xfrm>
            <a:off x="125661" y="1809487"/>
            <a:ext cx="3134008" cy="31129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　パソコンでの検索（日本）</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18" name="Rectangle 7">
            <a:extLst>
              <a:ext uri="{FF2B5EF4-FFF2-40B4-BE49-F238E27FC236}">
                <a16:creationId xmlns:a16="http://schemas.microsoft.com/office/drawing/2014/main" id="{A6518D71-FDD2-4A8E-A47A-AE63C2000710}"/>
              </a:ext>
            </a:extLst>
          </p:cNvPr>
          <p:cNvSpPr>
            <a:spLocks noChangeArrowheads="1"/>
          </p:cNvSpPr>
          <p:nvPr/>
        </p:nvSpPr>
        <p:spPr bwMode="auto">
          <a:xfrm>
            <a:off x="4739321" y="1808130"/>
            <a:ext cx="3134008" cy="31129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　スマホでの検索（日本）</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22" name="テキスト ボックス 21">
            <a:extLst>
              <a:ext uri="{FF2B5EF4-FFF2-40B4-BE49-F238E27FC236}">
                <a16:creationId xmlns:a16="http://schemas.microsoft.com/office/drawing/2014/main" id="{EC35CF11-6540-477F-A025-92E48C5DA848}"/>
              </a:ext>
            </a:extLst>
          </p:cNvPr>
          <p:cNvSpPr txBox="1"/>
          <p:nvPr/>
        </p:nvSpPr>
        <p:spPr>
          <a:xfrm>
            <a:off x="6156176" y="6541313"/>
            <a:ext cx="2456751"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SYMMETRIC Co., Ltd</a:t>
            </a:r>
            <a:r>
              <a:rPr lang="ja-JP" altLang="en-US" sz="700" dirty="0"/>
              <a:t>「ホームページ」</a:t>
            </a:r>
            <a:endParaRPr lang="en-US" altLang="ja-JP" sz="700" dirty="0"/>
          </a:p>
        </p:txBody>
      </p:sp>
    </p:spTree>
    <p:extLst>
      <p:ext uri="{BB962C8B-B14F-4D97-AF65-F5344CB8AC3E}">
        <p14:creationId xmlns:p14="http://schemas.microsoft.com/office/powerpoint/2010/main" val="3387476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13</a:t>
            </a:fld>
            <a:endParaRPr lang="en-US" altLang="ja-JP" dirty="0"/>
          </a:p>
        </p:txBody>
      </p:sp>
      <p:sp>
        <p:nvSpPr>
          <p:cNvPr id="17" name="Rectangle 7">
            <a:extLst>
              <a:ext uri="{FF2B5EF4-FFF2-40B4-BE49-F238E27FC236}">
                <a16:creationId xmlns:a16="http://schemas.microsoft.com/office/drawing/2014/main" id="{D3FA6547-901F-437D-866A-0E023245E326}"/>
              </a:ext>
            </a:extLst>
          </p:cNvPr>
          <p:cNvSpPr>
            <a:spLocks noChangeArrowheads="1"/>
          </p:cNvSpPr>
          <p:nvPr/>
        </p:nvSpPr>
        <p:spPr bwMode="auto">
          <a:xfrm>
            <a:off x="125661" y="953641"/>
            <a:ext cx="3134008" cy="31129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　アメリカでの検索</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18" name="Rectangle 7">
            <a:extLst>
              <a:ext uri="{FF2B5EF4-FFF2-40B4-BE49-F238E27FC236}">
                <a16:creationId xmlns:a16="http://schemas.microsoft.com/office/drawing/2014/main" id="{A6518D71-FDD2-4A8E-A47A-AE63C2000710}"/>
              </a:ext>
            </a:extLst>
          </p:cNvPr>
          <p:cNvSpPr>
            <a:spLocks noChangeArrowheads="1"/>
          </p:cNvSpPr>
          <p:nvPr/>
        </p:nvSpPr>
        <p:spPr bwMode="auto">
          <a:xfrm>
            <a:off x="4739321" y="952284"/>
            <a:ext cx="3134008" cy="31129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　ロシアでの検索</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22" name="テキスト ボックス 21">
            <a:extLst>
              <a:ext uri="{FF2B5EF4-FFF2-40B4-BE49-F238E27FC236}">
                <a16:creationId xmlns:a16="http://schemas.microsoft.com/office/drawing/2014/main" id="{EC35CF11-6540-477F-A025-92E48C5DA848}"/>
              </a:ext>
            </a:extLst>
          </p:cNvPr>
          <p:cNvSpPr txBox="1"/>
          <p:nvPr/>
        </p:nvSpPr>
        <p:spPr>
          <a:xfrm>
            <a:off x="6386966" y="5978186"/>
            <a:ext cx="2456751"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SYMMETRIC Co., Ltd</a:t>
            </a:r>
            <a:r>
              <a:rPr lang="ja-JP" altLang="en-US" sz="700" dirty="0"/>
              <a:t>「ホームページ」</a:t>
            </a:r>
            <a:endParaRPr lang="en-US" altLang="ja-JP" sz="700" dirty="0"/>
          </a:p>
        </p:txBody>
      </p:sp>
      <p:pic>
        <p:nvPicPr>
          <p:cNvPr id="10244" name="Picture 4" descr="ロシアの検索エンジンシェア推移">
            <a:extLst>
              <a:ext uri="{FF2B5EF4-FFF2-40B4-BE49-F238E27FC236}">
                <a16:creationId xmlns:a16="http://schemas.microsoft.com/office/drawing/2014/main" id="{C9A043F5-17AF-4845-A833-1BFA363C46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9321" y="1384022"/>
            <a:ext cx="4235205" cy="434923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4" name="Picture 2" descr="アメリカの検索エンジンシェア推移">
            <a:extLst>
              <a:ext uri="{FF2B5EF4-FFF2-40B4-BE49-F238E27FC236}">
                <a16:creationId xmlns:a16="http://schemas.microsoft.com/office/drawing/2014/main" id="{E7360231-5AF8-440F-8F81-1A09BD0AAD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209" y="1384022"/>
            <a:ext cx="4235205" cy="43196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5124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14</a:t>
            </a:fld>
            <a:endParaRPr lang="en-US" altLang="ja-JP" dirty="0"/>
          </a:p>
        </p:txBody>
      </p:sp>
      <p:sp>
        <p:nvSpPr>
          <p:cNvPr id="17" name="Rectangle 7">
            <a:extLst>
              <a:ext uri="{FF2B5EF4-FFF2-40B4-BE49-F238E27FC236}">
                <a16:creationId xmlns:a16="http://schemas.microsoft.com/office/drawing/2014/main" id="{D3FA6547-901F-437D-866A-0E023245E326}"/>
              </a:ext>
            </a:extLst>
          </p:cNvPr>
          <p:cNvSpPr>
            <a:spLocks noChangeArrowheads="1"/>
          </p:cNvSpPr>
          <p:nvPr/>
        </p:nvSpPr>
        <p:spPr bwMode="auto">
          <a:xfrm>
            <a:off x="125661" y="953641"/>
            <a:ext cx="3134008" cy="31129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　中国での検索</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18" name="Rectangle 7">
            <a:extLst>
              <a:ext uri="{FF2B5EF4-FFF2-40B4-BE49-F238E27FC236}">
                <a16:creationId xmlns:a16="http://schemas.microsoft.com/office/drawing/2014/main" id="{A6518D71-FDD2-4A8E-A47A-AE63C2000710}"/>
              </a:ext>
            </a:extLst>
          </p:cNvPr>
          <p:cNvSpPr>
            <a:spLocks noChangeArrowheads="1"/>
          </p:cNvSpPr>
          <p:nvPr/>
        </p:nvSpPr>
        <p:spPr bwMode="auto">
          <a:xfrm>
            <a:off x="4739321" y="952284"/>
            <a:ext cx="3134008" cy="31129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　韓国での検索</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22" name="テキスト ボックス 21">
            <a:extLst>
              <a:ext uri="{FF2B5EF4-FFF2-40B4-BE49-F238E27FC236}">
                <a16:creationId xmlns:a16="http://schemas.microsoft.com/office/drawing/2014/main" id="{EC35CF11-6540-477F-A025-92E48C5DA848}"/>
              </a:ext>
            </a:extLst>
          </p:cNvPr>
          <p:cNvSpPr txBox="1"/>
          <p:nvPr/>
        </p:nvSpPr>
        <p:spPr>
          <a:xfrm>
            <a:off x="6386966" y="5978186"/>
            <a:ext cx="2456751"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SYMMETRIC Co., Ltd</a:t>
            </a:r>
            <a:r>
              <a:rPr lang="ja-JP" altLang="en-US" sz="700" dirty="0"/>
              <a:t>「ホームページ」</a:t>
            </a:r>
            <a:endParaRPr lang="en-US" altLang="ja-JP" sz="700" dirty="0"/>
          </a:p>
        </p:txBody>
      </p:sp>
      <p:pic>
        <p:nvPicPr>
          <p:cNvPr id="11266" name="Picture 2" descr="中国の検索エンジンシェア推移">
            <a:extLst>
              <a:ext uri="{FF2B5EF4-FFF2-40B4-BE49-F238E27FC236}">
                <a16:creationId xmlns:a16="http://schemas.microsoft.com/office/drawing/2014/main" id="{3081DB63-AF14-4BC9-AC02-3EA4E082F0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384022"/>
            <a:ext cx="4230201" cy="43196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268" name="Picture 4" descr="韓国の検索エンジンシェア推移">
            <a:extLst>
              <a:ext uri="{FF2B5EF4-FFF2-40B4-BE49-F238E27FC236}">
                <a16:creationId xmlns:a16="http://schemas.microsoft.com/office/drawing/2014/main" id="{490E9405-4FA8-4804-89D5-CD5805BA7B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4287" y="1384022"/>
            <a:ext cx="4230201" cy="43196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133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4E9839B-BB7B-4ED2-B6BA-4655E6B8B51C}"/>
              </a:ext>
            </a:extLst>
          </p:cNvPr>
          <p:cNvSpPr>
            <a:spLocks noGrp="1"/>
          </p:cNvSpPr>
          <p:nvPr>
            <p:ph type="sldNum" sz="quarter" idx="12"/>
          </p:nvPr>
        </p:nvSpPr>
        <p:spPr/>
        <p:txBody>
          <a:bodyPr/>
          <a:lstStyle/>
          <a:p>
            <a:pPr>
              <a:defRPr/>
            </a:pPr>
            <a:fld id="{22179739-F4A8-44EB-8B8E-F3F060272835}" type="slidenum">
              <a:rPr lang="ja-JP" altLang="en-US" smtClean="0"/>
              <a:pPr>
                <a:defRPr/>
              </a:pPr>
              <a:t>15</a:t>
            </a:fld>
            <a:endParaRPr lang="ja-JP" altLang="en-US" dirty="0"/>
          </a:p>
        </p:txBody>
      </p:sp>
      <p:sp>
        <p:nvSpPr>
          <p:cNvPr id="4" name="正方形/長方形 3">
            <a:extLst>
              <a:ext uri="{FF2B5EF4-FFF2-40B4-BE49-F238E27FC236}">
                <a16:creationId xmlns:a16="http://schemas.microsoft.com/office/drawing/2014/main" id="{3822E691-5332-4C5D-8541-7BC6FB1C08C6}"/>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１－２インターネット広告</a:t>
            </a:r>
          </a:p>
        </p:txBody>
      </p:sp>
    </p:spTree>
    <p:extLst>
      <p:ext uri="{BB962C8B-B14F-4D97-AF65-F5344CB8AC3E}">
        <p14:creationId xmlns:p14="http://schemas.microsoft.com/office/powerpoint/2010/main" val="4066000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16</a:t>
            </a:fld>
            <a:endParaRPr lang="en-US" altLang="ja-JP" dirty="0"/>
          </a:p>
        </p:txBody>
      </p:sp>
      <p:sp>
        <p:nvSpPr>
          <p:cNvPr id="10" name="Rectangle 7">
            <a:extLst>
              <a:ext uri="{FF2B5EF4-FFF2-40B4-BE49-F238E27FC236}">
                <a16:creationId xmlns:a16="http://schemas.microsoft.com/office/drawing/2014/main" id="{C0A1FC90-8C1E-4290-B153-60C6D08CE94F}"/>
              </a:ext>
            </a:extLst>
          </p:cNvPr>
          <p:cNvSpPr>
            <a:spLocks noChangeArrowheads="1"/>
          </p:cNvSpPr>
          <p:nvPr/>
        </p:nvSpPr>
        <p:spPr bwMode="auto">
          <a:xfrm>
            <a:off x="251520" y="1412775"/>
            <a:ext cx="8640960" cy="216024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人々に関心を持たせ購入を促進するために各種媒体を用いて商品・サービスの宣伝をする</a:t>
            </a:r>
            <a:r>
              <a:rPr lang="ja-JP" altLang="en-US" sz="2000">
                <a:latin typeface="HGP創英角ｺﾞｼｯｸUB" panose="020B0900000000000000" pitchFamily="50" charset="-128"/>
                <a:ea typeface="HGP創英角ｺﾞｼｯｸUB" panose="020B0900000000000000" pitchFamily="50" charset="-128"/>
              </a:rPr>
              <a:t>ことを「広告」と</a:t>
            </a:r>
            <a:r>
              <a:rPr lang="ja-JP" altLang="en-US" sz="2000" dirty="0">
                <a:latin typeface="HGP創英角ｺﾞｼｯｸUB" panose="020B0900000000000000" pitchFamily="50" charset="-128"/>
                <a:ea typeface="HGP創英角ｺﾞｼｯｸUB" panose="020B0900000000000000" pitchFamily="50" charset="-128"/>
              </a:rPr>
              <a:t>言います。一般的に有料</a:t>
            </a:r>
            <a:r>
              <a:rPr lang="ja-JP" altLang="en-US" sz="2000">
                <a:latin typeface="HGP創英角ｺﾞｼｯｸUB" panose="020B0900000000000000" pitchFamily="50" charset="-128"/>
                <a:ea typeface="HGP創英角ｺﾞｼｯｸUB" panose="020B0900000000000000" pitchFamily="50" charset="-128"/>
              </a:rPr>
              <a:t>のもの言い、媒体</a:t>
            </a:r>
            <a:r>
              <a:rPr lang="ja-JP" altLang="en-US" sz="2000" dirty="0">
                <a:latin typeface="HGP創英角ｺﾞｼｯｸUB" panose="020B0900000000000000" pitchFamily="50" charset="-128"/>
                <a:ea typeface="HGP創英角ｺﾞｼｯｸUB" panose="020B0900000000000000" pitchFamily="50" charset="-128"/>
              </a:rPr>
              <a:t>により広告料が決まってきます。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主な広告の種類は、テレビ、新聞、ラジオ、雑誌といったマスコミ</a:t>
            </a:r>
            <a:r>
              <a:rPr lang="en-US" altLang="ja-JP" sz="2000" dirty="0">
                <a:latin typeface="HGP創英角ｺﾞｼｯｸUB" panose="020B0900000000000000" pitchFamily="50" charset="-128"/>
                <a:ea typeface="HGP創英角ｺﾞｼｯｸUB" panose="020B0900000000000000" pitchFamily="50" charset="-128"/>
              </a:rPr>
              <a:t>4</a:t>
            </a:r>
            <a:r>
              <a:rPr lang="ja-JP" altLang="en-US" sz="2000" dirty="0">
                <a:latin typeface="HGP創英角ｺﾞｼｯｸUB" panose="020B0900000000000000" pitchFamily="50" charset="-128"/>
                <a:ea typeface="HGP創英角ｺﾞｼｯｸUB" panose="020B0900000000000000" pitchFamily="50" charset="-128"/>
              </a:rPr>
              <a:t>媒体に加え、バナー広告、リスティング広告、アフィリエイト広告、</a:t>
            </a:r>
            <a:r>
              <a:rPr lang="en-US" altLang="ja-JP" sz="2000" dirty="0">
                <a:latin typeface="HGP創英角ｺﾞｼｯｸUB" panose="020B0900000000000000" pitchFamily="50" charset="-128"/>
                <a:ea typeface="HGP創英角ｺﾞｼｯｸUB" panose="020B0900000000000000" pitchFamily="50" charset="-128"/>
              </a:rPr>
              <a:t>SNS</a:t>
            </a:r>
            <a:r>
              <a:rPr lang="ja-JP" altLang="en-US" sz="2000" dirty="0">
                <a:latin typeface="HGP創英角ｺﾞｼｯｸUB" panose="020B0900000000000000" pitchFamily="50" charset="-128"/>
                <a:ea typeface="HGP創英角ｺﾞｼｯｸUB" panose="020B0900000000000000" pitchFamily="50" charset="-128"/>
              </a:rPr>
              <a:t>広告、動画広告といったインターネット広告があります。</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61AB7564-7F5B-4C00-A23E-ABC9264E323E}"/>
              </a:ext>
            </a:extLst>
          </p:cNvPr>
          <p:cNvSpPr/>
          <p:nvPr/>
        </p:nvSpPr>
        <p:spPr>
          <a:xfrm>
            <a:off x="179511" y="764705"/>
            <a:ext cx="2611318"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広告の種類</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12290" name="Picture 2" descr="テレビ">
            <a:extLst>
              <a:ext uri="{FF2B5EF4-FFF2-40B4-BE49-F238E27FC236}">
                <a16:creationId xmlns:a16="http://schemas.microsoft.com/office/drawing/2014/main" id="{5FCB45EC-A41B-4E6F-861E-119F91BB16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080" y="3227645"/>
            <a:ext cx="1701162" cy="1701162"/>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ラジオ">
            <a:extLst>
              <a:ext uri="{FF2B5EF4-FFF2-40B4-BE49-F238E27FC236}">
                <a16:creationId xmlns:a16="http://schemas.microsoft.com/office/drawing/2014/main" id="{4C8963DB-C920-4B99-95AD-13345091AF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3227645"/>
            <a:ext cx="1701162" cy="1701162"/>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新聞">
            <a:extLst>
              <a:ext uri="{FF2B5EF4-FFF2-40B4-BE49-F238E27FC236}">
                <a16:creationId xmlns:a16="http://schemas.microsoft.com/office/drawing/2014/main" id="{022C5B64-98FC-49A3-A2A1-861AADBCDD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971" y="4863374"/>
            <a:ext cx="1681381" cy="1701162"/>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雑誌">
            <a:extLst>
              <a:ext uri="{FF2B5EF4-FFF2-40B4-BE49-F238E27FC236}">
                <a16:creationId xmlns:a16="http://schemas.microsoft.com/office/drawing/2014/main" id="{7BAE8948-E6FE-4834-928C-7F5226297FE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3768" y="4863374"/>
            <a:ext cx="1701162" cy="1701162"/>
          </a:xfrm>
          <a:prstGeom prst="rect">
            <a:avLst/>
          </a:prstGeom>
          <a:noFill/>
          <a:extLst>
            <a:ext uri="{909E8E84-426E-40DD-AFC4-6F175D3DCCD1}">
              <a14:hiddenFill xmlns:a14="http://schemas.microsoft.com/office/drawing/2010/main">
                <a:solidFill>
                  <a:srgbClr val="FFFFFF"/>
                </a:solidFill>
              </a14:hiddenFill>
            </a:ext>
          </a:extLst>
        </p:spPr>
      </p:pic>
      <p:pic>
        <p:nvPicPr>
          <p:cNvPr id="12298" name="Picture 10" descr="メール">
            <a:extLst>
              <a:ext uri="{FF2B5EF4-FFF2-40B4-BE49-F238E27FC236}">
                <a16:creationId xmlns:a16="http://schemas.microsoft.com/office/drawing/2014/main" id="{C13FD40E-E1E3-4A66-A8D3-D2566962A95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152" y="3312014"/>
            <a:ext cx="1701162" cy="1701162"/>
          </a:xfrm>
          <a:prstGeom prst="rect">
            <a:avLst/>
          </a:prstGeom>
          <a:noFill/>
          <a:extLst>
            <a:ext uri="{909E8E84-426E-40DD-AFC4-6F175D3DCCD1}">
              <a14:hiddenFill xmlns:a14="http://schemas.microsoft.com/office/drawing/2010/main">
                <a:solidFill>
                  <a:srgbClr val="FFFFFF"/>
                </a:solidFill>
              </a14:hiddenFill>
            </a:ext>
          </a:extLst>
        </p:spPr>
      </p:pic>
      <p:pic>
        <p:nvPicPr>
          <p:cNvPr id="12300" name="Picture 12" descr="フェイスブック">
            <a:extLst>
              <a:ext uri="{FF2B5EF4-FFF2-40B4-BE49-F238E27FC236}">
                <a16:creationId xmlns:a16="http://schemas.microsoft.com/office/drawing/2014/main" id="{BA2C16C9-35F5-47B6-A0DE-4B6BC04E981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05020" y="4814151"/>
            <a:ext cx="1701162" cy="1701162"/>
          </a:xfrm>
          <a:prstGeom prst="rect">
            <a:avLst/>
          </a:prstGeom>
          <a:noFill/>
          <a:extLst>
            <a:ext uri="{909E8E84-426E-40DD-AFC4-6F175D3DCCD1}">
              <a14:hiddenFill xmlns:a14="http://schemas.microsoft.com/office/drawing/2010/main">
                <a:solidFill>
                  <a:srgbClr val="FFFFFF"/>
                </a:solidFill>
              </a14:hiddenFill>
            </a:ext>
          </a:extLst>
        </p:spPr>
      </p:pic>
      <p:pic>
        <p:nvPicPr>
          <p:cNvPr id="12306" name="Picture 18" descr="モニター">
            <a:extLst>
              <a:ext uri="{FF2B5EF4-FFF2-40B4-BE49-F238E27FC236}">
                <a16:creationId xmlns:a16="http://schemas.microsoft.com/office/drawing/2014/main" id="{C464EABB-FB08-4689-B9CD-65A54D9356E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35972" y="4725144"/>
            <a:ext cx="1849735" cy="1849735"/>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a:extLst>
              <a:ext uri="{FF2B5EF4-FFF2-40B4-BE49-F238E27FC236}">
                <a16:creationId xmlns:a16="http://schemas.microsoft.com/office/drawing/2014/main" id="{FFD07B85-CA0B-4F68-B88C-417B3D8DEF96}"/>
              </a:ext>
            </a:extLst>
          </p:cNvPr>
          <p:cNvSpPr/>
          <p:nvPr/>
        </p:nvSpPr>
        <p:spPr>
          <a:xfrm>
            <a:off x="251520" y="3371661"/>
            <a:ext cx="4223710" cy="3192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1C997ECA-B6D4-423A-8EC7-B780DF3D993D}"/>
              </a:ext>
            </a:extLst>
          </p:cNvPr>
          <p:cNvSpPr/>
          <p:nvPr/>
        </p:nvSpPr>
        <p:spPr>
          <a:xfrm>
            <a:off x="4735961" y="3371660"/>
            <a:ext cx="4223710" cy="3192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C0DA7ABC-FE78-41A9-9FB5-8CB472E9531F}"/>
              </a:ext>
            </a:extLst>
          </p:cNvPr>
          <p:cNvSpPr txBox="1"/>
          <p:nvPr/>
        </p:nvSpPr>
        <p:spPr>
          <a:xfrm>
            <a:off x="2790829" y="6195203"/>
            <a:ext cx="1592452" cy="369332"/>
          </a:xfrm>
          <a:prstGeom prst="rect">
            <a:avLst/>
          </a:prstGeom>
          <a:noFill/>
        </p:spPr>
        <p:txBody>
          <a:bodyPr wrap="square">
            <a:spAutoFit/>
          </a:bodyPr>
          <a:lstStyle/>
          <a:p>
            <a:pPr algn="l"/>
            <a:r>
              <a:rPr lang="ja-JP" altLang="en-US" sz="1800" dirty="0">
                <a:latin typeface="HGP創英角ｺﾞｼｯｸUB" panose="020B0900000000000000" pitchFamily="50" charset="-128"/>
                <a:ea typeface="HGP創英角ｺﾞｼｯｸUB" panose="020B0900000000000000" pitchFamily="50" charset="-128"/>
              </a:rPr>
              <a:t>マスコミ</a:t>
            </a:r>
            <a:r>
              <a:rPr lang="en-US" altLang="ja-JP" sz="1800" dirty="0">
                <a:latin typeface="HGP創英角ｺﾞｼｯｸUB" panose="020B0900000000000000" pitchFamily="50" charset="-128"/>
                <a:ea typeface="HGP創英角ｺﾞｼｯｸUB" panose="020B0900000000000000" pitchFamily="50" charset="-128"/>
              </a:rPr>
              <a:t>4</a:t>
            </a:r>
            <a:r>
              <a:rPr lang="ja-JP" altLang="en-US" sz="1800" dirty="0">
                <a:latin typeface="HGP創英角ｺﾞｼｯｸUB" panose="020B0900000000000000" pitchFamily="50" charset="-128"/>
                <a:ea typeface="HGP創英角ｺﾞｼｯｸUB" panose="020B0900000000000000" pitchFamily="50" charset="-128"/>
              </a:rPr>
              <a:t>媒体</a:t>
            </a:r>
            <a:endParaRPr lang="ja-JP" altLang="en-US" dirty="0"/>
          </a:p>
        </p:txBody>
      </p:sp>
      <p:sp>
        <p:nvSpPr>
          <p:cNvPr id="25" name="テキスト ボックス 24">
            <a:extLst>
              <a:ext uri="{FF2B5EF4-FFF2-40B4-BE49-F238E27FC236}">
                <a16:creationId xmlns:a16="http://schemas.microsoft.com/office/drawing/2014/main" id="{7AB9461C-E819-497B-8B3C-39C537A00CC3}"/>
              </a:ext>
            </a:extLst>
          </p:cNvPr>
          <p:cNvSpPr txBox="1"/>
          <p:nvPr/>
        </p:nvSpPr>
        <p:spPr>
          <a:xfrm>
            <a:off x="6835972" y="6195203"/>
            <a:ext cx="2095712" cy="369332"/>
          </a:xfrm>
          <a:prstGeom prst="rect">
            <a:avLst/>
          </a:prstGeom>
          <a:noFill/>
        </p:spPr>
        <p:txBody>
          <a:bodyPr wrap="square">
            <a:spAutoFit/>
          </a:bodyPr>
          <a:lstStyle/>
          <a:p>
            <a:pPr algn="l"/>
            <a:r>
              <a:rPr lang="ja-JP" altLang="en-US" dirty="0">
                <a:latin typeface="HGP創英角ｺﾞｼｯｸUB" panose="020B0900000000000000" pitchFamily="50" charset="-128"/>
                <a:ea typeface="HGP創英角ｺﾞｼｯｸUB" panose="020B0900000000000000" pitchFamily="50" charset="-128"/>
              </a:rPr>
              <a:t>インターネット広告</a:t>
            </a:r>
            <a:endParaRPr lang="ja-JP" altLang="en-US" dirty="0"/>
          </a:p>
        </p:txBody>
      </p:sp>
    </p:spTree>
    <p:extLst>
      <p:ext uri="{BB962C8B-B14F-4D97-AF65-F5344CB8AC3E}">
        <p14:creationId xmlns:p14="http://schemas.microsoft.com/office/powerpoint/2010/main" val="568371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17</a:t>
            </a:fld>
            <a:endParaRPr lang="en-US" altLang="ja-JP" dirty="0"/>
          </a:p>
        </p:txBody>
      </p:sp>
      <p:sp>
        <p:nvSpPr>
          <p:cNvPr id="10" name="Rectangle 7">
            <a:extLst>
              <a:ext uri="{FF2B5EF4-FFF2-40B4-BE49-F238E27FC236}">
                <a16:creationId xmlns:a16="http://schemas.microsoft.com/office/drawing/2014/main" id="{C0A1FC90-8C1E-4290-B153-60C6D08CE94F}"/>
              </a:ext>
            </a:extLst>
          </p:cNvPr>
          <p:cNvSpPr>
            <a:spLocks noChangeArrowheads="1"/>
          </p:cNvSpPr>
          <p:nvPr/>
        </p:nvSpPr>
        <p:spPr bwMode="auto">
          <a:xfrm>
            <a:off x="251520" y="1412775"/>
            <a:ext cx="8640960" cy="17281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沢山の種類が存在する広告ですが、その役割も異なります。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広告の役割は主に２つなります。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❶　商品・サービスの存在を知らしめる役割　＝　顧客認知向上</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❷　商品・サービスを買ってもらう役割　＝　購入促進</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この２つの役割を理解して、効果的に広告を活用します。</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61AB7564-7F5B-4C00-A23E-ABC9264E323E}"/>
              </a:ext>
            </a:extLst>
          </p:cNvPr>
          <p:cNvSpPr/>
          <p:nvPr/>
        </p:nvSpPr>
        <p:spPr>
          <a:xfrm>
            <a:off x="179511" y="764705"/>
            <a:ext cx="2448273"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広告の役割</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9" name="テキスト ボックス 18">
            <a:extLst>
              <a:ext uri="{FF2B5EF4-FFF2-40B4-BE49-F238E27FC236}">
                <a16:creationId xmlns:a16="http://schemas.microsoft.com/office/drawing/2014/main" id="{19131D46-179E-4E87-85C7-A34325DA6A79}"/>
              </a:ext>
            </a:extLst>
          </p:cNvPr>
          <p:cNvSpPr txBox="1"/>
          <p:nvPr/>
        </p:nvSpPr>
        <p:spPr>
          <a:xfrm>
            <a:off x="346296" y="3356992"/>
            <a:ext cx="3789356" cy="2554545"/>
          </a:xfrm>
          <a:prstGeom prst="rect">
            <a:avLst/>
          </a:prstGeom>
          <a:solidFill>
            <a:srgbClr val="002060"/>
          </a:solidFill>
        </p:spPr>
        <p:txBody>
          <a:bodyPr wrap="squar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顧客認知向上</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商品・サービスの存在を</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知ってもらうこと</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例：</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こんな観光地があるのか。</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知らなかったなあ・・・</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1" name="テキスト ボックス 20">
            <a:extLst>
              <a:ext uri="{FF2B5EF4-FFF2-40B4-BE49-F238E27FC236}">
                <a16:creationId xmlns:a16="http://schemas.microsoft.com/office/drawing/2014/main" id="{20FB410E-E2E9-4B5D-B6B1-1A321D9F3373}"/>
              </a:ext>
            </a:extLst>
          </p:cNvPr>
          <p:cNvSpPr txBox="1"/>
          <p:nvPr/>
        </p:nvSpPr>
        <p:spPr>
          <a:xfrm>
            <a:off x="5008349" y="3356992"/>
            <a:ext cx="3789355" cy="2554545"/>
          </a:xfrm>
          <a:prstGeom prst="rect">
            <a:avLst/>
          </a:prstGeom>
          <a:solidFill>
            <a:srgbClr val="002060"/>
          </a:solidFill>
        </p:spPr>
        <p:txBody>
          <a:bodyPr wrap="squar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購入促進</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商品・サービスを購入する</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アクションを後押しすること</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例：</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〇〇観光地で</a:t>
            </a:r>
            <a:r>
              <a:rPr lang="en-US" altLang="ja-JP" sz="2000" dirty="0">
                <a:solidFill>
                  <a:schemeClr val="bg1"/>
                </a:solidFill>
                <a:latin typeface="HGP創英角ｺﾞｼｯｸUB" panose="020B0900000000000000" pitchFamily="50" charset="-128"/>
                <a:ea typeface="HGP創英角ｺﾞｼｯｸUB" panose="020B0900000000000000" pitchFamily="50" charset="-128"/>
              </a:rPr>
              <a:t>2</a:t>
            </a: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日目に</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そば打ち体験を予約しよう。</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342485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18</a:t>
            </a:fld>
            <a:endParaRPr lang="en-US" altLang="ja-JP" dirty="0"/>
          </a:p>
        </p:txBody>
      </p:sp>
      <p:sp>
        <p:nvSpPr>
          <p:cNvPr id="10" name="Rectangle 7">
            <a:extLst>
              <a:ext uri="{FF2B5EF4-FFF2-40B4-BE49-F238E27FC236}">
                <a16:creationId xmlns:a16="http://schemas.microsoft.com/office/drawing/2014/main" id="{C0A1FC90-8C1E-4290-B153-60C6D08CE94F}"/>
              </a:ext>
            </a:extLst>
          </p:cNvPr>
          <p:cNvSpPr>
            <a:spLocks noChangeArrowheads="1"/>
          </p:cNvSpPr>
          <p:nvPr/>
        </p:nvSpPr>
        <p:spPr bwMode="auto">
          <a:xfrm>
            <a:off x="251520" y="1412775"/>
            <a:ext cx="8640960" cy="12119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❶　バナー広告（＝ディスプレイ広告）</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あらかじめ決められた枠内で、リンク付きの画像を表示し、その画像をクリックすると広告主のウェブサイトへ誘導される広告手法。ネットユーザの約９割にリーチできると言われています。潜在的顧客の訴求に効果的です。</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61AB7564-7F5B-4C00-A23E-ABC9264E323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インターネット広告❶</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4" name="図 3">
            <a:extLst>
              <a:ext uri="{FF2B5EF4-FFF2-40B4-BE49-F238E27FC236}">
                <a16:creationId xmlns:a16="http://schemas.microsoft.com/office/drawing/2014/main" id="{E7C4C726-E6E6-42B7-A609-471C35613BAE}"/>
              </a:ext>
            </a:extLst>
          </p:cNvPr>
          <p:cNvPicPr>
            <a:picLocks noChangeAspect="1"/>
          </p:cNvPicPr>
          <p:nvPr/>
        </p:nvPicPr>
        <p:blipFill>
          <a:blip r:embed="rId3"/>
          <a:stretch>
            <a:fillRect/>
          </a:stretch>
        </p:blipFill>
        <p:spPr>
          <a:xfrm>
            <a:off x="1664852" y="2728785"/>
            <a:ext cx="5814296" cy="3564496"/>
          </a:xfrm>
          <a:prstGeom prst="rect">
            <a:avLst/>
          </a:prstGeom>
        </p:spPr>
      </p:pic>
      <p:sp>
        <p:nvSpPr>
          <p:cNvPr id="5" name="正方形/長方形 4">
            <a:extLst>
              <a:ext uri="{FF2B5EF4-FFF2-40B4-BE49-F238E27FC236}">
                <a16:creationId xmlns:a16="http://schemas.microsoft.com/office/drawing/2014/main" id="{4625F0C3-EABE-4AAB-AA8A-30168F748301}"/>
              </a:ext>
            </a:extLst>
          </p:cNvPr>
          <p:cNvSpPr/>
          <p:nvPr/>
        </p:nvSpPr>
        <p:spPr>
          <a:xfrm>
            <a:off x="5436096" y="3773002"/>
            <a:ext cx="2043052" cy="24482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a:t>広告</a:t>
            </a:r>
            <a:endParaRPr kumimoji="1" lang="ja-JP" altLang="en-US" sz="3200" b="1" dirty="0"/>
          </a:p>
        </p:txBody>
      </p:sp>
      <p:sp>
        <p:nvSpPr>
          <p:cNvPr id="21" name="正方形/長方形 20">
            <a:extLst>
              <a:ext uri="{FF2B5EF4-FFF2-40B4-BE49-F238E27FC236}">
                <a16:creationId xmlns:a16="http://schemas.microsoft.com/office/drawing/2014/main" id="{DFD85E4A-75B9-453B-9934-375C56ACFD8C}"/>
              </a:ext>
            </a:extLst>
          </p:cNvPr>
          <p:cNvSpPr/>
          <p:nvPr/>
        </p:nvSpPr>
        <p:spPr>
          <a:xfrm>
            <a:off x="2686379" y="5645210"/>
            <a:ext cx="2677710" cy="648071"/>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a:t>広告</a:t>
            </a:r>
            <a:endParaRPr kumimoji="1" lang="ja-JP" altLang="en-US" sz="3200" b="1" dirty="0"/>
          </a:p>
        </p:txBody>
      </p:sp>
      <p:sp>
        <p:nvSpPr>
          <p:cNvPr id="22" name="テキスト ボックス 21">
            <a:extLst>
              <a:ext uri="{FF2B5EF4-FFF2-40B4-BE49-F238E27FC236}">
                <a16:creationId xmlns:a16="http://schemas.microsoft.com/office/drawing/2014/main" id="{4ACFEC29-6233-4F27-8A03-B8F35F581C4C}"/>
              </a:ext>
            </a:extLst>
          </p:cNvPr>
          <p:cNvSpPr txBox="1"/>
          <p:nvPr/>
        </p:nvSpPr>
        <p:spPr>
          <a:xfrm>
            <a:off x="5229246" y="6397297"/>
            <a:ext cx="2456751"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YAHOO ! JAPAN </a:t>
            </a:r>
            <a:r>
              <a:rPr lang="ja-JP" altLang="en-US" sz="700" dirty="0"/>
              <a:t>「ホームページ」</a:t>
            </a:r>
            <a:endParaRPr lang="en-US" altLang="ja-JP" sz="700" dirty="0"/>
          </a:p>
        </p:txBody>
      </p:sp>
    </p:spTree>
    <p:extLst>
      <p:ext uri="{BB962C8B-B14F-4D97-AF65-F5344CB8AC3E}">
        <p14:creationId xmlns:p14="http://schemas.microsoft.com/office/powerpoint/2010/main" val="602231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92F3D8E-EA51-4937-8A55-507972371DB5}"/>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323528" y="1809314"/>
            <a:ext cx="86423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b="1" kern="0" dirty="0">
                <a:latin typeface="Meiryo UI" pitchFamily="50" charset="-128"/>
                <a:ea typeface="Meiryo UI" pitchFamily="50" charset="-128"/>
              </a:rPr>
              <a:t>１．デジタルマーケティングの基本</a:t>
            </a:r>
            <a:r>
              <a:rPr lang="en-US" altLang="ja-JP" b="1" kern="0" dirty="0">
                <a:latin typeface="Meiryo UI" pitchFamily="50" charset="-128"/>
                <a:ea typeface="Meiryo UI" pitchFamily="50" charset="-128"/>
              </a:rPr>
              <a:t>1</a:t>
            </a:r>
            <a:r>
              <a:rPr lang="ja-JP" altLang="en-US" b="1" kern="0" dirty="0">
                <a:latin typeface="Meiryo UI" pitchFamily="50" charset="-128"/>
                <a:ea typeface="Meiryo UI" pitchFamily="50" charset="-128"/>
              </a:rPr>
              <a:t>・・・Ｐ</a:t>
            </a:r>
            <a:r>
              <a:rPr lang="en-US" altLang="ja-JP" b="1" kern="0" dirty="0">
                <a:latin typeface="Meiryo UI" pitchFamily="50" charset="-128"/>
                <a:ea typeface="Meiryo UI" pitchFamily="50" charset="-128"/>
              </a:rPr>
              <a:t>2</a:t>
            </a:r>
          </a:p>
          <a:p>
            <a:pPr algn="dist" eaLnBrk="1" hangingPunct="1"/>
            <a:endParaRPr lang="en-US" altLang="ja-JP" b="1" kern="0" dirty="0">
              <a:latin typeface="Meiryo UI" pitchFamily="50" charset="-128"/>
              <a:ea typeface="Meiryo UI" pitchFamily="50" charset="-128"/>
            </a:endParaRPr>
          </a:p>
          <a:p>
            <a:pPr algn="dist" eaLnBrk="1" hangingPunct="1"/>
            <a:endParaRPr lang="en-US" altLang="ja-JP"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２．デジタルマーケティングの基本</a:t>
            </a:r>
            <a:r>
              <a:rPr lang="en-US" altLang="ja-JP" b="1" kern="0" dirty="0">
                <a:latin typeface="Meiryo UI" pitchFamily="50" charset="-128"/>
                <a:ea typeface="Meiryo UI" pitchFamily="50" charset="-128"/>
              </a:rPr>
              <a:t>2</a:t>
            </a:r>
            <a:r>
              <a:rPr lang="ja-JP" altLang="en-US" b="1" kern="0" dirty="0">
                <a:latin typeface="Meiryo UI" pitchFamily="50" charset="-128"/>
                <a:ea typeface="Meiryo UI" pitchFamily="50" charset="-128"/>
              </a:rPr>
              <a:t>・・・Ｐ</a:t>
            </a:r>
            <a:r>
              <a:rPr lang="en-US" altLang="ja-JP" b="1" kern="0" dirty="0">
                <a:latin typeface="Meiryo UI" pitchFamily="50" charset="-128"/>
                <a:ea typeface="Meiryo UI" pitchFamily="50" charset="-128"/>
              </a:rPr>
              <a:t>25</a:t>
            </a:r>
            <a:endParaRPr lang="ja-JP" altLang="en-US" b="1" kern="0" dirty="0">
              <a:latin typeface="Meiryo UI" pitchFamily="50" charset="-128"/>
              <a:ea typeface="Meiryo UI" pitchFamily="50" charset="-128"/>
            </a:endParaRP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19</a:t>
            </a:fld>
            <a:endParaRPr lang="en-US" altLang="ja-JP" dirty="0"/>
          </a:p>
        </p:txBody>
      </p:sp>
      <p:sp>
        <p:nvSpPr>
          <p:cNvPr id="10" name="Rectangle 7">
            <a:extLst>
              <a:ext uri="{FF2B5EF4-FFF2-40B4-BE49-F238E27FC236}">
                <a16:creationId xmlns:a16="http://schemas.microsoft.com/office/drawing/2014/main" id="{C0A1FC90-8C1E-4290-B153-60C6D08CE94F}"/>
              </a:ext>
            </a:extLst>
          </p:cNvPr>
          <p:cNvSpPr>
            <a:spLocks noChangeArrowheads="1"/>
          </p:cNvSpPr>
          <p:nvPr/>
        </p:nvSpPr>
        <p:spPr bwMode="auto">
          <a:xfrm>
            <a:off x="251520" y="1412776"/>
            <a:ext cx="8640960" cy="122413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❷　リスティング広告</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検索キーワードに応じて検索結果の上位に表示される広告をリスティング広告と言います。キーワードに対し入札し、オークション形式で掲載順位が決定します。検索連動型広告（</a:t>
            </a:r>
            <a:r>
              <a:rPr lang="en-US" altLang="ja-JP" sz="2000" dirty="0">
                <a:latin typeface="HGP創英角ｺﾞｼｯｸUB" panose="020B0900000000000000" pitchFamily="50" charset="-128"/>
                <a:ea typeface="HGP創英角ｺﾞｼｯｸUB" panose="020B0900000000000000" pitchFamily="50" charset="-128"/>
              </a:rPr>
              <a:t>PPC</a:t>
            </a:r>
            <a:r>
              <a:rPr lang="ja-JP" altLang="en-US" sz="2000" dirty="0">
                <a:latin typeface="HGP創英角ｺﾞｼｯｸUB" panose="020B0900000000000000" pitchFamily="50" charset="-128"/>
                <a:ea typeface="HGP創英角ｺﾞｼｯｸUB" panose="020B0900000000000000" pitchFamily="50" charset="-128"/>
              </a:rPr>
              <a:t>広告）ともいい、クリックされた分だけ課金されます。</a:t>
            </a:r>
          </a:p>
        </p:txBody>
      </p:sp>
      <p:sp>
        <p:nvSpPr>
          <p:cNvPr id="11" name="正方形/長方形 10">
            <a:extLst>
              <a:ext uri="{FF2B5EF4-FFF2-40B4-BE49-F238E27FC236}">
                <a16:creationId xmlns:a16="http://schemas.microsoft.com/office/drawing/2014/main" id="{61AB7564-7F5B-4C00-A23E-ABC9264E323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インターネット広告❷</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13" name="図 12">
            <a:extLst>
              <a:ext uri="{FF2B5EF4-FFF2-40B4-BE49-F238E27FC236}">
                <a16:creationId xmlns:a16="http://schemas.microsoft.com/office/drawing/2014/main" id="{CE6BA827-7A99-4809-9F60-5595B1CA72B4}"/>
              </a:ext>
            </a:extLst>
          </p:cNvPr>
          <p:cNvPicPr>
            <a:picLocks noChangeAspect="1"/>
          </p:cNvPicPr>
          <p:nvPr/>
        </p:nvPicPr>
        <p:blipFill>
          <a:blip r:embed="rId3"/>
          <a:stretch>
            <a:fillRect/>
          </a:stretch>
        </p:blipFill>
        <p:spPr>
          <a:xfrm>
            <a:off x="2194043" y="2780928"/>
            <a:ext cx="4755914" cy="3807845"/>
          </a:xfrm>
          <a:prstGeom prst="rect">
            <a:avLst/>
          </a:prstGeom>
        </p:spPr>
      </p:pic>
      <p:sp>
        <p:nvSpPr>
          <p:cNvPr id="14" name="テキスト ボックス 13">
            <a:extLst>
              <a:ext uri="{FF2B5EF4-FFF2-40B4-BE49-F238E27FC236}">
                <a16:creationId xmlns:a16="http://schemas.microsoft.com/office/drawing/2014/main" id="{C02A8A61-5AA2-4BEB-922C-A54C54CC449E}"/>
              </a:ext>
            </a:extLst>
          </p:cNvPr>
          <p:cNvSpPr txBox="1"/>
          <p:nvPr/>
        </p:nvSpPr>
        <p:spPr>
          <a:xfrm>
            <a:off x="5148064" y="6546406"/>
            <a:ext cx="2456751"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Google</a:t>
            </a:r>
          </a:p>
        </p:txBody>
      </p:sp>
      <p:sp>
        <p:nvSpPr>
          <p:cNvPr id="15" name="正方形/長方形 14">
            <a:extLst>
              <a:ext uri="{FF2B5EF4-FFF2-40B4-BE49-F238E27FC236}">
                <a16:creationId xmlns:a16="http://schemas.microsoft.com/office/drawing/2014/main" id="{F7A696CF-5D01-4096-AB76-C669A8400EE2}"/>
              </a:ext>
            </a:extLst>
          </p:cNvPr>
          <p:cNvSpPr/>
          <p:nvPr/>
        </p:nvSpPr>
        <p:spPr>
          <a:xfrm>
            <a:off x="2771800" y="3573016"/>
            <a:ext cx="3960440" cy="864096"/>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15">
            <a:extLst>
              <a:ext uri="{FF2B5EF4-FFF2-40B4-BE49-F238E27FC236}">
                <a16:creationId xmlns:a16="http://schemas.microsoft.com/office/drawing/2014/main" id="{42583F4E-A771-4E45-A53A-8C8B6EA67CC5}"/>
              </a:ext>
            </a:extLst>
          </p:cNvPr>
          <p:cNvSpPr/>
          <p:nvPr/>
        </p:nvSpPr>
        <p:spPr>
          <a:xfrm>
            <a:off x="2771800" y="5524622"/>
            <a:ext cx="3960440" cy="1021784"/>
          </a:xfrm>
          <a:prstGeom prst="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897079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20</a:t>
            </a:fld>
            <a:endParaRPr lang="en-US" altLang="ja-JP" dirty="0"/>
          </a:p>
        </p:txBody>
      </p:sp>
      <p:sp>
        <p:nvSpPr>
          <p:cNvPr id="10" name="Rectangle 7">
            <a:extLst>
              <a:ext uri="{FF2B5EF4-FFF2-40B4-BE49-F238E27FC236}">
                <a16:creationId xmlns:a16="http://schemas.microsoft.com/office/drawing/2014/main" id="{C0A1FC90-8C1E-4290-B153-60C6D08CE94F}"/>
              </a:ext>
            </a:extLst>
          </p:cNvPr>
          <p:cNvSpPr>
            <a:spLocks noChangeArrowheads="1"/>
          </p:cNvSpPr>
          <p:nvPr/>
        </p:nvSpPr>
        <p:spPr bwMode="auto">
          <a:xfrm>
            <a:off x="251520" y="1412776"/>
            <a:ext cx="8640960" cy="122413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❸　リマーケティング広告</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一度サイトに訪問したことのあるユーザーに対して、再アプローチし購入を促進する広告をリマーケティング広告と言います。特定の観光地を検索したユーザーに対して、再度広告を掲示することで、購買促進につながる可能性があります。</a:t>
            </a:r>
          </a:p>
        </p:txBody>
      </p:sp>
      <p:sp>
        <p:nvSpPr>
          <p:cNvPr id="11" name="正方形/長方形 10">
            <a:extLst>
              <a:ext uri="{FF2B5EF4-FFF2-40B4-BE49-F238E27FC236}">
                <a16:creationId xmlns:a16="http://schemas.microsoft.com/office/drawing/2014/main" id="{61AB7564-7F5B-4C00-A23E-ABC9264E323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インターネット広告❸</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3" name="図 2">
            <a:extLst>
              <a:ext uri="{FF2B5EF4-FFF2-40B4-BE49-F238E27FC236}">
                <a16:creationId xmlns:a16="http://schemas.microsoft.com/office/drawing/2014/main" id="{2A903C10-0136-4B76-889E-FAFB88958FA5}"/>
              </a:ext>
            </a:extLst>
          </p:cNvPr>
          <p:cNvPicPr>
            <a:picLocks noChangeAspect="1"/>
          </p:cNvPicPr>
          <p:nvPr/>
        </p:nvPicPr>
        <p:blipFill>
          <a:blip r:embed="rId3"/>
          <a:stretch>
            <a:fillRect/>
          </a:stretch>
        </p:blipFill>
        <p:spPr>
          <a:xfrm>
            <a:off x="107504" y="2708920"/>
            <a:ext cx="3901011" cy="2448272"/>
          </a:xfrm>
          <a:prstGeom prst="rect">
            <a:avLst/>
          </a:prstGeom>
        </p:spPr>
      </p:pic>
      <p:pic>
        <p:nvPicPr>
          <p:cNvPr id="7" name="図 6">
            <a:extLst>
              <a:ext uri="{FF2B5EF4-FFF2-40B4-BE49-F238E27FC236}">
                <a16:creationId xmlns:a16="http://schemas.microsoft.com/office/drawing/2014/main" id="{23BE14A9-B91E-4DC6-B148-4C91B97E624A}"/>
              </a:ext>
            </a:extLst>
          </p:cNvPr>
          <p:cNvPicPr>
            <a:picLocks noChangeAspect="1"/>
          </p:cNvPicPr>
          <p:nvPr/>
        </p:nvPicPr>
        <p:blipFill>
          <a:blip r:embed="rId4"/>
          <a:stretch>
            <a:fillRect/>
          </a:stretch>
        </p:blipFill>
        <p:spPr>
          <a:xfrm>
            <a:off x="4216990" y="3429000"/>
            <a:ext cx="4643685" cy="2972735"/>
          </a:xfrm>
          <a:prstGeom prst="rect">
            <a:avLst/>
          </a:prstGeom>
        </p:spPr>
      </p:pic>
      <p:cxnSp>
        <p:nvCxnSpPr>
          <p:cNvPr id="17" name="コネクタ: カギ線 16">
            <a:extLst>
              <a:ext uri="{FF2B5EF4-FFF2-40B4-BE49-F238E27FC236}">
                <a16:creationId xmlns:a16="http://schemas.microsoft.com/office/drawing/2014/main" id="{9753EFEB-790B-438A-A750-C743F8203723}"/>
              </a:ext>
            </a:extLst>
          </p:cNvPr>
          <p:cNvCxnSpPr>
            <a:stCxn id="3" idx="2"/>
          </p:cNvCxnSpPr>
          <p:nvPr/>
        </p:nvCxnSpPr>
        <p:spPr>
          <a:xfrm rot="16200000" flipH="1">
            <a:off x="2704436" y="4510765"/>
            <a:ext cx="432048" cy="1724901"/>
          </a:xfrm>
          <a:prstGeom prst="bentConnector2">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F00655A9-B35F-4ED5-9132-6E8C3EC8458B}"/>
              </a:ext>
            </a:extLst>
          </p:cNvPr>
          <p:cNvSpPr txBox="1"/>
          <p:nvPr/>
        </p:nvSpPr>
        <p:spPr>
          <a:xfrm>
            <a:off x="1229433" y="5719636"/>
            <a:ext cx="2883319" cy="400110"/>
          </a:xfrm>
          <a:prstGeom prst="rect">
            <a:avLst/>
          </a:prstGeom>
          <a:noFill/>
        </p:spPr>
        <p:txBody>
          <a:bodyPr wrap="square">
            <a:spAutoFit/>
          </a:bodyPr>
          <a:lstStyle/>
          <a:p>
            <a:pPr algn="l"/>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後日別サイトで広告掲載</a:t>
            </a:r>
          </a:p>
        </p:txBody>
      </p:sp>
      <p:sp>
        <p:nvSpPr>
          <p:cNvPr id="24" name="テキスト ボックス 23">
            <a:extLst>
              <a:ext uri="{FF2B5EF4-FFF2-40B4-BE49-F238E27FC236}">
                <a16:creationId xmlns:a16="http://schemas.microsoft.com/office/drawing/2014/main" id="{7AE9E84B-6EE5-451D-8F7F-AEBC791EA5C5}"/>
              </a:ext>
            </a:extLst>
          </p:cNvPr>
          <p:cNvSpPr txBox="1"/>
          <p:nvPr/>
        </p:nvSpPr>
        <p:spPr>
          <a:xfrm>
            <a:off x="6435729" y="6309320"/>
            <a:ext cx="2456751" cy="200055"/>
          </a:xfrm>
          <a:prstGeom prst="rect">
            <a:avLst/>
          </a:prstGeom>
          <a:solidFill>
            <a:schemeClr val="bg1"/>
          </a:solidFill>
        </p:spPr>
        <p:txBody>
          <a:bodyPr wrap="square" rtlCol="0">
            <a:spAutoFit/>
          </a:bodyPr>
          <a:lstStyle/>
          <a:p>
            <a:pPr algn="r"/>
            <a:r>
              <a:rPr lang="ja-JP" altLang="en-US" sz="700" dirty="0"/>
              <a:t>画像出典：</a:t>
            </a:r>
            <a:r>
              <a:rPr lang="en-US" altLang="ja-JP" sz="700" dirty="0"/>
              <a:t>YAHOO ! JAPAN </a:t>
            </a:r>
            <a:r>
              <a:rPr lang="ja-JP" altLang="en-US" sz="700" dirty="0"/>
              <a:t>「ホームページ」</a:t>
            </a:r>
            <a:endParaRPr lang="en-US" altLang="ja-JP" sz="700" dirty="0"/>
          </a:p>
        </p:txBody>
      </p:sp>
    </p:spTree>
    <p:extLst>
      <p:ext uri="{BB962C8B-B14F-4D97-AF65-F5344CB8AC3E}">
        <p14:creationId xmlns:p14="http://schemas.microsoft.com/office/powerpoint/2010/main" val="682494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21</a:t>
            </a:fld>
            <a:endParaRPr lang="en-US" altLang="ja-JP" dirty="0"/>
          </a:p>
        </p:txBody>
      </p:sp>
      <p:sp>
        <p:nvSpPr>
          <p:cNvPr id="10" name="Rectangle 7">
            <a:extLst>
              <a:ext uri="{FF2B5EF4-FFF2-40B4-BE49-F238E27FC236}">
                <a16:creationId xmlns:a16="http://schemas.microsoft.com/office/drawing/2014/main" id="{C0A1FC90-8C1E-4290-B153-60C6D08CE94F}"/>
              </a:ext>
            </a:extLst>
          </p:cNvPr>
          <p:cNvSpPr>
            <a:spLocks noChangeArrowheads="1"/>
          </p:cNvSpPr>
          <p:nvPr/>
        </p:nvSpPr>
        <p:spPr bwMode="auto">
          <a:xfrm>
            <a:off x="251520" y="1412776"/>
            <a:ext cx="8640960" cy="122413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理解しておきたいインターネット広告の特徴は、</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潜在的顧客にはバナー広告（＝ディスプレイ広告）が有効</a:t>
            </a:r>
            <a:r>
              <a:rPr lang="ja-JP" altLang="en-US" sz="2000" dirty="0">
                <a:latin typeface="HGP創英角ｺﾞｼｯｸUB" panose="020B0900000000000000" pitchFamily="50" charset="-128"/>
                <a:ea typeface="HGP創英角ｺﾞｼｯｸUB" panose="020B0900000000000000" pitchFamily="50" charset="-128"/>
              </a:rPr>
              <a:t>という点と、</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顕在的顧客にはリスティング広告やリマーケティング広告が有効</a:t>
            </a:r>
            <a:r>
              <a:rPr lang="ja-JP" altLang="en-US" sz="2000" dirty="0">
                <a:latin typeface="HGP創英角ｺﾞｼｯｸUB" panose="020B0900000000000000" pitchFamily="50" charset="-128"/>
                <a:ea typeface="HGP創英角ｺﾞｼｯｸUB" panose="020B0900000000000000" pitchFamily="50" charset="-128"/>
              </a:rPr>
              <a:t>ということです。</a:t>
            </a:r>
          </a:p>
        </p:txBody>
      </p:sp>
      <p:sp>
        <p:nvSpPr>
          <p:cNvPr id="11" name="正方形/長方形 10">
            <a:extLst>
              <a:ext uri="{FF2B5EF4-FFF2-40B4-BE49-F238E27FC236}">
                <a16:creationId xmlns:a16="http://schemas.microsoft.com/office/drawing/2014/main" id="{61AB7564-7F5B-4C00-A23E-ABC9264E323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インターネット広告の特徴</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3" name="テキスト ボックス 12">
            <a:extLst>
              <a:ext uri="{FF2B5EF4-FFF2-40B4-BE49-F238E27FC236}">
                <a16:creationId xmlns:a16="http://schemas.microsoft.com/office/drawing/2014/main" id="{D4292790-C70D-4B0F-BA77-2A32588BAC86}"/>
              </a:ext>
            </a:extLst>
          </p:cNvPr>
          <p:cNvSpPr txBox="1"/>
          <p:nvPr/>
        </p:nvSpPr>
        <p:spPr>
          <a:xfrm>
            <a:off x="346296" y="2924944"/>
            <a:ext cx="3789356" cy="1261884"/>
          </a:xfrm>
          <a:prstGeom prst="rect">
            <a:avLst/>
          </a:prstGeom>
          <a:solidFill>
            <a:srgbClr val="002060"/>
          </a:solidFill>
        </p:spPr>
        <p:txBody>
          <a:bodyPr wrap="square">
            <a:spAutoFit/>
          </a:bodyPr>
          <a:lstStyle/>
          <a:p>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3600" dirty="0">
                <a:solidFill>
                  <a:schemeClr val="bg1"/>
                </a:solidFill>
                <a:latin typeface="HGP創英角ｺﾞｼｯｸUB" panose="020B0900000000000000" pitchFamily="50" charset="-128"/>
                <a:ea typeface="HGP創英角ｺﾞｼｯｸUB" panose="020B0900000000000000" pitchFamily="50" charset="-128"/>
              </a:rPr>
              <a:t>潜在顧客</a:t>
            </a:r>
            <a:endParaRPr lang="en-US" altLang="ja-JP" sz="3600" dirty="0">
              <a:solidFill>
                <a:schemeClr val="bg1"/>
              </a:solidFill>
              <a:latin typeface="HGP創英角ｺﾞｼｯｸUB" panose="020B0900000000000000" pitchFamily="50" charset="-128"/>
              <a:ea typeface="HGP創英角ｺﾞｼｯｸUB" panose="020B0900000000000000" pitchFamily="50" charset="-128"/>
            </a:endParaRPr>
          </a:p>
          <a:p>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4" name="テキスト ボックス 13">
            <a:extLst>
              <a:ext uri="{FF2B5EF4-FFF2-40B4-BE49-F238E27FC236}">
                <a16:creationId xmlns:a16="http://schemas.microsoft.com/office/drawing/2014/main" id="{36F5D1CC-F15E-4C4C-80D9-73C781D9266A}"/>
              </a:ext>
            </a:extLst>
          </p:cNvPr>
          <p:cNvSpPr txBox="1"/>
          <p:nvPr/>
        </p:nvSpPr>
        <p:spPr>
          <a:xfrm>
            <a:off x="5008349" y="2924944"/>
            <a:ext cx="3789355" cy="1261884"/>
          </a:xfrm>
          <a:prstGeom prst="rect">
            <a:avLst/>
          </a:prstGeom>
          <a:solidFill>
            <a:srgbClr val="002060"/>
          </a:solidFill>
        </p:spPr>
        <p:txBody>
          <a:bodyPr wrap="square">
            <a:spAutoFit/>
          </a:bodyPr>
          <a:lstStyle/>
          <a:p>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3600" dirty="0">
                <a:solidFill>
                  <a:schemeClr val="bg1"/>
                </a:solidFill>
                <a:latin typeface="HGP創英角ｺﾞｼｯｸUB" panose="020B0900000000000000" pitchFamily="50" charset="-128"/>
                <a:ea typeface="HGP創英角ｺﾞｼｯｸUB" panose="020B0900000000000000" pitchFamily="50" charset="-128"/>
              </a:rPr>
              <a:t>顕在顧客</a:t>
            </a:r>
            <a:endParaRPr lang="en-US" altLang="ja-JP" sz="3600" dirty="0">
              <a:solidFill>
                <a:schemeClr val="bg1"/>
              </a:solidFill>
              <a:latin typeface="HGP創英角ｺﾞｼｯｸUB" panose="020B0900000000000000" pitchFamily="50" charset="-128"/>
              <a:ea typeface="HGP創英角ｺﾞｼｯｸUB" panose="020B0900000000000000" pitchFamily="50" charset="-128"/>
            </a:endParaRPr>
          </a:p>
          <a:p>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 name="二等辺三角形 1">
            <a:extLst>
              <a:ext uri="{FF2B5EF4-FFF2-40B4-BE49-F238E27FC236}">
                <a16:creationId xmlns:a16="http://schemas.microsoft.com/office/drawing/2014/main" id="{BE79A8CA-41D6-438D-9A21-E8A7F8D1192C}"/>
              </a:ext>
            </a:extLst>
          </p:cNvPr>
          <p:cNvSpPr/>
          <p:nvPr/>
        </p:nvSpPr>
        <p:spPr>
          <a:xfrm rot="10800000">
            <a:off x="836818" y="4365104"/>
            <a:ext cx="2808312" cy="576064"/>
          </a:xfrm>
          <a:prstGeom prst="triangle">
            <a:avLst/>
          </a:prstGeom>
          <a:solidFill>
            <a:srgbClr val="00206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dirty="0"/>
          </a:p>
        </p:txBody>
      </p:sp>
      <p:sp>
        <p:nvSpPr>
          <p:cNvPr id="15" name="二等辺三角形 14">
            <a:extLst>
              <a:ext uri="{FF2B5EF4-FFF2-40B4-BE49-F238E27FC236}">
                <a16:creationId xmlns:a16="http://schemas.microsoft.com/office/drawing/2014/main" id="{D0B572FA-4E2E-44E6-9361-5EDD73BAAB41}"/>
              </a:ext>
            </a:extLst>
          </p:cNvPr>
          <p:cNvSpPr/>
          <p:nvPr/>
        </p:nvSpPr>
        <p:spPr>
          <a:xfrm rot="10800000">
            <a:off x="5498870" y="4359222"/>
            <a:ext cx="2808312" cy="576064"/>
          </a:xfrm>
          <a:prstGeom prst="triangle">
            <a:avLst/>
          </a:prstGeom>
          <a:solidFill>
            <a:srgbClr val="00206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dirty="0"/>
          </a:p>
        </p:txBody>
      </p:sp>
      <p:sp>
        <p:nvSpPr>
          <p:cNvPr id="18" name="テキスト ボックス 17">
            <a:extLst>
              <a:ext uri="{FF2B5EF4-FFF2-40B4-BE49-F238E27FC236}">
                <a16:creationId xmlns:a16="http://schemas.microsoft.com/office/drawing/2014/main" id="{DF7A4341-DCCA-4006-9904-FBF530E4936F}"/>
              </a:ext>
            </a:extLst>
          </p:cNvPr>
          <p:cNvSpPr txBox="1"/>
          <p:nvPr/>
        </p:nvSpPr>
        <p:spPr>
          <a:xfrm>
            <a:off x="-58942" y="5301208"/>
            <a:ext cx="4599830" cy="1077218"/>
          </a:xfrm>
          <a:prstGeom prst="rect">
            <a:avLst/>
          </a:prstGeom>
          <a:noFill/>
        </p:spPr>
        <p:txBody>
          <a:bodyPr wrap="square">
            <a:spAutoFit/>
          </a:bodyPr>
          <a:lstStyle/>
          <a:p>
            <a:r>
              <a:rPr lang="ja-JP" altLang="en-US" sz="3200" dirty="0">
                <a:latin typeface="HGP創英角ｺﾞｼｯｸUB" panose="020B0900000000000000" pitchFamily="50" charset="-128"/>
                <a:ea typeface="HGP創英角ｺﾞｼｯｸUB" panose="020B0900000000000000" pitchFamily="50" charset="-128"/>
              </a:rPr>
              <a:t>バナー広告</a:t>
            </a:r>
            <a:endParaRPr lang="en-US" altLang="ja-JP" sz="3200" dirty="0">
              <a:latin typeface="HGP創英角ｺﾞｼｯｸUB" panose="020B0900000000000000" pitchFamily="50" charset="-128"/>
              <a:ea typeface="HGP創英角ｺﾞｼｯｸUB" panose="020B0900000000000000" pitchFamily="50" charset="-128"/>
            </a:endParaRPr>
          </a:p>
          <a:p>
            <a:r>
              <a:rPr lang="ja-JP" altLang="en-US" sz="3200" dirty="0">
                <a:latin typeface="HGP創英角ｺﾞｼｯｸUB" panose="020B0900000000000000" pitchFamily="50" charset="-128"/>
                <a:ea typeface="HGP創英角ｺﾞｼｯｸUB" panose="020B0900000000000000" pitchFamily="50" charset="-128"/>
              </a:rPr>
              <a:t>（＝ディスプレイ広告）</a:t>
            </a:r>
            <a:endParaRPr lang="ja-JP" altLang="en-US" sz="3200" dirty="0"/>
          </a:p>
        </p:txBody>
      </p:sp>
      <p:sp>
        <p:nvSpPr>
          <p:cNvPr id="19" name="テキスト ボックス 18">
            <a:extLst>
              <a:ext uri="{FF2B5EF4-FFF2-40B4-BE49-F238E27FC236}">
                <a16:creationId xmlns:a16="http://schemas.microsoft.com/office/drawing/2014/main" id="{676E5395-3A97-4840-BACC-4E41C3D3C372}"/>
              </a:ext>
            </a:extLst>
          </p:cNvPr>
          <p:cNvSpPr txBox="1"/>
          <p:nvPr/>
        </p:nvSpPr>
        <p:spPr>
          <a:xfrm>
            <a:off x="4603114" y="5301208"/>
            <a:ext cx="4599830" cy="1077218"/>
          </a:xfrm>
          <a:prstGeom prst="rect">
            <a:avLst/>
          </a:prstGeom>
          <a:noFill/>
        </p:spPr>
        <p:txBody>
          <a:bodyPr wrap="square">
            <a:spAutoFit/>
          </a:bodyPr>
          <a:lstStyle/>
          <a:p>
            <a:r>
              <a:rPr lang="ja-JP" altLang="en-US" sz="3200" dirty="0">
                <a:latin typeface="HGP創英角ｺﾞｼｯｸUB" panose="020B0900000000000000" pitchFamily="50" charset="-128"/>
                <a:ea typeface="HGP創英角ｺﾞｼｯｸUB" panose="020B0900000000000000" pitchFamily="50" charset="-128"/>
              </a:rPr>
              <a:t>リスティング広告</a:t>
            </a:r>
            <a:endParaRPr lang="en-US" altLang="ja-JP" sz="3200" dirty="0">
              <a:latin typeface="HGP創英角ｺﾞｼｯｸUB" panose="020B0900000000000000" pitchFamily="50" charset="-128"/>
              <a:ea typeface="HGP創英角ｺﾞｼｯｸUB" panose="020B0900000000000000" pitchFamily="50" charset="-128"/>
            </a:endParaRPr>
          </a:p>
          <a:p>
            <a:r>
              <a:rPr lang="ja-JP" altLang="en-US" sz="3200" dirty="0">
                <a:latin typeface="HGP創英角ｺﾞｼｯｸUB" panose="020B0900000000000000" pitchFamily="50" charset="-128"/>
                <a:ea typeface="HGP創英角ｺﾞｼｯｸUB" panose="020B0900000000000000" pitchFamily="50" charset="-128"/>
              </a:rPr>
              <a:t>リマーケティング広告</a:t>
            </a:r>
            <a:endParaRPr lang="ja-JP" altLang="en-US" sz="3200" dirty="0"/>
          </a:p>
        </p:txBody>
      </p:sp>
    </p:spTree>
    <p:extLst>
      <p:ext uri="{BB962C8B-B14F-4D97-AF65-F5344CB8AC3E}">
        <p14:creationId xmlns:p14="http://schemas.microsoft.com/office/powerpoint/2010/main" val="1369656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22</a:t>
            </a:fld>
            <a:endParaRPr lang="en-US" altLang="ja-JP" dirty="0"/>
          </a:p>
        </p:txBody>
      </p:sp>
      <p:sp>
        <p:nvSpPr>
          <p:cNvPr id="5" name="正方形/長方形 4">
            <a:extLst>
              <a:ext uri="{FF2B5EF4-FFF2-40B4-BE49-F238E27FC236}">
                <a16:creationId xmlns:a16="http://schemas.microsoft.com/office/drawing/2014/main" id="{615F2FC0-118E-47FB-A206-3146248996B1}"/>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513286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3">
            <a:extLst>
              <a:ext uri="{FF2B5EF4-FFF2-40B4-BE49-F238E27FC236}">
                <a16:creationId xmlns:a16="http://schemas.microsoft.com/office/drawing/2014/main" id="{744D637E-AF39-4667-8814-E4B1BBBD4387}"/>
              </a:ext>
            </a:extLst>
          </p:cNvPr>
          <p:cNvSpPr txBox="1">
            <a:spLocks/>
          </p:cNvSpPr>
          <p:nvPr/>
        </p:nvSpPr>
        <p:spPr bwMode="auto">
          <a:xfrm>
            <a:off x="80882" y="877918"/>
            <a:ext cx="8982236"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en-US" altLang="ja-JP"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a:t>
            </a:r>
            <a:r>
              <a:rPr lang="ja-JP" altLang="en-US"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インターネット検索の実践</a:t>
            </a:r>
            <a:r>
              <a:rPr lang="en-US" altLang="ja-JP"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a:t>
            </a:r>
          </a:p>
          <a:p>
            <a:r>
              <a:rPr lang="ja-JP" altLang="en-US" sz="3200" b="1" kern="0" dirty="0">
                <a:latin typeface="Meiryo UI" panose="020B0604030504040204" pitchFamily="34" charset="-128"/>
                <a:ea typeface="Meiryo UI" panose="020B0604030504040204" pitchFamily="34" charset="-128"/>
                <a:cs typeface="Arial" panose="020B0604020202020204" pitchFamily="34" charset="0"/>
              </a:rPr>
              <a:t>自社の観光施設やお店の名前を</a:t>
            </a:r>
            <a:r>
              <a:rPr lang="en-US" altLang="ja-JP" sz="3200" b="1" kern="0" dirty="0">
                <a:latin typeface="Meiryo UI" panose="020B0604030504040204" pitchFamily="34" charset="-128"/>
                <a:ea typeface="Meiryo UI" panose="020B0604030504040204" pitchFamily="34" charset="-128"/>
                <a:cs typeface="Arial" panose="020B0604020202020204" pitchFamily="34" charset="0"/>
              </a:rPr>
              <a:t>Google</a:t>
            </a:r>
            <a:r>
              <a:rPr lang="ja-JP" altLang="en-US" sz="3200" b="1" kern="0" dirty="0">
                <a:latin typeface="Meiryo UI" panose="020B0604030504040204" pitchFamily="34" charset="-128"/>
                <a:ea typeface="Meiryo UI" panose="020B0604030504040204" pitchFamily="34" charset="-128"/>
                <a:cs typeface="Arial" panose="020B0604020202020204" pitchFamily="34" charset="0"/>
              </a:rPr>
              <a:t>で検索してみましょう。何件表示されますか？バナー広告はありますか？上位</a:t>
            </a:r>
            <a:r>
              <a:rPr lang="en-US" altLang="ja-JP" sz="3200" b="1" kern="0" dirty="0">
                <a:latin typeface="Meiryo UI" panose="020B0604030504040204" pitchFamily="34" charset="-128"/>
                <a:ea typeface="Meiryo UI" panose="020B0604030504040204" pitchFamily="34" charset="-128"/>
                <a:cs typeface="Arial" panose="020B0604020202020204" pitchFamily="34" charset="0"/>
              </a:rPr>
              <a:t>10</a:t>
            </a:r>
            <a:r>
              <a:rPr lang="ja-JP" altLang="en-US" sz="3200" b="1" kern="0" dirty="0">
                <a:latin typeface="Meiryo UI" panose="020B0604030504040204" pitchFamily="34" charset="-128"/>
                <a:ea typeface="Meiryo UI" panose="020B0604030504040204" pitchFamily="34" charset="-128"/>
                <a:cs typeface="Arial" panose="020B0604020202020204" pitchFamily="34" charset="0"/>
              </a:rPr>
              <a:t>のサイトはどのようなサイトでしょうか。気づいたことをノートにまとめてみましょう。</a:t>
            </a:r>
            <a:endParaRPr lang="en-US" altLang="ja-JP" sz="3200" b="1" kern="0" dirty="0">
              <a:latin typeface="Meiryo UI" panose="020B0604030504040204" pitchFamily="34" charset="-128"/>
              <a:ea typeface="Meiryo UI" panose="020B0604030504040204" pitchFamily="34" charset="-128"/>
              <a:cs typeface="Arial" panose="020B0604020202020204" pitchFamily="34" charset="0"/>
            </a:endParaRPr>
          </a:p>
        </p:txBody>
      </p:sp>
      <p:sp>
        <p:nvSpPr>
          <p:cNvPr id="23" name="タイトル 3">
            <a:extLst>
              <a:ext uri="{FF2B5EF4-FFF2-40B4-BE49-F238E27FC236}">
                <a16:creationId xmlns:a16="http://schemas.microsoft.com/office/drawing/2014/main" id="{3E22845E-B982-4053-8EAB-F93D4A317E49}"/>
              </a:ext>
            </a:extLst>
          </p:cNvPr>
          <p:cNvSpPr>
            <a:spLocks noGrp="1"/>
          </p:cNvSpPr>
          <p:nvPr>
            <p:ph type="title"/>
          </p:nvPr>
        </p:nvSpPr>
        <p:spPr>
          <a:xfrm>
            <a:off x="0" y="0"/>
            <a:ext cx="9144000" cy="620713"/>
          </a:xfrm>
        </p:spPr>
        <p:txBody>
          <a:bodyPr anchor="ctr"/>
          <a:lstStyle/>
          <a:p>
            <a:r>
              <a:rPr lang="ja-JP" altLang="en-US" sz="1800" dirty="0"/>
              <a:t>個人演習①</a:t>
            </a:r>
          </a:p>
        </p:txBody>
      </p:sp>
      <p:pic>
        <p:nvPicPr>
          <p:cNvPr id="1028" name="Picture 4" descr="考える顔">
            <a:extLst>
              <a:ext uri="{FF2B5EF4-FFF2-40B4-BE49-F238E27FC236}">
                <a16:creationId xmlns:a16="http://schemas.microsoft.com/office/drawing/2014/main" id="{44F0313C-5582-4AF2-A8C2-389D98A561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0293" y="5236111"/>
            <a:ext cx="1368152" cy="1368152"/>
          </a:xfrm>
          <a:prstGeom prst="rect">
            <a:avLst/>
          </a:prstGeom>
          <a:noFill/>
          <a:extLst>
            <a:ext uri="{909E8E84-426E-40DD-AFC4-6F175D3DCCD1}">
              <a14:hiddenFill xmlns:a14="http://schemas.microsoft.com/office/drawing/2010/main">
                <a:solidFill>
                  <a:srgbClr val="FFFFFF"/>
                </a:solidFill>
              </a14:hiddenFill>
            </a:ext>
          </a:extLst>
        </p:spPr>
      </p:pic>
      <p:sp>
        <p:nvSpPr>
          <p:cNvPr id="2" name="スライド番号プレースホルダー 1">
            <a:extLst>
              <a:ext uri="{FF2B5EF4-FFF2-40B4-BE49-F238E27FC236}">
                <a16:creationId xmlns:a16="http://schemas.microsoft.com/office/drawing/2014/main" id="{D4E6B577-31C5-4EFB-9034-2F11B21DA5C6}"/>
              </a:ext>
            </a:extLst>
          </p:cNvPr>
          <p:cNvSpPr>
            <a:spLocks noGrp="1"/>
          </p:cNvSpPr>
          <p:nvPr>
            <p:ph type="sldNum" sz="quarter" idx="12"/>
          </p:nvPr>
        </p:nvSpPr>
        <p:spPr/>
        <p:txBody>
          <a:bodyPr/>
          <a:lstStyle/>
          <a:p>
            <a:pPr>
              <a:defRPr/>
            </a:pPr>
            <a:fld id="{22179739-F4A8-44EB-8B8E-F3F060272835}" type="slidenum">
              <a:rPr lang="ja-JP" altLang="en-US" smtClean="0"/>
              <a:pPr>
                <a:defRPr/>
              </a:pPr>
              <a:t>23</a:t>
            </a:fld>
            <a:endParaRPr lang="ja-JP" altLang="en-US" dirty="0"/>
          </a:p>
        </p:txBody>
      </p:sp>
    </p:spTree>
    <p:extLst>
      <p:ext uri="{BB962C8B-B14F-4D97-AF65-F5344CB8AC3E}">
        <p14:creationId xmlns:p14="http://schemas.microsoft.com/office/powerpoint/2010/main" val="4041945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24</a:t>
            </a:fld>
            <a:endParaRPr lang="ja-JP" altLang="en-US"/>
          </a:p>
        </p:txBody>
      </p:sp>
    </p:spTree>
    <p:extLst>
      <p:ext uri="{BB962C8B-B14F-4D97-AF65-F5344CB8AC3E}">
        <p14:creationId xmlns:p14="http://schemas.microsoft.com/office/powerpoint/2010/main" val="4331533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25</a:t>
            </a:fld>
            <a:endParaRPr lang="en-US" altLang="ja-JP" dirty="0"/>
          </a:p>
        </p:txBody>
      </p:sp>
      <p:sp>
        <p:nvSpPr>
          <p:cNvPr id="5" name="正方形/長方形 4">
            <a:extLst>
              <a:ext uri="{FF2B5EF4-FFF2-40B4-BE49-F238E27FC236}">
                <a16:creationId xmlns:a16="http://schemas.microsoft.com/office/drawing/2014/main" id="{F6F5442D-29F4-4992-90FE-4DE508A113F8}"/>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デジタルマーケティングの基本２</a:t>
            </a:r>
            <a:endParaRPr lang="en-US" altLang="ja-JP" sz="32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8800023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200329"/>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ニューメディアの理解</a:t>
            </a:r>
          </a:p>
          <a:p>
            <a:pPr marL="742950" indent="-742950" algn="l">
              <a:buFont typeface="+mj-lt"/>
              <a:buAutoNum type="arabicPeriod"/>
            </a:pP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SNS</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の活用</a:t>
            </a: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530536" cy="769441"/>
          </a:xfrm>
          <a:prstGeom prst="rect">
            <a:avLst/>
          </a:prstGeom>
          <a:noFill/>
        </p:spPr>
        <p:txBody>
          <a:bodyPr wrap="square">
            <a:spAutoFit/>
          </a:bodyPr>
          <a:lstStyle/>
          <a:p>
            <a:pPr algn="l"/>
            <a:r>
              <a:rPr lang="ja-JP" altLang="en-US" sz="2200" dirty="0">
                <a:latin typeface="HGP創英角ｺﾞｼｯｸUB" panose="020B0900000000000000" pitchFamily="50" charset="-128"/>
                <a:ea typeface="HGP創英角ｺﾞｼｯｸUB" panose="020B0900000000000000" pitchFamily="50" charset="-128"/>
              </a:rPr>
              <a:t>このコースを学習すると、デジタルマーケティングで注目されているニューメディアや</a:t>
            </a:r>
            <a:r>
              <a:rPr lang="en-US" altLang="ja-JP" sz="2200" dirty="0">
                <a:latin typeface="HGP創英角ｺﾞｼｯｸUB" panose="020B0900000000000000" pitchFamily="50" charset="-128"/>
                <a:ea typeface="HGP創英角ｺﾞｼｯｸUB" panose="020B0900000000000000" pitchFamily="50" charset="-128"/>
              </a:rPr>
              <a:t>SNS</a:t>
            </a:r>
            <a:r>
              <a:rPr lang="ja-JP" altLang="en-US" sz="2200" dirty="0">
                <a:latin typeface="HGP創英角ｺﾞｼｯｸUB" panose="020B0900000000000000" pitchFamily="50" charset="-128"/>
                <a:ea typeface="HGP創英角ｺﾞｼｯｸUB" panose="020B0900000000000000" pitchFamily="50" charset="-128"/>
              </a:rPr>
              <a:t>について理解することが出来ます</a:t>
            </a:r>
            <a:endParaRPr lang="ja-JP" altLang="en-US" sz="2200" dirty="0"/>
          </a:p>
        </p:txBody>
      </p:sp>
      <p:sp>
        <p:nvSpPr>
          <p:cNvPr id="3" name="スライド番号プレースホルダー 2">
            <a:extLst>
              <a:ext uri="{FF2B5EF4-FFF2-40B4-BE49-F238E27FC236}">
                <a16:creationId xmlns:a16="http://schemas.microsoft.com/office/drawing/2014/main" id="{02EF7348-F9FD-479C-93E5-6043A3C87D9C}"/>
              </a:ext>
            </a:extLst>
          </p:cNvPr>
          <p:cNvSpPr>
            <a:spLocks noGrp="1"/>
          </p:cNvSpPr>
          <p:nvPr>
            <p:ph type="sldNum" sz="quarter" idx="12"/>
          </p:nvPr>
        </p:nvSpPr>
        <p:spPr/>
        <p:txBody>
          <a:bodyPr/>
          <a:lstStyle/>
          <a:p>
            <a:pPr>
              <a:defRPr/>
            </a:pPr>
            <a:fld id="{22179739-F4A8-44EB-8B8E-F3F060272835}" type="slidenum">
              <a:rPr lang="ja-JP" altLang="en-US" smtClean="0"/>
              <a:pPr>
                <a:defRPr/>
              </a:pPr>
              <a:t>26</a:t>
            </a:fld>
            <a:endParaRPr lang="ja-JP" altLang="en-US"/>
          </a:p>
        </p:txBody>
      </p:sp>
    </p:spTree>
    <p:extLst>
      <p:ext uri="{BB962C8B-B14F-4D97-AF65-F5344CB8AC3E}">
        <p14:creationId xmlns:p14="http://schemas.microsoft.com/office/powerpoint/2010/main" val="30903733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27</a:t>
            </a:fld>
            <a:endParaRPr lang="en-US" altLang="ja-JP" dirty="0"/>
          </a:p>
        </p:txBody>
      </p:sp>
      <p:sp>
        <p:nvSpPr>
          <p:cNvPr id="4" name="正方形/長方形 3">
            <a:extLst>
              <a:ext uri="{FF2B5EF4-FFF2-40B4-BE49-F238E27FC236}">
                <a16:creationId xmlns:a16="http://schemas.microsoft.com/office/drawing/2014/main" id="{085E27C8-8B44-4B08-87D2-4D4E0985F416}"/>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527907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4E9839B-BB7B-4ED2-B6BA-4655E6B8B51C}"/>
              </a:ext>
            </a:extLst>
          </p:cNvPr>
          <p:cNvSpPr>
            <a:spLocks noGrp="1"/>
          </p:cNvSpPr>
          <p:nvPr>
            <p:ph type="sldNum" sz="quarter" idx="12"/>
          </p:nvPr>
        </p:nvSpPr>
        <p:spPr/>
        <p:txBody>
          <a:bodyPr/>
          <a:lstStyle/>
          <a:p>
            <a:pPr>
              <a:defRPr/>
            </a:pPr>
            <a:fld id="{22179739-F4A8-44EB-8B8E-F3F060272835}" type="slidenum">
              <a:rPr lang="ja-JP" altLang="en-US" smtClean="0"/>
              <a:pPr>
                <a:defRPr/>
              </a:pPr>
              <a:t>28</a:t>
            </a:fld>
            <a:endParaRPr lang="ja-JP" altLang="en-US" dirty="0"/>
          </a:p>
        </p:txBody>
      </p:sp>
      <p:sp>
        <p:nvSpPr>
          <p:cNvPr id="4" name="正方形/長方形 3">
            <a:extLst>
              <a:ext uri="{FF2B5EF4-FFF2-40B4-BE49-F238E27FC236}">
                <a16:creationId xmlns:a16="http://schemas.microsoft.com/office/drawing/2014/main" id="{A153CC55-376A-47A7-A412-E051648F0933}"/>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２－１ニューメディア</a:t>
            </a:r>
          </a:p>
        </p:txBody>
      </p:sp>
    </p:spTree>
    <p:extLst>
      <p:ext uri="{BB962C8B-B14F-4D97-AF65-F5344CB8AC3E}">
        <p14:creationId xmlns:p14="http://schemas.microsoft.com/office/powerpoint/2010/main" val="3006914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a:t>
            </a:fld>
            <a:endParaRPr lang="en-US" altLang="ja-JP" dirty="0"/>
          </a:p>
        </p:txBody>
      </p:sp>
      <p:sp>
        <p:nvSpPr>
          <p:cNvPr id="6" name="正方形/長方形 5">
            <a:extLst>
              <a:ext uri="{FF2B5EF4-FFF2-40B4-BE49-F238E27FC236}">
                <a16:creationId xmlns:a16="http://schemas.microsoft.com/office/drawing/2014/main" id="{E7FBFF19-7BFF-4C4F-AC3E-1437049504AC}"/>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デジタルマーケティングの基本１</a:t>
            </a:r>
            <a:endParaRPr lang="en-US" altLang="ja-JP" sz="32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131446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29</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メディアの種類</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3" name="図 2">
            <a:extLst>
              <a:ext uri="{FF2B5EF4-FFF2-40B4-BE49-F238E27FC236}">
                <a16:creationId xmlns:a16="http://schemas.microsoft.com/office/drawing/2014/main" id="{23B0C724-845D-4174-B1ED-64AC68DE088B}"/>
              </a:ext>
            </a:extLst>
          </p:cNvPr>
          <p:cNvPicPr>
            <a:picLocks noChangeAspect="1"/>
          </p:cNvPicPr>
          <p:nvPr/>
        </p:nvPicPr>
        <p:blipFill>
          <a:blip r:embed="rId3"/>
          <a:stretch>
            <a:fillRect/>
          </a:stretch>
        </p:blipFill>
        <p:spPr>
          <a:xfrm>
            <a:off x="1619672" y="1339051"/>
            <a:ext cx="5976664" cy="5402317"/>
          </a:xfrm>
          <a:prstGeom prst="rect">
            <a:avLst/>
          </a:prstGeom>
        </p:spPr>
      </p:pic>
      <p:sp>
        <p:nvSpPr>
          <p:cNvPr id="6" name="テキスト ボックス 5">
            <a:extLst>
              <a:ext uri="{FF2B5EF4-FFF2-40B4-BE49-F238E27FC236}">
                <a16:creationId xmlns:a16="http://schemas.microsoft.com/office/drawing/2014/main" id="{E26AA56E-4B98-4CAA-85C4-FD26E282461D}"/>
              </a:ext>
            </a:extLst>
          </p:cNvPr>
          <p:cNvSpPr txBox="1"/>
          <p:nvPr/>
        </p:nvSpPr>
        <p:spPr>
          <a:xfrm>
            <a:off x="6367826" y="6575409"/>
            <a:ext cx="1872208" cy="200055"/>
          </a:xfrm>
          <a:prstGeom prst="rect">
            <a:avLst/>
          </a:prstGeom>
          <a:noFill/>
        </p:spPr>
        <p:txBody>
          <a:bodyPr wrap="square" rtlCol="0">
            <a:spAutoFit/>
          </a:bodyPr>
          <a:lstStyle/>
          <a:p>
            <a:pPr algn="r"/>
            <a:r>
              <a:rPr lang="ja-JP" altLang="en-US" sz="700" dirty="0"/>
              <a:t>出典：</a:t>
            </a:r>
            <a:r>
              <a:rPr lang="en-US" altLang="ja-JP" sz="700" dirty="0"/>
              <a:t>THE YOMIURI SHIMBUN</a:t>
            </a:r>
            <a:endParaRPr lang="ja-JP" altLang="en-US" sz="700" dirty="0"/>
          </a:p>
        </p:txBody>
      </p:sp>
    </p:spTree>
    <p:extLst>
      <p:ext uri="{BB962C8B-B14F-4D97-AF65-F5344CB8AC3E}">
        <p14:creationId xmlns:p14="http://schemas.microsoft.com/office/powerpoint/2010/main" val="23497022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30</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オウンドメディア</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0" name="角丸四角形 8">
            <a:extLst>
              <a:ext uri="{FF2B5EF4-FFF2-40B4-BE49-F238E27FC236}">
                <a16:creationId xmlns:a16="http://schemas.microsoft.com/office/drawing/2014/main" id="{F8650176-D2C2-4DAE-B3A3-1FE715439987}"/>
              </a:ext>
            </a:extLst>
          </p:cNvPr>
          <p:cNvSpPr/>
          <p:nvPr/>
        </p:nvSpPr>
        <p:spPr>
          <a:xfrm>
            <a:off x="107503" y="4812522"/>
            <a:ext cx="8928992" cy="1408082"/>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発信内容・発信タイミングを自社でコントロールできる一方、</a:t>
            </a:r>
            <a:endParaRPr lang="en-US" altLang="ja-JP" sz="22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単体サイトでは集客力が弱いという弱点もある。</a:t>
            </a:r>
            <a:endParaRPr lang="en-US" altLang="ja-JP" sz="22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また、管理するのにはある程度の</a:t>
            </a:r>
            <a:r>
              <a:rPr lang="en-US" altLang="ja-JP" sz="2200" dirty="0">
                <a:solidFill>
                  <a:schemeClr val="bg1"/>
                </a:solidFill>
                <a:latin typeface="HGP創英角ｺﾞｼｯｸUB" panose="020B0900000000000000" pitchFamily="50" charset="-128"/>
                <a:ea typeface="HGP創英角ｺﾞｼｯｸUB" panose="020B0900000000000000" pitchFamily="50" charset="-128"/>
              </a:rPr>
              <a:t>IT</a:t>
            </a:r>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リテラシーがある人材が必要となる。</a:t>
            </a:r>
          </a:p>
        </p:txBody>
      </p:sp>
      <p:pic>
        <p:nvPicPr>
          <p:cNvPr id="11" name="Picture 2" descr="テレビ">
            <a:extLst>
              <a:ext uri="{FF2B5EF4-FFF2-40B4-BE49-F238E27FC236}">
                <a16:creationId xmlns:a16="http://schemas.microsoft.com/office/drawing/2014/main" id="{CE610911-8C99-4652-8156-2BA0CC6290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1083" y="2148048"/>
            <a:ext cx="1785186" cy="178518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フェイスブック">
            <a:extLst>
              <a:ext uri="{FF2B5EF4-FFF2-40B4-BE49-F238E27FC236}">
                <a16:creationId xmlns:a16="http://schemas.microsoft.com/office/drawing/2014/main" id="{127E368E-A5F4-419A-AE9E-29D670A276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6704" y="2190060"/>
            <a:ext cx="1701162" cy="1701162"/>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メール">
            <a:extLst>
              <a:ext uri="{FF2B5EF4-FFF2-40B4-BE49-F238E27FC236}">
                <a16:creationId xmlns:a16="http://schemas.microsoft.com/office/drawing/2014/main" id="{2BB4035F-7CAD-4BDB-9331-37E5DF0B358F}"/>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6" name="テキスト ボックス 15">
            <a:extLst>
              <a:ext uri="{FF2B5EF4-FFF2-40B4-BE49-F238E27FC236}">
                <a16:creationId xmlns:a16="http://schemas.microsoft.com/office/drawing/2014/main" id="{3FA7C79C-F9EC-4E94-8FD7-BD40D19807D2}"/>
              </a:ext>
            </a:extLst>
          </p:cNvPr>
          <p:cNvSpPr txBox="1"/>
          <p:nvPr/>
        </p:nvSpPr>
        <p:spPr>
          <a:xfrm>
            <a:off x="1074179" y="1628800"/>
            <a:ext cx="1978995" cy="369332"/>
          </a:xfrm>
          <a:prstGeom prst="rect">
            <a:avLst/>
          </a:prstGeom>
          <a:noFill/>
        </p:spPr>
        <p:txBody>
          <a:bodyPr wrap="square">
            <a:spAutoFit/>
          </a:bodyPr>
          <a:lstStyle/>
          <a:p>
            <a:r>
              <a:rPr lang="ja-JP" altLang="en-US" dirty="0">
                <a:latin typeface="HGP創英角ｺﾞｼｯｸUB" panose="020B0900000000000000" pitchFamily="50" charset="-128"/>
                <a:ea typeface="HGP創英角ｺﾞｼｯｸUB" panose="020B0900000000000000" pitchFamily="50" charset="-128"/>
              </a:rPr>
              <a:t>公式ホームページ</a:t>
            </a:r>
            <a:endParaRPr lang="en-US" altLang="ja-JP" sz="1800" dirty="0">
              <a:latin typeface="HGP創英角ｺﾞｼｯｸUB" panose="020B0900000000000000" pitchFamily="50" charset="-128"/>
              <a:ea typeface="HGP創英角ｺﾞｼｯｸUB" panose="020B0900000000000000" pitchFamily="50" charset="-128"/>
            </a:endParaRPr>
          </a:p>
        </p:txBody>
      </p:sp>
      <p:sp>
        <p:nvSpPr>
          <p:cNvPr id="17" name="テキスト ボックス 16">
            <a:extLst>
              <a:ext uri="{FF2B5EF4-FFF2-40B4-BE49-F238E27FC236}">
                <a16:creationId xmlns:a16="http://schemas.microsoft.com/office/drawing/2014/main" id="{B65FC348-02DC-4D67-88C5-8EA5DCA0E41C}"/>
              </a:ext>
            </a:extLst>
          </p:cNvPr>
          <p:cNvSpPr txBox="1"/>
          <p:nvPr/>
        </p:nvSpPr>
        <p:spPr>
          <a:xfrm>
            <a:off x="3597788" y="1628800"/>
            <a:ext cx="1978995" cy="369332"/>
          </a:xfrm>
          <a:prstGeom prst="rect">
            <a:avLst/>
          </a:prstGeom>
          <a:noFill/>
        </p:spPr>
        <p:txBody>
          <a:bodyPr wrap="square">
            <a:spAutoFit/>
          </a:bodyPr>
          <a:lstStyle/>
          <a:p>
            <a:r>
              <a:rPr lang="ja-JP" altLang="en-US" dirty="0">
                <a:latin typeface="HGP創英角ｺﾞｼｯｸUB" panose="020B0900000000000000" pitchFamily="50" charset="-128"/>
                <a:ea typeface="HGP創英角ｺﾞｼｯｸUB" panose="020B0900000000000000" pitchFamily="50" charset="-128"/>
              </a:rPr>
              <a:t>公式</a:t>
            </a:r>
            <a:r>
              <a:rPr lang="en-US" altLang="ja-JP" dirty="0">
                <a:latin typeface="HGP創英角ｺﾞｼｯｸUB" panose="020B0900000000000000" pitchFamily="50" charset="-128"/>
                <a:ea typeface="HGP創英角ｺﾞｼｯｸUB" panose="020B0900000000000000" pitchFamily="50" charset="-128"/>
              </a:rPr>
              <a:t>SNS</a:t>
            </a:r>
            <a:endParaRPr lang="en-US" altLang="ja-JP" sz="1800" dirty="0">
              <a:latin typeface="HGP創英角ｺﾞｼｯｸUB" panose="020B0900000000000000" pitchFamily="50" charset="-128"/>
              <a:ea typeface="HGP創英角ｺﾞｼｯｸUB" panose="020B0900000000000000" pitchFamily="50" charset="-128"/>
            </a:endParaRPr>
          </a:p>
        </p:txBody>
      </p:sp>
      <p:sp>
        <p:nvSpPr>
          <p:cNvPr id="18" name="テキスト ボックス 17">
            <a:extLst>
              <a:ext uri="{FF2B5EF4-FFF2-40B4-BE49-F238E27FC236}">
                <a16:creationId xmlns:a16="http://schemas.microsoft.com/office/drawing/2014/main" id="{9DF292DF-8A7F-4AEC-8BFF-487854E27CF3}"/>
              </a:ext>
            </a:extLst>
          </p:cNvPr>
          <p:cNvSpPr txBox="1"/>
          <p:nvPr/>
        </p:nvSpPr>
        <p:spPr>
          <a:xfrm>
            <a:off x="6121397" y="1628800"/>
            <a:ext cx="1978995" cy="369332"/>
          </a:xfrm>
          <a:prstGeom prst="rect">
            <a:avLst/>
          </a:prstGeom>
          <a:noFill/>
        </p:spPr>
        <p:txBody>
          <a:bodyPr wrap="square">
            <a:spAutoFit/>
          </a:bodyPr>
          <a:lstStyle/>
          <a:p>
            <a:r>
              <a:rPr lang="ja-JP" altLang="en-US" dirty="0">
                <a:latin typeface="HGP創英角ｺﾞｼｯｸUB" panose="020B0900000000000000" pitchFamily="50" charset="-128"/>
                <a:ea typeface="HGP創英角ｺﾞｼｯｸUB" panose="020B0900000000000000" pitchFamily="50" charset="-128"/>
              </a:rPr>
              <a:t>公式ブログ</a:t>
            </a:r>
            <a:endParaRPr lang="en-US" altLang="ja-JP" sz="1800" dirty="0">
              <a:latin typeface="HGP創英角ｺﾞｼｯｸUB" panose="020B0900000000000000" pitchFamily="50" charset="-128"/>
              <a:ea typeface="HGP創英角ｺﾞｼｯｸUB" panose="020B0900000000000000" pitchFamily="50" charset="-128"/>
            </a:endParaRPr>
          </a:p>
        </p:txBody>
      </p:sp>
      <p:pic>
        <p:nvPicPr>
          <p:cNvPr id="13320" name="Picture 8" descr="メール画面">
            <a:extLst>
              <a:ext uri="{FF2B5EF4-FFF2-40B4-BE49-F238E27FC236}">
                <a16:creationId xmlns:a16="http://schemas.microsoft.com/office/drawing/2014/main" id="{1B0E748B-F83B-4687-A18C-5628583AFF2C}"/>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foregroundMark x1="53879" y1="19397" x2="53879" y2="19397"/>
                        <a14:foregroundMark x1="53448" y1="24138" x2="53448" y2="24138"/>
                        <a14:foregroundMark x1="53448" y1="28879" x2="53448" y2="28879"/>
                        <a14:foregroundMark x1="53017" y1="53017" x2="53017" y2="53017"/>
                      </a14:backgroundRemoval>
                    </a14:imgEffect>
                  </a14:imgLayer>
                </a14:imgProps>
              </a:ext>
              <a:ext uri="{28A0092B-C50C-407E-A947-70E740481C1C}">
                <a14:useLocalDpi xmlns:a14="http://schemas.microsoft.com/office/drawing/2010/main" val="0"/>
              </a:ext>
            </a:extLst>
          </a:blip>
          <a:srcRect/>
          <a:stretch>
            <a:fillRect/>
          </a:stretch>
        </p:blipFill>
        <p:spPr bwMode="auto">
          <a:xfrm>
            <a:off x="5874219" y="1726097"/>
            <a:ext cx="2473349" cy="2473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4252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31</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ペイドメディア</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0" name="角丸四角形 8">
            <a:extLst>
              <a:ext uri="{FF2B5EF4-FFF2-40B4-BE49-F238E27FC236}">
                <a16:creationId xmlns:a16="http://schemas.microsoft.com/office/drawing/2014/main" id="{F8650176-D2C2-4DAE-B3A3-1FE715439987}"/>
              </a:ext>
            </a:extLst>
          </p:cNvPr>
          <p:cNvSpPr/>
          <p:nvPr/>
        </p:nvSpPr>
        <p:spPr>
          <a:xfrm>
            <a:off x="107503" y="4812522"/>
            <a:ext cx="8928992" cy="1408082"/>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集客力が高く、一度にたくさんの人に対して情報発信が可能である。</a:t>
            </a:r>
            <a:endParaRPr lang="en-US" altLang="ja-JP" sz="22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一方、広告コストが高いことや掲載期間が限定されるといったデメリットも。</a:t>
            </a:r>
            <a:endParaRPr lang="en-US" altLang="ja-JP" sz="22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また、昨今、広告に対する嫌悪感が消費者間に存在し、</a:t>
            </a:r>
            <a:endParaRPr lang="en-US" altLang="ja-JP" sz="22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広告は敬遠される傾向にもある。</a:t>
            </a:r>
          </a:p>
        </p:txBody>
      </p:sp>
      <p:pic>
        <p:nvPicPr>
          <p:cNvPr id="6" name="図 5">
            <a:extLst>
              <a:ext uri="{FF2B5EF4-FFF2-40B4-BE49-F238E27FC236}">
                <a16:creationId xmlns:a16="http://schemas.microsoft.com/office/drawing/2014/main" id="{5D0AB204-F8CA-4F5B-B249-71B08CFBBA20}"/>
              </a:ext>
            </a:extLst>
          </p:cNvPr>
          <p:cNvPicPr>
            <a:picLocks noChangeAspect="1"/>
          </p:cNvPicPr>
          <p:nvPr/>
        </p:nvPicPr>
        <p:blipFill>
          <a:blip r:embed="rId3"/>
          <a:stretch>
            <a:fillRect/>
          </a:stretch>
        </p:blipFill>
        <p:spPr>
          <a:xfrm>
            <a:off x="299686" y="1330565"/>
            <a:ext cx="8544626" cy="3087271"/>
          </a:xfrm>
          <a:prstGeom prst="rect">
            <a:avLst/>
          </a:prstGeom>
        </p:spPr>
      </p:pic>
    </p:spTree>
    <p:extLst>
      <p:ext uri="{BB962C8B-B14F-4D97-AF65-F5344CB8AC3E}">
        <p14:creationId xmlns:p14="http://schemas.microsoft.com/office/powerpoint/2010/main" val="364907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32</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アーンドメディア</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0" name="角丸四角形 8">
            <a:extLst>
              <a:ext uri="{FF2B5EF4-FFF2-40B4-BE49-F238E27FC236}">
                <a16:creationId xmlns:a16="http://schemas.microsoft.com/office/drawing/2014/main" id="{F8650176-D2C2-4DAE-B3A3-1FE715439987}"/>
              </a:ext>
            </a:extLst>
          </p:cNvPr>
          <p:cNvSpPr/>
          <p:nvPr/>
        </p:nvSpPr>
        <p:spPr>
          <a:xfrm>
            <a:off x="107503" y="4812522"/>
            <a:ext cx="8928992" cy="1408082"/>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第三者による発信コンテンツのため信用度が高く</a:t>
            </a:r>
            <a:endParaRPr lang="en-US" altLang="ja-JP" sz="22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昨今特に注目されているメディア。話題性があり、拡散力も高い。</a:t>
            </a:r>
            <a:endParaRPr lang="en-US" altLang="ja-JP" sz="22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一方、発信される内容自体は基本的にはコントロールが不可能なため、</a:t>
            </a:r>
            <a:endParaRPr lang="en-US" altLang="ja-JP" sz="22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200" dirty="0">
                <a:solidFill>
                  <a:schemeClr val="bg1"/>
                </a:solidFill>
                <a:latin typeface="HGP創英角ｺﾞｼｯｸUB" panose="020B0900000000000000" pitchFamily="50" charset="-128"/>
                <a:ea typeface="HGP創英角ｺﾞｼｯｸUB" panose="020B0900000000000000" pitchFamily="50" charset="-128"/>
              </a:rPr>
              <a:t>ネガティブな情報は一気に拡散し企業のブランド毀損につながることもある。</a:t>
            </a:r>
          </a:p>
        </p:txBody>
      </p:sp>
      <p:pic>
        <p:nvPicPr>
          <p:cNvPr id="19458" name="Picture 2" descr="吹き出し">
            <a:extLst>
              <a:ext uri="{FF2B5EF4-FFF2-40B4-BE49-F238E27FC236}">
                <a16:creationId xmlns:a16="http://schemas.microsoft.com/office/drawing/2014/main" id="{F4DB0445-1D8D-49D2-B385-2D459D47B0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988840"/>
            <a:ext cx="1872208" cy="18722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フェイスブック">
            <a:extLst>
              <a:ext uri="{FF2B5EF4-FFF2-40B4-BE49-F238E27FC236}">
                <a16:creationId xmlns:a16="http://schemas.microsoft.com/office/drawing/2014/main" id="{232CBB70-F396-421E-A8A8-7EBA761AAA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1419" y="2074363"/>
            <a:ext cx="1701162" cy="170116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ニュース記事">
            <a:extLst>
              <a:ext uri="{FF2B5EF4-FFF2-40B4-BE49-F238E27FC236}">
                <a16:creationId xmlns:a16="http://schemas.microsoft.com/office/drawing/2014/main" id="{7B6EDF9B-B621-48D3-B408-77ED5212F9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2113" y="2074363"/>
            <a:ext cx="1701162" cy="1701162"/>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AEE2381C-8928-4ED7-9432-97044EAD55E5}"/>
              </a:ext>
            </a:extLst>
          </p:cNvPr>
          <p:cNvSpPr txBox="1"/>
          <p:nvPr/>
        </p:nvSpPr>
        <p:spPr>
          <a:xfrm>
            <a:off x="714139" y="1628800"/>
            <a:ext cx="1978995" cy="369332"/>
          </a:xfrm>
          <a:prstGeom prst="rect">
            <a:avLst/>
          </a:prstGeom>
          <a:noFill/>
        </p:spPr>
        <p:txBody>
          <a:bodyPr wrap="square">
            <a:spAutoFit/>
          </a:bodyPr>
          <a:lstStyle/>
          <a:p>
            <a:r>
              <a:rPr lang="ja-JP" altLang="en-US" sz="1800" dirty="0">
                <a:latin typeface="HGP創英角ｺﾞｼｯｸUB" panose="020B0900000000000000" pitchFamily="50" charset="-128"/>
                <a:ea typeface="HGP創英角ｺﾞｼｯｸUB" panose="020B0900000000000000" pitchFamily="50" charset="-128"/>
              </a:rPr>
              <a:t>口コミサイト</a:t>
            </a:r>
            <a:endParaRPr lang="en-US" altLang="ja-JP" sz="1800" dirty="0">
              <a:latin typeface="HGP創英角ｺﾞｼｯｸUB" panose="020B0900000000000000" pitchFamily="50" charset="-128"/>
              <a:ea typeface="HGP創英角ｺﾞｼｯｸUB" panose="020B0900000000000000" pitchFamily="50" charset="-128"/>
            </a:endParaRPr>
          </a:p>
        </p:txBody>
      </p:sp>
      <p:sp>
        <p:nvSpPr>
          <p:cNvPr id="12" name="テキスト ボックス 11">
            <a:extLst>
              <a:ext uri="{FF2B5EF4-FFF2-40B4-BE49-F238E27FC236}">
                <a16:creationId xmlns:a16="http://schemas.microsoft.com/office/drawing/2014/main" id="{B14B91F7-81C5-4D1B-8E92-255324186867}"/>
              </a:ext>
            </a:extLst>
          </p:cNvPr>
          <p:cNvSpPr txBox="1"/>
          <p:nvPr/>
        </p:nvSpPr>
        <p:spPr>
          <a:xfrm>
            <a:off x="3597788" y="1628800"/>
            <a:ext cx="1978995" cy="369332"/>
          </a:xfrm>
          <a:prstGeom prst="rect">
            <a:avLst/>
          </a:prstGeom>
          <a:noFill/>
        </p:spPr>
        <p:txBody>
          <a:bodyPr wrap="square">
            <a:spAutoFit/>
          </a:bodyPr>
          <a:lstStyle/>
          <a:p>
            <a:r>
              <a:rPr lang="ja-JP" altLang="en-US" sz="1800" dirty="0">
                <a:latin typeface="HGP創英角ｺﾞｼｯｸUB" panose="020B0900000000000000" pitchFamily="50" charset="-128"/>
                <a:ea typeface="HGP創英角ｺﾞｼｯｸUB" panose="020B0900000000000000" pitchFamily="50" charset="-128"/>
              </a:rPr>
              <a:t>第三者の</a:t>
            </a:r>
            <a:r>
              <a:rPr lang="en-US" altLang="ja-JP" sz="1800" dirty="0">
                <a:latin typeface="HGP創英角ｺﾞｼｯｸUB" panose="020B0900000000000000" pitchFamily="50" charset="-128"/>
                <a:ea typeface="HGP創英角ｺﾞｼｯｸUB" panose="020B0900000000000000" pitchFamily="50" charset="-128"/>
              </a:rPr>
              <a:t>SNS</a:t>
            </a:r>
          </a:p>
        </p:txBody>
      </p:sp>
      <p:sp>
        <p:nvSpPr>
          <p:cNvPr id="13" name="テキスト ボックス 12">
            <a:extLst>
              <a:ext uri="{FF2B5EF4-FFF2-40B4-BE49-F238E27FC236}">
                <a16:creationId xmlns:a16="http://schemas.microsoft.com/office/drawing/2014/main" id="{495AA7B5-2EB5-4530-88CC-99CD073983DF}"/>
              </a:ext>
            </a:extLst>
          </p:cNvPr>
          <p:cNvSpPr txBox="1"/>
          <p:nvPr/>
        </p:nvSpPr>
        <p:spPr>
          <a:xfrm>
            <a:off x="6481437" y="1628800"/>
            <a:ext cx="1978995" cy="369332"/>
          </a:xfrm>
          <a:prstGeom prst="rect">
            <a:avLst/>
          </a:prstGeom>
          <a:noFill/>
        </p:spPr>
        <p:txBody>
          <a:bodyPr wrap="square">
            <a:spAutoFit/>
          </a:bodyPr>
          <a:lstStyle/>
          <a:p>
            <a:r>
              <a:rPr lang="ja-JP" altLang="en-US" sz="1800" dirty="0">
                <a:latin typeface="HGP創英角ｺﾞｼｯｸUB" panose="020B0900000000000000" pitchFamily="50" charset="-128"/>
                <a:ea typeface="HGP創英角ｺﾞｼｯｸUB" panose="020B0900000000000000" pitchFamily="50" charset="-128"/>
              </a:rPr>
              <a:t>メディアの記事</a:t>
            </a:r>
            <a:endParaRPr lang="en-US" altLang="ja-JP" sz="18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44699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4E9839B-BB7B-4ED2-B6BA-4655E6B8B51C}"/>
              </a:ext>
            </a:extLst>
          </p:cNvPr>
          <p:cNvSpPr>
            <a:spLocks noGrp="1"/>
          </p:cNvSpPr>
          <p:nvPr>
            <p:ph type="sldNum" sz="quarter" idx="12"/>
          </p:nvPr>
        </p:nvSpPr>
        <p:spPr/>
        <p:txBody>
          <a:bodyPr/>
          <a:lstStyle/>
          <a:p>
            <a:pPr>
              <a:defRPr/>
            </a:pPr>
            <a:fld id="{22179739-F4A8-44EB-8B8E-F3F060272835}" type="slidenum">
              <a:rPr lang="ja-JP" altLang="en-US" smtClean="0"/>
              <a:pPr>
                <a:defRPr/>
              </a:pPr>
              <a:t>33</a:t>
            </a:fld>
            <a:endParaRPr lang="ja-JP" altLang="en-US" dirty="0"/>
          </a:p>
        </p:txBody>
      </p:sp>
      <p:sp>
        <p:nvSpPr>
          <p:cNvPr id="4" name="正方形/長方形 3">
            <a:extLst>
              <a:ext uri="{FF2B5EF4-FFF2-40B4-BE49-F238E27FC236}">
                <a16:creationId xmlns:a16="http://schemas.microsoft.com/office/drawing/2014/main" id="{1DA3BD1A-833E-462C-82DB-299E0F549295}"/>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２－２</a:t>
            </a:r>
            <a:r>
              <a:rPr lang="en-US" altLang="ja-JP" sz="3200" dirty="0">
                <a:ea typeface="Meiryo UI" pitchFamily="50" charset="-128"/>
                <a:cs typeface="Meiryo UI" pitchFamily="50" charset="-128"/>
              </a:rPr>
              <a:t>SNS</a:t>
            </a:r>
            <a:r>
              <a:rPr lang="ja-JP" altLang="en-US" sz="3200" dirty="0">
                <a:ea typeface="Meiryo UI" pitchFamily="50" charset="-128"/>
                <a:cs typeface="Meiryo UI" pitchFamily="50" charset="-128"/>
              </a:rPr>
              <a:t>の活用</a:t>
            </a:r>
          </a:p>
        </p:txBody>
      </p:sp>
    </p:spTree>
    <p:extLst>
      <p:ext uri="{BB962C8B-B14F-4D97-AF65-F5344CB8AC3E}">
        <p14:creationId xmlns:p14="http://schemas.microsoft.com/office/powerpoint/2010/main" val="23658616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34</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注目すべき</a:t>
            </a:r>
            <a:r>
              <a:rPr lang="en-US" altLang="ja-JP" sz="2400" dirty="0">
                <a:latin typeface="HGP創英角ｺﾞｼｯｸUB" panose="020B0900000000000000" pitchFamily="50" charset="-128"/>
                <a:ea typeface="HGP創英角ｺﾞｼｯｸUB" panose="020B0900000000000000" pitchFamily="50" charset="-128"/>
              </a:rPr>
              <a:t>SNS</a:t>
            </a:r>
          </a:p>
        </p:txBody>
      </p:sp>
      <p:sp>
        <p:nvSpPr>
          <p:cNvPr id="14" name="Rectangle 7">
            <a:extLst>
              <a:ext uri="{FF2B5EF4-FFF2-40B4-BE49-F238E27FC236}">
                <a16:creationId xmlns:a16="http://schemas.microsoft.com/office/drawing/2014/main" id="{792DC22F-89D0-4ECA-904D-0D44AD9B2FBF}"/>
              </a:ext>
            </a:extLst>
          </p:cNvPr>
          <p:cNvSpPr>
            <a:spLocks noChangeArrowheads="1"/>
          </p:cNvSpPr>
          <p:nvPr/>
        </p:nvSpPr>
        <p:spPr bwMode="auto">
          <a:xfrm>
            <a:off x="251520" y="1412776"/>
            <a:ext cx="8640960" cy="93610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SNS</a:t>
            </a:r>
            <a:r>
              <a:rPr lang="ja-JP" altLang="en-US" sz="2000" dirty="0">
                <a:latin typeface="HGP創英角ｺﾞｼｯｸUB" panose="020B0900000000000000" pitchFamily="50" charset="-128"/>
                <a:ea typeface="HGP創英角ｺﾞｼｯｸUB" panose="020B0900000000000000" pitchFamily="50" charset="-128"/>
              </a:rPr>
              <a:t>とは、ソーシャルネットワーキングサービス（</a:t>
            </a:r>
            <a:r>
              <a:rPr lang="en-US" altLang="ja-JP" sz="2000" dirty="0">
                <a:latin typeface="HGP創英角ｺﾞｼｯｸUB" panose="020B0900000000000000" pitchFamily="50" charset="-128"/>
                <a:ea typeface="HGP創英角ｺﾞｼｯｸUB" panose="020B0900000000000000" pitchFamily="50" charset="-128"/>
              </a:rPr>
              <a:t>Social Networking Service</a:t>
            </a:r>
            <a:r>
              <a:rPr lang="ja-JP" altLang="en-US" sz="2000" dirty="0">
                <a:latin typeface="HGP創英角ｺﾞｼｯｸUB" panose="020B0900000000000000" pitchFamily="50" charset="-128"/>
                <a:ea typeface="HGP創英角ｺﾞｼｯｸUB" panose="020B0900000000000000" pitchFamily="50" charset="-128"/>
              </a:rPr>
              <a:t>）の略称です。人と人とのつながり・ネットワークを構築・促進するコミュニティ型オンラインサービスのことです。</a:t>
            </a:r>
          </a:p>
        </p:txBody>
      </p:sp>
      <p:pic>
        <p:nvPicPr>
          <p:cNvPr id="21506" name="Picture 2">
            <a:extLst>
              <a:ext uri="{FF2B5EF4-FFF2-40B4-BE49-F238E27FC236}">
                <a16:creationId xmlns:a16="http://schemas.microsoft.com/office/drawing/2014/main" id="{7F90B74B-2DB5-4087-AF36-655590E616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924" y="2255484"/>
            <a:ext cx="6433306" cy="4307212"/>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a:extLst>
              <a:ext uri="{FF2B5EF4-FFF2-40B4-BE49-F238E27FC236}">
                <a16:creationId xmlns:a16="http://schemas.microsoft.com/office/drawing/2014/main" id="{F399DAF1-9C1D-4EDC-B816-D9950EDBE27B}"/>
              </a:ext>
            </a:extLst>
          </p:cNvPr>
          <p:cNvSpPr txBox="1"/>
          <p:nvPr/>
        </p:nvSpPr>
        <p:spPr>
          <a:xfrm>
            <a:off x="6095088" y="6543645"/>
            <a:ext cx="2443898" cy="200055"/>
          </a:xfrm>
          <a:prstGeom prst="rect">
            <a:avLst/>
          </a:prstGeom>
          <a:noFill/>
        </p:spPr>
        <p:txBody>
          <a:bodyPr wrap="square" rtlCol="0">
            <a:spAutoFit/>
          </a:bodyPr>
          <a:lstStyle/>
          <a:p>
            <a:pPr algn="r"/>
            <a:r>
              <a:rPr lang="ja-JP" altLang="en-US" sz="700" dirty="0"/>
              <a:t>出典：株式会社アイズ　「メディアレーダー」</a:t>
            </a:r>
          </a:p>
        </p:txBody>
      </p:sp>
      <p:sp>
        <p:nvSpPr>
          <p:cNvPr id="17" name="テキスト ボックス 16">
            <a:extLst>
              <a:ext uri="{FF2B5EF4-FFF2-40B4-BE49-F238E27FC236}">
                <a16:creationId xmlns:a16="http://schemas.microsoft.com/office/drawing/2014/main" id="{78CC0530-15F8-4784-90F1-230BD50469C8}"/>
              </a:ext>
            </a:extLst>
          </p:cNvPr>
          <p:cNvSpPr txBox="1"/>
          <p:nvPr/>
        </p:nvSpPr>
        <p:spPr>
          <a:xfrm>
            <a:off x="6711786" y="5015547"/>
            <a:ext cx="2180694" cy="1477328"/>
          </a:xfrm>
          <a:prstGeom prst="rect">
            <a:avLst/>
          </a:prstGeom>
          <a:noFill/>
          <a:ln>
            <a:solidFill>
              <a:srgbClr val="002060"/>
            </a:solidFill>
          </a:ln>
        </p:spPr>
        <p:txBody>
          <a:bodyPr wrap="square">
            <a:spAutoFit/>
          </a:bodyPr>
          <a:lstStyle/>
          <a:p>
            <a:pPr algn="l"/>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a:solidFill>
                  <a:srgbClr val="333333"/>
                </a:solidFill>
                <a:effectLst/>
                <a:latin typeface="メイリオ" panose="020B0604030504040204" pitchFamily="50" charset="-128"/>
                <a:ea typeface="メイリオ" panose="020B0604030504040204" pitchFamily="50" charset="-128"/>
              </a:rPr>
              <a:t>LINE</a:t>
            </a:r>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a:solidFill>
                  <a:srgbClr val="333333"/>
                </a:solidFill>
                <a:effectLst/>
                <a:latin typeface="メイリオ" panose="020B0604030504040204" pitchFamily="50" charset="-128"/>
                <a:ea typeface="メイリオ" panose="020B0604030504040204" pitchFamily="50" charset="-128"/>
              </a:rPr>
              <a:t>LINE </a:t>
            </a:r>
            <a:r>
              <a:rPr lang="ja-JP" altLang="en-US" sz="900" b="0" i="0" dirty="0">
                <a:solidFill>
                  <a:srgbClr val="333333"/>
                </a:solidFill>
                <a:effectLst/>
                <a:latin typeface="メイリオ" panose="020B0604030504040204" pitchFamily="50" charset="-128"/>
                <a:ea typeface="メイリオ" panose="020B0604030504040204" pitchFamily="50" charset="-128"/>
              </a:rPr>
              <a:t>アカウント </a:t>
            </a:r>
            <a:r>
              <a:rPr lang="en-US" altLang="ja-JP" sz="900" b="0" i="0" dirty="0">
                <a:solidFill>
                  <a:srgbClr val="333333"/>
                </a:solidFill>
                <a:effectLst/>
                <a:latin typeface="メイリオ" panose="020B0604030504040204" pitchFamily="50" charset="-128"/>
                <a:ea typeface="メイリオ" panose="020B0604030504040204" pitchFamily="50" charset="-128"/>
              </a:rPr>
              <a:t>2018</a:t>
            </a:r>
            <a:r>
              <a:rPr lang="ja-JP" altLang="en-US" sz="900" b="0" i="0" dirty="0">
                <a:solidFill>
                  <a:srgbClr val="333333"/>
                </a:solidFill>
                <a:effectLst/>
                <a:latin typeface="メイリオ" panose="020B0604030504040204" pitchFamily="50" charset="-128"/>
                <a:ea typeface="メイリオ" panose="020B0604030504040204" pitchFamily="50" charset="-128"/>
              </a:rPr>
              <a:t>年</a:t>
            </a:r>
            <a:r>
              <a:rPr lang="en-US" altLang="ja-JP" sz="900" b="0" i="0" dirty="0">
                <a:solidFill>
                  <a:srgbClr val="333333"/>
                </a:solidFill>
                <a:effectLst/>
                <a:latin typeface="メイリオ" panose="020B0604030504040204" pitchFamily="50" charset="-128"/>
                <a:ea typeface="メイリオ" panose="020B0604030504040204" pitchFamily="50" charset="-128"/>
              </a:rPr>
              <a:t>12-2019</a:t>
            </a:r>
            <a:r>
              <a:rPr lang="ja-JP" altLang="en-US" sz="900" b="0" i="0" dirty="0">
                <a:solidFill>
                  <a:srgbClr val="333333"/>
                </a:solidFill>
                <a:effectLst/>
                <a:latin typeface="メイリオ" panose="020B0604030504040204" pitchFamily="50" charset="-128"/>
                <a:ea typeface="メイリオ" panose="020B0604030504040204" pitchFamily="50" charset="-128"/>
              </a:rPr>
              <a:t>年</a:t>
            </a:r>
            <a:r>
              <a:rPr lang="en-US" altLang="ja-JP" sz="900" b="0" i="0" dirty="0">
                <a:solidFill>
                  <a:srgbClr val="333333"/>
                </a:solidFill>
                <a:effectLst/>
                <a:latin typeface="メイリオ" panose="020B0604030504040204" pitchFamily="50" charset="-128"/>
                <a:ea typeface="メイリオ" panose="020B0604030504040204" pitchFamily="50" charset="-128"/>
              </a:rPr>
              <a:t>3</a:t>
            </a:r>
            <a:r>
              <a:rPr lang="ja-JP" altLang="en-US" sz="900" b="0" i="0" dirty="0">
                <a:solidFill>
                  <a:srgbClr val="333333"/>
                </a:solidFill>
                <a:effectLst/>
                <a:latin typeface="メイリオ" panose="020B0604030504040204" pitchFamily="50" charset="-128"/>
                <a:ea typeface="メイリオ" panose="020B0604030504040204" pitchFamily="50" charset="-128"/>
              </a:rPr>
              <a:t>月期 媒体資料」、「平成</a:t>
            </a:r>
            <a:r>
              <a:rPr lang="en-US" altLang="ja-JP" sz="900" b="0" i="0" dirty="0">
                <a:solidFill>
                  <a:srgbClr val="333333"/>
                </a:solidFill>
                <a:effectLst/>
                <a:latin typeface="メイリオ" panose="020B0604030504040204" pitchFamily="50" charset="-128"/>
                <a:ea typeface="メイリオ" panose="020B0604030504040204" pitchFamily="50" charset="-128"/>
              </a:rPr>
              <a:t>30</a:t>
            </a:r>
            <a:r>
              <a:rPr lang="ja-JP" altLang="en-US" sz="900" b="0" i="0" dirty="0">
                <a:solidFill>
                  <a:srgbClr val="333333"/>
                </a:solidFill>
                <a:effectLst/>
                <a:latin typeface="メイリオ" panose="020B0604030504040204" pitchFamily="50" charset="-128"/>
                <a:ea typeface="メイリオ" panose="020B0604030504040204" pitchFamily="50" charset="-128"/>
              </a:rPr>
              <a:t>年</a:t>
            </a:r>
            <a:r>
              <a:rPr lang="en-US" altLang="ja-JP" sz="900" b="0" i="0" dirty="0">
                <a:solidFill>
                  <a:srgbClr val="333333"/>
                </a:solidFill>
                <a:effectLst/>
                <a:latin typeface="メイリオ" panose="020B0604030504040204" pitchFamily="50" charset="-128"/>
                <a:ea typeface="メイリオ" panose="020B0604030504040204" pitchFamily="50" charset="-128"/>
              </a:rPr>
              <a:t>12</a:t>
            </a:r>
            <a:r>
              <a:rPr lang="ja-JP" altLang="en-US" sz="900" b="0" i="0" dirty="0">
                <a:solidFill>
                  <a:srgbClr val="333333"/>
                </a:solidFill>
                <a:effectLst/>
                <a:latin typeface="メイリオ" panose="020B0604030504040204" pitchFamily="50" charset="-128"/>
                <a:ea typeface="メイリオ" panose="020B0604030504040204" pitchFamily="50" charset="-128"/>
              </a:rPr>
              <a:t>月期 第</a:t>
            </a:r>
            <a:r>
              <a:rPr lang="en-US" altLang="ja-JP" sz="900" b="0" i="0" dirty="0">
                <a:solidFill>
                  <a:srgbClr val="333333"/>
                </a:solidFill>
                <a:effectLst/>
                <a:latin typeface="メイリオ" panose="020B0604030504040204" pitchFamily="50" charset="-128"/>
                <a:ea typeface="メイリオ" panose="020B0604030504040204" pitchFamily="50" charset="-128"/>
              </a:rPr>
              <a:t>3</a:t>
            </a:r>
            <a:r>
              <a:rPr lang="ja-JP" altLang="en-US" sz="900" b="0" i="0" dirty="0">
                <a:solidFill>
                  <a:srgbClr val="333333"/>
                </a:solidFill>
                <a:effectLst/>
                <a:latin typeface="メイリオ" panose="020B0604030504040204" pitchFamily="50" charset="-128"/>
                <a:ea typeface="メイリオ" panose="020B0604030504040204" pitchFamily="50" charset="-128"/>
              </a:rPr>
              <a:t>四半期決算説明会 プレゼンテーション資料」より</a:t>
            </a:r>
            <a:br>
              <a:rPr lang="ja-JP" altLang="en-US" sz="900" dirty="0"/>
            </a:br>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err="1">
                <a:solidFill>
                  <a:srgbClr val="333333"/>
                </a:solidFill>
                <a:effectLst/>
                <a:latin typeface="メイリオ" panose="020B0604030504040204" pitchFamily="50" charset="-128"/>
                <a:ea typeface="メイリオ" panose="020B0604030504040204" pitchFamily="50" charset="-128"/>
              </a:rPr>
              <a:t>Instagram:Instagram</a:t>
            </a:r>
            <a:r>
              <a:rPr lang="ja-JP" altLang="en-US" sz="900" b="0" i="0" dirty="0">
                <a:solidFill>
                  <a:srgbClr val="333333"/>
                </a:solidFill>
                <a:effectLst/>
                <a:latin typeface="メイリオ" panose="020B0604030504040204" pitchFamily="50" charset="-128"/>
                <a:ea typeface="メイリオ" panose="020B0604030504040204" pitchFamily="50" charset="-128"/>
              </a:rPr>
              <a:t>公式サイト（</a:t>
            </a:r>
            <a:r>
              <a:rPr lang="en-US" altLang="ja-JP" sz="900" b="0" i="0" dirty="0">
                <a:solidFill>
                  <a:srgbClr val="333333"/>
                </a:solidFill>
                <a:effectLst/>
                <a:latin typeface="メイリオ" panose="020B0604030504040204" pitchFamily="50" charset="-128"/>
                <a:ea typeface="メイリオ" panose="020B0604030504040204" pitchFamily="50" charset="-128"/>
              </a:rPr>
              <a:t>2018</a:t>
            </a:r>
            <a:r>
              <a:rPr lang="ja-JP" altLang="en-US" sz="900" b="0" i="0" dirty="0">
                <a:solidFill>
                  <a:srgbClr val="333333"/>
                </a:solidFill>
                <a:effectLst/>
                <a:latin typeface="メイリオ" panose="020B0604030504040204" pitchFamily="50" charset="-128"/>
                <a:ea typeface="メイリオ" panose="020B0604030504040204" pitchFamily="50" charset="-128"/>
              </a:rPr>
              <a:t>年</a:t>
            </a:r>
            <a:r>
              <a:rPr lang="en-US" altLang="ja-JP" sz="900" b="0" i="0" dirty="0">
                <a:solidFill>
                  <a:srgbClr val="333333"/>
                </a:solidFill>
                <a:effectLst/>
                <a:latin typeface="メイリオ" panose="020B0604030504040204" pitchFamily="50" charset="-128"/>
                <a:ea typeface="メイリオ" panose="020B0604030504040204" pitchFamily="50" charset="-128"/>
              </a:rPr>
              <a:t>11</a:t>
            </a:r>
            <a:r>
              <a:rPr lang="ja-JP" altLang="en-US" sz="900" b="0" i="0" dirty="0">
                <a:solidFill>
                  <a:srgbClr val="333333"/>
                </a:solidFill>
                <a:effectLst/>
                <a:latin typeface="メイリオ" panose="020B0604030504040204" pitchFamily="50" charset="-128"/>
                <a:ea typeface="メイリオ" panose="020B0604030504040204" pitchFamily="50" charset="-128"/>
              </a:rPr>
              <a:t>月時点統計）</a:t>
            </a:r>
            <a:br>
              <a:rPr lang="ja-JP" altLang="en-US" sz="900" dirty="0"/>
            </a:br>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a:solidFill>
                  <a:srgbClr val="333333"/>
                </a:solidFill>
                <a:effectLst/>
                <a:latin typeface="メイリオ" panose="020B0604030504040204" pitchFamily="50" charset="-128"/>
                <a:ea typeface="メイリオ" panose="020B0604030504040204" pitchFamily="50" charset="-128"/>
              </a:rPr>
              <a:t>Twitter</a:t>
            </a:r>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a:solidFill>
                  <a:srgbClr val="333333"/>
                </a:solidFill>
                <a:effectLst/>
                <a:latin typeface="メイリオ" panose="020B0604030504040204" pitchFamily="50" charset="-128"/>
                <a:ea typeface="メイリオ" panose="020B0604030504040204" pitchFamily="50" charset="-128"/>
              </a:rPr>
              <a:t>2017</a:t>
            </a:r>
            <a:r>
              <a:rPr lang="ja-JP" altLang="en-US" sz="900" b="0" i="0" dirty="0">
                <a:solidFill>
                  <a:srgbClr val="333333"/>
                </a:solidFill>
                <a:effectLst/>
                <a:latin typeface="メイリオ" panose="020B0604030504040204" pitchFamily="50" charset="-128"/>
                <a:ea typeface="メイリオ" panose="020B0604030504040204" pitchFamily="50" charset="-128"/>
              </a:rPr>
              <a:t>月</a:t>
            </a:r>
            <a:r>
              <a:rPr lang="en-US" altLang="ja-JP" sz="900" b="0" i="0" dirty="0">
                <a:solidFill>
                  <a:srgbClr val="333333"/>
                </a:solidFill>
                <a:effectLst/>
                <a:latin typeface="メイリオ" panose="020B0604030504040204" pitchFamily="50" charset="-128"/>
                <a:ea typeface="メイリオ" panose="020B0604030504040204" pitchFamily="50" charset="-128"/>
              </a:rPr>
              <a:t>10</a:t>
            </a:r>
            <a:r>
              <a:rPr lang="ja-JP" altLang="en-US" sz="900" b="0" i="0" dirty="0">
                <a:solidFill>
                  <a:srgbClr val="333333"/>
                </a:solidFill>
                <a:effectLst/>
                <a:latin typeface="メイリオ" panose="020B0604030504040204" pitchFamily="50" charset="-128"/>
                <a:ea typeface="メイリオ" panose="020B0604030504040204" pitchFamily="50" charset="-128"/>
              </a:rPr>
              <a:t>月時点統計）</a:t>
            </a:r>
            <a:br>
              <a:rPr lang="ja-JP" altLang="en-US" sz="900" dirty="0"/>
            </a:br>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a:solidFill>
                  <a:srgbClr val="333333"/>
                </a:solidFill>
                <a:effectLst/>
                <a:latin typeface="メイリオ" panose="020B0604030504040204" pitchFamily="50" charset="-128"/>
                <a:ea typeface="メイリオ" panose="020B0604030504040204" pitchFamily="50" charset="-128"/>
              </a:rPr>
              <a:t>Facebook</a:t>
            </a:r>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a:solidFill>
                  <a:srgbClr val="333333"/>
                </a:solidFill>
                <a:effectLst/>
                <a:latin typeface="メイリオ" panose="020B0604030504040204" pitchFamily="50" charset="-128"/>
                <a:ea typeface="メイリオ" panose="020B0604030504040204" pitchFamily="50" charset="-128"/>
              </a:rPr>
              <a:t>Facebook</a:t>
            </a:r>
            <a:r>
              <a:rPr lang="ja-JP" altLang="en-US" sz="900" b="0" i="0" dirty="0">
                <a:solidFill>
                  <a:srgbClr val="333333"/>
                </a:solidFill>
                <a:effectLst/>
                <a:latin typeface="メイリオ" panose="020B0604030504040204" pitchFamily="50" charset="-128"/>
                <a:ea typeface="メイリオ" panose="020B0604030504040204" pitchFamily="50" charset="-128"/>
              </a:rPr>
              <a:t>公式サイト（</a:t>
            </a:r>
            <a:r>
              <a:rPr lang="en-US" altLang="ja-JP" sz="900" b="0" i="0" dirty="0">
                <a:solidFill>
                  <a:srgbClr val="333333"/>
                </a:solidFill>
                <a:effectLst/>
                <a:latin typeface="メイリオ" panose="020B0604030504040204" pitchFamily="50" charset="-128"/>
                <a:ea typeface="メイリオ" panose="020B0604030504040204" pitchFamily="50" charset="-128"/>
              </a:rPr>
              <a:t>2017</a:t>
            </a:r>
            <a:r>
              <a:rPr lang="ja-JP" altLang="en-US" sz="900" b="0" i="0" dirty="0">
                <a:solidFill>
                  <a:srgbClr val="333333"/>
                </a:solidFill>
                <a:effectLst/>
                <a:latin typeface="メイリオ" panose="020B0604030504040204" pitchFamily="50" charset="-128"/>
                <a:ea typeface="メイリオ" panose="020B0604030504040204" pitchFamily="50" charset="-128"/>
              </a:rPr>
              <a:t>年</a:t>
            </a:r>
            <a:r>
              <a:rPr lang="en-US" altLang="ja-JP" sz="900" b="0" i="0" dirty="0">
                <a:solidFill>
                  <a:srgbClr val="333333"/>
                </a:solidFill>
                <a:effectLst/>
                <a:latin typeface="メイリオ" panose="020B0604030504040204" pitchFamily="50" charset="-128"/>
                <a:ea typeface="メイリオ" panose="020B0604030504040204" pitchFamily="50" charset="-128"/>
              </a:rPr>
              <a:t>9</a:t>
            </a:r>
            <a:r>
              <a:rPr lang="ja-JP" altLang="en-US" sz="900" b="0" i="0" dirty="0">
                <a:solidFill>
                  <a:srgbClr val="333333"/>
                </a:solidFill>
                <a:effectLst/>
                <a:latin typeface="メイリオ" panose="020B0604030504040204" pitchFamily="50" charset="-128"/>
                <a:ea typeface="メイリオ" panose="020B0604030504040204" pitchFamily="50" charset="-128"/>
              </a:rPr>
              <a:t>月時点統計）</a:t>
            </a:r>
            <a:br>
              <a:rPr lang="ja-JP" altLang="en-US" sz="900" dirty="0"/>
            </a:br>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err="1">
                <a:solidFill>
                  <a:srgbClr val="333333"/>
                </a:solidFill>
                <a:effectLst/>
                <a:latin typeface="メイリオ" panose="020B0604030504040204" pitchFamily="50" charset="-128"/>
                <a:ea typeface="メイリオ" panose="020B0604030504040204" pitchFamily="50" charset="-128"/>
              </a:rPr>
              <a:t>TikTok</a:t>
            </a:r>
            <a:r>
              <a:rPr lang="ja-JP" altLang="en-US" sz="900" b="0" i="0" dirty="0">
                <a:solidFill>
                  <a:srgbClr val="333333"/>
                </a:solidFill>
                <a:effectLst/>
                <a:latin typeface="メイリオ" panose="020B0604030504040204" pitchFamily="50" charset="-128"/>
                <a:ea typeface="メイリオ" panose="020B0604030504040204" pitchFamily="50" charset="-128"/>
              </a:rPr>
              <a:t>：（</a:t>
            </a:r>
            <a:r>
              <a:rPr lang="en-US" altLang="ja-JP" sz="900" b="0" i="0" dirty="0">
                <a:solidFill>
                  <a:srgbClr val="333333"/>
                </a:solidFill>
                <a:effectLst/>
                <a:latin typeface="メイリオ" panose="020B0604030504040204" pitchFamily="50" charset="-128"/>
                <a:ea typeface="メイリオ" panose="020B0604030504040204" pitchFamily="50" charset="-128"/>
              </a:rPr>
              <a:t>2019</a:t>
            </a:r>
            <a:r>
              <a:rPr lang="ja-JP" altLang="en-US" sz="900" b="0" i="0" dirty="0">
                <a:solidFill>
                  <a:srgbClr val="333333"/>
                </a:solidFill>
                <a:effectLst/>
                <a:latin typeface="メイリオ" panose="020B0604030504040204" pitchFamily="50" charset="-128"/>
                <a:ea typeface="メイリオ" panose="020B0604030504040204" pitchFamily="50" charset="-128"/>
              </a:rPr>
              <a:t>年</a:t>
            </a:r>
            <a:r>
              <a:rPr lang="en-US" altLang="ja-JP" sz="900" b="0" i="0" dirty="0">
                <a:solidFill>
                  <a:srgbClr val="333333"/>
                </a:solidFill>
                <a:effectLst/>
                <a:latin typeface="メイリオ" panose="020B0604030504040204" pitchFamily="50" charset="-128"/>
                <a:ea typeface="メイリオ" panose="020B0604030504040204" pitchFamily="50" charset="-128"/>
              </a:rPr>
              <a:t>2</a:t>
            </a:r>
            <a:r>
              <a:rPr lang="ja-JP" altLang="en-US" sz="900" b="0" i="0" dirty="0">
                <a:solidFill>
                  <a:srgbClr val="333333"/>
                </a:solidFill>
                <a:effectLst/>
                <a:latin typeface="メイリオ" panose="020B0604030504040204" pitchFamily="50" charset="-128"/>
                <a:ea typeface="メイリオ" panose="020B0604030504040204" pitchFamily="50" charset="-128"/>
              </a:rPr>
              <a:t>月時点統計）</a:t>
            </a:r>
            <a:endParaRPr lang="ja-JP" altLang="en-US" sz="900" dirty="0"/>
          </a:p>
        </p:txBody>
      </p:sp>
      <p:cxnSp>
        <p:nvCxnSpPr>
          <p:cNvPr id="4" name="直線コネクタ 3">
            <a:extLst>
              <a:ext uri="{FF2B5EF4-FFF2-40B4-BE49-F238E27FC236}">
                <a16:creationId xmlns:a16="http://schemas.microsoft.com/office/drawing/2014/main" id="{1EC6652D-4C28-44F0-BA06-CFE7D68979FC}"/>
              </a:ext>
            </a:extLst>
          </p:cNvPr>
          <p:cNvCxnSpPr/>
          <p:nvPr/>
        </p:nvCxnSpPr>
        <p:spPr>
          <a:xfrm>
            <a:off x="3170843" y="3463239"/>
            <a:ext cx="1224136"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CA6532F8-0F6D-4EB9-9AAB-D1FEEBE7F450}"/>
              </a:ext>
            </a:extLst>
          </p:cNvPr>
          <p:cNvCxnSpPr>
            <a:cxnSpLocks/>
          </p:cNvCxnSpPr>
          <p:nvPr/>
        </p:nvCxnSpPr>
        <p:spPr>
          <a:xfrm>
            <a:off x="3170843" y="4797152"/>
            <a:ext cx="140115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AC1B11AC-87FD-4632-B34E-DFA9A0B9CA67}"/>
              </a:ext>
            </a:extLst>
          </p:cNvPr>
          <p:cNvCxnSpPr>
            <a:cxnSpLocks/>
          </p:cNvCxnSpPr>
          <p:nvPr/>
        </p:nvCxnSpPr>
        <p:spPr>
          <a:xfrm>
            <a:off x="3170843" y="5373216"/>
            <a:ext cx="140115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DDCF7C2B-6B27-4973-82B6-50F444E1E559}"/>
              </a:ext>
            </a:extLst>
          </p:cNvPr>
          <p:cNvCxnSpPr>
            <a:cxnSpLocks/>
          </p:cNvCxnSpPr>
          <p:nvPr/>
        </p:nvCxnSpPr>
        <p:spPr>
          <a:xfrm>
            <a:off x="3170843" y="4941168"/>
            <a:ext cx="89710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36585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35</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フェースブック</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4" name="Rectangle 7">
            <a:extLst>
              <a:ext uri="{FF2B5EF4-FFF2-40B4-BE49-F238E27FC236}">
                <a16:creationId xmlns:a16="http://schemas.microsoft.com/office/drawing/2014/main" id="{792DC22F-89D0-4ECA-904D-0D44AD9B2FBF}"/>
              </a:ext>
            </a:extLst>
          </p:cNvPr>
          <p:cNvSpPr>
            <a:spLocks noChangeArrowheads="1"/>
          </p:cNvSpPr>
          <p:nvPr/>
        </p:nvSpPr>
        <p:spPr bwMode="auto">
          <a:xfrm>
            <a:off x="251520" y="1412776"/>
            <a:ext cx="8784976" cy="163308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SNS</a:t>
            </a:r>
            <a:r>
              <a:rPr lang="ja-JP" altLang="en-US" sz="2000" dirty="0">
                <a:latin typeface="HGP創英角ｺﾞｼｯｸUB" panose="020B0900000000000000" pitchFamily="50" charset="-128"/>
                <a:ea typeface="HGP創英角ｺﾞｼｯｸUB" panose="020B0900000000000000" pitchFamily="50" charset="-128"/>
              </a:rPr>
              <a:t>はウェブサイトのような一方通行な情報発信とは異なり、ユーザー間の双方向なコミュニケーションや絞り込んだ相手とより深い関係が築きやすい媒体です。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このことにより、観光マーケティング分野でも活用が可能であると注目されています。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例えば、フェースブック広告では、日々公開される個人情報からターゲット属性を特定しやすく、また、低コストで顧客へ訴求することも可能です。</a:t>
            </a:r>
          </a:p>
        </p:txBody>
      </p:sp>
      <p:graphicFrame>
        <p:nvGraphicFramePr>
          <p:cNvPr id="2" name="表 2">
            <a:extLst>
              <a:ext uri="{FF2B5EF4-FFF2-40B4-BE49-F238E27FC236}">
                <a16:creationId xmlns:a16="http://schemas.microsoft.com/office/drawing/2014/main" id="{FF3B578D-0C3E-4AF0-A8F7-789BC1DC88EC}"/>
              </a:ext>
            </a:extLst>
          </p:cNvPr>
          <p:cNvGraphicFramePr>
            <a:graphicFrameLocks noGrp="1"/>
          </p:cNvGraphicFramePr>
          <p:nvPr/>
        </p:nvGraphicFramePr>
        <p:xfrm>
          <a:off x="3463891" y="3290772"/>
          <a:ext cx="4968552" cy="3322320"/>
        </p:xfrm>
        <a:graphic>
          <a:graphicData uri="http://schemas.openxmlformats.org/drawingml/2006/table">
            <a:tbl>
              <a:tblPr firstRow="1" bandRow="1">
                <a:tableStyleId>{5940675A-B579-460E-94D1-54222C63F5DA}</a:tableStyleId>
              </a:tblPr>
              <a:tblGrid>
                <a:gridCol w="4968552">
                  <a:extLst>
                    <a:ext uri="{9D8B030D-6E8A-4147-A177-3AD203B41FA5}">
                      <a16:colId xmlns:a16="http://schemas.microsoft.com/office/drawing/2014/main" val="2837217588"/>
                    </a:ext>
                  </a:extLst>
                </a:gridCol>
              </a:tblGrid>
              <a:tr h="370840">
                <a:tc>
                  <a:txBody>
                    <a:bodyPr/>
                    <a:lstStyle/>
                    <a:p>
                      <a:pPr algn="ctr"/>
                      <a:r>
                        <a:rPr kumimoji="1" lang="ja-JP" altLang="en-US" sz="1400" b="1" dirty="0"/>
                        <a:t>フェースブック広告で設定できるセグメント</a:t>
                      </a:r>
                    </a:p>
                  </a:txBody>
                  <a:tcPr/>
                </a:tc>
                <a:extLst>
                  <a:ext uri="{0D108BD9-81ED-4DB2-BD59-A6C34878D82A}">
                    <a16:rowId xmlns:a16="http://schemas.microsoft.com/office/drawing/2014/main" val="146869177"/>
                  </a:ext>
                </a:extLst>
              </a:tr>
              <a:tr h="370840">
                <a:tc>
                  <a:txBody>
                    <a:bodyPr/>
                    <a:lstStyle/>
                    <a:p>
                      <a:r>
                        <a:rPr kumimoji="1" lang="ja-JP" altLang="en-US" sz="1200" b="1" dirty="0"/>
                        <a:t>地域（国、都道府県、市区町村）</a:t>
                      </a:r>
                    </a:p>
                  </a:txBody>
                  <a:tcPr/>
                </a:tc>
                <a:extLst>
                  <a:ext uri="{0D108BD9-81ED-4DB2-BD59-A6C34878D82A}">
                    <a16:rowId xmlns:a16="http://schemas.microsoft.com/office/drawing/2014/main" val="2863159950"/>
                  </a:ext>
                </a:extLst>
              </a:tr>
              <a:tr h="370840">
                <a:tc>
                  <a:txBody>
                    <a:bodyPr/>
                    <a:lstStyle/>
                    <a:p>
                      <a:r>
                        <a:rPr kumimoji="1" lang="ja-JP" altLang="en-US" sz="1200" b="1" dirty="0"/>
                        <a:t>性／年齢</a:t>
                      </a:r>
                    </a:p>
                  </a:txBody>
                  <a:tcPr/>
                </a:tc>
                <a:extLst>
                  <a:ext uri="{0D108BD9-81ED-4DB2-BD59-A6C34878D82A}">
                    <a16:rowId xmlns:a16="http://schemas.microsoft.com/office/drawing/2014/main" val="2844306902"/>
                  </a:ext>
                </a:extLst>
              </a:tr>
              <a:tr h="370840">
                <a:tc>
                  <a:txBody>
                    <a:bodyPr/>
                    <a:lstStyle/>
                    <a:p>
                      <a:r>
                        <a:rPr kumimoji="1" lang="ja-JP" altLang="en-US" sz="1200" b="1" dirty="0"/>
                        <a:t>学歴</a:t>
                      </a:r>
                    </a:p>
                  </a:txBody>
                  <a:tcPr/>
                </a:tc>
                <a:extLst>
                  <a:ext uri="{0D108BD9-81ED-4DB2-BD59-A6C34878D82A}">
                    <a16:rowId xmlns:a16="http://schemas.microsoft.com/office/drawing/2014/main" val="4136443412"/>
                  </a:ext>
                </a:extLst>
              </a:tr>
              <a:tr h="370840">
                <a:tc>
                  <a:txBody>
                    <a:bodyPr/>
                    <a:lstStyle/>
                    <a:p>
                      <a:r>
                        <a:rPr kumimoji="1" lang="ja-JP" altLang="en-US" sz="1200" b="1" dirty="0"/>
                        <a:t>家族構成</a:t>
                      </a:r>
                    </a:p>
                  </a:txBody>
                  <a:tcPr/>
                </a:tc>
                <a:extLst>
                  <a:ext uri="{0D108BD9-81ED-4DB2-BD59-A6C34878D82A}">
                    <a16:rowId xmlns:a16="http://schemas.microsoft.com/office/drawing/2014/main" val="782695170"/>
                  </a:ext>
                </a:extLst>
              </a:tr>
              <a:tr h="370840">
                <a:tc>
                  <a:txBody>
                    <a:bodyPr/>
                    <a:lstStyle/>
                    <a:p>
                      <a:r>
                        <a:rPr kumimoji="1" lang="ja-JP" altLang="en-US" sz="1200" b="1" dirty="0"/>
                        <a:t>ライフイベント</a:t>
                      </a:r>
                    </a:p>
                  </a:txBody>
                  <a:tcPr/>
                </a:tc>
                <a:extLst>
                  <a:ext uri="{0D108BD9-81ED-4DB2-BD59-A6C34878D82A}">
                    <a16:rowId xmlns:a16="http://schemas.microsoft.com/office/drawing/2014/main" val="2007400122"/>
                  </a:ext>
                </a:extLst>
              </a:tr>
              <a:tr h="185420">
                <a:tc>
                  <a:txBody>
                    <a:bodyPr/>
                    <a:lstStyle/>
                    <a:p>
                      <a:r>
                        <a:rPr kumimoji="1" lang="ja-JP" altLang="en-US" sz="1200" b="1" dirty="0"/>
                        <a:t>勤務先</a:t>
                      </a:r>
                    </a:p>
                  </a:txBody>
                  <a:tcPr/>
                </a:tc>
                <a:extLst>
                  <a:ext uri="{0D108BD9-81ED-4DB2-BD59-A6C34878D82A}">
                    <a16:rowId xmlns:a16="http://schemas.microsoft.com/office/drawing/2014/main" val="2974818628"/>
                  </a:ext>
                </a:extLst>
              </a:tr>
              <a:tr h="185420">
                <a:tc>
                  <a:txBody>
                    <a:bodyPr/>
                    <a:lstStyle/>
                    <a:p>
                      <a:r>
                        <a:rPr kumimoji="1" lang="ja-JP" altLang="en-US" sz="1200" b="1" dirty="0"/>
                        <a:t>趣味・関心</a:t>
                      </a:r>
                    </a:p>
                  </a:txBody>
                  <a:tcPr/>
                </a:tc>
                <a:extLst>
                  <a:ext uri="{0D108BD9-81ED-4DB2-BD59-A6C34878D82A}">
                    <a16:rowId xmlns:a16="http://schemas.microsoft.com/office/drawing/2014/main" val="2770338911"/>
                  </a:ext>
                </a:extLst>
              </a:tr>
              <a:tr h="185420">
                <a:tc>
                  <a:txBody>
                    <a:bodyPr/>
                    <a:lstStyle/>
                    <a:p>
                      <a:r>
                        <a:rPr kumimoji="1" lang="ja-JP" altLang="en-US" sz="1200" b="1" dirty="0"/>
                        <a:t>行動（購入履歴等）</a:t>
                      </a:r>
                    </a:p>
                  </a:txBody>
                  <a:tcPr/>
                </a:tc>
                <a:extLst>
                  <a:ext uri="{0D108BD9-81ED-4DB2-BD59-A6C34878D82A}">
                    <a16:rowId xmlns:a16="http://schemas.microsoft.com/office/drawing/2014/main" val="792264151"/>
                  </a:ext>
                </a:extLst>
              </a:tr>
              <a:tr h="185420">
                <a:tc>
                  <a:txBody>
                    <a:bodyPr/>
                    <a:lstStyle/>
                    <a:p>
                      <a:r>
                        <a:rPr kumimoji="1" lang="ja-JP" altLang="en-US" sz="1200" b="1" dirty="0"/>
                        <a:t>自社とつながりがある属人</a:t>
                      </a:r>
                    </a:p>
                  </a:txBody>
                  <a:tcPr/>
                </a:tc>
                <a:extLst>
                  <a:ext uri="{0D108BD9-81ED-4DB2-BD59-A6C34878D82A}">
                    <a16:rowId xmlns:a16="http://schemas.microsoft.com/office/drawing/2014/main" val="3117532355"/>
                  </a:ext>
                </a:extLst>
              </a:tr>
            </a:tbl>
          </a:graphicData>
        </a:graphic>
      </p:graphicFrame>
      <p:pic>
        <p:nvPicPr>
          <p:cNvPr id="23554" name="Picture 2" descr="Facebook - ログインまたは登録">
            <a:extLst>
              <a:ext uri="{FF2B5EF4-FFF2-40B4-BE49-F238E27FC236}">
                <a16:creationId xmlns:a16="http://schemas.microsoft.com/office/drawing/2014/main" id="{8B251DB6-5DA3-4F4E-911C-0A5839E964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69" y="3290772"/>
            <a:ext cx="3240931" cy="1140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71783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36</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インスタグラム</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4" name="Rectangle 7">
            <a:extLst>
              <a:ext uri="{FF2B5EF4-FFF2-40B4-BE49-F238E27FC236}">
                <a16:creationId xmlns:a16="http://schemas.microsoft.com/office/drawing/2014/main" id="{792DC22F-89D0-4ECA-904D-0D44AD9B2FBF}"/>
              </a:ext>
            </a:extLst>
          </p:cNvPr>
          <p:cNvSpPr>
            <a:spLocks noChangeArrowheads="1"/>
          </p:cNvSpPr>
          <p:nvPr/>
        </p:nvSpPr>
        <p:spPr bwMode="auto">
          <a:xfrm>
            <a:off x="251520" y="1412776"/>
            <a:ext cx="8640960" cy="117351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インスタグラム（</a:t>
            </a:r>
            <a:r>
              <a:rPr lang="en-US" altLang="ja-JP" sz="2000" dirty="0">
                <a:latin typeface="HGP創英角ｺﾞｼｯｸUB" panose="020B0900000000000000" pitchFamily="50" charset="-128"/>
                <a:ea typeface="HGP創英角ｺﾞｼｯｸUB" panose="020B0900000000000000" pitchFamily="50" charset="-128"/>
              </a:rPr>
              <a:t>Instagram</a:t>
            </a:r>
            <a:r>
              <a:rPr lang="ja-JP" altLang="en-US" sz="2000" dirty="0">
                <a:latin typeface="HGP創英角ｺﾞｼｯｸUB" panose="020B0900000000000000" pitchFamily="50" charset="-128"/>
                <a:ea typeface="HGP創英角ｺﾞｼｯｸUB" panose="020B0900000000000000" pitchFamily="50" charset="-128"/>
              </a:rPr>
              <a:t>）は写真や動画を投稿できる</a:t>
            </a:r>
            <a:r>
              <a:rPr lang="en-US" altLang="ja-JP" sz="2000" dirty="0">
                <a:latin typeface="HGP創英角ｺﾞｼｯｸUB" panose="020B0900000000000000" pitchFamily="50" charset="-128"/>
                <a:ea typeface="HGP創英角ｺﾞｼｯｸUB" panose="020B0900000000000000" pitchFamily="50" charset="-128"/>
              </a:rPr>
              <a:t>SNS</a:t>
            </a:r>
            <a:r>
              <a:rPr lang="ja-JP" altLang="en-US" sz="2000" dirty="0">
                <a:latin typeface="HGP創英角ｺﾞｼｯｸUB" panose="020B0900000000000000" pitchFamily="50" charset="-128"/>
                <a:ea typeface="HGP創英角ｺﾞｼｯｸUB" panose="020B0900000000000000" pitchFamily="50" charset="-128"/>
              </a:rPr>
              <a:t>サービスのことです。</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2015</a:t>
            </a:r>
            <a:r>
              <a:rPr lang="ja-JP" altLang="en-US" sz="2000" dirty="0">
                <a:latin typeface="HGP創英角ｺﾞｼｯｸUB" panose="020B0900000000000000" pitchFamily="50" charset="-128"/>
                <a:ea typeface="HGP創英角ｺﾞｼｯｸUB" panose="020B0900000000000000" pitchFamily="50" charset="-128"/>
              </a:rPr>
              <a:t>年から約</a:t>
            </a:r>
            <a:r>
              <a:rPr lang="en-US" altLang="ja-JP" sz="2000" dirty="0">
                <a:latin typeface="HGP創英角ｺﾞｼｯｸUB" panose="020B0900000000000000" pitchFamily="50" charset="-128"/>
                <a:ea typeface="HGP創英角ｺﾞｼｯｸUB" panose="020B0900000000000000" pitchFamily="50" charset="-128"/>
              </a:rPr>
              <a:t>3</a:t>
            </a:r>
            <a:r>
              <a:rPr lang="ja-JP" altLang="en-US" sz="2000" dirty="0">
                <a:latin typeface="HGP創英角ｺﾞｼｯｸUB" panose="020B0900000000000000" pitchFamily="50" charset="-128"/>
                <a:ea typeface="HGP創英角ｺﾞｼｯｸUB" panose="020B0900000000000000" pitchFamily="50" charset="-128"/>
              </a:rPr>
              <a:t>年で</a:t>
            </a:r>
            <a:r>
              <a:rPr lang="en-US" altLang="ja-JP" sz="2000" dirty="0">
                <a:latin typeface="HGP創英角ｺﾞｼｯｸUB" panose="020B0900000000000000" pitchFamily="50" charset="-128"/>
                <a:ea typeface="HGP創英角ｺﾞｼｯｸUB" panose="020B0900000000000000" pitchFamily="50" charset="-128"/>
              </a:rPr>
              <a:t>3</a:t>
            </a:r>
            <a:r>
              <a:rPr lang="ja-JP" altLang="en-US" sz="2000" dirty="0">
                <a:latin typeface="HGP創英角ｺﾞｼｯｸUB" panose="020B0900000000000000" pitchFamily="50" charset="-128"/>
                <a:ea typeface="HGP創英角ｺﾞｼｯｸUB" panose="020B0900000000000000" pitchFamily="50" charset="-128"/>
              </a:rPr>
              <a:t>倍のアクティブユーザーを獲得していて、国内の</a:t>
            </a:r>
            <a:r>
              <a:rPr lang="en-US" altLang="ja-JP" sz="2000" dirty="0">
                <a:latin typeface="HGP創英角ｺﾞｼｯｸUB" panose="020B0900000000000000" pitchFamily="50" charset="-128"/>
                <a:ea typeface="HGP創英角ｺﾞｼｯｸUB" panose="020B0900000000000000" pitchFamily="50" charset="-128"/>
              </a:rPr>
              <a:t>SNS</a:t>
            </a:r>
            <a:r>
              <a:rPr lang="ja-JP" altLang="en-US" sz="2000" dirty="0">
                <a:latin typeface="HGP創英角ｺﾞｼｯｸUB" panose="020B0900000000000000" pitchFamily="50" charset="-128"/>
                <a:ea typeface="HGP創英角ｺﾞｼｯｸUB" panose="020B0900000000000000" pitchFamily="50" charset="-128"/>
              </a:rPr>
              <a:t>市場でもっとも成長率の高い</a:t>
            </a:r>
            <a:r>
              <a:rPr lang="en-US" altLang="ja-JP" sz="2000" dirty="0">
                <a:latin typeface="HGP創英角ｺﾞｼｯｸUB" panose="020B0900000000000000" pitchFamily="50" charset="-128"/>
                <a:ea typeface="HGP創英角ｺﾞｼｯｸUB" panose="020B0900000000000000" pitchFamily="50" charset="-128"/>
              </a:rPr>
              <a:t>SNS</a:t>
            </a:r>
            <a:r>
              <a:rPr lang="ja-JP" altLang="en-US" sz="2000" dirty="0">
                <a:latin typeface="HGP創英角ｺﾞｼｯｸUB" panose="020B0900000000000000" pitchFamily="50" charset="-128"/>
                <a:ea typeface="HGP創英角ｺﾞｼｯｸUB" panose="020B0900000000000000" pitchFamily="50" charset="-128"/>
              </a:rPr>
              <a:t>といえます。「インスタ映え」という言葉が流行したように観光地をビジュアルで訴求するには優れたメディアと言えます。</a:t>
            </a:r>
          </a:p>
        </p:txBody>
      </p:sp>
      <p:sp>
        <p:nvSpPr>
          <p:cNvPr id="12" name="テキスト ボックス 11">
            <a:extLst>
              <a:ext uri="{FF2B5EF4-FFF2-40B4-BE49-F238E27FC236}">
                <a16:creationId xmlns:a16="http://schemas.microsoft.com/office/drawing/2014/main" id="{4B877F6F-1DD8-45D3-8A3A-5714A2367C8F}"/>
              </a:ext>
            </a:extLst>
          </p:cNvPr>
          <p:cNvSpPr txBox="1"/>
          <p:nvPr/>
        </p:nvSpPr>
        <p:spPr>
          <a:xfrm>
            <a:off x="6233377" y="6504957"/>
            <a:ext cx="2443898" cy="200055"/>
          </a:xfrm>
          <a:prstGeom prst="rect">
            <a:avLst/>
          </a:prstGeom>
          <a:noFill/>
        </p:spPr>
        <p:txBody>
          <a:bodyPr wrap="square" rtlCol="0">
            <a:spAutoFit/>
          </a:bodyPr>
          <a:lstStyle/>
          <a:p>
            <a:pPr algn="r"/>
            <a:r>
              <a:rPr lang="ja-JP" altLang="en-US" sz="700" dirty="0"/>
              <a:t>画像出典：</a:t>
            </a:r>
            <a:r>
              <a:rPr lang="en-US" altLang="ja-JP" sz="700" dirty="0"/>
              <a:t>Instagram</a:t>
            </a:r>
            <a:endParaRPr lang="ja-JP" altLang="en-US" sz="700" dirty="0"/>
          </a:p>
        </p:txBody>
      </p:sp>
      <p:pic>
        <p:nvPicPr>
          <p:cNvPr id="6" name="図 5">
            <a:extLst>
              <a:ext uri="{FF2B5EF4-FFF2-40B4-BE49-F238E27FC236}">
                <a16:creationId xmlns:a16="http://schemas.microsoft.com/office/drawing/2014/main" id="{78882FFC-8A9E-4946-AC54-6A1380CF5C40}"/>
              </a:ext>
            </a:extLst>
          </p:cNvPr>
          <p:cNvPicPr>
            <a:picLocks noChangeAspect="1"/>
          </p:cNvPicPr>
          <p:nvPr/>
        </p:nvPicPr>
        <p:blipFill>
          <a:blip r:embed="rId3"/>
          <a:stretch>
            <a:fillRect/>
          </a:stretch>
        </p:blipFill>
        <p:spPr>
          <a:xfrm>
            <a:off x="395536" y="2729676"/>
            <a:ext cx="1767993" cy="3619814"/>
          </a:xfrm>
          <a:prstGeom prst="rect">
            <a:avLst/>
          </a:prstGeom>
        </p:spPr>
      </p:pic>
      <p:sp>
        <p:nvSpPr>
          <p:cNvPr id="15" name="テキスト ボックス 14">
            <a:extLst>
              <a:ext uri="{FF2B5EF4-FFF2-40B4-BE49-F238E27FC236}">
                <a16:creationId xmlns:a16="http://schemas.microsoft.com/office/drawing/2014/main" id="{8CA3244B-232A-44B1-8213-E559C51346D8}"/>
              </a:ext>
            </a:extLst>
          </p:cNvPr>
          <p:cNvSpPr txBox="1"/>
          <p:nvPr/>
        </p:nvSpPr>
        <p:spPr>
          <a:xfrm>
            <a:off x="2053560" y="3014981"/>
            <a:ext cx="4579950" cy="646331"/>
          </a:xfrm>
          <a:prstGeom prst="rect">
            <a:avLst/>
          </a:prstGeom>
          <a:noFill/>
        </p:spPr>
        <p:txBody>
          <a:bodyPr wrap="square">
            <a:spAutoFit/>
          </a:bodyPr>
          <a:lstStyle/>
          <a:p>
            <a:pPr algn="l"/>
            <a:r>
              <a:rPr lang="ja-JP" altLang="en-US" dirty="0">
                <a:latin typeface="HGP創英角ｺﾞｼｯｸUB" panose="020B0900000000000000" pitchFamily="50" charset="-128"/>
                <a:ea typeface="HGP創英角ｺﾞｼｯｸUB" panose="020B0900000000000000" pitchFamily="50" charset="-128"/>
              </a:rPr>
              <a:t>東尋坊で検索すると、人々の東尋坊への興味関心をビジュアルで捉えることができます。</a:t>
            </a:r>
            <a:endParaRPr lang="en-US" altLang="ja-JP" sz="1800" dirty="0">
              <a:latin typeface="HGP創英角ｺﾞｼｯｸUB" panose="020B0900000000000000" pitchFamily="50" charset="-128"/>
              <a:ea typeface="HGP創英角ｺﾞｼｯｸUB" panose="020B0900000000000000" pitchFamily="50" charset="-128"/>
            </a:endParaRPr>
          </a:p>
        </p:txBody>
      </p:sp>
      <p:sp>
        <p:nvSpPr>
          <p:cNvPr id="16" name="テキスト ボックス 15">
            <a:extLst>
              <a:ext uri="{FF2B5EF4-FFF2-40B4-BE49-F238E27FC236}">
                <a16:creationId xmlns:a16="http://schemas.microsoft.com/office/drawing/2014/main" id="{57A605AE-DE1A-46DE-BF51-3DB63B7045C7}"/>
              </a:ext>
            </a:extLst>
          </p:cNvPr>
          <p:cNvSpPr txBox="1"/>
          <p:nvPr/>
        </p:nvSpPr>
        <p:spPr>
          <a:xfrm>
            <a:off x="2584093" y="4071853"/>
            <a:ext cx="4579950" cy="923330"/>
          </a:xfrm>
          <a:prstGeom prst="rect">
            <a:avLst/>
          </a:prstGeom>
          <a:noFill/>
        </p:spPr>
        <p:txBody>
          <a:bodyPr wrap="square">
            <a:spAutoFit/>
          </a:bodyPr>
          <a:lstStyle/>
          <a:p>
            <a:pPr algn="l"/>
            <a:r>
              <a:rPr lang="ja-JP" altLang="en-US" sz="1800" dirty="0">
                <a:latin typeface="HGP創英角ｺﾞｼｯｸUB" panose="020B0900000000000000" pitchFamily="50" charset="-128"/>
                <a:ea typeface="HGP創英角ｺﾞｼｯｸUB" panose="020B0900000000000000" pitchFamily="50" charset="-128"/>
              </a:rPr>
              <a:t>いくつかの検索ワードを＃で検索すると、</a:t>
            </a:r>
            <a:endParaRPr lang="en-US" altLang="ja-JP" sz="1800" dirty="0">
              <a:latin typeface="HGP創英角ｺﾞｼｯｸUB" panose="020B0900000000000000" pitchFamily="50" charset="-128"/>
              <a:ea typeface="HGP創英角ｺﾞｼｯｸUB" panose="020B0900000000000000" pitchFamily="50" charset="-128"/>
            </a:endParaRPr>
          </a:p>
          <a:p>
            <a:pPr algn="l"/>
            <a:r>
              <a:rPr lang="ja-JP" altLang="en-US" sz="1800" dirty="0">
                <a:latin typeface="HGP創英角ｺﾞｼｯｸUB" panose="020B0900000000000000" pitchFamily="50" charset="-128"/>
                <a:ea typeface="HGP創英角ｺﾞｼｯｸUB" panose="020B0900000000000000" pitchFamily="50" charset="-128"/>
              </a:rPr>
              <a:t>対象観光地の検索ボリュームがわかり、</a:t>
            </a:r>
            <a:endParaRPr lang="en-US" altLang="ja-JP" sz="1800" dirty="0">
              <a:latin typeface="HGP創英角ｺﾞｼｯｸUB" panose="020B0900000000000000" pitchFamily="50" charset="-128"/>
              <a:ea typeface="HGP創英角ｺﾞｼｯｸUB" panose="020B0900000000000000" pitchFamily="50" charset="-128"/>
            </a:endParaRPr>
          </a:p>
          <a:p>
            <a:pPr algn="l"/>
            <a:r>
              <a:rPr lang="ja-JP" altLang="en-US" sz="1800" dirty="0">
                <a:latin typeface="HGP創英角ｺﾞｼｯｸUB" panose="020B0900000000000000" pitchFamily="50" charset="-128"/>
                <a:ea typeface="HGP創英角ｺﾞｼｯｸUB" panose="020B0900000000000000" pitchFamily="50" charset="-128"/>
              </a:rPr>
              <a:t>観光地の人気度を推測することも可能です。</a:t>
            </a:r>
            <a:endParaRPr lang="en-US" altLang="ja-JP" sz="1800" dirty="0">
              <a:latin typeface="HGP創英角ｺﾞｼｯｸUB" panose="020B0900000000000000" pitchFamily="50" charset="-128"/>
              <a:ea typeface="HGP創英角ｺﾞｼｯｸUB" panose="020B0900000000000000" pitchFamily="50" charset="-128"/>
            </a:endParaRPr>
          </a:p>
        </p:txBody>
      </p:sp>
      <p:pic>
        <p:nvPicPr>
          <p:cNvPr id="10" name="図 9">
            <a:extLst>
              <a:ext uri="{FF2B5EF4-FFF2-40B4-BE49-F238E27FC236}">
                <a16:creationId xmlns:a16="http://schemas.microsoft.com/office/drawing/2014/main" id="{5FD8CC8C-ED5E-46EA-860E-EA5B205E9948}"/>
              </a:ext>
            </a:extLst>
          </p:cNvPr>
          <p:cNvPicPr>
            <a:picLocks noChangeAspect="1"/>
          </p:cNvPicPr>
          <p:nvPr/>
        </p:nvPicPr>
        <p:blipFill>
          <a:blip r:embed="rId4"/>
          <a:stretch>
            <a:fillRect/>
          </a:stretch>
        </p:blipFill>
        <p:spPr>
          <a:xfrm>
            <a:off x="7054074" y="3207650"/>
            <a:ext cx="1623201" cy="3063505"/>
          </a:xfrm>
          <a:prstGeom prst="rect">
            <a:avLst/>
          </a:prstGeom>
        </p:spPr>
      </p:pic>
      <p:pic>
        <p:nvPicPr>
          <p:cNvPr id="13" name="図 12">
            <a:extLst>
              <a:ext uri="{FF2B5EF4-FFF2-40B4-BE49-F238E27FC236}">
                <a16:creationId xmlns:a16="http://schemas.microsoft.com/office/drawing/2014/main" id="{1689AAD6-0F03-4BC9-B8CF-4FF8CD3A172C}"/>
              </a:ext>
            </a:extLst>
          </p:cNvPr>
          <p:cNvPicPr>
            <a:picLocks noChangeAspect="1"/>
          </p:cNvPicPr>
          <p:nvPr/>
        </p:nvPicPr>
        <p:blipFill>
          <a:blip r:embed="rId5"/>
          <a:stretch>
            <a:fillRect/>
          </a:stretch>
        </p:blipFill>
        <p:spPr>
          <a:xfrm>
            <a:off x="5696969" y="5218004"/>
            <a:ext cx="1261055" cy="780035"/>
          </a:xfrm>
          <a:prstGeom prst="rect">
            <a:avLst/>
          </a:prstGeom>
        </p:spPr>
      </p:pic>
    </p:spTree>
    <p:extLst>
      <p:ext uri="{BB962C8B-B14F-4D97-AF65-F5344CB8AC3E}">
        <p14:creationId xmlns:p14="http://schemas.microsoft.com/office/powerpoint/2010/main" val="12020420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37</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YouTube</a:t>
            </a:r>
          </a:p>
        </p:txBody>
      </p:sp>
      <p:sp>
        <p:nvSpPr>
          <p:cNvPr id="14" name="Rectangle 7">
            <a:extLst>
              <a:ext uri="{FF2B5EF4-FFF2-40B4-BE49-F238E27FC236}">
                <a16:creationId xmlns:a16="http://schemas.microsoft.com/office/drawing/2014/main" id="{792DC22F-89D0-4ECA-904D-0D44AD9B2FBF}"/>
              </a:ext>
            </a:extLst>
          </p:cNvPr>
          <p:cNvSpPr>
            <a:spLocks noChangeArrowheads="1"/>
          </p:cNvSpPr>
          <p:nvPr/>
        </p:nvSpPr>
        <p:spPr bwMode="auto">
          <a:xfrm>
            <a:off x="251520" y="1412776"/>
            <a:ext cx="8640960" cy="117351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若い世代はテレビ視聴よりも</a:t>
            </a:r>
            <a:r>
              <a:rPr lang="en-US" altLang="ja-JP" sz="2000" dirty="0">
                <a:latin typeface="HGP創英角ｺﾞｼｯｸUB" panose="020B0900000000000000" pitchFamily="50" charset="-128"/>
                <a:ea typeface="HGP創英角ｺﾞｼｯｸUB" panose="020B0900000000000000" pitchFamily="50" charset="-128"/>
              </a:rPr>
              <a:t>YouTube</a:t>
            </a:r>
            <a:r>
              <a:rPr lang="ja-JP" altLang="en-US" sz="2000" dirty="0">
                <a:latin typeface="HGP創英角ｺﾞｼｯｸUB" panose="020B0900000000000000" pitchFamily="50" charset="-128"/>
                <a:ea typeface="HGP創英角ｺﾞｼｯｸUB" panose="020B0900000000000000" pitchFamily="50" charset="-128"/>
              </a:rPr>
              <a:t>視聴の時間の方が長い傾向にあります。今後は動画コンテンツを活用したプロモーションも有効な手段となり得るので検討が必要です。</a:t>
            </a:r>
          </a:p>
        </p:txBody>
      </p:sp>
      <p:grpSp>
        <p:nvGrpSpPr>
          <p:cNvPr id="4" name="グループ化 3">
            <a:extLst>
              <a:ext uri="{FF2B5EF4-FFF2-40B4-BE49-F238E27FC236}">
                <a16:creationId xmlns:a16="http://schemas.microsoft.com/office/drawing/2014/main" id="{DA8996E3-6AB7-4FC4-B15B-3CF2C400CFAC}"/>
              </a:ext>
            </a:extLst>
          </p:cNvPr>
          <p:cNvGrpSpPr/>
          <p:nvPr/>
        </p:nvGrpSpPr>
        <p:grpSpPr>
          <a:xfrm>
            <a:off x="443965" y="2314197"/>
            <a:ext cx="8256069" cy="4190760"/>
            <a:chOff x="443965" y="2189276"/>
            <a:chExt cx="8256069" cy="4190760"/>
          </a:xfrm>
        </p:grpSpPr>
        <p:pic>
          <p:nvPicPr>
            <p:cNvPr id="22530" name="Picture 2">
              <a:extLst>
                <a:ext uri="{FF2B5EF4-FFF2-40B4-BE49-F238E27FC236}">
                  <a16:creationId xmlns:a16="http://schemas.microsoft.com/office/drawing/2014/main" id="{15B163B1-882C-44DD-9F07-A1E5751214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601" y="2228696"/>
              <a:ext cx="8193433" cy="4151340"/>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a:extLst>
                <a:ext uri="{FF2B5EF4-FFF2-40B4-BE49-F238E27FC236}">
                  <a16:creationId xmlns:a16="http://schemas.microsoft.com/office/drawing/2014/main" id="{04DC657F-1D52-4EC1-84FC-E68B396417C3}"/>
                </a:ext>
              </a:extLst>
            </p:cNvPr>
            <p:cNvSpPr/>
            <p:nvPr/>
          </p:nvSpPr>
          <p:spPr>
            <a:xfrm>
              <a:off x="443965" y="2189276"/>
              <a:ext cx="753069" cy="453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2" name="テキスト ボックス 11">
            <a:extLst>
              <a:ext uri="{FF2B5EF4-FFF2-40B4-BE49-F238E27FC236}">
                <a16:creationId xmlns:a16="http://schemas.microsoft.com/office/drawing/2014/main" id="{4B877F6F-1DD8-45D3-8A3A-5714A2367C8F}"/>
              </a:ext>
            </a:extLst>
          </p:cNvPr>
          <p:cNvSpPr txBox="1"/>
          <p:nvPr/>
        </p:nvSpPr>
        <p:spPr>
          <a:xfrm>
            <a:off x="6233377" y="6504957"/>
            <a:ext cx="2443898" cy="200055"/>
          </a:xfrm>
          <a:prstGeom prst="rect">
            <a:avLst/>
          </a:prstGeom>
          <a:noFill/>
        </p:spPr>
        <p:txBody>
          <a:bodyPr wrap="square" rtlCol="0">
            <a:spAutoFit/>
          </a:bodyPr>
          <a:lstStyle/>
          <a:p>
            <a:pPr algn="r"/>
            <a:r>
              <a:rPr lang="ja-JP" altLang="en-US" sz="700" dirty="0"/>
              <a:t>出典：アイティメディア株式会社　「</a:t>
            </a:r>
            <a:r>
              <a:rPr lang="en-US" altLang="ja-JP" sz="700" dirty="0" err="1"/>
              <a:t>ITmedia</a:t>
            </a:r>
            <a:r>
              <a:rPr lang="ja-JP" altLang="en-US" sz="700" dirty="0"/>
              <a:t>」</a:t>
            </a:r>
          </a:p>
        </p:txBody>
      </p:sp>
    </p:spTree>
    <p:extLst>
      <p:ext uri="{BB962C8B-B14F-4D97-AF65-F5344CB8AC3E}">
        <p14:creationId xmlns:p14="http://schemas.microsoft.com/office/powerpoint/2010/main" val="20765433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38</a:t>
            </a:fld>
            <a:endParaRPr lang="en-US" altLang="ja-JP" dirty="0"/>
          </a:p>
        </p:txBody>
      </p:sp>
      <p:sp>
        <p:nvSpPr>
          <p:cNvPr id="4" name="正方形/長方形 3">
            <a:extLst>
              <a:ext uri="{FF2B5EF4-FFF2-40B4-BE49-F238E27FC236}">
                <a16:creationId xmlns:a16="http://schemas.microsoft.com/office/drawing/2014/main" id="{826A52DC-9C4B-4A76-8066-1C060296F8F4}"/>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77126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200329"/>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デジタルマーケティングの基本の理解</a:t>
            </a: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インターネット広告の理解</a:t>
            </a: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このコースを学習すると、観光マーケティングの基本と</a:t>
            </a:r>
            <a:endParaRPr lang="en-US" altLang="ja-JP" sz="2400" dirty="0">
              <a:latin typeface="HGP創英角ｺﾞｼｯｸUB" panose="020B0900000000000000" pitchFamily="50" charset="-128"/>
              <a:ea typeface="HGP創英角ｺﾞｼｯｸUB" panose="020B0900000000000000" pitchFamily="50" charset="-128"/>
            </a:endParaRPr>
          </a:p>
          <a:p>
            <a:pPr algn="l"/>
            <a:r>
              <a:rPr lang="ja-JP" altLang="en-US" sz="2400" dirty="0">
                <a:latin typeface="HGP創英角ｺﾞｼｯｸUB" panose="020B0900000000000000" pitchFamily="50" charset="-128"/>
                <a:ea typeface="HGP創英角ｺﾞｼｯｸUB" panose="020B0900000000000000" pitchFamily="50" charset="-128"/>
              </a:rPr>
              <a:t>インターネット広告について理解することが出来ます</a:t>
            </a:r>
            <a:endParaRPr lang="ja-JP" altLang="en-US" sz="2400" dirty="0"/>
          </a:p>
        </p:txBody>
      </p:sp>
      <p:sp>
        <p:nvSpPr>
          <p:cNvPr id="3" name="スライド番号プレースホルダー 2">
            <a:extLst>
              <a:ext uri="{FF2B5EF4-FFF2-40B4-BE49-F238E27FC236}">
                <a16:creationId xmlns:a16="http://schemas.microsoft.com/office/drawing/2014/main" id="{483CF847-4B0E-4877-BFA9-988EBFAB0D9E}"/>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3">
            <a:extLst>
              <a:ext uri="{FF2B5EF4-FFF2-40B4-BE49-F238E27FC236}">
                <a16:creationId xmlns:a16="http://schemas.microsoft.com/office/drawing/2014/main" id="{744D637E-AF39-4667-8814-E4B1BBBD4387}"/>
              </a:ext>
            </a:extLst>
          </p:cNvPr>
          <p:cNvSpPr txBox="1">
            <a:spLocks/>
          </p:cNvSpPr>
          <p:nvPr/>
        </p:nvSpPr>
        <p:spPr bwMode="auto">
          <a:xfrm>
            <a:off x="80882" y="877918"/>
            <a:ext cx="8982236"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en-US" altLang="ja-JP"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a:t>
            </a:r>
            <a:r>
              <a:rPr lang="ja-JP" altLang="en-US"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インターネット検索の実践</a:t>
            </a:r>
            <a:r>
              <a:rPr lang="en-US" altLang="ja-JP"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a:t>
            </a:r>
          </a:p>
          <a:p>
            <a:r>
              <a:rPr lang="ja-JP" altLang="en-US" sz="3200" b="1" kern="0" dirty="0">
                <a:latin typeface="Meiryo UI" panose="020B0604030504040204" pitchFamily="34" charset="-128"/>
                <a:ea typeface="Meiryo UI" panose="020B0604030504040204" pitchFamily="34" charset="-128"/>
                <a:cs typeface="Arial" panose="020B0604020202020204" pitchFamily="34" charset="0"/>
              </a:rPr>
              <a:t>自地域にある「観光地」や「観光施設」を一つ選び、　インターネットで検索してみましょう。その際にオウンドメディア、ペイドメディア、アーンドメディアそれぞれどのようなサイトが存在し、どのように紹介されるいるかを確認しましょう。</a:t>
            </a:r>
            <a:endParaRPr lang="en-US" altLang="ja-JP" sz="3200" b="1" kern="0" dirty="0">
              <a:latin typeface="Meiryo UI" panose="020B0604030504040204" pitchFamily="34" charset="-128"/>
              <a:ea typeface="Meiryo UI" panose="020B0604030504040204" pitchFamily="34" charset="-128"/>
              <a:cs typeface="Arial" panose="020B0604020202020204" pitchFamily="34" charset="0"/>
            </a:endParaRPr>
          </a:p>
          <a:p>
            <a:r>
              <a:rPr lang="ja-JP" altLang="en-US" sz="3200" b="1" kern="0" dirty="0">
                <a:latin typeface="Meiryo UI" panose="020B0604030504040204" pitchFamily="34" charset="-128"/>
                <a:ea typeface="Meiryo UI" panose="020B0604030504040204" pitchFamily="34" charset="-128"/>
                <a:cs typeface="Arial" panose="020B0604020202020204" pitchFamily="34" charset="0"/>
              </a:rPr>
              <a:t>ワークには、次ページのシートを活用しましょう。</a:t>
            </a:r>
            <a:endParaRPr lang="en-US" altLang="ja-JP" sz="3200" b="1" kern="0" dirty="0">
              <a:latin typeface="Meiryo UI" panose="020B0604030504040204" pitchFamily="34" charset="-128"/>
              <a:ea typeface="Meiryo UI" panose="020B0604030504040204" pitchFamily="34" charset="-128"/>
              <a:cs typeface="Arial" panose="020B0604020202020204" pitchFamily="34" charset="0"/>
            </a:endParaRPr>
          </a:p>
        </p:txBody>
      </p:sp>
      <p:sp>
        <p:nvSpPr>
          <p:cNvPr id="23" name="タイトル 3">
            <a:extLst>
              <a:ext uri="{FF2B5EF4-FFF2-40B4-BE49-F238E27FC236}">
                <a16:creationId xmlns:a16="http://schemas.microsoft.com/office/drawing/2014/main" id="{3E22845E-B982-4053-8EAB-F93D4A317E49}"/>
              </a:ext>
            </a:extLst>
          </p:cNvPr>
          <p:cNvSpPr>
            <a:spLocks noGrp="1"/>
          </p:cNvSpPr>
          <p:nvPr>
            <p:ph type="title"/>
          </p:nvPr>
        </p:nvSpPr>
        <p:spPr>
          <a:xfrm>
            <a:off x="0" y="0"/>
            <a:ext cx="9144000" cy="620713"/>
          </a:xfrm>
        </p:spPr>
        <p:txBody>
          <a:bodyPr anchor="ctr"/>
          <a:lstStyle/>
          <a:p>
            <a:r>
              <a:rPr lang="ja-JP" altLang="en-US" sz="1800" dirty="0"/>
              <a:t>個人演習①</a:t>
            </a:r>
          </a:p>
        </p:txBody>
      </p:sp>
      <p:pic>
        <p:nvPicPr>
          <p:cNvPr id="1028" name="Picture 4" descr="考える顔">
            <a:extLst>
              <a:ext uri="{FF2B5EF4-FFF2-40B4-BE49-F238E27FC236}">
                <a16:creationId xmlns:a16="http://schemas.microsoft.com/office/drawing/2014/main" id="{44F0313C-5582-4AF2-A8C2-389D98A561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0293" y="5236111"/>
            <a:ext cx="1368152" cy="1368152"/>
          </a:xfrm>
          <a:prstGeom prst="rect">
            <a:avLst/>
          </a:prstGeom>
          <a:noFill/>
          <a:extLst>
            <a:ext uri="{909E8E84-426E-40DD-AFC4-6F175D3DCCD1}">
              <a14:hiddenFill xmlns:a14="http://schemas.microsoft.com/office/drawing/2010/main">
                <a:solidFill>
                  <a:srgbClr val="FFFFFF"/>
                </a:solidFill>
              </a14:hiddenFill>
            </a:ext>
          </a:extLst>
        </p:spPr>
      </p:pic>
      <p:sp>
        <p:nvSpPr>
          <p:cNvPr id="2" name="スライド番号プレースホルダー 1">
            <a:extLst>
              <a:ext uri="{FF2B5EF4-FFF2-40B4-BE49-F238E27FC236}">
                <a16:creationId xmlns:a16="http://schemas.microsoft.com/office/drawing/2014/main" id="{D4E6B577-31C5-4EFB-9034-2F11B21DA5C6}"/>
              </a:ext>
            </a:extLst>
          </p:cNvPr>
          <p:cNvSpPr>
            <a:spLocks noGrp="1"/>
          </p:cNvSpPr>
          <p:nvPr>
            <p:ph type="sldNum" sz="quarter" idx="12"/>
          </p:nvPr>
        </p:nvSpPr>
        <p:spPr/>
        <p:txBody>
          <a:bodyPr/>
          <a:lstStyle/>
          <a:p>
            <a:pPr>
              <a:defRPr/>
            </a:pPr>
            <a:fld id="{22179739-F4A8-44EB-8B8E-F3F060272835}" type="slidenum">
              <a:rPr lang="ja-JP" altLang="en-US" smtClean="0"/>
              <a:pPr>
                <a:defRPr/>
              </a:pPr>
              <a:t>39</a:t>
            </a:fld>
            <a:endParaRPr lang="ja-JP" altLang="en-US" dirty="0"/>
          </a:p>
        </p:txBody>
      </p:sp>
    </p:spTree>
    <p:extLst>
      <p:ext uri="{BB962C8B-B14F-4D97-AF65-F5344CB8AC3E}">
        <p14:creationId xmlns:p14="http://schemas.microsoft.com/office/powerpoint/2010/main" val="40583083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3">
            <a:extLst>
              <a:ext uri="{FF2B5EF4-FFF2-40B4-BE49-F238E27FC236}">
                <a16:creationId xmlns:a16="http://schemas.microsoft.com/office/drawing/2014/main" id="{3E22845E-B982-4053-8EAB-F93D4A317E49}"/>
              </a:ext>
            </a:extLst>
          </p:cNvPr>
          <p:cNvSpPr>
            <a:spLocks noGrp="1"/>
          </p:cNvSpPr>
          <p:nvPr>
            <p:ph type="title"/>
          </p:nvPr>
        </p:nvSpPr>
        <p:spPr>
          <a:xfrm>
            <a:off x="0" y="0"/>
            <a:ext cx="9144000" cy="620713"/>
          </a:xfrm>
        </p:spPr>
        <p:txBody>
          <a:bodyPr anchor="ctr"/>
          <a:lstStyle/>
          <a:p>
            <a:r>
              <a:rPr lang="ja-JP" altLang="en-US" sz="1800" dirty="0"/>
              <a:t>個人演習①</a:t>
            </a:r>
          </a:p>
        </p:txBody>
      </p:sp>
      <p:sp>
        <p:nvSpPr>
          <p:cNvPr id="2" name="スライド番号プレースホルダー 1">
            <a:extLst>
              <a:ext uri="{FF2B5EF4-FFF2-40B4-BE49-F238E27FC236}">
                <a16:creationId xmlns:a16="http://schemas.microsoft.com/office/drawing/2014/main" id="{D4E6B577-31C5-4EFB-9034-2F11B21DA5C6}"/>
              </a:ext>
            </a:extLst>
          </p:cNvPr>
          <p:cNvSpPr>
            <a:spLocks noGrp="1"/>
          </p:cNvSpPr>
          <p:nvPr>
            <p:ph type="sldNum" sz="quarter" idx="12"/>
          </p:nvPr>
        </p:nvSpPr>
        <p:spPr/>
        <p:txBody>
          <a:bodyPr/>
          <a:lstStyle/>
          <a:p>
            <a:pPr>
              <a:defRPr/>
            </a:pPr>
            <a:fld id="{22179739-F4A8-44EB-8B8E-F3F060272835}" type="slidenum">
              <a:rPr lang="ja-JP" altLang="en-US" smtClean="0"/>
              <a:pPr>
                <a:defRPr/>
              </a:pPr>
              <a:t>40</a:t>
            </a:fld>
            <a:endParaRPr lang="ja-JP" altLang="en-US" dirty="0"/>
          </a:p>
        </p:txBody>
      </p:sp>
      <p:sp>
        <p:nvSpPr>
          <p:cNvPr id="3" name="テキスト ボックス 2">
            <a:extLst>
              <a:ext uri="{FF2B5EF4-FFF2-40B4-BE49-F238E27FC236}">
                <a16:creationId xmlns:a16="http://schemas.microsoft.com/office/drawing/2014/main" id="{9BD1EC04-5452-4647-A93D-324D9982AC52}"/>
              </a:ext>
            </a:extLst>
          </p:cNvPr>
          <p:cNvSpPr txBox="1"/>
          <p:nvPr/>
        </p:nvSpPr>
        <p:spPr>
          <a:xfrm>
            <a:off x="179512" y="908720"/>
            <a:ext cx="5688632" cy="369332"/>
          </a:xfrm>
          <a:prstGeom prst="rect">
            <a:avLst/>
          </a:prstGeom>
          <a:noFill/>
        </p:spPr>
        <p:txBody>
          <a:bodyPr wrap="square">
            <a:spAutoFit/>
          </a:bodyPr>
          <a:lstStyle/>
          <a:p>
            <a:pPr algn="l"/>
            <a:r>
              <a:rPr lang="ja-JP" altLang="en-US" b="1" dirty="0">
                <a:latin typeface="+mn-ea"/>
                <a:ea typeface="+mn-ea"/>
              </a:rPr>
              <a:t>■　オウンドメディアの種類と紹介されている内容、特徴</a:t>
            </a:r>
          </a:p>
        </p:txBody>
      </p:sp>
      <p:sp>
        <p:nvSpPr>
          <p:cNvPr id="4" name="正方形/長方形 3">
            <a:extLst>
              <a:ext uri="{FF2B5EF4-FFF2-40B4-BE49-F238E27FC236}">
                <a16:creationId xmlns:a16="http://schemas.microsoft.com/office/drawing/2014/main" id="{FC6F29C7-F6D0-44F6-AAC7-951A59BE5605}"/>
              </a:ext>
            </a:extLst>
          </p:cNvPr>
          <p:cNvSpPr/>
          <p:nvPr/>
        </p:nvSpPr>
        <p:spPr>
          <a:xfrm>
            <a:off x="295274" y="1278052"/>
            <a:ext cx="8597205" cy="11428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a:extLst>
              <a:ext uri="{FF2B5EF4-FFF2-40B4-BE49-F238E27FC236}">
                <a16:creationId xmlns:a16="http://schemas.microsoft.com/office/drawing/2014/main" id="{4C0A63B7-851A-4192-91F8-0AC863D126CB}"/>
              </a:ext>
            </a:extLst>
          </p:cNvPr>
          <p:cNvSpPr txBox="1"/>
          <p:nvPr/>
        </p:nvSpPr>
        <p:spPr>
          <a:xfrm>
            <a:off x="179512" y="2893561"/>
            <a:ext cx="4597166" cy="369332"/>
          </a:xfrm>
          <a:prstGeom prst="rect">
            <a:avLst/>
          </a:prstGeom>
          <a:noFill/>
        </p:spPr>
        <p:txBody>
          <a:bodyPr wrap="square">
            <a:spAutoFit/>
          </a:bodyPr>
          <a:lstStyle/>
          <a:p>
            <a:pPr algn="l"/>
            <a:r>
              <a:rPr lang="ja-JP" altLang="en-US" b="1" dirty="0">
                <a:latin typeface="+mn-ea"/>
                <a:ea typeface="+mn-ea"/>
              </a:rPr>
              <a:t>■　ペイドメディアの有無とその内容、特徴</a:t>
            </a:r>
          </a:p>
        </p:txBody>
      </p:sp>
      <p:sp>
        <p:nvSpPr>
          <p:cNvPr id="8" name="正方形/長方形 7">
            <a:extLst>
              <a:ext uri="{FF2B5EF4-FFF2-40B4-BE49-F238E27FC236}">
                <a16:creationId xmlns:a16="http://schemas.microsoft.com/office/drawing/2014/main" id="{DBB6A044-2989-4B6A-B574-D7832FB4CBCB}"/>
              </a:ext>
            </a:extLst>
          </p:cNvPr>
          <p:cNvSpPr/>
          <p:nvPr/>
        </p:nvSpPr>
        <p:spPr>
          <a:xfrm>
            <a:off x="295274" y="3314045"/>
            <a:ext cx="8597205" cy="11428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a:extLst>
              <a:ext uri="{FF2B5EF4-FFF2-40B4-BE49-F238E27FC236}">
                <a16:creationId xmlns:a16="http://schemas.microsoft.com/office/drawing/2014/main" id="{BD6D91B3-5C77-4059-8609-CBCBF99120EA}"/>
              </a:ext>
            </a:extLst>
          </p:cNvPr>
          <p:cNvSpPr txBox="1"/>
          <p:nvPr/>
        </p:nvSpPr>
        <p:spPr>
          <a:xfrm>
            <a:off x="179512" y="4878403"/>
            <a:ext cx="4597166" cy="369332"/>
          </a:xfrm>
          <a:prstGeom prst="rect">
            <a:avLst/>
          </a:prstGeom>
          <a:noFill/>
        </p:spPr>
        <p:txBody>
          <a:bodyPr wrap="square">
            <a:spAutoFit/>
          </a:bodyPr>
          <a:lstStyle/>
          <a:p>
            <a:pPr algn="l"/>
            <a:r>
              <a:rPr lang="ja-JP" altLang="en-US" b="1" dirty="0">
                <a:latin typeface="+mn-ea"/>
                <a:ea typeface="+mn-ea"/>
              </a:rPr>
              <a:t>■　アーンドメディアの有無とその内容、特徴</a:t>
            </a:r>
          </a:p>
        </p:txBody>
      </p:sp>
      <p:sp>
        <p:nvSpPr>
          <p:cNvPr id="10" name="正方形/長方形 9">
            <a:extLst>
              <a:ext uri="{FF2B5EF4-FFF2-40B4-BE49-F238E27FC236}">
                <a16:creationId xmlns:a16="http://schemas.microsoft.com/office/drawing/2014/main" id="{21215B13-8F81-4559-AE84-CA64546E38B7}"/>
              </a:ext>
            </a:extLst>
          </p:cNvPr>
          <p:cNvSpPr/>
          <p:nvPr/>
        </p:nvSpPr>
        <p:spPr>
          <a:xfrm>
            <a:off x="295274" y="5298887"/>
            <a:ext cx="8597205" cy="11428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8867707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3">
            <a:extLst>
              <a:ext uri="{FF2B5EF4-FFF2-40B4-BE49-F238E27FC236}">
                <a16:creationId xmlns:a16="http://schemas.microsoft.com/office/drawing/2014/main" id="{744D637E-AF39-4667-8814-E4B1BBBD4387}"/>
              </a:ext>
            </a:extLst>
          </p:cNvPr>
          <p:cNvSpPr txBox="1">
            <a:spLocks/>
          </p:cNvSpPr>
          <p:nvPr/>
        </p:nvSpPr>
        <p:spPr bwMode="auto">
          <a:xfrm>
            <a:off x="80882" y="877918"/>
            <a:ext cx="8982236"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en-US" altLang="ja-JP"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a:t>
            </a:r>
            <a:r>
              <a:rPr lang="ja-JP" altLang="en-US"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動画・画像検索の実践</a:t>
            </a:r>
            <a:r>
              <a:rPr lang="en-US" altLang="ja-JP" sz="3600" b="1" kern="0" dirty="0">
                <a:solidFill>
                  <a:srgbClr val="00B0F0"/>
                </a:solidFill>
                <a:latin typeface="Meiryo UI" panose="020B0604030504040204" pitchFamily="34" charset="-128"/>
                <a:ea typeface="Meiryo UI" panose="020B0604030504040204" pitchFamily="34" charset="-128"/>
                <a:cs typeface="Arial" panose="020B0604020202020204" pitchFamily="34" charset="0"/>
              </a:rPr>
              <a:t>】</a:t>
            </a:r>
          </a:p>
          <a:p>
            <a:r>
              <a:rPr lang="ja-JP" altLang="en-US" sz="3200" b="1" kern="0" dirty="0">
                <a:latin typeface="Meiryo UI" panose="020B0604030504040204" pitchFamily="34" charset="-128"/>
                <a:ea typeface="Meiryo UI" panose="020B0604030504040204" pitchFamily="34" charset="-128"/>
                <a:cs typeface="Arial" panose="020B0604020202020204" pitchFamily="34" charset="0"/>
              </a:rPr>
              <a:t>先ほど選んだ観光地、観光施設について、インスタグラムや</a:t>
            </a:r>
            <a:r>
              <a:rPr lang="en-US" altLang="ja-JP" sz="3200" b="1" kern="0" dirty="0">
                <a:latin typeface="Meiryo UI" panose="020B0604030504040204" pitchFamily="34" charset="-128"/>
                <a:ea typeface="Meiryo UI" panose="020B0604030504040204" pitchFamily="34" charset="-128"/>
                <a:cs typeface="Arial" panose="020B0604020202020204" pitchFamily="34" charset="0"/>
              </a:rPr>
              <a:t>YouTube</a:t>
            </a:r>
            <a:r>
              <a:rPr lang="ja-JP" altLang="en-US" sz="3200" b="1" kern="0" dirty="0">
                <a:latin typeface="Meiryo UI" panose="020B0604030504040204" pitchFamily="34" charset="-128"/>
                <a:ea typeface="Meiryo UI" panose="020B0604030504040204" pitchFamily="34" charset="-128"/>
                <a:cs typeface="Arial" panose="020B0604020202020204" pitchFamily="34" charset="0"/>
              </a:rPr>
              <a:t>でも検索をしてみましょう。</a:t>
            </a:r>
            <a:endParaRPr lang="en-US" altLang="ja-JP" sz="3200" b="1" kern="0" dirty="0">
              <a:latin typeface="Meiryo UI" panose="020B0604030504040204" pitchFamily="34" charset="-128"/>
              <a:ea typeface="Meiryo UI" panose="020B0604030504040204" pitchFamily="34" charset="-128"/>
              <a:cs typeface="Arial" panose="020B0604020202020204" pitchFamily="34" charset="0"/>
            </a:endParaRPr>
          </a:p>
          <a:p>
            <a:r>
              <a:rPr lang="ja-JP" altLang="en-US" sz="3200" b="1" kern="0" dirty="0">
                <a:latin typeface="Meiryo UI" panose="020B0604030504040204" pitchFamily="34" charset="-128"/>
                <a:ea typeface="Meiryo UI" panose="020B0604030504040204" pitchFamily="34" charset="-128"/>
                <a:cs typeface="Arial" panose="020B0604020202020204" pitchFamily="34" charset="0"/>
              </a:rPr>
              <a:t>どのような動画・画像が多く出てくるか、また出てきた　ビジュアルの特徴を次ページのシートにまとめましょう。</a:t>
            </a:r>
            <a:endParaRPr lang="en-US" altLang="ja-JP" sz="3200" b="1" kern="0" dirty="0">
              <a:latin typeface="Meiryo UI" panose="020B0604030504040204" pitchFamily="34" charset="-128"/>
              <a:ea typeface="Meiryo UI" panose="020B0604030504040204" pitchFamily="34" charset="-128"/>
              <a:cs typeface="Arial" panose="020B0604020202020204" pitchFamily="34" charset="0"/>
            </a:endParaRPr>
          </a:p>
        </p:txBody>
      </p:sp>
      <p:sp>
        <p:nvSpPr>
          <p:cNvPr id="23" name="タイトル 3">
            <a:extLst>
              <a:ext uri="{FF2B5EF4-FFF2-40B4-BE49-F238E27FC236}">
                <a16:creationId xmlns:a16="http://schemas.microsoft.com/office/drawing/2014/main" id="{3E22845E-B982-4053-8EAB-F93D4A317E49}"/>
              </a:ext>
            </a:extLst>
          </p:cNvPr>
          <p:cNvSpPr>
            <a:spLocks noGrp="1"/>
          </p:cNvSpPr>
          <p:nvPr>
            <p:ph type="title"/>
          </p:nvPr>
        </p:nvSpPr>
        <p:spPr>
          <a:xfrm>
            <a:off x="0" y="0"/>
            <a:ext cx="9144000" cy="620713"/>
          </a:xfrm>
        </p:spPr>
        <p:txBody>
          <a:bodyPr anchor="ctr"/>
          <a:lstStyle/>
          <a:p>
            <a:r>
              <a:rPr lang="ja-JP" altLang="en-US" sz="1800" dirty="0"/>
              <a:t>個人演習②</a:t>
            </a:r>
          </a:p>
        </p:txBody>
      </p:sp>
      <p:pic>
        <p:nvPicPr>
          <p:cNvPr id="1028" name="Picture 4" descr="考える顔">
            <a:extLst>
              <a:ext uri="{FF2B5EF4-FFF2-40B4-BE49-F238E27FC236}">
                <a16:creationId xmlns:a16="http://schemas.microsoft.com/office/drawing/2014/main" id="{44F0313C-5582-4AF2-A8C2-389D98A561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0293" y="5236111"/>
            <a:ext cx="1368152" cy="1368152"/>
          </a:xfrm>
          <a:prstGeom prst="rect">
            <a:avLst/>
          </a:prstGeom>
          <a:noFill/>
          <a:extLst>
            <a:ext uri="{909E8E84-426E-40DD-AFC4-6F175D3DCCD1}">
              <a14:hiddenFill xmlns:a14="http://schemas.microsoft.com/office/drawing/2010/main">
                <a:solidFill>
                  <a:srgbClr val="FFFFFF"/>
                </a:solidFill>
              </a14:hiddenFill>
            </a:ext>
          </a:extLst>
        </p:spPr>
      </p:pic>
      <p:sp>
        <p:nvSpPr>
          <p:cNvPr id="2" name="スライド番号プレースホルダー 1">
            <a:extLst>
              <a:ext uri="{FF2B5EF4-FFF2-40B4-BE49-F238E27FC236}">
                <a16:creationId xmlns:a16="http://schemas.microsoft.com/office/drawing/2014/main" id="{D4E6B577-31C5-4EFB-9034-2F11B21DA5C6}"/>
              </a:ext>
            </a:extLst>
          </p:cNvPr>
          <p:cNvSpPr>
            <a:spLocks noGrp="1"/>
          </p:cNvSpPr>
          <p:nvPr>
            <p:ph type="sldNum" sz="quarter" idx="12"/>
          </p:nvPr>
        </p:nvSpPr>
        <p:spPr/>
        <p:txBody>
          <a:bodyPr/>
          <a:lstStyle/>
          <a:p>
            <a:pPr>
              <a:defRPr/>
            </a:pPr>
            <a:fld id="{22179739-F4A8-44EB-8B8E-F3F060272835}" type="slidenum">
              <a:rPr lang="ja-JP" altLang="en-US" smtClean="0"/>
              <a:pPr>
                <a:defRPr/>
              </a:pPr>
              <a:t>41</a:t>
            </a:fld>
            <a:endParaRPr lang="ja-JP" altLang="en-US" dirty="0"/>
          </a:p>
        </p:txBody>
      </p:sp>
    </p:spTree>
    <p:extLst>
      <p:ext uri="{BB962C8B-B14F-4D97-AF65-F5344CB8AC3E}">
        <p14:creationId xmlns:p14="http://schemas.microsoft.com/office/powerpoint/2010/main" val="29697247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3">
            <a:extLst>
              <a:ext uri="{FF2B5EF4-FFF2-40B4-BE49-F238E27FC236}">
                <a16:creationId xmlns:a16="http://schemas.microsoft.com/office/drawing/2014/main" id="{3E22845E-B982-4053-8EAB-F93D4A317E49}"/>
              </a:ext>
            </a:extLst>
          </p:cNvPr>
          <p:cNvSpPr>
            <a:spLocks noGrp="1"/>
          </p:cNvSpPr>
          <p:nvPr>
            <p:ph type="title"/>
          </p:nvPr>
        </p:nvSpPr>
        <p:spPr>
          <a:xfrm>
            <a:off x="0" y="0"/>
            <a:ext cx="9144000" cy="620713"/>
          </a:xfrm>
        </p:spPr>
        <p:txBody>
          <a:bodyPr anchor="ctr"/>
          <a:lstStyle/>
          <a:p>
            <a:r>
              <a:rPr lang="ja-JP" altLang="en-US" sz="1800" dirty="0"/>
              <a:t>個人演習②</a:t>
            </a:r>
          </a:p>
        </p:txBody>
      </p:sp>
      <p:sp>
        <p:nvSpPr>
          <p:cNvPr id="2" name="スライド番号プレースホルダー 1">
            <a:extLst>
              <a:ext uri="{FF2B5EF4-FFF2-40B4-BE49-F238E27FC236}">
                <a16:creationId xmlns:a16="http://schemas.microsoft.com/office/drawing/2014/main" id="{D4E6B577-31C5-4EFB-9034-2F11B21DA5C6}"/>
              </a:ext>
            </a:extLst>
          </p:cNvPr>
          <p:cNvSpPr>
            <a:spLocks noGrp="1"/>
          </p:cNvSpPr>
          <p:nvPr>
            <p:ph type="sldNum" sz="quarter" idx="12"/>
          </p:nvPr>
        </p:nvSpPr>
        <p:spPr/>
        <p:txBody>
          <a:bodyPr/>
          <a:lstStyle/>
          <a:p>
            <a:pPr>
              <a:defRPr/>
            </a:pPr>
            <a:fld id="{22179739-F4A8-44EB-8B8E-F3F060272835}" type="slidenum">
              <a:rPr lang="ja-JP" altLang="en-US" smtClean="0"/>
              <a:pPr>
                <a:defRPr/>
              </a:pPr>
              <a:t>42</a:t>
            </a:fld>
            <a:endParaRPr lang="ja-JP" altLang="en-US" dirty="0"/>
          </a:p>
        </p:txBody>
      </p:sp>
      <p:sp>
        <p:nvSpPr>
          <p:cNvPr id="3" name="テキスト ボックス 2">
            <a:extLst>
              <a:ext uri="{FF2B5EF4-FFF2-40B4-BE49-F238E27FC236}">
                <a16:creationId xmlns:a16="http://schemas.microsoft.com/office/drawing/2014/main" id="{9BD1EC04-5452-4647-A93D-324D9982AC52}"/>
              </a:ext>
            </a:extLst>
          </p:cNvPr>
          <p:cNvSpPr txBox="1"/>
          <p:nvPr/>
        </p:nvSpPr>
        <p:spPr>
          <a:xfrm>
            <a:off x="179512" y="908720"/>
            <a:ext cx="5688632" cy="369332"/>
          </a:xfrm>
          <a:prstGeom prst="rect">
            <a:avLst/>
          </a:prstGeom>
          <a:noFill/>
        </p:spPr>
        <p:txBody>
          <a:bodyPr wrap="square">
            <a:spAutoFit/>
          </a:bodyPr>
          <a:lstStyle/>
          <a:p>
            <a:pPr algn="l"/>
            <a:r>
              <a:rPr lang="ja-JP" altLang="en-US" b="1" dirty="0">
                <a:latin typeface="+mn-ea"/>
                <a:ea typeface="+mn-ea"/>
              </a:rPr>
              <a:t>■　</a:t>
            </a:r>
            <a:r>
              <a:rPr lang="en-US" altLang="ja-JP" b="1" dirty="0">
                <a:latin typeface="+mn-ea"/>
                <a:ea typeface="+mn-ea"/>
              </a:rPr>
              <a:t>Instagram</a:t>
            </a:r>
            <a:r>
              <a:rPr lang="ja-JP" altLang="en-US" b="1" dirty="0">
                <a:latin typeface="+mn-ea"/>
                <a:ea typeface="+mn-ea"/>
              </a:rPr>
              <a:t>で検索される画像の数、内容、特徴</a:t>
            </a:r>
          </a:p>
        </p:txBody>
      </p:sp>
      <p:sp>
        <p:nvSpPr>
          <p:cNvPr id="4" name="正方形/長方形 3">
            <a:extLst>
              <a:ext uri="{FF2B5EF4-FFF2-40B4-BE49-F238E27FC236}">
                <a16:creationId xmlns:a16="http://schemas.microsoft.com/office/drawing/2014/main" id="{FC6F29C7-F6D0-44F6-AAC7-951A59BE5605}"/>
              </a:ext>
            </a:extLst>
          </p:cNvPr>
          <p:cNvSpPr/>
          <p:nvPr/>
        </p:nvSpPr>
        <p:spPr>
          <a:xfrm>
            <a:off x="295274" y="1278051"/>
            <a:ext cx="8597205" cy="23577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a:extLst>
              <a:ext uri="{FF2B5EF4-FFF2-40B4-BE49-F238E27FC236}">
                <a16:creationId xmlns:a16="http://schemas.microsoft.com/office/drawing/2014/main" id="{4C0A63B7-851A-4192-91F8-0AC863D126CB}"/>
              </a:ext>
            </a:extLst>
          </p:cNvPr>
          <p:cNvSpPr txBox="1"/>
          <p:nvPr/>
        </p:nvSpPr>
        <p:spPr>
          <a:xfrm>
            <a:off x="179512" y="3923764"/>
            <a:ext cx="5572871" cy="369332"/>
          </a:xfrm>
          <a:prstGeom prst="rect">
            <a:avLst/>
          </a:prstGeom>
          <a:noFill/>
        </p:spPr>
        <p:txBody>
          <a:bodyPr wrap="square">
            <a:spAutoFit/>
          </a:bodyPr>
          <a:lstStyle/>
          <a:p>
            <a:pPr algn="l"/>
            <a:r>
              <a:rPr lang="ja-JP" altLang="en-US" b="1" dirty="0">
                <a:latin typeface="+mn-ea"/>
                <a:ea typeface="+mn-ea"/>
              </a:rPr>
              <a:t>■　</a:t>
            </a:r>
            <a:r>
              <a:rPr lang="en-US" altLang="ja-JP" b="1" dirty="0" err="1">
                <a:latin typeface="+mn-ea"/>
                <a:ea typeface="+mn-ea"/>
              </a:rPr>
              <a:t>YouYube</a:t>
            </a:r>
            <a:r>
              <a:rPr lang="ja-JP" altLang="en-US" b="1" dirty="0">
                <a:latin typeface="+mn-ea"/>
                <a:ea typeface="+mn-ea"/>
              </a:rPr>
              <a:t>で検索される動画の数、内容、特徴</a:t>
            </a:r>
          </a:p>
        </p:txBody>
      </p:sp>
      <p:sp>
        <p:nvSpPr>
          <p:cNvPr id="11" name="正方形/長方形 10">
            <a:extLst>
              <a:ext uri="{FF2B5EF4-FFF2-40B4-BE49-F238E27FC236}">
                <a16:creationId xmlns:a16="http://schemas.microsoft.com/office/drawing/2014/main" id="{685E7D4F-5323-48E4-9CCB-81A2F57C258C}"/>
              </a:ext>
            </a:extLst>
          </p:cNvPr>
          <p:cNvSpPr/>
          <p:nvPr/>
        </p:nvSpPr>
        <p:spPr>
          <a:xfrm>
            <a:off x="295272" y="4293096"/>
            <a:ext cx="8597205" cy="20882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496236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43</a:t>
            </a:fld>
            <a:endParaRPr lang="ja-JP" altLang="en-US"/>
          </a:p>
        </p:txBody>
      </p:sp>
    </p:spTree>
    <p:extLst>
      <p:ext uri="{BB962C8B-B14F-4D97-AF65-F5344CB8AC3E}">
        <p14:creationId xmlns:p14="http://schemas.microsoft.com/office/powerpoint/2010/main" val="587871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a:t>
            </a:fld>
            <a:endParaRPr lang="en-US" altLang="ja-JP" dirty="0"/>
          </a:p>
        </p:txBody>
      </p:sp>
      <p:sp>
        <p:nvSpPr>
          <p:cNvPr id="5" name="正方形/長方形 4">
            <a:extLst>
              <a:ext uri="{FF2B5EF4-FFF2-40B4-BE49-F238E27FC236}">
                <a16:creationId xmlns:a16="http://schemas.microsoft.com/office/drawing/2014/main" id="{D0DF4B1E-EB20-4EA0-A1E7-A90076AD5AC7}"/>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講義１</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53480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4E9839B-BB7B-4ED2-B6BA-4655E6B8B51C}"/>
              </a:ext>
            </a:extLst>
          </p:cNvPr>
          <p:cNvSpPr>
            <a:spLocks noGrp="1"/>
          </p:cNvSpPr>
          <p:nvPr>
            <p:ph type="sldNum" sz="quarter" idx="12"/>
          </p:nvPr>
        </p:nvSpPr>
        <p:spPr/>
        <p:txBody>
          <a:bodyPr/>
          <a:lstStyle/>
          <a:p>
            <a:pPr>
              <a:defRPr/>
            </a:pPr>
            <a:fld id="{22179739-F4A8-44EB-8B8E-F3F060272835}" type="slidenum">
              <a:rPr lang="ja-JP" altLang="en-US" smtClean="0"/>
              <a:pPr>
                <a:defRPr/>
              </a:pPr>
              <a:t>5</a:t>
            </a:fld>
            <a:endParaRPr lang="ja-JP" altLang="en-US" dirty="0"/>
          </a:p>
        </p:txBody>
      </p:sp>
      <p:sp>
        <p:nvSpPr>
          <p:cNvPr id="4" name="正方形/長方形 3">
            <a:extLst>
              <a:ext uri="{FF2B5EF4-FFF2-40B4-BE49-F238E27FC236}">
                <a16:creationId xmlns:a16="http://schemas.microsoft.com/office/drawing/2014/main" id="{153157D2-6D79-4B99-A0F9-864F8448AB80}"/>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１－１デジタルマーケティングの基本</a:t>
            </a:r>
          </a:p>
        </p:txBody>
      </p:sp>
    </p:spTree>
    <p:extLst>
      <p:ext uri="{BB962C8B-B14F-4D97-AF65-F5344CB8AC3E}">
        <p14:creationId xmlns:p14="http://schemas.microsoft.com/office/powerpoint/2010/main" val="2352701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a:t>
            </a:fld>
            <a:endParaRPr lang="en-US" altLang="ja-JP" dirty="0"/>
          </a:p>
        </p:txBody>
      </p:sp>
      <p:sp>
        <p:nvSpPr>
          <p:cNvPr id="9" name="Rectangle 7"/>
          <p:cNvSpPr>
            <a:spLocks noChangeArrowheads="1"/>
          </p:cNvSpPr>
          <p:nvPr/>
        </p:nvSpPr>
        <p:spPr bwMode="auto">
          <a:xfrm>
            <a:off x="200443" y="1388887"/>
            <a:ext cx="8784967" cy="1957150"/>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デジタルマーケティングとは、</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デジタルの力を活用してマーケティングをしやすくしようという考え方</a:t>
            </a:r>
            <a:r>
              <a:rPr lang="ja-JP" altLang="en-US" sz="2000" dirty="0">
                <a:latin typeface="HGP創英角ｺﾞｼｯｸUB" panose="020B0900000000000000" pitchFamily="50" charset="-128"/>
                <a:ea typeface="HGP創英角ｺﾞｼｯｸUB" panose="020B0900000000000000" pitchFamily="50" charset="-128"/>
              </a:rPr>
              <a:t>です。顧客ニーズ・ウォンツの把握やマーケティングミックスの考え方など、基本は全く一緒であり、単に手段としてデジタルを活用するということです。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デジタルマーケティングが特に力を発揮するのは、マーケティングミックスの４つ目の</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rPr>
              <a:t>P</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＝「プロモーションのプロセス」にデジタルを活用</a:t>
            </a: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することです</a:t>
            </a:r>
            <a:r>
              <a:rPr lang="ja-JP" altLang="en-US" sz="2000" dirty="0">
                <a:latin typeface="HGP創英角ｺﾞｼｯｸUB" panose="020B0900000000000000" pitchFamily="50" charset="-128"/>
                <a:ea typeface="HGP創英角ｺﾞｼｯｸUB" panose="020B0900000000000000" pitchFamily="50" charset="-128"/>
              </a:rPr>
              <a:t>。また、デジタル活用で大切なことは、</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データを蓄積し活用すること</a:t>
            </a:r>
            <a:r>
              <a:rPr lang="ja-JP" altLang="en-US" sz="2000" dirty="0">
                <a:latin typeface="HGP創英角ｺﾞｼｯｸUB" panose="020B0900000000000000" pitchFamily="50" charset="-128"/>
                <a:ea typeface="HGP創英角ｺﾞｼｯｸUB" panose="020B0900000000000000" pitchFamily="50" charset="-128"/>
              </a:rPr>
              <a:t>と、</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デジタルデバイスでお客様と交流をすること</a:t>
            </a:r>
            <a:r>
              <a:rPr lang="ja-JP" altLang="en-US" sz="2000" dirty="0">
                <a:latin typeface="HGP創英角ｺﾞｼｯｸUB" panose="020B0900000000000000" pitchFamily="50" charset="-128"/>
                <a:ea typeface="HGP創英角ｺﾞｼｯｸUB" panose="020B0900000000000000" pitchFamily="50" charset="-128"/>
              </a:rPr>
              <a:t>の２つとなります。</a:t>
            </a:r>
          </a:p>
        </p:txBody>
      </p:sp>
      <p:sp>
        <p:nvSpPr>
          <p:cNvPr id="13" name="正方形/長方形 12">
            <a:extLst>
              <a:ext uri="{FF2B5EF4-FFF2-40B4-BE49-F238E27FC236}">
                <a16:creationId xmlns:a16="http://schemas.microsoft.com/office/drawing/2014/main" id="{DE12E62C-4C85-4CA3-B283-FE53A266236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デジタルマーケティングの考え方</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4098" name="Picture 2" descr="コミュニティー">
            <a:extLst>
              <a:ext uri="{FF2B5EF4-FFF2-40B4-BE49-F238E27FC236}">
                <a16:creationId xmlns:a16="http://schemas.microsoft.com/office/drawing/2014/main" id="{998BBCA2-ED7B-4D49-B97A-525DCD7D6A0B}"/>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23276" y1="40517" x2="23276" y2="40517"/>
                        <a14:foregroundMark x1="49569" y1="34914" x2="49569" y2="34914"/>
                        <a14:foregroundMark x1="69828" y1="41379" x2="69828" y2="41379"/>
                        <a14:foregroundMark x1="75000" y1="60345" x2="75000" y2="60345"/>
                        <a14:foregroundMark x1="27155" y1="62500" x2="27155" y2="62500"/>
                      </a14:backgroundRemoval>
                    </a14:imgEffect>
                  </a14:imgLayer>
                </a14:imgProps>
              </a:ext>
              <a:ext uri="{28A0092B-C50C-407E-A947-70E740481C1C}">
                <a14:useLocalDpi xmlns:a14="http://schemas.microsoft.com/office/drawing/2010/main" val="0"/>
              </a:ext>
            </a:extLst>
          </a:blip>
          <a:srcRect/>
          <a:stretch>
            <a:fillRect/>
          </a:stretch>
        </p:blipFill>
        <p:spPr bwMode="auto">
          <a:xfrm>
            <a:off x="5580112" y="2636912"/>
            <a:ext cx="2442577" cy="223501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被写体">
            <a:extLst>
              <a:ext uri="{FF2B5EF4-FFF2-40B4-BE49-F238E27FC236}">
                <a16:creationId xmlns:a16="http://schemas.microsoft.com/office/drawing/2014/main" id="{0C1368BD-BF50-4224-9CBB-D2680FEB5110}"/>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foregroundMark x1="49569" y1="48707" x2="49569" y2="48707"/>
                      </a14:backgroundRemoval>
                    </a14:imgEffect>
                  </a14:imgLayer>
                </a14:imgProps>
              </a:ext>
              <a:ext uri="{28A0092B-C50C-407E-A947-70E740481C1C}">
                <a14:useLocalDpi xmlns:a14="http://schemas.microsoft.com/office/drawing/2010/main" val="0"/>
              </a:ext>
            </a:extLst>
          </a:blip>
          <a:srcRect/>
          <a:stretch>
            <a:fillRect/>
          </a:stretch>
        </p:blipFill>
        <p:spPr bwMode="auto">
          <a:xfrm>
            <a:off x="5868144" y="5146381"/>
            <a:ext cx="1572757" cy="1572757"/>
          </a:xfrm>
          <a:prstGeom prst="rect">
            <a:avLst/>
          </a:prstGeom>
          <a:noFill/>
          <a:extLst>
            <a:ext uri="{909E8E84-426E-40DD-AFC4-6F175D3DCCD1}">
              <a14:hiddenFill xmlns:a14="http://schemas.microsoft.com/office/drawing/2010/main">
                <a:solidFill>
                  <a:srgbClr val="FFFFFF"/>
                </a:solidFill>
              </a14:hiddenFill>
            </a:ext>
          </a:extLst>
        </p:spPr>
      </p:pic>
      <p:cxnSp>
        <p:nvCxnSpPr>
          <p:cNvPr id="6" name="直線矢印コネクタ 5">
            <a:extLst>
              <a:ext uri="{FF2B5EF4-FFF2-40B4-BE49-F238E27FC236}">
                <a16:creationId xmlns:a16="http://schemas.microsoft.com/office/drawing/2014/main" id="{4C1A1F73-2F16-49E1-BBC2-79188AF4F0B1}"/>
              </a:ext>
            </a:extLst>
          </p:cNvPr>
          <p:cNvCxnSpPr>
            <a:cxnSpLocks/>
          </p:cNvCxnSpPr>
          <p:nvPr/>
        </p:nvCxnSpPr>
        <p:spPr>
          <a:xfrm flipH="1" flipV="1">
            <a:off x="6185696" y="4293096"/>
            <a:ext cx="402528" cy="1152131"/>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5AEEA90A-271E-4F37-8A42-4CA0CB1F1094}"/>
              </a:ext>
            </a:extLst>
          </p:cNvPr>
          <p:cNvCxnSpPr>
            <a:cxnSpLocks/>
          </p:cNvCxnSpPr>
          <p:nvPr/>
        </p:nvCxnSpPr>
        <p:spPr>
          <a:xfrm flipV="1">
            <a:off x="6732240" y="4217735"/>
            <a:ext cx="0" cy="1227491"/>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00799B9F-E980-449F-83B6-47135E81D74A}"/>
              </a:ext>
            </a:extLst>
          </p:cNvPr>
          <p:cNvCxnSpPr>
            <a:cxnSpLocks/>
          </p:cNvCxnSpPr>
          <p:nvPr/>
        </p:nvCxnSpPr>
        <p:spPr>
          <a:xfrm flipV="1">
            <a:off x="6840842" y="4217735"/>
            <a:ext cx="444844" cy="1221989"/>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楕円 41">
            <a:extLst>
              <a:ext uri="{FF2B5EF4-FFF2-40B4-BE49-F238E27FC236}">
                <a16:creationId xmlns:a16="http://schemas.microsoft.com/office/drawing/2014/main" id="{29B9A186-20E6-4595-BCDD-53D944300876}"/>
              </a:ext>
            </a:extLst>
          </p:cNvPr>
          <p:cNvSpPr/>
          <p:nvPr/>
        </p:nvSpPr>
        <p:spPr>
          <a:xfrm rot="20728502">
            <a:off x="961183" y="4195312"/>
            <a:ext cx="2848445" cy="1390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4102" name="Picture 6" descr="パソコン">
            <a:extLst>
              <a:ext uri="{FF2B5EF4-FFF2-40B4-BE49-F238E27FC236}">
                <a16:creationId xmlns:a16="http://schemas.microsoft.com/office/drawing/2014/main" id="{33D4D394-54B4-4E38-8ECD-0E8E36C4A4E9}"/>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9914" b="89224" l="5603" r="93966">
                        <a14:foregroundMark x1="19828" y1="73707" x2="19828" y2="73707"/>
                      </a14:backgroundRemoval>
                    </a14:imgEffect>
                  </a14:imgLayer>
                </a14:imgProps>
              </a:ext>
              <a:ext uri="{28A0092B-C50C-407E-A947-70E740481C1C}">
                <a14:useLocalDpi xmlns:a14="http://schemas.microsoft.com/office/drawing/2010/main" val="0"/>
              </a:ext>
            </a:extLst>
          </a:blip>
          <a:srcRect/>
          <a:stretch>
            <a:fillRect/>
          </a:stretch>
        </p:blipFill>
        <p:spPr bwMode="auto">
          <a:xfrm>
            <a:off x="553647" y="3317916"/>
            <a:ext cx="1572757" cy="1572757"/>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クラウドファイル">
            <a:extLst>
              <a:ext uri="{FF2B5EF4-FFF2-40B4-BE49-F238E27FC236}">
                <a16:creationId xmlns:a16="http://schemas.microsoft.com/office/drawing/2014/main" id="{7ECA33B0-538C-47FF-BD5B-9130BBCE6B0C}"/>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10000" b="90000" l="10000" r="90000">
                        <a14:foregroundMark x1="33621" y1="71552" x2="33621" y2="71552"/>
                        <a14:foregroundMark x1="48707" y1="71983" x2="48707" y2="71983"/>
                        <a14:foregroundMark x1="64224" y1="72845" x2="64224" y2="72845"/>
                        <a14:foregroundMark x1="60776" y1="61638" x2="60776" y2="61638"/>
                      </a14:backgroundRemoval>
                    </a14:imgEffect>
                  </a14:imgLayer>
                </a14:imgProps>
              </a:ext>
              <a:ext uri="{28A0092B-C50C-407E-A947-70E740481C1C}">
                <a14:useLocalDpi xmlns:a14="http://schemas.microsoft.com/office/drawing/2010/main" val="0"/>
              </a:ext>
            </a:extLst>
          </a:blip>
          <a:srcRect/>
          <a:stretch>
            <a:fillRect/>
          </a:stretch>
        </p:blipFill>
        <p:spPr bwMode="auto">
          <a:xfrm>
            <a:off x="2147561" y="4835714"/>
            <a:ext cx="2442577" cy="1957150"/>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発信">
            <a:extLst>
              <a:ext uri="{FF2B5EF4-FFF2-40B4-BE49-F238E27FC236}">
                <a16:creationId xmlns:a16="http://schemas.microsoft.com/office/drawing/2014/main" id="{4A6C8B2B-AEB8-4743-8886-951D01C06C3B}"/>
              </a:ext>
            </a:extLst>
          </p:cNvPr>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9302" b="100000" l="9302" r="89535">
                        <a14:foregroundMark x1="26744" y1="30233" x2="26744" y2="30233"/>
                        <a14:foregroundMark x1="26744" y1="16279" x2="26744" y2="16279"/>
                        <a14:foregroundMark x1="20930" y1="16279" x2="20930" y2="16279"/>
                        <a14:foregroundMark x1="74419" y1="79070" x2="74419" y2="79070"/>
                        <a14:foregroundMark x1="79070" y1="84884" x2="79070" y2="84884"/>
                        <a14:foregroundMark x1="82558" y1="75581" x2="82558" y2="75581"/>
                      </a14:backgroundRemoval>
                    </a14:imgEffect>
                  </a14:imgLayer>
                </a14:imgProps>
              </a:ext>
              <a:ext uri="{28A0092B-C50C-407E-A947-70E740481C1C}">
                <a14:useLocalDpi xmlns:a14="http://schemas.microsoft.com/office/drawing/2010/main" val="0"/>
              </a:ext>
            </a:extLst>
          </a:blip>
          <a:srcRect/>
          <a:stretch>
            <a:fillRect/>
          </a:stretch>
        </p:blipFill>
        <p:spPr bwMode="auto">
          <a:xfrm>
            <a:off x="6954278" y="5343231"/>
            <a:ext cx="546553" cy="546553"/>
          </a:xfrm>
          <a:prstGeom prst="rect">
            <a:avLst/>
          </a:prstGeom>
          <a:noFill/>
          <a:extLst>
            <a:ext uri="{909E8E84-426E-40DD-AFC4-6F175D3DCCD1}">
              <a14:hiddenFill xmlns:a14="http://schemas.microsoft.com/office/drawing/2010/main">
                <a:solidFill>
                  <a:srgbClr val="FFFFFF"/>
                </a:solidFill>
              </a14:hiddenFill>
            </a:ext>
          </a:extLst>
        </p:spPr>
      </p:pic>
      <p:sp>
        <p:nvSpPr>
          <p:cNvPr id="50" name="テキスト ボックス 49">
            <a:extLst>
              <a:ext uri="{FF2B5EF4-FFF2-40B4-BE49-F238E27FC236}">
                <a16:creationId xmlns:a16="http://schemas.microsoft.com/office/drawing/2014/main" id="{0398DCC6-68EB-43C7-B817-75B35E4C7C2F}"/>
              </a:ext>
            </a:extLst>
          </p:cNvPr>
          <p:cNvSpPr txBox="1"/>
          <p:nvPr/>
        </p:nvSpPr>
        <p:spPr>
          <a:xfrm>
            <a:off x="367986" y="4647244"/>
            <a:ext cx="4183026" cy="400110"/>
          </a:xfrm>
          <a:prstGeom prst="rect">
            <a:avLst/>
          </a:prstGeom>
          <a:solidFill>
            <a:schemeClr val="tx1"/>
          </a:solidFill>
        </p:spPr>
        <p:txBody>
          <a:bodyPr wrap="squar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データを蓄積し、マーケティングに活用</a:t>
            </a:r>
            <a:endParaRPr lang="ja-JP" altLang="en-US" sz="2000" dirty="0">
              <a:solidFill>
                <a:schemeClr val="bg1"/>
              </a:solidFill>
            </a:endParaRPr>
          </a:p>
        </p:txBody>
      </p:sp>
      <p:sp>
        <p:nvSpPr>
          <p:cNvPr id="51" name="テキスト ボックス 50">
            <a:extLst>
              <a:ext uri="{FF2B5EF4-FFF2-40B4-BE49-F238E27FC236}">
                <a16:creationId xmlns:a16="http://schemas.microsoft.com/office/drawing/2014/main" id="{20F3580A-BCFD-460B-8B25-0AEF89B0EFE9}"/>
              </a:ext>
            </a:extLst>
          </p:cNvPr>
          <p:cNvSpPr txBox="1"/>
          <p:nvPr/>
        </p:nvSpPr>
        <p:spPr>
          <a:xfrm>
            <a:off x="4640727" y="4515218"/>
            <a:ext cx="4183026" cy="707886"/>
          </a:xfrm>
          <a:prstGeom prst="rect">
            <a:avLst/>
          </a:prstGeom>
          <a:solidFill>
            <a:schemeClr val="tx1"/>
          </a:solidFill>
        </p:spPr>
        <p:txBody>
          <a:bodyPr wrap="squar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スマホなどのデバイスで顧客と</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双方向コミュニケーション</a:t>
            </a:r>
          </a:p>
        </p:txBody>
      </p:sp>
    </p:spTree>
    <p:extLst>
      <p:ext uri="{BB962C8B-B14F-4D97-AF65-F5344CB8AC3E}">
        <p14:creationId xmlns:p14="http://schemas.microsoft.com/office/powerpoint/2010/main" val="870340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7</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カスタマージャーニー</a:t>
            </a:r>
            <a:endParaRPr lang="en-US" altLang="ja-JP" sz="2400" dirty="0">
              <a:latin typeface="HGP創英角ｺﾞｼｯｸUB" panose="020B0900000000000000" pitchFamily="50" charset="-128"/>
              <a:ea typeface="HGP創英角ｺﾞｼｯｸUB" panose="020B0900000000000000" pitchFamily="50" charset="-128"/>
            </a:endParaRPr>
          </a:p>
        </p:txBody>
      </p:sp>
      <p:grpSp>
        <p:nvGrpSpPr>
          <p:cNvPr id="39" name="グループ化 38">
            <a:extLst>
              <a:ext uri="{FF2B5EF4-FFF2-40B4-BE49-F238E27FC236}">
                <a16:creationId xmlns:a16="http://schemas.microsoft.com/office/drawing/2014/main" id="{8BBDF07A-B74B-4887-828D-08DA1409A3D7}"/>
              </a:ext>
            </a:extLst>
          </p:cNvPr>
          <p:cNvGrpSpPr/>
          <p:nvPr/>
        </p:nvGrpSpPr>
        <p:grpSpPr bwMode="gray">
          <a:xfrm>
            <a:off x="179511" y="1369726"/>
            <a:ext cx="8658000" cy="216024"/>
            <a:chOff x="252000" y="1224000"/>
            <a:chExt cx="8658000" cy="216024"/>
          </a:xfrm>
        </p:grpSpPr>
        <p:sp>
          <p:nvSpPr>
            <p:cNvPr id="40" name="矢印: 五方向 39">
              <a:extLst>
                <a:ext uri="{FF2B5EF4-FFF2-40B4-BE49-F238E27FC236}">
                  <a16:creationId xmlns:a16="http://schemas.microsoft.com/office/drawing/2014/main" id="{14D43457-516A-45F6-939C-9CD1F326F009}"/>
                </a:ext>
              </a:extLst>
            </p:cNvPr>
            <p:cNvSpPr/>
            <p:nvPr/>
          </p:nvSpPr>
          <p:spPr bwMode="gray">
            <a:xfrm>
              <a:off x="1223313" y="1224000"/>
              <a:ext cx="1548000" cy="216024"/>
            </a:xfrm>
            <a:prstGeom prst="homePlate">
              <a:avLst/>
            </a:prstGeom>
            <a:solidFill>
              <a:srgbClr val="80B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b="1" dirty="0">
                  <a:latin typeface="+mn-ea"/>
                </a:rPr>
                <a:t>知る</a:t>
              </a:r>
              <a:r>
                <a:rPr kumimoji="1" lang="en-US" altLang="ja-JP" sz="1300" b="1" dirty="0">
                  <a:latin typeface="+mn-ea"/>
                </a:rPr>
                <a:t>/</a:t>
              </a:r>
              <a:r>
                <a:rPr kumimoji="1" lang="ja-JP" altLang="en-US" sz="1300" b="1" dirty="0">
                  <a:latin typeface="+mn-ea"/>
                </a:rPr>
                <a:t>興味を持つ</a:t>
              </a:r>
            </a:p>
          </p:txBody>
        </p:sp>
        <p:sp>
          <p:nvSpPr>
            <p:cNvPr id="41" name="矢印: 山形 40">
              <a:extLst>
                <a:ext uri="{FF2B5EF4-FFF2-40B4-BE49-F238E27FC236}">
                  <a16:creationId xmlns:a16="http://schemas.microsoft.com/office/drawing/2014/main" id="{54A56629-71B4-4748-9383-5A1A36DE52E3}"/>
                </a:ext>
              </a:extLst>
            </p:cNvPr>
            <p:cNvSpPr/>
            <p:nvPr/>
          </p:nvSpPr>
          <p:spPr bwMode="gray">
            <a:xfrm>
              <a:off x="2757985" y="1224000"/>
              <a:ext cx="1548000" cy="216024"/>
            </a:xfrm>
            <a:prstGeom prst="chevron">
              <a:avLst/>
            </a:prstGeom>
            <a:solidFill>
              <a:srgbClr val="80B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b="1" dirty="0">
                  <a:latin typeface="+mn-ea"/>
                </a:rPr>
                <a:t>調べる</a:t>
              </a:r>
              <a:r>
                <a:rPr kumimoji="1" lang="en-US" altLang="ja-JP" sz="1300" b="1" dirty="0">
                  <a:latin typeface="+mn-ea"/>
                </a:rPr>
                <a:t>/</a:t>
              </a:r>
              <a:r>
                <a:rPr kumimoji="1" lang="ja-JP" altLang="en-US" sz="1300" b="1" dirty="0">
                  <a:latin typeface="+mn-ea"/>
                </a:rPr>
                <a:t>比べる</a:t>
              </a:r>
            </a:p>
          </p:txBody>
        </p:sp>
        <p:sp>
          <p:nvSpPr>
            <p:cNvPr id="47" name="矢印: 山形 46">
              <a:extLst>
                <a:ext uri="{FF2B5EF4-FFF2-40B4-BE49-F238E27FC236}">
                  <a16:creationId xmlns:a16="http://schemas.microsoft.com/office/drawing/2014/main" id="{11485CF0-082A-4201-8D17-D87F307F994B}"/>
                </a:ext>
              </a:extLst>
            </p:cNvPr>
            <p:cNvSpPr/>
            <p:nvPr/>
          </p:nvSpPr>
          <p:spPr bwMode="gray">
            <a:xfrm>
              <a:off x="4292657" y="1224000"/>
              <a:ext cx="1548000" cy="216024"/>
            </a:xfrm>
            <a:prstGeom prst="chevron">
              <a:avLst/>
            </a:prstGeom>
            <a:solidFill>
              <a:srgbClr val="80B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b="1" dirty="0">
                  <a:latin typeface="+mn-ea"/>
                </a:rPr>
                <a:t>予約</a:t>
              </a:r>
              <a:r>
                <a:rPr lang="en-US" altLang="ja-JP" sz="1300" b="1" dirty="0">
                  <a:latin typeface="+mn-ea"/>
                </a:rPr>
                <a:t>/</a:t>
              </a:r>
              <a:r>
                <a:rPr lang="ja-JP" altLang="en-US" sz="1300" b="1" dirty="0">
                  <a:latin typeface="+mn-ea"/>
                </a:rPr>
                <a:t>購入する</a:t>
              </a:r>
              <a:endParaRPr kumimoji="1" lang="ja-JP" altLang="en-US" sz="1300" b="1" dirty="0">
                <a:latin typeface="+mn-ea"/>
              </a:endParaRPr>
            </a:p>
          </p:txBody>
        </p:sp>
        <p:sp>
          <p:nvSpPr>
            <p:cNvPr id="48" name="矢印: 山形 47">
              <a:extLst>
                <a:ext uri="{FF2B5EF4-FFF2-40B4-BE49-F238E27FC236}">
                  <a16:creationId xmlns:a16="http://schemas.microsoft.com/office/drawing/2014/main" id="{15803CC5-2157-404E-899E-09E2968D8B47}"/>
                </a:ext>
              </a:extLst>
            </p:cNvPr>
            <p:cNvSpPr/>
            <p:nvPr/>
          </p:nvSpPr>
          <p:spPr bwMode="gray">
            <a:xfrm>
              <a:off x="5827329" y="1224000"/>
              <a:ext cx="1548000" cy="216024"/>
            </a:xfrm>
            <a:prstGeom prst="chevron">
              <a:avLst/>
            </a:prstGeom>
            <a:solidFill>
              <a:srgbClr val="ED5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b="1" dirty="0">
                  <a:latin typeface="+mn-ea"/>
                </a:rPr>
                <a:t>旅する</a:t>
              </a:r>
              <a:endParaRPr kumimoji="1" lang="ja-JP" altLang="en-US" sz="1300" b="1" dirty="0">
                <a:latin typeface="+mn-ea"/>
              </a:endParaRPr>
            </a:p>
          </p:txBody>
        </p:sp>
        <p:sp>
          <p:nvSpPr>
            <p:cNvPr id="49" name="矢印: 山形 48">
              <a:extLst>
                <a:ext uri="{FF2B5EF4-FFF2-40B4-BE49-F238E27FC236}">
                  <a16:creationId xmlns:a16="http://schemas.microsoft.com/office/drawing/2014/main" id="{9602D47D-1B11-4CB2-A6D6-E389077257BC}"/>
                </a:ext>
              </a:extLst>
            </p:cNvPr>
            <p:cNvSpPr/>
            <p:nvPr/>
          </p:nvSpPr>
          <p:spPr bwMode="gray">
            <a:xfrm>
              <a:off x="7362000" y="1224000"/>
              <a:ext cx="1548000" cy="216024"/>
            </a:xfrm>
            <a:prstGeom prst="chevron">
              <a:avLst/>
            </a:prstGeom>
            <a:gradFill>
              <a:gsLst>
                <a:gs pos="0">
                  <a:srgbClr val="ED5724"/>
                </a:gs>
                <a:gs pos="100000">
                  <a:srgbClr val="7030A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b="1" dirty="0">
                  <a:latin typeface="+mn-ea"/>
                </a:rPr>
                <a:t>共有する</a:t>
              </a:r>
              <a:endParaRPr kumimoji="1" lang="ja-JP" altLang="en-US" sz="1300" b="1" dirty="0">
                <a:latin typeface="+mn-ea"/>
              </a:endParaRPr>
            </a:p>
          </p:txBody>
        </p:sp>
        <p:sp>
          <p:nvSpPr>
            <p:cNvPr id="50" name="正方形/長方形 49">
              <a:extLst>
                <a:ext uri="{FF2B5EF4-FFF2-40B4-BE49-F238E27FC236}">
                  <a16:creationId xmlns:a16="http://schemas.microsoft.com/office/drawing/2014/main" id="{64F33CD6-4F93-42B1-999B-C90924F270BC}"/>
                </a:ext>
              </a:extLst>
            </p:cNvPr>
            <p:cNvSpPr/>
            <p:nvPr/>
          </p:nvSpPr>
          <p:spPr bwMode="gray">
            <a:xfrm>
              <a:off x="252000" y="1224000"/>
              <a:ext cx="860384" cy="2160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mn-ea"/>
                </a:rPr>
                <a:t>プロセス</a:t>
              </a:r>
              <a:endParaRPr kumimoji="1" lang="ja-JP" altLang="en-US" sz="1200" b="1" dirty="0">
                <a:latin typeface="+mn-ea"/>
              </a:endParaRPr>
            </a:p>
          </p:txBody>
        </p:sp>
      </p:grpSp>
      <p:grpSp>
        <p:nvGrpSpPr>
          <p:cNvPr id="51" name="グループ化 50">
            <a:extLst>
              <a:ext uri="{FF2B5EF4-FFF2-40B4-BE49-F238E27FC236}">
                <a16:creationId xmlns:a16="http://schemas.microsoft.com/office/drawing/2014/main" id="{30962E33-2357-4638-A46F-B96BE7F16100}"/>
              </a:ext>
            </a:extLst>
          </p:cNvPr>
          <p:cNvGrpSpPr/>
          <p:nvPr/>
        </p:nvGrpSpPr>
        <p:grpSpPr bwMode="gray">
          <a:xfrm>
            <a:off x="179511" y="1650109"/>
            <a:ext cx="8653086" cy="5093591"/>
            <a:chOff x="252000" y="1504383"/>
            <a:chExt cx="8653086" cy="5093591"/>
          </a:xfrm>
        </p:grpSpPr>
        <p:sp>
          <p:nvSpPr>
            <p:cNvPr id="52" name="正方形/長方形 51">
              <a:extLst>
                <a:ext uri="{FF2B5EF4-FFF2-40B4-BE49-F238E27FC236}">
                  <a16:creationId xmlns:a16="http://schemas.microsoft.com/office/drawing/2014/main" id="{E0DA94FC-8B90-4DCF-AE69-5AB2AB0080C2}"/>
                </a:ext>
              </a:extLst>
            </p:cNvPr>
            <p:cNvSpPr/>
            <p:nvPr/>
          </p:nvSpPr>
          <p:spPr bwMode="gray">
            <a:xfrm>
              <a:off x="1223313" y="2694253"/>
              <a:ext cx="1476000" cy="1049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lgn="l">
                <a:buFont typeface="Wingdings" panose="05000000000000000000" pitchFamily="2" charset="2"/>
                <a:buChar char="ü"/>
              </a:pPr>
              <a:r>
                <a:rPr lang="ja-JP" altLang="en-US" sz="900" dirty="0">
                  <a:solidFill>
                    <a:schemeClr val="tx1"/>
                  </a:solidFill>
                </a:rPr>
                <a:t>そんな観光地があるんだ</a:t>
              </a:r>
              <a:endParaRPr lang="en-US" altLang="ja-JP" sz="900" dirty="0">
                <a:solidFill>
                  <a:schemeClr val="tx1"/>
                </a:solidFill>
              </a:endParaRPr>
            </a:p>
            <a:p>
              <a:pPr marL="171450" indent="-171450" algn="l">
                <a:buFont typeface="Wingdings" panose="05000000000000000000" pitchFamily="2" charset="2"/>
                <a:buChar char="ü"/>
              </a:pPr>
              <a:r>
                <a:rPr kumimoji="1" lang="ja-JP" altLang="en-US" sz="900" dirty="0">
                  <a:solidFill>
                    <a:schemeClr val="tx1"/>
                  </a:solidFill>
                </a:rPr>
                <a:t>何だか楽しそうなところだなあ</a:t>
              </a:r>
              <a:r>
                <a:rPr kumimoji="1" lang="en-US" altLang="ja-JP" sz="900" dirty="0">
                  <a:solidFill>
                    <a:schemeClr val="tx1"/>
                  </a:solidFill>
                </a:rPr>
                <a:t>…</a:t>
              </a:r>
            </a:p>
            <a:p>
              <a:pPr marL="171450" indent="-171450" algn="l">
                <a:buFont typeface="Wingdings" panose="05000000000000000000" pitchFamily="2" charset="2"/>
                <a:buChar char="ü"/>
              </a:pPr>
              <a:r>
                <a:rPr lang="ja-JP" altLang="en-US" sz="900" dirty="0">
                  <a:solidFill>
                    <a:schemeClr val="tx1"/>
                  </a:solidFill>
                </a:rPr>
                <a:t>子供を連れて行ったら喜ぶかな</a:t>
              </a:r>
              <a:endParaRPr kumimoji="1" lang="ja-JP" altLang="en-US" sz="900" dirty="0">
                <a:solidFill>
                  <a:schemeClr val="tx1"/>
                </a:solidFill>
              </a:endParaRPr>
            </a:p>
          </p:txBody>
        </p:sp>
        <p:grpSp>
          <p:nvGrpSpPr>
            <p:cNvPr id="53" name="グループ化 52">
              <a:extLst>
                <a:ext uri="{FF2B5EF4-FFF2-40B4-BE49-F238E27FC236}">
                  <a16:creationId xmlns:a16="http://schemas.microsoft.com/office/drawing/2014/main" id="{6A6D9CAF-1CFD-4AC9-9F76-5C8FE3F74F1F}"/>
                </a:ext>
              </a:extLst>
            </p:cNvPr>
            <p:cNvGrpSpPr/>
            <p:nvPr/>
          </p:nvGrpSpPr>
          <p:grpSpPr bwMode="gray">
            <a:xfrm>
              <a:off x="1223313" y="3734803"/>
              <a:ext cx="7668687" cy="243771"/>
              <a:chOff x="1223313" y="3734803"/>
              <a:chExt cx="7668687" cy="243771"/>
            </a:xfrm>
          </p:grpSpPr>
          <p:sp>
            <p:nvSpPr>
              <p:cNvPr id="105" name="四角形: 角を丸くする 104">
                <a:extLst>
                  <a:ext uri="{FF2B5EF4-FFF2-40B4-BE49-F238E27FC236}">
                    <a16:creationId xmlns:a16="http://schemas.microsoft.com/office/drawing/2014/main" id="{D0D52BB4-77C7-4D29-A651-F5CD06973926}"/>
                  </a:ext>
                </a:extLst>
              </p:cNvPr>
              <p:cNvSpPr/>
              <p:nvPr/>
            </p:nvSpPr>
            <p:spPr bwMode="gray">
              <a:xfrm>
                <a:off x="1223313" y="3734803"/>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solidFill>
                  </a:rPr>
                  <a:t>SNS/</a:t>
                </a:r>
                <a:r>
                  <a:rPr lang="ja-JP" altLang="en-US" sz="1050" b="1" dirty="0">
                    <a:solidFill>
                      <a:schemeClr val="bg1"/>
                    </a:solidFill>
                  </a:rPr>
                  <a:t>ブログ</a:t>
                </a:r>
                <a:endParaRPr kumimoji="1" lang="ja-JP" altLang="en-US" sz="1050" b="1" dirty="0">
                  <a:solidFill>
                    <a:schemeClr val="bg1"/>
                  </a:solidFill>
                </a:endParaRPr>
              </a:p>
            </p:txBody>
          </p:sp>
          <p:sp>
            <p:nvSpPr>
              <p:cNvPr id="106" name="四角形: 角を丸くする 105">
                <a:extLst>
                  <a:ext uri="{FF2B5EF4-FFF2-40B4-BE49-F238E27FC236}">
                    <a16:creationId xmlns:a16="http://schemas.microsoft.com/office/drawing/2014/main" id="{A1CAB346-08DF-4501-AB46-7E8E740D6F93}"/>
                  </a:ext>
                </a:extLst>
              </p:cNvPr>
              <p:cNvSpPr/>
              <p:nvPr/>
            </p:nvSpPr>
            <p:spPr bwMode="gray">
              <a:xfrm>
                <a:off x="2771485" y="3734803"/>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rPr>
                  <a:t>ウェブサイト</a:t>
                </a:r>
                <a:endParaRPr kumimoji="1" lang="ja-JP" altLang="en-US" sz="1050" b="1" dirty="0">
                  <a:solidFill>
                    <a:schemeClr val="bg1"/>
                  </a:solidFill>
                </a:endParaRPr>
              </a:p>
            </p:txBody>
          </p:sp>
          <p:sp>
            <p:nvSpPr>
              <p:cNvPr id="107" name="四角形: 角を丸くする 106">
                <a:extLst>
                  <a:ext uri="{FF2B5EF4-FFF2-40B4-BE49-F238E27FC236}">
                    <a16:creationId xmlns:a16="http://schemas.microsoft.com/office/drawing/2014/main" id="{BD10FB8A-D9D8-4E05-9A4D-1894C929EDF4}"/>
                  </a:ext>
                </a:extLst>
              </p:cNvPr>
              <p:cNvSpPr/>
              <p:nvPr/>
            </p:nvSpPr>
            <p:spPr bwMode="gray">
              <a:xfrm>
                <a:off x="4319657" y="3734803"/>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bg1"/>
                    </a:solidFill>
                  </a:rPr>
                  <a:t>ウェブサイト</a:t>
                </a:r>
              </a:p>
            </p:txBody>
          </p:sp>
          <p:sp>
            <p:nvSpPr>
              <p:cNvPr id="108" name="四角形: 角を丸くする 107">
                <a:extLst>
                  <a:ext uri="{FF2B5EF4-FFF2-40B4-BE49-F238E27FC236}">
                    <a16:creationId xmlns:a16="http://schemas.microsoft.com/office/drawing/2014/main" id="{450A4836-845E-4B2E-ACDA-C49EDF79A31F}"/>
                  </a:ext>
                </a:extLst>
              </p:cNvPr>
              <p:cNvSpPr/>
              <p:nvPr/>
            </p:nvSpPr>
            <p:spPr bwMode="gray">
              <a:xfrm>
                <a:off x="5867829" y="3734803"/>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b="1" dirty="0">
                    <a:solidFill>
                      <a:schemeClr val="bg1"/>
                    </a:solidFill>
                  </a:rPr>
                  <a:t>アプリ</a:t>
                </a:r>
                <a:r>
                  <a:rPr lang="en-US" altLang="ja-JP" sz="1050" b="1" dirty="0">
                    <a:solidFill>
                      <a:schemeClr val="bg1"/>
                    </a:solidFill>
                  </a:rPr>
                  <a:t>/</a:t>
                </a:r>
                <a:r>
                  <a:rPr lang="ja-JP" altLang="en-US" sz="1050" b="1" dirty="0">
                    <a:solidFill>
                      <a:schemeClr val="bg1"/>
                    </a:solidFill>
                  </a:rPr>
                  <a:t>デバイス</a:t>
                </a:r>
              </a:p>
            </p:txBody>
          </p:sp>
          <p:sp>
            <p:nvSpPr>
              <p:cNvPr id="109" name="四角形: 角を丸くする 108">
                <a:extLst>
                  <a:ext uri="{FF2B5EF4-FFF2-40B4-BE49-F238E27FC236}">
                    <a16:creationId xmlns:a16="http://schemas.microsoft.com/office/drawing/2014/main" id="{F6B1A933-6209-4771-9C60-B06FDFB59097}"/>
                  </a:ext>
                </a:extLst>
              </p:cNvPr>
              <p:cNvSpPr/>
              <p:nvPr/>
            </p:nvSpPr>
            <p:spPr bwMode="gray">
              <a:xfrm>
                <a:off x="7416000" y="3734803"/>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50" b="1" dirty="0">
                    <a:solidFill>
                      <a:schemeClr val="bg1"/>
                    </a:solidFill>
                  </a:rPr>
                  <a:t>SNS/</a:t>
                </a:r>
                <a:r>
                  <a:rPr lang="ja-JP" altLang="en-US" sz="1050" b="1" dirty="0">
                    <a:solidFill>
                      <a:schemeClr val="bg1"/>
                    </a:solidFill>
                  </a:rPr>
                  <a:t>ブログ</a:t>
                </a:r>
              </a:p>
            </p:txBody>
          </p:sp>
        </p:grpSp>
        <p:grpSp>
          <p:nvGrpSpPr>
            <p:cNvPr id="54" name="グループ化 53">
              <a:extLst>
                <a:ext uri="{FF2B5EF4-FFF2-40B4-BE49-F238E27FC236}">
                  <a16:creationId xmlns:a16="http://schemas.microsoft.com/office/drawing/2014/main" id="{529C0DB5-AC8A-4526-8843-3E5AF6575693}"/>
                </a:ext>
              </a:extLst>
            </p:cNvPr>
            <p:cNvGrpSpPr/>
            <p:nvPr/>
          </p:nvGrpSpPr>
          <p:grpSpPr bwMode="gray">
            <a:xfrm>
              <a:off x="1223313" y="4502981"/>
              <a:ext cx="7668687" cy="243771"/>
              <a:chOff x="1223313" y="4562315"/>
              <a:chExt cx="7668687" cy="243771"/>
            </a:xfrm>
          </p:grpSpPr>
          <p:sp>
            <p:nvSpPr>
              <p:cNvPr id="100" name="四角形: 角を丸くする 99">
                <a:extLst>
                  <a:ext uri="{FF2B5EF4-FFF2-40B4-BE49-F238E27FC236}">
                    <a16:creationId xmlns:a16="http://schemas.microsoft.com/office/drawing/2014/main" id="{02E02D74-4DFE-4244-A89C-8FEFC0E24D61}"/>
                  </a:ext>
                </a:extLst>
              </p:cNvPr>
              <p:cNvSpPr/>
              <p:nvPr/>
            </p:nvSpPr>
            <p:spPr bwMode="gray">
              <a:xfrm>
                <a:off x="1223313" y="4562315"/>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b="1" dirty="0">
                    <a:solidFill>
                      <a:schemeClr val="bg1"/>
                    </a:solidFill>
                  </a:rPr>
                  <a:t>ウェブ</a:t>
                </a:r>
                <a:r>
                  <a:rPr kumimoji="1" lang="ja-JP" altLang="en-US" sz="800" b="1" dirty="0">
                    <a:solidFill>
                      <a:schemeClr val="bg1"/>
                    </a:solidFill>
                  </a:rPr>
                  <a:t>広告（ディスプレイ）</a:t>
                </a:r>
              </a:p>
            </p:txBody>
          </p:sp>
          <p:sp>
            <p:nvSpPr>
              <p:cNvPr id="101" name="四角形: 角を丸くする 100">
                <a:extLst>
                  <a:ext uri="{FF2B5EF4-FFF2-40B4-BE49-F238E27FC236}">
                    <a16:creationId xmlns:a16="http://schemas.microsoft.com/office/drawing/2014/main" id="{8BD475E2-22B5-47C7-A70B-E3F75795F123}"/>
                  </a:ext>
                </a:extLst>
              </p:cNvPr>
              <p:cNvSpPr/>
              <p:nvPr/>
            </p:nvSpPr>
            <p:spPr bwMode="gray">
              <a:xfrm>
                <a:off x="2771485" y="4562315"/>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ja-JP" sz="1050" b="1" dirty="0"/>
                  <a:t>Online Travel Agent</a:t>
                </a:r>
                <a:endParaRPr kumimoji="1" lang="ja-JP" altLang="en-US" sz="1050" b="1" dirty="0">
                  <a:solidFill>
                    <a:schemeClr val="bg1"/>
                  </a:solidFill>
                </a:endParaRPr>
              </a:p>
            </p:txBody>
          </p:sp>
          <p:sp>
            <p:nvSpPr>
              <p:cNvPr id="102" name="四角形: 角を丸くする 101">
                <a:extLst>
                  <a:ext uri="{FF2B5EF4-FFF2-40B4-BE49-F238E27FC236}">
                    <a16:creationId xmlns:a16="http://schemas.microsoft.com/office/drawing/2014/main" id="{6C58BC4D-3807-4DAA-82EA-669549957D3C}"/>
                  </a:ext>
                </a:extLst>
              </p:cNvPr>
              <p:cNvSpPr/>
              <p:nvPr/>
            </p:nvSpPr>
            <p:spPr bwMode="gray">
              <a:xfrm>
                <a:off x="4319657" y="4562315"/>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b="1" dirty="0">
                    <a:solidFill>
                      <a:schemeClr val="bg1"/>
                    </a:solidFill>
                  </a:rPr>
                  <a:t>SNS</a:t>
                </a:r>
                <a:endParaRPr kumimoji="1" lang="ja-JP" altLang="en-US" sz="1050" b="1" dirty="0">
                  <a:solidFill>
                    <a:schemeClr val="bg1"/>
                  </a:solidFill>
                </a:endParaRPr>
              </a:p>
            </p:txBody>
          </p:sp>
          <p:sp>
            <p:nvSpPr>
              <p:cNvPr id="103" name="四角形: 角を丸くする 102">
                <a:extLst>
                  <a:ext uri="{FF2B5EF4-FFF2-40B4-BE49-F238E27FC236}">
                    <a16:creationId xmlns:a16="http://schemas.microsoft.com/office/drawing/2014/main" id="{24D5B220-2A4F-4A6D-B477-F0B9554B902F}"/>
                  </a:ext>
                </a:extLst>
              </p:cNvPr>
              <p:cNvSpPr/>
              <p:nvPr/>
            </p:nvSpPr>
            <p:spPr bwMode="gray">
              <a:xfrm>
                <a:off x="5867829" y="4562315"/>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50" b="1" dirty="0">
                    <a:solidFill>
                      <a:schemeClr val="bg1"/>
                    </a:solidFill>
                  </a:rPr>
                  <a:t>SNS</a:t>
                </a:r>
                <a:endParaRPr lang="ja-JP" altLang="en-US" sz="1050" b="1" dirty="0">
                  <a:solidFill>
                    <a:schemeClr val="bg1"/>
                  </a:solidFill>
                </a:endParaRPr>
              </a:p>
            </p:txBody>
          </p:sp>
          <p:sp>
            <p:nvSpPr>
              <p:cNvPr id="104" name="四角形: 角を丸くする 103">
                <a:extLst>
                  <a:ext uri="{FF2B5EF4-FFF2-40B4-BE49-F238E27FC236}">
                    <a16:creationId xmlns:a16="http://schemas.microsoft.com/office/drawing/2014/main" id="{E1A7475E-B9AB-466C-8D5C-BBDA5DC1D446}"/>
                  </a:ext>
                </a:extLst>
              </p:cNvPr>
              <p:cNvSpPr/>
              <p:nvPr/>
            </p:nvSpPr>
            <p:spPr bwMode="gray">
              <a:xfrm>
                <a:off x="7416000" y="4562315"/>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b="1" dirty="0">
                    <a:solidFill>
                      <a:schemeClr val="bg1"/>
                    </a:solidFill>
                  </a:rPr>
                  <a:t>口コミサイト</a:t>
                </a:r>
              </a:p>
            </p:txBody>
          </p:sp>
        </p:grpSp>
        <p:grpSp>
          <p:nvGrpSpPr>
            <p:cNvPr id="55" name="グループ化 54">
              <a:extLst>
                <a:ext uri="{FF2B5EF4-FFF2-40B4-BE49-F238E27FC236}">
                  <a16:creationId xmlns:a16="http://schemas.microsoft.com/office/drawing/2014/main" id="{21B1466C-F704-4FDC-9084-687425F1681F}"/>
                </a:ext>
              </a:extLst>
            </p:cNvPr>
            <p:cNvGrpSpPr/>
            <p:nvPr/>
          </p:nvGrpSpPr>
          <p:grpSpPr bwMode="gray">
            <a:xfrm>
              <a:off x="1223313" y="5271159"/>
              <a:ext cx="7668687" cy="243771"/>
              <a:chOff x="1223313" y="5312260"/>
              <a:chExt cx="7668687" cy="243771"/>
            </a:xfrm>
          </p:grpSpPr>
          <p:sp>
            <p:nvSpPr>
              <p:cNvPr id="95" name="四角形: 角を丸くする 94">
                <a:extLst>
                  <a:ext uri="{FF2B5EF4-FFF2-40B4-BE49-F238E27FC236}">
                    <a16:creationId xmlns:a16="http://schemas.microsoft.com/office/drawing/2014/main" id="{C612F867-B90A-44AE-B2F4-105EB68D4F3D}"/>
                  </a:ext>
                </a:extLst>
              </p:cNvPr>
              <p:cNvSpPr/>
              <p:nvPr/>
            </p:nvSpPr>
            <p:spPr bwMode="gray">
              <a:xfrm>
                <a:off x="1223313" y="5312260"/>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tx1"/>
                    </a:solidFill>
                  </a:rPr>
                  <a:t>ガイドブック</a:t>
                </a:r>
                <a:endParaRPr kumimoji="1" lang="ja-JP" altLang="en-US" sz="1050" b="1" dirty="0">
                  <a:solidFill>
                    <a:schemeClr val="tx1"/>
                  </a:solidFill>
                </a:endParaRPr>
              </a:p>
            </p:txBody>
          </p:sp>
          <p:sp>
            <p:nvSpPr>
              <p:cNvPr id="96" name="四角形: 角を丸くする 95">
                <a:extLst>
                  <a:ext uri="{FF2B5EF4-FFF2-40B4-BE49-F238E27FC236}">
                    <a16:creationId xmlns:a16="http://schemas.microsoft.com/office/drawing/2014/main" id="{0CCB5AA1-1A31-4BB5-82D3-C98D7760D6E2}"/>
                  </a:ext>
                </a:extLst>
              </p:cNvPr>
              <p:cNvSpPr/>
              <p:nvPr/>
            </p:nvSpPr>
            <p:spPr bwMode="gray">
              <a:xfrm>
                <a:off x="2771485" y="5312260"/>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b="1" dirty="0">
                    <a:solidFill>
                      <a:schemeClr val="bg1"/>
                    </a:solidFill>
                  </a:rPr>
                  <a:t>SNS/</a:t>
                </a:r>
                <a:r>
                  <a:rPr kumimoji="1" lang="ja-JP" altLang="en-US" sz="1050" b="1" dirty="0">
                    <a:solidFill>
                      <a:schemeClr val="bg1"/>
                    </a:solidFill>
                  </a:rPr>
                  <a:t>ブログ</a:t>
                </a:r>
              </a:p>
            </p:txBody>
          </p:sp>
          <p:sp>
            <p:nvSpPr>
              <p:cNvPr id="97" name="四角形: 角を丸くする 96">
                <a:extLst>
                  <a:ext uri="{FF2B5EF4-FFF2-40B4-BE49-F238E27FC236}">
                    <a16:creationId xmlns:a16="http://schemas.microsoft.com/office/drawing/2014/main" id="{9BC2B615-3AB6-4EC4-8523-D59C76C7D0EC}"/>
                  </a:ext>
                </a:extLst>
              </p:cNvPr>
              <p:cNvSpPr/>
              <p:nvPr/>
            </p:nvSpPr>
            <p:spPr bwMode="gray">
              <a:xfrm>
                <a:off x="4319657" y="5312260"/>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a:solidFill>
                      <a:schemeClr val="tx1"/>
                    </a:solidFill>
                  </a:rPr>
                  <a:t>航空会社</a:t>
                </a:r>
                <a:r>
                  <a:rPr lang="en-US" altLang="ja-JP" sz="900" b="1" dirty="0">
                    <a:solidFill>
                      <a:schemeClr val="tx1"/>
                    </a:solidFill>
                  </a:rPr>
                  <a:t>/</a:t>
                </a:r>
                <a:r>
                  <a:rPr lang="ja-JP" altLang="en-US" sz="900" b="1" dirty="0">
                    <a:solidFill>
                      <a:schemeClr val="tx1"/>
                    </a:solidFill>
                  </a:rPr>
                  <a:t>ホテル等窓口</a:t>
                </a:r>
                <a:endParaRPr kumimoji="1" lang="ja-JP" altLang="en-US" sz="900" b="1" dirty="0">
                  <a:solidFill>
                    <a:schemeClr val="tx1"/>
                  </a:solidFill>
                </a:endParaRPr>
              </a:p>
            </p:txBody>
          </p:sp>
          <p:sp>
            <p:nvSpPr>
              <p:cNvPr id="98" name="四角形: 角を丸くする 97">
                <a:extLst>
                  <a:ext uri="{FF2B5EF4-FFF2-40B4-BE49-F238E27FC236}">
                    <a16:creationId xmlns:a16="http://schemas.microsoft.com/office/drawing/2014/main" id="{F3BEE346-C7B3-4A69-84ED-D864F5DE1537}"/>
                  </a:ext>
                </a:extLst>
              </p:cNvPr>
              <p:cNvSpPr/>
              <p:nvPr/>
            </p:nvSpPr>
            <p:spPr bwMode="gray">
              <a:xfrm>
                <a:off x="5867829" y="5312260"/>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パンフレット</a:t>
                </a:r>
                <a:r>
                  <a:rPr kumimoji="1" lang="en-US" altLang="ja-JP" sz="1050" b="1" dirty="0">
                    <a:solidFill>
                      <a:schemeClr val="tx1"/>
                    </a:solidFill>
                  </a:rPr>
                  <a:t>/</a:t>
                </a:r>
                <a:r>
                  <a:rPr kumimoji="1" lang="ja-JP" altLang="en-US" sz="1050" b="1" dirty="0">
                    <a:solidFill>
                      <a:schemeClr val="tx1"/>
                    </a:solidFill>
                  </a:rPr>
                  <a:t>クーポン</a:t>
                </a:r>
              </a:p>
            </p:txBody>
          </p:sp>
          <p:sp>
            <p:nvSpPr>
              <p:cNvPr id="99" name="四角形: 角を丸くする 98">
                <a:extLst>
                  <a:ext uri="{FF2B5EF4-FFF2-40B4-BE49-F238E27FC236}">
                    <a16:creationId xmlns:a16="http://schemas.microsoft.com/office/drawing/2014/main" id="{1A4BC938-448C-40AF-9961-4939EB2FF0AF}"/>
                  </a:ext>
                </a:extLst>
              </p:cNvPr>
              <p:cNvSpPr/>
              <p:nvPr/>
            </p:nvSpPr>
            <p:spPr bwMode="gray">
              <a:xfrm>
                <a:off x="7416000" y="5312260"/>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b="1" dirty="0">
                    <a:solidFill>
                      <a:schemeClr val="bg1"/>
                    </a:solidFill>
                  </a:rPr>
                  <a:t>メールマガジン</a:t>
                </a:r>
              </a:p>
            </p:txBody>
          </p:sp>
        </p:grpSp>
        <p:grpSp>
          <p:nvGrpSpPr>
            <p:cNvPr id="56" name="グループ化 55">
              <a:extLst>
                <a:ext uri="{FF2B5EF4-FFF2-40B4-BE49-F238E27FC236}">
                  <a16:creationId xmlns:a16="http://schemas.microsoft.com/office/drawing/2014/main" id="{5EFDD4A4-3171-4B5F-8E41-6292931D4EA5}"/>
                </a:ext>
              </a:extLst>
            </p:cNvPr>
            <p:cNvGrpSpPr/>
            <p:nvPr/>
          </p:nvGrpSpPr>
          <p:grpSpPr bwMode="gray">
            <a:xfrm>
              <a:off x="1223313" y="6039336"/>
              <a:ext cx="7668687" cy="243771"/>
              <a:chOff x="1223313" y="6039336"/>
              <a:chExt cx="7668687" cy="243771"/>
            </a:xfrm>
          </p:grpSpPr>
          <p:sp>
            <p:nvSpPr>
              <p:cNvPr id="90" name="四角形: 角を丸くする 89">
                <a:extLst>
                  <a:ext uri="{FF2B5EF4-FFF2-40B4-BE49-F238E27FC236}">
                    <a16:creationId xmlns:a16="http://schemas.microsoft.com/office/drawing/2014/main" id="{0F1151B6-3A76-4731-9BB6-A0DA470013EF}"/>
                  </a:ext>
                </a:extLst>
              </p:cNvPr>
              <p:cNvSpPr/>
              <p:nvPr/>
            </p:nvSpPr>
            <p:spPr bwMode="gray">
              <a:xfrm>
                <a:off x="1223313" y="6039336"/>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キャラバン</a:t>
                </a:r>
                <a:r>
                  <a:rPr kumimoji="1" lang="en-US" altLang="ja-JP" sz="1050" b="1" dirty="0">
                    <a:solidFill>
                      <a:schemeClr val="tx1"/>
                    </a:solidFill>
                  </a:rPr>
                  <a:t>/</a:t>
                </a:r>
                <a:r>
                  <a:rPr kumimoji="1" lang="ja-JP" altLang="en-US" sz="1050" b="1" dirty="0">
                    <a:solidFill>
                      <a:schemeClr val="tx1"/>
                    </a:solidFill>
                  </a:rPr>
                  <a:t>旅行博</a:t>
                </a:r>
              </a:p>
            </p:txBody>
          </p:sp>
          <p:sp>
            <p:nvSpPr>
              <p:cNvPr id="91" name="四角形: 角を丸くする 90">
                <a:extLst>
                  <a:ext uri="{FF2B5EF4-FFF2-40B4-BE49-F238E27FC236}">
                    <a16:creationId xmlns:a16="http://schemas.microsoft.com/office/drawing/2014/main" id="{023BD392-EAE3-49E2-BCB7-9A737C3E90E9}"/>
                  </a:ext>
                </a:extLst>
              </p:cNvPr>
              <p:cNvSpPr/>
              <p:nvPr/>
            </p:nvSpPr>
            <p:spPr bwMode="gray">
              <a:xfrm>
                <a:off x="2771485" y="6039336"/>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800" b="1" dirty="0">
                    <a:solidFill>
                      <a:schemeClr val="tx1"/>
                    </a:solidFill>
                  </a:rPr>
                  <a:t>航空会社</a:t>
                </a:r>
                <a:r>
                  <a:rPr lang="en-US" altLang="ja-JP" sz="800" b="1" dirty="0">
                    <a:solidFill>
                      <a:schemeClr val="tx1"/>
                    </a:solidFill>
                  </a:rPr>
                  <a:t>/</a:t>
                </a:r>
                <a:r>
                  <a:rPr lang="ja-JP" altLang="en-US" sz="800" b="1" dirty="0">
                    <a:solidFill>
                      <a:schemeClr val="tx1"/>
                    </a:solidFill>
                  </a:rPr>
                  <a:t>ホテル等（</a:t>
                </a:r>
                <a:r>
                  <a:rPr kumimoji="1" lang="ja-JP" altLang="en-US" sz="800" b="1" dirty="0">
                    <a:solidFill>
                      <a:schemeClr val="tx1"/>
                    </a:solidFill>
                  </a:rPr>
                  <a:t>パンフ）</a:t>
                </a:r>
              </a:p>
            </p:txBody>
          </p:sp>
          <p:sp>
            <p:nvSpPr>
              <p:cNvPr id="92" name="四角形: 角を丸くする 91">
                <a:extLst>
                  <a:ext uri="{FF2B5EF4-FFF2-40B4-BE49-F238E27FC236}">
                    <a16:creationId xmlns:a16="http://schemas.microsoft.com/office/drawing/2014/main" id="{10212B91-720B-41C1-881A-B5C96A65FC41}"/>
                  </a:ext>
                </a:extLst>
              </p:cNvPr>
              <p:cNvSpPr/>
              <p:nvPr/>
            </p:nvSpPr>
            <p:spPr bwMode="gray">
              <a:xfrm>
                <a:off x="4319657" y="6039336"/>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b="1" dirty="0">
                    <a:solidFill>
                      <a:schemeClr val="tx1"/>
                    </a:solidFill>
                  </a:rPr>
                  <a:t>観光協会</a:t>
                </a:r>
                <a:r>
                  <a:rPr lang="en-US" altLang="ja-JP" sz="800" b="1" dirty="0">
                    <a:solidFill>
                      <a:schemeClr val="tx1"/>
                    </a:solidFill>
                  </a:rPr>
                  <a:t>/DMO</a:t>
                </a:r>
                <a:r>
                  <a:rPr lang="ja-JP" altLang="en-US" sz="800" b="1" dirty="0">
                    <a:solidFill>
                      <a:schemeClr val="tx1"/>
                    </a:solidFill>
                  </a:rPr>
                  <a:t>（</a:t>
                </a:r>
                <a:r>
                  <a:rPr lang="en-US" altLang="ja-JP" sz="800" b="1" dirty="0">
                    <a:solidFill>
                      <a:schemeClr val="tx1"/>
                    </a:solidFill>
                  </a:rPr>
                  <a:t>TEL</a:t>
                </a:r>
                <a:r>
                  <a:rPr lang="ja-JP" altLang="en-US" sz="800" b="1" dirty="0">
                    <a:solidFill>
                      <a:schemeClr val="tx1"/>
                    </a:solidFill>
                  </a:rPr>
                  <a:t>）</a:t>
                </a:r>
                <a:endParaRPr kumimoji="1" lang="ja-JP" altLang="en-US" sz="800" b="1" dirty="0">
                  <a:solidFill>
                    <a:schemeClr val="tx1"/>
                  </a:solidFill>
                </a:endParaRPr>
              </a:p>
            </p:txBody>
          </p:sp>
          <p:sp>
            <p:nvSpPr>
              <p:cNvPr id="93" name="四角形: 角を丸くする 92">
                <a:extLst>
                  <a:ext uri="{FF2B5EF4-FFF2-40B4-BE49-F238E27FC236}">
                    <a16:creationId xmlns:a16="http://schemas.microsoft.com/office/drawing/2014/main" id="{B40C2E30-1D67-4CA5-99C2-B66049B7F926}"/>
                  </a:ext>
                </a:extLst>
              </p:cNvPr>
              <p:cNvSpPr/>
              <p:nvPr/>
            </p:nvSpPr>
            <p:spPr bwMode="gray">
              <a:xfrm>
                <a:off x="5867829" y="6039336"/>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ガイド</a:t>
                </a:r>
                <a:r>
                  <a:rPr kumimoji="1" lang="en-US" altLang="ja-JP" sz="1050" b="1" dirty="0">
                    <a:solidFill>
                      <a:schemeClr val="tx1"/>
                    </a:solidFill>
                  </a:rPr>
                  <a:t>/</a:t>
                </a:r>
                <a:r>
                  <a:rPr kumimoji="1" lang="ja-JP" altLang="en-US" sz="1050" b="1" dirty="0">
                    <a:solidFill>
                      <a:schemeClr val="tx1"/>
                    </a:solidFill>
                  </a:rPr>
                  <a:t>住民</a:t>
                </a:r>
              </a:p>
            </p:txBody>
          </p:sp>
          <p:sp>
            <p:nvSpPr>
              <p:cNvPr id="94" name="四角形: 角を丸くする 93">
                <a:extLst>
                  <a:ext uri="{FF2B5EF4-FFF2-40B4-BE49-F238E27FC236}">
                    <a16:creationId xmlns:a16="http://schemas.microsoft.com/office/drawing/2014/main" id="{3E1E99F7-D285-49D8-B018-71728DFE4431}"/>
                  </a:ext>
                </a:extLst>
              </p:cNvPr>
              <p:cNvSpPr/>
              <p:nvPr/>
            </p:nvSpPr>
            <p:spPr bwMode="gray">
              <a:xfrm>
                <a:off x="7416000" y="6039336"/>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b="1" dirty="0">
                    <a:solidFill>
                      <a:schemeClr val="tx1"/>
                    </a:solidFill>
                  </a:rPr>
                  <a:t>DM</a:t>
                </a:r>
                <a:endParaRPr kumimoji="1" lang="ja-JP" altLang="en-US" sz="1050" b="1" dirty="0">
                  <a:solidFill>
                    <a:schemeClr val="tx1"/>
                  </a:solidFill>
                </a:endParaRPr>
              </a:p>
            </p:txBody>
          </p:sp>
        </p:grpSp>
        <p:sp>
          <p:nvSpPr>
            <p:cNvPr id="57" name="正方形/長方形 56">
              <a:extLst>
                <a:ext uri="{FF2B5EF4-FFF2-40B4-BE49-F238E27FC236}">
                  <a16:creationId xmlns:a16="http://schemas.microsoft.com/office/drawing/2014/main" id="{8AF95EEC-2CF4-408F-B43E-BB356B9EB76A}"/>
                </a:ext>
              </a:extLst>
            </p:cNvPr>
            <p:cNvSpPr/>
            <p:nvPr/>
          </p:nvSpPr>
          <p:spPr bwMode="gray">
            <a:xfrm>
              <a:off x="2771485" y="2694253"/>
              <a:ext cx="1476000" cy="1049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lgn="l">
                <a:buFont typeface="Wingdings" panose="05000000000000000000" pitchFamily="2" charset="2"/>
                <a:buChar char="ü"/>
              </a:pPr>
              <a:r>
                <a:rPr lang="ja-JP" altLang="en-US" sz="900" dirty="0">
                  <a:solidFill>
                    <a:schemeClr val="tx1"/>
                  </a:solidFill>
                </a:rPr>
                <a:t>宿泊施設はどんな所が</a:t>
              </a:r>
              <a:br>
                <a:rPr lang="en-US" altLang="ja-JP" sz="900" dirty="0">
                  <a:solidFill>
                    <a:schemeClr val="tx1"/>
                  </a:solidFill>
                </a:rPr>
              </a:br>
              <a:r>
                <a:rPr lang="ja-JP" altLang="en-US" sz="900" dirty="0">
                  <a:solidFill>
                    <a:schemeClr val="tx1"/>
                  </a:solidFill>
                </a:rPr>
                <a:t>あるのだろう</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金額はいくらだろう</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口コミはどうか</a:t>
              </a:r>
              <a:r>
                <a:rPr lang="ja-JP" altLang="en-US" sz="900" dirty="0" err="1">
                  <a:solidFill>
                    <a:schemeClr val="tx1"/>
                  </a:solidFill>
                </a:rPr>
                <a:t>な</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他地域よりもよさそうだな</a:t>
              </a:r>
              <a:endParaRPr lang="en-US" altLang="ja-JP" sz="900" dirty="0">
                <a:solidFill>
                  <a:schemeClr val="tx1"/>
                </a:solidFill>
              </a:endParaRPr>
            </a:p>
          </p:txBody>
        </p:sp>
        <p:sp>
          <p:nvSpPr>
            <p:cNvPr id="58" name="正方形/長方形 57">
              <a:extLst>
                <a:ext uri="{FF2B5EF4-FFF2-40B4-BE49-F238E27FC236}">
                  <a16:creationId xmlns:a16="http://schemas.microsoft.com/office/drawing/2014/main" id="{A3B977D0-6BEE-400A-BD82-026CAABB8CED}"/>
                </a:ext>
              </a:extLst>
            </p:cNvPr>
            <p:cNvSpPr/>
            <p:nvPr/>
          </p:nvSpPr>
          <p:spPr bwMode="gray">
            <a:xfrm>
              <a:off x="5867829" y="2694253"/>
              <a:ext cx="1476000" cy="1049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lgn="l">
                <a:buFont typeface="Wingdings" panose="05000000000000000000" pitchFamily="2" charset="2"/>
                <a:buChar char="ü"/>
              </a:pPr>
              <a:r>
                <a:rPr lang="ja-JP" altLang="en-US" sz="1000" dirty="0">
                  <a:solidFill>
                    <a:schemeClr val="tx1"/>
                  </a:solidFill>
                </a:rPr>
                <a:t>この観光地は良かった</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旅館もよかった</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昼食は期待はずれだった</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フォトジェニックだな</a:t>
              </a:r>
              <a:endParaRPr lang="en-US" altLang="ja-JP" sz="1000" dirty="0">
                <a:solidFill>
                  <a:schemeClr val="tx1"/>
                </a:solidFill>
              </a:endParaRPr>
            </a:p>
            <a:p>
              <a:pPr algn="l"/>
              <a:endParaRPr lang="en-US" altLang="ja-JP" sz="1000" dirty="0">
                <a:solidFill>
                  <a:schemeClr val="tx1"/>
                </a:solidFill>
              </a:endParaRPr>
            </a:p>
          </p:txBody>
        </p:sp>
        <p:sp>
          <p:nvSpPr>
            <p:cNvPr id="59" name="正方形/長方形 58">
              <a:extLst>
                <a:ext uri="{FF2B5EF4-FFF2-40B4-BE49-F238E27FC236}">
                  <a16:creationId xmlns:a16="http://schemas.microsoft.com/office/drawing/2014/main" id="{62756EA4-31A8-4C7E-ADA3-166768373CEC}"/>
                </a:ext>
              </a:extLst>
            </p:cNvPr>
            <p:cNvSpPr/>
            <p:nvPr/>
          </p:nvSpPr>
          <p:spPr bwMode="gray">
            <a:xfrm>
              <a:off x="7416000" y="2694253"/>
              <a:ext cx="1476000" cy="1049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marL="171450" indent="-171450" algn="l">
                <a:buFont typeface="Wingdings" panose="05000000000000000000" pitchFamily="2" charset="2"/>
                <a:buChar char="ü"/>
              </a:pPr>
              <a:r>
                <a:rPr lang="ja-JP" altLang="en-US" sz="900" dirty="0">
                  <a:solidFill>
                    <a:schemeClr val="tx1"/>
                  </a:solidFill>
                </a:rPr>
                <a:t>素敵な写真が撮れたので</a:t>
              </a:r>
              <a:br>
                <a:rPr lang="en-US" altLang="ja-JP" sz="900" dirty="0">
                  <a:solidFill>
                    <a:schemeClr val="tx1"/>
                  </a:solidFill>
                </a:rPr>
              </a:br>
              <a:r>
                <a:rPr lang="en-US" altLang="ja-JP" sz="900" dirty="0">
                  <a:solidFill>
                    <a:schemeClr val="tx1"/>
                  </a:solidFill>
                </a:rPr>
                <a:t>SNS</a:t>
              </a:r>
              <a:r>
                <a:rPr lang="ja-JP" altLang="en-US" sz="900" dirty="0">
                  <a:solidFill>
                    <a:schemeClr val="tx1"/>
                  </a:solidFill>
                </a:rPr>
                <a:t>に乗せよう</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良い施設だったので口コミを</a:t>
              </a:r>
              <a:br>
                <a:rPr lang="en-US" altLang="ja-JP" sz="900" dirty="0">
                  <a:solidFill>
                    <a:schemeClr val="tx1"/>
                  </a:solidFill>
                </a:rPr>
              </a:br>
              <a:r>
                <a:rPr lang="ja-JP" altLang="en-US" sz="900" dirty="0">
                  <a:solidFill>
                    <a:schemeClr val="tx1"/>
                  </a:solidFill>
                </a:rPr>
                <a:t>書こう</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友達にも教えてあげよう</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また行こう</a:t>
              </a:r>
              <a:endParaRPr lang="en-US" altLang="ja-JP" sz="900" dirty="0">
                <a:solidFill>
                  <a:schemeClr val="tx1"/>
                </a:solidFill>
              </a:endParaRPr>
            </a:p>
            <a:p>
              <a:pPr algn="l"/>
              <a:endParaRPr lang="en-US" altLang="ja-JP" sz="900" dirty="0">
                <a:solidFill>
                  <a:schemeClr val="tx1"/>
                </a:solidFill>
              </a:endParaRPr>
            </a:p>
          </p:txBody>
        </p:sp>
        <p:sp>
          <p:nvSpPr>
            <p:cNvPr id="60" name="正方形/長方形 59">
              <a:extLst>
                <a:ext uri="{FF2B5EF4-FFF2-40B4-BE49-F238E27FC236}">
                  <a16:creationId xmlns:a16="http://schemas.microsoft.com/office/drawing/2014/main" id="{F1A1160D-5823-4D31-B385-0AE2ADC04960}"/>
                </a:ext>
              </a:extLst>
            </p:cNvPr>
            <p:cNvSpPr/>
            <p:nvPr/>
          </p:nvSpPr>
          <p:spPr bwMode="gray">
            <a:xfrm>
              <a:off x="2771485" y="1579043"/>
              <a:ext cx="1476000" cy="103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lgn="l">
                <a:buFont typeface="Wingdings" panose="05000000000000000000" pitchFamily="2" charset="2"/>
                <a:buChar char="ü"/>
              </a:pPr>
              <a:r>
                <a:rPr lang="en-US" altLang="ja-JP" sz="1000" dirty="0">
                  <a:solidFill>
                    <a:schemeClr val="tx1"/>
                  </a:solidFill>
                </a:rPr>
                <a:t>WEB</a:t>
              </a:r>
              <a:r>
                <a:rPr lang="ja-JP" altLang="en-US" sz="1000" dirty="0">
                  <a:solidFill>
                    <a:schemeClr val="tx1"/>
                  </a:solidFill>
                </a:rPr>
                <a:t>でウェブサイト検索</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友達・家族に相談</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比較サイトで調査</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口コミサイトで比較</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旅行会社へ相談</a:t>
              </a:r>
              <a:endParaRPr lang="en-US" altLang="ja-JP" sz="1000" dirty="0">
                <a:solidFill>
                  <a:schemeClr val="tx1"/>
                </a:solidFill>
              </a:endParaRPr>
            </a:p>
          </p:txBody>
        </p:sp>
        <p:sp>
          <p:nvSpPr>
            <p:cNvPr id="61" name="正方形/長方形 60">
              <a:extLst>
                <a:ext uri="{FF2B5EF4-FFF2-40B4-BE49-F238E27FC236}">
                  <a16:creationId xmlns:a16="http://schemas.microsoft.com/office/drawing/2014/main" id="{55B68024-A488-4388-AD07-C2D7C532B063}"/>
                </a:ext>
              </a:extLst>
            </p:cNvPr>
            <p:cNvSpPr/>
            <p:nvPr/>
          </p:nvSpPr>
          <p:spPr bwMode="gray">
            <a:xfrm>
              <a:off x="4319657" y="1579043"/>
              <a:ext cx="1476000" cy="103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lgn="l">
                <a:buFont typeface="Wingdings" panose="05000000000000000000" pitchFamily="2" charset="2"/>
                <a:buChar char="ü"/>
              </a:pPr>
              <a:r>
                <a:rPr lang="ja-JP" altLang="en-US" sz="1000" dirty="0">
                  <a:solidFill>
                    <a:schemeClr val="tx1"/>
                  </a:solidFill>
                </a:rPr>
                <a:t>事業者ウェブサイトで予約</a:t>
              </a:r>
              <a:endParaRPr lang="en-US" altLang="ja-JP" sz="1000" dirty="0">
                <a:solidFill>
                  <a:schemeClr val="tx1"/>
                </a:solidFill>
              </a:endParaRPr>
            </a:p>
            <a:p>
              <a:pPr marL="171450" indent="-171450" algn="l">
                <a:buFont typeface="Wingdings" panose="05000000000000000000" pitchFamily="2" charset="2"/>
                <a:buChar char="ü"/>
              </a:pPr>
              <a:r>
                <a:rPr lang="en-US" altLang="ja-JP" sz="1000" dirty="0">
                  <a:solidFill>
                    <a:schemeClr val="tx1"/>
                  </a:solidFill>
                </a:rPr>
                <a:t>OTA</a:t>
              </a:r>
              <a:r>
                <a:rPr lang="ja-JP" altLang="en-US" sz="1000" dirty="0">
                  <a:solidFill>
                    <a:schemeClr val="tx1"/>
                  </a:solidFill>
                </a:rPr>
                <a:t>で予約</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旅行会社で予約</a:t>
              </a:r>
              <a:endParaRPr lang="en-US" altLang="ja-JP" sz="1000" dirty="0">
                <a:solidFill>
                  <a:schemeClr val="tx1"/>
                </a:solidFill>
              </a:endParaRPr>
            </a:p>
            <a:p>
              <a:pPr marL="171450" indent="-171450" algn="l">
                <a:buFont typeface="Wingdings" panose="05000000000000000000" pitchFamily="2" charset="2"/>
                <a:buChar char="ü"/>
              </a:pPr>
              <a:r>
                <a:rPr lang="en-US" altLang="ja-JP" sz="1000" dirty="0">
                  <a:solidFill>
                    <a:schemeClr val="tx1"/>
                  </a:solidFill>
                </a:rPr>
                <a:t>TEL</a:t>
              </a:r>
              <a:r>
                <a:rPr lang="ja-JP" altLang="en-US" sz="1000" dirty="0">
                  <a:solidFill>
                    <a:schemeClr val="tx1"/>
                  </a:solidFill>
                </a:rPr>
                <a:t>で予約</a:t>
              </a:r>
              <a:endParaRPr lang="en-US" altLang="ja-JP" sz="1000" dirty="0">
                <a:solidFill>
                  <a:schemeClr val="tx1"/>
                </a:solidFill>
              </a:endParaRPr>
            </a:p>
            <a:p>
              <a:pPr marL="171450" indent="-171450" algn="l">
                <a:buFont typeface="Wingdings" panose="05000000000000000000" pitchFamily="2" charset="2"/>
                <a:buChar char="ü"/>
              </a:pPr>
              <a:r>
                <a:rPr lang="en-US" altLang="ja-JP" sz="1000" dirty="0">
                  <a:solidFill>
                    <a:schemeClr val="tx1"/>
                  </a:solidFill>
                </a:rPr>
                <a:t>SNS</a:t>
              </a:r>
              <a:r>
                <a:rPr lang="ja-JP" altLang="en-US" sz="1000" dirty="0">
                  <a:solidFill>
                    <a:schemeClr val="tx1"/>
                  </a:solidFill>
                </a:rPr>
                <a:t>で予約</a:t>
              </a:r>
              <a:endParaRPr lang="en-US" altLang="ja-JP" sz="1000" dirty="0">
                <a:solidFill>
                  <a:schemeClr val="tx1"/>
                </a:solidFill>
              </a:endParaRPr>
            </a:p>
          </p:txBody>
        </p:sp>
        <p:sp>
          <p:nvSpPr>
            <p:cNvPr id="62" name="正方形/長方形 61">
              <a:extLst>
                <a:ext uri="{FF2B5EF4-FFF2-40B4-BE49-F238E27FC236}">
                  <a16:creationId xmlns:a16="http://schemas.microsoft.com/office/drawing/2014/main" id="{18A19BCC-3F1F-49C6-83BB-9B993E3FDFA1}"/>
                </a:ext>
              </a:extLst>
            </p:cNvPr>
            <p:cNvSpPr/>
            <p:nvPr/>
          </p:nvSpPr>
          <p:spPr bwMode="gray">
            <a:xfrm>
              <a:off x="5867829" y="1579043"/>
              <a:ext cx="1476000" cy="103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lgn="l">
                <a:buFont typeface="Wingdings" panose="05000000000000000000" pitchFamily="2" charset="2"/>
                <a:buChar char="ü"/>
              </a:pPr>
              <a:r>
                <a:rPr lang="ja-JP" altLang="en-US" sz="1000" dirty="0">
                  <a:solidFill>
                    <a:schemeClr val="tx1"/>
                  </a:solidFill>
                </a:rPr>
                <a:t>乗り物に乗る</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宿泊施設に泊まる</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食事をする</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体験をする</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交流をする</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観光地を訪問する</a:t>
              </a:r>
              <a:endParaRPr lang="en-US" altLang="ja-JP" sz="1000" dirty="0">
                <a:solidFill>
                  <a:schemeClr val="tx1"/>
                </a:solidFill>
              </a:endParaRPr>
            </a:p>
          </p:txBody>
        </p:sp>
        <p:sp>
          <p:nvSpPr>
            <p:cNvPr id="63" name="正方形/長方形 62">
              <a:extLst>
                <a:ext uri="{FF2B5EF4-FFF2-40B4-BE49-F238E27FC236}">
                  <a16:creationId xmlns:a16="http://schemas.microsoft.com/office/drawing/2014/main" id="{FD31F90C-C15D-497E-A4B8-E306ECBA49AC}"/>
                </a:ext>
              </a:extLst>
            </p:cNvPr>
            <p:cNvSpPr/>
            <p:nvPr/>
          </p:nvSpPr>
          <p:spPr bwMode="gray">
            <a:xfrm>
              <a:off x="7416000" y="1579043"/>
              <a:ext cx="1476000" cy="103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marL="171450" indent="-171450" algn="l">
                <a:buFont typeface="Wingdings" panose="05000000000000000000" pitchFamily="2" charset="2"/>
                <a:buChar char="ü"/>
              </a:pPr>
              <a:r>
                <a:rPr lang="ja-JP" altLang="en-US" sz="900" dirty="0">
                  <a:solidFill>
                    <a:schemeClr val="tx1"/>
                  </a:solidFill>
                </a:rPr>
                <a:t>友達・家族に感想を話す</a:t>
              </a:r>
              <a:endParaRPr lang="en-US" altLang="ja-JP" sz="900" dirty="0">
                <a:solidFill>
                  <a:schemeClr val="tx1"/>
                </a:solidFill>
              </a:endParaRPr>
            </a:p>
            <a:p>
              <a:pPr marL="171450" indent="-171450" algn="l">
                <a:buFont typeface="Wingdings" panose="05000000000000000000" pitchFamily="2" charset="2"/>
                <a:buChar char="ü"/>
              </a:pPr>
              <a:r>
                <a:rPr lang="en-US" altLang="ja-JP" sz="900" dirty="0">
                  <a:solidFill>
                    <a:schemeClr val="tx1"/>
                  </a:solidFill>
                </a:rPr>
                <a:t>SNS</a:t>
              </a:r>
              <a:r>
                <a:rPr lang="ja-JP" altLang="en-US" sz="900" dirty="0">
                  <a:solidFill>
                    <a:schemeClr val="tx1"/>
                  </a:solidFill>
                </a:rPr>
                <a:t>に掲載する</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お土産を食べる</a:t>
              </a:r>
              <a:r>
                <a:rPr lang="en-US" altLang="ja-JP" sz="900" dirty="0">
                  <a:solidFill>
                    <a:schemeClr val="tx1"/>
                  </a:solidFill>
                </a:rPr>
                <a:t>/</a:t>
              </a:r>
              <a:r>
                <a:rPr lang="ja-JP" altLang="en-US" sz="900" dirty="0">
                  <a:solidFill>
                    <a:schemeClr val="tx1"/>
                  </a:solidFill>
                </a:rPr>
                <a:t>配る</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口コミを書く</a:t>
              </a:r>
              <a:endParaRPr lang="en-US" altLang="ja-JP" sz="900" dirty="0">
                <a:solidFill>
                  <a:schemeClr val="tx1"/>
                </a:solidFill>
              </a:endParaRPr>
            </a:p>
            <a:p>
              <a:pPr marL="171450" indent="-171450" algn="l">
                <a:buFont typeface="Wingdings" panose="05000000000000000000" pitchFamily="2" charset="2"/>
                <a:buChar char="ü"/>
              </a:pPr>
              <a:r>
                <a:rPr lang="ja-JP" altLang="en-US" sz="900" dirty="0">
                  <a:solidFill>
                    <a:schemeClr val="tx1"/>
                  </a:solidFill>
                </a:rPr>
                <a:t>次の旅行計画を作る</a:t>
              </a:r>
              <a:endParaRPr lang="en-US" altLang="ja-JP" sz="900" dirty="0">
                <a:solidFill>
                  <a:schemeClr val="tx1"/>
                </a:solidFill>
              </a:endParaRPr>
            </a:p>
          </p:txBody>
        </p:sp>
        <p:sp>
          <p:nvSpPr>
            <p:cNvPr id="64" name="正方形/長方形 63">
              <a:extLst>
                <a:ext uri="{FF2B5EF4-FFF2-40B4-BE49-F238E27FC236}">
                  <a16:creationId xmlns:a16="http://schemas.microsoft.com/office/drawing/2014/main" id="{47D52F54-D605-43C2-888C-1C670397C1BD}"/>
                </a:ext>
              </a:extLst>
            </p:cNvPr>
            <p:cNvSpPr/>
            <p:nvPr/>
          </p:nvSpPr>
          <p:spPr bwMode="gray">
            <a:xfrm>
              <a:off x="1223313" y="1579043"/>
              <a:ext cx="1476000" cy="103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lgn="l">
                <a:buFont typeface="Wingdings" panose="05000000000000000000" pitchFamily="2" charset="2"/>
                <a:buChar char="ü"/>
              </a:pPr>
              <a:r>
                <a:rPr lang="ja-JP" altLang="en-US" sz="1000" dirty="0">
                  <a:solidFill>
                    <a:schemeClr val="tx1"/>
                  </a:solidFill>
                </a:rPr>
                <a:t>友達・家族からお勧めされる</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広告を見る</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動画を見る</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記事を読む</a:t>
              </a:r>
              <a:endParaRPr lang="en-US" altLang="ja-JP" sz="1000" dirty="0">
                <a:solidFill>
                  <a:schemeClr val="tx1"/>
                </a:solidFill>
              </a:endParaRPr>
            </a:p>
          </p:txBody>
        </p:sp>
        <p:sp>
          <p:nvSpPr>
            <p:cNvPr id="65" name="正方形/長方形 64">
              <a:extLst>
                <a:ext uri="{FF2B5EF4-FFF2-40B4-BE49-F238E27FC236}">
                  <a16:creationId xmlns:a16="http://schemas.microsoft.com/office/drawing/2014/main" id="{A71F8399-06A4-4400-B032-7B1C8763D876}"/>
                </a:ext>
              </a:extLst>
            </p:cNvPr>
            <p:cNvSpPr/>
            <p:nvPr/>
          </p:nvSpPr>
          <p:spPr bwMode="gray">
            <a:xfrm>
              <a:off x="4319657" y="2694253"/>
              <a:ext cx="1476000" cy="10497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marL="171450" indent="-171450" algn="l">
                <a:buFont typeface="Wingdings" panose="05000000000000000000" pitchFamily="2" charset="2"/>
                <a:buChar char="ü"/>
              </a:pPr>
              <a:r>
                <a:rPr lang="ja-JP" altLang="en-US" sz="1000" dirty="0">
                  <a:solidFill>
                    <a:schemeClr val="tx1"/>
                  </a:solidFill>
                </a:rPr>
                <a:t>安く購入したい</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安心な買い物をしたい</a:t>
              </a:r>
              <a:endParaRPr lang="en-US" altLang="ja-JP" sz="1000" dirty="0">
                <a:solidFill>
                  <a:schemeClr val="tx1"/>
                </a:solidFill>
              </a:endParaRPr>
            </a:p>
            <a:p>
              <a:pPr marL="171450" indent="-171450" algn="l">
                <a:buFont typeface="Wingdings" panose="05000000000000000000" pitchFamily="2" charset="2"/>
                <a:buChar char="ü"/>
              </a:pPr>
              <a:r>
                <a:rPr lang="ja-JP" altLang="en-US" sz="1000" dirty="0">
                  <a:solidFill>
                    <a:schemeClr val="tx1"/>
                  </a:solidFill>
                </a:rPr>
                <a:t>失敗しない旅行にしたい</a:t>
              </a:r>
              <a:endParaRPr lang="en-US" altLang="ja-JP" sz="1000" dirty="0">
                <a:solidFill>
                  <a:schemeClr val="tx1"/>
                </a:solidFill>
              </a:endParaRPr>
            </a:p>
          </p:txBody>
        </p:sp>
        <p:sp>
          <p:nvSpPr>
            <p:cNvPr id="66" name="矢印: 五方向 65">
              <a:extLst>
                <a:ext uri="{FF2B5EF4-FFF2-40B4-BE49-F238E27FC236}">
                  <a16:creationId xmlns:a16="http://schemas.microsoft.com/office/drawing/2014/main" id="{4A096EEE-FF3B-4EB4-B902-C3783333E5FE}"/>
                </a:ext>
              </a:extLst>
            </p:cNvPr>
            <p:cNvSpPr/>
            <p:nvPr/>
          </p:nvSpPr>
          <p:spPr bwMode="gray">
            <a:xfrm>
              <a:off x="1223312" y="6356018"/>
              <a:ext cx="3024000" cy="241956"/>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kumimoji="1" lang="ja-JP" altLang="en-US" sz="1600" b="1" dirty="0"/>
                <a:t>顧客認知</a:t>
              </a:r>
            </a:p>
          </p:txBody>
        </p:sp>
        <p:sp>
          <p:nvSpPr>
            <p:cNvPr id="67" name="矢印: 五方向 66">
              <a:extLst>
                <a:ext uri="{FF2B5EF4-FFF2-40B4-BE49-F238E27FC236}">
                  <a16:creationId xmlns:a16="http://schemas.microsoft.com/office/drawing/2014/main" id="{11F89CB6-C251-41D8-9E8F-66570A173B89}"/>
                </a:ext>
              </a:extLst>
            </p:cNvPr>
            <p:cNvSpPr/>
            <p:nvPr/>
          </p:nvSpPr>
          <p:spPr bwMode="gray">
            <a:xfrm>
              <a:off x="4333086" y="6365255"/>
              <a:ext cx="4572000" cy="227012"/>
            </a:xfrm>
            <a:prstGeom prst="homePlat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sz="1600" b="1" dirty="0"/>
                <a:t>購入促進</a:t>
              </a:r>
              <a:endParaRPr kumimoji="1" lang="ja-JP" altLang="en-US" sz="1600" b="1" dirty="0"/>
            </a:p>
          </p:txBody>
        </p:sp>
        <p:sp>
          <p:nvSpPr>
            <p:cNvPr id="68" name="正方形/長方形 67">
              <a:extLst>
                <a:ext uri="{FF2B5EF4-FFF2-40B4-BE49-F238E27FC236}">
                  <a16:creationId xmlns:a16="http://schemas.microsoft.com/office/drawing/2014/main" id="{7F315355-FEE8-4871-A406-C5EB362BFF7D}"/>
                </a:ext>
              </a:extLst>
            </p:cNvPr>
            <p:cNvSpPr/>
            <p:nvPr/>
          </p:nvSpPr>
          <p:spPr bwMode="gray">
            <a:xfrm>
              <a:off x="252000" y="1504383"/>
              <a:ext cx="860384" cy="10368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mn-ea"/>
                </a:rPr>
                <a:t>顧客行動</a:t>
              </a:r>
            </a:p>
          </p:txBody>
        </p:sp>
        <p:sp>
          <p:nvSpPr>
            <p:cNvPr id="69" name="正方形/長方形 68">
              <a:extLst>
                <a:ext uri="{FF2B5EF4-FFF2-40B4-BE49-F238E27FC236}">
                  <a16:creationId xmlns:a16="http://schemas.microsoft.com/office/drawing/2014/main" id="{530CAD26-9522-4659-A822-ECE70579E0FB}"/>
                </a:ext>
              </a:extLst>
            </p:cNvPr>
            <p:cNvSpPr/>
            <p:nvPr/>
          </p:nvSpPr>
          <p:spPr bwMode="gray">
            <a:xfrm>
              <a:off x="252000" y="3734803"/>
              <a:ext cx="860384" cy="254884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mn-ea"/>
                </a:rPr>
                <a:t>顧客との接点例</a:t>
              </a:r>
            </a:p>
          </p:txBody>
        </p:sp>
        <p:sp>
          <p:nvSpPr>
            <p:cNvPr id="70" name="正方形/長方形 69">
              <a:extLst>
                <a:ext uri="{FF2B5EF4-FFF2-40B4-BE49-F238E27FC236}">
                  <a16:creationId xmlns:a16="http://schemas.microsoft.com/office/drawing/2014/main" id="{7DB51263-403F-40A5-987B-8E6C64B4A09E}"/>
                </a:ext>
              </a:extLst>
            </p:cNvPr>
            <p:cNvSpPr/>
            <p:nvPr/>
          </p:nvSpPr>
          <p:spPr bwMode="gray">
            <a:xfrm>
              <a:off x="252000" y="2619593"/>
              <a:ext cx="860384" cy="10368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mn-ea"/>
                </a:rPr>
                <a:t>顧客心理</a:t>
              </a:r>
            </a:p>
          </p:txBody>
        </p:sp>
        <p:sp>
          <p:nvSpPr>
            <p:cNvPr id="71" name="正方形/長方形 70">
              <a:extLst>
                <a:ext uri="{FF2B5EF4-FFF2-40B4-BE49-F238E27FC236}">
                  <a16:creationId xmlns:a16="http://schemas.microsoft.com/office/drawing/2014/main" id="{8D0ADCA9-2D5B-469A-BC8F-6B7EE1A7AD51}"/>
                </a:ext>
              </a:extLst>
            </p:cNvPr>
            <p:cNvSpPr/>
            <p:nvPr/>
          </p:nvSpPr>
          <p:spPr bwMode="gray">
            <a:xfrm>
              <a:off x="252000" y="6362057"/>
              <a:ext cx="860384" cy="2359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mn-ea"/>
                </a:rPr>
                <a:t>役　割</a:t>
              </a:r>
              <a:endParaRPr kumimoji="1" lang="ja-JP" altLang="en-US" sz="1200" b="1" dirty="0">
                <a:latin typeface="+mn-ea"/>
              </a:endParaRPr>
            </a:p>
          </p:txBody>
        </p:sp>
        <p:grpSp>
          <p:nvGrpSpPr>
            <p:cNvPr id="72" name="グループ化 71">
              <a:extLst>
                <a:ext uri="{FF2B5EF4-FFF2-40B4-BE49-F238E27FC236}">
                  <a16:creationId xmlns:a16="http://schemas.microsoft.com/office/drawing/2014/main" id="{7F871284-1BAE-419F-838D-7CA47E3298E8}"/>
                </a:ext>
              </a:extLst>
            </p:cNvPr>
            <p:cNvGrpSpPr/>
            <p:nvPr/>
          </p:nvGrpSpPr>
          <p:grpSpPr bwMode="gray">
            <a:xfrm>
              <a:off x="1223313" y="4887070"/>
              <a:ext cx="7668687" cy="243771"/>
              <a:chOff x="1223313" y="4971414"/>
              <a:chExt cx="7668687" cy="243771"/>
            </a:xfrm>
          </p:grpSpPr>
          <p:sp>
            <p:nvSpPr>
              <p:cNvPr id="85" name="四角形: 角を丸くする 84">
                <a:extLst>
                  <a:ext uri="{FF2B5EF4-FFF2-40B4-BE49-F238E27FC236}">
                    <a16:creationId xmlns:a16="http://schemas.microsoft.com/office/drawing/2014/main" id="{21D58D37-70B0-4902-8D6B-4C7B73F9873B}"/>
                  </a:ext>
                </a:extLst>
              </p:cNvPr>
              <p:cNvSpPr/>
              <p:nvPr/>
            </p:nvSpPr>
            <p:spPr bwMode="gray">
              <a:xfrm>
                <a:off x="1223313" y="4971414"/>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a:solidFill>
                      <a:schemeClr val="tx1"/>
                    </a:solidFill>
                  </a:rPr>
                  <a:t>広告（マスコミ</a:t>
                </a:r>
                <a:r>
                  <a:rPr kumimoji="1" lang="en-US" altLang="ja-JP" sz="900" b="1" dirty="0">
                    <a:solidFill>
                      <a:schemeClr val="tx1"/>
                    </a:solidFill>
                  </a:rPr>
                  <a:t>4</a:t>
                </a:r>
                <a:r>
                  <a:rPr kumimoji="1" lang="ja-JP" altLang="en-US" sz="900" b="1" dirty="0">
                    <a:solidFill>
                      <a:schemeClr val="tx1"/>
                    </a:solidFill>
                  </a:rPr>
                  <a:t>媒体）</a:t>
                </a:r>
              </a:p>
            </p:txBody>
          </p:sp>
          <p:sp>
            <p:nvSpPr>
              <p:cNvPr id="86" name="四角形: 角を丸くする 85">
                <a:extLst>
                  <a:ext uri="{FF2B5EF4-FFF2-40B4-BE49-F238E27FC236}">
                    <a16:creationId xmlns:a16="http://schemas.microsoft.com/office/drawing/2014/main" id="{6127D436-D3C5-4C32-A564-744B51441B2E}"/>
                  </a:ext>
                </a:extLst>
              </p:cNvPr>
              <p:cNvSpPr/>
              <p:nvPr/>
            </p:nvSpPr>
            <p:spPr bwMode="gray">
              <a:xfrm>
                <a:off x="2771485" y="4971414"/>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a:solidFill>
                      <a:schemeClr val="bg1"/>
                    </a:solidFill>
                  </a:rPr>
                  <a:t>航空会社</a:t>
                </a:r>
                <a:r>
                  <a:rPr lang="en-US" altLang="ja-JP" sz="900" b="1" dirty="0">
                    <a:solidFill>
                      <a:schemeClr val="bg1"/>
                    </a:solidFill>
                  </a:rPr>
                  <a:t>/</a:t>
                </a:r>
                <a:r>
                  <a:rPr lang="ja-JP" altLang="en-US" sz="900" b="1" dirty="0">
                    <a:solidFill>
                      <a:schemeClr val="bg1"/>
                    </a:solidFill>
                  </a:rPr>
                  <a:t>ホテル等サイト</a:t>
                </a:r>
                <a:endParaRPr kumimoji="1" lang="ja-JP" altLang="en-US" sz="900" b="1" dirty="0">
                  <a:solidFill>
                    <a:schemeClr val="bg1"/>
                  </a:solidFill>
                </a:endParaRPr>
              </a:p>
            </p:txBody>
          </p:sp>
          <p:sp>
            <p:nvSpPr>
              <p:cNvPr id="87" name="四角形: 角を丸くする 86">
                <a:extLst>
                  <a:ext uri="{FF2B5EF4-FFF2-40B4-BE49-F238E27FC236}">
                    <a16:creationId xmlns:a16="http://schemas.microsoft.com/office/drawing/2014/main" id="{01EA18E9-3D5A-4272-A7F3-4DF8D2F33037}"/>
                  </a:ext>
                </a:extLst>
              </p:cNvPr>
              <p:cNvSpPr/>
              <p:nvPr/>
            </p:nvSpPr>
            <p:spPr bwMode="gray">
              <a:xfrm>
                <a:off x="5867829" y="4971414"/>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ガイドブック</a:t>
                </a:r>
              </a:p>
            </p:txBody>
          </p:sp>
          <p:sp>
            <p:nvSpPr>
              <p:cNvPr id="88" name="四角形: 角を丸くする 87">
                <a:extLst>
                  <a:ext uri="{FF2B5EF4-FFF2-40B4-BE49-F238E27FC236}">
                    <a16:creationId xmlns:a16="http://schemas.microsoft.com/office/drawing/2014/main" id="{CFB18000-1E17-4BC4-9F61-419CC840BEE1}"/>
                  </a:ext>
                </a:extLst>
              </p:cNvPr>
              <p:cNvSpPr/>
              <p:nvPr/>
            </p:nvSpPr>
            <p:spPr bwMode="gray">
              <a:xfrm>
                <a:off x="7416000" y="4971414"/>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ja-JP" sz="1050" b="1" dirty="0"/>
                  <a:t>Online Travel Agent</a:t>
                </a:r>
                <a:endParaRPr lang="ja-JP" altLang="en-US" sz="1050" b="1" dirty="0">
                  <a:solidFill>
                    <a:schemeClr val="bg1"/>
                  </a:solidFill>
                </a:endParaRPr>
              </a:p>
            </p:txBody>
          </p:sp>
          <p:sp>
            <p:nvSpPr>
              <p:cNvPr id="89" name="四角形: 角を丸くする 88">
                <a:extLst>
                  <a:ext uri="{FF2B5EF4-FFF2-40B4-BE49-F238E27FC236}">
                    <a16:creationId xmlns:a16="http://schemas.microsoft.com/office/drawing/2014/main" id="{8155DB23-6DF0-4603-BFE9-31A3D5690523}"/>
                  </a:ext>
                </a:extLst>
              </p:cNvPr>
              <p:cNvSpPr/>
              <p:nvPr/>
            </p:nvSpPr>
            <p:spPr bwMode="gray">
              <a:xfrm>
                <a:off x="4319657" y="4971414"/>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rPr>
                  <a:t>クーポンサイト</a:t>
                </a:r>
                <a:endParaRPr kumimoji="1" lang="ja-JP" altLang="en-US" sz="1050" b="1" dirty="0">
                  <a:solidFill>
                    <a:schemeClr val="bg1"/>
                  </a:solidFill>
                </a:endParaRPr>
              </a:p>
            </p:txBody>
          </p:sp>
        </p:grpSp>
        <p:grpSp>
          <p:nvGrpSpPr>
            <p:cNvPr id="73" name="グループ化 72">
              <a:extLst>
                <a:ext uri="{FF2B5EF4-FFF2-40B4-BE49-F238E27FC236}">
                  <a16:creationId xmlns:a16="http://schemas.microsoft.com/office/drawing/2014/main" id="{5FD575B0-A08C-4814-93AC-93DA2E2D95D7}"/>
                </a:ext>
              </a:extLst>
            </p:cNvPr>
            <p:cNvGrpSpPr/>
            <p:nvPr/>
          </p:nvGrpSpPr>
          <p:grpSpPr bwMode="gray">
            <a:xfrm>
              <a:off x="1223313" y="5655248"/>
              <a:ext cx="7668687" cy="243771"/>
              <a:chOff x="1223313" y="5687514"/>
              <a:chExt cx="7668687" cy="243771"/>
            </a:xfrm>
          </p:grpSpPr>
          <p:sp>
            <p:nvSpPr>
              <p:cNvPr id="80" name="四角形: 角を丸くする 79">
                <a:extLst>
                  <a:ext uri="{FF2B5EF4-FFF2-40B4-BE49-F238E27FC236}">
                    <a16:creationId xmlns:a16="http://schemas.microsoft.com/office/drawing/2014/main" id="{E12E3E5D-8099-41C2-80D9-61623A930397}"/>
                  </a:ext>
                </a:extLst>
              </p:cNvPr>
              <p:cNvSpPr/>
              <p:nvPr/>
            </p:nvSpPr>
            <p:spPr bwMode="gray">
              <a:xfrm>
                <a:off x="2771485" y="5687514"/>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b="1" dirty="0">
                    <a:solidFill>
                      <a:schemeClr val="bg1"/>
                    </a:solidFill>
                  </a:rPr>
                  <a:t>ウェブ広告（リスティング）</a:t>
                </a:r>
                <a:endParaRPr kumimoji="1" lang="ja-JP" altLang="en-US" sz="800" b="1" dirty="0">
                  <a:solidFill>
                    <a:schemeClr val="bg1"/>
                  </a:solidFill>
                </a:endParaRPr>
              </a:p>
            </p:txBody>
          </p:sp>
          <p:sp>
            <p:nvSpPr>
              <p:cNvPr id="81" name="四角形: 角を丸くする 80">
                <a:extLst>
                  <a:ext uri="{FF2B5EF4-FFF2-40B4-BE49-F238E27FC236}">
                    <a16:creationId xmlns:a16="http://schemas.microsoft.com/office/drawing/2014/main" id="{C5D09216-EDBA-4550-8C18-B549123191D2}"/>
                  </a:ext>
                </a:extLst>
              </p:cNvPr>
              <p:cNvSpPr/>
              <p:nvPr/>
            </p:nvSpPr>
            <p:spPr bwMode="gray">
              <a:xfrm>
                <a:off x="5867829" y="5687514"/>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a:solidFill>
                      <a:schemeClr val="tx1"/>
                    </a:solidFill>
                  </a:rPr>
                  <a:t>事業者スタッフ</a:t>
                </a:r>
                <a:r>
                  <a:rPr lang="en-US" altLang="ja-JP" sz="900" b="1" dirty="0">
                    <a:solidFill>
                      <a:schemeClr val="tx1"/>
                    </a:solidFill>
                  </a:rPr>
                  <a:t>/</a:t>
                </a:r>
                <a:r>
                  <a:rPr lang="ja-JP" altLang="en-US" sz="900" b="1" dirty="0">
                    <a:solidFill>
                      <a:schemeClr val="tx1"/>
                    </a:solidFill>
                  </a:rPr>
                  <a:t>観光協会</a:t>
                </a:r>
                <a:endParaRPr kumimoji="1" lang="ja-JP" altLang="en-US" sz="900" b="1" dirty="0">
                  <a:solidFill>
                    <a:schemeClr val="tx1"/>
                  </a:solidFill>
                </a:endParaRPr>
              </a:p>
            </p:txBody>
          </p:sp>
          <p:sp>
            <p:nvSpPr>
              <p:cNvPr id="82" name="四角形: 角を丸くする 81">
                <a:extLst>
                  <a:ext uri="{FF2B5EF4-FFF2-40B4-BE49-F238E27FC236}">
                    <a16:creationId xmlns:a16="http://schemas.microsoft.com/office/drawing/2014/main" id="{C1DE0D65-BC79-425E-B6AE-67B5D9591AC2}"/>
                  </a:ext>
                </a:extLst>
              </p:cNvPr>
              <p:cNvSpPr/>
              <p:nvPr/>
            </p:nvSpPr>
            <p:spPr bwMode="gray">
              <a:xfrm>
                <a:off x="7416000" y="5687514"/>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tx1"/>
                    </a:solidFill>
                  </a:rPr>
                  <a:t>事業者アンケート</a:t>
                </a:r>
                <a:endParaRPr lang="en-US" altLang="ja-JP" sz="1050" b="1" dirty="0">
                  <a:solidFill>
                    <a:schemeClr val="tx1"/>
                  </a:solidFill>
                </a:endParaRPr>
              </a:p>
            </p:txBody>
          </p:sp>
          <p:sp>
            <p:nvSpPr>
              <p:cNvPr id="83" name="四角形: 角を丸くする 82">
                <a:extLst>
                  <a:ext uri="{FF2B5EF4-FFF2-40B4-BE49-F238E27FC236}">
                    <a16:creationId xmlns:a16="http://schemas.microsoft.com/office/drawing/2014/main" id="{345CB95F-5759-470C-A791-7DF7B7C7402E}"/>
                  </a:ext>
                </a:extLst>
              </p:cNvPr>
              <p:cNvSpPr/>
              <p:nvPr/>
            </p:nvSpPr>
            <p:spPr bwMode="gray">
              <a:xfrm>
                <a:off x="4319657" y="5687514"/>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事業者（</a:t>
                </a:r>
                <a:r>
                  <a:rPr kumimoji="1" lang="en-US" altLang="ja-JP" sz="1050" b="1" dirty="0">
                    <a:solidFill>
                      <a:schemeClr val="tx1"/>
                    </a:solidFill>
                  </a:rPr>
                  <a:t>TEL</a:t>
                </a:r>
                <a:r>
                  <a:rPr kumimoji="1" lang="ja-JP" altLang="en-US" sz="1050" b="1" dirty="0">
                    <a:solidFill>
                      <a:schemeClr val="tx1"/>
                    </a:solidFill>
                  </a:rPr>
                  <a:t>）</a:t>
                </a:r>
              </a:p>
            </p:txBody>
          </p:sp>
          <p:sp>
            <p:nvSpPr>
              <p:cNvPr id="84" name="四角形: 角を丸くする 83">
                <a:extLst>
                  <a:ext uri="{FF2B5EF4-FFF2-40B4-BE49-F238E27FC236}">
                    <a16:creationId xmlns:a16="http://schemas.microsoft.com/office/drawing/2014/main" id="{38183CA1-E9FE-4577-B994-AE922C308FC0}"/>
                  </a:ext>
                </a:extLst>
              </p:cNvPr>
              <p:cNvSpPr/>
              <p:nvPr/>
            </p:nvSpPr>
            <p:spPr bwMode="gray">
              <a:xfrm>
                <a:off x="1223313" y="5687514"/>
                <a:ext cx="1476000" cy="243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交通・野外広告</a:t>
                </a:r>
              </a:p>
            </p:txBody>
          </p:sp>
        </p:grpSp>
        <p:grpSp>
          <p:nvGrpSpPr>
            <p:cNvPr id="74" name="グループ化 73">
              <a:extLst>
                <a:ext uri="{FF2B5EF4-FFF2-40B4-BE49-F238E27FC236}">
                  <a16:creationId xmlns:a16="http://schemas.microsoft.com/office/drawing/2014/main" id="{055D400C-C20A-40B7-A842-DF7336077307}"/>
                </a:ext>
              </a:extLst>
            </p:cNvPr>
            <p:cNvGrpSpPr/>
            <p:nvPr/>
          </p:nvGrpSpPr>
          <p:grpSpPr bwMode="gray">
            <a:xfrm>
              <a:off x="1223313" y="4118892"/>
              <a:ext cx="7668687" cy="243771"/>
              <a:chOff x="1223313" y="4175346"/>
              <a:chExt cx="7668687" cy="243771"/>
            </a:xfrm>
          </p:grpSpPr>
          <p:sp>
            <p:nvSpPr>
              <p:cNvPr id="75" name="四角形: 角を丸くする 74">
                <a:extLst>
                  <a:ext uri="{FF2B5EF4-FFF2-40B4-BE49-F238E27FC236}">
                    <a16:creationId xmlns:a16="http://schemas.microsoft.com/office/drawing/2014/main" id="{9A442EB4-807D-49F0-9BD0-0CEB2DD5B595}"/>
                  </a:ext>
                </a:extLst>
              </p:cNvPr>
              <p:cNvSpPr/>
              <p:nvPr/>
            </p:nvSpPr>
            <p:spPr bwMode="gray">
              <a:xfrm>
                <a:off x="1223313" y="4175346"/>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bg1"/>
                    </a:solidFill>
                  </a:rPr>
                  <a:t>動　画</a:t>
                </a:r>
              </a:p>
            </p:txBody>
          </p:sp>
          <p:sp>
            <p:nvSpPr>
              <p:cNvPr id="76" name="四角形: 角を丸くする 75">
                <a:extLst>
                  <a:ext uri="{FF2B5EF4-FFF2-40B4-BE49-F238E27FC236}">
                    <a16:creationId xmlns:a16="http://schemas.microsoft.com/office/drawing/2014/main" id="{5D716A08-A9F0-4EE8-B3FA-ECD47665B8C9}"/>
                  </a:ext>
                </a:extLst>
              </p:cNvPr>
              <p:cNvSpPr/>
              <p:nvPr/>
            </p:nvSpPr>
            <p:spPr bwMode="gray">
              <a:xfrm>
                <a:off x="2771485" y="4175346"/>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rPr>
                  <a:t>口コミサイト</a:t>
                </a:r>
                <a:endParaRPr kumimoji="1" lang="ja-JP" altLang="en-US" sz="1050" b="1" dirty="0">
                  <a:solidFill>
                    <a:schemeClr val="bg1"/>
                  </a:solidFill>
                </a:endParaRPr>
              </a:p>
            </p:txBody>
          </p:sp>
          <p:sp>
            <p:nvSpPr>
              <p:cNvPr id="77" name="四角形: 角を丸くする 76">
                <a:extLst>
                  <a:ext uri="{FF2B5EF4-FFF2-40B4-BE49-F238E27FC236}">
                    <a16:creationId xmlns:a16="http://schemas.microsoft.com/office/drawing/2014/main" id="{E01306E7-3757-4B28-BC41-EA05C9EB9B3A}"/>
                  </a:ext>
                </a:extLst>
              </p:cNvPr>
              <p:cNvSpPr/>
              <p:nvPr/>
            </p:nvSpPr>
            <p:spPr bwMode="gray">
              <a:xfrm>
                <a:off x="4319657" y="4175346"/>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ja-JP" sz="1050" b="1" dirty="0"/>
                  <a:t>Online Travel Agent</a:t>
                </a:r>
                <a:endParaRPr lang="ja-JP" altLang="en-US" sz="1050" b="1" dirty="0">
                  <a:solidFill>
                    <a:schemeClr val="bg1"/>
                  </a:solidFill>
                </a:endParaRPr>
              </a:p>
            </p:txBody>
          </p:sp>
          <p:sp>
            <p:nvSpPr>
              <p:cNvPr id="78" name="四角形: 角を丸くする 77">
                <a:extLst>
                  <a:ext uri="{FF2B5EF4-FFF2-40B4-BE49-F238E27FC236}">
                    <a16:creationId xmlns:a16="http://schemas.microsoft.com/office/drawing/2014/main" id="{476B2F85-27B2-4CFC-AF84-DDCBB06C354D}"/>
                  </a:ext>
                </a:extLst>
              </p:cNvPr>
              <p:cNvSpPr/>
              <p:nvPr/>
            </p:nvSpPr>
            <p:spPr bwMode="gray">
              <a:xfrm>
                <a:off x="5867829" y="4175346"/>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50" b="1" dirty="0">
                    <a:solidFill>
                      <a:schemeClr val="bg1"/>
                    </a:solidFill>
                  </a:rPr>
                  <a:t>WEB</a:t>
                </a:r>
                <a:r>
                  <a:rPr lang="ja-JP" altLang="en-US" sz="1050" b="1" dirty="0">
                    <a:solidFill>
                      <a:schemeClr val="bg1"/>
                    </a:solidFill>
                  </a:rPr>
                  <a:t>検索</a:t>
                </a:r>
              </a:p>
            </p:txBody>
          </p:sp>
          <p:sp>
            <p:nvSpPr>
              <p:cNvPr id="79" name="四角形: 角を丸くする 78">
                <a:extLst>
                  <a:ext uri="{FF2B5EF4-FFF2-40B4-BE49-F238E27FC236}">
                    <a16:creationId xmlns:a16="http://schemas.microsoft.com/office/drawing/2014/main" id="{3DEAC91B-C46A-4E38-B622-750A61577E09}"/>
                  </a:ext>
                </a:extLst>
              </p:cNvPr>
              <p:cNvSpPr/>
              <p:nvPr/>
            </p:nvSpPr>
            <p:spPr bwMode="gray">
              <a:xfrm>
                <a:off x="7416000" y="4175346"/>
                <a:ext cx="1476000" cy="24377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b="1" dirty="0">
                    <a:solidFill>
                      <a:schemeClr val="bg1"/>
                    </a:solidFill>
                  </a:rPr>
                  <a:t>ウェブサイト</a:t>
                </a:r>
                <a:r>
                  <a:rPr lang="en-US" altLang="ja-JP" sz="1050" b="1" dirty="0">
                    <a:solidFill>
                      <a:schemeClr val="bg1"/>
                    </a:solidFill>
                  </a:rPr>
                  <a:t>/SNS</a:t>
                </a:r>
                <a:endParaRPr lang="ja-JP" altLang="en-US" sz="1050" b="1" dirty="0">
                  <a:solidFill>
                    <a:schemeClr val="bg1"/>
                  </a:solidFill>
                </a:endParaRPr>
              </a:p>
            </p:txBody>
          </p:sp>
        </p:grpSp>
      </p:grpSp>
    </p:spTree>
    <p:extLst>
      <p:ext uri="{BB962C8B-B14F-4D97-AF65-F5344CB8AC3E}">
        <p14:creationId xmlns:p14="http://schemas.microsoft.com/office/powerpoint/2010/main" val="2675169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750"/>
                                        <p:tgtEl>
                                          <p:spTgt spid="39"/>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8</a:t>
            </a:fld>
            <a:endParaRPr lang="en-US" altLang="ja-JP" dirty="0"/>
          </a:p>
        </p:txBody>
      </p:sp>
      <p:sp>
        <p:nvSpPr>
          <p:cNvPr id="9" name="Rectangle 7"/>
          <p:cNvSpPr>
            <a:spLocks noChangeArrowheads="1"/>
          </p:cNvSpPr>
          <p:nvPr/>
        </p:nvSpPr>
        <p:spPr bwMode="auto">
          <a:xfrm>
            <a:off x="251520" y="1412775"/>
            <a:ext cx="8640960" cy="962080"/>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デジタルプロモーションを実施する上でまず理解しなくてはいけないものは、</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「コンテンツ」と「トラフィック」です。</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ユーザーが利用できる情報を「コンテンツ」</a:t>
            </a:r>
            <a:r>
              <a:rPr lang="ja-JP" altLang="en-US" sz="2000" dirty="0">
                <a:latin typeface="HGP創英角ｺﾞｼｯｸUB" panose="020B0900000000000000" pitchFamily="50" charset="-128"/>
                <a:ea typeface="HGP創英角ｺﾞｼｯｸUB" panose="020B0900000000000000" pitchFamily="50" charset="-128"/>
              </a:rPr>
              <a:t>と言い、</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訪問ユーザー数（＝アクセス数）を「トラフィック」</a:t>
            </a:r>
            <a:r>
              <a:rPr lang="ja-JP" altLang="en-US" sz="2000" dirty="0">
                <a:latin typeface="HGP創英角ｺﾞｼｯｸUB" panose="020B0900000000000000" pitchFamily="50" charset="-128"/>
                <a:ea typeface="HGP創英角ｺﾞｼｯｸUB" panose="020B0900000000000000" pitchFamily="50" charset="-128"/>
              </a:rPr>
              <a:t>と言います。</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3" name="正方形/長方形 12">
            <a:extLst>
              <a:ext uri="{FF2B5EF4-FFF2-40B4-BE49-F238E27FC236}">
                <a16:creationId xmlns:a16="http://schemas.microsoft.com/office/drawing/2014/main" id="{DE12E62C-4C85-4CA3-B283-FE53A266236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デジタルプロモーションの基本</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10" name="Picture 6" descr="パソコン">
            <a:extLst>
              <a:ext uri="{FF2B5EF4-FFF2-40B4-BE49-F238E27FC236}">
                <a16:creationId xmlns:a16="http://schemas.microsoft.com/office/drawing/2014/main" id="{BD4B2C07-9E5A-4E1A-8BB2-0AD5BFD68F08}"/>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9914" b="89224" l="5603" r="93966">
                        <a14:foregroundMark x1="19828" y1="73707" x2="19828" y2="73707"/>
                      </a14:backgroundRemoval>
                    </a14:imgEffect>
                  </a14:imgLayer>
                </a14:imgProps>
              </a:ext>
              <a:ext uri="{28A0092B-C50C-407E-A947-70E740481C1C}">
                <a14:useLocalDpi xmlns:a14="http://schemas.microsoft.com/office/drawing/2010/main" val="0"/>
              </a:ext>
            </a:extLst>
          </a:blip>
          <a:srcRect/>
          <a:stretch>
            <a:fillRect/>
          </a:stretch>
        </p:blipFill>
        <p:spPr bwMode="auto">
          <a:xfrm>
            <a:off x="965659" y="3230816"/>
            <a:ext cx="1803094" cy="1803094"/>
          </a:xfrm>
          <a:prstGeom prst="rect">
            <a:avLst/>
          </a:prstGeom>
          <a:noFill/>
          <a:extLst>
            <a:ext uri="{909E8E84-426E-40DD-AFC4-6F175D3DCCD1}">
              <a14:hiddenFill xmlns:a14="http://schemas.microsoft.com/office/drawing/2010/main">
                <a:solidFill>
                  <a:srgbClr val="FFFFFF"/>
                </a:solidFill>
              </a14:hiddenFill>
            </a:ext>
          </a:extLst>
        </p:spPr>
      </p:pic>
      <p:pic>
        <p:nvPicPr>
          <p:cNvPr id="4" name="図 3">
            <a:extLst>
              <a:ext uri="{FF2B5EF4-FFF2-40B4-BE49-F238E27FC236}">
                <a16:creationId xmlns:a16="http://schemas.microsoft.com/office/drawing/2014/main" id="{95BBFB79-FD89-4CF0-ACBF-C48763C340A6}"/>
              </a:ext>
            </a:extLst>
          </p:cNvPr>
          <p:cNvPicPr>
            <a:picLocks noChangeAspect="1"/>
          </p:cNvPicPr>
          <p:nvPr/>
        </p:nvPicPr>
        <p:blipFill>
          <a:blip r:embed="rId5"/>
          <a:stretch>
            <a:fillRect/>
          </a:stretch>
        </p:blipFill>
        <p:spPr>
          <a:xfrm>
            <a:off x="6708830" y="3486436"/>
            <a:ext cx="1508891" cy="1204064"/>
          </a:xfrm>
          <a:prstGeom prst="rect">
            <a:avLst/>
          </a:prstGeom>
        </p:spPr>
      </p:pic>
      <p:pic>
        <p:nvPicPr>
          <p:cNvPr id="14" name="図 13">
            <a:extLst>
              <a:ext uri="{FF2B5EF4-FFF2-40B4-BE49-F238E27FC236}">
                <a16:creationId xmlns:a16="http://schemas.microsoft.com/office/drawing/2014/main" id="{1052C29E-B52C-4EF4-9D64-EF1740E8BCD3}"/>
              </a:ext>
            </a:extLst>
          </p:cNvPr>
          <p:cNvPicPr>
            <a:picLocks noChangeAspect="1"/>
          </p:cNvPicPr>
          <p:nvPr/>
        </p:nvPicPr>
        <p:blipFill>
          <a:blip r:embed="rId5"/>
          <a:stretch>
            <a:fillRect/>
          </a:stretch>
        </p:blipFill>
        <p:spPr>
          <a:xfrm>
            <a:off x="5004048" y="5537304"/>
            <a:ext cx="1508891" cy="1204064"/>
          </a:xfrm>
          <a:prstGeom prst="rect">
            <a:avLst/>
          </a:prstGeom>
        </p:spPr>
      </p:pic>
      <p:pic>
        <p:nvPicPr>
          <p:cNvPr id="16" name="図 15">
            <a:extLst>
              <a:ext uri="{FF2B5EF4-FFF2-40B4-BE49-F238E27FC236}">
                <a16:creationId xmlns:a16="http://schemas.microsoft.com/office/drawing/2014/main" id="{A594C9C7-F658-4E58-8DDE-4CE0227EFE0E}"/>
              </a:ext>
            </a:extLst>
          </p:cNvPr>
          <p:cNvPicPr>
            <a:picLocks noChangeAspect="1"/>
          </p:cNvPicPr>
          <p:nvPr/>
        </p:nvPicPr>
        <p:blipFill>
          <a:blip r:embed="rId5"/>
          <a:stretch>
            <a:fillRect/>
          </a:stretch>
        </p:blipFill>
        <p:spPr>
          <a:xfrm>
            <a:off x="5004048" y="2416724"/>
            <a:ext cx="1508891" cy="1204064"/>
          </a:xfrm>
          <a:prstGeom prst="rect">
            <a:avLst/>
          </a:prstGeom>
        </p:spPr>
      </p:pic>
      <p:sp>
        <p:nvSpPr>
          <p:cNvPr id="17" name="テキスト ボックス 16">
            <a:extLst>
              <a:ext uri="{FF2B5EF4-FFF2-40B4-BE49-F238E27FC236}">
                <a16:creationId xmlns:a16="http://schemas.microsoft.com/office/drawing/2014/main" id="{9F07B5AD-229E-42E2-BE03-A011F2667BAC}"/>
              </a:ext>
            </a:extLst>
          </p:cNvPr>
          <p:cNvSpPr txBox="1"/>
          <p:nvPr/>
        </p:nvSpPr>
        <p:spPr>
          <a:xfrm>
            <a:off x="457621" y="4929716"/>
            <a:ext cx="3168352" cy="707886"/>
          </a:xfrm>
          <a:prstGeom prst="rect">
            <a:avLst/>
          </a:prstGeom>
          <a:solidFill>
            <a:schemeClr val="tx1"/>
          </a:solidFill>
        </p:spPr>
        <p:txBody>
          <a:bodyPr wrap="squar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①　コンテンツ</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ユーザーが利用できる情報</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cxnSp>
        <p:nvCxnSpPr>
          <p:cNvPr id="18" name="直線矢印コネクタ 17">
            <a:extLst>
              <a:ext uri="{FF2B5EF4-FFF2-40B4-BE49-F238E27FC236}">
                <a16:creationId xmlns:a16="http://schemas.microsoft.com/office/drawing/2014/main" id="{21F8A2BF-0B3D-4EB3-9092-8436EC59A13E}"/>
              </a:ext>
            </a:extLst>
          </p:cNvPr>
          <p:cNvCxnSpPr>
            <a:cxnSpLocks/>
            <a:endCxn id="16" idx="1"/>
          </p:cNvCxnSpPr>
          <p:nvPr/>
        </p:nvCxnSpPr>
        <p:spPr>
          <a:xfrm flipV="1">
            <a:off x="3211487" y="3018756"/>
            <a:ext cx="1792561" cy="1164026"/>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A9D9E1D4-4B6B-4FC1-8DB6-AA0D0BCFB017}"/>
              </a:ext>
            </a:extLst>
          </p:cNvPr>
          <p:cNvCxnSpPr>
            <a:cxnSpLocks/>
          </p:cNvCxnSpPr>
          <p:nvPr/>
        </p:nvCxnSpPr>
        <p:spPr>
          <a:xfrm>
            <a:off x="3203848" y="4309946"/>
            <a:ext cx="3536323" cy="0"/>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5B8D45C0-EE1C-484E-9930-E9A778400911}"/>
              </a:ext>
            </a:extLst>
          </p:cNvPr>
          <p:cNvCxnSpPr>
            <a:cxnSpLocks/>
          </p:cNvCxnSpPr>
          <p:nvPr/>
        </p:nvCxnSpPr>
        <p:spPr>
          <a:xfrm>
            <a:off x="3211487" y="4437112"/>
            <a:ext cx="1676514" cy="1548884"/>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082A87A1-C543-4A5A-B8BB-2A0B299E1848}"/>
              </a:ext>
            </a:extLst>
          </p:cNvPr>
          <p:cNvSpPr txBox="1"/>
          <p:nvPr/>
        </p:nvSpPr>
        <p:spPr>
          <a:xfrm>
            <a:off x="5429894" y="4929029"/>
            <a:ext cx="3451635" cy="707886"/>
          </a:xfrm>
          <a:prstGeom prst="rect">
            <a:avLst/>
          </a:prstGeom>
          <a:solidFill>
            <a:schemeClr val="tx1"/>
          </a:solidFill>
        </p:spPr>
        <p:txBody>
          <a:bodyPr wrap="squar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トラフィック</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ユーザー訪問数＝アクセス数</a:t>
            </a: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p:txBody>
      </p:sp>
      <p:pic>
        <p:nvPicPr>
          <p:cNvPr id="5122" name="Picture 2" descr="SNSの吹き出し">
            <a:extLst>
              <a:ext uri="{FF2B5EF4-FFF2-40B4-BE49-F238E27FC236}">
                <a16:creationId xmlns:a16="http://schemas.microsoft.com/office/drawing/2014/main" id="{F0B476AF-04D6-47A6-89A2-6F6B5DA13DA5}"/>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047815" y="2433463"/>
            <a:ext cx="1163672" cy="1163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9355422"/>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2500</Words>
  <Application>Microsoft Office PowerPoint</Application>
  <PresentationFormat>画面に合わせる (4:3)</PresentationFormat>
  <Paragraphs>390</Paragraphs>
  <Slides>44</Slides>
  <Notes>43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44</vt:i4>
      </vt:variant>
    </vt:vector>
  </HeadingPairs>
  <TitlesOfParts>
    <vt:vector size="50" baseType="lpstr">
      <vt:lpstr>HGP創英角ｺﾞｼｯｸUB</vt:lpstr>
      <vt:lpstr>Meiryo UI</vt:lpstr>
      <vt:lpstr>メイリオ</vt:lpstr>
      <vt:lpstr>Arial</vt:lpstr>
      <vt:lpstr>Wingdings</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個人演習①</vt:lpstr>
      <vt:lpstr>個人演習②</vt:lpstr>
      <vt:lpstr>個人演習②</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2021-01-19T00:54:41Z</dcterms:created>
  <dcterms:modified xsi:type="dcterms:W3CDTF">2021-01-19T00:54:57Z</dcterms:modified>
</cp:coreProperties>
</file>