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371" r:id="rId2"/>
    <p:sldId id="587" r:id="rId3"/>
    <p:sldId id="896" r:id="rId4"/>
    <p:sldId id="811" r:id="rId5"/>
    <p:sldId id="822" r:id="rId6"/>
    <p:sldId id="850" r:id="rId7"/>
  </p:sldIdLst>
  <p:sldSz cx="9144000" cy="6858000" type="screen4x3"/>
  <p:notesSz cx="6858000" cy="987425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作成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00"/>
    <a:srgbClr val="002060"/>
    <a:srgbClr val="85A7D1"/>
    <a:srgbClr val="FF66CC"/>
    <a:srgbClr val="FFCC66"/>
    <a:srgbClr val="CC0000"/>
    <a:srgbClr val="EFD0CF"/>
    <a:srgbClr val="DD9F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71" autoAdjust="0"/>
    <p:restoredTop sz="96403" autoAdjust="0"/>
  </p:normalViewPr>
  <p:slideViewPr>
    <p:cSldViewPr>
      <p:cViewPr varScale="1">
        <p:scale>
          <a:sx n="72" d="100"/>
          <a:sy n="72" d="100"/>
        </p:scale>
        <p:origin x="1608" y="72"/>
      </p:cViewPr>
      <p:guideLst>
        <p:guide orient="horz" pos="40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816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9B5D7B2-11EC-47BA-8B07-DAD2788A1366}" type="datetimeFigureOut">
              <a:rPr lang="ja-JP" altLang="en-US"/>
              <a:pPr>
                <a:defRPr/>
              </a:pPr>
              <a:t>2021/1/19</a:t>
            </a:fld>
            <a:endParaRPr lang="en-US" altLang="ja-JP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816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0A3F886-12BB-41A7-9039-6BEC7A08590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9639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816" y="0"/>
            <a:ext cx="2971586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2025" y="741363"/>
            <a:ext cx="4935538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123" y="4690308"/>
            <a:ext cx="5485760" cy="444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816" y="9379042"/>
            <a:ext cx="2971586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5" tIns="45676" rIns="91355" bIns="4567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2E55AFE-6899-41F3-A97F-4875B8A008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1287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792A2AE-FD88-431D-9599-A4694DF593A3}" type="slidenum">
              <a:rPr lang="en-US" altLang="ja-JP" smtClean="0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0</a:t>
            </a:fld>
            <a:endParaRPr lang="en-US" altLang="ja-JP" dirty="0">
              <a:ea typeface="ＭＳ Ｐゴシック" pitchFamily="50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264325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4112477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1538" indent="-285207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0828" indent="-228166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7160" indent="-228166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3491" indent="-228166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09822" indent="-22816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6154" indent="-22816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2485" indent="-22816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78816" indent="-22816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578988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428" indent="-28554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219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9077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5955" indent="-2284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2834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9713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6592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3471" indent="-2284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152937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057" indent="-285406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1626" indent="-228326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598277" indent="-228326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4927" indent="-228326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1578" indent="-228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68228" indent="-228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4879" indent="-228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1529" indent="-228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F74876-D6C5-4379-B1D5-859BF227BADD}" type="slidenum">
              <a:rPr lang="en-US" altLang="ja-JP" smtClean="0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n-US" altLang="ja-JP" dirty="0">
              <a:ea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578547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572000" y="3573463"/>
            <a:ext cx="4572000" cy="142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3573463"/>
            <a:ext cx="4572000" cy="1428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125" name="タイトル プレースホルダ 1"/>
          <p:cNvSpPr>
            <a:spLocks noGrp="1"/>
          </p:cNvSpPr>
          <p:nvPr>
            <p:ph type="ctrTitle"/>
          </p:nvPr>
        </p:nvSpPr>
        <p:spPr>
          <a:xfrm>
            <a:off x="685800" y="1916113"/>
            <a:ext cx="7772400" cy="147002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26" name="テキスト プレースホルダ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8EF7CC49-4002-4B27-9AB7-E5A85B8BE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23275" y="6492875"/>
            <a:ext cx="7207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79739-F4A8-44EB-8B8E-F3F060272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2554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6A8FD-243E-4077-B62B-AF8657898FF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96261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6172F-DEF7-441A-824B-771C933C828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0196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5784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57847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94FDB-DB27-4703-81FB-A167754BB8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8782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222D2C6-C92D-4C54-9C6C-5C9F7B0243E9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4293096"/>
            <a:ext cx="8693150" cy="0"/>
          </a:xfrm>
          <a:prstGeom prst="line">
            <a:avLst/>
          </a:prstGeom>
          <a:noFill/>
          <a:ln w="28575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D7A287B-4818-45E5-82EC-2B37B8559C38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-14288" y="4364534"/>
            <a:ext cx="8574088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433E1045-7D53-4D02-A131-1DB14B6D473F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4435971"/>
            <a:ext cx="8426450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sp>
        <p:nvSpPr>
          <p:cNvPr id="13" name="スライド番号プレースホルダ 5">
            <a:extLst>
              <a:ext uri="{FF2B5EF4-FFF2-40B4-BE49-F238E27FC236}">
                <a16:creationId xmlns:a16="http://schemas.microsoft.com/office/drawing/2014/main" id="{D49CDE9B-F5C2-4A0D-B5AF-4A3409D7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23275" y="6492875"/>
            <a:ext cx="7207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79739-F4A8-44EB-8B8E-F3F060272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04502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79739-F4A8-44EB-8B8E-F3F060272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42266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7D0AE-9E03-46D1-A315-852BA605F82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39876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79818-8D6A-4348-9850-BF174C0306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00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5D233-20F8-46A4-8E13-096D2BEC49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709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9EE06-72B7-4E05-9460-672836B4F3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0658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A4364-EDBA-46AC-9496-BEE3D04CE7A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3263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20A48-7172-452F-BD7A-EFF61CDF865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656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6" name="直線コネクタ 6"/>
          <p:cNvCxnSpPr>
            <a:cxnSpLocks noChangeShapeType="1"/>
          </p:cNvCxnSpPr>
          <p:nvPr/>
        </p:nvCxnSpPr>
        <p:spPr bwMode="auto">
          <a:xfrm>
            <a:off x="0" y="549275"/>
            <a:ext cx="8693150" cy="0"/>
          </a:xfrm>
          <a:prstGeom prst="line">
            <a:avLst/>
          </a:prstGeom>
          <a:noFill/>
          <a:ln w="28575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7" name="直線コネクタ 7"/>
          <p:cNvCxnSpPr>
            <a:cxnSpLocks noChangeShapeType="1"/>
          </p:cNvCxnSpPr>
          <p:nvPr/>
        </p:nvCxnSpPr>
        <p:spPr bwMode="auto">
          <a:xfrm>
            <a:off x="-14288" y="620713"/>
            <a:ext cx="8574088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cxnSp>
        <p:nvCxnSpPr>
          <p:cNvPr id="1028" name="直線コネクタ 8"/>
          <p:cNvCxnSpPr>
            <a:cxnSpLocks noChangeShapeType="1"/>
          </p:cNvCxnSpPr>
          <p:nvPr/>
        </p:nvCxnSpPr>
        <p:spPr bwMode="auto">
          <a:xfrm>
            <a:off x="0" y="692150"/>
            <a:ext cx="8426450" cy="0"/>
          </a:xfrm>
          <a:prstGeom prst="line">
            <a:avLst/>
          </a:prstGeom>
          <a:noFill/>
          <a:ln w="28575" algn="ctr">
            <a:solidFill>
              <a:schemeClr val="accent5"/>
            </a:solidFill>
            <a:round/>
            <a:headEnd/>
            <a:tailEnd/>
          </a:ln>
        </p:spPr>
      </p:cxnSp>
      <p:sp>
        <p:nvSpPr>
          <p:cNvPr id="1029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0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05251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2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423275" y="6492875"/>
            <a:ext cx="720725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22"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buFont typeface="+mj-lt"/>
              <a:buAutoNum type="arabicPeriod" startAt="22"/>
              <a:defRPr/>
            </a:pPr>
            <a:fld id="{655BE33C-BF52-4619-A042-36DD7DEB5097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37" r:id="rId2"/>
    <p:sldLayoutId id="2147484326" r:id="rId3"/>
    <p:sldLayoutId id="2147484327" r:id="rId4"/>
    <p:sldLayoutId id="2147484328" r:id="rId5"/>
    <p:sldLayoutId id="2147484329" r:id="rId6"/>
    <p:sldLayoutId id="2147484330" r:id="rId7"/>
    <p:sldLayoutId id="2147484331" r:id="rId8"/>
    <p:sldLayoutId id="2147484332" r:id="rId9"/>
    <p:sldLayoutId id="2147484333" r:id="rId10"/>
    <p:sldLayoutId id="2147484334" r:id="rId11"/>
    <p:sldLayoutId id="2147484335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219714" y="1772816"/>
            <a:ext cx="8642350" cy="185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第</a:t>
            </a:r>
            <a:r>
              <a:rPr lang="en-US" altLang="ja-JP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22</a:t>
            </a:r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回</a:t>
            </a:r>
            <a:endParaRPr lang="en-US" altLang="ja-JP" sz="36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eaLnBrk="1" hangingPunct="1"/>
            <a:r>
              <a:rPr lang="ja-JP" altLang="en-US" sz="3600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データを使用した分析と観光メニュー実習</a:t>
            </a:r>
            <a:endParaRPr lang="ja-JP" altLang="en-US" sz="39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  <a:p>
            <a:pPr eaLnBrk="1" hangingPunct="1"/>
            <a:r>
              <a:rPr lang="ja-JP" altLang="en-US" b="1" kern="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「戦略書の作成・演習」</a:t>
            </a:r>
            <a:endParaRPr lang="en-US" altLang="ja-JP" sz="2400" b="1" kern="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68B7C6B-55A9-4D48-8BDA-BA82AECC4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0</a:t>
            </a:fld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C41280AF-01EB-4FC8-8CEE-3E49727CF5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764" y="1484784"/>
            <a:ext cx="8820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algn="dist" eaLnBrk="1" hangingPunct="1"/>
            <a:r>
              <a:rPr lang="ja-JP" altLang="en-US" sz="2400" b="1" kern="0" dirty="0">
                <a:latin typeface="Meiryo UI" pitchFamily="50" charset="-128"/>
                <a:ea typeface="Meiryo UI" pitchFamily="50" charset="-128"/>
              </a:rPr>
              <a:t>１．</a:t>
            </a:r>
            <a:r>
              <a:rPr lang="ja-JP" altLang="en-US" sz="2400" b="1" kern="0">
                <a:latin typeface="Meiryo UI" pitchFamily="50" charset="-128"/>
                <a:ea typeface="Meiryo UI" pitchFamily="50" charset="-128"/>
              </a:rPr>
              <a:t>観光マーケティングデータ</a:t>
            </a:r>
            <a:r>
              <a:rPr lang="ja-JP" altLang="en-US" sz="2400" b="1" kern="0" dirty="0">
                <a:latin typeface="Meiryo UI" pitchFamily="50" charset="-128"/>
                <a:ea typeface="Meiryo UI" pitchFamily="50" charset="-128"/>
              </a:rPr>
              <a:t>を</a:t>
            </a:r>
            <a:r>
              <a:rPr lang="ja-JP" altLang="en-US" sz="2400" b="1" kern="0">
                <a:latin typeface="Meiryo UI" pitchFamily="50" charset="-128"/>
                <a:ea typeface="Meiryo UI" pitchFamily="50" charset="-128"/>
              </a:rPr>
              <a:t>活用</a:t>
            </a:r>
            <a:r>
              <a:rPr lang="ja-JP" altLang="en-US" sz="2400" b="1" kern="0" dirty="0">
                <a:latin typeface="Meiryo UI" pitchFamily="50" charset="-128"/>
                <a:ea typeface="Meiryo UI" pitchFamily="50" charset="-128"/>
              </a:rPr>
              <a:t>した戦略書の作成・・・・・・Ｐ</a:t>
            </a:r>
            <a:r>
              <a:rPr lang="en-US" altLang="ja-JP" sz="2400" b="1" kern="0" dirty="0">
                <a:latin typeface="Meiryo UI" pitchFamily="50" charset="-128"/>
                <a:ea typeface="Meiryo UI" pitchFamily="50" charset="-128"/>
              </a:rPr>
              <a:t>2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85731751-D6E7-4396-A329-FB905843CBF5}"/>
              </a:ext>
            </a:extLst>
          </p:cNvPr>
          <p:cNvSpPr/>
          <p:nvPr/>
        </p:nvSpPr>
        <p:spPr>
          <a:xfrm>
            <a:off x="107504" y="850433"/>
            <a:ext cx="1728192" cy="418327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目次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48A529F-4EB4-4D1B-9256-A42D2F37B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81687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5CC7045-D817-40AE-A39F-F7D15D7F9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175F7BD-66DE-47B7-81D1-75ED51FFC382}"/>
              </a:ext>
            </a:extLst>
          </p:cNvPr>
          <p:cNvSpPr/>
          <p:nvPr/>
        </p:nvSpPr>
        <p:spPr>
          <a:xfrm>
            <a:off x="117227" y="3636314"/>
            <a:ext cx="8729710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320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マーケティング・データの活用した戦略書の作成</a:t>
            </a:r>
            <a:endParaRPr lang="en-US" altLang="ja-JP" sz="32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6247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171564A6-A733-473B-A417-3FF25BBCC887}"/>
              </a:ext>
            </a:extLst>
          </p:cNvPr>
          <p:cNvSpPr/>
          <p:nvPr/>
        </p:nvSpPr>
        <p:spPr>
          <a:xfrm>
            <a:off x="179511" y="764705"/>
            <a:ext cx="3603400" cy="504055"/>
          </a:xfrm>
          <a:prstGeom prst="rect">
            <a:avLst/>
          </a:prstGeom>
          <a:solidFill>
            <a:srgbClr val="00006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学習目標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2F45DA9-1706-441F-9F38-3C90317FB55B}"/>
              </a:ext>
            </a:extLst>
          </p:cNvPr>
          <p:cNvSpPr/>
          <p:nvPr/>
        </p:nvSpPr>
        <p:spPr>
          <a:xfrm>
            <a:off x="107504" y="1386533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l">
              <a:buFont typeface="+mj-lt"/>
              <a:buAutoNum type="arabicPeriod"/>
            </a:pP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Meiryo UI" pitchFamily="50" charset="-128"/>
              </a:rPr>
              <a:t>マーケティング戦略書の作成演習</a:t>
            </a:r>
          </a:p>
          <a:p>
            <a:pPr algn="l"/>
            <a:endParaRPr lang="en-US" altLang="ja-JP" sz="3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Meiryo UI" pitchFamily="50" charset="-128"/>
            </a:endParaRPr>
          </a:p>
        </p:txBody>
      </p:sp>
      <p:sp>
        <p:nvSpPr>
          <p:cNvPr id="2" name="矢印: 右 1">
            <a:extLst>
              <a:ext uri="{FF2B5EF4-FFF2-40B4-BE49-F238E27FC236}">
                <a16:creationId xmlns:a16="http://schemas.microsoft.com/office/drawing/2014/main" id="{E27E4888-47A0-4B85-B78B-FDD4394AFF03}"/>
              </a:ext>
            </a:extLst>
          </p:cNvPr>
          <p:cNvSpPr/>
          <p:nvPr/>
        </p:nvSpPr>
        <p:spPr>
          <a:xfrm>
            <a:off x="107504" y="5157192"/>
            <a:ext cx="1296144" cy="864095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19D4014-B79B-4B6E-AEE2-252D70D9C904}"/>
              </a:ext>
            </a:extLst>
          </p:cNvPr>
          <p:cNvSpPr txBox="1"/>
          <p:nvPr/>
        </p:nvSpPr>
        <p:spPr>
          <a:xfrm>
            <a:off x="1403648" y="5358406"/>
            <a:ext cx="73448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コースの総まとめとしてマーケティング戦略書を作成します</a:t>
            </a:r>
            <a:endParaRPr lang="en-US" altLang="ja-JP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1246633-5FE8-4325-AE17-F65E927CD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9774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4B467AF-1A0B-4D98-B15C-F12C7E4BD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7AA2006-8CF6-4E9A-847F-16BFFEED5111}"/>
              </a:ext>
            </a:extLst>
          </p:cNvPr>
          <p:cNvSpPr/>
          <p:nvPr/>
        </p:nvSpPr>
        <p:spPr>
          <a:xfrm>
            <a:off x="179512" y="3166259"/>
            <a:ext cx="8729710" cy="58477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個人演習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9803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CE6A8FE-EAB2-4B45-99AD-461DB5F622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925" y="114300"/>
            <a:ext cx="8642350" cy="362372"/>
          </a:xfrm>
        </p:spPr>
        <p:txBody>
          <a:bodyPr/>
          <a:lstStyle/>
          <a:p>
            <a:pPr eaLnBrk="1" hangingPunct="1"/>
            <a:r>
              <a:rPr lang="ja-JP" altLang="en-US" sz="1800" dirty="0">
                <a:latin typeface="Meiryo UI" pitchFamily="50" charset="-128"/>
                <a:ea typeface="Meiryo UI" pitchFamily="50" charset="-128"/>
              </a:rPr>
              <a:t>個人演習①</a:t>
            </a:r>
            <a:endParaRPr lang="ja-JP" altLang="ja-JP" sz="1800" dirty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FA84BB0A-5948-44B7-B888-21FD1A9FE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507" y="764706"/>
            <a:ext cx="8735484" cy="64807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indent="-342900" algn="l">
              <a:lnSpc>
                <a:spcPct val="90000"/>
              </a:lnSpc>
              <a:spcBef>
                <a:spcPct val="20000"/>
              </a:spcBef>
            </a:pPr>
            <a:r>
              <a:rPr lang="ja-JP" altLang="en-US" sz="2000" b="1" dirty="0">
                <a:latin typeface="+mn-ea"/>
              </a:rPr>
              <a:t>別紙のマーケティング戦略書を作成しましょう。テーマは自分が働く組織の新しい商品開発案です。どのような顧客にどのような商品・サービスを提供するか考えましょう。</a:t>
            </a:r>
            <a:endParaRPr lang="en-US" altLang="ja-JP" sz="2000" b="1" dirty="0">
              <a:latin typeface="+mn-ea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DAF67AA2-2E1B-4E27-BDBD-760A7C738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556792"/>
            <a:ext cx="8496944" cy="5050274"/>
          </a:xfrm>
          <a:prstGeom prst="rect">
            <a:avLst/>
          </a:prstGeom>
        </p:spPr>
      </p:pic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DEB713D-880A-429F-8ADC-4DEAB53BE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79739-F4A8-44EB-8B8E-F3F060272835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5875575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テーマ">
  <a:themeElements>
    <a:clrScheme name="ユーザー定義 5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999999"/>
      </a:accent5>
      <a:accent6>
        <a:srgbClr val="AE4845"/>
      </a:accent6>
      <a:hlink>
        <a:srgbClr val="0000FF"/>
      </a:hlink>
      <a:folHlink>
        <a:srgbClr val="800080"/>
      </a:folHlink>
    </a:clrScheme>
    <a:fontScheme name="ユーザー定義 12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118</Words>
  <Application>Microsoft Office PowerPoint</Application>
  <PresentationFormat>画面に合わせる (4:3)</PresentationFormat>
  <Paragraphs>23</Paragraphs>
  <Slides>6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HGP創英角ｺﾞｼｯｸUB</vt:lpstr>
      <vt:lpstr>Meiryo UI</vt:lpstr>
      <vt:lpstr>メイリオ</vt:lpstr>
      <vt:lpstr>Arial</vt:lpstr>
      <vt:lpstr>2_Office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個人演習①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2021-01-19T01:33:21Z</dcterms:created>
  <dcterms:modified xsi:type="dcterms:W3CDTF">2021-01-19T01:33:29Z</dcterms:modified>
</cp:coreProperties>
</file>