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 id="2147484338" r:id="rId2"/>
  </p:sldMasterIdLst>
  <p:notesMasterIdLst>
    <p:notesMasterId r:id="rId43"/>
  </p:notesMasterIdLst>
  <p:handoutMasterIdLst>
    <p:handoutMasterId r:id="rId44"/>
  </p:handoutMasterIdLst>
  <p:sldIdLst>
    <p:sldId id="371" r:id="rId3"/>
    <p:sldId id="858" r:id="rId4"/>
    <p:sldId id="854" r:id="rId5"/>
    <p:sldId id="281" r:id="rId6"/>
    <p:sldId id="324" r:id="rId7"/>
    <p:sldId id="344" r:id="rId8"/>
    <p:sldId id="325" r:id="rId9"/>
    <p:sldId id="326" r:id="rId10"/>
    <p:sldId id="327" r:id="rId11"/>
    <p:sldId id="328" r:id="rId12"/>
    <p:sldId id="905" r:id="rId13"/>
    <p:sldId id="266" r:id="rId14"/>
    <p:sldId id="282" r:id="rId15"/>
    <p:sldId id="289" r:id="rId16"/>
    <p:sldId id="290" r:id="rId17"/>
    <p:sldId id="288" r:id="rId18"/>
    <p:sldId id="291" r:id="rId19"/>
    <p:sldId id="292" r:id="rId20"/>
    <p:sldId id="908" r:id="rId21"/>
    <p:sldId id="906" r:id="rId22"/>
    <p:sldId id="262" r:id="rId23"/>
    <p:sldId id="286" r:id="rId24"/>
    <p:sldId id="267" r:id="rId25"/>
    <p:sldId id="330" r:id="rId26"/>
    <p:sldId id="287" r:id="rId27"/>
    <p:sldId id="331" r:id="rId28"/>
    <p:sldId id="274" r:id="rId29"/>
    <p:sldId id="907" r:id="rId30"/>
    <p:sldId id="264" r:id="rId31"/>
    <p:sldId id="333" r:id="rId32"/>
    <p:sldId id="293" r:id="rId33"/>
    <p:sldId id="295" r:id="rId34"/>
    <p:sldId id="294" r:id="rId35"/>
    <p:sldId id="296" r:id="rId36"/>
    <p:sldId id="297" r:id="rId37"/>
    <p:sldId id="334" r:id="rId38"/>
    <p:sldId id="335" r:id="rId39"/>
    <p:sldId id="336" r:id="rId40"/>
    <p:sldId id="301" r:id="rId41"/>
    <p:sldId id="337" r:id="rId42"/>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C0504D"/>
    <a:srgbClr val="85A7D1"/>
    <a:srgbClr val="FFCC66"/>
    <a:srgbClr val="0F2D69"/>
    <a:srgbClr val="FFFFFF"/>
    <a:srgbClr val="999999"/>
    <a:srgbClr val="000000"/>
    <a:srgbClr val="FF00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962" autoAdjust="0"/>
    <p:restoredTop sz="96403" autoAdjust="0"/>
  </p:normalViewPr>
  <p:slideViewPr>
    <p:cSldViewPr>
      <p:cViewPr varScale="1">
        <p:scale>
          <a:sx n="72" d="100"/>
          <a:sy n="72" d="100"/>
        </p:scale>
        <p:origin x="696"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85318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18</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600424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7EFA6E79-BD2D-4C64-BCCB-8723899595FB}"/>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432B4B-5D88-2A41-85E1-02440FE01B1D}"/>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B92D109-A9EA-234A-B10E-744373E544A4}"/>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8482FFE-03DE-B74A-B830-F4115649D017}"/>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42FDE3DF-FA89-FF4F-8A4B-5D5F17D75C85}"/>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875207-8C1E-BA47-9485-0590851BEEDE}"/>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743441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3D295B-3778-A248-80D1-87CCF78718F7}"/>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B74B01E-F14A-5145-BFD4-D5FD573D5CDC}"/>
              </a:ext>
            </a:extLst>
          </p:cNvPr>
          <p:cNvSpPr>
            <a:spLocks noGrp="1"/>
          </p:cNvSpPr>
          <p:nvPr>
            <p:ph idx="1"/>
          </p:nvPr>
        </p:nvSpPr>
        <p:spPr>
          <a:xfrm>
            <a:off x="628650" y="1825625"/>
            <a:ext cx="788670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94A7923-AA7C-634F-BD5C-71AD5E0E367C}"/>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A97BA1A-B074-E542-872C-B5C909F662C5}"/>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B1F7546-1DD3-E44F-90AB-86536E437904}"/>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3819242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FC9CF3-EA72-6D46-8E93-AAC6F7D14D0B}"/>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6F618C2-3F7B-F24C-B1C1-00F5A81941B3}"/>
              </a:ext>
            </a:extLst>
          </p:cNvPr>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60B584B-AF0F-F24E-B2B9-1C08D9AFD5A5}"/>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66232204-4B03-B043-92FA-E5F4DC4F5418}"/>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40733FF-A47B-E246-8DB2-8752819E6854}"/>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577699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D4F57B-748C-4D41-A3D3-7773C38874F8}"/>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D794936-2E35-C14E-A05A-528FA0B78BE2}"/>
              </a:ext>
            </a:extLst>
          </p:cNvPr>
          <p:cNvSpPr>
            <a:spLocks noGrp="1"/>
          </p:cNvSpPr>
          <p:nvPr>
            <p:ph sz="half" idx="1"/>
          </p:nvPr>
        </p:nvSpPr>
        <p:spPr>
          <a:xfrm>
            <a:off x="628650" y="1825625"/>
            <a:ext cx="386715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D5D5785-FD94-424A-B3AF-9979F2771CCD}"/>
              </a:ext>
            </a:extLst>
          </p:cNvPr>
          <p:cNvSpPr>
            <a:spLocks noGrp="1"/>
          </p:cNvSpPr>
          <p:nvPr>
            <p:ph sz="half" idx="2"/>
          </p:nvPr>
        </p:nvSpPr>
        <p:spPr>
          <a:xfrm>
            <a:off x="4648200" y="1825625"/>
            <a:ext cx="386715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0CFCEFA-5124-9C4A-A16F-4B2695F6C778}"/>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5DA22EE8-091B-D744-B456-4EA93A428A4F}"/>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842C0F4-80DF-6F4B-822A-F0694513D9BC}"/>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117177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AE3F3F-C351-0148-BB45-A4185A890B62}"/>
              </a:ext>
            </a:extLst>
          </p:cNvPr>
          <p:cNvSpPr>
            <a:spLocks noGrp="1"/>
          </p:cNvSpPr>
          <p:nvPr>
            <p:ph type="title"/>
          </p:nvPr>
        </p:nvSpPr>
        <p:spPr>
          <a:xfrm>
            <a:off x="630238" y="365125"/>
            <a:ext cx="7886700"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EC582C1-B149-9749-B273-E0E665927ADF}"/>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A84FB5B-79D5-694A-BCA6-9A6F8ACD8C28}"/>
              </a:ext>
            </a:extLst>
          </p:cNvPr>
          <p:cNvSpPr>
            <a:spLocks noGrp="1"/>
          </p:cNvSpPr>
          <p:nvPr>
            <p:ph sz="half" idx="2"/>
          </p:nvPr>
        </p:nvSpPr>
        <p:spPr>
          <a:xfrm>
            <a:off x="630238" y="2505075"/>
            <a:ext cx="38687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34D564A-AAF4-EF4E-B5DC-E9EE4F87335B}"/>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6D5CE9D-EE01-3642-8227-33FC8BEBD671}"/>
              </a:ext>
            </a:extLst>
          </p:cNvPr>
          <p:cNvSpPr>
            <a:spLocks noGrp="1"/>
          </p:cNvSpPr>
          <p:nvPr>
            <p:ph sz="quarter" idx="4"/>
          </p:nvPr>
        </p:nvSpPr>
        <p:spPr>
          <a:xfrm>
            <a:off x="4629150" y="2505075"/>
            <a:ext cx="3887788"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44EA211-FA9F-1B47-A30F-E83E1CD2EF5D}"/>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4D49EE0-CB73-E44A-BE7E-8D7481EB96C7}"/>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6B7CD7C-D8C6-E140-B218-66C727BF990F}"/>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845019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60CC3A-9E6F-2941-B327-9FDF89F46D05}"/>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7AB083B-ED71-EB4A-A631-E7C7AD488D20}"/>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4" name="フッター プレースホルダー 3">
            <a:extLst>
              <a:ext uri="{FF2B5EF4-FFF2-40B4-BE49-F238E27FC236}">
                <a16:creationId xmlns:a16="http://schemas.microsoft.com/office/drawing/2014/main" id="{3CC1D156-CAE4-154E-976A-9408E0F00D5D}"/>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A3540E0-74C9-0646-B589-981021DFF30D}"/>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022161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0A83FC7-E180-8543-81EC-AB490C6C57E1}"/>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3" name="フッター プレースホルダー 2">
            <a:extLst>
              <a:ext uri="{FF2B5EF4-FFF2-40B4-BE49-F238E27FC236}">
                <a16:creationId xmlns:a16="http://schemas.microsoft.com/office/drawing/2014/main" id="{0A6F1508-990E-7446-83F1-A6BDE1C5DB09}"/>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82077F-83CD-6B4A-A558-4945C23AC919}"/>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290124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D3B9B8-4FD7-E94A-9C67-71BB04E96B6B}"/>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EAB41B-C28D-C24E-92A9-5D4ABBCC3C8A}"/>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9D1D8EC-B861-5A4D-A011-8D61558CBCAE}"/>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9E08CEB-5B90-2145-B048-D7F9E1B04625}"/>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C864410-1C87-EE47-B9C3-83D9D5B36962}"/>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3BDBB5-81C4-EE47-8ED7-5298BF4EDD32}"/>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8433165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56264B-EB8A-B94B-9633-394DBD0D931C}"/>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6DDBA61-8E08-7F42-8B3E-AE7316FC5C97}"/>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7CC93CB-971D-3448-93A2-F50D5D6267C7}"/>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B87FA4-D05E-9547-AAAB-952E24694DE2}"/>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30EA3581-FEED-1049-BF95-D874225BD392}"/>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8B5B94-E1D2-1F43-AB74-CE5613623BF2}"/>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3499693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D3CD5D-9EE9-ED46-8467-ACE9CEAA74E3}"/>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C1AA0E8-EE4D-C24B-814E-FB72CD4907C9}"/>
              </a:ext>
            </a:extLst>
          </p:cNvPr>
          <p:cNvSpPr>
            <a:spLocks noGrp="1"/>
          </p:cNvSpPr>
          <p:nvPr>
            <p:ph type="body" orient="vert" idx="1"/>
          </p:nvPr>
        </p:nvSpPr>
        <p:spPr>
          <a:xfrm>
            <a:off x="628650" y="1825625"/>
            <a:ext cx="7886700"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A52B622-EFFD-4745-9BC8-98DD68419BE9}"/>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90D513EA-584A-384F-9A67-1846B4CF94C4}"/>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AF22CD-6CA9-784C-8ED3-8661E953F6DD}"/>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1391466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785277-3FAC-C342-9668-12CFB05A59D3}"/>
              </a:ext>
            </a:extLst>
          </p:cNvPr>
          <p:cNvSpPr>
            <a:spLocks noGrp="1"/>
          </p:cNvSpPr>
          <p:nvPr>
            <p:ph type="title" orient="vert"/>
          </p:nvPr>
        </p:nvSpPr>
        <p:spPr>
          <a:xfrm>
            <a:off x="6543675" y="365125"/>
            <a:ext cx="1971675"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67CC4B9-8D4E-4845-80A7-824E18A4D59F}"/>
              </a:ext>
            </a:extLst>
          </p:cNvPr>
          <p:cNvSpPr>
            <a:spLocks noGrp="1"/>
          </p:cNvSpPr>
          <p:nvPr>
            <p:ph type="body" orient="vert" idx="1"/>
          </p:nvPr>
        </p:nvSpPr>
        <p:spPr>
          <a:xfrm>
            <a:off x="628650" y="365125"/>
            <a:ext cx="5762625"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4DF222-6FBF-3B4E-99B2-C51523B32682}"/>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3BEB8BA-3200-804D-80BD-2FE9DB4D2CB0}"/>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C4F0B0-379E-784A-AD2C-135D0F428E43}"/>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678096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56FFE4-A5C4-784F-8939-B35EE04186B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BA1102A-D315-9145-AE5C-E932D785576E}"/>
              </a:ext>
            </a:extLst>
          </p:cNvPr>
          <p:cNvSpPr>
            <a:spLocks noGrp="1"/>
          </p:cNvSpPr>
          <p:nvPr>
            <p:ph type="dt" sz="half" idx="10"/>
          </p:nvPr>
        </p:nvSpPr>
        <p:spPr/>
        <p:txBody>
          <a:bodyPr/>
          <a:lstStyle/>
          <a:p>
            <a:pPr>
              <a:defRPr/>
            </a:pPr>
            <a:endParaRPr lang="ja-JP" altLang="en-US"/>
          </a:p>
        </p:txBody>
      </p:sp>
      <p:sp>
        <p:nvSpPr>
          <p:cNvPr id="4" name="スライド番号プレースホルダー 3">
            <a:extLst>
              <a:ext uri="{FF2B5EF4-FFF2-40B4-BE49-F238E27FC236}">
                <a16:creationId xmlns:a16="http://schemas.microsoft.com/office/drawing/2014/main" id="{658D0452-0974-114A-A90C-BA38F458314B}"/>
              </a:ext>
            </a:extLst>
          </p:cNvPr>
          <p:cNvSpPr>
            <a:spLocks noGrp="1"/>
          </p:cNvSpPr>
          <p:nvPr>
            <p:ph type="sldNum" sz="quarter" idx="11"/>
          </p:nvPr>
        </p:nvSpPr>
        <p:spPr/>
        <p:txBody>
          <a:bodyPr/>
          <a:lstStyle/>
          <a:p>
            <a:pPr>
              <a:defRPr/>
            </a:pPr>
            <a:fld id="{655BE33C-BF52-4619-A042-36DD7DEB5097}" type="slidenum">
              <a:rPr lang="ja-JP" altLang="en-US" smtClean="0"/>
              <a:pPr>
                <a:defRPr/>
              </a:pPr>
              <a:t>‹#›</a:t>
            </a:fld>
            <a:endParaRPr lang="ja-JP" altLang="en-US"/>
          </a:p>
        </p:txBody>
      </p:sp>
    </p:spTree>
    <p:extLst>
      <p:ext uri="{BB962C8B-B14F-4D97-AF65-F5344CB8AC3E}">
        <p14:creationId xmlns:p14="http://schemas.microsoft.com/office/powerpoint/2010/main" val="2250016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13"/>
              <a:defRPr sz="1200">
                <a:solidFill>
                  <a:schemeClr val="tx1">
                    <a:tint val="75000"/>
                  </a:schemeClr>
                </a:solidFill>
                <a:latin typeface="+mn-lt"/>
                <a:ea typeface="+mn-ea"/>
              </a:defRPr>
            </a:lvl1pPr>
          </a:lstStyle>
          <a:p>
            <a:pPr>
              <a:buFont typeface="+mj-lt"/>
              <a:buAutoNum type="arabicPeriod" startAt="13"/>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26" r:id="rId2"/>
    <p:sldLayoutId id="2147484327" r:id="rId3"/>
    <p:sldLayoutId id="214748433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スライド番号プレースホルダ 5">
            <a:extLst>
              <a:ext uri="{FF2B5EF4-FFF2-40B4-BE49-F238E27FC236}">
                <a16:creationId xmlns:a16="http://schemas.microsoft.com/office/drawing/2014/main" id="{3F103A08-6176-AD41-B7CC-6703F67E7B0D}"/>
              </a:ext>
            </a:extLst>
          </p:cNvPr>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defRPr sz="1200">
                <a:solidFill>
                  <a:schemeClr val="tx1">
                    <a:tint val="75000"/>
                  </a:schemeClr>
                </a:solidFill>
                <a:latin typeface="+mn-lt"/>
                <a:ea typeface="+mn-ea"/>
              </a:defRPr>
            </a:lvl1pPr>
          </a:lstStyle>
          <a:p>
            <a:pPr>
              <a:defRPr/>
            </a:pPr>
            <a:fld id="{655BE33C-BF52-4619-A042-36DD7DEB5097}" type="slidenum">
              <a:rPr lang="ja-JP" altLang="en-US"/>
              <a:pPr>
                <a:defRPr/>
              </a:pPr>
              <a:t>‹#›</a:t>
            </a:fld>
            <a:endParaRPr lang="ja-JP" altLang="en-US"/>
          </a:p>
        </p:txBody>
      </p:sp>
    </p:spTree>
    <p:extLst>
      <p:ext uri="{BB962C8B-B14F-4D97-AF65-F5344CB8AC3E}">
        <p14:creationId xmlns:p14="http://schemas.microsoft.com/office/powerpoint/2010/main" val="1786021113"/>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38.sv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70272" y="1700808"/>
            <a:ext cx="8642350" cy="329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13</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基本的な統計・ビッグデータ分析のスキル</a:t>
            </a:r>
            <a:endParaRPr lang="en-US" altLang="ja-JP" sz="3600" b="1" kern="0" dirty="0">
              <a:latin typeface="Meiryo UI" pitchFamily="50" charset="-128"/>
              <a:ea typeface="Meiryo UI" pitchFamily="50" charset="-128"/>
              <a:cs typeface="Meiryo UI" pitchFamily="50" charset="-128"/>
            </a:endParaRPr>
          </a:p>
        </p:txBody>
      </p:sp>
      <p:sp>
        <p:nvSpPr>
          <p:cNvPr id="5" name="Rectangle 5"/>
          <p:cNvSpPr txBox="1">
            <a:spLocks noChangeArrowheads="1"/>
          </p:cNvSpPr>
          <p:nvPr/>
        </p:nvSpPr>
        <p:spPr bwMode="auto">
          <a:xfrm>
            <a:off x="250825" y="3861048"/>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en-US" altLang="ja-JP" sz="2400" b="1" kern="0" dirty="0">
              <a:latin typeface="Meiryo UI" pitchFamily="50" charset="-128"/>
              <a:ea typeface="Meiryo UI" pitchFamily="50" charset="-128"/>
              <a:cs typeface="Meiryo UI" pitchFamily="50" charset="-128"/>
            </a:endParaRPr>
          </a:p>
        </p:txBody>
      </p:sp>
      <p:sp>
        <p:nvSpPr>
          <p:cNvPr id="4" name="Rectangle 5">
            <a:extLst>
              <a:ext uri="{FF2B5EF4-FFF2-40B4-BE49-F238E27FC236}">
                <a16:creationId xmlns:a16="http://schemas.microsoft.com/office/drawing/2014/main" id="{B8049358-DA08-AB4B-9290-E85FFE028641}"/>
              </a:ext>
            </a:extLst>
          </p:cNvPr>
          <p:cNvSpPr txBox="1">
            <a:spLocks noChangeArrowheads="1"/>
          </p:cNvSpPr>
          <p:nvPr/>
        </p:nvSpPr>
        <p:spPr bwMode="auto">
          <a:xfrm>
            <a:off x="395536" y="3014332"/>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800" b="1" kern="0">
                <a:latin typeface="Meiryo UI"/>
                <a:ea typeface="Meiryo UI"/>
                <a:cs typeface="Meiryo UI" pitchFamily="50" charset="-128"/>
              </a:rPr>
              <a:t>「データの関係性」</a:t>
            </a:r>
          </a:p>
        </p:txBody>
      </p:sp>
      <p:sp>
        <p:nvSpPr>
          <p:cNvPr id="2" name="スライド番号プレースホルダー 1">
            <a:extLst>
              <a:ext uri="{FF2B5EF4-FFF2-40B4-BE49-F238E27FC236}">
                <a16:creationId xmlns:a16="http://schemas.microsoft.com/office/drawing/2014/main" id="{BA43C914-EC36-4043-922A-7D262C7A0C18}"/>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12AA314-DA52-4129-BD7D-3CA2F30942E2}"/>
              </a:ext>
            </a:extLst>
          </p:cNvPr>
          <p:cNvSpPr>
            <a:spLocks noGrp="1"/>
          </p:cNvSpPr>
          <p:nvPr>
            <p:ph idx="1"/>
          </p:nvPr>
        </p:nvSpPr>
        <p:spPr/>
        <p:txBody>
          <a:bodyPr>
            <a:normAutofit/>
          </a:bodyPr>
          <a:lstStyle/>
          <a:p>
            <a:r>
              <a:rPr kumimoji="1" lang="ja-JP" altLang="en-US" sz="1800" dirty="0"/>
              <a:t>ここまで取り扱った相関係数</a:t>
            </a:r>
            <a:r>
              <a:rPr kumimoji="1" lang="en-US" altLang="ja-JP" sz="1800" dirty="0"/>
              <a:t>: </a:t>
            </a:r>
            <a:r>
              <a:rPr kumimoji="1" lang="en-US" altLang="ja-JP" sz="1800" dirty="0" err="1"/>
              <a:t>Peason</a:t>
            </a:r>
            <a:r>
              <a:rPr kumimoji="1" lang="ja-JP" altLang="en-US" sz="1800" dirty="0"/>
              <a:t>の積率相関</a:t>
            </a:r>
            <a:endParaRPr kumimoji="1" lang="en-US" altLang="ja-JP" sz="1800" dirty="0"/>
          </a:p>
          <a:p>
            <a:pPr lvl="1"/>
            <a:r>
              <a:rPr kumimoji="1" lang="ja-JP" altLang="en-US" sz="1800" dirty="0"/>
              <a:t>これは平均値と同じくデータの歪みに弱い。</a:t>
            </a:r>
            <a:endParaRPr lang="en-US" altLang="ja-JP" sz="1800" dirty="0"/>
          </a:p>
          <a:p>
            <a:r>
              <a:rPr kumimoji="1" lang="ja-JP" altLang="en-US" sz="1800" dirty="0"/>
              <a:t>中央値と同じように歪みに強い相関係数</a:t>
            </a:r>
            <a:r>
              <a:rPr kumimoji="1" lang="en-US" altLang="ja-JP" sz="1800" dirty="0"/>
              <a:t>: </a:t>
            </a:r>
            <a:r>
              <a:rPr kumimoji="1" lang="en-US" altLang="ja-JP" sz="1800" dirty="0" err="1"/>
              <a:t>Speaman</a:t>
            </a:r>
            <a:r>
              <a:rPr kumimoji="1" lang="ja-JP" altLang="en-US" sz="1800" dirty="0"/>
              <a:t>の順位相関</a:t>
            </a:r>
            <a:endParaRPr kumimoji="1" lang="en-US" altLang="ja-JP" sz="1800" dirty="0"/>
          </a:p>
          <a:p>
            <a:pPr lvl="1"/>
            <a:r>
              <a:rPr kumimoji="1" lang="ja-JP" altLang="en-US" sz="1800" dirty="0"/>
              <a:t>数値のデータをランキングデータに変換して相関係数を算出する。</a:t>
            </a:r>
            <a:endParaRPr lang="en-US" altLang="ja-JP" sz="1800" dirty="0"/>
          </a:p>
          <a:p>
            <a:r>
              <a:rPr kumimoji="1" lang="en-US" altLang="ja-JP" sz="1800" dirty="0"/>
              <a:t>2</a:t>
            </a:r>
            <a:r>
              <a:rPr kumimoji="1" lang="ja-JP" altLang="en-US" sz="1800" dirty="0"/>
              <a:t>種類の相関係数を計算し、結果が大きく異なるようであれば外れ値などが含まれている可能性がある。</a:t>
            </a:r>
          </a:p>
        </p:txBody>
      </p:sp>
      <p:sp>
        <p:nvSpPr>
          <p:cNvPr id="4" name="スライド番号プレースホルダー 3">
            <a:extLst>
              <a:ext uri="{FF2B5EF4-FFF2-40B4-BE49-F238E27FC236}">
                <a16:creationId xmlns:a16="http://schemas.microsoft.com/office/drawing/2014/main" id="{25357242-0EAD-4031-A174-7152B35ADCD4}"/>
              </a:ext>
            </a:extLst>
          </p:cNvPr>
          <p:cNvSpPr>
            <a:spLocks noGrp="1"/>
          </p:cNvSpPr>
          <p:nvPr>
            <p:ph type="sldNum" sz="quarter" idx="12"/>
          </p:nvPr>
        </p:nvSpPr>
        <p:spPr/>
        <p:txBody>
          <a:bodyPr/>
          <a:lstStyle/>
          <a:p>
            <a:fld id="{ED2D5C90-0667-8C4B-828E-9CCEDA5B855E}" type="slidenum">
              <a:rPr kumimoji="1" lang="ja-JP" altLang="en-US" smtClean="0"/>
              <a:t>9</a:t>
            </a:fld>
            <a:endParaRPr kumimoji="1" lang="ja-JP" altLang="en-US"/>
          </a:p>
        </p:txBody>
      </p:sp>
      <p:pic>
        <p:nvPicPr>
          <p:cNvPr id="6" name="図 5" descr="テキスト が含まれている画像&#10;&#10;自動的に生成された説明">
            <a:extLst>
              <a:ext uri="{FF2B5EF4-FFF2-40B4-BE49-F238E27FC236}">
                <a16:creationId xmlns:a16="http://schemas.microsoft.com/office/drawing/2014/main" id="{2AFD9D39-61F0-49B3-8ACA-2D71A30460DE}"/>
              </a:ext>
            </a:extLst>
          </p:cNvPr>
          <p:cNvPicPr>
            <a:picLocks noChangeAspect="1"/>
          </p:cNvPicPr>
          <p:nvPr/>
        </p:nvPicPr>
        <p:blipFill>
          <a:blip r:embed="rId2"/>
          <a:stretch>
            <a:fillRect/>
          </a:stretch>
        </p:blipFill>
        <p:spPr>
          <a:xfrm>
            <a:off x="1282238" y="3344617"/>
            <a:ext cx="2862870" cy="2862870"/>
          </a:xfrm>
          <a:prstGeom prst="rect">
            <a:avLst/>
          </a:prstGeom>
        </p:spPr>
      </p:pic>
      <p:sp>
        <p:nvSpPr>
          <p:cNvPr id="9" name="テキスト ボックス 8">
            <a:extLst>
              <a:ext uri="{FF2B5EF4-FFF2-40B4-BE49-F238E27FC236}">
                <a16:creationId xmlns:a16="http://schemas.microsoft.com/office/drawing/2014/main" id="{F1A0D56A-39BE-4B7F-A807-0FFE54558866}"/>
              </a:ext>
            </a:extLst>
          </p:cNvPr>
          <p:cNvSpPr txBox="1"/>
          <p:nvPr/>
        </p:nvSpPr>
        <p:spPr>
          <a:xfrm>
            <a:off x="1275412" y="6130776"/>
            <a:ext cx="2869696" cy="369332"/>
          </a:xfrm>
          <a:prstGeom prst="rect">
            <a:avLst/>
          </a:prstGeom>
          <a:noFill/>
        </p:spPr>
        <p:txBody>
          <a:bodyPr wrap="none" rtlCol="0">
            <a:spAutoFit/>
          </a:bodyPr>
          <a:lstStyle/>
          <a:p>
            <a:r>
              <a:rPr kumimoji="1" lang="en-US" altLang="ja-JP" dirty="0" err="1"/>
              <a:t>Peason</a:t>
            </a:r>
            <a:r>
              <a:rPr kumimoji="1" lang="ja-JP" altLang="en-US" dirty="0"/>
              <a:t>の積率相関</a:t>
            </a:r>
            <a:r>
              <a:rPr kumimoji="1" lang="en-US" altLang="ja-JP" dirty="0"/>
              <a:t>: 0.709</a:t>
            </a:r>
            <a:endParaRPr kumimoji="1" lang="ja-JP" altLang="en-US" dirty="0"/>
          </a:p>
        </p:txBody>
      </p:sp>
      <p:pic>
        <p:nvPicPr>
          <p:cNvPr id="12" name="図 11" descr="テキスト が含まれている画像&#10;&#10;自動的に生成された説明">
            <a:extLst>
              <a:ext uri="{FF2B5EF4-FFF2-40B4-BE49-F238E27FC236}">
                <a16:creationId xmlns:a16="http://schemas.microsoft.com/office/drawing/2014/main" id="{297EFFF2-135B-4689-AF6C-B0D0DD68F884}"/>
              </a:ext>
            </a:extLst>
          </p:cNvPr>
          <p:cNvPicPr>
            <a:picLocks noChangeAspect="1"/>
          </p:cNvPicPr>
          <p:nvPr/>
        </p:nvPicPr>
        <p:blipFill>
          <a:blip r:embed="rId3"/>
          <a:stretch>
            <a:fillRect/>
          </a:stretch>
        </p:blipFill>
        <p:spPr>
          <a:xfrm>
            <a:off x="4749971" y="3344617"/>
            <a:ext cx="2862870" cy="2862870"/>
          </a:xfrm>
          <a:prstGeom prst="rect">
            <a:avLst/>
          </a:prstGeom>
        </p:spPr>
      </p:pic>
      <p:sp>
        <p:nvSpPr>
          <p:cNvPr id="10" name="テキスト ボックス 9">
            <a:extLst>
              <a:ext uri="{FF2B5EF4-FFF2-40B4-BE49-F238E27FC236}">
                <a16:creationId xmlns:a16="http://schemas.microsoft.com/office/drawing/2014/main" id="{9F74F136-A381-4089-94B1-681F26CABB49}"/>
              </a:ext>
            </a:extLst>
          </p:cNvPr>
          <p:cNvSpPr txBox="1"/>
          <p:nvPr/>
        </p:nvSpPr>
        <p:spPr>
          <a:xfrm>
            <a:off x="4616954" y="6096467"/>
            <a:ext cx="3139001" cy="646331"/>
          </a:xfrm>
          <a:prstGeom prst="rect">
            <a:avLst/>
          </a:prstGeom>
          <a:noFill/>
        </p:spPr>
        <p:txBody>
          <a:bodyPr wrap="none" rtlCol="0">
            <a:spAutoFit/>
          </a:bodyPr>
          <a:lstStyle/>
          <a:p>
            <a:r>
              <a:rPr kumimoji="1" lang="en-US" altLang="ja-JP" dirty="0" err="1"/>
              <a:t>Peason</a:t>
            </a:r>
            <a:r>
              <a:rPr kumimoji="1" lang="ja-JP" altLang="en-US" dirty="0"/>
              <a:t>の積率相関</a:t>
            </a:r>
            <a:r>
              <a:rPr kumimoji="1" lang="en-US" altLang="ja-JP" dirty="0"/>
              <a:t>: 0.572</a:t>
            </a:r>
          </a:p>
          <a:p>
            <a:r>
              <a:rPr kumimoji="1" lang="en-US" altLang="ja-JP" dirty="0" err="1"/>
              <a:t>Speaman</a:t>
            </a:r>
            <a:r>
              <a:rPr kumimoji="1" lang="ja-JP" altLang="en-US" dirty="0"/>
              <a:t>の順位相関</a:t>
            </a:r>
            <a:r>
              <a:rPr kumimoji="1" lang="en-US" altLang="ja-JP" dirty="0"/>
              <a:t>: 0.622</a:t>
            </a:r>
            <a:endParaRPr kumimoji="1" lang="ja-JP" altLang="en-US" dirty="0"/>
          </a:p>
        </p:txBody>
      </p:sp>
      <p:sp>
        <p:nvSpPr>
          <p:cNvPr id="13" name="楕円 12">
            <a:extLst>
              <a:ext uri="{FF2B5EF4-FFF2-40B4-BE49-F238E27FC236}">
                <a16:creationId xmlns:a16="http://schemas.microsoft.com/office/drawing/2014/main" id="{75F55DE9-F38D-40A0-B226-D3772397362D}"/>
              </a:ext>
            </a:extLst>
          </p:cNvPr>
          <p:cNvSpPr/>
          <p:nvPr/>
        </p:nvSpPr>
        <p:spPr>
          <a:xfrm>
            <a:off x="5246534" y="3465821"/>
            <a:ext cx="934872" cy="900937"/>
          </a:xfrm>
          <a:prstGeom prst="ellipse">
            <a:avLst/>
          </a:prstGeom>
          <a:noFill/>
          <a:ln w="28575">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5C9AED9C-D1BF-47D5-948C-999D51331727}"/>
              </a:ext>
            </a:extLst>
          </p:cNvPr>
          <p:cNvSpPr/>
          <p:nvPr/>
        </p:nvSpPr>
        <p:spPr>
          <a:xfrm>
            <a:off x="6354178" y="5195530"/>
            <a:ext cx="934872" cy="900937"/>
          </a:xfrm>
          <a:prstGeom prst="ellipse">
            <a:avLst/>
          </a:prstGeom>
          <a:noFill/>
          <a:ln w="28575">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吹き出し: 四角形 14">
            <a:extLst>
              <a:ext uri="{FF2B5EF4-FFF2-40B4-BE49-F238E27FC236}">
                <a16:creationId xmlns:a16="http://schemas.microsoft.com/office/drawing/2014/main" id="{BD1320EF-3B5B-475D-A1B9-725F107111E2}"/>
              </a:ext>
            </a:extLst>
          </p:cNvPr>
          <p:cNvSpPr/>
          <p:nvPr/>
        </p:nvSpPr>
        <p:spPr>
          <a:xfrm>
            <a:off x="7214427" y="3323295"/>
            <a:ext cx="1372480" cy="810492"/>
          </a:xfrm>
          <a:prstGeom prst="wedgeRectCallout">
            <a:avLst>
              <a:gd name="adj1" fmla="val -138977"/>
              <a:gd name="adj2" fmla="val 47159"/>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 name="吹き出し: 四角形 15">
            <a:extLst>
              <a:ext uri="{FF2B5EF4-FFF2-40B4-BE49-F238E27FC236}">
                <a16:creationId xmlns:a16="http://schemas.microsoft.com/office/drawing/2014/main" id="{85DB2540-E930-492B-88C6-6934A74DBB1F}"/>
              </a:ext>
            </a:extLst>
          </p:cNvPr>
          <p:cNvSpPr/>
          <p:nvPr/>
        </p:nvSpPr>
        <p:spPr>
          <a:xfrm>
            <a:off x="7233216" y="3344617"/>
            <a:ext cx="1372480" cy="810492"/>
          </a:xfrm>
          <a:prstGeom prst="wedgeRectCallout">
            <a:avLst>
              <a:gd name="adj1" fmla="val -75483"/>
              <a:gd name="adj2" fmla="val 217525"/>
            </a:avLst>
          </a:prstGeom>
        </p:spPr>
        <p:style>
          <a:lnRef idx="3">
            <a:schemeClr val="lt1"/>
          </a:lnRef>
          <a:fillRef idx="1">
            <a:schemeClr val="accent2"/>
          </a:fillRef>
          <a:effectRef idx="1">
            <a:schemeClr val="accent2"/>
          </a:effectRef>
          <a:fontRef idx="minor">
            <a:schemeClr val="lt1"/>
          </a:fontRef>
        </p:style>
        <p:txBody>
          <a:bodyPr rtlCol="0" anchor="ctr"/>
          <a:lstStyle/>
          <a:p>
            <a:r>
              <a:rPr kumimoji="1" lang="en-US" altLang="ja-JP" sz="1100" b="1" dirty="0"/>
              <a:t>1,000</a:t>
            </a:r>
            <a:r>
              <a:rPr kumimoji="1" lang="ja-JP" altLang="en-US" sz="1100" b="1" dirty="0"/>
              <a:t>個のデータに外れ値を</a:t>
            </a:r>
            <a:r>
              <a:rPr kumimoji="1" lang="en-US" altLang="ja-JP" sz="1100" b="1" dirty="0"/>
              <a:t>15</a:t>
            </a:r>
            <a:r>
              <a:rPr kumimoji="1" lang="ja-JP" altLang="en-US" sz="1100" b="1" dirty="0"/>
              <a:t>個混ぜてみる</a:t>
            </a:r>
          </a:p>
        </p:txBody>
      </p:sp>
      <p:sp>
        <p:nvSpPr>
          <p:cNvPr id="17" name="Rectangle 5">
            <a:extLst>
              <a:ext uri="{FF2B5EF4-FFF2-40B4-BE49-F238E27FC236}">
                <a16:creationId xmlns:a16="http://schemas.microsoft.com/office/drawing/2014/main" id="{0AC6D35D-1615-D94C-8262-C92EBC067A3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相関係数アドバンス</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310691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実</a:t>
            </a:r>
            <a:r>
              <a:rPr lang="en-US" altLang="ja-JP" sz="3200" b="1" dirty="0">
                <a:latin typeface="Meiryo" panose="020B0604030504040204" pitchFamily="34" charset="-128"/>
                <a:ea typeface="Meiryo" panose="020B0604030504040204" pitchFamily="34" charset="-128"/>
              </a:rPr>
              <a:t> </a:t>
            </a:r>
            <a:r>
              <a:rPr lang="ja-JP" altLang="en-US" sz="3200" b="1">
                <a:latin typeface="Meiryo" panose="020B0604030504040204" pitchFamily="34" charset="-128"/>
                <a:ea typeface="Meiryo" panose="020B0604030504040204" pitchFamily="34" charset="-128"/>
              </a:rPr>
              <a:t>習　</a:t>
            </a:r>
            <a:r>
              <a:rPr lang="ja-JP" altLang="en-US" sz="1800" b="1">
                <a:latin typeface="Meiryo" panose="020B0604030504040204" pitchFamily="34" charset="-128"/>
                <a:ea typeface="Meiryo" panose="020B0604030504040204" pitchFamily="34" charset="-128"/>
              </a:rPr>
              <a:t>相関係数</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3"/>
            </a:pPr>
            <a:fld id="{ED2D5C90-0667-8C4B-828E-9CCEDA5B855E}" type="slidenum">
              <a:rPr lang="ja-JP" altLang="en-US" smtClean="0"/>
              <a:pPr marL="228600" indent="-228600">
                <a:buFont typeface="+mj-lt"/>
                <a:buAutoNum type="arabicPeriod" startAt="13"/>
              </a:pPr>
              <a:t>10</a:t>
            </a:fld>
            <a:endParaRPr lang="ja-JP" altLang="en-US" dirty="0"/>
          </a:p>
        </p:txBody>
      </p:sp>
      <p:sp>
        <p:nvSpPr>
          <p:cNvPr id="4" name="フッター プレースホルダー 3">
            <a:extLst>
              <a:ext uri="{FF2B5EF4-FFF2-40B4-BE49-F238E27FC236}">
                <a16:creationId xmlns:a16="http://schemas.microsoft.com/office/drawing/2014/main" id="{858CC77E-9308-4E3D-865C-574DD8A84C4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9A174DA-C778-4798-98EF-2919D4F84227}"/>
              </a:ext>
            </a:extLst>
          </p:cNvPr>
          <p:cNvSpPr>
            <a:spLocks noGrp="1"/>
          </p:cNvSpPr>
          <p:nvPr>
            <p:ph type="sldNum" sz="quarter" idx="12"/>
          </p:nvPr>
        </p:nvSpPr>
        <p:spPr/>
        <p:txBody>
          <a:bodyPr/>
          <a:lstStyle/>
          <a:p>
            <a:fld id="{9AA15997-B66F-1A41-9CF6-38645D7F9AC6}" type="slidenum">
              <a:rPr kumimoji="1" lang="ja-JP" altLang="en-US" smtClean="0"/>
              <a:t>10</a:t>
            </a:fld>
            <a:endParaRPr kumimoji="1" lang="ja-JP" altLang="en-US"/>
          </a:p>
        </p:txBody>
      </p:sp>
    </p:spTree>
    <p:extLst>
      <p:ext uri="{BB962C8B-B14F-4D97-AF65-F5344CB8AC3E}">
        <p14:creationId xmlns:p14="http://schemas.microsoft.com/office/powerpoint/2010/main" val="3992225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normAutofit/>
          </a:bodyPr>
          <a:lstStyle/>
          <a:p>
            <a:r>
              <a:rPr lang="ja-JP" altLang="en-US" sz="2000"/>
              <a:t>ファイル「演習データ</a:t>
            </a:r>
            <a:r>
              <a:rPr lang="en-US" altLang="ja-JP" sz="2000" dirty="0"/>
              <a:t>D4_1.xlsx</a:t>
            </a:r>
            <a:r>
              <a:rPr lang="ja-JP" altLang="en-US" sz="2000" dirty="0"/>
              <a:t>」シート「相関係数」</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11</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F98F5A56-582A-4256-A933-C782B839E706}"/>
              </a:ext>
            </a:extLst>
          </p:cNvPr>
          <p:cNvPicPr>
            <a:picLocks noChangeAspect="1"/>
          </p:cNvPicPr>
          <p:nvPr/>
        </p:nvPicPr>
        <p:blipFill>
          <a:blip r:embed="rId2"/>
          <a:stretch>
            <a:fillRect/>
          </a:stretch>
        </p:blipFill>
        <p:spPr>
          <a:xfrm>
            <a:off x="1316423" y="1828800"/>
            <a:ext cx="6511153" cy="4144760"/>
          </a:xfrm>
          <a:prstGeom prst="rect">
            <a:avLst/>
          </a:prstGeom>
        </p:spPr>
      </p:pic>
      <p:sp>
        <p:nvSpPr>
          <p:cNvPr id="7" name="Rectangle 5">
            <a:extLst>
              <a:ext uri="{FF2B5EF4-FFF2-40B4-BE49-F238E27FC236}">
                <a16:creationId xmlns:a16="http://schemas.microsoft.com/office/drawing/2014/main" id="{17E58E5B-5235-A143-A7F0-8E3B59DB88C2}"/>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実習（１）</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243758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kumimoji="1" lang="ja-JP" altLang="en-US" dirty="0"/>
              <a:t>分析ツールを使って計算する。</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12</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7B504FDE-2875-4F18-86B6-0050AE54A048}"/>
              </a:ext>
            </a:extLst>
          </p:cNvPr>
          <p:cNvPicPr>
            <a:picLocks noChangeAspect="1"/>
          </p:cNvPicPr>
          <p:nvPr/>
        </p:nvPicPr>
        <p:blipFill>
          <a:blip r:embed="rId2"/>
          <a:stretch>
            <a:fillRect/>
          </a:stretch>
        </p:blipFill>
        <p:spPr>
          <a:xfrm>
            <a:off x="684256" y="1820091"/>
            <a:ext cx="3865396" cy="1726033"/>
          </a:xfrm>
          <a:prstGeom prst="rect">
            <a:avLst/>
          </a:prstGeom>
        </p:spPr>
      </p:pic>
      <p:pic>
        <p:nvPicPr>
          <p:cNvPr id="8" name="図 7" descr="スクリーンショット が含まれている画像&#10;&#10;自動的に生成された説明">
            <a:extLst>
              <a:ext uri="{FF2B5EF4-FFF2-40B4-BE49-F238E27FC236}">
                <a16:creationId xmlns:a16="http://schemas.microsoft.com/office/drawing/2014/main" id="{8487DA23-305E-45B7-A300-21D12D50DA88}"/>
              </a:ext>
            </a:extLst>
          </p:cNvPr>
          <p:cNvPicPr>
            <a:picLocks noChangeAspect="1"/>
          </p:cNvPicPr>
          <p:nvPr/>
        </p:nvPicPr>
        <p:blipFill>
          <a:blip r:embed="rId3"/>
          <a:stretch>
            <a:fillRect/>
          </a:stretch>
        </p:blipFill>
        <p:spPr>
          <a:xfrm>
            <a:off x="4701730" y="1820091"/>
            <a:ext cx="3865396" cy="2415312"/>
          </a:xfrm>
          <a:prstGeom prst="rect">
            <a:avLst/>
          </a:prstGeom>
        </p:spPr>
      </p:pic>
      <p:sp>
        <p:nvSpPr>
          <p:cNvPr id="9" name="吹き出し: 四角形 8">
            <a:extLst>
              <a:ext uri="{FF2B5EF4-FFF2-40B4-BE49-F238E27FC236}">
                <a16:creationId xmlns:a16="http://schemas.microsoft.com/office/drawing/2014/main" id="{12900F16-3991-4854-9EDE-C620198D8FC4}"/>
              </a:ext>
            </a:extLst>
          </p:cNvPr>
          <p:cNvSpPr/>
          <p:nvPr/>
        </p:nvSpPr>
        <p:spPr>
          <a:xfrm>
            <a:off x="2368042" y="3707382"/>
            <a:ext cx="1372480" cy="810492"/>
          </a:xfrm>
          <a:prstGeom prst="wedgeRectCallout">
            <a:avLst>
              <a:gd name="adj1" fmla="val -119303"/>
              <a:gd name="adj2" fmla="val -172425"/>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相関を選択</a:t>
            </a:r>
          </a:p>
        </p:txBody>
      </p:sp>
      <p:sp>
        <p:nvSpPr>
          <p:cNvPr id="10" name="吹き出し: 四角形 9">
            <a:extLst>
              <a:ext uri="{FF2B5EF4-FFF2-40B4-BE49-F238E27FC236}">
                <a16:creationId xmlns:a16="http://schemas.microsoft.com/office/drawing/2014/main" id="{67227385-9F7C-41FC-A179-7CFEF52E48BA}"/>
              </a:ext>
            </a:extLst>
          </p:cNvPr>
          <p:cNvSpPr/>
          <p:nvPr/>
        </p:nvSpPr>
        <p:spPr>
          <a:xfrm>
            <a:off x="7405425" y="5002935"/>
            <a:ext cx="1372480" cy="810492"/>
          </a:xfrm>
          <a:prstGeom prst="wedgeRectCallout">
            <a:avLst>
              <a:gd name="adj1" fmla="val -96052"/>
              <a:gd name="adj2" fmla="val -354149"/>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計算するセルの範囲を指定</a:t>
            </a:r>
          </a:p>
        </p:txBody>
      </p:sp>
      <p:sp>
        <p:nvSpPr>
          <p:cNvPr id="11" name="吹き出し: 四角形 10">
            <a:extLst>
              <a:ext uri="{FF2B5EF4-FFF2-40B4-BE49-F238E27FC236}">
                <a16:creationId xmlns:a16="http://schemas.microsoft.com/office/drawing/2014/main" id="{4C0DFC05-726C-4AB6-A0A8-EC7A6BD80ED4}"/>
              </a:ext>
            </a:extLst>
          </p:cNvPr>
          <p:cNvSpPr/>
          <p:nvPr/>
        </p:nvSpPr>
        <p:spPr>
          <a:xfrm>
            <a:off x="5465138" y="5560581"/>
            <a:ext cx="1372480" cy="810492"/>
          </a:xfrm>
          <a:prstGeom prst="wedgeRectCallout">
            <a:avLst>
              <a:gd name="adj1" fmla="val -76825"/>
              <a:gd name="adj2" fmla="val -350363"/>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先頭にラベルがある場合はチェック</a:t>
            </a:r>
          </a:p>
        </p:txBody>
      </p:sp>
      <p:sp>
        <p:nvSpPr>
          <p:cNvPr id="12" name="Rectangle 5">
            <a:extLst>
              <a:ext uri="{FF2B5EF4-FFF2-40B4-BE49-F238E27FC236}">
                <a16:creationId xmlns:a16="http://schemas.microsoft.com/office/drawing/2014/main" id="{5EED2D8E-FF7C-F846-B29E-3D7868B8E65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実習（２）</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456099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kumimoji="1" lang="ja-JP" altLang="en-US" dirty="0"/>
              <a:t>相関行列が出力される。</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13</a:t>
            </a:fld>
            <a:endParaRPr kumimoji="1" lang="ja-JP" altLang="en-US"/>
          </a:p>
        </p:txBody>
      </p:sp>
      <p:pic>
        <p:nvPicPr>
          <p:cNvPr id="7" name="図 6" descr="スクリーンショット が含まれている画像&#10;&#10;自動的に生成された説明">
            <a:extLst>
              <a:ext uri="{FF2B5EF4-FFF2-40B4-BE49-F238E27FC236}">
                <a16:creationId xmlns:a16="http://schemas.microsoft.com/office/drawing/2014/main" id="{7AF04DAD-589F-44BA-9BEC-54330386000E}"/>
              </a:ext>
            </a:extLst>
          </p:cNvPr>
          <p:cNvPicPr>
            <a:picLocks noChangeAspect="1"/>
          </p:cNvPicPr>
          <p:nvPr/>
        </p:nvPicPr>
        <p:blipFill>
          <a:blip r:embed="rId2"/>
          <a:stretch>
            <a:fillRect/>
          </a:stretch>
        </p:blipFill>
        <p:spPr>
          <a:xfrm>
            <a:off x="765761" y="1868938"/>
            <a:ext cx="7612478" cy="3615698"/>
          </a:xfrm>
          <a:prstGeom prst="rect">
            <a:avLst/>
          </a:prstGeom>
        </p:spPr>
      </p:pic>
      <p:sp>
        <p:nvSpPr>
          <p:cNvPr id="9" name="吹き出し: 四角形 8">
            <a:extLst>
              <a:ext uri="{FF2B5EF4-FFF2-40B4-BE49-F238E27FC236}">
                <a16:creationId xmlns:a16="http://schemas.microsoft.com/office/drawing/2014/main" id="{C75B92AE-B7F6-4608-8E46-F0331F02FFE6}"/>
              </a:ext>
            </a:extLst>
          </p:cNvPr>
          <p:cNvSpPr/>
          <p:nvPr/>
        </p:nvSpPr>
        <p:spPr>
          <a:xfrm>
            <a:off x="7195889" y="5550551"/>
            <a:ext cx="1372480" cy="810492"/>
          </a:xfrm>
          <a:prstGeom prst="wedgeRectCallout">
            <a:avLst>
              <a:gd name="adj1" fmla="val -202919"/>
              <a:gd name="adj2" fmla="val -267830"/>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出力は下半分のみ出る。（リーグ戦と同じなので）</a:t>
            </a:r>
          </a:p>
        </p:txBody>
      </p:sp>
      <p:sp>
        <p:nvSpPr>
          <p:cNvPr id="8" name="Rectangle 5">
            <a:extLst>
              <a:ext uri="{FF2B5EF4-FFF2-40B4-BE49-F238E27FC236}">
                <a16:creationId xmlns:a16="http://schemas.microsoft.com/office/drawing/2014/main" id="{7690A79E-096D-3547-9E6F-95C93B90AE2B}"/>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実習（３）</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911067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kumimoji="1" lang="ja-JP" altLang="en-US" dirty="0"/>
              <a:t>見やすい形に整形する。</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14</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83A460D6-4652-4D6B-B067-787E39AA1A0F}"/>
              </a:ext>
            </a:extLst>
          </p:cNvPr>
          <p:cNvPicPr>
            <a:picLocks noChangeAspect="1"/>
          </p:cNvPicPr>
          <p:nvPr/>
        </p:nvPicPr>
        <p:blipFill>
          <a:blip r:embed="rId2"/>
          <a:stretch>
            <a:fillRect/>
          </a:stretch>
        </p:blipFill>
        <p:spPr>
          <a:xfrm>
            <a:off x="1228565" y="1782501"/>
            <a:ext cx="6881671" cy="4389814"/>
          </a:xfrm>
          <a:prstGeom prst="rect">
            <a:avLst/>
          </a:prstGeom>
        </p:spPr>
      </p:pic>
      <p:sp>
        <p:nvSpPr>
          <p:cNvPr id="8" name="吹き出し: 四角形 7">
            <a:extLst>
              <a:ext uri="{FF2B5EF4-FFF2-40B4-BE49-F238E27FC236}">
                <a16:creationId xmlns:a16="http://schemas.microsoft.com/office/drawing/2014/main" id="{120DE7D9-CA02-4C7C-BCE9-17E3EDC20047}"/>
              </a:ext>
            </a:extLst>
          </p:cNvPr>
          <p:cNvSpPr/>
          <p:nvPr/>
        </p:nvSpPr>
        <p:spPr>
          <a:xfrm>
            <a:off x="6633162" y="3285118"/>
            <a:ext cx="2084745" cy="1384579"/>
          </a:xfrm>
          <a:prstGeom prst="wedgeRectCallout">
            <a:avLst>
              <a:gd name="adj1" fmla="val -92713"/>
              <a:gd name="adj2" fmla="val 34951"/>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相関の強さに応じて網掛けの色を変えると全体の傾向がわかりやすくなる。</a:t>
            </a:r>
          </a:p>
        </p:txBody>
      </p:sp>
      <p:sp>
        <p:nvSpPr>
          <p:cNvPr id="9" name="Rectangle 5">
            <a:extLst>
              <a:ext uri="{FF2B5EF4-FFF2-40B4-BE49-F238E27FC236}">
                <a16:creationId xmlns:a16="http://schemas.microsoft.com/office/drawing/2014/main" id="{2BDA7EC4-26C9-6443-BD17-D0594036F629}"/>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実習（４）</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306918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lang="ja-JP" altLang="en-US" dirty="0"/>
              <a:t>スピアマンの順位相関係数を算出する。シート「順位相関」</a:t>
            </a:r>
            <a:endParaRPr lang="en-US" altLang="ja-JP" dirty="0"/>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15</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B406442D-C615-443A-9DE3-21DB28D1DEF6}"/>
              </a:ext>
            </a:extLst>
          </p:cNvPr>
          <p:cNvPicPr>
            <a:picLocks noChangeAspect="1"/>
          </p:cNvPicPr>
          <p:nvPr/>
        </p:nvPicPr>
        <p:blipFill>
          <a:blip r:embed="rId2"/>
          <a:stretch>
            <a:fillRect/>
          </a:stretch>
        </p:blipFill>
        <p:spPr>
          <a:xfrm>
            <a:off x="1342663" y="1844824"/>
            <a:ext cx="6458673" cy="4118400"/>
          </a:xfrm>
          <a:prstGeom prst="rect">
            <a:avLst/>
          </a:prstGeom>
        </p:spPr>
      </p:pic>
      <p:sp>
        <p:nvSpPr>
          <p:cNvPr id="7" name="Rectangle 5">
            <a:extLst>
              <a:ext uri="{FF2B5EF4-FFF2-40B4-BE49-F238E27FC236}">
                <a16:creationId xmlns:a16="http://schemas.microsoft.com/office/drawing/2014/main" id="{3C387173-8060-4F43-83F6-979E2B90302C}"/>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実習（５）</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914648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lang="en-US" altLang="ja-JP" dirty="0"/>
              <a:t>Rank</a:t>
            </a:r>
            <a:r>
              <a:rPr lang="ja-JP" altLang="en-US" dirty="0"/>
              <a:t>関数を使って数字を順位データに変える。</a:t>
            </a:r>
            <a:endParaRPr lang="en-US" altLang="ja-JP" dirty="0"/>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16</a:t>
            </a:fld>
            <a:endParaRPr kumimoji="1" lang="ja-JP" altLang="en-US"/>
          </a:p>
        </p:txBody>
      </p:sp>
      <p:pic>
        <p:nvPicPr>
          <p:cNvPr id="7" name="図 6" descr="スクリーンショット が含まれている画像&#10;&#10;自動的に生成された説明">
            <a:extLst>
              <a:ext uri="{FF2B5EF4-FFF2-40B4-BE49-F238E27FC236}">
                <a16:creationId xmlns:a16="http://schemas.microsoft.com/office/drawing/2014/main" id="{7079007B-D03A-4B32-BCC5-555F0DEA3B65}"/>
              </a:ext>
            </a:extLst>
          </p:cNvPr>
          <p:cNvPicPr>
            <a:picLocks noChangeAspect="1"/>
          </p:cNvPicPr>
          <p:nvPr/>
        </p:nvPicPr>
        <p:blipFill>
          <a:blip r:embed="rId2"/>
          <a:stretch>
            <a:fillRect/>
          </a:stretch>
        </p:blipFill>
        <p:spPr>
          <a:xfrm>
            <a:off x="945145" y="1628800"/>
            <a:ext cx="7253709" cy="3635200"/>
          </a:xfrm>
          <a:prstGeom prst="rect">
            <a:avLst/>
          </a:prstGeom>
        </p:spPr>
      </p:pic>
      <p:sp>
        <p:nvSpPr>
          <p:cNvPr id="8" name="吹き出し: 四角形 7">
            <a:extLst>
              <a:ext uri="{FF2B5EF4-FFF2-40B4-BE49-F238E27FC236}">
                <a16:creationId xmlns:a16="http://schemas.microsoft.com/office/drawing/2014/main" id="{7AE70340-7E48-49D2-AED7-6AB55041DD02}"/>
              </a:ext>
            </a:extLst>
          </p:cNvPr>
          <p:cNvSpPr/>
          <p:nvPr/>
        </p:nvSpPr>
        <p:spPr>
          <a:xfrm>
            <a:off x="4572000" y="5606902"/>
            <a:ext cx="2914650" cy="810492"/>
          </a:xfrm>
          <a:prstGeom prst="wedgeRectCallout">
            <a:avLst>
              <a:gd name="adj1" fmla="val 39441"/>
              <a:gd name="adj2" fmla="val -307203"/>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順位を求める関数</a:t>
            </a:r>
            <a:endParaRPr kumimoji="1" lang="en-US" altLang="ja-JP" sz="1100" dirty="0"/>
          </a:p>
          <a:p>
            <a:pPr algn="ctr"/>
            <a:r>
              <a:rPr kumimoji="1" lang="en-US" altLang="ja-JP" sz="1100" dirty="0"/>
              <a:t>=rank(B2, B$2:B$48)</a:t>
            </a:r>
          </a:p>
          <a:p>
            <a:pPr algn="ctr"/>
            <a:r>
              <a:rPr kumimoji="1" lang="ja-JP" altLang="en-US" sz="1100" dirty="0"/>
              <a:t>絶対参照を使って列の範囲を固定する。</a:t>
            </a:r>
          </a:p>
        </p:txBody>
      </p:sp>
      <p:sp>
        <p:nvSpPr>
          <p:cNvPr id="9" name="Rectangle 5">
            <a:extLst>
              <a:ext uri="{FF2B5EF4-FFF2-40B4-BE49-F238E27FC236}">
                <a16:creationId xmlns:a16="http://schemas.microsoft.com/office/drawing/2014/main" id="{B57B1193-5344-D346-B58B-841B390DC56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実習（６）</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758424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p:txBody>
          <a:bodyPr/>
          <a:lstStyle/>
          <a:p>
            <a:r>
              <a:rPr lang="ja-JP" altLang="en-US" dirty="0"/>
              <a:t>数式をコピペする。その後は分析ツールの「相関」で同様に計算できる。</a:t>
            </a:r>
            <a:endParaRPr lang="en-US" altLang="ja-JP" dirty="0"/>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17</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06C37991-24EB-4CB6-86CF-6EF4A191983D}"/>
              </a:ext>
            </a:extLst>
          </p:cNvPr>
          <p:cNvPicPr>
            <a:picLocks noChangeAspect="1"/>
          </p:cNvPicPr>
          <p:nvPr/>
        </p:nvPicPr>
        <p:blipFill>
          <a:blip r:embed="rId2"/>
          <a:stretch>
            <a:fillRect/>
          </a:stretch>
        </p:blipFill>
        <p:spPr>
          <a:xfrm>
            <a:off x="1049784" y="1844824"/>
            <a:ext cx="6852849" cy="4358623"/>
          </a:xfrm>
          <a:prstGeom prst="rect">
            <a:avLst/>
          </a:prstGeom>
        </p:spPr>
      </p:pic>
      <p:sp>
        <p:nvSpPr>
          <p:cNvPr id="8" name="吹き出し: 四角形 7">
            <a:extLst>
              <a:ext uri="{FF2B5EF4-FFF2-40B4-BE49-F238E27FC236}">
                <a16:creationId xmlns:a16="http://schemas.microsoft.com/office/drawing/2014/main" id="{3576D430-876B-4B96-A66F-C12F3A4586AD}"/>
              </a:ext>
            </a:extLst>
          </p:cNvPr>
          <p:cNvSpPr/>
          <p:nvPr/>
        </p:nvSpPr>
        <p:spPr>
          <a:xfrm>
            <a:off x="437067" y="5481874"/>
            <a:ext cx="2341389" cy="810492"/>
          </a:xfrm>
          <a:prstGeom prst="wedgeRectCallout">
            <a:avLst>
              <a:gd name="adj1" fmla="val 99918"/>
              <a:gd name="adj2" fmla="val -322357"/>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対象とする列に同じように順位を算出。</a:t>
            </a:r>
          </a:p>
        </p:txBody>
      </p:sp>
      <p:sp>
        <p:nvSpPr>
          <p:cNvPr id="9" name="Rectangle 5">
            <a:extLst>
              <a:ext uri="{FF2B5EF4-FFF2-40B4-BE49-F238E27FC236}">
                <a16:creationId xmlns:a16="http://schemas.microsoft.com/office/drawing/2014/main" id="{44F6AD2F-86D6-5A49-88C4-60A63AB8D96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実習（７）</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759355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50825" y="2879572"/>
            <a:ext cx="8642350" cy="27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b="1" kern="0" dirty="0">
                <a:latin typeface="Meiryo UI" pitchFamily="50" charset="-128"/>
                <a:ea typeface="Meiryo UI" pitchFamily="50" charset="-128"/>
                <a:cs typeface="Meiryo UI" pitchFamily="50" charset="-128"/>
              </a:rPr>
              <a:t>Break Time</a:t>
            </a:r>
          </a:p>
        </p:txBody>
      </p:sp>
      <p:sp>
        <p:nvSpPr>
          <p:cNvPr id="5" name="Rectangle 5"/>
          <p:cNvSpPr txBox="1">
            <a:spLocks noChangeArrowheads="1"/>
          </p:cNvSpPr>
          <p:nvPr/>
        </p:nvSpPr>
        <p:spPr bwMode="auto">
          <a:xfrm>
            <a:off x="250825" y="3861048"/>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en-US" altLang="ja-JP" sz="2400" b="1" kern="0" dirty="0">
              <a:latin typeface="Meiryo UI" pitchFamily="50" charset="-128"/>
              <a:ea typeface="Meiryo UI" pitchFamily="50" charset="-128"/>
              <a:cs typeface="Meiryo UI" pitchFamily="50" charset="-128"/>
            </a:endParaRPr>
          </a:p>
        </p:txBody>
      </p:sp>
      <p:sp>
        <p:nvSpPr>
          <p:cNvPr id="4" name="スライド番号プレースホルダー 3">
            <a:extLst>
              <a:ext uri="{FF2B5EF4-FFF2-40B4-BE49-F238E27FC236}">
                <a16:creationId xmlns:a16="http://schemas.microsoft.com/office/drawing/2014/main" id="{644B6864-E87D-42D2-A0BD-0DEADDD7DDA6}"/>
              </a:ext>
            </a:extLst>
          </p:cNvPr>
          <p:cNvSpPr txBox="1">
            <a:spLocks/>
          </p:cNvSpPr>
          <p:nvPr/>
        </p:nvSpPr>
        <p:spPr>
          <a:xfrm>
            <a:off x="8423275" y="6492875"/>
            <a:ext cx="720725" cy="365125"/>
          </a:xfrm>
          <a:prstGeom prst="rect">
            <a:avLst/>
          </a:prstGeom>
        </p:spPr>
        <p:txBody>
          <a:bodyPr/>
          <a:ls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342900" indent="-342900">
              <a:buFont typeface="+mj-lt"/>
              <a:buAutoNum type="arabicPeriod" startAt="13"/>
            </a:pPr>
            <a:fld id="{ED2D5C90-0667-8C4B-828E-9CCEDA5B855E}" type="slidenum">
              <a:rPr lang="ja-JP" altLang="en-US" sz="1200" smtClean="0">
                <a:latin typeface="Meiryo UI" panose="020B0604030504040204" pitchFamily="50" charset="-128"/>
                <a:ea typeface="Meiryo UI" panose="020B0604030504040204" pitchFamily="50" charset="-128"/>
              </a:rPr>
              <a:pPr marL="342900" indent="-342900">
                <a:buFont typeface="+mj-lt"/>
                <a:buAutoNum type="arabicPeriod" startAt="13"/>
              </a:pPr>
              <a:t>18</a:t>
            </a:fld>
            <a:endParaRPr lang="ja-JP" altLang="en-US" sz="1200"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AD7D8F7D-C3D7-43F7-A111-ED23860604A4}"/>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Tree>
    <p:extLst>
      <p:ext uri="{BB962C8B-B14F-4D97-AF65-F5344CB8AC3E}">
        <p14:creationId xmlns:p14="http://schemas.microsoft.com/office/powerpoint/2010/main" val="3520777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a:t>
            </a:fld>
            <a:endParaRPr lang="en-US" altLang="ja-JP" dirty="0"/>
          </a:p>
        </p:txBody>
      </p:sp>
      <p:sp>
        <p:nvSpPr>
          <p:cNvPr id="2" name="正方形/長方形 1">
            <a:extLst>
              <a:ext uri="{FF2B5EF4-FFF2-40B4-BE49-F238E27FC236}">
                <a16:creationId xmlns:a16="http://schemas.microsoft.com/office/drawing/2014/main" id="{BC6987F4-D5F4-4F33-B65D-E06E648CAC50}"/>
              </a:ext>
            </a:extLst>
          </p:cNvPr>
          <p:cNvSpPr/>
          <p:nvPr/>
        </p:nvSpPr>
        <p:spPr>
          <a:xfrm>
            <a:off x="0" y="427020"/>
            <a:ext cx="90364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a:extLst>
              <a:ext uri="{FF2B5EF4-FFF2-40B4-BE49-F238E27FC236}">
                <a16:creationId xmlns:a16="http://schemas.microsoft.com/office/drawing/2014/main" id="{67C7B1AB-BDDA-4B01-A628-C3CA9AF583AF}"/>
              </a:ext>
            </a:extLst>
          </p:cNvPr>
          <p:cNvCxnSpPr/>
          <p:nvPr/>
        </p:nvCxnSpPr>
        <p:spPr>
          <a:xfrm>
            <a:off x="0" y="859068"/>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EEF48768-F304-40A3-AD63-05F388D272C0}"/>
              </a:ext>
            </a:extLst>
          </p:cNvPr>
          <p:cNvCxnSpPr>
            <a:cxnSpLocks/>
          </p:cNvCxnSpPr>
          <p:nvPr/>
        </p:nvCxnSpPr>
        <p:spPr>
          <a:xfrm>
            <a:off x="0" y="931076"/>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9896027A-1D90-4436-A465-8F83DB5A1A52}"/>
              </a:ext>
            </a:extLst>
          </p:cNvPr>
          <p:cNvCxnSpPr>
            <a:cxnSpLocks/>
          </p:cNvCxnSpPr>
          <p:nvPr/>
        </p:nvCxnSpPr>
        <p:spPr>
          <a:xfrm>
            <a:off x="0" y="1003084"/>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9460" name="Rectangle 5"/>
          <p:cNvSpPr>
            <a:spLocks noGrp="1" noChangeArrowheads="1"/>
          </p:cNvSpPr>
          <p:nvPr>
            <p:ph type="title"/>
          </p:nvPr>
        </p:nvSpPr>
        <p:spPr>
          <a:xfrm>
            <a:off x="252860" y="423245"/>
            <a:ext cx="8783636" cy="783035"/>
          </a:xfrm>
          <a:ln>
            <a:noFill/>
          </a:ln>
        </p:spPr>
        <p:txBody>
          <a:bodyPr/>
          <a:lstStyle/>
          <a:p>
            <a:pPr eaLnBrk="1" hangingPunct="1"/>
            <a:r>
              <a:rPr lang="ja-JP" altLang="en-US" sz="2400" b="1" dirty="0">
                <a:solidFill>
                  <a:srgbClr val="002060"/>
                </a:solidFill>
                <a:latin typeface="Meiryo UI" pitchFamily="50" charset="-128"/>
                <a:ea typeface="Meiryo UI" pitchFamily="50" charset="-128"/>
              </a:rPr>
              <a:t>コンテンツ</a:t>
            </a:r>
            <a:endParaRPr lang="ja-JP" altLang="ja-JP" sz="2400" b="1" dirty="0">
              <a:solidFill>
                <a:srgbClr val="002060"/>
              </a:solidFill>
              <a:latin typeface="Meiryo UI" pitchFamily="50" charset="-128"/>
              <a:ea typeface="Meiryo UI" pitchFamily="50" charset="-128"/>
            </a:endParaRPr>
          </a:p>
        </p:txBody>
      </p:sp>
      <p:sp>
        <p:nvSpPr>
          <p:cNvPr id="12" name="正方形/長方形 11">
            <a:extLst>
              <a:ext uri="{FF2B5EF4-FFF2-40B4-BE49-F238E27FC236}">
                <a16:creationId xmlns:a16="http://schemas.microsoft.com/office/drawing/2014/main" id="{C0CDA1D5-1B41-4803-A651-80479464210A}"/>
              </a:ext>
            </a:extLst>
          </p:cNvPr>
          <p:cNvSpPr/>
          <p:nvPr/>
        </p:nvSpPr>
        <p:spPr>
          <a:xfrm>
            <a:off x="0" y="44624"/>
            <a:ext cx="9144000" cy="1204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5D866C66-CE7B-46A2-88F5-F29C24596FEA}"/>
              </a:ext>
            </a:extLst>
          </p:cNvPr>
          <p:cNvSpPr/>
          <p:nvPr/>
        </p:nvSpPr>
        <p:spPr>
          <a:xfrm>
            <a:off x="0" y="427020"/>
            <a:ext cx="90364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a:extLst>
              <a:ext uri="{FF2B5EF4-FFF2-40B4-BE49-F238E27FC236}">
                <a16:creationId xmlns:a16="http://schemas.microsoft.com/office/drawing/2014/main" id="{D62F2EBD-738A-452D-9353-9BE53618BA7F}"/>
              </a:ext>
            </a:extLst>
          </p:cNvPr>
          <p:cNvCxnSpPr/>
          <p:nvPr/>
        </p:nvCxnSpPr>
        <p:spPr>
          <a:xfrm>
            <a:off x="0" y="715299"/>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3F7C04E0-54EF-44DF-95A4-911A460D9E4A}"/>
              </a:ext>
            </a:extLst>
          </p:cNvPr>
          <p:cNvCxnSpPr>
            <a:cxnSpLocks/>
          </p:cNvCxnSpPr>
          <p:nvPr/>
        </p:nvCxnSpPr>
        <p:spPr>
          <a:xfrm>
            <a:off x="0" y="787307"/>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2B99A8BF-D27C-475E-9A52-47417463969D}"/>
              </a:ext>
            </a:extLst>
          </p:cNvPr>
          <p:cNvCxnSpPr>
            <a:cxnSpLocks/>
          </p:cNvCxnSpPr>
          <p:nvPr/>
        </p:nvCxnSpPr>
        <p:spPr>
          <a:xfrm>
            <a:off x="0" y="859315"/>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7" name="Rectangle 5">
            <a:extLst>
              <a:ext uri="{FF2B5EF4-FFF2-40B4-BE49-F238E27FC236}">
                <a16:creationId xmlns:a16="http://schemas.microsoft.com/office/drawing/2014/main" id="{D51FD1B5-C7E8-411B-96F8-352BFD21A1E2}"/>
              </a:ext>
            </a:extLst>
          </p:cNvPr>
          <p:cNvSpPr txBox="1">
            <a:spLocks noChangeArrowheads="1"/>
          </p:cNvSpPr>
          <p:nvPr/>
        </p:nvSpPr>
        <p:spPr bwMode="auto">
          <a:xfrm>
            <a:off x="252860" y="255243"/>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dirty="0">
                <a:solidFill>
                  <a:srgbClr val="002060"/>
                </a:solidFill>
                <a:latin typeface="Meiryo UI" pitchFamily="50" charset="-128"/>
                <a:ea typeface="Meiryo UI" pitchFamily="50" charset="-128"/>
              </a:rPr>
              <a:t>コンテンツ</a:t>
            </a:r>
            <a:endParaRPr lang="ja-JP" altLang="ja-JP" sz="2400" b="1" kern="0" dirty="0">
              <a:solidFill>
                <a:srgbClr val="002060"/>
              </a:solidFill>
              <a:latin typeface="Meiryo UI" pitchFamily="50" charset="-128"/>
              <a:ea typeface="Meiryo UI" pitchFamily="50" charset="-128"/>
            </a:endParaRPr>
          </a:p>
        </p:txBody>
      </p:sp>
      <p:graphicFrame>
        <p:nvGraphicFramePr>
          <p:cNvPr id="4" name="表 3">
            <a:extLst>
              <a:ext uri="{FF2B5EF4-FFF2-40B4-BE49-F238E27FC236}">
                <a16:creationId xmlns:a16="http://schemas.microsoft.com/office/drawing/2014/main" id="{1EAB8787-31FB-AF4B-967E-C53E2FF56891}"/>
              </a:ext>
            </a:extLst>
          </p:cNvPr>
          <p:cNvGraphicFramePr>
            <a:graphicFrameLocks noGrp="1"/>
          </p:cNvGraphicFramePr>
          <p:nvPr>
            <p:extLst>
              <p:ext uri="{D42A27DB-BD31-4B8C-83A1-F6EECF244321}">
                <p14:modId xmlns:p14="http://schemas.microsoft.com/office/powerpoint/2010/main" val="2607148479"/>
              </p:ext>
            </p:extLst>
          </p:nvPr>
        </p:nvGraphicFramePr>
        <p:xfrm>
          <a:off x="303872" y="994108"/>
          <a:ext cx="8372584" cy="5619342"/>
        </p:xfrm>
        <a:graphic>
          <a:graphicData uri="http://schemas.openxmlformats.org/drawingml/2006/table">
            <a:tbl>
              <a:tblPr>
                <a:tableStyleId>{5C22544A-7EE6-4342-B048-85BDC9FD1C3A}</a:tableStyleId>
              </a:tblPr>
              <a:tblGrid>
                <a:gridCol w="2078034">
                  <a:extLst>
                    <a:ext uri="{9D8B030D-6E8A-4147-A177-3AD203B41FA5}">
                      <a16:colId xmlns:a16="http://schemas.microsoft.com/office/drawing/2014/main" val="2063990268"/>
                    </a:ext>
                  </a:extLst>
                </a:gridCol>
                <a:gridCol w="1966945">
                  <a:extLst>
                    <a:ext uri="{9D8B030D-6E8A-4147-A177-3AD203B41FA5}">
                      <a16:colId xmlns:a16="http://schemas.microsoft.com/office/drawing/2014/main" val="944976436"/>
                    </a:ext>
                  </a:extLst>
                </a:gridCol>
                <a:gridCol w="171537">
                  <a:extLst>
                    <a:ext uri="{9D8B030D-6E8A-4147-A177-3AD203B41FA5}">
                      <a16:colId xmlns:a16="http://schemas.microsoft.com/office/drawing/2014/main" val="297708892"/>
                    </a:ext>
                  </a:extLst>
                </a:gridCol>
                <a:gridCol w="2078034">
                  <a:extLst>
                    <a:ext uri="{9D8B030D-6E8A-4147-A177-3AD203B41FA5}">
                      <a16:colId xmlns:a16="http://schemas.microsoft.com/office/drawing/2014/main" val="395659038"/>
                    </a:ext>
                  </a:extLst>
                </a:gridCol>
                <a:gridCol w="2078034">
                  <a:extLst>
                    <a:ext uri="{9D8B030D-6E8A-4147-A177-3AD203B41FA5}">
                      <a16:colId xmlns:a16="http://schemas.microsoft.com/office/drawing/2014/main" val="2362373798"/>
                    </a:ext>
                  </a:extLst>
                </a:gridCol>
              </a:tblGrid>
              <a:tr h="156678">
                <a:tc grid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項目</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hMerge="1">
                  <a:txBody>
                    <a:bodyPr/>
                    <a:lstStyle/>
                    <a:p>
                      <a:endParaRPr kumimoji="1" lang="ja-JP" altLang="en-US"/>
                    </a:p>
                  </a:txBody>
                  <a:tcPr/>
                </a:tc>
                <a:tc>
                  <a:txBody>
                    <a:bodyPr/>
                    <a:lstStyle/>
                    <a:p>
                      <a:pPr algn="ctr" fontAlgn="ctr"/>
                      <a:r>
                        <a:rPr lang="en" sz="700" u="none" strike="noStrike">
                          <a:effectLst/>
                          <a:latin typeface="MS PGothic" panose="020B0600070205080204" pitchFamily="34" charset="-128"/>
                          <a:ea typeface="MS PGothic" panose="020B0600070205080204" pitchFamily="34" charset="-128"/>
                        </a:rPr>
                        <a:t>NO</a:t>
                      </a:r>
                      <a:endParaRPr lang="en"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時間</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実施概要</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415928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１）観光業におけるデータマーケティングの基礎</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221672547"/>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オリエンテーション</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3">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3">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本講座の全体構成と目的</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46828055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観光マーケティングの重要性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マーケティング発想の経営転換の必要性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697819431"/>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観光データとは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772317329"/>
                  </a:ext>
                </a:extLst>
              </a:tr>
              <a:tr h="115416">
                <a:tc row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2">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観光マーケティング基礎</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462314398"/>
                  </a:ext>
                </a:extLst>
              </a:tr>
              <a:tr h="11541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デジタルマーケティングとは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84609254"/>
                  </a:ext>
                </a:extLst>
              </a:tr>
              <a:tr h="156678">
                <a:tc rowSpan="8">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オープンデータ・ビッグデータの活用方法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4</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2</a:t>
                      </a:r>
                      <a:endParaRPr lang="en-US" altLang="ja-JP" sz="700" b="0" i="0" u="none" strike="noStrike" dirty="0">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UNWTO</a:t>
                      </a:r>
                      <a:r>
                        <a:rPr lang="ja-JP" altLang="en-US" sz="700" u="none" strike="noStrike">
                          <a:effectLst/>
                          <a:latin typeface="MS PGothic" panose="020B0600070205080204" pitchFamily="34" charset="-128"/>
                          <a:ea typeface="MS PGothic" panose="020B0600070205080204" pitchFamily="34" charset="-128"/>
                        </a:rPr>
                        <a:t>データ（世界の観光）の見方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880672932"/>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観光庁データ（宿泊旅行統計調査等）の見方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871698120"/>
                  </a:ext>
                </a:extLst>
              </a:tr>
              <a:tr h="23285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en" sz="700" u="none" strike="noStrike">
                          <a:effectLst/>
                          <a:latin typeface="MS PGothic" panose="020B0600070205080204" pitchFamily="34" charset="-128"/>
                          <a:ea typeface="MS PGothic" panose="020B0600070205080204" pitchFamily="34" charset="-128"/>
                        </a:rPr>
                        <a:t>JNTO</a:t>
                      </a:r>
                      <a:r>
                        <a:rPr lang="ja-JP" altLang="en-US" sz="700" u="none" strike="noStrike">
                          <a:effectLst/>
                          <a:latin typeface="MS PGothic" panose="020B0600070205080204" pitchFamily="34" charset="-128"/>
                          <a:ea typeface="MS PGothic" panose="020B0600070205080204" pitchFamily="34" charset="-128"/>
                        </a:rPr>
                        <a:t>データ（訪日旅行データハンドブック、訪日外客統計）の見方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614550611"/>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沖縄県観光統計実態調査・観光客満足度調査の見方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06205393"/>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気象庁　気象情報（要確認）</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246645500"/>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沖縄県地図情報システムの見方（要確認）</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856920504"/>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en" sz="700" u="none" strike="noStrike">
                          <a:effectLst/>
                          <a:latin typeface="MS PGothic" panose="020B0600070205080204" pitchFamily="34" charset="-128"/>
                          <a:ea typeface="MS PGothic" panose="020B0600070205080204" pitchFamily="34" charset="-128"/>
                        </a:rPr>
                        <a:t>RESAS</a:t>
                      </a:r>
                      <a:r>
                        <a:rPr lang="ja-JP" altLang="en-US" sz="700" u="none" strike="noStrike">
                          <a:effectLst/>
                          <a:latin typeface="MS PGothic" panose="020B0600070205080204" pitchFamily="34" charset="-128"/>
                          <a:ea typeface="MS PGothic" panose="020B0600070205080204" pitchFamily="34" charset="-128"/>
                        </a:rPr>
                        <a:t>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246846709"/>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観光予報プラットフォームの見方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106266565"/>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オープンデータ・ビッグデータから分析する地域特性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5</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事例・データ活用方法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354282622"/>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データの活用（演習）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6</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RESAS</a:t>
                      </a:r>
                      <a:r>
                        <a:rPr lang="ja-JP" altLang="en-US" sz="700" u="none" strike="noStrike">
                          <a:effectLst/>
                          <a:latin typeface="MS PGothic" panose="020B0600070205080204" pitchFamily="34" charset="-128"/>
                          <a:ea typeface="MS PGothic" panose="020B0600070205080204" pitchFamily="34" charset="-128"/>
                        </a:rPr>
                        <a:t>を活用した演習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623808683"/>
                  </a:ext>
                </a:extLst>
              </a:tr>
              <a:tr h="156678">
                <a:tc row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2">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その他のデータ活用方法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7</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Google Trend</a:t>
                      </a:r>
                      <a:r>
                        <a:rPr lang="ja-JP" altLang="en-US" sz="700" u="none" strike="noStrike">
                          <a:effectLst/>
                          <a:latin typeface="MS PGothic" panose="020B0600070205080204" pitchFamily="34" charset="-128"/>
                          <a:ea typeface="MS PGothic" panose="020B0600070205080204" pitchFamily="34" charset="-128"/>
                        </a:rPr>
                        <a:t>などグーグルのビッグデータの見方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688221296"/>
                  </a:ext>
                </a:extLst>
              </a:tr>
              <a:tr h="15667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8</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Onlne travel Agent </a:t>
                      </a:r>
                      <a:r>
                        <a:rPr lang="ja-JP" altLang="en-US" sz="700" u="none" strike="noStrike">
                          <a:effectLst/>
                          <a:latin typeface="MS PGothic" panose="020B0600070205080204" pitchFamily="34" charset="-128"/>
                          <a:ea typeface="MS PGothic" panose="020B0600070205080204" pitchFamily="34" charset="-128"/>
                        </a:rPr>
                        <a:t>のマーケティングデータの見方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55849070"/>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２）基本的な統計・ビックデータの分析スキル</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プライマリーデータの活用方法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9</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オブザベーション（顧客観察）、アンケートの活用方法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157970221"/>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３）基本的な統計・ビックデータの分析スキル</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64038601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統計学の基礎</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 </a:t>
                      </a:r>
                      <a:r>
                        <a:rPr lang="ja-JP" altLang="en-US" sz="700" u="none" strike="noStrike">
                          <a:solidFill>
                            <a:schemeClr val="tx1"/>
                          </a:solidFill>
                          <a:effectLst/>
                          <a:latin typeface="MS PGothic" panose="020B0600070205080204" pitchFamily="34" charset="-128"/>
                          <a:ea typeface="MS PGothic" panose="020B0600070205080204" pitchFamily="34" charset="-128"/>
                        </a:rPr>
                        <a:t>（</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10</a:t>
                      </a:r>
                      <a:endParaRPr lang="en-US" altLang="ja-JP" sz="700" b="0" i="0" u="none" strike="noStrike" dirty="0">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2</a:t>
                      </a:r>
                      <a:endParaRPr lang="en-US" altLang="ja-JP" sz="700" b="0" i="0" u="none" strike="noStrike" dirty="0">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204225639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グラフの特徴と見せ方</a:t>
                      </a:r>
                      <a:r>
                        <a:rPr lang="en-US" altLang="ja-JP" sz="700" u="none" strike="noStrike" dirty="0">
                          <a:effectLst/>
                          <a:latin typeface="MS PGothic" panose="020B0600070205080204" pitchFamily="34" charset="-128"/>
                          <a:ea typeface="MS PGothic" panose="020B0600070205080204" pitchFamily="34" charset="-128"/>
                        </a:rPr>
                        <a:t> </a:t>
                      </a:r>
                      <a:r>
                        <a:rPr lang="ja-JP" altLang="en-US" sz="700" u="none" strike="noStrike">
                          <a:effectLst/>
                          <a:latin typeface="MS PGothic" panose="020B0600070205080204" pitchFamily="34" charset="-128"/>
                          <a:ea typeface="MS PGothic" panose="020B0600070205080204" pitchFamily="34" charset="-128"/>
                        </a:rPr>
                        <a:t>（</a:t>
                      </a:r>
                      <a:r>
                        <a:rPr lang="en-US" altLang="ja-JP" sz="700" u="none" strike="noStrike" dirty="0">
                          <a:effectLst/>
                          <a:latin typeface="MS PGothic" panose="020B0600070205080204" pitchFamily="34" charset="-128"/>
                          <a:ea typeface="MS PGothic" panose="020B0600070205080204" pitchFamily="34" charset="-128"/>
                        </a:rPr>
                        <a:t>EXCEL</a:t>
                      </a:r>
                      <a:r>
                        <a:rPr lang="ja-JP" altLang="en-US" sz="700" u="none" strike="noStrike">
                          <a:effectLst/>
                          <a:latin typeface="MS PGothic" panose="020B0600070205080204" pitchFamily="34" charset="-128"/>
                          <a:ea typeface="MS PGothic" panose="020B0600070205080204" pitchFamily="34" charset="-128"/>
                        </a:rPr>
                        <a:t>実習）</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11</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321763531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データの見える化・データの読み方（</a:t>
                      </a:r>
                      <a:r>
                        <a:rPr lang="en-US" altLang="ja-JP" sz="700" u="none" strike="noStrike" dirty="0">
                          <a:effectLst/>
                          <a:latin typeface="MS PGothic" panose="020B0600070205080204" pitchFamily="34" charset="-128"/>
                          <a:ea typeface="MS PGothic" panose="020B0600070205080204" pitchFamily="34" charset="-128"/>
                        </a:rPr>
                        <a:t>EXCEL</a:t>
                      </a:r>
                      <a:r>
                        <a:rPr lang="ja-JP" altLang="en-US" sz="700" u="none" strike="noStrike">
                          <a:effectLst/>
                          <a:latin typeface="MS PGothic" panose="020B0600070205080204" pitchFamily="34" charset="-128"/>
                          <a:ea typeface="MS PGothic" panose="020B0600070205080204" pitchFamily="34" charset="-128"/>
                        </a:rPr>
                        <a:t>実習）</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3516387133"/>
                  </a:ext>
                </a:extLst>
              </a:tr>
              <a:tr h="156678">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　</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相関とクロス表（</a:t>
                      </a:r>
                      <a:r>
                        <a:rPr lang="en-US" altLang="ja-JP" sz="700" u="none" strike="noStrike" dirty="0">
                          <a:solidFill>
                            <a:schemeClr val="bg1"/>
                          </a:solidFill>
                          <a:effectLst/>
                          <a:latin typeface="MS PGothic" panose="020B0600070205080204" pitchFamily="34" charset="-128"/>
                          <a:ea typeface="MS PGothic" panose="020B0600070205080204" pitchFamily="34" charset="-128"/>
                        </a:rPr>
                        <a:t>EXCEL</a:t>
                      </a:r>
                      <a:r>
                        <a:rPr lang="ja-JP" altLang="en-US" sz="700" u="none" strike="noStrike">
                          <a:solidFill>
                            <a:schemeClr val="bg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ctr" fontAlgn="ctr"/>
                      <a:r>
                        <a:rPr lang="en-US" altLang="ja-JP" sz="700" u="none" strike="noStrike" dirty="0">
                          <a:solidFill>
                            <a:schemeClr val="bg1"/>
                          </a:solidFill>
                          <a:effectLst/>
                          <a:latin typeface="MS PGothic" panose="020B0600070205080204" pitchFamily="34" charset="-128"/>
                          <a:ea typeface="MS PGothic" panose="020B0600070205080204" pitchFamily="34" charset="-128"/>
                        </a:rPr>
                        <a:t>13</a:t>
                      </a:r>
                      <a:endParaRPr lang="en-US" altLang="ja-JP" sz="700" b="0" i="0" u="none" strike="noStrike" dirty="0">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ctr" fontAlgn="ctr"/>
                      <a:r>
                        <a:rPr lang="en-US" altLang="ja-JP" sz="700" u="none" strike="noStrike" dirty="0">
                          <a:solidFill>
                            <a:schemeClr val="bg1"/>
                          </a:solidFill>
                          <a:effectLst/>
                          <a:latin typeface="MS PGothic" panose="020B0600070205080204" pitchFamily="34" charset="-128"/>
                          <a:ea typeface="MS PGothic" panose="020B0600070205080204" pitchFamily="34" charset="-128"/>
                        </a:rPr>
                        <a:t>2</a:t>
                      </a:r>
                      <a:endParaRPr lang="en-US" altLang="ja-JP" sz="700" b="0" i="0" u="none" strike="noStrike" dirty="0">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　</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extLst>
                  <a:ext uri="{0D108BD9-81ED-4DB2-BD59-A6C34878D82A}">
                    <a16:rowId xmlns:a16="http://schemas.microsoft.com/office/drawing/2014/main" val="174585684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データ分析の流れ</a:t>
                      </a:r>
                      <a:r>
                        <a:rPr lang="en-US" altLang="ja-JP" sz="700" u="none" strike="noStrike" dirty="0">
                          <a:effectLst/>
                          <a:latin typeface="MS PGothic" panose="020B0600070205080204" pitchFamily="34" charset="-128"/>
                          <a:ea typeface="MS PGothic" panose="020B0600070205080204" pitchFamily="34" charset="-128"/>
                        </a:rPr>
                        <a:t>  </a:t>
                      </a:r>
                      <a:r>
                        <a:rPr lang="ja-JP" altLang="en-US" sz="700" u="none" strike="noStrike">
                          <a:effectLst/>
                          <a:latin typeface="MS PGothic" panose="020B0600070205080204" pitchFamily="34" charset="-128"/>
                          <a:ea typeface="MS PGothic" panose="020B0600070205080204" pitchFamily="34" charset="-128"/>
                        </a:rPr>
                        <a:t>（</a:t>
                      </a:r>
                      <a:r>
                        <a:rPr lang="en-US" altLang="ja-JP" sz="700" u="none" strike="noStrike" dirty="0">
                          <a:effectLst/>
                          <a:latin typeface="MS PGothic" panose="020B0600070205080204" pitchFamily="34" charset="-128"/>
                          <a:ea typeface="MS PGothic" panose="020B0600070205080204" pitchFamily="34" charset="-128"/>
                        </a:rPr>
                        <a:t>EXCEL</a:t>
                      </a:r>
                      <a:r>
                        <a:rPr lang="ja-JP" altLang="en-US" sz="700" u="none" strike="noStrike">
                          <a:effectLst/>
                          <a:latin typeface="MS PGothic" panose="020B0600070205080204" pitchFamily="34" charset="-128"/>
                          <a:ea typeface="MS PGothic" panose="020B0600070205080204" pitchFamily="34" charset="-128"/>
                        </a:rPr>
                        <a:t>実習）</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14</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4070314030"/>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データの掛け合わせ</a:t>
                      </a:r>
                      <a:r>
                        <a:rPr lang="en-US" altLang="ja-JP" sz="700" u="none" strike="noStrike" dirty="0">
                          <a:effectLst/>
                          <a:latin typeface="MS PGothic" panose="020B0600070205080204" pitchFamily="34" charset="-128"/>
                          <a:ea typeface="MS PGothic" panose="020B0600070205080204" pitchFamily="34" charset="-128"/>
                        </a:rPr>
                        <a:t>  </a:t>
                      </a:r>
                      <a:r>
                        <a:rPr lang="ja-JP" altLang="en-US" sz="700" u="none" strike="noStrike">
                          <a:effectLst/>
                          <a:latin typeface="MS PGothic" panose="020B0600070205080204" pitchFamily="34" charset="-128"/>
                          <a:ea typeface="MS PGothic" panose="020B0600070205080204" pitchFamily="34" charset="-128"/>
                        </a:rPr>
                        <a:t>（</a:t>
                      </a:r>
                      <a:r>
                        <a:rPr lang="en-US" altLang="ja-JP" sz="700" u="none" strike="noStrike" dirty="0">
                          <a:effectLst/>
                          <a:latin typeface="MS PGothic" panose="020B0600070205080204" pitchFamily="34" charset="-128"/>
                          <a:ea typeface="MS PGothic" panose="020B0600070205080204" pitchFamily="34" charset="-128"/>
                        </a:rPr>
                        <a:t>EXCEL</a:t>
                      </a:r>
                      <a:r>
                        <a:rPr lang="ja-JP" altLang="en-US" sz="700" u="none" strike="noStrike">
                          <a:effectLst/>
                          <a:latin typeface="MS PGothic" panose="020B0600070205080204" pitchFamily="34" charset="-128"/>
                          <a:ea typeface="MS PGothic" panose="020B0600070205080204" pitchFamily="34" charset="-128"/>
                        </a:rPr>
                        <a:t>実習）</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15</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196250215"/>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データ分析実習</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16</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174820856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演習結果発表（通学）</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17</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72381844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４）データを活用したマーケティング戦略の立案</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764254212"/>
                  </a:ext>
                </a:extLst>
              </a:tr>
              <a:tr h="232854">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マーケティングフレームの活用演習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18</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データからターゲットセグメンテーションを設定し、マーケティングミックスを組み込む。</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805922263"/>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KPI</a:t>
                      </a:r>
                      <a:r>
                        <a:rPr lang="ja-JP" altLang="en-US" sz="700" u="none" strike="noStrike">
                          <a:effectLst/>
                          <a:latin typeface="MS PGothic" panose="020B0600070205080204" pitchFamily="34" charset="-128"/>
                          <a:ea typeface="MS PGothic" panose="020B0600070205080204" pitchFamily="34" charset="-128"/>
                        </a:rPr>
                        <a:t>と</a:t>
                      </a:r>
                      <a:r>
                        <a:rPr lang="en" sz="700" u="none" strike="noStrike">
                          <a:effectLst/>
                          <a:latin typeface="MS PGothic" panose="020B0600070205080204" pitchFamily="34" charset="-128"/>
                          <a:ea typeface="MS PGothic" panose="020B0600070205080204" pitchFamily="34" charset="-128"/>
                        </a:rPr>
                        <a:t>PDCA</a:t>
                      </a:r>
                      <a:endParaRPr lang="en"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19</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KPI</a:t>
                      </a:r>
                      <a:r>
                        <a:rPr lang="ja-JP" altLang="en-US" sz="700" u="none" strike="noStrike">
                          <a:effectLst/>
                          <a:latin typeface="MS PGothic" panose="020B0600070205080204" pitchFamily="34" charset="-128"/>
                          <a:ea typeface="MS PGothic" panose="020B0600070205080204" pitchFamily="34" charset="-128"/>
                        </a:rPr>
                        <a:t>の設定方法と</a:t>
                      </a:r>
                      <a:r>
                        <a:rPr lang="en" sz="700" u="none" strike="noStrike">
                          <a:effectLst/>
                          <a:latin typeface="MS PGothic" panose="020B0600070205080204" pitchFamily="34" charset="-128"/>
                          <a:ea typeface="MS PGothic" panose="020B0600070205080204" pitchFamily="34" charset="-128"/>
                        </a:rPr>
                        <a:t>PDCA</a:t>
                      </a:r>
                      <a:r>
                        <a:rPr lang="ja-JP" altLang="en-US" sz="700" u="none" strike="noStrike">
                          <a:effectLst/>
                          <a:latin typeface="MS PGothic" panose="020B0600070205080204" pitchFamily="34" charset="-128"/>
                          <a:ea typeface="MS PGothic" panose="020B0600070205080204" pitchFamily="34" charset="-128"/>
                        </a:rPr>
                        <a:t>の回し方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30298687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マーケティング戦略書の作り方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20</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マーケティング戦略書とは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07144469"/>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伝えるためのプレゼンテーションスキル</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21</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ビジネスプレゼンテーションの基本</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3601958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５）データを使用した分析と観光メニュー実習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43757563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戦略書の作成（演習）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047858299"/>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観光メニュー企画演習（通学）</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dirty="0">
                          <a:effectLst/>
                          <a:latin typeface="MS PGothic" panose="020B0600070205080204" pitchFamily="34" charset="-128"/>
                          <a:ea typeface="MS PGothic" panose="020B0600070205080204" pitchFamily="34" charset="-128"/>
                        </a:rPr>
                        <a:t>マーケティング戦略書の発表</a:t>
                      </a:r>
                      <a:endParaRPr lang="ja-JP" altLang="en-US" sz="700" b="0" i="0" u="none" strike="noStrike" dirty="0">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11915111"/>
                  </a:ext>
                </a:extLst>
              </a:tr>
            </a:tbl>
          </a:graphicData>
        </a:graphic>
      </p:graphicFrame>
    </p:spTree>
    <p:extLst>
      <p:ext uri="{BB962C8B-B14F-4D97-AF65-F5344CB8AC3E}">
        <p14:creationId xmlns:p14="http://schemas.microsoft.com/office/powerpoint/2010/main" val="824798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関係性のパターン（</a:t>
            </a:r>
            <a:r>
              <a:rPr lang="en-US" altLang="ja-JP" sz="3200" b="1" dirty="0">
                <a:latin typeface="Meiryo" panose="020B0604030504040204" pitchFamily="34" charset="-128"/>
                <a:ea typeface="Meiryo" panose="020B0604030504040204" pitchFamily="34" charset="-128"/>
              </a:rPr>
              <a:t>2</a:t>
            </a:r>
            <a:r>
              <a:rPr lang="ja-JP" altLang="en-US" sz="3200" b="1">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クロス表</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3"/>
            </a:pPr>
            <a:fld id="{ED2D5C90-0667-8C4B-828E-9CCEDA5B855E}" type="slidenum">
              <a:rPr lang="ja-JP" altLang="en-US" smtClean="0"/>
              <a:pPr marL="228600" indent="-228600">
                <a:buFont typeface="+mj-lt"/>
                <a:buAutoNum type="arabicPeriod" startAt="13"/>
              </a:pPr>
              <a:t>19</a:t>
            </a:fld>
            <a:endParaRPr lang="ja-JP" altLang="en-US" dirty="0"/>
          </a:p>
        </p:txBody>
      </p:sp>
      <p:sp>
        <p:nvSpPr>
          <p:cNvPr id="4" name="フッター プレースホルダー 3">
            <a:extLst>
              <a:ext uri="{FF2B5EF4-FFF2-40B4-BE49-F238E27FC236}">
                <a16:creationId xmlns:a16="http://schemas.microsoft.com/office/drawing/2014/main" id="{F740F3A4-CD06-4750-8D6E-753827A5F75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4F56891-8E6A-474A-941F-770D2D904A28}"/>
              </a:ext>
            </a:extLst>
          </p:cNvPr>
          <p:cNvSpPr>
            <a:spLocks noGrp="1"/>
          </p:cNvSpPr>
          <p:nvPr>
            <p:ph type="sldNum" sz="quarter" idx="12"/>
          </p:nvPr>
        </p:nvSpPr>
        <p:spPr/>
        <p:txBody>
          <a:bodyPr/>
          <a:lstStyle/>
          <a:p>
            <a:fld id="{9AA15997-B66F-1A41-9CF6-38645D7F9AC6}" type="slidenum">
              <a:rPr kumimoji="1" lang="ja-JP" altLang="en-US" smtClean="0"/>
              <a:t>19</a:t>
            </a:fld>
            <a:endParaRPr kumimoji="1" lang="ja-JP" altLang="en-US"/>
          </a:p>
        </p:txBody>
      </p:sp>
    </p:spTree>
    <p:extLst>
      <p:ext uri="{BB962C8B-B14F-4D97-AF65-F5344CB8AC3E}">
        <p14:creationId xmlns:p14="http://schemas.microsoft.com/office/powerpoint/2010/main" val="847425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DD3B1D4-9952-44F5-8904-E8BD0172CFA3}"/>
              </a:ext>
            </a:extLst>
          </p:cNvPr>
          <p:cNvSpPr>
            <a:spLocks noGrp="1"/>
          </p:cNvSpPr>
          <p:nvPr>
            <p:ph idx="1"/>
          </p:nvPr>
        </p:nvSpPr>
        <p:spPr/>
        <p:txBody>
          <a:bodyPr/>
          <a:lstStyle/>
          <a:p>
            <a:r>
              <a:rPr lang="ja-JP" altLang="en-US" dirty="0"/>
              <a:t>クロス表とは、</a:t>
            </a:r>
            <a:r>
              <a:rPr lang="en-US" altLang="ja-JP" dirty="0"/>
              <a:t>2</a:t>
            </a:r>
            <a:r>
              <a:rPr lang="ja-JP" altLang="en-US" dirty="0"/>
              <a:t>つ以上の属性を行・列として集計したもの</a:t>
            </a:r>
          </a:p>
          <a:p>
            <a:pPr lvl="1"/>
            <a:r>
              <a:rPr lang="en-US" altLang="ja-JP" dirty="0"/>
              <a:t>Excel</a:t>
            </a:r>
            <a:r>
              <a:rPr lang="ja-JP" altLang="en-US" dirty="0"/>
              <a:t>では「ピボットテーブル」と呼ばれる</a:t>
            </a:r>
          </a:p>
          <a:p>
            <a:endParaRPr lang="ja-JP" altLang="en-US" dirty="0"/>
          </a:p>
          <a:p>
            <a:r>
              <a:rPr lang="ja-JP" altLang="en-US" dirty="0"/>
              <a:t>データ分析では、このクロス表をできるだけたくさん作り、確認する事が重要になる。</a:t>
            </a:r>
          </a:p>
          <a:p>
            <a:pPr lvl="1"/>
            <a:r>
              <a:rPr lang="ja-JP" altLang="en-US" dirty="0"/>
              <a:t>このプロセスを通して、データに関する感覚が身につき、分析のあたりをつける事ができる。</a:t>
            </a:r>
          </a:p>
          <a:p>
            <a:endParaRPr lang="ja-JP" altLang="en-US" dirty="0"/>
          </a:p>
          <a:p>
            <a:r>
              <a:rPr lang="ja-JP" altLang="en-US" dirty="0"/>
              <a:t>クロス表を作ったら、行と列で割合を計算する。</a:t>
            </a:r>
          </a:p>
          <a:p>
            <a:pPr lvl="1"/>
            <a:r>
              <a:rPr lang="ja-JP" altLang="en-US" dirty="0"/>
              <a:t>割合にすることで、異なる行・列を比較することができる。</a:t>
            </a:r>
          </a:p>
          <a:p>
            <a:endParaRPr kumimoji="1" lang="en-US" altLang="ja-JP" dirty="0"/>
          </a:p>
        </p:txBody>
      </p:sp>
      <p:sp>
        <p:nvSpPr>
          <p:cNvPr id="4" name="スライド番号プレースホルダー 3">
            <a:extLst>
              <a:ext uri="{FF2B5EF4-FFF2-40B4-BE49-F238E27FC236}">
                <a16:creationId xmlns:a16="http://schemas.microsoft.com/office/drawing/2014/main" id="{0918CF3E-3511-448D-A872-281E79376084}"/>
              </a:ext>
            </a:extLst>
          </p:cNvPr>
          <p:cNvSpPr>
            <a:spLocks noGrp="1"/>
          </p:cNvSpPr>
          <p:nvPr>
            <p:ph type="sldNum" sz="quarter" idx="12"/>
          </p:nvPr>
        </p:nvSpPr>
        <p:spPr/>
        <p:txBody>
          <a:bodyPr/>
          <a:lstStyle/>
          <a:p>
            <a:fld id="{ED2D5C90-0667-8C4B-828E-9CCEDA5B855E}" type="slidenum">
              <a:rPr kumimoji="1" lang="ja-JP" altLang="en-US" smtClean="0"/>
              <a:t>20</a:t>
            </a:fld>
            <a:endParaRPr kumimoji="1" lang="ja-JP" altLang="en-US"/>
          </a:p>
        </p:txBody>
      </p:sp>
      <p:sp>
        <p:nvSpPr>
          <p:cNvPr id="6" name="Rectangle 5">
            <a:extLst>
              <a:ext uri="{FF2B5EF4-FFF2-40B4-BE49-F238E27FC236}">
                <a16:creationId xmlns:a16="http://schemas.microsoft.com/office/drawing/2014/main" id="{2E3AE9AB-CC15-1D4B-A59E-4B1B2C9C3B1B}"/>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クロス表</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468541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B5FA8E1-69A9-4D54-841D-9BFB90705E62}"/>
              </a:ext>
            </a:extLst>
          </p:cNvPr>
          <p:cNvSpPr>
            <a:spLocks noGrp="1"/>
          </p:cNvSpPr>
          <p:nvPr>
            <p:ph idx="1"/>
          </p:nvPr>
        </p:nvSpPr>
        <p:spPr/>
        <p:txBody>
          <a:bodyPr/>
          <a:lstStyle/>
          <a:p>
            <a:r>
              <a:rPr lang="ja-JP" altLang="en-US" dirty="0"/>
              <a:t>クロス表は「質的変数」</a:t>
            </a:r>
            <a:r>
              <a:rPr lang="en-US" altLang="ja-JP" dirty="0"/>
              <a:t>x</a:t>
            </a:r>
            <a:r>
              <a:rPr lang="ja-JP" altLang="en-US" dirty="0"/>
              <a:t>「質的変数」の軸を用意する。</a:t>
            </a:r>
          </a:p>
          <a:p>
            <a:r>
              <a:rPr lang="ja-JP" altLang="en-US" dirty="0"/>
              <a:t>刻み幅が細かいと複雑になるため、情報を減らす。</a:t>
            </a:r>
          </a:p>
          <a:p>
            <a:endParaRPr kumimoji="1" lang="ja-JP" altLang="en-US" dirty="0"/>
          </a:p>
        </p:txBody>
      </p:sp>
      <p:sp>
        <p:nvSpPr>
          <p:cNvPr id="4" name="スライド番号プレースホルダー 3">
            <a:extLst>
              <a:ext uri="{FF2B5EF4-FFF2-40B4-BE49-F238E27FC236}">
                <a16:creationId xmlns:a16="http://schemas.microsoft.com/office/drawing/2014/main" id="{29661CDD-397D-4313-AF9F-0238F1272EAC}"/>
              </a:ext>
            </a:extLst>
          </p:cNvPr>
          <p:cNvSpPr>
            <a:spLocks noGrp="1"/>
          </p:cNvSpPr>
          <p:nvPr>
            <p:ph type="sldNum" sz="quarter" idx="12"/>
          </p:nvPr>
        </p:nvSpPr>
        <p:spPr/>
        <p:txBody>
          <a:bodyPr/>
          <a:lstStyle/>
          <a:p>
            <a:fld id="{ED2D5C90-0667-8C4B-828E-9CCEDA5B855E}" type="slidenum">
              <a:rPr kumimoji="1" lang="ja-JP" altLang="en-US" smtClean="0"/>
              <a:t>21</a:t>
            </a:fld>
            <a:endParaRPr kumimoji="1" lang="ja-JP" altLang="en-US"/>
          </a:p>
        </p:txBody>
      </p:sp>
      <p:pic>
        <p:nvPicPr>
          <p:cNvPr id="5" name="図 4">
            <a:extLst>
              <a:ext uri="{FF2B5EF4-FFF2-40B4-BE49-F238E27FC236}">
                <a16:creationId xmlns:a16="http://schemas.microsoft.com/office/drawing/2014/main" id="{20E7689B-F8C0-4FC9-9DD4-7B2DDA74F63C}"/>
              </a:ext>
            </a:extLst>
          </p:cNvPr>
          <p:cNvPicPr>
            <a:picLocks noChangeAspect="1"/>
          </p:cNvPicPr>
          <p:nvPr/>
        </p:nvPicPr>
        <p:blipFill>
          <a:blip r:embed="rId2"/>
          <a:stretch>
            <a:fillRect/>
          </a:stretch>
        </p:blipFill>
        <p:spPr>
          <a:xfrm>
            <a:off x="1388681" y="2372810"/>
            <a:ext cx="2449008" cy="3892998"/>
          </a:xfrm>
          <a:prstGeom prst="rect">
            <a:avLst/>
          </a:prstGeom>
        </p:spPr>
      </p:pic>
      <p:pic>
        <p:nvPicPr>
          <p:cNvPr id="6" name="図 5">
            <a:extLst>
              <a:ext uri="{FF2B5EF4-FFF2-40B4-BE49-F238E27FC236}">
                <a16:creationId xmlns:a16="http://schemas.microsoft.com/office/drawing/2014/main" id="{2F1CAB0A-C5AD-40CD-8CB3-934A24F85F7C}"/>
              </a:ext>
            </a:extLst>
          </p:cNvPr>
          <p:cNvPicPr>
            <a:picLocks noChangeAspect="1"/>
          </p:cNvPicPr>
          <p:nvPr/>
        </p:nvPicPr>
        <p:blipFill>
          <a:blip r:embed="rId3"/>
          <a:stretch>
            <a:fillRect/>
          </a:stretch>
        </p:blipFill>
        <p:spPr>
          <a:xfrm>
            <a:off x="5317270" y="2372810"/>
            <a:ext cx="2449008" cy="3892998"/>
          </a:xfrm>
          <a:prstGeom prst="rect">
            <a:avLst/>
          </a:prstGeom>
        </p:spPr>
      </p:pic>
      <p:sp>
        <p:nvSpPr>
          <p:cNvPr id="7" name="右矢印 9">
            <a:extLst>
              <a:ext uri="{FF2B5EF4-FFF2-40B4-BE49-F238E27FC236}">
                <a16:creationId xmlns:a16="http://schemas.microsoft.com/office/drawing/2014/main" id="{3D4673E8-3303-4EB7-A91F-0AEB8459CB4D}"/>
              </a:ext>
            </a:extLst>
          </p:cNvPr>
          <p:cNvSpPr/>
          <p:nvPr/>
        </p:nvSpPr>
        <p:spPr>
          <a:xfrm>
            <a:off x="4349241" y="3694286"/>
            <a:ext cx="496957" cy="12662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5">
            <a:extLst>
              <a:ext uri="{FF2B5EF4-FFF2-40B4-BE49-F238E27FC236}">
                <a16:creationId xmlns:a16="http://schemas.microsoft.com/office/drawing/2014/main" id="{AAB01963-4861-3D47-A5F5-BAF3F08DB5E2}"/>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クロス表データの前処理</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406466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4FD364-3C31-2946-BA2B-CEF23666C6FE}"/>
              </a:ext>
            </a:extLst>
          </p:cNvPr>
          <p:cNvSpPr>
            <a:spLocks noGrp="1"/>
          </p:cNvSpPr>
          <p:nvPr>
            <p:ph idx="1"/>
          </p:nvPr>
        </p:nvSpPr>
        <p:spPr>
          <a:xfrm>
            <a:off x="457200" y="908720"/>
            <a:ext cx="8229600" cy="4525962"/>
          </a:xfrm>
        </p:spPr>
        <p:txBody>
          <a:bodyPr/>
          <a:lstStyle/>
          <a:p>
            <a:r>
              <a:rPr lang="ja-JP" altLang="en-US" dirty="0"/>
              <a:t>クロス表を作成したら、「何が言えるか」を常に検討する。</a:t>
            </a:r>
          </a:p>
          <a:p>
            <a:endParaRPr lang="ja-JP" altLang="en-US" dirty="0"/>
          </a:p>
          <a:p>
            <a:endParaRPr lang="ja-JP" altLang="en-US" dirty="0"/>
          </a:p>
          <a:p>
            <a:endParaRPr lang="ja-JP" altLang="en-US" dirty="0"/>
          </a:p>
          <a:p>
            <a:endParaRPr lang="ja-JP" altLang="en-US" dirty="0"/>
          </a:p>
          <a:p>
            <a:pPr marL="0" indent="0">
              <a:buNone/>
            </a:pPr>
            <a:endParaRPr lang="en-US" altLang="ja-JP" dirty="0"/>
          </a:p>
          <a:p>
            <a:endParaRPr lang="en-US" altLang="ja-JP" dirty="0"/>
          </a:p>
          <a:p>
            <a:endParaRPr lang="en-US" altLang="ja-JP" dirty="0"/>
          </a:p>
          <a:p>
            <a:r>
              <a:rPr lang="ja-JP" altLang="en-US"/>
              <a:t>ポイント</a:t>
            </a:r>
            <a:r>
              <a:rPr lang="ja-JP" altLang="en-US" dirty="0"/>
              <a:t>となる箇所を強調する。</a:t>
            </a:r>
          </a:p>
          <a:p>
            <a:endParaRPr lang="ja-JP" altLang="en-US" dirty="0"/>
          </a:p>
        </p:txBody>
      </p:sp>
      <p:sp>
        <p:nvSpPr>
          <p:cNvPr id="4" name="スライド番号プレースホルダー 3">
            <a:extLst>
              <a:ext uri="{FF2B5EF4-FFF2-40B4-BE49-F238E27FC236}">
                <a16:creationId xmlns:a16="http://schemas.microsoft.com/office/drawing/2014/main" id="{9AA76BB0-C052-994F-A003-F2546A4CBF76}"/>
              </a:ext>
            </a:extLst>
          </p:cNvPr>
          <p:cNvSpPr>
            <a:spLocks noGrp="1"/>
          </p:cNvSpPr>
          <p:nvPr>
            <p:ph type="sldNum" sz="quarter" idx="12"/>
          </p:nvPr>
        </p:nvSpPr>
        <p:spPr/>
        <p:txBody>
          <a:bodyPr/>
          <a:lstStyle/>
          <a:p>
            <a:fld id="{ED2D5C90-0667-8C4B-828E-9CCEDA5B855E}" type="slidenum">
              <a:rPr kumimoji="1" lang="ja-JP" altLang="en-US" smtClean="0"/>
              <a:t>22</a:t>
            </a:fld>
            <a:endParaRPr kumimoji="1" lang="ja-JP" altLang="en-US"/>
          </a:p>
        </p:txBody>
      </p:sp>
      <p:pic>
        <p:nvPicPr>
          <p:cNvPr id="5" name="図 4">
            <a:extLst>
              <a:ext uri="{FF2B5EF4-FFF2-40B4-BE49-F238E27FC236}">
                <a16:creationId xmlns:a16="http://schemas.microsoft.com/office/drawing/2014/main" id="{FF932162-74D8-4EC4-99D5-872A50009B13}"/>
              </a:ext>
            </a:extLst>
          </p:cNvPr>
          <p:cNvPicPr>
            <a:picLocks noChangeAspect="1"/>
          </p:cNvPicPr>
          <p:nvPr/>
        </p:nvPicPr>
        <p:blipFill>
          <a:blip r:embed="rId2"/>
          <a:stretch>
            <a:fillRect/>
          </a:stretch>
        </p:blipFill>
        <p:spPr>
          <a:xfrm>
            <a:off x="1034606" y="1425551"/>
            <a:ext cx="7074787" cy="1892555"/>
          </a:xfrm>
          <a:prstGeom prst="rect">
            <a:avLst/>
          </a:prstGeom>
        </p:spPr>
      </p:pic>
      <p:pic>
        <p:nvPicPr>
          <p:cNvPr id="6" name="図 5">
            <a:extLst>
              <a:ext uri="{FF2B5EF4-FFF2-40B4-BE49-F238E27FC236}">
                <a16:creationId xmlns:a16="http://schemas.microsoft.com/office/drawing/2014/main" id="{FAF114FD-5EC1-41CD-9BCC-0006A147D220}"/>
              </a:ext>
            </a:extLst>
          </p:cNvPr>
          <p:cNvPicPr>
            <a:picLocks noChangeAspect="1"/>
          </p:cNvPicPr>
          <p:nvPr/>
        </p:nvPicPr>
        <p:blipFill>
          <a:blip r:embed="rId3"/>
          <a:stretch>
            <a:fillRect/>
          </a:stretch>
        </p:blipFill>
        <p:spPr>
          <a:xfrm>
            <a:off x="1034605" y="4376299"/>
            <a:ext cx="7074787" cy="1892555"/>
          </a:xfrm>
          <a:prstGeom prst="rect">
            <a:avLst/>
          </a:prstGeom>
        </p:spPr>
      </p:pic>
      <p:sp>
        <p:nvSpPr>
          <p:cNvPr id="8" name="Rectangle 5">
            <a:extLst>
              <a:ext uri="{FF2B5EF4-FFF2-40B4-BE49-F238E27FC236}">
                <a16:creationId xmlns:a16="http://schemas.microsoft.com/office/drawing/2014/main" id="{56A292EC-5ACF-DF41-BD7C-15D1124D426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クロス表の結果（１）</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978511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4FD364-3C31-2946-BA2B-CEF23666C6FE}"/>
              </a:ext>
            </a:extLst>
          </p:cNvPr>
          <p:cNvSpPr>
            <a:spLocks noGrp="1"/>
          </p:cNvSpPr>
          <p:nvPr>
            <p:ph idx="1"/>
          </p:nvPr>
        </p:nvSpPr>
        <p:spPr>
          <a:xfrm>
            <a:off x="457200" y="908720"/>
            <a:ext cx="8229600" cy="4525962"/>
          </a:xfrm>
        </p:spPr>
        <p:txBody>
          <a:bodyPr/>
          <a:lstStyle/>
          <a:p>
            <a:r>
              <a:rPr lang="ja-JP" altLang="en-US" dirty="0"/>
              <a:t>クロス表から比率を計算する。</a:t>
            </a:r>
          </a:p>
          <a:p>
            <a:endParaRPr lang="ja-JP" altLang="en-US" dirty="0"/>
          </a:p>
          <a:p>
            <a:endParaRPr lang="ja-JP" altLang="en-US" dirty="0"/>
          </a:p>
          <a:p>
            <a:endParaRPr lang="ja-JP" altLang="en-US" dirty="0"/>
          </a:p>
          <a:p>
            <a:endParaRPr lang="ja-JP" altLang="en-US" dirty="0"/>
          </a:p>
          <a:p>
            <a:endParaRPr lang="ja-JP" altLang="en-US" dirty="0"/>
          </a:p>
          <a:p>
            <a:endParaRPr lang="en-US" altLang="ja-JP" dirty="0"/>
          </a:p>
          <a:p>
            <a:endParaRPr lang="en-US" altLang="ja-JP" dirty="0"/>
          </a:p>
          <a:p>
            <a:r>
              <a:rPr lang="ja-JP" altLang="en-US"/>
              <a:t>各世代</a:t>
            </a:r>
            <a:r>
              <a:rPr lang="ja-JP" altLang="en-US" dirty="0"/>
              <a:t>における相対的な比率が求まる。</a:t>
            </a:r>
          </a:p>
        </p:txBody>
      </p:sp>
      <p:sp>
        <p:nvSpPr>
          <p:cNvPr id="4" name="スライド番号プレースホルダー 3">
            <a:extLst>
              <a:ext uri="{FF2B5EF4-FFF2-40B4-BE49-F238E27FC236}">
                <a16:creationId xmlns:a16="http://schemas.microsoft.com/office/drawing/2014/main" id="{9AA76BB0-C052-994F-A003-F2546A4CBF76}"/>
              </a:ext>
            </a:extLst>
          </p:cNvPr>
          <p:cNvSpPr>
            <a:spLocks noGrp="1"/>
          </p:cNvSpPr>
          <p:nvPr>
            <p:ph type="sldNum" sz="quarter" idx="12"/>
          </p:nvPr>
        </p:nvSpPr>
        <p:spPr>
          <a:xfrm>
            <a:off x="6983133" y="6622870"/>
            <a:ext cx="2057400" cy="228603"/>
          </a:xfrm>
        </p:spPr>
        <p:txBody>
          <a:bodyPr/>
          <a:lstStyle/>
          <a:p>
            <a:fld id="{ED2D5C90-0667-8C4B-828E-9CCEDA5B855E}" type="slidenum">
              <a:rPr kumimoji="1" lang="ja-JP" altLang="en-US" smtClean="0"/>
              <a:t>23</a:t>
            </a:fld>
            <a:endParaRPr kumimoji="1" lang="ja-JP" altLang="en-US" dirty="0"/>
          </a:p>
        </p:txBody>
      </p:sp>
      <p:pic>
        <p:nvPicPr>
          <p:cNvPr id="5" name="図 4">
            <a:extLst>
              <a:ext uri="{FF2B5EF4-FFF2-40B4-BE49-F238E27FC236}">
                <a16:creationId xmlns:a16="http://schemas.microsoft.com/office/drawing/2014/main" id="{286E6BA2-E86A-40F6-B013-74E664FC683E}"/>
              </a:ext>
            </a:extLst>
          </p:cNvPr>
          <p:cNvPicPr>
            <a:picLocks noChangeAspect="1"/>
          </p:cNvPicPr>
          <p:nvPr/>
        </p:nvPicPr>
        <p:blipFill>
          <a:blip r:embed="rId2"/>
          <a:stretch>
            <a:fillRect/>
          </a:stretch>
        </p:blipFill>
        <p:spPr>
          <a:xfrm>
            <a:off x="778859" y="1354044"/>
            <a:ext cx="7586282" cy="2029384"/>
          </a:xfrm>
          <a:prstGeom prst="rect">
            <a:avLst/>
          </a:prstGeom>
        </p:spPr>
      </p:pic>
      <p:sp>
        <p:nvSpPr>
          <p:cNvPr id="6" name="正方形/長方形 5">
            <a:extLst>
              <a:ext uri="{FF2B5EF4-FFF2-40B4-BE49-F238E27FC236}">
                <a16:creationId xmlns:a16="http://schemas.microsoft.com/office/drawing/2014/main" id="{EEE0F234-E533-4621-B8FF-F76E31873931}"/>
              </a:ext>
            </a:extLst>
          </p:cNvPr>
          <p:cNvSpPr/>
          <p:nvPr/>
        </p:nvSpPr>
        <p:spPr>
          <a:xfrm>
            <a:off x="1747095" y="1712734"/>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E368EE85-FE22-4F08-957C-D85916633F3B}"/>
              </a:ext>
            </a:extLst>
          </p:cNvPr>
          <p:cNvSpPr/>
          <p:nvPr/>
        </p:nvSpPr>
        <p:spPr>
          <a:xfrm>
            <a:off x="7737372" y="1691516"/>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D6683CD-9AB6-43F0-B12B-B327A20E8F95}"/>
              </a:ext>
            </a:extLst>
          </p:cNvPr>
          <p:cNvSpPr txBox="1"/>
          <p:nvPr/>
        </p:nvSpPr>
        <p:spPr>
          <a:xfrm>
            <a:off x="1782432" y="1691516"/>
            <a:ext cx="324128" cy="369332"/>
          </a:xfrm>
          <a:prstGeom prst="rect">
            <a:avLst/>
          </a:prstGeom>
          <a:noFill/>
        </p:spPr>
        <p:txBody>
          <a:bodyPr wrap="none" rtlCol="0">
            <a:spAutoFit/>
          </a:bodyPr>
          <a:lstStyle/>
          <a:p>
            <a:r>
              <a:rPr kumimoji="1" lang="en-US" altLang="ja-JP" b="1" dirty="0">
                <a:solidFill>
                  <a:srgbClr val="FF0000"/>
                </a:solidFill>
              </a:rPr>
              <a:t>A</a:t>
            </a:r>
            <a:endParaRPr kumimoji="1" lang="ja-JP" altLang="en-US" b="1">
              <a:solidFill>
                <a:srgbClr val="FF0000"/>
              </a:solidFill>
            </a:endParaRPr>
          </a:p>
        </p:txBody>
      </p:sp>
      <p:sp>
        <p:nvSpPr>
          <p:cNvPr id="9" name="テキスト ボックス 8">
            <a:extLst>
              <a:ext uri="{FF2B5EF4-FFF2-40B4-BE49-F238E27FC236}">
                <a16:creationId xmlns:a16="http://schemas.microsoft.com/office/drawing/2014/main" id="{ADE07D24-3A59-4D07-8692-D43EB4EC14CC}"/>
              </a:ext>
            </a:extLst>
          </p:cNvPr>
          <p:cNvSpPr txBox="1"/>
          <p:nvPr/>
        </p:nvSpPr>
        <p:spPr>
          <a:xfrm>
            <a:off x="7697323" y="1672711"/>
            <a:ext cx="314510" cy="369332"/>
          </a:xfrm>
          <a:prstGeom prst="rect">
            <a:avLst/>
          </a:prstGeom>
          <a:noFill/>
        </p:spPr>
        <p:txBody>
          <a:bodyPr wrap="none" rtlCol="0">
            <a:spAutoFit/>
          </a:bodyPr>
          <a:lstStyle/>
          <a:p>
            <a:r>
              <a:rPr kumimoji="1" lang="en-US" altLang="ja-JP" b="1" dirty="0">
                <a:solidFill>
                  <a:srgbClr val="FF0000"/>
                </a:solidFill>
              </a:rPr>
              <a:t>B</a:t>
            </a:r>
            <a:endParaRPr kumimoji="1" lang="ja-JP" altLang="en-US" b="1">
              <a:solidFill>
                <a:srgbClr val="FF0000"/>
              </a:solidFill>
            </a:endParaRPr>
          </a:p>
        </p:txBody>
      </p:sp>
      <p:pic>
        <p:nvPicPr>
          <p:cNvPr id="10" name="図 9">
            <a:extLst>
              <a:ext uri="{FF2B5EF4-FFF2-40B4-BE49-F238E27FC236}">
                <a16:creationId xmlns:a16="http://schemas.microsoft.com/office/drawing/2014/main" id="{4C846502-8BFA-4081-BEC2-D133C57C53C9}"/>
              </a:ext>
            </a:extLst>
          </p:cNvPr>
          <p:cNvPicPr>
            <a:picLocks noChangeAspect="1"/>
          </p:cNvPicPr>
          <p:nvPr/>
        </p:nvPicPr>
        <p:blipFill>
          <a:blip r:embed="rId3"/>
          <a:stretch>
            <a:fillRect/>
          </a:stretch>
        </p:blipFill>
        <p:spPr>
          <a:xfrm>
            <a:off x="778859" y="4216577"/>
            <a:ext cx="7586282" cy="2029384"/>
          </a:xfrm>
          <a:prstGeom prst="rect">
            <a:avLst/>
          </a:prstGeom>
        </p:spPr>
      </p:pic>
      <p:sp>
        <p:nvSpPr>
          <p:cNvPr id="11" name="正方形/長方形 10">
            <a:extLst>
              <a:ext uri="{FF2B5EF4-FFF2-40B4-BE49-F238E27FC236}">
                <a16:creationId xmlns:a16="http://schemas.microsoft.com/office/drawing/2014/main" id="{33E45560-D393-4428-825A-657406E661ED}"/>
              </a:ext>
            </a:extLst>
          </p:cNvPr>
          <p:cNvSpPr/>
          <p:nvPr/>
        </p:nvSpPr>
        <p:spPr>
          <a:xfrm>
            <a:off x="1747095" y="4546786"/>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5E3B4E62-B1CC-4628-A6F4-658BCBF08B70}"/>
              </a:ext>
            </a:extLst>
          </p:cNvPr>
          <p:cNvSpPr txBox="1"/>
          <p:nvPr/>
        </p:nvSpPr>
        <p:spPr>
          <a:xfrm>
            <a:off x="1284613" y="4837990"/>
            <a:ext cx="684803" cy="369332"/>
          </a:xfrm>
          <a:prstGeom prst="rect">
            <a:avLst/>
          </a:prstGeom>
          <a:noFill/>
        </p:spPr>
        <p:txBody>
          <a:bodyPr wrap="none" rtlCol="0">
            <a:spAutoFit/>
          </a:bodyPr>
          <a:lstStyle/>
          <a:p>
            <a:r>
              <a:rPr kumimoji="1" lang="en-US" altLang="ja-JP" b="1" dirty="0">
                <a:solidFill>
                  <a:srgbClr val="FF0000"/>
                </a:solidFill>
              </a:rPr>
              <a:t>A÷B</a:t>
            </a:r>
            <a:endParaRPr kumimoji="1" lang="ja-JP" altLang="en-US" b="1">
              <a:solidFill>
                <a:srgbClr val="FF0000"/>
              </a:solidFill>
            </a:endParaRPr>
          </a:p>
        </p:txBody>
      </p:sp>
      <p:sp>
        <p:nvSpPr>
          <p:cNvPr id="13" name="正方形/長方形 12">
            <a:extLst>
              <a:ext uri="{FF2B5EF4-FFF2-40B4-BE49-F238E27FC236}">
                <a16:creationId xmlns:a16="http://schemas.microsoft.com/office/drawing/2014/main" id="{2586BC00-B400-4A8F-B0E7-5880928928DF}"/>
              </a:ext>
            </a:extLst>
          </p:cNvPr>
          <p:cNvSpPr/>
          <p:nvPr/>
        </p:nvSpPr>
        <p:spPr>
          <a:xfrm>
            <a:off x="7697323" y="4126029"/>
            <a:ext cx="718931" cy="2189231"/>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6B647166-44B9-4645-B333-69AE6E7ECC12}"/>
              </a:ext>
            </a:extLst>
          </p:cNvPr>
          <p:cNvSpPr txBox="1"/>
          <p:nvPr/>
        </p:nvSpPr>
        <p:spPr>
          <a:xfrm>
            <a:off x="7195013" y="3857652"/>
            <a:ext cx="1723549" cy="261610"/>
          </a:xfrm>
          <a:prstGeom prst="rect">
            <a:avLst/>
          </a:prstGeom>
          <a:noFill/>
        </p:spPr>
        <p:txBody>
          <a:bodyPr wrap="none" rtlCol="0">
            <a:spAutoFit/>
          </a:bodyPr>
          <a:lstStyle/>
          <a:p>
            <a:r>
              <a:rPr kumimoji="1" lang="ja-JP" altLang="en-US" sz="1100">
                <a:solidFill>
                  <a:srgbClr val="FF0000"/>
                </a:solidFill>
                <a:latin typeface="Meiryo" panose="020B0604030504040204" pitchFamily="34" charset="-128"/>
                <a:ea typeface="Meiryo" panose="020B0604030504040204" pitchFamily="34" charset="-128"/>
              </a:rPr>
              <a:t>合計部分は</a:t>
            </a:r>
            <a:r>
              <a:rPr kumimoji="1" lang="en-US" altLang="ja-JP" sz="1100" dirty="0">
                <a:solidFill>
                  <a:srgbClr val="FF0000"/>
                </a:solidFill>
                <a:latin typeface="Meiryo" panose="020B0604030504040204" pitchFamily="34" charset="-128"/>
                <a:ea typeface="Meiryo" panose="020B0604030504040204" pitchFamily="34" charset="-128"/>
              </a:rPr>
              <a:t>100%</a:t>
            </a:r>
            <a:r>
              <a:rPr kumimoji="1" lang="ja-JP" altLang="en-US" sz="1100">
                <a:solidFill>
                  <a:srgbClr val="FF0000"/>
                </a:solidFill>
                <a:latin typeface="Meiryo" panose="020B0604030504040204" pitchFamily="34" charset="-128"/>
                <a:ea typeface="Meiryo" panose="020B0604030504040204" pitchFamily="34" charset="-128"/>
              </a:rPr>
              <a:t>になる</a:t>
            </a:r>
          </a:p>
        </p:txBody>
      </p:sp>
      <p:sp>
        <p:nvSpPr>
          <p:cNvPr id="15" name="正方形/長方形 14">
            <a:extLst>
              <a:ext uri="{FF2B5EF4-FFF2-40B4-BE49-F238E27FC236}">
                <a16:creationId xmlns:a16="http://schemas.microsoft.com/office/drawing/2014/main" id="{98B35F3B-5FF3-44C4-B46A-82311FB8AC10}"/>
              </a:ext>
            </a:extLst>
          </p:cNvPr>
          <p:cNvSpPr/>
          <p:nvPr/>
        </p:nvSpPr>
        <p:spPr>
          <a:xfrm>
            <a:off x="1747096" y="5905135"/>
            <a:ext cx="5807766" cy="41012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979E6589-5D76-4760-876E-7147BDCA0106}"/>
              </a:ext>
            </a:extLst>
          </p:cNvPr>
          <p:cNvSpPr txBox="1"/>
          <p:nvPr/>
        </p:nvSpPr>
        <p:spPr>
          <a:xfrm>
            <a:off x="3710225" y="6343276"/>
            <a:ext cx="2005677" cy="261610"/>
          </a:xfrm>
          <a:prstGeom prst="rect">
            <a:avLst/>
          </a:prstGeom>
          <a:noFill/>
        </p:spPr>
        <p:txBody>
          <a:bodyPr wrap="none" rtlCol="0">
            <a:spAutoFit/>
          </a:bodyPr>
          <a:lstStyle/>
          <a:p>
            <a:r>
              <a:rPr kumimoji="1" lang="ja-JP" altLang="en-US" sz="1100">
                <a:solidFill>
                  <a:srgbClr val="FF0000"/>
                </a:solidFill>
                <a:latin typeface="Meiryo" panose="020B0604030504040204" pitchFamily="34" charset="-128"/>
                <a:ea typeface="Meiryo" panose="020B0604030504040204" pitchFamily="34" charset="-128"/>
              </a:rPr>
              <a:t>合計部分は</a:t>
            </a:r>
            <a:r>
              <a:rPr kumimoji="1" lang="en-US" altLang="ja-JP" sz="1100" dirty="0">
                <a:solidFill>
                  <a:srgbClr val="FF0000"/>
                </a:solidFill>
                <a:latin typeface="Meiryo" panose="020B0604030504040204" pitchFamily="34" charset="-128"/>
                <a:ea typeface="Meiryo" panose="020B0604030504040204" pitchFamily="34" charset="-128"/>
              </a:rPr>
              <a:t>100%</a:t>
            </a:r>
            <a:r>
              <a:rPr kumimoji="1" lang="ja-JP" altLang="en-US" sz="1100">
                <a:solidFill>
                  <a:srgbClr val="FF0000"/>
                </a:solidFill>
                <a:latin typeface="Meiryo" panose="020B0604030504040204" pitchFamily="34" charset="-128"/>
                <a:ea typeface="Meiryo" panose="020B0604030504040204" pitchFamily="34" charset="-128"/>
              </a:rPr>
              <a:t>にならない</a:t>
            </a:r>
          </a:p>
        </p:txBody>
      </p:sp>
      <p:sp>
        <p:nvSpPr>
          <p:cNvPr id="18" name="Rectangle 5">
            <a:extLst>
              <a:ext uri="{FF2B5EF4-FFF2-40B4-BE49-F238E27FC236}">
                <a16:creationId xmlns:a16="http://schemas.microsoft.com/office/drawing/2014/main" id="{E68BCD89-71C1-AF4F-8933-3F9248BF7566}"/>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クロス表の結果（２）</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40555103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4FD364-3C31-2946-BA2B-CEF23666C6FE}"/>
              </a:ext>
            </a:extLst>
          </p:cNvPr>
          <p:cNvSpPr>
            <a:spLocks noGrp="1"/>
          </p:cNvSpPr>
          <p:nvPr>
            <p:ph idx="1"/>
          </p:nvPr>
        </p:nvSpPr>
        <p:spPr>
          <a:xfrm>
            <a:off x="457200" y="908720"/>
            <a:ext cx="8229600" cy="4525962"/>
          </a:xfrm>
        </p:spPr>
        <p:txBody>
          <a:bodyPr/>
          <a:lstStyle/>
          <a:p>
            <a:r>
              <a:rPr lang="ja-JP" altLang="en-US" dirty="0"/>
              <a:t>クロス表から比率を計算する。</a:t>
            </a:r>
          </a:p>
          <a:p>
            <a:endParaRPr lang="ja-JP" altLang="en-US" dirty="0"/>
          </a:p>
          <a:p>
            <a:endParaRPr lang="ja-JP" altLang="en-US" dirty="0"/>
          </a:p>
          <a:p>
            <a:endParaRPr lang="ja-JP" altLang="en-US" dirty="0"/>
          </a:p>
          <a:p>
            <a:endParaRPr lang="ja-JP" altLang="en-US" dirty="0"/>
          </a:p>
          <a:p>
            <a:endParaRPr lang="ja-JP" altLang="en-US" dirty="0"/>
          </a:p>
          <a:p>
            <a:endParaRPr lang="en-US" altLang="ja-JP" dirty="0"/>
          </a:p>
          <a:p>
            <a:endParaRPr lang="en-US" altLang="ja-JP" dirty="0"/>
          </a:p>
          <a:p>
            <a:r>
              <a:rPr lang="ja-JP" altLang="en-US"/>
              <a:t>各カテゴリ</a:t>
            </a:r>
            <a:r>
              <a:rPr lang="ja-JP" altLang="en-US" dirty="0"/>
              <a:t>における相対的な比率が求まる。</a:t>
            </a:r>
          </a:p>
        </p:txBody>
      </p:sp>
      <p:pic>
        <p:nvPicPr>
          <p:cNvPr id="17" name="図 16">
            <a:extLst>
              <a:ext uri="{FF2B5EF4-FFF2-40B4-BE49-F238E27FC236}">
                <a16:creationId xmlns:a16="http://schemas.microsoft.com/office/drawing/2014/main" id="{B13CE476-AEC4-4DBD-B2FB-1D86BAA81DDE}"/>
              </a:ext>
            </a:extLst>
          </p:cNvPr>
          <p:cNvPicPr>
            <a:picLocks noChangeAspect="1"/>
          </p:cNvPicPr>
          <p:nvPr/>
        </p:nvPicPr>
        <p:blipFill>
          <a:blip r:embed="rId2"/>
          <a:stretch>
            <a:fillRect/>
          </a:stretch>
        </p:blipFill>
        <p:spPr>
          <a:xfrm>
            <a:off x="778859" y="1412776"/>
            <a:ext cx="7586282" cy="2029384"/>
          </a:xfrm>
          <a:prstGeom prst="rect">
            <a:avLst/>
          </a:prstGeom>
        </p:spPr>
      </p:pic>
      <p:sp>
        <p:nvSpPr>
          <p:cNvPr id="18" name="正方形/長方形 17">
            <a:extLst>
              <a:ext uri="{FF2B5EF4-FFF2-40B4-BE49-F238E27FC236}">
                <a16:creationId xmlns:a16="http://schemas.microsoft.com/office/drawing/2014/main" id="{73B1BA54-5B24-4123-A17D-AC1A41653590}"/>
              </a:ext>
            </a:extLst>
          </p:cNvPr>
          <p:cNvSpPr/>
          <p:nvPr/>
        </p:nvSpPr>
        <p:spPr>
          <a:xfrm>
            <a:off x="1747095" y="1732355"/>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08993A3D-7724-442C-B76D-AD3164DE025B}"/>
              </a:ext>
            </a:extLst>
          </p:cNvPr>
          <p:cNvSpPr/>
          <p:nvPr/>
        </p:nvSpPr>
        <p:spPr>
          <a:xfrm>
            <a:off x="1742366" y="3156853"/>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63A73983-CCDD-4A9F-9EF4-1D1F163877BF}"/>
              </a:ext>
            </a:extLst>
          </p:cNvPr>
          <p:cNvSpPr txBox="1"/>
          <p:nvPr/>
        </p:nvSpPr>
        <p:spPr>
          <a:xfrm>
            <a:off x="1782432" y="1711137"/>
            <a:ext cx="324128" cy="369332"/>
          </a:xfrm>
          <a:prstGeom prst="rect">
            <a:avLst/>
          </a:prstGeom>
          <a:noFill/>
        </p:spPr>
        <p:txBody>
          <a:bodyPr wrap="none" rtlCol="0">
            <a:spAutoFit/>
          </a:bodyPr>
          <a:lstStyle/>
          <a:p>
            <a:r>
              <a:rPr kumimoji="1" lang="en-US" altLang="ja-JP" b="1" dirty="0">
                <a:solidFill>
                  <a:srgbClr val="FF0000"/>
                </a:solidFill>
              </a:rPr>
              <a:t>A</a:t>
            </a:r>
            <a:endParaRPr kumimoji="1" lang="ja-JP" altLang="en-US" b="1">
              <a:solidFill>
                <a:srgbClr val="FF0000"/>
              </a:solidFill>
            </a:endParaRPr>
          </a:p>
        </p:txBody>
      </p:sp>
      <p:sp>
        <p:nvSpPr>
          <p:cNvPr id="21" name="テキスト ボックス 20">
            <a:extLst>
              <a:ext uri="{FF2B5EF4-FFF2-40B4-BE49-F238E27FC236}">
                <a16:creationId xmlns:a16="http://schemas.microsoft.com/office/drawing/2014/main" id="{7EEC7332-7E80-4008-8ACD-CA834343BC8C}"/>
              </a:ext>
            </a:extLst>
          </p:cNvPr>
          <p:cNvSpPr txBox="1"/>
          <p:nvPr/>
        </p:nvSpPr>
        <p:spPr>
          <a:xfrm>
            <a:off x="1702317" y="3138048"/>
            <a:ext cx="306494" cy="369332"/>
          </a:xfrm>
          <a:prstGeom prst="rect">
            <a:avLst/>
          </a:prstGeom>
          <a:noFill/>
        </p:spPr>
        <p:txBody>
          <a:bodyPr wrap="none" rtlCol="0">
            <a:spAutoFit/>
          </a:bodyPr>
          <a:lstStyle/>
          <a:p>
            <a:r>
              <a:rPr kumimoji="1" lang="en-US" altLang="ja-JP" b="1" dirty="0">
                <a:solidFill>
                  <a:srgbClr val="FF0000"/>
                </a:solidFill>
              </a:rPr>
              <a:t>C</a:t>
            </a:r>
            <a:endParaRPr kumimoji="1" lang="ja-JP" altLang="en-US" b="1">
              <a:solidFill>
                <a:srgbClr val="FF0000"/>
              </a:solidFill>
            </a:endParaRPr>
          </a:p>
        </p:txBody>
      </p:sp>
      <p:pic>
        <p:nvPicPr>
          <p:cNvPr id="22" name="図 21">
            <a:extLst>
              <a:ext uri="{FF2B5EF4-FFF2-40B4-BE49-F238E27FC236}">
                <a16:creationId xmlns:a16="http://schemas.microsoft.com/office/drawing/2014/main" id="{3F08E8E6-820A-4CD7-8744-73758DB47A36}"/>
              </a:ext>
            </a:extLst>
          </p:cNvPr>
          <p:cNvPicPr>
            <a:picLocks noChangeAspect="1"/>
          </p:cNvPicPr>
          <p:nvPr/>
        </p:nvPicPr>
        <p:blipFill>
          <a:blip r:embed="rId3"/>
          <a:stretch>
            <a:fillRect/>
          </a:stretch>
        </p:blipFill>
        <p:spPr>
          <a:xfrm>
            <a:off x="778859" y="4263556"/>
            <a:ext cx="7586282" cy="2029384"/>
          </a:xfrm>
          <a:prstGeom prst="rect">
            <a:avLst/>
          </a:prstGeom>
        </p:spPr>
      </p:pic>
      <p:sp>
        <p:nvSpPr>
          <p:cNvPr id="23" name="正方形/長方形 22">
            <a:extLst>
              <a:ext uri="{FF2B5EF4-FFF2-40B4-BE49-F238E27FC236}">
                <a16:creationId xmlns:a16="http://schemas.microsoft.com/office/drawing/2014/main" id="{90F42842-7C70-47D0-9E72-97E209643401}"/>
              </a:ext>
            </a:extLst>
          </p:cNvPr>
          <p:cNvSpPr/>
          <p:nvPr/>
        </p:nvSpPr>
        <p:spPr>
          <a:xfrm>
            <a:off x="1747095" y="4606602"/>
            <a:ext cx="718931" cy="32689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F0E44E54-7BC8-426A-84FF-FA1AC552E578}"/>
              </a:ext>
            </a:extLst>
          </p:cNvPr>
          <p:cNvSpPr txBox="1"/>
          <p:nvPr/>
        </p:nvSpPr>
        <p:spPr>
          <a:xfrm>
            <a:off x="1284613" y="4897806"/>
            <a:ext cx="676788" cy="369332"/>
          </a:xfrm>
          <a:prstGeom prst="rect">
            <a:avLst/>
          </a:prstGeom>
          <a:noFill/>
        </p:spPr>
        <p:txBody>
          <a:bodyPr wrap="none" rtlCol="0">
            <a:spAutoFit/>
          </a:bodyPr>
          <a:lstStyle/>
          <a:p>
            <a:r>
              <a:rPr kumimoji="1" lang="en-US" altLang="ja-JP" b="1" dirty="0">
                <a:solidFill>
                  <a:srgbClr val="FF0000"/>
                </a:solidFill>
              </a:rPr>
              <a:t>A÷C</a:t>
            </a:r>
            <a:endParaRPr kumimoji="1" lang="ja-JP" altLang="en-US" b="1">
              <a:solidFill>
                <a:srgbClr val="FF0000"/>
              </a:solidFill>
            </a:endParaRPr>
          </a:p>
        </p:txBody>
      </p:sp>
      <p:sp>
        <p:nvSpPr>
          <p:cNvPr id="25" name="正方形/長方形 24">
            <a:extLst>
              <a:ext uri="{FF2B5EF4-FFF2-40B4-BE49-F238E27FC236}">
                <a16:creationId xmlns:a16="http://schemas.microsoft.com/office/drawing/2014/main" id="{9E61B1DD-775F-4633-A018-D7BD2E383E75}"/>
              </a:ext>
            </a:extLst>
          </p:cNvPr>
          <p:cNvSpPr/>
          <p:nvPr/>
        </p:nvSpPr>
        <p:spPr>
          <a:xfrm>
            <a:off x="7697323" y="4185845"/>
            <a:ext cx="718931" cy="177910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77140D5E-8E2B-4F4B-9FB6-4B240A578529}"/>
              </a:ext>
            </a:extLst>
          </p:cNvPr>
          <p:cNvSpPr txBox="1"/>
          <p:nvPr/>
        </p:nvSpPr>
        <p:spPr>
          <a:xfrm>
            <a:off x="7195013" y="3919290"/>
            <a:ext cx="2005677" cy="261610"/>
          </a:xfrm>
          <a:prstGeom prst="rect">
            <a:avLst/>
          </a:prstGeom>
          <a:noFill/>
        </p:spPr>
        <p:txBody>
          <a:bodyPr wrap="none" rtlCol="0">
            <a:spAutoFit/>
          </a:bodyPr>
          <a:lstStyle/>
          <a:p>
            <a:r>
              <a:rPr kumimoji="1" lang="ja-JP" altLang="en-US" sz="1100">
                <a:solidFill>
                  <a:srgbClr val="FF0000"/>
                </a:solidFill>
                <a:latin typeface="Meiryo" panose="020B0604030504040204" pitchFamily="34" charset="-128"/>
                <a:ea typeface="Meiryo" panose="020B0604030504040204" pitchFamily="34" charset="-128"/>
              </a:rPr>
              <a:t>合計部分は</a:t>
            </a:r>
            <a:r>
              <a:rPr kumimoji="1" lang="en-US" altLang="ja-JP" sz="1100" dirty="0">
                <a:solidFill>
                  <a:srgbClr val="FF0000"/>
                </a:solidFill>
                <a:latin typeface="Meiryo" panose="020B0604030504040204" pitchFamily="34" charset="-128"/>
                <a:ea typeface="Meiryo" panose="020B0604030504040204" pitchFamily="34" charset="-128"/>
              </a:rPr>
              <a:t>100%</a:t>
            </a:r>
            <a:r>
              <a:rPr kumimoji="1" lang="ja-JP" altLang="en-US" sz="1100">
                <a:solidFill>
                  <a:srgbClr val="FF0000"/>
                </a:solidFill>
                <a:latin typeface="Meiryo" panose="020B0604030504040204" pitchFamily="34" charset="-128"/>
                <a:ea typeface="Meiryo" panose="020B0604030504040204" pitchFamily="34" charset="-128"/>
              </a:rPr>
              <a:t>にならない</a:t>
            </a:r>
          </a:p>
        </p:txBody>
      </p:sp>
      <p:sp>
        <p:nvSpPr>
          <p:cNvPr id="27" name="正方形/長方形 26">
            <a:extLst>
              <a:ext uri="{FF2B5EF4-FFF2-40B4-BE49-F238E27FC236}">
                <a16:creationId xmlns:a16="http://schemas.microsoft.com/office/drawing/2014/main" id="{B08AC63F-D05B-4393-9604-56BE784E496B}"/>
              </a:ext>
            </a:extLst>
          </p:cNvPr>
          <p:cNvSpPr/>
          <p:nvPr/>
        </p:nvSpPr>
        <p:spPr>
          <a:xfrm>
            <a:off x="1747095" y="5964951"/>
            <a:ext cx="6709207" cy="41012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00E88CB6-79C4-487E-B682-156999778183}"/>
              </a:ext>
            </a:extLst>
          </p:cNvPr>
          <p:cNvSpPr txBox="1"/>
          <p:nvPr/>
        </p:nvSpPr>
        <p:spPr>
          <a:xfrm>
            <a:off x="3560016" y="6380022"/>
            <a:ext cx="1723549" cy="261610"/>
          </a:xfrm>
          <a:prstGeom prst="rect">
            <a:avLst/>
          </a:prstGeom>
          <a:noFill/>
        </p:spPr>
        <p:txBody>
          <a:bodyPr wrap="none" rtlCol="0">
            <a:spAutoFit/>
          </a:bodyPr>
          <a:lstStyle/>
          <a:p>
            <a:r>
              <a:rPr kumimoji="1" lang="ja-JP" altLang="en-US" sz="1100">
                <a:solidFill>
                  <a:srgbClr val="FF0000"/>
                </a:solidFill>
                <a:latin typeface="Meiryo" panose="020B0604030504040204" pitchFamily="34" charset="-128"/>
                <a:ea typeface="Meiryo" panose="020B0604030504040204" pitchFamily="34" charset="-128"/>
              </a:rPr>
              <a:t>合計部分は</a:t>
            </a:r>
            <a:r>
              <a:rPr kumimoji="1" lang="en-US" altLang="ja-JP" sz="1100" dirty="0">
                <a:solidFill>
                  <a:srgbClr val="FF0000"/>
                </a:solidFill>
                <a:latin typeface="Meiryo" panose="020B0604030504040204" pitchFamily="34" charset="-128"/>
                <a:ea typeface="Meiryo" panose="020B0604030504040204" pitchFamily="34" charset="-128"/>
              </a:rPr>
              <a:t>100%</a:t>
            </a:r>
            <a:r>
              <a:rPr kumimoji="1" lang="ja-JP" altLang="en-US" sz="1100">
                <a:solidFill>
                  <a:srgbClr val="FF0000"/>
                </a:solidFill>
                <a:latin typeface="Meiryo" panose="020B0604030504040204" pitchFamily="34" charset="-128"/>
                <a:ea typeface="Meiryo" panose="020B0604030504040204" pitchFamily="34" charset="-128"/>
              </a:rPr>
              <a:t>になる</a:t>
            </a:r>
          </a:p>
        </p:txBody>
      </p:sp>
      <p:sp>
        <p:nvSpPr>
          <p:cNvPr id="29" name="Rectangle 5">
            <a:extLst>
              <a:ext uri="{FF2B5EF4-FFF2-40B4-BE49-F238E27FC236}">
                <a16:creationId xmlns:a16="http://schemas.microsoft.com/office/drawing/2014/main" id="{9D2728CB-47CA-6643-91FF-426243ED0BC0}"/>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クロス表の結果（３）</a:t>
            </a:r>
            <a:endParaRPr lang="en-US" altLang="ja-JP" sz="2400" b="1" kern="0" dirty="0">
              <a:solidFill>
                <a:srgbClr val="002060"/>
              </a:solidFill>
              <a:latin typeface="Meiryo UI" pitchFamily="50" charset="-128"/>
              <a:ea typeface="Meiryo UI" pitchFamily="50" charset="-128"/>
            </a:endParaRPr>
          </a:p>
        </p:txBody>
      </p:sp>
      <p:sp>
        <p:nvSpPr>
          <p:cNvPr id="16" name="スライド番号プレースホルダー 3">
            <a:extLst>
              <a:ext uri="{FF2B5EF4-FFF2-40B4-BE49-F238E27FC236}">
                <a16:creationId xmlns:a16="http://schemas.microsoft.com/office/drawing/2014/main" id="{FE2CA014-F5F4-45E7-9798-D03C16141DD8}"/>
              </a:ext>
            </a:extLst>
          </p:cNvPr>
          <p:cNvSpPr>
            <a:spLocks noGrp="1"/>
          </p:cNvSpPr>
          <p:nvPr>
            <p:ph type="sldNum" sz="quarter" idx="12"/>
          </p:nvPr>
        </p:nvSpPr>
        <p:spPr>
          <a:xfrm>
            <a:off x="8423275" y="6520259"/>
            <a:ext cx="720725" cy="365125"/>
          </a:xfrm>
        </p:spPr>
        <p:txBody>
          <a:bodyPr/>
          <a:lstStyle/>
          <a:p>
            <a:fld id="{ED2D5C90-0667-8C4B-828E-9CCEDA5B855E}" type="slidenum">
              <a:rPr kumimoji="1" lang="ja-JP" altLang="en-US" smtClean="0"/>
              <a:t>24</a:t>
            </a:fld>
            <a:endParaRPr kumimoji="1" lang="ja-JP" altLang="en-US"/>
          </a:p>
        </p:txBody>
      </p:sp>
    </p:spTree>
    <p:extLst>
      <p:ext uri="{BB962C8B-B14F-4D97-AF65-F5344CB8AC3E}">
        <p14:creationId xmlns:p14="http://schemas.microsoft.com/office/powerpoint/2010/main" val="6762895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4FD364-3C31-2946-BA2B-CEF23666C6FE}"/>
              </a:ext>
            </a:extLst>
          </p:cNvPr>
          <p:cNvSpPr>
            <a:spLocks noGrp="1"/>
          </p:cNvSpPr>
          <p:nvPr>
            <p:ph idx="1"/>
          </p:nvPr>
        </p:nvSpPr>
        <p:spPr>
          <a:xfrm>
            <a:off x="457200" y="908720"/>
            <a:ext cx="8229600" cy="4525962"/>
          </a:xfrm>
        </p:spPr>
        <p:txBody>
          <a:bodyPr/>
          <a:lstStyle/>
          <a:p>
            <a:r>
              <a:rPr lang="ja-JP" altLang="en-US" sz="1800" dirty="0"/>
              <a:t>先ほど計算した比率と反対の方向の比率を計算する。</a:t>
            </a:r>
          </a:p>
          <a:p>
            <a:r>
              <a:rPr lang="ja-JP" altLang="en-US" sz="1800" dirty="0"/>
              <a:t>計算結果は一致し、その結果を「リフト値」と呼ぶ。</a:t>
            </a:r>
          </a:p>
          <a:p>
            <a:r>
              <a:rPr lang="ja-JP" altLang="en-US" sz="1800" dirty="0"/>
              <a:t>リフト値は、全体を</a:t>
            </a:r>
            <a:r>
              <a:rPr lang="en-US" altLang="ja-JP" sz="1800" dirty="0"/>
              <a:t>1.0</a:t>
            </a:r>
            <a:r>
              <a:rPr lang="ja-JP" altLang="en-US" sz="1800" dirty="0"/>
              <a:t>とした場合の各セグメントの起こりやすさを表す。</a:t>
            </a:r>
          </a:p>
          <a:p>
            <a:endParaRPr lang="ja-JP" altLang="en-US" dirty="0"/>
          </a:p>
        </p:txBody>
      </p:sp>
      <p:sp>
        <p:nvSpPr>
          <p:cNvPr id="4" name="スライド番号プレースホルダー 3">
            <a:extLst>
              <a:ext uri="{FF2B5EF4-FFF2-40B4-BE49-F238E27FC236}">
                <a16:creationId xmlns:a16="http://schemas.microsoft.com/office/drawing/2014/main" id="{9AA76BB0-C052-994F-A003-F2546A4CBF76}"/>
              </a:ext>
            </a:extLst>
          </p:cNvPr>
          <p:cNvSpPr>
            <a:spLocks noGrp="1"/>
          </p:cNvSpPr>
          <p:nvPr>
            <p:ph type="sldNum" sz="quarter" idx="12"/>
          </p:nvPr>
        </p:nvSpPr>
        <p:spPr/>
        <p:txBody>
          <a:bodyPr/>
          <a:lstStyle/>
          <a:p>
            <a:fld id="{ED2D5C90-0667-8C4B-828E-9CCEDA5B855E}" type="slidenum">
              <a:rPr kumimoji="1" lang="ja-JP" altLang="en-US" smtClean="0"/>
              <a:t>25</a:t>
            </a:fld>
            <a:endParaRPr kumimoji="1" lang="ja-JP" altLang="en-US"/>
          </a:p>
        </p:txBody>
      </p:sp>
      <p:pic>
        <p:nvPicPr>
          <p:cNvPr id="5" name="図 4">
            <a:extLst>
              <a:ext uri="{FF2B5EF4-FFF2-40B4-BE49-F238E27FC236}">
                <a16:creationId xmlns:a16="http://schemas.microsoft.com/office/drawing/2014/main" id="{8BAF9A57-AD44-49C1-A074-12B1F5D21CDB}"/>
              </a:ext>
            </a:extLst>
          </p:cNvPr>
          <p:cNvPicPr>
            <a:picLocks noChangeAspect="1"/>
          </p:cNvPicPr>
          <p:nvPr/>
        </p:nvPicPr>
        <p:blipFill>
          <a:blip r:embed="rId2"/>
          <a:stretch>
            <a:fillRect/>
          </a:stretch>
        </p:blipFill>
        <p:spPr>
          <a:xfrm>
            <a:off x="408071" y="2548780"/>
            <a:ext cx="8327858" cy="3810330"/>
          </a:xfrm>
          <a:prstGeom prst="rect">
            <a:avLst/>
          </a:prstGeom>
        </p:spPr>
      </p:pic>
      <p:sp>
        <p:nvSpPr>
          <p:cNvPr id="7" name="Rectangle 5">
            <a:extLst>
              <a:ext uri="{FF2B5EF4-FFF2-40B4-BE49-F238E27FC236}">
                <a16:creationId xmlns:a16="http://schemas.microsoft.com/office/drawing/2014/main" id="{5B46F407-B452-DB4C-B2D9-C2503FDC160F}"/>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リフト値</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944463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4FD364-3C31-2946-BA2B-CEF23666C6FE}"/>
              </a:ext>
            </a:extLst>
          </p:cNvPr>
          <p:cNvSpPr>
            <a:spLocks noGrp="1"/>
          </p:cNvSpPr>
          <p:nvPr>
            <p:ph idx="1"/>
          </p:nvPr>
        </p:nvSpPr>
        <p:spPr/>
        <p:txBody>
          <a:bodyPr/>
          <a:lstStyle/>
          <a:p>
            <a:r>
              <a:rPr lang="ja-JP" altLang="en-US" dirty="0"/>
              <a:t>リフト値は行と列の一方の情報が出た場合に他方の可能性がどの程度高いかを定量的に比較することが可能となる。</a:t>
            </a:r>
            <a:endParaRPr lang="en-US" altLang="ja-JP" dirty="0"/>
          </a:p>
          <a:p>
            <a:r>
              <a:rPr lang="ja-JP" altLang="en-US" dirty="0"/>
              <a:t>全体のデータが増えることでリフト値の精度が高まり、個人のデータが増えることでより属性予測が正確になる。</a:t>
            </a:r>
          </a:p>
        </p:txBody>
      </p:sp>
      <p:sp>
        <p:nvSpPr>
          <p:cNvPr id="4" name="スライド番号プレースホルダー 3">
            <a:extLst>
              <a:ext uri="{FF2B5EF4-FFF2-40B4-BE49-F238E27FC236}">
                <a16:creationId xmlns:a16="http://schemas.microsoft.com/office/drawing/2014/main" id="{9AA76BB0-C052-994F-A003-F2546A4CBF76}"/>
              </a:ext>
            </a:extLst>
          </p:cNvPr>
          <p:cNvSpPr>
            <a:spLocks noGrp="1"/>
          </p:cNvSpPr>
          <p:nvPr>
            <p:ph type="sldNum" sz="quarter" idx="12"/>
          </p:nvPr>
        </p:nvSpPr>
        <p:spPr/>
        <p:txBody>
          <a:bodyPr/>
          <a:lstStyle/>
          <a:p>
            <a:fld id="{ED2D5C90-0667-8C4B-828E-9CCEDA5B855E}" type="slidenum">
              <a:rPr kumimoji="1" lang="ja-JP" altLang="en-US" smtClean="0"/>
              <a:t>26</a:t>
            </a:fld>
            <a:endParaRPr kumimoji="1" lang="ja-JP" altLang="en-US"/>
          </a:p>
        </p:txBody>
      </p:sp>
      <p:pic>
        <p:nvPicPr>
          <p:cNvPr id="6" name="グラフィックス 5" descr="ユーザー">
            <a:extLst>
              <a:ext uri="{FF2B5EF4-FFF2-40B4-BE49-F238E27FC236}">
                <a16:creationId xmlns:a16="http://schemas.microsoft.com/office/drawing/2014/main" id="{863EE14D-6E67-4355-BEFA-9A868D9579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2605" y="4133860"/>
            <a:ext cx="914400" cy="914400"/>
          </a:xfrm>
          <a:prstGeom prst="rect">
            <a:avLst/>
          </a:prstGeom>
        </p:spPr>
      </p:pic>
      <p:pic>
        <p:nvPicPr>
          <p:cNvPr id="8" name="グラフィックス 7" descr="杖を持った男性">
            <a:extLst>
              <a:ext uri="{FF2B5EF4-FFF2-40B4-BE49-F238E27FC236}">
                <a16:creationId xmlns:a16="http://schemas.microsoft.com/office/drawing/2014/main" id="{34E43ECF-0646-4097-8939-296350E496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3615" y="4024218"/>
            <a:ext cx="617883" cy="617883"/>
          </a:xfrm>
          <a:prstGeom prst="rect">
            <a:avLst/>
          </a:prstGeom>
        </p:spPr>
      </p:pic>
      <p:pic>
        <p:nvPicPr>
          <p:cNvPr id="10" name="グラフィックス 9" descr="杖を持った女性">
            <a:extLst>
              <a:ext uri="{FF2B5EF4-FFF2-40B4-BE49-F238E27FC236}">
                <a16:creationId xmlns:a16="http://schemas.microsoft.com/office/drawing/2014/main" id="{F718BDE2-1898-4F51-B7FA-6AC0CC24FC2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115947" y="4297976"/>
            <a:ext cx="617883" cy="617883"/>
          </a:xfrm>
          <a:prstGeom prst="rect">
            <a:avLst/>
          </a:prstGeom>
        </p:spPr>
      </p:pic>
      <p:pic>
        <p:nvPicPr>
          <p:cNvPr id="14" name="グラフィックス 13" descr="テーブル セッティング">
            <a:extLst>
              <a:ext uri="{FF2B5EF4-FFF2-40B4-BE49-F238E27FC236}">
                <a16:creationId xmlns:a16="http://schemas.microsoft.com/office/drawing/2014/main" id="{04D4D6D6-9753-40D6-BAC3-C935B6CB559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37380" y="4582937"/>
            <a:ext cx="665844" cy="665844"/>
          </a:xfrm>
          <a:prstGeom prst="rect">
            <a:avLst/>
          </a:prstGeom>
        </p:spPr>
      </p:pic>
      <p:sp>
        <p:nvSpPr>
          <p:cNvPr id="15" name="テキスト ボックス 14">
            <a:extLst>
              <a:ext uri="{FF2B5EF4-FFF2-40B4-BE49-F238E27FC236}">
                <a16:creationId xmlns:a16="http://schemas.microsoft.com/office/drawing/2014/main" id="{7DAAE9E3-7939-4ECA-A763-A9ADF4DE38CD}"/>
              </a:ext>
            </a:extLst>
          </p:cNvPr>
          <p:cNvSpPr txBox="1"/>
          <p:nvPr/>
        </p:nvSpPr>
        <p:spPr>
          <a:xfrm>
            <a:off x="1053724" y="4915859"/>
            <a:ext cx="1438603" cy="523220"/>
          </a:xfrm>
          <a:prstGeom prst="rect">
            <a:avLst/>
          </a:prstGeom>
          <a:noFill/>
        </p:spPr>
        <p:txBody>
          <a:bodyPr wrap="square" rtlCol="0">
            <a:spAutoFit/>
          </a:bodyPr>
          <a:lstStyle/>
          <a:p>
            <a:pPr algn="ctr"/>
            <a:r>
              <a:rPr kumimoji="1" lang="ja-JP" altLang="en-US" sz="1400" dirty="0"/>
              <a:t>ユーザー</a:t>
            </a:r>
            <a:endParaRPr kumimoji="1" lang="en-US" altLang="ja-JP" sz="1400" dirty="0"/>
          </a:p>
          <a:p>
            <a:pPr algn="ctr"/>
            <a:r>
              <a:rPr kumimoji="1" lang="ja-JP" altLang="en-US" sz="1400" dirty="0"/>
              <a:t>情報なし</a:t>
            </a:r>
          </a:p>
        </p:txBody>
      </p:sp>
      <p:sp>
        <p:nvSpPr>
          <p:cNvPr id="16" name="四角形: メモ 15">
            <a:extLst>
              <a:ext uri="{FF2B5EF4-FFF2-40B4-BE49-F238E27FC236}">
                <a16:creationId xmlns:a16="http://schemas.microsoft.com/office/drawing/2014/main" id="{19D33B0C-6036-4B36-8744-5908E7825876}"/>
              </a:ext>
            </a:extLst>
          </p:cNvPr>
          <p:cNvSpPr/>
          <p:nvPr/>
        </p:nvSpPr>
        <p:spPr>
          <a:xfrm>
            <a:off x="3257187" y="4138540"/>
            <a:ext cx="1172150" cy="912866"/>
          </a:xfrm>
          <a:prstGeom prst="foldedCorner">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pic>
        <p:nvPicPr>
          <p:cNvPr id="12" name="グラフィックス 11" descr="ハイキング">
            <a:extLst>
              <a:ext uri="{FF2B5EF4-FFF2-40B4-BE49-F238E27FC236}">
                <a16:creationId xmlns:a16="http://schemas.microsoft.com/office/drawing/2014/main" id="{C3885A71-08B5-4133-A1F1-E0DD653B959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22724" y="4244207"/>
            <a:ext cx="693705" cy="693705"/>
          </a:xfrm>
          <a:prstGeom prst="rect">
            <a:avLst/>
          </a:prstGeom>
        </p:spPr>
      </p:pic>
      <p:cxnSp>
        <p:nvCxnSpPr>
          <p:cNvPr id="18" name="直線矢印コネクタ 17">
            <a:extLst>
              <a:ext uri="{FF2B5EF4-FFF2-40B4-BE49-F238E27FC236}">
                <a16:creationId xmlns:a16="http://schemas.microsoft.com/office/drawing/2014/main" id="{87930A4C-F9FC-4E05-96C8-6BFADE42DABA}"/>
              </a:ext>
            </a:extLst>
          </p:cNvPr>
          <p:cNvCxnSpPr>
            <a:cxnSpLocks/>
            <a:stCxn id="6" idx="3"/>
            <a:endCxn id="16" idx="1"/>
          </p:cNvCxnSpPr>
          <p:nvPr/>
        </p:nvCxnSpPr>
        <p:spPr>
          <a:xfrm>
            <a:off x="2187005" y="4591060"/>
            <a:ext cx="1070182" cy="3913"/>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テキスト ボックス 21">
            <a:extLst>
              <a:ext uri="{FF2B5EF4-FFF2-40B4-BE49-F238E27FC236}">
                <a16:creationId xmlns:a16="http://schemas.microsoft.com/office/drawing/2014/main" id="{8683AC84-C70B-4090-9E65-F3CCEB203210}"/>
              </a:ext>
            </a:extLst>
          </p:cNvPr>
          <p:cNvSpPr txBox="1"/>
          <p:nvPr/>
        </p:nvSpPr>
        <p:spPr>
          <a:xfrm>
            <a:off x="3123960" y="5088368"/>
            <a:ext cx="1438603" cy="523220"/>
          </a:xfrm>
          <a:prstGeom prst="rect">
            <a:avLst/>
          </a:prstGeom>
          <a:noFill/>
        </p:spPr>
        <p:txBody>
          <a:bodyPr wrap="square" rtlCol="0">
            <a:spAutoFit/>
          </a:bodyPr>
          <a:lstStyle/>
          <a:p>
            <a:pPr algn="ctr"/>
            <a:r>
              <a:rPr kumimoji="1" lang="ja-JP" altLang="en-US" sz="1400" dirty="0"/>
              <a:t>旅行プランを</a:t>
            </a:r>
            <a:endParaRPr kumimoji="1" lang="en-US" altLang="ja-JP" sz="1400" dirty="0"/>
          </a:p>
          <a:p>
            <a:pPr algn="ctr"/>
            <a:r>
              <a:rPr kumimoji="1" lang="ja-JP" altLang="en-US" sz="1400" dirty="0"/>
              <a:t>購入</a:t>
            </a:r>
          </a:p>
        </p:txBody>
      </p:sp>
      <p:cxnSp>
        <p:nvCxnSpPr>
          <p:cNvPr id="23" name="直線矢印コネクタ 22">
            <a:extLst>
              <a:ext uri="{FF2B5EF4-FFF2-40B4-BE49-F238E27FC236}">
                <a16:creationId xmlns:a16="http://schemas.microsoft.com/office/drawing/2014/main" id="{4E7C5F81-675B-4C4A-A02C-4F5AAF452B3B}"/>
              </a:ext>
            </a:extLst>
          </p:cNvPr>
          <p:cNvCxnSpPr>
            <a:cxnSpLocks/>
            <a:stCxn id="16" idx="3"/>
            <a:endCxn id="10" idx="1"/>
          </p:cNvCxnSpPr>
          <p:nvPr/>
        </p:nvCxnSpPr>
        <p:spPr>
          <a:xfrm>
            <a:off x="4429337" y="4594973"/>
            <a:ext cx="686610" cy="11945"/>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8" name="テキスト ボックス 27">
            <a:extLst>
              <a:ext uri="{FF2B5EF4-FFF2-40B4-BE49-F238E27FC236}">
                <a16:creationId xmlns:a16="http://schemas.microsoft.com/office/drawing/2014/main" id="{C490595A-2E90-4647-B6DB-145F98F5A39B}"/>
              </a:ext>
            </a:extLst>
          </p:cNvPr>
          <p:cNvSpPr txBox="1"/>
          <p:nvPr/>
        </p:nvSpPr>
        <p:spPr>
          <a:xfrm>
            <a:off x="5014528" y="5045068"/>
            <a:ext cx="1438603" cy="523220"/>
          </a:xfrm>
          <a:prstGeom prst="rect">
            <a:avLst/>
          </a:prstGeom>
          <a:noFill/>
        </p:spPr>
        <p:txBody>
          <a:bodyPr wrap="square" rtlCol="0">
            <a:spAutoFit/>
          </a:bodyPr>
          <a:lstStyle/>
          <a:p>
            <a:pPr algn="ctr"/>
            <a:r>
              <a:rPr kumimoji="1" lang="en-US" altLang="ja-JP" sz="1400" dirty="0"/>
              <a:t>60</a:t>
            </a:r>
            <a:r>
              <a:rPr kumimoji="1" lang="ja-JP" altLang="en-US" sz="1400" dirty="0"/>
              <a:t>代・</a:t>
            </a:r>
            <a:r>
              <a:rPr kumimoji="1" lang="en-US" altLang="ja-JP" sz="1400" dirty="0"/>
              <a:t>70</a:t>
            </a:r>
            <a:r>
              <a:rPr kumimoji="1" lang="ja-JP" altLang="en-US" sz="1400" dirty="0"/>
              <a:t>代の可能性が高い</a:t>
            </a:r>
          </a:p>
        </p:txBody>
      </p:sp>
      <p:pic>
        <p:nvPicPr>
          <p:cNvPr id="30" name="グラフィックス 29" descr="熱帯の光景">
            <a:extLst>
              <a:ext uri="{FF2B5EF4-FFF2-40B4-BE49-F238E27FC236}">
                <a16:creationId xmlns:a16="http://schemas.microsoft.com/office/drawing/2014/main" id="{78BBEC79-5D09-4806-8641-B6A13F8E7A6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752066" y="4309179"/>
            <a:ext cx="665844" cy="665844"/>
          </a:xfrm>
          <a:prstGeom prst="rect">
            <a:avLst/>
          </a:prstGeom>
        </p:spPr>
      </p:pic>
      <p:cxnSp>
        <p:nvCxnSpPr>
          <p:cNvPr id="31" name="直線矢印コネクタ 30">
            <a:extLst>
              <a:ext uri="{FF2B5EF4-FFF2-40B4-BE49-F238E27FC236}">
                <a16:creationId xmlns:a16="http://schemas.microsoft.com/office/drawing/2014/main" id="{9084340A-AD11-4643-BD3A-B5B398CA2551}"/>
              </a:ext>
            </a:extLst>
          </p:cNvPr>
          <p:cNvCxnSpPr>
            <a:cxnSpLocks/>
            <a:stCxn id="8" idx="2"/>
            <a:endCxn id="30" idx="1"/>
          </p:cNvCxnSpPr>
          <p:nvPr/>
        </p:nvCxnSpPr>
        <p:spPr>
          <a:xfrm>
            <a:off x="5802557" y="4642101"/>
            <a:ext cx="949509" cy="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5" name="テキスト ボックス 34">
            <a:extLst>
              <a:ext uri="{FF2B5EF4-FFF2-40B4-BE49-F238E27FC236}">
                <a16:creationId xmlns:a16="http://schemas.microsoft.com/office/drawing/2014/main" id="{1DE5B341-31AD-49C4-B893-5C3FC50084FE}"/>
              </a:ext>
            </a:extLst>
          </p:cNvPr>
          <p:cNvSpPr txBox="1"/>
          <p:nvPr/>
        </p:nvSpPr>
        <p:spPr>
          <a:xfrm>
            <a:off x="6757854" y="5074995"/>
            <a:ext cx="1438603" cy="523220"/>
          </a:xfrm>
          <a:prstGeom prst="rect">
            <a:avLst/>
          </a:prstGeom>
          <a:noFill/>
        </p:spPr>
        <p:txBody>
          <a:bodyPr wrap="square" rtlCol="0">
            <a:spAutoFit/>
          </a:bodyPr>
          <a:lstStyle/>
          <a:p>
            <a:pPr algn="ctr"/>
            <a:r>
              <a:rPr kumimoji="1" lang="ja-JP" altLang="en-US" sz="1400" dirty="0"/>
              <a:t>グルメ・レジャーを提案</a:t>
            </a:r>
          </a:p>
        </p:txBody>
      </p:sp>
      <p:sp>
        <p:nvSpPr>
          <p:cNvPr id="20" name="Rectangle 5">
            <a:extLst>
              <a:ext uri="{FF2B5EF4-FFF2-40B4-BE49-F238E27FC236}">
                <a16:creationId xmlns:a16="http://schemas.microsoft.com/office/drawing/2014/main" id="{4D2F06B2-61CA-664F-9FE9-F3FBF8E3E76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リフト値の活用事例</a:t>
            </a:r>
            <a:endParaRPr lang="en-US"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646879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実</a:t>
            </a:r>
            <a:r>
              <a:rPr lang="en-US" altLang="ja-JP" sz="3200" b="1" dirty="0">
                <a:latin typeface="Meiryo" panose="020B0604030504040204" pitchFamily="34" charset="-128"/>
                <a:ea typeface="Meiryo" panose="020B0604030504040204" pitchFamily="34" charset="-128"/>
              </a:rPr>
              <a:t> </a:t>
            </a:r>
            <a:r>
              <a:rPr lang="ja-JP" altLang="en-US" sz="3200" b="1">
                <a:latin typeface="Meiryo" panose="020B0604030504040204" pitchFamily="34" charset="-128"/>
                <a:ea typeface="Meiryo" panose="020B0604030504040204" pitchFamily="34" charset="-128"/>
              </a:rPr>
              <a:t>習　</a:t>
            </a:r>
            <a:r>
              <a:rPr lang="ja-JP" altLang="en-US" sz="1800" b="1">
                <a:latin typeface="Meiryo" panose="020B0604030504040204" pitchFamily="34" charset="-128"/>
                <a:ea typeface="Meiryo" panose="020B0604030504040204" pitchFamily="34" charset="-128"/>
              </a:rPr>
              <a:t>クロス表</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3"/>
            </a:pPr>
            <a:fld id="{ED2D5C90-0667-8C4B-828E-9CCEDA5B855E}" type="slidenum">
              <a:rPr lang="ja-JP" altLang="en-US" smtClean="0"/>
              <a:pPr marL="228600" indent="-228600">
                <a:buFont typeface="+mj-lt"/>
                <a:buAutoNum type="arabicPeriod" startAt="13"/>
              </a:pPr>
              <a:t>27</a:t>
            </a:fld>
            <a:endParaRPr lang="ja-JP" altLang="en-US" dirty="0"/>
          </a:p>
        </p:txBody>
      </p:sp>
      <p:sp>
        <p:nvSpPr>
          <p:cNvPr id="4" name="フッター プレースホルダー 3">
            <a:extLst>
              <a:ext uri="{FF2B5EF4-FFF2-40B4-BE49-F238E27FC236}">
                <a16:creationId xmlns:a16="http://schemas.microsoft.com/office/drawing/2014/main" id="{65BA1028-DB0C-459F-A7DC-678E6BBBE8E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349BD48-9045-4053-803D-E5F284836514}"/>
              </a:ext>
            </a:extLst>
          </p:cNvPr>
          <p:cNvSpPr>
            <a:spLocks noGrp="1"/>
          </p:cNvSpPr>
          <p:nvPr>
            <p:ph type="sldNum" sz="quarter" idx="12"/>
          </p:nvPr>
        </p:nvSpPr>
        <p:spPr/>
        <p:txBody>
          <a:bodyPr/>
          <a:lstStyle/>
          <a:p>
            <a:fld id="{9AA15997-B66F-1A41-9CF6-38645D7F9AC6}" type="slidenum">
              <a:rPr kumimoji="1" lang="ja-JP" altLang="en-US" smtClean="0"/>
              <a:t>27</a:t>
            </a:fld>
            <a:endParaRPr kumimoji="1" lang="ja-JP" altLang="en-US"/>
          </a:p>
        </p:txBody>
      </p:sp>
    </p:spTree>
    <p:extLst>
      <p:ext uri="{BB962C8B-B14F-4D97-AF65-F5344CB8AC3E}">
        <p14:creationId xmlns:p14="http://schemas.microsoft.com/office/powerpoint/2010/main" val="11331814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normAutofit/>
          </a:bodyPr>
          <a:lstStyle/>
          <a:p>
            <a:r>
              <a:rPr lang="ja-JP" altLang="en-US" sz="2000"/>
              <a:t>ファイル「演習データ</a:t>
            </a:r>
            <a:r>
              <a:rPr lang="en-US" altLang="ja-JP" sz="2000" dirty="0"/>
              <a:t>D4_2.xlsx</a:t>
            </a:r>
            <a:r>
              <a:rPr lang="ja-JP" altLang="en-US" sz="2000" dirty="0"/>
              <a:t>」</a:t>
            </a:r>
            <a:r>
              <a:rPr kumimoji="1" lang="ja-JP" altLang="en-US" sz="2000" dirty="0"/>
              <a:t>シート「クロス表」</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28</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A5657B7F-D2A5-4D0F-8D83-7BBBE74EC7E2}"/>
              </a:ext>
            </a:extLst>
          </p:cNvPr>
          <p:cNvPicPr>
            <a:picLocks noChangeAspect="1"/>
          </p:cNvPicPr>
          <p:nvPr/>
        </p:nvPicPr>
        <p:blipFill>
          <a:blip r:embed="rId2"/>
          <a:stretch>
            <a:fillRect/>
          </a:stretch>
        </p:blipFill>
        <p:spPr>
          <a:xfrm>
            <a:off x="1682290" y="1613361"/>
            <a:ext cx="5779419" cy="4735719"/>
          </a:xfrm>
          <a:prstGeom prst="rect">
            <a:avLst/>
          </a:prstGeom>
        </p:spPr>
      </p:pic>
      <p:sp>
        <p:nvSpPr>
          <p:cNvPr id="9" name="Rectangle 5">
            <a:extLst>
              <a:ext uri="{FF2B5EF4-FFF2-40B4-BE49-F238E27FC236}">
                <a16:creationId xmlns:a16="http://schemas.microsoft.com/office/drawing/2014/main" id="{140B0218-0E14-EB45-A57F-0B5E4972897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実習（１）</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4264140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388F41-D2BA-4D3F-8517-9D7B1ED10FCA}"/>
              </a:ext>
            </a:extLst>
          </p:cNvPr>
          <p:cNvSpPr>
            <a:spLocks noGrp="1"/>
          </p:cNvSpPr>
          <p:nvPr>
            <p:ph type="sldNum" sz="quarter" idx="12"/>
          </p:nvPr>
        </p:nvSpPr>
        <p:spPr/>
        <p:txBody>
          <a:bodyPr/>
          <a:lstStyle/>
          <a:p>
            <a:pPr marL="228600" marR="0" lvl="0" indent="-228600" algn="r" defTabSz="914400" rtl="0" eaLnBrk="1" fontAlgn="auto" latinLnBrk="0" hangingPunct="1">
              <a:lnSpc>
                <a:spcPct val="100000"/>
              </a:lnSpc>
              <a:spcBef>
                <a:spcPts val="0"/>
              </a:spcBef>
              <a:spcAft>
                <a:spcPts val="0"/>
              </a:spcAft>
              <a:buClrTx/>
              <a:buSzTx/>
              <a:tabLst/>
              <a:defRPr/>
            </a:pPr>
            <a:fld id="{2CE7D0AE-9E03-46D1-A315-852BA605F826}" type="slidenum">
              <a:rPr kumimoji="1" lang="ja-JP" altLang="en-US" sz="1200" b="0" i="0" u="none" strike="noStrike" kern="1200" cap="none" spc="0" normalizeH="0" baseline="0" noProof="0" smtClean="0">
                <a:ln>
                  <a:noFill/>
                </a:ln>
                <a:solidFill>
                  <a:srgbClr val="000000">
                    <a:tint val="75000"/>
                  </a:srgbClr>
                </a:solidFill>
                <a:effectLst/>
                <a:uLnTx/>
                <a:uFillTx/>
                <a:latin typeface="Meiryo UI"/>
                <a:ea typeface="Meiryo UI"/>
                <a:cs typeface="+mn-cs"/>
              </a:rPr>
              <a:pPr marL="228600" marR="0" lvl="0" indent="-228600" algn="r" defTabSz="914400" rtl="0" eaLnBrk="1" fontAlgn="auto" latinLnBrk="0" hangingPunct="1">
                <a:lnSpc>
                  <a:spcPct val="100000"/>
                </a:lnSpc>
                <a:spcBef>
                  <a:spcPts val="0"/>
                </a:spcBef>
                <a:spcAft>
                  <a:spcPts val="0"/>
                </a:spcAft>
                <a:buClrTx/>
                <a:buSzTx/>
                <a:tabLst/>
                <a:defRPr/>
              </a:pPr>
              <a:t>2</a:t>
            </a:fld>
            <a:endParaRPr kumimoji="1" lang="ja-JP" altLang="en-US" sz="1200" b="0" i="0" u="none" strike="noStrike" kern="1200" cap="none" spc="0" normalizeH="0" baseline="0" noProof="0" dirty="0">
              <a:ln>
                <a:noFill/>
              </a:ln>
              <a:solidFill>
                <a:srgbClr val="000000">
                  <a:tint val="75000"/>
                </a:srgbClr>
              </a:solidFill>
              <a:effectLst/>
              <a:uLnTx/>
              <a:uFillTx/>
              <a:latin typeface="Meiryo UI"/>
              <a:ea typeface="Meiryo UI"/>
              <a:cs typeface="+mn-cs"/>
            </a:endParaRPr>
          </a:p>
        </p:txBody>
      </p:sp>
      <p:cxnSp>
        <p:nvCxnSpPr>
          <p:cNvPr id="6" name="直線コネクタ 5">
            <a:extLst>
              <a:ext uri="{FF2B5EF4-FFF2-40B4-BE49-F238E27FC236}">
                <a16:creationId xmlns:a16="http://schemas.microsoft.com/office/drawing/2014/main" id="{3A3DC020-3345-48F9-A28E-50C654445044}"/>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F9D7EB9-9D01-490F-9CEA-AFEE6EDA7604}"/>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1B1DA05-E539-4A33-B668-5BD0E7DDC53A}"/>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FE27BFD7-C4F4-4801-868E-7A7DDF5E7FC2}"/>
              </a:ext>
            </a:extLst>
          </p:cNvPr>
          <p:cNvSpPr/>
          <p:nvPr/>
        </p:nvSpPr>
        <p:spPr>
          <a:xfrm>
            <a:off x="0" y="185113"/>
            <a:ext cx="8964165" cy="7920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 name="タイトル 1">
            <a:extLst>
              <a:ext uri="{FF2B5EF4-FFF2-40B4-BE49-F238E27FC236}">
                <a16:creationId xmlns:a16="http://schemas.microsoft.com/office/drawing/2014/main" id="{27C1161D-B513-F245-BB6B-E9BE7EB918F9}"/>
              </a:ext>
            </a:extLst>
          </p:cNvPr>
          <p:cNvSpPr txBox="1">
            <a:spLocks/>
          </p:cNvSpPr>
          <p:nvPr/>
        </p:nvSpPr>
        <p:spPr bwMode="auto">
          <a:xfrm>
            <a:off x="323527" y="3654660"/>
            <a:ext cx="8460109" cy="56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4000" b="1" cap="all">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3200">
                <a:latin typeface="Meiryo" panose="020B0604030504040204" pitchFamily="34" charset="-128"/>
                <a:ea typeface="Meiryo" panose="020B0604030504040204" pitchFamily="34" charset="-128"/>
              </a:rPr>
              <a:t>相関とクロス表・データの関係性</a:t>
            </a:r>
            <a:endParaRPr lang="ja-JP" altLang="en-US" sz="2400" kern="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713661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lang="ja-JP" altLang="en-US" dirty="0"/>
              <a:t>情報を加工する</a:t>
            </a:r>
            <a:endParaRPr lang="en-US" altLang="ja-JP" dirty="0"/>
          </a:p>
          <a:p>
            <a:pPr lvl="1"/>
            <a:r>
              <a:rPr lang="ja-JP" altLang="en-US" dirty="0"/>
              <a:t>クロス表は刻み幅が細かいと非常に見にくい表になってしまう。</a:t>
            </a:r>
          </a:p>
          <a:p>
            <a:endParaRPr kumimoji="1" lang="ja-JP" altLang="en-US" dirty="0"/>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29</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F5CE8EE5-B451-46B9-A915-0D49D56832A4}"/>
              </a:ext>
            </a:extLst>
          </p:cNvPr>
          <p:cNvPicPr>
            <a:picLocks noChangeAspect="1"/>
          </p:cNvPicPr>
          <p:nvPr/>
        </p:nvPicPr>
        <p:blipFill>
          <a:blip r:embed="rId2"/>
          <a:stretch>
            <a:fillRect/>
          </a:stretch>
        </p:blipFill>
        <p:spPr>
          <a:xfrm>
            <a:off x="811729" y="2204864"/>
            <a:ext cx="3626971" cy="2940358"/>
          </a:xfrm>
          <a:prstGeom prst="rect">
            <a:avLst/>
          </a:prstGeom>
        </p:spPr>
      </p:pic>
      <p:pic>
        <p:nvPicPr>
          <p:cNvPr id="6" name="図 5" descr="スクリーンショット が含まれている画像&#10;&#10;自動的に生成された説明">
            <a:extLst>
              <a:ext uri="{FF2B5EF4-FFF2-40B4-BE49-F238E27FC236}">
                <a16:creationId xmlns:a16="http://schemas.microsoft.com/office/drawing/2014/main" id="{87652BB4-7BCE-453E-84AE-03C56D286B2D}"/>
              </a:ext>
            </a:extLst>
          </p:cNvPr>
          <p:cNvPicPr>
            <a:picLocks noChangeAspect="1"/>
          </p:cNvPicPr>
          <p:nvPr/>
        </p:nvPicPr>
        <p:blipFill>
          <a:blip r:embed="rId3"/>
          <a:stretch>
            <a:fillRect/>
          </a:stretch>
        </p:blipFill>
        <p:spPr>
          <a:xfrm>
            <a:off x="5000634" y="2204864"/>
            <a:ext cx="3161374" cy="2940358"/>
          </a:xfrm>
          <a:prstGeom prst="rect">
            <a:avLst/>
          </a:prstGeom>
        </p:spPr>
      </p:pic>
      <p:sp>
        <p:nvSpPr>
          <p:cNvPr id="9" name="吹き出し: 四角形 8">
            <a:extLst>
              <a:ext uri="{FF2B5EF4-FFF2-40B4-BE49-F238E27FC236}">
                <a16:creationId xmlns:a16="http://schemas.microsoft.com/office/drawing/2014/main" id="{29F4A027-AD63-4C33-9B27-B07523589160}"/>
              </a:ext>
            </a:extLst>
          </p:cNvPr>
          <p:cNvSpPr/>
          <p:nvPr/>
        </p:nvSpPr>
        <p:spPr>
          <a:xfrm>
            <a:off x="2420854" y="5621471"/>
            <a:ext cx="2341389" cy="810492"/>
          </a:xfrm>
          <a:prstGeom prst="wedgeRectCallout">
            <a:avLst>
              <a:gd name="adj1" fmla="val -31464"/>
              <a:gd name="adj2" fmla="val -246754"/>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年齢を年代に変換</a:t>
            </a:r>
            <a:endParaRPr kumimoji="1" lang="en-US" altLang="ja-JP" sz="1100" dirty="0"/>
          </a:p>
          <a:p>
            <a:pPr algn="ctr"/>
            <a:r>
              <a:rPr kumimoji="1" lang="en-US" altLang="ja-JP" sz="1100" dirty="0"/>
              <a:t>=</a:t>
            </a:r>
            <a:r>
              <a:rPr kumimoji="1" lang="en-US" altLang="ja-JP" sz="1100" dirty="0" err="1"/>
              <a:t>floor.math</a:t>
            </a:r>
            <a:r>
              <a:rPr kumimoji="1" lang="en-US" altLang="ja-JP" sz="1100" dirty="0"/>
              <a:t>(B2,10)&amp;”</a:t>
            </a:r>
            <a:r>
              <a:rPr kumimoji="1" lang="ja-JP" altLang="en-US" sz="1100" dirty="0"/>
              <a:t>代</a:t>
            </a:r>
            <a:r>
              <a:rPr kumimoji="1" lang="en-US" altLang="ja-JP" sz="1100" dirty="0"/>
              <a:t>”</a:t>
            </a:r>
            <a:endParaRPr kumimoji="1" lang="ja-JP" altLang="en-US" sz="1100" dirty="0"/>
          </a:p>
        </p:txBody>
      </p:sp>
      <p:sp>
        <p:nvSpPr>
          <p:cNvPr id="10" name="吹き出し: 四角形 9">
            <a:extLst>
              <a:ext uri="{FF2B5EF4-FFF2-40B4-BE49-F238E27FC236}">
                <a16:creationId xmlns:a16="http://schemas.microsoft.com/office/drawing/2014/main" id="{67379E5F-29FB-400B-92BE-2A15F50E28E0}"/>
              </a:ext>
            </a:extLst>
          </p:cNvPr>
          <p:cNvSpPr/>
          <p:nvPr/>
        </p:nvSpPr>
        <p:spPr>
          <a:xfrm>
            <a:off x="5145261" y="5621471"/>
            <a:ext cx="2341389" cy="810492"/>
          </a:xfrm>
          <a:prstGeom prst="wedgeRectCallout">
            <a:avLst>
              <a:gd name="adj1" fmla="val 39311"/>
              <a:gd name="adj2" fmla="val -252687"/>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1100" dirty="0"/>
              <a:t>1</a:t>
            </a:r>
            <a:r>
              <a:rPr kumimoji="1" lang="ja-JP" altLang="en-US" sz="1100" dirty="0"/>
              <a:t>を入れる</a:t>
            </a:r>
          </a:p>
        </p:txBody>
      </p:sp>
      <p:sp>
        <p:nvSpPr>
          <p:cNvPr id="11" name="Rectangle 5">
            <a:extLst>
              <a:ext uri="{FF2B5EF4-FFF2-40B4-BE49-F238E27FC236}">
                <a16:creationId xmlns:a16="http://schemas.microsoft.com/office/drawing/2014/main" id="{2391907D-BD25-CB45-884D-112469BDAC18}"/>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実習（２）</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744428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lang="ja-JP" altLang="en-US" dirty="0"/>
              <a:t>カテゴリのセルをコピーして挿入する。</a:t>
            </a:r>
            <a:endParaRPr kumimoji="1" lang="ja-JP" altLang="en-US" dirty="0"/>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30</a:t>
            </a:fld>
            <a:endParaRPr kumimoji="1" lang="ja-JP" altLang="en-US"/>
          </a:p>
        </p:txBody>
      </p:sp>
      <p:pic>
        <p:nvPicPr>
          <p:cNvPr id="5" name="図 4" descr="スクリーンショット が含まれている画像&#10;&#10;自動的に生成された説明">
            <a:extLst>
              <a:ext uri="{FF2B5EF4-FFF2-40B4-BE49-F238E27FC236}">
                <a16:creationId xmlns:a16="http://schemas.microsoft.com/office/drawing/2014/main" id="{E8E68D4B-4E88-4816-AC9C-2B6D9EDB9434}"/>
              </a:ext>
            </a:extLst>
          </p:cNvPr>
          <p:cNvPicPr>
            <a:picLocks noChangeAspect="1"/>
          </p:cNvPicPr>
          <p:nvPr/>
        </p:nvPicPr>
        <p:blipFill>
          <a:blip r:embed="rId2"/>
          <a:stretch>
            <a:fillRect/>
          </a:stretch>
        </p:blipFill>
        <p:spPr>
          <a:xfrm>
            <a:off x="2131599" y="1697705"/>
            <a:ext cx="4880801" cy="4476175"/>
          </a:xfrm>
          <a:prstGeom prst="rect">
            <a:avLst/>
          </a:prstGeom>
        </p:spPr>
      </p:pic>
      <p:sp>
        <p:nvSpPr>
          <p:cNvPr id="9" name="正方形/長方形 8">
            <a:extLst>
              <a:ext uri="{FF2B5EF4-FFF2-40B4-BE49-F238E27FC236}">
                <a16:creationId xmlns:a16="http://schemas.microsoft.com/office/drawing/2014/main" id="{270F6DCF-6BE5-459A-B1E7-D0BF58AD9189}"/>
              </a:ext>
            </a:extLst>
          </p:cNvPr>
          <p:cNvSpPr/>
          <p:nvPr/>
        </p:nvSpPr>
        <p:spPr>
          <a:xfrm>
            <a:off x="4201006" y="3442423"/>
            <a:ext cx="827139" cy="2860666"/>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5">
            <a:extLst>
              <a:ext uri="{FF2B5EF4-FFF2-40B4-BE49-F238E27FC236}">
                <a16:creationId xmlns:a16="http://schemas.microsoft.com/office/drawing/2014/main" id="{C2B707BC-A6AD-6842-AB03-5EC28F7BF37C}"/>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実習（３）</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0589282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lang="ja-JP" altLang="en-US" dirty="0"/>
              <a:t>ピボットテーブルを選択して必要な情報を入れる</a:t>
            </a:r>
            <a:endParaRPr kumimoji="1" lang="ja-JP" altLang="en-US" dirty="0"/>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a:xfrm>
            <a:off x="6457950" y="6625908"/>
            <a:ext cx="2057400" cy="228603"/>
          </a:xfrm>
        </p:spPr>
        <p:txBody>
          <a:bodyPr/>
          <a:lstStyle/>
          <a:p>
            <a:fld id="{ED2D5C90-0667-8C4B-828E-9CCEDA5B855E}" type="slidenum">
              <a:rPr kumimoji="1" lang="ja-JP" altLang="en-US" smtClean="0"/>
              <a:t>31</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2F8F0BA3-69AE-41ED-B95E-2B663E7182EA}"/>
              </a:ext>
            </a:extLst>
          </p:cNvPr>
          <p:cNvPicPr>
            <a:picLocks noChangeAspect="1"/>
          </p:cNvPicPr>
          <p:nvPr/>
        </p:nvPicPr>
        <p:blipFill>
          <a:blip r:embed="rId2"/>
          <a:stretch>
            <a:fillRect/>
          </a:stretch>
        </p:blipFill>
        <p:spPr>
          <a:xfrm>
            <a:off x="991094" y="1447183"/>
            <a:ext cx="7524256" cy="4942827"/>
          </a:xfrm>
          <a:prstGeom prst="rect">
            <a:avLst/>
          </a:prstGeom>
        </p:spPr>
      </p:pic>
      <p:sp>
        <p:nvSpPr>
          <p:cNvPr id="6" name="楕円 5">
            <a:extLst>
              <a:ext uri="{FF2B5EF4-FFF2-40B4-BE49-F238E27FC236}">
                <a16:creationId xmlns:a16="http://schemas.microsoft.com/office/drawing/2014/main" id="{3E46AC2E-9C17-4C2B-B02D-F092AD9E139F}"/>
              </a:ext>
            </a:extLst>
          </p:cNvPr>
          <p:cNvSpPr/>
          <p:nvPr/>
        </p:nvSpPr>
        <p:spPr>
          <a:xfrm>
            <a:off x="1696473" y="1520237"/>
            <a:ext cx="629417" cy="52777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a:extLst>
              <a:ext uri="{FF2B5EF4-FFF2-40B4-BE49-F238E27FC236}">
                <a16:creationId xmlns:a16="http://schemas.microsoft.com/office/drawing/2014/main" id="{4F3C55BF-5663-488A-9C3A-1BE253CACC67}"/>
              </a:ext>
            </a:extLst>
          </p:cNvPr>
          <p:cNvSpPr/>
          <p:nvPr/>
        </p:nvSpPr>
        <p:spPr>
          <a:xfrm>
            <a:off x="885834" y="1936524"/>
            <a:ext cx="629417" cy="52777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四角形 10">
            <a:extLst>
              <a:ext uri="{FF2B5EF4-FFF2-40B4-BE49-F238E27FC236}">
                <a16:creationId xmlns:a16="http://schemas.microsoft.com/office/drawing/2014/main" id="{95AE27D2-CCEE-4407-A5E6-063881D2C289}"/>
              </a:ext>
            </a:extLst>
          </p:cNvPr>
          <p:cNvSpPr/>
          <p:nvPr/>
        </p:nvSpPr>
        <p:spPr>
          <a:xfrm>
            <a:off x="2230611" y="5711348"/>
            <a:ext cx="2341389" cy="810492"/>
          </a:xfrm>
          <a:prstGeom prst="wedgeRectCallout">
            <a:avLst>
              <a:gd name="adj1" fmla="val 55061"/>
              <a:gd name="adj2" fmla="val -125326"/>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新規ワークシートの方がその後の加工がしやすくなる。</a:t>
            </a:r>
          </a:p>
        </p:txBody>
      </p:sp>
      <p:sp>
        <p:nvSpPr>
          <p:cNvPr id="12" name="吹き出し: 四角形 11">
            <a:extLst>
              <a:ext uri="{FF2B5EF4-FFF2-40B4-BE49-F238E27FC236}">
                <a16:creationId xmlns:a16="http://schemas.microsoft.com/office/drawing/2014/main" id="{0CB66447-A8F0-417F-85B8-7BDCAA97EFFB}"/>
              </a:ext>
            </a:extLst>
          </p:cNvPr>
          <p:cNvSpPr/>
          <p:nvPr/>
        </p:nvSpPr>
        <p:spPr>
          <a:xfrm>
            <a:off x="6173961" y="1882322"/>
            <a:ext cx="2341389" cy="810492"/>
          </a:xfrm>
          <a:prstGeom prst="wedgeRectCallout">
            <a:avLst>
              <a:gd name="adj1" fmla="val -23070"/>
              <a:gd name="adj2" fmla="val 183451"/>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集計する列を指定</a:t>
            </a:r>
          </a:p>
        </p:txBody>
      </p:sp>
      <p:sp>
        <p:nvSpPr>
          <p:cNvPr id="13" name="Rectangle 5">
            <a:extLst>
              <a:ext uri="{FF2B5EF4-FFF2-40B4-BE49-F238E27FC236}">
                <a16:creationId xmlns:a16="http://schemas.microsoft.com/office/drawing/2014/main" id="{43FE0577-343E-7E45-BD8E-967BC7A210B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実習（４）</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6264904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lang="ja-JP" altLang="en-US" dirty="0"/>
              <a:t>ピボットテーブルの設定画面が出る。</a:t>
            </a:r>
            <a:endParaRPr kumimoji="1" lang="ja-JP" altLang="en-US" dirty="0"/>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32</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6290D68B-22B1-49F2-ACD7-B80F9C03B76C}"/>
              </a:ext>
            </a:extLst>
          </p:cNvPr>
          <p:cNvPicPr>
            <a:picLocks noChangeAspect="1"/>
          </p:cNvPicPr>
          <p:nvPr/>
        </p:nvPicPr>
        <p:blipFill>
          <a:blip r:embed="rId2"/>
          <a:stretch>
            <a:fillRect/>
          </a:stretch>
        </p:blipFill>
        <p:spPr>
          <a:xfrm>
            <a:off x="1099594" y="1634498"/>
            <a:ext cx="7276859" cy="4440887"/>
          </a:xfrm>
          <a:prstGeom prst="rect">
            <a:avLst/>
          </a:prstGeom>
        </p:spPr>
      </p:pic>
      <p:sp>
        <p:nvSpPr>
          <p:cNvPr id="9" name="Rectangle 5">
            <a:extLst>
              <a:ext uri="{FF2B5EF4-FFF2-40B4-BE49-F238E27FC236}">
                <a16:creationId xmlns:a16="http://schemas.microsoft.com/office/drawing/2014/main" id="{152F0BAC-A9E7-1E48-9860-2C3BD5A4A7C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実習（５）</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926629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kumimoji="1" lang="ja-JP" altLang="en-US" dirty="0"/>
              <a:t>集計したい情報を</a:t>
            </a:r>
            <a:r>
              <a:rPr kumimoji="1" lang="en-US" altLang="ja-JP" dirty="0"/>
              <a:t>3</a:t>
            </a:r>
            <a:r>
              <a:rPr kumimoji="1" lang="ja-JP" altLang="en-US" dirty="0"/>
              <a:t>種類選択する。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33</a:t>
            </a:fld>
            <a:endParaRPr kumimoji="1" lang="ja-JP" altLang="en-US"/>
          </a:p>
        </p:txBody>
      </p:sp>
      <p:pic>
        <p:nvPicPr>
          <p:cNvPr id="5" name="図 4" descr="スクリーンショット が含まれている画像&#10;&#10;自動的に生成された説明">
            <a:extLst>
              <a:ext uri="{FF2B5EF4-FFF2-40B4-BE49-F238E27FC236}">
                <a16:creationId xmlns:a16="http://schemas.microsoft.com/office/drawing/2014/main" id="{03803868-7D4D-4311-AF84-08C2915DE87B}"/>
              </a:ext>
            </a:extLst>
          </p:cNvPr>
          <p:cNvPicPr>
            <a:picLocks noChangeAspect="1"/>
          </p:cNvPicPr>
          <p:nvPr/>
        </p:nvPicPr>
        <p:blipFill>
          <a:blip r:embed="rId2"/>
          <a:stretch>
            <a:fillRect/>
          </a:stretch>
        </p:blipFill>
        <p:spPr>
          <a:xfrm>
            <a:off x="720747" y="1496310"/>
            <a:ext cx="7886700" cy="4995199"/>
          </a:xfrm>
          <a:prstGeom prst="rect">
            <a:avLst/>
          </a:prstGeom>
        </p:spPr>
      </p:pic>
      <p:sp>
        <p:nvSpPr>
          <p:cNvPr id="9" name="吹き出し: 四角形 8">
            <a:extLst>
              <a:ext uri="{FF2B5EF4-FFF2-40B4-BE49-F238E27FC236}">
                <a16:creationId xmlns:a16="http://schemas.microsoft.com/office/drawing/2014/main" id="{62135821-089D-4ABE-BD12-9488DA7B2CF5}"/>
              </a:ext>
            </a:extLst>
          </p:cNvPr>
          <p:cNvSpPr/>
          <p:nvPr/>
        </p:nvSpPr>
        <p:spPr>
          <a:xfrm>
            <a:off x="3854250" y="3356661"/>
            <a:ext cx="2341389" cy="810492"/>
          </a:xfrm>
          <a:prstGeom prst="wedgeRectCallout">
            <a:avLst>
              <a:gd name="adj1" fmla="val 66308"/>
              <a:gd name="adj2" fmla="val -33103"/>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チェックを入れる</a:t>
            </a:r>
          </a:p>
        </p:txBody>
      </p:sp>
      <p:sp>
        <p:nvSpPr>
          <p:cNvPr id="10" name="吹き出し: 四角形 9">
            <a:extLst>
              <a:ext uri="{FF2B5EF4-FFF2-40B4-BE49-F238E27FC236}">
                <a16:creationId xmlns:a16="http://schemas.microsoft.com/office/drawing/2014/main" id="{F64EF726-DF1C-47C0-A660-659A9E4E4312}"/>
              </a:ext>
            </a:extLst>
          </p:cNvPr>
          <p:cNvSpPr/>
          <p:nvPr/>
        </p:nvSpPr>
        <p:spPr>
          <a:xfrm>
            <a:off x="3854250" y="5247660"/>
            <a:ext cx="2341389" cy="810492"/>
          </a:xfrm>
          <a:prstGeom prst="wedgeRectCallout">
            <a:avLst>
              <a:gd name="adj1" fmla="val 67356"/>
              <a:gd name="adj2" fmla="val 12328"/>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カテゴリ・年代がここに入るため、思った表になっていない</a:t>
            </a:r>
          </a:p>
        </p:txBody>
      </p:sp>
      <p:sp>
        <p:nvSpPr>
          <p:cNvPr id="11" name="Rectangle 5">
            <a:extLst>
              <a:ext uri="{FF2B5EF4-FFF2-40B4-BE49-F238E27FC236}">
                <a16:creationId xmlns:a16="http://schemas.microsoft.com/office/drawing/2014/main" id="{48A4D9D8-29D1-D04D-92B2-590C04B9B83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実習（６）</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401908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863873"/>
            <a:ext cx="8229600" cy="4525962"/>
          </a:xfrm>
        </p:spPr>
        <p:txBody>
          <a:bodyPr/>
          <a:lstStyle/>
          <a:p>
            <a:r>
              <a:rPr kumimoji="1" lang="ja-JP" altLang="en-US" dirty="0"/>
              <a:t>行と列の項目名を決める。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34</a:t>
            </a:fld>
            <a:endParaRPr kumimoji="1" lang="ja-JP" altLang="en-US"/>
          </a:p>
        </p:txBody>
      </p:sp>
      <p:pic>
        <p:nvPicPr>
          <p:cNvPr id="3" name="図 2" descr="スクリーンショット が含まれている画像&#10;&#10;自動的に生成された説明">
            <a:extLst>
              <a:ext uri="{FF2B5EF4-FFF2-40B4-BE49-F238E27FC236}">
                <a16:creationId xmlns:a16="http://schemas.microsoft.com/office/drawing/2014/main" id="{02E649E7-C828-415A-A01D-ECC833AD4177}"/>
              </a:ext>
            </a:extLst>
          </p:cNvPr>
          <p:cNvPicPr>
            <a:picLocks noChangeAspect="1"/>
          </p:cNvPicPr>
          <p:nvPr/>
        </p:nvPicPr>
        <p:blipFill>
          <a:blip r:embed="rId2"/>
          <a:stretch>
            <a:fillRect/>
          </a:stretch>
        </p:blipFill>
        <p:spPr>
          <a:xfrm>
            <a:off x="931552" y="1446662"/>
            <a:ext cx="7583798" cy="4817452"/>
          </a:xfrm>
          <a:prstGeom prst="rect">
            <a:avLst/>
          </a:prstGeom>
        </p:spPr>
      </p:pic>
      <p:sp>
        <p:nvSpPr>
          <p:cNvPr id="9" name="吹き出し: 四角形 8">
            <a:extLst>
              <a:ext uri="{FF2B5EF4-FFF2-40B4-BE49-F238E27FC236}">
                <a16:creationId xmlns:a16="http://schemas.microsoft.com/office/drawing/2014/main" id="{07345822-153E-4CA2-9A9F-00783568FCE8}"/>
              </a:ext>
            </a:extLst>
          </p:cNvPr>
          <p:cNvSpPr/>
          <p:nvPr/>
        </p:nvSpPr>
        <p:spPr>
          <a:xfrm>
            <a:off x="3830373" y="4588418"/>
            <a:ext cx="2341389" cy="810492"/>
          </a:xfrm>
          <a:prstGeom prst="wedgeRectCallout">
            <a:avLst>
              <a:gd name="adj1" fmla="val 110342"/>
              <a:gd name="adj2" fmla="val -26288"/>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カテゴリを「列」に移す</a:t>
            </a:r>
          </a:p>
        </p:txBody>
      </p:sp>
      <p:sp>
        <p:nvSpPr>
          <p:cNvPr id="10" name="吹き出し: 四角形 9">
            <a:extLst>
              <a:ext uri="{FF2B5EF4-FFF2-40B4-BE49-F238E27FC236}">
                <a16:creationId xmlns:a16="http://schemas.microsoft.com/office/drawing/2014/main" id="{4A76CF2A-BCEB-45FB-9A13-95601D046E75}"/>
              </a:ext>
            </a:extLst>
          </p:cNvPr>
          <p:cNvSpPr/>
          <p:nvPr/>
        </p:nvSpPr>
        <p:spPr>
          <a:xfrm>
            <a:off x="3933678" y="5858868"/>
            <a:ext cx="2341389" cy="810492"/>
          </a:xfrm>
          <a:prstGeom prst="wedgeRectCallout">
            <a:avLst>
              <a:gd name="adj1" fmla="val 139174"/>
              <a:gd name="adj2" fmla="val -97463"/>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合計だけでなく平均値なども求められる。</a:t>
            </a:r>
          </a:p>
        </p:txBody>
      </p:sp>
      <p:sp>
        <p:nvSpPr>
          <p:cNvPr id="11" name="Rectangle 5">
            <a:extLst>
              <a:ext uri="{FF2B5EF4-FFF2-40B4-BE49-F238E27FC236}">
                <a16:creationId xmlns:a16="http://schemas.microsoft.com/office/drawing/2014/main" id="{98F81F84-5A6F-9040-9917-A6FF5BA872C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実習（７）</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2013687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kumimoji="1" lang="ja-JP" altLang="en-US" dirty="0"/>
              <a:t>ピボットテーブルの結果を別のシートにコピペする（値貼り付けする）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35</a:t>
            </a:fld>
            <a:endParaRPr kumimoji="1" lang="ja-JP" altLang="en-US"/>
          </a:p>
        </p:txBody>
      </p:sp>
      <p:pic>
        <p:nvPicPr>
          <p:cNvPr id="5" name="図 4">
            <a:extLst>
              <a:ext uri="{FF2B5EF4-FFF2-40B4-BE49-F238E27FC236}">
                <a16:creationId xmlns:a16="http://schemas.microsoft.com/office/drawing/2014/main" id="{EAEE6313-7D3B-4223-8D2E-8A11598F6ACE}"/>
              </a:ext>
            </a:extLst>
          </p:cNvPr>
          <p:cNvPicPr>
            <a:picLocks noChangeAspect="1"/>
          </p:cNvPicPr>
          <p:nvPr/>
        </p:nvPicPr>
        <p:blipFill>
          <a:blip r:embed="rId2"/>
          <a:stretch>
            <a:fillRect/>
          </a:stretch>
        </p:blipFill>
        <p:spPr>
          <a:xfrm>
            <a:off x="877578" y="1805269"/>
            <a:ext cx="7388843" cy="4658112"/>
          </a:xfrm>
          <a:prstGeom prst="rect">
            <a:avLst/>
          </a:prstGeom>
        </p:spPr>
      </p:pic>
      <p:sp>
        <p:nvSpPr>
          <p:cNvPr id="9" name="吹き出し: 四角形 8">
            <a:extLst>
              <a:ext uri="{FF2B5EF4-FFF2-40B4-BE49-F238E27FC236}">
                <a16:creationId xmlns:a16="http://schemas.microsoft.com/office/drawing/2014/main" id="{37362265-9EA6-42A1-B574-BDEE00212B57}"/>
              </a:ext>
            </a:extLst>
          </p:cNvPr>
          <p:cNvSpPr/>
          <p:nvPr/>
        </p:nvSpPr>
        <p:spPr>
          <a:xfrm>
            <a:off x="5486902" y="5102893"/>
            <a:ext cx="2341389" cy="810492"/>
          </a:xfrm>
          <a:prstGeom prst="wedgeRectCallout">
            <a:avLst>
              <a:gd name="adj1" fmla="val -93314"/>
              <a:gd name="adj2" fmla="val -109578"/>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ピボットテーブルの出力結果は加工に向かないので、データだけを別シートに貼り付けて作業する。</a:t>
            </a:r>
          </a:p>
        </p:txBody>
      </p:sp>
      <p:sp>
        <p:nvSpPr>
          <p:cNvPr id="10" name="Rectangle 5">
            <a:extLst>
              <a:ext uri="{FF2B5EF4-FFF2-40B4-BE49-F238E27FC236}">
                <a16:creationId xmlns:a16="http://schemas.microsoft.com/office/drawing/2014/main" id="{7E726FCA-2E38-CC4A-B13C-D831D39EEE2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実習（８）</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9452290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kumimoji="1" lang="ja-JP" altLang="en-US" dirty="0"/>
              <a:t>リフト値計算用の枠を作る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36</a:t>
            </a:fld>
            <a:endParaRPr kumimoji="1" lang="ja-JP" altLang="en-US"/>
          </a:p>
        </p:txBody>
      </p:sp>
      <p:pic>
        <p:nvPicPr>
          <p:cNvPr id="3" name="図 2" descr="スクリーンショット, 室内, 空 が含まれている画像&#10;&#10;自動的に生成された説明">
            <a:extLst>
              <a:ext uri="{FF2B5EF4-FFF2-40B4-BE49-F238E27FC236}">
                <a16:creationId xmlns:a16="http://schemas.microsoft.com/office/drawing/2014/main" id="{0C514AB6-A564-4179-8D7C-8366CAD42963}"/>
              </a:ext>
            </a:extLst>
          </p:cNvPr>
          <p:cNvPicPr>
            <a:picLocks noChangeAspect="1"/>
          </p:cNvPicPr>
          <p:nvPr/>
        </p:nvPicPr>
        <p:blipFill>
          <a:blip r:embed="rId2"/>
          <a:stretch>
            <a:fillRect/>
          </a:stretch>
        </p:blipFill>
        <p:spPr>
          <a:xfrm>
            <a:off x="803168" y="1928075"/>
            <a:ext cx="7719737" cy="3846377"/>
          </a:xfrm>
          <a:prstGeom prst="rect">
            <a:avLst/>
          </a:prstGeom>
        </p:spPr>
      </p:pic>
      <p:sp>
        <p:nvSpPr>
          <p:cNvPr id="6" name="吹き出し: 四角形 8">
            <a:extLst>
              <a:ext uri="{FF2B5EF4-FFF2-40B4-BE49-F238E27FC236}">
                <a16:creationId xmlns:a16="http://schemas.microsoft.com/office/drawing/2014/main" id="{80B67C3C-9119-D14A-80D1-15A90042D93B}"/>
              </a:ext>
            </a:extLst>
          </p:cNvPr>
          <p:cNvSpPr/>
          <p:nvPr/>
        </p:nvSpPr>
        <p:spPr>
          <a:xfrm>
            <a:off x="2091714" y="4924946"/>
            <a:ext cx="2341389" cy="475534"/>
          </a:xfrm>
          <a:prstGeom prst="wedgeRectCallout">
            <a:avLst>
              <a:gd name="adj1" fmla="val -40419"/>
              <a:gd name="adj2" fmla="val -85462"/>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左上の表の枠のみをコピペする。</a:t>
            </a:r>
          </a:p>
        </p:txBody>
      </p:sp>
      <p:sp>
        <p:nvSpPr>
          <p:cNvPr id="9" name="吹き出し: 四角形 8">
            <a:extLst>
              <a:ext uri="{FF2B5EF4-FFF2-40B4-BE49-F238E27FC236}">
                <a16:creationId xmlns:a16="http://schemas.microsoft.com/office/drawing/2014/main" id="{5B0D3604-D863-8146-BF31-C369D1BB3622}"/>
              </a:ext>
            </a:extLst>
          </p:cNvPr>
          <p:cNvSpPr/>
          <p:nvPr/>
        </p:nvSpPr>
        <p:spPr>
          <a:xfrm>
            <a:off x="5485025" y="3851263"/>
            <a:ext cx="2341389" cy="475534"/>
          </a:xfrm>
          <a:prstGeom prst="wedgeRectCallout">
            <a:avLst>
              <a:gd name="adj1" fmla="val -40419"/>
              <a:gd name="adj2" fmla="val -85462"/>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左上の表の枠のみをコピペする。</a:t>
            </a:r>
          </a:p>
        </p:txBody>
      </p:sp>
      <p:sp>
        <p:nvSpPr>
          <p:cNvPr id="10" name="吹き出し: 四角形 8">
            <a:extLst>
              <a:ext uri="{FF2B5EF4-FFF2-40B4-BE49-F238E27FC236}">
                <a16:creationId xmlns:a16="http://schemas.microsoft.com/office/drawing/2014/main" id="{D9B718A4-1FB8-3D43-97F8-BD69ED7332E5}"/>
              </a:ext>
            </a:extLst>
          </p:cNvPr>
          <p:cNvSpPr/>
          <p:nvPr/>
        </p:nvSpPr>
        <p:spPr>
          <a:xfrm>
            <a:off x="5485025" y="4924946"/>
            <a:ext cx="2341389" cy="475534"/>
          </a:xfrm>
          <a:prstGeom prst="wedgeRectCallout">
            <a:avLst>
              <a:gd name="adj1" fmla="val -40419"/>
              <a:gd name="adj2" fmla="val -85462"/>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100" dirty="0"/>
              <a:t>左上の表の枠のみをコピペする。</a:t>
            </a:r>
          </a:p>
        </p:txBody>
      </p:sp>
      <p:sp>
        <p:nvSpPr>
          <p:cNvPr id="11" name="Rectangle 5">
            <a:extLst>
              <a:ext uri="{FF2B5EF4-FFF2-40B4-BE49-F238E27FC236}">
                <a16:creationId xmlns:a16="http://schemas.microsoft.com/office/drawing/2014/main" id="{CBDBEF56-174B-6047-B1BF-BE530B577DC2}"/>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実習（９）</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886982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kumimoji="1" lang="ja-JP" altLang="en-US" dirty="0"/>
              <a:t>行方向の比率を計算する。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37</a:t>
            </a:fld>
            <a:endParaRPr kumimoji="1" lang="ja-JP" altLang="en-US"/>
          </a:p>
        </p:txBody>
      </p:sp>
      <p:pic>
        <p:nvPicPr>
          <p:cNvPr id="5" name="図 4" descr="スクリーンショット が含まれている画像&#10;&#10;自動的に生成された説明">
            <a:extLst>
              <a:ext uri="{FF2B5EF4-FFF2-40B4-BE49-F238E27FC236}">
                <a16:creationId xmlns:a16="http://schemas.microsoft.com/office/drawing/2014/main" id="{3564ED7B-4062-445C-B2E1-06008C0E201D}"/>
              </a:ext>
            </a:extLst>
          </p:cNvPr>
          <p:cNvPicPr>
            <a:picLocks noChangeAspect="1"/>
          </p:cNvPicPr>
          <p:nvPr/>
        </p:nvPicPr>
        <p:blipFill>
          <a:blip r:embed="rId2"/>
          <a:stretch>
            <a:fillRect/>
          </a:stretch>
        </p:blipFill>
        <p:spPr>
          <a:xfrm>
            <a:off x="628650" y="1578892"/>
            <a:ext cx="7622754" cy="1198702"/>
          </a:xfrm>
          <a:prstGeom prst="rect">
            <a:avLst/>
          </a:prstGeom>
        </p:spPr>
      </p:pic>
      <p:pic>
        <p:nvPicPr>
          <p:cNvPr id="9" name="図 8" descr="スクリーンショット, 壁 が含まれている画像&#10;&#10;自動的に生成された説明">
            <a:extLst>
              <a:ext uri="{FF2B5EF4-FFF2-40B4-BE49-F238E27FC236}">
                <a16:creationId xmlns:a16="http://schemas.microsoft.com/office/drawing/2014/main" id="{82806940-33C8-4333-82A1-63F344DFE2E2}"/>
              </a:ext>
            </a:extLst>
          </p:cNvPr>
          <p:cNvPicPr>
            <a:picLocks noChangeAspect="1"/>
          </p:cNvPicPr>
          <p:nvPr/>
        </p:nvPicPr>
        <p:blipFill>
          <a:blip r:embed="rId3"/>
          <a:stretch>
            <a:fillRect/>
          </a:stretch>
        </p:blipFill>
        <p:spPr>
          <a:xfrm>
            <a:off x="628650" y="3242845"/>
            <a:ext cx="7622754" cy="1194334"/>
          </a:xfrm>
          <a:prstGeom prst="rect">
            <a:avLst/>
          </a:prstGeom>
        </p:spPr>
      </p:pic>
      <p:pic>
        <p:nvPicPr>
          <p:cNvPr id="11" name="図 10" descr="スクリーンショット が含まれている画像&#10;&#10;自動的に生成された説明">
            <a:extLst>
              <a:ext uri="{FF2B5EF4-FFF2-40B4-BE49-F238E27FC236}">
                <a16:creationId xmlns:a16="http://schemas.microsoft.com/office/drawing/2014/main" id="{18C16B0C-D78B-4C8A-A062-2248226B8F05}"/>
              </a:ext>
            </a:extLst>
          </p:cNvPr>
          <p:cNvPicPr>
            <a:picLocks noChangeAspect="1"/>
          </p:cNvPicPr>
          <p:nvPr/>
        </p:nvPicPr>
        <p:blipFill>
          <a:blip r:embed="rId4"/>
          <a:stretch>
            <a:fillRect/>
          </a:stretch>
        </p:blipFill>
        <p:spPr>
          <a:xfrm>
            <a:off x="628650" y="4890857"/>
            <a:ext cx="7622754" cy="1191921"/>
          </a:xfrm>
          <a:prstGeom prst="rect">
            <a:avLst/>
          </a:prstGeom>
        </p:spPr>
      </p:pic>
      <p:sp>
        <p:nvSpPr>
          <p:cNvPr id="12" name="吹き出し: 四角形 11">
            <a:extLst>
              <a:ext uri="{FF2B5EF4-FFF2-40B4-BE49-F238E27FC236}">
                <a16:creationId xmlns:a16="http://schemas.microsoft.com/office/drawing/2014/main" id="{45F0167F-2397-494D-A4D9-6FF8D19D09C7}"/>
              </a:ext>
            </a:extLst>
          </p:cNvPr>
          <p:cNvSpPr/>
          <p:nvPr/>
        </p:nvSpPr>
        <p:spPr>
          <a:xfrm>
            <a:off x="6173961" y="2286307"/>
            <a:ext cx="2341389" cy="810492"/>
          </a:xfrm>
          <a:prstGeom prst="wedgeRectCallout">
            <a:avLst>
              <a:gd name="adj1" fmla="val -81519"/>
              <a:gd name="adj2" fmla="val -63390"/>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1100" dirty="0"/>
              <a:t>=C3/$J3</a:t>
            </a:r>
          </a:p>
          <a:p>
            <a:pPr algn="ctr"/>
            <a:r>
              <a:rPr kumimoji="1" lang="ja-JP" altLang="en-US" sz="1100" dirty="0"/>
              <a:t>絶対参照を使うとそのまま数式をコピペできる</a:t>
            </a:r>
          </a:p>
        </p:txBody>
      </p:sp>
      <p:sp>
        <p:nvSpPr>
          <p:cNvPr id="2" name="下矢印 1">
            <a:extLst>
              <a:ext uri="{FF2B5EF4-FFF2-40B4-BE49-F238E27FC236}">
                <a16:creationId xmlns:a16="http://schemas.microsoft.com/office/drawing/2014/main" id="{7F3249D8-32C8-1945-B0D9-377AB2D46AE7}"/>
              </a:ext>
            </a:extLst>
          </p:cNvPr>
          <p:cNvSpPr/>
          <p:nvPr/>
        </p:nvSpPr>
        <p:spPr>
          <a:xfrm>
            <a:off x="3970116" y="2815575"/>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a:extLst>
              <a:ext uri="{FF2B5EF4-FFF2-40B4-BE49-F238E27FC236}">
                <a16:creationId xmlns:a16="http://schemas.microsoft.com/office/drawing/2014/main" id="{F61A9FC7-5DA2-E041-9ABC-AB1E0D4C3236}"/>
              </a:ext>
            </a:extLst>
          </p:cNvPr>
          <p:cNvSpPr/>
          <p:nvPr/>
        </p:nvSpPr>
        <p:spPr>
          <a:xfrm>
            <a:off x="3970116" y="4437563"/>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吹き出し: 四角形 11">
            <a:extLst>
              <a:ext uri="{FF2B5EF4-FFF2-40B4-BE49-F238E27FC236}">
                <a16:creationId xmlns:a16="http://schemas.microsoft.com/office/drawing/2014/main" id="{1A1AB6F8-918E-FD4D-B952-5A48ABCCB364}"/>
              </a:ext>
            </a:extLst>
          </p:cNvPr>
          <p:cNvSpPr/>
          <p:nvPr/>
        </p:nvSpPr>
        <p:spPr>
          <a:xfrm>
            <a:off x="5910015" y="5833302"/>
            <a:ext cx="2341389" cy="810492"/>
          </a:xfrm>
          <a:prstGeom prst="wedgeRectCallout">
            <a:avLst>
              <a:gd name="adj1" fmla="val -62734"/>
              <a:gd name="adj2" fmla="val -106233"/>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1100" dirty="0"/>
              <a:t>M3</a:t>
            </a:r>
            <a:r>
              <a:rPr kumimoji="1" lang="ja-JP" altLang="en-US" sz="1100" dirty="0"/>
              <a:t>をコピーして全体に貼り付けると数式が反映される。</a:t>
            </a:r>
          </a:p>
        </p:txBody>
      </p:sp>
      <p:sp>
        <p:nvSpPr>
          <p:cNvPr id="13" name="Rectangle 5">
            <a:extLst>
              <a:ext uri="{FF2B5EF4-FFF2-40B4-BE49-F238E27FC236}">
                <a16:creationId xmlns:a16="http://schemas.microsoft.com/office/drawing/2014/main" id="{DA8E3EB2-B290-D54D-8CE5-AD4E77863CCC}"/>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10</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3043754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08720"/>
            <a:ext cx="8229600" cy="4525962"/>
          </a:xfrm>
        </p:spPr>
        <p:txBody>
          <a:bodyPr/>
          <a:lstStyle/>
          <a:p>
            <a:r>
              <a:rPr kumimoji="1" lang="ja-JP" altLang="en-US" dirty="0"/>
              <a:t>列方向の比率を計算する。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38</a:t>
            </a:fld>
            <a:endParaRPr kumimoji="1" lang="ja-JP" altLang="en-US" dirty="0"/>
          </a:p>
        </p:txBody>
      </p:sp>
      <p:pic>
        <p:nvPicPr>
          <p:cNvPr id="3" name="図 2">
            <a:extLst>
              <a:ext uri="{FF2B5EF4-FFF2-40B4-BE49-F238E27FC236}">
                <a16:creationId xmlns:a16="http://schemas.microsoft.com/office/drawing/2014/main" id="{E4FFADDD-5010-4C75-BCAD-AC4CC321128D}"/>
              </a:ext>
            </a:extLst>
          </p:cNvPr>
          <p:cNvPicPr>
            <a:picLocks noChangeAspect="1"/>
          </p:cNvPicPr>
          <p:nvPr/>
        </p:nvPicPr>
        <p:blipFill>
          <a:blip r:embed="rId2"/>
          <a:stretch>
            <a:fillRect/>
          </a:stretch>
        </p:blipFill>
        <p:spPr>
          <a:xfrm>
            <a:off x="628650" y="1542415"/>
            <a:ext cx="3620134" cy="2083614"/>
          </a:xfrm>
          <a:prstGeom prst="rect">
            <a:avLst/>
          </a:prstGeom>
        </p:spPr>
      </p:pic>
      <p:pic>
        <p:nvPicPr>
          <p:cNvPr id="10" name="図 9" descr="テキスト が含まれている画像&#10;&#10;自動的に生成された説明">
            <a:extLst>
              <a:ext uri="{FF2B5EF4-FFF2-40B4-BE49-F238E27FC236}">
                <a16:creationId xmlns:a16="http://schemas.microsoft.com/office/drawing/2014/main" id="{7ECE7D77-F303-416C-82FE-B3D561155284}"/>
              </a:ext>
            </a:extLst>
          </p:cNvPr>
          <p:cNvPicPr>
            <a:picLocks noChangeAspect="1"/>
          </p:cNvPicPr>
          <p:nvPr/>
        </p:nvPicPr>
        <p:blipFill>
          <a:blip r:embed="rId3"/>
          <a:stretch>
            <a:fillRect/>
          </a:stretch>
        </p:blipFill>
        <p:spPr>
          <a:xfrm>
            <a:off x="4867277" y="1542415"/>
            <a:ext cx="3620134" cy="2106895"/>
          </a:xfrm>
          <a:prstGeom prst="rect">
            <a:avLst/>
          </a:prstGeom>
        </p:spPr>
      </p:pic>
      <p:pic>
        <p:nvPicPr>
          <p:cNvPr id="13" name="図 12">
            <a:extLst>
              <a:ext uri="{FF2B5EF4-FFF2-40B4-BE49-F238E27FC236}">
                <a16:creationId xmlns:a16="http://schemas.microsoft.com/office/drawing/2014/main" id="{26EA6F4E-6E75-4041-BC2E-13CFC7E01B7C}"/>
              </a:ext>
            </a:extLst>
          </p:cNvPr>
          <p:cNvPicPr>
            <a:picLocks noChangeAspect="1"/>
          </p:cNvPicPr>
          <p:nvPr/>
        </p:nvPicPr>
        <p:blipFill>
          <a:blip r:embed="rId4"/>
          <a:stretch>
            <a:fillRect/>
          </a:stretch>
        </p:blipFill>
        <p:spPr>
          <a:xfrm>
            <a:off x="674074" y="4301625"/>
            <a:ext cx="3620134" cy="2110054"/>
          </a:xfrm>
          <a:prstGeom prst="rect">
            <a:avLst/>
          </a:prstGeom>
        </p:spPr>
      </p:pic>
      <p:sp>
        <p:nvSpPr>
          <p:cNvPr id="14" name="吹き出し: 四角形 13">
            <a:extLst>
              <a:ext uri="{FF2B5EF4-FFF2-40B4-BE49-F238E27FC236}">
                <a16:creationId xmlns:a16="http://schemas.microsoft.com/office/drawing/2014/main" id="{262D5540-E715-4DD8-A027-A517450783E9}"/>
              </a:ext>
            </a:extLst>
          </p:cNvPr>
          <p:cNvSpPr/>
          <p:nvPr/>
        </p:nvSpPr>
        <p:spPr>
          <a:xfrm>
            <a:off x="2081262" y="3153335"/>
            <a:ext cx="2341389" cy="810492"/>
          </a:xfrm>
          <a:prstGeom prst="wedgeRectCallout">
            <a:avLst>
              <a:gd name="adj1" fmla="val -81519"/>
              <a:gd name="adj2" fmla="val -63390"/>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1100" dirty="0"/>
              <a:t>=C3/C$9</a:t>
            </a:r>
          </a:p>
          <a:p>
            <a:pPr algn="ctr"/>
            <a:r>
              <a:rPr kumimoji="1" lang="ja-JP" altLang="en-US" sz="1100" dirty="0"/>
              <a:t>絶対参照を使うとそのまま数式をコピペできる</a:t>
            </a:r>
          </a:p>
        </p:txBody>
      </p:sp>
      <p:sp>
        <p:nvSpPr>
          <p:cNvPr id="9" name="下矢印 8">
            <a:extLst>
              <a:ext uri="{FF2B5EF4-FFF2-40B4-BE49-F238E27FC236}">
                <a16:creationId xmlns:a16="http://schemas.microsoft.com/office/drawing/2014/main" id="{7EF55B40-B1C5-264F-B1DC-4A3FD62B8BDB}"/>
              </a:ext>
            </a:extLst>
          </p:cNvPr>
          <p:cNvSpPr/>
          <p:nvPr/>
        </p:nvSpPr>
        <p:spPr>
          <a:xfrm rot="16200000">
            <a:off x="3967722" y="2485052"/>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a:extLst>
              <a:ext uri="{FF2B5EF4-FFF2-40B4-BE49-F238E27FC236}">
                <a16:creationId xmlns:a16="http://schemas.microsoft.com/office/drawing/2014/main" id="{B939FD22-6D2A-D248-AD7E-A4F3E18FECB9}"/>
              </a:ext>
            </a:extLst>
          </p:cNvPr>
          <p:cNvSpPr/>
          <p:nvPr/>
        </p:nvSpPr>
        <p:spPr>
          <a:xfrm rot="2175563">
            <a:off x="4043080" y="3909408"/>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5">
            <a:extLst>
              <a:ext uri="{FF2B5EF4-FFF2-40B4-BE49-F238E27FC236}">
                <a16:creationId xmlns:a16="http://schemas.microsoft.com/office/drawing/2014/main" id="{3611C07E-BE30-F343-8EC7-59C80EC0184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230377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12D6BE1-DFD5-43EA-A85F-2479B18AC585}"/>
              </a:ext>
            </a:extLst>
          </p:cNvPr>
          <p:cNvSpPr>
            <a:spLocks noGrp="1"/>
          </p:cNvSpPr>
          <p:nvPr>
            <p:ph idx="1"/>
          </p:nvPr>
        </p:nvSpPr>
        <p:spPr>
          <a:xfrm>
            <a:off x="521583" y="1052736"/>
            <a:ext cx="8229600" cy="4525962"/>
          </a:xfrm>
        </p:spPr>
        <p:txBody>
          <a:bodyPr/>
          <a:lstStyle/>
          <a:p>
            <a:r>
              <a:rPr kumimoji="1" lang="en-US" altLang="ja-JP" dirty="0"/>
              <a:t>2</a:t>
            </a:r>
            <a:r>
              <a:rPr kumimoji="1" lang="ja-JP" altLang="en-US" dirty="0"/>
              <a:t>つの変数の組み合わせパターンに適切な量を計算できるようにする。</a:t>
            </a:r>
            <a:endParaRPr kumimoji="1" lang="en-US" altLang="ja-JP" dirty="0"/>
          </a:p>
          <a:p>
            <a:r>
              <a:rPr kumimoji="1" lang="ja-JP" altLang="en-US" dirty="0"/>
              <a:t>関係性を作り出しているインサイトを得る方法を習得する。</a:t>
            </a:r>
          </a:p>
        </p:txBody>
      </p:sp>
      <p:sp>
        <p:nvSpPr>
          <p:cNvPr id="4" name="スライド番号プレースホルダー 3">
            <a:extLst>
              <a:ext uri="{FF2B5EF4-FFF2-40B4-BE49-F238E27FC236}">
                <a16:creationId xmlns:a16="http://schemas.microsoft.com/office/drawing/2014/main" id="{0B339971-8EF6-4403-9B81-6ABF8565F786}"/>
              </a:ext>
            </a:extLst>
          </p:cNvPr>
          <p:cNvSpPr>
            <a:spLocks noGrp="1"/>
          </p:cNvSpPr>
          <p:nvPr>
            <p:ph type="sldNum" sz="quarter" idx="12"/>
          </p:nvPr>
        </p:nvSpPr>
        <p:spPr/>
        <p:txBody>
          <a:bodyPr/>
          <a:lstStyle/>
          <a:p>
            <a:fld id="{ED2D5C90-0667-8C4B-828E-9CCEDA5B855E}" type="slidenum">
              <a:rPr kumimoji="1" lang="ja-JP" altLang="en-US" smtClean="0"/>
              <a:t>3</a:t>
            </a:fld>
            <a:endParaRPr kumimoji="1" lang="ja-JP" altLang="en-US"/>
          </a:p>
        </p:txBody>
      </p:sp>
      <p:sp>
        <p:nvSpPr>
          <p:cNvPr id="6" name="Rectangle 5">
            <a:extLst>
              <a:ext uri="{FF2B5EF4-FFF2-40B4-BE49-F238E27FC236}">
                <a16:creationId xmlns:a16="http://schemas.microsoft.com/office/drawing/2014/main" id="{3EB0685C-388B-344C-AD50-9586E9F349C9}"/>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sz="2400" b="1" kern="0" dirty="0">
                <a:solidFill>
                  <a:srgbClr val="002060"/>
                </a:solidFill>
                <a:latin typeface="Meiryo UI" pitchFamily="50" charset="-128"/>
                <a:ea typeface="Meiryo UI" pitchFamily="50" charset="-128"/>
              </a:rPr>
              <a:t>4</a:t>
            </a:r>
            <a:r>
              <a:rPr lang="ja-JP" altLang="en-US" sz="2400" b="1" kern="0">
                <a:solidFill>
                  <a:srgbClr val="002060"/>
                </a:solidFill>
                <a:latin typeface="Meiryo UI" pitchFamily="50" charset="-128"/>
                <a:ea typeface="Meiryo UI" pitchFamily="50" charset="-128"/>
              </a:rPr>
              <a:t>日目のゴール</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4168226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a:extLst>
              <a:ext uri="{FF2B5EF4-FFF2-40B4-BE49-F238E27FC236}">
                <a16:creationId xmlns:a16="http://schemas.microsoft.com/office/drawing/2014/main" id="{ADAC0B7E-C3C8-4572-B849-46E489139767}"/>
              </a:ext>
            </a:extLst>
          </p:cNvPr>
          <p:cNvSpPr>
            <a:spLocks noGrp="1"/>
          </p:cNvSpPr>
          <p:nvPr>
            <p:ph idx="1"/>
          </p:nvPr>
        </p:nvSpPr>
        <p:spPr>
          <a:xfrm>
            <a:off x="457200" y="940968"/>
            <a:ext cx="8229600" cy="4525962"/>
          </a:xfrm>
        </p:spPr>
        <p:txBody>
          <a:bodyPr/>
          <a:lstStyle/>
          <a:p>
            <a:r>
              <a:rPr kumimoji="1" lang="ja-JP" altLang="en-US" dirty="0"/>
              <a:t>反対方向の比率を計算する。</a:t>
            </a:r>
          </a:p>
        </p:txBody>
      </p:sp>
      <p:sp>
        <p:nvSpPr>
          <p:cNvPr id="4" name="スライド番号プレースホルダー 3">
            <a:extLst>
              <a:ext uri="{FF2B5EF4-FFF2-40B4-BE49-F238E27FC236}">
                <a16:creationId xmlns:a16="http://schemas.microsoft.com/office/drawing/2014/main" id="{C6D0D979-CBD0-45BD-AFA9-12BE3E520C93}"/>
              </a:ext>
            </a:extLst>
          </p:cNvPr>
          <p:cNvSpPr>
            <a:spLocks noGrp="1"/>
          </p:cNvSpPr>
          <p:nvPr>
            <p:ph type="sldNum" sz="quarter" idx="12"/>
          </p:nvPr>
        </p:nvSpPr>
        <p:spPr/>
        <p:txBody>
          <a:bodyPr/>
          <a:lstStyle/>
          <a:p>
            <a:fld id="{ED2D5C90-0667-8C4B-828E-9CCEDA5B855E}" type="slidenum">
              <a:rPr kumimoji="1" lang="ja-JP" altLang="en-US" smtClean="0"/>
              <a:t>39</a:t>
            </a:fld>
            <a:endParaRPr kumimoji="1" lang="ja-JP" altLang="en-US"/>
          </a:p>
        </p:txBody>
      </p:sp>
      <p:pic>
        <p:nvPicPr>
          <p:cNvPr id="5" name="図 4" descr="テキスト が含まれている画像&#10;&#10;自動的に生成された説明">
            <a:extLst>
              <a:ext uri="{FF2B5EF4-FFF2-40B4-BE49-F238E27FC236}">
                <a16:creationId xmlns:a16="http://schemas.microsoft.com/office/drawing/2014/main" id="{831E2780-A449-4CB9-8414-3F5B5E059829}"/>
              </a:ext>
            </a:extLst>
          </p:cNvPr>
          <p:cNvPicPr>
            <a:picLocks noChangeAspect="1"/>
          </p:cNvPicPr>
          <p:nvPr/>
        </p:nvPicPr>
        <p:blipFill>
          <a:blip r:embed="rId2"/>
          <a:stretch>
            <a:fillRect/>
          </a:stretch>
        </p:blipFill>
        <p:spPr>
          <a:xfrm>
            <a:off x="721249" y="1555499"/>
            <a:ext cx="3341466" cy="2131171"/>
          </a:xfrm>
          <a:prstGeom prst="rect">
            <a:avLst/>
          </a:prstGeom>
        </p:spPr>
      </p:pic>
      <p:pic>
        <p:nvPicPr>
          <p:cNvPr id="9" name="図 8" descr="テキスト が含まれている画像&#10;&#10;自動的に生成された説明">
            <a:extLst>
              <a:ext uri="{FF2B5EF4-FFF2-40B4-BE49-F238E27FC236}">
                <a16:creationId xmlns:a16="http://schemas.microsoft.com/office/drawing/2014/main" id="{F6181146-A6C0-49FB-BDF7-71C51D639870}"/>
              </a:ext>
            </a:extLst>
          </p:cNvPr>
          <p:cNvPicPr>
            <a:picLocks noChangeAspect="1"/>
          </p:cNvPicPr>
          <p:nvPr/>
        </p:nvPicPr>
        <p:blipFill>
          <a:blip r:embed="rId3"/>
          <a:stretch>
            <a:fillRect/>
          </a:stretch>
        </p:blipFill>
        <p:spPr>
          <a:xfrm>
            <a:off x="4624125" y="1566101"/>
            <a:ext cx="3443429" cy="2196203"/>
          </a:xfrm>
          <a:prstGeom prst="rect">
            <a:avLst/>
          </a:prstGeom>
        </p:spPr>
      </p:pic>
      <p:pic>
        <p:nvPicPr>
          <p:cNvPr id="12" name="図 11">
            <a:extLst>
              <a:ext uri="{FF2B5EF4-FFF2-40B4-BE49-F238E27FC236}">
                <a16:creationId xmlns:a16="http://schemas.microsoft.com/office/drawing/2014/main" id="{0A6AE73A-A0D6-4881-939B-5EA51D2D28B6}"/>
              </a:ext>
            </a:extLst>
          </p:cNvPr>
          <p:cNvPicPr>
            <a:picLocks noChangeAspect="1"/>
          </p:cNvPicPr>
          <p:nvPr/>
        </p:nvPicPr>
        <p:blipFill>
          <a:blip r:embed="rId4"/>
          <a:stretch>
            <a:fillRect/>
          </a:stretch>
        </p:blipFill>
        <p:spPr>
          <a:xfrm>
            <a:off x="721249" y="4191097"/>
            <a:ext cx="3434066" cy="2190231"/>
          </a:xfrm>
          <a:prstGeom prst="rect">
            <a:avLst/>
          </a:prstGeom>
        </p:spPr>
      </p:pic>
      <p:pic>
        <p:nvPicPr>
          <p:cNvPr id="15" name="図 14" descr="スクリーンショット が含まれている画像&#10;&#10;自動的に生成された説明">
            <a:extLst>
              <a:ext uri="{FF2B5EF4-FFF2-40B4-BE49-F238E27FC236}">
                <a16:creationId xmlns:a16="http://schemas.microsoft.com/office/drawing/2014/main" id="{47FB9268-4A77-4579-A126-2EB0D3A6776E}"/>
              </a:ext>
            </a:extLst>
          </p:cNvPr>
          <p:cNvPicPr>
            <a:picLocks noChangeAspect="1"/>
          </p:cNvPicPr>
          <p:nvPr/>
        </p:nvPicPr>
        <p:blipFill>
          <a:blip r:embed="rId5"/>
          <a:stretch>
            <a:fillRect/>
          </a:stretch>
        </p:blipFill>
        <p:spPr>
          <a:xfrm>
            <a:off x="4624129" y="4690253"/>
            <a:ext cx="3983820" cy="1020288"/>
          </a:xfrm>
          <a:prstGeom prst="rect">
            <a:avLst/>
          </a:prstGeom>
        </p:spPr>
      </p:pic>
      <p:sp>
        <p:nvSpPr>
          <p:cNvPr id="16" name="吹き出し: 四角形 15">
            <a:extLst>
              <a:ext uri="{FF2B5EF4-FFF2-40B4-BE49-F238E27FC236}">
                <a16:creationId xmlns:a16="http://schemas.microsoft.com/office/drawing/2014/main" id="{059D6BE6-FB81-4E76-BE26-CCDC202E6580}"/>
              </a:ext>
            </a:extLst>
          </p:cNvPr>
          <p:cNvSpPr/>
          <p:nvPr/>
        </p:nvSpPr>
        <p:spPr>
          <a:xfrm>
            <a:off x="1972379" y="3128392"/>
            <a:ext cx="1780496" cy="810492"/>
          </a:xfrm>
          <a:prstGeom prst="wedgeRectCallout">
            <a:avLst>
              <a:gd name="adj1" fmla="val -81519"/>
              <a:gd name="adj2" fmla="val -63390"/>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1100" dirty="0"/>
              <a:t>=M3/M$9</a:t>
            </a:r>
          </a:p>
          <a:p>
            <a:pPr algn="ctr"/>
            <a:r>
              <a:rPr kumimoji="1" lang="ja-JP" altLang="en-US" sz="1100" dirty="0"/>
              <a:t>絶対参照を使うとそのまま数式をコピペできる</a:t>
            </a:r>
          </a:p>
        </p:txBody>
      </p:sp>
      <p:sp>
        <p:nvSpPr>
          <p:cNvPr id="10" name="下矢印 9">
            <a:extLst>
              <a:ext uri="{FF2B5EF4-FFF2-40B4-BE49-F238E27FC236}">
                <a16:creationId xmlns:a16="http://schemas.microsoft.com/office/drawing/2014/main" id="{A53A06EC-E4E5-144E-A134-A5EB5CE9C703}"/>
              </a:ext>
            </a:extLst>
          </p:cNvPr>
          <p:cNvSpPr/>
          <p:nvPr/>
        </p:nvSpPr>
        <p:spPr>
          <a:xfrm rot="16200000">
            <a:off x="3758390" y="2504599"/>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a:extLst>
              <a:ext uri="{FF2B5EF4-FFF2-40B4-BE49-F238E27FC236}">
                <a16:creationId xmlns:a16="http://schemas.microsoft.com/office/drawing/2014/main" id="{2C760DEB-4CA9-884D-BED9-121B9E97AF21}"/>
              </a:ext>
            </a:extLst>
          </p:cNvPr>
          <p:cNvSpPr/>
          <p:nvPr/>
        </p:nvSpPr>
        <p:spPr>
          <a:xfrm rot="2175563">
            <a:off x="3917992" y="3952300"/>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a:extLst>
              <a:ext uri="{FF2B5EF4-FFF2-40B4-BE49-F238E27FC236}">
                <a16:creationId xmlns:a16="http://schemas.microsoft.com/office/drawing/2014/main" id="{0EB4A1AD-7FCE-4B4B-98CF-5E470FC5A894}"/>
              </a:ext>
            </a:extLst>
          </p:cNvPr>
          <p:cNvSpPr/>
          <p:nvPr/>
        </p:nvSpPr>
        <p:spPr>
          <a:xfrm rot="16200000">
            <a:off x="3780263" y="5241750"/>
            <a:ext cx="1203767" cy="31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5">
            <a:extLst>
              <a:ext uri="{FF2B5EF4-FFF2-40B4-BE49-F238E27FC236}">
                <a16:creationId xmlns:a16="http://schemas.microsoft.com/office/drawing/2014/main" id="{59D2AD7A-2170-8247-8DA5-A6D7BABC35D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524612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4A41F9C-FF48-4F33-BF95-D2463966B704}"/>
              </a:ext>
            </a:extLst>
          </p:cNvPr>
          <p:cNvSpPr>
            <a:spLocks noGrp="1"/>
          </p:cNvSpPr>
          <p:nvPr>
            <p:ph idx="1"/>
          </p:nvPr>
        </p:nvSpPr>
        <p:spPr>
          <a:xfrm>
            <a:off x="457200" y="1166019"/>
            <a:ext cx="8229600" cy="4525962"/>
          </a:xfrm>
        </p:spPr>
        <p:txBody>
          <a:bodyPr/>
          <a:lstStyle/>
          <a:p>
            <a:r>
              <a:rPr kumimoji="1" lang="ja-JP" altLang="en-US" dirty="0"/>
              <a:t>それぞれのデータについて、統計量とヒストグラムを調べることで、データの全体像は掴めた。</a:t>
            </a:r>
            <a:endParaRPr lang="en-US" altLang="ja-JP" dirty="0"/>
          </a:p>
          <a:p>
            <a:r>
              <a:rPr kumimoji="1" lang="ja-JP" altLang="en-US" dirty="0"/>
              <a:t>次のステップとして、データの関係性を調べることで背後に隠れたインサイトを取り出したい。</a:t>
            </a:r>
            <a:endParaRPr kumimoji="1" lang="en-US" altLang="ja-JP" dirty="0"/>
          </a:p>
        </p:txBody>
      </p:sp>
      <p:sp>
        <p:nvSpPr>
          <p:cNvPr id="4" name="スライド番号プレースホルダー 3">
            <a:extLst>
              <a:ext uri="{FF2B5EF4-FFF2-40B4-BE49-F238E27FC236}">
                <a16:creationId xmlns:a16="http://schemas.microsoft.com/office/drawing/2014/main" id="{6C2143D0-DDEF-49B2-B01E-20C85D6F80A9}"/>
              </a:ext>
            </a:extLst>
          </p:cNvPr>
          <p:cNvSpPr>
            <a:spLocks noGrp="1"/>
          </p:cNvSpPr>
          <p:nvPr>
            <p:ph type="sldNum" sz="quarter" idx="12"/>
          </p:nvPr>
        </p:nvSpPr>
        <p:spPr/>
        <p:txBody>
          <a:bodyPr/>
          <a:lstStyle/>
          <a:p>
            <a:fld id="{ED2D5C90-0667-8C4B-828E-9CCEDA5B855E}" type="slidenum">
              <a:rPr kumimoji="1" lang="ja-JP" altLang="en-US" smtClean="0"/>
              <a:t>4</a:t>
            </a:fld>
            <a:endParaRPr kumimoji="1" lang="ja-JP" altLang="en-US"/>
          </a:p>
        </p:txBody>
      </p:sp>
      <p:pic>
        <p:nvPicPr>
          <p:cNvPr id="5" name="グラフィックス 4" descr="事務員">
            <a:extLst>
              <a:ext uri="{FF2B5EF4-FFF2-40B4-BE49-F238E27FC236}">
                <a16:creationId xmlns:a16="http://schemas.microsoft.com/office/drawing/2014/main" id="{12D3920F-45ED-482B-BAAC-7A90AC1101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77986" y="4789833"/>
            <a:ext cx="914400" cy="914400"/>
          </a:xfrm>
          <a:prstGeom prst="rect">
            <a:avLst/>
          </a:prstGeom>
        </p:spPr>
      </p:pic>
      <p:pic>
        <p:nvPicPr>
          <p:cNvPr id="6" name="グラフィックス 5" descr="プログラマー">
            <a:extLst>
              <a:ext uri="{FF2B5EF4-FFF2-40B4-BE49-F238E27FC236}">
                <a16:creationId xmlns:a16="http://schemas.microsoft.com/office/drawing/2014/main" id="{ACF0444A-C7B2-4CD9-9AB2-1AE778073A6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69060" y="4789833"/>
            <a:ext cx="914400" cy="914400"/>
          </a:xfrm>
          <a:prstGeom prst="rect">
            <a:avLst/>
          </a:prstGeom>
        </p:spPr>
      </p:pic>
      <p:sp>
        <p:nvSpPr>
          <p:cNvPr id="7" name="吹き出し: 四角形 6">
            <a:extLst>
              <a:ext uri="{FF2B5EF4-FFF2-40B4-BE49-F238E27FC236}">
                <a16:creationId xmlns:a16="http://schemas.microsoft.com/office/drawing/2014/main" id="{1D9EBADD-1D8E-414D-999A-C8BEB1D81C7D}"/>
              </a:ext>
            </a:extLst>
          </p:cNvPr>
          <p:cNvSpPr/>
          <p:nvPr/>
        </p:nvSpPr>
        <p:spPr>
          <a:xfrm>
            <a:off x="5810122" y="3364922"/>
            <a:ext cx="1756308" cy="1029191"/>
          </a:xfrm>
          <a:prstGeom prst="wedgeRectCallout">
            <a:avLst>
              <a:gd name="adj1" fmla="val -47039"/>
              <a:gd name="adj2" fmla="val 9410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統計量とヒストグラムは出せました。</a:t>
            </a:r>
          </a:p>
        </p:txBody>
      </p:sp>
      <p:sp>
        <p:nvSpPr>
          <p:cNvPr id="8" name="吹き出し: 四角形 7">
            <a:extLst>
              <a:ext uri="{FF2B5EF4-FFF2-40B4-BE49-F238E27FC236}">
                <a16:creationId xmlns:a16="http://schemas.microsoft.com/office/drawing/2014/main" id="{8CACC9C4-5947-4B2E-BA10-B90E21F1BC45}"/>
              </a:ext>
            </a:extLst>
          </p:cNvPr>
          <p:cNvSpPr/>
          <p:nvPr/>
        </p:nvSpPr>
        <p:spPr>
          <a:xfrm>
            <a:off x="1846826" y="3364921"/>
            <a:ext cx="1756308" cy="1029191"/>
          </a:xfrm>
          <a:prstGeom prst="wedgeRectCallout">
            <a:avLst>
              <a:gd name="adj1" fmla="val 53594"/>
              <a:gd name="adj2" fmla="val 9887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それで？</a:t>
            </a:r>
            <a:endParaRPr kumimoji="1" lang="en-US" altLang="ja-JP" sz="1400" dirty="0"/>
          </a:p>
          <a:p>
            <a:pPr algn="ctr"/>
            <a:r>
              <a:rPr kumimoji="1" lang="ja-JP" altLang="en-US" sz="1400" dirty="0"/>
              <a:t>売上上げるには何が効きそうなの？</a:t>
            </a:r>
          </a:p>
        </p:txBody>
      </p:sp>
      <p:pic>
        <p:nvPicPr>
          <p:cNvPr id="9" name="グラフィックス 8" descr="テーブル">
            <a:extLst>
              <a:ext uri="{FF2B5EF4-FFF2-40B4-BE49-F238E27FC236}">
                <a16:creationId xmlns:a16="http://schemas.microsoft.com/office/drawing/2014/main" id="{E61BB892-E5DC-47C0-8417-68C49F2B686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02311" y="4715423"/>
            <a:ext cx="645910" cy="645910"/>
          </a:xfrm>
          <a:prstGeom prst="rect">
            <a:avLst/>
          </a:prstGeom>
        </p:spPr>
      </p:pic>
      <p:pic>
        <p:nvPicPr>
          <p:cNvPr id="10" name="グラフィックス 9" descr="テーブル">
            <a:extLst>
              <a:ext uri="{FF2B5EF4-FFF2-40B4-BE49-F238E27FC236}">
                <a16:creationId xmlns:a16="http://schemas.microsoft.com/office/drawing/2014/main" id="{2AD6A5BC-97CF-4ADF-86EC-2B3BBFBCE50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02311" y="5132733"/>
            <a:ext cx="645910" cy="645910"/>
          </a:xfrm>
          <a:prstGeom prst="rect">
            <a:avLst/>
          </a:prstGeom>
        </p:spPr>
      </p:pic>
      <p:sp>
        <p:nvSpPr>
          <p:cNvPr id="12" name="Rectangle 5">
            <a:extLst>
              <a:ext uri="{FF2B5EF4-FFF2-40B4-BE49-F238E27FC236}">
                <a16:creationId xmlns:a16="http://schemas.microsoft.com/office/drawing/2014/main" id="{0985B33A-46E5-0047-9CB6-15A87A441B77}"/>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事</a:t>
            </a:r>
            <a:r>
              <a:rPr lang="en-US" altLang="ja-JP" sz="2400" b="1" kern="0" dirty="0">
                <a:solidFill>
                  <a:srgbClr val="002060"/>
                </a:solidFill>
                <a:latin typeface="Meiryo UI" pitchFamily="50" charset="-128"/>
                <a:ea typeface="Meiryo UI" pitchFamily="50" charset="-128"/>
              </a:rPr>
              <a:t> </a:t>
            </a:r>
            <a:r>
              <a:rPr lang="ja-JP" altLang="en-US" sz="2400" b="1" kern="0">
                <a:solidFill>
                  <a:srgbClr val="002060"/>
                </a:solidFill>
                <a:latin typeface="Meiryo UI" pitchFamily="50" charset="-128"/>
                <a:ea typeface="Meiryo UI" pitchFamily="50" charset="-128"/>
              </a:rPr>
              <a:t>例</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629674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A636089-E7B5-0847-B0DD-856163ADA85F}"/>
              </a:ext>
            </a:extLst>
          </p:cNvPr>
          <p:cNvSpPr>
            <a:spLocks noGrp="1"/>
          </p:cNvSpPr>
          <p:nvPr>
            <p:ph idx="1"/>
          </p:nvPr>
        </p:nvSpPr>
        <p:spPr/>
        <p:txBody>
          <a:bodyPr>
            <a:normAutofit/>
          </a:bodyPr>
          <a:lstStyle/>
          <a:p>
            <a:r>
              <a:rPr kumimoji="1" lang="ja-JP" altLang="en-US" sz="1800"/>
              <a:t>データの種類は大きく分けると</a:t>
            </a:r>
            <a:r>
              <a:rPr kumimoji="1" lang="en-US" altLang="ja-JP" sz="1800" dirty="0"/>
              <a:t>2</a:t>
            </a:r>
            <a:r>
              <a:rPr kumimoji="1" lang="ja-JP" altLang="en-US" sz="1800"/>
              <a:t>種類</a:t>
            </a:r>
            <a:endParaRPr kumimoji="1" lang="en-US" altLang="ja-JP" sz="1800" dirty="0"/>
          </a:p>
          <a:p>
            <a:pPr lvl="1"/>
            <a:r>
              <a:rPr lang="ja-JP" altLang="en-US" sz="1800"/>
              <a:t>量的変数</a:t>
            </a:r>
            <a:endParaRPr lang="en-US" altLang="ja-JP" sz="1800" dirty="0"/>
          </a:p>
          <a:p>
            <a:pPr lvl="1"/>
            <a:r>
              <a:rPr kumimoji="1" lang="ja-JP" altLang="en-US" sz="1800"/>
              <a:t>質的変数</a:t>
            </a:r>
            <a:endParaRPr kumimoji="1" lang="en-US" altLang="ja-JP" sz="1800" dirty="0"/>
          </a:p>
          <a:p>
            <a:pPr lvl="1"/>
            <a:endParaRPr lang="en-US" altLang="ja-JP" sz="1800" dirty="0"/>
          </a:p>
          <a:p>
            <a:r>
              <a:rPr kumimoji="1" lang="en-US" altLang="ja-JP" sz="1800" dirty="0"/>
              <a:t>2</a:t>
            </a:r>
            <a:r>
              <a:rPr kumimoji="1" lang="ja-JP" altLang="en-US" sz="1800"/>
              <a:t>種類の組み合わせで関係性のパターンが作られる。</a:t>
            </a:r>
            <a:endParaRPr kumimoji="1" lang="en-US" altLang="ja-JP" sz="1800" dirty="0"/>
          </a:p>
          <a:p>
            <a:pPr lvl="1"/>
            <a:r>
              <a:rPr lang="ja-JP" altLang="en-US" sz="1800"/>
              <a:t>パターンに応じて適切な方法を選択する。</a:t>
            </a:r>
            <a:endParaRPr kumimoji="1" lang="ja-JP" altLang="en-US" sz="1800"/>
          </a:p>
        </p:txBody>
      </p:sp>
      <p:graphicFrame>
        <p:nvGraphicFramePr>
          <p:cNvPr id="4" name="表 4">
            <a:extLst>
              <a:ext uri="{FF2B5EF4-FFF2-40B4-BE49-F238E27FC236}">
                <a16:creationId xmlns:a16="http://schemas.microsoft.com/office/drawing/2014/main" id="{7317C880-5C5C-9747-A94D-1908DDDF4025}"/>
              </a:ext>
            </a:extLst>
          </p:cNvPr>
          <p:cNvGraphicFramePr>
            <a:graphicFrameLocks noGrp="1"/>
          </p:cNvGraphicFramePr>
          <p:nvPr/>
        </p:nvGraphicFramePr>
        <p:xfrm>
          <a:off x="849085" y="3429000"/>
          <a:ext cx="7445829" cy="2648700"/>
        </p:xfrm>
        <a:graphic>
          <a:graphicData uri="http://schemas.openxmlformats.org/drawingml/2006/table">
            <a:tbl>
              <a:tblPr firstRow="1" bandRow="1">
                <a:tableStyleId>{5940675A-B579-460E-94D1-54222C63F5DA}</a:tableStyleId>
              </a:tblPr>
              <a:tblGrid>
                <a:gridCol w="1284513">
                  <a:extLst>
                    <a:ext uri="{9D8B030D-6E8A-4147-A177-3AD203B41FA5}">
                      <a16:colId xmlns:a16="http://schemas.microsoft.com/office/drawing/2014/main" val="3827420932"/>
                    </a:ext>
                  </a:extLst>
                </a:gridCol>
                <a:gridCol w="1774372">
                  <a:extLst>
                    <a:ext uri="{9D8B030D-6E8A-4147-A177-3AD203B41FA5}">
                      <a16:colId xmlns:a16="http://schemas.microsoft.com/office/drawing/2014/main" val="3412919118"/>
                    </a:ext>
                  </a:extLst>
                </a:gridCol>
                <a:gridCol w="2193472">
                  <a:extLst>
                    <a:ext uri="{9D8B030D-6E8A-4147-A177-3AD203B41FA5}">
                      <a16:colId xmlns:a16="http://schemas.microsoft.com/office/drawing/2014/main" val="2332228705"/>
                    </a:ext>
                  </a:extLst>
                </a:gridCol>
                <a:gridCol w="2193472">
                  <a:extLst>
                    <a:ext uri="{9D8B030D-6E8A-4147-A177-3AD203B41FA5}">
                      <a16:colId xmlns:a16="http://schemas.microsoft.com/office/drawing/2014/main" val="2283613185"/>
                    </a:ext>
                  </a:extLst>
                </a:gridCol>
              </a:tblGrid>
              <a:tr h="662175">
                <a:tc rowSpan="2" gridSpan="2">
                  <a:txBody>
                    <a:bodyPr/>
                    <a:lstStyle/>
                    <a:p>
                      <a:pPr algn="ctr"/>
                      <a:r>
                        <a:rPr kumimoji="1" lang="ja-JP" altLang="en-US"/>
                        <a:t>関係性のパターン</a:t>
                      </a:r>
                    </a:p>
                  </a:txBody>
                  <a:tcPr anchor="ctr"/>
                </a:tc>
                <a:tc rowSpan="2" hMerge="1">
                  <a:txBody>
                    <a:bodyPr/>
                    <a:lstStyle/>
                    <a:p>
                      <a:endParaRPr kumimoji="1" lang="ja-JP" altLang="en-US"/>
                    </a:p>
                  </a:txBody>
                  <a:tcPr/>
                </a:tc>
                <a:tc gridSpan="2">
                  <a:txBody>
                    <a:bodyPr/>
                    <a:lstStyle/>
                    <a:p>
                      <a:pPr algn="ctr"/>
                      <a:r>
                        <a:rPr kumimoji="1" lang="ja-JP" altLang="en-US"/>
                        <a:t>データ</a:t>
                      </a:r>
                      <a:r>
                        <a:rPr kumimoji="1" lang="en-US" altLang="ja-JP"/>
                        <a:t>2</a:t>
                      </a:r>
                      <a:endParaRPr kumimoji="1" lang="ja-JP" altLang="en-US"/>
                    </a:p>
                  </a:txBody>
                  <a:tcPr anchor="ctr"/>
                </a:tc>
                <a:tc hMerge="1">
                  <a:txBody>
                    <a:bodyPr/>
                    <a:lstStyle/>
                    <a:p>
                      <a:endParaRPr kumimoji="1" lang="ja-JP" altLang="en-US"/>
                    </a:p>
                  </a:txBody>
                  <a:tcPr/>
                </a:tc>
                <a:extLst>
                  <a:ext uri="{0D108BD9-81ED-4DB2-BD59-A6C34878D82A}">
                    <a16:rowId xmlns:a16="http://schemas.microsoft.com/office/drawing/2014/main" val="3133581621"/>
                  </a:ext>
                </a:extLst>
              </a:tr>
              <a:tr h="662175">
                <a:tc gridSpan="2" vMerge="1">
                  <a:txBody>
                    <a:bodyPr/>
                    <a:lstStyle/>
                    <a:p>
                      <a:endParaRPr kumimoji="1" lang="ja-JP" altLang="en-US"/>
                    </a:p>
                  </a:txBody>
                  <a:tcPr/>
                </a:tc>
                <a:tc hMerge="1" vMerge="1">
                  <a:txBody>
                    <a:bodyPr/>
                    <a:lstStyle/>
                    <a:p>
                      <a:endParaRPr kumimoji="1" lang="ja-JP" altLang="en-US"/>
                    </a:p>
                  </a:txBody>
                  <a:tcPr/>
                </a:tc>
                <a:tc>
                  <a:txBody>
                    <a:bodyPr/>
                    <a:lstStyle/>
                    <a:p>
                      <a:pPr algn="ctr"/>
                      <a:r>
                        <a:rPr kumimoji="1" lang="ja-JP" altLang="en-US"/>
                        <a:t>量的変数</a:t>
                      </a:r>
                    </a:p>
                  </a:txBody>
                  <a:tcPr anchor="ctr"/>
                </a:tc>
                <a:tc>
                  <a:txBody>
                    <a:bodyPr/>
                    <a:lstStyle/>
                    <a:p>
                      <a:pPr algn="ctr"/>
                      <a:r>
                        <a:rPr kumimoji="1" lang="ja-JP" altLang="en-US"/>
                        <a:t>質的変数</a:t>
                      </a:r>
                    </a:p>
                  </a:txBody>
                  <a:tcPr anchor="ctr"/>
                </a:tc>
                <a:extLst>
                  <a:ext uri="{0D108BD9-81ED-4DB2-BD59-A6C34878D82A}">
                    <a16:rowId xmlns:a16="http://schemas.microsoft.com/office/drawing/2014/main" val="3179209605"/>
                  </a:ext>
                </a:extLst>
              </a:tr>
              <a:tr h="662175">
                <a:tc rowSpan="2">
                  <a:txBody>
                    <a:bodyPr/>
                    <a:lstStyle/>
                    <a:p>
                      <a:pPr algn="ctr"/>
                      <a:r>
                        <a:rPr kumimoji="1" lang="ja-JP" altLang="en-US"/>
                        <a:t>データ</a:t>
                      </a:r>
                      <a:r>
                        <a:rPr kumimoji="1" lang="en-US" altLang="ja-JP"/>
                        <a:t>1</a:t>
                      </a:r>
                      <a:endParaRPr kumimoji="1" lang="ja-JP" altLang="en-US"/>
                    </a:p>
                  </a:txBody>
                  <a:tcPr anchor="ctr"/>
                </a:tc>
                <a:tc>
                  <a:txBody>
                    <a:bodyPr/>
                    <a:lstStyle/>
                    <a:p>
                      <a:pPr algn="ctr"/>
                      <a:r>
                        <a:rPr kumimoji="1" lang="ja-JP" altLang="en-US"/>
                        <a:t>量的変数</a:t>
                      </a:r>
                    </a:p>
                  </a:txBody>
                  <a:tcPr anchor="ctr"/>
                </a:tc>
                <a:tc>
                  <a:txBody>
                    <a:bodyPr/>
                    <a:lstStyle/>
                    <a:p>
                      <a:pPr algn="ctr"/>
                      <a:r>
                        <a:rPr kumimoji="1" lang="ja-JP" altLang="en-US"/>
                        <a:t>相関係数</a:t>
                      </a:r>
                    </a:p>
                  </a:txBody>
                  <a:tcPr anchor="ctr"/>
                </a:tc>
                <a:tc>
                  <a:txBody>
                    <a:bodyPr/>
                    <a:lstStyle/>
                    <a:p>
                      <a:pPr algn="ctr"/>
                      <a:r>
                        <a:rPr kumimoji="1" lang="ja-JP" altLang="en-US" sz="1400">
                          <a:solidFill>
                            <a:schemeClr val="bg2">
                              <a:lumMod val="75000"/>
                            </a:schemeClr>
                          </a:solidFill>
                        </a:rPr>
                        <a:t>相関比</a:t>
                      </a:r>
                      <a:endParaRPr kumimoji="1" lang="en-US" altLang="ja-JP" sz="1400">
                        <a:solidFill>
                          <a:schemeClr val="bg2">
                            <a:lumMod val="75000"/>
                          </a:schemeClr>
                        </a:solidFill>
                      </a:endParaRPr>
                    </a:p>
                    <a:p>
                      <a:pPr algn="ctr"/>
                      <a:r>
                        <a:rPr kumimoji="1" lang="ja-JP" altLang="en-US" sz="1400">
                          <a:solidFill>
                            <a:schemeClr val="bg2">
                              <a:lumMod val="75000"/>
                            </a:schemeClr>
                          </a:solidFill>
                        </a:rPr>
                        <a:t>（今回は対象外）</a:t>
                      </a:r>
                    </a:p>
                  </a:txBody>
                  <a:tcPr anchor="ctr"/>
                </a:tc>
                <a:extLst>
                  <a:ext uri="{0D108BD9-81ED-4DB2-BD59-A6C34878D82A}">
                    <a16:rowId xmlns:a16="http://schemas.microsoft.com/office/drawing/2014/main" val="3323981493"/>
                  </a:ext>
                </a:extLst>
              </a:tr>
              <a:tr h="662175">
                <a:tc vMerge="1">
                  <a:txBody>
                    <a:bodyPr/>
                    <a:lstStyle/>
                    <a:p>
                      <a:endParaRPr kumimoji="1" lang="ja-JP" altLang="en-US"/>
                    </a:p>
                  </a:txBody>
                  <a:tcPr/>
                </a:tc>
                <a:tc>
                  <a:txBody>
                    <a:bodyPr/>
                    <a:lstStyle/>
                    <a:p>
                      <a:pPr algn="ctr"/>
                      <a:r>
                        <a:rPr kumimoji="1" lang="ja-JP" altLang="en-US"/>
                        <a:t>質的変数</a:t>
                      </a:r>
                    </a:p>
                  </a:txBody>
                  <a:tcPr anchor="ctr"/>
                </a:tc>
                <a:tc>
                  <a:txBody>
                    <a:bodyPr/>
                    <a:lstStyle/>
                    <a:p>
                      <a:pPr algn="ctr"/>
                      <a:r>
                        <a:rPr kumimoji="1" lang="ja-JP" altLang="en-US" sz="1400">
                          <a:solidFill>
                            <a:schemeClr val="bg2">
                              <a:lumMod val="75000"/>
                            </a:schemeClr>
                          </a:solidFill>
                        </a:rPr>
                        <a:t>相関比</a:t>
                      </a:r>
                      <a:endParaRPr kumimoji="1" lang="en-US" altLang="ja-JP" sz="1400">
                        <a:solidFill>
                          <a:schemeClr val="bg2">
                            <a:lumMod val="75000"/>
                          </a:schemeClr>
                        </a:solidFill>
                      </a:endParaRPr>
                    </a:p>
                    <a:p>
                      <a:pPr algn="ctr"/>
                      <a:r>
                        <a:rPr kumimoji="1" lang="ja-JP" altLang="en-US" sz="1400">
                          <a:solidFill>
                            <a:schemeClr val="bg2">
                              <a:lumMod val="75000"/>
                            </a:schemeClr>
                          </a:solidFill>
                        </a:rPr>
                        <a:t>（今回は対象外）</a:t>
                      </a:r>
                    </a:p>
                  </a:txBody>
                  <a:tcPr anchor="ctr"/>
                </a:tc>
                <a:tc>
                  <a:txBody>
                    <a:bodyPr/>
                    <a:lstStyle/>
                    <a:p>
                      <a:pPr algn="ctr"/>
                      <a:r>
                        <a:rPr kumimoji="1" lang="ja-JP" altLang="en-US" dirty="0"/>
                        <a:t>クロス表</a:t>
                      </a:r>
                    </a:p>
                  </a:txBody>
                  <a:tcPr anchor="ctr"/>
                </a:tc>
                <a:extLst>
                  <a:ext uri="{0D108BD9-81ED-4DB2-BD59-A6C34878D82A}">
                    <a16:rowId xmlns:a16="http://schemas.microsoft.com/office/drawing/2014/main" val="747797085"/>
                  </a:ext>
                </a:extLst>
              </a:tr>
            </a:tbl>
          </a:graphicData>
        </a:graphic>
      </p:graphicFrame>
      <p:sp>
        <p:nvSpPr>
          <p:cNvPr id="5" name="Rectangle 5">
            <a:extLst>
              <a:ext uri="{FF2B5EF4-FFF2-40B4-BE49-F238E27FC236}">
                <a16:creationId xmlns:a16="http://schemas.microsoft.com/office/drawing/2014/main" id="{A46707D4-59AB-4640-886C-E8B925F18C5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戦略／関係性のパターン</a:t>
            </a:r>
            <a:endParaRPr lang="ja-JP" altLang="ja-JP" sz="2400" b="1" kern="0" dirty="0">
              <a:solidFill>
                <a:srgbClr val="002060"/>
              </a:solidFill>
              <a:latin typeface="Meiryo UI" pitchFamily="50" charset="-128"/>
              <a:ea typeface="Meiryo UI" pitchFamily="50" charset="-128"/>
            </a:endParaRPr>
          </a:p>
        </p:txBody>
      </p:sp>
      <p:sp>
        <p:nvSpPr>
          <p:cNvPr id="7" name="スライド番号プレースホルダー 3">
            <a:extLst>
              <a:ext uri="{FF2B5EF4-FFF2-40B4-BE49-F238E27FC236}">
                <a16:creationId xmlns:a16="http://schemas.microsoft.com/office/drawing/2014/main" id="{4CE8B8E3-9948-4C44-9F21-99E02270575F}"/>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5</a:t>
            </a:fld>
            <a:endParaRPr kumimoji="1" lang="ja-JP" altLang="en-US"/>
          </a:p>
        </p:txBody>
      </p:sp>
    </p:spTree>
    <p:extLst>
      <p:ext uri="{BB962C8B-B14F-4D97-AF65-F5344CB8AC3E}">
        <p14:creationId xmlns:p14="http://schemas.microsoft.com/office/powerpoint/2010/main" val="1847127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関係性のパターン（</a:t>
            </a:r>
            <a:r>
              <a:rPr lang="en-US" altLang="ja-JP" sz="3200" b="1" dirty="0">
                <a:latin typeface="Meiryo" panose="020B0604030504040204" pitchFamily="34" charset="-128"/>
                <a:ea typeface="Meiryo" panose="020B0604030504040204" pitchFamily="34" charset="-128"/>
              </a:rPr>
              <a:t>1</a:t>
            </a:r>
            <a:r>
              <a:rPr lang="ja-JP" altLang="en-US" sz="3200" b="1">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相関係数</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3"/>
            </a:pPr>
            <a:fld id="{ED2D5C90-0667-8C4B-828E-9CCEDA5B855E}" type="slidenum">
              <a:rPr lang="ja-JP" altLang="en-US" smtClean="0"/>
              <a:pPr marL="228600" indent="-228600">
                <a:buFont typeface="+mj-lt"/>
                <a:buAutoNum type="arabicPeriod" startAt="13"/>
              </a:pPr>
              <a:t>6</a:t>
            </a:fld>
            <a:endParaRPr lang="ja-JP" altLang="en-US" dirty="0"/>
          </a:p>
        </p:txBody>
      </p:sp>
      <p:sp>
        <p:nvSpPr>
          <p:cNvPr id="4" name="フッター プレースホルダー 3">
            <a:extLst>
              <a:ext uri="{FF2B5EF4-FFF2-40B4-BE49-F238E27FC236}">
                <a16:creationId xmlns:a16="http://schemas.microsoft.com/office/drawing/2014/main" id="{E762E6DB-FD69-48AA-8143-619F3DCF21D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CA2134-64CC-43A0-A4DA-BB8A90F8103D}"/>
              </a:ext>
            </a:extLst>
          </p:cNvPr>
          <p:cNvSpPr>
            <a:spLocks noGrp="1"/>
          </p:cNvSpPr>
          <p:nvPr>
            <p:ph type="sldNum" sz="quarter" idx="12"/>
          </p:nvPr>
        </p:nvSpPr>
        <p:spPr/>
        <p:txBody>
          <a:bodyPr/>
          <a:lstStyle/>
          <a:p>
            <a:fld id="{9AA15997-B66F-1A41-9CF6-38645D7F9AC6}" type="slidenum">
              <a:rPr kumimoji="1" lang="ja-JP" altLang="en-US" smtClean="0"/>
              <a:t>6</a:t>
            </a:fld>
            <a:endParaRPr kumimoji="1" lang="ja-JP" altLang="en-US"/>
          </a:p>
        </p:txBody>
      </p:sp>
    </p:spTree>
    <p:extLst>
      <p:ext uri="{BB962C8B-B14F-4D97-AF65-F5344CB8AC3E}">
        <p14:creationId xmlns:p14="http://schemas.microsoft.com/office/powerpoint/2010/main" val="232787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640D15-4A9E-1747-8927-C2255151446D}"/>
              </a:ext>
            </a:extLst>
          </p:cNvPr>
          <p:cNvSpPr>
            <a:spLocks noGrp="1"/>
          </p:cNvSpPr>
          <p:nvPr>
            <p:ph idx="1"/>
          </p:nvPr>
        </p:nvSpPr>
        <p:spPr/>
        <p:txBody>
          <a:bodyPr>
            <a:normAutofit/>
          </a:bodyPr>
          <a:lstStyle/>
          <a:p>
            <a:r>
              <a:rPr lang="ja-JP" altLang="en-US" sz="2000"/>
              <a:t>比較する</a:t>
            </a:r>
            <a:r>
              <a:rPr lang="en-US" altLang="ja-JP" sz="2000"/>
              <a:t>2</a:t>
            </a:r>
            <a:r>
              <a:rPr lang="ja-JP" altLang="en-US" sz="2000"/>
              <a:t>つの量で散布図を作り分布の形を調べる。</a:t>
            </a:r>
            <a:endParaRPr lang="en-US" altLang="ja-JP" sz="2000"/>
          </a:p>
          <a:p>
            <a:r>
              <a:rPr lang="ja-JP" altLang="en-US" sz="2000"/>
              <a:t>関係性には「大きさ」と「向き」が存在する。</a:t>
            </a:r>
          </a:p>
        </p:txBody>
      </p:sp>
      <p:sp>
        <p:nvSpPr>
          <p:cNvPr id="4" name="スライド番号プレースホルダー 3">
            <a:extLst>
              <a:ext uri="{FF2B5EF4-FFF2-40B4-BE49-F238E27FC236}">
                <a16:creationId xmlns:a16="http://schemas.microsoft.com/office/drawing/2014/main" id="{17188386-50F5-4E65-8D9F-0A5206E00B8B}"/>
              </a:ext>
            </a:extLst>
          </p:cNvPr>
          <p:cNvSpPr>
            <a:spLocks noGrp="1"/>
          </p:cNvSpPr>
          <p:nvPr>
            <p:ph type="sldNum" sz="quarter" idx="12"/>
          </p:nvPr>
        </p:nvSpPr>
        <p:spPr/>
        <p:txBody>
          <a:bodyPr/>
          <a:lstStyle/>
          <a:p>
            <a:fld id="{ED2D5C90-0667-8C4B-828E-9CCEDA5B855E}" type="slidenum">
              <a:rPr kumimoji="1" lang="ja-JP" altLang="en-US" smtClean="0"/>
              <a:t>7</a:t>
            </a:fld>
            <a:endParaRPr kumimoji="1" lang="ja-JP" altLang="en-US"/>
          </a:p>
        </p:txBody>
      </p:sp>
      <p:pic>
        <p:nvPicPr>
          <p:cNvPr id="6" name="図 5">
            <a:extLst>
              <a:ext uri="{FF2B5EF4-FFF2-40B4-BE49-F238E27FC236}">
                <a16:creationId xmlns:a16="http://schemas.microsoft.com/office/drawing/2014/main" id="{6D7C7708-8FCA-4D0D-ADF7-CD411FAB953F}"/>
              </a:ext>
            </a:extLst>
          </p:cNvPr>
          <p:cNvPicPr>
            <a:picLocks noChangeAspect="1"/>
          </p:cNvPicPr>
          <p:nvPr/>
        </p:nvPicPr>
        <p:blipFill>
          <a:blip r:embed="rId2"/>
          <a:stretch>
            <a:fillRect/>
          </a:stretch>
        </p:blipFill>
        <p:spPr>
          <a:xfrm>
            <a:off x="7589824" y="3503629"/>
            <a:ext cx="1486689" cy="1486689"/>
          </a:xfrm>
          <a:prstGeom prst="rect">
            <a:avLst/>
          </a:prstGeom>
        </p:spPr>
      </p:pic>
      <p:pic>
        <p:nvPicPr>
          <p:cNvPr id="8" name="図 7">
            <a:extLst>
              <a:ext uri="{FF2B5EF4-FFF2-40B4-BE49-F238E27FC236}">
                <a16:creationId xmlns:a16="http://schemas.microsoft.com/office/drawing/2014/main" id="{AFA406C1-960B-4BE4-8033-79737F8FC847}"/>
              </a:ext>
            </a:extLst>
          </p:cNvPr>
          <p:cNvPicPr>
            <a:picLocks noChangeAspect="1"/>
          </p:cNvPicPr>
          <p:nvPr/>
        </p:nvPicPr>
        <p:blipFill>
          <a:blip r:embed="rId3"/>
          <a:stretch>
            <a:fillRect/>
          </a:stretch>
        </p:blipFill>
        <p:spPr>
          <a:xfrm>
            <a:off x="6099053" y="2430236"/>
            <a:ext cx="1486689" cy="1486689"/>
          </a:xfrm>
          <a:prstGeom prst="rect">
            <a:avLst/>
          </a:prstGeom>
        </p:spPr>
      </p:pic>
      <p:pic>
        <p:nvPicPr>
          <p:cNvPr id="10" name="図 9">
            <a:extLst>
              <a:ext uri="{FF2B5EF4-FFF2-40B4-BE49-F238E27FC236}">
                <a16:creationId xmlns:a16="http://schemas.microsoft.com/office/drawing/2014/main" id="{2601508B-60E0-47CF-A45B-CCB451F788AA}"/>
              </a:ext>
            </a:extLst>
          </p:cNvPr>
          <p:cNvPicPr>
            <a:picLocks noChangeAspect="1"/>
          </p:cNvPicPr>
          <p:nvPr/>
        </p:nvPicPr>
        <p:blipFill>
          <a:blip r:embed="rId4"/>
          <a:stretch>
            <a:fillRect/>
          </a:stretch>
        </p:blipFill>
        <p:spPr>
          <a:xfrm>
            <a:off x="6103135" y="4527149"/>
            <a:ext cx="1486689" cy="1486689"/>
          </a:xfrm>
          <a:prstGeom prst="rect">
            <a:avLst/>
          </a:prstGeom>
        </p:spPr>
      </p:pic>
      <p:pic>
        <p:nvPicPr>
          <p:cNvPr id="12" name="図 11" descr="テキスト が含まれている画像&#10;&#10;自動的に生成された説明">
            <a:extLst>
              <a:ext uri="{FF2B5EF4-FFF2-40B4-BE49-F238E27FC236}">
                <a16:creationId xmlns:a16="http://schemas.microsoft.com/office/drawing/2014/main" id="{F831D65A-9628-49C4-8765-C474721905E3}"/>
              </a:ext>
            </a:extLst>
          </p:cNvPr>
          <p:cNvPicPr>
            <a:picLocks noChangeAspect="1"/>
          </p:cNvPicPr>
          <p:nvPr/>
        </p:nvPicPr>
        <p:blipFill>
          <a:blip r:embed="rId5"/>
          <a:stretch>
            <a:fillRect/>
          </a:stretch>
        </p:blipFill>
        <p:spPr>
          <a:xfrm>
            <a:off x="4363549" y="2430236"/>
            <a:ext cx="1486689" cy="1486689"/>
          </a:xfrm>
          <a:prstGeom prst="rect">
            <a:avLst/>
          </a:prstGeom>
        </p:spPr>
      </p:pic>
      <p:pic>
        <p:nvPicPr>
          <p:cNvPr id="14" name="図 13" descr="テキスト が含まれている画像&#10;&#10;自動的に生成された説明">
            <a:extLst>
              <a:ext uri="{FF2B5EF4-FFF2-40B4-BE49-F238E27FC236}">
                <a16:creationId xmlns:a16="http://schemas.microsoft.com/office/drawing/2014/main" id="{031DF1BC-A8A5-4758-9A07-D7ED77A07D39}"/>
              </a:ext>
            </a:extLst>
          </p:cNvPr>
          <p:cNvPicPr>
            <a:picLocks noChangeAspect="1"/>
          </p:cNvPicPr>
          <p:nvPr/>
        </p:nvPicPr>
        <p:blipFill>
          <a:blip r:embed="rId6"/>
          <a:stretch>
            <a:fillRect/>
          </a:stretch>
        </p:blipFill>
        <p:spPr>
          <a:xfrm>
            <a:off x="4363549" y="4527149"/>
            <a:ext cx="1486689" cy="1486689"/>
          </a:xfrm>
          <a:prstGeom prst="rect">
            <a:avLst/>
          </a:prstGeom>
        </p:spPr>
      </p:pic>
      <p:pic>
        <p:nvPicPr>
          <p:cNvPr id="16" name="図 15">
            <a:extLst>
              <a:ext uri="{FF2B5EF4-FFF2-40B4-BE49-F238E27FC236}">
                <a16:creationId xmlns:a16="http://schemas.microsoft.com/office/drawing/2014/main" id="{3F4F9491-A7E9-4C58-B7EE-700A29D34BAB}"/>
              </a:ext>
            </a:extLst>
          </p:cNvPr>
          <p:cNvPicPr>
            <a:picLocks noChangeAspect="1"/>
          </p:cNvPicPr>
          <p:nvPr/>
        </p:nvPicPr>
        <p:blipFill>
          <a:blip r:embed="rId7"/>
          <a:stretch>
            <a:fillRect/>
          </a:stretch>
        </p:blipFill>
        <p:spPr>
          <a:xfrm>
            <a:off x="2626004" y="2430236"/>
            <a:ext cx="1486689" cy="1486689"/>
          </a:xfrm>
          <a:prstGeom prst="rect">
            <a:avLst/>
          </a:prstGeom>
        </p:spPr>
      </p:pic>
      <p:pic>
        <p:nvPicPr>
          <p:cNvPr id="18" name="図 17" descr="テキスト, 地図 が含まれている画像&#10;&#10;自動的に生成された説明">
            <a:extLst>
              <a:ext uri="{FF2B5EF4-FFF2-40B4-BE49-F238E27FC236}">
                <a16:creationId xmlns:a16="http://schemas.microsoft.com/office/drawing/2014/main" id="{FC853C41-5EDD-4703-87E3-63F993A4DF03}"/>
              </a:ext>
            </a:extLst>
          </p:cNvPr>
          <p:cNvPicPr>
            <a:picLocks noChangeAspect="1"/>
          </p:cNvPicPr>
          <p:nvPr/>
        </p:nvPicPr>
        <p:blipFill>
          <a:blip r:embed="rId8"/>
          <a:stretch>
            <a:fillRect/>
          </a:stretch>
        </p:blipFill>
        <p:spPr>
          <a:xfrm>
            <a:off x="2632127" y="4527149"/>
            <a:ext cx="1486689" cy="1486689"/>
          </a:xfrm>
          <a:prstGeom prst="rect">
            <a:avLst/>
          </a:prstGeom>
        </p:spPr>
      </p:pic>
      <p:pic>
        <p:nvPicPr>
          <p:cNvPr id="20" name="図 19" descr="テキスト, 地図 が含まれている画像&#10;&#10;自動的に生成された説明">
            <a:extLst>
              <a:ext uri="{FF2B5EF4-FFF2-40B4-BE49-F238E27FC236}">
                <a16:creationId xmlns:a16="http://schemas.microsoft.com/office/drawing/2014/main" id="{3F8E3808-12B9-4784-B5A8-535AF75E4C6D}"/>
              </a:ext>
            </a:extLst>
          </p:cNvPr>
          <p:cNvPicPr>
            <a:picLocks noChangeAspect="1"/>
          </p:cNvPicPr>
          <p:nvPr/>
        </p:nvPicPr>
        <p:blipFill>
          <a:blip r:embed="rId9"/>
          <a:stretch>
            <a:fillRect/>
          </a:stretch>
        </p:blipFill>
        <p:spPr>
          <a:xfrm>
            <a:off x="888459" y="2430236"/>
            <a:ext cx="1486689" cy="1486689"/>
          </a:xfrm>
          <a:prstGeom prst="rect">
            <a:avLst/>
          </a:prstGeom>
        </p:spPr>
      </p:pic>
      <p:pic>
        <p:nvPicPr>
          <p:cNvPr id="22" name="図 21" descr="テキスト, 地図 が含まれている画像&#10;&#10;自動的に生成された説明">
            <a:extLst>
              <a:ext uri="{FF2B5EF4-FFF2-40B4-BE49-F238E27FC236}">
                <a16:creationId xmlns:a16="http://schemas.microsoft.com/office/drawing/2014/main" id="{D7467D25-5E18-4C05-BF8E-1FF9DC894510}"/>
              </a:ext>
            </a:extLst>
          </p:cNvPr>
          <p:cNvPicPr>
            <a:picLocks noChangeAspect="1"/>
          </p:cNvPicPr>
          <p:nvPr/>
        </p:nvPicPr>
        <p:blipFill>
          <a:blip r:embed="rId10"/>
          <a:stretch>
            <a:fillRect/>
          </a:stretch>
        </p:blipFill>
        <p:spPr>
          <a:xfrm>
            <a:off x="892541" y="4527149"/>
            <a:ext cx="1486689" cy="1486689"/>
          </a:xfrm>
          <a:prstGeom prst="rect">
            <a:avLst/>
          </a:prstGeom>
        </p:spPr>
      </p:pic>
      <p:sp>
        <p:nvSpPr>
          <p:cNvPr id="23" name="正方形/長方形 22">
            <a:extLst>
              <a:ext uri="{FF2B5EF4-FFF2-40B4-BE49-F238E27FC236}">
                <a16:creationId xmlns:a16="http://schemas.microsoft.com/office/drawing/2014/main" id="{CC9FEC1E-FADD-428A-8DB5-EDE0D4F737C1}"/>
              </a:ext>
            </a:extLst>
          </p:cNvPr>
          <p:cNvSpPr/>
          <p:nvPr/>
        </p:nvSpPr>
        <p:spPr>
          <a:xfrm>
            <a:off x="628650" y="4032960"/>
            <a:ext cx="6901342" cy="494189"/>
          </a:xfrm>
          <a:prstGeom prst="rect">
            <a:avLst/>
          </a:prstGeom>
          <a:gradFill flip="none" rotWithShape="1">
            <a:gsLst>
              <a:gs pos="0">
                <a:schemeClr val="accent1"/>
              </a:gs>
              <a:gs pos="67500">
                <a:schemeClr val="accent1">
                  <a:lumMod val="40000"/>
                  <a:lumOff val="60000"/>
                </a:schemeClr>
              </a:gs>
              <a:gs pos="35000">
                <a:schemeClr val="accent1">
                  <a:lumMod val="60000"/>
                  <a:lumOff val="4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AD3268C2-0098-4D90-8863-BCD4A7FB2AE7}"/>
              </a:ext>
            </a:extLst>
          </p:cNvPr>
          <p:cNvSpPr txBox="1"/>
          <p:nvPr/>
        </p:nvSpPr>
        <p:spPr>
          <a:xfrm>
            <a:off x="3607682" y="4154197"/>
            <a:ext cx="1441420" cy="307777"/>
          </a:xfrm>
          <a:prstGeom prst="rect">
            <a:avLst/>
          </a:prstGeom>
          <a:noFill/>
        </p:spPr>
        <p:txBody>
          <a:bodyPr wrap="none" rtlCol="0">
            <a:spAutoFit/>
          </a:bodyPr>
          <a:lstStyle/>
          <a:p>
            <a:r>
              <a:rPr kumimoji="1" lang="ja-JP" altLang="en-US" sz="1400" dirty="0"/>
              <a:t>弱い相関がある</a:t>
            </a:r>
          </a:p>
        </p:txBody>
      </p:sp>
      <p:sp>
        <p:nvSpPr>
          <p:cNvPr id="25" name="テキスト ボックス 24">
            <a:extLst>
              <a:ext uri="{FF2B5EF4-FFF2-40B4-BE49-F238E27FC236}">
                <a16:creationId xmlns:a16="http://schemas.microsoft.com/office/drawing/2014/main" id="{6AC06900-5D55-4AF5-9A86-AB7871B62445}"/>
              </a:ext>
            </a:extLst>
          </p:cNvPr>
          <p:cNvSpPr txBox="1"/>
          <p:nvPr/>
        </p:nvSpPr>
        <p:spPr>
          <a:xfrm>
            <a:off x="1868096" y="4141226"/>
            <a:ext cx="1441420" cy="307777"/>
          </a:xfrm>
          <a:prstGeom prst="rect">
            <a:avLst/>
          </a:prstGeom>
          <a:noFill/>
        </p:spPr>
        <p:txBody>
          <a:bodyPr wrap="none" rtlCol="0">
            <a:spAutoFit/>
          </a:bodyPr>
          <a:lstStyle/>
          <a:p>
            <a:r>
              <a:rPr kumimoji="1" lang="ja-JP" altLang="en-US" sz="1400" dirty="0"/>
              <a:t>強い相関がある</a:t>
            </a:r>
          </a:p>
        </p:txBody>
      </p:sp>
      <p:sp>
        <p:nvSpPr>
          <p:cNvPr id="26" name="テキスト ボックス 25">
            <a:extLst>
              <a:ext uri="{FF2B5EF4-FFF2-40B4-BE49-F238E27FC236}">
                <a16:creationId xmlns:a16="http://schemas.microsoft.com/office/drawing/2014/main" id="{DED14765-6BF7-4EE4-BF8B-243AFCC48F46}"/>
              </a:ext>
            </a:extLst>
          </p:cNvPr>
          <p:cNvSpPr txBox="1"/>
          <p:nvPr/>
        </p:nvSpPr>
        <p:spPr>
          <a:xfrm>
            <a:off x="1385581" y="6091984"/>
            <a:ext cx="492443" cy="307777"/>
          </a:xfrm>
          <a:prstGeom prst="rect">
            <a:avLst/>
          </a:prstGeom>
          <a:noFill/>
        </p:spPr>
        <p:txBody>
          <a:bodyPr wrap="none" rtlCol="0">
            <a:spAutoFit/>
          </a:bodyPr>
          <a:lstStyle/>
          <a:p>
            <a:r>
              <a:rPr kumimoji="1" lang="en-US" altLang="ja-JP" sz="1400" dirty="0"/>
              <a:t>-0.9</a:t>
            </a:r>
            <a:endParaRPr kumimoji="1" lang="ja-JP" altLang="en-US" sz="1400" dirty="0"/>
          </a:p>
        </p:txBody>
      </p:sp>
      <p:sp>
        <p:nvSpPr>
          <p:cNvPr id="27" name="テキスト ボックス 26">
            <a:extLst>
              <a:ext uri="{FF2B5EF4-FFF2-40B4-BE49-F238E27FC236}">
                <a16:creationId xmlns:a16="http://schemas.microsoft.com/office/drawing/2014/main" id="{6A44372E-7068-4182-9F10-F7C9F197B7F8}"/>
              </a:ext>
            </a:extLst>
          </p:cNvPr>
          <p:cNvSpPr txBox="1"/>
          <p:nvPr/>
        </p:nvSpPr>
        <p:spPr>
          <a:xfrm>
            <a:off x="3063294" y="6085678"/>
            <a:ext cx="492443" cy="307777"/>
          </a:xfrm>
          <a:prstGeom prst="rect">
            <a:avLst/>
          </a:prstGeom>
          <a:noFill/>
        </p:spPr>
        <p:txBody>
          <a:bodyPr wrap="none" rtlCol="0">
            <a:spAutoFit/>
          </a:bodyPr>
          <a:lstStyle/>
          <a:p>
            <a:r>
              <a:rPr kumimoji="1" lang="en-US" altLang="ja-JP" sz="1400" dirty="0"/>
              <a:t>-0.7</a:t>
            </a:r>
            <a:endParaRPr kumimoji="1" lang="ja-JP" altLang="en-US" sz="1400" dirty="0"/>
          </a:p>
        </p:txBody>
      </p:sp>
      <p:sp>
        <p:nvSpPr>
          <p:cNvPr id="28" name="テキスト ボックス 27">
            <a:extLst>
              <a:ext uri="{FF2B5EF4-FFF2-40B4-BE49-F238E27FC236}">
                <a16:creationId xmlns:a16="http://schemas.microsoft.com/office/drawing/2014/main" id="{38DB0D86-79D7-4F9B-9195-D9E8327817A9}"/>
              </a:ext>
            </a:extLst>
          </p:cNvPr>
          <p:cNvSpPr txBox="1"/>
          <p:nvPr/>
        </p:nvSpPr>
        <p:spPr>
          <a:xfrm>
            <a:off x="4860671" y="6091984"/>
            <a:ext cx="492443" cy="307777"/>
          </a:xfrm>
          <a:prstGeom prst="rect">
            <a:avLst/>
          </a:prstGeom>
          <a:noFill/>
        </p:spPr>
        <p:txBody>
          <a:bodyPr wrap="none" rtlCol="0">
            <a:spAutoFit/>
          </a:bodyPr>
          <a:lstStyle/>
          <a:p>
            <a:r>
              <a:rPr kumimoji="1" lang="en-US" altLang="ja-JP" sz="1400" dirty="0"/>
              <a:t>-0.5</a:t>
            </a:r>
            <a:endParaRPr kumimoji="1" lang="ja-JP" altLang="en-US" sz="1400" dirty="0"/>
          </a:p>
        </p:txBody>
      </p:sp>
      <p:sp>
        <p:nvSpPr>
          <p:cNvPr id="29" name="テキスト ボックス 28">
            <a:extLst>
              <a:ext uri="{FF2B5EF4-FFF2-40B4-BE49-F238E27FC236}">
                <a16:creationId xmlns:a16="http://schemas.microsoft.com/office/drawing/2014/main" id="{EFEFC821-2A0B-46B0-A26F-C1C46B25239C}"/>
              </a:ext>
            </a:extLst>
          </p:cNvPr>
          <p:cNvSpPr txBox="1"/>
          <p:nvPr/>
        </p:nvSpPr>
        <p:spPr>
          <a:xfrm>
            <a:off x="6596175" y="6092502"/>
            <a:ext cx="492443" cy="307777"/>
          </a:xfrm>
          <a:prstGeom prst="rect">
            <a:avLst/>
          </a:prstGeom>
          <a:noFill/>
        </p:spPr>
        <p:txBody>
          <a:bodyPr wrap="none" rtlCol="0">
            <a:spAutoFit/>
          </a:bodyPr>
          <a:lstStyle/>
          <a:p>
            <a:r>
              <a:rPr kumimoji="1" lang="en-US" altLang="ja-JP" sz="1400" dirty="0"/>
              <a:t>-0.3</a:t>
            </a:r>
            <a:endParaRPr kumimoji="1" lang="ja-JP" altLang="en-US" sz="1400" dirty="0"/>
          </a:p>
        </p:txBody>
      </p:sp>
      <p:sp>
        <p:nvSpPr>
          <p:cNvPr id="30" name="テキスト ボックス 29">
            <a:extLst>
              <a:ext uri="{FF2B5EF4-FFF2-40B4-BE49-F238E27FC236}">
                <a16:creationId xmlns:a16="http://schemas.microsoft.com/office/drawing/2014/main" id="{BC5CB023-4674-4C13-9A65-CCE1002A2538}"/>
              </a:ext>
            </a:extLst>
          </p:cNvPr>
          <p:cNvSpPr txBox="1"/>
          <p:nvPr/>
        </p:nvSpPr>
        <p:spPr>
          <a:xfrm>
            <a:off x="8086946" y="5040412"/>
            <a:ext cx="433132" cy="307777"/>
          </a:xfrm>
          <a:prstGeom prst="rect">
            <a:avLst/>
          </a:prstGeom>
          <a:noFill/>
        </p:spPr>
        <p:txBody>
          <a:bodyPr wrap="none" rtlCol="0">
            <a:spAutoFit/>
          </a:bodyPr>
          <a:lstStyle/>
          <a:p>
            <a:r>
              <a:rPr kumimoji="1" lang="en-US" altLang="ja-JP" sz="1400" dirty="0"/>
              <a:t>0.0</a:t>
            </a:r>
            <a:endParaRPr kumimoji="1" lang="ja-JP" altLang="en-US" sz="1400" dirty="0"/>
          </a:p>
        </p:txBody>
      </p:sp>
      <p:sp>
        <p:nvSpPr>
          <p:cNvPr id="31" name="テキスト ボックス 30">
            <a:extLst>
              <a:ext uri="{FF2B5EF4-FFF2-40B4-BE49-F238E27FC236}">
                <a16:creationId xmlns:a16="http://schemas.microsoft.com/office/drawing/2014/main" id="{4C2F829A-8314-4A47-B572-3BFE968919C7}"/>
              </a:ext>
            </a:extLst>
          </p:cNvPr>
          <p:cNvSpPr txBox="1"/>
          <p:nvPr/>
        </p:nvSpPr>
        <p:spPr>
          <a:xfrm>
            <a:off x="1385581" y="2093129"/>
            <a:ext cx="433132" cy="307777"/>
          </a:xfrm>
          <a:prstGeom prst="rect">
            <a:avLst/>
          </a:prstGeom>
          <a:noFill/>
        </p:spPr>
        <p:txBody>
          <a:bodyPr wrap="none" rtlCol="0">
            <a:spAutoFit/>
          </a:bodyPr>
          <a:lstStyle/>
          <a:p>
            <a:r>
              <a:rPr kumimoji="1" lang="en-US" altLang="ja-JP" sz="1400" dirty="0"/>
              <a:t>0.9</a:t>
            </a:r>
            <a:endParaRPr kumimoji="1" lang="ja-JP" altLang="en-US" sz="1400" dirty="0"/>
          </a:p>
        </p:txBody>
      </p:sp>
      <p:sp>
        <p:nvSpPr>
          <p:cNvPr id="32" name="テキスト ボックス 31">
            <a:extLst>
              <a:ext uri="{FF2B5EF4-FFF2-40B4-BE49-F238E27FC236}">
                <a16:creationId xmlns:a16="http://schemas.microsoft.com/office/drawing/2014/main" id="{899A5820-4559-4204-AB94-AB91577C9B2A}"/>
              </a:ext>
            </a:extLst>
          </p:cNvPr>
          <p:cNvSpPr txBox="1"/>
          <p:nvPr/>
        </p:nvSpPr>
        <p:spPr>
          <a:xfrm>
            <a:off x="3063294" y="2086823"/>
            <a:ext cx="433132" cy="307777"/>
          </a:xfrm>
          <a:prstGeom prst="rect">
            <a:avLst/>
          </a:prstGeom>
          <a:noFill/>
        </p:spPr>
        <p:txBody>
          <a:bodyPr wrap="none" rtlCol="0">
            <a:spAutoFit/>
          </a:bodyPr>
          <a:lstStyle/>
          <a:p>
            <a:r>
              <a:rPr kumimoji="1" lang="en-US" altLang="ja-JP" sz="1400" dirty="0"/>
              <a:t>0.7</a:t>
            </a:r>
            <a:endParaRPr kumimoji="1" lang="ja-JP" altLang="en-US" sz="1400" dirty="0"/>
          </a:p>
        </p:txBody>
      </p:sp>
      <p:sp>
        <p:nvSpPr>
          <p:cNvPr id="33" name="テキスト ボックス 32">
            <a:extLst>
              <a:ext uri="{FF2B5EF4-FFF2-40B4-BE49-F238E27FC236}">
                <a16:creationId xmlns:a16="http://schemas.microsoft.com/office/drawing/2014/main" id="{0201058A-0082-401E-BF19-79C9BD24EDDA}"/>
              </a:ext>
            </a:extLst>
          </p:cNvPr>
          <p:cNvSpPr txBox="1"/>
          <p:nvPr/>
        </p:nvSpPr>
        <p:spPr>
          <a:xfrm>
            <a:off x="4860671" y="2093129"/>
            <a:ext cx="433132" cy="307777"/>
          </a:xfrm>
          <a:prstGeom prst="rect">
            <a:avLst/>
          </a:prstGeom>
          <a:noFill/>
        </p:spPr>
        <p:txBody>
          <a:bodyPr wrap="none" rtlCol="0">
            <a:spAutoFit/>
          </a:bodyPr>
          <a:lstStyle/>
          <a:p>
            <a:r>
              <a:rPr kumimoji="1" lang="en-US" altLang="ja-JP" sz="1400" dirty="0"/>
              <a:t>0.5</a:t>
            </a:r>
            <a:endParaRPr kumimoji="1" lang="ja-JP" altLang="en-US" sz="1400" dirty="0"/>
          </a:p>
        </p:txBody>
      </p:sp>
      <p:sp>
        <p:nvSpPr>
          <p:cNvPr id="34" name="テキスト ボックス 33">
            <a:extLst>
              <a:ext uri="{FF2B5EF4-FFF2-40B4-BE49-F238E27FC236}">
                <a16:creationId xmlns:a16="http://schemas.microsoft.com/office/drawing/2014/main" id="{C770506F-4A48-4C4A-9BFB-5E61299B7D00}"/>
              </a:ext>
            </a:extLst>
          </p:cNvPr>
          <p:cNvSpPr txBox="1"/>
          <p:nvPr/>
        </p:nvSpPr>
        <p:spPr>
          <a:xfrm>
            <a:off x="6596175" y="2093647"/>
            <a:ext cx="433132" cy="307777"/>
          </a:xfrm>
          <a:prstGeom prst="rect">
            <a:avLst/>
          </a:prstGeom>
          <a:noFill/>
        </p:spPr>
        <p:txBody>
          <a:bodyPr wrap="none" rtlCol="0">
            <a:spAutoFit/>
          </a:bodyPr>
          <a:lstStyle/>
          <a:p>
            <a:r>
              <a:rPr kumimoji="1" lang="en-US" altLang="ja-JP" sz="1400" dirty="0"/>
              <a:t>0.3</a:t>
            </a:r>
            <a:endParaRPr kumimoji="1" lang="ja-JP" altLang="en-US" sz="1400" dirty="0"/>
          </a:p>
        </p:txBody>
      </p:sp>
      <p:sp>
        <p:nvSpPr>
          <p:cNvPr id="35" name="楕円 34">
            <a:extLst>
              <a:ext uri="{FF2B5EF4-FFF2-40B4-BE49-F238E27FC236}">
                <a16:creationId xmlns:a16="http://schemas.microsoft.com/office/drawing/2014/main" id="{41478CD3-E3DE-46E1-B4C2-198EF30519E8}"/>
              </a:ext>
            </a:extLst>
          </p:cNvPr>
          <p:cNvSpPr/>
          <p:nvPr/>
        </p:nvSpPr>
        <p:spPr>
          <a:xfrm>
            <a:off x="7888406" y="3795790"/>
            <a:ext cx="934872" cy="900937"/>
          </a:xfrm>
          <a:prstGeom prst="ellipse">
            <a:avLst/>
          </a:prstGeom>
          <a:noFill/>
          <a:ln w="28575">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D40251BB-77F7-4AEA-AB56-A5D0C3B4714B}"/>
              </a:ext>
            </a:extLst>
          </p:cNvPr>
          <p:cNvSpPr txBox="1"/>
          <p:nvPr/>
        </p:nvSpPr>
        <p:spPr>
          <a:xfrm>
            <a:off x="7645574" y="2264714"/>
            <a:ext cx="1438603" cy="1384995"/>
          </a:xfrm>
          <a:prstGeom prst="rect">
            <a:avLst/>
          </a:prstGeom>
          <a:noFill/>
        </p:spPr>
        <p:txBody>
          <a:bodyPr wrap="square" rtlCol="0">
            <a:spAutoFit/>
          </a:bodyPr>
          <a:lstStyle/>
          <a:p>
            <a:r>
              <a:rPr kumimoji="1" lang="ja-JP" altLang="en-US" sz="1400" dirty="0"/>
              <a:t>相関係数がゼロの場合は「独立」「無相関」と呼ぶ。</a:t>
            </a:r>
            <a:endParaRPr kumimoji="1" lang="en-US" altLang="ja-JP" sz="1400" dirty="0"/>
          </a:p>
          <a:p>
            <a:r>
              <a:rPr kumimoji="1" lang="ja-JP" altLang="en-US" sz="1400" dirty="0"/>
              <a:t>散布図は円のような分布になる。</a:t>
            </a:r>
          </a:p>
        </p:txBody>
      </p:sp>
      <p:sp>
        <p:nvSpPr>
          <p:cNvPr id="37" name="Rectangle 5">
            <a:extLst>
              <a:ext uri="{FF2B5EF4-FFF2-40B4-BE49-F238E27FC236}">
                <a16:creationId xmlns:a16="http://schemas.microsoft.com/office/drawing/2014/main" id="{FF1AEE51-D16E-CD46-A90D-C81EE23F91E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相関係数の基本</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985044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7A4FE9A-5BD9-4BF0-9577-2A7DB0C1F474}"/>
              </a:ext>
            </a:extLst>
          </p:cNvPr>
          <p:cNvSpPr>
            <a:spLocks noGrp="1"/>
          </p:cNvSpPr>
          <p:nvPr>
            <p:ph type="sldNum" sz="quarter" idx="12"/>
          </p:nvPr>
        </p:nvSpPr>
        <p:spPr/>
        <p:txBody>
          <a:bodyPr/>
          <a:lstStyle/>
          <a:p>
            <a:fld id="{ED2D5C90-0667-8C4B-828E-9CCEDA5B855E}" type="slidenum">
              <a:rPr kumimoji="1" lang="ja-JP" altLang="en-US" smtClean="0"/>
              <a:t>8</a:t>
            </a:fld>
            <a:endParaRPr kumimoji="1" lang="ja-JP" altLang="en-US"/>
          </a:p>
        </p:txBody>
      </p:sp>
      <p:sp>
        <p:nvSpPr>
          <p:cNvPr id="5" name="テキスト ボックス 4">
            <a:extLst>
              <a:ext uri="{FF2B5EF4-FFF2-40B4-BE49-F238E27FC236}">
                <a16:creationId xmlns:a16="http://schemas.microsoft.com/office/drawing/2014/main" id="{E0BEAFE7-4F7B-40CA-B3E3-6DC02A2C4DCA}"/>
              </a:ext>
            </a:extLst>
          </p:cNvPr>
          <p:cNvSpPr txBox="1"/>
          <p:nvPr/>
        </p:nvSpPr>
        <p:spPr>
          <a:xfrm>
            <a:off x="628650" y="1173708"/>
            <a:ext cx="3192723" cy="338554"/>
          </a:xfrm>
          <a:prstGeom prst="rect">
            <a:avLst/>
          </a:prstGeom>
          <a:noFill/>
        </p:spPr>
        <p:txBody>
          <a:bodyPr wrap="square" rtlCol="0">
            <a:spAutoFit/>
          </a:bodyPr>
          <a:lstStyle/>
          <a:p>
            <a:r>
              <a:rPr kumimoji="1" lang="ja-JP" altLang="en-US" sz="1600" dirty="0"/>
              <a:t>●「直線の関係」のみ有効。</a:t>
            </a:r>
          </a:p>
        </p:txBody>
      </p:sp>
      <p:sp>
        <p:nvSpPr>
          <p:cNvPr id="6" name="テキスト ボックス 5">
            <a:extLst>
              <a:ext uri="{FF2B5EF4-FFF2-40B4-BE49-F238E27FC236}">
                <a16:creationId xmlns:a16="http://schemas.microsoft.com/office/drawing/2014/main" id="{D131B56B-FAD1-435F-9241-9FED3411CB0F}"/>
              </a:ext>
            </a:extLst>
          </p:cNvPr>
          <p:cNvSpPr txBox="1"/>
          <p:nvPr/>
        </p:nvSpPr>
        <p:spPr>
          <a:xfrm>
            <a:off x="4935940" y="1173708"/>
            <a:ext cx="3579410" cy="338554"/>
          </a:xfrm>
          <a:prstGeom prst="rect">
            <a:avLst/>
          </a:prstGeom>
          <a:noFill/>
        </p:spPr>
        <p:txBody>
          <a:bodyPr wrap="square" rtlCol="0">
            <a:spAutoFit/>
          </a:bodyPr>
          <a:lstStyle/>
          <a:p>
            <a:r>
              <a:rPr kumimoji="1" lang="ja-JP" altLang="en-US" sz="1600" dirty="0"/>
              <a:t>●関係性と「因果関係」は別問題。</a:t>
            </a:r>
          </a:p>
        </p:txBody>
      </p:sp>
      <p:pic>
        <p:nvPicPr>
          <p:cNvPr id="7" name="図 6">
            <a:extLst>
              <a:ext uri="{FF2B5EF4-FFF2-40B4-BE49-F238E27FC236}">
                <a16:creationId xmlns:a16="http://schemas.microsoft.com/office/drawing/2014/main" id="{A95F4629-DB7E-4F76-AF7D-4EE612C44DE4}"/>
              </a:ext>
            </a:extLst>
          </p:cNvPr>
          <p:cNvPicPr>
            <a:picLocks noChangeAspect="1"/>
          </p:cNvPicPr>
          <p:nvPr/>
        </p:nvPicPr>
        <p:blipFill>
          <a:blip r:embed="rId2"/>
          <a:stretch>
            <a:fillRect/>
          </a:stretch>
        </p:blipFill>
        <p:spPr>
          <a:xfrm>
            <a:off x="742562" y="1600196"/>
            <a:ext cx="3657607" cy="3657607"/>
          </a:xfrm>
          <a:prstGeom prst="rect">
            <a:avLst/>
          </a:prstGeom>
        </p:spPr>
      </p:pic>
      <p:sp>
        <p:nvSpPr>
          <p:cNvPr id="8" name="テキスト ボックス 7">
            <a:extLst>
              <a:ext uri="{FF2B5EF4-FFF2-40B4-BE49-F238E27FC236}">
                <a16:creationId xmlns:a16="http://schemas.microsoft.com/office/drawing/2014/main" id="{F60858CC-9CD8-4668-BAE2-2FA5DD0A671F}"/>
              </a:ext>
            </a:extLst>
          </p:cNvPr>
          <p:cNvSpPr txBox="1"/>
          <p:nvPr/>
        </p:nvSpPr>
        <p:spPr>
          <a:xfrm>
            <a:off x="1626234" y="5161071"/>
            <a:ext cx="1890261" cy="369332"/>
          </a:xfrm>
          <a:prstGeom prst="rect">
            <a:avLst/>
          </a:prstGeom>
          <a:noFill/>
        </p:spPr>
        <p:txBody>
          <a:bodyPr wrap="none" rtlCol="0">
            <a:spAutoFit/>
          </a:bodyPr>
          <a:lstStyle/>
          <a:p>
            <a:r>
              <a:rPr kumimoji="1" lang="ja-JP" altLang="en-US" dirty="0"/>
              <a:t>相関係数</a:t>
            </a:r>
            <a:r>
              <a:rPr kumimoji="1" lang="en-US" altLang="ja-JP" dirty="0"/>
              <a:t>: -0.004</a:t>
            </a:r>
            <a:endParaRPr kumimoji="1" lang="ja-JP" altLang="en-US" dirty="0"/>
          </a:p>
        </p:txBody>
      </p:sp>
      <p:pic>
        <p:nvPicPr>
          <p:cNvPr id="9" name="図 8">
            <a:extLst>
              <a:ext uri="{FF2B5EF4-FFF2-40B4-BE49-F238E27FC236}">
                <a16:creationId xmlns:a16="http://schemas.microsoft.com/office/drawing/2014/main" id="{B3BAF372-12C1-4DF8-B355-A890812170FF}"/>
              </a:ext>
            </a:extLst>
          </p:cNvPr>
          <p:cNvPicPr>
            <a:picLocks noChangeAspect="1"/>
          </p:cNvPicPr>
          <p:nvPr/>
        </p:nvPicPr>
        <p:blipFill>
          <a:blip r:embed="rId3"/>
          <a:stretch>
            <a:fillRect/>
          </a:stretch>
        </p:blipFill>
        <p:spPr>
          <a:xfrm>
            <a:off x="4857743" y="1600196"/>
            <a:ext cx="3657607" cy="3657607"/>
          </a:xfrm>
          <a:prstGeom prst="rect">
            <a:avLst/>
          </a:prstGeom>
        </p:spPr>
      </p:pic>
      <p:sp>
        <p:nvSpPr>
          <p:cNvPr id="10" name="テキスト ボックス 9">
            <a:extLst>
              <a:ext uri="{FF2B5EF4-FFF2-40B4-BE49-F238E27FC236}">
                <a16:creationId xmlns:a16="http://schemas.microsoft.com/office/drawing/2014/main" id="{38485B05-E508-4E12-BCEF-B9C1FF137947}"/>
              </a:ext>
            </a:extLst>
          </p:cNvPr>
          <p:cNvSpPr txBox="1"/>
          <p:nvPr/>
        </p:nvSpPr>
        <p:spPr>
          <a:xfrm>
            <a:off x="5627507" y="5209144"/>
            <a:ext cx="1813317" cy="369332"/>
          </a:xfrm>
          <a:prstGeom prst="rect">
            <a:avLst/>
          </a:prstGeom>
          <a:noFill/>
        </p:spPr>
        <p:txBody>
          <a:bodyPr wrap="none" rtlCol="0">
            <a:spAutoFit/>
          </a:bodyPr>
          <a:lstStyle/>
          <a:p>
            <a:r>
              <a:rPr kumimoji="1" lang="ja-JP" altLang="en-US" dirty="0"/>
              <a:t>相関係数</a:t>
            </a:r>
            <a:r>
              <a:rPr kumimoji="1" lang="en-US" altLang="ja-JP" dirty="0"/>
              <a:t>: 0.573</a:t>
            </a:r>
            <a:endParaRPr kumimoji="1" lang="ja-JP" altLang="en-US" dirty="0"/>
          </a:p>
        </p:txBody>
      </p:sp>
      <p:sp>
        <p:nvSpPr>
          <p:cNvPr id="11" name="テキスト ボックス 10">
            <a:extLst>
              <a:ext uri="{FF2B5EF4-FFF2-40B4-BE49-F238E27FC236}">
                <a16:creationId xmlns:a16="http://schemas.microsoft.com/office/drawing/2014/main" id="{C3A59DBE-3726-4599-9420-214E76CC2692}"/>
              </a:ext>
            </a:extLst>
          </p:cNvPr>
          <p:cNvSpPr txBox="1"/>
          <p:nvPr/>
        </p:nvSpPr>
        <p:spPr>
          <a:xfrm>
            <a:off x="4935940" y="5578476"/>
            <a:ext cx="3878108" cy="954107"/>
          </a:xfrm>
          <a:prstGeom prst="rect">
            <a:avLst/>
          </a:prstGeom>
          <a:noFill/>
        </p:spPr>
        <p:txBody>
          <a:bodyPr wrap="square" rtlCol="0">
            <a:spAutoFit/>
          </a:bodyPr>
          <a:lstStyle/>
          <a:p>
            <a:r>
              <a:rPr kumimoji="1" lang="en-US" altLang="ja-JP" sz="1400" dirty="0"/>
              <a:t>※</a:t>
            </a:r>
            <a:r>
              <a:rPr kumimoji="1" lang="ja-JP" altLang="en-US" sz="1400" dirty="0"/>
              <a:t>コンビニチェーンの店舗数とインフルエンザ患者数には弱い相関がある。コンビニチェーンを減らせばインフルエンザ患者数が減るのではないか？</a:t>
            </a:r>
          </a:p>
        </p:txBody>
      </p:sp>
      <p:sp>
        <p:nvSpPr>
          <p:cNvPr id="12" name="Rectangle 5">
            <a:extLst>
              <a:ext uri="{FF2B5EF4-FFF2-40B4-BE49-F238E27FC236}">
                <a16:creationId xmlns:a16="http://schemas.microsoft.com/office/drawing/2014/main" id="{CD83F037-FD7F-9547-94DC-C39C0A17D9D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相関係数の注意点</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43621881"/>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1848</Words>
  <Application>Microsoft Office PowerPoint</Application>
  <PresentationFormat>画面に合わせる (4:3)</PresentationFormat>
  <Paragraphs>400</Paragraphs>
  <Slides>40</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40</vt:i4>
      </vt:variant>
    </vt:vector>
  </HeadingPairs>
  <TitlesOfParts>
    <vt:vector size="49" baseType="lpstr">
      <vt:lpstr>HGP創英角ｺﾞｼｯｸUB</vt:lpstr>
      <vt:lpstr>Meiryo UI</vt:lpstr>
      <vt:lpstr>MS PGothic</vt:lpstr>
      <vt:lpstr>Meiryo</vt:lpstr>
      <vt:lpstr>游ゴシック</vt:lpstr>
      <vt:lpstr>游ゴシック Light</vt:lpstr>
      <vt:lpstr>Arial</vt:lpstr>
      <vt:lpstr>2_Office テーマ</vt:lpstr>
      <vt:lpstr>デザインの設定</vt:lpstr>
      <vt:lpstr>PowerPoint プレゼンテーション</vt:lpstr>
      <vt:lpstr>コンテンツ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2021-01-19T01:01:45Z</dcterms:created>
  <dcterms:modified xsi:type="dcterms:W3CDTF">2021-01-19T01:01:58Z</dcterms:modified>
</cp:coreProperties>
</file>