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9" r:id="rId1"/>
  </p:sldMasterIdLst>
  <p:notesMasterIdLst>
    <p:notesMasterId r:id="rId39"/>
  </p:notesMasterIdLst>
  <p:handoutMasterIdLst>
    <p:handoutMasterId r:id="rId40"/>
  </p:handoutMasterIdLst>
  <p:sldIdLst>
    <p:sldId id="371" r:id="rId2"/>
    <p:sldId id="587" r:id="rId3"/>
    <p:sldId id="547" r:id="rId4"/>
    <p:sldId id="811" r:id="rId5"/>
    <p:sldId id="887" r:id="rId6"/>
    <p:sldId id="848" r:id="rId7"/>
    <p:sldId id="865" r:id="rId8"/>
    <p:sldId id="858" r:id="rId9"/>
    <p:sldId id="831" r:id="rId10"/>
    <p:sldId id="825" r:id="rId11"/>
    <p:sldId id="866" r:id="rId12"/>
    <p:sldId id="874" r:id="rId13"/>
    <p:sldId id="822" r:id="rId14"/>
    <p:sldId id="850" r:id="rId15"/>
    <p:sldId id="894" r:id="rId16"/>
    <p:sldId id="856" r:id="rId17"/>
    <p:sldId id="896" r:id="rId18"/>
    <p:sldId id="897" r:id="rId19"/>
    <p:sldId id="857" r:id="rId20"/>
    <p:sldId id="876" r:id="rId21"/>
    <p:sldId id="868" r:id="rId22"/>
    <p:sldId id="877" r:id="rId23"/>
    <p:sldId id="867" r:id="rId24"/>
    <p:sldId id="879" r:id="rId25"/>
    <p:sldId id="878" r:id="rId26"/>
    <p:sldId id="880" r:id="rId27"/>
    <p:sldId id="881" r:id="rId28"/>
    <p:sldId id="882" r:id="rId29"/>
    <p:sldId id="883" r:id="rId30"/>
    <p:sldId id="884" r:id="rId31"/>
    <p:sldId id="885" r:id="rId32"/>
    <p:sldId id="886" r:id="rId33"/>
    <p:sldId id="872" r:id="rId34"/>
    <p:sldId id="873" r:id="rId35"/>
    <p:sldId id="852" r:id="rId36"/>
    <p:sldId id="899" r:id="rId37"/>
    <p:sldId id="898" r:id="rId38"/>
  </p:sldIdLst>
  <p:sldSz cx="9144000" cy="6858000" type="screen4x3"/>
  <p:notesSz cx="6858000" cy="9874250"/>
  <p:defaultTextStyle>
    <a:defPPr>
      <a:defRPr lang="ja-JP"/>
    </a:defPPr>
    <a:lvl1pPr algn="ctr"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4020" userDrawn="1">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作成者"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a:srgbClr val="000000"/>
    <a:srgbClr val="FF0000"/>
    <a:srgbClr val="85A7D1"/>
    <a:srgbClr val="FF66CC"/>
    <a:srgbClr val="FFCC66"/>
    <a:srgbClr val="CC0000"/>
    <a:srgbClr val="EFD0CF"/>
    <a:srgbClr val="DD9F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テーマ スタイル 1 - アクセント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68" autoAdjust="0"/>
    <p:restoredTop sz="96403" autoAdjust="0"/>
  </p:normalViewPr>
  <p:slideViewPr>
    <p:cSldViewPr>
      <p:cViewPr varScale="1">
        <p:scale>
          <a:sx n="72" d="100"/>
          <a:sy n="72" d="100"/>
        </p:scale>
        <p:origin x="1608" y="72"/>
      </p:cViewPr>
      <p:guideLst>
        <p:guide orient="horz" pos="4020"/>
        <p:guide pos="2880"/>
      </p:guideLst>
    </p:cSldViewPr>
  </p:slideViewPr>
  <p:notesTextViewPr>
    <p:cViewPr>
      <p:scale>
        <a:sx n="100" d="100"/>
        <a:sy n="100" d="100"/>
      </p:scale>
      <p:origin x="0" y="0"/>
    </p:cViewPr>
  </p:notesTextViewPr>
  <p:sorterViewPr>
    <p:cViewPr>
      <p:scale>
        <a:sx n="100" d="100"/>
        <a:sy n="100" d="100"/>
      </p:scale>
      <p:origin x="0" y="2496"/>
    </p:cViewPr>
  </p:sorterViewPr>
  <p:notesViewPr>
    <p:cSldViewPr>
      <p:cViewPr varScale="1">
        <p:scale>
          <a:sx n="58" d="100"/>
          <a:sy n="58" d="100"/>
        </p:scale>
        <p:origin x="3240"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392545-7E14-44BB-812F-3B48B4113BFD}" type="doc">
      <dgm:prSet loTypeId="urn:microsoft.com/office/officeart/2005/8/layout/hChevron3" loCatId="process" qsTypeId="urn:microsoft.com/office/officeart/2005/8/quickstyle/simple1" qsCatId="simple" csTypeId="urn:microsoft.com/office/officeart/2005/8/colors/accent1_2" csCatId="accent1" phldr="1"/>
      <dgm:spPr/>
      <dgm:t>
        <a:bodyPr/>
        <a:lstStyle/>
        <a:p>
          <a:endParaRPr kumimoji="1" lang="ja-JP" altLang="en-US"/>
        </a:p>
      </dgm:t>
    </dgm:pt>
    <dgm:pt modelId="{E0B5667E-DB58-425F-B9F2-578FBE5FD448}">
      <dgm:prSet phldrT="[テキスト]" custT="1"/>
      <dgm:spPr/>
      <dgm:t>
        <a:bodyPr vert="vert270"/>
        <a:lstStyle/>
        <a:p>
          <a:r>
            <a:rPr kumimoji="1" lang="ja-JP" altLang="en-US" sz="800" b="1" dirty="0">
              <a:solidFill>
                <a:schemeClr val="tx1"/>
              </a:solidFill>
            </a:rPr>
            <a:t>調査課題の</a:t>
          </a:r>
          <a:endParaRPr kumimoji="1" lang="en-US" altLang="ja-JP" sz="800" b="1" dirty="0">
            <a:solidFill>
              <a:schemeClr val="tx1"/>
            </a:solidFill>
          </a:endParaRPr>
        </a:p>
        <a:p>
          <a:r>
            <a:rPr kumimoji="1" lang="ja-JP" altLang="en-US" sz="800" b="1" dirty="0">
              <a:solidFill>
                <a:schemeClr val="tx1"/>
              </a:solidFill>
            </a:rPr>
            <a:t>検討</a:t>
          </a:r>
        </a:p>
      </dgm:t>
    </dgm:pt>
    <dgm:pt modelId="{2BC1D202-35CE-4EE1-990A-C041B9A7EC92}" type="parTrans" cxnId="{E0E97D29-7C94-4DB8-BFB8-4CDF006D53EA}">
      <dgm:prSet/>
      <dgm:spPr/>
      <dgm:t>
        <a:bodyPr/>
        <a:lstStyle/>
        <a:p>
          <a:endParaRPr kumimoji="1" lang="ja-JP" altLang="en-US" b="1">
            <a:solidFill>
              <a:schemeClr val="tx1"/>
            </a:solidFill>
          </a:endParaRPr>
        </a:p>
      </dgm:t>
    </dgm:pt>
    <dgm:pt modelId="{237E6C1B-9240-4270-B56E-E6BDA14A781D}" type="sibTrans" cxnId="{E0E97D29-7C94-4DB8-BFB8-4CDF006D53EA}">
      <dgm:prSet/>
      <dgm:spPr/>
      <dgm:t>
        <a:bodyPr/>
        <a:lstStyle/>
        <a:p>
          <a:endParaRPr kumimoji="1" lang="ja-JP" altLang="en-US" b="1">
            <a:solidFill>
              <a:schemeClr val="tx1"/>
            </a:solidFill>
          </a:endParaRPr>
        </a:p>
      </dgm:t>
    </dgm:pt>
    <dgm:pt modelId="{AA9CDFDE-E808-4AEA-98D3-9CB4D79E1B51}">
      <dgm:prSet phldrT="[テキスト]" custT="1"/>
      <dgm:spPr/>
      <dgm:t>
        <a:bodyPr vert="vert270"/>
        <a:lstStyle/>
        <a:p>
          <a:r>
            <a:rPr kumimoji="1" lang="ja-JP" altLang="en-US" sz="800" b="1" dirty="0">
              <a:solidFill>
                <a:schemeClr val="tx1"/>
              </a:solidFill>
            </a:rPr>
            <a:t>調査対象者の定義</a:t>
          </a:r>
        </a:p>
      </dgm:t>
    </dgm:pt>
    <dgm:pt modelId="{19EFBD66-B0A0-42DF-957A-E86E127DA6DC}" type="parTrans" cxnId="{6D58A4FB-B41B-4FDC-A95A-C1E200C7BC7B}">
      <dgm:prSet/>
      <dgm:spPr/>
      <dgm:t>
        <a:bodyPr/>
        <a:lstStyle/>
        <a:p>
          <a:endParaRPr kumimoji="1" lang="ja-JP" altLang="en-US" b="1">
            <a:solidFill>
              <a:schemeClr val="tx1"/>
            </a:solidFill>
          </a:endParaRPr>
        </a:p>
      </dgm:t>
    </dgm:pt>
    <dgm:pt modelId="{24D12FBA-5194-4A28-A54C-1F262978D146}" type="sibTrans" cxnId="{6D58A4FB-B41B-4FDC-A95A-C1E200C7BC7B}">
      <dgm:prSet/>
      <dgm:spPr/>
      <dgm:t>
        <a:bodyPr/>
        <a:lstStyle/>
        <a:p>
          <a:endParaRPr kumimoji="1" lang="ja-JP" altLang="en-US" b="1">
            <a:solidFill>
              <a:schemeClr val="tx1"/>
            </a:solidFill>
          </a:endParaRPr>
        </a:p>
      </dgm:t>
    </dgm:pt>
    <dgm:pt modelId="{ED89A019-2675-44FF-B274-366CDA879617}">
      <dgm:prSet phldrT="[テキスト]" custT="1"/>
      <dgm:spPr/>
      <dgm:t>
        <a:bodyPr vert="vert270"/>
        <a:lstStyle/>
        <a:p>
          <a:r>
            <a:rPr kumimoji="1" lang="ja-JP" altLang="en-US" sz="800" b="1" dirty="0">
              <a:solidFill>
                <a:schemeClr val="tx1"/>
              </a:solidFill>
            </a:rPr>
            <a:t>調査（実査）方法の検討</a:t>
          </a:r>
        </a:p>
      </dgm:t>
    </dgm:pt>
    <dgm:pt modelId="{80B332EC-0C03-4117-9A79-DB1F84A9049D}" type="parTrans" cxnId="{CAA118ED-B124-4F3A-A79B-A81EC4B2F8FB}">
      <dgm:prSet/>
      <dgm:spPr/>
      <dgm:t>
        <a:bodyPr/>
        <a:lstStyle/>
        <a:p>
          <a:endParaRPr kumimoji="1" lang="ja-JP" altLang="en-US" b="1">
            <a:solidFill>
              <a:schemeClr val="tx1"/>
            </a:solidFill>
          </a:endParaRPr>
        </a:p>
      </dgm:t>
    </dgm:pt>
    <dgm:pt modelId="{B93D83AB-EEF4-4807-89F7-0968D0D45CC0}" type="sibTrans" cxnId="{CAA118ED-B124-4F3A-A79B-A81EC4B2F8FB}">
      <dgm:prSet/>
      <dgm:spPr/>
      <dgm:t>
        <a:bodyPr/>
        <a:lstStyle/>
        <a:p>
          <a:endParaRPr kumimoji="1" lang="ja-JP" altLang="en-US" b="1">
            <a:solidFill>
              <a:schemeClr val="tx1"/>
            </a:solidFill>
          </a:endParaRPr>
        </a:p>
      </dgm:t>
    </dgm:pt>
    <dgm:pt modelId="{3A389360-254A-4DEE-BAD9-AC2150449BF5}">
      <dgm:prSet custT="1"/>
      <dgm:spPr/>
      <dgm:t>
        <a:bodyPr vert="vert270"/>
        <a:lstStyle/>
        <a:p>
          <a:r>
            <a:rPr kumimoji="1" lang="ja-JP" altLang="en-US" sz="800" b="1" dirty="0">
              <a:solidFill>
                <a:schemeClr val="tx1"/>
              </a:solidFill>
            </a:rPr>
            <a:t>アンケート項目の決定</a:t>
          </a:r>
        </a:p>
      </dgm:t>
    </dgm:pt>
    <dgm:pt modelId="{603B22CC-0F78-4168-ABB5-C7E03882A648}" type="parTrans" cxnId="{62C6987F-143C-46B8-907C-F19BE11B43E3}">
      <dgm:prSet/>
      <dgm:spPr/>
      <dgm:t>
        <a:bodyPr/>
        <a:lstStyle/>
        <a:p>
          <a:endParaRPr kumimoji="1" lang="ja-JP" altLang="en-US" b="1">
            <a:solidFill>
              <a:schemeClr val="tx1"/>
            </a:solidFill>
          </a:endParaRPr>
        </a:p>
      </dgm:t>
    </dgm:pt>
    <dgm:pt modelId="{256C0C68-3BB3-46A4-A9A3-A881166A40F5}" type="sibTrans" cxnId="{62C6987F-143C-46B8-907C-F19BE11B43E3}">
      <dgm:prSet/>
      <dgm:spPr/>
      <dgm:t>
        <a:bodyPr/>
        <a:lstStyle/>
        <a:p>
          <a:endParaRPr kumimoji="1" lang="ja-JP" altLang="en-US" b="1">
            <a:solidFill>
              <a:schemeClr val="tx1"/>
            </a:solidFill>
          </a:endParaRPr>
        </a:p>
      </dgm:t>
    </dgm:pt>
    <dgm:pt modelId="{984A69F9-2DB2-4CE3-B212-33C58DC6B871}">
      <dgm:prSet custT="1"/>
      <dgm:spPr/>
      <dgm:t>
        <a:bodyPr vert="vert270"/>
        <a:lstStyle/>
        <a:p>
          <a:r>
            <a:rPr kumimoji="1" lang="ja-JP" altLang="en-US" sz="800" b="1" dirty="0">
              <a:solidFill>
                <a:schemeClr val="tx1"/>
              </a:solidFill>
            </a:rPr>
            <a:t>調査期間・費用の見積もり</a:t>
          </a:r>
        </a:p>
      </dgm:t>
    </dgm:pt>
    <dgm:pt modelId="{E238216A-3A96-46C6-8921-0911F534139E}" type="parTrans" cxnId="{9C405F8D-B851-459E-B4D2-77537B0EB87F}">
      <dgm:prSet/>
      <dgm:spPr/>
      <dgm:t>
        <a:bodyPr/>
        <a:lstStyle/>
        <a:p>
          <a:endParaRPr kumimoji="1" lang="ja-JP" altLang="en-US"/>
        </a:p>
      </dgm:t>
    </dgm:pt>
    <dgm:pt modelId="{BE668142-67DE-486F-84BE-D8270612F4AA}" type="sibTrans" cxnId="{9C405F8D-B851-459E-B4D2-77537B0EB87F}">
      <dgm:prSet/>
      <dgm:spPr/>
      <dgm:t>
        <a:bodyPr/>
        <a:lstStyle/>
        <a:p>
          <a:endParaRPr kumimoji="1" lang="ja-JP" altLang="en-US"/>
        </a:p>
      </dgm:t>
    </dgm:pt>
    <dgm:pt modelId="{AF350306-78E7-43DF-9212-692DB3A66BE3}">
      <dgm:prSet custT="1"/>
      <dgm:spPr>
        <a:solidFill>
          <a:schemeClr val="accent1">
            <a:lumMod val="20000"/>
            <a:lumOff val="80000"/>
          </a:schemeClr>
        </a:solidFill>
      </dgm:spPr>
      <dgm:t>
        <a:bodyPr vert="vert270"/>
        <a:lstStyle/>
        <a:p>
          <a:r>
            <a:rPr kumimoji="1" lang="ja-JP" altLang="en-US" sz="800" b="1" dirty="0">
              <a:solidFill>
                <a:schemeClr val="tx1"/>
              </a:solidFill>
            </a:rPr>
            <a:t>アンケート票作成・調査の実施</a:t>
          </a:r>
        </a:p>
      </dgm:t>
    </dgm:pt>
    <dgm:pt modelId="{A8A2F929-1076-4D87-9887-66A4C9CE8E47}" type="parTrans" cxnId="{5539742E-79B8-4FCF-AF57-2A590FC2319A}">
      <dgm:prSet/>
      <dgm:spPr/>
      <dgm:t>
        <a:bodyPr/>
        <a:lstStyle/>
        <a:p>
          <a:endParaRPr kumimoji="1" lang="ja-JP" altLang="en-US"/>
        </a:p>
      </dgm:t>
    </dgm:pt>
    <dgm:pt modelId="{9E5AB0F1-C891-47EE-9D99-DEF5E0E268A8}" type="sibTrans" cxnId="{5539742E-79B8-4FCF-AF57-2A590FC2319A}">
      <dgm:prSet/>
      <dgm:spPr/>
      <dgm:t>
        <a:bodyPr/>
        <a:lstStyle/>
        <a:p>
          <a:endParaRPr kumimoji="1" lang="ja-JP" altLang="en-US"/>
        </a:p>
      </dgm:t>
    </dgm:pt>
    <dgm:pt modelId="{CEB1E342-8F4D-4287-B608-80155A48069E}">
      <dgm:prSet/>
      <dgm:spPr>
        <a:solidFill>
          <a:schemeClr val="accent1">
            <a:lumMod val="20000"/>
            <a:lumOff val="80000"/>
          </a:schemeClr>
        </a:solidFill>
      </dgm:spPr>
      <dgm:t>
        <a:bodyPr vert="vert270"/>
        <a:lstStyle/>
        <a:p>
          <a:r>
            <a:rPr kumimoji="1" lang="ja-JP" altLang="en-US" b="1" dirty="0">
              <a:solidFill>
                <a:schemeClr val="tx1"/>
              </a:solidFill>
            </a:rPr>
            <a:t>集計・分析・報告書作成</a:t>
          </a:r>
        </a:p>
      </dgm:t>
    </dgm:pt>
    <dgm:pt modelId="{E38BD8AE-CFE7-4E06-90C9-734FF96F8B97}" type="parTrans" cxnId="{2F05038C-6A8A-4C5F-BBA8-A48F9F45D369}">
      <dgm:prSet/>
      <dgm:spPr/>
      <dgm:t>
        <a:bodyPr/>
        <a:lstStyle/>
        <a:p>
          <a:endParaRPr kumimoji="1" lang="ja-JP" altLang="en-US"/>
        </a:p>
      </dgm:t>
    </dgm:pt>
    <dgm:pt modelId="{7D747A15-113E-437C-967A-2B10503413D6}" type="sibTrans" cxnId="{2F05038C-6A8A-4C5F-BBA8-A48F9F45D369}">
      <dgm:prSet/>
      <dgm:spPr/>
      <dgm:t>
        <a:bodyPr/>
        <a:lstStyle/>
        <a:p>
          <a:endParaRPr kumimoji="1" lang="ja-JP" altLang="en-US"/>
        </a:p>
      </dgm:t>
    </dgm:pt>
    <dgm:pt modelId="{9FD0E0F3-1379-4A34-A158-FB9E000B9769}" type="pres">
      <dgm:prSet presAssocID="{A6392545-7E14-44BB-812F-3B48B4113BFD}" presName="Name0" presStyleCnt="0">
        <dgm:presLayoutVars>
          <dgm:dir/>
          <dgm:resizeHandles val="exact"/>
        </dgm:presLayoutVars>
      </dgm:prSet>
      <dgm:spPr/>
    </dgm:pt>
    <dgm:pt modelId="{D0E1EC5C-595A-47F5-B731-97DE74CBD543}" type="pres">
      <dgm:prSet presAssocID="{E0B5667E-DB58-425F-B9F2-578FBE5FD448}" presName="parTxOnly" presStyleLbl="node1" presStyleIdx="0" presStyleCnt="7" custAng="5400000" custScaleX="71662" custScaleY="124220" custLinFactY="-111402" custLinFactNeighborX="-42608" custLinFactNeighborY="-200000">
        <dgm:presLayoutVars>
          <dgm:bulletEnabled val="1"/>
        </dgm:presLayoutVars>
      </dgm:prSet>
      <dgm:spPr/>
    </dgm:pt>
    <dgm:pt modelId="{FD7BED48-E6D1-4230-9DE4-A3EC6582E493}" type="pres">
      <dgm:prSet presAssocID="{237E6C1B-9240-4270-B56E-E6BDA14A781D}" presName="parSpace" presStyleCnt="0"/>
      <dgm:spPr/>
    </dgm:pt>
    <dgm:pt modelId="{65BDDA29-10E2-489B-803E-BDD37FD8DA0D}" type="pres">
      <dgm:prSet presAssocID="{AA9CDFDE-E808-4AEA-98D3-9CB4D79E1B51}" presName="parTxOnly" presStyleLbl="node1" presStyleIdx="1" presStyleCnt="7" custAng="5400000" custScaleX="82663" custScaleY="124220" custLinFactX="-46036" custLinFactY="-80369" custLinFactNeighborX="-100000" custLinFactNeighborY="-100000">
        <dgm:presLayoutVars>
          <dgm:bulletEnabled val="1"/>
        </dgm:presLayoutVars>
      </dgm:prSet>
      <dgm:spPr/>
    </dgm:pt>
    <dgm:pt modelId="{832AB82D-C67E-4331-A77D-68EA967ABA3F}" type="pres">
      <dgm:prSet presAssocID="{24D12FBA-5194-4A28-A54C-1F262978D146}" presName="parSpace" presStyleCnt="0"/>
      <dgm:spPr/>
    </dgm:pt>
    <dgm:pt modelId="{E7AF1C06-08C4-444C-B4DF-A109993C85BB}" type="pres">
      <dgm:prSet presAssocID="{ED89A019-2675-44FF-B274-366CDA879617}" presName="parTxOnly" presStyleLbl="node1" presStyleIdx="2" presStyleCnt="7" custAng="5400000" custScaleX="83275" custScaleY="124219" custLinFactX="-100000" custLinFactNeighborX="-145027" custLinFactNeighborY="-41179">
        <dgm:presLayoutVars>
          <dgm:bulletEnabled val="1"/>
        </dgm:presLayoutVars>
      </dgm:prSet>
      <dgm:spPr/>
    </dgm:pt>
    <dgm:pt modelId="{375049A1-6E12-4517-8FFC-6987D3B25BB4}" type="pres">
      <dgm:prSet presAssocID="{B93D83AB-EEF4-4807-89F7-0968D0D45CC0}" presName="parSpace" presStyleCnt="0"/>
      <dgm:spPr/>
    </dgm:pt>
    <dgm:pt modelId="{9446711B-40A1-41C2-B503-8AE90BFE4BD7}" type="pres">
      <dgm:prSet presAssocID="{3A389360-254A-4DEE-BAD9-AC2150449BF5}" presName="parTxOnly" presStyleLbl="node1" presStyleIdx="3" presStyleCnt="7" custAng="5400000" custScaleX="76441" custScaleY="124219" custLinFactX="-148614" custLinFactNeighborX="-200000" custLinFactNeighborY="86307">
        <dgm:presLayoutVars>
          <dgm:bulletEnabled val="1"/>
        </dgm:presLayoutVars>
      </dgm:prSet>
      <dgm:spPr/>
    </dgm:pt>
    <dgm:pt modelId="{963A3514-7FDF-4D2E-820A-D5F2C6758D05}" type="pres">
      <dgm:prSet presAssocID="{256C0C68-3BB3-46A4-A9A3-A881166A40F5}" presName="parSpace" presStyleCnt="0"/>
      <dgm:spPr/>
    </dgm:pt>
    <dgm:pt modelId="{F614ED99-B154-44E9-9796-721C68928CAB}" type="pres">
      <dgm:prSet presAssocID="{984A69F9-2DB2-4CE3-B212-33C58DC6B871}" presName="parTxOnly" presStyleLbl="node1" presStyleIdx="4" presStyleCnt="7" custAng="5400000" custScaleX="76441" custScaleY="124219" custLinFactX="-200000" custLinFactY="100000" custLinFactNeighborX="-224794" custLinFactNeighborY="112569">
        <dgm:presLayoutVars>
          <dgm:bulletEnabled val="1"/>
        </dgm:presLayoutVars>
      </dgm:prSet>
      <dgm:spPr/>
    </dgm:pt>
    <dgm:pt modelId="{37FBCCDC-55C0-4738-A30D-968CAD717567}" type="pres">
      <dgm:prSet presAssocID="{BE668142-67DE-486F-84BE-D8270612F4AA}" presName="parSpace" presStyleCnt="0"/>
      <dgm:spPr/>
    </dgm:pt>
    <dgm:pt modelId="{B36F44BD-2D79-4710-9714-6B843E5920AA}" type="pres">
      <dgm:prSet presAssocID="{AF350306-78E7-43DF-9212-692DB3A66BE3}" presName="parTxOnly" presStyleLbl="node1" presStyleIdx="5" presStyleCnt="7" custAng="5400000" custScaleX="76441" custScaleY="124219" custLinFactX="-241783" custLinFactY="133771" custLinFactNeighborX="-300000" custLinFactNeighborY="200000">
        <dgm:presLayoutVars>
          <dgm:bulletEnabled val="1"/>
        </dgm:presLayoutVars>
      </dgm:prSet>
      <dgm:spPr/>
    </dgm:pt>
    <dgm:pt modelId="{44D4EDFB-45F3-4EED-B0F6-1349611921EE}" type="pres">
      <dgm:prSet presAssocID="{9E5AB0F1-C891-47EE-9D99-DEF5E0E268A8}" presName="parSpace" presStyleCnt="0"/>
      <dgm:spPr/>
    </dgm:pt>
    <dgm:pt modelId="{4FD85926-AA77-4A3E-9F7A-38146ED11865}" type="pres">
      <dgm:prSet presAssocID="{CEB1E342-8F4D-4287-B608-80155A48069E}" presName="parTxOnly" presStyleLbl="node1" presStyleIdx="6" presStyleCnt="7" custAng="5400000" custScaleX="76441" custScaleY="124219" custLinFactX="-297755" custLinFactY="200000" custLinFactNeighborX="-300000" custLinFactNeighborY="253117">
        <dgm:presLayoutVars>
          <dgm:bulletEnabled val="1"/>
        </dgm:presLayoutVars>
      </dgm:prSet>
      <dgm:spPr/>
    </dgm:pt>
  </dgm:ptLst>
  <dgm:cxnLst>
    <dgm:cxn modelId="{A18B851F-4855-4719-9D71-238D38A2143E}" type="presOf" srcId="{A6392545-7E14-44BB-812F-3B48B4113BFD}" destId="{9FD0E0F3-1379-4A34-A158-FB9E000B9769}" srcOrd="0" destOrd="0" presId="urn:microsoft.com/office/officeart/2005/8/layout/hChevron3"/>
    <dgm:cxn modelId="{E0E97D29-7C94-4DB8-BFB8-4CDF006D53EA}" srcId="{A6392545-7E14-44BB-812F-3B48B4113BFD}" destId="{E0B5667E-DB58-425F-B9F2-578FBE5FD448}" srcOrd="0" destOrd="0" parTransId="{2BC1D202-35CE-4EE1-990A-C041B9A7EC92}" sibTransId="{237E6C1B-9240-4270-B56E-E6BDA14A781D}"/>
    <dgm:cxn modelId="{5539742E-79B8-4FCF-AF57-2A590FC2319A}" srcId="{A6392545-7E14-44BB-812F-3B48B4113BFD}" destId="{AF350306-78E7-43DF-9212-692DB3A66BE3}" srcOrd="5" destOrd="0" parTransId="{A8A2F929-1076-4D87-9887-66A4C9CE8E47}" sibTransId="{9E5AB0F1-C891-47EE-9D99-DEF5E0E268A8}"/>
    <dgm:cxn modelId="{8342F54E-759F-4D43-B8FB-80E7FA12C565}" type="presOf" srcId="{3A389360-254A-4DEE-BAD9-AC2150449BF5}" destId="{9446711B-40A1-41C2-B503-8AE90BFE4BD7}" srcOrd="0" destOrd="0" presId="urn:microsoft.com/office/officeart/2005/8/layout/hChevron3"/>
    <dgm:cxn modelId="{5F81867C-05D9-452D-B35D-7AA99A7FB9F0}" type="presOf" srcId="{CEB1E342-8F4D-4287-B608-80155A48069E}" destId="{4FD85926-AA77-4A3E-9F7A-38146ED11865}" srcOrd="0" destOrd="0" presId="urn:microsoft.com/office/officeart/2005/8/layout/hChevron3"/>
    <dgm:cxn modelId="{62C6987F-143C-46B8-907C-F19BE11B43E3}" srcId="{A6392545-7E14-44BB-812F-3B48B4113BFD}" destId="{3A389360-254A-4DEE-BAD9-AC2150449BF5}" srcOrd="3" destOrd="0" parTransId="{603B22CC-0F78-4168-ABB5-C7E03882A648}" sibTransId="{256C0C68-3BB3-46A4-A9A3-A881166A40F5}"/>
    <dgm:cxn modelId="{095C9F89-97B1-41BF-B6D8-EB290394B34A}" type="presOf" srcId="{984A69F9-2DB2-4CE3-B212-33C58DC6B871}" destId="{F614ED99-B154-44E9-9796-721C68928CAB}" srcOrd="0" destOrd="0" presId="urn:microsoft.com/office/officeart/2005/8/layout/hChevron3"/>
    <dgm:cxn modelId="{2F05038C-6A8A-4C5F-BBA8-A48F9F45D369}" srcId="{A6392545-7E14-44BB-812F-3B48B4113BFD}" destId="{CEB1E342-8F4D-4287-B608-80155A48069E}" srcOrd="6" destOrd="0" parTransId="{E38BD8AE-CFE7-4E06-90C9-734FF96F8B97}" sibTransId="{7D747A15-113E-437C-967A-2B10503413D6}"/>
    <dgm:cxn modelId="{9C405F8D-B851-459E-B4D2-77537B0EB87F}" srcId="{A6392545-7E14-44BB-812F-3B48B4113BFD}" destId="{984A69F9-2DB2-4CE3-B212-33C58DC6B871}" srcOrd="4" destOrd="0" parTransId="{E238216A-3A96-46C6-8921-0911F534139E}" sibTransId="{BE668142-67DE-486F-84BE-D8270612F4AA}"/>
    <dgm:cxn modelId="{31F440AC-F9AC-4942-8E9A-AB30396798C0}" type="presOf" srcId="{AA9CDFDE-E808-4AEA-98D3-9CB4D79E1B51}" destId="{65BDDA29-10E2-489B-803E-BDD37FD8DA0D}" srcOrd="0" destOrd="0" presId="urn:microsoft.com/office/officeart/2005/8/layout/hChevron3"/>
    <dgm:cxn modelId="{75DE35AD-9202-43C4-97D0-ED4AE728F953}" type="presOf" srcId="{ED89A019-2675-44FF-B274-366CDA879617}" destId="{E7AF1C06-08C4-444C-B4DF-A109993C85BB}" srcOrd="0" destOrd="0" presId="urn:microsoft.com/office/officeart/2005/8/layout/hChevron3"/>
    <dgm:cxn modelId="{72383CBB-2FD7-4D3B-AAB1-E4FEE1A09992}" type="presOf" srcId="{AF350306-78E7-43DF-9212-692DB3A66BE3}" destId="{B36F44BD-2D79-4710-9714-6B843E5920AA}" srcOrd="0" destOrd="0" presId="urn:microsoft.com/office/officeart/2005/8/layout/hChevron3"/>
    <dgm:cxn modelId="{3A0471C2-D6F0-4A08-B4AA-43F41B350840}" type="presOf" srcId="{E0B5667E-DB58-425F-B9F2-578FBE5FD448}" destId="{D0E1EC5C-595A-47F5-B731-97DE74CBD543}" srcOrd="0" destOrd="0" presId="urn:microsoft.com/office/officeart/2005/8/layout/hChevron3"/>
    <dgm:cxn modelId="{CAA118ED-B124-4F3A-A79B-A81EC4B2F8FB}" srcId="{A6392545-7E14-44BB-812F-3B48B4113BFD}" destId="{ED89A019-2675-44FF-B274-366CDA879617}" srcOrd="2" destOrd="0" parTransId="{80B332EC-0C03-4117-9A79-DB1F84A9049D}" sibTransId="{B93D83AB-EEF4-4807-89F7-0968D0D45CC0}"/>
    <dgm:cxn modelId="{6D58A4FB-B41B-4FDC-A95A-C1E200C7BC7B}" srcId="{A6392545-7E14-44BB-812F-3B48B4113BFD}" destId="{AA9CDFDE-E808-4AEA-98D3-9CB4D79E1B51}" srcOrd="1" destOrd="0" parTransId="{19EFBD66-B0A0-42DF-957A-E86E127DA6DC}" sibTransId="{24D12FBA-5194-4A28-A54C-1F262978D146}"/>
    <dgm:cxn modelId="{00E848B5-64B0-4AE9-ADE9-3799A64D4943}" type="presParOf" srcId="{9FD0E0F3-1379-4A34-A158-FB9E000B9769}" destId="{D0E1EC5C-595A-47F5-B731-97DE74CBD543}" srcOrd="0" destOrd="0" presId="urn:microsoft.com/office/officeart/2005/8/layout/hChevron3"/>
    <dgm:cxn modelId="{0892875F-6271-4D19-8C64-A1CDEFEBA444}" type="presParOf" srcId="{9FD0E0F3-1379-4A34-A158-FB9E000B9769}" destId="{FD7BED48-E6D1-4230-9DE4-A3EC6582E493}" srcOrd="1" destOrd="0" presId="urn:microsoft.com/office/officeart/2005/8/layout/hChevron3"/>
    <dgm:cxn modelId="{E4E9A014-7B82-4B7A-9911-DC598E72408D}" type="presParOf" srcId="{9FD0E0F3-1379-4A34-A158-FB9E000B9769}" destId="{65BDDA29-10E2-489B-803E-BDD37FD8DA0D}" srcOrd="2" destOrd="0" presId="urn:microsoft.com/office/officeart/2005/8/layout/hChevron3"/>
    <dgm:cxn modelId="{96DCC573-4391-4BC3-8FD9-6FE307D90E58}" type="presParOf" srcId="{9FD0E0F3-1379-4A34-A158-FB9E000B9769}" destId="{832AB82D-C67E-4331-A77D-68EA967ABA3F}" srcOrd="3" destOrd="0" presId="urn:microsoft.com/office/officeart/2005/8/layout/hChevron3"/>
    <dgm:cxn modelId="{3A5ACDC3-E864-42F5-AFA0-1D43FB127755}" type="presParOf" srcId="{9FD0E0F3-1379-4A34-A158-FB9E000B9769}" destId="{E7AF1C06-08C4-444C-B4DF-A109993C85BB}" srcOrd="4" destOrd="0" presId="urn:microsoft.com/office/officeart/2005/8/layout/hChevron3"/>
    <dgm:cxn modelId="{B967D5CC-DFDF-48BD-9AED-B92FAF3AEC9C}" type="presParOf" srcId="{9FD0E0F3-1379-4A34-A158-FB9E000B9769}" destId="{375049A1-6E12-4517-8FFC-6987D3B25BB4}" srcOrd="5" destOrd="0" presId="urn:microsoft.com/office/officeart/2005/8/layout/hChevron3"/>
    <dgm:cxn modelId="{4ABBE584-3D5D-407D-AAE8-6F88E06B65C1}" type="presParOf" srcId="{9FD0E0F3-1379-4A34-A158-FB9E000B9769}" destId="{9446711B-40A1-41C2-B503-8AE90BFE4BD7}" srcOrd="6" destOrd="0" presId="urn:microsoft.com/office/officeart/2005/8/layout/hChevron3"/>
    <dgm:cxn modelId="{4DE73AC4-D828-46C1-A54A-1886FE6A71E7}" type="presParOf" srcId="{9FD0E0F3-1379-4A34-A158-FB9E000B9769}" destId="{963A3514-7FDF-4D2E-820A-D5F2C6758D05}" srcOrd="7" destOrd="0" presId="urn:microsoft.com/office/officeart/2005/8/layout/hChevron3"/>
    <dgm:cxn modelId="{6C6CC580-B210-49F1-A383-96EA47C9AA9D}" type="presParOf" srcId="{9FD0E0F3-1379-4A34-A158-FB9E000B9769}" destId="{F614ED99-B154-44E9-9796-721C68928CAB}" srcOrd="8" destOrd="0" presId="urn:microsoft.com/office/officeart/2005/8/layout/hChevron3"/>
    <dgm:cxn modelId="{0EB5519E-33EE-4310-B03D-C5DA71A5FF00}" type="presParOf" srcId="{9FD0E0F3-1379-4A34-A158-FB9E000B9769}" destId="{37FBCCDC-55C0-4738-A30D-968CAD717567}" srcOrd="9" destOrd="0" presId="urn:microsoft.com/office/officeart/2005/8/layout/hChevron3"/>
    <dgm:cxn modelId="{A86F2984-765C-4D4C-88F6-C80A3080EA32}" type="presParOf" srcId="{9FD0E0F3-1379-4A34-A158-FB9E000B9769}" destId="{B36F44BD-2D79-4710-9714-6B843E5920AA}" srcOrd="10" destOrd="0" presId="urn:microsoft.com/office/officeart/2005/8/layout/hChevron3"/>
    <dgm:cxn modelId="{ECCF64F9-BD8F-4D4D-9695-D2C2488834B2}" type="presParOf" srcId="{9FD0E0F3-1379-4A34-A158-FB9E000B9769}" destId="{44D4EDFB-45F3-4EED-B0F6-1349611921EE}" srcOrd="11" destOrd="0" presId="urn:microsoft.com/office/officeart/2005/8/layout/hChevron3"/>
    <dgm:cxn modelId="{66AFA76F-6EED-4629-B050-8D60AA09153A}" type="presParOf" srcId="{9FD0E0F3-1379-4A34-A158-FB9E000B9769}" destId="{4FD85926-AA77-4A3E-9F7A-38146ED11865}" srcOrd="1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CDDFD3E-ECE5-480F-A6C8-11BF4F9D96B0}"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kumimoji="1" lang="ja-JP" altLang="en-US"/>
        </a:p>
      </dgm:t>
    </dgm:pt>
    <dgm:pt modelId="{91D34574-5F25-4C18-8A3B-94084BBDDF69}">
      <dgm:prSet phldrT="[テキスト]"/>
      <dgm:spPr/>
      <dgm:t>
        <a:bodyPr/>
        <a:lstStyle/>
        <a:p>
          <a:r>
            <a:rPr kumimoji="1" lang="en-US" altLang="ja-JP" b="1" dirty="0"/>
            <a:t>Plan</a:t>
          </a:r>
        </a:p>
        <a:p>
          <a:r>
            <a:rPr kumimoji="1" lang="ja-JP" altLang="en-US" b="1" dirty="0"/>
            <a:t>（計画）</a:t>
          </a:r>
        </a:p>
      </dgm:t>
    </dgm:pt>
    <dgm:pt modelId="{6A196546-054C-4406-BAF3-006A36D0DA21}" type="parTrans" cxnId="{D8C5BA92-FA5C-436E-89D4-F47457F0424C}">
      <dgm:prSet/>
      <dgm:spPr/>
      <dgm:t>
        <a:bodyPr/>
        <a:lstStyle/>
        <a:p>
          <a:endParaRPr kumimoji="1" lang="ja-JP" altLang="en-US" b="1"/>
        </a:p>
      </dgm:t>
    </dgm:pt>
    <dgm:pt modelId="{9C390CFB-74D7-4A1F-809F-B0B0D547F03A}" type="sibTrans" cxnId="{D8C5BA92-FA5C-436E-89D4-F47457F0424C}">
      <dgm:prSet/>
      <dgm:spPr/>
      <dgm:t>
        <a:bodyPr/>
        <a:lstStyle/>
        <a:p>
          <a:endParaRPr kumimoji="1" lang="ja-JP" altLang="en-US" b="1"/>
        </a:p>
      </dgm:t>
    </dgm:pt>
    <dgm:pt modelId="{C263A356-E69D-408D-AF62-A07FD5FBCC8A}">
      <dgm:prSet phldrT="[テキスト]"/>
      <dgm:spPr/>
      <dgm:t>
        <a:bodyPr/>
        <a:lstStyle/>
        <a:p>
          <a:r>
            <a:rPr kumimoji="1" lang="en-US" altLang="ja-JP" b="1" dirty="0"/>
            <a:t>Do</a:t>
          </a:r>
        </a:p>
        <a:p>
          <a:r>
            <a:rPr kumimoji="1" lang="ja-JP" altLang="en-US" b="1" dirty="0"/>
            <a:t>（実行）</a:t>
          </a:r>
        </a:p>
      </dgm:t>
    </dgm:pt>
    <dgm:pt modelId="{9B6E04A8-D45A-4B96-9FB9-F7F3ABF2153D}" type="parTrans" cxnId="{290864E9-3A3D-4BA4-ABCA-1BDB15A75352}">
      <dgm:prSet/>
      <dgm:spPr/>
      <dgm:t>
        <a:bodyPr/>
        <a:lstStyle/>
        <a:p>
          <a:endParaRPr kumimoji="1" lang="ja-JP" altLang="en-US" b="1"/>
        </a:p>
      </dgm:t>
    </dgm:pt>
    <dgm:pt modelId="{0040FBFA-5408-49E4-8653-42AE2BFF7FFE}" type="sibTrans" cxnId="{290864E9-3A3D-4BA4-ABCA-1BDB15A75352}">
      <dgm:prSet/>
      <dgm:spPr/>
      <dgm:t>
        <a:bodyPr/>
        <a:lstStyle/>
        <a:p>
          <a:endParaRPr kumimoji="1" lang="ja-JP" altLang="en-US" b="1"/>
        </a:p>
      </dgm:t>
    </dgm:pt>
    <dgm:pt modelId="{1A6DB600-1E2D-4121-B7E9-41AAABC29F9D}">
      <dgm:prSet phldrT="[テキスト]"/>
      <dgm:spPr/>
      <dgm:t>
        <a:bodyPr/>
        <a:lstStyle/>
        <a:p>
          <a:r>
            <a:rPr kumimoji="1" lang="en-US" altLang="ja-JP" b="1" dirty="0"/>
            <a:t>Check</a:t>
          </a:r>
        </a:p>
        <a:p>
          <a:r>
            <a:rPr kumimoji="1" lang="ja-JP" altLang="en-US" b="1" dirty="0"/>
            <a:t>（点検）</a:t>
          </a:r>
        </a:p>
      </dgm:t>
    </dgm:pt>
    <dgm:pt modelId="{720BCC97-8BB1-4DAE-ABBF-46F3BA265F30}" type="parTrans" cxnId="{936DC6BC-F5FB-4990-956B-B53C5CD429D9}">
      <dgm:prSet/>
      <dgm:spPr/>
      <dgm:t>
        <a:bodyPr/>
        <a:lstStyle/>
        <a:p>
          <a:endParaRPr kumimoji="1" lang="ja-JP" altLang="en-US" b="1"/>
        </a:p>
      </dgm:t>
    </dgm:pt>
    <dgm:pt modelId="{C7E5CA49-7F19-4598-AC38-C47712972226}" type="sibTrans" cxnId="{936DC6BC-F5FB-4990-956B-B53C5CD429D9}">
      <dgm:prSet/>
      <dgm:spPr/>
      <dgm:t>
        <a:bodyPr/>
        <a:lstStyle/>
        <a:p>
          <a:endParaRPr kumimoji="1" lang="ja-JP" altLang="en-US" b="1"/>
        </a:p>
      </dgm:t>
    </dgm:pt>
    <dgm:pt modelId="{A837F03D-1DE1-4A24-9B5E-BF24FDFD1A88}">
      <dgm:prSet phldrT="[テキスト]"/>
      <dgm:spPr/>
      <dgm:t>
        <a:bodyPr/>
        <a:lstStyle/>
        <a:p>
          <a:r>
            <a:rPr kumimoji="1" lang="en-US" altLang="ja-JP" b="1" dirty="0"/>
            <a:t>Action</a:t>
          </a:r>
        </a:p>
        <a:p>
          <a:r>
            <a:rPr kumimoji="1" lang="ja-JP" altLang="en-US" b="1" dirty="0"/>
            <a:t>（改善）</a:t>
          </a:r>
        </a:p>
      </dgm:t>
    </dgm:pt>
    <dgm:pt modelId="{2BA185FE-A303-43D0-B8DB-0CCD9829F483}" type="parTrans" cxnId="{60310AAC-4AE8-4376-BD6E-2E3EE20F9F32}">
      <dgm:prSet/>
      <dgm:spPr/>
      <dgm:t>
        <a:bodyPr/>
        <a:lstStyle/>
        <a:p>
          <a:endParaRPr kumimoji="1" lang="ja-JP" altLang="en-US" b="1"/>
        </a:p>
      </dgm:t>
    </dgm:pt>
    <dgm:pt modelId="{DB68A38A-1671-4D56-A642-F0329B3C2799}" type="sibTrans" cxnId="{60310AAC-4AE8-4376-BD6E-2E3EE20F9F32}">
      <dgm:prSet/>
      <dgm:spPr/>
      <dgm:t>
        <a:bodyPr/>
        <a:lstStyle/>
        <a:p>
          <a:endParaRPr kumimoji="1" lang="ja-JP" altLang="en-US" b="1"/>
        </a:p>
      </dgm:t>
    </dgm:pt>
    <dgm:pt modelId="{5BC01E11-AF51-42E4-AECF-C0E78DBC4093}" type="pres">
      <dgm:prSet presAssocID="{0CDDFD3E-ECE5-480F-A6C8-11BF4F9D96B0}" presName="cycle" presStyleCnt="0">
        <dgm:presLayoutVars>
          <dgm:dir/>
          <dgm:resizeHandles val="exact"/>
        </dgm:presLayoutVars>
      </dgm:prSet>
      <dgm:spPr/>
    </dgm:pt>
    <dgm:pt modelId="{8C27293C-C0D6-4F8C-A60C-A2ADE3D26137}" type="pres">
      <dgm:prSet presAssocID="{91D34574-5F25-4C18-8A3B-94084BBDDF69}" presName="node" presStyleLbl="node1" presStyleIdx="0" presStyleCnt="4">
        <dgm:presLayoutVars>
          <dgm:bulletEnabled val="1"/>
        </dgm:presLayoutVars>
      </dgm:prSet>
      <dgm:spPr/>
    </dgm:pt>
    <dgm:pt modelId="{205E401D-8465-4B3E-935D-577F71099ADF}" type="pres">
      <dgm:prSet presAssocID="{9C390CFB-74D7-4A1F-809F-B0B0D547F03A}" presName="sibTrans" presStyleLbl="sibTrans2D1" presStyleIdx="0" presStyleCnt="4"/>
      <dgm:spPr/>
    </dgm:pt>
    <dgm:pt modelId="{DB846D25-C232-485B-A148-2F855B7BDB40}" type="pres">
      <dgm:prSet presAssocID="{9C390CFB-74D7-4A1F-809F-B0B0D547F03A}" presName="connectorText" presStyleLbl="sibTrans2D1" presStyleIdx="0" presStyleCnt="4"/>
      <dgm:spPr/>
    </dgm:pt>
    <dgm:pt modelId="{4B64FECB-89EE-4EE3-988F-88A46085EAF2}" type="pres">
      <dgm:prSet presAssocID="{C263A356-E69D-408D-AF62-A07FD5FBCC8A}" presName="node" presStyleLbl="node1" presStyleIdx="1" presStyleCnt="4">
        <dgm:presLayoutVars>
          <dgm:bulletEnabled val="1"/>
        </dgm:presLayoutVars>
      </dgm:prSet>
      <dgm:spPr/>
    </dgm:pt>
    <dgm:pt modelId="{36444934-3511-4729-AFC9-8A804DF0A7D0}" type="pres">
      <dgm:prSet presAssocID="{0040FBFA-5408-49E4-8653-42AE2BFF7FFE}" presName="sibTrans" presStyleLbl="sibTrans2D1" presStyleIdx="1" presStyleCnt="4"/>
      <dgm:spPr/>
    </dgm:pt>
    <dgm:pt modelId="{8082E15C-534A-4F4F-93F3-974724D3E927}" type="pres">
      <dgm:prSet presAssocID="{0040FBFA-5408-49E4-8653-42AE2BFF7FFE}" presName="connectorText" presStyleLbl="sibTrans2D1" presStyleIdx="1" presStyleCnt="4"/>
      <dgm:spPr/>
    </dgm:pt>
    <dgm:pt modelId="{07DEE9F6-2173-4D36-AC90-CE4C9723053A}" type="pres">
      <dgm:prSet presAssocID="{1A6DB600-1E2D-4121-B7E9-41AAABC29F9D}" presName="node" presStyleLbl="node1" presStyleIdx="2" presStyleCnt="4">
        <dgm:presLayoutVars>
          <dgm:bulletEnabled val="1"/>
        </dgm:presLayoutVars>
      </dgm:prSet>
      <dgm:spPr/>
    </dgm:pt>
    <dgm:pt modelId="{5E8209AC-52E2-4B52-8A79-D3DB7A11AA46}" type="pres">
      <dgm:prSet presAssocID="{C7E5CA49-7F19-4598-AC38-C47712972226}" presName="sibTrans" presStyleLbl="sibTrans2D1" presStyleIdx="2" presStyleCnt="4"/>
      <dgm:spPr/>
    </dgm:pt>
    <dgm:pt modelId="{C96483A9-96DF-4BA4-9453-064025B8AD73}" type="pres">
      <dgm:prSet presAssocID="{C7E5CA49-7F19-4598-AC38-C47712972226}" presName="connectorText" presStyleLbl="sibTrans2D1" presStyleIdx="2" presStyleCnt="4"/>
      <dgm:spPr/>
    </dgm:pt>
    <dgm:pt modelId="{D7057E9C-406E-4B81-80A9-1C25BD10D672}" type="pres">
      <dgm:prSet presAssocID="{A837F03D-1DE1-4A24-9B5E-BF24FDFD1A88}" presName="node" presStyleLbl="node1" presStyleIdx="3" presStyleCnt="4">
        <dgm:presLayoutVars>
          <dgm:bulletEnabled val="1"/>
        </dgm:presLayoutVars>
      </dgm:prSet>
      <dgm:spPr/>
    </dgm:pt>
    <dgm:pt modelId="{CA812D72-6796-4862-AF8E-52E3B52C2407}" type="pres">
      <dgm:prSet presAssocID="{DB68A38A-1671-4D56-A642-F0329B3C2799}" presName="sibTrans" presStyleLbl="sibTrans2D1" presStyleIdx="3" presStyleCnt="4"/>
      <dgm:spPr/>
    </dgm:pt>
    <dgm:pt modelId="{74E4BAD8-ABD5-4C9E-8B16-2F0F976F0D30}" type="pres">
      <dgm:prSet presAssocID="{DB68A38A-1671-4D56-A642-F0329B3C2799}" presName="connectorText" presStyleLbl="sibTrans2D1" presStyleIdx="3" presStyleCnt="4"/>
      <dgm:spPr/>
    </dgm:pt>
  </dgm:ptLst>
  <dgm:cxnLst>
    <dgm:cxn modelId="{A4640629-3AA2-407B-B2EE-119DBE1BED17}" type="presOf" srcId="{0CDDFD3E-ECE5-480F-A6C8-11BF4F9D96B0}" destId="{5BC01E11-AF51-42E4-AECF-C0E78DBC4093}" srcOrd="0" destOrd="0" presId="urn:microsoft.com/office/officeart/2005/8/layout/cycle2"/>
    <dgm:cxn modelId="{C7F6882D-4A3C-46EE-9559-89034997117B}" type="presOf" srcId="{91D34574-5F25-4C18-8A3B-94084BBDDF69}" destId="{8C27293C-C0D6-4F8C-A60C-A2ADE3D26137}" srcOrd="0" destOrd="0" presId="urn:microsoft.com/office/officeart/2005/8/layout/cycle2"/>
    <dgm:cxn modelId="{D0536635-D7F0-487F-AEE9-F8022415D849}" type="presOf" srcId="{0040FBFA-5408-49E4-8653-42AE2BFF7FFE}" destId="{8082E15C-534A-4F4F-93F3-974724D3E927}" srcOrd="1" destOrd="0" presId="urn:microsoft.com/office/officeart/2005/8/layout/cycle2"/>
    <dgm:cxn modelId="{78570241-6CA0-4084-9246-BF9D63F7C4CC}" type="presOf" srcId="{DB68A38A-1671-4D56-A642-F0329B3C2799}" destId="{CA812D72-6796-4862-AF8E-52E3B52C2407}" srcOrd="0" destOrd="0" presId="urn:microsoft.com/office/officeart/2005/8/layout/cycle2"/>
    <dgm:cxn modelId="{56DA7448-F96A-4D33-AEF5-AD7DF6E31965}" type="presOf" srcId="{DB68A38A-1671-4D56-A642-F0329B3C2799}" destId="{74E4BAD8-ABD5-4C9E-8B16-2F0F976F0D30}" srcOrd="1" destOrd="0" presId="urn:microsoft.com/office/officeart/2005/8/layout/cycle2"/>
    <dgm:cxn modelId="{697BB26A-F947-448A-9671-B86DCBEB705A}" type="presOf" srcId="{C7E5CA49-7F19-4598-AC38-C47712972226}" destId="{C96483A9-96DF-4BA4-9453-064025B8AD73}" srcOrd="1" destOrd="0" presId="urn:microsoft.com/office/officeart/2005/8/layout/cycle2"/>
    <dgm:cxn modelId="{ABB1BC4C-A29E-4A59-AC71-3DB938F54B3B}" type="presOf" srcId="{9C390CFB-74D7-4A1F-809F-B0B0D547F03A}" destId="{205E401D-8465-4B3E-935D-577F71099ADF}" srcOrd="0" destOrd="0" presId="urn:microsoft.com/office/officeart/2005/8/layout/cycle2"/>
    <dgm:cxn modelId="{45755473-8938-4070-9795-440098CEA99D}" type="presOf" srcId="{1A6DB600-1E2D-4121-B7E9-41AAABC29F9D}" destId="{07DEE9F6-2173-4D36-AC90-CE4C9723053A}" srcOrd="0" destOrd="0" presId="urn:microsoft.com/office/officeart/2005/8/layout/cycle2"/>
    <dgm:cxn modelId="{2E234358-90CE-4D97-8737-C2B21A84B38C}" type="presOf" srcId="{A837F03D-1DE1-4A24-9B5E-BF24FDFD1A88}" destId="{D7057E9C-406E-4B81-80A9-1C25BD10D672}" srcOrd="0" destOrd="0" presId="urn:microsoft.com/office/officeart/2005/8/layout/cycle2"/>
    <dgm:cxn modelId="{762FD391-BE46-4DCE-952E-71E82FEC30D9}" type="presOf" srcId="{9C390CFB-74D7-4A1F-809F-B0B0D547F03A}" destId="{DB846D25-C232-485B-A148-2F855B7BDB40}" srcOrd="1" destOrd="0" presId="urn:microsoft.com/office/officeart/2005/8/layout/cycle2"/>
    <dgm:cxn modelId="{D8C5BA92-FA5C-436E-89D4-F47457F0424C}" srcId="{0CDDFD3E-ECE5-480F-A6C8-11BF4F9D96B0}" destId="{91D34574-5F25-4C18-8A3B-94084BBDDF69}" srcOrd="0" destOrd="0" parTransId="{6A196546-054C-4406-BAF3-006A36D0DA21}" sibTransId="{9C390CFB-74D7-4A1F-809F-B0B0D547F03A}"/>
    <dgm:cxn modelId="{AA190E98-EAD9-4688-A149-E0DC93847E6F}" type="presOf" srcId="{0040FBFA-5408-49E4-8653-42AE2BFF7FFE}" destId="{36444934-3511-4729-AFC9-8A804DF0A7D0}" srcOrd="0" destOrd="0" presId="urn:microsoft.com/office/officeart/2005/8/layout/cycle2"/>
    <dgm:cxn modelId="{60310AAC-4AE8-4376-BD6E-2E3EE20F9F32}" srcId="{0CDDFD3E-ECE5-480F-A6C8-11BF4F9D96B0}" destId="{A837F03D-1DE1-4A24-9B5E-BF24FDFD1A88}" srcOrd="3" destOrd="0" parTransId="{2BA185FE-A303-43D0-B8DB-0CCD9829F483}" sibTransId="{DB68A38A-1671-4D56-A642-F0329B3C2799}"/>
    <dgm:cxn modelId="{936DC6BC-F5FB-4990-956B-B53C5CD429D9}" srcId="{0CDDFD3E-ECE5-480F-A6C8-11BF4F9D96B0}" destId="{1A6DB600-1E2D-4121-B7E9-41AAABC29F9D}" srcOrd="2" destOrd="0" parTransId="{720BCC97-8BB1-4DAE-ABBF-46F3BA265F30}" sibTransId="{C7E5CA49-7F19-4598-AC38-C47712972226}"/>
    <dgm:cxn modelId="{9C888BCD-923C-49AD-9012-09F577C5D7F3}" type="presOf" srcId="{C263A356-E69D-408D-AF62-A07FD5FBCC8A}" destId="{4B64FECB-89EE-4EE3-988F-88A46085EAF2}" srcOrd="0" destOrd="0" presId="urn:microsoft.com/office/officeart/2005/8/layout/cycle2"/>
    <dgm:cxn modelId="{290864E9-3A3D-4BA4-ABCA-1BDB15A75352}" srcId="{0CDDFD3E-ECE5-480F-A6C8-11BF4F9D96B0}" destId="{C263A356-E69D-408D-AF62-A07FD5FBCC8A}" srcOrd="1" destOrd="0" parTransId="{9B6E04A8-D45A-4B96-9FB9-F7F3ABF2153D}" sibTransId="{0040FBFA-5408-49E4-8653-42AE2BFF7FFE}"/>
    <dgm:cxn modelId="{1C2D8EEC-B30C-454D-AEE4-5F8F1B633CF2}" type="presOf" srcId="{C7E5CA49-7F19-4598-AC38-C47712972226}" destId="{5E8209AC-52E2-4B52-8A79-D3DB7A11AA46}" srcOrd="0" destOrd="0" presId="urn:microsoft.com/office/officeart/2005/8/layout/cycle2"/>
    <dgm:cxn modelId="{D3BFB9A0-C35F-4C16-A5F3-C39464B17C25}" type="presParOf" srcId="{5BC01E11-AF51-42E4-AECF-C0E78DBC4093}" destId="{8C27293C-C0D6-4F8C-A60C-A2ADE3D26137}" srcOrd="0" destOrd="0" presId="urn:microsoft.com/office/officeart/2005/8/layout/cycle2"/>
    <dgm:cxn modelId="{8F3FD8B8-B7EE-4DF9-AFE8-7AB78D97D054}" type="presParOf" srcId="{5BC01E11-AF51-42E4-AECF-C0E78DBC4093}" destId="{205E401D-8465-4B3E-935D-577F71099ADF}" srcOrd="1" destOrd="0" presId="urn:microsoft.com/office/officeart/2005/8/layout/cycle2"/>
    <dgm:cxn modelId="{32384750-C58A-4E65-A10C-B0A68F39258E}" type="presParOf" srcId="{205E401D-8465-4B3E-935D-577F71099ADF}" destId="{DB846D25-C232-485B-A148-2F855B7BDB40}" srcOrd="0" destOrd="0" presId="urn:microsoft.com/office/officeart/2005/8/layout/cycle2"/>
    <dgm:cxn modelId="{92F4D160-030F-420A-A887-B998FC23EE34}" type="presParOf" srcId="{5BC01E11-AF51-42E4-AECF-C0E78DBC4093}" destId="{4B64FECB-89EE-4EE3-988F-88A46085EAF2}" srcOrd="2" destOrd="0" presId="urn:microsoft.com/office/officeart/2005/8/layout/cycle2"/>
    <dgm:cxn modelId="{42929686-6ED0-4F46-8E4E-919249046BF2}" type="presParOf" srcId="{5BC01E11-AF51-42E4-AECF-C0E78DBC4093}" destId="{36444934-3511-4729-AFC9-8A804DF0A7D0}" srcOrd="3" destOrd="0" presId="urn:microsoft.com/office/officeart/2005/8/layout/cycle2"/>
    <dgm:cxn modelId="{327252CD-E5C7-4646-B898-A84D6462FD36}" type="presParOf" srcId="{36444934-3511-4729-AFC9-8A804DF0A7D0}" destId="{8082E15C-534A-4F4F-93F3-974724D3E927}" srcOrd="0" destOrd="0" presId="urn:microsoft.com/office/officeart/2005/8/layout/cycle2"/>
    <dgm:cxn modelId="{436C094E-067A-4F9A-AD03-3B78E33E8191}" type="presParOf" srcId="{5BC01E11-AF51-42E4-AECF-C0E78DBC4093}" destId="{07DEE9F6-2173-4D36-AC90-CE4C9723053A}" srcOrd="4" destOrd="0" presId="urn:microsoft.com/office/officeart/2005/8/layout/cycle2"/>
    <dgm:cxn modelId="{A0C2A413-BB8F-43B8-880E-E78AEE26B3AD}" type="presParOf" srcId="{5BC01E11-AF51-42E4-AECF-C0E78DBC4093}" destId="{5E8209AC-52E2-4B52-8A79-D3DB7A11AA46}" srcOrd="5" destOrd="0" presId="urn:microsoft.com/office/officeart/2005/8/layout/cycle2"/>
    <dgm:cxn modelId="{F1DA7974-E682-4826-8909-4253E54B8D1B}" type="presParOf" srcId="{5E8209AC-52E2-4B52-8A79-D3DB7A11AA46}" destId="{C96483A9-96DF-4BA4-9453-064025B8AD73}" srcOrd="0" destOrd="0" presId="urn:microsoft.com/office/officeart/2005/8/layout/cycle2"/>
    <dgm:cxn modelId="{041785E8-5A10-40AB-BE91-21BADCCB14C9}" type="presParOf" srcId="{5BC01E11-AF51-42E4-AECF-C0E78DBC4093}" destId="{D7057E9C-406E-4B81-80A9-1C25BD10D672}" srcOrd="6" destOrd="0" presId="urn:microsoft.com/office/officeart/2005/8/layout/cycle2"/>
    <dgm:cxn modelId="{049DA1E7-3DA4-4716-BAFB-B25EAC191324}" type="presParOf" srcId="{5BC01E11-AF51-42E4-AECF-C0E78DBC4093}" destId="{CA812D72-6796-4862-AF8E-52E3B52C2407}" srcOrd="7" destOrd="0" presId="urn:microsoft.com/office/officeart/2005/8/layout/cycle2"/>
    <dgm:cxn modelId="{F160B91C-AD9B-473C-9D72-5A04DCE93F23}" type="presParOf" srcId="{CA812D72-6796-4862-AF8E-52E3B52C2407}" destId="{74E4BAD8-ABD5-4C9E-8B16-2F0F976F0D30}" srcOrd="0" destOrd="0" presId="urn:microsoft.com/office/officeart/2005/8/layout/cycle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E1EC5C-595A-47F5-B731-97DE74CBD543}">
      <dsp:nvSpPr>
        <dsp:cNvPr id="0" name=""/>
        <dsp:cNvSpPr/>
      </dsp:nvSpPr>
      <dsp:spPr>
        <a:xfrm rot="5400000">
          <a:off x="-118729" y="982030"/>
          <a:ext cx="1011147" cy="701095"/>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42672" tIns="21336" rIns="10668" bIns="21336" numCol="1" spcCol="1270" anchor="ctr" anchorCtr="0">
          <a:noAutofit/>
        </a:bodyPr>
        <a:lstStyle/>
        <a:p>
          <a:pPr marL="0" lvl="0" indent="0" algn="ctr" defTabSz="355600">
            <a:lnSpc>
              <a:spcPct val="90000"/>
            </a:lnSpc>
            <a:spcBef>
              <a:spcPct val="0"/>
            </a:spcBef>
            <a:spcAft>
              <a:spcPct val="35000"/>
            </a:spcAft>
            <a:buNone/>
          </a:pPr>
          <a:r>
            <a:rPr kumimoji="1" lang="ja-JP" altLang="en-US" sz="800" b="1" kern="1200" dirty="0">
              <a:solidFill>
                <a:schemeClr val="tx1"/>
              </a:solidFill>
            </a:rPr>
            <a:t>調査課題の</a:t>
          </a:r>
          <a:endParaRPr kumimoji="1" lang="en-US" altLang="ja-JP" sz="800" b="1" kern="1200" dirty="0">
            <a:solidFill>
              <a:schemeClr val="tx1"/>
            </a:solidFill>
          </a:endParaRPr>
        </a:p>
        <a:p>
          <a:pPr marL="0" lvl="0" indent="0" algn="ctr" defTabSz="355600">
            <a:lnSpc>
              <a:spcPct val="90000"/>
            </a:lnSpc>
            <a:spcBef>
              <a:spcPct val="0"/>
            </a:spcBef>
            <a:spcAft>
              <a:spcPct val="35000"/>
            </a:spcAft>
            <a:buNone/>
          </a:pPr>
          <a:r>
            <a:rPr kumimoji="1" lang="ja-JP" altLang="en-US" sz="800" b="1" kern="1200" dirty="0">
              <a:solidFill>
                <a:schemeClr val="tx1"/>
              </a:solidFill>
            </a:rPr>
            <a:t>検討</a:t>
          </a:r>
        </a:p>
      </dsp:txBody>
      <dsp:txXfrm>
        <a:off x="-31092" y="894393"/>
        <a:ext cx="835873" cy="701095"/>
      </dsp:txXfrm>
    </dsp:sp>
    <dsp:sp modelId="{65BDDA29-10E2-489B-803E-BDD37FD8DA0D}">
      <dsp:nvSpPr>
        <dsp:cNvPr id="0" name=""/>
        <dsp:cNvSpPr/>
      </dsp:nvSpPr>
      <dsp:spPr>
        <a:xfrm rot="5400000">
          <a:off x="-201306" y="1721578"/>
          <a:ext cx="1166370" cy="701095"/>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32004" tIns="21336" rIns="10668" bIns="21336" numCol="1" spcCol="1270" anchor="ctr" anchorCtr="0">
          <a:noAutofit/>
        </a:bodyPr>
        <a:lstStyle/>
        <a:p>
          <a:pPr marL="0" lvl="0" indent="0" algn="ctr" defTabSz="355600">
            <a:lnSpc>
              <a:spcPct val="90000"/>
            </a:lnSpc>
            <a:spcBef>
              <a:spcPct val="0"/>
            </a:spcBef>
            <a:spcAft>
              <a:spcPct val="35000"/>
            </a:spcAft>
            <a:buNone/>
          </a:pPr>
          <a:r>
            <a:rPr kumimoji="1" lang="ja-JP" altLang="en-US" sz="800" b="1" kern="1200" dirty="0">
              <a:solidFill>
                <a:schemeClr val="tx1"/>
              </a:solidFill>
            </a:rPr>
            <a:t>調査対象者の定義</a:t>
          </a:r>
        </a:p>
      </dsp:txBody>
      <dsp:txXfrm>
        <a:off x="149242" y="1721579"/>
        <a:ext cx="465275" cy="701095"/>
      </dsp:txXfrm>
    </dsp:sp>
    <dsp:sp modelId="{E7AF1C06-08C4-444C-B4DF-A109993C85BB}">
      <dsp:nvSpPr>
        <dsp:cNvPr id="0" name=""/>
        <dsp:cNvSpPr/>
      </dsp:nvSpPr>
      <dsp:spPr>
        <a:xfrm rot="5400000">
          <a:off x="-205629" y="2507166"/>
          <a:ext cx="1175006" cy="70108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32004" tIns="21336" rIns="10668" bIns="21336" numCol="1" spcCol="1270" anchor="ctr" anchorCtr="0">
          <a:noAutofit/>
        </a:bodyPr>
        <a:lstStyle/>
        <a:p>
          <a:pPr marL="0" lvl="0" indent="0" algn="ctr" defTabSz="355600">
            <a:lnSpc>
              <a:spcPct val="90000"/>
            </a:lnSpc>
            <a:spcBef>
              <a:spcPct val="0"/>
            </a:spcBef>
            <a:spcAft>
              <a:spcPct val="35000"/>
            </a:spcAft>
            <a:buNone/>
          </a:pPr>
          <a:r>
            <a:rPr kumimoji="1" lang="ja-JP" altLang="en-US" sz="800" b="1" kern="1200" dirty="0">
              <a:solidFill>
                <a:schemeClr val="tx1"/>
              </a:solidFill>
            </a:rPr>
            <a:t>調査（実査）方法の検討</a:t>
          </a:r>
        </a:p>
      </dsp:txBody>
      <dsp:txXfrm>
        <a:off x="144916" y="2507167"/>
        <a:ext cx="473917" cy="701089"/>
      </dsp:txXfrm>
    </dsp:sp>
    <dsp:sp modelId="{9446711B-40A1-41C2-B503-8AE90BFE4BD7}">
      <dsp:nvSpPr>
        <dsp:cNvPr id="0" name=""/>
        <dsp:cNvSpPr/>
      </dsp:nvSpPr>
      <dsp:spPr>
        <a:xfrm rot="5400000">
          <a:off x="-153896" y="3226695"/>
          <a:ext cx="1078578" cy="70108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32004" tIns="21336" rIns="10668" bIns="21336" numCol="1" spcCol="1270" anchor="ctr" anchorCtr="0">
          <a:noAutofit/>
        </a:bodyPr>
        <a:lstStyle/>
        <a:p>
          <a:pPr marL="0" lvl="0" indent="0" algn="ctr" defTabSz="355600">
            <a:lnSpc>
              <a:spcPct val="90000"/>
            </a:lnSpc>
            <a:spcBef>
              <a:spcPct val="0"/>
            </a:spcBef>
            <a:spcAft>
              <a:spcPct val="35000"/>
            </a:spcAft>
            <a:buNone/>
          </a:pPr>
          <a:r>
            <a:rPr kumimoji="1" lang="ja-JP" altLang="en-US" sz="800" b="1" kern="1200" dirty="0">
              <a:solidFill>
                <a:schemeClr val="tx1"/>
              </a:solidFill>
            </a:rPr>
            <a:t>アンケート項目の決定</a:t>
          </a:r>
        </a:p>
      </dsp:txBody>
      <dsp:txXfrm>
        <a:off x="196649" y="3226696"/>
        <a:ext cx="377489" cy="701089"/>
      </dsp:txXfrm>
    </dsp:sp>
    <dsp:sp modelId="{F614ED99-B154-44E9-9796-721C68928CAB}">
      <dsp:nvSpPr>
        <dsp:cNvPr id="0" name=""/>
        <dsp:cNvSpPr/>
      </dsp:nvSpPr>
      <dsp:spPr>
        <a:xfrm rot="5400000">
          <a:off x="-152539" y="3939315"/>
          <a:ext cx="1078578" cy="70108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32004" tIns="21336" rIns="10668" bIns="21336" numCol="1" spcCol="1270" anchor="ctr" anchorCtr="0">
          <a:noAutofit/>
        </a:bodyPr>
        <a:lstStyle/>
        <a:p>
          <a:pPr marL="0" lvl="0" indent="0" algn="ctr" defTabSz="355600">
            <a:lnSpc>
              <a:spcPct val="90000"/>
            </a:lnSpc>
            <a:spcBef>
              <a:spcPct val="0"/>
            </a:spcBef>
            <a:spcAft>
              <a:spcPct val="35000"/>
            </a:spcAft>
            <a:buNone/>
          </a:pPr>
          <a:r>
            <a:rPr kumimoji="1" lang="ja-JP" altLang="en-US" sz="800" b="1" kern="1200" dirty="0">
              <a:solidFill>
                <a:schemeClr val="tx1"/>
              </a:solidFill>
            </a:rPr>
            <a:t>調査期間・費用の見積もり</a:t>
          </a:r>
        </a:p>
      </dsp:txBody>
      <dsp:txXfrm>
        <a:off x="198006" y="3939316"/>
        <a:ext cx="377489" cy="701089"/>
      </dsp:txXfrm>
    </dsp:sp>
    <dsp:sp modelId="{B36F44BD-2D79-4710-9714-6B843E5920AA}">
      <dsp:nvSpPr>
        <dsp:cNvPr id="0" name=""/>
        <dsp:cNvSpPr/>
      </dsp:nvSpPr>
      <dsp:spPr>
        <a:xfrm rot="5400000">
          <a:off x="-157946" y="4623377"/>
          <a:ext cx="1078578" cy="701089"/>
        </a:xfrm>
        <a:prstGeom prst="chevron">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32004" tIns="21336" rIns="10668" bIns="21336" numCol="1" spcCol="1270" anchor="ctr" anchorCtr="0">
          <a:noAutofit/>
        </a:bodyPr>
        <a:lstStyle/>
        <a:p>
          <a:pPr marL="0" lvl="0" indent="0" algn="ctr" defTabSz="355600">
            <a:lnSpc>
              <a:spcPct val="90000"/>
            </a:lnSpc>
            <a:spcBef>
              <a:spcPct val="0"/>
            </a:spcBef>
            <a:spcAft>
              <a:spcPct val="35000"/>
            </a:spcAft>
            <a:buNone/>
          </a:pPr>
          <a:r>
            <a:rPr kumimoji="1" lang="ja-JP" altLang="en-US" sz="800" b="1" kern="1200" dirty="0">
              <a:solidFill>
                <a:schemeClr val="tx1"/>
              </a:solidFill>
            </a:rPr>
            <a:t>アンケート票作成・調査の実施</a:t>
          </a:r>
        </a:p>
      </dsp:txBody>
      <dsp:txXfrm>
        <a:off x="192599" y="4623378"/>
        <a:ext cx="377489" cy="701089"/>
      </dsp:txXfrm>
    </dsp:sp>
    <dsp:sp modelId="{4FD85926-AA77-4A3E-9F7A-38146ED11865}">
      <dsp:nvSpPr>
        <dsp:cNvPr id="0" name=""/>
        <dsp:cNvSpPr/>
      </dsp:nvSpPr>
      <dsp:spPr>
        <a:xfrm rot="5400000">
          <a:off x="-151328" y="5290415"/>
          <a:ext cx="1078578" cy="701089"/>
        </a:xfrm>
        <a:prstGeom prst="chevron">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32004" tIns="21336" rIns="10668" bIns="21336" numCol="1" spcCol="1270" anchor="ctr" anchorCtr="0">
          <a:noAutofit/>
        </a:bodyPr>
        <a:lstStyle/>
        <a:p>
          <a:pPr marL="0" lvl="0" indent="0" algn="ctr" defTabSz="355600">
            <a:lnSpc>
              <a:spcPct val="90000"/>
            </a:lnSpc>
            <a:spcBef>
              <a:spcPct val="0"/>
            </a:spcBef>
            <a:spcAft>
              <a:spcPct val="35000"/>
            </a:spcAft>
            <a:buNone/>
          </a:pPr>
          <a:r>
            <a:rPr kumimoji="1" lang="ja-JP" altLang="en-US" sz="800" b="1" kern="1200" dirty="0">
              <a:solidFill>
                <a:schemeClr val="tx1"/>
              </a:solidFill>
            </a:rPr>
            <a:t>集計・分析・報告書作成</a:t>
          </a:r>
        </a:p>
      </dsp:txBody>
      <dsp:txXfrm>
        <a:off x="199217" y="5290416"/>
        <a:ext cx="377489" cy="70108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27293C-C0D6-4F8C-A60C-A2ADE3D26137}">
      <dsp:nvSpPr>
        <dsp:cNvPr id="0" name=""/>
        <dsp:cNvSpPr/>
      </dsp:nvSpPr>
      <dsp:spPr>
        <a:xfrm>
          <a:off x="2195227" y="523"/>
          <a:ext cx="1177131" cy="117713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kumimoji="1" lang="en-US" altLang="ja-JP" sz="1500" b="1" kern="1200" dirty="0"/>
            <a:t>Plan</a:t>
          </a:r>
        </a:p>
        <a:p>
          <a:pPr marL="0" lvl="0" indent="0" algn="ctr" defTabSz="666750">
            <a:lnSpc>
              <a:spcPct val="90000"/>
            </a:lnSpc>
            <a:spcBef>
              <a:spcPct val="0"/>
            </a:spcBef>
            <a:spcAft>
              <a:spcPct val="35000"/>
            </a:spcAft>
            <a:buNone/>
          </a:pPr>
          <a:r>
            <a:rPr kumimoji="1" lang="ja-JP" altLang="en-US" sz="1500" b="1" kern="1200" dirty="0"/>
            <a:t>（計画）</a:t>
          </a:r>
        </a:p>
      </dsp:txBody>
      <dsp:txXfrm>
        <a:off x="2367614" y="172910"/>
        <a:ext cx="832357" cy="832357"/>
      </dsp:txXfrm>
    </dsp:sp>
    <dsp:sp modelId="{205E401D-8465-4B3E-935D-577F71099ADF}">
      <dsp:nvSpPr>
        <dsp:cNvPr id="0" name=""/>
        <dsp:cNvSpPr/>
      </dsp:nvSpPr>
      <dsp:spPr>
        <a:xfrm rot="2700000">
          <a:off x="3245997" y="1009126"/>
          <a:ext cx="312948" cy="39728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kumimoji="1" lang="ja-JP" altLang="en-US" sz="1200" b="1" kern="1200"/>
        </a:p>
      </dsp:txBody>
      <dsp:txXfrm>
        <a:off x="3259746" y="1055389"/>
        <a:ext cx="219064" cy="238369"/>
      </dsp:txXfrm>
    </dsp:sp>
    <dsp:sp modelId="{4B64FECB-89EE-4EE3-988F-88A46085EAF2}">
      <dsp:nvSpPr>
        <dsp:cNvPr id="0" name=""/>
        <dsp:cNvSpPr/>
      </dsp:nvSpPr>
      <dsp:spPr>
        <a:xfrm>
          <a:off x="3445109" y="1250405"/>
          <a:ext cx="1177131" cy="117713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kumimoji="1" lang="en-US" altLang="ja-JP" sz="1500" b="1" kern="1200" dirty="0"/>
            <a:t>Do</a:t>
          </a:r>
        </a:p>
        <a:p>
          <a:pPr marL="0" lvl="0" indent="0" algn="ctr" defTabSz="666750">
            <a:lnSpc>
              <a:spcPct val="90000"/>
            </a:lnSpc>
            <a:spcBef>
              <a:spcPct val="0"/>
            </a:spcBef>
            <a:spcAft>
              <a:spcPct val="35000"/>
            </a:spcAft>
            <a:buNone/>
          </a:pPr>
          <a:r>
            <a:rPr kumimoji="1" lang="ja-JP" altLang="en-US" sz="1500" b="1" kern="1200" dirty="0"/>
            <a:t>（実行）</a:t>
          </a:r>
        </a:p>
      </dsp:txBody>
      <dsp:txXfrm>
        <a:off x="3617496" y="1422792"/>
        <a:ext cx="832357" cy="832357"/>
      </dsp:txXfrm>
    </dsp:sp>
    <dsp:sp modelId="{36444934-3511-4729-AFC9-8A804DF0A7D0}">
      <dsp:nvSpPr>
        <dsp:cNvPr id="0" name=""/>
        <dsp:cNvSpPr/>
      </dsp:nvSpPr>
      <dsp:spPr>
        <a:xfrm rot="8100000">
          <a:off x="3258523" y="2259008"/>
          <a:ext cx="312948" cy="39728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kumimoji="1" lang="ja-JP" altLang="en-US" sz="1200" b="1" kern="1200"/>
        </a:p>
      </dsp:txBody>
      <dsp:txXfrm rot="10800000">
        <a:off x="3338658" y="2305271"/>
        <a:ext cx="219064" cy="238369"/>
      </dsp:txXfrm>
    </dsp:sp>
    <dsp:sp modelId="{07DEE9F6-2173-4D36-AC90-CE4C9723053A}">
      <dsp:nvSpPr>
        <dsp:cNvPr id="0" name=""/>
        <dsp:cNvSpPr/>
      </dsp:nvSpPr>
      <dsp:spPr>
        <a:xfrm>
          <a:off x="2195227" y="2500287"/>
          <a:ext cx="1177131" cy="117713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kumimoji="1" lang="en-US" altLang="ja-JP" sz="1500" b="1" kern="1200" dirty="0"/>
            <a:t>Check</a:t>
          </a:r>
        </a:p>
        <a:p>
          <a:pPr marL="0" lvl="0" indent="0" algn="ctr" defTabSz="666750">
            <a:lnSpc>
              <a:spcPct val="90000"/>
            </a:lnSpc>
            <a:spcBef>
              <a:spcPct val="0"/>
            </a:spcBef>
            <a:spcAft>
              <a:spcPct val="35000"/>
            </a:spcAft>
            <a:buNone/>
          </a:pPr>
          <a:r>
            <a:rPr kumimoji="1" lang="ja-JP" altLang="en-US" sz="1500" b="1" kern="1200" dirty="0"/>
            <a:t>（点検）</a:t>
          </a:r>
        </a:p>
      </dsp:txBody>
      <dsp:txXfrm>
        <a:off x="2367614" y="2672674"/>
        <a:ext cx="832357" cy="832357"/>
      </dsp:txXfrm>
    </dsp:sp>
    <dsp:sp modelId="{5E8209AC-52E2-4B52-8A79-D3DB7A11AA46}">
      <dsp:nvSpPr>
        <dsp:cNvPr id="0" name=""/>
        <dsp:cNvSpPr/>
      </dsp:nvSpPr>
      <dsp:spPr>
        <a:xfrm rot="13500000">
          <a:off x="2008641" y="2271534"/>
          <a:ext cx="312948" cy="39728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kumimoji="1" lang="ja-JP" altLang="en-US" sz="1200" b="1" kern="1200"/>
        </a:p>
      </dsp:txBody>
      <dsp:txXfrm rot="10800000">
        <a:off x="2088776" y="2384183"/>
        <a:ext cx="219064" cy="238369"/>
      </dsp:txXfrm>
    </dsp:sp>
    <dsp:sp modelId="{D7057E9C-406E-4B81-80A9-1C25BD10D672}">
      <dsp:nvSpPr>
        <dsp:cNvPr id="0" name=""/>
        <dsp:cNvSpPr/>
      </dsp:nvSpPr>
      <dsp:spPr>
        <a:xfrm>
          <a:off x="945345" y="1250405"/>
          <a:ext cx="1177131" cy="117713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kumimoji="1" lang="en-US" altLang="ja-JP" sz="1500" b="1" kern="1200" dirty="0"/>
            <a:t>Action</a:t>
          </a:r>
        </a:p>
        <a:p>
          <a:pPr marL="0" lvl="0" indent="0" algn="ctr" defTabSz="666750">
            <a:lnSpc>
              <a:spcPct val="90000"/>
            </a:lnSpc>
            <a:spcBef>
              <a:spcPct val="0"/>
            </a:spcBef>
            <a:spcAft>
              <a:spcPct val="35000"/>
            </a:spcAft>
            <a:buNone/>
          </a:pPr>
          <a:r>
            <a:rPr kumimoji="1" lang="ja-JP" altLang="en-US" sz="1500" b="1" kern="1200" dirty="0"/>
            <a:t>（改善）</a:t>
          </a:r>
        </a:p>
      </dsp:txBody>
      <dsp:txXfrm>
        <a:off x="1117732" y="1422792"/>
        <a:ext cx="832357" cy="832357"/>
      </dsp:txXfrm>
    </dsp:sp>
    <dsp:sp modelId="{CA812D72-6796-4862-AF8E-52E3B52C2407}">
      <dsp:nvSpPr>
        <dsp:cNvPr id="0" name=""/>
        <dsp:cNvSpPr/>
      </dsp:nvSpPr>
      <dsp:spPr>
        <a:xfrm rot="18900000">
          <a:off x="1996115" y="1021652"/>
          <a:ext cx="312948" cy="39728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kumimoji="1" lang="ja-JP" altLang="en-US" sz="1200" b="1" kern="1200"/>
        </a:p>
      </dsp:txBody>
      <dsp:txXfrm>
        <a:off x="2009864" y="1134301"/>
        <a:ext cx="219064" cy="238369"/>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2"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l" eaLnBrk="0" hangingPunct="0">
              <a:defRPr sz="1200"/>
            </a:lvl1pPr>
          </a:lstStyle>
          <a:p>
            <a:pPr>
              <a:defRPr/>
            </a:pPr>
            <a:endParaRPr lang="en-US" altLang="ja-JP"/>
          </a:p>
        </p:txBody>
      </p:sp>
      <p:sp>
        <p:nvSpPr>
          <p:cNvPr id="61443" name="Rectangle 3"/>
          <p:cNvSpPr>
            <a:spLocks noGrp="1" noChangeArrowheads="1"/>
          </p:cNvSpPr>
          <p:nvPr>
            <p:ph type="dt" sz="quarter" idx="1"/>
          </p:nvPr>
        </p:nvSpPr>
        <p:spPr bwMode="auto">
          <a:xfrm>
            <a:off x="3884816"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r" eaLnBrk="0" hangingPunct="0">
              <a:defRPr sz="1200"/>
            </a:lvl1pPr>
          </a:lstStyle>
          <a:p>
            <a:pPr>
              <a:defRPr/>
            </a:pPr>
            <a:fld id="{A9B5D7B2-11EC-47BA-8B07-DAD2788A1366}" type="datetimeFigureOut">
              <a:rPr lang="ja-JP" altLang="en-US"/>
              <a:pPr>
                <a:defRPr/>
              </a:pPr>
              <a:t>2021/1/19</a:t>
            </a:fld>
            <a:endParaRPr lang="en-US" altLang="ja-JP"/>
          </a:p>
        </p:txBody>
      </p:sp>
      <p:sp>
        <p:nvSpPr>
          <p:cNvPr id="61444" name="Rectangle 4"/>
          <p:cNvSpPr>
            <a:spLocks noGrp="1" noChangeArrowheads="1"/>
          </p:cNvSpPr>
          <p:nvPr>
            <p:ph type="ftr" sz="quarter" idx="2"/>
          </p:nvPr>
        </p:nvSpPr>
        <p:spPr bwMode="auto">
          <a:xfrm>
            <a:off x="2"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l" eaLnBrk="0" hangingPunct="0">
              <a:defRPr sz="1200"/>
            </a:lvl1pPr>
          </a:lstStyle>
          <a:p>
            <a:pPr>
              <a:defRPr/>
            </a:pPr>
            <a:endParaRPr lang="en-US" altLang="ja-JP"/>
          </a:p>
        </p:txBody>
      </p:sp>
      <p:sp>
        <p:nvSpPr>
          <p:cNvPr id="61445" name="Rectangle 5"/>
          <p:cNvSpPr>
            <a:spLocks noGrp="1" noChangeArrowheads="1"/>
          </p:cNvSpPr>
          <p:nvPr>
            <p:ph type="sldNum" sz="quarter" idx="3"/>
          </p:nvPr>
        </p:nvSpPr>
        <p:spPr bwMode="auto">
          <a:xfrm>
            <a:off x="3884816"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r" eaLnBrk="0" hangingPunct="0">
              <a:defRPr sz="1200"/>
            </a:lvl1pPr>
          </a:lstStyle>
          <a:p>
            <a:pPr>
              <a:defRPr/>
            </a:pPr>
            <a:fld id="{20A3F886-12BB-41A7-9039-6BEC7A08590E}" type="slidenum">
              <a:rPr lang="ja-JP" altLang="en-US"/>
              <a:pPr>
                <a:defRPr/>
              </a:pPr>
              <a:t>‹#›</a:t>
            </a:fld>
            <a:endParaRPr lang="en-US" altLang="ja-JP"/>
          </a:p>
        </p:txBody>
      </p:sp>
    </p:spTree>
    <p:extLst>
      <p:ext uri="{BB962C8B-B14F-4D97-AF65-F5344CB8AC3E}">
        <p14:creationId xmlns:p14="http://schemas.microsoft.com/office/powerpoint/2010/main" val="32296390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2"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l">
              <a:defRPr sz="1200"/>
            </a:lvl1pPr>
          </a:lstStyle>
          <a:p>
            <a:pPr>
              <a:defRPr/>
            </a:pPr>
            <a:endParaRPr lang="en-US" altLang="ja-JP"/>
          </a:p>
        </p:txBody>
      </p:sp>
      <p:sp>
        <p:nvSpPr>
          <p:cNvPr id="6147" name="Rectangle 3"/>
          <p:cNvSpPr>
            <a:spLocks noGrp="1" noChangeArrowheads="1"/>
          </p:cNvSpPr>
          <p:nvPr>
            <p:ph type="dt" idx="1"/>
          </p:nvPr>
        </p:nvSpPr>
        <p:spPr bwMode="auto">
          <a:xfrm>
            <a:off x="3884816"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r">
              <a:defRPr sz="1200"/>
            </a:lvl1pPr>
          </a:lstStyle>
          <a:p>
            <a:pPr>
              <a:defRPr/>
            </a:pPr>
            <a:endParaRPr lang="en-US" altLang="ja-JP"/>
          </a:p>
        </p:txBody>
      </p:sp>
      <p:sp>
        <p:nvSpPr>
          <p:cNvPr id="22532" name="Rectangle 4"/>
          <p:cNvSpPr>
            <a:spLocks noGrp="1" noRot="1" noChangeAspect="1" noChangeArrowheads="1" noTextEdit="1"/>
          </p:cNvSpPr>
          <p:nvPr>
            <p:ph type="sldImg" idx="2"/>
          </p:nvPr>
        </p:nvSpPr>
        <p:spPr bwMode="auto">
          <a:xfrm>
            <a:off x="962025" y="741363"/>
            <a:ext cx="4935538" cy="3702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686123" y="4690308"/>
            <a:ext cx="5485760" cy="4442703"/>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150" name="Rectangle 6"/>
          <p:cNvSpPr>
            <a:spLocks noGrp="1" noChangeArrowheads="1"/>
          </p:cNvSpPr>
          <p:nvPr>
            <p:ph type="ftr" sz="quarter" idx="4"/>
          </p:nvPr>
        </p:nvSpPr>
        <p:spPr bwMode="auto">
          <a:xfrm>
            <a:off x="2"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l">
              <a:defRPr sz="1200"/>
            </a:lvl1pPr>
          </a:lstStyle>
          <a:p>
            <a:pPr>
              <a:defRPr/>
            </a:pPr>
            <a:endParaRPr lang="en-US" altLang="ja-JP"/>
          </a:p>
        </p:txBody>
      </p:sp>
      <p:sp>
        <p:nvSpPr>
          <p:cNvPr id="6151" name="Rectangle 7"/>
          <p:cNvSpPr>
            <a:spLocks noGrp="1" noChangeArrowheads="1"/>
          </p:cNvSpPr>
          <p:nvPr>
            <p:ph type="sldNum" sz="quarter" idx="5"/>
          </p:nvPr>
        </p:nvSpPr>
        <p:spPr bwMode="auto">
          <a:xfrm>
            <a:off x="3884816"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r">
              <a:defRPr sz="1200"/>
            </a:lvl1pPr>
          </a:lstStyle>
          <a:p>
            <a:pPr>
              <a:defRPr/>
            </a:pPr>
            <a:fld id="{32E55AFE-6899-41F3-A97F-4875B8A008F3}" type="slidenum">
              <a:rPr lang="en-US" altLang="ja-JP"/>
              <a:pPr>
                <a:defRPr/>
              </a:pPr>
              <a:t>‹#›</a:t>
            </a:fld>
            <a:endParaRPr lang="en-US" altLang="ja-JP"/>
          </a:p>
        </p:txBody>
      </p:sp>
    </p:spTree>
    <p:extLst>
      <p:ext uri="{BB962C8B-B14F-4D97-AF65-F5344CB8AC3E}">
        <p14:creationId xmlns:p14="http://schemas.microsoft.com/office/powerpoint/2010/main" val="24712871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2792A2AE-FD88-431D-9599-A4694DF593A3}" type="slidenum">
              <a:rPr lang="en-US" altLang="ja-JP" smtClean="0">
                <a:ea typeface="ＭＳ Ｐゴシック" pitchFamily="50" charset="-128"/>
              </a:rPr>
              <a:pPr algn="r" eaLnBrk="1" hangingPunct="1">
                <a:spcBef>
                  <a:spcPct val="0"/>
                </a:spcBef>
              </a:pPr>
              <a:t>0</a:t>
            </a:fld>
            <a:endParaRPr lang="en-US" altLang="ja-JP" dirty="0">
              <a:ea typeface="ＭＳ Ｐゴシック" pitchFamily="50" charset="-128"/>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264325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8013828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1445889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1529375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5785475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1134635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7931017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9187566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7364541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3213001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928735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1124774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1313050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0377202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271363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9675331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6311490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4358214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1345690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18285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1468400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5660760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5789884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1228605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39814152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7286789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5151852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1529375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8299587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1134635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6311505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506867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91605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1594393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7679695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1274695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タイトル スライド">
    <p:spTree>
      <p:nvGrpSpPr>
        <p:cNvPr id="1" name=""/>
        <p:cNvGrpSpPr/>
        <p:nvPr/>
      </p:nvGrpSpPr>
      <p:grpSpPr>
        <a:xfrm>
          <a:off x="0" y="0"/>
          <a:ext cx="0" cy="0"/>
          <a:chOff x="0" y="0"/>
          <a:chExt cx="0" cy="0"/>
        </a:xfrm>
      </p:grpSpPr>
      <p:sp>
        <p:nvSpPr>
          <p:cNvPr id="6" name="日付プレースホルダ 3"/>
          <p:cNvSpPr>
            <a:spLocks noGrp="1"/>
          </p:cNvSpPr>
          <p:nvPr>
            <p:ph type="dt" sz="half" idx="10"/>
          </p:nvPr>
        </p:nvSpPr>
        <p:spPr>
          <a:xfrm>
            <a:off x="457200" y="6245225"/>
            <a:ext cx="2133600" cy="476250"/>
          </a:xfrm>
        </p:spPr>
        <p:txBody>
          <a:bodyPr/>
          <a:lstStyle>
            <a:lvl1pPr>
              <a:defRPr/>
            </a:lvl1pPr>
          </a:lstStyle>
          <a:p>
            <a:pPr>
              <a:defRPr/>
            </a:pPr>
            <a:endParaRPr lang="ja-JP" altLang="en-US" dirty="0"/>
          </a:p>
        </p:txBody>
      </p:sp>
      <p:cxnSp>
        <p:nvCxnSpPr>
          <p:cNvPr id="7" name="直線コネクタ 6">
            <a:extLst>
              <a:ext uri="{FF2B5EF4-FFF2-40B4-BE49-F238E27FC236}">
                <a16:creationId xmlns:a16="http://schemas.microsoft.com/office/drawing/2014/main" id="{7222D2C6-C92D-4C54-9C6C-5C9F7B0243E9}"/>
              </a:ext>
            </a:extLst>
          </p:cNvPr>
          <p:cNvCxnSpPr>
            <a:cxnSpLocks noChangeShapeType="1"/>
          </p:cNvCxnSpPr>
          <p:nvPr userDrawn="1"/>
        </p:nvCxnSpPr>
        <p:spPr bwMode="auto">
          <a:xfrm>
            <a:off x="0" y="4293096"/>
            <a:ext cx="8693150" cy="0"/>
          </a:xfrm>
          <a:prstGeom prst="line">
            <a:avLst/>
          </a:prstGeom>
          <a:noFill/>
          <a:ln w="28575" algn="ctr">
            <a:solidFill>
              <a:schemeClr val="accent2"/>
            </a:solidFill>
            <a:round/>
            <a:headEnd/>
            <a:tailEnd/>
          </a:ln>
          <a:extLst>
            <a:ext uri="{909E8E84-426E-40DD-AFC4-6F175D3DCCD1}">
              <a14:hiddenFill xmlns:a14="http://schemas.microsoft.com/office/drawing/2010/main">
                <a:noFill/>
              </a14:hiddenFill>
            </a:ext>
          </a:extLst>
        </p:spPr>
      </p:cxnSp>
      <p:cxnSp>
        <p:nvCxnSpPr>
          <p:cNvPr id="8" name="直線コネクタ 7">
            <a:extLst>
              <a:ext uri="{FF2B5EF4-FFF2-40B4-BE49-F238E27FC236}">
                <a16:creationId xmlns:a16="http://schemas.microsoft.com/office/drawing/2014/main" id="{CD7A287B-4818-45E5-82EC-2B37B8559C38}"/>
              </a:ext>
            </a:extLst>
          </p:cNvPr>
          <p:cNvCxnSpPr>
            <a:cxnSpLocks noChangeShapeType="1"/>
          </p:cNvCxnSpPr>
          <p:nvPr userDrawn="1"/>
        </p:nvCxnSpPr>
        <p:spPr bwMode="auto">
          <a:xfrm>
            <a:off x="-14288" y="4364534"/>
            <a:ext cx="8574088" cy="0"/>
          </a:xfrm>
          <a:prstGeom prst="line">
            <a:avLst/>
          </a:prstGeom>
          <a:noFill/>
          <a:ln w="28575" algn="ctr">
            <a:solidFill>
              <a:schemeClr val="accent5"/>
            </a:solidFill>
            <a:round/>
            <a:headEnd/>
            <a:tailEnd/>
          </a:ln>
        </p:spPr>
      </p:cxnSp>
      <p:cxnSp>
        <p:nvCxnSpPr>
          <p:cNvPr id="9" name="直線コネクタ 8">
            <a:extLst>
              <a:ext uri="{FF2B5EF4-FFF2-40B4-BE49-F238E27FC236}">
                <a16:creationId xmlns:a16="http://schemas.microsoft.com/office/drawing/2014/main" id="{433E1045-7D53-4D02-A131-1DB14B6D473F}"/>
              </a:ext>
            </a:extLst>
          </p:cNvPr>
          <p:cNvCxnSpPr>
            <a:cxnSpLocks noChangeShapeType="1"/>
          </p:cNvCxnSpPr>
          <p:nvPr userDrawn="1"/>
        </p:nvCxnSpPr>
        <p:spPr bwMode="auto">
          <a:xfrm>
            <a:off x="0" y="4435971"/>
            <a:ext cx="8426450" cy="0"/>
          </a:xfrm>
          <a:prstGeom prst="line">
            <a:avLst/>
          </a:prstGeom>
          <a:noFill/>
          <a:ln w="28575" algn="ctr">
            <a:solidFill>
              <a:schemeClr val="accent5"/>
            </a:solidFill>
            <a:round/>
            <a:headEnd/>
            <a:tailEnd/>
          </a:ln>
        </p:spPr>
      </p:cxnSp>
      <p:sp>
        <p:nvSpPr>
          <p:cNvPr id="13" name="スライド番号プレースホルダ 5">
            <a:extLst>
              <a:ext uri="{FF2B5EF4-FFF2-40B4-BE49-F238E27FC236}">
                <a16:creationId xmlns:a16="http://schemas.microsoft.com/office/drawing/2014/main" id="{D49CDE9B-F5C2-4A0D-B5AF-4A3409D79DD4}"/>
              </a:ext>
            </a:extLst>
          </p:cNvPr>
          <p:cNvSpPr>
            <a:spLocks noGrp="1"/>
          </p:cNvSpPr>
          <p:nvPr>
            <p:ph type="sldNum" sz="quarter" idx="12"/>
          </p:nvPr>
        </p:nvSpPr>
        <p:spPr>
          <a:xfrm>
            <a:off x="8423275" y="6492875"/>
            <a:ext cx="720725" cy="365125"/>
          </a:xfrm>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32903742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A466A8FD-243E-4077-B62B-AF8657898FF4}" type="slidenum">
              <a:rPr lang="ja-JP" altLang="en-US"/>
              <a:pPr>
                <a:defRPr/>
              </a:pPr>
              <a:t>‹#›</a:t>
            </a:fld>
            <a:endParaRPr lang="ja-JP" altLang="en-US"/>
          </a:p>
        </p:txBody>
      </p:sp>
    </p:spTree>
    <p:extLst>
      <p:ext uri="{BB962C8B-B14F-4D97-AF65-F5344CB8AC3E}">
        <p14:creationId xmlns:p14="http://schemas.microsoft.com/office/powerpoint/2010/main" val="996261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7A6172F-DEF7-441A-824B-771C933C8286}" type="slidenum">
              <a:rPr lang="ja-JP" altLang="en-US"/>
              <a:pPr>
                <a:defRPr/>
              </a:pPr>
              <a:t>‹#›</a:t>
            </a:fld>
            <a:endParaRPr lang="ja-JP" altLang="en-US"/>
          </a:p>
        </p:txBody>
      </p:sp>
    </p:spTree>
    <p:extLst>
      <p:ext uri="{BB962C8B-B14F-4D97-AF65-F5344CB8AC3E}">
        <p14:creationId xmlns:p14="http://schemas.microsoft.com/office/powerpoint/2010/main" val="26801960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0"/>
            <a:ext cx="2286000" cy="557847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0" y="0"/>
            <a:ext cx="6705600" cy="557847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45294FDB-DB27-4703-81FB-A167754BB805}" type="slidenum">
              <a:rPr lang="ja-JP" altLang="en-US"/>
              <a:pPr>
                <a:defRPr/>
              </a:pPr>
              <a:t>‹#›</a:t>
            </a:fld>
            <a:endParaRPr lang="ja-JP" altLang="en-US"/>
          </a:p>
        </p:txBody>
      </p:sp>
    </p:spTree>
    <p:extLst>
      <p:ext uri="{BB962C8B-B14F-4D97-AF65-F5344CB8AC3E}">
        <p14:creationId xmlns:p14="http://schemas.microsoft.com/office/powerpoint/2010/main" val="2987825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正方形/長方形 3"/>
          <p:cNvSpPr/>
          <p:nvPr/>
        </p:nvSpPr>
        <p:spPr>
          <a:xfrm>
            <a:off x="4572000" y="3573463"/>
            <a:ext cx="4572000" cy="1428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 name="正方形/長方形 4"/>
          <p:cNvSpPr/>
          <p:nvPr/>
        </p:nvSpPr>
        <p:spPr>
          <a:xfrm>
            <a:off x="0" y="3573463"/>
            <a:ext cx="4572000" cy="1428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125" name="タイトル プレースホルダ 1"/>
          <p:cNvSpPr>
            <a:spLocks noGrp="1"/>
          </p:cNvSpPr>
          <p:nvPr>
            <p:ph type="ctrTitle"/>
          </p:nvPr>
        </p:nvSpPr>
        <p:spPr>
          <a:xfrm>
            <a:off x="685800" y="1916113"/>
            <a:ext cx="7772400" cy="1470025"/>
          </a:xfrm>
        </p:spPr>
        <p:txBody>
          <a:bodyPr anchor="b"/>
          <a:lstStyle>
            <a:lvl1pPr algn="ctr">
              <a:defRPr sz="3200"/>
            </a:lvl1pPr>
          </a:lstStyle>
          <a:p>
            <a:r>
              <a:rPr lang="ja-JP" altLang="en-US"/>
              <a:t>マスタ タイトルの書式設定</a:t>
            </a:r>
          </a:p>
        </p:txBody>
      </p:sp>
      <p:sp>
        <p:nvSpPr>
          <p:cNvPr id="5126" name="テキスト プレースホルダ 2"/>
          <p:cNvSpPr>
            <a:spLocks noGrp="1"/>
          </p:cNvSpPr>
          <p:nvPr>
            <p:ph type="subTitle" idx="1"/>
          </p:nvPr>
        </p:nvSpPr>
        <p:spPr>
          <a:xfrm>
            <a:off x="1371600" y="3886200"/>
            <a:ext cx="6400800" cy="1752600"/>
          </a:xfrm>
        </p:spPr>
        <p:txBody>
          <a:bodyPr/>
          <a:lstStyle>
            <a:lvl1pPr marL="0" indent="0" algn="ctr">
              <a:buFont typeface="Arial" charset="0"/>
              <a:buNone/>
              <a:defRPr/>
            </a:lvl1pPr>
          </a:lstStyle>
          <a:p>
            <a:r>
              <a:rPr lang="ja-JP" altLang="en-US"/>
              <a:t>マスタ サブタイトルの書式設定</a:t>
            </a:r>
          </a:p>
        </p:txBody>
      </p:sp>
      <p:sp>
        <p:nvSpPr>
          <p:cNvPr id="6" name="日付プレースホルダ 3"/>
          <p:cNvSpPr>
            <a:spLocks noGrp="1"/>
          </p:cNvSpPr>
          <p:nvPr>
            <p:ph type="dt" sz="half" idx="10"/>
          </p:nvPr>
        </p:nvSpPr>
        <p:spPr>
          <a:xfrm>
            <a:off x="457200" y="6245225"/>
            <a:ext cx="2133600" cy="476250"/>
          </a:xfrm>
        </p:spPr>
        <p:txBody>
          <a:bodyPr/>
          <a:lstStyle>
            <a:lvl1pPr>
              <a:defRPr/>
            </a:lvl1pPr>
          </a:lstStyle>
          <a:p>
            <a:pPr>
              <a:defRPr/>
            </a:pPr>
            <a:endParaRPr lang="ja-JP" altLang="en-US" dirty="0"/>
          </a:p>
        </p:txBody>
      </p:sp>
      <p:sp>
        <p:nvSpPr>
          <p:cNvPr id="7" name="スライド番号プレースホルダ 5">
            <a:extLst>
              <a:ext uri="{FF2B5EF4-FFF2-40B4-BE49-F238E27FC236}">
                <a16:creationId xmlns:a16="http://schemas.microsoft.com/office/drawing/2014/main" id="{0FB089B3-C0DA-4DF2-8B3A-1DFD62159E9B}"/>
              </a:ext>
            </a:extLst>
          </p:cNvPr>
          <p:cNvSpPr>
            <a:spLocks noGrp="1"/>
          </p:cNvSpPr>
          <p:nvPr>
            <p:ph type="sldNum" sz="quarter" idx="12"/>
          </p:nvPr>
        </p:nvSpPr>
        <p:spPr>
          <a:xfrm>
            <a:off x="8423275" y="6492875"/>
            <a:ext cx="720725" cy="365125"/>
          </a:xfrm>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38255463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442266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CE7D0AE-9E03-46D1-A315-852BA605F826}" type="slidenum">
              <a:rPr lang="ja-JP" altLang="en-US"/>
              <a:pPr>
                <a:defRPr/>
              </a:pPr>
              <a:t>‹#›</a:t>
            </a:fld>
            <a:endParaRPr lang="ja-JP" altLang="en-US"/>
          </a:p>
        </p:txBody>
      </p:sp>
    </p:spTree>
    <p:extLst>
      <p:ext uri="{BB962C8B-B14F-4D97-AF65-F5344CB8AC3E}">
        <p14:creationId xmlns:p14="http://schemas.microsoft.com/office/powerpoint/2010/main" val="3739876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6279818-8D6A-4348-9850-BF174C0306B5}" type="slidenum">
              <a:rPr lang="ja-JP" altLang="en-US"/>
              <a:pPr>
                <a:defRPr/>
              </a:pPr>
              <a:t>‹#›</a:t>
            </a:fld>
            <a:endParaRPr lang="ja-JP" altLang="en-US"/>
          </a:p>
        </p:txBody>
      </p:sp>
    </p:spTree>
    <p:extLst>
      <p:ext uri="{BB962C8B-B14F-4D97-AF65-F5344CB8AC3E}">
        <p14:creationId xmlns:p14="http://schemas.microsoft.com/office/powerpoint/2010/main" val="1191008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6785D233-20F8-46A4-8E13-096D2BEC4925}" type="slidenum">
              <a:rPr lang="ja-JP" altLang="en-US"/>
              <a:pPr>
                <a:defRPr/>
              </a:pPr>
              <a:t>‹#›</a:t>
            </a:fld>
            <a:endParaRPr lang="ja-JP" altLang="en-US"/>
          </a:p>
        </p:txBody>
      </p:sp>
    </p:spTree>
    <p:extLst>
      <p:ext uri="{BB962C8B-B14F-4D97-AF65-F5344CB8AC3E}">
        <p14:creationId xmlns:p14="http://schemas.microsoft.com/office/powerpoint/2010/main" val="2477091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0D9EE06-72B7-4E05-9460-672836B4F31B}" type="slidenum">
              <a:rPr lang="ja-JP" altLang="en-US"/>
              <a:pPr>
                <a:defRPr/>
              </a:pPr>
              <a:t>‹#›</a:t>
            </a:fld>
            <a:endParaRPr lang="ja-JP" altLang="en-US"/>
          </a:p>
        </p:txBody>
      </p:sp>
    </p:spTree>
    <p:extLst>
      <p:ext uri="{BB962C8B-B14F-4D97-AF65-F5344CB8AC3E}">
        <p14:creationId xmlns:p14="http://schemas.microsoft.com/office/powerpoint/2010/main" val="1700658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CECA4364-EDBA-46AC-9496-BEE3D04CE7A5}" type="slidenum">
              <a:rPr lang="ja-JP" altLang="en-US"/>
              <a:pPr>
                <a:defRPr/>
              </a:pPr>
              <a:t>‹#›</a:t>
            </a:fld>
            <a:endParaRPr lang="ja-JP" altLang="en-US"/>
          </a:p>
        </p:txBody>
      </p:sp>
    </p:spTree>
    <p:extLst>
      <p:ext uri="{BB962C8B-B14F-4D97-AF65-F5344CB8AC3E}">
        <p14:creationId xmlns:p14="http://schemas.microsoft.com/office/powerpoint/2010/main" val="3703263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8BA20A48-7172-452F-BD7A-EFF61CDF8657}" type="slidenum">
              <a:rPr lang="ja-JP" altLang="en-US"/>
              <a:pPr>
                <a:defRPr/>
              </a:pPr>
              <a:t>‹#›</a:t>
            </a:fld>
            <a:endParaRPr lang="ja-JP" altLang="en-US"/>
          </a:p>
        </p:txBody>
      </p:sp>
    </p:spTree>
    <p:extLst>
      <p:ext uri="{BB962C8B-B14F-4D97-AF65-F5344CB8AC3E}">
        <p14:creationId xmlns:p14="http://schemas.microsoft.com/office/powerpoint/2010/main" val="1886569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026" name="直線コネクタ 6"/>
          <p:cNvCxnSpPr>
            <a:cxnSpLocks noChangeShapeType="1"/>
          </p:cNvCxnSpPr>
          <p:nvPr/>
        </p:nvCxnSpPr>
        <p:spPr bwMode="auto">
          <a:xfrm>
            <a:off x="0" y="549275"/>
            <a:ext cx="8693150" cy="0"/>
          </a:xfrm>
          <a:prstGeom prst="line">
            <a:avLst/>
          </a:prstGeom>
          <a:noFill/>
          <a:ln w="28575" algn="ctr">
            <a:solidFill>
              <a:schemeClr val="accent2"/>
            </a:solidFill>
            <a:round/>
            <a:headEnd/>
            <a:tailEnd/>
          </a:ln>
          <a:extLst>
            <a:ext uri="{909E8E84-426E-40DD-AFC4-6F175D3DCCD1}">
              <a14:hiddenFill xmlns:a14="http://schemas.microsoft.com/office/drawing/2010/main">
                <a:noFill/>
              </a14:hiddenFill>
            </a:ext>
          </a:extLst>
        </p:spPr>
      </p:cxnSp>
      <p:cxnSp>
        <p:nvCxnSpPr>
          <p:cNvPr id="1027" name="直線コネクタ 7"/>
          <p:cNvCxnSpPr>
            <a:cxnSpLocks noChangeShapeType="1"/>
          </p:cNvCxnSpPr>
          <p:nvPr/>
        </p:nvCxnSpPr>
        <p:spPr bwMode="auto">
          <a:xfrm>
            <a:off x="-14288" y="620713"/>
            <a:ext cx="8574088" cy="0"/>
          </a:xfrm>
          <a:prstGeom prst="line">
            <a:avLst/>
          </a:prstGeom>
          <a:noFill/>
          <a:ln w="28575" algn="ctr">
            <a:solidFill>
              <a:schemeClr val="accent5"/>
            </a:solidFill>
            <a:round/>
            <a:headEnd/>
            <a:tailEnd/>
          </a:ln>
        </p:spPr>
      </p:cxnSp>
      <p:cxnSp>
        <p:nvCxnSpPr>
          <p:cNvPr id="1028" name="直線コネクタ 8"/>
          <p:cNvCxnSpPr>
            <a:cxnSpLocks noChangeShapeType="1"/>
          </p:cNvCxnSpPr>
          <p:nvPr/>
        </p:nvCxnSpPr>
        <p:spPr bwMode="auto">
          <a:xfrm>
            <a:off x="0" y="692150"/>
            <a:ext cx="8426450" cy="0"/>
          </a:xfrm>
          <a:prstGeom prst="line">
            <a:avLst/>
          </a:prstGeom>
          <a:noFill/>
          <a:ln w="28575" algn="ctr">
            <a:solidFill>
              <a:schemeClr val="accent5"/>
            </a:solidFill>
            <a:round/>
            <a:headEnd/>
            <a:tailEnd/>
          </a:ln>
        </p:spPr>
      </p:cxnSp>
      <p:sp>
        <p:nvSpPr>
          <p:cNvPr id="1029" name="タイトル プレースホルダ 1"/>
          <p:cNvSpPr>
            <a:spLocks noGrp="1"/>
          </p:cNvSpPr>
          <p:nvPr>
            <p:ph type="title"/>
          </p:nvPr>
        </p:nvSpPr>
        <p:spPr bwMode="auto">
          <a:xfrm>
            <a:off x="0" y="0"/>
            <a:ext cx="9144000"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タイトルの書式設定</a:t>
            </a:r>
          </a:p>
        </p:txBody>
      </p:sp>
      <p:sp>
        <p:nvSpPr>
          <p:cNvPr id="1030" name="テキスト プレースホルダ 2"/>
          <p:cNvSpPr>
            <a:spLocks noGrp="1"/>
          </p:cNvSpPr>
          <p:nvPr>
            <p:ph type="body" idx="1"/>
          </p:nvPr>
        </p:nvSpPr>
        <p:spPr bwMode="auto">
          <a:xfrm>
            <a:off x="457200" y="10525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 name="日付プレースホルダ 3"/>
          <p:cNvSpPr>
            <a:spLocks noGrp="1"/>
          </p:cNvSpPr>
          <p:nvPr>
            <p:ph type="dt" sz="half" idx="2"/>
          </p:nvPr>
        </p:nvSpPr>
        <p:spPr>
          <a:xfrm>
            <a:off x="4643438" y="6492875"/>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12" name="スライド番号プレースホルダ 5"/>
          <p:cNvSpPr>
            <a:spLocks noGrp="1"/>
          </p:cNvSpPr>
          <p:nvPr>
            <p:ph type="sldNum" sz="quarter" idx="4"/>
          </p:nvPr>
        </p:nvSpPr>
        <p:spPr>
          <a:xfrm>
            <a:off x="8423275" y="6492875"/>
            <a:ext cx="720725" cy="365125"/>
          </a:xfrm>
          <a:prstGeom prst="rect">
            <a:avLst/>
          </a:prstGeom>
        </p:spPr>
        <p:txBody>
          <a:bodyPr vert="horz" lIns="91440" tIns="45720" rIns="91440" bIns="45720" rtlCol="0" anchor="b"/>
          <a:lstStyle>
            <a:lvl1pPr algn="r" fontAlgn="auto">
              <a:spcBef>
                <a:spcPts val="0"/>
              </a:spcBef>
              <a:spcAft>
                <a:spcPts val="0"/>
              </a:spcAft>
              <a:buFont typeface="+mj-lt"/>
              <a:buAutoNum type="arabicPeriod" startAt="9"/>
              <a:defRPr sz="1200">
                <a:solidFill>
                  <a:schemeClr val="tx1">
                    <a:tint val="75000"/>
                  </a:schemeClr>
                </a:solidFill>
                <a:latin typeface="+mn-lt"/>
                <a:ea typeface="+mn-ea"/>
              </a:defRPr>
            </a:lvl1pPr>
          </a:lstStyle>
          <a:p>
            <a:pPr>
              <a:buFont typeface="+mj-lt"/>
              <a:buAutoNum type="arabicPeriod" startAt="9"/>
              <a:defRPr/>
            </a:pPr>
            <a:fld id="{655BE33C-BF52-4619-A042-36DD7DEB5097}" type="slidenum">
              <a:rPr lang="ja-JP" altLang="en-US" smtClean="0"/>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4337" r:id="rId1"/>
    <p:sldLayoutId id="2147484336" r:id="rId2"/>
    <p:sldLayoutId id="2147484326" r:id="rId3"/>
    <p:sldLayoutId id="2147484327" r:id="rId4"/>
    <p:sldLayoutId id="2147484328" r:id="rId5"/>
    <p:sldLayoutId id="2147484329" r:id="rId6"/>
    <p:sldLayoutId id="2147484330" r:id="rId7"/>
    <p:sldLayoutId id="2147484331" r:id="rId8"/>
    <p:sldLayoutId id="2147484332" r:id="rId9"/>
    <p:sldLayoutId id="2147484333" r:id="rId10"/>
    <p:sldLayoutId id="2147484334" r:id="rId11"/>
    <p:sldLayoutId id="2147484335" r:id="rId12"/>
  </p:sldLayoutIdLst>
  <p:hf hdr="0" ftr="0" dt="0"/>
  <p:txStyles>
    <p:title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p:titleStyle>
    <p:bodyStyle>
      <a:lvl1pPr marL="342900" indent="-342900" algn="l" rtl="0" eaLnBrk="0" fontAlgn="base" hangingPunct="0">
        <a:spcBef>
          <a:spcPct val="20000"/>
        </a:spcBef>
        <a:spcAft>
          <a:spcPct val="0"/>
        </a:spcAft>
        <a:buFont typeface="Arial" charset="0"/>
        <a:buChar char="•"/>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kumimoji="1" sz="16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5pPr>
      <a:lvl6pPr marL="2514600" indent="-228600" algn="l" rtl="0" fontAlgn="base">
        <a:spcBef>
          <a:spcPct val="20000"/>
        </a:spcBef>
        <a:spcAft>
          <a:spcPct val="0"/>
        </a:spcAft>
        <a:buFont typeface="Arial" charset="0"/>
        <a:buChar char="»"/>
        <a:defRPr kumimoji="1" sz="1400">
          <a:solidFill>
            <a:schemeClr val="tx1"/>
          </a:solidFill>
          <a:latin typeface="+mn-lt"/>
          <a:ea typeface="+mn-ea"/>
        </a:defRPr>
      </a:lvl6pPr>
      <a:lvl7pPr marL="2971800" indent="-228600" algn="l" rtl="0" fontAlgn="base">
        <a:spcBef>
          <a:spcPct val="20000"/>
        </a:spcBef>
        <a:spcAft>
          <a:spcPct val="0"/>
        </a:spcAft>
        <a:buFont typeface="Arial" charset="0"/>
        <a:buChar char="»"/>
        <a:defRPr kumimoji="1" sz="1400">
          <a:solidFill>
            <a:schemeClr val="tx1"/>
          </a:solidFill>
          <a:latin typeface="+mn-lt"/>
          <a:ea typeface="+mn-ea"/>
        </a:defRPr>
      </a:lvl7pPr>
      <a:lvl8pPr marL="3429000" indent="-228600" algn="l" rtl="0" fontAlgn="base">
        <a:spcBef>
          <a:spcPct val="20000"/>
        </a:spcBef>
        <a:spcAft>
          <a:spcPct val="0"/>
        </a:spcAft>
        <a:buFont typeface="Arial" charset="0"/>
        <a:buChar char="»"/>
        <a:defRPr kumimoji="1" sz="1400">
          <a:solidFill>
            <a:schemeClr val="tx1"/>
          </a:solidFill>
          <a:latin typeface="+mn-lt"/>
          <a:ea typeface="+mn-ea"/>
        </a:defRPr>
      </a:lvl8pPr>
      <a:lvl9pPr marL="3886200" indent="-228600" algn="l" rtl="0" fontAlgn="base">
        <a:spcBef>
          <a:spcPct val="20000"/>
        </a:spcBef>
        <a:spcAft>
          <a:spcPct val="0"/>
        </a:spcAft>
        <a:buFont typeface="Arial" charset="0"/>
        <a:buChar char="»"/>
        <a:defRPr kumimoji="1" sz="14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4.png"/><Relationship Id="rId7" Type="http://schemas.openxmlformats.org/officeDocument/2006/relationships/diagramColors" Target="../diagrams/colors2.xml"/><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12.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a:extLst>
              <a:ext uri="{FF2B5EF4-FFF2-40B4-BE49-F238E27FC236}">
                <a16:creationId xmlns:a16="http://schemas.microsoft.com/office/drawing/2014/main" id="{E981E6F7-D665-4740-BAA9-45C2212B8D7F}"/>
              </a:ext>
            </a:extLst>
          </p:cNvPr>
          <p:cNvSpPr txBox="1">
            <a:spLocks noChangeArrowheads="1"/>
          </p:cNvSpPr>
          <p:nvPr/>
        </p:nvSpPr>
        <p:spPr bwMode="auto">
          <a:xfrm>
            <a:off x="219714" y="1916832"/>
            <a:ext cx="8642350" cy="1712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3900" b="1" kern="0" dirty="0">
                <a:latin typeface="Meiryo UI"/>
                <a:ea typeface="Meiryo UI"/>
                <a:cs typeface="Meiryo UI" pitchFamily="50" charset="-128"/>
              </a:rPr>
              <a:t>第</a:t>
            </a:r>
            <a:r>
              <a:rPr lang="en-US" altLang="ja-JP" sz="3900" b="1" kern="0" dirty="0">
                <a:latin typeface="Meiryo UI"/>
                <a:ea typeface="Meiryo UI"/>
                <a:cs typeface="Meiryo UI" pitchFamily="50" charset="-128"/>
              </a:rPr>
              <a:t>9</a:t>
            </a:r>
            <a:r>
              <a:rPr lang="ja-JP" altLang="en-US" sz="3900" b="1" kern="0" dirty="0">
                <a:latin typeface="Meiryo UI"/>
                <a:ea typeface="Meiryo UI"/>
                <a:cs typeface="Meiryo UI" pitchFamily="50" charset="-128"/>
              </a:rPr>
              <a:t>回</a:t>
            </a:r>
            <a:endParaRPr lang="en-US" altLang="ja-JP" sz="2400" b="1" kern="0" dirty="0">
              <a:latin typeface="Meiryo UI"/>
              <a:ea typeface="Meiryo UI"/>
              <a:cs typeface="Meiryo UI" pitchFamily="50" charset="-128"/>
            </a:endParaRPr>
          </a:p>
          <a:p>
            <a:r>
              <a:rPr lang="ja-JP" altLang="en-US" sz="3900" b="1" kern="0" dirty="0">
                <a:latin typeface="Meiryo UI"/>
                <a:ea typeface="Meiryo UI"/>
                <a:cs typeface="Meiryo UI" pitchFamily="50" charset="-128"/>
              </a:rPr>
              <a:t>プライマリーデータの活用方法　　　　　　　　　　　　　　　　　　　　　　　　　　　　　　　　　　　　　　　</a:t>
            </a:r>
            <a:r>
              <a:rPr lang="ja-JP" altLang="en-US" sz="2000" b="1" kern="0" dirty="0">
                <a:latin typeface="Meiryo UI"/>
                <a:ea typeface="Meiryo UI"/>
                <a:cs typeface="Meiryo UI" pitchFamily="50" charset="-128"/>
              </a:rPr>
              <a:t>「</a:t>
            </a:r>
            <a:r>
              <a:rPr lang="ja-JP" altLang="en-US" sz="2000" b="1" kern="0" dirty="0">
                <a:latin typeface="Meiryo UI"/>
                <a:ea typeface="Meiryo UI"/>
              </a:rPr>
              <a:t>アンケート、インタビュー、オブザベーションの方法、アンケートの活用方法」</a:t>
            </a:r>
            <a:endParaRPr lang="en-US" altLang="ja-JP" sz="2400" b="1" kern="0" dirty="0">
              <a:latin typeface="Meiryo UI"/>
              <a:ea typeface="Meiryo UI"/>
            </a:endParaRPr>
          </a:p>
        </p:txBody>
      </p:sp>
      <p:sp>
        <p:nvSpPr>
          <p:cNvPr id="2" name="スライド番号プレースホルダー 1">
            <a:extLst>
              <a:ext uri="{FF2B5EF4-FFF2-40B4-BE49-F238E27FC236}">
                <a16:creationId xmlns:a16="http://schemas.microsoft.com/office/drawing/2014/main" id="{F1852B73-EDF6-4360-9D50-714FADF5020F}"/>
              </a:ext>
            </a:extLst>
          </p:cNvPr>
          <p:cNvSpPr>
            <a:spLocks noGrp="1"/>
          </p:cNvSpPr>
          <p:nvPr>
            <p:ph type="sldNum" sz="quarter" idx="12"/>
          </p:nvPr>
        </p:nvSpPr>
        <p:spPr/>
        <p:txBody>
          <a:bodyPr/>
          <a:lstStyle/>
          <a:p>
            <a:pPr>
              <a:defRPr/>
            </a:pPr>
            <a:fld id="{22179739-F4A8-44EB-8B8E-F3F060272835}" type="slidenum">
              <a:rPr lang="ja-JP" altLang="en-US" smtClean="0"/>
              <a:pPr>
                <a:defRPr/>
              </a:pPr>
              <a:t>0</a:t>
            </a:fld>
            <a:endParaRPr lang="ja-JP"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7">
            <a:extLst>
              <a:ext uri="{FF2B5EF4-FFF2-40B4-BE49-F238E27FC236}">
                <a16:creationId xmlns:a16="http://schemas.microsoft.com/office/drawing/2014/main" id="{929E361C-4ABC-462C-8C3E-535CAECCE746}"/>
              </a:ext>
            </a:extLst>
          </p:cNvPr>
          <p:cNvSpPr>
            <a:spLocks noChangeArrowheads="1"/>
          </p:cNvSpPr>
          <p:nvPr/>
        </p:nvSpPr>
        <p:spPr bwMode="auto">
          <a:xfrm>
            <a:off x="440638" y="5999998"/>
            <a:ext cx="8595858" cy="576063"/>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sz="1600" dirty="0">
                <a:solidFill>
                  <a:prstClr val="black"/>
                </a:solidFill>
                <a:latin typeface="HGP創英角ｺﾞｼｯｸUB" panose="020B0900000000000000" pitchFamily="50" charset="-128"/>
                <a:ea typeface="HGP創英角ｺﾞｼｯｸUB" panose="020B0900000000000000" pitchFamily="50" charset="-128"/>
              </a:rPr>
              <a:t>調査実施者の知りたい形でデータが揃っていないことが多いです。</a:t>
            </a:r>
            <a:endParaRPr lang="en-US" altLang="ja-JP" sz="16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1600" dirty="0">
                <a:solidFill>
                  <a:prstClr val="black"/>
                </a:solidFill>
                <a:latin typeface="HGP創英角ｺﾞｼｯｸUB" panose="020B0900000000000000" pitchFamily="50" charset="-128"/>
                <a:ea typeface="HGP創英角ｺﾞｼｯｸUB" panose="020B0900000000000000" pitchFamily="50" charset="-128"/>
              </a:rPr>
              <a:t>それゆえ、深い分析ができないケースもあります。</a:t>
            </a:r>
            <a:endParaRPr lang="en-US" altLang="ja-JP" sz="16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19" name="正方形/長方形 18">
            <a:extLst>
              <a:ext uri="{FF2B5EF4-FFF2-40B4-BE49-F238E27FC236}">
                <a16:creationId xmlns:a16="http://schemas.microsoft.com/office/drawing/2014/main" id="{C4913BA5-C943-4AF6-B21F-DA8989472F5E}"/>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セカンダリーデータ</a:t>
            </a:r>
          </a:p>
        </p:txBody>
      </p:sp>
      <p:sp>
        <p:nvSpPr>
          <p:cNvPr id="21" name="四角形: 角を丸くする 20">
            <a:extLst>
              <a:ext uri="{FF2B5EF4-FFF2-40B4-BE49-F238E27FC236}">
                <a16:creationId xmlns:a16="http://schemas.microsoft.com/office/drawing/2014/main" id="{0F166105-CCAB-477A-B74C-B862B01EFDE3}"/>
              </a:ext>
            </a:extLst>
          </p:cNvPr>
          <p:cNvSpPr/>
          <p:nvPr/>
        </p:nvSpPr>
        <p:spPr>
          <a:xfrm>
            <a:off x="179511" y="1635646"/>
            <a:ext cx="1307055" cy="290364"/>
          </a:xfrm>
          <a:prstGeom prst="roundRect">
            <a:avLst>
              <a:gd name="adj" fmla="val 25171"/>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800" b="1" dirty="0">
              <a:latin typeface="HGP創英角ｺﾞｼｯｸUB" panose="020B0900000000000000" pitchFamily="50" charset="-128"/>
              <a:ea typeface="HGP創英角ｺﾞｼｯｸUB" panose="020B0900000000000000" pitchFamily="50" charset="-128"/>
            </a:endParaRPr>
          </a:p>
        </p:txBody>
      </p:sp>
      <p:sp>
        <p:nvSpPr>
          <p:cNvPr id="23" name="Rectangle 7">
            <a:extLst>
              <a:ext uri="{FF2B5EF4-FFF2-40B4-BE49-F238E27FC236}">
                <a16:creationId xmlns:a16="http://schemas.microsoft.com/office/drawing/2014/main" id="{329FA6E4-6D95-4F05-9766-F336D8DF51E1}"/>
              </a:ext>
            </a:extLst>
          </p:cNvPr>
          <p:cNvSpPr>
            <a:spLocks noChangeArrowheads="1"/>
          </p:cNvSpPr>
          <p:nvPr/>
        </p:nvSpPr>
        <p:spPr bwMode="auto">
          <a:xfrm>
            <a:off x="179511" y="1269231"/>
            <a:ext cx="8703362" cy="365125"/>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セカンダリーデータの特徴</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24" name="Rectangle 7">
            <a:extLst>
              <a:ext uri="{FF2B5EF4-FFF2-40B4-BE49-F238E27FC236}">
                <a16:creationId xmlns:a16="http://schemas.microsoft.com/office/drawing/2014/main" id="{98461503-1F5E-41B6-959C-DC09120E84F3}"/>
              </a:ext>
            </a:extLst>
          </p:cNvPr>
          <p:cNvSpPr>
            <a:spLocks noChangeArrowheads="1"/>
          </p:cNvSpPr>
          <p:nvPr/>
        </p:nvSpPr>
        <p:spPr bwMode="auto">
          <a:xfrm>
            <a:off x="220319" y="1919165"/>
            <a:ext cx="8703362" cy="365125"/>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１．アクセスが容易である</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25" name="四角形: 角を丸くする 24">
            <a:extLst>
              <a:ext uri="{FF2B5EF4-FFF2-40B4-BE49-F238E27FC236}">
                <a16:creationId xmlns:a16="http://schemas.microsoft.com/office/drawing/2014/main" id="{BBC3786B-A71B-4D76-9293-95DDCD763E7D}"/>
              </a:ext>
            </a:extLst>
          </p:cNvPr>
          <p:cNvSpPr/>
          <p:nvPr/>
        </p:nvSpPr>
        <p:spPr>
          <a:xfrm>
            <a:off x="179511" y="4597666"/>
            <a:ext cx="1307055" cy="290364"/>
          </a:xfrm>
          <a:prstGeom prst="roundRect">
            <a:avLst>
              <a:gd name="adj" fmla="val 25171"/>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800" b="1" dirty="0">
              <a:latin typeface="HGP創英角ｺﾞｼｯｸUB" panose="020B0900000000000000" pitchFamily="50" charset="-128"/>
              <a:ea typeface="HGP創英角ｺﾞｼｯｸUB" panose="020B0900000000000000" pitchFamily="50" charset="-128"/>
            </a:endParaRPr>
          </a:p>
        </p:txBody>
      </p:sp>
      <p:sp>
        <p:nvSpPr>
          <p:cNvPr id="27" name="Rectangle 7">
            <a:extLst>
              <a:ext uri="{FF2B5EF4-FFF2-40B4-BE49-F238E27FC236}">
                <a16:creationId xmlns:a16="http://schemas.microsoft.com/office/drawing/2014/main" id="{4A43192F-1552-482A-B979-814010E9BE9B}"/>
              </a:ext>
            </a:extLst>
          </p:cNvPr>
          <p:cNvSpPr>
            <a:spLocks noChangeArrowheads="1"/>
          </p:cNvSpPr>
          <p:nvPr/>
        </p:nvSpPr>
        <p:spPr bwMode="auto">
          <a:xfrm>
            <a:off x="440638" y="2263621"/>
            <a:ext cx="8595858" cy="547603"/>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sz="1700" dirty="0">
                <a:solidFill>
                  <a:prstClr val="black"/>
                </a:solidFill>
                <a:latin typeface="HGP創英角ｺﾞｼｯｸUB" panose="020B0900000000000000" pitchFamily="50" charset="-128"/>
                <a:ea typeface="HGP創英角ｺﾞｼｯｸUB" panose="020B0900000000000000" pitchFamily="50" charset="-128"/>
              </a:rPr>
              <a:t>インターネット環境であれば誰でも容易に沢山の２次データにアクセスすることが可能となります。また、収集のためのコストや時間の節約ができます。</a:t>
            </a:r>
          </a:p>
        </p:txBody>
      </p:sp>
      <p:sp>
        <p:nvSpPr>
          <p:cNvPr id="28" name="Rectangle 7">
            <a:extLst>
              <a:ext uri="{FF2B5EF4-FFF2-40B4-BE49-F238E27FC236}">
                <a16:creationId xmlns:a16="http://schemas.microsoft.com/office/drawing/2014/main" id="{4457D657-55AA-4AF6-87E2-79154AB20205}"/>
              </a:ext>
            </a:extLst>
          </p:cNvPr>
          <p:cNvSpPr>
            <a:spLocks noChangeArrowheads="1"/>
          </p:cNvSpPr>
          <p:nvPr/>
        </p:nvSpPr>
        <p:spPr bwMode="auto">
          <a:xfrm>
            <a:off x="440638" y="3197841"/>
            <a:ext cx="8595858" cy="353548"/>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sz="1700" dirty="0">
                <a:solidFill>
                  <a:prstClr val="black"/>
                </a:solidFill>
                <a:latin typeface="HGP創英角ｺﾞｼｯｸUB" panose="020B0900000000000000" pitchFamily="50" charset="-128"/>
                <a:ea typeface="HGP創英角ｺﾞｼｯｸUB" panose="020B0900000000000000" pitchFamily="50" charset="-128"/>
              </a:rPr>
              <a:t>政府系機関等が収集しているデータであれば、そのデータの信頼度が高いといえます。</a:t>
            </a:r>
          </a:p>
        </p:txBody>
      </p:sp>
      <p:sp>
        <p:nvSpPr>
          <p:cNvPr id="29" name="Rectangle 7">
            <a:extLst>
              <a:ext uri="{FF2B5EF4-FFF2-40B4-BE49-F238E27FC236}">
                <a16:creationId xmlns:a16="http://schemas.microsoft.com/office/drawing/2014/main" id="{6E29C122-59AD-4FB5-B8DE-A73C692E6CBB}"/>
              </a:ext>
            </a:extLst>
          </p:cNvPr>
          <p:cNvSpPr>
            <a:spLocks noChangeArrowheads="1"/>
          </p:cNvSpPr>
          <p:nvPr/>
        </p:nvSpPr>
        <p:spPr bwMode="auto">
          <a:xfrm>
            <a:off x="220319" y="2835840"/>
            <a:ext cx="8703362" cy="365125"/>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２．データの信頼度が高い</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cxnSp>
        <p:nvCxnSpPr>
          <p:cNvPr id="30" name="直線コネクタ 29">
            <a:extLst>
              <a:ext uri="{FF2B5EF4-FFF2-40B4-BE49-F238E27FC236}">
                <a16:creationId xmlns:a16="http://schemas.microsoft.com/office/drawing/2014/main" id="{946C820F-6ACF-4C3C-9EB2-FD54FA3678D3}"/>
              </a:ext>
            </a:extLst>
          </p:cNvPr>
          <p:cNvCxnSpPr>
            <a:cxnSpLocks/>
          </p:cNvCxnSpPr>
          <p:nvPr/>
        </p:nvCxnSpPr>
        <p:spPr>
          <a:xfrm>
            <a:off x="235919" y="2224496"/>
            <a:ext cx="2607889"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8BF57112-BB86-4851-BFB4-9A83829F044B}"/>
              </a:ext>
            </a:extLst>
          </p:cNvPr>
          <p:cNvCxnSpPr>
            <a:cxnSpLocks/>
          </p:cNvCxnSpPr>
          <p:nvPr/>
        </p:nvCxnSpPr>
        <p:spPr>
          <a:xfrm>
            <a:off x="235919" y="3161431"/>
            <a:ext cx="2607889"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2" name="Rectangle 7">
            <a:extLst>
              <a:ext uri="{FF2B5EF4-FFF2-40B4-BE49-F238E27FC236}">
                <a16:creationId xmlns:a16="http://schemas.microsoft.com/office/drawing/2014/main" id="{0E8123E2-C486-40E6-BD22-0D5C8DAFF0F7}"/>
              </a:ext>
            </a:extLst>
          </p:cNvPr>
          <p:cNvSpPr>
            <a:spLocks noChangeArrowheads="1"/>
          </p:cNvSpPr>
          <p:nvPr/>
        </p:nvSpPr>
        <p:spPr bwMode="auto">
          <a:xfrm>
            <a:off x="440638" y="5261214"/>
            <a:ext cx="8703362" cy="486374"/>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sz="1700" dirty="0">
                <a:solidFill>
                  <a:prstClr val="black"/>
                </a:solidFill>
                <a:latin typeface="HGP創英角ｺﾞｼｯｸUB" panose="020B0900000000000000" pitchFamily="50" charset="-128"/>
                <a:ea typeface="HGP創英角ｺﾞｼｯｸUB" panose="020B0900000000000000" pitchFamily="50" charset="-128"/>
              </a:rPr>
              <a:t>多くの方がアクセス可能なので、データ自体の独自性はないです。</a:t>
            </a:r>
            <a:endParaRPr lang="en-US" altLang="ja-JP" sz="17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33" name="Rectangle 7">
            <a:extLst>
              <a:ext uri="{FF2B5EF4-FFF2-40B4-BE49-F238E27FC236}">
                <a16:creationId xmlns:a16="http://schemas.microsoft.com/office/drawing/2014/main" id="{092AA3BF-2C55-46C4-B6AD-26EBADF6CEDE}"/>
              </a:ext>
            </a:extLst>
          </p:cNvPr>
          <p:cNvSpPr>
            <a:spLocks noChangeArrowheads="1"/>
          </p:cNvSpPr>
          <p:nvPr/>
        </p:nvSpPr>
        <p:spPr bwMode="auto">
          <a:xfrm>
            <a:off x="235919" y="5622579"/>
            <a:ext cx="8703362" cy="385922"/>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２．調査実施者が本当に知りたいデータが完全には揃っていない</a:t>
            </a:r>
          </a:p>
        </p:txBody>
      </p:sp>
      <p:sp>
        <p:nvSpPr>
          <p:cNvPr id="34" name="Rectangle 7">
            <a:extLst>
              <a:ext uri="{FF2B5EF4-FFF2-40B4-BE49-F238E27FC236}">
                <a16:creationId xmlns:a16="http://schemas.microsoft.com/office/drawing/2014/main" id="{2766E3BC-CBA5-493F-89AE-5C5D61284F83}"/>
              </a:ext>
            </a:extLst>
          </p:cNvPr>
          <p:cNvSpPr>
            <a:spLocks noChangeArrowheads="1"/>
          </p:cNvSpPr>
          <p:nvPr/>
        </p:nvSpPr>
        <p:spPr bwMode="auto">
          <a:xfrm>
            <a:off x="235919" y="4883970"/>
            <a:ext cx="8703362" cy="336024"/>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１．誰もがアクセス・活用している</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cxnSp>
        <p:nvCxnSpPr>
          <p:cNvPr id="35" name="直線コネクタ 34">
            <a:extLst>
              <a:ext uri="{FF2B5EF4-FFF2-40B4-BE49-F238E27FC236}">
                <a16:creationId xmlns:a16="http://schemas.microsoft.com/office/drawing/2014/main" id="{7B587618-86F1-481C-A450-3B90A6679BD6}"/>
              </a:ext>
            </a:extLst>
          </p:cNvPr>
          <p:cNvCxnSpPr>
            <a:cxnSpLocks/>
          </p:cNvCxnSpPr>
          <p:nvPr/>
        </p:nvCxnSpPr>
        <p:spPr>
          <a:xfrm>
            <a:off x="235919" y="5219994"/>
            <a:ext cx="3255961"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id="{D8AD9755-4695-4CEE-8E76-86953565E3AA}"/>
              </a:ext>
            </a:extLst>
          </p:cNvPr>
          <p:cNvCxnSpPr>
            <a:cxnSpLocks/>
          </p:cNvCxnSpPr>
          <p:nvPr/>
        </p:nvCxnSpPr>
        <p:spPr>
          <a:xfrm>
            <a:off x="251520" y="5953144"/>
            <a:ext cx="6264696"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7" name="Rectangle 7">
            <a:extLst>
              <a:ext uri="{FF2B5EF4-FFF2-40B4-BE49-F238E27FC236}">
                <a16:creationId xmlns:a16="http://schemas.microsoft.com/office/drawing/2014/main" id="{400657E5-1E7B-433E-9534-98C6674F594F}"/>
              </a:ext>
            </a:extLst>
          </p:cNvPr>
          <p:cNvSpPr>
            <a:spLocks noChangeArrowheads="1"/>
          </p:cNvSpPr>
          <p:nvPr/>
        </p:nvSpPr>
        <p:spPr bwMode="auto">
          <a:xfrm>
            <a:off x="441526" y="3939547"/>
            <a:ext cx="8595858" cy="583057"/>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sz="1700" dirty="0">
                <a:solidFill>
                  <a:prstClr val="black"/>
                </a:solidFill>
                <a:latin typeface="HGP創英角ｺﾞｼｯｸUB" panose="020B0900000000000000" pitchFamily="50" charset="-128"/>
                <a:ea typeface="HGP創英角ｺﾞｼｯｸUB" panose="020B0900000000000000" pitchFamily="50" charset="-128"/>
              </a:rPr>
              <a:t>データ収集のみならず、そのデータに対する分析も適切にされていることが多く、調査結果の信憑性が増します。</a:t>
            </a:r>
          </a:p>
        </p:txBody>
      </p:sp>
      <p:sp>
        <p:nvSpPr>
          <p:cNvPr id="38" name="Rectangle 7">
            <a:extLst>
              <a:ext uri="{FF2B5EF4-FFF2-40B4-BE49-F238E27FC236}">
                <a16:creationId xmlns:a16="http://schemas.microsoft.com/office/drawing/2014/main" id="{08CDC0C7-A0EA-412D-BFF2-7C23D7AAB82E}"/>
              </a:ext>
            </a:extLst>
          </p:cNvPr>
          <p:cNvSpPr>
            <a:spLocks noChangeArrowheads="1"/>
          </p:cNvSpPr>
          <p:nvPr/>
        </p:nvSpPr>
        <p:spPr bwMode="auto">
          <a:xfrm>
            <a:off x="220319" y="3569197"/>
            <a:ext cx="8703362" cy="365125"/>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３．分析がしっかりとされている</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cxnSp>
        <p:nvCxnSpPr>
          <p:cNvPr id="39" name="直線コネクタ 38">
            <a:extLst>
              <a:ext uri="{FF2B5EF4-FFF2-40B4-BE49-F238E27FC236}">
                <a16:creationId xmlns:a16="http://schemas.microsoft.com/office/drawing/2014/main" id="{97350397-0D77-4693-A7F8-0669A3205253}"/>
              </a:ext>
            </a:extLst>
          </p:cNvPr>
          <p:cNvCxnSpPr>
            <a:cxnSpLocks/>
          </p:cNvCxnSpPr>
          <p:nvPr/>
        </p:nvCxnSpPr>
        <p:spPr>
          <a:xfrm>
            <a:off x="236807" y="3903138"/>
            <a:ext cx="3111057"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スライド番号プレースホルダー 1">
            <a:extLst>
              <a:ext uri="{FF2B5EF4-FFF2-40B4-BE49-F238E27FC236}">
                <a16:creationId xmlns:a16="http://schemas.microsoft.com/office/drawing/2014/main" id="{198958A6-DD7D-46B2-8F44-69FF55F0DFC8}"/>
              </a:ext>
            </a:extLst>
          </p:cNvPr>
          <p:cNvSpPr>
            <a:spLocks noGrp="1"/>
          </p:cNvSpPr>
          <p:nvPr>
            <p:ph type="sldNum" sz="quarter" idx="12"/>
          </p:nvPr>
        </p:nvSpPr>
        <p:spPr/>
        <p:txBody>
          <a:bodyPr/>
          <a:lstStyle/>
          <a:p>
            <a:pPr>
              <a:defRPr/>
            </a:pPr>
            <a:fld id="{22179739-F4A8-44EB-8B8E-F3F060272835}" type="slidenum">
              <a:rPr lang="ja-JP" altLang="en-US" smtClean="0"/>
              <a:pPr>
                <a:defRPr/>
              </a:pPr>
              <a:t>9</a:t>
            </a:fld>
            <a:endParaRPr lang="ja-JP" altLang="en-US"/>
          </a:p>
        </p:txBody>
      </p:sp>
      <p:sp>
        <p:nvSpPr>
          <p:cNvPr id="22" name="Rectangle 7">
            <a:extLst>
              <a:ext uri="{FF2B5EF4-FFF2-40B4-BE49-F238E27FC236}">
                <a16:creationId xmlns:a16="http://schemas.microsoft.com/office/drawing/2014/main" id="{6E7081A2-AEBE-4843-975E-FB84277DCC12}"/>
              </a:ext>
            </a:extLst>
          </p:cNvPr>
          <p:cNvSpPr>
            <a:spLocks noChangeArrowheads="1"/>
          </p:cNvSpPr>
          <p:nvPr/>
        </p:nvSpPr>
        <p:spPr bwMode="auto">
          <a:xfrm>
            <a:off x="179511" y="1635647"/>
            <a:ext cx="1307055" cy="290364"/>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lvl="0" indent="-342900" fontAlgn="auto">
              <a:lnSpc>
                <a:spcPct val="90000"/>
              </a:lnSpc>
              <a:spcBef>
                <a:spcPct val="20000"/>
              </a:spcBef>
              <a:spcAft>
                <a:spcPts val="0"/>
              </a:spcAft>
            </a:pPr>
            <a:r>
              <a:rPr lang="ja-JP" altLang="en-US" dirty="0">
                <a:solidFill>
                  <a:schemeClr val="bg1"/>
                </a:solidFill>
                <a:latin typeface="HGP創英角ｺﾞｼｯｸUB" panose="020B0900000000000000" pitchFamily="50" charset="-128"/>
                <a:ea typeface="HGP創英角ｺﾞｼｯｸUB" panose="020B0900000000000000" pitchFamily="50" charset="-128"/>
              </a:rPr>
              <a:t>メリット</a:t>
            </a:r>
          </a:p>
        </p:txBody>
      </p:sp>
      <p:sp>
        <p:nvSpPr>
          <p:cNvPr id="26" name="Rectangle 7">
            <a:extLst>
              <a:ext uri="{FF2B5EF4-FFF2-40B4-BE49-F238E27FC236}">
                <a16:creationId xmlns:a16="http://schemas.microsoft.com/office/drawing/2014/main" id="{D27C2108-B68D-4301-8014-B4A45D7A016B}"/>
              </a:ext>
            </a:extLst>
          </p:cNvPr>
          <p:cNvSpPr>
            <a:spLocks noChangeArrowheads="1"/>
          </p:cNvSpPr>
          <p:nvPr/>
        </p:nvSpPr>
        <p:spPr bwMode="auto">
          <a:xfrm>
            <a:off x="179511" y="4597667"/>
            <a:ext cx="1307055" cy="290364"/>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lvl="0" indent="-342900" fontAlgn="auto">
              <a:lnSpc>
                <a:spcPct val="90000"/>
              </a:lnSpc>
              <a:spcBef>
                <a:spcPct val="20000"/>
              </a:spcBef>
              <a:spcAft>
                <a:spcPts val="0"/>
              </a:spcAft>
            </a:pPr>
            <a:r>
              <a:rPr lang="ja-JP" altLang="en-US" dirty="0">
                <a:solidFill>
                  <a:schemeClr val="bg1"/>
                </a:solidFill>
                <a:latin typeface="HGP創英角ｺﾞｼｯｸUB" panose="020B0900000000000000" pitchFamily="50" charset="-128"/>
                <a:ea typeface="HGP創英角ｺﾞｼｯｸUB" panose="020B0900000000000000" pitchFamily="50" charset="-128"/>
              </a:rPr>
              <a:t>デメリット</a:t>
            </a:r>
          </a:p>
        </p:txBody>
      </p:sp>
    </p:spTree>
    <p:extLst>
      <p:ext uri="{BB962C8B-B14F-4D97-AF65-F5344CB8AC3E}">
        <p14:creationId xmlns:p14="http://schemas.microsoft.com/office/powerpoint/2010/main" val="1002436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10</a:t>
            </a:fld>
            <a:endParaRPr lang="en-US" altLang="ja-JP" dirty="0"/>
          </a:p>
        </p:txBody>
      </p:sp>
      <p:sp>
        <p:nvSpPr>
          <p:cNvPr id="9" name="正方形/長方形 8">
            <a:extLst>
              <a:ext uri="{FF2B5EF4-FFF2-40B4-BE49-F238E27FC236}">
                <a16:creationId xmlns:a16="http://schemas.microsoft.com/office/drawing/2014/main" id="{8A5BFCE0-D2BC-44CD-9B6B-1AC17AC24F75}"/>
              </a:ext>
            </a:extLst>
          </p:cNvPr>
          <p:cNvSpPr/>
          <p:nvPr/>
        </p:nvSpPr>
        <p:spPr>
          <a:xfrm>
            <a:off x="179510" y="764705"/>
            <a:ext cx="6480722"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各データのメリット・デメリット（まとめ）</a:t>
            </a:r>
          </a:p>
        </p:txBody>
      </p:sp>
      <p:sp>
        <p:nvSpPr>
          <p:cNvPr id="12" name="四角形: 角を丸くする 11">
            <a:extLst>
              <a:ext uri="{FF2B5EF4-FFF2-40B4-BE49-F238E27FC236}">
                <a16:creationId xmlns:a16="http://schemas.microsoft.com/office/drawing/2014/main" id="{8AED2E1B-D1B2-413C-80D1-CB0616CD0FE8}"/>
              </a:ext>
            </a:extLst>
          </p:cNvPr>
          <p:cNvSpPr/>
          <p:nvPr/>
        </p:nvSpPr>
        <p:spPr>
          <a:xfrm>
            <a:off x="2195736" y="1633265"/>
            <a:ext cx="2592288" cy="1164254"/>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Rectangle 7">
            <a:extLst>
              <a:ext uri="{FF2B5EF4-FFF2-40B4-BE49-F238E27FC236}">
                <a16:creationId xmlns:a16="http://schemas.microsoft.com/office/drawing/2014/main" id="{4330931B-5BA7-455A-A816-7E7928B2A303}"/>
              </a:ext>
            </a:extLst>
          </p:cNvPr>
          <p:cNvSpPr>
            <a:spLocks noChangeArrowheads="1"/>
          </p:cNvSpPr>
          <p:nvPr/>
        </p:nvSpPr>
        <p:spPr bwMode="auto">
          <a:xfrm>
            <a:off x="1961710" y="1704616"/>
            <a:ext cx="3060340" cy="1021552"/>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indent="-342900">
              <a:lnSpc>
                <a:spcPct val="90000"/>
              </a:lnSpc>
              <a:spcBef>
                <a:spcPct val="20000"/>
              </a:spcBef>
            </a:pPr>
            <a:r>
              <a:rPr lang="ja-JP" altLang="en-US" sz="2400" b="1" dirty="0">
                <a:latin typeface="+mj-ea"/>
                <a:ea typeface="+mj-ea"/>
              </a:rPr>
              <a:t>プライマリーデータ</a:t>
            </a:r>
            <a:endParaRPr lang="en-US" altLang="ja-JP" sz="2400" b="1" dirty="0">
              <a:latin typeface="+mj-ea"/>
              <a:ea typeface="+mj-ea"/>
            </a:endParaRPr>
          </a:p>
          <a:p>
            <a:pPr indent="-342900">
              <a:lnSpc>
                <a:spcPct val="90000"/>
              </a:lnSpc>
              <a:spcBef>
                <a:spcPct val="20000"/>
              </a:spcBef>
            </a:pPr>
            <a:r>
              <a:rPr lang="ja-JP" altLang="en-US" b="1" dirty="0">
                <a:latin typeface="+mj-ea"/>
                <a:ea typeface="+mj-ea"/>
              </a:rPr>
              <a:t>（自ら集めたデータ）</a:t>
            </a:r>
            <a:endParaRPr lang="en-US" altLang="ja-JP" b="1" dirty="0">
              <a:latin typeface="+mj-ea"/>
              <a:ea typeface="+mj-ea"/>
            </a:endParaRPr>
          </a:p>
        </p:txBody>
      </p:sp>
      <p:sp>
        <p:nvSpPr>
          <p:cNvPr id="14" name="四角形: 角を丸くする 13">
            <a:extLst>
              <a:ext uri="{FF2B5EF4-FFF2-40B4-BE49-F238E27FC236}">
                <a16:creationId xmlns:a16="http://schemas.microsoft.com/office/drawing/2014/main" id="{B3F36C60-38CA-40C7-A591-BAB0A4E3BCB5}"/>
              </a:ext>
            </a:extLst>
          </p:cNvPr>
          <p:cNvSpPr/>
          <p:nvPr/>
        </p:nvSpPr>
        <p:spPr>
          <a:xfrm>
            <a:off x="5724128" y="1633265"/>
            <a:ext cx="2592288" cy="1164254"/>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Rectangle 7">
            <a:extLst>
              <a:ext uri="{FF2B5EF4-FFF2-40B4-BE49-F238E27FC236}">
                <a16:creationId xmlns:a16="http://schemas.microsoft.com/office/drawing/2014/main" id="{DA4F59A1-5C93-48DE-861A-48FDE66F9B1A}"/>
              </a:ext>
            </a:extLst>
          </p:cNvPr>
          <p:cNvSpPr>
            <a:spLocks noChangeArrowheads="1"/>
          </p:cNvSpPr>
          <p:nvPr/>
        </p:nvSpPr>
        <p:spPr bwMode="auto">
          <a:xfrm>
            <a:off x="5490102" y="1704616"/>
            <a:ext cx="3060340" cy="1021552"/>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indent="-342900">
              <a:lnSpc>
                <a:spcPct val="90000"/>
              </a:lnSpc>
              <a:spcBef>
                <a:spcPct val="20000"/>
              </a:spcBef>
            </a:pPr>
            <a:r>
              <a:rPr lang="ja-JP" altLang="en-US" sz="2400" b="1" dirty="0">
                <a:latin typeface="+mj-ea"/>
                <a:ea typeface="+mj-ea"/>
              </a:rPr>
              <a:t>セカンダリーデータ</a:t>
            </a:r>
            <a:endParaRPr lang="en-US" altLang="ja-JP" sz="2400" b="1" dirty="0">
              <a:latin typeface="+mj-ea"/>
              <a:ea typeface="+mj-ea"/>
            </a:endParaRPr>
          </a:p>
          <a:p>
            <a:pPr indent="-342900">
              <a:lnSpc>
                <a:spcPct val="90000"/>
              </a:lnSpc>
              <a:spcBef>
                <a:spcPct val="20000"/>
              </a:spcBef>
            </a:pPr>
            <a:r>
              <a:rPr lang="ja-JP" altLang="en-US" b="1" dirty="0">
                <a:latin typeface="+mj-ea"/>
                <a:ea typeface="+mj-ea"/>
              </a:rPr>
              <a:t>（他人が既に集めたデータ）</a:t>
            </a:r>
            <a:endParaRPr lang="en-US" altLang="ja-JP" b="1" dirty="0">
              <a:latin typeface="+mj-ea"/>
              <a:ea typeface="+mj-ea"/>
            </a:endParaRPr>
          </a:p>
        </p:txBody>
      </p:sp>
      <p:sp>
        <p:nvSpPr>
          <p:cNvPr id="16" name="Rectangle 7">
            <a:extLst>
              <a:ext uri="{FF2B5EF4-FFF2-40B4-BE49-F238E27FC236}">
                <a16:creationId xmlns:a16="http://schemas.microsoft.com/office/drawing/2014/main" id="{DF16A597-EE81-490A-BE05-E7EB83C50EF8}"/>
              </a:ext>
            </a:extLst>
          </p:cNvPr>
          <p:cNvSpPr>
            <a:spLocks noChangeArrowheads="1"/>
          </p:cNvSpPr>
          <p:nvPr/>
        </p:nvSpPr>
        <p:spPr bwMode="auto">
          <a:xfrm>
            <a:off x="34924" y="3136619"/>
            <a:ext cx="1728763" cy="1021552"/>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indent="-342900">
              <a:lnSpc>
                <a:spcPct val="90000"/>
              </a:lnSpc>
              <a:spcBef>
                <a:spcPct val="20000"/>
              </a:spcBef>
            </a:pPr>
            <a:r>
              <a:rPr lang="ja-JP" altLang="en-US" sz="2800" b="1" dirty="0">
                <a:latin typeface="+mj-ea"/>
                <a:ea typeface="+mj-ea"/>
              </a:rPr>
              <a:t>メリット</a:t>
            </a:r>
            <a:endParaRPr lang="en-US" altLang="ja-JP" sz="2000" b="1" dirty="0">
              <a:latin typeface="+mj-ea"/>
              <a:ea typeface="+mj-ea"/>
            </a:endParaRPr>
          </a:p>
        </p:txBody>
      </p:sp>
      <p:sp>
        <p:nvSpPr>
          <p:cNvPr id="17" name="Rectangle 7">
            <a:extLst>
              <a:ext uri="{FF2B5EF4-FFF2-40B4-BE49-F238E27FC236}">
                <a16:creationId xmlns:a16="http://schemas.microsoft.com/office/drawing/2014/main" id="{B5CE1F9A-0000-41EB-B85F-57FA23F44785}"/>
              </a:ext>
            </a:extLst>
          </p:cNvPr>
          <p:cNvSpPr>
            <a:spLocks noChangeArrowheads="1"/>
          </p:cNvSpPr>
          <p:nvPr/>
        </p:nvSpPr>
        <p:spPr bwMode="auto">
          <a:xfrm>
            <a:off x="34924" y="4837484"/>
            <a:ext cx="1728763" cy="1021552"/>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indent="-342900">
              <a:lnSpc>
                <a:spcPct val="90000"/>
              </a:lnSpc>
              <a:spcBef>
                <a:spcPct val="20000"/>
              </a:spcBef>
            </a:pPr>
            <a:r>
              <a:rPr lang="ja-JP" altLang="en-US" sz="2800" b="1" dirty="0">
                <a:latin typeface="+mj-ea"/>
                <a:ea typeface="+mj-ea"/>
              </a:rPr>
              <a:t>デメリット</a:t>
            </a:r>
            <a:endParaRPr lang="en-US" altLang="ja-JP" sz="2000" b="1" dirty="0">
              <a:latin typeface="+mj-ea"/>
              <a:ea typeface="+mj-ea"/>
            </a:endParaRPr>
          </a:p>
        </p:txBody>
      </p:sp>
      <p:sp>
        <p:nvSpPr>
          <p:cNvPr id="18" name="Rectangle 7">
            <a:extLst>
              <a:ext uri="{FF2B5EF4-FFF2-40B4-BE49-F238E27FC236}">
                <a16:creationId xmlns:a16="http://schemas.microsoft.com/office/drawing/2014/main" id="{BC6CA81B-0B66-46B3-86A1-115800D990C2}"/>
              </a:ext>
            </a:extLst>
          </p:cNvPr>
          <p:cNvSpPr>
            <a:spLocks noChangeArrowheads="1"/>
          </p:cNvSpPr>
          <p:nvPr/>
        </p:nvSpPr>
        <p:spPr bwMode="auto">
          <a:xfrm>
            <a:off x="1790691" y="3136619"/>
            <a:ext cx="3402378" cy="1021552"/>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indent="-342900">
              <a:lnSpc>
                <a:spcPct val="90000"/>
              </a:lnSpc>
              <a:spcBef>
                <a:spcPct val="20000"/>
              </a:spcBef>
            </a:pPr>
            <a:r>
              <a:rPr lang="ja-JP" altLang="en-US" sz="2000" dirty="0">
                <a:latin typeface="+mj-ea"/>
                <a:ea typeface="+mj-ea"/>
              </a:rPr>
              <a:t>・欲しいデータが集められる</a:t>
            </a:r>
            <a:endParaRPr lang="en-US" altLang="ja-JP" sz="2000" dirty="0">
              <a:latin typeface="+mj-ea"/>
              <a:ea typeface="+mj-ea"/>
            </a:endParaRPr>
          </a:p>
          <a:p>
            <a:pPr indent="-342900">
              <a:lnSpc>
                <a:spcPct val="90000"/>
              </a:lnSpc>
              <a:spcBef>
                <a:spcPct val="20000"/>
              </a:spcBef>
            </a:pPr>
            <a:r>
              <a:rPr lang="ja-JP" altLang="en-US" sz="2000" dirty="0">
                <a:latin typeface="+mj-ea"/>
                <a:ea typeface="+mj-ea"/>
              </a:rPr>
              <a:t>・好きな調査方法で集められる</a:t>
            </a:r>
            <a:endParaRPr lang="en-US" altLang="ja-JP" sz="2000" dirty="0">
              <a:latin typeface="+mj-ea"/>
              <a:ea typeface="+mj-ea"/>
            </a:endParaRPr>
          </a:p>
        </p:txBody>
      </p:sp>
      <p:sp>
        <p:nvSpPr>
          <p:cNvPr id="19" name="Rectangle 7">
            <a:extLst>
              <a:ext uri="{FF2B5EF4-FFF2-40B4-BE49-F238E27FC236}">
                <a16:creationId xmlns:a16="http://schemas.microsoft.com/office/drawing/2014/main" id="{D8436E6C-0B83-4305-A286-043ECE7439B8}"/>
              </a:ext>
            </a:extLst>
          </p:cNvPr>
          <p:cNvSpPr>
            <a:spLocks noChangeArrowheads="1"/>
          </p:cNvSpPr>
          <p:nvPr/>
        </p:nvSpPr>
        <p:spPr bwMode="auto">
          <a:xfrm>
            <a:off x="1790691" y="4837484"/>
            <a:ext cx="3402378" cy="1021552"/>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indent="-342900">
              <a:lnSpc>
                <a:spcPct val="90000"/>
              </a:lnSpc>
              <a:spcBef>
                <a:spcPct val="20000"/>
              </a:spcBef>
            </a:pPr>
            <a:r>
              <a:rPr lang="ja-JP" altLang="en-US" dirty="0">
                <a:latin typeface="+mj-ea"/>
                <a:ea typeface="+mj-ea"/>
              </a:rPr>
              <a:t>・データ収集に時間と費用がかかる</a:t>
            </a:r>
            <a:endParaRPr lang="en-US" altLang="ja-JP" dirty="0">
              <a:latin typeface="+mj-ea"/>
              <a:ea typeface="+mj-ea"/>
            </a:endParaRPr>
          </a:p>
        </p:txBody>
      </p:sp>
      <p:sp>
        <p:nvSpPr>
          <p:cNvPr id="21" name="Rectangle 7">
            <a:extLst>
              <a:ext uri="{FF2B5EF4-FFF2-40B4-BE49-F238E27FC236}">
                <a16:creationId xmlns:a16="http://schemas.microsoft.com/office/drawing/2014/main" id="{170610FB-FEA4-48D2-A0F2-A4F51DBDEEA8}"/>
              </a:ext>
            </a:extLst>
          </p:cNvPr>
          <p:cNvSpPr>
            <a:spLocks noChangeArrowheads="1"/>
          </p:cNvSpPr>
          <p:nvPr/>
        </p:nvSpPr>
        <p:spPr bwMode="auto">
          <a:xfrm>
            <a:off x="5319083" y="4837484"/>
            <a:ext cx="3402378" cy="1021552"/>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indent="-342900">
              <a:lnSpc>
                <a:spcPct val="90000"/>
              </a:lnSpc>
              <a:spcBef>
                <a:spcPct val="20000"/>
              </a:spcBef>
            </a:pPr>
            <a:r>
              <a:rPr lang="ja-JP" altLang="en-US" dirty="0">
                <a:latin typeface="+mj-ea"/>
                <a:ea typeface="+mj-ea"/>
              </a:rPr>
              <a:t>・誰でもアクセスができる</a:t>
            </a:r>
            <a:endParaRPr lang="en-US" altLang="ja-JP" dirty="0">
              <a:latin typeface="+mj-ea"/>
              <a:ea typeface="+mj-ea"/>
            </a:endParaRPr>
          </a:p>
          <a:p>
            <a:pPr indent="-342900">
              <a:lnSpc>
                <a:spcPct val="90000"/>
              </a:lnSpc>
              <a:spcBef>
                <a:spcPct val="20000"/>
              </a:spcBef>
            </a:pPr>
            <a:r>
              <a:rPr lang="ja-JP" altLang="en-US" dirty="0">
                <a:latin typeface="+mj-ea"/>
                <a:ea typeface="+mj-ea"/>
              </a:rPr>
              <a:t>・欲しいデータを十分に集められない</a:t>
            </a:r>
            <a:endParaRPr lang="en-US" altLang="ja-JP" dirty="0">
              <a:latin typeface="+mj-ea"/>
              <a:ea typeface="+mj-ea"/>
            </a:endParaRPr>
          </a:p>
        </p:txBody>
      </p:sp>
      <p:sp>
        <p:nvSpPr>
          <p:cNvPr id="22" name="Rectangle 7">
            <a:extLst>
              <a:ext uri="{FF2B5EF4-FFF2-40B4-BE49-F238E27FC236}">
                <a16:creationId xmlns:a16="http://schemas.microsoft.com/office/drawing/2014/main" id="{4A1B175D-D7C3-43DD-8C04-D1462A70238D}"/>
              </a:ext>
            </a:extLst>
          </p:cNvPr>
          <p:cNvSpPr>
            <a:spLocks noChangeArrowheads="1"/>
          </p:cNvSpPr>
          <p:nvPr/>
        </p:nvSpPr>
        <p:spPr bwMode="auto">
          <a:xfrm>
            <a:off x="5319083" y="3140473"/>
            <a:ext cx="3402378" cy="1021552"/>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indent="-342900">
              <a:lnSpc>
                <a:spcPct val="90000"/>
              </a:lnSpc>
              <a:spcBef>
                <a:spcPct val="20000"/>
              </a:spcBef>
            </a:pPr>
            <a:r>
              <a:rPr lang="ja-JP" altLang="en-US" dirty="0">
                <a:latin typeface="+mj-ea"/>
                <a:ea typeface="+mj-ea"/>
              </a:rPr>
              <a:t>・データがすぐに手に入り費用も安い</a:t>
            </a:r>
            <a:endParaRPr lang="en-US" altLang="ja-JP" dirty="0">
              <a:latin typeface="+mj-ea"/>
              <a:ea typeface="+mj-ea"/>
            </a:endParaRPr>
          </a:p>
          <a:p>
            <a:pPr indent="-342900">
              <a:lnSpc>
                <a:spcPct val="90000"/>
              </a:lnSpc>
              <a:spcBef>
                <a:spcPct val="20000"/>
              </a:spcBef>
            </a:pPr>
            <a:r>
              <a:rPr lang="ja-JP" altLang="en-US" dirty="0">
                <a:latin typeface="+mj-ea"/>
                <a:ea typeface="+mj-ea"/>
              </a:rPr>
              <a:t>・専門家による分析もされている</a:t>
            </a:r>
            <a:endParaRPr lang="en-US" altLang="ja-JP" dirty="0">
              <a:latin typeface="+mj-ea"/>
              <a:ea typeface="+mj-ea"/>
            </a:endParaRPr>
          </a:p>
        </p:txBody>
      </p:sp>
      <p:cxnSp>
        <p:nvCxnSpPr>
          <p:cNvPr id="4" name="直線コネクタ 3">
            <a:extLst>
              <a:ext uri="{FF2B5EF4-FFF2-40B4-BE49-F238E27FC236}">
                <a16:creationId xmlns:a16="http://schemas.microsoft.com/office/drawing/2014/main" id="{66FCB261-5C1B-49B7-9F26-8C1EE5318B0F}"/>
              </a:ext>
            </a:extLst>
          </p:cNvPr>
          <p:cNvCxnSpPr/>
          <p:nvPr/>
        </p:nvCxnSpPr>
        <p:spPr>
          <a:xfrm>
            <a:off x="5292080" y="1484784"/>
            <a:ext cx="0" cy="475252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9C83ADCE-E07B-4BCE-843E-241303E7E9A9}"/>
              </a:ext>
            </a:extLst>
          </p:cNvPr>
          <p:cNvCxnSpPr/>
          <p:nvPr/>
        </p:nvCxnSpPr>
        <p:spPr>
          <a:xfrm>
            <a:off x="1790691" y="1484784"/>
            <a:ext cx="0" cy="475252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96A31376-E6DE-4D84-9052-FA08B6D05230}"/>
              </a:ext>
            </a:extLst>
          </p:cNvPr>
          <p:cNvCxnSpPr>
            <a:cxnSpLocks/>
          </p:cNvCxnSpPr>
          <p:nvPr/>
        </p:nvCxnSpPr>
        <p:spPr>
          <a:xfrm>
            <a:off x="107504" y="2924944"/>
            <a:ext cx="8613957"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5EF25244-1A36-449B-B8E7-790F080521E3}"/>
              </a:ext>
            </a:extLst>
          </p:cNvPr>
          <p:cNvCxnSpPr>
            <a:cxnSpLocks/>
          </p:cNvCxnSpPr>
          <p:nvPr/>
        </p:nvCxnSpPr>
        <p:spPr>
          <a:xfrm>
            <a:off x="107503" y="4509120"/>
            <a:ext cx="8613957"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27399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11</a:t>
            </a:fld>
            <a:endParaRPr lang="en-US" altLang="ja-JP" dirty="0"/>
          </a:p>
        </p:txBody>
      </p:sp>
      <p:sp>
        <p:nvSpPr>
          <p:cNvPr id="7" name="Rectangle 7">
            <a:extLst>
              <a:ext uri="{FF2B5EF4-FFF2-40B4-BE49-F238E27FC236}">
                <a16:creationId xmlns:a16="http://schemas.microsoft.com/office/drawing/2014/main" id="{761D76C2-79CC-4024-BD87-DDB9B1CD5462}"/>
              </a:ext>
            </a:extLst>
          </p:cNvPr>
          <p:cNvSpPr>
            <a:spLocks noChangeArrowheads="1"/>
          </p:cNvSpPr>
          <p:nvPr/>
        </p:nvSpPr>
        <p:spPr bwMode="auto">
          <a:xfrm>
            <a:off x="251520" y="1487898"/>
            <a:ext cx="8568952" cy="4101342"/>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t"/>
          <a:lstStyle/>
          <a:p>
            <a:pPr indent="-342900" algn="l">
              <a:lnSpc>
                <a:spcPct val="90000"/>
              </a:lnSpc>
              <a:spcBef>
                <a:spcPct val="20000"/>
              </a:spcBef>
            </a:pPr>
            <a:r>
              <a:rPr lang="ja-JP" altLang="en-US" sz="2400" b="1" dirty="0">
                <a:latin typeface="+mj-ea"/>
                <a:ea typeface="+mj-ea"/>
              </a:rPr>
              <a:t>オブザベーション（顧客観察）とは</a:t>
            </a:r>
            <a:endParaRPr lang="en-US" altLang="ja-JP" sz="2400" b="1" dirty="0">
              <a:latin typeface="+mj-ea"/>
              <a:ea typeface="+mj-ea"/>
            </a:endParaRPr>
          </a:p>
          <a:p>
            <a:pPr indent="-342900" algn="l">
              <a:lnSpc>
                <a:spcPct val="90000"/>
              </a:lnSpc>
              <a:spcBef>
                <a:spcPct val="20000"/>
              </a:spcBef>
            </a:pPr>
            <a:r>
              <a:rPr lang="ja-JP" altLang="en-US" sz="2000" b="1" dirty="0">
                <a:latin typeface="+mj-ea"/>
                <a:ea typeface="+mj-ea"/>
              </a:rPr>
              <a:t>対象者（＝主に顧客）がどのような行動をしているか、どのような購買をしているかなどを、調査員が実際の現場に出向いて観察する調査方法。</a:t>
            </a:r>
            <a:endParaRPr lang="en-US" altLang="ja-JP" sz="2000" b="1" dirty="0">
              <a:latin typeface="+mj-ea"/>
              <a:ea typeface="+mj-ea"/>
            </a:endParaRPr>
          </a:p>
          <a:p>
            <a:pPr indent="-342900" algn="l">
              <a:lnSpc>
                <a:spcPct val="90000"/>
              </a:lnSpc>
              <a:spcBef>
                <a:spcPct val="20000"/>
              </a:spcBef>
            </a:pPr>
            <a:endParaRPr lang="en-US" altLang="ja-JP" sz="2000" b="1" dirty="0">
              <a:latin typeface="+mj-ea"/>
              <a:ea typeface="+mj-ea"/>
            </a:endParaRPr>
          </a:p>
          <a:p>
            <a:pPr indent="-342900" algn="l">
              <a:lnSpc>
                <a:spcPct val="90000"/>
              </a:lnSpc>
              <a:spcBef>
                <a:spcPct val="20000"/>
              </a:spcBef>
            </a:pPr>
            <a:r>
              <a:rPr lang="ja-JP" altLang="en-US" sz="2000" b="1" dirty="0">
                <a:latin typeface="+mj-ea"/>
                <a:ea typeface="+mj-ea"/>
              </a:rPr>
              <a:t>一般的に、顧客へのアンケートやインタビューでは、あくまで顧客が意識している要望や不満の状況を知ることができるのですが、意識されていない不満や要望は出てきません。</a:t>
            </a:r>
            <a:endParaRPr lang="en-US" altLang="ja-JP" sz="2000" b="1" dirty="0">
              <a:latin typeface="+mj-ea"/>
              <a:ea typeface="+mj-ea"/>
            </a:endParaRPr>
          </a:p>
          <a:p>
            <a:pPr indent="-342900" algn="l">
              <a:lnSpc>
                <a:spcPct val="90000"/>
              </a:lnSpc>
              <a:spcBef>
                <a:spcPct val="20000"/>
              </a:spcBef>
            </a:pPr>
            <a:r>
              <a:rPr lang="ja-JP" altLang="en-US" sz="2000" b="1" dirty="0">
                <a:latin typeface="+mj-ea"/>
                <a:ea typeface="+mj-ea"/>
              </a:rPr>
              <a:t>意識していない顧客の要望や不満を見つけ出す手法として有効なのが、オブザベーションという調査手法となります。</a:t>
            </a:r>
            <a:endParaRPr lang="en-US" altLang="ja-JP" sz="2000" b="1" dirty="0">
              <a:latin typeface="+mj-ea"/>
              <a:ea typeface="+mj-ea"/>
            </a:endParaRPr>
          </a:p>
          <a:p>
            <a:pPr indent="-342900" algn="l">
              <a:lnSpc>
                <a:spcPct val="90000"/>
              </a:lnSpc>
              <a:spcBef>
                <a:spcPct val="20000"/>
              </a:spcBef>
            </a:pPr>
            <a:endParaRPr lang="en-US" altLang="ja-JP" sz="2000" b="1" dirty="0">
              <a:latin typeface="+mj-ea"/>
              <a:ea typeface="+mj-ea"/>
            </a:endParaRPr>
          </a:p>
          <a:p>
            <a:pPr indent="-342900" algn="l">
              <a:lnSpc>
                <a:spcPct val="90000"/>
              </a:lnSpc>
              <a:spcBef>
                <a:spcPct val="20000"/>
              </a:spcBef>
            </a:pPr>
            <a:r>
              <a:rPr lang="ja-JP" altLang="en-US" sz="2000" b="1" dirty="0">
                <a:latin typeface="+mj-ea"/>
                <a:ea typeface="+mj-ea"/>
              </a:rPr>
              <a:t>まずはお店や施設に来店されるお客様をじっくりと観察することから始めてみましょう。</a:t>
            </a:r>
          </a:p>
        </p:txBody>
      </p:sp>
      <p:sp>
        <p:nvSpPr>
          <p:cNvPr id="8" name="正方形/長方形 7">
            <a:extLst>
              <a:ext uri="{FF2B5EF4-FFF2-40B4-BE49-F238E27FC236}">
                <a16:creationId xmlns:a16="http://schemas.microsoft.com/office/drawing/2014/main" id="{1D40BD17-35B4-47D7-BBF3-0510A9DF29BA}"/>
              </a:ext>
            </a:extLst>
          </p:cNvPr>
          <p:cNvSpPr/>
          <p:nvPr/>
        </p:nvSpPr>
        <p:spPr>
          <a:xfrm>
            <a:off x="179510" y="764705"/>
            <a:ext cx="4824537"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オブザベーション（顧客観察）</a:t>
            </a:r>
          </a:p>
        </p:txBody>
      </p:sp>
    </p:spTree>
    <p:extLst>
      <p:ext uri="{BB962C8B-B14F-4D97-AF65-F5344CB8AC3E}">
        <p14:creationId xmlns:p14="http://schemas.microsoft.com/office/powerpoint/2010/main" val="611013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12</a:t>
            </a:fld>
            <a:endParaRPr lang="en-US" altLang="ja-JP" dirty="0"/>
          </a:p>
        </p:txBody>
      </p:sp>
      <p:sp>
        <p:nvSpPr>
          <p:cNvPr id="4" name="正方形/長方形 3">
            <a:extLst>
              <a:ext uri="{FF2B5EF4-FFF2-40B4-BE49-F238E27FC236}">
                <a16:creationId xmlns:a16="http://schemas.microsoft.com/office/drawing/2014/main" id="{0D93DB6C-C1C4-498D-8B2C-0C4A9073C5AB}"/>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個人演習</a:t>
            </a:r>
            <a:endParaRPr lang="en-US" altLang="ja-JP" sz="3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998033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CE6A8FE-EAB2-4B45-99AD-461DB5F6228A}"/>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個人演習①</a:t>
            </a:r>
            <a:endParaRPr lang="ja-JP" altLang="ja-JP" sz="1800" dirty="0">
              <a:latin typeface="Meiryo UI" pitchFamily="50" charset="-128"/>
              <a:ea typeface="Meiryo UI" pitchFamily="50" charset="-128"/>
            </a:endParaRPr>
          </a:p>
        </p:txBody>
      </p:sp>
      <p:sp>
        <p:nvSpPr>
          <p:cNvPr id="3" name="正方形/長方形 2">
            <a:extLst>
              <a:ext uri="{FF2B5EF4-FFF2-40B4-BE49-F238E27FC236}">
                <a16:creationId xmlns:a16="http://schemas.microsoft.com/office/drawing/2014/main" id="{8E5B3AC0-3E13-4E95-9DCC-CF053FC6E0EF}"/>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オブザベーションの練習</a:t>
            </a:r>
          </a:p>
        </p:txBody>
      </p:sp>
      <p:sp>
        <p:nvSpPr>
          <p:cNvPr id="4" name="Rectangle 7">
            <a:extLst>
              <a:ext uri="{FF2B5EF4-FFF2-40B4-BE49-F238E27FC236}">
                <a16:creationId xmlns:a16="http://schemas.microsoft.com/office/drawing/2014/main" id="{35FFC022-8C4C-4D8B-8804-B868F9087C35}"/>
              </a:ext>
            </a:extLst>
          </p:cNvPr>
          <p:cNvSpPr>
            <a:spLocks noChangeArrowheads="1"/>
          </p:cNvSpPr>
          <p:nvPr/>
        </p:nvSpPr>
        <p:spPr bwMode="auto">
          <a:xfrm>
            <a:off x="180485" y="1410220"/>
            <a:ext cx="8711995" cy="1082676"/>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algn="l">
              <a:lnSpc>
                <a:spcPct val="90000"/>
              </a:lnSpc>
              <a:spcBef>
                <a:spcPct val="20000"/>
              </a:spcBef>
            </a:pPr>
            <a:r>
              <a:rPr lang="ja-JP" altLang="en-US" sz="2400" dirty="0">
                <a:latin typeface="HGP創英角ｺﾞｼｯｸUB" panose="020B0900000000000000" pitchFamily="50" charset="-128"/>
                <a:ea typeface="HGP創英角ｺﾞｼｯｸUB" panose="020B0900000000000000" pitchFamily="50" charset="-128"/>
              </a:rPr>
              <a:t>あなたが働くお店または施設で顧客１人をじっくりと観察しましょう。その顧客はどんな行動をとっていますか。どんな表情でいますか。　以下の質問に答える形で、気づいた点をまとめてみましょう。</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5" name="正方形/長方形 4">
            <a:extLst>
              <a:ext uri="{FF2B5EF4-FFF2-40B4-BE49-F238E27FC236}">
                <a16:creationId xmlns:a16="http://schemas.microsoft.com/office/drawing/2014/main" id="{16464067-A7D4-4670-91E8-A1896861C418}"/>
              </a:ext>
            </a:extLst>
          </p:cNvPr>
          <p:cNvSpPr/>
          <p:nvPr/>
        </p:nvSpPr>
        <p:spPr>
          <a:xfrm>
            <a:off x="179511" y="3291881"/>
            <a:ext cx="8735484" cy="65062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en-US" altLang="ja-JP" dirty="0">
              <a:solidFill>
                <a:schemeClr val="tx1"/>
              </a:solidFill>
            </a:endParaRPr>
          </a:p>
          <a:p>
            <a:pPr algn="l"/>
            <a:endParaRPr kumimoji="1" lang="ja-JP" altLang="en-US" dirty="0">
              <a:solidFill>
                <a:schemeClr val="tx1"/>
              </a:solidFill>
            </a:endParaRPr>
          </a:p>
        </p:txBody>
      </p:sp>
      <p:sp>
        <p:nvSpPr>
          <p:cNvPr id="7" name="Rectangle 7">
            <a:extLst>
              <a:ext uri="{FF2B5EF4-FFF2-40B4-BE49-F238E27FC236}">
                <a16:creationId xmlns:a16="http://schemas.microsoft.com/office/drawing/2014/main" id="{5FC21C67-6222-409F-8073-70944AB19CF9}"/>
              </a:ext>
            </a:extLst>
          </p:cNvPr>
          <p:cNvSpPr>
            <a:spLocks noChangeArrowheads="1"/>
          </p:cNvSpPr>
          <p:nvPr/>
        </p:nvSpPr>
        <p:spPr bwMode="auto">
          <a:xfrm>
            <a:off x="179511" y="2634356"/>
            <a:ext cx="8711995" cy="650628"/>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algn="l">
              <a:lnSpc>
                <a:spcPct val="90000"/>
              </a:lnSpc>
              <a:spcBef>
                <a:spcPct val="20000"/>
              </a:spcBef>
            </a:pPr>
            <a:r>
              <a:rPr lang="ja-JP" altLang="en-US" dirty="0">
                <a:latin typeface="HGP創英角ｺﾞｼｯｸUB" panose="020B0900000000000000" pitchFamily="50" charset="-128"/>
                <a:ea typeface="HGP創英角ｺﾞｼｯｸUB" panose="020B0900000000000000" pitchFamily="50" charset="-128"/>
              </a:rPr>
              <a:t>観察ポイント①</a:t>
            </a:r>
          </a:p>
          <a:p>
            <a:pPr algn="l">
              <a:lnSpc>
                <a:spcPct val="90000"/>
              </a:lnSpc>
              <a:spcBef>
                <a:spcPct val="20000"/>
              </a:spcBef>
            </a:pPr>
            <a:r>
              <a:rPr lang="ja-JP" altLang="en-US" dirty="0">
                <a:latin typeface="HGP創英角ｺﾞｼｯｸUB" panose="020B0900000000000000" pitchFamily="50" charset="-128"/>
                <a:ea typeface="HGP創英角ｺﾞｼｯｸUB" panose="020B0900000000000000" pitchFamily="50" charset="-128"/>
              </a:rPr>
              <a:t>顧客の基本情報（来店目的、性別、年齢、雰囲気、同行者有無）</a:t>
            </a:r>
            <a:endParaRPr lang="en-US" altLang="ja-JP" dirty="0">
              <a:latin typeface="HGP創英角ｺﾞｼｯｸUB" panose="020B0900000000000000" pitchFamily="50" charset="-128"/>
              <a:ea typeface="HGP創英角ｺﾞｼｯｸUB" panose="020B0900000000000000" pitchFamily="50" charset="-128"/>
            </a:endParaRPr>
          </a:p>
        </p:txBody>
      </p:sp>
      <p:sp>
        <p:nvSpPr>
          <p:cNvPr id="8" name="正方形/長方形 7">
            <a:extLst>
              <a:ext uri="{FF2B5EF4-FFF2-40B4-BE49-F238E27FC236}">
                <a16:creationId xmlns:a16="http://schemas.microsoft.com/office/drawing/2014/main" id="{F3F8E52B-30C6-4DBF-ABD6-066AAE8A8C45}"/>
              </a:ext>
            </a:extLst>
          </p:cNvPr>
          <p:cNvSpPr/>
          <p:nvPr/>
        </p:nvSpPr>
        <p:spPr>
          <a:xfrm>
            <a:off x="179511" y="4710579"/>
            <a:ext cx="8735484" cy="65062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en-US" altLang="ja-JP" dirty="0">
              <a:solidFill>
                <a:schemeClr val="tx1"/>
              </a:solidFill>
            </a:endParaRPr>
          </a:p>
          <a:p>
            <a:pPr algn="l"/>
            <a:endParaRPr kumimoji="1" lang="ja-JP" altLang="en-US" dirty="0">
              <a:solidFill>
                <a:schemeClr val="tx1"/>
              </a:solidFill>
            </a:endParaRPr>
          </a:p>
        </p:txBody>
      </p:sp>
      <p:sp>
        <p:nvSpPr>
          <p:cNvPr id="9" name="Rectangle 7">
            <a:extLst>
              <a:ext uri="{FF2B5EF4-FFF2-40B4-BE49-F238E27FC236}">
                <a16:creationId xmlns:a16="http://schemas.microsoft.com/office/drawing/2014/main" id="{5546595B-2731-4C06-A0E3-9BF7E9857FE1}"/>
              </a:ext>
            </a:extLst>
          </p:cNvPr>
          <p:cNvSpPr>
            <a:spLocks noChangeArrowheads="1"/>
          </p:cNvSpPr>
          <p:nvPr/>
        </p:nvSpPr>
        <p:spPr bwMode="auto">
          <a:xfrm>
            <a:off x="179511" y="4002508"/>
            <a:ext cx="8711995" cy="650628"/>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algn="l">
              <a:lnSpc>
                <a:spcPct val="90000"/>
              </a:lnSpc>
              <a:spcBef>
                <a:spcPct val="20000"/>
              </a:spcBef>
            </a:pPr>
            <a:r>
              <a:rPr lang="ja-JP" altLang="en-US" dirty="0">
                <a:latin typeface="HGP創英角ｺﾞｼｯｸUB" panose="020B0900000000000000" pitchFamily="50" charset="-128"/>
                <a:ea typeface="HGP創英角ｺﾞｼｯｸUB" panose="020B0900000000000000" pitchFamily="50" charset="-128"/>
              </a:rPr>
              <a:t>観察ポイント②</a:t>
            </a:r>
          </a:p>
          <a:p>
            <a:pPr algn="l">
              <a:lnSpc>
                <a:spcPct val="90000"/>
              </a:lnSpc>
              <a:spcBef>
                <a:spcPct val="20000"/>
              </a:spcBef>
            </a:pPr>
            <a:r>
              <a:rPr lang="ja-JP" altLang="en-US" dirty="0">
                <a:latin typeface="HGP創英角ｺﾞｼｯｸUB" panose="020B0900000000000000" pitchFamily="50" charset="-128"/>
                <a:ea typeface="HGP創英角ｺﾞｼｯｸUB" panose="020B0900000000000000" pitchFamily="50" charset="-128"/>
              </a:rPr>
              <a:t>顧客の行動（お店の中での顧客の行動を詳細に観察）</a:t>
            </a:r>
            <a:endParaRPr lang="en-US" altLang="ja-JP" dirty="0">
              <a:latin typeface="HGP創英角ｺﾞｼｯｸUB" panose="020B0900000000000000" pitchFamily="50" charset="-128"/>
              <a:ea typeface="HGP創英角ｺﾞｼｯｸUB" panose="020B0900000000000000" pitchFamily="50" charset="-128"/>
            </a:endParaRPr>
          </a:p>
        </p:txBody>
      </p:sp>
      <p:sp>
        <p:nvSpPr>
          <p:cNvPr id="10" name="正方形/長方形 9">
            <a:extLst>
              <a:ext uri="{FF2B5EF4-FFF2-40B4-BE49-F238E27FC236}">
                <a16:creationId xmlns:a16="http://schemas.microsoft.com/office/drawing/2014/main" id="{DC48DD86-E596-4C93-8927-F6C3494BA230}"/>
              </a:ext>
            </a:extLst>
          </p:cNvPr>
          <p:cNvSpPr/>
          <p:nvPr/>
        </p:nvSpPr>
        <p:spPr>
          <a:xfrm>
            <a:off x="173465" y="6028185"/>
            <a:ext cx="8735484" cy="65062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en-US" altLang="ja-JP" dirty="0">
              <a:solidFill>
                <a:schemeClr val="tx1"/>
              </a:solidFill>
            </a:endParaRPr>
          </a:p>
          <a:p>
            <a:pPr algn="l"/>
            <a:endParaRPr kumimoji="1" lang="ja-JP" altLang="en-US" dirty="0">
              <a:solidFill>
                <a:schemeClr val="tx1"/>
              </a:solidFill>
            </a:endParaRPr>
          </a:p>
        </p:txBody>
      </p:sp>
      <p:sp>
        <p:nvSpPr>
          <p:cNvPr id="11" name="Rectangle 7">
            <a:extLst>
              <a:ext uri="{FF2B5EF4-FFF2-40B4-BE49-F238E27FC236}">
                <a16:creationId xmlns:a16="http://schemas.microsoft.com/office/drawing/2014/main" id="{52747676-A470-4893-B03D-9740CB84CFEC}"/>
              </a:ext>
            </a:extLst>
          </p:cNvPr>
          <p:cNvSpPr>
            <a:spLocks noChangeArrowheads="1"/>
          </p:cNvSpPr>
          <p:nvPr/>
        </p:nvSpPr>
        <p:spPr bwMode="auto">
          <a:xfrm>
            <a:off x="173465" y="5370660"/>
            <a:ext cx="8711995" cy="650628"/>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algn="l">
              <a:lnSpc>
                <a:spcPct val="90000"/>
              </a:lnSpc>
              <a:spcBef>
                <a:spcPct val="20000"/>
              </a:spcBef>
            </a:pPr>
            <a:r>
              <a:rPr lang="ja-JP" altLang="en-US" dirty="0">
                <a:latin typeface="HGP創英角ｺﾞｼｯｸUB" panose="020B0900000000000000" pitchFamily="50" charset="-128"/>
                <a:ea typeface="HGP創英角ｺﾞｼｯｸUB" panose="020B0900000000000000" pitchFamily="50" charset="-128"/>
              </a:rPr>
              <a:t>観察ポイント③</a:t>
            </a:r>
          </a:p>
          <a:p>
            <a:pPr algn="l">
              <a:lnSpc>
                <a:spcPct val="90000"/>
              </a:lnSpc>
              <a:spcBef>
                <a:spcPct val="20000"/>
              </a:spcBef>
            </a:pPr>
            <a:r>
              <a:rPr lang="ja-JP" altLang="en-US" dirty="0">
                <a:latin typeface="HGP創英角ｺﾞｼｯｸUB" panose="020B0900000000000000" pitchFamily="50" charset="-128"/>
                <a:ea typeface="HGP創英角ｺﾞｼｯｸUB" panose="020B0900000000000000" pitchFamily="50" charset="-128"/>
              </a:rPr>
              <a:t>顧客の表情（顧客の表情や雰囲気を詳細に観察）</a:t>
            </a:r>
            <a:endParaRPr lang="en-US" altLang="ja-JP" dirty="0">
              <a:latin typeface="HGP創英角ｺﾞｼｯｸUB" panose="020B0900000000000000" pitchFamily="50" charset="-128"/>
              <a:ea typeface="HGP創英角ｺﾞｼｯｸUB" panose="020B0900000000000000" pitchFamily="50" charset="-128"/>
            </a:endParaRPr>
          </a:p>
        </p:txBody>
      </p:sp>
      <p:sp>
        <p:nvSpPr>
          <p:cNvPr id="2" name="スライド番号プレースホルダー 1">
            <a:extLst>
              <a:ext uri="{FF2B5EF4-FFF2-40B4-BE49-F238E27FC236}">
                <a16:creationId xmlns:a16="http://schemas.microsoft.com/office/drawing/2014/main" id="{9D2A2EF5-12FD-46E4-9D2B-133F48037D0F}"/>
              </a:ext>
            </a:extLst>
          </p:cNvPr>
          <p:cNvSpPr>
            <a:spLocks noGrp="1"/>
          </p:cNvSpPr>
          <p:nvPr>
            <p:ph type="sldNum" sz="quarter" idx="12"/>
          </p:nvPr>
        </p:nvSpPr>
        <p:spPr/>
        <p:txBody>
          <a:bodyPr/>
          <a:lstStyle/>
          <a:p>
            <a:pPr>
              <a:defRPr/>
            </a:pPr>
            <a:fld id="{22179739-F4A8-44EB-8B8E-F3F060272835}" type="slidenum">
              <a:rPr lang="ja-JP" altLang="en-US" smtClean="0"/>
              <a:pPr>
                <a:defRPr/>
              </a:pPr>
              <a:t>13</a:t>
            </a:fld>
            <a:endParaRPr lang="ja-JP" altLang="en-US"/>
          </a:p>
        </p:txBody>
      </p:sp>
    </p:spTree>
    <p:extLst>
      <p:ext uri="{BB962C8B-B14F-4D97-AF65-F5344CB8AC3E}">
        <p14:creationId xmlns:p14="http://schemas.microsoft.com/office/powerpoint/2010/main" val="13558755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まとめ</a:t>
            </a: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34926" y="1384039"/>
            <a:ext cx="9001570" cy="182893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講義を受けた中で最も印象に残っていたこと、自らの業務に活用できると思ったことを３つ書き出してみましょう！</a:t>
            </a:r>
            <a:endParaRPr lang="en-US" altLang="ja-JP" sz="2800" dirty="0">
              <a:latin typeface="HGP創英角ｺﾞｼｯｸUB" panose="020B0900000000000000" pitchFamily="50" charset="-128"/>
              <a:ea typeface="HGP創英角ｺﾞｼｯｸUB" panose="020B0900000000000000" pitchFamily="50" charset="-128"/>
            </a:endParaRPr>
          </a:p>
        </p:txBody>
      </p:sp>
      <p:sp>
        <p:nvSpPr>
          <p:cNvPr id="11" name="正方形/長方形 10">
            <a:extLst>
              <a:ext uri="{FF2B5EF4-FFF2-40B4-BE49-F238E27FC236}">
                <a16:creationId xmlns:a16="http://schemas.microsoft.com/office/drawing/2014/main" id="{0D902AD3-640C-4454-B765-F900A83BD89D}"/>
              </a:ext>
            </a:extLst>
          </p:cNvPr>
          <p:cNvSpPr/>
          <p:nvPr/>
        </p:nvSpPr>
        <p:spPr>
          <a:xfrm>
            <a:off x="156996" y="3212976"/>
            <a:ext cx="8735484" cy="33480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8BDCE87E-BA89-4369-A422-29D8A493D470}"/>
              </a:ext>
            </a:extLst>
          </p:cNvPr>
          <p:cNvSpPr>
            <a:spLocks noGrp="1"/>
          </p:cNvSpPr>
          <p:nvPr>
            <p:ph type="sldNum" sz="quarter" idx="12"/>
          </p:nvPr>
        </p:nvSpPr>
        <p:spPr/>
        <p:txBody>
          <a:bodyPr/>
          <a:lstStyle/>
          <a:p>
            <a:pPr>
              <a:defRPr/>
            </a:pPr>
            <a:fld id="{22179739-F4A8-44EB-8B8E-F3F060272835}" type="slidenum">
              <a:rPr lang="ja-JP" altLang="en-US" smtClean="0"/>
              <a:pPr>
                <a:defRPr/>
              </a:pPr>
              <a:t>14</a:t>
            </a:fld>
            <a:endParaRPr lang="ja-JP" altLang="en-US"/>
          </a:p>
        </p:txBody>
      </p:sp>
    </p:spTree>
    <p:extLst>
      <p:ext uri="{BB962C8B-B14F-4D97-AF65-F5344CB8AC3E}">
        <p14:creationId xmlns:p14="http://schemas.microsoft.com/office/powerpoint/2010/main" val="5878717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15</a:t>
            </a:fld>
            <a:endParaRPr lang="en-US" altLang="ja-JP" dirty="0"/>
          </a:p>
        </p:txBody>
      </p:sp>
      <p:sp>
        <p:nvSpPr>
          <p:cNvPr id="5" name="正方形/長方形 4">
            <a:extLst>
              <a:ext uri="{FF2B5EF4-FFF2-40B4-BE49-F238E27FC236}">
                <a16:creationId xmlns:a16="http://schemas.microsoft.com/office/drawing/2014/main" id="{DA2B69FC-926E-441C-B498-F9E156F77F23}"/>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dirty="0">
                <a:latin typeface="Meiryo UI" pitchFamily="50" charset="-128"/>
                <a:ea typeface="Meiryo UI" pitchFamily="50" charset="-128"/>
                <a:cs typeface="Meiryo UI" pitchFamily="50" charset="-128"/>
              </a:rPr>
              <a:t>アンケートの調査方法、設問設計・分析方法について</a:t>
            </a:r>
          </a:p>
        </p:txBody>
      </p:sp>
    </p:spTree>
    <p:extLst>
      <p:ext uri="{BB962C8B-B14F-4D97-AF65-F5344CB8AC3E}">
        <p14:creationId xmlns:p14="http://schemas.microsoft.com/office/powerpoint/2010/main" val="41626170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171564A6-A733-473B-A417-3FF25BBCC88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学習目標</a:t>
            </a:r>
          </a:p>
        </p:txBody>
      </p:sp>
      <p:sp>
        <p:nvSpPr>
          <p:cNvPr id="22" name="正方形/長方形 21">
            <a:extLst>
              <a:ext uri="{FF2B5EF4-FFF2-40B4-BE49-F238E27FC236}">
                <a16:creationId xmlns:a16="http://schemas.microsoft.com/office/drawing/2014/main" id="{82F45DA9-1706-441F-9F38-3C90317FB55B}"/>
              </a:ext>
            </a:extLst>
          </p:cNvPr>
          <p:cNvSpPr/>
          <p:nvPr/>
        </p:nvSpPr>
        <p:spPr>
          <a:xfrm>
            <a:off x="107504" y="1386533"/>
            <a:ext cx="8784976" cy="1754326"/>
          </a:xfrm>
          <a:prstGeom prst="rect">
            <a:avLst/>
          </a:prstGeom>
        </p:spPr>
        <p:txBody>
          <a:bodyPr wrap="square">
            <a:spAutoFit/>
          </a:bodyPr>
          <a:lstStyle/>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アンケートの調査方法を理解する</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アンケート調査の設問設計・分析方法を理解する</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p:txBody>
      </p:sp>
      <p:sp>
        <p:nvSpPr>
          <p:cNvPr id="2" name="矢印: 右 1">
            <a:extLst>
              <a:ext uri="{FF2B5EF4-FFF2-40B4-BE49-F238E27FC236}">
                <a16:creationId xmlns:a16="http://schemas.microsoft.com/office/drawing/2014/main" id="{E27E4888-47A0-4B85-B78B-FDD4394AFF03}"/>
              </a:ext>
            </a:extLst>
          </p:cNvPr>
          <p:cNvSpPr/>
          <p:nvPr/>
        </p:nvSpPr>
        <p:spPr>
          <a:xfrm>
            <a:off x="107504" y="5157192"/>
            <a:ext cx="1296144" cy="864095"/>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id="{119D4014-B79B-4B6E-AEE2-252D70D9C904}"/>
              </a:ext>
            </a:extLst>
          </p:cNvPr>
          <p:cNvSpPr txBox="1"/>
          <p:nvPr/>
        </p:nvSpPr>
        <p:spPr>
          <a:xfrm>
            <a:off x="1433952" y="5190290"/>
            <a:ext cx="7344816" cy="830997"/>
          </a:xfrm>
          <a:prstGeom prst="rect">
            <a:avLst/>
          </a:prstGeom>
          <a:noFill/>
        </p:spPr>
        <p:txBody>
          <a:bodyPr wrap="square">
            <a:spAutoFit/>
          </a:bodyPr>
          <a:lstStyle/>
          <a:p>
            <a:pPr algn="l"/>
            <a:r>
              <a:rPr lang="ja-JP" altLang="en-US" sz="2400" dirty="0">
                <a:latin typeface="HGP創英角ｺﾞｼｯｸUB" panose="020B0900000000000000" pitchFamily="50" charset="-128"/>
                <a:ea typeface="HGP創英角ｺﾞｼｯｸUB" panose="020B0900000000000000" pitchFamily="50" charset="-128"/>
              </a:rPr>
              <a:t>このコースを学習すると、アンケート調査のやり方、分析方法を理解することができます</a:t>
            </a:r>
            <a:endParaRPr lang="ja-JP" altLang="en-US" sz="2400" dirty="0"/>
          </a:p>
        </p:txBody>
      </p:sp>
      <p:sp>
        <p:nvSpPr>
          <p:cNvPr id="3" name="スライド番号プレースホルダー 2">
            <a:extLst>
              <a:ext uri="{FF2B5EF4-FFF2-40B4-BE49-F238E27FC236}">
                <a16:creationId xmlns:a16="http://schemas.microsoft.com/office/drawing/2014/main" id="{6C6DC0EF-942E-4086-BD24-3DB88E00A14B}"/>
              </a:ext>
            </a:extLst>
          </p:cNvPr>
          <p:cNvSpPr>
            <a:spLocks noGrp="1"/>
          </p:cNvSpPr>
          <p:nvPr>
            <p:ph type="sldNum" sz="quarter" idx="12"/>
          </p:nvPr>
        </p:nvSpPr>
        <p:spPr/>
        <p:txBody>
          <a:bodyPr/>
          <a:lstStyle/>
          <a:p>
            <a:pPr>
              <a:defRPr/>
            </a:pPr>
            <a:fld id="{22179739-F4A8-44EB-8B8E-F3F060272835}" type="slidenum">
              <a:rPr lang="ja-JP" altLang="en-US" smtClean="0"/>
              <a:pPr>
                <a:defRPr/>
              </a:pPr>
              <a:t>16</a:t>
            </a:fld>
            <a:endParaRPr lang="ja-JP" altLang="en-US"/>
          </a:p>
        </p:txBody>
      </p:sp>
    </p:spTree>
    <p:extLst>
      <p:ext uri="{BB962C8B-B14F-4D97-AF65-F5344CB8AC3E}">
        <p14:creationId xmlns:p14="http://schemas.microsoft.com/office/powerpoint/2010/main" val="14520150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17</a:t>
            </a:fld>
            <a:endParaRPr lang="en-US" altLang="ja-JP" dirty="0"/>
          </a:p>
        </p:txBody>
      </p:sp>
      <p:sp>
        <p:nvSpPr>
          <p:cNvPr id="4" name="正方形/長方形 3">
            <a:extLst>
              <a:ext uri="{FF2B5EF4-FFF2-40B4-BE49-F238E27FC236}">
                <a16:creationId xmlns:a16="http://schemas.microsoft.com/office/drawing/2014/main" id="{91B7B2E5-EF1C-4113-80DC-168E3C123883}"/>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講義</a:t>
            </a:r>
            <a:endParaRPr lang="en-US" altLang="ja-JP" sz="3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09837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18</a:t>
            </a:fld>
            <a:endParaRPr lang="en-US" altLang="ja-JP" dirty="0"/>
          </a:p>
        </p:txBody>
      </p:sp>
      <p:sp>
        <p:nvSpPr>
          <p:cNvPr id="8" name="正方形/長方形 7">
            <a:extLst>
              <a:ext uri="{FF2B5EF4-FFF2-40B4-BE49-F238E27FC236}">
                <a16:creationId xmlns:a16="http://schemas.microsoft.com/office/drawing/2014/main" id="{A06E887B-DDA4-4E95-8D6F-6F850337A86C}"/>
              </a:ext>
            </a:extLst>
          </p:cNvPr>
          <p:cNvSpPr/>
          <p:nvPr/>
        </p:nvSpPr>
        <p:spPr>
          <a:xfrm>
            <a:off x="179510" y="764705"/>
            <a:ext cx="4824537"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アンケート調査について</a:t>
            </a:r>
          </a:p>
        </p:txBody>
      </p:sp>
      <p:sp>
        <p:nvSpPr>
          <p:cNvPr id="9" name="テキスト ボックス 8">
            <a:extLst>
              <a:ext uri="{FF2B5EF4-FFF2-40B4-BE49-F238E27FC236}">
                <a16:creationId xmlns:a16="http://schemas.microsoft.com/office/drawing/2014/main" id="{9006A40A-ADD2-40A2-9DB3-906D9F0CF786}"/>
              </a:ext>
            </a:extLst>
          </p:cNvPr>
          <p:cNvSpPr txBox="1"/>
          <p:nvPr/>
        </p:nvSpPr>
        <p:spPr>
          <a:xfrm>
            <a:off x="179510" y="1471143"/>
            <a:ext cx="8642350" cy="2246769"/>
          </a:xfrm>
          <a:prstGeom prst="rect">
            <a:avLst/>
          </a:prstGeom>
          <a:noFill/>
        </p:spPr>
        <p:txBody>
          <a:bodyPr wrap="square">
            <a:spAutoFit/>
          </a:bodyPr>
          <a:lstStyle/>
          <a:p>
            <a:pPr algn="l"/>
            <a:r>
              <a:rPr lang="en-US" altLang="ja-JP" sz="2000" b="1" dirty="0">
                <a:latin typeface="+mj-ea"/>
                <a:ea typeface="+mj-ea"/>
              </a:rPr>
              <a:t>【</a:t>
            </a:r>
            <a:r>
              <a:rPr lang="ja-JP" altLang="en-US" sz="2000" b="1" dirty="0">
                <a:latin typeface="+mj-ea"/>
                <a:ea typeface="+mj-ea"/>
              </a:rPr>
              <a:t>アンケート調査とは</a:t>
            </a:r>
            <a:r>
              <a:rPr lang="en-US" altLang="ja-JP" sz="2000" b="1" dirty="0">
                <a:latin typeface="+mj-ea"/>
                <a:ea typeface="+mj-ea"/>
              </a:rPr>
              <a:t>】</a:t>
            </a:r>
          </a:p>
          <a:p>
            <a:pPr algn="l"/>
            <a:r>
              <a:rPr lang="ja-JP" altLang="en-US" sz="2000" b="1" dirty="0">
                <a:latin typeface="+mj-ea"/>
                <a:ea typeface="+mj-ea"/>
              </a:rPr>
              <a:t>調査対象（特定商品の顧客や旅行者など）の意識や行動を把握するために、</a:t>
            </a:r>
            <a:endParaRPr lang="en-US" altLang="ja-JP" sz="2000" b="1" dirty="0">
              <a:latin typeface="+mj-ea"/>
              <a:ea typeface="+mj-ea"/>
            </a:endParaRPr>
          </a:p>
          <a:p>
            <a:pPr algn="l"/>
            <a:r>
              <a:rPr lang="ja-JP" altLang="en-US" sz="2000" b="1" dirty="0">
                <a:latin typeface="+mj-ea"/>
                <a:ea typeface="+mj-ea"/>
              </a:rPr>
              <a:t>統計的な調査の場合は、一定のルールで調査の対象を選び（＝スクリーニング）、様々な調査方法で多数の人に回答を求め、特定の期間内で様式化した質問への回答をもとに、統計的処理を行う調査方法をアンケート調査といいます。</a:t>
            </a:r>
            <a:endParaRPr lang="en-US" altLang="ja-JP" sz="2000" b="1" dirty="0">
              <a:latin typeface="+mj-ea"/>
              <a:ea typeface="+mj-ea"/>
            </a:endParaRPr>
          </a:p>
          <a:p>
            <a:pPr algn="l"/>
            <a:r>
              <a:rPr lang="ja-JP" altLang="en-US" sz="2000" b="1" dirty="0">
                <a:latin typeface="+mj-ea"/>
                <a:ea typeface="+mj-ea"/>
              </a:rPr>
              <a:t>通常、アンケート調査の実施に際しては、アンケート調査票が事前に作られ、</a:t>
            </a:r>
            <a:endParaRPr lang="en-US" altLang="ja-JP" sz="2000" b="1" dirty="0">
              <a:latin typeface="+mj-ea"/>
              <a:ea typeface="+mj-ea"/>
            </a:endParaRPr>
          </a:p>
          <a:p>
            <a:pPr algn="l"/>
            <a:r>
              <a:rPr lang="ja-JP" altLang="en-US" sz="2000" b="1" dirty="0">
                <a:latin typeface="+mj-ea"/>
                <a:ea typeface="+mj-ea"/>
              </a:rPr>
              <a:t>回答者はそれにこたえる形で回答します。</a:t>
            </a:r>
          </a:p>
        </p:txBody>
      </p:sp>
      <p:pic>
        <p:nvPicPr>
          <p:cNvPr id="3074" name="Picture 2" descr="路上アンケートのイラスト | かわいいフリー素材集 いらすとや">
            <a:extLst>
              <a:ext uri="{FF2B5EF4-FFF2-40B4-BE49-F238E27FC236}">
                <a16:creationId xmlns:a16="http://schemas.microsoft.com/office/drawing/2014/main" id="{0E57946C-E821-4CEE-A03E-A3BF80F6106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52120" y="4077072"/>
            <a:ext cx="1860859" cy="207028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パソコンを使う男性会社員のイラスト | かわいいフリー素材集 いらすとや">
            <a:extLst>
              <a:ext uri="{FF2B5EF4-FFF2-40B4-BE49-F238E27FC236}">
                <a16:creationId xmlns:a16="http://schemas.microsoft.com/office/drawing/2014/main" id="{C82BCB6D-3A4C-4D18-BECA-311CB8F82B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1778" y="4430463"/>
            <a:ext cx="1786880" cy="1794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4891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492F3D8E-EA51-4937-8A55-507972371DB5}"/>
              </a:ext>
            </a:extLst>
          </p:cNvPr>
          <p:cNvSpPr>
            <a:spLocks noGrp="1"/>
          </p:cNvSpPr>
          <p:nvPr>
            <p:ph type="sldNum" sz="quarter" idx="12"/>
          </p:nvPr>
        </p:nvSpPr>
        <p:spPr/>
        <p:txBody>
          <a:bodyPr/>
          <a:lstStyle/>
          <a:p>
            <a:pPr>
              <a:defRPr/>
            </a:pPr>
            <a:fld id="{22179739-F4A8-44EB-8B8E-F3F060272835}" type="slidenum">
              <a:rPr lang="ja-JP" altLang="en-US" smtClean="0"/>
              <a:pPr>
                <a:defRPr/>
              </a:pPr>
              <a:t>1</a:t>
            </a:fld>
            <a:endParaRPr lang="ja-JP" altLang="en-US"/>
          </a:p>
        </p:txBody>
      </p:sp>
      <p:sp>
        <p:nvSpPr>
          <p:cNvPr id="7" name="Rectangle 5">
            <a:extLst>
              <a:ext uri="{FF2B5EF4-FFF2-40B4-BE49-F238E27FC236}">
                <a16:creationId xmlns:a16="http://schemas.microsoft.com/office/drawing/2014/main" id="{C41280AF-01EB-4FC8-8CEE-3E49727CF532}"/>
              </a:ext>
            </a:extLst>
          </p:cNvPr>
          <p:cNvSpPr txBox="1">
            <a:spLocks noChangeArrowheads="1"/>
          </p:cNvSpPr>
          <p:nvPr/>
        </p:nvSpPr>
        <p:spPr bwMode="auto">
          <a:xfrm>
            <a:off x="250825" y="1628800"/>
            <a:ext cx="864235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algn="dist" eaLnBrk="1" hangingPunct="1"/>
            <a:r>
              <a:rPr lang="ja-JP" altLang="en-US" sz="2400" b="1" kern="0" dirty="0">
                <a:latin typeface="Meiryo UI" pitchFamily="50" charset="-128"/>
                <a:ea typeface="Meiryo UI" pitchFamily="50" charset="-128"/>
              </a:rPr>
              <a:t>１．プライマリーデータとオブザベーション・・・・・・・・・・・・・・・・・Ｐ</a:t>
            </a:r>
            <a:r>
              <a:rPr lang="en-US" altLang="ja-JP" sz="2400" b="1" kern="0" dirty="0">
                <a:latin typeface="Meiryo UI" pitchFamily="50" charset="-128"/>
                <a:ea typeface="Meiryo UI" pitchFamily="50" charset="-128"/>
              </a:rPr>
              <a:t>2</a:t>
            </a:r>
            <a:endParaRPr lang="ja-JP" altLang="en-US" sz="2400" b="1" kern="0" dirty="0">
              <a:latin typeface="Meiryo UI" pitchFamily="50" charset="-128"/>
              <a:ea typeface="Meiryo UI" pitchFamily="50" charset="-128"/>
            </a:endParaRPr>
          </a:p>
          <a:p>
            <a:pPr algn="dist" eaLnBrk="1" hangingPunct="1"/>
            <a:r>
              <a:rPr lang="ja-JP" altLang="en-US" sz="1600" b="1" kern="0" dirty="0">
                <a:latin typeface="Meiryo UI" pitchFamily="50" charset="-128"/>
                <a:ea typeface="Meiryo UI" pitchFamily="50" charset="-128"/>
              </a:rPr>
              <a:t>　</a:t>
            </a:r>
            <a:endParaRPr lang="en-US" altLang="ja-JP" sz="1600" b="1" kern="0" dirty="0">
              <a:latin typeface="Meiryo UI" pitchFamily="50" charset="-128"/>
              <a:ea typeface="Meiryo UI" pitchFamily="50" charset="-128"/>
            </a:endParaRPr>
          </a:p>
          <a:p>
            <a:pPr algn="dist" eaLnBrk="1" hangingPunct="1"/>
            <a:r>
              <a:rPr lang="ja-JP" altLang="en-US" sz="1600" b="1" kern="0" dirty="0">
                <a:latin typeface="Meiryo UI" pitchFamily="50" charset="-128"/>
                <a:ea typeface="Meiryo UI" pitchFamily="50" charset="-128"/>
              </a:rPr>
              <a:t>　　　　</a:t>
            </a:r>
            <a:endParaRPr lang="en-US" altLang="ja-JP" sz="2400" b="1" kern="0" dirty="0">
              <a:latin typeface="Meiryo UI" pitchFamily="50" charset="-128"/>
              <a:ea typeface="Meiryo UI" pitchFamily="50" charset="-128"/>
            </a:endParaRPr>
          </a:p>
          <a:p>
            <a:pPr algn="dist" eaLnBrk="1" hangingPunct="1"/>
            <a:r>
              <a:rPr lang="ja-JP" altLang="en-US" sz="2400" b="1" kern="0" dirty="0">
                <a:latin typeface="Meiryo UI" pitchFamily="50" charset="-128"/>
                <a:ea typeface="Meiryo UI" pitchFamily="50" charset="-128"/>
              </a:rPr>
              <a:t>２．アンケートの調査方法、設問設計・分析方法について・・・Ｐ</a:t>
            </a:r>
            <a:r>
              <a:rPr lang="en-US" altLang="ja-JP" sz="2400" b="1" kern="0" dirty="0">
                <a:latin typeface="Meiryo UI" pitchFamily="50" charset="-128"/>
                <a:ea typeface="Meiryo UI" pitchFamily="50" charset="-128"/>
              </a:rPr>
              <a:t>15</a:t>
            </a:r>
            <a:endParaRPr lang="ja-JP" altLang="en-US" sz="2400" b="1" kern="0" dirty="0">
              <a:latin typeface="Meiryo UI" pitchFamily="50" charset="-128"/>
              <a:ea typeface="Meiryo UI" pitchFamily="50" charset="-128"/>
            </a:endParaRPr>
          </a:p>
        </p:txBody>
      </p:sp>
      <p:sp>
        <p:nvSpPr>
          <p:cNvPr id="2" name="四角形: 角を丸くする 1">
            <a:extLst>
              <a:ext uri="{FF2B5EF4-FFF2-40B4-BE49-F238E27FC236}">
                <a16:creationId xmlns:a16="http://schemas.microsoft.com/office/drawing/2014/main" id="{85731751-D6E7-4396-A329-FB905843CBF5}"/>
              </a:ext>
            </a:extLst>
          </p:cNvPr>
          <p:cNvSpPr/>
          <p:nvPr/>
        </p:nvSpPr>
        <p:spPr>
          <a:xfrm>
            <a:off x="107504" y="850433"/>
            <a:ext cx="1728192" cy="418327"/>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t>目次</a:t>
            </a:r>
          </a:p>
        </p:txBody>
      </p:sp>
    </p:spTree>
    <p:extLst>
      <p:ext uri="{BB962C8B-B14F-4D97-AF65-F5344CB8AC3E}">
        <p14:creationId xmlns:p14="http://schemas.microsoft.com/office/powerpoint/2010/main" val="13816875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19</a:t>
            </a:fld>
            <a:endParaRPr lang="en-US" altLang="ja-JP" dirty="0"/>
          </a:p>
        </p:txBody>
      </p:sp>
      <p:sp>
        <p:nvSpPr>
          <p:cNvPr id="8" name="正方形/長方形 7">
            <a:extLst>
              <a:ext uri="{FF2B5EF4-FFF2-40B4-BE49-F238E27FC236}">
                <a16:creationId xmlns:a16="http://schemas.microsoft.com/office/drawing/2014/main" id="{A06E887B-DDA4-4E95-8D6F-6F850337A86C}"/>
              </a:ext>
            </a:extLst>
          </p:cNvPr>
          <p:cNvSpPr/>
          <p:nvPr/>
        </p:nvSpPr>
        <p:spPr>
          <a:xfrm>
            <a:off x="179510" y="764705"/>
            <a:ext cx="4824537"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アンケート調査の設計ポイント</a:t>
            </a:r>
          </a:p>
        </p:txBody>
      </p:sp>
      <p:graphicFrame>
        <p:nvGraphicFramePr>
          <p:cNvPr id="2" name="表 2">
            <a:extLst>
              <a:ext uri="{FF2B5EF4-FFF2-40B4-BE49-F238E27FC236}">
                <a16:creationId xmlns:a16="http://schemas.microsoft.com/office/drawing/2014/main" id="{E3532AF8-D4F4-49D2-9FD2-5E5F77BC0A73}"/>
              </a:ext>
            </a:extLst>
          </p:cNvPr>
          <p:cNvGraphicFramePr>
            <a:graphicFrameLocks noGrp="1"/>
          </p:cNvGraphicFramePr>
          <p:nvPr>
            <p:extLst>
              <p:ext uri="{D42A27DB-BD31-4B8C-83A1-F6EECF244321}">
                <p14:modId xmlns:p14="http://schemas.microsoft.com/office/powerpoint/2010/main" val="3480477553"/>
              </p:ext>
            </p:extLst>
          </p:nvPr>
        </p:nvGraphicFramePr>
        <p:xfrm>
          <a:off x="179510" y="1396999"/>
          <a:ext cx="8642350" cy="5056337"/>
        </p:xfrm>
        <a:graphic>
          <a:graphicData uri="http://schemas.openxmlformats.org/drawingml/2006/table">
            <a:tbl>
              <a:tblPr bandCol="1">
                <a:tableStyleId>{2D5ABB26-0587-4C30-8999-92F81FD0307C}</a:tableStyleId>
              </a:tblPr>
              <a:tblGrid>
                <a:gridCol w="1368154">
                  <a:extLst>
                    <a:ext uri="{9D8B030D-6E8A-4147-A177-3AD203B41FA5}">
                      <a16:colId xmlns:a16="http://schemas.microsoft.com/office/drawing/2014/main" val="2286450003"/>
                    </a:ext>
                  </a:extLst>
                </a:gridCol>
                <a:gridCol w="1656184">
                  <a:extLst>
                    <a:ext uri="{9D8B030D-6E8A-4147-A177-3AD203B41FA5}">
                      <a16:colId xmlns:a16="http://schemas.microsoft.com/office/drawing/2014/main" val="3707559710"/>
                    </a:ext>
                  </a:extLst>
                </a:gridCol>
                <a:gridCol w="5618012">
                  <a:extLst>
                    <a:ext uri="{9D8B030D-6E8A-4147-A177-3AD203B41FA5}">
                      <a16:colId xmlns:a16="http://schemas.microsoft.com/office/drawing/2014/main" val="3380028418"/>
                    </a:ext>
                  </a:extLst>
                </a:gridCol>
              </a:tblGrid>
              <a:tr h="417444">
                <a:tc rowSpan="2">
                  <a:txBody>
                    <a:bodyPr/>
                    <a:lstStyle/>
                    <a:p>
                      <a:pPr algn="ctr"/>
                      <a:r>
                        <a:rPr kumimoji="1" lang="en-US" altLang="ja-JP" dirty="0"/>
                        <a:t>Why</a:t>
                      </a: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r>
                        <a:rPr kumimoji="1" lang="ja-JP" altLang="en-US" dirty="0"/>
                        <a:t>なぜ実施？</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kumimoji="1" lang="ja-JP" altLang="en-US" dirty="0"/>
                        <a:t>・既存資料では欲しい情報が得られないから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26348404"/>
                  </a:ext>
                </a:extLst>
              </a:tr>
              <a:tr h="536983">
                <a:tc v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r>
                        <a:rPr kumimoji="1" lang="ja-JP" altLang="en-US" dirty="0"/>
                        <a:t>何の目的で？</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kumimoji="1" lang="ja-JP" altLang="en-US" dirty="0"/>
                        <a:t>・企業活動、行政、研究などに役立てるために</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73983608"/>
                  </a:ext>
                </a:extLst>
              </a:tr>
              <a:tr h="469860">
                <a:tc>
                  <a:txBody>
                    <a:bodyPr/>
                    <a:lstStyle/>
                    <a:p>
                      <a:pPr algn="ctr"/>
                      <a:r>
                        <a:rPr kumimoji="1" lang="en-US" altLang="ja-JP" dirty="0"/>
                        <a:t>What</a:t>
                      </a: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r>
                        <a:rPr kumimoji="1" lang="ja-JP" altLang="en-US" dirty="0"/>
                        <a:t>何を調査？</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kumimoji="1" lang="ja-JP" altLang="en-US" dirty="0"/>
                        <a:t>・調査対象の実態・意識・行動など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59380711"/>
                  </a:ext>
                </a:extLst>
              </a:tr>
              <a:tr h="2898042">
                <a:tc>
                  <a:txBody>
                    <a:bodyPr/>
                    <a:lstStyle/>
                    <a:p>
                      <a:pPr algn="ctr"/>
                      <a:r>
                        <a:rPr kumimoji="1" lang="en-US" altLang="ja-JP" dirty="0"/>
                        <a:t>How</a:t>
                      </a:r>
                    </a:p>
                    <a:p>
                      <a:pPr algn="ctr"/>
                      <a:r>
                        <a:rPr kumimoji="1" lang="ja-JP" altLang="en-US" dirty="0"/>
                        <a:t>（</a:t>
                      </a:r>
                      <a:r>
                        <a:rPr kumimoji="1" lang="en-US" altLang="ja-JP" dirty="0"/>
                        <a:t>When/Where</a:t>
                      </a:r>
                      <a:r>
                        <a:rPr kumimoji="1" lang="ja-JP" altLang="en-US"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r>
                        <a:rPr kumimoji="1" lang="ja-JP" altLang="en-US" dirty="0"/>
                        <a:t>どのようにして</a:t>
                      </a:r>
                      <a:endParaRPr kumimoji="1" lang="en-US" altLang="ja-JP" dirty="0"/>
                    </a:p>
                    <a:p>
                      <a:pPr algn="ctr"/>
                      <a:r>
                        <a:rPr kumimoji="1" lang="ja-JP" altLang="en-US" dirty="0"/>
                        <a:t>調べるか？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kumimoji="1" lang="ja-JP" altLang="en-US" dirty="0"/>
                        <a:t>・調査目的により、対象者の条件を定める</a:t>
                      </a:r>
                      <a:endParaRPr kumimoji="1" lang="en-US" altLang="ja-JP" dirty="0"/>
                    </a:p>
                    <a:p>
                      <a:r>
                        <a:rPr kumimoji="1" lang="ja-JP" altLang="en-US" dirty="0"/>
                        <a:t>・一定のルールで調査対象を選出（スクリーニング）</a:t>
                      </a:r>
                      <a:endParaRPr kumimoji="1" lang="en-US" altLang="ja-JP" dirty="0"/>
                    </a:p>
                    <a:p>
                      <a:r>
                        <a:rPr kumimoji="1" lang="ja-JP" altLang="en-US" dirty="0"/>
                        <a:t>　→同じ条件で実施すれば誰が行っても、また答える人が同じ調査対象に属する別の人であっても、同じ結果が得られる</a:t>
                      </a:r>
                      <a:endParaRPr kumimoji="1" lang="en-US" altLang="ja-JP" dirty="0"/>
                    </a:p>
                    <a:p>
                      <a:r>
                        <a:rPr kumimoji="1" lang="ja-JP" altLang="en-US" dirty="0"/>
                        <a:t>・統計的である必要がない場合は回答者を募集</a:t>
                      </a:r>
                      <a:endParaRPr kumimoji="1" lang="en-US" altLang="ja-JP" dirty="0"/>
                    </a:p>
                    <a:p>
                      <a:r>
                        <a:rPr kumimoji="1" lang="ja-JP" altLang="en-US" dirty="0"/>
                        <a:t>　→統計的ではないアンケート調査は、同じ結果が得られる保証はない</a:t>
                      </a:r>
                      <a:endParaRPr kumimoji="1" lang="en-US" altLang="ja-JP" dirty="0"/>
                    </a:p>
                    <a:p>
                      <a:r>
                        <a:rPr kumimoji="1" lang="ja-JP" altLang="en-US" dirty="0"/>
                        <a:t>・多数の人に回答を求める</a:t>
                      </a:r>
                      <a:endParaRPr kumimoji="1" lang="en-US" altLang="ja-JP" dirty="0"/>
                    </a:p>
                    <a:p>
                      <a:r>
                        <a:rPr kumimoji="1" lang="ja-JP" altLang="en-US" dirty="0"/>
                        <a:t>・特定の期間内に調査する</a:t>
                      </a:r>
                      <a:endParaRPr kumimoji="1" lang="en-US" altLang="ja-JP" dirty="0"/>
                    </a:p>
                    <a:p>
                      <a:r>
                        <a:rPr kumimoji="1" lang="ja-JP" altLang="en-US" dirty="0"/>
                        <a:t>・アンケート調査票を用い、様式化した質問で回答を求める</a:t>
                      </a:r>
                      <a:endParaRPr kumimoji="1" lang="en-US" altLang="ja-JP" dirty="0"/>
                    </a:p>
                    <a:p>
                      <a:r>
                        <a:rPr kumimoji="1" lang="ja-JP" altLang="en-US" dirty="0"/>
                        <a:t>・回答回収後、統計的処理を行う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6658971"/>
                  </a:ext>
                </a:extLst>
              </a:tr>
              <a:tr h="523090">
                <a:tc>
                  <a:txBody>
                    <a:bodyPr/>
                    <a:lstStyle/>
                    <a:p>
                      <a:pPr algn="ctr"/>
                      <a:r>
                        <a:rPr kumimoji="1" lang="en-US" altLang="ja-JP" dirty="0"/>
                        <a:t>Who</a:t>
                      </a: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r>
                        <a:rPr kumimoji="1" lang="ja-JP" altLang="en-US" dirty="0"/>
                        <a:t>調査主体は？</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kumimoji="1" lang="ja-JP" altLang="en-US" dirty="0"/>
                        <a:t>・企業、官公庁、研究機関など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44401489"/>
                  </a:ext>
                </a:extLst>
              </a:tr>
            </a:tbl>
          </a:graphicData>
        </a:graphic>
      </p:graphicFrame>
    </p:spTree>
    <p:extLst>
      <p:ext uri="{BB962C8B-B14F-4D97-AF65-F5344CB8AC3E}">
        <p14:creationId xmlns:p14="http://schemas.microsoft.com/office/powerpoint/2010/main" val="654906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20</a:t>
            </a:fld>
            <a:endParaRPr lang="en-US" altLang="ja-JP" dirty="0"/>
          </a:p>
        </p:txBody>
      </p:sp>
      <p:sp>
        <p:nvSpPr>
          <p:cNvPr id="8" name="正方形/長方形 7">
            <a:extLst>
              <a:ext uri="{FF2B5EF4-FFF2-40B4-BE49-F238E27FC236}">
                <a16:creationId xmlns:a16="http://schemas.microsoft.com/office/drawing/2014/main" id="{A06E887B-DDA4-4E95-8D6F-6F850337A86C}"/>
              </a:ext>
            </a:extLst>
          </p:cNvPr>
          <p:cNvSpPr/>
          <p:nvPr/>
        </p:nvSpPr>
        <p:spPr>
          <a:xfrm>
            <a:off x="179510" y="764705"/>
            <a:ext cx="4824537"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アンケート調査の種類</a:t>
            </a:r>
          </a:p>
        </p:txBody>
      </p:sp>
      <p:sp>
        <p:nvSpPr>
          <p:cNvPr id="9" name="テキスト ボックス 8">
            <a:extLst>
              <a:ext uri="{FF2B5EF4-FFF2-40B4-BE49-F238E27FC236}">
                <a16:creationId xmlns:a16="http://schemas.microsoft.com/office/drawing/2014/main" id="{9006A40A-ADD2-40A2-9DB3-906D9F0CF786}"/>
              </a:ext>
            </a:extLst>
          </p:cNvPr>
          <p:cNvSpPr txBox="1"/>
          <p:nvPr/>
        </p:nvSpPr>
        <p:spPr>
          <a:xfrm>
            <a:off x="179510" y="1268760"/>
            <a:ext cx="8856986" cy="5262979"/>
          </a:xfrm>
          <a:prstGeom prst="rect">
            <a:avLst/>
          </a:prstGeom>
          <a:noFill/>
        </p:spPr>
        <p:txBody>
          <a:bodyPr wrap="square">
            <a:spAutoFit/>
          </a:bodyPr>
          <a:lstStyle/>
          <a:p>
            <a:pPr algn="l"/>
            <a:r>
              <a:rPr lang="ja-JP" altLang="en-US" sz="1600" dirty="0">
                <a:latin typeface="+mj-ea"/>
                <a:ea typeface="+mj-ea"/>
              </a:rPr>
              <a:t>アンケートの依頼方法と回収方法により様々な方法があります。</a:t>
            </a:r>
            <a:endParaRPr lang="en-US" altLang="ja-JP" sz="1600" dirty="0">
              <a:latin typeface="+mj-ea"/>
              <a:ea typeface="+mj-ea"/>
            </a:endParaRPr>
          </a:p>
          <a:p>
            <a:pPr algn="l"/>
            <a:r>
              <a:rPr lang="ja-JP" altLang="en-US" sz="1600" dirty="0">
                <a:latin typeface="+mj-ea"/>
                <a:ea typeface="+mj-ea"/>
              </a:rPr>
              <a:t>調査方法を決めるには、調査の「課題」、「目的」、「期間」、「経費」など、様々な事項を検討します。</a:t>
            </a:r>
            <a:endParaRPr lang="en-US" altLang="ja-JP" sz="1600" dirty="0">
              <a:latin typeface="+mj-ea"/>
              <a:ea typeface="+mj-ea"/>
            </a:endParaRPr>
          </a:p>
          <a:p>
            <a:pPr algn="l"/>
            <a:endParaRPr lang="en-US" altLang="ja-JP" sz="1600" dirty="0">
              <a:latin typeface="+mj-ea"/>
              <a:ea typeface="+mj-ea"/>
            </a:endParaRPr>
          </a:p>
          <a:p>
            <a:pPr algn="l"/>
            <a:r>
              <a:rPr lang="en-US" altLang="ja-JP" sz="1600" b="1" dirty="0">
                <a:latin typeface="+mj-ea"/>
                <a:ea typeface="+mj-ea"/>
              </a:rPr>
              <a:t>【</a:t>
            </a:r>
            <a:r>
              <a:rPr lang="ja-JP" altLang="en-US" sz="1600" b="1" dirty="0">
                <a:latin typeface="+mj-ea"/>
                <a:ea typeface="+mj-ea"/>
              </a:rPr>
              <a:t>アンケート調査の実施概要</a:t>
            </a:r>
            <a:r>
              <a:rPr lang="en-US" altLang="ja-JP" sz="1600" b="1" dirty="0">
                <a:latin typeface="+mj-ea"/>
                <a:ea typeface="+mj-ea"/>
              </a:rPr>
              <a:t>】</a:t>
            </a:r>
          </a:p>
          <a:p>
            <a:pPr algn="l"/>
            <a:r>
              <a:rPr lang="ja-JP" altLang="en-US" sz="1600" b="1" dirty="0">
                <a:latin typeface="+mj-ea"/>
                <a:ea typeface="+mj-ea"/>
              </a:rPr>
              <a:t>①調査を依頼する場所</a:t>
            </a:r>
            <a:endParaRPr lang="en-US" altLang="ja-JP" sz="1600" b="1" dirty="0">
              <a:latin typeface="+mj-ea"/>
              <a:ea typeface="+mj-ea"/>
            </a:endParaRPr>
          </a:p>
          <a:p>
            <a:pPr algn="l"/>
            <a:r>
              <a:rPr lang="ja-JP" altLang="en-US" sz="1600" dirty="0">
                <a:latin typeface="+mj-ea"/>
                <a:ea typeface="+mj-ea"/>
              </a:rPr>
              <a:t>　・対象者の居住場所など特定の場所、施設などで人が集まる場所で直接依頼する方法</a:t>
            </a:r>
            <a:endParaRPr lang="en-US" altLang="ja-JP" sz="1600" dirty="0">
              <a:latin typeface="+mj-ea"/>
              <a:ea typeface="+mj-ea"/>
            </a:endParaRPr>
          </a:p>
          <a:p>
            <a:pPr algn="l"/>
            <a:r>
              <a:rPr lang="ja-JP" altLang="en-US" sz="1600" dirty="0">
                <a:latin typeface="+mj-ea"/>
                <a:ea typeface="+mj-ea"/>
              </a:rPr>
              <a:t>　・</a:t>
            </a:r>
            <a:r>
              <a:rPr lang="en-US" altLang="ja-JP" sz="1600" dirty="0">
                <a:latin typeface="+mj-ea"/>
                <a:ea typeface="+mj-ea"/>
              </a:rPr>
              <a:t>Web</a:t>
            </a:r>
            <a:r>
              <a:rPr lang="ja-JP" altLang="en-US" sz="1600" dirty="0">
                <a:latin typeface="+mj-ea"/>
                <a:ea typeface="+mj-ea"/>
              </a:rPr>
              <a:t>画面や新聞紙面などで告知する方法</a:t>
            </a:r>
            <a:endParaRPr lang="en-US" altLang="ja-JP" sz="1600" dirty="0">
              <a:latin typeface="+mj-ea"/>
              <a:ea typeface="+mj-ea"/>
            </a:endParaRPr>
          </a:p>
          <a:p>
            <a:pPr algn="l"/>
            <a:r>
              <a:rPr lang="ja-JP" altLang="en-US" sz="1600" b="1" dirty="0">
                <a:latin typeface="+mj-ea"/>
                <a:ea typeface="+mj-ea"/>
              </a:rPr>
              <a:t>②調査を依頼または募集メディア</a:t>
            </a:r>
            <a:endParaRPr lang="en-US" altLang="ja-JP" sz="1600" b="1" dirty="0">
              <a:latin typeface="+mj-ea"/>
              <a:ea typeface="+mj-ea"/>
            </a:endParaRPr>
          </a:p>
          <a:p>
            <a:pPr algn="l"/>
            <a:r>
              <a:rPr lang="ja-JP" altLang="en-US" sz="1600" dirty="0">
                <a:latin typeface="+mj-ea"/>
                <a:ea typeface="+mj-ea"/>
              </a:rPr>
              <a:t>　・調査員、アンケートの募集員などの人力で実施</a:t>
            </a:r>
            <a:endParaRPr lang="en-US" altLang="ja-JP" sz="1600" dirty="0">
              <a:latin typeface="+mj-ea"/>
              <a:ea typeface="+mj-ea"/>
            </a:endParaRPr>
          </a:p>
          <a:p>
            <a:pPr algn="l"/>
            <a:r>
              <a:rPr lang="ja-JP" altLang="en-US" sz="1600" dirty="0">
                <a:latin typeface="+mj-ea"/>
                <a:ea typeface="+mj-ea"/>
              </a:rPr>
              <a:t>　・郵便、電話、</a:t>
            </a:r>
            <a:r>
              <a:rPr lang="en-US" altLang="ja-JP" sz="1600" dirty="0">
                <a:latin typeface="+mj-ea"/>
                <a:ea typeface="+mj-ea"/>
              </a:rPr>
              <a:t>FAX</a:t>
            </a:r>
            <a:r>
              <a:rPr lang="ja-JP" altLang="en-US" sz="1600" dirty="0">
                <a:latin typeface="+mj-ea"/>
                <a:ea typeface="+mj-ea"/>
              </a:rPr>
              <a:t>、インターネットなどの情報通信メディアで実施</a:t>
            </a:r>
            <a:endParaRPr lang="en-US" altLang="ja-JP" sz="1600" dirty="0">
              <a:latin typeface="+mj-ea"/>
              <a:ea typeface="+mj-ea"/>
            </a:endParaRPr>
          </a:p>
          <a:p>
            <a:pPr algn="l"/>
            <a:r>
              <a:rPr lang="ja-JP" altLang="en-US" sz="1600" dirty="0">
                <a:latin typeface="+mj-ea"/>
                <a:ea typeface="+mj-ea"/>
              </a:rPr>
              <a:t>　・新聞、雑誌などのマスメディアで実施</a:t>
            </a:r>
            <a:endParaRPr lang="en-US" altLang="ja-JP" sz="1600" dirty="0">
              <a:latin typeface="+mj-ea"/>
              <a:ea typeface="+mj-ea"/>
            </a:endParaRPr>
          </a:p>
          <a:p>
            <a:pPr algn="l"/>
            <a:r>
              <a:rPr lang="ja-JP" altLang="en-US" sz="1600" dirty="0">
                <a:latin typeface="+mj-ea"/>
                <a:ea typeface="+mj-ea"/>
              </a:rPr>
              <a:t>　・チラシ、ポスターなどどの広告メディアで実施　など</a:t>
            </a:r>
            <a:endParaRPr lang="en-US" altLang="ja-JP" sz="1600" dirty="0">
              <a:latin typeface="+mj-ea"/>
              <a:ea typeface="+mj-ea"/>
            </a:endParaRPr>
          </a:p>
          <a:p>
            <a:pPr algn="l"/>
            <a:r>
              <a:rPr lang="ja-JP" altLang="en-US" sz="1600" b="1" dirty="0">
                <a:latin typeface="+mj-ea"/>
                <a:ea typeface="+mj-ea"/>
              </a:rPr>
              <a:t>③アンケート票の記入者</a:t>
            </a:r>
            <a:endParaRPr lang="en-US" altLang="ja-JP" sz="1600" b="1" dirty="0">
              <a:latin typeface="+mj-ea"/>
              <a:ea typeface="+mj-ea"/>
            </a:endParaRPr>
          </a:p>
          <a:p>
            <a:pPr algn="l"/>
            <a:r>
              <a:rPr lang="ja-JP" altLang="en-US" sz="1600" dirty="0">
                <a:latin typeface="+mj-ea"/>
                <a:ea typeface="+mj-ea"/>
              </a:rPr>
              <a:t>　・調査員が記入する他記式と、回答者自らが記入する自記式があります。</a:t>
            </a:r>
            <a:endParaRPr lang="en-US" altLang="ja-JP" sz="1600" dirty="0">
              <a:latin typeface="+mj-ea"/>
              <a:ea typeface="+mj-ea"/>
            </a:endParaRPr>
          </a:p>
          <a:p>
            <a:pPr algn="l"/>
            <a:r>
              <a:rPr lang="ja-JP" altLang="en-US" sz="1600" b="1" dirty="0">
                <a:latin typeface="+mj-ea"/>
                <a:ea typeface="+mj-ea"/>
              </a:rPr>
              <a:t>④アンケート票を回収する方法</a:t>
            </a:r>
            <a:endParaRPr lang="en-US" altLang="ja-JP" sz="1600" b="1" dirty="0">
              <a:latin typeface="+mj-ea"/>
              <a:ea typeface="+mj-ea"/>
            </a:endParaRPr>
          </a:p>
          <a:p>
            <a:pPr algn="l"/>
            <a:r>
              <a:rPr lang="ja-JP" altLang="en-US" sz="1600" dirty="0">
                <a:latin typeface="+mj-ea"/>
                <a:ea typeface="+mj-ea"/>
              </a:rPr>
              <a:t>　・新聞、チラシなどで回答者を募集し、インターネットやはがきで回答を得るなど、</a:t>
            </a:r>
            <a:endParaRPr lang="en-US" altLang="ja-JP" sz="1600" dirty="0">
              <a:latin typeface="+mj-ea"/>
              <a:ea typeface="+mj-ea"/>
            </a:endParaRPr>
          </a:p>
          <a:p>
            <a:pPr algn="l"/>
            <a:r>
              <a:rPr lang="ja-JP" altLang="en-US" sz="1600" dirty="0">
                <a:latin typeface="+mj-ea"/>
                <a:ea typeface="+mj-ea"/>
              </a:rPr>
              <a:t>　依頼と回収の方法が異なる場合もあります。</a:t>
            </a:r>
            <a:endParaRPr lang="en-US" altLang="ja-JP" sz="1600" dirty="0">
              <a:latin typeface="+mj-ea"/>
              <a:ea typeface="+mj-ea"/>
            </a:endParaRPr>
          </a:p>
          <a:p>
            <a:pPr algn="l"/>
            <a:endParaRPr lang="en-US" altLang="ja-JP" sz="1600" dirty="0">
              <a:latin typeface="+mj-ea"/>
              <a:ea typeface="+mj-ea"/>
            </a:endParaRPr>
          </a:p>
          <a:p>
            <a:pPr algn="l"/>
            <a:r>
              <a:rPr lang="en-US" altLang="ja-JP" sz="1600" b="1" dirty="0">
                <a:latin typeface="+mj-ea"/>
                <a:ea typeface="+mj-ea"/>
              </a:rPr>
              <a:t>【</a:t>
            </a:r>
            <a:r>
              <a:rPr lang="ja-JP" altLang="en-US" sz="1600" b="1" dirty="0">
                <a:latin typeface="+mj-ea"/>
                <a:ea typeface="+mj-ea"/>
              </a:rPr>
              <a:t>主な調査方法</a:t>
            </a:r>
            <a:r>
              <a:rPr lang="en-US" altLang="ja-JP" sz="1600" b="1" dirty="0">
                <a:latin typeface="+mj-ea"/>
                <a:ea typeface="+mj-ea"/>
              </a:rPr>
              <a:t>】</a:t>
            </a:r>
          </a:p>
          <a:p>
            <a:pPr algn="l"/>
            <a:r>
              <a:rPr lang="ja-JP" altLang="en-US" sz="1600" dirty="0">
                <a:latin typeface="+mj-ea"/>
                <a:ea typeface="+mj-ea"/>
              </a:rPr>
              <a:t>訪問面接調査、訪問留置き調査、街頭調査、来場者調査、郵送調査、電話調査、</a:t>
            </a:r>
            <a:r>
              <a:rPr lang="en-US" altLang="ja-JP" sz="1600" dirty="0">
                <a:latin typeface="+mj-ea"/>
                <a:ea typeface="+mj-ea"/>
              </a:rPr>
              <a:t>FAX</a:t>
            </a:r>
            <a:r>
              <a:rPr lang="ja-JP" altLang="en-US" sz="1600" dirty="0">
                <a:latin typeface="+mj-ea"/>
                <a:ea typeface="+mj-ea"/>
              </a:rPr>
              <a:t>調査、</a:t>
            </a:r>
            <a:endParaRPr lang="en-US" altLang="ja-JP" sz="1600" dirty="0">
              <a:latin typeface="+mj-ea"/>
              <a:ea typeface="+mj-ea"/>
            </a:endParaRPr>
          </a:p>
          <a:p>
            <a:pPr algn="l"/>
            <a:r>
              <a:rPr lang="ja-JP" altLang="en-US" sz="1600" dirty="0">
                <a:latin typeface="+mj-ea"/>
                <a:ea typeface="+mj-ea"/>
              </a:rPr>
              <a:t>インターネットアンケート調査などがアンケートの調査方法には様々なやり方があります。</a:t>
            </a:r>
          </a:p>
        </p:txBody>
      </p:sp>
    </p:spTree>
    <p:extLst>
      <p:ext uri="{BB962C8B-B14F-4D97-AF65-F5344CB8AC3E}">
        <p14:creationId xmlns:p14="http://schemas.microsoft.com/office/powerpoint/2010/main" val="26613492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21</a:t>
            </a:fld>
            <a:endParaRPr lang="en-US" altLang="ja-JP" dirty="0"/>
          </a:p>
        </p:txBody>
      </p:sp>
      <p:sp>
        <p:nvSpPr>
          <p:cNvPr id="8" name="正方形/長方形 7">
            <a:extLst>
              <a:ext uri="{FF2B5EF4-FFF2-40B4-BE49-F238E27FC236}">
                <a16:creationId xmlns:a16="http://schemas.microsoft.com/office/drawing/2014/main" id="{A06E887B-DDA4-4E95-8D6F-6F850337A86C}"/>
              </a:ext>
            </a:extLst>
          </p:cNvPr>
          <p:cNvSpPr/>
          <p:nvPr/>
        </p:nvSpPr>
        <p:spPr>
          <a:xfrm>
            <a:off x="179510" y="764705"/>
            <a:ext cx="4824537"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アンケート調査の種類</a:t>
            </a:r>
          </a:p>
        </p:txBody>
      </p:sp>
      <p:graphicFrame>
        <p:nvGraphicFramePr>
          <p:cNvPr id="2" name="表 2">
            <a:extLst>
              <a:ext uri="{FF2B5EF4-FFF2-40B4-BE49-F238E27FC236}">
                <a16:creationId xmlns:a16="http://schemas.microsoft.com/office/drawing/2014/main" id="{0A3E83E1-2193-4049-82A9-2F539A255081}"/>
              </a:ext>
            </a:extLst>
          </p:cNvPr>
          <p:cNvGraphicFramePr>
            <a:graphicFrameLocks noGrp="1"/>
          </p:cNvGraphicFramePr>
          <p:nvPr>
            <p:extLst>
              <p:ext uri="{D42A27DB-BD31-4B8C-83A1-F6EECF244321}">
                <p14:modId xmlns:p14="http://schemas.microsoft.com/office/powerpoint/2010/main" val="2159968095"/>
              </p:ext>
            </p:extLst>
          </p:nvPr>
        </p:nvGraphicFramePr>
        <p:xfrm>
          <a:off x="179510" y="2708920"/>
          <a:ext cx="8568954" cy="3672408"/>
        </p:xfrm>
        <a:graphic>
          <a:graphicData uri="http://schemas.openxmlformats.org/drawingml/2006/table">
            <a:tbl>
              <a:tblPr bandRow="1">
                <a:tableStyleId>{C083E6E3-FA7D-4D7B-A595-EF9225AFEA82}</a:tableStyleId>
              </a:tblPr>
              <a:tblGrid>
                <a:gridCol w="648074">
                  <a:extLst>
                    <a:ext uri="{9D8B030D-6E8A-4147-A177-3AD203B41FA5}">
                      <a16:colId xmlns:a16="http://schemas.microsoft.com/office/drawing/2014/main" val="2199514455"/>
                    </a:ext>
                  </a:extLst>
                </a:gridCol>
                <a:gridCol w="4176464">
                  <a:extLst>
                    <a:ext uri="{9D8B030D-6E8A-4147-A177-3AD203B41FA5}">
                      <a16:colId xmlns:a16="http://schemas.microsoft.com/office/drawing/2014/main" val="2300171605"/>
                    </a:ext>
                  </a:extLst>
                </a:gridCol>
                <a:gridCol w="3744416">
                  <a:extLst>
                    <a:ext uri="{9D8B030D-6E8A-4147-A177-3AD203B41FA5}">
                      <a16:colId xmlns:a16="http://schemas.microsoft.com/office/drawing/2014/main" val="928709478"/>
                    </a:ext>
                  </a:extLst>
                </a:gridCol>
              </a:tblGrid>
              <a:tr h="447824">
                <a:tc>
                  <a:txBody>
                    <a:bodyPr/>
                    <a:lstStyle/>
                    <a:p>
                      <a:pPr algn="ctr"/>
                      <a:endParaRPr kumimoji="1" lang="ja-JP"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b="1" dirty="0"/>
                        <a:t>調査を依頼する方法</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b="1" dirty="0"/>
                        <a:t>調査方法の種類</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77199299"/>
                  </a:ext>
                </a:extLst>
              </a:tr>
              <a:tr h="560391">
                <a:tc rowSpan="3">
                  <a:txBody>
                    <a:bodyPr/>
                    <a:lstStyle/>
                    <a:p>
                      <a:pPr algn="ctr"/>
                      <a:r>
                        <a:rPr kumimoji="1" lang="ja-JP" altLang="en-US" sz="1600" b="1" dirty="0"/>
                        <a:t>直接依頼</a:t>
                      </a:r>
                    </a:p>
                  </a:txBody>
                  <a:tcPr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a:t>調査員が訪問して依頼</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1600" dirty="0"/>
                        <a:t>・訪問面接調査</a:t>
                      </a:r>
                      <a:endParaRPr kumimoji="1" lang="en-US" altLang="ja-JP" sz="1600" dirty="0"/>
                    </a:p>
                    <a:p>
                      <a:pPr algn="l"/>
                      <a:r>
                        <a:rPr kumimoji="1" lang="ja-JP" altLang="en-US" sz="1600" dirty="0"/>
                        <a:t>・訪問留置き調査</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90997074"/>
                  </a:ext>
                </a:extLst>
              </a:tr>
              <a:tr h="968062">
                <a:tc vMerge="1">
                  <a:txBody>
                    <a:bodyPr/>
                    <a:lstStyle/>
                    <a:p>
                      <a:pPr algn="ct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a:t>街頭・施設等で調査員が依頼</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1600" dirty="0"/>
                        <a:t>・街頭、来場者面接調査</a:t>
                      </a:r>
                      <a:endParaRPr kumimoji="1" lang="en-US" altLang="ja-JP" sz="1600" dirty="0"/>
                    </a:p>
                    <a:p>
                      <a:pPr algn="l"/>
                      <a:r>
                        <a:rPr kumimoji="1" lang="ja-JP" altLang="en-US" sz="1600" dirty="0"/>
                        <a:t>・街頭、来場者自記式調査</a:t>
                      </a:r>
                      <a:endParaRPr kumimoji="1" lang="en-US" altLang="ja-JP" sz="1600" dirty="0"/>
                    </a:p>
                    <a:p>
                      <a:pPr algn="l"/>
                      <a:r>
                        <a:rPr kumimoji="1" lang="ja-JP" altLang="en-US" sz="1600" dirty="0"/>
                        <a:t>・会場アンケート調査</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45103544"/>
                  </a:ext>
                </a:extLst>
              </a:tr>
              <a:tr h="813409">
                <a:tc vMerge="1">
                  <a:txBody>
                    <a:bodyPr/>
                    <a:lstStyle/>
                    <a:p>
                      <a:pPr algn="ct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a:t>情報通信手段を利用して依頼</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1600" dirty="0"/>
                        <a:t>・郵送調査</a:t>
                      </a:r>
                      <a:endParaRPr kumimoji="1" lang="en-US" altLang="ja-JP" sz="1600" dirty="0"/>
                    </a:p>
                    <a:p>
                      <a:pPr algn="l"/>
                      <a:r>
                        <a:rPr kumimoji="1" lang="ja-JP" altLang="en-US" sz="1600" dirty="0"/>
                        <a:t>・電話調査</a:t>
                      </a:r>
                      <a:endParaRPr kumimoji="1" lang="en-US" altLang="ja-JP" sz="1600" dirty="0"/>
                    </a:p>
                    <a:p>
                      <a:pPr algn="l"/>
                      <a:r>
                        <a:rPr kumimoji="1" lang="ja-JP" altLang="en-US" sz="1600" dirty="0"/>
                        <a:t>・インターネットアンケート調査</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0329737"/>
                  </a:ext>
                </a:extLst>
              </a:tr>
              <a:tr h="854442">
                <a:tc>
                  <a:txBody>
                    <a:bodyPr/>
                    <a:lstStyle/>
                    <a:p>
                      <a:pPr algn="ctr"/>
                      <a:r>
                        <a:rPr kumimoji="1" lang="ja-JP" altLang="en-US" sz="1600" b="1" dirty="0"/>
                        <a:t>公募</a:t>
                      </a:r>
                    </a:p>
                  </a:txBody>
                  <a:tcPr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a:t>新聞や雑誌広告、チラシ、インターネット広告、</a:t>
                      </a:r>
                      <a:endParaRPr kumimoji="1" lang="en-US" altLang="ja-JP" sz="1600" dirty="0"/>
                    </a:p>
                    <a:p>
                      <a:pPr algn="ctr"/>
                      <a:r>
                        <a:rPr kumimoji="1" lang="ja-JP" altLang="en-US" sz="1600" dirty="0"/>
                        <a:t>店頭ポスター、パッケージ等で依頼</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1600" dirty="0"/>
                        <a:t>・インターネットアンケート調査</a:t>
                      </a:r>
                      <a:endParaRPr kumimoji="1" lang="en-US" altLang="ja-JP" sz="1600" dirty="0"/>
                    </a:p>
                    <a:p>
                      <a:pPr algn="l"/>
                      <a:r>
                        <a:rPr kumimoji="1" lang="ja-JP" altLang="en-US" sz="1600" dirty="0"/>
                        <a:t>・ホームユーステスト</a:t>
                      </a:r>
                      <a:endParaRPr kumimoji="1" lang="en-US" altLang="ja-JP" sz="1600" dirty="0"/>
                    </a:p>
                    <a:p>
                      <a:pPr algn="l"/>
                      <a:r>
                        <a:rPr kumimoji="1" lang="ja-JP" altLang="en-US" sz="1600" dirty="0"/>
                        <a:t>・</a:t>
                      </a:r>
                      <a:r>
                        <a:rPr kumimoji="1" lang="en-US" altLang="ja-JP" sz="1600" dirty="0"/>
                        <a:t>FAX</a:t>
                      </a:r>
                      <a:r>
                        <a:rPr kumimoji="1" lang="ja-JP" altLang="en-US" sz="1600" dirty="0"/>
                        <a:t>調査</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77956030"/>
                  </a:ext>
                </a:extLst>
              </a:tr>
            </a:tbl>
          </a:graphicData>
        </a:graphic>
      </p:graphicFrame>
      <p:sp>
        <p:nvSpPr>
          <p:cNvPr id="3" name="矢印: 五方向 2">
            <a:extLst>
              <a:ext uri="{FF2B5EF4-FFF2-40B4-BE49-F238E27FC236}">
                <a16:creationId xmlns:a16="http://schemas.microsoft.com/office/drawing/2014/main" id="{7F8A2521-7127-4478-9D97-5AF0DE68EC04}"/>
              </a:ext>
            </a:extLst>
          </p:cNvPr>
          <p:cNvSpPr/>
          <p:nvPr/>
        </p:nvSpPr>
        <p:spPr>
          <a:xfrm rot="5400000">
            <a:off x="3818628" y="-2292922"/>
            <a:ext cx="1296145" cy="8563525"/>
          </a:xfrm>
          <a:prstGeom prst="homePlate">
            <a:avLst>
              <a:gd name="adj" fmla="val 21697"/>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テキスト ボックス 3">
            <a:extLst>
              <a:ext uri="{FF2B5EF4-FFF2-40B4-BE49-F238E27FC236}">
                <a16:creationId xmlns:a16="http://schemas.microsoft.com/office/drawing/2014/main" id="{ABA08787-EE3E-4C72-8205-CDADAC9D724B}"/>
              </a:ext>
            </a:extLst>
          </p:cNvPr>
          <p:cNvSpPr txBox="1"/>
          <p:nvPr/>
        </p:nvSpPr>
        <p:spPr>
          <a:xfrm>
            <a:off x="431539" y="1450590"/>
            <a:ext cx="8064896" cy="830997"/>
          </a:xfrm>
          <a:prstGeom prst="rect">
            <a:avLst/>
          </a:prstGeom>
          <a:noFill/>
        </p:spPr>
        <p:txBody>
          <a:bodyPr wrap="square" rtlCol="0">
            <a:spAutoFit/>
          </a:bodyPr>
          <a:lstStyle/>
          <a:p>
            <a:r>
              <a:rPr kumimoji="1" lang="ja-JP" altLang="en-US" sz="2400" dirty="0"/>
              <a:t>調査目的、調査内容、質問の数、対象者、</a:t>
            </a:r>
            <a:endParaRPr kumimoji="1" lang="en-US" altLang="ja-JP" sz="2400" dirty="0"/>
          </a:p>
          <a:p>
            <a:r>
              <a:rPr kumimoji="1" lang="ja-JP" altLang="en-US" sz="2400" dirty="0"/>
              <a:t>予算、実施期間などで最適な方法と種類を選びます</a:t>
            </a:r>
          </a:p>
        </p:txBody>
      </p:sp>
    </p:spTree>
    <p:extLst>
      <p:ext uri="{BB962C8B-B14F-4D97-AF65-F5344CB8AC3E}">
        <p14:creationId xmlns:p14="http://schemas.microsoft.com/office/powerpoint/2010/main" val="6467548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22</a:t>
            </a:fld>
            <a:endParaRPr lang="en-US" altLang="ja-JP" dirty="0"/>
          </a:p>
        </p:txBody>
      </p:sp>
      <p:sp>
        <p:nvSpPr>
          <p:cNvPr id="8" name="正方形/長方形 7">
            <a:extLst>
              <a:ext uri="{FF2B5EF4-FFF2-40B4-BE49-F238E27FC236}">
                <a16:creationId xmlns:a16="http://schemas.microsoft.com/office/drawing/2014/main" id="{8DBAA3B9-270C-48E0-98D4-6D31634B367E}"/>
              </a:ext>
            </a:extLst>
          </p:cNvPr>
          <p:cNvSpPr/>
          <p:nvPr/>
        </p:nvSpPr>
        <p:spPr>
          <a:xfrm>
            <a:off x="179510" y="764705"/>
            <a:ext cx="4824537"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アンケート調査の企画・設計</a:t>
            </a:r>
          </a:p>
        </p:txBody>
      </p:sp>
      <p:sp>
        <p:nvSpPr>
          <p:cNvPr id="9" name="テキスト ボックス 8">
            <a:extLst>
              <a:ext uri="{FF2B5EF4-FFF2-40B4-BE49-F238E27FC236}">
                <a16:creationId xmlns:a16="http://schemas.microsoft.com/office/drawing/2014/main" id="{67CBB3D8-98D0-46AA-A9CE-E483428879D1}"/>
              </a:ext>
            </a:extLst>
          </p:cNvPr>
          <p:cNvSpPr txBox="1"/>
          <p:nvPr/>
        </p:nvSpPr>
        <p:spPr>
          <a:xfrm>
            <a:off x="179510" y="1298301"/>
            <a:ext cx="8964490" cy="5386090"/>
          </a:xfrm>
          <a:prstGeom prst="rect">
            <a:avLst/>
          </a:prstGeom>
          <a:noFill/>
        </p:spPr>
        <p:txBody>
          <a:bodyPr wrap="square">
            <a:spAutoFit/>
          </a:bodyPr>
          <a:lstStyle/>
          <a:p>
            <a:pPr algn="l"/>
            <a:r>
              <a:rPr lang="ja-JP" altLang="en-US" dirty="0">
                <a:latin typeface="+mj-ea"/>
                <a:ea typeface="+mj-ea"/>
              </a:rPr>
              <a:t>調査課題を設定し、予算、調査対象、調査方法、調査項目、分析方法などを決めます。</a:t>
            </a:r>
            <a:endParaRPr lang="en-US" altLang="ja-JP" dirty="0">
              <a:latin typeface="+mj-ea"/>
              <a:ea typeface="+mj-ea"/>
            </a:endParaRPr>
          </a:p>
          <a:p>
            <a:pPr algn="l"/>
            <a:r>
              <a:rPr lang="ja-JP" altLang="en-US" dirty="0">
                <a:latin typeface="+mj-ea"/>
                <a:ea typeface="+mj-ea"/>
              </a:rPr>
              <a:t>企画・設計フェーズでは、どんな目的で、何を調べるために調査を実施するのか、という調査課題を明確に整理することがアンケート調査を成功させるために重要となります。</a:t>
            </a:r>
            <a:endParaRPr lang="en-US" altLang="ja-JP" dirty="0">
              <a:latin typeface="+mj-ea"/>
              <a:ea typeface="+mj-ea"/>
            </a:endParaRPr>
          </a:p>
          <a:p>
            <a:pPr algn="l"/>
            <a:endParaRPr lang="en-US" altLang="ja-JP" dirty="0">
              <a:latin typeface="+mj-ea"/>
              <a:ea typeface="+mj-ea"/>
            </a:endParaRPr>
          </a:p>
          <a:p>
            <a:pPr algn="l"/>
            <a:r>
              <a:rPr lang="ja-JP" altLang="en-US" sz="1600" b="1" dirty="0">
                <a:latin typeface="+mj-ea"/>
                <a:ea typeface="+mj-ea"/>
              </a:rPr>
              <a:t>①　調査課題を設定する</a:t>
            </a:r>
            <a:endParaRPr lang="en-US" altLang="ja-JP" sz="1600" b="1" dirty="0">
              <a:latin typeface="+mj-ea"/>
              <a:ea typeface="+mj-ea"/>
            </a:endParaRPr>
          </a:p>
          <a:p>
            <a:pPr algn="l"/>
            <a:r>
              <a:rPr lang="ja-JP" altLang="en-US" sz="1600" dirty="0">
                <a:latin typeface="+mj-ea"/>
                <a:ea typeface="+mj-ea"/>
              </a:rPr>
              <a:t>　</a:t>
            </a:r>
            <a:r>
              <a:rPr lang="en-US" altLang="ja-JP" sz="1600" dirty="0">
                <a:latin typeface="+mj-ea"/>
                <a:ea typeface="+mj-ea"/>
              </a:rPr>
              <a:t>PDCA</a:t>
            </a:r>
            <a:r>
              <a:rPr lang="ja-JP" altLang="en-US" sz="1600" dirty="0">
                <a:latin typeface="+mj-ea"/>
                <a:ea typeface="+mj-ea"/>
              </a:rPr>
              <a:t>サイクルに即して、調査課題の設定を行うと、何を課題とすべきかが分かりやすいです。</a:t>
            </a:r>
            <a:endParaRPr lang="en-US" altLang="ja-JP" sz="1600" dirty="0">
              <a:latin typeface="+mj-ea"/>
              <a:ea typeface="+mj-ea"/>
            </a:endParaRPr>
          </a:p>
          <a:p>
            <a:pPr algn="l"/>
            <a:endParaRPr lang="en-US" altLang="ja-JP" sz="1600" dirty="0">
              <a:latin typeface="+mj-ea"/>
              <a:ea typeface="+mj-ea"/>
            </a:endParaRPr>
          </a:p>
          <a:p>
            <a:pPr algn="l"/>
            <a:r>
              <a:rPr lang="ja-JP" altLang="en-US" sz="1600" b="1" dirty="0">
                <a:latin typeface="+mj-ea"/>
                <a:ea typeface="+mj-ea"/>
              </a:rPr>
              <a:t>②　調査対象者を設定する</a:t>
            </a:r>
            <a:endParaRPr lang="en-US" altLang="ja-JP" sz="1600" b="1" dirty="0">
              <a:latin typeface="+mj-ea"/>
              <a:ea typeface="+mj-ea"/>
            </a:endParaRPr>
          </a:p>
          <a:p>
            <a:pPr algn="l"/>
            <a:r>
              <a:rPr lang="ja-JP" altLang="en-US" sz="1600" dirty="0">
                <a:latin typeface="+mj-ea"/>
                <a:ea typeface="+mj-ea"/>
              </a:rPr>
              <a:t>　調査対象者の条件や属性などを定義し、対象者はどのようなリストから抽出するかを検討します。</a:t>
            </a:r>
            <a:endParaRPr lang="en-US" altLang="ja-JP" sz="1600" dirty="0">
              <a:latin typeface="+mj-ea"/>
              <a:ea typeface="+mj-ea"/>
            </a:endParaRPr>
          </a:p>
          <a:p>
            <a:pPr algn="l"/>
            <a:endParaRPr lang="en-US" altLang="ja-JP" sz="1600" dirty="0">
              <a:latin typeface="+mj-ea"/>
              <a:ea typeface="+mj-ea"/>
            </a:endParaRPr>
          </a:p>
          <a:p>
            <a:pPr algn="l"/>
            <a:r>
              <a:rPr lang="ja-JP" altLang="en-US" sz="1600" b="1" dirty="0">
                <a:latin typeface="+mj-ea"/>
                <a:ea typeface="+mj-ea"/>
              </a:rPr>
              <a:t>③　調査（実査）方法を検討する</a:t>
            </a:r>
            <a:endParaRPr lang="en-US" altLang="ja-JP" sz="1600" b="1" dirty="0">
              <a:latin typeface="+mj-ea"/>
              <a:ea typeface="+mj-ea"/>
            </a:endParaRPr>
          </a:p>
          <a:p>
            <a:pPr algn="l"/>
            <a:r>
              <a:rPr lang="ja-JP" altLang="en-US" sz="1600" dirty="0">
                <a:latin typeface="+mj-ea"/>
                <a:ea typeface="+mj-ea"/>
              </a:rPr>
              <a:t>　対象者リストの有無、調査内容、地域、必要な調査精度、期間、費用などの条件を考慮して</a:t>
            </a:r>
            <a:endParaRPr lang="en-US" altLang="ja-JP" sz="1600" dirty="0">
              <a:latin typeface="+mj-ea"/>
              <a:ea typeface="+mj-ea"/>
            </a:endParaRPr>
          </a:p>
          <a:p>
            <a:pPr algn="l"/>
            <a:r>
              <a:rPr lang="ja-JP" altLang="en-US" sz="1600" dirty="0">
                <a:latin typeface="+mj-ea"/>
                <a:ea typeface="+mj-ea"/>
              </a:rPr>
              <a:t>　調査方法を決定します。</a:t>
            </a:r>
            <a:endParaRPr lang="en-US" altLang="ja-JP" sz="1600" dirty="0">
              <a:latin typeface="+mj-ea"/>
              <a:ea typeface="+mj-ea"/>
            </a:endParaRPr>
          </a:p>
          <a:p>
            <a:pPr algn="l"/>
            <a:endParaRPr lang="en-US" altLang="ja-JP" sz="1600" b="1" dirty="0">
              <a:latin typeface="+mj-ea"/>
              <a:ea typeface="+mj-ea"/>
            </a:endParaRPr>
          </a:p>
          <a:p>
            <a:pPr algn="l"/>
            <a:r>
              <a:rPr lang="ja-JP" altLang="en-US" sz="1600" b="1" dirty="0">
                <a:latin typeface="+mj-ea"/>
                <a:ea typeface="+mj-ea"/>
              </a:rPr>
              <a:t>④　アンケート項目を決める</a:t>
            </a:r>
            <a:endParaRPr lang="en-US" altLang="ja-JP" sz="1600" b="1" dirty="0">
              <a:latin typeface="+mj-ea"/>
              <a:ea typeface="+mj-ea"/>
            </a:endParaRPr>
          </a:p>
          <a:p>
            <a:pPr algn="l"/>
            <a:r>
              <a:rPr lang="ja-JP" altLang="en-US" sz="1600" dirty="0">
                <a:latin typeface="+mj-ea"/>
                <a:ea typeface="+mj-ea"/>
              </a:rPr>
              <a:t>　過去の調査結果や既存資料、社内検討会やグループインタビューなどで得た情報をもとにアンケートの</a:t>
            </a:r>
            <a:endParaRPr lang="en-US" altLang="ja-JP" sz="1600" dirty="0">
              <a:latin typeface="+mj-ea"/>
              <a:ea typeface="+mj-ea"/>
            </a:endParaRPr>
          </a:p>
          <a:p>
            <a:pPr algn="l"/>
            <a:r>
              <a:rPr lang="ja-JP" altLang="en-US" sz="1600" dirty="0">
                <a:latin typeface="+mj-ea"/>
                <a:ea typeface="+mj-ea"/>
              </a:rPr>
              <a:t>　調査項目を検討します。</a:t>
            </a:r>
            <a:endParaRPr lang="en-US" altLang="ja-JP" sz="1600" dirty="0">
              <a:latin typeface="+mj-ea"/>
              <a:ea typeface="+mj-ea"/>
            </a:endParaRPr>
          </a:p>
          <a:p>
            <a:pPr algn="l"/>
            <a:endParaRPr lang="en-US" altLang="ja-JP" sz="1600" dirty="0">
              <a:latin typeface="+mj-ea"/>
              <a:ea typeface="+mj-ea"/>
            </a:endParaRPr>
          </a:p>
          <a:p>
            <a:pPr algn="l"/>
            <a:r>
              <a:rPr lang="ja-JP" altLang="en-US" sz="1600" b="1" dirty="0">
                <a:latin typeface="+mj-ea"/>
                <a:ea typeface="+mj-ea"/>
              </a:rPr>
              <a:t>⑤　分析方法を決める</a:t>
            </a:r>
            <a:endParaRPr lang="en-US" altLang="ja-JP" sz="1600" b="1" dirty="0">
              <a:latin typeface="+mj-ea"/>
              <a:ea typeface="+mj-ea"/>
            </a:endParaRPr>
          </a:p>
          <a:p>
            <a:pPr algn="l"/>
            <a:r>
              <a:rPr lang="ja-JP" altLang="en-US" sz="1600" dirty="0">
                <a:latin typeface="+mj-ea"/>
                <a:ea typeface="+mj-ea"/>
              </a:rPr>
              <a:t>　多変量解析などの高度な統計解析が必要な場合には、それに応じたアンケート票の設計と、</a:t>
            </a:r>
            <a:endParaRPr lang="en-US" altLang="ja-JP" sz="1600" dirty="0">
              <a:latin typeface="+mj-ea"/>
              <a:ea typeface="+mj-ea"/>
            </a:endParaRPr>
          </a:p>
          <a:p>
            <a:pPr algn="l"/>
            <a:r>
              <a:rPr lang="ja-JP" altLang="en-US" sz="1600" dirty="0">
                <a:latin typeface="+mj-ea"/>
                <a:ea typeface="+mj-ea"/>
              </a:rPr>
              <a:t>　標本数、期間、費用などをしっかりと決めることが必要です。</a:t>
            </a:r>
            <a:endParaRPr lang="en-US" altLang="ja-JP" sz="1600" dirty="0">
              <a:latin typeface="+mj-ea"/>
              <a:ea typeface="+mj-ea"/>
            </a:endParaRPr>
          </a:p>
        </p:txBody>
      </p:sp>
    </p:spTree>
    <p:extLst>
      <p:ext uri="{BB962C8B-B14F-4D97-AF65-F5344CB8AC3E}">
        <p14:creationId xmlns:p14="http://schemas.microsoft.com/office/powerpoint/2010/main" val="29055231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23</a:t>
            </a:fld>
            <a:endParaRPr lang="en-US" altLang="ja-JP" dirty="0"/>
          </a:p>
        </p:txBody>
      </p:sp>
      <p:sp>
        <p:nvSpPr>
          <p:cNvPr id="8" name="正方形/長方形 7">
            <a:extLst>
              <a:ext uri="{FF2B5EF4-FFF2-40B4-BE49-F238E27FC236}">
                <a16:creationId xmlns:a16="http://schemas.microsoft.com/office/drawing/2014/main" id="{8DBAA3B9-270C-48E0-98D4-6D31634B367E}"/>
              </a:ext>
            </a:extLst>
          </p:cNvPr>
          <p:cNvSpPr/>
          <p:nvPr/>
        </p:nvSpPr>
        <p:spPr>
          <a:xfrm>
            <a:off x="179510" y="764705"/>
            <a:ext cx="4824537"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アンケート調査の企画・設計の進め方</a:t>
            </a:r>
          </a:p>
        </p:txBody>
      </p:sp>
      <p:graphicFrame>
        <p:nvGraphicFramePr>
          <p:cNvPr id="2" name="図表 1">
            <a:extLst>
              <a:ext uri="{FF2B5EF4-FFF2-40B4-BE49-F238E27FC236}">
                <a16:creationId xmlns:a16="http://schemas.microsoft.com/office/drawing/2014/main" id="{3DAB6410-92FC-4FB1-87D2-DAFC5BDD310D}"/>
              </a:ext>
            </a:extLst>
          </p:cNvPr>
          <p:cNvGraphicFramePr/>
          <p:nvPr>
            <p:extLst>
              <p:ext uri="{D42A27DB-BD31-4B8C-83A1-F6EECF244321}">
                <p14:modId xmlns:p14="http://schemas.microsoft.com/office/powerpoint/2010/main" val="3567633283"/>
              </p:ext>
            </p:extLst>
          </p:nvPr>
        </p:nvGraphicFramePr>
        <p:xfrm>
          <a:off x="107504" y="563450"/>
          <a:ext cx="5976666" cy="6180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テキスト ボックス 2">
            <a:extLst>
              <a:ext uri="{FF2B5EF4-FFF2-40B4-BE49-F238E27FC236}">
                <a16:creationId xmlns:a16="http://schemas.microsoft.com/office/drawing/2014/main" id="{6B738A24-B437-4AA5-9B47-CB17BAB7F4E7}"/>
              </a:ext>
            </a:extLst>
          </p:cNvPr>
          <p:cNvSpPr txBox="1"/>
          <p:nvPr/>
        </p:nvSpPr>
        <p:spPr>
          <a:xfrm>
            <a:off x="1297367" y="1495867"/>
            <a:ext cx="3761101" cy="276999"/>
          </a:xfrm>
          <a:prstGeom prst="rect">
            <a:avLst/>
          </a:prstGeom>
          <a:noFill/>
          <a:ln>
            <a:solidFill>
              <a:schemeClr val="tx1"/>
            </a:solidFill>
          </a:ln>
        </p:spPr>
        <p:txBody>
          <a:bodyPr wrap="square" rtlCol="0">
            <a:spAutoFit/>
          </a:bodyPr>
          <a:lstStyle/>
          <a:p>
            <a:r>
              <a:rPr kumimoji="1" lang="ja-JP" altLang="en-US" sz="1200" dirty="0">
                <a:latin typeface="+mj-ea"/>
                <a:ea typeface="+mj-ea"/>
              </a:rPr>
              <a:t>マネジメントシステムの</a:t>
            </a:r>
            <a:r>
              <a:rPr kumimoji="1" lang="en-US" altLang="ja-JP" sz="1200" dirty="0">
                <a:latin typeface="+mj-ea"/>
                <a:ea typeface="+mj-ea"/>
              </a:rPr>
              <a:t>PDCA</a:t>
            </a:r>
            <a:r>
              <a:rPr kumimoji="1" lang="ja-JP" altLang="en-US" sz="1200" dirty="0">
                <a:latin typeface="+mj-ea"/>
                <a:ea typeface="+mj-ea"/>
              </a:rPr>
              <a:t>サイクルと調査課題の位置づけ</a:t>
            </a:r>
          </a:p>
        </p:txBody>
      </p:sp>
      <p:sp>
        <p:nvSpPr>
          <p:cNvPr id="10" name="テキスト ボックス 9">
            <a:extLst>
              <a:ext uri="{FF2B5EF4-FFF2-40B4-BE49-F238E27FC236}">
                <a16:creationId xmlns:a16="http://schemas.microsoft.com/office/drawing/2014/main" id="{2CB01B78-6E5F-4894-89EE-187AC7CE81A3}"/>
              </a:ext>
            </a:extLst>
          </p:cNvPr>
          <p:cNvSpPr txBox="1"/>
          <p:nvPr/>
        </p:nvSpPr>
        <p:spPr>
          <a:xfrm>
            <a:off x="1297367" y="2246442"/>
            <a:ext cx="808773" cy="461665"/>
          </a:xfrm>
          <a:prstGeom prst="rect">
            <a:avLst/>
          </a:prstGeom>
          <a:noFill/>
          <a:ln>
            <a:solidFill>
              <a:schemeClr val="tx1"/>
            </a:solidFill>
          </a:ln>
        </p:spPr>
        <p:txBody>
          <a:bodyPr wrap="square" rtlCol="0">
            <a:spAutoFit/>
          </a:bodyPr>
          <a:lstStyle/>
          <a:p>
            <a:pPr algn="l"/>
            <a:r>
              <a:rPr kumimoji="1" lang="ja-JP" altLang="en-US" sz="1200" dirty="0">
                <a:latin typeface="+mj-ea"/>
                <a:ea typeface="+mj-ea"/>
              </a:rPr>
              <a:t>調査対象の定義</a:t>
            </a:r>
          </a:p>
        </p:txBody>
      </p:sp>
      <p:sp>
        <p:nvSpPr>
          <p:cNvPr id="11" name="テキスト ボックス 10">
            <a:extLst>
              <a:ext uri="{FF2B5EF4-FFF2-40B4-BE49-F238E27FC236}">
                <a16:creationId xmlns:a16="http://schemas.microsoft.com/office/drawing/2014/main" id="{ED1B2988-72BA-4E8C-9E82-4561BD81004E}"/>
              </a:ext>
            </a:extLst>
          </p:cNvPr>
          <p:cNvSpPr txBox="1"/>
          <p:nvPr/>
        </p:nvSpPr>
        <p:spPr>
          <a:xfrm>
            <a:off x="1297367" y="2905204"/>
            <a:ext cx="1398530" cy="653003"/>
          </a:xfrm>
          <a:prstGeom prst="rect">
            <a:avLst/>
          </a:prstGeom>
          <a:noFill/>
          <a:ln>
            <a:solidFill>
              <a:schemeClr val="tx1"/>
            </a:solidFill>
          </a:ln>
        </p:spPr>
        <p:txBody>
          <a:bodyPr wrap="square" rtlCol="0">
            <a:spAutoFit/>
          </a:bodyPr>
          <a:lstStyle/>
          <a:p>
            <a:pPr algn="l"/>
            <a:r>
              <a:rPr lang="ja-JP" altLang="en-US" sz="1200" dirty="0">
                <a:latin typeface="+mj-ea"/>
                <a:ea typeface="+mj-ea"/>
              </a:rPr>
              <a:t>実査方法ごとの</a:t>
            </a:r>
            <a:endParaRPr lang="en-US" altLang="ja-JP" sz="1200" dirty="0">
              <a:latin typeface="+mj-ea"/>
              <a:ea typeface="+mj-ea"/>
            </a:endParaRPr>
          </a:p>
          <a:p>
            <a:pPr algn="l"/>
            <a:r>
              <a:rPr lang="ja-JP" altLang="en-US" sz="1200" dirty="0">
                <a:latin typeface="+mj-ea"/>
                <a:ea typeface="+mj-ea"/>
              </a:rPr>
              <a:t>メリット・デメリットと制約条件の検討</a:t>
            </a:r>
            <a:endParaRPr kumimoji="1" lang="ja-JP" altLang="en-US" sz="1200" dirty="0">
              <a:latin typeface="+mj-ea"/>
              <a:ea typeface="+mj-ea"/>
            </a:endParaRPr>
          </a:p>
        </p:txBody>
      </p:sp>
      <p:sp>
        <p:nvSpPr>
          <p:cNvPr id="12" name="テキスト ボックス 11">
            <a:extLst>
              <a:ext uri="{FF2B5EF4-FFF2-40B4-BE49-F238E27FC236}">
                <a16:creationId xmlns:a16="http://schemas.microsoft.com/office/drawing/2014/main" id="{35438749-80CD-4BBA-8716-9A0271FC7A68}"/>
              </a:ext>
            </a:extLst>
          </p:cNvPr>
          <p:cNvSpPr txBox="1"/>
          <p:nvPr/>
        </p:nvSpPr>
        <p:spPr>
          <a:xfrm>
            <a:off x="1297366" y="3755304"/>
            <a:ext cx="1546441" cy="461665"/>
          </a:xfrm>
          <a:prstGeom prst="rect">
            <a:avLst/>
          </a:prstGeom>
          <a:noFill/>
          <a:ln>
            <a:solidFill>
              <a:schemeClr val="tx1"/>
            </a:solidFill>
          </a:ln>
        </p:spPr>
        <p:txBody>
          <a:bodyPr wrap="square" rtlCol="0">
            <a:spAutoFit/>
          </a:bodyPr>
          <a:lstStyle/>
          <a:p>
            <a:pPr algn="l"/>
            <a:r>
              <a:rPr lang="ja-JP" altLang="en-US" sz="1200" dirty="0">
                <a:latin typeface="+mj-ea"/>
                <a:ea typeface="+mj-ea"/>
              </a:rPr>
              <a:t>・調査課題の確認</a:t>
            </a:r>
            <a:endParaRPr lang="en-US" altLang="ja-JP" sz="1200" dirty="0">
              <a:latin typeface="+mj-ea"/>
              <a:ea typeface="+mj-ea"/>
            </a:endParaRPr>
          </a:p>
          <a:p>
            <a:pPr algn="l"/>
            <a:r>
              <a:rPr lang="ja-JP" altLang="en-US" sz="1200" dirty="0">
                <a:latin typeface="+mj-ea"/>
                <a:ea typeface="+mj-ea"/>
              </a:rPr>
              <a:t>・調べたいことの整理</a:t>
            </a:r>
            <a:endParaRPr lang="en-US" altLang="ja-JP" sz="1200" dirty="0">
              <a:latin typeface="+mj-ea"/>
              <a:ea typeface="+mj-ea"/>
            </a:endParaRPr>
          </a:p>
        </p:txBody>
      </p:sp>
      <p:sp>
        <p:nvSpPr>
          <p:cNvPr id="13" name="テキスト ボックス 12">
            <a:extLst>
              <a:ext uri="{FF2B5EF4-FFF2-40B4-BE49-F238E27FC236}">
                <a16:creationId xmlns:a16="http://schemas.microsoft.com/office/drawing/2014/main" id="{AD254B54-5F9F-4DC7-8E1B-CCF5552898D9}"/>
              </a:ext>
            </a:extLst>
          </p:cNvPr>
          <p:cNvSpPr txBox="1"/>
          <p:nvPr/>
        </p:nvSpPr>
        <p:spPr>
          <a:xfrm>
            <a:off x="1297366" y="4579738"/>
            <a:ext cx="2050499" cy="276999"/>
          </a:xfrm>
          <a:prstGeom prst="rect">
            <a:avLst/>
          </a:prstGeom>
          <a:noFill/>
          <a:ln>
            <a:solidFill>
              <a:schemeClr val="tx1"/>
            </a:solidFill>
          </a:ln>
        </p:spPr>
        <p:txBody>
          <a:bodyPr wrap="square" rtlCol="0">
            <a:spAutoFit/>
          </a:bodyPr>
          <a:lstStyle/>
          <a:p>
            <a:pPr algn="l"/>
            <a:r>
              <a:rPr lang="ja-JP" altLang="en-US" sz="1200" dirty="0">
                <a:latin typeface="+mj-ea"/>
                <a:ea typeface="+mj-ea"/>
              </a:rPr>
              <a:t>調査期間、調査予算との照合</a:t>
            </a:r>
            <a:endParaRPr lang="en-US" altLang="ja-JP" sz="1200" dirty="0">
              <a:latin typeface="+mj-ea"/>
              <a:ea typeface="+mj-ea"/>
            </a:endParaRPr>
          </a:p>
        </p:txBody>
      </p:sp>
      <p:sp>
        <p:nvSpPr>
          <p:cNvPr id="14" name="テキスト ボックス 13">
            <a:extLst>
              <a:ext uri="{FF2B5EF4-FFF2-40B4-BE49-F238E27FC236}">
                <a16:creationId xmlns:a16="http://schemas.microsoft.com/office/drawing/2014/main" id="{0EB33415-289E-4F42-9909-92794C42402B}"/>
              </a:ext>
            </a:extLst>
          </p:cNvPr>
          <p:cNvSpPr txBox="1"/>
          <p:nvPr/>
        </p:nvSpPr>
        <p:spPr>
          <a:xfrm>
            <a:off x="2933128" y="1991183"/>
            <a:ext cx="2863009" cy="461665"/>
          </a:xfrm>
          <a:prstGeom prst="rect">
            <a:avLst/>
          </a:prstGeom>
          <a:noFill/>
          <a:ln>
            <a:solidFill>
              <a:schemeClr val="tx1"/>
            </a:solidFill>
          </a:ln>
        </p:spPr>
        <p:txBody>
          <a:bodyPr wrap="square" rtlCol="0">
            <a:spAutoFit/>
          </a:bodyPr>
          <a:lstStyle/>
          <a:p>
            <a:pPr algn="l"/>
            <a:r>
              <a:rPr lang="en-US" altLang="ja-JP" sz="1200" dirty="0">
                <a:latin typeface="+mj-ea"/>
                <a:ea typeface="+mj-ea"/>
              </a:rPr>
              <a:t>〈</a:t>
            </a:r>
            <a:r>
              <a:rPr lang="ja-JP" altLang="en-US" sz="1200" dirty="0">
                <a:latin typeface="+mj-ea"/>
                <a:ea typeface="+mj-ea"/>
              </a:rPr>
              <a:t>抽出リストがある場合</a:t>
            </a:r>
            <a:r>
              <a:rPr lang="en-US" altLang="ja-JP" sz="1200" dirty="0">
                <a:latin typeface="+mj-ea"/>
                <a:ea typeface="+mj-ea"/>
              </a:rPr>
              <a:t>〉</a:t>
            </a:r>
          </a:p>
          <a:p>
            <a:pPr algn="l"/>
            <a:r>
              <a:rPr lang="ja-JP" altLang="en-US" sz="1200" dirty="0">
                <a:latin typeface="+mj-ea"/>
                <a:ea typeface="+mj-ea"/>
              </a:rPr>
              <a:t>対象者抽出数・抽出方法の決定</a:t>
            </a:r>
            <a:endParaRPr lang="en-US" altLang="ja-JP" sz="1200" dirty="0">
              <a:latin typeface="+mj-ea"/>
              <a:ea typeface="+mj-ea"/>
            </a:endParaRPr>
          </a:p>
        </p:txBody>
      </p:sp>
      <p:sp>
        <p:nvSpPr>
          <p:cNvPr id="15" name="テキスト ボックス 14">
            <a:extLst>
              <a:ext uri="{FF2B5EF4-FFF2-40B4-BE49-F238E27FC236}">
                <a16:creationId xmlns:a16="http://schemas.microsoft.com/office/drawing/2014/main" id="{D958248B-8966-428C-ACE2-013DFBC29D11}"/>
              </a:ext>
            </a:extLst>
          </p:cNvPr>
          <p:cNvSpPr txBox="1"/>
          <p:nvPr/>
        </p:nvSpPr>
        <p:spPr>
          <a:xfrm>
            <a:off x="2933128" y="2493713"/>
            <a:ext cx="2863009" cy="461665"/>
          </a:xfrm>
          <a:prstGeom prst="rect">
            <a:avLst/>
          </a:prstGeom>
          <a:noFill/>
          <a:ln>
            <a:solidFill>
              <a:schemeClr val="tx1"/>
            </a:solidFill>
          </a:ln>
        </p:spPr>
        <p:txBody>
          <a:bodyPr wrap="square" rtlCol="0">
            <a:spAutoFit/>
          </a:bodyPr>
          <a:lstStyle/>
          <a:p>
            <a:pPr algn="l"/>
            <a:r>
              <a:rPr lang="en-US" altLang="ja-JP" sz="1200" dirty="0">
                <a:latin typeface="+mj-ea"/>
                <a:ea typeface="+mj-ea"/>
              </a:rPr>
              <a:t>〈</a:t>
            </a:r>
            <a:r>
              <a:rPr lang="ja-JP" altLang="en-US" sz="1200" dirty="0">
                <a:latin typeface="+mj-ea"/>
                <a:ea typeface="+mj-ea"/>
              </a:rPr>
              <a:t>抽出リストがない場合</a:t>
            </a:r>
            <a:r>
              <a:rPr lang="en-US" altLang="ja-JP" sz="1200" dirty="0">
                <a:latin typeface="+mj-ea"/>
                <a:ea typeface="+mj-ea"/>
              </a:rPr>
              <a:t>〉</a:t>
            </a:r>
          </a:p>
          <a:p>
            <a:pPr algn="l"/>
            <a:r>
              <a:rPr lang="ja-JP" altLang="en-US" sz="1200" dirty="0">
                <a:latin typeface="+mj-ea"/>
                <a:ea typeface="+mj-ea"/>
              </a:rPr>
              <a:t>回答者募集式調査法など</a:t>
            </a:r>
            <a:endParaRPr lang="en-US" altLang="ja-JP" sz="1200" dirty="0">
              <a:latin typeface="+mj-ea"/>
              <a:ea typeface="+mj-ea"/>
            </a:endParaRPr>
          </a:p>
        </p:txBody>
      </p:sp>
      <p:sp>
        <p:nvSpPr>
          <p:cNvPr id="16" name="テキスト ボックス 15">
            <a:extLst>
              <a:ext uri="{FF2B5EF4-FFF2-40B4-BE49-F238E27FC236}">
                <a16:creationId xmlns:a16="http://schemas.microsoft.com/office/drawing/2014/main" id="{9062E1D0-4E6F-440A-92E6-B3B059BF793E}"/>
              </a:ext>
            </a:extLst>
          </p:cNvPr>
          <p:cNvSpPr txBox="1"/>
          <p:nvPr/>
        </p:nvSpPr>
        <p:spPr>
          <a:xfrm>
            <a:off x="2933128" y="3093205"/>
            <a:ext cx="2868120" cy="276999"/>
          </a:xfrm>
          <a:prstGeom prst="rect">
            <a:avLst/>
          </a:prstGeom>
          <a:noFill/>
          <a:ln>
            <a:solidFill>
              <a:schemeClr val="tx1"/>
            </a:solidFill>
          </a:ln>
        </p:spPr>
        <p:txBody>
          <a:bodyPr wrap="square" rtlCol="0">
            <a:spAutoFit/>
          </a:bodyPr>
          <a:lstStyle/>
          <a:p>
            <a:pPr algn="l"/>
            <a:r>
              <a:rPr lang="ja-JP" altLang="en-US" sz="1200" dirty="0">
                <a:latin typeface="+mj-ea"/>
                <a:ea typeface="+mj-ea"/>
              </a:rPr>
              <a:t>実査方法、調査主体名、謝礼品等の決定</a:t>
            </a:r>
            <a:endParaRPr lang="en-US" altLang="ja-JP" sz="1200" dirty="0">
              <a:latin typeface="+mj-ea"/>
              <a:ea typeface="+mj-ea"/>
            </a:endParaRPr>
          </a:p>
        </p:txBody>
      </p:sp>
      <p:sp>
        <p:nvSpPr>
          <p:cNvPr id="17" name="テキスト ボックス 16">
            <a:extLst>
              <a:ext uri="{FF2B5EF4-FFF2-40B4-BE49-F238E27FC236}">
                <a16:creationId xmlns:a16="http://schemas.microsoft.com/office/drawing/2014/main" id="{895E9979-9C6A-4A28-A3BD-B1E5ED1174FD}"/>
              </a:ext>
            </a:extLst>
          </p:cNvPr>
          <p:cNvSpPr txBox="1"/>
          <p:nvPr/>
        </p:nvSpPr>
        <p:spPr>
          <a:xfrm>
            <a:off x="3080545" y="3847636"/>
            <a:ext cx="970378" cy="276999"/>
          </a:xfrm>
          <a:prstGeom prst="rect">
            <a:avLst/>
          </a:prstGeom>
          <a:noFill/>
          <a:ln>
            <a:solidFill>
              <a:schemeClr val="tx1"/>
            </a:solidFill>
          </a:ln>
        </p:spPr>
        <p:txBody>
          <a:bodyPr wrap="square" rtlCol="0">
            <a:spAutoFit/>
          </a:bodyPr>
          <a:lstStyle/>
          <a:p>
            <a:pPr algn="l"/>
            <a:r>
              <a:rPr lang="ja-JP" altLang="en-US" sz="1200" dirty="0">
                <a:latin typeface="+mj-ea"/>
                <a:ea typeface="+mj-ea"/>
              </a:rPr>
              <a:t>仮説作り</a:t>
            </a:r>
            <a:endParaRPr lang="en-US" altLang="ja-JP" sz="1200" dirty="0">
              <a:latin typeface="+mj-ea"/>
              <a:ea typeface="+mj-ea"/>
            </a:endParaRPr>
          </a:p>
        </p:txBody>
      </p:sp>
      <p:sp>
        <p:nvSpPr>
          <p:cNvPr id="18" name="テキスト ボックス 17">
            <a:extLst>
              <a:ext uri="{FF2B5EF4-FFF2-40B4-BE49-F238E27FC236}">
                <a16:creationId xmlns:a16="http://schemas.microsoft.com/office/drawing/2014/main" id="{4334BF44-8BC1-4F92-AED0-6000B4C346BD}"/>
              </a:ext>
            </a:extLst>
          </p:cNvPr>
          <p:cNvSpPr txBox="1"/>
          <p:nvPr/>
        </p:nvSpPr>
        <p:spPr>
          <a:xfrm>
            <a:off x="4289901" y="3847636"/>
            <a:ext cx="1498471" cy="276999"/>
          </a:xfrm>
          <a:prstGeom prst="rect">
            <a:avLst/>
          </a:prstGeom>
          <a:noFill/>
          <a:ln>
            <a:solidFill>
              <a:schemeClr val="tx1"/>
            </a:solidFill>
          </a:ln>
        </p:spPr>
        <p:txBody>
          <a:bodyPr wrap="square" rtlCol="0">
            <a:spAutoFit/>
          </a:bodyPr>
          <a:lstStyle/>
          <a:p>
            <a:pPr algn="l"/>
            <a:r>
              <a:rPr lang="ja-JP" altLang="en-US" sz="1200" dirty="0">
                <a:latin typeface="+mj-ea"/>
                <a:ea typeface="+mj-ea"/>
              </a:rPr>
              <a:t>アンケート項目の作成</a:t>
            </a:r>
            <a:endParaRPr lang="en-US" altLang="ja-JP" sz="1200" dirty="0">
              <a:latin typeface="+mj-ea"/>
              <a:ea typeface="+mj-ea"/>
            </a:endParaRPr>
          </a:p>
        </p:txBody>
      </p:sp>
      <p:sp>
        <p:nvSpPr>
          <p:cNvPr id="19" name="テキスト ボックス 18">
            <a:extLst>
              <a:ext uri="{FF2B5EF4-FFF2-40B4-BE49-F238E27FC236}">
                <a16:creationId xmlns:a16="http://schemas.microsoft.com/office/drawing/2014/main" id="{DC80DCAC-295C-4FEC-A42E-6056866FD7EB}"/>
              </a:ext>
            </a:extLst>
          </p:cNvPr>
          <p:cNvSpPr txBox="1"/>
          <p:nvPr/>
        </p:nvSpPr>
        <p:spPr>
          <a:xfrm>
            <a:off x="6185021" y="1991183"/>
            <a:ext cx="2391403" cy="1384995"/>
          </a:xfrm>
          <a:prstGeom prst="rect">
            <a:avLst/>
          </a:prstGeom>
          <a:noFill/>
          <a:ln>
            <a:solidFill>
              <a:schemeClr val="tx1"/>
            </a:solidFill>
          </a:ln>
        </p:spPr>
        <p:txBody>
          <a:bodyPr wrap="square" rtlCol="0" anchor="ctr">
            <a:spAutoFit/>
          </a:bodyPr>
          <a:lstStyle/>
          <a:p>
            <a:pPr algn="l"/>
            <a:endParaRPr lang="en-US" altLang="ja-JP" sz="600" dirty="0">
              <a:latin typeface="+mj-ea"/>
              <a:ea typeface="+mj-ea"/>
            </a:endParaRPr>
          </a:p>
          <a:p>
            <a:pPr algn="l"/>
            <a:endParaRPr lang="en-US" altLang="ja-JP" sz="1200" dirty="0">
              <a:latin typeface="+mj-ea"/>
              <a:ea typeface="+mj-ea"/>
            </a:endParaRPr>
          </a:p>
          <a:p>
            <a:pPr algn="l"/>
            <a:r>
              <a:rPr lang="ja-JP" altLang="en-US" sz="1200" dirty="0">
                <a:latin typeface="+mj-ea"/>
                <a:ea typeface="+mj-ea"/>
              </a:rPr>
              <a:t>調査の制限条件との照合</a:t>
            </a:r>
            <a:endParaRPr lang="en-US" altLang="ja-JP" sz="1200" dirty="0">
              <a:latin typeface="+mj-ea"/>
              <a:ea typeface="+mj-ea"/>
            </a:endParaRPr>
          </a:p>
          <a:p>
            <a:pPr algn="l"/>
            <a:r>
              <a:rPr lang="ja-JP" altLang="en-US" sz="1200" dirty="0">
                <a:latin typeface="+mj-ea"/>
                <a:ea typeface="+mj-ea"/>
              </a:rPr>
              <a:t>・調査したい内容</a:t>
            </a:r>
            <a:endParaRPr lang="en-US" altLang="ja-JP" sz="1200" dirty="0">
              <a:latin typeface="+mj-ea"/>
              <a:ea typeface="+mj-ea"/>
            </a:endParaRPr>
          </a:p>
          <a:p>
            <a:pPr algn="l"/>
            <a:r>
              <a:rPr lang="ja-JP" altLang="en-US" sz="1200" dirty="0">
                <a:latin typeface="+mj-ea"/>
                <a:ea typeface="+mj-ea"/>
              </a:rPr>
              <a:t>・分析に必要な標本数</a:t>
            </a:r>
            <a:endParaRPr lang="en-US" altLang="ja-JP" sz="1200" dirty="0">
              <a:latin typeface="+mj-ea"/>
              <a:ea typeface="+mj-ea"/>
            </a:endParaRPr>
          </a:p>
          <a:p>
            <a:pPr algn="l"/>
            <a:r>
              <a:rPr lang="ja-JP" altLang="en-US" sz="1200" dirty="0">
                <a:latin typeface="+mj-ea"/>
                <a:ea typeface="+mj-ea"/>
              </a:rPr>
              <a:t>・調査結果が出るまでの時間的制限</a:t>
            </a:r>
            <a:endParaRPr lang="en-US" altLang="ja-JP" sz="1200" dirty="0">
              <a:latin typeface="+mj-ea"/>
              <a:ea typeface="+mj-ea"/>
            </a:endParaRPr>
          </a:p>
          <a:p>
            <a:pPr algn="l"/>
            <a:endParaRPr lang="en-US" altLang="ja-JP" sz="1200" dirty="0">
              <a:latin typeface="+mj-ea"/>
              <a:ea typeface="+mj-ea"/>
            </a:endParaRPr>
          </a:p>
          <a:p>
            <a:pPr algn="l"/>
            <a:endParaRPr lang="en-US" altLang="ja-JP" sz="500" dirty="0">
              <a:latin typeface="+mj-ea"/>
              <a:ea typeface="+mj-ea"/>
            </a:endParaRPr>
          </a:p>
        </p:txBody>
      </p:sp>
      <p:sp>
        <p:nvSpPr>
          <p:cNvPr id="21" name="テキスト ボックス 20">
            <a:extLst>
              <a:ext uri="{FF2B5EF4-FFF2-40B4-BE49-F238E27FC236}">
                <a16:creationId xmlns:a16="http://schemas.microsoft.com/office/drawing/2014/main" id="{E672831D-DAB2-4DFE-80ED-11E0F0CC7EF8}"/>
              </a:ext>
            </a:extLst>
          </p:cNvPr>
          <p:cNvSpPr txBox="1"/>
          <p:nvPr/>
        </p:nvSpPr>
        <p:spPr>
          <a:xfrm>
            <a:off x="6185021" y="3755304"/>
            <a:ext cx="2391403" cy="461665"/>
          </a:xfrm>
          <a:prstGeom prst="rect">
            <a:avLst/>
          </a:prstGeom>
          <a:noFill/>
          <a:ln>
            <a:solidFill>
              <a:schemeClr val="tx1"/>
            </a:solidFill>
          </a:ln>
        </p:spPr>
        <p:txBody>
          <a:bodyPr wrap="square" rtlCol="0">
            <a:spAutoFit/>
          </a:bodyPr>
          <a:lstStyle/>
          <a:p>
            <a:r>
              <a:rPr lang="ja-JP" altLang="en-US" sz="1200" dirty="0">
                <a:latin typeface="+mj-ea"/>
                <a:ea typeface="+mj-ea"/>
              </a:rPr>
              <a:t>アンケート項目間の</a:t>
            </a:r>
            <a:endParaRPr lang="en-US" altLang="ja-JP" sz="1200" dirty="0">
              <a:latin typeface="+mj-ea"/>
              <a:ea typeface="+mj-ea"/>
            </a:endParaRPr>
          </a:p>
          <a:p>
            <a:r>
              <a:rPr lang="ja-JP" altLang="en-US" sz="1200" dirty="0">
                <a:latin typeface="+mj-ea"/>
                <a:ea typeface="+mj-ea"/>
              </a:rPr>
              <a:t>関連性フローチャートの作成</a:t>
            </a:r>
            <a:endParaRPr lang="en-US" altLang="ja-JP" sz="1200" dirty="0">
              <a:latin typeface="+mj-ea"/>
              <a:ea typeface="+mj-ea"/>
            </a:endParaRPr>
          </a:p>
        </p:txBody>
      </p:sp>
      <p:sp>
        <p:nvSpPr>
          <p:cNvPr id="22" name="テキスト ボックス 21">
            <a:extLst>
              <a:ext uri="{FF2B5EF4-FFF2-40B4-BE49-F238E27FC236}">
                <a16:creationId xmlns:a16="http://schemas.microsoft.com/office/drawing/2014/main" id="{093D5FDE-AB76-4F6B-87F6-B6423A4D709A}"/>
              </a:ext>
            </a:extLst>
          </p:cNvPr>
          <p:cNvSpPr txBox="1"/>
          <p:nvPr/>
        </p:nvSpPr>
        <p:spPr>
          <a:xfrm>
            <a:off x="5796136" y="4409726"/>
            <a:ext cx="2780287" cy="646331"/>
          </a:xfrm>
          <a:prstGeom prst="rect">
            <a:avLst/>
          </a:prstGeom>
          <a:noFill/>
          <a:ln>
            <a:solidFill>
              <a:schemeClr val="tx1"/>
            </a:solidFill>
          </a:ln>
        </p:spPr>
        <p:txBody>
          <a:bodyPr wrap="square" rtlCol="0">
            <a:spAutoFit/>
          </a:bodyPr>
          <a:lstStyle/>
          <a:p>
            <a:r>
              <a:rPr lang="ja-JP" altLang="en-US" sz="1200" dirty="0">
                <a:latin typeface="+mj-ea"/>
                <a:ea typeface="+mj-ea"/>
              </a:rPr>
              <a:t>アンケート内容の制限条件との詳細な照合</a:t>
            </a:r>
            <a:endParaRPr lang="en-US" altLang="ja-JP" sz="1200" dirty="0">
              <a:latin typeface="+mj-ea"/>
              <a:ea typeface="+mj-ea"/>
            </a:endParaRPr>
          </a:p>
          <a:p>
            <a:r>
              <a:rPr lang="ja-JP" altLang="en-US" sz="1200" dirty="0">
                <a:latin typeface="+mj-ea"/>
                <a:ea typeface="+mj-ea"/>
              </a:rPr>
              <a:t>（実査方法、質問方法、回答に要する手間・時間、アンケート票のボリューム等）</a:t>
            </a:r>
            <a:endParaRPr lang="en-US" altLang="ja-JP" sz="1200" dirty="0">
              <a:latin typeface="+mj-ea"/>
              <a:ea typeface="+mj-ea"/>
            </a:endParaRPr>
          </a:p>
        </p:txBody>
      </p:sp>
      <p:sp>
        <p:nvSpPr>
          <p:cNvPr id="4" name="矢印: 右 3">
            <a:extLst>
              <a:ext uri="{FF2B5EF4-FFF2-40B4-BE49-F238E27FC236}">
                <a16:creationId xmlns:a16="http://schemas.microsoft.com/office/drawing/2014/main" id="{89C73BF3-2ED9-4A73-BDFE-8ABD156FF158}"/>
              </a:ext>
            </a:extLst>
          </p:cNvPr>
          <p:cNvSpPr/>
          <p:nvPr/>
        </p:nvSpPr>
        <p:spPr>
          <a:xfrm>
            <a:off x="899592" y="1553807"/>
            <a:ext cx="360041" cy="161118"/>
          </a:xfrm>
          <a:prstGeom prst="rightArrow">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矢印: 右 22">
            <a:extLst>
              <a:ext uri="{FF2B5EF4-FFF2-40B4-BE49-F238E27FC236}">
                <a16:creationId xmlns:a16="http://schemas.microsoft.com/office/drawing/2014/main" id="{7BCA072B-9606-4DA0-B032-E1F55DBCE5A8}"/>
              </a:ext>
            </a:extLst>
          </p:cNvPr>
          <p:cNvSpPr/>
          <p:nvPr/>
        </p:nvSpPr>
        <p:spPr>
          <a:xfrm>
            <a:off x="899591" y="2396715"/>
            <a:ext cx="360041" cy="161118"/>
          </a:xfrm>
          <a:prstGeom prst="rightArrow">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矢印: 右 23">
            <a:extLst>
              <a:ext uri="{FF2B5EF4-FFF2-40B4-BE49-F238E27FC236}">
                <a16:creationId xmlns:a16="http://schemas.microsoft.com/office/drawing/2014/main" id="{14F012E6-F5FC-437B-9136-E78B5295E83D}"/>
              </a:ext>
            </a:extLst>
          </p:cNvPr>
          <p:cNvSpPr/>
          <p:nvPr/>
        </p:nvSpPr>
        <p:spPr>
          <a:xfrm>
            <a:off x="2121252" y="2236838"/>
            <a:ext cx="794564" cy="161118"/>
          </a:xfrm>
          <a:prstGeom prst="rightArrow">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矢印: 右 24">
            <a:extLst>
              <a:ext uri="{FF2B5EF4-FFF2-40B4-BE49-F238E27FC236}">
                <a16:creationId xmlns:a16="http://schemas.microsoft.com/office/drawing/2014/main" id="{CC7A37D2-E61A-4824-B866-2F66331639EF}"/>
              </a:ext>
            </a:extLst>
          </p:cNvPr>
          <p:cNvSpPr/>
          <p:nvPr/>
        </p:nvSpPr>
        <p:spPr>
          <a:xfrm>
            <a:off x="2121252" y="2543827"/>
            <a:ext cx="794564" cy="161118"/>
          </a:xfrm>
          <a:prstGeom prst="rightArrow">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矢印: 右 25">
            <a:extLst>
              <a:ext uri="{FF2B5EF4-FFF2-40B4-BE49-F238E27FC236}">
                <a16:creationId xmlns:a16="http://schemas.microsoft.com/office/drawing/2014/main" id="{A3B0F28A-0D0E-4E2A-8B5D-6665A36965E5}"/>
              </a:ext>
            </a:extLst>
          </p:cNvPr>
          <p:cNvSpPr/>
          <p:nvPr/>
        </p:nvSpPr>
        <p:spPr>
          <a:xfrm>
            <a:off x="899591" y="3152648"/>
            <a:ext cx="360041" cy="161118"/>
          </a:xfrm>
          <a:prstGeom prst="rightArrow">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矢印: 右 26">
            <a:extLst>
              <a:ext uri="{FF2B5EF4-FFF2-40B4-BE49-F238E27FC236}">
                <a16:creationId xmlns:a16="http://schemas.microsoft.com/office/drawing/2014/main" id="{9CDEA616-F03C-4AA7-86CE-D8533967DF44}"/>
              </a:ext>
            </a:extLst>
          </p:cNvPr>
          <p:cNvSpPr/>
          <p:nvPr/>
        </p:nvSpPr>
        <p:spPr>
          <a:xfrm>
            <a:off x="2714765" y="3152648"/>
            <a:ext cx="199495" cy="161118"/>
          </a:xfrm>
          <a:prstGeom prst="rightArrow">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矢印: 右 27">
            <a:extLst>
              <a:ext uri="{FF2B5EF4-FFF2-40B4-BE49-F238E27FC236}">
                <a16:creationId xmlns:a16="http://schemas.microsoft.com/office/drawing/2014/main" id="{3B4AD76B-E9AB-40F6-979F-CF597F29E838}"/>
              </a:ext>
            </a:extLst>
          </p:cNvPr>
          <p:cNvSpPr/>
          <p:nvPr/>
        </p:nvSpPr>
        <p:spPr>
          <a:xfrm>
            <a:off x="899590" y="3925671"/>
            <a:ext cx="360041" cy="161118"/>
          </a:xfrm>
          <a:prstGeom prst="rightArrow">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矢印: 右 28">
            <a:extLst>
              <a:ext uri="{FF2B5EF4-FFF2-40B4-BE49-F238E27FC236}">
                <a16:creationId xmlns:a16="http://schemas.microsoft.com/office/drawing/2014/main" id="{BA42230B-AA3C-4408-9CDF-BA66CAB70088}"/>
              </a:ext>
            </a:extLst>
          </p:cNvPr>
          <p:cNvSpPr/>
          <p:nvPr/>
        </p:nvSpPr>
        <p:spPr>
          <a:xfrm>
            <a:off x="2862291" y="3907369"/>
            <a:ext cx="199495" cy="161118"/>
          </a:xfrm>
          <a:prstGeom prst="rightArrow">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矢印: 右 29">
            <a:extLst>
              <a:ext uri="{FF2B5EF4-FFF2-40B4-BE49-F238E27FC236}">
                <a16:creationId xmlns:a16="http://schemas.microsoft.com/office/drawing/2014/main" id="{22396AA5-6450-4ABE-BC0D-8E2101F4294C}"/>
              </a:ext>
            </a:extLst>
          </p:cNvPr>
          <p:cNvSpPr/>
          <p:nvPr/>
        </p:nvSpPr>
        <p:spPr>
          <a:xfrm>
            <a:off x="4071281" y="3914295"/>
            <a:ext cx="199495" cy="161118"/>
          </a:xfrm>
          <a:prstGeom prst="rightArrow">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矢印: 右 30">
            <a:extLst>
              <a:ext uri="{FF2B5EF4-FFF2-40B4-BE49-F238E27FC236}">
                <a16:creationId xmlns:a16="http://schemas.microsoft.com/office/drawing/2014/main" id="{4944A86D-EA5E-4E60-8861-85FB91301183}"/>
              </a:ext>
            </a:extLst>
          </p:cNvPr>
          <p:cNvSpPr/>
          <p:nvPr/>
        </p:nvSpPr>
        <p:spPr>
          <a:xfrm>
            <a:off x="899590" y="4652332"/>
            <a:ext cx="360041" cy="161118"/>
          </a:xfrm>
          <a:prstGeom prst="rightArrow">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矢印: 左右 35">
            <a:extLst>
              <a:ext uri="{FF2B5EF4-FFF2-40B4-BE49-F238E27FC236}">
                <a16:creationId xmlns:a16="http://schemas.microsoft.com/office/drawing/2014/main" id="{B27E6A7D-BC90-4EB4-A1BC-9E6FCCFA5985}"/>
              </a:ext>
            </a:extLst>
          </p:cNvPr>
          <p:cNvSpPr/>
          <p:nvPr/>
        </p:nvSpPr>
        <p:spPr>
          <a:xfrm>
            <a:off x="5813384" y="2646835"/>
            <a:ext cx="360040" cy="150496"/>
          </a:xfrm>
          <a:prstGeom prst="leftRightArrow">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矢印: 左右 36">
            <a:extLst>
              <a:ext uri="{FF2B5EF4-FFF2-40B4-BE49-F238E27FC236}">
                <a16:creationId xmlns:a16="http://schemas.microsoft.com/office/drawing/2014/main" id="{FF7E8365-939C-4F92-A573-116DEC9F6A65}"/>
              </a:ext>
            </a:extLst>
          </p:cNvPr>
          <p:cNvSpPr/>
          <p:nvPr/>
        </p:nvSpPr>
        <p:spPr>
          <a:xfrm>
            <a:off x="5813843" y="2146767"/>
            <a:ext cx="360040" cy="150496"/>
          </a:xfrm>
          <a:prstGeom prst="leftRightArrow">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矢印: 左右 37">
            <a:extLst>
              <a:ext uri="{FF2B5EF4-FFF2-40B4-BE49-F238E27FC236}">
                <a16:creationId xmlns:a16="http://schemas.microsoft.com/office/drawing/2014/main" id="{749045B8-0125-4B24-9968-9CF538D43527}"/>
              </a:ext>
            </a:extLst>
          </p:cNvPr>
          <p:cNvSpPr/>
          <p:nvPr/>
        </p:nvSpPr>
        <p:spPr>
          <a:xfrm>
            <a:off x="5813384" y="3146903"/>
            <a:ext cx="360040" cy="150496"/>
          </a:xfrm>
          <a:prstGeom prst="leftRightArrow">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矢印: 右 38">
            <a:extLst>
              <a:ext uri="{FF2B5EF4-FFF2-40B4-BE49-F238E27FC236}">
                <a16:creationId xmlns:a16="http://schemas.microsoft.com/office/drawing/2014/main" id="{70160ACF-A599-4C95-B05D-D72FCB749A05}"/>
              </a:ext>
            </a:extLst>
          </p:cNvPr>
          <p:cNvSpPr/>
          <p:nvPr/>
        </p:nvSpPr>
        <p:spPr>
          <a:xfrm>
            <a:off x="5807497" y="3899543"/>
            <a:ext cx="360041" cy="161118"/>
          </a:xfrm>
          <a:prstGeom prst="rightArrow">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矢印: 左右 39">
            <a:extLst>
              <a:ext uri="{FF2B5EF4-FFF2-40B4-BE49-F238E27FC236}">
                <a16:creationId xmlns:a16="http://schemas.microsoft.com/office/drawing/2014/main" id="{2A3335B4-1B70-489B-BD65-8AED6F017FA4}"/>
              </a:ext>
            </a:extLst>
          </p:cNvPr>
          <p:cNvSpPr/>
          <p:nvPr/>
        </p:nvSpPr>
        <p:spPr>
          <a:xfrm rot="5400000">
            <a:off x="7284343" y="4238102"/>
            <a:ext cx="192758" cy="150496"/>
          </a:xfrm>
          <a:prstGeom prst="leftRightArrow">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150473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5E4E5935-9A0D-401B-85B5-C7AB273FE79C}"/>
              </a:ext>
            </a:extLst>
          </p:cNvPr>
          <p:cNvPicPr>
            <a:picLocks noChangeAspect="1"/>
          </p:cNvPicPr>
          <p:nvPr/>
        </p:nvPicPr>
        <p:blipFill>
          <a:blip r:embed="rId3"/>
          <a:stretch>
            <a:fillRect/>
          </a:stretch>
        </p:blipFill>
        <p:spPr>
          <a:xfrm>
            <a:off x="179510" y="1563978"/>
            <a:ext cx="4491523" cy="4632737"/>
          </a:xfrm>
          <a:prstGeom prst="rect">
            <a:avLst/>
          </a:prstGeom>
        </p:spPr>
      </p:pic>
      <p:sp>
        <p:nvSpPr>
          <p:cNvPr id="26" name="四角形: 角を丸くする 25">
            <a:extLst>
              <a:ext uri="{FF2B5EF4-FFF2-40B4-BE49-F238E27FC236}">
                <a16:creationId xmlns:a16="http://schemas.microsoft.com/office/drawing/2014/main" id="{96145B23-7412-46E9-A790-3541CC5B8343}"/>
              </a:ext>
            </a:extLst>
          </p:cNvPr>
          <p:cNvSpPr/>
          <p:nvPr/>
        </p:nvSpPr>
        <p:spPr>
          <a:xfrm>
            <a:off x="1111300" y="3851394"/>
            <a:ext cx="2639779" cy="76858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四角形: 角を丸くする 24">
            <a:extLst>
              <a:ext uri="{FF2B5EF4-FFF2-40B4-BE49-F238E27FC236}">
                <a16:creationId xmlns:a16="http://schemas.microsoft.com/office/drawing/2014/main" id="{E24CB377-BB88-4A4F-9162-14F5923ABC62}"/>
              </a:ext>
            </a:extLst>
          </p:cNvPr>
          <p:cNvSpPr/>
          <p:nvPr/>
        </p:nvSpPr>
        <p:spPr>
          <a:xfrm>
            <a:off x="3223924" y="6049224"/>
            <a:ext cx="3529211" cy="35189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四角形: 角を丸くする 23">
            <a:extLst>
              <a:ext uri="{FF2B5EF4-FFF2-40B4-BE49-F238E27FC236}">
                <a16:creationId xmlns:a16="http://schemas.microsoft.com/office/drawing/2014/main" id="{35C124DF-C635-4114-A601-6DD5E17C74DD}"/>
              </a:ext>
            </a:extLst>
          </p:cNvPr>
          <p:cNvSpPr/>
          <p:nvPr/>
        </p:nvSpPr>
        <p:spPr>
          <a:xfrm>
            <a:off x="6563706" y="4044779"/>
            <a:ext cx="2521099" cy="35189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四角形: 角を丸くする 2">
            <a:extLst>
              <a:ext uri="{FF2B5EF4-FFF2-40B4-BE49-F238E27FC236}">
                <a16:creationId xmlns:a16="http://schemas.microsoft.com/office/drawing/2014/main" id="{6E1F3898-EA22-4519-AF5E-CD13B3BC2995}"/>
              </a:ext>
            </a:extLst>
          </p:cNvPr>
          <p:cNvSpPr/>
          <p:nvPr/>
        </p:nvSpPr>
        <p:spPr>
          <a:xfrm>
            <a:off x="3548370" y="2018278"/>
            <a:ext cx="2880320" cy="35189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24</a:t>
            </a:fld>
            <a:endParaRPr lang="en-US" altLang="ja-JP" dirty="0"/>
          </a:p>
        </p:txBody>
      </p:sp>
      <p:sp>
        <p:nvSpPr>
          <p:cNvPr id="8" name="正方形/長方形 7">
            <a:extLst>
              <a:ext uri="{FF2B5EF4-FFF2-40B4-BE49-F238E27FC236}">
                <a16:creationId xmlns:a16="http://schemas.microsoft.com/office/drawing/2014/main" id="{8DBAA3B9-270C-48E0-98D4-6D31634B367E}"/>
              </a:ext>
            </a:extLst>
          </p:cNvPr>
          <p:cNvSpPr/>
          <p:nvPr/>
        </p:nvSpPr>
        <p:spPr>
          <a:xfrm>
            <a:off x="179510" y="764705"/>
            <a:ext cx="4824537"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調査課題を検討する</a:t>
            </a:r>
          </a:p>
        </p:txBody>
      </p:sp>
      <p:graphicFrame>
        <p:nvGraphicFramePr>
          <p:cNvPr id="2" name="図表 1">
            <a:extLst>
              <a:ext uri="{FF2B5EF4-FFF2-40B4-BE49-F238E27FC236}">
                <a16:creationId xmlns:a16="http://schemas.microsoft.com/office/drawing/2014/main" id="{935D78FF-62C3-4710-9A6E-BBDD69E1518A}"/>
              </a:ext>
            </a:extLst>
          </p:cNvPr>
          <p:cNvGraphicFramePr/>
          <p:nvPr>
            <p:extLst>
              <p:ext uri="{D42A27DB-BD31-4B8C-83A1-F6EECF244321}">
                <p14:modId xmlns:p14="http://schemas.microsoft.com/office/powerpoint/2010/main" val="3915154835"/>
              </p:ext>
            </p:extLst>
          </p:nvPr>
        </p:nvGraphicFramePr>
        <p:xfrm>
          <a:off x="2195736" y="2381756"/>
          <a:ext cx="5567587" cy="367794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8" name="テキスト ボックス 17">
            <a:extLst>
              <a:ext uri="{FF2B5EF4-FFF2-40B4-BE49-F238E27FC236}">
                <a16:creationId xmlns:a16="http://schemas.microsoft.com/office/drawing/2014/main" id="{F74BAD0C-9484-4D38-BA63-1F878F9F48E7}"/>
              </a:ext>
            </a:extLst>
          </p:cNvPr>
          <p:cNvSpPr txBox="1"/>
          <p:nvPr/>
        </p:nvSpPr>
        <p:spPr>
          <a:xfrm>
            <a:off x="179510" y="1298301"/>
            <a:ext cx="8642350" cy="646331"/>
          </a:xfrm>
          <a:prstGeom prst="rect">
            <a:avLst/>
          </a:prstGeom>
          <a:noFill/>
        </p:spPr>
        <p:txBody>
          <a:bodyPr wrap="square">
            <a:spAutoFit/>
          </a:bodyPr>
          <a:lstStyle/>
          <a:p>
            <a:pPr algn="l"/>
            <a:r>
              <a:rPr lang="ja-JP" altLang="en-US" dirty="0">
                <a:latin typeface="+mj-ea"/>
                <a:ea typeface="+mj-ea"/>
              </a:rPr>
              <a:t>これから行おうとしている調査は、</a:t>
            </a:r>
            <a:r>
              <a:rPr lang="en-US" altLang="ja-JP" dirty="0">
                <a:latin typeface="+mj-ea"/>
                <a:ea typeface="+mj-ea"/>
              </a:rPr>
              <a:t>PDCA</a:t>
            </a:r>
            <a:r>
              <a:rPr lang="ja-JP" altLang="en-US" dirty="0">
                <a:latin typeface="+mj-ea"/>
                <a:ea typeface="+mj-ea"/>
              </a:rPr>
              <a:t>サイクルのどの段階に位置づけられるかを考え、</a:t>
            </a:r>
            <a:endParaRPr lang="en-US" altLang="ja-JP" dirty="0">
              <a:latin typeface="+mj-ea"/>
              <a:ea typeface="+mj-ea"/>
            </a:endParaRPr>
          </a:p>
          <a:p>
            <a:pPr algn="l"/>
            <a:r>
              <a:rPr lang="ja-JP" altLang="en-US" dirty="0">
                <a:latin typeface="+mj-ea"/>
                <a:ea typeface="+mj-ea"/>
              </a:rPr>
              <a:t>調査課題を設定します。</a:t>
            </a:r>
            <a:endParaRPr lang="en-US" altLang="ja-JP" dirty="0">
              <a:latin typeface="+mj-ea"/>
              <a:ea typeface="+mj-ea"/>
            </a:endParaRPr>
          </a:p>
        </p:txBody>
      </p:sp>
      <p:sp>
        <p:nvSpPr>
          <p:cNvPr id="19" name="テキスト ボックス 18">
            <a:extLst>
              <a:ext uri="{FF2B5EF4-FFF2-40B4-BE49-F238E27FC236}">
                <a16:creationId xmlns:a16="http://schemas.microsoft.com/office/drawing/2014/main" id="{78A891D4-8236-4372-A0AF-F428A7F7FD4F}"/>
              </a:ext>
            </a:extLst>
          </p:cNvPr>
          <p:cNvSpPr txBox="1"/>
          <p:nvPr/>
        </p:nvSpPr>
        <p:spPr>
          <a:xfrm>
            <a:off x="3530366" y="2038925"/>
            <a:ext cx="2898324" cy="307777"/>
          </a:xfrm>
          <a:prstGeom prst="rect">
            <a:avLst/>
          </a:prstGeom>
          <a:noFill/>
        </p:spPr>
        <p:txBody>
          <a:bodyPr wrap="square">
            <a:spAutoFit/>
          </a:bodyPr>
          <a:lstStyle/>
          <a:p>
            <a:r>
              <a:rPr lang="ja-JP" altLang="en-US" sz="1400" b="1" dirty="0">
                <a:latin typeface="+mj-ea"/>
                <a:ea typeface="+mj-ea"/>
              </a:rPr>
              <a:t>課題抽出、仮説設定のための調査</a:t>
            </a:r>
            <a:endParaRPr lang="en-US" altLang="ja-JP" sz="1400" b="1" dirty="0">
              <a:latin typeface="+mj-ea"/>
              <a:ea typeface="+mj-ea"/>
            </a:endParaRPr>
          </a:p>
        </p:txBody>
      </p:sp>
      <p:sp>
        <p:nvSpPr>
          <p:cNvPr id="21" name="テキスト ボックス 20">
            <a:extLst>
              <a:ext uri="{FF2B5EF4-FFF2-40B4-BE49-F238E27FC236}">
                <a16:creationId xmlns:a16="http://schemas.microsoft.com/office/drawing/2014/main" id="{E1FF6F1A-282A-42D8-9788-55D682AFB0B4}"/>
              </a:ext>
            </a:extLst>
          </p:cNvPr>
          <p:cNvSpPr txBox="1"/>
          <p:nvPr/>
        </p:nvSpPr>
        <p:spPr>
          <a:xfrm>
            <a:off x="6780549" y="4066838"/>
            <a:ext cx="2304256" cy="307777"/>
          </a:xfrm>
          <a:prstGeom prst="rect">
            <a:avLst/>
          </a:prstGeom>
          <a:noFill/>
        </p:spPr>
        <p:txBody>
          <a:bodyPr wrap="square">
            <a:spAutoFit/>
          </a:bodyPr>
          <a:lstStyle/>
          <a:p>
            <a:r>
              <a:rPr lang="ja-JP" altLang="en-US" sz="1400" b="1" dirty="0">
                <a:latin typeface="+mj-ea"/>
                <a:ea typeface="+mj-ea"/>
              </a:rPr>
              <a:t>実態を詳細に説明する調査</a:t>
            </a:r>
            <a:endParaRPr lang="en-US" altLang="ja-JP" sz="1400" b="1" dirty="0">
              <a:latin typeface="+mj-ea"/>
              <a:ea typeface="+mj-ea"/>
            </a:endParaRPr>
          </a:p>
        </p:txBody>
      </p:sp>
      <p:sp>
        <p:nvSpPr>
          <p:cNvPr id="22" name="テキスト ボックス 21">
            <a:extLst>
              <a:ext uri="{FF2B5EF4-FFF2-40B4-BE49-F238E27FC236}">
                <a16:creationId xmlns:a16="http://schemas.microsoft.com/office/drawing/2014/main" id="{745F6A0E-4AC6-4921-B352-EF586404AE18}"/>
              </a:ext>
            </a:extLst>
          </p:cNvPr>
          <p:cNvSpPr txBox="1"/>
          <p:nvPr/>
        </p:nvSpPr>
        <p:spPr>
          <a:xfrm>
            <a:off x="3138823" y="6071283"/>
            <a:ext cx="3681411" cy="307777"/>
          </a:xfrm>
          <a:prstGeom prst="rect">
            <a:avLst/>
          </a:prstGeom>
          <a:noFill/>
        </p:spPr>
        <p:txBody>
          <a:bodyPr wrap="square">
            <a:spAutoFit/>
          </a:bodyPr>
          <a:lstStyle/>
          <a:p>
            <a:r>
              <a:rPr lang="ja-JP" altLang="en-US" sz="1400" b="1" dirty="0">
                <a:latin typeface="+mj-ea"/>
                <a:ea typeface="+mj-ea"/>
              </a:rPr>
              <a:t>因果関係を検証したり、成果・効果を測る調査</a:t>
            </a:r>
            <a:endParaRPr lang="en-US" altLang="ja-JP" sz="1400" b="1" dirty="0">
              <a:latin typeface="+mj-ea"/>
              <a:ea typeface="+mj-ea"/>
            </a:endParaRPr>
          </a:p>
        </p:txBody>
      </p:sp>
      <p:sp>
        <p:nvSpPr>
          <p:cNvPr id="23" name="テキスト ボックス 22">
            <a:extLst>
              <a:ext uri="{FF2B5EF4-FFF2-40B4-BE49-F238E27FC236}">
                <a16:creationId xmlns:a16="http://schemas.microsoft.com/office/drawing/2014/main" id="{267D92B3-81AF-4F25-AFE3-530656462788}"/>
              </a:ext>
            </a:extLst>
          </p:cNvPr>
          <p:cNvSpPr txBox="1"/>
          <p:nvPr/>
        </p:nvSpPr>
        <p:spPr>
          <a:xfrm>
            <a:off x="1089918" y="3851394"/>
            <a:ext cx="2047045" cy="738664"/>
          </a:xfrm>
          <a:prstGeom prst="rect">
            <a:avLst/>
          </a:prstGeom>
          <a:noFill/>
        </p:spPr>
        <p:txBody>
          <a:bodyPr wrap="square">
            <a:spAutoFit/>
          </a:bodyPr>
          <a:lstStyle/>
          <a:p>
            <a:r>
              <a:rPr lang="ja-JP" altLang="en-US" sz="1400" b="1" dirty="0">
                <a:latin typeface="+mj-ea"/>
                <a:ea typeface="+mj-ea"/>
              </a:rPr>
              <a:t>将来を予想する調査や適・不適などの判断を　　サポートする調査</a:t>
            </a:r>
            <a:endParaRPr lang="en-US" altLang="ja-JP" sz="1400" b="1" dirty="0">
              <a:latin typeface="+mj-ea"/>
              <a:ea typeface="+mj-ea"/>
            </a:endParaRPr>
          </a:p>
        </p:txBody>
      </p:sp>
    </p:spTree>
    <p:extLst>
      <p:ext uri="{BB962C8B-B14F-4D97-AF65-F5344CB8AC3E}">
        <p14:creationId xmlns:p14="http://schemas.microsoft.com/office/powerpoint/2010/main" val="7861242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25</a:t>
            </a:fld>
            <a:endParaRPr lang="en-US" altLang="ja-JP" dirty="0"/>
          </a:p>
        </p:txBody>
      </p:sp>
      <p:sp>
        <p:nvSpPr>
          <p:cNvPr id="8" name="正方形/長方形 7">
            <a:extLst>
              <a:ext uri="{FF2B5EF4-FFF2-40B4-BE49-F238E27FC236}">
                <a16:creationId xmlns:a16="http://schemas.microsoft.com/office/drawing/2014/main" id="{8DBAA3B9-270C-48E0-98D4-6D31634B367E}"/>
              </a:ext>
            </a:extLst>
          </p:cNvPr>
          <p:cNvSpPr/>
          <p:nvPr/>
        </p:nvSpPr>
        <p:spPr>
          <a:xfrm>
            <a:off x="179510" y="764705"/>
            <a:ext cx="4824537"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調査対象者を定義する</a:t>
            </a:r>
          </a:p>
        </p:txBody>
      </p:sp>
      <p:sp>
        <p:nvSpPr>
          <p:cNvPr id="18" name="テキスト ボックス 17">
            <a:extLst>
              <a:ext uri="{FF2B5EF4-FFF2-40B4-BE49-F238E27FC236}">
                <a16:creationId xmlns:a16="http://schemas.microsoft.com/office/drawing/2014/main" id="{F74BAD0C-9484-4D38-BA63-1F878F9F48E7}"/>
              </a:ext>
            </a:extLst>
          </p:cNvPr>
          <p:cNvSpPr txBox="1"/>
          <p:nvPr/>
        </p:nvSpPr>
        <p:spPr>
          <a:xfrm>
            <a:off x="179510" y="1298301"/>
            <a:ext cx="8642350" cy="369332"/>
          </a:xfrm>
          <a:prstGeom prst="rect">
            <a:avLst/>
          </a:prstGeom>
          <a:noFill/>
        </p:spPr>
        <p:txBody>
          <a:bodyPr wrap="square">
            <a:spAutoFit/>
          </a:bodyPr>
          <a:lstStyle/>
          <a:p>
            <a:pPr algn="l"/>
            <a:r>
              <a:rPr lang="ja-JP" altLang="en-US" dirty="0">
                <a:latin typeface="+mj-ea"/>
                <a:ea typeface="+mj-ea"/>
              </a:rPr>
              <a:t>調査対象の構成単位（個人か世帯かなど）、必要条件を時間的空間的に定義します。</a:t>
            </a:r>
            <a:endParaRPr lang="en-US" altLang="ja-JP" dirty="0">
              <a:latin typeface="+mj-ea"/>
              <a:ea typeface="+mj-ea"/>
            </a:endParaRPr>
          </a:p>
        </p:txBody>
      </p:sp>
      <p:pic>
        <p:nvPicPr>
          <p:cNvPr id="27" name="図 26">
            <a:extLst>
              <a:ext uri="{FF2B5EF4-FFF2-40B4-BE49-F238E27FC236}">
                <a16:creationId xmlns:a16="http://schemas.microsoft.com/office/drawing/2014/main" id="{47C517D3-EB4F-45E7-B3C0-DA51370620EC}"/>
              </a:ext>
            </a:extLst>
          </p:cNvPr>
          <p:cNvPicPr>
            <a:picLocks noChangeAspect="1"/>
          </p:cNvPicPr>
          <p:nvPr/>
        </p:nvPicPr>
        <p:blipFill rotWithShape="1">
          <a:blip r:embed="rId3"/>
          <a:srcRect r="85571"/>
          <a:stretch/>
        </p:blipFill>
        <p:spPr>
          <a:xfrm>
            <a:off x="179511" y="1563977"/>
            <a:ext cx="648074" cy="4632737"/>
          </a:xfrm>
          <a:prstGeom prst="rect">
            <a:avLst/>
          </a:prstGeom>
        </p:spPr>
      </p:pic>
      <p:sp>
        <p:nvSpPr>
          <p:cNvPr id="28" name="テキスト ボックス 27">
            <a:extLst>
              <a:ext uri="{FF2B5EF4-FFF2-40B4-BE49-F238E27FC236}">
                <a16:creationId xmlns:a16="http://schemas.microsoft.com/office/drawing/2014/main" id="{BC26D983-CED3-451D-A6CB-89258993A130}"/>
              </a:ext>
            </a:extLst>
          </p:cNvPr>
          <p:cNvSpPr txBox="1"/>
          <p:nvPr/>
        </p:nvSpPr>
        <p:spPr>
          <a:xfrm>
            <a:off x="1115616" y="1793127"/>
            <a:ext cx="7561659" cy="4555093"/>
          </a:xfrm>
          <a:prstGeom prst="rect">
            <a:avLst/>
          </a:prstGeom>
          <a:noFill/>
        </p:spPr>
        <p:txBody>
          <a:bodyPr wrap="square">
            <a:spAutoFit/>
          </a:bodyPr>
          <a:lstStyle/>
          <a:p>
            <a:pPr algn="l"/>
            <a:endParaRPr lang="en-US" altLang="ja-JP" dirty="0">
              <a:latin typeface="+mj-ea"/>
              <a:ea typeface="+mj-ea"/>
            </a:endParaRPr>
          </a:p>
          <a:p>
            <a:pPr algn="l"/>
            <a:r>
              <a:rPr lang="ja-JP" altLang="en-US" sz="1600" b="1" dirty="0">
                <a:latin typeface="+mj-ea"/>
                <a:ea typeface="+mj-ea"/>
              </a:rPr>
              <a:t>①調査対象と抽出リストを決める</a:t>
            </a:r>
            <a:endParaRPr lang="en-US" altLang="ja-JP" sz="1600" b="1" dirty="0">
              <a:latin typeface="+mj-ea"/>
              <a:ea typeface="+mj-ea"/>
            </a:endParaRPr>
          </a:p>
          <a:p>
            <a:pPr algn="l"/>
            <a:r>
              <a:rPr lang="ja-JP" altLang="en-US" sz="1600" dirty="0">
                <a:latin typeface="+mj-ea"/>
                <a:ea typeface="+mj-ea"/>
              </a:rPr>
              <a:t>　マーケティングリサーチの場合、商品・サービスの利用者や見込み客の客層を対象とするのが一般的です。ターゲットが若者なら、調査対象は</a:t>
            </a:r>
            <a:r>
              <a:rPr lang="en-US" altLang="ja-JP" sz="1600" dirty="0">
                <a:latin typeface="+mj-ea"/>
                <a:ea typeface="+mj-ea"/>
              </a:rPr>
              <a:t>15</a:t>
            </a:r>
            <a:r>
              <a:rPr lang="ja-JP" altLang="en-US" sz="1600" dirty="0">
                <a:latin typeface="+mj-ea"/>
                <a:ea typeface="+mj-ea"/>
              </a:rPr>
              <a:t>～</a:t>
            </a:r>
            <a:r>
              <a:rPr lang="en-US" altLang="ja-JP" sz="1600" dirty="0">
                <a:latin typeface="+mj-ea"/>
                <a:ea typeface="+mj-ea"/>
              </a:rPr>
              <a:t>24</a:t>
            </a:r>
            <a:r>
              <a:rPr lang="ja-JP" altLang="en-US" sz="1600" dirty="0">
                <a:latin typeface="+mj-ea"/>
                <a:ea typeface="+mj-ea"/>
              </a:rPr>
              <a:t>歳の男女、小売業の見込客なら、施設を中心に半径</a:t>
            </a:r>
            <a:r>
              <a:rPr lang="en-US" altLang="ja-JP" sz="1600" dirty="0">
                <a:latin typeface="+mj-ea"/>
                <a:ea typeface="+mj-ea"/>
              </a:rPr>
              <a:t>5</a:t>
            </a:r>
            <a:r>
              <a:rPr lang="ja-JP" altLang="en-US" sz="1600" dirty="0">
                <a:latin typeface="+mj-ea"/>
                <a:ea typeface="+mj-ea"/>
              </a:rPr>
              <a:t>㎞圏内の住民などと定義します。</a:t>
            </a:r>
            <a:endParaRPr lang="en-US" altLang="ja-JP" sz="1600" dirty="0">
              <a:latin typeface="+mj-ea"/>
              <a:ea typeface="+mj-ea"/>
            </a:endParaRPr>
          </a:p>
          <a:p>
            <a:pPr algn="l"/>
            <a:r>
              <a:rPr lang="ja-JP" altLang="en-US" sz="1600" dirty="0">
                <a:latin typeface="+mj-ea"/>
                <a:ea typeface="+mj-ea"/>
              </a:rPr>
              <a:t>　統計的な調査（標本調査）では、調査対象者のリストから、アンケートを依頼する人を確率的に抽出する方法である「サンプリング」を行い、実査の対象者を選びます。標本調査の対象（母集団）は、次のように定めます。</a:t>
            </a:r>
            <a:endParaRPr lang="en-US" altLang="ja-JP" sz="1600" dirty="0">
              <a:latin typeface="+mj-ea"/>
              <a:ea typeface="+mj-ea"/>
            </a:endParaRPr>
          </a:p>
          <a:p>
            <a:pPr algn="l"/>
            <a:endParaRPr lang="en-US" altLang="ja-JP" sz="1600" b="1" dirty="0">
              <a:latin typeface="+mj-ea"/>
              <a:ea typeface="+mj-ea"/>
            </a:endParaRPr>
          </a:p>
          <a:p>
            <a:pPr algn="l"/>
            <a:r>
              <a:rPr lang="ja-JP" altLang="en-US" sz="1600" dirty="0">
                <a:latin typeface="+mj-ea"/>
                <a:ea typeface="+mj-ea"/>
              </a:rPr>
              <a:t>◆調査対象の構成単位・・・個人、世帯、会社、団体などの構成単位</a:t>
            </a:r>
            <a:endParaRPr lang="en-US" altLang="ja-JP" sz="1600" dirty="0">
              <a:latin typeface="+mj-ea"/>
              <a:ea typeface="+mj-ea"/>
            </a:endParaRPr>
          </a:p>
          <a:p>
            <a:pPr algn="l"/>
            <a:r>
              <a:rPr lang="ja-JP" altLang="en-US" sz="1600" dirty="0">
                <a:latin typeface="+mj-ea"/>
                <a:ea typeface="+mj-ea"/>
              </a:rPr>
              <a:t>◆調査目的に応じた必要条件・・・「性別、年齢、特定商品所有の有無」など個人の特性</a:t>
            </a:r>
            <a:endParaRPr lang="en-US" altLang="ja-JP" sz="1600" dirty="0">
              <a:latin typeface="+mj-ea"/>
              <a:ea typeface="+mj-ea"/>
            </a:endParaRPr>
          </a:p>
          <a:p>
            <a:pPr algn="l"/>
            <a:r>
              <a:rPr lang="ja-JP" altLang="en-US" sz="1600" dirty="0">
                <a:latin typeface="+mj-ea"/>
                <a:ea typeface="+mj-ea"/>
              </a:rPr>
              <a:t>　　　　　　　　　　　　　　　　　　　　　「世帯の種類、上場か非上場か」など企業の特性</a:t>
            </a:r>
            <a:endParaRPr lang="en-US" altLang="ja-JP" sz="1600" dirty="0">
              <a:latin typeface="+mj-ea"/>
              <a:ea typeface="+mj-ea"/>
            </a:endParaRPr>
          </a:p>
          <a:p>
            <a:pPr algn="l"/>
            <a:r>
              <a:rPr lang="ja-JP" altLang="en-US" sz="1600" dirty="0">
                <a:latin typeface="+mj-ea"/>
                <a:ea typeface="+mj-ea"/>
              </a:rPr>
              <a:t>◆空間的、時間的条件・・・「都道府県、市区町村、東京</a:t>
            </a:r>
            <a:r>
              <a:rPr lang="en-US" altLang="ja-JP" sz="1600" dirty="0">
                <a:latin typeface="+mj-ea"/>
                <a:ea typeface="+mj-ea"/>
              </a:rPr>
              <a:t>40</a:t>
            </a:r>
            <a:r>
              <a:rPr lang="ja-JP" altLang="en-US" sz="1600" dirty="0">
                <a:latin typeface="+mj-ea"/>
                <a:ea typeface="+mj-ea"/>
              </a:rPr>
              <a:t>㎞圏内」など地理的条件</a:t>
            </a:r>
            <a:endParaRPr lang="en-US" altLang="ja-JP" sz="1600" dirty="0">
              <a:latin typeface="+mj-ea"/>
              <a:ea typeface="+mj-ea"/>
            </a:endParaRPr>
          </a:p>
          <a:p>
            <a:pPr algn="l"/>
            <a:r>
              <a:rPr lang="ja-JP" altLang="en-US" sz="1600" dirty="0">
                <a:latin typeface="+mj-ea"/>
                <a:ea typeface="+mj-ea"/>
              </a:rPr>
              <a:t>　　　　　　　　　　　　　　　　　「〇年〇月〇日現在で〇歳以上」などの時間的規定</a:t>
            </a:r>
            <a:endParaRPr lang="en-US" altLang="ja-JP" sz="1600" dirty="0">
              <a:latin typeface="+mj-ea"/>
              <a:ea typeface="+mj-ea"/>
            </a:endParaRPr>
          </a:p>
          <a:p>
            <a:pPr algn="l"/>
            <a:endParaRPr lang="en-US" altLang="ja-JP" sz="1600" dirty="0">
              <a:latin typeface="+mj-ea"/>
              <a:ea typeface="+mj-ea"/>
            </a:endParaRPr>
          </a:p>
          <a:p>
            <a:pPr algn="l"/>
            <a:r>
              <a:rPr lang="ja-JP" altLang="en-US" sz="1600" b="1" dirty="0">
                <a:latin typeface="+mj-ea"/>
                <a:ea typeface="+mj-ea"/>
              </a:rPr>
              <a:t>②抽出リストがない場合の対象者の決め方</a:t>
            </a:r>
            <a:endParaRPr lang="en-US" altLang="ja-JP" sz="1600" b="1" dirty="0">
              <a:latin typeface="+mj-ea"/>
              <a:ea typeface="+mj-ea"/>
            </a:endParaRPr>
          </a:p>
          <a:p>
            <a:pPr algn="l"/>
            <a:r>
              <a:rPr lang="ja-JP" altLang="en-US" sz="1600" dirty="0">
                <a:latin typeface="+mj-ea"/>
                <a:ea typeface="+mj-ea"/>
              </a:rPr>
              <a:t>人が集まる場所での会場アンケートや、インターネットや広告メディアなどを通してアンケートを依頼することになります。</a:t>
            </a:r>
            <a:endParaRPr lang="en-US" altLang="ja-JP" sz="1600" dirty="0">
              <a:latin typeface="+mj-ea"/>
              <a:ea typeface="+mj-ea"/>
            </a:endParaRPr>
          </a:p>
        </p:txBody>
      </p:sp>
    </p:spTree>
    <p:extLst>
      <p:ext uri="{BB962C8B-B14F-4D97-AF65-F5344CB8AC3E}">
        <p14:creationId xmlns:p14="http://schemas.microsoft.com/office/powerpoint/2010/main" val="42696539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26</a:t>
            </a:fld>
            <a:endParaRPr lang="en-US" altLang="ja-JP" dirty="0"/>
          </a:p>
        </p:txBody>
      </p:sp>
      <p:sp>
        <p:nvSpPr>
          <p:cNvPr id="8" name="正方形/長方形 7">
            <a:extLst>
              <a:ext uri="{FF2B5EF4-FFF2-40B4-BE49-F238E27FC236}">
                <a16:creationId xmlns:a16="http://schemas.microsoft.com/office/drawing/2014/main" id="{8DBAA3B9-270C-48E0-98D4-6D31634B367E}"/>
              </a:ext>
            </a:extLst>
          </p:cNvPr>
          <p:cNvSpPr/>
          <p:nvPr/>
        </p:nvSpPr>
        <p:spPr>
          <a:xfrm>
            <a:off x="179510" y="764705"/>
            <a:ext cx="4824537"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調査（実査）方法を検討する</a:t>
            </a:r>
          </a:p>
        </p:txBody>
      </p:sp>
      <p:sp>
        <p:nvSpPr>
          <p:cNvPr id="18" name="テキスト ボックス 17">
            <a:extLst>
              <a:ext uri="{FF2B5EF4-FFF2-40B4-BE49-F238E27FC236}">
                <a16:creationId xmlns:a16="http://schemas.microsoft.com/office/drawing/2014/main" id="{F74BAD0C-9484-4D38-BA63-1F878F9F48E7}"/>
              </a:ext>
            </a:extLst>
          </p:cNvPr>
          <p:cNvSpPr txBox="1"/>
          <p:nvPr/>
        </p:nvSpPr>
        <p:spPr>
          <a:xfrm>
            <a:off x="179510" y="1298301"/>
            <a:ext cx="8642350" cy="369332"/>
          </a:xfrm>
          <a:prstGeom prst="rect">
            <a:avLst/>
          </a:prstGeom>
          <a:noFill/>
        </p:spPr>
        <p:txBody>
          <a:bodyPr wrap="square">
            <a:spAutoFit/>
          </a:bodyPr>
          <a:lstStyle/>
          <a:p>
            <a:pPr algn="l"/>
            <a:r>
              <a:rPr lang="ja-JP" altLang="en-US" dirty="0">
                <a:latin typeface="+mj-ea"/>
                <a:ea typeface="+mj-ea"/>
              </a:rPr>
              <a:t>調査対象者リストの有無、回収率、調査内容、調査地域、調査費用などを検討します。</a:t>
            </a:r>
            <a:endParaRPr lang="en-US" altLang="ja-JP" dirty="0">
              <a:latin typeface="+mj-ea"/>
              <a:ea typeface="+mj-ea"/>
            </a:endParaRPr>
          </a:p>
        </p:txBody>
      </p:sp>
      <p:sp>
        <p:nvSpPr>
          <p:cNvPr id="28" name="テキスト ボックス 27">
            <a:extLst>
              <a:ext uri="{FF2B5EF4-FFF2-40B4-BE49-F238E27FC236}">
                <a16:creationId xmlns:a16="http://schemas.microsoft.com/office/drawing/2014/main" id="{BC26D983-CED3-451D-A6CB-89258993A130}"/>
              </a:ext>
            </a:extLst>
          </p:cNvPr>
          <p:cNvSpPr txBox="1"/>
          <p:nvPr/>
        </p:nvSpPr>
        <p:spPr>
          <a:xfrm>
            <a:off x="1115616" y="1667633"/>
            <a:ext cx="7706244" cy="5016758"/>
          </a:xfrm>
          <a:prstGeom prst="rect">
            <a:avLst/>
          </a:prstGeom>
          <a:noFill/>
        </p:spPr>
        <p:txBody>
          <a:bodyPr wrap="square">
            <a:spAutoFit/>
          </a:bodyPr>
          <a:lstStyle/>
          <a:p>
            <a:pPr algn="l"/>
            <a:r>
              <a:rPr lang="ja-JP" altLang="en-US" sz="1600" b="1" dirty="0">
                <a:latin typeface="+mj-ea"/>
                <a:ea typeface="+mj-ea"/>
              </a:rPr>
              <a:t>①　リストの有無を確認する</a:t>
            </a:r>
            <a:endParaRPr lang="en-US" altLang="ja-JP" sz="1600" b="1" dirty="0">
              <a:latin typeface="+mj-ea"/>
              <a:ea typeface="+mj-ea"/>
            </a:endParaRPr>
          </a:p>
          <a:p>
            <a:pPr algn="l"/>
            <a:r>
              <a:rPr lang="ja-JP" altLang="en-US" sz="1600" dirty="0">
                <a:latin typeface="+mj-ea"/>
                <a:ea typeface="+mj-ea"/>
              </a:rPr>
              <a:t>　調査対象者の住所などのリストがあれば、訪問・郵送調査などが可能です。</a:t>
            </a:r>
            <a:endParaRPr lang="en-US" altLang="ja-JP" sz="1600" dirty="0">
              <a:latin typeface="+mj-ea"/>
              <a:ea typeface="+mj-ea"/>
            </a:endParaRPr>
          </a:p>
          <a:p>
            <a:pPr algn="l"/>
            <a:r>
              <a:rPr lang="ja-JP" altLang="en-US" sz="1600" dirty="0">
                <a:latin typeface="+mj-ea"/>
                <a:ea typeface="+mj-ea"/>
              </a:rPr>
              <a:t>　リストが無い場合は、調査対象者を募集する方法に限定されます。</a:t>
            </a:r>
            <a:endParaRPr lang="en-US" altLang="ja-JP" sz="1600" dirty="0">
              <a:latin typeface="+mj-ea"/>
              <a:ea typeface="+mj-ea"/>
            </a:endParaRPr>
          </a:p>
          <a:p>
            <a:pPr algn="l"/>
            <a:endParaRPr lang="en-US" altLang="ja-JP" sz="1600" dirty="0">
              <a:latin typeface="+mj-ea"/>
              <a:ea typeface="+mj-ea"/>
            </a:endParaRPr>
          </a:p>
          <a:p>
            <a:pPr algn="l"/>
            <a:r>
              <a:rPr lang="ja-JP" altLang="en-US" sz="1600" b="1" dirty="0">
                <a:latin typeface="+mj-ea"/>
                <a:ea typeface="+mj-ea"/>
              </a:rPr>
              <a:t>②　回収率を考慮する</a:t>
            </a:r>
            <a:endParaRPr lang="en-US" altLang="ja-JP" sz="1600" b="1" dirty="0">
              <a:latin typeface="+mj-ea"/>
              <a:ea typeface="+mj-ea"/>
            </a:endParaRPr>
          </a:p>
          <a:p>
            <a:pPr algn="l"/>
            <a:r>
              <a:rPr lang="ja-JP" altLang="en-US" sz="1600" dirty="0">
                <a:latin typeface="+mj-ea"/>
                <a:ea typeface="+mj-ea"/>
              </a:rPr>
              <a:t>　一般的に回収率が高いと、調査精度も高いと判断されます。</a:t>
            </a:r>
            <a:endParaRPr lang="en-US" altLang="ja-JP" sz="1600" dirty="0">
              <a:latin typeface="+mj-ea"/>
              <a:ea typeface="+mj-ea"/>
            </a:endParaRPr>
          </a:p>
          <a:p>
            <a:pPr algn="l"/>
            <a:endParaRPr lang="en-US" altLang="ja-JP" sz="1600" dirty="0">
              <a:latin typeface="+mj-ea"/>
              <a:ea typeface="+mj-ea"/>
            </a:endParaRPr>
          </a:p>
          <a:p>
            <a:pPr algn="l"/>
            <a:r>
              <a:rPr lang="ja-JP" altLang="en-US" sz="1600" b="1" dirty="0">
                <a:latin typeface="+mj-ea"/>
                <a:ea typeface="+mj-ea"/>
              </a:rPr>
              <a:t>③　調査内容の量と質の両面を考える</a:t>
            </a:r>
            <a:endParaRPr lang="en-US" altLang="ja-JP" sz="1600" b="1" dirty="0">
              <a:latin typeface="+mj-ea"/>
              <a:ea typeface="+mj-ea"/>
            </a:endParaRPr>
          </a:p>
          <a:p>
            <a:pPr algn="l"/>
            <a:r>
              <a:rPr lang="ja-JP" altLang="en-US" sz="1600" dirty="0">
                <a:latin typeface="+mj-ea"/>
                <a:ea typeface="+mj-ea"/>
              </a:rPr>
              <a:t>　量では「回答に要する時間」、質では「対象者が回答しやすい方法」を検討します。</a:t>
            </a:r>
            <a:endParaRPr lang="en-US" altLang="ja-JP" sz="1600" dirty="0">
              <a:latin typeface="+mj-ea"/>
              <a:ea typeface="+mj-ea"/>
            </a:endParaRPr>
          </a:p>
          <a:p>
            <a:pPr algn="l"/>
            <a:endParaRPr lang="en-US" altLang="ja-JP" sz="1600" b="1" dirty="0">
              <a:latin typeface="+mj-ea"/>
              <a:ea typeface="+mj-ea"/>
            </a:endParaRPr>
          </a:p>
          <a:p>
            <a:pPr algn="l"/>
            <a:r>
              <a:rPr lang="ja-JP" altLang="en-US" sz="1600" b="1" dirty="0">
                <a:latin typeface="+mj-ea"/>
                <a:ea typeface="+mj-ea"/>
              </a:rPr>
              <a:t>④　調査地域を考える</a:t>
            </a:r>
            <a:endParaRPr lang="en-US" altLang="ja-JP" sz="1600" b="1" dirty="0">
              <a:latin typeface="+mj-ea"/>
              <a:ea typeface="+mj-ea"/>
            </a:endParaRPr>
          </a:p>
          <a:p>
            <a:pPr algn="l"/>
            <a:r>
              <a:rPr lang="ja-JP" altLang="en-US" sz="1600" dirty="0">
                <a:latin typeface="+mj-ea"/>
                <a:ea typeface="+mj-ea"/>
              </a:rPr>
              <a:t>　調査目的や予算などを考慮しながら調査実施対象エリアを検討します。</a:t>
            </a:r>
            <a:endParaRPr lang="en-US" altLang="ja-JP" sz="1600" dirty="0">
              <a:latin typeface="+mj-ea"/>
              <a:ea typeface="+mj-ea"/>
            </a:endParaRPr>
          </a:p>
          <a:p>
            <a:pPr algn="l"/>
            <a:endParaRPr lang="en-US" altLang="ja-JP" sz="1600" b="1" dirty="0">
              <a:latin typeface="+mj-ea"/>
              <a:ea typeface="+mj-ea"/>
            </a:endParaRPr>
          </a:p>
          <a:p>
            <a:pPr algn="l"/>
            <a:r>
              <a:rPr lang="ja-JP" altLang="en-US" sz="1600" b="1" dirty="0">
                <a:latin typeface="+mj-ea"/>
                <a:ea typeface="+mj-ea"/>
              </a:rPr>
              <a:t>⑤　調査期間を検討する</a:t>
            </a:r>
            <a:endParaRPr lang="en-US" altLang="ja-JP" sz="1600" b="1" dirty="0">
              <a:latin typeface="+mj-ea"/>
              <a:ea typeface="+mj-ea"/>
            </a:endParaRPr>
          </a:p>
          <a:p>
            <a:pPr algn="l"/>
            <a:r>
              <a:rPr lang="ja-JP" altLang="en-US" sz="1600" dirty="0">
                <a:latin typeface="+mj-ea"/>
                <a:ea typeface="+mj-ea"/>
              </a:rPr>
              <a:t>　いつまでに調査結果が必要かで、調査期間の許容範囲が決まります。</a:t>
            </a:r>
            <a:endParaRPr lang="en-US" altLang="ja-JP" sz="1600" dirty="0">
              <a:latin typeface="+mj-ea"/>
              <a:ea typeface="+mj-ea"/>
            </a:endParaRPr>
          </a:p>
          <a:p>
            <a:pPr algn="l"/>
            <a:endParaRPr lang="en-US" altLang="ja-JP" sz="1600" dirty="0">
              <a:latin typeface="+mj-ea"/>
              <a:ea typeface="+mj-ea"/>
            </a:endParaRPr>
          </a:p>
          <a:p>
            <a:pPr algn="l"/>
            <a:r>
              <a:rPr lang="ja-JP" altLang="en-US" sz="1600" b="1" dirty="0">
                <a:latin typeface="+mj-ea"/>
                <a:ea typeface="+mj-ea"/>
              </a:rPr>
              <a:t>⑤　調査費用を検討する</a:t>
            </a:r>
            <a:endParaRPr lang="en-US" altLang="ja-JP" sz="1600" b="1" dirty="0">
              <a:latin typeface="+mj-ea"/>
              <a:ea typeface="+mj-ea"/>
            </a:endParaRPr>
          </a:p>
          <a:p>
            <a:pPr algn="l"/>
            <a:r>
              <a:rPr lang="ja-JP" altLang="en-US" sz="1600" dirty="0">
                <a:latin typeface="+mj-ea"/>
                <a:ea typeface="+mj-ea"/>
              </a:rPr>
              <a:t>　調査方法やサンプル数、対象エリアなどの条件で調査費用は大きく異なります。</a:t>
            </a:r>
            <a:endParaRPr lang="en-US" altLang="ja-JP" sz="1600" dirty="0">
              <a:latin typeface="+mj-ea"/>
              <a:ea typeface="+mj-ea"/>
            </a:endParaRPr>
          </a:p>
          <a:p>
            <a:pPr algn="l"/>
            <a:r>
              <a:rPr lang="ja-JP" altLang="en-US" sz="1600" dirty="0">
                <a:latin typeface="+mj-ea"/>
                <a:ea typeface="+mj-ea"/>
              </a:rPr>
              <a:t>例えば、訪問調査は、調査員の人件費など、費用が割高です。</a:t>
            </a:r>
            <a:endParaRPr lang="en-US" altLang="ja-JP" sz="1600" dirty="0">
              <a:latin typeface="+mj-ea"/>
              <a:ea typeface="+mj-ea"/>
            </a:endParaRPr>
          </a:p>
          <a:p>
            <a:pPr algn="l"/>
            <a:r>
              <a:rPr lang="ja-JP" altLang="en-US" sz="1600" dirty="0">
                <a:latin typeface="+mj-ea"/>
                <a:ea typeface="+mj-ea"/>
              </a:rPr>
              <a:t>調査目的と費用のバランスを考慮して調査方法を検討します。</a:t>
            </a:r>
            <a:endParaRPr lang="en-US" altLang="ja-JP" sz="1600" dirty="0">
              <a:latin typeface="+mj-ea"/>
              <a:ea typeface="+mj-ea"/>
            </a:endParaRPr>
          </a:p>
        </p:txBody>
      </p:sp>
      <p:pic>
        <p:nvPicPr>
          <p:cNvPr id="10" name="図 9">
            <a:extLst>
              <a:ext uri="{FF2B5EF4-FFF2-40B4-BE49-F238E27FC236}">
                <a16:creationId xmlns:a16="http://schemas.microsoft.com/office/drawing/2014/main" id="{69328ADD-AAB3-4BB9-AF13-93B56B6CE05D}"/>
              </a:ext>
            </a:extLst>
          </p:cNvPr>
          <p:cNvPicPr>
            <a:picLocks noChangeAspect="1"/>
          </p:cNvPicPr>
          <p:nvPr/>
        </p:nvPicPr>
        <p:blipFill rotWithShape="1">
          <a:blip r:embed="rId3"/>
          <a:srcRect t="11674" r="85937"/>
          <a:stretch/>
        </p:blipFill>
        <p:spPr>
          <a:xfrm>
            <a:off x="179510" y="2060848"/>
            <a:ext cx="648074" cy="4135866"/>
          </a:xfrm>
          <a:prstGeom prst="rect">
            <a:avLst/>
          </a:prstGeom>
        </p:spPr>
      </p:pic>
    </p:spTree>
    <p:extLst>
      <p:ext uri="{BB962C8B-B14F-4D97-AF65-F5344CB8AC3E}">
        <p14:creationId xmlns:p14="http://schemas.microsoft.com/office/powerpoint/2010/main" val="29704269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27</a:t>
            </a:fld>
            <a:endParaRPr lang="en-US" altLang="ja-JP" dirty="0"/>
          </a:p>
        </p:txBody>
      </p:sp>
      <p:sp>
        <p:nvSpPr>
          <p:cNvPr id="8" name="正方形/長方形 7">
            <a:extLst>
              <a:ext uri="{FF2B5EF4-FFF2-40B4-BE49-F238E27FC236}">
                <a16:creationId xmlns:a16="http://schemas.microsoft.com/office/drawing/2014/main" id="{8DBAA3B9-270C-48E0-98D4-6D31634B367E}"/>
              </a:ext>
            </a:extLst>
          </p:cNvPr>
          <p:cNvSpPr/>
          <p:nvPr/>
        </p:nvSpPr>
        <p:spPr>
          <a:xfrm>
            <a:off x="179510" y="764705"/>
            <a:ext cx="4824537"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調査（実査）方法を検討する手順</a:t>
            </a:r>
          </a:p>
        </p:txBody>
      </p:sp>
      <p:sp>
        <p:nvSpPr>
          <p:cNvPr id="9" name="テキスト ボックス 8">
            <a:extLst>
              <a:ext uri="{FF2B5EF4-FFF2-40B4-BE49-F238E27FC236}">
                <a16:creationId xmlns:a16="http://schemas.microsoft.com/office/drawing/2014/main" id="{A40491DD-780E-4AA3-968F-9E185F3A54E5}"/>
              </a:ext>
            </a:extLst>
          </p:cNvPr>
          <p:cNvSpPr txBox="1"/>
          <p:nvPr/>
        </p:nvSpPr>
        <p:spPr>
          <a:xfrm>
            <a:off x="179511" y="1471143"/>
            <a:ext cx="1800202" cy="276999"/>
          </a:xfrm>
          <a:prstGeom prst="rect">
            <a:avLst/>
          </a:prstGeom>
          <a:noFill/>
          <a:ln>
            <a:solidFill>
              <a:schemeClr val="tx1"/>
            </a:solidFill>
          </a:ln>
        </p:spPr>
        <p:txBody>
          <a:bodyPr wrap="square" rtlCol="0">
            <a:spAutoFit/>
          </a:bodyPr>
          <a:lstStyle/>
          <a:p>
            <a:r>
              <a:rPr kumimoji="1" lang="ja-JP" altLang="en-US" sz="1200" dirty="0">
                <a:latin typeface="+mj-ea"/>
                <a:ea typeface="+mj-ea"/>
              </a:rPr>
              <a:t>実査方法の制限条件</a:t>
            </a:r>
          </a:p>
        </p:txBody>
      </p:sp>
      <p:sp>
        <p:nvSpPr>
          <p:cNvPr id="11" name="テキスト ボックス 10">
            <a:extLst>
              <a:ext uri="{FF2B5EF4-FFF2-40B4-BE49-F238E27FC236}">
                <a16:creationId xmlns:a16="http://schemas.microsoft.com/office/drawing/2014/main" id="{96FF6A45-BB5B-448B-927B-3B366077686E}"/>
              </a:ext>
            </a:extLst>
          </p:cNvPr>
          <p:cNvSpPr txBox="1"/>
          <p:nvPr/>
        </p:nvSpPr>
        <p:spPr>
          <a:xfrm>
            <a:off x="2663788" y="1471142"/>
            <a:ext cx="2520280" cy="1200329"/>
          </a:xfrm>
          <a:prstGeom prst="rect">
            <a:avLst/>
          </a:prstGeom>
          <a:noFill/>
          <a:ln>
            <a:solidFill>
              <a:schemeClr val="tx1"/>
            </a:solidFill>
          </a:ln>
        </p:spPr>
        <p:txBody>
          <a:bodyPr wrap="square" rtlCol="0">
            <a:spAutoFit/>
          </a:bodyPr>
          <a:lstStyle/>
          <a:p>
            <a:pPr algn="l"/>
            <a:r>
              <a:rPr lang="ja-JP" altLang="en-US" sz="1200" dirty="0">
                <a:latin typeface="+mj-ea"/>
                <a:ea typeface="+mj-ea"/>
              </a:rPr>
              <a:t>・調査対象者リストの有無</a:t>
            </a:r>
            <a:endParaRPr lang="en-US" altLang="ja-JP" sz="1200" dirty="0">
              <a:latin typeface="+mj-ea"/>
              <a:ea typeface="+mj-ea"/>
            </a:endParaRPr>
          </a:p>
          <a:p>
            <a:pPr algn="l"/>
            <a:r>
              <a:rPr kumimoji="1" lang="ja-JP" altLang="en-US" sz="1200" dirty="0">
                <a:latin typeface="+mj-ea"/>
                <a:ea typeface="+mj-ea"/>
              </a:rPr>
              <a:t>・調査したい内容</a:t>
            </a:r>
            <a:endParaRPr kumimoji="1" lang="en-US" altLang="ja-JP" sz="1200" dirty="0">
              <a:latin typeface="+mj-ea"/>
              <a:ea typeface="+mj-ea"/>
            </a:endParaRPr>
          </a:p>
          <a:p>
            <a:pPr algn="l"/>
            <a:r>
              <a:rPr lang="ja-JP" altLang="en-US" sz="1200" dirty="0">
                <a:latin typeface="+mj-ea"/>
                <a:ea typeface="+mj-ea"/>
              </a:rPr>
              <a:t>・調査したい地域</a:t>
            </a:r>
            <a:endParaRPr lang="en-US" altLang="ja-JP" sz="1200" dirty="0">
              <a:latin typeface="+mj-ea"/>
              <a:ea typeface="+mj-ea"/>
            </a:endParaRPr>
          </a:p>
          <a:p>
            <a:pPr algn="l"/>
            <a:r>
              <a:rPr kumimoji="1" lang="ja-JP" altLang="en-US" sz="1200" dirty="0">
                <a:latin typeface="+mj-ea"/>
                <a:ea typeface="+mj-ea"/>
              </a:rPr>
              <a:t>・回収率と分析に必要な標本数</a:t>
            </a:r>
            <a:endParaRPr kumimoji="1" lang="en-US" altLang="ja-JP" sz="1200" dirty="0">
              <a:latin typeface="+mj-ea"/>
              <a:ea typeface="+mj-ea"/>
            </a:endParaRPr>
          </a:p>
          <a:p>
            <a:pPr algn="l"/>
            <a:r>
              <a:rPr lang="ja-JP" altLang="en-US" sz="1200" dirty="0">
                <a:latin typeface="+mj-ea"/>
                <a:ea typeface="+mj-ea"/>
              </a:rPr>
              <a:t>・調査結果が出るまでの時間的制限</a:t>
            </a:r>
            <a:endParaRPr lang="en-US" altLang="ja-JP" sz="1200" dirty="0">
              <a:latin typeface="+mj-ea"/>
              <a:ea typeface="+mj-ea"/>
            </a:endParaRPr>
          </a:p>
          <a:p>
            <a:pPr algn="l"/>
            <a:r>
              <a:rPr kumimoji="1" lang="ja-JP" altLang="en-US" sz="1200" dirty="0">
                <a:latin typeface="+mj-ea"/>
                <a:ea typeface="+mj-ea"/>
              </a:rPr>
              <a:t>・調査予算</a:t>
            </a:r>
          </a:p>
        </p:txBody>
      </p:sp>
      <p:sp>
        <p:nvSpPr>
          <p:cNvPr id="12" name="テキスト ボックス 11">
            <a:extLst>
              <a:ext uri="{FF2B5EF4-FFF2-40B4-BE49-F238E27FC236}">
                <a16:creationId xmlns:a16="http://schemas.microsoft.com/office/drawing/2014/main" id="{38D97C7C-E331-4447-B704-9523B540A164}"/>
              </a:ext>
            </a:extLst>
          </p:cNvPr>
          <p:cNvSpPr txBox="1"/>
          <p:nvPr/>
        </p:nvSpPr>
        <p:spPr>
          <a:xfrm>
            <a:off x="5868144" y="1471142"/>
            <a:ext cx="1800202" cy="276999"/>
          </a:xfrm>
          <a:prstGeom prst="rect">
            <a:avLst/>
          </a:prstGeom>
          <a:noFill/>
          <a:ln>
            <a:solidFill>
              <a:schemeClr val="tx1"/>
            </a:solidFill>
          </a:ln>
        </p:spPr>
        <p:txBody>
          <a:bodyPr wrap="square" rtlCol="0">
            <a:spAutoFit/>
          </a:bodyPr>
          <a:lstStyle/>
          <a:p>
            <a:r>
              <a:rPr lang="ja-JP" altLang="en-US" sz="1200" dirty="0">
                <a:latin typeface="+mj-ea"/>
                <a:ea typeface="+mj-ea"/>
              </a:rPr>
              <a:t>実査方法を決める</a:t>
            </a:r>
            <a:endParaRPr kumimoji="1" lang="ja-JP" altLang="en-US" sz="1200" dirty="0">
              <a:latin typeface="+mj-ea"/>
              <a:ea typeface="+mj-ea"/>
            </a:endParaRPr>
          </a:p>
        </p:txBody>
      </p:sp>
      <p:sp>
        <p:nvSpPr>
          <p:cNvPr id="13" name="テキスト ボックス 12">
            <a:extLst>
              <a:ext uri="{FF2B5EF4-FFF2-40B4-BE49-F238E27FC236}">
                <a16:creationId xmlns:a16="http://schemas.microsoft.com/office/drawing/2014/main" id="{F20325FD-4F03-47D3-9968-E60ABDF4FA60}"/>
              </a:ext>
            </a:extLst>
          </p:cNvPr>
          <p:cNvSpPr txBox="1"/>
          <p:nvPr/>
        </p:nvSpPr>
        <p:spPr>
          <a:xfrm>
            <a:off x="179511" y="2924944"/>
            <a:ext cx="2808314" cy="276999"/>
          </a:xfrm>
          <a:prstGeom prst="rect">
            <a:avLst/>
          </a:prstGeom>
          <a:noFill/>
          <a:ln>
            <a:solidFill>
              <a:schemeClr val="tx1"/>
            </a:solidFill>
          </a:ln>
        </p:spPr>
        <p:txBody>
          <a:bodyPr wrap="square" rtlCol="0">
            <a:spAutoFit/>
          </a:bodyPr>
          <a:lstStyle/>
          <a:p>
            <a:r>
              <a:rPr lang="ja-JP" altLang="en-US" sz="1200" dirty="0">
                <a:latin typeface="+mj-ea"/>
                <a:ea typeface="+mj-ea"/>
              </a:rPr>
              <a:t>実査方法を決める際の大まかな考え方</a:t>
            </a:r>
            <a:endParaRPr kumimoji="1" lang="ja-JP" altLang="en-US" sz="1200" dirty="0">
              <a:latin typeface="+mj-ea"/>
              <a:ea typeface="+mj-ea"/>
            </a:endParaRPr>
          </a:p>
        </p:txBody>
      </p:sp>
      <p:sp>
        <p:nvSpPr>
          <p:cNvPr id="14" name="テキスト ボックス 13">
            <a:extLst>
              <a:ext uri="{FF2B5EF4-FFF2-40B4-BE49-F238E27FC236}">
                <a16:creationId xmlns:a16="http://schemas.microsoft.com/office/drawing/2014/main" id="{DDEAFEFC-676C-44EF-915F-3B8EB5FEE0C7}"/>
              </a:ext>
            </a:extLst>
          </p:cNvPr>
          <p:cNvSpPr txBox="1"/>
          <p:nvPr/>
        </p:nvSpPr>
        <p:spPr>
          <a:xfrm>
            <a:off x="179511" y="3456959"/>
            <a:ext cx="2376265" cy="276999"/>
          </a:xfrm>
          <a:prstGeom prst="rect">
            <a:avLst/>
          </a:prstGeom>
          <a:noFill/>
          <a:ln>
            <a:solidFill>
              <a:schemeClr val="tx1"/>
            </a:solidFill>
          </a:ln>
        </p:spPr>
        <p:txBody>
          <a:bodyPr wrap="square" rtlCol="0">
            <a:spAutoFit/>
          </a:bodyPr>
          <a:lstStyle/>
          <a:p>
            <a:pPr algn="l"/>
            <a:r>
              <a:rPr kumimoji="1" lang="ja-JP" altLang="en-US" sz="1200" dirty="0">
                <a:latin typeface="+mj-ea"/>
                <a:ea typeface="+mj-ea"/>
              </a:rPr>
              <a:t>統計的な標本調査が必要か？</a:t>
            </a:r>
          </a:p>
        </p:txBody>
      </p:sp>
      <p:sp>
        <p:nvSpPr>
          <p:cNvPr id="15" name="テキスト ボックス 14">
            <a:extLst>
              <a:ext uri="{FF2B5EF4-FFF2-40B4-BE49-F238E27FC236}">
                <a16:creationId xmlns:a16="http://schemas.microsoft.com/office/drawing/2014/main" id="{2C28F892-D302-4F4B-B7CC-1C9AF6B0C4AD}"/>
              </a:ext>
            </a:extLst>
          </p:cNvPr>
          <p:cNvSpPr txBox="1"/>
          <p:nvPr/>
        </p:nvSpPr>
        <p:spPr>
          <a:xfrm>
            <a:off x="2915816" y="3455906"/>
            <a:ext cx="1656184" cy="461665"/>
          </a:xfrm>
          <a:prstGeom prst="rect">
            <a:avLst/>
          </a:prstGeom>
          <a:noFill/>
          <a:ln>
            <a:solidFill>
              <a:schemeClr val="tx1"/>
            </a:solidFill>
          </a:ln>
        </p:spPr>
        <p:txBody>
          <a:bodyPr wrap="square" rtlCol="0">
            <a:spAutoFit/>
          </a:bodyPr>
          <a:lstStyle/>
          <a:p>
            <a:pPr algn="l"/>
            <a:r>
              <a:rPr lang="ja-JP" altLang="en-US" sz="1200" dirty="0">
                <a:latin typeface="+mj-ea"/>
                <a:ea typeface="+mj-ea"/>
              </a:rPr>
              <a:t>対象者を抽出するリストが利用可能か？</a:t>
            </a:r>
            <a:endParaRPr kumimoji="1" lang="ja-JP" altLang="en-US" sz="1200" dirty="0">
              <a:latin typeface="+mj-ea"/>
              <a:ea typeface="+mj-ea"/>
            </a:endParaRPr>
          </a:p>
        </p:txBody>
      </p:sp>
      <p:sp>
        <p:nvSpPr>
          <p:cNvPr id="16" name="テキスト ボックス 15">
            <a:extLst>
              <a:ext uri="{FF2B5EF4-FFF2-40B4-BE49-F238E27FC236}">
                <a16:creationId xmlns:a16="http://schemas.microsoft.com/office/drawing/2014/main" id="{A8A2C805-90C8-49B7-B4F4-A6628F813A5B}"/>
              </a:ext>
            </a:extLst>
          </p:cNvPr>
          <p:cNvSpPr txBox="1"/>
          <p:nvPr/>
        </p:nvSpPr>
        <p:spPr>
          <a:xfrm>
            <a:off x="4933621" y="3451441"/>
            <a:ext cx="1908212" cy="2123658"/>
          </a:xfrm>
          <a:prstGeom prst="rect">
            <a:avLst/>
          </a:prstGeom>
          <a:noFill/>
          <a:ln>
            <a:solidFill>
              <a:schemeClr val="tx1"/>
            </a:solidFill>
          </a:ln>
        </p:spPr>
        <p:txBody>
          <a:bodyPr wrap="square" rtlCol="0">
            <a:spAutoFit/>
          </a:bodyPr>
          <a:lstStyle/>
          <a:p>
            <a:pPr algn="l"/>
            <a:r>
              <a:rPr kumimoji="1" lang="en-US" altLang="ja-JP" sz="1200" dirty="0">
                <a:latin typeface="+mj-ea"/>
                <a:ea typeface="+mj-ea"/>
              </a:rPr>
              <a:t>【</a:t>
            </a:r>
            <a:r>
              <a:rPr kumimoji="1" lang="ja-JP" altLang="en-US" sz="1200" dirty="0">
                <a:latin typeface="+mj-ea"/>
                <a:ea typeface="+mj-ea"/>
              </a:rPr>
              <a:t>公的リスト</a:t>
            </a:r>
            <a:r>
              <a:rPr kumimoji="1" lang="en-US" altLang="ja-JP" sz="1200" dirty="0">
                <a:latin typeface="+mj-ea"/>
                <a:ea typeface="+mj-ea"/>
              </a:rPr>
              <a:t>】</a:t>
            </a:r>
          </a:p>
          <a:p>
            <a:pPr algn="l"/>
            <a:r>
              <a:rPr lang="ja-JP" altLang="en-US" sz="1200" dirty="0">
                <a:latin typeface="+mj-ea"/>
                <a:ea typeface="+mj-ea"/>
              </a:rPr>
              <a:t>住民基本台帳</a:t>
            </a:r>
            <a:endParaRPr lang="en-US" altLang="ja-JP" sz="1200" dirty="0">
              <a:latin typeface="+mj-ea"/>
              <a:ea typeface="+mj-ea"/>
            </a:endParaRPr>
          </a:p>
          <a:p>
            <a:pPr algn="l"/>
            <a:r>
              <a:rPr kumimoji="1" lang="ja-JP" altLang="en-US" sz="1200" dirty="0">
                <a:latin typeface="+mj-ea"/>
                <a:ea typeface="+mj-ea"/>
              </a:rPr>
              <a:t>選挙人名簿</a:t>
            </a:r>
            <a:endParaRPr kumimoji="1" lang="en-US" altLang="ja-JP" sz="1200" dirty="0">
              <a:latin typeface="+mj-ea"/>
              <a:ea typeface="+mj-ea"/>
            </a:endParaRPr>
          </a:p>
          <a:p>
            <a:pPr algn="l"/>
            <a:r>
              <a:rPr lang="en-US" altLang="ja-JP" sz="1200" dirty="0">
                <a:latin typeface="+mj-ea"/>
                <a:ea typeface="+mj-ea"/>
              </a:rPr>
              <a:t>【</a:t>
            </a:r>
            <a:r>
              <a:rPr lang="ja-JP" altLang="en-US" sz="1200" dirty="0">
                <a:latin typeface="+mj-ea"/>
                <a:ea typeface="+mj-ea"/>
              </a:rPr>
              <a:t>市販リスト</a:t>
            </a:r>
            <a:r>
              <a:rPr lang="en-US" altLang="ja-JP" sz="1200" dirty="0">
                <a:latin typeface="+mj-ea"/>
                <a:ea typeface="+mj-ea"/>
              </a:rPr>
              <a:t>】</a:t>
            </a:r>
          </a:p>
          <a:p>
            <a:pPr algn="l"/>
            <a:r>
              <a:rPr kumimoji="1" lang="ja-JP" altLang="en-US" sz="1200" dirty="0">
                <a:latin typeface="+mj-ea"/>
                <a:ea typeface="+mj-ea"/>
              </a:rPr>
              <a:t>職員録</a:t>
            </a:r>
            <a:endParaRPr kumimoji="1" lang="en-US" altLang="ja-JP" sz="1200" dirty="0">
              <a:latin typeface="+mj-ea"/>
              <a:ea typeface="+mj-ea"/>
            </a:endParaRPr>
          </a:p>
          <a:p>
            <a:pPr algn="l"/>
            <a:r>
              <a:rPr lang="ja-JP" altLang="en-US" sz="1200" dirty="0">
                <a:latin typeface="+mj-ea"/>
                <a:ea typeface="+mj-ea"/>
              </a:rPr>
              <a:t>電話帳</a:t>
            </a:r>
            <a:endParaRPr lang="en-US" altLang="ja-JP" sz="1200" dirty="0">
              <a:latin typeface="+mj-ea"/>
              <a:ea typeface="+mj-ea"/>
            </a:endParaRPr>
          </a:p>
          <a:p>
            <a:pPr algn="l"/>
            <a:r>
              <a:rPr kumimoji="1" lang="ja-JP" altLang="en-US" sz="1200" dirty="0">
                <a:latin typeface="+mj-ea"/>
                <a:ea typeface="+mj-ea"/>
              </a:rPr>
              <a:t>住宅地図</a:t>
            </a:r>
            <a:endParaRPr kumimoji="1" lang="en-US" altLang="ja-JP" sz="1200" dirty="0">
              <a:latin typeface="+mj-ea"/>
              <a:ea typeface="+mj-ea"/>
            </a:endParaRPr>
          </a:p>
          <a:p>
            <a:pPr algn="l"/>
            <a:r>
              <a:rPr lang="en-US" altLang="ja-JP" sz="1200" dirty="0">
                <a:latin typeface="+mj-ea"/>
                <a:ea typeface="+mj-ea"/>
              </a:rPr>
              <a:t>【</a:t>
            </a:r>
            <a:r>
              <a:rPr lang="ja-JP" altLang="en-US" sz="1200" dirty="0">
                <a:latin typeface="+mj-ea"/>
                <a:ea typeface="+mj-ea"/>
              </a:rPr>
              <a:t>私的リスト</a:t>
            </a:r>
            <a:r>
              <a:rPr lang="en-US" altLang="ja-JP" sz="1200" dirty="0">
                <a:latin typeface="+mj-ea"/>
                <a:ea typeface="+mj-ea"/>
              </a:rPr>
              <a:t>】</a:t>
            </a:r>
          </a:p>
          <a:p>
            <a:pPr algn="l"/>
            <a:r>
              <a:rPr kumimoji="1" lang="ja-JP" altLang="en-US" sz="1200" dirty="0">
                <a:latin typeface="+mj-ea"/>
                <a:ea typeface="+mj-ea"/>
              </a:rPr>
              <a:t>調査会社のモニターリスト</a:t>
            </a:r>
            <a:endParaRPr kumimoji="1" lang="en-US" altLang="ja-JP" sz="1200" dirty="0">
              <a:latin typeface="+mj-ea"/>
              <a:ea typeface="+mj-ea"/>
            </a:endParaRPr>
          </a:p>
          <a:p>
            <a:pPr algn="l"/>
            <a:r>
              <a:rPr lang="ja-JP" altLang="en-US" sz="1200" dirty="0">
                <a:latin typeface="+mj-ea"/>
                <a:ea typeface="+mj-ea"/>
              </a:rPr>
              <a:t>顧客リスト</a:t>
            </a:r>
            <a:endParaRPr lang="en-US" altLang="ja-JP" sz="1200" dirty="0">
              <a:latin typeface="+mj-ea"/>
              <a:ea typeface="+mj-ea"/>
            </a:endParaRPr>
          </a:p>
          <a:p>
            <a:pPr algn="l"/>
            <a:r>
              <a:rPr kumimoji="1" lang="ja-JP" altLang="en-US" sz="1200" dirty="0">
                <a:latin typeface="+mj-ea"/>
                <a:ea typeface="+mj-ea"/>
              </a:rPr>
              <a:t>等</a:t>
            </a:r>
          </a:p>
        </p:txBody>
      </p:sp>
      <p:sp>
        <p:nvSpPr>
          <p:cNvPr id="17" name="テキスト ボックス 16">
            <a:extLst>
              <a:ext uri="{FF2B5EF4-FFF2-40B4-BE49-F238E27FC236}">
                <a16:creationId xmlns:a16="http://schemas.microsoft.com/office/drawing/2014/main" id="{0D15F758-5B05-4F60-A83B-76ED08B19C63}"/>
              </a:ext>
            </a:extLst>
          </p:cNvPr>
          <p:cNvSpPr txBox="1"/>
          <p:nvPr/>
        </p:nvSpPr>
        <p:spPr>
          <a:xfrm>
            <a:off x="7203454" y="3444712"/>
            <a:ext cx="1728192" cy="461665"/>
          </a:xfrm>
          <a:prstGeom prst="rect">
            <a:avLst/>
          </a:prstGeom>
          <a:noFill/>
          <a:ln>
            <a:solidFill>
              <a:schemeClr val="tx1"/>
            </a:solidFill>
          </a:ln>
        </p:spPr>
        <p:txBody>
          <a:bodyPr wrap="square" rtlCol="0">
            <a:spAutoFit/>
          </a:bodyPr>
          <a:lstStyle/>
          <a:p>
            <a:pPr algn="l"/>
            <a:r>
              <a:rPr kumimoji="1" lang="ja-JP" altLang="en-US" sz="1200" dirty="0">
                <a:latin typeface="+mj-ea"/>
                <a:ea typeface="+mj-ea"/>
              </a:rPr>
              <a:t>対象者数・抽出方法を決める</a:t>
            </a:r>
          </a:p>
        </p:txBody>
      </p:sp>
      <p:sp>
        <p:nvSpPr>
          <p:cNvPr id="19" name="テキスト ボックス 18">
            <a:extLst>
              <a:ext uri="{FF2B5EF4-FFF2-40B4-BE49-F238E27FC236}">
                <a16:creationId xmlns:a16="http://schemas.microsoft.com/office/drawing/2014/main" id="{F334A43D-FE99-4F0B-AE62-6C113C6B6288}"/>
              </a:ext>
            </a:extLst>
          </p:cNvPr>
          <p:cNvSpPr txBox="1"/>
          <p:nvPr/>
        </p:nvSpPr>
        <p:spPr>
          <a:xfrm>
            <a:off x="4933621" y="5662988"/>
            <a:ext cx="1908212" cy="461665"/>
          </a:xfrm>
          <a:prstGeom prst="rect">
            <a:avLst/>
          </a:prstGeom>
          <a:noFill/>
          <a:ln>
            <a:solidFill>
              <a:schemeClr val="tx1"/>
            </a:solidFill>
          </a:ln>
        </p:spPr>
        <p:txBody>
          <a:bodyPr wrap="square" rtlCol="0">
            <a:spAutoFit/>
          </a:bodyPr>
          <a:lstStyle/>
          <a:p>
            <a:pPr algn="l"/>
            <a:r>
              <a:rPr lang="ja-JP" altLang="en-US" sz="1200" dirty="0">
                <a:latin typeface="+mj-ea"/>
                <a:ea typeface="+mj-ea"/>
              </a:rPr>
              <a:t>・便宜的ルールでサンプリング</a:t>
            </a:r>
            <a:endParaRPr lang="en-US" altLang="ja-JP" sz="1200" dirty="0">
              <a:latin typeface="+mj-ea"/>
              <a:ea typeface="+mj-ea"/>
            </a:endParaRPr>
          </a:p>
          <a:p>
            <a:pPr algn="l"/>
            <a:r>
              <a:rPr kumimoji="1" lang="ja-JP" altLang="en-US" sz="1200" dirty="0">
                <a:latin typeface="+mj-ea"/>
                <a:ea typeface="+mj-ea"/>
              </a:rPr>
              <a:t>・多数の人に質問</a:t>
            </a:r>
          </a:p>
        </p:txBody>
      </p:sp>
      <p:sp>
        <p:nvSpPr>
          <p:cNvPr id="21" name="テキスト ボックス 20">
            <a:extLst>
              <a:ext uri="{FF2B5EF4-FFF2-40B4-BE49-F238E27FC236}">
                <a16:creationId xmlns:a16="http://schemas.microsoft.com/office/drawing/2014/main" id="{171244C0-F74D-40D0-8689-493894C4ACCC}"/>
              </a:ext>
            </a:extLst>
          </p:cNvPr>
          <p:cNvSpPr txBox="1"/>
          <p:nvPr/>
        </p:nvSpPr>
        <p:spPr>
          <a:xfrm>
            <a:off x="7203454" y="5662989"/>
            <a:ext cx="1728192" cy="646331"/>
          </a:xfrm>
          <a:prstGeom prst="rect">
            <a:avLst/>
          </a:prstGeom>
          <a:noFill/>
          <a:ln>
            <a:solidFill>
              <a:schemeClr val="tx1"/>
            </a:solidFill>
          </a:ln>
        </p:spPr>
        <p:txBody>
          <a:bodyPr wrap="square" rtlCol="0">
            <a:spAutoFit/>
          </a:bodyPr>
          <a:lstStyle/>
          <a:p>
            <a:pPr algn="l"/>
            <a:r>
              <a:rPr kumimoji="1" lang="ja-JP" altLang="en-US" sz="1200" dirty="0">
                <a:latin typeface="+mj-ea"/>
                <a:ea typeface="+mj-ea"/>
              </a:rPr>
              <a:t>通行人、来場者、来店者等から一定ルールで対象者を選ぶ</a:t>
            </a:r>
          </a:p>
        </p:txBody>
      </p:sp>
      <p:sp>
        <p:nvSpPr>
          <p:cNvPr id="22" name="テキスト ボックス 21">
            <a:extLst>
              <a:ext uri="{FF2B5EF4-FFF2-40B4-BE49-F238E27FC236}">
                <a16:creationId xmlns:a16="http://schemas.microsoft.com/office/drawing/2014/main" id="{CAB18172-ED54-4A23-BC3D-17464AEF3712}"/>
              </a:ext>
            </a:extLst>
          </p:cNvPr>
          <p:cNvSpPr txBox="1"/>
          <p:nvPr/>
        </p:nvSpPr>
        <p:spPr>
          <a:xfrm>
            <a:off x="2920008" y="5662989"/>
            <a:ext cx="1651992" cy="461665"/>
          </a:xfrm>
          <a:prstGeom prst="rect">
            <a:avLst/>
          </a:prstGeom>
          <a:noFill/>
          <a:ln>
            <a:solidFill>
              <a:schemeClr val="tx1"/>
            </a:solidFill>
          </a:ln>
        </p:spPr>
        <p:txBody>
          <a:bodyPr wrap="square" rtlCol="0">
            <a:spAutoFit/>
          </a:bodyPr>
          <a:lstStyle/>
          <a:p>
            <a:pPr algn="l"/>
            <a:r>
              <a:rPr lang="ja-JP" altLang="en-US" sz="1200" dirty="0">
                <a:latin typeface="+mj-ea"/>
                <a:ea typeface="+mj-ea"/>
              </a:rPr>
              <a:t>対象者の募集方法を</a:t>
            </a:r>
            <a:endParaRPr lang="en-US" altLang="ja-JP" sz="1200" dirty="0">
              <a:latin typeface="+mj-ea"/>
              <a:ea typeface="+mj-ea"/>
            </a:endParaRPr>
          </a:p>
          <a:p>
            <a:pPr algn="l"/>
            <a:r>
              <a:rPr lang="ja-JP" altLang="en-US" sz="1200" dirty="0">
                <a:latin typeface="+mj-ea"/>
                <a:ea typeface="+mj-ea"/>
              </a:rPr>
              <a:t>検討</a:t>
            </a:r>
            <a:endParaRPr kumimoji="1" lang="ja-JP" altLang="en-US" sz="1200" dirty="0">
              <a:latin typeface="+mj-ea"/>
              <a:ea typeface="+mj-ea"/>
            </a:endParaRPr>
          </a:p>
        </p:txBody>
      </p:sp>
      <p:sp>
        <p:nvSpPr>
          <p:cNvPr id="23" name="テキスト ボックス 22">
            <a:extLst>
              <a:ext uri="{FF2B5EF4-FFF2-40B4-BE49-F238E27FC236}">
                <a16:creationId xmlns:a16="http://schemas.microsoft.com/office/drawing/2014/main" id="{25EB4F1B-8D2C-476D-8E2A-2FD40C44347B}"/>
              </a:ext>
            </a:extLst>
          </p:cNvPr>
          <p:cNvSpPr txBox="1"/>
          <p:nvPr/>
        </p:nvSpPr>
        <p:spPr>
          <a:xfrm>
            <a:off x="2920007" y="6211669"/>
            <a:ext cx="2084039" cy="461665"/>
          </a:xfrm>
          <a:prstGeom prst="rect">
            <a:avLst/>
          </a:prstGeom>
          <a:noFill/>
          <a:ln>
            <a:solidFill>
              <a:schemeClr val="tx1"/>
            </a:solidFill>
          </a:ln>
        </p:spPr>
        <p:txBody>
          <a:bodyPr wrap="square" rtlCol="0">
            <a:spAutoFit/>
          </a:bodyPr>
          <a:lstStyle/>
          <a:p>
            <a:pPr algn="l"/>
            <a:r>
              <a:rPr lang="en-US" altLang="ja-JP" sz="1200" dirty="0">
                <a:latin typeface="+mj-ea"/>
                <a:ea typeface="+mj-ea"/>
              </a:rPr>
              <a:t>【</a:t>
            </a:r>
            <a:r>
              <a:rPr lang="ja-JP" altLang="en-US" sz="1200" dirty="0">
                <a:latin typeface="+mj-ea"/>
                <a:ea typeface="+mj-ea"/>
              </a:rPr>
              <a:t>応募方法</a:t>
            </a:r>
            <a:r>
              <a:rPr lang="en-US" altLang="ja-JP" sz="1200" dirty="0">
                <a:latin typeface="+mj-ea"/>
                <a:ea typeface="+mj-ea"/>
              </a:rPr>
              <a:t>】</a:t>
            </a:r>
          </a:p>
          <a:p>
            <a:pPr algn="l"/>
            <a:r>
              <a:rPr kumimoji="1" lang="ja-JP" altLang="en-US" sz="1200" dirty="0">
                <a:latin typeface="+mj-ea"/>
                <a:ea typeface="+mj-ea"/>
              </a:rPr>
              <a:t>広告、インターネット、店頭　等</a:t>
            </a:r>
          </a:p>
        </p:txBody>
      </p:sp>
      <p:sp>
        <p:nvSpPr>
          <p:cNvPr id="24" name="テキスト ボックス 23">
            <a:extLst>
              <a:ext uri="{FF2B5EF4-FFF2-40B4-BE49-F238E27FC236}">
                <a16:creationId xmlns:a16="http://schemas.microsoft.com/office/drawing/2014/main" id="{951B1BFF-F161-4A19-B602-000308234FBE}"/>
              </a:ext>
            </a:extLst>
          </p:cNvPr>
          <p:cNvSpPr txBox="1"/>
          <p:nvPr/>
        </p:nvSpPr>
        <p:spPr>
          <a:xfrm>
            <a:off x="179510" y="6304001"/>
            <a:ext cx="1651992" cy="276999"/>
          </a:xfrm>
          <a:prstGeom prst="rect">
            <a:avLst/>
          </a:prstGeom>
          <a:noFill/>
          <a:ln>
            <a:solidFill>
              <a:schemeClr val="tx1"/>
            </a:solidFill>
          </a:ln>
        </p:spPr>
        <p:txBody>
          <a:bodyPr wrap="square" rtlCol="0">
            <a:spAutoFit/>
          </a:bodyPr>
          <a:lstStyle/>
          <a:p>
            <a:pPr algn="l"/>
            <a:r>
              <a:rPr lang="ja-JP" altLang="en-US" sz="1200" dirty="0">
                <a:latin typeface="+mj-ea"/>
                <a:ea typeface="+mj-ea"/>
              </a:rPr>
              <a:t>対象者の募集する</a:t>
            </a:r>
            <a:endParaRPr lang="en-US" altLang="ja-JP" sz="1200" dirty="0">
              <a:latin typeface="+mj-ea"/>
              <a:ea typeface="+mj-ea"/>
            </a:endParaRPr>
          </a:p>
        </p:txBody>
      </p:sp>
      <p:sp>
        <p:nvSpPr>
          <p:cNvPr id="25" name="テキスト ボックス 24">
            <a:extLst>
              <a:ext uri="{FF2B5EF4-FFF2-40B4-BE49-F238E27FC236}">
                <a16:creationId xmlns:a16="http://schemas.microsoft.com/office/drawing/2014/main" id="{5764ACEE-BB87-45C8-83DB-8DE7612AC8C8}"/>
              </a:ext>
            </a:extLst>
          </p:cNvPr>
          <p:cNvSpPr txBox="1"/>
          <p:nvPr/>
        </p:nvSpPr>
        <p:spPr>
          <a:xfrm>
            <a:off x="913400" y="4695813"/>
            <a:ext cx="1836204" cy="276999"/>
          </a:xfrm>
          <a:prstGeom prst="rect">
            <a:avLst/>
          </a:prstGeom>
          <a:noFill/>
          <a:ln>
            <a:solidFill>
              <a:schemeClr val="tx1"/>
            </a:solidFill>
          </a:ln>
        </p:spPr>
        <p:txBody>
          <a:bodyPr wrap="square" rtlCol="0">
            <a:spAutoFit/>
          </a:bodyPr>
          <a:lstStyle/>
          <a:p>
            <a:pPr algn="l"/>
            <a:r>
              <a:rPr lang="ja-JP" altLang="en-US" sz="1200" dirty="0">
                <a:latin typeface="+mj-ea"/>
                <a:ea typeface="+mj-ea"/>
              </a:rPr>
              <a:t>調査会社のモニターに依頼</a:t>
            </a:r>
            <a:endParaRPr lang="en-US" altLang="ja-JP" sz="1200" dirty="0">
              <a:latin typeface="+mj-ea"/>
              <a:ea typeface="+mj-ea"/>
            </a:endParaRPr>
          </a:p>
        </p:txBody>
      </p:sp>
      <p:cxnSp>
        <p:nvCxnSpPr>
          <p:cNvPr id="3" name="直線矢印コネクタ 2">
            <a:extLst>
              <a:ext uri="{FF2B5EF4-FFF2-40B4-BE49-F238E27FC236}">
                <a16:creationId xmlns:a16="http://schemas.microsoft.com/office/drawing/2014/main" id="{BE723C15-38E5-4FC5-A280-80621330ED86}"/>
              </a:ext>
            </a:extLst>
          </p:cNvPr>
          <p:cNvCxnSpPr>
            <a:stCxn id="9" idx="3"/>
          </p:cNvCxnSpPr>
          <p:nvPr/>
        </p:nvCxnSpPr>
        <p:spPr>
          <a:xfrm flipV="1">
            <a:off x="1979713" y="1609641"/>
            <a:ext cx="684075" cy="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FD014CAB-225F-4385-9341-BFCEF3F5CAF4}"/>
              </a:ext>
            </a:extLst>
          </p:cNvPr>
          <p:cNvCxnSpPr/>
          <p:nvPr/>
        </p:nvCxnSpPr>
        <p:spPr>
          <a:xfrm flipV="1">
            <a:off x="5184068" y="1618819"/>
            <a:ext cx="684075" cy="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E3516908-9D80-4F02-8A4D-D8C2B3FA67E3}"/>
              </a:ext>
            </a:extLst>
          </p:cNvPr>
          <p:cNvCxnSpPr>
            <a:cxnSpLocks/>
            <a:stCxn id="12" idx="2"/>
          </p:cNvCxnSpPr>
          <p:nvPr/>
        </p:nvCxnSpPr>
        <p:spPr>
          <a:xfrm>
            <a:off x="6768245" y="1748141"/>
            <a:ext cx="0" cy="1322325"/>
          </a:xfrm>
          <a:prstGeom prst="straightConnector1">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3C81D542-1A35-4341-BF4B-B32FDEFB1644}"/>
              </a:ext>
            </a:extLst>
          </p:cNvPr>
          <p:cNvCxnSpPr>
            <a:cxnSpLocks/>
            <a:endCxn id="13" idx="3"/>
          </p:cNvCxnSpPr>
          <p:nvPr/>
        </p:nvCxnSpPr>
        <p:spPr>
          <a:xfrm flipH="1" flipV="1">
            <a:off x="2987825" y="3063444"/>
            <a:ext cx="3780420" cy="1404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3F5C19CF-BCE0-49AE-9138-4AFAFA5A1380}"/>
              </a:ext>
            </a:extLst>
          </p:cNvPr>
          <p:cNvCxnSpPr>
            <a:cxnSpLocks/>
          </p:cNvCxnSpPr>
          <p:nvPr/>
        </p:nvCxnSpPr>
        <p:spPr>
          <a:xfrm>
            <a:off x="4572000" y="3654123"/>
            <a:ext cx="36004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33D9ADDD-9F39-4FB6-969C-A5FAFCDCC241}"/>
              </a:ext>
            </a:extLst>
          </p:cNvPr>
          <p:cNvCxnSpPr>
            <a:cxnSpLocks/>
            <a:endCxn id="17" idx="1"/>
          </p:cNvCxnSpPr>
          <p:nvPr/>
        </p:nvCxnSpPr>
        <p:spPr>
          <a:xfrm>
            <a:off x="6841833" y="3675545"/>
            <a:ext cx="3616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a:extLst>
              <a:ext uri="{FF2B5EF4-FFF2-40B4-BE49-F238E27FC236}">
                <a16:creationId xmlns:a16="http://schemas.microsoft.com/office/drawing/2014/main" id="{DF812CD0-5329-40CF-9275-7A63600BE9AC}"/>
              </a:ext>
            </a:extLst>
          </p:cNvPr>
          <p:cNvCxnSpPr>
            <a:cxnSpLocks/>
          </p:cNvCxnSpPr>
          <p:nvPr/>
        </p:nvCxnSpPr>
        <p:spPr>
          <a:xfrm>
            <a:off x="2555776" y="3604681"/>
            <a:ext cx="36004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直線矢印コネクタ 45">
            <a:extLst>
              <a:ext uri="{FF2B5EF4-FFF2-40B4-BE49-F238E27FC236}">
                <a16:creationId xmlns:a16="http://schemas.microsoft.com/office/drawing/2014/main" id="{03E2BFE9-7F3C-45A6-B66A-0D593DFCD392}"/>
              </a:ext>
            </a:extLst>
          </p:cNvPr>
          <p:cNvCxnSpPr>
            <a:cxnSpLocks/>
          </p:cNvCxnSpPr>
          <p:nvPr/>
        </p:nvCxnSpPr>
        <p:spPr>
          <a:xfrm>
            <a:off x="553360" y="4832193"/>
            <a:ext cx="36004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直線矢印コネクタ 46">
            <a:extLst>
              <a:ext uri="{FF2B5EF4-FFF2-40B4-BE49-F238E27FC236}">
                <a16:creationId xmlns:a16="http://schemas.microsoft.com/office/drawing/2014/main" id="{A4F2F578-BD20-4F94-A60E-F8714F827E43}"/>
              </a:ext>
            </a:extLst>
          </p:cNvPr>
          <p:cNvCxnSpPr>
            <a:cxnSpLocks/>
            <a:stCxn id="24" idx="3"/>
            <a:endCxn id="23" idx="1"/>
          </p:cNvCxnSpPr>
          <p:nvPr/>
        </p:nvCxnSpPr>
        <p:spPr>
          <a:xfrm>
            <a:off x="1831502" y="6442501"/>
            <a:ext cx="1088505" cy="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E259D1E2-19B3-45B6-8B6A-06915CBFCB58}"/>
              </a:ext>
            </a:extLst>
          </p:cNvPr>
          <p:cNvCxnSpPr>
            <a:cxnSpLocks/>
          </p:cNvCxnSpPr>
          <p:nvPr/>
        </p:nvCxnSpPr>
        <p:spPr>
          <a:xfrm>
            <a:off x="4583646" y="5893820"/>
            <a:ext cx="36004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EA1A7682-5A87-4243-A62F-45BAF41AFC83}"/>
              </a:ext>
            </a:extLst>
          </p:cNvPr>
          <p:cNvCxnSpPr>
            <a:cxnSpLocks/>
          </p:cNvCxnSpPr>
          <p:nvPr/>
        </p:nvCxnSpPr>
        <p:spPr>
          <a:xfrm>
            <a:off x="6831089" y="5893820"/>
            <a:ext cx="36004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直線矢印コネクタ 52">
            <a:extLst>
              <a:ext uri="{FF2B5EF4-FFF2-40B4-BE49-F238E27FC236}">
                <a16:creationId xmlns:a16="http://schemas.microsoft.com/office/drawing/2014/main" id="{89AC2790-2FC1-473E-B2BE-8D0143C87817}"/>
              </a:ext>
            </a:extLst>
          </p:cNvPr>
          <p:cNvCxnSpPr>
            <a:cxnSpLocks/>
            <a:stCxn id="15" idx="2"/>
            <a:endCxn id="22" idx="0"/>
          </p:cNvCxnSpPr>
          <p:nvPr/>
        </p:nvCxnSpPr>
        <p:spPr>
          <a:xfrm>
            <a:off x="3743908" y="3917571"/>
            <a:ext cx="2096" cy="174541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a:extLst>
              <a:ext uri="{FF2B5EF4-FFF2-40B4-BE49-F238E27FC236}">
                <a16:creationId xmlns:a16="http://schemas.microsoft.com/office/drawing/2014/main" id="{64B7EA1D-6ADF-4FF5-B225-89085EC19899}"/>
              </a:ext>
            </a:extLst>
          </p:cNvPr>
          <p:cNvCxnSpPr>
            <a:cxnSpLocks/>
          </p:cNvCxnSpPr>
          <p:nvPr/>
        </p:nvCxnSpPr>
        <p:spPr>
          <a:xfrm flipH="1">
            <a:off x="541714" y="3733958"/>
            <a:ext cx="22391" cy="257004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9" name="テキスト ボックス 58">
            <a:extLst>
              <a:ext uri="{FF2B5EF4-FFF2-40B4-BE49-F238E27FC236}">
                <a16:creationId xmlns:a16="http://schemas.microsoft.com/office/drawing/2014/main" id="{B3DD8F21-7CE0-4129-8FAD-9543F9641FE3}"/>
              </a:ext>
            </a:extLst>
          </p:cNvPr>
          <p:cNvSpPr txBox="1"/>
          <p:nvPr/>
        </p:nvSpPr>
        <p:spPr>
          <a:xfrm>
            <a:off x="2445821" y="3238959"/>
            <a:ext cx="607566" cy="307777"/>
          </a:xfrm>
          <a:prstGeom prst="rect">
            <a:avLst/>
          </a:prstGeom>
          <a:noFill/>
        </p:spPr>
        <p:txBody>
          <a:bodyPr wrap="square" rtlCol="0">
            <a:spAutoFit/>
          </a:bodyPr>
          <a:lstStyle/>
          <a:p>
            <a:r>
              <a:rPr kumimoji="1" lang="en-US" altLang="ja-JP" sz="1400" b="1" dirty="0"/>
              <a:t>YES</a:t>
            </a:r>
            <a:endParaRPr kumimoji="1" lang="ja-JP" altLang="en-US" sz="1400" b="1" dirty="0"/>
          </a:p>
        </p:txBody>
      </p:sp>
      <p:sp>
        <p:nvSpPr>
          <p:cNvPr id="61" name="テキスト ボックス 60">
            <a:extLst>
              <a:ext uri="{FF2B5EF4-FFF2-40B4-BE49-F238E27FC236}">
                <a16:creationId xmlns:a16="http://schemas.microsoft.com/office/drawing/2014/main" id="{716218DA-078A-4739-BCBB-240F6400F7AB}"/>
              </a:ext>
            </a:extLst>
          </p:cNvPr>
          <p:cNvSpPr txBox="1"/>
          <p:nvPr/>
        </p:nvSpPr>
        <p:spPr>
          <a:xfrm>
            <a:off x="4448237" y="3238959"/>
            <a:ext cx="607566" cy="307777"/>
          </a:xfrm>
          <a:prstGeom prst="rect">
            <a:avLst/>
          </a:prstGeom>
          <a:noFill/>
        </p:spPr>
        <p:txBody>
          <a:bodyPr wrap="square" rtlCol="0">
            <a:spAutoFit/>
          </a:bodyPr>
          <a:lstStyle/>
          <a:p>
            <a:r>
              <a:rPr kumimoji="1" lang="en-US" altLang="ja-JP" sz="1400" b="1" dirty="0"/>
              <a:t>YES</a:t>
            </a:r>
            <a:endParaRPr kumimoji="1" lang="ja-JP" altLang="en-US" sz="1400" b="1" dirty="0"/>
          </a:p>
        </p:txBody>
      </p:sp>
      <p:sp>
        <p:nvSpPr>
          <p:cNvPr id="62" name="テキスト ボックス 61">
            <a:extLst>
              <a:ext uri="{FF2B5EF4-FFF2-40B4-BE49-F238E27FC236}">
                <a16:creationId xmlns:a16="http://schemas.microsoft.com/office/drawing/2014/main" id="{938C704B-65F5-4D2E-8437-94ACF3CFB31F}"/>
              </a:ext>
            </a:extLst>
          </p:cNvPr>
          <p:cNvSpPr txBox="1"/>
          <p:nvPr/>
        </p:nvSpPr>
        <p:spPr>
          <a:xfrm>
            <a:off x="472046" y="3759653"/>
            <a:ext cx="607566" cy="307777"/>
          </a:xfrm>
          <a:prstGeom prst="rect">
            <a:avLst/>
          </a:prstGeom>
          <a:noFill/>
        </p:spPr>
        <p:txBody>
          <a:bodyPr wrap="square" rtlCol="0">
            <a:spAutoFit/>
          </a:bodyPr>
          <a:lstStyle/>
          <a:p>
            <a:r>
              <a:rPr lang="en-US" altLang="ja-JP" sz="1400" b="1" dirty="0"/>
              <a:t>NO</a:t>
            </a:r>
            <a:endParaRPr kumimoji="1" lang="ja-JP" altLang="en-US" sz="1400" b="1" dirty="0"/>
          </a:p>
        </p:txBody>
      </p:sp>
      <p:sp>
        <p:nvSpPr>
          <p:cNvPr id="63" name="テキスト ボックス 62">
            <a:extLst>
              <a:ext uri="{FF2B5EF4-FFF2-40B4-BE49-F238E27FC236}">
                <a16:creationId xmlns:a16="http://schemas.microsoft.com/office/drawing/2014/main" id="{2854FA87-F401-4578-B0E6-0B520E246FF7}"/>
              </a:ext>
            </a:extLst>
          </p:cNvPr>
          <p:cNvSpPr txBox="1"/>
          <p:nvPr/>
        </p:nvSpPr>
        <p:spPr>
          <a:xfrm>
            <a:off x="3658243" y="3906377"/>
            <a:ext cx="607566" cy="307777"/>
          </a:xfrm>
          <a:prstGeom prst="rect">
            <a:avLst/>
          </a:prstGeom>
          <a:noFill/>
        </p:spPr>
        <p:txBody>
          <a:bodyPr wrap="square" rtlCol="0">
            <a:spAutoFit/>
          </a:bodyPr>
          <a:lstStyle/>
          <a:p>
            <a:r>
              <a:rPr lang="en-US" altLang="ja-JP" sz="1400" b="1" dirty="0"/>
              <a:t>NO</a:t>
            </a:r>
            <a:endParaRPr kumimoji="1" lang="ja-JP" altLang="en-US" sz="1400" b="1" dirty="0"/>
          </a:p>
        </p:txBody>
      </p:sp>
    </p:spTree>
    <p:extLst>
      <p:ext uri="{BB962C8B-B14F-4D97-AF65-F5344CB8AC3E}">
        <p14:creationId xmlns:p14="http://schemas.microsoft.com/office/powerpoint/2010/main" val="22079477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28</a:t>
            </a:fld>
            <a:endParaRPr lang="en-US" altLang="ja-JP" dirty="0"/>
          </a:p>
        </p:txBody>
      </p:sp>
      <p:sp>
        <p:nvSpPr>
          <p:cNvPr id="8" name="正方形/長方形 7">
            <a:extLst>
              <a:ext uri="{FF2B5EF4-FFF2-40B4-BE49-F238E27FC236}">
                <a16:creationId xmlns:a16="http://schemas.microsoft.com/office/drawing/2014/main" id="{8DBAA3B9-270C-48E0-98D4-6D31634B367E}"/>
              </a:ext>
            </a:extLst>
          </p:cNvPr>
          <p:cNvSpPr/>
          <p:nvPr/>
        </p:nvSpPr>
        <p:spPr>
          <a:xfrm>
            <a:off x="179510" y="764705"/>
            <a:ext cx="4824537"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アンケート項目を決める</a:t>
            </a:r>
          </a:p>
        </p:txBody>
      </p:sp>
      <p:sp>
        <p:nvSpPr>
          <p:cNvPr id="18" name="テキスト ボックス 17">
            <a:extLst>
              <a:ext uri="{FF2B5EF4-FFF2-40B4-BE49-F238E27FC236}">
                <a16:creationId xmlns:a16="http://schemas.microsoft.com/office/drawing/2014/main" id="{F74BAD0C-9484-4D38-BA63-1F878F9F48E7}"/>
              </a:ext>
            </a:extLst>
          </p:cNvPr>
          <p:cNvSpPr txBox="1"/>
          <p:nvPr/>
        </p:nvSpPr>
        <p:spPr>
          <a:xfrm>
            <a:off x="179510" y="1298301"/>
            <a:ext cx="8642350" cy="646331"/>
          </a:xfrm>
          <a:prstGeom prst="rect">
            <a:avLst/>
          </a:prstGeom>
          <a:noFill/>
        </p:spPr>
        <p:txBody>
          <a:bodyPr wrap="square">
            <a:spAutoFit/>
          </a:bodyPr>
          <a:lstStyle/>
          <a:p>
            <a:pPr algn="l"/>
            <a:r>
              <a:rPr lang="ja-JP" altLang="en-US" dirty="0">
                <a:latin typeface="+mj-ea"/>
                <a:ea typeface="+mj-ea"/>
              </a:rPr>
              <a:t>過去の資料なども参考にし、調べたい課題を大項目から小項目に細分化し、項目間の関連性を図化などして検討します。</a:t>
            </a:r>
            <a:endParaRPr lang="en-US" altLang="ja-JP" dirty="0">
              <a:latin typeface="+mj-ea"/>
              <a:ea typeface="+mj-ea"/>
            </a:endParaRPr>
          </a:p>
        </p:txBody>
      </p:sp>
      <p:sp>
        <p:nvSpPr>
          <p:cNvPr id="9" name="テキスト ボックス 8">
            <a:extLst>
              <a:ext uri="{FF2B5EF4-FFF2-40B4-BE49-F238E27FC236}">
                <a16:creationId xmlns:a16="http://schemas.microsoft.com/office/drawing/2014/main" id="{243E8B2F-FE6B-416A-9CF3-A1D80FA34968}"/>
              </a:ext>
            </a:extLst>
          </p:cNvPr>
          <p:cNvSpPr txBox="1"/>
          <p:nvPr/>
        </p:nvSpPr>
        <p:spPr>
          <a:xfrm>
            <a:off x="1115616" y="1944632"/>
            <a:ext cx="7706244" cy="4770537"/>
          </a:xfrm>
          <a:prstGeom prst="rect">
            <a:avLst/>
          </a:prstGeom>
          <a:noFill/>
        </p:spPr>
        <p:txBody>
          <a:bodyPr wrap="square">
            <a:spAutoFit/>
          </a:bodyPr>
          <a:lstStyle/>
          <a:p>
            <a:pPr algn="l"/>
            <a:r>
              <a:rPr lang="ja-JP" altLang="en-US" sz="1600" b="1" dirty="0">
                <a:latin typeface="+mj-ea"/>
                <a:ea typeface="+mj-ea"/>
              </a:rPr>
              <a:t>①　過去の調査報告書類を参考にするときのチェックポイント</a:t>
            </a:r>
            <a:endParaRPr lang="en-US" altLang="ja-JP" sz="1600" b="1" dirty="0">
              <a:latin typeface="+mj-ea"/>
              <a:ea typeface="+mj-ea"/>
            </a:endParaRPr>
          </a:p>
          <a:p>
            <a:pPr algn="l"/>
            <a:r>
              <a:rPr lang="ja-JP" altLang="en-US" sz="1600" dirty="0">
                <a:latin typeface="+mj-ea"/>
                <a:ea typeface="+mj-ea"/>
              </a:rPr>
              <a:t>　◆調査課題・・・</a:t>
            </a:r>
            <a:r>
              <a:rPr lang="en-US" altLang="ja-JP" sz="1600" dirty="0">
                <a:latin typeface="+mj-ea"/>
                <a:ea typeface="+mj-ea"/>
              </a:rPr>
              <a:t>PDCA</a:t>
            </a:r>
            <a:r>
              <a:rPr lang="ja-JP" altLang="en-US" sz="1600" dirty="0">
                <a:latin typeface="+mj-ea"/>
                <a:ea typeface="+mj-ea"/>
              </a:rPr>
              <a:t>サイクルのどの段階か判断します。</a:t>
            </a:r>
            <a:endParaRPr lang="en-US" altLang="ja-JP" sz="1600" dirty="0">
              <a:latin typeface="+mj-ea"/>
              <a:ea typeface="+mj-ea"/>
            </a:endParaRPr>
          </a:p>
          <a:p>
            <a:pPr algn="l"/>
            <a:r>
              <a:rPr lang="ja-JP" altLang="en-US" sz="1600" dirty="0">
                <a:latin typeface="+mj-ea"/>
                <a:ea typeface="+mj-ea"/>
              </a:rPr>
              <a:t>　◆調査項目・・・目次構成やタイトルから、大項目や小項目を把握します。</a:t>
            </a:r>
            <a:endParaRPr lang="en-US" altLang="ja-JP" sz="1600" dirty="0">
              <a:latin typeface="+mj-ea"/>
              <a:ea typeface="+mj-ea"/>
            </a:endParaRPr>
          </a:p>
          <a:p>
            <a:pPr algn="l"/>
            <a:r>
              <a:rPr lang="ja-JP" altLang="en-US" sz="1600" dirty="0">
                <a:latin typeface="+mj-ea"/>
                <a:ea typeface="+mj-ea"/>
              </a:rPr>
              <a:t>　◆アンケート項目・・・調査票の質問項目を参考にします。</a:t>
            </a:r>
            <a:endParaRPr lang="en-US" altLang="ja-JP" sz="1600" dirty="0">
              <a:latin typeface="+mj-ea"/>
              <a:ea typeface="+mj-ea"/>
            </a:endParaRPr>
          </a:p>
          <a:p>
            <a:pPr algn="l"/>
            <a:r>
              <a:rPr lang="ja-JP" altLang="en-US" sz="1600" dirty="0">
                <a:latin typeface="+mj-ea"/>
                <a:ea typeface="+mj-ea"/>
              </a:rPr>
              <a:t>　◆詳細さの程度・・・どの項目をどの程度詳細に調べたかを参考にします。</a:t>
            </a:r>
            <a:endParaRPr lang="en-US" altLang="ja-JP" sz="1600" dirty="0">
              <a:latin typeface="+mj-ea"/>
              <a:ea typeface="+mj-ea"/>
            </a:endParaRPr>
          </a:p>
          <a:p>
            <a:pPr algn="l"/>
            <a:r>
              <a:rPr lang="ja-JP" altLang="en-US" sz="1600" dirty="0">
                <a:latin typeface="+mj-ea"/>
                <a:ea typeface="+mj-ea"/>
              </a:rPr>
              <a:t>　◆因果関係の仮説検証・・・コメント部分を参考にします。</a:t>
            </a:r>
            <a:endParaRPr lang="en-US" altLang="ja-JP" sz="1600" dirty="0">
              <a:latin typeface="+mj-ea"/>
              <a:ea typeface="+mj-ea"/>
            </a:endParaRPr>
          </a:p>
          <a:p>
            <a:pPr algn="l"/>
            <a:r>
              <a:rPr lang="ja-JP" altLang="en-US" sz="1600" dirty="0">
                <a:latin typeface="+mj-ea"/>
                <a:ea typeface="+mj-ea"/>
              </a:rPr>
              <a:t>　◆解析手法・・・統計的解析を行っている場合、</a:t>
            </a:r>
            <a:endParaRPr lang="en-US" altLang="ja-JP" sz="1600" dirty="0">
              <a:latin typeface="+mj-ea"/>
              <a:ea typeface="+mj-ea"/>
            </a:endParaRPr>
          </a:p>
          <a:p>
            <a:pPr algn="l"/>
            <a:r>
              <a:rPr lang="ja-JP" altLang="en-US" sz="1600" dirty="0">
                <a:latin typeface="+mj-ea"/>
                <a:ea typeface="+mj-ea"/>
              </a:rPr>
              <a:t>　　　　　　　　　　　統計解析技法に適合した質問項目とはどんなものか参考にします。</a:t>
            </a:r>
            <a:endParaRPr lang="en-US" altLang="ja-JP" sz="1600" b="1" dirty="0">
              <a:latin typeface="+mj-ea"/>
              <a:ea typeface="+mj-ea"/>
            </a:endParaRPr>
          </a:p>
          <a:p>
            <a:pPr algn="l"/>
            <a:endParaRPr lang="en-US" altLang="ja-JP" sz="1600" b="1" dirty="0">
              <a:latin typeface="+mj-ea"/>
              <a:ea typeface="+mj-ea"/>
            </a:endParaRPr>
          </a:p>
          <a:p>
            <a:pPr algn="l"/>
            <a:r>
              <a:rPr lang="ja-JP" altLang="en-US" sz="1600" b="1" dirty="0">
                <a:latin typeface="+mj-ea"/>
                <a:ea typeface="+mj-ea"/>
              </a:rPr>
              <a:t>②　内部の検討会やグループインタビューなどの発言録から調べたい課題を抽出する</a:t>
            </a:r>
            <a:endParaRPr lang="en-US" altLang="ja-JP" sz="1600" b="1" dirty="0">
              <a:latin typeface="+mj-ea"/>
              <a:ea typeface="+mj-ea"/>
            </a:endParaRPr>
          </a:p>
          <a:p>
            <a:pPr algn="l"/>
            <a:r>
              <a:rPr lang="ja-JP" altLang="en-US" sz="1600" dirty="0">
                <a:latin typeface="+mj-ea"/>
                <a:ea typeface="+mj-ea"/>
              </a:rPr>
              <a:t>　・キーワードを作る</a:t>
            </a:r>
            <a:endParaRPr lang="en-US" altLang="ja-JP" sz="1600" dirty="0">
              <a:latin typeface="+mj-ea"/>
              <a:ea typeface="+mj-ea"/>
            </a:endParaRPr>
          </a:p>
          <a:p>
            <a:pPr algn="l"/>
            <a:r>
              <a:rPr lang="ja-JP" altLang="en-US" sz="1600" dirty="0">
                <a:latin typeface="+mj-ea"/>
                <a:ea typeface="+mj-ea"/>
              </a:rPr>
              <a:t>　・似たもの同士を集め、タイトルをつける</a:t>
            </a:r>
            <a:endParaRPr lang="en-US" altLang="ja-JP" sz="1600" dirty="0">
              <a:latin typeface="+mj-ea"/>
              <a:ea typeface="+mj-ea"/>
            </a:endParaRPr>
          </a:p>
          <a:p>
            <a:pPr algn="l"/>
            <a:r>
              <a:rPr lang="ja-JP" altLang="en-US" sz="1600" dirty="0">
                <a:latin typeface="+mj-ea"/>
                <a:ea typeface="+mj-ea"/>
              </a:rPr>
              <a:t>　・行動と意識に分類し、因果関係を検討する</a:t>
            </a:r>
            <a:endParaRPr lang="en-US" altLang="ja-JP" sz="1600" dirty="0">
              <a:latin typeface="+mj-ea"/>
              <a:ea typeface="+mj-ea"/>
            </a:endParaRPr>
          </a:p>
          <a:p>
            <a:pPr algn="l"/>
            <a:endParaRPr lang="en-US" altLang="ja-JP" sz="1600" b="1" dirty="0">
              <a:latin typeface="+mj-ea"/>
              <a:ea typeface="+mj-ea"/>
            </a:endParaRPr>
          </a:p>
          <a:p>
            <a:pPr algn="l"/>
            <a:r>
              <a:rPr lang="ja-JP" altLang="en-US" sz="1600" b="1" dirty="0">
                <a:latin typeface="+mj-ea"/>
                <a:ea typeface="+mj-ea"/>
              </a:rPr>
              <a:t>③　アンケート項目を考える</a:t>
            </a:r>
            <a:endParaRPr lang="en-US" altLang="ja-JP" sz="1600" b="1" dirty="0">
              <a:latin typeface="+mj-ea"/>
              <a:ea typeface="+mj-ea"/>
            </a:endParaRPr>
          </a:p>
          <a:p>
            <a:pPr algn="l"/>
            <a:r>
              <a:rPr lang="ja-JP" altLang="en-US" sz="1600" dirty="0">
                <a:latin typeface="+mj-ea"/>
                <a:ea typeface="+mj-ea"/>
              </a:rPr>
              <a:t>　①・②の作業の後、アンケート項目を考えます。</a:t>
            </a:r>
            <a:endParaRPr lang="en-US" altLang="ja-JP" sz="1600" dirty="0">
              <a:latin typeface="+mj-ea"/>
              <a:ea typeface="+mj-ea"/>
            </a:endParaRPr>
          </a:p>
          <a:p>
            <a:pPr algn="l"/>
            <a:endParaRPr lang="en-US" altLang="ja-JP" sz="1600" dirty="0">
              <a:latin typeface="+mj-ea"/>
              <a:ea typeface="+mj-ea"/>
            </a:endParaRPr>
          </a:p>
          <a:p>
            <a:pPr algn="l"/>
            <a:r>
              <a:rPr lang="ja-JP" altLang="en-US" sz="1600" b="1" dirty="0">
                <a:latin typeface="+mj-ea"/>
                <a:ea typeface="+mj-ea"/>
              </a:rPr>
              <a:t>④　項目間の関連性フローチャートを作成する</a:t>
            </a:r>
            <a:endParaRPr lang="en-US" altLang="ja-JP" sz="1600" b="1" dirty="0">
              <a:latin typeface="+mj-ea"/>
              <a:ea typeface="+mj-ea"/>
            </a:endParaRPr>
          </a:p>
          <a:p>
            <a:pPr algn="l"/>
            <a:r>
              <a:rPr lang="ja-JP" altLang="en-US" sz="1600" b="1" dirty="0">
                <a:latin typeface="+mj-ea"/>
                <a:ea typeface="+mj-ea"/>
              </a:rPr>
              <a:t>　</a:t>
            </a:r>
            <a:r>
              <a:rPr lang="ja-JP" altLang="en-US" sz="1600" dirty="0">
                <a:latin typeface="+mj-ea"/>
                <a:ea typeface="+mj-ea"/>
              </a:rPr>
              <a:t>項目間の関連性をフローチャートで示すと、集計分析の時に分析キーが理解しやすくなります。</a:t>
            </a:r>
            <a:endParaRPr lang="en-US" altLang="ja-JP" sz="1600" b="1" dirty="0">
              <a:latin typeface="+mj-ea"/>
              <a:ea typeface="+mj-ea"/>
            </a:endParaRPr>
          </a:p>
        </p:txBody>
      </p:sp>
      <p:pic>
        <p:nvPicPr>
          <p:cNvPr id="12" name="図 11">
            <a:extLst>
              <a:ext uri="{FF2B5EF4-FFF2-40B4-BE49-F238E27FC236}">
                <a16:creationId xmlns:a16="http://schemas.microsoft.com/office/drawing/2014/main" id="{EE857B84-64D8-4C7E-87C2-03F44BC8CA66}"/>
              </a:ext>
            </a:extLst>
          </p:cNvPr>
          <p:cNvPicPr>
            <a:picLocks noChangeAspect="1"/>
          </p:cNvPicPr>
          <p:nvPr/>
        </p:nvPicPr>
        <p:blipFill rotWithShape="1">
          <a:blip r:embed="rId3"/>
          <a:srcRect t="12836" r="84739"/>
          <a:stretch/>
        </p:blipFill>
        <p:spPr>
          <a:xfrm>
            <a:off x="179510" y="2129116"/>
            <a:ext cx="690452" cy="4067598"/>
          </a:xfrm>
          <a:prstGeom prst="rect">
            <a:avLst/>
          </a:prstGeom>
        </p:spPr>
      </p:pic>
    </p:spTree>
    <p:extLst>
      <p:ext uri="{BB962C8B-B14F-4D97-AF65-F5344CB8AC3E}">
        <p14:creationId xmlns:p14="http://schemas.microsoft.com/office/powerpoint/2010/main" val="1907332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a:t>
            </a:fld>
            <a:endParaRPr lang="en-US" altLang="ja-JP" dirty="0"/>
          </a:p>
        </p:txBody>
      </p:sp>
      <p:sp>
        <p:nvSpPr>
          <p:cNvPr id="5" name="正方形/長方形 4">
            <a:extLst>
              <a:ext uri="{FF2B5EF4-FFF2-40B4-BE49-F238E27FC236}">
                <a16:creationId xmlns:a16="http://schemas.microsoft.com/office/drawing/2014/main" id="{2DBEF524-0E51-4B25-8952-767FF3DD6A9D}"/>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dirty="0">
                <a:latin typeface="Meiryo UI" pitchFamily="50" charset="-128"/>
                <a:ea typeface="Meiryo UI" pitchFamily="50" charset="-128"/>
                <a:cs typeface="Meiryo UI" pitchFamily="50" charset="-128"/>
              </a:rPr>
              <a:t>プライマリーデータとオブザベーション</a:t>
            </a:r>
          </a:p>
        </p:txBody>
      </p:sp>
    </p:spTree>
    <p:extLst>
      <p:ext uri="{BB962C8B-B14F-4D97-AF65-F5344CB8AC3E}">
        <p14:creationId xmlns:p14="http://schemas.microsoft.com/office/powerpoint/2010/main" val="13144698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29</a:t>
            </a:fld>
            <a:endParaRPr lang="en-US" altLang="ja-JP" dirty="0"/>
          </a:p>
        </p:txBody>
      </p:sp>
      <p:sp>
        <p:nvSpPr>
          <p:cNvPr id="8" name="正方形/長方形 7">
            <a:extLst>
              <a:ext uri="{FF2B5EF4-FFF2-40B4-BE49-F238E27FC236}">
                <a16:creationId xmlns:a16="http://schemas.microsoft.com/office/drawing/2014/main" id="{8DBAA3B9-270C-48E0-98D4-6D31634B367E}"/>
              </a:ext>
            </a:extLst>
          </p:cNvPr>
          <p:cNvSpPr/>
          <p:nvPr/>
        </p:nvSpPr>
        <p:spPr>
          <a:xfrm>
            <a:off x="179510" y="764705"/>
            <a:ext cx="4824537"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アンケート項目を決める手順</a:t>
            </a:r>
          </a:p>
        </p:txBody>
      </p:sp>
      <p:sp>
        <p:nvSpPr>
          <p:cNvPr id="10" name="テキスト ボックス 9">
            <a:extLst>
              <a:ext uri="{FF2B5EF4-FFF2-40B4-BE49-F238E27FC236}">
                <a16:creationId xmlns:a16="http://schemas.microsoft.com/office/drawing/2014/main" id="{1BD68265-F5F0-4EC1-98D1-63DF92233DF5}"/>
              </a:ext>
            </a:extLst>
          </p:cNvPr>
          <p:cNvSpPr txBox="1"/>
          <p:nvPr/>
        </p:nvSpPr>
        <p:spPr>
          <a:xfrm>
            <a:off x="1384658" y="1371036"/>
            <a:ext cx="2414240" cy="523220"/>
          </a:xfrm>
          <a:prstGeom prst="rect">
            <a:avLst/>
          </a:prstGeom>
          <a:solidFill>
            <a:schemeClr val="accent1">
              <a:lumMod val="40000"/>
              <a:lumOff val="60000"/>
            </a:schemeClr>
          </a:solidFill>
          <a:ln>
            <a:solidFill>
              <a:schemeClr val="tx1"/>
            </a:solidFill>
          </a:ln>
        </p:spPr>
        <p:txBody>
          <a:bodyPr wrap="square" rtlCol="0">
            <a:spAutoFit/>
          </a:bodyPr>
          <a:lstStyle/>
          <a:p>
            <a:r>
              <a:rPr kumimoji="1" lang="ja-JP" altLang="en-US" sz="1400" b="1" dirty="0">
                <a:latin typeface="+mj-ea"/>
                <a:ea typeface="+mj-ea"/>
              </a:rPr>
              <a:t>過去の調査報告書を</a:t>
            </a:r>
            <a:endParaRPr kumimoji="1" lang="en-US" altLang="ja-JP" sz="1400" b="1" dirty="0">
              <a:latin typeface="+mj-ea"/>
              <a:ea typeface="+mj-ea"/>
            </a:endParaRPr>
          </a:p>
          <a:p>
            <a:r>
              <a:rPr kumimoji="1" lang="ja-JP" altLang="en-US" sz="1400" b="1" dirty="0">
                <a:latin typeface="+mj-ea"/>
                <a:ea typeface="+mj-ea"/>
              </a:rPr>
              <a:t>参考にする</a:t>
            </a:r>
          </a:p>
        </p:txBody>
      </p:sp>
      <p:sp>
        <p:nvSpPr>
          <p:cNvPr id="14" name="テキスト ボックス 13">
            <a:extLst>
              <a:ext uri="{FF2B5EF4-FFF2-40B4-BE49-F238E27FC236}">
                <a16:creationId xmlns:a16="http://schemas.microsoft.com/office/drawing/2014/main" id="{A2F3AA94-0F3E-4F75-AA4B-C2F7BBF80C0B}"/>
              </a:ext>
            </a:extLst>
          </p:cNvPr>
          <p:cNvSpPr txBox="1"/>
          <p:nvPr/>
        </p:nvSpPr>
        <p:spPr>
          <a:xfrm>
            <a:off x="117952" y="2019002"/>
            <a:ext cx="615553" cy="1728192"/>
          </a:xfrm>
          <a:prstGeom prst="rect">
            <a:avLst/>
          </a:prstGeom>
          <a:solidFill>
            <a:schemeClr val="accent1">
              <a:lumMod val="60000"/>
              <a:lumOff val="40000"/>
            </a:schemeClr>
          </a:solidFill>
          <a:ln>
            <a:solidFill>
              <a:schemeClr val="tx1"/>
            </a:solidFill>
          </a:ln>
        </p:spPr>
        <p:txBody>
          <a:bodyPr vert="eaVert" wrap="square" rtlCol="0">
            <a:spAutoFit/>
          </a:bodyPr>
          <a:lstStyle/>
          <a:p>
            <a:pPr algn="l"/>
            <a:r>
              <a:rPr lang="ja-JP" altLang="en-US" sz="1400" b="1" dirty="0">
                <a:latin typeface="+mj-ea"/>
                <a:ea typeface="+mj-ea"/>
              </a:rPr>
              <a:t>アンケート項目のピックアップ</a:t>
            </a:r>
            <a:endParaRPr kumimoji="1" lang="ja-JP" altLang="en-US" sz="1400" b="1" dirty="0">
              <a:latin typeface="+mj-ea"/>
              <a:ea typeface="+mj-ea"/>
            </a:endParaRPr>
          </a:p>
        </p:txBody>
      </p:sp>
      <p:sp>
        <p:nvSpPr>
          <p:cNvPr id="15" name="テキスト ボックス 14">
            <a:extLst>
              <a:ext uri="{FF2B5EF4-FFF2-40B4-BE49-F238E27FC236}">
                <a16:creationId xmlns:a16="http://schemas.microsoft.com/office/drawing/2014/main" id="{A8D78C25-848F-4959-A49F-CF94133891E8}"/>
              </a:ext>
            </a:extLst>
          </p:cNvPr>
          <p:cNvSpPr txBox="1"/>
          <p:nvPr/>
        </p:nvSpPr>
        <p:spPr>
          <a:xfrm>
            <a:off x="117952" y="3885319"/>
            <a:ext cx="615553" cy="1728192"/>
          </a:xfrm>
          <a:prstGeom prst="rect">
            <a:avLst/>
          </a:prstGeom>
          <a:solidFill>
            <a:schemeClr val="accent1">
              <a:lumMod val="40000"/>
              <a:lumOff val="60000"/>
            </a:schemeClr>
          </a:solidFill>
          <a:ln>
            <a:solidFill>
              <a:schemeClr val="tx1"/>
            </a:solidFill>
          </a:ln>
        </p:spPr>
        <p:txBody>
          <a:bodyPr vert="eaVert" wrap="square" rtlCol="0">
            <a:spAutoFit/>
          </a:bodyPr>
          <a:lstStyle/>
          <a:p>
            <a:pPr algn="l"/>
            <a:r>
              <a:rPr kumimoji="1" lang="ja-JP" altLang="en-US" sz="1400" b="1" dirty="0">
                <a:latin typeface="+mj-ea"/>
                <a:ea typeface="+mj-ea"/>
              </a:rPr>
              <a:t>因果関係・相関関係を検討</a:t>
            </a:r>
          </a:p>
        </p:txBody>
      </p:sp>
      <p:sp>
        <p:nvSpPr>
          <p:cNvPr id="16" name="テキスト ボックス 15">
            <a:extLst>
              <a:ext uri="{FF2B5EF4-FFF2-40B4-BE49-F238E27FC236}">
                <a16:creationId xmlns:a16="http://schemas.microsoft.com/office/drawing/2014/main" id="{CA85E14B-DC7E-4B27-A965-E994A270D477}"/>
              </a:ext>
            </a:extLst>
          </p:cNvPr>
          <p:cNvSpPr txBox="1"/>
          <p:nvPr/>
        </p:nvSpPr>
        <p:spPr>
          <a:xfrm>
            <a:off x="117953" y="5753918"/>
            <a:ext cx="615553" cy="864097"/>
          </a:xfrm>
          <a:prstGeom prst="rect">
            <a:avLst/>
          </a:prstGeom>
          <a:solidFill>
            <a:schemeClr val="accent1">
              <a:lumMod val="40000"/>
              <a:lumOff val="60000"/>
            </a:schemeClr>
          </a:solidFill>
          <a:ln>
            <a:solidFill>
              <a:schemeClr val="tx1"/>
            </a:solidFill>
          </a:ln>
        </p:spPr>
        <p:txBody>
          <a:bodyPr vert="eaVert" wrap="square" rtlCol="0">
            <a:spAutoFit/>
          </a:bodyPr>
          <a:lstStyle/>
          <a:p>
            <a:pPr algn="l"/>
            <a:r>
              <a:rPr lang="ja-JP" altLang="en-US" sz="1400" b="1" dirty="0">
                <a:latin typeface="+mj-ea"/>
                <a:ea typeface="+mj-ea"/>
              </a:rPr>
              <a:t>分析方法を検討</a:t>
            </a:r>
            <a:endParaRPr kumimoji="1" lang="ja-JP" altLang="en-US" sz="1400" b="1" dirty="0">
              <a:latin typeface="+mj-ea"/>
              <a:ea typeface="+mj-ea"/>
            </a:endParaRPr>
          </a:p>
        </p:txBody>
      </p:sp>
      <p:sp>
        <p:nvSpPr>
          <p:cNvPr id="17" name="テキスト ボックス 16">
            <a:extLst>
              <a:ext uri="{FF2B5EF4-FFF2-40B4-BE49-F238E27FC236}">
                <a16:creationId xmlns:a16="http://schemas.microsoft.com/office/drawing/2014/main" id="{6A199CB6-A078-4E8E-8BA5-7C798DB32913}"/>
              </a:ext>
            </a:extLst>
          </p:cNvPr>
          <p:cNvSpPr txBox="1"/>
          <p:nvPr/>
        </p:nvSpPr>
        <p:spPr>
          <a:xfrm>
            <a:off x="4346481" y="1371036"/>
            <a:ext cx="2414240" cy="523220"/>
          </a:xfrm>
          <a:prstGeom prst="rect">
            <a:avLst/>
          </a:prstGeom>
          <a:solidFill>
            <a:schemeClr val="accent1">
              <a:lumMod val="40000"/>
              <a:lumOff val="60000"/>
            </a:schemeClr>
          </a:solidFill>
          <a:ln>
            <a:solidFill>
              <a:schemeClr val="tx1"/>
            </a:solidFill>
          </a:ln>
        </p:spPr>
        <p:txBody>
          <a:bodyPr wrap="square" rtlCol="0">
            <a:spAutoFit/>
          </a:bodyPr>
          <a:lstStyle/>
          <a:p>
            <a:r>
              <a:rPr lang="ja-JP" altLang="en-US" sz="1400" b="1" dirty="0">
                <a:latin typeface="+mj-ea"/>
                <a:ea typeface="+mj-ea"/>
              </a:rPr>
              <a:t>検討会・グループインタビューなどの結果を参考にする</a:t>
            </a:r>
            <a:endParaRPr kumimoji="1" lang="ja-JP" altLang="en-US" sz="1400" b="1" dirty="0">
              <a:latin typeface="+mj-ea"/>
              <a:ea typeface="+mj-ea"/>
            </a:endParaRPr>
          </a:p>
        </p:txBody>
      </p:sp>
      <p:sp>
        <p:nvSpPr>
          <p:cNvPr id="19" name="テキスト ボックス 18">
            <a:extLst>
              <a:ext uri="{FF2B5EF4-FFF2-40B4-BE49-F238E27FC236}">
                <a16:creationId xmlns:a16="http://schemas.microsoft.com/office/drawing/2014/main" id="{A5A0F86C-2711-4EDD-BB34-3EAF0207639B}"/>
              </a:ext>
            </a:extLst>
          </p:cNvPr>
          <p:cNvSpPr txBox="1"/>
          <p:nvPr/>
        </p:nvSpPr>
        <p:spPr>
          <a:xfrm>
            <a:off x="7308304" y="1371572"/>
            <a:ext cx="1296144" cy="523220"/>
          </a:xfrm>
          <a:prstGeom prst="rect">
            <a:avLst/>
          </a:prstGeom>
          <a:solidFill>
            <a:schemeClr val="accent1">
              <a:lumMod val="40000"/>
              <a:lumOff val="60000"/>
            </a:schemeClr>
          </a:solidFill>
          <a:ln>
            <a:solidFill>
              <a:schemeClr val="tx1"/>
            </a:solidFill>
          </a:ln>
        </p:spPr>
        <p:txBody>
          <a:bodyPr wrap="square" rtlCol="0">
            <a:spAutoFit/>
          </a:bodyPr>
          <a:lstStyle/>
          <a:p>
            <a:r>
              <a:rPr kumimoji="1" lang="ja-JP" altLang="en-US" sz="1400" b="1" dirty="0">
                <a:latin typeface="+mj-ea"/>
                <a:ea typeface="+mj-ea"/>
              </a:rPr>
              <a:t>調査課題の</a:t>
            </a:r>
            <a:endParaRPr kumimoji="1" lang="en-US" altLang="ja-JP" sz="1400" b="1" dirty="0">
              <a:latin typeface="+mj-ea"/>
              <a:ea typeface="+mj-ea"/>
            </a:endParaRPr>
          </a:p>
          <a:p>
            <a:r>
              <a:rPr kumimoji="1" lang="ja-JP" altLang="en-US" sz="1400" b="1" dirty="0">
                <a:latin typeface="+mj-ea"/>
                <a:ea typeface="+mj-ea"/>
              </a:rPr>
              <a:t>再確認</a:t>
            </a:r>
          </a:p>
        </p:txBody>
      </p:sp>
      <p:sp>
        <p:nvSpPr>
          <p:cNvPr id="21" name="テキスト ボックス 20">
            <a:extLst>
              <a:ext uri="{FF2B5EF4-FFF2-40B4-BE49-F238E27FC236}">
                <a16:creationId xmlns:a16="http://schemas.microsoft.com/office/drawing/2014/main" id="{7FDDD409-ED24-437D-B2A1-95B3E3BF6557}"/>
              </a:ext>
            </a:extLst>
          </p:cNvPr>
          <p:cNvSpPr txBox="1"/>
          <p:nvPr/>
        </p:nvSpPr>
        <p:spPr>
          <a:xfrm>
            <a:off x="1430157" y="2072679"/>
            <a:ext cx="2323242" cy="430887"/>
          </a:xfrm>
          <a:prstGeom prst="rect">
            <a:avLst/>
          </a:prstGeom>
          <a:noFill/>
          <a:ln>
            <a:solidFill>
              <a:schemeClr val="tx1"/>
            </a:solidFill>
          </a:ln>
        </p:spPr>
        <p:txBody>
          <a:bodyPr wrap="square" rtlCol="0">
            <a:spAutoFit/>
          </a:bodyPr>
          <a:lstStyle/>
          <a:p>
            <a:r>
              <a:rPr kumimoji="1" lang="ja-JP" altLang="en-US" sz="1100" dirty="0">
                <a:latin typeface="+mj-ea"/>
                <a:ea typeface="+mj-ea"/>
              </a:rPr>
              <a:t>調査課題は？</a:t>
            </a:r>
            <a:endParaRPr kumimoji="1" lang="en-US" altLang="ja-JP" sz="1100" dirty="0">
              <a:latin typeface="+mj-ea"/>
              <a:ea typeface="+mj-ea"/>
            </a:endParaRPr>
          </a:p>
          <a:p>
            <a:r>
              <a:rPr kumimoji="1" lang="en-US" altLang="ja-JP" sz="1100" dirty="0">
                <a:latin typeface="+mj-ea"/>
                <a:ea typeface="+mj-ea"/>
              </a:rPr>
              <a:t>PDCA</a:t>
            </a:r>
            <a:r>
              <a:rPr kumimoji="1" lang="ja-JP" altLang="en-US" sz="1100" dirty="0">
                <a:latin typeface="+mj-ea"/>
                <a:ea typeface="+mj-ea"/>
              </a:rPr>
              <a:t>サイクル</a:t>
            </a:r>
          </a:p>
        </p:txBody>
      </p:sp>
      <p:sp>
        <p:nvSpPr>
          <p:cNvPr id="22" name="テキスト ボックス 21">
            <a:extLst>
              <a:ext uri="{FF2B5EF4-FFF2-40B4-BE49-F238E27FC236}">
                <a16:creationId xmlns:a16="http://schemas.microsoft.com/office/drawing/2014/main" id="{1E137F1B-43F8-460E-BCB2-CDBC0381BAC2}"/>
              </a:ext>
            </a:extLst>
          </p:cNvPr>
          <p:cNvSpPr txBox="1"/>
          <p:nvPr/>
        </p:nvSpPr>
        <p:spPr>
          <a:xfrm>
            <a:off x="1430157" y="2667654"/>
            <a:ext cx="2323242" cy="430887"/>
          </a:xfrm>
          <a:prstGeom prst="rect">
            <a:avLst/>
          </a:prstGeom>
          <a:noFill/>
          <a:ln>
            <a:solidFill>
              <a:schemeClr val="tx1"/>
            </a:solidFill>
          </a:ln>
        </p:spPr>
        <p:txBody>
          <a:bodyPr wrap="square" rtlCol="0">
            <a:spAutoFit/>
          </a:bodyPr>
          <a:lstStyle/>
          <a:p>
            <a:r>
              <a:rPr lang="ja-JP" altLang="en-US" sz="1100" dirty="0">
                <a:latin typeface="+mj-ea"/>
                <a:ea typeface="+mj-ea"/>
              </a:rPr>
              <a:t>目次構成</a:t>
            </a:r>
            <a:r>
              <a:rPr kumimoji="1" lang="ja-JP" altLang="en-US" sz="1100" dirty="0">
                <a:latin typeface="+mj-ea"/>
                <a:ea typeface="+mj-ea"/>
              </a:rPr>
              <a:t>は？</a:t>
            </a:r>
            <a:endParaRPr kumimoji="1" lang="en-US" altLang="ja-JP" sz="1100" dirty="0">
              <a:latin typeface="+mj-ea"/>
              <a:ea typeface="+mj-ea"/>
            </a:endParaRPr>
          </a:p>
          <a:p>
            <a:r>
              <a:rPr lang="ja-JP" altLang="en-US" sz="1100" dirty="0">
                <a:latin typeface="+mj-ea"/>
                <a:ea typeface="+mj-ea"/>
              </a:rPr>
              <a:t>調査項目は？</a:t>
            </a:r>
            <a:endParaRPr kumimoji="1" lang="ja-JP" altLang="en-US" sz="1100" dirty="0">
              <a:latin typeface="+mj-ea"/>
              <a:ea typeface="+mj-ea"/>
            </a:endParaRPr>
          </a:p>
        </p:txBody>
      </p:sp>
      <p:sp>
        <p:nvSpPr>
          <p:cNvPr id="23" name="テキスト ボックス 22">
            <a:extLst>
              <a:ext uri="{FF2B5EF4-FFF2-40B4-BE49-F238E27FC236}">
                <a16:creationId xmlns:a16="http://schemas.microsoft.com/office/drawing/2014/main" id="{DB028801-8CB4-4F0B-8D9A-EE7FFB103AF0}"/>
              </a:ext>
            </a:extLst>
          </p:cNvPr>
          <p:cNvSpPr txBox="1"/>
          <p:nvPr/>
        </p:nvSpPr>
        <p:spPr>
          <a:xfrm>
            <a:off x="1430157" y="3262629"/>
            <a:ext cx="2323242" cy="430887"/>
          </a:xfrm>
          <a:prstGeom prst="rect">
            <a:avLst/>
          </a:prstGeom>
          <a:noFill/>
          <a:ln>
            <a:solidFill>
              <a:schemeClr val="tx1"/>
            </a:solidFill>
          </a:ln>
        </p:spPr>
        <p:txBody>
          <a:bodyPr wrap="square" rtlCol="0">
            <a:spAutoFit/>
          </a:bodyPr>
          <a:lstStyle/>
          <a:p>
            <a:r>
              <a:rPr kumimoji="1" lang="ja-JP" altLang="en-US" sz="1100" dirty="0">
                <a:latin typeface="+mj-ea"/>
                <a:ea typeface="+mj-ea"/>
              </a:rPr>
              <a:t>アンケート票は？</a:t>
            </a:r>
            <a:endParaRPr kumimoji="1" lang="en-US" altLang="ja-JP" sz="1100" dirty="0">
              <a:latin typeface="+mj-ea"/>
              <a:ea typeface="+mj-ea"/>
            </a:endParaRPr>
          </a:p>
          <a:p>
            <a:r>
              <a:rPr lang="ja-JP" altLang="en-US" sz="1100" dirty="0">
                <a:latin typeface="+mj-ea"/>
                <a:ea typeface="+mj-ea"/>
              </a:rPr>
              <a:t>回答カテゴリーは？</a:t>
            </a:r>
            <a:endParaRPr kumimoji="1" lang="ja-JP" altLang="en-US" sz="1100" dirty="0">
              <a:latin typeface="+mj-ea"/>
              <a:ea typeface="+mj-ea"/>
            </a:endParaRPr>
          </a:p>
        </p:txBody>
      </p:sp>
      <p:sp>
        <p:nvSpPr>
          <p:cNvPr id="2" name="二等辺三角形 1">
            <a:extLst>
              <a:ext uri="{FF2B5EF4-FFF2-40B4-BE49-F238E27FC236}">
                <a16:creationId xmlns:a16="http://schemas.microsoft.com/office/drawing/2014/main" id="{02422FC7-3864-4D0E-9B59-47478525CD63}"/>
              </a:ext>
            </a:extLst>
          </p:cNvPr>
          <p:cNvSpPr/>
          <p:nvPr/>
        </p:nvSpPr>
        <p:spPr>
          <a:xfrm rot="10800000">
            <a:off x="2483766" y="2518832"/>
            <a:ext cx="216024" cy="144016"/>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二等辺三角形 26">
            <a:extLst>
              <a:ext uri="{FF2B5EF4-FFF2-40B4-BE49-F238E27FC236}">
                <a16:creationId xmlns:a16="http://schemas.microsoft.com/office/drawing/2014/main" id="{1F66BACF-41E7-476A-9CB4-8080789695F4}"/>
              </a:ext>
            </a:extLst>
          </p:cNvPr>
          <p:cNvSpPr/>
          <p:nvPr/>
        </p:nvSpPr>
        <p:spPr>
          <a:xfrm rot="10800000">
            <a:off x="2483765" y="3113807"/>
            <a:ext cx="216024" cy="144016"/>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テキスト ボックス 27">
            <a:extLst>
              <a:ext uri="{FF2B5EF4-FFF2-40B4-BE49-F238E27FC236}">
                <a16:creationId xmlns:a16="http://schemas.microsoft.com/office/drawing/2014/main" id="{EFA36ABF-FE2F-4662-AC67-6AD611F4DD60}"/>
              </a:ext>
            </a:extLst>
          </p:cNvPr>
          <p:cNvSpPr txBox="1"/>
          <p:nvPr/>
        </p:nvSpPr>
        <p:spPr>
          <a:xfrm>
            <a:off x="4408998" y="2067874"/>
            <a:ext cx="2323242" cy="430887"/>
          </a:xfrm>
          <a:prstGeom prst="rect">
            <a:avLst/>
          </a:prstGeom>
          <a:noFill/>
          <a:ln>
            <a:solidFill>
              <a:schemeClr val="tx1"/>
            </a:solidFill>
          </a:ln>
        </p:spPr>
        <p:txBody>
          <a:bodyPr wrap="square" rtlCol="0">
            <a:spAutoFit/>
          </a:bodyPr>
          <a:lstStyle/>
          <a:p>
            <a:r>
              <a:rPr kumimoji="1" lang="ja-JP" altLang="en-US" sz="1100" dirty="0">
                <a:latin typeface="+mj-ea"/>
                <a:ea typeface="+mj-ea"/>
              </a:rPr>
              <a:t>キーワードを作る</a:t>
            </a:r>
            <a:endParaRPr kumimoji="1" lang="en-US" altLang="ja-JP" sz="1100" dirty="0">
              <a:latin typeface="+mj-ea"/>
              <a:ea typeface="+mj-ea"/>
            </a:endParaRPr>
          </a:p>
          <a:p>
            <a:endParaRPr kumimoji="1" lang="ja-JP" altLang="en-US" sz="1100" dirty="0">
              <a:latin typeface="+mj-ea"/>
              <a:ea typeface="+mj-ea"/>
            </a:endParaRPr>
          </a:p>
        </p:txBody>
      </p:sp>
      <p:sp>
        <p:nvSpPr>
          <p:cNvPr id="29" name="テキスト ボックス 28">
            <a:extLst>
              <a:ext uri="{FF2B5EF4-FFF2-40B4-BE49-F238E27FC236}">
                <a16:creationId xmlns:a16="http://schemas.microsoft.com/office/drawing/2014/main" id="{F8BC726C-2179-4404-B9CC-77CDFA3F319D}"/>
              </a:ext>
            </a:extLst>
          </p:cNvPr>
          <p:cNvSpPr txBox="1"/>
          <p:nvPr/>
        </p:nvSpPr>
        <p:spPr>
          <a:xfrm>
            <a:off x="4408998" y="2662849"/>
            <a:ext cx="2323242" cy="430887"/>
          </a:xfrm>
          <a:prstGeom prst="rect">
            <a:avLst/>
          </a:prstGeom>
          <a:noFill/>
          <a:ln>
            <a:solidFill>
              <a:schemeClr val="tx1"/>
            </a:solidFill>
          </a:ln>
        </p:spPr>
        <p:txBody>
          <a:bodyPr wrap="square" rtlCol="0">
            <a:spAutoFit/>
          </a:bodyPr>
          <a:lstStyle/>
          <a:p>
            <a:r>
              <a:rPr kumimoji="1" lang="ja-JP" altLang="en-US" sz="1100" dirty="0">
                <a:latin typeface="+mj-ea"/>
                <a:ea typeface="+mj-ea"/>
              </a:rPr>
              <a:t>似たもの同士を集めて</a:t>
            </a:r>
            <a:endParaRPr kumimoji="1" lang="en-US" altLang="ja-JP" sz="1100" dirty="0">
              <a:latin typeface="+mj-ea"/>
              <a:ea typeface="+mj-ea"/>
            </a:endParaRPr>
          </a:p>
          <a:p>
            <a:r>
              <a:rPr lang="ja-JP" altLang="en-US" sz="1100" dirty="0">
                <a:latin typeface="+mj-ea"/>
                <a:ea typeface="+mj-ea"/>
              </a:rPr>
              <a:t>タイトルをつける</a:t>
            </a:r>
            <a:endParaRPr kumimoji="1" lang="en-US" altLang="ja-JP" sz="1100" dirty="0">
              <a:latin typeface="+mj-ea"/>
              <a:ea typeface="+mj-ea"/>
            </a:endParaRPr>
          </a:p>
        </p:txBody>
      </p:sp>
      <p:sp>
        <p:nvSpPr>
          <p:cNvPr id="30" name="テキスト ボックス 29">
            <a:extLst>
              <a:ext uri="{FF2B5EF4-FFF2-40B4-BE49-F238E27FC236}">
                <a16:creationId xmlns:a16="http://schemas.microsoft.com/office/drawing/2014/main" id="{D598F495-CBCD-4034-81CC-6CF4D92FE98F}"/>
              </a:ext>
            </a:extLst>
          </p:cNvPr>
          <p:cNvSpPr txBox="1"/>
          <p:nvPr/>
        </p:nvSpPr>
        <p:spPr>
          <a:xfrm>
            <a:off x="4408998" y="3257824"/>
            <a:ext cx="2323242" cy="430887"/>
          </a:xfrm>
          <a:prstGeom prst="rect">
            <a:avLst/>
          </a:prstGeom>
          <a:noFill/>
          <a:ln>
            <a:solidFill>
              <a:schemeClr val="tx1"/>
            </a:solidFill>
          </a:ln>
        </p:spPr>
        <p:txBody>
          <a:bodyPr wrap="square" rtlCol="0">
            <a:spAutoFit/>
          </a:bodyPr>
          <a:lstStyle/>
          <a:p>
            <a:r>
              <a:rPr lang="ja-JP" altLang="en-US" sz="1100" dirty="0">
                <a:latin typeface="+mj-ea"/>
                <a:ea typeface="+mj-ea"/>
              </a:rPr>
              <a:t>キーワードを分類して</a:t>
            </a:r>
            <a:endParaRPr lang="en-US" altLang="ja-JP" sz="1100" dirty="0">
              <a:latin typeface="+mj-ea"/>
              <a:ea typeface="+mj-ea"/>
            </a:endParaRPr>
          </a:p>
          <a:p>
            <a:r>
              <a:rPr kumimoji="1" lang="ja-JP" altLang="en-US" sz="1100" dirty="0">
                <a:latin typeface="+mj-ea"/>
                <a:ea typeface="+mj-ea"/>
              </a:rPr>
              <a:t>大タイトルをつける</a:t>
            </a:r>
            <a:endParaRPr kumimoji="1" lang="en-US" altLang="ja-JP" sz="1100" dirty="0">
              <a:latin typeface="+mj-ea"/>
              <a:ea typeface="+mj-ea"/>
            </a:endParaRPr>
          </a:p>
        </p:txBody>
      </p:sp>
      <p:sp>
        <p:nvSpPr>
          <p:cNvPr id="31" name="二等辺三角形 30">
            <a:extLst>
              <a:ext uri="{FF2B5EF4-FFF2-40B4-BE49-F238E27FC236}">
                <a16:creationId xmlns:a16="http://schemas.microsoft.com/office/drawing/2014/main" id="{AA28B7B8-2C48-48EB-B4CF-D036325D331B}"/>
              </a:ext>
            </a:extLst>
          </p:cNvPr>
          <p:cNvSpPr/>
          <p:nvPr/>
        </p:nvSpPr>
        <p:spPr>
          <a:xfrm rot="10800000">
            <a:off x="5462607" y="2514027"/>
            <a:ext cx="216024" cy="144016"/>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二等辺三角形 31">
            <a:extLst>
              <a:ext uri="{FF2B5EF4-FFF2-40B4-BE49-F238E27FC236}">
                <a16:creationId xmlns:a16="http://schemas.microsoft.com/office/drawing/2014/main" id="{861C1C2D-8D78-4443-B721-7ACC5CF052EC}"/>
              </a:ext>
            </a:extLst>
          </p:cNvPr>
          <p:cNvSpPr/>
          <p:nvPr/>
        </p:nvSpPr>
        <p:spPr>
          <a:xfrm rot="10800000">
            <a:off x="5462606" y="3109002"/>
            <a:ext cx="216024" cy="144016"/>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テキスト ボックス 34">
            <a:extLst>
              <a:ext uri="{FF2B5EF4-FFF2-40B4-BE49-F238E27FC236}">
                <a16:creationId xmlns:a16="http://schemas.microsoft.com/office/drawing/2014/main" id="{2F2B69E7-3B17-4025-ACA8-A56745B8A38D}"/>
              </a:ext>
            </a:extLst>
          </p:cNvPr>
          <p:cNvSpPr txBox="1"/>
          <p:nvPr/>
        </p:nvSpPr>
        <p:spPr>
          <a:xfrm>
            <a:off x="1430157" y="3957218"/>
            <a:ext cx="2323242" cy="430887"/>
          </a:xfrm>
          <a:prstGeom prst="rect">
            <a:avLst/>
          </a:prstGeom>
          <a:noFill/>
          <a:ln>
            <a:solidFill>
              <a:schemeClr val="tx1"/>
            </a:solidFill>
          </a:ln>
        </p:spPr>
        <p:txBody>
          <a:bodyPr wrap="square" rtlCol="0">
            <a:spAutoFit/>
          </a:bodyPr>
          <a:lstStyle/>
          <a:p>
            <a:r>
              <a:rPr kumimoji="1" lang="ja-JP" altLang="en-US" sz="1100" dirty="0">
                <a:latin typeface="+mj-ea"/>
                <a:ea typeface="+mj-ea"/>
              </a:rPr>
              <a:t>意識と行動をどの程度</a:t>
            </a:r>
            <a:endParaRPr kumimoji="1" lang="en-US" altLang="ja-JP" sz="1100" dirty="0">
              <a:latin typeface="+mj-ea"/>
              <a:ea typeface="+mj-ea"/>
            </a:endParaRPr>
          </a:p>
          <a:p>
            <a:r>
              <a:rPr lang="ja-JP" altLang="en-US" sz="1100" dirty="0">
                <a:latin typeface="+mj-ea"/>
                <a:ea typeface="+mj-ea"/>
              </a:rPr>
              <a:t>詳細に調査したか？</a:t>
            </a:r>
            <a:endParaRPr kumimoji="1" lang="ja-JP" altLang="en-US" sz="1100" dirty="0">
              <a:latin typeface="+mj-ea"/>
              <a:ea typeface="+mj-ea"/>
            </a:endParaRPr>
          </a:p>
        </p:txBody>
      </p:sp>
      <p:sp>
        <p:nvSpPr>
          <p:cNvPr id="36" name="テキスト ボックス 35">
            <a:extLst>
              <a:ext uri="{FF2B5EF4-FFF2-40B4-BE49-F238E27FC236}">
                <a16:creationId xmlns:a16="http://schemas.microsoft.com/office/drawing/2014/main" id="{60A23BF9-8D2B-4ED9-AC28-66615C2B1414}"/>
              </a:ext>
            </a:extLst>
          </p:cNvPr>
          <p:cNvSpPr txBox="1"/>
          <p:nvPr/>
        </p:nvSpPr>
        <p:spPr>
          <a:xfrm>
            <a:off x="1430157" y="4552193"/>
            <a:ext cx="2323242" cy="430887"/>
          </a:xfrm>
          <a:prstGeom prst="rect">
            <a:avLst/>
          </a:prstGeom>
          <a:noFill/>
          <a:ln>
            <a:solidFill>
              <a:schemeClr val="tx1"/>
            </a:solidFill>
          </a:ln>
        </p:spPr>
        <p:txBody>
          <a:bodyPr wrap="square" rtlCol="0">
            <a:spAutoFit/>
          </a:bodyPr>
          <a:lstStyle/>
          <a:p>
            <a:r>
              <a:rPr kumimoji="1" lang="ja-JP" altLang="en-US" sz="1100" dirty="0">
                <a:latin typeface="+mj-ea"/>
                <a:ea typeface="+mj-ea"/>
              </a:rPr>
              <a:t>因果関係・相関関係の</a:t>
            </a:r>
            <a:endParaRPr kumimoji="1" lang="en-US" altLang="ja-JP" sz="1100" dirty="0">
              <a:latin typeface="+mj-ea"/>
              <a:ea typeface="+mj-ea"/>
            </a:endParaRPr>
          </a:p>
          <a:p>
            <a:r>
              <a:rPr lang="ja-JP" altLang="en-US" sz="1100" dirty="0">
                <a:latin typeface="+mj-ea"/>
                <a:ea typeface="+mj-ea"/>
              </a:rPr>
              <a:t>仮説は？</a:t>
            </a:r>
            <a:endParaRPr kumimoji="1" lang="ja-JP" altLang="en-US" sz="1100" dirty="0">
              <a:latin typeface="+mj-ea"/>
              <a:ea typeface="+mj-ea"/>
            </a:endParaRPr>
          </a:p>
        </p:txBody>
      </p:sp>
      <p:sp>
        <p:nvSpPr>
          <p:cNvPr id="37" name="テキスト ボックス 36">
            <a:extLst>
              <a:ext uri="{FF2B5EF4-FFF2-40B4-BE49-F238E27FC236}">
                <a16:creationId xmlns:a16="http://schemas.microsoft.com/office/drawing/2014/main" id="{F7A3DE4E-174F-4C45-9E90-E37AE33BA61D}"/>
              </a:ext>
            </a:extLst>
          </p:cNvPr>
          <p:cNvSpPr txBox="1"/>
          <p:nvPr/>
        </p:nvSpPr>
        <p:spPr>
          <a:xfrm>
            <a:off x="1430155" y="6055161"/>
            <a:ext cx="2323242" cy="261610"/>
          </a:xfrm>
          <a:prstGeom prst="rect">
            <a:avLst/>
          </a:prstGeom>
          <a:noFill/>
          <a:ln>
            <a:solidFill>
              <a:schemeClr val="tx1"/>
            </a:solidFill>
          </a:ln>
        </p:spPr>
        <p:txBody>
          <a:bodyPr wrap="square" rtlCol="0">
            <a:spAutoFit/>
          </a:bodyPr>
          <a:lstStyle/>
          <a:p>
            <a:r>
              <a:rPr kumimoji="1" lang="ja-JP" altLang="en-US" sz="1100" dirty="0">
                <a:latin typeface="+mj-ea"/>
                <a:ea typeface="+mj-ea"/>
              </a:rPr>
              <a:t>統計解析手法は？</a:t>
            </a:r>
            <a:endParaRPr kumimoji="1" lang="en-US" altLang="ja-JP" sz="1100" dirty="0">
              <a:latin typeface="+mj-ea"/>
              <a:ea typeface="+mj-ea"/>
            </a:endParaRPr>
          </a:p>
        </p:txBody>
      </p:sp>
      <p:sp>
        <p:nvSpPr>
          <p:cNvPr id="38" name="二等辺三角形 37">
            <a:extLst>
              <a:ext uri="{FF2B5EF4-FFF2-40B4-BE49-F238E27FC236}">
                <a16:creationId xmlns:a16="http://schemas.microsoft.com/office/drawing/2014/main" id="{15FF5872-3972-4033-A873-E4A9DA38F247}"/>
              </a:ext>
            </a:extLst>
          </p:cNvPr>
          <p:cNvSpPr/>
          <p:nvPr/>
        </p:nvSpPr>
        <p:spPr>
          <a:xfrm rot="10800000">
            <a:off x="2483766" y="4403371"/>
            <a:ext cx="216024" cy="144016"/>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0" name="テキスト ボックス 39">
            <a:extLst>
              <a:ext uri="{FF2B5EF4-FFF2-40B4-BE49-F238E27FC236}">
                <a16:creationId xmlns:a16="http://schemas.microsoft.com/office/drawing/2014/main" id="{B7F0DCB8-CB4A-45EA-995E-8BCBB76B7EAB}"/>
              </a:ext>
            </a:extLst>
          </p:cNvPr>
          <p:cNvSpPr txBox="1"/>
          <p:nvPr/>
        </p:nvSpPr>
        <p:spPr>
          <a:xfrm>
            <a:off x="4408998" y="3957218"/>
            <a:ext cx="2323242" cy="430887"/>
          </a:xfrm>
          <a:prstGeom prst="rect">
            <a:avLst/>
          </a:prstGeom>
          <a:noFill/>
          <a:ln>
            <a:solidFill>
              <a:schemeClr val="tx1"/>
            </a:solidFill>
          </a:ln>
        </p:spPr>
        <p:txBody>
          <a:bodyPr wrap="square" rtlCol="0">
            <a:spAutoFit/>
          </a:bodyPr>
          <a:lstStyle/>
          <a:p>
            <a:r>
              <a:rPr lang="ja-JP" altLang="en-US" sz="1100" dirty="0">
                <a:latin typeface="+mj-ea"/>
                <a:ea typeface="+mj-ea"/>
              </a:rPr>
              <a:t>タイトルをを意識と行動に</a:t>
            </a:r>
            <a:endParaRPr lang="en-US" altLang="ja-JP" sz="1100" dirty="0">
              <a:latin typeface="+mj-ea"/>
              <a:ea typeface="+mj-ea"/>
            </a:endParaRPr>
          </a:p>
          <a:p>
            <a:r>
              <a:rPr kumimoji="1" lang="ja-JP" altLang="en-US" sz="1100" dirty="0">
                <a:latin typeface="+mj-ea"/>
                <a:ea typeface="+mj-ea"/>
              </a:rPr>
              <a:t>仕分けする</a:t>
            </a:r>
            <a:endParaRPr kumimoji="1" lang="en-US" altLang="ja-JP" sz="1100" dirty="0">
              <a:latin typeface="+mj-ea"/>
              <a:ea typeface="+mj-ea"/>
            </a:endParaRPr>
          </a:p>
        </p:txBody>
      </p:sp>
      <p:sp>
        <p:nvSpPr>
          <p:cNvPr id="41" name="テキスト ボックス 40">
            <a:extLst>
              <a:ext uri="{FF2B5EF4-FFF2-40B4-BE49-F238E27FC236}">
                <a16:creationId xmlns:a16="http://schemas.microsoft.com/office/drawing/2014/main" id="{719C177A-8E0F-4A8E-8FBB-6849EF506904}"/>
              </a:ext>
            </a:extLst>
          </p:cNvPr>
          <p:cNvSpPr txBox="1"/>
          <p:nvPr/>
        </p:nvSpPr>
        <p:spPr>
          <a:xfrm>
            <a:off x="4408998" y="4552193"/>
            <a:ext cx="2323242" cy="430887"/>
          </a:xfrm>
          <a:prstGeom prst="rect">
            <a:avLst/>
          </a:prstGeom>
          <a:noFill/>
          <a:ln>
            <a:solidFill>
              <a:schemeClr val="tx1"/>
            </a:solidFill>
          </a:ln>
        </p:spPr>
        <p:txBody>
          <a:bodyPr wrap="square" rtlCol="0">
            <a:spAutoFit/>
          </a:bodyPr>
          <a:lstStyle/>
          <a:p>
            <a:r>
              <a:rPr lang="ja-JP" altLang="en-US" sz="1100" dirty="0">
                <a:latin typeface="+mj-ea"/>
                <a:ea typeface="+mj-ea"/>
              </a:rPr>
              <a:t>因果関係・相関関係を</a:t>
            </a:r>
            <a:endParaRPr lang="en-US" altLang="ja-JP" sz="1100" dirty="0">
              <a:latin typeface="+mj-ea"/>
              <a:ea typeface="+mj-ea"/>
            </a:endParaRPr>
          </a:p>
          <a:p>
            <a:r>
              <a:rPr kumimoji="1" lang="ja-JP" altLang="en-US" sz="1100" dirty="0">
                <a:latin typeface="+mj-ea"/>
                <a:ea typeface="+mj-ea"/>
              </a:rPr>
              <a:t>検討する</a:t>
            </a:r>
            <a:endParaRPr kumimoji="1" lang="en-US" altLang="ja-JP" sz="1100" dirty="0">
              <a:latin typeface="+mj-ea"/>
              <a:ea typeface="+mj-ea"/>
            </a:endParaRPr>
          </a:p>
        </p:txBody>
      </p:sp>
      <p:sp>
        <p:nvSpPr>
          <p:cNvPr id="42" name="テキスト ボックス 41">
            <a:extLst>
              <a:ext uri="{FF2B5EF4-FFF2-40B4-BE49-F238E27FC236}">
                <a16:creationId xmlns:a16="http://schemas.microsoft.com/office/drawing/2014/main" id="{E8AD79FA-124F-4074-A9DD-ED396669FDD1}"/>
              </a:ext>
            </a:extLst>
          </p:cNvPr>
          <p:cNvSpPr txBox="1"/>
          <p:nvPr/>
        </p:nvSpPr>
        <p:spPr>
          <a:xfrm>
            <a:off x="4408998" y="5147168"/>
            <a:ext cx="2323242" cy="430887"/>
          </a:xfrm>
          <a:prstGeom prst="rect">
            <a:avLst/>
          </a:prstGeom>
          <a:noFill/>
          <a:ln>
            <a:solidFill>
              <a:schemeClr val="tx1"/>
            </a:solidFill>
          </a:ln>
        </p:spPr>
        <p:txBody>
          <a:bodyPr wrap="square" rtlCol="0">
            <a:spAutoFit/>
          </a:bodyPr>
          <a:lstStyle/>
          <a:p>
            <a:r>
              <a:rPr lang="ja-JP" altLang="en-US" sz="1100" dirty="0">
                <a:latin typeface="+mj-ea"/>
                <a:ea typeface="+mj-ea"/>
              </a:rPr>
              <a:t>関連性を</a:t>
            </a:r>
            <a:endParaRPr lang="en-US" altLang="ja-JP" sz="1100" dirty="0">
              <a:latin typeface="+mj-ea"/>
              <a:ea typeface="+mj-ea"/>
            </a:endParaRPr>
          </a:p>
          <a:p>
            <a:r>
              <a:rPr lang="ja-JP" altLang="en-US" sz="1100" dirty="0">
                <a:latin typeface="+mj-ea"/>
                <a:ea typeface="+mj-ea"/>
              </a:rPr>
              <a:t>フローチャートで示す</a:t>
            </a:r>
            <a:endParaRPr lang="en-US" altLang="ja-JP" sz="1100" dirty="0">
              <a:latin typeface="+mj-ea"/>
              <a:ea typeface="+mj-ea"/>
            </a:endParaRPr>
          </a:p>
        </p:txBody>
      </p:sp>
      <p:sp>
        <p:nvSpPr>
          <p:cNvPr id="43" name="二等辺三角形 42">
            <a:extLst>
              <a:ext uri="{FF2B5EF4-FFF2-40B4-BE49-F238E27FC236}">
                <a16:creationId xmlns:a16="http://schemas.microsoft.com/office/drawing/2014/main" id="{10DD10C8-E8D5-430C-9856-4D4D3F407982}"/>
              </a:ext>
            </a:extLst>
          </p:cNvPr>
          <p:cNvSpPr/>
          <p:nvPr/>
        </p:nvSpPr>
        <p:spPr>
          <a:xfrm rot="10800000">
            <a:off x="5462607" y="4403371"/>
            <a:ext cx="216024" cy="144016"/>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4" name="二等辺三角形 43">
            <a:extLst>
              <a:ext uri="{FF2B5EF4-FFF2-40B4-BE49-F238E27FC236}">
                <a16:creationId xmlns:a16="http://schemas.microsoft.com/office/drawing/2014/main" id="{737179A8-E209-42A6-A810-26E70D8C8F08}"/>
              </a:ext>
            </a:extLst>
          </p:cNvPr>
          <p:cNvSpPr/>
          <p:nvPr/>
        </p:nvSpPr>
        <p:spPr>
          <a:xfrm rot="10800000">
            <a:off x="5462606" y="4998346"/>
            <a:ext cx="216024" cy="144016"/>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6" name="テキスト ボックス 45">
            <a:extLst>
              <a:ext uri="{FF2B5EF4-FFF2-40B4-BE49-F238E27FC236}">
                <a16:creationId xmlns:a16="http://schemas.microsoft.com/office/drawing/2014/main" id="{0D1A2C56-FC29-435B-91EC-73F7C4D7DE09}"/>
              </a:ext>
            </a:extLst>
          </p:cNvPr>
          <p:cNvSpPr txBox="1"/>
          <p:nvPr/>
        </p:nvSpPr>
        <p:spPr>
          <a:xfrm>
            <a:off x="7308304" y="2252417"/>
            <a:ext cx="1296144" cy="523220"/>
          </a:xfrm>
          <a:prstGeom prst="rect">
            <a:avLst/>
          </a:prstGeom>
          <a:solidFill>
            <a:schemeClr val="accent1">
              <a:lumMod val="40000"/>
              <a:lumOff val="60000"/>
            </a:schemeClr>
          </a:solidFill>
          <a:ln>
            <a:solidFill>
              <a:schemeClr val="tx1"/>
            </a:solidFill>
          </a:ln>
        </p:spPr>
        <p:txBody>
          <a:bodyPr wrap="square" rtlCol="0">
            <a:spAutoFit/>
          </a:bodyPr>
          <a:lstStyle/>
          <a:p>
            <a:r>
              <a:rPr kumimoji="1" lang="ja-JP" altLang="en-US" sz="1400" b="1" dirty="0">
                <a:latin typeface="+mj-ea"/>
                <a:ea typeface="+mj-ea"/>
              </a:rPr>
              <a:t>調査課題の</a:t>
            </a:r>
            <a:endParaRPr kumimoji="1" lang="en-US" altLang="ja-JP" sz="1400" b="1" dirty="0">
              <a:latin typeface="+mj-ea"/>
              <a:ea typeface="+mj-ea"/>
            </a:endParaRPr>
          </a:p>
          <a:p>
            <a:r>
              <a:rPr kumimoji="1" lang="ja-JP" altLang="en-US" sz="1400" b="1" dirty="0">
                <a:latin typeface="+mj-ea"/>
                <a:ea typeface="+mj-ea"/>
              </a:rPr>
              <a:t>再確認</a:t>
            </a:r>
          </a:p>
        </p:txBody>
      </p:sp>
      <p:sp>
        <p:nvSpPr>
          <p:cNvPr id="47" name="テキスト ボックス 46">
            <a:extLst>
              <a:ext uri="{FF2B5EF4-FFF2-40B4-BE49-F238E27FC236}">
                <a16:creationId xmlns:a16="http://schemas.microsoft.com/office/drawing/2014/main" id="{29F5F3A3-9B59-4E44-8528-A2BA4C6195E2}"/>
              </a:ext>
            </a:extLst>
          </p:cNvPr>
          <p:cNvSpPr txBox="1"/>
          <p:nvPr/>
        </p:nvSpPr>
        <p:spPr>
          <a:xfrm>
            <a:off x="7308304" y="3001019"/>
            <a:ext cx="1296144" cy="523220"/>
          </a:xfrm>
          <a:prstGeom prst="rect">
            <a:avLst/>
          </a:prstGeom>
          <a:solidFill>
            <a:schemeClr val="accent1">
              <a:lumMod val="40000"/>
              <a:lumOff val="60000"/>
            </a:schemeClr>
          </a:solidFill>
          <a:ln>
            <a:solidFill>
              <a:schemeClr val="tx1"/>
            </a:solidFill>
          </a:ln>
        </p:spPr>
        <p:txBody>
          <a:bodyPr wrap="square" rtlCol="0">
            <a:spAutoFit/>
          </a:bodyPr>
          <a:lstStyle/>
          <a:p>
            <a:r>
              <a:rPr kumimoji="1" lang="ja-JP" altLang="en-US" sz="1400" b="1" dirty="0">
                <a:latin typeface="+mj-ea"/>
                <a:ea typeface="+mj-ea"/>
              </a:rPr>
              <a:t>調査課題の</a:t>
            </a:r>
            <a:endParaRPr kumimoji="1" lang="en-US" altLang="ja-JP" sz="1400" b="1" dirty="0">
              <a:latin typeface="+mj-ea"/>
              <a:ea typeface="+mj-ea"/>
            </a:endParaRPr>
          </a:p>
          <a:p>
            <a:r>
              <a:rPr kumimoji="1" lang="ja-JP" altLang="en-US" sz="1400" b="1" dirty="0">
                <a:latin typeface="+mj-ea"/>
                <a:ea typeface="+mj-ea"/>
              </a:rPr>
              <a:t>再確認</a:t>
            </a:r>
          </a:p>
        </p:txBody>
      </p:sp>
      <p:sp>
        <p:nvSpPr>
          <p:cNvPr id="48" name="二等辺三角形 47">
            <a:extLst>
              <a:ext uri="{FF2B5EF4-FFF2-40B4-BE49-F238E27FC236}">
                <a16:creationId xmlns:a16="http://schemas.microsoft.com/office/drawing/2014/main" id="{C0C7BA70-14CF-4A05-A0CF-9F583D9FC279}"/>
              </a:ext>
            </a:extLst>
          </p:cNvPr>
          <p:cNvSpPr/>
          <p:nvPr/>
        </p:nvSpPr>
        <p:spPr>
          <a:xfrm rot="10800000">
            <a:off x="7848364" y="2816320"/>
            <a:ext cx="216024" cy="144016"/>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9" name="二等辺三角形 48">
            <a:extLst>
              <a:ext uri="{FF2B5EF4-FFF2-40B4-BE49-F238E27FC236}">
                <a16:creationId xmlns:a16="http://schemas.microsoft.com/office/drawing/2014/main" id="{EBECA9D2-8830-4292-9123-2FFAB10CB4F8}"/>
              </a:ext>
            </a:extLst>
          </p:cNvPr>
          <p:cNvSpPr/>
          <p:nvPr/>
        </p:nvSpPr>
        <p:spPr>
          <a:xfrm rot="10800000">
            <a:off x="7848364" y="1935475"/>
            <a:ext cx="216024" cy="144016"/>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0" name="テキスト ボックス 49">
            <a:extLst>
              <a:ext uri="{FF2B5EF4-FFF2-40B4-BE49-F238E27FC236}">
                <a16:creationId xmlns:a16="http://schemas.microsoft.com/office/drawing/2014/main" id="{71305589-2B8E-4F04-8BAD-DC48D66FA680}"/>
              </a:ext>
            </a:extLst>
          </p:cNvPr>
          <p:cNvSpPr txBox="1"/>
          <p:nvPr/>
        </p:nvSpPr>
        <p:spPr>
          <a:xfrm>
            <a:off x="7308304" y="4033826"/>
            <a:ext cx="1296144" cy="1384995"/>
          </a:xfrm>
          <a:prstGeom prst="rect">
            <a:avLst/>
          </a:prstGeom>
          <a:solidFill>
            <a:schemeClr val="accent1">
              <a:lumMod val="40000"/>
              <a:lumOff val="60000"/>
            </a:schemeClr>
          </a:solidFill>
          <a:ln>
            <a:solidFill>
              <a:schemeClr val="tx1"/>
            </a:solidFill>
          </a:ln>
        </p:spPr>
        <p:txBody>
          <a:bodyPr wrap="square" rtlCol="0">
            <a:spAutoFit/>
          </a:bodyPr>
          <a:lstStyle/>
          <a:p>
            <a:endParaRPr lang="en-US" altLang="ja-JP" sz="1400" b="1" dirty="0">
              <a:latin typeface="+mj-ea"/>
              <a:ea typeface="+mj-ea"/>
            </a:endParaRPr>
          </a:p>
          <a:p>
            <a:r>
              <a:rPr lang="ja-JP" altLang="en-US" sz="1400" b="1" dirty="0">
                <a:latin typeface="+mj-ea"/>
                <a:ea typeface="+mj-ea"/>
              </a:rPr>
              <a:t>項目間の</a:t>
            </a:r>
            <a:endParaRPr lang="en-US" altLang="ja-JP" sz="1400" b="1" dirty="0">
              <a:latin typeface="+mj-ea"/>
              <a:ea typeface="+mj-ea"/>
            </a:endParaRPr>
          </a:p>
          <a:p>
            <a:r>
              <a:rPr kumimoji="1" lang="ja-JP" altLang="en-US" sz="1400" b="1" dirty="0">
                <a:latin typeface="+mj-ea"/>
                <a:ea typeface="+mj-ea"/>
              </a:rPr>
              <a:t>関連性を</a:t>
            </a:r>
            <a:endParaRPr kumimoji="1" lang="en-US" altLang="ja-JP" sz="1400" b="1" dirty="0">
              <a:latin typeface="+mj-ea"/>
              <a:ea typeface="+mj-ea"/>
            </a:endParaRPr>
          </a:p>
          <a:p>
            <a:r>
              <a:rPr lang="ja-JP" altLang="en-US" sz="1400" b="1" dirty="0">
                <a:latin typeface="+mj-ea"/>
                <a:ea typeface="+mj-ea"/>
              </a:rPr>
              <a:t>フロー</a:t>
            </a:r>
            <a:endParaRPr lang="en-US" altLang="ja-JP" sz="1400" b="1" dirty="0">
              <a:latin typeface="+mj-ea"/>
              <a:ea typeface="+mj-ea"/>
            </a:endParaRPr>
          </a:p>
          <a:p>
            <a:r>
              <a:rPr lang="ja-JP" altLang="en-US" sz="1400" b="1" dirty="0">
                <a:latin typeface="+mj-ea"/>
                <a:ea typeface="+mj-ea"/>
              </a:rPr>
              <a:t>チャート化</a:t>
            </a:r>
            <a:endParaRPr lang="en-US" altLang="ja-JP" sz="1400" b="1" dirty="0">
              <a:latin typeface="+mj-ea"/>
              <a:ea typeface="+mj-ea"/>
            </a:endParaRPr>
          </a:p>
          <a:p>
            <a:endParaRPr kumimoji="1" lang="en-US" altLang="ja-JP" sz="1400" b="1" dirty="0">
              <a:latin typeface="+mj-ea"/>
              <a:ea typeface="+mj-ea"/>
            </a:endParaRPr>
          </a:p>
        </p:txBody>
      </p:sp>
      <p:sp>
        <p:nvSpPr>
          <p:cNvPr id="51" name="テキスト ボックス 50">
            <a:extLst>
              <a:ext uri="{FF2B5EF4-FFF2-40B4-BE49-F238E27FC236}">
                <a16:creationId xmlns:a16="http://schemas.microsoft.com/office/drawing/2014/main" id="{C576DA3B-CC14-4080-8F42-693835030A4B}"/>
              </a:ext>
            </a:extLst>
          </p:cNvPr>
          <p:cNvSpPr txBox="1"/>
          <p:nvPr/>
        </p:nvSpPr>
        <p:spPr>
          <a:xfrm>
            <a:off x="7308304" y="5816634"/>
            <a:ext cx="1296144" cy="738664"/>
          </a:xfrm>
          <a:prstGeom prst="rect">
            <a:avLst/>
          </a:prstGeom>
          <a:solidFill>
            <a:schemeClr val="accent1">
              <a:lumMod val="40000"/>
              <a:lumOff val="60000"/>
            </a:schemeClr>
          </a:solidFill>
          <a:ln>
            <a:solidFill>
              <a:schemeClr val="tx1"/>
            </a:solidFill>
          </a:ln>
        </p:spPr>
        <p:txBody>
          <a:bodyPr wrap="square" rtlCol="0">
            <a:spAutoFit/>
          </a:bodyPr>
          <a:lstStyle/>
          <a:p>
            <a:r>
              <a:rPr lang="ja-JP" altLang="en-US" sz="1400" b="1" dirty="0">
                <a:latin typeface="+mj-ea"/>
                <a:ea typeface="+mj-ea"/>
              </a:rPr>
              <a:t>解析手法に応じた質問項目を決める</a:t>
            </a:r>
            <a:endParaRPr kumimoji="1" lang="en-US" altLang="ja-JP" sz="1400" b="1" dirty="0">
              <a:latin typeface="+mj-ea"/>
              <a:ea typeface="+mj-ea"/>
            </a:endParaRPr>
          </a:p>
        </p:txBody>
      </p:sp>
      <p:sp>
        <p:nvSpPr>
          <p:cNvPr id="3" name="正方形/長方形 2">
            <a:extLst>
              <a:ext uri="{FF2B5EF4-FFF2-40B4-BE49-F238E27FC236}">
                <a16:creationId xmlns:a16="http://schemas.microsoft.com/office/drawing/2014/main" id="{4E95DEF6-9303-4688-84D4-4B88EEAE7111}"/>
              </a:ext>
            </a:extLst>
          </p:cNvPr>
          <p:cNvSpPr/>
          <p:nvPr/>
        </p:nvSpPr>
        <p:spPr>
          <a:xfrm>
            <a:off x="1331640" y="1319918"/>
            <a:ext cx="5472608" cy="61555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a:extLst>
              <a:ext uri="{FF2B5EF4-FFF2-40B4-BE49-F238E27FC236}">
                <a16:creationId xmlns:a16="http://schemas.microsoft.com/office/drawing/2014/main" id="{04F6B61F-E069-424C-AB68-25008AF48FF0}"/>
              </a:ext>
            </a:extLst>
          </p:cNvPr>
          <p:cNvSpPr/>
          <p:nvPr/>
        </p:nvSpPr>
        <p:spPr>
          <a:xfrm>
            <a:off x="1331640" y="2019002"/>
            <a:ext cx="5472608" cy="17281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a:extLst>
              <a:ext uri="{FF2B5EF4-FFF2-40B4-BE49-F238E27FC236}">
                <a16:creationId xmlns:a16="http://schemas.microsoft.com/office/drawing/2014/main" id="{2FA06A4A-7CD4-4DD3-B4D5-2768B12A40C7}"/>
              </a:ext>
            </a:extLst>
          </p:cNvPr>
          <p:cNvSpPr/>
          <p:nvPr/>
        </p:nvSpPr>
        <p:spPr>
          <a:xfrm>
            <a:off x="1331640" y="3890401"/>
            <a:ext cx="5472608" cy="17281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a:extLst>
              <a:ext uri="{FF2B5EF4-FFF2-40B4-BE49-F238E27FC236}">
                <a16:creationId xmlns:a16="http://schemas.microsoft.com/office/drawing/2014/main" id="{840E8675-5991-4BC8-B68B-0C1E05B4B222}"/>
              </a:ext>
            </a:extLst>
          </p:cNvPr>
          <p:cNvSpPr/>
          <p:nvPr/>
        </p:nvSpPr>
        <p:spPr>
          <a:xfrm>
            <a:off x="1333832" y="5810840"/>
            <a:ext cx="5472608" cy="738665"/>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正方形/長方形 54">
            <a:extLst>
              <a:ext uri="{FF2B5EF4-FFF2-40B4-BE49-F238E27FC236}">
                <a16:creationId xmlns:a16="http://schemas.microsoft.com/office/drawing/2014/main" id="{A11CD62F-EC0A-4C9D-954D-344B19CB60E1}"/>
              </a:ext>
            </a:extLst>
          </p:cNvPr>
          <p:cNvSpPr/>
          <p:nvPr/>
        </p:nvSpPr>
        <p:spPr>
          <a:xfrm>
            <a:off x="7236296" y="2183271"/>
            <a:ext cx="1440979" cy="143223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矢印: 右 3">
            <a:extLst>
              <a:ext uri="{FF2B5EF4-FFF2-40B4-BE49-F238E27FC236}">
                <a16:creationId xmlns:a16="http://schemas.microsoft.com/office/drawing/2014/main" id="{A64E22A1-A3AD-40BA-ADB8-AA4934C24814}"/>
              </a:ext>
            </a:extLst>
          </p:cNvPr>
          <p:cNvSpPr/>
          <p:nvPr/>
        </p:nvSpPr>
        <p:spPr>
          <a:xfrm>
            <a:off x="790034" y="2498761"/>
            <a:ext cx="485077" cy="748602"/>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矢印: 右 55">
            <a:extLst>
              <a:ext uri="{FF2B5EF4-FFF2-40B4-BE49-F238E27FC236}">
                <a16:creationId xmlns:a16="http://schemas.microsoft.com/office/drawing/2014/main" id="{21EF738C-31F8-499C-9C45-CC0392D214D2}"/>
              </a:ext>
            </a:extLst>
          </p:cNvPr>
          <p:cNvSpPr/>
          <p:nvPr/>
        </p:nvSpPr>
        <p:spPr>
          <a:xfrm>
            <a:off x="790034" y="4408543"/>
            <a:ext cx="485077" cy="748602"/>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矢印: 右 56">
            <a:extLst>
              <a:ext uri="{FF2B5EF4-FFF2-40B4-BE49-F238E27FC236}">
                <a16:creationId xmlns:a16="http://schemas.microsoft.com/office/drawing/2014/main" id="{437DFF33-D7E0-428A-A157-DA06EE07B55A}"/>
              </a:ext>
            </a:extLst>
          </p:cNvPr>
          <p:cNvSpPr/>
          <p:nvPr/>
        </p:nvSpPr>
        <p:spPr>
          <a:xfrm>
            <a:off x="790034" y="5831143"/>
            <a:ext cx="485077" cy="748602"/>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矢印: 右 57">
            <a:extLst>
              <a:ext uri="{FF2B5EF4-FFF2-40B4-BE49-F238E27FC236}">
                <a16:creationId xmlns:a16="http://schemas.microsoft.com/office/drawing/2014/main" id="{9A86D866-18E4-4D16-900A-BB12858A40D5}"/>
              </a:ext>
            </a:extLst>
          </p:cNvPr>
          <p:cNvSpPr/>
          <p:nvPr/>
        </p:nvSpPr>
        <p:spPr>
          <a:xfrm>
            <a:off x="6834100" y="2498761"/>
            <a:ext cx="401378" cy="748602"/>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矢印: 右 59">
            <a:extLst>
              <a:ext uri="{FF2B5EF4-FFF2-40B4-BE49-F238E27FC236}">
                <a16:creationId xmlns:a16="http://schemas.microsoft.com/office/drawing/2014/main" id="{69A179DF-AFC9-4513-AFB3-5812FE6679D5}"/>
              </a:ext>
            </a:extLst>
          </p:cNvPr>
          <p:cNvSpPr/>
          <p:nvPr/>
        </p:nvSpPr>
        <p:spPr>
          <a:xfrm>
            <a:off x="6833412" y="4388105"/>
            <a:ext cx="401379" cy="748602"/>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矢印: 右 60">
            <a:extLst>
              <a:ext uri="{FF2B5EF4-FFF2-40B4-BE49-F238E27FC236}">
                <a16:creationId xmlns:a16="http://schemas.microsoft.com/office/drawing/2014/main" id="{16599D4D-4604-4731-BA8E-BB373CEBAD4F}"/>
              </a:ext>
            </a:extLst>
          </p:cNvPr>
          <p:cNvSpPr/>
          <p:nvPr/>
        </p:nvSpPr>
        <p:spPr>
          <a:xfrm>
            <a:off x="6833411" y="5805871"/>
            <a:ext cx="401379" cy="748602"/>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二等辺三角形 61">
            <a:extLst>
              <a:ext uri="{FF2B5EF4-FFF2-40B4-BE49-F238E27FC236}">
                <a16:creationId xmlns:a16="http://schemas.microsoft.com/office/drawing/2014/main" id="{6B17BBA2-2C72-4094-8C7D-BBEB7A2BD4D8}"/>
              </a:ext>
            </a:extLst>
          </p:cNvPr>
          <p:cNvSpPr/>
          <p:nvPr/>
        </p:nvSpPr>
        <p:spPr>
          <a:xfrm rot="10800000">
            <a:off x="2483764" y="1908591"/>
            <a:ext cx="216024" cy="144016"/>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3" name="二等辺三角形 62">
            <a:extLst>
              <a:ext uri="{FF2B5EF4-FFF2-40B4-BE49-F238E27FC236}">
                <a16:creationId xmlns:a16="http://schemas.microsoft.com/office/drawing/2014/main" id="{98058BFD-17E6-4B05-BB24-22A5A13F63E9}"/>
              </a:ext>
            </a:extLst>
          </p:cNvPr>
          <p:cNvSpPr/>
          <p:nvPr/>
        </p:nvSpPr>
        <p:spPr>
          <a:xfrm rot="10800000">
            <a:off x="5462605" y="1932493"/>
            <a:ext cx="216024" cy="144016"/>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4" name="二等辺三角形 63">
            <a:extLst>
              <a:ext uri="{FF2B5EF4-FFF2-40B4-BE49-F238E27FC236}">
                <a16:creationId xmlns:a16="http://schemas.microsoft.com/office/drawing/2014/main" id="{13170A81-DDD9-4B7F-B9A6-88728B873620}"/>
              </a:ext>
            </a:extLst>
          </p:cNvPr>
          <p:cNvSpPr/>
          <p:nvPr/>
        </p:nvSpPr>
        <p:spPr>
          <a:xfrm rot="10800000">
            <a:off x="2483763" y="5051266"/>
            <a:ext cx="216024" cy="885084"/>
          </a:xfrm>
          <a:prstGeom prst="triangle">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5" name="二等辺三角形 64">
            <a:extLst>
              <a:ext uri="{FF2B5EF4-FFF2-40B4-BE49-F238E27FC236}">
                <a16:creationId xmlns:a16="http://schemas.microsoft.com/office/drawing/2014/main" id="{EEED8C5A-3B81-41F0-BB7E-CB31564B8A1A}"/>
              </a:ext>
            </a:extLst>
          </p:cNvPr>
          <p:cNvSpPr/>
          <p:nvPr/>
        </p:nvSpPr>
        <p:spPr>
          <a:xfrm rot="10800000">
            <a:off x="7846166" y="5511916"/>
            <a:ext cx="216024" cy="21162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6" name="二等辺三角形 65">
            <a:extLst>
              <a:ext uri="{FF2B5EF4-FFF2-40B4-BE49-F238E27FC236}">
                <a16:creationId xmlns:a16="http://schemas.microsoft.com/office/drawing/2014/main" id="{9544BF4D-54DC-419D-BF62-AD295B31D565}"/>
              </a:ext>
            </a:extLst>
          </p:cNvPr>
          <p:cNvSpPr/>
          <p:nvPr/>
        </p:nvSpPr>
        <p:spPr>
          <a:xfrm rot="10800000">
            <a:off x="7630141" y="3715297"/>
            <a:ext cx="216024" cy="21162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7" name="二等辺三角形 66">
            <a:extLst>
              <a:ext uri="{FF2B5EF4-FFF2-40B4-BE49-F238E27FC236}">
                <a16:creationId xmlns:a16="http://schemas.microsoft.com/office/drawing/2014/main" id="{5595A691-56DF-40D9-839D-72C3B6EDACDD}"/>
              </a:ext>
            </a:extLst>
          </p:cNvPr>
          <p:cNvSpPr/>
          <p:nvPr/>
        </p:nvSpPr>
        <p:spPr>
          <a:xfrm>
            <a:off x="8076272" y="3722411"/>
            <a:ext cx="216024" cy="21162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5427877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30</a:t>
            </a:fld>
            <a:endParaRPr lang="en-US" altLang="ja-JP" dirty="0"/>
          </a:p>
        </p:txBody>
      </p:sp>
      <p:sp>
        <p:nvSpPr>
          <p:cNvPr id="8" name="正方形/長方形 7">
            <a:extLst>
              <a:ext uri="{FF2B5EF4-FFF2-40B4-BE49-F238E27FC236}">
                <a16:creationId xmlns:a16="http://schemas.microsoft.com/office/drawing/2014/main" id="{8DBAA3B9-270C-48E0-98D4-6D31634B367E}"/>
              </a:ext>
            </a:extLst>
          </p:cNvPr>
          <p:cNvSpPr/>
          <p:nvPr/>
        </p:nvSpPr>
        <p:spPr>
          <a:xfrm>
            <a:off x="179510" y="764705"/>
            <a:ext cx="4824537"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調査に必要な期間を決める</a:t>
            </a:r>
          </a:p>
        </p:txBody>
      </p:sp>
      <p:sp>
        <p:nvSpPr>
          <p:cNvPr id="18" name="テキスト ボックス 17">
            <a:extLst>
              <a:ext uri="{FF2B5EF4-FFF2-40B4-BE49-F238E27FC236}">
                <a16:creationId xmlns:a16="http://schemas.microsoft.com/office/drawing/2014/main" id="{F74BAD0C-9484-4D38-BA63-1F878F9F48E7}"/>
              </a:ext>
            </a:extLst>
          </p:cNvPr>
          <p:cNvSpPr txBox="1"/>
          <p:nvPr/>
        </p:nvSpPr>
        <p:spPr>
          <a:xfrm>
            <a:off x="179510" y="1298301"/>
            <a:ext cx="8784978" cy="369332"/>
          </a:xfrm>
          <a:prstGeom prst="rect">
            <a:avLst/>
          </a:prstGeom>
          <a:noFill/>
        </p:spPr>
        <p:txBody>
          <a:bodyPr wrap="square">
            <a:spAutoFit/>
          </a:bodyPr>
          <a:lstStyle/>
          <a:p>
            <a:pPr algn="l"/>
            <a:r>
              <a:rPr lang="ja-JP" altLang="en-US" dirty="0">
                <a:latin typeface="+mj-ea"/>
                <a:ea typeface="+mj-ea"/>
              </a:rPr>
              <a:t>調査期間は、目的、内容、地域、対象者、調査方法、標本抽出方法などを考慮して決めます。</a:t>
            </a:r>
            <a:endParaRPr lang="en-US" altLang="ja-JP" dirty="0">
              <a:latin typeface="+mj-ea"/>
              <a:ea typeface="+mj-ea"/>
            </a:endParaRPr>
          </a:p>
        </p:txBody>
      </p:sp>
      <p:pic>
        <p:nvPicPr>
          <p:cNvPr id="11" name="図 10">
            <a:extLst>
              <a:ext uri="{FF2B5EF4-FFF2-40B4-BE49-F238E27FC236}">
                <a16:creationId xmlns:a16="http://schemas.microsoft.com/office/drawing/2014/main" id="{82F55996-7D2C-4010-8424-E1DCFA02F48A}"/>
              </a:ext>
            </a:extLst>
          </p:cNvPr>
          <p:cNvPicPr>
            <a:picLocks noChangeAspect="1"/>
          </p:cNvPicPr>
          <p:nvPr/>
        </p:nvPicPr>
        <p:blipFill rotWithShape="1">
          <a:blip r:embed="rId3"/>
          <a:srcRect t="12836" r="85937"/>
          <a:stretch/>
        </p:blipFill>
        <p:spPr>
          <a:xfrm>
            <a:off x="179510" y="2121914"/>
            <a:ext cx="639403" cy="4087727"/>
          </a:xfrm>
          <a:prstGeom prst="rect">
            <a:avLst/>
          </a:prstGeom>
        </p:spPr>
      </p:pic>
      <p:graphicFrame>
        <p:nvGraphicFramePr>
          <p:cNvPr id="3" name="表 3">
            <a:extLst>
              <a:ext uri="{FF2B5EF4-FFF2-40B4-BE49-F238E27FC236}">
                <a16:creationId xmlns:a16="http://schemas.microsoft.com/office/drawing/2014/main" id="{DFCF34E8-2868-451B-886E-E9CB86289684}"/>
              </a:ext>
            </a:extLst>
          </p:cNvPr>
          <p:cNvGraphicFramePr>
            <a:graphicFrameLocks noGrp="1"/>
          </p:cNvGraphicFramePr>
          <p:nvPr>
            <p:extLst>
              <p:ext uri="{D42A27DB-BD31-4B8C-83A1-F6EECF244321}">
                <p14:modId xmlns:p14="http://schemas.microsoft.com/office/powerpoint/2010/main" val="1694621274"/>
              </p:ext>
            </p:extLst>
          </p:nvPr>
        </p:nvGraphicFramePr>
        <p:xfrm>
          <a:off x="1006772" y="2006187"/>
          <a:ext cx="7670503" cy="4622800"/>
        </p:xfrm>
        <a:graphic>
          <a:graphicData uri="http://schemas.openxmlformats.org/drawingml/2006/table">
            <a:tbl>
              <a:tblPr bandRow="1">
                <a:tableStyleId>{F2DE63D5-997A-4646-A377-4702673A728D}</a:tableStyleId>
              </a:tblPr>
              <a:tblGrid>
                <a:gridCol w="1404988">
                  <a:extLst>
                    <a:ext uri="{9D8B030D-6E8A-4147-A177-3AD203B41FA5}">
                      <a16:colId xmlns:a16="http://schemas.microsoft.com/office/drawing/2014/main" val="3617013042"/>
                    </a:ext>
                  </a:extLst>
                </a:gridCol>
                <a:gridCol w="6265515">
                  <a:extLst>
                    <a:ext uri="{9D8B030D-6E8A-4147-A177-3AD203B41FA5}">
                      <a16:colId xmlns:a16="http://schemas.microsoft.com/office/drawing/2014/main" val="3472717847"/>
                    </a:ext>
                  </a:extLst>
                </a:gridCol>
              </a:tblGrid>
              <a:tr h="370840">
                <a:tc>
                  <a:txBody>
                    <a:bodyPr/>
                    <a:lstStyle/>
                    <a:p>
                      <a:pPr algn="ctr"/>
                      <a:r>
                        <a:rPr kumimoji="1" lang="ja-JP" altLang="en-US" sz="1200" b="1" dirty="0">
                          <a:latin typeface="+mn-ea"/>
                          <a:ea typeface="+mn-ea"/>
                        </a:rPr>
                        <a:t>調査目的</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r>
                        <a:rPr kumimoji="1" lang="ja-JP" altLang="en-US" sz="1200" dirty="0">
                          <a:latin typeface="+mn-ea"/>
                          <a:ea typeface="+mn-ea"/>
                        </a:rPr>
                        <a:t>特定日に実施する必要がある場合は、実査期間が限定される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5903274"/>
                  </a:ext>
                </a:extLst>
              </a:tr>
              <a:tr h="370840">
                <a:tc>
                  <a:txBody>
                    <a:bodyPr/>
                    <a:lstStyle/>
                    <a:p>
                      <a:pPr algn="ctr"/>
                      <a:r>
                        <a:rPr kumimoji="1" lang="ja-JP" altLang="en-US" sz="1200" b="1" dirty="0">
                          <a:latin typeface="+mn-ea"/>
                          <a:ea typeface="+mn-ea"/>
                        </a:rPr>
                        <a:t>調査内容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r>
                        <a:rPr kumimoji="1" lang="ja-JP" altLang="en-US" sz="1200" dirty="0">
                          <a:latin typeface="+mn-ea"/>
                          <a:ea typeface="+mn-ea"/>
                        </a:rPr>
                        <a:t>回答に時間を要する質問は期間を加味</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0866424"/>
                  </a:ext>
                </a:extLst>
              </a:tr>
              <a:tr h="370840">
                <a:tc>
                  <a:txBody>
                    <a:bodyPr/>
                    <a:lstStyle/>
                    <a:p>
                      <a:pPr algn="ctr"/>
                      <a:r>
                        <a:rPr kumimoji="1" lang="ja-JP" altLang="en-US" sz="1200" b="1" dirty="0">
                          <a:latin typeface="+mn-ea"/>
                          <a:ea typeface="+mn-ea"/>
                        </a:rPr>
                        <a:t>調査ボリューム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r>
                        <a:rPr kumimoji="1" lang="ja-JP" altLang="en-US" sz="1200" dirty="0">
                          <a:latin typeface="+mn-ea"/>
                          <a:ea typeface="+mn-ea"/>
                        </a:rPr>
                        <a:t>質問数が多い場合、休日を</a:t>
                      </a:r>
                      <a:r>
                        <a:rPr kumimoji="1" lang="en-US" altLang="ja-JP" sz="1200" dirty="0">
                          <a:latin typeface="+mn-ea"/>
                          <a:ea typeface="+mn-ea"/>
                        </a:rPr>
                        <a:t>2</a:t>
                      </a:r>
                      <a:r>
                        <a:rPr kumimoji="1" lang="ja-JP" altLang="en-US" sz="1200" dirty="0">
                          <a:latin typeface="+mn-ea"/>
                          <a:ea typeface="+mn-ea"/>
                        </a:rPr>
                        <a:t>回はさむように期間を設定</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8098155"/>
                  </a:ext>
                </a:extLst>
              </a:tr>
              <a:tr h="370840">
                <a:tc>
                  <a:txBody>
                    <a:bodyPr/>
                    <a:lstStyle/>
                    <a:p>
                      <a:pPr algn="ctr"/>
                      <a:r>
                        <a:rPr kumimoji="1" lang="ja-JP" altLang="en-US" sz="1200" b="1" dirty="0">
                          <a:latin typeface="+mn-ea"/>
                          <a:ea typeface="+mn-ea"/>
                        </a:rPr>
                        <a:t>調査方法</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r>
                        <a:rPr kumimoji="1" lang="ja-JP" altLang="en-US" sz="1200" dirty="0">
                          <a:latin typeface="+mn-ea"/>
                          <a:ea typeface="+mn-ea"/>
                        </a:rPr>
                        <a:t>調査方法により異なる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63828234"/>
                  </a:ext>
                </a:extLst>
              </a:tr>
              <a:tr h="370840">
                <a:tc>
                  <a:txBody>
                    <a:bodyPr/>
                    <a:lstStyle/>
                    <a:p>
                      <a:pPr algn="ctr"/>
                      <a:r>
                        <a:rPr kumimoji="1" lang="ja-JP" altLang="en-US" sz="1200" b="1" dirty="0">
                          <a:latin typeface="+mn-ea"/>
                          <a:ea typeface="+mn-ea"/>
                        </a:rPr>
                        <a:t>アンケート票の</a:t>
                      </a:r>
                      <a:endParaRPr kumimoji="1" lang="en-US" altLang="ja-JP" sz="1200" b="1" dirty="0">
                        <a:latin typeface="+mn-ea"/>
                        <a:ea typeface="+mn-ea"/>
                      </a:endParaRPr>
                    </a:p>
                    <a:p>
                      <a:pPr algn="ctr"/>
                      <a:r>
                        <a:rPr kumimoji="1" lang="ja-JP" altLang="en-US" sz="1200" b="1" dirty="0">
                          <a:latin typeface="+mn-ea"/>
                          <a:ea typeface="+mn-ea"/>
                        </a:rPr>
                        <a:t>形式・印刷の有無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r>
                        <a:rPr kumimoji="1" lang="ja-JP" altLang="en-US" sz="1200" dirty="0">
                          <a:latin typeface="+mn-ea"/>
                          <a:ea typeface="+mn-ea"/>
                        </a:rPr>
                        <a:t>質問文と回答カテゴリー作成、印刷用レイアウト、印刷等の所要期間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38256954"/>
                  </a:ext>
                </a:extLst>
              </a:tr>
              <a:tr h="370840">
                <a:tc>
                  <a:txBody>
                    <a:bodyPr/>
                    <a:lstStyle/>
                    <a:p>
                      <a:pPr algn="ctr"/>
                      <a:r>
                        <a:rPr kumimoji="1" lang="ja-JP" altLang="en-US" sz="1200" b="1" dirty="0">
                          <a:latin typeface="+mn-ea"/>
                          <a:ea typeface="+mn-ea"/>
                        </a:rPr>
                        <a:t>対象地域</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r>
                        <a:rPr kumimoji="1" lang="ja-JP" altLang="en-US" sz="1200" dirty="0">
                          <a:latin typeface="+mn-ea"/>
                          <a:ea typeface="+mn-ea"/>
                        </a:rPr>
                        <a:t>訪問面接調査等、調査員が現地に出向く場合は、地理的範囲や交通の便が所要期間に影響</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67006067"/>
                  </a:ext>
                </a:extLst>
              </a:tr>
              <a:tr h="370840">
                <a:tc>
                  <a:txBody>
                    <a:bodyPr/>
                    <a:lstStyle/>
                    <a:p>
                      <a:pPr algn="ctr"/>
                      <a:r>
                        <a:rPr kumimoji="1" lang="ja-JP" altLang="en-US" sz="1200" b="1" dirty="0">
                          <a:latin typeface="+mn-ea"/>
                          <a:ea typeface="+mn-ea"/>
                        </a:rPr>
                        <a:t>対象者特性</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r>
                        <a:rPr kumimoji="1" lang="ja-JP" altLang="en-US" sz="1200" dirty="0">
                          <a:latin typeface="+mn-ea"/>
                          <a:ea typeface="+mn-ea"/>
                        </a:rPr>
                        <a:t>対象者の年齢・職業により在宅率・在宅時間を考慮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11357171"/>
                  </a:ext>
                </a:extLst>
              </a:tr>
              <a:tr h="370840">
                <a:tc>
                  <a:txBody>
                    <a:bodyPr/>
                    <a:lstStyle/>
                    <a:p>
                      <a:pPr algn="ctr"/>
                      <a:r>
                        <a:rPr kumimoji="1" lang="ja-JP" altLang="en-US" sz="1200" b="1" dirty="0">
                          <a:latin typeface="+mn-ea"/>
                          <a:ea typeface="+mn-ea"/>
                        </a:rPr>
                        <a:t>対象者リストと</a:t>
                      </a:r>
                      <a:endParaRPr kumimoji="1" lang="en-US" altLang="ja-JP" sz="1200" b="1" dirty="0">
                        <a:latin typeface="+mn-ea"/>
                        <a:ea typeface="+mn-ea"/>
                      </a:endParaRPr>
                    </a:p>
                    <a:p>
                      <a:pPr algn="ctr"/>
                      <a:r>
                        <a:rPr kumimoji="1" lang="ja-JP" altLang="en-US" sz="1200" b="1" dirty="0">
                          <a:latin typeface="+mn-ea"/>
                          <a:ea typeface="+mn-ea"/>
                        </a:rPr>
                        <a:t>サンプリング方法</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r>
                        <a:rPr kumimoji="1" lang="ja-JP" altLang="en-US" sz="1200" dirty="0">
                          <a:latin typeface="+mn-ea"/>
                          <a:ea typeface="+mn-ea"/>
                        </a:rPr>
                        <a:t>多数の市町村に居住する対象者を、住民登録台帳、選挙人名簿から抽出する場合、</a:t>
                      </a:r>
                      <a:endParaRPr kumimoji="1" lang="en-US" altLang="ja-JP" sz="1200" dirty="0">
                        <a:latin typeface="+mn-ea"/>
                        <a:ea typeface="+mn-ea"/>
                      </a:endParaRPr>
                    </a:p>
                    <a:p>
                      <a:r>
                        <a:rPr kumimoji="1" lang="ja-JP" altLang="en-US" sz="1200" dirty="0">
                          <a:latin typeface="+mn-ea"/>
                          <a:ea typeface="+mn-ea"/>
                        </a:rPr>
                        <a:t>抽出作業の所要期間が長い</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39982401"/>
                  </a:ext>
                </a:extLst>
              </a:tr>
              <a:tr h="370840">
                <a:tc>
                  <a:txBody>
                    <a:bodyPr/>
                    <a:lstStyle/>
                    <a:p>
                      <a:pPr algn="ctr"/>
                      <a:r>
                        <a:rPr kumimoji="1" lang="ja-JP" altLang="en-US" sz="1200" b="1" dirty="0">
                          <a:latin typeface="+mn-ea"/>
                          <a:ea typeface="+mn-ea"/>
                        </a:rPr>
                        <a:t>調査員数</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r>
                        <a:rPr kumimoji="1" lang="ja-JP" altLang="en-US" sz="1200" dirty="0">
                          <a:latin typeface="+mn-ea"/>
                          <a:ea typeface="+mn-ea"/>
                        </a:rPr>
                        <a:t>多数の調査員が必要な場合、調査員の募集、教育の期間も必要</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84071256"/>
                  </a:ext>
                </a:extLst>
              </a:tr>
              <a:tr h="370840">
                <a:tc>
                  <a:txBody>
                    <a:bodyPr/>
                    <a:lstStyle/>
                    <a:p>
                      <a:pPr algn="ctr"/>
                      <a:r>
                        <a:rPr kumimoji="1" lang="ja-JP" altLang="en-US" sz="1200" b="1" dirty="0">
                          <a:latin typeface="+mn-ea"/>
                          <a:ea typeface="+mn-ea"/>
                        </a:rPr>
                        <a:t>データ処理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r>
                        <a:rPr kumimoji="1" lang="ja-JP" altLang="en-US" sz="1200" dirty="0">
                          <a:latin typeface="+mn-ea"/>
                          <a:ea typeface="+mn-ea"/>
                        </a:rPr>
                        <a:t>データ点検、入力の所要期間を見込む</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08952147"/>
                  </a:ext>
                </a:extLst>
              </a:tr>
              <a:tr h="370840">
                <a:tc>
                  <a:txBody>
                    <a:bodyPr/>
                    <a:lstStyle/>
                    <a:p>
                      <a:pPr algn="ctr"/>
                      <a:r>
                        <a:rPr kumimoji="1" lang="ja-JP" altLang="en-US" sz="1200" b="1" dirty="0">
                          <a:latin typeface="+mn-ea"/>
                          <a:ea typeface="+mn-ea"/>
                        </a:rPr>
                        <a:t>自由回答の量</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r>
                        <a:rPr kumimoji="1" lang="ja-JP" altLang="en-US" sz="1200" dirty="0">
                          <a:latin typeface="+mn-ea"/>
                          <a:ea typeface="+mn-ea"/>
                        </a:rPr>
                        <a:t>多くの自由回答を整理・集計する場合、集計所要期間が長くなる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42950385"/>
                  </a:ext>
                </a:extLst>
              </a:tr>
              <a:tr h="370840">
                <a:tc>
                  <a:txBody>
                    <a:bodyPr/>
                    <a:lstStyle/>
                    <a:p>
                      <a:pPr algn="ctr"/>
                      <a:r>
                        <a:rPr kumimoji="1" lang="ja-JP" altLang="en-US" sz="1200" b="1" dirty="0">
                          <a:latin typeface="+mn-ea"/>
                          <a:ea typeface="+mn-ea"/>
                        </a:rPr>
                        <a:t>解析の有無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r>
                        <a:rPr kumimoji="1" lang="ja-JP" altLang="en-US" sz="1200" dirty="0">
                          <a:latin typeface="+mn-ea"/>
                          <a:ea typeface="+mn-ea"/>
                        </a:rPr>
                        <a:t>複雑な統計解析（多変量分析）をする場合、期間がさらに必要</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33896679"/>
                  </a:ext>
                </a:extLst>
              </a:tr>
            </a:tbl>
          </a:graphicData>
        </a:graphic>
      </p:graphicFrame>
      <p:sp>
        <p:nvSpPr>
          <p:cNvPr id="12" name="テキスト ボックス 11">
            <a:extLst>
              <a:ext uri="{FF2B5EF4-FFF2-40B4-BE49-F238E27FC236}">
                <a16:creationId xmlns:a16="http://schemas.microsoft.com/office/drawing/2014/main" id="{6217D7D3-48F7-4E77-BE75-20BD9B7109CD}"/>
              </a:ext>
            </a:extLst>
          </p:cNvPr>
          <p:cNvSpPr txBox="1"/>
          <p:nvPr/>
        </p:nvSpPr>
        <p:spPr>
          <a:xfrm>
            <a:off x="1115616" y="1667633"/>
            <a:ext cx="2160240" cy="338554"/>
          </a:xfrm>
          <a:prstGeom prst="rect">
            <a:avLst/>
          </a:prstGeom>
          <a:noFill/>
        </p:spPr>
        <p:txBody>
          <a:bodyPr wrap="square">
            <a:spAutoFit/>
          </a:bodyPr>
          <a:lstStyle/>
          <a:p>
            <a:pPr algn="l"/>
            <a:r>
              <a:rPr lang="ja-JP" altLang="en-US" sz="1600" b="1" dirty="0">
                <a:latin typeface="+mj-ea"/>
                <a:ea typeface="+mj-ea"/>
              </a:rPr>
              <a:t>調査期間を決める要素</a:t>
            </a:r>
            <a:endParaRPr lang="en-US" altLang="ja-JP" sz="1600" b="1" dirty="0">
              <a:latin typeface="+mj-ea"/>
              <a:ea typeface="+mj-ea"/>
            </a:endParaRPr>
          </a:p>
        </p:txBody>
      </p:sp>
    </p:spTree>
    <p:extLst>
      <p:ext uri="{BB962C8B-B14F-4D97-AF65-F5344CB8AC3E}">
        <p14:creationId xmlns:p14="http://schemas.microsoft.com/office/powerpoint/2010/main" val="12786906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31</a:t>
            </a:fld>
            <a:endParaRPr lang="en-US" altLang="ja-JP" dirty="0"/>
          </a:p>
        </p:txBody>
      </p:sp>
      <p:sp>
        <p:nvSpPr>
          <p:cNvPr id="8" name="正方形/長方形 7">
            <a:extLst>
              <a:ext uri="{FF2B5EF4-FFF2-40B4-BE49-F238E27FC236}">
                <a16:creationId xmlns:a16="http://schemas.microsoft.com/office/drawing/2014/main" id="{8DBAA3B9-270C-48E0-98D4-6D31634B367E}"/>
              </a:ext>
            </a:extLst>
          </p:cNvPr>
          <p:cNvSpPr/>
          <p:nvPr/>
        </p:nvSpPr>
        <p:spPr>
          <a:xfrm>
            <a:off x="179510" y="764705"/>
            <a:ext cx="4824537"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アンケート票作成の手順</a:t>
            </a:r>
          </a:p>
        </p:txBody>
      </p:sp>
      <p:sp>
        <p:nvSpPr>
          <p:cNvPr id="18" name="テキスト ボックス 17">
            <a:extLst>
              <a:ext uri="{FF2B5EF4-FFF2-40B4-BE49-F238E27FC236}">
                <a16:creationId xmlns:a16="http://schemas.microsoft.com/office/drawing/2014/main" id="{F74BAD0C-9484-4D38-BA63-1F878F9F48E7}"/>
              </a:ext>
            </a:extLst>
          </p:cNvPr>
          <p:cNvSpPr txBox="1"/>
          <p:nvPr/>
        </p:nvSpPr>
        <p:spPr>
          <a:xfrm>
            <a:off x="179510" y="1298301"/>
            <a:ext cx="8784978" cy="369332"/>
          </a:xfrm>
          <a:prstGeom prst="rect">
            <a:avLst/>
          </a:prstGeom>
          <a:noFill/>
        </p:spPr>
        <p:txBody>
          <a:bodyPr wrap="square">
            <a:spAutoFit/>
          </a:bodyPr>
          <a:lstStyle/>
          <a:p>
            <a:pPr algn="l"/>
            <a:r>
              <a:rPr lang="ja-JP" altLang="en-US" dirty="0">
                <a:latin typeface="+mj-ea"/>
                <a:ea typeface="+mj-ea"/>
              </a:rPr>
              <a:t>アンケート票は、協力をお願いするあいさつ部、質問本体部、対象者特性部の</a:t>
            </a:r>
            <a:r>
              <a:rPr lang="en-US" altLang="ja-JP" dirty="0">
                <a:latin typeface="+mj-ea"/>
                <a:ea typeface="+mj-ea"/>
              </a:rPr>
              <a:t>3</a:t>
            </a:r>
            <a:r>
              <a:rPr lang="ja-JP" altLang="en-US" dirty="0">
                <a:latin typeface="+mj-ea"/>
                <a:ea typeface="+mj-ea"/>
              </a:rPr>
              <a:t>部で構成します。</a:t>
            </a:r>
            <a:endParaRPr lang="en-US" altLang="ja-JP" dirty="0">
              <a:latin typeface="+mj-ea"/>
              <a:ea typeface="+mj-ea"/>
            </a:endParaRPr>
          </a:p>
        </p:txBody>
      </p:sp>
      <p:pic>
        <p:nvPicPr>
          <p:cNvPr id="13" name="図 12">
            <a:extLst>
              <a:ext uri="{FF2B5EF4-FFF2-40B4-BE49-F238E27FC236}">
                <a16:creationId xmlns:a16="http://schemas.microsoft.com/office/drawing/2014/main" id="{AFD9D306-3906-49DA-8924-8E51C53AECB3}"/>
              </a:ext>
            </a:extLst>
          </p:cNvPr>
          <p:cNvPicPr>
            <a:picLocks noChangeAspect="1"/>
          </p:cNvPicPr>
          <p:nvPr/>
        </p:nvPicPr>
        <p:blipFill rotWithShape="1">
          <a:blip r:embed="rId3"/>
          <a:srcRect t="12836" r="85937"/>
          <a:stretch/>
        </p:blipFill>
        <p:spPr>
          <a:xfrm>
            <a:off x="179510" y="2097314"/>
            <a:ext cx="643252" cy="4112327"/>
          </a:xfrm>
          <a:prstGeom prst="rect">
            <a:avLst/>
          </a:prstGeom>
        </p:spPr>
      </p:pic>
      <p:graphicFrame>
        <p:nvGraphicFramePr>
          <p:cNvPr id="5" name="表 6">
            <a:extLst>
              <a:ext uri="{FF2B5EF4-FFF2-40B4-BE49-F238E27FC236}">
                <a16:creationId xmlns:a16="http://schemas.microsoft.com/office/drawing/2014/main" id="{0B5DF8E3-437A-45A8-A694-0DAB46407844}"/>
              </a:ext>
            </a:extLst>
          </p:cNvPr>
          <p:cNvGraphicFramePr>
            <a:graphicFrameLocks noGrp="1"/>
          </p:cNvGraphicFramePr>
          <p:nvPr>
            <p:extLst>
              <p:ext uri="{D42A27DB-BD31-4B8C-83A1-F6EECF244321}">
                <p14:modId xmlns:p14="http://schemas.microsoft.com/office/powerpoint/2010/main" val="2613827698"/>
              </p:ext>
            </p:extLst>
          </p:nvPr>
        </p:nvGraphicFramePr>
        <p:xfrm>
          <a:off x="1190501" y="2069760"/>
          <a:ext cx="7774958" cy="253916"/>
        </p:xfrm>
        <a:graphic>
          <a:graphicData uri="http://schemas.openxmlformats.org/drawingml/2006/table">
            <a:tbl>
              <a:tblPr firstRow="1" bandRow="1">
                <a:tableStyleId>{F5AB1C69-6EDB-4FF4-983F-18BD219EF322}</a:tableStyleId>
              </a:tblPr>
              <a:tblGrid>
                <a:gridCol w="2518374">
                  <a:extLst>
                    <a:ext uri="{9D8B030D-6E8A-4147-A177-3AD203B41FA5}">
                      <a16:colId xmlns:a16="http://schemas.microsoft.com/office/drawing/2014/main" val="2668228316"/>
                    </a:ext>
                  </a:extLst>
                </a:gridCol>
                <a:gridCol w="5256584">
                  <a:extLst>
                    <a:ext uri="{9D8B030D-6E8A-4147-A177-3AD203B41FA5}">
                      <a16:colId xmlns:a16="http://schemas.microsoft.com/office/drawing/2014/main" val="3550292099"/>
                    </a:ext>
                  </a:extLst>
                </a:gridCol>
              </a:tblGrid>
              <a:tr h="25391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tx1"/>
                          </a:solidFill>
                          <a:latin typeface="+mj-ea"/>
                          <a:ea typeface="+mn-ea"/>
                          <a:cs typeface="+mn-cs"/>
                        </a:rPr>
                        <a:t>質問順の案作成</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r>
                        <a:rPr kumimoji="1" lang="ja-JP" altLang="en-US" sz="1050" b="0" dirty="0">
                          <a:solidFill>
                            <a:schemeClr val="tx1"/>
                          </a:solidFill>
                        </a:rPr>
                        <a:t>質問の流れをわかりやすく、答えやすい質問を先に、重要な質問はなるべき前に</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56591709"/>
                  </a:ext>
                </a:extLst>
              </a:tr>
            </a:tbl>
          </a:graphicData>
        </a:graphic>
      </p:graphicFrame>
      <p:graphicFrame>
        <p:nvGraphicFramePr>
          <p:cNvPr id="37" name="表 6">
            <a:extLst>
              <a:ext uri="{FF2B5EF4-FFF2-40B4-BE49-F238E27FC236}">
                <a16:creationId xmlns:a16="http://schemas.microsoft.com/office/drawing/2014/main" id="{6E094B49-8F71-4477-8B11-0F34C632B6E0}"/>
              </a:ext>
            </a:extLst>
          </p:cNvPr>
          <p:cNvGraphicFramePr>
            <a:graphicFrameLocks noGrp="1"/>
          </p:cNvGraphicFramePr>
          <p:nvPr>
            <p:extLst>
              <p:ext uri="{D42A27DB-BD31-4B8C-83A1-F6EECF244321}">
                <p14:modId xmlns:p14="http://schemas.microsoft.com/office/powerpoint/2010/main" val="1471053048"/>
              </p:ext>
            </p:extLst>
          </p:nvPr>
        </p:nvGraphicFramePr>
        <p:xfrm>
          <a:off x="1189530" y="2427773"/>
          <a:ext cx="7774958" cy="411480"/>
        </p:xfrm>
        <a:graphic>
          <a:graphicData uri="http://schemas.openxmlformats.org/drawingml/2006/table">
            <a:tbl>
              <a:tblPr firstRow="1" bandRow="1">
                <a:tableStyleId>{F5AB1C69-6EDB-4FF4-983F-18BD219EF322}</a:tableStyleId>
              </a:tblPr>
              <a:tblGrid>
                <a:gridCol w="2518374">
                  <a:extLst>
                    <a:ext uri="{9D8B030D-6E8A-4147-A177-3AD203B41FA5}">
                      <a16:colId xmlns:a16="http://schemas.microsoft.com/office/drawing/2014/main" val="2668228316"/>
                    </a:ext>
                  </a:extLst>
                </a:gridCol>
                <a:gridCol w="5256584">
                  <a:extLst>
                    <a:ext uri="{9D8B030D-6E8A-4147-A177-3AD203B41FA5}">
                      <a16:colId xmlns:a16="http://schemas.microsoft.com/office/drawing/2014/main" val="3550292099"/>
                    </a:ext>
                  </a:extLst>
                </a:gridCol>
              </a:tblGrid>
              <a:tr h="253916">
                <a:tc>
                  <a:txBody>
                    <a:bodyPr/>
                    <a:lstStyle/>
                    <a:p>
                      <a:pPr algn="ctr"/>
                      <a:r>
                        <a:rPr kumimoji="1" lang="ja-JP" altLang="en-US" sz="1050" b="1" kern="1200" dirty="0">
                          <a:solidFill>
                            <a:schemeClr val="tx1"/>
                          </a:solidFill>
                          <a:latin typeface="+mj-ea"/>
                          <a:ea typeface="+mn-ea"/>
                          <a:cs typeface="+mn-cs"/>
                        </a:rPr>
                        <a:t>各質問の質問方法、回答方法決定</a:t>
                      </a:r>
                      <a:endParaRPr kumimoji="1" lang="en-US" altLang="ja-JP" sz="1050" b="1" kern="1200" dirty="0">
                        <a:solidFill>
                          <a:schemeClr val="tx1"/>
                        </a:solidFill>
                        <a:latin typeface="+mj-ea"/>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r>
                        <a:rPr kumimoji="1" lang="ja-JP" altLang="en-US" sz="1050" b="0" dirty="0">
                          <a:solidFill>
                            <a:schemeClr val="tx1"/>
                          </a:solidFill>
                        </a:rPr>
                        <a:t>質問内容に応じて、</a:t>
                      </a:r>
                      <a:endParaRPr kumimoji="1" lang="en-US" altLang="ja-JP" sz="1050" b="0" dirty="0">
                        <a:solidFill>
                          <a:schemeClr val="tx1"/>
                        </a:solidFill>
                      </a:endParaRPr>
                    </a:p>
                    <a:p>
                      <a:r>
                        <a:rPr kumimoji="1" lang="ja-JP" altLang="en-US" sz="1050" b="0" dirty="0">
                          <a:solidFill>
                            <a:schemeClr val="tx1"/>
                          </a:solidFill>
                        </a:rPr>
                        <a:t>回答カテゴリーの有無、回答カテゴリーの種類（尺度）、答えの数、答えの形式等を決める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56591709"/>
                  </a:ext>
                </a:extLst>
              </a:tr>
            </a:tbl>
          </a:graphicData>
        </a:graphic>
      </p:graphicFrame>
      <p:graphicFrame>
        <p:nvGraphicFramePr>
          <p:cNvPr id="38" name="表 6">
            <a:extLst>
              <a:ext uri="{FF2B5EF4-FFF2-40B4-BE49-F238E27FC236}">
                <a16:creationId xmlns:a16="http://schemas.microsoft.com/office/drawing/2014/main" id="{039F6D51-7D53-43B2-B611-707B432E04A0}"/>
              </a:ext>
            </a:extLst>
          </p:cNvPr>
          <p:cNvGraphicFramePr>
            <a:graphicFrameLocks noGrp="1"/>
          </p:cNvGraphicFramePr>
          <p:nvPr>
            <p:extLst>
              <p:ext uri="{D42A27DB-BD31-4B8C-83A1-F6EECF244321}">
                <p14:modId xmlns:p14="http://schemas.microsoft.com/office/powerpoint/2010/main" val="1448488280"/>
              </p:ext>
            </p:extLst>
          </p:nvPr>
        </p:nvGraphicFramePr>
        <p:xfrm>
          <a:off x="1187624" y="1667633"/>
          <a:ext cx="7774958" cy="312118"/>
        </p:xfrm>
        <a:graphic>
          <a:graphicData uri="http://schemas.openxmlformats.org/drawingml/2006/table">
            <a:tbl>
              <a:tblPr firstRow="1" bandRow="1">
                <a:tableStyleId>{F5AB1C69-6EDB-4FF4-983F-18BD219EF322}</a:tableStyleId>
              </a:tblPr>
              <a:tblGrid>
                <a:gridCol w="2518374">
                  <a:extLst>
                    <a:ext uri="{9D8B030D-6E8A-4147-A177-3AD203B41FA5}">
                      <a16:colId xmlns:a16="http://schemas.microsoft.com/office/drawing/2014/main" val="2668228316"/>
                    </a:ext>
                  </a:extLst>
                </a:gridCol>
                <a:gridCol w="5256584">
                  <a:extLst>
                    <a:ext uri="{9D8B030D-6E8A-4147-A177-3AD203B41FA5}">
                      <a16:colId xmlns:a16="http://schemas.microsoft.com/office/drawing/2014/main" val="3550292099"/>
                    </a:ext>
                  </a:extLst>
                </a:gridCol>
              </a:tblGrid>
              <a:tr h="31211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solidFill>
                          <a:latin typeface="+mj-ea"/>
                          <a:ea typeface="+mn-ea"/>
                          <a:cs typeface="+mn-cs"/>
                        </a:rPr>
                        <a:t>アンケート票の作成手順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kumimoji="1" lang="ja-JP" altLang="en-US" sz="1400" b="1" dirty="0">
                          <a:solidFill>
                            <a:schemeClr val="tx1"/>
                          </a:solidFill>
                        </a:rPr>
                        <a:t>アンケート票を作成する際のポイント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56591709"/>
                  </a:ext>
                </a:extLst>
              </a:tr>
            </a:tbl>
          </a:graphicData>
        </a:graphic>
      </p:graphicFrame>
      <p:graphicFrame>
        <p:nvGraphicFramePr>
          <p:cNvPr id="39" name="表 6">
            <a:extLst>
              <a:ext uri="{FF2B5EF4-FFF2-40B4-BE49-F238E27FC236}">
                <a16:creationId xmlns:a16="http://schemas.microsoft.com/office/drawing/2014/main" id="{3989C59B-6CA4-402E-9DF1-0D2CD7EA0E78}"/>
              </a:ext>
            </a:extLst>
          </p:cNvPr>
          <p:cNvGraphicFramePr>
            <a:graphicFrameLocks noGrp="1"/>
          </p:cNvGraphicFramePr>
          <p:nvPr>
            <p:extLst>
              <p:ext uri="{D42A27DB-BD31-4B8C-83A1-F6EECF244321}">
                <p14:modId xmlns:p14="http://schemas.microsoft.com/office/powerpoint/2010/main" val="892875188"/>
              </p:ext>
            </p:extLst>
          </p:nvPr>
        </p:nvGraphicFramePr>
        <p:xfrm>
          <a:off x="1187624" y="2943519"/>
          <a:ext cx="7774958" cy="253916"/>
        </p:xfrm>
        <a:graphic>
          <a:graphicData uri="http://schemas.openxmlformats.org/drawingml/2006/table">
            <a:tbl>
              <a:tblPr firstRow="1" bandRow="1">
                <a:tableStyleId>{F5AB1C69-6EDB-4FF4-983F-18BD219EF322}</a:tableStyleId>
              </a:tblPr>
              <a:tblGrid>
                <a:gridCol w="2518374">
                  <a:extLst>
                    <a:ext uri="{9D8B030D-6E8A-4147-A177-3AD203B41FA5}">
                      <a16:colId xmlns:a16="http://schemas.microsoft.com/office/drawing/2014/main" val="2668228316"/>
                    </a:ext>
                  </a:extLst>
                </a:gridCol>
                <a:gridCol w="5256584">
                  <a:extLst>
                    <a:ext uri="{9D8B030D-6E8A-4147-A177-3AD203B41FA5}">
                      <a16:colId xmlns:a16="http://schemas.microsoft.com/office/drawing/2014/main" val="3550292099"/>
                    </a:ext>
                  </a:extLst>
                </a:gridCol>
              </a:tblGrid>
              <a:tr h="25391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tx1"/>
                          </a:solidFill>
                          <a:latin typeface="+mj-ea"/>
                          <a:ea typeface="+mn-ea"/>
                          <a:cs typeface="+mn-cs"/>
                        </a:rPr>
                        <a:t>言葉遣いを決める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r>
                        <a:rPr kumimoji="1" lang="ja-JP" altLang="en-US" sz="1050" b="0" dirty="0">
                          <a:solidFill>
                            <a:schemeClr val="tx1"/>
                          </a:solidFill>
                        </a:rPr>
                        <a:t>対象者、調査内容に応じた言葉遣い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56591709"/>
                  </a:ext>
                </a:extLst>
              </a:tr>
            </a:tbl>
          </a:graphicData>
        </a:graphic>
      </p:graphicFrame>
      <p:graphicFrame>
        <p:nvGraphicFramePr>
          <p:cNvPr id="40" name="表 6">
            <a:extLst>
              <a:ext uri="{FF2B5EF4-FFF2-40B4-BE49-F238E27FC236}">
                <a16:creationId xmlns:a16="http://schemas.microsoft.com/office/drawing/2014/main" id="{45471715-142B-498D-8B39-4E22BA860111}"/>
              </a:ext>
            </a:extLst>
          </p:cNvPr>
          <p:cNvGraphicFramePr>
            <a:graphicFrameLocks noGrp="1"/>
          </p:cNvGraphicFramePr>
          <p:nvPr>
            <p:extLst>
              <p:ext uri="{D42A27DB-BD31-4B8C-83A1-F6EECF244321}">
                <p14:modId xmlns:p14="http://schemas.microsoft.com/office/powerpoint/2010/main" val="1806565510"/>
              </p:ext>
            </p:extLst>
          </p:nvPr>
        </p:nvGraphicFramePr>
        <p:xfrm>
          <a:off x="1187035" y="3296426"/>
          <a:ext cx="7774958" cy="411480"/>
        </p:xfrm>
        <a:graphic>
          <a:graphicData uri="http://schemas.openxmlformats.org/drawingml/2006/table">
            <a:tbl>
              <a:tblPr firstRow="1" bandRow="1">
                <a:tableStyleId>{F5AB1C69-6EDB-4FF4-983F-18BD219EF322}</a:tableStyleId>
              </a:tblPr>
              <a:tblGrid>
                <a:gridCol w="2518374">
                  <a:extLst>
                    <a:ext uri="{9D8B030D-6E8A-4147-A177-3AD203B41FA5}">
                      <a16:colId xmlns:a16="http://schemas.microsoft.com/office/drawing/2014/main" val="2668228316"/>
                    </a:ext>
                  </a:extLst>
                </a:gridCol>
                <a:gridCol w="5256584">
                  <a:extLst>
                    <a:ext uri="{9D8B030D-6E8A-4147-A177-3AD203B41FA5}">
                      <a16:colId xmlns:a16="http://schemas.microsoft.com/office/drawing/2014/main" val="3550292099"/>
                    </a:ext>
                  </a:extLst>
                </a:gridCol>
              </a:tblGrid>
              <a:tr h="253916">
                <a:tc>
                  <a:txBody>
                    <a:bodyPr/>
                    <a:lstStyle/>
                    <a:p>
                      <a:pPr algn="ctr"/>
                      <a:r>
                        <a:rPr kumimoji="1" lang="ja-JP" altLang="en-US" sz="1050" b="1" kern="1200" dirty="0">
                          <a:solidFill>
                            <a:schemeClr val="tx1"/>
                          </a:solidFill>
                          <a:latin typeface="+mj-ea"/>
                          <a:ea typeface="+mn-ea"/>
                          <a:cs typeface="+mn-cs"/>
                        </a:rPr>
                        <a:t>各質問の回答カテゴリー案作成</a:t>
                      </a:r>
                      <a:endParaRPr kumimoji="1" lang="en-US" altLang="ja-JP" sz="1050" b="1" kern="1200" dirty="0">
                        <a:solidFill>
                          <a:schemeClr val="tx1"/>
                        </a:solidFill>
                        <a:latin typeface="+mj-ea"/>
                        <a:ea typeface="+mn-ea"/>
                        <a:cs typeface="+mn-cs"/>
                      </a:endParaRPr>
                    </a:p>
                    <a:p>
                      <a:pPr algn="ctr"/>
                      <a:r>
                        <a:rPr kumimoji="1" lang="ja-JP" altLang="en-US" sz="1050" b="1" kern="1200" dirty="0">
                          <a:solidFill>
                            <a:schemeClr val="tx1"/>
                          </a:solidFill>
                          <a:latin typeface="+mj-ea"/>
                          <a:ea typeface="+mn-ea"/>
                          <a:cs typeface="+mn-cs"/>
                        </a:rPr>
                        <a:t>及び質問文作成</a:t>
                      </a:r>
                      <a:endParaRPr kumimoji="1" lang="en-US" altLang="ja-JP" sz="1050" b="1" kern="1200" dirty="0">
                        <a:solidFill>
                          <a:schemeClr val="tx1"/>
                        </a:solidFill>
                        <a:latin typeface="+mj-ea"/>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r>
                        <a:rPr kumimoji="1" lang="ja-JP" altLang="en-US" sz="1050" b="0" dirty="0">
                          <a:solidFill>
                            <a:schemeClr val="tx1"/>
                          </a:solidFill>
                        </a:rPr>
                        <a:t>明瞭簡潔。誘導質問に注意</a:t>
                      </a:r>
                      <a:endParaRPr kumimoji="1" lang="en-US" altLang="ja-JP" sz="1050" b="0" dirty="0">
                        <a:solidFill>
                          <a:schemeClr val="tx1"/>
                        </a:solidFill>
                      </a:endParaRPr>
                    </a:p>
                    <a:p>
                      <a:r>
                        <a:rPr kumimoji="1" lang="ja-JP" altLang="en-US" sz="1050" b="0" dirty="0">
                          <a:solidFill>
                            <a:schemeClr val="tx1"/>
                          </a:solidFill>
                        </a:rPr>
                        <a:t>１質問に複数質問が入らないように注意</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56591709"/>
                  </a:ext>
                </a:extLst>
              </a:tr>
            </a:tbl>
          </a:graphicData>
        </a:graphic>
      </p:graphicFrame>
      <p:graphicFrame>
        <p:nvGraphicFramePr>
          <p:cNvPr id="41" name="表 6">
            <a:extLst>
              <a:ext uri="{FF2B5EF4-FFF2-40B4-BE49-F238E27FC236}">
                <a16:creationId xmlns:a16="http://schemas.microsoft.com/office/drawing/2014/main" id="{0E4498ED-BFDA-495D-8524-1641051006E8}"/>
              </a:ext>
            </a:extLst>
          </p:cNvPr>
          <p:cNvGraphicFramePr>
            <a:graphicFrameLocks noGrp="1"/>
          </p:cNvGraphicFramePr>
          <p:nvPr>
            <p:extLst>
              <p:ext uri="{D42A27DB-BD31-4B8C-83A1-F6EECF244321}">
                <p14:modId xmlns:p14="http://schemas.microsoft.com/office/powerpoint/2010/main" val="3483667591"/>
              </p:ext>
            </p:extLst>
          </p:nvPr>
        </p:nvGraphicFramePr>
        <p:xfrm>
          <a:off x="1187035" y="3811847"/>
          <a:ext cx="7774958" cy="411480"/>
        </p:xfrm>
        <a:graphic>
          <a:graphicData uri="http://schemas.openxmlformats.org/drawingml/2006/table">
            <a:tbl>
              <a:tblPr firstRow="1" bandRow="1">
                <a:tableStyleId>{F5AB1C69-6EDB-4FF4-983F-18BD219EF322}</a:tableStyleId>
              </a:tblPr>
              <a:tblGrid>
                <a:gridCol w="2518374">
                  <a:extLst>
                    <a:ext uri="{9D8B030D-6E8A-4147-A177-3AD203B41FA5}">
                      <a16:colId xmlns:a16="http://schemas.microsoft.com/office/drawing/2014/main" val="2668228316"/>
                    </a:ext>
                  </a:extLst>
                </a:gridCol>
                <a:gridCol w="5256584">
                  <a:extLst>
                    <a:ext uri="{9D8B030D-6E8A-4147-A177-3AD203B41FA5}">
                      <a16:colId xmlns:a16="http://schemas.microsoft.com/office/drawing/2014/main" val="3550292099"/>
                    </a:ext>
                  </a:extLst>
                </a:gridCol>
              </a:tblGrid>
              <a:tr h="253916">
                <a:tc>
                  <a:txBody>
                    <a:bodyPr/>
                    <a:lstStyle/>
                    <a:p>
                      <a:pPr algn="ctr"/>
                      <a:r>
                        <a:rPr kumimoji="1" lang="ja-JP" altLang="en-US" sz="1050" b="1" kern="1200" dirty="0">
                          <a:solidFill>
                            <a:schemeClr val="tx1"/>
                          </a:solidFill>
                          <a:latin typeface="+mj-ea"/>
                          <a:ea typeface="+mn-ea"/>
                          <a:cs typeface="+mn-cs"/>
                        </a:rPr>
                        <a:t>回答方法の指示文案作成</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r>
                        <a:rPr kumimoji="1" lang="ja-JP" altLang="en-US" sz="1050" b="0" dirty="0">
                          <a:solidFill>
                            <a:schemeClr val="tx1"/>
                          </a:solidFill>
                        </a:rPr>
                        <a:t>回答方法に応じて指示文を統一</a:t>
                      </a:r>
                      <a:endParaRPr kumimoji="1" lang="en-US" altLang="ja-JP" sz="1050" b="0" dirty="0">
                        <a:solidFill>
                          <a:schemeClr val="tx1"/>
                        </a:solidFill>
                      </a:endParaRPr>
                    </a:p>
                    <a:p>
                      <a:r>
                        <a:rPr kumimoji="1" lang="ja-JP" altLang="en-US" sz="1050" b="0" dirty="0">
                          <a:solidFill>
                            <a:schemeClr val="tx1"/>
                          </a:solidFill>
                        </a:rPr>
                        <a:t>（当てはまるもの一つに〇）（自由にお答えください）　など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56591709"/>
                  </a:ext>
                </a:extLst>
              </a:tr>
            </a:tbl>
          </a:graphicData>
        </a:graphic>
      </p:graphicFrame>
      <p:graphicFrame>
        <p:nvGraphicFramePr>
          <p:cNvPr id="42" name="表 6">
            <a:extLst>
              <a:ext uri="{FF2B5EF4-FFF2-40B4-BE49-F238E27FC236}">
                <a16:creationId xmlns:a16="http://schemas.microsoft.com/office/drawing/2014/main" id="{E49DFEA9-4282-4407-B1E7-18BFED019232}"/>
              </a:ext>
            </a:extLst>
          </p:cNvPr>
          <p:cNvGraphicFramePr>
            <a:graphicFrameLocks noGrp="1"/>
          </p:cNvGraphicFramePr>
          <p:nvPr>
            <p:extLst>
              <p:ext uri="{D42A27DB-BD31-4B8C-83A1-F6EECF244321}">
                <p14:modId xmlns:p14="http://schemas.microsoft.com/office/powerpoint/2010/main" val="459855212"/>
              </p:ext>
            </p:extLst>
          </p:nvPr>
        </p:nvGraphicFramePr>
        <p:xfrm>
          <a:off x="1187035" y="4327268"/>
          <a:ext cx="7774958" cy="411480"/>
        </p:xfrm>
        <a:graphic>
          <a:graphicData uri="http://schemas.openxmlformats.org/drawingml/2006/table">
            <a:tbl>
              <a:tblPr firstRow="1" bandRow="1">
                <a:tableStyleId>{F5AB1C69-6EDB-4FF4-983F-18BD219EF322}</a:tableStyleId>
              </a:tblPr>
              <a:tblGrid>
                <a:gridCol w="2518374">
                  <a:extLst>
                    <a:ext uri="{9D8B030D-6E8A-4147-A177-3AD203B41FA5}">
                      <a16:colId xmlns:a16="http://schemas.microsoft.com/office/drawing/2014/main" val="2668228316"/>
                    </a:ext>
                  </a:extLst>
                </a:gridCol>
                <a:gridCol w="5256584">
                  <a:extLst>
                    <a:ext uri="{9D8B030D-6E8A-4147-A177-3AD203B41FA5}">
                      <a16:colId xmlns:a16="http://schemas.microsoft.com/office/drawing/2014/main" val="3550292099"/>
                    </a:ext>
                  </a:extLst>
                </a:gridCol>
              </a:tblGrid>
              <a:tr h="253916">
                <a:tc>
                  <a:txBody>
                    <a:bodyPr/>
                    <a:lstStyle/>
                    <a:p>
                      <a:pPr algn="ctr"/>
                      <a:r>
                        <a:rPr kumimoji="1" lang="ja-JP" altLang="en-US" sz="1050" b="1" kern="1200" dirty="0">
                          <a:solidFill>
                            <a:schemeClr val="tx1"/>
                          </a:solidFill>
                          <a:latin typeface="+mj-ea"/>
                          <a:ea typeface="+mn-ea"/>
                          <a:cs typeface="+mn-cs"/>
                        </a:rPr>
                        <a:t>レイアウト案作成</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r>
                        <a:rPr kumimoji="1" lang="ja-JP" altLang="en-US" sz="1050" b="0" dirty="0">
                          <a:solidFill>
                            <a:schemeClr val="tx1"/>
                          </a:solidFill>
                        </a:rPr>
                        <a:t>調査ボリュームの調整</a:t>
                      </a:r>
                      <a:endParaRPr kumimoji="1" lang="en-US" altLang="ja-JP" sz="1050" b="0" dirty="0">
                        <a:solidFill>
                          <a:schemeClr val="tx1"/>
                        </a:solidFill>
                      </a:endParaRPr>
                    </a:p>
                    <a:p>
                      <a:r>
                        <a:rPr kumimoji="1" lang="ja-JP" altLang="en-US" sz="1050" b="0" dirty="0">
                          <a:solidFill>
                            <a:schemeClr val="tx1"/>
                          </a:solidFill>
                        </a:rPr>
                        <a:t>用紙サイズ、縦書き、横書き、罫線囲み、イラスト挿入　など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56591709"/>
                  </a:ext>
                </a:extLst>
              </a:tr>
            </a:tbl>
          </a:graphicData>
        </a:graphic>
      </p:graphicFrame>
      <p:graphicFrame>
        <p:nvGraphicFramePr>
          <p:cNvPr id="43" name="表 6">
            <a:extLst>
              <a:ext uri="{FF2B5EF4-FFF2-40B4-BE49-F238E27FC236}">
                <a16:creationId xmlns:a16="http://schemas.microsoft.com/office/drawing/2014/main" id="{76309BAC-0FD4-46BA-A1FA-A3E7FE5E28A2}"/>
              </a:ext>
            </a:extLst>
          </p:cNvPr>
          <p:cNvGraphicFramePr>
            <a:graphicFrameLocks noGrp="1"/>
          </p:cNvGraphicFramePr>
          <p:nvPr>
            <p:extLst>
              <p:ext uri="{D42A27DB-BD31-4B8C-83A1-F6EECF244321}">
                <p14:modId xmlns:p14="http://schemas.microsoft.com/office/powerpoint/2010/main" val="1560148794"/>
              </p:ext>
            </p:extLst>
          </p:nvPr>
        </p:nvGraphicFramePr>
        <p:xfrm>
          <a:off x="1192656" y="4845955"/>
          <a:ext cx="7774958" cy="253916"/>
        </p:xfrm>
        <a:graphic>
          <a:graphicData uri="http://schemas.openxmlformats.org/drawingml/2006/table">
            <a:tbl>
              <a:tblPr firstRow="1" bandRow="1">
                <a:tableStyleId>{F5AB1C69-6EDB-4FF4-983F-18BD219EF322}</a:tableStyleId>
              </a:tblPr>
              <a:tblGrid>
                <a:gridCol w="2518374">
                  <a:extLst>
                    <a:ext uri="{9D8B030D-6E8A-4147-A177-3AD203B41FA5}">
                      <a16:colId xmlns:a16="http://schemas.microsoft.com/office/drawing/2014/main" val="2668228316"/>
                    </a:ext>
                  </a:extLst>
                </a:gridCol>
                <a:gridCol w="5256584">
                  <a:extLst>
                    <a:ext uri="{9D8B030D-6E8A-4147-A177-3AD203B41FA5}">
                      <a16:colId xmlns:a16="http://schemas.microsoft.com/office/drawing/2014/main" val="3550292099"/>
                    </a:ext>
                  </a:extLst>
                </a:gridCol>
              </a:tblGrid>
              <a:tr h="25391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tx1"/>
                          </a:solidFill>
                          <a:latin typeface="+mj-ea"/>
                          <a:ea typeface="+mn-ea"/>
                          <a:cs typeface="+mn-cs"/>
                        </a:rPr>
                        <a:t>挨拶状（調査依頼状）作成</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r>
                        <a:rPr kumimoji="1" lang="ja-JP" altLang="en-US" sz="1050" b="0" dirty="0">
                          <a:solidFill>
                            <a:schemeClr val="tx1"/>
                          </a:solidFill>
                        </a:rPr>
                        <a:t>対象者の立場で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56591709"/>
                  </a:ext>
                </a:extLst>
              </a:tr>
            </a:tbl>
          </a:graphicData>
        </a:graphic>
      </p:graphicFrame>
      <p:graphicFrame>
        <p:nvGraphicFramePr>
          <p:cNvPr id="44" name="表 6">
            <a:extLst>
              <a:ext uri="{FF2B5EF4-FFF2-40B4-BE49-F238E27FC236}">
                <a16:creationId xmlns:a16="http://schemas.microsoft.com/office/drawing/2014/main" id="{F8DE024F-DAF3-4CE3-BBC3-5D1FBF379548}"/>
              </a:ext>
            </a:extLst>
          </p:cNvPr>
          <p:cNvGraphicFramePr>
            <a:graphicFrameLocks noGrp="1"/>
          </p:cNvGraphicFramePr>
          <p:nvPr>
            <p:extLst>
              <p:ext uri="{D42A27DB-BD31-4B8C-83A1-F6EECF244321}">
                <p14:modId xmlns:p14="http://schemas.microsoft.com/office/powerpoint/2010/main" val="3258286041"/>
              </p:ext>
            </p:extLst>
          </p:nvPr>
        </p:nvGraphicFramePr>
        <p:xfrm>
          <a:off x="1187035" y="5204137"/>
          <a:ext cx="7774958" cy="253916"/>
        </p:xfrm>
        <a:graphic>
          <a:graphicData uri="http://schemas.openxmlformats.org/drawingml/2006/table">
            <a:tbl>
              <a:tblPr firstRow="1" bandRow="1">
                <a:tableStyleId>{F5AB1C69-6EDB-4FF4-983F-18BD219EF322}</a:tableStyleId>
              </a:tblPr>
              <a:tblGrid>
                <a:gridCol w="2518374">
                  <a:extLst>
                    <a:ext uri="{9D8B030D-6E8A-4147-A177-3AD203B41FA5}">
                      <a16:colId xmlns:a16="http://schemas.microsoft.com/office/drawing/2014/main" val="2668228316"/>
                    </a:ext>
                  </a:extLst>
                </a:gridCol>
                <a:gridCol w="5256584">
                  <a:extLst>
                    <a:ext uri="{9D8B030D-6E8A-4147-A177-3AD203B41FA5}">
                      <a16:colId xmlns:a16="http://schemas.microsoft.com/office/drawing/2014/main" val="3550292099"/>
                    </a:ext>
                  </a:extLst>
                </a:gridCol>
              </a:tblGrid>
              <a:tr h="25391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tx1"/>
                          </a:solidFill>
                          <a:latin typeface="+mj-ea"/>
                          <a:ea typeface="+mn-ea"/>
                          <a:cs typeface="+mn-cs"/>
                        </a:rPr>
                        <a:t>プリテスト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r>
                        <a:rPr kumimoji="1" lang="ja-JP" altLang="en-US" sz="1050" b="0" dirty="0">
                          <a:solidFill>
                            <a:schemeClr val="tx1"/>
                          </a:solidFill>
                        </a:rPr>
                        <a:t>アンケート（案）を用いて、内部で実査を行い、問題点をチェック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56591709"/>
                  </a:ext>
                </a:extLst>
              </a:tr>
            </a:tbl>
          </a:graphicData>
        </a:graphic>
      </p:graphicFrame>
      <p:graphicFrame>
        <p:nvGraphicFramePr>
          <p:cNvPr id="45" name="表 6">
            <a:extLst>
              <a:ext uri="{FF2B5EF4-FFF2-40B4-BE49-F238E27FC236}">
                <a16:creationId xmlns:a16="http://schemas.microsoft.com/office/drawing/2014/main" id="{51D4DF85-816B-495F-8A4D-DD77902A77CB}"/>
              </a:ext>
            </a:extLst>
          </p:cNvPr>
          <p:cNvGraphicFramePr>
            <a:graphicFrameLocks noGrp="1"/>
          </p:cNvGraphicFramePr>
          <p:nvPr>
            <p:extLst>
              <p:ext uri="{D42A27DB-BD31-4B8C-83A1-F6EECF244321}">
                <p14:modId xmlns:p14="http://schemas.microsoft.com/office/powerpoint/2010/main" val="3627915497"/>
              </p:ext>
            </p:extLst>
          </p:nvPr>
        </p:nvGraphicFramePr>
        <p:xfrm>
          <a:off x="1187035" y="5562319"/>
          <a:ext cx="2518374" cy="253916"/>
        </p:xfrm>
        <a:graphic>
          <a:graphicData uri="http://schemas.openxmlformats.org/drawingml/2006/table">
            <a:tbl>
              <a:tblPr firstRow="1" bandRow="1">
                <a:tableStyleId>{F5AB1C69-6EDB-4FF4-983F-18BD219EF322}</a:tableStyleId>
              </a:tblPr>
              <a:tblGrid>
                <a:gridCol w="2518374">
                  <a:extLst>
                    <a:ext uri="{9D8B030D-6E8A-4147-A177-3AD203B41FA5}">
                      <a16:colId xmlns:a16="http://schemas.microsoft.com/office/drawing/2014/main" val="2668228316"/>
                    </a:ext>
                  </a:extLst>
                </a:gridCol>
              </a:tblGrid>
              <a:tr h="253916">
                <a:tc>
                  <a:txBody>
                    <a:bodyPr/>
                    <a:lstStyle/>
                    <a:p>
                      <a:pPr algn="ctr"/>
                      <a:r>
                        <a:rPr kumimoji="1" lang="ja-JP" altLang="en-US" sz="1050" b="1" kern="1200" dirty="0">
                          <a:solidFill>
                            <a:schemeClr val="tx1"/>
                          </a:solidFill>
                          <a:latin typeface="+mj-ea"/>
                          <a:ea typeface="+mn-ea"/>
                          <a:cs typeface="+mn-cs"/>
                        </a:rPr>
                        <a:t>見直し・問題点改善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656591709"/>
                  </a:ext>
                </a:extLst>
              </a:tr>
            </a:tbl>
          </a:graphicData>
        </a:graphic>
      </p:graphicFrame>
      <p:graphicFrame>
        <p:nvGraphicFramePr>
          <p:cNvPr id="46" name="表 6">
            <a:extLst>
              <a:ext uri="{FF2B5EF4-FFF2-40B4-BE49-F238E27FC236}">
                <a16:creationId xmlns:a16="http://schemas.microsoft.com/office/drawing/2014/main" id="{0394019D-BB6C-455D-A313-DE3E0128A031}"/>
              </a:ext>
            </a:extLst>
          </p:cNvPr>
          <p:cNvGraphicFramePr>
            <a:graphicFrameLocks noGrp="1"/>
          </p:cNvGraphicFramePr>
          <p:nvPr>
            <p:extLst>
              <p:ext uri="{D42A27DB-BD31-4B8C-83A1-F6EECF244321}">
                <p14:modId xmlns:p14="http://schemas.microsoft.com/office/powerpoint/2010/main" val="3504063302"/>
              </p:ext>
            </p:extLst>
          </p:nvPr>
        </p:nvGraphicFramePr>
        <p:xfrm>
          <a:off x="1187035" y="5918560"/>
          <a:ext cx="2518374" cy="253916"/>
        </p:xfrm>
        <a:graphic>
          <a:graphicData uri="http://schemas.openxmlformats.org/drawingml/2006/table">
            <a:tbl>
              <a:tblPr firstRow="1" bandRow="1">
                <a:tableStyleId>{F5AB1C69-6EDB-4FF4-983F-18BD219EF322}</a:tableStyleId>
              </a:tblPr>
              <a:tblGrid>
                <a:gridCol w="2518374">
                  <a:extLst>
                    <a:ext uri="{9D8B030D-6E8A-4147-A177-3AD203B41FA5}">
                      <a16:colId xmlns:a16="http://schemas.microsoft.com/office/drawing/2014/main" val="2668228316"/>
                    </a:ext>
                  </a:extLst>
                </a:gridCol>
              </a:tblGrid>
              <a:tr h="253916">
                <a:tc>
                  <a:txBody>
                    <a:bodyPr/>
                    <a:lstStyle/>
                    <a:p>
                      <a:pPr algn="ctr"/>
                      <a:r>
                        <a:rPr kumimoji="1" lang="ja-JP" altLang="en-US" sz="1050" b="1" kern="1200" dirty="0">
                          <a:solidFill>
                            <a:schemeClr val="tx1"/>
                          </a:solidFill>
                          <a:latin typeface="+mj-ea"/>
                          <a:ea typeface="+mn-ea"/>
                          <a:cs typeface="+mn-cs"/>
                        </a:rPr>
                        <a:t>アンケート票のレイアウト決定</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656591709"/>
                  </a:ext>
                </a:extLst>
              </a:tr>
            </a:tbl>
          </a:graphicData>
        </a:graphic>
      </p:graphicFrame>
      <p:graphicFrame>
        <p:nvGraphicFramePr>
          <p:cNvPr id="47" name="表 6">
            <a:extLst>
              <a:ext uri="{FF2B5EF4-FFF2-40B4-BE49-F238E27FC236}">
                <a16:creationId xmlns:a16="http://schemas.microsoft.com/office/drawing/2014/main" id="{8C206A09-5D65-4A04-8CB3-E6D101F14346}"/>
              </a:ext>
            </a:extLst>
          </p:cNvPr>
          <p:cNvGraphicFramePr>
            <a:graphicFrameLocks noGrp="1"/>
          </p:cNvGraphicFramePr>
          <p:nvPr>
            <p:extLst>
              <p:ext uri="{D42A27DB-BD31-4B8C-83A1-F6EECF244321}">
                <p14:modId xmlns:p14="http://schemas.microsoft.com/office/powerpoint/2010/main" val="3863094711"/>
              </p:ext>
            </p:extLst>
          </p:nvPr>
        </p:nvGraphicFramePr>
        <p:xfrm>
          <a:off x="1187035" y="6271428"/>
          <a:ext cx="2518374" cy="253916"/>
        </p:xfrm>
        <a:graphic>
          <a:graphicData uri="http://schemas.openxmlformats.org/drawingml/2006/table">
            <a:tbl>
              <a:tblPr firstRow="1" bandRow="1">
                <a:tableStyleId>{F5AB1C69-6EDB-4FF4-983F-18BD219EF322}</a:tableStyleId>
              </a:tblPr>
              <a:tblGrid>
                <a:gridCol w="2518374">
                  <a:extLst>
                    <a:ext uri="{9D8B030D-6E8A-4147-A177-3AD203B41FA5}">
                      <a16:colId xmlns:a16="http://schemas.microsoft.com/office/drawing/2014/main" val="2668228316"/>
                    </a:ext>
                  </a:extLst>
                </a:gridCol>
              </a:tblGrid>
              <a:tr h="253916">
                <a:tc>
                  <a:txBody>
                    <a:bodyPr/>
                    <a:lstStyle/>
                    <a:p>
                      <a:pPr algn="ctr"/>
                      <a:r>
                        <a:rPr kumimoji="1" lang="ja-JP" altLang="en-US" sz="1050" b="1" kern="1200" dirty="0">
                          <a:solidFill>
                            <a:schemeClr val="tx1"/>
                          </a:solidFill>
                          <a:latin typeface="+mj-ea"/>
                          <a:ea typeface="+mn-ea"/>
                          <a:cs typeface="+mn-cs"/>
                        </a:rPr>
                        <a:t>印刷（またはコピー）</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656591709"/>
                  </a:ext>
                </a:extLst>
              </a:tr>
            </a:tbl>
          </a:graphicData>
        </a:graphic>
      </p:graphicFrame>
      <p:sp>
        <p:nvSpPr>
          <p:cNvPr id="48" name="二等辺三角形 47">
            <a:extLst>
              <a:ext uri="{FF2B5EF4-FFF2-40B4-BE49-F238E27FC236}">
                <a16:creationId xmlns:a16="http://schemas.microsoft.com/office/drawing/2014/main" id="{7FB92D8D-BEB1-4CB6-AA1A-A0282550C1B9}"/>
              </a:ext>
            </a:extLst>
          </p:cNvPr>
          <p:cNvSpPr/>
          <p:nvPr/>
        </p:nvSpPr>
        <p:spPr>
          <a:xfrm flipV="1">
            <a:off x="2050178" y="2343864"/>
            <a:ext cx="792088" cy="62583"/>
          </a:xfrm>
          <a:prstGeom prst="triangl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二等辺三角形 48">
            <a:extLst>
              <a:ext uri="{FF2B5EF4-FFF2-40B4-BE49-F238E27FC236}">
                <a16:creationId xmlns:a16="http://schemas.microsoft.com/office/drawing/2014/main" id="{34C1ECBD-44A8-4C11-A7AD-41A4E6157AF3}"/>
              </a:ext>
            </a:extLst>
          </p:cNvPr>
          <p:cNvSpPr/>
          <p:nvPr/>
        </p:nvSpPr>
        <p:spPr>
          <a:xfrm flipV="1">
            <a:off x="2050178" y="2861274"/>
            <a:ext cx="792088" cy="62583"/>
          </a:xfrm>
          <a:prstGeom prst="triangl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二等辺三角形 49">
            <a:extLst>
              <a:ext uri="{FF2B5EF4-FFF2-40B4-BE49-F238E27FC236}">
                <a16:creationId xmlns:a16="http://schemas.microsoft.com/office/drawing/2014/main" id="{0419CB88-F044-4C20-929D-3C5FA5FAD992}"/>
              </a:ext>
            </a:extLst>
          </p:cNvPr>
          <p:cNvSpPr/>
          <p:nvPr/>
        </p:nvSpPr>
        <p:spPr>
          <a:xfrm flipV="1">
            <a:off x="2050178" y="3221659"/>
            <a:ext cx="792088" cy="62583"/>
          </a:xfrm>
          <a:prstGeom prst="triangl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二等辺三角形 50">
            <a:extLst>
              <a:ext uri="{FF2B5EF4-FFF2-40B4-BE49-F238E27FC236}">
                <a16:creationId xmlns:a16="http://schemas.microsoft.com/office/drawing/2014/main" id="{CE30730A-079C-42BA-9F67-11220A30E36C}"/>
              </a:ext>
            </a:extLst>
          </p:cNvPr>
          <p:cNvSpPr/>
          <p:nvPr/>
        </p:nvSpPr>
        <p:spPr>
          <a:xfrm flipV="1">
            <a:off x="2050178" y="3726952"/>
            <a:ext cx="792088" cy="62583"/>
          </a:xfrm>
          <a:prstGeom prst="triangl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二等辺三角形 51">
            <a:extLst>
              <a:ext uri="{FF2B5EF4-FFF2-40B4-BE49-F238E27FC236}">
                <a16:creationId xmlns:a16="http://schemas.microsoft.com/office/drawing/2014/main" id="{075F1E9F-D916-4AB2-BDEF-4A4CA24A7797}"/>
              </a:ext>
            </a:extLst>
          </p:cNvPr>
          <p:cNvSpPr/>
          <p:nvPr/>
        </p:nvSpPr>
        <p:spPr>
          <a:xfrm flipV="1">
            <a:off x="2050178" y="4244362"/>
            <a:ext cx="792088" cy="62583"/>
          </a:xfrm>
          <a:prstGeom prst="triangl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二等辺三角形 52">
            <a:extLst>
              <a:ext uri="{FF2B5EF4-FFF2-40B4-BE49-F238E27FC236}">
                <a16:creationId xmlns:a16="http://schemas.microsoft.com/office/drawing/2014/main" id="{A8566E0E-99B5-4C05-ADC3-3FC69C9DF5AE}"/>
              </a:ext>
            </a:extLst>
          </p:cNvPr>
          <p:cNvSpPr/>
          <p:nvPr/>
        </p:nvSpPr>
        <p:spPr>
          <a:xfrm flipV="1">
            <a:off x="2050178" y="4763645"/>
            <a:ext cx="792088" cy="62583"/>
          </a:xfrm>
          <a:prstGeom prst="triangl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二等辺三角形 53">
            <a:extLst>
              <a:ext uri="{FF2B5EF4-FFF2-40B4-BE49-F238E27FC236}">
                <a16:creationId xmlns:a16="http://schemas.microsoft.com/office/drawing/2014/main" id="{99C0D001-4E16-44B4-B62F-09305C44E883}"/>
              </a:ext>
            </a:extLst>
          </p:cNvPr>
          <p:cNvSpPr/>
          <p:nvPr/>
        </p:nvSpPr>
        <p:spPr>
          <a:xfrm flipV="1">
            <a:off x="2050178" y="5119271"/>
            <a:ext cx="792088" cy="62583"/>
          </a:xfrm>
          <a:prstGeom prst="triangl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二等辺三角形 54">
            <a:extLst>
              <a:ext uri="{FF2B5EF4-FFF2-40B4-BE49-F238E27FC236}">
                <a16:creationId xmlns:a16="http://schemas.microsoft.com/office/drawing/2014/main" id="{A9CC0563-D57C-43E0-96CC-EAB15EE24694}"/>
              </a:ext>
            </a:extLst>
          </p:cNvPr>
          <p:cNvSpPr/>
          <p:nvPr/>
        </p:nvSpPr>
        <p:spPr>
          <a:xfrm flipV="1">
            <a:off x="2055962" y="5475650"/>
            <a:ext cx="792088" cy="62583"/>
          </a:xfrm>
          <a:prstGeom prst="triangl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二等辺三角形 55">
            <a:extLst>
              <a:ext uri="{FF2B5EF4-FFF2-40B4-BE49-F238E27FC236}">
                <a16:creationId xmlns:a16="http://schemas.microsoft.com/office/drawing/2014/main" id="{4C6245A4-5BCD-4153-A89F-55FB35D978F1}"/>
              </a:ext>
            </a:extLst>
          </p:cNvPr>
          <p:cNvSpPr/>
          <p:nvPr/>
        </p:nvSpPr>
        <p:spPr>
          <a:xfrm flipV="1">
            <a:off x="2050178" y="5840555"/>
            <a:ext cx="792088" cy="62583"/>
          </a:xfrm>
          <a:prstGeom prst="triangl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二等辺三角形 56">
            <a:extLst>
              <a:ext uri="{FF2B5EF4-FFF2-40B4-BE49-F238E27FC236}">
                <a16:creationId xmlns:a16="http://schemas.microsoft.com/office/drawing/2014/main" id="{161A5FC8-09CD-4769-9234-0B39175EEF69}"/>
              </a:ext>
            </a:extLst>
          </p:cNvPr>
          <p:cNvSpPr/>
          <p:nvPr/>
        </p:nvSpPr>
        <p:spPr>
          <a:xfrm flipV="1">
            <a:off x="2050178" y="6191408"/>
            <a:ext cx="792088" cy="62583"/>
          </a:xfrm>
          <a:prstGeom prst="triangl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065347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32</a:t>
            </a:fld>
            <a:endParaRPr lang="en-US" altLang="ja-JP" dirty="0"/>
          </a:p>
        </p:txBody>
      </p:sp>
      <p:sp>
        <p:nvSpPr>
          <p:cNvPr id="8" name="正方形/長方形 7">
            <a:extLst>
              <a:ext uri="{FF2B5EF4-FFF2-40B4-BE49-F238E27FC236}">
                <a16:creationId xmlns:a16="http://schemas.microsoft.com/office/drawing/2014/main" id="{A06E887B-DDA4-4E95-8D6F-6F850337A86C}"/>
              </a:ext>
            </a:extLst>
          </p:cNvPr>
          <p:cNvSpPr/>
          <p:nvPr/>
        </p:nvSpPr>
        <p:spPr>
          <a:xfrm>
            <a:off x="179510" y="764705"/>
            <a:ext cx="4824537"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アンケート調査の分析方法</a:t>
            </a:r>
          </a:p>
        </p:txBody>
      </p:sp>
      <p:sp>
        <p:nvSpPr>
          <p:cNvPr id="7" name="テキスト ボックス 6">
            <a:extLst>
              <a:ext uri="{FF2B5EF4-FFF2-40B4-BE49-F238E27FC236}">
                <a16:creationId xmlns:a16="http://schemas.microsoft.com/office/drawing/2014/main" id="{59027725-9280-4DE9-B095-C111FF1FEFB0}"/>
              </a:ext>
            </a:extLst>
          </p:cNvPr>
          <p:cNvSpPr txBox="1"/>
          <p:nvPr/>
        </p:nvSpPr>
        <p:spPr>
          <a:xfrm>
            <a:off x="1043609" y="2268261"/>
            <a:ext cx="7848872" cy="2923877"/>
          </a:xfrm>
          <a:prstGeom prst="rect">
            <a:avLst/>
          </a:prstGeom>
          <a:noFill/>
        </p:spPr>
        <p:txBody>
          <a:bodyPr wrap="square">
            <a:spAutoFit/>
          </a:bodyPr>
          <a:lstStyle/>
          <a:p>
            <a:pPr algn="l"/>
            <a:r>
              <a:rPr lang="ja-JP" altLang="en-US" sz="2000" b="1" dirty="0">
                <a:latin typeface="Meiryo UI" panose="020B0604030504040204" pitchFamily="50" charset="-128"/>
                <a:ea typeface="Meiryo UI" panose="020B0604030504040204" pitchFamily="50" charset="-128"/>
              </a:rPr>
              <a:t>クラスター分析</a:t>
            </a:r>
            <a:endParaRPr lang="en-US" altLang="ja-JP" sz="2000" b="1" dirty="0">
              <a:latin typeface="Meiryo UI" panose="020B0604030504040204" pitchFamily="50" charset="-128"/>
              <a:ea typeface="Meiryo UI" panose="020B0604030504040204" pitchFamily="50" charset="-128"/>
            </a:endParaRPr>
          </a:p>
          <a:p>
            <a:pPr algn="l"/>
            <a:r>
              <a:rPr lang="ja-JP" altLang="en-US" dirty="0">
                <a:latin typeface="Meiryo UI" panose="020B0604030504040204" pitchFamily="50" charset="-128"/>
                <a:ea typeface="Meiryo UI" panose="020B0604030504040204" pitchFamily="50" charset="-128"/>
              </a:rPr>
              <a:t>回答者を特定のルールで集団（クラスター）に分けて傾向を見る分析方法です。</a:t>
            </a:r>
          </a:p>
          <a:p>
            <a:pPr algn="l"/>
            <a:r>
              <a:rPr lang="ja-JP" altLang="en-US" dirty="0">
                <a:latin typeface="Meiryo UI" panose="020B0604030504040204" pitchFamily="50" charset="-128"/>
                <a:ea typeface="Meiryo UI" panose="020B0604030504040204" pitchFamily="50" charset="-128"/>
              </a:rPr>
              <a:t>クロス集計の新たな軸を作るときなどに活用することができます。</a:t>
            </a:r>
            <a:endParaRPr lang="en-US" altLang="ja-JP" dirty="0">
              <a:latin typeface="Meiryo UI" panose="020B0604030504040204" pitchFamily="50" charset="-128"/>
              <a:ea typeface="Meiryo UI" panose="020B0604030504040204" pitchFamily="50" charset="-128"/>
            </a:endParaRPr>
          </a:p>
          <a:p>
            <a:pPr algn="l"/>
            <a:endParaRPr lang="en-US" altLang="ja-JP" dirty="0">
              <a:latin typeface="Meiryo UI" panose="020B0604030504040204" pitchFamily="50" charset="-128"/>
              <a:ea typeface="Meiryo UI" panose="020B0604030504040204" pitchFamily="50" charset="-128"/>
            </a:endParaRPr>
          </a:p>
          <a:p>
            <a:pPr algn="l"/>
            <a:endParaRPr lang="en-US" altLang="ja-JP" dirty="0">
              <a:latin typeface="Meiryo UI" panose="020B0604030504040204" pitchFamily="50" charset="-128"/>
              <a:ea typeface="Meiryo UI" panose="020B0604030504040204" pitchFamily="50" charset="-128"/>
            </a:endParaRPr>
          </a:p>
          <a:p>
            <a:pPr algn="l"/>
            <a:r>
              <a:rPr lang="ja-JP" altLang="en-US" sz="2000" b="1" dirty="0">
                <a:latin typeface="Meiryo UI" panose="020B0604030504040204" pitchFamily="50" charset="-128"/>
                <a:ea typeface="Meiryo UI" panose="020B0604030504040204" pitchFamily="50" charset="-128"/>
              </a:rPr>
              <a:t>アソシエーション分析</a:t>
            </a:r>
            <a:endParaRPr lang="en-US" altLang="ja-JP" sz="2000" b="1" dirty="0">
              <a:latin typeface="Meiryo UI" panose="020B0604030504040204" pitchFamily="50" charset="-128"/>
              <a:ea typeface="Meiryo UI" panose="020B0604030504040204" pitchFamily="50" charset="-128"/>
            </a:endParaRPr>
          </a:p>
          <a:p>
            <a:pPr algn="l"/>
            <a:r>
              <a:rPr lang="ja-JP" altLang="en-US" dirty="0">
                <a:latin typeface="Meiryo UI" panose="020B0604030504040204" pitchFamily="50" charset="-128"/>
                <a:ea typeface="Meiryo UI" panose="020B0604030504040204" pitchFamily="50" charset="-128"/>
              </a:rPr>
              <a:t>数値同士の関連性（アソシエーション）を数値で算出する分析方法です。</a:t>
            </a:r>
          </a:p>
          <a:p>
            <a:pPr algn="l"/>
            <a:r>
              <a:rPr lang="ja-JP" altLang="en-US" dirty="0">
                <a:latin typeface="Meiryo UI" panose="020B0604030504040204" pitchFamily="50" charset="-128"/>
                <a:ea typeface="Meiryo UI" panose="020B0604030504040204" pitchFamily="50" charset="-128"/>
              </a:rPr>
              <a:t>元データがあれば、ツールを使って自動的に算出を行うことが可能です。</a:t>
            </a:r>
          </a:p>
          <a:p>
            <a:pPr algn="l"/>
            <a:r>
              <a:rPr lang="ja-JP" altLang="en-US" dirty="0">
                <a:latin typeface="Meiryo UI" panose="020B0604030504040204" pitchFamily="50" charset="-128"/>
                <a:ea typeface="Meiryo UI" panose="020B0604030504040204" pitchFamily="50" charset="-128"/>
              </a:rPr>
              <a:t>ビッグデータを扱うときなど、膨大な量のデータマイニングをする必要があるときなどに活用されています。</a:t>
            </a:r>
          </a:p>
        </p:txBody>
      </p:sp>
      <p:pic>
        <p:nvPicPr>
          <p:cNvPr id="12" name="図 11">
            <a:extLst>
              <a:ext uri="{FF2B5EF4-FFF2-40B4-BE49-F238E27FC236}">
                <a16:creationId xmlns:a16="http://schemas.microsoft.com/office/drawing/2014/main" id="{5C251C4E-9E3F-4821-9571-8DAEDA232A00}"/>
              </a:ext>
            </a:extLst>
          </p:cNvPr>
          <p:cNvPicPr>
            <a:picLocks noChangeAspect="1"/>
          </p:cNvPicPr>
          <p:nvPr/>
        </p:nvPicPr>
        <p:blipFill rotWithShape="1">
          <a:blip r:embed="rId3"/>
          <a:srcRect t="11824" r="85937"/>
          <a:stretch/>
        </p:blipFill>
        <p:spPr>
          <a:xfrm>
            <a:off x="182194" y="2063723"/>
            <a:ext cx="640568" cy="4158976"/>
          </a:xfrm>
          <a:prstGeom prst="rect">
            <a:avLst/>
          </a:prstGeom>
        </p:spPr>
      </p:pic>
      <p:sp>
        <p:nvSpPr>
          <p:cNvPr id="13" name="テキスト ボックス 12">
            <a:extLst>
              <a:ext uri="{FF2B5EF4-FFF2-40B4-BE49-F238E27FC236}">
                <a16:creationId xmlns:a16="http://schemas.microsoft.com/office/drawing/2014/main" id="{021BD6A8-8991-4AA5-ADE8-D5991EFAB7A9}"/>
              </a:ext>
            </a:extLst>
          </p:cNvPr>
          <p:cNvSpPr txBox="1"/>
          <p:nvPr/>
        </p:nvSpPr>
        <p:spPr>
          <a:xfrm>
            <a:off x="176048" y="1295989"/>
            <a:ext cx="8642350" cy="646331"/>
          </a:xfrm>
          <a:prstGeom prst="rect">
            <a:avLst/>
          </a:prstGeom>
          <a:noFill/>
        </p:spPr>
        <p:txBody>
          <a:bodyPr wrap="square">
            <a:spAutoFit/>
          </a:bodyPr>
          <a:lstStyle/>
          <a:p>
            <a:pPr algn="l"/>
            <a:r>
              <a:rPr lang="ja-JP" altLang="en-US" dirty="0">
                <a:latin typeface="+mj-ea"/>
                <a:ea typeface="+mj-ea"/>
              </a:rPr>
              <a:t>その他、アンケート分析にはいくつか確立された手法があり、状況に応じて適切な手法を用いることで分析の効率を上げることができます。</a:t>
            </a:r>
          </a:p>
        </p:txBody>
      </p:sp>
    </p:spTree>
    <p:extLst>
      <p:ext uri="{BB962C8B-B14F-4D97-AF65-F5344CB8AC3E}">
        <p14:creationId xmlns:p14="http://schemas.microsoft.com/office/powerpoint/2010/main" val="30564933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33</a:t>
            </a:fld>
            <a:endParaRPr lang="en-US" altLang="ja-JP" dirty="0"/>
          </a:p>
        </p:txBody>
      </p:sp>
      <p:sp>
        <p:nvSpPr>
          <p:cNvPr id="8" name="正方形/長方形 7">
            <a:extLst>
              <a:ext uri="{FF2B5EF4-FFF2-40B4-BE49-F238E27FC236}">
                <a16:creationId xmlns:a16="http://schemas.microsoft.com/office/drawing/2014/main" id="{A06E887B-DDA4-4E95-8D6F-6F850337A86C}"/>
              </a:ext>
            </a:extLst>
          </p:cNvPr>
          <p:cNvSpPr/>
          <p:nvPr/>
        </p:nvSpPr>
        <p:spPr>
          <a:xfrm>
            <a:off x="179510" y="764705"/>
            <a:ext cx="4824537"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アンケート調査の分析方法</a:t>
            </a:r>
          </a:p>
        </p:txBody>
      </p:sp>
      <p:sp>
        <p:nvSpPr>
          <p:cNvPr id="7" name="テキスト ボックス 6">
            <a:extLst>
              <a:ext uri="{FF2B5EF4-FFF2-40B4-BE49-F238E27FC236}">
                <a16:creationId xmlns:a16="http://schemas.microsoft.com/office/drawing/2014/main" id="{59027725-9280-4DE9-B095-C111FF1FEFB0}"/>
              </a:ext>
            </a:extLst>
          </p:cNvPr>
          <p:cNvSpPr txBox="1"/>
          <p:nvPr/>
        </p:nvSpPr>
        <p:spPr>
          <a:xfrm>
            <a:off x="179512" y="1653811"/>
            <a:ext cx="8568952" cy="3477875"/>
          </a:xfrm>
          <a:prstGeom prst="rect">
            <a:avLst/>
          </a:prstGeom>
          <a:noFill/>
        </p:spPr>
        <p:txBody>
          <a:bodyPr wrap="square">
            <a:spAutoFit/>
          </a:bodyPr>
          <a:lstStyle/>
          <a:p>
            <a:pPr algn="l"/>
            <a:r>
              <a:rPr lang="ja-JP" altLang="en-US" sz="2000" b="1" dirty="0">
                <a:latin typeface="Meiryo UI" panose="020B0604030504040204" pitchFamily="50" charset="-128"/>
                <a:ea typeface="Meiryo UI" panose="020B0604030504040204" pitchFamily="50" charset="-128"/>
              </a:rPr>
              <a:t>主成分分析</a:t>
            </a:r>
            <a:endParaRPr lang="en-US" altLang="ja-JP" sz="2000" b="1" dirty="0">
              <a:latin typeface="Meiryo UI" panose="020B0604030504040204" pitchFamily="50" charset="-128"/>
              <a:ea typeface="Meiryo UI" panose="020B0604030504040204" pitchFamily="50" charset="-128"/>
            </a:endParaRPr>
          </a:p>
          <a:p>
            <a:pPr algn="l"/>
            <a:r>
              <a:rPr lang="ja-JP" altLang="en-US" dirty="0">
                <a:latin typeface="Meiryo UI" panose="020B0604030504040204" pitchFamily="50" charset="-128"/>
                <a:ea typeface="Meiryo UI" panose="020B0604030504040204" pitchFamily="50" charset="-128"/>
              </a:rPr>
              <a:t>近い属性を集めて分析しやすくする方法を主成分分析といいます。</a:t>
            </a:r>
          </a:p>
          <a:p>
            <a:pPr algn="l"/>
            <a:r>
              <a:rPr lang="ja-JP" altLang="en-US" dirty="0">
                <a:latin typeface="Meiryo UI" panose="020B0604030504040204" pitchFamily="50" charset="-128"/>
                <a:ea typeface="Meiryo UI" panose="020B0604030504040204" pitchFamily="50" charset="-128"/>
              </a:rPr>
              <a:t>マーケティング戦略を作成する場面では、購買動機の分析やブランディング調査を行う際に使われています。</a:t>
            </a:r>
          </a:p>
          <a:p>
            <a:pPr algn="l"/>
            <a:r>
              <a:rPr lang="ja-JP" altLang="en-US" dirty="0">
                <a:latin typeface="Meiryo UI" panose="020B0604030504040204" pitchFamily="50" charset="-128"/>
                <a:ea typeface="Meiryo UI" panose="020B0604030504040204" pitchFamily="50" charset="-128"/>
              </a:rPr>
              <a:t>データをざっくりと見れるので、分析がしやすくなるメリットはありますが、細かな情報を捨てるデメリットもあります。</a:t>
            </a:r>
            <a:endParaRPr lang="en-US" altLang="ja-JP" dirty="0">
              <a:latin typeface="Meiryo UI" panose="020B0604030504040204" pitchFamily="50" charset="-128"/>
              <a:ea typeface="Meiryo UI" panose="020B0604030504040204" pitchFamily="50" charset="-128"/>
            </a:endParaRPr>
          </a:p>
          <a:p>
            <a:pPr algn="l"/>
            <a:endParaRPr lang="en-US" altLang="ja-JP" dirty="0">
              <a:latin typeface="Meiryo UI" panose="020B0604030504040204" pitchFamily="50" charset="-128"/>
              <a:ea typeface="Meiryo UI" panose="020B0604030504040204" pitchFamily="50" charset="-128"/>
            </a:endParaRPr>
          </a:p>
          <a:p>
            <a:pPr algn="l"/>
            <a:r>
              <a:rPr lang="ja-JP" altLang="en-US" sz="2000" b="1" dirty="0">
                <a:latin typeface="Meiryo UI" panose="020B0604030504040204" pitchFamily="50" charset="-128"/>
                <a:ea typeface="Meiryo UI" panose="020B0604030504040204" pitchFamily="50" charset="-128"/>
              </a:rPr>
              <a:t>決定木分析</a:t>
            </a:r>
            <a:endParaRPr lang="en-US" altLang="ja-JP" sz="2000" b="1" dirty="0">
              <a:latin typeface="Meiryo UI" panose="020B0604030504040204" pitchFamily="50" charset="-128"/>
              <a:ea typeface="Meiryo UI" panose="020B0604030504040204" pitchFamily="50" charset="-128"/>
            </a:endParaRPr>
          </a:p>
          <a:p>
            <a:pPr algn="l"/>
            <a:r>
              <a:rPr lang="en-US" altLang="ja-JP" dirty="0">
                <a:latin typeface="Meiryo UI" panose="020B0604030504040204" pitchFamily="50" charset="-128"/>
                <a:ea typeface="Meiryo UI" panose="020B0604030504040204" pitchFamily="50" charset="-128"/>
              </a:rPr>
              <a:t>1</a:t>
            </a:r>
            <a:r>
              <a:rPr lang="ja-JP" altLang="en-US" dirty="0">
                <a:latin typeface="Meiryo UI" panose="020B0604030504040204" pitchFamily="50" charset="-128"/>
                <a:ea typeface="Meiryo UI" panose="020B0604030504040204" pitchFamily="50" charset="-128"/>
              </a:rPr>
              <a:t>つの原因から「もし○○だったら</a:t>
            </a:r>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」と仮説を繰り返し、複数の予測を立てていく分析方法です。</a:t>
            </a:r>
          </a:p>
          <a:p>
            <a:pPr algn="l"/>
            <a:r>
              <a:rPr lang="en-US" altLang="ja-JP" dirty="0">
                <a:latin typeface="Meiryo UI" panose="020B0604030504040204" pitchFamily="50" charset="-128"/>
                <a:ea typeface="Meiryo UI" panose="020B0604030504040204" pitchFamily="50" charset="-128"/>
              </a:rPr>
              <a:t>1</a:t>
            </a:r>
            <a:r>
              <a:rPr lang="ja-JP" altLang="en-US" dirty="0">
                <a:latin typeface="Meiryo UI" panose="020B0604030504040204" pitchFamily="50" charset="-128"/>
                <a:ea typeface="Meiryo UI" panose="020B0604030504040204" pitchFamily="50" charset="-128"/>
              </a:rPr>
              <a:t>つの原因を元に多くの仮説出しをすることができ、分析の過程で樹形図のような形ができあがっていく特徴があります。</a:t>
            </a:r>
          </a:p>
          <a:p>
            <a:pPr algn="l"/>
            <a:endParaRPr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319185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34</a:t>
            </a:fld>
            <a:endParaRPr lang="en-US" altLang="ja-JP" dirty="0"/>
          </a:p>
        </p:txBody>
      </p:sp>
      <p:sp>
        <p:nvSpPr>
          <p:cNvPr id="4" name="正方形/長方形 3">
            <a:extLst>
              <a:ext uri="{FF2B5EF4-FFF2-40B4-BE49-F238E27FC236}">
                <a16:creationId xmlns:a16="http://schemas.microsoft.com/office/drawing/2014/main" id="{6D3B49CA-CAD1-4413-90DB-A554174461CA}"/>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個人演習</a:t>
            </a:r>
            <a:endParaRPr lang="en-US" altLang="ja-JP" sz="3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708933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CE6A8FE-EAB2-4B45-99AD-461DB5F6228A}"/>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個人演習①</a:t>
            </a:r>
            <a:endParaRPr lang="ja-JP" altLang="ja-JP" sz="1800" dirty="0">
              <a:latin typeface="Meiryo UI" pitchFamily="50" charset="-128"/>
              <a:ea typeface="Meiryo UI" pitchFamily="50" charset="-128"/>
            </a:endParaRPr>
          </a:p>
        </p:txBody>
      </p:sp>
      <p:sp>
        <p:nvSpPr>
          <p:cNvPr id="3" name="正方形/長方形 2">
            <a:extLst>
              <a:ext uri="{FF2B5EF4-FFF2-40B4-BE49-F238E27FC236}">
                <a16:creationId xmlns:a16="http://schemas.microsoft.com/office/drawing/2014/main" id="{8E5B3AC0-3E13-4E95-9DCC-CF053FC6E0EF}"/>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アンケート調査票の作成</a:t>
            </a:r>
          </a:p>
        </p:txBody>
      </p:sp>
      <p:sp>
        <p:nvSpPr>
          <p:cNvPr id="4" name="Rectangle 7">
            <a:extLst>
              <a:ext uri="{FF2B5EF4-FFF2-40B4-BE49-F238E27FC236}">
                <a16:creationId xmlns:a16="http://schemas.microsoft.com/office/drawing/2014/main" id="{35FFC022-8C4C-4D8B-8804-B868F9087C35}"/>
              </a:ext>
            </a:extLst>
          </p:cNvPr>
          <p:cNvSpPr>
            <a:spLocks noChangeArrowheads="1"/>
          </p:cNvSpPr>
          <p:nvPr/>
        </p:nvSpPr>
        <p:spPr bwMode="auto">
          <a:xfrm>
            <a:off x="180485" y="1410220"/>
            <a:ext cx="8711995" cy="1082676"/>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algn="l">
              <a:lnSpc>
                <a:spcPct val="90000"/>
              </a:lnSpc>
              <a:spcBef>
                <a:spcPct val="20000"/>
              </a:spcBef>
            </a:pPr>
            <a:r>
              <a:rPr lang="ja-JP" altLang="en-US" sz="2400" dirty="0">
                <a:latin typeface="HGP創英角ｺﾞｼｯｸUB" panose="020B0900000000000000" pitchFamily="50" charset="-128"/>
                <a:ea typeface="HGP創英角ｺﾞｼｯｸUB" panose="020B0900000000000000" pitchFamily="50" charset="-128"/>
              </a:rPr>
              <a:t>あなたが働くお店または施設における顧客向けアンケート調査票を作成します。アンケート票作成の手順を参考に、</a:t>
            </a:r>
            <a:r>
              <a:rPr lang="en-US" altLang="ja-JP" sz="2400" dirty="0">
                <a:latin typeface="HGP創英角ｺﾞｼｯｸUB" panose="020B0900000000000000" pitchFamily="50" charset="-128"/>
                <a:ea typeface="HGP創英角ｺﾞｼｯｸUB" panose="020B0900000000000000" pitchFamily="50" charset="-128"/>
              </a:rPr>
              <a:t>A</a:t>
            </a:r>
            <a:r>
              <a:rPr lang="ja-JP" altLang="en-US" sz="2400" dirty="0">
                <a:latin typeface="HGP創英角ｺﾞｼｯｸUB" panose="020B0900000000000000" pitchFamily="50" charset="-128"/>
                <a:ea typeface="HGP創英角ｺﾞｼｯｸUB" panose="020B0900000000000000" pitchFamily="50" charset="-128"/>
              </a:rPr>
              <a:t>４一枚片面の　　　アンケート調査票を作成してみましょう。</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7" name="Rectangle 7">
            <a:extLst>
              <a:ext uri="{FF2B5EF4-FFF2-40B4-BE49-F238E27FC236}">
                <a16:creationId xmlns:a16="http://schemas.microsoft.com/office/drawing/2014/main" id="{5FC21C67-6222-409F-8073-70944AB19CF9}"/>
              </a:ext>
            </a:extLst>
          </p:cNvPr>
          <p:cNvSpPr>
            <a:spLocks noChangeArrowheads="1"/>
          </p:cNvSpPr>
          <p:nvPr/>
        </p:nvSpPr>
        <p:spPr bwMode="auto">
          <a:xfrm>
            <a:off x="179511" y="2996952"/>
            <a:ext cx="5256585" cy="230681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algn="l">
              <a:lnSpc>
                <a:spcPct val="90000"/>
              </a:lnSpc>
              <a:spcBef>
                <a:spcPct val="20000"/>
              </a:spcBef>
            </a:pPr>
            <a:r>
              <a:rPr lang="en-US" altLang="ja-JP" sz="2400" dirty="0">
                <a:latin typeface="HGP創英角ｺﾞｼｯｸUB" panose="020B0900000000000000" pitchFamily="50" charset="-128"/>
                <a:ea typeface="HGP創英角ｺﾞｼｯｸUB" panose="020B0900000000000000" pitchFamily="50" charset="-128"/>
              </a:rPr>
              <a:t>【</a:t>
            </a:r>
            <a:r>
              <a:rPr lang="ja-JP" altLang="en-US" sz="2400" dirty="0">
                <a:latin typeface="HGP創英角ｺﾞｼｯｸUB" panose="020B0900000000000000" pitchFamily="50" charset="-128"/>
                <a:ea typeface="HGP創英角ｺﾞｼｯｸUB" panose="020B0900000000000000" pitchFamily="50" charset="-128"/>
              </a:rPr>
              <a:t>作成のポイント</a:t>
            </a:r>
            <a:r>
              <a:rPr lang="en-US" altLang="ja-JP" sz="2400" dirty="0">
                <a:latin typeface="HGP創英角ｺﾞｼｯｸUB" panose="020B0900000000000000" pitchFamily="50" charset="-128"/>
                <a:ea typeface="HGP創英角ｺﾞｼｯｸUB" panose="020B0900000000000000" pitchFamily="50" charset="-128"/>
              </a:rPr>
              <a:t>】</a:t>
            </a:r>
            <a:endParaRPr lang="ja-JP" altLang="en-US" sz="2400" dirty="0">
              <a:latin typeface="HGP創英角ｺﾞｼｯｸUB" panose="020B0900000000000000" pitchFamily="50" charset="-128"/>
              <a:ea typeface="HGP創英角ｺﾞｼｯｸUB" panose="020B0900000000000000" pitchFamily="50" charset="-128"/>
            </a:endParaRPr>
          </a:p>
          <a:p>
            <a:pPr algn="l">
              <a:lnSpc>
                <a:spcPct val="90000"/>
              </a:lnSpc>
              <a:spcBef>
                <a:spcPct val="20000"/>
              </a:spcBef>
            </a:pPr>
            <a:r>
              <a:rPr lang="ja-JP" altLang="en-US" sz="2400" dirty="0">
                <a:latin typeface="HGP創英角ｺﾞｼｯｸUB" panose="020B0900000000000000" pitchFamily="50" charset="-128"/>
                <a:ea typeface="HGP創英角ｺﾞｼｯｸUB" panose="020B0900000000000000" pitchFamily="50" charset="-128"/>
              </a:rPr>
              <a:t>・調査課題を決める</a:t>
            </a:r>
            <a:endParaRPr lang="en-US" altLang="ja-JP" sz="2400" dirty="0">
              <a:latin typeface="HGP創英角ｺﾞｼｯｸUB" panose="020B0900000000000000" pitchFamily="50" charset="-128"/>
              <a:ea typeface="HGP創英角ｺﾞｼｯｸUB" panose="020B0900000000000000" pitchFamily="50" charset="-128"/>
            </a:endParaRPr>
          </a:p>
          <a:p>
            <a:pPr algn="l">
              <a:lnSpc>
                <a:spcPct val="90000"/>
              </a:lnSpc>
              <a:spcBef>
                <a:spcPct val="20000"/>
              </a:spcBef>
            </a:pPr>
            <a:r>
              <a:rPr lang="ja-JP" altLang="en-US" sz="2400" dirty="0">
                <a:latin typeface="HGP創英角ｺﾞｼｯｸUB" panose="020B0900000000000000" pitchFamily="50" charset="-128"/>
                <a:ea typeface="HGP創英角ｺﾞｼｯｸUB" panose="020B0900000000000000" pitchFamily="50" charset="-128"/>
              </a:rPr>
              <a:t>・調査対象を決める</a:t>
            </a:r>
            <a:endParaRPr lang="en-US" altLang="ja-JP" sz="2400" dirty="0">
              <a:latin typeface="HGP創英角ｺﾞｼｯｸUB" panose="020B0900000000000000" pitchFamily="50" charset="-128"/>
              <a:ea typeface="HGP創英角ｺﾞｼｯｸUB" panose="020B0900000000000000" pitchFamily="50" charset="-128"/>
            </a:endParaRPr>
          </a:p>
          <a:p>
            <a:pPr algn="l">
              <a:lnSpc>
                <a:spcPct val="90000"/>
              </a:lnSpc>
              <a:spcBef>
                <a:spcPct val="20000"/>
              </a:spcBef>
            </a:pPr>
            <a:r>
              <a:rPr lang="ja-JP" altLang="en-US" sz="2400" dirty="0">
                <a:latin typeface="HGP創英角ｺﾞｼｯｸUB" panose="020B0900000000000000" pitchFamily="50" charset="-128"/>
                <a:ea typeface="HGP創英角ｺﾞｼｯｸUB" panose="020B0900000000000000" pitchFamily="50" charset="-128"/>
              </a:rPr>
              <a:t>・調査目的を決める</a:t>
            </a:r>
            <a:endParaRPr lang="en-US" altLang="ja-JP" sz="2400" dirty="0">
              <a:latin typeface="HGP創英角ｺﾞｼｯｸUB" panose="020B0900000000000000" pitchFamily="50" charset="-128"/>
              <a:ea typeface="HGP創英角ｺﾞｼｯｸUB" panose="020B0900000000000000" pitchFamily="50" charset="-128"/>
            </a:endParaRPr>
          </a:p>
          <a:p>
            <a:pPr algn="l">
              <a:lnSpc>
                <a:spcPct val="90000"/>
              </a:lnSpc>
              <a:spcBef>
                <a:spcPct val="20000"/>
              </a:spcBef>
            </a:pPr>
            <a:r>
              <a:rPr lang="ja-JP" altLang="en-US" sz="2400" dirty="0">
                <a:latin typeface="HGP創英角ｺﾞｼｯｸUB" panose="020B0900000000000000" pitchFamily="50" charset="-128"/>
                <a:ea typeface="HGP創英角ｺﾞｼｯｸUB" panose="020B0900000000000000" pitchFamily="50" charset="-128"/>
              </a:rPr>
              <a:t>・調査項目を決める（</a:t>
            </a:r>
            <a:r>
              <a:rPr lang="en-US" altLang="ja-JP" sz="2400" dirty="0">
                <a:latin typeface="HGP創英角ｺﾞｼｯｸUB" panose="020B0900000000000000" pitchFamily="50" charset="-128"/>
                <a:ea typeface="HGP創英角ｺﾞｼｯｸUB" panose="020B0900000000000000" pitchFamily="50" charset="-128"/>
              </a:rPr>
              <a:t>5</a:t>
            </a:r>
            <a:r>
              <a:rPr lang="ja-JP" altLang="en-US" sz="2400" dirty="0">
                <a:latin typeface="HGP創英角ｺﾞｼｯｸUB" panose="020B0900000000000000" pitchFamily="50" charset="-128"/>
                <a:ea typeface="HGP創英角ｺﾞｼｯｸUB" panose="020B0900000000000000" pitchFamily="50" charset="-128"/>
              </a:rPr>
              <a:t>～</a:t>
            </a:r>
            <a:r>
              <a:rPr lang="en-US" altLang="ja-JP" sz="2400" dirty="0">
                <a:latin typeface="HGP創英角ｺﾞｼｯｸUB" panose="020B0900000000000000" pitchFamily="50" charset="-128"/>
                <a:ea typeface="HGP創英角ｺﾞｼｯｸUB" panose="020B0900000000000000" pitchFamily="50" charset="-128"/>
              </a:rPr>
              <a:t>10</a:t>
            </a:r>
            <a:r>
              <a:rPr lang="ja-JP" altLang="en-US" sz="2400" dirty="0">
                <a:latin typeface="HGP創英角ｺﾞｼｯｸUB" panose="020B0900000000000000" pitchFamily="50" charset="-128"/>
                <a:ea typeface="HGP創英角ｺﾞｼｯｸUB" panose="020B0900000000000000" pitchFamily="50" charset="-128"/>
              </a:rPr>
              <a:t>問程度）</a:t>
            </a:r>
            <a:endParaRPr lang="en-US" altLang="ja-JP" sz="2400" dirty="0">
              <a:latin typeface="HGP創英角ｺﾞｼｯｸUB" panose="020B0900000000000000" pitchFamily="50" charset="-128"/>
              <a:ea typeface="HGP創英角ｺﾞｼｯｸUB" panose="020B0900000000000000" pitchFamily="50" charset="-128"/>
            </a:endParaRPr>
          </a:p>
        </p:txBody>
      </p:sp>
      <p:pic>
        <p:nvPicPr>
          <p:cNvPr id="1026" name="Picture 2" descr="チェクリスト">
            <a:extLst>
              <a:ext uri="{FF2B5EF4-FFF2-40B4-BE49-F238E27FC236}">
                <a16:creationId xmlns:a16="http://schemas.microsoft.com/office/drawing/2014/main" id="{5F03456F-F232-492D-997B-83136B88D2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3284984"/>
            <a:ext cx="1440160" cy="144016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メモ">
            <a:extLst>
              <a:ext uri="{FF2B5EF4-FFF2-40B4-BE49-F238E27FC236}">
                <a16:creationId xmlns:a16="http://schemas.microsoft.com/office/drawing/2014/main" id="{8E325E87-E5DA-4ED9-BCD6-F57F82F5FF8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95445" y="4799708"/>
            <a:ext cx="1296144" cy="1296144"/>
          </a:xfrm>
          <a:prstGeom prst="rect">
            <a:avLst/>
          </a:prstGeom>
          <a:noFill/>
          <a:extLst>
            <a:ext uri="{909E8E84-426E-40DD-AFC4-6F175D3DCCD1}">
              <a14:hiddenFill xmlns:a14="http://schemas.microsoft.com/office/drawing/2010/main">
                <a:solidFill>
                  <a:srgbClr val="FFFFFF"/>
                </a:solidFill>
              </a14:hiddenFill>
            </a:ext>
          </a:extLst>
        </p:spPr>
      </p:pic>
      <p:sp>
        <p:nvSpPr>
          <p:cNvPr id="2" name="スライド番号プレースホルダー 1">
            <a:extLst>
              <a:ext uri="{FF2B5EF4-FFF2-40B4-BE49-F238E27FC236}">
                <a16:creationId xmlns:a16="http://schemas.microsoft.com/office/drawing/2014/main" id="{FBC78285-367F-47AA-AF92-1906259C9E37}"/>
              </a:ext>
            </a:extLst>
          </p:cNvPr>
          <p:cNvSpPr>
            <a:spLocks noGrp="1"/>
          </p:cNvSpPr>
          <p:nvPr>
            <p:ph type="sldNum" sz="quarter" idx="12"/>
          </p:nvPr>
        </p:nvSpPr>
        <p:spPr/>
        <p:txBody>
          <a:bodyPr/>
          <a:lstStyle/>
          <a:p>
            <a:pPr>
              <a:defRPr/>
            </a:pPr>
            <a:fld id="{22179739-F4A8-44EB-8B8E-F3F060272835}" type="slidenum">
              <a:rPr lang="ja-JP" altLang="en-US" smtClean="0"/>
              <a:pPr>
                <a:defRPr/>
              </a:pPr>
              <a:t>35</a:t>
            </a:fld>
            <a:endParaRPr lang="ja-JP" altLang="en-US"/>
          </a:p>
        </p:txBody>
      </p:sp>
    </p:spTree>
    <p:extLst>
      <p:ext uri="{BB962C8B-B14F-4D97-AF65-F5344CB8AC3E}">
        <p14:creationId xmlns:p14="http://schemas.microsoft.com/office/powerpoint/2010/main" val="27097821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まとめ</a:t>
            </a: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34926" y="1384039"/>
            <a:ext cx="9001570" cy="182893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講義を受けた中で最も印象に残っていたこと、自らの業務に活用できると思ったことを３つ書き出してみましょう！</a:t>
            </a:r>
            <a:endParaRPr lang="en-US" altLang="ja-JP" sz="2800" dirty="0">
              <a:latin typeface="HGP創英角ｺﾞｼｯｸUB" panose="020B0900000000000000" pitchFamily="50" charset="-128"/>
              <a:ea typeface="HGP創英角ｺﾞｼｯｸUB" panose="020B0900000000000000" pitchFamily="50" charset="-128"/>
            </a:endParaRPr>
          </a:p>
        </p:txBody>
      </p:sp>
      <p:sp>
        <p:nvSpPr>
          <p:cNvPr id="11" name="正方形/長方形 10">
            <a:extLst>
              <a:ext uri="{FF2B5EF4-FFF2-40B4-BE49-F238E27FC236}">
                <a16:creationId xmlns:a16="http://schemas.microsoft.com/office/drawing/2014/main" id="{0D902AD3-640C-4454-B765-F900A83BD89D}"/>
              </a:ext>
            </a:extLst>
          </p:cNvPr>
          <p:cNvSpPr/>
          <p:nvPr/>
        </p:nvSpPr>
        <p:spPr>
          <a:xfrm>
            <a:off x="156996" y="3212976"/>
            <a:ext cx="8735484" cy="33480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8BDCE87E-BA89-4369-A422-29D8A493D470}"/>
              </a:ext>
            </a:extLst>
          </p:cNvPr>
          <p:cNvSpPr>
            <a:spLocks noGrp="1"/>
          </p:cNvSpPr>
          <p:nvPr>
            <p:ph type="sldNum" sz="quarter" idx="12"/>
          </p:nvPr>
        </p:nvSpPr>
        <p:spPr/>
        <p:txBody>
          <a:bodyPr/>
          <a:lstStyle/>
          <a:p>
            <a:pPr>
              <a:defRPr/>
            </a:pPr>
            <a:fld id="{22179739-F4A8-44EB-8B8E-F3F060272835}" type="slidenum">
              <a:rPr lang="ja-JP" altLang="en-US" smtClean="0"/>
              <a:pPr>
                <a:defRPr/>
              </a:pPr>
              <a:t>36</a:t>
            </a:fld>
            <a:endParaRPr lang="ja-JP" altLang="en-US"/>
          </a:p>
        </p:txBody>
      </p:sp>
    </p:spTree>
    <p:extLst>
      <p:ext uri="{BB962C8B-B14F-4D97-AF65-F5344CB8AC3E}">
        <p14:creationId xmlns:p14="http://schemas.microsoft.com/office/powerpoint/2010/main" val="2260964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171564A6-A733-473B-A417-3FF25BBCC88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学習目標</a:t>
            </a:r>
          </a:p>
        </p:txBody>
      </p:sp>
      <p:sp>
        <p:nvSpPr>
          <p:cNvPr id="22" name="正方形/長方形 21">
            <a:extLst>
              <a:ext uri="{FF2B5EF4-FFF2-40B4-BE49-F238E27FC236}">
                <a16:creationId xmlns:a16="http://schemas.microsoft.com/office/drawing/2014/main" id="{82F45DA9-1706-441F-9F38-3C90317FB55B}"/>
              </a:ext>
            </a:extLst>
          </p:cNvPr>
          <p:cNvSpPr/>
          <p:nvPr/>
        </p:nvSpPr>
        <p:spPr>
          <a:xfrm>
            <a:off x="107504" y="1386533"/>
            <a:ext cx="8784976" cy="1200329"/>
          </a:xfrm>
          <a:prstGeom prst="rect">
            <a:avLst/>
          </a:prstGeom>
        </p:spPr>
        <p:txBody>
          <a:bodyPr wrap="square">
            <a:spAutoFit/>
          </a:bodyPr>
          <a:lstStyle/>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プライマリーデータとは何かを理解する</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オブザベーションのやり方を理解する</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p:txBody>
      </p:sp>
      <p:sp>
        <p:nvSpPr>
          <p:cNvPr id="2" name="矢印: 右 1">
            <a:extLst>
              <a:ext uri="{FF2B5EF4-FFF2-40B4-BE49-F238E27FC236}">
                <a16:creationId xmlns:a16="http://schemas.microsoft.com/office/drawing/2014/main" id="{E27E4888-47A0-4B85-B78B-FDD4394AFF03}"/>
              </a:ext>
            </a:extLst>
          </p:cNvPr>
          <p:cNvSpPr/>
          <p:nvPr/>
        </p:nvSpPr>
        <p:spPr>
          <a:xfrm>
            <a:off x="107504" y="5157192"/>
            <a:ext cx="1296144" cy="864095"/>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id="{119D4014-B79B-4B6E-AEE2-252D70D9C904}"/>
              </a:ext>
            </a:extLst>
          </p:cNvPr>
          <p:cNvSpPr txBox="1"/>
          <p:nvPr/>
        </p:nvSpPr>
        <p:spPr>
          <a:xfrm>
            <a:off x="1433952" y="5190290"/>
            <a:ext cx="7344816" cy="830997"/>
          </a:xfrm>
          <a:prstGeom prst="rect">
            <a:avLst/>
          </a:prstGeom>
          <a:noFill/>
        </p:spPr>
        <p:txBody>
          <a:bodyPr wrap="square">
            <a:spAutoFit/>
          </a:bodyPr>
          <a:lstStyle/>
          <a:p>
            <a:pPr algn="l"/>
            <a:r>
              <a:rPr lang="ja-JP" altLang="en-US" sz="2400" dirty="0">
                <a:latin typeface="HGP創英角ｺﾞｼｯｸUB" panose="020B0900000000000000" pitchFamily="50" charset="-128"/>
                <a:ea typeface="HGP創英角ｺﾞｼｯｸUB" panose="020B0900000000000000" pitchFamily="50" charset="-128"/>
              </a:rPr>
              <a:t>このコースを学習すると、プライマリーデータの定義と</a:t>
            </a:r>
            <a:endParaRPr lang="en-US" altLang="ja-JP" sz="2400" dirty="0">
              <a:latin typeface="HGP創英角ｺﾞｼｯｸUB" panose="020B0900000000000000" pitchFamily="50" charset="-128"/>
              <a:ea typeface="HGP創英角ｺﾞｼｯｸUB" panose="020B0900000000000000" pitchFamily="50" charset="-128"/>
            </a:endParaRPr>
          </a:p>
          <a:p>
            <a:pPr algn="l"/>
            <a:r>
              <a:rPr lang="ja-JP" altLang="en-US" sz="2400" dirty="0">
                <a:latin typeface="HGP創英角ｺﾞｼｯｸUB" panose="020B0900000000000000" pitchFamily="50" charset="-128"/>
                <a:ea typeface="HGP創英角ｺﾞｼｯｸUB" panose="020B0900000000000000" pitchFamily="50" charset="-128"/>
              </a:rPr>
              <a:t>オブザベーションのやり方が理解できます</a:t>
            </a:r>
            <a:endParaRPr lang="ja-JP" altLang="en-US" sz="2400" dirty="0"/>
          </a:p>
        </p:txBody>
      </p:sp>
      <p:sp>
        <p:nvSpPr>
          <p:cNvPr id="3" name="スライド番号プレースホルダー 2">
            <a:extLst>
              <a:ext uri="{FF2B5EF4-FFF2-40B4-BE49-F238E27FC236}">
                <a16:creationId xmlns:a16="http://schemas.microsoft.com/office/drawing/2014/main" id="{6C6DC0EF-942E-4086-BD24-3DB88E00A14B}"/>
              </a:ext>
            </a:extLst>
          </p:cNvPr>
          <p:cNvSpPr>
            <a:spLocks noGrp="1"/>
          </p:cNvSpPr>
          <p:nvPr>
            <p:ph type="sldNum" sz="quarter" idx="12"/>
          </p:nvPr>
        </p:nvSpPr>
        <p:spPr/>
        <p:txBody>
          <a:bodyPr/>
          <a:lstStyle/>
          <a:p>
            <a:pPr>
              <a:defRPr/>
            </a:pPr>
            <a:fld id="{22179739-F4A8-44EB-8B8E-F3F060272835}" type="slidenum">
              <a:rPr lang="ja-JP" altLang="en-US" smtClean="0"/>
              <a:pPr>
                <a:defRPr/>
              </a:pPr>
              <a:t>3</a:t>
            </a:fld>
            <a:endParaRPr lang="ja-JP" altLang="en-US"/>
          </a:p>
        </p:txBody>
      </p:sp>
    </p:spTree>
    <p:extLst>
      <p:ext uri="{BB962C8B-B14F-4D97-AF65-F5344CB8AC3E}">
        <p14:creationId xmlns:p14="http://schemas.microsoft.com/office/powerpoint/2010/main" val="2179774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4</a:t>
            </a:fld>
            <a:endParaRPr lang="en-US" altLang="ja-JP" dirty="0"/>
          </a:p>
        </p:txBody>
      </p:sp>
      <p:sp>
        <p:nvSpPr>
          <p:cNvPr id="4" name="正方形/長方形 3">
            <a:extLst>
              <a:ext uri="{FF2B5EF4-FFF2-40B4-BE49-F238E27FC236}">
                <a16:creationId xmlns:a16="http://schemas.microsoft.com/office/drawing/2014/main" id="{2174AA3F-2A1E-4AC9-ADBB-EF63D0727D52}"/>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講義</a:t>
            </a:r>
            <a:endParaRPr lang="en-US" altLang="ja-JP" sz="3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71185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63989FC1-40A4-44BF-A142-CCB09C3A88F5}"/>
              </a:ext>
            </a:extLst>
          </p:cNvPr>
          <p:cNvSpPr/>
          <p:nvPr/>
        </p:nvSpPr>
        <p:spPr>
          <a:xfrm>
            <a:off x="521550" y="5227895"/>
            <a:ext cx="2592288" cy="662688"/>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四角形: 角を丸くする 2">
            <a:extLst>
              <a:ext uri="{FF2B5EF4-FFF2-40B4-BE49-F238E27FC236}">
                <a16:creationId xmlns:a16="http://schemas.microsoft.com/office/drawing/2014/main" id="{D82E7574-4F72-40E1-9900-6666CAE3CDC6}"/>
              </a:ext>
            </a:extLst>
          </p:cNvPr>
          <p:cNvSpPr/>
          <p:nvPr/>
        </p:nvSpPr>
        <p:spPr>
          <a:xfrm>
            <a:off x="521550" y="1976714"/>
            <a:ext cx="2592288" cy="662688"/>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5</a:t>
            </a:fld>
            <a:endParaRPr lang="en-US" altLang="ja-JP" dirty="0"/>
          </a:p>
        </p:txBody>
      </p:sp>
      <p:sp>
        <p:nvSpPr>
          <p:cNvPr id="6" name="Rectangle 7">
            <a:extLst>
              <a:ext uri="{FF2B5EF4-FFF2-40B4-BE49-F238E27FC236}">
                <a16:creationId xmlns:a16="http://schemas.microsoft.com/office/drawing/2014/main" id="{701E9893-EBC3-4919-B1F9-A3CA98C61DD7}"/>
              </a:ext>
            </a:extLst>
          </p:cNvPr>
          <p:cNvSpPr>
            <a:spLocks noChangeArrowheads="1"/>
          </p:cNvSpPr>
          <p:nvPr/>
        </p:nvSpPr>
        <p:spPr bwMode="auto">
          <a:xfrm>
            <a:off x="287524" y="1382029"/>
            <a:ext cx="4571355" cy="455048"/>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　データマーケティングのステップ</a:t>
            </a: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7" name="Rectangle 7">
            <a:extLst>
              <a:ext uri="{FF2B5EF4-FFF2-40B4-BE49-F238E27FC236}">
                <a16:creationId xmlns:a16="http://schemas.microsoft.com/office/drawing/2014/main" id="{1D120E4E-DC4F-481E-B62C-205AC7BF6798}"/>
              </a:ext>
            </a:extLst>
          </p:cNvPr>
          <p:cNvSpPr>
            <a:spLocks noChangeArrowheads="1"/>
          </p:cNvSpPr>
          <p:nvPr/>
        </p:nvSpPr>
        <p:spPr bwMode="auto">
          <a:xfrm>
            <a:off x="287524" y="1975400"/>
            <a:ext cx="3060340" cy="662688"/>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indent="-342900">
              <a:lnSpc>
                <a:spcPct val="90000"/>
              </a:lnSpc>
              <a:spcBef>
                <a:spcPct val="20000"/>
              </a:spcBef>
            </a:pPr>
            <a:r>
              <a:rPr lang="ja-JP" altLang="en-US" sz="3200" dirty="0">
                <a:latin typeface="+mj-ea"/>
                <a:ea typeface="+mj-ea"/>
              </a:rPr>
              <a:t>❶データ収集</a:t>
            </a:r>
            <a:endParaRPr lang="en-US" altLang="ja-JP" sz="3200" dirty="0">
              <a:latin typeface="+mj-ea"/>
              <a:ea typeface="+mj-ea"/>
            </a:endParaRPr>
          </a:p>
        </p:txBody>
      </p:sp>
      <p:sp>
        <p:nvSpPr>
          <p:cNvPr id="8" name="Rectangle 7">
            <a:extLst>
              <a:ext uri="{FF2B5EF4-FFF2-40B4-BE49-F238E27FC236}">
                <a16:creationId xmlns:a16="http://schemas.microsoft.com/office/drawing/2014/main" id="{8F72E047-7133-4571-A702-BAB192BF241D}"/>
              </a:ext>
            </a:extLst>
          </p:cNvPr>
          <p:cNvSpPr>
            <a:spLocks noChangeArrowheads="1"/>
          </p:cNvSpPr>
          <p:nvPr/>
        </p:nvSpPr>
        <p:spPr bwMode="auto">
          <a:xfrm>
            <a:off x="287524" y="5229200"/>
            <a:ext cx="3060340" cy="662688"/>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indent="-342900">
              <a:lnSpc>
                <a:spcPct val="90000"/>
              </a:lnSpc>
              <a:spcBef>
                <a:spcPct val="20000"/>
              </a:spcBef>
            </a:pPr>
            <a:r>
              <a:rPr lang="ja-JP" altLang="en-US" sz="3200" dirty="0">
                <a:latin typeface="+mj-ea"/>
                <a:ea typeface="+mj-ea"/>
              </a:rPr>
              <a:t>❷データ分析</a:t>
            </a:r>
            <a:endParaRPr lang="en-US" altLang="ja-JP" sz="3200" dirty="0">
              <a:latin typeface="+mj-ea"/>
              <a:ea typeface="+mj-ea"/>
            </a:endParaRPr>
          </a:p>
        </p:txBody>
      </p:sp>
      <p:sp>
        <p:nvSpPr>
          <p:cNvPr id="2" name="矢印: 下 1">
            <a:extLst>
              <a:ext uri="{FF2B5EF4-FFF2-40B4-BE49-F238E27FC236}">
                <a16:creationId xmlns:a16="http://schemas.microsoft.com/office/drawing/2014/main" id="{F5AC51D1-E491-4A4A-8C52-2563E09308E2}"/>
              </a:ext>
            </a:extLst>
          </p:cNvPr>
          <p:cNvSpPr/>
          <p:nvPr/>
        </p:nvSpPr>
        <p:spPr>
          <a:xfrm>
            <a:off x="1322639" y="3101821"/>
            <a:ext cx="990110" cy="1510863"/>
          </a:xfrm>
          <a:prstGeom prst="down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Rectangle 7">
            <a:extLst>
              <a:ext uri="{FF2B5EF4-FFF2-40B4-BE49-F238E27FC236}">
                <a16:creationId xmlns:a16="http://schemas.microsoft.com/office/drawing/2014/main" id="{CBA28E5A-2272-4B89-91C9-633FDB7A9A8B}"/>
              </a:ext>
            </a:extLst>
          </p:cNvPr>
          <p:cNvSpPr>
            <a:spLocks noChangeArrowheads="1"/>
          </p:cNvSpPr>
          <p:nvPr/>
        </p:nvSpPr>
        <p:spPr bwMode="auto">
          <a:xfrm>
            <a:off x="4061805" y="1983677"/>
            <a:ext cx="4758667" cy="4058676"/>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t"/>
          <a:lstStyle/>
          <a:p>
            <a:pPr indent="-342900" algn="l">
              <a:lnSpc>
                <a:spcPct val="90000"/>
              </a:lnSpc>
              <a:spcBef>
                <a:spcPct val="20000"/>
              </a:spcBef>
            </a:pPr>
            <a:r>
              <a:rPr lang="ja-JP" altLang="en-US" sz="2400" b="1" dirty="0">
                <a:latin typeface="+mj-ea"/>
                <a:ea typeface="+mj-ea"/>
              </a:rPr>
              <a:t>収集するデータについて</a:t>
            </a:r>
            <a:endParaRPr lang="en-US" altLang="ja-JP" sz="2400" b="1" dirty="0">
              <a:latin typeface="+mj-ea"/>
              <a:ea typeface="+mj-ea"/>
            </a:endParaRPr>
          </a:p>
          <a:p>
            <a:pPr indent="-342900" algn="l">
              <a:lnSpc>
                <a:spcPct val="90000"/>
              </a:lnSpc>
              <a:spcBef>
                <a:spcPct val="20000"/>
              </a:spcBef>
            </a:pPr>
            <a:endParaRPr lang="en-US" altLang="ja-JP" sz="2400" b="1" dirty="0">
              <a:latin typeface="+mj-ea"/>
              <a:ea typeface="+mj-ea"/>
            </a:endParaRPr>
          </a:p>
          <a:p>
            <a:pPr indent="-342900" algn="l">
              <a:lnSpc>
                <a:spcPct val="90000"/>
              </a:lnSpc>
              <a:spcBef>
                <a:spcPct val="20000"/>
              </a:spcBef>
            </a:pPr>
            <a:r>
              <a:rPr lang="ja-JP" altLang="en-US" sz="2000" b="1" dirty="0">
                <a:latin typeface="+mj-ea"/>
                <a:ea typeface="+mj-ea"/>
              </a:rPr>
              <a:t>データには、「数値データ」「画像データ」</a:t>
            </a:r>
            <a:endParaRPr lang="en-US" altLang="ja-JP" sz="2000" b="1" dirty="0">
              <a:latin typeface="+mj-ea"/>
              <a:ea typeface="+mj-ea"/>
            </a:endParaRPr>
          </a:p>
          <a:p>
            <a:pPr indent="-342900" algn="l">
              <a:lnSpc>
                <a:spcPct val="90000"/>
              </a:lnSpc>
              <a:spcBef>
                <a:spcPct val="20000"/>
              </a:spcBef>
            </a:pPr>
            <a:r>
              <a:rPr lang="ja-JP" altLang="en-US" sz="2000" b="1" dirty="0">
                <a:latin typeface="+mj-ea"/>
                <a:ea typeface="+mj-ea"/>
              </a:rPr>
              <a:t>「テキストデータ」「音データ」「動画データ」</a:t>
            </a:r>
            <a:endParaRPr lang="en-US" altLang="ja-JP" sz="2000" b="1" dirty="0">
              <a:latin typeface="+mj-ea"/>
              <a:ea typeface="+mj-ea"/>
            </a:endParaRPr>
          </a:p>
          <a:p>
            <a:pPr indent="-342900" algn="l">
              <a:lnSpc>
                <a:spcPct val="90000"/>
              </a:lnSpc>
              <a:spcBef>
                <a:spcPct val="20000"/>
              </a:spcBef>
            </a:pPr>
            <a:r>
              <a:rPr lang="ja-JP" altLang="en-US" sz="2000" b="1" dirty="0">
                <a:latin typeface="+mj-ea"/>
                <a:ea typeface="+mj-ea"/>
              </a:rPr>
              <a:t>などがあります。</a:t>
            </a:r>
            <a:endParaRPr lang="en-US" altLang="ja-JP" sz="2000" b="1" dirty="0">
              <a:latin typeface="+mj-ea"/>
              <a:ea typeface="+mj-ea"/>
            </a:endParaRPr>
          </a:p>
          <a:p>
            <a:pPr indent="-342900" algn="l">
              <a:lnSpc>
                <a:spcPct val="90000"/>
              </a:lnSpc>
              <a:spcBef>
                <a:spcPct val="20000"/>
              </a:spcBef>
            </a:pPr>
            <a:r>
              <a:rPr lang="ja-JP" altLang="en-US" sz="2000" b="1" dirty="0">
                <a:latin typeface="+mj-ea"/>
                <a:ea typeface="+mj-ea"/>
              </a:rPr>
              <a:t>また、データの種類として</a:t>
            </a:r>
            <a:endParaRPr lang="en-US" altLang="ja-JP" sz="2000" b="1" dirty="0">
              <a:latin typeface="+mj-ea"/>
              <a:ea typeface="+mj-ea"/>
            </a:endParaRPr>
          </a:p>
          <a:p>
            <a:pPr indent="-342900" algn="l">
              <a:lnSpc>
                <a:spcPct val="90000"/>
              </a:lnSpc>
              <a:spcBef>
                <a:spcPct val="20000"/>
              </a:spcBef>
            </a:pPr>
            <a:r>
              <a:rPr lang="ja-JP" altLang="en-US" sz="2000" b="1" dirty="0">
                <a:latin typeface="+mj-ea"/>
                <a:ea typeface="+mj-ea"/>
              </a:rPr>
              <a:t>「定量データ」と「定性データ」があります。</a:t>
            </a:r>
            <a:endParaRPr lang="en-US" altLang="ja-JP" sz="2000" b="1" dirty="0">
              <a:latin typeface="+mj-ea"/>
              <a:ea typeface="+mj-ea"/>
            </a:endParaRPr>
          </a:p>
          <a:p>
            <a:pPr indent="-342900" algn="l">
              <a:lnSpc>
                <a:spcPct val="90000"/>
              </a:lnSpc>
              <a:spcBef>
                <a:spcPct val="20000"/>
              </a:spcBef>
            </a:pPr>
            <a:endParaRPr lang="en-US" altLang="ja-JP" sz="2000" b="1" dirty="0">
              <a:latin typeface="+mj-ea"/>
              <a:ea typeface="+mj-ea"/>
            </a:endParaRPr>
          </a:p>
          <a:p>
            <a:pPr indent="-342900" algn="l">
              <a:lnSpc>
                <a:spcPct val="90000"/>
              </a:lnSpc>
              <a:spcBef>
                <a:spcPct val="20000"/>
              </a:spcBef>
            </a:pPr>
            <a:r>
              <a:rPr lang="ja-JP" altLang="en-US" sz="2000" b="1" dirty="0">
                <a:latin typeface="+mj-ea"/>
                <a:ea typeface="+mj-ea"/>
              </a:rPr>
              <a:t>また、誰が収集したデータかによって、</a:t>
            </a:r>
            <a:endParaRPr lang="en-US" altLang="ja-JP" sz="2000" b="1" dirty="0">
              <a:latin typeface="+mj-ea"/>
              <a:ea typeface="+mj-ea"/>
            </a:endParaRPr>
          </a:p>
          <a:p>
            <a:pPr indent="-342900" algn="l">
              <a:lnSpc>
                <a:spcPct val="90000"/>
              </a:lnSpc>
              <a:spcBef>
                <a:spcPct val="20000"/>
              </a:spcBef>
            </a:pPr>
            <a:r>
              <a:rPr lang="ja-JP" altLang="en-US" sz="2000" b="1" dirty="0">
                <a:latin typeface="+mj-ea"/>
                <a:ea typeface="+mj-ea"/>
              </a:rPr>
              <a:t>「プライマリーデータ」と「セカンダリーデータ」</a:t>
            </a:r>
            <a:endParaRPr lang="en-US" altLang="ja-JP" sz="2000" b="1" dirty="0">
              <a:latin typeface="+mj-ea"/>
              <a:ea typeface="+mj-ea"/>
            </a:endParaRPr>
          </a:p>
          <a:p>
            <a:pPr indent="-342900" algn="l">
              <a:lnSpc>
                <a:spcPct val="90000"/>
              </a:lnSpc>
              <a:spcBef>
                <a:spcPct val="20000"/>
              </a:spcBef>
            </a:pPr>
            <a:r>
              <a:rPr lang="ja-JP" altLang="en-US" sz="2000" b="1" dirty="0">
                <a:latin typeface="+mj-ea"/>
                <a:ea typeface="+mj-ea"/>
              </a:rPr>
              <a:t>に分けられます。</a:t>
            </a:r>
            <a:endParaRPr lang="en-US" altLang="ja-JP" sz="2000" b="1" dirty="0">
              <a:latin typeface="+mj-ea"/>
              <a:ea typeface="+mj-ea"/>
            </a:endParaRPr>
          </a:p>
        </p:txBody>
      </p:sp>
      <p:sp>
        <p:nvSpPr>
          <p:cNvPr id="14" name="矢印: 下 13">
            <a:extLst>
              <a:ext uri="{FF2B5EF4-FFF2-40B4-BE49-F238E27FC236}">
                <a16:creationId xmlns:a16="http://schemas.microsoft.com/office/drawing/2014/main" id="{5D50C697-787B-402B-89FA-DC20DA6100EE}"/>
              </a:ext>
            </a:extLst>
          </p:cNvPr>
          <p:cNvSpPr/>
          <p:nvPr/>
        </p:nvSpPr>
        <p:spPr>
          <a:xfrm rot="5400000">
            <a:off x="3368156" y="1989614"/>
            <a:ext cx="527387" cy="634260"/>
          </a:xfrm>
          <a:prstGeom prst="down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正方形/長方形 12">
            <a:extLst>
              <a:ext uri="{FF2B5EF4-FFF2-40B4-BE49-F238E27FC236}">
                <a16:creationId xmlns:a16="http://schemas.microsoft.com/office/drawing/2014/main" id="{DEC1AC33-9268-4A85-8EC8-F6279809BB5F}"/>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データマーケティングの前提</a:t>
            </a:r>
          </a:p>
        </p:txBody>
      </p:sp>
    </p:spTree>
    <p:extLst>
      <p:ext uri="{BB962C8B-B14F-4D97-AF65-F5344CB8AC3E}">
        <p14:creationId xmlns:p14="http://schemas.microsoft.com/office/powerpoint/2010/main" val="2046883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6</a:t>
            </a:fld>
            <a:endParaRPr lang="en-US" altLang="ja-JP" dirty="0"/>
          </a:p>
        </p:txBody>
      </p:sp>
      <p:sp>
        <p:nvSpPr>
          <p:cNvPr id="6" name="正方形/長方形 5">
            <a:extLst>
              <a:ext uri="{FF2B5EF4-FFF2-40B4-BE49-F238E27FC236}">
                <a16:creationId xmlns:a16="http://schemas.microsoft.com/office/drawing/2014/main" id="{C93B0CB6-F6AD-496F-971A-75E1EFD33E01}"/>
              </a:ext>
            </a:extLst>
          </p:cNvPr>
          <p:cNvSpPr/>
          <p:nvPr/>
        </p:nvSpPr>
        <p:spPr>
          <a:xfrm>
            <a:off x="179510" y="764705"/>
            <a:ext cx="4824537"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「定量データ」・「定性データ」</a:t>
            </a:r>
          </a:p>
        </p:txBody>
      </p:sp>
      <p:sp>
        <p:nvSpPr>
          <p:cNvPr id="7" name="Rectangle 7">
            <a:extLst>
              <a:ext uri="{FF2B5EF4-FFF2-40B4-BE49-F238E27FC236}">
                <a16:creationId xmlns:a16="http://schemas.microsoft.com/office/drawing/2014/main" id="{0B5BCF3E-201E-4925-BDA6-068A270D0B89}"/>
              </a:ext>
            </a:extLst>
          </p:cNvPr>
          <p:cNvSpPr>
            <a:spLocks noChangeArrowheads="1"/>
          </p:cNvSpPr>
          <p:nvPr/>
        </p:nvSpPr>
        <p:spPr bwMode="auto">
          <a:xfrm>
            <a:off x="251520" y="1487899"/>
            <a:ext cx="8425755" cy="1368152"/>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t"/>
          <a:lstStyle/>
          <a:p>
            <a:pPr indent="-342900" algn="l">
              <a:lnSpc>
                <a:spcPct val="90000"/>
              </a:lnSpc>
              <a:spcBef>
                <a:spcPct val="20000"/>
              </a:spcBef>
            </a:pPr>
            <a:r>
              <a:rPr lang="ja-JP" altLang="en-US" sz="2000" b="1" dirty="0">
                <a:latin typeface="+mj-ea"/>
                <a:ea typeface="+mj-ea"/>
              </a:rPr>
              <a:t>定量データとは</a:t>
            </a:r>
            <a:endParaRPr lang="en-US" altLang="ja-JP" sz="2000" b="1" dirty="0">
              <a:latin typeface="+mj-ea"/>
              <a:ea typeface="+mj-ea"/>
            </a:endParaRPr>
          </a:p>
          <a:p>
            <a:pPr indent="-342900" algn="l">
              <a:lnSpc>
                <a:spcPct val="90000"/>
              </a:lnSpc>
              <a:spcBef>
                <a:spcPct val="20000"/>
              </a:spcBef>
            </a:pPr>
            <a:r>
              <a:rPr lang="ja-JP" altLang="en-US" sz="2000" dirty="0">
                <a:latin typeface="+mj-ea"/>
                <a:ea typeface="+mj-ea"/>
              </a:rPr>
              <a:t>商品の市場占有率や売上高など数値として把握できる情報を指します。</a:t>
            </a:r>
            <a:endParaRPr lang="en-US" altLang="ja-JP" sz="2000" dirty="0">
              <a:latin typeface="+mj-ea"/>
              <a:ea typeface="+mj-ea"/>
            </a:endParaRPr>
          </a:p>
          <a:p>
            <a:pPr indent="-342900" algn="l">
              <a:lnSpc>
                <a:spcPct val="90000"/>
              </a:lnSpc>
              <a:spcBef>
                <a:spcPct val="20000"/>
              </a:spcBef>
            </a:pPr>
            <a:r>
              <a:rPr lang="ja-JP" altLang="en-US" sz="2000" dirty="0">
                <a:latin typeface="+mj-ea"/>
                <a:ea typeface="+mj-ea"/>
              </a:rPr>
              <a:t>数値データであるため、時系列や性別・年齢など顧客別に細かく加工し比較することが可能となり、あらゆるマーケティング戦略の基礎データとして活用されます。</a:t>
            </a:r>
            <a:endParaRPr lang="en-US" altLang="ja-JP" sz="2000" dirty="0">
              <a:latin typeface="+mj-ea"/>
              <a:ea typeface="+mj-ea"/>
            </a:endParaRPr>
          </a:p>
        </p:txBody>
      </p:sp>
      <p:sp>
        <p:nvSpPr>
          <p:cNvPr id="8" name="Rectangle 7">
            <a:extLst>
              <a:ext uri="{FF2B5EF4-FFF2-40B4-BE49-F238E27FC236}">
                <a16:creationId xmlns:a16="http://schemas.microsoft.com/office/drawing/2014/main" id="{4ACF846D-AEC4-40F4-BA4A-0C71A51CBCD5}"/>
              </a:ext>
            </a:extLst>
          </p:cNvPr>
          <p:cNvSpPr>
            <a:spLocks noChangeArrowheads="1"/>
          </p:cNvSpPr>
          <p:nvPr/>
        </p:nvSpPr>
        <p:spPr bwMode="auto">
          <a:xfrm>
            <a:off x="251520" y="3094851"/>
            <a:ext cx="8425755" cy="2115867"/>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t"/>
          <a:lstStyle/>
          <a:p>
            <a:pPr indent="-342900" algn="l">
              <a:lnSpc>
                <a:spcPct val="90000"/>
              </a:lnSpc>
              <a:spcBef>
                <a:spcPct val="20000"/>
              </a:spcBef>
            </a:pPr>
            <a:r>
              <a:rPr lang="ja-JP" altLang="en-US" sz="2000" b="1" dirty="0">
                <a:latin typeface="+mj-ea"/>
                <a:ea typeface="+mj-ea"/>
              </a:rPr>
              <a:t>定性データとは</a:t>
            </a:r>
            <a:endParaRPr lang="en-US" altLang="ja-JP" sz="2000" b="1" dirty="0">
              <a:latin typeface="+mj-ea"/>
              <a:ea typeface="+mj-ea"/>
            </a:endParaRPr>
          </a:p>
          <a:p>
            <a:pPr indent="-342900" algn="l">
              <a:lnSpc>
                <a:spcPct val="90000"/>
              </a:lnSpc>
              <a:spcBef>
                <a:spcPct val="20000"/>
              </a:spcBef>
            </a:pPr>
            <a:r>
              <a:rPr lang="ja-JP" altLang="en-US" sz="2000" dirty="0">
                <a:latin typeface="+mj-ea"/>
                <a:ea typeface="+mj-ea"/>
              </a:rPr>
              <a:t>「購入した商品のどこが気に入ったか」</a:t>
            </a:r>
            <a:endParaRPr lang="en-US" altLang="ja-JP" sz="2000" dirty="0">
              <a:latin typeface="+mj-ea"/>
              <a:ea typeface="+mj-ea"/>
            </a:endParaRPr>
          </a:p>
          <a:p>
            <a:pPr indent="-342900" algn="l">
              <a:lnSpc>
                <a:spcPct val="90000"/>
              </a:lnSpc>
              <a:spcBef>
                <a:spcPct val="20000"/>
              </a:spcBef>
            </a:pPr>
            <a:r>
              <a:rPr lang="ja-JP" altLang="en-US" sz="2000" dirty="0">
                <a:latin typeface="+mj-ea"/>
                <a:ea typeface="+mj-ea"/>
              </a:rPr>
              <a:t>「商品のパッケージデザインは使いやすいか」</a:t>
            </a:r>
            <a:endParaRPr lang="en-US" altLang="ja-JP" sz="2000" dirty="0">
              <a:latin typeface="+mj-ea"/>
              <a:ea typeface="+mj-ea"/>
            </a:endParaRPr>
          </a:p>
          <a:p>
            <a:pPr indent="-342900" algn="l">
              <a:lnSpc>
                <a:spcPct val="90000"/>
              </a:lnSpc>
              <a:spcBef>
                <a:spcPct val="20000"/>
              </a:spcBef>
            </a:pPr>
            <a:r>
              <a:rPr lang="ja-JP" altLang="en-US" sz="2000" dirty="0">
                <a:latin typeface="+mj-ea"/>
                <a:ea typeface="+mj-ea"/>
              </a:rPr>
              <a:t>「なぜこのお店でよく買うのか」</a:t>
            </a:r>
            <a:endParaRPr lang="en-US" altLang="ja-JP" sz="2000" dirty="0">
              <a:latin typeface="+mj-ea"/>
              <a:ea typeface="+mj-ea"/>
            </a:endParaRPr>
          </a:p>
          <a:p>
            <a:pPr indent="-342900" algn="l">
              <a:lnSpc>
                <a:spcPct val="90000"/>
              </a:lnSpc>
              <a:spcBef>
                <a:spcPct val="20000"/>
              </a:spcBef>
            </a:pPr>
            <a:r>
              <a:rPr lang="ja-JP" altLang="en-US" sz="2000" dirty="0">
                <a:latin typeface="+mj-ea"/>
                <a:ea typeface="+mj-ea"/>
              </a:rPr>
              <a:t>などのように、数値に表せない質的な情報を指します。</a:t>
            </a:r>
            <a:endParaRPr lang="en-US" altLang="ja-JP" sz="2000" dirty="0">
              <a:latin typeface="+mj-ea"/>
              <a:ea typeface="+mj-ea"/>
            </a:endParaRPr>
          </a:p>
          <a:p>
            <a:pPr indent="-342900" algn="l">
              <a:lnSpc>
                <a:spcPct val="90000"/>
              </a:lnSpc>
              <a:spcBef>
                <a:spcPct val="20000"/>
              </a:spcBef>
            </a:pPr>
            <a:r>
              <a:rPr lang="ja-JP" altLang="en-US" sz="2000" dirty="0">
                <a:latin typeface="+mj-ea"/>
                <a:ea typeface="+mj-ea"/>
              </a:rPr>
              <a:t>消費者の購買意識などを分析するデータとして活用されます。</a:t>
            </a:r>
            <a:endParaRPr lang="en-US" altLang="ja-JP" sz="2000" dirty="0">
              <a:latin typeface="+mj-ea"/>
              <a:ea typeface="+mj-ea"/>
            </a:endParaRPr>
          </a:p>
        </p:txBody>
      </p:sp>
      <p:sp>
        <p:nvSpPr>
          <p:cNvPr id="9" name="Rectangle 7">
            <a:extLst>
              <a:ext uri="{FF2B5EF4-FFF2-40B4-BE49-F238E27FC236}">
                <a16:creationId xmlns:a16="http://schemas.microsoft.com/office/drawing/2014/main" id="{F6B3C594-1A12-4951-9100-7E02569EADEC}"/>
              </a:ext>
            </a:extLst>
          </p:cNvPr>
          <p:cNvSpPr>
            <a:spLocks noChangeArrowheads="1"/>
          </p:cNvSpPr>
          <p:nvPr/>
        </p:nvSpPr>
        <p:spPr bwMode="auto">
          <a:xfrm>
            <a:off x="251520" y="5524716"/>
            <a:ext cx="8425755" cy="706438"/>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t"/>
          <a:lstStyle/>
          <a:p>
            <a:pPr indent="-342900" algn="l">
              <a:lnSpc>
                <a:spcPct val="90000"/>
              </a:lnSpc>
              <a:spcBef>
                <a:spcPct val="20000"/>
              </a:spcBef>
            </a:pPr>
            <a:r>
              <a:rPr lang="ja-JP" altLang="en-US" sz="2000" b="1" dirty="0">
                <a:latin typeface="+mj-ea"/>
                <a:ea typeface="+mj-ea"/>
              </a:rPr>
              <a:t>消費者行動の広さを把握するのが定量データであり、</a:t>
            </a:r>
            <a:endParaRPr lang="en-US" altLang="ja-JP" sz="2000" b="1" dirty="0">
              <a:latin typeface="+mj-ea"/>
              <a:ea typeface="+mj-ea"/>
            </a:endParaRPr>
          </a:p>
          <a:p>
            <a:pPr indent="-342900" algn="l">
              <a:lnSpc>
                <a:spcPct val="90000"/>
              </a:lnSpc>
              <a:spcBef>
                <a:spcPct val="20000"/>
              </a:spcBef>
            </a:pPr>
            <a:r>
              <a:rPr lang="ja-JP" altLang="en-US" sz="2000" b="1" dirty="0">
                <a:latin typeface="+mj-ea"/>
                <a:ea typeface="+mj-ea"/>
              </a:rPr>
              <a:t>消費者行動の深さを測定するのが定性データと位置づけることができます。</a:t>
            </a:r>
            <a:endParaRPr lang="en-US" altLang="ja-JP" sz="2000" b="1" dirty="0">
              <a:latin typeface="+mj-ea"/>
              <a:ea typeface="+mj-ea"/>
            </a:endParaRPr>
          </a:p>
        </p:txBody>
      </p:sp>
    </p:spTree>
    <p:extLst>
      <p:ext uri="{BB962C8B-B14F-4D97-AF65-F5344CB8AC3E}">
        <p14:creationId xmlns:p14="http://schemas.microsoft.com/office/powerpoint/2010/main" val="1368538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7</a:t>
            </a:fld>
            <a:endParaRPr lang="en-US" altLang="ja-JP" dirty="0"/>
          </a:p>
        </p:txBody>
      </p:sp>
      <p:sp>
        <p:nvSpPr>
          <p:cNvPr id="9" name="正方形/長方形 8">
            <a:extLst>
              <a:ext uri="{FF2B5EF4-FFF2-40B4-BE49-F238E27FC236}">
                <a16:creationId xmlns:a16="http://schemas.microsoft.com/office/drawing/2014/main" id="{8A5BFCE0-D2BC-44CD-9B6B-1AC17AC24F75}"/>
              </a:ext>
            </a:extLst>
          </p:cNvPr>
          <p:cNvSpPr/>
          <p:nvPr/>
        </p:nvSpPr>
        <p:spPr>
          <a:xfrm>
            <a:off x="179510" y="764705"/>
            <a:ext cx="5184578"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925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「プライマリーデータ」・「セカンダリーデータ」</a:t>
            </a:r>
          </a:p>
        </p:txBody>
      </p:sp>
      <p:sp>
        <p:nvSpPr>
          <p:cNvPr id="10" name="Rectangle 7">
            <a:extLst>
              <a:ext uri="{FF2B5EF4-FFF2-40B4-BE49-F238E27FC236}">
                <a16:creationId xmlns:a16="http://schemas.microsoft.com/office/drawing/2014/main" id="{37FDFFBA-C221-4CF1-857A-B90251174ACC}"/>
              </a:ext>
            </a:extLst>
          </p:cNvPr>
          <p:cNvSpPr>
            <a:spLocks noChangeArrowheads="1"/>
          </p:cNvSpPr>
          <p:nvPr/>
        </p:nvSpPr>
        <p:spPr bwMode="auto">
          <a:xfrm>
            <a:off x="251520" y="1487899"/>
            <a:ext cx="8425755" cy="1368152"/>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t"/>
          <a:lstStyle/>
          <a:p>
            <a:pPr indent="-342900" algn="l">
              <a:lnSpc>
                <a:spcPct val="90000"/>
              </a:lnSpc>
              <a:spcBef>
                <a:spcPct val="20000"/>
              </a:spcBef>
            </a:pPr>
            <a:r>
              <a:rPr lang="ja-JP" altLang="en-US" sz="2000" b="1" dirty="0">
                <a:latin typeface="+mj-ea"/>
                <a:ea typeface="+mj-ea"/>
              </a:rPr>
              <a:t>プライマリーデータとは</a:t>
            </a:r>
            <a:endParaRPr lang="en-US" altLang="ja-JP" sz="2000" b="1" dirty="0">
              <a:latin typeface="+mj-ea"/>
              <a:ea typeface="+mj-ea"/>
            </a:endParaRPr>
          </a:p>
          <a:p>
            <a:pPr indent="-342900" algn="l">
              <a:lnSpc>
                <a:spcPct val="90000"/>
              </a:lnSpc>
              <a:spcBef>
                <a:spcPct val="20000"/>
              </a:spcBef>
            </a:pPr>
            <a:r>
              <a:rPr lang="ja-JP" altLang="en-US" sz="2000" dirty="0">
                <a:latin typeface="+mj-ea"/>
                <a:ea typeface="+mj-ea"/>
              </a:rPr>
              <a:t>自らリサーチを実施し収集したデータのことを指します。</a:t>
            </a:r>
            <a:endParaRPr lang="en-US" altLang="ja-JP" sz="2000" dirty="0">
              <a:latin typeface="+mj-ea"/>
              <a:ea typeface="+mj-ea"/>
            </a:endParaRPr>
          </a:p>
          <a:p>
            <a:pPr indent="-342900" algn="l">
              <a:lnSpc>
                <a:spcPct val="90000"/>
              </a:lnSpc>
              <a:spcBef>
                <a:spcPct val="20000"/>
              </a:spcBef>
            </a:pPr>
            <a:r>
              <a:rPr lang="ja-JP" altLang="en-US" sz="2000" dirty="0">
                <a:latin typeface="+mj-ea"/>
                <a:ea typeface="+mj-ea"/>
              </a:rPr>
              <a:t>アンケートやインタビューなどを実施して得たデータです。</a:t>
            </a:r>
            <a:endParaRPr lang="en-US" altLang="ja-JP" sz="2000" dirty="0">
              <a:latin typeface="+mj-ea"/>
              <a:ea typeface="+mj-ea"/>
            </a:endParaRPr>
          </a:p>
        </p:txBody>
      </p:sp>
      <p:sp>
        <p:nvSpPr>
          <p:cNvPr id="11" name="Rectangle 7">
            <a:extLst>
              <a:ext uri="{FF2B5EF4-FFF2-40B4-BE49-F238E27FC236}">
                <a16:creationId xmlns:a16="http://schemas.microsoft.com/office/drawing/2014/main" id="{78781D01-D687-4487-A5CF-E8F2752D10DD}"/>
              </a:ext>
            </a:extLst>
          </p:cNvPr>
          <p:cNvSpPr>
            <a:spLocks noChangeArrowheads="1"/>
          </p:cNvSpPr>
          <p:nvPr/>
        </p:nvSpPr>
        <p:spPr bwMode="auto">
          <a:xfrm>
            <a:off x="251520" y="3094851"/>
            <a:ext cx="8425755" cy="1198245"/>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t"/>
          <a:lstStyle/>
          <a:p>
            <a:pPr indent="-342900" algn="l">
              <a:lnSpc>
                <a:spcPct val="90000"/>
              </a:lnSpc>
              <a:spcBef>
                <a:spcPct val="20000"/>
              </a:spcBef>
            </a:pPr>
            <a:r>
              <a:rPr lang="ja-JP" altLang="en-US" sz="2000" b="1" dirty="0">
                <a:latin typeface="+mj-ea"/>
                <a:ea typeface="+mj-ea"/>
              </a:rPr>
              <a:t>セカンダリーデータとは</a:t>
            </a:r>
            <a:endParaRPr lang="en-US" altLang="ja-JP" sz="2000" b="1" dirty="0">
              <a:latin typeface="+mj-ea"/>
              <a:ea typeface="+mj-ea"/>
            </a:endParaRPr>
          </a:p>
          <a:p>
            <a:pPr indent="-342900" algn="l">
              <a:lnSpc>
                <a:spcPct val="90000"/>
              </a:lnSpc>
              <a:spcBef>
                <a:spcPct val="20000"/>
              </a:spcBef>
            </a:pPr>
            <a:r>
              <a:rPr lang="ja-JP" altLang="en-US" sz="2000" b="0" i="0" dirty="0">
                <a:solidFill>
                  <a:srgbClr val="333333"/>
                </a:solidFill>
                <a:effectLst/>
                <a:latin typeface="Trebuchet MS" panose="020B0603020202020204" pitchFamily="34" charset="0"/>
              </a:rPr>
              <a:t>世の中に既に存在しているデータを指します。</a:t>
            </a:r>
            <a:endParaRPr lang="en-US" altLang="ja-JP" sz="2000" b="0" i="0" dirty="0">
              <a:solidFill>
                <a:srgbClr val="333333"/>
              </a:solidFill>
              <a:effectLst/>
              <a:latin typeface="Trebuchet MS" panose="020B0603020202020204" pitchFamily="34" charset="0"/>
            </a:endParaRPr>
          </a:p>
          <a:p>
            <a:pPr indent="-342900" algn="l">
              <a:lnSpc>
                <a:spcPct val="90000"/>
              </a:lnSpc>
              <a:spcBef>
                <a:spcPct val="20000"/>
              </a:spcBef>
            </a:pPr>
            <a:r>
              <a:rPr lang="ja-JP" altLang="en-US" sz="2000" b="0" i="0" dirty="0">
                <a:solidFill>
                  <a:srgbClr val="333333"/>
                </a:solidFill>
                <a:effectLst/>
                <a:latin typeface="Trebuchet MS" panose="020B0603020202020204" pitchFamily="34" charset="0"/>
              </a:rPr>
              <a:t>過去の統計調査や市場調査データなどの</a:t>
            </a:r>
            <a:endParaRPr lang="en-US" altLang="ja-JP" sz="2000" b="0" i="0" dirty="0">
              <a:solidFill>
                <a:srgbClr val="333333"/>
              </a:solidFill>
              <a:effectLst/>
              <a:latin typeface="Trebuchet MS" panose="020B0603020202020204" pitchFamily="34" charset="0"/>
            </a:endParaRPr>
          </a:p>
          <a:p>
            <a:pPr indent="-342900" algn="l">
              <a:lnSpc>
                <a:spcPct val="90000"/>
              </a:lnSpc>
              <a:spcBef>
                <a:spcPct val="20000"/>
              </a:spcBef>
            </a:pPr>
            <a:r>
              <a:rPr lang="ja-JP" altLang="en-US" sz="2000" b="0" i="0" dirty="0">
                <a:solidFill>
                  <a:srgbClr val="333333"/>
                </a:solidFill>
                <a:effectLst/>
                <a:latin typeface="Trebuchet MS" panose="020B0603020202020204" pitchFamily="34" charset="0"/>
              </a:rPr>
              <a:t>既存資料を調べて得たデータです。</a:t>
            </a:r>
            <a:br>
              <a:rPr lang="ja-JP" altLang="en-US" sz="2000" dirty="0"/>
            </a:br>
            <a:endParaRPr lang="en-US" altLang="ja-JP" sz="2000" dirty="0">
              <a:latin typeface="+mj-ea"/>
              <a:ea typeface="+mj-ea"/>
            </a:endParaRPr>
          </a:p>
        </p:txBody>
      </p:sp>
      <p:pic>
        <p:nvPicPr>
          <p:cNvPr id="2050" name="Picture 2" descr="データ分析のイラスト | かわいいフリー素材集 いらすとや">
            <a:extLst>
              <a:ext uri="{FF2B5EF4-FFF2-40B4-BE49-F238E27FC236}">
                <a16:creationId xmlns:a16="http://schemas.microsoft.com/office/drawing/2014/main" id="{FEB78B6F-9450-4627-BD2F-70AC63E5EEC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36096" y="3094851"/>
            <a:ext cx="3059509" cy="33994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51280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394A35EE-7288-4478-AA64-C882581565B1}"/>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プライマリーデータ</a:t>
            </a:r>
          </a:p>
        </p:txBody>
      </p:sp>
      <p:sp>
        <p:nvSpPr>
          <p:cNvPr id="4" name="四角形: 角を丸くする 3">
            <a:extLst>
              <a:ext uri="{FF2B5EF4-FFF2-40B4-BE49-F238E27FC236}">
                <a16:creationId xmlns:a16="http://schemas.microsoft.com/office/drawing/2014/main" id="{5275E230-02BE-4FF4-A3CD-84D575D61026}"/>
              </a:ext>
            </a:extLst>
          </p:cNvPr>
          <p:cNvSpPr/>
          <p:nvPr/>
        </p:nvSpPr>
        <p:spPr>
          <a:xfrm>
            <a:off x="179511" y="1635646"/>
            <a:ext cx="1307055" cy="290364"/>
          </a:xfrm>
          <a:prstGeom prst="roundRect">
            <a:avLst>
              <a:gd name="adj" fmla="val 25171"/>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800" b="1" dirty="0">
              <a:latin typeface="HGP創英角ｺﾞｼｯｸUB" panose="020B0900000000000000" pitchFamily="50" charset="-128"/>
              <a:ea typeface="HGP創英角ｺﾞｼｯｸUB" panose="020B0900000000000000" pitchFamily="50" charset="-128"/>
            </a:endParaRPr>
          </a:p>
        </p:txBody>
      </p:sp>
      <p:sp>
        <p:nvSpPr>
          <p:cNvPr id="6" name="Rectangle 7">
            <a:extLst>
              <a:ext uri="{FF2B5EF4-FFF2-40B4-BE49-F238E27FC236}">
                <a16:creationId xmlns:a16="http://schemas.microsoft.com/office/drawing/2014/main" id="{56F9764D-29B7-4CC7-9B6E-3D3CA0563E60}"/>
              </a:ext>
            </a:extLst>
          </p:cNvPr>
          <p:cNvSpPr>
            <a:spLocks noChangeArrowheads="1"/>
          </p:cNvSpPr>
          <p:nvPr/>
        </p:nvSpPr>
        <p:spPr bwMode="auto">
          <a:xfrm>
            <a:off x="179510" y="1269231"/>
            <a:ext cx="8856985" cy="365125"/>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プライマリーデータの特徴</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7" name="Rectangle 7">
            <a:extLst>
              <a:ext uri="{FF2B5EF4-FFF2-40B4-BE49-F238E27FC236}">
                <a16:creationId xmlns:a16="http://schemas.microsoft.com/office/drawing/2014/main" id="{BFE77AA1-40F9-4E0F-8767-CCD82C3B2028}"/>
              </a:ext>
            </a:extLst>
          </p:cNvPr>
          <p:cNvSpPr>
            <a:spLocks noChangeArrowheads="1"/>
          </p:cNvSpPr>
          <p:nvPr/>
        </p:nvSpPr>
        <p:spPr bwMode="auto">
          <a:xfrm>
            <a:off x="220319" y="1919165"/>
            <a:ext cx="8703362" cy="365125"/>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１．調査実施者が欲しいデータを欲しい状態で入手できる</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8" name="四角形: 角を丸くする 7">
            <a:extLst>
              <a:ext uri="{FF2B5EF4-FFF2-40B4-BE49-F238E27FC236}">
                <a16:creationId xmlns:a16="http://schemas.microsoft.com/office/drawing/2014/main" id="{B41E1510-ED8C-49ED-A34E-404FADB7026E}"/>
              </a:ext>
            </a:extLst>
          </p:cNvPr>
          <p:cNvSpPr/>
          <p:nvPr/>
        </p:nvSpPr>
        <p:spPr>
          <a:xfrm>
            <a:off x="179511" y="4077072"/>
            <a:ext cx="1307055" cy="290364"/>
          </a:xfrm>
          <a:prstGeom prst="roundRect">
            <a:avLst>
              <a:gd name="adj" fmla="val 2517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800" b="1" dirty="0">
              <a:latin typeface="HGP創英角ｺﾞｼｯｸUB" panose="020B0900000000000000" pitchFamily="50" charset="-128"/>
              <a:ea typeface="HGP創英角ｺﾞｼｯｸUB" panose="020B0900000000000000" pitchFamily="50" charset="-128"/>
            </a:endParaRPr>
          </a:p>
        </p:txBody>
      </p:sp>
      <p:sp>
        <p:nvSpPr>
          <p:cNvPr id="9" name="Rectangle 7">
            <a:extLst>
              <a:ext uri="{FF2B5EF4-FFF2-40B4-BE49-F238E27FC236}">
                <a16:creationId xmlns:a16="http://schemas.microsoft.com/office/drawing/2014/main" id="{6CDC4FEF-EB68-4619-B7F4-F0D5C9E2F956}"/>
              </a:ext>
            </a:extLst>
          </p:cNvPr>
          <p:cNvSpPr>
            <a:spLocks noChangeArrowheads="1"/>
          </p:cNvSpPr>
          <p:nvPr/>
        </p:nvSpPr>
        <p:spPr bwMode="auto">
          <a:xfrm>
            <a:off x="179511" y="4077073"/>
            <a:ext cx="1307055" cy="290364"/>
          </a:xfrm>
          <a:prstGeom prst="rect">
            <a:avLst/>
          </a:prstGeom>
          <a:solidFill>
            <a:srgbClr val="002060"/>
          </a:solidFill>
          <a:ln>
            <a:noFill/>
            <a:headEnd/>
            <a:tailEnd/>
          </a:ln>
        </p:spPr>
        <p:style>
          <a:lnRef idx="2">
            <a:schemeClr val="accent2"/>
          </a:lnRef>
          <a:fillRef idx="1">
            <a:schemeClr val="lt1"/>
          </a:fillRef>
          <a:effectRef idx="0">
            <a:schemeClr val="accent2"/>
          </a:effectRef>
          <a:fontRef idx="minor">
            <a:schemeClr val="dk1"/>
          </a:fontRef>
        </p:style>
        <p:txBody>
          <a:bodyPr anchor="ctr"/>
          <a:lstStyle/>
          <a:p>
            <a:pPr lvl="0" indent="-342900" fontAlgn="auto">
              <a:lnSpc>
                <a:spcPct val="90000"/>
              </a:lnSpc>
              <a:spcBef>
                <a:spcPct val="20000"/>
              </a:spcBef>
              <a:spcAft>
                <a:spcPts val="0"/>
              </a:spcAft>
            </a:pPr>
            <a:r>
              <a:rPr lang="ja-JP" altLang="en-US" dirty="0">
                <a:solidFill>
                  <a:schemeClr val="bg1"/>
                </a:solidFill>
                <a:latin typeface="HGP創英角ｺﾞｼｯｸUB" panose="020B0900000000000000" pitchFamily="50" charset="-128"/>
                <a:ea typeface="HGP創英角ｺﾞｼｯｸUB" panose="020B0900000000000000" pitchFamily="50" charset="-128"/>
              </a:rPr>
              <a:t>デメリット</a:t>
            </a:r>
          </a:p>
        </p:txBody>
      </p:sp>
      <p:sp>
        <p:nvSpPr>
          <p:cNvPr id="10" name="Rectangle 7">
            <a:extLst>
              <a:ext uri="{FF2B5EF4-FFF2-40B4-BE49-F238E27FC236}">
                <a16:creationId xmlns:a16="http://schemas.microsoft.com/office/drawing/2014/main" id="{797CE63D-AC2A-4734-A92B-71640D2E22F7}"/>
              </a:ext>
            </a:extLst>
          </p:cNvPr>
          <p:cNvSpPr>
            <a:spLocks noChangeArrowheads="1"/>
          </p:cNvSpPr>
          <p:nvPr/>
        </p:nvSpPr>
        <p:spPr bwMode="auto">
          <a:xfrm>
            <a:off x="440638" y="2263621"/>
            <a:ext cx="8595858" cy="787093"/>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en-US" altLang="ja-JP" sz="1700" dirty="0">
                <a:solidFill>
                  <a:prstClr val="black"/>
                </a:solidFill>
                <a:latin typeface="HGP創英角ｺﾞｼｯｸUB" panose="020B0900000000000000" pitchFamily="50" charset="-128"/>
                <a:ea typeface="HGP創英角ｺﾞｼｯｸUB" panose="020B0900000000000000" pitchFamily="50" charset="-128"/>
              </a:rPr>
              <a:t>2</a:t>
            </a:r>
            <a:r>
              <a:rPr lang="ja-JP" altLang="en-US" sz="1700" dirty="0">
                <a:solidFill>
                  <a:prstClr val="black"/>
                </a:solidFill>
                <a:latin typeface="HGP創英角ｺﾞｼｯｸUB" panose="020B0900000000000000" pitchFamily="50" charset="-128"/>
                <a:ea typeface="HGP創英角ｺﾞｼｯｸUB" panose="020B0900000000000000" pitchFamily="50" charset="-128"/>
              </a:rPr>
              <a:t>次データでは、データの対象や取得方法、分類方法などが必ずしも調査実施者が求めるものと合わない場合があります。一方、</a:t>
            </a:r>
            <a:r>
              <a:rPr lang="en-US" altLang="ja-JP" sz="1700" dirty="0">
                <a:solidFill>
                  <a:prstClr val="black"/>
                </a:solidFill>
                <a:latin typeface="HGP創英角ｺﾞｼｯｸUB" panose="020B0900000000000000" pitchFamily="50" charset="-128"/>
                <a:ea typeface="HGP創英角ｺﾞｼｯｸUB" panose="020B0900000000000000" pitchFamily="50" charset="-128"/>
              </a:rPr>
              <a:t>1</a:t>
            </a:r>
            <a:r>
              <a:rPr lang="ja-JP" altLang="en-US" sz="1700" dirty="0">
                <a:solidFill>
                  <a:prstClr val="black"/>
                </a:solidFill>
                <a:latin typeface="HGP創英角ｺﾞｼｯｸUB" panose="020B0900000000000000" pitchFamily="50" charset="-128"/>
                <a:ea typeface="HGP創英角ｺﾞｼｯｸUB" panose="020B0900000000000000" pitchFamily="50" charset="-128"/>
              </a:rPr>
              <a:t>次データは調査実施者が求めているデータを収集することが出来ます。</a:t>
            </a:r>
            <a:endParaRPr lang="en-US" altLang="ja-JP" sz="17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11" name="Rectangle 7">
            <a:extLst>
              <a:ext uri="{FF2B5EF4-FFF2-40B4-BE49-F238E27FC236}">
                <a16:creationId xmlns:a16="http://schemas.microsoft.com/office/drawing/2014/main" id="{48A5660C-B4A0-4586-B4DA-0D87CF37B5C9}"/>
              </a:ext>
            </a:extLst>
          </p:cNvPr>
          <p:cNvSpPr>
            <a:spLocks noChangeArrowheads="1"/>
          </p:cNvSpPr>
          <p:nvPr/>
        </p:nvSpPr>
        <p:spPr bwMode="auto">
          <a:xfrm>
            <a:off x="440638" y="3358952"/>
            <a:ext cx="8595858" cy="618511"/>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sz="1700" dirty="0">
                <a:solidFill>
                  <a:prstClr val="black"/>
                </a:solidFill>
                <a:latin typeface="HGP創英角ｺﾞｼｯｸUB" panose="020B0900000000000000" pitchFamily="50" charset="-128"/>
                <a:ea typeface="HGP創英角ｺﾞｼｯｸUB" panose="020B0900000000000000" pitchFamily="50" charset="-128"/>
              </a:rPr>
              <a:t>必要なデータを独自の方法で収集するので様々な調査手法を組みまわせることができます。</a:t>
            </a:r>
            <a:endParaRPr lang="en-US" altLang="ja-JP" sz="17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1700" dirty="0">
                <a:solidFill>
                  <a:prstClr val="black"/>
                </a:solidFill>
                <a:latin typeface="HGP創英角ｺﾞｼｯｸUB" panose="020B0900000000000000" pitchFamily="50" charset="-128"/>
                <a:ea typeface="HGP創英角ｺﾞｼｯｸUB" panose="020B0900000000000000" pitchFamily="50" charset="-128"/>
              </a:rPr>
              <a:t>このことによりよい精度の高い、深みのあるデータを収集することが可能となります。</a:t>
            </a:r>
          </a:p>
        </p:txBody>
      </p:sp>
      <p:sp>
        <p:nvSpPr>
          <p:cNvPr id="12" name="Rectangle 7">
            <a:extLst>
              <a:ext uri="{FF2B5EF4-FFF2-40B4-BE49-F238E27FC236}">
                <a16:creationId xmlns:a16="http://schemas.microsoft.com/office/drawing/2014/main" id="{6174BF8F-2E80-4732-B637-D478F8ABF96A}"/>
              </a:ext>
            </a:extLst>
          </p:cNvPr>
          <p:cNvSpPr>
            <a:spLocks noChangeArrowheads="1"/>
          </p:cNvSpPr>
          <p:nvPr/>
        </p:nvSpPr>
        <p:spPr bwMode="auto">
          <a:xfrm>
            <a:off x="220319" y="2996952"/>
            <a:ext cx="8703362" cy="365125"/>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２．様々な調査手法を組み合わせて取得できる</a:t>
            </a:r>
          </a:p>
        </p:txBody>
      </p:sp>
      <p:cxnSp>
        <p:nvCxnSpPr>
          <p:cNvPr id="13" name="直線コネクタ 12">
            <a:extLst>
              <a:ext uri="{FF2B5EF4-FFF2-40B4-BE49-F238E27FC236}">
                <a16:creationId xmlns:a16="http://schemas.microsoft.com/office/drawing/2014/main" id="{8849728A-4D1B-442A-BF35-BD146DA260CA}"/>
              </a:ext>
            </a:extLst>
          </p:cNvPr>
          <p:cNvCxnSpPr>
            <a:cxnSpLocks/>
          </p:cNvCxnSpPr>
          <p:nvPr/>
        </p:nvCxnSpPr>
        <p:spPr>
          <a:xfrm>
            <a:off x="235919" y="2224496"/>
            <a:ext cx="564782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5A22FF2C-D180-4EF3-BC3C-8DFB6815D641}"/>
              </a:ext>
            </a:extLst>
          </p:cNvPr>
          <p:cNvCxnSpPr>
            <a:cxnSpLocks/>
          </p:cNvCxnSpPr>
          <p:nvPr/>
        </p:nvCxnSpPr>
        <p:spPr>
          <a:xfrm>
            <a:off x="235919" y="3322543"/>
            <a:ext cx="4624113"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5" name="Rectangle 7">
            <a:extLst>
              <a:ext uri="{FF2B5EF4-FFF2-40B4-BE49-F238E27FC236}">
                <a16:creationId xmlns:a16="http://schemas.microsoft.com/office/drawing/2014/main" id="{662CFD42-C0F5-4C9E-883B-33B56165F9B1}"/>
              </a:ext>
            </a:extLst>
          </p:cNvPr>
          <p:cNvSpPr>
            <a:spLocks noChangeArrowheads="1"/>
          </p:cNvSpPr>
          <p:nvPr/>
        </p:nvSpPr>
        <p:spPr bwMode="auto">
          <a:xfrm>
            <a:off x="235919" y="5051266"/>
            <a:ext cx="8703362" cy="385922"/>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２．データ収集に時間がかかる</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16" name="Rectangle 7">
            <a:extLst>
              <a:ext uri="{FF2B5EF4-FFF2-40B4-BE49-F238E27FC236}">
                <a16:creationId xmlns:a16="http://schemas.microsoft.com/office/drawing/2014/main" id="{27CF13EB-B2A3-479A-AD2B-212EC1F3CE36}"/>
              </a:ext>
            </a:extLst>
          </p:cNvPr>
          <p:cNvSpPr>
            <a:spLocks noChangeArrowheads="1"/>
          </p:cNvSpPr>
          <p:nvPr/>
        </p:nvSpPr>
        <p:spPr bwMode="auto">
          <a:xfrm>
            <a:off x="235919" y="4363376"/>
            <a:ext cx="8703362" cy="336024"/>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１．データ収集にお金がかかる</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17" name="Rectangle 7">
            <a:extLst>
              <a:ext uri="{FF2B5EF4-FFF2-40B4-BE49-F238E27FC236}">
                <a16:creationId xmlns:a16="http://schemas.microsoft.com/office/drawing/2014/main" id="{A54325F4-A71C-4726-B026-06518C673D91}"/>
              </a:ext>
            </a:extLst>
          </p:cNvPr>
          <p:cNvSpPr>
            <a:spLocks noChangeArrowheads="1"/>
          </p:cNvSpPr>
          <p:nvPr/>
        </p:nvSpPr>
        <p:spPr bwMode="auto">
          <a:xfrm>
            <a:off x="440638" y="6065580"/>
            <a:ext cx="8480119" cy="606692"/>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sz="1700" dirty="0">
                <a:solidFill>
                  <a:prstClr val="black"/>
                </a:solidFill>
                <a:latin typeface="HGP創英角ｺﾞｼｯｸUB" panose="020B0900000000000000" pitchFamily="50" charset="-128"/>
                <a:ea typeface="HGP創英角ｺﾞｼｯｸUB" panose="020B0900000000000000" pitchFamily="50" charset="-128"/>
              </a:rPr>
              <a:t>調査実施者が設計、実施、収集したデータなので、活用・分析には、調査実施者の考え、仮説などが影響しやすくなります。</a:t>
            </a:r>
            <a:endParaRPr lang="en-US" altLang="ja-JP" sz="1700" dirty="0">
              <a:solidFill>
                <a:prstClr val="black"/>
              </a:solidFill>
              <a:latin typeface="HGP創英角ｺﾞｼｯｸUB" panose="020B0900000000000000" pitchFamily="50" charset="-128"/>
              <a:ea typeface="HGP創英角ｺﾞｼｯｸUB" panose="020B0900000000000000" pitchFamily="50" charset="-128"/>
            </a:endParaRPr>
          </a:p>
        </p:txBody>
      </p:sp>
      <p:cxnSp>
        <p:nvCxnSpPr>
          <p:cNvPr id="18" name="直線コネクタ 17">
            <a:extLst>
              <a:ext uri="{FF2B5EF4-FFF2-40B4-BE49-F238E27FC236}">
                <a16:creationId xmlns:a16="http://schemas.microsoft.com/office/drawing/2014/main" id="{2DE6165C-43B0-4698-A2E3-CE4BDB53BE1D}"/>
              </a:ext>
            </a:extLst>
          </p:cNvPr>
          <p:cNvCxnSpPr>
            <a:cxnSpLocks/>
          </p:cNvCxnSpPr>
          <p:nvPr/>
        </p:nvCxnSpPr>
        <p:spPr>
          <a:xfrm>
            <a:off x="235919" y="4699400"/>
            <a:ext cx="311194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68BFF695-9CEB-4124-9040-7B950097141A}"/>
              </a:ext>
            </a:extLst>
          </p:cNvPr>
          <p:cNvCxnSpPr>
            <a:cxnSpLocks/>
          </p:cNvCxnSpPr>
          <p:nvPr/>
        </p:nvCxnSpPr>
        <p:spPr>
          <a:xfrm>
            <a:off x="251520" y="5381831"/>
            <a:ext cx="3111945"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0" name="Rectangle 7">
            <a:extLst>
              <a:ext uri="{FF2B5EF4-FFF2-40B4-BE49-F238E27FC236}">
                <a16:creationId xmlns:a16="http://schemas.microsoft.com/office/drawing/2014/main" id="{02FF27D6-6CEA-4479-A671-E233AC3405F3}"/>
              </a:ext>
            </a:extLst>
          </p:cNvPr>
          <p:cNvSpPr>
            <a:spLocks noChangeArrowheads="1"/>
          </p:cNvSpPr>
          <p:nvPr/>
        </p:nvSpPr>
        <p:spPr bwMode="auto">
          <a:xfrm>
            <a:off x="217395" y="5763178"/>
            <a:ext cx="8703362" cy="365125"/>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３．結論、仮説ありきの分析が行われる可能性がある</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cxnSp>
        <p:nvCxnSpPr>
          <p:cNvPr id="21" name="直線コネクタ 20">
            <a:extLst>
              <a:ext uri="{FF2B5EF4-FFF2-40B4-BE49-F238E27FC236}">
                <a16:creationId xmlns:a16="http://schemas.microsoft.com/office/drawing/2014/main" id="{9E95B010-9B3B-4BD6-9C30-9E452E7C3904}"/>
              </a:ext>
            </a:extLst>
          </p:cNvPr>
          <p:cNvCxnSpPr>
            <a:cxnSpLocks/>
          </p:cNvCxnSpPr>
          <p:nvPr/>
        </p:nvCxnSpPr>
        <p:spPr>
          <a:xfrm>
            <a:off x="251520" y="6065580"/>
            <a:ext cx="5112568"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スライド番号プレースホルダー 1">
            <a:extLst>
              <a:ext uri="{FF2B5EF4-FFF2-40B4-BE49-F238E27FC236}">
                <a16:creationId xmlns:a16="http://schemas.microsoft.com/office/drawing/2014/main" id="{F6016327-6E45-41DC-A10D-C1AD1ABCC92E}"/>
              </a:ext>
            </a:extLst>
          </p:cNvPr>
          <p:cNvSpPr>
            <a:spLocks noGrp="1"/>
          </p:cNvSpPr>
          <p:nvPr>
            <p:ph type="sldNum" sz="quarter" idx="12"/>
          </p:nvPr>
        </p:nvSpPr>
        <p:spPr/>
        <p:txBody>
          <a:bodyPr/>
          <a:lstStyle/>
          <a:p>
            <a:pPr>
              <a:defRPr/>
            </a:pPr>
            <a:fld id="{22179739-F4A8-44EB-8B8E-F3F060272835}" type="slidenum">
              <a:rPr lang="ja-JP" altLang="en-US" smtClean="0"/>
              <a:pPr>
                <a:defRPr/>
              </a:pPr>
              <a:t>8</a:t>
            </a:fld>
            <a:endParaRPr lang="ja-JP" altLang="en-US"/>
          </a:p>
        </p:txBody>
      </p:sp>
      <p:sp>
        <p:nvSpPr>
          <p:cNvPr id="5" name="Rectangle 7">
            <a:extLst>
              <a:ext uri="{FF2B5EF4-FFF2-40B4-BE49-F238E27FC236}">
                <a16:creationId xmlns:a16="http://schemas.microsoft.com/office/drawing/2014/main" id="{CE9E413B-C49C-4A3B-BE97-1C95B18CB682}"/>
              </a:ext>
            </a:extLst>
          </p:cNvPr>
          <p:cNvSpPr>
            <a:spLocks noChangeArrowheads="1"/>
          </p:cNvSpPr>
          <p:nvPr/>
        </p:nvSpPr>
        <p:spPr bwMode="auto">
          <a:xfrm>
            <a:off x="179511" y="1635647"/>
            <a:ext cx="1307055" cy="290364"/>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lvl="0" indent="-342900" fontAlgn="auto">
              <a:lnSpc>
                <a:spcPct val="90000"/>
              </a:lnSpc>
              <a:spcBef>
                <a:spcPct val="20000"/>
              </a:spcBef>
              <a:spcAft>
                <a:spcPts val="0"/>
              </a:spcAft>
            </a:pPr>
            <a:r>
              <a:rPr lang="ja-JP" altLang="en-US" dirty="0">
                <a:solidFill>
                  <a:schemeClr val="bg1"/>
                </a:solidFill>
                <a:latin typeface="HGP創英角ｺﾞｼｯｸUB" panose="020B0900000000000000" pitchFamily="50" charset="-128"/>
                <a:ea typeface="HGP創英角ｺﾞｼｯｸUB" panose="020B0900000000000000" pitchFamily="50" charset="-128"/>
              </a:rPr>
              <a:t>メリット</a:t>
            </a:r>
          </a:p>
        </p:txBody>
      </p:sp>
    </p:spTree>
    <p:extLst>
      <p:ext uri="{BB962C8B-B14F-4D97-AF65-F5344CB8AC3E}">
        <p14:creationId xmlns:p14="http://schemas.microsoft.com/office/powerpoint/2010/main" val="2181338588"/>
      </p:ext>
    </p:extLst>
  </p:cSld>
  <p:clrMapOvr>
    <a:masterClrMapping/>
  </p:clrMapOvr>
</p:sld>
</file>

<file path=ppt/theme/theme1.xml><?xml version="1.0" encoding="utf-8"?>
<a:theme xmlns:a="http://schemas.openxmlformats.org/drawingml/2006/main" name="2_Office テーマ">
  <a:themeElements>
    <a:clrScheme name="ユーザー定義 5">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999999"/>
      </a:accent5>
      <a:accent6>
        <a:srgbClr val="AE4845"/>
      </a:accent6>
      <a:hlink>
        <a:srgbClr val="0000FF"/>
      </a:hlink>
      <a:folHlink>
        <a:srgbClr val="800080"/>
      </a:folHlink>
    </a:clrScheme>
    <a:fontScheme name="ユーザー定義 12">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4475</Words>
  <Application>Microsoft Office PowerPoint</Application>
  <PresentationFormat>画面に合わせる (4:3)</PresentationFormat>
  <Paragraphs>560</Paragraphs>
  <Slides>37</Slides>
  <Notes>36</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37</vt:i4>
      </vt:variant>
    </vt:vector>
  </HeadingPairs>
  <TitlesOfParts>
    <vt:vector size="43" baseType="lpstr">
      <vt:lpstr>HGP創英角ｺﾞｼｯｸUB</vt:lpstr>
      <vt:lpstr>Meiryo UI</vt:lpstr>
      <vt:lpstr>メイリオ</vt:lpstr>
      <vt:lpstr>Arial</vt:lpstr>
      <vt:lpstr>Trebuchet MS</vt:lpstr>
      <vt:lpstr>2_Office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個人演習①</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個人演習①</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2021-01-19T00:58:53Z</dcterms:created>
  <dcterms:modified xsi:type="dcterms:W3CDTF">2021-01-19T00:59:01Z</dcterms:modified>
</cp:coreProperties>
</file>