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9" r:id="rId1"/>
  </p:sldMasterIdLst>
  <p:notesMasterIdLst>
    <p:notesMasterId r:id="rId25"/>
  </p:notesMasterIdLst>
  <p:handoutMasterIdLst>
    <p:handoutMasterId r:id="rId26"/>
  </p:handoutMasterIdLst>
  <p:sldIdLst>
    <p:sldId id="371" r:id="rId2"/>
    <p:sldId id="587" r:id="rId3"/>
    <p:sldId id="547" r:id="rId4"/>
    <p:sldId id="811" r:id="rId5"/>
    <p:sldId id="813" r:id="rId6"/>
    <p:sldId id="867" r:id="rId7"/>
    <p:sldId id="492" r:id="rId8"/>
    <p:sldId id="553" r:id="rId9"/>
    <p:sldId id="869" r:id="rId10"/>
    <p:sldId id="496" r:id="rId11"/>
    <p:sldId id="875" r:id="rId12"/>
    <p:sldId id="876" r:id="rId13"/>
    <p:sldId id="879" r:id="rId14"/>
    <p:sldId id="880" r:id="rId15"/>
    <p:sldId id="881" r:id="rId16"/>
    <p:sldId id="883" r:id="rId17"/>
    <p:sldId id="884" r:id="rId18"/>
    <p:sldId id="871" r:id="rId19"/>
    <p:sldId id="872" r:id="rId20"/>
    <p:sldId id="822" r:id="rId21"/>
    <p:sldId id="874" r:id="rId22"/>
    <p:sldId id="885" r:id="rId23"/>
    <p:sldId id="886" r:id="rId24"/>
  </p:sldIdLst>
  <p:sldSz cx="9144000" cy="6858000" type="screen4x3"/>
  <p:notesSz cx="6858000" cy="9874250"/>
  <p:defaultTextStyle>
    <a:defPPr>
      <a:defRPr lang="ja-JP"/>
    </a:defPPr>
    <a:lvl1pPr algn="ctr"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4020" userDrawn="1">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0000"/>
    <a:srgbClr val="002060"/>
    <a:srgbClr val="85A7D1"/>
    <a:srgbClr val="FF66CC"/>
    <a:srgbClr val="FFCC66"/>
    <a:srgbClr val="CC0000"/>
    <a:srgbClr val="EFD0CF"/>
    <a:srgbClr val="DD9F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71" autoAdjust="0"/>
    <p:restoredTop sz="96403" autoAdjust="0"/>
  </p:normalViewPr>
  <p:slideViewPr>
    <p:cSldViewPr>
      <p:cViewPr varScale="1">
        <p:scale>
          <a:sx n="72" d="100"/>
          <a:sy n="72" d="100"/>
        </p:scale>
        <p:origin x="1608" y="72"/>
      </p:cViewPr>
      <p:guideLst>
        <p:guide orient="horz" pos="4020"/>
        <p:guide pos="2880"/>
      </p:guideLst>
    </p:cSldViewPr>
  </p:slideViewPr>
  <p:notesTextViewPr>
    <p:cViewPr>
      <p:scale>
        <a:sx n="100" d="100"/>
        <a:sy n="100" d="100"/>
      </p:scale>
      <p:origin x="0" y="0"/>
    </p:cViewPr>
  </p:notesTextViewPr>
  <p:sorterViewPr>
    <p:cViewPr>
      <p:scale>
        <a:sx n="100" d="100"/>
        <a:sy n="100" d="100"/>
      </p:scale>
      <p:origin x="0" y="249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9F7B95-1DF5-48E1-9F5A-4CBF2332533D}" type="doc">
      <dgm:prSet loTypeId="urn:microsoft.com/office/officeart/2005/8/layout/chevron1" loCatId="process" qsTypeId="urn:microsoft.com/office/officeart/2005/8/quickstyle/simple3" qsCatId="simple" csTypeId="urn:microsoft.com/office/officeart/2005/8/colors/accent1_2" csCatId="accent1" phldr="1"/>
      <dgm:spPr/>
    </dgm:pt>
    <dgm:pt modelId="{984A610C-24C9-4797-9E4F-1877A2039FBB}">
      <dgm:prSet phldrT="[テキスト]" custT="1"/>
      <dgm:spPr/>
      <dgm:t>
        <a:bodyPr/>
        <a:lstStyle/>
        <a:p>
          <a:r>
            <a:rPr kumimoji="1" lang="ja-JP" altLang="en-US" sz="1600" b="1" dirty="0"/>
            <a:t>①自社顧客データの活用</a:t>
          </a:r>
        </a:p>
      </dgm:t>
    </dgm:pt>
    <dgm:pt modelId="{BBD568E8-7FB1-462A-8CE0-DEE27BC6D595}" type="parTrans" cxnId="{90C4B067-EE73-40FB-B82F-AC49DDD2C1F2}">
      <dgm:prSet/>
      <dgm:spPr/>
      <dgm:t>
        <a:bodyPr/>
        <a:lstStyle/>
        <a:p>
          <a:endParaRPr kumimoji="1" lang="ja-JP" altLang="en-US" sz="1200" b="1"/>
        </a:p>
      </dgm:t>
    </dgm:pt>
    <dgm:pt modelId="{B4EF163A-E871-469C-8941-02518D0CAF7F}" type="sibTrans" cxnId="{90C4B067-EE73-40FB-B82F-AC49DDD2C1F2}">
      <dgm:prSet/>
      <dgm:spPr/>
      <dgm:t>
        <a:bodyPr/>
        <a:lstStyle/>
        <a:p>
          <a:endParaRPr kumimoji="1" lang="ja-JP" altLang="en-US" sz="1200" b="1"/>
        </a:p>
      </dgm:t>
    </dgm:pt>
    <dgm:pt modelId="{6D6DCE6C-E026-4D2A-907B-9DFD24ED404B}">
      <dgm:prSet phldrT="[テキスト]" custT="1"/>
      <dgm:spPr/>
      <dgm:t>
        <a:bodyPr/>
        <a:lstStyle/>
        <a:p>
          <a:r>
            <a:rPr kumimoji="1" lang="ja-JP" altLang="en-US" sz="1600" b="1" dirty="0"/>
            <a:t>②セグメンテーションの実施</a:t>
          </a:r>
        </a:p>
      </dgm:t>
    </dgm:pt>
    <dgm:pt modelId="{48EA1956-1D1D-4933-8C63-3038032EEFE0}" type="parTrans" cxnId="{904A109C-1CB7-4F0E-A533-B213D48C84E2}">
      <dgm:prSet/>
      <dgm:spPr/>
      <dgm:t>
        <a:bodyPr/>
        <a:lstStyle/>
        <a:p>
          <a:endParaRPr kumimoji="1" lang="ja-JP" altLang="en-US" sz="1200" b="1"/>
        </a:p>
      </dgm:t>
    </dgm:pt>
    <dgm:pt modelId="{B69D2BA7-FE08-40E6-8223-E8BBFE8E7391}" type="sibTrans" cxnId="{904A109C-1CB7-4F0E-A533-B213D48C84E2}">
      <dgm:prSet/>
      <dgm:spPr/>
      <dgm:t>
        <a:bodyPr/>
        <a:lstStyle/>
        <a:p>
          <a:endParaRPr kumimoji="1" lang="ja-JP" altLang="en-US" sz="1200" b="1"/>
        </a:p>
      </dgm:t>
    </dgm:pt>
    <dgm:pt modelId="{8854FFB5-3CCD-43EA-A996-8E6A2FC121BC}">
      <dgm:prSet phldrT="[テキスト]" custT="1"/>
      <dgm:spPr/>
      <dgm:t>
        <a:bodyPr/>
        <a:lstStyle/>
        <a:p>
          <a:r>
            <a:rPr kumimoji="1" lang="ja-JP" altLang="en-US" sz="1600" b="1" dirty="0"/>
            <a:t>③有望なマーケットか確認</a:t>
          </a:r>
        </a:p>
      </dgm:t>
    </dgm:pt>
    <dgm:pt modelId="{328A52C5-E733-4E37-AF10-44CE690984DD}" type="parTrans" cxnId="{FC61EB87-94BB-4A34-9B4F-45837DB54F0F}">
      <dgm:prSet/>
      <dgm:spPr/>
      <dgm:t>
        <a:bodyPr/>
        <a:lstStyle/>
        <a:p>
          <a:endParaRPr kumimoji="1" lang="ja-JP" altLang="en-US" sz="1200" b="1"/>
        </a:p>
      </dgm:t>
    </dgm:pt>
    <dgm:pt modelId="{C4F83111-0E2D-4439-9043-716E4AD77214}" type="sibTrans" cxnId="{FC61EB87-94BB-4A34-9B4F-45837DB54F0F}">
      <dgm:prSet/>
      <dgm:spPr/>
      <dgm:t>
        <a:bodyPr/>
        <a:lstStyle/>
        <a:p>
          <a:endParaRPr kumimoji="1" lang="ja-JP" altLang="en-US" sz="1200" b="1"/>
        </a:p>
      </dgm:t>
    </dgm:pt>
    <dgm:pt modelId="{8A9D5448-B516-4ECF-ABEF-DF48B0341425}" type="pres">
      <dgm:prSet presAssocID="{399F7B95-1DF5-48E1-9F5A-4CBF2332533D}" presName="Name0" presStyleCnt="0">
        <dgm:presLayoutVars>
          <dgm:dir/>
          <dgm:animLvl val="lvl"/>
          <dgm:resizeHandles val="exact"/>
        </dgm:presLayoutVars>
      </dgm:prSet>
      <dgm:spPr/>
    </dgm:pt>
    <dgm:pt modelId="{10F20B57-E374-4BF9-957C-5673C2E79218}" type="pres">
      <dgm:prSet presAssocID="{984A610C-24C9-4797-9E4F-1877A2039FBB}" presName="parTxOnly" presStyleLbl="node1" presStyleIdx="0" presStyleCnt="3">
        <dgm:presLayoutVars>
          <dgm:chMax val="0"/>
          <dgm:chPref val="0"/>
          <dgm:bulletEnabled val="1"/>
        </dgm:presLayoutVars>
      </dgm:prSet>
      <dgm:spPr/>
    </dgm:pt>
    <dgm:pt modelId="{E23D9BBB-C2C5-4275-85B6-778E23C57B47}" type="pres">
      <dgm:prSet presAssocID="{B4EF163A-E871-469C-8941-02518D0CAF7F}" presName="parTxOnlySpace" presStyleCnt="0"/>
      <dgm:spPr/>
    </dgm:pt>
    <dgm:pt modelId="{B025B756-B45F-43AB-B738-426DB23A4A1A}" type="pres">
      <dgm:prSet presAssocID="{6D6DCE6C-E026-4D2A-907B-9DFD24ED404B}" presName="parTxOnly" presStyleLbl="node1" presStyleIdx="1" presStyleCnt="3">
        <dgm:presLayoutVars>
          <dgm:chMax val="0"/>
          <dgm:chPref val="0"/>
          <dgm:bulletEnabled val="1"/>
        </dgm:presLayoutVars>
      </dgm:prSet>
      <dgm:spPr/>
    </dgm:pt>
    <dgm:pt modelId="{06E1EBB2-3139-4C4B-A091-1A82F66714F2}" type="pres">
      <dgm:prSet presAssocID="{B69D2BA7-FE08-40E6-8223-E8BBFE8E7391}" presName="parTxOnlySpace" presStyleCnt="0"/>
      <dgm:spPr/>
    </dgm:pt>
    <dgm:pt modelId="{9AB7059F-8D8F-4962-A100-0EF071EF9983}" type="pres">
      <dgm:prSet presAssocID="{8854FFB5-3CCD-43EA-A996-8E6A2FC121BC}" presName="parTxOnly" presStyleLbl="node1" presStyleIdx="2" presStyleCnt="3">
        <dgm:presLayoutVars>
          <dgm:chMax val="0"/>
          <dgm:chPref val="0"/>
          <dgm:bulletEnabled val="1"/>
        </dgm:presLayoutVars>
      </dgm:prSet>
      <dgm:spPr/>
    </dgm:pt>
  </dgm:ptLst>
  <dgm:cxnLst>
    <dgm:cxn modelId="{44ED3524-E19A-49B7-A120-FD037C78FB0B}" type="presOf" srcId="{8854FFB5-3CCD-43EA-A996-8E6A2FC121BC}" destId="{9AB7059F-8D8F-4962-A100-0EF071EF9983}" srcOrd="0" destOrd="0" presId="urn:microsoft.com/office/officeart/2005/8/layout/chevron1"/>
    <dgm:cxn modelId="{90C4B067-EE73-40FB-B82F-AC49DDD2C1F2}" srcId="{399F7B95-1DF5-48E1-9F5A-4CBF2332533D}" destId="{984A610C-24C9-4797-9E4F-1877A2039FBB}" srcOrd="0" destOrd="0" parTransId="{BBD568E8-7FB1-462A-8CE0-DEE27BC6D595}" sibTransId="{B4EF163A-E871-469C-8941-02518D0CAF7F}"/>
    <dgm:cxn modelId="{FC61EB87-94BB-4A34-9B4F-45837DB54F0F}" srcId="{399F7B95-1DF5-48E1-9F5A-4CBF2332533D}" destId="{8854FFB5-3CCD-43EA-A996-8E6A2FC121BC}" srcOrd="2" destOrd="0" parTransId="{328A52C5-E733-4E37-AF10-44CE690984DD}" sibTransId="{C4F83111-0E2D-4439-9043-716E4AD77214}"/>
    <dgm:cxn modelId="{904A109C-1CB7-4F0E-A533-B213D48C84E2}" srcId="{399F7B95-1DF5-48E1-9F5A-4CBF2332533D}" destId="{6D6DCE6C-E026-4D2A-907B-9DFD24ED404B}" srcOrd="1" destOrd="0" parTransId="{48EA1956-1D1D-4933-8C63-3038032EEFE0}" sibTransId="{B69D2BA7-FE08-40E6-8223-E8BBFE8E7391}"/>
    <dgm:cxn modelId="{13FE49D6-EE51-4AE2-8B31-93899A34D65D}" type="presOf" srcId="{399F7B95-1DF5-48E1-9F5A-4CBF2332533D}" destId="{8A9D5448-B516-4ECF-ABEF-DF48B0341425}" srcOrd="0" destOrd="0" presId="urn:microsoft.com/office/officeart/2005/8/layout/chevron1"/>
    <dgm:cxn modelId="{554BD0E5-9E53-4F94-9A91-99B778077D4F}" type="presOf" srcId="{6D6DCE6C-E026-4D2A-907B-9DFD24ED404B}" destId="{B025B756-B45F-43AB-B738-426DB23A4A1A}" srcOrd="0" destOrd="0" presId="urn:microsoft.com/office/officeart/2005/8/layout/chevron1"/>
    <dgm:cxn modelId="{B2B575F7-C8D5-4CDA-9A84-BAC282EA8CE9}" type="presOf" srcId="{984A610C-24C9-4797-9E4F-1877A2039FBB}" destId="{10F20B57-E374-4BF9-957C-5673C2E79218}" srcOrd="0" destOrd="0" presId="urn:microsoft.com/office/officeart/2005/8/layout/chevron1"/>
    <dgm:cxn modelId="{30AF0C0B-E724-4E9F-BF3C-F5FC9407099E}" type="presParOf" srcId="{8A9D5448-B516-4ECF-ABEF-DF48B0341425}" destId="{10F20B57-E374-4BF9-957C-5673C2E79218}" srcOrd="0" destOrd="0" presId="urn:microsoft.com/office/officeart/2005/8/layout/chevron1"/>
    <dgm:cxn modelId="{145EFF50-61B8-4F1C-BDD7-9EA9FCD3492A}" type="presParOf" srcId="{8A9D5448-B516-4ECF-ABEF-DF48B0341425}" destId="{E23D9BBB-C2C5-4275-85B6-778E23C57B47}" srcOrd="1" destOrd="0" presId="urn:microsoft.com/office/officeart/2005/8/layout/chevron1"/>
    <dgm:cxn modelId="{6C09B015-5C0B-45F0-9ADC-69FE29849509}" type="presParOf" srcId="{8A9D5448-B516-4ECF-ABEF-DF48B0341425}" destId="{B025B756-B45F-43AB-B738-426DB23A4A1A}" srcOrd="2" destOrd="0" presId="urn:microsoft.com/office/officeart/2005/8/layout/chevron1"/>
    <dgm:cxn modelId="{729A8FC2-EE7A-4BB3-93C6-C210ED4D26E3}" type="presParOf" srcId="{8A9D5448-B516-4ECF-ABEF-DF48B0341425}" destId="{06E1EBB2-3139-4C4B-A091-1A82F66714F2}" srcOrd="3" destOrd="0" presId="urn:microsoft.com/office/officeart/2005/8/layout/chevron1"/>
    <dgm:cxn modelId="{687CEC7E-77A9-4325-BC3E-5E6EA8C51C30}" type="presParOf" srcId="{8A9D5448-B516-4ECF-ABEF-DF48B0341425}" destId="{9AB7059F-8D8F-4962-A100-0EF071EF9983}"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0BA94C-F657-4017-A207-DE7EE9E99CE0}" type="doc">
      <dgm:prSet loTypeId="urn:microsoft.com/office/officeart/2005/8/layout/chart3" loCatId="cycle" qsTypeId="urn:microsoft.com/office/officeart/2005/8/quickstyle/simple1" qsCatId="simple" csTypeId="urn:microsoft.com/office/officeart/2005/8/colors/accent1_2" csCatId="accent1" phldr="1"/>
      <dgm:spPr/>
    </dgm:pt>
    <dgm:pt modelId="{9EA02629-6EA5-4852-B4C6-50FAAB991947}">
      <dgm:prSet phldrT="[テキスト]" custT="1"/>
      <dgm:spPr/>
      <dgm:t>
        <a:bodyPr/>
        <a:lstStyle/>
        <a:p>
          <a:r>
            <a:rPr lang="ja-JP" altLang="en-US" sz="1100" dirty="0">
              <a:latin typeface="HGPｺﾞｼｯｸE" panose="020B0900000000000000" pitchFamily="50" charset="-128"/>
              <a:ea typeface="HGPｺﾞｼｯｸE" panose="020B0900000000000000" pitchFamily="50" charset="-128"/>
            </a:rPr>
            <a:t>温泉好き</a:t>
          </a:r>
        </a:p>
      </dgm:t>
    </dgm:pt>
    <dgm:pt modelId="{8DEBDD0E-6F67-4A27-A072-AB86A6C54F2A}" type="parTrans" cxnId="{A44E8BDA-59A5-439D-A719-A33E8EF3C3C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1D5AC54E-EB17-46D5-89D6-2E197C88219F}" type="sibTrans" cxnId="{A44E8BDA-59A5-439D-A719-A33E8EF3C3C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7C32A673-D24A-433A-B635-32143810C690}">
      <dgm:prSet phldrT="[テキスト]" custT="1"/>
      <dgm:spPr/>
      <dgm:t>
        <a:bodyPr/>
        <a:lstStyle/>
        <a:p>
          <a:r>
            <a:rPr lang="ja-JP" altLang="en-US" sz="1100" dirty="0">
              <a:latin typeface="HGPｺﾞｼｯｸE" panose="020B0900000000000000" pitchFamily="50" charset="-128"/>
              <a:ea typeface="HGPｺﾞｼｯｸE" panose="020B0900000000000000" pitchFamily="50" charset="-128"/>
            </a:rPr>
            <a:t>街好き</a:t>
          </a:r>
        </a:p>
      </dgm:t>
    </dgm:pt>
    <dgm:pt modelId="{DF4A6926-A1D5-4EA3-B39E-7BB7CD463AFA}" type="parTrans" cxnId="{555B381C-45B0-46EC-9CDB-CCCB86FF29B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6BFF80AD-D4AD-4D88-A6E9-6EC04709446B}" type="sibTrans" cxnId="{555B381C-45B0-46EC-9CDB-CCCB86FF29B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F602CA38-EA9B-47DD-9FE0-23FB8BC10810}">
      <dgm:prSet phldrT="[テキスト]" custT="1"/>
      <dgm:spPr/>
      <dgm:t>
        <a:bodyPr/>
        <a:lstStyle/>
        <a:p>
          <a:r>
            <a:rPr lang="ja-JP" altLang="en-US" sz="1100" dirty="0">
              <a:latin typeface="HGPｺﾞｼｯｸE" panose="020B0900000000000000" pitchFamily="50" charset="-128"/>
              <a:ea typeface="HGPｺﾞｼｯｸE" panose="020B0900000000000000" pitchFamily="50" charset="-128"/>
            </a:rPr>
            <a:t>自然好き</a:t>
          </a:r>
        </a:p>
      </dgm:t>
    </dgm:pt>
    <dgm:pt modelId="{276A7974-02CF-4F82-9586-C5D91F09F2E2}" type="parTrans" cxnId="{2974EB43-195B-4B7B-8E8B-CCC797B51C99}">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6D9827F6-401A-4F56-9F02-C7F26D5116F4}" type="sibTrans" cxnId="{2974EB43-195B-4B7B-8E8B-CCC797B51C99}">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E7D3554E-76B6-41FD-9653-5D2C99B48158}" type="pres">
      <dgm:prSet presAssocID="{AC0BA94C-F657-4017-A207-DE7EE9E99CE0}" presName="compositeShape" presStyleCnt="0">
        <dgm:presLayoutVars>
          <dgm:chMax val="7"/>
          <dgm:dir/>
          <dgm:resizeHandles val="exact"/>
        </dgm:presLayoutVars>
      </dgm:prSet>
      <dgm:spPr/>
    </dgm:pt>
    <dgm:pt modelId="{DC624C19-E585-4D32-AB19-C6CAA311CF2D}" type="pres">
      <dgm:prSet presAssocID="{AC0BA94C-F657-4017-A207-DE7EE9E99CE0}" presName="wedge1" presStyleLbl="node1" presStyleIdx="0" presStyleCnt="3"/>
      <dgm:spPr/>
    </dgm:pt>
    <dgm:pt modelId="{93E39490-7E4F-40F2-A382-99F20EC7BA11}" type="pres">
      <dgm:prSet presAssocID="{AC0BA94C-F657-4017-A207-DE7EE9E99CE0}" presName="wedge1Tx" presStyleLbl="node1" presStyleIdx="0" presStyleCnt="3">
        <dgm:presLayoutVars>
          <dgm:chMax val="0"/>
          <dgm:chPref val="0"/>
          <dgm:bulletEnabled val="1"/>
        </dgm:presLayoutVars>
      </dgm:prSet>
      <dgm:spPr/>
    </dgm:pt>
    <dgm:pt modelId="{89F4E0ED-02BB-47E6-AFA9-2F1707119F5D}" type="pres">
      <dgm:prSet presAssocID="{AC0BA94C-F657-4017-A207-DE7EE9E99CE0}" presName="wedge2" presStyleLbl="node1" presStyleIdx="1" presStyleCnt="3"/>
      <dgm:spPr/>
    </dgm:pt>
    <dgm:pt modelId="{043E9E23-BF33-493A-B4BC-B0EC91D13E0D}" type="pres">
      <dgm:prSet presAssocID="{AC0BA94C-F657-4017-A207-DE7EE9E99CE0}" presName="wedge2Tx" presStyleLbl="node1" presStyleIdx="1" presStyleCnt="3">
        <dgm:presLayoutVars>
          <dgm:chMax val="0"/>
          <dgm:chPref val="0"/>
          <dgm:bulletEnabled val="1"/>
        </dgm:presLayoutVars>
      </dgm:prSet>
      <dgm:spPr/>
    </dgm:pt>
    <dgm:pt modelId="{91490E0C-A698-4D42-BB78-A024DA71C8A5}" type="pres">
      <dgm:prSet presAssocID="{AC0BA94C-F657-4017-A207-DE7EE9E99CE0}" presName="wedge3" presStyleLbl="node1" presStyleIdx="2" presStyleCnt="3"/>
      <dgm:spPr/>
    </dgm:pt>
    <dgm:pt modelId="{E3FA33D6-2B23-4AF4-9B60-B7D836FA78D1}" type="pres">
      <dgm:prSet presAssocID="{AC0BA94C-F657-4017-A207-DE7EE9E99CE0}" presName="wedge3Tx" presStyleLbl="node1" presStyleIdx="2" presStyleCnt="3">
        <dgm:presLayoutVars>
          <dgm:chMax val="0"/>
          <dgm:chPref val="0"/>
          <dgm:bulletEnabled val="1"/>
        </dgm:presLayoutVars>
      </dgm:prSet>
      <dgm:spPr/>
    </dgm:pt>
  </dgm:ptLst>
  <dgm:cxnLst>
    <dgm:cxn modelId="{555B381C-45B0-46EC-9CDB-CCCB86FF29B8}" srcId="{AC0BA94C-F657-4017-A207-DE7EE9E99CE0}" destId="{7C32A673-D24A-433A-B635-32143810C690}" srcOrd="1" destOrd="0" parTransId="{DF4A6926-A1D5-4EA3-B39E-7BB7CD463AFA}" sibTransId="{6BFF80AD-D4AD-4D88-A6E9-6EC04709446B}"/>
    <dgm:cxn modelId="{53971320-AA7D-4DE5-BA2C-1674C9431493}" type="presOf" srcId="{9EA02629-6EA5-4852-B4C6-50FAAB991947}" destId="{DC624C19-E585-4D32-AB19-C6CAA311CF2D}" srcOrd="0" destOrd="0" presId="urn:microsoft.com/office/officeart/2005/8/layout/chart3"/>
    <dgm:cxn modelId="{877DB22C-D22F-49A1-B033-D1CAE797A955}" type="presOf" srcId="{F602CA38-EA9B-47DD-9FE0-23FB8BC10810}" destId="{91490E0C-A698-4D42-BB78-A024DA71C8A5}" srcOrd="0" destOrd="0" presId="urn:microsoft.com/office/officeart/2005/8/layout/chart3"/>
    <dgm:cxn modelId="{A52EE95D-2F8D-4E5E-9299-7D83C6824FA5}" type="presOf" srcId="{AC0BA94C-F657-4017-A207-DE7EE9E99CE0}" destId="{E7D3554E-76B6-41FD-9653-5D2C99B48158}" srcOrd="0" destOrd="0" presId="urn:microsoft.com/office/officeart/2005/8/layout/chart3"/>
    <dgm:cxn modelId="{2974EB43-195B-4B7B-8E8B-CCC797B51C99}" srcId="{AC0BA94C-F657-4017-A207-DE7EE9E99CE0}" destId="{F602CA38-EA9B-47DD-9FE0-23FB8BC10810}" srcOrd="2" destOrd="0" parTransId="{276A7974-02CF-4F82-9586-C5D91F09F2E2}" sibTransId="{6D9827F6-401A-4F56-9F02-C7F26D5116F4}"/>
    <dgm:cxn modelId="{48D607AC-C651-4FF3-8A80-F98F1CB5137A}" type="presOf" srcId="{F602CA38-EA9B-47DD-9FE0-23FB8BC10810}" destId="{E3FA33D6-2B23-4AF4-9B60-B7D836FA78D1}" srcOrd="1" destOrd="0" presId="urn:microsoft.com/office/officeart/2005/8/layout/chart3"/>
    <dgm:cxn modelId="{14F7F7AD-585E-4995-A332-452DABA31E4D}" type="presOf" srcId="{7C32A673-D24A-433A-B635-32143810C690}" destId="{043E9E23-BF33-493A-B4BC-B0EC91D13E0D}" srcOrd="1" destOrd="0" presId="urn:microsoft.com/office/officeart/2005/8/layout/chart3"/>
    <dgm:cxn modelId="{9A0CF6BF-B6F0-41A3-B4A8-9D3B47145BCF}" type="presOf" srcId="{7C32A673-D24A-433A-B635-32143810C690}" destId="{89F4E0ED-02BB-47E6-AFA9-2F1707119F5D}" srcOrd="0" destOrd="0" presId="urn:microsoft.com/office/officeart/2005/8/layout/chart3"/>
    <dgm:cxn modelId="{7B8FC9D5-D088-49CF-829B-A8FD75E900CA}" type="presOf" srcId="{9EA02629-6EA5-4852-B4C6-50FAAB991947}" destId="{93E39490-7E4F-40F2-A382-99F20EC7BA11}" srcOrd="1" destOrd="0" presId="urn:microsoft.com/office/officeart/2005/8/layout/chart3"/>
    <dgm:cxn modelId="{A44E8BDA-59A5-439D-A719-A33E8EF3C3C8}" srcId="{AC0BA94C-F657-4017-A207-DE7EE9E99CE0}" destId="{9EA02629-6EA5-4852-B4C6-50FAAB991947}" srcOrd="0" destOrd="0" parTransId="{8DEBDD0E-6F67-4A27-A072-AB86A6C54F2A}" sibTransId="{1D5AC54E-EB17-46D5-89D6-2E197C88219F}"/>
    <dgm:cxn modelId="{502B25C7-B785-426D-B1D1-48BB5DD58667}" type="presParOf" srcId="{E7D3554E-76B6-41FD-9653-5D2C99B48158}" destId="{DC624C19-E585-4D32-AB19-C6CAA311CF2D}" srcOrd="0" destOrd="0" presId="urn:microsoft.com/office/officeart/2005/8/layout/chart3"/>
    <dgm:cxn modelId="{9E752BCE-3CDC-400E-A072-730574EDBF32}" type="presParOf" srcId="{E7D3554E-76B6-41FD-9653-5D2C99B48158}" destId="{93E39490-7E4F-40F2-A382-99F20EC7BA11}" srcOrd="1" destOrd="0" presId="urn:microsoft.com/office/officeart/2005/8/layout/chart3"/>
    <dgm:cxn modelId="{C81EF026-D506-4299-B415-F229FAA69EBD}" type="presParOf" srcId="{E7D3554E-76B6-41FD-9653-5D2C99B48158}" destId="{89F4E0ED-02BB-47E6-AFA9-2F1707119F5D}" srcOrd="2" destOrd="0" presId="urn:microsoft.com/office/officeart/2005/8/layout/chart3"/>
    <dgm:cxn modelId="{D5B69DA8-1D39-4DC1-AA7C-DC2356ECF60D}" type="presParOf" srcId="{E7D3554E-76B6-41FD-9653-5D2C99B48158}" destId="{043E9E23-BF33-493A-B4BC-B0EC91D13E0D}" srcOrd="3" destOrd="0" presId="urn:microsoft.com/office/officeart/2005/8/layout/chart3"/>
    <dgm:cxn modelId="{BEBD6B33-39FE-4FA0-8501-BA2BD128DB53}" type="presParOf" srcId="{E7D3554E-76B6-41FD-9653-5D2C99B48158}" destId="{91490E0C-A698-4D42-BB78-A024DA71C8A5}" srcOrd="4" destOrd="0" presId="urn:microsoft.com/office/officeart/2005/8/layout/chart3"/>
    <dgm:cxn modelId="{9D30E607-A3A0-424D-9C8A-907FE122B6FE}" type="presParOf" srcId="{E7D3554E-76B6-41FD-9653-5D2C99B48158}" destId="{E3FA33D6-2B23-4AF4-9B60-B7D836FA78D1}" srcOrd="5"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C0BA94C-F657-4017-A207-DE7EE9E99CE0}" type="doc">
      <dgm:prSet loTypeId="urn:microsoft.com/office/officeart/2005/8/layout/chart3" loCatId="cycle" qsTypeId="urn:microsoft.com/office/officeart/2005/8/quickstyle/simple1" qsCatId="simple" csTypeId="urn:microsoft.com/office/officeart/2005/8/colors/accent1_4" csCatId="accent1" phldr="1"/>
      <dgm:spPr/>
    </dgm:pt>
    <dgm:pt modelId="{9EA02629-6EA5-4852-B4C6-50FAAB991947}">
      <dgm:prSet phldrT="[テキスト]" custT="1"/>
      <dgm:spPr>
        <a:solidFill>
          <a:srgbClr val="FF0000"/>
        </a:solidFill>
      </dgm:spPr>
      <dgm:t>
        <a:bodyPr/>
        <a:lstStyle/>
        <a:p>
          <a:r>
            <a:rPr lang="ja-JP" altLang="en-US" sz="1100" dirty="0">
              <a:latin typeface="HGPｺﾞｼｯｸE" panose="020B0900000000000000" pitchFamily="50" charset="-128"/>
              <a:ea typeface="HGPｺﾞｼｯｸE" panose="020B0900000000000000" pitchFamily="50" charset="-128"/>
            </a:rPr>
            <a:t>温泉好き</a:t>
          </a:r>
        </a:p>
      </dgm:t>
    </dgm:pt>
    <dgm:pt modelId="{8DEBDD0E-6F67-4A27-A072-AB86A6C54F2A}" type="parTrans" cxnId="{A44E8BDA-59A5-439D-A719-A33E8EF3C3C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1D5AC54E-EB17-46D5-89D6-2E197C88219F}" type="sibTrans" cxnId="{A44E8BDA-59A5-439D-A719-A33E8EF3C3C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7C32A673-D24A-433A-B635-32143810C690}">
      <dgm:prSet phldrT="[テキスト]" custT="1"/>
      <dgm:spPr/>
      <dgm:t>
        <a:bodyPr/>
        <a:lstStyle/>
        <a:p>
          <a:r>
            <a:rPr lang="ja-JP" altLang="en-US" sz="1100" dirty="0">
              <a:latin typeface="HGPｺﾞｼｯｸE" panose="020B0900000000000000" pitchFamily="50" charset="-128"/>
              <a:ea typeface="HGPｺﾞｼｯｸE" panose="020B0900000000000000" pitchFamily="50" charset="-128"/>
            </a:rPr>
            <a:t>街好き</a:t>
          </a:r>
        </a:p>
      </dgm:t>
    </dgm:pt>
    <dgm:pt modelId="{DF4A6926-A1D5-4EA3-B39E-7BB7CD463AFA}" type="parTrans" cxnId="{555B381C-45B0-46EC-9CDB-CCCB86FF29B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6BFF80AD-D4AD-4D88-A6E9-6EC04709446B}" type="sibTrans" cxnId="{555B381C-45B0-46EC-9CDB-CCCB86FF29B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F602CA38-EA9B-47DD-9FE0-23FB8BC10810}">
      <dgm:prSet phldrT="[テキスト]" custT="1"/>
      <dgm:spPr/>
      <dgm:t>
        <a:bodyPr/>
        <a:lstStyle/>
        <a:p>
          <a:r>
            <a:rPr lang="ja-JP" altLang="en-US" sz="1100" dirty="0">
              <a:latin typeface="HGPｺﾞｼｯｸE" panose="020B0900000000000000" pitchFamily="50" charset="-128"/>
              <a:ea typeface="HGPｺﾞｼｯｸE" panose="020B0900000000000000" pitchFamily="50" charset="-128"/>
            </a:rPr>
            <a:t>自然好き</a:t>
          </a:r>
        </a:p>
      </dgm:t>
    </dgm:pt>
    <dgm:pt modelId="{276A7974-02CF-4F82-9586-C5D91F09F2E2}" type="parTrans" cxnId="{2974EB43-195B-4B7B-8E8B-CCC797B51C99}">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6D9827F6-401A-4F56-9F02-C7F26D5116F4}" type="sibTrans" cxnId="{2974EB43-195B-4B7B-8E8B-CCC797B51C99}">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E7D3554E-76B6-41FD-9653-5D2C99B48158}" type="pres">
      <dgm:prSet presAssocID="{AC0BA94C-F657-4017-A207-DE7EE9E99CE0}" presName="compositeShape" presStyleCnt="0">
        <dgm:presLayoutVars>
          <dgm:chMax val="7"/>
          <dgm:dir/>
          <dgm:resizeHandles val="exact"/>
        </dgm:presLayoutVars>
      </dgm:prSet>
      <dgm:spPr/>
    </dgm:pt>
    <dgm:pt modelId="{DC624C19-E585-4D32-AB19-C6CAA311CF2D}" type="pres">
      <dgm:prSet presAssocID="{AC0BA94C-F657-4017-A207-DE7EE9E99CE0}" presName="wedge1" presStyleLbl="node1" presStyleIdx="0" presStyleCnt="3"/>
      <dgm:spPr/>
    </dgm:pt>
    <dgm:pt modelId="{93E39490-7E4F-40F2-A382-99F20EC7BA11}" type="pres">
      <dgm:prSet presAssocID="{AC0BA94C-F657-4017-A207-DE7EE9E99CE0}" presName="wedge1Tx" presStyleLbl="node1" presStyleIdx="0" presStyleCnt="3">
        <dgm:presLayoutVars>
          <dgm:chMax val="0"/>
          <dgm:chPref val="0"/>
          <dgm:bulletEnabled val="1"/>
        </dgm:presLayoutVars>
      </dgm:prSet>
      <dgm:spPr/>
    </dgm:pt>
    <dgm:pt modelId="{89F4E0ED-02BB-47E6-AFA9-2F1707119F5D}" type="pres">
      <dgm:prSet presAssocID="{AC0BA94C-F657-4017-A207-DE7EE9E99CE0}" presName="wedge2" presStyleLbl="node1" presStyleIdx="1" presStyleCnt="3"/>
      <dgm:spPr/>
    </dgm:pt>
    <dgm:pt modelId="{043E9E23-BF33-493A-B4BC-B0EC91D13E0D}" type="pres">
      <dgm:prSet presAssocID="{AC0BA94C-F657-4017-A207-DE7EE9E99CE0}" presName="wedge2Tx" presStyleLbl="node1" presStyleIdx="1" presStyleCnt="3">
        <dgm:presLayoutVars>
          <dgm:chMax val="0"/>
          <dgm:chPref val="0"/>
          <dgm:bulletEnabled val="1"/>
        </dgm:presLayoutVars>
      </dgm:prSet>
      <dgm:spPr/>
    </dgm:pt>
    <dgm:pt modelId="{91490E0C-A698-4D42-BB78-A024DA71C8A5}" type="pres">
      <dgm:prSet presAssocID="{AC0BA94C-F657-4017-A207-DE7EE9E99CE0}" presName="wedge3" presStyleLbl="node1" presStyleIdx="2" presStyleCnt="3"/>
      <dgm:spPr/>
    </dgm:pt>
    <dgm:pt modelId="{E3FA33D6-2B23-4AF4-9B60-B7D836FA78D1}" type="pres">
      <dgm:prSet presAssocID="{AC0BA94C-F657-4017-A207-DE7EE9E99CE0}" presName="wedge3Tx" presStyleLbl="node1" presStyleIdx="2" presStyleCnt="3">
        <dgm:presLayoutVars>
          <dgm:chMax val="0"/>
          <dgm:chPref val="0"/>
          <dgm:bulletEnabled val="1"/>
        </dgm:presLayoutVars>
      </dgm:prSet>
      <dgm:spPr/>
    </dgm:pt>
  </dgm:ptLst>
  <dgm:cxnLst>
    <dgm:cxn modelId="{6AF26905-E0CC-4FA8-BEBB-9911FA9E6077}" type="presOf" srcId="{7C32A673-D24A-433A-B635-32143810C690}" destId="{89F4E0ED-02BB-47E6-AFA9-2F1707119F5D}" srcOrd="0" destOrd="0" presId="urn:microsoft.com/office/officeart/2005/8/layout/chart3"/>
    <dgm:cxn modelId="{71B4A21A-CA76-40D4-9DD2-794BE38AC723}" type="presOf" srcId="{F602CA38-EA9B-47DD-9FE0-23FB8BC10810}" destId="{E3FA33D6-2B23-4AF4-9B60-B7D836FA78D1}" srcOrd="1" destOrd="0" presId="urn:microsoft.com/office/officeart/2005/8/layout/chart3"/>
    <dgm:cxn modelId="{555B381C-45B0-46EC-9CDB-CCCB86FF29B8}" srcId="{AC0BA94C-F657-4017-A207-DE7EE9E99CE0}" destId="{7C32A673-D24A-433A-B635-32143810C690}" srcOrd="1" destOrd="0" parTransId="{DF4A6926-A1D5-4EA3-B39E-7BB7CD463AFA}" sibTransId="{6BFF80AD-D4AD-4D88-A6E9-6EC04709446B}"/>
    <dgm:cxn modelId="{2974EB43-195B-4B7B-8E8B-CCC797B51C99}" srcId="{AC0BA94C-F657-4017-A207-DE7EE9E99CE0}" destId="{F602CA38-EA9B-47DD-9FE0-23FB8BC10810}" srcOrd="2" destOrd="0" parTransId="{276A7974-02CF-4F82-9586-C5D91F09F2E2}" sibTransId="{6D9827F6-401A-4F56-9F02-C7F26D5116F4}"/>
    <dgm:cxn modelId="{E85ABE72-B571-4A4E-8621-CCA1C9AE1AB4}" type="presOf" srcId="{F602CA38-EA9B-47DD-9FE0-23FB8BC10810}" destId="{91490E0C-A698-4D42-BB78-A024DA71C8A5}" srcOrd="0" destOrd="0" presId="urn:microsoft.com/office/officeart/2005/8/layout/chart3"/>
    <dgm:cxn modelId="{71C6E455-AEA0-4F5C-B579-752F4CD4B776}" type="presOf" srcId="{9EA02629-6EA5-4852-B4C6-50FAAB991947}" destId="{DC624C19-E585-4D32-AB19-C6CAA311CF2D}" srcOrd="0" destOrd="0" presId="urn:microsoft.com/office/officeart/2005/8/layout/chart3"/>
    <dgm:cxn modelId="{40FEE28C-3E13-42D7-89CA-79B648C8B717}" type="presOf" srcId="{9EA02629-6EA5-4852-B4C6-50FAAB991947}" destId="{93E39490-7E4F-40F2-A382-99F20EC7BA11}" srcOrd="1" destOrd="0" presId="urn:microsoft.com/office/officeart/2005/8/layout/chart3"/>
    <dgm:cxn modelId="{90B4BFAB-B633-43E8-BAFF-F0907D2C5977}" type="presOf" srcId="{AC0BA94C-F657-4017-A207-DE7EE9E99CE0}" destId="{E7D3554E-76B6-41FD-9653-5D2C99B48158}" srcOrd="0" destOrd="0" presId="urn:microsoft.com/office/officeart/2005/8/layout/chart3"/>
    <dgm:cxn modelId="{55187BAD-8034-4432-BAEA-CF17B1155C81}" type="presOf" srcId="{7C32A673-D24A-433A-B635-32143810C690}" destId="{043E9E23-BF33-493A-B4BC-B0EC91D13E0D}" srcOrd="1" destOrd="0" presId="urn:microsoft.com/office/officeart/2005/8/layout/chart3"/>
    <dgm:cxn modelId="{A44E8BDA-59A5-439D-A719-A33E8EF3C3C8}" srcId="{AC0BA94C-F657-4017-A207-DE7EE9E99CE0}" destId="{9EA02629-6EA5-4852-B4C6-50FAAB991947}" srcOrd="0" destOrd="0" parTransId="{8DEBDD0E-6F67-4A27-A072-AB86A6C54F2A}" sibTransId="{1D5AC54E-EB17-46D5-89D6-2E197C88219F}"/>
    <dgm:cxn modelId="{6E4DD5EC-0CCF-4810-BB47-8FF1E2B7A3A7}" type="presParOf" srcId="{E7D3554E-76B6-41FD-9653-5D2C99B48158}" destId="{DC624C19-E585-4D32-AB19-C6CAA311CF2D}" srcOrd="0" destOrd="0" presId="urn:microsoft.com/office/officeart/2005/8/layout/chart3"/>
    <dgm:cxn modelId="{226E60BE-6CCA-4C59-867E-080FF55B0793}" type="presParOf" srcId="{E7D3554E-76B6-41FD-9653-5D2C99B48158}" destId="{93E39490-7E4F-40F2-A382-99F20EC7BA11}" srcOrd="1" destOrd="0" presId="urn:microsoft.com/office/officeart/2005/8/layout/chart3"/>
    <dgm:cxn modelId="{6C75BA0B-ECCA-4AC9-9F3F-98A03AD8D11A}" type="presParOf" srcId="{E7D3554E-76B6-41FD-9653-5D2C99B48158}" destId="{89F4E0ED-02BB-47E6-AFA9-2F1707119F5D}" srcOrd="2" destOrd="0" presId="urn:microsoft.com/office/officeart/2005/8/layout/chart3"/>
    <dgm:cxn modelId="{E418EDAE-D171-40C6-A8E6-9ABA50B3F347}" type="presParOf" srcId="{E7D3554E-76B6-41FD-9653-5D2C99B48158}" destId="{043E9E23-BF33-493A-B4BC-B0EC91D13E0D}" srcOrd="3" destOrd="0" presId="urn:microsoft.com/office/officeart/2005/8/layout/chart3"/>
    <dgm:cxn modelId="{297DEE81-840D-4773-BB29-E14F151B41A7}" type="presParOf" srcId="{E7D3554E-76B6-41FD-9653-5D2C99B48158}" destId="{91490E0C-A698-4D42-BB78-A024DA71C8A5}" srcOrd="4" destOrd="0" presId="urn:microsoft.com/office/officeart/2005/8/layout/chart3"/>
    <dgm:cxn modelId="{DA563CBA-ED4D-4A4C-B3F6-BE80A042C89E}" type="presParOf" srcId="{E7D3554E-76B6-41FD-9653-5D2C99B48158}" destId="{E3FA33D6-2B23-4AF4-9B60-B7D836FA78D1}" srcOrd="5" destOrd="0" presId="urn:microsoft.com/office/officeart/2005/8/layout/char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C0BA94C-F657-4017-A207-DE7EE9E99CE0}" type="doc">
      <dgm:prSet loTypeId="urn:microsoft.com/office/officeart/2005/8/layout/chart3" loCatId="cycle" qsTypeId="urn:microsoft.com/office/officeart/2005/8/quickstyle/simple1" qsCatId="simple" csTypeId="urn:microsoft.com/office/officeart/2005/8/colors/accent1_4" csCatId="accent1" phldr="1"/>
      <dgm:spPr/>
    </dgm:pt>
    <dgm:pt modelId="{9EA02629-6EA5-4852-B4C6-50FAAB991947}">
      <dgm:prSet phldrT="[テキスト]" custT="1"/>
      <dgm:spPr>
        <a:solidFill>
          <a:srgbClr val="FF0000"/>
        </a:solidFill>
      </dgm:spPr>
      <dgm:t>
        <a:bodyPr/>
        <a:lstStyle/>
        <a:p>
          <a:r>
            <a:rPr lang="ja-JP" altLang="en-US" sz="1100" dirty="0">
              <a:latin typeface="HGPｺﾞｼｯｸE" panose="020B0900000000000000" pitchFamily="50" charset="-128"/>
              <a:ea typeface="HGPｺﾞｼｯｸE" panose="020B0900000000000000" pitchFamily="50" charset="-128"/>
            </a:rPr>
            <a:t>温泉好き</a:t>
          </a:r>
        </a:p>
      </dgm:t>
    </dgm:pt>
    <dgm:pt modelId="{8DEBDD0E-6F67-4A27-A072-AB86A6C54F2A}" type="parTrans" cxnId="{A44E8BDA-59A5-439D-A719-A33E8EF3C3C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1D5AC54E-EB17-46D5-89D6-2E197C88219F}" type="sibTrans" cxnId="{A44E8BDA-59A5-439D-A719-A33E8EF3C3C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7C32A673-D24A-433A-B635-32143810C690}">
      <dgm:prSet phldrT="[テキスト]" custT="1"/>
      <dgm:spPr/>
      <dgm:t>
        <a:bodyPr/>
        <a:lstStyle/>
        <a:p>
          <a:r>
            <a:rPr lang="ja-JP" altLang="en-US" sz="1100" dirty="0">
              <a:latin typeface="HGPｺﾞｼｯｸE" panose="020B0900000000000000" pitchFamily="50" charset="-128"/>
              <a:ea typeface="HGPｺﾞｼｯｸE" panose="020B0900000000000000" pitchFamily="50" charset="-128"/>
            </a:rPr>
            <a:t>街好き</a:t>
          </a:r>
        </a:p>
      </dgm:t>
    </dgm:pt>
    <dgm:pt modelId="{DF4A6926-A1D5-4EA3-B39E-7BB7CD463AFA}" type="parTrans" cxnId="{555B381C-45B0-46EC-9CDB-CCCB86FF29B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6BFF80AD-D4AD-4D88-A6E9-6EC04709446B}" type="sibTrans" cxnId="{555B381C-45B0-46EC-9CDB-CCCB86FF29B8}">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F602CA38-EA9B-47DD-9FE0-23FB8BC10810}">
      <dgm:prSet phldrT="[テキスト]" custT="1"/>
      <dgm:spPr/>
      <dgm:t>
        <a:bodyPr/>
        <a:lstStyle/>
        <a:p>
          <a:r>
            <a:rPr lang="ja-JP" altLang="en-US" sz="1100" dirty="0">
              <a:latin typeface="HGPｺﾞｼｯｸE" panose="020B0900000000000000" pitchFamily="50" charset="-128"/>
              <a:ea typeface="HGPｺﾞｼｯｸE" panose="020B0900000000000000" pitchFamily="50" charset="-128"/>
            </a:rPr>
            <a:t>自然好き</a:t>
          </a:r>
        </a:p>
      </dgm:t>
    </dgm:pt>
    <dgm:pt modelId="{276A7974-02CF-4F82-9586-C5D91F09F2E2}" type="parTrans" cxnId="{2974EB43-195B-4B7B-8E8B-CCC797B51C99}">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6D9827F6-401A-4F56-9F02-C7F26D5116F4}" type="sibTrans" cxnId="{2974EB43-195B-4B7B-8E8B-CCC797B51C99}">
      <dgm:prSet/>
      <dgm:spPr/>
      <dgm:t>
        <a:bodyPr/>
        <a:lstStyle/>
        <a:p>
          <a:endParaRPr lang="ja-JP" altLang="en-US" sz="1050">
            <a:latin typeface="HGPｺﾞｼｯｸE" panose="020B0900000000000000" pitchFamily="50" charset="-128"/>
            <a:ea typeface="HGPｺﾞｼｯｸE" panose="020B0900000000000000" pitchFamily="50" charset="-128"/>
          </a:endParaRPr>
        </a:p>
      </dgm:t>
    </dgm:pt>
    <dgm:pt modelId="{E7D3554E-76B6-41FD-9653-5D2C99B48158}" type="pres">
      <dgm:prSet presAssocID="{AC0BA94C-F657-4017-A207-DE7EE9E99CE0}" presName="compositeShape" presStyleCnt="0">
        <dgm:presLayoutVars>
          <dgm:chMax val="7"/>
          <dgm:dir/>
          <dgm:resizeHandles val="exact"/>
        </dgm:presLayoutVars>
      </dgm:prSet>
      <dgm:spPr/>
    </dgm:pt>
    <dgm:pt modelId="{DC624C19-E585-4D32-AB19-C6CAA311CF2D}" type="pres">
      <dgm:prSet presAssocID="{AC0BA94C-F657-4017-A207-DE7EE9E99CE0}" presName="wedge1" presStyleLbl="node1" presStyleIdx="0" presStyleCnt="3"/>
      <dgm:spPr/>
    </dgm:pt>
    <dgm:pt modelId="{93E39490-7E4F-40F2-A382-99F20EC7BA11}" type="pres">
      <dgm:prSet presAssocID="{AC0BA94C-F657-4017-A207-DE7EE9E99CE0}" presName="wedge1Tx" presStyleLbl="node1" presStyleIdx="0" presStyleCnt="3">
        <dgm:presLayoutVars>
          <dgm:chMax val="0"/>
          <dgm:chPref val="0"/>
          <dgm:bulletEnabled val="1"/>
        </dgm:presLayoutVars>
      </dgm:prSet>
      <dgm:spPr/>
    </dgm:pt>
    <dgm:pt modelId="{89F4E0ED-02BB-47E6-AFA9-2F1707119F5D}" type="pres">
      <dgm:prSet presAssocID="{AC0BA94C-F657-4017-A207-DE7EE9E99CE0}" presName="wedge2" presStyleLbl="node1" presStyleIdx="1" presStyleCnt="3"/>
      <dgm:spPr/>
    </dgm:pt>
    <dgm:pt modelId="{043E9E23-BF33-493A-B4BC-B0EC91D13E0D}" type="pres">
      <dgm:prSet presAssocID="{AC0BA94C-F657-4017-A207-DE7EE9E99CE0}" presName="wedge2Tx" presStyleLbl="node1" presStyleIdx="1" presStyleCnt="3">
        <dgm:presLayoutVars>
          <dgm:chMax val="0"/>
          <dgm:chPref val="0"/>
          <dgm:bulletEnabled val="1"/>
        </dgm:presLayoutVars>
      </dgm:prSet>
      <dgm:spPr/>
    </dgm:pt>
    <dgm:pt modelId="{91490E0C-A698-4D42-BB78-A024DA71C8A5}" type="pres">
      <dgm:prSet presAssocID="{AC0BA94C-F657-4017-A207-DE7EE9E99CE0}" presName="wedge3" presStyleLbl="node1" presStyleIdx="2" presStyleCnt="3"/>
      <dgm:spPr/>
    </dgm:pt>
    <dgm:pt modelId="{E3FA33D6-2B23-4AF4-9B60-B7D836FA78D1}" type="pres">
      <dgm:prSet presAssocID="{AC0BA94C-F657-4017-A207-DE7EE9E99CE0}" presName="wedge3Tx" presStyleLbl="node1" presStyleIdx="2" presStyleCnt="3">
        <dgm:presLayoutVars>
          <dgm:chMax val="0"/>
          <dgm:chPref val="0"/>
          <dgm:bulletEnabled val="1"/>
        </dgm:presLayoutVars>
      </dgm:prSet>
      <dgm:spPr/>
    </dgm:pt>
  </dgm:ptLst>
  <dgm:cxnLst>
    <dgm:cxn modelId="{B6CA2915-18DD-4989-AEE4-90C9EAB7FCC5}" type="presOf" srcId="{F602CA38-EA9B-47DD-9FE0-23FB8BC10810}" destId="{91490E0C-A698-4D42-BB78-A024DA71C8A5}" srcOrd="0" destOrd="0" presId="urn:microsoft.com/office/officeart/2005/8/layout/chart3"/>
    <dgm:cxn modelId="{555B381C-45B0-46EC-9CDB-CCCB86FF29B8}" srcId="{AC0BA94C-F657-4017-A207-DE7EE9E99CE0}" destId="{7C32A673-D24A-433A-B635-32143810C690}" srcOrd="1" destOrd="0" parTransId="{DF4A6926-A1D5-4EA3-B39E-7BB7CD463AFA}" sibTransId="{6BFF80AD-D4AD-4D88-A6E9-6EC04709446B}"/>
    <dgm:cxn modelId="{6200F52D-3F64-4354-A976-43BE3A8B82D7}" type="presOf" srcId="{7C32A673-D24A-433A-B635-32143810C690}" destId="{89F4E0ED-02BB-47E6-AFA9-2F1707119F5D}" srcOrd="0" destOrd="0" presId="urn:microsoft.com/office/officeart/2005/8/layout/chart3"/>
    <dgm:cxn modelId="{7FB3A23D-5B27-4734-83BA-C6BC76C9A446}" type="presOf" srcId="{F602CA38-EA9B-47DD-9FE0-23FB8BC10810}" destId="{E3FA33D6-2B23-4AF4-9B60-B7D836FA78D1}" srcOrd="1" destOrd="0" presId="urn:microsoft.com/office/officeart/2005/8/layout/chart3"/>
    <dgm:cxn modelId="{2974EB43-195B-4B7B-8E8B-CCC797B51C99}" srcId="{AC0BA94C-F657-4017-A207-DE7EE9E99CE0}" destId="{F602CA38-EA9B-47DD-9FE0-23FB8BC10810}" srcOrd="2" destOrd="0" parTransId="{276A7974-02CF-4F82-9586-C5D91F09F2E2}" sibTransId="{6D9827F6-401A-4F56-9F02-C7F26D5116F4}"/>
    <dgm:cxn modelId="{7CC8F749-CAB8-46EC-A9D4-8673B58CC696}" type="presOf" srcId="{AC0BA94C-F657-4017-A207-DE7EE9E99CE0}" destId="{E7D3554E-76B6-41FD-9653-5D2C99B48158}" srcOrd="0" destOrd="0" presId="urn:microsoft.com/office/officeart/2005/8/layout/chart3"/>
    <dgm:cxn modelId="{C9E263A6-F8BE-40FA-B291-F4694C067A8A}" type="presOf" srcId="{9EA02629-6EA5-4852-B4C6-50FAAB991947}" destId="{DC624C19-E585-4D32-AB19-C6CAA311CF2D}" srcOrd="0" destOrd="0" presId="urn:microsoft.com/office/officeart/2005/8/layout/chart3"/>
    <dgm:cxn modelId="{993B35A8-FAB3-4E87-BEEC-1A5CE3660478}" type="presOf" srcId="{7C32A673-D24A-433A-B635-32143810C690}" destId="{043E9E23-BF33-493A-B4BC-B0EC91D13E0D}" srcOrd="1" destOrd="0" presId="urn:microsoft.com/office/officeart/2005/8/layout/chart3"/>
    <dgm:cxn modelId="{A44E8BDA-59A5-439D-A719-A33E8EF3C3C8}" srcId="{AC0BA94C-F657-4017-A207-DE7EE9E99CE0}" destId="{9EA02629-6EA5-4852-B4C6-50FAAB991947}" srcOrd="0" destOrd="0" parTransId="{8DEBDD0E-6F67-4A27-A072-AB86A6C54F2A}" sibTransId="{1D5AC54E-EB17-46D5-89D6-2E197C88219F}"/>
    <dgm:cxn modelId="{6FFFB9E6-D45D-4F94-B597-90557D90148F}" type="presOf" srcId="{9EA02629-6EA5-4852-B4C6-50FAAB991947}" destId="{93E39490-7E4F-40F2-A382-99F20EC7BA11}" srcOrd="1" destOrd="0" presId="urn:microsoft.com/office/officeart/2005/8/layout/chart3"/>
    <dgm:cxn modelId="{E54A4A36-F374-4138-BE07-5FA0DCE53887}" type="presParOf" srcId="{E7D3554E-76B6-41FD-9653-5D2C99B48158}" destId="{DC624C19-E585-4D32-AB19-C6CAA311CF2D}" srcOrd="0" destOrd="0" presId="urn:microsoft.com/office/officeart/2005/8/layout/chart3"/>
    <dgm:cxn modelId="{9498AD31-F6C9-479E-A791-E94BC521E2D8}" type="presParOf" srcId="{E7D3554E-76B6-41FD-9653-5D2C99B48158}" destId="{93E39490-7E4F-40F2-A382-99F20EC7BA11}" srcOrd="1" destOrd="0" presId="urn:microsoft.com/office/officeart/2005/8/layout/chart3"/>
    <dgm:cxn modelId="{5FF7A2AC-6C6E-48CF-8B2B-4F443A8B01CC}" type="presParOf" srcId="{E7D3554E-76B6-41FD-9653-5D2C99B48158}" destId="{89F4E0ED-02BB-47E6-AFA9-2F1707119F5D}" srcOrd="2" destOrd="0" presId="urn:microsoft.com/office/officeart/2005/8/layout/chart3"/>
    <dgm:cxn modelId="{9AB3C898-CEF8-4B32-8026-9183901B2178}" type="presParOf" srcId="{E7D3554E-76B6-41FD-9653-5D2C99B48158}" destId="{043E9E23-BF33-493A-B4BC-B0EC91D13E0D}" srcOrd="3" destOrd="0" presId="urn:microsoft.com/office/officeart/2005/8/layout/chart3"/>
    <dgm:cxn modelId="{893DA360-7014-45F0-BE25-22727BF7A5A4}" type="presParOf" srcId="{E7D3554E-76B6-41FD-9653-5D2C99B48158}" destId="{91490E0C-A698-4D42-BB78-A024DA71C8A5}" srcOrd="4" destOrd="0" presId="urn:microsoft.com/office/officeart/2005/8/layout/chart3"/>
    <dgm:cxn modelId="{82B3F5B7-1B49-468B-82E8-42B20F701BFC}" type="presParOf" srcId="{E7D3554E-76B6-41FD-9653-5D2C99B48158}" destId="{E3FA33D6-2B23-4AF4-9B60-B7D836FA78D1}" srcOrd="5" destOrd="0" presId="urn:microsoft.com/office/officeart/2005/8/layout/chart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4A23776-B75C-491F-A446-AA86232C73D0}" type="doc">
      <dgm:prSet loTypeId="urn:microsoft.com/office/officeart/2005/8/layout/radial6" loCatId="cycle" qsTypeId="urn:microsoft.com/office/officeart/2005/8/quickstyle/3d1" qsCatId="3D" csTypeId="urn:microsoft.com/office/officeart/2005/8/colors/accent2_1" csCatId="accent2" phldr="1"/>
      <dgm:spPr/>
      <dgm:t>
        <a:bodyPr/>
        <a:lstStyle/>
        <a:p>
          <a:endParaRPr kumimoji="1" lang="ja-JP" altLang="en-US"/>
        </a:p>
      </dgm:t>
    </dgm:pt>
    <dgm:pt modelId="{23A8B7E3-268B-46CF-B46E-57C009A273C2}">
      <dgm:prSet phldrT="[テキスト]" custT="1"/>
      <dgm:spPr/>
      <dgm:t>
        <a:bodyPr/>
        <a:lstStyle/>
        <a:p>
          <a:r>
            <a:rPr kumimoji="1" lang="ja-JP" altLang="en-US" sz="1400" dirty="0">
              <a:solidFill>
                <a:srgbClr val="FF0000"/>
              </a:solidFill>
              <a:latin typeface="HGP創英角ｺﾞｼｯｸUB" panose="020B0900000000000000" pitchFamily="50" charset="-128"/>
              <a:ea typeface="HGP創英角ｺﾞｼｯｸUB" panose="020B0900000000000000" pitchFamily="50" charset="-128"/>
            </a:rPr>
            <a:t>マーケティング　　ミックス</a:t>
          </a:r>
          <a:endParaRPr kumimoji="1" lang="en-US" altLang="ja-JP" sz="1400" dirty="0">
            <a:solidFill>
              <a:srgbClr val="FF0000"/>
            </a:solidFill>
            <a:latin typeface="HGP創英角ｺﾞｼｯｸUB" panose="020B0900000000000000" pitchFamily="50" charset="-128"/>
            <a:ea typeface="HGP創英角ｺﾞｼｯｸUB" panose="020B0900000000000000" pitchFamily="50" charset="-128"/>
          </a:endParaRPr>
        </a:p>
        <a:p>
          <a:r>
            <a:rPr kumimoji="1" lang="en-US" altLang="ja-JP" sz="1600" dirty="0">
              <a:solidFill>
                <a:srgbClr val="FF0000"/>
              </a:solidFill>
              <a:latin typeface="HGP創英角ｺﾞｼｯｸUB" panose="020B0900000000000000" pitchFamily="50" charset="-128"/>
              <a:ea typeface="HGP創英角ｺﾞｼｯｸUB" panose="020B0900000000000000" pitchFamily="50" charset="-128"/>
            </a:rPr>
            <a:t>(</a:t>
          </a:r>
          <a:r>
            <a:rPr kumimoji="1" lang="ja-JP" altLang="en-US" sz="1600" dirty="0">
              <a:solidFill>
                <a:srgbClr val="FF0000"/>
              </a:solidFill>
              <a:latin typeface="HGP創英角ｺﾞｼｯｸUB" panose="020B0900000000000000" pitchFamily="50" charset="-128"/>
              <a:ea typeface="HGP創英角ｺﾞｼｯｸUB" panose="020B0900000000000000" pitchFamily="50" charset="-128"/>
            </a:rPr>
            <a:t>４</a:t>
          </a:r>
          <a:r>
            <a:rPr kumimoji="1" lang="en-US" altLang="ja-JP" sz="1600" dirty="0">
              <a:solidFill>
                <a:srgbClr val="FF0000"/>
              </a:solidFill>
              <a:latin typeface="HGP創英角ｺﾞｼｯｸUB" panose="020B0900000000000000" pitchFamily="50" charset="-128"/>
              <a:ea typeface="HGP創英角ｺﾞｼｯｸUB" panose="020B0900000000000000" pitchFamily="50" charset="-128"/>
            </a:rPr>
            <a:t>P)</a:t>
          </a:r>
          <a:endParaRPr kumimoji="1" lang="ja-JP" altLang="en-US" sz="1600" dirty="0">
            <a:solidFill>
              <a:srgbClr val="FF0000"/>
            </a:solidFill>
            <a:latin typeface="HGP創英角ｺﾞｼｯｸUB" panose="020B0900000000000000" pitchFamily="50" charset="-128"/>
            <a:ea typeface="HGP創英角ｺﾞｼｯｸUB" panose="020B0900000000000000" pitchFamily="50" charset="-128"/>
          </a:endParaRPr>
        </a:p>
      </dgm:t>
    </dgm:pt>
    <dgm:pt modelId="{2301D470-4EB0-4979-89D3-4DA1C0E45852}" type="parTrans" cxnId="{3D5B0C09-DDD1-489C-80D6-BDC715D04C35}">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CB17C525-7465-4136-98AA-14B5F6068CB4}" type="sibTrans" cxnId="{3D5B0C09-DDD1-489C-80D6-BDC715D04C35}">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74C6D7C1-C854-453B-A53F-759B1333008F}">
      <dgm:prSet phldrT="[テキスト]" custT="1"/>
      <dgm:spPr/>
      <dgm:t>
        <a:bodyPr/>
        <a:lstStyle/>
        <a:p>
          <a:r>
            <a:rPr kumimoji="1" lang="en-US" altLang="ja-JP" sz="1200" dirty="0">
              <a:latin typeface="HGP創英角ｺﾞｼｯｸUB" panose="020B0900000000000000" pitchFamily="50" charset="-128"/>
              <a:ea typeface="HGP創英角ｺﾞｼｯｸUB" panose="020B0900000000000000" pitchFamily="50" charset="-128"/>
            </a:rPr>
            <a:t>Product</a:t>
          </a:r>
        </a:p>
        <a:p>
          <a:r>
            <a:rPr kumimoji="1" lang="en-US" altLang="ja-JP" sz="1200" dirty="0">
              <a:latin typeface="HGP創英角ｺﾞｼｯｸUB" panose="020B0900000000000000" pitchFamily="50" charset="-128"/>
              <a:ea typeface="HGP創英角ｺﾞｼｯｸUB" panose="020B0900000000000000" pitchFamily="50" charset="-128"/>
            </a:rPr>
            <a:t>(</a:t>
          </a:r>
          <a:r>
            <a:rPr kumimoji="1" lang="ja-JP" altLang="en-US" sz="1200" dirty="0">
              <a:latin typeface="HGP創英角ｺﾞｼｯｸUB" panose="020B0900000000000000" pitchFamily="50" charset="-128"/>
              <a:ea typeface="HGP創英角ｺﾞｼｯｸUB" panose="020B0900000000000000" pitchFamily="50" charset="-128"/>
            </a:rPr>
            <a:t>製品・販売</a:t>
          </a:r>
          <a:r>
            <a:rPr kumimoji="1" lang="en-US" altLang="ja-JP" sz="1200" dirty="0">
              <a:latin typeface="HGP創英角ｺﾞｼｯｸUB" panose="020B0900000000000000" pitchFamily="50" charset="-128"/>
              <a:ea typeface="HGP創英角ｺﾞｼｯｸUB" panose="020B0900000000000000" pitchFamily="50" charset="-128"/>
            </a:rPr>
            <a:t>)</a:t>
          </a:r>
          <a:endParaRPr kumimoji="1" lang="ja-JP" altLang="en-US" sz="1200" dirty="0">
            <a:latin typeface="HGP創英角ｺﾞｼｯｸUB" panose="020B0900000000000000" pitchFamily="50" charset="-128"/>
            <a:ea typeface="HGP創英角ｺﾞｼｯｸUB" panose="020B0900000000000000" pitchFamily="50" charset="-128"/>
          </a:endParaRPr>
        </a:p>
      </dgm:t>
    </dgm:pt>
    <dgm:pt modelId="{D36FEF89-81A7-4290-B0E4-7329C7A9D3BC}" type="parTrans" cxnId="{69418C0D-A458-47DA-ACFA-BD5A6D8F4562}">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1FF9D096-21FE-4AA7-9A81-80F59F000B9E}" type="sibTrans" cxnId="{69418C0D-A458-47DA-ACFA-BD5A6D8F4562}">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5C23D1FF-A46B-4599-85CA-D1D4E333B298}">
      <dgm:prSet phldrT="[テキスト]" custT="1"/>
      <dgm:spPr/>
      <dgm:t>
        <a:bodyPr/>
        <a:lstStyle/>
        <a:p>
          <a:r>
            <a:rPr kumimoji="1" lang="en-US" altLang="ja-JP" sz="1200" dirty="0">
              <a:latin typeface="HGP創英角ｺﾞｼｯｸUB" panose="020B0900000000000000" pitchFamily="50" charset="-128"/>
              <a:ea typeface="HGP創英角ｺﾞｼｯｸUB" panose="020B0900000000000000" pitchFamily="50" charset="-128"/>
            </a:rPr>
            <a:t>Promotion</a:t>
          </a:r>
        </a:p>
        <a:p>
          <a:r>
            <a:rPr kumimoji="1" lang="en-US" altLang="ja-JP" sz="1200" dirty="0">
              <a:latin typeface="HGP創英角ｺﾞｼｯｸUB" panose="020B0900000000000000" pitchFamily="50" charset="-128"/>
              <a:ea typeface="HGP創英角ｺﾞｼｯｸUB" panose="020B0900000000000000" pitchFamily="50" charset="-128"/>
            </a:rPr>
            <a:t>(</a:t>
          </a:r>
          <a:r>
            <a:rPr kumimoji="1" lang="ja-JP" altLang="en-US" sz="1200" dirty="0">
              <a:latin typeface="HGP創英角ｺﾞｼｯｸUB" panose="020B0900000000000000" pitchFamily="50" charset="-128"/>
              <a:ea typeface="HGP創英角ｺﾞｼｯｸUB" panose="020B0900000000000000" pitchFamily="50" charset="-128"/>
            </a:rPr>
            <a:t>宣伝広告・　　販売促進</a:t>
          </a:r>
          <a:r>
            <a:rPr kumimoji="1" lang="en-US" altLang="ja-JP" sz="1200" dirty="0">
              <a:latin typeface="HGP創英角ｺﾞｼｯｸUB" panose="020B0900000000000000" pitchFamily="50" charset="-128"/>
              <a:ea typeface="HGP創英角ｺﾞｼｯｸUB" panose="020B0900000000000000" pitchFamily="50" charset="-128"/>
            </a:rPr>
            <a:t>)</a:t>
          </a:r>
          <a:endParaRPr kumimoji="1" lang="ja-JP" altLang="en-US" sz="1200" dirty="0">
            <a:latin typeface="HGP創英角ｺﾞｼｯｸUB" panose="020B0900000000000000" pitchFamily="50" charset="-128"/>
            <a:ea typeface="HGP創英角ｺﾞｼｯｸUB" panose="020B0900000000000000" pitchFamily="50" charset="-128"/>
          </a:endParaRPr>
        </a:p>
      </dgm:t>
    </dgm:pt>
    <dgm:pt modelId="{22D278A8-DEC7-4B5B-B988-4028364FE6F8}" type="parTrans" cxnId="{4E416BAE-FF28-4B85-861C-C235F30F1A1F}">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54490D96-8613-43D0-BFEF-9CB56A62CAC7}" type="sibTrans" cxnId="{4E416BAE-FF28-4B85-861C-C235F30F1A1F}">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BD52EFC9-3F9D-48A1-BF3A-28340DCAC548}">
      <dgm:prSet phldrT="[テキスト]" custT="1"/>
      <dgm:spPr/>
      <dgm:t>
        <a:bodyPr/>
        <a:lstStyle/>
        <a:p>
          <a:r>
            <a:rPr kumimoji="1" lang="en-US" altLang="ja-JP" sz="1200">
              <a:latin typeface="HGP創英角ｺﾞｼｯｸUB" panose="020B0900000000000000" pitchFamily="50" charset="-128"/>
              <a:ea typeface="HGP創英角ｺﾞｼｯｸUB" panose="020B0900000000000000" pitchFamily="50" charset="-128"/>
            </a:rPr>
            <a:t>Place</a:t>
          </a:r>
        </a:p>
        <a:p>
          <a:r>
            <a:rPr kumimoji="1" lang="en-US" altLang="ja-JP" sz="1200">
              <a:latin typeface="HGP創英角ｺﾞｼｯｸUB" panose="020B0900000000000000" pitchFamily="50" charset="-128"/>
              <a:ea typeface="HGP創英角ｺﾞｼｯｸUB" panose="020B0900000000000000" pitchFamily="50" charset="-128"/>
            </a:rPr>
            <a:t>(</a:t>
          </a:r>
          <a:r>
            <a:rPr kumimoji="1" lang="ja-JP" altLang="en-US" sz="1200">
              <a:latin typeface="HGP創英角ｺﾞｼｯｸUB" panose="020B0900000000000000" pitchFamily="50" charset="-128"/>
              <a:ea typeface="HGP創英角ｺﾞｼｯｸUB" panose="020B0900000000000000" pitchFamily="50" charset="-128"/>
            </a:rPr>
            <a:t>流通</a:t>
          </a:r>
          <a:r>
            <a:rPr kumimoji="1" lang="en-US" altLang="ja-JP" sz="1200">
              <a:latin typeface="HGP創英角ｺﾞｼｯｸUB" panose="020B0900000000000000" pitchFamily="50" charset="-128"/>
              <a:ea typeface="HGP創英角ｺﾞｼｯｸUB" panose="020B0900000000000000" pitchFamily="50" charset="-128"/>
            </a:rPr>
            <a:t>)</a:t>
          </a:r>
          <a:endParaRPr kumimoji="1" lang="ja-JP" altLang="en-US" sz="1200" dirty="0">
            <a:latin typeface="HGP創英角ｺﾞｼｯｸUB" panose="020B0900000000000000" pitchFamily="50" charset="-128"/>
            <a:ea typeface="HGP創英角ｺﾞｼｯｸUB" panose="020B0900000000000000" pitchFamily="50" charset="-128"/>
          </a:endParaRPr>
        </a:p>
      </dgm:t>
    </dgm:pt>
    <dgm:pt modelId="{B81B99F8-8929-4795-A4AF-B4B8F4DE99C3}" type="parTrans" cxnId="{32DFB378-1F4C-4DBE-82DC-A98AAD7B746B}">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8A92FEBC-2B48-44FA-A19B-25FEBA64E1AB}" type="sibTrans" cxnId="{32DFB378-1F4C-4DBE-82DC-A98AAD7B746B}">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F2A55F75-DE8C-4301-9AC6-FF3203A6D3D6}">
      <dgm:prSet phldrT="[テキスト]" custT="1"/>
      <dgm:spPr/>
      <dgm:t>
        <a:bodyPr/>
        <a:lstStyle/>
        <a:p>
          <a:r>
            <a:rPr kumimoji="1" lang="en-US" altLang="ja-JP" sz="1200">
              <a:latin typeface="HGP創英角ｺﾞｼｯｸUB" panose="020B0900000000000000" pitchFamily="50" charset="-128"/>
              <a:ea typeface="HGP創英角ｺﾞｼｯｸUB" panose="020B0900000000000000" pitchFamily="50" charset="-128"/>
            </a:rPr>
            <a:t>Price</a:t>
          </a:r>
        </a:p>
        <a:p>
          <a:r>
            <a:rPr kumimoji="1" lang="en-US" altLang="ja-JP" sz="1200">
              <a:latin typeface="HGP創英角ｺﾞｼｯｸUB" panose="020B0900000000000000" pitchFamily="50" charset="-128"/>
              <a:ea typeface="HGP創英角ｺﾞｼｯｸUB" panose="020B0900000000000000" pitchFamily="50" charset="-128"/>
            </a:rPr>
            <a:t>(</a:t>
          </a:r>
          <a:r>
            <a:rPr kumimoji="1" lang="ja-JP" altLang="en-US" sz="1200">
              <a:latin typeface="HGP創英角ｺﾞｼｯｸUB" panose="020B0900000000000000" pitchFamily="50" charset="-128"/>
              <a:ea typeface="HGP創英角ｺﾞｼｯｸUB" panose="020B0900000000000000" pitchFamily="50" charset="-128"/>
            </a:rPr>
            <a:t>価格</a:t>
          </a:r>
          <a:r>
            <a:rPr kumimoji="1" lang="en-US" altLang="ja-JP" sz="1200">
              <a:latin typeface="HGP創英角ｺﾞｼｯｸUB" panose="020B0900000000000000" pitchFamily="50" charset="-128"/>
              <a:ea typeface="HGP創英角ｺﾞｼｯｸUB" panose="020B0900000000000000" pitchFamily="50" charset="-128"/>
            </a:rPr>
            <a:t>)</a:t>
          </a:r>
          <a:endParaRPr kumimoji="1" lang="ja-JP" altLang="en-US" sz="1200" dirty="0">
            <a:latin typeface="HGP創英角ｺﾞｼｯｸUB" panose="020B0900000000000000" pitchFamily="50" charset="-128"/>
            <a:ea typeface="HGP創英角ｺﾞｼｯｸUB" panose="020B0900000000000000" pitchFamily="50" charset="-128"/>
          </a:endParaRPr>
        </a:p>
      </dgm:t>
    </dgm:pt>
    <dgm:pt modelId="{193B3E88-F5EB-4DC4-831B-ED9CA1AB47B8}" type="parTrans" cxnId="{BC16DFD3-34E8-47F3-A8C8-D8B7D590ACED}">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4F88ACB2-85B3-4A2C-9C94-AAB469818FAE}" type="sibTrans" cxnId="{BC16DFD3-34E8-47F3-A8C8-D8B7D590ACED}">
      <dgm:prSet/>
      <dgm:spPr/>
      <dgm:t>
        <a:bodyPr/>
        <a:lstStyle/>
        <a:p>
          <a:endParaRPr kumimoji="1" lang="ja-JP" altLang="en-US" sz="1800">
            <a:solidFill>
              <a:schemeClr val="tx1"/>
            </a:solidFill>
            <a:latin typeface="HGP創英角ｺﾞｼｯｸUB" panose="020B0900000000000000" pitchFamily="50" charset="-128"/>
            <a:ea typeface="HGP創英角ｺﾞｼｯｸUB" panose="020B0900000000000000" pitchFamily="50" charset="-128"/>
          </a:endParaRPr>
        </a:p>
      </dgm:t>
    </dgm:pt>
    <dgm:pt modelId="{31CC503C-8F66-49CD-BC91-208B430BCF12}" type="pres">
      <dgm:prSet presAssocID="{F4A23776-B75C-491F-A446-AA86232C73D0}" presName="Name0" presStyleCnt="0">
        <dgm:presLayoutVars>
          <dgm:chMax val="1"/>
          <dgm:dir/>
          <dgm:animLvl val="ctr"/>
          <dgm:resizeHandles val="exact"/>
        </dgm:presLayoutVars>
      </dgm:prSet>
      <dgm:spPr/>
    </dgm:pt>
    <dgm:pt modelId="{27C0BA2C-6CD8-4E5C-BCC7-18A429EDABDE}" type="pres">
      <dgm:prSet presAssocID="{23A8B7E3-268B-46CF-B46E-57C009A273C2}" presName="centerShape" presStyleLbl="node0" presStyleIdx="0" presStyleCnt="1" custScaleX="106757"/>
      <dgm:spPr/>
    </dgm:pt>
    <dgm:pt modelId="{5D9C52D8-97E3-4A0B-A170-E644F816E72B}" type="pres">
      <dgm:prSet presAssocID="{74C6D7C1-C854-453B-A53F-759B1333008F}" presName="node" presStyleLbl="node1" presStyleIdx="0" presStyleCnt="4" custScaleX="174533">
        <dgm:presLayoutVars>
          <dgm:bulletEnabled val="1"/>
        </dgm:presLayoutVars>
      </dgm:prSet>
      <dgm:spPr/>
    </dgm:pt>
    <dgm:pt modelId="{45B7A8D9-D886-49D8-A9E9-85C39C598B7C}" type="pres">
      <dgm:prSet presAssocID="{74C6D7C1-C854-453B-A53F-759B1333008F}" presName="dummy" presStyleCnt="0"/>
      <dgm:spPr/>
    </dgm:pt>
    <dgm:pt modelId="{3B259CC4-9EA3-4687-AE92-16E5E010906B}" type="pres">
      <dgm:prSet presAssocID="{1FF9D096-21FE-4AA7-9A81-80F59F000B9E}" presName="sibTrans" presStyleLbl="sibTrans2D1" presStyleIdx="0" presStyleCnt="4"/>
      <dgm:spPr/>
    </dgm:pt>
    <dgm:pt modelId="{BFCE7EF1-7276-4217-9F4B-73643822ACFE}" type="pres">
      <dgm:prSet presAssocID="{5C23D1FF-A46B-4599-85CA-D1D4E333B298}" presName="node" presStyleLbl="node1" presStyleIdx="1" presStyleCnt="4" custScaleX="174533" custRadScaleRad="133915" custRadScaleInc="-487">
        <dgm:presLayoutVars>
          <dgm:bulletEnabled val="1"/>
        </dgm:presLayoutVars>
      </dgm:prSet>
      <dgm:spPr/>
    </dgm:pt>
    <dgm:pt modelId="{03C7C510-4F5F-4A3E-994E-B7F54B632D2C}" type="pres">
      <dgm:prSet presAssocID="{5C23D1FF-A46B-4599-85CA-D1D4E333B298}" presName="dummy" presStyleCnt="0"/>
      <dgm:spPr/>
    </dgm:pt>
    <dgm:pt modelId="{00035008-E1B5-4747-925B-54BAA01E400F}" type="pres">
      <dgm:prSet presAssocID="{54490D96-8613-43D0-BFEF-9CB56A62CAC7}" presName="sibTrans" presStyleLbl="sibTrans2D1" presStyleIdx="1" presStyleCnt="4"/>
      <dgm:spPr/>
    </dgm:pt>
    <dgm:pt modelId="{77C934D9-B041-441F-ABA3-0FE94BCF5AAB}" type="pres">
      <dgm:prSet presAssocID="{BD52EFC9-3F9D-48A1-BF3A-28340DCAC548}" presName="node" presStyleLbl="node1" presStyleIdx="2" presStyleCnt="4" custScaleX="174533">
        <dgm:presLayoutVars>
          <dgm:bulletEnabled val="1"/>
        </dgm:presLayoutVars>
      </dgm:prSet>
      <dgm:spPr/>
    </dgm:pt>
    <dgm:pt modelId="{06707382-571C-4C99-92C9-AB6D8864F258}" type="pres">
      <dgm:prSet presAssocID="{BD52EFC9-3F9D-48A1-BF3A-28340DCAC548}" presName="dummy" presStyleCnt="0"/>
      <dgm:spPr/>
    </dgm:pt>
    <dgm:pt modelId="{F7CEEC33-FB42-4540-AB82-E4235D73C184}" type="pres">
      <dgm:prSet presAssocID="{8A92FEBC-2B48-44FA-A19B-25FEBA64E1AB}" presName="sibTrans" presStyleLbl="sibTrans2D1" presStyleIdx="2" presStyleCnt="4"/>
      <dgm:spPr/>
    </dgm:pt>
    <dgm:pt modelId="{BBE796CA-A02F-4EEE-9CC9-147276A283EF}" type="pres">
      <dgm:prSet presAssocID="{F2A55F75-DE8C-4301-9AC6-FF3203A6D3D6}" presName="node" presStyleLbl="node1" presStyleIdx="3" presStyleCnt="4" custScaleX="174533" custRadScaleRad="132412" custRadScaleInc="492">
        <dgm:presLayoutVars>
          <dgm:bulletEnabled val="1"/>
        </dgm:presLayoutVars>
      </dgm:prSet>
      <dgm:spPr/>
    </dgm:pt>
    <dgm:pt modelId="{3A72FAAD-9304-4382-9277-7A573E6B73A8}" type="pres">
      <dgm:prSet presAssocID="{F2A55F75-DE8C-4301-9AC6-FF3203A6D3D6}" presName="dummy" presStyleCnt="0"/>
      <dgm:spPr/>
    </dgm:pt>
    <dgm:pt modelId="{00FA277D-11B4-4A0B-A4B6-FF56365CBDEA}" type="pres">
      <dgm:prSet presAssocID="{4F88ACB2-85B3-4A2C-9C94-AAB469818FAE}" presName="sibTrans" presStyleLbl="sibTrans2D1" presStyleIdx="3" presStyleCnt="4"/>
      <dgm:spPr/>
    </dgm:pt>
  </dgm:ptLst>
  <dgm:cxnLst>
    <dgm:cxn modelId="{3D5B0C09-DDD1-489C-80D6-BDC715D04C35}" srcId="{F4A23776-B75C-491F-A446-AA86232C73D0}" destId="{23A8B7E3-268B-46CF-B46E-57C009A273C2}" srcOrd="0" destOrd="0" parTransId="{2301D470-4EB0-4979-89D3-4DA1C0E45852}" sibTransId="{CB17C525-7465-4136-98AA-14B5F6068CB4}"/>
    <dgm:cxn modelId="{69418C0D-A458-47DA-ACFA-BD5A6D8F4562}" srcId="{23A8B7E3-268B-46CF-B46E-57C009A273C2}" destId="{74C6D7C1-C854-453B-A53F-759B1333008F}" srcOrd="0" destOrd="0" parTransId="{D36FEF89-81A7-4290-B0E4-7329C7A9D3BC}" sibTransId="{1FF9D096-21FE-4AA7-9A81-80F59F000B9E}"/>
    <dgm:cxn modelId="{AC705160-1257-4554-9D54-512120807E44}" type="presOf" srcId="{4F88ACB2-85B3-4A2C-9C94-AAB469818FAE}" destId="{00FA277D-11B4-4A0B-A4B6-FF56365CBDEA}" srcOrd="0" destOrd="0" presId="urn:microsoft.com/office/officeart/2005/8/layout/radial6"/>
    <dgm:cxn modelId="{22545862-85E2-4723-9CED-DD7C5DA4D76C}" type="presOf" srcId="{1FF9D096-21FE-4AA7-9A81-80F59F000B9E}" destId="{3B259CC4-9EA3-4687-AE92-16E5E010906B}" srcOrd="0" destOrd="0" presId="urn:microsoft.com/office/officeart/2005/8/layout/radial6"/>
    <dgm:cxn modelId="{A2438345-4B2F-4E0E-AFF4-9BCACC5A9D79}" type="presOf" srcId="{8A92FEBC-2B48-44FA-A19B-25FEBA64E1AB}" destId="{F7CEEC33-FB42-4540-AB82-E4235D73C184}" srcOrd="0" destOrd="0" presId="urn:microsoft.com/office/officeart/2005/8/layout/radial6"/>
    <dgm:cxn modelId="{C7678F4D-0206-45E3-8CB9-E2CCCE8A7A7D}" type="presOf" srcId="{54490D96-8613-43D0-BFEF-9CB56A62CAC7}" destId="{00035008-E1B5-4747-925B-54BAA01E400F}" srcOrd="0" destOrd="0" presId="urn:microsoft.com/office/officeart/2005/8/layout/radial6"/>
    <dgm:cxn modelId="{E45F1278-E93B-4040-ABF4-4394BF7A6793}" type="presOf" srcId="{F4A23776-B75C-491F-A446-AA86232C73D0}" destId="{31CC503C-8F66-49CD-BC91-208B430BCF12}" srcOrd="0" destOrd="0" presId="urn:microsoft.com/office/officeart/2005/8/layout/radial6"/>
    <dgm:cxn modelId="{32DFB378-1F4C-4DBE-82DC-A98AAD7B746B}" srcId="{23A8B7E3-268B-46CF-B46E-57C009A273C2}" destId="{BD52EFC9-3F9D-48A1-BF3A-28340DCAC548}" srcOrd="2" destOrd="0" parTransId="{B81B99F8-8929-4795-A4AF-B4B8F4DE99C3}" sibTransId="{8A92FEBC-2B48-44FA-A19B-25FEBA64E1AB}"/>
    <dgm:cxn modelId="{93FC0893-031B-4D88-BDC3-2D54944F2CBB}" type="presOf" srcId="{23A8B7E3-268B-46CF-B46E-57C009A273C2}" destId="{27C0BA2C-6CD8-4E5C-BCC7-18A429EDABDE}" srcOrd="0" destOrd="0" presId="urn:microsoft.com/office/officeart/2005/8/layout/radial6"/>
    <dgm:cxn modelId="{C77C3295-0705-4A34-8B90-BA572414F6D4}" type="presOf" srcId="{74C6D7C1-C854-453B-A53F-759B1333008F}" destId="{5D9C52D8-97E3-4A0B-A170-E644F816E72B}" srcOrd="0" destOrd="0" presId="urn:microsoft.com/office/officeart/2005/8/layout/radial6"/>
    <dgm:cxn modelId="{4E416BAE-FF28-4B85-861C-C235F30F1A1F}" srcId="{23A8B7E3-268B-46CF-B46E-57C009A273C2}" destId="{5C23D1FF-A46B-4599-85CA-D1D4E333B298}" srcOrd="1" destOrd="0" parTransId="{22D278A8-DEC7-4B5B-B988-4028364FE6F8}" sibTransId="{54490D96-8613-43D0-BFEF-9CB56A62CAC7}"/>
    <dgm:cxn modelId="{B748B7CD-A071-424A-A546-69CDFD01F16B}" type="presOf" srcId="{BD52EFC9-3F9D-48A1-BF3A-28340DCAC548}" destId="{77C934D9-B041-441F-ABA3-0FE94BCF5AAB}" srcOrd="0" destOrd="0" presId="urn:microsoft.com/office/officeart/2005/8/layout/radial6"/>
    <dgm:cxn modelId="{BC16DFD3-34E8-47F3-A8C8-D8B7D590ACED}" srcId="{23A8B7E3-268B-46CF-B46E-57C009A273C2}" destId="{F2A55F75-DE8C-4301-9AC6-FF3203A6D3D6}" srcOrd="3" destOrd="0" parTransId="{193B3E88-F5EB-4DC4-831B-ED9CA1AB47B8}" sibTransId="{4F88ACB2-85B3-4A2C-9C94-AAB469818FAE}"/>
    <dgm:cxn modelId="{315639E0-7F2E-4BED-ACF8-91399ECBBC1C}" type="presOf" srcId="{F2A55F75-DE8C-4301-9AC6-FF3203A6D3D6}" destId="{BBE796CA-A02F-4EEE-9CC9-147276A283EF}" srcOrd="0" destOrd="0" presId="urn:microsoft.com/office/officeart/2005/8/layout/radial6"/>
    <dgm:cxn modelId="{ABF6D2E3-E0B6-4B04-8517-7F0DB3E603A8}" type="presOf" srcId="{5C23D1FF-A46B-4599-85CA-D1D4E333B298}" destId="{BFCE7EF1-7276-4217-9F4B-73643822ACFE}" srcOrd="0" destOrd="0" presId="urn:microsoft.com/office/officeart/2005/8/layout/radial6"/>
    <dgm:cxn modelId="{FB430BEE-A5C1-4AAB-9B7C-2D43577D1BC0}" type="presParOf" srcId="{31CC503C-8F66-49CD-BC91-208B430BCF12}" destId="{27C0BA2C-6CD8-4E5C-BCC7-18A429EDABDE}" srcOrd="0" destOrd="0" presId="urn:microsoft.com/office/officeart/2005/8/layout/radial6"/>
    <dgm:cxn modelId="{05A91866-0FE8-41DD-AF63-71F4E77852E4}" type="presParOf" srcId="{31CC503C-8F66-49CD-BC91-208B430BCF12}" destId="{5D9C52D8-97E3-4A0B-A170-E644F816E72B}" srcOrd="1" destOrd="0" presId="urn:microsoft.com/office/officeart/2005/8/layout/radial6"/>
    <dgm:cxn modelId="{688B4238-1C3F-4ED7-843E-8B199F0F7EFD}" type="presParOf" srcId="{31CC503C-8F66-49CD-BC91-208B430BCF12}" destId="{45B7A8D9-D886-49D8-A9E9-85C39C598B7C}" srcOrd="2" destOrd="0" presId="urn:microsoft.com/office/officeart/2005/8/layout/radial6"/>
    <dgm:cxn modelId="{FA9EA0B9-7EB5-4879-9838-066D70E5FB9C}" type="presParOf" srcId="{31CC503C-8F66-49CD-BC91-208B430BCF12}" destId="{3B259CC4-9EA3-4687-AE92-16E5E010906B}" srcOrd="3" destOrd="0" presId="urn:microsoft.com/office/officeart/2005/8/layout/radial6"/>
    <dgm:cxn modelId="{CDEFE0C6-E33A-4D13-8485-07D9A9D98F09}" type="presParOf" srcId="{31CC503C-8F66-49CD-BC91-208B430BCF12}" destId="{BFCE7EF1-7276-4217-9F4B-73643822ACFE}" srcOrd="4" destOrd="0" presId="urn:microsoft.com/office/officeart/2005/8/layout/radial6"/>
    <dgm:cxn modelId="{9CE9DC5E-A9A3-4BF6-91F8-50F9B47A0972}" type="presParOf" srcId="{31CC503C-8F66-49CD-BC91-208B430BCF12}" destId="{03C7C510-4F5F-4A3E-994E-B7F54B632D2C}" srcOrd="5" destOrd="0" presId="urn:microsoft.com/office/officeart/2005/8/layout/radial6"/>
    <dgm:cxn modelId="{B2D64057-50E1-46E6-8D74-2D1FD616EF92}" type="presParOf" srcId="{31CC503C-8F66-49CD-BC91-208B430BCF12}" destId="{00035008-E1B5-4747-925B-54BAA01E400F}" srcOrd="6" destOrd="0" presId="urn:microsoft.com/office/officeart/2005/8/layout/radial6"/>
    <dgm:cxn modelId="{76C54B1D-FBDE-4302-8542-81FD9191E6A8}" type="presParOf" srcId="{31CC503C-8F66-49CD-BC91-208B430BCF12}" destId="{77C934D9-B041-441F-ABA3-0FE94BCF5AAB}" srcOrd="7" destOrd="0" presId="urn:microsoft.com/office/officeart/2005/8/layout/radial6"/>
    <dgm:cxn modelId="{E24983E8-729E-4519-BCE4-239B1AD2992D}" type="presParOf" srcId="{31CC503C-8F66-49CD-BC91-208B430BCF12}" destId="{06707382-571C-4C99-92C9-AB6D8864F258}" srcOrd="8" destOrd="0" presId="urn:microsoft.com/office/officeart/2005/8/layout/radial6"/>
    <dgm:cxn modelId="{FD7BD3FC-C4AF-4FC5-9E3C-BBC0377728C8}" type="presParOf" srcId="{31CC503C-8F66-49CD-BC91-208B430BCF12}" destId="{F7CEEC33-FB42-4540-AB82-E4235D73C184}" srcOrd="9" destOrd="0" presId="urn:microsoft.com/office/officeart/2005/8/layout/radial6"/>
    <dgm:cxn modelId="{E94C6595-8D6A-488C-8967-07ECFDE8F5B3}" type="presParOf" srcId="{31CC503C-8F66-49CD-BC91-208B430BCF12}" destId="{BBE796CA-A02F-4EEE-9CC9-147276A283EF}" srcOrd="10" destOrd="0" presId="urn:microsoft.com/office/officeart/2005/8/layout/radial6"/>
    <dgm:cxn modelId="{5AB59314-2F45-44A1-84F7-2EB79A98A7DB}" type="presParOf" srcId="{31CC503C-8F66-49CD-BC91-208B430BCF12}" destId="{3A72FAAD-9304-4382-9277-7A573E6B73A8}" srcOrd="11" destOrd="0" presId="urn:microsoft.com/office/officeart/2005/8/layout/radial6"/>
    <dgm:cxn modelId="{656684A7-CC25-4A6F-961E-4D9512D6A47C}" type="presParOf" srcId="{31CC503C-8F66-49CD-BC91-208B430BCF12}" destId="{00FA277D-11B4-4A0B-A4B6-FF56365CBDEA}"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F20B57-E374-4BF9-957C-5673C2E79218}">
      <dsp:nvSpPr>
        <dsp:cNvPr id="0" name=""/>
        <dsp:cNvSpPr/>
      </dsp:nvSpPr>
      <dsp:spPr>
        <a:xfrm>
          <a:off x="2550" y="478547"/>
          <a:ext cx="3107678" cy="1243071"/>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b="1" kern="1200" dirty="0"/>
            <a:t>①自社顧客データの活用</a:t>
          </a:r>
        </a:p>
      </dsp:txBody>
      <dsp:txXfrm>
        <a:off x="624086" y="478547"/>
        <a:ext cx="1864607" cy="1243071"/>
      </dsp:txXfrm>
    </dsp:sp>
    <dsp:sp modelId="{B025B756-B45F-43AB-B738-426DB23A4A1A}">
      <dsp:nvSpPr>
        <dsp:cNvPr id="0" name=""/>
        <dsp:cNvSpPr/>
      </dsp:nvSpPr>
      <dsp:spPr>
        <a:xfrm>
          <a:off x="2799461" y="478547"/>
          <a:ext cx="3107678" cy="1243071"/>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b="1" kern="1200" dirty="0"/>
            <a:t>②セグメンテーションの実施</a:t>
          </a:r>
        </a:p>
      </dsp:txBody>
      <dsp:txXfrm>
        <a:off x="3420997" y="478547"/>
        <a:ext cx="1864607" cy="1243071"/>
      </dsp:txXfrm>
    </dsp:sp>
    <dsp:sp modelId="{9AB7059F-8D8F-4962-A100-0EF071EF9983}">
      <dsp:nvSpPr>
        <dsp:cNvPr id="0" name=""/>
        <dsp:cNvSpPr/>
      </dsp:nvSpPr>
      <dsp:spPr>
        <a:xfrm>
          <a:off x="5596371" y="478547"/>
          <a:ext cx="3107678" cy="1243071"/>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b="1" kern="1200" dirty="0"/>
            <a:t>③有望なマーケットか確認</a:t>
          </a:r>
        </a:p>
      </dsp:txBody>
      <dsp:txXfrm>
        <a:off x="6217907" y="478547"/>
        <a:ext cx="1864607" cy="12430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624C19-E585-4D32-AB19-C6CAA311CF2D}">
      <dsp:nvSpPr>
        <dsp:cNvPr id="0" name=""/>
        <dsp:cNvSpPr/>
      </dsp:nvSpPr>
      <dsp:spPr>
        <a:xfrm>
          <a:off x="255392" y="230293"/>
          <a:ext cx="2110474" cy="2110474"/>
        </a:xfrm>
        <a:prstGeom prst="pie">
          <a:avLst>
            <a:gd name="adj1" fmla="val 16200000"/>
            <a:gd name="adj2" fmla="val 18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latin typeface="HGPｺﾞｼｯｸE" panose="020B0900000000000000" pitchFamily="50" charset="-128"/>
              <a:ea typeface="HGPｺﾞｼｯｸE" panose="020B0900000000000000" pitchFamily="50" charset="-128"/>
            </a:rPr>
            <a:t>温泉好き</a:t>
          </a:r>
        </a:p>
      </dsp:txBody>
      <dsp:txXfrm>
        <a:off x="1402837" y="619726"/>
        <a:ext cx="716053" cy="703491"/>
      </dsp:txXfrm>
    </dsp:sp>
    <dsp:sp modelId="{89F4E0ED-02BB-47E6-AFA9-2F1707119F5D}">
      <dsp:nvSpPr>
        <dsp:cNvPr id="0" name=""/>
        <dsp:cNvSpPr/>
      </dsp:nvSpPr>
      <dsp:spPr>
        <a:xfrm>
          <a:off x="146602" y="293105"/>
          <a:ext cx="2110474" cy="2110474"/>
        </a:xfrm>
        <a:prstGeom prst="pie">
          <a:avLst>
            <a:gd name="adj1" fmla="val 1800000"/>
            <a:gd name="adj2" fmla="val 90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latin typeface="HGPｺﾞｼｯｸE" panose="020B0900000000000000" pitchFamily="50" charset="-128"/>
              <a:ea typeface="HGPｺﾞｼｯｸE" panose="020B0900000000000000" pitchFamily="50" charset="-128"/>
            </a:rPr>
            <a:t>街好き</a:t>
          </a:r>
        </a:p>
      </dsp:txBody>
      <dsp:txXfrm>
        <a:off x="724470" y="1624714"/>
        <a:ext cx="954738" cy="653242"/>
      </dsp:txXfrm>
    </dsp:sp>
    <dsp:sp modelId="{91490E0C-A698-4D42-BB78-A024DA71C8A5}">
      <dsp:nvSpPr>
        <dsp:cNvPr id="0" name=""/>
        <dsp:cNvSpPr/>
      </dsp:nvSpPr>
      <dsp:spPr>
        <a:xfrm>
          <a:off x="146602" y="293105"/>
          <a:ext cx="2110474" cy="2110474"/>
        </a:xfrm>
        <a:prstGeom prst="pie">
          <a:avLst>
            <a:gd name="adj1" fmla="val 90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latin typeface="HGPｺﾞｼｯｸE" panose="020B0900000000000000" pitchFamily="50" charset="-128"/>
              <a:ea typeface="HGPｺﾞｼｯｸE" panose="020B0900000000000000" pitchFamily="50" charset="-128"/>
            </a:rPr>
            <a:t>自然好き</a:t>
          </a:r>
        </a:p>
      </dsp:txBody>
      <dsp:txXfrm>
        <a:off x="372724" y="707663"/>
        <a:ext cx="716053" cy="7034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624C19-E585-4D32-AB19-C6CAA311CF2D}">
      <dsp:nvSpPr>
        <dsp:cNvPr id="0" name=""/>
        <dsp:cNvSpPr/>
      </dsp:nvSpPr>
      <dsp:spPr>
        <a:xfrm>
          <a:off x="255392" y="230293"/>
          <a:ext cx="2110474" cy="2110474"/>
        </a:xfrm>
        <a:prstGeom prst="pie">
          <a:avLst>
            <a:gd name="adj1" fmla="val 16200000"/>
            <a:gd name="adj2" fmla="val 180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latin typeface="HGPｺﾞｼｯｸE" panose="020B0900000000000000" pitchFamily="50" charset="-128"/>
              <a:ea typeface="HGPｺﾞｼｯｸE" panose="020B0900000000000000" pitchFamily="50" charset="-128"/>
            </a:rPr>
            <a:t>温泉好き</a:t>
          </a:r>
        </a:p>
      </dsp:txBody>
      <dsp:txXfrm>
        <a:off x="1402837" y="619726"/>
        <a:ext cx="716053" cy="703491"/>
      </dsp:txXfrm>
    </dsp:sp>
    <dsp:sp modelId="{89F4E0ED-02BB-47E6-AFA9-2F1707119F5D}">
      <dsp:nvSpPr>
        <dsp:cNvPr id="0" name=""/>
        <dsp:cNvSpPr/>
      </dsp:nvSpPr>
      <dsp:spPr>
        <a:xfrm>
          <a:off x="146602" y="293105"/>
          <a:ext cx="2110474" cy="2110474"/>
        </a:xfrm>
        <a:prstGeom prst="pie">
          <a:avLst>
            <a:gd name="adj1" fmla="val 1800000"/>
            <a:gd name="adj2" fmla="val 9000000"/>
          </a:avLst>
        </a:prstGeom>
        <a:solidFill>
          <a:schemeClr val="accent1">
            <a:shade val="50000"/>
            <a:hueOff val="240958"/>
            <a:satOff val="-5040"/>
            <a:lumOff val="280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latin typeface="HGPｺﾞｼｯｸE" panose="020B0900000000000000" pitchFamily="50" charset="-128"/>
              <a:ea typeface="HGPｺﾞｼｯｸE" panose="020B0900000000000000" pitchFamily="50" charset="-128"/>
            </a:rPr>
            <a:t>街好き</a:t>
          </a:r>
        </a:p>
      </dsp:txBody>
      <dsp:txXfrm>
        <a:off x="724470" y="1624714"/>
        <a:ext cx="954738" cy="653242"/>
      </dsp:txXfrm>
    </dsp:sp>
    <dsp:sp modelId="{91490E0C-A698-4D42-BB78-A024DA71C8A5}">
      <dsp:nvSpPr>
        <dsp:cNvPr id="0" name=""/>
        <dsp:cNvSpPr/>
      </dsp:nvSpPr>
      <dsp:spPr>
        <a:xfrm>
          <a:off x="146602" y="293105"/>
          <a:ext cx="2110474" cy="2110474"/>
        </a:xfrm>
        <a:prstGeom prst="pie">
          <a:avLst>
            <a:gd name="adj1" fmla="val 9000000"/>
            <a:gd name="adj2" fmla="val 16200000"/>
          </a:avLst>
        </a:prstGeom>
        <a:solidFill>
          <a:schemeClr val="accent1">
            <a:shade val="50000"/>
            <a:hueOff val="240958"/>
            <a:satOff val="-5040"/>
            <a:lumOff val="280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latin typeface="HGPｺﾞｼｯｸE" panose="020B0900000000000000" pitchFamily="50" charset="-128"/>
              <a:ea typeface="HGPｺﾞｼｯｸE" panose="020B0900000000000000" pitchFamily="50" charset="-128"/>
            </a:rPr>
            <a:t>自然好き</a:t>
          </a:r>
        </a:p>
      </dsp:txBody>
      <dsp:txXfrm>
        <a:off x="372724" y="707663"/>
        <a:ext cx="716053" cy="70349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624C19-E585-4D32-AB19-C6CAA311CF2D}">
      <dsp:nvSpPr>
        <dsp:cNvPr id="0" name=""/>
        <dsp:cNvSpPr/>
      </dsp:nvSpPr>
      <dsp:spPr>
        <a:xfrm>
          <a:off x="255392" y="230293"/>
          <a:ext cx="2110474" cy="2110474"/>
        </a:xfrm>
        <a:prstGeom prst="pie">
          <a:avLst>
            <a:gd name="adj1" fmla="val 16200000"/>
            <a:gd name="adj2" fmla="val 180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latin typeface="HGPｺﾞｼｯｸE" panose="020B0900000000000000" pitchFamily="50" charset="-128"/>
              <a:ea typeface="HGPｺﾞｼｯｸE" panose="020B0900000000000000" pitchFamily="50" charset="-128"/>
            </a:rPr>
            <a:t>温泉好き</a:t>
          </a:r>
        </a:p>
      </dsp:txBody>
      <dsp:txXfrm>
        <a:off x="1402837" y="619726"/>
        <a:ext cx="716053" cy="703491"/>
      </dsp:txXfrm>
    </dsp:sp>
    <dsp:sp modelId="{89F4E0ED-02BB-47E6-AFA9-2F1707119F5D}">
      <dsp:nvSpPr>
        <dsp:cNvPr id="0" name=""/>
        <dsp:cNvSpPr/>
      </dsp:nvSpPr>
      <dsp:spPr>
        <a:xfrm>
          <a:off x="146602" y="293105"/>
          <a:ext cx="2110474" cy="2110474"/>
        </a:xfrm>
        <a:prstGeom prst="pie">
          <a:avLst>
            <a:gd name="adj1" fmla="val 1800000"/>
            <a:gd name="adj2" fmla="val 9000000"/>
          </a:avLst>
        </a:prstGeom>
        <a:solidFill>
          <a:schemeClr val="accent1">
            <a:shade val="50000"/>
            <a:hueOff val="240958"/>
            <a:satOff val="-5040"/>
            <a:lumOff val="280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latin typeface="HGPｺﾞｼｯｸE" panose="020B0900000000000000" pitchFamily="50" charset="-128"/>
              <a:ea typeface="HGPｺﾞｼｯｸE" panose="020B0900000000000000" pitchFamily="50" charset="-128"/>
            </a:rPr>
            <a:t>街好き</a:t>
          </a:r>
        </a:p>
      </dsp:txBody>
      <dsp:txXfrm>
        <a:off x="724470" y="1624714"/>
        <a:ext cx="954738" cy="653242"/>
      </dsp:txXfrm>
    </dsp:sp>
    <dsp:sp modelId="{91490E0C-A698-4D42-BB78-A024DA71C8A5}">
      <dsp:nvSpPr>
        <dsp:cNvPr id="0" name=""/>
        <dsp:cNvSpPr/>
      </dsp:nvSpPr>
      <dsp:spPr>
        <a:xfrm>
          <a:off x="146602" y="293105"/>
          <a:ext cx="2110474" cy="2110474"/>
        </a:xfrm>
        <a:prstGeom prst="pie">
          <a:avLst>
            <a:gd name="adj1" fmla="val 9000000"/>
            <a:gd name="adj2" fmla="val 16200000"/>
          </a:avLst>
        </a:prstGeom>
        <a:solidFill>
          <a:schemeClr val="accent1">
            <a:shade val="50000"/>
            <a:hueOff val="240958"/>
            <a:satOff val="-5040"/>
            <a:lumOff val="280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latin typeface="HGPｺﾞｼｯｸE" panose="020B0900000000000000" pitchFamily="50" charset="-128"/>
              <a:ea typeface="HGPｺﾞｼｯｸE" panose="020B0900000000000000" pitchFamily="50" charset="-128"/>
            </a:rPr>
            <a:t>自然好き</a:t>
          </a:r>
        </a:p>
      </dsp:txBody>
      <dsp:txXfrm>
        <a:off x="372724" y="707663"/>
        <a:ext cx="716053" cy="70349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FA277D-11B4-4A0B-A4B6-FF56365CBDEA}">
      <dsp:nvSpPr>
        <dsp:cNvPr id="0" name=""/>
        <dsp:cNvSpPr/>
      </dsp:nvSpPr>
      <dsp:spPr>
        <a:xfrm>
          <a:off x="1842080" y="424279"/>
          <a:ext cx="3433395" cy="3433395"/>
        </a:xfrm>
        <a:prstGeom prst="blockArc">
          <a:avLst>
            <a:gd name="adj1" fmla="val 10624535"/>
            <a:gd name="adj2" fmla="val 17339454"/>
            <a:gd name="adj3" fmla="val 4642"/>
          </a:avLst>
        </a:prstGeom>
        <a:gradFill rotWithShape="0">
          <a:gsLst>
            <a:gs pos="0">
              <a:schemeClr val="accent2">
                <a:tint val="60000"/>
                <a:hueOff val="0"/>
                <a:satOff val="0"/>
                <a:lumOff val="0"/>
                <a:alphaOff val="0"/>
                <a:shade val="51000"/>
                <a:satMod val="130000"/>
              </a:schemeClr>
            </a:gs>
            <a:gs pos="80000">
              <a:schemeClr val="accent2">
                <a:tint val="60000"/>
                <a:hueOff val="0"/>
                <a:satOff val="0"/>
                <a:lumOff val="0"/>
                <a:alphaOff val="0"/>
                <a:shade val="93000"/>
                <a:satMod val="130000"/>
              </a:schemeClr>
            </a:gs>
            <a:gs pos="100000">
              <a:schemeClr val="accent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F7CEEC33-FB42-4540-AB82-E4235D73C184}">
      <dsp:nvSpPr>
        <dsp:cNvPr id="0" name=""/>
        <dsp:cNvSpPr/>
      </dsp:nvSpPr>
      <dsp:spPr>
        <a:xfrm>
          <a:off x="1841444" y="607039"/>
          <a:ext cx="3433395" cy="3433395"/>
        </a:xfrm>
        <a:prstGeom prst="blockArc">
          <a:avLst>
            <a:gd name="adj1" fmla="val 4259167"/>
            <a:gd name="adj2" fmla="val 10999403"/>
            <a:gd name="adj3" fmla="val 4642"/>
          </a:avLst>
        </a:prstGeom>
        <a:gradFill rotWithShape="0">
          <a:gsLst>
            <a:gs pos="0">
              <a:schemeClr val="accent2">
                <a:tint val="60000"/>
                <a:hueOff val="0"/>
                <a:satOff val="0"/>
                <a:lumOff val="0"/>
                <a:alphaOff val="0"/>
                <a:shade val="51000"/>
                <a:satMod val="130000"/>
              </a:schemeClr>
            </a:gs>
            <a:gs pos="80000">
              <a:schemeClr val="accent2">
                <a:tint val="60000"/>
                <a:hueOff val="0"/>
                <a:satOff val="0"/>
                <a:lumOff val="0"/>
                <a:alphaOff val="0"/>
                <a:shade val="93000"/>
                <a:satMod val="130000"/>
              </a:schemeClr>
            </a:gs>
            <a:gs pos="100000">
              <a:schemeClr val="accent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00035008-E1B5-4747-925B-54BAA01E400F}">
      <dsp:nvSpPr>
        <dsp:cNvPr id="0" name=""/>
        <dsp:cNvSpPr/>
      </dsp:nvSpPr>
      <dsp:spPr>
        <a:xfrm>
          <a:off x="2959828" y="616151"/>
          <a:ext cx="3433395" cy="3433395"/>
        </a:xfrm>
        <a:prstGeom prst="blockArc">
          <a:avLst>
            <a:gd name="adj1" fmla="val 21381870"/>
            <a:gd name="adj2" fmla="val 6596847"/>
            <a:gd name="adj3" fmla="val 4642"/>
          </a:avLst>
        </a:prstGeom>
        <a:gradFill rotWithShape="0">
          <a:gsLst>
            <a:gs pos="0">
              <a:schemeClr val="accent2">
                <a:tint val="60000"/>
                <a:hueOff val="0"/>
                <a:satOff val="0"/>
                <a:lumOff val="0"/>
                <a:alphaOff val="0"/>
                <a:shade val="51000"/>
                <a:satMod val="130000"/>
              </a:schemeClr>
            </a:gs>
            <a:gs pos="80000">
              <a:schemeClr val="accent2">
                <a:tint val="60000"/>
                <a:hueOff val="0"/>
                <a:satOff val="0"/>
                <a:lumOff val="0"/>
                <a:alphaOff val="0"/>
                <a:shade val="93000"/>
                <a:satMod val="130000"/>
              </a:schemeClr>
            </a:gs>
            <a:gs pos="100000">
              <a:schemeClr val="accent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3B259CC4-9EA3-4687-AE92-16E5E010906B}">
      <dsp:nvSpPr>
        <dsp:cNvPr id="0" name=""/>
        <dsp:cNvSpPr/>
      </dsp:nvSpPr>
      <dsp:spPr>
        <a:xfrm>
          <a:off x="2959126" y="415203"/>
          <a:ext cx="3433395" cy="3433395"/>
        </a:xfrm>
        <a:prstGeom prst="blockArc">
          <a:avLst>
            <a:gd name="adj1" fmla="val 15004686"/>
            <a:gd name="adj2" fmla="val 194086"/>
            <a:gd name="adj3" fmla="val 4642"/>
          </a:avLst>
        </a:prstGeom>
        <a:gradFill rotWithShape="0">
          <a:gsLst>
            <a:gs pos="0">
              <a:schemeClr val="accent2">
                <a:tint val="60000"/>
                <a:hueOff val="0"/>
                <a:satOff val="0"/>
                <a:lumOff val="0"/>
                <a:alphaOff val="0"/>
                <a:shade val="51000"/>
                <a:satMod val="130000"/>
              </a:schemeClr>
            </a:gs>
            <a:gs pos="80000">
              <a:schemeClr val="accent2">
                <a:tint val="60000"/>
                <a:hueOff val="0"/>
                <a:satOff val="0"/>
                <a:lumOff val="0"/>
                <a:alphaOff val="0"/>
                <a:shade val="93000"/>
                <a:satMod val="130000"/>
              </a:schemeClr>
            </a:gs>
            <a:gs pos="100000">
              <a:schemeClr val="accent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27C0BA2C-6CD8-4E5C-BCC7-18A429EDABDE}">
      <dsp:nvSpPr>
        <dsp:cNvPr id="0" name=""/>
        <dsp:cNvSpPr/>
      </dsp:nvSpPr>
      <dsp:spPr>
        <a:xfrm>
          <a:off x="3260404" y="1441619"/>
          <a:ext cx="1688103" cy="1581257"/>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solidFill>
                <a:srgbClr val="FF0000"/>
              </a:solidFill>
              <a:latin typeface="HGP創英角ｺﾞｼｯｸUB" panose="020B0900000000000000" pitchFamily="50" charset="-128"/>
              <a:ea typeface="HGP創英角ｺﾞｼｯｸUB" panose="020B0900000000000000" pitchFamily="50" charset="-128"/>
            </a:rPr>
            <a:t>マーケティング　　ミックス</a:t>
          </a:r>
          <a:endParaRPr kumimoji="1" lang="en-US" altLang="ja-JP" sz="1400" kern="1200" dirty="0">
            <a:solidFill>
              <a:srgbClr val="FF0000"/>
            </a:solidFill>
            <a:latin typeface="HGP創英角ｺﾞｼｯｸUB" panose="020B0900000000000000" pitchFamily="50" charset="-128"/>
            <a:ea typeface="HGP創英角ｺﾞｼｯｸUB" panose="020B0900000000000000" pitchFamily="50" charset="-128"/>
          </a:endParaRPr>
        </a:p>
        <a:p>
          <a:pPr marL="0" lvl="0" indent="0" algn="ctr" defTabSz="622300">
            <a:lnSpc>
              <a:spcPct val="90000"/>
            </a:lnSpc>
            <a:spcBef>
              <a:spcPct val="0"/>
            </a:spcBef>
            <a:spcAft>
              <a:spcPct val="35000"/>
            </a:spcAft>
            <a:buNone/>
          </a:pPr>
          <a:r>
            <a:rPr kumimoji="1" lang="en-US" altLang="ja-JP" sz="1600" kern="1200" dirty="0">
              <a:solidFill>
                <a:srgbClr val="FF0000"/>
              </a:solidFill>
              <a:latin typeface="HGP創英角ｺﾞｼｯｸUB" panose="020B0900000000000000" pitchFamily="50" charset="-128"/>
              <a:ea typeface="HGP創英角ｺﾞｼｯｸUB" panose="020B0900000000000000" pitchFamily="50" charset="-128"/>
            </a:rPr>
            <a:t>(</a:t>
          </a:r>
          <a:r>
            <a:rPr kumimoji="1" lang="ja-JP" altLang="en-US" sz="1600" kern="1200" dirty="0">
              <a:solidFill>
                <a:srgbClr val="FF0000"/>
              </a:solidFill>
              <a:latin typeface="HGP創英角ｺﾞｼｯｸUB" panose="020B0900000000000000" pitchFamily="50" charset="-128"/>
              <a:ea typeface="HGP創英角ｺﾞｼｯｸUB" panose="020B0900000000000000" pitchFamily="50" charset="-128"/>
            </a:rPr>
            <a:t>４</a:t>
          </a:r>
          <a:r>
            <a:rPr kumimoji="1" lang="en-US" altLang="ja-JP" sz="1600" kern="1200" dirty="0">
              <a:solidFill>
                <a:srgbClr val="FF0000"/>
              </a:solidFill>
              <a:latin typeface="HGP創英角ｺﾞｼｯｸUB" panose="020B0900000000000000" pitchFamily="50" charset="-128"/>
              <a:ea typeface="HGP創英角ｺﾞｼｯｸUB" panose="020B0900000000000000" pitchFamily="50" charset="-128"/>
            </a:rPr>
            <a:t>P)</a:t>
          </a:r>
          <a:endParaRPr kumimoji="1" lang="ja-JP" altLang="en-US" sz="1600" kern="1200" dirty="0">
            <a:solidFill>
              <a:srgbClr val="FF0000"/>
            </a:solidFill>
            <a:latin typeface="HGP創英角ｺﾞｼｯｸUB" panose="020B0900000000000000" pitchFamily="50" charset="-128"/>
            <a:ea typeface="HGP創英角ｺﾞｼｯｸUB" panose="020B0900000000000000" pitchFamily="50" charset="-128"/>
          </a:endParaRPr>
        </a:p>
      </dsp:txBody>
      <dsp:txXfrm>
        <a:off x="3507621" y="1673189"/>
        <a:ext cx="1193669" cy="1118117"/>
      </dsp:txXfrm>
    </dsp:sp>
    <dsp:sp modelId="{5D9C52D8-97E3-4A0B-A170-E644F816E72B}">
      <dsp:nvSpPr>
        <dsp:cNvPr id="0" name=""/>
        <dsp:cNvSpPr/>
      </dsp:nvSpPr>
      <dsp:spPr>
        <a:xfrm>
          <a:off x="3138520" y="1957"/>
          <a:ext cx="1931871" cy="1106880"/>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kumimoji="1" lang="en-US" altLang="ja-JP" sz="1200" kern="1200" dirty="0">
              <a:latin typeface="HGP創英角ｺﾞｼｯｸUB" panose="020B0900000000000000" pitchFamily="50" charset="-128"/>
              <a:ea typeface="HGP創英角ｺﾞｼｯｸUB" panose="020B0900000000000000" pitchFamily="50" charset="-128"/>
            </a:rPr>
            <a:t>Product</a:t>
          </a:r>
        </a:p>
        <a:p>
          <a:pPr marL="0" lvl="0" indent="0" algn="ctr" defTabSz="533400">
            <a:lnSpc>
              <a:spcPct val="90000"/>
            </a:lnSpc>
            <a:spcBef>
              <a:spcPct val="0"/>
            </a:spcBef>
            <a:spcAft>
              <a:spcPct val="35000"/>
            </a:spcAft>
            <a:buNone/>
          </a:pPr>
          <a:r>
            <a:rPr kumimoji="1" lang="en-US" altLang="ja-JP" sz="1200" kern="1200" dirty="0">
              <a:latin typeface="HGP創英角ｺﾞｼｯｸUB" panose="020B0900000000000000" pitchFamily="50" charset="-128"/>
              <a:ea typeface="HGP創英角ｺﾞｼｯｸUB" panose="020B0900000000000000" pitchFamily="50" charset="-128"/>
            </a:rPr>
            <a:t>(</a:t>
          </a:r>
          <a:r>
            <a:rPr kumimoji="1" lang="ja-JP" altLang="en-US" sz="1200" kern="1200" dirty="0">
              <a:latin typeface="HGP創英角ｺﾞｼｯｸUB" panose="020B0900000000000000" pitchFamily="50" charset="-128"/>
              <a:ea typeface="HGP創英角ｺﾞｼｯｸUB" panose="020B0900000000000000" pitchFamily="50" charset="-128"/>
            </a:rPr>
            <a:t>製品・販売</a:t>
          </a:r>
          <a:r>
            <a:rPr kumimoji="1" lang="en-US" altLang="ja-JP" sz="1200" kern="1200" dirty="0">
              <a:latin typeface="HGP創英角ｺﾞｼｯｸUB" panose="020B0900000000000000" pitchFamily="50" charset="-128"/>
              <a:ea typeface="HGP創英角ｺﾞｼｯｸUB" panose="020B0900000000000000" pitchFamily="50" charset="-128"/>
            </a:rPr>
            <a:t>)</a:t>
          </a:r>
          <a:endParaRPr kumimoji="1" lang="ja-JP" altLang="en-US" sz="1200" kern="1200" dirty="0">
            <a:latin typeface="HGP創英角ｺﾞｼｯｸUB" panose="020B0900000000000000" pitchFamily="50" charset="-128"/>
            <a:ea typeface="HGP創英角ｺﾞｼｯｸUB" panose="020B0900000000000000" pitchFamily="50" charset="-128"/>
          </a:endParaRPr>
        </a:p>
      </dsp:txBody>
      <dsp:txXfrm>
        <a:off x="3421436" y="164056"/>
        <a:ext cx="1366039" cy="782682"/>
      </dsp:txXfrm>
    </dsp:sp>
    <dsp:sp modelId="{BFCE7EF1-7276-4217-9F4B-73643822ACFE}">
      <dsp:nvSpPr>
        <dsp:cNvPr id="0" name=""/>
        <dsp:cNvSpPr/>
      </dsp:nvSpPr>
      <dsp:spPr>
        <a:xfrm>
          <a:off x="5384066" y="1673081"/>
          <a:ext cx="1931871" cy="1106880"/>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kumimoji="1" lang="en-US" altLang="ja-JP" sz="1200" kern="1200" dirty="0">
              <a:latin typeface="HGP創英角ｺﾞｼｯｸUB" panose="020B0900000000000000" pitchFamily="50" charset="-128"/>
              <a:ea typeface="HGP創英角ｺﾞｼｯｸUB" panose="020B0900000000000000" pitchFamily="50" charset="-128"/>
            </a:rPr>
            <a:t>Promotion</a:t>
          </a:r>
        </a:p>
        <a:p>
          <a:pPr marL="0" lvl="0" indent="0" algn="ctr" defTabSz="533400">
            <a:lnSpc>
              <a:spcPct val="90000"/>
            </a:lnSpc>
            <a:spcBef>
              <a:spcPct val="0"/>
            </a:spcBef>
            <a:spcAft>
              <a:spcPct val="35000"/>
            </a:spcAft>
            <a:buNone/>
          </a:pPr>
          <a:r>
            <a:rPr kumimoji="1" lang="en-US" altLang="ja-JP" sz="1200" kern="1200" dirty="0">
              <a:latin typeface="HGP創英角ｺﾞｼｯｸUB" panose="020B0900000000000000" pitchFamily="50" charset="-128"/>
              <a:ea typeface="HGP創英角ｺﾞｼｯｸUB" panose="020B0900000000000000" pitchFamily="50" charset="-128"/>
            </a:rPr>
            <a:t>(</a:t>
          </a:r>
          <a:r>
            <a:rPr kumimoji="1" lang="ja-JP" altLang="en-US" sz="1200" kern="1200" dirty="0">
              <a:latin typeface="HGP創英角ｺﾞｼｯｸUB" panose="020B0900000000000000" pitchFamily="50" charset="-128"/>
              <a:ea typeface="HGP創英角ｺﾞｼｯｸUB" panose="020B0900000000000000" pitchFamily="50" charset="-128"/>
            </a:rPr>
            <a:t>宣伝広告・　　販売促進</a:t>
          </a:r>
          <a:r>
            <a:rPr kumimoji="1" lang="en-US" altLang="ja-JP" sz="1200" kern="1200" dirty="0">
              <a:latin typeface="HGP創英角ｺﾞｼｯｸUB" panose="020B0900000000000000" pitchFamily="50" charset="-128"/>
              <a:ea typeface="HGP創英角ｺﾞｼｯｸUB" panose="020B0900000000000000" pitchFamily="50" charset="-128"/>
            </a:rPr>
            <a:t>)</a:t>
          </a:r>
          <a:endParaRPr kumimoji="1" lang="ja-JP" altLang="en-US" sz="1200" kern="1200" dirty="0">
            <a:latin typeface="HGP創英角ｺﾞｼｯｸUB" panose="020B0900000000000000" pitchFamily="50" charset="-128"/>
            <a:ea typeface="HGP創英角ｺﾞｼｯｸUB" panose="020B0900000000000000" pitchFamily="50" charset="-128"/>
          </a:endParaRPr>
        </a:p>
      </dsp:txBody>
      <dsp:txXfrm>
        <a:off x="5666982" y="1835180"/>
        <a:ext cx="1366039" cy="782682"/>
      </dsp:txXfrm>
    </dsp:sp>
    <dsp:sp modelId="{77C934D9-B041-441F-ABA3-0FE94BCF5AAB}">
      <dsp:nvSpPr>
        <dsp:cNvPr id="0" name=""/>
        <dsp:cNvSpPr/>
      </dsp:nvSpPr>
      <dsp:spPr>
        <a:xfrm>
          <a:off x="3138520" y="3355658"/>
          <a:ext cx="1931871" cy="1106880"/>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kumimoji="1" lang="en-US" altLang="ja-JP" sz="1200" kern="1200">
              <a:latin typeface="HGP創英角ｺﾞｼｯｸUB" panose="020B0900000000000000" pitchFamily="50" charset="-128"/>
              <a:ea typeface="HGP創英角ｺﾞｼｯｸUB" panose="020B0900000000000000" pitchFamily="50" charset="-128"/>
            </a:rPr>
            <a:t>Place</a:t>
          </a:r>
        </a:p>
        <a:p>
          <a:pPr marL="0" lvl="0" indent="0" algn="ctr" defTabSz="533400">
            <a:lnSpc>
              <a:spcPct val="90000"/>
            </a:lnSpc>
            <a:spcBef>
              <a:spcPct val="0"/>
            </a:spcBef>
            <a:spcAft>
              <a:spcPct val="35000"/>
            </a:spcAft>
            <a:buNone/>
          </a:pPr>
          <a:r>
            <a:rPr kumimoji="1" lang="en-US" altLang="ja-JP" sz="1200" kern="1200">
              <a:latin typeface="HGP創英角ｺﾞｼｯｸUB" panose="020B0900000000000000" pitchFamily="50" charset="-128"/>
              <a:ea typeface="HGP創英角ｺﾞｼｯｸUB" panose="020B0900000000000000" pitchFamily="50" charset="-128"/>
            </a:rPr>
            <a:t>(</a:t>
          </a:r>
          <a:r>
            <a:rPr kumimoji="1" lang="ja-JP" altLang="en-US" sz="1200" kern="1200">
              <a:latin typeface="HGP創英角ｺﾞｼｯｸUB" panose="020B0900000000000000" pitchFamily="50" charset="-128"/>
              <a:ea typeface="HGP創英角ｺﾞｼｯｸUB" panose="020B0900000000000000" pitchFamily="50" charset="-128"/>
            </a:rPr>
            <a:t>流通</a:t>
          </a:r>
          <a:r>
            <a:rPr kumimoji="1" lang="en-US" altLang="ja-JP" sz="1200" kern="1200">
              <a:latin typeface="HGP創英角ｺﾞｼｯｸUB" panose="020B0900000000000000" pitchFamily="50" charset="-128"/>
              <a:ea typeface="HGP創英角ｺﾞｼｯｸUB" panose="020B0900000000000000" pitchFamily="50" charset="-128"/>
            </a:rPr>
            <a:t>)</a:t>
          </a:r>
          <a:endParaRPr kumimoji="1" lang="ja-JP" altLang="en-US" sz="1200" kern="1200" dirty="0">
            <a:latin typeface="HGP創英角ｺﾞｼｯｸUB" panose="020B0900000000000000" pitchFamily="50" charset="-128"/>
            <a:ea typeface="HGP創英角ｺﾞｼｯｸUB" panose="020B0900000000000000" pitchFamily="50" charset="-128"/>
          </a:endParaRPr>
        </a:p>
      </dsp:txBody>
      <dsp:txXfrm>
        <a:off x="3421436" y="3517757"/>
        <a:ext cx="1366039" cy="782682"/>
      </dsp:txXfrm>
    </dsp:sp>
    <dsp:sp modelId="{BBE796CA-A02F-4EEE-9CC9-147276A283EF}">
      <dsp:nvSpPr>
        <dsp:cNvPr id="0" name=""/>
        <dsp:cNvSpPr/>
      </dsp:nvSpPr>
      <dsp:spPr>
        <a:xfrm>
          <a:off x="918176" y="1673087"/>
          <a:ext cx="1931871" cy="1106880"/>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kumimoji="1" lang="en-US" altLang="ja-JP" sz="1200" kern="1200">
              <a:latin typeface="HGP創英角ｺﾞｼｯｸUB" panose="020B0900000000000000" pitchFamily="50" charset="-128"/>
              <a:ea typeface="HGP創英角ｺﾞｼｯｸUB" panose="020B0900000000000000" pitchFamily="50" charset="-128"/>
            </a:rPr>
            <a:t>Price</a:t>
          </a:r>
        </a:p>
        <a:p>
          <a:pPr marL="0" lvl="0" indent="0" algn="ctr" defTabSz="533400">
            <a:lnSpc>
              <a:spcPct val="90000"/>
            </a:lnSpc>
            <a:spcBef>
              <a:spcPct val="0"/>
            </a:spcBef>
            <a:spcAft>
              <a:spcPct val="35000"/>
            </a:spcAft>
            <a:buNone/>
          </a:pPr>
          <a:r>
            <a:rPr kumimoji="1" lang="en-US" altLang="ja-JP" sz="1200" kern="1200">
              <a:latin typeface="HGP創英角ｺﾞｼｯｸUB" panose="020B0900000000000000" pitchFamily="50" charset="-128"/>
              <a:ea typeface="HGP創英角ｺﾞｼｯｸUB" panose="020B0900000000000000" pitchFamily="50" charset="-128"/>
            </a:rPr>
            <a:t>(</a:t>
          </a:r>
          <a:r>
            <a:rPr kumimoji="1" lang="ja-JP" altLang="en-US" sz="1200" kern="1200">
              <a:latin typeface="HGP創英角ｺﾞｼｯｸUB" panose="020B0900000000000000" pitchFamily="50" charset="-128"/>
              <a:ea typeface="HGP創英角ｺﾞｼｯｸUB" panose="020B0900000000000000" pitchFamily="50" charset="-128"/>
            </a:rPr>
            <a:t>価格</a:t>
          </a:r>
          <a:r>
            <a:rPr kumimoji="1" lang="en-US" altLang="ja-JP" sz="1200" kern="1200">
              <a:latin typeface="HGP創英角ｺﾞｼｯｸUB" panose="020B0900000000000000" pitchFamily="50" charset="-128"/>
              <a:ea typeface="HGP創英角ｺﾞｼｯｸUB" panose="020B0900000000000000" pitchFamily="50" charset="-128"/>
            </a:rPr>
            <a:t>)</a:t>
          </a:r>
          <a:endParaRPr kumimoji="1" lang="ja-JP" altLang="en-US" sz="1200" kern="1200" dirty="0">
            <a:latin typeface="HGP創英角ｺﾞｼｯｸUB" panose="020B0900000000000000" pitchFamily="50" charset="-128"/>
            <a:ea typeface="HGP創英角ｺﾞｼｯｸUB" panose="020B0900000000000000" pitchFamily="50" charset="-128"/>
          </a:endParaRPr>
        </a:p>
      </dsp:txBody>
      <dsp:txXfrm>
        <a:off x="1201092" y="1835186"/>
        <a:ext cx="1366039" cy="782682"/>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4.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2"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l" eaLnBrk="0" hangingPunct="0">
              <a:defRPr sz="1200"/>
            </a:lvl1pPr>
          </a:lstStyle>
          <a:p>
            <a:pPr>
              <a:defRPr/>
            </a:pPr>
            <a:endParaRPr lang="en-US" altLang="ja-JP"/>
          </a:p>
        </p:txBody>
      </p:sp>
      <p:sp>
        <p:nvSpPr>
          <p:cNvPr id="61443" name="Rectangle 3"/>
          <p:cNvSpPr>
            <a:spLocks noGrp="1" noChangeArrowheads="1"/>
          </p:cNvSpPr>
          <p:nvPr>
            <p:ph type="dt" sz="quarter" idx="1"/>
          </p:nvPr>
        </p:nvSpPr>
        <p:spPr bwMode="auto">
          <a:xfrm>
            <a:off x="3884816"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r" eaLnBrk="0" hangingPunct="0">
              <a:defRPr sz="1200"/>
            </a:lvl1pPr>
          </a:lstStyle>
          <a:p>
            <a:pPr>
              <a:defRPr/>
            </a:pPr>
            <a:fld id="{A9B5D7B2-11EC-47BA-8B07-DAD2788A1366}" type="datetimeFigureOut">
              <a:rPr lang="ja-JP" altLang="en-US"/>
              <a:pPr>
                <a:defRPr/>
              </a:pPr>
              <a:t>2021/1/19</a:t>
            </a:fld>
            <a:endParaRPr lang="en-US" altLang="ja-JP"/>
          </a:p>
        </p:txBody>
      </p:sp>
      <p:sp>
        <p:nvSpPr>
          <p:cNvPr id="61444" name="Rectangle 4"/>
          <p:cNvSpPr>
            <a:spLocks noGrp="1" noChangeArrowheads="1"/>
          </p:cNvSpPr>
          <p:nvPr>
            <p:ph type="ftr" sz="quarter" idx="2"/>
          </p:nvPr>
        </p:nvSpPr>
        <p:spPr bwMode="auto">
          <a:xfrm>
            <a:off x="2"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l" eaLnBrk="0" hangingPunct="0">
              <a:defRPr sz="1200"/>
            </a:lvl1pPr>
          </a:lstStyle>
          <a:p>
            <a:pPr>
              <a:defRPr/>
            </a:pPr>
            <a:endParaRPr lang="en-US" altLang="ja-JP"/>
          </a:p>
        </p:txBody>
      </p:sp>
      <p:sp>
        <p:nvSpPr>
          <p:cNvPr id="61445" name="Rectangle 5"/>
          <p:cNvSpPr>
            <a:spLocks noGrp="1" noChangeArrowheads="1"/>
          </p:cNvSpPr>
          <p:nvPr>
            <p:ph type="sldNum" sz="quarter" idx="3"/>
          </p:nvPr>
        </p:nvSpPr>
        <p:spPr bwMode="auto">
          <a:xfrm>
            <a:off x="3884816"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r" eaLnBrk="0" hangingPunct="0">
              <a:defRPr sz="1200"/>
            </a:lvl1pPr>
          </a:lstStyle>
          <a:p>
            <a:pPr>
              <a:defRPr/>
            </a:pPr>
            <a:fld id="{20A3F886-12BB-41A7-9039-6BEC7A08590E}" type="slidenum">
              <a:rPr lang="ja-JP" altLang="en-US"/>
              <a:pPr>
                <a:defRPr/>
              </a:pPr>
              <a:t>‹#›</a:t>
            </a:fld>
            <a:endParaRPr lang="en-US" altLang="ja-JP"/>
          </a:p>
        </p:txBody>
      </p:sp>
    </p:spTree>
    <p:extLst>
      <p:ext uri="{BB962C8B-B14F-4D97-AF65-F5344CB8AC3E}">
        <p14:creationId xmlns:p14="http://schemas.microsoft.com/office/powerpoint/2010/main" val="32296390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2"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l">
              <a:defRPr sz="1200"/>
            </a:lvl1pPr>
          </a:lstStyle>
          <a:p>
            <a:pPr>
              <a:defRPr/>
            </a:pPr>
            <a:endParaRPr lang="en-US" altLang="ja-JP"/>
          </a:p>
        </p:txBody>
      </p:sp>
      <p:sp>
        <p:nvSpPr>
          <p:cNvPr id="6147" name="Rectangle 3"/>
          <p:cNvSpPr>
            <a:spLocks noGrp="1" noChangeArrowheads="1"/>
          </p:cNvSpPr>
          <p:nvPr>
            <p:ph type="dt" idx="1"/>
          </p:nvPr>
        </p:nvSpPr>
        <p:spPr bwMode="auto">
          <a:xfrm>
            <a:off x="3884816"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r">
              <a:defRPr sz="1200"/>
            </a:lvl1pPr>
          </a:lstStyle>
          <a:p>
            <a:pPr>
              <a:defRPr/>
            </a:pPr>
            <a:endParaRPr lang="en-US" altLang="ja-JP"/>
          </a:p>
        </p:txBody>
      </p:sp>
      <p:sp>
        <p:nvSpPr>
          <p:cNvPr id="22532" name="Rectangle 4"/>
          <p:cNvSpPr>
            <a:spLocks noGrp="1" noRot="1" noChangeAspect="1" noChangeArrowheads="1" noTextEdit="1"/>
          </p:cNvSpPr>
          <p:nvPr>
            <p:ph type="sldImg" idx="2"/>
          </p:nvPr>
        </p:nvSpPr>
        <p:spPr bwMode="auto">
          <a:xfrm>
            <a:off x="962025" y="741363"/>
            <a:ext cx="4935538" cy="3702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686123" y="4690308"/>
            <a:ext cx="5485760" cy="4442703"/>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150" name="Rectangle 6"/>
          <p:cNvSpPr>
            <a:spLocks noGrp="1" noChangeArrowheads="1"/>
          </p:cNvSpPr>
          <p:nvPr>
            <p:ph type="ftr" sz="quarter" idx="4"/>
          </p:nvPr>
        </p:nvSpPr>
        <p:spPr bwMode="auto">
          <a:xfrm>
            <a:off x="2"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l">
              <a:defRPr sz="1200"/>
            </a:lvl1pPr>
          </a:lstStyle>
          <a:p>
            <a:pPr>
              <a:defRPr/>
            </a:pPr>
            <a:endParaRPr lang="en-US" altLang="ja-JP"/>
          </a:p>
        </p:txBody>
      </p:sp>
      <p:sp>
        <p:nvSpPr>
          <p:cNvPr id="6151" name="Rectangle 7"/>
          <p:cNvSpPr>
            <a:spLocks noGrp="1" noChangeArrowheads="1"/>
          </p:cNvSpPr>
          <p:nvPr>
            <p:ph type="sldNum" sz="quarter" idx="5"/>
          </p:nvPr>
        </p:nvSpPr>
        <p:spPr bwMode="auto">
          <a:xfrm>
            <a:off x="3884816"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r">
              <a:defRPr sz="1200"/>
            </a:lvl1pPr>
          </a:lstStyle>
          <a:p>
            <a:pPr>
              <a:defRPr/>
            </a:pPr>
            <a:fld id="{32E55AFE-6899-41F3-A97F-4875B8A008F3}" type="slidenum">
              <a:rPr lang="en-US" altLang="ja-JP"/>
              <a:pPr>
                <a:defRPr/>
              </a:pPr>
              <a:t>‹#›</a:t>
            </a:fld>
            <a:endParaRPr lang="en-US" altLang="ja-JP"/>
          </a:p>
        </p:txBody>
      </p:sp>
    </p:spTree>
    <p:extLst>
      <p:ext uri="{BB962C8B-B14F-4D97-AF65-F5344CB8AC3E}">
        <p14:creationId xmlns:p14="http://schemas.microsoft.com/office/powerpoint/2010/main" val="24712871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2792A2AE-FD88-431D-9599-A4694DF593A3}" type="slidenum">
              <a:rPr lang="en-US" altLang="ja-JP" smtClean="0">
                <a:ea typeface="ＭＳ Ｐゴシック" pitchFamily="50" charset="-128"/>
              </a:rPr>
              <a:pPr algn="r" eaLnBrk="1" hangingPunct="1">
                <a:spcBef>
                  <a:spcPct val="0"/>
                </a:spcBef>
              </a:pPr>
              <a:t>0</a:t>
            </a:fld>
            <a:endParaRPr lang="en-US" altLang="ja-JP" dirty="0">
              <a:ea typeface="ＭＳ Ｐゴシック" pitchFamily="50" charset="-128"/>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264325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6884864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8571465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2235282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352401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6143367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2228349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2244622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1134635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0058313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1529375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124774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3316250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279206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9989852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5789884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6311505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579147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7381230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8727548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622981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3907576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正方形/長方形 3"/>
          <p:cNvSpPr/>
          <p:nvPr/>
        </p:nvSpPr>
        <p:spPr>
          <a:xfrm>
            <a:off x="4572000" y="3573463"/>
            <a:ext cx="4572000" cy="1428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 name="正方形/長方形 4"/>
          <p:cNvSpPr/>
          <p:nvPr/>
        </p:nvSpPr>
        <p:spPr>
          <a:xfrm>
            <a:off x="0" y="3573463"/>
            <a:ext cx="4572000" cy="1428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125" name="タイトル プレースホルダ 1"/>
          <p:cNvSpPr>
            <a:spLocks noGrp="1"/>
          </p:cNvSpPr>
          <p:nvPr>
            <p:ph type="ctrTitle"/>
          </p:nvPr>
        </p:nvSpPr>
        <p:spPr>
          <a:xfrm>
            <a:off x="685800" y="1916113"/>
            <a:ext cx="7772400" cy="1470025"/>
          </a:xfrm>
        </p:spPr>
        <p:txBody>
          <a:bodyPr anchor="b"/>
          <a:lstStyle>
            <a:lvl1pPr algn="ctr">
              <a:defRPr sz="3200"/>
            </a:lvl1pPr>
          </a:lstStyle>
          <a:p>
            <a:r>
              <a:rPr lang="ja-JP" altLang="en-US"/>
              <a:t>マスタ タイトルの書式設定</a:t>
            </a:r>
          </a:p>
        </p:txBody>
      </p:sp>
      <p:sp>
        <p:nvSpPr>
          <p:cNvPr id="5126" name="テキスト プレースホルダ 2"/>
          <p:cNvSpPr>
            <a:spLocks noGrp="1"/>
          </p:cNvSpPr>
          <p:nvPr>
            <p:ph type="subTitle" idx="1"/>
          </p:nvPr>
        </p:nvSpPr>
        <p:spPr>
          <a:xfrm>
            <a:off x="1371600" y="3886200"/>
            <a:ext cx="6400800" cy="1752600"/>
          </a:xfrm>
        </p:spPr>
        <p:txBody>
          <a:bodyPr/>
          <a:lstStyle>
            <a:lvl1pPr marL="0" indent="0" algn="ctr">
              <a:buFont typeface="Arial" charset="0"/>
              <a:buNone/>
              <a:defRPr/>
            </a:lvl1pPr>
          </a:lstStyle>
          <a:p>
            <a:r>
              <a:rPr lang="ja-JP" altLang="en-US"/>
              <a:t>マスタ サブタイトルの書式設定</a:t>
            </a:r>
          </a:p>
        </p:txBody>
      </p:sp>
      <p:sp>
        <p:nvSpPr>
          <p:cNvPr id="6" name="日付プレースホルダ 3"/>
          <p:cNvSpPr>
            <a:spLocks noGrp="1"/>
          </p:cNvSpPr>
          <p:nvPr>
            <p:ph type="dt" sz="half" idx="10"/>
          </p:nvPr>
        </p:nvSpPr>
        <p:spPr>
          <a:xfrm>
            <a:off x="457200" y="6245225"/>
            <a:ext cx="2133600" cy="476250"/>
          </a:xfrm>
        </p:spPr>
        <p:txBody>
          <a:bodyPr/>
          <a:lstStyle>
            <a:lvl1pPr>
              <a:defRPr/>
            </a:lvl1pPr>
          </a:lstStyle>
          <a:p>
            <a:pPr>
              <a:defRPr/>
            </a:pPr>
            <a:endParaRPr lang="ja-JP" altLang="en-US" dirty="0"/>
          </a:p>
        </p:txBody>
      </p:sp>
      <p:sp>
        <p:nvSpPr>
          <p:cNvPr id="7" name="スライド番号プレースホルダ 5">
            <a:extLst>
              <a:ext uri="{FF2B5EF4-FFF2-40B4-BE49-F238E27FC236}">
                <a16:creationId xmlns:a16="http://schemas.microsoft.com/office/drawing/2014/main" id="{9510B976-D3D4-4F2E-997B-172F74C707C1}"/>
              </a:ext>
            </a:extLst>
          </p:cNvPr>
          <p:cNvSpPr>
            <a:spLocks noGrp="1"/>
          </p:cNvSpPr>
          <p:nvPr>
            <p:ph type="sldNum" sz="quarter" idx="12"/>
          </p:nvPr>
        </p:nvSpPr>
        <p:spPr>
          <a:xfrm>
            <a:off x="8423275" y="6492875"/>
            <a:ext cx="720725" cy="365125"/>
          </a:xfrm>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3825546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A466A8FD-243E-4077-B62B-AF8657898FF4}" type="slidenum">
              <a:rPr lang="ja-JP" altLang="en-US"/>
              <a:pPr>
                <a:defRPr/>
              </a:pPr>
              <a:t>‹#›</a:t>
            </a:fld>
            <a:endParaRPr lang="ja-JP" altLang="en-US"/>
          </a:p>
        </p:txBody>
      </p:sp>
    </p:spTree>
    <p:extLst>
      <p:ext uri="{BB962C8B-B14F-4D97-AF65-F5344CB8AC3E}">
        <p14:creationId xmlns:p14="http://schemas.microsoft.com/office/powerpoint/2010/main" val="996261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7A6172F-DEF7-441A-824B-771C933C8286}" type="slidenum">
              <a:rPr lang="ja-JP" altLang="en-US"/>
              <a:pPr>
                <a:defRPr/>
              </a:pPr>
              <a:t>‹#›</a:t>
            </a:fld>
            <a:endParaRPr lang="ja-JP" altLang="en-US"/>
          </a:p>
        </p:txBody>
      </p:sp>
    </p:spTree>
    <p:extLst>
      <p:ext uri="{BB962C8B-B14F-4D97-AF65-F5344CB8AC3E}">
        <p14:creationId xmlns:p14="http://schemas.microsoft.com/office/powerpoint/2010/main" val="26801960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0"/>
            <a:ext cx="2286000" cy="557847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0" y="0"/>
            <a:ext cx="6705600" cy="557847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45294FDB-DB27-4703-81FB-A167754BB805}" type="slidenum">
              <a:rPr lang="ja-JP" altLang="en-US"/>
              <a:pPr>
                <a:defRPr/>
              </a:pPr>
              <a:t>‹#›</a:t>
            </a:fld>
            <a:endParaRPr lang="ja-JP" altLang="en-US"/>
          </a:p>
        </p:txBody>
      </p:sp>
    </p:spTree>
    <p:extLst>
      <p:ext uri="{BB962C8B-B14F-4D97-AF65-F5344CB8AC3E}">
        <p14:creationId xmlns:p14="http://schemas.microsoft.com/office/powerpoint/2010/main" val="2987825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タイトル スライド">
    <p:spTree>
      <p:nvGrpSpPr>
        <p:cNvPr id="1" name=""/>
        <p:cNvGrpSpPr/>
        <p:nvPr/>
      </p:nvGrpSpPr>
      <p:grpSpPr>
        <a:xfrm>
          <a:off x="0" y="0"/>
          <a:ext cx="0" cy="0"/>
          <a:chOff x="0" y="0"/>
          <a:chExt cx="0" cy="0"/>
        </a:xfrm>
      </p:grpSpPr>
      <p:sp>
        <p:nvSpPr>
          <p:cNvPr id="6" name="日付プレースホルダ 3"/>
          <p:cNvSpPr>
            <a:spLocks noGrp="1"/>
          </p:cNvSpPr>
          <p:nvPr>
            <p:ph type="dt" sz="half" idx="10"/>
          </p:nvPr>
        </p:nvSpPr>
        <p:spPr>
          <a:xfrm>
            <a:off x="457200" y="6245225"/>
            <a:ext cx="2133600" cy="476250"/>
          </a:xfrm>
        </p:spPr>
        <p:txBody>
          <a:bodyPr/>
          <a:lstStyle>
            <a:lvl1pPr>
              <a:defRPr/>
            </a:lvl1pPr>
          </a:lstStyle>
          <a:p>
            <a:pPr>
              <a:defRPr/>
            </a:pPr>
            <a:endParaRPr lang="ja-JP" altLang="en-US" dirty="0"/>
          </a:p>
        </p:txBody>
      </p:sp>
      <p:cxnSp>
        <p:nvCxnSpPr>
          <p:cNvPr id="7" name="直線コネクタ 6">
            <a:extLst>
              <a:ext uri="{FF2B5EF4-FFF2-40B4-BE49-F238E27FC236}">
                <a16:creationId xmlns:a16="http://schemas.microsoft.com/office/drawing/2014/main" id="{7222D2C6-C92D-4C54-9C6C-5C9F7B0243E9}"/>
              </a:ext>
            </a:extLst>
          </p:cNvPr>
          <p:cNvCxnSpPr>
            <a:cxnSpLocks noChangeShapeType="1"/>
          </p:cNvCxnSpPr>
          <p:nvPr userDrawn="1"/>
        </p:nvCxnSpPr>
        <p:spPr bwMode="auto">
          <a:xfrm>
            <a:off x="0" y="4293096"/>
            <a:ext cx="869315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cxnSp>
        <p:nvCxnSpPr>
          <p:cNvPr id="8" name="直線コネクタ 7">
            <a:extLst>
              <a:ext uri="{FF2B5EF4-FFF2-40B4-BE49-F238E27FC236}">
                <a16:creationId xmlns:a16="http://schemas.microsoft.com/office/drawing/2014/main" id="{CD7A287B-4818-45E5-82EC-2B37B8559C38}"/>
              </a:ext>
            </a:extLst>
          </p:cNvPr>
          <p:cNvCxnSpPr>
            <a:cxnSpLocks noChangeShapeType="1"/>
          </p:cNvCxnSpPr>
          <p:nvPr userDrawn="1"/>
        </p:nvCxnSpPr>
        <p:spPr bwMode="auto">
          <a:xfrm>
            <a:off x="-14288" y="4364534"/>
            <a:ext cx="8574088" cy="0"/>
          </a:xfrm>
          <a:prstGeom prst="line">
            <a:avLst/>
          </a:prstGeom>
          <a:noFill/>
          <a:ln w="28575" algn="ctr">
            <a:solidFill>
              <a:schemeClr val="accent5"/>
            </a:solidFill>
            <a:round/>
            <a:headEnd/>
            <a:tailEnd/>
          </a:ln>
        </p:spPr>
      </p:cxnSp>
      <p:cxnSp>
        <p:nvCxnSpPr>
          <p:cNvPr id="9" name="直線コネクタ 8">
            <a:extLst>
              <a:ext uri="{FF2B5EF4-FFF2-40B4-BE49-F238E27FC236}">
                <a16:creationId xmlns:a16="http://schemas.microsoft.com/office/drawing/2014/main" id="{433E1045-7D53-4D02-A131-1DB14B6D473F}"/>
              </a:ext>
            </a:extLst>
          </p:cNvPr>
          <p:cNvCxnSpPr>
            <a:cxnSpLocks noChangeShapeType="1"/>
          </p:cNvCxnSpPr>
          <p:nvPr userDrawn="1"/>
        </p:nvCxnSpPr>
        <p:spPr bwMode="auto">
          <a:xfrm>
            <a:off x="0" y="4435971"/>
            <a:ext cx="8426450" cy="0"/>
          </a:xfrm>
          <a:prstGeom prst="line">
            <a:avLst/>
          </a:prstGeom>
          <a:noFill/>
          <a:ln w="28575" algn="ctr">
            <a:solidFill>
              <a:schemeClr val="accent5"/>
            </a:solidFill>
            <a:round/>
            <a:headEnd/>
            <a:tailEnd/>
          </a:ln>
        </p:spPr>
      </p:cxnSp>
      <p:sp>
        <p:nvSpPr>
          <p:cNvPr id="13" name="スライド番号プレースホルダ 5">
            <a:extLst>
              <a:ext uri="{FF2B5EF4-FFF2-40B4-BE49-F238E27FC236}">
                <a16:creationId xmlns:a16="http://schemas.microsoft.com/office/drawing/2014/main" id="{D49CDE9B-F5C2-4A0D-B5AF-4A3409D79DD4}"/>
              </a:ext>
            </a:extLst>
          </p:cNvPr>
          <p:cNvSpPr>
            <a:spLocks noGrp="1"/>
          </p:cNvSpPr>
          <p:nvPr>
            <p:ph type="sldNum" sz="quarter" idx="12"/>
          </p:nvPr>
        </p:nvSpPr>
        <p:spPr>
          <a:xfrm>
            <a:off x="8423275" y="6492875"/>
            <a:ext cx="720725" cy="365125"/>
          </a:xfrm>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2341750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442266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CE7D0AE-9E03-46D1-A315-852BA605F826}" type="slidenum">
              <a:rPr lang="ja-JP" altLang="en-US"/>
              <a:pPr>
                <a:defRPr/>
              </a:pPr>
              <a:t>‹#›</a:t>
            </a:fld>
            <a:endParaRPr lang="ja-JP" altLang="en-US"/>
          </a:p>
        </p:txBody>
      </p:sp>
    </p:spTree>
    <p:extLst>
      <p:ext uri="{BB962C8B-B14F-4D97-AF65-F5344CB8AC3E}">
        <p14:creationId xmlns:p14="http://schemas.microsoft.com/office/powerpoint/2010/main" val="3739876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6279818-8D6A-4348-9850-BF174C0306B5}" type="slidenum">
              <a:rPr lang="ja-JP" altLang="en-US"/>
              <a:pPr>
                <a:defRPr/>
              </a:pPr>
              <a:t>‹#›</a:t>
            </a:fld>
            <a:endParaRPr lang="ja-JP" altLang="en-US"/>
          </a:p>
        </p:txBody>
      </p:sp>
    </p:spTree>
    <p:extLst>
      <p:ext uri="{BB962C8B-B14F-4D97-AF65-F5344CB8AC3E}">
        <p14:creationId xmlns:p14="http://schemas.microsoft.com/office/powerpoint/2010/main" val="1191008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6785D233-20F8-46A4-8E13-096D2BEC4925}" type="slidenum">
              <a:rPr lang="ja-JP" altLang="en-US"/>
              <a:pPr>
                <a:defRPr/>
              </a:pPr>
              <a:t>‹#›</a:t>
            </a:fld>
            <a:endParaRPr lang="ja-JP" altLang="en-US"/>
          </a:p>
        </p:txBody>
      </p:sp>
    </p:spTree>
    <p:extLst>
      <p:ext uri="{BB962C8B-B14F-4D97-AF65-F5344CB8AC3E}">
        <p14:creationId xmlns:p14="http://schemas.microsoft.com/office/powerpoint/2010/main" val="2477091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0D9EE06-72B7-4E05-9460-672836B4F31B}" type="slidenum">
              <a:rPr lang="ja-JP" altLang="en-US"/>
              <a:pPr>
                <a:defRPr/>
              </a:pPr>
              <a:t>‹#›</a:t>
            </a:fld>
            <a:endParaRPr lang="ja-JP" altLang="en-US"/>
          </a:p>
        </p:txBody>
      </p:sp>
    </p:spTree>
    <p:extLst>
      <p:ext uri="{BB962C8B-B14F-4D97-AF65-F5344CB8AC3E}">
        <p14:creationId xmlns:p14="http://schemas.microsoft.com/office/powerpoint/2010/main" val="1700658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CECA4364-EDBA-46AC-9496-BEE3D04CE7A5}" type="slidenum">
              <a:rPr lang="ja-JP" altLang="en-US"/>
              <a:pPr>
                <a:defRPr/>
              </a:pPr>
              <a:t>‹#›</a:t>
            </a:fld>
            <a:endParaRPr lang="ja-JP" altLang="en-US"/>
          </a:p>
        </p:txBody>
      </p:sp>
    </p:spTree>
    <p:extLst>
      <p:ext uri="{BB962C8B-B14F-4D97-AF65-F5344CB8AC3E}">
        <p14:creationId xmlns:p14="http://schemas.microsoft.com/office/powerpoint/2010/main" val="3703263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BA20A48-7172-452F-BD7A-EFF61CDF8657}" type="slidenum">
              <a:rPr lang="ja-JP" altLang="en-US"/>
              <a:pPr>
                <a:defRPr/>
              </a:pPr>
              <a:t>‹#›</a:t>
            </a:fld>
            <a:endParaRPr lang="ja-JP" altLang="en-US"/>
          </a:p>
        </p:txBody>
      </p:sp>
    </p:spTree>
    <p:extLst>
      <p:ext uri="{BB962C8B-B14F-4D97-AF65-F5344CB8AC3E}">
        <p14:creationId xmlns:p14="http://schemas.microsoft.com/office/powerpoint/2010/main" val="1886569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026" name="直線コネクタ 6"/>
          <p:cNvCxnSpPr>
            <a:cxnSpLocks noChangeShapeType="1"/>
          </p:cNvCxnSpPr>
          <p:nvPr/>
        </p:nvCxnSpPr>
        <p:spPr bwMode="auto">
          <a:xfrm>
            <a:off x="0" y="549275"/>
            <a:ext cx="869315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cxnSp>
        <p:nvCxnSpPr>
          <p:cNvPr id="1027" name="直線コネクタ 7"/>
          <p:cNvCxnSpPr>
            <a:cxnSpLocks noChangeShapeType="1"/>
          </p:cNvCxnSpPr>
          <p:nvPr/>
        </p:nvCxnSpPr>
        <p:spPr bwMode="auto">
          <a:xfrm>
            <a:off x="-14288" y="620713"/>
            <a:ext cx="8574088" cy="0"/>
          </a:xfrm>
          <a:prstGeom prst="line">
            <a:avLst/>
          </a:prstGeom>
          <a:noFill/>
          <a:ln w="28575" algn="ctr">
            <a:solidFill>
              <a:schemeClr val="accent5"/>
            </a:solidFill>
            <a:round/>
            <a:headEnd/>
            <a:tailEnd/>
          </a:ln>
        </p:spPr>
      </p:cxnSp>
      <p:cxnSp>
        <p:nvCxnSpPr>
          <p:cNvPr id="1028" name="直線コネクタ 8"/>
          <p:cNvCxnSpPr>
            <a:cxnSpLocks noChangeShapeType="1"/>
          </p:cNvCxnSpPr>
          <p:nvPr/>
        </p:nvCxnSpPr>
        <p:spPr bwMode="auto">
          <a:xfrm>
            <a:off x="0" y="692150"/>
            <a:ext cx="8426450" cy="0"/>
          </a:xfrm>
          <a:prstGeom prst="line">
            <a:avLst/>
          </a:prstGeom>
          <a:noFill/>
          <a:ln w="28575" algn="ctr">
            <a:solidFill>
              <a:schemeClr val="accent5"/>
            </a:solidFill>
            <a:round/>
            <a:headEnd/>
            <a:tailEnd/>
          </a:ln>
        </p:spPr>
      </p:cxnSp>
      <p:sp>
        <p:nvSpPr>
          <p:cNvPr id="1029" name="タイトル プレースホルダ 1"/>
          <p:cNvSpPr>
            <a:spLocks noGrp="1"/>
          </p:cNvSpPr>
          <p:nvPr>
            <p:ph type="title"/>
          </p:nvPr>
        </p:nvSpPr>
        <p:spPr bwMode="auto">
          <a:xfrm>
            <a:off x="0" y="0"/>
            <a:ext cx="9144000"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タイトルの書式設定</a:t>
            </a:r>
          </a:p>
        </p:txBody>
      </p:sp>
      <p:sp>
        <p:nvSpPr>
          <p:cNvPr id="1030" name="テキスト プレースホルダ 2"/>
          <p:cNvSpPr>
            <a:spLocks noGrp="1"/>
          </p:cNvSpPr>
          <p:nvPr>
            <p:ph type="body" idx="1"/>
          </p:nvPr>
        </p:nvSpPr>
        <p:spPr bwMode="auto">
          <a:xfrm>
            <a:off x="457200" y="10525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 name="日付プレースホルダ 3"/>
          <p:cNvSpPr>
            <a:spLocks noGrp="1"/>
          </p:cNvSpPr>
          <p:nvPr>
            <p:ph type="dt" sz="half" idx="2"/>
          </p:nvPr>
        </p:nvSpPr>
        <p:spPr>
          <a:xfrm>
            <a:off x="4643438" y="6492875"/>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12" name="スライド番号プレースホルダ 5"/>
          <p:cNvSpPr>
            <a:spLocks noGrp="1"/>
          </p:cNvSpPr>
          <p:nvPr>
            <p:ph type="sldNum" sz="quarter" idx="4"/>
          </p:nvPr>
        </p:nvSpPr>
        <p:spPr>
          <a:xfrm>
            <a:off x="8423275" y="6492875"/>
            <a:ext cx="720725" cy="365125"/>
          </a:xfrm>
          <a:prstGeom prst="rect">
            <a:avLst/>
          </a:prstGeom>
        </p:spPr>
        <p:txBody>
          <a:bodyPr vert="horz" lIns="91440" tIns="45720" rIns="91440" bIns="45720" rtlCol="0" anchor="b"/>
          <a:lstStyle>
            <a:lvl1pPr algn="r" fontAlgn="auto">
              <a:spcBef>
                <a:spcPts val="0"/>
              </a:spcBef>
              <a:spcAft>
                <a:spcPts val="0"/>
              </a:spcAft>
              <a:buFont typeface="+mj-lt"/>
              <a:buAutoNum type="arabicPeriod" startAt="18"/>
              <a:defRPr sz="1200">
                <a:solidFill>
                  <a:schemeClr val="tx1">
                    <a:tint val="75000"/>
                  </a:schemeClr>
                </a:solidFill>
                <a:latin typeface="+mn-lt"/>
                <a:ea typeface="+mn-ea"/>
              </a:defRPr>
            </a:lvl1pPr>
          </a:lstStyle>
          <a:p>
            <a:pPr>
              <a:buFont typeface="+mj-lt"/>
              <a:buAutoNum type="arabicPeriod" startAt="18"/>
              <a:defRPr/>
            </a:pPr>
            <a:fld id="{655BE33C-BF52-4619-A042-36DD7DEB5097}" type="slidenum">
              <a:rPr lang="ja-JP" altLang="en-US" smtClean="0"/>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4336" r:id="rId1"/>
    <p:sldLayoutId id="2147484337" r:id="rId2"/>
    <p:sldLayoutId id="2147484326" r:id="rId3"/>
    <p:sldLayoutId id="2147484327" r:id="rId4"/>
    <p:sldLayoutId id="2147484328" r:id="rId5"/>
    <p:sldLayoutId id="2147484329" r:id="rId6"/>
    <p:sldLayoutId id="2147484330" r:id="rId7"/>
    <p:sldLayoutId id="2147484331" r:id="rId8"/>
    <p:sldLayoutId id="2147484332" r:id="rId9"/>
    <p:sldLayoutId id="2147484333" r:id="rId10"/>
    <p:sldLayoutId id="2147484334" r:id="rId11"/>
    <p:sldLayoutId id="2147484335" r:id="rId12"/>
  </p:sldLayoutIdLst>
  <p:hf hdr="0" dt="0"/>
  <p:txStyles>
    <p:title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p:titleStyle>
    <p:bodyStyle>
      <a:lvl1pPr marL="342900" indent="-342900" algn="l" rtl="0" eaLnBrk="0" fontAlgn="base" hangingPunct="0">
        <a:spcBef>
          <a:spcPct val="20000"/>
        </a:spcBef>
        <a:spcAft>
          <a:spcPct val="0"/>
        </a:spcAft>
        <a:buFont typeface="Arial" charset="0"/>
        <a:buChar char="•"/>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kumimoji="1" sz="16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5pPr>
      <a:lvl6pPr marL="2514600" indent="-228600" algn="l" rtl="0" fontAlgn="base">
        <a:spcBef>
          <a:spcPct val="20000"/>
        </a:spcBef>
        <a:spcAft>
          <a:spcPct val="0"/>
        </a:spcAft>
        <a:buFont typeface="Arial" charset="0"/>
        <a:buChar char="»"/>
        <a:defRPr kumimoji="1" sz="1400">
          <a:solidFill>
            <a:schemeClr val="tx1"/>
          </a:solidFill>
          <a:latin typeface="+mn-lt"/>
          <a:ea typeface="+mn-ea"/>
        </a:defRPr>
      </a:lvl6pPr>
      <a:lvl7pPr marL="2971800" indent="-228600" algn="l" rtl="0" fontAlgn="base">
        <a:spcBef>
          <a:spcPct val="20000"/>
        </a:spcBef>
        <a:spcAft>
          <a:spcPct val="0"/>
        </a:spcAft>
        <a:buFont typeface="Arial" charset="0"/>
        <a:buChar char="»"/>
        <a:defRPr kumimoji="1" sz="1400">
          <a:solidFill>
            <a:schemeClr val="tx1"/>
          </a:solidFill>
          <a:latin typeface="+mn-lt"/>
          <a:ea typeface="+mn-ea"/>
        </a:defRPr>
      </a:lvl7pPr>
      <a:lvl8pPr marL="3429000" indent="-228600" algn="l" rtl="0" fontAlgn="base">
        <a:spcBef>
          <a:spcPct val="20000"/>
        </a:spcBef>
        <a:spcAft>
          <a:spcPct val="0"/>
        </a:spcAft>
        <a:buFont typeface="Arial" charset="0"/>
        <a:buChar char="»"/>
        <a:defRPr kumimoji="1" sz="1400">
          <a:solidFill>
            <a:schemeClr val="tx1"/>
          </a:solidFill>
          <a:latin typeface="+mn-lt"/>
          <a:ea typeface="+mn-ea"/>
        </a:defRPr>
      </a:lvl8pPr>
      <a:lvl9pPr marL="3886200" indent="-228600" algn="l" rtl="0" fontAlgn="base">
        <a:spcBef>
          <a:spcPct val="20000"/>
        </a:spcBef>
        <a:spcAft>
          <a:spcPct val="0"/>
        </a:spcAft>
        <a:buFont typeface="Arial" charset="0"/>
        <a:buChar char="»"/>
        <a:defRPr kumimoji="1" sz="1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diagramData" Target="../diagrams/data4.xml"/><Relationship Id="rId18" Type="http://schemas.openxmlformats.org/officeDocument/2006/relationships/image" Target="../media/image1.png"/><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17" Type="http://schemas.microsoft.com/office/2007/relationships/diagramDrawing" Target="../diagrams/drawing4.xml"/><Relationship Id="rId2" Type="http://schemas.openxmlformats.org/officeDocument/2006/relationships/notesSlide" Target="../notesSlides/notesSlide7.xml"/><Relationship Id="rId16" Type="http://schemas.openxmlformats.org/officeDocument/2006/relationships/diagramColors" Target="../diagrams/colors4.xml"/><Relationship Id="rId1" Type="http://schemas.openxmlformats.org/officeDocument/2006/relationships/slideLayout" Target="../slideLayouts/slideLayout3.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5" Type="http://schemas.openxmlformats.org/officeDocument/2006/relationships/diagramQuickStyle" Target="../diagrams/quickStyle4.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 Id="rId1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txBox="1">
            <a:spLocks noChangeArrowheads="1"/>
          </p:cNvSpPr>
          <p:nvPr/>
        </p:nvSpPr>
        <p:spPr bwMode="auto">
          <a:xfrm>
            <a:off x="219714" y="1916832"/>
            <a:ext cx="8642350" cy="1568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3600" b="1" kern="0" dirty="0">
                <a:latin typeface="Meiryo UI" pitchFamily="50" charset="-128"/>
                <a:ea typeface="Meiryo UI" pitchFamily="50" charset="-128"/>
                <a:cs typeface="Meiryo UI" pitchFamily="50" charset="-128"/>
              </a:rPr>
              <a:t>第</a:t>
            </a:r>
            <a:r>
              <a:rPr lang="en-US" altLang="ja-JP" sz="3600" b="1" kern="0" dirty="0">
                <a:latin typeface="Meiryo UI" pitchFamily="50" charset="-128"/>
                <a:ea typeface="Meiryo UI" pitchFamily="50" charset="-128"/>
                <a:cs typeface="Meiryo UI" pitchFamily="50" charset="-128"/>
              </a:rPr>
              <a:t>18</a:t>
            </a:r>
            <a:r>
              <a:rPr lang="ja-JP" altLang="en-US" sz="3600" b="1" kern="0" dirty="0">
                <a:latin typeface="Meiryo UI" pitchFamily="50" charset="-128"/>
                <a:ea typeface="Meiryo UI" pitchFamily="50" charset="-128"/>
                <a:cs typeface="Meiryo UI" pitchFamily="50" charset="-128"/>
              </a:rPr>
              <a:t>回</a:t>
            </a:r>
            <a:endParaRPr lang="en-US" altLang="ja-JP" sz="3600" b="1" kern="0" dirty="0">
              <a:latin typeface="Meiryo UI" pitchFamily="50" charset="-128"/>
              <a:ea typeface="Meiryo UI" pitchFamily="50" charset="-128"/>
              <a:cs typeface="Meiryo UI" pitchFamily="50" charset="-128"/>
            </a:endParaRPr>
          </a:p>
          <a:p>
            <a:pPr eaLnBrk="1" hangingPunct="1"/>
            <a:r>
              <a:rPr lang="ja-JP" altLang="en-US" sz="3600" b="1" kern="0" dirty="0">
                <a:latin typeface="Meiryo UI" pitchFamily="50" charset="-128"/>
                <a:ea typeface="Meiryo UI" pitchFamily="50" charset="-128"/>
                <a:cs typeface="Meiryo UI" pitchFamily="50" charset="-128"/>
              </a:rPr>
              <a:t>データを活用したマーケティング戦略の作り方</a:t>
            </a:r>
            <a:endParaRPr lang="en-US" altLang="ja-JP" sz="2800" b="1" kern="0" dirty="0">
              <a:latin typeface="Meiryo UI" pitchFamily="50" charset="-128"/>
              <a:ea typeface="Meiryo UI" pitchFamily="50" charset="-128"/>
              <a:cs typeface="Meiryo UI" pitchFamily="50" charset="-128"/>
            </a:endParaRPr>
          </a:p>
          <a:p>
            <a:pPr eaLnBrk="1" hangingPunct="1"/>
            <a:r>
              <a:rPr lang="ja-JP" altLang="en-US" sz="2800" b="1" kern="0" dirty="0">
                <a:latin typeface="Meiryo UI" pitchFamily="50" charset="-128"/>
                <a:ea typeface="Meiryo UI" pitchFamily="50" charset="-128"/>
                <a:cs typeface="Meiryo UI" pitchFamily="50" charset="-128"/>
              </a:rPr>
              <a:t>「マーケティングフレームの活用演習」</a:t>
            </a:r>
            <a:endParaRPr lang="en-US" altLang="ja-JP" sz="2800" b="1" kern="0" dirty="0">
              <a:latin typeface="Meiryo UI" pitchFamily="50" charset="-128"/>
              <a:ea typeface="Meiryo UI" pitchFamily="50" charset="-128"/>
              <a:cs typeface="Meiryo UI" pitchFamily="50" charset="-128"/>
            </a:endParaRPr>
          </a:p>
        </p:txBody>
      </p:sp>
      <p:sp>
        <p:nvSpPr>
          <p:cNvPr id="2" name="スライド番号プレースホルダー 1">
            <a:extLst>
              <a:ext uri="{FF2B5EF4-FFF2-40B4-BE49-F238E27FC236}">
                <a16:creationId xmlns:a16="http://schemas.microsoft.com/office/drawing/2014/main" id="{FEF9F77A-FED4-4CB6-9684-1E0BF1C17CFC}"/>
              </a:ext>
            </a:extLst>
          </p:cNvPr>
          <p:cNvSpPr>
            <a:spLocks noGrp="1"/>
          </p:cNvSpPr>
          <p:nvPr>
            <p:ph type="sldNum" sz="quarter" idx="12"/>
          </p:nvPr>
        </p:nvSpPr>
        <p:spPr/>
        <p:txBody>
          <a:bodyPr/>
          <a:lstStyle/>
          <a:p>
            <a:pPr>
              <a:defRPr/>
            </a:pPr>
            <a:fld id="{22179739-F4A8-44EB-8B8E-F3F060272835}" type="slidenum">
              <a:rPr lang="ja-JP" altLang="en-US" smtClean="0"/>
              <a:pPr>
                <a:defRPr/>
              </a:pPr>
              <a:t>0</a:t>
            </a:fld>
            <a:endParaRPr lang="ja-JP"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9</a:t>
            </a:fld>
            <a:endParaRPr lang="en-US" altLang="ja-JP" dirty="0"/>
          </a:p>
        </p:txBody>
      </p:sp>
      <p:sp>
        <p:nvSpPr>
          <p:cNvPr id="9" name="Rectangle 7"/>
          <p:cNvSpPr>
            <a:spLocks noChangeArrowheads="1"/>
          </p:cNvSpPr>
          <p:nvPr/>
        </p:nvSpPr>
        <p:spPr bwMode="auto">
          <a:xfrm>
            <a:off x="251520" y="1412775"/>
            <a:ext cx="8640960" cy="5080099"/>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設定したターゲットについては、以下の３つの観点で実現可能性があるか確認をします。</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ターゲット選定を実施する際の３つのポイント</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400" dirty="0">
                <a:solidFill>
                  <a:srgbClr val="FF0000"/>
                </a:solidFill>
                <a:latin typeface="HGP創英角ｺﾞｼｯｸUB" panose="020B0900000000000000" pitchFamily="50" charset="-128"/>
                <a:ea typeface="HGP創英角ｺﾞｼｯｸUB" panose="020B0900000000000000" pitchFamily="50" charset="-128"/>
              </a:rPr>
              <a:t>①　測定できること</a:t>
            </a:r>
            <a:endParaRPr lang="en-US" altLang="ja-JP" sz="2400" dirty="0">
              <a:solidFill>
                <a:srgbClr val="FF0000"/>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1600" dirty="0">
                <a:latin typeface="HGP創英角ｺﾞｼｯｸUB" panose="020B0900000000000000" pitchFamily="50" charset="-128"/>
                <a:ea typeface="HGP創英角ｺﾞｼｯｸUB" panose="020B0900000000000000" pitchFamily="50" charset="-128"/>
              </a:rPr>
              <a:t>ターゲットとなるセグメントを「定量的に把握すること（＝測定すること）」が重要となります</a:t>
            </a:r>
            <a:endParaRPr lang="en-US" altLang="ja-JP" sz="16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900" dirty="0">
                <a:latin typeface="HGP創英角ｺﾞｼｯｸUB" panose="020B0900000000000000" pitchFamily="50" charset="-128"/>
                <a:ea typeface="HGP創英角ｺﾞｼｯｸUB" panose="020B0900000000000000" pitchFamily="50" charset="-128"/>
              </a:rPr>
              <a:t>　　　　　　　　　　　　　　　　　　　　　　　　　　　　　　　　　　　　　　　　　　　　　　　　　　　　　　　　　　　　　　　　　　　　</a:t>
            </a:r>
            <a:r>
              <a:rPr lang="en-US" altLang="ja-JP" sz="900" dirty="0">
                <a:latin typeface="HGP創英角ｺﾞｼｯｸUB" panose="020B0900000000000000" pitchFamily="50" charset="-128"/>
                <a:ea typeface="HGP創英角ｺﾞｼｯｸUB" panose="020B0900000000000000" pitchFamily="50" charset="-128"/>
              </a:rPr>
              <a:t>※</a:t>
            </a:r>
            <a:r>
              <a:rPr lang="ja-JP" altLang="en-US" sz="900" dirty="0">
                <a:latin typeface="HGP創英角ｺﾞｼｯｸUB" panose="020B0900000000000000" pitchFamily="50" charset="-128"/>
                <a:ea typeface="HGP創英角ｺﾞｼｯｸUB" panose="020B0900000000000000" pitchFamily="50" charset="-128"/>
              </a:rPr>
              <a:t>実際には数値で計るのが難しい場合もあります</a:t>
            </a:r>
            <a:endParaRPr lang="en-US" altLang="ja-JP" sz="9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400" dirty="0">
                <a:solidFill>
                  <a:srgbClr val="FF0000"/>
                </a:solidFill>
                <a:latin typeface="HGP創英角ｺﾞｼｯｸUB" panose="020B0900000000000000" pitchFamily="50" charset="-128"/>
                <a:ea typeface="HGP創英角ｺﾞｼｯｸUB" panose="020B0900000000000000" pitchFamily="50" charset="-128"/>
              </a:rPr>
              <a:t>②　ターゲットセグメントへリーチできること</a:t>
            </a:r>
            <a:endParaRPr lang="en-US" altLang="ja-JP" sz="2400" dirty="0">
              <a:solidFill>
                <a:srgbClr val="FF0000"/>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1600" dirty="0">
                <a:latin typeface="HGP創英角ｺﾞｼｯｸUB" panose="020B0900000000000000" pitchFamily="50" charset="-128"/>
                <a:ea typeface="HGP創英角ｺﾞｼｯｸUB" panose="020B0900000000000000" pitchFamily="50" charset="-128"/>
              </a:rPr>
              <a:t>魅力的なセグメントが見つかってもリーチ（</a:t>
            </a:r>
            <a:r>
              <a:rPr lang="en-US" altLang="ja-JP" sz="1600" dirty="0">
                <a:latin typeface="HGP創英角ｺﾞｼｯｸUB" panose="020B0900000000000000" pitchFamily="50" charset="-128"/>
                <a:ea typeface="HGP創英角ｺﾞｼｯｸUB" panose="020B0900000000000000" pitchFamily="50" charset="-128"/>
              </a:rPr>
              <a:t>=</a:t>
            </a:r>
            <a:r>
              <a:rPr lang="ja-JP" altLang="en-US" sz="1600" dirty="0">
                <a:latin typeface="HGP創英角ｺﾞｼｯｸUB" panose="020B0900000000000000" pitchFamily="50" charset="-128"/>
                <a:ea typeface="HGP創英角ｺﾞｼｯｸUB" panose="020B0900000000000000" pitchFamily="50" charset="-128"/>
              </a:rPr>
              <a:t>コンタクト）が出来ないと現実的なビジネスへ発展しません</a:t>
            </a:r>
            <a:endParaRPr lang="en-US" altLang="ja-JP" sz="16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400" dirty="0">
                <a:solidFill>
                  <a:srgbClr val="FF0000"/>
                </a:solidFill>
                <a:latin typeface="HGP創英角ｺﾞｼｯｸUB" panose="020B0900000000000000" pitchFamily="50" charset="-128"/>
                <a:ea typeface="HGP創英角ｺﾞｼｯｸUB" panose="020B0900000000000000" pitchFamily="50" charset="-128"/>
              </a:rPr>
              <a:t>③　需要量があること</a:t>
            </a:r>
            <a:endParaRPr lang="en-US" altLang="ja-JP" sz="2400" dirty="0">
              <a:solidFill>
                <a:srgbClr val="FF0000"/>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1600" dirty="0">
                <a:latin typeface="HGP創英角ｺﾞｼｯｸUB" panose="020B0900000000000000" pitchFamily="50" charset="-128"/>
                <a:ea typeface="HGP創英角ｺﾞｼｯｸUB" panose="020B0900000000000000" pitchFamily="50" charset="-128"/>
              </a:rPr>
              <a:t>市場の細分化を図れば図るほど需要量が減少します。よってビジネスが成立する規模を見極めることが重要です</a:t>
            </a:r>
            <a:endParaRPr lang="en-US" altLang="ja-JP" sz="16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6" name="正方形/長方形 5">
            <a:extLst>
              <a:ext uri="{FF2B5EF4-FFF2-40B4-BE49-F238E27FC236}">
                <a16:creationId xmlns:a16="http://schemas.microsoft.com/office/drawing/2014/main" id="{E3B82A7A-B3BB-4290-9484-B4B745EA6B74}"/>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ターゲット選定について</a:t>
            </a:r>
            <a:endParaRPr lang="en-US" altLang="ja-JP" sz="2400" dirty="0">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4240463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10</a:t>
            </a:fld>
            <a:endParaRPr lang="en-US" altLang="ja-JP" dirty="0"/>
          </a:p>
        </p:txBody>
      </p:sp>
      <p:sp>
        <p:nvSpPr>
          <p:cNvPr id="7" name="正方形/長方形 6">
            <a:extLst>
              <a:ext uri="{FF2B5EF4-FFF2-40B4-BE49-F238E27FC236}">
                <a16:creationId xmlns:a16="http://schemas.microsoft.com/office/drawing/2014/main" id="{305B0A37-A221-476E-B662-28A0FBB1A1E8}"/>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85000" lnSpcReduction="100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②　マーケティングミックスの実施</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8" name="テキスト ボックス 7">
            <a:extLst>
              <a:ext uri="{FF2B5EF4-FFF2-40B4-BE49-F238E27FC236}">
                <a16:creationId xmlns:a16="http://schemas.microsoft.com/office/drawing/2014/main" id="{ECE76AB4-D0F6-4F6B-9B7F-AAA8399A08C0}"/>
              </a:ext>
            </a:extLst>
          </p:cNvPr>
          <p:cNvSpPr txBox="1"/>
          <p:nvPr/>
        </p:nvSpPr>
        <p:spPr>
          <a:xfrm>
            <a:off x="185879" y="1296833"/>
            <a:ext cx="8850617" cy="757130"/>
          </a:xfrm>
          <a:prstGeom prst="rect">
            <a:avLst/>
          </a:prstGeom>
          <a:noFill/>
        </p:spPr>
        <p:txBody>
          <a:bodyPr wrap="square">
            <a:spAutoFit/>
          </a:bodyPr>
          <a:lstStyle/>
          <a:p>
            <a:pPr indent="-342900" algn="l">
              <a:lnSpc>
                <a:spcPct val="90000"/>
              </a:lnSpc>
              <a:spcBef>
                <a:spcPct val="20000"/>
              </a:spcBef>
            </a:pPr>
            <a:r>
              <a:rPr lang="ja-JP" altLang="en-US" sz="2400" dirty="0">
                <a:solidFill>
                  <a:schemeClr val="dk1"/>
                </a:solidFill>
                <a:latin typeface="HGP創英角ｺﾞｼｯｸUB" panose="020B0900000000000000" pitchFamily="50" charset="-128"/>
                <a:ea typeface="HGP創英角ｺﾞｼｯｸUB" panose="020B0900000000000000" pitchFamily="50" charset="-128"/>
              </a:rPr>
              <a:t>①で選んだターゲットに対して、どのようなマーケティングミックスを実施するかマーケティングの</a:t>
            </a:r>
            <a:r>
              <a:rPr lang="en-US" altLang="ja-JP" sz="2400" dirty="0">
                <a:solidFill>
                  <a:schemeClr val="dk1"/>
                </a:solidFill>
                <a:latin typeface="HGP創英角ｺﾞｼｯｸUB" panose="020B0900000000000000" pitchFamily="50" charset="-128"/>
                <a:ea typeface="HGP創英角ｺﾞｼｯｸUB" panose="020B0900000000000000" pitchFamily="50" charset="-128"/>
              </a:rPr>
              <a:t>4P</a:t>
            </a:r>
            <a:r>
              <a:rPr lang="ja-JP" altLang="en-US" sz="2400" dirty="0">
                <a:solidFill>
                  <a:schemeClr val="dk1"/>
                </a:solidFill>
                <a:latin typeface="HGP創英角ｺﾞｼｯｸUB" panose="020B0900000000000000" pitchFamily="50" charset="-128"/>
                <a:ea typeface="HGP創英角ｺﾞｼｯｸUB" panose="020B0900000000000000" pitchFamily="50" charset="-128"/>
              </a:rPr>
              <a:t>に沿って記載します。</a:t>
            </a:r>
            <a:endParaRPr lang="en-US" altLang="ja-JP" sz="2400" dirty="0">
              <a:solidFill>
                <a:schemeClr val="dk1"/>
              </a:solidFill>
              <a:latin typeface="HGP創英角ｺﾞｼｯｸUB" panose="020B0900000000000000" pitchFamily="50" charset="-128"/>
              <a:ea typeface="HGP創英角ｺﾞｼｯｸUB" panose="020B0900000000000000" pitchFamily="50" charset="-128"/>
            </a:endParaRPr>
          </a:p>
        </p:txBody>
      </p:sp>
      <p:graphicFrame>
        <p:nvGraphicFramePr>
          <p:cNvPr id="6" name="図表 5">
            <a:extLst>
              <a:ext uri="{FF2B5EF4-FFF2-40B4-BE49-F238E27FC236}">
                <a16:creationId xmlns:a16="http://schemas.microsoft.com/office/drawing/2014/main" id="{B7947AB2-F62B-4EF8-BFC3-0FBB04CD8F04}"/>
              </a:ext>
            </a:extLst>
          </p:cNvPr>
          <p:cNvGraphicFramePr/>
          <p:nvPr>
            <p:extLst>
              <p:ext uri="{D42A27DB-BD31-4B8C-83A1-F6EECF244321}">
                <p14:modId xmlns:p14="http://schemas.microsoft.com/office/powerpoint/2010/main" val="517083696"/>
              </p:ext>
            </p:extLst>
          </p:nvPr>
        </p:nvGraphicFramePr>
        <p:xfrm>
          <a:off x="467544" y="2276872"/>
          <a:ext cx="8208912" cy="446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182927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11</a:t>
            </a:fld>
            <a:endParaRPr lang="en-US" altLang="ja-JP" dirty="0"/>
          </a:p>
        </p:txBody>
      </p:sp>
      <p:sp>
        <p:nvSpPr>
          <p:cNvPr id="9" name="Rectangle 7"/>
          <p:cNvSpPr>
            <a:spLocks noChangeArrowheads="1"/>
          </p:cNvSpPr>
          <p:nvPr/>
        </p:nvSpPr>
        <p:spPr bwMode="auto">
          <a:xfrm>
            <a:off x="251520" y="1412775"/>
            <a:ext cx="8640960" cy="5080099"/>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b="1" dirty="0">
                <a:solidFill>
                  <a:srgbClr val="FF0000"/>
                </a:solidFill>
                <a:latin typeface="HGP創英角ｺﾞｼｯｸUB" panose="020B0900000000000000" pitchFamily="50" charset="-128"/>
                <a:ea typeface="HGP創英角ｺﾞｼｯｸUB" panose="020B0900000000000000" pitchFamily="50" charset="-128"/>
              </a:rPr>
              <a:t>Product</a:t>
            </a:r>
            <a:r>
              <a:rPr lang="en-US" altLang="ja-JP" sz="2400" dirty="0">
                <a:latin typeface="HGP創英角ｺﾞｼｯｸUB" panose="020B0900000000000000" pitchFamily="50" charset="-128"/>
                <a:ea typeface="HGP創英角ｺﾞｼｯｸUB" panose="020B0900000000000000" pitchFamily="50" charset="-128"/>
              </a:rPr>
              <a:t>=</a:t>
            </a:r>
            <a:r>
              <a:rPr lang="ja-JP" altLang="en-US" sz="2400" dirty="0">
                <a:latin typeface="HGP創英角ｺﾞｼｯｸUB" panose="020B0900000000000000" pitchFamily="50" charset="-128"/>
                <a:ea typeface="HGP創英角ｺﾞｼｯｸUB" panose="020B0900000000000000" pitchFamily="50" charset="-128"/>
              </a:rPr>
              <a:t>商品・サービスのこと</a:t>
            </a:r>
            <a:endParaRPr lang="en-US" altLang="ja-JP" sz="24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・ターゲットとなる観光客に提供する商品・サービスのこと。</a:t>
            </a: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・商品・サービスの概念に含まれるものは、「ブランド」、「機能・性能」、「品質」、　</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「接客方法」など商品・サービスに関連するあらゆるもの。</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観光商品の特徴</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ja-JP" altLang="en-US"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10" name="Rectangle 7"/>
          <p:cNvSpPr>
            <a:spLocks noChangeArrowheads="1"/>
          </p:cNvSpPr>
          <p:nvPr/>
        </p:nvSpPr>
        <p:spPr bwMode="auto">
          <a:xfrm>
            <a:off x="250264" y="3933056"/>
            <a:ext cx="8173011" cy="864096"/>
          </a:xfrm>
          <a:prstGeom prst="rect">
            <a:avLst/>
          </a:prstGeom>
          <a:solidFill>
            <a:srgbClr val="002060"/>
          </a:solidFill>
        </p:spPr>
        <p:style>
          <a:lnRef idx="1">
            <a:schemeClr val="accent1"/>
          </a:lnRef>
          <a:fillRef idx="2">
            <a:schemeClr val="accent1"/>
          </a:fillRef>
          <a:effectRef idx="1">
            <a:schemeClr val="accent1"/>
          </a:effectRef>
          <a:fontRef idx="minor">
            <a:schemeClr val="dk1"/>
          </a:fontRef>
        </p:style>
        <p:txBody>
          <a:bodyPr rtlCol="0" anchor="ctr"/>
          <a:lstStyle/>
          <a:p>
            <a:r>
              <a:rPr lang="ja-JP" altLang="en-US" sz="2000" b="1" dirty="0">
                <a:solidFill>
                  <a:schemeClr val="bg1"/>
                </a:solidFill>
                <a:latin typeface="HGPｺﾞｼｯｸE" panose="020B0900000000000000" pitchFamily="50" charset="-128"/>
                <a:ea typeface="HGPｺﾞｼｯｸE" panose="020B0900000000000000" pitchFamily="50" charset="-128"/>
              </a:rPr>
              <a:t>１．形がない</a:t>
            </a:r>
            <a:endParaRPr lang="en-US" altLang="ja-JP" sz="2000" b="1" dirty="0">
              <a:solidFill>
                <a:schemeClr val="bg1"/>
              </a:solidFill>
              <a:latin typeface="HGPｺﾞｼｯｸE" panose="020B0900000000000000" pitchFamily="50" charset="-128"/>
              <a:ea typeface="HGPｺﾞｼｯｸE" panose="020B0900000000000000" pitchFamily="50" charset="-128"/>
            </a:endParaRPr>
          </a:p>
          <a:p>
            <a:r>
              <a:rPr lang="ja-JP" altLang="en-US" b="1" dirty="0">
                <a:solidFill>
                  <a:schemeClr val="bg1"/>
                </a:solidFill>
                <a:latin typeface="HGPｺﾞｼｯｸE" panose="020B0900000000000000" pitchFamily="50" charset="-128"/>
                <a:ea typeface="HGPｺﾞｼｯｸE" panose="020B0900000000000000" pitchFamily="50" charset="-128"/>
              </a:rPr>
              <a:t>観光商品は体験して頂くもの。形がない商品となります。</a:t>
            </a:r>
            <a:endParaRPr lang="en-US" altLang="ja-JP" b="1" dirty="0">
              <a:solidFill>
                <a:schemeClr val="bg1"/>
              </a:solidFill>
              <a:latin typeface="HGPｺﾞｼｯｸE" panose="020B0900000000000000" pitchFamily="50" charset="-128"/>
              <a:ea typeface="HGPｺﾞｼｯｸE" panose="020B0900000000000000" pitchFamily="50" charset="-128"/>
            </a:endParaRPr>
          </a:p>
        </p:txBody>
      </p:sp>
      <p:sp>
        <p:nvSpPr>
          <p:cNvPr id="12" name="Rectangle 7"/>
          <p:cNvSpPr>
            <a:spLocks noChangeArrowheads="1"/>
          </p:cNvSpPr>
          <p:nvPr/>
        </p:nvSpPr>
        <p:spPr bwMode="auto">
          <a:xfrm>
            <a:off x="250264" y="4869160"/>
            <a:ext cx="8173011" cy="864096"/>
          </a:xfrm>
          <a:prstGeom prst="rect">
            <a:avLst/>
          </a:prstGeom>
          <a:solidFill>
            <a:srgbClr val="002060"/>
          </a:solidFill>
        </p:spPr>
        <p:style>
          <a:lnRef idx="1">
            <a:schemeClr val="accent1"/>
          </a:lnRef>
          <a:fillRef idx="2">
            <a:schemeClr val="accent1"/>
          </a:fillRef>
          <a:effectRef idx="1">
            <a:schemeClr val="accent1"/>
          </a:effectRef>
          <a:fontRef idx="minor">
            <a:schemeClr val="dk1"/>
          </a:fontRef>
        </p:style>
        <p:txBody>
          <a:bodyPr rtlCol="0" anchor="ctr"/>
          <a:lstStyle/>
          <a:p>
            <a:r>
              <a:rPr lang="ja-JP" altLang="en-US" sz="2000" b="1" dirty="0">
                <a:solidFill>
                  <a:schemeClr val="bg1"/>
                </a:solidFill>
                <a:latin typeface="HGPｺﾞｼｯｸE" panose="020B0900000000000000" pitchFamily="50" charset="-128"/>
                <a:ea typeface="HGPｺﾞｼｯｸE" panose="020B0900000000000000" pitchFamily="50" charset="-128"/>
              </a:rPr>
              <a:t>２．返品、やり直しができない</a:t>
            </a:r>
            <a:endParaRPr lang="en-US" altLang="ja-JP" sz="2000" b="1" dirty="0">
              <a:solidFill>
                <a:schemeClr val="bg1"/>
              </a:solidFill>
              <a:latin typeface="HGPｺﾞｼｯｸE" panose="020B0900000000000000" pitchFamily="50" charset="-128"/>
              <a:ea typeface="HGPｺﾞｼｯｸE" panose="020B0900000000000000" pitchFamily="50" charset="-128"/>
            </a:endParaRPr>
          </a:p>
          <a:p>
            <a:r>
              <a:rPr lang="ja-JP" altLang="en-US" b="1" dirty="0">
                <a:solidFill>
                  <a:schemeClr val="bg1"/>
                </a:solidFill>
                <a:latin typeface="HGPｺﾞｼｯｸE" panose="020B0900000000000000" pitchFamily="50" charset="-128"/>
                <a:ea typeface="HGPｺﾞｼｯｸE" panose="020B0900000000000000" pitchFamily="50" charset="-128"/>
              </a:rPr>
              <a:t>観光商品を体感して頂くのは</a:t>
            </a:r>
            <a:r>
              <a:rPr lang="en-US" altLang="ja-JP" b="1" dirty="0">
                <a:solidFill>
                  <a:schemeClr val="bg1"/>
                </a:solidFill>
                <a:latin typeface="HGPｺﾞｼｯｸE" panose="020B0900000000000000" pitchFamily="50" charset="-128"/>
                <a:ea typeface="HGPｺﾞｼｯｸE" panose="020B0900000000000000" pitchFamily="50" charset="-128"/>
              </a:rPr>
              <a:t>1</a:t>
            </a:r>
            <a:r>
              <a:rPr lang="ja-JP" altLang="en-US" b="1" dirty="0">
                <a:solidFill>
                  <a:schemeClr val="bg1"/>
                </a:solidFill>
                <a:latin typeface="HGPｺﾞｼｯｸE" panose="020B0900000000000000" pitchFamily="50" charset="-128"/>
                <a:ea typeface="HGPｺﾞｼｯｸE" panose="020B0900000000000000" pitchFamily="50" charset="-128"/>
              </a:rPr>
              <a:t>回のみ。基本的には返品が出来ない商品となります。</a:t>
            </a:r>
            <a:endParaRPr lang="en-US" altLang="ja-JP" b="1" dirty="0">
              <a:solidFill>
                <a:schemeClr val="bg1"/>
              </a:solidFill>
              <a:latin typeface="HGPｺﾞｼｯｸE" panose="020B0900000000000000" pitchFamily="50" charset="-128"/>
              <a:ea typeface="HGPｺﾞｼｯｸE" panose="020B0900000000000000" pitchFamily="50" charset="-128"/>
            </a:endParaRPr>
          </a:p>
        </p:txBody>
      </p:sp>
      <p:sp>
        <p:nvSpPr>
          <p:cNvPr id="13" name="Rectangle 7"/>
          <p:cNvSpPr>
            <a:spLocks noChangeArrowheads="1"/>
          </p:cNvSpPr>
          <p:nvPr/>
        </p:nvSpPr>
        <p:spPr bwMode="auto">
          <a:xfrm>
            <a:off x="250264" y="5809297"/>
            <a:ext cx="8173011" cy="864096"/>
          </a:xfrm>
          <a:prstGeom prst="rect">
            <a:avLst/>
          </a:prstGeom>
          <a:solidFill>
            <a:srgbClr val="002060"/>
          </a:solidFill>
        </p:spPr>
        <p:style>
          <a:lnRef idx="1">
            <a:schemeClr val="accent1"/>
          </a:lnRef>
          <a:fillRef idx="2">
            <a:schemeClr val="accent1"/>
          </a:fillRef>
          <a:effectRef idx="1">
            <a:schemeClr val="accent1"/>
          </a:effectRef>
          <a:fontRef idx="minor">
            <a:schemeClr val="dk1"/>
          </a:fontRef>
        </p:style>
        <p:txBody>
          <a:bodyPr rtlCol="0" anchor="ctr"/>
          <a:lstStyle/>
          <a:p>
            <a:r>
              <a:rPr lang="ja-JP" altLang="en-US" sz="2000" b="1" dirty="0">
                <a:solidFill>
                  <a:schemeClr val="bg1"/>
                </a:solidFill>
                <a:latin typeface="HGPｺﾞｼｯｸE" panose="020B0900000000000000" pitchFamily="50" charset="-128"/>
                <a:ea typeface="HGPｺﾞｼｯｸE" panose="020B0900000000000000" pitchFamily="50" charset="-128"/>
              </a:rPr>
              <a:t>３．季節変動がある</a:t>
            </a:r>
            <a:endParaRPr lang="en-US" altLang="ja-JP" sz="2000" b="1" dirty="0">
              <a:solidFill>
                <a:schemeClr val="bg1"/>
              </a:solidFill>
              <a:latin typeface="HGPｺﾞｼｯｸE" panose="020B0900000000000000" pitchFamily="50" charset="-128"/>
              <a:ea typeface="HGPｺﾞｼｯｸE" panose="020B0900000000000000" pitchFamily="50" charset="-128"/>
            </a:endParaRPr>
          </a:p>
          <a:p>
            <a:r>
              <a:rPr lang="ja-JP" altLang="en-US" b="1" dirty="0">
                <a:solidFill>
                  <a:schemeClr val="bg1"/>
                </a:solidFill>
                <a:latin typeface="HGPｺﾞｼｯｸE" panose="020B0900000000000000" pitchFamily="50" charset="-128"/>
                <a:ea typeface="HGPｺﾞｼｯｸE" panose="020B0900000000000000" pitchFamily="50" charset="-128"/>
              </a:rPr>
              <a:t>同じ商品・サービスでも季節により金額が変わるシーズナリティーが存在します。</a:t>
            </a:r>
            <a:endParaRPr lang="en-US" altLang="ja-JP" b="1" dirty="0">
              <a:solidFill>
                <a:schemeClr val="bg1"/>
              </a:solidFill>
              <a:latin typeface="HGPｺﾞｼｯｸE" panose="020B0900000000000000" pitchFamily="50" charset="-128"/>
              <a:ea typeface="HGPｺﾞｼｯｸE" panose="020B0900000000000000" pitchFamily="50" charset="-128"/>
            </a:endParaRPr>
          </a:p>
        </p:txBody>
      </p:sp>
      <p:sp>
        <p:nvSpPr>
          <p:cNvPr id="16" name="正方形/長方形 15">
            <a:extLst>
              <a:ext uri="{FF2B5EF4-FFF2-40B4-BE49-F238E27FC236}">
                <a16:creationId xmlns:a16="http://schemas.microsoft.com/office/drawing/2014/main" id="{F475DFF7-5617-4130-BE43-4D945B631D1E}"/>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①　</a:t>
            </a:r>
            <a:r>
              <a:rPr lang="en-US" altLang="ja-JP" sz="2400" dirty="0">
                <a:latin typeface="HGP創英角ｺﾞｼｯｸUB" panose="020B0900000000000000" pitchFamily="50" charset="-128"/>
                <a:ea typeface="HGP創英角ｺﾞｼｯｸUB" panose="020B0900000000000000" pitchFamily="50" charset="-128"/>
              </a:rPr>
              <a:t>PRODUCT</a:t>
            </a:r>
          </a:p>
        </p:txBody>
      </p:sp>
    </p:spTree>
    <p:extLst>
      <p:ext uri="{BB962C8B-B14F-4D97-AF65-F5344CB8AC3E}">
        <p14:creationId xmlns:p14="http://schemas.microsoft.com/office/powerpoint/2010/main" val="3225890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fltVal val="0"/>
                                          </p:val>
                                        </p:tav>
                                        <p:tav tm="100000">
                                          <p:val>
                                            <p:strVal val="#ppt_w"/>
                                          </p:val>
                                        </p:tav>
                                      </p:tavLst>
                                    </p:anim>
                                    <p:anim calcmode="lin" valueType="num">
                                      <p:cBhvr>
                                        <p:cTn id="16" dur="1000" fill="hold"/>
                                        <p:tgtEl>
                                          <p:spTgt spid="12"/>
                                        </p:tgtEl>
                                        <p:attrNameLst>
                                          <p:attrName>ppt_h</p:attrName>
                                        </p:attrNameLst>
                                      </p:cBhvr>
                                      <p:tavLst>
                                        <p:tav tm="0">
                                          <p:val>
                                            <p:fltVal val="0"/>
                                          </p:val>
                                        </p:tav>
                                        <p:tav tm="100000">
                                          <p:val>
                                            <p:strVal val="#ppt_h"/>
                                          </p:val>
                                        </p:tav>
                                      </p:tavLst>
                                    </p:anim>
                                    <p:anim calcmode="lin" valueType="num">
                                      <p:cBhvr>
                                        <p:cTn id="17" dur="1000" fill="hold"/>
                                        <p:tgtEl>
                                          <p:spTgt spid="12"/>
                                        </p:tgtEl>
                                        <p:attrNameLst>
                                          <p:attrName>style.rotation</p:attrName>
                                        </p:attrNameLst>
                                      </p:cBhvr>
                                      <p:tavLst>
                                        <p:tav tm="0">
                                          <p:val>
                                            <p:fltVal val="90"/>
                                          </p:val>
                                        </p:tav>
                                        <p:tav tm="100000">
                                          <p:val>
                                            <p:fltVal val="0"/>
                                          </p:val>
                                        </p:tav>
                                      </p:tavLst>
                                    </p:anim>
                                    <p:animEffect transition="in" filter="fade">
                                      <p:cBhvr>
                                        <p:cTn id="18" dur="10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1000" fill="hold"/>
                                        <p:tgtEl>
                                          <p:spTgt spid="13"/>
                                        </p:tgtEl>
                                        <p:attrNameLst>
                                          <p:attrName>ppt_w</p:attrName>
                                        </p:attrNameLst>
                                      </p:cBhvr>
                                      <p:tavLst>
                                        <p:tav tm="0">
                                          <p:val>
                                            <p:fltVal val="0"/>
                                          </p:val>
                                        </p:tav>
                                        <p:tav tm="100000">
                                          <p:val>
                                            <p:strVal val="#ppt_w"/>
                                          </p:val>
                                        </p:tav>
                                      </p:tavLst>
                                    </p:anim>
                                    <p:anim calcmode="lin" valueType="num">
                                      <p:cBhvr>
                                        <p:cTn id="24" dur="1000" fill="hold"/>
                                        <p:tgtEl>
                                          <p:spTgt spid="13"/>
                                        </p:tgtEl>
                                        <p:attrNameLst>
                                          <p:attrName>ppt_h</p:attrName>
                                        </p:attrNameLst>
                                      </p:cBhvr>
                                      <p:tavLst>
                                        <p:tav tm="0">
                                          <p:val>
                                            <p:fltVal val="0"/>
                                          </p:val>
                                        </p:tav>
                                        <p:tav tm="100000">
                                          <p:val>
                                            <p:strVal val="#ppt_h"/>
                                          </p:val>
                                        </p:tav>
                                      </p:tavLst>
                                    </p:anim>
                                    <p:anim calcmode="lin" valueType="num">
                                      <p:cBhvr>
                                        <p:cTn id="25" dur="1000" fill="hold"/>
                                        <p:tgtEl>
                                          <p:spTgt spid="13"/>
                                        </p:tgtEl>
                                        <p:attrNameLst>
                                          <p:attrName>style.rotation</p:attrName>
                                        </p:attrNameLst>
                                      </p:cBhvr>
                                      <p:tavLst>
                                        <p:tav tm="0">
                                          <p:val>
                                            <p:fltVal val="90"/>
                                          </p:val>
                                        </p:tav>
                                        <p:tav tm="100000">
                                          <p:val>
                                            <p:fltVal val="0"/>
                                          </p:val>
                                        </p:tav>
                                      </p:tavLst>
                                    </p:anim>
                                    <p:animEffect transition="in" filter="fade">
                                      <p:cBhvr>
                                        <p:cTn id="26"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12</a:t>
            </a:fld>
            <a:endParaRPr lang="en-US" altLang="ja-JP" dirty="0"/>
          </a:p>
        </p:txBody>
      </p:sp>
      <p:sp>
        <p:nvSpPr>
          <p:cNvPr id="9" name="Rectangle 7"/>
          <p:cNvSpPr>
            <a:spLocks noChangeArrowheads="1"/>
          </p:cNvSpPr>
          <p:nvPr/>
        </p:nvSpPr>
        <p:spPr bwMode="auto">
          <a:xfrm>
            <a:off x="251520" y="1412775"/>
            <a:ext cx="8640960" cy="172819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b="1" dirty="0">
                <a:solidFill>
                  <a:srgbClr val="FF0000"/>
                </a:solidFill>
                <a:latin typeface="HGP創英角ｺﾞｼｯｸUB" panose="020B0900000000000000" pitchFamily="50" charset="-128"/>
                <a:ea typeface="HGP創英角ｺﾞｼｯｸUB" panose="020B0900000000000000" pitchFamily="50" charset="-128"/>
              </a:rPr>
              <a:t>Price</a:t>
            </a:r>
            <a:r>
              <a:rPr lang="en-US" altLang="ja-JP" sz="2400" dirty="0">
                <a:latin typeface="HGP創英角ｺﾞｼｯｸUB" panose="020B0900000000000000" pitchFamily="50" charset="-128"/>
                <a:ea typeface="HGP創英角ｺﾞｼｯｸUB" panose="020B0900000000000000" pitchFamily="50" charset="-128"/>
              </a:rPr>
              <a:t>=</a:t>
            </a:r>
            <a:r>
              <a:rPr lang="ja-JP" altLang="en-US" sz="2400" dirty="0">
                <a:latin typeface="HGP創英角ｺﾞｼｯｸUB" panose="020B0900000000000000" pitchFamily="50" charset="-128"/>
                <a:ea typeface="HGP創英角ｺﾞｼｯｸUB" panose="020B0900000000000000" pitchFamily="50" charset="-128"/>
              </a:rPr>
              <a:t>価格</a:t>
            </a:r>
            <a:endParaRPr lang="en-US" altLang="ja-JP" sz="24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・観光客が商品・サービスを手に入れるために支払うべき対価</a:t>
            </a:r>
          </a:p>
          <a:p>
            <a:pPr indent="-342900" algn="l">
              <a:lnSpc>
                <a:spcPct val="90000"/>
              </a:lnSpc>
              <a:spcBef>
                <a:spcPct val="20000"/>
              </a:spcBef>
            </a:pPr>
            <a:r>
              <a:rPr lang="ja-JP" altLang="en-US" sz="1900" dirty="0">
                <a:latin typeface="HGP創英角ｺﾞｼｯｸUB" panose="020B0900000000000000" pitchFamily="50" charset="-128"/>
                <a:ea typeface="HGP創英角ｺﾞｼｯｸUB" panose="020B0900000000000000" pitchFamily="50" charset="-128"/>
              </a:rPr>
              <a:t>・旅行全体にかかる金額を掴むこと、お値打ち感、競合商品の金額の意識などが大切</a:t>
            </a: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p:txBody>
      </p:sp>
      <p:pic>
        <p:nvPicPr>
          <p:cNvPr id="15" name="図 14"/>
          <p:cNvPicPr>
            <a:picLocks noChangeAspect="1"/>
          </p:cNvPicPr>
          <p:nvPr/>
        </p:nvPicPr>
        <p:blipFill>
          <a:blip r:embed="rId3"/>
          <a:stretch>
            <a:fillRect/>
          </a:stretch>
        </p:blipFill>
        <p:spPr>
          <a:xfrm>
            <a:off x="74953" y="2413417"/>
            <a:ext cx="4369826" cy="2559765"/>
          </a:xfrm>
          <a:prstGeom prst="rect">
            <a:avLst/>
          </a:prstGeom>
        </p:spPr>
      </p:pic>
      <p:pic>
        <p:nvPicPr>
          <p:cNvPr id="16" name="図 15"/>
          <p:cNvPicPr>
            <a:picLocks noChangeAspect="1"/>
          </p:cNvPicPr>
          <p:nvPr/>
        </p:nvPicPr>
        <p:blipFill>
          <a:blip r:embed="rId4"/>
          <a:stretch>
            <a:fillRect/>
          </a:stretch>
        </p:blipFill>
        <p:spPr>
          <a:xfrm>
            <a:off x="4578950" y="2413417"/>
            <a:ext cx="4394481" cy="2559765"/>
          </a:xfrm>
          <a:prstGeom prst="rect">
            <a:avLst/>
          </a:prstGeom>
        </p:spPr>
      </p:pic>
      <p:sp>
        <p:nvSpPr>
          <p:cNvPr id="17" name="角丸四角形 16"/>
          <p:cNvSpPr/>
          <p:nvPr/>
        </p:nvSpPr>
        <p:spPr>
          <a:xfrm>
            <a:off x="34925" y="3474319"/>
            <a:ext cx="3134079" cy="233748"/>
          </a:xfrm>
          <a:prstGeom prst="roundRect">
            <a:avLst/>
          </a:prstGeom>
          <a:noFill/>
          <a:ln w="571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角丸四角形 17"/>
          <p:cNvSpPr/>
          <p:nvPr/>
        </p:nvSpPr>
        <p:spPr>
          <a:xfrm>
            <a:off x="4529348" y="3538963"/>
            <a:ext cx="2714422" cy="199695"/>
          </a:xfrm>
          <a:prstGeom prst="roundRect">
            <a:avLst/>
          </a:prstGeom>
          <a:noFill/>
          <a:ln w="571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7380552" y="4811802"/>
            <a:ext cx="1674338" cy="200055"/>
          </a:xfrm>
          <a:prstGeom prst="rect">
            <a:avLst/>
          </a:prstGeom>
          <a:noFill/>
        </p:spPr>
        <p:txBody>
          <a:bodyPr wrap="square" rtlCol="0">
            <a:spAutoFit/>
          </a:bodyPr>
          <a:lstStyle/>
          <a:p>
            <a:r>
              <a:rPr lang="ja-JP" altLang="en-US" sz="700" dirty="0"/>
              <a:t>出典：日光おでかけサロンホームページ</a:t>
            </a:r>
            <a:endParaRPr lang="en-US" altLang="ja-JP" sz="700" dirty="0"/>
          </a:p>
        </p:txBody>
      </p:sp>
      <p:sp>
        <p:nvSpPr>
          <p:cNvPr id="21" name="正方形/長方形 20">
            <a:extLst>
              <a:ext uri="{FF2B5EF4-FFF2-40B4-BE49-F238E27FC236}">
                <a16:creationId xmlns:a16="http://schemas.microsoft.com/office/drawing/2014/main" id="{0B3A1917-C1EA-46A7-BC25-AAD0B0E48254}"/>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②　</a:t>
            </a:r>
            <a:r>
              <a:rPr lang="en-US" altLang="ja-JP" sz="2400" dirty="0">
                <a:latin typeface="HGP創英角ｺﾞｼｯｸUB" panose="020B0900000000000000" pitchFamily="50" charset="-128"/>
                <a:ea typeface="HGP創英角ｺﾞｼｯｸUB" panose="020B0900000000000000" pitchFamily="50" charset="-128"/>
              </a:rPr>
              <a:t>PRICE</a:t>
            </a:r>
          </a:p>
        </p:txBody>
      </p:sp>
      <p:sp>
        <p:nvSpPr>
          <p:cNvPr id="24" name="Rectangle 7">
            <a:extLst>
              <a:ext uri="{FF2B5EF4-FFF2-40B4-BE49-F238E27FC236}">
                <a16:creationId xmlns:a16="http://schemas.microsoft.com/office/drawing/2014/main" id="{B86B69D5-AF30-41E0-A94F-FFEF83C8930C}"/>
              </a:ext>
            </a:extLst>
          </p:cNvPr>
          <p:cNvSpPr>
            <a:spLocks noChangeArrowheads="1"/>
          </p:cNvSpPr>
          <p:nvPr/>
        </p:nvSpPr>
        <p:spPr bwMode="auto">
          <a:xfrm>
            <a:off x="47157" y="5123095"/>
            <a:ext cx="8989339" cy="1585737"/>
          </a:xfrm>
          <a:prstGeom prst="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b="1" dirty="0">
                <a:solidFill>
                  <a:srgbClr val="FF0000"/>
                </a:solidFill>
                <a:latin typeface="HGP創英角ｺﾞｼｯｸUB" panose="020B0900000000000000" pitchFamily="50" charset="-128"/>
                <a:ea typeface="HGP創英角ｺﾞｼｯｸUB" panose="020B0900000000000000" pitchFamily="50" charset="-128"/>
              </a:rPr>
              <a:t>商品・サービスには必ず金額がある。ポイントは観光客がその金額をどのように捉えるかである</a:t>
            </a:r>
            <a:endParaRPr lang="en-US" altLang="ja-JP" b="1" dirty="0">
              <a:solidFill>
                <a:srgbClr val="FF0000"/>
              </a:solidFill>
              <a:latin typeface="HGP創英角ｺﾞｼｯｸUB" panose="020B0900000000000000" pitchFamily="50" charset="-128"/>
              <a:ea typeface="HGP創英角ｺﾞｼｯｸUB" panose="020B0900000000000000" pitchFamily="50" charset="-128"/>
            </a:endParaRPr>
          </a:p>
          <a:p>
            <a:pPr algn="ctr"/>
            <a:endParaRPr lang="en-US" altLang="ja-JP" sz="600" b="1" dirty="0">
              <a:solidFill>
                <a:srgbClr val="FF0000"/>
              </a:solidFill>
              <a:latin typeface="HGP創英角ｺﾞｼｯｸUB" panose="020B0900000000000000" pitchFamily="50" charset="-128"/>
              <a:ea typeface="HGP創英角ｺﾞｼｯｸUB" panose="020B0900000000000000" pitchFamily="50" charset="-128"/>
            </a:endParaRPr>
          </a:p>
          <a:p>
            <a:pPr algn="ctr"/>
            <a:r>
              <a:rPr lang="ja-JP" altLang="en-US" dirty="0">
                <a:solidFill>
                  <a:schemeClr val="lt1"/>
                </a:solidFill>
                <a:latin typeface="HGP創英角ｺﾞｼｯｸUB" panose="020B0900000000000000" pitchFamily="50" charset="-128"/>
                <a:ea typeface="HGP創英角ｺﾞｼｯｸUB" panose="020B0900000000000000" pitchFamily="50" charset="-128"/>
              </a:rPr>
              <a:t>◆観光客の期待値＞提供側のパフォーマンス　→　</a:t>
            </a:r>
            <a:r>
              <a:rPr lang="ja-JP" altLang="en-US" dirty="0">
                <a:solidFill>
                  <a:srgbClr val="FF0000"/>
                </a:solidFill>
                <a:latin typeface="HGP創英角ｺﾞｼｯｸUB" panose="020B0900000000000000" pitchFamily="50" charset="-128"/>
                <a:ea typeface="HGP創英角ｺﾞｼｯｸUB" panose="020B0900000000000000" pitchFamily="50" charset="-128"/>
              </a:rPr>
              <a:t>高いと感じる</a:t>
            </a:r>
            <a:r>
              <a:rPr lang="ja-JP" altLang="en-US" dirty="0">
                <a:solidFill>
                  <a:schemeClr val="lt1"/>
                </a:solidFill>
                <a:latin typeface="HGP創英角ｺﾞｼｯｸUB" panose="020B0900000000000000" pitchFamily="50" charset="-128"/>
                <a:ea typeface="HGP創英角ｺﾞｼｯｸUB" panose="020B0900000000000000" pitchFamily="50" charset="-128"/>
              </a:rPr>
              <a:t>。場合によってはクレームへ</a:t>
            </a:r>
            <a:endParaRPr lang="en-US" altLang="ja-JP" dirty="0">
              <a:solidFill>
                <a:schemeClr val="lt1"/>
              </a:solidFill>
              <a:latin typeface="HGP創英角ｺﾞｼｯｸUB" panose="020B0900000000000000" pitchFamily="50" charset="-128"/>
              <a:ea typeface="HGP創英角ｺﾞｼｯｸUB" panose="020B0900000000000000" pitchFamily="50" charset="-128"/>
            </a:endParaRPr>
          </a:p>
          <a:p>
            <a:pPr algn="ctr"/>
            <a:r>
              <a:rPr lang="ja-JP" altLang="en-US" dirty="0">
                <a:solidFill>
                  <a:schemeClr val="lt1"/>
                </a:solidFill>
                <a:latin typeface="HGP創英角ｺﾞｼｯｸUB" panose="020B0900000000000000" pitchFamily="50" charset="-128"/>
                <a:ea typeface="HGP創英角ｺﾞｼｯｸUB" panose="020B0900000000000000" pitchFamily="50" charset="-128"/>
              </a:rPr>
              <a:t>◆観光客の期待値＜提供側のパフォーマンス　→　</a:t>
            </a:r>
            <a:r>
              <a:rPr lang="ja-JP" altLang="en-US" dirty="0">
                <a:solidFill>
                  <a:srgbClr val="FF0000"/>
                </a:solidFill>
                <a:latin typeface="HGP創英角ｺﾞｼｯｸUB" panose="020B0900000000000000" pitchFamily="50" charset="-128"/>
                <a:ea typeface="HGP創英角ｺﾞｼｯｸUB" panose="020B0900000000000000" pitchFamily="50" charset="-128"/>
              </a:rPr>
              <a:t>お得と感じる</a:t>
            </a:r>
            <a:r>
              <a:rPr lang="ja-JP" altLang="en-US" dirty="0">
                <a:solidFill>
                  <a:schemeClr val="lt1"/>
                </a:solidFill>
                <a:latin typeface="HGP創英角ｺﾞｼｯｸUB" panose="020B0900000000000000" pitchFamily="50" charset="-128"/>
                <a:ea typeface="HGP創英角ｺﾞｼｯｸUB" panose="020B0900000000000000" pitchFamily="50" charset="-128"/>
              </a:rPr>
              <a:t>。満足、感動の一要素へ</a:t>
            </a:r>
            <a:endParaRPr lang="en-US" altLang="ja-JP" dirty="0">
              <a:solidFill>
                <a:schemeClr val="lt1"/>
              </a:solidFill>
              <a:latin typeface="HGP創英角ｺﾞｼｯｸUB" panose="020B0900000000000000" pitchFamily="50" charset="-128"/>
              <a:ea typeface="HGP創英角ｺﾞｼｯｸUB" panose="020B0900000000000000" pitchFamily="50" charset="-128"/>
            </a:endParaRPr>
          </a:p>
          <a:p>
            <a:pPr algn="ctr"/>
            <a:endParaRPr lang="en-US" altLang="ja-JP" sz="800" dirty="0">
              <a:solidFill>
                <a:schemeClr val="lt1"/>
              </a:solidFill>
              <a:latin typeface="HGP創英角ｺﾞｼｯｸUB" panose="020B0900000000000000" pitchFamily="50" charset="-128"/>
              <a:ea typeface="HGP創英角ｺﾞｼｯｸUB" panose="020B0900000000000000" pitchFamily="50" charset="-128"/>
            </a:endParaRPr>
          </a:p>
          <a:p>
            <a:pPr algn="ctr"/>
            <a:r>
              <a:rPr lang="ja-JP" altLang="en-US" sz="1400" dirty="0">
                <a:solidFill>
                  <a:schemeClr val="lt1"/>
                </a:solidFill>
                <a:latin typeface="HGP創英角ｺﾞｼｯｸUB" panose="020B0900000000000000" pitchFamily="50" charset="-128"/>
                <a:ea typeface="HGP創英角ｺﾞｼｯｸUB" panose="020B0900000000000000" pitchFamily="50" charset="-128"/>
              </a:rPr>
              <a:t>但し、</a:t>
            </a:r>
            <a:r>
              <a:rPr lang="ja-JP" altLang="en-US" sz="1400" u="sng" dirty="0">
                <a:solidFill>
                  <a:schemeClr val="lt1"/>
                </a:solidFill>
                <a:latin typeface="HGP創英角ｺﾞｼｯｸUB" panose="020B0900000000000000" pitchFamily="50" charset="-128"/>
                <a:ea typeface="HGP創英角ｺﾞｼｯｸUB" panose="020B0900000000000000" pitchFamily="50" charset="-128"/>
              </a:rPr>
              <a:t>旅行商品は気象条件、同行者、受益者の感情など多くの複合的要素で満足度を形成する</a:t>
            </a:r>
            <a:r>
              <a:rPr lang="ja-JP" altLang="en-US" sz="1400" dirty="0">
                <a:solidFill>
                  <a:schemeClr val="lt1"/>
                </a:solidFill>
                <a:latin typeface="HGP創英角ｺﾞｼｯｸUB" panose="020B0900000000000000" pitchFamily="50" charset="-128"/>
                <a:ea typeface="HGP創英角ｺﾞｼｯｸUB" panose="020B0900000000000000" pitchFamily="50" charset="-128"/>
              </a:rPr>
              <a:t>為一概にいえない</a:t>
            </a:r>
            <a:endParaRPr lang="en-US" altLang="ja-JP" sz="1400" dirty="0">
              <a:solidFill>
                <a:schemeClr val="lt1"/>
              </a:solidFill>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18240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矢印コネクタ 2">
            <a:extLst>
              <a:ext uri="{FF2B5EF4-FFF2-40B4-BE49-F238E27FC236}">
                <a16:creationId xmlns:a16="http://schemas.microsoft.com/office/drawing/2014/main" id="{EBD14336-9DAA-471F-BA16-6DF07B502237}"/>
              </a:ext>
            </a:extLst>
          </p:cNvPr>
          <p:cNvCxnSpPr/>
          <p:nvPr/>
        </p:nvCxnSpPr>
        <p:spPr>
          <a:xfrm>
            <a:off x="3851920" y="2224598"/>
            <a:ext cx="0" cy="1405898"/>
          </a:xfrm>
          <a:prstGeom prst="straightConnector1">
            <a:avLst/>
          </a:prstGeom>
          <a:ln w="76200">
            <a:solidFill>
              <a:srgbClr val="FF0000"/>
            </a:solidFill>
            <a:headEnd type="triangle"/>
            <a:tailEnd type="triangle"/>
          </a:ln>
        </p:spPr>
        <p:style>
          <a:lnRef idx="3">
            <a:schemeClr val="accent2"/>
          </a:lnRef>
          <a:fillRef idx="0">
            <a:schemeClr val="accent2"/>
          </a:fillRef>
          <a:effectRef idx="2">
            <a:schemeClr val="accent2"/>
          </a:effectRef>
          <a:fontRef idx="minor">
            <a:schemeClr val="tx1"/>
          </a:fontRef>
        </p:style>
      </p:cxnSp>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13</a:t>
            </a:fld>
            <a:endParaRPr lang="en-US" altLang="ja-JP" dirty="0"/>
          </a:p>
        </p:txBody>
      </p:sp>
      <p:sp>
        <p:nvSpPr>
          <p:cNvPr id="5" name="正方形/長方形 4">
            <a:extLst>
              <a:ext uri="{FF2B5EF4-FFF2-40B4-BE49-F238E27FC236}">
                <a16:creationId xmlns:a16="http://schemas.microsoft.com/office/drawing/2014/main" id="{E96DA93C-30F0-4FF4-B791-C07F41A5AEAA}"/>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②　</a:t>
            </a:r>
            <a:r>
              <a:rPr lang="en-US" altLang="ja-JP" sz="2400" dirty="0">
                <a:latin typeface="HGP創英角ｺﾞｼｯｸUB" panose="020B0900000000000000" pitchFamily="50" charset="-128"/>
                <a:ea typeface="HGP創英角ｺﾞｼｯｸUB" panose="020B0900000000000000" pitchFamily="50" charset="-128"/>
              </a:rPr>
              <a:t>PRICE</a:t>
            </a:r>
          </a:p>
        </p:txBody>
      </p:sp>
      <p:sp>
        <p:nvSpPr>
          <p:cNvPr id="6" name="Rectangle 7">
            <a:extLst>
              <a:ext uri="{FF2B5EF4-FFF2-40B4-BE49-F238E27FC236}">
                <a16:creationId xmlns:a16="http://schemas.microsoft.com/office/drawing/2014/main" id="{E5DE46B5-8269-4AB7-BB9A-85C7E66AD4F1}"/>
              </a:ext>
            </a:extLst>
          </p:cNvPr>
          <p:cNvSpPr>
            <a:spLocks noChangeArrowheads="1"/>
          </p:cNvSpPr>
          <p:nvPr/>
        </p:nvSpPr>
        <p:spPr bwMode="auto">
          <a:xfrm>
            <a:off x="36575" y="1269027"/>
            <a:ext cx="8926833" cy="35977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値決めの方法</a:t>
            </a:r>
            <a:endParaRPr lang="ja-JP" altLang="en-US" sz="2400" dirty="0">
              <a:latin typeface="HGPｺﾞｼｯｸE" panose="020B0900000000000000" pitchFamily="50" charset="-128"/>
              <a:ea typeface="HGPｺﾞｼｯｸE" panose="020B0900000000000000" pitchFamily="50" charset="-128"/>
            </a:endParaRPr>
          </a:p>
        </p:txBody>
      </p:sp>
      <p:sp>
        <p:nvSpPr>
          <p:cNvPr id="7" name="Rectangle 7">
            <a:extLst>
              <a:ext uri="{FF2B5EF4-FFF2-40B4-BE49-F238E27FC236}">
                <a16:creationId xmlns:a16="http://schemas.microsoft.com/office/drawing/2014/main" id="{2AFFA081-BCD2-4A33-8887-6AB6E980781B}"/>
              </a:ext>
            </a:extLst>
          </p:cNvPr>
          <p:cNvSpPr>
            <a:spLocks noChangeArrowheads="1"/>
          </p:cNvSpPr>
          <p:nvPr/>
        </p:nvSpPr>
        <p:spPr bwMode="auto">
          <a:xfrm>
            <a:off x="179511" y="1649962"/>
            <a:ext cx="3672409" cy="364311"/>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商品・サービスの値段の決め方</a:t>
            </a: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8" name="正方形/長方形 7">
            <a:extLst>
              <a:ext uri="{FF2B5EF4-FFF2-40B4-BE49-F238E27FC236}">
                <a16:creationId xmlns:a16="http://schemas.microsoft.com/office/drawing/2014/main" id="{B6A63606-3033-40CC-8C1E-5E28906968DE}"/>
              </a:ext>
            </a:extLst>
          </p:cNvPr>
          <p:cNvSpPr/>
          <p:nvPr/>
        </p:nvSpPr>
        <p:spPr>
          <a:xfrm>
            <a:off x="3747959" y="3607436"/>
            <a:ext cx="2082689" cy="21258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t>製造</a:t>
            </a:r>
            <a:endParaRPr kumimoji="1" lang="en-US" altLang="ja-JP" sz="2000" b="1" dirty="0"/>
          </a:p>
          <a:p>
            <a:pPr algn="ctr"/>
            <a:r>
              <a:rPr kumimoji="1" lang="ja-JP" altLang="en-US" sz="2000" b="1" dirty="0"/>
              <a:t>コスト</a:t>
            </a:r>
            <a:endParaRPr kumimoji="1" lang="en-US" altLang="ja-JP" sz="2000" b="1" dirty="0"/>
          </a:p>
          <a:p>
            <a:pPr algn="ctr"/>
            <a:r>
              <a:rPr lang="en-US" altLang="ja-JP" sz="2000" b="1" dirty="0"/>
              <a:t>(</a:t>
            </a:r>
            <a:r>
              <a:rPr lang="ja-JP" altLang="en-US" sz="2000" b="1" dirty="0"/>
              <a:t>仕入れコスト</a:t>
            </a:r>
            <a:r>
              <a:rPr lang="en-US" altLang="ja-JP" sz="2000" b="1" dirty="0"/>
              <a:t>)</a:t>
            </a:r>
            <a:endParaRPr kumimoji="1" lang="ja-JP" altLang="en-US" sz="2000" b="1" dirty="0"/>
          </a:p>
        </p:txBody>
      </p:sp>
      <p:sp>
        <p:nvSpPr>
          <p:cNvPr id="9" name="正方形/長方形 8">
            <a:extLst>
              <a:ext uri="{FF2B5EF4-FFF2-40B4-BE49-F238E27FC236}">
                <a16:creationId xmlns:a16="http://schemas.microsoft.com/office/drawing/2014/main" id="{A949CB12-7D34-49D0-9048-567EA9618689}"/>
              </a:ext>
            </a:extLst>
          </p:cNvPr>
          <p:cNvSpPr/>
          <p:nvPr/>
        </p:nvSpPr>
        <p:spPr>
          <a:xfrm>
            <a:off x="6588224" y="2224598"/>
            <a:ext cx="2310223" cy="35086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a:t>顧客が支払う最大の価格帯</a:t>
            </a:r>
            <a:endParaRPr lang="en-US" altLang="ja-JP" sz="2000" b="1" dirty="0"/>
          </a:p>
          <a:p>
            <a:pPr algn="ctr"/>
            <a:endParaRPr kumimoji="1" lang="en-US" altLang="ja-JP" sz="1600" b="1" dirty="0"/>
          </a:p>
          <a:p>
            <a:pPr algn="ctr"/>
            <a:r>
              <a:rPr lang="en-US" altLang="ja-JP" sz="1600" b="1" dirty="0"/>
              <a:t>*</a:t>
            </a:r>
            <a:r>
              <a:rPr kumimoji="1" lang="ja-JP" altLang="en-US" sz="1600" b="1" dirty="0"/>
              <a:t>カスタマーバリュー</a:t>
            </a:r>
            <a:endParaRPr lang="en-US" altLang="ja-JP" sz="1600" b="1" dirty="0"/>
          </a:p>
          <a:p>
            <a:pPr algn="ctr"/>
            <a:r>
              <a:rPr kumimoji="1" lang="en-US" altLang="ja-JP" sz="1600" b="1" dirty="0"/>
              <a:t>*</a:t>
            </a:r>
            <a:r>
              <a:rPr kumimoji="1" lang="ja-JP" altLang="en-US" sz="1600" b="1" dirty="0"/>
              <a:t>マーケットバリュー</a:t>
            </a:r>
            <a:endParaRPr kumimoji="1" lang="en-US" altLang="ja-JP" sz="1600" b="1" dirty="0"/>
          </a:p>
        </p:txBody>
      </p:sp>
      <p:sp>
        <p:nvSpPr>
          <p:cNvPr id="10" name="Rectangle 7">
            <a:extLst>
              <a:ext uri="{FF2B5EF4-FFF2-40B4-BE49-F238E27FC236}">
                <a16:creationId xmlns:a16="http://schemas.microsoft.com/office/drawing/2014/main" id="{DE207338-1F22-4494-8EE3-635E179BD067}"/>
              </a:ext>
            </a:extLst>
          </p:cNvPr>
          <p:cNvSpPr>
            <a:spLocks noChangeArrowheads="1"/>
          </p:cNvSpPr>
          <p:nvPr/>
        </p:nvSpPr>
        <p:spPr bwMode="auto">
          <a:xfrm>
            <a:off x="1907704" y="2592300"/>
            <a:ext cx="4653705" cy="53198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3200" dirty="0">
                <a:latin typeface="HGP創英角ｺﾞｼｯｸUB" panose="020B0900000000000000" pitchFamily="50" charset="-128"/>
                <a:ea typeface="HGP創英角ｺﾞｼｯｸUB" panose="020B0900000000000000" pitchFamily="50" charset="-128"/>
              </a:rPr>
              <a:t>価格設定が可能な範囲</a:t>
            </a:r>
            <a:endParaRPr lang="en-US" altLang="ja-JP" sz="3200" dirty="0">
              <a:latin typeface="HGP創英角ｺﾞｼｯｸUB" panose="020B0900000000000000" pitchFamily="50" charset="-128"/>
              <a:ea typeface="HGP創英角ｺﾞｼｯｸUB" panose="020B0900000000000000" pitchFamily="50" charset="-128"/>
            </a:endParaRPr>
          </a:p>
        </p:txBody>
      </p:sp>
      <p:cxnSp>
        <p:nvCxnSpPr>
          <p:cNvPr id="11" name="直線コネクタ 10">
            <a:extLst>
              <a:ext uri="{FF2B5EF4-FFF2-40B4-BE49-F238E27FC236}">
                <a16:creationId xmlns:a16="http://schemas.microsoft.com/office/drawing/2014/main" id="{A18E0031-A56D-4C67-BFA3-A59812522C35}"/>
              </a:ext>
            </a:extLst>
          </p:cNvPr>
          <p:cNvCxnSpPr>
            <a:cxnSpLocks/>
          </p:cNvCxnSpPr>
          <p:nvPr/>
        </p:nvCxnSpPr>
        <p:spPr>
          <a:xfrm>
            <a:off x="1163806" y="2196402"/>
            <a:ext cx="5424418" cy="0"/>
          </a:xfrm>
          <a:prstGeom prst="line">
            <a:avLst/>
          </a:prstGeom>
          <a:ln w="76200">
            <a:solidFill>
              <a:srgbClr val="FF0000"/>
            </a:solidFill>
            <a:prstDash val="sysDot"/>
          </a:ln>
        </p:spPr>
        <p:style>
          <a:lnRef idx="3">
            <a:schemeClr val="accent2"/>
          </a:lnRef>
          <a:fillRef idx="0">
            <a:schemeClr val="accent2"/>
          </a:fillRef>
          <a:effectRef idx="2">
            <a:schemeClr val="accent2"/>
          </a:effectRef>
          <a:fontRef idx="minor">
            <a:schemeClr val="tx1"/>
          </a:fontRef>
        </p:style>
      </p:cxnSp>
      <p:cxnSp>
        <p:nvCxnSpPr>
          <p:cNvPr id="12" name="直線コネクタ 11">
            <a:extLst>
              <a:ext uri="{FF2B5EF4-FFF2-40B4-BE49-F238E27FC236}">
                <a16:creationId xmlns:a16="http://schemas.microsoft.com/office/drawing/2014/main" id="{DD78C229-47C2-4FC2-A1D3-02DE6C8232C3}"/>
              </a:ext>
            </a:extLst>
          </p:cNvPr>
          <p:cNvCxnSpPr>
            <a:cxnSpLocks/>
          </p:cNvCxnSpPr>
          <p:nvPr/>
        </p:nvCxnSpPr>
        <p:spPr>
          <a:xfrm>
            <a:off x="1353110" y="3630496"/>
            <a:ext cx="5300075" cy="0"/>
          </a:xfrm>
          <a:prstGeom prst="line">
            <a:avLst/>
          </a:prstGeom>
          <a:ln w="76200">
            <a:solidFill>
              <a:srgbClr val="FF0000"/>
            </a:solidFill>
            <a:prstDash val="sysDot"/>
          </a:ln>
        </p:spPr>
        <p:style>
          <a:lnRef idx="3">
            <a:schemeClr val="accent2"/>
          </a:lnRef>
          <a:fillRef idx="0">
            <a:schemeClr val="accent2"/>
          </a:fillRef>
          <a:effectRef idx="2">
            <a:schemeClr val="accent2"/>
          </a:effectRef>
          <a:fontRef idx="minor">
            <a:schemeClr val="tx1"/>
          </a:fontRef>
        </p:style>
      </p:cxnSp>
      <p:sp>
        <p:nvSpPr>
          <p:cNvPr id="13" name="Rectangle 7">
            <a:extLst>
              <a:ext uri="{FF2B5EF4-FFF2-40B4-BE49-F238E27FC236}">
                <a16:creationId xmlns:a16="http://schemas.microsoft.com/office/drawing/2014/main" id="{734EE379-A4D6-42A6-A94E-51E830BA2EC9}"/>
              </a:ext>
            </a:extLst>
          </p:cNvPr>
          <p:cNvSpPr>
            <a:spLocks noChangeArrowheads="1"/>
          </p:cNvSpPr>
          <p:nvPr/>
        </p:nvSpPr>
        <p:spPr bwMode="auto">
          <a:xfrm>
            <a:off x="35496" y="2062518"/>
            <a:ext cx="1058221" cy="324159"/>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1600" dirty="0">
                <a:latin typeface="HGP創英角ｺﾞｼｯｸUB" panose="020B0900000000000000" pitchFamily="50" charset="-128"/>
                <a:ea typeface="HGP創英角ｺﾞｼｯｸUB" panose="020B0900000000000000" pitchFamily="50" charset="-128"/>
              </a:rPr>
              <a:t>最大値</a:t>
            </a:r>
            <a:endParaRPr lang="en-US" altLang="ja-JP" sz="1600" dirty="0">
              <a:latin typeface="HGP創英角ｺﾞｼｯｸUB" panose="020B0900000000000000" pitchFamily="50" charset="-128"/>
              <a:ea typeface="HGP創英角ｺﾞｼｯｸUB" panose="020B0900000000000000" pitchFamily="50" charset="-128"/>
            </a:endParaRPr>
          </a:p>
        </p:txBody>
      </p:sp>
      <p:sp>
        <p:nvSpPr>
          <p:cNvPr id="14" name="Rectangle 7">
            <a:extLst>
              <a:ext uri="{FF2B5EF4-FFF2-40B4-BE49-F238E27FC236}">
                <a16:creationId xmlns:a16="http://schemas.microsoft.com/office/drawing/2014/main" id="{AE730953-14CF-4614-9821-7F1EF610A3BE}"/>
              </a:ext>
            </a:extLst>
          </p:cNvPr>
          <p:cNvSpPr>
            <a:spLocks noChangeArrowheads="1"/>
          </p:cNvSpPr>
          <p:nvPr/>
        </p:nvSpPr>
        <p:spPr bwMode="auto">
          <a:xfrm>
            <a:off x="35496" y="3543464"/>
            <a:ext cx="1058221" cy="324159"/>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1600" dirty="0">
                <a:latin typeface="HGP創英角ｺﾞｼｯｸUB" panose="020B0900000000000000" pitchFamily="50" charset="-128"/>
                <a:ea typeface="HGP創英角ｺﾞｼｯｸUB" panose="020B0900000000000000" pitchFamily="50" charset="-128"/>
              </a:rPr>
              <a:t>最小値</a:t>
            </a:r>
            <a:endParaRPr lang="en-US" altLang="ja-JP" sz="1600" dirty="0">
              <a:latin typeface="HGP創英角ｺﾞｼｯｸUB" panose="020B0900000000000000" pitchFamily="50" charset="-128"/>
              <a:ea typeface="HGP創英角ｺﾞｼｯｸUB" panose="020B0900000000000000" pitchFamily="50" charset="-128"/>
            </a:endParaRPr>
          </a:p>
        </p:txBody>
      </p:sp>
      <p:sp>
        <p:nvSpPr>
          <p:cNvPr id="15" name="Rectangle 7">
            <a:extLst>
              <a:ext uri="{FF2B5EF4-FFF2-40B4-BE49-F238E27FC236}">
                <a16:creationId xmlns:a16="http://schemas.microsoft.com/office/drawing/2014/main" id="{BFED0451-52DF-4184-94E7-B1F0829681FA}"/>
              </a:ext>
            </a:extLst>
          </p:cNvPr>
          <p:cNvSpPr>
            <a:spLocks noChangeArrowheads="1"/>
          </p:cNvSpPr>
          <p:nvPr/>
        </p:nvSpPr>
        <p:spPr bwMode="auto">
          <a:xfrm>
            <a:off x="34925" y="5709196"/>
            <a:ext cx="8928483" cy="888156"/>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観光客の満足度、ライバルの価格設定などを考慮し、</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最小値から最大値の間で　「値決め」を実施</a:t>
            </a:r>
            <a:r>
              <a:rPr lang="ja-JP" altLang="en-US" sz="2000" dirty="0">
                <a:latin typeface="HGP創英角ｺﾞｼｯｸUB" panose="020B0900000000000000" pitchFamily="50" charset="-128"/>
                <a:ea typeface="HGP創英角ｺﾞｼｯｸUB" panose="020B0900000000000000" pitchFamily="50" charset="-128"/>
              </a:rPr>
              <a:t>する。原価が捉えづらい観光関連商品であるが、</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一定の値決めのルールを決める</a:t>
            </a:r>
            <a:r>
              <a:rPr lang="ja-JP" altLang="en-US" sz="2000" dirty="0">
                <a:latin typeface="HGP創英角ｺﾞｼｯｸUB" panose="020B0900000000000000" pitchFamily="50" charset="-128"/>
                <a:ea typeface="HGP創英角ｺﾞｼｯｸUB" panose="020B0900000000000000" pitchFamily="50" charset="-128"/>
              </a:rPr>
              <a:t>ことはマーケティング戦略上、大切になります。</a:t>
            </a:r>
            <a:endParaRPr lang="en-US" altLang="ja-JP" sz="2000" dirty="0">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22823977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14</a:t>
            </a:fld>
            <a:endParaRPr lang="en-US" altLang="ja-JP" dirty="0"/>
          </a:p>
        </p:txBody>
      </p:sp>
      <p:sp>
        <p:nvSpPr>
          <p:cNvPr id="9" name="Rectangle 7"/>
          <p:cNvSpPr>
            <a:spLocks noChangeArrowheads="1"/>
          </p:cNvSpPr>
          <p:nvPr/>
        </p:nvSpPr>
        <p:spPr bwMode="auto">
          <a:xfrm>
            <a:off x="251520" y="1412774"/>
            <a:ext cx="8640960" cy="1872209"/>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b="1" dirty="0">
                <a:solidFill>
                  <a:srgbClr val="FF0000"/>
                </a:solidFill>
                <a:latin typeface="HGP創英角ｺﾞｼｯｸUB" panose="020B0900000000000000" pitchFamily="50" charset="-128"/>
                <a:ea typeface="HGP創英角ｺﾞｼｯｸUB" panose="020B0900000000000000" pitchFamily="50" charset="-128"/>
              </a:rPr>
              <a:t>Place</a:t>
            </a:r>
          </a:p>
          <a:p>
            <a:pPr indent="-342900" algn="l">
              <a:lnSpc>
                <a:spcPct val="90000"/>
              </a:lnSpc>
              <a:spcBef>
                <a:spcPct val="20000"/>
              </a:spcBef>
            </a:pPr>
            <a:r>
              <a:rPr lang="en-US" altLang="ja-JP" sz="2000" dirty="0">
                <a:latin typeface="HGP創英角ｺﾞｼｯｸUB" panose="020B0900000000000000" pitchFamily="50" charset="-128"/>
                <a:ea typeface="HGP創英角ｺﾞｼｯｸUB" panose="020B0900000000000000" pitchFamily="50" charset="-128"/>
              </a:rPr>
              <a:t>Place</a:t>
            </a:r>
            <a:r>
              <a:rPr lang="ja-JP" altLang="en-US" sz="2000" dirty="0">
                <a:latin typeface="HGP創英角ｺﾞｼｯｸUB" panose="020B0900000000000000" pitchFamily="50" charset="-128"/>
                <a:ea typeface="HGP創英角ｺﾞｼｯｸUB" panose="020B0900000000000000" pitchFamily="50" charset="-128"/>
              </a:rPr>
              <a:t>とは「流通」のこと。ターゲット観光客へ商品・サービスを提供するための手段・方法を言います。ターゲット顧客が購入できる的確な流通チャネル＝販売場所を探すことが大切です。</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販売場所の例</a:t>
            </a:r>
          </a:p>
        </p:txBody>
      </p:sp>
      <p:graphicFrame>
        <p:nvGraphicFramePr>
          <p:cNvPr id="12" name="表 11"/>
          <p:cNvGraphicFramePr>
            <a:graphicFrameLocks noGrp="1"/>
          </p:cNvGraphicFramePr>
          <p:nvPr/>
        </p:nvGraphicFramePr>
        <p:xfrm>
          <a:off x="2987824" y="2924944"/>
          <a:ext cx="4968553" cy="3691488"/>
        </p:xfrm>
        <a:graphic>
          <a:graphicData uri="http://schemas.openxmlformats.org/drawingml/2006/table">
            <a:tbl>
              <a:tblPr firstRow="1" bandRow="1">
                <a:tableStyleId>{BC89EF96-8CEA-46FF-86C4-4CE0E7609802}</a:tableStyleId>
              </a:tblPr>
              <a:tblGrid>
                <a:gridCol w="4968553">
                  <a:extLst>
                    <a:ext uri="{9D8B030D-6E8A-4147-A177-3AD203B41FA5}">
                      <a16:colId xmlns:a16="http://schemas.microsoft.com/office/drawing/2014/main" val="20000"/>
                    </a:ext>
                  </a:extLst>
                </a:gridCol>
              </a:tblGrid>
              <a:tr h="321687">
                <a:tc>
                  <a:txBody>
                    <a:bodyPr/>
                    <a:lstStyle/>
                    <a:p>
                      <a:pPr algn="ctr"/>
                      <a:r>
                        <a:rPr kumimoji="1" lang="ja-JP" altLang="en-US" sz="1600" dirty="0"/>
                        <a:t>販売チャネル</a:t>
                      </a:r>
                      <a:endParaRPr kumimoji="1" lang="ja-JP" altLang="en-US" sz="1600" dirty="0">
                        <a:latin typeface="HGPｺﾞｼｯｸE" panose="020B0900000000000000" pitchFamily="50" charset="-128"/>
                        <a:ea typeface="HGPｺﾞｼｯｸE" panose="020B0900000000000000" pitchFamily="50" charset="-128"/>
                      </a:endParaRPr>
                    </a:p>
                  </a:txBody>
                  <a:tcPr/>
                </a:tc>
                <a:extLst>
                  <a:ext uri="{0D108BD9-81ED-4DB2-BD59-A6C34878D82A}">
                    <a16:rowId xmlns:a16="http://schemas.microsoft.com/office/drawing/2014/main" val="10000"/>
                  </a:ext>
                </a:extLst>
              </a:tr>
              <a:tr h="321687">
                <a:tc>
                  <a:txBody>
                    <a:bodyPr/>
                    <a:lstStyle/>
                    <a:p>
                      <a:pPr algn="l"/>
                      <a:r>
                        <a:rPr kumimoji="1" lang="ja-JP" altLang="en-US" sz="1600" dirty="0"/>
                        <a:t>ホテル・旅館のフロント</a:t>
                      </a:r>
                      <a:endParaRPr kumimoji="1" lang="ja-JP" altLang="en-US" sz="1600" dirty="0">
                        <a:latin typeface="HGPｺﾞｼｯｸE" panose="020B0900000000000000" pitchFamily="50" charset="-128"/>
                        <a:ea typeface="HGPｺﾞｼｯｸE" panose="020B0900000000000000" pitchFamily="50" charset="-128"/>
                      </a:endParaRPr>
                    </a:p>
                  </a:txBody>
                  <a:tcPr/>
                </a:tc>
                <a:extLst>
                  <a:ext uri="{0D108BD9-81ED-4DB2-BD59-A6C34878D82A}">
                    <a16:rowId xmlns:a16="http://schemas.microsoft.com/office/drawing/2014/main" val="10001"/>
                  </a:ext>
                </a:extLst>
              </a:tr>
              <a:tr h="321687">
                <a:tc>
                  <a:txBody>
                    <a:bodyPr/>
                    <a:lstStyle/>
                    <a:p>
                      <a:pPr algn="l"/>
                      <a:r>
                        <a:rPr kumimoji="1" lang="ja-JP" altLang="en-US" sz="1600" dirty="0"/>
                        <a:t>ホテル・旅館のホームページ</a:t>
                      </a:r>
                      <a:endParaRPr kumimoji="1" lang="ja-JP" altLang="en-US" sz="1600" dirty="0">
                        <a:latin typeface="HGPｺﾞｼｯｸE" panose="020B0900000000000000" pitchFamily="50" charset="-128"/>
                        <a:ea typeface="HGPｺﾞｼｯｸE" panose="020B0900000000000000" pitchFamily="50" charset="-128"/>
                      </a:endParaRPr>
                    </a:p>
                  </a:txBody>
                  <a:tcPr/>
                </a:tc>
                <a:extLst>
                  <a:ext uri="{0D108BD9-81ED-4DB2-BD59-A6C34878D82A}">
                    <a16:rowId xmlns:a16="http://schemas.microsoft.com/office/drawing/2014/main" val="10002"/>
                  </a:ext>
                </a:extLst>
              </a:tr>
              <a:tr h="338688">
                <a:tc>
                  <a:txBody>
                    <a:bodyPr/>
                    <a:lstStyle/>
                    <a:p>
                      <a:pPr algn="l"/>
                      <a:r>
                        <a:rPr kumimoji="1" lang="ja-JP" altLang="en-US" sz="1600" dirty="0"/>
                        <a:t>旅行会社窓口</a:t>
                      </a:r>
                      <a:endParaRPr kumimoji="1" lang="en-US" altLang="ja-JP" sz="1600" dirty="0">
                        <a:latin typeface="HGPｺﾞｼｯｸE" panose="020B0900000000000000" pitchFamily="50" charset="-128"/>
                        <a:ea typeface="HGPｺﾞｼｯｸE" panose="020B0900000000000000" pitchFamily="50" charset="-128"/>
                      </a:endParaRPr>
                    </a:p>
                  </a:txBody>
                  <a:tcPr/>
                </a:tc>
                <a:extLst>
                  <a:ext uri="{0D108BD9-81ED-4DB2-BD59-A6C34878D82A}">
                    <a16:rowId xmlns:a16="http://schemas.microsoft.com/office/drawing/2014/main" val="10003"/>
                  </a:ext>
                </a:extLst>
              </a:tr>
              <a:tr h="167640">
                <a:tc>
                  <a:txBody>
                    <a:bodyPr/>
                    <a:lstStyle/>
                    <a:p>
                      <a:pPr algn="l"/>
                      <a:r>
                        <a:rPr kumimoji="1" lang="ja-JP" altLang="en-US" sz="1600" kern="1200" dirty="0">
                          <a:solidFill>
                            <a:schemeClr val="tx1"/>
                          </a:solidFill>
                          <a:latin typeface="+mn-lt"/>
                          <a:ea typeface="+mn-ea"/>
                          <a:cs typeface="+mn-cs"/>
                        </a:rPr>
                        <a:t>オンライントラベルエージェント</a:t>
                      </a:r>
                      <a:endParaRPr kumimoji="1" lang="en-US" altLang="ja-JP" sz="1600" kern="1200" dirty="0">
                        <a:solidFill>
                          <a:schemeClr val="tx1"/>
                        </a:solidFill>
                        <a:latin typeface="+mn-lt"/>
                        <a:ea typeface="+mn-ea"/>
                        <a:cs typeface="+mn-cs"/>
                      </a:endParaRPr>
                    </a:p>
                  </a:txBody>
                  <a:tcPr/>
                </a:tc>
                <a:extLst>
                  <a:ext uri="{0D108BD9-81ED-4DB2-BD59-A6C34878D82A}">
                    <a16:rowId xmlns:a16="http://schemas.microsoft.com/office/drawing/2014/main" val="3396676483"/>
                  </a:ext>
                </a:extLst>
              </a:tr>
              <a:tr h="321687">
                <a:tc>
                  <a:txBody>
                    <a:bodyPr/>
                    <a:lstStyle/>
                    <a:p>
                      <a:pPr algn="l"/>
                      <a:r>
                        <a:rPr kumimoji="1" lang="ja-JP" altLang="en-US" sz="1600" dirty="0"/>
                        <a:t>旅行会社のホームページ</a:t>
                      </a:r>
                      <a:endParaRPr kumimoji="1" lang="ja-JP" altLang="en-US" sz="1600" dirty="0">
                        <a:latin typeface="HGPｺﾞｼｯｸE" panose="020B0900000000000000" pitchFamily="50" charset="-128"/>
                        <a:ea typeface="HGPｺﾞｼｯｸE" panose="020B0900000000000000" pitchFamily="50" charset="-128"/>
                      </a:endParaRPr>
                    </a:p>
                  </a:txBody>
                  <a:tcPr/>
                </a:tc>
                <a:extLst>
                  <a:ext uri="{0D108BD9-81ED-4DB2-BD59-A6C34878D82A}">
                    <a16:rowId xmlns:a16="http://schemas.microsoft.com/office/drawing/2014/main" val="10004"/>
                  </a:ext>
                </a:extLst>
              </a:tr>
              <a:tr h="317280">
                <a:tc>
                  <a:txBody>
                    <a:bodyPr/>
                    <a:lstStyle/>
                    <a:p>
                      <a:pPr algn="l"/>
                      <a:r>
                        <a:rPr kumimoji="1" lang="ja-JP" altLang="en-US" sz="1600" dirty="0"/>
                        <a:t>観光協会のホームページ</a:t>
                      </a:r>
                      <a:endParaRPr kumimoji="1" lang="ja-JP" altLang="en-US" sz="1600" dirty="0">
                        <a:latin typeface="HGPｺﾞｼｯｸE" panose="020B0900000000000000" pitchFamily="50" charset="-128"/>
                        <a:ea typeface="HGPｺﾞｼｯｸE" panose="020B0900000000000000" pitchFamily="50" charset="-128"/>
                      </a:endParaRPr>
                    </a:p>
                  </a:txBody>
                  <a:tcPr/>
                </a:tc>
                <a:extLst>
                  <a:ext uri="{0D108BD9-81ED-4DB2-BD59-A6C34878D82A}">
                    <a16:rowId xmlns:a16="http://schemas.microsoft.com/office/drawing/2014/main" val="10005"/>
                  </a:ext>
                </a:extLst>
              </a:tr>
              <a:tr h="317280">
                <a:tc>
                  <a:txBody>
                    <a:bodyPr/>
                    <a:lstStyle/>
                    <a:p>
                      <a:pPr algn="l"/>
                      <a:r>
                        <a:rPr kumimoji="1" lang="ja-JP" altLang="en-US" sz="1600" dirty="0"/>
                        <a:t>観光案内所</a:t>
                      </a:r>
                      <a:endParaRPr kumimoji="1" lang="ja-JP" altLang="en-US" sz="1600" dirty="0">
                        <a:latin typeface="HGPｺﾞｼｯｸE" panose="020B0900000000000000" pitchFamily="50" charset="-128"/>
                        <a:ea typeface="HGPｺﾞｼｯｸE" panose="020B0900000000000000" pitchFamily="50" charset="-128"/>
                      </a:endParaRPr>
                    </a:p>
                  </a:txBody>
                  <a:tcPr/>
                </a:tc>
                <a:extLst>
                  <a:ext uri="{0D108BD9-81ED-4DB2-BD59-A6C34878D82A}">
                    <a16:rowId xmlns:a16="http://schemas.microsoft.com/office/drawing/2014/main" val="10006"/>
                  </a:ext>
                </a:extLst>
              </a:tr>
              <a:tr h="317280">
                <a:tc>
                  <a:txBody>
                    <a:bodyPr/>
                    <a:lstStyle/>
                    <a:p>
                      <a:pPr algn="l"/>
                      <a:r>
                        <a:rPr kumimoji="1" lang="ja-JP" altLang="en-US" sz="1600" dirty="0"/>
                        <a:t>コンビニエンスストア</a:t>
                      </a:r>
                      <a:endParaRPr kumimoji="1" lang="ja-JP" altLang="en-US" sz="1600" dirty="0">
                        <a:latin typeface="HGPｺﾞｼｯｸE" panose="020B0900000000000000" pitchFamily="50" charset="-128"/>
                        <a:ea typeface="HGPｺﾞｼｯｸE" panose="020B0900000000000000" pitchFamily="50" charset="-128"/>
                      </a:endParaRPr>
                    </a:p>
                  </a:txBody>
                  <a:tcPr/>
                </a:tc>
                <a:extLst>
                  <a:ext uri="{0D108BD9-81ED-4DB2-BD59-A6C34878D82A}">
                    <a16:rowId xmlns:a16="http://schemas.microsoft.com/office/drawing/2014/main" val="10007"/>
                  </a:ext>
                </a:extLst>
              </a:tr>
              <a:tr h="317280">
                <a:tc>
                  <a:txBody>
                    <a:bodyPr/>
                    <a:lstStyle/>
                    <a:p>
                      <a:pPr algn="l"/>
                      <a:r>
                        <a:rPr kumimoji="1" lang="ja-JP" altLang="en-US" sz="1600" dirty="0"/>
                        <a:t>交通事業者のホームページ</a:t>
                      </a:r>
                      <a:endParaRPr kumimoji="1" lang="ja-JP" altLang="en-US" sz="1600" dirty="0">
                        <a:latin typeface="HGPｺﾞｼｯｸE" panose="020B0900000000000000" pitchFamily="50" charset="-128"/>
                        <a:ea typeface="HGPｺﾞｼｯｸE" panose="020B0900000000000000" pitchFamily="50" charset="-128"/>
                      </a:endParaRPr>
                    </a:p>
                  </a:txBody>
                  <a:tcPr/>
                </a:tc>
                <a:extLst>
                  <a:ext uri="{0D108BD9-81ED-4DB2-BD59-A6C34878D82A}">
                    <a16:rowId xmlns:a16="http://schemas.microsoft.com/office/drawing/2014/main" val="10008"/>
                  </a:ext>
                </a:extLst>
              </a:tr>
              <a:tr h="317280">
                <a:tc>
                  <a:txBody>
                    <a:bodyPr/>
                    <a:lstStyle/>
                    <a:p>
                      <a:pPr algn="l"/>
                      <a:r>
                        <a:rPr kumimoji="1" lang="ja-JP" altLang="en-US" sz="1600" dirty="0"/>
                        <a:t>旅行の雑誌・</a:t>
                      </a:r>
                      <a:r>
                        <a:rPr kumimoji="1" lang="en-US" altLang="ja-JP" sz="1600" dirty="0"/>
                        <a:t>TV</a:t>
                      </a:r>
                      <a:r>
                        <a:rPr kumimoji="1" lang="ja-JP" altLang="en-US" sz="1600" dirty="0" err="1"/>
                        <a:t>での</a:t>
                      </a:r>
                      <a:r>
                        <a:rPr kumimoji="1" lang="ja-JP" altLang="en-US" sz="1600" dirty="0"/>
                        <a:t>申し込み</a:t>
                      </a:r>
                      <a:endParaRPr kumimoji="1" lang="ja-JP" altLang="en-US" sz="1600" dirty="0">
                        <a:latin typeface="HGPｺﾞｼｯｸE" panose="020B0900000000000000" pitchFamily="50" charset="-128"/>
                        <a:ea typeface="HGPｺﾞｼｯｸE" panose="020B0900000000000000" pitchFamily="50" charset="-128"/>
                      </a:endParaRPr>
                    </a:p>
                  </a:txBody>
                  <a:tcPr/>
                </a:tc>
                <a:extLst>
                  <a:ext uri="{0D108BD9-81ED-4DB2-BD59-A6C34878D82A}">
                    <a16:rowId xmlns:a16="http://schemas.microsoft.com/office/drawing/2014/main" val="10009"/>
                  </a:ext>
                </a:extLst>
              </a:tr>
            </a:tbl>
          </a:graphicData>
        </a:graphic>
      </p:graphicFrame>
      <p:sp>
        <p:nvSpPr>
          <p:cNvPr id="14" name="正方形/長方形 13">
            <a:extLst>
              <a:ext uri="{FF2B5EF4-FFF2-40B4-BE49-F238E27FC236}">
                <a16:creationId xmlns:a16="http://schemas.microsoft.com/office/drawing/2014/main" id="{A650E9D1-C0F5-4417-8979-8966D09F1F4A}"/>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③　</a:t>
            </a:r>
            <a:r>
              <a:rPr lang="en-US" altLang="ja-JP" sz="2400" dirty="0">
                <a:latin typeface="HGP創英角ｺﾞｼｯｸUB" panose="020B0900000000000000" pitchFamily="50" charset="-128"/>
                <a:ea typeface="HGP創英角ｺﾞｼｯｸUB" panose="020B0900000000000000" pitchFamily="50" charset="-128"/>
              </a:rPr>
              <a:t>PLACE</a:t>
            </a:r>
          </a:p>
        </p:txBody>
      </p:sp>
    </p:spTree>
    <p:extLst>
      <p:ext uri="{BB962C8B-B14F-4D97-AF65-F5344CB8AC3E}">
        <p14:creationId xmlns:p14="http://schemas.microsoft.com/office/powerpoint/2010/main" val="19422290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15</a:t>
            </a:fld>
            <a:endParaRPr lang="en-US" altLang="ja-JP" dirty="0"/>
          </a:p>
        </p:txBody>
      </p:sp>
      <p:sp>
        <p:nvSpPr>
          <p:cNvPr id="9" name="Rectangle 7"/>
          <p:cNvSpPr>
            <a:spLocks noChangeArrowheads="1"/>
          </p:cNvSpPr>
          <p:nvPr/>
        </p:nvSpPr>
        <p:spPr bwMode="auto">
          <a:xfrm>
            <a:off x="251520" y="1412775"/>
            <a:ext cx="8640960" cy="172819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b="1" dirty="0">
                <a:solidFill>
                  <a:srgbClr val="FF0000"/>
                </a:solidFill>
                <a:latin typeface="HGP創英角ｺﾞｼｯｸUB" panose="020B0900000000000000" pitchFamily="50" charset="-128"/>
                <a:ea typeface="HGP創英角ｺﾞｼｯｸUB" panose="020B0900000000000000" pitchFamily="50" charset="-128"/>
              </a:rPr>
              <a:t>Promotion</a:t>
            </a:r>
            <a:r>
              <a:rPr lang="en-US" altLang="ja-JP" sz="2400" dirty="0">
                <a:latin typeface="HGP創英角ｺﾞｼｯｸUB" panose="020B0900000000000000" pitchFamily="50" charset="-128"/>
                <a:ea typeface="HGP創英角ｺﾞｼｯｸUB" panose="020B0900000000000000" pitchFamily="50" charset="-128"/>
              </a:rPr>
              <a:t>=</a:t>
            </a:r>
            <a:r>
              <a:rPr lang="ja-JP" altLang="en-US" sz="2400" dirty="0">
                <a:latin typeface="HGP創英角ｺﾞｼｯｸUB" panose="020B0900000000000000" pitchFamily="50" charset="-128"/>
                <a:ea typeface="HGP創英角ｺﾞｼｯｸUB" panose="020B0900000000000000" pitchFamily="50" charset="-128"/>
              </a:rPr>
              <a:t>宣伝広告・販売促進のこと。</a:t>
            </a:r>
            <a:endParaRPr lang="en-US" altLang="ja-JP" sz="24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ターゲットと設定した顧客に対して、商品・サービスの特徴・価値を伝えて、</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購買行動を促す一連の活動</a:t>
            </a:r>
            <a:r>
              <a:rPr lang="ja-JP" altLang="en-US" sz="2000" dirty="0">
                <a:latin typeface="HGP創英角ｺﾞｼｯｸUB" panose="020B0900000000000000" pitchFamily="50" charset="-128"/>
                <a:ea typeface="HGP創英角ｺﾞｼｯｸUB" panose="020B0900000000000000" pitchFamily="50" charset="-128"/>
              </a:rPr>
              <a:t>をプロモーションといいます。</a:t>
            </a: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宣伝広告、セールスプロモーション、新聞・雑誌・</a:t>
            </a:r>
            <a:r>
              <a:rPr lang="en-US" altLang="ja-JP" sz="2000" dirty="0">
                <a:latin typeface="HGP創英角ｺﾞｼｯｸUB" panose="020B0900000000000000" pitchFamily="50" charset="-128"/>
                <a:ea typeface="HGP創英角ｺﾞｼｯｸUB" panose="020B0900000000000000" pitchFamily="50" charset="-128"/>
              </a:rPr>
              <a:t>TV</a:t>
            </a:r>
            <a:r>
              <a:rPr lang="ja-JP" altLang="en-US" sz="2000" dirty="0">
                <a:latin typeface="HGP創英角ｺﾞｼｯｸUB" panose="020B0900000000000000" pitchFamily="50" charset="-128"/>
                <a:ea typeface="HGP創英角ｺﾞｼｯｸUB" panose="020B0900000000000000" pitchFamily="50" charset="-128"/>
              </a:rPr>
              <a:t>・</a:t>
            </a:r>
            <a:r>
              <a:rPr lang="en-US" altLang="ja-JP" sz="2000" dirty="0">
                <a:latin typeface="HGP創英角ｺﾞｼｯｸUB" panose="020B0900000000000000" pitchFamily="50" charset="-128"/>
                <a:ea typeface="HGP創英角ｺﾞｼｯｸUB" panose="020B0900000000000000" pitchFamily="50" charset="-128"/>
              </a:rPr>
              <a:t>WEB</a:t>
            </a:r>
            <a:r>
              <a:rPr lang="ja-JP" altLang="en-US" sz="2000" dirty="0">
                <a:latin typeface="HGP創英角ｺﾞｼｯｸUB" panose="020B0900000000000000" pitchFamily="50" charset="-128"/>
                <a:ea typeface="HGP創英角ｺﾞｼｯｸUB" panose="020B0900000000000000" pitchFamily="50" charset="-128"/>
              </a:rPr>
              <a:t>等での告知など、</a:t>
            </a: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様々な販売促進活動があります。提供者はこれらの活動を効果的に計画します。</a:t>
            </a: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10" name="Rectangle 7"/>
          <p:cNvSpPr>
            <a:spLocks noChangeArrowheads="1"/>
          </p:cNvSpPr>
          <p:nvPr/>
        </p:nvSpPr>
        <p:spPr bwMode="auto">
          <a:xfrm>
            <a:off x="251520" y="3407984"/>
            <a:ext cx="7128792" cy="100811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顧客購買心理からプロモーションを考察する２つの手段方法</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１）</a:t>
            </a:r>
            <a:r>
              <a:rPr lang="ja-JP" altLang="en-US" sz="2000" b="1" dirty="0">
                <a:latin typeface="HGP創英角ｺﾞｼｯｸUB" panose="020B0900000000000000" pitchFamily="50" charset="-128"/>
                <a:ea typeface="HGP創英角ｺﾞｼｯｸUB" panose="020B0900000000000000" pitchFamily="50" charset="-128"/>
              </a:rPr>
              <a:t>　</a:t>
            </a:r>
            <a:r>
              <a:rPr lang="en-US" altLang="ja-JP" sz="2000" b="1" dirty="0">
                <a:latin typeface="HGP創英角ｺﾞｼｯｸUB" panose="020B0900000000000000" pitchFamily="50" charset="-128"/>
                <a:ea typeface="HGP創英角ｺﾞｼｯｸUB" panose="020B0900000000000000" pitchFamily="50" charset="-128"/>
              </a:rPr>
              <a:t>AIDMA</a:t>
            </a:r>
          </a:p>
        </p:txBody>
      </p:sp>
      <p:sp>
        <p:nvSpPr>
          <p:cNvPr id="12" name="ホームベース 11"/>
          <p:cNvSpPr/>
          <p:nvPr/>
        </p:nvSpPr>
        <p:spPr>
          <a:xfrm>
            <a:off x="251520" y="4566257"/>
            <a:ext cx="1440160" cy="144016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A</a:t>
            </a:r>
          </a:p>
          <a:p>
            <a:pPr algn="ctr"/>
            <a:r>
              <a:rPr lang="en-US" altLang="ja-JP" sz="1400" dirty="0"/>
              <a:t>Attention</a:t>
            </a:r>
          </a:p>
          <a:p>
            <a:pPr algn="ctr"/>
            <a:r>
              <a:rPr kumimoji="1" lang="en-US" altLang="ja-JP" sz="1400" dirty="0"/>
              <a:t>(</a:t>
            </a:r>
            <a:r>
              <a:rPr kumimoji="1" lang="ja-JP" altLang="en-US" sz="1400" dirty="0"/>
              <a:t>注意</a:t>
            </a:r>
            <a:r>
              <a:rPr kumimoji="1" lang="en-US" altLang="ja-JP" sz="1400" dirty="0"/>
              <a:t>)</a:t>
            </a:r>
            <a:endParaRPr kumimoji="1" lang="ja-JP" altLang="en-US" sz="1400" dirty="0"/>
          </a:p>
        </p:txBody>
      </p:sp>
      <p:sp>
        <p:nvSpPr>
          <p:cNvPr id="13" name="ホームベース 12"/>
          <p:cNvSpPr/>
          <p:nvPr/>
        </p:nvSpPr>
        <p:spPr>
          <a:xfrm>
            <a:off x="2051720" y="4566257"/>
            <a:ext cx="1440160" cy="144016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I</a:t>
            </a:r>
          </a:p>
          <a:p>
            <a:pPr algn="ctr"/>
            <a:r>
              <a:rPr lang="en-US" altLang="ja-JP" sz="1600" dirty="0"/>
              <a:t>Interest</a:t>
            </a:r>
          </a:p>
          <a:p>
            <a:pPr algn="ctr"/>
            <a:r>
              <a:rPr kumimoji="1" lang="en-US" altLang="ja-JP" sz="1200" dirty="0"/>
              <a:t>(</a:t>
            </a:r>
            <a:r>
              <a:rPr lang="ja-JP" altLang="en-US" sz="1200" dirty="0"/>
              <a:t>興味・関心</a:t>
            </a:r>
            <a:r>
              <a:rPr kumimoji="1" lang="en-US" altLang="ja-JP" sz="1200" dirty="0"/>
              <a:t>)</a:t>
            </a:r>
            <a:endParaRPr kumimoji="1" lang="ja-JP" altLang="en-US" sz="1200" dirty="0"/>
          </a:p>
        </p:txBody>
      </p:sp>
      <p:sp>
        <p:nvSpPr>
          <p:cNvPr id="14" name="ホームベース 13"/>
          <p:cNvSpPr/>
          <p:nvPr/>
        </p:nvSpPr>
        <p:spPr>
          <a:xfrm>
            <a:off x="3851920" y="4566257"/>
            <a:ext cx="1440160" cy="144016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dirty="0"/>
              <a:t>D</a:t>
            </a:r>
            <a:endParaRPr kumimoji="1" lang="en-US" altLang="ja-JP" dirty="0"/>
          </a:p>
          <a:p>
            <a:pPr algn="ctr"/>
            <a:r>
              <a:rPr lang="en-US" altLang="ja-JP" sz="1600" dirty="0"/>
              <a:t>Desire</a:t>
            </a:r>
          </a:p>
          <a:p>
            <a:pPr algn="ctr"/>
            <a:r>
              <a:rPr lang="en-US" altLang="ja-JP" sz="1400" dirty="0"/>
              <a:t>(</a:t>
            </a:r>
            <a:r>
              <a:rPr lang="ja-JP" altLang="en-US" sz="1400" dirty="0"/>
              <a:t>欲求</a:t>
            </a:r>
            <a:r>
              <a:rPr kumimoji="1" lang="en-US" altLang="ja-JP" sz="1400" dirty="0"/>
              <a:t>)</a:t>
            </a:r>
            <a:endParaRPr kumimoji="1" lang="ja-JP" altLang="en-US" sz="1400" dirty="0"/>
          </a:p>
        </p:txBody>
      </p:sp>
      <p:sp>
        <p:nvSpPr>
          <p:cNvPr id="15" name="ホームベース 14"/>
          <p:cNvSpPr/>
          <p:nvPr/>
        </p:nvSpPr>
        <p:spPr>
          <a:xfrm>
            <a:off x="5652120" y="4578709"/>
            <a:ext cx="1440160" cy="144016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dirty="0"/>
              <a:t>M</a:t>
            </a:r>
            <a:endParaRPr kumimoji="1" lang="en-US" altLang="ja-JP" dirty="0"/>
          </a:p>
          <a:p>
            <a:pPr algn="ctr"/>
            <a:r>
              <a:rPr lang="en-US" altLang="ja-JP" sz="1600" dirty="0"/>
              <a:t>Memory</a:t>
            </a:r>
          </a:p>
          <a:p>
            <a:pPr algn="ctr"/>
            <a:r>
              <a:rPr lang="en-US" altLang="ja-JP" sz="1400" dirty="0"/>
              <a:t>(</a:t>
            </a:r>
            <a:r>
              <a:rPr lang="ja-JP" altLang="en-US" sz="1400" dirty="0"/>
              <a:t>記憶</a:t>
            </a:r>
            <a:r>
              <a:rPr kumimoji="1" lang="en-US" altLang="ja-JP" sz="1400" dirty="0"/>
              <a:t>)</a:t>
            </a:r>
            <a:endParaRPr kumimoji="1" lang="ja-JP" altLang="en-US" sz="1400" dirty="0"/>
          </a:p>
        </p:txBody>
      </p:sp>
      <p:sp>
        <p:nvSpPr>
          <p:cNvPr id="16" name="ホームベース 15"/>
          <p:cNvSpPr/>
          <p:nvPr/>
        </p:nvSpPr>
        <p:spPr>
          <a:xfrm>
            <a:off x="7452320" y="4566257"/>
            <a:ext cx="1440160" cy="144016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dirty="0"/>
              <a:t>A</a:t>
            </a:r>
            <a:endParaRPr kumimoji="1" lang="en-US" altLang="ja-JP" dirty="0"/>
          </a:p>
          <a:p>
            <a:pPr algn="ctr"/>
            <a:r>
              <a:rPr lang="en-US" altLang="ja-JP" sz="1600" dirty="0"/>
              <a:t>Action</a:t>
            </a:r>
          </a:p>
          <a:p>
            <a:pPr algn="ctr"/>
            <a:r>
              <a:rPr lang="en-US" altLang="ja-JP" sz="1400" dirty="0"/>
              <a:t>(</a:t>
            </a:r>
            <a:r>
              <a:rPr lang="ja-JP" altLang="en-US" sz="1400" dirty="0"/>
              <a:t>行動</a:t>
            </a:r>
            <a:r>
              <a:rPr kumimoji="1" lang="en-US" altLang="ja-JP" sz="1400" dirty="0"/>
              <a:t>)</a:t>
            </a:r>
            <a:endParaRPr kumimoji="1" lang="ja-JP" altLang="en-US" sz="1400" dirty="0"/>
          </a:p>
        </p:txBody>
      </p:sp>
      <p:sp>
        <p:nvSpPr>
          <p:cNvPr id="17" name="Rectangle 7"/>
          <p:cNvSpPr>
            <a:spLocks noChangeArrowheads="1"/>
          </p:cNvSpPr>
          <p:nvPr/>
        </p:nvSpPr>
        <p:spPr bwMode="auto">
          <a:xfrm>
            <a:off x="251520" y="6178048"/>
            <a:ext cx="1440160" cy="423664"/>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こんな面白そうな</a:t>
            </a:r>
            <a:endParaRPr lang="en-US" altLang="ja-JP" sz="1050" dirty="0">
              <a:latin typeface="HGPｺﾞｼｯｸE" panose="020B0900000000000000" pitchFamily="50" charset="-128"/>
              <a:ea typeface="HGPｺﾞｼｯｸE" panose="020B0900000000000000" pitchFamily="50" charset="-128"/>
            </a:endParaRPr>
          </a:p>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観光地があるのか・・・</a:t>
            </a:r>
            <a:endParaRPr lang="en-US" altLang="ja-JP" sz="1050" dirty="0">
              <a:latin typeface="HGPｺﾞｼｯｸE" panose="020B0900000000000000" pitchFamily="50" charset="-128"/>
              <a:ea typeface="HGPｺﾞｼｯｸE" panose="020B0900000000000000" pitchFamily="50" charset="-128"/>
            </a:endParaRPr>
          </a:p>
        </p:txBody>
      </p:sp>
      <p:sp>
        <p:nvSpPr>
          <p:cNvPr id="18" name="Rectangle 7"/>
          <p:cNvSpPr>
            <a:spLocks noChangeArrowheads="1"/>
          </p:cNvSpPr>
          <p:nvPr/>
        </p:nvSpPr>
        <p:spPr bwMode="auto">
          <a:xfrm>
            <a:off x="1753345" y="6179930"/>
            <a:ext cx="1641872" cy="423664"/>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子供も喜ぶかもなあ・・・</a:t>
            </a:r>
            <a:endParaRPr lang="en-US" altLang="ja-JP" sz="1050" dirty="0">
              <a:latin typeface="HGPｺﾞｼｯｸE" panose="020B0900000000000000" pitchFamily="50" charset="-128"/>
              <a:ea typeface="HGPｺﾞｼｯｸE" panose="020B0900000000000000" pitchFamily="50" charset="-128"/>
            </a:endParaRPr>
          </a:p>
        </p:txBody>
      </p:sp>
      <p:sp>
        <p:nvSpPr>
          <p:cNvPr id="19" name="Rectangle 7"/>
          <p:cNvSpPr>
            <a:spLocks noChangeArrowheads="1"/>
          </p:cNvSpPr>
          <p:nvPr/>
        </p:nvSpPr>
        <p:spPr bwMode="auto">
          <a:xfrm>
            <a:off x="3863257" y="6179930"/>
            <a:ext cx="1363044" cy="423664"/>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次の休みには　　行ってみようかな・・・</a:t>
            </a:r>
            <a:endParaRPr lang="en-US" altLang="ja-JP" sz="1050" dirty="0">
              <a:latin typeface="HGPｺﾞｼｯｸE" panose="020B0900000000000000" pitchFamily="50" charset="-128"/>
              <a:ea typeface="HGPｺﾞｼｯｸE" panose="020B0900000000000000" pitchFamily="50" charset="-128"/>
            </a:endParaRPr>
          </a:p>
        </p:txBody>
      </p:sp>
      <p:sp>
        <p:nvSpPr>
          <p:cNvPr id="21" name="Rectangle 7"/>
          <p:cNvSpPr>
            <a:spLocks noChangeArrowheads="1"/>
          </p:cNvSpPr>
          <p:nvPr/>
        </p:nvSpPr>
        <p:spPr bwMode="auto">
          <a:xfrm>
            <a:off x="5292080" y="6179930"/>
            <a:ext cx="1872208" cy="423664"/>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夏の家族旅行はどこにする</a:t>
            </a:r>
            <a:endParaRPr lang="en-US" altLang="ja-JP" sz="1050" dirty="0">
              <a:latin typeface="HGPｺﾞｼｯｸE" panose="020B0900000000000000" pitchFamily="50" charset="-128"/>
              <a:ea typeface="HGPｺﾞｼｯｸE" panose="020B0900000000000000" pitchFamily="50" charset="-128"/>
            </a:endParaRPr>
          </a:p>
          <a:p>
            <a:pPr indent="-342900">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んだっけ・・・　あ、あそこだ！</a:t>
            </a:r>
            <a:endParaRPr lang="en-US" altLang="ja-JP" sz="1050" dirty="0">
              <a:latin typeface="HGPｺﾞｼｯｸE" panose="020B0900000000000000" pitchFamily="50" charset="-128"/>
              <a:ea typeface="HGPｺﾞｼｯｸE" panose="020B0900000000000000" pitchFamily="50" charset="-128"/>
            </a:endParaRPr>
          </a:p>
        </p:txBody>
      </p:sp>
      <p:sp>
        <p:nvSpPr>
          <p:cNvPr id="22" name="Rectangle 7"/>
          <p:cNvSpPr>
            <a:spLocks noChangeArrowheads="1"/>
          </p:cNvSpPr>
          <p:nvPr/>
        </p:nvSpPr>
        <p:spPr bwMode="auto">
          <a:xfrm>
            <a:off x="7112894" y="6179930"/>
            <a:ext cx="1872208" cy="423664"/>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よし、申し込もう</a:t>
            </a:r>
            <a:endParaRPr lang="en-US" altLang="ja-JP" sz="1050" dirty="0">
              <a:latin typeface="HGPｺﾞｼｯｸE" panose="020B0900000000000000" pitchFamily="50" charset="-128"/>
              <a:ea typeface="HGPｺﾞｼｯｸE" panose="020B0900000000000000" pitchFamily="50" charset="-128"/>
            </a:endParaRPr>
          </a:p>
        </p:txBody>
      </p:sp>
      <p:sp>
        <p:nvSpPr>
          <p:cNvPr id="25" name="正方形/長方形 24">
            <a:extLst>
              <a:ext uri="{FF2B5EF4-FFF2-40B4-BE49-F238E27FC236}">
                <a16:creationId xmlns:a16="http://schemas.microsoft.com/office/drawing/2014/main" id="{DBEC5270-F1DB-4631-956B-7C8F7F836379}"/>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④　</a:t>
            </a:r>
            <a:r>
              <a:rPr lang="en-US" altLang="ja-JP" sz="2400" dirty="0">
                <a:latin typeface="HGP創英角ｺﾞｼｯｸUB" panose="020B0900000000000000" pitchFamily="50" charset="-128"/>
                <a:ea typeface="HGP創英角ｺﾞｼｯｸUB" panose="020B0900000000000000" pitchFamily="50" charset="-128"/>
              </a:rPr>
              <a:t>PROMOTION</a:t>
            </a:r>
          </a:p>
        </p:txBody>
      </p:sp>
    </p:spTree>
    <p:extLst>
      <p:ext uri="{BB962C8B-B14F-4D97-AF65-F5344CB8AC3E}">
        <p14:creationId xmlns:p14="http://schemas.microsoft.com/office/powerpoint/2010/main" val="27654370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16</a:t>
            </a:fld>
            <a:endParaRPr lang="en-US" altLang="ja-JP" dirty="0"/>
          </a:p>
        </p:txBody>
      </p:sp>
      <p:sp>
        <p:nvSpPr>
          <p:cNvPr id="5" name="正方形/長方形 4">
            <a:extLst>
              <a:ext uri="{FF2B5EF4-FFF2-40B4-BE49-F238E27FC236}">
                <a16:creationId xmlns:a16="http://schemas.microsoft.com/office/drawing/2014/main" id="{E96DA93C-30F0-4FF4-B791-C07F41A5AEAA}"/>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④　</a:t>
            </a:r>
            <a:r>
              <a:rPr lang="en-US" altLang="ja-JP" sz="2400" dirty="0">
                <a:latin typeface="HGP創英角ｺﾞｼｯｸUB" panose="020B0900000000000000" pitchFamily="50" charset="-128"/>
                <a:ea typeface="HGP創英角ｺﾞｼｯｸUB" panose="020B0900000000000000" pitchFamily="50" charset="-128"/>
              </a:rPr>
              <a:t>PROMOTION</a:t>
            </a:r>
          </a:p>
        </p:txBody>
      </p:sp>
      <p:sp>
        <p:nvSpPr>
          <p:cNvPr id="25" name="Rectangle 7">
            <a:extLst>
              <a:ext uri="{FF2B5EF4-FFF2-40B4-BE49-F238E27FC236}">
                <a16:creationId xmlns:a16="http://schemas.microsoft.com/office/drawing/2014/main" id="{99C57514-6E44-4DA7-B3C2-118491A97431}"/>
              </a:ext>
            </a:extLst>
          </p:cNvPr>
          <p:cNvSpPr>
            <a:spLocks noChangeArrowheads="1"/>
          </p:cNvSpPr>
          <p:nvPr/>
        </p:nvSpPr>
        <p:spPr bwMode="auto">
          <a:xfrm>
            <a:off x="108583" y="1268760"/>
            <a:ext cx="8926833" cy="737782"/>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２）　</a:t>
            </a:r>
            <a:r>
              <a:rPr lang="en-US" altLang="ja-JP" sz="2000" b="1" dirty="0">
                <a:latin typeface="HGP創英角ｺﾞｼｯｸUB" panose="020B0900000000000000" pitchFamily="50" charset="-128"/>
                <a:ea typeface="HGP創英角ｺﾞｼｯｸUB" panose="020B0900000000000000" pitchFamily="50" charset="-128"/>
              </a:rPr>
              <a:t>AISAS</a:t>
            </a:r>
          </a:p>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インターネットの登場により顧客の購買心理と行動にも変化が生まれました</a:t>
            </a:r>
            <a:endParaRPr lang="ja-JP" altLang="en-US" sz="2400" dirty="0">
              <a:latin typeface="HGPｺﾞｼｯｸE" panose="020B0900000000000000" pitchFamily="50" charset="-128"/>
              <a:ea typeface="HGPｺﾞｼｯｸE" panose="020B0900000000000000" pitchFamily="50" charset="-128"/>
            </a:endParaRPr>
          </a:p>
        </p:txBody>
      </p:sp>
      <p:sp>
        <p:nvSpPr>
          <p:cNvPr id="26" name="ホームベース 23">
            <a:extLst>
              <a:ext uri="{FF2B5EF4-FFF2-40B4-BE49-F238E27FC236}">
                <a16:creationId xmlns:a16="http://schemas.microsoft.com/office/drawing/2014/main" id="{B0C541B1-848C-4DAB-BB2C-0EBC08CBC93D}"/>
              </a:ext>
            </a:extLst>
          </p:cNvPr>
          <p:cNvSpPr/>
          <p:nvPr/>
        </p:nvSpPr>
        <p:spPr>
          <a:xfrm>
            <a:off x="287653" y="2105429"/>
            <a:ext cx="1440160" cy="144016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A</a:t>
            </a:r>
          </a:p>
          <a:p>
            <a:pPr algn="ctr"/>
            <a:r>
              <a:rPr lang="en-US" altLang="ja-JP" sz="1400" dirty="0"/>
              <a:t>Attention</a:t>
            </a:r>
          </a:p>
          <a:p>
            <a:pPr algn="ctr"/>
            <a:r>
              <a:rPr kumimoji="1" lang="en-US" altLang="ja-JP" sz="1400" dirty="0"/>
              <a:t>(</a:t>
            </a:r>
            <a:r>
              <a:rPr kumimoji="1" lang="ja-JP" altLang="en-US" sz="1400" dirty="0"/>
              <a:t>注意</a:t>
            </a:r>
            <a:r>
              <a:rPr kumimoji="1" lang="en-US" altLang="ja-JP" sz="1400" dirty="0"/>
              <a:t>)</a:t>
            </a:r>
            <a:endParaRPr kumimoji="1" lang="ja-JP" altLang="en-US" sz="1400" dirty="0"/>
          </a:p>
        </p:txBody>
      </p:sp>
      <p:sp>
        <p:nvSpPr>
          <p:cNvPr id="27" name="ホームベース 24">
            <a:extLst>
              <a:ext uri="{FF2B5EF4-FFF2-40B4-BE49-F238E27FC236}">
                <a16:creationId xmlns:a16="http://schemas.microsoft.com/office/drawing/2014/main" id="{C4E0F7F6-699D-45A0-A094-024BE40D04C1}"/>
              </a:ext>
            </a:extLst>
          </p:cNvPr>
          <p:cNvSpPr/>
          <p:nvPr/>
        </p:nvSpPr>
        <p:spPr>
          <a:xfrm>
            <a:off x="2015845" y="2099529"/>
            <a:ext cx="1440160" cy="144016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dirty="0"/>
              <a:t>I</a:t>
            </a:r>
          </a:p>
          <a:p>
            <a:pPr algn="ctr"/>
            <a:r>
              <a:rPr lang="en-US" altLang="ja-JP" sz="1600" dirty="0"/>
              <a:t>Interest</a:t>
            </a:r>
          </a:p>
          <a:p>
            <a:pPr algn="ctr"/>
            <a:r>
              <a:rPr kumimoji="1" lang="en-US" altLang="ja-JP" sz="1200" dirty="0"/>
              <a:t>(</a:t>
            </a:r>
            <a:r>
              <a:rPr lang="ja-JP" altLang="en-US" sz="1200" dirty="0"/>
              <a:t>興味・関心</a:t>
            </a:r>
            <a:r>
              <a:rPr kumimoji="1" lang="en-US" altLang="ja-JP" sz="1200" dirty="0"/>
              <a:t>)</a:t>
            </a:r>
            <a:endParaRPr kumimoji="1" lang="ja-JP" altLang="en-US" sz="1200" dirty="0"/>
          </a:p>
        </p:txBody>
      </p:sp>
      <p:sp>
        <p:nvSpPr>
          <p:cNvPr id="28" name="ホームベース 25">
            <a:extLst>
              <a:ext uri="{FF2B5EF4-FFF2-40B4-BE49-F238E27FC236}">
                <a16:creationId xmlns:a16="http://schemas.microsoft.com/office/drawing/2014/main" id="{5FBDC842-8CD1-44FB-92A4-26BA1635C9DA}"/>
              </a:ext>
            </a:extLst>
          </p:cNvPr>
          <p:cNvSpPr/>
          <p:nvPr/>
        </p:nvSpPr>
        <p:spPr>
          <a:xfrm>
            <a:off x="3888053" y="2133371"/>
            <a:ext cx="1440160" cy="144016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b="1" dirty="0">
                <a:solidFill>
                  <a:srgbClr val="FF0000"/>
                </a:solidFill>
              </a:rPr>
              <a:t>S</a:t>
            </a:r>
            <a:endParaRPr kumimoji="1" lang="en-US" altLang="ja-JP" b="1" dirty="0">
              <a:solidFill>
                <a:srgbClr val="FF0000"/>
              </a:solidFill>
            </a:endParaRPr>
          </a:p>
          <a:p>
            <a:pPr algn="ctr"/>
            <a:r>
              <a:rPr lang="en-US" altLang="ja-JP" sz="1600" b="1" dirty="0">
                <a:solidFill>
                  <a:srgbClr val="FF0000"/>
                </a:solidFill>
              </a:rPr>
              <a:t>Search</a:t>
            </a:r>
          </a:p>
          <a:p>
            <a:pPr algn="ctr"/>
            <a:r>
              <a:rPr lang="en-US" altLang="ja-JP" sz="1400" b="1" dirty="0">
                <a:solidFill>
                  <a:srgbClr val="FF0000"/>
                </a:solidFill>
              </a:rPr>
              <a:t>(</a:t>
            </a:r>
            <a:r>
              <a:rPr lang="ja-JP" altLang="en-US" sz="1400" b="1" dirty="0">
                <a:solidFill>
                  <a:srgbClr val="FF0000"/>
                </a:solidFill>
              </a:rPr>
              <a:t>検索</a:t>
            </a:r>
            <a:r>
              <a:rPr kumimoji="1" lang="en-US" altLang="ja-JP" sz="1400" b="1" dirty="0">
                <a:solidFill>
                  <a:srgbClr val="FF0000"/>
                </a:solidFill>
              </a:rPr>
              <a:t>)</a:t>
            </a:r>
            <a:endParaRPr kumimoji="1" lang="ja-JP" altLang="en-US" sz="1400" b="1" dirty="0">
              <a:solidFill>
                <a:srgbClr val="FF0000"/>
              </a:solidFill>
            </a:endParaRPr>
          </a:p>
        </p:txBody>
      </p:sp>
      <p:sp>
        <p:nvSpPr>
          <p:cNvPr id="29" name="ホームベース 26">
            <a:extLst>
              <a:ext uri="{FF2B5EF4-FFF2-40B4-BE49-F238E27FC236}">
                <a16:creationId xmlns:a16="http://schemas.microsoft.com/office/drawing/2014/main" id="{F8D7D489-F6A1-4FA3-ABA9-EB60F41BC7C4}"/>
              </a:ext>
            </a:extLst>
          </p:cNvPr>
          <p:cNvSpPr/>
          <p:nvPr/>
        </p:nvSpPr>
        <p:spPr>
          <a:xfrm>
            <a:off x="5760261" y="2133371"/>
            <a:ext cx="1440160" cy="144016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dirty="0"/>
              <a:t>A</a:t>
            </a:r>
            <a:endParaRPr kumimoji="1" lang="en-US" altLang="ja-JP" dirty="0"/>
          </a:p>
          <a:p>
            <a:pPr algn="ctr"/>
            <a:r>
              <a:rPr lang="en-US" altLang="ja-JP" sz="1600" dirty="0"/>
              <a:t>Action</a:t>
            </a:r>
          </a:p>
          <a:p>
            <a:pPr algn="ctr"/>
            <a:r>
              <a:rPr lang="en-US" altLang="ja-JP" sz="1400" dirty="0"/>
              <a:t>(</a:t>
            </a:r>
            <a:r>
              <a:rPr lang="ja-JP" altLang="en-US" sz="1400" dirty="0"/>
              <a:t>行動</a:t>
            </a:r>
            <a:r>
              <a:rPr kumimoji="1" lang="en-US" altLang="ja-JP" sz="1400" dirty="0"/>
              <a:t>)</a:t>
            </a:r>
            <a:endParaRPr kumimoji="1" lang="ja-JP" altLang="en-US" sz="1400" dirty="0"/>
          </a:p>
        </p:txBody>
      </p:sp>
      <p:sp>
        <p:nvSpPr>
          <p:cNvPr id="30" name="ホームベース 27">
            <a:extLst>
              <a:ext uri="{FF2B5EF4-FFF2-40B4-BE49-F238E27FC236}">
                <a16:creationId xmlns:a16="http://schemas.microsoft.com/office/drawing/2014/main" id="{583A07FF-2275-4AEC-8110-A02285F8868E}"/>
              </a:ext>
            </a:extLst>
          </p:cNvPr>
          <p:cNvSpPr/>
          <p:nvPr/>
        </p:nvSpPr>
        <p:spPr>
          <a:xfrm>
            <a:off x="7632469" y="2105429"/>
            <a:ext cx="1440160" cy="1440160"/>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b="1" dirty="0">
                <a:solidFill>
                  <a:srgbClr val="FF0000"/>
                </a:solidFill>
              </a:rPr>
              <a:t>S</a:t>
            </a:r>
            <a:endParaRPr kumimoji="1" lang="en-US" altLang="ja-JP" b="1" dirty="0">
              <a:solidFill>
                <a:srgbClr val="FF0000"/>
              </a:solidFill>
            </a:endParaRPr>
          </a:p>
          <a:p>
            <a:pPr algn="ctr"/>
            <a:r>
              <a:rPr lang="en-US" altLang="ja-JP" sz="1600" b="1" dirty="0">
                <a:solidFill>
                  <a:srgbClr val="FF0000"/>
                </a:solidFill>
              </a:rPr>
              <a:t>Share</a:t>
            </a:r>
          </a:p>
          <a:p>
            <a:pPr algn="ctr"/>
            <a:r>
              <a:rPr lang="en-US" altLang="ja-JP" sz="1400" b="1" dirty="0">
                <a:solidFill>
                  <a:srgbClr val="FF0000"/>
                </a:solidFill>
              </a:rPr>
              <a:t>(</a:t>
            </a:r>
            <a:r>
              <a:rPr lang="ja-JP" altLang="en-US" sz="1400" b="1" dirty="0">
                <a:solidFill>
                  <a:srgbClr val="FF0000"/>
                </a:solidFill>
              </a:rPr>
              <a:t>共有</a:t>
            </a:r>
            <a:r>
              <a:rPr kumimoji="1" lang="en-US" altLang="ja-JP" sz="1400" b="1" dirty="0">
                <a:solidFill>
                  <a:srgbClr val="FF0000"/>
                </a:solidFill>
              </a:rPr>
              <a:t>)</a:t>
            </a:r>
            <a:endParaRPr kumimoji="1" lang="ja-JP" altLang="en-US" sz="1400" b="1" dirty="0">
              <a:solidFill>
                <a:srgbClr val="FF0000"/>
              </a:solidFill>
            </a:endParaRPr>
          </a:p>
        </p:txBody>
      </p:sp>
      <p:sp>
        <p:nvSpPr>
          <p:cNvPr id="31" name="Rectangle 7">
            <a:extLst>
              <a:ext uri="{FF2B5EF4-FFF2-40B4-BE49-F238E27FC236}">
                <a16:creationId xmlns:a16="http://schemas.microsoft.com/office/drawing/2014/main" id="{B58E3B53-B3A7-4B9F-A51C-159DE8EA692C}"/>
              </a:ext>
            </a:extLst>
          </p:cNvPr>
          <p:cNvSpPr>
            <a:spLocks noChangeArrowheads="1"/>
          </p:cNvSpPr>
          <p:nvPr/>
        </p:nvSpPr>
        <p:spPr bwMode="auto">
          <a:xfrm>
            <a:off x="179512" y="3617596"/>
            <a:ext cx="1548301" cy="423664"/>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こんな面白そうな　　　観光地があるのか・・・</a:t>
            </a:r>
            <a:endParaRPr lang="en-US" altLang="ja-JP" sz="1050" dirty="0">
              <a:latin typeface="HGPｺﾞｼｯｸE" panose="020B0900000000000000" pitchFamily="50" charset="-128"/>
              <a:ea typeface="HGPｺﾞｼｯｸE" panose="020B0900000000000000" pitchFamily="50" charset="-128"/>
            </a:endParaRPr>
          </a:p>
        </p:txBody>
      </p:sp>
      <p:sp>
        <p:nvSpPr>
          <p:cNvPr id="32" name="Rectangle 7">
            <a:extLst>
              <a:ext uri="{FF2B5EF4-FFF2-40B4-BE49-F238E27FC236}">
                <a16:creationId xmlns:a16="http://schemas.microsoft.com/office/drawing/2014/main" id="{B52897DF-B3F1-4166-BCD6-FC7CE00653CF}"/>
              </a:ext>
            </a:extLst>
          </p:cNvPr>
          <p:cNvSpPr>
            <a:spLocks noChangeArrowheads="1"/>
          </p:cNvSpPr>
          <p:nvPr/>
        </p:nvSpPr>
        <p:spPr bwMode="auto">
          <a:xfrm>
            <a:off x="1977460" y="3617596"/>
            <a:ext cx="1682678" cy="423664"/>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子供も喜ぶかもなあ・・・</a:t>
            </a:r>
            <a:endParaRPr lang="en-US" altLang="ja-JP" sz="1050" dirty="0">
              <a:latin typeface="HGPｺﾞｼｯｸE" panose="020B0900000000000000" pitchFamily="50" charset="-128"/>
              <a:ea typeface="HGPｺﾞｼｯｸE" panose="020B0900000000000000" pitchFamily="50" charset="-128"/>
            </a:endParaRPr>
          </a:p>
        </p:txBody>
      </p:sp>
      <p:sp>
        <p:nvSpPr>
          <p:cNvPr id="33" name="Rectangle 7">
            <a:extLst>
              <a:ext uri="{FF2B5EF4-FFF2-40B4-BE49-F238E27FC236}">
                <a16:creationId xmlns:a16="http://schemas.microsoft.com/office/drawing/2014/main" id="{E4037E5A-98E2-419D-A760-D217DA0CA92C}"/>
              </a:ext>
            </a:extLst>
          </p:cNvPr>
          <p:cNvSpPr>
            <a:spLocks noChangeArrowheads="1"/>
          </p:cNvSpPr>
          <p:nvPr/>
        </p:nvSpPr>
        <p:spPr bwMode="auto">
          <a:xfrm>
            <a:off x="3816045" y="3635509"/>
            <a:ext cx="1872208" cy="61857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どのような観光地なのかな？</a:t>
            </a:r>
            <a:endParaRPr lang="en-US" altLang="ja-JP" sz="1050" dirty="0">
              <a:latin typeface="HGPｺﾞｼｯｸE" panose="020B0900000000000000" pitchFamily="50" charset="-128"/>
              <a:ea typeface="HGPｺﾞｼｯｸE" panose="020B0900000000000000" pitchFamily="50" charset="-128"/>
            </a:endParaRPr>
          </a:p>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口コミはどうか</a:t>
            </a:r>
            <a:r>
              <a:rPr lang="ja-JP" altLang="en-US" sz="1050" dirty="0" err="1">
                <a:latin typeface="HGPｺﾞｼｯｸE" panose="020B0900000000000000" pitchFamily="50" charset="-128"/>
                <a:ea typeface="HGPｺﾞｼｯｸE" panose="020B0900000000000000" pitchFamily="50" charset="-128"/>
              </a:rPr>
              <a:t>な</a:t>
            </a:r>
            <a:r>
              <a:rPr lang="ja-JP" altLang="en-US" sz="1050" dirty="0">
                <a:latin typeface="HGPｺﾞｼｯｸE" panose="020B0900000000000000" pitchFamily="50" charset="-128"/>
                <a:ea typeface="HGPｺﾞｼｯｸE" panose="020B0900000000000000" pitchFamily="50" charset="-128"/>
              </a:rPr>
              <a:t>？</a:t>
            </a:r>
            <a:endParaRPr lang="en-US" altLang="ja-JP" sz="1050" dirty="0">
              <a:latin typeface="HGPｺﾞｼｯｸE" panose="020B0900000000000000" pitchFamily="50" charset="-128"/>
              <a:ea typeface="HGPｺﾞｼｯｸE" panose="020B0900000000000000" pitchFamily="50" charset="-128"/>
            </a:endParaRPr>
          </a:p>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他の場所もあるかな？</a:t>
            </a:r>
            <a:endParaRPr lang="en-US" altLang="ja-JP" sz="1050" dirty="0">
              <a:latin typeface="HGPｺﾞｼｯｸE" panose="020B0900000000000000" pitchFamily="50" charset="-128"/>
              <a:ea typeface="HGPｺﾞｼｯｸE" panose="020B0900000000000000" pitchFamily="50" charset="-128"/>
            </a:endParaRPr>
          </a:p>
        </p:txBody>
      </p:sp>
      <p:sp>
        <p:nvSpPr>
          <p:cNvPr id="34" name="Rectangle 7">
            <a:extLst>
              <a:ext uri="{FF2B5EF4-FFF2-40B4-BE49-F238E27FC236}">
                <a16:creationId xmlns:a16="http://schemas.microsoft.com/office/drawing/2014/main" id="{7949339B-F1DC-45C1-9C82-7082DD1D7A99}"/>
              </a:ext>
            </a:extLst>
          </p:cNvPr>
          <p:cNvSpPr>
            <a:spLocks noChangeArrowheads="1"/>
          </p:cNvSpPr>
          <p:nvPr/>
        </p:nvSpPr>
        <p:spPr bwMode="auto">
          <a:xfrm>
            <a:off x="5748370" y="3635509"/>
            <a:ext cx="1872208" cy="423664"/>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よし、申し込もう</a:t>
            </a:r>
            <a:endParaRPr lang="en-US" altLang="ja-JP" sz="1050" dirty="0">
              <a:latin typeface="HGPｺﾞｼｯｸE" panose="020B0900000000000000" pitchFamily="50" charset="-128"/>
              <a:ea typeface="HGPｺﾞｼｯｸE" panose="020B0900000000000000" pitchFamily="50" charset="-128"/>
            </a:endParaRPr>
          </a:p>
        </p:txBody>
      </p:sp>
      <p:sp>
        <p:nvSpPr>
          <p:cNvPr id="35" name="Rectangle 7">
            <a:extLst>
              <a:ext uri="{FF2B5EF4-FFF2-40B4-BE49-F238E27FC236}">
                <a16:creationId xmlns:a16="http://schemas.microsoft.com/office/drawing/2014/main" id="{5CC8C356-1F74-436D-9E72-4E0F063028D4}"/>
              </a:ext>
            </a:extLst>
          </p:cNvPr>
          <p:cNvSpPr>
            <a:spLocks noChangeArrowheads="1"/>
          </p:cNvSpPr>
          <p:nvPr/>
        </p:nvSpPr>
        <p:spPr bwMode="auto">
          <a:xfrm>
            <a:off x="7433386" y="3635509"/>
            <a:ext cx="1648186" cy="618574"/>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この写真は</a:t>
            </a:r>
            <a:r>
              <a:rPr lang="en-US" altLang="ja-JP" sz="1050" dirty="0">
                <a:latin typeface="HGPｺﾞｼｯｸE" panose="020B0900000000000000" pitchFamily="50" charset="-128"/>
                <a:ea typeface="HGPｺﾞｼｯｸE" panose="020B0900000000000000" pitchFamily="50" charset="-128"/>
              </a:rPr>
              <a:t>SNS</a:t>
            </a:r>
            <a:r>
              <a:rPr lang="ja-JP" altLang="en-US" sz="1050" dirty="0">
                <a:latin typeface="HGPｺﾞｼｯｸE" panose="020B0900000000000000" pitchFamily="50" charset="-128"/>
                <a:ea typeface="HGPｺﾞｼｯｸE" panose="020B0900000000000000" pitchFamily="50" charset="-128"/>
              </a:rPr>
              <a:t>に載せよう</a:t>
            </a:r>
            <a:endParaRPr lang="en-US" altLang="ja-JP" sz="1050" dirty="0">
              <a:latin typeface="HGPｺﾞｼｯｸE" panose="020B0900000000000000" pitchFamily="50" charset="-128"/>
              <a:ea typeface="HGPｺﾞｼｯｸE" panose="020B0900000000000000" pitchFamily="50" charset="-128"/>
            </a:endParaRPr>
          </a:p>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いい所だったから口コミを</a:t>
            </a:r>
            <a:endParaRPr lang="en-US" altLang="ja-JP" sz="1050" dirty="0">
              <a:latin typeface="HGPｺﾞｼｯｸE" panose="020B0900000000000000" pitchFamily="50" charset="-128"/>
              <a:ea typeface="HGPｺﾞｼｯｸE" panose="020B0900000000000000" pitchFamily="50" charset="-128"/>
            </a:endParaRPr>
          </a:p>
          <a:p>
            <a:pPr indent="-342900" algn="l">
              <a:lnSpc>
                <a:spcPct val="90000"/>
              </a:lnSpc>
              <a:spcBef>
                <a:spcPct val="20000"/>
              </a:spcBef>
            </a:pPr>
            <a:r>
              <a:rPr lang="ja-JP" altLang="en-US" sz="1050" dirty="0">
                <a:latin typeface="HGPｺﾞｼｯｸE" panose="020B0900000000000000" pitchFamily="50" charset="-128"/>
                <a:ea typeface="HGPｺﾞｼｯｸE" panose="020B0900000000000000" pitchFamily="50" charset="-128"/>
              </a:rPr>
              <a:t>投稿しよう・・・</a:t>
            </a:r>
            <a:endParaRPr lang="en-US" altLang="ja-JP" sz="1050" dirty="0">
              <a:latin typeface="HGPｺﾞｼｯｸE" panose="020B0900000000000000" pitchFamily="50" charset="-128"/>
              <a:ea typeface="HGPｺﾞｼｯｸE" panose="020B0900000000000000" pitchFamily="50" charset="-128"/>
            </a:endParaRPr>
          </a:p>
        </p:txBody>
      </p:sp>
      <p:sp>
        <p:nvSpPr>
          <p:cNvPr id="36" name="Rectangle 7">
            <a:extLst>
              <a:ext uri="{FF2B5EF4-FFF2-40B4-BE49-F238E27FC236}">
                <a16:creationId xmlns:a16="http://schemas.microsoft.com/office/drawing/2014/main" id="{7B3EEA1B-62E5-422E-A6ED-DA91CDCEB59C}"/>
              </a:ext>
            </a:extLst>
          </p:cNvPr>
          <p:cNvSpPr>
            <a:spLocks noChangeArrowheads="1"/>
          </p:cNvSpPr>
          <p:nvPr/>
        </p:nvSpPr>
        <p:spPr bwMode="auto">
          <a:xfrm>
            <a:off x="-36512" y="4203525"/>
            <a:ext cx="2735800" cy="411201"/>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nSpc>
                <a:spcPct val="90000"/>
              </a:lnSpc>
              <a:spcBef>
                <a:spcPct val="20000"/>
              </a:spcBef>
            </a:pPr>
            <a:r>
              <a:rPr lang="ja-JP" altLang="en-US" sz="1600" dirty="0">
                <a:latin typeface="HGPｺﾞｼｯｸE" panose="020B0900000000000000" pitchFamily="50" charset="-128"/>
                <a:ea typeface="HGPｺﾞｼｯｸE" panose="020B0900000000000000" pitchFamily="50" charset="-128"/>
              </a:rPr>
              <a:t>◆プロモーションミックス例</a:t>
            </a:r>
            <a:endParaRPr lang="en-US" altLang="ja-JP" sz="1600" dirty="0">
              <a:latin typeface="HGPｺﾞｼｯｸE" panose="020B0900000000000000" pitchFamily="50" charset="-128"/>
              <a:ea typeface="HGPｺﾞｼｯｸE" panose="020B0900000000000000" pitchFamily="50" charset="-128"/>
            </a:endParaRPr>
          </a:p>
        </p:txBody>
      </p:sp>
      <p:sp>
        <p:nvSpPr>
          <p:cNvPr id="42" name="Rectangle 7">
            <a:extLst>
              <a:ext uri="{FF2B5EF4-FFF2-40B4-BE49-F238E27FC236}">
                <a16:creationId xmlns:a16="http://schemas.microsoft.com/office/drawing/2014/main" id="{A54E354A-15FF-4D37-917C-9C3E29172B0D}"/>
              </a:ext>
            </a:extLst>
          </p:cNvPr>
          <p:cNvSpPr>
            <a:spLocks noChangeArrowheads="1"/>
          </p:cNvSpPr>
          <p:nvPr/>
        </p:nvSpPr>
        <p:spPr bwMode="auto">
          <a:xfrm>
            <a:off x="70620" y="5883050"/>
            <a:ext cx="9002010" cy="666943"/>
          </a:xfrm>
          <a:prstGeom prst="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000" b="1" dirty="0">
                <a:solidFill>
                  <a:schemeClr val="lt1"/>
                </a:solidFill>
                <a:latin typeface="HGPｺﾞｼｯｸE" panose="020B0900000000000000" pitchFamily="50" charset="-128"/>
                <a:ea typeface="HGPｺﾞｼｯｸE" panose="020B0900000000000000" pitchFamily="50" charset="-128"/>
              </a:rPr>
              <a:t>顧客の購買心理・行動の各フェーズによって取るべき</a:t>
            </a:r>
            <a:endParaRPr lang="en-US" altLang="ja-JP" sz="2000" b="1" dirty="0">
              <a:solidFill>
                <a:schemeClr val="lt1"/>
              </a:solidFill>
              <a:latin typeface="HGPｺﾞｼｯｸE" panose="020B0900000000000000" pitchFamily="50" charset="-128"/>
              <a:ea typeface="HGPｺﾞｼｯｸE" panose="020B0900000000000000" pitchFamily="50" charset="-128"/>
            </a:endParaRPr>
          </a:p>
          <a:p>
            <a:pPr algn="ctr"/>
            <a:r>
              <a:rPr lang="ja-JP" altLang="en-US" sz="2000" b="1" dirty="0">
                <a:solidFill>
                  <a:schemeClr val="lt1"/>
                </a:solidFill>
                <a:latin typeface="HGPｺﾞｼｯｸE" panose="020B0900000000000000" pitchFamily="50" charset="-128"/>
                <a:ea typeface="HGPｺﾞｼｯｸE" panose="020B0900000000000000" pitchFamily="50" charset="-128"/>
              </a:rPr>
              <a:t>プロモーションの施策は異なってきます</a:t>
            </a:r>
            <a:endParaRPr lang="en-US" altLang="ja-JP" sz="2000" b="1" dirty="0">
              <a:solidFill>
                <a:schemeClr val="lt1"/>
              </a:solidFill>
              <a:latin typeface="HGPｺﾞｼｯｸE" panose="020B0900000000000000" pitchFamily="50" charset="-128"/>
              <a:ea typeface="HGPｺﾞｼｯｸE" panose="020B0900000000000000" pitchFamily="50" charset="-128"/>
            </a:endParaRPr>
          </a:p>
        </p:txBody>
      </p:sp>
      <p:sp>
        <p:nvSpPr>
          <p:cNvPr id="23" name="円/楕円 6">
            <a:extLst>
              <a:ext uri="{FF2B5EF4-FFF2-40B4-BE49-F238E27FC236}">
                <a16:creationId xmlns:a16="http://schemas.microsoft.com/office/drawing/2014/main" id="{2F8E8F38-D8C2-4D4C-B08E-7784B213ACAF}"/>
              </a:ext>
            </a:extLst>
          </p:cNvPr>
          <p:cNvSpPr/>
          <p:nvPr/>
        </p:nvSpPr>
        <p:spPr>
          <a:xfrm>
            <a:off x="28029" y="4587279"/>
            <a:ext cx="1535654" cy="1016734"/>
          </a:xfrm>
          <a:prstGeom prst="ellipse">
            <a:avLst/>
          </a:prstGeom>
          <a:ln w="38100">
            <a:solidFill>
              <a:srgbClr val="6600FF">
                <a:alpha val="6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en-US" altLang="ja-JP" sz="2400" b="1" dirty="0">
                <a:latin typeface="HGPｺﾞｼｯｸE" panose="020B0900000000000000" pitchFamily="50" charset="-128"/>
                <a:ea typeface="HGPｺﾞｼｯｸE" panose="020B0900000000000000" pitchFamily="50" charset="-128"/>
              </a:rPr>
              <a:t>PR</a:t>
            </a:r>
          </a:p>
          <a:p>
            <a:r>
              <a:rPr lang="ja-JP" altLang="en-US" sz="1200" b="1" dirty="0">
                <a:latin typeface="HGPｺﾞｼｯｸE" panose="020B0900000000000000" pitchFamily="50" charset="-128"/>
                <a:ea typeface="HGPｺﾞｼｯｸE" panose="020B0900000000000000" pitchFamily="50" charset="-128"/>
              </a:rPr>
              <a:t>（プレスリリース）</a:t>
            </a:r>
            <a:endParaRPr kumimoji="1" lang="ja-JP" altLang="en-US" sz="1200" b="1" dirty="0">
              <a:latin typeface="HGPｺﾞｼｯｸE" panose="020B0900000000000000" pitchFamily="50" charset="-128"/>
              <a:ea typeface="HGPｺﾞｼｯｸE" panose="020B0900000000000000" pitchFamily="50" charset="-128"/>
            </a:endParaRPr>
          </a:p>
        </p:txBody>
      </p:sp>
      <p:sp>
        <p:nvSpPr>
          <p:cNvPr id="24" name="円/楕円 6">
            <a:extLst>
              <a:ext uri="{FF2B5EF4-FFF2-40B4-BE49-F238E27FC236}">
                <a16:creationId xmlns:a16="http://schemas.microsoft.com/office/drawing/2014/main" id="{09236FF0-BF6F-4D67-BC03-FC830791D1E1}"/>
              </a:ext>
            </a:extLst>
          </p:cNvPr>
          <p:cNvSpPr/>
          <p:nvPr/>
        </p:nvSpPr>
        <p:spPr>
          <a:xfrm>
            <a:off x="1568196" y="4587279"/>
            <a:ext cx="1535654" cy="1016734"/>
          </a:xfrm>
          <a:prstGeom prst="ellipse">
            <a:avLst/>
          </a:prstGeom>
          <a:ln w="38100">
            <a:solidFill>
              <a:srgbClr val="6600FF">
                <a:alpha val="6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1100" b="1" dirty="0">
                <a:latin typeface="HGPｺﾞｼｯｸE" panose="020B0900000000000000" pitchFamily="50" charset="-128"/>
                <a:ea typeface="HGPｺﾞｼｯｸE" panose="020B0900000000000000" pitchFamily="50" charset="-128"/>
              </a:rPr>
              <a:t>WEB</a:t>
            </a:r>
          </a:p>
          <a:p>
            <a:pPr algn="ctr"/>
            <a:r>
              <a:rPr lang="ja-JP" altLang="en-US" sz="1100" b="1" dirty="0">
                <a:latin typeface="HGPｺﾞｼｯｸE" panose="020B0900000000000000" pitchFamily="50" charset="-128"/>
                <a:ea typeface="HGPｺﾞｼｯｸE" panose="020B0900000000000000" pitchFamily="50" charset="-128"/>
              </a:rPr>
              <a:t>プロモーション</a:t>
            </a:r>
            <a:endParaRPr lang="en-US" altLang="ja-JP" sz="1100" b="1" dirty="0">
              <a:latin typeface="HGPｺﾞｼｯｸE" panose="020B0900000000000000" pitchFamily="50" charset="-128"/>
              <a:ea typeface="HGPｺﾞｼｯｸE" panose="020B0900000000000000" pitchFamily="50" charset="-128"/>
            </a:endParaRPr>
          </a:p>
          <a:p>
            <a:pPr algn="ctr"/>
            <a:r>
              <a:rPr lang="ja-JP" altLang="en-US" sz="1100" b="1" dirty="0">
                <a:latin typeface="HGPｺﾞｼｯｸE" panose="020B0900000000000000" pitchFamily="50" charset="-128"/>
                <a:ea typeface="HGPｺﾞｼｯｸE" panose="020B0900000000000000" pitchFamily="50" charset="-128"/>
              </a:rPr>
              <a:t>（動画／</a:t>
            </a:r>
            <a:r>
              <a:rPr lang="en-US" altLang="ja-JP" sz="1100" b="1" dirty="0">
                <a:latin typeface="HGPｺﾞｼｯｸE" panose="020B0900000000000000" pitchFamily="50" charset="-128"/>
                <a:ea typeface="HGPｺﾞｼｯｸE" panose="020B0900000000000000" pitchFamily="50" charset="-128"/>
              </a:rPr>
              <a:t>SNS</a:t>
            </a:r>
            <a:r>
              <a:rPr lang="ja-JP" altLang="en-US" sz="1100" b="1" dirty="0">
                <a:latin typeface="HGPｺﾞｼｯｸE" panose="020B0900000000000000" pitchFamily="50" charset="-128"/>
                <a:ea typeface="HGPｺﾞｼｯｸE" panose="020B0900000000000000" pitchFamily="50" charset="-128"/>
              </a:rPr>
              <a:t>／　リスティング）</a:t>
            </a:r>
            <a:endParaRPr kumimoji="1" lang="ja-JP" altLang="en-US" sz="1100" b="1" dirty="0">
              <a:latin typeface="HGPｺﾞｼｯｸE" panose="020B0900000000000000" pitchFamily="50" charset="-128"/>
              <a:ea typeface="HGPｺﾞｼｯｸE" panose="020B0900000000000000" pitchFamily="50" charset="-128"/>
            </a:endParaRPr>
          </a:p>
        </p:txBody>
      </p:sp>
      <p:sp>
        <p:nvSpPr>
          <p:cNvPr id="43" name="円/楕円 6">
            <a:extLst>
              <a:ext uri="{FF2B5EF4-FFF2-40B4-BE49-F238E27FC236}">
                <a16:creationId xmlns:a16="http://schemas.microsoft.com/office/drawing/2014/main" id="{3A8D827F-E906-469B-B84B-1DCC5E1645D3}"/>
              </a:ext>
            </a:extLst>
          </p:cNvPr>
          <p:cNvSpPr/>
          <p:nvPr/>
        </p:nvSpPr>
        <p:spPr>
          <a:xfrm>
            <a:off x="3094118" y="4589166"/>
            <a:ext cx="1535654" cy="1016734"/>
          </a:xfrm>
          <a:prstGeom prst="ellipse">
            <a:avLst/>
          </a:prstGeom>
          <a:ln w="38100">
            <a:solidFill>
              <a:srgbClr val="6600FF">
                <a:alpha val="6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2000" b="1" dirty="0">
                <a:latin typeface="HGPｺﾞｼｯｸE" panose="020B0900000000000000" pitchFamily="50" charset="-128"/>
                <a:ea typeface="HGPｺﾞｼｯｸE" panose="020B0900000000000000" pitchFamily="50" charset="-128"/>
              </a:rPr>
              <a:t>CM</a:t>
            </a:r>
            <a:r>
              <a:rPr lang="ja-JP" altLang="en-US" sz="2000" b="1" dirty="0">
                <a:latin typeface="HGPｺﾞｼｯｸE" panose="020B0900000000000000" pitchFamily="50" charset="-128"/>
                <a:ea typeface="HGPｺﾞｼｯｸE" panose="020B0900000000000000" pitchFamily="50" charset="-128"/>
              </a:rPr>
              <a:t>・</a:t>
            </a:r>
            <a:endParaRPr lang="en-US" altLang="ja-JP" sz="2000" b="1" dirty="0">
              <a:latin typeface="HGPｺﾞｼｯｸE" panose="020B0900000000000000" pitchFamily="50" charset="-128"/>
              <a:ea typeface="HGPｺﾞｼｯｸE" panose="020B0900000000000000" pitchFamily="50" charset="-128"/>
            </a:endParaRPr>
          </a:p>
          <a:p>
            <a:pPr algn="ctr"/>
            <a:r>
              <a:rPr lang="ja-JP" altLang="en-US" sz="2000" b="1" dirty="0">
                <a:latin typeface="HGPｺﾞｼｯｸE" panose="020B0900000000000000" pitchFamily="50" charset="-128"/>
                <a:ea typeface="HGPｺﾞｼｯｸE" panose="020B0900000000000000" pitchFamily="50" charset="-128"/>
              </a:rPr>
              <a:t>広告</a:t>
            </a:r>
            <a:endParaRPr lang="en-US" altLang="ja-JP" sz="2000" b="1" dirty="0">
              <a:latin typeface="HGPｺﾞｼｯｸE" panose="020B0900000000000000" pitchFamily="50" charset="-128"/>
              <a:ea typeface="HGPｺﾞｼｯｸE" panose="020B0900000000000000" pitchFamily="50" charset="-128"/>
            </a:endParaRPr>
          </a:p>
        </p:txBody>
      </p:sp>
      <p:sp>
        <p:nvSpPr>
          <p:cNvPr id="44" name="円/楕円 6">
            <a:extLst>
              <a:ext uri="{FF2B5EF4-FFF2-40B4-BE49-F238E27FC236}">
                <a16:creationId xmlns:a16="http://schemas.microsoft.com/office/drawing/2014/main" id="{DC8BD360-87A0-40FA-B177-F0E6925B2CB3}"/>
              </a:ext>
            </a:extLst>
          </p:cNvPr>
          <p:cNvSpPr/>
          <p:nvPr/>
        </p:nvSpPr>
        <p:spPr>
          <a:xfrm>
            <a:off x="4647518" y="4581128"/>
            <a:ext cx="1535654" cy="1016734"/>
          </a:xfrm>
          <a:prstGeom prst="ellipse">
            <a:avLst/>
          </a:prstGeom>
          <a:ln w="38100">
            <a:solidFill>
              <a:srgbClr val="6600FF">
                <a:alpha val="6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1500" b="1" dirty="0">
                <a:latin typeface="HGPｺﾞｼｯｸE" panose="020B0900000000000000" pitchFamily="50" charset="-128"/>
                <a:ea typeface="HGPｺﾞｼｯｸE" panose="020B0900000000000000" pitchFamily="50" charset="-128"/>
              </a:rPr>
              <a:t>キャン</a:t>
            </a:r>
            <a:endParaRPr lang="en-US" altLang="ja-JP" sz="1500" b="1" dirty="0">
              <a:latin typeface="HGPｺﾞｼｯｸE" panose="020B0900000000000000" pitchFamily="50" charset="-128"/>
              <a:ea typeface="HGPｺﾞｼｯｸE" panose="020B0900000000000000" pitchFamily="50" charset="-128"/>
            </a:endParaRPr>
          </a:p>
          <a:p>
            <a:pPr algn="ctr"/>
            <a:r>
              <a:rPr lang="ja-JP" altLang="en-US" sz="1500" b="1" dirty="0">
                <a:latin typeface="HGPｺﾞｼｯｸE" panose="020B0900000000000000" pitchFamily="50" charset="-128"/>
                <a:ea typeface="HGPｺﾞｼｯｸE" panose="020B0900000000000000" pitchFamily="50" charset="-128"/>
              </a:rPr>
              <a:t>ペーン</a:t>
            </a:r>
          </a:p>
        </p:txBody>
      </p:sp>
      <p:sp>
        <p:nvSpPr>
          <p:cNvPr id="45" name="円/楕円 6">
            <a:extLst>
              <a:ext uri="{FF2B5EF4-FFF2-40B4-BE49-F238E27FC236}">
                <a16:creationId xmlns:a16="http://schemas.microsoft.com/office/drawing/2014/main" id="{678A9671-A4B8-494A-8983-D74D03D0C2AA}"/>
              </a:ext>
            </a:extLst>
          </p:cNvPr>
          <p:cNvSpPr/>
          <p:nvPr/>
        </p:nvSpPr>
        <p:spPr>
          <a:xfrm>
            <a:off x="6183172" y="4581128"/>
            <a:ext cx="1535654" cy="1016734"/>
          </a:xfrm>
          <a:prstGeom prst="ellipse">
            <a:avLst/>
          </a:prstGeom>
          <a:ln w="38100">
            <a:solidFill>
              <a:srgbClr val="6600FF">
                <a:alpha val="6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1500" b="1" dirty="0">
                <a:latin typeface="HGPｺﾞｼｯｸE" panose="020B0900000000000000" pitchFamily="50" charset="-128"/>
                <a:ea typeface="HGPｺﾞｼｯｸE" panose="020B0900000000000000" pitchFamily="50" charset="-128"/>
              </a:rPr>
              <a:t>キャラバン</a:t>
            </a:r>
          </a:p>
        </p:txBody>
      </p:sp>
      <p:sp>
        <p:nvSpPr>
          <p:cNvPr id="46" name="円/楕円 6">
            <a:extLst>
              <a:ext uri="{FF2B5EF4-FFF2-40B4-BE49-F238E27FC236}">
                <a16:creationId xmlns:a16="http://schemas.microsoft.com/office/drawing/2014/main" id="{C8130F4E-9A17-44B8-B7DC-857538C0EE41}"/>
              </a:ext>
            </a:extLst>
          </p:cNvPr>
          <p:cNvSpPr/>
          <p:nvPr/>
        </p:nvSpPr>
        <p:spPr>
          <a:xfrm>
            <a:off x="7713607" y="4589166"/>
            <a:ext cx="1410264" cy="1016734"/>
          </a:xfrm>
          <a:prstGeom prst="ellipse">
            <a:avLst/>
          </a:prstGeom>
          <a:ln w="38100">
            <a:solidFill>
              <a:srgbClr val="6600FF">
                <a:alpha val="60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1500" b="1" dirty="0">
                <a:latin typeface="HGPｺﾞｼｯｸE" panose="020B0900000000000000" pitchFamily="50" charset="-128"/>
                <a:ea typeface="HGPｺﾞｼｯｸE" panose="020B0900000000000000" pitchFamily="50" charset="-128"/>
              </a:rPr>
              <a:t>旅行博</a:t>
            </a:r>
            <a:endParaRPr lang="en-US" altLang="ja-JP" sz="1500" b="1" dirty="0">
              <a:latin typeface="HGPｺﾞｼｯｸE" panose="020B0900000000000000" pitchFamily="50" charset="-128"/>
              <a:ea typeface="HGPｺﾞｼｯｸE" panose="020B0900000000000000" pitchFamily="50" charset="-128"/>
            </a:endParaRPr>
          </a:p>
          <a:p>
            <a:pPr algn="ctr"/>
            <a:r>
              <a:rPr lang="ja-JP" altLang="en-US" sz="1500" b="1" dirty="0">
                <a:latin typeface="HGPｺﾞｼｯｸE" panose="020B0900000000000000" pitchFamily="50" charset="-128"/>
                <a:ea typeface="HGPｺﾞｼｯｸE" panose="020B0900000000000000" pitchFamily="50" charset="-128"/>
              </a:rPr>
              <a:t>商談会</a:t>
            </a:r>
          </a:p>
        </p:txBody>
      </p:sp>
    </p:spTree>
    <p:extLst>
      <p:ext uri="{BB962C8B-B14F-4D97-AF65-F5344CB8AC3E}">
        <p14:creationId xmlns:p14="http://schemas.microsoft.com/office/powerpoint/2010/main" val="13200118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まとめ</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34926" y="1384039"/>
            <a:ext cx="9001570" cy="1828937"/>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講義を受けた中で最も印象に残っていたこと、自らの業務に活用できると思ったことを３つ書き出してみましょう！</a:t>
            </a:r>
            <a:endParaRPr lang="en-US" altLang="ja-JP" sz="2800" dirty="0">
              <a:latin typeface="HGP創英角ｺﾞｼｯｸUB" panose="020B0900000000000000" pitchFamily="50" charset="-128"/>
              <a:ea typeface="HGP創英角ｺﾞｼｯｸUB" panose="020B0900000000000000" pitchFamily="50" charset="-128"/>
            </a:endParaRPr>
          </a:p>
        </p:txBody>
      </p:sp>
      <p:sp>
        <p:nvSpPr>
          <p:cNvPr id="11" name="正方形/長方形 10">
            <a:extLst>
              <a:ext uri="{FF2B5EF4-FFF2-40B4-BE49-F238E27FC236}">
                <a16:creationId xmlns:a16="http://schemas.microsoft.com/office/drawing/2014/main" id="{0D902AD3-640C-4454-B765-F900A83BD89D}"/>
              </a:ext>
            </a:extLst>
          </p:cNvPr>
          <p:cNvSpPr/>
          <p:nvPr/>
        </p:nvSpPr>
        <p:spPr>
          <a:xfrm>
            <a:off x="156996" y="3212976"/>
            <a:ext cx="8735484" cy="33480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8BDCE87E-BA89-4369-A422-29D8A493D470}"/>
              </a:ext>
            </a:extLst>
          </p:cNvPr>
          <p:cNvSpPr>
            <a:spLocks noGrp="1"/>
          </p:cNvSpPr>
          <p:nvPr>
            <p:ph type="sldNum" sz="quarter" idx="12"/>
          </p:nvPr>
        </p:nvSpPr>
        <p:spPr/>
        <p:txBody>
          <a:bodyPr/>
          <a:lstStyle/>
          <a:p>
            <a:pPr>
              <a:defRPr/>
            </a:pPr>
            <a:fld id="{22179739-F4A8-44EB-8B8E-F3F060272835}" type="slidenum">
              <a:rPr lang="ja-JP" altLang="en-US" smtClean="0"/>
              <a:pPr>
                <a:defRPr/>
              </a:pPr>
              <a:t>17</a:t>
            </a:fld>
            <a:endParaRPr lang="ja-JP" altLang="en-US"/>
          </a:p>
        </p:txBody>
      </p:sp>
    </p:spTree>
    <p:extLst>
      <p:ext uri="{BB962C8B-B14F-4D97-AF65-F5344CB8AC3E}">
        <p14:creationId xmlns:p14="http://schemas.microsoft.com/office/powerpoint/2010/main" val="5878717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18</a:t>
            </a:fld>
            <a:endParaRPr lang="en-US" altLang="ja-JP" dirty="0"/>
          </a:p>
        </p:txBody>
      </p:sp>
      <p:sp>
        <p:nvSpPr>
          <p:cNvPr id="5" name="正方形/長方形 4">
            <a:extLst>
              <a:ext uri="{FF2B5EF4-FFF2-40B4-BE49-F238E27FC236}">
                <a16:creationId xmlns:a16="http://schemas.microsoft.com/office/drawing/2014/main" id="{9D223E05-D76C-4701-BCD3-3C26AE2DBB5C}"/>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latin typeface="Meiryo UI" pitchFamily="50" charset="-128"/>
                <a:ea typeface="Meiryo UI" pitchFamily="50" charset="-128"/>
                <a:cs typeface="Meiryo UI" pitchFamily="50" charset="-128"/>
              </a:rPr>
              <a:t>ターゲット、マーケティングミックスの設定方法</a:t>
            </a:r>
          </a:p>
        </p:txBody>
      </p:sp>
    </p:spTree>
    <p:extLst>
      <p:ext uri="{BB962C8B-B14F-4D97-AF65-F5344CB8AC3E}">
        <p14:creationId xmlns:p14="http://schemas.microsoft.com/office/powerpoint/2010/main" val="2152099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492F3D8E-EA51-4937-8A55-507972371DB5}"/>
              </a:ext>
            </a:extLst>
          </p:cNvPr>
          <p:cNvSpPr>
            <a:spLocks noGrp="1"/>
          </p:cNvSpPr>
          <p:nvPr>
            <p:ph type="sldNum" sz="quarter" idx="12"/>
          </p:nvPr>
        </p:nvSpPr>
        <p:spPr/>
        <p:txBody>
          <a:bodyPr/>
          <a:lstStyle/>
          <a:p>
            <a:pPr>
              <a:defRPr/>
            </a:pPr>
            <a:fld id="{22179739-F4A8-44EB-8B8E-F3F060272835}" type="slidenum">
              <a:rPr lang="ja-JP" altLang="en-US" smtClean="0"/>
              <a:pPr>
                <a:defRPr/>
              </a:pPr>
              <a:t>1</a:t>
            </a:fld>
            <a:endParaRPr lang="ja-JP" altLang="en-US"/>
          </a:p>
        </p:txBody>
      </p:sp>
      <p:sp>
        <p:nvSpPr>
          <p:cNvPr id="7" name="Rectangle 5">
            <a:extLst>
              <a:ext uri="{FF2B5EF4-FFF2-40B4-BE49-F238E27FC236}">
                <a16:creationId xmlns:a16="http://schemas.microsoft.com/office/drawing/2014/main" id="{C41280AF-01EB-4FC8-8CEE-3E49727CF532}"/>
              </a:ext>
            </a:extLst>
          </p:cNvPr>
          <p:cNvSpPr txBox="1">
            <a:spLocks noChangeArrowheads="1"/>
          </p:cNvSpPr>
          <p:nvPr/>
        </p:nvSpPr>
        <p:spPr bwMode="auto">
          <a:xfrm>
            <a:off x="323528" y="1484784"/>
            <a:ext cx="8642350"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algn="dist" eaLnBrk="1" hangingPunct="1"/>
            <a:r>
              <a:rPr lang="ja-JP" altLang="en-US" sz="2000" b="1" kern="0" dirty="0">
                <a:latin typeface="Meiryo UI" pitchFamily="50" charset="-128"/>
                <a:ea typeface="Meiryo UI" pitchFamily="50" charset="-128"/>
              </a:rPr>
              <a:t>１．既存データからターゲットセグメンテーションを導き出し</a:t>
            </a:r>
            <a:endParaRPr lang="en-US" altLang="ja-JP" sz="2000" b="1" kern="0" dirty="0">
              <a:latin typeface="Meiryo UI" pitchFamily="50" charset="-128"/>
              <a:ea typeface="Meiryo UI" pitchFamily="50" charset="-128"/>
            </a:endParaRPr>
          </a:p>
          <a:p>
            <a:pPr algn="dist" eaLnBrk="1" hangingPunct="1"/>
            <a:r>
              <a:rPr lang="ja-JP" altLang="en-US" sz="2000" b="1" kern="0" dirty="0">
                <a:latin typeface="Meiryo UI" pitchFamily="50" charset="-128"/>
                <a:ea typeface="Meiryo UI" pitchFamily="50" charset="-128"/>
              </a:rPr>
              <a:t>      マーケティングミックスを設定する・・・・・・・・・・・・・・・・・・・・・・・・・・Ｐ</a:t>
            </a:r>
            <a:r>
              <a:rPr lang="en-US" altLang="ja-JP" sz="2000" b="1" kern="0" dirty="0">
                <a:latin typeface="Meiryo UI" pitchFamily="50" charset="-128"/>
                <a:ea typeface="Meiryo UI" pitchFamily="50" charset="-128"/>
              </a:rPr>
              <a:t>2</a:t>
            </a:r>
          </a:p>
          <a:p>
            <a:pPr algn="dist" eaLnBrk="1" hangingPunct="1"/>
            <a:endParaRPr lang="en-US" altLang="ja-JP" sz="2000" b="1" kern="0" dirty="0">
              <a:latin typeface="Meiryo UI" pitchFamily="50" charset="-128"/>
              <a:ea typeface="Meiryo UI" pitchFamily="50" charset="-128"/>
            </a:endParaRPr>
          </a:p>
          <a:p>
            <a:pPr algn="dist" eaLnBrk="1" hangingPunct="1"/>
            <a:endParaRPr lang="en-US" altLang="ja-JP" sz="2000" b="1" kern="0" dirty="0">
              <a:latin typeface="Meiryo UI" pitchFamily="50" charset="-128"/>
              <a:ea typeface="Meiryo UI" pitchFamily="50" charset="-128"/>
            </a:endParaRPr>
          </a:p>
          <a:p>
            <a:pPr algn="dist" eaLnBrk="1" hangingPunct="1"/>
            <a:r>
              <a:rPr lang="ja-JP" altLang="en-US" sz="2000" b="1" kern="0" dirty="0">
                <a:latin typeface="Meiryo UI" pitchFamily="50" charset="-128"/>
                <a:ea typeface="Meiryo UI" pitchFamily="50" charset="-128"/>
              </a:rPr>
              <a:t>２．（個人演習）ターゲット、マーケティングミックスの設定方法・・・・・</a:t>
            </a:r>
            <a:r>
              <a:rPr lang="en-US" altLang="ja-JP" sz="2000" b="1" kern="0" dirty="0">
                <a:latin typeface="Meiryo UI" pitchFamily="50" charset="-128"/>
                <a:ea typeface="Meiryo UI" pitchFamily="50" charset="-128"/>
              </a:rPr>
              <a:t>P18</a:t>
            </a:r>
          </a:p>
        </p:txBody>
      </p:sp>
      <p:sp>
        <p:nvSpPr>
          <p:cNvPr id="2" name="四角形: 角を丸くする 1">
            <a:extLst>
              <a:ext uri="{FF2B5EF4-FFF2-40B4-BE49-F238E27FC236}">
                <a16:creationId xmlns:a16="http://schemas.microsoft.com/office/drawing/2014/main" id="{85731751-D6E7-4396-A329-FB905843CBF5}"/>
              </a:ext>
            </a:extLst>
          </p:cNvPr>
          <p:cNvSpPr/>
          <p:nvPr/>
        </p:nvSpPr>
        <p:spPr>
          <a:xfrm>
            <a:off x="107504" y="850433"/>
            <a:ext cx="1728192" cy="418327"/>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目次</a:t>
            </a:r>
          </a:p>
        </p:txBody>
      </p:sp>
    </p:spTree>
    <p:extLst>
      <p:ext uri="{BB962C8B-B14F-4D97-AF65-F5344CB8AC3E}">
        <p14:creationId xmlns:p14="http://schemas.microsoft.com/office/powerpoint/2010/main" val="13816875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19</a:t>
            </a:fld>
            <a:endParaRPr lang="en-US" altLang="ja-JP" dirty="0"/>
          </a:p>
        </p:txBody>
      </p:sp>
      <p:sp>
        <p:nvSpPr>
          <p:cNvPr id="4" name="正方形/長方形 3">
            <a:extLst>
              <a:ext uri="{FF2B5EF4-FFF2-40B4-BE49-F238E27FC236}">
                <a16:creationId xmlns:a16="http://schemas.microsoft.com/office/drawing/2014/main" id="{5AB08676-0854-4C02-A2B1-CBE5C88CECE6}"/>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個人演習</a:t>
            </a:r>
            <a:endParaRPr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998033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①　ターゲットの選定</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34926" y="1384039"/>
            <a:ext cx="9001570" cy="50405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b="1" dirty="0">
                <a:latin typeface="+mn-ea"/>
              </a:rPr>
              <a:t>①　活用した自社データ／自社データからわかったこと（顧客動向を把握）</a:t>
            </a:r>
            <a:endParaRPr lang="en-US" altLang="ja-JP" sz="2000" b="1" dirty="0">
              <a:latin typeface="+mn-ea"/>
            </a:endParaRPr>
          </a:p>
        </p:txBody>
      </p:sp>
      <p:sp>
        <p:nvSpPr>
          <p:cNvPr id="11" name="正方形/長方形 10">
            <a:extLst>
              <a:ext uri="{FF2B5EF4-FFF2-40B4-BE49-F238E27FC236}">
                <a16:creationId xmlns:a16="http://schemas.microsoft.com/office/drawing/2014/main" id="{0D902AD3-640C-4454-B765-F900A83BD89D}"/>
              </a:ext>
            </a:extLst>
          </p:cNvPr>
          <p:cNvSpPr/>
          <p:nvPr/>
        </p:nvSpPr>
        <p:spPr>
          <a:xfrm>
            <a:off x="167969" y="1728542"/>
            <a:ext cx="8735484" cy="218762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8BDCE87E-BA89-4369-A422-29D8A493D470}"/>
              </a:ext>
            </a:extLst>
          </p:cNvPr>
          <p:cNvSpPr>
            <a:spLocks noGrp="1"/>
          </p:cNvSpPr>
          <p:nvPr>
            <p:ph type="sldNum" sz="quarter" idx="12"/>
          </p:nvPr>
        </p:nvSpPr>
        <p:spPr/>
        <p:txBody>
          <a:bodyPr/>
          <a:lstStyle/>
          <a:p>
            <a:pPr>
              <a:defRPr/>
            </a:pPr>
            <a:fld id="{22179739-F4A8-44EB-8B8E-F3F060272835}" type="slidenum">
              <a:rPr lang="ja-JP" altLang="en-US" smtClean="0"/>
              <a:pPr>
                <a:defRPr/>
              </a:pPr>
              <a:t>20</a:t>
            </a:fld>
            <a:endParaRPr lang="ja-JP" altLang="en-US"/>
          </a:p>
        </p:txBody>
      </p:sp>
      <p:sp>
        <p:nvSpPr>
          <p:cNvPr id="6" name="Rectangle 7">
            <a:extLst>
              <a:ext uri="{FF2B5EF4-FFF2-40B4-BE49-F238E27FC236}">
                <a16:creationId xmlns:a16="http://schemas.microsoft.com/office/drawing/2014/main" id="{0F47AE8B-E467-47B5-A567-54B334B73CCF}"/>
              </a:ext>
            </a:extLst>
          </p:cNvPr>
          <p:cNvSpPr>
            <a:spLocks noChangeArrowheads="1"/>
          </p:cNvSpPr>
          <p:nvPr/>
        </p:nvSpPr>
        <p:spPr bwMode="auto">
          <a:xfrm>
            <a:off x="34926" y="4097190"/>
            <a:ext cx="9001570" cy="50405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b="1" dirty="0">
                <a:latin typeface="+mn-ea"/>
              </a:rPr>
              <a:t>②　セグメンテーションの実施（ターゲットの抽出／選んだ理由も記載）</a:t>
            </a:r>
            <a:endParaRPr lang="en-US" altLang="ja-JP" sz="2000" b="1" dirty="0">
              <a:latin typeface="+mn-ea"/>
            </a:endParaRPr>
          </a:p>
        </p:txBody>
      </p:sp>
      <p:sp>
        <p:nvSpPr>
          <p:cNvPr id="12" name="正方形/長方形 11">
            <a:extLst>
              <a:ext uri="{FF2B5EF4-FFF2-40B4-BE49-F238E27FC236}">
                <a16:creationId xmlns:a16="http://schemas.microsoft.com/office/drawing/2014/main" id="{AA5FFADD-887B-4360-8DF1-66CF8522500D}"/>
              </a:ext>
            </a:extLst>
          </p:cNvPr>
          <p:cNvSpPr/>
          <p:nvPr/>
        </p:nvSpPr>
        <p:spPr>
          <a:xfrm>
            <a:off x="167990" y="4459231"/>
            <a:ext cx="8735484" cy="218762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Rectangle 5">
            <a:extLst>
              <a:ext uri="{FF2B5EF4-FFF2-40B4-BE49-F238E27FC236}">
                <a16:creationId xmlns:a16="http://schemas.microsoft.com/office/drawing/2014/main" id="{B33447B3-C43E-4C43-9FD2-1DDD878A20C3}"/>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個人演習①</a:t>
            </a:r>
            <a:endParaRPr lang="ja-JP" altLang="ja-JP" sz="1800" dirty="0">
              <a:latin typeface="Meiryo UI" pitchFamily="50" charset="-128"/>
              <a:ea typeface="Meiryo UI" pitchFamily="50" charset="-128"/>
            </a:endParaRPr>
          </a:p>
        </p:txBody>
      </p:sp>
    </p:spTree>
    <p:extLst>
      <p:ext uri="{BB962C8B-B14F-4D97-AF65-F5344CB8AC3E}">
        <p14:creationId xmlns:p14="http://schemas.microsoft.com/office/powerpoint/2010/main" val="2479959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85000" lnSpcReduction="100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②　マーケティングミックスの設定</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34926" y="1384039"/>
            <a:ext cx="9001570" cy="50405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b="1" dirty="0">
                <a:latin typeface="+mn-ea"/>
              </a:rPr>
              <a:t>①　プロダクトの設定（①のターゲットに訴求するプロダクトを詳細に説明）</a:t>
            </a:r>
            <a:endParaRPr lang="en-US" altLang="ja-JP" sz="2000" b="1" dirty="0">
              <a:latin typeface="+mn-ea"/>
            </a:endParaRPr>
          </a:p>
        </p:txBody>
      </p:sp>
      <p:sp>
        <p:nvSpPr>
          <p:cNvPr id="11" name="正方形/長方形 10">
            <a:extLst>
              <a:ext uri="{FF2B5EF4-FFF2-40B4-BE49-F238E27FC236}">
                <a16:creationId xmlns:a16="http://schemas.microsoft.com/office/drawing/2014/main" id="{0D902AD3-640C-4454-B765-F900A83BD89D}"/>
              </a:ext>
            </a:extLst>
          </p:cNvPr>
          <p:cNvSpPr/>
          <p:nvPr/>
        </p:nvSpPr>
        <p:spPr>
          <a:xfrm>
            <a:off x="167969" y="1728542"/>
            <a:ext cx="8735484" cy="218762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8BDCE87E-BA89-4369-A422-29D8A493D470}"/>
              </a:ext>
            </a:extLst>
          </p:cNvPr>
          <p:cNvSpPr>
            <a:spLocks noGrp="1"/>
          </p:cNvSpPr>
          <p:nvPr>
            <p:ph type="sldNum" sz="quarter" idx="12"/>
          </p:nvPr>
        </p:nvSpPr>
        <p:spPr/>
        <p:txBody>
          <a:bodyPr/>
          <a:lstStyle/>
          <a:p>
            <a:pPr>
              <a:defRPr/>
            </a:pPr>
            <a:fld id="{22179739-F4A8-44EB-8B8E-F3F060272835}" type="slidenum">
              <a:rPr lang="ja-JP" altLang="en-US" smtClean="0"/>
              <a:pPr>
                <a:defRPr/>
              </a:pPr>
              <a:t>21</a:t>
            </a:fld>
            <a:endParaRPr lang="ja-JP" altLang="en-US"/>
          </a:p>
        </p:txBody>
      </p:sp>
      <p:sp>
        <p:nvSpPr>
          <p:cNvPr id="6" name="Rectangle 7">
            <a:extLst>
              <a:ext uri="{FF2B5EF4-FFF2-40B4-BE49-F238E27FC236}">
                <a16:creationId xmlns:a16="http://schemas.microsoft.com/office/drawing/2014/main" id="{0F47AE8B-E467-47B5-A567-54B334B73CCF}"/>
              </a:ext>
            </a:extLst>
          </p:cNvPr>
          <p:cNvSpPr>
            <a:spLocks noChangeArrowheads="1"/>
          </p:cNvSpPr>
          <p:nvPr/>
        </p:nvSpPr>
        <p:spPr bwMode="auto">
          <a:xfrm>
            <a:off x="34926" y="4097190"/>
            <a:ext cx="9109074" cy="50405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b="1" dirty="0">
                <a:latin typeface="+mn-ea"/>
              </a:rPr>
              <a:t>②　プライスの設定（①で作った商品・サービスに価格を設定。設定した理由も記載）</a:t>
            </a:r>
            <a:endParaRPr lang="en-US" altLang="ja-JP" sz="2000" b="1" dirty="0">
              <a:latin typeface="+mn-ea"/>
            </a:endParaRPr>
          </a:p>
        </p:txBody>
      </p:sp>
      <p:sp>
        <p:nvSpPr>
          <p:cNvPr id="12" name="正方形/長方形 11">
            <a:extLst>
              <a:ext uri="{FF2B5EF4-FFF2-40B4-BE49-F238E27FC236}">
                <a16:creationId xmlns:a16="http://schemas.microsoft.com/office/drawing/2014/main" id="{AA5FFADD-887B-4360-8DF1-66CF8522500D}"/>
              </a:ext>
            </a:extLst>
          </p:cNvPr>
          <p:cNvSpPr/>
          <p:nvPr/>
        </p:nvSpPr>
        <p:spPr>
          <a:xfrm>
            <a:off x="167990" y="4459231"/>
            <a:ext cx="8735484" cy="218762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Rectangle 5">
            <a:extLst>
              <a:ext uri="{FF2B5EF4-FFF2-40B4-BE49-F238E27FC236}">
                <a16:creationId xmlns:a16="http://schemas.microsoft.com/office/drawing/2014/main" id="{B33447B3-C43E-4C43-9FD2-1DDD878A20C3}"/>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個人演習②</a:t>
            </a:r>
            <a:endParaRPr lang="ja-JP" altLang="ja-JP" sz="1800" dirty="0">
              <a:latin typeface="Meiryo UI" pitchFamily="50" charset="-128"/>
              <a:ea typeface="Meiryo UI" pitchFamily="50" charset="-128"/>
            </a:endParaRPr>
          </a:p>
        </p:txBody>
      </p:sp>
    </p:spTree>
    <p:extLst>
      <p:ext uri="{BB962C8B-B14F-4D97-AF65-F5344CB8AC3E}">
        <p14:creationId xmlns:p14="http://schemas.microsoft.com/office/powerpoint/2010/main" val="11159374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85000" lnSpcReduction="100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②　マーケティングミックスの設定</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34926" y="1384039"/>
            <a:ext cx="9001570" cy="50405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b="1" dirty="0">
                <a:latin typeface="+mn-ea"/>
              </a:rPr>
              <a:t>③　プレイスの設定</a:t>
            </a:r>
            <a:r>
              <a:rPr lang="ja-JP" altLang="en-US" b="1" dirty="0">
                <a:latin typeface="+mn-ea"/>
              </a:rPr>
              <a:t>（①で作った商品・サービスの販売場所を設定。設定した理由も記載）</a:t>
            </a:r>
            <a:endParaRPr lang="en-US" altLang="ja-JP" sz="2000" b="1" dirty="0">
              <a:latin typeface="+mn-ea"/>
            </a:endParaRPr>
          </a:p>
        </p:txBody>
      </p:sp>
      <p:sp>
        <p:nvSpPr>
          <p:cNvPr id="11" name="正方形/長方形 10">
            <a:extLst>
              <a:ext uri="{FF2B5EF4-FFF2-40B4-BE49-F238E27FC236}">
                <a16:creationId xmlns:a16="http://schemas.microsoft.com/office/drawing/2014/main" id="{0D902AD3-640C-4454-B765-F900A83BD89D}"/>
              </a:ext>
            </a:extLst>
          </p:cNvPr>
          <p:cNvSpPr/>
          <p:nvPr/>
        </p:nvSpPr>
        <p:spPr>
          <a:xfrm>
            <a:off x="167969" y="1728542"/>
            <a:ext cx="8735484" cy="218762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8BDCE87E-BA89-4369-A422-29D8A493D470}"/>
              </a:ext>
            </a:extLst>
          </p:cNvPr>
          <p:cNvSpPr>
            <a:spLocks noGrp="1"/>
          </p:cNvSpPr>
          <p:nvPr>
            <p:ph type="sldNum" sz="quarter" idx="12"/>
          </p:nvPr>
        </p:nvSpPr>
        <p:spPr/>
        <p:txBody>
          <a:bodyPr/>
          <a:lstStyle/>
          <a:p>
            <a:pPr>
              <a:defRPr/>
            </a:pPr>
            <a:fld id="{22179739-F4A8-44EB-8B8E-F3F060272835}" type="slidenum">
              <a:rPr lang="ja-JP" altLang="en-US" smtClean="0"/>
              <a:pPr>
                <a:defRPr/>
              </a:pPr>
              <a:t>22</a:t>
            </a:fld>
            <a:endParaRPr lang="ja-JP" altLang="en-US"/>
          </a:p>
        </p:txBody>
      </p:sp>
      <p:sp>
        <p:nvSpPr>
          <p:cNvPr id="6" name="Rectangle 7">
            <a:extLst>
              <a:ext uri="{FF2B5EF4-FFF2-40B4-BE49-F238E27FC236}">
                <a16:creationId xmlns:a16="http://schemas.microsoft.com/office/drawing/2014/main" id="{0F47AE8B-E467-47B5-A567-54B334B73CCF}"/>
              </a:ext>
            </a:extLst>
          </p:cNvPr>
          <p:cNvSpPr>
            <a:spLocks noChangeArrowheads="1"/>
          </p:cNvSpPr>
          <p:nvPr/>
        </p:nvSpPr>
        <p:spPr bwMode="auto">
          <a:xfrm>
            <a:off x="34926" y="4097190"/>
            <a:ext cx="9109074" cy="50405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000" b="1" dirty="0">
                <a:latin typeface="+mn-ea"/>
              </a:rPr>
              <a:t>④　プロモーションの設定</a:t>
            </a:r>
            <a:r>
              <a:rPr lang="ja-JP" altLang="en-US" sz="1400" b="1" dirty="0">
                <a:latin typeface="+mn-ea"/>
              </a:rPr>
              <a:t>（①で作った商品・サービスのプロモーション方法を設定。設定した理由も記載）</a:t>
            </a:r>
            <a:endParaRPr lang="en-US" altLang="ja-JP" sz="2000" b="1" dirty="0">
              <a:latin typeface="+mn-ea"/>
            </a:endParaRPr>
          </a:p>
        </p:txBody>
      </p:sp>
      <p:sp>
        <p:nvSpPr>
          <p:cNvPr id="12" name="正方形/長方形 11">
            <a:extLst>
              <a:ext uri="{FF2B5EF4-FFF2-40B4-BE49-F238E27FC236}">
                <a16:creationId xmlns:a16="http://schemas.microsoft.com/office/drawing/2014/main" id="{AA5FFADD-887B-4360-8DF1-66CF8522500D}"/>
              </a:ext>
            </a:extLst>
          </p:cNvPr>
          <p:cNvSpPr/>
          <p:nvPr/>
        </p:nvSpPr>
        <p:spPr>
          <a:xfrm>
            <a:off x="167990" y="4459231"/>
            <a:ext cx="8735484" cy="218762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Rectangle 5">
            <a:extLst>
              <a:ext uri="{FF2B5EF4-FFF2-40B4-BE49-F238E27FC236}">
                <a16:creationId xmlns:a16="http://schemas.microsoft.com/office/drawing/2014/main" id="{B33447B3-C43E-4C43-9FD2-1DDD878A20C3}"/>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個人演習②</a:t>
            </a:r>
            <a:endParaRPr lang="ja-JP" altLang="ja-JP" sz="1800" dirty="0">
              <a:latin typeface="Meiryo UI" pitchFamily="50" charset="-128"/>
              <a:ea typeface="Meiryo UI" pitchFamily="50" charset="-128"/>
            </a:endParaRPr>
          </a:p>
        </p:txBody>
      </p:sp>
    </p:spTree>
    <p:extLst>
      <p:ext uri="{BB962C8B-B14F-4D97-AF65-F5344CB8AC3E}">
        <p14:creationId xmlns:p14="http://schemas.microsoft.com/office/powerpoint/2010/main" val="2056868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a:t>
            </a:fld>
            <a:endParaRPr lang="en-US" altLang="ja-JP" dirty="0"/>
          </a:p>
        </p:txBody>
      </p:sp>
      <p:sp>
        <p:nvSpPr>
          <p:cNvPr id="5" name="正方形/長方形 4">
            <a:extLst>
              <a:ext uri="{FF2B5EF4-FFF2-40B4-BE49-F238E27FC236}">
                <a16:creationId xmlns:a16="http://schemas.microsoft.com/office/drawing/2014/main" id="{16EE59B3-EE6B-4C8A-9809-2E26C9828DE4}"/>
              </a:ext>
            </a:extLst>
          </p:cNvPr>
          <p:cNvSpPr/>
          <p:nvPr/>
        </p:nvSpPr>
        <p:spPr>
          <a:xfrm>
            <a:off x="117227" y="3140968"/>
            <a:ext cx="8729710" cy="1077218"/>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latin typeface="Meiryo UI" pitchFamily="50" charset="-128"/>
                <a:ea typeface="Meiryo UI" pitchFamily="50" charset="-128"/>
                <a:cs typeface="Meiryo UI" pitchFamily="50" charset="-128"/>
              </a:rPr>
              <a:t>既存データからターゲットセグメンテーションを導き出し、</a:t>
            </a:r>
          </a:p>
          <a:p>
            <a:r>
              <a:rPr lang="ja-JP" altLang="en-US" sz="3200" dirty="0">
                <a:latin typeface="Meiryo UI" pitchFamily="50" charset="-128"/>
                <a:ea typeface="Meiryo UI" pitchFamily="50" charset="-128"/>
                <a:cs typeface="Meiryo UI" pitchFamily="50" charset="-128"/>
              </a:rPr>
              <a:t>マーケティングミックスを設定</a:t>
            </a:r>
          </a:p>
        </p:txBody>
      </p:sp>
    </p:spTree>
    <p:extLst>
      <p:ext uri="{BB962C8B-B14F-4D97-AF65-F5344CB8AC3E}">
        <p14:creationId xmlns:p14="http://schemas.microsoft.com/office/powerpoint/2010/main" val="1314469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学習目標</a:t>
            </a:r>
          </a:p>
        </p:txBody>
      </p:sp>
      <p:sp>
        <p:nvSpPr>
          <p:cNvPr id="22" name="正方形/長方形 21">
            <a:extLst>
              <a:ext uri="{FF2B5EF4-FFF2-40B4-BE49-F238E27FC236}">
                <a16:creationId xmlns:a16="http://schemas.microsoft.com/office/drawing/2014/main" id="{82F45DA9-1706-441F-9F38-3C90317FB55B}"/>
              </a:ext>
            </a:extLst>
          </p:cNvPr>
          <p:cNvSpPr/>
          <p:nvPr/>
        </p:nvSpPr>
        <p:spPr>
          <a:xfrm>
            <a:off x="107504" y="1386533"/>
            <a:ext cx="8784976" cy="1754326"/>
          </a:xfrm>
          <a:prstGeom prst="rect">
            <a:avLst/>
          </a:prstGeom>
        </p:spPr>
        <p:txBody>
          <a:bodyPr wrap="square">
            <a:spAutoFit/>
          </a:bodyPr>
          <a:lstStyle/>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既存データからターゲットセグメンテーションを導き出しマーケティングミックスを設定</a:t>
            </a:r>
          </a:p>
          <a:p>
            <a:pPr marL="742950" indent="-742950" algn="l">
              <a:buFont typeface="+mj-lt"/>
              <a:buAutoNum type="arabicPeriod"/>
            </a:pPr>
            <a:endParaRPr lang="ja-JP" altLang="en-US" sz="3600" dirty="0">
              <a:latin typeface="HGP創英角ｺﾞｼｯｸUB" panose="020B0900000000000000" pitchFamily="50" charset="-128"/>
              <a:ea typeface="HGP創英角ｺﾞｼｯｸUB" panose="020B0900000000000000" pitchFamily="50" charset="-128"/>
              <a:cs typeface="Meiryo UI" pitchFamily="50" charset="-128"/>
            </a:endParaRPr>
          </a:p>
        </p:txBody>
      </p:sp>
      <p:sp>
        <p:nvSpPr>
          <p:cNvPr id="2" name="矢印: 右 1">
            <a:extLst>
              <a:ext uri="{FF2B5EF4-FFF2-40B4-BE49-F238E27FC236}">
                <a16:creationId xmlns:a16="http://schemas.microsoft.com/office/drawing/2014/main" id="{E27E4888-47A0-4B85-B78B-FDD4394AFF03}"/>
              </a:ext>
            </a:extLst>
          </p:cNvPr>
          <p:cNvSpPr/>
          <p:nvPr/>
        </p:nvSpPr>
        <p:spPr>
          <a:xfrm>
            <a:off x="107504" y="5157192"/>
            <a:ext cx="1296144" cy="864095"/>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119D4014-B79B-4B6E-AEE2-252D70D9C904}"/>
              </a:ext>
            </a:extLst>
          </p:cNvPr>
          <p:cNvSpPr txBox="1"/>
          <p:nvPr/>
        </p:nvSpPr>
        <p:spPr>
          <a:xfrm>
            <a:off x="1433952" y="5190290"/>
            <a:ext cx="7344816" cy="830997"/>
          </a:xfrm>
          <a:prstGeom prst="rect">
            <a:avLst/>
          </a:prstGeom>
          <a:noFill/>
        </p:spPr>
        <p:txBody>
          <a:bodyPr wrap="square">
            <a:spAutoFit/>
          </a:bodyPr>
          <a:lstStyle/>
          <a:p>
            <a:pPr algn="l"/>
            <a:r>
              <a:rPr lang="ja-JP" altLang="en-US" sz="2400" dirty="0">
                <a:latin typeface="HGP創英角ｺﾞｼｯｸUB" panose="020B0900000000000000" pitchFamily="50" charset="-128"/>
                <a:ea typeface="HGP創英角ｺﾞｼｯｸUB" panose="020B0900000000000000" pitchFamily="50" charset="-128"/>
              </a:rPr>
              <a:t>このコースを学習すると、ターゲットセグメンテーションを導き出し、マーケティングミックスの設定が可能となります</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a:extLst>
              <a:ext uri="{FF2B5EF4-FFF2-40B4-BE49-F238E27FC236}">
                <a16:creationId xmlns:a16="http://schemas.microsoft.com/office/drawing/2014/main" id="{C6420867-AE5B-4C2B-AB9D-6C24671BB9A2}"/>
              </a:ext>
            </a:extLst>
          </p:cNvPr>
          <p:cNvSpPr>
            <a:spLocks noGrp="1"/>
          </p:cNvSpPr>
          <p:nvPr>
            <p:ph type="sldNum" sz="quarter" idx="12"/>
          </p:nvPr>
        </p:nvSpPr>
        <p:spPr/>
        <p:txBody>
          <a:bodyPr/>
          <a:lstStyle/>
          <a:p>
            <a:pPr>
              <a:defRPr/>
            </a:pPr>
            <a:fld id="{22179739-F4A8-44EB-8B8E-F3F060272835}" type="slidenum">
              <a:rPr lang="ja-JP" altLang="en-US" smtClean="0"/>
              <a:pPr>
                <a:defRPr/>
              </a:pPr>
              <a:t>3</a:t>
            </a:fld>
            <a:endParaRPr lang="ja-JP" altLang="en-US"/>
          </a:p>
        </p:txBody>
      </p:sp>
    </p:spTree>
    <p:extLst>
      <p:ext uri="{BB962C8B-B14F-4D97-AF65-F5344CB8AC3E}">
        <p14:creationId xmlns:p14="http://schemas.microsoft.com/office/powerpoint/2010/main" val="2179774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4</a:t>
            </a:fld>
            <a:endParaRPr lang="en-US" altLang="ja-JP" dirty="0"/>
          </a:p>
        </p:txBody>
      </p:sp>
      <p:sp>
        <p:nvSpPr>
          <p:cNvPr id="4" name="正方形/長方形 3">
            <a:extLst>
              <a:ext uri="{FF2B5EF4-FFF2-40B4-BE49-F238E27FC236}">
                <a16:creationId xmlns:a16="http://schemas.microsoft.com/office/drawing/2014/main" id="{62B266DC-E2EB-49D4-B78A-D59D40182920}"/>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講義</a:t>
            </a:r>
            <a:endParaRPr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998799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5</a:t>
            </a:fld>
            <a:endParaRPr lang="en-US" altLang="ja-JP" dirty="0"/>
          </a:p>
        </p:txBody>
      </p:sp>
      <p:sp>
        <p:nvSpPr>
          <p:cNvPr id="7" name="正方形/長方形 6">
            <a:extLst>
              <a:ext uri="{FF2B5EF4-FFF2-40B4-BE49-F238E27FC236}">
                <a16:creationId xmlns:a16="http://schemas.microsoft.com/office/drawing/2014/main" id="{305B0A37-A221-476E-B662-28A0FBB1A1E8}"/>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①　ターゲット設定</a:t>
            </a:r>
            <a:endParaRPr lang="en-US" altLang="ja-JP" sz="2400" dirty="0">
              <a:latin typeface="HGP創英角ｺﾞｼｯｸUB" panose="020B0900000000000000" pitchFamily="50" charset="-128"/>
              <a:ea typeface="HGP創英角ｺﾞｼｯｸUB" panose="020B0900000000000000" pitchFamily="50" charset="-128"/>
            </a:endParaRPr>
          </a:p>
        </p:txBody>
      </p:sp>
      <p:sp>
        <p:nvSpPr>
          <p:cNvPr id="8" name="テキスト ボックス 7">
            <a:extLst>
              <a:ext uri="{FF2B5EF4-FFF2-40B4-BE49-F238E27FC236}">
                <a16:creationId xmlns:a16="http://schemas.microsoft.com/office/drawing/2014/main" id="{ECE76AB4-D0F6-4F6B-9B7F-AAA8399A08C0}"/>
              </a:ext>
            </a:extLst>
          </p:cNvPr>
          <p:cNvSpPr txBox="1"/>
          <p:nvPr/>
        </p:nvSpPr>
        <p:spPr>
          <a:xfrm>
            <a:off x="185879" y="1296833"/>
            <a:ext cx="8850617" cy="2566857"/>
          </a:xfrm>
          <a:prstGeom prst="rect">
            <a:avLst/>
          </a:prstGeom>
          <a:noFill/>
        </p:spPr>
        <p:txBody>
          <a:bodyPr wrap="square">
            <a:spAutoFit/>
          </a:bodyPr>
          <a:lstStyle/>
          <a:p>
            <a:pPr indent="-342900" algn="l">
              <a:lnSpc>
                <a:spcPct val="90000"/>
              </a:lnSpc>
              <a:spcBef>
                <a:spcPct val="20000"/>
              </a:spcBef>
            </a:pPr>
            <a:r>
              <a:rPr lang="ja-JP" altLang="en-US" sz="2400" dirty="0">
                <a:solidFill>
                  <a:schemeClr val="dk1"/>
                </a:solidFill>
                <a:latin typeface="HGP創英角ｺﾞｼｯｸUB" panose="020B0900000000000000" pitchFamily="50" charset="-128"/>
                <a:ea typeface="HGP創英角ｺﾞｼｯｸUB" panose="020B0900000000000000" pitchFamily="50" charset="-128"/>
              </a:rPr>
              <a:t>あなたが働く観光施設の顧客データから、今後あなたの施設がターゲットとして設定したいターゲットセグメンテーションを導き出しましょう。</a:t>
            </a:r>
            <a:endParaRPr lang="en-US" altLang="ja-JP" sz="2400" dirty="0">
              <a:solidFill>
                <a:schemeClr val="dk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400" dirty="0">
              <a:solidFill>
                <a:schemeClr val="dk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400" dirty="0">
                <a:solidFill>
                  <a:schemeClr val="dk1"/>
                </a:solidFill>
                <a:latin typeface="HGP創英角ｺﾞｼｯｸUB" panose="020B0900000000000000" pitchFamily="50" charset="-128"/>
                <a:ea typeface="HGP創英角ｺﾞｼｯｸUB" panose="020B0900000000000000" pitchFamily="50" charset="-128"/>
              </a:rPr>
              <a:t>導き出す上でのポイントは、①自社のデータをしっかりと読み込んでいるか、②正しいセグメンテーションのやり方でセグメントを導き出しているか、③そのセグメントはあなたの施設の将来の顧客として有望かの</a:t>
            </a:r>
            <a:r>
              <a:rPr lang="en-US" altLang="ja-JP" sz="2400" dirty="0">
                <a:solidFill>
                  <a:schemeClr val="dk1"/>
                </a:solidFill>
                <a:latin typeface="HGP創英角ｺﾞｼｯｸUB" panose="020B0900000000000000" pitchFamily="50" charset="-128"/>
                <a:ea typeface="HGP創英角ｺﾞｼｯｸUB" panose="020B0900000000000000" pitchFamily="50" charset="-128"/>
              </a:rPr>
              <a:t>3</a:t>
            </a:r>
            <a:r>
              <a:rPr lang="ja-JP" altLang="en-US" sz="2400" dirty="0">
                <a:solidFill>
                  <a:schemeClr val="dk1"/>
                </a:solidFill>
                <a:latin typeface="HGP創英角ｺﾞｼｯｸUB" panose="020B0900000000000000" pitchFamily="50" charset="-128"/>
                <a:ea typeface="HGP創英角ｺﾞｼｯｸUB" panose="020B0900000000000000" pitchFamily="50" charset="-128"/>
              </a:rPr>
              <a:t>点です。</a:t>
            </a:r>
            <a:endParaRPr lang="en-US" altLang="ja-JP" sz="2400" dirty="0">
              <a:solidFill>
                <a:schemeClr val="dk1"/>
              </a:solidFill>
              <a:latin typeface="HGP創英角ｺﾞｼｯｸUB" panose="020B0900000000000000" pitchFamily="50" charset="-128"/>
              <a:ea typeface="HGP創英角ｺﾞｼｯｸUB" panose="020B0900000000000000" pitchFamily="50" charset="-128"/>
            </a:endParaRPr>
          </a:p>
        </p:txBody>
      </p:sp>
      <p:graphicFrame>
        <p:nvGraphicFramePr>
          <p:cNvPr id="2" name="図表 1">
            <a:extLst>
              <a:ext uri="{FF2B5EF4-FFF2-40B4-BE49-F238E27FC236}">
                <a16:creationId xmlns:a16="http://schemas.microsoft.com/office/drawing/2014/main" id="{18FB46FF-959F-42C6-A0A0-AA20D048C42C}"/>
              </a:ext>
            </a:extLst>
          </p:cNvPr>
          <p:cNvGraphicFramePr/>
          <p:nvPr>
            <p:extLst>
              <p:ext uri="{D42A27DB-BD31-4B8C-83A1-F6EECF244321}">
                <p14:modId xmlns:p14="http://schemas.microsoft.com/office/powerpoint/2010/main" val="3910268206"/>
              </p:ext>
            </p:extLst>
          </p:nvPr>
        </p:nvGraphicFramePr>
        <p:xfrm>
          <a:off x="185879" y="3861048"/>
          <a:ext cx="8706601" cy="22001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521435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6</a:t>
            </a:fld>
            <a:endParaRPr lang="en-US" altLang="ja-JP" dirty="0"/>
          </a:p>
        </p:txBody>
      </p:sp>
      <p:sp>
        <p:nvSpPr>
          <p:cNvPr id="9" name="Rectangle 7"/>
          <p:cNvSpPr>
            <a:spLocks noChangeArrowheads="1"/>
          </p:cNvSpPr>
          <p:nvPr/>
        </p:nvSpPr>
        <p:spPr bwMode="auto">
          <a:xfrm>
            <a:off x="239696" y="1440121"/>
            <a:ext cx="8712968" cy="4365143"/>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400" b="1" dirty="0">
                <a:solidFill>
                  <a:srgbClr val="FF0000"/>
                </a:solidFill>
                <a:latin typeface="HGP創英角ｺﾞｼｯｸUB" panose="020B0900000000000000" pitchFamily="50" charset="-128"/>
                <a:ea typeface="HGP創英角ｺﾞｼｯｸUB" panose="020B0900000000000000" pitchFamily="50" charset="-128"/>
              </a:rPr>
              <a:t>「誰」</a:t>
            </a:r>
            <a:r>
              <a:rPr lang="ja-JP" altLang="en-US" sz="2000" dirty="0">
                <a:latin typeface="HGP創英角ｺﾞｼｯｸUB" panose="020B0900000000000000" pitchFamily="50" charset="-128"/>
                <a:ea typeface="HGP創英角ｺﾞｼｯｸUB" panose="020B0900000000000000" pitchFamily="50" charset="-128"/>
              </a:rPr>
              <a:t>をターゲットとするか決める。</a:t>
            </a:r>
            <a:endParaRPr lang="en-US" altLang="ja-JP" sz="20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ja-JP" altLang="en-US" sz="2000" dirty="0">
              <a:latin typeface="HGPｺﾞｼｯｸE" panose="020B0900000000000000" pitchFamily="50" charset="-128"/>
              <a:ea typeface="HGPｺﾞｼｯｸE" panose="020B0900000000000000" pitchFamily="50" charset="-128"/>
            </a:endParaRPr>
          </a:p>
          <a:p>
            <a:pPr indent="-342900" algn="l">
              <a:lnSpc>
                <a:spcPct val="90000"/>
              </a:lnSpc>
              <a:spcBef>
                <a:spcPct val="20000"/>
              </a:spcBef>
            </a:pPr>
            <a:r>
              <a:rPr lang="ja-JP" altLang="en-US" sz="2800" b="1" dirty="0">
                <a:solidFill>
                  <a:schemeClr val="tx1"/>
                </a:solidFill>
                <a:latin typeface="HGP創英角ｺﾞｼｯｸUB" panose="020B0900000000000000" pitchFamily="50" charset="-128"/>
                <a:ea typeface="HGP創英角ｺﾞｼｯｸUB" panose="020B0900000000000000" pitchFamily="50" charset="-128"/>
              </a:rPr>
              <a:t>・</a:t>
            </a:r>
            <a:r>
              <a:rPr lang="en-US" altLang="ja-JP" sz="2800" b="1" dirty="0">
                <a:solidFill>
                  <a:schemeClr val="tx1"/>
                </a:solidFill>
                <a:latin typeface="HGP創英角ｺﾞｼｯｸUB" panose="020B0900000000000000" pitchFamily="50" charset="-128"/>
                <a:ea typeface="HGP創英角ｺﾞｼｯｸUB" panose="020B0900000000000000" pitchFamily="50" charset="-128"/>
              </a:rPr>
              <a:t>S = </a:t>
            </a:r>
            <a:r>
              <a:rPr lang="ja-JP" altLang="en-US" sz="2800" b="1" dirty="0">
                <a:solidFill>
                  <a:schemeClr val="tx1"/>
                </a:solidFill>
                <a:latin typeface="HGP創英角ｺﾞｼｯｸUB" panose="020B0900000000000000" pitchFamily="50" charset="-128"/>
                <a:ea typeface="HGP創英角ｺﾞｼｯｸUB" panose="020B0900000000000000" pitchFamily="50" charset="-128"/>
              </a:rPr>
              <a:t>セグメンテーション</a:t>
            </a:r>
            <a:endParaRPr lang="en-US" altLang="ja-JP" sz="2800" b="1" dirty="0">
              <a:solidFill>
                <a:schemeClr val="tx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solidFill>
                  <a:schemeClr val="tx1"/>
                </a:solidFill>
                <a:latin typeface="HGP創英角ｺﾞｼｯｸUB" panose="020B0900000000000000" pitchFamily="50" charset="-128"/>
                <a:ea typeface="HGP創英角ｺﾞｼｯｸUB" panose="020B0900000000000000" pitchFamily="50" charset="-128"/>
              </a:rPr>
              <a:t> 機会があると考えられるマーケットを共通の切り口で細分化していきます</a:t>
            </a:r>
            <a:endParaRPr lang="en-US" altLang="ja-JP" sz="2000" dirty="0">
              <a:solidFill>
                <a:schemeClr val="tx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solidFill>
                <a:schemeClr val="tx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800" b="1" dirty="0">
                <a:solidFill>
                  <a:schemeClr val="tx1"/>
                </a:solidFill>
                <a:latin typeface="HGP創英角ｺﾞｼｯｸUB" panose="020B0900000000000000" pitchFamily="50" charset="-128"/>
                <a:ea typeface="HGP創英角ｺﾞｼｯｸUB" panose="020B0900000000000000" pitchFamily="50" charset="-128"/>
              </a:rPr>
              <a:t>・</a:t>
            </a:r>
            <a:r>
              <a:rPr lang="en-US" altLang="ja-JP" sz="2800" b="1" dirty="0">
                <a:solidFill>
                  <a:schemeClr val="tx1"/>
                </a:solidFill>
                <a:latin typeface="HGP創英角ｺﾞｼｯｸUB" panose="020B0900000000000000" pitchFamily="50" charset="-128"/>
                <a:ea typeface="HGP創英角ｺﾞｼｯｸUB" panose="020B0900000000000000" pitchFamily="50" charset="-128"/>
              </a:rPr>
              <a:t>T = </a:t>
            </a:r>
            <a:r>
              <a:rPr lang="ja-JP" altLang="en-US" sz="2800" b="1" dirty="0">
                <a:solidFill>
                  <a:schemeClr val="tx1"/>
                </a:solidFill>
                <a:latin typeface="HGP創英角ｺﾞｼｯｸUB" panose="020B0900000000000000" pitchFamily="50" charset="-128"/>
                <a:ea typeface="HGP創英角ｺﾞｼｯｸUB" panose="020B0900000000000000" pitchFamily="50" charset="-128"/>
              </a:rPr>
              <a:t>ターゲティング</a:t>
            </a:r>
            <a:endParaRPr lang="en-US" altLang="ja-JP" sz="2800" b="1" dirty="0">
              <a:solidFill>
                <a:schemeClr val="tx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solidFill>
                  <a:schemeClr val="tx1"/>
                </a:solidFill>
                <a:latin typeface="HGP創英角ｺﾞｼｯｸUB" panose="020B0900000000000000" pitchFamily="50" charset="-128"/>
                <a:ea typeface="HGP創英角ｺﾞｼｯｸUB" panose="020B0900000000000000" pitchFamily="50" charset="-128"/>
              </a:rPr>
              <a:t> 細分化した細かい市場の中から</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最も魅力のあるセグメントにターゲットを</a:t>
            </a:r>
            <a:endParaRPr lang="en-US" altLang="ja-JP" sz="2000" dirty="0">
              <a:solidFill>
                <a:srgbClr val="FF0000"/>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 絞り込み</a:t>
            </a:r>
            <a:r>
              <a:rPr lang="ja-JP" altLang="en-US" sz="2000" dirty="0">
                <a:solidFill>
                  <a:schemeClr val="tx1"/>
                </a:solidFill>
                <a:latin typeface="HGP創英角ｺﾞｼｯｸUB" panose="020B0900000000000000" pitchFamily="50" charset="-128"/>
                <a:ea typeface="HGP創英角ｺﾞｼｯｸUB" panose="020B0900000000000000" pitchFamily="50" charset="-128"/>
              </a:rPr>
              <a:t>ます</a:t>
            </a:r>
            <a:endParaRPr lang="en-US" altLang="ja-JP" sz="2000" dirty="0">
              <a:solidFill>
                <a:schemeClr val="tx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000" dirty="0">
              <a:solidFill>
                <a:schemeClr val="tx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800" b="1" dirty="0">
                <a:solidFill>
                  <a:schemeClr val="tx1"/>
                </a:solidFill>
                <a:latin typeface="HGP創英角ｺﾞｼｯｸUB" panose="020B0900000000000000" pitchFamily="50" charset="-128"/>
                <a:ea typeface="HGP創英角ｺﾞｼｯｸUB" panose="020B0900000000000000" pitchFamily="50" charset="-128"/>
              </a:rPr>
              <a:t>・</a:t>
            </a:r>
            <a:r>
              <a:rPr lang="en-US" altLang="ja-JP" sz="2800" b="1" dirty="0">
                <a:solidFill>
                  <a:schemeClr val="tx1"/>
                </a:solidFill>
                <a:latin typeface="HGP創英角ｺﾞｼｯｸUB" panose="020B0900000000000000" pitchFamily="50" charset="-128"/>
                <a:ea typeface="HGP創英角ｺﾞｼｯｸUB" panose="020B0900000000000000" pitchFamily="50" charset="-128"/>
              </a:rPr>
              <a:t>P = </a:t>
            </a:r>
            <a:r>
              <a:rPr lang="ja-JP" altLang="en-US" sz="2800" b="1" dirty="0">
                <a:solidFill>
                  <a:schemeClr val="tx1"/>
                </a:solidFill>
                <a:latin typeface="HGP創英角ｺﾞｼｯｸUB" panose="020B0900000000000000" pitchFamily="50" charset="-128"/>
                <a:ea typeface="HGP創英角ｺﾞｼｯｸUB" panose="020B0900000000000000" pitchFamily="50" charset="-128"/>
              </a:rPr>
              <a:t>ポジショニング</a:t>
            </a:r>
            <a:endParaRPr lang="en-US" altLang="ja-JP" sz="2800" b="1" dirty="0">
              <a:solidFill>
                <a:schemeClr val="tx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000" dirty="0">
                <a:solidFill>
                  <a:schemeClr val="tx1"/>
                </a:solidFill>
                <a:latin typeface="HGP創英角ｺﾞｼｯｸUB" panose="020B0900000000000000" pitchFamily="50" charset="-128"/>
                <a:ea typeface="HGP創英角ｺﾞｼｯｸUB" panose="020B0900000000000000" pitchFamily="50" charset="-128"/>
              </a:rPr>
              <a:t> そのターゲットに対して、</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競合に勝てるポジション顧客からの見え方</a:t>
            </a:r>
            <a:r>
              <a:rPr lang="ja-JP" altLang="en-US" sz="2000" dirty="0">
                <a:solidFill>
                  <a:schemeClr val="tx1"/>
                </a:solidFill>
                <a:latin typeface="HGP創英角ｺﾞｼｯｸUB" panose="020B0900000000000000" pitchFamily="50" charset="-128"/>
                <a:ea typeface="HGP創英角ｺﾞｼｯｸUB" panose="020B0900000000000000" pitchFamily="50" charset="-128"/>
              </a:rPr>
              <a:t>を探します</a:t>
            </a:r>
            <a:endParaRPr lang="en-US" altLang="ja-JP" sz="2000" dirty="0">
              <a:solidFill>
                <a:schemeClr val="tx1"/>
              </a:solidFill>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ja-JP" altLang="en-US" sz="2000" dirty="0">
              <a:latin typeface="HGP創英角ｺﾞｼｯｸUB" panose="020B0900000000000000" pitchFamily="50" charset="-128"/>
              <a:ea typeface="HGP創英角ｺﾞｼｯｸUB" panose="020B0900000000000000" pitchFamily="50" charset="-128"/>
            </a:endParaRPr>
          </a:p>
        </p:txBody>
      </p:sp>
      <p:sp>
        <p:nvSpPr>
          <p:cNvPr id="6" name="正方形/長方形 5">
            <a:extLst>
              <a:ext uri="{FF2B5EF4-FFF2-40B4-BE49-F238E27FC236}">
                <a16:creationId xmlns:a16="http://schemas.microsoft.com/office/drawing/2014/main" id="{F195A5FA-2600-4CDA-97C5-AE3AB276BCF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STP</a:t>
            </a:r>
          </a:p>
        </p:txBody>
      </p:sp>
    </p:spTree>
    <p:extLst>
      <p:ext uri="{BB962C8B-B14F-4D97-AF65-F5344CB8AC3E}">
        <p14:creationId xmlns:p14="http://schemas.microsoft.com/office/powerpoint/2010/main" val="3378830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矢印: 右 16">
            <a:extLst>
              <a:ext uri="{FF2B5EF4-FFF2-40B4-BE49-F238E27FC236}">
                <a16:creationId xmlns:a16="http://schemas.microsoft.com/office/drawing/2014/main" id="{5D811ED8-EEF9-4DA2-A029-AC9E55F10215}"/>
              </a:ext>
            </a:extLst>
          </p:cNvPr>
          <p:cNvSpPr/>
          <p:nvPr/>
        </p:nvSpPr>
        <p:spPr>
          <a:xfrm rot="8494806">
            <a:off x="5090343" y="2634084"/>
            <a:ext cx="2472116" cy="5806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7</a:t>
            </a:fld>
            <a:endParaRPr lang="en-US" altLang="ja-JP" dirty="0"/>
          </a:p>
        </p:txBody>
      </p:sp>
      <p:graphicFrame>
        <p:nvGraphicFramePr>
          <p:cNvPr id="6" name="図表 5">
            <a:extLst>
              <a:ext uri="{FF2B5EF4-FFF2-40B4-BE49-F238E27FC236}">
                <a16:creationId xmlns:a16="http://schemas.microsoft.com/office/drawing/2014/main" id="{667E91B3-C243-487D-B455-84A00E3087F9}"/>
              </a:ext>
            </a:extLst>
          </p:cNvPr>
          <p:cNvGraphicFramePr/>
          <p:nvPr/>
        </p:nvGraphicFramePr>
        <p:xfrm>
          <a:off x="569239" y="1988840"/>
          <a:ext cx="2512470" cy="26338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図表 6">
            <a:extLst>
              <a:ext uri="{FF2B5EF4-FFF2-40B4-BE49-F238E27FC236}">
                <a16:creationId xmlns:a16="http://schemas.microsoft.com/office/drawing/2014/main" id="{8EC9747C-8E53-4047-9C2E-DE1AA912C50C}"/>
              </a:ext>
            </a:extLst>
          </p:cNvPr>
          <p:cNvGraphicFramePr/>
          <p:nvPr/>
        </p:nvGraphicFramePr>
        <p:xfrm>
          <a:off x="6122468" y="1867091"/>
          <a:ext cx="2512470" cy="263387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8" name="図表 7">
            <a:extLst>
              <a:ext uri="{FF2B5EF4-FFF2-40B4-BE49-F238E27FC236}">
                <a16:creationId xmlns:a16="http://schemas.microsoft.com/office/drawing/2014/main" id="{AD5F4C57-3AEB-4212-94EF-F507F14D15C4}"/>
              </a:ext>
            </a:extLst>
          </p:cNvPr>
          <p:cNvGraphicFramePr/>
          <p:nvPr/>
        </p:nvGraphicFramePr>
        <p:xfrm>
          <a:off x="3662561" y="4318352"/>
          <a:ext cx="2512470" cy="263387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9" name="左矢印 14">
            <a:extLst>
              <a:ext uri="{FF2B5EF4-FFF2-40B4-BE49-F238E27FC236}">
                <a16:creationId xmlns:a16="http://schemas.microsoft.com/office/drawing/2014/main" id="{A98A0C95-A8AF-4DBE-BA3B-766E7791ABAD}"/>
              </a:ext>
            </a:extLst>
          </p:cNvPr>
          <p:cNvSpPr/>
          <p:nvPr/>
        </p:nvSpPr>
        <p:spPr>
          <a:xfrm rot="20656428">
            <a:off x="6083634" y="4574735"/>
            <a:ext cx="1464022" cy="974921"/>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sz="2000"/>
          </a:p>
        </p:txBody>
      </p:sp>
      <p:sp>
        <p:nvSpPr>
          <p:cNvPr id="10" name="角丸四角形 15">
            <a:extLst>
              <a:ext uri="{FF2B5EF4-FFF2-40B4-BE49-F238E27FC236}">
                <a16:creationId xmlns:a16="http://schemas.microsoft.com/office/drawing/2014/main" id="{6465E225-66C6-44FF-A8E9-80141E8367BF}"/>
              </a:ext>
            </a:extLst>
          </p:cNvPr>
          <p:cNvSpPr/>
          <p:nvPr/>
        </p:nvSpPr>
        <p:spPr>
          <a:xfrm>
            <a:off x="369382" y="1382542"/>
            <a:ext cx="2916260" cy="61563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sz="2000" dirty="0">
                <a:latin typeface="HGPｺﾞｼｯｸE" panose="020B0900000000000000" pitchFamily="50" charset="-128"/>
                <a:ea typeface="HGPｺﾞｼｯｸE" panose="020B0900000000000000" pitchFamily="50" charset="-128"/>
              </a:rPr>
              <a:t>STEP </a:t>
            </a:r>
            <a:r>
              <a:rPr lang="ja-JP" altLang="en-US" sz="2000" dirty="0">
                <a:latin typeface="HGPｺﾞｼｯｸE" panose="020B0900000000000000" pitchFamily="50" charset="-128"/>
                <a:ea typeface="HGPｺﾞｼｯｸE" panose="020B0900000000000000" pitchFamily="50" charset="-128"/>
              </a:rPr>
              <a:t>１</a:t>
            </a:r>
            <a:endParaRPr lang="en-US" altLang="ja-JP" sz="2000" dirty="0">
              <a:latin typeface="HGPｺﾞｼｯｸE" panose="020B0900000000000000" pitchFamily="50" charset="-128"/>
              <a:ea typeface="HGPｺﾞｼｯｸE" panose="020B0900000000000000" pitchFamily="50" charset="-128"/>
            </a:endParaRPr>
          </a:p>
          <a:p>
            <a:pPr algn="ctr"/>
            <a:r>
              <a:rPr lang="ja-JP" altLang="en-US" sz="2000" dirty="0">
                <a:latin typeface="HGPｺﾞｼｯｸE" panose="020B0900000000000000" pitchFamily="50" charset="-128"/>
                <a:ea typeface="HGPｺﾞｼｯｸE" panose="020B0900000000000000" pitchFamily="50" charset="-128"/>
              </a:rPr>
              <a:t>セグメンテーション</a:t>
            </a:r>
            <a:endParaRPr lang="en-US" altLang="ja-JP" sz="2000" dirty="0">
              <a:latin typeface="HGPｺﾞｼｯｸE" panose="020B0900000000000000" pitchFamily="50" charset="-128"/>
              <a:ea typeface="HGPｺﾞｼｯｸE" panose="020B0900000000000000" pitchFamily="50" charset="-128"/>
            </a:endParaRPr>
          </a:p>
        </p:txBody>
      </p:sp>
      <p:sp>
        <p:nvSpPr>
          <p:cNvPr id="11" name="角丸四角形 16">
            <a:extLst>
              <a:ext uri="{FF2B5EF4-FFF2-40B4-BE49-F238E27FC236}">
                <a16:creationId xmlns:a16="http://schemas.microsoft.com/office/drawing/2014/main" id="{3E43E9DD-1D00-4939-B004-B7530671FA01}"/>
              </a:ext>
            </a:extLst>
          </p:cNvPr>
          <p:cNvSpPr/>
          <p:nvPr/>
        </p:nvSpPr>
        <p:spPr>
          <a:xfrm>
            <a:off x="5867377" y="1373204"/>
            <a:ext cx="2916260" cy="61563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sz="2000" dirty="0">
                <a:latin typeface="HGPｺﾞｼｯｸE" panose="020B0900000000000000" pitchFamily="50" charset="-128"/>
                <a:ea typeface="HGPｺﾞｼｯｸE" panose="020B0900000000000000" pitchFamily="50" charset="-128"/>
              </a:rPr>
              <a:t>STEP </a:t>
            </a:r>
            <a:r>
              <a:rPr lang="ja-JP" altLang="en-US" sz="2000" dirty="0">
                <a:latin typeface="HGPｺﾞｼｯｸE" panose="020B0900000000000000" pitchFamily="50" charset="-128"/>
                <a:ea typeface="HGPｺﾞｼｯｸE" panose="020B0900000000000000" pitchFamily="50" charset="-128"/>
              </a:rPr>
              <a:t>２</a:t>
            </a:r>
            <a:endParaRPr lang="en-US" altLang="ja-JP" sz="2000" dirty="0">
              <a:latin typeface="HGPｺﾞｼｯｸE" panose="020B0900000000000000" pitchFamily="50" charset="-128"/>
              <a:ea typeface="HGPｺﾞｼｯｸE" panose="020B0900000000000000" pitchFamily="50" charset="-128"/>
            </a:endParaRPr>
          </a:p>
          <a:p>
            <a:pPr algn="ctr"/>
            <a:r>
              <a:rPr lang="ja-JP" altLang="en-US" sz="2000" dirty="0">
                <a:latin typeface="HGPｺﾞｼｯｸE" panose="020B0900000000000000" pitchFamily="50" charset="-128"/>
                <a:ea typeface="HGPｺﾞｼｯｸE" panose="020B0900000000000000" pitchFamily="50" charset="-128"/>
              </a:rPr>
              <a:t>ターゲティング</a:t>
            </a:r>
            <a:endParaRPr lang="en-US" altLang="ja-JP" sz="2000" dirty="0">
              <a:latin typeface="HGPｺﾞｼｯｸE" panose="020B0900000000000000" pitchFamily="50" charset="-128"/>
              <a:ea typeface="HGPｺﾞｼｯｸE" panose="020B0900000000000000" pitchFamily="50" charset="-128"/>
            </a:endParaRPr>
          </a:p>
        </p:txBody>
      </p:sp>
      <p:sp>
        <p:nvSpPr>
          <p:cNvPr id="12" name="角丸四角形 17">
            <a:extLst>
              <a:ext uri="{FF2B5EF4-FFF2-40B4-BE49-F238E27FC236}">
                <a16:creationId xmlns:a16="http://schemas.microsoft.com/office/drawing/2014/main" id="{21672F70-B349-40FC-9B06-DE5D0093491F}"/>
              </a:ext>
            </a:extLst>
          </p:cNvPr>
          <p:cNvSpPr/>
          <p:nvPr/>
        </p:nvSpPr>
        <p:spPr>
          <a:xfrm>
            <a:off x="3611994" y="3913643"/>
            <a:ext cx="2916260" cy="61563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sz="2000" dirty="0">
                <a:latin typeface="HGPｺﾞｼｯｸE" panose="020B0900000000000000" pitchFamily="50" charset="-128"/>
                <a:ea typeface="HGPｺﾞｼｯｸE" panose="020B0900000000000000" pitchFamily="50" charset="-128"/>
              </a:rPr>
              <a:t>STEP </a:t>
            </a:r>
            <a:r>
              <a:rPr lang="ja-JP" altLang="en-US" sz="2000" dirty="0">
                <a:latin typeface="HGPｺﾞｼｯｸE" panose="020B0900000000000000" pitchFamily="50" charset="-128"/>
                <a:ea typeface="HGPｺﾞｼｯｸE" panose="020B0900000000000000" pitchFamily="50" charset="-128"/>
              </a:rPr>
              <a:t>３</a:t>
            </a:r>
            <a:endParaRPr lang="en-US" altLang="ja-JP" sz="2000" dirty="0">
              <a:latin typeface="HGPｺﾞｼｯｸE" panose="020B0900000000000000" pitchFamily="50" charset="-128"/>
              <a:ea typeface="HGPｺﾞｼｯｸE" panose="020B0900000000000000" pitchFamily="50" charset="-128"/>
            </a:endParaRPr>
          </a:p>
          <a:p>
            <a:pPr algn="ctr"/>
            <a:r>
              <a:rPr lang="ja-JP" altLang="en-US" sz="2000" dirty="0">
                <a:latin typeface="HGPｺﾞｼｯｸE" panose="020B0900000000000000" pitchFamily="50" charset="-128"/>
                <a:ea typeface="HGPｺﾞｼｯｸE" panose="020B0900000000000000" pitchFamily="50" charset="-128"/>
              </a:rPr>
              <a:t>ポジショニング</a:t>
            </a:r>
            <a:endParaRPr lang="en-US" altLang="ja-JP" sz="2000" dirty="0">
              <a:latin typeface="HGPｺﾞｼｯｸE" panose="020B0900000000000000" pitchFamily="50" charset="-128"/>
              <a:ea typeface="HGPｺﾞｼｯｸE" panose="020B0900000000000000" pitchFamily="50" charset="-128"/>
            </a:endParaRPr>
          </a:p>
        </p:txBody>
      </p:sp>
      <p:sp>
        <p:nvSpPr>
          <p:cNvPr id="13" name="矢印: 右 12">
            <a:extLst>
              <a:ext uri="{FF2B5EF4-FFF2-40B4-BE49-F238E27FC236}">
                <a16:creationId xmlns:a16="http://schemas.microsoft.com/office/drawing/2014/main" id="{90A06394-D264-4BCC-87C5-333461803292}"/>
              </a:ext>
            </a:extLst>
          </p:cNvPr>
          <p:cNvSpPr/>
          <p:nvPr/>
        </p:nvSpPr>
        <p:spPr>
          <a:xfrm>
            <a:off x="3373984" y="1451593"/>
            <a:ext cx="2422132" cy="5806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テキスト ボックス 13">
            <a:extLst>
              <a:ext uri="{FF2B5EF4-FFF2-40B4-BE49-F238E27FC236}">
                <a16:creationId xmlns:a16="http://schemas.microsoft.com/office/drawing/2014/main" id="{568F2447-AA94-4BA2-A9C8-E46740B3FDEF}"/>
              </a:ext>
            </a:extLst>
          </p:cNvPr>
          <p:cNvSpPr txBox="1"/>
          <p:nvPr/>
        </p:nvSpPr>
        <p:spPr>
          <a:xfrm>
            <a:off x="5867377" y="5701035"/>
            <a:ext cx="2808312" cy="830997"/>
          </a:xfrm>
          <a:prstGeom prst="rect">
            <a:avLst/>
          </a:prstGeom>
          <a:noFill/>
        </p:spPr>
        <p:txBody>
          <a:bodyPr wrap="square" rtlCol="0">
            <a:spAutoFit/>
          </a:bodyPr>
          <a:lstStyle/>
          <a:p>
            <a:r>
              <a:rPr lang="ja-JP" altLang="en-US" sz="2400" b="1" i="1" dirty="0">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ライバルに勝てる</a:t>
            </a:r>
            <a:endParaRPr lang="en-US" altLang="ja-JP" sz="2400" b="1" i="1" dirty="0">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endParaRPr>
          </a:p>
          <a:p>
            <a:r>
              <a:rPr lang="ja-JP" altLang="en-US" sz="2400" b="1" i="1" dirty="0">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立ち位置を決める</a:t>
            </a:r>
            <a:endParaRPr kumimoji="1" lang="ja-JP" altLang="en-US" sz="2400" b="1" i="1" dirty="0">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endParaRPr>
          </a:p>
        </p:txBody>
      </p:sp>
      <p:pic>
        <p:nvPicPr>
          <p:cNvPr id="15" name="Picture 2" descr="クリックすると新しいウィンドウで開きます">
            <a:extLst>
              <a:ext uri="{FF2B5EF4-FFF2-40B4-BE49-F238E27FC236}">
                <a16:creationId xmlns:a16="http://schemas.microsoft.com/office/drawing/2014/main" id="{11643BAE-76F0-44CB-9784-B475750DFAB8}"/>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65634" y="4659391"/>
            <a:ext cx="3542270" cy="1721937"/>
          </a:xfrm>
          <a:prstGeom prst="rect">
            <a:avLst/>
          </a:prstGeom>
          <a:noFill/>
          <a:extLst>
            <a:ext uri="{909E8E84-426E-40DD-AFC4-6F175D3DCCD1}">
              <a14:hiddenFill xmlns:a14="http://schemas.microsoft.com/office/drawing/2010/main">
                <a:solidFill>
                  <a:srgbClr val="FFFFFF"/>
                </a:solidFill>
              </a14:hiddenFill>
            </a:ext>
          </a:extLst>
        </p:spPr>
      </p:pic>
      <p:sp>
        <p:nvSpPr>
          <p:cNvPr id="16" name="テキスト ボックス 15">
            <a:extLst>
              <a:ext uri="{FF2B5EF4-FFF2-40B4-BE49-F238E27FC236}">
                <a16:creationId xmlns:a16="http://schemas.microsoft.com/office/drawing/2014/main" id="{E93C91A3-08B2-490C-9847-24424BA7EC89}"/>
              </a:ext>
            </a:extLst>
          </p:cNvPr>
          <p:cNvSpPr txBox="1"/>
          <p:nvPr/>
        </p:nvSpPr>
        <p:spPr>
          <a:xfrm>
            <a:off x="7425689" y="4357511"/>
            <a:ext cx="835335" cy="923330"/>
          </a:xfrm>
          <a:prstGeom prst="rect">
            <a:avLst/>
          </a:prstGeom>
          <a:noFill/>
        </p:spPr>
        <p:txBody>
          <a:bodyPr wrap="square" rtlCol="0">
            <a:spAutoFit/>
          </a:bodyPr>
          <a:lstStyle/>
          <a:p>
            <a:r>
              <a:rPr kumimoji="1" lang="en-US" altLang="ja-JP" sz="5400" b="1" i="1" dirty="0">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P</a:t>
            </a:r>
            <a:endParaRPr kumimoji="1" lang="ja-JP" altLang="en-US" sz="5400" b="1" i="1" dirty="0">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endParaRPr>
          </a:p>
        </p:txBody>
      </p:sp>
      <p:sp>
        <p:nvSpPr>
          <p:cNvPr id="18" name="正方形/長方形 17">
            <a:extLst>
              <a:ext uri="{FF2B5EF4-FFF2-40B4-BE49-F238E27FC236}">
                <a16:creationId xmlns:a16="http://schemas.microsoft.com/office/drawing/2014/main" id="{3CAFCECF-AE5E-41F8-9608-26B84BB75F0C}"/>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en-US" altLang="ja-JP" sz="2400" dirty="0">
                <a:latin typeface="HGP創英角ｺﾞｼｯｸUB" panose="020B0900000000000000" pitchFamily="50" charset="-128"/>
                <a:ea typeface="HGP創英角ｺﾞｼｯｸUB" panose="020B0900000000000000" pitchFamily="50" charset="-128"/>
              </a:rPr>
              <a:t>STP</a:t>
            </a:r>
            <a:r>
              <a:rPr lang="ja-JP" altLang="en-US" sz="2400" dirty="0">
                <a:latin typeface="HGP創英角ｺﾞｼｯｸUB" panose="020B0900000000000000" pitchFamily="50" charset="-128"/>
                <a:ea typeface="HGP創英角ｺﾞｼｯｸUB" panose="020B0900000000000000" pitchFamily="50" charset="-128"/>
              </a:rPr>
              <a:t>のやり方</a:t>
            </a:r>
            <a:endParaRPr lang="en-US" altLang="ja-JP" sz="2400" dirty="0">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3718168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1000"/>
                                        <p:tgtEl>
                                          <p:spTgt spid="12"/>
                                        </p:tgtEl>
                                      </p:cBhvr>
                                    </p:animEffect>
                                    <p:anim calcmode="lin" valueType="num">
                                      <p:cBhvr>
                                        <p:cTn id="46" dur="1000" fill="hold"/>
                                        <p:tgtEl>
                                          <p:spTgt spid="12"/>
                                        </p:tgtEl>
                                        <p:attrNameLst>
                                          <p:attrName>ppt_x</p:attrName>
                                        </p:attrNameLst>
                                      </p:cBhvr>
                                      <p:tavLst>
                                        <p:tav tm="0">
                                          <p:val>
                                            <p:strVal val="#ppt_x"/>
                                          </p:val>
                                        </p:tav>
                                        <p:tav tm="100000">
                                          <p:val>
                                            <p:strVal val="#ppt_x"/>
                                          </p:val>
                                        </p:tav>
                                      </p:tavLst>
                                    </p:anim>
                                    <p:anim calcmode="lin" valueType="num">
                                      <p:cBhvr>
                                        <p:cTn id="47" dur="1000" fill="hold"/>
                                        <p:tgtEl>
                                          <p:spTgt spid="12"/>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1000"/>
                                        <p:tgtEl>
                                          <p:spTgt spid="8"/>
                                        </p:tgtEl>
                                      </p:cBhvr>
                                    </p:animEffect>
                                    <p:anim calcmode="lin" valueType="num">
                                      <p:cBhvr>
                                        <p:cTn id="51" dur="1000" fill="hold"/>
                                        <p:tgtEl>
                                          <p:spTgt spid="8"/>
                                        </p:tgtEl>
                                        <p:attrNameLst>
                                          <p:attrName>ppt_x</p:attrName>
                                        </p:attrNameLst>
                                      </p:cBhvr>
                                      <p:tavLst>
                                        <p:tav tm="0">
                                          <p:val>
                                            <p:strVal val="#ppt_x"/>
                                          </p:val>
                                        </p:tav>
                                        <p:tav tm="100000">
                                          <p:val>
                                            <p:strVal val="#ppt_x"/>
                                          </p:val>
                                        </p:tav>
                                      </p:tavLst>
                                    </p:anim>
                                    <p:anim calcmode="lin" valueType="num">
                                      <p:cBhvr>
                                        <p:cTn id="52" dur="1000" fill="hold"/>
                                        <p:tgtEl>
                                          <p:spTgt spid="8"/>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1000"/>
                                        <p:tgtEl>
                                          <p:spTgt spid="9"/>
                                        </p:tgtEl>
                                      </p:cBhvr>
                                    </p:animEffect>
                                    <p:anim calcmode="lin" valueType="num">
                                      <p:cBhvr>
                                        <p:cTn id="56" dur="1000" fill="hold"/>
                                        <p:tgtEl>
                                          <p:spTgt spid="9"/>
                                        </p:tgtEl>
                                        <p:attrNameLst>
                                          <p:attrName>ppt_x</p:attrName>
                                        </p:attrNameLst>
                                      </p:cBhvr>
                                      <p:tavLst>
                                        <p:tav tm="0">
                                          <p:val>
                                            <p:strVal val="#ppt_x"/>
                                          </p:val>
                                        </p:tav>
                                        <p:tav tm="100000">
                                          <p:val>
                                            <p:strVal val="#ppt_x"/>
                                          </p:val>
                                        </p:tav>
                                      </p:tavLst>
                                    </p:anim>
                                    <p:anim calcmode="lin" valueType="num">
                                      <p:cBhvr>
                                        <p:cTn id="57" dur="1000" fill="hold"/>
                                        <p:tgtEl>
                                          <p:spTgt spid="9"/>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1000"/>
                                        <p:tgtEl>
                                          <p:spTgt spid="16"/>
                                        </p:tgtEl>
                                      </p:cBhvr>
                                    </p:animEffect>
                                    <p:anim calcmode="lin" valueType="num">
                                      <p:cBhvr>
                                        <p:cTn id="61" dur="1000" fill="hold"/>
                                        <p:tgtEl>
                                          <p:spTgt spid="16"/>
                                        </p:tgtEl>
                                        <p:attrNameLst>
                                          <p:attrName>ppt_x</p:attrName>
                                        </p:attrNameLst>
                                      </p:cBhvr>
                                      <p:tavLst>
                                        <p:tav tm="0">
                                          <p:val>
                                            <p:strVal val="#ppt_x"/>
                                          </p:val>
                                        </p:tav>
                                        <p:tav tm="100000">
                                          <p:val>
                                            <p:strVal val="#ppt_x"/>
                                          </p:val>
                                        </p:tav>
                                      </p:tavLst>
                                    </p:anim>
                                    <p:anim calcmode="lin" valueType="num">
                                      <p:cBhvr>
                                        <p:cTn id="6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1000"/>
                                        <p:tgtEl>
                                          <p:spTgt spid="14"/>
                                        </p:tgtEl>
                                      </p:cBhvr>
                                    </p:animEffect>
                                    <p:anim calcmode="lin" valueType="num">
                                      <p:cBhvr>
                                        <p:cTn id="68" dur="1000" fill="hold"/>
                                        <p:tgtEl>
                                          <p:spTgt spid="14"/>
                                        </p:tgtEl>
                                        <p:attrNameLst>
                                          <p:attrName>ppt_x</p:attrName>
                                        </p:attrNameLst>
                                      </p:cBhvr>
                                      <p:tavLst>
                                        <p:tav tm="0">
                                          <p:val>
                                            <p:strVal val="#ppt_x"/>
                                          </p:val>
                                        </p:tav>
                                        <p:tav tm="100000">
                                          <p:val>
                                            <p:strVal val="#ppt_x"/>
                                          </p:val>
                                        </p:tav>
                                      </p:tavLst>
                                    </p:anim>
                                    <p:anim calcmode="lin" valueType="num">
                                      <p:cBhvr>
                                        <p:cTn id="6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nodeType="click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fade">
                                      <p:cBhvr>
                                        <p:cTn id="74" dur="1000"/>
                                        <p:tgtEl>
                                          <p:spTgt spid="15"/>
                                        </p:tgtEl>
                                      </p:cBhvr>
                                    </p:animEffect>
                                    <p:anim calcmode="lin" valueType="num">
                                      <p:cBhvr>
                                        <p:cTn id="75" dur="1000" fill="hold"/>
                                        <p:tgtEl>
                                          <p:spTgt spid="15"/>
                                        </p:tgtEl>
                                        <p:attrNameLst>
                                          <p:attrName>ppt_x</p:attrName>
                                        </p:attrNameLst>
                                      </p:cBhvr>
                                      <p:tavLst>
                                        <p:tav tm="0">
                                          <p:val>
                                            <p:strVal val="#ppt_x"/>
                                          </p:val>
                                        </p:tav>
                                        <p:tav tm="100000">
                                          <p:val>
                                            <p:strVal val="#ppt_x"/>
                                          </p:val>
                                        </p:tav>
                                      </p:tavLst>
                                    </p:anim>
                                    <p:anim calcmode="lin" valueType="num">
                                      <p:cBhvr>
                                        <p:cTn id="7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Graphic spid="6" grpId="0">
        <p:bldAsOne/>
      </p:bldGraphic>
      <p:bldGraphic spid="7" grpId="0">
        <p:bldAsOne/>
      </p:bldGraphic>
      <p:bldGraphic spid="8" grpId="0">
        <p:bldAsOne/>
      </p:bldGraphic>
      <p:bldP spid="9" grpId="0" animBg="1"/>
      <p:bldP spid="10" grpId="0" animBg="1"/>
      <p:bldP spid="11" grpId="0" animBg="1"/>
      <p:bldP spid="12" grpId="0" animBg="1"/>
      <p:bldP spid="13" grpId="0" animBg="1"/>
      <p:bldP spid="14"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8</a:t>
            </a:fld>
            <a:endParaRPr lang="en-US" altLang="ja-JP" dirty="0"/>
          </a:p>
        </p:txBody>
      </p:sp>
      <p:grpSp>
        <p:nvGrpSpPr>
          <p:cNvPr id="13" name="グループ化 12">
            <a:extLst>
              <a:ext uri="{FF2B5EF4-FFF2-40B4-BE49-F238E27FC236}">
                <a16:creationId xmlns:a16="http://schemas.microsoft.com/office/drawing/2014/main" id="{1A2EA4D7-B03F-45E0-B70E-8F43C2175DD1}"/>
              </a:ext>
            </a:extLst>
          </p:cNvPr>
          <p:cNvGrpSpPr/>
          <p:nvPr/>
        </p:nvGrpSpPr>
        <p:grpSpPr>
          <a:xfrm>
            <a:off x="307145" y="1300481"/>
            <a:ext cx="8585336" cy="4381857"/>
            <a:chOff x="425560" y="1474390"/>
            <a:chExt cx="10294577" cy="4381857"/>
          </a:xfrm>
        </p:grpSpPr>
        <p:sp>
          <p:nvSpPr>
            <p:cNvPr id="14" name="四角形: 角を丸くする 13">
              <a:extLst>
                <a:ext uri="{FF2B5EF4-FFF2-40B4-BE49-F238E27FC236}">
                  <a16:creationId xmlns:a16="http://schemas.microsoft.com/office/drawing/2014/main" id="{82E0AFB2-4386-4E62-8A7A-7167DBBCF096}"/>
                </a:ext>
              </a:extLst>
            </p:cNvPr>
            <p:cNvSpPr/>
            <p:nvPr/>
          </p:nvSpPr>
          <p:spPr>
            <a:xfrm>
              <a:off x="425560" y="1629901"/>
              <a:ext cx="10294577" cy="4226346"/>
            </a:xfrm>
            <a:prstGeom prst="roundRect">
              <a:avLst>
                <a:gd name="adj" fmla="val 5022"/>
              </a:avLst>
            </a:prstGeom>
            <a:noFill/>
            <a:ln w="25400">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ja-JP" altLang="en-US" sz="2400" dirty="0">
                <a:latin typeface="HGP創英ﾌﾟﾚｾﾞﾝｽEB" panose="02020800000000000000" pitchFamily="18" charset="-128"/>
                <a:ea typeface="HGP創英ﾌﾟﾚｾﾞﾝｽEB" panose="02020800000000000000" pitchFamily="18" charset="-128"/>
              </a:endParaRPr>
            </a:p>
          </p:txBody>
        </p:sp>
        <p:sp>
          <p:nvSpPr>
            <p:cNvPr id="15" name="正方形/長方形 14">
              <a:extLst>
                <a:ext uri="{FF2B5EF4-FFF2-40B4-BE49-F238E27FC236}">
                  <a16:creationId xmlns:a16="http://schemas.microsoft.com/office/drawing/2014/main" id="{895EE8AB-0AE9-4ECA-827F-82F0805F3B0C}"/>
                </a:ext>
              </a:extLst>
            </p:cNvPr>
            <p:cNvSpPr/>
            <p:nvPr/>
          </p:nvSpPr>
          <p:spPr>
            <a:xfrm>
              <a:off x="963268" y="2469143"/>
              <a:ext cx="7080205" cy="313932"/>
            </a:xfrm>
            <a:prstGeom prst="rect">
              <a:avLst/>
            </a:prstGeom>
          </p:spPr>
          <p:txBody>
            <a:bodyPr wrap="square">
              <a:spAutoFit/>
            </a:bodyPr>
            <a:lstStyle/>
            <a:p>
              <a:pPr indent="-342900" algn="l">
                <a:lnSpc>
                  <a:spcPct val="90000"/>
                </a:lnSpc>
                <a:spcBef>
                  <a:spcPct val="20000"/>
                </a:spcBef>
              </a:pPr>
              <a:r>
                <a:rPr lang="ja-JP" altLang="en-US" sz="1600" dirty="0">
                  <a:latin typeface="HGP創英ﾌﾟﾚｾﾞﾝｽEB" panose="02020800000000000000" pitchFamily="18" charset="-128"/>
                  <a:ea typeface="HGP創英ﾌﾟﾚｾﾞﾝｽEB" panose="02020800000000000000" pitchFamily="18" charset="-128"/>
                </a:rPr>
                <a:t>性別、年齢、収入、家族構成、職業など、基本的な基準</a:t>
              </a:r>
              <a:endParaRPr lang="en-US" altLang="ja-JP" sz="1600" dirty="0">
                <a:latin typeface="HGP創英ﾌﾟﾚｾﾞﾝｽEB" panose="02020800000000000000" pitchFamily="18" charset="-128"/>
                <a:ea typeface="HGP創英ﾌﾟﾚｾﾞﾝｽEB" panose="02020800000000000000" pitchFamily="18" charset="-128"/>
              </a:endParaRPr>
            </a:p>
          </p:txBody>
        </p:sp>
        <p:sp>
          <p:nvSpPr>
            <p:cNvPr id="16" name="四角形: 角を丸くする 15">
              <a:extLst>
                <a:ext uri="{FF2B5EF4-FFF2-40B4-BE49-F238E27FC236}">
                  <a16:creationId xmlns:a16="http://schemas.microsoft.com/office/drawing/2014/main" id="{2B086ECE-9A25-4CB2-96EC-F753F750B0C1}"/>
                </a:ext>
              </a:extLst>
            </p:cNvPr>
            <p:cNvSpPr/>
            <p:nvPr/>
          </p:nvSpPr>
          <p:spPr>
            <a:xfrm>
              <a:off x="425560" y="1474390"/>
              <a:ext cx="4322902" cy="428237"/>
            </a:xfrm>
            <a:prstGeom prst="roundRect">
              <a:avLst>
                <a:gd name="adj" fmla="val 50000"/>
              </a:avLst>
            </a:prstGeom>
            <a:solidFill>
              <a:schemeClr val="bg1"/>
            </a:solidFill>
            <a:ln cmpd="sng">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ja-JP" altLang="en-US" sz="2400" dirty="0">
                  <a:solidFill>
                    <a:schemeClr val="accent1"/>
                  </a:solidFill>
                  <a:latin typeface="HGP創英ﾌﾟﾚｾﾞﾝｽEB" panose="02020800000000000000" pitchFamily="18" charset="-128"/>
                  <a:ea typeface="HGP創英ﾌﾟﾚｾﾞﾝｽEB" panose="02020800000000000000" pitchFamily="18" charset="-128"/>
                </a:rPr>
                <a:t>４つの基準を活用</a:t>
              </a:r>
              <a:endParaRPr lang="en-US" altLang="ja-JP" sz="2400" dirty="0">
                <a:solidFill>
                  <a:schemeClr val="accent1"/>
                </a:solidFill>
                <a:latin typeface="HGP創英ﾌﾟﾚｾﾞﾝｽEB" panose="02020800000000000000" pitchFamily="18" charset="-128"/>
                <a:ea typeface="HGP創英ﾌﾟﾚｾﾞﾝｽEB" panose="02020800000000000000" pitchFamily="18" charset="-128"/>
              </a:endParaRPr>
            </a:p>
          </p:txBody>
        </p:sp>
        <p:sp>
          <p:nvSpPr>
            <p:cNvPr id="17" name="四角形: 角を丸くする 16">
              <a:extLst>
                <a:ext uri="{FF2B5EF4-FFF2-40B4-BE49-F238E27FC236}">
                  <a16:creationId xmlns:a16="http://schemas.microsoft.com/office/drawing/2014/main" id="{DC79CCAC-8BBC-4A24-B4A2-F87AD1A71BFD}"/>
                </a:ext>
              </a:extLst>
            </p:cNvPr>
            <p:cNvSpPr/>
            <p:nvPr/>
          </p:nvSpPr>
          <p:spPr>
            <a:xfrm>
              <a:off x="582608" y="2077401"/>
              <a:ext cx="3402698" cy="385483"/>
            </a:xfrm>
            <a:prstGeom prst="roundRect">
              <a:avLst/>
            </a:prstGeom>
            <a:solidFill>
              <a:srgbClr val="002060"/>
            </a:solidFill>
          </p:spPr>
          <p:style>
            <a:lnRef idx="0">
              <a:schemeClr val="accent5"/>
            </a:lnRef>
            <a:fillRef idx="3">
              <a:schemeClr val="accent5"/>
            </a:fillRef>
            <a:effectRef idx="3">
              <a:schemeClr val="accent5"/>
            </a:effectRef>
            <a:fontRef idx="minor">
              <a:schemeClr val="lt1"/>
            </a:fontRef>
          </p:style>
          <p:txBody>
            <a:bodyPr rtlCol="0" anchor="ctr"/>
            <a:lstStyle/>
            <a:p>
              <a:pPr algn="l"/>
              <a:r>
                <a:rPr lang="ja-JP" altLang="en-US" sz="2200" b="1" dirty="0">
                  <a:latin typeface="HGP創英ﾌﾟﾚｾﾞﾝｽEB" panose="02020800000000000000" pitchFamily="18" charset="-128"/>
                  <a:ea typeface="HGP創英ﾌﾟﾚｾﾞﾝｽEB" panose="02020800000000000000" pitchFamily="18" charset="-128"/>
                </a:rPr>
                <a:t>（１）人口属性基準</a:t>
              </a:r>
              <a:endParaRPr lang="en-US" altLang="ja-JP" sz="2200" b="1" dirty="0">
                <a:latin typeface="HGP創英ﾌﾟﾚｾﾞﾝｽEB" panose="02020800000000000000" pitchFamily="18" charset="-128"/>
                <a:ea typeface="HGP創英ﾌﾟﾚｾﾞﾝｽEB" panose="02020800000000000000" pitchFamily="18" charset="-128"/>
              </a:endParaRPr>
            </a:p>
          </p:txBody>
        </p:sp>
        <p:sp>
          <p:nvSpPr>
            <p:cNvPr id="18" name="四角形: 角を丸くする 17">
              <a:extLst>
                <a:ext uri="{FF2B5EF4-FFF2-40B4-BE49-F238E27FC236}">
                  <a16:creationId xmlns:a16="http://schemas.microsoft.com/office/drawing/2014/main" id="{B743D508-CD52-4A71-A4B4-E328CC84FB4A}"/>
                </a:ext>
              </a:extLst>
            </p:cNvPr>
            <p:cNvSpPr/>
            <p:nvPr/>
          </p:nvSpPr>
          <p:spPr>
            <a:xfrm>
              <a:off x="582609" y="4967397"/>
              <a:ext cx="3402694" cy="385483"/>
            </a:xfrm>
            <a:prstGeom prst="roundRect">
              <a:avLst/>
            </a:prstGeom>
            <a:solidFill>
              <a:srgbClr val="002060"/>
            </a:solidFill>
          </p:spPr>
          <p:style>
            <a:lnRef idx="0">
              <a:schemeClr val="accent5"/>
            </a:lnRef>
            <a:fillRef idx="3">
              <a:schemeClr val="accent5"/>
            </a:fillRef>
            <a:effectRef idx="3">
              <a:schemeClr val="accent5"/>
            </a:effectRef>
            <a:fontRef idx="minor">
              <a:schemeClr val="lt1"/>
            </a:fontRef>
          </p:style>
          <p:txBody>
            <a:bodyPr rtlCol="0" anchor="ctr"/>
            <a:lstStyle/>
            <a:p>
              <a:pPr algn="l"/>
              <a:r>
                <a:rPr lang="ja-JP" altLang="en-US" sz="2200" b="1" dirty="0">
                  <a:latin typeface="HGP創英ﾌﾟﾚｾﾞﾝｽEB" panose="02020800000000000000" pitchFamily="18" charset="-128"/>
                  <a:ea typeface="HGP創英ﾌﾟﾚｾﾞﾝｽEB" panose="02020800000000000000" pitchFamily="18" charset="-128"/>
                </a:rPr>
                <a:t>（４）行動基準</a:t>
              </a:r>
              <a:endParaRPr lang="en-US" altLang="ja-JP" sz="2200" b="1" dirty="0">
                <a:latin typeface="HGP創英ﾌﾟﾚｾﾞﾝｽEB" panose="02020800000000000000" pitchFamily="18" charset="-128"/>
                <a:ea typeface="HGP創英ﾌﾟﾚｾﾞﾝｽEB" panose="02020800000000000000" pitchFamily="18" charset="-128"/>
              </a:endParaRPr>
            </a:p>
          </p:txBody>
        </p:sp>
        <p:sp>
          <p:nvSpPr>
            <p:cNvPr id="19" name="四角形: 角を丸くする 18">
              <a:extLst>
                <a:ext uri="{FF2B5EF4-FFF2-40B4-BE49-F238E27FC236}">
                  <a16:creationId xmlns:a16="http://schemas.microsoft.com/office/drawing/2014/main" id="{5E8877DA-A172-45BF-9769-35DA833879BC}"/>
                </a:ext>
              </a:extLst>
            </p:cNvPr>
            <p:cNvSpPr/>
            <p:nvPr/>
          </p:nvSpPr>
          <p:spPr>
            <a:xfrm>
              <a:off x="582608" y="3833494"/>
              <a:ext cx="3402695" cy="385483"/>
            </a:xfrm>
            <a:prstGeom prst="roundRect">
              <a:avLst/>
            </a:prstGeom>
            <a:solidFill>
              <a:srgbClr val="002060"/>
            </a:solidFill>
          </p:spPr>
          <p:style>
            <a:lnRef idx="0">
              <a:schemeClr val="accent5"/>
            </a:lnRef>
            <a:fillRef idx="3">
              <a:schemeClr val="accent5"/>
            </a:fillRef>
            <a:effectRef idx="3">
              <a:schemeClr val="accent5"/>
            </a:effectRef>
            <a:fontRef idx="minor">
              <a:schemeClr val="lt1"/>
            </a:fontRef>
          </p:style>
          <p:txBody>
            <a:bodyPr rtlCol="0" anchor="ctr"/>
            <a:lstStyle/>
            <a:p>
              <a:pPr algn="l"/>
              <a:r>
                <a:rPr lang="ja-JP" altLang="en-US" sz="2200" b="1" dirty="0">
                  <a:latin typeface="HGP創英ﾌﾟﾚｾﾞﾝｽEB" panose="02020800000000000000" pitchFamily="18" charset="-128"/>
                  <a:ea typeface="HGP創英ﾌﾟﾚｾﾞﾝｽEB" panose="02020800000000000000" pitchFamily="18" charset="-128"/>
                </a:rPr>
                <a:t>（３）心理的基準</a:t>
              </a:r>
              <a:endParaRPr lang="en-US" altLang="ja-JP" sz="2200" b="1" dirty="0">
                <a:latin typeface="HGP創英ﾌﾟﾚｾﾞﾝｽEB" panose="02020800000000000000" pitchFamily="18" charset="-128"/>
                <a:ea typeface="HGP創英ﾌﾟﾚｾﾞﾝｽEB" panose="02020800000000000000" pitchFamily="18" charset="-128"/>
              </a:endParaRPr>
            </a:p>
          </p:txBody>
        </p:sp>
        <p:sp>
          <p:nvSpPr>
            <p:cNvPr id="21" name="四角形: 角を丸くする 20">
              <a:extLst>
                <a:ext uri="{FF2B5EF4-FFF2-40B4-BE49-F238E27FC236}">
                  <a16:creationId xmlns:a16="http://schemas.microsoft.com/office/drawing/2014/main" id="{259EFB1D-C54F-4E18-B429-3D8204390357}"/>
                </a:ext>
              </a:extLst>
            </p:cNvPr>
            <p:cNvSpPr/>
            <p:nvPr/>
          </p:nvSpPr>
          <p:spPr>
            <a:xfrm>
              <a:off x="582609" y="2955274"/>
              <a:ext cx="3402696" cy="385483"/>
            </a:xfrm>
            <a:prstGeom prst="roundRect">
              <a:avLst/>
            </a:prstGeom>
            <a:solidFill>
              <a:srgbClr val="002060"/>
            </a:solidFill>
          </p:spPr>
          <p:style>
            <a:lnRef idx="0">
              <a:schemeClr val="accent5"/>
            </a:lnRef>
            <a:fillRef idx="3">
              <a:schemeClr val="accent5"/>
            </a:fillRef>
            <a:effectRef idx="3">
              <a:schemeClr val="accent5"/>
            </a:effectRef>
            <a:fontRef idx="minor">
              <a:schemeClr val="lt1"/>
            </a:fontRef>
          </p:style>
          <p:txBody>
            <a:bodyPr rtlCol="0" anchor="ctr"/>
            <a:lstStyle/>
            <a:p>
              <a:pPr algn="l"/>
              <a:r>
                <a:rPr lang="ja-JP" altLang="en-US" sz="2200" b="1" dirty="0">
                  <a:latin typeface="HGP創英ﾌﾟﾚｾﾞﾝｽEB" panose="02020800000000000000" pitchFamily="18" charset="-128"/>
                  <a:ea typeface="HGP創英ﾌﾟﾚｾﾞﾝｽEB" panose="02020800000000000000" pitchFamily="18" charset="-128"/>
                </a:rPr>
                <a:t>（２）物理的基準</a:t>
              </a:r>
              <a:endParaRPr lang="en-US" altLang="ja-JP" sz="2200" b="1" dirty="0">
                <a:latin typeface="HGP創英ﾌﾟﾚｾﾞﾝｽEB" panose="02020800000000000000" pitchFamily="18" charset="-128"/>
                <a:ea typeface="HGP創英ﾌﾟﾚｾﾞﾝｽEB" panose="02020800000000000000" pitchFamily="18" charset="-128"/>
              </a:endParaRPr>
            </a:p>
          </p:txBody>
        </p:sp>
        <p:sp>
          <p:nvSpPr>
            <p:cNvPr id="22" name="正方形/長方形 21">
              <a:extLst>
                <a:ext uri="{FF2B5EF4-FFF2-40B4-BE49-F238E27FC236}">
                  <a16:creationId xmlns:a16="http://schemas.microsoft.com/office/drawing/2014/main" id="{ED702B37-0BA1-4600-97F2-8F35BFE0F81B}"/>
                </a:ext>
              </a:extLst>
            </p:cNvPr>
            <p:cNvSpPr/>
            <p:nvPr/>
          </p:nvSpPr>
          <p:spPr>
            <a:xfrm>
              <a:off x="963270" y="4218977"/>
              <a:ext cx="7647333" cy="584775"/>
            </a:xfrm>
            <a:prstGeom prst="rect">
              <a:avLst/>
            </a:prstGeom>
          </p:spPr>
          <p:txBody>
            <a:bodyPr wrap="square">
              <a:spAutoFit/>
            </a:bodyPr>
            <a:lstStyle/>
            <a:p>
              <a:pPr indent="-342900" algn="l">
                <a:lnSpc>
                  <a:spcPct val="90000"/>
                </a:lnSpc>
                <a:spcBef>
                  <a:spcPct val="20000"/>
                </a:spcBef>
              </a:pPr>
              <a:r>
                <a:rPr lang="ja-JP" altLang="en-US" sz="1600" dirty="0">
                  <a:latin typeface="HGP創英ﾌﾟﾚｾﾞﾝｽEB" panose="02020800000000000000" pitchFamily="18" charset="-128"/>
                  <a:ea typeface="HGP創英ﾌﾟﾚｾﾞﾝｽEB" panose="02020800000000000000" pitchFamily="18" charset="-128"/>
                </a:rPr>
                <a:t>価値観、考え方、性格、ライフスタイルなどの基準</a:t>
              </a:r>
              <a:endParaRPr lang="en-US" altLang="ja-JP" sz="1600" dirty="0">
                <a:latin typeface="HGP創英ﾌﾟﾚｾﾞﾝｽEB" panose="02020800000000000000" pitchFamily="18" charset="-128"/>
                <a:ea typeface="HGP創英ﾌﾟﾚｾﾞﾝｽEB" panose="02020800000000000000" pitchFamily="18" charset="-128"/>
              </a:endParaRPr>
            </a:p>
            <a:p>
              <a:pPr indent="-342900" algn="l">
                <a:lnSpc>
                  <a:spcPct val="90000"/>
                </a:lnSpc>
                <a:spcBef>
                  <a:spcPct val="20000"/>
                </a:spcBef>
              </a:pPr>
              <a:r>
                <a:rPr lang="ja-JP" altLang="en-US" sz="1600" dirty="0">
                  <a:latin typeface="HGP創英ﾌﾟﾚｾﾞﾝｽEB" panose="02020800000000000000" pitchFamily="18" charset="-128"/>
                  <a:ea typeface="HGP創英ﾌﾟﾚｾﾞﾝｽEB" panose="02020800000000000000" pitchFamily="18" charset="-128"/>
                </a:rPr>
                <a:t>（家族との時間を大切にする、エコ志向など個人的な志向）</a:t>
              </a:r>
            </a:p>
          </p:txBody>
        </p:sp>
        <p:sp>
          <p:nvSpPr>
            <p:cNvPr id="23" name="正方形/長方形 22">
              <a:extLst>
                <a:ext uri="{FF2B5EF4-FFF2-40B4-BE49-F238E27FC236}">
                  <a16:creationId xmlns:a16="http://schemas.microsoft.com/office/drawing/2014/main" id="{1A095227-94A7-44D2-BE54-4385D134185C}"/>
                </a:ext>
              </a:extLst>
            </p:cNvPr>
            <p:cNvSpPr/>
            <p:nvPr/>
          </p:nvSpPr>
          <p:spPr>
            <a:xfrm>
              <a:off x="963268" y="3347016"/>
              <a:ext cx="9756869" cy="313932"/>
            </a:xfrm>
            <a:prstGeom prst="rect">
              <a:avLst/>
            </a:prstGeom>
          </p:spPr>
          <p:txBody>
            <a:bodyPr wrap="square">
              <a:spAutoFit/>
            </a:bodyPr>
            <a:lstStyle/>
            <a:p>
              <a:pPr indent="-342900" algn="l">
                <a:lnSpc>
                  <a:spcPct val="90000"/>
                </a:lnSpc>
                <a:spcBef>
                  <a:spcPct val="20000"/>
                </a:spcBef>
              </a:pPr>
              <a:r>
                <a:rPr lang="ja-JP" altLang="en-US" sz="1600" dirty="0">
                  <a:latin typeface="HGP創英ﾌﾟﾚｾﾞﾝｽEB" panose="02020800000000000000" pitchFamily="18" charset="-128"/>
                  <a:ea typeface="HGP創英ﾌﾟﾚｾﾞﾝｽEB" panose="02020800000000000000" pitchFamily="18" charset="-128"/>
                </a:rPr>
                <a:t>どこに住んでいるかという地理的な尺度。国、都道府県、市町村、地理条件などの基準</a:t>
              </a:r>
              <a:endParaRPr lang="en-US" altLang="ja-JP" sz="1600" dirty="0">
                <a:latin typeface="HGP創英ﾌﾟﾚｾﾞﾝｽEB" panose="02020800000000000000" pitchFamily="18" charset="-128"/>
                <a:ea typeface="HGP創英ﾌﾟﾚｾﾞﾝｽEB" panose="02020800000000000000" pitchFamily="18" charset="-128"/>
              </a:endParaRPr>
            </a:p>
          </p:txBody>
        </p:sp>
        <p:sp>
          <p:nvSpPr>
            <p:cNvPr id="24" name="正方形/長方形 23">
              <a:extLst>
                <a:ext uri="{FF2B5EF4-FFF2-40B4-BE49-F238E27FC236}">
                  <a16:creationId xmlns:a16="http://schemas.microsoft.com/office/drawing/2014/main" id="{0006AFD3-249D-43C5-BB24-F0ADB99BDD81}"/>
                </a:ext>
              </a:extLst>
            </p:cNvPr>
            <p:cNvSpPr/>
            <p:nvPr/>
          </p:nvSpPr>
          <p:spPr>
            <a:xfrm>
              <a:off x="963268" y="5370024"/>
              <a:ext cx="9584179" cy="313932"/>
            </a:xfrm>
            <a:prstGeom prst="rect">
              <a:avLst/>
            </a:prstGeom>
          </p:spPr>
          <p:txBody>
            <a:bodyPr wrap="square">
              <a:spAutoFit/>
            </a:bodyPr>
            <a:lstStyle/>
            <a:p>
              <a:pPr indent="-342900" algn="l">
                <a:lnSpc>
                  <a:spcPct val="90000"/>
                </a:lnSpc>
                <a:spcBef>
                  <a:spcPct val="20000"/>
                </a:spcBef>
              </a:pPr>
              <a:r>
                <a:rPr lang="ja-JP" altLang="en-US" sz="1600" dirty="0">
                  <a:latin typeface="HGP創英ﾌﾟﾚｾﾞﾝｽEB" panose="02020800000000000000" pitchFamily="18" charset="-128"/>
                  <a:ea typeface="HGP創英ﾌﾟﾚｾﾞﾝｽEB" panose="02020800000000000000" pitchFamily="18" charset="-128"/>
                </a:rPr>
                <a:t>商品の購買履歴、特定ブランドへのこだわりなど実際の消費行動に着目した基準</a:t>
              </a:r>
              <a:endParaRPr lang="en-US" altLang="ja-JP" sz="1600" dirty="0">
                <a:latin typeface="HGP創英ﾌﾟﾚｾﾞﾝｽEB" panose="02020800000000000000" pitchFamily="18" charset="-128"/>
                <a:ea typeface="HGP創英ﾌﾟﾚｾﾞﾝｽEB" panose="02020800000000000000" pitchFamily="18" charset="-128"/>
              </a:endParaRPr>
            </a:p>
          </p:txBody>
        </p:sp>
      </p:grpSp>
      <p:grpSp>
        <p:nvGrpSpPr>
          <p:cNvPr id="25" name="グループ化 24">
            <a:extLst>
              <a:ext uri="{FF2B5EF4-FFF2-40B4-BE49-F238E27FC236}">
                <a16:creationId xmlns:a16="http://schemas.microsoft.com/office/drawing/2014/main" id="{A8566730-009E-4DF7-99AA-37BEDF3888F0}"/>
              </a:ext>
            </a:extLst>
          </p:cNvPr>
          <p:cNvGrpSpPr/>
          <p:nvPr/>
        </p:nvGrpSpPr>
        <p:grpSpPr>
          <a:xfrm>
            <a:off x="1050215" y="5807982"/>
            <a:ext cx="7842265" cy="820189"/>
            <a:chOff x="1106905" y="5886450"/>
            <a:chExt cx="8378070" cy="820189"/>
          </a:xfrm>
        </p:grpSpPr>
        <p:sp>
          <p:nvSpPr>
            <p:cNvPr id="26" name="四角形: 角を丸くする 25">
              <a:extLst>
                <a:ext uri="{FF2B5EF4-FFF2-40B4-BE49-F238E27FC236}">
                  <a16:creationId xmlns:a16="http://schemas.microsoft.com/office/drawing/2014/main" id="{5BC84092-A744-448F-BABB-6A18C70D107C}"/>
                </a:ext>
              </a:extLst>
            </p:cNvPr>
            <p:cNvSpPr/>
            <p:nvPr/>
          </p:nvSpPr>
          <p:spPr>
            <a:xfrm>
              <a:off x="1106905" y="5886450"/>
              <a:ext cx="8378070" cy="820189"/>
            </a:xfrm>
            <a:prstGeom prst="roundRect">
              <a:avLst>
                <a:gd name="adj" fmla="val 19311"/>
              </a:avLst>
            </a:prstGeom>
            <a:solidFill>
              <a:srgbClr val="002060">
                <a:alpha val="20000"/>
              </a:srgbClr>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ja-JP" altLang="en-US" sz="2400" dirty="0">
                <a:latin typeface="HGP創英ﾌﾟﾚｾﾞﾝｽEB" panose="02020800000000000000" pitchFamily="18" charset="-128"/>
                <a:ea typeface="HGP創英ﾌﾟﾚｾﾞﾝｽEB" panose="02020800000000000000" pitchFamily="18" charset="-128"/>
              </a:endParaRPr>
            </a:p>
          </p:txBody>
        </p:sp>
        <p:sp>
          <p:nvSpPr>
            <p:cNvPr id="27" name="正方形/長方形 26">
              <a:extLst>
                <a:ext uri="{FF2B5EF4-FFF2-40B4-BE49-F238E27FC236}">
                  <a16:creationId xmlns:a16="http://schemas.microsoft.com/office/drawing/2014/main" id="{B2E766EC-0435-4D10-AC8F-9D523AC6F12F}"/>
                </a:ext>
              </a:extLst>
            </p:cNvPr>
            <p:cNvSpPr/>
            <p:nvPr/>
          </p:nvSpPr>
          <p:spPr>
            <a:xfrm>
              <a:off x="1396834" y="5953713"/>
              <a:ext cx="7870899" cy="707886"/>
            </a:xfrm>
            <a:prstGeom prst="rect">
              <a:avLst/>
            </a:prstGeom>
          </p:spPr>
          <p:txBody>
            <a:bodyPr wrap="square">
              <a:spAutoFit/>
            </a:bodyPr>
            <a:lstStyle/>
            <a:p>
              <a:pPr indent="-342900">
                <a:lnSpc>
                  <a:spcPct val="90000"/>
                </a:lnSpc>
                <a:spcBef>
                  <a:spcPct val="20000"/>
                </a:spcBef>
              </a:pPr>
              <a:r>
                <a:rPr lang="ja-JP" altLang="en-US" sz="2000" dirty="0">
                  <a:latin typeface="HGP創英ﾌﾟﾚｾﾞﾝｽEB" panose="02020800000000000000" pitchFamily="18" charset="-128"/>
                  <a:ea typeface="HGP創英ﾌﾟﾚｾﾞﾝｽEB" panose="02020800000000000000" pitchFamily="18" charset="-128"/>
                </a:rPr>
                <a:t>以上のような</a:t>
              </a:r>
              <a:r>
                <a:rPr lang="en-US" altLang="ja-JP" sz="2000" dirty="0">
                  <a:latin typeface="HGP創英ﾌﾟﾚｾﾞﾝｽEB" panose="02020800000000000000" pitchFamily="18" charset="-128"/>
                  <a:ea typeface="HGP創英ﾌﾟﾚｾﾞﾝｽEB" panose="02020800000000000000" pitchFamily="18" charset="-128"/>
                </a:rPr>
                <a:t>4</a:t>
              </a:r>
              <a:r>
                <a:rPr lang="ja-JP" altLang="en-US" sz="2000" dirty="0">
                  <a:latin typeface="HGP創英ﾌﾟﾚｾﾞﾝｽEB" panose="02020800000000000000" pitchFamily="18" charset="-128"/>
                  <a:ea typeface="HGP創英ﾌﾟﾚｾﾞﾝｽEB" panose="02020800000000000000" pitchFamily="18" charset="-128"/>
                </a:rPr>
                <a:t>軸を活用してターゲットを細分化することで、</a:t>
              </a:r>
              <a:endParaRPr lang="en-US" altLang="ja-JP" sz="2000" dirty="0">
                <a:latin typeface="HGP創英ﾌﾟﾚｾﾞﾝｽEB" panose="02020800000000000000" pitchFamily="18" charset="-128"/>
                <a:ea typeface="HGP創英ﾌﾟﾚｾﾞﾝｽEB" panose="02020800000000000000" pitchFamily="18" charset="-128"/>
              </a:endParaRPr>
            </a:p>
            <a:p>
              <a:pPr indent="-342900">
                <a:lnSpc>
                  <a:spcPct val="90000"/>
                </a:lnSpc>
                <a:spcBef>
                  <a:spcPct val="20000"/>
                </a:spcBef>
              </a:pPr>
              <a:r>
                <a:rPr lang="ja-JP" altLang="en-US" sz="2000" dirty="0">
                  <a:latin typeface="HGP創英ﾌﾟﾚｾﾞﾝｽEB" panose="02020800000000000000" pitchFamily="18" charset="-128"/>
                  <a:ea typeface="HGP創英ﾌﾟﾚｾﾞﾝｽEB" panose="02020800000000000000" pitchFamily="18" charset="-128"/>
                </a:rPr>
                <a:t>自社商品・サービスにマッチするターゲット顧客を設定します。 </a:t>
              </a:r>
            </a:p>
          </p:txBody>
        </p:sp>
      </p:grpSp>
      <p:sp>
        <p:nvSpPr>
          <p:cNvPr id="28" name="矢印: 下 27">
            <a:extLst>
              <a:ext uri="{FF2B5EF4-FFF2-40B4-BE49-F238E27FC236}">
                <a16:creationId xmlns:a16="http://schemas.microsoft.com/office/drawing/2014/main" id="{FAFAFB5F-7D2E-4278-A807-F84888227F21}"/>
              </a:ext>
            </a:extLst>
          </p:cNvPr>
          <p:cNvSpPr/>
          <p:nvPr/>
        </p:nvSpPr>
        <p:spPr>
          <a:xfrm rot="16200000">
            <a:off x="300535" y="5878491"/>
            <a:ext cx="809181" cy="690178"/>
          </a:xfrm>
          <a:prstGeom prst="downArrow">
            <a:avLst>
              <a:gd name="adj1" fmla="val 50000"/>
              <a:gd name="adj2" fmla="val 45997"/>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9" name="正方形/長方形 28">
            <a:extLst>
              <a:ext uri="{FF2B5EF4-FFF2-40B4-BE49-F238E27FC236}">
                <a16:creationId xmlns:a16="http://schemas.microsoft.com/office/drawing/2014/main" id="{88741473-FC84-4817-B6A0-032011E7D282}"/>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fontScale="92500"/>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セグメンテーションの実施方法</a:t>
            </a:r>
            <a:endParaRPr lang="en-US" altLang="ja-JP" sz="2400" dirty="0">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2675026199"/>
      </p:ext>
    </p:extLst>
  </p:cSld>
  <p:clrMapOvr>
    <a:masterClrMapping/>
  </p:clrMapOvr>
</p:sld>
</file>

<file path=ppt/theme/theme1.xml><?xml version="1.0" encoding="utf-8"?>
<a:theme xmlns:a="http://schemas.openxmlformats.org/drawingml/2006/main" name="2_Office テーマ">
  <a:themeElements>
    <a:clrScheme name="ユーザー定義 5">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999999"/>
      </a:accent5>
      <a:accent6>
        <a:srgbClr val="AE4845"/>
      </a:accent6>
      <a:hlink>
        <a:srgbClr val="0000FF"/>
      </a:hlink>
      <a:folHlink>
        <a:srgbClr val="800080"/>
      </a:folHlink>
    </a:clrScheme>
    <a:fontScheme name="ユーザー定義 12">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1718</Words>
  <Application>Microsoft Office PowerPoint</Application>
  <PresentationFormat>画面に合わせる (4:3)</PresentationFormat>
  <Paragraphs>280</Paragraphs>
  <Slides>23</Slides>
  <Notes>22</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23</vt:i4>
      </vt:variant>
    </vt:vector>
  </HeadingPairs>
  <TitlesOfParts>
    <vt:vector size="30" baseType="lpstr">
      <vt:lpstr>HGPｺﾞｼｯｸE</vt:lpstr>
      <vt:lpstr>HGP創英ﾌﾟﾚｾﾞﾝｽEB</vt:lpstr>
      <vt:lpstr>HGP創英角ｺﾞｼｯｸUB</vt:lpstr>
      <vt:lpstr>Meiryo UI</vt:lpstr>
      <vt:lpstr>メイリオ</vt:lpstr>
      <vt:lpstr>Arial</vt:lpstr>
      <vt:lpstr>2_Office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個人演習①</vt:lpstr>
      <vt:lpstr>個人演習②</vt:lpstr>
      <vt:lpstr>個人演習②</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2021-01-19T01:30:59Z</dcterms:created>
  <dcterms:modified xsi:type="dcterms:W3CDTF">2021-01-19T01:31:09Z</dcterms:modified>
</cp:coreProperties>
</file>