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27"/>
  </p:notesMasterIdLst>
  <p:handoutMasterIdLst>
    <p:handoutMasterId r:id="rId28"/>
  </p:handoutMasterIdLst>
  <p:sldIdLst>
    <p:sldId id="371" r:id="rId2"/>
    <p:sldId id="587" r:id="rId3"/>
    <p:sldId id="547" r:id="rId4"/>
    <p:sldId id="811" r:id="rId5"/>
    <p:sldId id="813" r:id="rId6"/>
    <p:sldId id="867" r:id="rId7"/>
    <p:sldId id="887" r:id="rId8"/>
    <p:sldId id="888" r:id="rId9"/>
    <p:sldId id="492" r:id="rId10"/>
    <p:sldId id="889" r:id="rId11"/>
    <p:sldId id="822" r:id="rId12"/>
    <p:sldId id="892" r:id="rId13"/>
    <p:sldId id="871" r:id="rId14"/>
    <p:sldId id="872" r:id="rId15"/>
    <p:sldId id="890" r:id="rId16"/>
    <p:sldId id="891" r:id="rId17"/>
    <p:sldId id="895" r:id="rId18"/>
    <p:sldId id="893" r:id="rId19"/>
    <p:sldId id="896" r:id="rId20"/>
    <p:sldId id="897" r:id="rId21"/>
    <p:sldId id="898" r:id="rId22"/>
    <p:sldId id="894" r:id="rId23"/>
    <p:sldId id="874" r:id="rId24"/>
    <p:sldId id="899" r:id="rId25"/>
    <p:sldId id="900" r:id="rId26"/>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029314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05831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608614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45425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70055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9436409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61649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794458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892523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03876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31625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38923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35230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9147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632888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850350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38123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460807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184192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19"/>
              <a:defRPr sz="1200">
                <a:solidFill>
                  <a:schemeClr val="tx1">
                    <a:tint val="75000"/>
                  </a:schemeClr>
                </a:solidFill>
                <a:latin typeface="+mn-lt"/>
                <a:ea typeface="+mn-ea"/>
              </a:defRPr>
            </a:lvl1pPr>
          </a:lstStyle>
          <a:p>
            <a:pPr>
              <a:buFont typeface="+mj-lt"/>
              <a:buAutoNum type="arabicPeriod" startAt="19"/>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716833"/>
            <a:ext cx="8642350" cy="156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900" b="1" kern="0" dirty="0">
                <a:latin typeface="Meiryo UI" pitchFamily="50" charset="-128"/>
                <a:ea typeface="Meiryo UI" pitchFamily="50" charset="-128"/>
                <a:cs typeface="Meiryo UI" pitchFamily="50" charset="-128"/>
              </a:rPr>
              <a:t>第</a:t>
            </a:r>
            <a:r>
              <a:rPr lang="en-US" altLang="ja-JP" sz="3900" b="1" kern="0" dirty="0">
                <a:latin typeface="Meiryo UI" pitchFamily="50" charset="-128"/>
                <a:ea typeface="Meiryo UI" pitchFamily="50" charset="-128"/>
                <a:cs typeface="Meiryo UI" pitchFamily="50" charset="-128"/>
              </a:rPr>
              <a:t>19</a:t>
            </a:r>
            <a:r>
              <a:rPr lang="ja-JP" altLang="en-US" sz="3900" b="1" kern="0" dirty="0">
                <a:latin typeface="Meiryo UI" pitchFamily="50" charset="-128"/>
                <a:ea typeface="Meiryo UI" pitchFamily="50" charset="-128"/>
                <a:cs typeface="Meiryo UI" pitchFamily="50" charset="-128"/>
              </a:rPr>
              <a:t>回</a:t>
            </a:r>
            <a:endParaRPr lang="en-US" altLang="ja-JP" sz="3900" b="1" kern="0" dirty="0">
              <a:latin typeface="Meiryo UI" pitchFamily="50" charset="-128"/>
              <a:ea typeface="Meiryo UI" pitchFamily="50" charset="-128"/>
              <a:cs typeface="Meiryo UI" pitchFamily="50" charset="-128"/>
            </a:endParaRPr>
          </a:p>
          <a:p>
            <a:pPr eaLnBrk="1" hangingPunct="1"/>
            <a:r>
              <a:rPr lang="en-US" altLang="ja-JP" sz="3900" b="1" kern="0" dirty="0">
                <a:latin typeface="Meiryo UI" pitchFamily="50" charset="-128"/>
                <a:ea typeface="Meiryo UI" pitchFamily="50" charset="-128"/>
                <a:cs typeface="Meiryo UI" pitchFamily="50" charset="-128"/>
              </a:rPr>
              <a:t>KPI</a:t>
            </a:r>
            <a:r>
              <a:rPr lang="ja-JP" altLang="en-US" sz="3900" b="1" kern="0" dirty="0">
                <a:latin typeface="Meiryo UI" pitchFamily="50" charset="-128"/>
                <a:ea typeface="Meiryo UI" pitchFamily="50" charset="-128"/>
                <a:cs typeface="Meiryo UI" pitchFamily="50" charset="-128"/>
              </a:rPr>
              <a:t>と</a:t>
            </a:r>
            <a:r>
              <a:rPr lang="en-US" altLang="ja-JP" sz="3900" b="1" kern="0" dirty="0">
                <a:latin typeface="Meiryo UI" pitchFamily="50" charset="-128"/>
                <a:ea typeface="Meiryo UI" pitchFamily="50" charset="-128"/>
                <a:cs typeface="Meiryo UI" pitchFamily="50" charset="-128"/>
              </a:rPr>
              <a:t>PDCA</a:t>
            </a:r>
          </a:p>
          <a:p>
            <a:pPr eaLnBrk="1" hangingPunct="1"/>
            <a:r>
              <a:rPr lang="ja-JP" altLang="en-US" b="1" kern="0" dirty="0">
                <a:latin typeface="Meiryo UI" pitchFamily="50" charset="-128"/>
                <a:ea typeface="Meiryo UI" pitchFamily="50" charset="-128"/>
                <a:cs typeface="Meiryo UI" pitchFamily="50" charset="-128"/>
              </a:rPr>
              <a:t>「</a:t>
            </a:r>
            <a:r>
              <a:rPr lang="en-US" altLang="ja-JP" b="1" kern="0" dirty="0">
                <a:latin typeface="Meiryo UI" pitchFamily="50" charset="-128"/>
                <a:ea typeface="Meiryo UI" pitchFamily="50" charset="-128"/>
                <a:cs typeface="Meiryo UI" pitchFamily="50" charset="-128"/>
              </a:rPr>
              <a:t>KPI</a:t>
            </a:r>
            <a:r>
              <a:rPr lang="ja-JP" altLang="en-US" b="1" kern="0" dirty="0">
                <a:latin typeface="Meiryo UI" pitchFamily="50" charset="-128"/>
                <a:ea typeface="Meiryo UI" pitchFamily="50" charset="-128"/>
                <a:cs typeface="Meiryo UI" pitchFamily="50" charset="-128"/>
              </a:rPr>
              <a:t>の設定方法と</a:t>
            </a:r>
            <a:r>
              <a:rPr lang="en-US" altLang="ja-JP" b="1" kern="0" dirty="0">
                <a:latin typeface="Meiryo UI" pitchFamily="50" charset="-128"/>
                <a:ea typeface="Meiryo UI" pitchFamily="50" charset="-128"/>
                <a:cs typeface="Meiryo UI" pitchFamily="50" charset="-128"/>
              </a:rPr>
              <a:t>PDCA</a:t>
            </a:r>
            <a:r>
              <a:rPr lang="ja-JP" altLang="en-US" b="1" kern="0" dirty="0">
                <a:latin typeface="Meiryo UI" pitchFamily="50" charset="-128"/>
                <a:ea typeface="Meiryo UI" pitchFamily="50" charset="-128"/>
                <a:cs typeface="Meiryo UI" pitchFamily="50" charset="-128"/>
              </a:rPr>
              <a:t>の回し方」</a:t>
            </a:r>
            <a:endParaRPr lang="en-US" altLang="ja-JP" sz="2400" b="1" kern="0" dirty="0">
              <a:latin typeface="Meiryo UI" pitchFamily="50" charset="-128"/>
              <a:ea typeface="Meiryo UI" pitchFamily="50" charset="-128"/>
              <a:cs typeface="Meiryo UI"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00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宿泊施設の戦略作成における</a:t>
            </a: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（例）</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8" name="テキスト ボックス 7">
            <a:extLst>
              <a:ext uri="{FF2B5EF4-FFF2-40B4-BE49-F238E27FC236}">
                <a16:creationId xmlns:a16="http://schemas.microsoft.com/office/drawing/2014/main" id="{DAF65C33-1F8B-43E3-958B-7B3878FDF80D}"/>
              </a:ext>
            </a:extLst>
          </p:cNvPr>
          <p:cNvSpPr txBox="1"/>
          <p:nvPr/>
        </p:nvSpPr>
        <p:spPr>
          <a:xfrm>
            <a:off x="6864633" y="5893859"/>
            <a:ext cx="1775310" cy="200055"/>
          </a:xfrm>
          <a:prstGeom prst="rect">
            <a:avLst/>
          </a:prstGeom>
          <a:noFill/>
        </p:spPr>
        <p:txBody>
          <a:bodyPr wrap="square">
            <a:spAutoFit/>
          </a:bodyPr>
          <a:lstStyle/>
          <a:p>
            <a:pPr algn="r"/>
            <a:r>
              <a:rPr lang="ja-JP" altLang="en-US" sz="700" dirty="0"/>
              <a:t>出典：</a:t>
            </a:r>
            <a:r>
              <a:rPr lang="en-US" altLang="zh-TW" sz="700" dirty="0"/>
              <a:t>OFFCOMPANY</a:t>
            </a:r>
            <a:endParaRPr lang="ja-JP" altLang="en-US" sz="700" dirty="0"/>
          </a:p>
        </p:txBody>
      </p:sp>
      <p:sp>
        <p:nvSpPr>
          <p:cNvPr id="10" name="Rectangle 7">
            <a:extLst>
              <a:ext uri="{FF2B5EF4-FFF2-40B4-BE49-F238E27FC236}">
                <a16:creationId xmlns:a16="http://schemas.microsoft.com/office/drawing/2014/main" id="{7DD7A9AD-C335-4FF3-AF21-1E503052866A}"/>
              </a:ext>
            </a:extLst>
          </p:cNvPr>
          <p:cNvSpPr>
            <a:spLocks noChangeArrowheads="1"/>
          </p:cNvSpPr>
          <p:nvPr/>
        </p:nvSpPr>
        <p:spPr bwMode="auto">
          <a:xfrm>
            <a:off x="485494" y="6180014"/>
            <a:ext cx="8173011" cy="50405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b="1" dirty="0">
                <a:solidFill>
                  <a:schemeClr val="bg1"/>
                </a:solidFill>
                <a:latin typeface="HGPｺﾞｼｯｸE" panose="020B0900000000000000" pitchFamily="50" charset="-128"/>
                <a:ea typeface="HGPｺﾞｼｯｸE" panose="020B0900000000000000" pitchFamily="50" charset="-128"/>
              </a:rPr>
              <a:t>宿泊施設の売上目標達成についても</a:t>
            </a:r>
            <a:r>
              <a:rPr lang="en-US" altLang="ja-JP" b="1" dirty="0">
                <a:solidFill>
                  <a:schemeClr val="bg1"/>
                </a:solidFill>
                <a:latin typeface="HGPｺﾞｼｯｸE" panose="020B0900000000000000" pitchFamily="50" charset="-128"/>
                <a:ea typeface="HGPｺﾞｼｯｸE" panose="020B0900000000000000" pitchFamily="50" charset="-128"/>
              </a:rPr>
              <a:t>KPI</a:t>
            </a:r>
            <a:r>
              <a:rPr lang="ja-JP" altLang="en-US" b="1" dirty="0">
                <a:solidFill>
                  <a:schemeClr val="bg1"/>
                </a:solidFill>
                <a:latin typeface="HGPｺﾞｼｯｸE" panose="020B0900000000000000" pitchFamily="50" charset="-128"/>
                <a:ea typeface="HGPｺﾞｼｯｸE" panose="020B0900000000000000" pitchFamily="50" charset="-128"/>
              </a:rPr>
              <a:t>の設定が有効</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pic>
        <p:nvPicPr>
          <p:cNvPr id="2" name="図 1">
            <a:extLst>
              <a:ext uri="{FF2B5EF4-FFF2-40B4-BE49-F238E27FC236}">
                <a16:creationId xmlns:a16="http://schemas.microsoft.com/office/drawing/2014/main" id="{6D6325D4-A5D3-459C-BA84-D4AE68188A2D}"/>
              </a:ext>
            </a:extLst>
          </p:cNvPr>
          <p:cNvPicPr>
            <a:picLocks noChangeAspect="1"/>
          </p:cNvPicPr>
          <p:nvPr/>
        </p:nvPicPr>
        <p:blipFill>
          <a:blip r:embed="rId3"/>
          <a:stretch>
            <a:fillRect/>
          </a:stretch>
        </p:blipFill>
        <p:spPr>
          <a:xfrm>
            <a:off x="989602" y="1354860"/>
            <a:ext cx="7164796" cy="4560102"/>
          </a:xfrm>
          <a:prstGeom prst="rect">
            <a:avLst/>
          </a:prstGeom>
        </p:spPr>
      </p:pic>
    </p:spTree>
    <p:extLst>
      <p:ext uri="{BB962C8B-B14F-4D97-AF65-F5344CB8AC3E}">
        <p14:creationId xmlns:p14="http://schemas.microsoft.com/office/powerpoint/2010/main" val="9048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4" name="正方形/長方形 3">
            <a:extLst>
              <a:ext uri="{FF2B5EF4-FFF2-40B4-BE49-F238E27FC236}">
                <a16:creationId xmlns:a16="http://schemas.microsoft.com/office/drawing/2014/main" id="{501CD168-5C8B-42CD-A1D0-2C46421D1429}"/>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KGI</a:t>
            </a:r>
            <a:r>
              <a:rPr lang="ja-JP" altLang="en-US" sz="2400" dirty="0">
                <a:latin typeface="HGP創英角ｺﾞｼｯｸUB" panose="020B0900000000000000" pitchFamily="50" charset="-128"/>
                <a:ea typeface="HGP創英角ｺﾞｼｯｸUB" panose="020B0900000000000000" pitchFamily="50" charset="-128"/>
              </a:rPr>
              <a:t>と</a:t>
            </a: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の設定</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b="1" dirty="0">
                <a:latin typeface="+mn-ea"/>
              </a:rPr>
              <a:t>マーケティング戦略作成における自社の目標＝</a:t>
            </a:r>
            <a:r>
              <a:rPr lang="en-US" altLang="ja-JP" b="1" dirty="0">
                <a:latin typeface="+mn-ea"/>
              </a:rPr>
              <a:t>KGI</a:t>
            </a:r>
            <a:r>
              <a:rPr lang="ja-JP" altLang="en-US" b="1" dirty="0">
                <a:latin typeface="+mn-ea"/>
              </a:rPr>
              <a:t>を明確にしましょう。</a:t>
            </a:r>
            <a:endParaRPr lang="en-US" altLang="ja-JP" b="1" dirty="0">
              <a:latin typeface="+mn-ea"/>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67969" y="1728542"/>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11</a:t>
            </a:fld>
            <a:endParaRPr lang="ja-JP" altLang="en-US"/>
          </a:p>
        </p:txBody>
      </p:sp>
      <p:sp>
        <p:nvSpPr>
          <p:cNvPr id="6" name="Rectangle 7">
            <a:extLst>
              <a:ext uri="{FF2B5EF4-FFF2-40B4-BE49-F238E27FC236}">
                <a16:creationId xmlns:a16="http://schemas.microsoft.com/office/drawing/2014/main" id="{0F47AE8B-E467-47B5-A567-54B334B73CCF}"/>
              </a:ext>
            </a:extLst>
          </p:cNvPr>
          <p:cNvSpPr>
            <a:spLocks noChangeArrowheads="1"/>
          </p:cNvSpPr>
          <p:nvPr/>
        </p:nvSpPr>
        <p:spPr bwMode="auto">
          <a:xfrm>
            <a:off x="34926" y="4097190"/>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b="1" dirty="0">
                <a:latin typeface="+mn-ea"/>
              </a:rPr>
              <a:t>KGI</a:t>
            </a:r>
            <a:r>
              <a:rPr lang="ja-JP" altLang="en-US" b="1" dirty="0">
                <a:latin typeface="+mn-ea"/>
              </a:rPr>
              <a:t>達成に向けた</a:t>
            </a:r>
            <a:r>
              <a:rPr lang="en-US" altLang="ja-JP" b="1" dirty="0">
                <a:latin typeface="+mn-ea"/>
              </a:rPr>
              <a:t>KPI</a:t>
            </a:r>
            <a:r>
              <a:rPr lang="ja-JP" altLang="en-US" b="1" dirty="0">
                <a:latin typeface="+mn-ea"/>
              </a:rPr>
              <a:t>を作成しましょう。その際、</a:t>
            </a:r>
            <a:r>
              <a:rPr lang="en-US" altLang="ja-JP" b="1" dirty="0">
                <a:latin typeface="+mn-ea"/>
              </a:rPr>
              <a:t>KPI</a:t>
            </a:r>
            <a:r>
              <a:rPr lang="ja-JP" altLang="en-US" b="1" dirty="0">
                <a:latin typeface="+mn-ea"/>
              </a:rPr>
              <a:t>のロジックツリーを意識しましょう。</a:t>
            </a:r>
            <a:endParaRPr lang="en-US" altLang="ja-JP" b="1" dirty="0">
              <a:latin typeface="+mn-ea"/>
            </a:endParaRPr>
          </a:p>
        </p:txBody>
      </p:sp>
      <p:sp>
        <p:nvSpPr>
          <p:cNvPr id="12" name="正方形/長方形 11">
            <a:extLst>
              <a:ext uri="{FF2B5EF4-FFF2-40B4-BE49-F238E27FC236}">
                <a16:creationId xmlns:a16="http://schemas.microsoft.com/office/drawing/2014/main" id="{AA5FFADD-887B-4360-8DF1-66CF8522500D}"/>
              </a:ext>
            </a:extLst>
          </p:cNvPr>
          <p:cNvSpPr/>
          <p:nvPr/>
        </p:nvSpPr>
        <p:spPr>
          <a:xfrm>
            <a:off x="167990" y="4459231"/>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Tree>
    <p:extLst>
      <p:ext uri="{BB962C8B-B14F-4D97-AF65-F5344CB8AC3E}">
        <p14:creationId xmlns:p14="http://schemas.microsoft.com/office/powerpoint/2010/main" val="916795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12</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19460" name="Rectangle 5"/>
          <p:cNvSpPr>
            <a:spLocks noGrp="1" noChangeArrowheads="1"/>
          </p:cNvSpPr>
          <p:nvPr>
            <p:ph type="title" idx="4294967295"/>
          </p:nvPr>
        </p:nvSpPr>
        <p:spPr>
          <a:xfrm>
            <a:off x="0" y="114300"/>
            <a:ext cx="8642350" cy="434975"/>
          </a:xfrm>
        </p:spPr>
        <p:txBody>
          <a:bodyPr/>
          <a:lstStyle/>
          <a:p>
            <a:pPr eaLnBrk="1" hangingPunct="1"/>
            <a:r>
              <a:rPr lang="ja-JP" altLang="en-US" sz="1800" b="1" dirty="0">
                <a:solidFill>
                  <a:srgbClr val="002060"/>
                </a:solidFill>
                <a:latin typeface="Meiryo UI" pitchFamily="50" charset="-128"/>
                <a:ea typeface="Meiryo UI" pitchFamily="50" charset="-128"/>
              </a:rPr>
              <a:t>２．マーケティング戦略推進における</a:t>
            </a:r>
            <a:r>
              <a:rPr lang="en-US" altLang="ja-JP" sz="1800" b="1" dirty="0">
                <a:solidFill>
                  <a:srgbClr val="002060"/>
                </a:solidFill>
                <a:latin typeface="Meiryo UI" pitchFamily="50" charset="-128"/>
                <a:ea typeface="Meiryo UI" pitchFamily="50" charset="-128"/>
              </a:rPr>
              <a:t>PDCA</a:t>
            </a:r>
            <a:endParaRPr lang="ja-JP" altLang="ja-JP" sz="1800" b="1" dirty="0">
              <a:solidFill>
                <a:srgbClr val="002060"/>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1DEE4504-2210-4B22-84EA-A538D113ABFA}"/>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マーケティング戦略推進における</a:t>
            </a:r>
            <a:r>
              <a:rPr lang="en-US" altLang="ja-JP" sz="3200" dirty="0">
                <a:latin typeface="Meiryo UI" pitchFamily="50" charset="-128"/>
                <a:ea typeface="Meiryo UI" pitchFamily="50" charset="-128"/>
                <a:cs typeface="Meiryo UI" pitchFamily="50" charset="-128"/>
              </a:rPr>
              <a:t>PDCA</a:t>
            </a:r>
            <a:endParaRPr lang="ja-JP" altLang="en-US" sz="3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152099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754326"/>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マーケティング戦略推進における</a:t>
            </a: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PDCA</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とは何かを理解する</a:t>
            </a:r>
          </a:p>
          <a:p>
            <a:pPr marL="742950" indent="-742950" algn="l">
              <a:buFont typeface="+mj-lt"/>
              <a:buAutoNum type="arabicPeriod"/>
            </a:pPr>
            <a:endParaRPr lang="ja-JP" altLang="en-US"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このコースを学習すると、マーケティング戦略推進における</a:t>
            </a: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の回し方がわかります。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C6420867-AE5B-4C2B-AB9D-6C24671BB9A2}"/>
              </a:ext>
            </a:extLst>
          </p:cNvPr>
          <p:cNvSpPr>
            <a:spLocks noGrp="1"/>
          </p:cNvSpPr>
          <p:nvPr>
            <p:ph type="sldNum" sz="quarter" idx="12"/>
          </p:nvPr>
        </p:nvSpPr>
        <p:spPr/>
        <p:txBody>
          <a:bodyPr/>
          <a:lstStyle/>
          <a:p>
            <a:pPr>
              <a:defRPr/>
            </a:pPr>
            <a:fld id="{22179739-F4A8-44EB-8B8E-F3F060272835}" type="slidenum">
              <a:rPr lang="ja-JP" altLang="en-US" smtClean="0"/>
              <a:pPr>
                <a:defRPr/>
              </a:pPr>
              <a:t>14</a:t>
            </a:fld>
            <a:endParaRPr lang="ja-JP" altLang="en-US"/>
          </a:p>
        </p:txBody>
      </p:sp>
    </p:spTree>
    <p:extLst>
      <p:ext uri="{BB962C8B-B14F-4D97-AF65-F5344CB8AC3E}">
        <p14:creationId xmlns:p14="http://schemas.microsoft.com/office/powerpoint/2010/main" val="1457374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15</a:t>
            </a:fld>
            <a:endParaRPr lang="en-US" altLang="ja-JP" dirty="0"/>
          </a:p>
        </p:txBody>
      </p:sp>
      <p:sp>
        <p:nvSpPr>
          <p:cNvPr id="4" name="正方形/長方形 3">
            <a:extLst>
              <a:ext uri="{FF2B5EF4-FFF2-40B4-BE49-F238E27FC236}">
                <a16:creationId xmlns:a16="http://schemas.microsoft.com/office/drawing/2014/main" id="{285675E4-07A3-462E-8140-07A0C6F2C458}"/>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33852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16</a:t>
            </a:fld>
            <a:endParaRPr lang="en-US" altLang="ja-JP" dirty="0"/>
          </a:p>
        </p:txBody>
      </p:sp>
      <p:sp>
        <p:nvSpPr>
          <p:cNvPr id="7" name="Rectangle 7"/>
          <p:cNvSpPr>
            <a:spLocks noChangeArrowheads="1"/>
          </p:cNvSpPr>
          <p:nvPr/>
        </p:nvSpPr>
        <p:spPr bwMode="auto">
          <a:xfrm>
            <a:off x="111205" y="1419848"/>
            <a:ext cx="8637259" cy="89193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257175" algn="l">
              <a:lnSpc>
                <a:spcPct val="90000"/>
              </a:lnSpc>
              <a:spcBef>
                <a:spcPct val="20000"/>
              </a:spcBef>
            </a:pPr>
            <a:r>
              <a:rPr lang="ja-JP" altLang="en-US" b="1" dirty="0">
                <a:latin typeface="+mn-ea"/>
              </a:rPr>
              <a:t>商品・サービスを造成し、市場に導入した後は、「</a:t>
            </a:r>
            <a:r>
              <a:rPr lang="en-US" altLang="ja-JP" b="1" dirty="0">
                <a:latin typeface="+mn-ea"/>
              </a:rPr>
              <a:t>PDCA</a:t>
            </a:r>
            <a:r>
              <a:rPr lang="ja-JP" altLang="en-US" b="1" dirty="0">
                <a:latin typeface="+mn-ea"/>
              </a:rPr>
              <a:t>サイクルをしっかりと回す」事でマーケティングの諸活動を管理します。最終的な目標は、リピーター（自地域や自社のファン）を作ること、自地域や自社のブランドを作ることになります。</a:t>
            </a:r>
          </a:p>
        </p:txBody>
      </p:sp>
      <p:grpSp>
        <p:nvGrpSpPr>
          <p:cNvPr id="9" name="グループ化 8"/>
          <p:cNvGrpSpPr/>
          <p:nvPr/>
        </p:nvGrpSpPr>
        <p:grpSpPr>
          <a:xfrm>
            <a:off x="2127772" y="2895386"/>
            <a:ext cx="4510401" cy="3269918"/>
            <a:chOff x="1482985" y="1471581"/>
            <a:chExt cx="6833928" cy="5476875"/>
          </a:xfrm>
        </p:grpSpPr>
        <p:pic>
          <p:nvPicPr>
            <p:cNvPr id="1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985" y="1471581"/>
              <a:ext cx="6391275"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8888" y="3573463"/>
              <a:ext cx="324802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14" name="Text Box 12"/>
          <p:cNvSpPr txBox="1">
            <a:spLocks noChangeArrowheads="1"/>
          </p:cNvSpPr>
          <p:nvPr/>
        </p:nvSpPr>
        <p:spPr bwMode="auto">
          <a:xfrm>
            <a:off x="805450" y="3172890"/>
            <a:ext cx="18359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en-US" sz="1200" dirty="0"/>
              <a:t>Plan</a:t>
            </a:r>
            <a:r>
              <a:rPr lang="ja-JP" altLang="en-US" sz="1200" dirty="0"/>
              <a:t>　　　　　　　　　　　　　</a:t>
            </a:r>
            <a:r>
              <a:rPr lang="en-US" altLang="en-US" sz="1200" dirty="0" err="1"/>
              <a:t>計画</a:t>
            </a:r>
            <a:r>
              <a:rPr lang="ja-JP" altLang="en-US" sz="1200" dirty="0"/>
              <a:t>作り。どのような観光客にどのような商品を提供したいのかを考えます。</a:t>
            </a:r>
            <a:endParaRPr lang="en-US" altLang="en-US" sz="1200" dirty="0"/>
          </a:p>
        </p:txBody>
      </p:sp>
      <p:sp>
        <p:nvSpPr>
          <p:cNvPr id="15" name="Text Box 12"/>
          <p:cNvSpPr txBox="1">
            <a:spLocks noChangeArrowheads="1"/>
          </p:cNvSpPr>
          <p:nvPr/>
        </p:nvSpPr>
        <p:spPr bwMode="auto">
          <a:xfrm>
            <a:off x="5832400" y="3064373"/>
            <a:ext cx="18359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Do  </a:t>
            </a:r>
            <a:r>
              <a:rPr lang="ja-JP" altLang="en-US" sz="1200" dirty="0"/>
              <a:t>　　　　　　　　　　　　　商品の販売。市場へ待望の商品を投入します。</a:t>
            </a:r>
            <a:endParaRPr lang="en-US" altLang="en-US" sz="1200" dirty="0"/>
          </a:p>
        </p:txBody>
      </p:sp>
      <p:sp>
        <p:nvSpPr>
          <p:cNvPr id="16" name="Text Box 12"/>
          <p:cNvSpPr txBox="1">
            <a:spLocks noChangeArrowheads="1"/>
          </p:cNvSpPr>
          <p:nvPr/>
        </p:nvSpPr>
        <p:spPr bwMode="auto">
          <a:xfrm>
            <a:off x="5720201" y="4727507"/>
            <a:ext cx="18359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Check </a:t>
            </a:r>
            <a:r>
              <a:rPr lang="ja-JP" altLang="en-US" sz="1200" dirty="0"/>
              <a:t>　　　　　　　　　　　　　販売した商品の効果測定。当初の目論見と市場の反応の差分を確認します。</a:t>
            </a:r>
            <a:endParaRPr lang="en-US" altLang="en-US" sz="1200" dirty="0"/>
          </a:p>
        </p:txBody>
      </p:sp>
      <p:sp>
        <p:nvSpPr>
          <p:cNvPr id="17" name="Text Box 12"/>
          <p:cNvSpPr txBox="1">
            <a:spLocks noChangeArrowheads="1"/>
          </p:cNvSpPr>
          <p:nvPr/>
        </p:nvSpPr>
        <p:spPr bwMode="auto">
          <a:xfrm>
            <a:off x="917649" y="5055626"/>
            <a:ext cx="18359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000">
                <a:solidFill>
                  <a:schemeClr val="tx1"/>
                </a:solidFill>
                <a:latin typeface="HGP創英角ｺﾞｼｯｸUB" panose="020B0900000000000000" pitchFamily="50" charset="-128"/>
                <a:ea typeface="HGP創英角ｺﾞｼｯｸUB" panose="020B0900000000000000" pitchFamily="50" charset="-128"/>
              </a:defRPr>
            </a:lvl5pPr>
            <a:lvl6pPr marL="25146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6pPr>
            <a:lvl7pPr marL="29718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7pPr>
            <a:lvl8pPr marL="34290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8pPr>
            <a:lvl9pPr marL="3886200" indent="-228600" algn="ctr" eaLnBrk="0" fontAlgn="base" hangingPunct="0">
              <a:spcBef>
                <a:spcPct val="0"/>
              </a:spcBef>
              <a:spcAft>
                <a:spcPct val="0"/>
              </a:spcAft>
              <a:defRPr kumimoji="1" sz="2000">
                <a:solidFill>
                  <a:schemeClr val="tx1"/>
                </a:solidFill>
                <a:latin typeface="HGP創英角ｺﾞｼｯｸUB" panose="020B0900000000000000" pitchFamily="50" charset="-128"/>
                <a:ea typeface="HGP創英角ｺﾞｼｯｸUB" panose="020B0900000000000000" pitchFamily="50" charset="-128"/>
              </a:defRPr>
            </a:lvl9pPr>
          </a:lstStyle>
          <a:p>
            <a:pPr algn="ctr" eaLnBrk="1" hangingPunct="1">
              <a:spcBef>
                <a:spcPct val="50000"/>
              </a:spcBef>
            </a:pPr>
            <a:r>
              <a:rPr lang="en-US" altLang="ja-JP" sz="1200" dirty="0"/>
              <a:t>Action </a:t>
            </a:r>
            <a:r>
              <a:rPr lang="ja-JP" altLang="en-US" sz="1200" dirty="0"/>
              <a:t>　　　　　　　　　　　　</a:t>
            </a:r>
            <a:r>
              <a:rPr lang="en-US" altLang="ja-JP" sz="1200" dirty="0"/>
              <a:t>Check</a:t>
            </a:r>
            <a:r>
              <a:rPr lang="ja-JP" altLang="en-US" sz="1200" dirty="0"/>
              <a:t>で確認した差分　　　を修正します。</a:t>
            </a:r>
            <a:endParaRPr lang="en-US" altLang="en-US" sz="1200" dirty="0"/>
          </a:p>
        </p:txBody>
      </p:sp>
      <p:sp>
        <p:nvSpPr>
          <p:cNvPr id="19" name="正方形/長方形 18">
            <a:extLst>
              <a:ext uri="{FF2B5EF4-FFF2-40B4-BE49-F238E27FC236}">
                <a16:creationId xmlns:a16="http://schemas.microsoft.com/office/drawing/2014/main" id="{E9E03716-A920-4FCD-96A8-4B5DD91B3435}"/>
              </a:ext>
            </a:extLst>
          </p:cNvPr>
          <p:cNvSpPr/>
          <p:nvPr/>
        </p:nvSpPr>
        <p:spPr>
          <a:xfrm>
            <a:off x="179512" y="798132"/>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観光戦略のおける</a:t>
            </a: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サイクル</a:t>
            </a:r>
          </a:p>
        </p:txBody>
      </p:sp>
    </p:spTree>
    <p:extLst>
      <p:ext uri="{BB962C8B-B14F-4D97-AF65-F5344CB8AC3E}">
        <p14:creationId xmlns:p14="http://schemas.microsoft.com/office/powerpoint/2010/main" val="3309565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17</a:t>
            </a:fld>
            <a:endParaRPr lang="en-US" altLang="ja-JP" dirty="0"/>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の作り方</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7" name="Rectangle 7">
            <a:extLst>
              <a:ext uri="{FF2B5EF4-FFF2-40B4-BE49-F238E27FC236}">
                <a16:creationId xmlns:a16="http://schemas.microsoft.com/office/drawing/2014/main" id="{4137FB05-0917-4B1C-A944-E4861232417B}"/>
              </a:ext>
            </a:extLst>
          </p:cNvPr>
          <p:cNvSpPr>
            <a:spLocks noChangeArrowheads="1"/>
          </p:cNvSpPr>
          <p:nvPr/>
        </p:nvSpPr>
        <p:spPr bwMode="auto">
          <a:xfrm>
            <a:off x="111205" y="1419848"/>
            <a:ext cx="8637259" cy="12170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257175" algn="l">
              <a:lnSpc>
                <a:spcPct val="90000"/>
              </a:lnSpc>
              <a:spcBef>
                <a:spcPct val="20000"/>
              </a:spcBef>
            </a:pPr>
            <a:r>
              <a:rPr lang="en-US" altLang="ja-JP" b="1" dirty="0">
                <a:latin typeface="+mn-ea"/>
              </a:rPr>
              <a:t>PDCA</a:t>
            </a:r>
            <a:r>
              <a:rPr lang="ja-JP" altLang="en-US" b="1" dirty="0">
                <a:latin typeface="+mn-ea"/>
              </a:rPr>
              <a:t>の作り方について、「</a:t>
            </a:r>
            <a:r>
              <a:rPr lang="en-US" altLang="ja-JP" b="1" dirty="0">
                <a:latin typeface="+mn-ea"/>
              </a:rPr>
              <a:t>P</a:t>
            </a:r>
            <a:r>
              <a:rPr lang="ja-JP" altLang="en-US" b="1" dirty="0">
                <a:latin typeface="+mn-ea"/>
              </a:rPr>
              <a:t>」から「</a:t>
            </a:r>
            <a:r>
              <a:rPr lang="en-US" altLang="ja-JP" b="1" dirty="0">
                <a:latin typeface="+mn-ea"/>
              </a:rPr>
              <a:t>A</a:t>
            </a:r>
            <a:r>
              <a:rPr lang="ja-JP" altLang="en-US" b="1" dirty="0">
                <a:latin typeface="+mn-ea"/>
              </a:rPr>
              <a:t>」にたどり着くまで、それぞれのステップで重要な点を確認しましょう。</a:t>
            </a:r>
          </a:p>
          <a:p>
            <a:pPr indent="-257175" algn="l">
              <a:lnSpc>
                <a:spcPct val="90000"/>
              </a:lnSpc>
              <a:spcBef>
                <a:spcPct val="20000"/>
              </a:spcBef>
            </a:pPr>
            <a:r>
              <a:rPr lang="ja-JP" altLang="en-US" b="1" dirty="0">
                <a:latin typeface="+mn-ea"/>
              </a:rPr>
              <a:t>各ステップでのポイントを理解しないと、うまく</a:t>
            </a:r>
            <a:r>
              <a:rPr lang="en-US" altLang="ja-JP" b="1" dirty="0">
                <a:latin typeface="+mn-ea"/>
              </a:rPr>
              <a:t>PDCA</a:t>
            </a:r>
            <a:r>
              <a:rPr lang="ja-JP" altLang="en-US" b="1" dirty="0">
                <a:latin typeface="+mn-ea"/>
              </a:rPr>
              <a:t>が回らないこともありますので各ステップのポイントを確認しましょう。</a:t>
            </a:r>
            <a:endParaRPr lang="en-US" altLang="ja-JP" b="1" dirty="0">
              <a:latin typeface="+mn-ea"/>
            </a:endParaRPr>
          </a:p>
        </p:txBody>
      </p:sp>
      <p:sp>
        <p:nvSpPr>
          <p:cNvPr id="9" name="正方形/長方形 8">
            <a:extLst>
              <a:ext uri="{FF2B5EF4-FFF2-40B4-BE49-F238E27FC236}">
                <a16:creationId xmlns:a16="http://schemas.microsoft.com/office/drawing/2014/main" id="{8AA130AD-30D3-4EAB-B22C-02412B886D8B}"/>
              </a:ext>
            </a:extLst>
          </p:cNvPr>
          <p:cNvSpPr/>
          <p:nvPr/>
        </p:nvSpPr>
        <p:spPr>
          <a:xfrm>
            <a:off x="179511" y="3002844"/>
            <a:ext cx="3240361"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Plan</a:t>
            </a:r>
            <a:r>
              <a:rPr lang="ja-JP" altLang="en-US" sz="2400" dirty="0">
                <a:latin typeface="HGP創英角ｺﾞｼｯｸUB" panose="020B0900000000000000" pitchFamily="50" charset="-128"/>
                <a:ea typeface="HGP創英角ｺﾞｼｯｸUB" panose="020B0900000000000000" pitchFamily="50" charset="-128"/>
              </a:rPr>
              <a:t>」設定におけるポイント</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1" name="テキスト ボックス 10">
            <a:extLst>
              <a:ext uri="{FF2B5EF4-FFF2-40B4-BE49-F238E27FC236}">
                <a16:creationId xmlns:a16="http://schemas.microsoft.com/office/drawing/2014/main" id="{9959CB53-C278-410D-80FA-664BFA74677E}"/>
              </a:ext>
            </a:extLst>
          </p:cNvPr>
          <p:cNvSpPr txBox="1"/>
          <p:nvPr/>
        </p:nvSpPr>
        <p:spPr>
          <a:xfrm>
            <a:off x="251520" y="3724114"/>
            <a:ext cx="8352928" cy="1865126"/>
          </a:xfrm>
          <a:prstGeom prst="rect">
            <a:avLst/>
          </a:prstGeom>
          <a:solidFill>
            <a:schemeClr val="accent1">
              <a:lumMod val="20000"/>
              <a:lumOff val="80000"/>
            </a:schemeClr>
          </a:solidFill>
        </p:spPr>
        <p:txBody>
          <a:bodyPr wrap="square">
            <a:spAutoFit/>
          </a:bodyPr>
          <a:lstStyle/>
          <a:p>
            <a:pPr marL="285750"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期限と目標が明確で、具体的な数字になっているか</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現状と最終ゴールにどれくらいギャップがあるかの確認➡難易度につながる</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優先的に解決すべきものは何かの確認</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取組事項を項目・</a:t>
            </a:r>
            <a:r>
              <a:rPr lang="en-US" altLang="ja-JP" b="1" dirty="0">
                <a:solidFill>
                  <a:schemeClr val="dk1"/>
                </a:solidFill>
                <a:latin typeface="+mn-ea"/>
                <a:ea typeface="+mn-ea"/>
              </a:rPr>
              <a:t>KPI</a:t>
            </a:r>
            <a:r>
              <a:rPr lang="ja-JP" altLang="en-US" b="1" dirty="0">
                <a:solidFill>
                  <a:schemeClr val="dk1"/>
                </a:solidFill>
                <a:latin typeface="+mn-ea"/>
                <a:ea typeface="+mn-ea"/>
              </a:rPr>
              <a:t>化の実施</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計画、実施項目、解決策</a:t>
            </a:r>
            <a:r>
              <a:rPr lang="en-US" altLang="ja-JP" b="1" dirty="0">
                <a:solidFill>
                  <a:schemeClr val="dk1"/>
                </a:solidFill>
                <a:latin typeface="+mn-ea"/>
                <a:ea typeface="+mn-ea"/>
              </a:rPr>
              <a:t>(</a:t>
            </a:r>
            <a:r>
              <a:rPr lang="ja-JP" altLang="en-US" b="1" dirty="0">
                <a:solidFill>
                  <a:schemeClr val="dk1"/>
                </a:solidFill>
                <a:latin typeface="+mn-ea"/>
                <a:ea typeface="+mn-ea"/>
              </a:rPr>
              <a:t>仮説ベース</a:t>
            </a:r>
            <a:r>
              <a:rPr lang="en-US" altLang="ja-JP" b="1" dirty="0">
                <a:solidFill>
                  <a:schemeClr val="dk1"/>
                </a:solidFill>
                <a:latin typeface="+mn-ea"/>
                <a:ea typeface="+mn-ea"/>
              </a:rPr>
              <a:t>)</a:t>
            </a:r>
            <a:r>
              <a:rPr lang="ja-JP" altLang="en-US" b="1" dirty="0">
                <a:solidFill>
                  <a:schemeClr val="dk1"/>
                </a:solidFill>
                <a:latin typeface="+mn-ea"/>
                <a:ea typeface="+mn-ea"/>
              </a:rPr>
              <a:t>の検討</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作成した計画に抜け、漏れ、重なりがないかの確認</a:t>
            </a:r>
          </a:p>
        </p:txBody>
      </p:sp>
    </p:spTree>
    <p:extLst>
      <p:ext uri="{BB962C8B-B14F-4D97-AF65-F5344CB8AC3E}">
        <p14:creationId xmlns:p14="http://schemas.microsoft.com/office/powerpoint/2010/main" val="2514126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18</a:t>
            </a:fld>
            <a:endParaRPr lang="en-US" altLang="ja-JP" dirty="0"/>
          </a:p>
        </p:txBody>
      </p:sp>
      <p:sp>
        <p:nvSpPr>
          <p:cNvPr id="9" name="正方形/長方形 8">
            <a:extLst>
              <a:ext uri="{FF2B5EF4-FFF2-40B4-BE49-F238E27FC236}">
                <a16:creationId xmlns:a16="http://schemas.microsoft.com/office/drawing/2014/main" id="{8AA130AD-30D3-4EAB-B22C-02412B886D8B}"/>
              </a:ext>
            </a:extLst>
          </p:cNvPr>
          <p:cNvSpPr/>
          <p:nvPr/>
        </p:nvSpPr>
        <p:spPr>
          <a:xfrm>
            <a:off x="179511" y="980728"/>
            <a:ext cx="3240361"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Do</a:t>
            </a:r>
            <a:r>
              <a:rPr lang="ja-JP" altLang="en-US" sz="2400" dirty="0">
                <a:latin typeface="HGP創英角ｺﾞｼｯｸUB" panose="020B0900000000000000" pitchFamily="50" charset="-128"/>
                <a:ea typeface="HGP創英角ｺﾞｼｯｸUB" panose="020B0900000000000000" pitchFamily="50" charset="-128"/>
              </a:rPr>
              <a:t>」設定におけるポイント</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1" name="テキスト ボックス 10">
            <a:extLst>
              <a:ext uri="{FF2B5EF4-FFF2-40B4-BE49-F238E27FC236}">
                <a16:creationId xmlns:a16="http://schemas.microsoft.com/office/drawing/2014/main" id="{9959CB53-C278-410D-80FA-664BFA74677E}"/>
              </a:ext>
            </a:extLst>
          </p:cNvPr>
          <p:cNvSpPr txBox="1"/>
          <p:nvPr/>
        </p:nvSpPr>
        <p:spPr>
          <a:xfrm>
            <a:off x="251520" y="1701998"/>
            <a:ext cx="8352928" cy="1560427"/>
          </a:xfrm>
          <a:prstGeom prst="rect">
            <a:avLst/>
          </a:prstGeom>
          <a:solidFill>
            <a:schemeClr val="accent1">
              <a:lumMod val="20000"/>
              <a:lumOff val="80000"/>
            </a:schemeClr>
          </a:solidFill>
        </p:spPr>
        <p:txBody>
          <a:bodyPr wrap="square">
            <a:spAutoFit/>
          </a:bodyPr>
          <a:lstStyle/>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解決案、ゴール向けた確認</a:t>
            </a:r>
            <a:r>
              <a:rPr lang="en-US" altLang="ja-JP" b="1" dirty="0">
                <a:solidFill>
                  <a:schemeClr val="dk1"/>
                </a:solidFill>
                <a:latin typeface="+mn-ea"/>
                <a:ea typeface="+mn-ea"/>
              </a:rPr>
              <a:t>(</a:t>
            </a:r>
            <a:r>
              <a:rPr lang="ja-JP" altLang="en-US" b="1" dirty="0">
                <a:solidFill>
                  <a:schemeClr val="dk1"/>
                </a:solidFill>
                <a:latin typeface="+mn-ea"/>
                <a:ea typeface="+mn-ea"/>
              </a:rPr>
              <a:t>仮説ベース</a:t>
            </a:r>
            <a:r>
              <a:rPr lang="en-US" altLang="ja-JP" b="1" dirty="0">
                <a:solidFill>
                  <a:schemeClr val="dk1"/>
                </a:solidFill>
                <a:latin typeface="+mn-ea"/>
                <a:ea typeface="+mn-ea"/>
              </a:rPr>
              <a:t>)</a:t>
            </a:r>
            <a:endParaRPr lang="ja-JP" altLang="en-US"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実施項目の優先順位付け</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達成度合い具体的にする</a:t>
            </a:r>
          </a:p>
          <a:p>
            <a:pPr marL="28575" indent="-285750" algn="l">
              <a:lnSpc>
                <a:spcPct val="90000"/>
              </a:lnSpc>
              <a:spcBef>
                <a:spcPct val="20000"/>
              </a:spcBef>
              <a:buFont typeface="Wingdings" panose="05000000000000000000" pitchFamily="2" charset="2"/>
              <a:buChar char="ü"/>
            </a:pPr>
            <a:r>
              <a:rPr lang="en-US" altLang="ja-JP" b="1" dirty="0" err="1">
                <a:solidFill>
                  <a:schemeClr val="dk1"/>
                </a:solidFill>
                <a:latin typeface="+mn-ea"/>
                <a:ea typeface="+mn-ea"/>
              </a:rPr>
              <a:t>Todo</a:t>
            </a:r>
            <a:r>
              <a:rPr lang="ja-JP" altLang="en-US" b="1" dirty="0">
                <a:solidFill>
                  <a:schemeClr val="dk1"/>
                </a:solidFill>
                <a:latin typeface="+mn-ea"/>
                <a:ea typeface="+mn-ea"/>
              </a:rPr>
              <a:t>リストに落とし込む</a:t>
            </a:r>
          </a:p>
          <a:p>
            <a:pPr marL="28575" indent="-285750" algn="l">
              <a:lnSpc>
                <a:spcPct val="90000"/>
              </a:lnSpc>
              <a:spcBef>
                <a:spcPct val="20000"/>
              </a:spcBef>
              <a:buFont typeface="Wingdings" panose="05000000000000000000" pitchFamily="2" charset="2"/>
              <a:buChar char="ü"/>
            </a:pPr>
            <a:r>
              <a:rPr lang="en-US" altLang="ja-JP" b="1" dirty="0" err="1">
                <a:solidFill>
                  <a:schemeClr val="dk1"/>
                </a:solidFill>
                <a:latin typeface="+mn-ea"/>
                <a:ea typeface="+mn-ea"/>
              </a:rPr>
              <a:t>Todo</a:t>
            </a:r>
            <a:r>
              <a:rPr lang="ja-JP" altLang="en-US" b="1" dirty="0">
                <a:solidFill>
                  <a:schemeClr val="dk1"/>
                </a:solidFill>
                <a:latin typeface="+mn-ea"/>
                <a:ea typeface="+mn-ea"/>
              </a:rPr>
              <a:t>に沿って確実に実行する</a:t>
            </a:r>
          </a:p>
        </p:txBody>
      </p:sp>
      <p:sp>
        <p:nvSpPr>
          <p:cNvPr id="8" name="正方形/長方形 7">
            <a:extLst>
              <a:ext uri="{FF2B5EF4-FFF2-40B4-BE49-F238E27FC236}">
                <a16:creationId xmlns:a16="http://schemas.microsoft.com/office/drawing/2014/main" id="{F38ED66A-FE2D-4570-931C-02D9BB790160}"/>
              </a:ext>
            </a:extLst>
          </p:cNvPr>
          <p:cNvSpPr/>
          <p:nvPr/>
        </p:nvSpPr>
        <p:spPr>
          <a:xfrm>
            <a:off x="179511" y="3940267"/>
            <a:ext cx="3240361"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75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Check</a:t>
            </a:r>
            <a:r>
              <a:rPr lang="ja-JP" altLang="en-US" sz="2400" dirty="0">
                <a:latin typeface="HGP創英角ｺﾞｼｯｸUB" panose="020B0900000000000000" pitchFamily="50" charset="-128"/>
                <a:ea typeface="HGP創英角ｺﾞｼｯｸUB" panose="020B0900000000000000" pitchFamily="50" charset="-128"/>
              </a:rPr>
              <a:t>」設定におけるポイント</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0" name="テキスト ボックス 9">
            <a:extLst>
              <a:ext uri="{FF2B5EF4-FFF2-40B4-BE49-F238E27FC236}">
                <a16:creationId xmlns:a16="http://schemas.microsoft.com/office/drawing/2014/main" id="{06222B96-41B8-4328-A43F-B72682E40E63}"/>
              </a:ext>
            </a:extLst>
          </p:cNvPr>
          <p:cNvSpPr txBox="1"/>
          <p:nvPr/>
        </p:nvSpPr>
        <p:spPr>
          <a:xfrm>
            <a:off x="251520" y="4661537"/>
            <a:ext cx="8352928" cy="1560427"/>
          </a:xfrm>
          <a:prstGeom prst="rect">
            <a:avLst/>
          </a:prstGeom>
          <a:solidFill>
            <a:schemeClr val="accent1">
              <a:lumMod val="20000"/>
              <a:lumOff val="80000"/>
            </a:schemeClr>
          </a:solidFill>
        </p:spPr>
        <p:txBody>
          <a:bodyPr wrap="square">
            <a:spAutoFit/>
          </a:bodyPr>
          <a:lstStyle/>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目標達成における達成率の確認</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実行がしっかりと出来ていたかの確認</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計画に誤りや無理がなかったかの確認</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うまくいった点、うまくいかなかった点の確認</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うまくいかなかった点はどのようにすればうまくいくか対策を練る</a:t>
            </a:r>
          </a:p>
        </p:txBody>
      </p:sp>
    </p:spTree>
    <p:extLst>
      <p:ext uri="{BB962C8B-B14F-4D97-AF65-F5344CB8AC3E}">
        <p14:creationId xmlns:p14="http://schemas.microsoft.com/office/powerpoint/2010/main" val="1928238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250825" y="1484784"/>
            <a:ext cx="86423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b="1" kern="0" dirty="0">
                <a:latin typeface="Meiryo UI" pitchFamily="50" charset="-128"/>
                <a:ea typeface="Meiryo UI" pitchFamily="50" charset="-128"/>
              </a:rPr>
              <a:t>１．マーケティング戦略立案における</a:t>
            </a:r>
            <a:r>
              <a:rPr lang="en-US" altLang="ja-JP" b="1" kern="0" dirty="0">
                <a:latin typeface="Meiryo UI" pitchFamily="50" charset="-128"/>
                <a:ea typeface="Meiryo UI" pitchFamily="50" charset="-128"/>
              </a:rPr>
              <a:t>KPI</a:t>
            </a:r>
            <a:r>
              <a:rPr lang="ja-JP" altLang="en-US" b="1" kern="0" dirty="0">
                <a:latin typeface="Meiryo UI" pitchFamily="50" charset="-128"/>
                <a:ea typeface="Meiryo UI" pitchFamily="50" charset="-128"/>
              </a:rPr>
              <a:t>・・・・・・・・・・Ｐ</a:t>
            </a:r>
            <a:r>
              <a:rPr lang="en-US" altLang="ja-JP" b="1" kern="0" dirty="0">
                <a:latin typeface="Meiryo UI" pitchFamily="50" charset="-128"/>
                <a:ea typeface="Meiryo UI" pitchFamily="50" charset="-128"/>
              </a:rPr>
              <a:t>2</a:t>
            </a: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２．マーケティング戦略推進における</a:t>
            </a:r>
            <a:r>
              <a:rPr lang="en-US" altLang="ja-JP" b="1" kern="0" dirty="0">
                <a:latin typeface="Meiryo UI" pitchFamily="50" charset="-128"/>
                <a:ea typeface="Meiryo UI" pitchFamily="50" charset="-128"/>
              </a:rPr>
              <a:t>PDCA</a:t>
            </a:r>
            <a:r>
              <a:rPr lang="ja-JP" altLang="en-US" b="1" kern="0" dirty="0">
                <a:latin typeface="Meiryo UI" pitchFamily="50" charset="-128"/>
                <a:ea typeface="Meiryo UI" pitchFamily="50" charset="-128"/>
              </a:rPr>
              <a:t>・・・・・・・</a:t>
            </a:r>
            <a:r>
              <a:rPr lang="en-US" altLang="ja-JP" b="1" kern="0" dirty="0">
                <a:latin typeface="Meiryo UI" pitchFamily="50" charset="-128"/>
                <a:ea typeface="Meiryo UI" pitchFamily="50" charset="-128"/>
              </a:rPr>
              <a:t>P13</a:t>
            </a: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sp>
        <p:nvSpPr>
          <p:cNvPr id="9" name="正方形/長方形 8">
            <a:extLst>
              <a:ext uri="{FF2B5EF4-FFF2-40B4-BE49-F238E27FC236}">
                <a16:creationId xmlns:a16="http://schemas.microsoft.com/office/drawing/2014/main" id="{8AA130AD-30D3-4EAB-B22C-02412B886D8B}"/>
              </a:ext>
            </a:extLst>
          </p:cNvPr>
          <p:cNvSpPr/>
          <p:nvPr/>
        </p:nvSpPr>
        <p:spPr>
          <a:xfrm>
            <a:off x="179511" y="980728"/>
            <a:ext cx="3240361"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7500" lnSpcReduction="2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a:t>
            </a:r>
            <a:r>
              <a:rPr lang="en-US" altLang="ja-JP" sz="2400" dirty="0">
                <a:latin typeface="HGP創英角ｺﾞｼｯｸUB" panose="020B0900000000000000" pitchFamily="50" charset="-128"/>
                <a:ea typeface="HGP創英角ｺﾞｼｯｸUB" panose="020B0900000000000000" pitchFamily="50" charset="-128"/>
              </a:rPr>
              <a:t>Action</a:t>
            </a:r>
            <a:r>
              <a:rPr lang="ja-JP" altLang="en-US" sz="2400" dirty="0">
                <a:latin typeface="HGP創英角ｺﾞｼｯｸUB" panose="020B0900000000000000" pitchFamily="50" charset="-128"/>
                <a:ea typeface="HGP創英角ｺﾞｼｯｸUB" panose="020B0900000000000000" pitchFamily="50" charset="-128"/>
              </a:rPr>
              <a:t>」設定におけるポイント</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1" name="テキスト ボックス 10">
            <a:extLst>
              <a:ext uri="{FF2B5EF4-FFF2-40B4-BE49-F238E27FC236}">
                <a16:creationId xmlns:a16="http://schemas.microsoft.com/office/drawing/2014/main" id="{9959CB53-C278-410D-80FA-664BFA74677E}"/>
              </a:ext>
            </a:extLst>
          </p:cNvPr>
          <p:cNvSpPr txBox="1"/>
          <p:nvPr/>
        </p:nvSpPr>
        <p:spPr>
          <a:xfrm>
            <a:off x="251520" y="1701998"/>
            <a:ext cx="8352928" cy="1255728"/>
          </a:xfrm>
          <a:prstGeom prst="rect">
            <a:avLst/>
          </a:prstGeom>
          <a:solidFill>
            <a:schemeClr val="accent1">
              <a:lumMod val="20000"/>
              <a:lumOff val="80000"/>
            </a:schemeClr>
          </a:solidFill>
        </p:spPr>
        <p:txBody>
          <a:bodyPr wrap="square">
            <a:spAutoFit/>
          </a:bodyPr>
          <a:lstStyle/>
          <a:p>
            <a:pPr marL="28575" indent="-285750" algn="l">
              <a:lnSpc>
                <a:spcPct val="90000"/>
              </a:lnSpc>
              <a:spcBef>
                <a:spcPct val="20000"/>
              </a:spcBef>
              <a:buFont typeface="Wingdings" panose="05000000000000000000" pitchFamily="2" charset="2"/>
              <a:buChar char="ü"/>
            </a:pPr>
            <a:r>
              <a:rPr lang="en-US" altLang="ja-JP" b="1" dirty="0">
                <a:solidFill>
                  <a:schemeClr val="dk1"/>
                </a:solidFill>
                <a:latin typeface="+mn-ea"/>
                <a:ea typeface="+mn-ea"/>
              </a:rPr>
              <a:t>Check</a:t>
            </a:r>
            <a:r>
              <a:rPr lang="ja-JP" altLang="en-US" b="1" dirty="0">
                <a:solidFill>
                  <a:schemeClr val="dk1"/>
                </a:solidFill>
                <a:latin typeface="+mn-ea"/>
                <a:ea typeface="+mn-ea"/>
              </a:rPr>
              <a:t>の結果を踏まえ、改善案</a:t>
            </a:r>
            <a:r>
              <a:rPr lang="en-US" altLang="ja-JP" b="1" dirty="0">
                <a:solidFill>
                  <a:schemeClr val="dk1"/>
                </a:solidFill>
                <a:latin typeface="+mn-ea"/>
                <a:ea typeface="+mn-ea"/>
              </a:rPr>
              <a:t>(</a:t>
            </a:r>
            <a:r>
              <a:rPr lang="ja-JP" altLang="en-US" b="1" dirty="0">
                <a:solidFill>
                  <a:schemeClr val="dk1"/>
                </a:solidFill>
                <a:latin typeface="+mn-ea"/>
                <a:ea typeface="+mn-ea"/>
              </a:rPr>
              <a:t>再計画案</a:t>
            </a:r>
            <a:r>
              <a:rPr lang="en-US" altLang="ja-JP" b="1" dirty="0">
                <a:solidFill>
                  <a:schemeClr val="dk1"/>
                </a:solidFill>
                <a:latin typeface="+mn-ea"/>
                <a:ea typeface="+mn-ea"/>
              </a:rPr>
              <a:t>)</a:t>
            </a:r>
            <a:r>
              <a:rPr lang="ja-JP" altLang="en-US" b="1" dirty="0">
                <a:solidFill>
                  <a:schemeClr val="dk1"/>
                </a:solidFill>
                <a:latin typeface="+mn-ea"/>
                <a:ea typeface="+mn-ea"/>
              </a:rPr>
              <a:t>を考える</a:t>
            </a:r>
          </a:p>
          <a:p>
            <a:pPr marL="28575" indent="-285750" algn="l">
              <a:lnSpc>
                <a:spcPct val="90000"/>
              </a:lnSpc>
              <a:spcBef>
                <a:spcPct val="20000"/>
              </a:spcBef>
              <a:buFont typeface="Wingdings" panose="05000000000000000000" pitchFamily="2" charset="2"/>
              <a:buChar char="ü"/>
            </a:pPr>
            <a:r>
              <a:rPr lang="ja-JP" altLang="en-US" b="1" dirty="0">
                <a:solidFill>
                  <a:schemeClr val="dk1"/>
                </a:solidFill>
                <a:latin typeface="+mn-ea"/>
                <a:ea typeface="+mn-ea"/>
              </a:rPr>
              <a:t>改善案に優先順位をつける</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en-US" altLang="ja-JP" b="1" dirty="0">
                <a:solidFill>
                  <a:schemeClr val="dk1"/>
                </a:solidFill>
                <a:latin typeface="+mn-ea"/>
                <a:ea typeface="+mn-ea"/>
              </a:rPr>
              <a:t>Do</a:t>
            </a:r>
            <a:r>
              <a:rPr lang="ja-JP" altLang="en-US" b="1" dirty="0">
                <a:solidFill>
                  <a:schemeClr val="dk1"/>
                </a:solidFill>
                <a:latin typeface="+mn-ea"/>
                <a:ea typeface="+mn-ea"/>
              </a:rPr>
              <a:t>における</a:t>
            </a:r>
            <a:r>
              <a:rPr lang="en-US" altLang="ja-JP" b="1" dirty="0">
                <a:solidFill>
                  <a:schemeClr val="dk1"/>
                </a:solidFill>
                <a:latin typeface="+mn-ea"/>
                <a:ea typeface="+mn-ea"/>
              </a:rPr>
              <a:t>KPI</a:t>
            </a:r>
            <a:r>
              <a:rPr lang="ja-JP" altLang="en-US" b="1" dirty="0">
                <a:solidFill>
                  <a:schemeClr val="dk1"/>
                </a:solidFill>
                <a:latin typeface="+mn-ea"/>
                <a:ea typeface="+mn-ea"/>
              </a:rPr>
              <a:t>の再設定</a:t>
            </a:r>
            <a:endParaRPr lang="en-US" altLang="ja-JP" b="1" dirty="0">
              <a:solidFill>
                <a:schemeClr val="dk1"/>
              </a:solidFill>
              <a:latin typeface="+mn-ea"/>
              <a:ea typeface="+mn-ea"/>
            </a:endParaRPr>
          </a:p>
          <a:p>
            <a:pPr marL="28575" indent="-285750" algn="l">
              <a:lnSpc>
                <a:spcPct val="90000"/>
              </a:lnSpc>
              <a:spcBef>
                <a:spcPct val="20000"/>
              </a:spcBef>
              <a:buFont typeface="Wingdings" panose="05000000000000000000" pitchFamily="2" charset="2"/>
              <a:buChar char="ü"/>
            </a:pPr>
            <a:r>
              <a:rPr lang="en-US" altLang="ja-JP" b="1" dirty="0">
                <a:solidFill>
                  <a:schemeClr val="dk1"/>
                </a:solidFill>
                <a:latin typeface="+mn-ea"/>
                <a:ea typeface="+mn-ea"/>
              </a:rPr>
              <a:t>Do</a:t>
            </a:r>
            <a:r>
              <a:rPr lang="ja-JP" altLang="en-US" b="1" dirty="0">
                <a:solidFill>
                  <a:schemeClr val="dk1"/>
                </a:solidFill>
                <a:latin typeface="+mn-ea"/>
                <a:ea typeface="+mn-ea"/>
              </a:rPr>
              <a:t>した結果を踏まえ、効率的に実施出来る方法を検討</a:t>
            </a:r>
            <a:endParaRPr lang="en-US" altLang="ja-JP" b="1" dirty="0">
              <a:solidFill>
                <a:schemeClr val="dk1"/>
              </a:solidFill>
              <a:latin typeface="+mn-ea"/>
              <a:ea typeface="+mn-ea"/>
            </a:endParaRPr>
          </a:p>
        </p:txBody>
      </p:sp>
      <p:pic>
        <p:nvPicPr>
          <p:cNvPr id="3" name="図 2">
            <a:extLst>
              <a:ext uri="{FF2B5EF4-FFF2-40B4-BE49-F238E27FC236}">
                <a16:creationId xmlns:a16="http://schemas.microsoft.com/office/drawing/2014/main" id="{DD493352-2F66-4ECA-A57F-945CFD2090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782" y="3277270"/>
            <a:ext cx="4240604" cy="2816026"/>
          </a:xfrm>
          <a:prstGeom prst="rect">
            <a:avLst/>
          </a:prstGeom>
        </p:spPr>
      </p:pic>
      <p:sp>
        <p:nvSpPr>
          <p:cNvPr id="12" name="テキスト ボックス 11">
            <a:extLst>
              <a:ext uri="{FF2B5EF4-FFF2-40B4-BE49-F238E27FC236}">
                <a16:creationId xmlns:a16="http://schemas.microsoft.com/office/drawing/2014/main" id="{1F399E1E-6E98-4ABC-BA1E-8353842F6F41}"/>
              </a:ext>
            </a:extLst>
          </p:cNvPr>
          <p:cNvSpPr txBox="1"/>
          <p:nvPr/>
        </p:nvSpPr>
        <p:spPr>
          <a:xfrm>
            <a:off x="4605156" y="4181889"/>
            <a:ext cx="4495602" cy="1948226"/>
          </a:xfrm>
          <a:prstGeom prst="rect">
            <a:avLst/>
          </a:prstGeom>
          <a:noFill/>
        </p:spPr>
        <p:txBody>
          <a:bodyPr wrap="square">
            <a:spAutoFit/>
          </a:bodyPr>
          <a:lstStyle/>
          <a:p>
            <a:pPr algn="l">
              <a:lnSpc>
                <a:spcPct val="90000"/>
              </a:lnSpc>
              <a:spcBef>
                <a:spcPct val="20000"/>
              </a:spcBef>
            </a:pPr>
            <a:r>
              <a:rPr lang="en-US" altLang="ja-JP" b="1" dirty="0">
                <a:solidFill>
                  <a:schemeClr val="dk1"/>
                </a:solidFill>
                <a:latin typeface="+mn-ea"/>
                <a:ea typeface="+mn-ea"/>
              </a:rPr>
              <a:t>※</a:t>
            </a:r>
            <a:r>
              <a:rPr lang="ja-JP" altLang="en-US" b="1" dirty="0">
                <a:solidFill>
                  <a:schemeClr val="dk1"/>
                </a:solidFill>
                <a:latin typeface="+mn-ea"/>
                <a:ea typeface="+mn-ea"/>
              </a:rPr>
              <a:t>日々の業務目標達成においては</a:t>
            </a:r>
            <a:r>
              <a:rPr lang="en-US" altLang="ja-JP" b="1" dirty="0">
                <a:solidFill>
                  <a:schemeClr val="dk1"/>
                </a:solidFill>
                <a:latin typeface="+mn-ea"/>
                <a:ea typeface="+mn-ea"/>
              </a:rPr>
              <a:t>PDCA</a:t>
            </a:r>
            <a:r>
              <a:rPr lang="ja-JP" altLang="en-US" b="1" dirty="0">
                <a:solidFill>
                  <a:schemeClr val="dk1"/>
                </a:solidFill>
                <a:latin typeface="+mn-ea"/>
                <a:ea typeface="+mn-ea"/>
              </a:rPr>
              <a:t>をしっかりと回すことが重要となります。</a:t>
            </a:r>
            <a:endParaRPr lang="en-US" altLang="ja-JP" b="1" dirty="0">
              <a:solidFill>
                <a:schemeClr val="dk1"/>
              </a:solidFill>
              <a:latin typeface="+mn-ea"/>
              <a:ea typeface="+mn-ea"/>
            </a:endParaRPr>
          </a:p>
          <a:p>
            <a:pPr algn="l">
              <a:lnSpc>
                <a:spcPct val="90000"/>
              </a:lnSpc>
              <a:spcBef>
                <a:spcPct val="20000"/>
              </a:spcBef>
            </a:pPr>
            <a:endParaRPr lang="en-US" altLang="ja-JP" dirty="0"/>
          </a:p>
          <a:p>
            <a:pPr algn="l">
              <a:lnSpc>
                <a:spcPct val="90000"/>
              </a:lnSpc>
              <a:spcBef>
                <a:spcPct val="20000"/>
              </a:spcBef>
            </a:pPr>
            <a:r>
              <a:rPr lang="en-US" altLang="ja-JP" b="1" dirty="0">
                <a:solidFill>
                  <a:schemeClr val="dk1"/>
                </a:solidFill>
                <a:latin typeface="+mn-ea"/>
                <a:ea typeface="+mn-ea"/>
              </a:rPr>
              <a:t>※</a:t>
            </a:r>
            <a:r>
              <a:rPr lang="ja-JP" altLang="en-US" b="1" dirty="0">
                <a:solidFill>
                  <a:schemeClr val="dk1"/>
                </a:solidFill>
                <a:latin typeface="+mn-ea"/>
                <a:ea typeface="+mn-ea"/>
              </a:rPr>
              <a:t>観光まちづくり、地域づくり、地域活性化といった長期で実施し、結果がなかなか出ずらいものは必ずしも短期で</a:t>
            </a:r>
            <a:r>
              <a:rPr lang="en-US" altLang="ja-JP" b="1" dirty="0">
                <a:solidFill>
                  <a:schemeClr val="dk1"/>
                </a:solidFill>
                <a:latin typeface="+mn-ea"/>
                <a:ea typeface="+mn-ea"/>
              </a:rPr>
              <a:t>PDCA</a:t>
            </a:r>
            <a:r>
              <a:rPr lang="ja-JP" altLang="en-US" b="1" dirty="0">
                <a:solidFill>
                  <a:schemeClr val="dk1"/>
                </a:solidFill>
                <a:latin typeface="+mn-ea"/>
                <a:ea typeface="+mn-ea"/>
              </a:rPr>
              <a:t>を回すことが　　重要とは限らない点も考慮する必要があります。</a:t>
            </a:r>
          </a:p>
        </p:txBody>
      </p:sp>
    </p:spTree>
    <p:extLst>
      <p:ext uri="{BB962C8B-B14F-4D97-AF65-F5344CB8AC3E}">
        <p14:creationId xmlns:p14="http://schemas.microsoft.com/office/powerpoint/2010/main" val="31266229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9" name="正方形/長方形 8">
            <a:extLst>
              <a:ext uri="{FF2B5EF4-FFF2-40B4-BE49-F238E27FC236}">
                <a16:creationId xmlns:a16="http://schemas.microsoft.com/office/drawing/2014/main" id="{8AA130AD-30D3-4EAB-B22C-02412B886D8B}"/>
              </a:ext>
            </a:extLst>
          </p:cNvPr>
          <p:cNvSpPr/>
          <p:nvPr/>
        </p:nvSpPr>
        <p:spPr>
          <a:xfrm>
            <a:off x="179511" y="980728"/>
            <a:ext cx="3240361"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の事例</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2" name="テキスト ボックス 11">
            <a:extLst>
              <a:ext uri="{FF2B5EF4-FFF2-40B4-BE49-F238E27FC236}">
                <a16:creationId xmlns:a16="http://schemas.microsoft.com/office/drawing/2014/main" id="{1F399E1E-6E98-4ABC-BA1E-8353842F6F41}"/>
              </a:ext>
            </a:extLst>
          </p:cNvPr>
          <p:cNvSpPr txBox="1"/>
          <p:nvPr/>
        </p:nvSpPr>
        <p:spPr>
          <a:xfrm>
            <a:off x="179511" y="1628800"/>
            <a:ext cx="5760641" cy="646331"/>
          </a:xfrm>
          <a:prstGeom prst="rect">
            <a:avLst/>
          </a:prstGeom>
          <a:noFill/>
        </p:spPr>
        <p:txBody>
          <a:bodyPr wrap="square">
            <a:spAutoFit/>
          </a:bodyPr>
          <a:lstStyle/>
          <a:p>
            <a:pPr algn="l">
              <a:lnSpc>
                <a:spcPct val="90000"/>
              </a:lnSpc>
              <a:spcBef>
                <a:spcPct val="20000"/>
              </a:spcBef>
            </a:pPr>
            <a:r>
              <a:rPr lang="en-US" altLang="ja-JP" b="1" dirty="0">
                <a:solidFill>
                  <a:schemeClr val="dk1"/>
                </a:solidFill>
                <a:latin typeface="+mn-ea"/>
                <a:ea typeface="+mn-ea"/>
              </a:rPr>
              <a:t>【</a:t>
            </a:r>
            <a:r>
              <a:rPr lang="ja-JP" altLang="en-US" b="1" dirty="0">
                <a:solidFill>
                  <a:schemeClr val="dk1"/>
                </a:solidFill>
                <a:latin typeface="+mn-ea"/>
                <a:ea typeface="+mn-ea"/>
              </a:rPr>
              <a:t>尼崎市の総合計画における</a:t>
            </a:r>
            <a:r>
              <a:rPr lang="en-US" altLang="ja-JP" b="1" dirty="0">
                <a:solidFill>
                  <a:schemeClr val="dk1"/>
                </a:solidFill>
                <a:latin typeface="+mn-ea"/>
                <a:ea typeface="+mn-ea"/>
              </a:rPr>
              <a:t>PDCA</a:t>
            </a:r>
            <a:r>
              <a:rPr lang="ja-JP" altLang="en-US" b="1" dirty="0">
                <a:solidFill>
                  <a:schemeClr val="dk1"/>
                </a:solidFill>
                <a:latin typeface="+mn-ea"/>
                <a:ea typeface="+mn-ea"/>
              </a:rPr>
              <a:t>の考え方</a:t>
            </a:r>
            <a:r>
              <a:rPr lang="en-US" altLang="ja-JP" b="1" dirty="0">
                <a:solidFill>
                  <a:schemeClr val="dk1"/>
                </a:solidFill>
                <a:latin typeface="+mn-ea"/>
                <a:ea typeface="+mn-ea"/>
              </a:rPr>
              <a:t>】</a:t>
            </a:r>
          </a:p>
          <a:p>
            <a:pPr algn="l">
              <a:lnSpc>
                <a:spcPct val="90000"/>
              </a:lnSpc>
              <a:spcBef>
                <a:spcPct val="20000"/>
              </a:spcBef>
            </a:pPr>
            <a:r>
              <a:rPr lang="en-US" altLang="ja-JP" b="1" dirty="0">
                <a:solidFill>
                  <a:schemeClr val="dk1"/>
                </a:solidFill>
                <a:latin typeface="+mn-ea"/>
                <a:ea typeface="+mn-ea"/>
              </a:rPr>
              <a:t>Check</a:t>
            </a:r>
            <a:r>
              <a:rPr lang="ja-JP" altLang="en-US" b="1" dirty="0">
                <a:solidFill>
                  <a:schemeClr val="dk1"/>
                </a:solidFill>
                <a:latin typeface="+mn-ea"/>
                <a:ea typeface="+mn-ea"/>
              </a:rPr>
              <a:t>項目をスタートに置いている</a:t>
            </a:r>
            <a:r>
              <a:rPr lang="en-US" altLang="ja-JP" b="1" dirty="0">
                <a:solidFill>
                  <a:schemeClr val="dk1"/>
                </a:solidFill>
                <a:latin typeface="+mn-ea"/>
                <a:ea typeface="+mn-ea"/>
              </a:rPr>
              <a:t>PDCA</a:t>
            </a:r>
            <a:r>
              <a:rPr lang="ja-JP" altLang="en-US" b="1" dirty="0">
                <a:solidFill>
                  <a:schemeClr val="dk1"/>
                </a:solidFill>
                <a:latin typeface="+mn-ea"/>
                <a:ea typeface="+mn-ea"/>
              </a:rPr>
              <a:t>サイクル</a:t>
            </a:r>
          </a:p>
        </p:txBody>
      </p:sp>
      <p:pic>
        <p:nvPicPr>
          <p:cNvPr id="2050" name="Picture 2" descr="PDCAサイクル">
            <a:extLst>
              <a:ext uri="{FF2B5EF4-FFF2-40B4-BE49-F238E27FC236}">
                <a16:creationId xmlns:a16="http://schemas.microsoft.com/office/drawing/2014/main" id="{B5468DFB-76FC-4049-A77E-3E3E09EAE1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2204864"/>
            <a:ext cx="6572250" cy="45720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CE12C9C2-72ED-4870-AFB2-8C327C16840C}"/>
              </a:ext>
            </a:extLst>
          </p:cNvPr>
          <p:cNvSpPr txBox="1"/>
          <p:nvPr/>
        </p:nvSpPr>
        <p:spPr>
          <a:xfrm>
            <a:off x="7368690" y="6533712"/>
            <a:ext cx="1775310" cy="200055"/>
          </a:xfrm>
          <a:prstGeom prst="rect">
            <a:avLst/>
          </a:prstGeom>
          <a:noFill/>
        </p:spPr>
        <p:txBody>
          <a:bodyPr wrap="square">
            <a:spAutoFit/>
          </a:bodyPr>
          <a:lstStyle/>
          <a:p>
            <a:pPr algn="r"/>
            <a:r>
              <a:rPr lang="ja-JP" altLang="en-US" sz="700" dirty="0"/>
              <a:t>出典：尼崎市役所ホームページ</a:t>
            </a:r>
          </a:p>
        </p:txBody>
      </p:sp>
    </p:spTree>
    <p:extLst>
      <p:ext uri="{BB962C8B-B14F-4D97-AF65-F5344CB8AC3E}">
        <p14:creationId xmlns:p14="http://schemas.microsoft.com/office/powerpoint/2010/main" val="1063284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21</a:t>
            </a:fld>
            <a:endParaRPr lang="en-US" altLang="ja-JP" dirty="0"/>
          </a:p>
        </p:txBody>
      </p:sp>
      <p:sp>
        <p:nvSpPr>
          <p:cNvPr id="4" name="正方形/長方形 3">
            <a:extLst>
              <a:ext uri="{FF2B5EF4-FFF2-40B4-BE49-F238E27FC236}">
                <a16:creationId xmlns:a16="http://schemas.microsoft.com/office/drawing/2014/main" id="{CCFF5DFF-0435-41DD-B1FD-2F4A33B330EF}"/>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09095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PDCA</a:t>
            </a:r>
            <a:r>
              <a:rPr lang="ja-JP" altLang="en-US" sz="2400" dirty="0">
                <a:latin typeface="HGP創英角ｺﾞｼｯｸUB" panose="020B0900000000000000" pitchFamily="50" charset="-128"/>
                <a:ea typeface="HGP創英角ｺﾞｼｯｸUB" panose="020B0900000000000000" pitchFamily="50" charset="-128"/>
              </a:rPr>
              <a:t>シートの作成</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自社の売上を上げるための</a:t>
            </a:r>
            <a:r>
              <a:rPr lang="en-US" altLang="ja-JP" sz="2000" b="1" dirty="0">
                <a:latin typeface="+mn-ea"/>
              </a:rPr>
              <a:t>PDCA</a:t>
            </a:r>
            <a:r>
              <a:rPr lang="ja-JP" altLang="en-US" sz="2000" b="1" dirty="0">
                <a:latin typeface="+mn-ea"/>
              </a:rPr>
              <a:t>を作成します。作成に当たっては、</a:t>
            </a:r>
            <a:r>
              <a:rPr lang="en-US" altLang="ja-JP" sz="2000" b="1" dirty="0">
                <a:latin typeface="+mn-ea"/>
              </a:rPr>
              <a:t>PDCA</a:t>
            </a:r>
            <a:r>
              <a:rPr lang="ja-JP" altLang="en-US" sz="2000" b="1" dirty="0">
                <a:latin typeface="+mn-ea"/>
              </a:rPr>
              <a:t>の作り方のポイントを参考にしましょう。</a:t>
            </a:r>
            <a:endParaRPr lang="en-US" altLang="ja-JP" sz="2000" b="1" dirty="0">
              <a:latin typeface="+mn-ea"/>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205254" y="2636912"/>
            <a:ext cx="8735484" cy="8640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9" name="Rectangle 7">
            <a:extLst>
              <a:ext uri="{FF2B5EF4-FFF2-40B4-BE49-F238E27FC236}">
                <a16:creationId xmlns:a16="http://schemas.microsoft.com/office/drawing/2014/main" id="{C208950D-45DC-4FCF-89CB-A5B1FCC42E21}"/>
              </a:ext>
            </a:extLst>
          </p:cNvPr>
          <p:cNvSpPr>
            <a:spLocks noChangeArrowheads="1"/>
          </p:cNvSpPr>
          <p:nvPr/>
        </p:nvSpPr>
        <p:spPr bwMode="auto">
          <a:xfrm>
            <a:off x="155902" y="2180063"/>
            <a:ext cx="9001570" cy="38484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a:t>
            </a:r>
            <a:r>
              <a:rPr lang="ja-JP" altLang="en-US" sz="2000" b="1" dirty="0">
                <a:latin typeface="+mn-ea"/>
              </a:rPr>
              <a:t>前提</a:t>
            </a:r>
            <a:r>
              <a:rPr lang="en-US" altLang="ja-JP" sz="2000" b="1" dirty="0">
                <a:latin typeface="+mn-ea"/>
              </a:rPr>
              <a:t>】</a:t>
            </a:r>
            <a:r>
              <a:rPr lang="ja-JP" altLang="en-US" sz="2000" b="1" dirty="0">
                <a:latin typeface="+mn-ea"/>
              </a:rPr>
              <a:t>マーケティング戦略上の会社・組織の目標</a:t>
            </a:r>
            <a:endParaRPr lang="en-US" altLang="ja-JP" sz="2000" b="1" dirty="0">
              <a:latin typeface="+mn-ea"/>
            </a:endParaRPr>
          </a:p>
        </p:txBody>
      </p:sp>
      <p:sp>
        <p:nvSpPr>
          <p:cNvPr id="10" name="正方形/長方形 9">
            <a:extLst>
              <a:ext uri="{FF2B5EF4-FFF2-40B4-BE49-F238E27FC236}">
                <a16:creationId xmlns:a16="http://schemas.microsoft.com/office/drawing/2014/main" id="{E41CA9A6-5FD3-4356-B8AD-F38F295E23C9}"/>
              </a:ext>
            </a:extLst>
          </p:cNvPr>
          <p:cNvSpPr/>
          <p:nvPr/>
        </p:nvSpPr>
        <p:spPr>
          <a:xfrm>
            <a:off x="222942" y="4239591"/>
            <a:ext cx="8735484" cy="185370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Rectangle 7">
            <a:extLst>
              <a:ext uri="{FF2B5EF4-FFF2-40B4-BE49-F238E27FC236}">
                <a16:creationId xmlns:a16="http://schemas.microsoft.com/office/drawing/2014/main" id="{1B695BCC-DD68-4426-A271-EC2EC7EF982D}"/>
              </a:ext>
            </a:extLst>
          </p:cNvPr>
          <p:cNvSpPr>
            <a:spLocks noChangeArrowheads="1"/>
          </p:cNvSpPr>
          <p:nvPr/>
        </p:nvSpPr>
        <p:spPr bwMode="auto">
          <a:xfrm>
            <a:off x="172507" y="3854749"/>
            <a:ext cx="9001570" cy="3848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【Plan】</a:t>
            </a:r>
            <a:r>
              <a:rPr lang="ja-JP" altLang="en-US" sz="2000" b="1" dirty="0">
                <a:latin typeface="+mn-ea"/>
              </a:rPr>
              <a:t>目標達成のための計画（各計画を箇条書きで記載）</a:t>
            </a:r>
            <a:endParaRPr lang="en-US" altLang="ja-JP" sz="2000" b="1" dirty="0">
              <a:latin typeface="+mn-ea"/>
            </a:endParaRPr>
          </a:p>
        </p:txBody>
      </p:sp>
    </p:spTree>
    <p:extLst>
      <p:ext uri="{BB962C8B-B14F-4D97-AF65-F5344CB8AC3E}">
        <p14:creationId xmlns:p14="http://schemas.microsoft.com/office/powerpoint/2010/main" val="247995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23</a:t>
            </a:fld>
            <a:endParaRPr lang="ja-JP" altLang="en-US"/>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14" name="Rectangle 7">
            <a:extLst>
              <a:ext uri="{FF2B5EF4-FFF2-40B4-BE49-F238E27FC236}">
                <a16:creationId xmlns:a16="http://schemas.microsoft.com/office/drawing/2014/main" id="{1B695BCC-DD68-4426-A271-EC2EC7EF982D}"/>
              </a:ext>
            </a:extLst>
          </p:cNvPr>
          <p:cNvSpPr>
            <a:spLocks noChangeArrowheads="1"/>
          </p:cNvSpPr>
          <p:nvPr/>
        </p:nvSpPr>
        <p:spPr bwMode="auto">
          <a:xfrm>
            <a:off x="153823" y="2852936"/>
            <a:ext cx="9001570" cy="3848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【Check】</a:t>
            </a:r>
            <a:r>
              <a:rPr lang="ja-JP" altLang="en-US" sz="2000" b="1" dirty="0">
                <a:latin typeface="+mn-ea"/>
              </a:rPr>
              <a:t>実行内容がうまくいっているかの確認方法</a:t>
            </a:r>
            <a:endParaRPr lang="en-US" altLang="ja-JP" sz="2000" b="1" dirty="0">
              <a:latin typeface="+mn-ea"/>
            </a:endParaRPr>
          </a:p>
        </p:txBody>
      </p:sp>
      <p:sp>
        <p:nvSpPr>
          <p:cNvPr id="12" name="正方形/長方形 11">
            <a:extLst>
              <a:ext uri="{FF2B5EF4-FFF2-40B4-BE49-F238E27FC236}">
                <a16:creationId xmlns:a16="http://schemas.microsoft.com/office/drawing/2014/main" id="{1421CC2A-E387-4E57-A03C-F3221A1D0825}"/>
              </a:ext>
            </a:extLst>
          </p:cNvPr>
          <p:cNvSpPr/>
          <p:nvPr/>
        </p:nvSpPr>
        <p:spPr>
          <a:xfrm>
            <a:off x="222942" y="1149548"/>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Rectangle 7">
            <a:extLst>
              <a:ext uri="{FF2B5EF4-FFF2-40B4-BE49-F238E27FC236}">
                <a16:creationId xmlns:a16="http://schemas.microsoft.com/office/drawing/2014/main" id="{C7832A23-48D8-46B6-8DC4-FEC353D658A3}"/>
              </a:ext>
            </a:extLst>
          </p:cNvPr>
          <p:cNvSpPr>
            <a:spLocks noChangeArrowheads="1"/>
          </p:cNvSpPr>
          <p:nvPr/>
        </p:nvSpPr>
        <p:spPr bwMode="auto">
          <a:xfrm>
            <a:off x="172507" y="764706"/>
            <a:ext cx="9001570" cy="3848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【Do】</a:t>
            </a:r>
            <a:r>
              <a:rPr lang="ja-JP" altLang="en-US" sz="2000" b="1" dirty="0">
                <a:latin typeface="+mn-ea"/>
              </a:rPr>
              <a:t>計画を実施する上での注意事項と</a:t>
            </a:r>
            <a:r>
              <a:rPr lang="en-US" altLang="ja-JP" sz="2000" b="1" dirty="0">
                <a:latin typeface="+mn-ea"/>
              </a:rPr>
              <a:t>KPI</a:t>
            </a:r>
            <a:r>
              <a:rPr lang="ja-JP" altLang="en-US" sz="2000" b="1" dirty="0">
                <a:latin typeface="+mn-ea"/>
              </a:rPr>
              <a:t>の設定</a:t>
            </a:r>
            <a:endParaRPr lang="en-US" altLang="ja-JP" sz="2000" b="1" dirty="0">
              <a:latin typeface="+mn-ea"/>
            </a:endParaRPr>
          </a:p>
        </p:txBody>
      </p:sp>
      <p:sp>
        <p:nvSpPr>
          <p:cNvPr id="17" name="Rectangle 7">
            <a:extLst>
              <a:ext uri="{FF2B5EF4-FFF2-40B4-BE49-F238E27FC236}">
                <a16:creationId xmlns:a16="http://schemas.microsoft.com/office/drawing/2014/main" id="{002EBF05-010E-433F-BF83-65756CCAAFC7}"/>
              </a:ext>
            </a:extLst>
          </p:cNvPr>
          <p:cNvSpPr>
            <a:spLocks noChangeArrowheads="1"/>
          </p:cNvSpPr>
          <p:nvPr/>
        </p:nvSpPr>
        <p:spPr bwMode="auto">
          <a:xfrm>
            <a:off x="154152" y="4848507"/>
            <a:ext cx="9001570" cy="3848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000" b="1" dirty="0">
                <a:latin typeface="+mn-ea"/>
              </a:rPr>
              <a:t>【Action】</a:t>
            </a:r>
            <a:r>
              <a:rPr lang="ja-JP" altLang="en-US" sz="2000" b="1" dirty="0">
                <a:latin typeface="+mn-ea"/>
              </a:rPr>
              <a:t>実行内容がうまくいかない場合の想定とその対策</a:t>
            </a:r>
            <a:endParaRPr lang="en-US" altLang="ja-JP" sz="2000" b="1" dirty="0">
              <a:latin typeface="+mn-ea"/>
            </a:endParaRPr>
          </a:p>
        </p:txBody>
      </p:sp>
      <p:sp>
        <p:nvSpPr>
          <p:cNvPr id="18" name="正方形/長方形 17">
            <a:extLst>
              <a:ext uri="{FF2B5EF4-FFF2-40B4-BE49-F238E27FC236}">
                <a16:creationId xmlns:a16="http://schemas.microsoft.com/office/drawing/2014/main" id="{62764925-D69C-414D-848D-158B2A5BC585}"/>
              </a:ext>
            </a:extLst>
          </p:cNvPr>
          <p:cNvSpPr/>
          <p:nvPr/>
        </p:nvSpPr>
        <p:spPr>
          <a:xfrm>
            <a:off x="222942" y="3229065"/>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id="{D3356B72-8800-41BC-B336-2503000C8FC2}"/>
              </a:ext>
            </a:extLst>
          </p:cNvPr>
          <p:cNvSpPr/>
          <p:nvPr/>
        </p:nvSpPr>
        <p:spPr>
          <a:xfrm>
            <a:off x="204258" y="5214538"/>
            <a:ext cx="8735484" cy="14361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17424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24</a:t>
            </a:fld>
            <a:endParaRPr lang="ja-JP" altLang="en-US"/>
          </a:p>
        </p:txBody>
      </p:sp>
    </p:spTree>
    <p:extLst>
      <p:ext uri="{BB962C8B-B14F-4D97-AF65-F5344CB8AC3E}">
        <p14:creationId xmlns:p14="http://schemas.microsoft.com/office/powerpoint/2010/main" val="2229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5755EBC3-CB01-4B22-A808-38C248231B96}"/>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マーケティング戦略立案における</a:t>
            </a:r>
            <a:r>
              <a:rPr lang="en-US" altLang="ja-JP" sz="3200" dirty="0">
                <a:latin typeface="Meiryo UI" pitchFamily="50" charset="-128"/>
                <a:ea typeface="Meiryo UI" pitchFamily="50" charset="-128"/>
                <a:cs typeface="Meiryo UI" pitchFamily="50" charset="-128"/>
              </a:rPr>
              <a:t>KPI</a:t>
            </a:r>
            <a:endParaRPr lang="ja-JP" altLang="en-US" sz="3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31446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754326"/>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マーケティング戦略立案における</a:t>
            </a: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KPI</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の設定方法を理解する</a:t>
            </a:r>
          </a:p>
          <a:p>
            <a:pPr marL="742950" indent="-742950" algn="l">
              <a:buFont typeface="+mj-lt"/>
              <a:buAutoNum type="arabicPeriod"/>
            </a:pPr>
            <a:endParaRPr lang="ja-JP" altLang="en-US"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このコースを学習すると、マーケティング戦略立案における</a:t>
            </a: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の設定の仕方がわかります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C6420867-AE5B-4C2B-AB9D-6C24671BB9A2}"/>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DF0BC305-5257-4C73-8A78-10841DF6428E}"/>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7" name="正方形/長方形 6">
            <a:extLst>
              <a:ext uri="{FF2B5EF4-FFF2-40B4-BE49-F238E27FC236}">
                <a16:creationId xmlns:a16="http://schemas.microsoft.com/office/drawing/2014/main" id="{305B0A37-A221-476E-B662-28A0FBB1A1E8}"/>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7500" lnSpcReduction="20000"/>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KPI (Key Performance Indicator)</a:t>
            </a:r>
          </a:p>
        </p:txBody>
      </p:sp>
      <p:sp>
        <p:nvSpPr>
          <p:cNvPr id="8" name="テキスト ボックス 7">
            <a:extLst>
              <a:ext uri="{FF2B5EF4-FFF2-40B4-BE49-F238E27FC236}">
                <a16:creationId xmlns:a16="http://schemas.microsoft.com/office/drawing/2014/main" id="{ECE76AB4-D0F6-4F6B-9B7F-AAA8399A08C0}"/>
              </a:ext>
            </a:extLst>
          </p:cNvPr>
          <p:cNvSpPr txBox="1"/>
          <p:nvPr/>
        </p:nvSpPr>
        <p:spPr>
          <a:xfrm>
            <a:off x="185879" y="1296833"/>
            <a:ext cx="8850617" cy="1538883"/>
          </a:xfrm>
          <a:prstGeom prst="rect">
            <a:avLst/>
          </a:prstGeom>
          <a:noFill/>
        </p:spPr>
        <p:txBody>
          <a:bodyPr wrap="square">
            <a:spAutoFit/>
          </a:bodyPr>
          <a:lstStyle/>
          <a:p>
            <a:pPr indent="-342900" algn="l">
              <a:lnSpc>
                <a:spcPct val="90000"/>
              </a:lnSpc>
              <a:spcBef>
                <a:spcPct val="20000"/>
              </a:spcBef>
            </a:pPr>
            <a:r>
              <a:rPr lang="zh-TW" altLang="en-US" sz="2000" dirty="0">
                <a:solidFill>
                  <a:schemeClr val="dk1"/>
                </a:solidFill>
                <a:latin typeface="HGP創英角ｺﾞｼｯｸUB" panose="020B0900000000000000" pitchFamily="50" charset="-128"/>
                <a:ea typeface="HGP創英角ｺﾞｼｯｸUB" panose="020B0900000000000000" pitchFamily="50" charset="-128"/>
              </a:rPr>
              <a:t>重要業績評価指標</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のことを</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KPI</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と言います。具体的には、目標に向かっているプロセスや戦術が適切に実施されているかどうかを中間的に計測するものさしのことです。また、その中間的測定に使われる指標をことをいいます。</a:t>
            </a:r>
            <a:endParaRPr lang="en-US" altLang="ja-JP" sz="2000" dirty="0">
              <a:solidFill>
                <a:schemeClr val="dk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この</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KPI</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が正しく設定されれば、目標の達成が容易になります。そもそも</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KPI</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が正しく設定されないと目標達成ができないので、正しい</a:t>
            </a:r>
            <a:r>
              <a:rPr lang="en-US" altLang="ja-JP" sz="2000" dirty="0">
                <a:solidFill>
                  <a:schemeClr val="dk1"/>
                </a:solidFill>
                <a:latin typeface="HGP創英角ｺﾞｼｯｸUB" panose="020B0900000000000000" pitchFamily="50" charset="-128"/>
                <a:ea typeface="HGP創英角ｺﾞｼｯｸUB" panose="020B0900000000000000" pitchFamily="50" charset="-128"/>
              </a:rPr>
              <a:t>KPI</a:t>
            </a:r>
            <a:r>
              <a:rPr lang="ja-JP" altLang="en-US" sz="2000" dirty="0">
                <a:solidFill>
                  <a:schemeClr val="dk1"/>
                </a:solidFill>
                <a:latin typeface="HGP創英角ｺﾞｼｯｸUB" panose="020B0900000000000000" pitchFamily="50" charset="-128"/>
                <a:ea typeface="HGP創英角ｺﾞｼｯｸUB" panose="020B0900000000000000" pitchFamily="50" charset="-128"/>
              </a:rPr>
              <a:t>の作り方が重要となってきます。</a:t>
            </a:r>
          </a:p>
        </p:txBody>
      </p:sp>
      <p:grpSp>
        <p:nvGrpSpPr>
          <p:cNvPr id="11" name="グループ化 10">
            <a:extLst>
              <a:ext uri="{FF2B5EF4-FFF2-40B4-BE49-F238E27FC236}">
                <a16:creationId xmlns:a16="http://schemas.microsoft.com/office/drawing/2014/main" id="{D9EACC45-AFA7-468F-AE77-2A4261E6A762}"/>
              </a:ext>
            </a:extLst>
          </p:cNvPr>
          <p:cNvGrpSpPr/>
          <p:nvPr/>
        </p:nvGrpSpPr>
        <p:grpSpPr>
          <a:xfrm>
            <a:off x="179512" y="3745286"/>
            <a:ext cx="8640763" cy="2748501"/>
            <a:chOff x="250824" y="3939113"/>
            <a:chExt cx="8640763" cy="2549887"/>
          </a:xfrm>
        </p:grpSpPr>
        <p:sp>
          <p:nvSpPr>
            <p:cNvPr id="13" name="四角形: メモ 12">
              <a:extLst>
                <a:ext uri="{FF2B5EF4-FFF2-40B4-BE49-F238E27FC236}">
                  <a16:creationId xmlns:a16="http://schemas.microsoft.com/office/drawing/2014/main" id="{FE77DFC3-61AD-427B-B0E1-DD23F172F765}"/>
                </a:ext>
              </a:extLst>
            </p:cNvPr>
            <p:cNvSpPr/>
            <p:nvPr/>
          </p:nvSpPr>
          <p:spPr>
            <a:xfrm>
              <a:off x="250824" y="3939113"/>
              <a:ext cx="8640763" cy="2549887"/>
            </a:xfrm>
            <a:prstGeom prst="foldedCorner">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BAAC1B65-78E1-4FF5-8E7F-0DCD28456D38}"/>
                </a:ext>
              </a:extLst>
            </p:cNvPr>
            <p:cNvSpPr/>
            <p:nvPr/>
          </p:nvSpPr>
          <p:spPr>
            <a:xfrm>
              <a:off x="619614" y="4015113"/>
              <a:ext cx="8047396" cy="2369947"/>
            </a:xfrm>
            <a:prstGeom prst="rect">
              <a:avLst/>
            </a:prstGeom>
          </p:spPr>
          <p:txBody>
            <a:bodyPr wrap="none">
              <a:spAutoFit/>
            </a:bodyPr>
            <a:lstStyle/>
            <a:p>
              <a:pPr algn="l"/>
              <a:r>
                <a:rPr lang="en-US" altLang="ja-JP" sz="2000" b="1" dirty="0">
                  <a:solidFill>
                    <a:srgbClr val="000000"/>
                  </a:solidFill>
                  <a:latin typeface="+mn-ea"/>
                  <a:ea typeface="+mn-ea"/>
                </a:rPr>
                <a:t>KPI</a:t>
              </a:r>
              <a:r>
                <a:rPr lang="ja-JP" altLang="en-US" sz="2000" b="1" dirty="0">
                  <a:solidFill>
                    <a:srgbClr val="000000"/>
                  </a:solidFill>
                  <a:latin typeface="+mn-ea"/>
                  <a:ea typeface="+mn-ea"/>
                </a:rPr>
                <a:t>とは？</a:t>
              </a:r>
              <a:endParaRPr lang="en-US" altLang="ja-JP" sz="2000" b="1" dirty="0">
                <a:solidFill>
                  <a:srgbClr val="000000"/>
                </a:solidFill>
                <a:latin typeface="+mn-ea"/>
                <a:ea typeface="+mn-ea"/>
              </a:endParaRPr>
            </a:p>
            <a:p>
              <a:pPr algn="l"/>
              <a:endParaRPr lang="en-US" altLang="ja-JP" sz="2000" b="1" dirty="0">
                <a:solidFill>
                  <a:srgbClr val="000000"/>
                </a:solidFill>
                <a:latin typeface="+mn-ea"/>
                <a:ea typeface="+mn-ea"/>
              </a:endParaRPr>
            </a:p>
            <a:p>
              <a:pPr marL="342900" indent="-342900" algn="l">
                <a:buFont typeface="Wingdings" panose="05000000000000000000" pitchFamily="2" charset="2"/>
                <a:buChar char="l"/>
              </a:pPr>
              <a:r>
                <a:rPr lang="ja-JP" altLang="en-US" sz="2000" b="1" dirty="0">
                  <a:solidFill>
                    <a:srgbClr val="000000"/>
                  </a:solidFill>
                  <a:latin typeface="+mn-ea"/>
                  <a:ea typeface="+mn-ea"/>
                </a:rPr>
                <a:t>組織において、個人や部門の業績評価を定量的に評価するための指標。</a:t>
              </a:r>
              <a:endParaRPr lang="en-US" altLang="ja-JP" sz="2000" b="1" dirty="0">
                <a:solidFill>
                  <a:srgbClr val="000000"/>
                </a:solidFill>
                <a:latin typeface="+mn-ea"/>
                <a:ea typeface="+mn-ea"/>
              </a:endParaRPr>
            </a:p>
            <a:p>
              <a:pPr algn="l"/>
              <a:r>
                <a:rPr lang="en-US" altLang="ja-JP" sz="2000" b="1" dirty="0">
                  <a:solidFill>
                    <a:srgbClr val="000000"/>
                  </a:solidFill>
                  <a:latin typeface="+mn-ea"/>
                  <a:ea typeface="+mn-ea"/>
                </a:rPr>
                <a:t>  </a:t>
              </a:r>
            </a:p>
            <a:p>
              <a:pPr marL="342900" indent="-342900" algn="l">
                <a:buFont typeface="Wingdings" panose="05000000000000000000" pitchFamily="2" charset="2"/>
                <a:buChar char="l"/>
              </a:pPr>
              <a:r>
                <a:rPr lang="ja-JP" altLang="en-US" sz="2000" b="1" dirty="0">
                  <a:solidFill>
                    <a:srgbClr val="000000"/>
                  </a:solidFill>
                  <a:latin typeface="+mn-ea"/>
                  <a:ea typeface="+mn-ea"/>
                </a:rPr>
                <a:t>達成すべき目標に対し、どれだけの進捗がみられたかを明確にできる</a:t>
              </a:r>
              <a:br>
                <a:rPr lang="en-US" altLang="ja-JP" sz="2000" b="1" dirty="0">
                  <a:solidFill>
                    <a:srgbClr val="000000"/>
                  </a:solidFill>
                  <a:latin typeface="+mn-ea"/>
                  <a:ea typeface="+mn-ea"/>
                </a:rPr>
              </a:br>
              <a:r>
                <a:rPr lang="ja-JP" altLang="en-US" sz="2000" b="1" dirty="0">
                  <a:solidFill>
                    <a:srgbClr val="000000"/>
                  </a:solidFill>
                  <a:latin typeface="+mn-ea"/>
                  <a:ea typeface="+mn-ea"/>
                </a:rPr>
                <a:t>わかりやすい指標が選択される。</a:t>
              </a:r>
              <a:endParaRPr lang="en-US" altLang="ja-JP" sz="2000" b="1" dirty="0">
                <a:solidFill>
                  <a:srgbClr val="000000"/>
                </a:solidFill>
                <a:latin typeface="+mn-ea"/>
                <a:ea typeface="+mn-ea"/>
              </a:endParaRPr>
            </a:p>
            <a:p>
              <a:pPr algn="l"/>
              <a:r>
                <a:rPr lang="en-US" altLang="ja-JP" sz="2000" b="1" dirty="0">
                  <a:solidFill>
                    <a:srgbClr val="000000"/>
                  </a:solidFill>
                  <a:latin typeface="+mn-ea"/>
                  <a:ea typeface="+mn-ea"/>
                </a:rPr>
                <a:t> </a:t>
              </a:r>
            </a:p>
            <a:p>
              <a:pPr marL="342900" indent="-342900" algn="l">
                <a:buFont typeface="Wingdings" panose="05000000000000000000" pitchFamily="2" charset="2"/>
                <a:buChar char="l"/>
              </a:pPr>
              <a:r>
                <a:rPr lang="ja-JP" altLang="en-US" sz="2000" b="1" dirty="0">
                  <a:solidFill>
                    <a:srgbClr val="000000"/>
                  </a:solidFill>
                  <a:latin typeface="+mn-ea"/>
                  <a:ea typeface="+mn-ea"/>
                </a:rPr>
                <a:t>この指標をもとに、日々の進捗把握や業務の改善などが行われます。</a:t>
              </a:r>
            </a:p>
          </p:txBody>
        </p:sp>
      </p:grpSp>
    </p:spTree>
    <p:extLst>
      <p:ext uri="{BB962C8B-B14F-4D97-AF65-F5344CB8AC3E}">
        <p14:creationId xmlns:p14="http://schemas.microsoft.com/office/powerpoint/2010/main" val="375214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9" name="Rectangle 7"/>
          <p:cNvSpPr>
            <a:spLocks noChangeArrowheads="1"/>
          </p:cNvSpPr>
          <p:nvPr/>
        </p:nvSpPr>
        <p:spPr bwMode="auto">
          <a:xfrm>
            <a:off x="215516" y="1340768"/>
            <a:ext cx="8712968" cy="522923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目標達成に重要な</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。その作り方を確認します。</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b="1" dirty="0">
              <a:solidFill>
                <a:schemeClr val="tx1"/>
              </a:solidFill>
              <a:latin typeface="HGP創英角ｺﾞｼｯｸUB" panose="020B0900000000000000" pitchFamily="50" charset="-128"/>
              <a:ea typeface="HGP創英角ｺﾞｼｯｸUB" panose="020B0900000000000000" pitchFamily="50" charset="-128"/>
            </a:endParaRPr>
          </a:p>
          <a:p>
            <a:pPr marL="114300" indent="-457200" algn="l">
              <a:lnSpc>
                <a:spcPct val="90000"/>
              </a:lnSpc>
              <a:spcBef>
                <a:spcPct val="20000"/>
              </a:spcBef>
              <a:buFont typeface="+mj-lt"/>
              <a:buAutoNum type="arabicPeriod"/>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目標（</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KGI</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Key Goal Indicator</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）を明確にします。</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　　</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KGI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設定に際しては、</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KGI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を一つの要素に絞り、</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よりわかりやすい具体的なものにします。</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marL="114300" indent="-457200" algn="l">
              <a:lnSpc>
                <a:spcPct val="90000"/>
              </a:lnSpc>
              <a:spcBef>
                <a:spcPct val="20000"/>
              </a:spcBef>
              <a:buFont typeface="+mj-lt"/>
              <a:buAutoNum type="arabicPeriod"/>
            </a:pP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２．目標達成のために、必要なものを</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KPI</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として設定します。</a:t>
            </a:r>
            <a:endParaRPr lang="en-US" altLang="ja-JP" sz="2400" b="1" dirty="0">
              <a:solidFill>
                <a:srgbClr val="FF0000"/>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KGI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を頂点に置き、</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KGI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達成の為にどのような要素が必要か考えます。この要素が「</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のもと」となります。</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marL="114300" indent="-457200" algn="l">
              <a:lnSpc>
                <a:spcPct val="90000"/>
              </a:lnSpc>
              <a:spcBef>
                <a:spcPct val="20000"/>
              </a:spcBef>
              <a:buFont typeface="+mj-lt"/>
              <a:buAutoNum type="arabicPeriod"/>
            </a:pP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３．書き出した要素＝</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KPI</a:t>
            </a: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のもとのつながりを考えます。</a:t>
            </a:r>
            <a:endParaRPr lang="en-US" altLang="ja-JP" sz="2400" b="1" dirty="0">
              <a:solidFill>
                <a:srgbClr val="FF0000"/>
              </a:solidFill>
              <a:latin typeface="HGP創英角ｺﾞｼｯｸUB" panose="020B0900000000000000" pitchFamily="50" charset="-128"/>
              <a:ea typeface="HGP創英角ｺﾞｼｯｸUB" panose="020B0900000000000000" pitchFamily="50" charset="-128"/>
            </a:endParaRPr>
          </a:p>
          <a:p>
            <a:pPr algn="l">
              <a:lnSpc>
                <a:spcPct val="90000"/>
              </a:lnSpc>
              <a:spcBef>
                <a:spcPct val="20000"/>
              </a:spcBef>
            </a:pP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論理的につながるように、各</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を並べてみます。この作業をする際に大切なのは、論理的なつながりを見える化することです。</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ツリー＝ロジックツリーを作ると、各</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のつながりがより明確になります。</a:t>
            </a:r>
            <a:endParaRPr lang="en-US" altLang="ja-JP" sz="24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4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の作り方</a:t>
            </a:r>
            <a:endParaRPr lang="en-US" altLang="ja-JP"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4024232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9" name="Rectangle 7"/>
          <p:cNvSpPr>
            <a:spLocks noChangeArrowheads="1"/>
          </p:cNvSpPr>
          <p:nvPr/>
        </p:nvSpPr>
        <p:spPr bwMode="auto">
          <a:xfrm>
            <a:off x="215516" y="1377377"/>
            <a:ext cx="8712968"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ツリーのイメージ</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4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の作り方</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12" name="フリーフォーム: 図形 11">
            <a:extLst>
              <a:ext uri="{FF2B5EF4-FFF2-40B4-BE49-F238E27FC236}">
                <a16:creationId xmlns:a16="http://schemas.microsoft.com/office/drawing/2014/main" id="{C5A4EB6B-B8B6-412C-AC43-49EE50D044F1}"/>
              </a:ext>
            </a:extLst>
          </p:cNvPr>
          <p:cNvSpPr/>
          <p:nvPr/>
        </p:nvSpPr>
        <p:spPr bwMode="gray">
          <a:xfrm>
            <a:off x="1009481" y="3722426"/>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lang="ja-JP" altLang="en-US" sz="2400" b="1" dirty="0">
                <a:latin typeface="+mn-ea"/>
              </a:rPr>
              <a:t>宿泊人泊数の増加</a:t>
            </a:r>
            <a:endParaRPr kumimoji="1" lang="ja-JP" altLang="en-US" sz="2400" b="1" kern="1200" dirty="0">
              <a:latin typeface="+mn-ea"/>
            </a:endParaRPr>
          </a:p>
        </p:txBody>
      </p:sp>
      <p:sp>
        <p:nvSpPr>
          <p:cNvPr id="13" name="フリーフォーム: 図形 12">
            <a:extLst>
              <a:ext uri="{FF2B5EF4-FFF2-40B4-BE49-F238E27FC236}">
                <a16:creationId xmlns:a16="http://schemas.microsoft.com/office/drawing/2014/main" id="{DF32FA7A-FB20-40AD-826F-8CA591A6D18C}"/>
              </a:ext>
            </a:extLst>
          </p:cNvPr>
          <p:cNvSpPr/>
          <p:nvPr/>
        </p:nvSpPr>
        <p:spPr bwMode="gray">
          <a:xfrm>
            <a:off x="5596299" y="3707283"/>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lang="ja-JP" altLang="en-US" sz="2400" b="1" dirty="0">
                <a:latin typeface="+mn-ea"/>
              </a:rPr>
              <a:t>宿泊客単価の向上</a:t>
            </a:r>
            <a:endParaRPr kumimoji="1" lang="ja-JP" altLang="en-US" sz="2400" b="1" kern="1200" dirty="0">
              <a:latin typeface="+mn-ea"/>
            </a:endParaRPr>
          </a:p>
        </p:txBody>
      </p:sp>
      <p:sp>
        <p:nvSpPr>
          <p:cNvPr id="15" name="正方形/長方形 14">
            <a:extLst>
              <a:ext uri="{FF2B5EF4-FFF2-40B4-BE49-F238E27FC236}">
                <a16:creationId xmlns:a16="http://schemas.microsoft.com/office/drawing/2014/main" id="{A3F75742-34DD-4E60-841A-EA19102623D6}"/>
              </a:ext>
            </a:extLst>
          </p:cNvPr>
          <p:cNvSpPr/>
          <p:nvPr/>
        </p:nvSpPr>
        <p:spPr bwMode="gray">
          <a:xfrm>
            <a:off x="2481485" y="1856572"/>
            <a:ext cx="4215144" cy="509831"/>
          </a:xfrm>
          <a:prstGeom prst="rect">
            <a:avLst/>
          </a:prstGeom>
          <a:solidFill>
            <a:srgbClr val="ED5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bg1"/>
                </a:solidFill>
                <a:latin typeface="+mn-ea"/>
              </a:rPr>
              <a:t>施設売上目標の達成</a:t>
            </a:r>
            <a:endParaRPr kumimoji="1" lang="ja-JP" altLang="en-US" sz="2400" b="1" dirty="0">
              <a:solidFill>
                <a:schemeClr val="bg1"/>
              </a:solidFill>
              <a:latin typeface="+mn-ea"/>
            </a:endParaRPr>
          </a:p>
        </p:txBody>
      </p:sp>
      <p:sp>
        <p:nvSpPr>
          <p:cNvPr id="16" name="テキスト ボックス 15">
            <a:extLst>
              <a:ext uri="{FF2B5EF4-FFF2-40B4-BE49-F238E27FC236}">
                <a16:creationId xmlns:a16="http://schemas.microsoft.com/office/drawing/2014/main" id="{292B0D30-ADE2-49FC-B27B-0330BD5747A1}"/>
              </a:ext>
            </a:extLst>
          </p:cNvPr>
          <p:cNvSpPr txBox="1"/>
          <p:nvPr/>
        </p:nvSpPr>
        <p:spPr bwMode="gray">
          <a:xfrm>
            <a:off x="2535361" y="6287394"/>
            <a:ext cx="976934" cy="584775"/>
          </a:xfrm>
          <a:prstGeom prst="rect">
            <a:avLst/>
          </a:prstGeom>
          <a:noFill/>
        </p:spPr>
        <p:txBody>
          <a:bodyPr wrap="none" rtlCol="0">
            <a:spAutoFit/>
          </a:bodyPr>
          <a:lstStyle/>
          <a:p>
            <a:pPr algn="l"/>
            <a:r>
              <a:rPr kumimoji="1" lang="en-US" altLang="ja-JP" sz="3200" b="1" dirty="0">
                <a:solidFill>
                  <a:srgbClr val="80BC42"/>
                </a:solidFill>
                <a:latin typeface="+mn-ea"/>
                <a:ea typeface="+mn-ea"/>
              </a:rPr>
              <a:t>KPI</a:t>
            </a:r>
            <a:endParaRPr kumimoji="1" lang="ja-JP" altLang="en-US" sz="3200" b="1" dirty="0">
              <a:solidFill>
                <a:srgbClr val="80BC42"/>
              </a:solidFill>
              <a:latin typeface="+mn-ea"/>
              <a:ea typeface="+mn-ea"/>
            </a:endParaRPr>
          </a:p>
        </p:txBody>
      </p:sp>
      <p:sp>
        <p:nvSpPr>
          <p:cNvPr id="17" name="左中かっこ 16">
            <a:extLst>
              <a:ext uri="{FF2B5EF4-FFF2-40B4-BE49-F238E27FC236}">
                <a16:creationId xmlns:a16="http://schemas.microsoft.com/office/drawing/2014/main" id="{0038B2DA-DBBE-4902-AE11-6082BCF3C8B3}"/>
              </a:ext>
            </a:extLst>
          </p:cNvPr>
          <p:cNvSpPr/>
          <p:nvPr/>
        </p:nvSpPr>
        <p:spPr bwMode="gray">
          <a:xfrm rot="16200000">
            <a:off x="2844351" y="3426878"/>
            <a:ext cx="339276" cy="5564300"/>
          </a:xfrm>
          <a:prstGeom prst="leftBrace">
            <a:avLst>
              <a:gd name="adj1" fmla="val 45634"/>
              <a:gd name="adj2" fmla="val 49964"/>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フリーフォーム: 図形 17">
            <a:extLst>
              <a:ext uri="{FF2B5EF4-FFF2-40B4-BE49-F238E27FC236}">
                <a16:creationId xmlns:a16="http://schemas.microsoft.com/office/drawing/2014/main" id="{FB0E5E87-AA42-46E4-98D3-E3B1D5EEDF03}"/>
              </a:ext>
            </a:extLst>
          </p:cNvPr>
          <p:cNvSpPr/>
          <p:nvPr/>
        </p:nvSpPr>
        <p:spPr bwMode="gray">
          <a:xfrm>
            <a:off x="2481485" y="2494991"/>
            <a:ext cx="4215144" cy="509831"/>
          </a:xfrm>
          <a:custGeom>
            <a:avLst/>
            <a:gdLst>
              <a:gd name="connsiteX0" fmla="*/ 0 w 1935794"/>
              <a:gd name="connsiteY0" fmla="*/ 0 h 894729"/>
              <a:gd name="connsiteX1" fmla="*/ 1935794 w 1935794"/>
              <a:gd name="connsiteY1" fmla="*/ 0 h 894729"/>
              <a:gd name="connsiteX2" fmla="*/ 1935794 w 1935794"/>
              <a:gd name="connsiteY2" fmla="*/ 894729 h 894729"/>
              <a:gd name="connsiteX3" fmla="*/ 0 w 1935794"/>
              <a:gd name="connsiteY3" fmla="*/ 894729 h 894729"/>
              <a:gd name="connsiteX4" fmla="*/ 0 w 1935794"/>
              <a:gd name="connsiteY4" fmla="*/ 0 h 894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5794" h="894729">
                <a:moveTo>
                  <a:pt x="0" y="0"/>
                </a:moveTo>
                <a:lnTo>
                  <a:pt x="1935794" y="0"/>
                </a:lnTo>
                <a:lnTo>
                  <a:pt x="1935794" y="894729"/>
                </a:lnTo>
                <a:lnTo>
                  <a:pt x="0" y="894729"/>
                </a:lnTo>
                <a:lnTo>
                  <a:pt x="0" y="0"/>
                </a:lnTo>
                <a:close/>
              </a:path>
            </a:pathLst>
          </a:custGeom>
          <a:solidFill>
            <a:srgbClr val="50B2D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lvl="0" indent="0" algn="ctr" defTabSz="800100">
              <a:spcBef>
                <a:spcPct val="0"/>
              </a:spcBef>
              <a:spcAft>
                <a:spcPct val="35000"/>
              </a:spcAft>
              <a:buNone/>
            </a:pPr>
            <a:r>
              <a:rPr kumimoji="1" lang="ja-JP" altLang="en-US" sz="2400" b="1" kern="1200" dirty="0">
                <a:latin typeface="+mn-ea"/>
              </a:rPr>
              <a:t>宿泊売上：月</a:t>
            </a:r>
            <a:r>
              <a:rPr lang="en-US" altLang="ja-JP" sz="2400" b="1" dirty="0">
                <a:latin typeface="+mn-ea"/>
              </a:rPr>
              <a:t>100</a:t>
            </a:r>
            <a:r>
              <a:rPr kumimoji="1" lang="ja-JP" altLang="en-US" sz="2400" b="1" kern="1200" dirty="0">
                <a:latin typeface="+mn-ea"/>
              </a:rPr>
              <a:t>万円</a:t>
            </a:r>
          </a:p>
        </p:txBody>
      </p:sp>
      <p:sp>
        <p:nvSpPr>
          <p:cNvPr id="19" name="フリーフォーム: 図形 18">
            <a:extLst>
              <a:ext uri="{FF2B5EF4-FFF2-40B4-BE49-F238E27FC236}">
                <a16:creationId xmlns:a16="http://schemas.microsoft.com/office/drawing/2014/main" id="{4E273771-5F7C-49D5-B9F8-6936DE52259D}"/>
              </a:ext>
            </a:extLst>
          </p:cNvPr>
          <p:cNvSpPr/>
          <p:nvPr/>
        </p:nvSpPr>
        <p:spPr bwMode="gray">
          <a:xfrm>
            <a:off x="193362" y="5246594"/>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kumimoji="1" lang="ja-JP" altLang="en-US" sz="2000" b="1" kern="1200" dirty="0">
                <a:latin typeface="+mn-ea"/>
              </a:rPr>
              <a:t>新規顧客の増加</a:t>
            </a:r>
          </a:p>
        </p:txBody>
      </p:sp>
      <p:sp>
        <p:nvSpPr>
          <p:cNvPr id="21" name="フリーフォーム: 図形 20">
            <a:extLst>
              <a:ext uri="{FF2B5EF4-FFF2-40B4-BE49-F238E27FC236}">
                <a16:creationId xmlns:a16="http://schemas.microsoft.com/office/drawing/2014/main" id="{DA901684-9EF2-4211-A78A-73166F0AAEEE}"/>
              </a:ext>
            </a:extLst>
          </p:cNvPr>
          <p:cNvSpPr/>
          <p:nvPr/>
        </p:nvSpPr>
        <p:spPr bwMode="gray">
          <a:xfrm>
            <a:off x="3289706" y="5246593"/>
            <a:ext cx="2564588" cy="792797"/>
          </a:xfrm>
          <a:custGeom>
            <a:avLst/>
            <a:gdLst>
              <a:gd name="connsiteX0" fmla="*/ 0 w 1711123"/>
              <a:gd name="connsiteY0" fmla="*/ 0 h 855561"/>
              <a:gd name="connsiteX1" fmla="*/ 1711123 w 1711123"/>
              <a:gd name="connsiteY1" fmla="*/ 0 h 855561"/>
              <a:gd name="connsiteX2" fmla="*/ 1711123 w 1711123"/>
              <a:gd name="connsiteY2" fmla="*/ 855561 h 855561"/>
              <a:gd name="connsiteX3" fmla="*/ 0 w 1711123"/>
              <a:gd name="connsiteY3" fmla="*/ 855561 h 855561"/>
              <a:gd name="connsiteX4" fmla="*/ 0 w 1711123"/>
              <a:gd name="connsiteY4" fmla="*/ 0 h 855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123" h="855561">
                <a:moveTo>
                  <a:pt x="0" y="0"/>
                </a:moveTo>
                <a:lnTo>
                  <a:pt x="1711123" y="0"/>
                </a:lnTo>
                <a:lnTo>
                  <a:pt x="1711123" y="855561"/>
                </a:lnTo>
                <a:lnTo>
                  <a:pt x="0" y="855561"/>
                </a:lnTo>
                <a:lnTo>
                  <a:pt x="0" y="0"/>
                </a:lnTo>
                <a:close/>
              </a:path>
            </a:pathLst>
          </a:custGeom>
          <a:solidFill>
            <a:srgbClr val="80BC4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lvl="0" defTabSz="800100">
              <a:spcAft>
                <a:spcPct val="35000"/>
              </a:spcAft>
            </a:pPr>
            <a:r>
              <a:rPr lang="ja-JP" altLang="en-US" sz="2000" b="1" dirty="0">
                <a:latin typeface="+mn-ea"/>
              </a:rPr>
              <a:t>リピート顧客の増加</a:t>
            </a:r>
          </a:p>
        </p:txBody>
      </p:sp>
      <p:sp>
        <p:nvSpPr>
          <p:cNvPr id="23" name="Rectangle 7">
            <a:extLst>
              <a:ext uri="{FF2B5EF4-FFF2-40B4-BE49-F238E27FC236}">
                <a16:creationId xmlns:a16="http://schemas.microsoft.com/office/drawing/2014/main" id="{DD11E71E-F73F-4341-98CB-9A10392667B5}"/>
              </a:ext>
            </a:extLst>
          </p:cNvPr>
          <p:cNvSpPr>
            <a:spLocks noChangeArrowheads="1"/>
          </p:cNvSpPr>
          <p:nvPr/>
        </p:nvSpPr>
        <p:spPr bwMode="auto">
          <a:xfrm>
            <a:off x="653970" y="1925410"/>
            <a:ext cx="1829798"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目標</a:t>
            </a:r>
          </a:p>
        </p:txBody>
      </p:sp>
      <p:sp>
        <p:nvSpPr>
          <p:cNvPr id="24" name="Rectangle 7">
            <a:extLst>
              <a:ext uri="{FF2B5EF4-FFF2-40B4-BE49-F238E27FC236}">
                <a16:creationId xmlns:a16="http://schemas.microsoft.com/office/drawing/2014/main" id="{E910271D-9100-41AF-B5F1-31808448A573}"/>
              </a:ext>
            </a:extLst>
          </p:cNvPr>
          <p:cNvSpPr>
            <a:spLocks noChangeArrowheads="1"/>
          </p:cNvSpPr>
          <p:nvPr/>
        </p:nvSpPr>
        <p:spPr bwMode="auto">
          <a:xfrm>
            <a:off x="653970" y="2422096"/>
            <a:ext cx="1829798" cy="7093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目標の数値化</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KGI</a:t>
            </a:r>
            <a:endParaRPr lang="ja-JP" altLang="en-US" sz="2000" dirty="0">
              <a:latin typeface="HGP創英角ｺﾞｼｯｸUB" panose="020B0900000000000000" pitchFamily="50" charset="-128"/>
              <a:ea typeface="HGP創英角ｺﾞｼｯｸUB" panose="020B0900000000000000" pitchFamily="50" charset="-128"/>
            </a:endParaRPr>
          </a:p>
        </p:txBody>
      </p:sp>
      <p:cxnSp>
        <p:nvCxnSpPr>
          <p:cNvPr id="3" name="直線コネクタ 2">
            <a:extLst>
              <a:ext uri="{FF2B5EF4-FFF2-40B4-BE49-F238E27FC236}">
                <a16:creationId xmlns:a16="http://schemas.microsoft.com/office/drawing/2014/main" id="{88D81A85-A573-4899-AC0A-5898FDCDDDF0}"/>
              </a:ext>
            </a:extLst>
          </p:cNvPr>
          <p:cNvCxnSpPr>
            <a:cxnSpLocks/>
          </p:cNvCxnSpPr>
          <p:nvPr/>
        </p:nvCxnSpPr>
        <p:spPr>
          <a:xfrm flipH="1" flipV="1">
            <a:off x="4589057" y="2996952"/>
            <a:ext cx="0" cy="483365"/>
          </a:xfrm>
          <a:prstGeom prst="line">
            <a:avLst/>
          </a:prstGeom>
          <a:ln w="38100"/>
        </p:spPr>
        <p:style>
          <a:lnRef idx="1">
            <a:schemeClr val="dk1"/>
          </a:lnRef>
          <a:fillRef idx="0">
            <a:schemeClr val="dk1"/>
          </a:fillRef>
          <a:effectRef idx="0">
            <a:schemeClr val="dk1"/>
          </a:effectRef>
          <a:fontRef idx="minor">
            <a:schemeClr val="tx1"/>
          </a:fontRef>
        </p:style>
      </p:cxnSp>
      <p:cxnSp>
        <p:nvCxnSpPr>
          <p:cNvPr id="26" name="直線コネクタ 25">
            <a:extLst>
              <a:ext uri="{FF2B5EF4-FFF2-40B4-BE49-F238E27FC236}">
                <a16:creationId xmlns:a16="http://schemas.microsoft.com/office/drawing/2014/main" id="{B519982E-4E1A-4CCB-B411-9EF2F3BB1F0D}"/>
              </a:ext>
            </a:extLst>
          </p:cNvPr>
          <p:cNvCxnSpPr>
            <a:cxnSpLocks/>
          </p:cNvCxnSpPr>
          <p:nvPr/>
        </p:nvCxnSpPr>
        <p:spPr>
          <a:xfrm flipH="1">
            <a:off x="2267744" y="3474419"/>
            <a:ext cx="4618595"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58FFDADD-2144-4944-ABE9-D4ECD79ADAC9}"/>
              </a:ext>
            </a:extLst>
          </p:cNvPr>
          <p:cNvCxnSpPr>
            <a:cxnSpLocks/>
          </p:cNvCxnSpPr>
          <p:nvPr/>
        </p:nvCxnSpPr>
        <p:spPr>
          <a:xfrm flipV="1">
            <a:off x="2291775" y="3488428"/>
            <a:ext cx="0" cy="241684"/>
          </a:xfrm>
          <a:prstGeom prst="line">
            <a:avLst/>
          </a:prstGeom>
          <a:ln w="38100"/>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4F819EF0-0EB3-42E6-A360-009A3EF7B9A3}"/>
              </a:ext>
            </a:extLst>
          </p:cNvPr>
          <p:cNvCxnSpPr>
            <a:cxnSpLocks/>
          </p:cNvCxnSpPr>
          <p:nvPr/>
        </p:nvCxnSpPr>
        <p:spPr>
          <a:xfrm flipH="1" flipV="1">
            <a:off x="6876256" y="3474419"/>
            <a:ext cx="0" cy="241684"/>
          </a:xfrm>
          <a:prstGeom prst="line">
            <a:avLst/>
          </a:prstGeom>
          <a:ln w="38100"/>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5F7E402C-875F-4939-A42F-043B132B4A1E}"/>
              </a:ext>
            </a:extLst>
          </p:cNvPr>
          <p:cNvCxnSpPr>
            <a:cxnSpLocks/>
          </p:cNvCxnSpPr>
          <p:nvPr/>
        </p:nvCxnSpPr>
        <p:spPr>
          <a:xfrm flipH="1">
            <a:off x="1475656" y="4998588"/>
            <a:ext cx="3096345"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6" name="直線コネクタ 35">
            <a:extLst>
              <a:ext uri="{FF2B5EF4-FFF2-40B4-BE49-F238E27FC236}">
                <a16:creationId xmlns:a16="http://schemas.microsoft.com/office/drawing/2014/main" id="{1865B675-F8E1-4239-B5ED-EE226B056B21}"/>
              </a:ext>
            </a:extLst>
          </p:cNvPr>
          <p:cNvCxnSpPr>
            <a:cxnSpLocks/>
          </p:cNvCxnSpPr>
          <p:nvPr/>
        </p:nvCxnSpPr>
        <p:spPr>
          <a:xfrm flipH="1" flipV="1">
            <a:off x="2298500" y="4515223"/>
            <a:ext cx="0" cy="483365"/>
          </a:xfrm>
          <a:prstGeom prst="line">
            <a:avLst/>
          </a:prstGeom>
          <a:ln w="38100"/>
        </p:spPr>
        <p:style>
          <a:lnRef idx="1">
            <a:schemeClr val="dk1"/>
          </a:lnRef>
          <a:fillRef idx="0">
            <a:schemeClr val="dk1"/>
          </a:fillRef>
          <a:effectRef idx="0">
            <a:schemeClr val="dk1"/>
          </a:effectRef>
          <a:fontRef idx="minor">
            <a:schemeClr val="tx1"/>
          </a:fontRef>
        </p:style>
      </p:cxnSp>
      <p:cxnSp>
        <p:nvCxnSpPr>
          <p:cNvPr id="39" name="直線コネクタ 38">
            <a:extLst>
              <a:ext uri="{FF2B5EF4-FFF2-40B4-BE49-F238E27FC236}">
                <a16:creationId xmlns:a16="http://schemas.microsoft.com/office/drawing/2014/main" id="{195E17EE-737B-45B3-93EA-3A76EBC499BC}"/>
              </a:ext>
            </a:extLst>
          </p:cNvPr>
          <p:cNvCxnSpPr>
            <a:cxnSpLocks/>
          </p:cNvCxnSpPr>
          <p:nvPr/>
        </p:nvCxnSpPr>
        <p:spPr>
          <a:xfrm flipV="1">
            <a:off x="1475656" y="4998588"/>
            <a:ext cx="0" cy="241684"/>
          </a:xfrm>
          <a:prstGeom prst="line">
            <a:avLst/>
          </a:prstGeom>
          <a:ln w="38100"/>
        </p:spPr>
        <p:style>
          <a:lnRef idx="1">
            <a:schemeClr val="dk1"/>
          </a:lnRef>
          <a:fillRef idx="0">
            <a:schemeClr val="dk1"/>
          </a:fillRef>
          <a:effectRef idx="0">
            <a:schemeClr val="dk1"/>
          </a:effectRef>
          <a:fontRef idx="minor">
            <a:schemeClr val="tx1"/>
          </a:fontRef>
        </p:style>
      </p:cxnSp>
      <p:cxnSp>
        <p:nvCxnSpPr>
          <p:cNvPr id="40" name="直線コネクタ 39">
            <a:extLst>
              <a:ext uri="{FF2B5EF4-FFF2-40B4-BE49-F238E27FC236}">
                <a16:creationId xmlns:a16="http://schemas.microsoft.com/office/drawing/2014/main" id="{8860B384-F92B-45FD-9A5E-CBED706A4A21}"/>
              </a:ext>
            </a:extLst>
          </p:cNvPr>
          <p:cNvCxnSpPr>
            <a:cxnSpLocks/>
          </p:cNvCxnSpPr>
          <p:nvPr/>
        </p:nvCxnSpPr>
        <p:spPr>
          <a:xfrm flipV="1">
            <a:off x="4572000" y="5008743"/>
            <a:ext cx="0" cy="241684"/>
          </a:xfrm>
          <a:prstGeom prst="line">
            <a:avLst/>
          </a:prstGeom>
          <a:ln w="38100"/>
        </p:spPr>
        <p:style>
          <a:lnRef idx="1">
            <a:schemeClr val="dk1"/>
          </a:lnRef>
          <a:fillRef idx="0">
            <a:schemeClr val="dk1"/>
          </a:fillRef>
          <a:effectRef idx="0">
            <a:schemeClr val="dk1"/>
          </a:effectRef>
          <a:fontRef idx="minor">
            <a:schemeClr val="tx1"/>
          </a:fontRef>
        </p:style>
      </p:cxnSp>
      <p:sp>
        <p:nvSpPr>
          <p:cNvPr id="41" name="テキスト ボックス 40">
            <a:extLst>
              <a:ext uri="{FF2B5EF4-FFF2-40B4-BE49-F238E27FC236}">
                <a16:creationId xmlns:a16="http://schemas.microsoft.com/office/drawing/2014/main" id="{BD02FD8C-A162-4B83-B0E4-501C0CB4A8BE}"/>
              </a:ext>
            </a:extLst>
          </p:cNvPr>
          <p:cNvSpPr txBox="1"/>
          <p:nvPr/>
        </p:nvSpPr>
        <p:spPr bwMode="gray">
          <a:xfrm>
            <a:off x="6397872" y="4827042"/>
            <a:ext cx="976934" cy="584775"/>
          </a:xfrm>
          <a:prstGeom prst="rect">
            <a:avLst/>
          </a:prstGeom>
          <a:noFill/>
        </p:spPr>
        <p:txBody>
          <a:bodyPr wrap="none" rtlCol="0">
            <a:spAutoFit/>
          </a:bodyPr>
          <a:lstStyle/>
          <a:p>
            <a:pPr algn="l"/>
            <a:r>
              <a:rPr kumimoji="1" lang="en-US" altLang="ja-JP" sz="3200" b="1" dirty="0">
                <a:solidFill>
                  <a:srgbClr val="80BC42"/>
                </a:solidFill>
                <a:latin typeface="+mn-ea"/>
                <a:ea typeface="+mn-ea"/>
              </a:rPr>
              <a:t>KPI</a:t>
            </a:r>
            <a:endParaRPr kumimoji="1" lang="ja-JP" altLang="en-US" sz="3200" b="1" dirty="0">
              <a:solidFill>
                <a:srgbClr val="80BC42"/>
              </a:solidFill>
              <a:latin typeface="+mn-ea"/>
              <a:ea typeface="+mn-ea"/>
            </a:endParaRPr>
          </a:p>
        </p:txBody>
      </p:sp>
      <p:sp>
        <p:nvSpPr>
          <p:cNvPr id="42" name="左中かっこ 41">
            <a:extLst>
              <a:ext uri="{FF2B5EF4-FFF2-40B4-BE49-F238E27FC236}">
                <a16:creationId xmlns:a16="http://schemas.microsoft.com/office/drawing/2014/main" id="{45671FA7-18DD-45B9-AC74-D25F60964098}"/>
              </a:ext>
            </a:extLst>
          </p:cNvPr>
          <p:cNvSpPr/>
          <p:nvPr/>
        </p:nvSpPr>
        <p:spPr bwMode="gray">
          <a:xfrm rot="16200000">
            <a:off x="4419419" y="1135757"/>
            <a:ext cx="339276" cy="7090894"/>
          </a:xfrm>
          <a:prstGeom prst="leftBrace">
            <a:avLst>
              <a:gd name="adj1" fmla="val 45634"/>
              <a:gd name="adj2" fmla="val 82157"/>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Rectangle 7">
            <a:extLst>
              <a:ext uri="{FF2B5EF4-FFF2-40B4-BE49-F238E27FC236}">
                <a16:creationId xmlns:a16="http://schemas.microsoft.com/office/drawing/2014/main" id="{2AD7B1EF-B14C-4542-8465-FE7491E197FE}"/>
              </a:ext>
            </a:extLst>
          </p:cNvPr>
          <p:cNvSpPr>
            <a:spLocks noChangeArrowheads="1"/>
          </p:cNvSpPr>
          <p:nvPr/>
        </p:nvSpPr>
        <p:spPr bwMode="auto">
          <a:xfrm>
            <a:off x="6077750" y="5646828"/>
            <a:ext cx="2880318" cy="79279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全ての</a:t>
            </a:r>
            <a:r>
              <a:rPr lang="en-US" altLang="ja-JP" sz="2400" b="1" dirty="0">
                <a:solidFill>
                  <a:schemeClr val="tx1"/>
                </a:solidFill>
                <a:latin typeface="HGP創英角ｺﾞｼｯｸUB" panose="020B0900000000000000" pitchFamily="50" charset="-128"/>
                <a:ea typeface="HGP創英角ｺﾞｼｯｸUB" panose="020B0900000000000000" pitchFamily="50" charset="-128"/>
              </a:rPr>
              <a:t>KPI</a:t>
            </a:r>
            <a:r>
              <a:rPr lang="ja-JP" altLang="en-US" sz="2400" b="1" dirty="0">
                <a:solidFill>
                  <a:schemeClr val="tx1"/>
                </a:solidFill>
                <a:latin typeface="HGP創英角ｺﾞｼｯｸUB" panose="020B0900000000000000" pitchFamily="50" charset="-128"/>
                <a:ea typeface="HGP創英角ｺﾞｼｯｸUB" panose="020B0900000000000000" pitchFamily="50" charset="-128"/>
              </a:rPr>
              <a:t>がロジカルに繋がる必要がある</a:t>
            </a:r>
            <a:endParaRPr lang="en-US" altLang="ja-JP" sz="2400" b="1" dirty="0">
              <a:solidFill>
                <a:schemeClr val="tx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616680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77500" lnSpcReduction="20000"/>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DMO</a:t>
            </a:r>
            <a:r>
              <a:rPr lang="ja-JP" altLang="en-US" sz="2400" dirty="0">
                <a:latin typeface="HGP創英角ｺﾞｼｯｸUB" panose="020B0900000000000000" pitchFamily="50" charset="-128"/>
                <a:ea typeface="HGP創英角ｺﾞｼｯｸUB" panose="020B0900000000000000" pitchFamily="50" charset="-128"/>
              </a:rPr>
              <a:t>の戦略作成における</a:t>
            </a:r>
            <a:r>
              <a:rPr lang="en-US" altLang="ja-JP" sz="2400" dirty="0">
                <a:latin typeface="HGP創英角ｺﾞｼｯｸUB" panose="020B0900000000000000" pitchFamily="50" charset="-128"/>
                <a:ea typeface="HGP創英角ｺﾞｼｯｸUB" panose="020B0900000000000000" pitchFamily="50" charset="-128"/>
              </a:rPr>
              <a:t>KPI</a:t>
            </a:r>
            <a:r>
              <a:rPr lang="ja-JP" altLang="en-US" sz="2400" dirty="0">
                <a:latin typeface="HGP創英角ｺﾞｼｯｸUB" panose="020B0900000000000000" pitchFamily="50" charset="-128"/>
                <a:ea typeface="HGP創英角ｺﾞｼｯｸUB" panose="020B0900000000000000" pitchFamily="50" charset="-128"/>
              </a:rPr>
              <a:t>（例）</a:t>
            </a:r>
            <a:endParaRPr lang="en-US" altLang="ja-JP" sz="2400" dirty="0">
              <a:latin typeface="HGP創英角ｺﾞｼｯｸUB" panose="020B0900000000000000" pitchFamily="50" charset="-128"/>
              <a:ea typeface="HGP創英角ｺﾞｼｯｸUB" panose="020B0900000000000000" pitchFamily="50" charset="-128"/>
            </a:endParaRPr>
          </a:p>
        </p:txBody>
      </p:sp>
      <p:pic>
        <p:nvPicPr>
          <p:cNvPr id="3" name="図 2">
            <a:extLst>
              <a:ext uri="{FF2B5EF4-FFF2-40B4-BE49-F238E27FC236}">
                <a16:creationId xmlns:a16="http://schemas.microsoft.com/office/drawing/2014/main" id="{9FA80694-5798-44BC-BAD8-D4B62E2637B0}"/>
              </a:ext>
            </a:extLst>
          </p:cNvPr>
          <p:cNvPicPr>
            <a:picLocks noChangeAspect="1"/>
          </p:cNvPicPr>
          <p:nvPr/>
        </p:nvPicPr>
        <p:blipFill>
          <a:blip r:embed="rId3"/>
          <a:stretch>
            <a:fillRect/>
          </a:stretch>
        </p:blipFill>
        <p:spPr>
          <a:xfrm>
            <a:off x="504056" y="1275904"/>
            <a:ext cx="8135887" cy="4896966"/>
          </a:xfrm>
          <a:prstGeom prst="rect">
            <a:avLst/>
          </a:prstGeom>
        </p:spPr>
      </p:pic>
      <p:sp>
        <p:nvSpPr>
          <p:cNvPr id="8" name="テキスト ボックス 7">
            <a:extLst>
              <a:ext uri="{FF2B5EF4-FFF2-40B4-BE49-F238E27FC236}">
                <a16:creationId xmlns:a16="http://schemas.microsoft.com/office/drawing/2014/main" id="{DAF65C33-1F8B-43E3-958B-7B3878FDF80D}"/>
              </a:ext>
            </a:extLst>
          </p:cNvPr>
          <p:cNvSpPr txBox="1"/>
          <p:nvPr/>
        </p:nvSpPr>
        <p:spPr>
          <a:xfrm>
            <a:off x="7261186" y="5877272"/>
            <a:ext cx="1775310" cy="200055"/>
          </a:xfrm>
          <a:prstGeom prst="rect">
            <a:avLst/>
          </a:prstGeom>
          <a:noFill/>
        </p:spPr>
        <p:txBody>
          <a:bodyPr wrap="square">
            <a:spAutoFit/>
          </a:bodyPr>
          <a:lstStyle/>
          <a:p>
            <a:pPr algn="r"/>
            <a:r>
              <a:rPr lang="ja-JP" altLang="en-US" sz="700" dirty="0"/>
              <a:t>出典：</a:t>
            </a:r>
            <a:r>
              <a:rPr lang="zh-TW" altLang="en-US" sz="700" dirty="0"/>
              <a:t>一般財団法人箱根町観光協会</a:t>
            </a:r>
            <a:endParaRPr lang="ja-JP" altLang="en-US" sz="700" dirty="0"/>
          </a:p>
        </p:txBody>
      </p:sp>
      <p:sp>
        <p:nvSpPr>
          <p:cNvPr id="10" name="Rectangle 7">
            <a:extLst>
              <a:ext uri="{FF2B5EF4-FFF2-40B4-BE49-F238E27FC236}">
                <a16:creationId xmlns:a16="http://schemas.microsoft.com/office/drawing/2014/main" id="{7DD7A9AD-C335-4FF3-AF21-1E503052866A}"/>
              </a:ext>
            </a:extLst>
          </p:cNvPr>
          <p:cNvSpPr>
            <a:spLocks noChangeArrowheads="1"/>
          </p:cNvSpPr>
          <p:nvPr/>
        </p:nvSpPr>
        <p:spPr bwMode="auto">
          <a:xfrm>
            <a:off x="485494" y="6180014"/>
            <a:ext cx="8173011" cy="50405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b="1" dirty="0">
                <a:solidFill>
                  <a:schemeClr val="bg1"/>
                </a:solidFill>
                <a:latin typeface="HGPｺﾞｼｯｸE" panose="020B0900000000000000" pitchFamily="50" charset="-128"/>
                <a:ea typeface="HGPｺﾞｼｯｸE" panose="020B0900000000000000" pitchFamily="50" charset="-128"/>
              </a:rPr>
              <a:t>観光戦略における</a:t>
            </a:r>
            <a:r>
              <a:rPr lang="en-US" altLang="ja-JP" b="1" dirty="0">
                <a:solidFill>
                  <a:schemeClr val="bg1"/>
                </a:solidFill>
                <a:latin typeface="HGPｺﾞｼｯｸE" panose="020B0900000000000000" pitchFamily="50" charset="-128"/>
                <a:ea typeface="HGPｺﾞｼｯｸE" panose="020B0900000000000000" pitchFamily="50" charset="-128"/>
              </a:rPr>
              <a:t>KPI</a:t>
            </a:r>
            <a:r>
              <a:rPr lang="ja-JP" altLang="en-US" b="1" dirty="0">
                <a:solidFill>
                  <a:schemeClr val="bg1"/>
                </a:solidFill>
                <a:latin typeface="HGPｺﾞｼｯｸE" panose="020B0900000000000000" pitchFamily="50" charset="-128"/>
                <a:ea typeface="HGPｺﾞｼｯｸE" panose="020B0900000000000000" pitchFamily="50" charset="-128"/>
              </a:rPr>
              <a:t>は様々なものがあり、</a:t>
            </a:r>
            <a:endParaRPr lang="en-US" altLang="ja-JP"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多くのものがデータで測定することになります。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788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1344</Words>
  <Application>Microsoft Office PowerPoint</Application>
  <PresentationFormat>画面に合わせる (4:3)</PresentationFormat>
  <Paragraphs>168</Paragraphs>
  <Slides>25</Slides>
  <Notes>24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25</vt:i4>
      </vt:variant>
    </vt:vector>
  </HeadingPairs>
  <TitlesOfParts>
    <vt:vector size="32" baseType="lpstr">
      <vt:lpstr>HGPｺﾞｼｯｸE</vt:lpstr>
      <vt:lpstr>HGP創英角ｺﾞｼｯｸUB</vt:lpstr>
      <vt:lpstr>Meiryo UI</vt:lpstr>
      <vt:lpstr>メイリオ</vt:lpstr>
      <vt:lpstr>Arial</vt:lpstr>
      <vt:lpstr>Wingdings</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PowerPoint プレゼンテーション</vt:lpstr>
      <vt:lpstr>２．マーケティング戦略推進におけるPDCA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個人演習①</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2021-01-19T01:31:42Z</dcterms:created>
  <dcterms:modified xsi:type="dcterms:W3CDTF">2021-01-19T01:31:51Z</dcterms:modified>
</cp:coreProperties>
</file>