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66"/>
  </p:notesMasterIdLst>
  <p:handoutMasterIdLst>
    <p:handoutMasterId r:id="rId67"/>
  </p:handoutMasterIdLst>
  <p:sldIdLst>
    <p:sldId id="371" r:id="rId2"/>
    <p:sldId id="587" r:id="rId3"/>
    <p:sldId id="874" r:id="rId4"/>
    <p:sldId id="421" r:id="rId5"/>
    <p:sldId id="790" r:id="rId6"/>
    <p:sldId id="805" r:id="rId7"/>
    <p:sldId id="806" r:id="rId8"/>
    <p:sldId id="807" r:id="rId9"/>
    <p:sldId id="875" r:id="rId10"/>
    <p:sldId id="809" r:id="rId11"/>
    <p:sldId id="810" r:id="rId12"/>
    <p:sldId id="876" r:id="rId13"/>
    <p:sldId id="811" r:id="rId14"/>
    <p:sldId id="813" r:id="rId15"/>
    <p:sldId id="792" r:id="rId16"/>
    <p:sldId id="793" r:id="rId17"/>
    <p:sldId id="794" r:id="rId18"/>
    <p:sldId id="795" r:id="rId19"/>
    <p:sldId id="796" r:id="rId20"/>
    <p:sldId id="490" r:id="rId21"/>
    <p:sldId id="552" r:id="rId22"/>
    <p:sldId id="853" r:id="rId23"/>
    <p:sldId id="803" r:id="rId24"/>
    <p:sldId id="848" r:id="rId25"/>
    <p:sldId id="854" r:id="rId26"/>
    <p:sldId id="849" r:id="rId27"/>
    <p:sldId id="801" r:id="rId28"/>
    <p:sldId id="799" r:id="rId29"/>
    <p:sldId id="804" r:id="rId30"/>
    <p:sldId id="814" r:id="rId31"/>
    <p:sldId id="817" r:id="rId32"/>
    <p:sldId id="818" r:id="rId33"/>
    <p:sldId id="855" r:id="rId34"/>
    <p:sldId id="856" r:id="rId35"/>
    <p:sldId id="815" r:id="rId36"/>
    <p:sldId id="816" r:id="rId37"/>
    <p:sldId id="871" r:id="rId38"/>
    <p:sldId id="791" r:id="rId39"/>
    <p:sldId id="819" r:id="rId40"/>
    <p:sldId id="820" r:id="rId41"/>
    <p:sldId id="868" r:id="rId42"/>
    <p:sldId id="869" r:id="rId43"/>
    <p:sldId id="857" r:id="rId44"/>
    <p:sldId id="827" r:id="rId45"/>
    <p:sldId id="828" r:id="rId46"/>
    <p:sldId id="826" r:id="rId47"/>
    <p:sldId id="830" r:id="rId48"/>
    <p:sldId id="831" r:id="rId49"/>
    <p:sldId id="832" r:id="rId50"/>
    <p:sldId id="833" r:id="rId51"/>
    <p:sldId id="825" r:id="rId52"/>
    <p:sldId id="836" r:id="rId53"/>
    <p:sldId id="838" r:id="rId54"/>
    <p:sldId id="839" r:id="rId55"/>
    <p:sldId id="840" r:id="rId56"/>
    <p:sldId id="837" r:id="rId57"/>
    <p:sldId id="841" r:id="rId58"/>
    <p:sldId id="842" r:id="rId59"/>
    <p:sldId id="845" r:id="rId60"/>
    <p:sldId id="872" r:id="rId61"/>
    <p:sldId id="822" r:id="rId62"/>
    <p:sldId id="843" r:id="rId63"/>
    <p:sldId id="873" r:id="rId64"/>
    <p:sldId id="866" r:id="rId65"/>
  </p:sldIdLst>
  <p:sldSz cx="9144000" cy="6858000" type="screen4x3"/>
  <p:notesSz cx="6807200" cy="9939338"/>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0000"/>
    <a:srgbClr val="FF000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68" autoAdjust="0"/>
    <p:restoredTop sz="94280" autoAdjust="0"/>
  </p:normalViewPr>
  <p:slideViewPr>
    <p:cSldViewPr>
      <p:cViewPr varScale="1">
        <p:scale>
          <a:sx n="68" d="100"/>
          <a:sy n="68" d="100"/>
        </p:scale>
        <p:origin x="1728" y="66"/>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67" d="100"/>
          <a:sy n="67" d="100"/>
        </p:scale>
        <p:origin x="3043"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56040"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56040"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56040" y="0"/>
            <a:ext cx="2949574" cy="4968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1040" y="4721226"/>
            <a:ext cx="5445125" cy="4471988"/>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56040" y="9440866"/>
            <a:ext cx="2949574" cy="496887"/>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20723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37626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448544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83199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40074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604884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162605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744811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98841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916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970245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99434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899099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030778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86930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625177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9443041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8003515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6123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936005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194936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778130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824258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599866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322994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7691094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093052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679695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575379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8588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882532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274695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493456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3520190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426252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566612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266918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0589069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571428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813796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231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8108272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96779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534213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30141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9019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31989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781881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EC442FD3-A6F0-4AF6-A872-C2F8B8F18A4E}"/>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userDrawn="1"/>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userDrawn="1"/>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userDrawn="1"/>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a:defRPr sz="1200">
                <a:solidFill>
                  <a:schemeClr val="tx1">
                    <a:tint val="75000"/>
                  </a:schemeClr>
                </a:solidFill>
                <a:latin typeface="+mn-lt"/>
                <a:ea typeface="+mn-ea"/>
              </a:defRPr>
            </a:lvl1pPr>
          </a:lstStyle>
          <a:p>
            <a:pPr>
              <a:buFont typeface="+mj-lt"/>
              <a:buAutoNum type="arabicPeriod"/>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26" r:id="rId2"/>
    <p:sldLayoutId id="2147484327" r:id="rId3"/>
    <p:sldLayoutId id="2147484328" r:id="rId4"/>
    <p:sldLayoutId id="2147484329" r:id="rId5"/>
    <p:sldLayoutId id="2147484330" r:id="rId6"/>
    <p:sldLayoutId id="2147484331" r:id="rId7"/>
    <p:sldLayoutId id="2147484332" r:id="rId8"/>
    <p:sldLayoutId id="2147484333" r:id="rId9"/>
    <p:sldLayoutId id="2147484334" r:id="rId10"/>
    <p:sldLayoutId id="2147484335" r:id="rId11"/>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6.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9714" y="1716833"/>
            <a:ext cx="8642350" cy="156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600" b="1" kern="0" dirty="0">
                <a:latin typeface="Meiryo UI" pitchFamily="50" charset="-128"/>
                <a:ea typeface="Meiryo UI" pitchFamily="50" charset="-128"/>
                <a:cs typeface="Meiryo UI" pitchFamily="50" charset="-128"/>
              </a:rPr>
              <a:t>第１回</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3600" b="1" kern="0" dirty="0">
                <a:latin typeface="Meiryo UI" pitchFamily="50" charset="-128"/>
                <a:ea typeface="Meiryo UI" pitchFamily="50" charset="-128"/>
                <a:cs typeface="Meiryo UI" pitchFamily="50" charset="-128"/>
              </a:rPr>
              <a:t>観光業におけるデータマーケティングの基礎</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2800" b="1" kern="0" dirty="0">
                <a:latin typeface="Meiryo UI" pitchFamily="50" charset="-128"/>
                <a:ea typeface="Meiryo UI" pitchFamily="50" charset="-128"/>
                <a:cs typeface="Meiryo UI" pitchFamily="50" charset="-128"/>
              </a:rPr>
              <a:t>「観光マーケティングの重要性、観光データの活用方法」</a:t>
            </a:r>
            <a:endParaRPr lang="en-US" altLang="ja-JP" sz="2800" b="1" kern="0" dirty="0">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3CFF68E7-F17D-4729-9E8A-CEB4006987BB}"/>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00CB9137-A835-4D59-A27B-4057E25ACF3F}"/>
              </a:ext>
            </a:extLst>
          </p:cNvPr>
          <p:cNvSpPr/>
          <p:nvPr/>
        </p:nvSpPr>
        <p:spPr>
          <a:xfrm>
            <a:off x="107504" y="850433"/>
            <a:ext cx="208823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テーマ１</a:t>
            </a:r>
          </a:p>
        </p:txBody>
      </p:sp>
      <p:sp>
        <p:nvSpPr>
          <p:cNvPr id="5" name="正方形/長方形 4">
            <a:extLst>
              <a:ext uri="{FF2B5EF4-FFF2-40B4-BE49-F238E27FC236}">
                <a16:creationId xmlns:a16="http://schemas.microsoft.com/office/drawing/2014/main" id="{8E7BB09F-FDEC-4E07-85A0-64E09CADF0C9}"/>
              </a:ext>
            </a:extLst>
          </p:cNvPr>
          <p:cNvSpPr/>
          <p:nvPr/>
        </p:nvSpPr>
        <p:spPr>
          <a:xfrm>
            <a:off x="107504" y="1386533"/>
            <a:ext cx="8784976" cy="4647426"/>
          </a:xfrm>
          <a:prstGeom prst="rect">
            <a:avLst/>
          </a:prstGeom>
        </p:spPr>
        <p:txBody>
          <a:bodyPr wrap="square">
            <a:spAutoFit/>
          </a:bodyPr>
          <a:lstStyle/>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観光マーケティングの重要性</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200" dirty="0">
                <a:latin typeface="HGP創英角ｺﾞｼｯｸUB" panose="020B0900000000000000" pitchFamily="50" charset="-128"/>
                <a:ea typeface="HGP創英角ｺﾞｼｯｸUB" panose="020B0900000000000000" pitchFamily="50" charset="-128"/>
                <a:cs typeface="Meiryo UI" pitchFamily="50" charset="-128"/>
              </a:rPr>
              <a:t>日々の業務に役に立つ観光マーケティングの重要性を理解します。</a:t>
            </a:r>
            <a:endParaRPr lang="en-US" altLang="ja-JP" sz="32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200" dirty="0">
                <a:latin typeface="HGP創英角ｺﾞｼｯｸUB" panose="020B0900000000000000" pitchFamily="50" charset="-128"/>
                <a:ea typeface="HGP創英角ｺﾞｼｯｸUB" panose="020B0900000000000000" pitchFamily="50" charset="-128"/>
                <a:cs typeface="Meiryo UI" pitchFamily="50" charset="-128"/>
              </a:rPr>
              <a:t>お客様の本音を知りたい、</a:t>
            </a:r>
            <a:endParaRPr lang="en-US" altLang="ja-JP" sz="32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200" dirty="0">
                <a:latin typeface="HGP創英角ｺﾞｼｯｸUB" panose="020B0900000000000000" pitchFamily="50" charset="-128"/>
                <a:ea typeface="HGP創英角ｺﾞｼｯｸUB" panose="020B0900000000000000" pitchFamily="50" charset="-128"/>
                <a:cs typeface="Meiryo UI" pitchFamily="50" charset="-128"/>
              </a:rPr>
              <a:t>観光客はなぜ沖縄に旅行に来るのか、</a:t>
            </a:r>
            <a:endParaRPr lang="en-US" altLang="ja-JP" sz="32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200" dirty="0">
                <a:latin typeface="HGP創英角ｺﾞｼｯｸUB" panose="020B0900000000000000" pitchFamily="50" charset="-128"/>
                <a:ea typeface="HGP創英角ｺﾞｼｯｸUB" panose="020B0900000000000000" pitchFamily="50" charset="-128"/>
                <a:cs typeface="Meiryo UI" pitchFamily="50" charset="-128"/>
              </a:rPr>
              <a:t>お馴染みのお客様が通ってくれる理由は何か、</a:t>
            </a:r>
            <a:endParaRPr lang="en-US" altLang="ja-JP" sz="32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200" dirty="0">
                <a:latin typeface="HGP創英角ｺﾞｼｯｸUB" panose="020B0900000000000000" pitchFamily="50" charset="-128"/>
                <a:ea typeface="HGP創英角ｺﾞｼｯｸUB" panose="020B0900000000000000" pitchFamily="50" charset="-128"/>
                <a:cs typeface="Meiryo UI" pitchFamily="50" charset="-128"/>
              </a:rPr>
              <a:t>といった日々の疑問の解消につながるヒントを学びます。</a:t>
            </a:r>
            <a:endParaRPr lang="en-US" altLang="ja-JP" sz="32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D2C23562-E288-473D-92EA-304FE05474E7}"/>
              </a:ext>
            </a:extLst>
          </p:cNvPr>
          <p:cNvSpPr>
            <a:spLocks noGrp="1"/>
          </p:cNvSpPr>
          <p:nvPr>
            <p:ph type="sldNum" sz="quarter" idx="12"/>
          </p:nvPr>
        </p:nvSpPr>
        <p:spPr/>
        <p:txBody>
          <a:bodyPr/>
          <a:lstStyle/>
          <a:p>
            <a:pPr>
              <a:defRPr/>
            </a:pPr>
            <a:fld id="{22179739-F4A8-44EB-8B8E-F3F060272835}" type="slidenum">
              <a:rPr lang="ja-JP" altLang="en-US" smtClean="0"/>
              <a:pPr>
                <a:defRPr/>
              </a:pPr>
              <a:t>9</a:t>
            </a:fld>
            <a:endParaRPr lang="ja-JP" altLang="en-US"/>
          </a:p>
        </p:txBody>
      </p:sp>
    </p:spTree>
    <p:extLst>
      <p:ext uri="{BB962C8B-B14F-4D97-AF65-F5344CB8AC3E}">
        <p14:creationId xmlns:p14="http://schemas.microsoft.com/office/powerpoint/2010/main" val="2587852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00CB9137-A835-4D59-A27B-4057E25ACF3F}"/>
              </a:ext>
            </a:extLst>
          </p:cNvPr>
          <p:cNvSpPr/>
          <p:nvPr/>
        </p:nvSpPr>
        <p:spPr>
          <a:xfrm>
            <a:off x="107504" y="850433"/>
            <a:ext cx="208823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テーマ２</a:t>
            </a:r>
          </a:p>
        </p:txBody>
      </p:sp>
      <p:sp>
        <p:nvSpPr>
          <p:cNvPr id="5" name="正方形/長方形 4">
            <a:extLst>
              <a:ext uri="{FF2B5EF4-FFF2-40B4-BE49-F238E27FC236}">
                <a16:creationId xmlns:a16="http://schemas.microsoft.com/office/drawing/2014/main" id="{8E7BB09F-FDEC-4E07-85A0-64E09CADF0C9}"/>
              </a:ext>
            </a:extLst>
          </p:cNvPr>
          <p:cNvSpPr/>
          <p:nvPr/>
        </p:nvSpPr>
        <p:spPr>
          <a:xfrm>
            <a:off x="107504" y="1386533"/>
            <a:ext cx="8784976" cy="4647426"/>
          </a:xfrm>
          <a:prstGeom prst="rect">
            <a:avLst/>
          </a:prstGeom>
        </p:spPr>
        <p:txBody>
          <a:bodyPr wrap="square">
            <a:spAutoFit/>
          </a:bodyPr>
          <a:lstStyle/>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観光データの活用方法</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2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をより効果的に実践するためにマーケティング調査方法や調査で得られる観光データの活用方法を学びます。各種調査の特徴を理解し、また、各種調査で得られるデータの概要を学びます。</a:t>
            </a:r>
            <a:endParaRPr lang="en-US" altLang="ja-JP" sz="32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200" dirty="0">
                <a:latin typeface="HGP創英角ｺﾞｼｯｸUB" panose="020B0900000000000000" pitchFamily="50" charset="-128"/>
                <a:ea typeface="HGP創英角ｺﾞｼｯｸUB" panose="020B0900000000000000" pitchFamily="50" charset="-128"/>
                <a:cs typeface="Meiryo UI" pitchFamily="50" charset="-128"/>
              </a:rPr>
              <a:t>各種データの重要性、特徴を理解した後、自らの　業務にどのように役立てるか各自で考察します。</a:t>
            </a:r>
            <a:endParaRPr lang="en-US" altLang="ja-JP" sz="32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106B5C19-CEC8-4272-A975-A66238DFEF03}"/>
              </a:ext>
            </a:extLst>
          </p:cNvPr>
          <p:cNvSpPr>
            <a:spLocks noGrp="1"/>
          </p:cNvSpPr>
          <p:nvPr>
            <p:ph type="sldNum" sz="quarter" idx="12"/>
          </p:nvPr>
        </p:nvSpPr>
        <p:spPr/>
        <p:txBody>
          <a:bodyPr/>
          <a:lstStyle/>
          <a:p>
            <a:pPr>
              <a:defRPr/>
            </a:pPr>
            <a:fld id="{22179739-F4A8-44EB-8B8E-F3F060272835}" type="slidenum">
              <a:rPr lang="ja-JP" altLang="en-US" smtClean="0"/>
              <a:pPr>
                <a:defRPr/>
              </a:pPr>
              <a:t>10</a:t>
            </a:fld>
            <a:endParaRPr lang="ja-JP" altLang="en-US"/>
          </a:p>
        </p:txBody>
      </p:sp>
    </p:spTree>
    <p:extLst>
      <p:ext uri="{BB962C8B-B14F-4D97-AF65-F5344CB8AC3E}">
        <p14:creationId xmlns:p14="http://schemas.microsoft.com/office/powerpoint/2010/main" val="253557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5388F41-D2BA-4D3F-8517-9D7B1ED10FCA}"/>
              </a:ext>
            </a:extLst>
          </p:cNvPr>
          <p:cNvSpPr>
            <a:spLocks noGrp="1"/>
          </p:cNvSpPr>
          <p:nvPr>
            <p:ph type="sldNum" sz="quarter" idx="12"/>
          </p:nvPr>
        </p:nvSpPr>
        <p:spPr/>
        <p:txBody>
          <a:bodyPr/>
          <a:lstStyle/>
          <a:p>
            <a:pPr marL="228600" marR="0" lvl="0" indent="-228600" algn="r" defTabSz="914400" rtl="0" eaLnBrk="1" fontAlgn="auto" latinLnBrk="0" hangingPunct="1">
              <a:lnSpc>
                <a:spcPct val="100000"/>
              </a:lnSpc>
              <a:spcBef>
                <a:spcPts val="0"/>
              </a:spcBef>
              <a:spcAft>
                <a:spcPts val="0"/>
              </a:spcAft>
              <a:buClrTx/>
              <a:buSzTx/>
              <a:tabLst/>
              <a:defRPr/>
            </a:pPr>
            <a:fld id="{2CE7D0AE-9E03-46D1-A315-852BA605F826}" type="slidenum">
              <a:rPr kumimoji="1" lang="ja-JP" altLang="en-US" sz="1200" b="0" i="0" u="none" strike="noStrike" kern="1200" cap="none" spc="0" normalizeH="0" baseline="0" noProof="0" smtClean="0">
                <a:ln>
                  <a:noFill/>
                </a:ln>
                <a:solidFill>
                  <a:srgbClr val="000000">
                    <a:tint val="75000"/>
                  </a:srgbClr>
                </a:solidFill>
                <a:effectLst/>
                <a:uLnTx/>
                <a:uFillTx/>
                <a:latin typeface="Meiryo UI"/>
                <a:ea typeface="Meiryo UI"/>
                <a:cs typeface="+mn-cs"/>
              </a:rPr>
              <a:pPr marL="228600" marR="0" lvl="0" indent="-228600" algn="r" defTabSz="914400" rtl="0" eaLnBrk="1" fontAlgn="auto" latinLnBrk="0" hangingPunct="1">
                <a:lnSpc>
                  <a:spcPct val="100000"/>
                </a:lnSpc>
                <a:spcBef>
                  <a:spcPts val="0"/>
                </a:spcBef>
                <a:spcAft>
                  <a:spcPts val="0"/>
                </a:spcAft>
                <a:buClrTx/>
                <a:buSzTx/>
                <a:tabLst/>
                <a:defRPr/>
              </a:pPr>
              <a:t>11</a:t>
            </a:fld>
            <a:endParaRPr kumimoji="1" lang="ja-JP" altLang="en-US" sz="1200" b="0" i="0" u="none" strike="noStrike" kern="1200" cap="none" spc="0" normalizeH="0" baseline="0" noProof="0" dirty="0">
              <a:ln>
                <a:noFill/>
              </a:ln>
              <a:solidFill>
                <a:srgbClr val="000000">
                  <a:tint val="75000"/>
                </a:srgbClr>
              </a:solidFill>
              <a:effectLst/>
              <a:uLnTx/>
              <a:uFillTx/>
              <a:latin typeface="Meiryo UI"/>
              <a:ea typeface="Meiryo UI"/>
              <a:cs typeface="+mn-cs"/>
            </a:endParaRPr>
          </a:p>
        </p:txBody>
      </p:sp>
      <p:cxnSp>
        <p:nvCxnSpPr>
          <p:cNvPr id="6" name="直線コネクタ 5">
            <a:extLst>
              <a:ext uri="{FF2B5EF4-FFF2-40B4-BE49-F238E27FC236}">
                <a16:creationId xmlns:a16="http://schemas.microsoft.com/office/drawing/2014/main" id="{3A3DC020-3345-48F9-A28E-50C654445044}"/>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7F9D7EB9-9D01-490F-9CEA-AFEE6EDA7604}"/>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1B1DA05-E539-4A33-B668-5BD0E7DDC53A}"/>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FE27BFD7-C4F4-4801-868E-7A7DDF5E7FC2}"/>
              </a:ext>
            </a:extLst>
          </p:cNvPr>
          <p:cNvSpPr/>
          <p:nvPr/>
        </p:nvSpPr>
        <p:spPr>
          <a:xfrm>
            <a:off x="0" y="185113"/>
            <a:ext cx="8964165" cy="7920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9" name="正方形/長方形 8">
            <a:extLst>
              <a:ext uri="{FF2B5EF4-FFF2-40B4-BE49-F238E27FC236}">
                <a16:creationId xmlns:a16="http://schemas.microsoft.com/office/drawing/2014/main" id="{9F53E36D-D5B3-4403-AA23-0E5AFF95C837}"/>
              </a:ext>
            </a:extLst>
          </p:cNvPr>
          <p:cNvSpPr/>
          <p:nvPr/>
        </p:nvSpPr>
        <p:spPr>
          <a:xfrm>
            <a:off x="207145" y="3524149"/>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cs typeface="Meiryo UI" pitchFamily="50" charset="-128"/>
              </a:rPr>
              <a:t>観光マーケティングの重要性</a:t>
            </a:r>
            <a:endParaRPr lang="en-US" altLang="ja-JP" sz="3200" b="1" dirty="0">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3373903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3416320"/>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日々の業務におけるマーケティングの重要性を理解する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観光マーケティングにおける「ニーズ」、「ウォンツ」を理解する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観光マーケティングのプロセス、全体像を理解する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このコースを学習すると、観光マーケティングの重要性を理解することが出来ます</a:t>
            </a:r>
            <a:endParaRPr lang="ja-JP" altLang="en-US" sz="2400" dirty="0"/>
          </a:p>
        </p:txBody>
      </p:sp>
      <p:sp>
        <p:nvSpPr>
          <p:cNvPr id="3" name="スライド番号プレースホルダー 2">
            <a:extLst>
              <a:ext uri="{FF2B5EF4-FFF2-40B4-BE49-F238E27FC236}">
                <a16:creationId xmlns:a16="http://schemas.microsoft.com/office/drawing/2014/main" id="{6C6DC0EF-942E-4086-BD24-3DB88E00A14B}"/>
              </a:ext>
            </a:extLst>
          </p:cNvPr>
          <p:cNvSpPr>
            <a:spLocks noGrp="1"/>
          </p:cNvSpPr>
          <p:nvPr>
            <p:ph type="sldNum" sz="quarter" idx="12"/>
          </p:nvPr>
        </p:nvSpPr>
        <p:spPr/>
        <p:txBody>
          <a:bodyPr/>
          <a:lstStyle/>
          <a:p>
            <a:pPr>
              <a:defRPr/>
            </a:pPr>
            <a:fld id="{22179739-F4A8-44EB-8B8E-F3F060272835}" type="slidenum">
              <a:rPr lang="ja-JP" altLang="en-US" smtClean="0"/>
              <a:pPr>
                <a:defRPr/>
              </a:pPr>
              <a:t>12</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13</a:t>
            </a:fld>
            <a:endParaRPr lang="en-US" altLang="ja-JP" dirty="0"/>
          </a:p>
        </p:txBody>
      </p:sp>
      <p:sp>
        <p:nvSpPr>
          <p:cNvPr id="8" name="正方形/長方形 7"/>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cs typeface="Meiryo UI" pitchFamily="50" charset="-128"/>
              </a:rPr>
              <a:t>講義１</a:t>
            </a:r>
            <a:endParaRPr lang="en-US" altLang="ja-JP" sz="3200" b="1" dirty="0">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899879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旅行者の気持ち</a:t>
            </a:r>
          </a:p>
        </p:txBody>
      </p:sp>
      <p:pic>
        <p:nvPicPr>
          <p:cNvPr id="4" name="図 3">
            <a:extLst>
              <a:ext uri="{FF2B5EF4-FFF2-40B4-BE49-F238E27FC236}">
                <a16:creationId xmlns:a16="http://schemas.microsoft.com/office/drawing/2014/main" id="{5B1D83DF-A80E-4026-981C-743DEB2B91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3813" y="3673302"/>
            <a:ext cx="4448667" cy="2947242"/>
          </a:xfrm>
          <a:prstGeom prst="rect">
            <a:avLst/>
          </a:prstGeom>
        </p:spPr>
      </p:pic>
      <p:sp>
        <p:nvSpPr>
          <p:cNvPr id="8" name="正方形/長方形 7">
            <a:extLst>
              <a:ext uri="{FF2B5EF4-FFF2-40B4-BE49-F238E27FC236}">
                <a16:creationId xmlns:a16="http://schemas.microsoft.com/office/drawing/2014/main" id="{FF95303D-2D15-4E15-A079-4D7AE501FA49}"/>
              </a:ext>
            </a:extLst>
          </p:cNvPr>
          <p:cNvSpPr/>
          <p:nvPr/>
        </p:nvSpPr>
        <p:spPr>
          <a:xfrm>
            <a:off x="107504" y="1386533"/>
            <a:ext cx="8784976" cy="2286769"/>
          </a:xfrm>
          <a:prstGeom prst="rect">
            <a:avLst/>
          </a:prstGeom>
        </p:spPr>
        <p:txBody>
          <a:bodyPr wrap="square">
            <a:noAutofit/>
          </a:bodyPr>
          <a:lstStyle/>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多くの旅行者をお迎えする皆さんの仕事。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ところで、その旅行者＝お客様はどのような</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目的を持って旅行をしているのでしょうか？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旅行者の気持ちを考えたことはありますか？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4CCF6589-583D-45F6-8A95-148985CA72B6}"/>
              </a:ext>
            </a:extLst>
          </p:cNvPr>
          <p:cNvSpPr>
            <a:spLocks noGrp="1"/>
          </p:cNvSpPr>
          <p:nvPr>
            <p:ph type="sldNum" sz="quarter" idx="12"/>
          </p:nvPr>
        </p:nvSpPr>
        <p:spPr/>
        <p:txBody>
          <a:bodyPr/>
          <a:lstStyle/>
          <a:p>
            <a:pPr>
              <a:defRPr/>
            </a:pPr>
            <a:fld id="{22179739-F4A8-44EB-8B8E-F3F060272835}" type="slidenum">
              <a:rPr lang="ja-JP" altLang="en-US" smtClean="0"/>
              <a:pPr>
                <a:defRPr/>
              </a:pPr>
              <a:t>14</a:t>
            </a:fld>
            <a:endParaRPr lang="ja-JP" altLang="en-US"/>
          </a:p>
        </p:txBody>
      </p:sp>
    </p:spTree>
    <p:extLst>
      <p:ext uri="{BB962C8B-B14F-4D97-AF65-F5344CB8AC3E}">
        <p14:creationId xmlns:p14="http://schemas.microsoft.com/office/powerpoint/2010/main" val="196058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旅行者の気持ち</a:t>
            </a:r>
          </a:p>
        </p:txBody>
      </p:sp>
      <p:sp>
        <p:nvSpPr>
          <p:cNvPr id="8" name="正方形/長方形 7">
            <a:extLst>
              <a:ext uri="{FF2B5EF4-FFF2-40B4-BE49-F238E27FC236}">
                <a16:creationId xmlns:a16="http://schemas.microsoft.com/office/drawing/2014/main" id="{FF95303D-2D15-4E15-A079-4D7AE501FA49}"/>
              </a:ext>
            </a:extLst>
          </p:cNvPr>
          <p:cNvSpPr/>
          <p:nvPr/>
        </p:nvSpPr>
        <p:spPr>
          <a:xfrm>
            <a:off x="4572000" y="1386533"/>
            <a:ext cx="4320480" cy="4778771"/>
          </a:xfrm>
          <a:prstGeom prst="rect">
            <a:avLst/>
          </a:prstGeom>
        </p:spPr>
        <p:txBody>
          <a:bodyPr wrap="square">
            <a:noAutofit/>
          </a:bodyPr>
          <a:lstStyle/>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家族で旅行に出かける一家。</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お父さんはどのような気持ちですか？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お母さんは？</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大喜びの子どもは？</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pic>
        <p:nvPicPr>
          <p:cNvPr id="6" name="図 5">
            <a:extLst>
              <a:ext uri="{FF2B5EF4-FFF2-40B4-BE49-F238E27FC236}">
                <a16:creationId xmlns:a16="http://schemas.microsoft.com/office/drawing/2014/main" id="{D52CC919-E198-43C5-9062-33CC3F4FFE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25" y="1471143"/>
            <a:ext cx="4482631" cy="2990756"/>
          </a:xfrm>
          <a:prstGeom prst="rect">
            <a:avLst/>
          </a:prstGeom>
        </p:spPr>
      </p:pic>
      <p:sp>
        <p:nvSpPr>
          <p:cNvPr id="2" name="スライド番号プレースホルダー 1">
            <a:extLst>
              <a:ext uri="{FF2B5EF4-FFF2-40B4-BE49-F238E27FC236}">
                <a16:creationId xmlns:a16="http://schemas.microsoft.com/office/drawing/2014/main" id="{644E4BEB-90BD-4F6F-AB68-F17812359D2A}"/>
              </a:ext>
            </a:extLst>
          </p:cNvPr>
          <p:cNvSpPr>
            <a:spLocks noGrp="1"/>
          </p:cNvSpPr>
          <p:nvPr>
            <p:ph type="sldNum" sz="quarter" idx="12"/>
          </p:nvPr>
        </p:nvSpPr>
        <p:spPr/>
        <p:txBody>
          <a:bodyPr/>
          <a:lstStyle/>
          <a:p>
            <a:pPr>
              <a:defRPr/>
            </a:pPr>
            <a:fld id="{22179739-F4A8-44EB-8B8E-F3F060272835}" type="slidenum">
              <a:rPr lang="ja-JP" altLang="en-US" smtClean="0"/>
              <a:pPr>
                <a:defRPr/>
              </a:pPr>
              <a:t>15</a:t>
            </a:fld>
            <a:endParaRPr lang="ja-JP" altLang="en-US"/>
          </a:p>
        </p:txBody>
      </p:sp>
    </p:spTree>
    <p:extLst>
      <p:ext uri="{BB962C8B-B14F-4D97-AF65-F5344CB8AC3E}">
        <p14:creationId xmlns:p14="http://schemas.microsoft.com/office/powerpoint/2010/main" val="125791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旅行者の気持ち</a:t>
            </a:r>
          </a:p>
        </p:txBody>
      </p:sp>
      <p:sp>
        <p:nvSpPr>
          <p:cNvPr id="8" name="正方形/長方形 7">
            <a:extLst>
              <a:ext uri="{FF2B5EF4-FFF2-40B4-BE49-F238E27FC236}">
                <a16:creationId xmlns:a16="http://schemas.microsoft.com/office/drawing/2014/main" id="{FF95303D-2D15-4E15-A079-4D7AE501FA49}"/>
              </a:ext>
            </a:extLst>
          </p:cNvPr>
          <p:cNvSpPr/>
          <p:nvPr/>
        </p:nvSpPr>
        <p:spPr>
          <a:xfrm>
            <a:off x="4572000" y="1386533"/>
            <a:ext cx="4320480" cy="4778771"/>
          </a:xfrm>
          <a:prstGeom prst="rect">
            <a:avLst/>
          </a:prstGeom>
        </p:spPr>
        <p:txBody>
          <a:bodyPr wrap="square">
            <a:noAutofit/>
          </a:bodyPr>
          <a:lstStyle/>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女子旅で沖縄へ・・・どうして沖縄を</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選んだのでしょうか？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pic>
        <p:nvPicPr>
          <p:cNvPr id="3" name="図 2">
            <a:extLst>
              <a:ext uri="{FF2B5EF4-FFF2-40B4-BE49-F238E27FC236}">
                <a16:creationId xmlns:a16="http://schemas.microsoft.com/office/drawing/2014/main" id="{E5065EE7-BEA2-4152-A67B-A9AB233A66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25" y="1471143"/>
            <a:ext cx="4510784" cy="3009539"/>
          </a:xfrm>
          <a:prstGeom prst="rect">
            <a:avLst/>
          </a:prstGeom>
        </p:spPr>
      </p:pic>
      <p:sp>
        <p:nvSpPr>
          <p:cNvPr id="2" name="スライド番号プレースホルダー 1">
            <a:extLst>
              <a:ext uri="{FF2B5EF4-FFF2-40B4-BE49-F238E27FC236}">
                <a16:creationId xmlns:a16="http://schemas.microsoft.com/office/drawing/2014/main" id="{3AC84592-1CB0-42B2-BCC4-CB19AB70F660}"/>
              </a:ext>
            </a:extLst>
          </p:cNvPr>
          <p:cNvSpPr>
            <a:spLocks noGrp="1"/>
          </p:cNvSpPr>
          <p:nvPr>
            <p:ph type="sldNum" sz="quarter" idx="12"/>
          </p:nvPr>
        </p:nvSpPr>
        <p:spPr/>
        <p:txBody>
          <a:bodyPr/>
          <a:lstStyle/>
          <a:p>
            <a:pPr>
              <a:defRPr/>
            </a:pPr>
            <a:fld id="{22179739-F4A8-44EB-8B8E-F3F060272835}" type="slidenum">
              <a:rPr lang="ja-JP" altLang="en-US" smtClean="0"/>
              <a:pPr>
                <a:defRPr/>
              </a:pPr>
              <a:t>16</a:t>
            </a:fld>
            <a:endParaRPr lang="ja-JP" altLang="en-US"/>
          </a:p>
        </p:txBody>
      </p:sp>
    </p:spTree>
    <p:extLst>
      <p:ext uri="{BB962C8B-B14F-4D97-AF65-F5344CB8AC3E}">
        <p14:creationId xmlns:p14="http://schemas.microsoft.com/office/powerpoint/2010/main" val="214011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旅行者の気持ち</a:t>
            </a:r>
          </a:p>
        </p:txBody>
      </p:sp>
      <p:sp>
        <p:nvSpPr>
          <p:cNvPr id="8" name="正方形/長方形 7">
            <a:extLst>
              <a:ext uri="{FF2B5EF4-FFF2-40B4-BE49-F238E27FC236}">
                <a16:creationId xmlns:a16="http://schemas.microsoft.com/office/drawing/2014/main" id="{FF95303D-2D15-4E15-A079-4D7AE501FA49}"/>
              </a:ext>
            </a:extLst>
          </p:cNvPr>
          <p:cNvSpPr/>
          <p:nvPr/>
        </p:nvSpPr>
        <p:spPr>
          <a:xfrm>
            <a:off x="4572000" y="1386533"/>
            <a:ext cx="4320480" cy="4778771"/>
          </a:xfrm>
          <a:prstGeom prst="rect">
            <a:avLst/>
          </a:prstGeom>
        </p:spPr>
        <p:txBody>
          <a:bodyPr wrap="square">
            <a:noAutofit/>
          </a:bodyPr>
          <a:lstStyle/>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言葉が通じない日本に来る外国人旅行者。日本を旅行しようと思ったきっかけは？</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どうやって日本の</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情報を入手したの？</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pic>
        <p:nvPicPr>
          <p:cNvPr id="4" name="図 3">
            <a:extLst>
              <a:ext uri="{FF2B5EF4-FFF2-40B4-BE49-F238E27FC236}">
                <a16:creationId xmlns:a16="http://schemas.microsoft.com/office/drawing/2014/main" id="{647BB3DD-8108-4175-A6D4-B5609DCEB3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25" y="1471143"/>
            <a:ext cx="4465067" cy="2979037"/>
          </a:xfrm>
          <a:prstGeom prst="rect">
            <a:avLst/>
          </a:prstGeom>
        </p:spPr>
      </p:pic>
      <p:sp>
        <p:nvSpPr>
          <p:cNvPr id="2" name="スライド番号プレースホルダー 1">
            <a:extLst>
              <a:ext uri="{FF2B5EF4-FFF2-40B4-BE49-F238E27FC236}">
                <a16:creationId xmlns:a16="http://schemas.microsoft.com/office/drawing/2014/main" id="{2A66E548-39FF-4C35-8000-3CE2D069657E}"/>
              </a:ext>
            </a:extLst>
          </p:cNvPr>
          <p:cNvSpPr>
            <a:spLocks noGrp="1"/>
          </p:cNvSpPr>
          <p:nvPr>
            <p:ph type="sldNum" sz="quarter" idx="12"/>
          </p:nvPr>
        </p:nvSpPr>
        <p:spPr/>
        <p:txBody>
          <a:bodyPr/>
          <a:lstStyle/>
          <a:p>
            <a:pPr>
              <a:defRPr/>
            </a:pPr>
            <a:fld id="{22179739-F4A8-44EB-8B8E-F3F060272835}" type="slidenum">
              <a:rPr lang="ja-JP" altLang="en-US" smtClean="0"/>
              <a:pPr>
                <a:defRPr/>
              </a:pPr>
              <a:t>17</a:t>
            </a:fld>
            <a:endParaRPr lang="ja-JP" altLang="en-US"/>
          </a:p>
        </p:txBody>
      </p:sp>
    </p:spTree>
    <p:extLst>
      <p:ext uri="{BB962C8B-B14F-4D97-AF65-F5344CB8AC3E}">
        <p14:creationId xmlns:p14="http://schemas.microsoft.com/office/powerpoint/2010/main" val="2055641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旅行者の気持ち</a:t>
            </a:r>
          </a:p>
        </p:txBody>
      </p:sp>
      <p:sp>
        <p:nvSpPr>
          <p:cNvPr id="8" name="正方形/長方形 7">
            <a:extLst>
              <a:ext uri="{FF2B5EF4-FFF2-40B4-BE49-F238E27FC236}">
                <a16:creationId xmlns:a16="http://schemas.microsoft.com/office/drawing/2014/main" id="{FF95303D-2D15-4E15-A079-4D7AE501FA49}"/>
              </a:ext>
            </a:extLst>
          </p:cNvPr>
          <p:cNvSpPr/>
          <p:nvPr/>
        </p:nvSpPr>
        <p:spPr>
          <a:xfrm>
            <a:off x="179511" y="1386534"/>
            <a:ext cx="8712969" cy="3339368"/>
          </a:xfrm>
          <a:prstGeom prst="rect">
            <a:avLst/>
          </a:prstGeom>
        </p:spPr>
        <p:txBody>
          <a:bodyPr wrap="square">
            <a:noAutofit/>
          </a:bodyPr>
          <a:lstStyle/>
          <a:p>
            <a:pPr algn="l"/>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旅行者はそれぞれ思いをもって旅行に出かけます。ただ、残念ながら、誰もどのような思いで旅行に来たか教えてくれません。そんな旅行者の本音を探るのに便利なものが「観光マーケティング」。皆さんも観光マーケティングを勉強して旅行者の思いを捉えてみましょう。</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pic>
        <p:nvPicPr>
          <p:cNvPr id="3" name="図 2">
            <a:extLst>
              <a:ext uri="{FF2B5EF4-FFF2-40B4-BE49-F238E27FC236}">
                <a16:creationId xmlns:a16="http://schemas.microsoft.com/office/drawing/2014/main" id="{F60397D5-1CA4-433F-8CDA-E1E76F0D4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2505" y="4725901"/>
            <a:ext cx="3024336" cy="2017799"/>
          </a:xfrm>
          <a:prstGeom prst="rect">
            <a:avLst/>
          </a:prstGeom>
        </p:spPr>
      </p:pic>
      <p:sp>
        <p:nvSpPr>
          <p:cNvPr id="2" name="スライド番号プレースホルダー 1">
            <a:extLst>
              <a:ext uri="{FF2B5EF4-FFF2-40B4-BE49-F238E27FC236}">
                <a16:creationId xmlns:a16="http://schemas.microsoft.com/office/drawing/2014/main" id="{84583263-B9CB-43CB-A66A-404AD6528B60}"/>
              </a:ext>
            </a:extLst>
          </p:cNvPr>
          <p:cNvSpPr>
            <a:spLocks noGrp="1"/>
          </p:cNvSpPr>
          <p:nvPr>
            <p:ph type="sldNum" sz="quarter" idx="12"/>
          </p:nvPr>
        </p:nvSpPr>
        <p:spPr/>
        <p:txBody>
          <a:bodyPr/>
          <a:lstStyle/>
          <a:p>
            <a:pPr>
              <a:defRPr/>
            </a:pPr>
            <a:fld id="{22179739-F4A8-44EB-8B8E-F3F060272835}" type="slidenum">
              <a:rPr lang="ja-JP" altLang="en-US" smtClean="0"/>
              <a:pPr>
                <a:defRPr/>
              </a:pPr>
              <a:t>18</a:t>
            </a:fld>
            <a:endParaRPr lang="ja-JP" altLang="en-US"/>
          </a:p>
        </p:txBody>
      </p:sp>
    </p:spTree>
    <p:extLst>
      <p:ext uri="{BB962C8B-B14F-4D97-AF65-F5344CB8AC3E}">
        <p14:creationId xmlns:p14="http://schemas.microsoft.com/office/powerpoint/2010/main" val="38290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323528" y="1809314"/>
            <a:ext cx="864235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b="1" kern="0" dirty="0">
                <a:latin typeface="Meiryo UI" pitchFamily="50" charset="-128"/>
                <a:ea typeface="Meiryo UI" pitchFamily="50" charset="-128"/>
              </a:rPr>
              <a:t>１．本コースの概要・・・・・・・・・・・・・・・Ｐ</a:t>
            </a:r>
            <a:r>
              <a:rPr lang="en-US" altLang="ja-JP" b="1" kern="0" dirty="0">
                <a:latin typeface="Meiryo UI" pitchFamily="50" charset="-128"/>
                <a:ea typeface="Meiryo UI" pitchFamily="50" charset="-128"/>
              </a:rPr>
              <a:t>2</a:t>
            </a:r>
          </a:p>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２．学習内容の確認・・・・・・・・・・・・・・Ｐ</a:t>
            </a:r>
            <a:r>
              <a:rPr lang="en-US" altLang="ja-JP" b="1" kern="0" dirty="0">
                <a:latin typeface="Meiryo UI" pitchFamily="50" charset="-128"/>
                <a:ea typeface="Meiryo UI" pitchFamily="50" charset="-128"/>
              </a:rPr>
              <a:t>8</a:t>
            </a:r>
          </a:p>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３．観光マーケティングの重要性・・・・・Ｐ</a:t>
            </a:r>
            <a:r>
              <a:rPr lang="en-US" altLang="ja-JP" b="1" kern="0" dirty="0">
                <a:latin typeface="Meiryo UI" pitchFamily="50" charset="-128"/>
                <a:ea typeface="Meiryo UI" pitchFamily="50" charset="-128"/>
              </a:rPr>
              <a:t>11</a:t>
            </a:r>
            <a:endParaRPr lang="ja-JP" altLang="en-US" b="1" kern="0" dirty="0">
              <a:latin typeface="Meiryo UI" pitchFamily="50" charset="-128"/>
              <a:ea typeface="Meiryo UI" pitchFamily="50" charset="-128"/>
            </a:endParaRPr>
          </a:p>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４．観光データの活用方法・・・・・・・・・Ｐ</a:t>
            </a:r>
            <a:r>
              <a:rPr lang="en-US" altLang="ja-JP" b="1" kern="0" dirty="0">
                <a:latin typeface="Meiryo UI" pitchFamily="50" charset="-128"/>
                <a:ea typeface="Meiryo UI" pitchFamily="50" charset="-128"/>
              </a:rPr>
              <a:t>37</a:t>
            </a:r>
            <a:endParaRPr lang="ja-JP" altLang="en-US" b="1" kern="0" dirty="0">
              <a:latin typeface="Meiryo UI" pitchFamily="50" charset="-128"/>
              <a:ea typeface="Meiryo UI" pitchFamily="50" charset="-128"/>
            </a:endParaRPr>
          </a:p>
          <a:p>
            <a:pPr algn="dist" eaLnBrk="1" hangingPunct="1"/>
            <a:endParaRPr lang="ja-JP" altLang="ja-JP" b="1" kern="0" dirty="0">
              <a:latin typeface="Meiryo UI" pitchFamily="50" charset="-128"/>
              <a:ea typeface="Meiryo UI" pitchFamily="50" charset="-128"/>
            </a:endParaRP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
        <p:nvSpPr>
          <p:cNvPr id="3" name="スライド番号プレースホルダー 2">
            <a:extLst>
              <a:ext uri="{FF2B5EF4-FFF2-40B4-BE49-F238E27FC236}">
                <a16:creationId xmlns:a16="http://schemas.microsoft.com/office/drawing/2014/main" id="{663F6241-EE60-42A3-853B-0497F5F12D98}"/>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19</a:t>
            </a:fld>
            <a:endParaRPr lang="en-US" altLang="ja-JP" dirty="0"/>
          </a:p>
        </p:txBody>
      </p:sp>
      <p:sp>
        <p:nvSpPr>
          <p:cNvPr id="11" name="Rectangle 7"/>
          <p:cNvSpPr>
            <a:spLocks noChangeArrowheads="1"/>
          </p:cNvSpPr>
          <p:nvPr/>
        </p:nvSpPr>
        <p:spPr bwMode="auto">
          <a:xfrm>
            <a:off x="239696" y="885919"/>
            <a:ext cx="8926833" cy="35977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観光客ニーズ理解の重要性</a:t>
            </a:r>
            <a:endParaRPr lang="ja-JP" altLang="en-US" sz="2400" dirty="0">
              <a:latin typeface="HGP創英角ｺﾞｼｯｸUB" panose="020B0900000000000000" pitchFamily="50" charset="-128"/>
              <a:ea typeface="HGP創英角ｺﾞｼｯｸUB" panose="020B0900000000000000" pitchFamily="50" charset="-128"/>
            </a:endParaRPr>
          </a:p>
        </p:txBody>
      </p:sp>
      <p:sp>
        <p:nvSpPr>
          <p:cNvPr id="9" name="Rectangle 7"/>
          <p:cNvSpPr>
            <a:spLocks noChangeArrowheads="1"/>
          </p:cNvSpPr>
          <p:nvPr/>
        </p:nvSpPr>
        <p:spPr bwMode="auto">
          <a:xfrm>
            <a:off x="239696" y="1440120"/>
            <a:ext cx="8712968" cy="515723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観光客ニーズとは、「</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観光・旅行を実施しようと思ったきっかけ、動機</a:t>
            </a:r>
            <a:r>
              <a:rPr lang="ja-JP" altLang="en-US" sz="2000" dirty="0">
                <a:latin typeface="HGP創英角ｺﾞｼｯｸUB" panose="020B0900000000000000" pitchFamily="50" charset="-128"/>
                <a:ea typeface="HGP創英角ｺﾞｼｯｸUB" panose="020B0900000000000000" pitchFamily="50" charset="-128"/>
              </a:rPr>
              <a:t>」。　　</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日常生活では何か不足していて、それを埋めたいと思う欲求のこと。</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観光客のニーズを探ることがマーケティングの第一歩となります！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例を考えてみましょう！</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温泉旅館にやって来ました・・・</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A</a:t>
            </a:r>
            <a:r>
              <a:rPr lang="ja-JP" altLang="en-US" sz="2000" dirty="0">
                <a:latin typeface="HGP創英角ｺﾞｼｯｸUB" panose="020B0900000000000000" pitchFamily="50" charset="-128"/>
                <a:ea typeface="HGP創英角ｺﾞｼｯｸUB" panose="020B0900000000000000" pitchFamily="50" charset="-128"/>
              </a:rPr>
              <a:t>さん：一人で非日常の空間をゆっくりと過ごしたい</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B</a:t>
            </a:r>
            <a:r>
              <a:rPr lang="ja-JP" altLang="en-US" sz="2000" dirty="0">
                <a:latin typeface="HGP創英角ｺﾞｼｯｸUB" panose="020B0900000000000000" pitchFamily="50" charset="-128"/>
                <a:ea typeface="HGP創英角ｺﾞｼｯｸUB" panose="020B0900000000000000" pitchFamily="50" charset="-128"/>
              </a:rPr>
              <a:t>さん：両親の古希を</a:t>
            </a:r>
            <a:r>
              <a:rPr lang="en-US" altLang="ja-JP" sz="2000" dirty="0">
                <a:latin typeface="HGP創英角ｺﾞｼｯｸUB" panose="020B0900000000000000" pitchFamily="50" charset="-128"/>
                <a:ea typeface="HGP創英角ｺﾞｼｯｸUB" panose="020B0900000000000000" pitchFamily="50" charset="-128"/>
              </a:rPr>
              <a:t>3</a:t>
            </a:r>
            <a:r>
              <a:rPr lang="ja-JP" altLang="en-US" sz="2000" dirty="0">
                <a:latin typeface="HGP創英角ｺﾞｼｯｸUB" panose="020B0900000000000000" pitchFamily="50" charset="-128"/>
                <a:ea typeface="HGP創英角ｺﾞｼｯｸUB" panose="020B0900000000000000" pitchFamily="50" charset="-128"/>
              </a:rPr>
              <a:t>世代でお祝いしたい</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C</a:t>
            </a:r>
            <a:r>
              <a:rPr lang="ja-JP" altLang="en-US" sz="2000" dirty="0">
                <a:latin typeface="HGP創英角ｺﾞｼｯｸUB" panose="020B0900000000000000" pitchFamily="50" charset="-128"/>
                <a:ea typeface="HGP創英角ｺﾞｼｯｸUB" panose="020B0900000000000000" pitchFamily="50" charset="-128"/>
              </a:rPr>
              <a:t>さん：体調が悪いので身体に効く温泉に何度も入りたい</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D</a:t>
            </a:r>
            <a:r>
              <a:rPr lang="ja-JP" altLang="en-US" sz="2000" dirty="0">
                <a:latin typeface="HGP創英角ｺﾞｼｯｸUB" panose="020B0900000000000000" pitchFamily="50" charset="-128"/>
                <a:ea typeface="HGP創英角ｺﾞｼｯｸUB" panose="020B0900000000000000" pitchFamily="50" charset="-128"/>
              </a:rPr>
              <a:t>さん：美味しい会席料理を堪能したい　</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E</a:t>
            </a:r>
            <a:r>
              <a:rPr lang="ja-JP" altLang="en-US" sz="2000" dirty="0">
                <a:latin typeface="HGP創英角ｺﾞｼｯｸUB" panose="020B0900000000000000" pitchFamily="50" charset="-128"/>
                <a:ea typeface="HGP創英角ｺﾞｼｯｸUB" panose="020B0900000000000000" pitchFamily="50" charset="-128"/>
              </a:rPr>
              <a:t>さん：会社の仲間と来ました</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顧客のニーズ</a:t>
            </a:r>
            <a:r>
              <a:rPr lang="ja-JP" altLang="en-US" sz="2000" dirty="0">
                <a:latin typeface="HGP創英角ｺﾞｼｯｸUB" panose="020B0900000000000000" pitchFamily="50" charset="-128"/>
                <a:ea typeface="HGP創英角ｺﾞｼｯｸUB" panose="020B0900000000000000" pitchFamily="50" charset="-128"/>
              </a:rPr>
              <a:t>を掴まないとどのようなおもてなしをして良いかわからない・・・ </a:t>
            </a: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p:txBody>
      </p:sp>
      <p:pic>
        <p:nvPicPr>
          <p:cNvPr id="4" name="図 3">
            <a:extLst>
              <a:ext uri="{FF2B5EF4-FFF2-40B4-BE49-F238E27FC236}">
                <a16:creationId xmlns:a16="http://schemas.microsoft.com/office/drawing/2014/main" id="{00F49C2E-7176-4D64-A22A-05FA1DC0F5A7}"/>
              </a:ext>
            </a:extLst>
          </p:cNvPr>
          <p:cNvPicPr>
            <a:picLocks noChangeAspect="1"/>
          </p:cNvPicPr>
          <p:nvPr/>
        </p:nvPicPr>
        <p:blipFill>
          <a:blip r:embed="rId3"/>
          <a:stretch>
            <a:fillRect/>
          </a:stretch>
        </p:blipFill>
        <p:spPr>
          <a:xfrm>
            <a:off x="5450930" y="2875739"/>
            <a:ext cx="1874785" cy="1253069"/>
          </a:xfrm>
          <a:prstGeom prst="rect">
            <a:avLst/>
          </a:prstGeom>
        </p:spPr>
      </p:pic>
      <p:pic>
        <p:nvPicPr>
          <p:cNvPr id="10" name="図 9">
            <a:extLst>
              <a:ext uri="{FF2B5EF4-FFF2-40B4-BE49-F238E27FC236}">
                <a16:creationId xmlns:a16="http://schemas.microsoft.com/office/drawing/2014/main" id="{08571F2E-0951-48D8-A4AA-1ECC64FE65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88224" y="3853380"/>
            <a:ext cx="1907059" cy="1231578"/>
          </a:xfrm>
          <a:prstGeom prst="rect">
            <a:avLst/>
          </a:prstGeom>
        </p:spPr>
      </p:pic>
      <p:pic>
        <p:nvPicPr>
          <p:cNvPr id="2052" name="Picture 4" descr="写真5">
            <a:extLst>
              <a:ext uri="{FF2B5EF4-FFF2-40B4-BE49-F238E27FC236}">
                <a16:creationId xmlns:a16="http://schemas.microsoft.com/office/drawing/2014/main" id="{6E8820D7-6687-47E6-A840-CB8874015B8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3133" y="4945843"/>
            <a:ext cx="1907059" cy="1271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928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animEffect transition="in" filter="fade">
                                      <p:cBhvr>
                                        <p:cTn id="7" dur="1000"/>
                                        <p:tgtEl>
                                          <p:spTgt spid="9">
                                            <p:txEl>
                                              <p:pRg st="7" end="7"/>
                                            </p:txEl>
                                          </p:spTgt>
                                        </p:tgtEl>
                                      </p:cBhvr>
                                    </p:animEffect>
                                    <p:anim calcmode="lin" valueType="num">
                                      <p:cBhvr>
                                        <p:cTn id="8" dur="1000" fill="hold"/>
                                        <p:tgtEl>
                                          <p:spTgt spid="9">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8" end="8"/>
                                            </p:txEl>
                                          </p:spTgt>
                                        </p:tgtEl>
                                        <p:attrNameLst>
                                          <p:attrName>style.visibility</p:attrName>
                                        </p:attrNameLst>
                                      </p:cBhvr>
                                      <p:to>
                                        <p:strVal val="visible"/>
                                      </p:to>
                                    </p:set>
                                    <p:animEffect transition="in" filter="fade">
                                      <p:cBhvr>
                                        <p:cTn id="14" dur="1000"/>
                                        <p:tgtEl>
                                          <p:spTgt spid="9">
                                            <p:txEl>
                                              <p:pRg st="8" end="8"/>
                                            </p:txEl>
                                          </p:spTgt>
                                        </p:tgtEl>
                                      </p:cBhvr>
                                    </p:animEffect>
                                    <p:anim calcmode="lin" valueType="num">
                                      <p:cBhvr>
                                        <p:cTn id="15" dur="1000" fill="hold"/>
                                        <p:tgtEl>
                                          <p:spTgt spid="9">
                                            <p:txEl>
                                              <p:pRg st="8" end="8"/>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9" end="9"/>
                                            </p:txEl>
                                          </p:spTgt>
                                        </p:tgtEl>
                                        <p:attrNameLst>
                                          <p:attrName>style.visibility</p:attrName>
                                        </p:attrNameLst>
                                      </p:cBhvr>
                                      <p:to>
                                        <p:strVal val="visible"/>
                                      </p:to>
                                    </p:set>
                                    <p:animEffect transition="in" filter="fade">
                                      <p:cBhvr>
                                        <p:cTn id="21" dur="1000"/>
                                        <p:tgtEl>
                                          <p:spTgt spid="9">
                                            <p:txEl>
                                              <p:pRg st="9" end="9"/>
                                            </p:txEl>
                                          </p:spTgt>
                                        </p:tgtEl>
                                      </p:cBhvr>
                                    </p:animEffect>
                                    <p:anim calcmode="lin" valueType="num">
                                      <p:cBhvr>
                                        <p:cTn id="22" dur="1000" fill="hold"/>
                                        <p:tgtEl>
                                          <p:spTgt spid="9">
                                            <p:txEl>
                                              <p:pRg st="9" end="9"/>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10" end="10"/>
                                            </p:txEl>
                                          </p:spTgt>
                                        </p:tgtEl>
                                        <p:attrNameLst>
                                          <p:attrName>style.visibility</p:attrName>
                                        </p:attrNameLst>
                                      </p:cBhvr>
                                      <p:to>
                                        <p:strVal val="visible"/>
                                      </p:to>
                                    </p:set>
                                    <p:animEffect transition="in" filter="fade">
                                      <p:cBhvr>
                                        <p:cTn id="28" dur="1000"/>
                                        <p:tgtEl>
                                          <p:spTgt spid="9">
                                            <p:txEl>
                                              <p:pRg st="10" end="10"/>
                                            </p:txEl>
                                          </p:spTgt>
                                        </p:tgtEl>
                                      </p:cBhvr>
                                    </p:animEffect>
                                    <p:anim calcmode="lin" valueType="num">
                                      <p:cBhvr>
                                        <p:cTn id="29" dur="1000" fill="hold"/>
                                        <p:tgtEl>
                                          <p:spTgt spid="9">
                                            <p:txEl>
                                              <p:pRg st="10" end="10"/>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11" end="11"/>
                                            </p:txEl>
                                          </p:spTgt>
                                        </p:tgtEl>
                                        <p:attrNameLst>
                                          <p:attrName>style.visibility</p:attrName>
                                        </p:attrNameLst>
                                      </p:cBhvr>
                                      <p:to>
                                        <p:strVal val="visible"/>
                                      </p:to>
                                    </p:set>
                                    <p:animEffect transition="in" filter="fade">
                                      <p:cBhvr>
                                        <p:cTn id="35" dur="1000"/>
                                        <p:tgtEl>
                                          <p:spTgt spid="9">
                                            <p:txEl>
                                              <p:pRg st="11" end="11"/>
                                            </p:txEl>
                                          </p:spTgt>
                                        </p:tgtEl>
                                      </p:cBhvr>
                                    </p:animEffect>
                                    <p:anim calcmode="lin" valueType="num">
                                      <p:cBhvr>
                                        <p:cTn id="36" dur="1000" fill="hold"/>
                                        <p:tgtEl>
                                          <p:spTgt spid="9">
                                            <p:txEl>
                                              <p:pRg st="11" end="11"/>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xEl>
                                              <p:pRg st="12" end="12"/>
                                            </p:txEl>
                                          </p:spTgt>
                                        </p:tgtEl>
                                        <p:attrNameLst>
                                          <p:attrName>style.visibility</p:attrName>
                                        </p:attrNameLst>
                                      </p:cBhvr>
                                      <p:to>
                                        <p:strVal val="visible"/>
                                      </p:to>
                                    </p:set>
                                    <p:animEffect transition="in" filter="fade">
                                      <p:cBhvr>
                                        <p:cTn id="42" dur="1000"/>
                                        <p:tgtEl>
                                          <p:spTgt spid="9">
                                            <p:txEl>
                                              <p:pRg st="12" end="12"/>
                                            </p:txEl>
                                          </p:spTgt>
                                        </p:tgtEl>
                                      </p:cBhvr>
                                    </p:animEffect>
                                    <p:anim calcmode="lin" valueType="num">
                                      <p:cBhvr>
                                        <p:cTn id="43" dur="1000" fill="hold"/>
                                        <p:tgtEl>
                                          <p:spTgt spid="9">
                                            <p:txEl>
                                              <p:pRg st="12" end="12"/>
                                            </p:txEl>
                                          </p:spTgt>
                                        </p:tgtEl>
                                        <p:attrNameLst>
                                          <p:attrName>ppt_x</p:attrName>
                                        </p:attrNameLst>
                                      </p:cBhvr>
                                      <p:tavLst>
                                        <p:tav tm="0">
                                          <p:val>
                                            <p:strVal val="#ppt_x"/>
                                          </p:val>
                                        </p:tav>
                                        <p:tav tm="100000">
                                          <p:val>
                                            <p:strVal val="#ppt_x"/>
                                          </p:val>
                                        </p:tav>
                                      </p:tavLst>
                                    </p:anim>
                                    <p:anim calcmode="lin" valueType="num">
                                      <p:cBhvr>
                                        <p:cTn id="44" dur="1000" fill="hold"/>
                                        <p:tgtEl>
                                          <p:spTgt spid="9">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
                                            <p:txEl>
                                              <p:pRg st="14" end="14"/>
                                            </p:txEl>
                                          </p:spTgt>
                                        </p:tgtEl>
                                        <p:attrNameLst>
                                          <p:attrName>style.visibility</p:attrName>
                                        </p:attrNameLst>
                                      </p:cBhvr>
                                      <p:to>
                                        <p:strVal val="visible"/>
                                      </p:to>
                                    </p:set>
                                    <p:animEffect transition="in" filter="fade">
                                      <p:cBhvr>
                                        <p:cTn id="49" dur="1000"/>
                                        <p:tgtEl>
                                          <p:spTgt spid="9">
                                            <p:txEl>
                                              <p:pRg st="14" end="14"/>
                                            </p:txEl>
                                          </p:spTgt>
                                        </p:tgtEl>
                                      </p:cBhvr>
                                    </p:animEffect>
                                    <p:anim calcmode="lin" valueType="num">
                                      <p:cBhvr>
                                        <p:cTn id="50" dur="1000" fill="hold"/>
                                        <p:tgtEl>
                                          <p:spTgt spid="9">
                                            <p:txEl>
                                              <p:pRg st="14" end="14"/>
                                            </p:txEl>
                                          </p:spTgt>
                                        </p:tgtEl>
                                        <p:attrNameLst>
                                          <p:attrName>ppt_x</p:attrName>
                                        </p:attrNameLst>
                                      </p:cBhvr>
                                      <p:tavLst>
                                        <p:tav tm="0">
                                          <p:val>
                                            <p:strVal val="#ppt_x"/>
                                          </p:val>
                                        </p:tav>
                                        <p:tav tm="100000">
                                          <p:val>
                                            <p:strVal val="#ppt_x"/>
                                          </p:val>
                                        </p:tav>
                                      </p:tavLst>
                                    </p:anim>
                                    <p:anim calcmode="lin" valueType="num">
                                      <p:cBhvr>
                                        <p:cTn id="51" dur="1000" fill="hold"/>
                                        <p:tgtEl>
                                          <p:spTgt spid="9">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20</a:t>
            </a:fld>
            <a:endParaRPr lang="en-US" altLang="ja-JP" dirty="0"/>
          </a:p>
        </p:txBody>
      </p:sp>
      <p:sp>
        <p:nvSpPr>
          <p:cNvPr id="4" name="Rectangle 7">
            <a:extLst>
              <a:ext uri="{FF2B5EF4-FFF2-40B4-BE49-F238E27FC236}">
                <a16:creationId xmlns:a16="http://schemas.microsoft.com/office/drawing/2014/main" id="{CAD25E07-6E80-45FA-AEB6-D436BD0E1FED}"/>
              </a:ext>
            </a:extLst>
          </p:cNvPr>
          <p:cNvSpPr>
            <a:spLocks noChangeArrowheads="1"/>
          </p:cNvSpPr>
          <p:nvPr/>
        </p:nvSpPr>
        <p:spPr bwMode="auto">
          <a:xfrm>
            <a:off x="179512" y="802025"/>
            <a:ext cx="8712968"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観光マーケティングとは、自地域に呼びたい</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観光客のニーズ・ウォンツを探り</a:t>
            </a:r>
            <a:r>
              <a:rPr lang="ja-JP" altLang="en-US" sz="2000" dirty="0">
                <a:latin typeface="HGP創英角ｺﾞｼｯｸUB" panose="020B0900000000000000" pitchFamily="50" charset="-128"/>
                <a:ea typeface="HGP創英角ｺﾞｼｯｸUB" panose="020B0900000000000000" pitchFamily="50" charset="-128"/>
              </a:rPr>
              <a:t>、他地域ではなく、自地域を訪問して頂き、自地域のファンになって頂くための</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活動全般を指します。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　どのような活動を想定するか？</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・顧客嗜好の調査・研究</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・ライバルとなる観光地域の特定・調査</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・顧客ニーズを満たす観光資源の開発</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・観光商品・サービス作り</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・観光商品の販売方法の検討</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・観光商品の</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PR</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、プロモーション　　など</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solidFill>
                <a:schemeClr val="bg1"/>
              </a:solidFill>
            </a:endParaRPr>
          </a:p>
        </p:txBody>
      </p:sp>
      <p:sp>
        <p:nvSpPr>
          <p:cNvPr id="5" name="角丸四角形 8">
            <a:extLst>
              <a:ext uri="{FF2B5EF4-FFF2-40B4-BE49-F238E27FC236}">
                <a16:creationId xmlns:a16="http://schemas.microsoft.com/office/drawing/2014/main" id="{3502F9EC-E9AA-4A19-BFA6-2B5088DCF2A0}"/>
              </a:ext>
            </a:extLst>
          </p:cNvPr>
          <p:cNvSpPr/>
          <p:nvPr/>
        </p:nvSpPr>
        <p:spPr>
          <a:xfrm>
            <a:off x="107504" y="5445224"/>
            <a:ext cx="8928992" cy="1152128"/>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dirty="0">
                <a:latin typeface="HGP創英角ｺﾞｼｯｸUB" panose="020B0900000000000000" pitchFamily="50" charset="-128"/>
                <a:ea typeface="HGP創英角ｺﾞｼｯｸUB" panose="020B0900000000000000" pitchFamily="50" charset="-128"/>
              </a:rPr>
              <a:t>観光マーケティングとは、</a:t>
            </a:r>
            <a:endParaRPr lang="en-US" altLang="ja-JP" sz="2000" dirty="0">
              <a:latin typeface="HGP創英角ｺﾞｼｯｸUB" panose="020B0900000000000000" pitchFamily="50" charset="-128"/>
              <a:ea typeface="HGP創英角ｺﾞｼｯｸUB" panose="020B0900000000000000" pitchFamily="50" charset="-128"/>
            </a:endParaRPr>
          </a:p>
          <a:p>
            <a:pPr algn="ctr"/>
            <a:r>
              <a:rPr lang="ja-JP" altLang="en-US" sz="1700" dirty="0">
                <a:latin typeface="HGP創英角ｺﾞｼｯｸUB" panose="020B0900000000000000" pitchFamily="50" charset="-128"/>
                <a:ea typeface="HGP創英角ｺﾞｼｯｸUB" panose="020B0900000000000000" pitchFamily="50" charset="-128"/>
              </a:rPr>
              <a:t>どのような観光客に、自地域のどのような観光資源を、どうやって</a:t>
            </a:r>
            <a:r>
              <a:rPr lang="en-US" altLang="ja-JP" sz="1700" dirty="0">
                <a:latin typeface="HGP創英角ｺﾞｼｯｸUB" panose="020B0900000000000000" pitchFamily="50" charset="-128"/>
                <a:ea typeface="HGP創英角ｺﾞｼｯｸUB" panose="020B0900000000000000" pitchFamily="50" charset="-128"/>
              </a:rPr>
              <a:t>PR</a:t>
            </a:r>
            <a:r>
              <a:rPr lang="ja-JP" altLang="en-US" sz="1700" dirty="0">
                <a:latin typeface="HGP創英角ｺﾞｼｯｸUB" panose="020B0900000000000000" pitchFamily="50" charset="-128"/>
                <a:ea typeface="HGP創英角ｺﾞｼｯｸUB" panose="020B0900000000000000" pitchFamily="50" charset="-128"/>
              </a:rPr>
              <a:t>・提供するかというプロセス</a:t>
            </a:r>
            <a:endParaRPr lang="en-US" altLang="ja-JP" sz="1700" dirty="0">
              <a:latin typeface="HGP創英角ｺﾞｼｯｸUB" panose="020B0900000000000000" pitchFamily="50" charset="-128"/>
              <a:ea typeface="HGP創英角ｺﾞｼｯｸUB" panose="020B0900000000000000" pitchFamily="50" charset="-128"/>
            </a:endParaRPr>
          </a:p>
          <a:p>
            <a:pPr algn="ct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“誰に</a:t>
            </a:r>
            <a:r>
              <a:rPr lang="ja-JP" altLang="en-US" sz="3200" dirty="0">
                <a:latin typeface="HGP創英角ｺﾞｼｯｸUB" panose="020B0900000000000000" pitchFamily="50" charset="-128"/>
                <a:ea typeface="HGP創英角ｺﾞｼｯｸUB" panose="020B0900000000000000" pitchFamily="50" charset="-128"/>
              </a:rPr>
              <a:t>　</a:t>
            </a:r>
            <a:r>
              <a:rPr lang="en-US" altLang="ja-JP"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　</a:t>
            </a: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何を</a:t>
            </a:r>
            <a:r>
              <a:rPr lang="ja-JP" altLang="en-US" sz="3200" dirty="0">
                <a:latin typeface="HGP創英角ｺﾞｼｯｸUB" panose="020B0900000000000000" pitchFamily="50" charset="-128"/>
                <a:ea typeface="HGP創英角ｺﾞｼｯｸUB" panose="020B0900000000000000" pitchFamily="50" charset="-128"/>
              </a:rPr>
              <a:t>　</a:t>
            </a:r>
            <a:r>
              <a:rPr lang="en-US" altLang="ja-JP"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　</a:t>
            </a: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どうやって”　</a:t>
            </a:r>
            <a:r>
              <a:rPr lang="ja-JP" altLang="en-US" sz="3200" dirty="0">
                <a:solidFill>
                  <a:schemeClr val="bg1"/>
                </a:solidFill>
                <a:latin typeface="HGP創英角ｺﾞｼｯｸUB" panose="020B0900000000000000" pitchFamily="50" charset="-128"/>
                <a:ea typeface="HGP創英角ｺﾞｼｯｸUB" panose="020B0900000000000000" pitchFamily="50" charset="-128"/>
              </a:rPr>
              <a:t>提供するか</a:t>
            </a:r>
            <a:endParaRPr lang="en-US" altLang="ja-JP" sz="3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8" name="正方形/長方形 7">
            <a:extLst>
              <a:ext uri="{FF2B5EF4-FFF2-40B4-BE49-F238E27FC236}">
                <a16:creationId xmlns:a16="http://schemas.microsoft.com/office/drawing/2014/main" id="{3B60D2D5-BB28-4182-9536-175AF6A41093}"/>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観光マーケティングの定義</a:t>
            </a:r>
          </a:p>
        </p:txBody>
      </p:sp>
    </p:spTree>
    <p:extLst>
      <p:ext uri="{BB962C8B-B14F-4D97-AF65-F5344CB8AC3E}">
        <p14:creationId xmlns:p14="http://schemas.microsoft.com/office/powerpoint/2010/main" val="393359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21</a:t>
            </a:fld>
            <a:endParaRPr lang="en-US" altLang="ja-JP" dirty="0"/>
          </a:p>
        </p:txBody>
      </p:sp>
      <p:sp>
        <p:nvSpPr>
          <p:cNvPr id="5" name="テキスト ボックス 4">
            <a:extLst>
              <a:ext uri="{FF2B5EF4-FFF2-40B4-BE49-F238E27FC236}">
                <a16:creationId xmlns:a16="http://schemas.microsoft.com/office/drawing/2014/main" id="{46E992B6-2A70-4CAC-869C-DF1AC63D503F}"/>
              </a:ext>
            </a:extLst>
          </p:cNvPr>
          <p:cNvSpPr txBox="1"/>
          <p:nvPr/>
        </p:nvSpPr>
        <p:spPr>
          <a:xfrm>
            <a:off x="251520" y="1857151"/>
            <a:ext cx="631177" cy="2292938"/>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1">
            <a:noAutofit/>
          </a:bodyPr>
          <a:lstStyle/>
          <a:p>
            <a:pPr algn="dist"/>
            <a:r>
              <a:rPr lang="ja-JP" altLang="en-US" sz="2000" dirty="0">
                <a:latin typeface="HGPｺﾞｼｯｸE" panose="020B0900000000000000" pitchFamily="50" charset="-128"/>
                <a:ea typeface="HGPｺﾞｼｯｸE" panose="020B0900000000000000" pitchFamily="50" charset="-128"/>
              </a:rPr>
              <a:t>外部環境の理解</a:t>
            </a:r>
            <a:endParaRPr kumimoji="1" lang="ja-JP" altLang="en-US" sz="2000" dirty="0">
              <a:latin typeface="HGPｺﾞｼｯｸE" panose="020B0900000000000000" pitchFamily="50" charset="-128"/>
              <a:ea typeface="HGPｺﾞｼｯｸE" panose="020B0900000000000000" pitchFamily="50" charset="-128"/>
            </a:endParaRPr>
          </a:p>
        </p:txBody>
      </p:sp>
      <p:sp>
        <p:nvSpPr>
          <p:cNvPr id="6" name="テキスト ボックス 5">
            <a:extLst>
              <a:ext uri="{FF2B5EF4-FFF2-40B4-BE49-F238E27FC236}">
                <a16:creationId xmlns:a16="http://schemas.microsoft.com/office/drawing/2014/main" id="{33853E28-A0F9-4DF0-85EB-73BB43A0CC52}"/>
              </a:ext>
            </a:extLst>
          </p:cNvPr>
          <p:cNvSpPr txBox="1"/>
          <p:nvPr/>
        </p:nvSpPr>
        <p:spPr>
          <a:xfrm>
            <a:off x="964746" y="1857151"/>
            <a:ext cx="1034514"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spAutoFit/>
          </a:bodyPr>
          <a:lstStyle/>
          <a:p>
            <a:pPr algn="dist"/>
            <a:r>
              <a:rPr lang="ja-JP" altLang="en-US" sz="2800" dirty="0">
                <a:latin typeface="HGPｺﾞｼｯｸE" panose="020B0900000000000000" pitchFamily="50" charset="-128"/>
                <a:ea typeface="HGPｺﾞｼｯｸE" panose="020B0900000000000000" pitchFamily="50" charset="-128"/>
              </a:rPr>
              <a:t>市場機会の分析</a:t>
            </a:r>
            <a:endParaRPr lang="en-US" altLang="ja-JP" sz="2800" dirty="0">
              <a:latin typeface="HGPｺﾞｼｯｸE" panose="020B0900000000000000" pitchFamily="50" charset="-128"/>
              <a:ea typeface="HGPｺﾞｼｯｸE" panose="020B0900000000000000" pitchFamily="50" charset="-128"/>
            </a:endParaRPr>
          </a:p>
          <a:p>
            <a:pPr algn="dist"/>
            <a:r>
              <a:rPr lang="ja-JP" altLang="en-US" sz="2800" dirty="0">
                <a:latin typeface="HGPｺﾞｼｯｸE" panose="020B0900000000000000" pitchFamily="50" charset="-128"/>
                <a:ea typeface="HGPｺﾞｼｯｸE" panose="020B0900000000000000" pitchFamily="50" charset="-128"/>
              </a:rPr>
              <a:t>（</a:t>
            </a:r>
            <a:r>
              <a:rPr lang="en-US" altLang="ja-JP" sz="2800" dirty="0">
                <a:latin typeface="HGPｺﾞｼｯｸE" panose="020B0900000000000000" pitchFamily="50" charset="-128"/>
                <a:ea typeface="HGPｺﾞｼｯｸE" panose="020B0900000000000000" pitchFamily="50" charset="-128"/>
              </a:rPr>
              <a:t>SWOT</a:t>
            </a:r>
            <a:r>
              <a:rPr lang="ja-JP" altLang="en-US" sz="2800" dirty="0">
                <a:latin typeface="HGPｺﾞｼｯｸE" panose="020B0900000000000000" pitchFamily="50" charset="-128"/>
                <a:ea typeface="HGPｺﾞｼｯｸE" panose="020B0900000000000000" pitchFamily="50" charset="-128"/>
              </a:rPr>
              <a:t>分析）</a:t>
            </a:r>
            <a:endParaRPr kumimoji="1" lang="ja-JP" altLang="en-US" sz="2800" dirty="0">
              <a:latin typeface="HGPｺﾞｼｯｸE" panose="020B0900000000000000" pitchFamily="50" charset="-128"/>
              <a:ea typeface="HGPｺﾞｼｯｸE" panose="020B0900000000000000" pitchFamily="50" charset="-128"/>
            </a:endParaRPr>
          </a:p>
        </p:txBody>
      </p:sp>
      <p:sp>
        <p:nvSpPr>
          <p:cNvPr id="7" name="テキスト ボックス 6">
            <a:extLst>
              <a:ext uri="{FF2B5EF4-FFF2-40B4-BE49-F238E27FC236}">
                <a16:creationId xmlns:a16="http://schemas.microsoft.com/office/drawing/2014/main" id="{7B060A46-F2A7-4A95-A949-573B7EE306A5}"/>
              </a:ext>
            </a:extLst>
          </p:cNvPr>
          <p:cNvSpPr txBox="1"/>
          <p:nvPr/>
        </p:nvSpPr>
        <p:spPr>
          <a:xfrm>
            <a:off x="2736471" y="1884139"/>
            <a:ext cx="1046440"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800" dirty="0">
                <a:latin typeface="HGPｺﾞｼｯｸE" panose="020B0900000000000000" pitchFamily="50" charset="-128"/>
                <a:ea typeface="HGPｺﾞｼｯｸE" panose="020B0900000000000000" pitchFamily="50" charset="-128"/>
              </a:rPr>
              <a:t>ターゲット市場の選択（</a:t>
            </a:r>
            <a:r>
              <a:rPr lang="en-US" altLang="ja-JP" sz="2800" dirty="0">
                <a:latin typeface="HGPｺﾞｼｯｸE" panose="020B0900000000000000" pitchFamily="50" charset="-128"/>
                <a:ea typeface="HGPｺﾞｼｯｸE" panose="020B0900000000000000" pitchFamily="50" charset="-128"/>
              </a:rPr>
              <a:t>STP</a:t>
            </a:r>
            <a:r>
              <a:rPr lang="ja-JP" altLang="en-US" sz="2800" dirty="0">
                <a:latin typeface="HGPｺﾞｼｯｸE" panose="020B0900000000000000" pitchFamily="50" charset="-128"/>
                <a:ea typeface="HGPｺﾞｼｯｸE" panose="020B0900000000000000" pitchFamily="50" charset="-128"/>
              </a:rPr>
              <a:t>）</a:t>
            </a:r>
            <a:endParaRPr lang="en-US" altLang="ja-JP" sz="2800" dirty="0">
              <a:latin typeface="HGPｺﾞｼｯｸE" panose="020B0900000000000000" pitchFamily="50" charset="-128"/>
              <a:ea typeface="HGPｺﾞｼｯｸE" panose="020B0900000000000000" pitchFamily="50" charset="-128"/>
            </a:endParaRPr>
          </a:p>
        </p:txBody>
      </p:sp>
      <p:sp>
        <p:nvSpPr>
          <p:cNvPr id="8" name="テキスト ボックス 7">
            <a:extLst>
              <a:ext uri="{FF2B5EF4-FFF2-40B4-BE49-F238E27FC236}">
                <a16:creationId xmlns:a16="http://schemas.microsoft.com/office/drawing/2014/main" id="{90F4C778-BAA4-40C7-93F2-25649B29DD50}"/>
              </a:ext>
            </a:extLst>
          </p:cNvPr>
          <p:cNvSpPr txBox="1"/>
          <p:nvPr/>
        </p:nvSpPr>
        <p:spPr>
          <a:xfrm>
            <a:off x="4504565" y="1857151"/>
            <a:ext cx="984885"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マーケティングミックスの選択</a:t>
            </a:r>
            <a:r>
              <a:rPr lang="en-US" altLang="ja-JP" sz="2800" dirty="0">
                <a:latin typeface="HGPｺﾞｼｯｸE" panose="020B0900000000000000" pitchFamily="50" charset="-128"/>
                <a:ea typeface="HGPｺﾞｼｯｸE" panose="020B0900000000000000" pitchFamily="50" charset="-128"/>
              </a:rPr>
              <a:t>(4P)</a:t>
            </a:r>
          </a:p>
        </p:txBody>
      </p:sp>
      <p:sp>
        <p:nvSpPr>
          <p:cNvPr id="9" name="テキスト ボックス 8">
            <a:extLst>
              <a:ext uri="{FF2B5EF4-FFF2-40B4-BE49-F238E27FC236}">
                <a16:creationId xmlns:a16="http://schemas.microsoft.com/office/drawing/2014/main" id="{8EB5966F-19F7-40E7-8F1F-CE3409638913}"/>
              </a:ext>
            </a:extLst>
          </p:cNvPr>
          <p:cNvSpPr txBox="1"/>
          <p:nvPr/>
        </p:nvSpPr>
        <p:spPr>
          <a:xfrm>
            <a:off x="6335767" y="1884139"/>
            <a:ext cx="902811"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推進体制構築</a:t>
            </a:r>
            <a:endParaRPr lang="en-US" altLang="ja-JP" sz="2400" dirty="0">
              <a:latin typeface="HGPｺﾞｼｯｸE" panose="020B0900000000000000" pitchFamily="50" charset="-128"/>
              <a:ea typeface="HGPｺﾞｼｯｸE" panose="020B0900000000000000" pitchFamily="50" charset="-128"/>
            </a:endParaRPr>
          </a:p>
          <a:p>
            <a:pPr algn="dist"/>
            <a:r>
              <a:rPr lang="en-US" altLang="ja-JP" sz="2400" dirty="0">
                <a:latin typeface="HGPｺﾞｼｯｸE" panose="020B0900000000000000" pitchFamily="50" charset="-128"/>
                <a:ea typeface="HGPｺﾞｼｯｸE" panose="020B0900000000000000" pitchFamily="50" charset="-128"/>
              </a:rPr>
              <a:t>KPI</a:t>
            </a:r>
            <a:r>
              <a:rPr lang="ja-JP" altLang="en-US" sz="2400" dirty="0">
                <a:latin typeface="HGPｺﾞｼｯｸE" panose="020B0900000000000000" pitchFamily="50" charset="-128"/>
                <a:ea typeface="HGPｺﾞｼｯｸE" panose="020B0900000000000000" pitchFamily="50" charset="-128"/>
              </a:rPr>
              <a:t>設定</a:t>
            </a:r>
            <a:endParaRPr lang="en-US" altLang="ja-JP" sz="2800" dirty="0">
              <a:latin typeface="HGPｺﾞｼｯｸE" panose="020B0900000000000000" pitchFamily="50" charset="-128"/>
              <a:ea typeface="HGPｺﾞｼｯｸE" panose="020B0900000000000000" pitchFamily="50" charset="-128"/>
            </a:endParaRPr>
          </a:p>
        </p:txBody>
      </p:sp>
      <p:sp>
        <p:nvSpPr>
          <p:cNvPr id="10" name="二等辺三角形 9">
            <a:extLst>
              <a:ext uri="{FF2B5EF4-FFF2-40B4-BE49-F238E27FC236}">
                <a16:creationId xmlns:a16="http://schemas.microsoft.com/office/drawing/2014/main" id="{2C187C78-7F4D-4979-835F-25D824279EA8}"/>
              </a:ext>
            </a:extLst>
          </p:cNvPr>
          <p:cNvSpPr/>
          <p:nvPr/>
        </p:nvSpPr>
        <p:spPr>
          <a:xfrm rot="5400000">
            <a:off x="339379" y="3897418"/>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D2BFE28A-6066-4D7F-92BA-95EDF3A6B03F}"/>
              </a:ext>
            </a:extLst>
          </p:cNvPr>
          <p:cNvSpPr txBox="1"/>
          <p:nvPr/>
        </p:nvSpPr>
        <p:spPr>
          <a:xfrm>
            <a:off x="251519" y="4199937"/>
            <a:ext cx="631177" cy="2292938"/>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1">
            <a:noAutofit/>
          </a:bodyPr>
          <a:lstStyle/>
          <a:p>
            <a:pPr algn="dist"/>
            <a:r>
              <a:rPr lang="ja-JP" altLang="en-US" sz="2000" dirty="0">
                <a:latin typeface="HGPｺﾞｼｯｸE" panose="020B0900000000000000" pitchFamily="50" charset="-128"/>
                <a:ea typeface="HGPｺﾞｼｯｸE" panose="020B0900000000000000" pitchFamily="50" charset="-128"/>
              </a:rPr>
              <a:t>内部環境の理解</a:t>
            </a:r>
            <a:endParaRPr kumimoji="1" lang="ja-JP" altLang="en-US" sz="2000" dirty="0">
              <a:latin typeface="HGPｺﾞｼｯｸE" panose="020B0900000000000000" pitchFamily="50" charset="-128"/>
              <a:ea typeface="HGPｺﾞｼｯｸE" panose="020B0900000000000000" pitchFamily="50" charset="-128"/>
            </a:endParaRPr>
          </a:p>
        </p:txBody>
      </p:sp>
      <p:sp>
        <p:nvSpPr>
          <p:cNvPr id="12" name="角丸四角形 2">
            <a:extLst>
              <a:ext uri="{FF2B5EF4-FFF2-40B4-BE49-F238E27FC236}">
                <a16:creationId xmlns:a16="http://schemas.microsoft.com/office/drawing/2014/main" id="{0314F867-3D39-4500-B84F-4166BEF0DEA7}"/>
              </a:ext>
            </a:extLst>
          </p:cNvPr>
          <p:cNvSpPr/>
          <p:nvPr/>
        </p:nvSpPr>
        <p:spPr>
          <a:xfrm>
            <a:off x="251519" y="1384357"/>
            <a:ext cx="2365693"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kumimoji="1" lang="ja-JP" altLang="en-US" dirty="0"/>
              <a:t>現状分析</a:t>
            </a:r>
          </a:p>
        </p:txBody>
      </p:sp>
      <p:sp>
        <p:nvSpPr>
          <p:cNvPr id="13" name="テキスト ボックス 12">
            <a:extLst>
              <a:ext uri="{FF2B5EF4-FFF2-40B4-BE49-F238E27FC236}">
                <a16:creationId xmlns:a16="http://schemas.microsoft.com/office/drawing/2014/main" id="{0B91E2DE-3157-400C-932E-1964CCE93B45}"/>
              </a:ext>
            </a:extLst>
          </p:cNvPr>
          <p:cNvSpPr txBox="1"/>
          <p:nvPr/>
        </p:nvSpPr>
        <p:spPr>
          <a:xfrm>
            <a:off x="7901844" y="1884266"/>
            <a:ext cx="984885"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マーケティング活動管理</a:t>
            </a:r>
            <a:r>
              <a:rPr lang="ja-JP" altLang="en-US" sz="2800" dirty="0">
                <a:latin typeface="HGPｺﾞｼｯｸE" panose="020B0900000000000000" pitchFamily="50" charset="-128"/>
                <a:ea typeface="HGPｺﾞｼｯｸE" panose="020B0900000000000000" pitchFamily="50" charset="-128"/>
              </a:rPr>
              <a:t>（</a:t>
            </a:r>
            <a:r>
              <a:rPr lang="en-US" altLang="ja-JP" sz="2800" dirty="0">
                <a:latin typeface="HGPｺﾞｼｯｸE" panose="020B0900000000000000" pitchFamily="50" charset="-128"/>
                <a:ea typeface="HGPｺﾞｼｯｸE" panose="020B0900000000000000" pitchFamily="50" charset="-128"/>
              </a:rPr>
              <a:t>PDCA)</a:t>
            </a:r>
          </a:p>
        </p:txBody>
      </p:sp>
      <p:sp>
        <p:nvSpPr>
          <p:cNvPr id="14" name="二等辺三角形 13">
            <a:extLst>
              <a:ext uri="{FF2B5EF4-FFF2-40B4-BE49-F238E27FC236}">
                <a16:creationId xmlns:a16="http://schemas.microsoft.com/office/drawing/2014/main" id="{737AAA2D-0B86-4D18-8609-11D93407D047}"/>
              </a:ext>
            </a:extLst>
          </p:cNvPr>
          <p:cNvSpPr/>
          <p:nvPr/>
        </p:nvSpPr>
        <p:spPr>
          <a:xfrm rot="5400000">
            <a:off x="2117932" y="3897419"/>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5" name="二等辺三角形 14">
            <a:extLst>
              <a:ext uri="{FF2B5EF4-FFF2-40B4-BE49-F238E27FC236}">
                <a16:creationId xmlns:a16="http://schemas.microsoft.com/office/drawing/2014/main" id="{C025B8BE-E6C5-4C75-907B-8CBC39C8E0FC}"/>
              </a:ext>
            </a:extLst>
          </p:cNvPr>
          <p:cNvSpPr/>
          <p:nvPr/>
        </p:nvSpPr>
        <p:spPr>
          <a:xfrm rot="5400000">
            <a:off x="3858291" y="3845461"/>
            <a:ext cx="4051612" cy="607970"/>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6" name="二等辺三角形 15">
            <a:extLst>
              <a:ext uri="{FF2B5EF4-FFF2-40B4-BE49-F238E27FC236}">
                <a16:creationId xmlns:a16="http://schemas.microsoft.com/office/drawing/2014/main" id="{BD1ACFBE-3E3C-4A20-8C86-7C6099E2FF72}"/>
              </a:ext>
            </a:extLst>
          </p:cNvPr>
          <p:cNvSpPr/>
          <p:nvPr/>
        </p:nvSpPr>
        <p:spPr>
          <a:xfrm rot="5400000">
            <a:off x="5555293" y="3897419"/>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7" name="角丸四角形 29">
            <a:extLst>
              <a:ext uri="{FF2B5EF4-FFF2-40B4-BE49-F238E27FC236}">
                <a16:creationId xmlns:a16="http://schemas.microsoft.com/office/drawing/2014/main" id="{8153AD7B-7A8A-4503-AE20-DBB646EE7A74}"/>
              </a:ext>
            </a:extLst>
          </p:cNvPr>
          <p:cNvSpPr/>
          <p:nvPr/>
        </p:nvSpPr>
        <p:spPr>
          <a:xfrm>
            <a:off x="2723198" y="1385449"/>
            <a:ext cx="3380914"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lang="ja-JP" altLang="en-US" dirty="0"/>
              <a:t>マーケティング戦略</a:t>
            </a:r>
            <a:endParaRPr kumimoji="1" lang="ja-JP" altLang="en-US" dirty="0"/>
          </a:p>
        </p:txBody>
      </p:sp>
      <p:sp>
        <p:nvSpPr>
          <p:cNvPr id="18" name="角丸四角形 30">
            <a:extLst>
              <a:ext uri="{FF2B5EF4-FFF2-40B4-BE49-F238E27FC236}">
                <a16:creationId xmlns:a16="http://schemas.microsoft.com/office/drawing/2014/main" id="{BADCA105-1F41-4AD3-8521-B87A7FD92309}"/>
              </a:ext>
            </a:extLst>
          </p:cNvPr>
          <p:cNvSpPr/>
          <p:nvPr/>
        </p:nvSpPr>
        <p:spPr>
          <a:xfrm>
            <a:off x="6335768" y="1368629"/>
            <a:ext cx="2550962"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lang="ja-JP" altLang="en-US" dirty="0"/>
              <a:t>戦略の実施・評価</a:t>
            </a:r>
            <a:endParaRPr kumimoji="1" lang="ja-JP" altLang="en-US" dirty="0"/>
          </a:p>
        </p:txBody>
      </p:sp>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観光マーケティングのプロセス</a:t>
            </a:r>
          </a:p>
        </p:txBody>
      </p:sp>
      <p:sp>
        <p:nvSpPr>
          <p:cNvPr id="23" name="角丸四角形 21">
            <a:extLst>
              <a:ext uri="{FF2B5EF4-FFF2-40B4-BE49-F238E27FC236}">
                <a16:creationId xmlns:a16="http://schemas.microsoft.com/office/drawing/2014/main" id="{104D5B61-8102-4E50-82E3-CEAC3BB60272}"/>
              </a:ext>
            </a:extLst>
          </p:cNvPr>
          <p:cNvSpPr/>
          <p:nvPr/>
        </p:nvSpPr>
        <p:spPr>
          <a:xfrm>
            <a:off x="2617212" y="1268760"/>
            <a:ext cx="3565450" cy="5391581"/>
          </a:xfrm>
          <a:prstGeom prst="round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79442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2" name="四角形: 角を丸くする 1">
            <a:extLst>
              <a:ext uri="{FF2B5EF4-FFF2-40B4-BE49-F238E27FC236}">
                <a16:creationId xmlns:a16="http://schemas.microsoft.com/office/drawing/2014/main" id="{2D2F9C61-F1D8-4E32-ADA4-420A3EB2FE6D}"/>
              </a:ext>
            </a:extLst>
          </p:cNvPr>
          <p:cNvSpPr/>
          <p:nvPr/>
        </p:nvSpPr>
        <p:spPr>
          <a:xfrm>
            <a:off x="464060" y="1593019"/>
            <a:ext cx="2304256" cy="71774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ニーズ</a:t>
            </a:r>
          </a:p>
        </p:txBody>
      </p:sp>
      <p:sp>
        <p:nvSpPr>
          <p:cNvPr id="6" name="四角形: 角を丸くする 5">
            <a:extLst>
              <a:ext uri="{FF2B5EF4-FFF2-40B4-BE49-F238E27FC236}">
                <a16:creationId xmlns:a16="http://schemas.microsoft.com/office/drawing/2014/main" id="{F43189D0-6AC7-4483-85EC-380269A04D46}"/>
              </a:ext>
            </a:extLst>
          </p:cNvPr>
          <p:cNvSpPr/>
          <p:nvPr/>
        </p:nvSpPr>
        <p:spPr>
          <a:xfrm>
            <a:off x="3378634" y="1593020"/>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ウォンツ</a:t>
            </a:r>
            <a:endParaRPr kumimoji="1" lang="ja-JP" altLang="en-US" b="1" dirty="0">
              <a:latin typeface="+mn-ea"/>
            </a:endParaRPr>
          </a:p>
        </p:txBody>
      </p:sp>
      <p:sp>
        <p:nvSpPr>
          <p:cNvPr id="8" name="テキスト ボックス 7">
            <a:extLst>
              <a:ext uri="{FF2B5EF4-FFF2-40B4-BE49-F238E27FC236}">
                <a16:creationId xmlns:a16="http://schemas.microsoft.com/office/drawing/2014/main" id="{DC51C204-D82F-4334-B439-E67BAFBB79A0}"/>
              </a:ext>
            </a:extLst>
          </p:cNvPr>
          <p:cNvSpPr txBox="1"/>
          <p:nvPr/>
        </p:nvSpPr>
        <p:spPr>
          <a:xfrm>
            <a:off x="356048" y="2403465"/>
            <a:ext cx="2520280" cy="954107"/>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人々が生活する上で感じる</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現状に対する不満や欠乏</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（具体的に何が欲しいかは</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わからない状況）</a:t>
            </a:r>
          </a:p>
        </p:txBody>
      </p:sp>
      <p:sp>
        <p:nvSpPr>
          <p:cNvPr id="13" name="テキスト ボックス 12">
            <a:extLst>
              <a:ext uri="{FF2B5EF4-FFF2-40B4-BE49-F238E27FC236}">
                <a16:creationId xmlns:a16="http://schemas.microsoft.com/office/drawing/2014/main" id="{CAE82A9A-0FF7-437C-9241-6ED1B010BEA8}"/>
              </a:ext>
            </a:extLst>
          </p:cNvPr>
          <p:cNvSpPr txBox="1"/>
          <p:nvPr/>
        </p:nvSpPr>
        <p:spPr>
          <a:xfrm>
            <a:off x="3226028" y="2403465"/>
            <a:ext cx="2609468" cy="954107"/>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本質的ニーズを満たすための</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具体的な手段への欲求</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（具体的な商品・サービスが</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欲しい状況）</a:t>
            </a:r>
          </a:p>
        </p:txBody>
      </p:sp>
      <p:sp>
        <p:nvSpPr>
          <p:cNvPr id="9" name="四角形: 角を丸くする 8">
            <a:extLst>
              <a:ext uri="{FF2B5EF4-FFF2-40B4-BE49-F238E27FC236}">
                <a16:creationId xmlns:a16="http://schemas.microsoft.com/office/drawing/2014/main" id="{DF719AB6-6507-4C7E-A0E5-C1B06413C5D1}"/>
              </a:ext>
            </a:extLst>
          </p:cNvPr>
          <p:cNvSpPr/>
          <p:nvPr/>
        </p:nvSpPr>
        <p:spPr>
          <a:xfrm>
            <a:off x="6324250" y="1593020"/>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購買行動</a:t>
            </a:r>
          </a:p>
        </p:txBody>
      </p:sp>
      <p:sp>
        <p:nvSpPr>
          <p:cNvPr id="15" name="テキスト ボックス 14">
            <a:extLst>
              <a:ext uri="{FF2B5EF4-FFF2-40B4-BE49-F238E27FC236}">
                <a16:creationId xmlns:a16="http://schemas.microsoft.com/office/drawing/2014/main" id="{EBA0A072-680B-4FE2-9AA5-400501752B2E}"/>
              </a:ext>
            </a:extLst>
          </p:cNvPr>
          <p:cNvSpPr txBox="1"/>
          <p:nvPr/>
        </p:nvSpPr>
        <p:spPr>
          <a:xfrm>
            <a:off x="6204292" y="2403465"/>
            <a:ext cx="2544172"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ウォンツに対して、実際に商品・サービスを選択し、購入する活動</a:t>
            </a:r>
          </a:p>
        </p:txBody>
      </p:sp>
      <p:pic>
        <p:nvPicPr>
          <p:cNvPr id="2050" name="Picture 2" descr="疲れ">
            <a:extLst>
              <a:ext uri="{FF2B5EF4-FFF2-40B4-BE49-F238E27FC236}">
                <a16:creationId xmlns:a16="http://schemas.microsoft.com/office/drawing/2014/main" id="{5AA497B0-401C-4074-B760-56719A6DE0B3}"/>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71121" y1="30172" x2="71121" y2="30172"/>
                        <a14:foregroundMark x1="72845" y1="62500" x2="72845" y2="62500"/>
                        <a14:foregroundMark x1="59914" y1="72414" x2="59914" y2="72414"/>
                        <a14:foregroundMark x1="17672" y1="63793" x2="17672" y2="63793"/>
                        <a14:foregroundMark x1="43534" y1="38362" x2="43534" y2="38362"/>
                        <a14:foregroundMark x1="61638" y1="35345" x2="61638" y2="35345"/>
                        <a14:foregroundMark x1="55603" y1="37931" x2="55603" y2="37931"/>
                      </a14:backgroundRemoval>
                    </a14:imgEffect>
                  </a14:imgLayer>
                </a14:imgProps>
              </a:ext>
              <a:ext uri="{28A0092B-C50C-407E-A947-70E740481C1C}">
                <a14:useLocalDpi xmlns:a14="http://schemas.microsoft.com/office/drawing/2010/main" val="0"/>
              </a:ext>
            </a:extLst>
          </a:blip>
          <a:srcRect/>
          <a:stretch>
            <a:fillRect/>
          </a:stretch>
        </p:blipFill>
        <p:spPr bwMode="auto">
          <a:xfrm>
            <a:off x="511288" y="3363439"/>
            <a:ext cx="2209800" cy="2209800"/>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7BAE3E54-A3E9-4197-8742-C756CEB729E6}"/>
              </a:ext>
            </a:extLst>
          </p:cNvPr>
          <p:cNvSpPr txBox="1"/>
          <p:nvPr/>
        </p:nvSpPr>
        <p:spPr>
          <a:xfrm>
            <a:off x="356048" y="5515332"/>
            <a:ext cx="2520280" cy="738664"/>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仕事に追われて</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ストレスが溜まっている。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リフレッシュしたいなあ・・・</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64E3651C-A4E8-4770-97C4-C4BEEBD88013}"/>
              </a:ext>
            </a:extLst>
          </p:cNvPr>
          <p:cNvSpPr txBox="1"/>
          <p:nvPr/>
        </p:nvSpPr>
        <p:spPr>
          <a:xfrm>
            <a:off x="3286143" y="5515332"/>
            <a:ext cx="2520280" cy="738664"/>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休暇を取って</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食事も美味しい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温泉に旅行に行きたい</a:t>
            </a:r>
          </a:p>
        </p:txBody>
      </p:sp>
      <p:pic>
        <p:nvPicPr>
          <p:cNvPr id="2052" name="Picture 4" descr="入浴">
            <a:extLst>
              <a:ext uri="{FF2B5EF4-FFF2-40B4-BE49-F238E27FC236}">
                <a16:creationId xmlns:a16="http://schemas.microsoft.com/office/drawing/2014/main" id="{C1D5AC65-F0DD-45EE-A33D-D9B3843B7427}"/>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914" b="89655" l="9914" r="93534">
                        <a14:foregroundMark x1="50431" y1="34483" x2="50431" y2="34483"/>
                        <a14:foregroundMark x1="42241" y1="19397" x2="42241" y2="19397"/>
                        <a14:foregroundMark x1="52155" y1="19397" x2="52155" y2="19397"/>
                        <a14:foregroundMark x1="59483" y1="18966" x2="59483" y2="18966"/>
                        <a14:foregroundMark x1="31034" y1="46121" x2="31034" y2="46121"/>
                        <a14:foregroundMark x1="19397" y1="56897" x2="19397" y2="56897"/>
                        <a14:foregroundMark x1="12500" y1="68103" x2="12500" y2="68103"/>
                        <a14:foregroundMark x1="21121" y1="77155" x2="21121" y2="77155"/>
                        <a14:foregroundMark x1="36207" y1="81897" x2="36207" y2="81897"/>
                        <a14:foregroundMark x1="50000" y1="81897" x2="50000" y2="81897"/>
                        <a14:foregroundMark x1="65948" y1="81897" x2="65948" y2="81897"/>
                        <a14:foregroundMark x1="81897" y1="72414" x2="81897" y2="72414"/>
                        <a14:foregroundMark x1="85345" y1="62931" x2="85345" y2="62931"/>
                        <a14:foregroundMark x1="84914" y1="55172" x2="84914" y2="55172"/>
                        <a14:foregroundMark x1="93534" y1="65086" x2="93534" y2="65086"/>
                        <a14:foregroundMark x1="71983" y1="43966" x2="71983" y2="43966"/>
                        <a14:foregroundMark x1="63362" y1="39655" x2="63362" y2="39655"/>
                        <a14:foregroundMark x1="37500" y1="38793" x2="37500" y2="38793"/>
                        <a14:foregroundMark x1="53448" y1="61638" x2="53448" y2="61638"/>
                        <a14:foregroundMark x1="75000" y1="61207" x2="75000" y2="61207"/>
                        <a14:foregroundMark x1="67672" y1="59914" x2="67672" y2="59914"/>
                        <a14:foregroundMark x1="70259" y1="65517" x2="70259" y2="65517"/>
                        <a14:foregroundMark x1="67672" y1="70259" x2="67672" y2="70259"/>
                        <a14:foregroundMark x1="56897" y1="70690" x2="56897" y2="70690"/>
                        <a14:foregroundMark x1="49138" y1="74569" x2="49138" y2="74569"/>
                        <a14:foregroundMark x1="43966" y1="71983" x2="43966" y2="71983"/>
                        <a14:foregroundMark x1="32759" y1="70690" x2="32759" y2="70690"/>
                        <a14:foregroundMark x1="30603" y1="65948" x2="30603" y2="65948"/>
                        <a14:foregroundMark x1="25000" y1="61638" x2="25000" y2="61638"/>
                        <a14:foregroundMark x1="32759" y1="59483" x2="32759" y2="59483"/>
                      </a14:backgroundRemoval>
                    </a14:imgEffect>
                  </a14:imgLayer>
                </a14:imgProps>
              </a:ext>
              <a:ext uri="{28A0092B-C50C-407E-A947-70E740481C1C}">
                <a14:useLocalDpi xmlns:a14="http://schemas.microsoft.com/office/drawing/2010/main" val="0"/>
              </a:ext>
            </a:extLst>
          </a:blip>
          <a:srcRect/>
          <a:stretch>
            <a:fillRect/>
          </a:stretch>
        </p:blipFill>
        <p:spPr bwMode="auto">
          <a:xfrm>
            <a:off x="3298857" y="3299342"/>
            <a:ext cx="1603911" cy="160391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海老と椎茸">
            <a:extLst>
              <a:ext uri="{FF2B5EF4-FFF2-40B4-BE49-F238E27FC236}">
                <a16:creationId xmlns:a16="http://schemas.microsoft.com/office/drawing/2014/main" id="{224A9F23-36DB-4623-AC8A-1F39512B2A03}"/>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10000" b="90000" l="10000" r="90000">
                        <a14:foregroundMark x1="32558" y1="73256" x2="32558" y2="73256"/>
                        <a14:foregroundMark x1="46512" y1="54651" x2="46512" y2="54651"/>
                        <a14:foregroundMark x1="65116" y1="29070" x2="65116" y2="29070"/>
                        <a14:foregroundMark x1="65116" y1="24419" x2="65116" y2="24419"/>
                      </a14:backgroundRemoval>
                    </a14:imgEffect>
                  </a14:imgLayer>
                </a14:imgProps>
              </a:ext>
              <a:ext uri="{28A0092B-C50C-407E-A947-70E740481C1C}">
                <a14:useLocalDpi xmlns:a14="http://schemas.microsoft.com/office/drawing/2010/main" val="0"/>
              </a:ext>
            </a:extLst>
          </a:blip>
          <a:srcRect/>
          <a:stretch>
            <a:fillRect/>
          </a:stretch>
        </p:blipFill>
        <p:spPr bwMode="auto">
          <a:xfrm>
            <a:off x="4256065" y="4059861"/>
            <a:ext cx="1484233" cy="1484233"/>
          </a:xfrm>
          <a:prstGeom prst="rect">
            <a:avLst/>
          </a:prstGeom>
          <a:noFill/>
          <a:extLst>
            <a:ext uri="{909E8E84-426E-40DD-AFC4-6F175D3DCCD1}">
              <a14:hiddenFill xmlns:a14="http://schemas.microsoft.com/office/drawing/2010/main">
                <a:solidFill>
                  <a:srgbClr val="FFFFFF"/>
                </a:solidFill>
              </a14:hiddenFill>
            </a:ext>
          </a:extLst>
        </p:spPr>
      </p:pic>
      <p:sp>
        <p:nvSpPr>
          <p:cNvPr id="23" name="テキスト ボックス 22">
            <a:extLst>
              <a:ext uri="{FF2B5EF4-FFF2-40B4-BE49-F238E27FC236}">
                <a16:creationId xmlns:a16="http://schemas.microsoft.com/office/drawing/2014/main" id="{5C724508-D79D-4464-A647-7702B2839EB1}"/>
              </a:ext>
            </a:extLst>
          </p:cNvPr>
          <p:cNvSpPr txBox="1"/>
          <p:nvPr/>
        </p:nvSpPr>
        <p:spPr>
          <a:xfrm>
            <a:off x="6216238" y="5515332"/>
            <a:ext cx="2520280" cy="523220"/>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〇〇温泉の〇〇旅館を</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申し込もう</a:t>
            </a:r>
            <a:endParaRPr lang="en-US" altLang="ja-JP" sz="1400" dirty="0">
              <a:latin typeface="Meiryo UI" panose="020B0604030504040204" pitchFamily="50" charset="-128"/>
              <a:ea typeface="Meiryo UI" panose="020B0604030504040204" pitchFamily="50" charset="-128"/>
            </a:endParaRPr>
          </a:p>
        </p:txBody>
      </p:sp>
      <p:pic>
        <p:nvPicPr>
          <p:cNvPr id="18" name="図 17">
            <a:extLst>
              <a:ext uri="{FF2B5EF4-FFF2-40B4-BE49-F238E27FC236}">
                <a16:creationId xmlns:a16="http://schemas.microsoft.com/office/drawing/2014/main" id="{DC900027-4C29-43C2-8062-1122BC2258B3}"/>
              </a:ext>
            </a:extLst>
          </p:cNvPr>
          <p:cNvPicPr>
            <a:picLocks noChangeAspect="1"/>
          </p:cNvPicPr>
          <p:nvPr/>
        </p:nvPicPr>
        <p:blipFill>
          <a:blip r:embed="rId9" cstate="print">
            <a:extLst>
              <a:ext uri="{BEBA8EAE-BF5A-486C-A8C5-ECC9F3942E4B}">
                <a14:imgProps xmlns:a14="http://schemas.microsoft.com/office/drawing/2010/main">
                  <a14:imgLayer r:embed="rId10">
                    <a14:imgEffect>
                      <a14:backgroundRemoval t="10000" b="90000" l="10000" r="90000">
                        <a14:foregroundMark x1="47436" y1="26400" x2="47436" y2="26400"/>
                        <a14:foregroundMark x1="51763" y1="16640" x2="51763" y2="16640"/>
                      </a14:backgroundRemoval>
                    </a14:imgEffect>
                  </a14:imgLayer>
                </a14:imgProps>
              </a:ext>
              <a:ext uri="{28A0092B-C50C-407E-A947-70E740481C1C}">
                <a14:useLocalDpi xmlns:a14="http://schemas.microsoft.com/office/drawing/2010/main" val="0"/>
              </a:ext>
            </a:extLst>
          </a:blip>
          <a:stretch>
            <a:fillRect/>
          </a:stretch>
        </p:blipFill>
        <p:spPr>
          <a:xfrm>
            <a:off x="6358952" y="3349122"/>
            <a:ext cx="2234853" cy="2238434"/>
          </a:xfrm>
          <a:prstGeom prst="rect">
            <a:avLst/>
          </a:prstGeom>
        </p:spPr>
      </p:pic>
      <p:sp>
        <p:nvSpPr>
          <p:cNvPr id="20" name="二等辺三角形 19">
            <a:extLst>
              <a:ext uri="{FF2B5EF4-FFF2-40B4-BE49-F238E27FC236}">
                <a16:creationId xmlns:a16="http://schemas.microsoft.com/office/drawing/2014/main" id="{E5C372D1-8120-44EF-A6A1-D813ACCD4905}"/>
              </a:ext>
            </a:extLst>
          </p:cNvPr>
          <p:cNvSpPr/>
          <p:nvPr/>
        </p:nvSpPr>
        <p:spPr>
          <a:xfrm rot="5400000">
            <a:off x="2765699" y="1794553"/>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563B6BFB-ED32-4AF2-936F-243B9D6B47F6}"/>
              </a:ext>
            </a:extLst>
          </p:cNvPr>
          <p:cNvSpPr/>
          <p:nvPr/>
        </p:nvSpPr>
        <p:spPr>
          <a:xfrm rot="5400000">
            <a:off x="5695794" y="1792456"/>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48F7C144-39C0-4970-B463-91F213ECA15F}"/>
              </a:ext>
            </a:extLst>
          </p:cNvPr>
          <p:cNvSpPr>
            <a:spLocks noGrp="1"/>
          </p:cNvSpPr>
          <p:nvPr>
            <p:ph type="sldNum" sz="quarter" idx="12"/>
          </p:nvPr>
        </p:nvSpPr>
        <p:spPr/>
        <p:txBody>
          <a:bodyPr/>
          <a:lstStyle/>
          <a:p>
            <a:pPr>
              <a:defRPr/>
            </a:pPr>
            <a:fld id="{22179739-F4A8-44EB-8B8E-F3F060272835}" type="slidenum">
              <a:rPr lang="ja-JP" altLang="en-US" smtClean="0"/>
              <a:pPr>
                <a:defRPr/>
              </a:pPr>
              <a:t>22</a:t>
            </a:fld>
            <a:endParaRPr lang="ja-JP" altLang="en-US"/>
          </a:p>
        </p:txBody>
      </p:sp>
    </p:spTree>
    <p:extLst>
      <p:ext uri="{BB962C8B-B14F-4D97-AF65-F5344CB8AC3E}">
        <p14:creationId xmlns:p14="http://schemas.microsoft.com/office/powerpoint/2010/main" val="3934341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3" name="四角形: 角を丸くする 2">
            <a:extLst>
              <a:ext uri="{FF2B5EF4-FFF2-40B4-BE49-F238E27FC236}">
                <a16:creationId xmlns:a16="http://schemas.microsoft.com/office/drawing/2014/main" id="{8175888C-6425-4655-A4DA-E0E022A42136}"/>
              </a:ext>
            </a:extLst>
          </p:cNvPr>
          <p:cNvSpPr/>
          <p:nvPr/>
        </p:nvSpPr>
        <p:spPr>
          <a:xfrm>
            <a:off x="464060" y="3071292"/>
            <a:ext cx="2304256" cy="71774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購買行動</a:t>
            </a:r>
            <a:endParaRPr kumimoji="1" lang="ja-JP" altLang="en-US" b="1" dirty="0"/>
          </a:p>
        </p:txBody>
      </p:sp>
      <p:sp>
        <p:nvSpPr>
          <p:cNvPr id="4" name="四角形: 角を丸くする 3">
            <a:extLst>
              <a:ext uri="{FF2B5EF4-FFF2-40B4-BE49-F238E27FC236}">
                <a16:creationId xmlns:a16="http://schemas.microsoft.com/office/drawing/2014/main" id="{BE1AF916-3A2A-45A3-A977-BA11DF8815A4}"/>
              </a:ext>
            </a:extLst>
          </p:cNvPr>
          <p:cNvSpPr/>
          <p:nvPr/>
        </p:nvSpPr>
        <p:spPr>
          <a:xfrm>
            <a:off x="3378634" y="3071293"/>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ウォンツ</a:t>
            </a:r>
            <a:endParaRPr kumimoji="1" lang="ja-JP" altLang="en-US" b="1" dirty="0">
              <a:latin typeface="+mn-ea"/>
            </a:endParaRPr>
          </a:p>
        </p:txBody>
      </p:sp>
      <p:sp>
        <p:nvSpPr>
          <p:cNvPr id="7" name="四角形: 角を丸くする 6">
            <a:extLst>
              <a:ext uri="{FF2B5EF4-FFF2-40B4-BE49-F238E27FC236}">
                <a16:creationId xmlns:a16="http://schemas.microsoft.com/office/drawing/2014/main" id="{2289EE19-60C4-4F58-BA3D-86ACF9E26324}"/>
              </a:ext>
            </a:extLst>
          </p:cNvPr>
          <p:cNvSpPr/>
          <p:nvPr/>
        </p:nvSpPr>
        <p:spPr>
          <a:xfrm>
            <a:off x="6324250" y="3071293"/>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ニーズ</a:t>
            </a:r>
            <a:endParaRPr kumimoji="1" lang="ja-JP" altLang="en-US" b="1" dirty="0">
              <a:latin typeface="+mn-ea"/>
            </a:endParaRPr>
          </a:p>
        </p:txBody>
      </p:sp>
      <p:sp>
        <p:nvSpPr>
          <p:cNvPr id="9" name="二等辺三角形 8">
            <a:extLst>
              <a:ext uri="{FF2B5EF4-FFF2-40B4-BE49-F238E27FC236}">
                <a16:creationId xmlns:a16="http://schemas.microsoft.com/office/drawing/2014/main" id="{0A178D8B-82F3-4EBD-9533-6D4A8368C1F0}"/>
              </a:ext>
            </a:extLst>
          </p:cNvPr>
          <p:cNvSpPr/>
          <p:nvPr/>
        </p:nvSpPr>
        <p:spPr>
          <a:xfrm rot="5400000">
            <a:off x="2765699" y="3272826"/>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a:extLst>
              <a:ext uri="{FF2B5EF4-FFF2-40B4-BE49-F238E27FC236}">
                <a16:creationId xmlns:a16="http://schemas.microsoft.com/office/drawing/2014/main" id="{41772010-6168-4DF2-B813-740954632C26}"/>
              </a:ext>
            </a:extLst>
          </p:cNvPr>
          <p:cNvSpPr/>
          <p:nvPr/>
        </p:nvSpPr>
        <p:spPr>
          <a:xfrm rot="5400000">
            <a:off x="5695794" y="3270729"/>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7">
            <a:extLst>
              <a:ext uri="{FF2B5EF4-FFF2-40B4-BE49-F238E27FC236}">
                <a16:creationId xmlns:a16="http://schemas.microsoft.com/office/drawing/2014/main" id="{3FC65C19-F0D6-46F9-A7F4-633CF8FD8574}"/>
              </a:ext>
            </a:extLst>
          </p:cNvPr>
          <p:cNvSpPr>
            <a:spLocks noChangeArrowheads="1"/>
          </p:cNvSpPr>
          <p:nvPr/>
        </p:nvSpPr>
        <p:spPr bwMode="auto">
          <a:xfrm>
            <a:off x="179511" y="1340767"/>
            <a:ext cx="8928992" cy="128250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顧客の購買行動には、顧客のニーズやウォンツが隠されています。</a:t>
            </a:r>
            <a:endParaRPr lang="en-US" altLang="ja-JP" sz="2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顧客の購買行動をよく観察することでニーズやウォンツを辿ることが</a:t>
            </a:r>
            <a:endParaRPr lang="en-US" altLang="ja-JP" sz="2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可能となります。</a:t>
            </a:r>
            <a:endParaRPr lang="en-US" altLang="ja-JP" sz="2200" dirty="0">
              <a:latin typeface="HGP創英角ｺﾞｼｯｸUB" panose="020B0900000000000000" pitchFamily="50" charset="-128"/>
              <a:ea typeface="HGP創英角ｺﾞｼｯｸUB" panose="020B0900000000000000" pitchFamily="50" charset="-128"/>
            </a:endParaRPr>
          </a:p>
        </p:txBody>
      </p:sp>
      <p:sp>
        <p:nvSpPr>
          <p:cNvPr id="6" name="テキスト ボックス 5">
            <a:extLst>
              <a:ext uri="{FF2B5EF4-FFF2-40B4-BE49-F238E27FC236}">
                <a16:creationId xmlns:a16="http://schemas.microsoft.com/office/drawing/2014/main" id="{52323750-C121-48E1-A61C-AE6883BFE138}"/>
              </a:ext>
            </a:extLst>
          </p:cNvPr>
          <p:cNvSpPr txBox="1"/>
          <p:nvPr/>
        </p:nvSpPr>
        <p:spPr>
          <a:xfrm>
            <a:off x="356048" y="3915053"/>
            <a:ext cx="2520280"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ハレクラニに泊まる</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ハワイ豪華旅行</a:t>
            </a:r>
          </a:p>
        </p:txBody>
      </p:sp>
      <p:sp>
        <p:nvSpPr>
          <p:cNvPr id="8" name="テキスト ボックス 7">
            <a:extLst>
              <a:ext uri="{FF2B5EF4-FFF2-40B4-BE49-F238E27FC236}">
                <a16:creationId xmlns:a16="http://schemas.microsoft.com/office/drawing/2014/main" id="{85E3DAAA-1644-4848-920E-0291201E7081}"/>
              </a:ext>
            </a:extLst>
          </p:cNvPr>
          <p:cNvSpPr txBox="1"/>
          <p:nvPr/>
        </p:nvSpPr>
        <p:spPr>
          <a:xfrm>
            <a:off x="3226028" y="3915053"/>
            <a:ext cx="2609468"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大好きなハワイで</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ハネムーン旅行したい</a:t>
            </a:r>
            <a:endParaRPr lang="en-US" altLang="ja-JP" sz="1400" b="1"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00FCEA05-6EB3-410D-A690-C559C9D2B46D}"/>
              </a:ext>
            </a:extLst>
          </p:cNvPr>
          <p:cNvSpPr txBox="1"/>
          <p:nvPr/>
        </p:nvSpPr>
        <p:spPr>
          <a:xfrm>
            <a:off x="6204292" y="3915053"/>
            <a:ext cx="2544172" cy="523220"/>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一生に</a:t>
            </a:r>
            <a:r>
              <a:rPr lang="en-US" altLang="ja-JP" sz="1400" b="1" dirty="0">
                <a:latin typeface="Meiryo UI" panose="020B0604030504040204" pitchFamily="50" charset="-128"/>
                <a:ea typeface="Meiryo UI" panose="020B0604030504040204" pitchFamily="50" charset="-128"/>
              </a:rPr>
              <a:t>1</a:t>
            </a:r>
            <a:r>
              <a:rPr lang="ja-JP" altLang="en-US" sz="1400" b="1" dirty="0">
                <a:latin typeface="Meiryo UI" panose="020B0604030504040204" pitchFamily="50" charset="-128"/>
                <a:ea typeface="Meiryo UI" panose="020B0604030504040204" pitchFamily="50" charset="-128"/>
              </a:rPr>
              <a:t>回の思い出を</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作らないと・・・</a:t>
            </a:r>
          </a:p>
        </p:txBody>
      </p:sp>
      <p:sp>
        <p:nvSpPr>
          <p:cNvPr id="18" name="四角形: 角を丸くする 17">
            <a:extLst>
              <a:ext uri="{FF2B5EF4-FFF2-40B4-BE49-F238E27FC236}">
                <a16:creationId xmlns:a16="http://schemas.microsoft.com/office/drawing/2014/main" id="{984E3837-4593-4460-AD44-A0A025E633F7}"/>
              </a:ext>
            </a:extLst>
          </p:cNvPr>
          <p:cNvSpPr/>
          <p:nvPr/>
        </p:nvSpPr>
        <p:spPr>
          <a:xfrm>
            <a:off x="464060" y="5371182"/>
            <a:ext cx="2304256" cy="717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私達もわかる</a:t>
            </a:r>
            <a:endParaRPr lang="en-US" altLang="ja-JP" b="1" dirty="0">
              <a:solidFill>
                <a:schemeClr val="tx1"/>
              </a:solidFill>
            </a:endParaRPr>
          </a:p>
          <a:p>
            <a:pPr algn="ctr"/>
            <a:r>
              <a:rPr lang="ja-JP" altLang="en-US" b="1" dirty="0">
                <a:solidFill>
                  <a:schemeClr val="tx1"/>
                </a:solidFill>
              </a:rPr>
              <a:t>お客様の行動</a:t>
            </a:r>
            <a:endParaRPr kumimoji="1" lang="en-US" altLang="ja-JP" b="1" dirty="0">
              <a:solidFill>
                <a:schemeClr val="tx1"/>
              </a:solidFill>
            </a:endParaRPr>
          </a:p>
        </p:txBody>
      </p:sp>
      <p:sp>
        <p:nvSpPr>
          <p:cNvPr id="21" name="四角形: 角を丸くする 20">
            <a:extLst>
              <a:ext uri="{FF2B5EF4-FFF2-40B4-BE49-F238E27FC236}">
                <a16:creationId xmlns:a16="http://schemas.microsoft.com/office/drawing/2014/main" id="{33D8AB13-B81E-4CD1-A037-20588C86935E}"/>
              </a:ext>
            </a:extLst>
          </p:cNvPr>
          <p:cNvSpPr/>
          <p:nvPr/>
        </p:nvSpPr>
        <p:spPr>
          <a:xfrm>
            <a:off x="3378634" y="5399815"/>
            <a:ext cx="2304256" cy="717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お客様の旅行の</a:t>
            </a:r>
            <a:endParaRPr kumimoji="1" lang="en-US" altLang="ja-JP" b="1" dirty="0">
              <a:solidFill>
                <a:schemeClr val="tx1"/>
              </a:solidFill>
            </a:endParaRPr>
          </a:p>
          <a:p>
            <a:pPr algn="ctr"/>
            <a:r>
              <a:rPr kumimoji="1" lang="ja-JP" altLang="en-US" sz="2000" b="1" dirty="0">
                <a:solidFill>
                  <a:srgbClr val="FF0000"/>
                </a:solidFill>
              </a:rPr>
              <a:t>目的</a:t>
            </a:r>
            <a:endParaRPr kumimoji="1" lang="en-US" altLang="ja-JP" sz="2000" b="1" dirty="0">
              <a:solidFill>
                <a:srgbClr val="FF0000"/>
              </a:solidFill>
            </a:endParaRPr>
          </a:p>
        </p:txBody>
      </p:sp>
      <p:sp>
        <p:nvSpPr>
          <p:cNvPr id="23" name="四角形: 角を丸くする 22">
            <a:extLst>
              <a:ext uri="{FF2B5EF4-FFF2-40B4-BE49-F238E27FC236}">
                <a16:creationId xmlns:a16="http://schemas.microsoft.com/office/drawing/2014/main" id="{C347F047-5275-45C9-A723-3A1D00EE1FD4}"/>
              </a:ext>
            </a:extLst>
          </p:cNvPr>
          <p:cNvSpPr/>
          <p:nvPr/>
        </p:nvSpPr>
        <p:spPr>
          <a:xfrm>
            <a:off x="6324250" y="5399815"/>
            <a:ext cx="2304256" cy="717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お客様の旅行の</a:t>
            </a:r>
            <a:endParaRPr kumimoji="1" lang="en-US" altLang="ja-JP" b="1" dirty="0">
              <a:solidFill>
                <a:schemeClr val="tx1"/>
              </a:solidFill>
            </a:endParaRPr>
          </a:p>
          <a:p>
            <a:pPr algn="ctr"/>
            <a:r>
              <a:rPr lang="ja-JP" altLang="en-US" sz="2000" b="1" dirty="0">
                <a:solidFill>
                  <a:srgbClr val="FF0000"/>
                </a:solidFill>
              </a:rPr>
              <a:t>動機</a:t>
            </a:r>
            <a:endParaRPr kumimoji="1" lang="en-US" altLang="ja-JP" sz="2000" b="1" dirty="0">
              <a:solidFill>
                <a:srgbClr val="FF0000"/>
              </a:solidFill>
            </a:endParaRPr>
          </a:p>
        </p:txBody>
      </p:sp>
      <p:sp>
        <p:nvSpPr>
          <p:cNvPr id="25" name="二等辺三角形 24">
            <a:extLst>
              <a:ext uri="{FF2B5EF4-FFF2-40B4-BE49-F238E27FC236}">
                <a16:creationId xmlns:a16="http://schemas.microsoft.com/office/drawing/2014/main" id="{6C27BC99-86E0-4ECC-B57B-8FCD03485370}"/>
              </a:ext>
            </a:extLst>
          </p:cNvPr>
          <p:cNvSpPr/>
          <p:nvPr/>
        </p:nvSpPr>
        <p:spPr>
          <a:xfrm rot="5400000">
            <a:off x="2740815" y="5574934"/>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二等辺三角形 26">
            <a:extLst>
              <a:ext uri="{FF2B5EF4-FFF2-40B4-BE49-F238E27FC236}">
                <a16:creationId xmlns:a16="http://schemas.microsoft.com/office/drawing/2014/main" id="{1225378F-FD05-4F50-AD58-595ADBEE2317}"/>
              </a:ext>
            </a:extLst>
          </p:cNvPr>
          <p:cNvSpPr/>
          <p:nvPr/>
        </p:nvSpPr>
        <p:spPr>
          <a:xfrm rot="5400000">
            <a:off x="5670910" y="5572837"/>
            <a:ext cx="615552" cy="344526"/>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矢印: 上 1">
            <a:extLst>
              <a:ext uri="{FF2B5EF4-FFF2-40B4-BE49-F238E27FC236}">
                <a16:creationId xmlns:a16="http://schemas.microsoft.com/office/drawing/2014/main" id="{7299A32C-F624-4969-A38D-95EBFBF8239E}"/>
              </a:ext>
            </a:extLst>
          </p:cNvPr>
          <p:cNvSpPr/>
          <p:nvPr/>
        </p:nvSpPr>
        <p:spPr>
          <a:xfrm>
            <a:off x="1331640" y="4422310"/>
            <a:ext cx="576064" cy="862935"/>
          </a:xfrm>
          <a:prstGeom prst="up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スライド番号プレースホルダー 4">
            <a:extLst>
              <a:ext uri="{FF2B5EF4-FFF2-40B4-BE49-F238E27FC236}">
                <a16:creationId xmlns:a16="http://schemas.microsoft.com/office/drawing/2014/main" id="{7590510A-6F34-4B52-A99F-4F42DA19F79A}"/>
              </a:ext>
            </a:extLst>
          </p:cNvPr>
          <p:cNvSpPr>
            <a:spLocks noGrp="1"/>
          </p:cNvSpPr>
          <p:nvPr>
            <p:ph type="sldNum" sz="quarter" idx="12"/>
          </p:nvPr>
        </p:nvSpPr>
        <p:spPr/>
        <p:txBody>
          <a:bodyPr/>
          <a:lstStyle/>
          <a:p>
            <a:pPr>
              <a:defRPr/>
            </a:pPr>
            <a:fld id="{22179739-F4A8-44EB-8B8E-F3F060272835}" type="slidenum">
              <a:rPr lang="ja-JP" altLang="en-US" smtClean="0"/>
              <a:pPr>
                <a:defRPr/>
              </a:pPr>
              <a:t>23</a:t>
            </a:fld>
            <a:endParaRPr lang="ja-JP" altLang="en-US"/>
          </a:p>
        </p:txBody>
      </p:sp>
    </p:spTree>
    <p:extLst>
      <p:ext uri="{BB962C8B-B14F-4D97-AF65-F5344CB8AC3E}">
        <p14:creationId xmlns:p14="http://schemas.microsoft.com/office/powerpoint/2010/main" val="1640862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3" name="四角形: 角を丸くする 2">
            <a:extLst>
              <a:ext uri="{FF2B5EF4-FFF2-40B4-BE49-F238E27FC236}">
                <a16:creationId xmlns:a16="http://schemas.microsoft.com/office/drawing/2014/main" id="{8175888C-6425-4655-A4DA-E0E022A42136}"/>
              </a:ext>
            </a:extLst>
          </p:cNvPr>
          <p:cNvSpPr/>
          <p:nvPr/>
        </p:nvSpPr>
        <p:spPr>
          <a:xfrm>
            <a:off x="1259632" y="1988839"/>
            <a:ext cx="2304256" cy="71774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a:t>ニーズ</a:t>
            </a:r>
          </a:p>
        </p:txBody>
      </p:sp>
      <p:sp>
        <p:nvSpPr>
          <p:cNvPr id="4" name="四角形: 角を丸くする 3">
            <a:extLst>
              <a:ext uri="{FF2B5EF4-FFF2-40B4-BE49-F238E27FC236}">
                <a16:creationId xmlns:a16="http://schemas.microsoft.com/office/drawing/2014/main" id="{BE1AF916-3A2A-45A3-A977-BA11DF8815A4}"/>
              </a:ext>
            </a:extLst>
          </p:cNvPr>
          <p:cNvSpPr/>
          <p:nvPr/>
        </p:nvSpPr>
        <p:spPr>
          <a:xfrm>
            <a:off x="5580112" y="1988840"/>
            <a:ext cx="2304256" cy="7177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a:latin typeface="+mn-ea"/>
              </a:rPr>
              <a:t>ウォンツ</a:t>
            </a:r>
            <a:endParaRPr kumimoji="1" lang="ja-JP" altLang="en-US" sz="3600" b="1" dirty="0">
              <a:latin typeface="+mn-ea"/>
            </a:endParaRPr>
          </a:p>
        </p:txBody>
      </p:sp>
      <p:sp>
        <p:nvSpPr>
          <p:cNvPr id="2" name="二等辺三角形 1">
            <a:extLst>
              <a:ext uri="{FF2B5EF4-FFF2-40B4-BE49-F238E27FC236}">
                <a16:creationId xmlns:a16="http://schemas.microsoft.com/office/drawing/2014/main" id="{176F58F2-3B07-4895-A6E3-714369119E99}"/>
              </a:ext>
            </a:extLst>
          </p:cNvPr>
          <p:cNvSpPr/>
          <p:nvPr/>
        </p:nvSpPr>
        <p:spPr>
          <a:xfrm rot="10800000">
            <a:off x="1262147" y="3284984"/>
            <a:ext cx="2304256" cy="1008112"/>
          </a:xfrm>
          <a:prstGeom prst="triangle">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 name="二等辺三角形 19">
            <a:extLst>
              <a:ext uri="{FF2B5EF4-FFF2-40B4-BE49-F238E27FC236}">
                <a16:creationId xmlns:a16="http://schemas.microsoft.com/office/drawing/2014/main" id="{C99BDE2F-239D-4DC3-B5D0-084EB8FCBC44}"/>
              </a:ext>
            </a:extLst>
          </p:cNvPr>
          <p:cNvSpPr/>
          <p:nvPr/>
        </p:nvSpPr>
        <p:spPr>
          <a:xfrm rot="10800000">
            <a:off x="5580112" y="3284984"/>
            <a:ext cx="2304256" cy="1008112"/>
          </a:xfrm>
          <a:prstGeom prst="triangle">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C85D1F6F-A999-4769-B913-F45EC4A32CF1}"/>
              </a:ext>
            </a:extLst>
          </p:cNvPr>
          <p:cNvSpPr txBox="1"/>
          <p:nvPr/>
        </p:nvSpPr>
        <p:spPr>
          <a:xfrm>
            <a:off x="1151620" y="4716483"/>
            <a:ext cx="2520280" cy="769441"/>
          </a:xfrm>
          <a:prstGeom prst="rect">
            <a:avLst/>
          </a:prstGeom>
          <a:noFill/>
        </p:spPr>
        <p:txBody>
          <a:bodyPr wrap="square">
            <a:spAutoFit/>
          </a:bodyPr>
          <a:lstStyle/>
          <a:p>
            <a:r>
              <a:rPr lang="ja-JP" altLang="en-US" sz="4400" b="1" dirty="0">
                <a:latin typeface="Meiryo UI" panose="020B0604030504040204" pitchFamily="50" charset="-128"/>
                <a:ea typeface="Meiryo UI" panose="020B0604030504040204" pitchFamily="50" charset="-128"/>
              </a:rPr>
              <a:t>旅行動機</a:t>
            </a:r>
          </a:p>
        </p:txBody>
      </p:sp>
      <p:sp>
        <p:nvSpPr>
          <p:cNvPr id="24" name="テキスト ボックス 23">
            <a:extLst>
              <a:ext uri="{FF2B5EF4-FFF2-40B4-BE49-F238E27FC236}">
                <a16:creationId xmlns:a16="http://schemas.microsoft.com/office/drawing/2014/main" id="{E2FB95C2-7D9A-4346-9D64-E47D6FC5CA43}"/>
              </a:ext>
            </a:extLst>
          </p:cNvPr>
          <p:cNvSpPr txBox="1"/>
          <p:nvPr/>
        </p:nvSpPr>
        <p:spPr>
          <a:xfrm>
            <a:off x="5472102" y="4716483"/>
            <a:ext cx="2520280" cy="769441"/>
          </a:xfrm>
          <a:prstGeom prst="rect">
            <a:avLst/>
          </a:prstGeom>
          <a:noFill/>
        </p:spPr>
        <p:txBody>
          <a:bodyPr wrap="square">
            <a:spAutoFit/>
          </a:bodyPr>
          <a:lstStyle/>
          <a:p>
            <a:r>
              <a:rPr lang="ja-JP" altLang="en-US" sz="4400" b="1" dirty="0">
                <a:latin typeface="Meiryo UI" panose="020B0604030504040204" pitchFamily="50" charset="-128"/>
                <a:ea typeface="Meiryo UI" panose="020B0604030504040204" pitchFamily="50" charset="-128"/>
              </a:rPr>
              <a:t>旅行目的</a:t>
            </a:r>
          </a:p>
        </p:txBody>
      </p:sp>
      <p:sp>
        <p:nvSpPr>
          <p:cNvPr id="5" name="スライド番号プレースホルダー 4">
            <a:extLst>
              <a:ext uri="{FF2B5EF4-FFF2-40B4-BE49-F238E27FC236}">
                <a16:creationId xmlns:a16="http://schemas.microsoft.com/office/drawing/2014/main" id="{D1AD12FB-E873-4984-AFDC-9E615F3C5EDA}"/>
              </a:ext>
            </a:extLst>
          </p:cNvPr>
          <p:cNvSpPr>
            <a:spLocks noGrp="1"/>
          </p:cNvSpPr>
          <p:nvPr>
            <p:ph type="sldNum" sz="quarter" idx="12"/>
          </p:nvPr>
        </p:nvSpPr>
        <p:spPr/>
        <p:txBody>
          <a:bodyPr/>
          <a:lstStyle/>
          <a:p>
            <a:pPr>
              <a:defRPr/>
            </a:pPr>
            <a:fld id="{22179739-F4A8-44EB-8B8E-F3F060272835}" type="slidenum">
              <a:rPr lang="ja-JP" altLang="en-US" smtClean="0"/>
              <a:pPr>
                <a:defRPr/>
              </a:pPr>
              <a:t>24</a:t>
            </a:fld>
            <a:endParaRPr lang="ja-JP" altLang="en-US"/>
          </a:p>
        </p:txBody>
      </p:sp>
    </p:spTree>
    <p:extLst>
      <p:ext uri="{BB962C8B-B14F-4D97-AF65-F5344CB8AC3E}">
        <p14:creationId xmlns:p14="http://schemas.microsoft.com/office/powerpoint/2010/main" val="34226509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ニーズとウォンツ</a:t>
            </a:r>
          </a:p>
        </p:txBody>
      </p:sp>
      <p:sp>
        <p:nvSpPr>
          <p:cNvPr id="15" name="Rectangle 7">
            <a:extLst>
              <a:ext uri="{FF2B5EF4-FFF2-40B4-BE49-F238E27FC236}">
                <a16:creationId xmlns:a16="http://schemas.microsoft.com/office/drawing/2014/main" id="{3FC65C19-F0D6-46F9-A7F4-633CF8FD8574}"/>
              </a:ext>
            </a:extLst>
          </p:cNvPr>
          <p:cNvSpPr>
            <a:spLocks noChangeArrowheads="1"/>
          </p:cNvSpPr>
          <p:nvPr/>
        </p:nvSpPr>
        <p:spPr bwMode="auto">
          <a:xfrm>
            <a:off x="179511" y="1340767"/>
            <a:ext cx="8928992" cy="67714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顧客のニーズ、ウォンツは「心理的なもの」で目に見えません。</a:t>
            </a:r>
            <a:endParaRPr lang="en-US" altLang="ja-JP" sz="2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200" dirty="0">
                <a:latin typeface="HGP創英角ｺﾞｼｯｸUB" panose="020B0900000000000000" pitchFamily="50" charset="-128"/>
                <a:ea typeface="HGP創英角ｺﾞｼｯｸUB" panose="020B0900000000000000" pitchFamily="50" charset="-128"/>
              </a:rPr>
              <a:t>それでは、どのように確認すべきでしょうか？</a:t>
            </a:r>
            <a:endParaRPr lang="en-US" altLang="ja-JP" sz="2200" dirty="0">
              <a:latin typeface="HGP創英角ｺﾞｼｯｸUB" panose="020B0900000000000000" pitchFamily="50" charset="-128"/>
              <a:ea typeface="HGP創英角ｺﾞｼｯｸUB" panose="020B0900000000000000" pitchFamily="50" charset="-128"/>
            </a:endParaRPr>
          </a:p>
        </p:txBody>
      </p:sp>
      <p:sp>
        <p:nvSpPr>
          <p:cNvPr id="2" name="四角形: 角を丸くする 1">
            <a:extLst>
              <a:ext uri="{FF2B5EF4-FFF2-40B4-BE49-F238E27FC236}">
                <a16:creationId xmlns:a16="http://schemas.microsoft.com/office/drawing/2014/main" id="{43CC15D8-E906-4A51-80E3-316657394751}"/>
              </a:ext>
            </a:extLst>
          </p:cNvPr>
          <p:cNvSpPr/>
          <p:nvPr/>
        </p:nvSpPr>
        <p:spPr>
          <a:xfrm>
            <a:off x="251520" y="2336403"/>
            <a:ext cx="4684004" cy="37251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2000" b="1" dirty="0"/>
              <a:t>１．既にあるデータを確認する</a:t>
            </a:r>
          </a:p>
        </p:txBody>
      </p:sp>
      <p:sp>
        <p:nvSpPr>
          <p:cNvPr id="5" name="四角形: 角を丸くする 4">
            <a:extLst>
              <a:ext uri="{FF2B5EF4-FFF2-40B4-BE49-F238E27FC236}">
                <a16:creationId xmlns:a16="http://schemas.microsoft.com/office/drawing/2014/main" id="{4B3231B5-7997-4106-902D-99EDB322B4D2}"/>
              </a:ext>
            </a:extLst>
          </p:cNvPr>
          <p:cNvSpPr/>
          <p:nvPr/>
        </p:nvSpPr>
        <p:spPr>
          <a:xfrm>
            <a:off x="224989" y="4567897"/>
            <a:ext cx="4684004" cy="3171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2000" b="1" dirty="0"/>
              <a:t>２</a:t>
            </a:r>
            <a:r>
              <a:rPr kumimoji="1" lang="ja-JP" altLang="en-US" sz="2000" b="1" dirty="0"/>
              <a:t>．直接お客様に聞いてみる</a:t>
            </a:r>
          </a:p>
        </p:txBody>
      </p:sp>
      <p:sp>
        <p:nvSpPr>
          <p:cNvPr id="7" name="Rectangle 7">
            <a:extLst>
              <a:ext uri="{FF2B5EF4-FFF2-40B4-BE49-F238E27FC236}">
                <a16:creationId xmlns:a16="http://schemas.microsoft.com/office/drawing/2014/main" id="{B8AAD3DD-EF22-4EF6-A5A5-0F5E9A97DA62}"/>
              </a:ext>
            </a:extLst>
          </p:cNvPr>
          <p:cNvSpPr>
            <a:spLocks noChangeArrowheads="1"/>
          </p:cNvSpPr>
          <p:nvPr/>
        </p:nvSpPr>
        <p:spPr bwMode="auto">
          <a:xfrm>
            <a:off x="179511" y="2789894"/>
            <a:ext cx="8928992" cy="169702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顧客ニーズ</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旅行動機に関する各種オープンデータ調査を確認</a:t>
            </a:r>
            <a:endParaRPr lang="en-US" altLang="ja-JP"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顧客ウォンツ</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旅行目的に関する各種オープンデータ調査を確認</a:t>
            </a:r>
            <a:endParaRPr lang="en-US" altLang="ja-JP" dirty="0">
              <a:latin typeface="HGP創英角ｺﾞｼｯｸUB" panose="020B0900000000000000" pitchFamily="50" charset="-128"/>
              <a:ea typeface="HGP創英角ｺﾞｼｯｸUB" panose="020B0900000000000000" pitchFamily="50" charset="-128"/>
            </a:endParaRPr>
          </a:p>
        </p:txBody>
      </p:sp>
      <p:sp>
        <p:nvSpPr>
          <p:cNvPr id="8" name="Rectangle 7">
            <a:extLst>
              <a:ext uri="{FF2B5EF4-FFF2-40B4-BE49-F238E27FC236}">
                <a16:creationId xmlns:a16="http://schemas.microsoft.com/office/drawing/2014/main" id="{94C67E3F-D0D6-4042-ACD3-430FA3CB117A}"/>
              </a:ext>
            </a:extLst>
          </p:cNvPr>
          <p:cNvSpPr>
            <a:spLocks noChangeArrowheads="1"/>
          </p:cNvSpPr>
          <p:nvPr/>
        </p:nvSpPr>
        <p:spPr bwMode="auto">
          <a:xfrm>
            <a:off x="215008" y="4965971"/>
            <a:ext cx="8928992" cy="169702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顧客ニーズ</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今回旅行に行こうと思ったきっかけは何かをインタビューやアンケート調査などで確認</a:t>
            </a:r>
            <a:endParaRPr lang="en-US" altLang="ja-JP"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en-US" altLang="ja-JP" sz="2200" dirty="0">
                <a:latin typeface="HGP創英角ｺﾞｼｯｸUB" panose="020B0900000000000000" pitchFamily="50" charset="-128"/>
                <a:ea typeface="HGP創英角ｺﾞｼｯｸUB" panose="020B0900000000000000" pitchFamily="50" charset="-128"/>
              </a:rPr>
              <a:t>【</a:t>
            </a:r>
            <a:r>
              <a:rPr lang="ja-JP" altLang="en-US" sz="2200" dirty="0">
                <a:latin typeface="HGP創英角ｺﾞｼｯｸUB" panose="020B0900000000000000" pitchFamily="50" charset="-128"/>
                <a:ea typeface="HGP創英角ｺﾞｼｯｸUB" panose="020B0900000000000000" pitchFamily="50" charset="-128"/>
              </a:rPr>
              <a:t>顧客ウォンツ</a:t>
            </a:r>
            <a:r>
              <a:rPr lang="en-US" altLang="ja-JP" sz="2200" dirty="0">
                <a:latin typeface="HGP創英角ｺﾞｼｯｸUB" panose="020B0900000000000000" pitchFamily="50" charset="-128"/>
                <a:ea typeface="HGP創英角ｺﾞｼｯｸUB" panose="020B0900000000000000" pitchFamily="50" charset="-128"/>
              </a:rPr>
              <a:t>】</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今回の旅の目的、やりたいことをインタビューやアンケート調査で確認</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5D00DD5B-8D48-4BC4-A65A-5BF5C97EA3D9}"/>
              </a:ext>
            </a:extLst>
          </p:cNvPr>
          <p:cNvSpPr>
            <a:spLocks noGrp="1"/>
          </p:cNvSpPr>
          <p:nvPr>
            <p:ph type="sldNum" sz="quarter" idx="12"/>
          </p:nvPr>
        </p:nvSpPr>
        <p:spPr/>
        <p:txBody>
          <a:bodyPr/>
          <a:lstStyle/>
          <a:p>
            <a:pPr>
              <a:defRPr/>
            </a:pPr>
            <a:fld id="{22179739-F4A8-44EB-8B8E-F3F060272835}" type="slidenum">
              <a:rPr lang="ja-JP" altLang="en-US" smtClean="0"/>
              <a:pPr>
                <a:defRPr/>
              </a:pPr>
              <a:t>25</a:t>
            </a:fld>
            <a:endParaRPr lang="ja-JP" altLang="en-US"/>
          </a:p>
        </p:txBody>
      </p:sp>
    </p:spTree>
    <p:extLst>
      <p:ext uri="{BB962C8B-B14F-4D97-AF65-F5344CB8AC3E}">
        <p14:creationId xmlns:p14="http://schemas.microsoft.com/office/powerpoint/2010/main" val="3499315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ニーズの確認</a:t>
            </a:r>
          </a:p>
        </p:txBody>
      </p:sp>
      <p:pic>
        <p:nvPicPr>
          <p:cNvPr id="3" name="図 2">
            <a:extLst>
              <a:ext uri="{FF2B5EF4-FFF2-40B4-BE49-F238E27FC236}">
                <a16:creationId xmlns:a16="http://schemas.microsoft.com/office/drawing/2014/main" id="{9F60CC17-D3A1-4622-8B73-24A299752731}"/>
              </a:ext>
            </a:extLst>
          </p:cNvPr>
          <p:cNvPicPr>
            <a:picLocks noChangeAspect="1"/>
          </p:cNvPicPr>
          <p:nvPr/>
        </p:nvPicPr>
        <p:blipFill>
          <a:blip r:embed="rId3"/>
          <a:stretch>
            <a:fillRect/>
          </a:stretch>
        </p:blipFill>
        <p:spPr>
          <a:xfrm>
            <a:off x="179511" y="1268760"/>
            <a:ext cx="6912770" cy="5589240"/>
          </a:xfrm>
          <a:prstGeom prst="rect">
            <a:avLst/>
          </a:prstGeom>
        </p:spPr>
      </p:pic>
      <p:sp>
        <p:nvSpPr>
          <p:cNvPr id="5" name="テキスト ボックス 4">
            <a:extLst>
              <a:ext uri="{FF2B5EF4-FFF2-40B4-BE49-F238E27FC236}">
                <a16:creationId xmlns:a16="http://schemas.microsoft.com/office/drawing/2014/main" id="{47A080DB-1667-4F31-97D1-1BB89C372717}"/>
              </a:ext>
            </a:extLst>
          </p:cNvPr>
          <p:cNvSpPr txBox="1"/>
          <p:nvPr/>
        </p:nvSpPr>
        <p:spPr>
          <a:xfrm>
            <a:off x="6732240" y="6559034"/>
            <a:ext cx="1515167" cy="184666"/>
          </a:xfrm>
          <a:prstGeom prst="rect">
            <a:avLst/>
          </a:prstGeom>
          <a:noFill/>
        </p:spPr>
        <p:txBody>
          <a:bodyPr wrap="square" rtlCol="0">
            <a:spAutoFit/>
          </a:bodyPr>
          <a:lstStyle/>
          <a:p>
            <a:pPr algn="r"/>
            <a:r>
              <a:rPr kumimoji="1" lang="ja-JP" altLang="en-US" sz="600" dirty="0"/>
              <a:t>出典：</a:t>
            </a:r>
            <a:r>
              <a:rPr lang="ja-JP" altLang="en-US" sz="600" dirty="0"/>
              <a:t>日本交通公社「旅行年報</a:t>
            </a:r>
            <a:r>
              <a:rPr lang="en-US" altLang="ja-JP" sz="600" dirty="0"/>
              <a:t>2019</a:t>
            </a:r>
            <a:r>
              <a:rPr lang="ja-JP" altLang="en-US" sz="600" dirty="0"/>
              <a:t>」</a:t>
            </a:r>
            <a:endParaRPr kumimoji="1" lang="ja-JP" altLang="en-US" sz="600" dirty="0"/>
          </a:p>
        </p:txBody>
      </p:sp>
      <p:sp>
        <p:nvSpPr>
          <p:cNvPr id="2" name="スライド番号プレースホルダー 1">
            <a:extLst>
              <a:ext uri="{FF2B5EF4-FFF2-40B4-BE49-F238E27FC236}">
                <a16:creationId xmlns:a16="http://schemas.microsoft.com/office/drawing/2014/main" id="{00577369-FBBA-4D28-AD0F-438E9A8BAD86}"/>
              </a:ext>
            </a:extLst>
          </p:cNvPr>
          <p:cNvSpPr>
            <a:spLocks noGrp="1"/>
          </p:cNvSpPr>
          <p:nvPr>
            <p:ph type="sldNum" sz="quarter" idx="12"/>
          </p:nvPr>
        </p:nvSpPr>
        <p:spPr/>
        <p:txBody>
          <a:bodyPr/>
          <a:lstStyle/>
          <a:p>
            <a:pPr>
              <a:defRPr/>
            </a:pPr>
            <a:fld id="{22179739-F4A8-44EB-8B8E-F3F060272835}" type="slidenum">
              <a:rPr lang="ja-JP" altLang="en-US" smtClean="0"/>
              <a:pPr>
                <a:defRPr/>
              </a:pPr>
              <a:t>26</a:t>
            </a:fld>
            <a:endParaRPr lang="ja-JP" altLang="en-US"/>
          </a:p>
        </p:txBody>
      </p:sp>
    </p:spTree>
    <p:extLst>
      <p:ext uri="{BB962C8B-B14F-4D97-AF65-F5344CB8AC3E}">
        <p14:creationId xmlns:p14="http://schemas.microsoft.com/office/powerpoint/2010/main" val="8986998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670A336C-88DF-4010-949D-E4509CAF718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ウォンツの確認</a:t>
            </a:r>
          </a:p>
        </p:txBody>
      </p:sp>
      <p:pic>
        <p:nvPicPr>
          <p:cNvPr id="2" name="図 1">
            <a:extLst>
              <a:ext uri="{FF2B5EF4-FFF2-40B4-BE49-F238E27FC236}">
                <a16:creationId xmlns:a16="http://schemas.microsoft.com/office/drawing/2014/main" id="{742A314A-D5CC-429A-A320-15B7BA5EE7A4}"/>
              </a:ext>
            </a:extLst>
          </p:cNvPr>
          <p:cNvPicPr>
            <a:picLocks noChangeAspect="1"/>
          </p:cNvPicPr>
          <p:nvPr/>
        </p:nvPicPr>
        <p:blipFill>
          <a:blip r:embed="rId3"/>
          <a:stretch>
            <a:fillRect/>
          </a:stretch>
        </p:blipFill>
        <p:spPr>
          <a:xfrm>
            <a:off x="34925" y="1268760"/>
            <a:ext cx="6841331" cy="5556786"/>
          </a:xfrm>
          <a:prstGeom prst="rect">
            <a:avLst/>
          </a:prstGeom>
        </p:spPr>
      </p:pic>
      <p:sp>
        <p:nvSpPr>
          <p:cNvPr id="3" name="テキスト ボックス 2">
            <a:extLst>
              <a:ext uri="{FF2B5EF4-FFF2-40B4-BE49-F238E27FC236}">
                <a16:creationId xmlns:a16="http://schemas.microsoft.com/office/drawing/2014/main" id="{949C0A88-B7B0-449A-8461-6EA0D7FAD5CA}"/>
              </a:ext>
            </a:extLst>
          </p:cNvPr>
          <p:cNvSpPr txBox="1"/>
          <p:nvPr/>
        </p:nvSpPr>
        <p:spPr>
          <a:xfrm>
            <a:off x="6444208" y="6559034"/>
            <a:ext cx="1515167" cy="184666"/>
          </a:xfrm>
          <a:prstGeom prst="rect">
            <a:avLst/>
          </a:prstGeom>
          <a:noFill/>
        </p:spPr>
        <p:txBody>
          <a:bodyPr wrap="square" rtlCol="0">
            <a:spAutoFit/>
          </a:bodyPr>
          <a:lstStyle/>
          <a:p>
            <a:pPr algn="r"/>
            <a:r>
              <a:rPr kumimoji="1" lang="ja-JP" altLang="en-US" sz="600" dirty="0"/>
              <a:t>出典：</a:t>
            </a:r>
            <a:r>
              <a:rPr kumimoji="1" lang="en-US" altLang="ja-JP" sz="600" dirty="0"/>
              <a:t>JNTO</a:t>
            </a:r>
            <a:r>
              <a:rPr kumimoji="1" lang="ja-JP" altLang="en-US" sz="600" dirty="0"/>
              <a:t>　</a:t>
            </a:r>
            <a:r>
              <a:rPr lang="ja-JP" altLang="en-US" sz="600" dirty="0"/>
              <a:t>「訪日</a:t>
            </a:r>
            <a:r>
              <a:rPr lang="en-US" altLang="ja-JP" sz="600" dirty="0" err="1"/>
              <a:t>detabook</a:t>
            </a:r>
            <a:r>
              <a:rPr lang="en-US" altLang="ja-JP" sz="600" dirty="0"/>
              <a:t> </a:t>
            </a:r>
            <a:r>
              <a:rPr lang="ja-JP" altLang="en-US" sz="600" dirty="0"/>
              <a:t>タイ」</a:t>
            </a:r>
            <a:endParaRPr kumimoji="1" lang="ja-JP" altLang="en-US" sz="600" dirty="0"/>
          </a:p>
        </p:txBody>
      </p:sp>
      <p:sp>
        <p:nvSpPr>
          <p:cNvPr id="4" name="スライド番号プレースホルダー 3">
            <a:extLst>
              <a:ext uri="{FF2B5EF4-FFF2-40B4-BE49-F238E27FC236}">
                <a16:creationId xmlns:a16="http://schemas.microsoft.com/office/drawing/2014/main" id="{5F708B2C-4714-4264-B1D4-4E79320616B4}"/>
              </a:ext>
            </a:extLst>
          </p:cNvPr>
          <p:cNvSpPr>
            <a:spLocks noGrp="1"/>
          </p:cNvSpPr>
          <p:nvPr>
            <p:ph type="sldNum" sz="quarter" idx="12"/>
          </p:nvPr>
        </p:nvSpPr>
        <p:spPr/>
        <p:txBody>
          <a:bodyPr/>
          <a:lstStyle/>
          <a:p>
            <a:pPr>
              <a:defRPr/>
            </a:pPr>
            <a:fld id="{22179739-F4A8-44EB-8B8E-F3F060272835}" type="slidenum">
              <a:rPr lang="ja-JP" altLang="en-US" smtClean="0"/>
              <a:pPr>
                <a:defRPr/>
              </a:pPr>
              <a:t>27</a:t>
            </a:fld>
            <a:endParaRPr lang="ja-JP" altLang="en-US"/>
          </a:p>
        </p:txBody>
      </p:sp>
    </p:spTree>
    <p:extLst>
      <p:ext uri="{BB962C8B-B14F-4D97-AF65-F5344CB8AC3E}">
        <p14:creationId xmlns:p14="http://schemas.microsoft.com/office/powerpoint/2010/main" val="3162309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観光マーケティングの力</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07504" y="1587381"/>
            <a:ext cx="8928019"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観光マーケティングを学ぶと商品を売ろうとしなくても、勝手に売れる仕組みを作ることが可能となります。</a:t>
            </a: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旅行者心理と旅行者行動をマーケティングの観点で分析することで、皆さんが扱う商品・サービスの販売力が大きく向上します。</a:t>
            </a: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是非、このコースで観光マーケティングをしっかりと学びましょう。</a:t>
            </a:r>
            <a:endParaRPr lang="en-US" altLang="ja-JP" sz="32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903E25B3-3C99-414C-AA0F-D7F5DC5D2A6A}"/>
              </a:ext>
            </a:extLst>
          </p:cNvPr>
          <p:cNvSpPr>
            <a:spLocks noGrp="1"/>
          </p:cNvSpPr>
          <p:nvPr>
            <p:ph type="sldNum" sz="quarter" idx="12"/>
          </p:nvPr>
        </p:nvSpPr>
        <p:spPr/>
        <p:txBody>
          <a:bodyPr/>
          <a:lstStyle/>
          <a:p>
            <a:pPr>
              <a:defRPr/>
            </a:pPr>
            <a:fld id="{22179739-F4A8-44EB-8B8E-F3F060272835}" type="slidenum">
              <a:rPr lang="ja-JP" altLang="en-US" smtClean="0"/>
              <a:pPr>
                <a:defRPr/>
              </a:pPr>
              <a:t>28</a:t>
            </a:fld>
            <a:endParaRPr lang="ja-JP" altLang="en-US"/>
          </a:p>
        </p:txBody>
      </p:sp>
    </p:spTree>
    <p:extLst>
      <p:ext uri="{BB962C8B-B14F-4D97-AF65-F5344CB8AC3E}">
        <p14:creationId xmlns:p14="http://schemas.microsoft.com/office/powerpoint/2010/main" val="3362434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5388F41-D2BA-4D3F-8517-9D7B1ED10FCA}"/>
              </a:ext>
            </a:extLst>
          </p:cNvPr>
          <p:cNvSpPr>
            <a:spLocks noGrp="1"/>
          </p:cNvSpPr>
          <p:nvPr>
            <p:ph type="sldNum" sz="quarter" idx="12"/>
          </p:nvPr>
        </p:nvSpPr>
        <p:spPr/>
        <p:txBody>
          <a:bodyPr/>
          <a:lstStyle/>
          <a:p>
            <a:pPr marL="228600" marR="0" lvl="0" indent="-228600" algn="r" defTabSz="914400" rtl="0" eaLnBrk="1" fontAlgn="auto" latinLnBrk="0" hangingPunct="1">
              <a:lnSpc>
                <a:spcPct val="100000"/>
              </a:lnSpc>
              <a:spcBef>
                <a:spcPts val="0"/>
              </a:spcBef>
              <a:spcAft>
                <a:spcPts val="0"/>
              </a:spcAft>
              <a:buClrTx/>
              <a:buSzTx/>
              <a:tabLst/>
              <a:defRPr/>
            </a:pPr>
            <a:fld id="{2CE7D0AE-9E03-46D1-A315-852BA605F826}" type="slidenum">
              <a:rPr kumimoji="1" lang="ja-JP" altLang="en-US" sz="1200" b="0" i="0" u="none" strike="noStrike" kern="1200" cap="none" spc="0" normalizeH="0" baseline="0" noProof="0" smtClean="0">
                <a:ln>
                  <a:noFill/>
                </a:ln>
                <a:solidFill>
                  <a:srgbClr val="000000">
                    <a:tint val="75000"/>
                  </a:srgbClr>
                </a:solidFill>
                <a:effectLst/>
                <a:uLnTx/>
                <a:uFillTx/>
                <a:latin typeface="Meiryo UI"/>
                <a:ea typeface="Meiryo UI"/>
                <a:cs typeface="+mn-cs"/>
              </a:rPr>
              <a:pPr marL="228600" marR="0" lvl="0" indent="-228600" algn="r" defTabSz="914400" rtl="0" eaLnBrk="1" fontAlgn="auto" latinLnBrk="0" hangingPunct="1">
                <a:lnSpc>
                  <a:spcPct val="100000"/>
                </a:lnSpc>
                <a:spcBef>
                  <a:spcPts val="0"/>
                </a:spcBef>
                <a:spcAft>
                  <a:spcPts val="0"/>
                </a:spcAft>
                <a:buClrTx/>
                <a:buSzTx/>
                <a:tabLst/>
                <a:defRPr/>
              </a:pPr>
              <a:t>2</a:t>
            </a:fld>
            <a:endParaRPr kumimoji="1" lang="ja-JP" altLang="en-US" sz="1200" b="0" i="0" u="none" strike="noStrike" kern="1200" cap="none" spc="0" normalizeH="0" baseline="0" noProof="0" dirty="0">
              <a:ln>
                <a:noFill/>
              </a:ln>
              <a:solidFill>
                <a:srgbClr val="000000">
                  <a:tint val="75000"/>
                </a:srgbClr>
              </a:solidFill>
              <a:effectLst/>
              <a:uLnTx/>
              <a:uFillTx/>
              <a:latin typeface="Meiryo UI"/>
              <a:ea typeface="Meiryo UI"/>
              <a:cs typeface="+mn-cs"/>
            </a:endParaRPr>
          </a:p>
        </p:txBody>
      </p:sp>
      <p:cxnSp>
        <p:nvCxnSpPr>
          <p:cNvPr id="6" name="直線コネクタ 5">
            <a:extLst>
              <a:ext uri="{FF2B5EF4-FFF2-40B4-BE49-F238E27FC236}">
                <a16:creationId xmlns:a16="http://schemas.microsoft.com/office/drawing/2014/main" id="{3A3DC020-3345-48F9-A28E-50C654445044}"/>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7F9D7EB9-9D01-490F-9CEA-AFEE6EDA7604}"/>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1B1DA05-E539-4A33-B668-5BD0E7DDC53A}"/>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FE27BFD7-C4F4-4801-868E-7A7DDF5E7FC2}"/>
              </a:ext>
            </a:extLst>
          </p:cNvPr>
          <p:cNvSpPr/>
          <p:nvPr/>
        </p:nvSpPr>
        <p:spPr>
          <a:xfrm>
            <a:off x="0" y="185113"/>
            <a:ext cx="8964165" cy="7920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9" name="正方形/長方形 8">
            <a:extLst>
              <a:ext uri="{FF2B5EF4-FFF2-40B4-BE49-F238E27FC236}">
                <a16:creationId xmlns:a16="http://schemas.microsoft.com/office/drawing/2014/main" id="{06EB54EC-0254-4D32-8A39-6F0BE2E23241}"/>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cs typeface="Meiryo UI" pitchFamily="50" charset="-128"/>
              </a:rPr>
              <a:t>コース概要</a:t>
            </a:r>
            <a:endParaRPr lang="en-US" altLang="ja-JP" sz="3200" b="1" dirty="0">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3713661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29</a:t>
            </a:fld>
            <a:endParaRPr lang="en-US" altLang="ja-JP" dirty="0"/>
          </a:p>
        </p:txBody>
      </p:sp>
      <p:sp>
        <p:nvSpPr>
          <p:cNvPr id="8" name="正方形/長方形 7"/>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cs typeface="Meiryo UI" pitchFamily="50" charset="-128"/>
              </a:rPr>
              <a:t>個人演習</a:t>
            </a:r>
            <a:endParaRPr lang="en-US" altLang="ja-JP" sz="3200" b="1" dirty="0">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37729155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お客様へ目を向ける</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80485" y="1628800"/>
            <a:ext cx="8568952"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皆さんの施設・お店に来店するお客様はどのような方ですか？</a:t>
            </a: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お客様の特徴を思いつくままに書き出してみましょう。</a:t>
            </a:r>
            <a:endParaRPr lang="en-US" altLang="ja-JP" sz="32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5D2EEBC8-A2E9-4E83-820F-36E0ABB98E70}"/>
              </a:ext>
            </a:extLst>
          </p:cNvPr>
          <p:cNvSpPr>
            <a:spLocks noGrp="1"/>
          </p:cNvSpPr>
          <p:nvPr>
            <p:ph type="sldNum" sz="quarter" idx="12"/>
          </p:nvPr>
        </p:nvSpPr>
        <p:spPr/>
        <p:txBody>
          <a:bodyPr/>
          <a:lstStyle/>
          <a:p>
            <a:pPr>
              <a:defRPr/>
            </a:pPr>
            <a:fld id="{22179739-F4A8-44EB-8B8E-F3F060272835}" type="slidenum">
              <a:rPr lang="ja-JP" altLang="en-US" smtClean="0"/>
              <a:pPr>
                <a:defRPr/>
              </a:pPr>
              <a:t>30</a:t>
            </a:fld>
            <a:endParaRPr lang="ja-JP" altLang="en-US"/>
          </a:p>
        </p:txBody>
      </p:sp>
    </p:spTree>
    <p:extLst>
      <p:ext uri="{BB962C8B-B14F-4D97-AF65-F5344CB8AC3E}">
        <p14:creationId xmlns:p14="http://schemas.microsoft.com/office/powerpoint/2010/main" val="428552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graphicFrame>
        <p:nvGraphicFramePr>
          <p:cNvPr id="2" name="表 3">
            <a:extLst>
              <a:ext uri="{FF2B5EF4-FFF2-40B4-BE49-F238E27FC236}">
                <a16:creationId xmlns:a16="http://schemas.microsoft.com/office/drawing/2014/main" id="{71043FEB-5F93-4E20-8DEA-B47ABC496B1D}"/>
              </a:ext>
            </a:extLst>
          </p:cNvPr>
          <p:cNvGraphicFramePr>
            <a:graphicFrameLocks noGrp="1"/>
          </p:cNvGraphicFramePr>
          <p:nvPr>
            <p:extLst>
              <p:ext uri="{D42A27DB-BD31-4B8C-83A1-F6EECF244321}">
                <p14:modId xmlns:p14="http://schemas.microsoft.com/office/powerpoint/2010/main" val="1361724105"/>
              </p:ext>
            </p:extLst>
          </p:nvPr>
        </p:nvGraphicFramePr>
        <p:xfrm>
          <a:off x="287524" y="980728"/>
          <a:ext cx="8568952" cy="5504656"/>
        </p:xfrm>
        <a:graphic>
          <a:graphicData uri="http://schemas.openxmlformats.org/drawingml/2006/table">
            <a:tbl>
              <a:tblPr firstRow="1" bandRow="1">
                <a:tableStyleId>{17292A2E-F333-43FB-9621-5CBBE7FDCDCB}</a:tableStyleId>
              </a:tblPr>
              <a:tblGrid>
                <a:gridCol w="8568952">
                  <a:extLst>
                    <a:ext uri="{9D8B030D-6E8A-4147-A177-3AD203B41FA5}">
                      <a16:colId xmlns:a16="http://schemas.microsoft.com/office/drawing/2014/main" val="3509865492"/>
                    </a:ext>
                  </a:extLst>
                </a:gridCol>
              </a:tblGrid>
              <a:tr h="576064">
                <a:tc>
                  <a:txBody>
                    <a:bodyPr/>
                    <a:lstStyle/>
                    <a:p>
                      <a:r>
                        <a:rPr kumimoji="1" lang="ja-JP" altLang="en-US" dirty="0"/>
                        <a:t>お客様の特徴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9731500"/>
                  </a:ext>
                </a:extLst>
              </a:tr>
              <a:tr h="576064">
                <a:tc>
                  <a:txBody>
                    <a:bodyPr/>
                    <a:lstStyle/>
                    <a:p>
                      <a:r>
                        <a:rPr kumimoji="1" lang="ja-JP" altLang="en-US" dirty="0"/>
                        <a:t>（例）毎年子供の誕生日に家族で来る</a:t>
                      </a:r>
                      <a:endParaRPr kumimoji="1" lang="en-US" altLang="ja-JP"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7140133"/>
                  </a:ext>
                </a:extLst>
              </a:tr>
              <a:tr h="576064">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1451902"/>
                  </a:ext>
                </a:extLst>
              </a:tr>
              <a:tr h="576064">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4639071"/>
                  </a:ext>
                </a:extLst>
              </a:tr>
              <a:tr h="0">
                <a:tc>
                  <a:txBody>
                    <a:bodyPr/>
                    <a:lstStyle/>
                    <a:p>
                      <a:endParaRPr kumimoji="1" lang="en-US" altLang="ja-JP" dirty="0"/>
                    </a:p>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79215408"/>
                  </a:ext>
                </a:extLst>
              </a:tr>
              <a:tr h="250547">
                <a:tc>
                  <a:txBody>
                    <a:bodyPr/>
                    <a:lstStyle/>
                    <a:p>
                      <a:endParaRPr kumimoji="1" lang="en-US" altLang="ja-JP" dirty="0"/>
                    </a:p>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79519252"/>
                  </a:ext>
                </a:extLst>
              </a:tr>
              <a:tr h="135334">
                <a:tc>
                  <a:txBody>
                    <a:bodyPr/>
                    <a:lstStyle/>
                    <a:p>
                      <a:endParaRPr kumimoji="1" lang="en-US" altLang="ja-JP" dirty="0"/>
                    </a:p>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25182463"/>
                  </a:ext>
                </a:extLst>
              </a:tr>
              <a:tr h="0">
                <a:tc>
                  <a:txBody>
                    <a:bodyPr/>
                    <a:lstStyle/>
                    <a:p>
                      <a:endParaRPr kumimoji="1" lang="en-US" altLang="ja-JP" dirty="0"/>
                    </a:p>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98606875"/>
                  </a:ext>
                </a:extLst>
              </a:tr>
              <a:tr h="0">
                <a:tc>
                  <a:txBody>
                    <a:bodyPr/>
                    <a:lstStyle/>
                    <a:p>
                      <a:endParaRPr kumimoji="1" lang="en-US" altLang="ja-JP" dirty="0"/>
                    </a:p>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3636360"/>
                  </a:ext>
                </a:extLst>
              </a:tr>
            </a:tbl>
          </a:graphicData>
        </a:graphic>
      </p:graphicFrame>
      <p:sp>
        <p:nvSpPr>
          <p:cNvPr id="3" name="スライド番号プレースホルダー 2">
            <a:extLst>
              <a:ext uri="{FF2B5EF4-FFF2-40B4-BE49-F238E27FC236}">
                <a16:creationId xmlns:a16="http://schemas.microsoft.com/office/drawing/2014/main" id="{18837A17-A2B4-42BA-A32E-1F6D1F20FB9A}"/>
              </a:ext>
            </a:extLst>
          </p:cNvPr>
          <p:cNvSpPr>
            <a:spLocks noGrp="1"/>
          </p:cNvSpPr>
          <p:nvPr>
            <p:ph type="sldNum" sz="quarter" idx="12"/>
          </p:nvPr>
        </p:nvSpPr>
        <p:spPr/>
        <p:txBody>
          <a:bodyPr/>
          <a:lstStyle/>
          <a:p>
            <a:pPr>
              <a:defRPr/>
            </a:pPr>
            <a:fld id="{22179739-F4A8-44EB-8B8E-F3F060272835}" type="slidenum">
              <a:rPr lang="ja-JP" altLang="en-US" smtClean="0"/>
              <a:pPr>
                <a:defRPr/>
              </a:pPr>
              <a:t>31</a:t>
            </a:fld>
            <a:endParaRPr lang="ja-JP" altLang="en-US"/>
          </a:p>
        </p:txBody>
      </p:sp>
    </p:spTree>
    <p:extLst>
      <p:ext uri="{BB962C8B-B14F-4D97-AF65-F5344CB8AC3E}">
        <p14:creationId xmlns:p14="http://schemas.microsoft.com/office/powerpoint/2010/main" val="23626417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顧客基本属性を掴む</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80485" y="1628800"/>
            <a:ext cx="8568952"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皆さんの施設・お店によく来店するお客様を詳しく調べてみます。よく来店するお客様をイメージして、①年代、②性別、③居住地（県内在住または県外在住）、④同行者（誰と訪問するか）といった基本属性を考えてみましょう。</a:t>
            </a: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良く来るお客様層ベスト５を次ページのシートに</a:t>
            </a: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書いてみます。</a:t>
            </a:r>
            <a:endParaRPr lang="en-US" altLang="ja-JP" sz="32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A2AAD761-B984-4C7F-9696-18A3B7BF30CE}"/>
              </a:ext>
            </a:extLst>
          </p:cNvPr>
          <p:cNvSpPr>
            <a:spLocks noGrp="1"/>
          </p:cNvSpPr>
          <p:nvPr>
            <p:ph type="sldNum" sz="quarter" idx="12"/>
          </p:nvPr>
        </p:nvSpPr>
        <p:spPr/>
        <p:txBody>
          <a:bodyPr/>
          <a:lstStyle/>
          <a:p>
            <a:pPr>
              <a:defRPr/>
            </a:pPr>
            <a:fld id="{22179739-F4A8-44EB-8B8E-F3F060272835}" type="slidenum">
              <a:rPr lang="ja-JP" altLang="en-US" smtClean="0"/>
              <a:pPr>
                <a:defRPr/>
              </a:pPr>
              <a:t>32</a:t>
            </a:fld>
            <a:endParaRPr lang="ja-JP" altLang="en-US"/>
          </a:p>
        </p:txBody>
      </p:sp>
    </p:spTree>
    <p:extLst>
      <p:ext uri="{BB962C8B-B14F-4D97-AF65-F5344CB8AC3E}">
        <p14:creationId xmlns:p14="http://schemas.microsoft.com/office/powerpoint/2010/main" val="25073656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graphicFrame>
        <p:nvGraphicFramePr>
          <p:cNvPr id="3" name="表 3">
            <a:extLst>
              <a:ext uri="{FF2B5EF4-FFF2-40B4-BE49-F238E27FC236}">
                <a16:creationId xmlns:a16="http://schemas.microsoft.com/office/drawing/2014/main" id="{389ABC27-6EEE-4337-A024-E2ABAC075246}"/>
              </a:ext>
            </a:extLst>
          </p:cNvPr>
          <p:cNvGraphicFramePr>
            <a:graphicFrameLocks noGrp="1"/>
          </p:cNvGraphicFramePr>
          <p:nvPr>
            <p:extLst>
              <p:ext uri="{D42A27DB-BD31-4B8C-83A1-F6EECF244321}">
                <p14:modId xmlns:p14="http://schemas.microsoft.com/office/powerpoint/2010/main" val="124927479"/>
              </p:ext>
            </p:extLst>
          </p:nvPr>
        </p:nvGraphicFramePr>
        <p:xfrm>
          <a:off x="250825" y="908720"/>
          <a:ext cx="8642351" cy="5269454"/>
        </p:xfrm>
        <a:graphic>
          <a:graphicData uri="http://schemas.openxmlformats.org/drawingml/2006/table">
            <a:tbl>
              <a:tblPr firstRow="1" bandRow="1">
                <a:tableStyleId>{7E9639D4-E3E2-4D34-9284-5A2195B3D0D7}</a:tableStyleId>
              </a:tblPr>
              <a:tblGrid>
                <a:gridCol w="2160935">
                  <a:extLst>
                    <a:ext uri="{9D8B030D-6E8A-4147-A177-3AD203B41FA5}">
                      <a16:colId xmlns:a16="http://schemas.microsoft.com/office/drawing/2014/main" val="1086333057"/>
                    </a:ext>
                  </a:extLst>
                </a:gridCol>
                <a:gridCol w="2160240">
                  <a:extLst>
                    <a:ext uri="{9D8B030D-6E8A-4147-A177-3AD203B41FA5}">
                      <a16:colId xmlns:a16="http://schemas.microsoft.com/office/drawing/2014/main" val="2174078056"/>
                    </a:ext>
                  </a:extLst>
                </a:gridCol>
                <a:gridCol w="2160240">
                  <a:extLst>
                    <a:ext uri="{9D8B030D-6E8A-4147-A177-3AD203B41FA5}">
                      <a16:colId xmlns:a16="http://schemas.microsoft.com/office/drawing/2014/main" val="330180955"/>
                    </a:ext>
                  </a:extLst>
                </a:gridCol>
                <a:gridCol w="2160936">
                  <a:extLst>
                    <a:ext uri="{9D8B030D-6E8A-4147-A177-3AD203B41FA5}">
                      <a16:colId xmlns:a16="http://schemas.microsoft.com/office/drawing/2014/main" val="368162193"/>
                    </a:ext>
                  </a:extLst>
                </a:gridCol>
              </a:tblGrid>
              <a:tr h="504056">
                <a:tc>
                  <a:txBody>
                    <a:bodyPr/>
                    <a:lstStyle/>
                    <a:p>
                      <a:pPr algn="ctr"/>
                      <a:r>
                        <a:rPr kumimoji="1" lang="ja-JP" altLang="en-US" dirty="0"/>
                        <a:t>年代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a:t>性別</a:t>
                      </a:r>
                      <a:endParaRPr kumimoji="1" lang="en-US" altLang="ja-JP"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a:t>居住地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a:t>同行者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2933725"/>
                  </a:ext>
                </a:extLst>
              </a:tr>
              <a:tr h="794233">
                <a:tc>
                  <a:txBody>
                    <a:bodyPr/>
                    <a:lstStyle/>
                    <a:p>
                      <a:r>
                        <a:rPr kumimoji="1" lang="ja-JP" altLang="en-US" dirty="0"/>
                        <a:t>（例）</a:t>
                      </a:r>
                      <a:endParaRPr kumimoji="1" lang="en-US" altLang="ja-JP" dirty="0"/>
                    </a:p>
                    <a:p>
                      <a:r>
                        <a:rPr kumimoji="1" lang="en-US" altLang="ja-JP" dirty="0"/>
                        <a:t>30</a:t>
                      </a:r>
                      <a:r>
                        <a:rPr kumimoji="1" lang="ja-JP" altLang="en-US" dirty="0"/>
                        <a:t>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（例）</a:t>
                      </a:r>
                      <a:endParaRPr kumimoji="1" lang="en-US" altLang="ja-JP" dirty="0"/>
                    </a:p>
                    <a:p>
                      <a:r>
                        <a:rPr kumimoji="1" lang="ja-JP" altLang="en-US" dirty="0"/>
                        <a:t>女性</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（例）</a:t>
                      </a:r>
                      <a:endParaRPr kumimoji="1" lang="en-US" altLang="ja-JP" dirty="0"/>
                    </a:p>
                    <a:p>
                      <a:r>
                        <a:rPr kumimoji="1" lang="ja-JP" altLang="en-US" dirty="0"/>
                        <a:t>県外（東京都）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（例）</a:t>
                      </a:r>
                      <a:endParaRPr kumimoji="1" lang="en-US" altLang="ja-JP" dirty="0"/>
                    </a:p>
                    <a:p>
                      <a:r>
                        <a:rPr kumimoji="1" lang="ja-JP" altLang="en-US" dirty="0"/>
                        <a:t>家族</a:t>
                      </a:r>
                      <a:r>
                        <a:rPr kumimoji="1" lang="ja-JP" altLang="en-US" sz="1400" dirty="0"/>
                        <a:t>（夫、子ども</a:t>
                      </a:r>
                      <a:r>
                        <a:rPr kumimoji="1" lang="en-US" altLang="ja-JP" sz="1400" dirty="0"/>
                        <a:t>2</a:t>
                      </a:r>
                      <a:r>
                        <a:rPr kumimoji="1" lang="ja-JP" altLang="en-US" sz="1400" dirty="0"/>
                        <a:t>人）</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3755740"/>
                  </a:ext>
                </a:extLst>
              </a:tr>
              <a:tr h="794233">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8662501"/>
                  </a:ext>
                </a:extLst>
              </a:tr>
              <a:tr h="794233">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4300128"/>
                  </a:ext>
                </a:extLst>
              </a:tr>
              <a:tr h="794233">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369579"/>
                  </a:ext>
                </a:extLst>
              </a:tr>
              <a:tr h="794233">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1809407"/>
                  </a:ext>
                </a:extLst>
              </a:tr>
              <a:tr h="794233">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0140093"/>
                  </a:ext>
                </a:extLst>
              </a:tr>
            </a:tbl>
          </a:graphicData>
        </a:graphic>
      </p:graphicFrame>
      <p:sp>
        <p:nvSpPr>
          <p:cNvPr id="2" name="スライド番号プレースホルダー 1">
            <a:extLst>
              <a:ext uri="{FF2B5EF4-FFF2-40B4-BE49-F238E27FC236}">
                <a16:creationId xmlns:a16="http://schemas.microsoft.com/office/drawing/2014/main" id="{2BB33CB3-EBD7-4E48-9F97-63CF3A8F8572}"/>
              </a:ext>
            </a:extLst>
          </p:cNvPr>
          <p:cNvSpPr>
            <a:spLocks noGrp="1"/>
          </p:cNvSpPr>
          <p:nvPr>
            <p:ph type="sldNum" sz="quarter" idx="12"/>
          </p:nvPr>
        </p:nvSpPr>
        <p:spPr/>
        <p:txBody>
          <a:bodyPr/>
          <a:lstStyle/>
          <a:p>
            <a:pPr>
              <a:defRPr/>
            </a:pPr>
            <a:fld id="{22179739-F4A8-44EB-8B8E-F3F060272835}" type="slidenum">
              <a:rPr lang="ja-JP" altLang="en-US" smtClean="0"/>
              <a:pPr>
                <a:defRPr/>
              </a:pPr>
              <a:t>33</a:t>
            </a:fld>
            <a:endParaRPr lang="ja-JP" altLang="en-US"/>
          </a:p>
        </p:txBody>
      </p:sp>
    </p:spTree>
    <p:extLst>
      <p:ext uri="{BB962C8B-B14F-4D97-AF65-F5344CB8AC3E}">
        <p14:creationId xmlns:p14="http://schemas.microsoft.com/office/powerpoint/2010/main" val="18533688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顧客ニーズ／ウォンツの把握</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個人演習③</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80485" y="1628800"/>
            <a:ext cx="8568952"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個人演習②で分けた顧客属性ごとの</a:t>
            </a:r>
            <a:endParaRPr lang="en-US" altLang="ja-JP" sz="32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「ニーズ」、「ウォンツ」を考えてみましょう。</a:t>
            </a:r>
            <a:endParaRPr lang="en-US" altLang="ja-JP" sz="32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69968F71-78EE-4011-8C7A-D6DA8F9AC5A7}"/>
              </a:ext>
            </a:extLst>
          </p:cNvPr>
          <p:cNvSpPr>
            <a:spLocks noGrp="1"/>
          </p:cNvSpPr>
          <p:nvPr>
            <p:ph type="sldNum" sz="quarter" idx="12"/>
          </p:nvPr>
        </p:nvSpPr>
        <p:spPr/>
        <p:txBody>
          <a:bodyPr/>
          <a:lstStyle/>
          <a:p>
            <a:pPr>
              <a:defRPr/>
            </a:pPr>
            <a:fld id="{22179739-F4A8-44EB-8B8E-F3F060272835}" type="slidenum">
              <a:rPr lang="ja-JP" altLang="en-US" smtClean="0"/>
              <a:pPr>
                <a:defRPr/>
              </a:pPr>
              <a:t>34</a:t>
            </a:fld>
            <a:endParaRPr lang="ja-JP" altLang="en-US"/>
          </a:p>
        </p:txBody>
      </p:sp>
    </p:spTree>
    <p:extLst>
      <p:ext uri="{BB962C8B-B14F-4D97-AF65-F5344CB8AC3E}">
        <p14:creationId xmlns:p14="http://schemas.microsoft.com/office/powerpoint/2010/main" val="2586265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個人演習③</a:t>
            </a:r>
            <a:endParaRPr lang="ja-JP" altLang="ja-JP" sz="1800" dirty="0">
              <a:latin typeface="Meiryo UI" pitchFamily="50" charset="-128"/>
              <a:ea typeface="Meiryo UI" pitchFamily="50" charset="-128"/>
            </a:endParaRPr>
          </a:p>
        </p:txBody>
      </p:sp>
      <p:graphicFrame>
        <p:nvGraphicFramePr>
          <p:cNvPr id="3" name="表 3">
            <a:extLst>
              <a:ext uri="{FF2B5EF4-FFF2-40B4-BE49-F238E27FC236}">
                <a16:creationId xmlns:a16="http://schemas.microsoft.com/office/drawing/2014/main" id="{389ABC27-6EEE-4337-A024-E2ABAC075246}"/>
              </a:ext>
            </a:extLst>
          </p:cNvPr>
          <p:cNvGraphicFramePr>
            <a:graphicFrameLocks noGrp="1"/>
          </p:cNvGraphicFramePr>
          <p:nvPr>
            <p:extLst>
              <p:ext uri="{D42A27DB-BD31-4B8C-83A1-F6EECF244321}">
                <p14:modId xmlns:p14="http://schemas.microsoft.com/office/powerpoint/2010/main" val="1569231998"/>
              </p:ext>
            </p:extLst>
          </p:nvPr>
        </p:nvGraphicFramePr>
        <p:xfrm>
          <a:off x="250825" y="908720"/>
          <a:ext cx="8642350" cy="5389621"/>
        </p:xfrm>
        <a:graphic>
          <a:graphicData uri="http://schemas.openxmlformats.org/drawingml/2006/table">
            <a:tbl>
              <a:tblPr firstRow="1" bandRow="1">
                <a:tableStyleId>{7E9639D4-E3E2-4D34-9284-5A2195B3D0D7}</a:tableStyleId>
              </a:tblPr>
              <a:tblGrid>
                <a:gridCol w="2857842">
                  <a:extLst>
                    <a:ext uri="{9D8B030D-6E8A-4147-A177-3AD203B41FA5}">
                      <a16:colId xmlns:a16="http://schemas.microsoft.com/office/drawing/2014/main" val="1086333057"/>
                    </a:ext>
                  </a:extLst>
                </a:gridCol>
                <a:gridCol w="2817583">
                  <a:extLst>
                    <a:ext uri="{9D8B030D-6E8A-4147-A177-3AD203B41FA5}">
                      <a16:colId xmlns:a16="http://schemas.microsoft.com/office/drawing/2014/main" val="2174078056"/>
                    </a:ext>
                  </a:extLst>
                </a:gridCol>
                <a:gridCol w="2966925">
                  <a:extLst>
                    <a:ext uri="{9D8B030D-6E8A-4147-A177-3AD203B41FA5}">
                      <a16:colId xmlns:a16="http://schemas.microsoft.com/office/drawing/2014/main" val="330180955"/>
                    </a:ext>
                  </a:extLst>
                </a:gridCol>
              </a:tblGrid>
              <a:tr h="504056">
                <a:tc>
                  <a:txBody>
                    <a:bodyPr/>
                    <a:lstStyle/>
                    <a:p>
                      <a:pPr algn="ctr"/>
                      <a:r>
                        <a:rPr kumimoji="1" lang="ja-JP" altLang="en-US" dirty="0"/>
                        <a:t>顧客基本属性</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a:t>ニーズ</a:t>
                      </a:r>
                      <a:endParaRPr kumimoji="1" lang="en-US" altLang="ja-JP"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dirty="0"/>
                        <a:t>ウォンツ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2933725"/>
                  </a:ext>
                </a:extLst>
              </a:tr>
              <a:tr h="794233">
                <a:tc>
                  <a:txBody>
                    <a:bodyPr/>
                    <a:lstStyle/>
                    <a:p>
                      <a:r>
                        <a:rPr kumimoji="1" lang="ja-JP" altLang="en-US" dirty="0"/>
                        <a:t>（例）</a:t>
                      </a:r>
                      <a:endParaRPr kumimoji="1" lang="en-US" altLang="ja-JP" dirty="0"/>
                    </a:p>
                    <a:p>
                      <a:r>
                        <a:rPr kumimoji="1" lang="ja-JP" altLang="en-US" dirty="0"/>
                        <a:t>県外在住</a:t>
                      </a:r>
                      <a:r>
                        <a:rPr kumimoji="1" lang="en-US" altLang="ja-JP" dirty="0"/>
                        <a:t>30</a:t>
                      </a:r>
                      <a:r>
                        <a:rPr kumimoji="1" lang="ja-JP" altLang="en-US" dirty="0"/>
                        <a:t>代女性子供有家族旅行</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（例）</a:t>
                      </a:r>
                      <a:endParaRPr kumimoji="1" lang="en-US" altLang="ja-JP" dirty="0"/>
                    </a:p>
                    <a:p>
                      <a:r>
                        <a:rPr kumimoji="1" lang="ja-JP" altLang="en-US" dirty="0"/>
                        <a:t>家族みんなでリゾート気分を味わいたい！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（例）</a:t>
                      </a:r>
                      <a:endParaRPr kumimoji="1" lang="en-US" altLang="ja-JP" dirty="0"/>
                    </a:p>
                    <a:p>
                      <a:r>
                        <a:rPr kumimoji="1" lang="ja-JP" altLang="en-US" dirty="0"/>
                        <a:t>沖縄のビーチリゾートホテルに泊まりたい。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3755740"/>
                  </a:ext>
                </a:extLst>
              </a:tr>
              <a:tr h="794233">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8662501"/>
                  </a:ext>
                </a:extLst>
              </a:tr>
              <a:tr h="794233">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4300128"/>
                  </a:ext>
                </a:extLst>
              </a:tr>
              <a:tr h="794233">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369579"/>
                  </a:ext>
                </a:extLst>
              </a:tr>
              <a:tr h="794233">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1809407"/>
                  </a:ext>
                </a:extLst>
              </a:tr>
              <a:tr h="794233">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0140093"/>
                  </a:ext>
                </a:extLst>
              </a:tr>
            </a:tbl>
          </a:graphicData>
        </a:graphic>
      </p:graphicFrame>
      <p:sp>
        <p:nvSpPr>
          <p:cNvPr id="2" name="スライド番号プレースホルダー 1">
            <a:extLst>
              <a:ext uri="{FF2B5EF4-FFF2-40B4-BE49-F238E27FC236}">
                <a16:creationId xmlns:a16="http://schemas.microsoft.com/office/drawing/2014/main" id="{1ED74DD6-667B-479B-BA32-FFB738B281AA}"/>
              </a:ext>
            </a:extLst>
          </p:cNvPr>
          <p:cNvSpPr>
            <a:spLocks noGrp="1"/>
          </p:cNvSpPr>
          <p:nvPr>
            <p:ph type="sldNum" sz="quarter" idx="12"/>
          </p:nvPr>
        </p:nvSpPr>
        <p:spPr/>
        <p:txBody>
          <a:bodyPr/>
          <a:lstStyle/>
          <a:p>
            <a:pPr>
              <a:defRPr/>
            </a:pPr>
            <a:fld id="{22179739-F4A8-44EB-8B8E-F3F060272835}" type="slidenum">
              <a:rPr lang="ja-JP" altLang="en-US" smtClean="0"/>
              <a:pPr>
                <a:defRPr/>
              </a:pPr>
              <a:t>35</a:t>
            </a:fld>
            <a:endParaRPr lang="ja-JP" altLang="en-US"/>
          </a:p>
        </p:txBody>
      </p:sp>
    </p:spTree>
    <p:extLst>
      <p:ext uri="{BB962C8B-B14F-4D97-AF65-F5344CB8AC3E}">
        <p14:creationId xmlns:p14="http://schemas.microsoft.com/office/powerpoint/2010/main" val="7360381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36</a:t>
            </a:fld>
            <a:endParaRPr lang="ja-JP" altLang="en-US"/>
          </a:p>
        </p:txBody>
      </p:sp>
    </p:spTree>
    <p:extLst>
      <p:ext uri="{BB962C8B-B14F-4D97-AF65-F5344CB8AC3E}">
        <p14:creationId xmlns:p14="http://schemas.microsoft.com/office/powerpoint/2010/main" val="13286756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37</a:t>
            </a:fld>
            <a:endParaRPr lang="en-US" altLang="ja-JP" dirty="0"/>
          </a:p>
        </p:txBody>
      </p:sp>
      <p:sp>
        <p:nvSpPr>
          <p:cNvPr id="19460" name="Rectangle 5"/>
          <p:cNvSpPr>
            <a:spLocks noGrp="1" noChangeArrowheads="1"/>
          </p:cNvSpPr>
          <p:nvPr>
            <p:ph type="title"/>
          </p:nvPr>
        </p:nvSpPr>
        <p:spPr>
          <a:xfrm>
            <a:off x="34925" y="114300"/>
            <a:ext cx="8642350" cy="362372"/>
          </a:xfrm>
        </p:spPr>
        <p:txBody>
          <a:bodyPr/>
          <a:lstStyle/>
          <a:p>
            <a:pPr eaLnBrk="1" hangingPunct="1"/>
            <a:r>
              <a:rPr lang="ja-JP" altLang="en-US" sz="1800" b="1" dirty="0">
                <a:solidFill>
                  <a:srgbClr val="002060"/>
                </a:solidFill>
                <a:latin typeface="Meiryo UI" pitchFamily="50" charset="-128"/>
                <a:ea typeface="Meiryo UI" pitchFamily="50" charset="-128"/>
              </a:rPr>
              <a:t>４．観光データの活用方法</a:t>
            </a:r>
            <a:endParaRPr lang="ja-JP" altLang="ja-JP" sz="1800" b="1" dirty="0">
              <a:solidFill>
                <a:srgbClr val="002060"/>
              </a:solidFill>
              <a:latin typeface="Meiryo UI" pitchFamily="50" charset="-128"/>
              <a:ea typeface="Meiryo UI" pitchFamily="50" charset="-128"/>
            </a:endParaRPr>
          </a:p>
        </p:txBody>
      </p:sp>
      <p:sp>
        <p:nvSpPr>
          <p:cNvPr id="8" name="正方形/長方形 7"/>
          <p:cNvSpPr/>
          <p:nvPr/>
        </p:nvSpPr>
        <p:spPr>
          <a:xfrm>
            <a:off x="179512" y="3166259"/>
            <a:ext cx="8729710" cy="52322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2800" dirty="0">
                <a:latin typeface="Meiryo UI" pitchFamily="50" charset="-128"/>
                <a:ea typeface="Meiryo UI" pitchFamily="50" charset="-128"/>
                <a:cs typeface="Meiryo UI" pitchFamily="50" charset="-128"/>
              </a:rPr>
              <a:t>観光データの活用方法</a:t>
            </a:r>
            <a:endParaRPr lang="en-US" altLang="ja-JP" sz="28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3095327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3970318"/>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観光マーケティングをより効果的に実行するためのマーケティング調査や観光データについて理解する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観光に関するマーケティングデータの種類と概要を学ぶ</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データの重要性を理解したら、日々の業務に関係する身近なデータを自ら探す</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373217"/>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406315"/>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このコースを学習すると、調査や観光データの重要性を　理解することが出来ます</a:t>
            </a:r>
            <a:endParaRPr lang="ja-JP" altLang="en-US" sz="2400" dirty="0"/>
          </a:p>
        </p:txBody>
      </p:sp>
      <p:sp>
        <p:nvSpPr>
          <p:cNvPr id="3" name="スライド番号プレースホルダー 2">
            <a:extLst>
              <a:ext uri="{FF2B5EF4-FFF2-40B4-BE49-F238E27FC236}">
                <a16:creationId xmlns:a16="http://schemas.microsoft.com/office/drawing/2014/main" id="{C3682DC2-C081-4E80-8066-2F1D6318D42C}"/>
              </a:ext>
            </a:extLst>
          </p:cNvPr>
          <p:cNvSpPr>
            <a:spLocks noGrp="1"/>
          </p:cNvSpPr>
          <p:nvPr>
            <p:ph type="sldNum" sz="quarter" idx="12"/>
          </p:nvPr>
        </p:nvSpPr>
        <p:spPr/>
        <p:txBody>
          <a:bodyPr/>
          <a:lstStyle/>
          <a:p>
            <a:pPr>
              <a:defRPr/>
            </a:pPr>
            <a:fld id="{22179739-F4A8-44EB-8B8E-F3F060272835}" type="slidenum">
              <a:rPr lang="ja-JP" altLang="en-US" smtClean="0"/>
              <a:pPr>
                <a:defRPr/>
              </a:pPr>
              <a:t>38</a:t>
            </a:fld>
            <a:endParaRPr lang="ja-JP" altLang="en-US"/>
          </a:p>
        </p:txBody>
      </p:sp>
    </p:spTree>
    <p:extLst>
      <p:ext uri="{BB962C8B-B14F-4D97-AF65-F5344CB8AC3E}">
        <p14:creationId xmlns:p14="http://schemas.microsoft.com/office/powerpoint/2010/main" val="4180598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4C79AFCA-2F15-44C7-AD98-45AAA2ECC52C}"/>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18296" y="1414582"/>
            <a:ext cx="8918200" cy="5216832"/>
          </a:xfrm>
          <a:prstGeom prst="rect">
            <a:avLst/>
          </a:prstGeom>
        </p:spPr>
      </p:pic>
      <p:sp>
        <p:nvSpPr>
          <p:cNvPr id="27" name="正方形/長方形 26"/>
          <p:cNvSpPr/>
          <p:nvPr/>
        </p:nvSpPr>
        <p:spPr>
          <a:xfrm>
            <a:off x="107504" y="1386533"/>
            <a:ext cx="8784976" cy="5277741"/>
          </a:xfrm>
          <a:prstGeom prst="rect">
            <a:avLst/>
          </a:prstGeom>
        </p:spPr>
        <p:txBody>
          <a:bodyPr wrap="square">
            <a:noAutofit/>
          </a:bodyPr>
          <a:lstStyle/>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　日本経済を支える</a:t>
            </a:r>
            <a:r>
              <a:rPr lang="en-US" altLang="ja-JP" sz="2000" dirty="0">
                <a:latin typeface="HGP創英角ｺﾞｼｯｸUB" panose="020B0900000000000000" pitchFamily="50" charset="-128"/>
                <a:ea typeface="HGP創英角ｺﾞｼｯｸUB" panose="020B0900000000000000" pitchFamily="50" charset="-128"/>
                <a:cs typeface="Meiryo UI" pitchFamily="50" charset="-128"/>
              </a:rPr>
              <a:t>21</a:t>
            </a:r>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世紀の成長産業である観光業において、業務の「質向上」と「生産性向上」は優先的に取り組まなくてはならない大きな課題となっています。現状、新型コロナウイルスの影響で世界の観光が止まっていますが、そのような中、アフターコロナ時に反転攻勢に転じることができるように、</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cs typeface="Meiryo UI" pitchFamily="50" charset="-128"/>
              </a:rPr>
              <a:t>観光産業で働く人材の知識の向上とスキルアップが必要</a:t>
            </a:r>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です。</a:t>
            </a:r>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ja-JP" altLang="en-US"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　本コースでは、観光産業に従事する者が、自身の業務の生産性の向上や働く企業の業績向上につながるように、</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cs typeface="Meiryo UI" pitchFamily="50" charset="-128"/>
              </a:rPr>
              <a:t>ビッグデータを活用するスキルやマーケティングの基礎知識の習得</a:t>
            </a:r>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を目指すものです。</a:t>
            </a: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　観光マーケティングの基礎知識を理解し、観光に関するオープンデータ・ビックデータを読むことができるようになることで、効率的なマーケティング戦略書を作成することも可能となります。</a:t>
            </a:r>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　最終的には学んだスキルや知識を活用して作成する</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cs typeface="Meiryo UI" pitchFamily="50" charset="-128"/>
              </a:rPr>
              <a:t>マーケティング戦略書を皆の前で発表</a:t>
            </a:r>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することを目標とします。</a:t>
            </a:r>
          </a:p>
        </p:txBody>
      </p:sp>
      <p:sp>
        <p:nvSpPr>
          <p:cNvPr id="6" name="四角形: 角を丸くする 5">
            <a:extLst>
              <a:ext uri="{FF2B5EF4-FFF2-40B4-BE49-F238E27FC236}">
                <a16:creationId xmlns:a16="http://schemas.microsoft.com/office/drawing/2014/main" id="{00CB9137-A835-4D59-A27B-4057E25ACF3F}"/>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t>概要</a:t>
            </a:r>
            <a:endParaRPr kumimoji="1" lang="ja-JP" altLang="en-US" sz="2800" b="1" dirty="0"/>
          </a:p>
        </p:txBody>
      </p:sp>
      <p:sp>
        <p:nvSpPr>
          <p:cNvPr id="2" name="スライド番号プレースホルダー 1">
            <a:extLst>
              <a:ext uri="{FF2B5EF4-FFF2-40B4-BE49-F238E27FC236}">
                <a16:creationId xmlns:a16="http://schemas.microsoft.com/office/drawing/2014/main" id="{DCE6A0DD-9C8E-4AAE-8261-70BA0B79DCC7}"/>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419977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39</a:t>
            </a:fld>
            <a:endParaRPr lang="en-US" altLang="ja-JP" dirty="0"/>
          </a:p>
        </p:txBody>
      </p:sp>
      <p:sp>
        <p:nvSpPr>
          <p:cNvPr id="8" name="正方形/長方形 7"/>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cs typeface="Meiryo UI" pitchFamily="50" charset="-128"/>
              </a:rPr>
              <a:t>講義２</a:t>
            </a:r>
            <a:endParaRPr lang="en-US" altLang="ja-JP" sz="3200" b="1" dirty="0">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1828019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40</a:t>
            </a:fld>
            <a:endParaRPr lang="en-US" altLang="ja-JP" dirty="0"/>
          </a:p>
        </p:txBody>
      </p:sp>
      <p:sp>
        <p:nvSpPr>
          <p:cNvPr id="6" name="Rectangle 7">
            <a:extLst>
              <a:ext uri="{FF2B5EF4-FFF2-40B4-BE49-F238E27FC236}">
                <a16:creationId xmlns:a16="http://schemas.microsoft.com/office/drawing/2014/main" id="{D5EE768A-A965-4ABE-B448-357A76D55EA9}"/>
              </a:ext>
            </a:extLst>
          </p:cNvPr>
          <p:cNvSpPr>
            <a:spLocks noChangeArrowheads="1"/>
          </p:cNvSpPr>
          <p:nvPr/>
        </p:nvSpPr>
        <p:spPr bwMode="auto">
          <a:xfrm>
            <a:off x="271680" y="2016401"/>
            <a:ext cx="8712968" cy="400488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沖縄県を観光で盛り上げたい！</a:t>
            </a: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もっと観光客に来てもらいたい！</a:t>
            </a: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国内</a:t>
            </a:r>
            <a:r>
              <a:rPr lang="en-US" altLang="ja-JP" sz="3900" dirty="0">
                <a:latin typeface="HGP創英角ｺﾞｼｯｸUB" panose="020B0900000000000000" pitchFamily="50" charset="-128"/>
                <a:ea typeface="HGP創英角ｺﾞｼｯｸUB" panose="020B0900000000000000" pitchFamily="50" charset="-128"/>
              </a:rPr>
              <a:t>NO</a:t>
            </a:r>
            <a:r>
              <a:rPr lang="ja-JP" altLang="en-US" sz="3900" dirty="0">
                <a:latin typeface="HGP創英角ｺﾞｼｯｸUB" panose="020B0900000000000000" pitchFamily="50" charset="-128"/>
                <a:ea typeface="HGP創英角ｺﾞｼｯｸUB" panose="020B0900000000000000" pitchFamily="50" charset="-128"/>
              </a:rPr>
              <a:t>１の観光県にするぞ！</a:t>
            </a: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ところで沖縄県にそもそも年間何人の</a:t>
            </a: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観光客が来ているんだっけ・・・</a:t>
            </a:r>
            <a:endParaRPr lang="en-US" altLang="ja-JP" sz="3900" dirty="0">
              <a:latin typeface="HGP創英角ｺﾞｼｯｸUB" panose="020B0900000000000000" pitchFamily="50" charset="-128"/>
              <a:ea typeface="HGP創英角ｺﾞｼｯｸUB" panose="020B0900000000000000" pitchFamily="50" charset="-128"/>
            </a:endParaRPr>
          </a:p>
        </p:txBody>
      </p:sp>
      <p:sp>
        <p:nvSpPr>
          <p:cNvPr id="7" name="正方形/長方形 6">
            <a:extLst>
              <a:ext uri="{FF2B5EF4-FFF2-40B4-BE49-F238E27FC236}">
                <a16:creationId xmlns:a16="http://schemas.microsoft.com/office/drawing/2014/main" id="{AA46FD03-60A1-4FBA-88CF-FE5C2834D0F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観光データ活用の意義</a:t>
            </a:r>
          </a:p>
        </p:txBody>
      </p:sp>
      <p:sp>
        <p:nvSpPr>
          <p:cNvPr id="15" name="四角形: 角を丸くする 14">
            <a:extLst>
              <a:ext uri="{FF2B5EF4-FFF2-40B4-BE49-F238E27FC236}">
                <a16:creationId xmlns:a16="http://schemas.microsoft.com/office/drawing/2014/main" id="{89E773EF-B30B-49BE-A8AD-4F8E806F2B18}"/>
              </a:ext>
            </a:extLst>
          </p:cNvPr>
          <p:cNvSpPr/>
          <p:nvPr/>
        </p:nvSpPr>
        <p:spPr>
          <a:xfrm>
            <a:off x="232321" y="1416346"/>
            <a:ext cx="3043535" cy="481001"/>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a:t>考えてみよう</a:t>
            </a:r>
            <a:endParaRPr kumimoji="1" lang="ja-JP" altLang="en-US" sz="3600" b="1" dirty="0"/>
          </a:p>
        </p:txBody>
      </p:sp>
    </p:spTree>
    <p:extLst>
      <p:ext uri="{BB962C8B-B14F-4D97-AF65-F5344CB8AC3E}">
        <p14:creationId xmlns:p14="http://schemas.microsoft.com/office/powerpoint/2010/main" val="36550900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41</a:t>
            </a:fld>
            <a:endParaRPr lang="en-US" altLang="ja-JP" dirty="0"/>
          </a:p>
        </p:txBody>
      </p:sp>
      <p:sp>
        <p:nvSpPr>
          <p:cNvPr id="6" name="Rectangle 7">
            <a:extLst>
              <a:ext uri="{FF2B5EF4-FFF2-40B4-BE49-F238E27FC236}">
                <a16:creationId xmlns:a16="http://schemas.microsoft.com/office/drawing/2014/main" id="{D5EE768A-A965-4ABE-B448-357A76D55EA9}"/>
              </a:ext>
            </a:extLst>
          </p:cNvPr>
          <p:cNvSpPr>
            <a:spLocks noChangeArrowheads="1"/>
          </p:cNvSpPr>
          <p:nvPr/>
        </p:nvSpPr>
        <p:spPr bwMode="auto">
          <a:xfrm>
            <a:off x="271680" y="2016401"/>
            <a:ext cx="8712968" cy="422091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沖縄県の経済を活性化したい！</a:t>
            </a: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もっと観光客に満足してもらって、　</a:t>
            </a: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たくさんお金を使ってもらいたい！</a:t>
            </a: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3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3900" dirty="0">
                <a:latin typeface="HGP創英角ｺﾞｼｯｸUB" panose="020B0900000000000000" pitchFamily="50" charset="-128"/>
                <a:ea typeface="HGP創英角ｺﾞｼｯｸUB" panose="020B0900000000000000" pitchFamily="50" charset="-128"/>
              </a:rPr>
              <a:t>でも、いったいいくら使ってもらえばいいのかな？</a:t>
            </a:r>
            <a:endParaRPr lang="en-US" altLang="ja-JP" sz="3900" dirty="0">
              <a:latin typeface="HGP創英角ｺﾞｼｯｸUB" panose="020B0900000000000000" pitchFamily="50" charset="-128"/>
              <a:ea typeface="HGP創英角ｺﾞｼｯｸUB" panose="020B0900000000000000" pitchFamily="50" charset="-128"/>
            </a:endParaRPr>
          </a:p>
        </p:txBody>
      </p:sp>
      <p:sp>
        <p:nvSpPr>
          <p:cNvPr id="7" name="正方形/長方形 6">
            <a:extLst>
              <a:ext uri="{FF2B5EF4-FFF2-40B4-BE49-F238E27FC236}">
                <a16:creationId xmlns:a16="http://schemas.microsoft.com/office/drawing/2014/main" id="{AA46FD03-60A1-4FBA-88CF-FE5C2834D0F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観光データ活用の意義</a:t>
            </a:r>
          </a:p>
        </p:txBody>
      </p:sp>
      <p:sp>
        <p:nvSpPr>
          <p:cNvPr id="15" name="四角形: 角を丸くする 14">
            <a:extLst>
              <a:ext uri="{FF2B5EF4-FFF2-40B4-BE49-F238E27FC236}">
                <a16:creationId xmlns:a16="http://schemas.microsoft.com/office/drawing/2014/main" id="{89E773EF-B30B-49BE-A8AD-4F8E806F2B18}"/>
              </a:ext>
            </a:extLst>
          </p:cNvPr>
          <p:cNvSpPr/>
          <p:nvPr/>
        </p:nvSpPr>
        <p:spPr>
          <a:xfrm>
            <a:off x="232321" y="1416346"/>
            <a:ext cx="3043535" cy="481001"/>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a:t>考えてみよう</a:t>
            </a:r>
            <a:endParaRPr kumimoji="1" lang="ja-JP" altLang="en-US" sz="3600" b="1" dirty="0"/>
          </a:p>
        </p:txBody>
      </p:sp>
    </p:spTree>
    <p:extLst>
      <p:ext uri="{BB962C8B-B14F-4D97-AF65-F5344CB8AC3E}">
        <p14:creationId xmlns:p14="http://schemas.microsoft.com/office/powerpoint/2010/main" val="230409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42</a:t>
            </a:fld>
            <a:endParaRPr lang="en-US" altLang="ja-JP" dirty="0"/>
          </a:p>
        </p:txBody>
      </p:sp>
      <p:sp>
        <p:nvSpPr>
          <p:cNvPr id="6" name="Rectangle 7">
            <a:extLst>
              <a:ext uri="{FF2B5EF4-FFF2-40B4-BE49-F238E27FC236}">
                <a16:creationId xmlns:a16="http://schemas.microsoft.com/office/drawing/2014/main" id="{D5EE768A-A965-4ABE-B448-357A76D55EA9}"/>
              </a:ext>
            </a:extLst>
          </p:cNvPr>
          <p:cNvSpPr>
            <a:spLocks noChangeArrowheads="1"/>
          </p:cNvSpPr>
          <p:nvPr/>
        </p:nvSpPr>
        <p:spPr bwMode="auto">
          <a:xfrm>
            <a:off x="271680" y="1916838"/>
            <a:ext cx="8712968" cy="86394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マーケティングスキルを使って観光を推進するには、　　　　　　　　　　　　　　　　　適切なマーケティングデータを活用することが大切です。</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7" name="正方形/長方形 6">
            <a:extLst>
              <a:ext uri="{FF2B5EF4-FFF2-40B4-BE49-F238E27FC236}">
                <a16:creationId xmlns:a16="http://schemas.microsoft.com/office/drawing/2014/main" id="{AA46FD03-60A1-4FBA-88CF-FE5C2834D0F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観光データ活用の意義</a:t>
            </a:r>
          </a:p>
        </p:txBody>
      </p:sp>
      <p:sp>
        <p:nvSpPr>
          <p:cNvPr id="8" name="フローチャート: 磁気ディスク 7">
            <a:extLst>
              <a:ext uri="{FF2B5EF4-FFF2-40B4-BE49-F238E27FC236}">
                <a16:creationId xmlns:a16="http://schemas.microsoft.com/office/drawing/2014/main" id="{58B9966F-691E-4663-B723-5551213087B1}"/>
              </a:ext>
            </a:extLst>
          </p:cNvPr>
          <p:cNvSpPr/>
          <p:nvPr/>
        </p:nvSpPr>
        <p:spPr>
          <a:xfrm>
            <a:off x="260456" y="2854843"/>
            <a:ext cx="2880320" cy="1440159"/>
          </a:xfrm>
          <a:prstGeom prst="flowChartMagneticDisk">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②</a:t>
            </a:r>
            <a:endParaRPr kumimoji="1" lang="en-US" altLang="ja-JP" b="1" dirty="0"/>
          </a:p>
          <a:p>
            <a:pPr algn="ctr"/>
            <a:r>
              <a:rPr kumimoji="1" lang="ja-JP" altLang="en-US" b="1" dirty="0"/>
              <a:t>現状</a:t>
            </a:r>
            <a:endParaRPr kumimoji="1" lang="en-US" altLang="ja-JP" b="1" dirty="0"/>
          </a:p>
          <a:p>
            <a:pPr algn="ctr"/>
            <a:r>
              <a:rPr kumimoji="1" lang="en-US" altLang="ja-JP" b="1" dirty="0"/>
              <a:t>As</a:t>
            </a:r>
            <a:r>
              <a:rPr kumimoji="1" lang="ja-JP" altLang="en-US" b="1" dirty="0"/>
              <a:t>　</a:t>
            </a:r>
            <a:r>
              <a:rPr kumimoji="1" lang="en-US" altLang="ja-JP" b="1" dirty="0"/>
              <a:t>is</a:t>
            </a:r>
            <a:endParaRPr kumimoji="1" lang="ja-JP" altLang="en-US" b="1" dirty="0"/>
          </a:p>
        </p:txBody>
      </p:sp>
      <p:sp>
        <p:nvSpPr>
          <p:cNvPr id="9" name="矢印: 五方向 8">
            <a:extLst>
              <a:ext uri="{FF2B5EF4-FFF2-40B4-BE49-F238E27FC236}">
                <a16:creationId xmlns:a16="http://schemas.microsoft.com/office/drawing/2014/main" id="{9D057467-7232-4471-B7F4-DEA10F2C19F1}"/>
              </a:ext>
            </a:extLst>
          </p:cNvPr>
          <p:cNvSpPr/>
          <p:nvPr/>
        </p:nvSpPr>
        <p:spPr>
          <a:xfrm>
            <a:off x="3275856" y="3353962"/>
            <a:ext cx="2664296" cy="880485"/>
          </a:xfrm>
          <a:prstGeom prst="homePlat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a:solidFill>
                  <a:schemeClr val="bg1"/>
                </a:solidFill>
              </a:rPr>
              <a:t>③</a:t>
            </a:r>
            <a:endParaRPr kumimoji="1" lang="en-US" altLang="ja-JP" b="1" dirty="0">
              <a:solidFill>
                <a:schemeClr val="bg1"/>
              </a:solidFill>
            </a:endParaRPr>
          </a:p>
          <a:p>
            <a:pPr algn="ctr"/>
            <a:r>
              <a:rPr kumimoji="1" lang="ja-JP" altLang="en-US" b="1" dirty="0">
                <a:solidFill>
                  <a:schemeClr val="bg1"/>
                </a:solidFill>
              </a:rPr>
              <a:t>アクション項目</a:t>
            </a:r>
            <a:endParaRPr kumimoji="1" lang="en-US" altLang="ja-JP" b="1" dirty="0">
              <a:solidFill>
                <a:schemeClr val="bg1"/>
              </a:solidFill>
            </a:endParaRPr>
          </a:p>
          <a:p>
            <a:pPr algn="ctr"/>
            <a:r>
              <a:rPr lang="ja-JP" altLang="en-US" b="1" dirty="0">
                <a:solidFill>
                  <a:schemeClr val="bg1"/>
                </a:solidFill>
              </a:rPr>
              <a:t>課題</a:t>
            </a:r>
            <a:endParaRPr kumimoji="1" lang="ja-JP" altLang="en-US" b="1" dirty="0">
              <a:solidFill>
                <a:schemeClr val="bg1"/>
              </a:solidFill>
            </a:endParaRPr>
          </a:p>
        </p:txBody>
      </p:sp>
      <p:sp>
        <p:nvSpPr>
          <p:cNvPr id="10" name="フローチャート: 磁気ディスク 9">
            <a:extLst>
              <a:ext uri="{FF2B5EF4-FFF2-40B4-BE49-F238E27FC236}">
                <a16:creationId xmlns:a16="http://schemas.microsoft.com/office/drawing/2014/main" id="{3F8F19C4-3ACF-4740-A661-2BC6F4D406AB}"/>
              </a:ext>
            </a:extLst>
          </p:cNvPr>
          <p:cNvSpPr/>
          <p:nvPr/>
        </p:nvSpPr>
        <p:spPr>
          <a:xfrm>
            <a:off x="6003224" y="2852936"/>
            <a:ext cx="2880320" cy="1440159"/>
          </a:xfrm>
          <a:prstGeom prst="flowChartMagneticDisk">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①</a:t>
            </a:r>
            <a:endParaRPr kumimoji="1" lang="en-US" altLang="ja-JP" b="1" dirty="0"/>
          </a:p>
          <a:p>
            <a:pPr algn="ctr"/>
            <a:r>
              <a:rPr kumimoji="1" lang="ja-JP" altLang="en-US" b="1" dirty="0"/>
              <a:t>なりたい姿／ビジョン／目標</a:t>
            </a:r>
            <a:endParaRPr kumimoji="1" lang="en-US" altLang="ja-JP" b="1" dirty="0"/>
          </a:p>
          <a:p>
            <a:pPr algn="ctr"/>
            <a:r>
              <a:rPr kumimoji="1" lang="en-US" altLang="ja-JP" b="1" dirty="0"/>
              <a:t>To be</a:t>
            </a:r>
            <a:endParaRPr kumimoji="1" lang="ja-JP" altLang="en-US" b="1" dirty="0"/>
          </a:p>
        </p:txBody>
      </p:sp>
      <p:sp>
        <p:nvSpPr>
          <p:cNvPr id="11" name="Rectangle 7">
            <a:extLst>
              <a:ext uri="{FF2B5EF4-FFF2-40B4-BE49-F238E27FC236}">
                <a16:creationId xmlns:a16="http://schemas.microsoft.com/office/drawing/2014/main" id="{F63950DF-3516-4CBC-A191-C786B8E9C49D}"/>
              </a:ext>
            </a:extLst>
          </p:cNvPr>
          <p:cNvSpPr>
            <a:spLocks noChangeArrowheads="1"/>
          </p:cNvSpPr>
          <p:nvPr/>
        </p:nvSpPr>
        <p:spPr bwMode="auto">
          <a:xfrm>
            <a:off x="215516" y="4414056"/>
            <a:ext cx="8712968" cy="1319200"/>
          </a:xfrm>
          <a:prstGeom prst="rect">
            <a:avLst/>
          </a:prstGeom>
          <a:solidFill>
            <a:srgbClr val="002060"/>
          </a:solidFill>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b="1" dirty="0">
                <a:solidFill>
                  <a:schemeClr val="bg1"/>
                </a:solidFill>
                <a:latin typeface="HGP創英角ｺﾞｼｯｸUB" panose="020B0900000000000000" pitchFamily="50" charset="-128"/>
                <a:ea typeface="HGP創英角ｺﾞｼｯｸUB" panose="020B0900000000000000" pitchFamily="50" charset="-128"/>
              </a:rPr>
              <a:t>①　なりたい姿、ビジョン、目標を明確にすることが大切</a:t>
            </a:r>
            <a:endParaRPr lang="en-US" altLang="ja-JP" b="1"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b="1" dirty="0">
                <a:solidFill>
                  <a:schemeClr val="bg1"/>
                </a:solidFill>
                <a:latin typeface="HGP創英角ｺﾞｼｯｸUB" panose="020B0900000000000000" pitchFamily="50" charset="-128"/>
                <a:ea typeface="HGP創英角ｺﾞｼｯｸUB" panose="020B0900000000000000" pitchFamily="50" charset="-128"/>
              </a:rPr>
              <a:t>②　その目標を実現するために、現状を正しく理解する</a:t>
            </a:r>
            <a:endParaRPr lang="en-US" altLang="ja-JP" b="1"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b="1" dirty="0">
                <a:solidFill>
                  <a:schemeClr val="bg1"/>
                </a:solidFill>
                <a:latin typeface="HGP創英角ｺﾞｼｯｸUB" panose="020B0900000000000000" pitchFamily="50" charset="-128"/>
                <a:ea typeface="HGP創英角ｺﾞｼｯｸUB" panose="020B0900000000000000" pitchFamily="50" charset="-128"/>
              </a:rPr>
              <a:t>③　未来、現状がわかったら、その間にある「やるべきこと</a:t>
            </a:r>
            <a:endParaRPr lang="en-US" altLang="ja-JP" b="1"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b="1" dirty="0">
                <a:solidFill>
                  <a:schemeClr val="bg1"/>
                </a:solidFill>
                <a:latin typeface="HGP創英角ｺﾞｼｯｸUB" panose="020B0900000000000000" pitchFamily="50" charset="-128"/>
                <a:ea typeface="HGP創英角ｺﾞｼｯｸUB" panose="020B0900000000000000" pitchFamily="50" charset="-128"/>
              </a:rPr>
              <a:t>　　　（＝アクション項目、課題）」を明確にする</a:t>
            </a:r>
            <a:endParaRPr lang="en-US" altLang="ja-JP" b="1" dirty="0">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12" name="グループ化 11">
            <a:extLst>
              <a:ext uri="{FF2B5EF4-FFF2-40B4-BE49-F238E27FC236}">
                <a16:creationId xmlns:a16="http://schemas.microsoft.com/office/drawing/2014/main" id="{BFAE288A-61E8-4C13-8EC3-53660D68846C}"/>
              </a:ext>
            </a:extLst>
          </p:cNvPr>
          <p:cNvGrpSpPr/>
          <p:nvPr/>
        </p:nvGrpSpPr>
        <p:grpSpPr>
          <a:xfrm>
            <a:off x="3203848" y="2960398"/>
            <a:ext cx="2799376" cy="379015"/>
            <a:chOff x="3203848" y="2816382"/>
            <a:chExt cx="2799376" cy="379015"/>
          </a:xfrm>
        </p:grpSpPr>
        <p:cxnSp>
          <p:nvCxnSpPr>
            <p:cNvPr id="13" name="直線矢印コネクタ 12">
              <a:extLst>
                <a:ext uri="{FF2B5EF4-FFF2-40B4-BE49-F238E27FC236}">
                  <a16:creationId xmlns:a16="http://schemas.microsoft.com/office/drawing/2014/main" id="{E6BF7684-07C0-478D-B5FC-A44B46161A0B}"/>
                </a:ext>
              </a:extLst>
            </p:cNvPr>
            <p:cNvCxnSpPr/>
            <p:nvPr/>
          </p:nvCxnSpPr>
          <p:spPr>
            <a:xfrm>
              <a:off x="3203848" y="2990420"/>
              <a:ext cx="2799376" cy="0"/>
            </a:xfrm>
            <a:prstGeom prst="straightConnector1">
              <a:avLst/>
            </a:prstGeom>
            <a:ln>
              <a:headEnd type="triangle"/>
              <a:tailEnd type="triangle"/>
            </a:ln>
          </p:spPr>
          <p:style>
            <a:lnRef idx="3">
              <a:schemeClr val="accent2"/>
            </a:lnRef>
            <a:fillRef idx="0">
              <a:schemeClr val="accent2"/>
            </a:fillRef>
            <a:effectRef idx="2">
              <a:schemeClr val="accent2"/>
            </a:effectRef>
            <a:fontRef idx="minor">
              <a:schemeClr val="tx1"/>
            </a:fontRef>
          </p:style>
        </p:cxnSp>
        <p:sp>
          <p:nvSpPr>
            <p:cNvPr id="14" name="Rectangle 7">
              <a:extLst>
                <a:ext uri="{FF2B5EF4-FFF2-40B4-BE49-F238E27FC236}">
                  <a16:creationId xmlns:a16="http://schemas.microsoft.com/office/drawing/2014/main" id="{37635527-1FA7-4017-A14A-04CE2370BDF5}"/>
                </a:ext>
              </a:extLst>
            </p:cNvPr>
            <p:cNvSpPr>
              <a:spLocks noChangeArrowheads="1"/>
            </p:cNvSpPr>
            <p:nvPr/>
          </p:nvSpPr>
          <p:spPr bwMode="auto">
            <a:xfrm>
              <a:off x="4271329" y="2816382"/>
              <a:ext cx="617014" cy="37901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en-US" altLang="ja-JP" dirty="0">
                  <a:latin typeface="HGP創英角ｺﾞｼｯｸUB" panose="020B0900000000000000" pitchFamily="50" charset="-128"/>
                  <a:ea typeface="HGP創英角ｺﾞｼｯｸUB" panose="020B0900000000000000" pitchFamily="50" charset="-128"/>
                </a:rPr>
                <a:t>GAP</a:t>
              </a:r>
            </a:p>
          </p:txBody>
        </p:sp>
      </p:grpSp>
      <p:sp>
        <p:nvSpPr>
          <p:cNvPr id="16" name="二等辺三角形 15">
            <a:extLst>
              <a:ext uri="{FF2B5EF4-FFF2-40B4-BE49-F238E27FC236}">
                <a16:creationId xmlns:a16="http://schemas.microsoft.com/office/drawing/2014/main" id="{DAF49A98-D421-4C9E-A30B-A75AD2FFB8CE}"/>
              </a:ext>
            </a:extLst>
          </p:cNvPr>
          <p:cNvSpPr/>
          <p:nvPr/>
        </p:nvSpPr>
        <p:spPr>
          <a:xfrm rot="10800000">
            <a:off x="2923652" y="5805264"/>
            <a:ext cx="3312368" cy="29660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Rectangle 7">
            <a:extLst>
              <a:ext uri="{FF2B5EF4-FFF2-40B4-BE49-F238E27FC236}">
                <a16:creationId xmlns:a16="http://schemas.microsoft.com/office/drawing/2014/main" id="{32919F26-FABF-42F9-80E5-CE6D19936BF3}"/>
              </a:ext>
            </a:extLst>
          </p:cNvPr>
          <p:cNvSpPr>
            <a:spLocks noChangeArrowheads="1"/>
          </p:cNvSpPr>
          <p:nvPr/>
        </p:nvSpPr>
        <p:spPr bwMode="auto">
          <a:xfrm>
            <a:off x="214350" y="6133009"/>
            <a:ext cx="8712968" cy="429069"/>
          </a:xfrm>
          <a:prstGeom prst="rect">
            <a:avLst/>
          </a:prstGeom>
          <a:solidFill>
            <a:srgbClr val="002060"/>
          </a:solidFill>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600" b="1" i="1" dirty="0">
                <a:solidFill>
                  <a:schemeClr val="bg1"/>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現状を正しく理解するため、アクション項目、課題を明確にするために「調査・データ」が必要</a:t>
            </a:r>
            <a:endParaRPr lang="en-US" altLang="ja-JP" sz="1600" b="1" i="1" dirty="0">
              <a:solidFill>
                <a:schemeClr val="bg1"/>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sp>
        <p:nvSpPr>
          <p:cNvPr id="18" name="四角形: 角を丸くする 17">
            <a:extLst>
              <a:ext uri="{FF2B5EF4-FFF2-40B4-BE49-F238E27FC236}">
                <a16:creationId xmlns:a16="http://schemas.microsoft.com/office/drawing/2014/main" id="{8B4132C8-B717-4A99-9F5B-71CCBCA2B0C2}"/>
              </a:ext>
            </a:extLst>
          </p:cNvPr>
          <p:cNvSpPr/>
          <p:nvPr/>
        </p:nvSpPr>
        <p:spPr>
          <a:xfrm>
            <a:off x="232321" y="1416346"/>
            <a:ext cx="3043535" cy="481001"/>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a:t>考えてみよう</a:t>
            </a:r>
            <a:endParaRPr kumimoji="1" lang="ja-JP" altLang="en-US" sz="3600" b="1" dirty="0"/>
          </a:p>
        </p:txBody>
      </p:sp>
    </p:spTree>
    <p:extLst>
      <p:ext uri="{BB962C8B-B14F-4D97-AF65-F5344CB8AC3E}">
        <p14:creationId xmlns:p14="http://schemas.microsoft.com/office/powerpoint/2010/main" val="379272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ircle(in)">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ircle(in)">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circle(in)">
                                      <p:cBhvr>
                                        <p:cTn id="3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6" grpId="0" animBg="1"/>
      <p:bldP spid="1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6FCE8810-465F-4129-B10B-02D0A00D76E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マーケティングデータの活用</a:t>
            </a:r>
          </a:p>
        </p:txBody>
      </p:sp>
      <p:pic>
        <p:nvPicPr>
          <p:cNvPr id="6" name="図 5">
            <a:extLst>
              <a:ext uri="{FF2B5EF4-FFF2-40B4-BE49-F238E27FC236}">
                <a16:creationId xmlns:a16="http://schemas.microsoft.com/office/drawing/2014/main" id="{25F96124-EB7B-4EB1-AA1A-A12506DA5EC9}"/>
              </a:ext>
            </a:extLst>
          </p:cNvPr>
          <p:cNvPicPr>
            <a:picLocks noChangeAspect="1"/>
          </p:cNvPicPr>
          <p:nvPr/>
        </p:nvPicPr>
        <p:blipFill>
          <a:blip r:embed="rId3"/>
          <a:stretch>
            <a:fillRect/>
          </a:stretch>
        </p:blipFill>
        <p:spPr>
          <a:xfrm>
            <a:off x="575555" y="1353941"/>
            <a:ext cx="7992889" cy="4355638"/>
          </a:xfrm>
          <a:prstGeom prst="rect">
            <a:avLst/>
          </a:prstGeom>
          <a:ln>
            <a:solidFill>
              <a:schemeClr val="tx1"/>
            </a:solidFill>
          </a:ln>
        </p:spPr>
      </p:pic>
      <p:sp>
        <p:nvSpPr>
          <p:cNvPr id="8" name="正方形/長方形 7">
            <a:extLst>
              <a:ext uri="{FF2B5EF4-FFF2-40B4-BE49-F238E27FC236}">
                <a16:creationId xmlns:a16="http://schemas.microsoft.com/office/drawing/2014/main" id="{B5ADA51A-A69E-44C3-AB5C-3812911D493B}"/>
              </a:ext>
            </a:extLst>
          </p:cNvPr>
          <p:cNvSpPr/>
          <p:nvPr/>
        </p:nvSpPr>
        <p:spPr>
          <a:xfrm>
            <a:off x="575555" y="1759776"/>
            <a:ext cx="2304257" cy="3934028"/>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吹き出し: 四角形 9">
            <a:extLst>
              <a:ext uri="{FF2B5EF4-FFF2-40B4-BE49-F238E27FC236}">
                <a16:creationId xmlns:a16="http://schemas.microsoft.com/office/drawing/2014/main" id="{A492CA4B-1F89-48C5-A7B1-8AF4DAF18687}"/>
              </a:ext>
            </a:extLst>
          </p:cNvPr>
          <p:cNvSpPr/>
          <p:nvPr/>
        </p:nvSpPr>
        <p:spPr>
          <a:xfrm>
            <a:off x="575555" y="6003029"/>
            <a:ext cx="7992889" cy="666331"/>
          </a:xfrm>
          <a:prstGeom prst="wedgeRectCallout">
            <a:avLst>
              <a:gd name="adj1" fmla="val -35943"/>
              <a:gd name="adj2" fmla="val -95762"/>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マーケティング戦略を立案・実行するために“現状を分析”する必要</a:t>
            </a:r>
            <a:r>
              <a:rPr lang="ja-JP" altLang="en-US" b="1" dirty="0"/>
              <a:t>がある</a:t>
            </a:r>
            <a:endParaRPr lang="en-US" altLang="ja-JP" b="1" dirty="0"/>
          </a:p>
          <a:p>
            <a:pPr algn="ctr"/>
            <a:r>
              <a:rPr lang="ja-JP" altLang="en-US" b="1" dirty="0"/>
              <a:t>➡</a:t>
            </a:r>
            <a:r>
              <a:rPr kumimoji="1" lang="ja-JP" altLang="en-US" b="1" dirty="0"/>
              <a:t>　マーケティングデータを収集・分析し、活用する！</a:t>
            </a:r>
          </a:p>
        </p:txBody>
      </p:sp>
      <p:sp>
        <p:nvSpPr>
          <p:cNvPr id="3" name="スライド番号プレースホルダー 2">
            <a:extLst>
              <a:ext uri="{FF2B5EF4-FFF2-40B4-BE49-F238E27FC236}">
                <a16:creationId xmlns:a16="http://schemas.microsoft.com/office/drawing/2014/main" id="{77E6CA99-240C-4AF6-8BD8-14D9A76C83C4}"/>
              </a:ext>
            </a:extLst>
          </p:cNvPr>
          <p:cNvSpPr>
            <a:spLocks noGrp="1"/>
          </p:cNvSpPr>
          <p:nvPr>
            <p:ph type="sldNum" sz="quarter" idx="12"/>
          </p:nvPr>
        </p:nvSpPr>
        <p:spPr/>
        <p:txBody>
          <a:bodyPr/>
          <a:lstStyle/>
          <a:p>
            <a:pPr>
              <a:defRPr/>
            </a:pPr>
            <a:fld id="{22179739-F4A8-44EB-8B8E-F3F060272835}" type="slidenum">
              <a:rPr lang="ja-JP" altLang="en-US" smtClean="0"/>
              <a:pPr>
                <a:defRPr/>
              </a:pPr>
              <a:t>43</a:t>
            </a:fld>
            <a:endParaRPr lang="ja-JP" altLang="en-US"/>
          </a:p>
        </p:txBody>
      </p:sp>
    </p:spTree>
    <p:extLst>
      <p:ext uri="{BB962C8B-B14F-4D97-AF65-F5344CB8AC3E}">
        <p14:creationId xmlns:p14="http://schemas.microsoft.com/office/powerpoint/2010/main" val="9324992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34AA1EE6-DFE7-4825-A8AA-097EEF82C23D}"/>
              </a:ext>
            </a:extLst>
          </p:cNvPr>
          <p:cNvSpPr/>
          <p:nvPr/>
        </p:nvSpPr>
        <p:spPr>
          <a:xfrm>
            <a:off x="283778" y="1609653"/>
            <a:ext cx="8461759" cy="3122562"/>
          </a:xfrm>
          <a:prstGeom prst="roundRect">
            <a:avLst>
              <a:gd name="adj" fmla="val 1822"/>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D5B9767D-E4F7-4AAC-A16E-3142D7DA5345}"/>
              </a:ext>
            </a:extLst>
          </p:cNvPr>
          <p:cNvSpPr/>
          <p:nvPr/>
        </p:nvSpPr>
        <p:spPr>
          <a:xfrm>
            <a:off x="430473" y="1378151"/>
            <a:ext cx="3816424" cy="475080"/>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latin typeface="HGP創英角ｺﾞｼｯｸUB" panose="020B0900000000000000" pitchFamily="50" charset="-128"/>
                <a:ea typeface="HGP創英角ｺﾞｼｯｸUB" panose="020B0900000000000000" pitchFamily="50" charset="-128"/>
              </a:rPr>
              <a:t>具体的な目標例</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6" name="正方形/長方形 5">
            <a:extLst>
              <a:ext uri="{FF2B5EF4-FFF2-40B4-BE49-F238E27FC236}">
                <a16:creationId xmlns:a16="http://schemas.microsoft.com/office/drawing/2014/main" id="{5C68E38D-9D8E-47FD-A868-E4BF5DD0D50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マーケティングデータの活用</a:t>
            </a:r>
          </a:p>
        </p:txBody>
      </p:sp>
      <p:sp>
        <p:nvSpPr>
          <p:cNvPr id="8" name="Rectangle 7">
            <a:extLst>
              <a:ext uri="{FF2B5EF4-FFF2-40B4-BE49-F238E27FC236}">
                <a16:creationId xmlns:a16="http://schemas.microsoft.com/office/drawing/2014/main" id="{13E4B10C-0BDC-442D-8EFF-A6C3F864EA90}"/>
              </a:ext>
            </a:extLst>
          </p:cNvPr>
          <p:cNvSpPr>
            <a:spLocks noChangeArrowheads="1"/>
          </p:cNvSpPr>
          <p:nvPr/>
        </p:nvSpPr>
        <p:spPr bwMode="auto">
          <a:xfrm>
            <a:off x="283778" y="1910794"/>
            <a:ext cx="8461759" cy="2814350"/>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b="1" dirty="0">
                <a:latin typeface="HGP創英角ｺﾞｼｯｸUB" panose="020B0900000000000000" pitchFamily="50" charset="-128"/>
                <a:ea typeface="HGP創英角ｺﾞｼｯｸUB" panose="020B0900000000000000" pitchFamily="50" charset="-128"/>
              </a:rPr>
              <a:t>・国内観光客を呼びたい</a:t>
            </a:r>
            <a:endParaRPr lang="en-US" altLang="ja-JP" sz="28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latin typeface="HGP創英角ｺﾞｼｯｸUB" panose="020B0900000000000000" pitchFamily="50" charset="-128"/>
                <a:ea typeface="HGP創英角ｺﾞｼｯｸUB" panose="020B0900000000000000" pitchFamily="50" charset="-128"/>
              </a:rPr>
              <a:t>・ＦＩＴを呼びたい</a:t>
            </a:r>
            <a:endParaRPr lang="en-US" altLang="ja-JP" sz="28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latin typeface="HGP創英角ｺﾞｼｯｸUB" panose="020B0900000000000000" pitchFamily="50" charset="-128"/>
                <a:ea typeface="HGP創英角ｺﾞｼｯｸUB" panose="020B0900000000000000" pitchFamily="50" charset="-128"/>
              </a:rPr>
              <a:t>・リピーターを今の</a:t>
            </a:r>
            <a:r>
              <a:rPr lang="en-US" altLang="ja-JP" sz="2800" b="1" dirty="0">
                <a:latin typeface="HGP創英角ｺﾞｼｯｸUB" panose="020B0900000000000000" pitchFamily="50" charset="-128"/>
                <a:ea typeface="HGP創英角ｺﾞｼｯｸUB" panose="020B0900000000000000" pitchFamily="50" charset="-128"/>
              </a:rPr>
              <a:t>3</a:t>
            </a:r>
            <a:r>
              <a:rPr lang="ja-JP" altLang="en-US" sz="2800" b="1" dirty="0">
                <a:latin typeface="HGP創英角ｺﾞｼｯｸUB" panose="020B0900000000000000" pitchFamily="50" charset="-128"/>
                <a:ea typeface="HGP創英角ｺﾞｼｯｸUB" panose="020B0900000000000000" pitchFamily="50" charset="-128"/>
              </a:rPr>
              <a:t>倍にしたい</a:t>
            </a:r>
            <a:endParaRPr lang="en-US" altLang="ja-JP" sz="28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latin typeface="HGP創英角ｺﾞｼｯｸUB" panose="020B0900000000000000" pitchFamily="50" charset="-128"/>
                <a:ea typeface="HGP創英角ｺﾞｼｯｸUB" panose="020B0900000000000000" pitchFamily="50" charset="-128"/>
              </a:rPr>
              <a:t>・観光客に地域内を回遊してもらいたい</a:t>
            </a:r>
            <a:endParaRPr lang="en-US" altLang="ja-JP" sz="28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latin typeface="HGP創英角ｺﾞｼｯｸUB" panose="020B0900000000000000" pitchFamily="50" charset="-128"/>
                <a:ea typeface="HGP創英角ｺﾞｼｯｸUB" panose="020B0900000000000000" pitchFamily="50" charset="-128"/>
              </a:rPr>
              <a:t>・宿泊をしてもらいたい</a:t>
            </a:r>
            <a:endParaRPr lang="en-US" altLang="ja-JP" sz="2800" b="1"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latin typeface="HGP創英角ｺﾞｼｯｸUB" panose="020B0900000000000000" pitchFamily="50" charset="-128"/>
                <a:ea typeface="HGP創英角ｺﾞｼｯｸUB" panose="020B0900000000000000" pitchFamily="50" charset="-128"/>
              </a:rPr>
              <a:t>・観光体験など消費をしてもらいたい　　　など</a:t>
            </a:r>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10" name="二等辺三角形 9">
            <a:extLst>
              <a:ext uri="{FF2B5EF4-FFF2-40B4-BE49-F238E27FC236}">
                <a16:creationId xmlns:a16="http://schemas.microsoft.com/office/drawing/2014/main" id="{693AD07E-3A7A-4829-9C9E-AAE685706C43}"/>
              </a:ext>
            </a:extLst>
          </p:cNvPr>
          <p:cNvSpPr/>
          <p:nvPr/>
        </p:nvSpPr>
        <p:spPr>
          <a:xfrm rot="10800000">
            <a:off x="2915816" y="4845275"/>
            <a:ext cx="3312368" cy="403072"/>
          </a:xfrm>
          <a:prstGeom prst="triangl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Rectangle 7">
            <a:extLst>
              <a:ext uri="{FF2B5EF4-FFF2-40B4-BE49-F238E27FC236}">
                <a16:creationId xmlns:a16="http://schemas.microsoft.com/office/drawing/2014/main" id="{F50CC2C7-1C8E-4A23-8AB2-894F8CF8864F}"/>
              </a:ext>
            </a:extLst>
          </p:cNvPr>
          <p:cNvSpPr>
            <a:spLocks noChangeArrowheads="1"/>
          </p:cNvSpPr>
          <p:nvPr/>
        </p:nvSpPr>
        <p:spPr bwMode="auto">
          <a:xfrm>
            <a:off x="34925" y="5426077"/>
            <a:ext cx="8893559" cy="54942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4400" b="1" dirty="0">
                <a:latin typeface="HGP創英角ｺﾞｼｯｸUB" panose="020B0900000000000000" pitchFamily="50" charset="-128"/>
                <a:ea typeface="HGP創英角ｺﾞｼｯｸUB" panose="020B0900000000000000" pitchFamily="50" charset="-128"/>
              </a:rPr>
              <a:t>現状は？課題は？　➡　調査で確認</a:t>
            </a:r>
            <a:endParaRPr lang="en-US" altLang="ja-JP" sz="4400" b="1"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B44CF950-AAE3-42D4-8FE6-4E4EBEE9C4B9}"/>
              </a:ext>
            </a:extLst>
          </p:cNvPr>
          <p:cNvSpPr>
            <a:spLocks noGrp="1"/>
          </p:cNvSpPr>
          <p:nvPr>
            <p:ph type="sldNum" sz="quarter" idx="12"/>
          </p:nvPr>
        </p:nvSpPr>
        <p:spPr/>
        <p:txBody>
          <a:bodyPr/>
          <a:lstStyle/>
          <a:p>
            <a:pPr>
              <a:defRPr/>
            </a:pPr>
            <a:fld id="{22179739-F4A8-44EB-8B8E-F3F060272835}" type="slidenum">
              <a:rPr lang="ja-JP" altLang="en-US" smtClean="0"/>
              <a:pPr>
                <a:defRPr/>
              </a:pPr>
              <a:t>44</a:t>
            </a:fld>
            <a:endParaRPr lang="ja-JP" altLang="en-US"/>
          </a:p>
        </p:txBody>
      </p:sp>
    </p:spTree>
    <p:extLst>
      <p:ext uri="{BB962C8B-B14F-4D97-AF65-F5344CB8AC3E}">
        <p14:creationId xmlns:p14="http://schemas.microsoft.com/office/powerpoint/2010/main" val="4345849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4FF68EE6-A756-4428-B167-F3EE21E9BAAC}"/>
              </a:ext>
            </a:extLst>
          </p:cNvPr>
          <p:cNvSpPr>
            <a:spLocks noChangeArrowheads="1"/>
          </p:cNvSpPr>
          <p:nvPr/>
        </p:nvSpPr>
        <p:spPr bwMode="auto">
          <a:xfrm>
            <a:off x="189118" y="1322205"/>
            <a:ext cx="8703362" cy="36909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マーケティング調査とは、</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観光事業者のマーケティング活動を推進する上での現状や課題に対して、有効な意思決定をするための科学的かつ合理的な調査・分析</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のことです。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ja-JP" altLang="en-US"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・どの国・地域から観光客が来ているのか？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・どんな観光地を回っているのか？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・観光客は満足しているのか？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・自地域はどんな人をターゲットとすべきなのか？</a:t>
            </a: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・自地域と競合地域ではブランドイメージはどう違うのか？</a:t>
            </a: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・実施したプロモーションの効果はどの程度あったのか？</a:t>
            </a:r>
          </a:p>
        </p:txBody>
      </p:sp>
      <p:sp>
        <p:nvSpPr>
          <p:cNvPr id="4" name="正方形/長方形 3">
            <a:extLst>
              <a:ext uri="{FF2B5EF4-FFF2-40B4-BE49-F238E27FC236}">
                <a16:creationId xmlns:a16="http://schemas.microsoft.com/office/drawing/2014/main" id="{BD940F03-7004-405F-8C9A-DEBE07A7A9D5}"/>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マーケティング調査とは</a:t>
            </a:r>
          </a:p>
        </p:txBody>
      </p:sp>
      <p:sp>
        <p:nvSpPr>
          <p:cNvPr id="6" name="四角形: 角を丸くする 5">
            <a:extLst>
              <a:ext uri="{FF2B5EF4-FFF2-40B4-BE49-F238E27FC236}">
                <a16:creationId xmlns:a16="http://schemas.microsoft.com/office/drawing/2014/main" id="{262C4D78-289E-4FBE-9BD1-672A3FFE8538}"/>
              </a:ext>
            </a:extLst>
          </p:cNvPr>
          <p:cNvSpPr/>
          <p:nvPr/>
        </p:nvSpPr>
        <p:spPr>
          <a:xfrm>
            <a:off x="189118" y="2060847"/>
            <a:ext cx="3493455"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10" name="四角形: 角を丸くする 9">
            <a:extLst>
              <a:ext uri="{FF2B5EF4-FFF2-40B4-BE49-F238E27FC236}">
                <a16:creationId xmlns:a16="http://schemas.microsoft.com/office/drawing/2014/main" id="{483365E3-A739-4E7A-92FF-1806CAD8E02C}"/>
              </a:ext>
            </a:extLst>
          </p:cNvPr>
          <p:cNvSpPr/>
          <p:nvPr/>
        </p:nvSpPr>
        <p:spPr>
          <a:xfrm>
            <a:off x="206747" y="3586972"/>
            <a:ext cx="3493455"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14" name="Rectangle 7">
            <a:extLst>
              <a:ext uri="{FF2B5EF4-FFF2-40B4-BE49-F238E27FC236}">
                <a16:creationId xmlns:a16="http://schemas.microsoft.com/office/drawing/2014/main" id="{2A936047-C8EF-44FF-B7FC-9F642DBC8B96}"/>
              </a:ext>
            </a:extLst>
          </p:cNvPr>
          <p:cNvSpPr>
            <a:spLocks noChangeArrowheads="1"/>
          </p:cNvSpPr>
          <p:nvPr/>
        </p:nvSpPr>
        <p:spPr bwMode="auto">
          <a:xfrm>
            <a:off x="220319" y="5294133"/>
            <a:ext cx="8703362" cy="87427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このようにマーケティング上の現状把握、課題の抽出は、観光事業者の事業活動全体に　大きな影響を与えると言えるので、それらを解決する手助けとなるマーケティング調査は　　非常に重要なものです。</a:t>
            </a:r>
          </a:p>
        </p:txBody>
      </p:sp>
      <p:sp>
        <p:nvSpPr>
          <p:cNvPr id="3" name="スライド番号プレースホルダー 2">
            <a:extLst>
              <a:ext uri="{FF2B5EF4-FFF2-40B4-BE49-F238E27FC236}">
                <a16:creationId xmlns:a16="http://schemas.microsoft.com/office/drawing/2014/main" id="{A504CA22-CD0D-4AC6-A01F-48C8BF7709A5}"/>
              </a:ext>
            </a:extLst>
          </p:cNvPr>
          <p:cNvSpPr>
            <a:spLocks noGrp="1"/>
          </p:cNvSpPr>
          <p:nvPr>
            <p:ph type="sldNum" sz="quarter" idx="12"/>
          </p:nvPr>
        </p:nvSpPr>
        <p:spPr/>
        <p:txBody>
          <a:bodyPr/>
          <a:lstStyle/>
          <a:p>
            <a:pPr>
              <a:defRPr/>
            </a:pPr>
            <a:fld id="{22179739-F4A8-44EB-8B8E-F3F060272835}" type="slidenum">
              <a:rPr lang="ja-JP" altLang="en-US" smtClean="0"/>
              <a:pPr>
                <a:defRPr/>
              </a:pPr>
              <a:t>45</a:t>
            </a:fld>
            <a:endParaRPr lang="ja-JP" altLang="en-US"/>
          </a:p>
        </p:txBody>
      </p:sp>
      <p:sp>
        <p:nvSpPr>
          <p:cNvPr id="8" name="Rectangle 7">
            <a:extLst>
              <a:ext uri="{FF2B5EF4-FFF2-40B4-BE49-F238E27FC236}">
                <a16:creationId xmlns:a16="http://schemas.microsoft.com/office/drawing/2014/main" id="{EF014FAE-B3F8-4B8C-95EA-F8F6476B411C}"/>
              </a:ext>
            </a:extLst>
          </p:cNvPr>
          <p:cNvSpPr>
            <a:spLocks noChangeArrowheads="1"/>
          </p:cNvSpPr>
          <p:nvPr/>
        </p:nvSpPr>
        <p:spPr bwMode="auto">
          <a:xfrm>
            <a:off x="189118" y="2060848"/>
            <a:ext cx="3493455"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マーケティング上の「現状」の例</a:t>
            </a:r>
          </a:p>
        </p:txBody>
      </p:sp>
      <p:sp>
        <p:nvSpPr>
          <p:cNvPr id="12" name="Rectangle 7">
            <a:extLst>
              <a:ext uri="{FF2B5EF4-FFF2-40B4-BE49-F238E27FC236}">
                <a16:creationId xmlns:a16="http://schemas.microsoft.com/office/drawing/2014/main" id="{8DC66566-1A80-44FA-AE11-BE1A46A30F71}"/>
              </a:ext>
            </a:extLst>
          </p:cNvPr>
          <p:cNvSpPr>
            <a:spLocks noChangeArrowheads="1"/>
          </p:cNvSpPr>
          <p:nvPr/>
        </p:nvSpPr>
        <p:spPr bwMode="auto">
          <a:xfrm>
            <a:off x="179511" y="3586972"/>
            <a:ext cx="3493455"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マーケティング上の「課題」の例</a:t>
            </a:r>
            <a:endParaRPr lang="en-US" altLang="ja-JP" dirty="0">
              <a:solidFill>
                <a:schemeClr val="bg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8022935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444E5DC-72A6-4AAD-8BFD-7D80E0C5DF8B}"/>
              </a:ext>
            </a:extLst>
          </p:cNvPr>
          <p:cNvSpPr>
            <a:spLocks noChangeArrowheads="1"/>
          </p:cNvSpPr>
          <p:nvPr/>
        </p:nvSpPr>
        <p:spPr bwMode="auto">
          <a:xfrm>
            <a:off x="189118" y="1322204"/>
            <a:ext cx="8703362" cy="505912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調査で収集・活用するデータには２つの種類があります。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en-US" altLang="ja-JP" dirty="0">
                <a:solidFill>
                  <a:prstClr val="black"/>
                </a:solidFill>
                <a:latin typeface="HGP創英角ｺﾞｼｯｸUB" panose="020B0900000000000000" pitchFamily="50" charset="-128"/>
                <a:ea typeface="HGP創英角ｺﾞｼｯｸUB" panose="020B0900000000000000" pitchFamily="50" charset="-128"/>
              </a:rPr>
              <a:t>1</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次データとは、</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調査実施者が自らその調査目的のために独自の方法で収集したデータ</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のことをいいます。例えば、観光客アンケート調査や観光客へのインタビューなどがこれに該当します。また、現場へ出かけて、市場、対象者を観察し得られるデータも</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1</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次データに分類されます。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r>
              <a:rPr lang="en-US" altLang="ja-JP" dirty="0">
                <a:solidFill>
                  <a:prstClr val="black"/>
                </a:solidFill>
                <a:latin typeface="HGP創英角ｺﾞｼｯｸUB" panose="020B0900000000000000" pitchFamily="50" charset="-128"/>
                <a:ea typeface="HGP創英角ｺﾞｼｯｸUB" panose="020B0900000000000000" pitchFamily="50" charset="-128"/>
              </a:rPr>
              <a:t>2</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次データとは、その調査目的のためにゼロから独自の方法で収集したものではない、</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既に収集されて存在するデータ</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のことです。例えば、官公庁による統計データ、研究機関の調査レポートなどがあります。</a:t>
            </a:r>
          </a:p>
          <a:p>
            <a:pPr lvl="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デジタル化の更なる進展やネットワークの高度化、またスマートフォンやセンサー等</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IoT</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関連機器の小型化・低コスト化による</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IoT</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の進展により、スマートフォン等を通じた位置情報や行動履歴、インターネットやテレビでの視聴・消費行動等に関する情報、また小型化したセンサー等から得られる膨大なデータをビッグデータといい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ja-JP" altLang="en-US"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94136B7B-C7D3-403E-BF1E-BCB367DCC8BB}"/>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データの種類</a:t>
            </a:r>
          </a:p>
        </p:txBody>
      </p:sp>
      <p:sp>
        <p:nvSpPr>
          <p:cNvPr id="6" name="テキスト ボックス 5">
            <a:extLst>
              <a:ext uri="{FF2B5EF4-FFF2-40B4-BE49-F238E27FC236}">
                <a16:creationId xmlns:a16="http://schemas.microsoft.com/office/drawing/2014/main" id="{D0FE7AD0-9ABE-40E7-ADAD-86310C79DCEF}"/>
              </a:ext>
            </a:extLst>
          </p:cNvPr>
          <p:cNvSpPr txBox="1"/>
          <p:nvPr/>
        </p:nvSpPr>
        <p:spPr>
          <a:xfrm>
            <a:off x="7919541" y="6217597"/>
            <a:ext cx="864096" cy="184666"/>
          </a:xfrm>
          <a:prstGeom prst="rect">
            <a:avLst/>
          </a:prstGeom>
          <a:noFill/>
        </p:spPr>
        <p:txBody>
          <a:bodyPr wrap="square" rtlCol="0">
            <a:spAutoFit/>
          </a:bodyPr>
          <a:lstStyle/>
          <a:p>
            <a:pPr algn="r"/>
            <a:r>
              <a:rPr kumimoji="1" lang="ja-JP" altLang="en-US" sz="600" dirty="0"/>
              <a:t>出典：総務省</a:t>
            </a:r>
            <a:r>
              <a:rPr kumimoji="1" lang="en-US" altLang="ja-JP" sz="600" dirty="0"/>
              <a:t>HP</a:t>
            </a:r>
            <a:r>
              <a:rPr kumimoji="1" lang="ja-JP" altLang="en-US" sz="600" dirty="0"/>
              <a:t>より</a:t>
            </a:r>
          </a:p>
        </p:txBody>
      </p:sp>
      <p:sp>
        <p:nvSpPr>
          <p:cNvPr id="8" name="四角形: 角を丸くする 7">
            <a:extLst>
              <a:ext uri="{FF2B5EF4-FFF2-40B4-BE49-F238E27FC236}">
                <a16:creationId xmlns:a16="http://schemas.microsoft.com/office/drawing/2014/main" id="{EDFF5A29-9DBC-471B-A8D0-8BC82ADBB807}"/>
              </a:ext>
            </a:extLst>
          </p:cNvPr>
          <p:cNvSpPr/>
          <p:nvPr/>
        </p:nvSpPr>
        <p:spPr>
          <a:xfrm>
            <a:off x="189118" y="1774382"/>
            <a:ext cx="3493455"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12" name="四角形: 角を丸くする 11">
            <a:extLst>
              <a:ext uri="{FF2B5EF4-FFF2-40B4-BE49-F238E27FC236}">
                <a16:creationId xmlns:a16="http://schemas.microsoft.com/office/drawing/2014/main" id="{0626EFEE-5D89-4CDB-AE3C-DF0803B03940}"/>
              </a:ext>
            </a:extLst>
          </p:cNvPr>
          <p:cNvSpPr/>
          <p:nvPr/>
        </p:nvSpPr>
        <p:spPr>
          <a:xfrm>
            <a:off x="189118" y="3428999"/>
            <a:ext cx="3493455"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16" name="四角形: 角を丸くする 15">
            <a:extLst>
              <a:ext uri="{FF2B5EF4-FFF2-40B4-BE49-F238E27FC236}">
                <a16:creationId xmlns:a16="http://schemas.microsoft.com/office/drawing/2014/main" id="{A5DCDC21-40D5-48A9-9AAF-04EECF299A5A}"/>
              </a:ext>
            </a:extLst>
          </p:cNvPr>
          <p:cNvSpPr/>
          <p:nvPr/>
        </p:nvSpPr>
        <p:spPr>
          <a:xfrm>
            <a:off x="189119" y="4905161"/>
            <a:ext cx="3493454"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7DA7FE7F-7349-43F5-80F9-04F2D13636A0}"/>
              </a:ext>
            </a:extLst>
          </p:cNvPr>
          <p:cNvSpPr>
            <a:spLocks noGrp="1"/>
          </p:cNvSpPr>
          <p:nvPr>
            <p:ph type="sldNum" sz="quarter" idx="12"/>
          </p:nvPr>
        </p:nvSpPr>
        <p:spPr/>
        <p:txBody>
          <a:bodyPr/>
          <a:lstStyle/>
          <a:p>
            <a:pPr>
              <a:defRPr/>
            </a:pPr>
            <a:fld id="{22179739-F4A8-44EB-8B8E-F3F060272835}" type="slidenum">
              <a:rPr lang="ja-JP" altLang="en-US" smtClean="0"/>
              <a:pPr>
                <a:defRPr/>
              </a:pPr>
              <a:t>46</a:t>
            </a:fld>
            <a:endParaRPr lang="ja-JP" altLang="en-US"/>
          </a:p>
        </p:txBody>
      </p:sp>
      <p:sp>
        <p:nvSpPr>
          <p:cNvPr id="10" name="Rectangle 7">
            <a:extLst>
              <a:ext uri="{FF2B5EF4-FFF2-40B4-BE49-F238E27FC236}">
                <a16:creationId xmlns:a16="http://schemas.microsoft.com/office/drawing/2014/main" id="{B3E1ADE7-F6FA-4967-8A69-52430A141052}"/>
              </a:ext>
            </a:extLst>
          </p:cNvPr>
          <p:cNvSpPr>
            <a:spLocks noChangeArrowheads="1"/>
          </p:cNvSpPr>
          <p:nvPr/>
        </p:nvSpPr>
        <p:spPr bwMode="auto">
          <a:xfrm>
            <a:off x="189118" y="1774383"/>
            <a:ext cx="3493455"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algn="l"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１．１次データ（プライマリーデータ）</a:t>
            </a:r>
          </a:p>
        </p:txBody>
      </p:sp>
      <p:sp>
        <p:nvSpPr>
          <p:cNvPr id="14" name="Rectangle 7">
            <a:extLst>
              <a:ext uri="{FF2B5EF4-FFF2-40B4-BE49-F238E27FC236}">
                <a16:creationId xmlns:a16="http://schemas.microsoft.com/office/drawing/2014/main" id="{0B051544-441D-468C-BFDD-BF1FAF768805}"/>
              </a:ext>
            </a:extLst>
          </p:cNvPr>
          <p:cNvSpPr>
            <a:spLocks noChangeArrowheads="1"/>
          </p:cNvSpPr>
          <p:nvPr/>
        </p:nvSpPr>
        <p:spPr bwMode="auto">
          <a:xfrm>
            <a:off x="189118" y="3429000"/>
            <a:ext cx="3493455"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algn="l"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２．２次データ（セカンダリーデータ）</a:t>
            </a:r>
          </a:p>
        </p:txBody>
      </p:sp>
      <p:sp>
        <p:nvSpPr>
          <p:cNvPr id="18" name="Rectangle 7">
            <a:extLst>
              <a:ext uri="{FF2B5EF4-FFF2-40B4-BE49-F238E27FC236}">
                <a16:creationId xmlns:a16="http://schemas.microsoft.com/office/drawing/2014/main" id="{683E24F1-F7AC-4BE5-9820-0F8E131C8E0F}"/>
              </a:ext>
            </a:extLst>
          </p:cNvPr>
          <p:cNvSpPr>
            <a:spLocks noChangeArrowheads="1"/>
          </p:cNvSpPr>
          <p:nvPr/>
        </p:nvSpPr>
        <p:spPr bwMode="auto">
          <a:xfrm>
            <a:off x="189118" y="4905162"/>
            <a:ext cx="3493455"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algn="l" fontAlgn="auto">
              <a:lnSpc>
                <a:spcPct val="90000"/>
              </a:lnSpc>
              <a:spcBef>
                <a:spcPct val="20000"/>
              </a:spcBef>
              <a:spcAft>
                <a:spcPts val="0"/>
              </a:spcAft>
            </a:pPr>
            <a:r>
              <a:rPr lang="en-US" altLang="ja-JP"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dirty="0">
                <a:solidFill>
                  <a:schemeClr val="bg1"/>
                </a:solidFill>
                <a:latin typeface="HGP創英角ｺﾞｼｯｸUB" panose="020B0900000000000000" pitchFamily="50" charset="-128"/>
                <a:ea typeface="HGP創英角ｺﾞｼｯｸUB" panose="020B0900000000000000" pitchFamily="50" charset="-128"/>
              </a:rPr>
              <a:t>参考</a:t>
            </a:r>
            <a:r>
              <a:rPr lang="en-US" altLang="ja-JP"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dirty="0">
                <a:solidFill>
                  <a:schemeClr val="bg1"/>
                </a:solidFill>
                <a:latin typeface="HGP創英角ｺﾞｼｯｸUB" panose="020B0900000000000000" pitchFamily="50" charset="-128"/>
                <a:ea typeface="HGP創英角ｺﾞｼｯｸUB" panose="020B0900000000000000" pitchFamily="50" charset="-128"/>
              </a:rPr>
              <a:t>　ビッグデータ</a:t>
            </a:r>
          </a:p>
        </p:txBody>
      </p:sp>
    </p:spTree>
    <p:extLst>
      <p:ext uri="{BB962C8B-B14F-4D97-AF65-F5344CB8AC3E}">
        <p14:creationId xmlns:p14="http://schemas.microsoft.com/office/powerpoint/2010/main" val="22847867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394A35EE-7288-4478-AA64-C882581565B1}"/>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１．１次データ</a:t>
            </a:r>
          </a:p>
        </p:txBody>
      </p:sp>
      <p:sp>
        <p:nvSpPr>
          <p:cNvPr id="4" name="四角形: 角を丸くする 3">
            <a:extLst>
              <a:ext uri="{FF2B5EF4-FFF2-40B4-BE49-F238E27FC236}">
                <a16:creationId xmlns:a16="http://schemas.microsoft.com/office/drawing/2014/main" id="{5275E230-02BE-4FF4-A3CD-84D575D61026}"/>
              </a:ext>
            </a:extLst>
          </p:cNvPr>
          <p:cNvSpPr/>
          <p:nvPr/>
        </p:nvSpPr>
        <p:spPr>
          <a:xfrm>
            <a:off x="179511" y="1635646"/>
            <a:ext cx="1307055" cy="290364"/>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6" name="Rectangle 7">
            <a:extLst>
              <a:ext uri="{FF2B5EF4-FFF2-40B4-BE49-F238E27FC236}">
                <a16:creationId xmlns:a16="http://schemas.microsoft.com/office/drawing/2014/main" id="{56F9764D-29B7-4CC7-9B6E-3D3CA0563E60}"/>
              </a:ext>
            </a:extLst>
          </p:cNvPr>
          <p:cNvSpPr>
            <a:spLocks noChangeArrowheads="1"/>
          </p:cNvSpPr>
          <p:nvPr/>
        </p:nvSpPr>
        <p:spPr bwMode="auto">
          <a:xfrm>
            <a:off x="179511" y="1269231"/>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en-US" altLang="ja-JP" dirty="0">
                <a:solidFill>
                  <a:prstClr val="black"/>
                </a:solidFill>
                <a:latin typeface="HGP創英角ｺﾞｼｯｸUB" panose="020B0900000000000000" pitchFamily="50" charset="-128"/>
                <a:ea typeface="HGP創英角ｺﾞｼｯｸUB" panose="020B0900000000000000" pitchFamily="50" charset="-128"/>
              </a:rPr>
              <a:t>1</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次データのそのメリット、デメリットを確認します。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7" name="Rectangle 7">
            <a:extLst>
              <a:ext uri="{FF2B5EF4-FFF2-40B4-BE49-F238E27FC236}">
                <a16:creationId xmlns:a16="http://schemas.microsoft.com/office/drawing/2014/main" id="{BFE77AA1-40F9-4E0F-8767-CCD82C3B2028}"/>
              </a:ext>
            </a:extLst>
          </p:cNvPr>
          <p:cNvSpPr>
            <a:spLocks noChangeArrowheads="1"/>
          </p:cNvSpPr>
          <p:nvPr/>
        </p:nvSpPr>
        <p:spPr bwMode="auto">
          <a:xfrm>
            <a:off x="220319" y="1919165"/>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１．調査実施者が欲しいデータを欲しい状態で入手できる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8" name="四角形: 角を丸くする 7">
            <a:extLst>
              <a:ext uri="{FF2B5EF4-FFF2-40B4-BE49-F238E27FC236}">
                <a16:creationId xmlns:a16="http://schemas.microsoft.com/office/drawing/2014/main" id="{B41E1510-ED8C-49ED-A34E-404FADB7026E}"/>
              </a:ext>
            </a:extLst>
          </p:cNvPr>
          <p:cNvSpPr/>
          <p:nvPr/>
        </p:nvSpPr>
        <p:spPr>
          <a:xfrm>
            <a:off x="179511" y="4077072"/>
            <a:ext cx="1307055" cy="290364"/>
          </a:xfrm>
          <a:prstGeom prst="roundRect">
            <a:avLst>
              <a:gd name="adj" fmla="val 251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9" name="Rectangle 7">
            <a:extLst>
              <a:ext uri="{FF2B5EF4-FFF2-40B4-BE49-F238E27FC236}">
                <a16:creationId xmlns:a16="http://schemas.microsoft.com/office/drawing/2014/main" id="{6CDC4FEF-EB68-4619-B7F4-F0D5C9E2F956}"/>
              </a:ext>
            </a:extLst>
          </p:cNvPr>
          <p:cNvSpPr>
            <a:spLocks noChangeArrowheads="1"/>
          </p:cNvSpPr>
          <p:nvPr/>
        </p:nvSpPr>
        <p:spPr bwMode="auto">
          <a:xfrm>
            <a:off x="179511" y="4077073"/>
            <a:ext cx="1307055" cy="290364"/>
          </a:xfrm>
          <a:prstGeom prst="rect">
            <a:avLst/>
          </a:prstGeom>
          <a:solidFill>
            <a:srgbClr val="002060"/>
          </a:solid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デメリット</a:t>
            </a:r>
          </a:p>
        </p:txBody>
      </p:sp>
      <p:sp>
        <p:nvSpPr>
          <p:cNvPr id="10" name="Rectangle 7">
            <a:extLst>
              <a:ext uri="{FF2B5EF4-FFF2-40B4-BE49-F238E27FC236}">
                <a16:creationId xmlns:a16="http://schemas.microsoft.com/office/drawing/2014/main" id="{797CE63D-AC2A-4734-A92B-71640D2E22F7}"/>
              </a:ext>
            </a:extLst>
          </p:cNvPr>
          <p:cNvSpPr>
            <a:spLocks noChangeArrowheads="1"/>
          </p:cNvSpPr>
          <p:nvPr/>
        </p:nvSpPr>
        <p:spPr bwMode="auto">
          <a:xfrm>
            <a:off x="440638" y="2263621"/>
            <a:ext cx="8595858" cy="787093"/>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en-US" altLang="ja-JP" sz="1700" dirty="0">
                <a:solidFill>
                  <a:prstClr val="black"/>
                </a:solidFill>
                <a:latin typeface="HGP創英角ｺﾞｼｯｸUB" panose="020B0900000000000000" pitchFamily="50" charset="-128"/>
                <a:ea typeface="HGP創英角ｺﾞｼｯｸUB" panose="020B0900000000000000" pitchFamily="50" charset="-128"/>
              </a:rPr>
              <a:t>2</a:t>
            </a: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次データでは、データの対象や取得方法、分類方法などが必ずしも調査実施者が求めるものと合わない場合があります。一方、</a:t>
            </a:r>
            <a:r>
              <a:rPr lang="en-US" altLang="ja-JP" sz="1700" dirty="0">
                <a:solidFill>
                  <a:prstClr val="black"/>
                </a:solidFill>
                <a:latin typeface="HGP創英角ｺﾞｼｯｸUB" panose="020B0900000000000000" pitchFamily="50" charset="-128"/>
                <a:ea typeface="HGP創英角ｺﾞｼｯｸUB" panose="020B0900000000000000" pitchFamily="50" charset="-128"/>
              </a:rPr>
              <a:t>1</a:t>
            </a: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次データは調査実施者が求めているデータを収集することが出来ます。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1" name="Rectangle 7">
            <a:extLst>
              <a:ext uri="{FF2B5EF4-FFF2-40B4-BE49-F238E27FC236}">
                <a16:creationId xmlns:a16="http://schemas.microsoft.com/office/drawing/2014/main" id="{48A5660C-B4A0-4586-B4DA-0D87CF37B5C9}"/>
              </a:ext>
            </a:extLst>
          </p:cNvPr>
          <p:cNvSpPr>
            <a:spLocks noChangeArrowheads="1"/>
          </p:cNvSpPr>
          <p:nvPr/>
        </p:nvSpPr>
        <p:spPr bwMode="auto">
          <a:xfrm>
            <a:off x="440638" y="3358952"/>
            <a:ext cx="8595858" cy="61851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必要なデータを独自の方法で収集するので様々な調査手法を組みまわせることができます。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このことによりよい精度の高い、深みのあるデータを収集することが可能となります。</a:t>
            </a:r>
          </a:p>
        </p:txBody>
      </p:sp>
      <p:sp>
        <p:nvSpPr>
          <p:cNvPr id="12" name="Rectangle 7">
            <a:extLst>
              <a:ext uri="{FF2B5EF4-FFF2-40B4-BE49-F238E27FC236}">
                <a16:creationId xmlns:a16="http://schemas.microsoft.com/office/drawing/2014/main" id="{6174BF8F-2E80-4732-B637-D478F8ABF96A}"/>
              </a:ext>
            </a:extLst>
          </p:cNvPr>
          <p:cNvSpPr>
            <a:spLocks noChangeArrowheads="1"/>
          </p:cNvSpPr>
          <p:nvPr/>
        </p:nvSpPr>
        <p:spPr bwMode="auto">
          <a:xfrm>
            <a:off x="220319" y="2996952"/>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２．様々な調査手法を組み合わせて取得できる</a:t>
            </a:r>
          </a:p>
        </p:txBody>
      </p:sp>
      <p:cxnSp>
        <p:nvCxnSpPr>
          <p:cNvPr id="13" name="直線コネクタ 12">
            <a:extLst>
              <a:ext uri="{FF2B5EF4-FFF2-40B4-BE49-F238E27FC236}">
                <a16:creationId xmlns:a16="http://schemas.microsoft.com/office/drawing/2014/main" id="{8849728A-4D1B-442A-BF35-BD146DA260CA}"/>
              </a:ext>
            </a:extLst>
          </p:cNvPr>
          <p:cNvCxnSpPr>
            <a:cxnSpLocks/>
          </p:cNvCxnSpPr>
          <p:nvPr/>
        </p:nvCxnSpPr>
        <p:spPr>
          <a:xfrm>
            <a:off x="235919" y="2224496"/>
            <a:ext cx="564782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5A22FF2C-D180-4EF3-BC3C-8DFB6815D641}"/>
              </a:ext>
            </a:extLst>
          </p:cNvPr>
          <p:cNvCxnSpPr>
            <a:cxnSpLocks/>
          </p:cNvCxnSpPr>
          <p:nvPr/>
        </p:nvCxnSpPr>
        <p:spPr>
          <a:xfrm>
            <a:off x="235919" y="3322543"/>
            <a:ext cx="462411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Rectangle 7">
            <a:extLst>
              <a:ext uri="{FF2B5EF4-FFF2-40B4-BE49-F238E27FC236}">
                <a16:creationId xmlns:a16="http://schemas.microsoft.com/office/drawing/2014/main" id="{662CFD42-C0F5-4C9E-883B-33B56165F9B1}"/>
              </a:ext>
            </a:extLst>
          </p:cNvPr>
          <p:cNvSpPr>
            <a:spLocks noChangeArrowheads="1"/>
          </p:cNvSpPr>
          <p:nvPr/>
        </p:nvSpPr>
        <p:spPr bwMode="auto">
          <a:xfrm>
            <a:off x="235919" y="5051266"/>
            <a:ext cx="8703362" cy="38592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２．データ収集に時間がかかる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6" name="Rectangle 7">
            <a:extLst>
              <a:ext uri="{FF2B5EF4-FFF2-40B4-BE49-F238E27FC236}">
                <a16:creationId xmlns:a16="http://schemas.microsoft.com/office/drawing/2014/main" id="{27CF13EB-B2A3-479A-AD2B-212EC1F3CE36}"/>
              </a:ext>
            </a:extLst>
          </p:cNvPr>
          <p:cNvSpPr>
            <a:spLocks noChangeArrowheads="1"/>
          </p:cNvSpPr>
          <p:nvPr/>
        </p:nvSpPr>
        <p:spPr bwMode="auto">
          <a:xfrm>
            <a:off x="235919" y="4363376"/>
            <a:ext cx="8703362" cy="33602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１．データ収集にお金がかかる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7" name="Rectangle 7">
            <a:extLst>
              <a:ext uri="{FF2B5EF4-FFF2-40B4-BE49-F238E27FC236}">
                <a16:creationId xmlns:a16="http://schemas.microsoft.com/office/drawing/2014/main" id="{A54325F4-A71C-4726-B026-06518C673D91}"/>
              </a:ext>
            </a:extLst>
          </p:cNvPr>
          <p:cNvSpPr>
            <a:spLocks noChangeArrowheads="1"/>
          </p:cNvSpPr>
          <p:nvPr/>
        </p:nvSpPr>
        <p:spPr bwMode="auto">
          <a:xfrm>
            <a:off x="440638" y="6065580"/>
            <a:ext cx="8480119" cy="60669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調査実施者が設計、実施、収集したデータなので、活用・分析には、調査実施者の考え、仮説などが影響しやすくなります。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18" name="直線コネクタ 17">
            <a:extLst>
              <a:ext uri="{FF2B5EF4-FFF2-40B4-BE49-F238E27FC236}">
                <a16:creationId xmlns:a16="http://schemas.microsoft.com/office/drawing/2014/main" id="{2DE6165C-43B0-4698-A2E3-CE4BDB53BE1D}"/>
              </a:ext>
            </a:extLst>
          </p:cNvPr>
          <p:cNvCxnSpPr>
            <a:cxnSpLocks/>
          </p:cNvCxnSpPr>
          <p:nvPr/>
        </p:nvCxnSpPr>
        <p:spPr>
          <a:xfrm>
            <a:off x="235919" y="4699400"/>
            <a:ext cx="311194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68BFF695-9CEB-4124-9040-7B950097141A}"/>
              </a:ext>
            </a:extLst>
          </p:cNvPr>
          <p:cNvCxnSpPr>
            <a:cxnSpLocks/>
          </p:cNvCxnSpPr>
          <p:nvPr/>
        </p:nvCxnSpPr>
        <p:spPr>
          <a:xfrm>
            <a:off x="251520" y="5381831"/>
            <a:ext cx="311194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Rectangle 7">
            <a:extLst>
              <a:ext uri="{FF2B5EF4-FFF2-40B4-BE49-F238E27FC236}">
                <a16:creationId xmlns:a16="http://schemas.microsoft.com/office/drawing/2014/main" id="{02FF27D6-6CEA-4479-A671-E233AC3405F3}"/>
              </a:ext>
            </a:extLst>
          </p:cNvPr>
          <p:cNvSpPr>
            <a:spLocks noChangeArrowheads="1"/>
          </p:cNvSpPr>
          <p:nvPr/>
        </p:nvSpPr>
        <p:spPr bwMode="auto">
          <a:xfrm>
            <a:off x="217395" y="5763178"/>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３．結論、仮説ありきの分析が行われる可能性がある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21" name="直線コネクタ 20">
            <a:extLst>
              <a:ext uri="{FF2B5EF4-FFF2-40B4-BE49-F238E27FC236}">
                <a16:creationId xmlns:a16="http://schemas.microsoft.com/office/drawing/2014/main" id="{9E95B010-9B3B-4BD6-9C30-9E452E7C3904}"/>
              </a:ext>
            </a:extLst>
          </p:cNvPr>
          <p:cNvCxnSpPr>
            <a:cxnSpLocks/>
          </p:cNvCxnSpPr>
          <p:nvPr/>
        </p:nvCxnSpPr>
        <p:spPr>
          <a:xfrm>
            <a:off x="251520" y="6065580"/>
            <a:ext cx="511256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F6016327-6E45-41DC-A10D-C1AD1ABCC92E}"/>
              </a:ext>
            </a:extLst>
          </p:cNvPr>
          <p:cNvSpPr>
            <a:spLocks noGrp="1"/>
          </p:cNvSpPr>
          <p:nvPr>
            <p:ph type="sldNum" sz="quarter" idx="12"/>
          </p:nvPr>
        </p:nvSpPr>
        <p:spPr/>
        <p:txBody>
          <a:bodyPr/>
          <a:lstStyle/>
          <a:p>
            <a:pPr>
              <a:defRPr/>
            </a:pPr>
            <a:fld id="{22179739-F4A8-44EB-8B8E-F3F060272835}" type="slidenum">
              <a:rPr lang="ja-JP" altLang="en-US" smtClean="0"/>
              <a:pPr>
                <a:defRPr/>
              </a:pPr>
              <a:t>47</a:t>
            </a:fld>
            <a:endParaRPr lang="ja-JP" altLang="en-US"/>
          </a:p>
        </p:txBody>
      </p:sp>
      <p:sp>
        <p:nvSpPr>
          <p:cNvPr id="5" name="Rectangle 7">
            <a:extLst>
              <a:ext uri="{FF2B5EF4-FFF2-40B4-BE49-F238E27FC236}">
                <a16:creationId xmlns:a16="http://schemas.microsoft.com/office/drawing/2014/main" id="{CE9E413B-C49C-4A3B-BE97-1C95B18CB682}"/>
              </a:ext>
            </a:extLst>
          </p:cNvPr>
          <p:cNvSpPr>
            <a:spLocks noChangeArrowheads="1"/>
          </p:cNvSpPr>
          <p:nvPr/>
        </p:nvSpPr>
        <p:spPr bwMode="auto">
          <a:xfrm>
            <a:off x="179511" y="1635647"/>
            <a:ext cx="1307055" cy="29036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メリット</a:t>
            </a:r>
          </a:p>
        </p:txBody>
      </p:sp>
    </p:spTree>
    <p:extLst>
      <p:ext uri="{BB962C8B-B14F-4D97-AF65-F5344CB8AC3E}">
        <p14:creationId xmlns:p14="http://schemas.microsoft.com/office/powerpoint/2010/main" val="21813385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a:extLst>
              <a:ext uri="{FF2B5EF4-FFF2-40B4-BE49-F238E27FC236}">
                <a16:creationId xmlns:a16="http://schemas.microsoft.com/office/drawing/2014/main" id="{C62DCFC7-2CAE-487A-8ED7-F3BEC3874AED}"/>
              </a:ext>
            </a:extLst>
          </p:cNvPr>
          <p:cNvGrpSpPr/>
          <p:nvPr/>
        </p:nvGrpSpPr>
        <p:grpSpPr>
          <a:xfrm>
            <a:off x="34925" y="692696"/>
            <a:ext cx="4681091" cy="6136096"/>
            <a:chOff x="215463" y="820738"/>
            <a:chExt cx="4356537" cy="5800179"/>
          </a:xfrm>
        </p:grpSpPr>
        <p:pic>
          <p:nvPicPr>
            <p:cNvPr id="2" name="図 1">
              <a:extLst>
                <a:ext uri="{FF2B5EF4-FFF2-40B4-BE49-F238E27FC236}">
                  <a16:creationId xmlns:a16="http://schemas.microsoft.com/office/drawing/2014/main" id="{3DF8C9DC-7916-489A-905A-F63CD9E28233}"/>
                </a:ext>
              </a:extLst>
            </p:cNvPr>
            <p:cNvPicPr>
              <a:picLocks noChangeAspect="1"/>
            </p:cNvPicPr>
            <p:nvPr/>
          </p:nvPicPr>
          <p:blipFill>
            <a:blip r:embed="rId3"/>
            <a:stretch>
              <a:fillRect/>
            </a:stretch>
          </p:blipFill>
          <p:spPr>
            <a:xfrm>
              <a:off x="215463" y="820738"/>
              <a:ext cx="4356537" cy="5800179"/>
            </a:xfrm>
            <a:prstGeom prst="rect">
              <a:avLst/>
            </a:prstGeom>
            <a:ln>
              <a:solidFill>
                <a:schemeClr val="tx1"/>
              </a:solidFill>
            </a:ln>
          </p:spPr>
        </p:pic>
        <p:sp>
          <p:nvSpPr>
            <p:cNvPr id="4" name="正方形/長方形 3">
              <a:extLst>
                <a:ext uri="{FF2B5EF4-FFF2-40B4-BE49-F238E27FC236}">
                  <a16:creationId xmlns:a16="http://schemas.microsoft.com/office/drawing/2014/main" id="{5BA17982-18AF-4FC2-A610-A0A4F44AFCD8}"/>
                </a:ext>
              </a:extLst>
            </p:cNvPr>
            <p:cNvSpPr/>
            <p:nvPr/>
          </p:nvSpPr>
          <p:spPr>
            <a:xfrm>
              <a:off x="1691680" y="980728"/>
              <a:ext cx="504056"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AD3F3B31-712A-41AA-86D9-007E586C00DA}"/>
                </a:ext>
              </a:extLst>
            </p:cNvPr>
            <p:cNvSpPr/>
            <p:nvPr/>
          </p:nvSpPr>
          <p:spPr>
            <a:xfrm>
              <a:off x="323527" y="1195803"/>
              <a:ext cx="361574" cy="14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正方形/長方形 7">
              <a:extLst>
                <a:ext uri="{FF2B5EF4-FFF2-40B4-BE49-F238E27FC236}">
                  <a16:creationId xmlns:a16="http://schemas.microsoft.com/office/drawing/2014/main" id="{9FC8C960-17B7-464F-A796-CE8639768650}"/>
                </a:ext>
              </a:extLst>
            </p:cNvPr>
            <p:cNvSpPr/>
            <p:nvPr/>
          </p:nvSpPr>
          <p:spPr>
            <a:xfrm>
              <a:off x="467544" y="3068960"/>
              <a:ext cx="288032"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正方形/長方形 9">
              <a:extLst>
                <a:ext uri="{FF2B5EF4-FFF2-40B4-BE49-F238E27FC236}">
                  <a16:creationId xmlns:a16="http://schemas.microsoft.com/office/drawing/2014/main" id="{769CBEA9-11DA-48BA-894A-4EE4B17DC2DB}"/>
                </a:ext>
              </a:extLst>
            </p:cNvPr>
            <p:cNvSpPr/>
            <p:nvPr/>
          </p:nvSpPr>
          <p:spPr>
            <a:xfrm>
              <a:off x="467544" y="3444026"/>
              <a:ext cx="288032" cy="14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正方形/長方形 11">
              <a:extLst>
                <a:ext uri="{FF2B5EF4-FFF2-40B4-BE49-F238E27FC236}">
                  <a16:creationId xmlns:a16="http://schemas.microsoft.com/office/drawing/2014/main" id="{D125B197-8EA6-440C-9824-421C0D4EEAB3}"/>
                </a:ext>
              </a:extLst>
            </p:cNvPr>
            <p:cNvSpPr/>
            <p:nvPr/>
          </p:nvSpPr>
          <p:spPr>
            <a:xfrm>
              <a:off x="467543" y="4295428"/>
              <a:ext cx="270996" cy="14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E4757BC0-6983-4113-AA42-B072720A1B7B}"/>
                </a:ext>
              </a:extLst>
            </p:cNvPr>
            <p:cNvSpPr/>
            <p:nvPr/>
          </p:nvSpPr>
          <p:spPr>
            <a:xfrm>
              <a:off x="468960" y="5517232"/>
              <a:ext cx="288032" cy="14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6" name="正方形/長方形 15">
            <a:extLst>
              <a:ext uri="{FF2B5EF4-FFF2-40B4-BE49-F238E27FC236}">
                <a16:creationId xmlns:a16="http://schemas.microsoft.com/office/drawing/2014/main" id="{01D13455-1FB5-446F-B436-622143595761}"/>
              </a:ext>
            </a:extLst>
          </p:cNvPr>
          <p:cNvSpPr/>
          <p:nvPr/>
        </p:nvSpPr>
        <p:spPr>
          <a:xfrm>
            <a:off x="4806917" y="855096"/>
            <a:ext cx="3870357" cy="2069848"/>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観光アンケート調査票</a:t>
            </a:r>
            <a:endParaRPr lang="en-US" altLang="ja-JP" sz="2400" dirty="0">
              <a:latin typeface="HGP創英角ｺﾞｼｯｸUB" panose="020B0900000000000000" pitchFamily="50" charset="-128"/>
              <a:ea typeface="HGP創英角ｺﾞｼｯｸUB" panose="020B0900000000000000" pitchFamily="50" charset="-128"/>
            </a:endParaRPr>
          </a:p>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（参考例）</a:t>
            </a:r>
            <a:endParaRPr lang="en-US" altLang="ja-JP" sz="2400" dirty="0">
              <a:latin typeface="HGP創英角ｺﾞｼｯｸUB" panose="020B0900000000000000" pitchFamily="50" charset="-128"/>
              <a:ea typeface="HGP創英角ｺﾞｼｯｸUB" panose="020B0900000000000000" pitchFamily="50" charset="-128"/>
            </a:endParaRPr>
          </a:p>
          <a:p>
            <a:pPr fontAlgn="auto">
              <a:spcAft>
                <a:spcPts val="0"/>
              </a:spcAft>
            </a:pPr>
            <a:endParaRPr lang="en-US" altLang="ja-JP" sz="2400" dirty="0">
              <a:latin typeface="HGP創英角ｺﾞｼｯｸUB" panose="020B0900000000000000" pitchFamily="50" charset="-128"/>
              <a:ea typeface="HGP創英角ｺﾞｼｯｸUB" panose="020B0900000000000000" pitchFamily="50" charset="-128"/>
            </a:endParaRPr>
          </a:p>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　調査者の聞きたいことが</a:t>
            </a:r>
            <a:endParaRPr lang="en-US" altLang="ja-JP" sz="2400" dirty="0">
              <a:latin typeface="HGP創英角ｺﾞｼｯｸUB" panose="020B0900000000000000" pitchFamily="50" charset="-128"/>
              <a:ea typeface="HGP創英角ｺﾞｼｯｸUB" panose="020B0900000000000000" pitchFamily="50" charset="-128"/>
            </a:endParaRPr>
          </a:p>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聞ける</a:t>
            </a:r>
          </a:p>
        </p:txBody>
      </p:sp>
      <p:sp>
        <p:nvSpPr>
          <p:cNvPr id="3" name="スライド番号プレースホルダー 2">
            <a:extLst>
              <a:ext uri="{FF2B5EF4-FFF2-40B4-BE49-F238E27FC236}">
                <a16:creationId xmlns:a16="http://schemas.microsoft.com/office/drawing/2014/main" id="{993C3915-B103-4A2F-A15F-4171C75804F2}"/>
              </a:ext>
            </a:extLst>
          </p:cNvPr>
          <p:cNvSpPr>
            <a:spLocks noGrp="1"/>
          </p:cNvSpPr>
          <p:nvPr>
            <p:ph type="sldNum" sz="quarter" idx="12"/>
          </p:nvPr>
        </p:nvSpPr>
        <p:spPr/>
        <p:txBody>
          <a:bodyPr/>
          <a:lstStyle/>
          <a:p>
            <a:pPr>
              <a:defRPr/>
            </a:pPr>
            <a:fld id="{22179739-F4A8-44EB-8B8E-F3F060272835}" type="slidenum">
              <a:rPr lang="ja-JP" altLang="en-US" smtClean="0"/>
              <a:pPr>
                <a:defRPr/>
              </a:pPr>
              <a:t>48</a:t>
            </a:fld>
            <a:endParaRPr lang="ja-JP" altLang="en-US"/>
          </a:p>
        </p:txBody>
      </p:sp>
    </p:spTree>
    <p:extLst>
      <p:ext uri="{BB962C8B-B14F-4D97-AF65-F5344CB8AC3E}">
        <p14:creationId xmlns:p14="http://schemas.microsoft.com/office/powerpoint/2010/main" val="1832254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a:xfrm>
            <a:off x="107504" y="1386533"/>
            <a:ext cx="8784976" cy="5277741"/>
          </a:xfrm>
          <a:prstGeom prst="rect">
            <a:avLst/>
          </a:prstGeom>
        </p:spPr>
        <p:txBody>
          <a:bodyPr wrap="square">
            <a:noAutofit/>
          </a:bodyPr>
          <a:lstStyle/>
          <a:p>
            <a:pPr marL="457200" indent="-457200" algn="l">
              <a:buFont typeface="+mj-lt"/>
              <a:buAutoNum type="arabicPeriod"/>
            </a:pPr>
            <a:r>
              <a:rPr lang="ja-JP" altLang="en-US" sz="24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観光マーケティングの基礎を理解すること</a:t>
            </a:r>
          </a:p>
          <a:p>
            <a:pPr marL="457200" indent="-457200" algn="l">
              <a:buFont typeface="+mj-lt"/>
              <a:buAutoNum type="arabicPeriod"/>
            </a:pPr>
            <a:endParaRPr lang="en-US" altLang="ja-JP" sz="2400" dirty="0">
              <a:latin typeface="HGP創英角ｺﾞｼｯｸUB" panose="020B0900000000000000" pitchFamily="50" charset="-128"/>
              <a:ea typeface="HGP創英角ｺﾞｼｯｸUB" panose="020B0900000000000000" pitchFamily="50" charset="-128"/>
              <a:cs typeface="Meiryo UI" pitchFamily="50" charset="-128"/>
            </a:endParaRPr>
          </a:p>
          <a:p>
            <a:pPr marL="457200" indent="-457200" algn="l">
              <a:buFont typeface="+mj-lt"/>
              <a:buAutoNum type="arabicPeriod"/>
            </a:pPr>
            <a:r>
              <a:rPr lang="ja-JP" altLang="en-US" sz="2400" dirty="0">
                <a:latin typeface="HGP創英角ｺﾞｼｯｸUB" panose="020B0900000000000000" pitchFamily="50" charset="-128"/>
                <a:ea typeface="HGP創英角ｺﾞｼｯｸUB" panose="020B0900000000000000" pitchFamily="50" charset="-128"/>
                <a:cs typeface="Meiryo UI" pitchFamily="50" charset="-128"/>
              </a:rPr>
              <a:t>観光に関するオープンデータ・ビッグデータを読み、自身の業務に活用できること</a:t>
            </a:r>
          </a:p>
          <a:p>
            <a:pPr marL="457200" indent="-457200" algn="l">
              <a:buFont typeface="+mj-lt"/>
              <a:buAutoNum type="arabicPeriod"/>
            </a:pPr>
            <a:endParaRPr lang="en-US" altLang="ja-JP" sz="2400" dirty="0">
              <a:latin typeface="HGP創英角ｺﾞｼｯｸUB" panose="020B0900000000000000" pitchFamily="50" charset="-128"/>
              <a:ea typeface="HGP創英角ｺﾞｼｯｸUB" panose="020B0900000000000000" pitchFamily="50" charset="-128"/>
              <a:cs typeface="Meiryo UI" pitchFamily="50" charset="-128"/>
            </a:endParaRPr>
          </a:p>
          <a:p>
            <a:pPr marL="457200" indent="-457200" algn="l">
              <a:buFont typeface="+mj-lt"/>
              <a:buAutoNum type="arabicPeriod"/>
            </a:pPr>
            <a:r>
              <a:rPr lang="ja-JP" altLang="en-US" sz="2400" dirty="0">
                <a:latin typeface="HGP創英角ｺﾞｼｯｸUB" panose="020B0900000000000000" pitchFamily="50" charset="-128"/>
                <a:ea typeface="HGP創英角ｺﾞｼｯｸUB" panose="020B0900000000000000" pitchFamily="50" charset="-128"/>
                <a:cs typeface="Meiryo UI" pitchFamily="50" charset="-128"/>
              </a:rPr>
              <a:t>統計に関する基本を理解し、エクセル等を使ってデータの分析ができること</a:t>
            </a:r>
          </a:p>
          <a:p>
            <a:pPr marL="457200" indent="-457200" algn="l">
              <a:buFont typeface="+mj-lt"/>
              <a:buAutoNum type="arabicPeriod"/>
            </a:pPr>
            <a:endParaRPr lang="en-US" altLang="ja-JP" sz="2400" dirty="0">
              <a:latin typeface="HGP創英角ｺﾞｼｯｸUB" panose="020B0900000000000000" pitchFamily="50" charset="-128"/>
              <a:ea typeface="HGP創英角ｺﾞｼｯｸUB" panose="020B0900000000000000" pitchFamily="50" charset="-128"/>
              <a:cs typeface="Meiryo UI" pitchFamily="50" charset="-128"/>
            </a:endParaRPr>
          </a:p>
          <a:p>
            <a:pPr marL="457200" indent="-457200" algn="l">
              <a:buFont typeface="+mj-lt"/>
              <a:buAutoNum type="arabicPeriod"/>
            </a:pPr>
            <a:r>
              <a:rPr lang="ja-JP" altLang="en-US" sz="2400" dirty="0">
                <a:latin typeface="HGP創英角ｺﾞｼｯｸUB" panose="020B0900000000000000" pitchFamily="50" charset="-128"/>
                <a:ea typeface="HGP創英角ｺﾞｼｯｸUB" panose="020B0900000000000000" pitchFamily="50" charset="-128"/>
                <a:cs typeface="Meiryo UI" pitchFamily="50" charset="-128"/>
              </a:rPr>
              <a:t>マーケティングのフレームを活用して、自社・自組織のマーケティング戦略書が作れること</a:t>
            </a:r>
          </a:p>
          <a:p>
            <a:pPr marL="457200" indent="-457200" algn="l">
              <a:buFont typeface="+mj-lt"/>
              <a:buAutoNum type="arabicPeriod"/>
            </a:pPr>
            <a:endParaRPr lang="en-US" altLang="ja-JP" sz="2400" dirty="0">
              <a:latin typeface="HGP創英角ｺﾞｼｯｸUB" panose="020B0900000000000000" pitchFamily="50" charset="-128"/>
              <a:ea typeface="HGP創英角ｺﾞｼｯｸUB" panose="020B0900000000000000" pitchFamily="50" charset="-128"/>
              <a:cs typeface="Meiryo UI" pitchFamily="50" charset="-128"/>
            </a:endParaRPr>
          </a:p>
          <a:p>
            <a:pPr marL="457200" indent="-457200" algn="l">
              <a:buFont typeface="+mj-lt"/>
              <a:buAutoNum type="arabicPeriod"/>
            </a:pPr>
            <a:r>
              <a:rPr lang="ja-JP" altLang="en-US" sz="2400" dirty="0">
                <a:latin typeface="HGP創英角ｺﾞｼｯｸUB" panose="020B0900000000000000" pitchFamily="50" charset="-128"/>
                <a:ea typeface="HGP創英角ｺﾞｼｯｸUB" panose="020B0900000000000000" pitchFamily="50" charset="-128"/>
                <a:cs typeface="Meiryo UI" pitchFamily="50" charset="-128"/>
              </a:rPr>
              <a:t>作成したマーケティング戦略書のプレゼンテーションができ、社内外の人間を動かすことができること</a:t>
            </a:r>
          </a:p>
        </p:txBody>
      </p:sp>
      <p:sp>
        <p:nvSpPr>
          <p:cNvPr id="6" name="四角形: 角を丸くする 5">
            <a:extLst>
              <a:ext uri="{FF2B5EF4-FFF2-40B4-BE49-F238E27FC236}">
                <a16:creationId xmlns:a16="http://schemas.microsoft.com/office/drawing/2014/main" id="{00CB9137-A835-4D59-A27B-4057E25ACF3F}"/>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目的</a:t>
            </a:r>
          </a:p>
        </p:txBody>
      </p:sp>
      <p:sp>
        <p:nvSpPr>
          <p:cNvPr id="2" name="スライド番号プレースホルダー 1">
            <a:extLst>
              <a:ext uri="{FF2B5EF4-FFF2-40B4-BE49-F238E27FC236}">
                <a16:creationId xmlns:a16="http://schemas.microsoft.com/office/drawing/2014/main" id="{6DB20FB9-CB43-4723-BD27-7B596E41F91D}"/>
              </a:ext>
            </a:extLst>
          </p:cNvPr>
          <p:cNvSpPr>
            <a:spLocks noGrp="1"/>
          </p:cNvSpPr>
          <p:nvPr>
            <p:ph type="sldNum" sz="quarter" idx="12"/>
          </p:nvPr>
        </p:nvSpPr>
        <p:spPr/>
        <p:txBody>
          <a:bodyPr/>
          <a:lstStyle/>
          <a:p>
            <a:pPr>
              <a:defRPr/>
            </a:pPr>
            <a:fld id="{22179739-F4A8-44EB-8B8E-F3F060272835}" type="slidenum">
              <a:rPr lang="ja-JP" altLang="en-US" smtClean="0"/>
              <a:pPr>
                <a:defRPr/>
              </a:pPr>
              <a:t>4</a:t>
            </a:fld>
            <a:endParaRPr lang="ja-JP" altLang="en-US"/>
          </a:p>
        </p:txBody>
      </p:sp>
    </p:spTree>
    <p:extLst>
      <p:ext uri="{BB962C8B-B14F-4D97-AF65-F5344CB8AC3E}">
        <p14:creationId xmlns:p14="http://schemas.microsoft.com/office/powerpoint/2010/main" val="223717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fade">
                                      <p:cBhvr>
                                        <p:cTn id="7" dur="5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xEl>
                                              <p:pRg st="2" end="2"/>
                                            </p:txEl>
                                          </p:spTgt>
                                        </p:tgtEl>
                                        <p:attrNameLst>
                                          <p:attrName>style.visibility</p:attrName>
                                        </p:attrNameLst>
                                      </p:cBhvr>
                                      <p:to>
                                        <p:strVal val="visible"/>
                                      </p:to>
                                    </p:set>
                                    <p:animEffect transition="in" filter="fade">
                                      <p:cBhvr>
                                        <p:cTn id="12" dur="500"/>
                                        <p:tgtEl>
                                          <p:spTgt spid="2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xEl>
                                              <p:pRg st="4" end="4"/>
                                            </p:txEl>
                                          </p:spTgt>
                                        </p:tgtEl>
                                        <p:attrNameLst>
                                          <p:attrName>style.visibility</p:attrName>
                                        </p:attrNameLst>
                                      </p:cBhvr>
                                      <p:to>
                                        <p:strVal val="visible"/>
                                      </p:to>
                                    </p:set>
                                    <p:animEffect transition="in" filter="fade">
                                      <p:cBhvr>
                                        <p:cTn id="17" dur="500"/>
                                        <p:tgtEl>
                                          <p:spTgt spid="2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xEl>
                                              <p:pRg st="6" end="6"/>
                                            </p:txEl>
                                          </p:spTgt>
                                        </p:tgtEl>
                                        <p:attrNameLst>
                                          <p:attrName>style.visibility</p:attrName>
                                        </p:attrNameLst>
                                      </p:cBhvr>
                                      <p:to>
                                        <p:strVal val="visible"/>
                                      </p:to>
                                    </p:set>
                                    <p:animEffect transition="in" filter="fade">
                                      <p:cBhvr>
                                        <p:cTn id="22" dur="500"/>
                                        <p:tgtEl>
                                          <p:spTgt spid="2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
                                            <p:txEl>
                                              <p:pRg st="8" end="8"/>
                                            </p:txEl>
                                          </p:spTgt>
                                        </p:tgtEl>
                                        <p:attrNameLst>
                                          <p:attrName>style.visibility</p:attrName>
                                        </p:attrNameLst>
                                      </p:cBhvr>
                                      <p:to>
                                        <p:strVal val="visible"/>
                                      </p:to>
                                    </p:set>
                                    <p:animEffect transition="in" filter="fade">
                                      <p:cBhvr>
                                        <p:cTn id="27" dur="500"/>
                                        <p:tgtEl>
                                          <p:spTgt spid="2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1A751A72-BD3B-45A0-8A4B-B3478AA7CDBE}"/>
              </a:ext>
            </a:extLst>
          </p:cNvPr>
          <p:cNvSpPr/>
          <p:nvPr/>
        </p:nvSpPr>
        <p:spPr>
          <a:xfrm>
            <a:off x="698122" y="6158044"/>
            <a:ext cx="7747756" cy="5327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定量分析</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クロス分析の例</a:t>
            </a:r>
          </a:p>
        </p:txBody>
      </p:sp>
      <p:sp>
        <p:nvSpPr>
          <p:cNvPr id="19" name="テキスト ボックス 18">
            <a:extLst>
              <a:ext uri="{FF2B5EF4-FFF2-40B4-BE49-F238E27FC236}">
                <a16:creationId xmlns:a16="http://schemas.microsoft.com/office/drawing/2014/main" id="{59F614F2-97B7-4EA0-9F14-D5EE1D5A1985}"/>
              </a:ext>
            </a:extLst>
          </p:cNvPr>
          <p:cNvSpPr txBox="1"/>
          <p:nvPr/>
        </p:nvSpPr>
        <p:spPr>
          <a:xfrm>
            <a:off x="3815916" y="1498645"/>
            <a:ext cx="1512168" cy="226899"/>
          </a:xfrm>
          <a:prstGeom prst="rect">
            <a:avLst/>
          </a:prstGeom>
          <a:noFill/>
        </p:spPr>
        <p:txBody>
          <a:bodyPr wrap="square">
            <a:spAutoFit/>
          </a:bodyPr>
          <a:lstStyle/>
          <a:p>
            <a:r>
              <a:rPr lang="ja-JP" altLang="en-US" sz="1000" dirty="0">
                <a:latin typeface="Meiryo UI" pitchFamily="50" charset="-128"/>
                <a:ea typeface="Meiryo UI" pitchFamily="50" charset="-128"/>
              </a:rPr>
              <a:t>認知度・訪問経験</a:t>
            </a:r>
            <a:endParaRPr lang="ja-JP" altLang="en-US" sz="1000" dirty="0"/>
          </a:p>
        </p:txBody>
      </p:sp>
      <p:sp>
        <p:nvSpPr>
          <p:cNvPr id="23" name="テキスト ボックス 22">
            <a:extLst>
              <a:ext uri="{FF2B5EF4-FFF2-40B4-BE49-F238E27FC236}">
                <a16:creationId xmlns:a16="http://schemas.microsoft.com/office/drawing/2014/main" id="{3CC5D0B5-4146-41F8-82C1-2989E1CA7564}"/>
              </a:ext>
            </a:extLst>
          </p:cNvPr>
          <p:cNvSpPr txBox="1"/>
          <p:nvPr/>
        </p:nvSpPr>
        <p:spPr>
          <a:xfrm>
            <a:off x="365761" y="3789040"/>
            <a:ext cx="537700" cy="584165"/>
          </a:xfrm>
          <a:prstGeom prst="rect">
            <a:avLst/>
          </a:prstGeom>
          <a:solidFill>
            <a:schemeClr val="bg1"/>
          </a:solidFill>
          <a:ln>
            <a:noFill/>
          </a:ln>
        </p:spPr>
        <p:txBody>
          <a:bodyPr wrap="square">
            <a:noAutofit/>
          </a:bodyPr>
          <a:lstStyle/>
          <a:p>
            <a:pPr algn="r"/>
            <a:r>
              <a:rPr lang="ja-JP" altLang="en-US" sz="1200" dirty="0">
                <a:latin typeface="Meiryo UI" pitchFamily="50" charset="-128"/>
                <a:ea typeface="Meiryo UI" pitchFamily="50" charset="-128"/>
              </a:rPr>
              <a:t>　　市</a:t>
            </a:r>
            <a:endParaRPr lang="ja-JP" altLang="en-US" sz="1200" dirty="0"/>
          </a:p>
        </p:txBody>
      </p:sp>
      <p:sp>
        <p:nvSpPr>
          <p:cNvPr id="29" name="正方形/長方形 28">
            <a:extLst>
              <a:ext uri="{FF2B5EF4-FFF2-40B4-BE49-F238E27FC236}">
                <a16:creationId xmlns:a16="http://schemas.microsoft.com/office/drawing/2014/main" id="{A7286064-A7F9-47CE-8C01-04A2779FF5C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アンケート調査の集計例</a:t>
            </a:r>
          </a:p>
        </p:txBody>
      </p:sp>
      <p:sp>
        <p:nvSpPr>
          <p:cNvPr id="7" name="スライド番号プレースホルダー 6">
            <a:extLst>
              <a:ext uri="{FF2B5EF4-FFF2-40B4-BE49-F238E27FC236}">
                <a16:creationId xmlns:a16="http://schemas.microsoft.com/office/drawing/2014/main" id="{6922CA03-2C56-4085-92B9-4D320EADDB63}"/>
              </a:ext>
            </a:extLst>
          </p:cNvPr>
          <p:cNvSpPr>
            <a:spLocks noGrp="1"/>
          </p:cNvSpPr>
          <p:nvPr>
            <p:ph type="sldNum" sz="quarter" idx="12"/>
          </p:nvPr>
        </p:nvSpPr>
        <p:spPr/>
        <p:txBody>
          <a:bodyPr/>
          <a:lstStyle/>
          <a:p>
            <a:pPr>
              <a:defRPr/>
            </a:pPr>
            <a:fld id="{22179739-F4A8-44EB-8B8E-F3F060272835}" type="slidenum">
              <a:rPr lang="ja-JP" altLang="en-US" smtClean="0"/>
              <a:pPr>
                <a:defRPr/>
              </a:pPr>
              <a:t>49</a:t>
            </a:fld>
            <a:endParaRPr lang="ja-JP" altLang="en-US"/>
          </a:p>
        </p:txBody>
      </p:sp>
      <p:pic>
        <p:nvPicPr>
          <p:cNvPr id="4" name="図 3">
            <a:extLst>
              <a:ext uri="{FF2B5EF4-FFF2-40B4-BE49-F238E27FC236}">
                <a16:creationId xmlns:a16="http://schemas.microsoft.com/office/drawing/2014/main" id="{244EB131-D5B7-4007-99CE-67F7E5C0E15C}"/>
              </a:ext>
            </a:extLst>
          </p:cNvPr>
          <p:cNvPicPr>
            <a:picLocks noChangeAspect="1"/>
          </p:cNvPicPr>
          <p:nvPr/>
        </p:nvPicPr>
        <p:blipFill>
          <a:blip r:embed="rId3"/>
          <a:stretch>
            <a:fillRect/>
          </a:stretch>
        </p:blipFill>
        <p:spPr>
          <a:xfrm>
            <a:off x="257007" y="1482483"/>
            <a:ext cx="8629985" cy="4384965"/>
          </a:xfrm>
          <a:prstGeom prst="rect">
            <a:avLst/>
          </a:prstGeom>
        </p:spPr>
      </p:pic>
      <p:sp>
        <p:nvSpPr>
          <p:cNvPr id="5" name="正方形/長方形 4">
            <a:extLst>
              <a:ext uri="{FF2B5EF4-FFF2-40B4-BE49-F238E27FC236}">
                <a16:creationId xmlns:a16="http://schemas.microsoft.com/office/drawing/2014/main" id="{5052E699-65CE-4D4D-B0D2-FF0A99EB3E44}"/>
              </a:ext>
            </a:extLst>
          </p:cNvPr>
          <p:cNvSpPr/>
          <p:nvPr/>
        </p:nvSpPr>
        <p:spPr>
          <a:xfrm>
            <a:off x="365761" y="1482483"/>
            <a:ext cx="8521231" cy="438496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225589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929E361C-4ABC-462C-8C3E-535CAECCE746}"/>
              </a:ext>
            </a:extLst>
          </p:cNvPr>
          <p:cNvSpPr>
            <a:spLocks noChangeArrowheads="1"/>
          </p:cNvSpPr>
          <p:nvPr/>
        </p:nvSpPr>
        <p:spPr bwMode="auto">
          <a:xfrm>
            <a:off x="440638" y="5999998"/>
            <a:ext cx="8595858" cy="576063"/>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調査実施者の知りたい形でデータが揃っていないことが多いです。</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それゆえ、深い分析ができないケースもあります。</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9" name="正方形/長方形 18">
            <a:extLst>
              <a:ext uri="{FF2B5EF4-FFF2-40B4-BE49-F238E27FC236}">
                <a16:creationId xmlns:a16="http://schemas.microsoft.com/office/drawing/2014/main" id="{C4913BA5-C943-4AF6-B21F-DA8989472F5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２．２次データ</a:t>
            </a:r>
          </a:p>
        </p:txBody>
      </p:sp>
      <p:sp>
        <p:nvSpPr>
          <p:cNvPr id="21" name="四角形: 角を丸くする 20">
            <a:extLst>
              <a:ext uri="{FF2B5EF4-FFF2-40B4-BE49-F238E27FC236}">
                <a16:creationId xmlns:a16="http://schemas.microsoft.com/office/drawing/2014/main" id="{0F166105-CCAB-477A-B74C-B862B01EFDE3}"/>
              </a:ext>
            </a:extLst>
          </p:cNvPr>
          <p:cNvSpPr/>
          <p:nvPr/>
        </p:nvSpPr>
        <p:spPr>
          <a:xfrm>
            <a:off x="179511" y="1635646"/>
            <a:ext cx="1307055" cy="290364"/>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23" name="Rectangle 7">
            <a:extLst>
              <a:ext uri="{FF2B5EF4-FFF2-40B4-BE49-F238E27FC236}">
                <a16:creationId xmlns:a16="http://schemas.microsoft.com/office/drawing/2014/main" id="{329FA6E4-6D95-4F05-9766-F336D8DF51E1}"/>
              </a:ext>
            </a:extLst>
          </p:cNvPr>
          <p:cNvSpPr>
            <a:spLocks noChangeArrowheads="1"/>
          </p:cNvSpPr>
          <p:nvPr/>
        </p:nvSpPr>
        <p:spPr bwMode="auto">
          <a:xfrm>
            <a:off x="179511" y="1269231"/>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２次データのメリット、デメリットを確認します。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4" name="Rectangle 7">
            <a:extLst>
              <a:ext uri="{FF2B5EF4-FFF2-40B4-BE49-F238E27FC236}">
                <a16:creationId xmlns:a16="http://schemas.microsoft.com/office/drawing/2014/main" id="{98461503-1F5E-41B6-959C-DC09120E84F3}"/>
              </a:ext>
            </a:extLst>
          </p:cNvPr>
          <p:cNvSpPr>
            <a:spLocks noChangeArrowheads="1"/>
          </p:cNvSpPr>
          <p:nvPr/>
        </p:nvSpPr>
        <p:spPr bwMode="auto">
          <a:xfrm>
            <a:off x="220319" y="1919165"/>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１．アクセスが容易である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5" name="四角形: 角を丸くする 24">
            <a:extLst>
              <a:ext uri="{FF2B5EF4-FFF2-40B4-BE49-F238E27FC236}">
                <a16:creationId xmlns:a16="http://schemas.microsoft.com/office/drawing/2014/main" id="{BBC3786B-A71B-4D76-9293-95DDCD763E7D}"/>
              </a:ext>
            </a:extLst>
          </p:cNvPr>
          <p:cNvSpPr/>
          <p:nvPr/>
        </p:nvSpPr>
        <p:spPr>
          <a:xfrm>
            <a:off x="179511" y="4597666"/>
            <a:ext cx="1307055" cy="290364"/>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27" name="Rectangle 7">
            <a:extLst>
              <a:ext uri="{FF2B5EF4-FFF2-40B4-BE49-F238E27FC236}">
                <a16:creationId xmlns:a16="http://schemas.microsoft.com/office/drawing/2014/main" id="{4A43192F-1552-482A-B979-814010E9BE9B}"/>
              </a:ext>
            </a:extLst>
          </p:cNvPr>
          <p:cNvSpPr>
            <a:spLocks noChangeArrowheads="1"/>
          </p:cNvSpPr>
          <p:nvPr/>
        </p:nvSpPr>
        <p:spPr bwMode="auto">
          <a:xfrm>
            <a:off x="440638" y="2263621"/>
            <a:ext cx="8595858" cy="547603"/>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インターネット環境であれば誰でも容易に沢山の２次データにアクセスすることが可能となります。また、収集のためのコストや時間の節約ができます。</a:t>
            </a:r>
          </a:p>
        </p:txBody>
      </p:sp>
      <p:sp>
        <p:nvSpPr>
          <p:cNvPr id="28" name="Rectangle 7">
            <a:extLst>
              <a:ext uri="{FF2B5EF4-FFF2-40B4-BE49-F238E27FC236}">
                <a16:creationId xmlns:a16="http://schemas.microsoft.com/office/drawing/2014/main" id="{4457D657-55AA-4AF6-87E2-79154AB20205}"/>
              </a:ext>
            </a:extLst>
          </p:cNvPr>
          <p:cNvSpPr>
            <a:spLocks noChangeArrowheads="1"/>
          </p:cNvSpPr>
          <p:nvPr/>
        </p:nvSpPr>
        <p:spPr bwMode="auto">
          <a:xfrm>
            <a:off x="440638" y="3197841"/>
            <a:ext cx="8595858" cy="35354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政府系機関等が収集しているデータであれば、そのデータの信頼度が高いといえます。</a:t>
            </a:r>
          </a:p>
        </p:txBody>
      </p:sp>
      <p:sp>
        <p:nvSpPr>
          <p:cNvPr id="29" name="Rectangle 7">
            <a:extLst>
              <a:ext uri="{FF2B5EF4-FFF2-40B4-BE49-F238E27FC236}">
                <a16:creationId xmlns:a16="http://schemas.microsoft.com/office/drawing/2014/main" id="{6E29C122-59AD-4FB5-B8DE-A73C692E6CBB}"/>
              </a:ext>
            </a:extLst>
          </p:cNvPr>
          <p:cNvSpPr>
            <a:spLocks noChangeArrowheads="1"/>
          </p:cNvSpPr>
          <p:nvPr/>
        </p:nvSpPr>
        <p:spPr bwMode="auto">
          <a:xfrm>
            <a:off x="220319" y="2835840"/>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２．データの信頼度が高い</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30" name="直線コネクタ 29">
            <a:extLst>
              <a:ext uri="{FF2B5EF4-FFF2-40B4-BE49-F238E27FC236}">
                <a16:creationId xmlns:a16="http://schemas.microsoft.com/office/drawing/2014/main" id="{946C820F-6ACF-4C3C-9EB2-FD54FA3678D3}"/>
              </a:ext>
            </a:extLst>
          </p:cNvPr>
          <p:cNvCxnSpPr>
            <a:cxnSpLocks/>
          </p:cNvCxnSpPr>
          <p:nvPr/>
        </p:nvCxnSpPr>
        <p:spPr>
          <a:xfrm>
            <a:off x="235919" y="2224496"/>
            <a:ext cx="260788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BF57112-BB86-4851-BFB4-9A83829F044B}"/>
              </a:ext>
            </a:extLst>
          </p:cNvPr>
          <p:cNvCxnSpPr>
            <a:cxnSpLocks/>
          </p:cNvCxnSpPr>
          <p:nvPr/>
        </p:nvCxnSpPr>
        <p:spPr>
          <a:xfrm>
            <a:off x="235919" y="3161431"/>
            <a:ext cx="2607889"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2" name="Rectangle 7">
            <a:extLst>
              <a:ext uri="{FF2B5EF4-FFF2-40B4-BE49-F238E27FC236}">
                <a16:creationId xmlns:a16="http://schemas.microsoft.com/office/drawing/2014/main" id="{0E8123E2-C486-40E6-BD22-0D5C8DAFF0F7}"/>
              </a:ext>
            </a:extLst>
          </p:cNvPr>
          <p:cNvSpPr>
            <a:spLocks noChangeArrowheads="1"/>
          </p:cNvSpPr>
          <p:nvPr/>
        </p:nvSpPr>
        <p:spPr bwMode="auto">
          <a:xfrm>
            <a:off x="440638" y="5261214"/>
            <a:ext cx="8703362" cy="48637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多くの方がアクセス可能なので、データ自体の独自性はないです。</a:t>
            </a:r>
            <a:endParaRPr lang="en-US" altLang="ja-JP" sz="17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3" name="Rectangle 7">
            <a:extLst>
              <a:ext uri="{FF2B5EF4-FFF2-40B4-BE49-F238E27FC236}">
                <a16:creationId xmlns:a16="http://schemas.microsoft.com/office/drawing/2014/main" id="{092AA3BF-2C55-46C4-B6AD-26EBADF6CEDE}"/>
              </a:ext>
            </a:extLst>
          </p:cNvPr>
          <p:cNvSpPr>
            <a:spLocks noChangeArrowheads="1"/>
          </p:cNvSpPr>
          <p:nvPr/>
        </p:nvSpPr>
        <p:spPr bwMode="auto">
          <a:xfrm>
            <a:off x="235919" y="5622579"/>
            <a:ext cx="8703362" cy="385922"/>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２．調査実施者が本当に知りたいデータが完全には揃っていない</a:t>
            </a:r>
          </a:p>
        </p:txBody>
      </p:sp>
      <p:sp>
        <p:nvSpPr>
          <p:cNvPr id="34" name="Rectangle 7">
            <a:extLst>
              <a:ext uri="{FF2B5EF4-FFF2-40B4-BE49-F238E27FC236}">
                <a16:creationId xmlns:a16="http://schemas.microsoft.com/office/drawing/2014/main" id="{2766E3BC-CBA5-493F-89AE-5C5D61284F83}"/>
              </a:ext>
            </a:extLst>
          </p:cNvPr>
          <p:cNvSpPr>
            <a:spLocks noChangeArrowheads="1"/>
          </p:cNvSpPr>
          <p:nvPr/>
        </p:nvSpPr>
        <p:spPr bwMode="auto">
          <a:xfrm>
            <a:off x="235919" y="4883970"/>
            <a:ext cx="8703362" cy="33602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１．誰もがアクセス・活用している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35" name="直線コネクタ 34">
            <a:extLst>
              <a:ext uri="{FF2B5EF4-FFF2-40B4-BE49-F238E27FC236}">
                <a16:creationId xmlns:a16="http://schemas.microsoft.com/office/drawing/2014/main" id="{7B587618-86F1-481C-A450-3B90A6679BD6}"/>
              </a:ext>
            </a:extLst>
          </p:cNvPr>
          <p:cNvCxnSpPr>
            <a:cxnSpLocks/>
          </p:cNvCxnSpPr>
          <p:nvPr/>
        </p:nvCxnSpPr>
        <p:spPr>
          <a:xfrm>
            <a:off x="235919" y="5219994"/>
            <a:ext cx="325596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D8AD9755-4695-4CEE-8E76-86953565E3AA}"/>
              </a:ext>
            </a:extLst>
          </p:cNvPr>
          <p:cNvCxnSpPr>
            <a:cxnSpLocks/>
          </p:cNvCxnSpPr>
          <p:nvPr/>
        </p:nvCxnSpPr>
        <p:spPr>
          <a:xfrm>
            <a:off x="251520" y="5953144"/>
            <a:ext cx="626469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7" name="Rectangle 7">
            <a:extLst>
              <a:ext uri="{FF2B5EF4-FFF2-40B4-BE49-F238E27FC236}">
                <a16:creationId xmlns:a16="http://schemas.microsoft.com/office/drawing/2014/main" id="{400657E5-1E7B-433E-9534-98C6674F594F}"/>
              </a:ext>
            </a:extLst>
          </p:cNvPr>
          <p:cNvSpPr>
            <a:spLocks noChangeArrowheads="1"/>
          </p:cNvSpPr>
          <p:nvPr/>
        </p:nvSpPr>
        <p:spPr bwMode="auto">
          <a:xfrm>
            <a:off x="441526" y="3939547"/>
            <a:ext cx="8595858" cy="583057"/>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700" dirty="0">
                <a:solidFill>
                  <a:prstClr val="black"/>
                </a:solidFill>
                <a:latin typeface="HGP創英角ｺﾞｼｯｸUB" panose="020B0900000000000000" pitchFamily="50" charset="-128"/>
                <a:ea typeface="HGP創英角ｺﾞｼｯｸUB" panose="020B0900000000000000" pitchFamily="50" charset="-128"/>
              </a:rPr>
              <a:t>データ収集のみならず、そのデータに対する分析も適切にされていることが多く、調査結果の信憑性が増します。</a:t>
            </a:r>
          </a:p>
        </p:txBody>
      </p:sp>
      <p:sp>
        <p:nvSpPr>
          <p:cNvPr id="38" name="Rectangle 7">
            <a:extLst>
              <a:ext uri="{FF2B5EF4-FFF2-40B4-BE49-F238E27FC236}">
                <a16:creationId xmlns:a16="http://schemas.microsoft.com/office/drawing/2014/main" id="{08CDC0C7-A0EA-412D-BFF2-7C23D7AAB82E}"/>
              </a:ext>
            </a:extLst>
          </p:cNvPr>
          <p:cNvSpPr>
            <a:spLocks noChangeArrowheads="1"/>
          </p:cNvSpPr>
          <p:nvPr/>
        </p:nvSpPr>
        <p:spPr bwMode="auto">
          <a:xfrm>
            <a:off x="220319" y="3569197"/>
            <a:ext cx="8703362" cy="36512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３．分析がしっかりとされている</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39" name="直線コネクタ 38">
            <a:extLst>
              <a:ext uri="{FF2B5EF4-FFF2-40B4-BE49-F238E27FC236}">
                <a16:creationId xmlns:a16="http://schemas.microsoft.com/office/drawing/2014/main" id="{97350397-0D77-4693-A7F8-0669A3205253}"/>
              </a:ext>
            </a:extLst>
          </p:cNvPr>
          <p:cNvCxnSpPr>
            <a:cxnSpLocks/>
          </p:cNvCxnSpPr>
          <p:nvPr/>
        </p:nvCxnSpPr>
        <p:spPr>
          <a:xfrm>
            <a:off x="236807" y="3903138"/>
            <a:ext cx="3111057"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198958A6-DD7D-46B2-8F44-69FF55F0DFC8}"/>
              </a:ext>
            </a:extLst>
          </p:cNvPr>
          <p:cNvSpPr>
            <a:spLocks noGrp="1"/>
          </p:cNvSpPr>
          <p:nvPr>
            <p:ph type="sldNum" sz="quarter" idx="12"/>
          </p:nvPr>
        </p:nvSpPr>
        <p:spPr/>
        <p:txBody>
          <a:bodyPr/>
          <a:lstStyle/>
          <a:p>
            <a:pPr>
              <a:defRPr/>
            </a:pPr>
            <a:fld id="{22179739-F4A8-44EB-8B8E-F3F060272835}" type="slidenum">
              <a:rPr lang="ja-JP" altLang="en-US" smtClean="0"/>
              <a:pPr>
                <a:defRPr/>
              </a:pPr>
              <a:t>50</a:t>
            </a:fld>
            <a:endParaRPr lang="ja-JP" altLang="en-US"/>
          </a:p>
        </p:txBody>
      </p:sp>
      <p:sp>
        <p:nvSpPr>
          <p:cNvPr id="22" name="Rectangle 7">
            <a:extLst>
              <a:ext uri="{FF2B5EF4-FFF2-40B4-BE49-F238E27FC236}">
                <a16:creationId xmlns:a16="http://schemas.microsoft.com/office/drawing/2014/main" id="{6E7081A2-AEBE-4843-975E-FB84277DCC12}"/>
              </a:ext>
            </a:extLst>
          </p:cNvPr>
          <p:cNvSpPr>
            <a:spLocks noChangeArrowheads="1"/>
          </p:cNvSpPr>
          <p:nvPr/>
        </p:nvSpPr>
        <p:spPr bwMode="auto">
          <a:xfrm>
            <a:off x="179511" y="1635647"/>
            <a:ext cx="1307055" cy="29036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メリット</a:t>
            </a:r>
          </a:p>
        </p:txBody>
      </p:sp>
      <p:sp>
        <p:nvSpPr>
          <p:cNvPr id="26" name="Rectangle 7">
            <a:extLst>
              <a:ext uri="{FF2B5EF4-FFF2-40B4-BE49-F238E27FC236}">
                <a16:creationId xmlns:a16="http://schemas.microsoft.com/office/drawing/2014/main" id="{D27C2108-B68D-4301-8014-B4A45D7A016B}"/>
              </a:ext>
            </a:extLst>
          </p:cNvPr>
          <p:cNvSpPr>
            <a:spLocks noChangeArrowheads="1"/>
          </p:cNvSpPr>
          <p:nvPr/>
        </p:nvSpPr>
        <p:spPr bwMode="auto">
          <a:xfrm>
            <a:off x="179511" y="4597667"/>
            <a:ext cx="1307055" cy="290364"/>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デメリット</a:t>
            </a:r>
          </a:p>
        </p:txBody>
      </p:sp>
    </p:spTree>
    <p:extLst>
      <p:ext uri="{BB962C8B-B14F-4D97-AF65-F5344CB8AC3E}">
        <p14:creationId xmlns:p14="http://schemas.microsoft.com/office/powerpoint/2010/main" val="10024365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35E87E91-1A54-48D0-9293-E147D521F899}"/>
              </a:ext>
            </a:extLst>
          </p:cNvPr>
          <p:cNvSpPr>
            <a:spLocks noChangeArrowheads="1"/>
          </p:cNvSpPr>
          <p:nvPr/>
        </p:nvSpPr>
        <p:spPr bwMode="auto">
          <a:xfrm>
            <a:off x="189118" y="1322204"/>
            <a:ext cx="8703362" cy="505912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ビッグデータの中で、観光客の動向に特化したビッグデータを「観光ビッグデータ」と呼びます。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ja-JP" altLang="en-US"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・位置情報のデータ</a:t>
            </a: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SNS</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での投稿データ</a:t>
            </a: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・交通系</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IC</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カードによる移動、消費のデータ　など</a:t>
            </a: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例えば、外国人観光客がどこから移動してきたか、どのお店で何を買ったのか、観光地に満足しているのか、不満を感じているのかなどをデータとして収集することで判断することが可能となります。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つまり、このようなデータを分析することで、</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・インバウンド向け観光周遊コースの設定</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・ターゲットとなる国・地域の設定</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・価格の設定</a:t>
            </a: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・効果的なプロモーションの方法</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など、マーケテイング戦略を実施する上で重要な要素を決めるヒントにすることが可能です。</a:t>
            </a:r>
          </a:p>
          <a:p>
            <a:pPr lvl="0" indent="-342900" algn="l" fontAlgn="auto">
              <a:lnSpc>
                <a:spcPct val="90000"/>
              </a:lnSpc>
              <a:spcBef>
                <a:spcPct val="20000"/>
              </a:spcBef>
              <a:spcAft>
                <a:spcPts val="0"/>
              </a:spcAft>
            </a:pPr>
            <a:endParaRPr lang="ja-JP" altLang="en-US"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DED50F87-A121-4993-95F0-152B24007BDD}"/>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参考</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　観光ビッグデータ</a:t>
            </a:r>
          </a:p>
        </p:txBody>
      </p:sp>
      <p:sp>
        <p:nvSpPr>
          <p:cNvPr id="6" name="四角形: 角を丸くする 5">
            <a:extLst>
              <a:ext uri="{FF2B5EF4-FFF2-40B4-BE49-F238E27FC236}">
                <a16:creationId xmlns:a16="http://schemas.microsoft.com/office/drawing/2014/main" id="{6477BFCE-6459-4B5E-BB4D-162B52D880F4}"/>
              </a:ext>
            </a:extLst>
          </p:cNvPr>
          <p:cNvSpPr/>
          <p:nvPr/>
        </p:nvSpPr>
        <p:spPr>
          <a:xfrm>
            <a:off x="270505" y="1844824"/>
            <a:ext cx="2573303"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E2191F0D-D612-43B8-B50D-D0743DDE52AB}"/>
              </a:ext>
            </a:extLst>
          </p:cNvPr>
          <p:cNvSpPr>
            <a:spLocks noGrp="1"/>
          </p:cNvSpPr>
          <p:nvPr>
            <p:ph type="sldNum" sz="quarter" idx="12"/>
          </p:nvPr>
        </p:nvSpPr>
        <p:spPr/>
        <p:txBody>
          <a:bodyPr/>
          <a:lstStyle/>
          <a:p>
            <a:pPr>
              <a:defRPr/>
            </a:pPr>
            <a:fld id="{22179739-F4A8-44EB-8B8E-F3F060272835}" type="slidenum">
              <a:rPr lang="ja-JP" altLang="en-US" smtClean="0"/>
              <a:pPr>
                <a:defRPr/>
              </a:pPr>
              <a:t>51</a:t>
            </a:fld>
            <a:endParaRPr lang="ja-JP" altLang="en-US"/>
          </a:p>
        </p:txBody>
      </p:sp>
      <p:sp>
        <p:nvSpPr>
          <p:cNvPr id="8" name="Rectangle 7">
            <a:extLst>
              <a:ext uri="{FF2B5EF4-FFF2-40B4-BE49-F238E27FC236}">
                <a16:creationId xmlns:a16="http://schemas.microsoft.com/office/drawing/2014/main" id="{1230B5BC-F4AA-4DDD-A3D8-2184B8249C21}"/>
              </a:ext>
            </a:extLst>
          </p:cNvPr>
          <p:cNvSpPr>
            <a:spLocks noChangeArrowheads="1"/>
          </p:cNvSpPr>
          <p:nvPr/>
        </p:nvSpPr>
        <p:spPr bwMode="auto">
          <a:xfrm>
            <a:off x="270505" y="1844825"/>
            <a:ext cx="2573303"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dirty="0">
                <a:solidFill>
                  <a:schemeClr val="bg1"/>
                </a:solidFill>
                <a:latin typeface="HGP創英角ｺﾞｼｯｸUB" panose="020B0900000000000000" pitchFamily="50" charset="-128"/>
                <a:ea typeface="HGP創英角ｺﾞｼｯｸUB" panose="020B0900000000000000" pitchFamily="50" charset="-128"/>
              </a:rPr>
              <a:t>観光ビッグデータの例</a:t>
            </a:r>
          </a:p>
        </p:txBody>
      </p:sp>
    </p:spTree>
    <p:extLst>
      <p:ext uri="{BB962C8B-B14F-4D97-AF65-F5344CB8AC3E}">
        <p14:creationId xmlns:p14="http://schemas.microsoft.com/office/powerpoint/2010/main" val="6902639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F512E5A9-92C6-4123-93E2-C2C48DF0577E}"/>
              </a:ext>
            </a:extLst>
          </p:cNvPr>
          <p:cNvSpPr>
            <a:spLocks noChangeArrowheads="1"/>
          </p:cNvSpPr>
          <p:nvPr/>
        </p:nvSpPr>
        <p:spPr bwMode="auto">
          <a:xfrm>
            <a:off x="189118" y="1322204"/>
            <a:ext cx="8703362" cy="505912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ビッグデータの種類と主な特徴を整理します。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Google</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検索や</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Facebook</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Twitter</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、電車の乗り換えアプリ、マップアプリ、ゲームなど位置情報を利用したアプリが多数あります。これらのアプリから取得するデータにより、</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ja-JP" altLang="en-US"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　</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・観光客がどのように移動したのか</a:t>
            </a: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　・どこでどのようなアプリを起動し、何をしたのか</a:t>
            </a: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　・移動してアプリを使った観光客の属性は何なのか</a:t>
            </a:r>
          </a:p>
          <a:p>
            <a:pPr lvl="0" indent="-342900" algn="l" fontAlgn="auto">
              <a:lnSpc>
                <a:spcPct val="90000"/>
              </a:lnSpc>
              <a:spcBef>
                <a:spcPct val="20000"/>
              </a:spcBef>
              <a:spcAft>
                <a:spcPts val="0"/>
              </a:spcAft>
            </a:pP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などのデータを取得することが可能です。</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ja-JP" altLang="en-US" sz="24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F53C7615-9119-49D4-8A47-BACEFD5A9D7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観光ビッグデータの種類</a:t>
            </a:r>
          </a:p>
        </p:txBody>
      </p:sp>
      <p:sp>
        <p:nvSpPr>
          <p:cNvPr id="6" name="四角形: 角を丸くする 5">
            <a:extLst>
              <a:ext uri="{FF2B5EF4-FFF2-40B4-BE49-F238E27FC236}">
                <a16:creationId xmlns:a16="http://schemas.microsoft.com/office/drawing/2014/main" id="{9744521E-EEC9-47C1-8FAC-AE28208D6ACB}"/>
              </a:ext>
            </a:extLst>
          </p:cNvPr>
          <p:cNvSpPr/>
          <p:nvPr/>
        </p:nvSpPr>
        <p:spPr>
          <a:xfrm>
            <a:off x="189118" y="1916832"/>
            <a:ext cx="5174970"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882A93B5-BD66-4EA0-BFF1-B32EC26990AD}"/>
              </a:ext>
            </a:extLst>
          </p:cNvPr>
          <p:cNvSpPr>
            <a:spLocks noGrp="1"/>
          </p:cNvSpPr>
          <p:nvPr>
            <p:ph type="sldNum" sz="quarter" idx="12"/>
          </p:nvPr>
        </p:nvSpPr>
        <p:spPr/>
        <p:txBody>
          <a:bodyPr/>
          <a:lstStyle/>
          <a:p>
            <a:pPr>
              <a:defRPr/>
            </a:pPr>
            <a:fld id="{22179739-F4A8-44EB-8B8E-F3F060272835}" type="slidenum">
              <a:rPr lang="ja-JP" altLang="en-US" smtClean="0"/>
              <a:pPr>
                <a:defRPr/>
              </a:pPr>
              <a:t>52</a:t>
            </a:fld>
            <a:endParaRPr lang="ja-JP" altLang="en-US"/>
          </a:p>
        </p:txBody>
      </p:sp>
      <p:sp>
        <p:nvSpPr>
          <p:cNvPr id="8" name="Rectangle 7">
            <a:extLst>
              <a:ext uri="{FF2B5EF4-FFF2-40B4-BE49-F238E27FC236}">
                <a16:creationId xmlns:a16="http://schemas.microsoft.com/office/drawing/2014/main" id="{AAE0BC99-21E1-4C19-986F-3DDC4C91E1F4}"/>
              </a:ext>
            </a:extLst>
          </p:cNvPr>
          <p:cNvSpPr>
            <a:spLocks noChangeArrowheads="1"/>
          </p:cNvSpPr>
          <p:nvPr/>
        </p:nvSpPr>
        <p:spPr bwMode="auto">
          <a:xfrm>
            <a:off x="189118" y="1916833"/>
            <a:ext cx="5174970"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１．スマホアプリによる位置情報データ</a:t>
            </a:r>
          </a:p>
        </p:txBody>
      </p:sp>
    </p:spTree>
    <p:extLst>
      <p:ext uri="{BB962C8B-B14F-4D97-AF65-F5344CB8AC3E}">
        <p14:creationId xmlns:p14="http://schemas.microsoft.com/office/powerpoint/2010/main" val="23827305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CDCA0C0-4457-459D-B209-6DA3A83ADEFD}"/>
              </a:ext>
            </a:extLst>
          </p:cNvPr>
          <p:cNvSpPr>
            <a:spLocks noChangeArrowheads="1"/>
          </p:cNvSpPr>
          <p:nvPr/>
        </p:nvSpPr>
        <p:spPr bwMode="auto">
          <a:xfrm>
            <a:off x="179511" y="1810286"/>
            <a:ext cx="8703362" cy="441105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SNS</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での投稿データも観光ビッグデータの</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1</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つです。</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SNS</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で投稿される内容は主に以下のようなものです。</a:t>
            </a:r>
          </a:p>
          <a:p>
            <a:pPr lvl="0" indent="-342900" algn="l" fontAlgn="auto">
              <a:lnSpc>
                <a:spcPct val="90000"/>
              </a:lnSpc>
              <a:spcBef>
                <a:spcPct val="20000"/>
              </a:spcBef>
              <a:spcAft>
                <a:spcPts val="0"/>
              </a:spcAft>
            </a:pPr>
            <a:endParaRPr lang="ja-JP" altLang="en-US"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　・観光地への興味・関心</a:t>
            </a: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　・旅館ホテルの感想</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　・お土産などに対する評価</a:t>
            </a: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　・観光地やサービス、商品に対する不満</a:t>
            </a:r>
          </a:p>
          <a:p>
            <a:pPr lvl="0" indent="-342900" algn="l" fontAlgn="auto">
              <a:lnSpc>
                <a:spcPct val="90000"/>
              </a:lnSpc>
              <a:spcBef>
                <a:spcPct val="20000"/>
              </a:spcBef>
              <a:spcAft>
                <a:spcPts val="0"/>
              </a:spcAft>
            </a:pP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などの情報がダイレクトに取得できます。よりリアルな観光客の生のデータを取得できます。また、</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SNS</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によっては、投稿者の属性や位置情報なども同時に公開されるので、クロス分析等が容易になり分析の幅が広がります。</a:t>
            </a: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その他、特定の観光地や商品、サービスに対する投稿数が増えることで、認知度が上がったなどの情報も入手することが可能となります。</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CB1DC4E4-4287-431C-A396-88426ABEE0B6}"/>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観光ビッグデータの種類</a:t>
            </a:r>
          </a:p>
        </p:txBody>
      </p:sp>
      <p:sp>
        <p:nvSpPr>
          <p:cNvPr id="6" name="四角形: 角を丸くする 5">
            <a:extLst>
              <a:ext uri="{FF2B5EF4-FFF2-40B4-BE49-F238E27FC236}">
                <a16:creationId xmlns:a16="http://schemas.microsoft.com/office/drawing/2014/main" id="{07356CFF-39FA-4BAD-8FC2-5C7799B86D96}"/>
              </a:ext>
            </a:extLst>
          </p:cNvPr>
          <p:cNvSpPr/>
          <p:nvPr/>
        </p:nvSpPr>
        <p:spPr>
          <a:xfrm>
            <a:off x="179511" y="1372638"/>
            <a:ext cx="3816425"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E07F055D-C393-47A3-A0CA-D4A40AEA005F}"/>
              </a:ext>
            </a:extLst>
          </p:cNvPr>
          <p:cNvSpPr>
            <a:spLocks noGrp="1"/>
          </p:cNvSpPr>
          <p:nvPr>
            <p:ph type="sldNum" sz="quarter" idx="12"/>
          </p:nvPr>
        </p:nvSpPr>
        <p:spPr/>
        <p:txBody>
          <a:bodyPr/>
          <a:lstStyle/>
          <a:p>
            <a:pPr>
              <a:defRPr/>
            </a:pPr>
            <a:fld id="{22179739-F4A8-44EB-8B8E-F3F060272835}" type="slidenum">
              <a:rPr lang="ja-JP" altLang="en-US" smtClean="0"/>
              <a:pPr>
                <a:defRPr/>
              </a:pPr>
              <a:t>53</a:t>
            </a:fld>
            <a:endParaRPr lang="ja-JP" altLang="en-US"/>
          </a:p>
        </p:txBody>
      </p:sp>
      <p:sp>
        <p:nvSpPr>
          <p:cNvPr id="8" name="Rectangle 7">
            <a:extLst>
              <a:ext uri="{FF2B5EF4-FFF2-40B4-BE49-F238E27FC236}">
                <a16:creationId xmlns:a16="http://schemas.microsoft.com/office/drawing/2014/main" id="{3CA539A5-47A7-431B-84E0-7167D269B884}"/>
              </a:ext>
            </a:extLst>
          </p:cNvPr>
          <p:cNvSpPr>
            <a:spLocks noChangeArrowheads="1"/>
          </p:cNvSpPr>
          <p:nvPr/>
        </p:nvSpPr>
        <p:spPr bwMode="auto">
          <a:xfrm>
            <a:off x="179511" y="1372639"/>
            <a:ext cx="3816425"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400" dirty="0">
                <a:solidFill>
                  <a:schemeClr val="bg1"/>
                </a:solidFill>
                <a:latin typeface="HGP創英角ｺﾞｼｯｸUB" panose="020B0900000000000000" pitchFamily="50" charset="-128"/>
                <a:ea typeface="HGP創英角ｺﾞｼｯｸUB" panose="020B0900000000000000" pitchFamily="50" charset="-128"/>
              </a:rPr>
              <a:t>SNS</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での投稿データ</a:t>
            </a:r>
          </a:p>
        </p:txBody>
      </p:sp>
    </p:spTree>
    <p:extLst>
      <p:ext uri="{BB962C8B-B14F-4D97-AF65-F5344CB8AC3E}">
        <p14:creationId xmlns:p14="http://schemas.microsoft.com/office/powerpoint/2010/main" val="866587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31E8C82C-389B-4F51-9D48-1F0442081B72}"/>
              </a:ext>
            </a:extLst>
          </p:cNvPr>
          <p:cNvSpPr>
            <a:spLocks noChangeArrowheads="1"/>
          </p:cNvSpPr>
          <p:nvPr/>
        </p:nvSpPr>
        <p:spPr bwMode="auto">
          <a:xfrm>
            <a:off x="179511" y="1824722"/>
            <a:ext cx="8703362" cy="311490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en-US" altLang="ja-JP" sz="2000" dirty="0" err="1">
                <a:solidFill>
                  <a:prstClr val="black"/>
                </a:solidFill>
                <a:latin typeface="HGP創英角ｺﾞｼｯｸUB" panose="020B0900000000000000" pitchFamily="50" charset="-128"/>
                <a:ea typeface="HGP創英角ｺﾞｼｯｸUB" panose="020B0900000000000000" pitchFamily="50" charset="-128"/>
              </a:rPr>
              <a:t>Suica</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や</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PASMO</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ICOCA</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などの交通系</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IC</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カードから様々なデータを取得することも可能です。例えば、交通系</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IC</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カードでは買い物もできるため、移動だけでなく消費行動のデータもあわせて取ることも可能となります。</a:t>
            </a:r>
          </a:p>
          <a:p>
            <a:pPr lvl="0" indent="-342900" algn="l" fontAlgn="auto">
              <a:lnSpc>
                <a:spcPct val="90000"/>
              </a:lnSpc>
              <a:spcBef>
                <a:spcPct val="20000"/>
              </a:spcBef>
              <a:spcAft>
                <a:spcPts val="0"/>
              </a:spcAft>
            </a:pP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・観光客の移動に関するデータ</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・観光客の消費行動に関するデータ</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ja-JP" altLang="en-US"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しかし、交通系</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IC</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カードが買い物で利用できるのはまだ一部の店舗に限られているので、全ての消費行動を入手することはできません。</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3067C812-DCD9-42F0-8895-9C1F21EEC7E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観光ビッグデータの種類</a:t>
            </a:r>
          </a:p>
        </p:txBody>
      </p:sp>
      <p:sp>
        <p:nvSpPr>
          <p:cNvPr id="6" name="四角形: 角を丸くする 5">
            <a:extLst>
              <a:ext uri="{FF2B5EF4-FFF2-40B4-BE49-F238E27FC236}">
                <a16:creationId xmlns:a16="http://schemas.microsoft.com/office/drawing/2014/main" id="{CC0A7126-5AA3-4AF2-8418-331368D8DDDC}"/>
              </a:ext>
            </a:extLst>
          </p:cNvPr>
          <p:cNvSpPr/>
          <p:nvPr/>
        </p:nvSpPr>
        <p:spPr>
          <a:xfrm>
            <a:off x="179511" y="1377219"/>
            <a:ext cx="5904656"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800" b="1"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899F8FAD-CAC7-4790-B67D-52A10B8A8ABF}"/>
              </a:ext>
            </a:extLst>
          </p:cNvPr>
          <p:cNvSpPr>
            <a:spLocks noGrp="1"/>
          </p:cNvSpPr>
          <p:nvPr>
            <p:ph type="sldNum" sz="quarter" idx="12"/>
          </p:nvPr>
        </p:nvSpPr>
        <p:spPr/>
        <p:txBody>
          <a:bodyPr/>
          <a:lstStyle/>
          <a:p>
            <a:pPr>
              <a:defRPr/>
            </a:pPr>
            <a:fld id="{22179739-F4A8-44EB-8B8E-F3F060272835}" type="slidenum">
              <a:rPr lang="ja-JP" altLang="en-US" smtClean="0"/>
              <a:pPr>
                <a:defRPr/>
              </a:pPr>
              <a:t>54</a:t>
            </a:fld>
            <a:endParaRPr lang="ja-JP" altLang="en-US"/>
          </a:p>
        </p:txBody>
      </p:sp>
      <p:sp>
        <p:nvSpPr>
          <p:cNvPr id="8" name="Rectangle 7">
            <a:extLst>
              <a:ext uri="{FF2B5EF4-FFF2-40B4-BE49-F238E27FC236}">
                <a16:creationId xmlns:a16="http://schemas.microsoft.com/office/drawing/2014/main" id="{09683FB7-E134-4F87-928C-E9537172A404}"/>
              </a:ext>
            </a:extLst>
          </p:cNvPr>
          <p:cNvSpPr>
            <a:spLocks noChangeArrowheads="1"/>
          </p:cNvSpPr>
          <p:nvPr/>
        </p:nvSpPr>
        <p:spPr bwMode="auto">
          <a:xfrm>
            <a:off x="179511" y="1377220"/>
            <a:ext cx="5904656"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３．交通系</a:t>
            </a:r>
            <a:r>
              <a:rPr lang="en-US" altLang="ja-JP" sz="2400" dirty="0">
                <a:solidFill>
                  <a:schemeClr val="bg1"/>
                </a:solidFill>
                <a:latin typeface="HGP創英角ｺﾞｼｯｸUB" panose="020B0900000000000000" pitchFamily="50" charset="-128"/>
                <a:ea typeface="HGP創英角ｺﾞｼｯｸUB" panose="020B0900000000000000" pitchFamily="50" charset="-128"/>
              </a:rPr>
              <a:t>IC</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カードによる移動、消費のデータ</a:t>
            </a:r>
          </a:p>
        </p:txBody>
      </p:sp>
    </p:spTree>
    <p:extLst>
      <p:ext uri="{BB962C8B-B14F-4D97-AF65-F5344CB8AC3E}">
        <p14:creationId xmlns:p14="http://schemas.microsoft.com/office/powerpoint/2010/main" val="7882633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2E7EC74E-142B-4FE1-9A4B-0499E22C996C}"/>
              </a:ext>
            </a:extLst>
          </p:cNvPr>
          <p:cNvSpPr>
            <a:spLocks noChangeArrowheads="1"/>
          </p:cNvSpPr>
          <p:nvPr/>
        </p:nvSpPr>
        <p:spPr bwMode="auto">
          <a:xfrm>
            <a:off x="167240" y="3247818"/>
            <a:ext cx="8703362" cy="430486"/>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・代表的な手法</a:t>
            </a:r>
          </a:p>
        </p:txBody>
      </p:sp>
      <p:sp>
        <p:nvSpPr>
          <p:cNvPr id="4" name="正方形/長方形 3">
            <a:extLst>
              <a:ext uri="{FF2B5EF4-FFF2-40B4-BE49-F238E27FC236}">
                <a16:creationId xmlns:a16="http://schemas.microsoft.com/office/drawing/2014/main" id="{C65BF381-4776-4914-8445-4F99287F9CC1}"/>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マーケティング調査の手法①</a:t>
            </a:r>
          </a:p>
        </p:txBody>
      </p:sp>
      <p:sp>
        <p:nvSpPr>
          <p:cNvPr id="5" name="四角形: 角を丸くする 4">
            <a:extLst>
              <a:ext uri="{FF2B5EF4-FFF2-40B4-BE49-F238E27FC236}">
                <a16:creationId xmlns:a16="http://schemas.microsoft.com/office/drawing/2014/main" id="{04B2C04F-B5A7-4D62-B708-9330601B1C8B}"/>
              </a:ext>
            </a:extLst>
          </p:cNvPr>
          <p:cNvSpPr/>
          <p:nvPr/>
        </p:nvSpPr>
        <p:spPr>
          <a:xfrm>
            <a:off x="192515" y="1713121"/>
            <a:ext cx="1502562"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200" b="1" dirty="0">
              <a:latin typeface="HGP創英角ｺﾞｼｯｸUB" panose="020B0900000000000000" pitchFamily="50" charset="-128"/>
              <a:ea typeface="HGP創英角ｺﾞｼｯｸUB" panose="020B0900000000000000" pitchFamily="50" charset="-128"/>
            </a:endParaRPr>
          </a:p>
        </p:txBody>
      </p:sp>
      <p:sp>
        <p:nvSpPr>
          <p:cNvPr id="7" name="Rectangle 7">
            <a:extLst>
              <a:ext uri="{FF2B5EF4-FFF2-40B4-BE49-F238E27FC236}">
                <a16:creationId xmlns:a16="http://schemas.microsoft.com/office/drawing/2014/main" id="{8CFFDE9C-D907-42F7-9716-B47CC70B064B}"/>
              </a:ext>
            </a:extLst>
          </p:cNvPr>
          <p:cNvSpPr>
            <a:spLocks noChangeArrowheads="1"/>
          </p:cNvSpPr>
          <p:nvPr/>
        </p:nvSpPr>
        <p:spPr bwMode="auto">
          <a:xfrm>
            <a:off x="179511" y="1274834"/>
            <a:ext cx="8703362" cy="50405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主なマーケティング調査の手法は以下の通りです。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8" name="Rectangle 7">
            <a:extLst>
              <a:ext uri="{FF2B5EF4-FFF2-40B4-BE49-F238E27FC236}">
                <a16:creationId xmlns:a16="http://schemas.microsoft.com/office/drawing/2014/main" id="{9F43273A-D561-4B96-8D8E-ED5498A8F331}"/>
              </a:ext>
            </a:extLst>
          </p:cNvPr>
          <p:cNvSpPr>
            <a:spLocks noChangeArrowheads="1"/>
          </p:cNvSpPr>
          <p:nvPr/>
        </p:nvSpPr>
        <p:spPr bwMode="auto">
          <a:xfrm>
            <a:off x="192515" y="2095209"/>
            <a:ext cx="8855448" cy="86437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調査対象者の考えや行動、状態や、観察者の印象などを収集する調査手法を定性調査といいます。対象者の深層心理を探る調査ともいえ、定量調査の答えの奥にある真意（＝なぜ）を深く掘っていく調査で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9" name="直線コネクタ 8">
            <a:extLst>
              <a:ext uri="{FF2B5EF4-FFF2-40B4-BE49-F238E27FC236}">
                <a16:creationId xmlns:a16="http://schemas.microsoft.com/office/drawing/2014/main" id="{DD17E171-F1F7-4121-9998-5C11CDD2F2F1}"/>
              </a:ext>
            </a:extLst>
          </p:cNvPr>
          <p:cNvCxnSpPr>
            <a:cxnSpLocks/>
          </p:cNvCxnSpPr>
          <p:nvPr/>
        </p:nvCxnSpPr>
        <p:spPr>
          <a:xfrm>
            <a:off x="192515" y="3573805"/>
            <a:ext cx="1715189"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Rectangle 7">
            <a:extLst>
              <a:ext uri="{FF2B5EF4-FFF2-40B4-BE49-F238E27FC236}">
                <a16:creationId xmlns:a16="http://schemas.microsoft.com/office/drawing/2014/main" id="{190587AD-3E9A-42A3-82B7-CB2D24EE301D}"/>
              </a:ext>
            </a:extLst>
          </p:cNvPr>
          <p:cNvSpPr>
            <a:spLocks noChangeArrowheads="1"/>
          </p:cNvSpPr>
          <p:nvPr/>
        </p:nvSpPr>
        <p:spPr bwMode="auto">
          <a:xfrm>
            <a:off x="497066" y="3947790"/>
            <a:ext cx="8529824" cy="303505"/>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座談会形式でファリシテーターが対象者に商品選択の理由や感想、改善希望などを聞いていく方法</a:t>
            </a:r>
          </a:p>
        </p:txBody>
      </p:sp>
      <p:sp>
        <p:nvSpPr>
          <p:cNvPr id="11" name="Rectangle 7">
            <a:extLst>
              <a:ext uri="{FF2B5EF4-FFF2-40B4-BE49-F238E27FC236}">
                <a16:creationId xmlns:a16="http://schemas.microsoft.com/office/drawing/2014/main" id="{3C11FAE1-A95C-4D0F-9DBB-4822A0D00355}"/>
              </a:ext>
            </a:extLst>
          </p:cNvPr>
          <p:cNvSpPr>
            <a:spLocks noChangeArrowheads="1"/>
          </p:cNvSpPr>
          <p:nvPr/>
        </p:nvSpPr>
        <p:spPr bwMode="auto">
          <a:xfrm>
            <a:off x="323528" y="3650790"/>
            <a:ext cx="8703362" cy="41120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①　フォーカスグループインタビュー</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2" name="Rectangle 7">
            <a:extLst>
              <a:ext uri="{FF2B5EF4-FFF2-40B4-BE49-F238E27FC236}">
                <a16:creationId xmlns:a16="http://schemas.microsoft.com/office/drawing/2014/main" id="{11672866-A6E9-44B9-92BF-E55DE9CBE3DD}"/>
              </a:ext>
            </a:extLst>
          </p:cNvPr>
          <p:cNvSpPr>
            <a:spLocks noChangeArrowheads="1"/>
          </p:cNvSpPr>
          <p:nvPr/>
        </p:nvSpPr>
        <p:spPr bwMode="auto">
          <a:xfrm>
            <a:off x="497065" y="4682987"/>
            <a:ext cx="8529825" cy="310890"/>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面談形式で調査者が対象者に個別に聞いていく方法</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3" name="Rectangle 7">
            <a:extLst>
              <a:ext uri="{FF2B5EF4-FFF2-40B4-BE49-F238E27FC236}">
                <a16:creationId xmlns:a16="http://schemas.microsoft.com/office/drawing/2014/main" id="{FEE1B8F6-0DBC-4491-9D04-1F819545A1DA}"/>
              </a:ext>
            </a:extLst>
          </p:cNvPr>
          <p:cNvSpPr>
            <a:spLocks noChangeArrowheads="1"/>
          </p:cNvSpPr>
          <p:nvPr/>
        </p:nvSpPr>
        <p:spPr bwMode="auto">
          <a:xfrm>
            <a:off x="323528" y="4385986"/>
            <a:ext cx="8703362" cy="41120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②　デプスインタビュー</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4" name="Rectangle 7">
            <a:extLst>
              <a:ext uri="{FF2B5EF4-FFF2-40B4-BE49-F238E27FC236}">
                <a16:creationId xmlns:a16="http://schemas.microsoft.com/office/drawing/2014/main" id="{644EBCF5-F6F3-4BCC-87A9-17D52D12D70C}"/>
              </a:ext>
            </a:extLst>
          </p:cNvPr>
          <p:cNvSpPr>
            <a:spLocks noChangeArrowheads="1"/>
          </p:cNvSpPr>
          <p:nvPr/>
        </p:nvSpPr>
        <p:spPr bwMode="auto">
          <a:xfrm>
            <a:off x="518138" y="5446789"/>
            <a:ext cx="8364735" cy="574499"/>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対象者がどのような行動をしているかどのような購買をしているかなどを、調査員が実際の現場に出向いて観察する方法</a:t>
            </a:r>
          </a:p>
        </p:txBody>
      </p:sp>
      <p:sp>
        <p:nvSpPr>
          <p:cNvPr id="15" name="Rectangle 7">
            <a:extLst>
              <a:ext uri="{FF2B5EF4-FFF2-40B4-BE49-F238E27FC236}">
                <a16:creationId xmlns:a16="http://schemas.microsoft.com/office/drawing/2014/main" id="{1140C5B0-FDAD-4B1A-8B88-3BC1077150DF}"/>
              </a:ext>
            </a:extLst>
          </p:cNvPr>
          <p:cNvSpPr>
            <a:spLocks noChangeArrowheads="1"/>
          </p:cNvSpPr>
          <p:nvPr/>
        </p:nvSpPr>
        <p:spPr bwMode="auto">
          <a:xfrm>
            <a:off x="344601" y="5149789"/>
            <a:ext cx="8703362" cy="41120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③　オブザベーション調査</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 name="スライド番号プレースホルダー 1">
            <a:extLst>
              <a:ext uri="{FF2B5EF4-FFF2-40B4-BE49-F238E27FC236}">
                <a16:creationId xmlns:a16="http://schemas.microsoft.com/office/drawing/2014/main" id="{D0FE430C-4A13-4A02-A5C9-6C00BAD43D2D}"/>
              </a:ext>
            </a:extLst>
          </p:cNvPr>
          <p:cNvSpPr>
            <a:spLocks noGrp="1"/>
          </p:cNvSpPr>
          <p:nvPr>
            <p:ph type="sldNum" sz="quarter" idx="12"/>
          </p:nvPr>
        </p:nvSpPr>
        <p:spPr/>
        <p:txBody>
          <a:bodyPr/>
          <a:lstStyle/>
          <a:p>
            <a:pPr>
              <a:defRPr/>
            </a:pPr>
            <a:fld id="{22179739-F4A8-44EB-8B8E-F3F060272835}" type="slidenum">
              <a:rPr lang="ja-JP" altLang="en-US" smtClean="0"/>
              <a:pPr>
                <a:defRPr/>
              </a:pPr>
              <a:t>55</a:t>
            </a:fld>
            <a:endParaRPr lang="ja-JP" altLang="en-US"/>
          </a:p>
        </p:txBody>
      </p:sp>
      <p:sp>
        <p:nvSpPr>
          <p:cNvPr id="6" name="Rectangle 7">
            <a:extLst>
              <a:ext uri="{FF2B5EF4-FFF2-40B4-BE49-F238E27FC236}">
                <a16:creationId xmlns:a16="http://schemas.microsoft.com/office/drawing/2014/main" id="{32C1F2CD-13CF-42D3-8129-5FF819C7BA33}"/>
              </a:ext>
            </a:extLst>
          </p:cNvPr>
          <p:cNvSpPr>
            <a:spLocks noChangeArrowheads="1"/>
          </p:cNvSpPr>
          <p:nvPr/>
        </p:nvSpPr>
        <p:spPr bwMode="auto">
          <a:xfrm>
            <a:off x="192515" y="1713122"/>
            <a:ext cx="1502562"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①定性調査</a:t>
            </a:r>
          </a:p>
        </p:txBody>
      </p:sp>
    </p:spTree>
    <p:extLst>
      <p:ext uri="{BB962C8B-B14F-4D97-AF65-F5344CB8AC3E}">
        <p14:creationId xmlns:p14="http://schemas.microsoft.com/office/powerpoint/2010/main" val="26332857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四角形: 角を丸くする 15">
            <a:extLst>
              <a:ext uri="{FF2B5EF4-FFF2-40B4-BE49-F238E27FC236}">
                <a16:creationId xmlns:a16="http://schemas.microsoft.com/office/drawing/2014/main" id="{779156B4-6513-4AF3-A496-16891295147C}"/>
              </a:ext>
            </a:extLst>
          </p:cNvPr>
          <p:cNvSpPr/>
          <p:nvPr/>
        </p:nvSpPr>
        <p:spPr>
          <a:xfrm>
            <a:off x="179511" y="1340767"/>
            <a:ext cx="1502562" cy="382088"/>
          </a:xfrm>
          <a:prstGeom prst="roundRect">
            <a:avLst>
              <a:gd name="adj" fmla="val 2517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200" b="1" dirty="0">
              <a:latin typeface="HGP創英角ｺﾞｼｯｸUB" panose="020B0900000000000000" pitchFamily="50" charset="-128"/>
              <a:ea typeface="HGP創英角ｺﾞｼｯｸUB" panose="020B0900000000000000" pitchFamily="50" charset="-128"/>
            </a:endParaRPr>
          </a:p>
        </p:txBody>
      </p:sp>
      <p:sp>
        <p:nvSpPr>
          <p:cNvPr id="18" name="正方形/長方形 17">
            <a:extLst>
              <a:ext uri="{FF2B5EF4-FFF2-40B4-BE49-F238E27FC236}">
                <a16:creationId xmlns:a16="http://schemas.microsoft.com/office/drawing/2014/main" id="{3EA8325E-D658-473B-97E3-FCDD15ABC53D}"/>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マーケティング調査の手法②</a:t>
            </a:r>
          </a:p>
        </p:txBody>
      </p:sp>
      <p:sp>
        <p:nvSpPr>
          <p:cNvPr id="19" name="Rectangle 7">
            <a:extLst>
              <a:ext uri="{FF2B5EF4-FFF2-40B4-BE49-F238E27FC236}">
                <a16:creationId xmlns:a16="http://schemas.microsoft.com/office/drawing/2014/main" id="{ADA93E33-1636-4697-8B5B-589448FF6B8E}"/>
              </a:ext>
            </a:extLst>
          </p:cNvPr>
          <p:cNvSpPr>
            <a:spLocks noChangeArrowheads="1"/>
          </p:cNvSpPr>
          <p:nvPr/>
        </p:nvSpPr>
        <p:spPr bwMode="auto">
          <a:xfrm>
            <a:off x="167636" y="2527738"/>
            <a:ext cx="8703362" cy="430486"/>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・代表的な手法</a:t>
            </a:r>
          </a:p>
        </p:txBody>
      </p:sp>
      <p:sp>
        <p:nvSpPr>
          <p:cNvPr id="20" name="Rectangle 7">
            <a:extLst>
              <a:ext uri="{FF2B5EF4-FFF2-40B4-BE49-F238E27FC236}">
                <a16:creationId xmlns:a16="http://schemas.microsoft.com/office/drawing/2014/main" id="{6A1CFE35-BA7A-4630-9CEC-CF4806226A97}"/>
              </a:ext>
            </a:extLst>
          </p:cNvPr>
          <p:cNvSpPr>
            <a:spLocks noChangeArrowheads="1"/>
          </p:cNvSpPr>
          <p:nvPr/>
        </p:nvSpPr>
        <p:spPr bwMode="auto">
          <a:xfrm>
            <a:off x="192911" y="1722855"/>
            <a:ext cx="8855448" cy="69231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数や割合、変化などを「数字＝量」で結果を表すことが可能な調査を定量調査といいます。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表やグラフにできるのが利点です。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cxnSp>
        <p:nvCxnSpPr>
          <p:cNvPr id="21" name="直線コネクタ 20">
            <a:extLst>
              <a:ext uri="{FF2B5EF4-FFF2-40B4-BE49-F238E27FC236}">
                <a16:creationId xmlns:a16="http://schemas.microsoft.com/office/drawing/2014/main" id="{E3D5D0B2-EEC7-4304-BD14-17994A7A8A34}"/>
              </a:ext>
            </a:extLst>
          </p:cNvPr>
          <p:cNvCxnSpPr>
            <a:cxnSpLocks/>
          </p:cNvCxnSpPr>
          <p:nvPr/>
        </p:nvCxnSpPr>
        <p:spPr>
          <a:xfrm>
            <a:off x="192911" y="2853725"/>
            <a:ext cx="1715189"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Rectangle 7">
            <a:extLst>
              <a:ext uri="{FF2B5EF4-FFF2-40B4-BE49-F238E27FC236}">
                <a16:creationId xmlns:a16="http://schemas.microsoft.com/office/drawing/2014/main" id="{0FE53430-E29B-4489-B8A9-FAD5F155863E}"/>
              </a:ext>
            </a:extLst>
          </p:cNvPr>
          <p:cNvSpPr>
            <a:spLocks noChangeArrowheads="1"/>
          </p:cNvSpPr>
          <p:nvPr/>
        </p:nvSpPr>
        <p:spPr bwMode="auto">
          <a:xfrm>
            <a:off x="497462" y="3227710"/>
            <a:ext cx="8529824" cy="574499"/>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インターネット上で行うアンケート調査。容易に沢山のサンプル数を入手することができる方法</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3" name="Rectangle 7">
            <a:extLst>
              <a:ext uri="{FF2B5EF4-FFF2-40B4-BE49-F238E27FC236}">
                <a16:creationId xmlns:a16="http://schemas.microsoft.com/office/drawing/2014/main" id="{95B98A74-88C0-4B87-BC8E-6113E3364CD2}"/>
              </a:ext>
            </a:extLst>
          </p:cNvPr>
          <p:cNvSpPr>
            <a:spLocks noChangeArrowheads="1"/>
          </p:cNvSpPr>
          <p:nvPr/>
        </p:nvSpPr>
        <p:spPr bwMode="auto">
          <a:xfrm>
            <a:off x="323924" y="2930710"/>
            <a:ext cx="8703362" cy="41120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①　インターネット調査</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4" name="Rectangle 7">
            <a:extLst>
              <a:ext uri="{FF2B5EF4-FFF2-40B4-BE49-F238E27FC236}">
                <a16:creationId xmlns:a16="http://schemas.microsoft.com/office/drawing/2014/main" id="{CAEE222A-052F-40B8-AB37-66DF7D988800}"/>
              </a:ext>
            </a:extLst>
          </p:cNvPr>
          <p:cNvSpPr>
            <a:spLocks noChangeArrowheads="1"/>
          </p:cNvSpPr>
          <p:nvPr/>
        </p:nvSpPr>
        <p:spPr bwMode="auto">
          <a:xfrm>
            <a:off x="497461" y="3962906"/>
            <a:ext cx="8529825" cy="574499"/>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調査員が調査票を持参し、観光地等で対象者（＝観光客）にアンケート記入してもらう方法</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5" name="Rectangle 7">
            <a:extLst>
              <a:ext uri="{FF2B5EF4-FFF2-40B4-BE49-F238E27FC236}">
                <a16:creationId xmlns:a16="http://schemas.microsoft.com/office/drawing/2014/main" id="{AC2F29DC-5ECB-4936-A7D8-0902020A82FA}"/>
              </a:ext>
            </a:extLst>
          </p:cNvPr>
          <p:cNvSpPr>
            <a:spLocks noChangeArrowheads="1"/>
          </p:cNvSpPr>
          <p:nvPr/>
        </p:nvSpPr>
        <p:spPr bwMode="auto">
          <a:xfrm>
            <a:off x="323924" y="3665906"/>
            <a:ext cx="8703362" cy="41120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②　聞き取り調査</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6" name="Rectangle 7">
            <a:extLst>
              <a:ext uri="{FF2B5EF4-FFF2-40B4-BE49-F238E27FC236}">
                <a16:creationId xmlns:a16="http://schemas.microsoft.com/office/drawing/2014/main" id="{00F7F230-AA71-458B-B9AD-282BD1D4D22A}"/>
              </a:ext>
            </a:extLst>
          </p:cNvPr>
          <p:cNvSpPr>
            <a:spLocks noChangeArrowheads="1"/>
          </p:cNvSpPr>
          <p:nvPr/>
        </p:nvSpPr>
        <p:spPr bwMode="auto">
          <a:xfrm>
            <a:off x="518534" y="4726710"/>
            <a:ext cx="8364735" cy="365126"/>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1600" dirty="0">
                <a:solidFill>
                  <a:prstClr val="black"/>
                </a:solidFill>
                <a:latin typeface="HGP創英角ｺﾞｼｯｸUB" panose="020B0900000000000000" pitchFamily="50" charset="-128"/>
                <a:ea typeface="HGP創英角ｺﾞｼｯｸUB" panose="020B0900000000000000" pitchFamily="50" charset="-128"/>
              </a:rPr>
              <a:t>対象者に電話をかけ、口頭でアンケートに答えてもらう調査方法</a:t>
            </a:r>
            <a:endParaRPr lang="en-US" altLang="ja-JP" sz="16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7" name="Rectangle 7">
            <a:extLst>
              <a:ext uri="{FF2B5EF4-FFF2-40B4-BE49-F238E27FC236}">
                <a16:creationId xmlns:a16="http://schemas.microsoft.com/office/drawing/2014/main" id="{D01B257D-8F4F-45CC-BB90-7BA66E341CB0}"/>
              </a:ext>
            </a:extLst>
          </p:cNvPr>
          <p:cNvSpPr>
            <a:spLocks noChangeArrowheads="1"/>
          </p:cNvSpPr>
          <p:nvPr/>
        </p:nvSpPr>
        <p:spPr bwMode="auto">
          <a:xfrm>
            <a:off x="344997" y="4429709"/>
            <a:ext cx="8703362" cy="411201"/>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③　電話調査</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 name="スライド番号プレースホルダー 1">
            <a:extLst>
              <a:ext uri="{FF2B5EF4-FFF2-40B4-BE49-F238E27FC236}">
                <a16:creationId xmlns:a16="http://schemas.microsoft.com/office/drawing/2014/main" id="{DEA8DD50-7160-4C0F-9470-5EFED9FE0B1F}"/>
              </a:ext>
            </a:extLst>
          </p:cNvPr>
          <p:cNvSpPr>
            <a:spLocks noGrp="1"/>
          </p:cNvSpPr>
          <p:nvPr>
            <p:ph type="sldNum" sz="quarter" idx="12"/>
          </p:nvPr>
        </p:nvSpPr>
        <p:spPr/>
        <p:txBody>
          <a:bodyPr/>
          <a:lstStyle/>
          <a:p>
            <a:pPr>
              <a:defRPr/>
            </a:pPr>
            <a:fld id="{22179739-F4A8-44EB-8B8E-F3F060272835}" type="slidenum">
              <a:rPr lang="ja-JP" altLang="en-US" smtClean="0"/>
              <a:pPr>
                <a:defRPr/>
              </a:pPr>
              <a:t>56</a:t>
            </a:fld>
            <a:endParaRPr lang="ja-JP" altLang="en-US"/>
          </a:p>
        </p:txBody>
      </p:sp>
      <p:sp>
        <p:nvSpPr>
          <p:cNvPr id="17" name="Rectangle 7">
            <a:extLst>
              <a:ext uri="{FF2B5EF4-FFF2-40B4-BE49-F238E27FC236}">
                <a16:creationId xmlns:a16="http://schemas.microsoft.com/office/drawing/2014/main" id="{039283FB-F133-4482-A8C1-05CA3A0DE320}"/>
              </a:ext>
            </a:extLst>
          </p:cNvPr>
          <p:cNvSpPr>
            <a:spLocks noChangeArrowheads="1"/>
          </p:cNvSpPr>
          <p:nvPr/>
        </p:nvSpPr>
        <p:spPr bwMode="auto">
          <a:xfrm>
            <a:off x="179511" y="1340768"/>
            <a:ext cx="1502562" cy="382088"/>
          </a:xfrm>
          <a:prstGeom prst="rect">
            <a:avLst/>
          </a:prstGeom>
          <a:noFill/>
          <a:ln>
            <a:noFill/>
            <a:headEnd/>
            <a:tailEnd/>
          </a:ln>
        </p:spPr>
        <p:style>
          <a:lnRef idx="2">
            <a:schemeClr val="accent2"/>
          </a:lnRef>
          <a:fillRef idx="1">
            <a:schemeClr val="lt1"/>
          </a:fillRef>
          <a:effectRef idx="0">
            <a:schemeClr val="accent2"/>
          </a:effectRef>
          <a:fontRef idx="minor">
            <a:schemeClr val="dk1"/>
          </a:fontRef>
        </p:style>
        <p:txBody>
          <a:bodyPr anchor="ctr"/>
          <a:lstStyle/>
          <a:p>
            <a:pPr lvl="0" indent="-342900" fontAlgn="auto">
              <a:lnSpc>
                <a:spcPct val="90000"/>
              </a:lnSpc>
              <a:spcBef>
                <a:spcPct val="20000"/>
              </a:spcBef>
              <a:spcAft>
                <a:spcPts val="0"/>
              </a:spcAft>
            </a:pP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②定量調査</a:t>
            </a:r>
          </a:p>
        </p:txBody>
      </p:sp>
    </p:spTree>
    <p:extLst>
      <p:ext uri="{BB962C8B-B14F-4D97-AF65-F5344CB8AC3E}">
        <p14:creationId xmlns:p14="http://schemas.microsoft.com/office/powerpoint/2010/main" val="32696059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8982299-492B-46F4-8411-772029E376FE}"/>
              </a:ext>
            </a:extLst>
          </p:cNvPr>
          <p:cNvSpPr>
            <a:spLocks noChangeArrowheads="1"/>
          </p:cNvSpPr>
          <p:nvPr/>
        </p:nvSpPr>
        <p:spPr bwMode="auto">
          <a:xfrm>
            <a:off x="189118" y="1322204"/>
            <a:ext cx="8703362" cy="505912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日本版</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DMO</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に求められる主なマーケティングデータは以下の通りです。</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algn="l" fontAlgn="auto">
              <a:lnSpc>
                <a:spcPct val="90000"/>
              </a:lnSpc>
              <a:spcBef>
                <a:spcPct val="20000"/>
              </a:spcBef>
              <a:spcAft>
                <a:spcPts val="0"/>
              </a:spcAft>
            </a:pP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延べ宿泊者数</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旅行消費額</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来訪者満足度</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リピーター率</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a:t>
            </a:r>
            <a:r>
              <a:rPr lang="en-US" altLang="ja-JP" sz="2400" dirty="0">
                <a:solidFill>
                  <a:srgbClr val="FF0000"/>
                </a:solidFill>
                <a:latin typeface="HGP創英角ｺﾞｼｯｸUB" panose="020B0900000000000000" pitchFamily="50" charset="-128"/>
                <a:ea typeface="HGP創英角ｺﾞｼｯｸUB" panose="020B0900000000000000" pitchFamily="50" charset="-128"/>
              </a:rPr>
              <a:t>WEB</a:t>
            </a: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サイトのアクセス状況</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の</a:t>
            </a:r>
            <a:r>
              <a:rPr lang="en-US" altLang="ja-JP" sz="2400" dirty="0">
                <a:solidFill>
                  <a:prstClr val="black"/>
                </a:solidFill>
                <a:latin typeface="HGP創英角ｺﾞｼｯｸUB" panose="020B0900000000000000" pitchFamily="50" charset="-128"/>
                <a:ea typeface="HGP創英角ｺﾞｼｯｸUB" panose="020B0900000000000000" pitchFamily="50" charset="-128"/>
              </a:rPr>
              <a:t>5</a:t>
            </a: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つのデータ収集は必須となっています。</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10" name="正方形/長方形 9">
            <a:extLst>
              <a:ext uri="{FF2B5EF4-FFF2-40B4-BE49-F238E27FC236}">
                <a16:creationId xmlns:a16="http://schemas.microsoft.com/office/drawing/2014/main" id="{D4896426-0874-48CF-802F-EFBAA62EAA6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日本版</a:t>
            </a:r>
            <a:r>
              <a:rPr lang="en-US" altLang="ja-JP" sz="2400" dirty="0">
                <a:latin typeface="HGP創英角ｺﾞｼｯｸUB" panose="020B0900000000000000" pitchFamily="50" charset="-128"/>
                <a:ea typeface="HGP創英角ｺﾞｼｯｸUB" panose="020B0900000000000000" pitchFamily="50" charset="-128"/>
              </a:rPr>
              <a:t>DMO</a:t>
            </a:r>
            <a:r>
              <a:rPr lang="ja-JP" altLang="en-US" sz="2400" dirty="0">
                <a:latin typeface="HGP創英角ｺﾞｼｯｸUB" panose="020B0900000000000000" pitchFamily="50" charset="-128"/>
                <a:ea typeface="HGP創英角ｺﾞｼｯｸUB" panose="020B0900000000000000" pitchFamily="50" charset="-128"/>
              </a:rPr>
              <a:t>におけるデータ</a:t>
            </a:r>
          </a:p>
        </p:txBody>
      </p:sp>
      <p:pic>
        <p:nvPicPr>
          <p:cNvPr id="12" name="図 11">
            <a:extLst>
              <a:ext uri="{FF2B5EF4-FFF2-40B4-BE49-F238E27FC236}">
                <a16:creationId xmlns:a16="http://schemas.microsoft.com/office/drawing/2014/main" id="{0D042AAC-E9A9-4A8C-BB68-17698477E8EE}"/>
              </a:ext>
            </a:extLst>
          </p:cNvPr>
          <p:cNvPicPr>
            <a:picLocks noChangeAspect="1"/>
          </p:cNvPicPr>
          <p:nvPr/>
        </p:nvPicPr>
        <p:blipFill>
          <a:blip r:embed="rId3"/>
          <a:stretch>
            <a:fillRect/>
          </a:stretch>
        </p:blipFill>
        <p:spPr>
          <a:xfrm>
            <a:off x="251805" y="1844824"/>
            <a:ext cx="8640675" cy="3456384"/>
          </a:xfrm>
          <a:prstGeom prst="rect">
            <a:avLst/>
          </a:prstGeom>
        </p:spPr>
      </p:pic>
      <p:sp>
        <p:nvSpPr>
          <p:cNvPr id="14" name="テキスト ボックス 13">
            <a:extLst>
              <a:ext uri="{FF2B5EF4-FFF2-40B4-BE49-F238E27FC236}">
                <a16:creationId xmlns:a16="http://schemas.microsoft.com/office/drawing/2014/main" id="{74A8E0E3-FF33-4043-916B-ED116DE0B062}"/>
              </a:ext>
            </a:extLst>
          </p:cNvPr>
          <p:cNvSpPr txBox="1"/>
          <p:nvPr/>
        </p:nvSpPr>
        <p:spPr>
          <a:xfrm>
            <a:off x="7578581" y="5301208"/>
            <a:ext cx="1330995" cy="184666"/>
          </a:xfrm>
          <a:prstGeom prst="rect">
            <a:avLst/>
          </a:prstGeom>
          <a:noFill/>
        </p:spPr>
        <p:txBody>
          <a:bodyPr wrap="square" rtlCol="0">
            <a:spAutoFit/>
          </a:bodyPr>
          <a:lstStyle/>
          <a:p>
            <a:pPr algn="r"/>
            <a:r>
              <a:rPr kumimoji="1" lang="ja-JP" altLang="en-US" sz="600" dirty="0"/>
              <a:t>出典：観光庁</a:t>
            </a:r>
          </a:p>
        </p:txBody>
      </p:sp>
      <p:sp>
        <p:nvSpPr>
          <p:cNvPr id="2" name="スライド番号プレースホルダー 1">
            <a:extLst>
              <a:ext uri="{FF2B5EF4-FFF2-40B4-BE49-F238E27FC236}">
                <a16:creationId xmlns:a16="http://schemas.microsoft.com/office/drawing/2014/main" id="{2766AF2F-1A8D-4852-90FB-13C4594F13BF}"/>
              </a:ext>
            </a:extLst>
          </p:cNvPr>
          <p:cNvSpPr>
            <a:spLocks noGrp="1"/>
          </p:cNvSpPr>
          <p:nvPr>
            <p:ph type="sldNum" sz="quarter" idx="12"/>
          </p:nvPr>
        </p:nvSpPr>
        <p:spPr/>
        <p:txBody>
          <a:bodyPr/>
          <a:lstStyle/>
          <a:p>
            <a:pPr>
              <a:defRPr/>
            </a:pPr>
            <a:fld id="{22179739-F4A8-44EB-8B8E-F3F060272835}" type="slidenum">
              <a:rPr lang="ja-JP" altLang="en-US" smtClean="0"/>
              <a:pPr>
                <a:defRPr/>
              </a:pPr>
              <a:t>57</a:t>
            </a:fld>
            <a:endParaRPr lang="ja-JP" altLang="en-US"/>
          </a:p>
        </p:txBody>
      </p:sp>
    </p:spTree>
    <p:extLst>
      <p:ext uri="{BB962C8B-B14F-4D97-AF65-F5344CB8AC3E}">
        <p14:creationId xmlns:p14="http://schemas.microsoft.com/office/powerpoint/2010/main" val="9807621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569F15CE-44E9-4FD7-A3CC-C304D6ECE2CD}"/>
              </a:ext>
            </a:extLst>
          </p:cNvPr>
          <p:cNvSpPr>
            <a:spLocks noChangeArrowheads="1"/>
          </p:cNvSpPr>
          <p:nvPr/>
        </p:nvSpPr>
        <p:spPr bwMode="auto">
          <a:xfrm>
            <a:off x="189118" y="1322204"/>
            <a:ext cx="8703362" cy="542149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観光に関する主なオープンデータ調査報告書を確認しましょう。</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①　世界の観光の動向に関する調査報告書</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UNWTO</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　「</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Tourism Highlights</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1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②　日本の観光全般に関する調査報告書</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観光庁　「観光白書」</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1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③　国内の宿泊の実態に関する調査報告書</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観光庁　「宿泊旅行統計調査」</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1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④　インバウンドの動向に関する調査報告書</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JNTO</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「訪日旅行</a:t>
            </a:r>
            <a:r>
              <a:rPr lang="en-US" altLang="ja-JP" dirty="0">
                <a:solidFill>
                  <a:prstClr val="black"/>
                </a:solidFill>
                <a:latin typeface="HGP創英角ｺﾞｼｯｸUB" panose="020B0900000000000000" pitchFamily="50" charset="-128"/>
                <a:ea typeface="HGP創英角ｺﾞｼｯｸUB" panose="020B0900000000000000" pitchFamily="50" charset="-128"/>
              </a:rPr>
              <a:t>DATA</a:t>
            </a:r>
            <a:r>
              <a:rPr lang="ja-JP" altLang="en-US" dirty="0">
                <a:solidFill>
                  <a:prstClr val="black"/>
                </a:solidFill>
                <a:latin typeface="HGP創英角ｺﾞｼｯｸUB" panose="020B0900000000000000" pitchFamily="50" charset="-128"/>
                <a:ea typeface="HGP創英角ｺﾞｼｯｸUB" panose="020B0900000000000000" pitchFamily="50" charset="-128"/>
              </a:rPr>
              <a:t>ハンドブック」</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1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400" dirty="0">
                <a:solidFill>
                  <a:prstClr val="black"/>
                </a:solidFill>
                <a:latin typeface="HGP創英角ｺﾞｼｯｸUB" panose="020B0900000000000000" pitchFamily="50" charset="-128"/>
                <a:ea typeface="HGP創英角ｺﾞｼｯｸUB" panose="020B0900000000000000" pitchFamily="50" charset="-128"/>
              </a:rPr>
              <a:t>⑤　都道府県単位での観光に関する調査報告書</a:t>
            </a:r>
            <a:endParaRPr lang="en-US" altLang="ja-JP" sz="24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　　　各都道府県発行「観光動態調査」　</a:t>
            </a:r>
            <a:r>
              <a:rPr lang="ja-JP" altLang="en-US" sz="1000" dirty="0">
                <a:solidFill>
                  <a:prstClr val="black"/>
                </a:solidFill>
                <a:latin typeface="HGP創英角ｺﾞｼｯｸUB" panose="020B0900000000000000" pitchFamily="50" charset="-128"/>
                <a:ea typeface="HGP創英角ｺﾞｼｯｸUB" panose="020B0900000000000000" pitchFamily="50" charset="-128"/>
              </a:rPr>
              <a:t>*都道府県により名称が異なります</a:t>
            </a:r>
            <a:endParaRPr lang="ja-JP" altLang="en-US"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 name="正方形/長方形 2">
            <a:extLst>
              <a:ext uri="{FF2B5EF4-FFF2-40B4-BE49-F238E27FC236}">
                <a16:creationId xmlns:a16="http://schemas.microsoft.com/office/drawing/2014/main" id="{1F8A78CD-1F25-458A-A3CA-4E20BDEEB959}"/>
              </a:ext>
            </a:extLst>
          </p:cNvPr>
          <p:cNvSpPr/>
          <p:nvPr/>
        </p:nvSpPr>
        <p:spPr>
          <a:xfrm>
            <a:off x="179510" y="764705"/>
            <a:ext cx="3960442"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観光に関するオープンデータ</a:t>
            </a:r>
          </a:p>
        </p:txBody>
      </p:sp>
      <p:sp>
        <p:nvSpPr>
          <p:cNvPr id="4" name="スライド番号プレースホルダー 3">
            <a:extLst>
              <a:ext uri="{FF2B5EF4-FFF2-40B4-BE49-F238E27FC236}">
                <a16:creationId xmlns:a16="http://schemas.microsoft.com/office/drawing/2014/main" id="{11B43159-0243-4317-A581-09E371183824}"/>
              </a:ext>
            </a:extLst>
          </p:cNvPr>
          <p:cNvSpPr>
            <a:spLocks noGrp="1"/>
          </p:cNvSpPr>
          <p:nvPr>
            <p:ph type="sldNum" sz="quarter" idx="12"/>
          </p:nvPr>
        </p:nvSpPr>
        <p:spPr/>
        <p:txBody>
          <a:bodyPr/>
          <a:lstStyle/>
          <a:p>
            <a:pPr>
              <a:defRPr/>
            </a:pPr>
            <a:fld id="{22179739-F4A8-44EB-8B8E-F3F060272835}" type="slidenum">
              <a:rPr lang="ja-JP" altLang="en-US" smtClean="0"/>
              <a:pPr>
                <a:defRPr/>
              </a:pPr>
              <a:t>58</a:t>
            </a:fld>
            <a:endParaRPr lang="ja-JP" altLang="en-US"/>
          </a:p>
        </p:txBody>
      </p:sp>
    </p:spTree>
    <p:extLst>
      <p:ext uri="{BB962C8B-B14F-4D97-AF65-F5344CB8AC3E}">
        <p14:creationId xmlns:p14="http://schemas.microsoft.com/office/powerpoint/2010/main" val="327351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a:xfrm>
            <a:off x="64904" y="1412776"/>
            <a:ext cx="9073579" cy="1178371"/>
          </a:xfrm>
          <a:prstGeom prst="rect">
            <a:avLst/>
          </a:prstGeom>
        </p:spPr>
        <p:txBody>
          <a:bodyPr wrap="square">
            <a:noAutofit/>
          </a:bodyPr>
          <a:lstStyle/>
          <a:p>
            <a:pPr algn="l"/>
            <a:r>
              <a:rPr lang="ja-JP" altLang="en-US" sz="2300" dirty="0">
                <a:latin typeface="HGP創英角ｺﾞｼｯｸUB" panose="020B0900000000000000" pitchFamily="50" charset="-128"/>
                <a:ea typeface="HGP創英角ｺﾞｼｯｸUB" panose="020B0900000000000000" pitchFamily="50" charset="-128"/>
                <a:cs typeface="Meiryo UI" pitchFamily="50" charset="-128"/>
              </a:rPr>
              <a:t>本コースは</a:t>
            </a:r>
            <a:r>
              <a:rPr lang="en-US" altLang="ja-JP" sz="2300" dirty="0">
                <a:latin typeface="HGP創英角ｺﾞｼｯｸUB" panose="020B0900000000000000" pitchFamily="50" charset="-128"/>
                <a:ea typeface="HGP創英角ｺﾞｼｯｸUB" panose="020B0900000000000000" pitchFamily="50" charset="-128"/>
                <a:cs typeface="Meiryo UI" pitchFamily="50" charset="-128"/>
              </a:rPr>
              <a:t>23</a:t>
            </a:r>
            <a:r>
              <a:rPr lang="ja-JP" altLang="en-US" sz="2300" dirty="0">
                <a:latin typeface="HGP創英角ｺﾞｼｯｸUB" panose="020B0900000000000000" pitchFamily="50" charset="-128"/>
                <a:ea typeface="HGP創英角ｺﾞｼｯｸUB" panose="020B0900000000000000" pitchFamily="50" charset="-128"/>
                <a:cs typeface="Meiryo UI" pitchFamily="50" charset="-128"/>
              </a:rPr>
              <a:t>コマ</a:t>
            </a:r>
            <a:r>
              <a:rPr lang="en-US" altLang="ja-JP" sz="2300" dirty="0">
                <a:latin typeface="HGP創英角ｺﾞｼｯｸUB" panose="020B0900000000000000" pitchFamily="50" charset="-128"/>
                <a:ea typeface="HGP創英角ｺﾞｼｯｸUB" panose="020B0900000000000000" pitchFamily="50" charset="-128"/>
                <a:cs typeface="Meiryo UI" pitchFamily="50" charset="-128"/>
              </a:rPr>
              <a:t>48</a:t>
            </a:r>
            <a:r>
              <a:rPr lang="ja-JP" altLang="en-US" sz="2300" dirty="0">
                <a:latin typeface="HGP創英角ｺﾞｼｯｸUB" panose="020B0900000000000000" pitchFamily="50" charset="-128"/>
                <a:ea typeface="HGP創英角ｺﾞｼｯｸUB" panose="020B0900000000000000" pitchFamily="50" charset="-128"/>
                <a:cs typeface="Meiryo UI" pitchFamily="50" charset="-128"/>
              </a:rPr>
              <a:t>時間に及ぶコースです。各コマ</a:t>
            </a:r>
            <a:r>
              <a:rPr lang="en-US" altLang="ja-JP" sz="2300" dirty="0">
                <a:latin typeface="HGP創英角ｺﾞｼｯｸUB" panose="020B0900000000000000" pitchFamily="50" charset="-128"/>
                <a:ea typeface="HGP創英角ｺﾞｼｯｸUB" panose="020B0900000000000000" pitchFamily="50" charset="-128"/>
                <a:cs typeface="Meiryo UI" pitchFamily="50" charset="-128"/>
              </a:rPr>
              <a:t>120</a:t>
            </a:r>
            <a:r>
              <a:rPr lang="ja-JP" altLang="en-US" sz="2300" dirty="0">
                <a:latin typeface="HGP創英角ｺﾞｼｯｸUB" panose="020B0900000000000000" pitchFamily="50" charset="-128"/>
                <a:ea typeface="HGP創英角ｺﾞｼｯｸUB" panose="020B0900000000000000" pitchFamily="50" charset="-128"/>
                <a:cs typeface="Meiryo UI" pitchFamily="50" charset="-128"/>
              </a:rPr>
              <a:t>分～</a:t>
            </a:r>
            <a:r>
              <a:rPr lang="en-US" altLang="ja-JP" sz="2300" dirty="0">
                <a:latin typeface="HGP創英角ｺﾞｼｯｸUB" panose="020B0900000000000000" pitchFamily="50" charset="-128"/>
                <a:ea typeface="HGP創英角ｺﾞｼｯｸUB" panose="020B0900000000000000" pitchFamily="50" charset="-128"/>
                <a:cs typeface="Meiryo UI" pitchFamily="50" charset="-128"/>
              </a:rPr>
              <a:t>180</a:t>
            </a:r>
            <a:r>
              <a:rPr lang="ja-JP" altLang="en-US" sz="2300" dirty="0">
                <a:latin typeface="HGP創英角ｺﾞｼｯｸUB" panose="020B0900000000000000" pitchFamily="50" charset="-128"/>
                <a:ea typeface="HGP創英角ｺﾞｼｯｸUB" panose="020B0900000000000000" pitchFamily="50" charset="-128"/>
                <a:cs typeface="Meiryo UI" pitchFamily="50" charset="-128"/>
              </a:rPr>
              <a:t>分となっています。基本はオンラインでの学習となります。全ての学習が終了した際には受講生が学習内容を踏まえ成果を発表することになります。</a:t>
            </a:r>
          </a:p>
        </p:txBody>
      </p:sp>
      <p:sp>
        <p:nvSpPr>
          <p:cNvPr id="6" name="四角形: 角を丸くする 5">
            <a:extLst>
              <a:ext uri="{FF2B5EF4-FFF2-40B4-BE49-F238E27FC236}">
                <a16:creationId xmlns:a16="http://schemas.microsoft.com/office/drawing/2014/main" id="{00CB9137-A835-4D59-A27B-4057E25ACF3F}"/>
              </a:ext>
            </a:extLst>
          </p:cNvPr>
          <p:cNvSpPr/>
          <p:nvPr/>
        </p:nvSpPr>
        <p:spPr>
          <a:xfrm>
            <a:off x="107504" y="850433"/>
            <a:ext cx="208823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t>カリキュラム</a:t>
            </a:r>
            <a:endParaRPr kumimoji="1" lang="ja-JP" altLang="en-US" sz="2800" b="1" dirty="0"/>
          </a:p>
        </p:txBody>
      </p:sp>
      <p:sp>
        <p:nvSpPr>
          <p:cNvPr id="2" name="スライド番号プレースホルダー 1">
            <a:extLst>
              <a:ext uri="{FF2B5EF4-FFF2-40B4-BE49-F238E27FC236}">
                <a16:creationId xmlns:a16="http://schemas.microsoft.com/office/drawing/2014/main" id="{EC0140B7-B317-415A-98B6-2F7340937A41}"/>
              </a:ext>
            </a:extLst>
          </p:cNvPr>
          <p:cNvSpPr>
            <a:spLocks noGrp="1"/>
          </p:cNvSpPr>
          <p:nvPr>
            <p:ph type="sldNum" sz="quarter" idx="12"/>
          </p:nvPr>
        </p:nvSpPr>
        <p:spPr/>
        <p:txBody>
          <a:bodyPr/>
          <a:lstStyle/>
          <a:p>
            <a:pPr>
              <a:defRPr/>
            </a:pPr>
            <a:fld id="{22179739-F4A8-44EB-8B8E-F3F060272835}" type="slidenum">
              <a:rPr lang="ja-JP" altLang="en-US" smtClean="0"/>
              <a:pPr>
                <a:defRPr/>
              </a:pPr>
              <a:t>5</a:t>
            </a:fld>
            <a:endParaRPr lang="ja-JP" altLang="en-US"/>
          </a:p>
        </p:txBody>
      </p:sp>
      <p:pic>
        <p:nvPicPr>
          <p:cNvPr id="5" name="図 4">
            <a:extLst>
              <a:ext uri="{FF2B5EF4-FFF2-40B4-BE49-F238E27FC236}">
                <a16:creationId xmlns:a16="http://schemas.microsoft.com/office/drawing/2014/main" id="{4818BF3C-8966-4414-80BA-F74CD79AAF43}"/>
              </a:ext>
            </a:extLst>
          </p:cNvPr>
          <p:cNvPicPr>
            <a:picLocks noChangeAspect="1"/>
          </p:cNvPicPr>
          <p:nvPr/>
        </p:nvPicPr>
        <p:blipFill>
          <a:blip r:embed="rId2"/>
          <a:stretch>
            <a:fillRect/>
          </a:stretch>
        </p:blipFill>
        <p:spPr>
          <a:xfrm>
            <a:off x="243465" y="2771547"/>
            <a:ext cx="8657070" cy="3548180"/>
          </a:xfrm>
          <a:prstGeom prst="rect">
            <a:avLst/>
          </a:prstGeom>
        </p:spPr>
      </p:pic>
    </p:spTree>
    <p:extLst>
      <p:ext uri="{BB962C8B-B14F-4D97-AF65-F5344CB8AC3E}">
        <p14:creationId xmlns:p14="http://schemas.microsoft.com/office/powerpoint/2010/main" val="25375416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569F15CE-44E9-4FD7-A3CC-C304D6ECE2CD}"/>
              </a:ext>
            </a:extLst>
          </p:cNvPr>
          <p:cNvSpPr>
            <a:spLocks noChangeArrowheads="1"/>
          </p:cNvSpPr>
          <p:nvPr/>
        </p:nvSpPr>
        <p:spPr bwMode="auto">
          <a:xfrm>
            <a:off x="189118" y="1322204"/>
            <a:ext cx="8703362" cy="498711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lvl="0" indent="-342900" algn="l" fontAlgn="auto">
              <a:lnSpc>
                <a:spcPct val="90000"/>
              </a:lnSpc>
              <a:spcBef>
                <a:spcPct val="20000"/>
              </a:spcBef>
              <a:spcAft>
                <a:spcPts val="0"/>
              </a:spcAft>
            </a:pPr>
            <a:r>
              <a:rPr lang="ja-JP" altLang="en-US" dirty="0">
                <a:solidFill>
                  <a:prstClr val="black"/>
                </a:solidFill>
                <a:latin typeface="HGP創英角ｺﾞｼｯｸUB" panose="020B0900000000000000" pitchFamily="50" charset="-128"/>
                <a:ea typeface="HGP創英角ｺﾞｼｯｸUB" panose="020B0900000000000000" pitchFamily="50" charset="-128"/>
              </a:rPr>
              <a:t>観光に関する主なビッグデータを確認しましょう。</a:t>
            </a: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①　</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RESAS</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（リーサス）</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経済産業省・内閣府が提供している地域経済に関する様々なビッグデータ（産業の強み、人の流れ、人口 動態など）のこと。地図やグラフで分かりやすく「見える化（可視化）」 したシステムで地域経済分析システムと言われています。</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②　観光予報プラットフォーム</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観光事業者に対して、宿泊を基軸にした「観光」に関連する必要とされるデータを提供するデータプラットフォームが「観光予想プラットフォーム」です。観光に</a:t>
            </a:r>
            <a:r>
              <a:rPr lang="ja-JP" altLang="en-US" sz="2000">
                <a:solidFill>
                  <a:prstClr val="black"/>
                </a:solidFill>
                <a:latin typeface="HGP創英角ｺﾞｼｯｸUB" panose="020B0900000000000000" pitchFamily="50" charset="-128"/>
                <a:ea typeface="HGP創英角ｺﾞｼｯｸUB" panose="020B0900000000000000" pitchFamily="50" charset="-128"/>
              </a:rPr>
              <a:t>関する各種ビッグデータ</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をエリア単位でまとめて提供しています。</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③　</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Google</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トレンド</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Google</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が提供している“キーワードやトピックの検索回数トレンドを確認できる</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Web</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ベースのツール”のこと。どのようなキーワードがマーケットで注目されているか確認するの役に立つビッグデータとなります。</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 name="正方形/長方形 2">
            <a:extLst>
              <a:ext uri="{FF2B5EF4-FFF2-40B4-BE49-F238E27FC236}">
                <a16:creationId xmlns:a16="http://schemas.microsoft.com/office/drawing/2014/main" id="{1F8A78CD-1F25-458A-A3CA-4E20BDEEB959}"/>
              </a:ext>
            </a:extLst>
          </p:cNvPr>
          <p:cNvSpPr/>
          <p:nvPr/>
        </p:nvSpPr>
        <p:spPr>
          <a:xfrm>
            <a:off x="179510" y="764705"/>
            <a:ext cx="3960442"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観光に関するビッグデータ</a:t>
            </a:r>
          </a:p>
        </p:txBody>
      </p:sp>
      <p:sp>
        <p:nvSpPr>
          <p:cNvPr id="4" name="スライド番号プレースホルダー 3">
            <a:extLst>
              <a:ext uri="{FF2B5EF4-FFF2-40B4-BE49-F238E27FC236}">
                <a16:creationId xmlns:a16="http://schemas.microsoft.com/office/drawing/2014/main" id="{11B43159-0243-4317-A581-09E371183824}"/>
              </a:ext>
            </a:extLst>
          </p:cNvPr>
          <p:cNvSpPr>
            <a:spLocks noGrp="1"/>
          </p:cNvSpPr>
          <p:nvPr>
            <p:ph type="sldNum" sz="quarter" idx="12"/>
          </p:nvPr>
        </p:nvSpPr>
        <p:spPr/>
        <p:txBody>
          <a:bodyPr/>
          <a:lstStyle/>
          <a:p>
            <a:pPr>
              <a:defRPr/>
            </a:pPr>
            <a:fld id="{22179739-F4A8-44EB-8B8E-F3F060272835}" type="slidenum">
              <a:rPr lang="ja-JP" altLang="en-US" smtClean="0"/>
              <a:pPr>
                <a:defRPr/>
              </a:pPr>
              <a:t>59</a:t>
            </a:fld>
            <a:endParaRPr lang="ja-JP" altLang="en-US"/>
          </a:p>
        </p:txBody>
      </p:sp>
    </p:spTree>
    <p:extLst>
      <p:ext uri="{BB962C8B-B14F-4D97-AF65-F5344CB8AC3E}">
        <p14:creationId xmlns:p14="http://schemas.microsoft.com/office/powerpoint/2010/main" val="110519310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60</a:t>
            </a:fld>
            <a:endParaRPr lang="en-US" altLang="ja-JP" dirty="0"/>
          </a:p>
        </p:txBody>
      </p:sp>
      <p:sp>
        <p:nvSpPr>
          <p:cNvPr id="8" name="正方形/長方形 7"/>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cs typeface="Meiryo UI" pitchFamily="50" charset="-128"/>
              </a:rPr>
              <a:t>個人演習</a:t>
            </a:r>
            <a:endParaRPr lang="en-US" altLang="ja-JP" sz="3200" b="1" dirty="0">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40998033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学習内容の確認テスト</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80484" y="1628800"/>
            <a:ext cx="8711995"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marL="514350" indent="-514350" algn="l">
              <a:lnSpc>
                <a:spcPct val="90000"/>
              </a:lnSpc>
              <a:spcBef>
                <a:spcPct val="20000"/>
              </a:spcBef>
              <a:buFont typeface="+mj-lt"/>
              <a:buAutoNum type="arabicPeriod"/>
            </a:pPr>
            <a:r>
              <a:rPr lang="ja-JP" altLang="en-US" sz="3200" dirty="0">
                <a:latin typeface="HGP創英角ｺﾞｼｯｸUB" panose="020B0900000000000000" pitchFamily="50" charset="-128"/>
                <a:ea typeface="HGP創英角ｺﾞｼｯｸUB" panose="020B0900000000000000" pitchFamily="50" charset="-128"/>
              </a:rPr>
              <a:t>何のために観光マーケティングの調査を実施するのでしょうか？</a:t>
            </a:r>
            <a:endParaRPr lang="en-US" altLang="ja-JP" sz="3200" dirty="0">
              <a:latin typeface="HGP創英角ｺﾞｼｯｸUB" panose="020B0900000000000000" pitchFamily="50" charset="-128"/>
              <a:ea typeface="HGP創英角ｺﾞｼｯｸUB" panose="020B0900000000000000" pitchFamily="50" charset="-128"/>
            </a:endParaRPr>
          </a:p>
          <a:p>
            <a:pPr marL="514350" indent="-514350" algn="l">
              <a:lnSpc>
                <a:spcPct val="90000"/>
              </a:lnSpc>
              <a:spcBef>
                <a:spcPct val="20000"/>
              </a:spcBef>
              <a:buFont typeface="+mj-lt"/>
              <a:buAutoNum type="arabicPeriod"/>
            </a:pPr>
            <a:r>
              <a:rPr lang="ja-JP" altLang="en-US" sz="3200" dirty="0">
                <a:latin typeface="HGP創英角ｺﾞｼｯｸUB" panose="020B0900000000000000" pitchFamily="50" charset="-128"/>
                <a:ea typeface="HGP創英角ｺﾞｼｯｸUB" panose="020B0900000000000000" pitchFamily="50" charset="-128"/>
              </a:rPr>
              <a:t>マーケティングデータの種類を</a:t>
            </a:r>
            <a:r>
              <a:rPr lang="en-US" altLang="ja-JP" sz="3200" dirty="0">
                <a:latin typeface="HGP創英角ｺﾞｼｯｸUB" panose="020B0900000000000000" pitchFamily="50" charset="-128"/>
                <a:ea typeface="HGP創英角ｺﾞｼｯｸUB" panose="020B0900000000000000" pitchFamily="50" charset="-128"/>
              </a:rPr>
              <a:t>3</a:t>
            </a:r>
            <a:r>
              <a:rPr lang="ja-JP" altLang="en-US" sz="3200" dirty="0">
                <a:latin typeface="HGP創英角ｺﾞｼｯｸUB" panose="020B0900000000000000" pitchFamily="50" charset="-128"/>
                <a:ea typeface="HGP創英角ｺﾞｼｯｸUB" panose="020B0900000000000000" pitchFamily="50" charset="-128"/>
              </a:rPr>
              <a:t>つ挙げましょう。またそれぞれについて説明しましょう。</a:t>
            </a:r>
            <a:endParaRPr lang="en-US" altLang="ja-JP" sz="3200" dirty="0">
              <a:latin typeface="HGP創英角ｺﾞｼｯｸUB" panose="020B0900000000000000" pitchFamily="50" charset="-128"/>
              <a:ea typeface="HGP創英角ｺﾞｼｯｸUB" panose="020B0900000000000000" pitchFamily="50" charset="-128"/>
            </a:endParaRPr>
          </a:p>
          <a:p>
            <a:pPr marL="514350" indent="-514350" algn="l">
              <a:lnSpc>
                <a:spcPct val="90000"/>
              </a:lnSpc>
              <a:spcBef>
                <a:spcPct val="20000"/>
              </a:spcBef>
              <a:buFont typeface="+mj-lt"/>
              <a:buAutoNum type="arabicPeriod"/>
            </a:pPr>
            <a:r>
              <a:rPr lang="ja-JP" altLang="en-US" sz="3200" dirty="0">
                <a:latin typeface="HGP創英角ｺﾞｼｯｸUB" panose="020B0900000000000000" pitchFamily="50" charset="-128"/>
                <a:ea typeface="HGP創英角ｺﾞｼｯｸUB" panose="020B0900000000000000" pitchFamily="50" charset="-128"/>
              </a:rPr>
              <a:t>マーケティング調査の種類を</a:t>
            </a:r>
            <a:r>
              <a:rPr lang="en-US" altLang="ja-JP" sz="3200" dirty="0">
                <a:latin typeface="HGP創英角ｺﾞｼｯｸUB" panose="020B0900000000000000" pitchFamily="50" charset="-128"/>
                <a:ea typeface="HGP創英角ｺﾞｼｯｸUB" panose="020B0900000000000000" pitchFamily="50" charset="-128"/>
              </a:rPr>
              <a:t>2</a:t>
            </a:r>
            <a:r>
              <a:rPr lang="ja-JP" altLang="en-US" sz="3200" dirty="0">
                <a:latin typeface="HGP創英角ｺﾞｼｯｸUB" panose="020B0900000000000000" pitchFamily="50" charset="-128"/>
                <a:ea typeface="HGP創英角ｺﾞｼｯｸUB" panose="020B0900000000000000" pitchFamily="50" charset="-128"/>
              </a:rPr>
              <a:t>つ挙げましょう。　またそれぞれについて説明しましょう。</a:t>
            </a:r>
            <a:endParaRPr lang="en-US" altLang="ja-JP" sz="3200" dirty="0">
              <a:latin typeface="HGP創英角ｺﾞｼｯｸUB" panose="020B0900000000000000" pitchFamily="50" charset="-128"/>
              <a:ea typeface="HGP創英角ｺﾞｼｯｸUB" panose="020B0900000000000000" pitchFamily="50" charset="-128"/>
            </a:endParaRPr>
          </a:p>
          <a:p>
            <a:pPr marL="514350" indent="-514350" algn="l">
              <a:lnSpc>
                <a:spcPct val="90000"/>
              </a:lnSpc>
              <a:spcBef>
                <a:spcPct val="20000"/>
              </a:spcBef>
              <a:buFont typeface="+mj-lt"/>
              <a:buAutoNum type="arabicPeriod"/>
            </a:pPr>
            <a:r>
              <a:rPr lang="ja-JP" altLang="en-US" sz="3200" dirty="0">
                <a:latin typeface="HGP創英角ｺﾞｼｯｸUB" panose="020B0900000000000000" pitchFamily="50" charset="-128"/>
                <a:ea typeface="HGP創英角ｺﾞｼｯｸUB" panose="020B0900000000000000" pitchFamily="50" charset="-128"/>
              </a:rPr>
              <a:t>日本版ＤＭＯで重視されているデータを</a:t>
            </a:r>
            <a:r>
              <a:rPr lang="en-US" altLang="ja-JP" sz="3200" dirty="0">
                <a:latin typeface="HGP創英角ｺﾞｼｯｸUB" panose="020B0900000000000000" pitchFamily="50" charset="-128"/>
                <a:ea typeface="HGP創英角ｺﾞｼｯｸUB" panose="020B0900000000000000" pitchFamily="50" charset="-128"/>
              </a:rPr>
              <a:t>5</a:t>
            </a:r>
            <a:r>
              <a:rPr lang="ja-JP" altLang="en-US" sz="3200" dirty="0">
                <a:latin typeface="HGP創英角ｺﾞｼｯｸUB" panose="020B0900000000000000" pitchFamily="50" charset="-128"/>
                <a:ea typeface="HGP創英角ｺﾞｼｯｸUB" panose="020B0900000000000000" pitchFamily="50" charset="-128"/>
              </a:rPr>
              <a:t>つ挙げましょう。</a:t>
            </a:r>
            <a:endParaRPr lang="en-US" altLang="ja-JP" sz="3200" dirty="0">
              <a:latin typeface="HGP創英角ｺﾞｼｯｸUB" panose="020B0900000000000000" pitchFamily="50" charset="-128"/>
              <a:ea typeface="HGP創英角ｺﾞｼｯｸUB" panose="020B0900000000000000" pitchFamily="50" charset="-128"/>
            </a:endParaRPr>
          </a:p>
          <a:p>
            <a:pPr marL="514350" indent="-514350" algn="l">
              <a:lnSpc>
                <a:spcPct val="90000"/>
              </a:lnSpc>
              <a:spcBef>
                <a:spcPct val="20000"/>
              </a:spcBef>
              <a:buFont typeface="+mj-lt"/>
              <a:buAutoNum type="arabicPeriod"/>
            </a:pPr>
            <a:r>
              <a:rPr lang="ja-JP" altLang="en-US" sz="3200" dirty="0">
                <a:latin typeface="HGP創英角ｺﾞｼｯｸUB" panose="020B0900000000000000" pitchFamily="50" charset="-128"/>
                <a:ea typeface="HGP創英角ｺﾞｼｯｸUB" panose="020B0900000000000000" pitchFamily="50" charset="-128"/>
              </a:rPr>
              <a:t>観光に関する主なオープンデータを</a:t>
            </a:r>
            <a:r>
              <a:rPr lang="en-US" altLang="ja-JP" sz="3200" dirty="0">
                <a:latin typeface="HGP創英角ｺﾞｼｯｸUB" panose="020B0900000000000000" pitchFamily="50" charset="-128"/>
                <a:ea typeface="HGP創英角ｺﾞｼｯｸUB" panose="020B0900000000000000" pitchFamily="50" charset="-128"/>
              </a:rPr>
              <a:t>5</a:t>
            </a:r>
            <a:r>
              <a:rPr lang="ja-JP" altLang="en-US" sz="3200" dirty="0">
                <a:latin typeface="HGP創英角ｺﾞｼｯｸUB" panose="020B0900000000000000" pitchFamily="50" charset="-128"/>
                <a:ea typeface="HGP創英角ｺﾞｼｯｸUB" panose="020B0900000000000000" pitchFamily="50" charset="-128"/>
              </a:rPr>
              <a:t>つ挙げましょう。</a:t>
            </a:r>
            <a:endParaRPr lang="en-US" altLang="ja-JP" sz="3200" dirty="0">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endParaRPr lang="en-US" altLang="ja-JP" sz="32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A550F3DE-5025-42D4-A358-81F0FA7C5D67}"/>
              </a:ext>
            </a:extLst>
          </p:cNvPr>
          <p:cNvSpPr>
            <a:spLocks noGrp="1"/>
          </p:cNvSpPr>
          <p:nvPr>
            <p:ph type="sldNum" sz="quarter" idx="12"/>
          </p:nvPr>
        </p:nvSpPr>
        <p:spPr/>
        <p:txBody>
          <a:bodyPr/>
          <a:lstStyle/>
          <a:p>
            <a:pPr>
              <a:defRPr/>
            </a:pPr>
            <a:fld id="{22179739-F4A8-44EB-8B8E-F3F060272835}" type="slidenum">
              <a:rPr lang="ja-JP" altLang="en-US" smtClean="0"/>
              <a:pPr>
                <a:defRPr/>
              </a:pPr>
              <a:t>61</a:t>
            </a:fld>
            <a:endParaRPr lang="ja-JP" altLang="en-US"/>
          </a:p>
        </p:txBody>
      </p:sp>
    </p:spTree>
    <p:extLst>
      <p:ext uri="{BB962C8B-B14F-4D97-AF65-F5344CB8AC3E}">
        <p14:creationId xmlns:p14="http://schemas.microsoft.com/office/powerpoint/2010/main" val="30801183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観光白書の読み込み</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80485" y="1410220"/>
            <a:ext cx="8856011" cy="180020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国土交通省のホームページから令和２年度観光白書（概要）をダウンロードします。「第</a:t>
            </a:r>
            <a:r>
              <a:rPr lang="en-US" altLang="ja-JP" sz="3200" dirty="0">
                <a:latin typeface="HGP創英角ｺﾞｼｯｸUB" panose="020B0900000000000000" pitchFamily="50" charset="-128"/>
                <a:ea typeface="HGP創英角ｺﾞｼｯｸUB" panose="020B0900000000000000" pitchFamily="50" charset="-128"/>
              </a:rPr>
              <a:t>Ⅰ</a:t>
            </a:r>
            <a:r>
              <a:rPr lang="ja-JP" altLang="en-US" sz="3200" dirty="0">
                <a:latin typeface="HGP創英角ｺﾞｼｯｸUB" panose="020B0900000000000000" pitchFamily="50" charset="-128"/>
                <a:ea typeface="HGP創英角ｺﾞｼｯｸUB" panose="020B0900000000000000" pitchFamily="50" charset="-128"/>
              </a:rPr>
              <a:t>部令和元年　観光の動向」の読み込み、気づいた点を</a:t>
            </a:r>
            <a:r>
              <a:rPr lang="en-US" altLang="ja-JP" sz="3200" dirty="0">
                <a:latin typeface="HGP創英角ｺﾞｼｯｸUB" panose="020B0900000000000000" pitchFamily="50" charset="-128"/>
                <a:ea typeface="HGP創英角ｺﾞｼｯｸUB" panose="020B0900000000000000" pitchFamily="50" charset="-128"/>
              </a:rPr>
              <a:t>5</a:t>
            </a:r>
            <a:r>
              <a:rPr lang="ja-JP" altLang="en-US" sz="3200">
                <a:latin typeface="HGP創英角ｺﾞｼｯｸUB" panose="020B0900000000000000" pitchFamily="50" charset="-128"/>
                <a:ea typeface="HGP創英角ｺﾞｼｯｸUB" panose="020B0900000000000000" pitchFamily="50" charset="-128"/>
              </a:rPr>
              <a:t>点書き　出して</a:t>
            </a:r>
            <a:r>
              <a:rPr lang="ja-JP" altLang="en-US" sz="3200" dirty="0">
                <a:latin typeface="HGP創英角ｺﾞｼｯｸUB" panose="020B0900000000000000" pitchFamily="50" charset="-128"/>
                <a:ea typeface="HGP創英角ｺﾞｼｯｸUB" panose="020B0900000000000000" pitchFamily="50" charset="-128"/>
              </a:rPr>
              <a:t>みましょう。</a:t>
            </a:r>
            <a:endParaRPr lang="en-US" altLang="ja-JP" sz="32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A550F3DE-5025-42D4-A358-81F0FA7C5D67}"/>
              </a:ext>
            </a:extLst>
          </p:cNvPr>
          <p:cNvSpPr>
            <a:spLocks noGrp="1"/>
          </p:cNvSpPr>
          <p:nvPr>
            <p:ph type="sldNum" sz="quarter" idx="12"/>
          </p:nvPr>
        </p:nvSpPr>
        <p:spPr/>
        <p:txBody>
          <a:bodyPr/>
          <a:lstStyle/>
          <a:p>
            <a:pPr>
              <a:defRPr/>
            </a:pPr>
            <a:fld id="{22179739-F4A8-44EB-8B8E-F3F060272835}" type="slidenum">
              <a:rPr lang="ja-JP" altLang="en-US" smtClean="0"/>
              <a:pPr>
                <a:defRPr/>
              </a:pPr>
              <a:t>62</a:t>
            </a:fld>
            <a:endParaRPr lang="ja-JP" altLang="en-US"/>
          </a:p>
        </p:txBody>
      </p:sp>
      <p:sp>
        <p:nvSpPr>
          <p:cNvPr id="7" name="正方形/長方形 6">
            <a:extLst>
              <a:ext uri="{FF2B5EF4-FFF2-40B4-BE49-F238E27FC236}">
                <a16:creationId xmlns:a16="http://schemas.microsoft.com/office/drawing/2014/main" id="{31FCF0C0-0459-47EF-9165-5C5E714CC5A1}"/>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54908435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63</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00CB9137-A835-4D59-A27B-4057E25ACF3F}"/>
              </a:ext>
            </a:extLst>
          </p:cNvPr>
          <p:cNvSpPr/>
          <p:nvPr/>
        </p:nvSpPr>
        <p:spPr>
          <a:xfrm>
            <a:off x="107504" y="850433"/>
            <a:ext cx="208823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t>カリキュラム</a:t>
            </a:r>
            <a:endParaRPr kumimoji="1" lang="ja-JP" altLang="en-US" sz="2800" b="1" dirty="0"/>
          </a:p>
        </p:txBody>
      </p:sp>
      <p:sp>
        <p:nvSpPr>
          <p:cNvPr id="3" name="スライド番号プレースホルダー 2">
            <a:extLst>
              <a:ext uri="{FF2B5EF4-FFF2-40B4-BE49-F238E27FC236}">
                <a16:creationId xmlns:a16="http://schemas.microsoft.com/office/drawing/2014/main" id="{7F8E35D1-A5A2-40FA-8587-EDE7D1B09737}"/>
              </a:ext>
            </a:extLst>
          </p:cNvPr>
          <p:cNvSpPr>
            <a:spLocks noGrp="1"/>
          </p:cNvSpPr>
          <p:nvPr>
            <p:ph type="sldNum" sz="quarter" idx="12"/>
          </p:nvPr>
        </p:nvSpPr>
        <p:spPr/>
        <p:txBody>
          <a:bodyPr/>
          <a:lstStyle/>
          <a:p>
            <a:pPr>
              <a:defRPr/>
            </a:pPr>
            <a:fld id="{22179739-F4A8-44EB-8B8E-F3F060272835}" type="slidenum">
              <a:rPr lang="ja-JP" altLang="en-US" smtClean="0"/>
              <a:pPr>
                <a:defRPr/>
              </a:pPr>
              <a:t>6</a:t>
            </a:fld>
            <a:endParaRPr lang="ja-JP" altLang="en-US"/>
          </a:p>
        </p:txBody>
      </p:sp>
      <p:pic>
        <p:nvPicPr>
          <p:cNvPr id="4" name="図 3">
            <a:extLst>
              <a:ext uri="{FF2B5EF4-FFF2-40B4-BE49-F238E27FC236}">
                <a16:creationId xmlns:a16="http://schemas.microsoft.com/office/drawing/2014/main" id="{159B8FC7-E74D-4E1D-AB98-3A33E2068C75}"/>
              </a:ext>
            </a:extLst>
          </p:cNvPr>
          <p:cNvPicPr>
            <a:picLocks noChangeAspect="1"/>
          </p:cNvPicPr>
          <p:nvPr/>
        </p:nvPicPr>
        <p:blipFill>
          <a:blip r:embed="rId2"/>
          <a:stretch>
            <a:fillRect/>
          </a:stretch>
        </p:blipFill>
        <p:spPr>
          <a:xfrm>
            <a:off x="386733" y="1451046"/>
            <a:ext cx="8370533" cy="5041829"/>
          </a:xfrm>
          <a:prstGeom prst="rect">
            <a:avLst/>
          </a:prstGeom>
        </p:spPr>
      </p:pic>
    </p:spTree>
    <p:extLst>
      <p:ext uri="{BB962C8B-B14F-4D97-AF65-F5344CB8AC3E}">
        <p14:creationId xmlns:p14="http://schemas.microsoft.com/office/powerpoint/2010/main" val="225369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793D3BBF-EE81-492C-BA37-BBBA6B84C0DB}"/>
              </a:ext>
            </a:extLst>
          </p:cNvPr>
          <p:cNvSpPr/>
          <p:nvPr/>
        </p:nvSpPr>
        <p:spPr>
          <a:xfrm>
            <a:off x="4572000" y="2780928"/>
            <a:ext cx="4320480" cy="447149"/>
          </a:xfrm>
          <a:prstGeom prst="rect">
            <a:avLst/>
          </a:prstGeom>
        </p:spPr>
        <p:txBody>
          <a:bodyPr wrap="square">
            <a:noAutofit/>
          </a:bodyPr>
          <a:lstStyle/>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　学習の流れと構成要素（イメージ）</a:t>
            </a:r>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6" name="四角形: 角を丸くする 5">
            <a:extLst>
              <a:ext uri="{FF2B5EF4-FFF2-40B4-BE49-F238E27FC236}">
                <a16:creationId xmlns:a16="http://schemas.microsoft.com/office/drawing/2014/main" id="{00CB9137-A835-4D59-A27B-4057E25ACF3F}"/>
              </a:ext>
            </a:extLst>
          </p:cNvPr>
          <p:cNvSpPr/>
          <p:nvPr/>
        </p:nvSpPr>
        <p:spPr>
          <a:xfrm>
            <a:off x="107504" y="850433"/>
            <a:ext cx="208823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学び方</a:t>
            </a:r>
          </a:p>
        </p:txBody>
      </p:sp>
      <p:sp>
        <p:nvSpPr>
          <p:cNvPr id="5" name="正方形/長方形 4">
            <a:extLst>
              <a:ext uri="{FF2B5EF4-FFF2-40B4-BE49-F238E27FC236}">
                <a16:creationId xmlns:a16="http://schemas.microsoft.com/office/drawing/2014/main" id="{184E28A6-F696-427F-BDDB-AD39EA45862B}"/>
              </a:ext>
            </a:extLst>
          </p:cNvPr>
          <p:cNvSpPr/>
          <p:nvPr/>
        </p:nvSpPr>
        <p:spPr>
          <a:xfrm>
            <a:off x="4572000" y="1079969"/>
            <a:ext cx="4320480" cy="1700959"/>
          </a:xfrm>
          <a:prstGeom prst="rect">
            <a:avLst/>
          </a:prstGeom>
        </p:spPr>
        <p:txBody>
          <a:bodyPr wrap="square">
            <a:noAutofit/>
          </a:bodyPr>
          <a:lstStyle/>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　学習方法</a:t>
            </a:r>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オンライン（動画）学習が基本となります。ご自身のパソコン、タブレット、スマホで視聴しましょう。また、テキストやノートを用意して学びましょう。</a:t>
            </a:r>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p:txBody>
      </p:sp>
      <p:grpSp>
        <p:nvGrpSpPr>
          <p:cNvPr id="14" name="グループ化 13">
            <a:extLst>
              <a:ext uri="{FF2B5EF4-FFF2-40B4-BE49-F238E27FC236}">
                <a16:creationId xmlns:a16="http://schemas.microsoft.com/office/drawing/2014/main" id="{2FF1BB12-B9A3-4F26-9DF4-1EECB2BDA279}"/>
              </a:ext>
            </a:extLst>
          </p:cNvPr>
          <p:cNvGrpSpPr/>
          <p:nvPr/>
        </p:nvGrpSpPr>
        <p:grpSpPr>
          <a:xfrm>
            <a:off x="4691200" y="3239296"/>
            <a:ext cx="1404156" cy="2161786"/>
            <a:chOff x="4691200" y="3311304"/>
            <a:chExt cx="1404156" cy="2161786"/>
          </a:xfrm>
        </p:grpSpPr>
        <p:sp>
          <p:nvSpPr>
            <p:cNvPr id="3" name="矢印: 五方向 2">
              <a:extLst>
                <a:ext uri="{FF2B5EF4-FFF2-40B4-BE49-F238E27FC236}">
                  <a16:creationId xmlns:a16="http://schemas.microsoft.com/office/drawing/2014/main" id="{5A292472-AE71-477B-AC3A-6613176765CD}"/>
                </a:ext>
              </a:extLst>
            </p:cNvPr>
            <p:cNvSpPr/>
            <p:nvPr/>
          </p:nvSpPr>
          <p:spPr>
            <a:xfrm>
              <a:off x="4691200" y="3311304"/>
              <a:ext cx="1404156" cy="2161786"/>
            </a:xfrm>
            <a:prstGeom prst="homePlat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講義</a:t>
              </a:r>
            </a:p>
          </p:txBody>
        </p:sp>
        <p:sp>
          <p:nvSpPr>
            <p:cNvPr id="13" name="テキスト ボックス 12">
              <a:extLst>
                <a:ext uri="{FF2B5EF4-FFF2-40B4-BE49-F238E27FC236}">
                  <a16:creationId xmlns:a16="http://schemas.microsoft.com/office/drawing/2014/main" id="{F76F4944-0558-40D1-8F56-D85E9FE67B14}"/>
                </a:ext>
              </a:extLst>
            </p:cNvPr>
            <p:cNvSpPr txBox="1"/>
            <p:nvPr/>
          </p:nvSpPr>
          <p:spPr>
            <a:xfrm>
              <a:off x="4817214" y="3332202"/>
              <a:ext cx="816904" cy="369332"/>
            </a:xfrm>
            <a:prstGeom prst="rect">
              <a:avLst/>
            </a:prstGeom>
            <a:noFill/>
          </p:spPr>
          <p:txBody>
            <a:bodyPr wrap="square">
              <a:spAutoFit/>
            </a:bodyPr>
            <a:lstStyle/>
            <a:p>
              <a:r>
                <a:rPr lang="en-US" altLang="ja-JP" b="1" dirty="0">
                  <a:solidFill>
                    <a:srgbClr val="FF0000"/>
                  </a:solidFill>
                  <a:latin typeface="HGP創英角ｺﾞｼｯｸUB" panose="020B0900000000000000" pitchFamily="50" charset="-128"/>
                  <a:ea typeface="HGP創英角ｺﾞｼｯｸUB" panose="020B0900000000000000" pitchFamily="50" charset="-128"/>
                </a:rPr>
                <a:t>30</a:t>
              </a:r>
              <a:r>
                <a:rPr lang="ja-JP" altLang="en-US" b="1" dirty="0">
                  <a:solidFill>
                    <a:srgbClr val="FF0000"/>
                  </a:solidFill>
                  <a:latin typeface="HGP創英角ｺﾞｼｯｸUB" panose="020B0900000000000000" pitchFamily="50" charset="-128"/>
                  <a:ea typeface="HGP創英角ｺﾞｼｯｸUB" panose="020B0900000000000000" pitchFamily="50" charset="-128"/>
                </a:rPr>
                <a:t>分</a:t>
              </a:r>
              <a:endParaRPr lang="ja-JP" altLang="en-US" b="1" dirty="0">
                <a:solidFill>
                  <a:srgbClr val="FF0000"/>
                </a:solidFill>
              </a:endParaRPr>
            </a:p>
          </p:txBody>
        </p:sp>
      </p:grpSp>
      <p:grpSp>
        <p:nvGrpSpPr>
          <p:cNvPr id="16" name="グループ化 15">
            <a:extLst>
              <a:ext uri="{FF2B5EF4-FFF2-40B4-BE49-F238E27FC236}">
                <a16:creationId xmlns:a16="http://schemas.microsoft.com/office/drawing/2014/main" id="{F66EF41E-6D67-4273-A2FD-7A5054F5E2BB}"/>
              </a:ext>
            </a:extLst>
          </p:cNvPr>
          <p:cNvGrpSpPr/>
          <p:nvPr/>
        </p:nvGrpSpPr>
        <p:grpSpPr>
          <a:xfrm>
            <a:off x="6152769" y="3228077"/>
            <a:ext cx="1404156" cy="2161786"/>
            <a:chOff x="6152769" y="3300085"/>
            <a:chExt cx="1404156" cy="2161786"/>
          </a:xfrm>
        </p:grpSpPr>
        <p:sp>
          <p:nvSpPr>
            <p:cNvPr id="4" name="矢印: 五方向 3">
              <a:extLst>
                <a:ext uri="{FF2B5EF4-FFF2-40B4-BE49-F238E27FC236}">
                  <a16:creationId xmlns:a16="http://schemas.microsoft.com/office/drawing/2014/main" id="{203EA642-7178-4BD0-889B-756EB351075F}"/>
                </a:ext>
              </a:extLst>
            </p:cNvPr>
            <p:cNvSpPr/>
            <p:nvPr/>
          </p:nvSpPr>
          <p:spPr>
            <a:xfrm>
              <a:off x="6152769" y="3300085"/>
              <a:ext cx="1404156" cy="2161786"/>
            </a:xfrm>
            <a:prstGeom prst="homePlat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個人演習</a:t>
              </a:r>
            </a:p>
          </p:txBody>
        </p:sp>
        <p:sp>
          <p:nvSpPr>
            <p:cNvPr id="15" name="テキスト ボックス 14">
              <a:extLst>
                <a:ext uri="{FF2B5EF4-FFF2-40B4-BE49-F238E27FC236}">
                  <a16:creationId xmlns:a16="http://schemas.microsoft.com/office/drawing/2014/main" id="{857E6498-50FE-45DA-AB0F-1B6DA32DA585}"/>
                </a:ext>
              </a:extLst>
            </p:cNvPr>
            <p:cNvSpPr txBox="1"/>
            <p:nvPr/>
          </p:nvSpPr>
          <p:spPr>
            <a:xfrm>
              <a:off x="6221370" y="3334982"/>
              <a:ext cx="816904" cy="369332"/>
            </a:xfrm>
            <a:prstGeom prst="rect">
              <a:avLst/>
            </a:prstGeom>
            <a:noFill/>
          </p:spPr>
          <p:txBody>
            <a:bodyPr wrap="square">
              <a:spAutoFit/>
            </a:bodyPr>
            <a:lstStyle/>
            <a:p>
              <a:r>
                <a:rPr lang="en-US" altLang="ja-JP" b="1" dirty="0">
                  <a:solidFill>
                    <a:srgbClr val="FF0000"/>
                  </a:solidFill>
                  <a:latin typeface="HGP創英角ｺﾞｼｯｸUB" panose="020B0900000000000000" pitchFamily="50" charset="-128"/>
                  <a:ea typeface="HGP創英角ｺﾞｼｯｸUB" panose="020B0900000000000000" pitchFamily="50" charset="-128"/>
                </a:rPr>
                <a:t>25</a:t>
              </a:r>
              <a:r>
                <a:rPr lang="ja-JP" altLang="en-US" b="1" dirty="0">
                  <a:solidFill>
                    <a:srgbClr val="FF0000"/>
                  </a:solidFill>
                  <a:latin typeface="HGP創英角ｺﾞｼｯｸUB" panose="020B0900000000000000" pitchFamily="50" charset="-128"/>
                  <a:ea typeface="HGP創英角ｺﾞｼｯｸUB" panose="020B0900000000000000" pitchFamily="50" charset="-128"/>
                </a:rPr>
                <a:t>分</a:t>
              </a:r>
              <a:endParaRPr lang="ja-JP" altLang="en-US" b="1" dirty="0">
                <a:solidFill>
                  <a:srgbClr val="FF0000"/>
                </a:solidFill>
              </a:endParaRPr>
            </a:p>
          </p:txBody>
        </p:sp>
      </p:grpSp>
      <p:grpSp>
        <p:nvGrpSpPr>
          <p:cNvPr id="18" name="グループ化 17">
            <a:extLst>
              <a:ext uri="{FF2B5EF4-FFF2-40B4-BE49-F238E27FC236}">
                <a16:creationId xmlns:a16="http://schemas.microsoft.com/office/drawing/2014/main" id="{D85BE6A1-3525-460A-A27C-D43527482B38}"/>
              </a:ext>
            </a:extLst>
          </p:cNvPr>
          <p:cNvGrpSpPr/>
          <p:nvPr/>
        </p:nvGrpSpPr>
        <p:grpSpPr>
          <a:xfrm>
            <a:off x="7614338" y="3237651"/>
            <a:ext cx="1404156" cy="2161786"/>
            <a:chOff x="7614338" y="3309659"/>
            <a:chExt cx="1404156" cy="2161786"/>
          </a:xfrm>
        </p:grpSpPr>
        <p:sp>
          <p:nvSpPr>
            <p:cNvPr id="8" name="矢印: 五方向 7">
              <a:extLst>
                <a:ext uri="{FF2B5EF4-FFF2-40B4-BE49-F238E27FC236}">
                  <a16:creationId xmlns:a16="http://schemas.microsoft.com/office/drawing/2014/main" id="{59328588-3F18-4B4C-9F65-A02204372A70}"/>
                </a:ext>
              </a:extLst>
            </p:cNvPr>
            <p:cNvSpPr/>
            <p:nvPr/>
          </p:nvSpPr>
          <p:spPr>
            <a:xfrm>
              <a:off x="7614338" y="3309659"/>
              <a:ext cx="1404156" cy="2161786"/>
            </a:xfrm>
            <a:prstGeom prst="homePlat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まとめ</a:t>
              </a:r>
            </a:p>
          </p:txBody>
        </p:sp>
        <p:sp>
          <p:nvSpPr>
            <p:cNvPr id="17" name="テキスト ボックス 16">
              <a:extLst>
                <a:ext uri="{FF2B5EF4-FFF2-40B4-BE49-F238E27FC236}">
                  <a16:creationId xmlns:a16="http://schemas.microsoft.com/office/drawing/2014/main" id="{5C750749-63D3-4C00-B60B-7029A23EAB1F}"/>
                </a:ext>
              </a:extLst>
            </p:cNvPr>
            <p:cNvSpPr txBox="1"/>
            <p:nvPr/>
          </p:nvSpPr>
          <p:spPr>
            <a:xfrm>
              <a:off x="7711085" y="3330308"/>
              <a:ext cx="816904" cy="369332"/>
            </a:xfrm>
            <a:prstGeom prst="rect">
              <a:avLst/>
            </a:prstGeom>
            <a:noFill/>
          </p:spPr>
          <p:txBody>
            <a:bodyPr wrap="square">
              <a:spAutoFit/>
            </a:bodyPr>
            <a:lstStyle/>
            <a:p>
              <a:r>
                <a:rPr lang="en-US" altLang="ja-JP" b="1" dirty="0">
                  <a:solidFill>
                    <a:srgbClr val="FF0000"/>
                  </a:solidFill>
                  <a:latin typeface="HGP創英角ｺﾞｼｯｸUB" panose="020B0900000000000000" pitchFamily="50" charset="-128"/>
                  <a:ea typeface="HGP創英角ｺﾞｼｯｸUB" panose="020B0900000000000000" pitchFamily="50" charset="-128"/>
                </a:rPr>
                <a:t>5</a:t>
              </a:r>
              <a:r>
                <a:rPr lang="ja-JP" altLang="en-US" b="1" dirty="0">
                  <a:solidFill>
                    <a:srgbClr val="FF0000"/>
                  </a:solidFill>
                  <a:latin typeface="HGP創英角ｺﾞｼｯｸUB" panose="020B0900000000000000" pitchFamily="50" charset="-128"/>
                  <a:ea typeface="HGP創英角ｺﾞｼｯｸUB" panose="020B0900000000000000" pitchFamily="50" charset="-128"/>
                </a:rPr>
                <a:t>分</a:t>
              </a:r>
              <a:endParaRPr lang="ja-JP" altLang="en-US" b="1" dirty="0">
                <a:solidFill>
                  <a:srgbClr val="FF0000"/>
                </a:solidFill>
              </a:endParaRPr>
            </a:p>
          </p:txBody>
        </p:sp>
      </p:grpSp>
      <p:pic>
        <p:nvPicPr>
          <p:cNvPr id="10" name="図 9">
            <a:extLst>
              <a:ext uri="{FF2B5EF4-FFF2-40B4-BE49-F238E27FC236}">
                <a16:creationId xmlns:a16="http://schemas.microsoft.com/office/drawing/2014/main" id="{5A04DC8F-FBB5-4E74-AD5A-13DAAF4A04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187" y="1340768"/>
            <a:ext cx="4195924" cy="2806024"/>
          </a:xfrm>
          <a:prstGeom prst="rect">
            <a:avLst/>
          </a:prstGeom>
        </p:spPr>
      </p:pic>
      <p:pic>
        <p:nvPicPr>
          <p:cNvPr id="1026" name="Picture 2" descr="補習">
            <a:extLst>
              <a:ext uri="{FF2B5EF4-FFF2-40B4-BE49-F238E27FC236}">
                <a16:creationId xmlns:a16="http://schemas.microsoft.com/office/drawing/2014/main" id="{3511A09F-D3C0-4D4C-B519-1FC10B21A4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60" y="4228009"/>
            <a:ext cx="2209800" cy="22098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勉強する">
            <a:extLst>
              <a:ext uri="{FF2B5EF4-FFF2-40B4-BE49-F238E27FC236}">
                <a16:creationId xmlns:a16="http://schemas.microsoft.com/office/drawing/2014/main" id="{6FA0ADE9-DF06-4E65-B3FE-D401A47B38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9860" y="4509120"/>
            <a:ext cx="1721618" cy="1721618"/>
          </a:xfrm>
          <a:prstGeom prst="rect">
            <a:avLst/>
          </a:prstGeom>
          <a:noFill/>
          <a:extLst>
            <a:ext uri="{909E8E84-426E-40DD-AFC4-6F175D3DCCD1}">
              <a14:hiddenFill xmlns:a14="http://schemas.microsoft.com/office/drawing/2010/main">
                <a:solidFill>
                  <a:srgbClr val="FFFFFF"/>
                </a:solidFill>
              </a14:hiddenFill>
            </a:ext>
          </a:extLst>
        </p:spPr>
      </p:pic>
      <p:sp>
        <p:nvSpPr>
          <p:cNvPr id="19" name="正方形/長方形 18">
            <a:extLst>
              <a:ext uri="{FF2B5EF4-FFF2-40B4-BE49-F238E27FC236}">
                <a16:creationId xmlns:a16="http://schemas.microsoft.com/office/drawing/2014/main" id="{109778FC-5B9D-4512-B8A9-BBA3942EBBB8}"/>
              </a:ext>
            </a:extLst>
          </p:cNvPr>
          <p:cNvSpPr/>
          <p:nvPr/>
        </p:nvSpPr>
        <p:spPr>
          <a:xfrm>
            <a:off x="4572000" y="5517232"/>
            <a:ext cx="4572000" cy="1268760"/>
          </a:xfrm>
          <a:prstGeom prst="rect">
            <a:avLst/>
          </a:prstGeom>
        </p:spPr>
        <p:txBody>
          <a:bodyPr wrap="square">
            <a:noAutofit/>
          </a:bodyPr>
          <a:lstStyle/>
          <a:p>
            <a:pPr algn="l"/>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基本的には</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cs typeface="Meiryo UI" pitchFamily="50" charset="-128"/>
              </a:rPr>
              <a:t>１コマに、</a:t>
            </a:r>
            <a:r>
              <a:rPr lang="en-US" altLang="ja-JP" sz="2000" dirty="0">
                <a:solidFill>
                  <a:srgbClr val="FF0000"/>
                </a:solidFill>
                <a:latin typeface="HGP創英角ｺﾞｼｯｸUB" panose="020B0900000000000000" pitchFamily="50" charset="-128"/>
                <a:ea typeface="HGP創英角ｺﾞｼｯｸUB" panose="020B0900000000000000" pitchFamily="50" charset="-128"/>
                <a:cs typeface="Meiryo UI" pitchFamily="50" charset="-128"/>
              </a:rPr>
              <a:t>2</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cs typeface="Meiryo UI" pitchFamily="50" charset="-128"/>
              </a:rPr>
              <a:t>つの学習テーマ</a:t>
            </a:r>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があります。１つの学習テーマは、「講義」、「個人演習」、「まとめ」の</a:t>
            </a:r>
            <a:r>
              <a:rPr lang="en-US" altLang="ja-JP" sz="2000" dirty="0">
                <a:latin typeface="HGP創英角ｺﾞｼｯｸUB" panose="020B0900000000000000" pitchFamily="50" charset="-128"/>
                <a:ea typeface="HGP創英角ｺﾞｼｯｸUB" panose="020B0900000000000000" pitchFamily="50" charset="-128"/>
                <a:cs typeface="Meiryo UI" pitchFamily="50" charset="-128"/>
              </a:rPr>
              <a:t>3</a:t>
            </a:r>
            <a:r>
              <a:rPr lang="ja-JP" altLang="en-US" sz="2000" dirty="0">
                <a:latin typeface="HGP創英角ｺﾞｼｯｸUB" panose="020B0900000000000000" pitchFamily="50" charset="-128"/>
                <a:ea typeface="HGP創英角ｺﾞｼｯｸUB" panose="020B0900000000000000" pitchFamily="50" charset="-128"/>
                <a:cs typeface="Meiryo UI" pitchFamily="50" charset="-128"/>
              </a:rPr>
              <a:t>部で構成されています。</a:t>
            </a:r>
            <a:endParaRPr lang="en-US" altLang="ja-JP" sz="20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91293565-25D1-4B19-AFCC-44EED51C1978}"/>
              </a:ext>
            </a:extLst>
          </p:cNvPr>
          <p:cNvSpPr>
            <a:spLocks noGrp="1"/>
          </p:cNvSpPr>
          <p:nvPr>
            <p:ph type="sldNum" sz="quarter" idx="12"/>
          </p:nvPr>
        </p:nvSpPr>
        <p:spPr/>
        <p:txBody>
          <a:bodyPr/>
          <a:lstStyle/>
          <a:p>
            <a:pPr>
              <a:defRPr/>
            </a:pPr>
            <a:fld id="{22179739-F4A8-44EB-8B8E-F3F060272835}" type="slidenum">
              <a:rPr lang="ja-JP" altLang="en-US" smtClean="0"/>
              <a:pPr>
                <a:defRPr/>
              </a:pPr>
              <a:t>7</a:t>
            </a:fld>
            <a:endParaRPr lang="ja-JP" altLang="en-US"/>
          </a:p>
        </p:txBody>
      </p:sp>
    </p:spTree>
    <p:extLst>
      <p:ext uri="{BB962C8B-B14F-4D97-AF65-F5344CB8AC3E}">
        <p14:creationId xmlns:p14="http://schemas.microsoft.com/office/powerpoint/2010/main" val="267069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5388F41-D2BA-4D3F-8517-9D7B1ED10FC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tint val="75000"/>
                  </a:srgbClr>
                </a:solidFill>
                <a:effectLst/>
                <a:uLnTx/>
                <a:uFillTx/>
                <a:latin typeface="Meiryo UI"/>
                <a:ea typeface="Meiryo UI"/>
                <a:cs typeface="+mn-cs"/>
              </a:rPr>
              <a:t>1.</a:t>
            </a:r>
            <a:fld id="{2CE7D0AE-9E03-46D1-A315-852BA605F826}" type="slidenum">
              <a:rPr kumimoji="1" lang="ja-JP" altLang="en-US" sz="1200" b="0" i="0" u="none" strike="noStrike" kern="1200" cap="none" spc="0" normalizeH="0" baseline="0" noProof="0" smtClean="0">
                <a:ln>
                  <a:noFill/>
                </a:ln>
                <a:solidFill>
                  <a:srgbClr val="000000">
                    <a:tint val="75000"/>
                  </a:srgbClr>
                </a:solidFill>
                <a:effectLst/>
                <a:uLnTx/>
                <a:uFillTx/>
                <a:latin typeface="Meiryo UI"/>
                <a:ea typeface="Meiryo UI"/>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dirty="0">
              <a:ln>
                <a:noFill/>
              </a:ln>
              <a:solidFill>
                <a:srgbClr val="000000">
                  <a:tint val="75000"/>
                </a:srgbClr>
              </a:solidFill>
              <a:effectLst/>
              <a:uLnTx/>
              <a:uFillTx/>
              <a:latin typeface="Meiryo UI"/>
              <a:ea typeface="Meiryo UI"/>
              <a:cs typeface="+mn-cs"/>
            </a:endParaRPr>
          </a:p>
        </p:txBody>
      </p:sp>
      <p:cxnSp>
        <p:nvCxnSpPr>
          <p:cNvPr id="6" name="直線コネクタ 5">
            <a:extLst>
              <a:ext uri="{FF2B5EF4-FFF2-40B4-BE49-F238E27FC236}">
                <a16:creationId xmlns:a16="http://schemas.microsoft.com/office/drawing/2014/main" id="{3A3DC020-3345-48F9-A28E-50C654445044}"/>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7F9D7EB9-9D01-490F-9CEA-AFEE6EDA7604}"/>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1B1DA05-E539-4A33-B668-5BD0E7DDC53A}"/>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FE27BFD7-C4F4-4801-868E-7A7DDF5E7FC2}"/>
              </a:ext>
            </a:extLst>
          </p:cNvPr>
          <p:cNvSpPr/>
          <p:nvPr/>
        </p:nvSpPr>
        <p:spPr>
          <a:xfrm>
            <a:off x="0" y="185113"/>
            <a:ext cx="8964165" cy="7920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 name="正方形/長方形 9">
            <a:extLst>
              <a:ext uri="{FF2B5EF4-FFF2-40B4-BE49-F238E27FC236}">
                <a16:creationId xmlns:a16="http://schemas.microsoft.com/office/drawing/2014/main" id="{98753E94-4384-4D6C-A5A4-F440BCB6B9FE}"/>
              </a:ext>
            </a:extLst>
          </p:cNvPr>
          <p:cNvSpPr/>
          <p:nvPr/>
        </p:nvSpPr>
        <p:spPr>
          <a:xfrm>
            <a:off x="207145"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cs typeface="Meiryo UI" pitchFamily="50" charset="-128"/>
              </a:rPr>
              <a:t>学習内容の確認</a:t>
            </a:r>
            <a:endParaRPr lang="en-US" altLang="ja-JP" sz="3200" b="1" dirty="0">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2198132927"/>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4555</Words>
  <Application>Microsoft Office PowerPoint</Application>
  <PresentationFormat>画面に合わせる (4:3)</PresentationFormat>
  <Paragraphs>609</Paragraphs>
  <Slides>64</Slides>
  <Notes>53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64</vt:i4>
      </vt:variant>
    </vt:vector>
  </HeadingPairs>
  <TitlesOfParts>
    <vt:vector size="70" baseType="lpstr">
      <vt:lpstr>HGPｺﾞｼｯｸE</vt:lpstr>
      <vt:lpstr>HGP創英角ｺﾞｼｯｸUB</vt:lpstr>
      <vt:lpstr>Meiryo UI</vt:lpstr>
      <vt:lpstr>メイリオ</vt:lpstr>
      <vt:lpstr>Arial</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個人演習①</vt:lpstr>
      <vt:lpstr>個人演習②</vt:lpstr>
      <vt:lpstr>個人演習②</vt:lpstr>
      <vt:lpstr>個人演習③</vt:lpstr>
      <vt:lpstr>個人演習③</vt:lpstr>
      <vt:lpstr>PowerPoint プレゼンテーション</vt:lpstr>
      <vt:lpstr>４．観光データの活用方法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個人演習②</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2021-01-19T09:00:51Z</dcterms:created>
  <dcterms:modified xsi:type="dcterms:W3CDTF">2021-01-19T09:01:19Z</dcterms:modified>
</cp:coreProperties>
</file>