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49" r:id="rId1"/>
  </p:sldMasterIdLst>
  <p:notesMasterIdLst>
    <p:notesMasterId r:id="rId60"/>
  </p:notesMasterIdLst>
  <p:handoutMasterIdLst>
    <p:handoutMasterId r:id="rId61"/>
  </p:handoutMasterIdLst>
  <p:sldIdLst>
    <p:sldId id="371" r:id="rId2"/>
    <p:sldId id="587" r:id="rId3"/>
    <p:sldId id="547" r:id="rId4"/>
    <p:sldId id="811" r:id="rId5"/>
    <p:sldId id="859" r:id="rId6"/>
    <p:sldId id="535" r:id="rId7"/>
    <p:sldId id="867" r:id="rId8"/>
    <p:sldId id="631" r:id="rId9"/>
    <p:sldId id="865" r:id="rId10"/>
    <p:sldId id="866" r:id="rId11"/>
    <p:sldId id="797" r:id="rId12"/>
    <p:sldId id="803" r:id="rId13"/>
    <p:sldId id="848" r:id="rId14"/>
    <p:sldId id="852" r:id="rId15"/>
    <p:sldId id="868" r:id="rId16"/>
    <p:sldId id="798" r:id="rId17"/>
    <p:sldId id="492" r:id="rId18"/>
    <p:sldId id="553" r:id="rId19"/>
    <p:sldId id="869" r:id="rId20"/>
    <p:sldId id="496" r:id="rId21"/>
    <p:sldId id="814" r:id="rId22"/>
    <p:sldId id="850" r:id="rId23"/>
    <p:sldId id="817" r:id="rId24"/>
    <p:sldId id="851" r:id="rId25"/>
    <p:sldId id="895" r:id="rId26"/>
    <p:sldId id="893" r:id="rId27"/>
    <p:sldId id="849" r:id="rId28"/>
    <p:sldId id="858" r:id="rId29"/>
    <p:sldId id="799" r:id="rId30"/>
    <p:sldId id="870" r:id="rId31"/>
    <p:sldId id="871" r:id="rId32"/>
    <p:sldId id="872" r:id="rId33"/>
    <p:sldId id="873" r:id="rId34"/>
    <p:sldId id="874" r:id="rId35"/>
    <p:sldId id="875" r:id="rId36"/>
    <p:sldId id="876" r:id="rId37"/>
    <p:sldId id="877" r:id="rId38"/>
    <p:sldId id="878" r:id="rId39"/>
    <p:sldId id="879" r:id="rId40"/>
    <p:sldId id="880" r:id="rId41"/>
    <p:sldId id="853" r:id="rId42"/>
    <p:sldId id="854" r:id="rId43"/>
    <p:sldId id="881" r:id="rId44"/>
    <p:sldId id="805" r:id="rId45"/>
    <p:sldId id="882" r:id="rId46"/>
    <p:sldId id="883" r:id="rId47"/>
    <p:sldId id="885" r:id="rId48"/>
    <p:sldId id="554" r:id="rId49"/>
    <p:sldId id="581" r:id="rId50"/>
    <p:sldId id="489" r:id="rId51"/>
    <p:sldId id="886" r:id="rId52"/>
    <p:sldId id="890" r:id="rId53"/>
    <p:sldId id="891" r:id="rId54"/>
    <p:sldId id="892" r:id="rId55"/>
    <p:sldId id="860" r:id="rId56"/>
    <p:sldId id="861" r:id="rId57"/>
    <p:sldId id="887" r:id="rId58"/>
    <p:sldId id="894" r:id="rId59"/>
  </p:sldIdLst>
  <p:sldSz cx="9144000" cy="6858000" type="screen4x3"/>
  <p:notesSz cx="6807200" cy="9939338"/>
  <p:defaultTextStyle>
    <a:defPPr>
      <a:defRPr lang="ja-JP"/>
    </a:defPPr>
    <a:lvl1pPr algn="ctr"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ctr"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ctr"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ctr"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ctr"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extLst>
    <p:ext uri="{EFAFB233-063F-42B5-8137-9DF3F51BA10A}">
      <p15:sldGuideLst xmlns:p15="http://schemas.microsoft.com/office/powerpoint/2012/main">
        <p15:guide id="1" orient="horz" pos="4020" userDrawn="1">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作成者"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0000"/>
    <a:srgbClr val="002060"/>
    <a:srgbClr val="85A7D1"/>
    <a:srgbClr val="FF66CC"/>
    <a:srgbClr val="FFCC66"/>
    <a:srgbClr val="CC0000"/>
    <a:srgbClr val="EFD0CF"/>
    <a:srgbClr val="DD9F9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E3FDE45-AF77-4B5C-9715-49D594BDF05E}" styleName="淡色スタイル 1 - アクセント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スタイル (淡色)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68" autoAdjust="0"/>
    <p:restoredTop sz="96403" autoAdjust="0"/>
  </p:normalViewPr>
  <p:slideViewPr>
    <p:cSldViewPr>
      <p:cViewPr varScale="1">
        <p:scale>
          <a:sx n="72" d="100"/>
          <a:sy n="72" d="100"/>
        </p:scale>
        <p:origin x="1608" y="72"/>
      </p:cViewPr>
      <p:guideLst>
        <p:guide orient="horz" pos="4020"/>
        <p:guide pos="2880"/>
      </p:guideLst>
    </p:cSldViewPr>
  </p:slideViewPr>
  <p:notesTextViewPr>
    <p:cViewPr>
      <p:scale>
        <a:sx n="100" d="100"/>
        <a:sy n="100" d="100"/>
      </p:scale>
      <p:origin x="0" y="0"/>
    </p:cViewPr>
  </p:notesTextViewPr>
  <p:sorterViewPr>
    <p:cViewPr>
      <p:scale>
        <a:sx n="100" d="100"/>
        <a:sy n="100" d="100"/>
      </p:scale>
      <p:origin x="0" y="2496"/>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handoutMaster" Target="handoutMasters/handout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C0BA94C-F657-4017-A207-DE7EE9E99CE0}" type="doc">
      <dgm:prSet loTypeId="urn:microsoft.com/office/officeart/2005/8/layout/chart3" loCatId="cycle" qsTypeId="urn:microsoft.com/office/officeart/2005/8/quickstyle/simple1" qsCatId="simple" csTypeId="urn:microsoft.com/office/officeart/2005/8/colors/accent1_2" csCatId="accent1" phldr="1"/>
      <dgm:spPr/>
    </dgm:pt>
    <dgm:pt modelId="{9EA02629-6EA5-4852-B4C6-50FAAB991947}">
      <dgm:prSet phldrT="[テキスト]" custT="1"/>
      <dgm:spPr/>
      <dgm:t>
        <a:bodyPr/>
        <a:lstStyle/>
        <a:p>
          <a:r>
            <a:rPr lang="ja-JP" altLang="en-US" sz="1100" dirty="0">
              <a:latin typeface="HGPｺﾞｼｯｸE" panose="020B0900000000000000" pitchFamily="50" charset="-128"/>
              <a:ea typeface="HGPｺﾞｼｯｸE" panose="020B0900000000000000" pitchFamily="50" charset="-128"/>
            </a:rPr>
            <a:t>温泉好き</a:t>
          </a:r>
        </a:p>
      </dgm:t>
    </dgm:pt>
    <dgm:pt modelId="{8DEBDD0E-6F67-4A27-A072-AB86A6C54F2A}" type="parTrans" cxnId="{A44E8BDA-59A5-439D-A719-A33E8EF3C3C8}">
      <dgm:prSet/>
      <dgm:spPr/>
      <dgm:t>
        <a:bodyPr/>
        <a:lstStyle/>
        <a:p>
          <a:endParaRPr lang="ja-JP" altLang="en-US" sz="1050">
            <a:latin typeface="HGPｺﾞｼｯｸE" panose="020B0900000000000000" pitchFamily="50" charset="-128"/>
            <a:ea typeface="HGPｺﾞｼｯｸE" panose="020B0900000000000000" pitchFamily="50" charset="-128"/>
          </a:endParaRPr>
        </a:p>
      </dgm:t>
    </dgm:pt>
    <dgm:pt modelId="{1D5AC54E-EB17-46D5-89D6-2E197C88219F}" type="sibTrans" cxnId="{A44E8BDA-59A5-439D-A719-A33E8EF3C3C8}">
      <dgm:prSet/>
      <dgm:spPr/>
      <dgm:t>
        <a:bodyPr/>
        <a:lstStyle/>
        <a:p>
          <a:endParaRPr lang="ja-JP" altLang="en-US" sz="1050">
            <a:latin typeface="HGPｺﾞｼｯｸE" panose="020B0900000000000000" pitchFamily="50" charset="-128"/>
            <a:ea typeface="HGPｺﾞｼｯｸE" panose="020B0900000000000000" pitchFamily="50" charset="-128"/>
          </a:endParaRPr>
        </a:p>
      </dgm:t>
    </dgm:pt>
    <dgm:pt modelId="{7C32A673-D24A-433A-B635-32143810C690}">
      <dgm:prSet phldrT="[テキスト]" custT="1"/>
      <dgm:spPr/>
      <dgm:t>
        <a:bodyPr/>
        <a:lstStyle/>
        <a:p>
          <a:r>
            <a:rPr lang="ja-JP" altLang="en-US" sz="1100" dirty="0">
              <a:latin typeface="HGPｺﾞｼｯｸE" panose="020B0900000000000000" pitchFamily="50" charset="-128"/>
              <a:ea typeface="HGPｺﾞｼｯｸE" panose="020B0900000000000000" pitchFamily="50" charset="-128"/>
            </a:rPr>
            <a:t>街好き</a:t>
          </a:r>
        </a:p>
      </dgm:t>
    </dgm:pt>
    <dgm:pt modelId="{DF4A6926-A1D5-4EA3-B39E-7BB7CD463AFA}" type="parTrans" cxnId="{555B381C-45B0-46EC-9CDB-CCCB86FF29B8}">
      <dgm:prSet/>
      <dgm:spPr/>
      <dgm:t>
        <a:bodyPr/>
        <a:lstStyle/>
        <a:p>
          <a:endParaRPr lang="ja-JP" altLang="en-US" sz="1050">
            <a:latin typeface="HGPｺﾞｼｯｸE" panose="020B0900000000000000" pitchFamily="50" charset="-128"/>
            <a:ea typeface="HGPｺﾞｼｯｸE" panose="020B0900000000000000" pitchFamily="50" charset="-128"/>
          </a:endParaRPr>
        </a:p>
      </dgm:t>
    </dgm:pt>
    <dgm:pt modelId="{6BFF80AD-D4AD-4D88-A6E9-6EC04709446B}" type="sibTrans" cxnId="{555B381C-45B0-46EC-9CDB-CCCB86FF29B8}">
      <dgm:prSet/>
      <dgm:spPr/>
      <dgm:t>
        <a:bodyPr/>
        <a:lstStyle/>
        <a:p>
          <a:endParaRPr lang="ja-JP" altLang="en-US" sz="1050">
            <a:latin typeface="HGPｺﾞｼｯｸE" panose="020B0900000000000000" pitchFamily="50" charset="-128"/>
            <a:ea typeface="HGPｺﾞｼｯｸE" panose="020B0900000000000000" pitchFamily="50" charset="-128"/>
          </a:endParaRPr>
        </a:p>
      </dgm:t>
    </dgm:pt>
    <dgm:pt modelId="{F602CA38-EA9B-47DD-9FE0-23FB8BC10810}">
      <dgm:prSet phldrT="[テキスト]" custT="1"/>
      <dgm:spPr/>
      <dgm:t>
        <a:bodyPr/>
        <a:lstStyle/>
        <a:p>
          <a:r>
            <a:rPr lang="ja-JP" altLang="en-US" sz="1100" dirty="0">
              <a:latin typeface="HGPｺﾞｼｯｸE" panose="020B0900000000000000" pitchFamily="50" charset="-128"/>
              <a:ea typeface="HGPｺﾞｼｯｸE" panose="020B0900000000000000" pitchFamily="50" charset="-128"/>
            </a:rPr>
            <a:t>自然好き</a:t>
          </a:r>
        </a:p>
      </dgm:t>
    </dgm:pt>
    <dgm:pt modelId="{276A7974-02CF-4F82-9586-C5D91F09F2E2}" type="parTrans" cxnId="{2974EB43-195B-4B7B-8E8B-CCC797B51C99}">
      <dgm:prSet/>
      <dgm:spPr/>
      <dgm:t>
        <a:bodyPr/>
        <a:lstStyle/>
        <a:p>
          <a:endParaRPr lang="ja-JP" altLang="en-US" sz="1050">
            <a:latin typeface="HGPｺﾞｼｯｸE" panose="020B0900000000000000" pitchFamily="50" charset="-128"/>
            <a:ea typeface="HGPｺﾞｼｯｸE" panose="020B0900000000000000" pitchFamily="50" charset="-128"/>
          </a:endParaRPr>
        </a:p>
      </dgm:t>
    </dgm:pt>
    <dgm:pt modelId="{6D9827F6-401A-4F56-9F02-C7F26D5116F4}" type="sibTrans" cxnId="{2974EB43-195B-4B7B-8E8B-CCC797B51C99}">
      <dgm:prSet/>
      <dgm:spPr/>
      <dgm:t>
        <a:bodyPr/>
        <a:lstStyle/>
        <a:p>
          <a:endParaRPr lang="ja-JP" altLang="en-US" sz="1050">
            <a:latin typeface="HGPｺﾞｼｯｸE" panose="020B0900000000000000" pitchFamily="50" charset="-128"/>
            <a:ea typeface="HGPｺﾞｼｯｸE" panose="020B0900000000000000" pitchFamily="50" charset="-128"/>
          </a:endParaRPr>
        </a:p>
      </dgm:t>
    </dgm:pt>
    <dgm:pt modelId="{E7D3554E-76B6-41FD-9653-5D2C99B48158}" type="pres">
      <dgm:prSet presAssocID="{AC0BA94C-F657-4017-A207-DE7EE9E99CE0}" presName="compositeShape" presStyleCnt="0">
        <dgm:presLayoutVars>
          <dgm:chMax val="7"/>
          <dgm:dir/>
          <dgm:resizeHandles val="exact"/>
        </dgm:presLayoutVars>
      </dgm:prSet>
      <dgm:spPr/>
    </dgm:pt>
    <dgm:pt modelId="{DC624C19-E585-4D32-AB19-C6CAA311CF2D}" type="pres">
      <dgm:prSet presAssocID="{AC0BA94C-F657-4017-A207-DE7EE9E99CE0}" presName="wedge1" presStyleLbl="node1" presStyleIdx="0" presStyleCnt="3"/>
      <dgm:spPr/>
    </dgm:pt>
    <dgm:pt modelId="{93E39490-7E4F-40F2-A382-99F20EC7BA11}" type="pres">
      <dgm:prSet presAssocID="{AC0BA94C-F657-4017-A207-DE7EE9E99CE0}" presName="wedge1Tx" presStyleLbl="node1" presStyleIdx="0" presStyleCnt="3">
        <dgm:presLayoutVars>
          <dgm:chMax val="0"/>
          <dgm:chPref val="0"/>
          <dgm:bulletEnabled val="1"/>
        </dgm:presLayoutVars>
      </dgm:prSet>
      <dgm:spPr/>
    </dgm:pt>
    <dgm:pt modelId="{89F4E0ED-02BB-47E6-AFA9-2F1707119F5D}" type="pres">
      <dgm:prSet presAssocID="{AC0BA94C-F657-4017-A207-DE7EE9E99CE0}" presName="wedge2" presStyleLbl="node1" presStyleIdx="1" presStyleCnt="3"/>
      <dgm:spPr/>
    </dgm:pt>
    <dgm:pt modelId="{043E9E23-BF33-493A-B4BC-B0EC91D13E0D}" type="pres">
      <dgm:prSet presAssocID="{AC0BA94C-F657-4017-A207-DE7EE9E99CE0}" presName="wedge2Tx" presStyleLbl="node1" presStyleIdx="1" presStyleCnt="3">
        <dgm:presLayoutVars>
          <dgm:chMax val="0"/>
          <dgm:chPref val="0"/>
          <dgm:bulletEnabled val="1"/>
        </dgm:presLayoutVars>
      </dgm:prSet>
      <dgm:spPr/>
    </dgm:pt>
    <dgm:pt modelId="{91490E0C-A698-4D42-BB78-A024DA71C8A5}" type="pres">
      <dgm:prSet presAssocID="{AC0BA94C-F657-4017-A207-DE7EE9E99CE0}" presName="wedge3" presStyleLbl="node1" presStyleIdx="2" presStyleCnt="3"/>
      <dgm:spPr/>
    </dgm:pt>
    <dgm:pt modelId="{E3FA33D6-2B23-4AF4-9B60-B7D836FA78D1}" type="pres">
      <dgm:prSet presAssocID="{AC0BA94C-F657-4017-A207-DE7EE9E99CE0}" presName="wedge3Tx" presStyleLbl="node1" presStyleIdx="2" presStyleCnt="3">
        <dgm:presLayoutVars>
          <dgm:chMax val="0"/>
          <dgm:chPref val="0"/>
          <dgm:bulletEnabled val="1"/>
        </dgm:presLayoutVars>
      </dgm:prSet>
      <dgm:spPr/>
    </dgm:pt>
  </dgm:ptLst>
  <dgm:cxnLst>
    <dgm:cxn modelId="{555B381C-45B0-46EC-9CDB-CCCB86FF29B8}" srcId="{AC0BA94C-F657-4017-A207-DE7EE9E99CE0}" destId="{7C32A673-D24A-433A-B635-32143810C690}" srcOrd="1" destOrd="0" parTransId="{DF4A6926-A1D5-4EA3-B39E-7BB7CD463AFA}" sibTransId="{6BFF80AD-D4AD-4D88-A6E9-6EC04709446B}"/>
    <dgm:cxn modelId="{53971320-AA7D-4DE5-BA2C-1674C9431493}" type="presOf" srcId="{9EA02629-6EA5-4852-B4C6-50FAAB991947}" destId="{DC624C19-E585-4D32-AB19-C6CAA311CF2D}" srcOrd="0" destOrd="0" presId="urn:microsoft.com/office/officeart/2005/8/layout/chart3"/>
    <dgm:cxn modelId="{877DB22C-D22F-49A1-B033-D1CAE797A955}" type="presOf" srcId="{F602CA38-EA9B-47DD-9FE0-23FB8BC10810}" destId="{91490E0C-A698-4D42-BB78-A024DA71C8A5}" srcOrd="0" destOrd="0" presId="urn:microsoft.com/office/officeart/2005/8/layout/chart3"/>
    <dgm:cxn modelId="{A52EE95D-2F8D-4E5E-9299-7D83C6824FA5}" type="presOf" srcId="{AC0BA94C-F657-4017-A207-DE7EE9E99CE0}" destId="{E7D3554E-76B6-41FD-9653-5D2C99B48158}" srcOrd="0" destOrd="0" presId="urn:microsoft.com/office/officeart/2005/8/layout/chart3"/>
    <dgm:cxn modelId="{2974EB43-195B-4B7B-8E8B-CCC797B51C99}" srcId="{AC0BA94C-F657-4017-A207-DE7EE9E99CE0}" destId="{F602CA38-EA9B-47DD-9FE0-23FB8BC10810}" srcOrd="2" destOrd="0" parTransId="{276A7974-02CF-4F82-9586-C5D91F09F2E2}" sibTransId="{6D9827F6-401A-4F56-9F02-C7F26D5116F4}"/>
    <dgm:cxn modelId="{48D607AC-C651-4FF3-8A80-F98F1CB5137A}" type="presOf" srcId="{F602CA38-EA9B-47DD-9FE0-23FB8BC10810}" destId="{E3FA33D6-2B23-4AF4-9B60-B7D836FA78D1}" srcOrd="1" destOrd="0" presId="urn:microsoft.com/office/officeart/2005/8/layout/chart3"/>
    <dgm:cxn modelId="{14F7F7AD-585E-4995-A332-452DABA31E4D}" type="presOf" srcId="{7C32A673-D24A-433A-B635-32143810C690}" destId="{043E9E23-BF33-493A-B4BC-B0EC91D13E0D}" srcOrd="1" destOrd="0" presId="urn:microsoft.com/office/officeart/2005/8/layout/chart3"/>
    <dgm:cxn modelId="{9A0CF6BF-B6F0-41A3-B4A8-9D3B47145BCF}" type="presOf" srcId="{7C32A673-D24A-433A-B635-32143810C690}" destId="{89F4E0ED-02BB-47E6-AFA9-2F1707119F5D}" srcOrd="0" destOrd="0" presId="urn:microsoft.com/office/officeart/2005/8/layout/chart3"/>
    <dgm:cxn modelId="{7B8FC9D5-D088-49CF-829B-A8FD75E900CA}" type="presOf" srcId="{9EA02629-6EA5-4852-B4C6-50FAAB991947}" destId="{93E39490-7E4F-40F2-A382-99F20EC7BA11}" srcOrd="1" destOrd="0" presId="urn:microsoft.com/office/officeart/2005/8/layout/chart3"/>
    <dgm:cxn modelId="{A44E8BDA-59A5-439D-A719-A33E8EF3C3C8}" srcId="{AC0BA94C-F657-4017-A207-DE7EE9E99CE0}" destId="{9EA02629-6EA5-4852-B4C6-50FAAB991947}" srcOrd="0" destOrd="0" parTransId="{8DEBDD0E-6F67-4A27-A072-AB86A6C54F2A}" sibTransId="{1D5AC54E-EB17-46D5-89D6-2E197C88219F}"/>
    <dgm:cxn modelId="{502B25C7-B785-426D-B1D1-48BB5DD58667}" type="presParOf" srcId="{E7D3554E-76B6-41FD-9653-5D2C99B48158}" destId="{DC624C19-E585-4D32-AB19-C6CAA311CF2D}" srcOrd="0" destOrd="0" presId="urn:microsoft.com/office/officeart/2005/8/layout/chart3"/>
    <dgm:cxn modelId="{9E752BCE-3CDC-400E-A072-730574EDBF32}" type="presParOf" srcId="{E7D3554E-76B6-41FD-9653-5D2C99B48158}" destId="{93E39490-7E4F-40F2-A382-99F20EC7BA11}" srcOrd="1" destOrd="0" presId="urn:microsoft.com/office/officeart/2005/8/layout/chart3"/>
    <dgm:cxn modelId="{C81EF026-D506-4299-B415-F229FAA69EBD}" type="presParOf" srcId="{E7D3554E-76B6-41FD-9653-5D2C99B48158}" destId="{89F4E0ED-02BB-47E6-AFA9-2F1707119F5D}" srcOrd="2" destOrd="0" presId="urn:microsoft.com/office/officeart/2005/8/layout/chart3"/>
    <dgm:cxn modelId="{D5B69DA8-1D39-4DC1-AA7C-DC2356ECF60D}" type="presParOf" srcId="{E7D3554E-76B6-41FD-9653-5D2C99B48158}" destId="{043E9E23-BF33-493A-B4BC-B0EC91D13E0D}" srcOrd="3" destOrd="0" presId="urn:microsoft.com/office/officeart/2005/8/layout/chart3"/>
    <dgm:cxn modelId="{BEBD6B33-39FE-4FA0-8501-BA2BD128DB53}" type="presParOf" srcId="{E7D3554E-76B6-41FD-9653-5D2C99B48158}" destId="{91490E0C-A698-4D42-BB78-A024DA71C8A5}" srcOrd="4" destOrd="0" presId="urn:microsoft.com/office/officeart/2005/8/layout/chart3"/>
    <dgm:cxn modelId="{9D30E607-A3A0-424D-9C8A-907FE122B6FE}" type="presParOf" srcId="{E7D3554E-76B6-41FD-9653-5D2C99B48158}" destId="{E3FA33D6-2B23-4AF4-9B60-B7D836FA78D1}" srcOrd="5" destOrd="0" presId="urn:microsoft.com/office/officeart/2005/8/layout/char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C0BA94C-F657-4017-A207-DE7EE9E99CE0}" type="doc">
      <dgm:prSet loTypeId="urn:microsoft.com/office/officeart/2005/8/layout/chart3" loCatId="cycle" qsTypeId="urn:microsoft.com/office/officeart/2005/8/quickstyle/simple1" qsCatId="simple" csTypeId="urn:microsoft.com/office/officeart/2005/8/colors/accent1_4" csCatId="accent1" phldr="1"/>
      <dgm:spPr/>
    </dgm:pt>
    <dgm:pt modelId="{9EA02629-6EA5-4852-B4C6-50FAAB991947}">
      <dgm:prSet phldrT="[テキスト]" custT="1"/>
      <dgm:spPr>
        <a:solidFill>
          <a:srgbClr val="FF0000"/>
        </a:solidFill>
      </dgm:spPr>
      <dgm:t>
        <a:bodyPr/>
        <a:lstStyle/>
        <a:p>
          <a:r>
            <a:rPr lang="ja-JP" altLang="en-US" sz="1100" dirty="0">
              <a:latin typeface="HGPｺﾞｼｯｸE" panose="020B0900000000000000" pitchFamily="50" charset="-128"/>
              <a:ea typeface="HGPｺﾞｼｯｸE" panose="020B0900000000000000" pitchFamily="50" charset="-128"/>
            </a:rPr>
            <a:t>温泉好き</a:t>
          </a:r>
        </a:p>
      </dgm:t>
    </dgm:pt>
    <dgm:pt modelId="{8DEBDD0E-6F67-4A27-A072-AB86A6C54F2A}" type="parTrans" cxnId="{A44E8BDA-59A5-439D-A719-A33E8EF3C3C8}">
      <dgm:prSet/>
      <dgm:spPr/>
      <dgm:t>
        <a:bodyPr/>
        <a:lstStyle/>
        <a:p>
          <a:endParaRPr lang="ja-JP" altLang="en-US" sz="1050">
            <a:latin typeface="HGPｺﾞｼｯｸE" panose="020B0900000000000000" pitchFamily="50" charset="-128"/>
            <a:ea typeface="HGPｺﾞｼｯｸE" panose="020B0900000000000000" pitchFamily="50" charset="-128"/>
          </a:endParaRPr>
        </a:p>
      </dgm:t>
    </dgm:pt>
    <dgm:pt modelId="{1D5AC54E-EB17-46D5-89D6-2E197C88219F}" type="sibTrans" cxnId="{A44E8BDA-59A5-439D-A719-A33E8EF3C3C8}">
      <dgm:prSet/>
      <dgm:spPr/>
      <dgm:t>
        <a:bodyPr/>
        <a:lstStyle/>
        <a:p>
          <a:endParaRPr lang="ja-JP" altLang="en-US" sz="1050">
            <a:latin typeface="HGPｺﾞｼｯｸE" panose="020B0900000000000000" pitchFamily="50" charset="-128"/>
            <a:ea typeface="HGPｺﾞｼｯｸE" panose="020B0900000000000000" pitchFamily="50" charset="-128"/>
          </a:endParaRPr>
        </a:p>
      </dgm:t>
    </dgm:pt>
    <dgm:pt modelId="{7C32A673-D24A-433A-B635-32143810C690}">
      <dgm:prSet phldrT="[テキスト]" custT="1"/>
      <dgm:spPr/>
      <dgm:t>
        <a:bodyPr/>
        <a:lstStyle/>
        <a:p>
          <a:r>
            <a:rPr lang="ja-JP" altLang="en-US" sz="1100" dirty="0">
              <a:latin typeface="HGPｺﾞｼｯｸE" panose="020B0900000000000000" pitchFamily="50" charset="-128"/>
              <a:ea typeface="HGPｺﾞｼｯｸE" panose="020B0900000000000000" pitchFamily="50" charset="-128"/>
            </a:rPr>
            <a:t>街好き</a:t>
          </a:r>
        </a:p>
      </dgm:t>
    </dgm:pt>
    <dgm:pt modelId="{DF4A6926-A1D5-4EA3-B39E-7BB7CD463AFA}" type="parTrans" cxnId="{555B381C-45B0-46EC-9CDB-CCCB86FF29B8}">
      <dgm:prSet/>
      <dgm:spPr/>
      <dgm:t>
        <a:bodyPr/>
        <a:lstStyle/>
        <a:p>
          <a:endParaRPr lang="ja-JP" altLang="en-US" sz="1050">
            <a:latin typeface="HGPｺﾞｼｯｸE" panose="020B0900000000000000" pitchFamily="50" charset="-128"/>
            <a:ea typeface="HGPｺﾞｼｯｸE" panose="020B0900000000000000" pitchFamily="50" charset="-128"/>
          </a:endParaRPr>
        </a:p>
      </dgm:t>
    </dgm:pt>
    <dgm:pt modelId="{6BFF80AD-D4AD-4D88-A6E9-6EC04709446B}" type="sibTrans" cxnId="{555B381C-45B0-46EC-9CDB-CCCB86FF29B8}">
      <dgm:prSet/>
      <dgm:spPr/>
      <dgm:t>
        <a:bodyPr/>
        <a:lstStyle/>
        <a:p>
          <a:endParaRPr lang="ja-JP" altLang="en-US" sz="1050">
            <a:latin typeface="HGPｺﾞｼｯｸE" panose="020B0900000000000000" pitchFamily="50" charset="-128"/>
            <a:ea typeface="HGPｺﾞｼｯｸE" panose="020B0900000000000000" pitchFamily="50" charset="-128"/>
          </a:endParaRPr>
        </a:p>
      </dgm:t>
    </dgm:pt>
    <dgm:pt modelId="{F602CA38-EA9B-47DD-9FE0-23FB8BC10810}">
      <dgm:prSet phldrT="[テキスト]" custT="1"/>
      <dgm:spPr/>
      <dgm:t>
        <a:bodyPr/>
        <a:lstStyle/>
        <a:p>
          <a:r>
            <a:rPr lang="ja-JP" altLang="en-US" sz="1100" dirty="0">
              <a:latin typeface="HGPｺﾞｼｯｸE" panose="020B0900000000000000" pitchFamily="50" charset="-128"/>
              <a:ea typeface="HGPｺﾞｼｯｸE" panose="020B0900000000000000" pitchFamily="50" charset="-128"/>
            </a:rPr>
            <a:t>自然好き</a:t>
          </a:r>
        </a:p>
      </dgm:t>
    </dgm:pt>
    <dgm:pt modelId="{276A7974-02CF-4F82-9586-C5D91F09F2E2}" type="parTrans" cxnId="{2974EB43-195B-4B7B-8E8B-CCC797B51C99}">
      <dgm:prSet/>
      <dgm:spPr/>
      <dgm:t>
        <a:bodyPr/>
        <a:lstStyle/>
        <a:p>
          <a:endParaRPr lang="ja-JP" altLang="en-US" sz="1050">
            <a:latin typeface="HGPｺﾞｼｯｸE" panose="020B0900000000000000" pitchFamily="50" charset="-128"/>
            <a:ea typeface="HGPｺﾞｼｯｸE" panose="020B0900000000000000" pitchFamily="50" charset="-128"/>
          </a:endParaRPr>
        </a:p>
      </dgm:t>
    </dgm:pt>
    <dgm:pt modelId="{6D9827F6-401A-4F56-9F02-C7F26D5116F4}" type="sibTrans" cxnId="{2974EB43-195B-4B7B-8E8B-CCC797B51C99}">
      <dgm:prSet/>
      <dgm:spPr/>
      <dgm:t>
        <a:bodyPr/>
        <a:lstStyle/>
        <a:p>
          <a:endParaRPr lang="ja-JP" altLang="en-US" sz="1050">
            <a:latin typeface="HGPｺﾞｼｯｸE" panose="020B0900000000000000" pitchFamily="50" charset="-128"/>
            <a:ea typeface="HGPｺﾞｼｯｸE" panose="020B0900000000000000" pitchFamily="50" charset="-128"/>
          </a:endParaRPr>
        </a:p>
      </dgm:t>
    </dgm:pt>
    <dgm:pt modelId="{E7D3554E-76B6-41FD-9653-5D2C99B48158}" type="pres">
      <dgm:prSet presAssocID="{AC0BA94C-F657-4017-A207-DE7EE9E99CE0}" presName="compositeShape" presStyleCnt="0">
        <dgm:presLayoutVars>
          <dgm:chMax val="7"/>
          <dgm:dir/>
          <dgm:resizeHandles val="exact"/>
        </dgm:presLayoutVars>
      </dgm:prSet>
      <dgm:spPr/>
    </dgm:pt>
    <dgm:pt modelId="{DC624C19-E585-4D32-AB19-C6CAA311CF2D}" type="pres">
      <dgm:prSet presAssocID="{AC0BA94C-F657-4017-A207-DE7EE9E99CE0}" presName="wedge1" presStyleLbl="node1" presStyleIdx="0" presStyleCnt="3"/>
      <dgm:spPr/>
    </dgm:pt>
    <dgm:pt modelId="{93E39490-7E4F-40F2-A382-99F20EC7BA11}" type="pres">
      <dgm:prSet presAssocID="{AC0BA94C-F657-4017-A207-DE7EE9E99CE0}" presName="wedge1Tx" presStyleLbl="node1" presStyleIdx="0" presStyleCnt="3">
        <dgm:presLayoutVars>
          <dgm:chMax val="0"/>
          <dgm:chPref val="0"/>
          <dgm:bulletEnabled val="1"/>
        </dgm:presLayoutVars>
      </dgm:prSet>
      <dgm:spPr/>
    </dgm:pt>
    <dgm:pt modelId="{89F4E0ED-02BB-47E6-AFA9-2F1707119F5D}" type="pres">
      <dgm:prSet presAssocID="{AC0BA94C-F657-4017-A207-DE7EE9E99CE0}" presName="wedge2" presStyleLbl="node1" presStyleIdx="1" presStyleCnt="3"/>
      <dgm:spPr/>
    </dgm:pt>
    <dgm:pt modelId="{043E9E23-BF33-493A-B4BC-B0EC91D13E0D}" type="pres">
      <dgm:prSet presAssocID="{AC0BA94C-F657-4017-A207-DE7EE9E99CE0}" presName="wedge2Tx" presStyleLbl="node1" presStyleIdx="1" presStyleCnt="3">
        <dgm:presLayoutVars>
          <dgm:chMax val="0"/>
          <dgm:chPref val="0"/>
          <dgm:bulletEnabled val="1"/>
        </dgm:presLayoutVars>
      </dgm:prSet>
      <dgm:spPr/>
    </dgm:pt>
    <dgm:pt modelId="{91490E0C-A698-4D42-BB78-A024DA71C8A5}" type="pres">
      <dgm:prSet presAssocID="{AC0BA94C-F657-4017-A207-DE7EE9E99CE0}" presName="wedge3" presStyleLbl="node1" presStyleIdx="2" presStyleCnt="3"/>
      <dgm:spPr/>
    </dgm:pt>
    <dgm:pt modelId="{E3FA33D6-2B23-4AF4-9B60-B7D836FA78D1}" type="pres">
      <dgm:prSet presAssocID="{AC0BA94C-F657-4017-A207-DE7EE9E99CE0}" presName="wedge3Tx" presStyleLbl="node1" presStyleIdx="2" presStyleCnt="3">
        <dgm:presLayoutVars>
          <dgm:chMax val="0"/>
          <dgm:chPref val="0"/>
          <dgm:bulletEnabled val="1"/>
        </dgm:presLayoutVars>
      </dgm:prSet>
      <dgm:spPr/>
    </dgm:pt>
  </dgm:ptLst>
  <dgm:cxnLst>
    <dgm:cxn modelId="{6AF26905-E0CC-4FA8-BEBB-9911FA9E6077}" type="presOf" srcId="{7C32A673-D24A-433A-B635-32143810C690}" destId="{89F4E0ED-02BB-47E6-AFA9-2F1707119F5D}" srcOrd="0" destOrd="0" presId="urn:microsoft.com/office/officeart/2005/8/layout/chart3"/>
    <dgm:cxn modelId="{71B4A21A-CA76-40D4-9DD2-794BE38AC723}" type="presOf" srcId="{F602CA38-EA9B-47DD-9FE0-23FB8BC10810}" destId="{E3FA33D6-2B23-4AF4-9B60-B7D836FA78D1}" srcOrd="1" destOrd="0" presId="urn:microsoft.com/office/officeart/2005/8/layout/chart3"/>
    <dgm:cxn modelId="{555B381C-45B0-46EC-9CDB-CCCB86FF29B8}" srcId="{AC0BA94C-F657-4017-A207-DE7EE9E99CE0}" destId="{7C32A673-D24A-433A-B635-32143810C690}" srcOrd="1" destOrd="0" parTransId="{DF4A6926-A1D5-4EA3-B39E-7BB7CD463AFA}" sibTransId="{6BFF80AD-D4AD-4D88-A6E9-6EC04709446B}"/>
    <dgm:cxn modelId="{2974EB43-195B-4B7B-8E8B-CCC797B51C99}" srcId="{AC0BA94C-F657-4017-A207-DE7EE9E99CE0}" destId="{F602CA38-EA9B-47DD-9FE0-23FB8BC10810}" srcOrd="2" destOrd="0" parTransId="{276A7974-02CF-4F82-9586-C5D91F09F2E2}" sibTransId="{6D9827F6-401A-4F56-9F02-C7F26D5116F4}"/>
    <dgm:cxn modelId="{E85ABE72-B571-4A4E-8621-CCA1C9AE1AB4}" type="presOf" srcId="{F602CA38-EA9B-47DD-9FE0-23FB8BC10810}" destId="{91490E0C-A698-4D42-BB78-A024DA71C8A5}" srcOrd="0" destOrd="0" presId="urn:microsoft.com/office/officeart/2005/8/layout/chart3"/>
    <dgm:cxn modelId="{71C6E455-AEA0-4F5C-B579-752F4CD4B776}" type="presOf" srcId="{9EA02629-6EA5-4852-B4C6-50FAAB991947}" destId="{DC624C19-E585-4D32-AB19-C6CAA311CF2D}" srcOrd="0" destOrd="0" presId="urn:microsoft.com/office/officeart/2005/8/layout/chart3"/>
    <dgm:cxn modelId="{40FEE28C-3E13-42D7-89CA-79B648C8B717}" type="presOf" srcId="{9EA02629-6EA5-4852-B4C6-50FAAB991947}" destId="{93E39490-7E4F-40F2-A382-99F20EC7BA11}" srcOrd="1" destOrd="0" presId="urn:microsoft.com/office/officeart/2005/8/layout/chart3"/>
    <dgm:cxn modelId="{90B4BFAB-B633-43E8-BAFF-F0907D2C5977}" type="presOf" srcId="{AC0BA94C-F657-4017-A207-DE7EE9E99CE0}" destId="{E7D3554E-76B6-41FD-9653-5D2C99B48158}" srcOrd="0" destOrd="0" presId="urn:microsoft.com/office/officeart/2005/8/layout/chart3"/>
    <dgm:cxn modelId="{55187BAD-8034-4432-BAEA-CF17B1155C81}" type="presOf" srcId="{7C32A673-D24A-433A-B635-32143810C690}" destId="{043E9E23-BF33-493A-B4BC-B0EC91D13E0D}" srcOrd="1" destOrd="0" presId="urn:microsoft.com/office/officeart/2005/8/layout/chart3"/>
    <dgm:cxn modelId="{A44E8BDA-59A5-439D-A719-A33E8EF3C3C8}" srcId="{AC0BA94C-F657-4017-A207-DE7EE9E99CE0}" destId="{9EA02629-6EA5-4852-B4C6-50FAAB991947}" srcOrd="0" destOrd="0" parTransId="{8DEBDD0E-6F67-4A27-A072-AB86A6C54F2A}" sibTransId="{1D5AC54E-EB17-46D5-89D6-2E197C88219F}"/>
    <dgm:cxn modelId="{6E4DD5EC-0CCF-4810-BB47-8FF1E2B7A3A7}" type="presParOf" srcId="{E7D3554E-76B6-41FD-9653-5D2C99B48158}" destId="{DC624C19-E585-4D32-AB19-C6CAA311CF2D}" srcOrd="0" destOrd="0" presId="urn:microsoft.com/office/officeart/2005/8/layout/chart3"/>
    <dgm:cxn modelId="{226E60BE-6CCA-4C59-867E-080FF55B0793}" type="presParOf" srcId="{E7D3554E-76B6-41FD-9653-5D2C99B48158}" destId="{93E39490-7E4F-40F2-A382-99F20EC7BA11}" srcOrd="1" destOrd="0" presId="urn:microsoft.com/office/officeart/2005/8/layout/chart3"/>
    <dgm:cxn modelId="{6C75BA0B-ECCA-4AC9-9F3F-98A03AD8D11A}" type="presParOf" srcId="{E7D3554E-76B6-41FD-9653-5D2C99B48158}" destId="{89F4E0ED-02BB-47E6-AFA9-2F1707119F5D}" srcOrd="2" destOrd="0" presId="urn:microsoft.com/office/officeart/2005/8/layout/chart3"/>
    <dgm:cxn modelId="{E418EDAE-D171-40C6-A8E6-9ABA50B3F347}" type="presParOf" srcId="{E7D3554E-76B6-41FD-9653-5D2C99B48158}" destId="{043E9E23-BF33-493A-B4BC-B0EC91D13E0D}" srcOrd="3" destOrd="0" presId="urn:microsoft.com/office/officeart/2005/8/layout/chart3"/>
    <dgm:cxn modelId="{297DEE81-840D-4773-BB29-E14F151B41A7}" type="presParOf" srcId="{E7D3554E-76B6-41FD-9653-5D2C99B48158}" destId="{91490E0C-A698-4D42-BB78-A024DA71C8A5}" srcOrd="4" destOrd="0" presId="urn:microsoft.com/office/officeart/2005/8/layout/chart3"/>
    <dgm:cxn modelId="{DA563CBA-ED4D-4A4C-B3F6-BE80A042C89E}" type="presParOf" srcId="{E7D3554E-76B6-41FD-9653-5D2C99B48158}" destId="{E3FA33D6-2B23-4AF4-9B60-B7D836FA78D1}" srcOrd="5" destOrd="0" presId="urn:microsoft.com/office/officeart/2005/8/layout/chart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C0BA94C-F657-4017-A207-DE7EE9E99CE0}" type="doc">
      <dgm:prSet loTypeId="urn:microsoft.com/office/officeart/2005/8/layout/chart3" loCatId="cycle" qsTypeId="urn:microsoft.com/office/officeart/2005/8/quickstyle/simple1" qsCatId="simple" csTypeId="urn:microsoft.com/office/officeart/2005/8/colors/accent1_4" csCatId="accent1" phldr="1"/>
      <dgm:spPr/>
    </dgm:pt>
    <dgm:pt modelId="{9EA02629-6EA5-4852-B4C6-50FAAB991947}">
      <dgm:prSet phldrT="[テキスト]" custT="1"/>
      <dgm:spPr>
        <a:solidFill>
          <a:srgbClr val="FF0000"/>
        </a:solidFill>
      </dgm:spPr>
      <dgm:t>
        <a:bodyPr/>
        <a:lstStyle/>
        <a:p>
          <a:r>
            <a:rPr lang="ja-JP" altLang="en-US" sz="1100" dirty="0">
              <a:latin typeface="HGPｺﾞｼｯｸE" panose="020B0900000000000000" pitchFamily="50" charset="-128"/>
              <a:ea typeface="HGPｺﾞｼｯｸE" panose="020B0900000000000000" pitchFamily="50" charset="-128"/>
            </a:rPr>
            <a:t>温泉好き</a:t>
          </a:r>
        </a:p>
      </dgm:t>
    </dgm:pt>
    <dgm:pt modelId="{8DEBDD0E-6F67-4A27-A072-AB86A6C54F2A}" type="parTrans" cxnId="{A44E8BDA-59A5-439D-A719-A33E8EF3C3C8}">
      <dgm:prSet/>
      <dgm:spPr/>
      <dgm:t>
        <a:bodyPr/>
        <a:lstStyle/>
        <a:p>
          <a:endParaRPr lang="ja-JP" altLang="en-US" sz="1050">
            <a:latin typeface="HGPｺﾞｼｯｸE" panose="020B0900000000000000" pitchFamily="50" charset="-128"/>
            <a:ea typeface="HGPｺﾞｼｯｸE" panose="020B0900000000000000" pitchFamily="50" charset="-128"/>
          </a:endParaRPr>
        </a:p>
      </dgm:t>
    </dgm:pt>
    <dgm:pt modelId="{1D5AC54E-EB17-46D5-89D6-2E197C88219F}" type="sibTrans" cxnId="{A44E8BDA-59A5-439D-A719-A33E8EF3C3C8}">
      <dgm:prSet/>
      <dgm:spPr/>
      <dgm:t>
        <a:bodyPr/>
        <a:lstStyle/>
        <a:p>
          <a:endParaRPr lang="ja-JP" altLang="en-US" sz="1050">
            <a:latin typeface="HGPｺﾞｼｯｸE" panose="020B0900000000000000" pitchFamily="50" charset="-128"/>
            <a:ea typeface="HGPｺﾞｼｯｸE" panose="020B0900000000000000" pitchFamily="50" charset="-128"/>
          </a:endParaRPr>
        </a:p>
      </dgm:t>
    </dgm:pt>
    <dgm:pt modelId="{7C32A673-D24A-433A-B635-32143810C690}">
      <dgm:prSet phldrT="[テキスト]" custT="1"/>
      <dgm:spPr/>
      <dgm:t>
        <a:bodyPr/>
        <a:lstStyle/>
        <a:p>
          <a:r>
            <a:rPr lang="ja-JP" altLang="en-US" sz="1100" dirty="0">
              <a:latin typeface="HGPｺﾞｼｯｸE" panose="020B0900000000000000" pitchFamily="50" charset="-128"/>
              <a:ea typeface="HGPｺﾞｼｯｸE" panose="020B0900000000000000" pitchFamily="50" charset="-128"/>
            </a:rPr>
            <a:t>街好き</a:t>
          </a:r>
        </a:p>
      </dgm:t>
    </dgm:pt>
    <dgm:pt modelId="{DF4A6926-A1D5-4EA3-B39E-7BB7CD463AFA}" type="parTrans" cxnId="{555B381C-45B0-46EC-9CDB-CCCB86FF29B8}">
      <dgm:prSet/>
      <dgm:spPr/>
      <dgm:t>
        <a:bodyPr/>
        <a:lstStyle/>
        <a:p>
          <a:endParaRPr lang="ja-JP" altLang="en-US" sz="1050">
            <a:latin typeface="HGPｺﾞｼｯｸE" panose="020B0900000000000000" pitchFamily="50" charset="-128"/>
            <a:ea typeface="HGPｺﾞｼｯｸE" panose="020B0900000000000000" pitchFamily="50" charset="-128"/>
          </a:endParaRPr>
        </a:p>
      </dgm:t>
    </dgm:pt>
    <dgm:pt modelId="{6BFF80AD-D4AD-4D88-A6E9-6EC04709446B}" type="sibTrans" cxnId="{555B381C-45B0-46EC-9CDB-CCCB86FF29B8}">
      <dgm:prSet/>
      <dgm:spPr/>
      <dgm:t>
        <a:bodyPr/>
        <a:lstStyle/>
        <a:p>
          <a:endParaRPr lang="ja-JP" altLang="en-US" sz="1050">
            <a:latin typeface="HGPｺﾞｼｯｸE" panose="020B0900000000000000" pitchFamily="50" charset="-128"/>
            <a:ea typeface="HGPｺﾞｼｯｸE" panose="020B0900000000000000" pitchFamily="50" charset="-128"/>
          </a:endParaRPr>
        </a:p>
      </dgm:t>
    </dgm:pt>
    <dgm:pt modelId="{F602CA38-EA9B-47DD-9FE0-23FB8BC10810}">
      <dgm:prSet phldrT="[テキスト]" custT="1"/>
      <dgm:spPr/>
      <dgm:t>
        <a:bodyPr/>
        <a:lstStyle/>
        <a:p>
          <a:r>
            <a:rPr lang="ja-JP" altLang="en-US" sz="1100" dirty="0">
              <a:latin typeface="HGPｺﾞｼｯｸE" panose="020B0900000000000000" pitchFamily="50" charset="-128"/>
              <a:ea typeface="HGPｺﾞｼｯｸE" panose="020B0900000000000000" pitchFamily="50" charset="-128"/>
            </a:rPr>
            <a:t>自然好き</a:t>
          </a:r>
        </a:p>
      </dgm:t>
    </dgm:pt>
    <dgm:pt modelId="{276A7974-02CF-4F82-9586-C5D91F09F2E2}" type="parTrans" cxnId="{2974EB43-195B-4B7B-8E8B-CCC797B51C99}">
      <dgm:prSet/>
      <dgm:spPr/>
      <dgm:t>
        <a:bodyPr/>
        <a:lstStyle/>
        <a:p>
          <a:endParaRPr lang="ja-JP" altLang="en-US" sz="1050">
            <a:latin typeface="HGPｺﾞｼｯｸE" panose="020B0900000000000000" pitchFamily="50" charset="-128"/>
            <a:ea typeface="HGPｺﾞｼｯｸE" panose="020B0900000000000000" pitchFamily="50" charset="-128"/>
          </a:endParaRPr>
        </a:p>
      </dgm:t>
    </dgm:pt>
    <dgm:pt modelId="{6D9827F6-401A-4F56-9F02-C7F26D5116F4}" type="sibTrans" cxnId="{2974EB43-195B-4B7B-8E8B-CCC797B51C99}">
      <dgm:prSet/>
      <dgm:spPr/>
      <dgm:t>
        <a:bodyPr/>
        <a:lstStyle/>
        <a:p>
          <a:endParaRPr lang="ja-JP" altLang="en-US" sz="1050">
            <a:latin typeface="HGPｺﾞｼｯｸE" panose="020B0900000000000000" pitchFamily="50" charset="-128"/>
            <a:ea typeface="HGPｺﾞｼｯｸE" panose="020B0900000000000000" pitchFamily="50" charset="-128"/>
          </a:endParaRPr>
        </a:p>
      </dgm:t>
    </dgm:pt>
    <dgm:pt modelId="{E7D3554E-76B6-41FD-9653-5D2C99B48158}" type="pres">
      <dgm:prSet presAssocID="{AC0BA94C-F657-4017-A207-DE7EE9E99CE0}" presName="compositeShape" presStyleCnt="0">
        <dgm:presLayoutVars>
          <dgm:chMax val="7"/>
          <dgm:dir/>
          <dgm:resizeHandles val="exact"/>
        </dgm:presLayoutVars>
      </dgm:prSet>
      <dgm:spPr/>
    </dgm:pt>
    <dgm:pt modelId="{DC624C19-E585-4D32-AB19-C6CAA311CF2D}" type="pres">
      <dgm:prSet presAssocID="{AC0BA94C-F657-4017-A207-DE7EE9E99CE0}" presName="wedge1" presStyleLbl="node1" presStyleIdx="0" presStyleCnt="3"/>
      <dgm:spPr/>
    </dgm:pt>
    <dgm:pt modelId="{93E39490-7E4F-40F2-A382-99F20EC7BA11}" type="pres">
      <dgm:prSet presAssocID="{AC0BA94C-F657-4017-A207-DE7EE9E99CE0}" presName="wedge1Tx" presStyleLbl="node1" presStyleIdx="0" presStyleCnt="3">
        <dgm:presLayoutVars>
          <dgm:chMax val="0"/>
          <dgm:chPref val="0"/>
          <dgm:bulletEnabled val="1"/>
        </dgm:presLayoutVars>
      </dgm:prSet>
      <dgm:spPr/>
    </dgm:pt>
    <dgm:pt modelId="{89F4E0ED-02BB-47E6-AFA9-2F1707119F5D}" type="pres">
      <dgm:prSet presAssocID="{AC0BA94C-F657-4017-A207-DE7EE9E99CE0}" presName="wedge2" presStyleLbl="node1" presStyleIdx="1" presStyleCnt="3"/>
      <dgm:spPr/>
    </dgm:pt>
    <dgm:pt modelId="{043E9E23-BF33-493A-B4BC-B0EC91D13E0D}" type="pres">
      <dgm:prSet presAssocID="{AC0BA94C-F657-4017-A207-DE7EE9E99CE0}" presName="wedge2Tx" presStyleLbl="node1" presStyleIdx="1" presStyleCnt="3">
        <dgm:presLayoutVars>
          <dgm:chMax val="0"/>
          <dgm:chPref val="0"/>
          <dgm:bulletEnabled val="1"/>
        </dgm:presLayoutVars>
      </dgm:prSet>
      <dgm:spPr/>
    </dgm:pt>
    <dgm:pt modelId="{91490E0C-A698-4D42-BB78-A024DA71C8A5}" type="pres">
      <dgm:prSet presAssocID="{AC0BA94C-F657-4017-A207-DE7EE9E99CE0}" presName="wedge3" presStyleLbl="node1" presStyleIdx="2" presStyleCnt="3"/>
      <dgm:spPr/>
    </dgm:pt>
    <dgm:pt modelId="{E3FA33D6-2B23-4AF4-9B60-B7D836FA78D1}" type="pres">
      <dgm:prSet presAssocID="{AC0BA94C-F657-4017-A207-DE7EE9E99CE0}" presName="wedge3Tx" presStyleLbl="node1" presStyleIdx="2" presStyleCnt="3">
        <dgm:presLayoutVars>
          <dgm:chMax val="0"/>
          <dgm:chPref val="0"/>
          <dgm:bulletEnabled val="1"/>
        </dgm:presLayoutVars>
      </dgm:prSet>
      <dgm:spPr/>
    </dgm:pt>
  </dgm:ptLst>
  <dgm:cxnLst>
    <dgm:cxn modelId="{B6CA2915-18DD-4989-AEE4-90C9EAB7FCC5}" type="presOf" srcId="{F602CA38-EA9B-47DD-9FE0-23FB8BC10810}" destId="{91490E0C-A698-4D42-BB78-A024DA71C8A5}" srcOrd="0" destOrd="0" presId="urn:microsoft.com/office/officeart/2005/8/layout/chart3"/>
    <dgm:cxn modelId="{555B381C-45B0-46EC-9CDB-CCCB86FF29B8}" srcId="{AC0BA94C-F657-4017-A207-DE7EE9E99CE0}" destId="{7C32A673-D24A-433A-B635-32143810C690}" srcOrd="1" destOrd="0" parTransId="{DF4A6926-A1D5-4EA3-B39E-7BB7CD463AFA}" sibTransId="{6BFF80AD-D4AD-4D88-A6E9-6EC04709446B}"/>
    <dgm:cxn modelId="{6200F52D-3F64-4354-A976-43BE3A8B82D7}" type="presOf" srcId="{7C32A673-D24A-433A-B635-32143810C690}" destId="{89F4E0ED-02BB-47E6-AFA9-2F1707119F5D}" srcOrd="0" destOrd="0" presId="urn:microsoft.com/office/officeart/2005/8/layout/chart3"/>
    <dgm:cxn modelId="{7FB3A23D-5B27-4734-83BA-C6BC76C9A446}" type="presOf" srcId="{F602CA38-EA9B-47DD-9FE0-23FB8BC10810}" destId="{E3FA33D6-2B23-4AF4-9B60-B7D836FA78D1}" srcOrd="1" destOrd="0" presId="urn:microsoft.com/office/officeart/2005/8/layout/chart3"/>
    <dgm:cxn modelId="{2974EB43-195B-4B7B-8E8B-CCC797B51C99}" srcId="{AC0BA94C-F657-4017-A207-DE7EE9E99CE0}" destId="{F602CA38-EA9B-47DD-9FE0-23FB8BC10810}" srcOrd="2" destOrd="0" parTransId="{276A7974-02CF-4F82-9586-C5D91F09F2E2}" sibTransId="{6D9827F6-401A-4F56-9F02-C7F26D5116F4}"/>
    <dgm:cxn modelId="{7CC8F749-CAB8-46EC-A9D4-8673B58CC696}" type="presOf" srcId="{AC0BA94C-F657-4017-A207-DE7EE9E99CE0}" destId="{E7D3554E-76B6-41FD-9653-5D2C99B48158}" srcOrd="0" destOrd="0" presId="urn:microsoft.com/office/officeart/2005/8/layout/chart3"/>
    <dgm:cxn modelId="{C9E263A6-F8BE-40FA-B291-F4694C067A8A}" type="presOf" srcId="{9EA02629-6EA5-4852-B4C6-50FAAB991947}" destId="{DC624C19-E585-4D32-AB19-C6CAA311CF2D}" srcOrd="0" destOrd="0" presId="urn:microsoft.com/office/officeart/2005/8/layout/chart3"/>
    <dgm:cxn modelId="{993B35A8-FAB3-4E87-BEEC-1A5CE3660478}" type="presOf" srcId="{7C32A673-D24A-433A-B635-32143810C690}" destId="{043E9E23-BF33-493A-B4BC-B0EC91D13E0D}" srcOrd="1" destOrd="0" presId="urn:microsoft.com/office/officeart/2005/8/layout/chart3"/>
    <dgm:cxn modelId="{A44E8BDA-59A5-439D-A719-A33E8EF3C3C8}" srcId="{AC0BA94C-F657-4017-A207-DE7EE9E99CE0}" destId="{9EA02629-6EA5-4852-B4C6-50FAAB991947}" srcOrd="0" destOrd="0" parTransId="{8DEBDD0E-6F67-4A27-A072-AB86A6C54F2A}" sibTransId="{1D5AC54E-EB17-46D5-89D6-2E197C88219F}"/>
    <dgm:cxn modelId="{6FFFB9E6-D45D-4F94-B597-90557D90148F}" type="presOf" srcId="{9EA02629-6EA5-4852-B4C6-50FAAB991947}" destId="{93E39490-7E4F-40F2-A382-99F20EC7BA11}" srcOrd="1" destOrd="0" presId="urn:microsoft.com/office/officeart/2005/8/layout/chart3"/>
    <dgm:cxn modelId="{E54A4A36-F374-4138-BE07-5FA0DCE53887}" type="presParOf" srcId="{E7D3554E-76B6-41FD-9653-5D2C99B48158}" destId="{DC624C19-E585-4D32-AB19-C6CAA311CF2D}" srcOrd="0" destOrd="0" presId="urn:microsoft.com/office/officeart/2005/8/layout/chart3"/>
    <dgm:cxn modelId="{9498AD31-F6C9-479E-A791-E94BC521E2D8}" type="presParOf" srcId="{E7D3554E-76B6-41FD-9653-5D2C99B48158}" destId="{93E39490-7E4F-40F2-A382-99F20EC7BA11}" srcOrd="1" destOrd="0" presId="urn:microsoft.com/office/officeart/2005/8/layout/chart3"/>
    <dgm:cxn modelId="{5FF7A2AC-6C6E-48CF-8B2B-4F443A8B01CC}" type="presParOf" srcId="{E7D3554E-76B6-41FD-9653-5D2C99B48158}" destId="{89F4E0ED-02BB-47E6-AFA9-2F1707119F5D}" srcOrd="2" destOrd="0" presId="urn:microsoft.com/office/officeart/2005/8/layout/chart3"/>
    <dgm:cxn modelId="{9AB3C898-CEF8-4B32-8026-9183901B2178}" type="presParOf" srcId="{E7D3554E-76B6-41FD-9653-5D2C99B48158}" destId="{043E9E23-BF33-493A-B4BC-B0EC91D13E0D}" srcOrd="3" destOrd="0" presId="urn:microsoft.com/office/officeart/2005/8/layout/chart3"/>
    <dgm:cxn modelId="{893DA360-7014-45F0-BE25-22727BF7A5A4}" type="presParOf" srcId="{E7D3554E-76B6-41FD-9653-5D2C99B48158}" destId="{91490E0C-A698-4D42-BB78-A024DA71C8A5}" srcOrd="4" destOrd="0" presId="urn:microsoft.com/office/officeart/2005/8/layout/chart3"/>
    <dgm:cxn modelId="{82B3F5B7-1B49-468B-82E8-42B20F701BFC}" type="presParOf" srcId="{E7D3554E-76B6-41FD-9653-5D2C99B48158}" destId="{E3FA33D6-2B23-4AF4-9B60-B7D836FA78D1}" srcOrd="5" destOrd="0" presId="urn:microsoft.com/office/officeart/2005/8/layout/chart3"/>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4A23776-B75C-491F-A446-AA86232C73D0}" type="doc">
      <dgm:prSet loTypeId="urn:microsoft.com/office/officeart/2005/8/layout/radial6" loCatId="cycle" qsTypeId="urn:microsoft.com/office/officeart/2005/8/quickstyle/3d1" qsCatId="3D" csTypeId="urn:microsoft.com/office/officeart/2005/8/colors/accent2_1" csCatId="accent2" phldr="1"/>
      <dgm:spPr/>
      <dgm:t>
        <a:bodyPr/>
        <a:lstStyle/>
        <a:p>
          <a:endParaRPr kumimoji="1" lang="ja-JP" altLang="en-US"/>
        </a:p>
      </dgm:t>
    </dgm:pt>
    <dgm:pt modelId="{23A8B7E3-268B-46CF-B46E-57C009A273C2}">
      <dgm:prSet phldrT="[テキスト]" custT="1"/>
      <dgm:spPr/>
      <dgm:t>
        <a:bodyPr/>
        <a:lstStyle/>
        <a:p>
          <a:r>
            <a:rPr kumimoji="1" lang="ja-JP" altLang="en-US" sz="1200" dirty="0">
              <a:solidFill>
                <a:srgbClr val="FF0000"/>
              </a:solidFill>
              <a:latin typeface="HGP創英角ｺﾞｼｯｸUB" panose="020B0900000000000000" pitchFamily="50" charset="-128"/>
              <a:ea typeface="HGP創英角ｺﾞｼｯｸUB" panose="020B0900000000000000" pitchFamily="50" charset="-128"/>
            </a:rPr>
            <a:t>マーケティングミックス</a:t>
          </a:r>
          <a:endParaRPr kumimoji="1" lang="en-US" altLang="ja-JP" sz="1200" dirty="0">
            <a:solidFill>
              <a:srgbClr val="FF0000"/>
            </a:solidFill>
            <a:latin typeface="HGP創英角ｺﾞｼｯｸUB" panose="020B0900000000000000" pitchFamily="50" charset="-128"/>
            <a:ea typeface="HGP創英角ｺﾞｼｯｸUB" panose="020B0900000000000000" pitchFamily="50" charset="-128"/>
          </a:endParaRPr>
        </a:p>
        <a:p>
          <a:r>
            <a:rPr kumimoji="1" lang="en-US" altLang="ja-JP" sz="1400" dirty="0">
              <a:solidFill>
                <a:srgbClr val="FF0000"/>
              </a:solidFill>
              <a:latin typeface="HGP創英角ｺﾞｼｯｸUB" panose="020B0900000000000000" pitchFamily="50" charset="-128"/>
              <a:ea typeface="HGP創英角ｺﾞｼｯｸUB" panose="020B0900000000000000" pitchFamily="50" charset="-128"/>
            </a:rPr>
            <a:t>(</a:t>
          </a:r>
          <a:r>
            <a:rPr kumimoji="1" lang="ja-JP" altLang="en-US" sz="1400" dirty="0">
              <a:solidFill>
                <a:srgbClr val="FF0000"/>
              </a:solidFill>
              <a:latin typeface="HGP創英角ｺﾞｼｯｸUB" panose="020B0900000000000000" pitchFamily="50" charset="-128"/>
              <a:ea typeface="HGP創英角ｺﾞｼｯｸUB" panose="020B0900000000000000" pitchFamily="50" charset="-128"/>
            </a:rPr>
            <a:t>４</a:t>
          </a:r>
          <a:r>
            <a:rPr kumimoji="1" lang="en-US" altLang="ja-JP" sz="1400" dirty="0">
              <a:solidFill>
                <a:srgbClr val="FF0000"/>
              </a:solidFill>
              <a:latin typeface="HGP創英角ｺﾞｼｯｸUB" panose="020B0900000000000000" pitchFamily="50" charset="-128"/>
              <a:ea typeface="HGP創英角ｺﾞｼｯｸUB" panose="020B0900000000000000" pitchFamily="50" charset="-128"/>
            </a:rPr>
            <a:t>P)</a:t>
          </a:r>
          <a:endParaRPr kumimoji="1" lang="ja-JP" altLang="en-US" sz="1400" dirty="0">
            <a:solidFill>
              <a:srgbClr val="FF0000"/>
            </a:solidFill>
            <a:latin typeface="HGP創英角ｺﾞｼｯｸUB" panose="020B0900000000000000" pitchFamily="50" charset="-128"/>
            <a:ea typeface="HGP創英角ｺﾞｼｯｸUB" panose="020B0900000000000000" pitchFamily="50" charset="-128"/>
          </a:endParaRPr>
        </a:p>
      </dgm:t>
    </dgm:pt>
    <dgm:pt modelId="{2301D470-4EB0-4979-89D3-4DA1C0E45852}" type="parTrans" cxnId="{3D5B0C09-DDD1-489C-80D6-BDC715D04C35}">
      <dgm:prSet/>
      <dgm:spPr/>
      <dgm:t>
        <a:bodyPr/>
        <a:lstStyle/>
        <a:p>
          <a:endParaRPr kumimoji="1" lang="ja-JP" altLang="en-US" sz="1800">
            <a:solidFill>
              <a:schemeClr val="tx1"/>
            </a:solidFill>
            <a:latin typeface="HGP創英角ｺﾞｼｯｸUB" panose="020B0900000000000000" pitchFamily="50" charset="-128"/>
            <a:ea typeface="HGP創英角ｺﾞｼｯｸUB" panose="020B0900000000000000" pitchFamily="50" charset="-128"/>
          </a:endParaRPr>
        </a:p>
      </dgm:t>
    </dgm:pt>
    <dgm:pt modelId="{CB17C525-7465-4136-98AA-14B5F6068CB4}" type="sibTrans" cxnId="{3D5B0C09-DDD1-489C-80D6-BDC715D04C35}">
      <dgm:prSet/>
      <dgm:spPr/>
      <dgm:t>
        <a:bodyPr/>
        <a:lstStyle/>
        <a:p>
          <a:endParaRPr kumimoji="1" lang="ja-JP" altLang="en-US" sz="1800">
            <a:solidFill>
              <a:schemeClr val="tx1"/>
            </a:solidFill>
            <a:latin typeface="HGP創英角ｺﾞｼｯｸUB" panose="020B0900000000000000" pitchFamily="50" charset="-128"/>
            <a:ea typeface="HGP創英角ｺﾞｼｯｸUB" panose="020B0900000000000000" pitchFamily="50" charset="-128"/>
          </a:endParaRPr>
        </a:p>
      </dgm:t>
    </dgm:pt>
    <dgm:pt modelId="{74C6D7C1-C854-453B-A53F-759B1333008F}">
      <dgm:prSet phldrT="[テキスト]" custT="1"/>
      <dgm:spPr/>
      <dgm:t>
        <a:bodyPr/>
        <a:lstStyle/>
        <a:p>
          <a:r>
            <a:rPr kumimoji="1" lang="en-US" altLang="ja-JP" sz="1200" dirty="0">
              <a:latin typeface="HGP創英角ｺﾞｼｯｸUB" panose="020B0900000000000000" pitchFamily="50" charset="-128"/>
              <a:ea typeface="HGP創英角ｺﾞｼｯｸUB" panose="020B0900000000000000" pitchFamily="50" charset="-128"/>
            </a:rPr>
            <a:t>Product</a:t>
          </a:r>
        </a:p>
        <a:p>
          <a:r>
            <a:rPr kumimoji="1" lang="en-US" altLang="ja-JP" sz="1200" dirty="0">
              <a:latin typeface="HGP創英角ｺﾞｼｯｸUB" panose="020B0900000000000000" pitchFamily="50" charset="-128"/>
              <a:ea typeface="HGP創英角ｺﾞｼｯｸUB" panose="020B0900000000000000" pitchFamily="50" charset="-128"/>
            </a:rPr>
            <a:t>(</a:t>
          </a:r>
          <a:r>
            <a:rPr kumimoji="1" lang="ja-JP" altLang="en-US" sz="1200" dirty="0">
              <a:latin typeface="HGP創英角ｺﾞｼｯｸUB" panose="020B0900000000000000" pitchFamily="50" charset="-128"/>
              <a:ea typeface="HGP創英角ｺﾞｼｯｸUB" panose="020B0900000000000000" pitchFamily="50" charset="-128"/>
            </a:rPr>
            <a:t>製品・販売</a:t>
          </a:r>
          <a:r>
            <a:rPr kumimoji="1" lang="en-US" altLang="ja-JP" sz="1200" dirty="0">
              <a:latin typeface="HGP創英角ｺﾞｼｯｸUB" panose="020B0900000000000000" pitchFamily="50" charset="-128"/>
              <a:ea typeface="HGP創英角ｺﾞｼｯｸUB" panose="020B0900000000000000" pitchFamily="50" charset="-128"/>
            </a:rPr>
            <a:t>)</a:t>
          </a:r>
          <a:endParaRPr kumimoji="1" lang="ja-JP" altLang="en-US" sz="1200" dirty="0">
            <a:latin typeface="HGP創英角ｺﾞｼｯｸUB" panose="020B0900000000000000" pitchFamily="50" charset="-128"/>
            <a:ea typeface="HGP創英角ｺﾞｼｯｸUB" panose="020B0900000000000000" pitchFamily="50" charset="-128"/>
          </a:endParaRPr>
        </a:p>
      </dgm:t>
    </dgm:pt>
    <dgm:pt modelId="{D36FEF89-81A7-4290-B0E4-7329C7A9D3BC}" type="parTrans" cxnId="{69418C0D-A458-47DA-ACFA-BD5A6D8F4562}">
      <dgm:prSet/>
      <dgm:spPr/>
      <dgm:t>
        <a:bodyPr/>
        <a:lstStyle/>
        <a:p>
          <a:endParaRPr kumimoji="1" lang="ja-JP" altLang="en-US" sz="1800">
            <a:solidFill>
              <a:schemeClr val="tx1"/>
            </a:solidFill>
            <a:latin typeface="HGP創英角ｺﾞｼｯｸUB" panose="020B0900000000000000" pitchFamily="50" charset="-128"/>
            <a:ea typeface="HGP創英角ｺﾞｼｯｸUB" panose="020B0900000000000000" pitchFamily="50" charset="-128"/>
          </a:endParaRPr>
        </a:p>
      </dgm:t>
    </dgm:pt>
    <dgm:pt modelId="{1FF9D096-21FE-4AA7-9A81-80F59F000B9E}" type="sibTrans" cxnId="{69418C0D-A458-47DA-ACFA-BD5A6D8F4562}">
      <dgm:prSet/>
      <dgm:spPr/>
      <dgm:t>
        <a:bodyPr/>
        <a:lstStyle/>
        <a:p>
          <a:endParaRPr kumimoji="1" lang="ja-JP" altLang="en-US" sz="1800">
            <a:solidFill>
              <a:schemeClr val="tx1"/>
            </a:solidFill>
            <a:latin typeface="HGP創英角ｺﾞｼｯｸUB" panose="020B0900000000000000" pitchFamily="50" charset="-128"/>
            <a:ea typeface="HGP創英角ｺﾞｼｯｸUB" panose="020B0900000000000000" pitchFamily="50" charset="-128"/>
          </a:endParaRPr>
        </a:p>
      </dgm:t>
    </dgm:pt>
    <dgm:pt modelId="{5C23D1FF-A46B-4599-85CA-D1D4E333B298}">
      <dgm:prSet phldrT="[テキスト]" custT="1"/>
      <dgm:spPr/>
      <dgm:t>
        <a:bodyPr/>
        <a:lstStyle/>
        <a:p>
          <a:r>
            <a:rPr kumimoji="1" lang="en-US" altLang="ja-JP" sz="1200" dirty="0">
              <a:latin typeface="HGP創英角ｺﾞｼｯｸUB" panose="020B0900000000000000" pitchFamily="50" charset="-128"/>
              <a:ea typeface="HGP創英角ｺﾞｼｯｸUB" panose="020B0900000000000000" pitchFamily="50" charset="-128"/>
            </a:rPr>
            <a:t>Promotion</a:t>
          </a:r>
        </a:p>
        <a:p>
          <a:r>
            <a:rPr kumimoji="1" lang="en-US" altLang="ja-JP" sz="1200" dirty="0">
              <a:latin typeface="HGP創英角ｺﾞｼｯｸUB" panose="020B0900000000000000" pitchFamily="50" charset="-128"/>
              <a:ea typeface="HGP創英角ｺﾞｼｯｸUB" panose="020B0900000000000000" pitchFamily="50" charset="-128"/>
            </a:rPr>
            <a:t>(</a:t>
          </a:r>
          <a:r>
            <a:rPr kumimoji="1" lang="ja-JP" altLang="en-US" sz="1200" dirty="0">
              <a:latin typeface="HGP創英角ｺﾞｼｯｸUB" panose="020B0900000000000000" pitchFamily="50" charset="-128"/>
              <a:ea typeface="HGP創英角ｺﾞｼｯｸUB" panose="020B0900000000000000" pitchFamily="50" charset="-128"/>
            </a:rPr>
            <a:t>宣伝広告・　　販売促進</a:t>
          </a:r>
          <a:r>
            <a:rPr kumimoji="1" lang="en-US" altLang="ja-JP" sz="1200" dirty="0">
              <a:latin typeface="HGP創英角ｺﾞｼｯｸUB" panose="020B0900000000000000" pitchFamily="50" charset="-128"/>
              <a:ea typeface="HGP創英角ｺﾞｼｯｸUB" panose="020B0900000000000000" pitchFamily="50" charset="-128"/>
            </a:rPr>
            <a:t>)</a:t>
          </a:r>
          <a:endParaRPr kumimoji="1" lang="ja-JP" altLang="en-US" sz="1200" dirty="0">
            <a:latin typeface="HGP創英角ｺﾞｼｯｸUB" panose="020B0900000000000000" pitchFamily="50" charset="-128"/>
            <a:ea typeface="HGP創英角ｺﾞｼｯｸUB" panose="020B0900000000000000" pitchFamily="50" charset="-128"/>
          </a:endParaRPr>
        </a:p>
      </dgm:t>
    </dgm:pt>
    <dgm:pt modelId="{22D278A8-DEC7-4B5B-B988-4028364FE6F8}" type="parTrans" cxnId="{4E416BAE-FF28-4B85-861C-C235F30F1A1F}">
      <dgm:prSet/>
      <dgm:spPr/>
      <dgm:t>
        <a:bodyPr/>
        <a:lstStyle/>
        <a:p>
          <a:endParaRPr kumimoji="1" lang="ja-JP" altLang="en-US" sz="1800">
            <a:solidFill>
              <a:schemeClr val="tx1"/>
            </a:solidFill>
            <a:latin typeface="HGP創英角ｺﾞｼｯｸUB" panose="020B0900000000000000" pitchFamily="50" charset="-128"/>
            <a:ea typeface="HGP創英角ｺﾞｼｯｸUB" panose="020B0900000000000000" pitchFamily="50" charset="-128"/>
          </a:endParaRPr>
        </a:p>
      </dgm:t>
    </dgm:pt>
    <dgm:pt modelId="{54490D96-8613-43D0-BFEF-9CB56A62CAC7}" type="sibTrans" cxnId="{4E416BAE-FF28-4B85-861C-C235F30F1A1F}">
      <dgm:prSet/>
      <dgm:spPr/>
      <dgm:t>
        <a:bodyPr/>
        <a:lstStyle/>
        <a:p>
          <a:endParaRPr kumimoji="1" lang="ja-JP" altLang="en-US" sz="1800">
            <a:solidFill>
              <a:schemeClr val="tx1"/>
            </a:solidFill>
            <a:latin typeface="HGP創英角ｺﾞｼｯｸUB" panose="020B0900000000000000" pitchFamily="50" charset="-128"/>
            <a:ea typeface="HGP創英角ｺﾞｼｯｸUB" panose="020B0900000000000000" pitchFamily="50" charset="-128"/>
          </a:endParaRPr>
        </a:p>
      </dgm:t>
    </dgm:pt>
    <dgm:pt modelId="{BD52EFC9-3F9D-48A1-BF3A-28340DCAC548}">
      <dgm:prSet phldrT="[テキスト]" custT="1"/>
      <dgm:spPr/>
      <dgm:t>
        <a:bodyPr/>
        <a:lstStyle/>
        <a:p>
          <a:r>
            <a:rPr kumimoji="1" lang="en-US" altLang="ja-JP" sz="1200">
              <a:latin typeface="HGP創英角ｺﾞｼｯｸUB" panose="020B0900000000000000" pitchFamily="50" charset="-128"/>
              <a:ea typeface="HGP創英角ｺﾞｼｯｸUB" panose="020B0900000000000000" pitchFamily="50" charset="-128"/>
            </a:rPr>
            <a:t>Place</a:t>
          </a:r>
        </a:p>
        <a:p>
          <a:r>
            <a:rPr kumimoji="1" lang="en-US" altLang="ja-JP" sz="1200">
              <a:latin typeface="HGP創英角ｺﾞｼｯｸUB" panose="020B0900000000000000" pitchFamily="50" charset="-128"/>
              <a:ea typeface="HGP創英角ｺﾞｼｯｸUB" panose="020B0900000000000000" pitchFamily="50" charset="-128"/>
            </a:rPr>
            <a:t>(</a:t>
          </a:r>
          <a:r>
            <a:rPr kumimoji="1" lang="ja-JP" altLang="en-US" sz="1200">
              <a:latin typeface="HGP創英角ｺﾞｼｯｸUB" panose="020B0900000000000000" pitchFamily="50" charset="-128"/>
              <a:ea typeface="HGP創英角ｺﾞｼｯｸUB" panose="020B0900000000000000" pitchFamily="50" charset="-128"/>
            </a:rPr>
            <a:t>流通</a:t>
          </a:r>
          <a:r>
            <a:rPr kumimoji="1" lang="en-US" altLang="ja-JP" sz="1200">
              <a:latin typeface="HGP創英角ｺﾞｼｯｸUB" panose="020B0900000000000000" pitchFamily="50" charset="-128"/>
              <a:ea typeface="HGP創英角ｺﾞｼｯｸUB" panose="020B0900000000000000" pitchFamily="50" charset="-128"/>
            </a:rPr>
            <a:t>)</a:t>
          </a:r>
          <a:endParaRPr kumimoji="1" lang="ja-JP" altLang="en-US" sz="1200" dirty="0">
            <a:latin typeface="HGP創英角ｺﾞｼｯｸUB" panose="020B0900000000000000" pitchFamily="50" charset="-128"/>
            <a:ea typeface="HGP創英角ｺﾞｼｯｸUB" panose="020B0900000000000000" pitchFamily="50" charset="-128"/>
          </a:endParaRPr>
        </a:p>
      </dgm:t>
    </dgm:pt>
    <dgm:pt modelId="{B81B99F8-8929-4795-A4AF-B4B8F4DE99C3}" type="parTrans" cxnId="{32DFB378-1F4C-4DBE-82DC-A98AAD7B746B}">
      <dgm:prSet/>
      <dgm:spPr/>
      <dgm:t>
        <a:bodyPr/>
        <a:lstStyle/>
        <a:p>
          <a:endParaRPr kumimoji="1" lang="ja-JP" altLang="en-US" sz="1800">
            <a:solidFill>
              <a:schemeClr val="tx1"/>
            </a:solidFill>
            <a:latin typeface="HGP創英角ｺﾞｼｯｸUB" panose="020B0900000000000000" pitchFamily="50" charset="-128"/>
            <a:ea typeface="HGP創英角ｺﾞｼｯｸUB" panose="020B0900000000000000" pitchFamily="50" charset="-128"/>
          </a:endParaRPr>
        </a:p>
      </dgm:t>
    </dgm:pt>
    <dgm:pt modelId="{8A92FEBC-2B48-44FA-A19B-25FEBA64E1AB}" type="sibTrans" cxnId="{32DFB378-1F4C-4DBE-82DC-A98AAD7B746B}">
      <dgm:prSet/>
      <dgm:spPr/>
      <dgm:t>
        <a:bodyPr/>
        <a:lstStyle/>
        <a:p>
          <a:endParaRPr kumimoji="1" lang="ja-JP" altLang="en-US" sz="1800">
            <a:solidFill>
              <a:schemeClr val="tx1"/>
            </a:solidFill>
            <a:latin typeface="HGP創英角ｺﾞｼｯｸUB" panose="020B0900000000000000" pitchFamily="50" charset="-128"/>
            <a:ea typeface="HGP創英角ｺﾞｼｯｸUB" panose="020B0900000000000000" pitchFamily="50" charset="-128"/>
          </a:endParaRPr>
        </a:p>
      </dgm:t>
    </dgm:pt>
    <dgm:pt modelId="{F2A55F75-DE8C-4301-9AC6-FF3203A6D3D6}">
      <dgm:prSet phldrT="[テキスト]" custT="1"/>
      <dgm:spPr/>
      <dgm:t>
        <a:bodyPr/>
        <a:lstStyle/>
        <a:p>
          <a:r>
            <a:rPr kumimoji="1" lang="en-US" altLang="ja-JP" sz="1200">
              <a:latin typeface="HGP創英角ｺﾞｼｯｸUB" panose="020B0900000000000000" pitchFamily="50" charset="-128"/>
              <a:ea typeface="HGP創英角ｺﾞｼｯｸUB" panose="020B0900000000000000" pitchFamily="50" charset="-128"/>
            </a:rPr>
            <a:t>Price</a:t>
          </a:r>
        </a:p>
        <a:p>
          <a:r>
            <a:rPr kumimoji="1" lang="en-US" altLang="ja-JP" sz="1200">
              <a:latin typeface="HGP創英角ｺﾞｼｯｸUB" panose="020B0900000000000000" pitchFamily="50" charset="-128"/>
              <a:ea typeface="HGP創英角ｺﾞｼｯｸUB" panose="020B0900000000000000" pitchFamily="50" charset="-128"/>
            </a:rPr>
            <a:t>(</a:t>
          </a:r>
          <a:r>
            <a:rPr kumimoji="1" lang="ja-JP" altLang="en-US" sz="1200">
              <a:latin typeface="HGP創英角ｺﾞｼｯｸUB" panose="020B0900000000000000" pitchFamily="50" charset="-128"/>
              <a:ea typeface="HGP創英角ｺﾞｼｯｸUB" panose="020B0900000000000000" pitchFamily="50" charset="-128"/>
            </a:rPr>
            <a:t>価格</a:t>
          </a:r>
          <a:r>
            <a:rPr kumimoji="1" lang="en-US" altLang="ja-JP" sz="1200">
              <a:latin typeface="HGP創英角ｺﾞｼｯｸUB" panose="020B0900000000000000" pitchFamily="50" charset="-128"/>
              <a:ea typeface="HGP創英角ｺﾞｼｯｸUB" panose="020B0900000000000000" pitchFamily="50" charset="-128"/>
            </a:rPr>
            <a:t>)</a:t>
          </a:r>
          <a:endParaRPr kumimoji="1" lang="ja-JP" altLang="en-US" sz="1200" dirty="0">
            <a:latin typeface="HGP創英角ｺﾞｼｯｸUB" panose="020B0900000000000000" pitchFamily="50" charset="-128"/>
            <a:ea typeface="HGP創英角ｺﾞｼｯｸUB" panose="020B0900000000000000" pitchFamily="50" charset="-128"/>
          </a:endParaRPr>
        </a:p>
      </dgm:t>
    </dgm:pt>
    <dgm:pt modelId="{193B3E88-F5EB-4DC4-831B-ED9CA1AB47B8}" type="parTrans" cxnId="{BC16DFD3-34E8-47F3-A8C8-D8B7D590ACED}">
      <dgm:prSet/>
      <dgm:spPr/>
      <dgm:t>
        <a:bodyPr/>
        <a:lstStyle/>
        <a:p>
          <a:endParaRPr kumimoji="1" lang="ja-JP" altLang="en-US" sz="1800">
            <a:solidFill>
              <a:schemeClr val="tx1"/>
            </a:solidFill>
            <a:latin typeface="HGP創英角ｺﾞｼｯｸUB" panose="020B0900000000000000" pitchFamily="50" charset="-128"/>
            <a:ea typeface="HGP創英角ｺﾞｼｯｸUB" panose="020B0900000000000000" pitchFamily="50" charset="-128"/>
          </a:endParaRPr>
        </a:p>
      </dgm:t>
    </dgm:pt>
    <dgm:pt modelId="{4F88ACB2-85B3-4A2C-9C94-AAB469818FAE}" type="sibTrans" cxnId="{BC16DFD3-34E8-47F3-A8C8-D8B7D590ACED}">
      <dgm:prSet/>
      <dgm:spPr/>
      <dgm:t>
        <a:bodyPr/>
        <a:lstStyle/>
        <a:p>
          <a:endParaRPr kumimoji="1" lang="ja-JP" altLang="en-US" sz="1800">
            <a:solidFill>
              <a:schemeClr val="tx1"/>
            </a:solidFill>
            <a:latin typeface="HGP創英角ｺﾞｼｯｸUB" panose="020B0900000000000000" pitchFamily="50" charset="-128"/>
            <a:ea typeface="HGP創英角ｺﾞｼｯｸUB" panose="020B0900000000000000" pitchFamily="50" charset="-128"/>
          </a:endParaRPr>
        </a:p>
      </dgm:t>
    </dgm:pt>
    <dgm:pt modelId="{31CC503C-8F66-49CD-BC91-208B430BCF12}" type="pres">
      <dgm:prSet presAssocID="{F4A23776-B75C-491F-A446-AA86232C73D0}" presName="Name0" presStyleCnt="0">
        <dgm:presLayoutVars>
          <dgm:chMax val="1"/>
          <dgm:dir/>
          <dgm:animLvl val="ctr"/>
          <dgm:resizeHandles val="exact"/>
        </dgm:presLayoutVars>
      </dgm:prSet>
      <dgm:spPr/>
    </dgm:pt>
    <dgm:pt modelId="{27C0BA2C-6CD8-4E5C-BCC7-18A429EDABDE}" type="pres">
      <dgm:prSet presAssocID="{23A8B7E3-268B-46CF-B46E-57C009A273C2}" presName="centerShape" presStyleLbl="node0" presStyleIdx="0" presStyleCnt="1" custScaleX="106757"/>
      <dgm:spPr/>
    </dgm:pt>
    <dgm:pt modelId="{5D9C52D8-97E3-4A0B-A170-E644F816E72B}" type="pres">
      <dgm:prSet presAssocID="{74C6D7C1-C854-453B-A53F-759B1333008F}" presName="node" presStyleLbl="node1" presStyleIdx="0" presStyleCnt="4" custScaleX="174533">
        <dgm:presLayoutVars>
          <dgm:bulletEnabled val="1"/>
        </dgm:presLayoutVars>
      </dgm:prSet>
      <dgm:spPr/>
    </dgm:pt>
    <dgm:pt modelId="{45B7A8D9-D886-49D8-A9E9-85C39C598B7C}" type="pres">
      <dgm:prSet presAssocID="{74C6D7C1-C854-453B-A53F-759B1333008F}" presName="dummy" presStyleCnt="0"/>
      <dgm:spPr/>
    </dgm:pt>
    <dgm:pt modelId="{3B259CC4-9EA3-4687-AE92-16E5E010906B}" type="pres">
      <dgm:prSet presAssocID="{1FF9D096-21FE-4AA7-9A81-80F59F000B9E}" presName="sibTrans" presStyleLbl="sibTrans2D1" presStyleIdx="0" presStyleCnt="4"/>
      <dgm:spPr/>
    </dgm:pt>
    <dgm:pt modelId="{BFCE7EF1-7276-4217-9F4B-73643822ACFE}" type="pres">
      <dgm:prSet presAssocID="{5C23D1FF-A46B-4599-85CA-D1D4E333B298}" presName="node" presStyleLbl="node1" presStyleIdx="1" presStyleCnt="4" custScaleX="174533" custRadScaleRad="133915" custRadScaleInc="-487">
        <dgm:presLayoutVars>
          <dgm:bulletEnabled val="1"/>
        </dgm:presLayoutVars>
      </dgm:prSet>
      <dgm:spPr/>
    </dgm:pt>
    <dgm:pt modelId="{03C7C510-4F5F-4A3E-994E-B7F54B632D2C}" type="pres">
      <dgm:prSet presAssocID="{5C23D1FF-A46B-4599-85CA-D1D4E333B298}" presName="dummy" presStyleCnt="0"/>
      <dgm:spPr/>
    </dgm:pt>
    <dgm:pt modelId="{00035008-E1B5-4747-925B-54BAA01E400F}" type="pres">
      <dgm:prSet presAssocID="{54490D96-8613-43D0-BFEF-9CB56A62CAC7}" presName="sibTrans" presStyleLbl="sibTrans2D1" presStyleIdx="1" presStyleCnt="4"/>
      <dgm:spPr/>
    </dgm:pt>
    <dgm:pt modelId="{77C934D9-B041-441F-ABA3-0FE94BCF5AAB}" type="pres">
      <dgm:prSet presAssocID="{BD52EFC9-3F9D-48A1-BF3A-28340DCAC548}" presName="node" presStyleLbl="node1" presStyleIdx="2" presStyleCnt="4" custScaleX="174533">
        <dgm:presLayoutVars>
          <dgm:bulletEnabled val="1"/>
        </dgm:presLayoutVars>
      </dgm:prSet>
      <dgm:spPr/>
    </dgm:pt>
    <dgm:pt modelId="{06707382-571C-4C99-92C9-AB6D8864F258}" type="pres">
      <dgm:prSet presAssocID="{BD52EFC9-3F9D-48A1-BF3A-28340DCAC548}" presName="dummy" presStyleCnt="0"/>
      <dgm:spPr/>
    </dgm:pt>
    <dgm:pt modelId="{F7CEEC33-FB42-4540-AB82-E4235D73C184}" type="pres">
      <dgm:prSet presAssocID="{8A92FEBC-2B48-44FA-A19B-25FEBA64E1AB}" presName="sibTrans" presStyleLbl="sibTrans2D1" presStyleIdx="2" presStyleCnt="4"/>
      <dgm:spPr/>
    </dgm:pt>
    <dgm:pt modelId="{BBE796CA-A02F-4EEE-9CC9-147276A283EF}" type="pres">
      <dgm:prSet presAssocID="{F2A55F75-DE8C-4301-9AC6-FF3203A6D3D6}" presName="node" presStyleLbl="node1" presStyleIdx="3" presStyleCnt="4" custScaleX="174533" custRadScaleRad="132412" custRadScaleInc="492">
        <dgm:presLayoutVars>
          <dgm:bulletEnabled val="1"/>
        </dgm:presLayoutVars>
      </dgm:prSet>
      <dgm:spPr/>
    </dgm:pt>
    <dgm:pt modelId="{3A72FAAD-9304-4382-9277-7A573E6B73A8}" type="pres">
      <dgm:prSet presAssocID="{F2A55F75-DE8C-4301-9AC6-FF3203A6D3D6}" presName="dummy" presStyleCnt="0"/>
      <dgm:spPr/>
    </dgm:pt>
    <dgm:pt modelId="{00FA277D-11B4-4A0B-A4B6-FF56365CBDEA}" type="pres">
      <dgm:prSet presAssocID="{4F88ACB2-85B3-4A2C-9C94-AAB469818FAE}" presName="sibTrans" presStyleLbl="sibTrans2D1" presStyleIdx="3" presStyleCnt="4"/>
      <dgm:spPr/>
    </dgm:pt>
  </dgm:ptLst>
  <dgm:cxnLst>
    <dgm:cxn modelId="{3D5B0C09-DDD1-489C-80D6-BDC715D04C35}" srcId="{F4A23776-B75C-491F-A446-AA86232C73D0}" destId="{23A8B7E3-268B-46CF-B46E-57C009A273C2}" srcOrd="0" destOrd="0" parTransId="{2301D470-4EB0-4979-89D3-4DA1C0E45852}" sibTransId="{CB17C525-7465-4136-98AA-14B5F6068CB4}"/>
    <dgm:cxn modelId="{69418C0D-A458-47DA-ACFA-BD5A6D8F4562}" srcId="{23A8B7E3-268B-46CF-B46E-57C009A273C2}" destId="{74C6D7C1-C854-453B-A53F-759B1333008F}" srcOrd="0" destOrd="0" parTransId="{D36FEF89-81A7-4290-B0E4-7329C7A9D3BC}" sibTransId="{1FF9D096-21FE-4AA7-9A81-80F59F000B9E}"/>
    <dgm:cxn modelId="{AC705160-1257-4554-9D54-512120807E44}" type="presOf" srcId="{4F88ACB2-85B3-4A2C-9C94-AAB469818FAE}" destId="{00FA277D-11B4-4A0B-A4B6-FF56365CBDEA}" srcOrd="0" destOrd="0" presId="urn:microsoft.com/office/officeart/2005/8/layout/radial6"/>
    <dgm:cxn modelId="{22545862-85E2-4723-9CED-DD7C5DA4D76C}" type="presOf" srcId="{1FF9D096-21FE-4AA7-9A81-80F59F000B9E}" destId="{3B259CC4-9EA3-4687-AE92-16E5E010906B}" srcOrd="0" destOrd="0" presId="urn:microsoft.com/office/officeart/2005/8/layout/radial6"/>
    <dgm:cxn modelId="{A2438345-4B2F-4E0E-AFF4-9BCACC5A9D79}" type="presOf" srcId="{8A92FEBC-2B48-44FA-A19B-25FEBA64E1AB}" destId="{F7CEEC33-FB42-4540-AB82-E4235D73C184}" srcOrd="0" destOrd="0" presId="urn:microsoft.com/office/officeart/2005/8/layout/radial6"/>
    <dgm:cxn modelId="{C7678F4D-0206-45E3-8CB9-E2CCCE8A7A7D}" type="presOf" srcId="{54490D96-8613-43D0-BFEF-9CB56A62CAC7}" destId="{00035008-E1B5-4747-925B-54BAA01E400F}" srcOrd="0" destOrd="0" presId="urn:microsoft.com/office/officeart/2005/8/layout/radial6"/>
    <dgm:cxn modelId="{E45F1278-E93B-4040-ABF4-4394BF7A6793}" type="presOf" srcId="{F4A23776-B75C-491F-A446-AA86232C73D0}" destId="{31CC503C-8F66-49CD-BC91-208B430BCF12}" srcOrd="0" destOrd="0" presId="urn:microsoft.com/office/officeart/2005/8/layout/radial6"/>
    <dgm:cxn modelId="{32DFB378-1F4C-4DBE-82DC-A98AAD7B746B}" srcId="{23A8B7E3-268B-46CF-B46E-57C009A273C2}" destId="{BD52EFC9-3F9D-48A1-BF3A-28340DCAC548}" srcOrd="2" destOrd="0" parTransId="{B81B99F8-8929-4795-A4AF-B4B8F4DE99C3}" sibTransId="{8A92FEBC-2B48-44FA-A19B-25FEBA64E1AB}"/>
    <dgm:cxn modelId="{93FC0893-031B-4D88-BDC3-2D54944F2CBB}" type="presOf" srcId="{23A8B7E3-268B-46CF-B46E-57C009A273C2}" destId="{27C0BA2C-6CD8-4E5C-BCC7-18A429EDABDE}" srcOrd="0" destOrd="0" presId="urn:microsoft.com/office/officeart/2005/8/layout/radial6"/>
    <dgm:cxn modelId="{C77C3295-0705-4A34-8B90-BA572414F6D4}" type="presOf" srcId="{74C6D7C1-C854-453B-A53F-759B1333008F}" destId="{5D9C52D8-97E3-4A0B-A170-E644F816E72B}" srcOrd="0" destOrd="0" presId="urn:microsoft.com/office/officeart/2005/8/layout/radial6"/>
    <dgm:cxn modelId="{4E416BAE-FF28-4B85-861C-C235F30F1A1F}" srcId="{23A8B7E3-268B-46CF-B46E-57C009A273C2}" destId="{5C23D1FF-A46B-4599-85CA-D1D4E333B298}" srcOrd="1" destOrd="0" parTransId="{22D278A8-DEC7-4B5B-B988-4028364FE6F8}" sibTransId="{54490D96-8613-43D0-BFEF-9CB56A62CAC7}"/>
    <dgm:cxn modelId="{B748B7CD-A071-424A-A546-69CDFD01F16B}" type="presOf" srcId="{BD52EFC9-3F9D-48A1-BF3A-28340DCAC548}" destId="{77C934D9-B041-441F-ABA3-0FE94BCF5AAB}" srcOrd="0" destOrd="0" presId="urn:microsoft.com/office/officeart/2005/8/layout/radial6"/>
    <dgm:cxn modelId="{BC16DFD3-34E8-47F3-A8C8-D8B7D590ACED}" srcId="{23A8B7E3-268B-46CF-B46E-57C009A273C2}" destId="{F2A55F75-DE8C-4301-9AC6-FF3203A6D3D6}" srcOrd="3" destOrd="0" parTransId="{193B3E88-F5EB-4DC4-831B-ED9CA1AB47B8}" sibTransId="{4F88ACB2-85B3-4A2C-9C94-AAB469818FAE}"/>
    <dgm:cxn modelId="{315639E0-7F2E-4BED-ACF8-91399ECBBC1C}" type="presOf" srcId="{F2A55F75-DE8C-4301-9AC6-FF3203A6D3D6}" destId="{BBE796CA-A02F-4EEE-9CC9-147276A283EF}" srcOrd="0" destOrd="0" presId="urn:microsoft.com/office/officeart/2005/8/layout/radial6"/>
    <dgm:cxn modelId="{ABF6D2E3-E0B6-4B04-8517-7F0DB3E603A8}" type="presOf" srcId="{5C23D1FF-A46B-4599-85CA-D1D4E333B298}" destId="{BFCE7EF1-7276-4217-9F4B-73643822ACFE}" srcOrd="0" destOrd="0" presId="urn:microsoft.com/office/officeart/2005/8/layout/radial6"/>
    <dgm:cxn modelId="{FB430BEE-A5C1-4AAB-9B7C-2D43577D1BC0}" type="presParOf" srcId="{31CC503C-8F66-49CD-BC91-208B430BCF12}" destId="{27C0BA2C-6CD8-4E5C-BCC7-18A429EDABDE}" srcOrd="0" destOrd="0" presId="urn:microsoft.com/office/officeart/2005/8/layout/radial6"/>
    <dgm:cxn modelId="{05A91866-0FE8-41DD-AF63-71F4E77852E4}" type="presParOf" srcId="{31CC503C-8F66-49CD-BC91-208B430BCF12}" destId="{5D9C52D8-97E3-4A0B-A170-E644F816E72B}" srcOrd="1" destOrd="0" presId="urn:microsoft.com/office/officeart/2005/8/layout/radial6"/>
    <dgm:cxn modelId="{688B4238-1C3F-4ED7-843E-8B199F0F7EFD}" type="presParOf" srcId="{31CC503C-8F66-49CD-BC91-208B430BCF12}" destId="{45B7A8D9-D886-49D8-A9E9-85C39C598B7C}" srcOrd="2" destOrd="0" presId="urn:microsoft.com/office/officeart/2005/8/layout/radial6"/>
    <dgm:cxn modelId="{FA9EA0B9-7EB5-4879-9838-066D70E5FB9C}" type="presParOf" srcId="{31CC503C-8F66-49CD-BC91-208B430BCF12}" destId="{3B259CC4-9EA3-4687-AE92-16E5E010906B}" srcOrd="3" destOrd="0" presId="urn:microsoft.com/office/officeart/2005/8/layout/radial6"/>
    <dgm:cxn modelId="{CDEFE0C6-E33A-4D13-8485-07D9A9D98F09}" type="presParOf" srcId="{31CC503C-8F66-49CD-BC91-208B430BCF12}" destId="{BFCE7EF1-7276-4217-9F4B-73643822ACFE}" srcOrd="4" destOrd="0" presId="urn:microsoft.com/office/officeart/2005/8/layout/radial6"/>
    <dgm:cxn modelId="{9CE9DC5E-A9A3-4BF6-91F8-50F9B47A0972}" type="presParOf" srcId="{31CC503C-8F66-49CD-BC91-208B430BCF12}" destId="{03C7C510-4F5F-4A3E-994E-B7F54B632D2C}" srcOrd="5" destOrd="0" presId="urn:microsoft.com/office/officeart/2005/8/layout/radial6"/>
    <dgm:cxn modelId="{B2D64057-50E1-46E6-8D74-2D1FD616EF92}" type="presParOf" srcId="{31CC503C-8F66-49CD-BC91-208B430BCF12}" destId="{00035008-E1B5-4747-925B-54BAA01E400F}" srcOrd="6" destOrd="0" presId="urn:microsoft.com/office/officeart/2005/8/layout/radial6"/>
    <dgm:cxn modelId="{76C54B1D-FBDE-4302-8542-81FD9191E6A8}" type="presParOf" srcId="{31CC503C-8F66-49CD-BC91-208B430BCF12}" destId="{77C934D9-B041-441F-ABA3-0FE94BCF5AAB}" srcOrd="7" destOrd="0" presId="urn:microsoft.com/office/officeart/2005/8/layout/radial6"/>
    <dgm:cxn modelId="{E24983E8-729E-4519-BCE4-239B1AD2992D}" type="presParOf" srcId="{31CC503C-8F66-49CD-BC91-208B430BCF12}" destId="{06707382-571C-4C99-92C9-AB6D8864F258}" srcOrd="8" destOrd="0" presId="urn:microsoft.com/office/officeart/2005/8/layout/radial6"/>
    <dgm:cxn modelId="{FD7BD3FC-C4AF-4FC5-9E3C-BBC0377728C8}" type="presParOf" srcId="{31CC503C-8F66-49CD-BC91-208B430BCF12}" destId="{F7CEEC33-FB42-4540-AB82-E4235D73C184}" srcOrd="9" destOrd="0" presId="urn:microsoft.com/office/officeart/2005/8/layout/radial6"/>
    <dgm:cxn modelId="{E94C6595-8D6A-488C-8967-07ECFDE8F5B3}" type="presParOf" srcId="{31CC503C-8F66-49CD-BC91-208B430BCF12}" destId="{BBE796CA-A02F-4EEE-9CC9-147276A283EF}" srcOrd="10" destOrd="0" presId="urn:microsoft.com/office/officeart/2005/8/layout/radial6"/>
    <dgm:cxn modelId="{5AB59314-2F45-44A1-84F7-2EB79A98A7DB}" type="presParOf" srcId="{31CC503C-8F66-49CD-BC91-208B430BCF12}" destId="{3A72FAAD-9304-4382-9277-7A573E6B73A8}" srcOrd="11" destOrd="0" presId="urn:microsoft.com/office/officeart/2005/8/layout/radial6"/>
    <dgm:cxn modelId="{656684A7-CC25-4A6F-961E-4D9512D6A47C}" type="presParOf" srcId="{31CC503C-8F66-49CD-BC91-208B430BCF12}" destId="{00FA277D-11B4-4A0B-A4B6-FF56365CBDEA}" srcOrd="12"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624C19-E585-4D32-AB19-C6CAA311CF2D}">
      <dsp:nvSpPr>
        <dsp:cNvPr id="0" name=""/>
        <dsp:cNvSpPr/>
      </dsp:nvSpPr>
      <dsp:spPr>
        <a:xfrm>
          <a:off x="255392" y="230293"/>
          <a:ext cx="2110474" cy="2110474"/>
        </a:xfrm>
        <a:prstGeom prst="pie">
          <a:avLst>
            <a:gd name="adj1" fmla="val 16200000"/>
            <a:gd name="adj2" fmla="val 18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ja-JP" altLang="en-US" sz="1100" kern="1200" dirty="0">
              <a:latin typeface="HGPｺﾞｼｯｸE" panose="020B0900000000000000" pitchFamily="50" charset="-128"/>
              <a:ea typeface="HGPｺﾞｼｯｸE" panose="020B0900000000000000" pitchFamily="50" charset="-128"/>
            </a:rPr>
            <a:t>温泉好き</a:t>
          </a:r>
        </a:p>
      </dsp:txBody>
      <dsp:txXfrm>
        <a:off x="1402837" y="619726"/>
        <a:ext cx="716053" cy="703491"/>
      </dsp:txXfrm>
    </dsp:sp>
    <dsp:sp modelId="{89F4E0ED-02BB-47E6-AFA9-2F1707119F5D}">
      <dsp:nvSpPr>
        <dsp:cNvPr id="0" name=""/>
        <dsp:cNvSpPr/>
      </dsp:nvSpPr>
      <dsp:spPr>
        <a:xfrm>
          <a:off x="146602" y="293105"/>
          <a:ext cx="2110474" cy="2110474"/>
        </a:xfrm>
        <a:prstGeom prst="pie">
          <a:avLst>
            <a:gd name="adj1" fmla="val 1800000"/>
            <a:gd name="adj2" fmla="val 90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ja-JP" altLang="en-US" sz="1100" kern="1200" dirty="0">
              <a:latin typeface="HGPｺﾞｼｯｸE" panose="020B0900000000000000" pitchFamily="50" charset="-128"/>
              <a:ea typeface="HGPｺﾞｼｯｸE" panose="020B0900000000000000" pitchFamily="50" charset="-128"/>
            </a:rPr>
            <a:t>街好き</a:t>
          </a:r>
        </a:p>
      </dsp:txBody>
      <dsp:txXfrm>
        <a:off x="724470" y="1624714"/>
        <a:ext cx="954738" cy="653242"/>
      </dsp:txXfrm>
    </dsp:sp>
    <dsp:sp modelId="{91490E0C-A698-4D42-BB78-A024DA71C8A5}">
      <dsp:nvSpPr>
        <dsp:cNvPr id="0" name=""/>
        <dsp:cNvSpPr/>
      </dsp:nvSpPr>
      <dsp:spPr>
        <a:xfrm>
          <a:off x="146602" y="293105"/>
          <a:ext cx="2110474" cy="2110474"/>
        </a:xfrm>
        <a:prstGeom prst="pie">
          <a:avLst>
            <a:gd name="adj1" fmla="val 90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ja-JP" altLang="en-US" sz="1100" kern="1200" dirty="0">
              <a:latin typeface="HGPｺﾞｼｯｸE" panose="020B0900000000000000" pitchFamily="50" charset="-128"/>
              <a:ea typeface="HGPｺﾞｼｯｸE" panose="020B0900000000000000" pitchFamily="50" charset="-128"/>
            </a:rPr>
            <a:t>自然好き</a:t>
          </a:r>
        </a:p>
      </dsp:txBody>
      <dsp:txXfrm>
        <a:off x="372724" y="707663"/>
        <a:ext cx="716053" cy="70349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624C19-E585-4D32-AB19-C6CAA311CF2D}">
      <dsp:nvSpPr>
        <dsp:cNvPr id="0" name=""/>
        <dsp:cNvSpPr/>
      </dsp:nvSpPr>
      <dsp:spPr>
        <a:xfrm>
          <a:off x="255392" y="230293"/>
          <a:ext cx="2110474" cy="2110474"/>
        </a:xfrm>
        <a:prstGeom prst="pie">
          <a:avLst>
            <a:gd name="adj1" fmla="val 16200000"/>
            <a:gd name="adj2" fmla="val 1800000"/>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ja-JP" altLang="en-US" sz="1100" kern="1200" dirty="0">
              <a:latin typeface="HGPｺﾞｼｯｸE" panose="020B0900000000000000" pitchFamily="50" charset="-128"/>
              <a:ea typeface="HGPｺﾞｼｯｸE" panose="020B0900000000000000" pitchFamily="50" charset="-128"/>
            </a:rPr>
            <a:t>温泉好き</a:t>
          </a:r>
        </a:p>
      </dsp:txBody>
      <dsp:txXfrm>
        <a:off x="1402837" y="619726"/>
        <a:ext cx="716053" cy="703491"/>
      </dsp:txXfrm>
    </dsp:sp>
    <dsp:sp modelId="{89F4E0ED-02BB-47E6-AFA9-2F1707119F5D}">
      <dsp:nvSpPr>
        <dsp:cNvPr id="0" name=""/>
        <dsp:cNvSpPr/>
      </dsp:nvSpPr>
      <dsp:spPr>
        <a:xfrm>
          <a:off x="146602" y="293105"/>
          <a:ext cx="2110474" cy="2110474"/>
        </a:xfrm>
        <a:prstGeom prst="pie">
          <a:avLst>
            <a:gd name="adj1" fmla="val 1800000"/>
            <a:gd name="adj2" fmla="val 9000000"/>
          </a:avLst>
        </a:prstGeom>
        <a:solidFill>
          <a:schemeClr val="accent1">
            <a:shade val="50000"/>
            <a:hueOff val="240958"/>
            <a:satOff val="-5040"/>
            <a:lumOff val="2804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ja-JP" altLang="en-US" sz="1100" kern="1200" dirty="0">
              <a:latin typeface="HGPｺﾞｼｯｸE" panose="020B0900000000000000" pitchFamily="50" charset="-128"/>
              <a:ea typeface="HGPｺﾞｼｯｸE" panose="020B0900000000000000" pitchFamily="50" charset="-128"/>
            </a:rPr>
            <a:t>街好き</a:t>
          </a:r>
        </a:p>
      </dsp:txBody>
      <dsp:txXfrm>
        <a:off x="724470" y="1624714"/>
        <a:ext cx="954738" cy="653242"/>
      </dsp:txXfrm>
    </dsp:sp>
    <dsp:sp modelId="{91490E0C-A698-4D42-BB78-A024DA71C8A5}">
      <dsp:nvSpPr>
        <dsp:cNvPr id="0" name=""/>
        <dsp:cNvSpPr/>
      </dsp:nvSpPr>
      <dsp:spPr>
        <a:xfrm>
          <a:off x="146602" y="293105"/>
          <a:ext cx="2110474" cy="2110474"/>
        </a:xfrm>
        <a:prstGeom prst="pie">
          <a:avLst>
            <a:gd name="adj1" fmla="val 9000000"/>
            <a:gd name="adj2" fmla="val 16200000"/>
          </a:avLst>
        </a:prstGeom>
        <a:solidFill>
          <a:schemeClr val="accent1">
            <a:shade val="50000"/>
            <a:hueOff val="240958"/>
            <a:satOff val="-5040"/>
            <a:lumOff val="2804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ja-JP" altLang="en-US" sz="1100" kern="1200" dirty="0">
              <a:latin typeface="HGPｺﾞｼｯｸE" panose="020B0900000000000000" pitchFamily="50" charset="-128"/>
              <a:ea typeface="HGPｺﾞｼｯｸE" panose="020B0900000000000000" pitchFamily="50" charset="-128"/>
            </a:rPr>
            <a:t>自然好き</a:t>
          </a:r>
        </a:p>
      </dsp:txBody>
      <dsp:txXfrm>
        <a:off x="372724" y="707663"/>
        <a:ext cx="716053" cy="70349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624C19-E585-4D32-AB19-C6CAA311CF2D}">
      <dsp:nvSpPr>
        <dsp:cNvPr id="0" name=""/>
        <dsp:cNvSpPr/>
      </dsp:nvSpPr>
      <dsp:spPr>
        <a:xfrm>
          <a:off x="255392" y="230293"/>
          <a:ext cx="2110474" cy="2110474"/>
        </a:xfrm>
        <a:prstGeom prst="pie">
          <a:avLst>
            <a:gd name="adj1" fmla="val 16200000"/>
            <a:gd name="adj2" fmla="val 1800000"/>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ja-JP" altLang="en-US" sz="1100" kern="1200" dirty="0">
              <a:latin typeface="HGPｺﾞｼｯｸE" panose="020B0900000000000000" pitchFamily="50" charset="-128"/>
              <a:ea typeface="HGPｺﾞｼｯｸE" panose="020B0900000000000000" pitchFamily="50" charset="-128"/>
            </a:rPr>
            <a:t>温泉好き</a:t>
          </a:r>
        </a:p>
      </dsp:txBody>
      <dsp:txXfrm>
        <a:off x="1402837" y="619726"/>
        <a:ext cx="716053" cy="703491"/>
      </dsp:txXfrm>
    </dsp:sp>
    <dsp:sp modelId="{89F4E0ED-02BB-47E6-AFA9-2F1707119F5D}">
      <dsp:nvSpPr>
        <dsp:cNvPr id="0" name=""/>
        <dsp:cNvSpPr/>
      </dsp:nvSpPr>
      <dsp:spPr>
        <a:xfrm>
          <a:off x="146602" y="293105"/>
          <a:ext cx="2110474" cy="2110474"/>
        </a:xfrm>
        <a:prstGeom prst="pie">
          <a:avLst>
            <a:gd name="adj1" fmla="val 1800000"/>
            <a:gd name="adj2" fmla="val 9000000"/>
          </a:avLst>
        </a:prstGeom>
        <a:solidFill>
          <a:schemeClr val="accent1">
            <a:shade val="50000"/>
            <a:hueOff val="240958"/>
            <a:satOff val="-5040"/>
            <a:lumOff val="2804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ja-JP" altLang="en-US" sz="1100" kern="1200" dirty="0">
              <a:latin typeface="HGPｺﾞｼｯｸE" panose="020B0900000000000000" pitchFamily="50" charset="-128"/>
              <a:ea typeface="HGPｺﾞｼｯｸE" panose="020B0900000000000000" pitchFamily="50" charset="-128"/>
            </a:rPr>
            <a:t>街好き</a:t>
          </a:r>
        </a:p>
      </dsp:txBody>
      <dsp:txXfrm>
        <a:off x="724470" y="1624714"/>
        <a:ext cx="954738" cy="653242"/>
      </dsp:txXfrm>
    </dsp:sp>
    <dsp:sp modelId="{91490E0C-A698-4D42-BB78-A024DA71C8A5}">
      <dsp:nvSpPr>
        <dsp:cNvPr id="0" name=""/>
        <dsp:cNvSpPr/>
      </dsp:nvSpPr>
      <dsp:spPr>
        <a:xfrm>
          <a:off x="146602" y="293105"/>
          <a:ext cx="2110474" cy="2110474"/>
        </a:xfrm>
        <a:prstGeom prst="pie">
          <a:avLst>
            <a:gd name="adj1" fmla="val 9000000"/>
            <a:gd name="adj2" fmla="val 16200000"/>
          </a:avLst>
        </a:prstGeom>
        <a:solidFill>
          <a:schemeClr val="accent1">
            <a:shade val="50000"/>
            <a:hueOff val="240958"/>
            <a:satOff val="-5040"/>
            <a:lumOff val="2804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ja-JP" altLang="en-US" sz="1100" kern="1200" dirty="0">
              <a:latin typeface="HGPｺﾞｼｯｸE" panose="020B0900000000000000" pitchFamily="50" charset="-128"/>
              <a:ea typeface="HGPｺﾞｼｯｸE" panose="020B0900000000000000" pitchFamily="50" charset="-128"/>
            </a:rPr>
            <a:t>自然好き</a:t>
          </a:r>
        </a:p>
      </dsp:txBody>
      <dsp:txXfrm>
        <a:off x="372724" y="707663"/>
        <a:ext cx="716053" cy="70349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FA277D-11B4-4A0B-A4B6-FF56365CBDEA}">
      <dsp:nvSpPr>
        <dsp:cNvPr id="0" name=""/>
        <dsp:cNvSpPr/>
      </dsp:nvSpPr>
      <dsp:spPr>
        <a:xfrm>
          <a:off x="2498312" y="300633"/>
          <a:ext cx="2437490" cy="2437490"/>
        </a:xfrm>
        <a:prstGeom prst="blockArc">
          <a:avLst>
            <a:gd name="adj1" fmla="val 10624535"/>
            <a:gd name="adj2" fmla="val 17339454"/>
            <a:gd name="adj3" fmla="val 4641"/>
          </a:avLst>
        </a:prstGeom>
        <a:gradFill rotWithShape="0">
          <a:gsLst>
            <a:gs pos="0">
              <a:schemeClr val="accent2">
                <a:tint val="60000"/>
                <a:hueOff val="0"/>
                <a:satOff val="0"/>
                <a:lumOff val="0"/>
                <a:alphaOff val="0"/>
                <a:shade val="51000"/>
                <a:satMod val="130000"/>
              </a:schemeClr>
            </a:gs>
            <a:gs pos="80000">
              <a:schemeClr val="accent2">
                <a:tint val="60000"/>
                <a:hueOff val="0"/>
                <a:satOff val="0"/>
                <a:lumOff val="0"/>
                <a:alphaOff val="0"/>
                <a:shade val="93000"/>
                <a:satMod val="130000"/>
              </a:schemeClr>
            </a:gs>
            <a:gs pos="100000">
              <a:schemeClr val="accent2">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F7CEEC33-FB42-4540-AB82-E4235D73C184}">
      <dsp:nvSpPr>
        <dsp:cNvPr id="0" name=""/>
        <dsp:cNvSpPr/>
      </dsp:nvSpPr>
      <dsp:spPr>
        <a:xfrm>
          <a:off x="2497860" y="430382"/>
          <a:ext cx="2437490" cy="2437490"/>
        </a:xfrm>
        <a:prstGeom prst="blockArc">
          <a:avLst>
            <a:gd name="adj1" fmla="val 4259167"/>
            <a:gd name="adj2" fmla="val 10999403"/>
            <a:gd name="adj3" fmla="val 4641"/>
          </a:avLst>
        </a:prstGeom>
        <a:gradFill rotWithShape="0">
          <a:gsLst>
            <a:gs pos="0">
              <a:schemeClr val="accent2">
                <a:tint val="60000"/>
                <a:hueOff val="0"/>
                <a:satOff val="0"/>
                <a:lumOff val="0"/>
                <a:alphaOff val="0"/>
                <a:shade val="51000"/>
                <a:satMod val="130000"/>
              </a:schemeClr>
            </a:gs>
            <a:gs pos="80000">
              <a:schemeClr val="accent2">
                <a:tint val="60000"/>
                <a:hueOff val="0"/>
                <a:satOff val="0"/>
                <a:lumOff val="0"/>
                <a:alphaOff val="0"/>
                <a:shade val="93000"/>
                <a:satMod val="130000"/>
              </a:schemeClr>
            </a:gs>
            <a:gs pos="100000">
              <a:schemeClr val="accent2">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00035008-E1B5-4747-925B-54BAA01E400F}">
      <dsp:nvSpPr>
        <dsp:cNvPr id="0" name=""/>
        <dsp:cNvSpPr/>
      </dsp:nvSpPr>
      <dsp:spPr>
        <a:xfrm>
          <a:off x="3291846" y="436851"/>
          <a:ext cx="2437490" cy="2437490"/>
        </a:xfrm>
        <a:prstGeom prst="blockArc">
          <a:avLst>
            <a:gd name="adj1" fmla="val 21381870"/>
            <a:gd name="adj2" fmla="val 6596847"/>
            <a:gd name="adj3" fmla="val 4641"/>
          </a:avLst>
        </a:prstGeom>
        <a:gradFill rotWithShape="0">
          <a:gsLst>
            <a:gs pos="0">
              <a:schemeClr val="accent2">
                <a:tint val="60000"/>
                <a:hueOff val="0"/>
                <a:satOff val="0"/>
                <a:lumOff val="0"/>
                <a:alphaOff val="0"/>
                <a:shade val="51000"/>
                <a:satMod val="130000"/>
              </a:schemeClr>
            </a:gs>
            <a:gs pos="80000">
              <a:schemeClr val="accent2">
                <a:tint val="60000"/>
                <a:hueOff val="0"/>
                <a:satOff val="0"/>
                <a:lumOff val="0"/>
                <a:alphaOff val="0"/>
                <a:shade val="93000"/>
                <a:satMod val="130000"/>
              </a:schemeClr>
            </a:gs>
            <a:gs pos="100000">
              <a:schemeClr val="accent2">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3B259CC4-9EA3-4687-AE92-16E5E010906B}">
      <dsp:nvSpPr>
        <dsp:cNvPr id="0" name=""/>
        <dsp:cNvSpPr/>
      </dsp:nvSpPr>
      <dsp:spPr>
        <a:xfrm>
          <a:off x="3291347" y="294190"/>
          <a:ext cx="2437490" cy="2437490"/>
        </a:xfrm>
        <a:prstGeom prst="blockArc">
          <a:avLst>
            <a:gd name="adj1" fmla="val 15004686"/>
            <a:gd name="adj2" fmla="val 194086"/>
            <a:gd name="adj3" fmla="val 4641"/>
          </a:avLst>
        </a:prstGeom>
        <a:gradFill rotWithShape="0">
          <a:gsLst>
            <a:gs pos="0">
              <a:schemeClr val="accent2">
                <a:tint val="60000"/>
                <a:hueOff val="0"/>
                <a:satOff val="0"/>
                <a:lumOff val="0"/>
                <a:alphaOff val="0"/>
                <a:shade val="51000"/>
                <a:satMod val="130000"/>
              </a:schemeClr>
            </a:gs>
            <a:gs pos="80000">
              <a:schemeClr val="accent2">
                <a:tint val="60000"/>
                <a:hueOff val="0"/>
                <a:satOff val="0"/>
                <a:lumOff val="0"/>
                <a:alphaOff val="0"/>
                <a:shade val="93000"/>
                <a:satMod val="130000"/>
              </a:schemeClr>
            </a:gs>
            <a:gs pos="100000">
              <a:schemeClr val="accent2">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27C0BA2C-6CD8-4E5C-BCC7-18A429EDABDE}">
      <dsp:nvSpPr>
        <dsp:cNvPr id="0" name=""/>
        <dsp:cNvSpPr/>
      </dsp:nvSpPr>
      <dsp:spPr>
        <a:xfrm>
          <a:off x="3505382" y="1023019"/>
          <a:ext cx="1198146" cy="1122312"/>
        </a:xfrm>
        <a:prstGeom prst="ellipse">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kumimoji="1" lang="ja-JP" altLang="en-US" sz="1200" kern="1200" dirty="0">
              <a:solidFill>
                <a:srgbClr val="FF0000"/>
              </a:solidFill>
              <a:latin typeface="HGP創英角ｺﾞｼｯｸUB" panose="020B0900000000000000" pitchFamily="50" charset="-128"/>
              <a:ea typeface="HGP創英角ｺﾞｼｯｸUB" panose="020B0900000000000000" pitchFamily="50" charset="-128"/>
            </a:rPr>
            <a:t>マーケティングミックス</a:t>
          </a:r>
          <a:endParaRPr kumimoji="1" lang="en-US" altLang="ja-JP" sz="1200" kern="1200" dirty="0">
            <a:solidFill>
              <a:srgbClr val="FF0000"/>
            </a:solidFill>
            <a:latin typeface="HGP創英角ｺﾞｼｯｸUB" panose="020B0900000000000000" pitchFamily="50" charset="-128"/>
            <a:ea typeface="HGP創英角ｺﾞｼｯｸUB" panose="020B0900000000000000" pitchFamily="50" charset="-128"/>
          </a:endParaRPr>
        </a:p>
        <a:p>
          <a:pPr marL="0" lvl="0" indent="0" algn="ctr" defTabSz="533400">
            <a:lnSpc>
              <a:spcPct val="90000"/>
            </a:lnSpc>
            <a:spcBef>
              <a:spcPct val="0"/>
            </a:spcBef>
            <a:spcAft>
              <a:spcPct val="35000"/>
            </a:spcAft>
            <a:buNone/>
          </a:pPr>
          <a:r>
            <a:rPr kumimoji="1" lang="en-US" altLang="ja-JP" sz="1400" kern="1200" dirty="0">
              <a:solidFill>
                <a:srgbClr val="FF0000"/>
              </a:solidFill>
              <a:latin typeface="HGP創英角ｺﾞｼｯｸUB" panose="020B0900000000000000" pitchFamily="50" charset="-128"/>
              <a:ea typeface="HGP創英角ｺﾞｼｯｸUB" panose="020B0900000000000000" pitchFamily="50" charset="-128"/>
            </a:rPr>
            <a:t>(</a:t>
          </a:r>
          <a:r>
            <a:rPr kumimoji="1" lang="ja-JP" altLang="en-US" sz="1400" kern="1200" dirty="0">
              <a:solidFill>
                <a:srgbClr val="FF0000"/>
              </a:solidFill>
              <a:latin typeface="HGP創英角ｺﾞｼｯｸUB" panose="020B0900000000000000" pitchFamily="50" charset="-128"/>
              <a:ea typeface="HGP創英角ｺﾞｼｯｸUB" panose="020B0900000000000000" pitchFamily="50" charset="-128"/>
            </a:rPr>
            <a:t>４</a:t>
          </a:r>
          <a:r>
            <a:rPr kumimoji="1" lang="en-US" altLang="ja-JP" sz="1400" kern="1200" dirty="0">
              <a:solidFill>
                <a:srgbClr val="FF0000"/>
              </a:solidFill>
              <a:latin typeface="HGP創英角ｺﾞｼｯｸUB" panose="020B0900000000000000" pitchFamily="50" charset="-128"/>
              <a:ea typeface="HGP創英角ｺﾞｼｯｸUB" panose="020B0900000000000000" pitchFamily="50" charset="-128"/>
            </a:rPr>
            <a:t>P)</a:t>
          </a:r>
          <a:endParaRPr kumimoji="1" lang="ja-JP" altLang="en-US" sz="1400" kern="1200" dirty="0">
            <a:solidFill>
              <a:srgbClr val="FF0000"/>
            </a:solidFill>
            <a:latin typeface="HGP創英角ｺﾞｼｯｸUB" panose="020B0900000000000000" pitchFamily="50" charset="-128"/>
            <a:ea typeface="HGP創英角ｺﾞｼｯｸUB" panose="020B0900000000000000" pitchFamily="50" charset="-128"/>
          </a:endParaRPr>
        </a:p>
      </dsp:txBody>
      <dsp:txXfrm>
        <a:off x="3680846" y="1187378"/>
        <a:ext cx="847218" cy="793594"/>
      </dsp:txXfrm>
    </dsp:sp>
    <dsp:sp modelId="{5D9C52D8-97E3-4A0B-A170-E644F816E72B}">
      <dsp:nvSpPr>
        <dsp:cNvPr id="0" name=""/>
        <dsp:cNvSpPr/>
      </dsp:nvSpPr>
      <dsp:spPr>
        <a:xfrm>
          <a:off x="3418874" y="903"/>
          <a:ext cx="1371163" cy="785618"/>
        </a:xfrm>
        <a:prstGeom prst="ellipse">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kumimoji="1" lang="en-US" altLang="ja-JP" sz="1200" kern="1200" dirty="0">
              <a:latin typeface="HGP創英角ｺﾞｼｯｸUB" panose="020B0900000000000000" pitchFamily="50" charset="-128"/>
              <a:ea typeface="HGP創英角ｺﾞｼｯｸUB" panose="020B0900000000000000" pitchFamily="50" charset="-128"/>
            </a:rPr>
            <a:t>Product</a:t>
          </a:r>
        </a:p>
        <a:p>
          <a:pPr marL="0" lvl="0" indent="0" algn="ctr" defTabSz="533400">
            <a:lnSpc>
              <a:spcPct val="90000"/>
            </a:lnSpc>
            <a:spcBef>
              <a:spcPct val="0"/>
            </a:spcBef>
            <a:spcAft>
              <a:spcPct val="35000"/>
            </a:spcAft>
            <a:buNone/>
          </a:pPr>
          <a:r>
            <a:rPr kumimoji="1" lang="en-US" altLang="ja-JP" sz="1200" kern="1200" dirty="0">
              <a:latin typeface="HGP創英角ｺﾞｼｯｸUB" panose="020B0900000000000000" pitchFamily="50" charset="-128"/>
              <a:ea typeface="HGP創英角ｺﾞｼｯｸUB" panose="020B0900000000000000" pitchFamily="50" charset="-128"/>
            </a:rPr>
            <a:t>(</a:t>
          </a:r>
          <a:r>
            <a:rPr kumimoji="1" lang="ja-JP" altLang="en-US" sz="1200" kern="1200" dirty="0">
              <a:latin typeface="HGP創英角ｺﾞｼｯｸUB" panose="020B0900000000000000" pitchFamily="50" charset="-128"/>
              <a:ea typeface="HGP創英角ｺﾞｼｯｸUB" panose="020B0900000000000000" pitchFamily="50" charset="-128"/>
            </a:rPr>
            <a:t>製品・販売</a:t>
          </a:r>
          <a:r>
            <a:rPr kumimoji="1" lang="en-US" altLang="ja-JP" sz="1200" kern="1200" dirty="0">
              <a:latin typeface="HGP創英角ｺﾞｼｯｸUB" panose="020B0900000000000000" pitchFamily="50" charset="-128"/>
              <a:ea typeface="HGP創英角ｺﾞｼｯｸUB" panose="020B0900000000000000" pitchFamily="50" charset="-128"/>
            </a:rPr>
            <a:t>)</a:t>
          </a:r>
          <a:endParaRPr kumimoji="1" lang="ja-JP" altLang="en-US" sz="1200" kern="1200" dirty="0">
            <a:latin typeface="HGP創英角ｺﾞｼｯｸUB" panose="020B0900000000000000" pitchFamily="50" charset="-128"/>
            <a:ea typeface="HGP創英角ｺﾞｼｯｸUB" panose="020B0900000000000000" pitchFamily="50" charset="-128"/>
          </a:endParaRPr>
        </a:p>
      </dsp:txBody>
      <dsp:txXfrm>
        <a:off x="3619676" y="115954"/>
        <a:ext cx="969559" cy="555516"/>
      </dsp:txXfrm>
    </dsp:sp>
    <dsp:sp modelId="{BFCE7EF1-7276-4217-9F4B-73643822ACFE}">
      <dsp:nvSpPr>
        <dsp:cNvPr id="0" name=""/>
        <dsp:cNvSpPr/>
      </dsp:nvSpPr>
      <dsp:spPr>
        <a:xfrm>
          <a:off x="5013077" y="1187301"/>
          <a:ext cx="1371163" cy="785618"/>
        </a:xfrm>
        <a:prstGeom prst="ellipse">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kumimoji="1" lang="en-US" altLang="ja-JP" sz="1200" kern="1200" dirty="0">
              <a:latin typeface="HGP創英角ｺﾞｼｯｸUB" panose="020B0900000000000000" pitchFamily="50" charset="-128"/>
              <a:ea typeface="HGP創英角ｺﾞｼｯｸUB" panose="020B0900000000000000" pitchFamily="50" charset="-128"/>
            </a:rPr>
            <a:t>Promotion</a:t>
          </a:r>
        </a:p>
        <a:p>
          <a:pPr marL="0" lvl="0" indent="0" algn="ctr" defTabSz="533400">
            <a:lnSpc>
              <a:spcPct val="90000"/>
            </a:lnSpc>
            <a:spcBef>
              <a:spcPct val="0"/>
            </a:spcBef>
            <a:spcAft>
              <a:spcPct val="35000"/>
            </a:spcAft>
            <a:buNone/>
          </a:pPr>
          <a:r>
            <a:rPr kumimoji="1" lang="en-US" altLang="ja-JP" sz="1200" kern="1200" dirty="0">
              <a:latin typeface="HGP創英角ｺﾞｼｯｸUB" panose="020B0900000000000000" pitchFamily="50" charset="-128"/>
              <a:ea typeface="HGP創英角ｺﾞｼｯｸUB" panose="020B0900000000000000" pitchFamily="50" charset="-128"/>
            </a:rPr>
            <a:t>(</a:t>
          </a:r>
          <a:r>
            <a:rPr kumimoji="1" lang="ja-JP" altLang="en-US" sz="1200" kern="1200" dirty="0">
              <a:latin typeface="HGP創英角ｺﾞｼｯｸUB" panose="020B0900000000000000" pitchFamily="50" charset="-128"/>
              <a:ea typeface="HGP創英角ｺﾞｼｯｸUB" panose="020B0900000000000000" pitchFamily="50" charset="-128"/>
            </a:rPr>
            <a:t>宣伝広告・　　販売促進</a:t>
          </a:r>
          <a:r>
            <a:rPr kumimoji="1" lang="en-US" altLang="ja-JP" sz="1200" kern="1200" dirty="0">
              <a:latin typeface="HGP創英角ｺﾞｼｯｸUB" panose="020B0900000000000000" pitchFamily="50" charset="-128"/>
              <a:ea typeface="HGP創英角ｺﾞｼｯｸUB" panose="020B0900000000000000" pitchFamily="50" charset="-128"/>
            </a:rPr>
            <a:t>)</a:t>
          </a:r>
          <a:endParaRPr kumimoji="1" lang="ja-JP" altLang="en-US" sz="1200" kern="1200" dirty="0">
            <a:latin typeface="HGP創英角ｺﾞｼｯｸUB" panose="020B0900000000000000" pitchFamily="50" charset="-128"/>
            <a:ea typeface="HGP創英角ｺﾞｼｯｸUB" panose="020B0900000000000000" pitchFamily="50" charset="-128"/>
          </a:endParaRPr>
        </a:p>
      </dsp:txBody>
      <dsp:txXfrm>
        <a:off x="5213879" y="1302352"/>
        <a:ext cx="969559" cy="555516"/>
      </dsp:txXfrm>
    </dsp:sp>
    <dsp:sp modelId="{77C934D9-B041-441F-ABA3-0FE94BCF5AAB}">
      <dsp:nvSpPr>
        <dsp:cNvPr id="0" name=""/>
        <dsp:cNvSpPr/>
      </dsp:nvSpPr>
      <dsp:spPr>
        <a:xfrm>
          <a:off x="3418874" y="2381829"/>
          <a:ext cx="1371163" cy="785618"/>
        </a:xfrm>
        <a:prstGeom prst="ellipse">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kumimoji="1" lang="en-US" altLang="ja-JP" sz="1200" kern="1200">
              <a:latin typeface="HGP創英角ｺﾞｼｯｸUB" panose="020B0900000000000000" pitchFamily="50" charset="-128"/>
              <a:ea typeface="HGP創英角ｺﾞｼｯｸUB" panose="020B0900000000000000" pitchFamily="50" charset="-128"/>
            </a:rPr>
            <a:t>Place</a:t>
          </a:r>
        </a:p>
        <a:p>
          <a:pPr marL="0" lvl="0" indent="0" algn="ctr" defTabSz="533400">
            <a:lnSpc>
              <a:spcPct val="90000"/>
            </a:lnSpc>
            <a:spcBef>
              <a:spcPct val="0"/>
            </a:spcBef>
            <a:spcAft>
              <a:spcPct val="35000"/>
            </a:spcAft>
            <a:buNone/>
          </a:pPr>
          <a:r>
            <a:rPr kumimoji="1" lang="en-US" altLang="ja-JP" sz="1200" kern="1200">
              <a:latin typeface="HGP創英角ｺﾞｼｯｸUB" panose="020B0900000000000000" pitchFamily="50" charset="-128"/>
              <a:ea typeface="HGP創英角ｺﾞｼｯｸUB" panose="020B0900000000000000" pitchFamily="50" charset="-128"/>
            </a:rPr>
            <a:t>(</a:t>
          </a:r>
          <a:r>
            <a:rPr kumimoji="1" lang="ja-JP" altLang="en-US" sz="1200" kern="1200">
              <a:latin typeface="HGP創英角ｺﾞｼｯｸUB" panose="020B0900000000000000" pitchFamily="50" charset="-128"/>
              <a:ea typeface="HGP創英角ｺﾞｼｯｸUB" panose="020B0900000000000000" pitchFamily="50" charset="-128"/>
            </a:rPr>
            <a:t>流通</a:t>
          </a:r>
          <a:r>
            <a:rPr kumimoji="1" lang="en-US" altLang="ja-JP" sz="1200" kern="1200">
              <a:latin typeface="HGP創英角ｺﾞｼｯｸUB" panose="020B0900000000000000" pitchFamily="50" charset="-128"/>
              <a:ea typeface="HGP創英角ｺﾞｼｯｸUB" panose="020B0900000000000000" pitchFamily="50" charset="-128"/>
            </a:rPr>
            <a:t>)</a:t>
          </a:r>
          <a:endParaRPr kumimoji="1" lang="ja-JP" altLang="en-US" sz="1200" kern="1200" dirty="0">
            <a:latin typeface="HGP創英角ｺﾞｼｯｸUB" panose="020B0900000000000000" pitchFamily="50" charset="-128"/>
            <a:ea typeface="HGP創英角ｺﾞｼｯｸUB" panose="020B0900000000000000" pitchFamily="50" charset="-128"/>
          </a:endParaRPr>
        </a:p>
      </dsp:txBody>
      <dsp:txXfrm>
        <a:off x="3619676" y="2496880"/>
        <a:ext cx="969559" cy="555516"/>
      </dsp:txXfrm>
    </dsp:sp>
    <dsp:sp modelId="{BBE796CA-A02F-4EEE-9CC9-147276A283EF}">
      <dsp:nvSpPr>
        <dsp:cNvPr id="0" name=""/>
        <dsp:cNvSpPr/>
      </dsp:nvSpPr>
      <dsp:spPr>
        <a:xfrm>
          <a:off x="1842563" y="1187305"/>
          <a:ext cx="1371163" cy="785618"/>
        </a:xfrm>
        <a:prstGeom prst="ellipse">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kumimoji="1" lang="en-US" altLang="ja-JP" sz="1200" kern="1200">
              <a:latin typeface="HGP創英角ｺﾞｼｯｸUB" panose="020B0900000000000000" pitchFamily="50" charset="-128"/>
              <a:ea typeface="HGP創英角ｺﾞｼｯｸUB" panose="020B0900000000000000" pitchFamily="50" charset="-128"/>
            </a:rPr>
            <a:t>Price</a:t>
          </a:r>
        </a:p>
        <a:p>
          <a:pPr marL="0" lvl="0" indent="0" algn="ctr" defTabSz="533400">
            <a:lnSpc>
              <a:spcPct val="90000"/>
            </a:lnSpc>
            <a:spcBef>
              <a:spcPct val="0"/>
            </a:spcBef>
            <a:spcAft>
              <a:spcPct val="35000"/>
            </a:spcAft>
            <a:buNone/>
          </a:pPr>
          <a:r>
            <a:rPr kumimoji="1" lang="en-US" altLang="ja-JP" sz="1200" kern="1200">
              <a:latin typeface="HGP創英角ｺﾞｼｯｸUB" panose="020B0900000000000000" pitchFamily="50" charset="-128"/>
              <a:ea typeface="HGP創英角ｺﾞｼｯｸUB" panose="020B0900000000000000" pitchFamily="50" charset="-128"/>
            </a:rPr>
            <a:t>(</a:t>
          </a:r>
          <a:r>
            <a:rPr kumimoji="1" lang="ja-JP" altLang="en-US" sz="1200" kern="1200">
              <a:latin typeface="HGP創英角ｺﾞｼｯｸUB" panose="020B0900000000000000" pitchFamily="50" charset="-128"/>
              <a:ea typeface="HGP創英角ｺﾞｼｯｸUB" panose="020B0900000000000000" pitchFamily="50" charset="-128"/>
            </a:rPr>
            <a:t>価格</a:t>
          </a:r>
          <a:r>
            <a:rPr kumimoji="1" lang="en-US" altLang="ja-JP" sz="1200" kern="1200">
              <a:latin typeface="HGP創英角ｺﾞｼｯｸUB" panose="020B0900000000000000" pitchFamily="50" charset="-128"/>
              <a:ea typeface="HGP創英角ｺﾞｼｯｸUB" panose="020B0900000000000000" pitchFamily="50" charset="-128"/>
            </a:rPr>
            <a:t>)</a:t>
          </a:r>
          <a:endParaRPr kumimoji="1" lang="ja-JP" altLang="en-US" sz="1200" kern="1200" dirty="0">
            <a:latin typeface="HGP創英角ｺﾞｼｯｸUB" panose="020B0900000000000000" pitchFamily="50" charset="-128"/>
            <a:ea typeface="HGP創英角ｺﾞｼｯｸUB" panose="020B0900000000000000" pitchFamily="50" charset="-128"/>
          </a:endParaRPr>
        </a:p>
      </dsp:txBody>
      <dsp:txXfrm>
        <a:off x="2043365" y="1302356"/>
        <a:ext cx="969559" cy="555516"/>
      </dsp:txXfrm>
    </dsp:sp>
  </dsp:spTree>
</dsp:drawing>
</file>

<file path=ppt/diagrams/layout1.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2.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3.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4.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2" y="0"/>
            <a:ext cx="2949574" cy="496888"/>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lvl1pPr algn="l" eaLnBrk="0" hangingPunct="0">
              <a:defRPr sz="1200"/>
            </a:lvl1pPr>
          </a:lstStyle>
          <a:p>
            <a:pPr>
              <a:defRPr/>
            </a:pPr>
            <a:endParaRPr lang="en-US" altLang="ja-JP"/>
          </a:p>
        </p:txBody>
      </p:sp>
      <p:sp>
        <p:nvSpPr>
          <p:cNvPr id="61443" name="Rectangle 3"/>
          <p:cNvSpPr>
            <a:spLocks noGrp="1" noChangeArrowheads="1"/>
          </p:cNvSpPr>
          <p:nvPr>
            <p:ph type="dt" sz="quarter" idx="1"/>
          </p:nvPr>
        </p:nvSpPr>
        <p:spPr bwMode="auto">
          <a:xfrm>
            <a:off x="3856040" y="0"/>
            <a:ext cx="2949574" cy="496888"/>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lvl1pPr algn="r" eaLnBrk="0" hangingPunct="0">
              <a:defRPr sz="1200"/>
            </a:lvl1pPr>
          </a:lstStyle>
          <a:p>
            <a:pPr>
              <a:defRPr/>
            </a:pPr>
            <a:fld id="{A9B5D7B2-11EC-47BA-8B07-DAD2788A1366}" type="datetimeFigureOut">
              <a:rPr lang="ja-JP" altLang="en-US"/>
              <a:pPr>
                <a:defRPr/>
              </a:pPr>
              <a:t>2021/1/19</a:t>
            </a:fld>
            <a:endParaRPr lang="en-US" altLang="ja-JP"/>
          </a:p>
        </p:txBody>
      </p:sp>
      <p:sp>
        <p:nvSpPr>
          <p:cNvPr id="61444" name="Rectangle 4"/>
          <p:cNvSpPr>
            <a:spLocks noGrp="1" noChangeArrowheads="1"/>
          </p:cNvSpPr>
          <p:nvPr>
            <p:ph type="ftr" sz="quarter" idx="2"/>
          </p:nvPr>
        </p:nvSpPr>
        <p:spPr bwMode="auto">
          <a:xfrm>
            <a:off x="2" y="9440866"/>
            <a:ext cx="2949574" cy="496887"/>
          </a:xfrm>
          <a:prstGeom prst="rect">
            <a:avLst/>
          </a:prstGeom>
          <a:noFill/>
          <a:ln w="9525">
            <a:noFill/>
            <a:miter lim="800000"/>
            <a:headEnd/>
            <a:tailEnd/>
          </a:ln>
          <a:effectLst/>
        </p:spPr>
        <p:txBody>
          <a:bodyPr vert="horz" wrap="square" lIns="91355" tIns="45676" rIns="91355" bIns="45676" numCol="1" anchor="b" anchorCtr="0" compatLnSpc="1">
            <a:prstTxWarp prst="textNoShape">
              <a:avLst/>
            </a:prstTxWarp>
          </a:bodyPr>
          <a:lstStyle>
            <a:lvl1pPr algn="l" eaLnBrk="0" hangingPunct="0">
              <a:defRPr sz="1200"/>
            </a:lvl1pPr>
          </a:lstStyle>
          <a:p>
            <a:pPr>
              <a:defRPr/>
            </a:pPr>
            <a:endParaRPr lang="en-US" altLang="ja-JP"/>
          </a:p>
        </p:txBody>
      </p:sp>
      <p:sp>
        <p:nvSpPr>
          <p:cNvPr id="61445" name="Rectangle 5"/>
          <p:cNvSpPr>
            <a:spLocks noGrp="1" noChangeArrowheads="1"/>
          </p:cNvSpPr>
          <p:nvPr>
            <p:ph type="sldNum" sz="quarter" idx="3"/>
          </p:nvPr>
        </p:nvSpPr>
        <p:spPr bwMode="auto">
          <a:xfrm>
            <a:off x="3856040" y="9440866"/>
            <a:ext cx="2949574" cy="496887"/>
          </a:xfrm>
          <a:prstGeom prst="rect">
            <a:avLst/>
          </a:prstGeom>
          <a:noFill/>
          <a:ln w="9525">
            <a:noFill/>
            <a:miter lim="800000"/>
            <a:headEnd/>
            <a:tailEnd/>
          </a:ln>
          <a:effectLst/>
        </p:spPr>
        <p:txBody>
          <a:bodyPr vert="horz" wrap="square" lIns="91355" tIns="45676" rIns="91355" bIns="45676" numCol="1" anchor="b" anchorCtr="0" compatLnSpc="1">
            <a:prstTxWarp prst="textNoShape">
              <a:avLst/>
            </a:prstTxWarp>
          </a:bodyPr>
          <a:lstStyle>
            <a:lvl1pPr algn="r" eaLnBrk="0" hangingPunct="0">
              <a:defRPr sz="1200"/>
            </a:lvl1pPr>
          </a:lstStyle>
          <a:p>
            <a:pPr>
              <a:defRPr/>
            </a:pPr>
            <a:fld id="{20A3F886-12BB-41A7-9039-6BEC7A08590E}" type="slidenum">
              <a:rPr lang="ja-JP" altLang="en-US"/>
              <a:pPr>
                <a:defRPr/>
              </a:pPr>
              <a:t>‹#›</a:t>
            </a:fld>
            <a:endParaRPr lang="en-US" altLang="ja-JP"/>
          </a:p>
        </p:txBody>
      </p:sp>
    </p:spTree>
    <p:extLst>
      <p:ext uri="{BB962C8B-B14F-4D97-AF65-F5344CB8AC3E}">
        <p14:creationId xmlns:p14="http://schemas.microsoft.com/office/powerpoint/2010/main" val="32296390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2" y="0"/>
            <a:ext cx="2949574" cy="496888"/>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lvl1pPr algn="l">
              <a:defRPr sz="1200"/>
            </a:lvl1pPr>
          </a:lstStyle>
          <a:p>
            <a:pPr>
              <a:defRPr/>
            </a:pPr>
            <a:endParaRPr lang="en-US" altLang="ja-JP"/>
          </a:p>
        </p:txBody>
      </p:sp>
      <p:sp>
        <p:nvSpPr>
          <p:cNvPr id="6147" name="Rectangle 3"/>
          <p:cNvSpPr>
            <a:spLocks noGrp="1" noChangeArrowheads="1"/>
          </p:cNvSpPr>
          <p:nvPr>
            <p:ph type="dt" idx="1"/>
          </p:nvPr>
        </p:nvSpPr>
        <p:spPr bwMode="auto">
          <a:xfrm>
            <a:off x="3856040" y="0"/>
            <a:ext cx="2949574" cy="496888"/>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lvl1pPr algn="r">
              <a:defRPr sz="1200"/>
            </a:lvl1pPr>
          </a:lstStyle>
          <a:p>
            <a:pPr>
              <a:defRPr/>
            </a:pPr>
            <a:endParaRPr lang="en-US" altLang="ja-JP"/>
          </a:p>
        </p:txBody>
      </p:sp>
      <p:sp>
        <p:nvSpPr>
          <p:cNvPr id="22532" name="Rectangle 4"/>
          <p:cNvSpPr>
            <a:spLocks noGrp="1" noRot="1" noChangeAspect="1" noChangeArrowheads="1" noTextEdit="1"/>
          </p:cNvSpPr>
          <p:nvPr>
            <p:ph type="sldImg" idx="2"/>
          </p:nvPr>
        </p:nvSpPr>
        <p:spPr bwMode="auto">
          <a:xfrm>
            <a:off x="920750" y="746125"/>
            <a:ext cx="4967288" cy="37258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9" name="Rectangle 5"/>
          <p:cNvSpPr>
            <a:spLocks noGrp="1" noChangeArrowheads="1"/>
          </p:cNvSpPr>
          <p:nvPr>
            <p:ph type="body" sz="quarter" idx="3"/>
          </p:nvPr>
        </p:nvSpPr>
        <p:spPr bwMode="auto">
          <a:xfrm>
            <a:off x="681040" y="4721226"/>
            <a:ext cx="5445125" cy="4471988"/>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150" name="Rectangle 6"/>
          <p:cNvSpPr>
            <a:spLocks noGrp="1" noChangeArrowheads="1"/>
          </p:cNvSpPr>
          <p:nvPr>
            <p:ph type="ftr" sz="quarter" idx="4"/>
          </p:nvPr>
        </p:nvSpPr>
        <p:spPr bwMode="auto">
          <a:xfrm>
            <a:off x="2" y="9440866"/>
            <a:ext cx="2949574" cy="496887"/>
          </a:xfrm>
          <a:prstGeom prst="rect">
            <a:avLst/>
          </a:prstGeom>
          <a:noFill/>
          <a:ln w="9525">
            <a:noFill/>
            <a:miter lim="800000"/>
            <a:headEnd/>
            <a:tailEnd/>
          </a:ln>
          <a:effectLst/>
        </p:spPr>
        <p:txBody>
          <a:bodyPr vert="horz" wrap="square" lIns="91355" tIns="45676" rIns="91355" bIns="45676" numCol="1" anchor="b" anchorCtr="0" compatLnSpc="1">
            <a:prstTxWarp prst="textNoShape">
              <a:avLst/>
            </a:prstTxWarp>
          </a:bodyPr>
          <a:lstStyle>
            <a:lvl1pPr algn="l">
              <a:defRPr sz="1200"/>
            </a:lvl1pPr>
          </a:lstStyle>
          <a:p>
            <a:pPr>
              <a:defRPr/>
            </a:pPr>
            <a:endParaRPr lang="en-US" altLang="ja-JP"/>
          </a:p>
        </p:txBody>
      </p:sp>
      <p:sp>
        <p:nvSpPr>
          <p:cNvPr id="6151" name="Rectangle 7"/>
          <p:cNvSpPr>
            <a:spLocks noGrp="1" noChangeArrowheads="1"/>
          </p:cNvSpPr>
          <p:nvPr>
            <p:ph type="sldNum" sz="quarter" idx="5"/>
          </p:nvPr>
        </p:nvSpPr>
        <p:spPr bwMode="auto">
          <a:xfrm>
            <a:off x="3856040" y="9440866"/>
            <a:ext cx="2949574" cy="496887"/>
          </a:xfrm>
          <a:prstGeom prst="rect">
            <a:avLst/>
          </a:prstGeom>
          <a:noFill/>
          <a:ln w="9525">
            <a:noFill/>
            <a:miter lim="800000"/>
            <a:headEnd/>
            <a:tailEnd/>
          </a:ln>
          <a:effectLst/>
        </p:spPr>
        <p:txBody>
          <a:bodyPr vert="horz" wrap="square" lIns="91355" tIns="45676" rIns="91355" bIns="45676" numCol="1" anchor="b" anchorCtr="0" compatLnSpc="1">
            <a:prstTxWarp prst="textNoShape">
              <a:avLst/>
            </a:prstTxWarp>
          </a:bodyPr>
          <a:lstStyle>
            <a:lvl1pPr algn="r">
              <a:defRPr sz="1200"/>
            </a:lvl1pPr>
          </a:lstStyle>
          <a:p>
            <a:pPr>
              <a:defRPr/>
            </a:pPr>
            <a:fld id="{32E55AFE-6899-41F3-A97F-4875B8A008F3}" type="slidenum">
              <a:rPr lang="en-US" altLang="ja-JP"/>
              <a:pPr>
                <a:defRPr/>
              </a:pPr>
              <a:t>‹#›</a:t>
            </a:fld>
            <a:endParaRPr lang="en-US" altLang="ja-JP"/>
          </a:p>
        </p:txBody>
      </p:sp>
    </p:spTree>
    <p:extLst>
      <p:ext uri="{BB962C8B-B14F-4D97-AF65-F5344CB8AC3E}">
        <p14:creationId xmlns:p14="http://schemas.microsoft.com/office/powerpoint/2010/main" val="247128716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2792A2AE-FD88-431D-9599-A4694DF593A3}" type="slidenum">
              <a:rPr lang="en-US" altLang="ja-JP" smtClean="0">
                <a:ea typeface="ＭＳ Ｐゴシック" pitchFamily="50" charset="-128"/>
              </a:rPr>
              <a:pPr algn="r" eaLnBrk="1" hangingPunct="1">
                <a:spcBef>
                  <a:spcPct val="0"/>
                </a:spcBef>
              </a:pPr>
              <a:t>0</a:t>
            </a:fld>
            <a:endParaRPr lang="en-US" altLang="ja-JP" dirty="0">
              <a:ea typeface="ＭＳ Ｐゴシック" pitchFamily="50" charset="-128"/>
            </a:endParaRPr>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2643255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5027" indent="-286549" algn="l" eaLnBrk="0" hangingPunct="0">
              <a:spcBef>
                <a:spcPct val="30000"/>
              </a:spcBef>
              <a:defRPr kumimoji="1" sz="1200">
                <a:solidFill>
                  <a:schemeClr val="tx1"/>
                </a:solidFill>
                <a:latin typeface="Arial" charset="0"/>
                <a:ea typeface="ＭＳ Ｐ明朝" pitchFamily="18" charset="-128"/>
              </a:defRPr>
            </a:lvl2pPr>
            <a:lvl3pPr marL="1146195" indent="-229240" algn="l" eaLnBrk="0" hangingPunct="0">
              <a:spcBef>
                <a:spcPct val="30000"/>
              </a:spcBef>
              <a:defRPr kumimoji="1" sz="1200">
                <a:solidFill>
                  <a:schemeClr val="tx1"/>
                </a:solidFill>
                <a:latin typeface="Arial" charset="0"/>
                <a:ea typeface="ＭＳ Ｐ明朝" pitchFamily="18" charset="-128"/>
              </a:defRPr>
            </a:lvl3pPr>
            <a:lvl4pPr marL="1604673" indent="-229240" algn="l" eaLnBrk="0" hangingPunct="0">
              <a:spcBef>
                <a:spcPct val="30000"/>
              </a:spcBef>
              <a:defRPr kumimoji="1" sz="1200">
                <a:solidFill>
                  <a:schemeClr val="tx1"/>
                </a:solidFill>
                <a:latin typeface="Arial" charset="0"/>
                <a:ea typeface="ＭＳ Ｐ明朝" pitchFamily="18" charset="-128"/>
              </a:defRPr>
            </a:lvl4pPr>
            <a:lvl5pPr marL="2063152" indent="-229240" algn="l" eaLnBrk="0" hangingPunct="0">
              <a:spcBef>
                <a:spcPct val="30000"/>
              </a:spcBef>
              <a:defRPr kumimoji="1" sz="1200">
                <a:solidFill>
                  <a:schemeClr val="tx1"/>
                </a:solidFill>
                <a:latin typeface="Arial" charset="0"/>
                <a:ea typeface="ＭＳ Ｐ明朝" pitchFamily="18" charset="-128"/>
              </a:defRPr>
            </a:lvl5pPr>
            <a:lvl6pPr marL="2521629" indent="-2292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80108" indent="-2292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38586" indent="-2292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97063" indent="-2292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10</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6828816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11</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4485442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12</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2831992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13</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400744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14</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6048845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5027" indent="-286549" algn="l" eaLnBrk="0" hangingPunct="0">
              <a:spcBef>
                <a:spcPct val="30000"/>
              </a:spcBef>
              <a:defRPr kumimoji="1" sz="1200">
                <a:solidFill>
                  <a:schemeClr val="tx1"/>
                </a:solidFill>
                <a:latin typeface="Arial" charset="0"/>
                <a:ea typeface="ＭＳ Ｐ明朝" pitchFamily="18" charset="-128"/>
              </a:defRPr>
            </a:lvl2pPr>
            <a:lvl3pPr marL="1146195" indent="-229240" algn="l" eaLnBrk="0" hangingPunct="0">
              <a:spcBef>
                <a:spcPct val="30000"/>
              </a:spcBef>
              <a:defRPr kumimoji="1" sz="1200">
                <a:solidFill>
                  <a:schemeClr val="tx1"/>
                </a:solidFill>
                <a:latin typeface="Arial" charset="0"/>
                <a:ea typeface="ＭＳ Ｐ明朝" pitchFamily="18" charset="-128"/>
              </a:defRPr>
            </a:lvl3pPr>
            <a:lvl4pPr marL="1604673" indent="-229240" algn="l" eaLnBrk="0" hangingPunct="0">
              <a:spcBef>
                <a:spcPct val="30000"/>
              </a:spcBef>
              <a:defRPr kumimoji="1" sz="1200">
                <a:solidFill>
                  <a:schemeClr val="tx1"/>
                </a:solidFill>
                <a:latin typeface="Arial" charset="0"/>
                <a:ea typeface="ＭＳ Ｐ明朝" pitchFamily="18" charset="-128"/>
              </a:defRPr>
            </a:lvl4pPr>
            <a:lvl5pPr marL="2063152" indent="-229240" algn="l" eaLnBrk="0" hangingPunct="0">
              <a:spcBef>
                <a:spcPct val="30000"/>
              </a:spcBef>
              <a:defRPr kumimoji="1" sz="1200">
                <a:solidFill>
                  <a:schemeClr val="tx1"/>
                </a:solidFill>
                <a:latin typeface="Arial" charset="0"/>
                <a:ea typeface="ＭＳ Ｐ明朝" pitchFamily="18" charset="-128"/>
              </a:defRPr>
            </a:lvl5pPr>
            <a:lvl6pPr marL="2521629" indent="-2292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80108" indent="-2292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38586" indent="-2292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97063" indent="-2292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15</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0654399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16</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7381230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17</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8727548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18</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6229816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19</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3907576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1124774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20</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7227445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21</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16408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22</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3883071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23</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5639720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24</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8121114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25</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1275852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26</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5563554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27</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3272017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5027" indent="-286549" algn="l" eaLnBrk="0" hangingPunct="0">
              <a:spcBef>
                <a:spcPct val="30000"/>
              </a:spcBef>
              <a:defRPr kumimoji="1" sz="1200">
                <a:solidFill>
                  <a:schemeClr val="tx1"/>
                </a:solidFill>
                <a:latin typeface="Arial" charset="0"/>
                <a:ea typeface="ＭＳ Ｐ明朝" pitchFamily="18" charset="-128"/>
              </a:defRPr>
            </a:lvl2pPr>
            <a:lvl3pPr marL="1146195" indent="-229240" algn="l" eaLnBrk="0" hangingPunct="0">
              <a:spcBef>
                <a:spcPct val="30000"/>
              </a:spcBef>
              <a:defRPr kumimoji="1" sz="1200">
                <a:solidFill>
                  <a:schemeClr val="tx1"/>
                </a:solidFill>
                <a:latin typeface="Arial" charset="0"/>
                <a:ea typeface="ＭＳ Ｐ明朝" pitchFamily="18" charset="-128"/>
              </a:defRPr>
            </a:lvl3pPr>
            <a:lvl4pPr marL="1604673" indent="-229240" algn="l" eaLnBrk="0" hangingPunct="0">
              <a:spcBef>
                <a:spcPct val="30000"/>
              </a:spcBef>
              <a:defRPr kumimoji="1" sz="1200">
                <a:solidFill>
                  <a:schemeClr val="tx1"/>
                </a:solidFill>
                <a:latin typeface="Arial" charset="0"/>
                <a:ea typeface="ＭＳ Ｐ明朝" pitchFamily="18" charset="-128"/>
              </a:defRPr>
            </a:lvl4pPr>
            <a:lvl5pPr marL="2063152" indent="-229240" algn="l" eaLnBrk="0" hangingPunct="0">
              <a:spcBef>
                <a:spcPct val="30000"/>
              </a:spcBef>
              <a:defRPr kumimoji="1" sz="1200">
                <a:solidFill>
                  <a:schemeClr val="tx1"/>
                </a:solidFill>
                <a:latin typeface="Arial" charset="0"/>
                <a:ea typeface="ＭＳ Ｐ明朝" pitchFamily="18" charset="-128"/>
              </a:defRPr>
            </a:lvl5pPr>
            <a:lvl6pPr marL="2521629" indent="-2292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80108" indent="-2292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38586" indent="-2292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97063" indent="-2292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28</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56534498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29</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8653982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57898845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30</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85714659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31</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77526142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32</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58677821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33</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22352825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34</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13524015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35</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61433675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36</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70082455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37</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22283495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38</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22446222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5027" indent="-286549" algn="l" eaLnBrk="0" hangingPunct="0">
              <a:spcBef>
                <a:spcPct val="30000"/>
              </a:spcBef>
              <a:defRPr kumimoji="1" sz="1200">
                <a:solidFill>
                  <a:schemeClr val="tx1"/>
                </a:solidFill>
                <a:latin typeface="Arial" charset="0"/>
                <a:ea typeface="ＭＳ Ｐ明朝" pitchFamily="18" charset="-128"/>
              </a:defRPr>
            </a:lvl2pPr>
            <a:lvl3pPr marL="1146195" indent="-229240" algn="l" eaLnBrk="0" hangingPunct="0">
              <a:spcBef>
                <a:spcPct val="30000"/>
              </a:spcBef>
              <a:defRPr kumimoji="1" sz="1200">
                <a:solidFill>
                  <a:schemeClr val="tx1"/>
                </a:solidFill>
                <a:latin typeface="Arial" charset="0"/>
                <a:ea typeface="ＭＳ Ｐ明朝" pitchFamily="18" charset="-128"/>
              </a:defRPr>
            </a:lvl3pPr>
            <a:lvl4pPr marL="1604673" indent="-229240" algn="l" eaLnBrk="0" hangingPunct="0">
              <a:spcBef>
                <a:spcPct val="30000"/>
              </a:spcBef>
              <a:defRPr kumimoji="1" sz="1200">
                <a:solidFill>
                  <a:schemeClr val="tx1"/>
                </a:solidFill>
                <a:latin typeface="Arial" charset="0"/>
                <a:ea typeface="ＭＳ Ｐ明朝" pitchFamily="18" charset="-128"/>
              </a:defRPr>
            </a:lvl4pPr>
            <a:lvl5pPr marL="2063152" indent="-229240" algn="l" eaLnBrk="0" hangingPunct="0">
              <a:spcBef>
                <a:spcPct val="30000"/>
              </a:spcBef>
              <a:defRPr kumimoji="1" sz="1200">
                <a:solidFill>
                  <a:schemeClr val="tx1"/>
                </a:solidFill>
                <a:latin typeface="Arial" charset="0"/>
                <a:ea typeface="ＭＳ Ｐ明朝" pitchFamily="18" charset="-128"/>
              </a:defRPr>
            </a:lvl5pPr>
            <a:lvl6pPr marL="2521629" indent="-2292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80108" indent="-2292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38586" indent="-2292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97063" indent="-2292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39</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3518470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4</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48451171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40</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7859536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41</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08827428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42</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82246875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5027" indent="-286549" algn="l" eaLnBrk="0" hangingPunct="0">
              <a:spcBef>
                <a:spcPct val="30000"/>
              </a:spcBef>
              <a:defRPr kumimoji="1" sz="1200">
                <a:solidFill>
                  <a:schemeClr val="tx1"/>
                </a:solidFill>
                <a:latin typeface="Arial" charset="0"/>
                <a:ea typeface="ＭＳ Ｐ明朝" pitchFamily="18" charset="-128"/>
              </a:defRPr>
            </a:lvl2pPr>
            <a:lvl3pPr marL="1146195" indent="-229240" algn="l" eaLnBrk="0" hangingPunct="0">
              <a:spcBef>
                <a:spcPct val="30000"/>
              </a:spcBef>
              <a:defRPr kumimoji="1" sz="1200">
                <a:solidFill>
                  <a:schemeClr val="tx1"/>
                </a:solidFill>
                <a:latin typeface="Arial" charset="0"/>
                <a:ea typeface="ＭＳ Ｐ明朝" pitchFamily="18" charset="-128"/>
              </a:defRPr>
            </a:lvl3pPr>
            <a:lvl4pPr marL="1604673" indent="-229240" algn="l" eaLnBrk="0" hangingPunct="0">
              <a:spcBef>
                <a:spcPct val="30000"/>
              </a:spcBef>
              <a:defRPr kumimoji="1" sz="1200">
                <a:solidFill>
                  <a:schemeClr val="tx1"/>
                </a:solidFill>
                <a:latin typeface="Arial" charset="0"/>
                <a:ea typeface="ＭＳ Ｐ明朝" pitchFamily="18" charset="-128"/>
              </a:defRPr>
            </a:lvl4pPr>
            <a:lvl5pPr marL="2063152" indent="-229240" algn="l" eaLnBrk="0" hangingPunct="0">
              <a:spcBef>
                <a:spcPct val="30000"/>
              </a:spcBef>
              <a:defRPr kumimoji="1" sz="1200">
                <a:solidFill>
                  <a:schemeClr val="tx1"/>
                </a:solidFill>
                <a:latin typeface="Arial" charset="0"/>
                <a:ea typeface="ＭＳ Ｐ明朝" pitchFamily="18" charset="-128"/>
              </a:defRPr>
            </a:lvl5pPr>
            <a:lvl6pPr marL="2521629" indent="-2292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80108" indent="-2292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38586" indent="-2292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97063" indent="-2292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43</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82478928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44</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42270070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45</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67758972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5027" indent="-286549" algn="l" eaLnBrk="0" hangingPunct="0">
              <a:spcBef>
                <a:spcPct val="30000"/>
              </a:spcBef>
              <a:defRPr kumimoji="1" sz="1200">
                <a:solidFill>
                  <a:schemeClr val="tx1"/>
                </a:solidFill>
                <a:latin typeface="Arial" charset="0"/>
                <a:ea typeface="ＭＳ Ｐ明朝" pitchFamily="18" charset="-128"/>
              </a:defRPr>
            </a:lvl2pPr>
            <a:lvl3pPr marL="1146195" indent="-229240" algn="l" eaLnBrk="0" hangingPunct="0">
              <a:spcBef>
                <a:spcPct val="30000"/>
              </a:spcBef>
              <a:defRPr kumimoji="1" sz="1200">
                <a:solidFill>
                  <a:schemeClr val="tx1"/>
                </a:solidFill>
                <a:latin typeface="Arial" charset="0"/>
                <a:ea typeface="ＭＳ Ｐ明朝" pitchFamily="18" charset="-128"/>
              </a:defRPr>
            </a:lvl3pPr>
            <a:lvl4pPr marL="1604673" indent="-229240" algn="l" eaLnBrk="0" hangingPunct="0">
              <a:spcBef>
                <a:spcPct val="30000"/>
              </a:spcBef>
              <a:defRPr kumimoji="1" sz="1200">
                <a:solidFill>
                  <a:schemeClr val="tx1"/>
                </a:solidFill>
                <a:latin typeface="Arial" charset="0"/>
                <a:ea typeface="ＭＳ Ｐ明朝" pitchFamily="18" charset="-128"/>
              </a:defRPr>
            </a:lvl4pPr>
            <a:lvl5pPr marL="2063152" indent="-229240" algn="l" eaLnBrk="0" hangingPunct="0">
              <a:spcBef>
                <a:spcPct val="30000"/>
              </a:spcBef>
              <a:defRPr kumimoji="1" sz="1200">
                <a:solidFill>
                  <a:schemeClr val="tx1"/>
                </a:solidFill>
                <a:latin typeface="Arial" charset="0"/>
                <a:ea typeface="ＭＳ Ｐ明朝" pitchFamily="18" charset="-128"/>
              </a:defRPr>
            </a:lvl5pPr>
            <a:lvl6pPr marL="2521629" indent="-2292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80108" indent="-2292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38586" indent="-2292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97063" indent="-2292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46</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00222293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47</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6564422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48</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22120345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49</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0727000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5027" indent="-286549" algn="l" eaLnBrk="0" hangingPunct="0">
              <a:spcBef>
                <a:spcPct val="30000"/>
              </a:spcBef>
              <a:defRPr kumimoji="1" sz="1200">
                <a:solidFill>
                  <a:schemeClr val="tx1"/>
                </a:solidFill>
                <a:latin typeface="Arial" charset="0"/>
                <a:ea typeface="ＭＳ Ｐ明朝" pitchFamily="18" charset="-128"/>
              </a:defRPr>
            </a:lvl2pPr>
            <a:lvl3pPr marL="1146195" indent="-229240" algn="l" eaLnBrk="0" hangingPunct="0">
              <a:spcBef>
                <a:spcPct val="30000"/>
              </a:spcBef>
              <a:defRPr kumimoji="1" sz="1200">
                <a:solidFill>
                  <a:schemeClr val="tx1"/>
                </a:solidFill>
                <a:latin typeface="Arial" charset="0"/>
                <a:ea typeface="ＭＳ Ｐ明朝" pitchFamily="18" charset="-128"/>
              </a:defRPr>
            </a:lvl3pPr>
            <a:lvl4pPr marL="1604673" indent="-229240" algn="l" eaLnBrk="0" hangingPunct="0">
              <a:spcBef>
                <a:spcPct val="30000"/>
              </a:spcBef>
              <a:defRPr kumimoji="1" sz="1200">
                <a:solidFill>
                  <a:schemeClr val="tx1"/>
                </a:solidFill>
                <a:latin typeface="Arial" charset="0"/>
                <a:ea typeface="ＭＳ Ｐ明朝" pitchFamily="18" charset="-128"/>
              </a:defRPr>
            </a:lvl4pPr>
            <a:lvl5pPr marL="2063152" indent="-229240" algn="l" eaLnBrk="0" hangingPunct="0">
              <a:spcBef>
                <a:spcPct val="30000"/>
              </a:spcBef>
              <a:defRPr kumimoji="1" sz="1200">
                <a:solidFill>
                  <a:schemeClr val="tx1"/>
                </a:solidFill>
                <a:latin typeface="Arial" charset="0"/>
                <a:ea typeface="ＭＳ Ｐ明朝" pitchFamily="18" charset="-128"/>
              </a:defRPr>
            </a:lvl5pPr>
            <a:lvl6pPr marL="2521629" indent="-2292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80108" indent="-2292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38586" indent="-2292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97063" indent="-2292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5</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90961145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5027" indent="-286549" algn="l" eaLnBrk="0" hangingPunct="0">
              <a:spcBef>
                <a:spcPct val="30000"/>
              </a:spcBef>
              <a:defRPr kumimoji="1" sz="1200">
                <a:solidFill>
                  <a:schemeClr val="tx1"/>
                </a:solidFill>
                <a:latin typeface="Arial" charset="0"/>
                <a:ea typeface="ＭＳ Ｐ明朝" pitchFamily="18" charset="-128"/>
              </a:defRPr>
            </a:lvl2pPr>
            <a:lvl3pPr marL="1146195" indent="-229240" algn="l" eaLnBrk="0" hangingPunct="0">
              <a:spcBef>
                <a:spcPct val="30000"/>
              </a:spcBef>
              <a:defRPr kumimoji="1" sz="1200">
                <a:solidFill>
                  <a:schemeClr val="tx1"/>
                </a:solidFill>
                <a:latin typeface="Arial" charset="0"/>
                <a:ea typeface="ＭＳ Ｐ明朝" pitchFamily="18" charset="-128"/>
              </a:defRPr>
            </a:lvl3pPr>
            <a:lvl4pPr marL="1604673" indent="-229240" algn="l" eaLnBrk="0" hangingPunct="0">
              <a:spcBef>
                <a:spcPct val="30000"/>
              </a:spcBef>
              <a:defRPr kumimoji="1" sz="1200">
                <a:solidFill>
                  <a:schemeClr val="tx1"/>
                </a:solidFill>
                <a:latin typeface="Arial" charset="0"/>
                <a:ea typeface="ＭＳ Ｐ明朝" pitchFamily="18" charset="-128"/>
              </a:defRPr>
            </a:lvl4pPr>
            <a:lvl5pPr marL="2063152" indent="-229240" algn="l" eaLnBrk="0" hangingPunct="0">
              <a:spcBef>
                <a:spcPct val="30000"/>
              </a:spcBef>
              <a:defRPr kumimoji="1" sz="1200">
                <a:solidFill>
                  <a:schemeClr val="tx1"/>
                </a:solidFill>
                <a:latin typeface="Arial" charset="0"/>
                <a:ea typeface="ＭＳ Ｐ明朝" pitchFamily="18" charset="-128"/>
              </a:defRPr>
            </a:lvl5pPr>
            <a:lvl6pPr marL="2521629" indent="-2292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80108" indent="-2292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38586" indent="-2292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97063" indent="-2292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50</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96039270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51</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78188110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52</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74108589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53</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27005506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54</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88072331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55</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65076461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56</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62373148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57</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1134635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6</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0376262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7</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3949614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8</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7818811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9</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8207238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正方形/長方形 3"/>
          <p:cNvSpPr/>
          <p:nvPr/>
        </p:nvSpPr>
        <p:spPr>
          <a:xfrm>
            <a:off x="4572000" y="3573463"/>
            <a:ext cx="4572000" cy="1428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5" name="正方形/長方形 4"/>
          <p:cNvSpPr/>
          <p:nvPr/>
        </p:nvSpPr>
        <p:spPr>
          <a:xfrm>
            <a:off x="0" y="3573463"/>
            <a:ext cx="4572000" cy="14287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5125" name="タイトル プレースホルダ 1"/>
          <p:cNvSpPr>
            <a:spLocks noGrp="1"/>
          </p:cNvSpPr>
          <p:nvPr>
            <p:ph type="ctrTitle"/>
          </p:nvPr>
        </p:nvSpPr>
        <p:spPr>
          <a:xfrm>
            <a:off x="685800" y="1916113"/>
            <a:ext cx="7772400" cy="1470025"/>
          </a:xfrm>
        </p:spPr>
        <p:txBody>
          <a:bodyPr anchor="b"/>
          <a:lstStyle>
            <a:lvl1pPr algn="ctr">
              <a:defRPr sz="3200"/>
            </a:lvl1pPr>
          </a:lstStyle>
          <a:p>
            <a:r>
              <a:rPr lang="ja-JP" altLang="en-US"/>
              <a:t>マスタ タイトルの書式設定</a:t>
            </a:r>
          </a:p>
        </p:txBody>
      </p:sp>
      <p:sp>
        <p:nvSpPr>
          <p:cNvPr id="5126" name="テキスト プレースホルダ 2"/>
          <p:cNvSpPr>
            <a:spLocks noGrp="1"/>
          </p:cNvSpPr>
          <p:nvPr>
            <p:ph type="subTitle" idx="1"/>
          </p:nvPr>
        </p:nvSpPr>
        <p:spPr>
          <a:xfrm>
            <a:off x="1371600" y="3886200"/>
            <a:ext cx="6400800" cy="1752600"/>
          </a:xfrm>
        </p:spPr>
        <p:txBody>
          <a:bodyPr/>
          <a:lstStyle>
            <a:lvl1pPr marL="0" indent="0" algn="ctr">
              <a:buFont typeface="Arial" charset="0"/>
              <a:buNone/>
              <a:defRPr/>
            </a:lvl1pPr>
          </a:lstStyle>
          <a:p>
            <a:r>
              <a:rPr lang="ja-JP" altLang="en-US"/>
              <a:t>マスタ サブタイトルの書式設定</a:t>
            </a:r>
          </a:p>
        </p:txBody>
      </p:sp>
      <p:sp>
        <p:nvSpPr>
          <p:cNvPr id="6" name="日付プレースホルダ 3"/>
          <p:cNvSpPr>
            <a:spLocks noGrp="1"/>
          </p:cNvSpPr>
          <p:nvPr>
            <p:ph type="dt" sz="half" idx="10"/>
          </p:nvPr>
        </p:nvSpPr>
        <p:spPr>
          <a:xfrm>
            <a:off x="457200" y="6245225"/>
            <a:ext cx="2133600" cy="476250"/>
          </a:xfrm>
        </p:spPr>
        <p:txBody>
          <a:bodyPr/>
          <a:lstStyle>
            <a:lvl1pPr>
              <a:defRPr/>
            </a:lvl1pPr>
          </a:lstStyle>
          <a:p>
            <a:pPr>
              <a:defRPr/>
            </a:pPr>
            <a:endParaRPr lang="ja-JP" altLang="en-US" dirty="0"/>
          </a:p>
        </p:txBody>
      </p:sp>
      <p:sp>
        <p:nvSpPr>
          <p:cNvPr id="7" name="スライド番号プレースホルダ 5">
            <a:extLst>
              <a:ext uri="{FF2B5EF4-FFF2-40B4-BE49-F238E27FC236}">
                <a16:creationId xmlns:a16="http://schemas.microsoft.com/office/drawing/2014/main" id="{85EFE42D-3D57-4000-9A3C-B4DE701C4757}"/>
              </a:ext>
            </a:extLst>
          </p:cNvPr>
          <p:cNvSpPr>
            <a:spLocks noGrp="1"/>
          </p:cNvSpPr>
          <p:nvPr>
            <p:ph type="sldNum" sz="quarter" idx="4"/>
          </p:nvPr>
        </p:nvSpPr>
        <p:spPr>
          <a:xfrm>
            <a:off x="8423275" y="6492875"/>
            <a:ext cx="720725" cy="365125"/>
          </a:xfrm>
          <a:prstGeom prst="rect">
            <a:avLst/>
          </a:prstGeom>
        </p:spPr>
        <p:txBody>
          <a:bodyPr vert="horz" lIns="91440" tIns="45720" rIns="91440" bIns="45720" rtlCol="0" anchor="b"/>
          <a:lstStyle>
            <a:lvl1pPr algn="r" fontAlgn="auto">
              <a:spcBef>
                <a:spcPts val="0"/>
              </a:spcBef>
              <a:spcAft>
                <a:spcPts val="0"/>
              </a:spcAft>
              <a:buFont typeface="+mj-lt"/>
              <a:buAutoNum type="arabicPeriod" startAt="2"/>
              <a:defRPr sz="1200">
                <a:solidFill>
                  <a:schemeClr val="tx1">
                    <a:tint val="75000"/>
                  </a:schemeClr>
                </a:solidFill>
                <a:latin typeface="+mn-lt"/>
                <a:ea typeface="+mn-ea"/>
              </a:defRPr>
            </a:lvl1pPr>
          </a:lstStyle>
          <a:p>
            <a:pPr>
              <a:buFont typeface="+mj-lt"/>
              <a:buAutoNum type="arabicPeriod" startAt="2"/>
              <a:defRPr/>
            </a:pPr>
            <a:fld id="{655BE33C-BF52-4619-A042-36DD7DEB5097}" type="slidenum">
              <a:rPr lang="ja-JP" altLang="en-US" smtClean="0"/>
              <a:pPr>
                <a:defRPr/>
              </a:pPr>
              <a:t>‹#›</a:t>
            </a:fld>
            <a:endParaRPr lang="ja-JP" altLang="en-US" dirty="0"/>
          </a:p>
        </p:txBody>
      </p:sp>
    </p:spTree>
    <p:extLst>
      <p:ext uri="{BB962C8B-B14F-4D97-AF65-F5344CB8AC3E}">
        <p14:creationId xmlns:p14="http://schemas.microsoft.com/office/powerpoint/2010/main" val="38255463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A466A8FD-243E-4077-B62B-AF8657898FF4}" type="slidenum">
              <a:rPr lang="ja-JP" altLang="en-US"/>
              <a:pPr>
                <a:defRPr/>
              </a:pPr>
              <a:t>‹#›</a:t>
            </a:fld>
            <a:endParaRPr lang="ja-JP" altLang="en-US"/>
          </a:p>
        </p:txBody>
      </p:sp>
    </p:spTree>
    <p:extLst>
      <p:ext uri="{BB962C8B-B14F-4D97-AF65-F5344CB8AC3E}">
        <p14:creationId xmlns:p14="http://schemas.microsoft.com/office/powerpoint/2010/main" val="9962619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07A6172F-DEF7-441A-824B-771C933C8286}" type="slidenum">
              <a:rPr lang="ja-JP" altLang="en-US"/>
              <a:pPr>
                <a:defRPr/>
              </a:pPr>
              <a:t>‹#›</a:t>
            </a:fld>
            <a:endParaRPr lang="ja-JP" altLang="en-US"/>
          </a:p>
        </p:txBody>
      </p:sp>
    </p:spTree>
    <p:extLst>
      <p:ext uri="{BB962C8B-B14F-4D97-AF65-F5344CB8AC3E}">
        <p14:creationId xmlns:p14="http://schemas.microsoft.com/office/powerpoint/2010/main" val="26801960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858000" y="0"/>
            <a:ext cx="2286000" cy="557847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0" y="0"/>
            <a:ext cx="6705600" cy="557847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45294FDB-DB27-4703-81FB-A167754BB805}" type="slidenum">
              <a:rPr lang="ja-JP" altLang="en-US"/>
              <a:pPr>
                <a:defRPr/>
              </a:pPr>
              <a:t>‹#›</a:t>
            </a:fld>
            <a:endParaRPr lang="ja-JP" altLang="en-US"/>
          </a:p>
        </p:txBody>
      </p:sp>
    </p:spTree>
    <p:extLst>
      <p:ext uri="{BB962C8B-B14F-4D97-AF65-F5344CB8AC3E}">
        <p14:creationId xmlns:p14="http://schemas.microsoft.com/office/powerpoint/2010/main" val="29878251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タイトル スライド">
    <p:spTree>
      <p:nvGrpSpPr>
        <p:cNvPr id="1" name=""/>
        <p:cNvGrpSpPr/>
        <p:nvPr/>
      </p:nvGrpSpPr>
      <p:grpSpPr>
        <a:xfrm>
          <a:off x="0" y="0"/>
          <a:ext cx="0" cy="0"/>
          <a:chOff x="0" y="0"/>
          <a:chExt cx="0" cy="0"/>
        </a:xfrm>
      </p:grpSpPr>
      <p:sp>
        <p:nvSpPr>
          <p:cNvPr id="6" name="日付プレースホルダ 3"/>
          <p:cNvSpPr>
            <a:spLocks noGrp="1"/>
          </p:cNvSpPr>
          <p:nvPr>
            <p:ph type="dt" sz="half" idx="10"/>
          </p:nvPr>
        </p:nvSpPr>
        <p:spPr>
          <a:xfrm>
            <a:off x="457200" y="6245225"/>
            <a:ext cx="2133600" cy="476250"/>
          </a:xfrm>
        </p:spPr>
        <p:txBody>
          <a:bodyPr/>
          <a:lstStyle>
            <a:lvl1pPr>
              <a:defRPr/>
            </a:lvl1pPr>
          </a:lstStyle>
          <a:p>
            <a:pPr>
              <a:defRPr/>
            </a:pPr>
            <a:endParaRPr lang="ja-JP" altLang="en-US" dirty="0"/>
          </a:p>
        </p:txBody>
      </p:sp>
      <p:cxnSp>
        <p:nvCxnSpPr>
          <p:cNvPr id="7" name="直線コネクタ 6">
            <a:extLst>
              <a:ext uri="{FF2B5EF4-FFF2-40B4-BE49-F238E27FC236}">
                <a16:creationId xmlns:a16="http://schemas.microsoft.com/office/drawing/2014/main" id="{7222D2C6-C92D-4C54-9C6C-5C9F7B0243E9}"/>
              </a:ext>
            </a:extLst>
          </p:cNvPr>
          <p:cNvCxnSpPr>
            <a:cxnSpLocks noChangeShapeType="1"/>
          </p:cNvCxnSpPr>
          <p:nvPr userDrawn="1"/>
        </p:nvCxnSpPr>
        <p:spPr bwMode="auto">
          <a:xfrm>
            <a:off x="0" y="4293096"/>
            <a:ext cx="8693150" cy="0"/>
          </a:xfrm>
          <a:prstGeom prst="line">
            <a:avLst/>
          </a:prstGeom>
          <a:noFill/>
          <a:ln w="28575" algn="ctr">
            <a:solidFill>
              <a:schemeClr val="accent2"/>
            </a:solidFill>
            <a:round/>
            <a:headEnd/>
            <a:tailEnd/>
          </a:ln>
          <a:extLst>
            <a:ext uri="{909E8E84-426E-40DD-AFC4-6F175D3DCCD1}">
              <a14:hiddenFill xmlns:a14="http://schemas.microsoft.com/office/drawing/2010/main">
                <a:noFill/>
              </a14:hiddenFill>
            </a:ext>
          </a:extLst>
        </p:spPr>
      </p:cxnSp>
      <p:cxnSp>
        <p:nvCxnSpPr>
          <p:cNvPr id="8" name="直線コネクタ 7">
            <a:extLst>
              <a:ext uri="{FF2B5EF4-FFF2-40B4-BE49-F238E27FC236}">
                <a16:creationId xmlns:a16="http://schemas.microsoft.com/office/drawing/2014/main" id="{CD7A287B-4818-45E5-82EC-2B37B8559C38}"/>
              </a:ext>
            </a:extLst>
          </p:cNvPr>
          <p:cNvCxnSpPr>
            <a:cxnSpLocks noChangeShapeType="1"/>
          </p:cNvCxnSpPr>
          <p:nvPr userDrawn="1"/>
        </p:nvCxnSpPr>
        <p:spPr bwMode="auto">
          <a:xfrm>
            <a:off x="-14288" y="4364534"/>
            <a:ext cx="8574088" cy="0"/>
          </a:xfrm>
          <a:prstGeom prst="line">
            <a:avLst/>
          </a:prstGeom>
          <a:noFill/>
          <a:ln w="28575" algn="ctr">
            <a:solidFill>
              <a:schemeClr val="accent5"/>
            </a:solidFill>
            <a:round/>
            <a:headEnd/>
            <a:tailEnd/>
          </a:ln>
        </p:spPr>
      </p:cxnSp>
      <p:cxnSp>
        <p:nvCxnSpPr>
          <p:cNvPr id="9" name="直線コネクタ 8">
            <a:extLst>
              <a:ext uri="{FF2B5EF4-FFF2-40B4-BE49-F238E27FC236}">
                <a16:creationId xmlns:a16="http://schemas.microsoft.com/office/drawing/2014/main" id="{433E1045-7D53-4D02-A131-1DB14B6D473F}"/>
              </a:ext>
            </a:extLst>
          </p:cNvPr>
          <p:cNvCxnSpPr>
            <a:cxnSpLocks noChangeShapeType="1"/>
          </p:cNvCxnSpPr>
          <p:nvPr userDrawn="1"/>
        </p:nvCxnSpPr>
        <p:spPr bwMode="auto">
          <a:xfrm>
            <a:off x="0" y="4435971"/>
            <a:ext cx="8426450" cy="0"/>
          </a:xfrm>
          <a:prstGeom prst="line">
            <a:avLst/>
          </a:prstGeom>
          <a:noFill/>
          <a:ln w="28575" algn="ctr">
            <a:solidFill>
              <a:schemeClr val="accent5"/>
            </a:solidFill>
            <a:round/>
            <a:headEnd/>
            <a:tailEnd/>
          </a:ln>
        </p:spPr>
      </p:cxnSp>
      <p:sp>
        <p:nvSpPr>
          <p:cNvPr id="13" name="スライド番号プレースホルダ 5">
            <a:extLst>
              <a:ext uri="{FF2B5EF4-FFF2-40B4-BE49-F238E27FC236}">
                <a16:creationId xmlns:a16="http://schemas.microsoft.com/office/drawing/2014/main" id="{D49CDE9B-F5C2-4A0D-B5AF-4A3409D79DD4}"/>
              </a:ext>
            </a:extLst>
          </p:cNvPr>
          <p:cNvSpPr>
            <a:spLocks noGrp="1"/>
          </p:cNvSpPr>
          <p:nvPr>
            <p:ph type="sldNum" sz="quarter" idx="12"/>
          </p:nvPr>
        </p:nvSpPr>
        <p:spPr>
          <a:xfrm>
            <a:off x="8423275" y="6492875"/>
            <a:ext cx="720725" cy="365125"/>
          </a:xfrm>
        </p:spPr>
        <p:txBody>
          <a:bodyPr/>
          <a:lstStyle>
            <a:lvl1pPr>
              <a:defRPr/>
            </a:lvl1pPr>
          </a:lstStyle>
          <a:p>
            <a:pPr>
              <a:defRPr/>
            </a:pPr>
            <a:fld id="{22179739-F4A8-44EB-8B8E-F3F060272835}" type="slidenum">
              <a:rPr lang="ja-JP" altLang="en-US"/>
              <a:pPr>
                <a:defRPr/>
              </a:pPr>
              <a:t>‹#›</a:t>
            </a:fld>
            <a:endParaRPr lang="ja-JP" altLang="en-US"/>
          </a:p>
        </p:txBody>
      </p:sp>
    </p:spTree>
    <p:extLst>
      <p:ext uri="{BB962C8B-B14F-4D97-AF65-F5344CB8AC3E}">
        <p14:creationId xmlns:p14="http://schemas.microsoft.com/office/powerpoint/2010/main" val="28848919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22179739-F4A8-44EB-8B8E-F3F060272835}" type="slidenum">
              <a:rPr lang="ja-JP" altLang="en-US"/>
              <a:pPr>
                <a:defRPr/>
              </a:pPr>
              <a:t>‹#›</a:t>
            </a:fld>
            <a:endParaRPr lang="ja-JP" altLang="en-US"/>
          </a:p>
        </p:txBody>
      </p:sp>
    </p:spTree>
    <p:extLst>
      <p:ext uri="{BB962C8B-B14F-4D97-AF65-F5344CB8AC3E}">
        <p14:creationId xmlns:p14="http://schemas.microsoft.com/office/powerpoint/2010/main" val="442266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2CE7D0AE-9E03-46D1-A315-852BA605F826}" type="slidenum">
              <a:rPr lang="ja-JP" altLang="en-US"/>
              <a:pPr>
                <a:defRPr/>
              </a:pPr>
              <a:t>‹#›</a:t>
            </a:fld>
            <a:endParaRPr lang="ja-JP" altLang="en-US"/>
          </a:p>
        </p:txBody>
      </p:sp>
    </p:spTree>
    <p:extLst>
      <p:ext uri="{BB962C8B-B14F-4D97-AF65-F5344CB8AC3E}">
        <p14:creationId xmlns:p14="http://schemas.microsoft.com/office/powerpoint/2010/main" val="3739876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0525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0525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36279818-8D6A-4348-9850-BF174C0306B5}" type="slidenum">
              <a:rPr lang="ja-JP" altLang="en-US"/>
              <a:pPr>
                <a:defRPr/>
              </a:pPr>
              <a:t>‹#›</a:t>
            </a:fld>
            <a:endParaRPr lang="ja-JP" altLang="en-US"/>
          </a:p>
        </p:txBody>
      </p:sp>
    </p:spTree>
    <p:extLst>
      <p:ext uri="{BB962C8B-B14F-4D97-AF65-F5344CB8AC3E}">
        <p14:creationId xmlns:p14="http://schemas.microsoft.com/office/powerpoint/2010/main" val="11910082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3"/>
          <p:cNvSpPr>
            <a:spLocks noGrp="1"/>
          </p:cNvSpPr>
          <p:nvPr>
            <p:ph type="dt" sz="half" idx="10"/>
          </p:nvPr>
        </p:nvSpPr>
        <p:spPr/>
        <p:txBody>
          <a:bodyPr/>
          <a:lstStyle>
            <a:lvl1pPr>
              <a:defRPr/>
            </a:lvl1pPr>
          </a:lstStyle>
          <a:p>
            <a:pPr>
              <a:defRPr/>
            </a:pPr>
            <a:endParaRPr lang="ja-JP" altLang="en-US"/>
          </a:p>
        </p:txBody>
      </p:sp>
      <p:sp>
        <p:nvSpPr>
          <p:cNvPr id="9" name="スライド番号プレースホルダ 5"/>
          <p:cNvSpPr>
            <a:spLocks noGrp="1"/>
          </p:cNvSpPr>
          <p:nvPr>
            <p:ph type="sldNum" sz="quarter" idx="12"/>
          </p:nvPr>
        </p:nvSpPr>
        <p:spPr/>
        <p:txBody>
          <a:bodyPr/>
          <a:lstStyle>
            <a:lvl1pPr>
              <a:defRPr/>
            </a:lvl1pPr>
          </a:lstStyle>
          <a:p>
            <a:pPr>
              <a:defRPr/>
            </a:pPr>
            <a:fld id="{6785D233-20F8-46A4-8E13-096D2BEC4925}" type="slidenum">
              <a:rPr lang="ja-JP" altLang="en-US"/>
              <a:pPr>
                <a:defRPr/>
              </a:pPr>
              <a:t>‹#›</a:t>
            </a:fld>
            <a:endParaRPr lang="ja-JP" altLang="en-US"/>
          </a:p>
        </p:txBody>
      </p:sp>
    </p:spTree>
    <p:extLst>
      <p:ext uri="{BB962C8B-B14F-4D97-AF65-F5344CB8AC3E}">
        <p14:creationId xmlns:p14="http://schemas.microsoft.com/office/powerpoint/2010/main" val="24770916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3"/>
          <p:cNvSpPr>
            <a:spLocks noGrp="1"/>
          </p:cNvSpPr>
          <p:nvPr>
            <p:ph type="dt" sz="half" idx="10"/>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E0D9EE06-72B7-4E05-9460-672836B4F31B}" type="slidenum">
              <a:rPr lang="ja-JP" altLang="en-US"/>
              <a:pPr>
                <a:defRPr/>
              </a:pPr>
              <a:t>‹#›</a:t>
            </a:fld>
            <a:endParaRPr lang="ja-JP" altLang="en-US"/>
          </a:p>
        </p:txBody>
      </p:sp>
    </p:spTree>
    <p:extLst>
      <p:ext uri="{BB962C8B-B14F-4D97-AF65-F5344CB8AC3E}">
        <p14:creationId xmlns:p14="http://schemas.microsoft.com/office/powerpoint/2010/main" val="17006584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CECA4364-EDBA-46AC-9496-BEE3D04CE7A5}" type="slidenum">
              <a:rPr lang="ja-JP" altLang="en-US"/>
              <a:pPr>
                <a:defRPr/>
              </a:pPr>
              <a:t>‹#›</a:t>
            </a:fld>
            <a:endParaRPr lang="ja-JP" altLang="en-US"/>
          </a:p>
        </p:txBody>
      </p:sp>
    </p:spTree>
    <p:extLst>
      <p:ext uri="{BB962C8B-B14F-4D97-AF65-F5344CB8AC3E}">
        <p14:creationId xmlns:p14="http://schemas.microsoft.com/office/powerpoint/2010/main" val="37032636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8BA20A48-7172-452F-BD7A-EFF61CDF8657}" type="slidenum">
              <a:rPr lang="ja-JP" altLang="en-US"/>
              <a:pPr>
                <a:defRPr/>
              </a:pPr>
              <a:t>‹#›</a:t>
            </a:fld>
            <a:endParaRPr lang="ja-JP" altLang="en-US"/>
          </a:p>
        </p:txBody>
      </p:sp>
    </p:spTree>
    <p:extLst>
      <p:ext uri="{BB962C8B-B14F-4D97-AF65-F5344CB8AC3E}">
        <p14:creationId xmlns:p14="http://schemas.microsoft.com/office/powerpoint/2010/main" val="18865690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cxnSp>
        <p:nvCxnSpPr>
          <p:cNvPr id="1026" name="直線コネクタ 6"/>
          <p:cNvCxnSpPr>
            <a:cxnSpLocks noChangeShapeType="1"/>
          </p:cNvCxnSpPr>
          <p:nvPr/>
        </p:nvCxnSpPr>
        <p:spPr bwMode="auto">
          <a:xfrm>
            <a:off x="0" y="549275"/>
            <a:ext cx="8693150" cy="0"/>
          </a:xfrm>
          <a:prstGeom prst="line">
            <a:avLst/>
          </a:prstGeom>
          <a:noFill/>
          <a:ln w="28575" algn="ctr">
            <a:solidFill>
              <a:schemeClr val="accent2"/>
            </a:solidFill>
            <a:round/>
            <a:headEnd/>
            <a:tailEnd/>
          </a:ln>
          <a:extLst>
            <a:ext uri="{909E8E84-426E-40DD-AFC4-6F175D3DCCD1}">
              <a14:hiddenFill xmlns:a14="http://schemas.microsoft.com/office/drawing/2010/main">
                <a:noFill/>
              </a14:hiddenFill>
            </a:ext>
          </a:extLst>
        </p:spPr>
      </p:cxnSp>
      <p:cxnSp>
        <p:nvCxnSpPr>
          <p:cNvPr id="1027" name="直線コネクタ 7"/>
          <p:cNvCxnSpPr>
            <a:cxnSpLocks noChangeShapeType="1"/>
          </p:cNvCxnSpPr>
          <p:nvPr/>
        </p:nvCxnSpPr>
        <p:spPr bwMode="auto">
          <a:xfrm>
            <a:off x="-14288" y="620713"/>
            <a:ext cx="8574088" cy="0"/>
          </a:xfrm>
          <a:prstGeom prst="line">
            <a:avLst/>
          </a:prstGeom>
          <a:noFill/>
          <a:ln w="28575" algn="ctr">
            <a:solidFill>
              <a:schemeClr val="accent5"/>
            </a:solidFill>
            <a:round/>
            <a:headEnd/>
            <a:tailEnd/>
          </a:ln>
        </p:spPr>
      </p:cxnSp>
      <p:cxnSp>
        <p:nvCxnSpPr>
          <p:cNvPr id="1028" name="直線コネクタ 8"/>
          <p:cNvCxnSpPr>
            <a:cxnSpLocks noChangeShapeType="1"/>
          </p:cNvCxnSpPr>
          <p:nvPr/>
        </p:nvCxnSpPr>
        <p:spPr bwMode="auto">
          <a:xfrm>
            <a:off x="0" y="692150"/>
            <a:ext cx="8426450" cy="0"/>
          </a:xfrm>
          <a:prstGeom prst="line">
            <a:avLst/>
          </a:prstGeom>
          <a:noFill/>
          <a:ln w="28575" algn="ctr">
            <a:solidFill>
              <a:schemeClr val="accent5"/>
            </a:solidFill>
            <a:round/>
            <a:headEnd/>
            <a:tailEnd/>
          </a:ln>
        </p:spPr>
      </p:cxnSp>
      <p:sp>
        <p:nvSpPr>
          <p:cNvPr id="1029" name="タイトル プレースホルダ 1"/>
          <p:cNvSpPr>
            <a:spLocks noGrp="1"/>
          </p:cNvSpPr>
          <p:nvPr>
            <p:ph type="title"/>
          </p:nvPr>
        </p:nvSpPr>
        <p:spPr bwMode="auto">
          <a:xfrm>
            <a:off x="0" y="0"/>
            <a:ext cx="9144000"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タイトルの書式設定</a:t>
            </a:r>
          </a:p>
        </p:txBody>
      </p:sp>
      <p:sp>
        <p:nvSpPr>
          <p:cNvPr id="1030" name="テキスト プレースホルダ 2"/>
          <p:cNvSpPr>
            <a:spLocks noGrp="1"/>
          </p:cNvSpPr>
          <p:nvPr>
            <p:ph type="body" idx="1"/>
          </p:nvPr>
        </p:nvSpPr>
        <p:spPr bwMode="auto">
          <a:xfrm>
            <a:off x="457200" y="105251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 name="日付プレースホルダ 3"/>
          <p:cNvSpPr>
            <a:spLocks noGrp="1"/>
          </p:cNvSpPr>
          <p:nvPr>
            <p:ph type="dt" sz="half" idx="2"/>
          </p:nvPr>
        </p:nvSpPr>
        <p:spPr>
          <a:xfrm>
            <a:off x="323528" y="632401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endParaRPr lang="ja-JP" altLang="en-US" dirty="0"/>
          </a:p>
        </p:txBody>
      </p:sp>
      <p:sp>
        <p:nvSpPr>
          <p:cNvPr id="12" name="スライド番号プレースホルダ 5"/>
          <p:cNvSpPr>
            <a:spLocks noGrp="1"/>
          </p:cNvSpPr>
          <p:nvPr>
            <p:ph type="sldNum" sz="quarter" idx="4"/>
          </p:nvPr>
        </p:nvSpPr>
        <p:spPr>
          <a:xfrm>
            <a:off x="8423275" y="6492875"/>
            <a:ext cx="720725" cy="365125"/>
          </a:xfrm>
          <a:prstGeom prst="rect">
            <a:avLst/>
          </a:prstGeom>
        </p:spPr>
        <p:txBody>
          <a:bodyPr vert="horz" lIns="91440" tIns="45720" rIns="91440" bIns="45720" rtlCol="0" anchor="b"/>
          <a:lstStyle>
            <a:lvl1pPr algn="r" fontAlgn="auto">
              <a:spcBef>
                <a:spcPts val="0"/>
              </a:spcBef>
              <a:spcAft>
                <a:spcPts val="0"/>
              </a:spcAft>
              <a:buFont typeface="+mj-lt"/>
              <a:buAutoNum type="arabicPeriod" startAt="2"/>
              <a:defRPr sz="1200">
                <a:solidFill>
                  <a:schemeClr val="tx1">
                    <a:tint val="75000"/>
                  </a:schemeClr>
                </a:solidFill>
                <a:latin typeface="+mn-lt"/>
                <a:ea typeface="+mn-ea"/>
              </a:defRPr>
            </a:lvl1pPr>
          </a:lstStyle>
          <a:p>
            <a:pPr>
              <a:buFont typeface="+mj-lt"/>
              <a:buAutoNum type="arabicPeriod" startAt="2"/>
              <a:defRPr/>
            </a:pPr>
            <a:fld id="{655BE33C-BF52-4619-A042-36DD7DEB5097}" type="slidenum">
              <a:rPr lang="ja-JP" altLang="en-US" smtClean="0"/>
              <a:pPr>
                <a:defRPr/>
              </a:pPr>
              <a:t>‹#›</a:t>
            </a:fld>
            <a:endParaRPr lang="ja-JP" altLang="en-US" dirty="0"/>
          </a:p>
        </p:txBody>
      </p:sp>
    </p:spTree>
  </p:cSld>
  <p:clrMap bg1="lt1" tx1="dk1" bg2="lt2" tx2="dk2" accent1="accent1" accent2="accent2" accent3="accent3" accent4="accent4" accent5="accent5" accent6="accent6" hlink="hlink" folHlink="folHlink"/>
  <p:sldLayoutIdLst>
    <p:sldLayoutId id="2147484336" r:id="rId1"/>
    <p:sldLayoutId id="2147484337" r:id="rId2"/>
    <p:sldLayoutId id="2147484326" r:id="rId3"/>
    <p:sldLayoutId id="2147484327" r:id="rId4"/>
    <p:sldLayoutId id="2147484328" r:id="rId5"/>
    <p:sldLayoutId id="2147484329" r:id="rId6"/>
    <p:sldLayoutId id="2147484330" r:id="rId7"/>
    <p:sldLayoutId id="2147484331" r:id="rId8"/>
    <p:sldLayoutId id="2147484332" r:id="rId9"/>
    <p:sldLayoutId id="2147484333" r:id="rId10"/>
    <p:sldLayoutId id="2147484334" r:id="rId11"/>
    <p:sldLayoutId id="2147484335" r:id="rId12"/>
  </p:sldLayoutIdLst>
  <p:hf hdr="0" dt="0"/>
  <p:txStyles>
    <p:title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p:titleStyle>
    <p:bodyStyle>
      <a:lvl1pPr marL="342900" indent="-342900" algn="l" rtl="0" eaLnBrk="0" fontAlgn="base" hangingPunct="0">
        <a:spcBef>
          <a:spcPct val="20000"/>
        </a:spcBef>
        <a:spcAft>
          <a:spcPct val="0"/>
        </a:spcAft>
        <a:buFont typeface="Arial" charset="0"/>
        <a:buChar char="•"/>
        <a:defRPr kumimoji="1" sz="20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kumimoji="1">
          <a:solidFill>
            <a:schemeClr val="tx1"/>
          </a:solidFill>
          <a:latin typeface="+mn-lt"/>
          <a:ea typeface="+mn-ea"/>
        </a:defRPr>
      </a:lvl2pPr>
      <a:lvl3pPr marL="1143000" indent="-228600" algn="l" rtl="0" eaLnBrk="0" fontAlgn="base" hangingPunct="0">
        <a:spcBef>
          <a:spcPct val="20000"/>
        </a:spcBef>
        <a:spcAft>
          <a:spcPct val="0"/>
        </a:spcAft>
        <a:buFont typeface="Arial" charset="0"/>
        <a:buChar char="•"/>
        <a:defRPr kumimoji="1" sz="1600">
          <a:solidFill>
            <a:schemeClr val="tx1"/>
          </a:solidFill>
          <a:latin typeface="+mn-lt"/>
          <a:ea typeface="+mn-ea"/>
        </a:defRPr>
      </a:lvl3pPr>
      <a:lvl4pPr marL="1600200" indent="-228600" algn="l" rtl="0" eaLnBrk="0" fontAlgn="base" hangingPunct="0">
        <a:spcBef>
          <a:spcPct val="20000"/>
        </a:spcBef>
        <a:spcAft>
          <a:spcPct val="0"/>
        </a:spcAft>
        <a:buFont typeface="Arial" charset="0"/>
        <a:buChar char="–"/>
        <a:defRPr kumimoji="1" sz="1400">
          <a:solidFill>
            <a:schemeClr val="tx1"/>
          </a:solidFill>
          <a:latin typeface="+mn-lt"/>
          <a:ea typeface="+mn-ea"/>
        </a:defRPr>
      </a:lvl4pPr>
      <a:lvl5pPr marL="2057400" indent="-228600" algn="l" rtl="0" eaLnBrk="0" fontAlgn="base" hangingPunct="0">
        <a:spcBef>
          <a:spcPct val="20000"/>
        </a:spcBef>
        <a:spcAft>
          <a:spcPct val="0"/>
        </a:spcAft>
        <a:buFont typeface="Arial" charset="0"/>
        <a:buChar char="»"/>
        <a:defRPr kumimoji="1" sz="1400">
          <a:solidFill>
            <a:schemeClr val="tx1"/>
          </a:solidFill>
          <a:latin typeface="+mn-lt"/>
          <a:ea typeface="+mn-ea"/>
        </a:defRPr>
      </a:lvl5pPr>
      <a:lvl6pPr marL="2514600" indent="-228600" algn="l" rtl="0" fontAlgn="base">
        <a:spcBef>
          <a:spcPct val="20000"/>
        </a:spcBef>
        <a:spcAft>
          <a:spcPct val="0"/>
        </a:spcAft>
        <a:buFont typeface="Arial" charset="0"/>
        <a:buChar char="»"/>
        <a:defRPr kumimoji="1" sz="1400">
          <a:solidFill>
            <a:schemeClr val="tx1"/>
          </a:solidFill>
          <a:latin typeface="+mn-lt"/>
          <a:ea typeface="+mn-ea"/>
        </a:defRPr>
      </a:lvl6pPr>
      <a:lvl7pPr marL="2971800" indent="-228600" algn="l" rtl="0" fontAlgn="base">
        <a:spcBef>
          <a:spcPct val="20000"/>
        </a:spcBef>
        <a:spcAft>
          <a:spcPct val="0"/>
        </a:spcAft>
        <a:buFont typeface="Arial" charset="0"/>
        <a:buChar char="»"/>
        <a:defRPr kumimoji="1" sz="1400">
          <a:solidFill>
            <a:schemeClr val="tx1"/>
          </a:solidFill>
          <a:latin typeface="+mn-lt"/>
          <a:ea typeface="+mn-ea"/>
        </a:defRPr>
      </a:lvl7pPr>
      <a:lvl8pPr marL="3429000" indent="-228600" algn="l" rtl="0" fontAlgn="base">
        <a:spcBef>
          <a:spcPct val="20000"/>
        </a:spcBef>
        <a:spcAft>
          <a:spcPct val="0"/>
        </a:spcAft>
        <a:buFont typeface="Arial" charset="0"/>
        <a:buChar char="»"/>
        <a:defRPr kumimoji="1" sz="1400">
          <a:solidFill>
            <a:schemeClr val="tx1"/>
          </a:solidFill>
          <a:latin typeface="+mn-lt"/>
          <a:ea typeface="+mn-ea"/>
        </a:defRPr>
      </a:lvl8pPr>
      <a:lvl9pPr marL="3886200" indent="-228600" algn="l" rtl="0" fontAlgn="base">
        <a:spcBef>
          <a:spcPct val="20000"/>
        </a:spcBef>
        <a:spcAft>
          <a:spcPct val="0"/>
        </a:spcAft>
        <a:buFont typeface="Arial" charset="0"/>
        <a:buChar char="»"/>
        <a:defRPr kumimoji="1" sz="14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4.png"/><Relationship Id="rId7"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microsoft.com/office/2007/relationships/hdphoto" Target="../media/hdphoto2.wdp"/><Relationship Id="rId5" Type="http://schemas.openxmlformats.org/officeDocument/2006/relationships/image" Target="../media/image5.png"/><Relationship Id="rId10" Type="http://schemas.microsoft.com/office/2007/relationships/hdphoto" Target="../media/hdphoto4.wdp"/><Relationship Id="rId4" Type="http://schemas.microsoft.com/office/2007/relationships/hdphoto" Target="../media/hdphoto1.wdp"/><Relationship Id="rId9" Type="http://schemas.openxmlformats.org/officeDocument/2006/relationships/image" Target="../media/image7.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18" Type="http://schemas.openxmlformats.org/officeDocument/2006/relationships/image" Target="../media/image8.png"/><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17" Type="http://schemas.microsoft.com/office/2007/relationships/diagramDrawing" Target="../diagrams/drawing3.xml"/><Relationship Id="rId2" Type="http://schemas.openxmlformats.org/officeDocument/2006/relationships/notesSlide" Target="../notesSlides/notesSlide17.xml"/><Relationship Id="rId16" Type="http://schemas.openxmlformats.org/officeDocument/2006/relationships/diagramColors" Target="../diagrams/colors3.xml"/><Relationship Id="rId1" Type="http://schemas.openxmlformats.org/officeDocument/2006/relationships/slideLayout" Target="../slideLayouts/slideLayout3.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5" Type="http://schemas.openxmlformats.org/officeDocument/2006/relationships/diagramQuickStyle" Target="../diagrams/quickStyle3.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diagramLayout" Target="../diagrams/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9.xml"/><Relationship Id="rId1" Type="http://schemas.openxmlformats.org/officeDocument/2006/relationships/slideLayout" Target="../slideLayouts/slideLayout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3.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0.xml"/><Relationship Id="rId1" Type="http://schemas.openxmlformats.org/officeDocument/2006/relationships/slideLayout" Target="../slideLayouts/slideLayout3.xml"/><Relationship Id="rId4" Type="http://schemas.openxmlformats.org/officeDocument/2006/relationships/image" Target="../media/image13.jpe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2.xml"/><Relationship Id="rId1" Type="http://schemas.openxmlformats.org/officeDocument/2006/relationships/slideLayout" Target="../slideLayouts/slideLayout3.xml"/><Relationship Id="rId5" Type="http://schemas.openxmlformats.org/officeDocument/2006/relationships/image" Target="../media/image16.jpeg"/><Relationship Id="rId4" Type="http://schemas.openxmlformats.org/officeDocument/2006/relationships/image" Target="../media/image15.jpe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53.xml"/><Relationship Id="rId1" Type="http://schemas.openxmlformats.org/officeDocument/2006/relationships/slideLayout" Target="../slideLayouts/slideLayout3.xml"/><Relationship Id="rId4" Type="http://schemas.openxmlformats.org/officeDocument/2006/relationships/image" Target="../media/image21.emf"/></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3.jpe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txBox="1">
            <a:spLocks noChangeArrowheads="1"/>
          </p:cNvSpPr>
          <p:nvPr/>
        </p:nvSpPr>
        <p:spPr bwMode="auto">
          <a:xfrm>
            <a:off x="219714" y="1790196"/>
            <a:ext cx="8642350" cy="1728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kumimoji="1" sz="32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3600" b="1" kern="0" dirty="0">
                <a:latin typeface="Meiryo UI" pitchFamily="50" charset="-128"/>
                <a:ea typeface="Meiryo UI" pitchFamily="50" charset="-128"/>
                <a:cs typeface="Meiryo UI" pitchFamily="50" charset="-128"/>
              </a:rPr>
              <a:t>第</a:t>
            </a:r>
            <a:r>
              <a:rPr lang="en-US" altLang="ja-JP" sz="3600" b="1" kern="0" dirty="0">
                <a:latin typeface="Meiryo UI" pitchFamily="50" charset="-128"/>
                <a:ea typeface="Meiryo UI" pitchFamily="50" charset="-128"/>
                <a:cs typeface="Meiryo UI" pitchFamily="50" charset="-128"/>
              </a:rPr>
              <a:t>2</a:t>
            </a:r>
            <a:r>
              <a:rPr lang="ja-JP" altLang="en-US" sz="3600" b="1" kern="0" dirty="0">
                <a:latin typeface="Meiryo UI" pitchFamily="50" charset="-128"/>
                <a:ea typeface="Meiryo UI" pitchFamily="50" charset="-128"/>
                <a:cs typeface="Meiryo UI" pitchFamily="50" charset="-128"/>
              </a:rPr>
              <a:t>回</a:t>
            </a:r>
            <a:endParaRPr lang="en-US" altLang="ja-JP" sz="3600" b="1" kern="0" dirty="0">
              <a:latin typeface="Meiryo UI" pitchFamily="50" charset="-128"/>
              <a:ea typeface="Meiryo UI" pitchFamily="50" charset="-128"/>
              <a:cs typeface="Meiryo UI" pitchFamily="50" charset="-128"/>
            </a:endParaRPr>
          </a:p>
          <a:p>
            <a:pPr eaLnBrk="1" hangingPunct="1"/>
            <a:r>
              <a:rPr lang="ja-JP" altLang="en-US" sz="3600" b="1" kern="0" dirty="0">
                <a:latin typeface="Meiryo UI" pitchFamily="50" charset="-128"/>
                <a:ea typeface="Meiryo UI" pitchFamily="50" charset="-128"/>
                <a:cs typeface="Meiryo UI" pitchFamily="50" charset="-128"/>
              </a:rPr>
              <a:t>観光マーケティング基礎①</a:t>
            </a:r>
            <a:endParaRPr lang="en-US" altLang="ja-JP" sz="3600" b="1" kern="0" dirty="0">
              <a:latin typeface="Meiryo UI" pitchFamily="50" charset="-128"/>
              <a:ea typeface="Meiryo UI" pitchFamily="50" charset="-128"/>
              <a:cs typeface="Meiryo UI" pitchFamily="50" charset="-128"/>
            </a:endParaRPr>
          </a:p>
          <a:p>
            <a:pPr eaLnBrk="1" hangingPunct="1"/>
            <a:r>
              <a:rPr lang="ja-JP" altLang="en-US" b="1" kern="0" dirty="0">
                <a:latin typeface="Meiryo UI" pitchFamily="50" charset="-128"/>
                <a:ea typeface="Meiryo UI" pitchFamily="50" charset="-128"/>
                <a:cs typeface="Meiryo UI" pitchFamily="50" charset="-128"/>
              </a:rPr>
              <a:t>～観光マーケティングとは～</a:t>
            </a:r>
            <a:endParaRPr lang="en-US" altLang="ja-JP" b="1" kern="0" dirty="0">
              <a:latin typeface="Meiryo UI" pitchFamily="50" charset="-128"/>
              <a:ea typeface="Meiryo UI" pitchFamily="50" charset="-128"/>
              <a:cs typeface="Meiryo UI" pitchFamily="50" charset="-128"/>
            </a:endParaRPr>
          </a:p>
        </p:txBody>
      </p:sp>
      <p:sp>
        <p:nvSpPr>
          <p:cNvPr id="5" name="Rectangle 5"/>
          <p:cNvSpPr txBox="1">
            <a:spLocks noChangeArrowheads="1"/>
          </p:cNvSpPr>
          <p:nvPr/>
        </p:nvSpPr>
        <p:spPr bwMode="auto">
          <a:xfrm>
            <a:off x="219714" y="5805264"/>
            <a:ext cx="8642350" cy="414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kumimoji="1" sz="32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endParaRPr lang="ja-JP" altLang="en-US" sz="2400" b="1" kern="0" dirty="0">
              <a:latin typeface="Meiryo UI"/>
              <a:ea typeface="Meiryo UI"/>
              <a:cs typeface="Meiryo UI" pitchFamily="50" charset="-128"/>
            </a:endParaRPr>
          </a:p>
        </p:txBody>
      </p:sp>
      <p:sp>
        <p:nvSpPr>
          <p:cNvPr id="2" name="スライド番号プレースホルダー 1">
            <a:extLst>
              <a:ext uri="{FF2B5EF4-FFF2-40B4-BE49-F238E27FC236}">
                <a16:creationId xmlns:a16="http://schemas.microsoft.com/office/drawing/2014/main" id="{FB0C6725-056B-4181-B79D-1D858398426B}"/>
              </a:ext>
            </a:extLst>
          </p:cNvPr>
          <p:cNvSpPr>
            <a:spLocks noGrp="1"/>
          </p:cNvSpPr>
          <p:nvPr>
            <p:ph type="sldNum" sz="quarter" idx="4"/>
          </p:nvPr>
        </p:nvSpPr>
        <p:spPr/>
        <p:txBody>
          <a:bodyPr/>
          <a:lstStyle/>
          <a:p>
            <a:pPr>
              <a:buFont typeface="+mj-lt"/>
              <a:buAutoNum type="arabicPeriod" startAt="2"/>
              <a:defRPr/>
            </a:pPr>
            <a:fld id="{655BE33C-BF52-4619-A042-36DD7DEB5097}" type="slidenum">
              <a:rPr lang="ja-JP" altLang="en-US" smtClean="0"/>
              <a:pPr>
                <a:buFont typeface="+mj-lt"/>
                <a:buAutoNum type="arabicPeriod" startAt="2"/>
                <a:defRPr/>
              </a:pPr>
              <a:t>0</a:t>
            </a:fld>
            <a:endParaRPr lang="ja-JP"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a:extLst>
              <a:ext uri="{FF2B5EF4-FFF2-40B4-BE49-F238E27FC236}">
                <a16:creationId xmlns:a16="http://schemas.microsoft.com/office/drawing/2014/main" id="{CAD25E07-6E80-45FA-AEB6-D436BD0E1FED}"/>
              </a:ext>
            </a:extLst>
          </p:cNvPr>
          <p:cNvSpPr>
            <a:spLocks noChangeArrowheads="1"/>
          </p:cNvSpPr>
          <p:nvPr/>
        </p:nvSpPr>
        <p:spPr bwMode="auto">
          <a:xfrm>
            <a:off x="179512" y="802025"/>
            <a:ext cx="8712968" cy="4362642"/>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ja-JP" altLang="en-US"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観光マーケティングとは、自地域に呼びたい</a:t>
            </a:r>
            <a:r>
              <a:rPr lang="ja-JP" altLang="en-US" sz="2400" b="1" dirty="0">
                <a:solidFill>
                  <a:srgbClr val="FF0000"/>
                </a:solidFill>
                <a:latin typeface="HGP創英角ｺﾞｼｯｸUB" panose="020B0900000000000000" pitchFamily="50" charset="-128"/>
                <a:ea typeface="HGP創英角ｺﾞｼｯｸUB" panose="020B0900000000000000" pitchFamily="50" charset="-128"/>
              </a:rPr>
              <a:t>観光客のニーズ・ウォンツを探り</a:t>
            </a:r>
            <a:r>
              <a:rPr lang="ja-JP" altLang="en-US" sz="2000" dirty="0">
                <a:latin typeface="HGP創英角ｺﾞｼｯｸUB" panose="020B0900000000000000" pitchFamily="50" charset="-128"/>
                <a:ea typeface="HGP創英角ｺﾞｼｯｸUB" panose="020B0900000000000000" pitchFamily="50" charset="-128"/>
              </a:rPr>
              <a:t>、他地域ではなく、自地域を訪問して頂き、自地域のファンになって頂くための</a:t>
            </a: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活動全般を指す。</a:t>
            </a: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en-US" altLang="ja-JP" sz="2000" dirty="0">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　どのような活動を想定するか？</a:t>
            </a:r>
            <a:endParaRPr lang="en-US" altLang="ja-JP" sz="20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・顧客嗜好の調査・研究</a:t>
            </a:r>
            <a:endParaRPr lang="en-US" altLang="ja-JP" sz="20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・ライバルとなる観光地域の特定・調査</a:t>
            </a:r>
            <a:endParaRPr lang="en-US" altLang="ja-JP" sz="20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・顧客ニーズを満たす観光資源の開発</a:t>
            </a:r>
            <a:endParaRPr lang="en-US" altLang="ja-JP" sz="20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・観光商品・サービス作り</a:t>
            </a:r>
            <a:endParaRPr lang="en-US" altLang="ja-JP" sz="20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・観光商品の販売方法の検討</a:t>
            </a:r>
            <a:endParaRPr lang="en-US" altLang="ja-JP" sz="20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・観光商品の</a:t>
            </a:r>
            <a:r>
              <a:rPr lang="en-US" altLang="ja-JP" sz="2000" dirty="0">
                <a:solidFill>
                  <a:prstClr val="black"/>
                </a:solidFill>
                <a:latin typeface="HGP創英角ｺﾞｼｯｸUB" panose="020B0900000000000000" pitchFamily="50" charset="-128"/>
                <a:ea typeface="HGP創英角ｺﾞｼｯｸUB" panose="020B0900000000000000" pitchFamily="50" charset="-128"/>
              </a:rPr>
              <a:t>PR</a:t>
            </a: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、プロモーション　　など</a:t>
            </a:r>
            <a:endParaRPr lang="en-US" altLang="ja-JP" sz="2000" dirty="0">
              <a:solidFill>
                <a:prstClr val="black"/>
              </a:solidFill>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en-US" altLang="ja-JP" sz="2000" dirty="0">
              <a:solidFill>
                <a:schemeClr val="bg1"/>
              </a:solidFill>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en-US" altLang="ja-JP" sz="2000" dirty="0">
              <a:solidFill>
                <a:schemeClr val="bg1"/>
              </a:solidFill>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en-US" altLang="ja-JP" sz="2000" dirty="0">
              <a:solidFill>
                <a:schemeClr val="bg1"/>
              </a:solidFill>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ja-JP" altLang="en-US" sz="2000" dirty="0">
              <a:solidFill>
                <a:schemeClr val="bg1"/>
              </a:solidFill>
            </a:endParaRPr>
          </a:p>
        </p:txBody>
      </p:sp>
      <p:sp>
        <p:nvSpPr>
          <p:cNvPr id="5" name="角丸四角形 8">
            <a:extLst>
              <a:ext uri="{FF2B5EF4-FFF2-40B4-BE49-F238E27FC236}">
                <a16:creationId xmlns:a16="http://schemas.microsoft.com/office/drawing/2014/main" id="{3502F9EC-E9AA-4A19-BFA6-2B5088DCF2A0}"/>
              </a:ext>
            </a:extLst>
          </p:cNvPr>
          <p:cNvSpPr/>
          <p:nvPr/>
        </p:nvSpPr>
        <p:spPr>
          <a:xfrm>
            <a:off x="107504" y="5278028"/>
            <a:ext cx="8928992" cy="1408082"/>
          </a:xfrm>
          <a:prstGeom prst="roundRect">
            <a:avLst/>
          </a:prstGeom>
          <a:solidFill>
            <a:srgbClr val="002060"/>
          </a:solidFill>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sz="2000" dirty="0">
                <a:latin typeface="HGP創英角ｺﾞｼｯｸUB" panose="020B0900000000000000" pitchFamily="50" charset="-128"/>
                <a:ea typeface="HGP創英角ｺﾞｼｯｸUB" panose="020B0900000000000000" pitchFamily="50" charset="-128"/>
              </a:rPr>
              <a:t>観光マーケティングとは、</a:t>
            </a:r>
            <a:endParaRPr lang="en-US" altLang="ja-JP" sz="2000" dirty="0">
              <a:latin typeface="HGP創英角ｺﾞｼｯｸUB" panose="020B0900000000000000" pitchFamily="50" charset="-128"/>
              <a:ea typeface="HGP創英角ｺﾞｼｯｸUB" panose="020B0900000000000000" pitchFamily="50" charset="-128"/>
            </a:endParaRPr>
          </a:p>
          <a:p>
            <a:pPr algn="ctr"/>
            <a:r>
              <a:rPr lang="ja-JP" altLang="en-US" sz="1700" dirty="0">
                <a:latin typeface="HGP創英角ｺﾞｼｯｸUB" panose="020B0900000000000000" pitchFamily="50" charset="-128"/>
                <a:ea typeface="HGP創英角ｺﾞｼｯｸUB" panose="020B0900000000000000" pitchFamily="50" charset="-128"/>
              </a:rPr>
              <a:t>どのような観光客に、自地域のどのような観光資源を、どうやって</a:t>
            </a:r>
            <a:r>
              <a:rPr lang="en-US" altLang="ja-JP" sz="1700" dirty="0">
                <a:latin typeface="HGP創英角ｺﾞｼｯｸUB" panose="020B0900000000000000" pitchFamily="50" charset="-128"/>
                <a:ea typeface="HGP創英角ｺﾞｼｯｸUB" panose="020B0900000000000000" pitchFamily="50" charset="-128"/>
              </a:rPr>
              <a:t>PR</a:t>
            </a:r>
            <a:r>
              <a:rPr lang="ja-JP" altLang="en-US" sz="1700" dirty="0">
                <a:latin typeface="HGP創英角ｺﾞｼｯｸUB" panose="020B0900000000000000" pitchFamily="50" charset="-128"/>
                <a:ea typeface="HGP創英角ｺﾞｼｯｸUB" panose="020B0900000000000000" pitchFamily="50" charset="-128"/>
              </a:rPr>
              <a:t>・提供するかというプロセス</a:t>
            </a:r>
            <a:endParaRPr lang="en-US" altLang="ja-JP" sz="1700" dirty="0">
              <a:latin typeface="HGP創英角ｺﾞｼｯｸUB" panose="020B0900000000000000" pitchFamily="50" charset="-128"/>
              <a:ea typeface="HGP創英角ｺﾞｼｯｸUB" panose="020B0900000000000000" pitchFamily="50" charset="-128"/>
            </a:endParaRPr>
          </a:p>
          <a:p>
            <a:pPr algn="ctr"/>
            <a:r>
              <a:rPr lang="ja-JP" altLang="en-US" sz="3200" dirty="0">
                <a:solidFill>
                  <a:srgbClr val="FF0000"/>
                </a:solidFill>
                <a:latin typeface="HGP創英角ｺﾞｼｯｸUB" panose="020B0900000000000000" pitchFamily="50" charset="-128"/>
                <a:ea typeface="HGP創英角ｺﾞｼｯｸUB" panose="020B0900000000000000" pitchFamily="50" charset="-128"/>
              </a:rPr>
              <a:t>“誰に</a:t>
            </a:r>
            <a:r>
              <a:rPr lang="ja-JP" altLang="en-US" sz="3200" dirty="0">
                <a:latin typeface="HGP創英角ｺﾞｼｯｸUB" panose="020B0900000000000000" pitchFamily="50" charset="-128"/>
                <a:ea typeface="HGP創英角ｺﾞｼｯｸUB" panose="020B0900000000000000" pitchFamily="50" charset="-128"/>
              </a:rPr>
              <a:t>　</a:t>
            </a:r>
            <a:r>
              <a:rPr lang="en-US" altLang="ja-JP" sz="3200" dirty="0">
                <a:latin typeface="HGP創英角ｺﾞｼｯｸUB" panose="020B0900000000000000" pitchFamily="50" charset="-128"/>
                <a:ea typeface="HGP創英角ｺﾞｼｯｸUB" panose="020B0900000000000000" pitchFamily="50" charset="-128"/>
              </a:rPr>
              <a:t>×</a:t>
            </a:r>
            <a:r>
              <a:rPr lang="ja-JP" altLang="en-US" sz="3200" dirty="0">
                <a:latin typeface="HGP創英角ｺﾞｼｯｸUB" panose="020B0900000000000000" pitchFamily="50" charset="-128"/>
                <a:ea typeface="HGP創英角ｺﾞｼｯｸUB" panose="020B0900000000000000" pitchFamily="50" charset="-128"/>
              </a:rPr>
              <a:t>　</a:t>
            </a:r>
            <a:r>
              <a:rPr lang="ja-JP" altLang="en-US" sz="3200" dirty="0">
                <a:solidFill>
                  <a:srgbClr val="FF0000"/>
                </a:solidFill>
                <a:latin typeface="HGP創英角ｺﾞｼｯｸUB" panose="020B0900000000000000" pitchFamily="50" charset="-128"/>
                <a:ea typeface="HGP創英角ｺﾞｼｯｸUB" panose="020B0900000000000000" pitchFamily="50" charset="-128"/>
              </a:rPr>
              <a:t>何を</a:t>
            </a:r>
            <a:r>
              <a:rPr lang="ja-JP" altLang="en-US" sz="3200" dirty="0">
                <a:latin typeface="HGP創英角ｺﾞｼｯｸUB" panose="020B0900000000000000" pitchFamily="50" charset="-128"/>
                <a:ea typeface="HGP創英角ｺﾞｼｯｸUB" panose="020B0900000000000000" pitchFamily="50" charset="-128"/>
              </a:rPr>
              <a:t>　</a:t>
            </a:r>
            <a:r>
              <a:rPr lang="en-US" altLang="ja-JP" sz="3200" dirty="0">
                <a:latin typeface="HGP創英角ｺﾞｼｯｸUB" panose="020B0900000000000000" pitchFamily="50" charset="-128"/>
                <a:ea typeface="HGP創英角ｺﾞｼｯｸUB" panose="020B0900000000000000" pitchFamily="50" charset="-128"/>
              </a:rPr>
              <a:t>×</a:t>
            </a:r>
            <a:r>
              <a:rPr lang="ja-JP" altLang="en-US" sz="3200" dirty="0">
                <a:latin typeface="HGP創英角ｺﾞｼｯｸUB" panose="020B0900000000000000" pitchFamily="50" charset="-128"/>
                <a:ea typeface="HGP創英角ｺﾞｼｯｸUB" panose="020B0900000000000000" pitchFamily="50" charset="-128"/>
              </a:rPr>
              <a:t>　</a:t>
            </a:r>
            <a:r>
              <a:rPr lang="ja-JP" altLang="en-US" sz="3200" dirty="0">
                <a:solidFill>
                  <a:srgbClr val="FF0000"/>
                </a:solidFill>
                <a:latin typeface="HGP創英角ｺﾞｼｯｸUB" panose="020B0900000000000000" pitchFamily="50" charset="-128"/>
                <a:ea typeface="HGP創英角ｺﾞｼｯｸUB" panose="020B0900000000000000" pitchFamily="50" charset="-128"/>
              </a:rPr>
              <a:t>どうやって”　</a:t>
            </a:r>
            <a:r>
              <a:rPr lang="ja-JP" altLang="en-US" sz="3200" dirty="0">
                <a:solidFill>
                  <a:schemeClr val="bg1"/>
                </a:solidFill>
                <a:latin typeface="HGP創英角ｺﾞｼｯｸUB" panose="020B0900000000000000" pitchFamily="50" charset="-128"/>
                <a:ea typeface="HGP創英角ｺﾞｼｯｸUB" panose="020B0900000000000000" pitchFamily="50" charset="-128"/>
              </a:rPr>
              <a:t>提供するか</a:t>
            </a:r>
            <a:endParaRPr lang="en-US" altLang="ja-JP" sz="3200" dirty="0">
              <a:solidFill>
                <a:schemeClr val="bg1"/>
              </a:solidFill>
              <a:latin typeface="HGP創英角ｺﾞｼｯｸUB" panose="020B0900000000000000" pitchFamily="50" charset="-128"/>
              <a:ea typeface="HGP創英角ｺﾞｼｯｸUB" panose="020B0900000000000000" pitchFamily="50" charset="-128"/>
            </a:endParaRPr>
          </a:p>
        </p:txBody>
      </p:sp>
      <p:sp>
        <p:nvSpPr>
          <p:cNvPr id="8" name="正方形/長方形 7">
            <a:extLst>
              <a:ext uri="{FF2B5EF4-FFF2-40B4-BE49-F238E27FC236}">
                <a16:creationId xmlns:a16="http://schemas.microsoft.com/office/drawing/2014/main" id="{3B60D2D5-BB28-4182-9536-175AF6A41093}"/>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観光マーケティングの定義</a:t>
            </a:r>
          </a:p>
        </p:txBody>
      </p:sp>
      <p:sp>
        <p:nvSpPr>
          <p:cNvPr id="3" name="スライド番号プレースホルダー 2">
            <a:extLst>
              <a:ext uri="{FF2B5EF4-FFF2-40B4-BE49-F238E27FC236}">
                <a16:creationId xmlns:a16="http://schemas.microsoft.com/office/drawing/2014/main" id="{4AD909AE-3BB7-4FB3-8833-AE742D016FE1}"/>
              </a:ext>
            </a:extLst>
          </p:cNvPr>
          <p:cNvSpPr>
            <a:spLocks noGrp="1"/>
          </p:cNvSpPr>
          <p:nvPr>
            <p:ph type="sldNum" sz="quarter" idx="12"/>
          </p:nvPr>
        </p:nvSpPr>
        <p:spPr/>
        <p:txBody>
          <a:bodyPr/>
          <a:lstStyle/>
          <a:p>
            <a:pPr>
              <a:defRPr/>
            </a:pPr>
            <a:fld id="{22179739-F4A8-44EB-8B8E-F3F060272835}" type="slidenum">
              <a:rPr lang="ja-JP" altLang="en-US" smtClean="0"/>
              <a:pPr>
                <a:defRPr/>
              </a:pPr>
              <a:t>9</a:t>
            </a:fld>
            <a:endParaRPr lang="ja-JP" altLang="en-US"/>
          </a:p>
        </p:txBody>
      </p:sp>
    </p:spTree>
    <p:extLst>
      <p:ext uri="{BB962C8B-B14F-4D97-AF65-F5344CB8AC3E}">
        <p14:creationId xmlns:p14="http://schemas.microsoft.com/office/powerpoint/2010/main" val="455234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6D8223FA-3FFB-4BFB-9D88-D3D21C267A16}"/>
              </a:ext>
            </a:extLst>
          </p:cNvPr>
          <p:cNvSpPr/>
          <p:nvPr/>
        </p:nvSpPr>
        <p:spPr>
          <a:xfrm>
            <a:off x="117227" y="3636314"/>
            <a:ext cx="8729710" cy="584775"/>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square">
            <a:spAutoFit/>
          </a:bodyPr>
          <a:lstStyle/>
          <a:p>
            <a:r>
              <a:rPr lang="ja-JP" altLang="en-US" sz="3200" dirty="0">
                <a:ea typeface="Meiryo UI" pitchFamily="50" charset="-128"/>
                <a:cs typeface="Meiryo UI" pitchFamily="50" charset="-128"/>
              </a:rPr>
              <a:t>１－２ニーズとウォンツ</a:t>
            </a:r>
          </a:p>
        </p:txBody>
      </p:sp>
      <p:sp>
        <p:nvSpPr>
          <p:cNvPr id="2" name="スライド番号プレースホルダー 1">
            <a:extLst>
              <a:ext uri="{FF2B5EF4-FFF2-40B4-BE49-F238E27FC236}">
                <a16:creationId xmlns:a16="http://schemas.microsoft.com/office/drawing/2014/main" id="{1CEE4119-7E05-478E-A5C2-8A3295314711}"/>
              </a:ext>
            </a:extLst>
          </p:cNvPr>
          <p:cNvSpPr>
            <a:spLocks noGrp="1"/>
          </p:cNvSpPr>
          <p:nvPr>
            <p:ph type="sldNum" sz="quarter" idx="12"/>
          </p:nvPr>
        </p:nvSpPr>
        <p:spPr/>
        <p:txBody>
          <a:bodyPr/>
          <a:lstStyle/>
          <a:p>
            <a:pPr>
              <a:defRPr/>
            </a:pPr>
            <a:fld id="{22179739-F4A8-44EB-8B8E-F3F060272835}" type="slidenum">
              <a:rPr lang="ja-JP" altLang="en-US" smtClean="0"/>
              <a:pPr>
                <a:defRPr/>
              </a:pPr>
              <a:t>10</a:t>
            </a:fld>
            <a:endParaRPr lang="ja-JP" altLang="en-US"/>
          </a:p>
        </p:txBody>
      </p:sp>
    </p:spTree>
    <p:extLst>
      <p:ext uri="{BB962C8B-B14F-4D97-AF65-F5344CB8AC3E}">
        <p14:creationId xmlns:p14="http://schemas.microsoft.com/office/powerpoint/2010/main" val="1947359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a:extLst>
              <a:ext uri="{FF2B5EF4-FFF2-40B4-BE49-F238E27FC236}">
                <a16:creationId xmlns:a16="http://schemas.microsoft.com/office/drawing/2014/main" id="{670A336C-88DF-4010-949D-E4509CAF7184}"/>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ニーズとウォンツ</a:t>
            </a:r>
          </a:p>
        </p:txBody>
      </p:sp>
      <p:sp>
        <p:nvSpPr>
          <p:cNvPr id="2" name="四角形: 角を丸くする 1">
            <a:extLst>
              <a:ext uri="{FF2B5EF4-FFF2-40B4-BE49-F238E27FC236}">
                <a16:creationId xmlns:a16="http://schemas.microsoft.com/office/drawing/2014/main" id="{2D2F9C61-F1D8-4E32-ADA4-420A3EB2FE6D}"/>
              </a:ext>
            </a:extLst>
          </p:cNvPr>
          <p:cNvSpPr/>
          <p:nvPr/>
        </p:nvSpPr>
        <p:spPr>
          <a:xfrm>
            <a:off x="464060" y="1593019"/>
            <a:ext cx="2304256" cy="717748"/>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ニーズ</a:t>
            </a:r>
          </a:p>
        </p:txBody>
      </p:sp>
      <p:sp>
        <p:nvSpPr>
          <p:cNvPr id="6" name="四角形: 角を丸くする 5">
            <a:extLst>
              <a:ext uri="{FF2B5EF4-FFF2-40B4-BE49-F238E27FC236}">
                <a16:creationId xmlns:a16="http://schemas.microsoft.com/office/drawing/2014/main" id="{F43189D0-6AC7-4483-85EC-380269A04D46}"/>
              </a:ext>
            </a:extLst>
          </p:cNvPr>
          <p:cNvSpPr/>
          <p:nvPr/>
        </p:nvSpPr>
        <p:spPr>
          <a:xfrm>
            <a:off x="3378634" y="1593020"/>
            <a:ext cx="2304256" cy="717747"/>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latin typeface="+mn-ea"/>
              </a:rPr>
              <a:t>ウォンツ</a:t>
            </a:r>
            <a:endParaRPr kumimoji="1" lang="ja-JP" altLang="en-US" b="1" dirty="0">
              <a:latin typeface="+mn-ea"/>
            </a:endParaRPr>
          </a:p>
        </p:txBody>
      </p:sp>
      <p:sp>
        <p:nvSpPr>
          <p:cNvPr id="8" name="テキスト ボックス 7">
            <a:extLst>
              <a:ext uri="{FF2B5EF4-FFF2-40B4-BE49-F238E27FC236}">
                <a16:creationId xmlns:a16="http://schemas.microsoft.com/office/drawing/2014/main" id="{DC51C204-D82F-4334-B439-E67BAFBB79A0}"/>
              </a:ext>
            </a:extLst>
          </p:cNvPr>
          <p:cNvSpPr txBox="1"/>
          <p:nvPr/>
        </p:nvSpPr>
        <p:spPr>
          <a:xfrm>
            <a:off x="356048" y="2403465"/>
            <a:ext cx="2520280" cy="954107"/>
          </a:xfrm>
          <a:prstGeom prst="rect">
            <a:avLst/>
          </a:prstGeom>
          <a:noFill/>
        </p:spPr>
        <p:txBody>
          <a:bodyPr wrap="square">
            <a:spAutoFit/>
          </a:bodyPr>
          <a:lstStyle/>
          <a:p>
            <a:r>
              <a:rPr lang="ja-JP" altLang="en-US" sz="1400" b="1" dirty="0">
                <a:latin typeface="Meiryo UI" panose="020B0604030504040204" pitchFamily="50" charset="-128"/>
                <a:ea typeface="Meiryo UI" panose="020B0604030504040204" pitchFamily="50" charset="-128"/>
              </a:rPr>
              <a:t>人々が生活する上で感じる</a:t>
            </a:r>
            <a:endParaRPr lang="en-US" altLang="ja-JP" sz="1400" b="1" dirty="0">
              <a:latin typeface="Meiryo UI" panose="020B0604030504040204" pitchFamily="50" charset="-128"/>
              <a:ea typeface="Meiryo UI" panose="020B0604030504040204" pitchFamily="50" charset="-128"/>
            </a:endParaRPr>
          </a:p>
          <a:p>
            <a:r>
              <a:rPr lang="ja-JP" altLang="en-US" sz="1400" b="1" dirty="0">
                <a:latin typeface="Meiryo UI" panose="020B0604030504040204" pitchFamily="50" charset="-128"/>
                <a:ea typeface="Meiryo UI" panose="020B0604030504040204" pitchFamily="50" charset="-128"/>
              </a:rPr>
              <a:t>現状に対する不満や欠乏</a:t>
            </a:r>
            <a:endParaRPr lang="en-US" altLang="ja-JP" sz="1400" b="1" dirty="0">
              <a:latin typeface="Meiryo UI" panose="020B0604030504040204" pitchFamily="50" charset="-128"/>
              <a:ea typeface="Meiryo UI" panose="020B0604030504040204" pitchFamily="50" charset="-128"/>
            </a:endParaRPr>
          </a:p>
          <a:p>
            <a:r>
              <a:rPr lang="ja-JP" altLang="en-US" sz="1400" b="1" dirty="0">
                <a:latin typeface="Meiryo UI" panose="020B0604030504040204" pitchFamily="50" charset="-128"/>
                <a:ea typeface="Meiryo UI" panose="020B0604030504040204" pitchFamily="50" charset="-128"/>
              </a:rPr>
              <a:t>（具体的に何が欲しいかは</a:t>
            </a:r>
            <a:endParaRPr lang="en-US" altLang="ja-JP" sz="1400" b="1" dirty="0">
              <a:latin typeface="Meiryo UI" panose="020B0604030504040204" pitchFamily="50" charset="-128"/>
              <a:ea typeface="Meiryo UI" panose="020B0604030504040204" pitchFamily="50" charset="-128"/>
            </a:endParaRPr>
          </a:p>
          <a:p>
            <a:r>
              <a:rPr lang="ja-JP" altLang="en-US" sz="1400" b="1" dirty="0">
                <a:latin typeface="Meiryo UI" panose="020B0604030504040204" pitchFamily="50" charset="-128"/>
                <a:ea typeface="Meiryo UI" panose="020B0604030504040204" pitchFamily="50" charset="-128"/>
              </a:rPr>
              <a:t>わからない状況）</a:t>
            </a:r>
          </a:p>
        </p:txBody>
      </p:sp>
      <p:sp>
        <p:nvSpPr>
          <p:cNvPr id="13" name="テキスト ボックス 12">
            <a:extLst>
              <a:ext uri="{FF2B5EF4-FFF2-40B4-BE49-F238E27FC236}">
                <a16:creationId xmlns:a16="http://schemas.microsoft.com/office/drawing/2014/main" id="{CAE82A9A-0FF7-437C-9241-6ED1B010BEA8}"/>
              </a:ext>
            </a:extLst>
          </p:cNvPr>
          <p:cNvSpPr txBox="1"/>
          <p:nvPr/>
        </p:nvSpPr>
        <p:spPr>
          <a:xfrm>
            <a:off x="3226028" y="2403465"/>
            <a:ext cx="2609468" cy="954107"/>
          </a:xfrm>
          <a:prstGeom prst="rect">
            <a:avLst/>
          </a:prstGeom>
          <a:noFill/>
        </p:spPr>
        <p:txBody>
          <a:bodyPr wrap="square">
            <a:spAutoFit/>
          </a:bodyPr>
          <a:lstStyle/>
          <a:p>
            <a:r>
              <a:rPr lang="ja-JP" altLang="en-US" sz="1400" b="1" dirty="0">
                <a:latin typeface="Meiryo UI" panose="020B0604030504040204" pitchFamily="50" charset="-128"/>
                <a:ea typeface="Meiryo UI" panose="020B0604030504040204" pitchFamily="50" charset="-128"/>
              </a:rPr>
              <a:t>本質的ニーズを満たすための</a:t>
            </a:r>
            <a:endParaRPr lang="en-US" altLang="ja-JP" sz="1400" b="1" dirty="0">
              <a:latin typeface="Meiryo UI" panose="020B0604030504040204" pitchFamily="50" charset="-128"/>
              <a:ea typeface="Meiryo UI" panose="020B0604030504040204" pitchFamily="50" charset="-128"/>
            </a:endParaRPr>
          </a:p>
          <a:p>
            <a:r>
              <a:rPr lang="ja-JP" altLang="en-US" sz="1400" b="1" dirty="0">
                <a:latin typeface="Meiryo UI" panose="020B0604030504040204" pitchFamily="50" charset="-128"/>
                <a:ea typeface="Meiryo UI" panose="020B0604030504040204" pitchFamily="50" charset="-128"/>
              </a:rPr>
              <a:t>具体的な手段への欲求</a:t>
            </a:r>
            <a:endParaRPr lang="en-US" altLang="ja-JP" sz="1400" b="1" dirty="0">
              <a:latin typeface="Meiryo UI" panose="020B0604030504040204" pitchFamily="50" charset="-128"/>
              <a:ea typeface="Meiryo UI" panose="020B0604030504040204" pitchFamily="50" charset="-128"/>
            </a:endParaRPr>
          </a:p>
          <a:p>
            <a:r>
              <a:rPr lang="ja-JP" altLang="en-US" sz="1400" b="1" dirty="0">
                <a:latin typeface="Meiryo UI" panose="020B0604030504040204" pitchFamily="50" charset="-128"/>
                <a:ea typeface="Meiryo UI" panose="020B0604030504040204" pitchFamily="50" charset="-128"/>
              </a:rPr>
              <a:t>（具体的な商品・サービスが</a:t>
            </a:r>
            <a:endParaRPr lang="en-US" altLang="ja-JP" sz="1400" b="1" dirty="0">
              <a:latin typeface="Meiryo UI" panose="020B0604030504040204" pitchFamily="50" charset="-128"/>
              <a:ea typeface="Meiryo UI" panose="020B0604030504040204" pitchFamily="50" charset="-128"/>
            </a:endParaRPr>
          </a:p>
          <a:p>
            <a:r>
              <a:rPr lang="ja-JP" altLang="en-US" sz="1400" b="1" dirty="0">
                <a:latin typeface="Meiryo UI" panose="020B0604030504040204" pitchFamily="50" charset="-128"/>
                <a:ea typeface="Meiryo UI" panose="020B0604030504040204" pitchFamily="50" charset="-128"/>
              </a:rPr>
              <a:t>欲しい状況）</a:t>
            </a:r>
          </a:p>
        </p:txBody>
      </p:sp>
      <p:sp>
        <p:nvSpPr>
          <p:cNvPr id="9" name="四角形: 角を丸くする 8">
            <a:extLst>
              <a:ext uri="{FF2B5EF4-FFF2-40B4-BE49-F238E27FC236}">
                <a16:creationId xmlns:a16="http://schemas.microsoft.com/office/drawing/2014/main" id="{DF719AB6-6507-4C7E-A0E5-C1B06413C5D1}"/>
              </a:ext>
            </a:extLst>
          </p:cNvPr>
          <p:cNvSpPr/>
          <p:nvPr/>
        </p:nvSpPr>
        <p:spPr>
          <a:xfrm>
            <a:off x="6324250" y="1593020"/>
            <a:ext cx="2304256" cy="717747"/>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latin typeface="+mn-ea"/>
              </a:rPr>
              <a:t>購買行動</a:t>
            </a:r>
          </a:p>
        </p:txBody>
      </p:sp>
      <p:sp>
        <p:nvSpPr>
          <p:cNvPr id="15" name="テキスト ボックス 14">
            <a:extLst>
              <a:ext uri="{FF2B5EF4-FFF2-40B4-BE49-F238E27FC236}">
                <a16:creationId xmlns:a16="http://schemas.microsoft.com/office/drawing/2014/main" id="{EBA0A072-680B-4FE2-9AA5-400501752B2E}"/>
              </a:ext>
            </a:extLst>
          </p:cNvPr>
          <p:cNvSpPr txBox="1"/>
          <p:nvPr/>
        </p:nvSpPr>
        <p:spPr>
          <a:xfrm>
            <a:off x="6204292" y="2403465"/>
            <a:ext cx="2544172" cy="523220"/>
          </a:xfrm>
          <a:prstGeom prst="rect">
            <a:avLst/>
          </a:prstGeom>
          <a:noFill/>
        </p:spPr>
        <p:txBody>
          <a:bodyPr wrap="square">
            <a:spAutoFit/>
          </a:bodyPr>
          <a:lstStyle/>
          <a:p>
            <a:r>
              <a:rPr lang="ja-JP" altLang="en-US" sz="1400" b="1" dirty="0">
                <a:latin typeface="Meiryo UI" panose="020B0604030504040204" pitchFamily="50" charset="-128"/>
                <a:ea typeface="Meiryo UI" panose="020B0604030504040204" pitchFamily="50" charset="-128"/>
              </a:rPr>
              <a:t>ウォンツに対して、実際に商品・サービスを選択し、購入する活動</a:t>
            </a:r>
          </a:p>
        </p:txBody>
      </p:sp>
      <p:pic>
        <p:nvPicPr>
          <p:cNvPr id="2050" name="Picture 2" descr="疲れ">
            <a:extLst>
              <a:ext uri="{FF2B5EF4-FFF2-40B4-BE49-F238E27FC236}">
                <a16:creationId xmlns:a16="http://schemas.microsoft.com/office/drawing/2014/main" id="{5AA497B0-401C-4074-B760-56719A6DE0B3}"/>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10000" b="90000" l="10000" r="90000">
                        <a14:foregroundMark x1="71121" y1="30172" x2="71121" y2="30172"/>
                        <a14:foregroundMark x1="72845" y1="62500" x2="72845" y2="62500"/>
                        <a14:foregroundMark x1="59914" y1="72414" x2="59914" y2="72414"/>
                        <a14:foregroundMark x1="17672" y1="63793" x2="17672" y2="63793"/>
                        <a14:foregroundMark x1="43534" y1="38362" x2="43534" y2="38362"/>
                        <a14:foregroundMark x1="61638" y1="35345" x2="61638" y2="35345"/>
                        <a14:foregroundMark x1="55603" y1="37931" x2="55603" y2="37931"/>
                      </a14:backgroundRemoval>
                    </a14:imgEffect>
                  </a14:imgLayer>
                </a14:imgProps>
              </a:ext>
              <a:ext uri="{28A0092B-C50C-407E-A947-70E740481C1C}">
                <a14:useLocalDpi xmlns:a14="http://schemas.microsoft.com/office/drawing/2010/main" val="0"/>
              </a:ext>
            </a:extLst>
          </a:blip>
          <a:srcRect/>
          <a:stretch>
            <a:fillRect/>
          </a:stretch>
        </p:blipFill>
        <p:spPr bwMode="auto">
          <a:xfrm>
            <a:off x="511288" y="3363439"/>
            <a:ext cx="2209800" cy="2209800"/>
          </a:xfrm>
          <a:prstGeom prst="rect">
            <a:avLst/>
          </a:prstGeom>
          <a:noFill/>
          <a:extLst>
            <a:ext uri="{909E8E84-426E-40DD-AFC4-6F175D3DCCD1}">
              <a14:hiddenFill xmlns:a14="http://schemas.microsoft.com/office/drawing/2010/main">
                <a:solidFill>
                  <a:srgbClr val="FFFFFF"/>
                </a:solidFill>
              </a14:hiddenFill>
            </a:ext>
          </a:extLst>
        </p:spPr>
      </p:pic>
      <p:sp>
        <p:nvSpPr>
          <p:cNvPr id="11" name="テキスト ボックス 10">
            <a:extLst>
              <a:ext uri="{FF2B5EF4-FFF2-40B4-BE49-F238E27FC236}">
                <a16:creationId xmlns:a16="http://schemas.microsoft.com/office/drawing/2014/main" id="{7BAE3E54-A3E9-4197-8742-C756CEB729E6}"/>
              </a:ext>
            </a:extLst>
          </p:cNvPr>
          <p:cNvSpPr txBox="1"/>
          <p:nvPr/>
        </p:nvSpPr>
        <p:spPr>
          <a:xfrm>
            <a:off x="356048" y="5515332"/>
            <a:ext cx="2520280" cy="738664"/>
          </a:xfrm>
          <a:prstGeom prst="rect">
            <a:avLst/>
          </a:prstGeom>
          <a:noFill/>
        </p:spPr>
        <p:txBody>
          <a:bodyPr wrap="square">
            <a:spAutoFit/>
          </a:bodyPr>
          <a:lstStyle/>
          <a:p>
            <a:r>
              <a:rPr lang="ja-JP" altLang="en-US" sz="1400" dirty="0">
                <a:latin typeface="Meiryo UI" panose="020B0604030504040204" pitchFamily="50" charset="-128"/>
                <a:ea typeface="Meiryo UI" panose="020B0604030504040204" pitchFamily="50" charset="-128"/>
              </a:rPr>
              <a:t>仕事に追われて</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ストレスが溜まっている。</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リフレッシュしたいなあ・・・</a:t>
            </a:r>
            <a:endParaRPr lang="en-US" altLang="ja-JP" sz="1400"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64E3651C-A4E8-4770-97C4-C4BEEBD88013}"/>
              </a:ext>
            </a:extLst>
          </p:cNvPr>
          <p:cNvSpPr txBox="1"/>
          <p:nvPr/>
        </p:nvSpPr>
        <p:spPr>
          <a:xfrm>
            <a:off x="3286143" y="5515332"/>
            <a:ext cx="2520280" cy="738664"/>
          </a:xfrm>
          <a:prstGeom prst="rect">
            <a:avLst/>
          </a:prstGeom>
          <a:noFill/>
        </p:spPr>
        <p:txBody>
          <a:bodyPr wrap="square">
            <a:spAutoFit/>
          </a:bodyPr>
          <a:lstStyle/>
          <a:p>
            <a:r>
              <a:rPr lang="ja-JP" altLang="en-US" sz="1400" dirty="0">
                <a:latin typeface="Meiryo UI" panose="020B0604030504040204" pitchFamily="50" charset="-128"/>
                <a:ea typeface="Meiryo UI" panose="020B0604030504040204" pitchFamily="50" charset="-128"/>
              </a:rPr>
              <a:t>休暇を取って</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食事も美味しい</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温泉に旅行に行きたい</a:t>
            </a:r>
          </a:p>
        </p:txBody>
      </p:sp>
      <p:pic>
        <p:nvPicPr>
          <p:cNvPr id="2052" name="Picture 4" descr="入浴">
            <a:extLst>
              <a:ext uri="{FF2B5EF4-FFF2-40B4-BE49-F238E27FC236}">
                <a16:creationId xmlns:a16="http://schemas.microsoft.com/office/drawing/2014/main" id="{C1D5AC65-F0DD-45EE-A33D-D9B3843B7427}"/>
              </a:ext>
            </a:extLst>
          </p:cNvPr>
          <p:cNvPicPr>
            <a:picLocks noChangeAspect="1" noChangeArrowheads="1"/>
          </p:cNvPicPr>
          <p:nvPr/>
        </p:nvPicPr>
        <p:blipFill>
          <a:blip r:embed="rId5">
            <a:extLst>
              <a:ext uri="{BEBA8EAE-BF5A-486C-A8C5-ECC9F3942E4B}">
                <a14:imgProps xmlns:a14="http://schemas.microsoft.com/office/drawing/2010/main">
                  <a14:imgLayer r:embed="rId6">
                    <a14:imgEffect>
                      <a14:backgroundRemoval t="9914" b="89655" l="9914" r="93534">
                        <a14:foregroundMark x1="50431" y1="34483" x2="50431" y2="34483"/>
                        <a14:foregroundMark x1="42241" y1="19397" x2="42241" y2="19397"/>
                        <a14:foregroundMark x1="52155" y1="19397" x2="52155" y2="19397"/>
                        <a14:foregroundMark x1="59483" y1="18966" x2="59483" y2="18966"/>
                        <a14:foregroundMark x1="31034" y1="46121" x2="31034" y2="46121"/>
                        <a14:foregroundMark x1="19397" y1="56897" x2="19397" y2="56897"/>
                        <a14:foregroundMark x1="12500" y1="68103" x2="12500" y2="68103"/>
                        <a14:foregroundMark x1="21121" y1="77155" x2="21121" y2="77155"/>
                        <a14:foregroundMark x1="36207" y1="81897" x2="36207" y2="81897"/>
                        <a14:foregroundMark x1="50000" y1="81897" x2="50000" y2="81897"/>
                        <a14:foregroundMark x1="65948" y1="81897" x2="65948" y2="81897"/>
                        <a14:foregroundMark x1="81897" y1="72414" x2="81897" y2="72414"/>
                        <a14:foregroundMark x1="85345" y1="62931" x2="85345" y2="62931"/>
                        <a14:foregroundMark x1="84914" y1="55172" x2="84914" y2="55172"/>
                        <a14:foregroundMark x1="93534" y1="65086" x2="93534" y2="65086"/>
                        <a14:foregroundMark x1="71983" y1="43966" x2="71983" y2="43966"/>
                        <a14:foregroundMark x1="63362" y1="39655" x2="63362" y2="39655"/>
                        <a14:foregroundMark x1="37500" y1="38793" x2="37500" y2="38793"/>
                        <a14:foregroundMark x1="53448" y1="61638" x2="53448" y2="61638"/>
                        <a14:foregroundMark x1="75000" y1="61207" x2="75000" y2="61207"/>
                        <a14:foregroundMark x1="67672" y1="59914" x2="67672" y2="59914"/>
                        <a14:foregroundMark x1="70259" y1="65517" x2="70259" y2="65517"/>
                        <a14:foregroundMark x1="67672" y1="70259" x2="67672" y2="70259"/>
                        <a14:foregroundMark x1="56897" y1="70690" x2="56897" y2="70690"/>
                        <a14:foregroundMark x1="49138" y1="74569" x2="49138" y2="74569"/>
                        <a14:foregroundMark x1="43966" y1="71983" x2="43966" y2="71983"/>
                        <a14:foregroundMark x1="32759" y1="70690" x2="32759" y2="70690"/>
                        <a14:foregroundMark x1="30603" y1="65948" x2="30603" y2="65948"/>
                        <a14:foregroundMark x1="25000" y1="61638" x2="25000" y2="61638"/>
                        <a14:foregroundMark x1="32759" y1="59483" x2="32759" y2="59483"/>
                      </a14:backgroundRemoval>
                    </a14:imgEffect>
                  </a14:imgLayer>
                </a14:imgProps>
              </a:ext>
              <a:ext uri="{28A0092B-C50C-407E-A947-70E740481C1C}">
                <a14:useLocalDpi xmlns:a14="http://schemas.microsoft.com/office/drawing/2010/main" val="0"/>
              </a:ext>
            </a:extLst>
          </a:blip>
          <a:srcRect/>
          <a:stretch>
            <a:fillRect/>
          </a:stretch>
        </p:blipFill>
        <p:spPr bwMode="auto">
          <a:xfrm>
            <a:off x="3298857" y="3299342"/>
            <a:ext cx="1603911" cy="1603911"/>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海老と椎茸">
            <a:extLst>
              <a:ext uri="{FF2B5EF4-FFF2-40B4-BE49-F238E27FC236}">
                <a16:creationId xmlns:a16="http://schemas.microsoft.com/office/drawing/2014/main" id="{224A9F23-36DB-4623-AC8A-1F39512B2A03}"/>
              </a:ext>
            </a:extLst>
          </p:cNvPr>
          <p:cNvPicPr>
            <a:picLocks noChangeAspect="1" noChangeArrowheads="1"/>
          </p:cNvPicPr>
          <p:nvPr/>
        </p:nvPicPr>
        <p:blipFill>
          <a:blip r:embed="rId7">
            <a:extLst>
              <a:ext uri="{BEBA8EAE-BF5A-486C-A8C5-ECC9F3942E4B}">
                <a14:imgProps xmlns:a14="http://schemas.microsoft.com/office/drawing/2010/main">
                  <a14:imgLayer r:embed="rId8">
                    <a14:imgEffect>
                      <a14:backgroundRemoval t="10000" b="90000" l="10000" r="90000">
                        <a14:foregroundMark x1="32558" y1="73256" x2="32558" y2="73256"/>
                        <a14:foregroundMark x1="46512" y1="54651" x2="46512" y2="54651"/>
                        <a14:foregroundMark x1="65116" y1="29070" x2="65116" y2="29070"/>
                        <a14:foregroundMark x1="65116" y1="24419" x2="65116" y2="24419"/>
                      </a14:backgroundRemoval>
                    </a14:imgEffect>
                  </a14:imgLayer>
                </a14:imgProps>
              </a:ext>
              <a:ext uri="{28A0092B-C50C-407E-A947-70E740481C1C}">
                <a14:useLocalDpi xmlns:a14="http://schemas.microsoft.com/office/drawing/2010/main" val="0"/>
              </a:ext>
            </a:extLst>
          </a:blip>
          <a:srcRect/>
          <a:stretch>
            <a:fillRect/>
          </a:stretch>
        </p:blipFill>
        <p:spPr bwMode="auto">
          <a:xfrm>
            <a:off x="4256065" y="4059861"/>
            <a:ext cx="1484233" cy="1484233"/>
          </a:xfrm>
          <a:prstGeom prst="rect">
            <a:avLst/>
          </a:prstGeom>
          <a:noFill/>
          <a:extLst>
            <a:ext uri="{909E8E84-426E-40DD-AFC4-6F175D3DCCD1}">
              <a14:hiddenFill xmlns:a14="http://schemas.microsoft.com/office/drawing/2010/main">
                <a:solidFill>
                  <a:srgbClr val="FFFFFF"/>
                </a:solidFill>
              </a14:hiddenFill>
            </a:ext>
          </a:extLst>
        </p:spPr>
      </p:pic>
      <p:sp>
        <p:nvSpPr>
          <p:cNvPr id="23" name="テキスト ボックス 22">
            <a:extLst>
              <a:ext uri="{FF2B5EF4-FFF2-40B4-BE49-F238E27FC236}">
                <a16:creationId xmlns:a16="http://schemas.microsoft.com/office/drawing/2014/main" id="{5C724508-D79D-4464-A647-7702B2839EB1}"/>
              </a:ext>
            </a:extLst>
          </p:cNvPr>
          <p:cNvSpPr txBox="1"/>
          <p:nvPr/>
        </p:nvSpPr>
        <p:spPr>
          <a:xfrm>
            <a:off x="6216238" y="5515332"/>
            <a:ext cx="2520280" cy="523220"/>
          </a:xfrm>
          <a:prstGeom prst="rect">
            <a:avLst/>
          </a:prstGeom>
          <a:noFill/>
        </p:spPr>
        <p:txBody>
          <a:bodyPr wrap="square">
            <a:spAutoFit/>
          </a:bodyPr>
          <a:lstStyle/>
          <a:p>
            <a:r>
              <a:rPr lang="ja-JP" altLang="en-US" sz="1400" dirty="0">
                <a:latin typeface="Meiryo UI" panose="020B0604030504040204" pitchFamily="50" charset="-128"/>
                <a:ea typeface="Meiryo UI" panose="020B0604030504040204" pitchFamily="50" charset="-128"/>
              </a:rPr>
              <a:t>〇〇温泉の〇〇旅館を</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申し込もう</a:t>
            </a:r>
            <a:endParaRPr lang="en-US" altLang="ja-JP" sz="1400" dirty="0">
              <a:latin typeface="Meiryo UI" panose="020B0604030504040204" pitchFamily="50" charset="-128"/>
              <a:ea typeface="Meiryo UI" panose="020B0604030504040204" pitchFamily="50" charset="-128"/>
            </a:endParaRPr>
          </a:p>
        </p:txBody>
      </p:sp>
      <p:pic>
        <p:nvPicPr>
          <p:cNvPr id="18" name="図 17">
            <a:extLst>
              <a:ext uri="{FF2B5EF4-FFF2-40B4-BE49-F238E27FC236}">
                <a16:creationId xmlns:a16="http://schemas.microsoft.com/office/drawing/2014/main" id="{DC900027-4C29-43C2-8062-1122BC2258B3}"/>
              </a:ext>
            </a:extLst>
          </p:cNvPr>
          <p:cNvPicPr>
            <a:picLocks noChangeAspect="1"/>
          </p:cNvPicPr>
          <p:nvPr/>
        </p:nvPicPr>
        <p:blipFill>
          <a:blip r:embed="rId9" cstate="print">
            <a:extLst>
              <a:ext uri="{BEBA8EAE-BF5A-486C-A8C5-ECC9F3942E4B}">
                <a14:imgProps xmlns:a14="http://schemas.microsoft.com/office/drawing/2010/main">
                  <a14:imgLayer r:embed="rId10">
                    <a14:imgEffect>
                      <a14:backgroundRemoval t="10000" b="90000" l="10000" r="90000">
                        <a14:foregroundMark x1="47436" y1="26400" x2="47436" y2="26400"/>
                        <a14:foregroundMark x1="51763" y1="16640" x2="51763" y2="16640"/>
                      </a14:backgroundRemoval>
                    </a14:imgEffect>
                  </a14:imgLayer>
                </a14:imgProps>
              </a:ext>
              <a:ext uri="{28A0092B-C50C-407E-A947-70E740481C1C}">
                <a14:useLocalDpi xmlns:a14="http://schemas.microsoft.com/office/drawing/2010/main" val="0"/>
              </a:ext>
            </a:extLst>
          </a:blip>
          <a:stretch>
            <a:fillRect/>
          </a:stretch>
        </p:blipFill>
        <p:spPr>
          <a:xfrm>
            <a:off x="6358952" y="3349122"/>
            <a:ext cx="2234853" cy="2238434"/>
          </a:xfrm>
          <a:prstGeom prst="rect">
            <a:avLst/>
          </a:prstGeom>
        </p:spPr>
      </p:pic>
      <p:sp>
        <p:nvSpPr>
          <p:cNvPr id="20" name="二等辺三角形 19">
            <a:extLst>
              <a:ext uri="{FF2B5EF4-FFF2-40B4-BE49-F238E27FC236}">
                <a16:creationId xmlns:a16="http://schemas.microsoft.com/office/drawing/2014/main" id="{E5C372D1-8120-44EF-A6A1-D813ACCD4905}"/>
              </a:ext>
            </a:extLst>
          </p:cNvPr>
          <p:cNvSpPr/>
          <p:nvPr/>
        </p:nvSpPr>
        <p:spPr>
          <a:xfrm rot="5400000">
            <a:off x="2765699" y="1794553"/>
            <a:ext cx="615552" cy="344526"/>
          </a:xfrm>
          <a:prstGeom prs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二等辺三角形 27">
            <a:extLst>
              <a:ext uri="{FF2B5EF4-FFF2-40B4-BE49-F238E27FC236}">
                <a16:creationId xmlns:a16="http://schemas.microsoft.com/office/drawing/2014/main" id="{563B6BFB-ED32-4AF2-936F-243B9D6B47F6}"/>
              </a:ext>
            </a:extLst>
          </p:cNvPr>
          <p:cNvSpPr/>
          <p:nvPr/>
        </p:nvSpPr>
        <p:spPr>
          <a:xfrm rot="5400000">
            <a:off x="5695794" y="1792456"/>
            <a:ext cx="615552" cy="344526"/>
          </a:xfrm>
          <a:prstGeom prs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スライド番号プレースホルダー 3">
            <a:extLst>
              <a:ext uri="{FF2B5EF4-FFF2-40B4-BE49-F238E27FC236}">
                <a16:creationId xmlns:a16="http://schemas.microsoft.com/office/drawing/2014/main" id="{451A7B00-4494-4A33-B026-897B2D00C34E}"/>
              </a:ext>
            </a:extLst>
          </p:cNvPr>
          <p:cNvSpPr>
            <a:spLocks noGrp="1"/>
          </p:cNvSpPr>
          <p:nvPr>
            <p:ph type="sldNum" sz="quarter" idx="12"/>
          </p:nvPr>
        </p:nvSpPr>
        <p:spPr/>
        <p:txBody>
          <a:bodyPr/>
          <a:lstStyle/>
          <a:p>
            <a:pPr>
              <a:defRPr/>
            </a:pPr>
            <a:fld id="{22179739-F4A8-44EB-8B8E-F3F060272835}" type="slidenum">
              <a:rPr lang="ja-JP" altLang="en-US" smtClean="0"/>
              <a:pPr>
                <a:defRPr/>
              </a:pPr>
              <a:t>11</a:t>
            </a:fld>
            <a:endParaRPr lang="ja-JP" altLang="en-US"/>
          </a:p>
        </p:txBody>
      </p:sp>
    </p:spTree>
    <p:extLst>
      <p:ext uri="{BB962C8B-B14F-4D97-AF65-F5344CB8AC3E}">
        <p14:creationId xmlns:p14="http://schemas.microsoft.com/office/powerpoint/2010/main" val="39343411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a:extLst>
              <a:ext uri="{FF2B5EF4-FFF2-40B4-BE49-F238E27FC236}">
                <a16:creationId xmlns:a16="http://schemas.microsoft.com/office/drawing/2014/main" id="{670A336C-88DF-4010-949D-E4509CAF7184}"/>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ニーズとウォンツ</a:t>
            </a:r>
          </a:p>
        </p:txBody>
      </p:sp>
      <p:sp>
        <p:nvSpPr>
          <p:cNvPr id="3" name="四角形: 角を丸くする 2">
            <a:extLst>
              <a:ext uri="{FF2B5EF4-FFF2-40B4-BE49-F238E27FC236}">
                <a16:creationId xmlns:a16="http://schemas.microsoft.com/office/drawing/2014/main" id="{8175888C-6425-4655-A4DA-E0E022A42136}"/>
              </a:ext>
            </a:extLst>
          </p:cNvPr>
          <p:cNvSpPr/>
          <p:nvPr/>
        </p:nvSpPr>
        <p:spPr>
          <a:xfrm>
            <a:off x="464060" y="3071292"/>
            <a:ext cx="2304256" cy="717748"/>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t>購買行動</a:t>
            </a:r>
            <a:endParaRPr kumimoji="1" lang="ja-JP" altLang="en-US" b="1" dirty="0"/>
          </a:p>
        </p:txBody>
      </p:sp>
      <p:sp>
        <p:nvSpPr>
          <p:cNvPr id="4" name="四角形: 角を丸くする 3">
            <a:extLst>
              <a:ext uri="{FF2B5EF4-FFF2-40B4-BE49-F238E27FC236}">
                <a16:creationId xmlns:a16="http://schemas.microsoft.com/office/drawing/2014/main" id="{BE1AF916-3A2A-45A3-A977-BA11DF8815A4}"/>
              </a:ext>
            </a:extLst>
          </p:cNvPr>
          <p:cNvSpPr/>
          <p:nvPr/>
        </p:nvSpPr>
        <p:spPr>
          <a:xfrm>
            <a:off x="3378634" y="3071293"/>
            <a:ext cx="2304256" cy="717747"/>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latin typeface="+mn-ea"/>
              </a:rPr>
              <a:t>ウォンツ</a:t>
            </a:r>
            <a:endParaRPr kumimoji="1" lang="ja-JP" altLang="en-US" b="1" dirty="0">
              <a:latin typeface="+mn-ea"/>
            </a:endParaRPr>
          </a:p>
        </p:txBody>
      </p:sp>
      <p:sp>
        <p:nvSpPr>
          <p:cNvPr id="7" name="四角形: 角を丸くする 6">
            <a:extLst>
              <a:ext uri="{FF2B5EF4-FFF2-40B4-BE49-F238E27FC236}">
                <a16:creationId xmlns:a16="http://schemas.microsoft.com/office/drawing/2014/main" id="{2289EE19-60C4-4F58-BA3D-86ACF9E26324}"/>
              </a:ext>
            </a:extLst>
          </p:cNvPr>
          <p:cNvSpPr/>
          <p:nvPr/>
        </p:nvSpPr>
        <p:spPr>
          <a:xfrm>
            <a:off x="6324250" y="3071293"/>
            <a:ext cx="2304256" cy="717747"/>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latin typeface="+mn-ea"/>
              </a:rPr>
              <a:t>ニーズ</a:t>
            </a:r>
            <a:endParaRPr kumimoji="1" lang="ja-JP" altLang="en-US" b="1" dirty="0">
              <a:latin typeface="+mn-ea"/>
            </a:endParaRPr>
          </a:p>
        </p:txBody>
      </p:sp>
      <p:sp>
        <p:nvSpPr>
          <p:cNvPr id="9" name="二等辺三角形 8">
            <a:extLst>
              <a:ext uri="{FF2B5EF4-FFF2-40B4-BE49-F238E27FC236}">
                <a16:creationId xmlns:a16="http://schemas.microsoft.com/office/drawing/2014/main" id="{0A178D8B-82F3-4EBD-9533-6D4A8368C1F0}"/>
              </a:ext>
            </a:extLst>
          </p:cNvPr>
          <p:cNvSpPr/>
          <p:nvPr/>
        </p:nvSpPr>
        <p:spPr>
          <a:xfrm rot="5400000">
            <a:off x="2765699" y="3272826"/>
            <a:ext cx="615552" cy="344526"/>
          </a:xfrm>
          <a:prstGeom prs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二等辺三角形 10">
            <a:extLst>
              <a:ext uri="{FF2B5EF4-FFF2-40B4-BE49-F238E27FC236}">
                <a16:creationId xmlns:a16="http://schemas.microsoft.com/office/drawing/2014/main" id="{41772010-6168-4DF2-B813-740954632C26}"/>
              </a:ext>
            </a:extLst>
          </p:cNvPr>
          <p:cNvSpPr/>
          <p:nvPr/>
        </p:nvSpPr>
        <p:spPr>
          <a:xfrm rot="5400000">
            <a:off x="5695794" y="3270729"/>
            <a:ext cx="615552" cy="344526"/>
          </a:xfrm>
          <a:prstGeom prs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Rectangle 7">
            <a:extLst>
              <a:ext uri="{FF2B5EF4-FFF2-40B4-BE49-F238E27FC236}">
                <a16:creationId xmlns:a16="http://schemas.microsoft.com/office/drawing/2014/main" id="{3FC65C19-F0D6-46F9-A7F4-633CF8FD8574}"/>
              </a:ext>
            </a:extLst>
          </p:cNvPr>
          <p:cNvSpPr>
            <a:spLocks noChangeArrowheads="1"/>
          </p:cNvSpPr>
          <p:nvPr/>
        </p:nvSpPr>
        <p:spPr bwMode="auto">
          <a:xfrm>
            <a:off x="179511" y="1340767"/>
            <a:ext cx="8928992" cy="1282503"/>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200" dirty="0">
                <a:latin typeface="HGP創英角ｺﾞｼｯｸUB" panose="020B0900000000000000" pitchFamily="50" charset="-128"/>
                <a:ea typeface="HGP創英角ｺﾞｼｯｸUB" panose="020B0900000000000000" pitchFamily="50" charset="-128"/>
              </a:rPr>
              <a:t>顧客の購買行動には、顧客のニーズやウォンツが隠されています。</a:t>
            </a:r>
            <a:endParaRPr lang="en-US" altLang="ja-JP" sz="22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200" dirty="0">
                <a:latin typeface="HGP創英角ｺﾞｼｯｸUB" panose="020B0900000000000000" pitchFamily="50" charset="-128"/>
                <a:ea typeface="HGP創英角ｺﾞｼｯｸUB" panose="020B0900000000000000" pitchFamily="50" charset="-128"/>
              </a:rPr>
              <a:t>顧客の購買行動をよく観察することでニーズやウォンツを辿ることが</a:t>
            </a:r>
            <a:endParaRPr lang="en-US" altLang="ja-JP" sz="22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200" dirty="0">
                <a:latin typeface="HGP創英角ｺﾞｼｯｸUB" panose="020B0900000000000000" pitchFamily="50" charset="-128"/>
                <a:ea typeface="HGP創英角ｺﾞｼｯｸUB" panose="020B0900000000000000" pitchFamily="50" charset="-128"/>
              </a:rPr>
              <a:t>可能となります。</a:t>
            </a:r>
            <a:endParaRPr lang="en-US" altLang="ja-JP" sz="2200" dirty="0">
              <a:latin typeface="HGP創英角ｺﾞｼｯｸUB" panose="020B0900000000000000" pitchFamily="50" charset="-128"/>
              <a:ea typeface="HGP創英角ｺﾞｼｯｸUB" panose="020B0900000000000000" pitchFamily="50" charset="-128"/>
            </a:endParaRPr>
          </a:p>
        </p:txBody>
      </p:sp>
      <p:sp>
        <p:nvSpPr>
          <p:cNvPr id="6" name="テキスト ボックス 5">
            <a:extLst>
              <a:ext uri="{FF2B5EF4-FFF2-40B4-BE49-F238E27FC236}">
                <a16:creationId xmlns:a16="http://schemas.microsoft.com/office/drawing/2014/main" id="{52323750-C121-48E1-A61C-AE6883BFE138}"/>
              </a:ext>
            </a:extLst>
          </p:cNvPr>
          <p:cNvSpPr txBox="1"/>
          <p:nvPr/>
        </p:nvSpPr>
        <p:spPr>
          <a:xfrm>
            <a:off x="356048" y="3915053"/>
            <a:ext cx="2520280" cy="523220"/>
          </a:xfrm>
          <a:prstGeom prst="rect">
            <a:avLst/>
          </a:prstGeom>
          <a:noFill/>
        </p:spPr>
        <p:txBody>
          <a:bodyPr wrap="square">
            <a:spAutoFit/>
          </a:bodyPr>
          <a:lstStyle/>
          <a:p>
            <a:r>
              <a:rPr lang="ja-JP" altLang="en-US" sz="1400" b="1" dirty="0">
                <a:latin typeface="Meiryo UI" panose="020B0604030504040204" pitchFamily="50" charset="-128"/>
                <a:ea typeface="Meiryo UI" panose="020B0604030504040204" pitchFamily="50" charset="-128"/>
              </a:rPr>
              <a:t>ハレクラニに泊まる</a:t>
            </a:r>
            <a:endParaRPr lang="en-US" altLang="ja-JP" sz="1400" b="1" dirty="0">
              <a:latin typeface="Meiryo UI" panose="020B0604030504040204" pitchFamily="50" charset="-128"/>
              <a:ea typeface="Meiryo UI" panose="020B0604030504040204" pitchFamily="50" charset="-128"/>
            </a:endParaRPr>
          </a:p>
          <a:p>
            <a:r>
              <a:rPr lang="ja-JP" altLang="en-US" sz="1400" b="1" dirty="0">
                <a:latin typeface="Meiryo UI" panose="020B0604030504040204" pitchFamily="50" charset="-128"/>
                <a:ea typeface="Meiryo UI" panose="020B0604030504040204" pitchFamily="50" charset="-128"/>
              </a:rPr>
              <a:t>ハワイ豪華旅行</a:t>
            </a:r>
          </a:p>
        </p:txBody>
      </p:sp>
      <p:sp>
        <p:nvSpPr>
          <p:cNvPr id="8" name="テキスト ボックス 7">
            <a:extLst>
              <a:ext uri="{FF2B5EF4-FFF2-40B4-BE49-F238E27FC236}">
                <a16:creationId xmlns:a16="http://schemas.microsoft.com/office/drawing/2014/main" id="{85E3DAAA-1644-4848-920E-0291201E7081}"/>
              </a:ext>
            </a:extLst>
          </p:cNvPr>
          <p:cNvSpPr txBox="1"/>
          <p:nvPr/>
        </p:nvSpPr>
        <p:spPr>
          <a:xfrm>
            <a:off x="3226028" y="3915053"/>
            <a:ext cx="2609468" cy="523220"/>
          </a:xfrm>
          <a:prstGeom prst="rect">
            <a:avLst/>
          </a:prstGeom>
          <a:noFill/>
        </p:spPr>
        <p:txBody>
          <a:bodyPr wrap="square">
            <a:spAutoFit/>
          </a:bodyPr>
          <a:lstStyle/>
          <a:p>
            <a:r>
              <a:rPr lang="ja-JP" altLang="en-US" sz="1400" b="1" dirty="0">
                <a:latin typeface="Meiryo UI" panose="020B0604030504040204" pitchFamily="50" charset="-128"/>
                <a:ea typeface="Meiryo UI" panose="020B0604030504040204" pitchFamily="50" charset="-128"/>
              </a:rPr>
              <a:t>大好きなハワイで</a:t>
            </a:r>
            <a:endParaRPr lang="en-US" altLang="ja-JP" sz="1400" b="1" dirty="0">
              <a:latin typeface="Meiryo UI" panose="020B0604030504040204" pitchFamily="50" charset="-128"/>
              <a:ea typeface="Meiryo UI" panose="020B0604030504040204" pitchFamily="50" charset="-128"/>
            </a:endParaRPr>
          </a:p>
          <a:p>
            <a:r>
              <a:rPr lang="ja-JP" altLang="en-US" sz="1400" b="1" dirty="0">
                <a:latin typeface="Meiryo UI" panose="020B0604030504040204" pitchFamily="50" charset="-128"/>
                <a:ea typeface="Meiryo UI" panose="020B0604030504040204" pitchFamily="50" charset="-128"/>
              </a:rPr>
              <a:t>ハネムーン旅行したい</a:t>
            </a:r>
            <a:endParaRPr lang="en-US" altLang="ja-JP" sz="1400" b="1" dirty="0">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00FCEA05-6EB3-410D-A690-C559C9D2B46D}"/>
              </a:ext>
            </a:extLst>
          </p:cNvPr>
          <p:cNvSpPr txBox="1"/>
          <p:nvPr/>
        </p:nvSpPr>
        <p:spPr>
          <a:xfrm>
            <a:off x="6204292" y="3915053"/>
            <a:ext cx="2544172" cy="523220"/>
          </a:xfrm>
          <a:prstGeom prst="rect">
            <a:avLst/>
          </a:prstGeom>
          <a:noFill/>
        </p:spPr>
        <p:txBody>
          <a:bodyPr wrap="square">
            <a:spAutoFit/>
          </a:bodyPr>
          <a:lstStyle/>
          <a:p>
            <a:r>
              <a:rPr lang="ja-JP" altLang="en-US" sz="1400" b="1" dirty="0">
                <a:latin typeface="Meiryo UI" panose="020B0604030504040204" pitchFamily="50" charset="-128"/>
                <a:ea typeface="Meiryo UI" panose="020B0604030504040204" pitchFamily="50" charset="-128"/>
              </a:rPr>
              <a:t>一生に</a:t>
            </a:r>
            <a:r>
              <a:rPr lang="en-US" altLang="ja-JP" sz="1400" b="1" dirty="0">
                <a:latin typeface="Meiryo UI" panose="020B0604030504040204" pitchFamily="50" charset="-128"/>
                <a:ea typeface="Meiryo UI" panose="020B0604030504040204" pitchFamily="50" charset="-128"/>
              </a:rPr>
              <a:t>1</a:t>
            </a:r>
            <a:r>
              <a:rPr lang="ja-JP" altLang="en-US" sz="1400" b="1" dirty="0">
                <a:latin typeface="Meiryo UI" panose="020B0604030504040204" pitchFamily="50" charset="-128"/>
                <a:ea typeface="Meiryo UI" panose="020B0604030504040204" pitchFamily="50" charset="-128"/>
              </a:rPr>
              <a:t>回の思い出を</a:t>
            </a:r>
            <a:endParaRPr lang="en-US" altLang="ja-JP" sz="1400" b="1" dirty="0">
              <a:latin typeface="Meiryo UI" panose="020B0604030504040204" pitchFamily="50" charset="-128"/>
              <a:ea typeface="Meiryo UI" panose="020B0604030504040204" pitchFamily="50" charset="-128"/>
            </a:endParaRPr>
          </a:p>
          <a:p>
            <a:r>
              <a:rPr lang="ja-JP" altLang="en-US" sz="1400" b="1" dirty="0">
                <a:latin typeface="Meiryo UI" panose="020B0604030504040204" pitchFamily="50" charset="-128"/>
                <a:ea typeface="Meiryo UI" panose="020B0604030504040204" pitchFamily="50" charset="-128"/>
              </a:rPr>
              <a:t>作らないと・・・</a:t>
            </a:r>
          </a:p>
        </p:txBody>
      </p:sp>
      <p:sp>
        <p:nvSpPr>
          <p:cNvPr id="18" name="四角形: 角を丸くする 17">
            <a:extLst>
              <a:ext uri="{FF2B5EF4-FFF2-40B4-BE49-F238E27FC236}">
                <a16:creationId xmlns:a16="http://schemas.microsoft.com/office/drawing/2014/main" id="{984E3837-4593-4460-AD44-A0A025E633F7}"/>
              </a:ext>
            </a:extLst>
          </p:cNvPr>
          <p:cNvSpPr/>
          <p:nvPr/>
        </p:nvSpPr>
        <p:spPr>
          <a:xfrm>
            <a:off x="464060" y="5371182"/>
            <a:ext cx="2304256" cy="71774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rPr>
              <a:t>私達もわかる</a:t>
            </a:r>
            <a:endParaRPr lang="en-US" altLang="ja-JP" b="1" dirty="0">
              <a:solidFill>
                <a:schemeClr val="tx1"/>
              </a:solidFill>
            </a:endParaRPr>
          </a:p>
          <a:p>
            <a:pPr algn="ctr"/>
            <a:r>
              <a:rPr lang="ja-JP" altLang="en-US" b="1" dirty="0">
                <a:solidFill>
                  <a:schemeClr val="tx1"/>
                </a:solidFill>
              </a:rPr>
              <a:t>お客様の行動</a:t>
            </a:r>
            <a:endParaRPr kumimoji="1" lang="en-US" altLang="ja-JP" b="1" dirty="0">
              <a:solidFill>
                <a:schemeClr val="tx1"/>
              </a:solidFill>
            </a:endParaRPr>
          </a:p>
        </p:txBody>
      </p:sp>
      <p:sp>
        <p:nvSpPr>
          <p:cNvPr id="21" name="四角形: 角を丸くする 20">
            <a:extLst>
              <a:ext uri="{FF2B5EF4-FFF2-40B4-BE49-F238E27FC236}">
                <a16:creationId xmlns:a16="http://schemas.microsoft.com/office/drawing/2014/main" id="{33D8AB13-B81E-4CD1-A037-20588C86935E}"/>
              </a:ext>
            </a:extLst>
          </p:cNvPr>
          <p:cNvSpPr/>
          <p:nvPr/>
        </p:nvSpPr>
        <p:spPr>
          <a:xfrm>
            <a:off x="3378634" y="5399815"/>
            <a:ext cx="2304256" cy="71774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rPr>
              <a:t>お客様の旅行の</a:t>
            </a:r>
            <a:endParaRPr kumimoji="1" lang="en-US" altLang="ja-JP" b="1" dirty="0">
              <a:solidFill>
                <a:schemeClr val="tx1"/>
              </a:solidFill>
            </a:endParaRPr>
          </a:p>
          <a:p>
            <a:pPr algn="ctr"/>
            <a:r>
              <a:rPr kumimoji="1" lang="ja-JP" altLang="en-US" sz="2000" b="1" dirty="0">
                <a:solidFill>
                  <a:srgbClr val="FF0000"/>
                </a:solidFill>
              </a:rPr>
              <a:t>目的</a:t>
            </a:r>
            <a:endParaRPr kumimoji="1" lang="en-US" altLang="ja-JP" sz="2000" b="1" dirty="0">
              <a:solidFill>
                <a:srgbClr val="FF0000"/>
              </a:solidFill>
            </a:endParaRPr>
          </a:p>
        </p:txBody>
      </p:sp>
      <p:sp>
        <p:nvSpPr>
          <p:cNvPr id="23" name="四角形: 角を丸くする 22">
            <a:extLst>
              <a:ext uri="{FF2B5EF4-FFF2-40B4-BE49-F238E27FC236}">
                <a16:creationId xmlns:a16="http://schemas.microsoft.com/office/drawing/2014/main" id="{C347F047-5275-45C9-A723-3A1D00EE1FD4}"/>
              </a:ext>
            </a:extLst>
          </p:cNvPr>
          <p:cNvSpPr/>
          <p:nvPr/>
        </p:nvSpPr>
        <p:spPr>
          <a:xfrm>
            <a:off x="6324250" y="5399815"/>
            <a:ext cx="2304256" cy="71774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rPr>
              <a:t>お客様の旅行の</a:t>
            </a:r>
            <a:endParaRPr kumimoji="1" lang="en-US" altLang="ja-JP" b="1" dirty="0">
              <a:solidFill>
                <a:schemeClr val="tx1"/>
              </a:solidFill>
            </a:endParaRPr>
          </a:p>
          <a:p>
            <a:pPr algn="ctr"/>
            <a:r>
              <a:rPr lang="ja-JP" altLang="en-US" sz="2000" b="1" dirty="0">
                <a:solidFill>
                  <a:srgbClr val="FF0000"/>
                </a:solidFill>
              </a:rPr>
              <a:t>動機</a:t>
            </a:r>
            <a:endParaRPr kumimoji="1" lang="en-US" altLang="ja-JP" sz="2000" b="1" dirty="0">
              <a:solidFill>
                <a:srgbClr val="FF0000"/>
              </a:solidFill>
            </a:endParaRPr>
          </a:p>
        </p:txBody>
      </p:sp>
      <p:sp>
        <p:nvSpPr>
          <p:cNvPr id="25" name="二等辺三角形 24">
            <a:extLst>
              <a:ext uri="{FF2B5EF4-FFF2-40B4-BE49-F238E27FC236}">
                <a16:creationId xmlns:a16="http://schemas.microsoft.com/office/drawing/2014/main" id="{6C27BC99-86E0-4ECC-B57B-8FCD03485370}"/>
              </a:ext>
            </a:extLst>
          </p:cNvPr>
          <p:cNvSpPr/>
          <p:nvPr/>
        </p:nvSpPr>
        <p:spPr>
          <a:xfrm rot="5400000">
            <a:off x="2740815" y="5574934"/>
            <a:ext cx="615552" cy="344526"/>
          </a:xfrm>
          <a:prstGeom prs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二等辺三角形 26">
            <a:extLst>
              <a:ext uri="{FF2B5EF4-FFF2-40B4-BE49-F238E27FC236}">
                <a16:creationId xmlns:a16="http://schemas.microsoft.com/office/drawing/2014/main" id="{1225378F-FD05-4F50-AD58-595ADBEE2317}"/>
              </a:ext>
            </a:extLst>
          </p:cNvPr>
          <p:cNvSpPr/>
          <p:nvPr/>
        </p:nvSpPr>
        <p:spPr>
          <a:xfrm rot="5400000">
            <a:off x="5670910" y="5572837"/>
            <a:ext cx="615552" cy="344526"/>
          </a:xfrm>
          <a:prstGeom prs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矢印: 上 1">
            <a:extLst>
              <a:ext uri="{FF2B5EF4-FFF2-40B4-BE49-F238E27FC236}">
                <a16:creationId xmlns:a16="http://schemas.microsoft.com/office/drawing/2014/main" id="{7299A32C-F624-4969-A38D-95EBFBF8239E}"/>
              </a:ext>
            </a:extLst>
          </p:cNvPr>
          <p:cNvSpPr/>
          <p:nvPr/>
        </p:nvSpPr>
        <p:spPr>
          <a:xfrm>
            <a:off x="1331640" y="4422310"/>
            <a:ext cx="576064" cy="862935"/>
          </a:xfrm>
          <a:prstGeom prst="upArrow">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スライド番号プレースホルダー 12">
            <a:extLst>
              <a:ext uri="{FF2B5EF4-FFF2-40B4-BE49-F238E27FC236}">
                <a16:creationId xmlns:a16="http://schemas.microsoft.com/office/drawing/2014/main" id="{4BFD19F1-58C6-4496-A208-18F0AC993F7F}"/>
              </a:ext>
            </a:extLst>
          </p:cNvPr>
          <p:cNvSpPr>
            <a:spLocks noGrp="1"/>
          </p:cNvSpPr>
          <p:nvPr>
            <p:ph type="sldNum" sz="quarter" idx="12"/>
          </p:nvPr>
        </p:nvSpPr>
        <p:spPr/>
        <p:txBody>
          <a:bodyPr/>
          <a:lstStyle/>
          <a:p>
            <a:pPr>
              <a:defRPr/>
            </a:pPr>
            <a:fld id="{22179739-F4A8-44EB-8B8E-F3F060272835}" type="slidenum">
              <a:rPr lang="ja-JP" altLang="en-US" smtClean="0"/>
              <a:pPr>
                <a:defRPr/>
              </a:pPr>
              <a:t>12</a:t>
            </a:fld>
            <a:endParaRPr lang="ja-JP" altLang="en-US"/>
          </a:p>
        </p:txBody>
      </p:sp>
    </p:spTree>
    <p:extLst>
      <p:ext uri="{BB962C8B-B14F-4D97-AF65-F5344CB8AC3E}">
        <p14:creationId xmlns:p14="http://schemas.microsoft.com/office/powerpoint/2010/main" val="16408624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a:extLst>
              <a:ext uri="{FF2B5EF4-FFF2-40B4-BE49-F238E27FC236}">
                <a16:creationId xmlns:a16="http://schemas.microsoft.com/office/drawing/2014/main" id="{670A336C-88DF-4010-949D-E4509CAF7184}"/>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ニーズとウォンツ</a:t>
            </a:r>
          </a:p>
        </p:txBody>
      </p:sp>
      <p:sp>
        <p:nvSpPr>
          <p:cNvPr id="3" name="四角形: 角を丸くする 2">
            <a:extLst>
              <a:ext uri="{FF2B5EF4-FFF2-40B4-BE49-F238E27FC236}">
                <a16:creationId xmlns:a16="http://schemas.microsoft.com/office/drawing/2014/main" id="{8175888C-6425-4655-A4DA-E0E022A42136}"/>
              </a:ext>
            </a:extLst>
          </p:cNvPr>
          <p:cNvSpPr/>
          <p:nvPr/>
        </p:nvSpPr>
        <p:spPr>
          <a:xfrm>
            <a:off x="1259632" y="1988839"/>
            <a:ext cx="2304256" cy="717748"/>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b="1" dirty="0"/>
              <a:t>ニーズ</a:t>
            </a:r>
          </a:p>
        </p:txBody>
      </p:sp>
      <p:sp>
        <p:nvSpPr>
          <p:cNvPr id="4" name="四角形: 角を丸くする 3">
            <a:extLst>
              <a:ext uri="{FF2B5EF4-FFF2-40B4-BE49-F238E27FC236}">
                <a16:creationId xmlns:a16="http://schemas.microsoft.com/office/drawing/2014/main" id="{BE1AF916-3A2A-45A3-A977-BA11DF8815A4}"/>
              </a:ext>
            </a:extLst>
          </p:cNvPr>
          <p:cNvSpPr/>
          <p:nvPr/>
        </p:nvSpPr>
        <p:spPr>
          <a:xfrm>
            <a:off x="5580112" y="1988840"/>
            <a:ext cx="2304256" cy="717747"/>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a:latin typeface="+mn-ea"/>
              </a:rPr>
              <a:t>ウォンツ</a:t>
            </a:r>
            <a:endParaRPr kumimoji="1" lang="ja-JP" altLang="en-US" sz="3600" b="1" dirty="0">
              <a:latin typeface="+mn-ea"/>
            </a:endParaRPr>
          </a:p>
        </p:txBody>
      </p:sp>
      <p:sp>
        <p:nvSpPr>
          <p:cNvPr id="2" name="二等辺三角形 1">
            <a:extLst>
              <a:ext uri="{FF2B5EF4-FFF2-40B4-BE49-F238E27FC236}">
                <a16:creationId xmlns:a16="http://schemas.microsoft.com/office/drawing/2014/main" id="{176F58F2-3B07-4895-A6E3-714369119E99}"/>
              </a:ext>
            </a:extLst>
          </p:cNvPr>
          <p:cNvSpPr/>
          <p:nvPr/>
        </p:nvSpPr>
        <p:spPr>
          <a:xfrm rot="10800000">
            <a:off x="1262147" y="3284984"/>
            <a:ext cx="2304256" cy="1008112"/>
          </a:xfrm>
          <a:prstGeom prst="triangle">
            <a:avLst/>
          </a:prstGeom>
          <a:solidFill>
            <a:srgbClr val="002060"/>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20" name="二等辺三角形 19">
            <a:extLst>
              <a:ext uri="{FF2B5EF4-FFF2-40B4-BE49-F238E27FC236}">
                <a16:creationId xmlns:a16="http://schemas.microsoft.com/office/drawing/2014/main" id="{C99BDE2F-239D-4DC3-B5D0-084EB8FCBC44}"/>
              </a:ext>
            </a:extLst>
          </p:cNvPr>
          <p:cNvSpPr/>
          <p:nvPr/>
        </p:nvSpPr>
        <p:spPr>
          <a:xfrm rot="10800000">
            <a:off x="5580112" y="3284984"/>
            <a:ext cx="2304256" cy="1008112"/>
          </a:xfrm>
          <a:prstGeom prst="triangle">
            <a:avLst/>
          </a:prstGeom>
          <a:solidFill>
            <a:srgbClr val="002060"/>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22" name="テキスト ボックス 21">
            <a:extLst>
              <a:ext uri="{FF2B5EF4-FFF2-40B4-BE49-F238E27FC236}">
                <a16:creationId xmlns:a16="http://schemas.microsoft.com/office/drawing/2014/main" id="{C85D1F6F-A999-4769-B913-F45EC4A32CF1}"/>
              </a:ext>
            </a:extLst>
          </p:cNvPr>
          <p:cNvSpPr txBox="1"/>
          <p:nvPr/>
        </p:nvSpPr>
        <p:spPr>
          <a:xfrm>
            <a:off x="1151620" y="4716483"/>
            <a:ext cx="2520280" cy="769441"/>
          </a:xfrm>
          <a:prstGeom prst="rect">
            <a:avLst/>
          </a:prstGeom>
          <a:noFill/>
        </p:spPr>
        <p:txBody>
          <a:bodyPr wrap="square">
            <a:spAutoFit/>
          </a:bodyPr>
          <a:lstStyle/>
          <a:p>
            <a:r>
              <a:rPr lang="ja-JP" altLang="en-US" sz="4400" b="1" dirty="0">
                <a:latin typeface="Meiryo UI" panose="020B0604030504040204" pitchFamily="50" charset="-128"/>
                <a:ea typeface="Meiryo UI" panose="020B0604030504040204" pitchFamily="50" charset="-128"/>
              </a:rPr>
              <a:t>旅行動機</a:t>
            </a:r>
          </a:p>
        </p:txBody>
      </p:sp>
      <p:sp>
        <p:nvSpPr>
          <p:cNvPr id="24" name="テキスト ボックス 23">
            <a:extLst>
              <a:ext uri="{FF2B5EF4-FFF2-40B4-BE49-F238E27FC236}">
                <a16:creationId xmlns:a16="http://schemas.microsoft.com/office/drawing/2014/main" id="{E2FB95C2-7D9A-4346-9D64-E47D6FC5CA43}"/>
              </a:ext>
            </a:extLst>
          </p:cNvPr>
          <p:cNvSpPr txBox="1"/>
          <p:nvPr/>
        </p:nvSpPr>
        <p:spPr>
          <a:xfrm>
            <a:off x="5472102" y="4716483"/>
            <a:ext cx="2520280" cy="769441"/>
          </a:xfrm>
          <a:prstGeom prst="rect">
            <a:avLst/>
          </a:prstGeom>
          <a:noFill/>
        </p:spPr>
        <p:txBody>
          <a:bodyPr wrap="square">
            <a:spAutoFit/>
          </a:bodyPr>
          <a:lstStyle/>
          <a:p>
            <a:r>
              <a:rPr lang="ja-JP" altLang="en-US" sz="4400" b="1" dirty="0">
                <a:latin typeface="Meiryo UI" panose="020B0604030504040204" pitchFamily="50" charset="-128"/>
                <a:ea typeface="Meiryo UI" panose="020B0604030504040204" pitchFamily="50" charset="-128"/>
              </a:rPr>
              <a:t>旅行目的</a:t>
            </a:r>
          </a:p>
        </p:txBody>
      </p:sp>
      <p:sp>
        <p:nvSpPr>
          <p:cNvPr id="6" name="スライド番号プレースホルダー 5">
            <a:extLst>
              <a:ext uri="{FF2B5EF4-FFF2-40B4-BE49-F238E27FC236}">
                <a16:creationId xmlns:a16="http://schemas.microsoft.com/office/drawing/2014/main" id="{2259AA87-92CA-493E-B558-3A6AA6E877C9}"/>
              </a:ext>
            </a:extLst>
          </p:cNvPr>
          <p:cNvSpPr>
            <a:spLocks noGrp="1"/>
          </p:cNvSpPr>
          <p:nvPr>
            <p:ph type="sldNum" sz="quarter" idx="12"/>
          </p:nvPr>
        </p:nvSpPr>
        <p:spPr/>
        <p:txBody>
          <a:bodyPr/>
          <a:lstStyle/>
          <a:p>
            <a:pPr>
              <a:defRPr/>
            </a:pPr>
            <a:fld id="{22179739-F4A8-44EB-8B8E-F3F060272835}" type="slidenum">
              <a:rPr lang="ja-JP" altLang="en-US" smtClean="0"/>
              <a:pPr>
                <a:defRPr/>
              </a:pPr>
              <a:t>13</a:t>
            </a:fld>
            <a:endParaRPr lang="ja-JP" altLang="en-US"/>
          </a:p>
        </p:txBody>
      </p:sp>
    </p:spTree>
    <p:extLst>
      <p:ext uri="{BB962C8B-B14F-4D97-AF65-F5344CB8AC3E}">
        <p14:creationId xmlns:p14="http://schemas.microsoft.com/office/powerpoint/2010/main" val="4339530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a:extLst>
              <a:ext uri="{FF2B5EF4-FFF2-40B4-BE49-F238E27FC236}">
                <a16:creationId xmlns:a16="http://schemas.microsoft.com/office/drawing/2014/main" id="{670A336C-88DF-4010-949D-E4509CAF7184}"/>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ニーズとウォンツ</a:t>
            </a:r>
          </a:p>
        </p:txBody>
      </p:sp>
      <p:sp>
        <p:nvSpPr>
          <p:cNvPr id="15" name="Rectangle 7">
            <a:extLst>
              <a:ext uri="{FF2B5EF4-FFF2-40B4-BE49-F238E27FC236}">
                <a16:creationId xmlns:a16="http://schemas.microsoft.com/office/drawing/2014/main" id="{3FC65C19-F0D6-46F9-A7F4-633CF8FD8574}"/>
              </a:ext>
            </a:extLst>
          </p:cNvPr>
          <p:cNvSpPr>
            <a:spLocks noChangeArrowheads="1"/>
          </p:cNvSpPr>
          <p:nvPr/>
        </p:nvSpPr>
        <p:spPr bwMode="auto">
          <a:xfrm>
            <a:off x="179511" y="1340767"/>
            <a:ext cx="8928992" cy="677141"/>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200" dirty="0">
                <a:latin typeface="HGP創英角ｺﾞｼｯｸUB" panose="020B0900000000000000" pitchFamily="50" charset="-128"/>
                <a:ea typeface="HGP創英角ｺﾞｼｯｸUB" panose="020B0900000000000000" pitchFamily="50" charset="-128"/>
              </a:rPr>
              <a:t>顧客のニーズ、ウォンツは「心理的なもの」で目に見えません。</a:t>
            </a:r>
            <a:endParaRPr lang="en-US" altLang="ja-JP" sz="22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200" dirty="0">
                <a:latin typeface="HGP創英角ｺﾞｼｯｸUB" panose="020B0900000000000000" pitchFamily="50" charset="-128"/>
                <a:ea typeface="HGP創英角ｺﾞｼｯｸUB" panose="020B0900000000000000" pitchFamily="50" charset="-128"/>
              </a:rPr>
              <a:t>それでは、どのように確認すべきでしょうか？</a:t>
            </a:r>
            <a:endParaRPr lang="en-US" altLang="ja-JP" sz="2200" dirty="0">
              <a:latin typeface="HGP創英角ｺﾞｼｯｸUB" panose="020B0900000000000000" pitchFamily="50" charset="-128"/>
              <a:ea typeface="HGP創英角ｺﾞｼｯｸUB" panose="020B0900000000000000" pitchFamily="50" charset="-128"/>
            </a:endParaRPr>
          </a:p>
        </p:txBody>
      </p:sp>
      <p:sp>
        <p:nvSpPr>
          <p:cNvPr id="2" name="四角形: 角を丸くする 1">
            <a:extLst>
              <a:ext uri="{FF2B5EF4-FFF2-40B4-BE49-F238E27FC236}">
                <a16:creationId xmlns:a16="http://schemas.microsoft.com/office/drawing/2014/main" id="{43CC15D8-E906-4A51-80E3-316657394751}"/>
              </a:ext>
            </a:extLst>
          </p:cNvPr>
          <p:cNvSpPr/>
          <p:nvPr/>
        </p:nvSpPr>
        <p:spPr>
          <a:xfrm>
            <a:off x="251520" y="2336403"/>
            <a:ext cx="4684004" cy="372517"/>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kumimoji="1" lang="ja-JP" altLang="en-US" sz="2000" b="1" dirty="0"/>
              <a:t>１．既にあるデータを確認する</a:t>
            </a:r>
          </a:p>
        </p:txBody>
      </p:sp>
      <p:sp>
        <p:nvSpPr>
          <p:cNvPr id="5" name="四角形: 角を丸くする 4">
            <a:extLst>
              <a:ext uri="{FF2B5EF4-FFF2-40B4-BE49-F238E27FC236}">
                <a16:creationId xmlns:a16="http://schemas.microsoft.com/office/drawing/2014/main" id="{4B3231B5-7997-4106-902D-99EDB322B4D2}"/>
              </a:ext>
            </a:extLst>
          </p:cNvPr>
          <p:cNvSpPr/>
          <p:nvPr/>
        </p:nvSpPr>
        <p:spPr>
          <a:xfrm>
            <a:off x="224989" y="4567897"/>
            <a:ext cx="4684004" cy="3171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ja-JP" altLang="en-US" sz="2000" b="1" dirty="0"/>
              <a:t>２</a:t>
            </a:r>
            <a:r>
              <a:rPr kumimoji="1" lang="ja-JP" altLang="en-US" sz="2000" b="1" dirty="0"/>
              <a:t>．直接お客様に聞いてみる</a:t>
            </a:r>
          </a:p>
        </p:txBody>
      </p:sp>
      <p:sp>
        <p:nvSpPr>
          <p:cNvPr id="7" name="Rectangle 7">
            <a:extLst>
              <a:ext uri="{FF2B5EF4-FFF2-40B4-BE49-F238E27FC236}">
                <a16:creationId xmlns:a16="http://schemas.microsoft.com/office/drawing/2014/main" id="{B8AAD3DD-EF22-4EF6-A5A5-0F5E9A97DA62}"/>
              </a:ext>
            </a:extLst>
          </p:cNvPr>
          <p:cNvSpPr>
            <a:spLocks noChangeArrowheads="1"/>
          </p:cNvSpPr>
          <p:nvPr/>
        </p:nvSpPr>
        <p:spPr bwMode="auto">
          <a:xfrm>
            <a:off x="179511" y="2789894"/>
            <a:ext cx="8928992" cy="1697029"/>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en-US" altLang="ja-JP" sz="2200" dirty="0">
                <a:latin typeface="HGP創英角ｺﾞｼｯｸUB" panose="020B0900000000000000" pitchFamily="50" charset="-128"/>
                <a:ea typeface="HGP創英角ｺﾞｼｯｸUB" panose="020B0900000000000000" pitchFamily="50" charset="-128"/>
              </a:rPr>
              <a:t>【</a:t>
            </a:r>
            <a:r>
              <a:rPr lang="ja-JP" altLang="en-US" sz="2200" dirty="0">
                <a:latin typeface="HGP創英角ｺﾞｼｯｸUB" panose="020B0900000000000000" pitchFamily="50" charset="-128"/>
                <a:ea typeface="HGP創英角ｺﾞｼｯｸUB" panose="020B0900000000000000" pitchFamily="50" charset="-128"/>
              </a:rPr>
              <a:t>顧客ニーズの確認</a:t>
            </a:r>
            <a:r>
              <a:rPr lang="en-US" altLang="ja-JP" sz="2200" dirty="0">
                <a:latin typeface="HGP創英角ｺﾞｼｯｸUB" panose="020B0900000000000000" pitchFamily="50" charset="-128"/>
                <a:ea typeface="HGP創英角ｺﾞｼｯｸUB" panose="020B0900000000000000" pitchFamily="50" charset="-128"/>
              </a:rPr>
              <a:t>】</a:t>
            </a:r>
          </a:p>
          <a:p>
            <a:pPr indent="-342900" algn="l">
              <a:lnSpc>
                <a:spcPct val="90000"/>
              </a:lnSpc>
              <a:spcBef>
                <a:spcPct val="20000"/>
              </a:spcBef>
            </a:pPr>
            <a:r>
              <a:rPr lang="ja-JP" altLang="en-US" dirty="0">
                <a:latin typeface="HGP創英角ｺﾞｼｯｸUB" panose="020B0900000000000000" pitchFamily="50" charset="-128"/>
                <a:ea typeface="HGP創英角ｺﾞｼｯｸUB" panose="020B0900000000000000" pitchFamily="50" charset="-128"/>
              </a:rPr>
              <a:t>旅行動機に関する各種オープンデータ調査を確認</a:t>
            </a:r>
            <a:endParaRPr lang="en-US" altLang="ja-JP"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en-US" altLang="ja-JP" sz="2200" dirty="0">
                <a:latin typeface="HGP創英角ｺﾞｼｯｸUB" panose="020B0900000000000000" pitchFamily="50" charset="-128"/>
                <a:ea typeface="HGP創英角ｺﾞｼｯｸUB" panose="020B0900000000000000" pitchFamily="50" charset="-128"/>
              </a:rPr>
              <a:t>【</a:t>
            </a:r>
            <a:r>
              <a:rPr lang="ja-JP" altLang="en-US" sz="2200" dirty="0">
                <a:latin typeface="HGP創英角ｺﾞｼｯｸUB" panose="020B0900000000000000" pitchFamily="50" charset="-128"/>
                <a:ea typeface="HGP創英角ｺﾞｼｯｸUB" panose="020B0900000000000000" pitchFamily="50" charset="-128"/>
              </a:rPr>
              <a:t>顧客ウォンツ</a:t>
            </a:r>
            <a:r>
              <a:rPr lang="en-US" altLang="ja-JP" sz="2200" dirty="0">
                <a:latin typeface="HGP創英角ｺﾞｼｯｸUB" panose="020B0900000000000000" pitchFamily="50" charset="-128"/>
                <a:ea typeface="HGP創英角ｺﾞｼｯｸUB" panose="020B0900000000000000" pitchFamily="50" charset="-128"/>
              </a:rPr>
              <a:t>】</a:t>
            </a:r>
          </a:p>
          <a:p>
            <a:pPr indent="-342900" algn="l">
              <a:lnSpc>
                <a:spcPct val="90000"/>
              </a:lnSpc>
              <a:spcBef>
                <a:spcPct val="20000"/>
              </a:spcBef>
            </a:pPr>
            <a:r>
              <a:rPr lang="ja-JP" altLang="en-US" dirty="0">
                <a:latin typeface="HGP創英角ｺﾞｼｯｸUB" panose="020B0900000000000000" pitchFamily="50" charset="-128"/>
                <a:ea typeface="HGP創英角ｺﾞｼｯｸUB" panose="020B0900000000000000" pitchFamily="50" charset="-128"/>
              </a:rPr>
              <a:t>旅行目的に関する各種オープンデータ調査を確認</a:t>
            </a:r>
            <a:endParaRPr lang="en-US" altLang="ja-JP" dirty="0">
              <a:latin typeface="HGP創英角ｺﾞｼｯｸUB" panose="020B0900000000000000" pitchFamily="50" charset="-128"/>
              <a:ea typeface="HGP創英角ｺﾞｼｯｸUB" panose="020B0900000000000000" pitchFamily="50" charset="-128"/>
            </a:endParaRPr>
          </a:p>
        </p:txBody>
      </p:sp>
      <p:sp>
        <p:nvSpPr>
          <p:cNvPr id="8" name="Rectangle 7">
            <a:extLst>
              <a:ext uri="{FF2B5EF4-FFF2-40B4-BE49-F238E27FC236}">
                <a16:creationId xmlns:a16="http://schemas.microsoft.com/office/drawing/2014/main" id="{94C67E3F-D0D6-4042-ACD3-430FA3CB117A}"/>
              </a:ext>
            </a:extLst>
          </p:cNvPr>
          <p:cNvSpPr>
            <a:spLocks noChangeArrowheads="1"/>
          </p:cNvSpPr>
          <p:nvPr/>
        </p:nvSpPr>
        <p:spPr bwMode="auto">
          <a:xfrm>
            <a:off x="215008" y="4965971"/>
            <a:ext cx="8928992" cy="1697029"/>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en-US" altLang="ja-JP" sz="2200" dirty="0">
                <a:latin typeface="HGP創英角ｺﾞｼｯｸUB" panose="020B0900000000000000" pitchFamily="50" charset="-128"/>
                <a:ea typeface="HGP創英角ｺﾞｼｯｸUB" panose="020B0900000000000000" pitchFamily="50" charset="-128"/>
              </a:rPr>
              <a:t>【</a:t>
            </a:r>
            <a:r>
              <a:rPr lang="ja-JP" altLang="en-US" sz="2200" dirty="0">
                <a:latin typeface="HGP創英角ｺﾞｼｯｸUB" panose="020B0900000000000000" pitchFamily="50" charset="-128"/>
                <a:ea typeface="HGP創英角ｺﾞｼｯｸUB" panose="020B0900000000000000" pitchFamily="50" charset="-128"/>
              </a:rPr>
              <a:t>顧客ニーズの確認</a:t>
            </a:r>
            <a:r>
              <a:rPr lang="en-US" altLang="ja-JP" sz="2200" dirty="0">
                <a:latin typeface="HGP創英角ｺﾞｼｯｸUB" panose="020B0900000000000000" pitchFamily="50" charset="-128"/>
                <a:ea typeface="HGP創英角ｺﾞｼｯｸUB" panose="020B0900000000000000" pitchFamily="50" charset="-128"/>
              </a:rPr>
              <a:t>】</a:t>
            </a:r>
          </a:p>
          <a:p>
            <a:pPr indent="-342900" algn="l">
              <a:lnSpc>
                <a:spcPct val="90000"/>
              </a:lnSpc>
              <a:spcBef>
                <a:spcPct val="20000"/>
              </a:spcBef>
            </a:pPr>
            <a:r>
              <a:rPr lang="ja-JP" altLang="en-US" dirty="0">
                <a:latin typeface="HGP創英角ｺﾞｼｯｸUB" panose="020B0900000000000000" pitchFamily="50" charset="-128"/>
                <a:ea typeface="HGP創英角ｺﾞｼｯｸUB" panose="020B0900000000000000" pitchFamily="50" charset="-128"/>
              </a:rPr>
              <a:t>今回旅行に行こうと思ったきっかけは何かをインタビューやアンケート調査などで確認</a:t>
            </a:r>
            <a:endParaRPr lang="en-US" altLang="ja-JP"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en-US" altLang="ja-JP" sz="2200" dirty="0">
                <a:latin typeface="HGP創英角ｺﾞｼｯｸUB" panose="020B0900000000000000" pitchFamily="50" charset="-128"/>
                <a:ea typeface="HGP創英角ｺﾞｼｯｸUB" panose="020B0900000000000000" pitchFamily="50" charset="-128"/>
              </a:rPr>
              <a:t>【</a:t>
            </a:r>
            <a:r>
              <a:rPr lang="ja-JP" altLang="en-US" sz="2200" dirty="0">
                <a:latin typeface="HGP創英角ｺﾞｼｯｸUB" panose="020B0900000000000000" pitchFamily="50" charset="-128"/>
                <a:ea typeface="HGP創英角ｺﾞｼｯｸUB" panose="020B0900000000000000" pitchFamily="50" charset="-128"/>
              </a:rPr>
              <a:t>顧客ウォンツ</a:t>
            </a:r>
            <a:r>
              <a:rPr lang="en-US" altLang="ja-JP" sz="2200" dirty="0">
                <a:latin typeface="HGP創英角ｺﾞｼｯｸUB" panose="020B0900000000000000" pitchFamily="50" charset="-128"/>
                <a:ea typeface="HGP創英角ｺﾞｼｯｸUB" panose="020B0900000000000000" pitchFamily="50" charset="-128"/>
              </a:rPr>
              <a:t>】</a:t>
            </a: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今回の旅の目的、やりたいことをインタビューやアンケート調査で確認</a:t>
            </a:r>
            <a:endParaRPr lang="en-US" altLang="ja-JP" sz="2000" dirty="0">
              <a:latin typeface="HGP創英角ｺﾞｼｯｸUB" panose="020B0900000000000000" pitchFamily="50" charset="-128"/>
              <a:ea typeface="HGP創英角ｺﾞｼｯｸUB" panose="020B0900000000000000" pitchFamily="50" charset="-128"/>
            </a:endParaRPr>
          </a:p>
        </p:txBody>
      </p:sp>
      <p:sp>
        <p:nvSpPr>
          <p:cNvPr id="4" name="スライド番号プレースホルダー 3">
            <a:extLst>
              <a:ext uri="{FF2B5EF4-FFF2-40B4-BE49-F238E27FC236}">
                <a16:creationId xmlns:a16="http://schemas.microsoft.com/office/drawing/2014/main" id="{64F0B1FB-1959-4D64-A9A3-CE5423854E04}"/>
              </a:ext>
            </a:extLst>
          </p:cNvPr>
          <p:cNvSpPr>
            <a:spLocks noGrp="1"/>
          </p:cNvSpPr>
          <p:nvPr>
            <p:ph type="sldNum" sz="quarter" idx="12"/>
          </p:nvPr>
        </p:nvSpPr>
        <p:spPr/>
        <p:txBody>
          <a:bodyPr/>
          <a:lstStyle/>
          <a:p>
            <a:pPr>
              <a:defRPr/>
            </a:pPr>
            <a:fld id="{22179739-F4A8-44EB-8B8E-F3F060272835}" type="slidenum">
              <a:rPr lang="ja-JP" altLang="en-US" smtClean="0"/>
              <a:pPr>
                <a:defRPr/>
              </a:pPr>
              <a:t>14</a:t>
            </a:fld>
            <a:endParaRPr lang="ja-JP" altLang="en-US"/>
          </a:p>
        </p:txBody>
      </p:sp>
    </p:spTree>
    <p:extLst>
      <p:ext uri="{BB962C8B-B14F-4D97-AF65-F5344CB8AC3E}">
        <p14:creationId xmlns:p14="http://schemas.microsoft.com/office/powerpoint/2010/main" val="34993155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FAF71CE7-ECDA-4CD0-B4DA-6A5AA23F5E43}"/>
              </a:ext>
            </a:extLst>
          </p:cNvPr>
          <p:cNvSpPr/>
          <p:nvPr/>
        </p:nvSpPr>
        <p:spPr>
          <a:xfrm>
            <a:off x="117227" y="3636314"/>
            <a:ext cx="8729710" cy="584775"/>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square">
            <a:spAutoFit/>
          </a:bodyPr>
          <a:lstStyle/>
          <a:p>
            <a:r>
              <a:rPr lang="ja-JP" altLang="en-US" sz="3200" dirty="0">
                <a:ea typeface="Meiryo UI" pitchFamily="50" charset="-128"/>
                <a:cs typeface="Meiryo UI" pitchFamily="50" charset="-128"/>
              </a:rPr>
              <a:t>１－３</a:t>
            </a:r>
            <a:r>
              <a:rPr lang="en-US" altLang="ja-JP" sz="3200" dirty="0">
                <a:ea typeface="Meiryo UI" pitchFamily="50" charset="-128"/>
                <a:cs typeface="Meiryo UI" pitchFamily="50" charset="-128"/>
              </a:rPr>
              <a:t>STP</a:t>
            </a:r>
            <a:endParaRPr lang="ja-JP" altLang="en-US" sz="3200" dirty="0">
              <a:ea typeface="Meiryo UI" pitchFamily="50" charset="-128"/>
              <a:cs typeface="Meiryo UI" pitchFamily="50" charset="-128"/>
            </a:endParaRPr>
          </a:p>
        </p:txBody>
      </p:sp>
      <p:sp>
        <p:nvSpPr>
          <p:cNvPr id="2" name="スライド番号プレースホルダー 1">
            <a:extLst>
              <a:ext uri="{FF2B5EF4-FFF2-40B4-BE49-F238E27FC236}">
                <a16:creationId xmlns:a16="http://schemas.microsoft.com/office/drawing/2014/main" id="{68CD586C-B723-41B2-9661-FA7D897D9AB8}"/>
              </a:ext>
            </a:extLst>
          </p:cNvPr>
          <p:cNvSpPr>
            <a:spLocks noGrp="1"/>
          </p:cNvSpPr>
          <p:nvPr>
            <p:ph type="sldNum" sz="quarter" idx="12"/>
          </p:nvPr>
        </p:nvSpPr>
        <p:spPr/>
        <p:txBody>
          <a:bodyPr/>
          <a:lstStyle/>
          <a:p>
            <a:pPr>
              <a:defRPr/>
            </a:pPr>
            <a:fld id="{22179739-F4A8-44EB-8B8E-F3F060272835}" type="slidenum">
              <a:rPr lang="ja-JP" altLang="en-US" smtClean="0"/>
              <a:pPr>
                <a:defRPr/>
              </a:pPr>
              <a:t>15</a:t>
            </a:fld>
            <a:endParaRPr lang="ja-JP" altLang="en-US"/>
          </a:p>
        </p:txBody>
      </p:sp>
    </p:spTree>
    <p:extLst>
      <p:ext uri="{BB962C8B-B14F-4D97-AF65-F5344CB8AC3E}">
        <p14:creationId xmlns:p14="http://schemas.microsoft.com/office/powerpoint/2010/main" val="10193431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7"/>
          <p:cNvSpPr>
            <a:spLocks noChangeArrowheads="1"/>
          </p:cNvSpPr>
          <p:nvPr/>
        </p:nvSpPr>
        <p:spPr bwMode="auto">
          <a:xfrm>
            <a:off x="239696" y="1440121"/>
            <a:ext cx="8712968" cy="4365143"/>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400" b="1" dirty="0">
                <a:solidFill>
                  <a:srgbClr val="FF0000"/>
                </a:solidFill>
                <a:latin typeface="HGP創英角ｺﾞｼｯｸUB" panose="020B0900000000000000" pitchFamily="50" charset="-128"/>
                <a:ea typeface="HGP創英角ｺﾞｼｯｸUB" panose="020B0900000000000000" pitchFamily="50" charset="-128"/>
              </a:rPr>
              <a:t>「誰」</a:t>
            </a:r>
            <a:r>
              <a:rPr lang="ja-JP" altLang="en-US" sz="2000" dirty="0">
                <a:latin typeface="HGP創英角ｺﾞｼｯｸUB" panose="020B0900000000000000" pitchFamily="50" charset="-128"/>
                <a:ea typeface="HGP創英角ｺﾞｼｯｸUB" panose="020B0900000000000000" pitchFamily="50" charset="-128"/>
              </a:rPr>
              <a:t>をターゲットとするか決める　→　「</a:t>
            </a:r>
            <a:r>
              <a:rPr lang="en-US" altLang="ja-JP" sz="2000" dirty="0">
                <a:latin typeface="HGP創英角ｺﾞｼｯｸUB" panose="020B0900000000000000" pitchFamily="50" charset="-128"/>
                <a:ea typeface="HGP創英角ｺﾞｼｯｸUB" panose="020B0900000000000000" pitchFamily="50" charset="-128"/>
              </a:rPr>
              <a:t>STP</a:t>
            </a:r>
            <a:r>
              <a:rPr lang="ja-JP" altLang="en-US" sz="2000" dirty="0">
                <a:latin typeface="HGP創英角ｺﾞｼｯｸUB" panose="020B0900000000000000" pitchFamily="50" charset="-128"/>
                <a:ea typeface="HGP創英角ｺﾞｼｯｸUB" panose="020B0900000000000000" pitchFamily="50" charset="-128"/>
              </a:rPr>
              <a:t>」という考え方を活用しましょう！</a:t>
            </a: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ja-JP" altLang="en-US" sz="2000" dirty="0">
              <a:latin typeface="HGPｺﾞｼｯｸE" panose="020B0900000000000000" pitchFamily="50" charset="-128"/>
              <a:ea typeface="HGPｺﾞｼｯｸE" panose="020B0900000000000000" pitchFamily="50" charset="-128"/>
            </a:endParaRPr>
          </a:p>
          <a:p>
            <a:pPr indent="-342900" algn="l">
              <a:lnSpc>
                <a:spcPct val="90000"/>
              </a:lnSpc>
              <a:spcBef>
                <a:spcPct val="20000"/>
              </a:spcBef>
            </a:pPr>
            <a:r>
              <a:rPr lang="ja-JP" altLang="en-US" sz="2800" b="1" dirty="0">
                <a:solidFill>
                  <a:schemeClr val="tx1"/>
                </a:solidFill>
                <a:latin typeface="HGP創英角ｺﾞｼｯｸUB" panose="020B0900000000000000" pitchFamily="50" charset="-128"/>
                <a:ea typeface="HGP創英角ｺﾞｼｯｸUB" panose="020B0900000000000000" pitchFamily="50" charset="-128"/>
              </a:rPr>
              <a:t>・</a:t>
            </a:r>
            <a:r>
              <a:rPr lang="en-US" altLang="ja-JP" sz="2800" b="1" dirty="0">
                <a:solidFill>
                  <a:schemeClr val="tx1"/>
                </a:solidFill>
                <a:latin typeface="HGP創英角ｺﾞｼｯｸUB" panose="020B0900000000000000" pitchFamily="50" charset="-128"/>
                <a:ea typeface="HGP創英角ｺﾞｼｯｸUB" panose="020B0900000000000000" pitchFamily="50" charset="-128"/>
              </a:rPr>
              <a:t>S = </a:t>
            </a:r>
            <a:r>
              <a:rPr lang="ja-JP" altLang="en-US" sz="2800" b="1" dirty="0">
                <a:solidFill>
                  <a:schemeClr val="tx1"/>
                </a:solidFill>
                <a:latin typeface="HGP創英角ｺﾞｼｯｸUB" panose="020B0900000000000000" pitchFamily="50" charset="-128"/>
                <a:ea typeface="HGP創英角ｺﾞｼｯｸUB" panose="020B0900000000000000" pitchFamily="50" charset="-128"/>
              </a:rPr>
              <a:t>セグメンテーション</a:t>
            </a:r>
            <a:endParaRPr lang="en-US" altLang="ja-JP" sz="2800" b="1" dirty="0">
              <a:solidFill>
                <a:schemeClr val="tx1"/>
              </a:solidFill>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solidFill>
                  <a:schemeClr val="tx1"/>
                </a:solidFill>
                <a:latin typeface="HGP創英角ｺﾞｼｯｸUB" panose="020B0900000000000000" pitchFamily="50" charset="-128"/>
                <a:ea typeface="HGP創英角ｺﾞｼｯｸUB" panose="020B0900000000000000" pitchFamily="50" charset="-128"/>
              </a:rPr>
              <a:t> 機会があると考えられるマーケットを共通の切り口で細分化していきます</a:t>
            </a:r>
            <a:endParaRPr lang="en-US" altLang="ja-JP" sz="2000" dirty="0">
              <a:solidFill>
                <a:schemeClr val="tx1"/>
              </a:solidFill>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en-US" altLang="ja-JP" sz="2000" dirty="0">
              <a:solidFill>
                <a:schemeClr val="tx1"/>
              </a:solidFill>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800" b="1" dirty="0">
                <a:solidFill>
                  <a:schemeClr val="tx1"/>
                </a:solidFill>
                <a:latin typeface="HGP創英角ｺﾞｼｯｸUB" panose="020B0900000000000000" pitchFamily="50" charset="-128"/>
                <a:ea typeface="HGP創英角ｺﾞｼｯｸUB" panose="020B0900000000000000" pitchFamily="50" charset="-128"/>
              </a:rPr>
              <a:t>・</a:t>
            </a:r>
            <a:r>
              <a:rPr lang="en-US" altLang="ja-JP" sz="2800" b="1" dirty="0">
                <a:solidFill>
                  <a:schemeClr val="tx1"/>
                </a:solidFill>
                <a:latin typeface="HGP創英角ｺﾞｼｯｸUB" panose="020B0900000000000000" pitchFamily="50" charset="-128"/>
                <a:ea typeface="HGP創英角ｺﾞｼｯｸUB" panose="020B0900000000000000" pitchFamily="50" charset="-128"/>
              </a:rPr>
              <a:t>T = </a:t>
            </a:r>
            <a:r>
              <a:rPr lang="ja-JP" altLang="en-US" sz="2800" b="1" dirty="0">
                <a:solidFill>
                  <a:schemeClr val="tx1"/>
                </a:solidFill>
                <a:latin typeface="HGP創英角ｺﾞｼｯｸUB" panose="020B0900000000000000" pitchFamily="50" charset="-128"/>
                <a:ea typeface="HGP創英角ｺﾞｼｯｸUB" panose="020B0900000000000000" pitchFamily="50" charset="-128"/>
              </a:rPr>
              <a:t>ターゲティング</a:t>
            </a:r>
            <a:endParaRPr lang="en-US" altLang="ja-JP" sz="2800" b="1" dirty="0">
              <a:solidFill>
                <a:schemeClr val="tx1"/>
              </a:solidFill>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solidFill>
                  <a:schemeClr val="tx1"/>
                </a:solidFill>
                <a:latin typeface="HGP創英角ｺﾞｼｯｸUB" panose="020B0900000000000000" pitchFamily="50" charset="-128"/>
                <a:ea typeface="HGP創英角ｺﾞｼｯｸUB" panose="020B0900000000000000" pitchFamily="50" charset="-128"/>
              </a:rPr>
              <a:t> 細分化した細かい市場の中から</a:t>
            </a:r>
            <a:r>
              <a:rPr lang="ja-JP" altLang="en-US" sz="2000" dirty="0">
                <a:solidFill>
                  <a:srgbClr val="FF0000"/>
                </a:solidFill>
                <a:latin typeface="HGP創英角ｺﾞｼｯｸUB" panose="020B0900000000000000" pitchFamily="50" charset="-128"/>
                <a:ea typeface="HGP創英角ｺﾞｼｯｸUB" panose="020B0900000000000000" pitchFamily="50" charset="-128"/>
              </a:rPr>
              <a:t>最も魅力のあるセグメントにターゲットを</a:t>
            </a:r>
            <a:endParaRPr lang="en-US" altLang="ja-JP" sz="2000" dirty="0">
              <a:solidFill>
                <a:srgbClr val="FF0000"/>
              </a:solidFill>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solidFill>
                  <a:srgbClr val="FF0000"/>
                </a:solidFill>
                <a:latin typeface="HGP創英角ｺﾞｼｯｸUB" panose="020B0900000000000000" pitchFamily="50" charset="-128"/>
                <a:ea typeface="HGP創英角ｺﾞｼｯｸUB" panose="020B0900000000000000" pitchFamily="50" charset="-128"/>
              </a:rPr>
              <a:t> 絞り込み</a:t>
            </a:r>
            <a:r>
              <a:rPr lang="ja-JP" altLang="en-US" sz="2000" dirty="0">
                <a:solidFill>
                  <a:schemeClr val="tx1"/>
                </a:solidFill>
                <a:latin typeface="HGP創英角ｺﾞｼｯｸUB" panose="020B0900000000000000" pitchFamily="50" charset="-128"/>
                <a:ea typeface="HGP創英角ｺﾞｼｯｸUB" panose="020B0900000000000000" pitchFamily="50" charset="-128"/>
              </a:rPr>
              <a:t>ます</a:t>
            </a:r>
            <a:endParaRPr lang="en-US" altLang="ja-JP" sz="2000" dirty="0">
              <a:solidFill>
                <a:schemeClr val="tx1"/>
              </a:solidFill>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en-US" altLang="ja-JP" sz="2000" dirty="0">
              <a:solidFill>
                <a:schemeClr val="tx1"/>
              </a:solidFill>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800" b="1" dirty="0">
                <a:solidFill>
                  <a:schemeClr val="tx1"/>
                </a:solidFill>
                <a:latin typeface="HGP創英角ｺﾞｼｯｸUB" panose="020B0900000000000000" pitchFamily="50" charset="-128"/>
                <a:ea typeface="HGP創英角ｺﾞｼｯｸUB" panose="020B0900000000000000" pitchFamily="50" charset="-128"/>
              </a:rPr>
              <a:t>・</a:t>
            </a:r>
            <a:r>
              <a:rPr lang="en-US" altLang="ja-JP" sz="2800" b="1" dirty="0">
                <a:solidFill>
                  <a:schemeClr val="tx1"/>
                </a:solidFill>
                <a:latin typeface="HGP創英角ｺﾞｼｯｸUB" panose="020B0900000000000000" pitchFamily="50" charset="-128"/>
                <a:ea typeface="HGP創英角ｺﾞｼｯｸUB" panose="020B0900000000000000" pitchFamily="50" charset="-128"/>
              </a:rPr>
              <a:t>P = </a:t>
            </a:r>
            <a:r>
              <a:rPr lang="ja-JP" altLang="en-US" sz="2800" b="1" dirty="0">
                <a:solidFill>
                  <a:schemeClr val="tx1"/>
                </a:solidFill>
                <a:latin typeface="HGP創英角ｺﾞｼｯｸUB" panose="020B0900000000000000" pitchFamily="50" charset="-128"/>
                <a:ea typeface="HGP創英角ｺﾞｼｯｸUB" panose="020B0900000000000000" pitchFamily="50" charset="-128"/>
              </a:rPr>
              <a:t>ポジショニング</a:t>
            </a:r>
            <a:endParaRPr lang="en-US" altLang="ja-JP" sz="2800" b="1" dirty="0">
              <a:solidFill>
                <a:schemeClr val="tx1"/>
              </a:solidFill>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solidFill>
                  <a:schemeClr val="tx1"/>
                </a:solidFill>
                <a:latin typeface="HGP創英角ｺﾞｼｯｸUB" panose="020B0900000000000000" pitchFamily="50" charset="-128"/>
                <a:ea typeface="HGP創英角ｺﾞｼｯｸUB" panose="020B0900000000000000" pitchFamily="50" charset="-128"/>
              </a:rPr>
              <a:t> そのターゲットに対して、</a:t>
            </a:r>
            <a:r>
              <a:rPr lang="ja-JP" altLang="en-US" sz="2000" dirty="0">
                <a:solidFill>
                  <a:srgbClr val="FF0000"/>
                </a:solidFill>
                <a:latin typeface="HGP創英角ｺﾞｼｯｸUB" panose="020B0900000000000000" pitchFamily="50" charset="-128"/>
                <a:ea typeface="HGP創英角ｺﾞｼｯｸUB" panose="020B0900000000000000" pitchFamily="50" charset="-128"/>
              </a:rPr>
              <a:t>競合先の観光地に勝てるポジション</a:t>
            </a:r>
            <a:endParaRPr lang="en-US" altLang="ja-JP" sz="2000" dirty="0">
              <a:solidFill>
                <a:srgbClr val="FF0000"/>
              </a:solidFill>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solidFill>
                  <a:srgbClr val="FF0000"/>
                </a:solidFill>
                <a:latin typeface="HGP創英角ｺﾞｼｯｸUB" panose="020B0900000000000000" pitchFamily="50" charset="-128"/>
                <a:ea typeface="HGP創英角ｺﾞｼｯｸUB" panose="020B0900000000000000" pitchFamily="50" charset="-128"/>
              </a:rPr>
              <a:t> （観光客からの見え方）</a:t>
            </a:r>
            <a:r>
              <a:rPr lang="ja-JP" altLang="en-US" sz="2000" dirty="0">
                <a:solidFill>
                  <a:schemeClr val="tx1"/>
                </a:solidFill>
                <a:latin typeface="HGP創英角ｺﾞｼｯｸUB" panose="020B0900000000000000" pitchFamily="50" charset="-128"/>
                <a:ea typeface="HGP創英角ｺﾞｼｯｸUB" panose="020B0900000000000000" pitchFamily="50" charset="-128"/>
              </a:rPr>
              <a:t>を探します</a:t>
            </a:r>
            <a:endParaRPr lang="en-US" altLang="ja-JP" sz="2000" dirty="0">
              <a:solidFill>
                <a:schemeClr val="tx1"/>
              </a:solidFill>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ja-JP" altLang="en-US" sz="2000" dirty="0">
              <a:latin typeface="HGP創英角ｺﾞｼｯｸUB" panose="020B0900000000000000" pitchFamily="50" charset="-128"/>
              <a:ea typeface="HGP創英角ｺﾞｼｯｸUB" panose="020B0900000000000000" pitchFamily="50" charset="-128"/>
            </a:endParaRPr>
          </a:p>
        </p:txBody>
      </p:sp>
      <p:sp>
        <p:nvSpPr>
          <p:cNvPr id="13" name="テキスト ボックス 12">
            <a:extLst>
              <a:ext uri="{FF2B5EF4-FFF2-40B4-BE49-F238E27FC236}">
                <a16:creationId xmlns:a16="http://schemas.microsoft.com/office/drawing/2014/main" id="{23731FD7-EE87-475A-96F4-46DAE74CFC2B}"/>
              </a:ext>
            </a:extLst>
          </p:cNvPr>
          <p:cNvSpPr txBox="1"/>
          <p:nvPr/>
        </p:nvSpPr>
        <p:spPr>
          <a:xfrm>
            <a:off x="6804248" y="5301208"/>
            <a:ext cx="1872208" cy="1200329"/>
          </a:xfrm>
          <a:prstGeom prst="rect">
            <a:avLst/>
          </a:prstGeom>
          <a:solidFill>
            <a:srgbClr val="FFCC66"/>
          </a:solidFill>
        </p:spPr>
        <p:txBody>
          <a:bodyPr wrap="square" rtlCol="0">
            <a:spAutoFit/>
          </a:bodyPr>
          <a:lstStyle/>
          <a:p>
            <a:pPr algn="ctr"/>
            <a:r>
              <a:rPr lang="en-US" altLang="ja-JP" sz="7200" b="1" dirty="0">
                <a:solidFill>
                  <a:srgbClr val="002060"/>
                </a:solidFill>
                <a:latin typeface="HGPｺﾞｼｯｸE" panose="020B0900000000000000" pitchFamily="50" charset="-128"/>
                <a:ea typeface="HGPｺﾞｼｯｸE" panose="020B0900000000000000" pitchFamily="50" charset="-128"/>
              </a:rPr>
              <a:t>STP</a:t>
            </a:r>
          </a:p>
        </p:txBody>
      </p:sp>
      <p:sp>
        <p:nvSpPr>
          <p:cNvPr id="6" name="正方形/長方形 5">
            <a:extLst>
              <a:ext uri="{FF2B5EF4-FFF2-40B4-BE49-F238E27FC236}">
                <a16:creationId xmlns:a16="http://schemas.microsoft.com/office/drawing/2014/main" id="{2BBE48EC-E25A-404E-928A-77F32B26B9A6}"/>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fontScale="92500"/>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ターゲット市場の選択＝</a:t>
            </a:r>
            <a:r>
              <a:rPr lang="en-US" altLang="ja-JP" sz="2400" dirty="0">
                <a:latin typeface="HGP創英角ｺﾞｼｯｸUB" panose="020B0900000000000000" pitchFamily="50" charset="-128"/>
                <a:ea typeface="HGP創英角ｺﾞｼｯｸUB" panose="020B0900000000000000" pitchFamily="50" charset="-128"/>
              </a:rPr>
              <a:t>STP</a:t>
            </a:r>
          </a:p>
        </p:txBody>
      </p:sp>
      <p:sp>
        <p:nvSpPr>
          <p:cNvPr id="3" name="スライド番号プレースホルダー 2">
            <a:extLst>
              <a:ext uri="{FF2B5EF4-FFF2-40B4-BE49-F238E27FC236}">
                <a16:creationId xmlns:a16="http://schemas.microsoft.com/office/drawing/2014/main" id="{0F0AD271-90D7-485C-904A-9A44E8B4DB3C}"/>
              </a:ext>
            </a:extLst>
          </p:cNvPr>
          <p:cNvSpPr>
            <a:spLocks noGrp="1"/>
          </p:cNvSpPr>
          <p:nvPr>
            <p:ph type="sldNum" sz="quarter" idx="12"/>
          </p:nvPr>
        </p:nvSpPr>
        <p:spPr/>
        <p:txBody>
          <a:bodyPr/>
          <a:lstStyle/>
          <a:p>
            <a:pPr>
              <a:defRPr/>
            </a:pPr>
            <a:fld id="{22179739-F4A8-44EB-8B8E-F3F060272835}" type="slidenum">
              <a:rPr lang="ja-JP" altLang="en-US" smtClean="0"/>
              <a:pPr>
                <a:defRPr/>
              </a:pPr>
              <a:t>16</a:t>
            </a:fld>
            <a:endParaRPr lang="ja-JP" altLang="en-US"/>
          </a:p>
        </p:txBody>
      </p:sp>
    </p:spTree>
    <p:extLst>
      <p:ext uri="{BB962C8B-B14F-4D97-AF65-F5344CB8AC3E}">
        <p14:creationId xmlns:p14="http://schemas.microsoft.com/office/powerpoint/2010/main" val="337883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矢印: 右 16">
            <a:extLst>
              <a:ext uri="{FF2B5EF4-FFF2-40B4-BE49-F238E27FC236}">
                <a16:creationId xmlns:a16="http://schemas.microsoft.com/office/drawing/2014/main" id="{5D811ED8-EEF9-4DA2-A029-AC9E55F10215}"/>
              </a:ext>
            </a:extLst>
          </p:cNvPr>
          <p:cNvSpPr/>
          <p:nvPr/>
        </p:nvSpPr>
        <p:spPr>
          <a:xfrm rot="8494806">
            <a:off x="5090343" y="2634084"/>
            <a:ext cx="2472116" cy="58061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aphicFrame>
        <p:nvGraphicFramePr>
          <p:cNvPr id="6" name="図表 5">
            <a:extLst>
              <a:ext uri="{FF2B5EF4-FFF2-40B4-BE49-F238E27FC236}">
                <a16:creationId xmlns:a16="http://schemas.microsoft.com/office/drawing/2014/main" id="{667E91B3-C243-487D-B455-84A00E3087F9}"/>
              </a:ext>
            </a:extLst>
          </p:cNvPr>
          <p:cNvGraphicFramePr/>
          <p:nvPr/>
        </p:nvGraphicFramePr>
        <p:xfrm>
          <a:off x="569239" y="1988840"/>
          <a:ext cx="2512470" cy="26338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図表 6">
            <a:extLst>
              <a:ext uri="{FF2B5EF4-FFF2-40B4-BE49-F238E27FC236}">
                <a16:creationId xmlns:a16="http://schemas.microsoft.com/office/drawing/2014/main" id="{8EC9747C-8E53-4047-9C2E-DE1AA912C50C}"/>
              </a:ext>
            </a:extLst>
          </p:cNvPr>
          <p:cNvGraphicFramePr/>
          <p:nvPr/>
        </p:nvGraphicFramePr>
        <p:xfrm>
          <a:off x="6122468" y="1867091"/>
          <a:ext cx="2512470" cy="263387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8" name="図表 7">
            <a:extLst>
              <a:ext uri="{FF2B5EF4-FFF2-40B4-BE49-F238E27FC236}">
                <a16:creationId xmlns:a16="http://schemas.microsoft.com/office/drawing/2014/main" id="{AD5F4C57-3AEB-4212-94EF-F507F14D15C4}"/>
              </a:ext>
            </a:extLst>
          </p:cNvPr>
          <p:cNvGraphicFramePr/>
          <p:nvPr/>
        </p:nvGraphicFramePr>
        <p:xfrm>
          <a:off x="3662561" y="4318352"/>
          <a:ext cx="2512470" cy="2633874"/>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9" name="左矢印 14">
            <a:extLst>
              <a:ext uri="{FF2B5EF4-FFF2-40B4-BE49-F238E27FC236}">
                <a16:creationId xmlns:a16="http://schemas.microsoft.com/office/drawing/2014/main" id="{A98A0C95-A8AF-4DBE-BA3B-766E7791ABAD}"/>
              </a:ext>
            </a:extLst>
          </p:cNvPr>
          <p:cNvSpPr/>
          <p:nvPr/>
        </p:nvSpPr>
        <p:spPr>
          <a:xfrm rot="20656428">
            <a:off x="6083634" y="4574735"/>
            <a:ext cx="1464022" cy="974921"/>
          </a:xfrm>
          <a:prstGeom prst="lef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sz="2000"/>
          </a:p>
        </p:txBody>
      </p:sp>
      <p:sp>
        <p:nvSpPr>
          <p:cNvPr id="10" name="角丸四角形 15">
            <a:extLst>
              <a:ext uri="{FF2B5EF4-FFF2-40B4-BE49-F238E27FC236}">
                <a16:creationId xmlns:a16="http://schemas.microsoft.com/office/drawing/2014/main" id="{6465E225-66C6-44FF-A8E9-80141E8367BF}"/>
              </a:ext>
            </a:extLst>
          </p:cNvPr>
          <p:cNvSpPr/>
          <p:nvPr/>
        </p:nvSpPr>
        <p:spPr>
          <a:xfrm>
            <a:off x="369382" y="1382542"/>
            <a:ext cx="2916260" cy="615636"/>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altLang="ja-JP" sz="2000" dirty="0">
                <a:latin typeface="HGPｺﾞｼｯｸE" panose="020B0900000000000000" pitchFamily="50" charset="-128"/>
                <a:ea typeface="HGPｺﾞｼｯｸE" panose="020B0900000000000000" pitchFamily="50" charset="-128"/>
              </a:rPr>
              <a:t>STEP </a:t>
            </a:r>
            <a:r>
              <a:rPr lang="ja-JP" altLang="en-US" sz="2000" dirty="0">
                <a:latin typeface="HGPｺﾞｼｯｸE" panose="020B0900000000000000" pitchFamily="50" charset="-128"/>
                <a:ea typeface="HGPｺﾞｼｯｸE" panose="020B0900000000000000" pitchFamily="50" charset="-128"/>
              </a:rPr>
              <a:t>１</a:t>
            </a:r>
            <a:endParaRPr lang="en-US" altLang="ja-JP" sz="2000" dirty="0">
              <a:latin typeface="HGPｺﾞｼｯｸE" panose="020B0900000000000000" pitchFamily="50" charset="-128"/>
              <a:ea typeface="HGPｺﾞｼｯｸE" panose="020B0900000000000000" pitchFamily="50" charset="-128"/>
            </a:endParaRPr>
          </a:p>
          <a:p>
            <a:pPr algn="ctr"/>
            <a:r>
              <a:rPr lang="ja-JP" altLang="en-US" sz="2000" dirty="0">
                <a:latin typeface="HGPｺﾞｼｯｸE" panose="020B0900000000000000" pitchFamily="50" charset="-128"/>
                <a:ea typeface="HGPｺﾞｼｯｸE" panose="020B0900000000000000" pitchFamily="50" charset="-128"/>
              </a:rPr>
              <a:t>セグメンテーション</a:t>
            </a:r>
            <a:endParaRPr lang="en-US" altLang="ja-JP" sz="2000" dirty="0">
              <a:latin typeface="HGPｺﾞｼｯｸE" panose="020B0900000000000000" pitchFamily="50" charset="-128"/>
              <a:ea typeface="HGPｺﾞｼｯｸE" panose="020B0900000000000000" pitchFamily="50" charset="-128"/>
            </a:endParaRPr>
          </a:p>
        </p:txBody>
      </p:sp>
      <p:sp>
        <p:nvSpPr>
          <p:cNvPr id="11" name="角丸四角形 16">
            <a:extLst>
              <a:ext uri="{FF2B5EF4-FFF2-40B4-BE49-F238E27FC236}">
                <a16:creationId xmlns:a16="http://schemas.microsoft.com/office/drawing/2014/main" id="{3E43E9DD-1D00-4939-B004-B7530671FA01}"/>
              </a:ext>
            </a:extLst>
          </p:cNvPr>
          <p:cNvSpPr/>
          <p:nvPr/>
        </p:nvSpPr>
        <p:spPr>
          <a:xfrm>
            <a:off x="5867377" y="1373204"/>
            <a:ext cx="2916260" cy="615636"/>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altLang="ja-JP" sz="2000" dirty="0">
                <a:latin typeface="HGPｺﾞｼｯｸE" panose="020B0900000000000000" pitchFamily="50" charset="-128"/>
                <a:ea typeface="HGPｺﾞｼｯｸE" panose="020B0900000000000000" pitchFamily="50" charset="-128"/>
              </a:rPr>
              <a:t>STEP </a:t>
            </a:r>
            <a:r>
              <a:rPr lang="ja-JP" altLang="en-US" sz="2000" dirty="0">
                <a:latin typeface="HGPｺﾞｼｯｸE" panose="020B0900000000000000" pitchFamily="50" charset="-128"/>
                <a:ea typeface="HGPｺﾞｼｯｸE" panose="020B0900000000000000" pitchFamily="50" charset="-128"/>
              </a:rPr>
              <a:t>２</a:t>
            </a:r>
            <a:endParaRPr lang="en-US" altLang="ja-JP" sz="2000" dirty="0">
              <a:latin typeface="HGPｺﾞｼｯｸE" panose="020B0900000000000000" pitchFamily="50" charset="-128"/>
              <a:ea typeface="HGPｺﾞｼｯｸE" panose="020B0900000000000000" pitchFamily="50" charset="-128"/>
            </a:endParaRPr>
          </a:p>
          <a:p>
            <a:pPr algn="ctr"/>
            <a:r>
              <a:rPr lang="ja-JP" altLang="en-US" sz="2000" dirty="0">
                <a:latin typeface="HGPｺﾞｼｯｸE" panose="020B0900000000000000" pitchFamily="50" charset="-128"/>
                <a:ea typeface="HGPｺﾞｼｯｸE" panose="020B0900000000000000" pitchFamily="50" charset="-128"/>
              </a:rPr>
              <a:t>ターゲティング</a:t>
            </a:r>
            <a:endParaRPr lang="en-US" altLang="ja-JP" sz="2000" dirty="0">
              <a:latin typeface="HGPｺﾞｼｯｸE" panose="020B0900000000000000" pitchFamily="50" charset="-128"/>
              <a:ea typeface="HGPｺﾞｼｯｸE" panose="020B0900000000000000" pitchFamily="50" charset="-128"/>
            </a:endParaRPr>
          </a:p>
        </p:txBody>
      </p:sp>
      <p:sp>
        <p:nvSpPr>
          <p:cNvPr id="12" name="角丸四角形 17">
            <a:extLst>
              <a:ext uri="{FF2B5EF4-FFF2-40B4-BE49-F238E27FC236}">
                <a16:creationId xmlns:a16="http://schemas.microsoft.com/office/drawing/2014/main" id="{21672F70-B349-40FC-9B06-DE5D0093491F}"/>
              </a:ext>
            </a:extLst>
          </p:cNvPr>
          <p:cNvSpPr/>
          <p:nvPr/>
        </p:nvSpPr>
        <p:spPr>
          <a:xfrm>
            <a:off x="3611994" y="3913643"/>
            <a:ext cx="2916260" cy="615636"/>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altLang="ja-JP" sz="2000" dirty="0">
                <a:latin typeface="HGPｺﾞｼｯｸE" panose="020B0900000000000000" pitchFamily="50" charset="-128"/>
                <a:ea typeface="HGPｺﾞｼｯｸE" panose="020B0900000000000000" pitchFamily="50" charset="-128"/>
              </a:rPr>
              <a:t>STEP </a:t>
            </a:r>
            <a:r>
              <a:rPr lang="ja-JP" altLang="en-US" sz="2000" dirty="0">
                <a:latin typeface="HGPｺﾞｼｯｸE" panose="020B0900000000000000" pitchFamily="50" charset="-128"/>
                <a:ea typeface="HGPｺﾞｼｯｸE" panose="020B0900000000000000" pitchFamily="50" charset="-128"/>
              </a:rPr>
              <a:t>３</a:t>
            </a:r>
            <a:endParaRPr lang="en-US" altLang="ja-JP" sz="2000" dirty="0">
              <a:latin typeface="HGPｺﾞｼｯｸE" panose="020B0900000000000000" pitchFamily="50" charset="-128"/>
              <a:ea typeface="HGPｺﾞｼｯｸE" panose="020B0900000000000000" pitchFamily="50" charset="-128"/>
            </a:endParaRPr>
          </a:p>
          <a:p>
            <a:pPr algn="ctr"/>
            <a:r>
              <a:rPr lang="ja-JP" altLang="en-US" sz="2000" dirty="0">
                <a:latin typeface="HGPｺﾞｼｯｸE" panose="020B0900000000000000" pitchFamily="50" charset="-128"/>
                <a:ea typeface="HGPｺﾞｼｯｸE" panose="020B0900000000000000" pitchFamily="50" charset="-128"/>
              </a:rPr>
              <a:t>ポジショニング</a:t>
            </a:r>
            <a:endParaRPr lang="en-US" altLang="ja-JP" sz="2000" dirty="0">
              <a:latin typeface="HGPｺﾞｼｯｸE" panose="020B0900000000000000" pitchFamily="50" charset="-128"/>
              <a:ea typeface="HGPｺﾞｼｯｸE" panose="020B0900000000000000" pitchFamily="50" charset="-128"/>
            </a:endParaRPr>
          </a:p>
        </p:txBody>
      </p:sp>
      <p:sp>
        <p:nvSpPr>
          <p:cNvPr id="13" name="矢印: 右 12">
            <a:extLst>
              <a:ext uri="{FF2B5EF4-FFF2-40B4-BE49-F238E27FC236}">
                <a16:creationId xmlns:a16="http://schemas.microsoft.com/office/drawing/2014/main" id="{90A06394-D264-4BCC-87C5-333461803292}"/>
              </a:ext>
            </a:extLst>
          </p:cNvPr>
          <p:cNvSpPr/>
          <p:nvPr/>
        </p:nvSpPr>
        <p:spPr>
          <a:xfrm>
            <a:off x="3373984" y="1451593"/>
            <a:ext cx="2422132" cy="58061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テキスト ボックス 13">
            <a:extLst>
              <a:ext uri="{FF2B5EF4-FFF2-40B4-BE49-F238E27FC236}">
                <a16:creationId xmlns:a16="http://schemas.microsoft.com/office/drawing/2014/main" id="{568F2447-AA94-4BA2-A9C8-E46740B3FDEF}"/>
              </a:ext>
            </a:extLst>
          </p:cNvPr>
          <p:cNvSpPr txBox="1"/>
          <p:nvPr/>
        </p:nvSpPr>
        <p:spPr>
          <a:xfrm>
            <a:off x="5867377" y="5701035"/>
            <a:ext cx="2808312" cy="830997"/>
          </a:xfrm>
          <a:prstGeom prst="rect">
            <a:avLst/>
          </a:prstGeom>
          <a:noFill/>
        </p:spPr>
        <p:txBody>
          <a:bodyPr wrap="square" rtlCol="0">
            <a:spAutoFit/>
          </a:bodyPr>
          <a:lstStyle/>
          <a:p>
            <a:r>
              <a:rPr lang="ja-JP" altLang="en-US" sz="2400" b="1" i="1" dirty="0">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ライバルに勝てる</a:t>
            </a:r>
            <a:endParaRPr lang="en-US" altLang="ja-JP" sz="2400" b="1" i="1" dirty="0">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endParaRPr>
          </a:p>
          <a:p>
            <a:r>
              <a:rPr lang="ja-JP" altLang="en-US" sz="2400" b="1" i="1" dirty="0">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立ち位置を決める</a:t>
            </a:r>
            <a:endParaRPr kumimoji="1" lang="ja-JP" altLang="en-US" sz="2400" b="1" i="1" dirty="0">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endParaRPr>
          </a:p>
        </p:txBody>
      </p:sp>
      <p:pic>
        <p:nvPicPr>
          <p:cNvPr id="15" name="Picture 2" descr="クリックすると新しいウィンドウで開きます">
            <a:extLst>
              <a:ext uri="{FF2B5EF4-FFF2-40B4-BE49-F238E27FC236}">
                <a16:creationId xmlns:a16="http://schemas.microsoft.com/office/drawing/2014/main" id="{11643BAE-76F0-44CB-9784-B475750DFAB8}"/>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65634" y="4659391"/>
            <a:ext cx="3542270" cy="1721937"/>
          </a:xfrm>
          <a:prstGeom prst="rect">
            <a:avLst/>
          </a:prstGeom>
          <a:noFill/>
          <a:extLst>
            <a:ext uri="{909E8E84-426E-40DD-AFC4-6F175D3DCCD1}">
              <a14:hiddenFill xmlns:a14="http://schemas.microsoft.com/office/drawing/2010/main">
                <a:solidFill>
                  <a:srgbClr val="FFFFFF"/>
                </a:solidFill>
              </a14:hiddenFill>
            </a:ext>
          </a:extLst>
        </p:spPr>
      </p:pic>
      <p:sp>
        <p:nvSpPr>
          <p:cNvPr id="16" name="テキスト ボックス 15">
            <a:extLst>
              <a:ext uri="{FF2B5EF4-FFF2-40B4-BE49-F238E27FC236}">
                <a16:creationId xmlns:a16="http://schemas.microsoft.com/office/drawing/2014/main" id="{E93C91A3-08B2-490C-9847-24424BA7EC89}"/>
              </a:ext>
            </a:extLst>
          </p:cNvPr>
          <p:cNvSpPr txBox="1"/>
          <p:nvPr/>
        </p:nvSpPr>
        <p:spPr>
          <a:xfrm>
            <a:off x="7425689" y="4357511"/>
            <a:ext cx="835335" cy="923330"/>
          </a:xfrm>
          <a:prstGeom prst="rect">
            <a:avLst/>
          </a:prstGeom>
          <a:noFill/>
        </p:spPr>
        <p:txBody>
          <a:bodyPr wrap="square" rtlCol="0">
            <a:spAutoFit/>
          </a:bodyPr>
          <a:lstStyle/>
          <a:p>
            <a:r>
              <a:rPr kumimoji="1" lang="en-US" altLang="ja-JP" sz="5400" b="1" i="1" dirty="0">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P</a:t>
            </a:r>
            <a:endParaRPr kumimoji="1" lang="ja-JP" altLang="en-US" sz="5400" b="1" i="1" dirty="0">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endParaRPr>
          </a:p>
        </p:txBody>
      </p:sp>
      <p:sp>
        <p:nvSpPr>
          <p:cNvPr id="18" name="正方形/長方形 17">
            <a:extLst>
              <a:ext uri="{FF2B5EF4-FFF2-40B4-BE49-F238E27FC236}">
                <a16:creationId xmlns:a16="http://schemas.microsoft.com/office/drawing/2014/main" id="{3CAFCECF-AE5E-41F8-9608-26B84BB75F0C}"/>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fontScale="92500"/>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ターゲット市場の選択＝</a:t>
            </a:r>
            <a:r>
              <a:rPr lang="en-US" altLang="ja-JP" sz="2400" dirty="0">
                <a:latin typeface="HGP創英角ｺﾞｼｯｸUB" panose="020B0900000000000000" pitchFamily="50" charset="-128"/>
                <a:ea typeface="HGP創英角ｺﾞｼｯｸUB" panose="020B0900000000000000" pitchFamily="50" charset="-128"/>
              </a:rPr>
              <a:t>STP</a:t>
            </a:r>
          </a:p>
        </p:txBody>
      </p:sp>
      <p:sp>
        <p:nvSpPr>
          <p:cNvPr id="3" name="スライド番号プレースホルダー 2">
            <a:extLst>
              <a:ext uri="{FF2B5EF4-FFF2-40B4-BE49-F238E27FC236}">
                <a16:creationId xmlns:a16="http://schemas.microsoft.com/office/drawing/2014/main" id="{274D5640-72DB-455C-9FD3-59AE5B7E44AB}"/>
              </a:ext>
            </a:extLst>
          </p:cNvPr>
          <p:cNvSpPr>
            <a:spLocks noGrp="1"/>
          </p:cNvSpPr>
          <p:nvPr>
            <p:ph type="sldNum" sz="quarter" idx="12"/>
          </p:nvPr>
        </p:nvSpPr>
        <p:spPr/>
        <p:txBody>
          <a:bodyPr/>
          <a:lstStyle/>
          <a:p>
            <a:pPr>
              <a:defRPr/>
            </a:pPr>
            <a:fld id="{22179739-F4A8-44EB-8B8E-F3F060272835}" type="slidenum">
              <a:rPr lang="ja-JP" altLang="en-US" smtClean="0"/>
              <a:pPr>
                <a:defRPr/>
              </a:pPr>
              <a:t>17</a:t>
            </a:fld>
            <a:endParaRPr lang="ja-JP" altLang="en-US"/>
          </a:p>
        </p:txBody>
      </p:sp>
    </p:spTree>
    <p:extLst>
      <p:ext uri="{BB962C8B-B14F-4D97-AF65-F5344CB8AC3E}">
        <p14:creationId xmlns:p14="http://schemas.microsoft.com/office/powerpoint/2010/main" val="3718168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1000"/>
                                        <p:tgtEl>
                                          <p:spTgt spid="13"/>
                                        </p:tgtEl>
                                      </p:cBhvr>
                                    </p:animEffect>
                                    <p:anim calcmode="lin" valueType="num">
                                      <p:cBhvr>
                                        <p:cTn id="20" dur="1000" fill="hold"/>
                                        <p:tgtEl>
                                          <p:spTgt spid="13"/>
                                        </p:tgtEl>
                                        <p:attrNameLst>
                                          <p:attrName>ppt_x</p:attrName>
                                        </p:attrNameLst>
                                      </p:cBhvr>
                                      <p:tavLst>
                                        <p:tav tm="0">
                                          <p:val>
                                            <p:strVal val="#ppt_x"/>
                                          </p:val>
                                        </p:tav>
                                        <p:tav tm="100000">
                                          <p:val>
                                            <p:strVal val="#ppt_x"/>
                                          </p:val>
                                        </p:tav>
                                      </p:tavLst>
                                    </p:anim>
                                    <p:anim calcmode="lin" valueType="num">
                                      <p:cBhvr>
                                        <p:cTn id="2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1000"/>
                                        <p:tgtEl>
                                          <p:spTgt spid="11"/>
                                        </p:tgtEl>
                                      </p:cBhvr>
                                    </p:animEffect>
                                    <p:anim calcmode="lin" valueType="num">
                                      <p:cBhvr>
                                        <p:cTn id="27" dur="1000" fill="hold"/>
                                        <p:tgtEl>
                                          <p:spTgt spid="11"/>
                                        </p:tgtEl>
                                        <p:attrNameLst>
                                          <p:attrName>ppt_x</p:attrName>
                                        </p:attrNameLst>
                                      </p:cBhvr>
                                      <p:tavLst>
                                        <p:tav tm="0">
                                          <p:val>
                                            <p:strVal val="#ppt_x"/>
                                          </p:val>
                                        </p:tav>
                                        <p:tav tm="100000">
                                          <p:val>
                                            <p:strVal val="#ppt_x"/>
                                          </p:val>
                                        </p:tav>
                                      </p:tavLst>
                                    </p:anim>
                                    <p:anim calcmode="lin" valueType="num">
                                      <p:cBhvr>
                                        <p:cTn id="28" dur="1000" fill="hold"/>
                                        <p:tgtEl>
                                          <p:spTgt spid="11"/>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000"/>
                                        <p:tgtEl>
                                          <p:spTgt spid="7"/>
                                        </p:tgtEl>
                                      </p:cBhvr>
                                    </p:animEffect>
                                    <p:anim calcmode="lin" valueType="num">
                                      <p:cBhvr>
                                        <p:cTn id="32" dur="1000" fill="hold"/>
                                        <p:tgtEl>
                                          <p:spTgt spid="7"/>
                                        </p:tgtEl>
                                        <p:attrNameLst>
                                          <p:attrName>ppt_x</p:attrName>
                                        </p:attrNameLst>
                                      </p:cBhvr>
                                      <p:tavLst>
                                        <p:tav tm="0">
                                          <p:val>
                                            <p:strVal val="#ppt_x"/>
                                          </p:val>
                                        </p:tav>
                                        <p:tav tm="100000">
                                          <p:val>
                                            <p:strVal val="#ppt_x"/>
                                          </p:val>
                                        </p:tav>
                                      </p:tavLst>
                                    </p:anim>
                                    <p:anim calcmode="lin" valueType="num">
                                      <p:cBhvr>
                                        <p:cTn id="3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1000"/>
                                        <p:tgtEl>
                                          <p:spTgt spid="17"/>
                                        </p:tgtEl>
                                      </p:cBhvr>
                                    </p:animEffect>
                                    <p:anim calcmode="lin" valueType="num">
                                      <p:cBhvr>
                                        <p:cTn id="39" dur="1000" fill="hold"/>
                                        <p:tgtEl>
                                          <p:spTgt spid="17"/>
                                        </p:tgtEl>
                                        <p:attrNameLst>
                                          <p:attrName>ppt_x</p:attrName>
                                        </p:attrNameLst>
                                      </p:cBhvr>
                                      <p:tavLst>
                                        <p:tav tm="0">
                                          <p:val>
                                            <p:strVal val="#ppt_x"/>
                                          </p:val>
                                        </p:tav>
                                        <p:tav tm="100000">
                                          <p:val>
                                            <p:strVal val="#ppt_x"/>
                                          </p:val>
                                        </p:tav>
                                      </p:tavLst>
                                    </p:anim>
                                    <p:anim calcmode="lin" valueType="num">
                                      <p:cBhvr>
                                        <p:cTn id="40"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1000"/>
                                        <p:tgtEl>
                                          <p:spTgt spid="12"/>
                                        </p:tgtEl>
                                      </p:cBhvr>
                                    </p:animEffect>
                                    <p:anim calcmode="lin" valueType="num">
                                      <p:cBhvr>
                                        <p:cTn id="46" dur="1000" fill="hold"/>
                                        <p:tgtEl>
                                          <p:spTgt spid="12"/>
                                        </p:tgtEl>
                                        <p:attrNameLst>
                                          <p:attrName>ppt_x</p:attrName>
                                        </p:attrNameLst>
                                      </p:cBhvr>
                                      <p:tavLst>
                                        <p:tav tm="0">
                                          <p:val>
                                            <p:strVal val="#ppt_x"/>
                                          </p:val>
                                        </p:tav>
                                        <p:tav tm="100000">
                                          <p:val>
                                            <p:strVal val="#ppt_x"/>
                                          </p:val>
                                        </p:tav>
                                      </p:tavLst>
                                    </p:anim>
                                    <p:anim calcmode="lin" valueType="num">
                                      <p:cBhvr>
                                        <p:cTn id="47" dur="1000" fill="hold"/>
                                        <p:tgtEl>
                                          <p:spTgt spid="12"/>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fade">
                                      <p:cBhvr>
                                        <p:cTn id="50" dur="1000"/>
                                        <p:tgtEl>
                                          <p:spTgt spid="8"/>
                                        </p:tgtEl>
                                      </p:cBhvr>
                                    </p:animEffect>
                                    <p:anim calcmode="lin" valueType="num">
                                      <p:cBhvr>
                                        <p:cTn id="51" dur="1000" fill="hold"/>
                                        <p:tgtEl>
                                          <p:spTgt spid="8"/>
                                        </p:tgtEl>
                                        <p:attrNameLst>
                                          <p:attrName>ppt_x</p:attrName>
                                        </p:attrNameLst>
                                      </p:cBhvr>
                                      <p:tavLst>
                                        <p:tav tm="0">
                                          <p:val>
                                            <p:strVal val="#ppt_x"/>
                                          </p:val>
                                        </p:tav>
                                        <p:tav tm="100000">
                                          <p:val>
                                            <p:strVal val="#ppt_x"/>
                                          </p:val>
                                        </p:tav>
                                      </p:tavLst>
                                    </p:anim>
                                    <p:anim calcmode="lin" valueType="num">
                                      <p:cBhvr>
                                        <p:cTn id="52" dur="1000" fill="hold"/>
                                        <p:tgtEl>
                                          <p:spTgt spid="8"/>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fade">
                                      <p:cBhvr>
                                        <p:cTn id="55" dur="1000"/>
                                        <p:tgtEl>
                                          <p:spTgt spid="9"/>
                                        </p:tgtEl>
                                      </p:cBhvr>
                                    </p:animEffect>
                                    <p:anim calcmode="lin" valueType="num">
                                      <p:cBhvr>
                                        <p:cTn id="56" dur="1000" fill="hold"/>
                                        <p:tgtEl>
                                          <p:spTgt spid="9"/>
                                        </p:tgtEl>
                                        <p:attrNameLst>
                                          <p:attrName>ppt_x</p:attrName>
                                        </p:attrNameLst>
                                      </p:cBhvr>
                                      <p:tavLst>
                                        <p:tav tm="0">
                                          <p:val>
                                            <p:strVal val="#ppt_x"/>
                                          </p:val>
                                        </p:tav>
                                        <p:tav tm="100000">
                                          <p:val>
                                            <p:strVal val="#ppt_x"/>
                                          </p:val>
                                        </p:tav>
                                      </p:tavLst>
                                    </p:anim>
                                    <p:anim calcmode="lin" valueType="num">
                                      <p:cBhvr>
                                        <p:cTn id="57" dur="1000" fill="hold"/>
                                        <p:tgtEl>
                                          <p:spTgt spid="9"/>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6"/>
                                        </p:tgtEl>
                                        <p:attrNameLst>
                                          <p:attrName>style.visibility</p:attrName>
                                        </p:attrNameLst>
                                      </p:cBhvr>
                                      <p:to>
                                        <p:strVal val="visible"/>
                                      </p:to>
                                    </p:set>
                                    <p:animEffect transition="in" filter="fade">
                                      <p:cBhvr>
                                        <p:cTn id="60" dur="1000"/>
                                        <p:tgtEl>
                                          <p:spTgt spid="16"/>
                                        </p:tgtEl>
                                      </p:cBhvr>
                                    </p:animEffect>
                                    <p:anim calcmode="lin" valueType="num">
                                      <p:cBhvr>
                                        <p:cTn id="61" dur="1000" fill="hold"/>
                                        <p:tgtEl>
                                          <p:spTgt spid="16"/>
                                        </p:tgtEl>
                                        <p:attrNameLst>
                                          <p:attrName>ppt_x</p:attrName>
                                        </p:attrNameLst>
                                      </p:cBhvr>
                                      <p:tavLst>
                                        <p:tav tm="0">
                                          <p:val>
                                            <p:strVal val="#ppt_x"/>
                                          </p:val>
                                        </p:tav>
                                        <p:tav tm="100000">
                                          <p:val>
                                            <p:strVal val="#ppt_x"/>
                                          </p:val>
                                        </p:tav>
                                      </p:tavLst>
                                    </p:anim>
                                    <p:anim calcmode="lin" valueType="num">
                                      <p:cBhvr>
                                        <p:cTn id="62"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42" presetClass="entr" presetSubtype="0" fill="hold" grpId="0" nodeType="click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fade">
                                      <p:cBhvr>
                                        <p:cTn id="67" dur="1000"/>
                                        <p:tgtEl>
                                          <p:spTgt spid="14"/>
                                        </p:tgtEl>
                                      </p:cBhvr>
                                    </p:animEffect>
                                    <p:anim calcmode="lin" valueType="num">
                                      <p:cBhvr>
                                        <p:cTn id="68" dur="1000" fill="hold"/>
                                        <p:tgtEl>
                                          <p:spTgt spid="14"/>
                                        </p:tgtEl>
                                        <p:attrNameLst>
                                          <p:attrName>ppt_x</p:attrName>
                                        </p:attrNameLst>
                                      </p:cBhvr>
                                      <p:tavLst>
                                        <p:tav tm="0">
                                          <p:val>
                                            <p:strVal val="#ppt_x"/>
                                          </p:val>
                                        </p:tav>
                                        <p:tav tm="100000">
                                          <p:val>
                                            <p:strVal val="#ppt_x"/>
                                          </p:val>
                                        </p:tav>
                                      </p:tavLst>
                                    </p:anim>
                                    <p:anim calcmode="lin" valueType="num">
                                      <p:cBhvr>
                                        <p:cTn id="6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42" presetClass="entr" presetSubtype="0" fill="hold" nodeType="clickEffect">
                                  <p:stCondLst>
                                    <p:cond delay="0"/>
                                  </p:stCondLst>
                                  <p:childTnLst>
                                    <p:set>
                                      <p:cBhvr>
                                        <p:cTn id="73" dur="1" fill="hold">
                                          <p:stCondLst>
                                            <p:cond delay="0"/>
                                          </p:stCondLst>
                                        </p:cTn>
                                        <p:tgtEl>
                                          <p:spTgt spid="15"/>
                                        </p:tgtEl>
                                        <p:attrNameLst>
                                          <p:attrName>style.visibility</p:attrName>
                                        </p:attrNameLst>
                                      </p:cBhvr>
                                      <p:to>
                                        <p:strVal val="visible"/>
                                      </p:to>
                                    </p:set>
                                    <p:animEffect transition="in" filter="fade">
                                      <p:cBhvr>
                                        <p:cTn id="74" dur="1000"/>
                                        <p:tgtEl>
                                          <p:spTgt spid="15"/>
                                        </p:tgtEl>
                                      </p:cBhvr>
                                    </p:animEffect>
                                    <p:anim calcmode="lin" valueType="num">
                                      <p:cBhvr>
                                        <p:cTn id="75" dur="1000" fill="hold"/>
                                        <p:tgtEl>
                                          <p:spTgt spid="15"/>
                                        </p:tgtEl>
                                        <p:attrNameLst>
                                          <p:attrName>ppt_x</p:attrName>
                                        </p:attrNameLst>
                                      </p:cBhvr>
                                      <p:tavLst>
                                        <p:tav tm="0">
                                          <p:val>
                                            <p:strVal val="#ppt_x"/>
                                          </p:val>
                                        </p:tav>
                                        <p:tav tm="100000">
                                          <p:val>
                                            <p:strVal val="#ppt_x"/>
                                          </p:val>
                                        </p:tav>
                                      </p:tavLst>
                                    </p:anim>
                                    <p:anim calcmode="lin" valueType="num">
                                      <p:cBhvr>
                                        <p:cTn id="76"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Graphic spid="6" grpId="0">
        <p:bldAsOne/>
      </p:bldGraphic>
      <p:bldGraphic spid="7" grpId="0">
        <p:bldAsOne/>
      </p:bldGraphic>
      <p:bldGraphic spid="8" grpId="0">
        <p:bldAsOne/>
      </p:bldGraphic>
      <p:bldP spid="9" grpId="0" animBg="1"/>
      <p:bldP spid="10" grpId="0" animBg="1"/>
      <p:bldP spid="11" grpId="0" animBg="1"/>
      <p:bldP spid="12" grpId="0" animBg="1"/>
      <p:bldP spid="13" grpId="0" animBg="1"/>
      <p:bldP spid="14" grpId="0"/>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1A2EA4D7-B03F-45E0-B70E-8F43C2175DD1}"/>
              </a:ext>
            </a:extLst>
          </p:cNvPr>
          <p:cNvGrpSpPr/>
          <p:nvPr/>
        </p:nvGrpSpPr>
        <p:grpSpPr>
          <a:xfrm>
            <a:off x="307145" y="1300481"/>
            <a:ext cx="8585336" cy="4381857"/>
            <a:chOff x="425560" y="1474390"/>
            <a:chExt cx="10294577" cy="4381857"/>
          </a:xfrm>
        </p:grpSpPr>
        <p:sp>
          <p:nvSpPr>
            <p:cNvPr id="14" name="四角形: 角を丸くする 13">
              <a:extLst>
                <a:ext uri="{FF2B5EF4-FFF2-40B4-BE49-F238E27FC236}">
                  <a16:creationId xmlns:a16="http://schemas.microsoft.com/office/drawing/2014/main" id="{82E0AFB2-4386-4E62-8A7A-7167DBBCF096}"/>
                </a:ext>
              </a:extLst>
            </p:cNvPr>
            <p:cNvSpPr/>
            <p:nvPr/>
          </p:nvSpPr>
          <p:spPr>
            <a:xfrm>
              <a:off x="425560" y="1629901"/>
              <a:ext cx="10294577" cy="4226346"/>
            </a:xfrm>
            <a:prstGeom prst="roundRect">
              <a:avLst>
                <a:gd name="adj" fmla="val 5022"/>
              </a:avLst>
            </a:prstGeom>
            <a:noFill/>
            <a:ln w="25400">
              <a:solidFill>
                <a:schemeClr val="accent1"/>
              </a:solidFill>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ja-JP" altLang="en-US" sz="2400" dirty="0">
                <a:latin typeface="HGP創英ﾌﾟﾚｾﾞﾝｽEB" panose="02020800000000000000" pitchFamily="18" charset="-128"/>
                <a:ea typeface="HGP創英ﾌﾟﾚｾﾞﾝｽEB" panose="02020800000000000000" pitchFamily="18" charset="-128"/>
              </a:endParaRPr>
            </a:p>
          </p:txBody>
        </p:sp>
        <p:sp>
          <p:nvSpPr>
            <p:cNvPr id="15" name="正方形/長方形 14">
              <a:extLst>
                <a:ext uri="{FF2B5EF4-FFF2-40B4-BE49-F238E27FC236}">
                  <a16:creationId xmlns:a16="http://schemas.microsoft.com/office/drawing/2014/main" id="{895EE8AB-0AE9-4ECA-827F-82F0805F3B0C}"/>
                </a:ext>
              </a:extLst>
            </p:cNvPr>
            <p:cNvSpPr/>
            <p:nvPr/>
          </p:nvSpPr>
          <p:spPr>
            <a:xfrm>
              <a:off x="876924" y="2469143"/>
              <a:ext cx="7166549" cy="313932"/>
            </a:xfrm>
            <a:prstGeom prst="rect">
              <a:avLst/>
            </a:prstGeom>
          </p:spPr>
          <p:txBody>
            <a:bodyPr wrap="square">
              <a:spAutoFit/>
            </a:bodyPr>
            <a:lstStyle/>
            <a:p>
              <a:pPr indent="-342900" algn="l">
                <a:lnSpc>
                  <a:spcPct val="90000"/>
                </a:lnSpc>
                <a:spcBef>
                  <a:spcPct val="20000"/>
                </a:spcBef>
              </a:pPr>
              <a:r>
                <a:rPr lang="ja-JP" altLang="en-US" sz="1600" dirty="0">
                  <a:latin typeface="HGP創英ﾌﾟﾚｾﾞﾝｽEB" panose="02020800000000000000" pitchFamily="18" charset="-128"/>
                  <a:ea typeface="HGP創英ﾌﾟﾚｾﾞﾝｽEB" panose="02020800000000000000" pitchFamily="18" charset="-128"/>
                </a:rPr>
                <a:t>性別、年齢、収入、家族構成、職業など、基本的な基準</a:t>
              </a:r>
              <a:endParaRPr lang="en-US" altLang="ja-JP" sz="1600" dirty="0">
                <a:latin typeface="HGP創英ﾌﾟﾚｾﾞﾝｽEB" panose="02020800000000000000" pitchFamily="18" charset="-128"/>
                <a:ea typeface="HGP創英ﾌﾟﾚｾﾞﾝｽEB" panose="02020800000000000000" pitchFamily="18" charset="-128"/>
              </a:endParaRPr>
            </a:p>
          </p:txBody>
        </p:sp>
        <p:sp>
          <p:nvSpPr>
            <p:cNvPr id="16" name="四角形: 角を丸くする 15">
              <a:extLst>
                <a:ext uri="{FF2B5EF4-FFF2-40B4-BE49-F238E27FC236}">
                  <a16:creationId xmlns:a16="http://schemas.microsoft.com/office/drawing/2014/main" id="{2B086ECE-9A25-4CB2-96EC-F753F750B0C1}"/>
                </a:ext>
              </a:extLst>
            </p:cNvPr>
            <p:cNvSpPr/>
            <p:nvPr/>
          </p:nvSpPr>
          <p:spPr>
            <a:xfrm>
              <a:off x="425560" y="1474390"/>
              <a:ext cx="4322902" cy="428237"/>
            </a:xfrm>
            <a:prstGeom prst="roundRect">
              <a:avLst>
                <a:gd name="adj" fmla="val 50000"/>
              </a:avLst>
            </a:prstGeom>
            <a:solidFill>
              <a:schemeClr val="bg1"/>
            </a:solidFill>
            <a:ln cmpd="sng">
              <a:solidFill>
                <a:schemeClr val="accent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lang="ja-JP" altLang="en-US" sz="2400" dirty="0">
                  <a:solidFill>
                    <a:schemeClr val="accent1"/>
                  </a:solidFill>
                  <a:latin typeface="HGP創英ﾌﾟﾚｾﾞﾝｽEB" panose="02020800000000000000" pitchFamily="18" charset="-128"/>
                  <a:ea typeface="HGP創英ﾌﾟﾚｾﾞﾝｽEB" panose="02020800000000000000" pitchFamily="18" charset="-128"/>
                </a:rPr>
                <a:t>４つの基準を活用</a:t>
              </a:r>
              <a:endParaRPr lang="en-US" altLang="ja-JP" sz="2400" dirty="0">
                <a:solidFill>
                  <a:schemeClr val="accent1"/>
                </a:solidFill>
                <a:latin typeface="HGP創英ﾌﾟﾚｾﾞﾝｽEB" panose="02020800000000000000" pitchFamily="18" charset="-128"/>
                <a:ea typeface="HGP創英ﾌﾟﾚｾﾞﾝｽEB" panose="02020800000000000000" pitchFamily="18" charset="-128"/>
              </a:endParaRPr>
            </a:p>
          </p:txBody>
        </p:sp>
        <p:sp>
          <p:nvSpPr>
            <p:cNvPr id="17" name="四角形: 角を丸くする 16">
              <a:extLst>
                <a:ext uri="{FF2B5EF4-FFF2-40B4-BE49-F238E27FC236}">
                  <a16:creationId xmlns:a16="http://schemas.microsoft.com/office/drawing/2014/main" id="{DC79CCAC-8BBC-4A24-B4A2-F87AD1A71BFD}"/>
                </a:ext>
              </a:extLst>
            </p:cNvPr>
            <p:cNvSpPr/>
            <p:nvPr/>
          </p:nvSpPr>
          <p:spPr>
            <a:xfrm>
              <a:off x="582608" y="2077401"/>
              <a:ext cx="3661729" cy="385483"/>
            </a:xfrm>
            <a:prstGeom prst="roundRect">
              <a:avLst/>
            </a:prstGeom>
            <a:solidFill>
              <a:srgbClr val="002060"/>
            </a:solidFill>
          </p:spPr>
          <p:style>
            <a:lnRef idx="0">
              <a:schemeClr val="accent5"/>
            </a:lnRef>
            <a:fillRef idx="3">
              <a:schemeClr val="accent5"/>
            </a:fillRef>
            <a:effectRef idx="3">
              <a:schemeClr val="accent5"/>
            </a:effectRef>
            <a:fontRef idx="minor">
              <a:schemeClr val="lt1"/>
            </a:fontRef>
          </p:style>
          <p:txBody>
            <a:bodyPr rtlCol="0" anchor="ctr"/>
            <a:lstStyle/>
            <a:p>
              <a:pPr algn="l"/>
              <a:r>
                <a:rPr lang="ja-JP" altLang="en-US" sz="2200" b="1" dirty="0">
                  <a:latin typeface="HGP創英ﾌﾟﾚｾﾞﾝｽEB" panose="02020800000000000000" pitchFamily="18" charset="-128"/>
                  <a:ea typeface="HGP創英ﾌﾟﾚｾﾞﾝｽEB" panose="02020800000000000000" pitchFamily="18" charset="-128"/>
                </a:rPr>
                <a:t>（１）人口属性基準</a:t>
              </a:r>
              <a:endParaRPr lang="en-US" altLang="ja-JP" sz="2200" b="1" dirty="0">
                <a:latin typeface="HGP創英ﾌﾟﾚｾﾞﾝｽEB" panose="02020800000000000000" pitchFamily="18" charset="-128"/>
                <a:ea typeface="HGP創英ﾌﾟﾚｾﾞﾝｽEB" panose="02020800000000000000" pitchFamily="18" charset="-128"/>
              </a:endParaRPr>
            </a:p>
          </p:txBody>
        </p:sp>
        <p:sp>
          <p:nvSpPr>
            <p:cNvPr id="18" name="四角形: 角を丸くする 17">
              <a:extLst>
                <a:ext uri="{FF2B5EF4-FFF2-40B4-BE49-F238E27FC236}">
                  <a16:creationId xmlns:a16="http://schemas.microsoft.com/office/drawing/2014/main" id="{B743D508-CD52-4A71-A4B4-E328CC84FB4A}"/>
                </a:ext>
              </a:extLst>
            </p:cNvPr>
            <p:cNvSpPr/>
            <p:nvPr/>
          </p:nvSpPr>
          <p:spPr>
            <a:xfrm>
              <a:off x="582609" y="4967397"/>
              <a:ext cx="3661726" cy="385483"/>
            </a:xfrm>
            <a:prstGeom prst="roundRect">
              <a:avLst/>
            </a:prstGeom>
            <a:solidFill>
              <a:srgbClr val="002060"/>
            </a:solidFill>
          </p:spPr>
          <p:style>
            <a:lnRef idx="0">
              <a:schemeClr val="accent5"/>
            </a:lnRef>
            <a:fillRef idx="3">
              <a:schemeClr val="accent5"/>
            </a:fillRef>
            <a:effectRef idx="3">
              <a:schemeClr val="accent5"/>
            </a:effectRef>
            <a:fontRef idx="minor">
              <a:schemeClr val="lt1"/>
            </a:fontRef>
          </p:style>
          <p:txBody>
            <a:bodyPr rtlCol="0" anchor="ctr"/>
            <a:lstStyle/>
            <a:p>
              <a:pPr algn="l"/>
              <a:r>
                <a:rPr lang="ja-JP" altLang="en-US" sz="2200" b="1" dirty="0">
                  <a:latin typeface="HGP創英ﾌﾟﾚｾﾞﾝｽEB" panose="02020800000000000000" pitchFamily="18" charset="-128"/>
                  <a:ea typeface="HGP創英ﾌﾟﾚｾﾞﾝｽEB" panose="02020800000000000000" pitchFamily="18" charset="-128"/>
                </a:rPr>
                <a:t>（４）行動基準</a:t>
              </a:r>
              <a:endParaRPr lang="en-US" altLang="ja-JP" sz="2200" b="1" dirty="0">
                <a:latin typeface="HGP創英ﾌﾟﾚｾﾞﾝｽEB" panose="02020800000000000000" pitchFamily="18" charset="-128"/>
                <a:ea typeface="HGP創英ﾌﾟﾚｾﾞﾝｽEB" panose="02020800000000000000" pitchFamily="18" charset="-128"/>
              </a:endParaRPr>
            </a:p>
          </p:txBody>
        </p:sp>
        <p:sp>
          <p:nvSpPr>
            <p:cNvPr id="19" name="四角形: 角を丸くする 18">
              <a:extLst>
                <a:ext uri="{FF2B5EF4-FFF2-40B4-BE49-F238E27FC236}">
                  <a16:creationId xmlns:a16="http://schemas.microsoft.com/office/drawing/2014/main" id="{5E8877DA-A172-45BF-9769-35DA833879BC}"/>
                </a:ext>
              </a:extLst>
            </p:cNvPr>
            <p:cNvSpPr/>
            <p:nvPr/>
          </p:nvSpPr>
          <p:spPr>
            <a:xfrm>
              <a:off x="582608" y="3833494"/>
              <a:ext cx="3661727" cy="385483"/>
            </a:xfrm>
            <a:prstGeom prst="roundRect">
              <a:avLst/>
            </a:prstGeom>
            <a:solidFill>
              <a:srgbClr val="002060"/>
            </a:solidFill>
          </p:spPr>
          <p:style>
            <a:lnRef idx="0">
              <a:schemeClr val="accent5"/>
            </a:lnRef>
            <a:fillRef idx="3">
              <a:schemeClr val="accent5"/>
            </a:fillRef>
            <a:effectRef idx="3">
              <a:schemeClr val="accent5"/>
            </a:effectRef>
            <a:fontRef idx="minor">
              <a:schemeClr val="lt1"/>
            </a:fontRef>
          </p:style>
          <p:txBody>
            <a:bodyPr rtlCol="0" anchor="ctr"/>
            <a:lstStyle/>
            <a:p>
              <a:pPr algn="l"/>
              <a:r>
                <a:rPr lang="ja-JP" altLang="en-US" sz="2200" b="1" dirty="0">
                  <a:latin typeface="HGP創英ﾌﾟﾚｾﾞﾝｽEB" panose="02020800000000000000" pitchFamily="18" charset="-128"/>
                  <a:ea typeface="HGP創英ﾌﾟﾚｾﾞﾝｽEB" panose="02020800000000000000" pitchFamily="18" charset="-128"/>
                </a:rPr>
                <a:t>（３）心理的基準</a:t>
              </a:r>
              <a:endParaRPr lang="en-US" altLang="ja-JP" sz="2200" b="1" dirty="0">
                <a:latin typeface="HGP創英ﾌﾟﾚｾﾞﾝｽEB" panose="02020800000000000000" pitchFamily="18" charset="-128"/>
                <a:ea typeface="HGP創英ﾌﾟﾚｾﾞﾝｽEB" panose="02020800000000000000" pitchFamily="18" charset="-128"/>
              </a:endParaRPr>
            </a:p>
          </p:txBody>
        </p:sp>
        <p:sp>
          <p:nvSpPr>
            <p:cNvPr id="21" name="四角形: 角を丸くする 20">
              <a:extLst>
                <a:ext uri="{FF2B5EF4-FFF2-40B4-BE49-F238E27FC236}">
                  <a16:creationId xmlns:a16="http://schemas.microsoft.com/office/drawing/2014/main" id="{259EFB1D-C54F-4E18-B429-3D8204390357}"/>
                </a:ext>
              </a:extLst>
            </p:cNvPr>
            <p:cNvSpPr/>
            <p:nvPr/>
          </p:nvSpPr>
          <p:spPr>
            <a:xfrm>
              <a:off x="582609" y="2955274"/>
              <a:ext cx="3661728" cy="385483"/>
            </a:xfrm>
            <a:prstGeom prst="roundRect">
              <a:avLst/>
            </a:prstGeom>
            <a:solidFill>
              <a:srgbClr val="002060"/>
            </a:solidFill>
          </p:spPr>
          <p:style>
            <a:lnRef idx="0">
              <a:schemeClr val="accent5"/>
            </a:lnRef>
            <a:fillRef idx="3">
              <a:schemeClr val="accent5"/>
            </a:fillRef>
            <a:effectRef idx="3">
              <a:schemeClr val="accent5"/>
            </a:effectRef>
            <a:fontRef idx="minor">
              <a:schemeClr val="lt1"/>
            </a:fontRef>
          </p:style>
          <p:txBody>
            <a:bodyPr rtlCol="0" anchor="ctr"/>
            <a:lstStyle/>
            <a:p>
              <a:pPr algn="l"/>
              <a:r>
                <a:rPr lang="ja-JP" altLang="en-US" sz="2200" b="1" dirty="0">
                  <a:latin typeface="HGP創英ﾌﾟﾚｾﾞﾝｽEB" panose="02020800000000000000" pitchFamily="18" charset="-128"/>
                  <a:ea typeface="HGP創英ﾌﾟﾚｾﾞﾝｽEB" panose="02020800000000000000" pitchFamily="18" charset="-128"/>
                </a:rPr>
                <a:t>（２）物理的基準</a:t>
              </a:r>
              <a:endParaRPr lang="en-US" altLang="ja-JP" sz="2200" b="1" dirty="0">
                <a:latin typeface="HGP創英ﾌﾟﾚｾﾞﾝｽEB" panose="02020800000000000000" pitchFamily="18" charset="-128"/>
                <a:ea typeface="HGP創英ﾌﾟﾚｾﾞﾝｽEB" panose="02020800000000000000" pitchFamily="18" charset="-128"/>
              </a:endParaRPr>
            </a:p>
          </p:txBody>
        </p:sp>
        <p:sp>
          <p:nvSpPr>
            <p:cNvPr id="22" name="正方形/長方形 21">
              <a:extLst>
                <a:ext uri="{FF2B5EF4-FFF2-40B4-BE49-F238E27FC236}">
                  <a16:creationId xmlns:a16="http://schemas.microsoft.com/office/drawing/2014/main" id="{ED702B37-0BA1-4600-97F2-8F35BFE0F81B}"/>
                </a:ext>
              </a:extLst>
            </p:cNvPr>
            <p:cNvSpPr/>
            <p:nvPr/>
          </p:nvSpPr>
          <p:spPr>
            <a:xfrm>
              <a:off x="876926" y="4218977"/>
              <a:ext cx="7733677" cy="584775"/>
            </a:xfrm>
            <a:prstGeom prst="rect">
              <a:avLst/>
            </a:prstGeom>
          </p:spPr>
          <p:txBody>
            <a:bodyPr wrap="square">
              <a:spAutoFit/>
            </a:bodyPr>
            <a:lstStyle/>
            <a:p>
              <a:pPr indent="-342900" algn="l">
                <a:lnSpc>
                  <a:spcPct val="90000"/>
                </a:lnSpc>
                <a:spcBef>
                  <a:spcPct val="20000"/>
                </a:spcBef>
              </a:pPr>
              <a:r>
                <a:rPr lang="ja-JP" altLang="en-US" sz="1600" dirty="0">
                  <a:latin typeface="HGP創英ﾌﾟﾚｾﾞﾝｽEB" panose="02020800000000000000" pitchFamily="18" charset="-128"/>
                  <a:ea typeface="HGP創英ﾌﾟﾚｾﾞﾝｽEB" panose="02020800000000000000" pitchFamily="18" charset="-128"/>
                </a:rPr>
                <a:t>価値観、考え方、性格、ライフスタイルなどの基準</a:t>
              </a:r>
              <a:endParaRPr lang="en-US" altLang="ja-JP" sz="1600" dirty="0">
                <a:latin typeface="HGP創英ﾌﾟﾚｾﾞﾝｽEB" panose="02020800000000000000" pitchFamily="18" charset="-128"/>
                <a:ea typeface="HGP創英ﾌﾟﾚｾﾞﾝｽEB" panose="02020800000000000000" pitchFamily="18" charset="-128"/>
              </a:endParaRPr>
            </a:p>
            <a:p>
              <a:pPr indent="-342900" algn="l">
                <a:lnSpc>
                  <a:spcPct val="90000"/>
                </a:lnSpc>
                <a:spcBef>
                  <a:spcPct val="20000"/>
                </a:spcBef>
              </a:pPr>
              <a:r>
                <a:rPr lang="ja-JP" altLang="en-US" sz="1600" dirty="0">
                  <a:latin typeface="HGP創英ﾌﾟﾚｾﾞﾝｽEB" panose="02020800000000000000" pitchFamily="18" charset="-128"/>
                  <a:ea typeface="HGP創英ﾌﾟﾚｾﾞﾝｽEB" panose="02020800000000000000" pitchFamily="18" charset="-128"/>
                </a:rPr>
                <a:t>（家族との時間を大切にする、エコ志向など個人的な志向）</a:t>
              </a:r>
            </a:p>
          </p:txBody>
        </p:sp>
        <p:sp>
          <p:nvSpPr>
            <p:cNvPr id="23" name="正方形/長方形 22">
              <a:extLst>
                <a:ext uri="{FF2B5EF4-FFF2-40B4-BE49-F238E27FC236}">
                  <a16:creationId xmlns:a16="http://schemas.microsoft.com/office/drawing/2014/main" id="{1A095227-94A7-44D2-BE54-4385D134185C}"/>
                </a:ext>
              </a:extLst>
            </p:cNvPr>
            <p:cNvSpPr/>
            <p:nvPr/>
          </p:nvSpPr>
          <p:spPr>
            <a:xfrm>
              <a:off x="876924" y="3347016"/>
              <a:ext cx="9843213" cy="313932"/>
            </a:xfrm>
            <a:prstGeom prst="rect">
              <a:avLst/>
            </a:prstGeom>
          </p:spPr>
          <p:txBody>
            <a:bodyPr wrap="square">
              <a:spAutoFit/>
            </a:bodyPr>
            <a:lstStyle/>
            <a:p>
              <a:pPr indent="-342900" algn="l">
                <a:lnSpc>
                  <a:spcPct val="90000"/>
                </a:lnSpc>
                <a:spcBef>
                  <a:spcPct val="20000"/>
                </a:spcBef>
              </a:pPr>
              <a:r>
                <a:rPr lang="ja-JP" altLang="en-US" sz="1600" dirty="0">
                  <a:latin typeface="HGP創英ﾌﾟﾚｾﾞﾝｽEB" panose="02020800000000000000" pitchFamily="18" charset="-128"/>
                  <a:ea typeface="HGP創英ﾌﾟﾚｾﾞﾝｽEB" panose="02020800000000000000" pitchFamily="18" charset="-128"/>
                </a:rPr>
                <a:t>どこに住んでいるかという地理的な尺度。国、都道府県、市町村、地理条件などの基準</a:t>
              </a:r>
              <a:endParaRPr lang="en-US" altLang="ja-JP" sz="1600" dirty="0">
                <a:latin typeface="HGP創英ﾌﾟﾚｾﾞﾝｽEB" panose="02020800000000000000" pitchFamily="18" charset="-128"/>
                <a:ea typeface="HGP創英ﾌﾟﾚｾﾞﾝｽEB" panose="02020800000000000000" pitchFamily="18" charset="-128"/>
              </a:endParaRPr>
            </a:p>
          </p:txBody>
        </p:sp>
        <p:sp>
          <p:nvSpPr>
            <p:cNvPr id="24" name="正方形/長方形 23">
              <a:extLst>
                <a:ext uri="{FF2B5EF4-FFF2-40B4-BE49-F238E27FC236}">
                  <a16:creationId xmlns:a16="http://schemas.microsoft.com/office/drawing/2014/main" id="{0006AFD3-249D-43C5-BB24-F0ADB99BDD81}"/>
                </a:ext>
              </a:extLst>
            </p:cNvPr>
            <p:cNvSpPr/>
            <p:nvPr/>
          </p:nvSpPr>
          <p:spPr>
            <a:xfrm>
              <a:off x="876924" y="5370024"/>
              <a:ext cx="9497836" cy="313932"/>
            </a:xfrm>
            <a:prstGeom prst="rect">
              <a:avLst/>
            </a:prstGeom>
          </p:spPr>
          <p:txBody>
            <a:bodyPr wrap="square">
              <a:spAutoFit/>
            </a:bodyPr>
            <a:lstStyle/>
            <a:p>
              <a:pPr indent="-342900" algn="l">
                <a:lnSpc>
                  <a:spcPct val="90000"/>
                </a:lnSpc>
                <a:spcBef>
                  <a:spcPct val="20000"/>
                </a:spcBef>
              </a:pPr>
              <a:r>
                <a:rPr lang="ja-JP" altLang="en-US" sz="1600" dirty="0">
                  <a:latin typeface="HGP創英ﾌﾟﾚｾﾞﾝｽEB" panose="02020800000000000000" pitchFamily="18" charset="-128"/>
                  <a:ea typeface="HGP創英ﾌﾟﾚｾﾞﾝｽEB" panose="02020800000000000000" pitchFamily="18" charset="-128"/>
                </a:rPr>
                <a:t>商品の購買履歴、特定ブランドへのこだわりなど実際の消費行動に着目した基準</a:t>
              </a:r>
              <a:endParaRPr lang="en-US" altLang="ja-JP" sz="1600" dirty="0">
                <a:latin typeface="HGP創英ﾌﾟﾚｾﾞﾝｽEB" panose="02020800000000000000" pitchFamily="18" charset="-128"/>
                <a:ea typeface="HGP創英ﾌﾟﾚｾﾞﾝｽEB" panose="02020800000000000000" pitchFamily="18" charset="-128"/>
              </a:endParaRPr>
            </a:p>
          </p:txBody>
        </p:sp>
      </p:grpSp>
      <p:grpSp>
        <p:nvGrpSpPr>
          <p:cNvPr id="25" name="グループ化 24">
            <a:extLst>
              <a:ext uri="{FF2B5EF4-FFF2-40B4-BE49-F238E27FC236}">
                <a16:creationId xmlns:a16="http://schemas.microsoft.com/office/drawing/2014/main" id="{A8566730-009E-4DF7-99AA-37BEDF3888F0}"/>
              </a:ext>
            </a:extLst>
          </p:cNvPr>
          <p:cNvGrpSpPr/>
          <p:nvPr/>
        </p:nvGrpSpPr>
        <p:grpSpPr>
          <a:xfrm>
            <a:off x="1187623" y="5807982"/>
            <a:ext cx="7704857" cy="820189"/>
            <a:chOff x="1106905" y="5886450"/>
            <a:chExt cx="8378070" cy="820189"/>
          </a:xfrm>
        </p:grpSpPr>
        <p:sp>
          <p:nvSpPr>
            <p:cNvPr id="26" name="四角形: 角を丸くする 25">
              <a:extLst>
                <a:ext uri="{FF2B5EF4-FFF2-40B4-BE49-F238E27FC236}">
                  <a16:creationId xmlns:a16="http://schemas.microsoft.com/office/drawing/2014/main" id="{5BC84092-A744-448F-BABB-6A18C70D107C}"/>
                </a:ext>
              </a:extLst>
            </p:cNvPr>
            <p:cNvSpPr/>
            <p:nvPr/>
          </p:nvSpPr>
          <p:spPr>
            <a:xfrm>
              <a:off x="1106905" y="5886450"/>
              <a:ext cx="8378070" cy="820189"/>
            </a:xfrm>
            <a:prstGeom prst="roundRect">
              <a:avLst>
                <a:gd name="adj" fmla="val 19311"/>
              </a:avLst>
            </a:prstGeom>
            <a:solidFill>
              <a:srgbClr val="002060">
                <a:alpha val="20000"/>
              </a:srgbClr>
            </a:solidFill>
            <a:ln>
              <a:solidFill>
                <a:srgbClr val="00B0F0"/>
              </a:solidFill>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ja-JP" altLang="en-US" sz="2400" dirty="0">
                <a:latin typeface="HGP創英ﾌﾟﾚｾﾞﾝｽEB" panose="02020800000000000000" pitchFamily="18" charset="-128"/>
                <a:ea typeface="HGP創英ﾌﾟﾚｾﾞﾝｽEB" panose="02020800000000000000" pitchFamily="18" charset="-128"/>
              </a:endParaRPr>
            </a:p>
          </p:txBody>
        </p:sp>
        <p:sp>
          <p:nvSpPr>
            <p:cNvPr id="27" name="正方形/長方形 26">
              <a:extLst>
                <a:ext uri="{FF2B5EF4-FFF2-40B4-BE49-F238E27FC236}">
                  <a16:creationId xmlns:a16="http://schemas.microsoft.com/office/drawing/2014/main" id="{B2E766EC-0435-4D10-AC8F-9D523AC6F12F}"/>
                </a:ext>
              </a:extLst>
            </p:cNvPr>
            <p:cNvSpPr/>
            <p:nvPr/>
          </p:nvSpPr>
          <p:spPr>
            <a:xfrm>
              <a:off x="1396834" y="5953713"/>
              <a:ext cx="7870899" cy="707886"/>
            </a:xfrm>
            <a:prstGeom prst="rect">
              <a:avLst/>
            </a:prstGeom>
          </p:spPr>
          <p:txBody>
            <a:bodyPr wrap="square">
              <a:spAutoFit/>
            </a:bodyPr>
            <a:lstStyle/>
            <a:p>
              <a:pPr indent="-342900">
                <a:lnSpc>
                  <a:spcPct val="90000"/>
                </a:lnSpc>
                <a:spcBef>
                  <a:spcPct val="20000"/>
                </a:spcBef>
              </a:pPr>
              <a:r>
                <a:rPr lang="ja-JP" altLang="en-US" sz="2000" dirty="0">
                  <a:latin typeface="HGP創英ﾌﾟﾚｾﾞﾝｽEB" panose="02020800000000000000" pitchFamily="18" charset="-128"/>
                  <a:ea typeface="HGP創英ﾌﾟﾚｾﾞﾝｽEB" panose="02020800000000000000" pitchFamily="18" charset="-128"/>
                </a:rPr>
                <a:t>以上のような軸を活用してターゲットを細分化することで、</a:t>
              </a:r>
              <a:endParaRPr lang="en-US" altLang="ja-JP" sz="2000" dirty="0">
                <a:latin typeface="HGP創英ﾌﾟﾚｾﾞﾝｽEB" panose="02020800000000000000" pitchFamily="18" charset="-128"/>
                <a:ea typeface="HGP創英ﾌﾟﾚｾﾞﾝｽEB" panose="02020800000000000000" pitchFamily="18" charset="-128"/>
              </a:endParaRPr>
            </a:p>
            <a:p>
              <a:pPr indent="-342900">
                <a:lnSpc>
                  <a:spcPct val="90000"/>
                </a:lnSpc>
                <a:spcBef>
                  <a:spcPct val="20000"/>
                </a:spcBef>
              </a:pPr>
              <a:r>
                <a:rPr lang="ja-JP" altLang="en-US" sz="2000" dirty="0">
                  <a:latin typeface="HGP創英ﾌﾟﾚｾﾞﾝｽEB" panose="02020800000000000000" pitchFamily="18" charset="-128"/>
                  <a:ea typeface="HGP創英ﾌﾟﾚｾﾞﾝｽEB" panose="02020800000000000000" pitchFamily="18" charset="-128"/>
                </a:rPr>
                <a:t>自地域の地域資源にマッチするターゲット顧客を設定します </a:t>
              </a:r>
            </a:p>
          </p:txBody>
        </p:sp>
      </p:grpSp>
      <p:sp>
        <p:nvSpPr>
          <p:cNvPr id="28" name="矢印: 下 27">
            <a:extLst>
              <a:ext uri="{FF2B5EF4-FFF2-40B4-BE49-F238E27FC236}">
                <a16:creationId xmlns:a16="http://schemas.microsoft.com/office/drawing/2014/main" id="{FAFAFB5F-7D2E-4278-A807-F84888227F21}"/>
              </a:ext>
            </a:extLst>
          </p:cNvPr>
          <p:cNvSpPr/>
          <p:nvPr/>
        </p:nvSpPr>
        <p:spPr>
          <a:xfrm rot="16200000">
            <a:off x="300535" y="5878491"/>
            <a:ext cx="809181" cy="690178"/>
          </a:xfrm>
          <a:prstGeom prst="downArrow">
            <a:avLst>
              <a:gd name="adj1" fmla="val 50000"/>
              <a:gd name="adj2" fmla="val 45997"/>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9" name="正方形/長方形 28">
            <a:extLst>
              <a:ext uri="{FF2B5EF4-FFF2-40B4-BE49-F238E27FC236}">
                <a16:creationId xmlns:a16="http://schemas.microsoft.com/office/drawing/2014/main" id="{88741473-FC84-4817-B6A0-032011E7D282}"/>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fontScale="92500"/>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セグメンテーションの実施方法</a:t>
            </a:r>
            <a:endParaRPr lang="en-US" altLang="ja-JP" sz="2400" dirty="0">
              <a:latin typeface="HGP創英角ｺﾞｼｯｸUB" panose="020B0900000000000000" pitchFamily="50" charset="-128"/>
              <a:ea typeface="HGP創英角ｺﾞｼｯｸUB" panose="020B0900000000000000" pitchFamily="50" charset="-128"/>
            </a:endParaRPr>
          </a:p>
        </p:txBody>
      </p:sp>
      <p:sp>
        <p:nvSpPr>
          <p:cNvPr id="3" name="スライド番号プレースホルダー 2">
            <a:extLst>
              <a:ext uri="{FF2B5EF4-FFF2-40B4-BE49-F238E27FC236}">
                <a16:creationId xmlns:a16="http://schemas.microsoft.com/office/drawing/2014/main" id="{185446D5-5C63-4CE3-8AA2-89503F6F07EB}"/>
              </a:ext>
            </a:extLst>
          </p:cNvPr>
          <p:cNvSpPr>
            <a:spLocks noGrp="1"/>
          </p:cNvSpPr>
          <p:nvPr>
            <p:ph type="sldNum" sz="quarter" idx="12"/>
          </p:nvPr>
        </p:nvSpPr>
        <p:spPr/>
        <p:txBody>
          <a:bodyPr/>
          <a:lstStyle/>
          <a:p>
            <a:pPr>
              <a:defRPr/>
            </a:pPr>
            <a:fld id="{22179739-F4A8-44EB-8B8E-F3F060272835}" type="slidenum">
              <a:rPr lang="ja-JP" altLang="en-US" smtClean="0"/>
              <a:pPr>
                <a:defRPr/>
              </a:pPr>
              <a:t>18</a:t>
            </a:fld>
            <a:endParaRPr lang="ja-JP" altLang="en-US"/>
          </a:p>
        </p:txBody>
      </p:sp>
    </p:spTree>
    <p:extLst>
      <p:ext uri="{BB962C8B-B14F-4D97-AF65-F5344CB8AC3E}">
        <p14:creationId xmlns:p14="http://schemas.microsoft.com/office/powerpoint/2010/main" val="26750261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a:extLst>
              <a:ext uri="{FF2B5EF4-FFF2-40B4-BE49-F238E27FC236}">
                <a16:creationId xmlns:a16="http://schemas.microsoft.com/office/drawing/2014/main" id="{C41280AF-01EB-4FC8-8CEE-3E49727CF532}"/>
              </a:ext>
            </a:extLst>
          </p:cNvPr>
          <p:cNvSpPr txBox="1">
            <a:spLocks noChangeArrowheads="1"/>
          </p:cNvSpPr>
          <p:nvPr/>
        </p:nvSpPr>
        <p:spPr bwMode="auto">
          <a:xfrm>
            <a:off x="323528" y="1809314"/>
            <a:ext cx="864235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algn="dist" eaLnBrk="1" hangingPunct="1"/>
            <a:r>
              <a:rPr lang="ja-JP" altLang="en-US" b="1" kern="0" dirty="0">
                <a:latin typeface="Meiryo UI" pitchFamily="50" charset="-128"/>
                <a:ea typeface="Meiryo UI" pitchFamily="50" charset="-128"/>
              </a:rPr>
              <a:t>１．観光マーケティングの基本１・・・・・Ｐ</a:t>
            </a:r>
            <a:r>
              <a:rPr lang="en-US" altLang="ja-JP" b="1" kern="0" dirty="0">
                <a:latin typeface="Meiryo UI" pitchFamily="50" charset="-128"/>
                <a:ea typeface="Meiryo UI" pitchFamily="50" charset="-128"/>
              </a:rPr>
              <a:t>2</a:t>
            </a:r>
          </a:p>
          <a:p>
            <a:pPr algn="dist" eaLnBrk="1" hangingPunct="1"/>
            <a:endParaRPr lang="en-US" altLang="ja-JP" b="1" kern="0" dirty="0">
              <a:latin typeface="Meiryo UI" pitchFamily="50" charset="-128"/>
              <a:ea typeface="Meiryo UI" pitchFamily="50" charset="-128"/>
            </a:endParaRPr>
          </a:p>
          <a:p>
            <a:pPr algn="dist" eaLnBrk="1" hangingPunct="1"/>
            <a:r>
              <a:rPr lang="ja-JP" altLang="en-US" b="1" kern="0" dirty="0">
                <a:latin typeface="Meiryo UI" pitchFamily="50" charset="-128"/>
                <a:ea typeface="Meiryo UI" pitchFamily="50" charset="-128"/>
              </a:rPr>
              <a:t>２．観光マーケティングの基本２・・・・・Ｐ</a:t>
            </a:r>
            <a:r>
              <a:rPr lang="en-US" altLang="ja-JP" b="1" kern="0" dirty="0">
                <a:latin typeface="Meiryo UI" pitchFamily="50" charset="-128"/>
                <a:ea typeface="Meiryo UI" pitchFamily="50" charset="-128"/>
              </a:rPr>
              <a:t>25</a:t>
            </a:r>
            <a:endParaRPr lang="ja-JP" altLang="en-US" b="1" kern="0" dirty="0">
              <a:latin typeface="Meiryo UI" pitchFamily="50" charset="-128"/>
              <a:ea typeface="Meiryo UI" pitchFamily="50" charset="-128"/>
            </a:endParaRPr>
          </a:p>
        </p:txBody>
      </p:sp>
      <p:sp>
        <p:nvSpPr>
          <p:cNvPr id="2" name="四角形: 角を丸くする 1">
            <a:extLst>
              <a:ext uri="{FF2B5EF4-FFF2-40B4-BE49-F238E27FC236}">
                <a16:creationId xmlns:a16="http://schemas.microsoft.com/office/drawing/2014/main" id="{85731751-D6E7-4396-A329-FB905843CBF5}"/>
              </a:ext>
            </a:extLst>
          </p:cNvPr>
          <p:cNvSpPr/>
          <p:nvPr/>
        </p:nvSpPr>
        <p:spPr>
          <a:xfrm>
            <a:off x="107504" y="850433"/>
            <a:ext cx="1728192" cy="418327"/>
          </a:xfrm>
          <a:prstGeom prst="roundRect">
            <a:avLst>
              <a:gd name="adj"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a:t>目次</a:t>
            </a:r>
          </a:p>
        </p:txBody>
      </p:sp>
      <p:sp>
        <p:nvSpPr>
          <p:cNvPr id="4" name="スライド番号プレースホルダー 3">
            <a:extLst>
              <a:ext uri="{FF2B5EF4-FFF2-40B4-BE49-F238E27FC236}">
                <a16:creationId xmlns:a16="http://schemas.microsoft.com/office/drawing/2014/main" id="{00DBEBF2-08EE-41D2-9AD7-5E7D95A0350E}"/>
              </a:ext>
            </a:extLst>
          </p:cNvPr>
          <p:cNvSpPr>
            <a:spLocks noGrp="1"/>
          </p:cNvSpPr>
          <p:nvPr>
            <p:ph type="sldNum" sz="quarter" idx="12"/>
          </p:nvPr>
        </p:nvSpPr>
        <p:spPr/>
        <p:txBody>
          <a:bodyPr/>
          <a:lstStyle/>
          <a:p>
            <a:pPr>
              <a:defRPr/>
            </a:pPr>
            <a:fld id="{22179739-F4A8-44EB-8B8E-F3F060272835}" type="slidenum">
              <a:rPr lang="ja-JP" altLang="en-US" smtClean="0"/>
              <a:pPr>
                <a:defRPr/>
              </a:pPr>
              <a:t>1</a:t>
            </a:fld>
            <a:endParaRPr lang="ja-JP" altLang="en-US"/>
          </a:p>
        </p:txBody>
      </p:sp>
    </p:spTree>
    <p:extLst>
      <p:ext uri="{BB962C8B-B14F-4D97-AF65-F5344CB8AC3E}">
        <p14:creationId xmlns:p14="http://schemas.microsoft.com/office/powerpoint/2010/main" val="13816875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7"/>
          <p:cNvSpPr>
            <a:spLocks noChangeArrowheads="1"/>
          </p:cNvSpPr>
          <p:nvPr/>
        </p:nvSpPr>
        <p:spPr bwMode="auto">
          <a:xfrm>
            <a:off x="251520" y="1412775"/>
            <a:ext cx="8640960" cy="5080099"/>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設定したターゲットについては、以下の３つの観点で実現可能性があるか確認をします。</a:t>
            </a: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en-US" altLang="ja-JP" sz="2000" dirty="0">
                <a:latin typeface="HGP創英角ｺﾞｼｯｸUB" panose="020B0900000000000000" pitchFamily="50" charset="-128"/>
                <a:ea typeface="HGP創英角ｺﾞｼｯｸUB" panose="020B0900000000000000" pitchFamily="50" charset="-128"/>
              </a:rPr>
              <a:t>[</a:t>
            </a:r>
            <a:r>
              <a:rPr lang="ja-JP" altLang="en-US" sz="2000" dirty="0">
                <a:latin typeface="HGP創英角ｺﾞｼｯｸUB" panose="020B0900000000000000" pitchFamily="50" charset="-128"/>
                <a:ea typeface="HGP創英角ｺﾞｼｯｸUB" panose="020B0900000000000000" pitchFamily="50" charset="-128"/>
              </a:rPr>
              <a:t>ターゲット選定を実施する際のポイント</a:t>
            </a:r>
            <a:r>
              <a:rPr lang="en-US" altLang="ja-JP" sz="2000" dirty="0">
                <a:latin typeface="HGP創英角ｺﾞｼｯｸUB" panose="020B0900000000000000" pitchFamily="50" charset="-128"/>
                <a:ea typeface="HGP創英角ｺﾞｼｯｸUB" panose="020B0900000000000000" pitchFamily="50" charset="-128"/>
              </a:rPr>
              <a:t>]</a:t>
            </a:r>
          </a:p>
          <a:p>
            <a:pPr indent="-342900" algn="l">
              <a:lnSpc>
                <a:spcPct val="90000"/>
              </a:lnSpc>
              <a:spcBef>
                <a:spcPct val="20000"/>
              </a:spcBef>
            </a:pP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400" dirty="0">
                <a:solidFill>
                  <a:srgbClr val="FF0000"/>
                </a:solidFill>
                <a:latin typeface="HGP創英角ｺﾞｼｯｸUB" panose="020B0900000000000000" pitchFamily="50" charset="-128"/>
                <a:ea typeface="HGP創英角ｺﾞｼｯｸUB" panose="020B0900000000000000" pitchFamily="50" charset="-128"/>
              </a:rPr>
              <a:t>①　測定が可能であること</a:t>
            </a:r>
            <a:endParaRPr lang="en-US" altLang="ja-JP" sz="2400" dirty="0">
              <a:solidFill>
                <a:srgbClr val="FF0000"/>
              </a:solidFill>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1600" dirty="0">
                <a:latin typeface="HGP創英角ｺﾞｼｯｸUB" panose="020B0900000000000000" pitchFamily="50" charset="-128"/>
                <a:ea typeface="HGP創英角ｺﾞｼｯｸUB" panose="020B0900000000000000" pitchFamily="50" charset="-128"/>
              </a:rPr>
              <a:t>ターゲットとなるセグメントを「定量的に把握すること（＝測定すること）」が重要となります</a:t>
            </a:r>
            <a:endParaRPr lang="en-US" altLang="ja-JP" sz="16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900" dirty="0">
                <a:latin typeface="HGP創英角ｺﾞｼｯｸUB" panose="020B0900000000000000" pitchFamily="50" charset="-128"/>
                <a:ea typeface="HGP創英角ｺﾞｼｯｸUB" panose="020B0900000000000000" pitchFamily="50" charset="-128"/>
              </a:rPr>
              <a:t>　　　　　　　　　　　　　　　　　　　　　　　　　　　　　　　　　　　　　　　　　　　　　　　　　　　　　　　　　　　　　　　　　　　　</a:t>
            </a:r>
            <a:r>
              <a:rPr lang="en-US" altLang="ja-JP" sz="900" dirty="0">
                <a:latin typeface="HGP創英角ｺﾞｼｯｸUB" panose="020B0900000000000000" pitchFamily="50" charset="-128"/>
                <a:ea typeface="HGP創英角ｺﾞｼｯｸUB" panose="020B0900000000000000" pitchFamily="50" charset="-128"/>
              </a:rPr>
              <a:t>※</a:t>
            </a:r>
            <a:r>
              <a:rPr lang="ja-JP" altLang="en-US" sz="900" dirty="0">
                <a:latin typeface="HGP創英角ｺﾞｼｯｸUB" panose="020B0900000000000000" pitchFamily="50" charset="-128"/>
                <a:ea typeface="HGP創英角ｺﾞｼｯｸUB" panose="020B0900000000000000" pitchFamily="50" charset="-128"/>
              </a:rPr>
              <a:t>実際には数値で計るのが難しい場合もあります</a:t>
            </a:r>
            <a:endParaRPr lang="en-US" altLang="ja-JP" sz="9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400" dirty="0">
                <a:solidFill>
                  <a:srgbClr val="FF0000"/>
                </a:solidFill>
                <a:latin typeface="HGP創英角ｺﾞｼｯｸUB" panose="020B0900000000000000" pitchFamily="50" charset="-128"/>
                <a:ea typeface="HGP創英角ｺﾞｼｯｸUB" panose="020B0900000000000000" pitchFamily="50" charset="-128"/>
              </a:rPr>
              <a:t>②　ターゲットセグメントへリーチができること</a:t>
            </a:r>
            <a:endParaRPr lang="en-US" altLang="ja-JP" sz="2400" dirty="0">
              <a:solidFill>
                <a:srgbClr val="FF0000"/>
              </a:solidFill>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1600" dirty="0">
                <a:latin typeface="HGP創英角ｺﾞｼｯｸUB" panose="020B0900000000000000" pitchFamily="50" charset="-128"/>
                <a:ea typeface="HGP創英角ｺﾞｼｯｸUB" panose="020B0900000000000000" pitchFamily="50" charset="-128"/>
              </a:rPr>
              <a:t>魅力的なセグメントが見つかってもリーチ（</a:t>
            </a:r>
            <a:r>
              <a:rPr lang="en-US" altLang="ja-JP" sz="1600" dirty="0">
                <a:latin typeface="HGP創英角ｺﾞｼｯｸUB" panose="020B0900000000000000" pitchFamily="50" charset="-128"/>
                <a:ea typeface="HGP創英角ｺﾞｼｯｸUB" panose="020B0900000000000000" pitchFamily="50" charset="-128"/>
              </a:rPr>
              <a:t>=</a:t>
            </a:r>
            <a:r>
              <a:rPr lang="ja-JP" altLang="en-US" sz="1600" dirty="0">
                <a:latin typeface="HGP創英角ｺﾞｼｯｸUB" panose="020B0900000000000000" pitchFamily="50" charset="-128"/>
                <a:ea typeface="HGP創英角ｺﾞｼｯｸUB" panose="020B0900000000000000" pitchFamily="50" charset="-128"/>
              </a:rPr>
              <a:t>コンタクト）が出来ないと現実的なビジネスへ発展しません</a:t>
            </a:r>
            <a:endParaRPr lang="en-US" altLang="ja-JP" sz="16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400" dirty="0">
                <a:solidFill>
                  <a:srgbClr val="FF0000"/>
                </a:solidFill>
                <a:latin typeface="HGP創英角ｺﾞｼｯｸUB" panose="020B0900000000000000" pitchFamily="50" charset="-128"/>
                <a:ea typeface="HGP創英角ｺﾞｼｯｸUB" panose="020B0900000000000000" pitchFamily="50" charset="-128"/>
              </a:rPr>
              <a:t>③　需要量が相当数量あること</a:t>
            </a:r>
            <a:endParaRPr lang="en-US" altLang="ja-JP" sz="2400" dirty="0">
              <a:solidFill>
                <a:srgbClr val="FF0000"/>
              </a:solidFill>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1600" dirty="0">
                <a:latin typeface="HGP創英角ｺﾞｼｯｸUB" panose="020B0900000000000000" pitchFamily="50" charset="-128"/>
                <a:ea typeface="HGP創英角ｺﾞｼｯｸUB" panose="020B0900000000000000" pitchFamily="50" charset="-128"/>
              </a:rPr>
              <a:t>市場の細分化を図れば図るほど需要量が減少します。よってビジネスが成立する規模を見極めることが重要です</a:t>
            </a:r>
            <a:endParaRPr lang="en-US" altLang="ja-JP" sz="16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en-US" altLang="ja-JP" sz="2000" dirty="0">
              <a:latin typeface="HGP創英角ｺﾞｼｯｸUB" panose="020B0900000000000000" pitchFamily="50" charset="-128"/>
              <a:ea typeface="HGP創英角ｺﾞｼｯｸUB" panose="020B0900000000000000" pitchFamily="50" charset="-128"/>
            </a:endParaRPr>
          </a:p>
        </p:txBody>
      </p:sp>
      <p:sp>
        <p:nvSpPr>
          <p:cNvPr id="5" name="正方形/長方形 4">
            <a:extLst>
              <a:ext uri="{FF2B5EF4-FFF2-40B4-BE49-F238E27FC236}">
                <a16:creationId xmlns:a16="http://schemas.microsoft.com/office/drawing/2014/main" id="{6D04298F-B4FC-4B67-B5C9-4A8364C9218F}"/>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ターゲット選定について</a:t>
            </a:r>
            <a:endParaRPr lang="en-US" altLang="ja-JP" sz="2400" dirty="0">
              <a:latin typeface="HGP創英角ｺﾞｼｯｸUB" panose="020B0900000000000000" pitchFamily="50" charset="-128"/>
              <a:ea typeface="HGP創英角ｺﾞｼｯｸUB" panose="020B0900000000000000" pitchFamily="50" charset="-128"/>
            </a:endParaRPr>
          </a:p>
        </p:txBody>
      </p:sp>
      <p:sp>
        <p:nvSpPr>
          <p:cNvPr id="3" name="スライド番号プレースホルダー 2">
            <a:extLst>
              <a:ext uri="{FF2B5EF4-FFF2-40B4-BE49-F238E27FC236}">
                <a16:creationId xmlns:a16="http://schemas.microsoft.com/office/drawing/2014/main" id="{E6C8A9DC-D853-4B94-A51F-5AA989E9326E}"/>
              </a:ext>
            </a:extLst>
          </p:cNvPr>
          <p:cNvSpPr>
            <a:spLocks noGrp="1"/>
          </p:cNvSpPr>
          <p:nvPr>
            <p:ph type="sldNum" sz="quarter" idx="12"/>
          </p:nvPr>
        </p:nvSpPr>
        <p:spPr/>
        <p:txBody>
          <a:bodyPr/>
          <a:lstStyle/>
          <a:p>
            <a:pPr>
              <a:defRPr/>
            </a:pPr>
            <a:fld id="{22179739-F4A8-44EB-8B8E-F3F060272835}" type="slidenum">
              <a:rPr lang="ja-JP" altLang="en-US" smtClean="0"/>
              <a:pPr>
                <a:defRPr/>
              </a:pPr>
              <a:t>19</a:t>
            </a:fld>
            <a:endParaRPr lang="ja-JP" altLang="en-US"/>
          </a:p>
        </p:txBody>
      </p:sp>
    </p:spTree>
    <p:extLst>
      <p:ext uri="{BB962C8B-B14F-4D97-AF65-F5344CB8AC3E}">
        <p14:creationId xmlns:p14="http://schemas.microsoft.com/office/powerpoint/2010/main" val="42404631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E4D3D538-4220-48E1-B5A4-C5ED490702F8}"/>
              </a:ext>
            </a:extLst>
          </p:cNvPr>
          <p:cNvSpPr/>
          <p:nvPr/>
        </p:nvSpPr>
        <p:spPr>
          <a:xfrm>
            <a:off x="179512" y="3166259"/>
            <a:ext cx="8729710" cy="584775"/>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r>
              <a:rPr lang="ja-JP" altLang="en-US" sz="3200" b="1" dirty="0">
                <a:latin typeface="メイリオ" panose="020B0604030504040204" pitchFamily="50" charset="-128"/>
                <a:ea typeface="メイリオ" panose="020B0604030504040204" pitchFamily="50" charset="-128"/>
              </a:rPr>
              <a:t>個人演習</a:t>
            </a:r>
            <a:endParaRPr lang="en-US" altLang="ja-JP" sz="3200" b="1" dirty="0">
              <a:latin typeface="メイリオ" panose="020B0604030504040204" pitchFamily="50" charset="-128"/>
              <a:ea typeface="メイリオ" panose="020B0604030504040204" pitchFamily="50" charset="-128"/>
            </a:endParaRPr>
          </a:p>
        </p:txBody>
      </p:sp>
      <p:sp>
        <p:nvSpPr>
          <p:cNvPr id="3" name="スライド番号プレースホルダー 2">
            <a:extLst>
              <a:ext uri="{FF2B5EF4-FFF2-40B4-BE49-F238E27FC236}">
                <a16:creationId xmlns:a16="http://schemas.microsoft.com/office/drawing/2014/main" id="{398D3B87-670B-425D-A09C-F1EEE1F3EA1E}"/>
              </a:ext>
            </a:extLst>
          </p:cNvPr>
          <p:cNvSpPr>
            <a:spLocks noGrp="1"/>
          </p:cNvSpPr>
          <p:nvPr>
            <p:ph type="sldNum" sz="quarter" idx="12"/>
          </p:nvPr>
        </p:nvSpPr>
        <p:spPr/>
        <p:txBody>
          <a:bodyPr/>
          <a:lstStyle/>
          <a:p>
            <a:pPr>
              <a:defRPr/>
            </a:pPr>
            <a:fld id="{E0D9EE06-72B7-4E05-9460-672836B4F31B}" type="slidenum">
              <a:rPr lang="ja-JP" altLang="en-US" smtClean="0"/>
              <a:pPr>
                <a:defRPr/>
              </a:pPr>
              <a:t>20</a:t>
            </a:fld>
            <a:endParaRPr lang="ja-JP" altLang="en-US"/>
          </a:p>
        </p:txBody>
      </p:sp>
    </p:spTree>
    <p:extLst>
      <p:ext uri="{BB962C8B-B14F-4D97-AF65-F5344CB8AC3E}">
        <p14:creationId xmlns:p14="http://schemas.microsoft.com/office/powerpoint/2010/main" val="3676904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FD798CC3-E8DB-47D4-BEF0-0356C2252170}"/>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en-US" altLang="ja-JP" sz="2400" dirty="0">
                <a:latin typeface="HGP創英角ｺﾞｼｯｸUB" panose="020B0900000000000000" pitchFamily="50" charset="-128"/>
                <a:ea typeface="HGP創英角ｺﾞｼｯｸUB" panose="020B0900000000000000" pitchFamily="50" charset="-128"/>
              </a:rPr>
              <a:t>SWOT</a:t>
            </a:r>
            <a:r>
              <a:rPr lang="ja-JP" altLang="en-US" sz="2400" dirty="0">
                <a:latin typeface="HGP創英角ｺﾞｼｯｸUB" panose="020B0900000000000000" pitchFamily="50" charset="-128"/>
                <a:ea typeface="HGP創英角ｺﾞｼｯｸUB" panose="020B0900000000000000" pitchFamily="50" charset="-128"/>
              </a:rPr>
              <a:t>分析の実践</a:t>
            </a:r>
          </a:p>
        </p:txBody>
      </p:sp>
      <p:sp>
        <p:nvSpPr>
          <p:cNvPr id="6" name="Rectangle 5">
            <a:extLst>
              <a:ext uri="{FF2B5EF4-FFF2-40B4-BE49-F238E27FC236}">
                <a16:creationId xmlns:a16="http://schemas.microsoft.com/office/drawing/2014/main" id="{3CE6A8FE-EAB2-4B45-99AD-461DB5F6228A}"/>
              </a:ext>
            </a:extLst>
          </p:cNvPr>
          <p:cNvSpPr>
            <a:spLocks noGrp="1" noChangeArrowheads="1"/>
          </p:cNvSpPr>
          <p:nvPr>
            <p:ph type="title"/>
          </p:nvPr>
        </p:nvSpPr>
        <p:spPr>
          <a:xfrm>
            <a:off x="34925" y="114300"/>
            <a:ext cx="8642350" cy="362372"/>
          </a:xfrm>
        </p:spPr>
        <p:txBody>
          <a:bodyPr/>
          <a:lstStyle/>
          <a:p>
            <a:pPr eaLnBrk="1" hangingPunct="1"/>
            <a:r>
              <a:rPr lang="ja-JP" altLang="en-US" sz="1800" dirty="0">
                <a:latin typeface="Meiryo UI" pitchFamily="50" charset="-128"/>
                <a:ea typeface="Meiryo UI" pitchFamily="50" charset="-128"/>
              </a:rPr>
              <a:t>個人演習①</a:t>
            </a:r>
            <a:endParaRPr lang="ja-JP" altLang="ja-JP" sz="1800" dirty="0">
              <a:latin typeface="Meiryo UI" pitchFamily="50" charset="-128"/>
              <a:ea typeface="Meiryo UI" pitchFamily="50" charset="-128"/>
            </a:endParaRPr>
          </a:p>
        </p:txBody>
      </p:sp>
      <p:sp>
        <p:nvSpPr>
          <p:cNvPr id="5" name="Rectangle 7">
            <a:extLst>
              <a:ext uri="{FF2B5EF4-FFF2-40B4-BE49-F238E27FC236}">
                <a16:creationId xmlns:a16="http://schemas.microsoft.com/office/drawing/2014/main" id="{5C22127F-2302-4F57-9559-F8AF23470CC8}"/>
              </a:ext>
            </a:extLst>
          </p:cNvPr>
          <p:cNvSpPr>
            <a:spLocks noChangeArrowheads="1"/>
          </p:cNvSpPr>
          <p:nvPr/>
        </p:nvSpPr>
        <p:spPr bwMode="auto">
          <a:xfrm>
            <a:off x="180485" y="1628800"/>
            <a:ext cx="8568952" cy="362372"/>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自社または自地域を中心に</a:t>
            </a:r>
            <a:r>
              <a:rPr lang="en-US" altLang="ja-JP" sz="2000" dirty="0">
                <a:latin typeface="HGP創英角ｺﾞｼｯｸUB" panose="020B0900000000000000" pitchFamily="50" charset="-128"/>
                <a:ea typeface="HGP創英角ｺﾞｼｯｸUB" panose="020B0900000000000000" pitchFamily="50" charset="-128"/>
              </a:rPr>
              <a:t>SWOT</a:t>
            </a:r>
            <a:r>
              <a:rPr lang="ja-JP" altLang="en-US" sz="2000" dirty="0">
                <a:latin typeface="HGP創英角ｺﾞｼｯｸUB" panose="020B0900000000000000" pitchFamily="50" charset="-128"/>
                <a:ea typeface="HGP創英角ｺﾞｼｯｸUB" panose="020B0900000000000000" pitchFamily="50" charset="-128"/>
              </a:rPr>
              <a:t>分析を実施しましょう。</a:t>
            </a:r>
          </a:p>
        </p:txBody>
      </p:sp>
      <p:graphicFrame>
        <p:nvGraphicFramePr>
          <p:cNvPr id="3" name="表 2">
            <a:extLst>
              <a:ext uri="{FF2B5EF4-FFF2-40B4-BE49-F238E27FC236}">
                <a16:creationId xmlns:a16="http://schemas.microsoft.com/office/drawing/2014/main" id="{0F04C635-7183-4D4D-821E-C61DF6C52EF8}"/>
              </a:ext>
            </a:extLst>
          </p:cNvPr>
          <p:cNvGraphicFramePr>
            <a:graphicFrameLocks noGrp="1"/>
          </p:cNvGraphicFramePr>
          <p:nvPr>
            <p:extLst>
              <p:ext uri="{D42A27DB-BD31-4B8C-83A1-F6EECF244321}">
                <p14:modId xmlns:p14="http://schemas.microsoft.com/office/powerpoint/2010/main" val="919869265"/>
              </p:ext>
            </p:extLst>
          </p:nvPr>
        </p:nvGraphicFramePr>
        <p:xfrm>
          <a:off x="467134" y="2060848"/>
          <a:ext cx="8209732" cy="4534299"/>
        </p:xfrm>
        <a:graphic>
          <a:graphicData uri="http://schemas.openxmlformats.org/drawingml/2006/table">
            <a:tbl>
              <a:tblPr firstRow="1" bandRow="1">
                <a:tableStyleId>{5940675A-B579-460E-94D1-54222C63F5DA}</a:tableStyleId>
              </a:tblPr>
              <a:tblGrid>
                <a:gridCol w="4104866">
                  <a:extLst>
                    <a:ext uri="{9D8B030D-6E8A-4147-A177-3AD203B41FA5}">
                      <a16:colId xmlns:a16="http://schemas.microsoft.com/office/drawing/2014/main" val="20000"/>
                    </a:ext>
                  </a:extLst>
                </a:gridCol>
                <a:gridCol w="4104866">
                  <a:extLst>
                    <a:ext uri="{9D8B030D-6E8A-4147-A177-3AD203B41FA5}">
                      <a16:colId xmlns:a16="http://schemas.microsoft.com/office/drawing/2014/main" val="20001"/>
                    </a:ext>
                  </a:extLst>
                </a:gridCol>
              </a:tblGrid>
              <a:tr h="419499">
                <a:tc>
                  <a:txBody>
                    <a:bodyPr/>
                    <a:lstStyle/>
                    <a:p>
                      <a:pPr algn="ctr"/>
                      <a:r>
                        <a:rPr kumimoji="1" lang="ja-JP" altLang="en-US" dirty="0">
                          <a:latin typeface="HGPｺﾞｼｯｸE" panose="020B0900000000000000" pitchFamily="50" charset="-128"/>
                          <a:ea typeface="HGPｺﾞｼｯｸE" panose="020B0900000000000000" pitchFamily="50" charset="-128"/>
                        </a:rPr>
                        <a:t>自社／自地域の強み</a:t>
                      </a:r>
                      <a:r>
                        <a:rPr kumimoji="1" lang="en-US" altLang="ja-JP" dirty="0">
                          <a:latin typeface="HGPｺﾞｼｯｸE" panose="020B0900000000000000" pitchFamily="50" charset="-128"/>
                          <a:ea typeface="HGPｺﾞｼｯｸE" panose="020B0900000000000000" pitchFamily="50" charset="-128"/>
                        </a:rPr>
                        <a:t>(Strengths)</a:t>
                      </a:r>
                      <a:endParaRPr kumimoji="1" lang="ja-JP" altLang="en-US" dirty="0">
                        <a:latin typeface="HGPｺﾞｼｯｸE" panose="020B0900000000000000" pitchFamily="50" charset="-128"/>
                        <a:ea typeface="HGPｺﾞｼｯｸE" panose="020B0900000000000000" pitchFamily="50" charset="-128"/>
                      </a:endParaRPr>
                    </a:p>
                  </a:txBody>
                  <a:tcPr>
                    <a:solidFill>
                      <a:schemeClr val="tx2">
                        <a:lumMod val="20000"/>
                        <a:lumOff val="80000"/>
                      </a:schemeClr>
                    </a:solidFill>
                  </a:tcPr>
                </a:tc>
                <a:tc>
                  <a:txBody>
                    <a:bodyPr/>
                    <a:lstStyle/>
                    <a:p>
                      <a:pPr algn="ctr"/>
                      <a:r>
                        <a:rPr kumimoji="1" lang="ja-JP" altLang="en-US" dirty="0">
                          <a:latin typeface="HGPｺﾞｼｯｸE" panose="020B0900000000000000" pitchFamily="50" charset="-128"/>
                          <a:ea typeface="HGPｺﾞｼｯｸE" panose="020B0900000000000000" pitchFamily="50" charset="-128"/>
                        </a:rPr>
                        <a:t>自社／自地域の弱み</a:t>
                      </a:r>
                      <a:r>
                        <a:rPr kumimoji="1" lang="en-US" altLang="ja-JP" dirty="0">
                          <a:latin typeface="HGPｺﾞｼｯｸE" panose="020B0900000000000000" pitchFamily="50" charset="-128"/>
                          <a:ea typeface="HGPｺﾞｼｯｸE" panose="020B0900000000000000" pitchFamily="50" charset="-128"/>
                        </a:rPr>
                        <a:t>(Weaknesses)</a:t>
                      </a:r>
                      <a:endParaRPr kumimoji="1" lang="ja-JP" altLang="en-US" dirty="0">
                        <a:latin typeface="HGPｺﾞｼｯｸE" panose="020B0900000000000000" pitchFamily="50" charset="-128"/>
                        <a:ea typeface="HGPｺﾞｼｯｸE" panose="020B0900000000000000" pitchFamily="50" charset="-128"/>
                      </a:endParaRPr>
                    </a:p>
                  </a:txBody>
                  <a:tcPr>
                    <a:solidFill>
                      <a:schemeClr val="tx2">
                        <a:lumMod val="20000"/>
                        <a:lumOff val="80000"/>
                      </a:schemeClr>
                    </a:solidFill>
                  </a:tcPr>
                </a:tc>
                <a:extLst>
                  <a:ext uri="{0D108BD9-81ED-4DB2-BD59-A6C34878D82A}">
                    <a16:rowId xmlns:a16="http://schemas.microsoft.com/office/drawing/2014/main" val="10000"/>
                  </a:ext>
                </a:extLst>
              </a:tr>
              <a:tr h="1344697">
                <a:tc>
                  <a:txBody>
                    <a:bodyPr/>
                    <a:lstStyle/>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ja-JP" altLang="en-US" dirty="0"/>
                    </a:p>
                  </a:txBody>
                  <a:tcPr/>
                </a:tc>
                <a:tc>
                  <a:txBody>
                    <a:bodyPr/>
                    <a:lstStyle/>
                    <a:p>
                      <a:endParaRPr kumimoji="1" lang="ja-JP" altLang="en-US" dirty="0"/>
                    </a:p>
                  </a:txBody>
                  <a:tcPr/>
                </a:tc>
                <a:extLst>
                  <a:ext uri="{0D108BD9-81ED-4DB2-BD59-A6C34878D82A}">
                    <a16:rowId xmlns:a16="http://schemas.microsoft.com/office/drawing/2014/main" val="10001"/>
                  </a:ext>
                </a:extLst>
              </a:tr>
              <a:tr h="419499">
                <a:tc>
                  <a:txBody>
                    <a:bodyPr/>
                    <a:lstStyle/>
                    <a:p>
                      <a:pPr algn="ctr"/>
                      <a:r>
                        <a:rPr kumimoji="1" lang="ja-JP" altLang="en-US" dirty="0">
                          <a:latin typeface="HGPｺﾞｼｯｸE" panose="020B0900000000000000" pitchFamily="50" charset="-128"/>
                          <a:ea typeface="HGPｺﾞｼｯｸE" panose="020B0900000000000000" pitchFamily="50" charset="-128"/>
                        </a:rPr>
                        <a:t>自社／自地域を取り囲む機会</a:t>
                      </a:r>
                      <a:r>
                        <a:rPr kumimoji="1" lang="en-US" altLang="ja-JP" dirty="0">
                          <a:latin typeface="HGPｺﾞｼｯｸE" panose="020B0900000000000000" pitchFamily="50" charset="-128"/>
                          <a:ea typeface="HGPｺﾞｼｯｸE" panose="020B0900000000000000" pitchFamily="50" charset="-128"/>
                        </a:rPr>
                        <a:t>(Opportunities)</a:t>
                      </a:r>
                      <a:endParaRPr kumimoji="1" lang="ja-JP" altLang="en-US" dirty="0">
                        <a:latin typeface="HGPｺﾞｼｯｸE" panose="020B0900000000000000" pitchFamily="50" charset="-128"/>
                        <a:ea typeface="HGPｺﾞｼｯｸE" panose="020B0900000000000000" pitchFamily="50" charset="-128"/>
                      </a:endParaRPr>
                    </a:p>
                  </a:txBody>
                  <a:tcPr>
                    <a:solidFill>
                      <a:schemeClr val="tx2">
                        <a:lumMod val="20000"/>
                        <a:lumOff val="80000"/>
                      </a:schemeClr>
                    </a:solidFill>
                  </a:tcPr>
                </a:tc>
                <a:tc>
                  <a:txBody>
                    <a:bodyPr/>
                    <a:lstStyle/>
                    <a:p>
                      <a:pPr algn="ctr"/>
                      <a:r>
                        <a:rPr kumimoji="1" lang="ja-JP" altLang="en-US" dirty="0">
                          <a:latin typeface="HGPｺﾞｼｯｸE" panose="020B0900000000000000" pitchFamily="50" charset="-128"/>
                          <a:ea typeface="HGPｺﾞｼｯｸE" panose="020B0900000000000000" pitchFamily="50" charset="-128"/>
                        </a:rPr>
                        <a:t>自社／自地域を取り囲む脅威　</a:t>
                      </a:r>
                      <a:r>
                        <a:rPr kumimoji="1" lang="en-US" altLang="ja-JP" dirty="0">
                          <a:latin typeface="HGPｺﾞｼｯｸE" panose="020B0900000000000000" pitchFamily="50" charset="-128"/>
                          <a:ea typeface="HGPｺﾞｼｯｸE" panose="020B0900000000000000" pitchFamily="50" charset="-128"/>
                        </a:rPr>
                        <a:t>(Threats)</a:t>
                      </a:r>
                      <a:endParaRPr kumimoji="1" lang="ja-JP" altLang="en-US" dirty="0">
                        <a:latin typeface="HGPｺﾞｼｯｸE" panose="020B0900000000000000" pitchFamily="50" charset="-128"/>
                        <a:ea typeface="HGPｺﾞｼｯｸE" panose="020B0900000000000000" pitchFamily="50" charset="-128"/>
                      </a:endParaRPr>
                    </a:p>
                  </a:txBody>
                  <a:tcPr>
                    <a:solidFill>
                      <a:schemeClr val="tx2">
                        <a:lumMod val="20000"/>
                        <a:lumOff val="80000"/>
                      </a:schemeClr>
                    </a:solidFill>
                  </a:tcPr>
                </a:tc>
                <a:extLst>
                  <a:ext uri="{0D108BD9-81ED-4DB2-BD59-A6C34878D82A}">
                    <a16:rowId xmlns:a16="http://schemas.microsoft.com/office/drawing/2014/main" val="10002"/>
                  </a:ext>
                </a:extLst>
              </a:tr>
              <a:tr h="1344697">
                <a:tc>
                  <a:txBody>
                    <a:bodyPr/>
                    <a:lstStyle/>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ja-JP" altLang="en-US" dirty="0"/>
                    </a:p>
                  </a:txBody>
                  <a:tcPr/>
                </a:tc>
                <a:tc>
                  <a:txBody>
                    <a:bodyPr/>
                    <a:lstStyle/>
                    <a:p>
                      <a:endParaRPr kumimoji="1" lang="en-US" altLang="ja-JP" dirty="0"/>
                    </a:p>
                    <a:p>
                      <a:endParaRPr kumimoji="1" lang="en-US" altLang="ja-JP" dirty="0"/>
                    </a:p>
                    <a:p>
                      <a:endParaRPr kumimoji="1" lang="en-US" altLang="ja-JP" dirty="0"/>
                    </a:p>
                    <a:p>
                      <a:endParaRPr kumimoji="1" lang="ja-JP" altLang="en-US" dirty="0"/>
                    </a:p>
                  </a:txBody>
                  <a:tcPr/>
                </a:tc>
                <a:extLst>
                  <a:ext uri="{0D108BD9-81ED-4DB2-BD59-A6C34878D82A}">
                    <a16:rowId xmlns:a16="http://schemas.microsoft.com/office/drawing/2014/main" val="10003"/>
                  </a:ext>
                </a:extLst>
              </a:tr>
            </a:tbl>
          </a:graphicData>
        </a:graphic>
      </p:graphicFrame>
      <p:sp>
        <p:nvSpPr>
          <p:cNvPr id="7" name="スライド番号プレースホルダー 6">
            <a:extLst>
              <a:ext uri="{FF2B5EF4-FFF2-40B4-BE49-F238E27FC236}">
                <a16:creationId xmlns:a16="http://schemas.microsoft.com/office/drawing/2014/main" id="{1E0F03D9-B719-425B-B1E6-B5BE14755B8D}"/>
              </a:ext>
            </a:extLst>
          </p:cNvPr>
          <p:cNvSpPr>
            <a:spLocks noGrp="1"/>
          </p:cNvSpPr>
          <p:nvPr>
            <p:ph type="sldNum" sz="quarter" idx="12"/>
          </p:nvPr>
        </p:nvSpPr>
        <p:spPr/>
        <p:txBody>
          <a:bodyPr/>
          <a:lstStyle/>
          <a:p>
            <a:pPr>
              <a:defRPr/>
            </a:pPr>
            <a:fld id="{22179739-F4A8-44EB-8B8E-F3F060272835}" type="slidenum">
              <a:rPr lang="ja-JP" altLang="en-US" smtClean="0"/>
              <a:pPr>
                <a:defRPr/>
              </a:pPr>
              <a:t>21</a:t>
            </a:fld>
            <a:endParaRPr lang="ja-JP" altLang="en-US"/>
          </a:p>
        </p:txBody>
      </p:sp>
    </p:spTree>
    <p:extLst>
      <p:ext uri="{BB962C8B-B14F-4D97-AF65-F5344CB8AC3E}">
        <p14:creationId xmlns:p14="http://schemas.microsoft.com/office/powerpoint/2010/main" val="27548157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FD798CC3-E8DB-47D4-BEF0-0356C2252170}"/>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en-US" altLang="ja-JP" sz="2400" dirty="0">
                <a:latin typeface="HGP創英角ｺﾞｼｯｸUB" panose="020B0900000000000000" pitchFamily="50" charset="-128"/>
                <a:ea typeface="HGP創英角ｺﾞｼｯｸUB" panose="020B0900000000000000" pitchFamily="50" charset="-128"/>
              </a:rPr>
              <a:t>STP</a:t>
            </a:r>
            <a:r>
              <a:rPr lang="ja-JP" altLang="en-US" sz="2400" dirty="0">
                <a:latin typeface="HGP創英角ｺﾞｼｯｸUB" panose="020B0900000000000000" pitchFamily="50" charset="-128"/>
                <a:ea typeface="HGP創英角ｺﾞｼｯｸUB" panose="020B0900000000000000" pitchFamily="50" charset="-128"/>
              </a:rPr>
              <a:t>の実践</a:t>
            </a:r>
          </a:p>
        </p:txBody>
      </p:sp>
      <p:sp>
        <p:nvSpPr>
          <p:cNvPr id="6" name="Rectangle 5">
            <a:extLst>
              <a:ext uri="{FF2B5EF4-FFF2-40B4-BE49-F238E27FC236}">
                <a16:creationId xmlns:a16="http://schemas.microsoft.com/office/drawing/2014/main" id="{3CE6A8FE-EAB2-4B45-99AD-461DB5F6228A}"/>
              </a:ext>
            </a:extLst>
          </p:cNvPr>
          <p:cNvSpPr>
            <a:spLocks noGrp="1" noChangeArrowheads="1"/>
          </p:cNvSpPr>
          <p:nvPr>
            <p:ph type="title"/>
          </p:nvPr>
        </p:nvSpPr>
        <p:spPr>
          <a:xfrm>
            <a:off x="34925" y="114300"/>
            <a:ext cx="8642350" cy="362372"/>
          </a:xfrm>
        </p:spPr>
        <p:txBody>
          <a:bodyPr/>
          <a:lstStyle/>
          <a:p>
            <a:pPr eaLnBrk="1" hangingPunct="1"/>
            <a:r>
              <a:rPr lang="ja-JP" altLang="en-US" sz="1800" dirty="0">
                <a:latin typeface="Meiryo UI" pitchFamily="50" charset="-128"/>
                <a:ea typeface="Meiryo UI" pitchFamily="50" charset="-128"/>
              </a:rPr>
              <a:t>個人演習②</a:t>
            </a:r>
            <a:endParaRPr lang="ja-JP" altLang="ja-JP" sz="1800" dirty="0">
              <a:latin typeface="Meiryo UI" pitchFamily="50" charset="-128"/>
              <a:ea typeface="Meiryo UI" pitchFamily="50" charset="-128"/>
            </a:endParaRPr>
          </a:p>
        </p:txBody>
      </p:sp>
      <p:sp>
        <p:nvSpPr>
          <p:cNvPr id="5" name="Rectangle 7">
            <a:extLst>
              <a:ext uri="{FF2B5EF4-FFF2-40B4-BE49-F238E27FC236}">
                <a16:creationId xmlns:a16="http://schemas.microsoft.com/office/drawing/2014/main" id="{5C22127F-2302-4F57-9559-F8AF23470CC8}"/>
              </a:ext>
            </a:extLst>
          </p:cNvPr>
          <p:cNvSpPr>
            <a:spLocks noChangeArrowheads="1"/>
          </p:cNvSpPr>
          <p:nvPr/>
        </p:nvSpPr>
        <p:spPr bwMode="auto">
          <a:xfrm>
            <a:off x="180485" y="1628800"/>
            <a:ext cx="8568952" cy="4896544"/>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自地域に呼び込みたい「観光客」をセグメントしてみましょう。</a:t>
            </a: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セグメントする方法は、前頁の４つの基準を中心に、「居住地」、「旅行形態」、「年齢層」、「ニーズ」、「目的」など自ら考えられる指標で観光客を細分化しましょう。また、各セグメントについて詳細も記載しましょう。</a:t>
            </a:r>
          </a:p>
          <a:p>
            <a:pPr indent="-342900" algn="l">
              <a:lnSpc>
                <a:spcPct val="90000"/>
              </a:lnSpc>
              <a:spcBef>
                <a:spcPct val="20000"/>
              </a:spcBef>
            </a:pPr>
            <a:endParaRPr lang="ja-JP" altLang="en-US"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セグメント例：</a:t>
            </a: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「職場旅行」、「修学旅行生」、「個人旅行」、「</a:t>
            </a:r>
            <a:r>
              <a:rPr lang="en-US" altLang="ja-JP" sz="2000" dirty="0">
                <a:latin typeface="HGP創英角ｺﾞｼｯｸUB" panose="020B0900000000000000" pitchFamily="50" charset="-128"/>
                <a:ea typeface="HGP創英角ｺﾞｼｯｸUB" panose="020B0900000000000000" pitchFamily="50" charset="-128"/>
              </a:rPr>
              <a:t>MICE</a:t>
            </a:r>
            <a:r>
              <a:rPr lang="ja-JP" altLang="en-US" sz="2000" dirty="0">
                <a:latin typeface="HGP創英角ｺﾞｼｯｸUB" panose="020B0900000000000000" pitchFamily="50" charset="-128"/>
                <a:ea typeface="HGP創英角ｺﾞｼｯｸUB" panose="020B0900000000000000" pitchFamily="50" charset="-128"/>
              </a:rPr>
              <a:t>」、「視察旅行」、</a:t>
            </a: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「小中学生連れ家族旅行」、「新婚旅行」、「シルバーご夫婦の旅」、</a:t>
            </a: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a:t>
            </a:r>
            <a:r>
              <a:rPr lang="en-US" altLang="ja-JP" sz="2000" dirty="0">
                <a:latin typeface="HGP創英角ｺﾞｼｯｸUB" panose="020B0900000000000000" pitchFamily="50" charset="-128"/>
                <a:ea typeface="HGP創英角ｺﾞｼｯｸUB" panose="020B0900000000000000" pitchFamily="50" charset="-128"/>
              </a:rPr>
              <a:t>3</a:t>
            </a:r>
            <a:r>
              <a:rPr lang="ja-JP" altLang="en-US" sz="2000" dirty="0">
                <a:latin typeface="HGP創英角ｺﾞｼｯｸUB" panose="020B0900000000000000" pitchFamily="50" charset="-128"/>
                <a:ea typeface="HGP創英角ｺﾞｼｯｸUB" panose="020B0900000000000000" pitchFamily="50" charset="-128"/>
              </a:rPr>
              <a:t>世代旅行」、「乳幼児連れ家族旅行」、「一人旅」、「若者グループ」、</a:t>
            </a: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「関東圏居住者」、「中京圏居住者」、「関西圏居住者」、「外国人」、</a:t>
            </a: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「台湾のリピーター</a:t>
            </a:r>
            <a:r>
              <a:rPr lang="en-US" altLang="ja-JP" sz="2000" dirty="0">
                <a:latin typeface="HGP創英角ｺﾞｼｯｸUB" panose="020B0900000000000000" pitchFamily="50" charset="-128"/>
                <a:ea typeface="HGP創英角ｺﾞｼｯｸUB" panose="020B0900000000000000" pitchFamily="50" charset="-128"/>
              </a:rPr>
              <a:t>FIT</a:t>
            </a:r>
            <a:r>
              <a:rPr lang="ja-JP" altLang="en-US" sz="2000" dirty="0">
                <a:latin typeface="HGP創英角ｺﾞｼｯｸUB" panose="020B0900000000000000" pitchFamily="50" charset="-128"/>
                <a:ea typeface="HGP創英角ｺﾞｼｯｸUB" panose="020B0900000000000000" pitchFamily="50" charset="-128"/>
              </a:rPr>
              <a:t>客」、「中国のクルーズ客」、「タイのグループ客」、</a:t>
            </a: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「欧米のスキーヤー」、「バス旅行者」、</a:t>
            </a: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温泉めぐり」、「自然景観」、「歴史的建造物」、「その土地ならではの体験をしたい」、「恐竜博物館に行きたい」、「蟹を食べたい」、「海の幸を満喫したい」、「地元民と交流したい」、「パワースポットめぐり」、「女子旅」、「歴女」など・・・</a:t>
            </a:r>
          </a:p>
        </p:txBody>
      </p:sp>
      <p:sp>
        <p:nvSpPr>
          <p:cNvPr id="4" name="スライド番号プレースホルダー 3">
            <a:extLst>
              <a:ext uri="{FF2B5EF4-FFF2-40B4-BE49-F238E27FC236}">
                <a16:creationId xmlns:a16="http://schemas.microsoft.com/office/drawing/2014/main" id="{0F7D24DB-1E9E-4AB9-A83C-AD4CEDF97158}"/>
              </a:ext>
            </a:extLst>
          </p:cNvPr>
          <p:cNvSpPr>
            <a:spLocks noGrp="1"/>
          </p:cNvSpPr>
          <p:nvPr>
            <p:ph type="sldNum" sz="quarter" idx="12"/>
          </p:nvPr>
        </p:nvSpPr>
        <p:spPr/>
        <p:txBody>
          <a:bodyPr/>
          <a:lstStyle/>
          <a:p>
            <a:pPr>
              <a:defRPr/>
            </a:pPr>
            <a:fld id="{22179739-F4A8-44EB-8B8E-F3F060272835}" type="slidenum">
              <a:rPr lang="ja-JP" altLang="en-US" smtClean="0"/>
              <a:pPr>
                <a:defRPr/>
              </a:pPr>
              <a:t>22</a:t>
            </a:fld>
            <a:endParaRPr lang="ja-JP" altLang="en-US"/>
          </a:p>
        </p:txBody>
      </p:sp>
    </p:spTree>
    <p:extLst>
      <p:ext uri="{BB962C8B-B14F-4D97-AF65-F5344CB8AC3E}">
        <p14:creationId xmlns:p14="http://schemas.microsoft.com/office/powerpoint/2010/main" val="26809771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FD798CC3-E8DB-47D4-BEF0-0356C2252170}"/>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en-US" altLang="ja-JP" sz="2400" dirty="0">
                <a:latin typeface="HGP創英角ｺﾞｼｯｸUB" panose="020B0900000000000000" pitchFamily="50" charset="-128"/>
                <a:ea typeface="HGP創英角ｺﾞｼｯｸUB" panose="020B0900000000000000" pitchFamily="50" charset="-128"/>
              </a:rPr>
              <a:t>STP</a:t>
            </a:r>
            <a:r>
              <a:rPr lang="ja-JP" altLang="en-US" sz="2400" dirty="0">
                <a:latin typeface="HGP創英角ｺﾞｼｯｸUB" panose="020B0900000000000000" pitchFamily="50" charset="-128"/>
                <a:ea typeface="HGP創英角ｺﾞｼｯｸUB" panose="020B0900000000000000" pitchFamily="50" charset="-128"/>
              </a:rPr>
              <a:t>の実践</a:t>
            </a:r>
          </a:p>
        </p:txBody>
      </p:sp>
      <p:sp>
        <p:nvSpPr>
          <p:cNvPr id="6" name="Rectangle 5">
            <a:extLst>
              <a:ext uri="{FF2B5EF4-FFF2-40B4-BE49-F238E27FC236}">
                <a16:creationId xmlns:a16="http://schemas.microsoft.com/office/drawing/2014/main" id="{3CE6A8FE-EAB2-4B45-99AD-461DB5F6228A}"/>
              </a:ext>
            </a:extLst>
          </p:cNvPr>
          <p:cNvSpPr>
            <a:spLocks noGrp="1" noChangeArrowheads="1"/>
          </p:cNvSpPr>
          <p:nvPr>
            <p:ph type="title"/>
          </p:nvPr>
        </p:nvSpPr>
        <p:spPr>
          <a:xfrm>
            <a:off x="34925" y="114300"/>
            <a:ext cx="8642350" cy="362372"/>
          </a:xfrm>
        </p:spPr>
        <p:txBody>
          <a:bodyPr/>
          <a:lstStyle/>
          <a:p>
            <a:pPr eaLnBrk="1" hangingPunct="1"/>
            <a:r>
              <a:rPr lang="ja-JP" altLang="en-US" sz="1800" dirty="0">
                <a:latin typeface="Meiryo UI" pitchFamily="50" charset="-128"/>
                <a:ea typeface="Meiryo UI" pitchFamily="50" charset="-128"/>
              </a:rPr>
              <a:t>個人演習②</a:t>
            </a:r>
            <a:endParaRPr lang="ja-JP" altLang="ja-JP" sz="1800" dirty="0">
              <a:latin typeface="Meiryo UI" pitchFamily="50" charset="-128"/>
              <a:ea typeface="Meiryo UI" pitchFamily="50" charset="-128"/>
            </a:endParaRPr>
          </a:p>
        </p:txBody>
      </p:sp>
      <p:graphicFrame>
        <p:nvGraphicFramePr>
          <p:cNvPr id="3" name="表 2">
            <a:extLst>
              <a:ext uri="{FF2B5EF4-FFF2-40B4-BE49-F238E27FC236}">
                <a16:creationId xmlns:a16="http://schemas.microsoft.com/office/drawing/2014/main" id="{01C28CE1-91CF-46D7-A842-E9B0B7C21CFC}"/>
              </a:ext>
            </a:extLst>
          </p:cNvPr>
          <p:cNvGraphicFramePr>
            <a:graphicFrameLocks noGrp="1"/>
          </p:cNvGraphicFramePr>
          <p:nvPr>
            <p:extLst>
              <p:ext uri="{D42A27DB-BD31-4B8C-83A1-F6EECF244321}">
                <p14:modId xmlns:p14="http://schemas.microsoft.com/office/powerpoint/2010/main" val="1435575359"/>
              </p:ext>
            </p:extLst>
          </p:nvPr>
        </p:nvGraphicFramePr>
        <p:xfrm>
          <a:off x="269776" y="1430000"/>
          <a:ext cx="8604448" cy="4912400"/>
        </p:xfrm>
        <a:graphic>
          <a:graphicData uri="http://schemas.openxmlformats.org/drawingml/2006/table">
            <a:tbl>
              <a:tblPr firstRow="1" bandRow="1">
                <a:tableStyleId>{69012ECD-51FC-41F1-AA8D-1B2483CD663E}</a:tableStyleId>
              </a:tblPr>
              <a:tblGrid>
                <a:gridCol w="4302224">
                  <a:extLst>
                    <a:ext uri="{9D8B030D-6E8A-4147-A177-3AD203B41FA5}">
                      <a16:colId xmlns:a16="http://schemas.microsoft.com/office/drawing/2014/main" val="20000"/>
                    </a:ext>
                  </a:extLst>
                </a:gridCol>
                <a:gridCol w="4302224">
                  <a:extLst>
                    <a:ext uri="{9D8B030D-6E8A-4147-A177-3AD203B41FA5}">
                      <a16:colId xmlns:a16="http://schemas.microsoft.com/office/drawing/2014/main" val="20001"/>
                    </a:ext>
                  </a:extLst>
                </a:gridCol>
              </a:tblGrid>
              <a:tr h="401998">
                <a:tc>
                  <a:txBody>
                    <a:bodyPr/>
                    <a:lstStyle/>
                    <a:p>
                      <a:pPr algn="ctr"/>
                      <a:r>
                        <a:rPr kumimoji="1" lang="ja-JP" altLang="en-US" b="0" dirty="0">
                          <a:latin typeface="HGP創英角ｺﾞｼｯｸUB" panose="020B0900000000000000" pitchFamily="50" charset="-128"/>
                          <a:ea typeface="HGP創英角ｺﾞｼｯｸUB" panose="020B0900000000000000" pitchFamily="50" charset="-128"/>
                        </a:rPr>
                        <a:t>セグメント名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b="0" dirty="0">
                          <a:latin typeface="HGP創英角ｺﾞｼｯｸUB" panose="020B0900000000000000" pitchFamily="50" charset="-128"/>
                          <a:ea typeface="HGP創英角ｺﾞｼｯｸUB" panose="020B0900000000000000" pitchFamily="50" charset="-128"/>
                        </a:rPr>
                        <a:t>ニーズ／特徴など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883601">
                <a:tc>
                  <a:txBody>
                    <a:bodyPr/>
                    <a:lstStyle/>
                    <a:p>
                      <a:pPr algn="ctr"/>
                      <a:endParaRPr kumimoji="1" lang="ja-JP" altLang="en-US" b="0" dirty="0">
                        <a:latin typeface="HGP創英角ｺﾞｼｯｸUB" panose="020B0900000000000000" pitchFamily="50" charset="-128"/>
                        <a:ea typeface="HGP創英角ｺﾞｼｯｸUB" panose="020B09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b="0" dirty="0">
                        <a:latin typeface="HGP創英角ｺﾞｼｯｸUB" panose="020B0900000000000000" pitchFamily="50" charset="-128"/>
                        <a:ea typeface="HGP創英角ｺﾞｼｯｸUB" panose="020B09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883601">
                <a:tc>
                  <a:txBody>
                    <a:bodyPr/>
                    <a:lstStyle/>
                    <a:p>
                      <a:pPr algn="ctr"/>
                      <a:endParaRPr kumimoji="1" lang="ja-JP" altLang="en-US" b="0" dirty="0">
                        <a:latin typeface="HGP創英角ｺﾞｼｯｸUB" panose="020B0900000000000000" pitchFamily="50" charset="-128"/>
                        <a:ea typeface="HGP創英角ｺﾞｼｯｸUB" panose="020B09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b="0" dirty="0">
                        <a:latin typeface="HGP創英角ｺﾞｼｯｸUB" panose="020B0900000000000000" pitchFamily="50" charset="-128"/>
                        <a:ea typeface="HGP創英角ｺﾞｼｯｸUB" panose="020B09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441801">
                <a:tc>
                  <a:txBody>
                    <a:bodyPr/>
                    <a:lstStyle/>
                    <a:p>
                      <a:pPr algn="ctr"/>
                      <a:endParaRPr kumimoji="1" lang="en-US" altLang="ja-JP" b="0" dirty="0">
                        <a:latin typeface="HGP創英角ｺﾞｼｯｸUB" panose="020B0900000000000000" pitchFamily="50" charset="-128"/>
                        <a:ea typeface="HGP創英角ｺﾞｼｯｸUB" panose="020B0900000000000000" pitchFamily="50" charset="-128"/>
                      </a:endParaRPr>
                    </a:p>
                    <a:p>
                      <a:pPr algn="ctr"/>
                      <a:endParaRPr kumimoji="1" lang="en-US" altLang="ja-JP" b="0" dirty="0">
                        <a:latin typeface="HGP創英角ｺﾞｼｯｸUB" panose="020B0900000000000000" pitchFamily="50" charset="-128"/>
                        <a:ea typeface="HGP創英角ｺﾞｼｯｸUB" panose="020B0900000000000000" pitchFamily="50" charset="-128"/>
                      </a:endParaRPr>
                    </a:p>
                    <a:p>
                      <a:pPr algn="ctr"/>
                      <a:endParaRPr kumimoji="1" lang="ja-JP" altLang="en-US" b="0" dirty="0">
                        <a:latin typeface="HGP創英角ｺﾞｼｯｸUB" panose="020B0900000000000000" pitchFamily="50" charset="-128"/>
                        <a:ea typeface="HGP創英角ｺﾞｼｯｸUB" panose="020B09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b="0" dirty="0">
                        <a:latin typeface="HGP創英角ｺﾞｼｯｸUB" panose="020B0900000000000000" pitchFamily="50" charset="-128"/>
                        <a:ea typeface="HGP創英角ｺﾞｼｯｸUB" panose="020B09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457200">
                <a:tc>
                  <a:txBody>
                    <a:bodyPr/>
                    <a:lstStyle/>
                    <a:p>
                      <a:pPr algn="ctr"/>
                      <a:endParaRPr kumimoji="1" lang="en-US" altLang="ja-JP" b="0" dirty="0">
                        <a:latin typeface="HGP創英角ｺﾞｼｯｸUB" panose="020B0900000000000000" pitchFamily="50" charset="-128"/>
                        <a:ea typeface="HGP創英角ｺﾞｼｯｸUB" panose="020B0900000000000000" pitchFamily="50" charset="-128"/>
                      </a:endParaRPr>
                    </a:p>
                    <a:p>
                      <a:pPr algn="ctr"/>
                      <a:endParaRPr kumimoji="1" lang="en-US" altLang="ja-JP" b="0" dirty="0">
                        <a:latin typeface="HGP創英角ｺﾞｼｯｸUB" panose="020B0900000000000000" pitchFamily="50" charset="-128"/>
                        <a:ea typeface="HGP創英角ｺﾞｼｯｸUB" panose="020B0900000000000000" pitchFamily="50" charset="-128"/>
                      </a:endParaRPr>
                    </a:p>
                    <a:p>
                      <a:pPr algn="ctr"/>
                      <a:endParaRPr kumimoji="1" lang="ja-JP" altLang="en-US" b="0" dirty="0">
                        <a:latin typeface="HGP創英角ｺﾞｼｯｸUB" panose="020B0900000000000000" pitchFamily="50" charset="-128"/>
                        <a:ea typeface="HGP創英角ｺﾞｼｯｸUB" panose="020B09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b="0" dirty="0">
                        <a:latin typeface="HGP創英角ｺﾞｼｯｸUB" panose="020B0900000000000000" pitchFamily="50" charset="-128"/>
                        <a:ea typeface="HGP創英角ｺﾞｼｯｸUB" panose="020B09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95619133"/>
                  </a:ext>
                </a:extLst>
              </a:tr>
              <a:tr h="457200">
                <a:tc>
                  <a:txBody>
                    <a:bodyPr/>
                    <a:lstStyle/>
                    <a:p>
                      <a:pPr algn="ctr"/>
                      <a:endParaRPr kumimoji="1" lang="en-US" altLang="ja-JP" b="0" dirty="0">
                        <a:latin typeface="HGP創英角ｺﾞｼｯｸUB" panose="020B0900000000000000" pitchFamily="50" charset="-128"/>
                        <a:ea typeface="HGP創英角ｺﾞｼｯｸUB" panose="020B0900000000000000" pitchFamily="50" charset="-128"/>
                      </a:endParaRPr>
                    </a:p>
                    <a:p>
                      <a:pPr algn="ctr"/>
                      <a:endParaRPr kumimoji="1" lang="en-US" altLang="ja-JP" b="0" dirty="0">
                        <a:latin typeface="HGP創英角ｺﾞｼｯｸUB" panose="020B0900000000000000" pitchFamily="50" charset="-128"/>
                        <a:ea typeface="HGP創英角ｺﾞｼｯｸUB" panose="020B0900000000000000" pitchFamily="50" charset="-128"/>
                      </a:endParaRPr>
                    </a:p>
                    <a:p>
                      <a:pPr algn="ctr"/>
                      <a:endParaRPr kumimoji="1" lang="ja-JP" altLang="en-US" b="0" dirty="0">
                        <a:latin typeface="HGP創英角ｺﾞｼｯｸUB" panose="020B0900000000000000" pitchFamily="50" charset="-128"/>
                        <a:ea typeface="HGP創英角ｺﾞｼｯｸUB" panose="020B09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b="0" dirty="0">
                        <a:latin typeface="HGP創英角ｺﾞｼｯｸUB" panose="020B0900000000000000" pitchFamily="50" charset="-128"/>
                        <a:ea typeface="HGP創英角ｺﾞｼｯｸUB" panose="020B09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58469422"/>
                  </a:ext>
                </a:extLst>
              </a:tr>
            </a:tbl>
          </a:graphicData>
        </a:graphic>
      </p:graphicFrame>
      <p:sp>
        <p:nvSpPr>
          <p:cNvPr id="5" name="スライド番号プレースホルダー 4">
            <a:extLst>
              <a:ext uri="{FF2B5EF4-FFF2-40B4-BE49-F238E27FC236}">
                <a16:creationId xmlns:a16="http://schemas.microsoft.com/office/drawing/2014/main" id="{82DE97A7-38CE-4964-BECC-D79A479E5A7F}"/>
              </a:ext>
            </a:extLst>
          </p:cNvPr>
          <p:cNvSpPr>
            <a:spLocks noGrp="1"/>
          </p:cNvSpPr>
          <p:nvPr>
            <p:ph type="sldNum" sz="quarter" idx="12"/>
          </p:nvPr>
        </p:nvSpPr>
        <p:spPr/>
        <p:txBody>
          <a:bodyPr/>
          <a:lstStyle/>
          <a:p>
            <a:pPr>
              <a:defRPr/>
            </a:pPr>
            <a:fld id="{22179739-F4A8-44EB-8B8E-F3F060272835}" type="slidenum">
              <a:rPr lang="ja-JP" altLang="en-US" smtClean="0"/>
              <a:pPr>
                <a:defRPr/>
              </a:pPr>
              <a:t>23</a:t>
            </a:fld>
            <a:endParaRPr lang="ja-JP" altLang="en-US"/>
          </a:p>
        </p:txBody>
      </p:sp>
    </p:spTree>
    <p:extLst>
      <p:ext uri="{BB962C8B-B14F-4D97-AF65-F5344CB8AC3E}">
        <p14:creationId xmlns:p14="http://schemas.microsoft.com/office/powerpoint/2010/main" val="33757677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FD798CC3-E8DB-47D4-BEF0-0356C2252170}"/>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まとめ</a:t>
            </a:r>
          </a:p>
        </p:txBody>
      </p:sp>
      <p:sp>
        <p:nvSpPr>
          <p:cNvPr id="5" name="Rectangle 7">
            <a:extLst>
              <a:ext uri="{FF2B5EF4-FFF2-40B4-BE49-F238E27FC236}">
                <a16:creationId xmlns:a16="http://schemas.microsoft.com/office/drawing/2014/main" id="{5C22127F-2302-4F57-9559-F8AF23470CC8}"/>
              </a:ext>
            </a:extLst>
          </p:cNvPr>
          <p:cNvSpPr>
            <a:spLocks noChangeArrowheads="1"/>
          </p:cNvSpPr>
          <p:nvPr/>
        </p:nvSpPr>
        <p:spPr bwMode="auto">
          <a:xfrm>
            <a:off x="34926" y="1384039"/>
            <a:ext cx="9001570" cy="1828937"/>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800" dirty="0">
                <a:latin typeface="HGP創英角ｺﾞｼｯｸUB" panose="020B0900000000000000" pitchFamily="50" charset="-128"/>
                <a:ea typeface="HGP創英角ｺﾞｼｯｸUB" panose="020B0900000000000000" pitchFamily="50" charset="-128"/>
              </a:rPr>
              <a:t>講義を受けた中で最も印象に残っていたこと、自らの業務に活用できると思ったことを３つ書き出してみましょう！</a:t>
            </a:r>
            <a:endParaRPr lang="en-US" altLang="ja-JP" sz="2800" dirty="0">
              <a:latin typeface="HGP創英角ｺﾞｼｯｸUB" panose="020B0900000000000000" pitchFamily="50" charset="-128"/>
              <a:ea typeface="HGP創英角ｺﾞｼｯｸUB" panose="020B0900000000000000" pitchFamily="50" charset="-128"/>
            </a:endParaRPr>
          </a:p>
        </p:txBody>
      </p:sp>
      <p:sp>
        <p:nvSpPr>
          <p:cNvPr id="11" name="正方形/長方形 10">
            <a:extLst>
              <a:ext uri="{FF2B5EF4-FFF2-40B4-BE49-F238E27FC236}">
                <a16:creationId xmlns:a16="http://schemas.microsoft.com/office/drawing/2014/main" id="{0D902AD3-640C-4454-B765-F900A83BD89D}"/>
              </a:ext>
            </a:extLst>
          </p:cNvPr>
          <p:cNvSpPr/>
          <p:nvPr/>
        </p:nvSpPr>
        <p:spPr>
          <a:xfrm>
            <a:off x="156996" y="3212976"/>
            <a:ext cx="8735484" cy="33480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スライド番号プレースホルダー 2">
            <a:extLst>
              <a:ext uri="{FF2B5EF4-FFF2-40B4-BE49-F238E27FC236}">
                <a16:creationId xmlns:a16="http://schemas.microsoft.com/office/drawing/2014/main" id="{D6DD89A1-DF5D-4D1F-8E31-D92C58895D45}"/>
              </a:ext>
            </a:extLst>
          </p:cNvPr>
          <p:cNvSpPr>
            <a:spLocks noGrp="1"/>
          </p:cNvSpPr>
          <p:nvPr>
            <p:ph type="sldNum" sz="quarter" idx="12"/>
          </p:nvPr>
        </p:nvSpPr>
        <p:spPr/>
        <p:txBody>
          <a:bodyPr/>
          <a:lstStyle/>
          <a:p>
            <a:pPr>
              <a:defRPr/>
            </a:pPr>
            <a:fld id="{22179739-F4A8-44EB-8B8E-F3F060272835}" type="slidenum">
              <a:rPr lang="ja-JP" altLang="en-US" smtClean="0"/>
              <a:pPr>
                <a:defRPr/>
              </a:pPr>
              <a:t>24</a:t>
            </a:fld>
            <a:endParaRPr lang="ja-JP" altLang="en-US"/>
          </a:p>
        </p:txBody>
      </p:sp>
    </p:spTree>
    <p:extLst>
      <p:ext uri="{BB962C8B-B14F-4D97-AF65-F5344CB8AC3E}">
        <p14:creationId xmlns:p14="http://schemas.microsoft.com/office/powerpoint/2010/main" val="29047345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5"/>
          <p:cNvSpPr>
            <a:spLocks noGrp="1" noChangeArrowheads="1"/>
          </p:cNvSpPr>
          <p:nvPr>
            <p:ph type="title" idx="4294967295"/>
          </p:nvPr>
        </p:nvSpPr>
        <p:spPr>
          <a:xfrm>
            <a:off x="0" y="114300"/>
            <a:ext cx="8642350" cy="706438"/>
          </a:xfrm>
        </p:spPr>
        <p:txBody>
          <a:bodyPr/>
          <a:lstStyle/>
          <a:p>
            <a:pPr eaLnBrk="1" hangingPunct="1"/>
            <a:r>
              <a:rPr lang="ja-JP" altLang="en-US" sz="1800" b="1" dirty="0">
                <a:solidFill>
                  <a:srgbClr val="002060"/>
                </a:solidFill>
                <a:latin typeface="Meiryo UI" pitchFamily="50" charset="-128"/>
                <a:ea typeface="Meiryo UI" pitchFamily="50" charset="-128"/>
              </a:rPr>
              <a:t>２．観光マーケティングの基本２</a:t>
            </a:r>
            <a:endParaRPr lang="ja-JP" altLang="ja-JP" sz="1800" b="1" dirty="0">
              <a:solidFill>
                <a:srgbClr val="002060"/>
              </a:solidFill>
              <a:latin typeface="Meiryo UI" pitchFamily="50" charset="-128"/>
              <a:ea typeface="Meiryo UI" pitchFamily="50" charset="-128"/>
            </a:endParaRPr>
          </a:p>
        </p:txBody>
      </p:sp>
      <p:sp>
        <p:nvSpPr>
          <p:cNvPr id="5" name="正方形/長方形 4">
            <a:extLst>
              <a:ext uri="{FF2B5EF4-FFF2-40B4-BE49-F238E27FC236}">
                <a16:creationId xmlns:a16="http://schemas.microsoft.com/office/drawing/2014/main" id="{AAF6C172-2696-49AF-8666-9B1BB6877904}"/>
              </a:ext>
            </a:extLst>
          </p:cNvPr>
          <p:cNvSpPr/>
          <p:nvPr/>
        </p:nvSpPr>
        <p:spPr>
          <a:xfrm>
            <a:off x="117227" y="3636314"/>
            <a:ext cx="8729710" cy="584775"/>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square">
            <a:spAutoFit/>
          </a:bodyPr>
          <a:lstStyle/>
          <a:p>
            <a:r>
              <a:rPr lang="ja-JP" altLang="en-US" sz="3200" dirty="0">
                <a:latin typeface="Meiryo UI" pitchFamily="50" charset="-128"/>
                <a:ea typeface="Meiryo UI" pitchFamily="50" charset="-128"/>
                <a:cs typeface="Meiryo UI" pitchFamily="50" charset="-128"/>
              </a:rPr>
              <a:t>観光マーケティングの基本２</a:t>
            </a:r>
            <a:endParaRPr lang="en-US" altLang="ja-JP" sz="3200" dirty="0">
              <a:latin typeface="Meiryo UI" pitchFamily="50" charset="-128"/>
              <a:ea typeface="Meiryo UI" pitchFamily="50" charset="-128"/>
              <a:cs typeface="Meiryo UI" pitchFamily="50" charset="-128"/>
            </a:endParaRPr>
          </a:p>
        </p:txBody>
      </p:sp>
      <p:sp>
        <p:nvSpPr>
          <p:cNvPr id="3" name="スライド番号プレースホルダー 2">
            <a:extLst>
              <a:ext uri="{FF2B5EF4-FFF2-40B4-BE49-F238E27FC236}">
                <a16:creationId xmlns:a16="http://schemas.microsoft.com/office/drawing/2014/main" id="{E4BB8D54-8C77-4718-84F9-C4838109F1FF}"/>
              </a:ext>
            </a:extLst>
          </p:cNvPr>
          <p:cNvSpPr>
            <a:spLocks noGrp="1"/>
          </p:cNvSpPr>
          <p:nvPr>
            <p:ph type="sldNum" sz="quarter" idx="12"/>
          </p:nvPr>
        </p:nvSpPr>
        <p:spPr/>
        <p:txBody>
          <a:bodyPr/>
          <a:lstStyle/>
          <a:p>
            <a:pPr>
              <a:defRPr/>
            </a:pPr>
            <a:fld id="{22179739-F4A8-44EB-8B8E-F3F060272835}" type="slidenum">
              <a:rPr lang="ja-JP" altLang="en-US" smtClean="0"/>
              <a:pPr>
                <a:defRPr/>
              </a:pPr>
              <a:t>25</a:t>
            </a:fld>
            <a:endParaRPr lang="ja-JP" altLang="en-US"/>
          </a:p>
        </p:txBody>
      </p:sp>
    </p:spTree>
    <p:extLst>
      <p:ext uri="{BB962C8B-B14F-4D97-AF65-F5344CB8AC3E}">
        <p14:creationId xmlns:p14="http://schemas.microsoft.com/office/powerpoint/2010/main" val="22373010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正方形/長方形 20">
            <a:extLst>
              <a:ext uri="{FF2B5EF4-FFF2-40B4-BE49-F238E27FC236}">
                <a16:creationId xmlns:a16="http://schemas.microsoft.com/office/drawing/2014/main" id="{171564A6-A733-473B-A417-3FF25BBCC887}"/>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学習目標</a:t>
            </a:r>
          </a:p>
        </p:txBody>
      </p:sp>
      <p:sp>
        <p:nvSpPr>
          <p:cNvPr id="22" name="正方形/長方形 21">
            <a:extLst>
              <a:ext uri="{FF2B5EF4-FFF2-40B4-BE49-F238E27FC236}">
                <a16:creationId xmlns:a16="http://schemas.microsoft.com/office/drawing/2014/main" id="{82F45DA9-1706-441F-9F38-3C90317FB55B}"/>
              </a:ext>
            </a:extLst>
          </p:cNvPr>
          <p:cNvSpPr/>
          <p:nvPr/>
        </p:nvSpPr>
        <p:spPr>
          <a:xfrm>
            <a:off x="107504" y="1386533"/>
            <a:ext cx="8784976" cy="3231654"/>
          </a:xfrm>
          <a:prstGeom prst="rect">
            <a:avLst/>
          </a:prstGeom>
        </p:spPr>
        <p:txBody>
          <a:bodyPr wrap="square">
            <a:spAutoFit/>
          </a:bodyPr>
          <a:lstStyle/>
          <a:p>
            <a:pPr marL="742950" indent="-742950" algn="l">
              <a:buFont typeface="+mj-lt"/>
              <a:buAutoNum type="arabicPeriod"/>
            </a:pPr>
            <a:r>
              <a:rPr lang="ja-JP" altLang="en-US" sz="3600" dirty="0">
                <a:latin typeface="HGP創英角ｺﾞｼｯｸUB" panose="020B0900000000000000" pitchFamily="50" charset="-128"/>
                <a:ea typeface="HGP創英角ｺﾞｼｯｸUB" panose="020B0900000000000000" pitchFamily="50" charset="-128"/>
                <a:cs typeface="Meiryo UI" pitchFamily="50" charset="-128"/>
              </a:rPr>
              <a:t>マーケティングミックスの理解　　　　　　　　　　　　　　　　　　　</a:t>
            </a:r>
            <a:r>
              <a:rPr lang="ja-JP" altLang="en-US" sz="2400" dirty="0">
                <a:latin typeface="HGP創英角ｺﾞｼｯｸUB" panose="020B0900000000000000" pitchFamily="50" charset="-128"/>
                <a:ea typeface="HGP創英角ｺﾞｼｯｸUB" panose="020B0900000000000000" pitchFamily="50" charset="-128"/>
                <a:cs typeface="Meiryo UI" pitchFamily="50" charset="-128"/>
              </a:rPr>
              <a:t>（観光マーケティングの７</a:t>
            </a:r>
            <a:r>
              <a:rPr lang="en-US" altLang="ja-JP" sz="2400" dirty="0">
                <a:latin typeface="HGP創英角ｺﾞｼｯｸUB" panose="020B0900000000000000" pitchFamily="50" charset="-128"/>
                <a:ea typeface="HGP創英角ｺﾞｼｯｸUB" panose="020B0900000000000000" pitchFamily="50" charset="-128"/>
                <a:cs typeface="Meiryo UI" pitchFamily="50" charset="-128"/>
              </a:rPr>
              <a:t>P</a:t>
            </a:r>
            <a:r>
              <a:rPr lang="ja-JP" altLang="en-US" sz="2400" dirty="0">
                <a:latin typeface="HGP創英角ｺﾞｼｯｸUB" panose="020B0900000000000000" pitchFamily="50" charset="-128"/>
                <a:ea typeface="HGP創英角ｺﾞｼｯｸUB" panose="020B0900000000000000" pitchFamily="50" charset="-128"/>
                <a:cs typeface="Meiryo UI" pitchFamily="50" charset="-128"/>
              </a:rPr>
              <a:t>）</a:t>
            </a:r>
            <a:endParaRPr lang="en-US" altLang="ja-JP" sz="3600" dirty="0">
              <a:latin typeface="HGP創英角ｺﾞｼｯｸUB" panose="020B0900000000000000" pitchFamily="50" charset="-128"/>
              <a:ea typeface="HGP創英角ｺﾞｼｯｸUB" panose="020B0900000000000000" pitchFamily="50" charset="-128"/>
              <a:cs typeface="Meiryo UI" pitchFamily="50" charset="-128"/>
            </a:endParaRPr>
          </a:p>
          <a:p>
            <a:pPr marL="742950" indent="-742950" algn="l">
              <a:buFont typeface="+mj-lt"/>
              <a:buAutoNum type="arabicPeriod"/>
            </a:pPr>
            <a:r>
              <a:rPr lang="ja-JP" altLang="en-US" sz="3600" dirty="0">
                <a:latin typeface="HGP創英角ｺﾞｼｯｸUB" panose="020B0900000000000000" pitchFamily="50" charset="-128"/>
                <a:ea typeface="HGP創英角ｺﾞｼｯｸUB" panose="020B0900000000000000" pitchFamily="50" charset="-128"/>
                <a:cs typeface="Meiryo UI" pitchFamily="50" charset="-128"/>
              </a:rPr>
              <a:t>競合優位性（＝</a:t>
            </a:r>
            <a:r>
              <a:rPr lang="en-US" altLang="ja-JP" sz="3600" dirty="0">
                <a:latin typeface="HGP創英角ｺﾞｼｯｸUB" panose="020B0900000000000000" pitchFamily="50" charset="-128"/>
                <a:ea typeface="HGP創英角ｺﾞｼｯｸUB" panose="020B0900000000000000" pitchFamily="50" charset="-128"/>
                <a:cs typeface="Meiryo UI" pitchFamily="50" charset="-128"/>
              </a:rPr>
              <a:t>USP</a:t>
            </a:r>
            <a:r>
              <a:rPr lang="ja-JP" altLang="en-US" sz="3600" dirty="0">
                <a:latin typeface="HGP創英角ｺﾞｼｯｸUB" panose="020B0900000000000000" pitchFamily="50" charset="-128"/>
                <a:ea typeface="HGP創英角ｺﾞｼｯｸUB" panose="020B0900000000000000" pitchFamily="50" charset="-128"/>
                <a:cs typeface="Meiryo UI" pitchFamily="50" charset="-128"/>
              </a:rPr>
              <a:t>）とディスティネーションライフサイクルの理解</a:t>
            </a:r>
            <a:endParaRPr lang="en-US" altLang="ja-JP" sz="3600" dirty="0">
              <a:latin typeface="HGP創英角ｺﾞｼｯｸUB" panose="020B0900000000000000" pitchFamily="50" charset="-128"/>
              <a:ea typeface="HGP創英角ｺﾞｼｯｸUB" panose="020B0900000000000000" pitchFamily="50" charset="-128"/>
              <a:cs typeface="Meiryo UI" pitchFamily="50" charset="-128"/>
            </a:endParaRPr>
          </a:p>
          <a:p>
            <a:pPr marL="742950" indent="-742950" algn="l">
              <a:buFont typeface="+mj-lt"/>
              <a:buAutoNum type="arabicPeriod"/>
            </a:pPr>
            <a:r>
              <a:rPr lang="ja-JP" altLang="en-US" sz="3600" dirty="0">
                <a:latin typeface="HGP創英角ｺﾞｼｯｸUB" panose="020B0900000000000000" pitchFamily="50" charset="-128"/>
                <a:ea typeface="HGP創英角ｺﾞｼｯｸUB" panose="020B0900000000000000" pitchFamily="50" charset="-128"/>
                <a:cs typeface="Meiryo UI" pitchFamily="50" charset="-128"/>
              </a:rPr>
              <a:t>推進体制の作り方</a:t>
            </a:r>
          </a:p>
          <a:p>
            <a:pPr marL="742950" indent="-742950" algn="l">
              <a:buFont typeface="+mj-lt"/>
              <a:buAutoNum type="arabicPeriod"/>
            </a:pPr>
            <a:r>
              <a:rPr lang="en-US" altLang="ja-JP" sz="3600" dirty="0">
                <a:latin typeface="HGP創英角ｺﾞｼｯｸUB" panose="020B0900000000000000" pitchFamily="50" charset="-128"/>
                <a:ea typeface="HGP創英角ｺﾞｼｯｸUB" panose="020B0900000000000000" pitchFamily="50" charset="-128"/>
                <a:cs typeface="Meiryo UI" pitchFamily="50" charset="-128"/>
              </a:rPr>
              <a:t>KPI</a:t>
            </a:r>
            <a:r>
              <a:rPr lang="ja-JP" altLang="en-US" sz="3600" dirty="0">
                <a:latin typeface="HGP創英角ｺﾞｼｯｸUB" panose="020B0900000000000000" pitchFamily="50" charset="-128"/>
                <a:ea typeface="HGP創英角ｺﾞｼｯｸUB" panose="020B0900000000000000" pitchFamily="50" charset="-128"/>
                <a:cs typeface="Meiryo UI" pitchFamily="50" charset="-128"/>
              </a:rPr>
              <a:t>とＰＤＣＡサイクルの理解</a:t>
            </a:r>
          </a:p>
        </p:txBody>
      </p:sp>
      <p:sp>
        <p:nvSpPr>
          <p:cNvPr id="2" name="矢印: 右 1">
            <a:extLst>
              <a:ext uri="{FF2B5EF4-FFF2-40B4-BE49-F238E27FC236}">
                <a16:creationId xmlns:a16="http://schemas.microsoft.com/office/drawing/2014/main" id="{E27E4888-47A0-4B85-B78B-FDD4394AFF03}"/>
              </a:ext>
            </a:extLst>
          </p:cNvPr>
          <p:cNvSpPr/>
          <p:nvPr/>
        </p:nvSpPr>
        <p:spPr>
          <a:xfrm>
            <a:off x="107504" y="5157192"/>
            <a:ext cx="1296144" cy="864095"/>
          </a:xfrm>
          <a:prstGeom prst="righ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テキスト ボックス 7">
            <a:extLst>
              <a:ext uri="{FF2B5EF4-FFF2-40B4-BE49-F238E27FC236}">
                <a16:creationId xmlns:a16="http://schemas.microsoft.com/office/drawing/2014/main" id="{119D4014-B79B-4B6E-AEE2-252D70D9C904}"/>
              </a:ext>
            </a:extLst>
          </p:cNvPr>
          <p:cNvSpPr txBox="1"/>
          <p:nvPr/>
        </p:nvSpPr>
        <p:spPr>
          <a:xfrm>
            <a:off x="1433952" y="5190290"/>
            <a:ext cx="7344816" cy="830997"/>
          </a:xfrm>
          <a:prstGeom prst="rect">
            <a:avLst/>
          </a:prstGeom>
          <a:noFill/>
        </p:spPr>
        <p:txBody>
          <a:bodyPr wrap="square">
            <a:spAutoFit/>
          </a:bodyPr>
          <a:lstStyle/>
          <a:p>
            <a:pPr algn="l"/>
            <a:r>
              <a:rPr lang="ja-JP" altLang="en-US" sz="2400" dirty="0">
                <a:latin typeface="HGP創英角ｺﾞｼｯｸUB" panose="020B0900000000000000" pitchFamily="50" charset="-128"/>
                <a:ea typeface="HGP創英角ｺﾞｼｯｸUB" panose="020B0900000000000000" pitchFamily="50" charset="-128"/>
              </a:rPr>
              <a:t>このコースを学習すると、観光マーケティングの戦略作りの基礎を理解することが出来ます</a:t>
            </a:r>
            <a:endParaRPr lang="ja-JP" altLang="en-US" sz="2400" dirty="0"/>
          </a:p>
        </p:txBody>
      </p:sp>
      <p:sp>
        <p:nvSpPr>
          <p:cNvPr id="4" name="スライド番号プレースホルダー 3">
            <a:extLst>
              <a:ext uri="{FF2B5EF4-FFF2-40B4-BE49-F238E27FC236}">
                <a16:creationId xmlns:a16="http://schemas.microsoft.com/office/drawing/2014/main" id="{E361500C-B8EC-4334-9409-C86619174269}"/>
              </a:ext>
            </a:extLst>
          </p:cNvPr>
          <p:cNvSpPr>
            <a:spLocks noGrp="1"/>
          </p:cNvSpPr>
          <p:nvPr>
            <p:ph type="sldNum" sz="quarter" idx="12"/>
          </p:nvPr>
        </p:nvSpPr>
        <p:spPr/>
        <p:txBody>
          <a:bodyPr/>
          <a:lstStyle/>
          <a:p>
            <a:pPr>
              <a:defRPr/>
            </a:pPr>
            <a:fld id="{22179739-F4A8-44EB-8B8E-F3F060272835}" type="slidenum">
              <a:rPr lang="ja-JP" altLang="en-US" smtClean="0"/>
              <a:pPr>
                <a:defRPr/>
              </a:pPr>
              <a:t>26</a:t>
            </a:fld>
            <a:endParaRPr lang="ja-JP" altLang="en-US"/>
          </a:p>
        </p:txBody>
      </p:sp>
    </p:spTree>
    <p:extLst>
      <p:ext uri="{BB962C8B-B14F-4D97-AF65-F5344CB8AC3E}">
        <p14:creationId xmlns:p14="http://schemas.microsoft.com/office/powerpoint/2010/main" val="30903733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1FED2273-6DE4-48F6-95BF-8DBEA8E058FC}"/>
              </a:ext>
            </a:extLst>
          </p:cNvPr>
          <p:cNvSpPr/>
          <p:nvPr/>
        </p:nvSpPr>
        <p:spPr>
          <a:xfrm>
            <a:off x="179512" y="3166259"/>
            <a:ext cx="8729710" cy="584775"/>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r>
              <a:rPr lang="ja-JP" altLang="en-US" sz="3200" b="1" dirty="0">
                <a:latin typeface="メイリオ" panose="020B0604030504040204" pitchFamily="50" charset="-128"/>
                <a:ea typeface="メイリオ" panose="020B0604030504040204" pitchFamily="50" charset="-128"/>
              </a:rPr>
              <a:t>講義２</a:t>
            </a:r>
            <a:endParaRPr lang="en-US" altLang="ja-JP" sz="3200" b="1" dirty="0">
              <a:latin typeface="メイリオ" panose="020B0604030504040204" pitchFamily="50" charset="-128"/>
              <a:ea typeface="メイリオ" panose="020B0604030504040204" pitchFamily="50" charset="-128"/>
            </a:endParaRPr>
          </a:p>
        </p:txBody>
      </p:sp>
      <p:sp>
        <p:nvSpPr>
          <p:cNvPr id="3" name="スライド番号プレースホルダー 2">
            <a:extLst>
              <a:ext uri="{FF2B5EF4-FFF2-40B4-BE49-F238E27FC236}">
                <a16:creationId xmlns:a16="http://schemas.microsoft.com/office/drawing/2014/main" id="{72A15CB3-3A8C-4728-9B12-42774F5F90C1}"/>
              </a:ext>
            </a:extLst>
          </p:cNvPr>
          <p:cNvSpPr>
            <a:spLocks noGrp="1"/>
          </p:cNvSpPr>
          <p:nvPr>
            <p:ph type="sldNum" sz="quarter" idx="12"/>
          </p:nvPr>
        </p:nvSpPr>
        <p:spPr/>
        <p:txBody>
          <a:bodyPr/>
          <a:lstStyle/>
          <a:p>
            <a:pPr>
              <a:defRPr/>
            </a:pPr>
            <a:fld id="{E0D9EE06-72B7-4E05-9460-672836B4F31B}" type="slidenum">
              <a:rPr lang="ja-JP" altLang="en-US" smtClean="0"/>
              <a:pPr>
                <a:defRPr/>
              </a:pPr>
              <a:t>27</a:t>
            </a:fld>
            <a:endParaRPr lang="ja-JP" altLang="en-US"/>
          </a:p>
        </p:txBody>
      </p:sp>
    </p:spTree>
    <p:extLst>
      <p:ext uri="{BB962C8B-B14F-4D97-AF65-F5344CB8AC3E}">
        <p14:creationId xmlns:p14="http://schemas.microsoft.com/office/powerpoint/2010/main" val="245279074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02E634C6-8A5F-45B5-A9B3-B66A722AC883}"/>
              </a:ext>
            </a:extLst>
          </p:cNvPr>
          <p:cNvSpPr/>
          <p:nvPr/>
        </p:nvSpPr>
        <p:spPr>
          <a:xfrm>
            <a:off x="117227" y="3636314"/>
            <a:ext cx="8729710" cy="584775"/>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square">
            <a:spAutoFit/>
          </a:bodyPr>
          <a:lstStyle/>
          <a:p>
            <a:r>
              <a:rPr lang="ja-JP" altLang="en-US" sz="3200" dirty="0">
                <a:ea typeface="Meiryo UI" pitchFamily="50" charset="-128"/>
                <a:cs typeface="Meiryo UI" pitchFamily="50" charset="-128"/>
              </a:rPr>
              <a:t>２－１マーケティングミックス</a:t>
            </a:r>
          </a:p>
        </p:txBody>
      </p:sp>
      <p:sp>
        <p:nvSpPr>
          <p:cNvPr id="2" name="スライド番号プレースホルダー 1">
            <a:extLst>
              <a:ext uri="{FF2B5EF4-FFF2-40B4-BE49-F238E27FC236}">
                <a16:creationId xmlns:a16="http://schemas.microsoft.com/office/drawing/2014/main" id="{80C99B22-69F1-4E2B-A246-28AA1EED9052}"/>
              </a:ext>
            </a:extLst>
          </p:cNvPr>
          <p:cNvSpPr>
            <a:spLocks noGrp="1"/>
          </p:cNvSpPr>
          <p:nvPr>
            <p:ph type="sldNum" sz="quarter" idx="12"/>
          </p:nvPr>
        </p:nvSpPr>
        <p:spPr/>
        <p:txBody>
          <a:bodyPr/>
          <a:lstStyle/>
          <a:p>
            <a:pPr>
              <a:defRPr/>
            </a:pPr>
            <a:fld id="{22179739-F4A8-44EB-8B8E-F3F060272835}" type="slidenum">
              <a:rPr lang="ja-JP" altLang="en-US" smtClean="0"/>
              <a:pPr>
                <a:defRPr/>
              </a:pPr>
              <a:t>28</a:t>
            </a:fld>
            <a:endParaRPr lang="ja-JP" altLang="en-US"/>
          </a:p>
        </p:txBody>
      </p:sp>
    </p:spTree>
    <p:extLst>
      <p:ext uri="{BB962C8B-B14F-4D97-AF65-F5344CB8AC3E}">
        <p14:creationId xmlns:p14="http://schemas.microsoft.com/office/powerpoint/2010/main" val="22310730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a:extLst>
              <a:ext uri="{FF2B5EF4-FFF2-40B4-BE49-F238E27FC236}">
                <a16:creationId xmlns:a16="http://schemas.microsoft.com/office/drawing/2014/main" id="{C4DC6C93-A5F9-4637-8D1D-DE807699D3D3}"/>
              </a:ext>
            </a:extLst>
          </p:cNvPr>
          <p:cNvSpPr/>
          <p:nvPr/>
        </p:nvSpPr>
        <p:spPr>
          <a:xfrm>
            <a:off x="117227" y="3636314"/>
            <a:ext cx="8729710" cy="584775"/>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square">
            <a:spAutoFit/>
          </a:bodyPr>
          <a:lstStyle/>
          <a:p>
            <a:r>
              <a:rPr lang="ja-JP" altLang="en-US" sz="3200" dirty="0">
                <a:latin typeface="Meiryo UI" pitchFamily="50" charset="-128"/>
                <a:ea typeface="Meiryo UI" pitchFamily="50" charset="-128"/>
                <a:cs typeface="Meiryo UI" pitchFamily="50" charset="-128"/>
              </a:rPr>
              <a:t>観光マーケティングの基本１</a:t>
            </a:r>
            <a:endParaRPr lang="en-US" altLang="ja-JP" sz="3200" dirty="0">
              <a:latin typeface="Meiryo UI" pitchFamily="50" charset="-128"/>
              <a:ea typeface="Meiryo UI" pitchFamily="50" charset="-128"/>
              <a:cs typeface="Meiryo UI" pitchFamily="50" charset="-128"/>
            </a:endParaRPr>
          </a:p>
        </p:txBody>
      </p:sp>
      <p:sp>
        <p:nvSpPr>
          <p:cNvPr id="3" name="スライド番号プレースホルダー 2">
            <a:extLst>
              <a:ext uri="{FF2B5EF4-FFF2-40B4-BE49-F238E27FC236}">
                <a16:creationId xmlns:a16="http://schemas.microsoft.com/office/drawing/2014/main" id="{C92543FF-0C8E-407A-BC43-C25104242A53}"/>
              </a:ext>
            </a:extLst>
          </p:cNvPr>
          <p:cNvSpPr>
            <a:spLocks noGrp="1"/>
          </p:cNvSpPr>
          <p:nvPr>
            <p:ph type="sldNum" sz="quarter" idx="12"/>
          </p:nvPr>
        </p:nvSpPr>
        <p:spPr/>
        <p:txBody>
          <a:bodyPr/>
          <a:lstStyle/>
          <a:p>
            <a:pPr>
              <a:defRPr/>
            </a:pPr>
            <a:fld id="{22179739-F4A8-44EB-8B8E-F3F060272835}" type="slidenum">
              <a:rPr lang="ja-JP" altLang="en-US" smtClean="0"/>
              <a:pPr>
                <a:defRPr/>
              </a:pPr>
              <a:t>2</a:t>
            </a:fld>
            <a:endParaRPr lang="ja-JP" altLang="en-US"/>
          </a:p>
        </p:txBody>
      </p:sp>
    </p:spTree>
    <p:extLst>
      <p:ext uri="{BB962C8B-B14F-4D97-AF65-F5344CB8AC3E}">
        <p14:creationId xmlns:p14="http://schemas.microsoft.com/office/powerpoint/2010/main" val="13144698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7"/>
          <p:cNvSpPr>
            <a:spLocks noChangeArrowheads="1"/>
          </p:cNvSpPr>
          <p:nvPr/>
        </p:nvSpPr>
        <p:spPr bwMode="auto">
          <a:xfrm>
            <a:off x="251520" y="1404464"/>
            <a:ext cx="8640960" cy="5080099"/>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400" b="1" dirty="0">
                <a:solidFill>
                  <a:srgbClr val="FF0000"/>
                </a:solidFill>
                <a:latin typeface="HGP創英角ｺﾞｼｯｸUB" panose="020B0900000000000000" pitchFamily="50" charset="-128"/>
                <a:ea typeface="HGP創英角ｺﾞｼｯｸUB" panose="020B0900000000000000" pitchFamily="50" charset="-128"/>
              </a:rPr>
              <a:t>「何」</a:t>
            </a:r>
            <a:r>
              <a:rPr lang="ja-JP" altLang="en-US" sz="2000" dirty="0">
                <a:latin typeface="HGP創英角ｺﾞｼｯｸUB" panose="020B0900000000000000" pitchFamily="50" charset="-128"/>
                <a:ea typeface="HGP創英角ｺﾞｼｯｸUB" panose="020B0900000000000000" pitchFamily="50" charset="-128"/>
              </a:rPr>
              <a:t>を</a:t>
            </a:r>
            <a:r>
              <a:rPr lang="ja-JP" altLang="en-US" sz="2400" b="1" dirty="0">
                <a:solidFill>
                  <a:srgbClr val="FF0000"/>
                </a:solidFill>
                <a:latin typeface="HGP創英角ｺﾞｼｯｸUB" panose="020B0900000000000000" pitchFamily="50" charset="-128"/>
                <a:ea typeface="HGP創英角ｺﾞｼｯｸUB" panose="020B0900000000000000" pitchFamily="50" charset="-128"/>
              </a:rPr>
              <a:t>「どうやって」</a:t>
            </a:r>
            <a:r>
              <a:rPr lang="ja-JP" altLang="en-US" sz="2000" dirty="0">
                <a:latin typeface="HGP創英角ｺﾞｼｯｸUB" panose="020B0900000000000000" pitchFamily="50" charset="-128"/>
                <a:ea typeface="HGP創英角ｺﾞｼｯｸUB" panose="020B0900000000000000" pitchFamily="50" charset="-128"/>
              </a:rPr>
              <a:t>提供するか決めましょう。</a:t>
            </a: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ターゲットが決まったら、自地域の「どのような観光資源」を「どのような手段」で提供していくかを決めます。これらを決定する事が、マーケティングの主活動になります。具体的には、</a:t>
            </a:r>
            <a:r>
              <a:rPr lang="ja-JP" altLang="en-US" sz="2000" dirty="0">
                <a:solidFill>
                  <a:srgbClr val="FF0000"/>
                </a:solidFill>
                <a:latin typeface="HGP創英角ｺﾞｼｯｸUB" panose="020B0900000000000000" pitchFamily="50" charset="-128"/>
                <a:ea typeface="HGP創英角ｺﾞｼｯｸUB" panose="020B0900000000000000" pitchFamily="50" charset="-128"/>
              </a:rPr>
              <a:t>マーケティングの４つの要素に従って</a:t>
            </a:r>
            <a:r>
              <a:rPr lang="ja-JP" altLang="en-US" sz="2000" dirty="0">
                <a:latin typeface="HGP創英角ｺﾞｼｯｸUB" panose="020B0900000000000000" pitchFamily="50" charset="-128"/>
                <a:ea typeface="HGP創英角ｺﾞｼｯｸUB" panose="020B0900000000000000" pitchFamily="50" charset="-128"/>
              </a:rPr>
              <a:t>、戦略を立案します。つまり、マーケティング活動とは、</a:t>
            </a:r>
            <a:r>
              <a:rPr lang="ja-JP" altLang="en-US" sz="2000" dirty="0">
                <a:solidFill>
                  <a:srgbClr val="FF0000"/>
                </a:solidFill>
                <a:latin typeface="HGP創英角ｺﾞｼｯｸUB" panose="020B0900000000000000" pitchFamily="50" charset="-128"/>
                <a:ea typeface="HGP創英角ｺﾞｼｯｸUB" panose="020B0900000000000000" pitchFamily="50" charset="-128"/>
              </a:rPr>
              <a:t>４つの要素（＝４</a:t>
            </a:r>
            <a:r>
              <a:rPr lang="en-US" altLang="ja-JP" sz="2000" dirty="0">
                <a:solidFill>
                  <a:srgbClr val="FF0000"/>
                </a:solidFill>
                <a:latin typeface="HGP創英角ｺﾞｼｯｸUB" panose="020B0900000000000000" pitchFamily="50" charset="-128"/>
                <a:ea typeface="HGP創英角ｺﾞｼｯｸUB" panose="020B0900000000000000" pitchFamily="50" charset="-128"/>
              </a:rPr>
              <a:t>P/</a:t>
            </a:r>
            <a:r>
              <a:rPr lang="ja-JP" altLang="en-US" sz="2000" dirty="0">
                <a:solidFill>
                  <a:srgbClr val="FF0000"/>
                </a:solidFill>
                <a:latin typeface="HGP創英角ｺﾞｼｯｸUB" panose="020B0900000000000000" pitchFamily="50" charset="-128"/>
                <a:ea typeface="HGP創英角ｺﾞｼｯｸUB" panose="020B0900000000000000" pitchFamily="50" charset="-128"/>
              </a:rPr>
              <a:t>マーケティングミックス）をどのように組み合わせて顧客へ訴求するかを考えるシナリオ作り</a:t>
            </a:r>
            <a:r>
              <a:rPr lang="ja-JP" altLang="en-US" sz="2000" dirty="0">
                <a:latin typeface="HGP創英角ｺﾞｼｯｸUB" panose="020B0900000000000000" pitchFamily="50" charset="-128"/>
                <a:ea typeface="HGP創英角ｺﾞｼｯｸUB" panose="020B0900000000000000" pitchFamily="50" charset="-128"/>
              </a:rPr>
              <a:t>のことです。</a:t>
            </a:r>
          </a:p>
          <a:p>
            <a:pPr indent="-342900" algn="l">
              <a:lnSpc>
                <a:spcPct val="90000"/>
              </a:lnSpc>
              <a:spcBef>
                <a:spcPct val="20000"/>
              </a:spcBef>
            </a:pPr>
            <a:endParaRPr lang="en-US" altLang="ja-JP" sz="2000" dirty="0">
              <a:latin typeface="HGP創英角ｺﾞｼｯｸUB" panose="020B0900000000000000" pitchFamily="50" charset="-128"/>
              <a:ea typeface="HGP創英角ｺﾞｼｯｸUB" panose="020B0900000000000000" pitchFamily="50" charset="-128"/>
            </a:endParaRPr>
          </a:p>
        </p:txBody>
      </p:sp>
      <p:graphicFrame>
        <p:nvGraphicFramePr>
          <p:cNvPr id="10" name="図表 9"/>
          <p:cNvGraphicFramePr/>
          <p:nvPr/>
        </p:nvGraphicFramePr>
        <p:xfrm>
          <a:off x="467544" y="3573016"/>
          <a:ext cx="8208912" cy="31683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正方形/長方形 11">
            <a:extLst>
              <a:ext uri="{FF2B5EF4-FFF2-40B4-BE49-F238E27FC236}">
                <a16:creationId xmlns:a16="http://schemas.microsoft.com/office/drawing/2014/main" id="{39209DB1-5719-4EC4-80C1-E2636C08890A}"/>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fontScale="92500"/>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マーケティングミックスの理解</a:t>
            </a:r>
          </a:p>
        </p:txBody>
      </p:sp>
      <p:sp>
        <p:nvSpPr>
          <p:cNvPr id="3" name="スライド番号プレースホルダー 2">
            <a:extLst>
              <a:ext uri="{FF2B5EF4-FFF2-40B4-BE49-F238E27FC236}">
                <a16:creationId xmlns:a16="http://schemas.microsoft.com/office/drawing/2014/main" id="{E4FE0A44-4523-439C-868A-FBABBF4349F2}"/>
              </a:ext>
            </a:extLst>
          </p:cNvPr>
          <p:cNvSpPr>
            <a:spLocks noGrp="1"/>
          </p:cNvSpPr>
          <p:nvPr>
            <p:ph type="sldNum" sz="quarter" idx="12"/>
          </p:nvPr>
        </p:nvSpPr>
        <p:spPr/>
        <p:txBody>
          <a:bodyPr/>
          <a:lstStyle/>
          <a:p>
            <a:pPr>
              <a:defRPr/>
            </a:pPr>
            <a:fld id="{22179739-F4A8-44EB-8B8E-F3F060272835}" type="slidenum">
              <a:rPr lang="ja-JP" altLang="en-US" smtClean="0"/>
              <a:pPr>
                <a:defRPr/>
              </a:pPr>
              <a:t>29</a:t>
            </a:fld>
            <a:endParaRPr lang="ja-JP" altLang="en-US"/>
          </a:p>
        </p:txBody>
      </p:sp>
    </p:spTree>
    <p:extLst>
      <p:ext uri="{BB962C8B-B14F-4D97-AF65-F5344CB8AC3E}">
        <p14:creationId xmlns:p14="http://schemas.microsoft.com/office/powerpoint/2010/main" val="4786234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7"/>
          <p:cNvSpPr>
            <a:spLocks noChangeArrowheads="1"/>
          </p:cNvSpPr>
          <p:nvPr/>
        </p:nvSpPr>
        <p:spPr bwMode="auto">
          <a:xfrm>
            <a:off x="251520" y="1412775"/>
            <a:ext cx="8640960" cy="5080099"/>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400" dirty="0">
                <a:latin typeface="HGP創英角ｺﾞｼｯｸUB" panose="020B0900000000000000" pitchFamily="50" charset="-128"/>
                <a:ea typeface="HGP創英角ｺﾞｼｯｸUB" panose="020B0900000000000000" pitchFamily="50" charset="-128"/>
              </a:rPr>
              <a:t>■　</a:t>
            </a:r>
            <a:r>
              <a:rPr lang="en-US" altLang="ja-JP" sz="2400" b="1" dirty="0">
                <a:solidFill>
                  <a:srgbClr val="FF0000"/>
                </a:solidFill>
                <a:latin typeface="HGP創英角ｺﾞｼｯｸUB" panose="020B0900000000000000" pitchFamily="50" charset="-128"/>
                <a:ea typeface="HGP創英角ｺﾞｼｯｸUB" panose="020B0900000000000000" pitchFamily="50" charset="-128"/>
              </a:rPr>
              <a:t>Product</a:t>
            </a:r>
            <a:r>
              <a:rPr lang="en-US" altLang="ja-JP" sz="2400" dirty="0">
                <a:latin typeface="HGP創英角ｺﾞｼｯｸUB" panose="020B0900000000000000" pitchFamily="50" charset="-128"/>
                <a:ea typeface="HGP創英角ｺﾞｼｯｸUB" panose="020B0900000000000000" pitchFamily="50" charset="-128"/>
              </a:rPr>
              <a:t>=</a:t>
            </a:r>
            <a:r>
              <a:rPr lang="ja-JP" altLang="en-US" sz="2400" dirty="0">
                <a:latin typeface="HGP創英角ｺﾞｼｯｸUB" panose="020B0900000000000000" pitchFamily="50" charset="-128"/>
                <a:ea typeface="HGP創英角ｺﾞｼｯｸUB" panose="020B0900000000000000" pitchFamily="50" charset="-128"/>
              </a:rPr>
              <a:t>商品・サービスのこと</a:t>
            </a:r>
            <a:endParaRPr lang="en-US" altLang="ja-JP" sz="24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・ターゲットとなる観光客に提供する商品・サービスのこと。</a:t>
            </a: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・商品・サービスの概念に含まれるものは、「ブランド」、「機能・性能」、「品質」、　</a:t>
            </a: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　「接客方法」など商品・サービスに関連するあらゆるもの。</a:t>
            </a: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　観光関連商品の特徴</a:t>
            </a: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ja-JP" altLang="en-US"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en-US" altLang="ja-JP" sz="2000" dirty="0">
              <a:latin typeface="HGP創英角ｺﾞｼｯｸUB" panose="020B0900000000000000" pitchFamily="50" charset="-128"/>
              <a:ea typeface="HGP創英角ｺﾞｼｯｸUB" panose="020B0900000000000000" pitchFamily="50" charset="-128"/>
            </a:endParaRPr>
          </a:p>
        </p:txBody>
      </p:sp>
      <p:sp>
        <p:nvSpPr>
          <p:cNvPr id="10" name="Rectangle 7"/>
          <p:cNvSpPr>
            <a:spLocks noChangeArrowheads="1"/>
          </p:cNvSpPr>
          <p:nvPr/>
        </p:nvSpPr>
        <p:spPr bwMode="auto">
          <a:xfrm>
            <a:off x="250264" y="3933056"/>
            <a:ext cx="8173011" cy="864096"/>
          </a:xfrm>
          <a:prstGeom prst="rect">
            <a:avLst/>
          </a:prstGeom>
          <a:solidFill>
            <a:srgbClr val="002060"/>
          </a:solidFill>
        </p:spPr>
        <p:style>
          <a:lnRef idx="1">
            <a:schemeClr val="accent1"/>
          </a:lnRef>
          <a:fillRef idx="2">
            <a:schemeClr val="accent1"/>
          </a:fillRef>
          <a:effectRef idx="1">
            <a:schemeClr val="accent1"/>
          </a:effectRef>
          <a:fontRef idx="minor">
            <a:schemeClr val="dk1"/>
          </a:fontRef>
        </p:style>
        <p:txBody>
          <a:bodyPr rtlCol="0" anchor="ctr"/>
          <a:lstStyle/>
          <a:p>
            <a:r>
              <a:rPr lang="ja-JP" altLang="en-US" sz="2000" b="1" dirty="0">
                <a:solidFill>
                  <a:schemeClr val="bg1"/>
                </a:solidFill>
                <a:latin typeface="HGPｺﾞｼｯｸE" panose="020B0900000000000000" pitchFamily="50" charset="-128"/>
                <a:ea typeface="HGPｺﾞｼｯｸE" panose="020B0900000000000000" pitchFamily="50" charset="-128"/>
              </a:rPr>
              <a:t>１．形がない</a:t>
            </a:r>
            <a:endParaRPr lang="en-US" altLang="ja-JP" sz="2000" b="1" dirty="0">
              <a:solidFill>
                <a:schemeClr val="bg1"/>
              </a:solidFill>
              <a:latin typeface="HGPｺﾞｼｯｸE" panose="020B0900000000000000" pitchFamily="50" charset="-128"/>
              <a:ea typeface="HGPｺﾞｼｯｸE" panose="020B0900000000000000" pitchFamily="50" charset="-128"/>
            </a:endParaRPr>
          </a:p>
          <a:p>
            <a:r>
              <a:rPr lang="ja-JP" altLang="en-US" b="1" dirty="0">
                <a:solidFill>
                  <a:schemeClr val="bg1"/>
                </a:solidFill>
                <a:latin typeface="HGPｺﾞｼｯｸE" panose="020B0900000000000000" pitchFamily="50" charset="-128"/>
                <a:ea typeface="HGPｺﾞｼｯｸE" panose="020B0900000000000000" pitchFamily="50" charset="-128"/>
              </a:rPr>
              <a:t>観光商品は体験して頂くもの。形がない商品となります。</a:t>
            </a:r>
            <a:endParaRPr lang="en-US" altLang="ja-JP" b="1" dirty="0">
              <a:solidFill>
                <a:schemeClr val="bg1"/>
              </a:solidFill>
              <a:latin typeface="HGPｺﾞｼｯｸE" panose="020B0900000000000000" pitchFamily="50" charset="-128"/>
              <a:ea typeface="HGPｺﾞｼｯｸE" panose="020B0900000000000000" pitchFamily="50" charset="-128"/>
            </a:endParaRPr>
          </a:p>
        </p:txBody>
      </p:sp>
      <p:sp>
        <p:nvSpPr>
          <p:cNvPr id="12" name="Rectangle 7"/>
          <p:cNvSpPr>
            <a:spLocks noChangeArrowheads="1"/>
          </p:cNvSpPr>
          <p:nvPr/>
        </p:nvSpPr>
        <p:spPr bwMode="auto">
          <a:xfrm>
            <a:off x="250264" y="4869160"/>
            <a:ext cx="8173011" cy="864096"/>
          </a:xfrm>
          <a:prstGeom prst="rect">
            <a:avLst/>
          </a:prstGeom>
          <a:solidFill>
            <a:srgbClr val="002060"/>
          </a:solidFill>
        </p:spPr>
        <p:style>
          <a:lnRef idx="1">
            <a:schemeClr val="accent1"/>
          </a:lnRef>
          <a:fillRef idx="2">
            <a:schemeClr val="accent1"/>
          </a:fillRef>
          <a:effectRef idx="1">
            <a:schemeClr val="accent1"/>
          </a:effectRef>
          <a:fontRef idx="minor">
            <a:schemeClr val="dk1"/>
          </a:fontRef>
        </p:style>
        <p:txBody>
          <a:bodyPr rtlCol="0" anchor="ctr"/>
          <a:lstStyle/>
          <a:p>
            <a:r>
              <a:rPr lang="ja-JP" altLang="en-US" sz="2000" b="1" dirty="0">
                <a:solidFill>
                  <a:schemeClr val="bg1"/>
                </a:solidFill>
                <a:latin typeface="HGPｺﾞｼｯｸE" panose="020B0900000000000000" pitchFamily="50" charset="-128"/>
                <a:ea typeface="HGPｺﾞｼｯｸE" panose="020B0900000000000000" pitchFamily="50" charset="-128"/>
              </a:rPr>
              <a:t>２．返品、やり直しができない</a:t>
            </a:r>
            <a:endParaRPr lang="en-US" altLang="ja-JP" sz="2000" b="1" dirty="0">
              <a:solidFill>
                <a:schemeClr val="bg1"/>
              </a:solidFill>
              <a:latin typeface="HGPｺﾞｼｯｸE" panose="020B0900000000000000" pitchFamily="50" charset="-128"/>
              <a:ea typeface="HGPｺﾞｼｯｸE" panose="020B0900000000000000" pitchFamily="50" charset="-128"/>
            </a:endParaRPr>
          </a:p>
          <a:p>
            <a:r>
              <a:rPr lang="ja-JP" altLang="en-US" b="1" dirty="0">
                <a:solidFill>
                  <a:schemeClr val="bg1"/>
                </a:solidFill>
                <a:latin typeface="HGPｺﾞｼｯｸE" panose="020B0900000000000000" pitchFamily="50" charset="-128"/>
                <a:ea typeface="HGPｺﾞｼｯｸE" panose="020B0900000000000000" pitchFamily="50" charset="-128"/>
              </a:rPr>
              <a:t>観光商品を体感して頂くのは</a:t>
            </a:r>
            <a:r>
              <a:rPr lang="en-US" altLang="ja-JP" b="1" dirty="0">
                <a:solidFill>
                  <a:schemeClr val="bg1"/>
                </a:solidFill>
                <a:latin typeface="HGPｺﾞｼｯｸE" panose="020B0900000000000000" pitchFamily="50" charset="-128"/>
                <a:ea typeface="HGPｺﾞｼｯｸE" panose="020B0900000000000000" pitchFamily="50" charset="-128"/>
              </a:rPr>
              <a:t>1</a:t>
            </a:r>
            <a:r>
              <a:rPr lang="ja-JP" altLang="en-US" b="1" dirty="0">
                <a:solidFill>
                  <a:schemeClr val="bg1"/>
                </a:solidFill>
                <a:latin typeface="HGPｺﾞｼｯｸE" panose="020B0900000000000000" pitchFamily="50" charset="-128"/>
                <a:ea typeface="HGPｺﾞｼｯｸE" panose="020B0900000000000000" pitchFamily="50" charset="-128"/>
              </a:rPr>
              <a:t>回のみ。基本的には返品が出来ない商品となります。</a:t>
            </a:r>
            <a:endParaRPr lang="en-US" altLang="ja-JP" b="1" dirty="0">
              <a:solidFill>
                <a:schemeClr val="bg1"/>
              </a:solidFill>
              <a:latin typeface="HGPｺﾞｼｯｸE" panose="020B0900000000000000" pitchFamily="50" charset="-128"/>
              <a:ea typeface="HGPｺﾞｼｯｸE" panose="020B0900000000000000" pitchFamily="50" charset="-128"/>
            </a:endParaRPr>
          </a:p>
        </p:txBody>
      </p:sp>
      <p:sp>
        <p:nvSpPr>
          <p:cNvPr id="13" name="Rectangle 7"/>
          <p:cNvSpPr>
            <a:spLocks noChangeArrowheads="1"/>
          </p:cNvSpPr>
          <p:nvPr/>
        </p:nvSpPr>
        <p:spPr bwMode="auto">
          <a:xfrm>
            <a:off x="250264" y="5809297"/>
            <a:ext cx="8173011" cy="864096"/>
          </a:xfrm>
          <a:prstGeom prst="rect">
            <a:avLst/>
          </a:prstGeom>
          <a:solidFill>
            <a:srgbClr val="002060"/>
          </a:solidFill>
        </p:spPr>
        <p:style>
          <a:lnRef idx="1">
            <a:schemeClr val="accent1"/>
          </a:lnRef>
          <a:fillRef idx="2">
            <a:schemeClr val="accent1"/>
          </a:fillRef>
          <a:effectRef idx="1">
            <a:schemeClr val="accent1"/>
          </a:effectRef>
          <a:fontRef idx="minor">
            <a:schemeClr val="dk1"/>
          </a:fontRef>
        </p:style>
        <p:txBody>
          <a:bodyPr rtlCol="0" anchor="ctr"/>
          <a:lstStyle/>
          <a:p>
            <a:r>
              <a:rPr lang="ja-JP" altLang="en-US" sz="2000" b="1" dirty="0">
                <a:solidFill>
                  <a:schemeClr val="bg1"/>
                </a:solidFill>
                <a:latin typeface="HGPｺﾞｼｯｸE" panose="020B0900000000000000" pitchFamily="50" charset="-128"/>
                <a:ea typeface="HGPｺﾞｼｯｸE" panose="020B0900000000000000" pitchFamily="50" charset="-128"/>
              </a:rPr>
              <a:t>３．季節変動がある</a:t>
            </a:r>
            <a:endParaRPr lang="en-US" altLang="ja-JP" sz="2000" b="1" dirty="0">
              <a:solidFill>
                <a:schemeClr val="bg1"/>
              </a:solidFill>
              <a:latin typeface="HGPｺﾞｼｯｸE" panose="020B0900000000000000" pitchFamily="50" charset="-128"/>
              <a:ea typeface="HGPｺﾞｼｯｸE" panose="020B0900000000000000" pitchFamily="50" charset="-128"/>
            </a:endParaRPr>
          </a:p>
          <a:p>
            <a:r>
              <a:rPr lang="ja-JP" altLang="en-US" b="1" dirty="0">
                <a:solidFill>
                  <a:schemeClr val="bg1"/>
                </a:solidFill>
                <a:latin typeface="HGPｺﾞｼｯｸE" panose="020B0900000000000000" pitchFamily="50" charset="-128"/>
                <a:ea typeface="HGPｺﾞｼｯｸE" panose="020B0900000000000000" pitchFamily="50" charset="-128"/>
              </a:rPr>
              <a:t>同じ商品・サービスでも季節により金額が変わるシーズナリティーが存在します。</a:t>
            </a:r>
            <a:endParaRPr lang="en-US" altLang="ja-JP" b="1" dirty="0">
              <a:solidFill>
                <a:schemeClr val="bg1"/>
              </a:solidFill>
              <a:latin typeface="HGPｺﾞｼｯｸE" panose="020B0900000000000000" pitchFamily="50" charset="-128"/>
              <a:ea typeface="HGPｺﾞｼｯｸE" panose="020B0900000000000000" pitchFamily="50" charset="-128"/>
            </a:endParaRPr>
          </a:p>
        </p:txBody>
      </p:sp>
      <p:sp>
        <p:nvSpPr>
          <p:cNvPr id="16" name="正方形/長方形 15">
            <a:extLst>
              <a:ext uri="{FF2B5EF4-FFF2-40B4-BE49-F238E27FC236}">
                <a16:creationId xmlns:a16="http://schemas.microsoft.com/office/drawing/2014/main" id="{F475DFF7-5617-4130-BE43-4D945B631D1E}"/>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最初の</a:t>
            </a:r>
            <a:r>
              <a:rPr lang="en-US" altLang="ja-JP" sz="2400" dirty="0">
                <a:latin typeface="HGP創英角ｺﾞｼｯｸUB" panose="020B0900000000000000" pitchFamily="50" charset="-128"/>
                <a:ea typeface="HGP創英角ｺﾞｼｯｸUB" panose="020B0900000000000000" pitchFamily="50" charset="-128"/>
              </a:rPr>
              <a:t>P</a:t>
            </a:r>
            <a:r>
              <a:rPr lang="ja-JP" altLang="en-US" sz="2400" dirty="0">
                <a:latin typeface="HGP創英角ｺﾞｼｯｸUB" panose="020B0900000000000000" pitchFamily="50" charset="-128"/>
                <a:ea typeface="HGP創英角ｺﾞｼｯｸUB" panose="020B0900000000000000" pitchFamily="50" charset="-128"/>
              </a:rPr>
              <a:t>＝</a:t>
            </a:r>
            <a:r>
              <a:rPr lang="en-US" altLang="ja-JP" sz="2400" dirty="0">
                <a:latin typeface="HGP創英角ｺﾞｼｯｸUB" panose="020B0900000000000000" pitchFamily="50" charset="-128"/>
                <a:ea typeface="HGP創英角ｺﾞｼｯｸUB" panose="020B0900000000000000" pitchFamily="50" charset="-128"/>
              </a:rPr>
              <a:t>PRODUCT</a:t>
            </a:r>
          </a:p>
        </p:txBody>
      </p:sp>
      <p:sp>
        <p:nvSpPr>
          <p:cNvPr id="3" name="スライド番号プレースホルダー 2">
            <a:extLst>
              <a:ext uri="{FF2B5EF4-FFF2-40B4-BE49-F238E27FC236}">
                <a16:creationId xmlns:a16="http://schemas.microsoft.com/office/drawing/2014/main" id="{C616B95A-9F79-4C55-A48C-C01FBCE3556F}"/>
              </a:ext>
            </a:extLst>
          </p:cNvPr>
          <p:cNvSpPr>
            <a:spLocks noGrp="1"/>
          </p:cNvSpPr>
          <p:nvPr>
            <p:ph type="sldNum" sz="quarter" idx="12"/>
          </p:nvPr>
        </p:nvSpPr>
        <p:spPr/>
        <p:txBody>
          <a:bodyPr/>
          <a:lstStyle/>
          <a:p>
            <a:pPr>
              <a:defRPr/>
            </a:pPr>
            <a:fld id="{22179739-F4A8-44EB-8B8E-F3F060272835}" type="slidenum">
              <a:rPr lang="ja-JP" altLang="en-US" smtClean="0"/>
              <a:pPr>
                <a:defRPr/>
              </a:pPr>
              <a:t>30</a:t>
            </a:fld>
            <a:endParaRPr lang="ja-JP" altLang="en-US"/>
          </a:p>
        </p:txBody>
      </p:sp>
    </p:spTree>
    <p:extLst>
      <p:ext uri="{BB962C8B-B14F-4D97-AF65-F5344CB8AC3E}">
        <p14:creationId xmlns:p14="http://schemas.microsoft.com/office/powerpoint/2010/main" val="3225890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anim calcmode="lin" valueType="num">
                                      <p:cBhvr>
                                        <p:cTn id="9" dur="1000" fill="hold"/>
                                        <p:tgtEl>
                                          <p:spTgt spid="10"/>
                                        </p:tgtEl>
                                        <p:attrNameLst>
                                          <p:attrName>style.rotation</p:attrName>
                                        </p:attrNameLst>
                                      </p:cBhvr>
                                      <p:tavLst>
                                        <p:tav tm="0">
                                          <p:val>
                                            <p:fltVal val="90"/>
                                          </p:val>
                                        </p:tav>
                                        <p:tav tm="100000">
                                          <p:val>
                                            <p:fltVal val="0"/>
                                          </p:val>
                                        </p:tav>
                                      </p:tavLst>
                                    </p:anim>
                                    <p:animEffect transition="in" filter="fade">
                                      <p:cBhvr>
                                        <p:cTn id="10" dur="10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1000" fill="hold"/>
                                        <p:tgtEl>
                                          <p:spTgt spid="12"/>
                                        </p:tgtEl>
                                        <p:attrNameLst>
                                          <p:attrName>ppt_w</p:attrName>
                                        </p:attrNameLst>
                                      </p:cBhvr>
                                      <p:tavLst>
                                        <p:tav tm="0">
                                          <p:val>
                                            <p:fltVal val="0"/>
                                          </p:val>
                                        </p:tav>
                                        <p:tav tm="100000">
                                          <p:val>
                                            <p:strVal val="#ppt_w"/>
                                          </p:val>
                                        </p:tav>
                                      </p:tavLst>
                                    </p:anim>
                                    <p:anim calcmode="lin" valueType="num">
                                      <p:cBhvr>
                                        <p:cTn id="16" dur="1000" fill="hold"/>
                                        <p:tgtEl>
                                          <p:spTgt spid="12"/>
                                        </p:tgtEl>
                                        <p:attrNameLst>
                                          <p:attrName>ppt_h</p:attrName>
                                        </p:attrNameLst>
                                      </p:cBhvr>
                                      <p:tavLst>
                                        <p:tav tm="0">
                                          <p:val>
                                            <p:fltVal val="0"/>
                                          </p:val>
                                        </p:tav>
                                        <p:tav tm="100000">
                                          <p:val>
                                            <p:strVal val="#ppt_h"/>
                                          </p:val>
                                        </p:tav>
                                      </p:tavLst>
                                    </p:anim>
                                    <p:anim calcmode="lin" valueType="num">
                                      <p:cBhvr>
                                        <p:cTn id="17" dur="1000" fill="hold"/>
                                        <p:tgtEl>
                                          <p:spTgt spid="12"/>
                                        </p:tgtEl>
                                        <p:attrNameLst>
                                          <p:attrName>style.rotation</p:attrName>
                                        </p:attrNameLst>
                                      </p:cBhvr>
                                      <p:tavLst>
                                        <p:tav tm="0">
                                          <p:val>
                                            <p:fltVal val="90"/>
                                          </p:val>
                                        </p:tav>
                                        <p:tav tm="100000">
                                          <p:val>
                                            <p:fltVal val="0"/>
                                          </p:val>
                                        </p:tav>
                                      </p:tavLst>
                                    </p:anim>
                                    <p:animEffect transition="in" filter="fade">
                                      <p:cBhvr>
                                        <p:cTn id="18" dur="10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p:cTn id="23" dur="1000" fill="hold"/>
                                        <p:tgtEl>
                                          <p:spTgt spid="13"/>
                                        </p:tgtEl>
                                        <p:attrNameLst>
                                          <p:attrName>ppt_w</p:attrName>
                                        </p:attrNameLst>
                                      </p:cBhvr>
                                      <p:tavLst>
                                        <p:tav tm="0">
                                          <p:val>
                                            <p:fltVal val="0"/>
                                          </p:val>
                                        </p:tav>
                                        <p:tav tm="100000">
                                          <p:val>
                                            <p:strVal val="#ppt_w"/>
                                          </p:val>
                                        </p:tav>
                                      </p:tavLst>
                                    </p:anim>
                                    <p:anim calcmode="lin" valueType="num">
                                      <p:cBhvr>
                                        <p:cTn id="24" dur="1000" fill="hold"/>
                                        <p:tgtEl>
                                          <p:spTgt spid="13"/>
                                        </p:tgtEl>
                                        <p:attrNameLst>
                                          <p:attrName>ppt_h</p:attrName>
                                        </p:attrNameLst>
                                      </p:cBhvr>
                                      <p:tavLst>
                                        <p:tav tm="0">
                                          <p:val>
                                            <p:fltVal val="0"/>
                                          </p:val>
                                        </p:tav>
                                        <p:tav tm="100000">
                                          <p:val>
                                            <p:strVal val="#ppt_h"/>
                                          </p:val>
                                        </p:tav>
                                      </p:tavLst>
                                    </p:anim>
                                    <p:anim calcmode="lin" valueType="num">
                                      <p:cBhvr>
                                        <p:cTn id="25" dur="1000" fill="hold"/>
                                        <p:tgtEl>
                                          <p:spTgt spid="13"/>
                                        </p:tgtEl>
                                        <p:attrNameLst>
                                          <p:attrName>style.rotation</p:attrName>
                                        </p:attrNameLst>
                                      </p:cBhvr>
                                      <p:tavLst>
                                        <p:tav tm="0">
                                          <p:val>
                                            <p:fltVal val="90"/>
                                          </p:val>
                                        </p:tav>
                                        <p:tav tm="100000">
                                          <p:val>
                                            <p:fltVal val="0"/>
                                          </p:val>
                                        </p:tav>
                                      </p:tavLst>
                                    </p:anim>
                                    <p:animEffect transition="in" filter="fade">
                                      <p:cBhvr>
                                        <p:cTn id="26"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3"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四角形: 角を丸くする 22">
            <a:extLst>
              <a:ext uri="{FF2B5EF4-FFF2-40B4-BE49-F238E27FC236}">
                <a16:creationId xmlns:a16="http://schemas.microsoft.com/office/drawing/2014/main" id="{8D1A9B6F-971F-41F3-8F61-F9A14799BF60}"/>
              </a:ext>
            </a:extLst>
          </p:cNvPr>
          <p:cNvSpPr/>
          <p:nvPr/>
        </p:nvSpPr>
        <p:spPr>
          <a:xfrm>
            <a:off x="78209" y="5539791"/>
            <a:ext cx="8954248" cy="1030780"/>
          </a:xfrm>
          <a:prstGeom prst="roundRect">
            <a:avLst>
              <a:gd name="adj" fmla="val 3463"/>
            </a:avLst>
          </a:prstGeom>
          <a:solidFill>
            <a:schemeClr val="bg1"/>
          </a:solidFill>
          <a:ln w="25400" cmpd="sng">
            <a:solidFill>
              <a:schemeClr val="accent1"/>
            </a:solidFill>
          </a:ln>
        </p:spPr>
        <p:style>
          <a:lnRef idx="0">
            <a:schemeClr val="accent5"/>
          </a:lnRef>
          <a:fillRef idx="3">
            <a:schemeClr val="accent5"/>
          </a:fillRef>
          <a:effectRef idx="3">
            <a:schemeClr val="accent5"/>
          </a:effectRef>
          <a:fontRef idx="minor">
            <a:schemeClr val="lt1"/>
          </a:fontRef>
        </p:style>
        <p:txBody>
          <a:bodyPr rtlCol="0" anchor="ctr"/>
          <a:lstStyle/>
          <a:p>
            <a:pPr algn="ctr"/>
            <a:endParaRPr kumimoji="1" lang="ja-JP" altLang="en-US" sz="2400" dirty="0">
              <a:solidFill>
                <a:schemeClr val="accent1"/>
              </a:solidFill>
              <a:latin typeface="HGP創英ﾌﾟﾚｾﾞﾝｽEB" panose="02020800000000000000" pitchFamily="18" charset="-128"/>
              <a:ea typeface="HGP創英ﾌﾟﾚｾﾞﾝｽEB" panose="02020800000000000000" pitchFamily="18" charset="-128"/>
            </a:endParaRPr>
          </a:p>
        </p:txBody>
      </p:sp>
      <p:sp>
        <p:nvSpPr>
          <p:cNvPr id="24" name="テキスト ボックス 23">
            <a:extLst>
              <a:ext uri="{FF2B5EF4-FFF2-40B4-BE49-F238E27FC236}">
                <a16:creationId xmlns:a16="http://schemas.microsoft.com/office/drawing/2014/main" id="{AADB34E1-8907-4BA8-8E75-ECF08FCF92BD}"/>
              </a:ext>
            </a:extLst>
          </p:cNvPr>
          <p:cNvSpPr txBox="1"/>
          <p:nvPr/>
        </p:nvSpPr>
        <p:spPr>
          <a:xfrm>
            <a:off x="111543" y="5876491"/>
            <a:ext cx="8861454" cy="461665"/>
          </a:xfrm>
          <a:prstGeom prst="rect">
            <a:avLst/>
          </a:prstGeom>
          <a:noFill/>
        </p:spPr>
        <p:txBody>
          <a:bodyPr wrap="square" rtlCol="0">
            <a:spAutoFit/>
          </a:bodyPr>
          <a:lstStyle/>
          <a:p>
            <a:pPr algn="ctr"/>
            <a:r>
              <a:rPr lang="ja-JP" altLang="en-US" sz="2400" dirty="0">
                <a:latin typeface="HGP創英ﾌﾟﾚｾﾞﾝｽEB" panose="02020800000000000000" pitchFamily="18" charset="-128"/>
                <a:ea typeface="HGP創英ﾌﾟﾚｾﾞﾝｽEB" panose="02020800000000000000" pitchFamily="18" charset="-128"/>
              </a:rPr>
              <a:t>他の地域では味わえない、「</a:t>
            </a:r>
            <a:r>
              <a:rPr lang="ja-JP" altLang="en-US" sz="2400" b="1" dirty="0">
                <a:solidFill>
                  <a:srgbClr val="FF0000"/>
                </a:solidFill>
                <a:latin typeface="HGP創英ﾌﾟﾚｾﾞﾝｽEB" panose="02020800000000000000" pitchFamily="18" charset="-128"/>
                <a:ea typeface="HGP創英ﾌﾟﾚｾﾞﾝｽEB" panose="02020800000000000000" pitchFamily="18" charset="-128"/>
              </a:rPr>
              <a:t>その地域ならでは</a:t>
            </a:r>
            <a:r>
              <a:rPr lang="ja-JP" altLang="en-US" sz="2400" dirty="0">
                <a:latin typeface="HGP創英ﾌﾟﾚｾﾞﾝｽEB" panose="02020800000000000000" pitchFamily="18" charset="-128"/>
                <a:ea typeface="HGP創英ﾌﾟﾚｾﾞﾝｽEB" panose="02020800000000000000" pitchFamily="18" charset="-128"/>
              </a:rPr>
              <a:t>」のもの</a:t>
            </a:r>
          </a:p>
        </p:txBody>
      </p:sp>
      <p:sp>
        <p:nvSpPr>
          <p:cNvPr id="6" name="Rectangle 7">
            <a:extLst>
              <a:ext uri="{FF2B5EF4-FFF2-40B4-BE49-F238E27FC236}">
                <a16:creationId xmlns:a16="http://schemas.microsoft.com/office/drawing/2014/main" id="{6086AD26-25C6-4AEC-B1D2-9D447EFC43DC}"/>
              </a:ext>
            </a:extLst>
          </p:cNvPr>
          <p:cNvSpPr>
            <a:spLocks noChangeArrowheads="1"/>
          </p:cNvSpPr>
          <p:nvPr/>
        </p:nvSpPr>
        <p:spPr bwMode="auto">
          <a:xfrm>
            <a:off x="46598" y="1283528"/>
            <a:ext cx="8697828" cy="359773"/>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400" dirty="0">
                <a:latin typeface="HGP創英角ｺﾞｼｯｸUB" panose="020B0900000000000000" pitchFamily="50" charset="-128"/>
                <a:ea typeface="HGP創英角ｺﾞｼｯｸUB" panose="020B0900000000000000" pitchFamily="50" charset="-128"/>
              </a:rPr>
              <a:t>観光商品のもととなるもの　＝　</a:t>
            </a:r>
            <a:r>
              <a:rPr lang="ja-JP" altLang="en-US" sz="2400" dirty="0">
                <a:solidFill>
                  <a:srgbClr val="FF0000"/>
                </a:solidFill>
                <a:latin typeface="HGP創英角ｺﾞｼｯｸUB" panose="020B0900000000000000" pitchFamily="50" charset="-128"/>
                <a:ea typeface="HGP創英角ｺﾞｼｯｸUB" panose="020B0900000000000000" pitchFamily="50" charset="-128"/>
              </a:rPr>
              <a:t>地域資源</a:t>
            </a:r>
            <a:endParaRPr lang="ja-JP" altLang="en-US" sz="2800" dirty="0">
              <a:latin typeface="HGPｺﾞｼｯｸE" panose="020B0900000000000000" pitchFamily="50" charset="-128"/>
              <a:ea typeface="HGPｺﾞｼｯｸE" panose="020B0900000000000000" pitchFamily="50" charset="-128"/>
            </a:endParaRPr>
          </a:p>
        </p:txBody>
      </p:sp>
      <p:sp>
        <p:nvSpPr>
          <p:cNvPr id="8" name="正方形/長方形 7">
            <a:extLst>
              <a:ext uri="{FF2B5EF4-FFF2-40B4-BE49-F238E27FC236}">
                <a16:creationId xmlns:a16="http://schemas.microsoft.com/office/drawing/2014/main" id="{39BAB951-3F47-4A6B-BE2C-D8AEA8C9C08A}"/>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最初の</a:t>
            </a:r>
            <a:r>
              <a:rPr lang="en-US" altLang="ja-JP" sz="2400" dirty="0">
                <a:latin typeface="HGP創英角ｺﾞｼｯｸUB" panose="020B0900000000000000" pitchFamily="50" charset="-128"/>
                <a:ea typeface="HGP創英角ｺﾞｼｯｸUB" panose="020B0900000000000000" pitchFamily="50" charset="-128"/>
              </a:rPr>
              <a:t>P</a:t>
            </a:r>
            <a:r>
              <a:rPr lang="ja-JP" altLang="en-US" sz="2400" dirty="0">
                <a:latin typeface="HGP創英角ｺﾞｼｯｸUB" panose="020B0900000000000000" pitchFamily="50" charset="-128"/>
                <a:ea typeface="HGP創英角ｺﾞｼｯｸUB" panose="020B0900000000000000" pitchFamily="50" charset="-128"/>
              </a:rPr>
              <a:t>＝</a:t>
            </a:r>
            <a:r>
              <a:rPr lang="en-US" altLang="ja-JP" sz="2400" dirty="0">
                <a:latin typeface="HGP創英角ｺﾞｼｯｸUB" panose="020B0900000000000000" pitchFamily="50" charset="-128"/>
                <a:ea typeface="HGP創英角ｺﾞｼｯｸUB" panose="020B0900000000000000" pitchFamily="50" charset="-128"/>
              </a:rPr>
              <a:t>PRODUCT</a:t>
            </a:r>
          </a:p>
        </p:txBody>
      </p:sp>
      <p:sp>
        <p:nvSpPr>
          <p:cNvPr id="9" name="四角形: 角を丸くする 8">
            <a:extLst>
              <a:ext uri="{FF2B5EF4-FFF2-40B4-BE49-F238E27FC236}">
                <a16:creationId xmlns:a16="http://schemas.microsoft.com/office/drawing/2014/main" id="{DDB91F68-7A6E-483A-958B-5EF8D5F24B71}"/>
              </a:ext>
            </a:extLst>
          </p:cNvPr>
          <p:cNvSpPr/>
          <p:nvPr/>
        </p:nvSpPr>
        <p:spPr>
          <a:xfrm>
            <a:off x="35496" y="2609588"/>
            <a:ext cx="8996961" cy="2402824"/>
          </a:xfrm>
          <a:prstGeom prst="roundRect">
            <a:avLst>
              <a:gd name="adj" fmla="val 10225"/>
            </a:avLst>
          </a:prstGeom>
          <a:solidFill>
            <a:srgbClr val="6600FF">
              <a:alpha val="5000"/>
            </a:srgbClr>
          </a:soli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ja-JP" altLang="en-US" sz="2400" dirty="0">
              <a:latin typeface="HGP創英ﾌﾟﾚｾﾞﾝｽEB" panose="02020800000000000000" pitchFamily="18" charset="-128"/>
              <a:ea typeface="HGP創英ﾌﾟﾚｾﾞﾝｽEB" panose="02020800000000000000" pitchFamily="18" charset="-128"/>
            </a:endParaRPr>
          </a:p>
        </p:txBody>
      </p:sp>
      <p:sp>
        <p:nvSpPr>
          <p:cNvPr id="10" name="テキスト ボックス 9">
            <a:extLst>
              <a:ext uri="{FF2B5EF4-FFF2-40B4-BE49-F238E27FC236}">
                <a16:creationId xmlns:a16="http://schemas.microsoft.com/office/drawing/2014/main" id="{066DD793-C916-49DD-A306-3BFDCC428376}"/>
              </a:ext>
            </a:extLst>
          </p:cNvPr>
          <p:cNvSpPr txBox="1"/>
          <p:nvPr/>
        </p:nvSpPr>
        <p:spPr>
          <a:xfrm>
            <a:off x="98996" y="1772816"/>
            <a:ext cx="8697828" cy="461665"/>
          </a:xfrm>
          <a:prstGeom prst="rect">
            <a:avLst/>
          </a:prstGeom>
          <a:noFill/>
        </p:spPr>
        <p:txBody>
          <a:bodyPr wrap="square" rtlCol="0">
            <a:spAutoFit/>
          </a:bodyPr>
          <a:lstStyle/>
          <a:p>
            <a:pPr algn="l"/>
            <a:r>
              <a:rPr lang="ja-JP" altLang="en-US" sz="2400" dirty="0">
                <a:latin typeface="HGP創英ﾌﾟﾚｾﾞﾝｽEB" panose="02020800000000000000" pitchFamily="18" charset="-128"/>
                <a:ea typeface="HGP創英ﾌﾟﾚｾﾞﾝｽEB" panose="02020800000000000000" pitchFamily="18" charset="-128"/>
              </a:rPr>
              <a:t>地域資源とは、</a:t>
            </a:r>
            <a:r>
              <a:rPr lang="ja-JP" altLang="en-US" sz="2400" b="1" dirty="0">
                <a:latin typeface="HGP創英ﾌﾟﾚｾﾞﾝｽEB" panose="02020800000000000000" pitchFamily="18" charset="-128"/>
                <a:ea typeface="HGP創英ﾌﾟﾚｾﾞﾝｽEB" panose="02020800000000000000" pitchFamily="18" charset="-128"/>
              </a:rPr>
              <a:t>地域に眠る様々な「リソース」</a:t>
            </a:r>
            <a:r>
              <a:rPr lang="ja-JP" altLang="en-US" sz="2400" dirty="0">
                <a:latin typeface="HGP創英ﾌﾟﾚｾﾞﾝｽEB" panose="02020800000000000000" pitchFamily="18" charset="-128"/>
                <a:ea typeface="HGP創英ﾌﾟﾚｾﾞﾝｽEB" panose="02020800000000000000" pitchFamily="18" charset="-128"/>
              </a:rPr>
              <a:t>を指します。</a:t>
            </a:r>
            <a:endParaRPr lang="en-US" altLang="ja-JP" sz="2400" dirty="0">
              <a:latin typeface="HGP創英ﾌﾟﾚｾﾞﾝｽEB" panose="02020800000000000000" pitchFamily="18" charset="-128"/>
              <a:ea typeface="HGP創英ﾌﾟﾚｾﾞﾝｽEB" panose="02020800000000000000" pitchFamily="18" charset="-128"/>
            </a:endParaRPr>
          </a:p>
        </p:txBody>
      </p:sp>
      <p:sp>
        <p:nvSpPr>
          <p:cNvPr id="12" name="四角形: 角を丸くする 11">
            <a:extLst>
              <a:ext uri="{FF2B5EF4-FFF2-40B4-BE49-F238E27FC236}">
                <a16:creationId xmlns:a16="http://schemas.microsoft.com/office/drawing/2014/main" id="{EDACD11F-2458-41BD-B453-DF29258DF7D2}"/>
              </a:ext>
            </a:extLst>
          </p:cNvPr>
          <p:cNvSpPr/>
          <p:nvPr/>
        </p:nvSpPr>
        <p:spPr>
          <a:xfrm>
            <a:off x="348896" y="3141985"/>
            <a:ext cx="1847226" cy="385483"/>
          </a:xfrm>
          <a:prstGeom prst="roundRect">
            <a:avLst/>
          </a:prstGeom>
          <a:solidFill>
            <a:srgbClr val="002060"/>
          </a:solidFill>
        </p:spPr>
        <p:style>
          <a:lnRef idx="0">
            <a:schemeClr val="accent5"/>
          </a:lnRef>
          <a:fillRef idx="3">
            <a:schemeClr val="accent5"/>
          </a:fillRef>
          <a:effectRef idx="3">
            <a:schemeClr val="accent5"/>
          </a:effectRef>
          <a:fontRef idx="minor">
            <a:schemeClr val="lt1"/>
          </a:fontRef>
        </p:style>
        <p:txBody>
          <a:bodyPr rtlCol="0" anchor="ctr"/>
          <a:lstStyle/>
          <a:p>
            <a:pPr algn="ctr"/>
            <a:r>
              <a:rPr lang="ja-JP" altLang="en-US" sz="2400" dirty="0">
                <a:latin typeface="HGP創英ﾌﾟﾚｾﾞﾝｽEB" panose="02020800000000000000" pitchFamily="18" charset="-128"/>
                <a:ea typeface="HGP創英ﾌﾟﾚｾﾞﾝｽEB" panose="02020800000000000000" pitchFamily="18" charset="-128"/>
              </a:rPr>
              <a:t>自然資源</a:t>
            </a:r>
            <a:endParaRPr lang="en-US" altLang="ja-JP" sz="2400" dirty="0">
              <a:latin typeface="HGP創英ﾌﾟﾚｾﾞﾝｽEB" panose="02020800000000000000" pitchFamily="18" charset="-128"/>
              <a:ea typeface="HGP創英ﾌﾟﾚｾﾞﾝｽEB" panose="02020800000000000000" pitchFamily="18" charset="-128"/>
            </a:endParaRPr>
          </a:p>
        </p:txBody>
      </p:sp>
      <p:sp>
        <p:nvSpPr>
          <p:cNvPr id="13" name="四角形: 角を丸くする 12">
            <a:extLst>
              <a:ext uri="{FF2B5EF4-FFF2-40B4-BE49-F238E27FC236}">
                <a16:creationId xmlns:a16="http://schemas.microsoft.com/office/drawing/2014/main" id="{49F8926E-F028-4AA4-9C0B-5F2D12562A5D}"/>
              </a:ext>
            </a:extLst>
          </p:cNvPr>
          <p:cNvSpPr/>
          <p:nvPr/>
        </p:nvSpPr>
        <p:spPr>
          <a:xfrm>
            <a:off x="348896" y="3754445"/>
            <a:ext cx="1847226" cy="385483"/>
          </a:xfrm>
          <a:prstGeom prst="roundRect">
            <a:avLst/>
          </a:prstGeom>
          <a:solidFill>
            <a:srgbClr val="002060"/>
          </a:solidFill>
        </p:spPr>
        <p:style>
          <a:lnRef idx="0">
            <a:schemeClr val="accent5"/>
          </a:lnRef>
          <a:fillRef idx="3">
            <a:schemeClr val="accent5"/>
          </a:fillRef>
          <a:effectRef idx="3">
            <a:schemeClr val="accent5"/>
          </a:effectRef>
          <a:fontRef idx="minor">
            <a:schemeClr val="lt1"/>
          </a:fontRef>
        </p:style>
        <p:txBody>
          <a:bodyPr rtlCol="0" anchor="ctr"/>
          <a:lstStyle/>
          <a:p>
            <a:r>
              <a:rPr lang="ja-JP" altLang="en-US" sz="2400">
                <a:latin typeface="HGP創英ﾌﾟﾚｾﾞﾝｽEB" panose="02020800000000000000" pitchFamily="18" charset="-128"/>
                <a:ea typeface="HGP創英ﾌﾟﾚｾﾞﾝｽEB" panose="02020800000000000000" pitchFamily="18" charset="-128"/>
              </a:rPr>
              <a:t>物的資源</a:t>
            </a:r>
            <a:endParaRPr lang="en-US" altLang="ja-JP" sz="2400" dirty="0">
              <a:latin typeface="HGP創英ﾌﾟﾚｾﾞﾝｽEB" panose="02020800000000000000" pitchFamily="18" charset="-128"/>
              <a:ea typeface="HGP創英ﾌﾟﾚｾﾞﾝｽEB" panose="02020800000000000000" pitchFamily="18" charset="-128"/>
            </a:endParaRPr>
          </a:p>
        </p:txBody>
      </p:sp>
      <p:sp>
        <p:nvSpPr>
          <p:cNvPr id="14" name="四角形: 角を丸くする 13">
            <a:extLst>
              <a:ext uri="{FF2B5EF4-FFF2-40B4-BE49-F238E27FC236}">
                <a16:creationId xmlns:a16="http://schemas.microsoft.com/office/drawing/2014/main" id="{864C3A5B-24B9-4C87-ABE5-961D72D72ACC}"/>
              </a:ext>
            </a:extLst>
          </p:cNvPr>
          <p:cNvSpPr/>
          <p:nvPr/>
        </p:nvSpPr>
        <p:spPr>
          <a:xfrm>
            <a:off x="348896" y="4376064"/>
            <a:ext cx="1847226" cy="385483"/>
          </a:xfrm>
          <a:prstGeom prst="roundRect">
            <a:avLst/>
          </a:prstGeom>
          <a:solidFill>
            <a:srgbClr val="002060"/>
          </a:solidFill>
        </p:spPr>
        <p:style>
          <a:lnRef idx="0">
            <a:schemeClr val="accent5"/>
          </a:lnRef>
          <a:fillRef idx="3">
            <a:schemeClr val="accent5"/>
          </a:fillRef>
          <a:effectRef idx="3">
            <a:schemeClr val="accent5"/>
          </a:effectRef>
          <a:fontRef idx="minor">
            <a:schemeClr val="lt1"/>
          </a:fontRef>
        </p:style>
        <p:txBody>
          <a:bodyPr rtlCol="0" anchor="ctr"/>
          <a:lstStyle/>
          <a:p>
            <a:r>
              <a:rPr lang="ja-JP" altLang="en-US" sz="2400" dirty="0">
                <a:latin typeface="HGP創英ﾌﾟﾚｾﾞﾝｽEB" panose="02020800000000000000" pitchFamily="18" charset="-128"/>
                <a:ea typeface="HGP創英ﾌﾟﾚｾﾞﾝｽEB" panose="02020800000000000000" pitchFamily="18" charset="-128"/>
              </a:rPr>
              <a:t>人的資源</a:t>
            </a:r>
            <a:endParaRPr lang="en-US" altLang="ja-JP" sz="2400" dirty="0">
              <a:latin typeface="HGP創英ﾌﾟﾚｾﾞﾝｽEB" panose="02020800000000000000" pitchFamily="18" charset="-128"/>
              <a:ea typeface="HGP創英ﾌﾟﾚｾﾞﾝｽEB" panose="02020800000000000000" pitchFamily="18" charset="-128"/>
            </a:endParaRPr>
          </a:p>
        </p:txBody>
      </p:sp>
      <p:sp>
        <p:nvSpPr>
          <p:cNvPr id="16" name="四角形: 角を丸くする 15">
            <a:extLst>
              <a:ext uri="{FF2B5EF4-FFF2-40B4-BE49-F238E27FC236}">
                <a16:creationId xmlns:a16="http://schemas.microsoft.com/office/drawing/2014/main" id="{2357A1F3-1E5B-45D2-91A6-98A37E0972F7}"/>
              </a:ext>
            </a:extLst>
          </p:cNvPr>
          <p:cNvSpPr/>
          <p:nvPr/>
        </p:nvSpPr>
        <p:spPr>
          <a:xfrm>
            <a:off x="98996" y="2333191"/>
            <a:ext cx="3387368" cy="567267"/>
          </a:xfrm>
          <a:prstGeom prst="roundRect">
            <a:avLst>
              <a:gd name="adj" fmla="val 13060"/>
            </a:avLst>
          </a:prstGeom>
          <a:solidFill>
            <a:schemeClr val="bg1"/>
          </a:solidFill>
          <a:ln cmpd="sng">
            <a:solidFill>
              <a:schemeClr val="accent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sz="2400" dirty="0">
                <a:solidFill>
                  <a:schemeClr val="accent1"/>
                </a:solidFill>
                <a:latin typeface="HGP創英ﾌﾟﾚｾﾞﾝｽEB" panose="02020800000000000000" pitchFamily="18" charset="-128"/>
                <a:ea typeface="HGP創英ﾌﾟﾚｾﾞﾝｽEB" panose="02020800000000000000" pitchFamily="18" charset="-128"/>
              </a:rPr>
              <a:t>地域におけるリソース</a:t>
            </a:r>
          </a:p>
        </p:txBody>
      </p:sp>
      <p:sp>
        <p:nvSpPr>
          <p:cNvPr id="17" name="テキスト ボックス 16">
            <a:extLst>
              <a:ext uri="{FF2B5EF4-FFF2-40B4-BE49-F238E27FC236}">
                <a16:creationId xmlns:a16="http://schemas.microsoft.com/office/drawing/2014/main" id="{C63FDCFA-A999-4C1E-936F-737A514F1CE9}"/>
              </a:ext>
            </a:extLst>
          </p:cNvPr>
          <p:cNvSpPr txBox="1"/>
          <p:nvPr/>
        </p:nvSpPr>
        <p:spPr>
          <a:xfrm>
            <a:off x="2149248" y="3133381"/>
            <a:ext cx="6808881" cy="369332"/>
          </a:xfrm>
          <a:prstGeom prst="rect">
            <a:avLst/>
          </a:prstGeom>
          <a:noFill/>
        </p:spPr>
        <p:txBody>
          <a:bodyPr wrap="square" rtlCol="0">
            <a:spAutoFit/>
          </a:bodyPr>
          <a:lstStyle/>
          <a:p>
            <a:pPr algn="l"/>
            <a:r>
              <a:rPr lang="ja-JP" altLang="en-US" dirty="0">
                <a:latin typeface="HGP創英ﾌﾟﾚｾﾞﾝｽEB" panose="02020800000000000000" pitchFamily="18" charset="-128"/>
                <a:ea typeface="HGP創英ﾌﾟﾚｾﾞﾝｽEB" panose="02020800000000000000" pitchFamily="18" charset="-128"/>
              </a:rPr>
              <a:t>山／高原／原野／湿原／河川／滝／海岸／動物／自然現象　など</a:t>
            </a:r>
            <a:endParaRPr lang="en-US" altLang="ja-JP" dirty="0">
              <a:latin typeface="HGP創英ﾌﾟﾚｾﾞﾝｽEB" panose="02020800000000000000" pitchFamily="18" charset="-128"/>
              <a:ea typeface="HGP創英ﾌﾟﾚｾﾞﾝｽEB" panose="02020800000000000000" pitchFamily="18" charset="-128"/>
            </a:endParaRPr>
          </a:p>
        </p:txBody>
      </p:sp>
      <p:sp>
        <p:nvSpPr>
          <p:cNvPr id="18" name="テキスト ボックス 17">
            <a:extLst>
              <a:ext uri="{FF2B5EF4-FFF2-40B4-BE49-F238E27FC236}">
                <a16:creationId xmlns:a16="http://schemas.microsoft.com/office/drawing/2014/main" id="{E533CA72-65BD-4693-9F6A-E1571438F6E3}"/>
              </a:ext>
            </a:extLst>
          </p:cNvPr>
          <p:cNvSpPr txBox="1"/>
          <p:nvPr/>
        </p:nvSpPr>
        <p:spPr>
          <a:xfrm>
            <a:off x="2156039" y="3739894"/>
            <a:ext cx="6588387" cy="369332"/>
          </a:xfrm>
          <a:prstGeom prst="rect">
            <a:avLst/>
          </a:prstGeom>
          <a:noFill/>
        </p:spPr>
        <p:txBody>
          <a:bodyPr wrap="square" rtlCol="0">
            <a:spAutoFit/>
          </a:bodyPr>
          <a:lstStyle/>
          <a:p>
            <a:pPr algn="l"/>
            <a:r>
              <a:rPr lang="ja-JP" altLang="en-US" dirty="0">
                <a:latin typeface="HGP創英ﾌﾟﾚｾﾞﾝｽEB" panose="02020800000000000000" pitchFamily="18" charset="-128"/>
                <a:ea typeface="HGP創英ﾌﾟﾚｾﾞﾝｽEB" panose="02020800000000000000" pitchFamily="18" charset="-128"/>
              </a:rPr>
              <a:t>名所／史跡／建築物／街並み／商店／地元の食　など</a:t>
            </a:r>
            <a:endParaRPr lang="en-US" altLang="ja-JP" dirty="0">
              <a:latin typeface="HGP創英ﾌﾟﾚｾﾞﾝｽEB" panose="02020800000000000000" pitchFamily="18" charset="-128"/>
              <a:ea typeface="HGP創英ﾌﾟﾚｾﾞﾝｽEB" panose="02020800000000000000" pitchFamily="18" charset="-128"/>
            </a:endParaRPr>
          </a:p>
        </p:txBody>
      </p:sp>
      <p:sp>
        <p:nvSpPr>
          <p:cNvPr id="19" name="テキスト ボックス 18">
            <a:extLst>
              <a:ext uri="{FF2B5EF4-FFF2-40B4-BE49-F238E27FC236}">
                <a16:creationId xmlns:a16="http://schemas.microsoft.com/office/drawing/2014/main" id="{32295295-2699-4653-BB45-251CABD2C205}"/>
              </a:ext>
            </a:extLst>
          </p:cNvPr>
          <p:cNvSpPr txBox="1"/>
          <p:nvPr/>
        </p:nvSpPr>
        <p:spPr>
          <a:xfrm>
            <a:off x="2156039" y="4361056"/>
            <a:ext cx="6808881" cy="646331"/>
          </a:xfrm>
          <a:prstGeom prst="rect">
            <a:avLst/>
          </a:prstGeom>
          <a:noFill/>
        </p:spPr>
        <p:txBody>
          <a:bodyPr wrap="square" rtlCol="0">
            <a:spAutoFit/>
          </a:bodyPr>
          <a:lstStyle/>
          <a:p>
            <a:pPr algn="l"/>
            <a:r>
              <a:rPr lang="ja-JP" altLang="en-US" dirty="0">
                <a:latin typeface="HGP創英ﾌﾟﾚｾﾞﾝｽEB" panose="02020800000000000000" pitchFamily="18" charset="-128"/>
                <a:ea typeface="HGP創英ﾌﾟﾚｾﾞﾝｽEB" panose="02020800000000000000" pitchFamily="18" charset="-128"/>
              </a:rPr>
              <a:t>祭・伝統／イベント／体験／自然現象／文化／人／人の技術／産業資源／歴史　など</a:t>
            </a:r>
          </a:p>
        </p:txBody>
      </p:sp>
      <p:sp>
        <p:nvSpPr>
          <p:cNvPr id="21" name="四角形: 角を丸くする 20">
            <a:extLst>
              <a:ext uri="{FF2B5EF4-FFF2-40B4-BE49-F238E27FC236}">
                <a16:creationId xmlns:a16="http://schemas.microsoft.com/office/drawing/2014/main" id="{FD3ACBC4-7903-4AF7-933E-D9FD4C0412AE}"/>
              </a:ext>
            </a:extLst>
          </p:cNvPr>
          <p:cNvSpPr/>
          <p:nvPr/>
        </p:nvSpPr>
        <p:spPr>
          <a:xfrm>
            <a:off x="124976" y="5373216"/>
            <a:ext cx="4581540" cy="341480"/>
          </a:xfrm>
          <a:prstGeom prst="roundRect">
            <a:avLst/>
          </a:prstGeom>
          <a:solidFill>
            <a:schemeClr val="bg1"/>
          </a:solidFill>
          <a:ln cmpd="sng">
            <a:solidFill>
              <a:schemeClr val="accent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lang="ja-JP" altLang="en-US" sz="2000" dirty="0">
                <a:solidFill>
                  <a:schemeClr val="accent1"/>
                </a:solidFill>
                <a:latin typeface="HGP創英ﾌﾟﾚｾﾞﾝｽEB" panose="02020800000000000000" pitchFamily="18" charset="-128"/>
                <a:ea typeface="HGP創英ﾌﾟﾚｾﾞﾝｽEB" panose="02020800000000000000" pitchFamily="18" charset="-128"/>
              </a:rPr>
              <a:t>地域資源を発掘する際の</a:t>
            </a:r>
            <a:r>
              <a:rPr kumimoji="1" lang="ja-JP" altLang="en-US" sz="2000" dirty="0">
                <a:solidFill>
                  <a:schemeClr val="accent1"/>
                </a:solidFill>
                <a:latin typeface="HGP創英ﾌﾟﾚｾﾞﾝｽEB" panose="02020800000000000000" pitchFamily="18" charset="-128"/>
                <a:ea typeface="HGP創英ﾌﾟﾚｾﾞﾝｽEB" panose="02020800000000000000" pitchFamily="18" charset="-128"/>
              </a:rPr>
              <a:t>ポイント</a:t>
            </a:r>
          </a:p>
        </p:txBody>
      </p:sp>
      <p:sp>
        <p:nvSpPr>
          <p:cNvPr id="22" name="矢印: 下 21">
            <a:extLst>
              <a:ext uri="{FF2B5EF4-FFF2-40B4-BE49-F238E27FC236}">
                <a16:creationId xmlns:a16="http://schemas.microsoft.com/office/drawing/2014/main" id="{B37349C7-F353-490A-A506-31A122A5119F}"/>
              </a:ext>
            </a:extLst>
          </p:cNvPr>
          <p:cNvSpPr/>
          <p:nvPr/>
        </p:nvSpPr>
        <p:spPr>
          <a:xfrm>
            <a:off x="827584" y="5013176"/>
            <a:ext cx="1910686" cy="341480"/>
          </a:xfrm>
          <a:prstGeom prst="downArrow">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スライド番号プレースホルダー 2">
            <a:extLst>
              <a:ext uri="{FF2B5EF4-FFF2-40B4-BE49-F238E27FC236}">
                <a16:creationId xmlns:a16="http://schemas.microsoft.com/office/drawing/2014/main" id="{13047130-AEBB-47AC-B4C1-D946CA973360}"/>
              </a:ext>
            </a:extLst>
          </p:cNvPr>
          <p:cNvSpPr>
            <a:spLocks noGrp="1"/>
          </p:cNvSpPr>
          <p:nvPr>
            <p:ph type="sldNum" sz="quarter" idx="12"/>
          </p:nvPr>
        </p:nvSpPr>
        <p:spPr/>
        <p:txBody>
          <a:bodyPr/>
          <a:lstStyle/>
          <a:p>
            <a:pPr>
              <a:defRPr/>
            </a:pPr>
            <a:fld id="{22179739-F4A8-44EB-8B8E-F3F060272835}" type="slidenum">
              <a:rPr lang="ja-JP" altLang="en-US" smtClean="0"/>
              <a:pPr>
                <a:defRPr/>
              </a:pPr>
              <a:t>31</a:t>
            </a:fld>
            <a:endParaRPr lang="ja-JP" altLang="en-US"/>
          </a:p>
        </p:txBody>
      </p:sp>
    </p:spTree>
    <p:extLst>
      <p:ext uri="{BB962C8B-B14F-4D97-AF65-F5344CB8AC3E}">
        <p14:creationId xmlns:p14="http://schemas.microsoft.com/office/powerpoint/2010/main" val="25236151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7"/>
          <p:cNvSpPr>
            <a:spLocks noChangeArrowheads="1"/>
          </p:cNvSpPr>
          <p:nvPr/>
        </p:nvSpPr>
        <p:spPr bwMode="auto">
          <a:xfrm>
            <a:off x="6452851" y="1876487"/>
            <a:ext cx="936104" cy="400393"/>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既存</a:t>
            </a:r>
            <a:endParaRPr lang="en-US" altLang="ja-JP" sz="2000" dirty="0">
              <a:latin typeface="HGP創英角ｺﾞｼｯｸUB" panose="020B0900000000000000" pitchFamily="50" charset="-128"/>
              <a:ea typeface="HGP創英角ｺﾞｼｯｸUB" panose="020B0900000000000000" pitchFamily="50" charset="-128"/>
            </a:endParaRPr>
          </a:p>
        </p:txBody>
      </p:sp>
      <p:sp>
        <p:nvSpPr>
          <p:cNvPr id="10" name="角丸四角形 9"/>
          <p:cNvSpPr/>
          <p:nvPr/>
        </p:nvSpPr>
        <p:spPr>
          <a:xfrm>
            <a:off x="1484299" y="2332518"/>
            <a:ext cx="3240360" cy="1404156"/>
          </a:xfrm>
          <a:prstGeom prst="round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ja-JP" altLang="en-US" sz="2000" b="1" dirty="0">
                <a:solidFill>
                  <a:srgbClr val="FF0000"/>
                </a:solidFill>
                <a:latin typeface="HGPｺﾞｼｯｸE" panose="020B0900000000000000" pitchFamily="50" charset="-128"/>
                <a:ea typeface="HGPｺﾞｼｯｸE" panose="020B0900000000000000" pitchFamily="50" charset="-128"/>
              </a:rPr>
              <a:t>新</a:t>
            </a:r>
            <a:r>
              <a:rPr kumimoji="1" lang="ja-JP" altLang="en-US" sz="2000" b="1" dirty="0">
                <a:solidFill>
                  <a:srgbClr val="FF0000"/>
                </a:solidFill>
                <a:latin typeface="HGPｺﾞｼｯｸE" panose="020B0900000000000000" pitchFamily="50" charset="-128"/>
                <a:ea typeface="HGPｺﾞｼｯｸE" panose="020B0900000000000000" pitchFamily="50" charset="-128"/>
              </a:rPr>
              <a:t>商品新市場</a:t>
            </a:r>
            <a:r>
              <a:rPr lang="ja-JP" altLang="en-US" sz="2000" b="1" dirty="0">
                <a:solidFill>
                  <a:srgbClr val="FF0000"/>
                </a:solidFill>
                <a:latin typeface="HGPｺﾞｼｯｸE" panose="020B0900000000000000" pitchFamily="50" charset="-128"/>
                <a:ea typeface="HGPｺﾞｼｯｸE" panose="020B0900000000000000" pitchFamily="50" charset="-128"/>
              </a:rPr>
              <a:t>開拓</a:t>
            </a:r>
            <a:endParaRPr kumimoji="1" lang="en-US" altLang="ja-JP" sz="2000" b="1" dirty="0">
              <a:solidFill>
                <a:srgbClr val="FF0000"/>
              </a:solidFill>
              <a:latin typeface="HGPｺﾞｼｯｸE" panose="020B0900000000000000" pitchFamily="50" charset="-128"/>
              <a:ea typeface="HGPｺﾞｼｯｸE" panose="020B0900000000000000" pitchFamily="50" charset="-128"/>
            </a:endParaRPr>
          </a:p>
          <a:p>
            <a:pPr algn="ctr"/>
            <a:r>
              <a:rPr kumimoji="1" lang="ja-JP" altLang="en-US" sz="2000" dirty="0">
                <a:latin typeface="HGPｺﾞｼｯｸE" panose="020B0900000000000000" pitchFamily="50" charset="-128"/>
                <a:ea typeface="HGPｺﾞｼｯｸE" panose="020B0900000000000000" pitchFamily="50" charset="-128"/>
              </a:rPr>
              <a:t>新しい商品を新しい市場へ投入する</a:t>
            </a:r>
            <a:endParaRPr kumimoji="1" lang="en-US" altLang="ja-JP" sz="2000" dirty="0">
              <a:latin typeface="HGPｺﾞｼｯｸE" panose="020B0900000000000000" pitchFamily="50" charset="-128"/>
              <a:ea typeface="HGPｺﾞｼｯｸE" panose="020B0900000000000000" pitchFamily="50" charset="-128"/>
            </a:endParaRPr>
          </a:p>
          <a:p>
            <a:pPr algn="ctr"/>
            <a:r>
              <a:rPr lang="ja-JP" altLang="en-US" sz="2000" dirty="0">
                <a:latin typeface="HGPｺﾞｼｯｸE" panose="020B0900000000000000" pitchFamily="50" charset="-128"/>
                <a:ea typeface="HGPｺﾞｼｯｸE" panose="020B0900000000000000" pitchFamily="50" charset="-128"/>
              </a:rPr>
              <a:t>～多角化戦略～</a:t>
            </a:r>
            <a:endParaRPr kumimoji="1" lang="en-US" altLang="ja-JP" sz="2000" dirty="0">
              <a:latin typeface="HGPｺﾞｼｯｸE" panose="020B0900000000000000" pitchFamily="50" charset="-128"/>
              <a:ea typeface="HGPｺﾞｼｯｸE" panose="020B0900000000000000" pitchFamily="50" charset="-128"/>
            </a:endParaRPr>
          </a:p>
        </p:txBody>
      </p:sp>
      <p:sp>
        <p:nvSpPr>
          <p:cNvPr id="12" name="角丸四角形 11"/>
          <p:cNvSpPr/>
          <p:nvPr/>
        </p:nvSpPr>
        <p:spPr>
          <a:xfrm>
            <a:off x="1484299" y="4545124"/>
            <a:ext cx="3240360" cy="1404156"/>
          </a:xfrm>
          <a:prstGeom prst="round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ja-JP" altLang="en-US" sz="2000" b="1" dirty="0">
                <a:solidFill>
                  <a:srgbClr val="FF0000"/>
                </a:solidFill>
                <a:latin typeface="HGPｺﾞｼｯｸE" panose="020B0900000000000000" pitchFamily="50" charset="-128"/>
                <a:ea typeface="HGPｺﾞｼｯｸE" panose="020B0900000000000000" pitchFamily="50" charset="-128"/>
              </a:rPr>
              <a:t>商品開発</a:t>
            </a:r>
            <a:endParaRPr kumimoji="1" lang="en-US" altLang="ja-JP" sz="2000" b="1" dirty="0">
              <a:solidFill>
                <a:srgbClr val="FF0000"/>
              </a:solidFill>
              <a:latin typeface="HGPｺﾞｼｯｸE" panose="020B0900000000000000" pitchFamily="50" charset="-128"/>
              <a:ea typeface="HGPｺﾞｼｯｸE" panose="020B0900000000000000" pitchFamily="50" charset="-128"/>
            </a:endParaRPr>
          </a:p>
          <a:p>
            <a:pPr algn="ctr"/>
            <a:r>
              <a:rPr lang="ja-JP" altLang="en-US" sz="2000" dirty="0">
                <a:latin typeface="HGPｺﾞｼｯｸE" panose="020B0900000000000000" pitchFamily="50" charset="-128"/>
                <a:ea typeface="HGPｺﾞｼｯｸE" panose="020B0900000000000000" pitchFamily="50" charset="-128"/>
              </a:rPr>
              <a:t>新しい商品を既存市場へ</a:t>
            </a:r>
            <a:endParaRPr lang="en-US" altLang="ja-JP" sz="2000" dirty="0">
              <a:latin typeface="HGPｺﾞｼｯｸE" panose="020B0900000000000000" pitchFamily="50" charset="-128"/>
              <a:ea typeface="HGPｺﾞｼｯｸE" panose="020B0900000000000000" pitchFamily="50" charset="-128"/>
            </a:endParaRPr>
          </a:p>
          <a:p>
            <a:pPr algn="ctr"/>
            <a:r>
              <a:rPr lang="ja-JP" altLang="en-US" sz="2000" dirty="0">
                <a:latin typeface="HGPｺﾞｼｯｸE" panose="020B0900000000000000" pitchFamily="50" charset="-128"/>
                <a:ea typeface="HGPｺﾞｼｯｸE" panose="020B0900000000000000" pitchFamily="50" charset="-128"/>
              </a:rPr>
              <a:t>導入</a:t>
            </a:r>
            <a:r>
              <a:rPr kumimoji="1" lang="ja-JP" altLang="en-US" sz="2000" dirty="0">
                <a:latin typeface="HGPｺﾞｼｯｸE" panose="020B0900000000000000" pitchFamily="50" charset="-128"/>
                <a:ea typeface="HGPｺﾞｼｯｸE" panose="020B0900000000000000" pitchFamily="50" charset="-128"/>
              </a:rPr>
              <a:t>する</a:t>
            </a:r>
            <a:endParaRPr kumimoji="1" lang="en-US" altLang="ja-JP" sz="2000" dirty="0">
              <a:latin typeface="HGPｺﾞｼｯｸE" panose="020B0900000000000000" pitchFamily="50" charset="-128"/>
              <a:ea typeface="HGPｺﾞｼｯｸE" panose="020B0900000000000000" pitchFamily="50" charset="-128"/>
            </a:endParaRPr>
          </a:p>
        </p:txBody>
      </p:sp>
      <p:sp>
        <p:nvSpPr>
          <p:cNvPr id="13" name="角丸四角形 12"/>
          <p:cNvSpPr/>
          <p:nvPr/>
        </p:nvSpPr>
        <p:spPr>
          <a:xfrm>
            <a:off x="5300723" y="2332518"/>
            <a:ext cx="3240360" cy="1404156"/>
          </a:xfrm>
          <a:prstGeom prst="round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ja-JP" altLang="en-US" sz="2000" b="1" dirty="0">
                <a:solidFill>
                  <a:srgbClr val="FF0000"/>
                </a:solidFill>
                <a:latin typeface="HGPｺﾞｼｯｸE" panose="020B0900000000000000" pitchFamily="50" charset="-128"/>
                <a:ea typeface="HGPｺﾞｼｯｸE" panose="020B0900000000000000" pitchFamily="50" charset="-128"/>
              </a:rPr>
              <a:t>市場開拓</a:t>
            </a:r>
            <a:endParaRPr kumimoji="1" lang="en-US" altLang="ja-JP" sz="2000" b="1" dirty="0">
              <a:solidFill>
                <a:srgbClr val="FF0000"/>
              </a:solidFill>
              <a:latin typeface="HGPｺﾞｼｯｸE" panose="020B0900000000000000" pitchFamily="50" charset="-128"/>
              <a:ea typeface="HGPｺﾞｼｯｸE" panose="020B0900000000000000" pitchFamily="50" charset="-128"/>
            </a:endParaRPr>
          </a:p>
          <a:p>
            <a:pPr algn="ctr"/>
            <a:r>
              <a:rPr lang="ja-JP" altLang="en-US" sz="2000" dirty="0">
                <a:latin typeface="HGPｺﾞｼｯｸE" panose="020B0900000000000000" pitchFamily="50" charset="-128"/>
                <a:ea typeface="HGPｺﾞｼｯｸE" panose="020B0900000000000000" pitchFamily="50" charset="-128"/>
              </a:rPr>
              <a:t>既存商品を新市場へ　　　導入する</a:t>
            </a:r>
            <a:endParaRPr kumimoji="1" lang="en-US" altLang="ja-JP" sz="2000" dirty="0">
              <a:latin typeface="HGPｺﾞｼｯｸE" panose="020B0900000000000000" pitchFamily="50" charset="-128"/>
              <a:ea typeface="HGPｺﾞｼｯｸE" panose="020B0900000000000000" pitchFamily="50" charset="-128"/>
            </a:endParaRPr>
          </a:p>
        </p:txBody>
      </p:sp>
      <p:sp>
        <p:nvSpPr>
          <p:cNvPr id="14" name="角丸四角形 13"/>
          <p:cNvSpPr/>
          <p:nvPr/>
        </p:nvSpPr>
        <p:spPr>
          <a:xfrm>
            <a:off x="5300723" y="4545124"/>
            <a:ext cx="3240360" cy="1404156"/>
          </a:xfrm>
          <a:prstGeom prst="round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kumimoji="1" lang="ja-JP" altLang="en-US" sz="2000" b="1" dirty="0">
                <a:solidFill>
                  <a:srgbClr val="FF0000"/>
                </a:solidFill>
                <a:latin typeface="HGPｺﾞｼｯｸE" panose="020B0900000000000000" pitchFamily="50" charset="-128"/>
                <a:ea typeface="HGPｺﾞｼｯｸE" panose="020B0900000000000000" pitchFamily="50" charset="-128"/>
              </a:rPr>
              <a:t>市場浸透</a:t>
            </a:r>
            <a:endParaRPr kumimoji="1" lang="en-US" altLang="ja-JP" sz="2000" b="1" dirty="0">
              <a:solidFill>
                <a:srgbClr val="FF0000"/>
              </a:solidFill>
              <a:latin typeface="HGPｺﾞｼｯｸE" panose="020B0900000000000000" pitchFamily="50" charset="-128"/>
              <a:ea typeface="HGPｺﾞｼｯｸE" panose="020B0900000000000000" pitchFamily="50" charset="-128"/>
            </a:endParaRPr>
          </a:p>
          <a:p>
            <a:pPr algn="ctr"/>
            <a:r>
              <a:rPr lang="ja-JP" altLang="en-US" sz="2000" dirty="0">
                <a:latin typeface="HGPｺﾞｼｯｸE" panose="020B0900000000000000" pitchFamily="50" charset="-128"/>
                <a:ea typeface="HGPｺﾞｼｯｸE" panose="020B0900000000000000" pitchFamily="50" charset="-128"/>
              </a:rPr>
              <a:t>既存商品・既存市場で</a:t>
            </a:r>
            <a:endParaRPr lang="en-US" altLang="ja-JP" sz="2000" dirty="0">
              <a:latin typeface="HGPｺﾞｼｯｸE" panose="020B0900000000000000" pitchFamily="50" charset="-128"/>
              <a:ea typeface="HGPｺﾞｼｯｸE" panose="020B0900000000000000" pitchFamily="50" charset="-128"/>
            </a:endParaRPr>
          </a:p>
          <a:p>
            <a:pPr algn="ctr"/>
            <a:r>
              <a:rPr lang="ja-JP" altLang="en-US" sz="2000" dirty="0">
                <a:latin typeface="HGPｺﾞｼｯｸE" panose="020B0900000000000000" pitchFamily="50" charset="-128"/>
                <a:ea typeface="HGPｺﾞｼｯｸE" panose="020B0900000000000000" pitchFamily="50" charset="-128"/>
              </a:rPr>
              <a:t>顧客提供価値を見直す</a:t>
            </a:r>
            <a:endParaRPr lang="en-US" altLang="ja-JP" sz="2000" dirty="0">
              <a:latin typeface="HGPｺﾞｼｯｸE" panose="020B0900000000000000" pitchFamily="50" charset="-128"/>
              <a:ea typeface="HGPｺﾞｼｯｸE" panose="020B0900000000000000" pitchFamily="50" charset="-128"/>
            </a:endParaRPr>
          </a:p>
          <a:p>
            <a:pPr algn="ctr"/>
            <a:r>
              <a:rPr lang="ja-JP" altLang="en-US" dirty="0">
                <a:latin typeface="HGPｺﾞｼｯｸE" panose="020B0900000000000000" pitchFamily="50" charset="-128"/>
                <a:ea typeface="HGPｺﾞｼｯｸE" panose="020B0900000000000000" pitchFamily="50" charset="-128"/>
              </a:rPr>
              <a:t>（</a:t>
            </a:r>
            <a:r>
              <a:rPr kumimoji="1" lang="ja-JP" altLang="en-US" dirty="0">
                <a:latin typeface="HGPｺﾞｼｯｸE" panose="020B0900000000000000" pitchFamily="50" charset="-128"/>
                <a:ea typeface="HGPｺﾞｼｯｸE" panose="020B0900000000000000" pitchFamily="50" charset="-128"/>
              </a:rPr>
              <a:t>コスト競争につながることも）</a:t>
            </a:r>
            <a:endParaRPr kumimoji="1" lang="en-US" altLang="ja-JP" dirty="0">
              <a:latin typeface="HGPｺﾞｼｯｸE" panose="020B0900000000000000" pitchFamily="50" charset="-128"/>
              <a:ea typeface="HGPｺﾞｼｯｸE" panose="020B0900000000000000" pitchFamily="50" charset="-128"/>
            </a:endParaRPr>
          </a:p>
        </p:txBody>
      </p:sp>
      <p:sp>
        <p:nvSpPr>
          <p:cNvPr id="17" name="Rectangle 7">
            <a:extLst>
              <a:ext uri="{FF2B5EF4-FFF2-40B4-BE49-F238E27FC236}">
                <a16:creationId xmlns:a16="http://schemas.microsoft.com/office/drawing/2014/main" id="{BA9FA49B-932D-4A09-8DB9-3FA9466706C1}"/>
              </a:ext>
            </a:extLst>
          </p:cNvPr>
          <p:cNvSpPr>
            <a:spLocks noChangeArrowheads="1"/>
          </p:cNvSpPr>
          <p:nvPr/>
        </p:nvSpPr>
        <p:spPr bwMode="auto">
          <a:xfrm>
            <a:off x="1043607" y="6165304"/>
            <a:ext cx="7056785" cy="467918"/>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nSpc>
                <a:spcPct val="90000"/>
              </a:lnSpc>
              <a:spcBef>
                <a:spcPct val="20000"/>
              </a:spcBef>
            </a:pPr>
            <a:r>
              <a:rPr lang="ja-JP" altLang="en-US" sz="2800" i="1" dirty="0">
                <a:latin typeface="HGP創英角ｺﾞｼｯｸUB" panose="020B0900000000000000" pitchFamily="50" charset="-128"/>
                <a:ea typeface="HGP創英角ｺﾞｼｯｸUB" panose="020B0900000000000000" pitchFamily="50" charset="-128"/>
              </a:rPr>
              <a:t>皆様はどの軸で商品開発をしていきますか？</a:t>
            </a:r>
            <a:endParaRPr lang="ja-JP" altLang="en-US" sz="3200" i="1" dirty="0">
              <a:latin typeface="HGPｺﾞｼｯｸE" panose="020B0900000000000000" pitchFamily="50" charset="-128"/>
              <a:ea typeface="HGPｺﾞｼｯｸE" panose="020B0900000000000000" pitchFamily="50" charset="-128"/>
            </a:endParaRPr>
          </a:p>
        </p:txBody>
      </p:sp>
      <p:sp>
        <p:nvSpPr>
          <p:cNvPr id="16" name="正方形/長方形 15">
            <a:extLst>
              <a:ext uri="{FF2B5EF4-FFF2-40B4-BE49-F238E27FC236}">
                <a16:creationId xmlns:a16="http://schemas.microsoft.com/office/drawing/2014/main" id="{A69D468D-0657-4E75-A86C-AD1F28B59AD2}"/>
              </a:ext>
            </a:extLst>
          </p:cNvPr>
          <p:cNvSpPr/>
          <p:nvPr/>
        </p:nvSpPr>
        <p:spPr>
          <a:xfrm>
            <a:off x="179510" y="764705"/>
            <a:ext cx="4896545"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fontScale="70000" lnSpcReduction="20000"/>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商品展開・市場開発＝アンゾフの成長マトリックス</a:t>
            </a:r>
            <a:endParaRPr lang="en-US" altLang="ja-JP" sz="2400" dirty="0">
              <a:latin typeface="HGP創英角ｺﾞｼｯｸUB" panose="020B0900000000000000" pitchFamily="50" charset="-128"/>
              <a:ea typeface="HGP創英角ｺﾞｼｯｸUB" panose="020B0900000000000000" pitchFamily="50" charset="-128"/>
            </a:endParaRPr>
          </a:p>
        </p:txBody>
      </p:sp>
      <p:sp>
        <p:nvSpPr>
          <p:cNvPr id="18" name="Rectangle 7">
            <a:extLst>
              <a:ext uri="{FF2B5EF4-FFF2-40B4-BE49-F238E27FC236}">
                <a16:creationId xmlns:a16="http://schemas.microsoft.com/office/drawing/2014/main" id="{AAD08240-6039-4376-A77B-555E338E7E5A}"/>
              </a:ext>
            </a:extLst>
          </p:cNvPr>
          <p:cNvSpPr>
            <a:spLocks noChangeArrowheads="1"/>
          </p:cNvSpPr>
          <p:nvPr/>
        </p:nvSpPr>
        <p:spPr bwMode="auto">
          <a:xfrm>
            <a:off x="539553" y="2834399"/>
            <a:ext cx="936104" cy="400393"/>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新規</a:t>
            </a:r>
            <a:endParaRPr lang="en-US" altLang="ja-JP" sz="2000" dirty="0">
              <a:latin typeface="HGP創英角ｺﾞｼｯｸUB" panose="020B0900000000000000" pitchFamily="50" charset="-128"/>
              <a:ea typeface="HGP創英角ｺﾞｼｯｸUB" panose="020B0900000000000000" pitchFamily="50" charset="-128"/>
            </a:endParaRPr>
          </a:p>
        </p:txBody>
      </p:sp>
      <p:sp>
        <p:nvSpPr>
          <p:cNvPr id="19" name="Rectangle 7">
            <a:extLst>
              <a:ext uri="{FF2B5EF4-FFF2-40B4-BE49-F238E27FC236}">
                <a16:creationId xmlns:a16="http://schemas.microsoft.com/office/drawing/2014/main" id="{C199C3A9-F776-49C7-8C63-B1FC4123A2D1}"/>
              </a:ext>
            </a:extLst>
          </p:cNvPr>
          <p:cNvSpPr>
            <a:spLocks noChangeArrowheads="1"/>
          </p:cNvSpPr>
          <p:nvPr/>
        </p:nvSpPr>
        <p:spPr bwMode="auto">
          <a:xfrm>
            <a:off x="2854665" y="1876487"/>
            <a:ext cx="936104" cy="400393"/>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新規</a:t>
            </a:r>
            <a:endParaRPr lang="en-US" altLang="ja-JP" sz="2000" dirty="0">
              <a:latin typeface="HGP創英角ｺﾞｼｯｸUB" panose="020B0900000000000000" pitchFamily="50" charset="-128"/>
              <a:ea typeface="HGP創英角ｺﾞｼｯｸUB" panose="020B0900000000000000" pitchFamily="50" charset="-128"/>
            </a:endParaRPr>
          </a:p>
        </p:txBody>
      </p:sp>
      <p:cxnSp>
        <p:nvCxnSpPr>
          <p:cNvPr id="4" name="直線コネクタ 3">
            <a:extLst>
              <a:ext uri="{FF2B5EF4-FFF2-40B4-BE49-F238E27FC236}">
                <a16:creationId xmlns:a16="http://schemas.microsoft.com/office/drawing/2014/main" id="{0418708A-3821-46F4-B10A-1BAFF0C2D2BF}"/>
              </a:ext>
            </a:extLst>
          </p:cNvPr>
          <p:cNvCxnSpPr/>
          <p:nvPr/>
        </p:nvCxnSpPr>
        <p:spPr>
          <a:xfrm>
            <a:off x="1412291" y="4045416"/>
            <a:ext cx="72008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092131CF-40D2-4BFC-BD42-CF4833896B42}"/>
              </a:ext>
            </a:extLst>
          </p:cNvPr>
          <p:cNvCxnSpPr>
            <a:cxnSpLocks/>
          </p:cNvCxnSpPr>
          <p:nvPr/>
        </p:nvCxnSpPr>
        <p:spPr>
          <a:xfrm>
            <a:off x="5012691" y="2104311"/>
            <a:ext cx="0" cy="3844969"/>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Rectangle 7">
            <a:extLst>
              <a:ext uri="{FF2B5EF4-FFF2-40B4-BE49-F238E27FC236}">
                <a16:creationId xmlns:a16="http://schemas.microsoft.com/office/drawing/2014/main" id="{FE4DA259-5571-46ED-B51D-803D232270D8}"/>
              </a:ext>
            </a:extLst>
          </p:cNvPr>
          <p:cNvSpPr>
            <a:spLocks noChangeArrowheads="1"/>
          </p:cNvSpPr>
          <p:nvPr/>
        </p:nvSpPr>
        <p:spPr bwMode="auto">
          <a:xfrm>
            <a:off x="539553" y="5047005"/>
            <a:ext cx="936104" cy="400393"/>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既存</a:t>
            </a:r>
            <a:endParaRPr lang="en-US" altLang="ja-JP" sz="2000" dirty="0">
              <a:latin typeface="HGP創英角ｺﾞｼｯｸUB" panose="020B0900000000000000" pitchFamily="50" charset="-128"/>
              <a:ea typeface="HGP創英角ｺﾞｼｯｸUB" panose="020B0900000000000000" pitchFamily="50" charset="-128"/>
            </a:endParaRPr>
          </a:p>
        </p:txBody>
      </p:sp>
      <p:sp>
        <p:nvSpPr>
          <p:cNvPr id="23" name="Rectangle 7">
            <a:extLst>
              <a:ext uri="{FF2B5EF4-FFF2-40B4-BE49-F238E27FC236}">
                <a16:creationId xmlns:a16="http://schemas.microsoft.com/office/drawing/2014/main" id="{A7F98C96-F8A2-40B8-B7FD-EBEAF563A5CF}"/>
              </a:ext>
            </a:extLst>
          </p:cNvPr>
          <p:cNvSpPr>
            <a:spLocks noChangeArrowheads="1"/>
          </p:cNvSpPr>
          <p:nvPr/>
        </p:nvSpPr>
        <p:spPr bwMode="auto">
          <a:xfrm>
            <a:off x="35496" y="3568011"/>
            <a:ext cx="495416" cy="917567"/>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vert="eaVert"/>
          <a:lstStyle/>
          <a:p>
            <a:pPr indent="-342900">
              <a:lnSpc>
                <a:spcPct val="90000"/>
              </a:lnSpc>
              <a:spcBef>
                <a:spcPct val="20000"/>
              </a:spcBef>
            </a:pPr>
            <a:r>
              <a:rPr lang="ja-JP" altLang="en-US" sz="2800" dirty="0">
                <a:latin typeface="HGP創英角ｺﾞｼｯｸUB" panose="020B0900000000000000" pitchFamily="50" charset="-128"/>
                <a:ea typeface="HGP創英角ｺﾞｼｯｸUB" panose="020B0900000000000000" pitchFamily="50" charset="-128"/>
              </a:rPr>
              <a:t>市場</a:t>
            </a:r>
            <a:endParaRPr lang="en-US" altLang="ja-JP" sz="2800" dirty="0">
              <a:latin typeface="HGP創英角ｺﾞｼｯｸUB" panose="020B0900000000000000" pitchFamily="50" charset="-128"/>
              <a:ea typeface="HGP創英角ｺﾞｼｯｸUB" panose="020B0900000000000000" pitchFamily="50" charset="-128"/>
            </a:endParaRPr>
          </a:p>
        </p:txBody>
      </p:sp>
      <p:sp>
        <p:nvSpPr>
          <p:cNvPr id="26" name="Rectangle 7">
            <a:extLst>
              <a:ext uri="{FF2B5EF4-FFF2-40B4-BE49-F238E27FC236}">
                <a16:creationId xmlns:a16="http://schemas.microsoft.com/office/drawing/2014/main" id="{D03E4218-DC4C-434F-82F8-7D788CD01CAD}"/>
              </a:ext>
            </a:extLst>
          </p:cNvPr>
          <p:cNvSpPr>
            <a:spLocks noChangeArrowheads="1"/>
          </p:cNvSpPr>
          <p:nvPr/>
        </p:nvSpPr>
        <p:spPr bwMode="auto">
          <a:xfrm>
            <a:off x="4544639" y="1385190"/>
            <a:ext cx="936104" cy="400393"/>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nSpc>
                <a:spcPct val="90000"/>
              </a:lnSpc>
              <a:spcBef>
                <a:spcPct val="20000"/>
              </a:spcBef>
            </a:pPr>
            <a:r>
              <a:rPr lang="ja-JP" altLang="en-US" sz="2800" dirty="0">
                <a:latin typeface="HGP創英角ｺﾞｼｯｸUB" panose="020B0900000000000000" pitchFamily="50" charset="-128"/>
                <a:ea typeface="HGP創英角ｺﾞｼｯｸUB" panose="020B0900000000000000" pitchFamily="50" charset="-128"/>
              </a:rPr>
              <a:t>商品</a:t>
            </a:r>
            <a:endParaRPr lang="en-US" altLang="ja-JP" sz="2800" dirty="0">
              <a:latin typeface="HGP創英角ｺﾞｼｯｸUB" panose="020B0900000000000000" pitchFamily="50" charset="-128"/>
              <a:ea typeface="HGP創英角ｺﾞｼｯｸUB" panose="020B0900000000000000" pitchFamily="50" charset="-128"/>
            </a:endParaRPr>
          </a:p>
        </p:txBody>
      </p:sp>
      <p:sp>
        <p:nvSpPr>
          <p:cNvPr id="3" name="スライド番号プレースホルダー 2">
            <a:extLst>
              <a:ext uri="{FF2B5EF4-FFF2-40B4-BE49-F238E27FC236}">
                <a16:creationId xmlns:a16="http://schemas.microsoft.com/office/drawing/2014/main" id="{8DD5DB18-E71D-4F2B-B1FC-E55ACC233F46}"/>
              </a:ext>
            </a:extLst>
          </p:cNvPr>
          <p:cNvSpPr>
            <a:spLocks noGrp="1"/>
          </p:cNvSpPr>
          <p:nvPr>
            <p:ph type="sldNum" sz="quarter" idx="12"/>
          </p:nvPr>
        </p:nvSpPr>
        <p:spPr/>
        <p:txBody>
          <a:bodyPr/>
          <a:lstStyle/>
          <a:p>
            <a:pPr>
              <a:defRPr/>
            </a:pPr>
            <a:fld id="{22179739-F4A8-44EB-8B8E-F3F060272835}" type="slidenum">
              <a:rPr lang="ja-JP" altLang="en-US" smtClean="0"/>
              <a:pPr>
                <a:defRPr/>
              </a:pPr>
              <a:t>32</a:t>
            </a:fld>
            <a:endParaRPr lang="ja-JP" altLang="en-US"/>
          </a:p>
        </p:txBody>
      </p:sp>
    </p:spTree>
    <p:extLst>
      <p:ext uri="{BB962C8B-B14F-4D97-AF65-F5344CB8AC3E}">
        <p14:creationId xmlns:p14="http://schemas.microsoft.com/office/powerpoint/2010/main" val="15688145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7"/>
          <p:cNvSpPr>
            <a:spLocks noChangeArrowheads="1"/>
          </p:cNvSpPr>
          <p:nvPr/>
        </p:nvSpPr>
        <p:spPr bwMode="auto">
          <a:xfrm>
            <a:off x="251520" y="1412775"/>
            <a:ext cx="8640960" cy="1728193"/>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400" dirty="0">
                <a:latin typeface="HGP創英角ｺﾞｼｯｸUB" panose="020B0900000000000000" pitchFamily="50" charset="-128"/>
                <a:ea typeface="HGP創英角ｺﾞｼｯｸUB" panose="020B0900000000000000" pitchFamily="50" charset="-128"/>
              </a:rPr>
              <a:t>■　</a:t>
            </a:r>
            <a:r>
              <a:rPr lang="en-US" altLang="ja-JP" sz="2400" b="1" dirty="0">
                <a:solidFill>
                  <a:srgbClr val="FF0000"/>
                </a:solidFill>
                <a:latin typeface="HGP創英角ｺﾞｼｯｸUB" panose="020B0900000000000000" pitchFamily="50" charset="-128"/>
                <a:ea typeface="HGP創英角ｺﾞｼｯｸUB" panose="020B0900000000000000" pitchFamily="50" charset="-128"/>
              </a:rPr>
              <a:t>Price</a:t>
            </a:r>
            <a:r>
              <a:rPr lang="en-US" altLang="ja-JP" sz="2400" dirty="0">
                <a:latin typeface="HGP創英角ｺﾞｼｯｸUB" panose="020B0900000000000000" pitchFamily="50" charset="-128"/>
                <a:ea typeface="HGP創英角ｺﾞｼｯｸUB" panose="020B0900000000000000" pitchFamily="50" charset="-128"/>
              </a:rPr>
              <a:t>=</a:t>
            </a:r>
            <a:r>
              <a:rPr lang="ja-JP" altLang="en-US" sz="2400" dirty="0">
                <a:latin typeface="HGP創英角ｺﾞｼｯｸUB" panose="020B0900000000000000" pitchFamily="50" charset="-128"/>
                <a:ea typeface="HGP創英角ｺﾞｼｯｸUB" panose="020B0900000000000000" pitchFamily="50" charset="-128"/>
              </a:rPr>
              <a:t>価格</a:t>
            </a:r>
            <a:endParaRPr lang="en-US" altLang="ja-JP" sz="24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・観光客が商品・サービスを手に入れるために支払うべき対価</a:t>
            </a:r>
          </a:p>
          <a:p>
            <a:pPr indent="-342900" algn="l">
              <a:lnSpc>
                <a:spcPct val="90000"/>
              </a:lnSpc>
              <a:spcBef>
                <a:spcPct val="20000"/>
              </a:spcBef>
            </a:pPr>
            <a:r>
              <a:rPr lang="ja-JP" altLang="en-US" sz="1900" dirty="0">
                <a:latin typeface="HGP創英角ｺﾞｼｯｸUB" panose="020B0900000000000000" pitchFamily="50" charset="-128"/>
                <a:ea typeface="HGP創英角ｺﾞｼｯｸUB" panose="020B0900000000000000" pitchFamily="50" charset="-128"/>
              </a:rPr>
              <a:t>・旅行全体にかかる金額を掴むこと、お値打ち感、競合商品の金額の意識などが大切</a:t>
            </a:r>
          </a:p>
          <a:p>
            <a:pPr indent="-342900" algn="l">
              <a:lnSpc>
                <a:spcPct val="90000"/>
              </a:lnSpc>
              <a:spcBef>
                <a:spcPct val="20000"/>
              </a:spcBef>
            </a:pPr>
            <a:endParaRPr lang="en-US" altLang="ja-JP" sz="2000" dirty="0">
              <a:latin typeface="HGP創英角ｺﾞｼｯｸUB" panose="020B0900000000000000" pitchFamily="50" charset="-128"/>
              <a:ea typeface="HGP創英角ｺﾞｼｯｸUB" panose="020B0900000000000000" pitchFamily="50" charset="-128"/>
            </a:endParaRPr>
          </a:p>
        </p:txBody>
      </p:sp>
      <p:pic>
        <p:nvPicPr>
          <p:cNvPr id="15" name="図 14"/>
          <p:cNvPicPr>
            <a:picLocks noChangeAspect="1"/>
          </p:cNvPicPr>
          <p:nvPr/>
        </p:nvPicPr>
        <p:blipFill>
          <a:blip r:embed="rId3"/>
          <a:stretch>
            <a:fillRect/>
          </a:stretch>
        </p:blipFill>
        <p:spPr>
          <a:xfrm>
            <a:off x="74953" y="2413417"/>
            <a:ext cx="4369826" cy="2559765"/>
          </a:xfrm>
          <a:prstGeom prst="rect">
            <a:avLst/>
          </a:prstGeom>
        </p:spPr>
      </p:pic>
      <p:pic>
        <p:nvPicPr>
          <p:cNvPr id="16" name="図 15"/>
          <p:cNvPicPr>
            <a:picLocks noChangeAspect="1"/>
          </p:cNvPicPr>
          <p:nvPr/>
        </p:nvPicPr>
        <p:blipFill>
          <a:blip r:embed="rId4"/>
          <a:stretch>
            <a:fillRect/>
          </a:stretch>
        </p:blipFill>
        <p:spPr>
          <a:xfrm>
            <a:off x="4578950" y="2413417"/>
            <a:ext cx="4394481" cy="2559765"/>
          </a:xfrm>
          <a:prstGeom prst="rect">
            <a:avLst/>
          </a:prstGeom>
        </p:spPr>
      </p:pic>
      <p:sp>
        <p:nvSpPr>
          <p:cNvPr id="17" name="角丸四角形 16"/>
          <p:cNvSpPr/>
          <p:nvPr/>
        </p:nvSpPr>
        <p:spPr>
          <a:xfrm>
            <a:off x="34925" y="3474319"/>
            <a:ext cx="3134079" cy="233748"/>
          </a:xfrm>
          <a:prstGeom prst="roundRect">
            <a:avLst/>
          </a:prstGeom>
          <a:noFill/>
          <a:ln w="5715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角丸四角形 17"/>
          <p:cNvSpPr/>
          <p:nvPr/>
        </p:nvSpPr>
        <p:spPr>
          <a:xfrm>
            <a:off x="4529348" y="3538963"/>
            <a:ext cx="2714422" cy="199695"/>
          </a:xfrm>
          <a:prstGeom prst="roundRect">
            <a:avLst/>
          </a:prstGeom>
          <a:noFill/>
          <a:ln w="5715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p:nvSpPr>
        <p:spPr>
          <a:xfrm>
            <a:off x="7380552" y="4811802"/>
            <a:ext cx="1674338" cy="200055"/>
          </a:xfrm>
          <a:prstGeom prst="rect">
            <a:avLst/>
          </a:prstGeom>
          <a:noFill/>
        </p:spPr>
        <p:txBody>
          <a:bodyPr wrap="square" rtlCol="0">
            <a:spAutoFit/>
          </a:bodyPr>
          <a:lstStyle/>
          <a:p>
            <a:r>
              <a:rPr lang="ja-JP" altLang="en-US" sz="700" dirty="0"/>
              <a:t>出典：日光おでかけサロンホームページ</a:t>
            </a:r>
            <a:endParaRPr lang="en-US" altLang="ja-JP" sz="700" dirty="0"/>
          </a:p>
        </p:txBody>
      </p:sp>
      <p:sp>
        <p:nvSpPr>
          <p:cNvPr id="21" name="正方形/長方形 20">
            <a:extLst>
              <a:ext uri="{FF2B5EF4-FFF2-40B4-BE49-F238E27FC236}">
                <a16:creationId xmlns:a16="http://schemas.microsoft.com/office/drawing/2014/main" id="{0B3A1917-C1EA-46A7-BC25-AAD0B0E48254}"/>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２つ目の</a:t>
            </a:r>
            <a:r>
              <a:rPr lang="en-US" altLang="ja-JP" sz="2400" dirty="0">
                <a:latin typeface="HGP創英角ｺﾞｼｯｸUB" panose="020B0900000000000000" pitchFamily="50" charset="-128"/>
                <a:ea typeface="HGP創英角ｺﾞｼｯｸUB" panose="020B0900000000000000" pitchFamily="50" charset="-128"/>
              </a:rPr>
              <a:t>P</a:t>
            </a:r>
            <a:r>
              <a:rPr lang="ja-JP" altLang="en-US" sz="2400" dirty="0">
                <a:latin typeface="HGP創英角ｺﾞｼｯｸUB" panose="020B0900000000000000" pitchFamily="50" charset="-128"/>
                <a:ea typeface="HGP創英角ｺﾞｼｯｸUB" panose="020B0900000000000000" pitchFamily="50" charset="-128"/>
              </a:rPr>
              <a:t>＝</a:t>
            </a:r>
            <a:r>
              <a:rPr lang="en-US" altLang="ja-JP" sz="2400" dirty="0">
                <a:latin typeface="HGP創英角ｺﾞｼｯｸUB" panose="020B0900000000000000" pitchFamily="50" charset="-128"/>
                <a:ea typeface="HGP創英角ｺﾞｼｯｸUB" panose="020B0900000000000000" pitchFamily="50" charset="-128"/>
              </a:rPr>
              <a:t>PRICE</a:t>
            </a:r>
          </a:p>
        </p:txBody>
      </p:sp>
      <p:sp>
        <p:nvSpPr>
          <p:cNvPr id="24" name="Rectangle 7">
            <a:extLst>
              <a:ext uri="{FF2B5EF4-FFF2-40B4-BE49-F238E27FC236}">
                <a16:creationId xmlns:a16="http://schemas.microsoft.com/office/drawing/2014/main" id="{B86B69D5-AF30-41E0-A94F-FFEF83C8930C}"/>
              </a:ext>
            </a:extLst>
          </p:cNvPr>
          <p:cNvSpPr>
            <a:spLocks noChangeArrowheads="1"/>
          </p:cNvSpPr>
          <p:nvPr/>
        </p:nvSpPr>
        <p:spPr bwMode="auto">
          <a:xfrm>
            <a:off x="47157" y="5123095"/>
            <a:ext cx="8989339" cy="1585737"/>
          </a:xfrm>
          <a:prstGeom prst="rect">
            <a:avLst/>
          </a:prstGeom>
          <a:solidFill>
            <a:srgbClr val="002060"/>
          </a:solidFill>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b="1" dirty="0">
                <a:solidFill>
                  <a:srgbClr val="FF0000"/>
                </a:solidFill>
                <a:latin typeface="HGP創英角ｺﾞｼｯｸUB" panose="020B0900000000000000" pitchFamily="50" charset="-128"/>
                <a:ea typeface="HGP創英角ｺﾞｼｯｸUB" panose="020B0900000000000000" pitchFamily="50" charset="-128"/>
              </a:rPr>
              <a:t>商品・サービスには必ず金額がある。ポイントは観光客がその金額をどのように捉えるかである</a:t>
            </a:r>
            <a:endParaRPr lang="en-US" altLang="ja-JP" b="1" dirty="0">
              <a:solidFill>
                <a:srgbClr val="FF0000"/>
              </a:solidFill>
              <a:latin typeface="HGP創英角ｺﾞｼｯｸUB" panose="020B0900000000000000" pitchFamily="50" charset="-128"/>
              <a:ea typeface="HGP創英角ｺﾞｼｯｸUB" panose="020B0900000000000000" pitchFamily="50" charset="-128"/>
            </a:endParaRPr>
          </a:p>
          <a:p>
            <a:pPr algn="ctr"/>
            <a:endParaRPr lang="en-US" altLang="ja-JP" sz="600" b="1" dirty="0">
              <a:solidFill>
                <a:srgbClr val="FF0000"/>
              </a:solidFill>
              <a:latin typeface="HGP創英角ｺﾞｼｯｸUB" panose="020B0900000000000000" pitchFamily="50" charset="-128"/>
              <a:ea typeface="HGP創英角ｺﾞｼｯｸUB" panose="020B0900000000000000" pitchFamily="50" charset="-128"/>
            </a:endParaRPr>
          </a:p>
          <a:p>
            <a:pPr algn="ctr"/>
            <a:r>
              <a:rPr lang="ja-JP" altLang="en-US" dirty="0">
                <a:solidFill>
                  <a:schemeClr val="lt1"/>
                </a:solidFill>
                <a:latin typeface="HGP創英角ｺﾞｼｯｸUB" panose="020B0900000000000000" pitchFamily="50" charset="-128"/>
                <a:ea typeface="HGP創英角ｺﾞｼｯｸUB" panose="020B0900000000000000" pitchFamily="50" charset="-128"/>
              </a:rPr>
              <a:t>◆観光客の期待値＞提供側のパフォーマンス　→　</a:t>
            </a:r>
            <a:r>
              <a:rPr lang="ja-JP" altLang="en-US" dirty="0">
                <a:solidFill>
                  <a:srgbClr val="FF0000"/>
                </a:solidFill>
                <a:latin typeface="HGP創英角ｺﾞｼｯｸUB" panose="020B0900000000000000" pitchFamily="50" charset="-128"/>
                <a:ea typeface="HGP創英角ｺﾞｼｯｸUB" panose="020B0900000000000000" pitchFamily="50" charset="-128"/>
              </a:rPr>
              <a:t>高いと感じる</a:t>
            </a:r>
            <a:r>
              <a:rPr lang="ja-JP" altLang="en-US" dirty="0">
                <a:solidFill>
                  <a:schemeClr val="lt1"/>
                </a:solidFill>
                <a:latin typeface="HGP創英角ｺﾞｼｯｸUB" panose="020B0900000000000000" pitchFamily="50" charset="-128"/>
                <a:ea typeface="HGP創英角ｺﾞｼｯｸUB" panose="020B0900000000000000" pitchFamily="50" charset="-128"/>
              </a:rPr>
              <a:t>。場合によってはクレームへ</a:t>
            </a:r>
            <a:endParaRPr lang="en-US" altLang="ja-JP" dirty="0">
              <a:solidFill>
                <a:schemeClr val="lt1"/>
              </a:solidFill>
              <a:latin typeface="HGP創英角ｺﾞｼｯｸUB" panose="020B0900000000000000" pitchFamily="50" charset="-128"/>
              <a:ea typeface="HGP創英角ｺﾞｼｯｸUB" panose="020B0900000000000000" pitchFamily="50" charset="-128"/>
            </a:endParaRPr>
          </a:p>
          <a:p>
            <a:pPr algn="ctr"/>
            <a:r>
              <a:rPr lang="ja-JP" altLang="en-US" dirty="0">
                <a:solidFill>
                  <a:schemeClr val="lt1"/>
                </a:solidFill>
                <a:latin typeface="HGP創英角ｺﾞｼｯｸUB" panose="020B0900000000000000" pitchFamily="50" charset="-128"/>
                <a:ea typeface="HGP創英角ｺﾞｼｯｸUB" panose="020B0900000000000000" pitchFamily="50" charset="-128"/>
              </a:rPr>
              <a:t>◆観光客の期待値＜提供側のパフォーマンス　→　</a:t>
            </a:r>
            <a:r>
              <a:rPr lang="ja-JP" altLang="en-US" dirty="0">
                <a:solidFill>
                  <a:srgbClr val="FF0000"/>
                </a:solidFill>
                <a:latin typeface="HGP創英角ｺﾞｼｯｸUB" panose="020B0900000000000000" pitchFamily="50" charset="-128"/>
                <a:ea typeface="HGP創英角ｺﾞｼｯｸUB" panose="020B0900000000000000" pitchFamily="50" charset="-128"/>
              </a:rPr>
              <a:t>お得と感じる</a:t>
            </a:r>
            <a:r>
              <a:rPr lang="ja-JP" altLang="en-US" dirty="0">
                <a:solidFill>
                  <a:schemeClr val="lt1"/>
                </a:solidFill>
                <a:latin typeface="HGP創英角ｺﾞｼｯｸUB" panose="020B0900000000000000" pitchFamily="50" charset="-128"/>
                <a:ea typeface="HGP創英角ｺﾞｼｯｸUB" panose="020B0900000000000000" pitchFamily="50" charset="-128"/>
              </a:rPr>
              <a:t>。満足、感動の一要素へ</a:t>
            </a:r>
            <a:endParaRPr lang="en-US" altLang="ja-JP" dirty="0">
              <a:solidFill>
                <a:schemeClr val="lt1"/>
              </a:solidFill>
              <a:latin typeface="HGP創英角ｺﾞｼｯｸUB" panose="020B0900000000000000" pitchFamily="50" charset="-128"/>
              <a:ea typeface="HGP創英角ｺﾞｼｯｸUB" panose="020B0900000000000000" pitchFamily="50" charset="-128"/>
            </a:endParaRPr>
          </a:p>
          <a:p>
            <a:pPr algn="ctr"/>
            <a:endParaRPr lang="en-US" altLang="ja-JP" sz="800" dirty="0">
              <a:solidFill>
                <a:schemeClr val="lt1"/>
              </a:solidFill>
              <a:latin typeface="HGP創英角ｺﾞｼｯｸUB" panose="020B0900000000000000" pitchFamily="50" charset="-128"/>
              <a:ea typeface="HGP創英角ｺﾞｼｯｸUB" panose="020B0900000000000000" pitchFamily="50" charset="-128"/>
            </a:endParaRPr>
          </a:p>
          <a:p>
            <a:pPr algn="ctr"/>
            <a:r>
              <a:rPr lang="ja-JP" altLang="en-US" sz="1400" dirty="0">
                <a:solidFill>
                  <a:schemeClr val="lt1"/>
                </a:solidFill>
                <a:latin typeface="HGP創英角ｺﾞｼｯｸUB" panose="020B0900000000000000" pitchFamily="50" charset="-128"/>
                <a:ea typeface="HGP創英角ｺﾞｼｯｸUB" panose="020B0900000000000000" pitchFamily="50" charset="-128"/>
              </a:rPr>
              <a:t>但し、</a:t>
            </a:r>
            <a:r>
              <a:rPr lang="ja-JP" altLang="en-US" sz="1400" u="sng" dirty="0">
                <a:solidFill>
                  <a:schemeClr val="lt1"/>
                </a:solidFill>
                <a:latin typeface="HGP創英角ｺﾞｼｯｸUB" panose="020B0900000000000000" pitchFamily="50" charset="-128"/>
                <a:ea typeface="HGP創英角ｺﾞｼｯｸUB" panose="020B0900000000000000" pitchFamily="50" charset="-128"/>
              </a:rPr>
              <a:t>旅行商品は気象条件、同行者、受益者の感情など多くの複合的要素で満足度を形成する</a:t>
            </a:r>
            <a:r>
              <a:rPr lang="ja-JP" altLang="en-US" sz="1400" dirty="0">
                <a:solidFill>
                  <a:schemeClr val="lt1"/>
                </a:solidFill>
                <a:latin typeface="HGP創英角ｺﾞｼｯｸUB" panose="020B0900000000000000" pitchFamily="50" charset="-128"/>
                <a:ea typeface="HGP創英角ｺﾞｼｯｸUB" panose="020B0900000000000000" pitchFamily="50" charset="-128"/>
              </a:rPr>
              <a:t>為一概にいえない</a:t>
            </a:r>
            <a:endParaRPr lang="en-US" altLang="ja-JP" sz="1400" dirty="0">
              <a:solidFill>
                <a:schemeClr val="lt1"/>
              </a:solidFill>
              <a:latin typeface="HGP創英角ｺﾞｼｯｸUB" panose="020B0900000000000000" pitchFamily="50" charset="-128"/>
              <a:ea typeface="HGP創英角ｺﾞｼｯｸUB" panose="020B0900000000000000" pitchFamily="50" charset="-128"/>
            </a:endParaRPr>
          </a:p>
        </p:txBody>
      </p:sp>
      <p:sp>
        <p:nvSpPr>
          <p:cNvPr id="3" name="スライド番号プレースホルダー 2">
            <a:extLst>
              <a:ext uri="{FF2B5EF4-FFF2-40B4-BE49-F238E27FC236}">
                <a16:creationId xmlns:a16="http://schemas.microsoft.com/office/drawing/2014/main" id="{26FB3CF6-5B07-435F-BDF0-D0B8782E2A3A}"/>
              </a:ext>
            </a:extLst>
          </p:cNvPr>
          <p:cNvSpPr>
            <a:spLocks noGrp="1"/>
          </p:cNvSpPr>
          <p:nvPr>
            <p:ph type="sldNum" sz="quarter" idx="12"/>
          </p:nvPr>
        </p:nvSpPr>
        <p:spPr/>
        <p:txBody>
          <a:bodyPr/>
          <a:lstStyle/>
          <a:p>
            <a:pPr>
              <a:defRPr/>
            </a:pPr>
            <a:fld id="{22179739-F4A8-44EB-8B8E-F3F060272835}" type="slidenum">
              <a:rPr lang="ja-JP" altLang="en-US" smtClean="0"/>
              <a:pPr>
                <a:defRPr/>
              </a:pPr>
              <a:t>33</a:t>
            </a:fld>
            <a:endParaRPr lang="ja-JP" altLang="en-US"/>
          </a:p>
        </p:txBody>
      </p:sp>
    </p:spTree>
    <p:extLst>
      <p:ext uri="{BB962C8B-B14F-4D97-AF65-F5344CB8AC3E}">
        <p14:creationId xmlns:p14="http://schemas.microsoft.com/office/powerpoint/2010/main" val="1824006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線矢印コネクタ 2">
            <a:extLst>
              <a:ext uri="{FF2B5EF4-FFF2-40B4-BE49-F238E27FC236}">
                <a16:creationId xmlns:a16="http://schemas.microsoft.com/office/drawing/2014/main" id="{EBD14336-9DAA-471F-BA16-6DF07B502237}"/>
              </a:ext>
            </a:extLst>
          </p:cNvPr>
          <p:cNvCxnSpPr/>
          <p:nvPr/>
        </p:nvCxnSpPr>
        <p:spPr>
          <a:xfrm>
            <a:off x="3851920" y="2224598"/>
            <a:ext cx="0" cy="1405898"/>
          </a:xfrm>
          <a:prstGeom prst="straightConnector1">
            <a:avLst/>
          </a:prstGeom>
          <a:ln w="76200">
            <a:solidFill>
              <a:srgbClr val="FF0000"/>
            </a:solidFill>
            <a:headEnd type="triangle"/>
            <a:tailEnd type="triangle"/>
          </a:ln>
        </p:spPr>
        <p:style>
          <a:lnRef idx="3">
            <a:schemeClr val="accent2"/>
          </a:lnRef>
          <a:fillRef idx="0">
            <a:schemeClr val="accent2"/>
          </a:fillRef>
          <a:effectRef idx="2">
            <a:schemeClr val="accent2"/>
          </a:effectRef>
          <a:fontRef idx="minor">
            <a:schemeClr val="tx1"/>
          </a:fontRef>
        </p:style>
      </p:cxnSp>
      <p:sp>
        <p:nvSpPr>
          <p:cNvPr id="5" name="正方形/長方形 4">
            <a:extLst>
              <a:ext uri="{FF2B5EF4-FFF2-40B4-BE49-F238E27FC236}">
                <a16:creationId xmlns:a16="http://schemas.microsoft.com/office/drawing/2014/main" id="{E96DA93C-30F0-4FF4-B791-C07F41A5AEAA}"/>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２つ目の</a:t>
            </a:r>
            <a:r>
              <a:rPr lang="en-US" altLang="ja-JP" sz="2400" dirty="0">
                <a:latin typeface="HGP創英角ｺﾞｼｯｸUB" panose="020B0900000000000000" pitchFamily="50" charset="-128"/>
                <a:ea typeface="HGP創英角ｺﾞｼｯｸUB" panose="020B0900000000000000" pitchFamily="50" charset="-128"/>
              </a:rPr>
              <a:t>P</a:t>
            </a:r>
            <a:r>
              <a:rPr lang="ja-JP" altLang="en-US" sz="2400" dirty="0">
                <a:latin typeface="HGP創英角ｺﾞｼｯｸUB" panose="020B0900000000000000" pitchFamily="50" charset="-128"/>
                <a:ea typeface="HGP創英角ｺﾞｼｯｸUB" panose="020B0900000000000000" pitchFamily="50" charset="-128"/>
              </a:rPr>
              <a:t>＝</a:t>
            </a:r>
            <a:r>
              <a:rPr lang="en-US" altLang="ja-JP" sz="2400" dirty="0">
                <a:latin typeface="HGP創英角ｺﾞｼｯｸUB" panose="020B0900000000000000" pitchFamily="50" charset="-128"/>
                <a:ea typeface="HGP創英角ｺﾞｼｯｸUB" panose="020B0900000000000000" pitchFamily="50" charset="-128"/>
              </a:rPr>
              <a:t>PRICE</a:t>
            </a:r>
          </a:p>
        </p:txBody>
      </p:sp>
      <p:sp>
        <p:nvSpPr>
          <p:cNvPr id="6" name="Rectangle 7">
            <a:extLst>
              <a:ext uri="{FF2B5EF4-FFF2-40B4-BE49-F238E27FC236}">
                <a16:creationId xmlns:a16="http://schemas.microsoft.com/office/drawing/2014/main" id="{E5DE46B5-8269-4AB7-BB9A-85C7E66AD4F1}"/>
              </a:ext>
            </a:extLst>
          </p:cNvPr>
          <p:cNvSpPr>
            <a:spLocks noChangeArrowheads="1"/>
          </p:cNvSpPr>
          <p:nvPr/>
        </p:nvSpPr>
        <p:spPr bwMode="auto">
          <a:xfrm>
            <a:off x="36575" y="1269027"/>
            <a:ext cx="8926833" cy="359773"/>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　値決めの方法</a:t>
            </a:r>
            <a:endParaRPr lang="ja-JP" altLang="en-US" sz="2400" dirty="0">
              <a:latin typeface="HGPｺﾞｼｯｸE" panose="020B0900000000000000" pitchFamily="50" charset="-128"/>
              <a:ea typeface="HGPｺﾞｼｯｸE" panose="020B0900000000000000" pitchFamily="50" charset="-128"/>
            </a:endParaRPr>
          </a:p>
        </p:txBody>
      </p:sp>
      <p:sp>
        <p:nvSpPr>
          <p:cNvPr id="7" name="Rectangle 7">
            <a:extLst>
              <a:ext uri="{FF2B5EF4-FFF2-40B4-BE49-F238E27FC236}">
                <a16:creationId xmlns:a16="http://schemas.microsoft.com/office/drawing/2014/main" id="{2AFFA081-BCD2-4A33-8887-6AB6E980781B}"/>
              </a:ext>
            </a:extLst>
          </p:cNvPr>
          <p:cNvSpPr>
            <a:spLocks noChangeArrowheads="1"/>
          </p:cNvSpPr>
          <p:nvPr/>
        </p:nvSpPr>
        <p:spPr bwMode="auto">
          <a:xfrm>
            <a:off x="179511" y="1649962"/>
            <a:ext cx="3672409" cy="364311"/>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商品・サービスの値段の決め方</a:t>
            </a:r>
            <a:endParaRPr lang="en-US" altLang="ja-JP" sz="2000" dirty="0">
              <a:latin typeface="HGP創英角ｺﾞｼｯｸUB" panose="020B0900000000000000" pitchFamily="50" charset="-128"/>
              <a:ea typeface="HGP創英角ｺﾞｼｯｸUB" panose="020B0900000000000000" pitchFamily="50" charset="-128"/>
            </a:endParaRPr>
          </a:p>
        </p:txBody>
      </p:sp>
      <p:sp>
        <p:nvSpPr>
          <p:cNvPr id="8" name="正方形/長方形 7">
            <a:extLst>
              <a:ext uri="{FF2B5EF4-FFF2-40B4-BE49-F238E27FC236}">
                <a16:creationId xmlns:a16="http://schemas.microsoft.com/office/drawing/2014/main" id="{B6A63606-3033-40CC-8C1E-5E28906968DE}"/>
              </a:ext>
            </a:extLst>
          </p:cNvPr>
          <p:cNvSpPr/>
          <p:nvPr/>
        </p:nvSpPr>
        <p:spPr>
          <a:xfrm>
            <a:off x="3747959" y="3607436"/>
            <a:ext cx="2082689" cy="21258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a:t>製造</a:t>
            </a:r>
            <a:endParaRPr kumimoji="1" lang="en-US" altLang="ja-JP" sz="2000" b="1" dirty="0"/>
          </a:p>
          <a:p>
            <a:pPr algn="ctr"/>
            <a:r>
              <a:rPr kumimoji="1" lang="ja-JP" altLang="en-US" sz="2000" b="1" dirty="0"/>
              <a:t>コスト</a:t>
            </a:r>
            <a:endParaRPr kumimoji="1" lang="en-US" altLang="ja-JP" sz="2000" b="1" dirty="0"/>
          </a:p>
          <a:p>
            <a:pPr algn="ctr"/>
            <a:r>
              <a:rPr lang="en-US" altLang="ja-JP" sz="2000" b="1" dirty="0"/>
              <a:t>(</a:t>
            </a:r>
            <a:r>
              <a:rPr lang="ja-JP" altLang="en-US" sz="2000" b="1" dirty="0"/>
              <a:t>仕入れコスト</a:t>
            </a:r>
            <a:r>
              <a:rPr lang="en-US" altLang="ja-JP" sz="2000" b="1" dirty="0"/>
              <a:t>)</a:t>
            </a:r>
            <a:endParaRPr kumimoji="1" lang="ja-JP" altLang="en-US" sz="2000" b="1" dirty="0"/>
          </a:p>
        </p:txBody>
      </p:sp>
      <p:sp>
        <p:nvSpPr>
          <p:cNvPr id="9" name="正方形/長方形 8">
            <a:extLst>
              <a:ext uri="{FF2B5EF4-FFF2-40B4-BE49-F238E27FC236}">
                <a16:creationId xmlns:a16="http://schemas.microsoft.com/office/drawing/2014/main" id="{A949CB12-7D34-49D0-9048-567EA9618689}"/>
              </a:ext>
            </a:extLst>
          </p:cNvPr>
          <p:cNvSpPr/>
          <p:nvPr/>
        </p:nvSpPr>
        <p:spPr>
          <a:xfrm>
            <a:off x="6588224" y="2224598"/>
            <a:ext cx="2310223" cy="35086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b="1" dirty="0"/>
              <a:t>顧客が支払う最大の価格帯</a:t>
            </a:r>
            <a:endParaRPr lang="en-US" altLang="ja-JP" sz="2000" b="1" dirty="0"/>
          </a:p>
          <a:p>
            <a:pPr algn="ctr"/>
            <a:endParaRPr kumimoji="1" lang="en-US" altLang="ja-JP" sz="1600" b="1" dirty="0"/>
          </a:p>
          <a:p>
            <a:pPr algn="ctr"/>
            <a:r>
              <a:rPr lang="en-US" altLang="ja-JP" sz="1600" b="1" dirty="0"/>
              <a:t>*</a:t>
            </a:r>
            <a:r>
              <a:rPr kumimoji="1" lang="ja-JP" altLang="en-US" sz="1600" b="1" dirty="0"/>
              <a:t>カスタマーバリュー</a:t>
            </a:r>
            <a:endParaRPr lang="en-US" altLang="ja-JP" sz="1600" b="1" dirty="0"/>
          </a:p>
          <a:p>
            <a:pPr algn="ctr"/>
            <a:r>
              <a:rPr kumimoji="1" lang="en-US" altLang="ja-JP" sz="1600" b="1" dirty="0"/>
              <a:t>*</a:t>
            </a:r>
            <a:r>
              <a:rPr kumimoji="1" lang="ja-JP" altLang="en-US" sz="1600" b="1" dirty="0"/>
              <a:t>マーケットバリュー</a:t>
            </a:r>
            <a:endParaRPr kumimoji="1" lang="en-US" altLang="ja-JP" sz="1600" b="1" dirty="0"/>
          </a:p>
        </p:txBody>
      </p:sp>
      <p:sp>
        <p:nvSpPr>
          <p:cNvPr id="10" name="Rectangle 7">
            <a:extLst>
              <a:ext uri="{FF2B5EF4-FFF2-40B4-BE49-F238E27FC236}">
                <a16:creationId xmlns:a16="http://schemas.microsoft.com/office/drawing/2014/main" id="{DE207338-1F22-4494-8EE3-635E179BD067}"/>
              </a:ext>
            </a:extLst>
          </p:cNvPr>
          <p:cNvSpPr>
            <a:spLocks noChangeArrowheads="1"/>
          </p:cNvSpPr>
          <p:nvPr/>
        </p:nvSpPr>
        <p:spPr bwMode="auto">
          <a:xfrm>
            <a:off x="1907704" y="2592300"/>
            <a:ext cx="4653705" cy="531987"/>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3200" dirty="0">
                <a:latin typeface="HGP創英角ｺﾞｼｯｸUB" panose="020B0900000000000000" pitchFamily="50" charset="-128"/>
                <a:ea typeface="HGP創英角ｺﾞｼｯｸUB" panose="020B0900000000000000" pitchFamily="50" charset="-128"/>
              </a:rPr>
              <a:t>価格設定が可能な範囲</a:t>
            </a:r>
            <a:endParaRPr lang="en-US" altLang="ja-JP" sz="3200" dirty="0">
              <a:latin typeface="HGP創英角ｺﾞｼｯｸUB" panose="020B0900000000000000" pitchFamily="50" charset="-128"/>
              <a:ea typeface="HGP創英角ｺﾞｼｯｸUB" panose="020B0900000000000000" pitchFamily="50" charset="-128"/>
            </a:endParaRPr>
          </a:p>
        </p:txBody>
      </p:sp>
      <p:cxnSp>
        <p:nvCxnSpPr>
          <p:cNvPr id="11" name="直線コネクタ 10">
            <a:extLst>
              <a:ext uri="{FF2B5EF4-FFF2-40B4-BE49-F238E27FC236}">
                <a16:creationId xmlns:a16="http://schemas.microsoft.com/office/drawing/2014/main" id="{A18E0031-A56D-4C67-BFA3-A59812522C35}"/>
              </a:ext>
            </a:extLst>
          </p:cNvPr>
          <p:cNvCxnSpPr>
            <a:cxnSpLocks/>
          </p:cNvCxnSpPr>
          <p:nvPr/>
        </p:nvCxnSpPr>
        <p:spPr>
          <a:xfrm>
            <a:off x="1163806" y="2196402"/>
            <a:ext cx="5424418" cy="0"/>
          </a:xfrm>
          <a:prstGeom prst="line">
            <a:avLst/>
          </a:prstGeom>
          <a:ln w="76200">
            <a:solidFill>
              <a:srgbClr val="FF0000"/>
            </a:solidFill>
            <a:prstDash val="sysDot"/>
          </a:ln>
        </p:spPr>
        <p:style>
          <a:lnRef idx="3">
            <a:schemeClr val="accent2"/>
          </a:lnRef>
          <a:fillRef idx="0">
            <a:schemeClr val="accent2"/>
          </a:fillRef>
          <a:effectRef idx="2">
            <a:schemeClr val="accent2"/>
          </a:effectRef>
          <a:fontRef idx="minor">
            <a:schemeClr val="tx1"/>
          </a:fontRef>
        </p:style>
      </p:cxnSp>
      <p:cxnSp>
        <p:nvCxnSpPr>
          <p:cNvPr id="12" name="直線コネクタ 11">
            <a:extLst>
              <a:ext uri="{FF2B5EF4-FFF2-40B4-BE49-F238E27FC236}">
                <a16:creationId xmlns:a16="http://schemas.microsoft.com/office/drawing/2014/main" id="{DD78C229-47C2-4FC2-A1D3-02DE6C8232C3}"/>
              </a:ext>
            </a:extLst>
          </p:cNvPr>
          <p:cNvCxnSpPr>
            <a:cxnSpLocks/>
          </p:cNvCxnSpPr>
          <p:nvPr/>
        </p:nvCxnSpPr>
        <p:spPr>
          <a:xfrm>
            <a:off x="1353110" y="3630496"/>
            <a:ext cx="5300075" cy="0"/>
          </a:xfrm>
          <a:prstGeom prst="line">
            <a:avLst/>
          </a:prstGeom>
          <a:ln w="76200">
            <a:solidFill>
              <a:srgbClr val="FF0000"/>
            </a:solidFill>
            <a:prstDash val="sysDot"/>
          </a:ln>
        </p:spPr>
        <p:style>
          <a:lnRef idx="3">
            <a:schemeClr val="accent2"/>
          </a:lnRef>
          <a:fillRef idx="0">
            <a:schemeClr val="accent2"/>
          </a:fillRef>
          <a:effectRef idx="2">
            <a:schemeClr val="accent2"/>
          </a:effectRef>
          <a:fontRef idx="minor">
            <a:schemeClr val="tx1"/>
          </a:fontRef>
        </p:style>
      </p:cxnSp>
      <p:sp>
        <p:nvSpPr>
          <p:cNvPr id="13" name="Rectangle 7">
            <a:extLst>
              <a:ext uri="{FF2B5EF4-FFF2-40B4-BE49-F238E27FC236}">
                <a16:creationId xmlns:a16="http://schemas.microsoft.com/office/drawing/2014/main" id="{734EE379-A4D6-42A6-A94E-51E830BA2EC9}"/>
              </a:ext>
            </a:extLst>
          </p:cNvPr>
          <p:cNvSpPr>
            <a:spLocks noChangeArrowheads="1"/>
          </p:cNvSpPr>
          <p:nvPr/>
        </p:nvSpPr>
        <p:spPr bwMode="auto">
          <a:xfrm>
            <a:off x="35496" y="2062518"/>
            <a:ext cx="1058221" cy="324159"/>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nSpc>
                <a:spcPct val="90000"/>
              </a:lnSpc>
              <a:spcBef>
                <a:spcPct val="20000"/>
              </a:spcBef>
            </a:pPr>
            <a:r>
              <a:rPr lang="ja-JP" altLang="en-US" sz="1600" dirty="0">
                <a:latin typeface="HGP創英角ｺﾞｼｯｸUB" panose="020B0900000000000000" pitchFamily="50" charset="-128"/>
                <a:ea typeface="HGP創英角ｺﾞｼｯｸUB" panose="020B0900000000000000" pitchFamily="50" charset="-128"/>
              </a:rPr>
              <a:t>最大値</a:t>
            </a:r>
            <a:endParaRPr lang="en-US" altLang="ja-JP" sz="1600" dirty="0">
              <a:latin typeface="HGP創英角ｺﾞｼｯｸUB" panose="020B0900000000000000" pitchFamily="50" charset="-128"/>
              <a:ea typeface="HGP創英角ｺﾞｼｯｸUB" panose="020B0900000000000000" pitchFamily="50" charset="-128"/>
            </a:endParaRPr>
          </a:p>
        </p:txBody>
      </p:sp>
      <p:sp>
        <p:nvSpPr>
          <p:cNvPr id="14" name="Rectangle 7">
            <a:extLst>
              <a:ext uri="{FF2B5EF4-FFF2-40B4-BE49-F238E27FC236}">
                <a16:creationId xmlns:a16="http://schemas.microsoft.com/office/drawing/2014/main" id="{AE730953-14CF-4614-9821-7F1EF610A3BE}"/>
              </a:ext>
            </a:extLst>
          </p:cNvPr>
          <p:cNvSpPr>
            <a:spLocks noChangeArrowheads="1"/>
          </p:cNvSpPr>
          <p:nvPr/>
        </p:nvSpPr>
        <p:spPr bwMode="auto">
          <a:xfrm>
            <a:off x="35496" y="3543464"/>
            <a:ext cx="1058221" cy="324159"/>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nSpc>
                <a:spcPct val="90000"/>
              </a:lnSpc>
              <a:spcBef>
                <a:spcPct val="20000"/>
              </a:spcBef>
            </a:pPr>
            <a:r>
              <a:rPr lang="ja-JP" altLang="en-US" sz="1600" dirty="0">
                <a:latin typeface="HGP創英角ｺﾞｼｯｸUB" panose="020B0900000000000000" pitchFamily="50" charset="-128"/>
                <a:ea typeface="HGP創英角ｺﾞｼｯｸUB" panose="020B0900000000000000" pitchFamily="50" charset="-128"/>
              </a:rPr>
              <a:t>最小値</a:t>
            </a:r>
            <a:endParaRPr lang="en-US" altLang="ja-JP" sz="1600" dirty="0">
              <a:latin typeface="HGP創英角ｺﾞｼｯｸUB" panose="020B0900000000000000" pitchFamily="50" charset="-128"/>
              <a:ea typeface="HGP創英角ｺﾞｼｯｸUB" panose="020B0900000000000000" pitchFamily="50" charset="-128"/>
            </a:endParaRPr>
          </a:p>
        </p:txBody>
      </p:sp>
      <p:sp>
        <p:nvSpPr>
          <p:cNvPr id="15" name="Rectangle 7">
            <a:extLst>
              <a:ext uri="{FF2B5EF4-FFF2-40B4-BE49-F238E27FC236}">
                <a16:creationId xmlns:a16="http://schemas.microsoft.com/office/drawing/2014/main" id="{BFED0451-52DF-4184-94E7-B1F0829681FA}"/>
              </a:ext>
            </a:extLst>
          </p:cNvPr>
          <p:cNvSpPr>
            <a:spLocks noChangeArrowheads="1"/>
          </p:cNvSpPr>
          <p:nvPr/>
        </p:nvSpPr>
        <p:spPr bwMode="auto">
          <a:xfrm>
            <a:off x="34925" y="5709196"/>
            <a:ext cx="8928483" cy="888156"/>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観光客の満足度、ライバルの価格設定などを考慮し、</a:t>
            </a:r>
            <a:r>
              <a:rPr lang="ja-JP" altLang="en-US" sz="2000" dirty="0">
                <a:solidFill>
                  <a:srgbClr val="FF0000"/>
                </a:solidFill>
                <a:latin typeface="HGP創英角ｺﾞｼｯｸUB" panose="020B0900000000000000" pitchFamily="50" charset="-128"/>
                <a:ea typeface="HGP創英角ｺﾞｼｯｸUB" panose="020B0900000000000000" pitchFamily="50" charset="-128"/>
              </a:rPr>
              <a:t>最小値から最大値の間で　「値決め」を実施</a:t>
            </a:r>
            <a:r>
              <a:rPr lang="ja-JP" altLang="en-US" sz="2000" dirty="0">
                <a:latin typeface="HGP創英角ｺﾞｼｯｸUB" panose="020B0900000000000000" pitchFamily="50" charset="-128"/>
                <a:ea typeface="HGP創英角ｺﾞｼｯｸUB" panose="020B0900000000000000" pitchFamily="50" charset="-128"/>
              </a:rPr>
              <a:t>する。原価が捉えづらい観光関連商品であるが、</a:t>
            </a:r>
            <a:r>
              <a:rPr lang="ja-JP" altLang="en-US" sz="2000" dirty="0">
                <a:solidFill>
                  <a:srgbClr val="FF0000"/>
                </a:solidFill>
                <a:latin typeface="HGP創英角ｺﾞｼｯｸUB" panose="020B0900000000000000" pitchFamily="50" charset="-128"/>
                <a:ea typeface="HGP創英角ｺﾞｼｯｸUB" panose="020B0900000000000000" pitchFamily="50" charset="-128"/>
              </a:rPr>
              <a:t>一定の値決めのルールを決める</a:t>
            </a:r>
            <a:r>
              <a:rPr lang="ja-JP" altLang="en-US" sz="2000" dirty="0">
                <a:latin typeface="HGP創英角ｺﾞｼｯｸUB" panose="020B0900000000000000" pitchFamily="50" charset="-128"/>
                <a:ea typeface="HGP創英角ｺﾞｼｯｸUB" panose="020B0900000000000000" pitchFamily="50" charset="-128"/>
              </a:rPr>
              <a:t>ことはマーケティング戦略上、大切になってくる。</a:t>
            </a:r>
            <a:endParaRPr lang="en-US" altLang="ja-JP" sz="2000" dirty="0">
              <a:latin typeface="HGP創英角ｺﾞｼｯｸUB" panose="020B0900000000000000" pitchFamily="50" charset="-128"/>
              <a:ea typeface="HGP創英角ｺﾞｼｯｸUB" panose="020B0900000000000000" pitchFamily="50" charset="-128"/>
            </a:endParaRPr>
          </a:p>
        </p:txBody>
      </p:sp>
      <p:sp>
        <p:nvSpPr>
          <p:cNvPr id="4" name="スライド番号プレースホルダー 3">
            <a:extLst>
              <a:ext uri="{FF2B5EF4-FFF2-40B4-BE49-F238E27FC236}">
                <a16:creationId xmlns:a16="http://schemas.microsoft.com/office/drawing/2014/main" id="{57348B3A-A837-4A2F-BF0A-5B435DE03D42}"/>
              </a:ext>
            </a:extLst>
          </p:cNvPr>
          <p:cNvSpPr>
            <a:spLocks noGrp="1"/>
          </p:cNvSpPr>
          <p:nvPr>
            <p:ph type="sldNum" sz="quarter" idx="12"/>
          </p:nvPr>
        </p:nvSpPr>
        <p:spPr/>
        <p:txBody>
          <a:bodyPr/>
          <a:lstStyle/>
          <a:p>
            <a:pPr>
              <a:defRPr/>
            </a:pPr>
            <a:fld id="{22179739-F4A8-44EB-8B8E-F3F060272835}" type="slidenum">
              <a:rPr lang="ja-JP" altLang="en-US" smtClean="0"/>
              <a:pPr>
                <a:defRPr/>
              </a:pPr>
              <a:t>34</a:t>
            </a:fld>
            <a:endParaRPr lang="ja-JP" altLang="en-US"/>
          </a:p>
        </p:txBody>
      </p:sp>
    </p:spTree>
    <p:extLst>
      <p:ext uri="{BB962C8B-B14F-4D97-AF65-F5344CB8AC3E}">
        <p14:creationId xmlns:p14="http://schemas.microsoft.com/office/powerpoint/2010/main" val="22823977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7"/>
          <p:cNvSpPr>
            <a:spLocks noChangeArrowheads="1"/>
          </p:cNvSpPr>
          <p:nvPr/>
        </p:nvSpPr>
        <p:spPr bwMode="auto">
          <a:xfrm>
            <a:off x="251520" y="1412774"/>
            <a:ext cx="8640960" cy="1872209"/>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400" dirty="0">
                <a:latin typeface="HGP創英角ｺﾞｼｯｸUB" panose="020B0900000000000000" pitchFamily="50" charset="-128"/>
                <a:ea typeface="HGP創英角ｺﾞｼｯｸUB" panose="020B0900000000000000" pitchFamily="50" charset="-128"/>
              </a:rPr>
              <a:t>■　</a:t>
            </a:r>
            <a:r>
              <a:rPr lang="en-US" altLang="ja-JP" sz="2400" b="1" dirty="0">
                <a:solidFill>
                  <a:srgbClr val="FF0000"/>
                </a:solidFill>
                <a:latin typeface="HGP創英角ｺﾞｼｯｸUB" panose="020B0900000000000000" pitchFamily="50" charset="-128"/>
                <a:ea typeface="HGP創英角ｺﾞｼｯｸUB" panose="020B0900000000000000" pitchFamily="50" charset="-128"/>
              </a:rPr>
              <a:t>Place</a:t>
            </a:r>
          </a:p>
          <a:p>
            <a:pPr indent="-342900" algn="l">
              <a:lnSpc>
                <a:spcPct val="90000"/>
              </a:lnSpc>
              <a:spcBef>
                <a:spcPct val="20000"/>
              </a:spcBef>
            </a:pPr>
            <a:r>
              <a:rPr lang="en-US" altLang="ja-JP" sz="2000" dirty="0">
                <a:latin typeface="HGP創英角ｺﾞｼｯｸUB" panose="020B0900000000000000" pitchFamily="50" charset="-128"/>
                <a:ea typeface="HGP創英角ｺﾞｼｯｸUB" panose="020B0900000000000000" pitchFamily="50" charset="-128"/>
              </a:rPr>
              <a:t>Place</a:t>
            </a:r>
            <a:r>
              <a:rPr lang="ja-JP" altLang="en-US" sz="2000" dirty="0">
                <a:latin typeface="HGP創英角ｺﾞｼｯｸUB" panose="020B0900000000000000" pitchFamily="50" charset="-128"/>
                <a:ea typeface="HGP創英角ｺﾞｼｯｸUB" panose="020B0900000000000000" pitchFamily="50" charset="-128"/>
              </a:rPr>
              <a:t>とは「流通」のこと。ターゲット観光客へ商品・サービスを提供するための手段・方法を言います。ターゲット顧客が購入できる的確な流通チャネルを探すことが大切です。</a:t>
            </a: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　流通チャネルの例</a:t>
            </a:r>
          </a:p>
        </p:txBody>
      </p:sp>
      <p:graphicFrame>
        <p:nvGraphicFramePr>
          <p:cNvPr id="12" name="表 11"/>
          <p:cNvGraphicFramePr>
            <a:graphicFrameLocks noGrp="1"/>
          </p:cNvGraphicFramePr>
          <p:nvPr/>
        </p:nvGraphicFramePr>
        <p:xfrm>
          <a:off x="2987824" y="2924944"/>
          <a:ext cx="4968553" cy="3691488"/>
        </p:xfrm>
        <a:graphic>
          <a:graphicData uri="http://schemas.openxmlformats.org/drawingml/2006/table">
            <a:tbl>
              <a:tblPr firstRow="1" bandRow="1">
                <a:tableStyleId>{BC89EF96-8CEA-46FF-86C4-4CE0E7609802}</a:tableStyleId>
              </a:tblPr>
              <a:tblGrid>
                <a:gridCol w="4968553">
                  <a:extLst>
                    <a:ext uri="{9D8B030D-6E8A-4147-A177-3AD203B41FA5}">
                      <a16:colId xmlns:a16="http://schemas.microsoft.com/office/drawing/2014/main" val="20000"/>
                    </a:ext>
                  </a:extLst>
                </a:gridCol>
              </a:tblGrid>
              <a:tr h="321687">
                <a:tc>
                  <a:txBody>
                    <a:bodyPr/>
                    <a:lstStyle/>
                    <a:p>
                      <a:pPr algn="ctr"/>
                      <a:r>
                        <a:rPr kumimoji="1" lang="ja-JP" altLang="en-US" sz="1600" dirty="0"/>
                        <a:t>販売チャネル</a:t>
                      </a:r>
                      <a:endParaRPr kumimoji="1" lang="ja-JP" altLang="en-US" sz="1600" dirty="0">
                        <a:latin typeface="HGPｺﾞｼｯｸE" panose="020B0900000000000000" pitchFamily="50" charset="-128"/>
                        <a:ea typeface="HGPｺﾞｼｯｸE" panose="020B0900000000000000" pitchFamily="50" charset="-128"/>
                      </a:endParaRPr>
                    </a:p>
                  </a:txBody>
                  <a:tcPr/>
                </a:tc>
                <a:extLst>
                  <a:ext uri="{0D108BD9-81ED-4DB2-BD59-A6C34878D82A}">
                    <a16:rowId xmlns:a16="http://schemas.microsoft.com/office/drawing/2014/main" val="10000"/>
                  </a:ext>
                </a:extLst>
              </a:tr>
              <a:tr h="321687">
                <a:tc>
                  <a:txBody>
                    <a:bodyPr/>
                    <a:lstStyle/>
                    <a:p>
                      <a:pPr algn="l"/>
                      <a:r>
                        <a:rPr kumimoji="1" lang="ja-JP" altLang="en-US" sz="1600" dirty="0"/>
                        <a:t>ホテル・旅館のフロント</a:t>
                      </a:r>
                      <a:endParaRPr kumimoji="1" lang="ja-JP" altLang="en-US" sz="1600" dirty="0">
                        <a:latin typeface="HGPｺﾞｼｯｸE" panose="020B0900000000000000" pitchFamily="50" charset="-128"/>
                        <a:ea typeface="HGPｺﾞｼｯｸE" panose="020B0900000000000000" pitchFamily="50" charset="-128"/>
                      </a:endParaRPr>
                    </a:p>
                  </a:txBody>
                  <a:tcPr/>
                </a:tc>
                <a:extLst>
                  <a:ext uri="{0D108BD9-81ED-4DB2-BD59-A6C34878D82A}">
                    <a16:rowId xmlns:a16="http://schemas.microsoft.com/office/drawing/2014/main" val="10001"/>
                  </a:ext>
                </a:extLst>
              </a:tr>
              <a:tr h="321687">
                <a:tc>
                  <a:txBody>
                    <a:bodyPr/>
                    <a:lstStyle/>
                    <a:p>
                      <a:pPr algn="l"/>
                      <a:r>
                        <a:rPr kumimoji="1" lang="ja-JP" altLang="en-US" sz="1600" dirty="0"/>
                        <a:t>ホテル・旅館のホームページ</a:t>
                      </a:r>
                      <a:endParaRPr kumimoji="1" lang="ja-JP" altLang="en-US" sz="1600" dirty="0">
                        <a:latin typeface="HGPｺﾞｼｯｸE" panose="020B0900000000000000" pitchFamily="50" charset="-128"/>
                        <a:ea typeface="HGPｺﾞｼｯｸE" panose="020B0900000000000000" pitchFamily="50" charset="-128"/>
                      </a:endParaRPr>
                    </a:p>
                  </a:txBody>
                  <a:tcPr/>
                </a:tc>
                <a:extLst>
                  <a:ext uri="{0D108BD9-81ED-4DB2-BD59-A6C34878D82A}">
                    <a16:rowId xmlns:a16="http://schemas.microsoft.com/office/drawing/2014/main" val="10002"/>
                  </a:ext>
                </a:extLst>
              </a:tr>
              <a:tr h="338688">
                <a:tc>
                  <a:txBody>
                    <a:bodyPr/>
                    <a:lstStyle/>
                    <a:p>
                      <a:pPr algn="l"/>
                      <a:r>
                        <a:rPr kumimoji="1" lang="ja-JP" altLang="en-US" sz="1600" dirty="0"/>
                        <a:t>旅行会社窓口</a:t>
                      </a:r>
                      <a:endParaRPr kumimoji="1" lang="en-US" altLang="ja-JP" sz="1600" dirty="0">
                        <a:latin typeface="HGPｺﾞｼｯｸE" panose="020B0900000000000000" pitchFamily="50" charset="-128"/>
                        <a:ea typeface="HGPｺﾞｼｯｸE" panose="020B0900000000000000" pitchFamily="50" charset="-128"/>
                      </a:endParaRPr>
                    </a:p>
                  </a:txBody>
                  <a:tcPr/>
                </a:tc>
                <a:extLst>
                  <a:ext uri="{0D108BD9-81ED-4DB2-BD59-A6C34878D82A}">
                    <a16:rowId xmlns:a16="http://schemas.microsoft.com/office/drawing/2014/main" val="10003"/>
                  </a:ext>
                </a:extLst>
              </a:tr>
              <a:tr h="167640">
                <a:tc>
                  <a:txBody>
                    <a:bodyPr/>
                    <a:lstStyle/>
                    <a:p>
                      <a:pPr algn="l"/>
                      <a:r>
                        <a:rPr kumimoji="1" lang="ja-JP" altLang="en-US" sz="1600" kern="1200" dirty="0">
                          <a:solidFill>
                            <a:schemeClr val="tx1"/>
                          </a:solidFill>
                          <a:latin typeface="+mn-lt"/>
                          <a:ea typeface="+mn-ea"/>
                          <a:cs typeface="+mn-cs"/>
                        </a:rPr>
                        <a:t>オンライントラベルエージェント</a:t>
                      </a:r>
                      <a:endParaRPr kumimoji="1" lang="en-US" altLang="ja-JP" sz="1600" kern="1200" dirty="0">
                        <a:solidFill>
                          <a:schemeClr val="tx1"/>
                        </a:solidFill>
                        <a:latin typeface="+mn-lt"/>
                        <a:ea typeface="+mn-ea"/>
                        <a:cs typeface="+mn-cs"/>
                      </a:endParaRPr>
                    </a:p>
                  </a:txBody>
                  <a:tcPr/>
                </a:tc>
                <a:extLst>
                  <a:ext uri="{0D108BD9-81ED-4DB2-BD59-A6C34878D82A}">
                    <a16:rowId xmlns:a16="http://schemas.microsoft.com/office/drawing/2014/main" val="3396676483"/>
                  </a:ext>
                </a:extLst>
              </a:tr>
              <a:tr h="321687">
                <a:tc>
                  <a:txBody>
                    <a:bodyPr/>
                    <a:lstStyle/>
                    <a:p>
                      <a:pPr algn="l"/>
                      <a:r>
                        <a:rPr kumimoji="1" lang="ja-JP" altLang="en-US" sz="1600" dirty="0"/>
                        <a:t>旅行会社のホームページ</a:t>
                      </a:r>
                      <a:endParaRPr kumimoji="1" lang="ja-JP" altLang="en-US" sz="1600" dirty="0">
                        <a:latin typeface="HGPｺﾞｼｯｸE" panose="020B0900000000000000" pitchFamily="50" charset="-128"/>
                        <a:ea typeface="HGPｺﾞｼｯｸE" panose="020B0900000000000000" pitchFamily="50" charset="-128"/>
                      </a:endParaRPr>
                    </a:p>
                  </a:txBody>
                  <a:tcPr/>
                </a:tc>
                <a:extLst>
                  <a:ext uri="{0D108BD9-81ED-4DB2-BD59-A6C34878D82A}">
                    <a16:rowId xmlns:a16="http://schemas.microsoft.com/office/drawing/2014/main" val="10004"/>
                  </a:ext>
                </a:extLst>
              </a:tr>
              <a:tr h="317280">
                <a:tc>
                  <a:txBody>
                    <a:bodyPr/>
                    <a:lstStyle/>
                    <a:p>
                      <a:pPr algn="l"/>
                      <a:r>
                        <a:rPr kumimoji="1" lang="ja-JP" altLang="en-US" sz="1600" dirty="0"/>
                        <a:t>観光協会のホームページ</a:t>
                      </a:r>
                      <a:endParaRPr kumimoji="1" lang="ja-JP" altLang="en-US" sz="1600" dirty="0">
                        <a:latin typeface="HGPｺﾞｼｯｸE" panose="020B0900000000000000" pitchFamily="50" charset="-128"/>
                        <a:ea typeface="HGPｺﾞｼｯｸE" panose="020B0900000000000000" pitchFamily="50" charset="-128"/>
                      </a:endParaRPr>
                    </a:p>
                  </a:txBody>
                  <a:tcPr/>
                </a:tc>
                <a:extLst>
                  <a:ext uri="{0D108BD9-81ED-4DB2-BD59-A6C34878D82A}">
                    <a16:rowId xmlns:a16="http://schemas.microsoft.com/office/drawing/2014/main" val="10005"/>
                  </a:ext>
                </a:extLst>
              </a:tr>
              <a:tr h="317280">
                <a:tc>
                  <a:txBody>
                    <a:bodyPr/>
                    <a:lstStyle/>
                    <a:p>
                      <a:pPr algn="l"/>
                      <a:r>
                        <a:rPr kumimoji="1" lang="ja-JP" altLang="en-US" sz="1600" dirty="0"/>
                        <a:t>観光案内所</a:t>
                      </a:r>
                      <a:endParaRPr kumimoji="1" lang="ja-JP" altLang="en-US" sz="1600" dirty="0">
                        <a:latin typeface="HGPｺﾞｼｯｸE" panose="020B0900000000000000" pitchFamily="50" charset="-128"/>
                        <a:ea typeface="HGPｺﾞｼｯｸE" panose="020B0900000000000000" pitchFamily="50" charset="-128"/>
                      </a:endParaRPr>
                    </a:p>
                  </a:txBody>
                  <a:tcPr/>
                </a:tc>
                <a:extLst>
                  <a:ext uri="{0D108BD9-81ED-4DB2-BD59-A6C34878D82A}">
                    <a16:rowId xmlns:a16="http://schemas.microsoft.com/office/drawing/2014/main" val="10006"/>
                  </a:ext>
                </a:extLst>
              </a:tr>
              <a:tr h="317280">
                <a:tc>
                  <a:txBody>
                    <a:bodyPr/>
                    <a:lstStyle/>
                    <a:p>
                      <a:pPr algn="l"/>
                      <a:r>
                        <a:rPr kumimoji="1" lang="ja-JP" altLang="en-US" sz="1600" dirty="0"/>
                        <a:t>コンビニエンスストア</a:t>
                      </a:r>
                      <a:endParaRPr kumimoji="1" lang="ja-JP" altLang="en-US" sz="1600" dirty="0">
                        <a:latin typeface="HGPｺﾞｼｯｸE" panose="020B0900000000000000" pitchFamily="50" charset="-128"/>
                        <a:ea typeface="HGPｺﾞｼｯｸE" panose="020B0900000000000000" pitchFamily="50" charset="-128"/>
                      </a:endParaRPr>
                    </a:p>
                  </a:txBody>
                  <a:tcPr/>
                </a:tc>
                <a:extLst>
                  <a:ext uri="{0D108BD9-81ED-4DB2-BD59-A6C34878D82A}">
                    <a16:rowId xmlns:a16="http://schemas.microsoft.com/office/drawing/2014/main" val="10007"/>
                  </a:ext>
                </a:extLst>
              </a:tr>
              <a:tr h="317280">
                <a:tc>
                  <a:txBody>
                    <a:bodyPr/>
                    <a:lstStyle/>
                    <a:p>
                      <a:pPr algn="l"/>
                      <a:r>
                        <a:rPr kumimoji="1" lang="ja-JP" altLang="en-US" sz="1600" dirty="0"/>
                        <a:t>交通事業者のホームページ</a:t>
                      </a:r>
                      <a:endParaRPr kumimoji="1" lang="ja-JP" altLang="en-US" sz="1600" dirty="0">
                        <a:latin typeface="HGPｺﾞｼｯｸE" panose="020B0900000000000000" pitchFamily="50" charset="-128"/>
                        <a:ea typeface="HGPｺﾞｼｯｸE" panose="020B0900000000000000" pitchFamily="50" charset="-128"/>
                      </a:endParaRPr>
                    </a:p>
                  </a:txBody>
                  <a:tcPr/>
                </a:tc>
                <a:extLst>
                  <a:ext uri="{0D108BD9-81ED-4DB2-BD59-A6C34878D82A}">
                    <a16:rowId xmlns:a16="http://schemas.microsoft.com/office/drawing/2014/main" val="10008"/>
                  </a:ext>
                </a:extLst>
              </a:tr>
              <a:tr h="317280">
                <a:tc>
                  <a:txBody>
                    <a:bodyPr/>
                    <a:lstStyle/>
                    <a:p>
                      <a:pPr algn="l"/>
                      <a:r>
                        <a:rPr kumimoji="1" lang="ja-JP" altLang="en-US" sz="1600" dirty="0"/>
                        <a:t>旅行の雑誌・</a:t>
                      </a:r>
                      <a:r>
                        <a:rPr kumimoji="1" lang="en-US" altLang="ja-JP" sz="1600" dirty="0"/>
                        <a:t>TV</a:t>
                      </a:r>
                      <a:r>
                        <a:rPr kumimoji="1" lang="ja-JP" altLang="en-US" sz="1600" dirty="0" err="1"/>
                        <a:t>での</a:t>
                      </a:r>
                      <a:r>
                        <a:rPr kumimoji="1" lang="ja-JP" altLang="en-US" sz="1600" dirty="0"/>
                        <a:t>申し込み</a:t>
                      </a:r>
                      <a:endParaRPr kumimoji="1" lang="ja-JP" altLang="en-US" sz="1600" dirty="0">
                        <a:latin typeface="HGPｺﾞｼｯｸE" panose="020B0900000000000000" pitchFamily="50" charset="-128"/>
                        <a:ea typeface="HGPｺﾞｼｯｸE" panose="020B0900000000000000" pitchFamily="50" charset="-128"/>
                      </a:endParaRPr>
                    </a:p>
                  </a:txBody>
                  <a:tcPr/>
                </a:tc>
                <a:extLst>
                  <a:ext uri="{0D108BD9-81ED-4DB2-BD59-A6C34878D82A}">
                    <a16:rowId xmlns:a16="http://schemas.microsoft.com/office/drawing/2014/main" val="10009"/>
                  </a:ext>
                </a:extLst>
              </a:tr>
            </a:tbl>
          </a:graphicData>
        </a:graphic>
      </p:graphicFrame>
      <p:sp>
        <p:nvSpPr>
          <p:cNvPr id="14" name="正方形/長方形 13">
            <a:extLst>
              <a:ext uri="{FF2B5EF4-FFF2-40B4-BE49-F238E27FC236}">
                <a16:creationId xmlns:a16="http://schemas.microsoft.com/office/drawing/2014/main" id="{A650E9D1-C0F5-4417-8979-8966D09F1F4A}"/>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３つ目の</a:t>
            </a:r>
            <a:r>
              <a:rPr lang="en-US" altLang="ja-JP" sz="2400" dirty="0">
                <a:latin typeface="HGP創英角ｺﾞｼｯｸUB" panose="020B0900000000000000" pitchFamily="50" charset="-128"/>
                <a:ea typeface="HGP創英角ｺﾞｼｯｸUB" panose="020B0900000000000000" pitchFamily="50" charset="-128"/>
              </a:rPr>
              <a:t>P</a:t>
            </a:r>
            <a:r>
              <a:rPr lang="ja-JP" altLang="en-US" sz="2400" dirty="0">
                <a:latin typeface="HGP創英角ｺﾞｼｯｸUB" panose="020B0900000000000000" pitchFamily="50" charset="-128"/>
                <a:ea typeface="HGP創英角ｺﾞｼｯｸUB" panose="020B0900000000000000" pitchFamily="50" charset="-128"/>
              </a:rPr>
              <a:t>＝</a:t>
            </a:r>
            <a:r>
              <a:rPr lang="en-US" altLang="ja-JP" sz="2400" dirty="0">
                <a:latin typeface="HGP創英角ｺﾞｼｯｸUB" panose="020B0900000000000000" pitchFamily="50" charset="-128"/>
                <a:ea typeface="HGP創英角ｺﾞｼｯｸUB" panose="020B0900000000000000" pitchFamily="50" charset="-128"/>
              </a:rPr>
              <a:t>PLACE</a:t>
            </a:r>
          </a:p>
        </p:txBody>
      </p:sp>
      <p:sp>
        <p:nvSpPr>
          <p:cNvPr id="3" name="スライド番号プレースホルダー 2">
            <a:extLst>
              <a:ext uri="{FF2B5EF4-FFF2-40B4-BE49-F238E27FC236}">
                <a16:creationId xmlns:a16="http://schemas.microsoft.com/office/drawing/2014/main" id="{850A0253-7878-4293-8F25-A03694991EE7}"/>
              </a:ext>
            </a:extLst>
          </p:cNvPr>
          <p:cNvSpPr>
            <a:spLocks noGrp="1"/>
          </p:cNvSpPr>
          <p:nvPr>
            <p:ph type="sldNum" sz="quarter" idx="12"/>
          </p:nvPr>
        </p:nvSpPr>
        <p:spPr/>
        <p:txBody>
          <a:bodyPr/>
          <a:lstStyle/>
          <a:p>
            <a:pPr>
              <a:defRPr/>
            </a:pPr>
            <a:fld id="{22179739-F4A8-44EB-8B8E-F3F060272835}" type="slidenum">
              <a:rPr lang="ja-JP" altLang="en-US" smtClean="0"/>
              <a:pPr>
                <a:defRPr/>
              </a:pPr>
              <a:t>35</a:t>
            </a:fld>
            <a:endParaRPr lang="ja-JP" altLang="en-US"/>
          </a:p>
        </p:txBody>
      </p:sp>
    </p:spTree>
    <p:extLst>
      <p:ext uri="{BB962C8B-B14F-4D97-AF65-F5344CB8AC3E}">
        <p14:creationId xmlns:p14="http://schemas.microsoft.com/office/powerpoint/2010/main" val="194222909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正方形/長方形 14"/>
          <p:cNvSpPr/>
          <p:nvPr/>
        </p:nvSpPr>
        <p:spPr>
          <a:xfrm>
            <a:off x="5034001" y="3530039"/>
            <a:ext cx="3737074" cy="2954655"/>
          </a:xfrm>
          <a:prstGeom prst="rect">
            <a:avLst/>
          </a:prstGeom>
          <a:solidFill>
            <a:srgbClr val="002060"/>
          </a:solidFill>
        </p:spPr>
        <p:txBody>
          <a:bodyPr wrap="square">
            <a:spAutoFit/>
          </a:bodyPr>
          <a:lstStyle/>
          <a:p>
            <a:pPr algn="ctr"/>
            <a:r>
              <a:rPr lang="ja-JP" altLang="en-US" sz="2400" dirty="0">
                <a:solidFill>
                  <a:srgbClr val="FF0000"/>
                </a:solidFill>
                <a:latin typeface="HGP創英角ｺﾞｼｯｸUB" panose="020B0900000000000000" pitchFamily="50" charset="-128"/>
                <a:ea typeface="HGP創英角ｺﾞｼｯｸUB" panose="020B0900000000000000" pitchFamily="50" charset="-128"/>
              </a:rPr>
              <a:t>ロングテール</a:t>
            </a:r>
            <a:endParaRPr lang="en-US" altLang="ja-JP" sz="2400" dirty="0">
              <a:solidFill>
                <a:srgbClr val="FF0000"/>
              </a:solidFill>
              <a:latin typeface="HGP創英角ｺﾞｼｯｸUB" panose="020B0900000000000000" pitchFamily="50" charset="-128"/>
              <a:ea typeface="HGP創英角ｺﾞｼｯｸUB" panose="020B0900000000000000" pitchFamily="50" charset="-128"/>
            </a:endParaRPr>
          </a:p>
          <a:p>
            <a:pPr algn="ctr"/>
            <a:endParaRPr lang="en-US" altLang="ja-JP" b="1" dirty="0">
              <a:solidFill>
                <a:schemeClr val="bg1"/>
              </a:solidFill>
            </a:endParaRPr>
          </a:p>
          <a:p>
            <a:r>
              <a:rPr lang="ja-JP" altLang="en-US" b="1" dirty="0">
                <a:solidFill>
                  <a:schemeClr val="bg1"/>
                </a:solidFill>
              </a:rPr>
              <a:t>インターネット等を用いた販売の手法。販売機会の少ない商品・サービスでもアイテム数を幅広く取り揃えること、または対象となる販売機会・顧客総数を増やすことで、総体としての売上げを大きくすることが可能となる。</a:t>
            </a:r>
            <a:endParaRPr lang="en-US" altLang="ja-JP" b="1" dirty="0">
              <a:solidFill>
                <a:schemeClr val="bg1"/>
              </a:solidFill>
            </a:endParaRPr>
          </a:p>
          <a:p>
            <a:endParaRPr lang="en-US" altLang="ja-JP" b="1" dirty="0">
              <a:solidFill>
                <a:schemeClr val="bg1"/>
              </a:solidFill>
            </a:endParaRPr>
          </a:p>
          <a:p>
            <a:endParaRPr lang="en-US" altLang="ja-JP" b="1" dirty="0">
              <a:solidFill>
                <a:schemeClr val="bg1"/>
              </a:solidFill>
            </a:endParaRPr>
          </a:p>
        </p:txBody>
      </p:sp>
      <p:pic>
        <p:nvPicPr>
          <p:cNvPr id="16" name="図 15"/>
          <p:cNvPicPr>
            <a:picLocks noChangeAspect="1"/>
          </p:cNvPicPr>
          <p:nvPr/>
        </p:nvPicPr>
        <p:blipFill>
          <a:blip r:embed="rId3"/>
          <a:stretch>
            <a:fillRect/>
          </a:stretch>
        </p:blipFill>
        <p:spPr>
          <a:xfrm>
            <a:off x="1475656" y="1225148"/>
            <a:ext cx="6156358" cy="2275860"/>
          </a:xfrm>
          <a:prstGeom prst="rect">
            <a:avLst/>
          </a:prstGeom>
        </p:spPr>
      </p:pic>
      <p:sp>
        <p:nvSpPr>
          <p:cNvPr id="17" name="正方形/長方形 16"/>
          <p:cNvSpPr/>
          <p:nvPr/>
        </p:nvSpPr>
        <p:spPr>
          <a:xfrm>
            <a:off x="416479" y="3530039"/>
            <a:ext cx="3737074" cy="2954655"/>
          </a:xfrm>
          <a:prstGeom prst="rect">
            <a:avLst/>
          </a:prstGeom>
          <a:solidFill>
            <a:srgbClr val="002060"/>
          </a:solidFill>
        </p:spPr>
        <p:txBody>
          <a:bodyPr wrap="square">
            <a:spAutoFit/>
          </a:bodyPr>
          <a:lstStyle/>
          <a:p>
            <a:pPr algn="ctr"/>
            <a:r>
              <a:rPr lang="ja-JP" altLang="en-US" sz="2400" dirty="0">
                <a:solidFill>
                  <a:srgbClr val="FF0000"/>
                </a:solidFill>
                <a:latin typeface="HGP創英角ｺﾞｼｯｸUB" panose="020B0900000000000000" pitchFamily="50" charset="-128"/>
                <a:ea typeface="HGP創英角ｺﾞｼｯｸUB" panose="020B0900000000000000" pitchFamily="50" charset="-128"/>
              </a:rPr>
              <a:t>チャネルマネジメント</a:t>
            </a:r>
            <a:endParaRPr lang="en-US" altLang="ja-JP" sz="2400" dirty="0">
              <a:solidFill>
                <a:srgbClr val="FF0000"/>
              </a:solidFill>
              <a:latin typeface="HGP創英角ｺﾞｼｯｸUB" panose="020B0900000000000000" pitchFamily="50" charset="-128"/>
              <a:ea typeface="HGP創英角ｺﾞｼｯｸUB" panose="020B0900000000000000" pitchFamily="50" charset="-128"/>
            </a:endParaRPr>
          </a:p>
          <a:p>
            <a:pPr algn="ctr"/>
            <a:endParaRPr lang="en-US" altLang="ja-JP" b="1" dirty="0">
              <a:solidFill>
                <a:schemeClr val="bg1"/>
              </a:solidFill>
            </a:endParaRPr>
          </a:p>
          <a:p>
            <a:r>
              <a:rPr lang="ja-JP" altLang="en-US" b="1" dirty="0">
                <a:solidFill>
                  <a:schemeClr val="bg1"/>
                </a:solidFill>
              </a:rPr>
              <a:t>販売チャネルを主体的に管理、運営。</a:t>
            </a:r>
          </a:p>
          <a:p>
            <a:r>
              <a:rPr lang="ja-JP" altLang="en-US" b="1" dirty="0">
                <a:solidFill>
                  <a:schemeClr val="bg1"/>
                </a:solidFill>
              </a:rPr>
              <a:t>自社の競合優位性を確立するために、構築したチャネルを適切に管理、運用。将来的なロイヤルカスタマーの育成、自社ブランドの構築を図るべく、お客様とどのような関係を構築するかを考えてからチャネルを管理する。</a:t>
            </a:r>
            <a:endParaRPr lang="en-US" altLang="ja-JP" b="1" dirty="0">
              <a:solidFill>
                <a:schemeClr val="bg1"/>
              </a:solidFill>
            </a:endParaRPr>
          </a:p>
        </p:txBody>
      </p:sp>
      <p:sp>
        <p:nvSpPr>
          <p:cNvPr id="9" name="正方形/長方形 8">
            <a:extLst>
              <a:ext uri="{FF2B5EF4-FFF2-40B4-BE49-F238E27FC236}">
                <a16:creationId xmlns:a16="http://schemas.microsoft.com/office/drawing/2014/main" id="{79E848D3-785D-4D30-9438-6FC483FC996B}"/>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fontScale="70000" lnSpcReduction="20000"/>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チャネル戦略における基本的な考え方</a:t>
            </a:r>
            <a:endParaRPr lang="en-US" altLang="ja-JP" sz="2400" dirty="0">
              <a:latin typeface="HGP創英角ｺﾞｼｯｸUB" panose="020B0900000000000000" pitchFamily="50" charset="-128"/>
              <a:ea typeface="HGP創英角ｺﾞｼｯｸUB" panose="020B0900000000000000" pitchFamily="50" charset="-128"/>
            </a:endParaRPr>
          </a:p>
        </p:txBody>
      </p:sp>
      <p:sp>
        <p:nvSpPr>
          <p:cNvPr id="3" name="スライド番号プレースホルダー 2">
            <a:extLst>
              <a:ext uri="{FF2B5EF4-FFF2-40B4-BE49-F238E27FC236}">
                <a16:creationId xmlns:a16="http://schemas.microsoft.com/office/drawing/2014/main" id="{CFD3775E-F6A3-4A71-872D-03BC180F4EAC}"/>
              </a:ext>
            </a:extLst>
          </p:cNvPr>
          <p:cNvSpPr>
            <a:spLocks noGrp="1"/>
          </p:cNvSpPr>
          <p:nvPr>
            <p:ph type="sldNum" sz="quarter" idx="12"/>
          </p:nvPr>
        </p:nvSpPr>
        <p:spPr/>
        <p:txBody>
          <a:bodyPr/>
          <a:lstStyle/>
          <a:p>
            <a:pPr>
              <a:defRPr/>
            </a:pPr>
            <a:fld id="{22179739-F4A8-44EB-8B8E-F3F060272835}" type="slidenum">
              <a:rPr lang="ja-JP" altLang="en-US" smtClean="0"/>
              <a:pPr>
                <a:defRPr/>
              </a:pPr>
              <a:t>36</a:t>
            </a:fld>
            <a:endParaRPr lang="ja-JP" altLang="en-US"/>
          </a:p>
        </p:txBody>
      </p:sp>
    </p:spTree>
    <p:extLst>
      <p:ext uri="{BB962C8B-B14F-4D97-AF65-F5344CB8AC3E}">
        <p14:creationId xmlns:p14="http://schemas.microsoft.com/office/powerpoint/2010/main" val="28882804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7"/>
          <p:cNvSpPr>
            <a:spLocks noChangeArrowheads="1"/>
          </p:cNvSpPr>
          <p:nvPr/>
        </p:nvSpPr>
        <p:spPr bwMode="auto">
          <a:xfrm>
            <a:off x="251520" y="1412775"/>
            <a:ext cx="8640960" cy="1728193"/>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400" dirty="0">
                <a:latin typeface="HGP創英角ｺﾞｼｯｸUB" panose="020B0900000000000000" pitchFamily="50" charset="-128"/>
                <a:ea typeface="HGP創英角ｺﾞｼｯｸUB" panose="020B0900000000000000" pitchFamily="50" charset="-128"/>
              </a:rPr>
              <a:t>■　</a:t>
            </a:r>
            <a:r>
              <a:rPr lang="en-US" altLang="ja-JP" sz="2400" b="1" dirty="0">
                <a:solidFill>
                  <a:srgbClr val="FF0000"/>
                </a:solidFill>
                <a:latin typeface="HGP創英角ｺﾞｼｯｸUB" panose="020B0900000000000000" pitchFamily="50" charset="-128"/>
                <a:ea typeface="HGP創英角ｺﾞｼｯｸUB" panose="020B0900000000000000" pitchFamily="50" charset="-128"/>
              </a:rPr>
              <a:t>Promotion</a:t>
            </a:r>
            <a:r>
              <a:rPr lang="en-US" altLang="ja-JP" sz="2400" dirty="0">
                <a:latin typeface="HGP創英角ｺﾞｼｯｸUB" panose="020B0900000000000000" pitchFamily="50" charset="-128"/>
                <a:ea typeface="HGP創英角ｺﾞｼｯｸUB" panose="020B0900000000000000" pitchFamily="50" charset="-128"/>
              </a:rPr>
              <a:t>=</a:t>
            </a:r>
            <a:r>
              <a:rPr lang="ja-JP" altLang="en-US" sz="2400" dirty="0">
                <a:latin typeface="HGP創英角ｺﾞｼｯｸUB" panose="020B0900000000000000" pitchFamily="50" charset="-128"/>
                <a:ea typeface="HGP創英角ｺﾞｼｯｸUB" panose="020B0900000000000000" pitchFamily="50" charset="-128"/>
              </a:rPr>
              <a:t>宣伝広告・販売促進のこと。</a:t>
            </a:r>
            <a:endParaRPr lang="en-US" altLang="ja-JP" sz="24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ターゲットと設定した顧客に対して、商品・サービスの特徴・価値を伝えて、</a:t>
            </a:r>
            <a:r>
              <a:rPr lang="ja-JP" altLang="en-US" sz="2000" dirty="0">
                <a:solidFill>
                  <a:srgbClr val="FF0000"/>
                </a:solidFill>
                <a:latin typeface="HGP創英角ｺﾞｼｯｸUB" panose="020B0900000000000000" pitchFamily="50" charset="-128"/>
                <a:ea typeface="HGP創英角ｺﾞｼｯｸUB" panose="020B0900000000000000" pitchFamily="50" charset="-128"/>
              </a:rPr>
              <a:t>購買行動を促す一連の活動</a:t>
            </a:r>
            <a:r>
              <a:rPr lang="ja-JP" altLang="en-US" sz="2000" dirty="0">
                <a:latin typeface="HGP創英角ｺﾞｼｯｸUB" panose="020B0900000000000000" pitchFamily="50" charset="-128"/>
                <a:ea typeface="HGP創英角ｺﾞｼｯｸUB" panose="020B0900000000000000" pitchFamily="50" charset="-128"/>
              </a:rPr>
              <a:t>をプロモーションといいます。</a:t>
            </a: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宣伝広告、セールスプロモーション、新聞・雑誌・</a:t>
            </a:r>
            <a:r>
              <a:rPr lang="en-US" altLang="ja-JP" sz="2000" dirty="0">
                <a:latin typeface="HGP創英角ｺﾞｼｯｸUB" panose="020B0900000000000000" pitchFamily="50" charset="-128"/>
                <a:ea typeface="HGP創英角ｺﾞｼｯｸUB" panose="020B0900000000000000" pitchFamily="50" charset="-128"/>
              </a:rPr>
              <a:t>TV</a:t>
            </a:r>
            <a:r>
              <a:rPr lang="ja-JP" altLang="en-US" sz="2000" dirty="0">
                <a:latin typeface="HGP創英角ｺﾞｼｯｸUB" panose="020B0900000000000000" pitchFamily="50" charset="-128"/>
                <a:ea typeface="HGP創英角ｺﾞｼｯｸUB" panose="020B0900000000000000" pitchFamily="50" charset="-128"/>
              </a:rPr>
              <a:t>・</a:t>
            </a:r>
            <a:r>
              <a:rPr lang="en-US" altLang="ja-JP" sz="2000" dirty="0">
                <a:latin typeface="HGP創英角ｺﾞｼｯｸUB" panose="020B0900000000000000" pitchFamily="50" charset="-128"/>
                <a:ea typeface="HGP創英角ｺﾞｼｯｸUB" panose="020B0900000000000000" pitchFamily="50" charset="-128"/>
              </a:rPr>
              <a:t>WEB</a:t>
            </a:r>
            <a:r>
              <a:rPr lang="ja-JP" altLang="en-US" sz="2000" dirty="0">
                <a:latin typeface="HGP創英角ｺﾞｼｯｸUB" panose="020B0900000000000000" pitchFamily="50" charset="-128"/>
                <a:ea typeface="HGP創英角ｺﾞｼｯｸUB" panose="020B0900000000000000" pitchFamily="50" charset="-128"/>
              </a:rPr>
              <a:t>等での告知など、</a:t>
            </a: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様々な販売促進活動があります。提供者はこれらの活動を効果的に計画します。</a:t>
            </a:r>
          </a:p>
          <a:p>
            <a:pPr indent="-342900" algn="l">
              <a:lnSpc>
                <a:spcPct val="90000"/>
              </a:lnSpc>
              <a:spcBef>
                <a:spcPct val="20000"/>
              </a:spcBef>
            </a:pPr>
            <a:endParaRPr lang="en-US" altLang="ja-JP" sz="2000" dirty="0">
              <a:latin typeface="HGP創英角ｺﾞｼｯｸUB" panose="020B0900000000000000" pitchFamily="50" charset="-128"/>
              <a:ea typeface="HGP創英角ｺﾞｼｯｸUB" panose="020B0900000000000000" pitchFamily="50" charset="-128"/>
            </a:endParaRPr>
          </a:p>
        </p:txBody>
      </p:sp>
      <p:sp>
        <p:nvSpPr>
          <p:cNvPr id="10" name="Rectangle 7"/>
          <p:cNvSpPr>
            <a:spLocks noChangeArrowheads="1"/>
          </p:cNvSpPr>
          <p:nvPr/>
        </p:nvSpPr>
        <p:spPr bwMode="auto">
          <a:xfrm>
            <a:off x="251520" y="3407984"/>
            <a:ext cx="7128792" cy="1008112"/>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　顧客購買心理からプロモーションを考察する２つの手段方法</a:t>
            </a: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１）</a:t>
            </a:r>
            <a:r>
              <a:rPr lang="ja-JP" altLang="en-US" sz="2000" b="1" dirty="0">
                <a:latin typeface="HGP創英角ｺﾞｼｯｸUB" panose="020B0900000000000000" pitchFamily="50" charset="-128"/>
                <a:ea typeface="HGP創英角ｺﾞｼｯｸUB" panose="020B0900000000000000" pitchFamily="50" charset="-128"/>
              </a:rPr>
              <a:t>　</a:t>
            </a:r>
            <a:r>
              <a:rPr lang="en-US" altLang="ja-JP" sz="2000" b="1" dirty="0">
                <a:latin typeface="HGP創英角ｺﾞｼｯｸUB" panose="020B0900000000000000" pitchFamily="50" charset="-128"/>
                <a:ea typeface="HGP創英角ｺﾞｼｯｸUB" panose="020B0900000000000000" pitchFamily="50" charset="-128"/>
              </a:rPr>
              <a:t>AIDMA</a:t>
            </a:r>
          </a:p>
        </p:txBody>
      </p:sp>
      <p:sp>
        <p:nvSpPr>
          <p:cNvPr id="12" name="ホームベース 11"/>
          <p:cNvSpPr/>
          <p:nvPr/>
        </p:nvSpPr>
        <p:spPr>
          <a:xfrm>
            <a:off x="251520" y="4566257"/>
            <a:ext cx="1440160" cy="1440160"/>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en-US" altLang="ja-JP" dirty="0"/>
              <a:t>A</a:t>
            </a:r>
          </a:p>
          <a:p>
            <a:pPr algn="ctr"/>
            <a:r>
              <a:rPr lang="en-US" altLang="ja-JP" sz="1400" dirty="0"/>
              <a:t>Attention</a:t>
            </a:r>
          </a:p>
          <a:p>
            <a:pPr algn="ctr"/>
            <a:r>
              <a:rPr kumimoji="1" lang="en-US" altLang="ja-JP" sz="1400" dirty="0"/>
              <a:t>(</a:t>
            </a:r>
            <a:r>
              <a:rPr kumimoji="1" lang="ja-JP" altLang="en-US" sz="1400" dirty="0"/>
              <a:t>注意</a:t>
            </a:r>
            <a:r>
              <a:rPr kumimoji="1" lang="en-US" altLang="ja-JP" sz="1400" dirty="0"/>
              <a:t>)</a:t>
            </a:r>
            <a:endParaRPr kumimoji="1" lang="ja-JP" altLang="en-US" sz="1400" dirty="0"/>
          </a:p>
        </p:txBody>
      </p:sp>
      <p:sp>
        <p:nvSpPr>
          <p:cNvPr id="13" name="ホームベース 12"/>
          <p:cNvSpPr/>
          <p:nvPr/>
        </p:nvSpPr>
        <p:spPr>
          <a:xfrm>
            <a:off x="2051720" y="4566257"/>
            <a:ext cx="1440160" cy="1440160"/>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en-US" altLang="ja-JP" dirty="0"/>
              <a:t>I</a:t>
            </a:r>
          </a:p>
          <a:p>
            <a:pPr algn="ctr"/>
            <a:r>
              <a:rPr lang="en-US" altLang="ja-JP" sz="1600" dirty="0"/>
              <a:t>Interest</a:t>
            </a:r>
          </a:p>
          <a:p>
            <a:pPr algn="ctr"/>
            <a:r>
              <a:rPr kumimoji="1" lang="en-US" altLang="ja-JP" sz="1200" dirty="0"/>
              <a:t>(</a:t>
            </a:r>
            <a:r>
              <a:rPr lang="ja-JP" altLang="en-US" sz="1200" dirty="0"/>
              <a:t>興味・関心</a:t>
            </a:r>
            <a:r>
              <a:rPr kumimoji="1" lang="en-US" altLang="ja-JP" sz="1200" dirty="0"/>
              <a:t>)</a:t>
            </a:r>
            <a:endParaRPr kumimoji="1" lang="ja-JP" altLang="en-US" sz="1200" dirty="0"/>
          </a:p>
        </p:txBody>
      </p:sp>
      <p:sp>
        <p:nvSpPr>
          <p:cNvPr id="14" name="ホームベース 13"/>
          <p:cNvSpPr/>
          <p:nvPr/>
        </p:nvSpPr>
        <p:spPr>
          <a:xfrm>
            <a:off x="3851920" y="4566257"/>
            <a:ext cx="1440160" cy="1440160"/>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altLang="ja-JP" dirty="0"/>
              <a:t>D</a:t>
            </a:r>
            <a:endParaRPr kumimoji="1" lang="en-US" altLang="ja-JP" dirty="0"/>
          </a:p>
          <a:p>
            <a:pPr algn="ctr"/>
            <a:r>
              <a:rPr lang="en-US" altLang="ja-JP" sz="1600" dirty="0"/>
              <a:t>Desire</a:t>
            </a:r>
          </a:p>
          <a:p>
            <a:pPr algn="ctr"/>
            <a:r>
              <a:rPr lang="en-US" altLang="ja-JP" sz="1400" dirty="0"/>
              <a:t>(</a:t>
            </a:r>
            <a:r>
              <a:rPr lang="ja-JP" altLang="en-US" sz="1400" dirty="0"/>
              <a:t>欲求</a:t>
            </a:r>
            <a:r>
              <a:rPr kumimoji="1" lang="en-US" altLang="ja-JP" sz="1400" dirty="0"/>
              <a:t>)</a:t>
            </a:r>
            <a:endParaRPr kumimoji="1" lang="ja-JP" altLang="en-US" sz="1400" dirty="0"/>
          </a:p>
        </p:txBody>
      </p:sp>
      <p:sp>
        <p:nvSpPr>
          <p:cNvPr id="15" name="ホームベース 14"/>
          <p:cNvSpPr/>
          <p:nvPr/>
        </p:nvSpPr>
        <p:spPr>
          <a:xfrm>
            <a:off x="5652120" y="4578709"/>
            <a:ext cx="1440160" cy="1440160"/>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altLang="ja-JP" dirty="0"/>
              <a:t>M</a:t>
            </a:r>
            <a:endParaRPr kumimoji="1" lang="en-US" altLang="ja-JP" dirty="0"/>
          </a:p>
          <a:p>
            <a:pPr algn="ctr"/>
            <a:r>
              <a:rPr lang="en-US" altLang="ja-JP" sz="1600" dirty="0"/>
              <a:t>Memory</a:t>
            </a:r>
          </a:p>
          <a:p>
            <a:pPr algn="ctr"/>
            <a:r>
              <a:rPr lang="en-US" altLang="ja-JP" sz="1400" dirty="0"/>
              <a:t>(</a:t>
            </a:r>
            <a:r>
              <a:rPr lang="ja-JP" altLang="en-US" sz="1400" dirty="0"/>
              <a:t>記憶</a:t>
            </a:r>
            <a:r>
              <a:rPr kumimoji="1" lang="en-US" altLang="ja-JP" sz="1400" dirty="0"/>
              <a:t>)</a:t>
            </a:r>
            <a:endParaRPr kumimoji="1" lang="ja-JP" altLang="en-US" sz="1400" dirty="0"/>
          </a:p>
        </p:txBody>
      </p:sp>
      <p:sp>
        <p:nvSpPr>
          <p:cNvPr id="16" name="ホームベース 15"/>
          <p:cNvSpPr/>
          <p:nvPr/>
        </p:nvSpPr>
        <p:spPr>
          <a:xfrm>
            <a:off x="7452320" y="4566257"/>
            <a:ext cx="1440160" cy="1440160"/>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altLang="ja-JP" dirty="0"/>
              <a:t>A</a:t>
            </a:r>
            <a:endParaRPr kumimoji="1" lang="en-US" altLang="ja-JP" dirty="0"/>
          </a:p>
          <a:p>
            <a:pPr algn="ctr"/>
            <a:r>
              <a:rPr lang="en-US" altLang="ja-JP" sz="1600" dirty="0"/>
              <a:t>Action</a:t>
            </a:r>
          </a:p>
          <a:p>
            <a:pPr algn="ctr"/>
            <a:r>
              <a:rPr lang="en-US" altLang="ja-JP" sz="1400" dirty="0"/>
              <a:t>(</a:t>
            </a:r>
            <a:r>
              <a:rPr lang="ja-JP" altLang="en-US" sz="1400" dirty="0"/>
              <a:t>行動</a:t>
            </a:r>
            <a:r>
              <a:rPr kumimoji="1" lang="en-US" altLang="ja-JP" sz="1400" dirty="0"/>
              <a:t>)</a:t>
            </a:r>
            <a:endParaRPr kumimoji="1" lang="ja-JP" altLang="en-US" sz="1400" dirty="0"/>
          </a:p>
        </p:txBody>
      </p:sp>
      <p:sp>
        <p:nvSpPr>
          <p:cNvPr id="17" name="Rectangle 7"/>
          <p:cNvSpPr>
            <a:spLocks noChangeArrowheads="1"/>
          </p:cNvSpPr>
          <p:nvPr/>
        </p:nvSpPr>
        <p:spPr bwMode="auto">
          <a:xfrm>
            <a:off x="251520" y="6178048"/>
            <a:ext cx="1440160" cy="423664"/>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1050" dirty="0">
                <a:latin typeface="HGPｺﾞｼｯｸE" panose="020B0900000000000000" pitchFamily="50" charset="-128"/>
                <a:ea typeface="HGPｺﾞｼｯｸE" panose="020B0900000000000000" pitchFamily="50" charset="-128"/>
              </a:rPr>
              <a:t>こんな面白そうな</a:t>
            </a:r>
            <a:endParaRPr lang="en-US" altLang="ja-JP" sz="1050" dirty="0">
              <a:latin typeface="HGPｺﾞｼｯｸE" panose="020B0900000000000000" pitchFamily="50" charset="-128"/>
              <a:ea typeface="HGPｺﾞｼｯｸE" panose="020B0900000000000000" pitchFamily="50" charset="-128"/>
            </a:endParaRPr>
          </a:p>
          <a:p>
            <a:pPr indent="-342900" algn="l">
              <a:lnSpc>
                <a:spcPct val="90000"/>
              </a:lnSpc>
              <a:spcBef>
                <a:spcPct val="20000"/>
              </a:spcBef>
            </a:pPr>
            <a:r>
              <a:rPr lang="ja-JP" altLang="en-US" sz="1050" dirty="0">
                <a:latin typeface="HGPｺﾞｼｯｸE" panose="020B0900000000000000" pitchFamily="50" charset="-128"/>
                <a:ea typeface="HGPｺﾞｼｯｸE" panose="020B0900000000000000" pitchFamily="50" charset="-128"/>
              </a:rPr>
              <a:t>観光地があるのか・・・</a:t>
            </a:r>
            <a:endParaRPr lang="en-US" altLang="ja-JP" sz="1050" dirty="0">
              <a:latin typeface="HGPｺﾞｼｯｸE" panose="020B0900000000000000" pitchFamily="50" charset="-128"/>
              <a:ea typeface="HGPｺﾞｼｯｸE" panose="020B0900000000000000" pitchFamily="50" charset="-128"/>
            </a:endParaRPr>
          </a:p>
        </p:txBody>
      </p:sp>
      <p:sp>
        <p:nvSpPr>
          <p:cNvPr id="18" name="Rectangle 7"/>
          <p:cNvSpPr>
            <a:spLocks noChangeArrowheads="1"/>
          </p:cNvSpPr>
          <p:nvPr/>
        </p:nvSpPr>
        <p:spPr bwMode="auto">
          <a:xfrm>
            <a:off x="1753345" y="6179930"/>
            <a:ext cx="1641872" cy="423664"/>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nSpc>
                <a:spcPct val="90000"/>
              </a:lnSpc>
              <a:spcBef>
                <a:spcPct val="20000"/>
              </a:spcBef>
            </a:pPr>
            <a:r>
              <a:rPr lang="ja-JP" altLang="en-US" sz="1050" dirty="0">
                <a:latin typeface="HGPｺﾞｼｯｸE" panose="020B0900000000000000" pitchFamily="50" charset="-128"/>
                <a:ea typeface="HGPｺﾞｼｯｸE" panose="020B0900000000000000" pitchFamily="50" charset="-128"/>
              </a:rPr>
              <a:t>子供も喜ぶかもなあ・・・</a:t>
            </a:r>
            <a:endParaRPr lang="en-US" altLang="ja-JP" sz="1050" dirty="0">
              <a:latin typeface="HGPｺﾞｼｯｸE" panose="020B0900000000000000" pitchFamily="50" charset="-128"/>
              <a:ea typeface="HGPｺﾞｼｯｸE" panose="020B0900000000000000" pitchFamily="50" charset="-128"/>
            </a:endParaRPr>
          </a:p>
        </p:txBody>
      </p:sp>
      <p:sp>
        <p:nvSpPr>
          <p:cNvPr id="19" name="Rectangle 7"/>
          <p:cNvSpPr>
            <a:spLocks noChangeArrowheads="1"/>
          </p:cNvSpPr>
          <p:nvPr/>
        </p:nvSpPr>
        <p:spPr bwMode="auto">
          <a:xfrm>
            <a:off x="3863257" y="6179930"/>
            <a:ext cx="1363044" cy="423664"/>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1050" dirty="0">
                <a:latin typeface="HGPｺﾞｼｯｸE" panose="020B0900000000000000" pitchFamily="50" charset="-128"/>
                <a:ea typeface="HGPｺﾞｼｯｸE" panose="020B0900000000000000" pitchFamily="50" charset="-128"/>
              </a:rPr>
              <a:t>次の休みには　　行ってみようかな・・・</a:t>
            </a:r>
            <a:endParaRPr lang="en-US" altLang="ja-JP" sz="1050" dirty="0">
              <a:latin typeface="HGPｺﾞｼｯｸE" panose="020B0900000000000000" pitchFamily="50" charset="-128"/>
              <a:ea typeface="HGPｺﾞｼｯｸE" panose="020B0900000000000000" pitchFamily="50" charset="-128"/>
            </a:endParaRPr>
          </a:p>
        </p:txBody>
      </p:sp>
      <p:sp>
        <p:nvSpPr>
          <p:cNvPr id="21" name="Rectangle 7"/>
          <p:cNvSpPr>
            <a:spLocks noChangeArrowheads="1"/>
          </p:cNvSpPr>
          <p:nvPr/>
        </p:nvSpPr>
        <p:spPr bwMode="auto">
          <a:xfrm>
            <a:off x="5292080" y="6179930"/>
            <a:ext cx="1872208" cy="423664"/>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nSpc>
                <a:spcPct val="90000"/>
              </a:lnSpc>
              <a:spcBef>
                <a:spcPct val="20000"/>
              </a:spcBef>
            </a:pPr>
            <a:r>
              <a:rPr lang="ja-JP" altLang="en-US" sz="1050" dirty="0">
                <a:latin typeface="HGPｺﾞｼｯｸE" panose="020B0900000000000000" pitchFamily="50" charset="-128"/>
                <a:ea typeface="HGPｺﾞｼｯｸE" panose="020B0900000000000000" pitchFamily="50" charset="-128"/>
              </a:rPr>
              <a:t>夏の家族旅行はどこにする</a:t>
            </a:r>
            <a:endParaRPr lang="en-US" altLang="ja-JP" sz="1050" dirty="0">
              <a:latin typeface="HGPｺﾞｼｯｸE" panose="020B0900000000000000" pitchFamily="50" charset="-128"/>
              <a:ea typeface="HGPｺﾞｼｯｸE" panose="020B0900000000000000" pitchFamily="50" charset="-128"/>
            </a:endParaRPr>
          </a:p>
          <a:p>
            <a:pPr indent="-342900">
              <a:lnSpc>
                <a:spcPct val="90000"/>
              </a:lnSpc>
              <a:spcBef>
                <a:spcPct val="20000"/>
              </a:spcBef>
            </a:pPr>
            <a:r>
              <a:rPr lang="ja-JP" altLang="en-US" sz="1050" dirty="0">
                <a:latin typeface="HGPｺﾞｼｯｸE" panose="020B0900000000000000" pitchFamily="50" charset="-128"/>
                <a:ea typeface="HGPｺﾞｼｯｸE" panose="020B0900000000000000" pitchFamily="50" charset="-128"/>
              </a:rPr>
              <a:t>んだっけ・・・　あ、あそこだ！</a:t>
            </a:r>
            <a:endParaRPr lang="en-US" altLang="ja-JP" sz="1050" dirty="0">
              <a:latin typeface="HGPｺﾞｼｯｸE" panose="020B0900000000000000" pitchFamily="50" charset="-128"/>
              <a:ea typeface="HGPｺﾞｼｯｸE" panose="020B0900000000000000" pitchFamily="50" charset="-128"/>
            </a:endParaRPr>
          </a:p>
        </p:txBody>
      </p:sp>
      <p:sp>
        <p:nvSpPr>
          <p:cNvPr id="22" name="Rectangle 7"/>
          <p:cNvSpPr>
            <a:spLocks noChangeArrowheads="1"/>
          </p:cNvSpPr>
          <p:nvPr/>
        </p:nvSpPr>
        <p:spPr bwMode="auto">
          <a:xfrm>
            <a:off x="7112894" y="6179930"/>
            <a:ext cx="1872208" cy="423664"/>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nSpc>
                <a:spcPct val="90000"/>
              </a:lnSpc>
              <a:spcBef>
                <a:spcPct val="20000"/>
              </a:spcBef>
            </a:pPr>
            <a:r>
              <a:rPr lang="ja-JP" altLang="en-US" sz="1050" dirty="0">
                <a:latin typeface="HGPｺﾞｼｯｸE" panose="020B0900000000000000" pitchFamily="50" charset="-128"/>
                <a:ea typeface="HGPｺﾞｼｯｸE" panose="020B0900000000000000" pitchFamily="50" charset="-128"/>
              </a:rPr>
              <a:t>よし、申し込もう</a:t>
            </a:r>
            <a:endParaRPr lang="en-US" altLang="ja-JP" sz="1050" dirty="0">
              <a:latin typeface="HGPｺﾞｼｯｸE" panose="020B0900000000000000" pitchFamily="50" charset="-128"/>
              <a:ea typeface="HGPｺﾞｼｯｸE" panose="020B0900000000000000" pitchFamily="50" charset="-128"/>
            </a:endParaRPr>
          </a:p>
        </p:txBody>
      </p:sp>
      <p:sp>
        <p:nvSpPr>
          <p:cNvPr id="25" name="正方形/長方形 24">
            <a:extLst>
              <a:ext uri="{FF2B5EF4-FFF2-40B4-BE49-F238E27FC236}">
                <a16:creationId xmlns:a16="http://schemas.microsoft.com/office/drawing/2014/main" id="{DBEC5270-F1DB-4631-956B-7C8F7F836379}"/>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４つ目の</a:t>
            </a:r>
            <a:r>
              <a:rPr lang="en-US" altLang="ja-JP" sz="2400" dirty="0">
                <a:latin typeface="HGP創英角ｺﾞｼｯｸUB" panose="020B0900000000000000" pitchFamily="50" charset="-128"/>
                <a:ea typeface="HGP創英角ｺﾞｼｯｸUB" panose="020B0900000000000000" pitchFamily="50" charset="-128"/>
              </a:rPr>
              <a:t>P</a:t>
            </a:r>
            <a:r>
              <a:rPr lang="ja-JP" altLang="en-US" sz="2400" dirty="0">
                <a:latin typeface="HGP創英角ｺﾞｼｯｸUB" panose="020B0900000000000000" pitchFamily="50" charset="-128"/>
                <a:ea typeface="HGP創英角ｺﾞｼｯｸUB" panose="020B0900000000000000" pitchFamily="50" charset="-128"/>
              </a:rPr>
              <a:t>＝</a:t>
            </a:r>
            <a:r>
              <a:rPr lang="en-US" altLang="ja-JP" sz="2400" dirty="0">
                <a:latin typeface="HGP創英角ｺﾞｼｯｸUB" panose="020B0900000000000000" pitchFamily="50" charset="-128"/>
                <a:ea typeface="HGP創英角ｺﾞｼｯｸUB" panose="020B0900000000000000" pitchFamily="50" charset="-128"/>
              </a:rPr>
              <a:t>PROMOTION</a:t>
            </a:r>
          </a:p>
        </p:txBody>
      </p:sp>
      <p:sp>
        <p:nvSpPr>
          <p:cNvPr id="3" name="スライド番号プレースホルダー 2">
            <a:extLst>
              <a:ext uri="{FF2B5EF4-FFF2-40B4-BE49-F238E27FC236}">
                <a16:creationId xmlns:a16="http://schemas.microsoft.com/office/drawing/2014/main" id="{E6C8BF6E-1ACB-49A4-8595-AC03F5F0134B}"/>
              </a:ext>
            </a:extLst>
          </p:cNvPr>
          <p:cNvSpPr>
            <a:spLocks noGrp="1"/>
          </p:cNvSpPr>
          <p:nvPr>
            <p:ph type="sldNum" sz="quarter" idx="12"/>
          </p:nvPr>
        </p:nvSpPr>
        <p:spPr/>
        <p:txBody>
          <a:bodyPr/>
          <a:lstStyle/>
          <a:p>
            <a:pPr>
              <a:defRPr/>
            </a:pPr>
            <a:fld id="{22179739-F4A8-44EB-8B8E-F3F060272835}" type="slidenum">
              <a:rPr lang="ja-JP" altLang="en-US" smtClean="0"/>
              <a:pPr>
                <a:defRPr/>
              </a:pPr>
              <a:t>37</a:t>
            </a:fld>
            <a:endParaRPr lang="ja-JP" altLang="en-US"/>
          </a:p>
        </p:txBody>
      </p:sp>
    </p:spTree>
    <p:extLst>
      <p:ext uri="{BB962C8B-B14F-4D97-AF65-F5344CB8AC3E}">
        <p14:creationId xmlns:p14="http://schemas.microsoft.com/office/powerpoint/2010/main" val="276543703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E96DA93C-30F0-4FF4-B791-C07F41A5AEAA}"/>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４つ目の</a:t>
            </a:r>
            <a:r>
              <a:rPr lang="en-US" altLang="ja-JP" sz="2400" dirty="0">
                <a:latin typeface="HGP創英角ｺﾞｼｯｸUB" panose="020B0900000000000000" pitchFamily="50" charset="-128"/>
                <a:ea typeface="HGP創英角ｺﾞｼｯｸUB" panose="020B0900000000000000" pitchFamily="50" charset="-128"/>
              </a:rPr>
              <a:t>P</a:t>
            </a:r>
            <a:r>
              <a:rPr lang="ja-JP" altLang="en-US" sz="2400" dirty="0">
                <a:latin typeface="HGP創英角ｺﾞｼｯｸUB" panose="020B0900000000000000" pitchFamily="50" charset="-128"/>
                <a:ea typeface="HGP創英角ｺﾞｼｯｸUB" panose="020B0900000000000000" pitchFamily="50" charset="-128"/>
              </a:rPr>
              <a:t>＝</a:t>
            </a:r>
            <a:r>
              <a:rPr lang="en-US" altLang="ja-JP" sz="2400" dirty="0">
                <a:latin typeface="HGP創英角ｺﾞｼｯｸUB" panose="020B0900000000000000" pitchFamily="50" charset="-128"/>
                <a:ea typeface="HGP創英角ｺﾞｼｯｸUB" panose="020B0900000000000000" pitchFamily="50" charset="-128"/>
              </a:rPr>
              <a:t>PROMOTION</a:t>
            </a:r>
          </a:p>
        </p:txBody>
      </p:sp>
      <p:sp>
        <p:nvSpPr>
          <p:cNvPr id="25" name="Rectangle 7">
            <a:extLst>
              <a:ext uri="{FF2B5EF4-FFF2-40B4-BE49-F238E27FC236}">
                <a16:creationId xmlns:a16="http://schemas.microsoft.com/office/drawing/2014/main" id="{99C57514-6E44-4DA7-B3C2-118491A97431}"/>
              </a:ext>
            </a:extLst>
          </p:cNvPr>
          <p:cNvSpPr>
            <a:spLocks noChangeArrowheads="1"/>
          </p:cNvSpPr>
          <p:nvPr/>
        </p:nvSpPr>
        <p:spPr bwMode="auto">
          <a:xfrm>
            <a:off x="108583" y="1268760"/>
            <a:ext cx="8926833" cy="737782"/>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２）　</a:t>
            </a:r>
            <a:r>
              <a:rPr lang="en-US" altLang="ja-JP" sz="2000" b="1" dirty="0">
                <a:latin typeface="HGP創英角ｺﾞｼｯｸUB" panose="020B0900000000000000" pitchFamily="50" charset="-128"/>
                <a:ea typeface="HGP創英角ｺﾞｼｯｸUB" panose="020B0900000000000000" pitchFamily="50" charset="-128"/>
              </a:rPr>
              <a:t>AISAS</a:t>
            </a: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インターネットの登場により顧客の購買心理と行動にも変化が生まれました</a:t>
            </a:r>
            <a:endParaRPr lang="ja-JP" altLang="en-US" sz="2400" dirty="0">
              <a:latin typeface="HGPｺﾞｼｯｸE" panose="020B0900000000000000" pitchFamily="50" charset="-128"/>
              <a:ea typeface="HGPｺﾞｼｯｸE" panose="020B0900000000000000" pitchFamily="50" charset="-128"/>
            </a:endParaRPr>
          </a:p>
        </p:txBody>
      </p:sp>
      <p:sp>
        <p:nvSpPr>
          <p:cNvPr id="26" name="ホームベース 23">
            <a:extLst>
              <a:ext uri="{FF2B5EF4-FFF2-40B4-BE49-F238E27FC236}">
                <a16:creationId xmlns:a16="http://schemas.microsoft.com/office/drawing/2014/main" id="{B0C541B1-848C-4DAB-BB2C-0EBC08CBC93D}"/>
              </a:ext>
            </a:extLst>
          </p:cNvPr>
          <p:cNvSpPr/>
          <p:nvPr/>
        </p:nvSpPr>
        <p:spPr>
          <a:xfrm>
            <a:off x="287653" y="2105429"/>
            <a:ext cx="1440160" cy="1440160"/>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en-US" altLang="ja-JP" dirty="0"/>
              <a:t>A</a:t>
            </a:r>
          </a:p>
          <a:p>
            <a:pPr algn="ctr"/>
            <a:r>
              <a:rPr lang="en-US" altLang="ja-JP" sz="1400" dirty="0"/>
              <a:t>Attention</a:t>
            </a:r>
          </a:p>
          <a:p>
            <a:pPr algn="ctr"/>
            <a:r>
              <a:rPr kumimoji="1" lang="en-US" altLang="ja-JP" sz="1400" dirty="0"/>
              <a:t>(</a:t>
            </a:r>
            <a:r>
              <a:rPr kumimoji="1" lang="ja-JP" altLang="en-US" sz="1400" dirty="0"/>
              <a:t>注意</a:t>
            </a:r>
            <a:r>
              <a:rPr kumimoji="1" lang="en-US" altLang="ja-JP" sz="1400" dirty="0"/>
              <a:t>)</a:t>
            </a:r>
            <a:endParaRPr kumimoji="1" lang="ja-JP" altLang="en-US" sz="1400" dirty="0"/>
          </a:p>
        </p:txBody>
      </p:sp>
      <p:sp>
        <p:nvSpPr>
          <p:cNvPr id="27" name="ホームベース 24">
            <a:extLst>
              <a:ext uri="{FF2B5EF4-FFF2-40B4-BE49-F238E27FC236}">
                <a16:creationId xmlns:a16="http://schemas.microsoft.com/office/drawing/2014/main" id="{C4E0F7F6-699D-45A0-A094-024BE40D04C1}"/>
              </a:ext>
            </a:extLst>
          </p:cNvPr>
          <p:cNvSpPr/>
          <p:nvPr/>
        </p:nvSpPr>
        <p:spPr>
          <a:xfrm>
            <a:off x="2015845" y="2099529"/>
            <a:ext cx="1440160" cy="1440160"/>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en-US" altLang="ja-JP" dirty="0"/>
              <a:t>I</a:t>
            </a:r>
          </a:p>
          <a:p>
            <a:pPr algn="ctr"/>
            <a:r>
              <a:rPr lang="en-US" altLang="ja-JP" sz="1600" dirty="0"/>
              <a:t>Interest</a:t>
            </a:r>
          </a:p>
          <a:p>
            <a:pPr algn="ctr"/>
            <a:r>
              <a:rPr kumimoji="1" lang="en-US" altLang="ja-JP" sz="1200" dirty="0"/>
              <a:t>(</a:t>
            </a:r>
            <a:r>
              <a:rPr lang="ja-JP" altLang="en-US" sz="1200" dirty="0"/>
              <a:t>興味・関心</a:t>
            </a:r>
            <a:r>
              <a:rPr kumimoji="1" lang="en-US" altLang="ja-JP" sz="1200" dirty="0"/>
              <a:t>)</a:t>
            </a:r>
            <a:endParaRPr kumimoji="1" lang="ja-JP" altLang="en-US" sz="1200" dirty="0"/>
          </a:p>
        </p:txBody>
      </p:sp>
      <p:sp>
        <p:nvSpPr>
          <p:cNvPr id="28" name="ホームベース 25">
            <a:extLst>
              <a:ext uri="{FF2B5EF4-FFF2-40B4-BE49-F238E27FC236}">
                <a16:creationId xmlns:a16="http://schemas.microsoft.com/office/drawing/2014/main" id="{5FBDC842-8CD1-44FB-92A4-26BA1635C9DA}"/>
              </a:ext>
            </a:extLst>
          </p:cNvPr>
          <p:cNvSpPr/>
          <p:nvPr/>
        </p:nvSpPr>
        <p:spPr>
          <a:xfrm>
            <a:off x="3888053" y="2133371"/>
            <a:ext cx="1440160" cy="1440160"/>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altLang="ja-JP" b="1" dirty="0">
                <a:solidFill>
                  <a:srgbClr val="FF0000"/>
                </a:solidFill>
              </a:rPr>
              <a:t>S</a:t>
            </a:r>
            <a:endParaRPr kumimoji="1" lang="en-US" altLang="ja-JP" b="1" dirty="0">
              <a:solidFill>
                <a:srgbClr val="FF0000"/>
              </a:solidFill>
            </a:endParaRPr>
          </a:p>
          <a:p>
            <a:pPr algn="ctr"/>
            <a:r>
              <a:rPr lang="en-US" altLang="ja-JP" sz="1600" b="1" dirty="0">
                <a:solidFill>
                  <a:srgbClr val="FF0000"/>
                </a:solidFill>
              </a:rPr>
              <a:t>Search</a:t>
            </a:r>
          </a:p>
          <a:p>
            <a:pPr algn="ctr"/>
            <a:r>
              <a:rPr lang="en-US" altLang="ja-JP" sz="1400" b="1" dirty="0">
                <a:solidFill>
                  <a:srgbClr val="FF0000"/>
                </a:solidFill>
              </a:rPr>
              <a:t>(</a:t>
            </a:r>
            <a:r>
              <a:rPr lang="ja-JP" altLang="en-US" sz="1400" b="1" dirty="0">
                <a:solidFill>
                  <a:srgbClr val="FF0000"/>
                </a:solidFill>
              </a:rPr>
              <a:t>検索</a:t>
            </a:r>
            <a:r>
              <a:rPr kumimoji="1" lang="en-US" altLang="ja-JP" sz="1400" b="1" dirty="0">
                <a:solidFill>
                  <a:srgbClr val="FF0000"/>
                </a:solidFill>
              </a:rPr>
              <a:t>)</a:t>
            </a:r>
            <a:endParaRPr kumimoji="1" lang="ja-JP" altLang="en-US" sz="1400" b="1" dirty="0">
              <a:solidFill>
                <a:srgbClr val="FF0000"/>
              </a:solidFill>
            </a:endParaRPr>
          </a:p>
        </p:txBody>
      </p:sp>
      <p:sp>
        <p:nvSpPr>
          <p:cNvPr id="29" name="ホームベース 26">
            <a:extLst>
              <a:ext uri="{FF2B5EF4-FFF2-40B4-BE49-F238E27FC236}">
                <a16:creationId xmlns:a16="http://schemas.microsoft.com/office/drawing/2014/main" id="{F8D7D489-F6A1-4FA3-ABA9-EB60F41BC7C4}"/>
              </a:ext>
            </a:extLst>
          </p:cNvPr>
          <p:cNvSpPr/>
          <p:nvPr/>
        </p:nvSpPr>
        <p:spPr>
          <a:xfrm>
            <a:off x="5760261" y="2133371"/>
            <a:ext cx="1440160" cy="1440160"/>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altLang="ja-JP" dirty="0"/>
              <a:t>A</a:t>
            </a:r>
            <a:endParaRPr kumimoji="1" lang="en-US" altLang="ja-JP" dirty="0"/>
          </a:p>
          <a:p>
            <a:pPr algn="ctr"/>
            <a:r>
              <a:rPr lang="en-US" altLang="ja-JP" sz="1600" dirty="0"/>
              <a:t>Action</a:t>
            </a:r>
          </a:p>
          <a:p>
            <a:pPr algn="ctr"/>
            <a:r>
              <a:rPr lang="en-US" altLang="ja-JP" sz="1400" dirty="0"/>
              <a:t>(</a:t>
            </a:r>
            <a:r>
              <a:rPr lang="ja-JP" altLang="en-US" sz="1400" dirty="0"/>
              <a:t>行動</a:t>
            </a:r>
            <a:r>
              <a:rPr kumimoji="1" lang="en-US" altLang="ja-JP" sz="1400" dirty="0"/>
              <a:t>)</a:t>
            </a:r>
            <a:endParaRPr kumimoji="1" lang="ja-JP" altLang="en-US" sz="1400" dirty="0"/>
          </a:p>
        </p:txBody>
      </p:sp>
      <p:sp>
        <p:nvSpPr>
          <p:cNvPr id="30" name="ホームベース 27">
            <a:extLst>
              <a:ext uri="{FF2B5EF4-FFF2-40B4-BE49-F238E27FC236}">
                <a16:creationId xmlns:a16="http://schemas.microsoft.com/office/drawing/2014/main" id="{583A07FF-2275-4AEC-8110-A02285F8868E}"/>
              </a:ext>
            </a:extLst>
          </p:cNvPr>
          <p:cNvSpPr/>
          <p:nvPr/>
        </p:nvSpPr>
        <p:spPr>
          <a:xfrm>
            <a:off x="7632469" y="2105429"/>
            <a:ext cx="1440160" cy="1440160"/>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altLang="ja-JP" b="1" dirty="0">
                <a:solidFill>
                  <a:srgbClr val="FF0000"/>
                </a:solidFill>
              </a:rPr>
              <a:t>S</a:t>
            </a:r>
            <a:endParaRPr kumimoji="1" lang="en-US" altLang="ja-JP" b="1" dirty="0">
              <a:solidFill>
                <a:srgbClr val="FF0000"/>
              </a:solidFill>
            </a:endParaRPr>
          </a:p>
          <a:p>
            <a:pPr algn="ctr"/>
            <a:r>
              <a:rPr lang="en-US" altLang="ja-JP" sz="1600" b="1" dirty="0">
                <a:solidFill>
                  <a:srgbClr val="FF0000"/>
                </a:solidFill>
              </a:rPr>
              <a:t>Share</a:t>
            </a:r>
          </a:p>
          <a:p>
            <a:pPr algn="ctr"/>
            <a:r>
              <a:rPr lang="en-US" altLang="ja-JP" sz="1400" b="1" dirty="0">
                <a:solidFill>
                  <a:srgbClr val="FF0000"/>
                </a:solidFill>
              </a:rPr>
              <a:t>(</a:t>
            </a:r>
            <a:r>
              <a:rPr lang="ja-JP" altLang="en-US" sz="1400" b="1" dirty="0">
                <a:solidFill>
                  <a:srgbClr val="FF0000"/>
                </a:solidFill>
              </a:rPr>
              <a:t>共有</a:t>
            </a:r>
            <a:r>
              <a:rPr kumimoji="1" lang="en-US" altLang="ja-JP" sz="1400" b="1" dirty="0">
                <a:solidFill>
                  <a:srgbClr val="FF0000"/>
                </a:solidFill>
              </a:rPr>
              <a:t>)</a:t>
            </a:r>
            <a:endParaRPr kumimoji="1" lang="ja-JP" altLang="en-US" sz="1400" b="1" dirty="0">
              <a:solidFill>
                <a:srgbClr val="FF0000"/>
              </a:solidFill>
            </a:endParaRPr>
          </a:p>
        </p:txBody>
      </p:sp>
      <p:sp>
        <p:nvSpPr>
          <p:cNvPr id="31" name="Rectangle 7">
            <a:extLst>
              <a:ext uri="{FF2B5EF4-FFF2-40B4-BE49-F238E27FC236}">
                <a16:creationId xmlns:a16="http://schemas.microsoft.com/office/drawing/2014/main" id="{B58E3B53-B3A7-4B9F-A51C-159DE8EA692C}"/>
              </a:ext>
            </a:extLst>
          </p:cNvPr>
          <p:cNvSpPr>
            <a:spLocks noChangeArrowheads="1"/>
          </p:cNvSpPr>
          <p:nvPr/>
        </p:nvSpPr>
        <p:spPr bwMode="auto">
          <a:xfrm>
            <a:off x="179512" y="3617596"/>
            <a:ext cx="1548301" cy="423664"/>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1050" dirty="0">
                <a:latin typeface="HGPｺﾞｼｯｸE" panose="020B0900000000000000" pitchFamily="50" charset="-128"/>
                <a:ea typeface="HGPｺﾞｼｯｸE" panose="020B0900000000000000" pitchFamily="50" charset="-128"/>
              </a:rPr>
              <a:t>こんな面白そうな　　　観光地があるのか・・・</a:t>
            </a:r>
            <a:endParaRPr lang="en-US" altLang="ja-JP" sz="1050" dirty="0">
              <a:latin typeface="HGPｺﾞｼｯｸE" panose="020B0900000000000000" pitchFamily="50" charset="-128"/>
              <a:ea typeface="HGPｺﾞｼｯｸE" panose="020B0900000000000000" pitchFamily="50" charset="-128"/>
            </a:endParaRPr>
          </a:p>
        </p:txBody>
      </p:sp>
      <p:sp>
        <p:nvSpPr>
          <p:cNvPr id="32" name="Rectangle 7">
            <a:extLst>
              <a:ext uri="{FF2B5EF4-FFF2-40B4-BE49-F238E27FC236}">
                <a16:creationId xmlns:a16="http://schemas.microsoft.com/office/drawing/2014/main" id="{B52897DF-B3F1-4166-BCD6-FC7CE00653CF}"/>
              </a:ext>
            </a:extLst>
          </p:cNvPr>
          <p:cNvSpPr>
            <a:spLocks noChangeArrowheads="1"/>
          </p:cNvSpPr>
          <p:nvPr/>
        </p:nvSpPr>
        <p:spPr bwMode="auto">
          <a:xfrm>
            <a:off x="1977460" y="3617596"/>
            <a:ext cx="1682678" cy="423664"/>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1050" dirty="0">
                <a:latin typeface="HGPｺﾞｼｯｸE" panose="020B0900000000000000" pitchFamily="50" charset="-128"/>
                <a:ea typeface="HGPｺﾞｼｯｸE" panose="020B0900000000000000" pitchFamily="50" charset="-128"/>
              </a:rPr>
              <a:t>子供も喜ぶかもなあ・・・</a:t>
            </a:r>
            <a:endParaRPr lang="en-US" altLang="ja-JP" sz="1050" dirty="0">
              <a:latin typeface="HGPｺﾞｼｯｸE" panose="020B0900000000000000" pitchFamily="50" charset="-128"/>
              <a:ea typeface="HGPｺﾞｼｯｸE" panose="020B0900000000000000" pitchFamily="50" charset="-128"/>
            </a:endParaRPr>
          </a:p>
        </p:txBody>
      </p:sp>
      <p:sp>
        <p:nvSpPr>
          <p:cNvPr id="33" name="Rectangle 7">
            <a:extLst>
              <a:ext uri="{FF2B5EF4-FFF2-40B4-BE49-F238E27FC236}">
                <a16:creationId xmlns:a16="http://schemas.microsoft.com/office/drawing/2014/main" id="{E4037E5A-98E2-419D-A760-D217DA0CA92C}"/>
              </a:ext>
            </a:extLst>
          </p:cNvPr>
          <p:cNvSpPr>
            <a:spLocks noChangeArrowheads="1"/>
          </p:cNvSpPr>
          <p:nvPr/>
        </p:nvSpPr>
        <p:spPr bwMode="auto">
          <a:xfrm>
            <a:off x="3816045" y="3635509"/>
            <a:ext cx="1872208" cy="618575"/>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1050" dirty="0">
                <a:latin typeface="HGPｺﾞｼｯｸE" panose="020B0900000000000000" pitchFamily="50" charset="-128"/>
                <a:ea typeface="HGPｺﾞｼｯｸE" panose="020B0900000000000000" pitchFamily="50" charset="-128"/>
              </a:rPr>
              <a:t>どのような観光地なのかな？</a:t>
            </a:r>
            <a:endParaRPr lang="en-US" altLang="ja-JP" sz="1050" dirty="0">
              <a:latin typeface="HGPｺﾞｼｯｸE" panose="020B0900000000000000" pitchFamily="50" charset="-128"/>
              <a:ea typeface="HGPｺﾞｼｯｸE" panose="020B0900000000000000" pitchFamily="50" charset="-128"/>
            </a:endParaRPr>
          </a:p>
          <a:p>
            <a:pPr indent="-342900" algn="l">
              <a:lnSpc>
                <a:spcPct val="90000"/>
              </a:lnSpc>
              <a:spcBef>
                <a:spcPct val="20000"/>
              </a:spcBef>
            </a:pPr>
            <a:r>
              <a:rPr lang="ja-JP" altLang="en-US" sz="1050" dirty="0">
                <a:latin typeface="HGPｺﾞｼｯｸE" panose="020B0900000000000000" pitchFamily="50" charset="-128"/>
                <a:ea typeface="HGPｺﾞｼｯｸE" panose="020B0900000000000000" pitchFamily="50" charset="-128"/>
              </a:rPr>
              <a:t>口コミはどうか</a:t>
            </a:r>
            <a:r>
              <a:rPr lang="ja-JP" altLang="en-US" sz="1050" dirty="0" err="1">
                <a:latin typeface="HGPｺﾞｼｯｸE" panose="020B0900000000000000" pitchFamily="50" charset="-128"/>
                <a:ea typeface="HGPｺﾞｼｯｸE" panose="020B0900000000000000" pitchFamily="50" charset="-128"/>
              </a:rPr>
              <a:t>な</a:t>
            </a:r>
            <a:r>
              <a:rPr lang="ja-JP" altLang="en-US" sz="1050" dirty="0">
                <a:latin typeface="HGPｺﾞｼｯｸE" panose="020B0900000000000000" pitchFamily="50" charset="-128"/>
                <a:ea typeface="HGPｺﾞｼｯｸE" panose="020B0900000000000000" pitchFamily="50" charset="-128"/>
              </a:rPr>
              <a:t>？</a:t>
            </a:r>
            <a:endParaRPr lang="en-US" altLang="ja-JP" sz="1050" dirty="0">
              <a:latin typeface="HGPｺﾞｼｯｸE" panose="020B0900000000000000" pitchFamily="50" charset="-128"/>
              <a:ea typeface="HGPｺﾞｼｯｸE" panose="020B0900000000000000" pitchFamily="50" charset="-128"/>
            </a:endParaRPr>
          </a:p>
          <a:p>
            <a:pPr indent="-342900" algn="l">
              <a:lnSpc>
                <a:spcPct val="90000"/>
              </a:lnSpc>
              <a:spcBef>
                <a:spcPct val="20000"/>
              </a:spcBef>
            </a:pPr>
            <a:r>
              <a:rPr lang="ja-JP" altLang="en-US" sz="1050" dirty="0">
                <a:latin typeface="HGPｺﾞｼｯｸE" panose="020B0900000000000000" pitchFamily="50" charset="-128"/>
                <a:ea typeface="HGPｺﾞｼｯｸE" panose="020B0900000000000000" pitchFamily="50" charset="-128"/>
              </a:rPr>
              <a:t>他の場所もあるかな？</a:t>
            </a:r>
            <a:endParaRPr lang="en-US" altLang="ja-JP" sz="1050" dirty="0">
              <a:latin typeface="HGPｺﾞｼｯｸE" panose="020B0900000000000000" pitchFamily="50" charset="-128"/>
              <a:ea typeface="HGPｺﾞｼｯｸE" panose="020B0900000000000000" pitchFamily="50" charset="-128"/>
            </a:endParaRPr>
          </a:p>
        </p:txBody>
      </p:sp>
      <p:sp>
        <p:nvSpPr>
          <p:cNvPr id="34" name="Rectangle 7">
            <a:extLst>
              <a:ext uri="{FF2B5EF4-FFF2-40B4-BE49-F238E27FC236}">
                <a16:creationId xmlns:a16="http://schemas.microsoft.com/office/drawing/2014/main" id="{7949339B-F1DC-45C1-9C82-7082DD1D7A99}"/>
              </a:ext>
            </a:extLst>
          </p:cNvPr>
          <p:cNvSpPr>
            <a:spLocks noChangeArrowheads="1"/>
          </p:cNvSpPr>
          <p:nvPr/>
        </p:nvSpPr>
        <p:spPr bwMode="auto">
          <a:xfrm>
            <a:off x="5748370" y="3635509"/>
            <a:ext cx="1872208" cy="423664"/>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1050" dirty="0">
                <a:latin typeface="HGPｺﾞｼｯｸE" panose="020B0900000000000000" pitchFamily="50" charset="-128"/>
                <a:ea typeface="HGPｺﾞｼｯｸE" panose="020B0900000000000000" pitchFamily="50" charset="-128"/>
              </a:rPr>
              <a:t>よし、申し込もう</a:t>
            </a:r>
            <a:endParaRPr lang="en-US" altLang="ja-JP" sz="1050" dirty="0">
              <a:latin typeface="HGPｺﾞｼｯｸE" panose="020B0900000000000000" pitchFamily="50" charset="-128"/>
              <a:ea typeface="HGPｺﾞｼｯｸE" panose="020B0900000000000000" pitchFamily="50" charset="-128"/>
            </a:endParaRPr>
          </a:p>
        </p:txBody>
      </p:sp>
      <p:sp>
        <p:nvSpPr>
          <p:cNvPr id="35" name="Rectangle 7">
            <a:extLst>
              <a:ext uri="{FF2B5EF4-FFF2-40B4-BE49-F238E27FC236}">
                <a16:creationId xmlns:a16="http://schemas.microsoft.com/office/drawing/2014/main" id="{5CC8C356-1F74-436D-9E72-4E0F063028D4}"/>
              </a:ext>
            </a:extLst>
          </p:cNvPr>
          <p:cNvSpPr>
            <a:spLocks noChangeArrowheads="1"/>
          </p:cNvSpPr>
          <p:nvPr/>
        </p:nvSpPr>
        <p:spPr bwMode="auto">
          <a:xfrm>
            <a:off x="7433386" y="3635509"/>
            <a:ext cx="1648186" cy="618574"/>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1050" dirty="0">
                <a:latin typeface="HGPｺﾞｼｯｸE" panose="020B0900000000000000" pitchFamily="50" charset="-128"/>
                <a:ea typeface="HGPｺﾞｼｯｸE" panose="020B0900000000000000" pitchFamily="50" charset="-128"/>
              </a:rPr>
              <a:t>この写真は</a:t>
            </a:r>
            <a:r>
              <a:rPr lang="en-US" altLang="ja-JP" sz="1050" dirty="0">
                <a:latin typeface="HGPｺﾞｼｯｸE" panose="020B0900000000000000" pitchFamily="50" charset="-128"/>
                <a:ea typeface="HGPｺﾞｼｯｸE" panose="020B0900000000000000" pitchFamily="50" charset="-128"/>
              </a:rPr>
              <a:t>SNS</a:t>
            </a:r>
            <a:r>
              <a:rPr lang="ja-JP" altLang="en-US" sz="1050" dirty="0">
                <a:latin typeface="HGPｺﾞｼｯｸE" panose="020B0900000000000000" pitchFamily="50" charset="-128"/>
                <a:ea typeface="HGPｺﾞｼｯｸE" panose="020B0900000000000000" pitchFamily="50" charset="-128"/>
              </a:rPr>
              <a:t>に載せよう</a:t>
            </a:r>
            <a:endParaRPr lang="en-US" altLang="ja-JP" sz="1050" dirty="0">
              <a:latin typeface="HGPｺﾞｼｯｸE" panose="020B0900000000000000" pitchFamily="50" charset="-128"/>
              <a:ea typeface="HGPｺﾞｼｯｸE" panose="020B0900000000000000" pitchFamily="50" charset="-128"/>
            </a:endParaRPr>
          </a:p>
          <a:p>
            <a:pPr indent="-342900" algn="l">
              <a:lnSpc>
                <a:spcPct val="90000"/>
              </a:lnSpc>
              <a:spcBef>
                <a:spcPct val="20000"/>
              </a:spcBef>
            </a:pPr>
            <a:r>
              <a:rPr lang="ja-JP" altLang="en-US" sz="1050" dirty="0">
                <a:latin typeface="HGPｺﾞｼｯｸE" panose="020B0900000000000000" pitchFamily="50" charset="-128"/>
                <a:ea typeface="HGPｺﾞｼｯｸE" panose="020B0900000000000000" pitchFamily="50" charset="-128"/>
              </a:rPr>
              <a:t>いい所だったから口コミを</a:t>
            </a:r>
            <a:endParaRPr lang="en-US" altLang="ja-JP" sz="1050" dirty="0">
              <a:latin typeface="HGPｺﾞｼｯｸE" panose="020B0900000000000000" pitchFamily="50" charset="-128"/>
              <a:ea typeface="HGPｺﾞｼｯｸE" panose="020B0900000000000000" pitchFamily="50" charset="-128"/>
            </a:endParaRPr>
          </a:p>
          <a:p>
            <a:pPr indent="-342900" algn="l">
              <a:lnSpc>
                <a:spcPct val="90000"/>
              </a:lnSpc>
              <a:spcBef>
                <a:spcPct val="20000"/>
              </a:spcBef>
            </a:pPr>
            <a:r>
              <a:rPr lang="ja-JP" altLang="en-US" sz="1050" dirty="0">
                <a:latin typeface="HGPｺﾞｼｯｸE" panose="020B0900000000000000" pitchFamily="50" charset="-128"/>
                <a:ea typeface="HGPｺﾞｼｯｸE" panose="020B0900000000000000" pitchFamily="50" charset="-128"/>
              </a:rPr>
              <a:t>投稿しよう・・・</a:t>
            </a:r>
            <a:endParaRPr lang="en-US" altLang="ja-JP" sz="1050" dirty="0">
              <a:latin typeface="HGPｺﾞｼｯｸE" panose="020B0900000000000000" pitchFamily="50" charset="-128"/>
              <a:ea typeface="HGPｺﾞｼｯｸE" panose="020B0900000000000000" pitchFamily="50" charset="-128"/>
            </a:endParaRPr>
          </a:p>
        </p:txBody>
      </p:sp>
      <p:sp>
        <p:nvSpPr>
          <p:cNvPr id="36" name="Rectangle 7">
            <a:extLst>
              <a:ext uri="{FF2B5EF4-FFF2-40B4-BE49-F238E27FC236}">
                <a16:creationId xmlns:a16="http://schemas.microsoft.com/office/drawing/2014/main" id="{7B3EEA1B-62E5-422E-A6ED-DA91CDCEB59C}"/>
              </a:ext>
            </a:extLst>
          </p:cNvPr>
          <p:cNvSpPr>
            <a:spLocks noChangeArrowheads="1"/>
          </p:cNvSpPr>
          <p:nvPr/>
        </p:nvSpPr>
        <p:spPr bwMode="auto">
          <a:xfrm>
            <a:off x="-36512" y="4203525"/>
            <a:ext cx="2735800" cy="411201"/>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nSpc>
                <a:spcPct val="90000"/>
              </a:lnSpc>
              <a:spcBef>
                <a:spcPct val="20000"/>
              </a:spcBef>
            </a:pPr>
            <a:r>
              <a:rPr lang="ja-JP" altLang="en-US" sz="1600" dirty="0">
                <a:latin typeface="HGPｺﾞｼｯｸE" panose="020B0900000000000000" pitchFamily="50" charset="-128"/>
                <a:ea typeface="HGPｺﾞｼｯｸE" panose="020B0900000000000000" pitchFamily="50" charset="-128"/>
              </a:rPr>
              <a:t>◆プロモーションミックス例</a:t>
            </a:r>
            <a:endParaRPr lang="en-US" altLang="ja-JP" sz="1600" dirty="0">
              <a:latin typeface="HGPｺﾞｼｯｸE" panose="020B0900000000000000" pitchFamily="50" charset="-128"/>
              <a:ea typeface="HGPｺﾞｼｯｸE" panose="020B0900000000000000" pitchFamily="50" charset="-128"/>
            </a:endParaRPr>
          </a:p>
        </p:txBody>
      </p:sp>
      <p:sp>
        <p:nvSpPr>
          <p:cNvPr id="42" name="Rectangle 7">
            <a:extLst>
              <a:ext uri="{FF2B5EF4-FFF2-40B4-BE49-F238E27FC236}">
                <a16:creationId xmlns:a16="http://schemas.microsoft.com/office/drawing/2014/main" id="{A54E354A-15FF-4D37-917C-9C3E29172B0D}"/>
              </a:ext>
            </a:extLst>
          </p:cNvPr>
          <p:cNvSpPr>
            <a:spLocks noChangeArrowheads="1"/>
          </p:cNvSpPr>
          <p:nvPr/>
        </p:nvSpPr>
        <p:spPr bwMode="auto">
          <a:xfrm>
            <a:off x="70620" y="5883050"/>
            <a:ext cx="9002010" cy="666943"/>
          </a:xfrm>
          <a:prstGeom prst="rect">
            <a:avLst/>
          </a:prstGeom>
          <a:solidFill>
            <a:srgbClr val="002060"/>
          </a:solidFill>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sz="2000" b="1" dirty="0">
                <a:solidFill>
                  <a:schemeClr val="lt1"/>
                </a:solidFill>
                <a:latin typeface="HGPｺﾞｼｯｸE" panose="020B0900000000000000" pitchFamily="50" charset="-128"/>
                <a:ea typeface="HGPｺﾞｼｯｸE" panose="020B0900000000000000" pitchFamily="50" charset="-128"/>
              </a:rPr>
              <a:t>顧客の購買心理・行動の各フェーズによって取るべき</a:t>
            </a:r>
            <a:endParaRPr lang="en-US" altLang="ja-JP" sz="2000" b="1" dirty="0">
              <a:solidFill>
                <a:schemeClr val="lt1"/>
              </a:solidFill>
              <a:latin typeface="HGPｺﾞｼｯｸE" panose="020B0900000000000000" pitchFamily="50" charset="-128"/>
              <a:ea typeface="HGPｺﾞｼｯｸE" panose="020B0900000000000000" pitchFamily="50" charset="-128"/>
            </a:endParaRPr>
          </a:p>
          <a:p>
            <a:pPr algn="ctr"/>
            <a:r>
              <a:rPr lang="ja-JP" altLang="en-US" sz="2000" b="1" dirty="0">
                <a:solidFill>
                  <a:schemeClr val="lt1"/>
                </a:solidFill>
                <a:latin typeface="HGPｺﾞｼｯｸE" panose="020B0900000000000000" pitchFamily="50" charset="-128"/>
                <a:ea typeface="HGPｺﾞｼｯｸE" panose="020B0900000000000000" pitchFamily="50" charset="-128"/>
              </a:rPr>
              <a:t>プロモーションの施策は異なってきます</a:t>
            </a:r>
            <a:endParaRPr lang="en-US" altLang="ja-JP" sz="2000" b="1" dirty="0">
              <a:solidFill>
                <a:schemeClr val="lt1"/>
              </a:solidFill>
              <a:latin typeface="HGPｺﾞｼｯｸE" panose="020B0900000000000000" pitchFamily="50" charset="-128"/>
              <a:ea typeface="HGPｺﾞｼｯｸE" panose="020B0900000000000000" pitchFamily="50" charset="-128"/>
            </a:endParaRPr>
          </a:p>
        </p:txBody>
      </p:sp>
      <p:sp>
        <p:nvSpPr>
          <p:cNvPr id="23" name="円/楕円 6">
            <a:extLst>
              <a:ext uri="{FF2B5EF4-FFF2-40B4-BE49-F238E27FC236}">
                <a16:creationId xmlns:a16="http://schemas.microsoft.com/office/drawing/2014/main" id="{2F8E8F38-D8C2-4D4C-B08E-7784B213ACAF}"/>
              </a:ext>
            </a:extLst>
          </p:cNvPr>
          <p:cNvSpPr/>
          <p:nvPr/>
        </p:nvSpPr>
        <p:spPr>
          <a:xfrm>
            <a:off x="28029" y="4587279"/>
            <a:ext cx="1535654" cy="1016734"/>
          </a:xfrm>
          <a:prstGeom prst="ellipse">
            <a:avLst/>
          </a:prstGeom>
          <a:ln w="38100">
            <a:solidFill>
              <a:srgbClr val="6600FF">
                <a:alpha val="60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kumimoji="1" lang="en-US" altLang="ja-JP" sz="2400" b="1" dirty="0">
                <a:latin typeface="HGPｺﾞｼｯｸE" panose="020B0900000000000000" pitchFamily="50" charset="-128"/>
                <a:ea typeface="HGPｺﾞｼｯｸE" panose="020B0900000000000000" pitchFamily="50" charset="-128"/>
              </a:rPr>
              <a:t>PR</a:t>
            </a:r>
          </a:p>
          <a:p>
            <a:r>
              <a:rPr lang="ja-JP" altLang="en-US" sz="1200" b="1" dirty="0">
                <a:latin typeface="HGPｺﾞｼｯｸE" panose="020B0900000000000000" pitchFamily="50" charset="-128"/>
                <a:ea typeface="HGPｺﾞｼｯｸE" panose="020B0900000000000000" pitchFamily="50" charset="-128"/>
              </a:rPr>
              <a:t>（プレスリリース）</a:t>
            </a:r>
            <a:endParaRPr kumimoji="1" lang="ja-JP" altLang="en-US" sz="1200" b="1" dirty="0">
              <a:latin typeface="HGPｺﾞｼｯｸE" panose="020B0900000000000000" pitchFamily="50" charset="-128"/>
              <a:ea typeface="HGPｺﾞｼｯｸE" panose="020B0900000000000000" pitchFamily="50" charset="-128"/>
            </a:endParaRPr>
          </a:p>
        </p:txBody>
      </p:sp>
      <p:sp>
        <p:nvSpPr>
          <p:cNvPr id="24" name="円/楕円 6">
            <a:extLst>
              <a:ext uri="{FF2B5EF4-FFF2-40B4-BE49-F238E27FC236}">
                <a16:creationId xmlns:a16="http://schemas.microsoft.com/office/drawing/2014/main" id="{09236FF0-BF6F-4D67-BC03-FC830791D1E1}"/>
              </a:ext>
            </a:extLst>
          </p:cNvPr>
          <p:cNvSpPr/>
          <p:nvPr/>
        </p:nvSpPr>
        <p:spPr>
          <a:xfrm>
            <a:off x="1568196" y="4587279"/>
            <a:ext cx="1535654" cy="1016734"/>
          </a:xfrm>
          <a:prstGeom prst="ellipse">
            <a:avLst/>
          </a:prstGeom>
          <a:ln w="38100">
            <a:solidFill>
              <a:srgbClr val="6600FF">
                <a:alpha val="60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ja-JP" sz="1100" b="1" dirty="0">
                <a:latin typeface="HGPｺﾞｼｯｸE" panose="020B0900000000000000" pitchFamily="50" charset="-128"/>
                <a:ea typeface="HGPｺﾞｼｯｸE" panose="020B0900000000000000" pitchFamily="50" charset="-128"/>
              </a:rPr>
              <a:t>WEB</a:t>
            </a:r>
          </a:p>
          <a:p>
            <a:pPr algn="ctr"/>
            <a:r>
              <a:rPr lang="ja-JP" altLang="en-US" sz="1100" b="1" dirty="0">
                <a:latin typeface="HGPｺﾞｼｯｸE" panose="020B0900000000000000" pitchFamily="50" charset="-128"/>
                <a:ea typeface="HGPｺﾞｼｯｸE" panose="020B0900000000000000" pitchFamily="50" charset="-128"/>
              </a:rPr>
              <a:t>プロモーション</a:t>
            </a:r>
            <a:endParaRPr lang="en-US" altLang="ja-JP" sz="1100" b="1" dirty="0">
              <a:latin typeface="HGPｺﾞｼｯｸE" panose="020B0900000000000000" pitchFamily="50" charset="-128"/>
              <a:ea typeface="HGPｺﾞｼｯｸE" panose="020B0900000000000000" pitchFamily="50" charset="-128"/>
            </a:endParaRPr>
          </a:p>
          <a:p>
            <a:pPr algn="ctr"/>
            <a:r>
              <a:rPr lang="ja-JP" altLang="en-US" sz="1100" b="1" dirty="0">
                <a:latin typeface="HGPｺﾞｼｯｸE" panose="020B0900000000000000" pitchFamily="50" charset="-128"/>
                <a:ea typeface="HGPｺﾞｼｯｸE" panose="020B0900000000000000" pitchFamily="50" charset="-128"/>
              </a:rPr>
              <a:t>（動画／</a:t>
            </a:r>
            <a:r>
              <a:rPr lang="en-US" altLang="ja-JP" sz="1100" b="1" dirty="0">
                <a:latin typeface="HGPｺﾞｼｯｸE" panose="020B0900000000000000" pitchFamily="50" charset="-128"/>
                <a:ea typeface="HGPｺﾞｼｯｸE" panose="020B0900000000000000" pitchFamily="50" charset="-128"/>
              </a:rPr>
              <a:t>SNS</a:t>
            </a:r>
            <a:r>
              <a:rPr lang="ja-JP" altLang="en-US" sz="1100" b="1" dirty="0">
                <a:latin typeface="HGPｺﾞｼｯｸE" panose="020B0900000000000000" pitchFamily="50" charset="-128"/>
                <a:ea typeface="HGPｺﾞｼｯｸE" panose="020B0900000000000000" pitchFamily="50" charset="-128"/>
              </a:rPr>
              <a:t>／　リスティング）</a:t>
            </a:r>
            <a:endParaRPr kumimoji="1" lang="ja-JP" altLang="en-US" sz="1100" b="1" dirty="0">
              <a:latin typeface="HGPｺﾞｼｯｸE" panose="020B0900000000000000" pitchFamily="50" charset="-128"/>
              <a:ea typeface="HGPｺﾞｼｯｸE" panose="020B0900000000000000" pitchFamily="50" charset="-128"/>
            </a:endParaRPr>
          </a:p>
        </p:txBody>
      </p:sp>
      <p:sp>
        <p:nvSpPr>
          <p:cNvPr id="43" name="円/楕円 6">
            <a:extLst>
              <a:ext uri="{FF2B5EF4-FFF2-40B4-BE49-F238E27FC236}">
                <a16:creationId xmlns:a16="http://schemas.microsoft.com/office/drawing/2014/main" id="{3A8D827F-E906-469B-B84B-1DCC5E1645D3}"/>
              </a:ext>
            </a:extLst>
          </p:cNvPr>
          <p:cNvSpPr/>
          <p:nvPr/>
        </p:nvSpPr>
        <p:spPr>
          <a:xfrm>
            <a:off x="3094118" y="4589166"/>
            <a:ext cx="1535654" cy="1016734"/>
          </a:xfrm>
          <a:prstGeom prst="ellipse">
            <a:avLst/>
          </a:prstGeom>
          <a:ln w="38100">
            <a:solidFill>
              <a:srgbClr val="6600FF">
                <a:alpha val="60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ja-JP" sz="2000" b="1" dirty="0">
                <a:latin typeface="HGPｺﾞｼｯｸE" panose="020B0900000000000000" pitchFamily="50" charset="-128"/>
                <a:ea typeface="HGPｺﾞｼｯｸE" panose="020B0900000000000000" pitchFamily="50" charset="-128"/>
              </a:rPr>
              <a:t>CM</a:t>
            </a:r>
            <a:r>
              <a:rPr lang="ja-JP" altLang="en-US" sz="2000" b="1" dirty="0">
                <a:latin typeface="HGPｺﾞｼｯｸE" panose="020B0900000000000000" pitchFamily="50" charset="-128"/>
                <a:ea typeface="HGPｺﾞｼｯｸE" panose="020B0900000000000000" pitchFamily="50" charset="-128"/>
              </a:rPr>
              <a:t>・</a:t>
            </a:r>
            <a:endParaRPr lang="en-US" altLang="ja-JP" sz="2000" b="1" dirty="0">
              <a:latin typeface="HGPｺﾞｼｯｸE" panose="020B0900000000000000" pitchFamily="50" charset="-128"/>
              <a:ea typeface="HGPｺﾞｼｯｸE" panose="020B0900000000000000" pitchFamily="50" charset="-128"/>
            </a:endParaRPr>
          </a:p>
          <a:p>
            <a:pPr algn="ctr"/>
            <a:r>
              <a:rPr lang="ja-JP" altLang="en-US" sz="2000" b="1" dirty="0">
                <a:latin typeface="HGPｺﾞｼｯｸE" panose="020B0900000000000000" pitchFamily="50" charset="-128"/>
                <a:ea typeface="HGPｺﾞｼｯｸE" panose="020B0900000000000000" pitchFamily="50" charset="-128"/>
              </a:rPr>
              <a:t>広告</a:t>
            </a:r>
            <a:endParaRPr lang="en-US" altLang="ja-JP" sz="2000" b="1" dirty="0">
              <a:latin typeface="HGPｺﾞｼｯｸE" panose="020B0900000000000000" pitchFamily="50" charset="-128"/>
              <a:ea typeface="HGPｺﾞｼｯｸE" panose="020B0900000000000000" pitchFamily="50" charset="-128"/>
            </a:endParaRPr>
          </a:p>
        </p:txBody>
      </p:sp>
      <p:sp>
        <p:nvSpPr>
          <p:cNvPr id="44" name="円/楕円 6">
            <a:extLst>
              <a:ext uri="{FF2B5EF4-FFF2-40B4-BE49-F238E27FC236}">
                <a16:creationId xmlns:a16="http://schemas.microsoft.com/office/drawing/2014/main" id="{DC8BD360-87A0-40FA-B177-F0E6925B2CB3}"/>
              </a:ext>
            </a:extLst>
          </p:cNvPr>
          <p:cNvSpPr/>
          <p:nvPr/>
        </p:nvSpPr>
        <p:spPr>
          <a:xfrm>
            <a:off x="4647518" y="4581128"/>
            <a:ext cx="1535654" cy="1016734"/>
          </a:xfrm>
          <a:prstGeom prst="ellipse">
            <a:avLst/>
          </a:prstGeom>
          <a:ln w="38100">
            <a:solidFill>
              <a:srgbClr val="6600FF">
                <a:alpha val="60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ja-JP" altLang="en-US" sz="1500" b="1" dirty="0">
                <a:latin typeface="HGPｺﾞｼｯｸE" panose="020B0900000000000000" pitchFamily="50" charset="-128"/>
                <a:ea typeface="HGPｺﾞｼｯｸE" panose="020B0900000000000000" pitchFamily="50" charset="-128"/>
              </a:rPr>
              <a:t>キャン</a:t>
            </a:r>
            <a:endParaRPr lang="en-US" altLang="ja-JP" sz="1500" b="1" dirty="0">
              <a:latin typeface="HGPｺﾞｼｯｸE" panose="020B0900000000000000" pitchFamily="50" charset="-128"/>
              <a:ea typeface="HGPｺﾞｼｯｸE" panose="020B0900000000000000" pitchFamily="50" charset="-128"/>
            </a:endParaRPr>
          </a:p>
          <a:p>
            <a:pPr algn="ctr"/>
            <a:r>
              <a:rPr lang="ja-JP" altLang="en-US" sz="1500" b="1" dirty="0">
                <a:latin typeface="HGPｺﾞｼｯｸE" panose="020B0900000000000000" pitchFamily="50" charset="-128"/>
                <a:ea typeface="HGPｺﾞｼｯｸE" panose="020B0900000000000000" pitchFamily="50" charset="-128"/>
              </a:rPr>
              <a:t>ペーン</a:t>
            </a:r>
          </a:p>
        </p:txBody>
      </p:sp>
      <p:sp>
        <p:nvSpPr>
          <p:cNvPr id="45" name="円/楕円 6">
            <a:extLst>
              <a:ext uri="{FF2B5EF4-FFF2-40B4-BE49-F238E27FC236}">
                <a16:creationId xmlns:a16="http://schemas.microsoft.com/office/drawing/2014/main" id="{678A9671-A4B8-494A-8983-D74D03D0C2AA}"/>
              </a:ext>
            </a:extLst>
          </p:cNvPr>
          <p:cNvSpPr/>
          <p:nvPr/>
        </p:nvSpPr>
        <p:spPr>
          <a:xfrm>
            <a:off x="6183172" y="4581128"/>
            <a:ext cx="1535654" cy="1016734"/>
          </a:xfrm>
          <a:prstGeom prst="ellipse">
            <a:avLst/>
          </a:prstGeom>
          <a:ln w="38100">
            <a:solidFill>
              <a:srgbClr val="6600FF">
                <a:alpha val="60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ja-JP" altLang="en-US" sz="1500" b="1" dirty="0">
                <a:latin typeface="HGPｺﾞｼｯｸE" panose="020B0900000000000000" pitchFamily="50" charset="-128"/>
                <a:ea typeface="HGPｺﾞｼｯｸE" panose="020B0900000000000000" pitchFamily="50" charset="-128"/>
              </a:rPr>
              <a:t>キャラバン</a:t>
            </a:r>
          </a:p>
        </p:txBody>
      </p:sp>
      <p:sp>
        <p:nvSpPr>
          <p:cNvPr id="46" name="円/楕円 6">
            <a:extLst>
              <a:ext uri="{FF2B5EF4-FFF2-40B4-BE49-F238E27FC236}">
                <a16:creationId xmlns:a16="http://schemas.microsoft.com/office/drawing/2014/main" id="{C8130F4E-9A17-44B8-B7DC-857538C0EE41}"/>
              </a:ext>
            </a:extLst>
          </p:cNvPr>
          <p:cNvSpPr/>
          <p:nvPr/>
        </p:nvSpPr>
        <p:spPr>
          <a:xfrm>
            <a:off x="7713607" y="4589166"/>
            <a:ext cx="1410264" cy="1016734"/>
          </a:xfrm>
          <a:prstGeom prst="ellipse">
            <a:avLst/>
          </a:prstGeom>
          <a:ln w="38100">
            <a:solidFill>
              <a:srgbClr val="6600FF">
                <a:alpha val="60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ja-JP" altLang="en-US" sz="1500" b="1" dirty="0">
                <a:latin typeface="HGPｺﾞｼｯｸE" panose="020B0900000000000000" pitchFamily="50" charset="-128"/>
                <a:ea typeface="HGPｺﾞｼｯｸE" panose="020B0900000000000000" pitchFamily="50" charset="-128"/>
              </a:rPr>
              <a:t>旅行博</a:t>
            </a:r>
            <a:endParaRPr lang="en-US" altLang="ja-JP" sz="1500" b="1" dirty="0">
              <a:latin typeface="HGPｺﾞｼｯｸE" panose="020B0900000000000000" pitchFamily="50" charset="-128"/>
              <a:ea typeface="HGPｺﾞｼｯｸE" panose="020B0900000000000000" pitchFamily="50" charset="-128"/>
            </a:endParaRPr>
          </a:p>
          <a:p>
            <a:pPr algn="ctr"/>
            <a:r>
              <a:rPr lang="ja-JP" altLang="en-US" sz="1500" b="1" dirty="0">
                <a:latin typeface="HGPｺﾞｼｯｸE" panose="020B0900000000000000" pitchFamily="50" charset="-128"/>
                <a:ea typeface="HGPｺﾞｼｯｸE" panose="020B0900000000000000" pitchFamily="50" charset="-128"/>
              </a:rPr>
              <a:t>商談会</a:t>
            </a:r>
          </a:p>
        </p:txBody>
      </p:sp>
      <p:sp>
        <p:nvSpPr>
          <p:cNvPr id="3" name="スライド番号プレースホルダー 2">
            <a:extLst>
              <a:ext uri="{FF2B5EF4-FFF2-40B4-BE49-F238E27FC236}">
                <a16:creationId xmlns:a16="http://schemas.microsoft.com/office/drawing/2014/main" id="{F35C9D24-4E80-425A-8BD1-915E00AA09F9}"/>
              </a:ext>
            </a:extLst>
          </p:cNvPr>
          <p:cNvSpPr>
            <a:spLocks noGrp="1"/>
          </p:cNvSpPr>
          <p:nvPr>
            <p:ph type="sldNum" sz="quarter" idx="12"/>
          </p:nvPr>
        </p:nvSpPr>
        <p:spPr/>
        <p:txBody>
          <a:bodyPr/>
          <a:lstStyle/>
          <a:p>
            <a:pPr>
              <a:defRPr/>
            </a:pPr>
            <a:fld id="{22179739-F4A8-44EB-8B8E-F3F060272835}" type="slidenum">
              <a:rPr lang="ja-JP" altLang="en-US" smtClean="0"/>
              <a:pPr>
                <a:defRPr/>
              </a:pPr>
              <a:t>38</a:t>
            </a:fld>
            <a:endParaRPr lang="ja-JP" altLang="en-US"/>
          </a:p>
        </p:txBody>
      </p:sp>
    </p:spTree>
    <p:extLst>
      <p:ext uri="{BB962C8B-B14F-4D97-AF65-F5344CB8AC3E}">
        <p14:creationId xmlns:p14="http://schemas.microsoft.com/office/powerpoint/2010/main" val="13200118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正方形/長方形 20">
            <a:extLst>
              <a:ext uri="{FF2B5EF4-FFF2-40B4-BE49-F238E27FC236}">
                <a16:creationId xmlns:a16="http://schemas.microsoft.com/office/drawing/2014/main" id="{171564A6-A733-473B-A417-3FF25BBCC887}"/>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学習目標</a:t>
            </a:r>
          </a:p>
        </p:txBody>
      </p:sp>
      <p:sp>
        <p:nvSpPr>
          <p:cNvPr id="22" name="正方形/長方形 21">
            <a:extLst>
              <a:ext uri="{FF2B5EF4-FFF2-40B4-BE49-F238E27FC236}">
                <a16:creationId xmlns:a16="http://schemas.microsoft.com/office/drawing/2014/main" id="{82F45DA9-1706-441F-9F38-3C90317FB55B}"/>
              </a:ext>
            </a:extLst>
          </p:cNvPr>
          <p:cNvSpPr/>
          <p:nvPr/>
        </p:nvSpPr>
        <p:spPr>
          <a:xfrm>
            <a:off x="107504" y="1386533"/>
            <a:ext cx="8784976" cy="2308324"/>
          </a:xfrm>
          <a:prstGeom prst="rect">
            <a:avLst/>
          </a:prstGeom>
        </p:spPr>
        <p:txBody>
          <a:bodyPr wrap="square">
            <a:spAutoFit/>
          </a:bodyPr>
          <a:lstStyle/>
          <a:p>
            <a:pPr marL="742950" indent="-742950" algn="l">
              <a:buFont typeface="+mj-lt"/>
              <a:buAutoNum type="arabicPeriod"/>
            </a:pPr>
            <a:r>
              <a:rPr lang="ja-JP" altLang="en-US" sz="3600" dirty="0">
                <a:latin typeface="HGP創英角ｺﾞｼｯｸUB" panose="020B0900000000000000" pitchFamily="50" charset="-128"/>
                <a:ea typeface="HGP創英角ｺﾞｼｯｸUB" panose="020B0900000000000000" pitchFamily="50" charset="-128"/>
                <a:cs typeface="Meiryo UI" pitchFamily="50" charset="-128"/>
              </a:rPr>
              <a:t>観光マーケティングのプロセスの理解</a:t>
            </a:r>
          </a:p>
          <a:p>
            <a:pPr marL="742950" indent="-742950" algn="l">
              <a:buFont typeface="+mj-lt"/>
              <a:buAutoNum type="arabicPeriod"/>
            </a:pPr>
            <a:r>
              <a:rPr lang="ja-JP" altLang="en-US" sz="3600" dirty="0">
                <a:latin typeface="HGP創英角ｺﾞｼｯｸUB" panose="020B0900000000000000" pitchFamily="50" charset="-128"/>
                <a:ea typeface="HGP創英角ｺﾞｼｯｸUB" panose="020B0900000000000000" pitchFamily="50" charset="-128"/>
                <a:cs typeface="Meiryo UI" pitchFamily="50" charset="-128"/>
              </a:rPr>
              <a:t>ニーズとウォンツの理解</a:t>
            </a:r>
          </a:p>
          <a:p>
            <a:pPr marL="742950" indent="-742950" algn="l">
              <a:buFont typeface="+mj-lt"/>
              <a:buAutoNum type="arabicPeriod"/>
            </a:pPr>
            <a:r>
              <a:rPr lang="en-US" altLang="ja-JP" sz="3600" dirty="0">
                <a:latin typeface="HGP創英角ｺﾞｼｯｸUB" panose="020B0900000000000000" pitchFamily="50" charset="-128"/>
                <a:ea typeface="HGP創英角ｺﾞｼｯｸUB" panose="020B0900000000000000" pitchFamily="50" charset="-128"/>
                <a:cs typeface="Meiryo UI" pitchFamily="50" charset="-128"/>
              </a:rPr>
              <a:t>STP</a:t>
            </a:r>
            <a:r>
              <a:rPr lang="ja-JP" altLang="en-US" sz="3600" dirty="0">
                <a:latin typeface="HGP創英角ｺﾞｼｯｸUB" panose="020B0900000000000000" pitchFamily="50" charset="-128"/>
                <a:ea typeface="HGP創英角ｺﾞｼｯｸUB" panose="020B0900000000000000" pitchFamily="50" charset="-128"/>
                <a:cs typeface="Meiryo UI" pitchFamily="50" charset="-128"/>
              </a:rPr>
              <a:t>の理解</a:t>
            </a:r>
          </a:p>
          <a:p>
            <a:pPr algn="l"/>
            <a:endParaRPr lang="en-US" altLang="ja-JP" sz="3600" dirty="0">
              <a:latin typeface="HGP創英角ｺﾞｼｯｸUB" panose="020B0900000000000000" pitchFamily="50" charset="-128"/>
              <a:ea typeface="HGP創英角ｺﾞｼｯｸUB" panose="020B0900000000000000" pitchFamily="50" charset="-128"/>
              <a:cs typeface="Meiryo UI" pitchFamily="50" charset="-128"/>
            </a:endParaRPr>
          </a:p>
        </p:txBody>
      </p:sp>
      <p:sp>
        <p:nvSpPr>
          <p:cNvPr id="2" name="矢印: 右 1">
            <a:extLst>
              <a:ext uri="{FF2B5EF4-FFF2-40B4-BE49-F238E27FC236}">
                <a16:creationId xmlns:a16="http://schemas.microsoft.com/office/drawing/2014/main" id="{E27E4888-47A0-4B85-B78B-FDD4394AFF03}"/>
              </a:ext>
            </a:extLst>
          </p:cNvPr>
          <p:cNvSpPr/>
          <p:nvPr/>
        </p:nvSpPr>
        <p:spPr>
          <a:xfrm>
            <a:off x="107504" y="5157192"/>
            <a:ext cx="1296144" cy="864095"/>
          </a:xfrm>
          <a:prstGeom prst="righ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テキスト ボックス 7">
            <a:extLst>
              <a:ext uri="{FF2B5EF4-FFF2-40B4-BE49-F238E27FC236}">
                <a16:creationId xmlns:a16="http://schemas.microsoft.com/office/drawing/2014/main" id="{119D4014-B79B-4B6E-AEE2-252D70D9C904}"/>
              </a:ext>
            </a:extLst>
          </p:cNvPr>
          <p:cNvSpPr txBox="1"/>
          <p:nvPr/>
        </p:nvSpPr>
        <p:spPr>
          <a:xfrm>
            <a:off x="1433952" y="5190290"/>
            <a:ext cx="7344816" cy="830997"/>
          </a:xfrm>
          <a:prstGeom prst="rect">
            <a:avLst/>
          </a:prstGeom>
          <a:noFill/>
        </p:spPr>
        <p:txBody>
          <a:bodyPr wrap="square">
            <a:spAutoFit/>
          </a:bodyPr>
          <a:lstStyle/>
          <a:p>
            <a:pPr algn="l"/>
            <a:r>
              <a:rPr lang="ja-JP" altLang="en-US" sz="2400" dirty="0">
                <a:latin typeface="HGP創英角ｺﾞｼｯｸUB" panose="020B0900000000000000" pitchFamily="50" charset="-128"/>
                <a:ea typeface="HGP創英角ｺﾞｼｯｸUB" panose="020B0900000000000000" pitchFamily="50" charset="-128"/>
              </a:rPr>
              <a:t>このコースを学習すると、観光マーケティングの基本を</a:t>
            </a:r>
            <a:endParaRPr lang="en-US" altLang="ja-JP" sz="2400" dirty="0">
              <a:latin typeface="HGP創英角ｺﾞｼｯｸUB" panose="020B0900000000000000" pitchFamily="50" charset="-128"/>
              <a:ea typeface="HGP創英角ｺﾞｼｯｸUB" panose="020B0900000000000000" pitchFamily="50" charset="-128"/>
            </a:endParaRPr>
          </a:p>
          <a:p>
            <a:pPr algn="l"/>
            <a:r>
              <a:rPr lang="ja-JP" altLang="en-US" sz="2400" dirty="0">
                <a:latin typeface="HGP創英角ｺﾞｼｯｸUB" panose="020B0900000000000000" pitchFamily="50" charset="-128"/>
                <a:ea typeface="HGP創英角ｺﾞｼｯｸUB" panose="020B0900000000000000" pitchFamily="50" charset="-128"/>
              </a:rPr>
              <a:t>理解することが出来ます</a:t>
            </a:r>
            <a:endParaRPr lang="ja-JP" altLang="en-US" sz="2400" dirty="0"/>
          </a:p>
        </p:txBody>
      </p:sp>
      <p:sp>
        <p:nvSpPr>
          <p:cNvPr id="4" name="スライド番号プレースホルダー 3">
            <a:extLst>
              <a:ext uri="{FF2B5EF4-FFF2-40B4-BE49-F238E27FC236}">
                <a16:creationId xmlns:a16="http://schemas.microsoft.com/office/drawing/2014/main" id="{1A152802-838D-4505-B0DD-147381E050F8}"/>
              </a:ext>
            </a:extLst>
          </p:cNvPr>
          <p:cNvSpPr>
            <a:spLocks noGrp="1"/>
          </p:cNvSpPr>
          <p:nvPr>
            <p:ph type="sldNum" sz="quarter" idx="12"/>
          </p:nvPr>
        </p:nvSpPr>
        <p:spPr/>
        <p:txBody>
          <a:bodyPr/>
          <a:lstStyle/>
          <a:p>
            <a:pPr>
              <a:defRPr/>
            </a:pPr>
            <a:fld id="{22179739-F4A8-44EB-8B8E-F3F060272835}" type="slidenum">
              <a:rPr lang="ja-JP" altLang="en-US" smtClean="0"/>
              <a:pPr>
                <a:defRPr/>
              </a:pPr>
              <a:t>3</a:t>
            </a:fld>
            <a:endParaRPr lang="ja-JP" altLang="en-US"/>
          </a:p>
        </p:txBody>
      </p:sp>
    </p:spTree>
    <p:extLst>
      <p:ext uri="{BB962C8B-B14F-4D97-AF65-F5344CB8AC3E}">
        <p14:creationId xmlns:p14="http://schemas.microsoft.com/office/powerpoint/2010/main" val="217977488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E996F030-1DCA-48C9-B5B6-F44EAD779287}"/>
              </a:ext>
            </a:extLst>
          </p:cNvPr>
          <p:cNvSpPr/>
          <p:nvPr/>
        </p:nvSpPr>
        <p:spPr>
          <a:xfrm>
            <a:off x="117227" y="3636314"/>
            <a:ext cx="8729710" cy="584775"/>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square">
            <a:spAutoFit/>
          </a:bodyPr>
          <a:lstStyle/>
          <a:p>
            <a:r>
              <a:rPr lang="ja-JP" altLang="en-US" sz="3200" dirty="0">
                <a:ea typeface="Meiryo UI" pitchFamily="50" charset="-128"/>
                <a:cs typeface="Meiryo UI" pitchFamily="50" charset="-128"/>
              </a:rPr>
              <a:t>４</a:t>
            </a:r>
            <a:r>
              <a:rPr lang="en-US" altLang="ja-JP" sz="3200" dirty="0">
                <a:ea typeface="Meiryo UI" pitchFamily="50" charset="-128"/>
                <a:cs typeface="Meiryo UI" pitchFamily="50" charset="-128"/>
              </a:rPr>
              <a:t>P</a:t>
            </a:r>
            <a:r>
              <a:rPr lang="ja-JP" altLang="en-US" sz="3200" dirty="0">
                <a:ea typeface="Meiryo UI" pitchFamily="50" charset="-128"/>
                <a:cs typeface="Meiryo UI" pitchFamily="50" charset="-128"/>
              </a:rPr>
              <a:t>に追加する３つの</a:t>
            </a:r>
            <a:r>
              <a:rPr lang="en-US" altLang="ja-JP" sz="3200" dirty="0">
                <a:ea typeface="Meiryo UI" pitchFamily="50" charset="-128"/>
                <a:cs typeface="Meiryo UI" pitchFamily="50" charset="-128"/>
              </a:rPr>
              <a:t>P</a:t>
            </a:r>
          </a:p>
        </p:txBody>
      </p:sp>
      <p:sp>
        <p:nvSpPr>
          <p:cNvPr id="2" name="スライド番号プレースホルダー 1">
            <a:extLst>
              <a:ext uri="{FF2B5EF4-FFF2-40B4-BE49-F238E27FC236}">
                <a16:creationId xmlns:a16="http://schemas.microsoft.com/office/drawing/2014/main" id="{B26D716F-D701-48D3-9338-759B5384DB6A}"/>
              </a:ext>
            </a:extLst>
          </p:cNvPr>
          <p:cNvSpPr>
            <a:spLocks noGrp="1"/>
          </p:cNvSpPr>
          <p:nvPr>
            <p:ph type="sldNum" sz="quarter" idx="12"/>
          </p:nvPr>
        </p:nvSpPr>
        <p:spPr/>
        <p:txBody>
          <a:bodyPr/>
          <a:lstStyle/>
          <a:p>
            <a:pPr>
              <a:defRPr/>
            </a:pPr>
            <a:fld id="{22179739-F4A8-44EB-8B8E-F3F060272835}" type="slidenum">
              <a:rPr lang="ja-JP" altLang="en-US" smtClean="0"/>
              <a:pPr>
                <a:defRPr/>
              </a:pPr>
              <a:t>39</a:t>
            </a:fld>
            <a:endParaRPr lang="ja-JP" altLang="en-US"/>
          </a:p>
        </p:txBody>
      </p:sp>
    </p:spTree>
    <p:extLst>
      <p:ext uri="{BB962C8B-B14F-4D97-AF65-F5344CB8AC3E}">
        <p14:creationId xmlns:p14="http://schemas.microsoft.com/office/powerpoint/2010/main" val="186906405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E96DA93C-30F0-4FF4-B791-C07F41A5AEAA}"/>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５つ目の</a:t>
            </a:r>
            <a:r>
              <a:rPr lang="en-US" altLang="ja-JP" sz="2400" dirty="0">
                <a:latin typeface="HGP創英角ｺﾞｼｯｸUB" panose="020B0900000000000000" pitchFamily="50" charset="-128"/>
                <a:ea typeface="HGP創英角ｺﾞｼｯｸUB" panose="020B0900000000000000" pitchFamily="50" charset="-128"/>
              </a:rPr>
              <a:t>P</a:t>
            </a:r>
            <a:r>
              <a:rPr lang="ja-JP" altLang="en-US" sz="2400" dirty="0">
                <a:latin typeface="HGP創英角ｺﾞｼｯｸUB" panose="020B0900000000000000" pitchFamily="50" charset="-128"/>
                <a:ea typeface="HGP創英角ｺﾞｼｯｸUB" panose="020B0900000000000000" pitchFamily="50" charset="-128"/>
              </a:rPr>
              <a:t>＝</a:t>
            </a:r>
            <a:r>
              <a:rPr lang="en-US" altLang="ja-JP" sz="2400" dirty="0">
                <a:latin typeface="HGP創英角ｺﾞｼｯｸUB" panose="020B0900000000000000" pitchFamily="50" charset="-128"/>
                <a:ea typeface="HGP創英角ｺﾞｼｯｸUB" panose="020B0900000000000000" pitchFamily="50" charset="-128"/>
              </a:rPr>
              <a:t>PERSONNEL</a:t>
            </a:r>
          </a:p>
        </p:txBody>
      </p:sp>
      <p:sp>
        <p:nvSpPr>
          <p:cNvPr id="25" name="Rectangle 7">
            <a:extLst>
              <a:ext uri="{FF2B5EF4-FFF2-40B4-BE49-F238E27FC236}">
                <a16:creationId xmlns:a16="http://schemas.microsoft.com/office/drawing/2014/main" id="{99C57514-6E44-4DA7-B3C2-118491A97431}"/>
              </a:ext>
            </a:extLst>
          </p:cNvPr>
          <p:cNvSpPr>
            <a:spLocks noChangeArrowheads="1"/>
          </p:cNvSpPr>
          <p:nvPr/>
        </p:nvSpPr>
        <p:spPr bwMode="auto">
          <a:xfrm>
            <a:off x="108583" y="1415665"/>
            <a:ext cx="8926833" cy="2160240"/>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400" b="1" dirty="0">
                <a:latin typeface="HGP創英角ｺﾞｼｯｸUB" panose="020B0900000000000000" pitchFamily="50" charset="-128"/>
                <a:ea typeface="HGP創英角ｺﾞｼｯｸUB" panose="020B0900000000000000" pitchFamily="50" charset="-128"/>
              </a:rPr>
              <a:t>■　人員（＝ヒューマンリソース）</a:t>
            </a:r>
            <a:endParaRPr lang="en-US" altLang="ja-JP" sz="2400" b="1"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b="1" dirty="0">
                <a:latin typeface="HGP創英角ｺﾞｼｯｸUB" panose="020B0900000000000000" pitchFamily="50" charset="-128"/>
                <a:ea typeface="HGP創英角ｺﾞｼｯｸUB" panose="020B0900000000000000" pitchFamily="50" charset="-128"/>
              </a:rPr>
              <a:t>従業員（正社員、臨時雇用含む）、関係会社等までを含めた顧客にサービスを提供する</a:t>
            </a:r>
            <a:r>
              <a:rPr lang="ja-JP" altLang="en-US" sz="2000" b="1" dirty="0">
                <a:solidFill>
                  <a:srgbClr val="FF0000"/>
                </a:solidFill>
                <a:latin typeface="HGP創英角ｺﾞｼｯｸUB" panose="020B0900000000000000" pitchFamily="50" charset="-128"/>
                <a:ea typeface="HGP創英角ｺﾞｼｯｸUB" panose="020B0900000000000000" pitchFamily="50" charset="-128"/>
              </a:rPr>
              <a:t>全ての人員（＝ヒューマンリソース）を整える</a:t>
            </a:r>
            <a:r>
              <a:rPr lang="ja-JP" altLang="en-US" sz="2000" b="1" dirty="0">
                <a:latin typeface="HGP創英角ｺﾞｼｯｸUB" panose="020B0900000000000000" pitchFamily="50" charset="-128"/>
                <a:ea typeface="HGP創英角ｺﾞｼｯｸUB" panose="020B0900000000000000" pitchFamily="50" charset="-128"/>
              </a:rPr>
              <a:t>必要があります。</a:t>
            </a:r>
            <a:endParaRPr lang="en-US" altLang="ja-JP" sz="2000" b="1"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b="1" dirty="0">
                <a:latin typeface="HGP創英角ｺﾞｼｯｸUB" panose="020B0900000000000000" pitchFamily="50" charset="-128"/>
                <a:ea typeface="HGP創英角ｺﾞｼｯｸUB" panose="020B0900000000000000" pitchFamily="50" charset="-128"/>
              </a:rPr>
              <a:t>顧客にとっては、サービスの提供者が自社の社員なのか協力会社の社員かは関係ありません。どの人員においても、しっかりとしたマニュアルのもと、一定のサービスが提供できるようにし、提供価値を均一にする必要があります。</a:t>
            </a:r>
            <a:endParaRPr lang="en-US" altLang="ja-JP" sz="2000" b="1"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b="1" dirty="0">
                <a:latin typeface="HGP創英角ｺﾞｼｯｸUB" panose="020B0900000000000000" pitchFamily="50" charset="-128"/>
                <a:ea typeface="HGP創英角ｺﾞｼｯｸUB" panose="020B0900000000000000" pitchFamily="50" charset="-128"/>
              </a:rPr>
              <a:t>その上では人材トレーニングを定期的に実施する必要があります。</a:t>
            </a:r>
            <a:endParaRPr lang="en-US" altLang="ja-JP" sz="2000" b="1" dirty="0">
              <a:latin typeface="HGP創英角ｺﾞｼｯｸUB" panose="020B0900000000000000" pitchFamily="50" charset="-128"/>
              <a:ea typeface="HGP創英角ｺﾞｼｯｸUB" panose="020B0900000000000000" pitchFamily="50" charset="-128"/>
            </a:endParaRPr>
          </a:p>
        </p:txBody>
      </p:sp>
      <p:sp>
        <p:nvSpPr>
          <p:cNvPr id="42" name="Rectangle 7">
            <a:extLst>
              <a:ext uri="{FF2B5EF4-FFF2-40B4-BE49-F238E27FC236}">
                <a16:creationId xmlns:a16="http://schemas.microsoft.com/office/drawing/2014/main" id="{A54E354A-15FF-4D37-917C-9C3E29172B0D}"/>
              </a:ext>
            </a:extLst>
          </p:cNvPr>
          <p:cNvSpPr>
            <a:spLocks noChangeArrowheads="1"/>
          </p:cNvSpPr>
          <p:nvPr/>
        </p:nvSpPr>
        <p:spPr bwMode="auto">
          <a:xfrm>
            <a:off x="70620" y="5883050"/>
            <a:ext cx="9002010" cy="666943"/>
          </a:xfrm>
          <a:prstGeom prst="rect">
            <a:avLst/>
          </a:prstGeom>
          <a:solidFill>
            <a:srgbClr val="002060"/>
          </a:solidFill>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sz="2000" b="1" dirty="0">
                <a:latin typeface="HGPｺﾞｼｯｸE" panose="020B0900000000000000" pitchFamily="50" charset="-128"/>
                <a:ea typeface="HGPｺﾞｼｯｸE" panose="020B0900000000000000" pitchFamily="50" charset="-128"/>
              </a:rPr>
              <a:t>サービス産業においてはサービスを提供する人員＝ヒューマンリソースの</a:t>
            </a:r>
            <a:endParaRPr lang="en-US" altLang="ja-JP" sz="2000" b="1" dirty="0">
              <a:latin typeface="HGPｺﾞｼｯｸE" panose="020B0900000000000000" pitchFamily="50" charset="-128"/>
              <a:ea typeface="HGPｺﾞｼｯｸE" panose="020B0900000000000000" pitchFamily="50" charset="-128"/>
            </a:endParaRPr>
          </a:p>
          <a:p>
            <a:pPr algn="ctr"/>
            <a:r>
              <a:rPr lang="ja-JP" altLang="en-US" sz="2000" b="1" dirty="0">
                <a:latin typeface="HGPｺﾞｼｯｸE" panose="020B0900000000000000" pitchFamily="50" charset="-128"/>
                <a:ea typeface="HGPｺﾞｼｯｸE" panose="020B0900000000000000" pitchFamily="50" charset="-128"/>
              </a:rPr>
              <a:t>育成、管理は重要な要素を占めます</a:t>
            </a:r>
            <a:endParaRPr lang="en-US" altLang="ja-JP" sz="2000" b="1" dirty="0">
              <a:solidFill>
                <a:schemeClr val="lt1"/>
              </a:solidFill>
              <a:latin typeface="HGPｺﾞｼｯｸE" panose="020B0900000000000000" pitchFamily="50" charset="-128"/>
              <a:ea typeface="HGPｺﾞｼｯｸE" panose="020B0900000000000000" pitchFamily="50" charset="-128"/>
            </a:endParaRPr>
          </a:p>
        </p:txBody>
      </p:sp>
      <p:pic>
        <p:nvPicPr>
          <p:cNvPr id="2050" name="Picture 2" descr="説明">
            <a:extLst>
              <a:ext uri="{FF2B5EF4-FFF2-40B4-BE49-F238E27FC236}">
                <a16:creationId xmlns:a16="http://schemas.microsoft.com/office/drawing/2014/main" id="{52A0F8DD-62B0-48F1-A8D6-9F1B82DA62A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57132" y="3673250"/>
            <a:ext cx="2209800" cy="2209800"/>
          </a:xfrm>
          <a:prstGeom prst="rect">
            <a:avLst/>
          </a:prstGeom>
          <a:noFill/>
          <a:extLst>
            <a:ext uri="{909E8E84-426E-40DD-AFC4-6F175D3DCCD1}">
              <a14:hiddenFill xmlns:a14="http://schemas.microsoft.com/office/drawing/2010/main">
                <a:solidFill>
                  <a:srgbClr val="FFFFFF"/>
                </a:solidFill>
              </a14:hiddenFill>
            </a:ext>
          </a:extLst>
        </p:spPr>
      </p:pic>
      <p:pic>
        <p:nvPicPr>
          <p:cNvPr id="3" name="図 2">
            <a:extLst>
              <a:ext uri="{FF2B5EF4-FFF2-40B4-BE49-F238E27FC236}">
                <a16:creationId xmlns:a16="http://schemas.microsoft.com/office/drawing/2014/main" id="{97B8D1D5-C3EE-4065-A1AD-75611292E9B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1172" y="3722810"/>
            <a:ext cx="1872208" cy="1872208"/>
          </a:xfrm>
          <a:prstGeom prst="rect">
            <a:avLst/>
          </a:prstGeom>
        </p:spPr>
      </p:pic>
      <p:sp>
        <p:nvSpPr>
          <p:cNvPr id="11" name="テキスト ボックス 10">
            <a:extLst>
              <a:ext uri="{FF2B5EF4-FFF2-40B4-BE49-F238E27FC236}">
                <a16:creationId xmlns:a16="http://schemas.microsoft.com/office/drawing/2014/main" id="{1194F2B5-C58B-442F-912B-CF8757078A24}"/>
              </a:ext>
            </a:extLst>
          </p:cNvPr>
          <p:cNvSpPr txBox="1"/>
          <p:nvPr/>
        </p:nvSpPr>
        <p:spPr>
          <a:xfrm>
            <a:off x="1987252" y="3985616"/>
            <a:ext cx="2209800" cy="646331"/>
          </a:xfrm>
          <a:prstGeom prst="rect">
            <a:avLst/>
          </a:prstGeom>
          <a:noFill/>
        </p:spPr>
        <p:txBody>
          <a:bodyPr wrap="square">
            <a:spAutoFit/>
          </a:bodyPr>
          <a:lstStyle/>
          <a:p>
            <a:pPr algn="l"/>
            <a:r>
              <a:rPr lang="ja-JP" altLang="en-US" b="1" dirty="0">
                <a:latin typeface="HGP創英角ｺﾞｼｯｸUB" panose="020B0900000000000000" pitchFamily="50" charset="-128"/>
                <a:ea typeface="HGP創英角ｺﾞｼｯｸUB" panose="020B0900000000000000" pitchFamily="50" charset="-128"/>
              </a:rPr>
              <a:t>スキルアップ</a:t>
            </a:r>
            <a:endParaRPr lang="en-US" altLang="ja-JP" b="1" dirty="0">
              <a:latin typeface="HGP創英角ｺﾞｼｯｸUB" panose="020B0900000000000000" pitchFamily="50" charset="-128"/>
              <a:ea typeface="HGP創英角ｺﾞｼｯｸUB" panose="020B0900000000000000" pitchFamily="50" charset="-128"/>
            </a:endParaRPr>
          </a:p>
          <a:p>
            <a:pPr algn="l"/>
            <a:r>
              <a:rPr lang="ja-JP" altLang="en-US" b="1" dirty="0">
                <a:latin typeface="HGP創英角ｺﾞｼｯｸUB" panose="020B0900000000000000" pitchFamily="50" charset="-128"/>
                <a:ea typeface="HGP創英角ｺﾞｼｯｸUB" panose="020B0900000000000000" pitchFamily="50" charset="-128"/>
              </a:rPr>
              <a:t>モチベーションアップ</a:t>
            </a:r>
            <a:endParaRPr lang="ja-JP" altLang="en-US" dirty="0"/>
          </a:p>
        </p:txBody>
      </p:sp>
      <p:sp>
        <p:nvSpPr>
          <p:cNvPr id="12" name="テキスト ボックス 11">
            <a:extLst>
              <a:ext uri="{FF2B5EF4-FFF2-40B4-BE49-F238E27FC236}">
                <a16:creationId xmlns:a16="http://schemas.microsoft.com/office/drawing/2014/main" id="{C7460041-4B53-45C7-AC82-57944D0B9DA5}"/>
              </a:ext>
            </a:extLst>
          </p:cNvPr>
          <p:cNvSpPr txBox="1"/>
          <p:nvPr/>
        </p:nvSpPr>
        <p:spPr>
          <a:xfrm>
            <a:off x="6917370" y="4632497"/>
            <a:ext cx="2047118" cy="646331"/>
          </a:xfrm>
          <a:prstGeom prst="rect">
            <a:avLst/>
          </a:prstGeom>
          <a:noFill/>
        </p:spPr>
        <p:txBody>
          <a:bodyPr wrap="square">
            <a:spAutoFit/>
          </a:bodyPr>
          <a:lstStyle/>
          <a:p>
            <a:pPr algn="l"/>
            <a:r>
              <a:rPr lang="ja-JP" altLang="en-US" b="1" dirty="0">
                <a:latin typeface="HGP創英角ｺﾞｼｯｸUB" panose="020B0900000000000000" pitchFamily="50" charset="-128"/>
                <a:ea typeface="HGP創英角ｺﾞｼｯｸUB" panose="020B0900000000000000" pitchFamily="50" charset="-128"/>
              </a:rPr>
              <a:t>トレーニング</a:t>
            </a:r>
            <a:endParaRPr lang="en-US" altLang="ja-JP" b="1" dirty="0">
              <a:latin typeface="HGP創英角ｺﾞｼｯｸUB" panose="020B0900000000000000" pitchFamily="50" charset="-128"/>
              <a:ea typeface="HGP創英角ｺﾞｼｯｸUB" panose="020B0900000000000000" pitchFamily="50" charset="-128"/>
            </a:endParaRPr>
          </a:p>
          <a:p>
            <a:pPr algn="l"/>
            <a:r>
              <a:rPr lang="en-US" altLang="ja-JP" b="1" dirty="0">
                <a:latin typeface="HGP創英角ｺﾞｼｯｸUB" panose="020B0900000000000000" pitchFamily="50" charset="-128"/>
                <a:ea typeface="HGP創英角ｺﾞｼｯｸUB" panose="020B0900000000000000" pitchFamily="50" charset="-128"/>
              </a:rPr>
              <a:t>OJT</a:t>
            </a:r>
            <a:r>
              <a:rPr lang="ja-JP" altLang="en-US" b="1" dirty="0">
                <a:latin typeface="HGP創英角ｺﾞｼｯｸUB" panose="020B0900000000000000" pitchFamily="50" charset="-128"/>
                <a:ea typeface="HGP創英角ｺﾞｼｯｸUB" panose="020B0900000000000000" pitchFamily="50" charset="-128"/>
              </a:rPr>
              <a:t>＆</a:t>
            </a:r>
            <a:r>
              <a:rPr lang="en-US" altLang="ja-JP" b="1" dirty="0">
                <a:latin typeface="HGP創英角ｺﾞｼｯｸUB" panose="020B0900000000000000" pitchFamily="50" charset="-128"/>
                <a:ea typeface="HGP創英角ｺﾞｼｯｸUB" panose="020B0900000000000000" pitchFamily="50" charset="-128"/>
              </a:rPr>
              <a:t>OFF</a:t>
            </a:r>
            <a:r>
              <a:rPr lang="ja-JP" altLang="en-US" b="1" dirty="0">
                <a:latin typeface="HGP創英角ｺﾞｼｯｸUB" panose="020B0900000000000000" pitchFamily="50" charset="-128"/>
                <a:ea typeface="HGP創英角ｺﾞｼｯｸUB" panose="020B0900000000000000" pitchFamily="50" charset="-128"/>
              </a:rPr>
              <a:t> </a:t>
            </a:r>
            <a:r>
              <a:rPr lang="en-US" altLang="ja-JP" b="1" dirty="0">
                <a:latin typeface="HGP創英角ｺﾞｼｯｸUB" panose="020B0900000000000000" pitchFamily="50" charset="-128"/>
                <a:ea typeface="HGP創英角ｺﾞｼｯｸUB" panose="020B0900000000000000" pitchFamily="50" charset="-128"/>
              </a:rPr>
              <a:t>JT</a:t>
            </a:r>
          </a:p>
        </p:txBody>
      </p:sp>
      <p:sp>
        <p:nvSpPr>
          <p:cNvPr id="4" name="スライド番号プレースホルダー 3">
            <a:extLst>
              <a:ext uri="{FF2B5EF4-FFF2-40B4-BE49-F238E27FC236}">
                <a16:creationId xmlns:a16="http://schemas.microsoft.com/office/drawing/2014/main" id="{38BB7BC9-121B-452E-B1A7-922CD4D36E8C}"/>
              </a:ext>
            </a:extLst>
          </p:cNvPr>
          <p:cNvSpPr>
            <a:spLocks noGrp="1"/>
          </p:cNvSpPr>
          <p:nvPr>
            <p:ph type="sldNum" sz="quarter" idx="12"/>
          </p:nvPr>
        </p:nvSpPr>
        <p:spPr/>
        <p:txBody>
          <a:bodyPr/>
          <a:lstStyle/>
          <a:p>
            <a:pPr>
              <a:defRPr/>
            </a:pPr>
            <a:fld id="{22179739-F4A8-44EB-8B8E-F3F060272835}" type="slidenum">
              <a:rPr lang="ja-JP" altLang="en-US" smtClean="0"/>
              <a:pPr>
                <a:defRPr/>
              </a:pPr>
              <a:t>40</a:t>
            </a:fld>
            <a:endParaRPr lang="ja-JP" altLang="en-US"/>
          </a:p>
        </p:txBody>
      </p:sp>
    </p:spTree>
    <p:extLst>
      <p:ext uri="{BB962C8B-B14F-4D97-AF65-F5344CB8AC3E}">
        <p14:creationId xmlns:p14="http://schemas.microsoft.com/office/powerpoint/2010/main" val="316853693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E96DA93C-30F0-4FF4-B791-C07F41A5AEAA}"/>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６つ目の</a:t>
            </a:r>
            <a:r>
              <a:rPr lang="en-US" altLang="ja-JP" sz="2400" dirty="0">
                <a:latin typeface="HGP創英角ｺﾞｼｯｸUB" panose="020B0900000000000000" pitchFamily="50" charset="-128"/>
                <a:ea typeface="HGP創英角ｺﾞｼｯｸUB" panose="020B0900000000000000" pitchFamily="50" charset="-128"/>
              </a:rPr>
              <a:t>P</a:t>
            </a:r>
            <a:r>
              <a:rPr lang="ja-JP" altLang="en-US" sz="2400" dirty="0">
                <a:latin typeface="HGP創英角ｺﾞｼｯｸUB" panose="020B0900000000000000" pitchFamily="50" charset="-128"/>
                <a:ea typeface="HGP創英角ｺﾞｼｯｸUB" panose="020B0900000000000000" pitchFamily="50" charset="-128"/>
              </a:rPr>
              <a:t>＝</a:t>
            </a:r>
            <a:r>
              <a:rPr lang="en-US" altLang="ja-JP" sz="2400" dirty="0">
                <a:latin typeface="HGP創英角ｺﾞｼｯｸUB" panose="020B0900000000000000" pitchFamily="50" charset="-128"/>
                <a:ea typeface="HGP創英角ｺﾞｼｯｸUB" panose="020B0900000000000000" pitchFamily="50" charset="-128"/>
              </a:rPr>
              <a:t>PROCESS</a:t>
            </a:r>
          </a:p>
        </p:txBody>
      </p:sp>
      <p:sp>
        <p:nvSpPr>
          <p:cNvPr id="25" name="Rectangle 7">
            <a:extLst>
              <a:ext uri="{FF2B5EF4-FFF2-40B4-BE49-F238E27FC236}">
                <a16:creationId xmlns:a16="http://schemas.microsoft.com/office/drawing/2014/main" id="{99C57514-6E44-4DA7-B3C2-118491A97431}"/>
              </a:ext>
            </a:extLst>
          </p:cNvPr>
          <p:cNvSpPr>
            <a:spLocks noChangeArrowheads="1"/>
          </p:cNvSpPr>
          <p:nvPr/>
        </p:nvSpPr>
        <p:spPr bwMode="auto">
          <a:xfrm>
            <a:off x="113301" y="1268760"/>
            <a:ext cx="8926833" cy="2160240"/>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400" b="1" dirty="0">
                <a:latin typeface="HGP創英角ｺﾞｼｯｸUB" panose="020B0900000000000000" pitchFamily="50" charset="-128"/>
                <a:ea typeface="HGP創英角ｺﾞｼｯｸUB" panose="020B0900000000000000" pitchFamily="50" charset="-128"/>
              </a:rPr>
              <a:t>■　業務プロセス</a:t>
            </a:r>
            <a:endParaRPr lang="en-US" altLang="ja-JP" sz="2400" b="1"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b="1" dirty="0">
                <a:solidFill>
                  <a:srgbClr val="FF0000"/>
                </a:solidFill>
                <a:latin typeface="HGP創英角ｺﾞｼｯｸUB" panose="020B0900000000000000" pitchFamily="50" charset="-128"/>
                <a:ea typeface="HGP創英角ｺﾞｼｯｸUB" panose="020B0900000000000000" pitchFamily="50" charset="-128"/>
              </a:rPr>
              <a:t>顧客がサービスを受ける前後のプロセスを効果的に管理</a:t>
            </a:r>
            <a:r>
              <a:rPr lang="ja-JP" altLang="en-US" sz="2000" b="1" dirty="0">
                <a:latin typeface="HGP創英角ｺﾞｼｯｸUB" panose="020B0900000000000000" pitchFamily="50" charset="-128"/>
                <a:ea typeface="HGP創英角ｺﾞｼｯｸUB" panose="020B0900000000000000" pitchFamily="50" charset="-128"/>
              </a:rPr>
              <a:t>することも重要です。</a:t>
            </a:r>
            <a:endParaRPr lang="en-US" altLang="ja-JP" sz="2000" b="1"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b="1" dirty="0">
                <a:latin typeface="HGP創英角ｺﾞｼｯｸUB" panose="020B0900000000000000" pitchFamily="50" charset="-128"/>
                <a:ea typeface="HGP創英角ｺﾞｼｯｸUB" panose="020B0900000000000000" pitchFamily="50" charset="-128"/>
              </a:rPr>
              <a:t>旅行客に対しては、旅マエでの顧客接点の作り方、旅ナカでの効果的な情報提供、旅アトでの満足度、推奨度の把握と共有といった業務をプロセスとして管理することが必要です。</a:t>
            </a:r>
            <a:endParaRPr lang="en-US" altLang="ja-JP" sz="2000" b="1"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b="1" dirty="0">
                <a:latin typeface="HGP創英角ｺﾞｼｯｸUB" panose="020B0900000000000000" pitchFamily="50" charset="-128"/>
                <a:ea typeface="HGP創英角ｺﾞｼｯｸUB" panose="020B0900000000000000" pitchFamily="50" charset="-128"/>
              </a:rPr>
              <a:t>昨今のデジタル化の加速により、これらプロセス管理が非常にやりやすい環境に　　あります。</a:t>
            </a:r>
            <a:endParaRPr lang="en-US" altLang="ja-JP" sz="2000" b="1" dirty="0">
              <a:latin typeface="HGP創英角ｺﾞｼｯｸUB" panose="020B0900000000000000" pitchFamily="50" charset="-128"/>
              <a:ea typeface="HGP創英角ｺﾞｼｯｸUB" panose="020B0900000000000000" pitchFamily="50" charset="-128"/>
            </a:endParaRPr>
          </a:p>
        </p:txBody>
      </p:sp>
      <p:sp>
        <p:nvSpPr>
          <p:cNvPr id="42" name="Rectangle 7">
            <a:extLst>
              <a:ext uri="{FF2B5EF4-FFF2-40B4-BE49-F238E27FC236}">
                <a16:creationId xmlns:a16="http://schemas.microsoft.com/office/drawing/2014/main" id="{A54E354A-15FF-4D37-917C-9C3E29172B0D}"/>
              </a:ext>
            </a:extLst>
          </p:cNvPr>
          <p:cNvSpPr>
            <a:spLocks noChangeArrowheads="1"/>
          </p:cNvSpPr>
          <p:nvPr/>
        </p:nvSpPr>
        <p:spPr bwMode="auto">
          <a:xfrm>
            <a:off x="70620" y="5883050"/>
            <a:ext cx="9002010" cy="666943"/>
          </a:xfrm>
          <a:prstGeom prst="rect">
            <a:avLst/>
          </a:prstGeom>
          <a:solidFill>
            <a:srgbClr val="002060"/>
          </a:solidFill>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sz="2000" b="1" dirty="0">
                <a:solidFill>
                  <a:schemeClr val="lt1"/>
                </a:solidFill>
                <a:latin typeface="HGPｺﾞｼｯｸE" panose="020B0900000000000000" pitchFamily="50" charset="-128"/>
                <a:ea typeface="HGPｺﾞｼｯｸE" panose="020B0900000000000000" pitchFamily="50" charset="-128"/>
              </a:rPr>
              <a:t>プロセス管理</a:t>
            </a:r>
            <a:r>
              <a:rPr lang="ja-JP" altLang="en-US" sz="2000" b="1" dirty="0">
                <a:latin typeface="HGPｺﾞｼｯｸE" panose="020B0900000000000000" pitchFamily="50" charset="-128"/>
                <a:ea typeface="HGPｺﾞｼｯｸE" panose="020B0900000000000000" pitchFamily="50" charset="-128"/>
              </a:rPr>
              <a:t>には、マニュアル作成、</a:t>
            </a:r>
            <a:r>
              <a:rPr lang="ja-JP" altLang="en-US" sz="2000" b="1" dirty="0">
                <a:solidFill>
                  <a:schemeClr val="lt1"/>
                </a:solidFill>
                <a:latin typeface="HGPｺﾞｼｯｸE" panose="020B0900000000000000" pitchFamily="50" charset="-128"/>
                <a:ea typeface="HGPｺﾞｼｯｸE" panose="020B0900000000000000" pitchFamily="50" charset="-128"/>
              </a:rPr>
              <a:t>デジタル活用が有効です</a:t>
            </a:r>
            <a:endParaRPr lang="en-US" altLang="ja-JP" sz="2000" b="1" dirty="0">
              <a:solidFill>
                <a:schemeClr val="lt1"/>
              </a:solidFill>
              <a:latin typeface="HGPｺﾞｼｯｸE" panose="020B0900000000000000" pitchFamily="50" charset="-128"/>
              <a:ea typeface="HGPｺﾞｼｯｸE" panose="020B0900000000000000" pitchFamily="50" charset="-128"/>
            </a:endParaRPr>
          </a:p>
        </p:txBody>
      </p:sp>
      <p:sp>
        <p:nvSpPr>
          <p:cNvPr id="2" name="正方形/長方形 1">
            <a:extLst>
              <a:ext uri="{FF2B5EF4-FFF2-40B4-BE49-F238E27FC236}">
                <a16:creationId xmlns:a16="http://schemas.microsoft.com/office/drawing/2014/main" id="{2ADBFAEA-87B2-47A4-A536-F88A4279D8CE}"/>
              </a:ext>
            </a:extLst>
          </p:cNvPr>
          <p:cNvSpPr/>
          <p:nvPr/>
        </p:nvSpPr>
        <p:spPr>
          <a:xfrm>
            <a:off x="737805" y="3789040"/>
            <a:ext cx="1728192"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業務</a:t>
            </a:r>
            <a:r>
              <a:rPr kumimoji="1" lang="en-US" altLang="ja-JP" dirty="0"/>
              <a:t>A</a:t>
            </a:r>
            <a:endParaRPr kumimoji="1" lang="ja-JP" altLang="en-US" dirty="0"/>
          </a:p>
        </p:txBody>
      </p:sp>
      <p:sp>
        <p:nvSpPr>
          <p:cNvPr id="8" name="正方形/長方形 7">
            <a:extLst>
              <a:ext uri="{FF2B5EF4-FFF2-40B4-BE49-F238E27FC236}">
                <a16:creationId xmlns:a16="http://schemas.microsoft.com/office/drawing/2014/main" id="{BB9E86D4-EEEE-4C9A-ADCE-6BD76F379087}"/>
              </a:ext>
            </a:extLst>
          </p:cNvPr>
          <p:cNvSpPr/>
          <p:nvPr/>
        </p:nvSpPr>
        <p:spPr>
          <a:xfrm>
            <a:off x="2711947" y="3789040"/>
            <a:ext cx="1728192"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業務</a:t>
            </a:r>
            <a:r>
              <a:rPr lang="en-US" altLang="ja-JP" dirty="0"/>
              <a:t>B</a:t>
            </a:r>
            <a:endParaRPr kumimoji="1" lang="ja-JP" altLang="en-US" dirty="0"/>
          </a:p>
        </p:txBody>
      </p:sp>
      <p:sp>
        <p:nvSpPr>
          <p:cNvPr id="9" name="正方形/長方形 8">
            <a:extLst>
              <a:ext uri="{FF2B5EF4-FFF2-40B4-BE49-F238E27FC236}">
                <a16:creationId xmlns:a16="http://schemas.microsoft.com/office/drawing/2014/main" id="{C31DC76C-C51D-4522-8DF0-B11275DB8D9F}"/>
              </a:ext>
            </a:extLst>
          </p:cNvPr>
          <p:cNvSpPr/>
          <p:nvPr/>
        </p:nvSpPr>
        <p:spPr>
          <a:xfrm>
            <a:off x="4686089" y="3789040"/>
            <a:ext cx="1728192"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業務</a:t>
            </a:r>
            <a:r>
              <a:rPr kumimoji="1" lang="en-US" altLang="ja-JP" dirty="0"/>
              <a:t>C</a:t>
            </a:r>
            <a:endParaRPr kumimoji="1" lang="ja-JP" altLang="en-US" dirty="0"/>
          </a:p>
        </p:txBody>
      </p:sp>
      <p:sp>
        <p:nvSpPr>
          <p:cNvPr id="10" name="正方形/長方形 9">
            <a:extLst>
              <a:ext uri="{FF2B5EF4-FFF2-40B4-BE49-F238E27FC236}">
                <a16:creationId xmlns:a16="http://schemas.microsoft.com/office/drawing/2014/main" id="{AC314086-7292-4DB9-AA84-F32315710DFA}"/>
              </a:ext>
            </a:extLst>
          </p:cNvPr>
          <p:cNvSpPr/>
          <p:nvPr/>
        </p:nvSpPr>
        <p:spPr>
          <a:xfrm>
            <a:off x="6660232" y="3789040"/>
            <a:ext cx="1728192"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業務</a:t>
            </a:r>
            <a:r>
              <a:rPr lang="en-US" altLang="ja-JP" dirty="0"/>
              <a:t>D</a:t>
            </a:r>
            <a:endParaRPr kumimoji="1" lang="ja-JP" altLang="en-US" dirty="0"/>
          </a:p>
        </p:txBody>
      </p:sp>
      <p:sp>
        <p:nvSpPr>
          <p:cNvPr id="3" name="右中かっこ 2">
            <a:extLst>
              <a:ext uri="{FF2B5EF4-FFF2-40B4-BE49-F238E27FC236}">
                <a16:creationId xmlns:a16="http://schemas.microsoft.com/office/drawing/2014/main" id="{310873A6-FE03-4DCE-91DA-BB98A952738C}"/>
              </a:ext>
            </a:extLst>
          </p:cNvPr>
          <p:cNvSpPr/>
          <p:nvPr/>
        </p:nvSpPr>
        <p:spPr>
          <a:xfrm rot="5400000">
            <a:off x="4171938" y="944336"/>
            <a:ext cx="792088" cy="7660355"/>
          </a:xfrm>
          <a:prstGeom prst="rightBrace">
            <a:avLst/>
          </a:prstGeom>
          <a:ln w="57150">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dirty="0"/>
          </a:p>
        </p:txBody>
      </p:sp>
      <p:sp>
        <p:nvSpPr>
          <p:cNvPr id="13" name="テキスト ボックス 12">
            <a:extLst>
              <a:ext uri="{FF2B5EF4-FFF2-40B4-BE49-F238E27FC236}">
                <a16:creationId xmlns:a16="http://schemas.microsoft.com/office/drawing/2014/main" id="{803F96BF-E6C5-4889-AE8B-71D053E6DE16}"/>
              </a:ext>
            </a:extLst>
          </p:cNvPr>
          <p:cNvSpPr txBox="1"/>
          <p:nvPr/>
        </p:nvSpPr>
        <p:spPr>
          <a:xfrm>
            <a:off x="602264" y="5203638"/>
            <a:ext cx="7931436" cy="646331"/>
          </a:xfrm>
          <a:prstGeom prst="rect">
            <a:avLst/>
          </a:prstGeom>
          <a:noFill/>
        </p:spPr>
        <p:txBody>
          <a:bodyPr wrap="square">
            <a:spAutoFit/>
          </a:bodyPr>
          <a:lstStyle/>
          <a:p>
            <a:r>
              <a:rPr lang="ja-JP" altLang="en-US" b="1" dirty="0">
                <a:latin typeface="HGP創英角ｺﾞｼｯｸUB" panose="020B0900000000000000" pitchFamily="50" charset="-128"/>
                <a:ea typeface="HGP創英角ｺﾞｼｯｸUB" panose="020B0900000000000000" pitchFamily="50" charset="-128"/>
              </a:rPr>
              <a:t>顧客満足度を効率的に創出するためには全ての業務を管理することが必要です。まずは現状の業務を全て洗い出すことから始めます。</a:t>
            </a:r>
            <a:endParaRPr lang="ja-JP" altLang="en-US" dirty="0"/>
          </a:p>
        </p:txBody>
      </p:sp>
      <p:sp>
        <p:nvSpPr>
          <p:cNvPr id="6" name="スライド番号プレースホルダー 5">
            <a:extLst>
              <a:ext uri="{FF2B5EF4-FFF2-40B4-BE49-F238E27FC236}">
                <a16:creationId xmlns:a16="http://schemas.microsoft.com/office/drawing/2014/main" id="{08E503D4-96DA-4DB3-91C1-1844D8CCED1F}"/>
              </a:ext>
            </a:extLst>
          </p:cNvPr>
          <p:cNvSpPr>
            <a:spLocks noGrp="1"/>
          </p:cNvSpPr>
          <p:nvPr>
            <p:ph type="sldNum" sz="quarter" idx="12"/>
          </p:nvPr>
        </p:nvSpPr>
        <p:spPr/>
        <p:txBody>
          <a:bodyPr/>
          <a:lstStyle/>
          <a:p>
            <a:pPr>
              <a:defRPr/>
            </a:pPr>
            <a:fld id="{22179739-F4A8-44EB-8B8E-F3F060272835}" type="slidenum">
              <a:rPr lang="ja-JP" altLang="en-US" smtClean="0"/>
              <a:pPr>
                <a:defRPr/>
              </a:pPr>
              <a:t>41</a:t>
            </a:fld>
            <a:endParaRPr lang="ja-JP" altLang="en-US"/>
          </a:p>
        </p:txBody>
      </p:sp>
    </p:spTree>
    <p:extLst>
      <p:ext uri="{BB962C8B-B14F-4D97-AF65-F5344CB8AC3E}">
        <p14:creationId xmlns:p14="http://schemas.microsoft.com/office/powerpoint/2010/main" val="264265988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E96DA93C-30F0-4FF4-B791-C07F41A5AEAA}"/>
              </a:ext>
            </a:extLst>
          </p:cNvPr>
          <p:cNvSpPr/>
          <p:nvPr/>
        </p:nvSpPr>
        <p:spPr>
          <a:xfrm>
            <a:off x="179510" y="764705"/>
            <a:ext cx="5256586"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７つ目の</a:t>
            </a:r>
            <a:r>
              <a:rPr lang="en-US" altLang="ja-JP" sz="2400" dirty="0">
                <a:latin typeface="HGP創英角ｺﾞｼｯｸUB" panose="020B0900000000000000" pitchFamily="50" charset="-128"/>
                <a:ea typeface="HGP創英角ｺﾞｼｯｸUB" panose="020B0900000000000000" pitchFamily="50" charset="-128"/>
              </a:rPr>
              <a:t>P</a:t>
            </a:r>
            <a:r>
              <a:rPr lang="ja-JP" altLang="en-US" sz="2400" dirty="0">
                <a:latin typeface="HGP創英角ｺﾞｼｯｸUB" panose="020B0900000000000000" pitchFamily="50" charset="-128"/>
                <a:ea typeface="HGP創英角ｺﾞｼｯｸUB" panose="020B0900000000000000" pitchFamily="50" charset="-128"/>
              </a:rPr>
              <a:t>＝</a:t>
            </a:r>
            <a:r>
              <a:rPr lang="en-US" altLang="ja-JP" sz="2400" dirty="0">
                <a:latin typeface="HGP創英角ｺﾞｼｯｸUB" panose="020B0900000000000000" pitchFamily="50" charset="-128"/>
                <a:ea typeface="HGP創英角ｺﾞｼｯｸUB" panose="020B0900000000000000" pitchFamily="50" charset="-128"/>
              </a:rPr>
              <a:t>PHYSICAL ENVIRONMENT</a:t>
            </a:r>
          </a:p>
        </p:txBody>
      </p:sp>
      <p:sp>
        <p:nvSpPr>
          <p:cNvPr id="25" name="Rectangle 7">
            <a:extLst>
              <a:ext uri="{FF2B5EF4-FFF2-40B4-BE49-F238E27FC236}">
                <a16:creationId xmlns:a16="http://schemas.microsoft.com/office/drawing/2014/main" id="{99C57514-6E44-4DA7-B3C2-118491A97431}"/>
              </a:ext>
            </a:extLst>
          </p:cNvPr>
          <p:cNvSpPr>
            <a:spLocks noChangeArrowheads="1"/>
          </p:cNvSpPr>
          <p:nvPr/>
        </p:nvSpPr>
        <p:spPr bwMode="auto">
          <a:xfrm>
            <a:off x="108583" y="1268760"/>
            <a:ext cx="8926833" cy="3312368"/>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400" b="1" dirty="0">
                <a:latin typeface="HGP創英角ｺﾞｼｯｸUB" panose="020B0900000000000000" pitchFamily="50" charset="-128"/>
                <a:ea typeface="HGP創英角ｺﾞｼｯｸUB" panose="020B0900000000000000" pitchFamily="50" charset="-128"/>
              </a:rPr>
              <a:t>■　物理的環境整備</a:t>
            </a:r>
          </a:p>
          <a:p>
            <a:pPr indent="-342900" algn="l">
              <a:lnSpc>
                <a:spcPct val="90000"/>
              </a:lnSpc>
              <a:spcBef>
                <a:spcPct val="20000"/>
              </a:spcBef>
            </a:pPr>
            <a:r>
              <a:rPr lang="ja-JP" altLang="en-US" sz="2000" b="1" dirty="0">
                <a:latin typeface="HGP創英角ｺﾞｼｯｸUB" panose="020B0900000000000000" pitchFamily="50" charset="-128"/>
                <a:ea typeface="HGP創英角ｺﾞｼｯｸUB" panose="020B0900000000000000" pitchFamily="50" charset="-128"/>
              </a:rPr>
              <a:t>旅行やサービスは目には見えない商品です。それら目に見えない商品に対して、　目に見えるもの（＝物的証拠）を追加することで、顧客の安心感・満足感を生み出すことが可能となります。</a:t>
            </a:r>
            <a:endParaRPr lang="en-US" altLang="ja-JP" sz="2000" b="1"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en-US" altLang="ja-JP" sz="2000" b="1"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en-US" altLang="ja-JP" sz="2000" b="1" dirty="0">
                <a:latin typeface="HGP創英角ｺﾞｼｯｸUB" panose="020B0900000000000000" pitchFamily="50" charset="-128"/>
                <a:ea typeface="HGP創英角ｺﾞｼｯｸUB" panose="020B0900000000000000" pitchFamily="50" charset="-128"/>
              </a:rPr>
              <a:t>【</a:t>
            </a:r>
            <a:r>
              <a:rPr lang="ja-JP" altLang="en-US" sz="2000" b="1" dirty="0">
                <a:latin typeface="HGP創英角ｺﾞｼｯｸUB" panose="020B0900000000000000" pitchFamily="50" charset="-128"/>
                <a:ea typeface="HGP創英角ｺﾞｼｯｸUB" panose="020B0900000000000000" pitchFamily="50" charset="-128"/>
              </a:rPr>
              <a:t>例</a:t>
            </a:r>
            <a:r>
              <a:rPr lang="en-US" altLang="ja-JP" sz="2000" b="1" dirty="0">
                <a:latin typeface="HGP創英角ｺﾞｼｯｸUB" panose="020B0900000000000000" pitchFamily="50" charset="-128"/>
                <a:ea typeface="HGP創英角ｺﾞｼｯｸUB" panose="020B0900000000000000" pitchFamily="50" charset="-128"/>
              </a:rPr>
              <a:t>】</a:t>
            </a:r>
          </a:p>
          <a:p>
            <a:pPr indent="-342900" algn="l">
              <a:lnSpc>
                <a:spcPct val="90000"/>
              </a:lnSpc>
              <a:spcBef>
                <a:spcPct val="20000"/>
              </a:spcBef>
            </a:pPr>
            <a:r>
              <a:rPr lang="ja-JP" altLang="en-US" sz="2000" b="1" dirty="0">
                <a:latin typeface="HGP創英角ｺﾞｼｯｸUB" panose="020B0900000000000000" pitchFamily="50" charset="-128"/>
                <a:ea typeface="HGP創英角ｺﾞｼｯｸUB" panose="020B0900000000000000" pitchFamily="50" charset="-128"/>
              </a:rPr>
              <a:t>・旅行の申込書、旅のしおりなど、しっかりとした書類を充実させること</a:t>
            </a:r>
            <a:endParaRPr lang="en-US" altLang="ja-JP" sz="2000" b="1"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b="1" dirty="0">
                <a:latin typeface="HGP創英角ｺﾞｼｯｸUB" panose="020B0900000000000000" pitchFamily="50" charset="-128"/>
                <a:ea typeface="HGP創英角ｺﾞｼｯｸUB" panose="020B0900000000000000" pitchFamily="50" charset="-128"/>
              </a:rPr>
              <a:t>・オリジナルグッズ、タグなどを作成し顧客に配布すること</a:t>
            </a:r>
            <a:endParaRPr lang="en-US" altLang="ja-JP" sz="2000" b="1"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b="1" dirty="0">
                <a:latin typeface="HGP創英角ｺﾞｼｯｸUB" panose="020B0900000000000000" pitchFamily="50" charset="-128"/>
                <a:ea typeface="HGP創英角ｺﾞｼｯｸUB" panose="020B0900000000000000" pitchFamily="50" charset="-128"/>
              </a:rPr>
              <a:t>・リゾートホテルにおけるスタッフのユニフォーム統一</a:t>
            </a:r>
            <a:endParaRPr lang="en-US" altLang="ja-JP" sz="2000" b="1"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b="1" dirty="0">
                <a:latin typeface="HGP創英角ｺﾞｼｯｸUB" panose="020B0900000000000000" pitchFamily="50" charset="-128"/>
                <a:ea typeface="HGP創英角ｺﾞｼｯｸUB" panose="020B0900000000000000" pitchFamily="50" charset="-128"/>
              </a:rPr>
              <a:t>・旅館などで館内装飾品、アート品を展示すること</a:t>
            </a:r>
            <a:endParaRPr lang="en-US" altLang="ja-JP" sz="2000" b="1" dirty="0">
              <a:latin typeface="HGP創英角ｺﾞｼｯｸUB" panose="020B0900000000000000" pitchFamily="50" charset="-128"/>
              <a:ea typeface="HGP創英角ｺﾞｼｯｸUB" panose="020B0900000000000000" pitchFamily="50" charset="-128"/>
            </a:endParaRPr>
          </a:p>
        </p:txBody>
      </p:sp>
      <p:sp>
        <p:nvSpPr>
          <p:cNvPr id="42" name="Rectangle 7">
            <a:extLst>
              <a:ext uri="{FF2B5EF4-FFF2-40B4-BE49-F238E27FC236}">
                <a16:creationId xmlns:a16="http://schemas.microsoft.com/office/drawing/2014/main" id="{A54E354A-15FF-4D37-917C-9C3E29172B0D}"/>
              </a:ext>
            </a:extLst>
          </p:cNvPr>
          <p:cNvSpPr>
            <a:spLocks noChangeArrowheads="1"/>
          </p:cNvSpPr>
          <p:nvPr/>
        </p:nvSpPr>
        <p:spPr bwMode="auto">
          <a:xfrm>
            <a:off x="70620" y="5883050"/>
            <a:ext cx="9002010" cy="666943"/>
          </a:xfrm>
          <a:prstGeom prst="rect">
            <a:avLst/>
          </a:prstGeom>
          <a:solidFill>
            <a:srgbClr val="002060"/>
          </a:solidFill>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sz="2000" b="1" dirty="0">
                <a:latin typeface="HGPｺﾞｼｯｸE" panose="020B0900000000000000" pitchFamily="50" charset="-128"/>
                <a:ea typeface="HGPｺﾞｼｯｸE" panose="020B0900000000000000" pitchFamily="50" charset="-128"/>
              </a:rPr>
              <a:t>目に見えない「サービス」や「旅行」に物理的な環境を整備することで、</a:t>
            </a:r>
            <a:endParaRPr lang="en-US" altLang="ja-JP" sz="2000" b="1" dirty="0">
              <a:latin typeface="HGPｺﾞｼｯｸE" panose="020B0900000000000000" pitchFamily="50" charset="-128"/>
              <a:ea typeface="HGPｺﾞｼｯｸE" panose="020B0900000000000000" pitchFamily="50" charset="-128"/>
            </a:endParaRPr>
          </a:p>
          <a:p>
            <a:pPr algn="ctr"/>
            <a:r>
              <a:rPr lang="ja-JP" altLang="en-US" sz="2000" b="1" dirty="0">
                <a:latin typeface="HGPｺﾞｼｯｸE" panose="020B0900000000000000" pitchFamily="50" charset="-128"/>
                <a:ea typeface="HGPｺﾞｼｯｸE" panose="020B0900000000000000" pitchFamily="50" charset="-128"/>
              </a:rPr>
              <a:t>商品としての付加価値が上がります</a:t>
            </a:r>
            <a:endParaRPr lang="en-US" altLang="ja-JP" sz="2000" b="1" dirty="0">
              <a:solidFill>
                <a:schemeClr val="lt1"/>
              </a:solidFill>
              <a:latin typeface="HGPｺﾞｼｯｸE" panose="020B0900000000000000" pitchFamily="50" charset="-128"/>
              <a:ea typeface="HGPｺﾞｼｯｸE" panose="020B0900000000000000" pitchFamily="50" charset="-128"/>
            </a:endParaRPr>
          </a:p>
        </p:txBody>
      </p:sp>
      <p:pic>
        <p:nvPicPr>
          <p:cNvPr id="3074" name="Picture 2" descr="メモ">
            <a:extLst>
              <a:ext uri="{FF2B5EF4-FFF2-40B4-BE49-F238E27FC236}">
                <a16:creationId xmlns:a16="http://schemas.microsoft.com/office/drawing/2014/main" id="{FBCD204C-B55C-4433-96E8-DCB59782AE2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7830" y="4581128"/>
            <a:ext cx="1301922" cy="1192908"/>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額縁">
            <a:extLst>
              <a:ext uri="{FF2B5EF4-FFF2-40B4-BE49-F238E27FC236}">
                <a16:creationId xmlns:a16="http://schemas.microsoft.com/office/drawing/2014/main" id="{5311887E-6B30-4FF7-8CC9-42FFD6D0D07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67242" y="4492504"/>
            <a:ext cx="1261142" cy="1261142"/>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ホテルマン">
            <a:extLst>
              <a:ext uri="{FF2B5EF4-FFF2-40B4-BE49-F238E27FC236}">
                <a16:creationId xmlns:a16="http://schemas.microsoft.com/office/drawing/2014/main" id="{387168A1-CFF6-4B46-A42C-E493A3B2A09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24486" y="4594064"/>
            <a:ext cx="1058022" cy="1058022"/>
          </a:xfrm>
          <a:prstGeom prst="rect">
            <a:avLst/>
          </a:prstGeom>
          <a:noFill/>
          <a:extLst>
            <a:ext uri="{909E8E84-426E-40DD-AFC4-6F175D3DCCD1}">
              <a14:hiddenFill xmlns:a14="http://schemas.microsoft.com/office/drawing/2010/main">
                <a:solidFill>
                  <a:srgbClr val="FFFFFF"/>
                </a:solidFill>
              </a14:hiddenFill>
            </a:ext>
          </a:extLst>
        </p:spPr>
      </p:pic>
      <p:sp>
        <p:nvSpPr>
          <p:cNvPr id="3" name="スライド番号プレースホルダー 2">
            <a:extLst>
              <a:ext uri="{FF2B5EF4-FFF2-40B4-BE49-F238E27FC236}">
                <a16:creationId xmlns:a16="http://schemas.microsoft.com/office/drawing/2014/main" id="{9BBB0749-08F5-4F8C-BA13-1CF304728A05}"/>
              </a:ext>
            </a:extLst>
          </p:cNvPr>
          <p:cNvSpPr>
            <a:spLocks noGrp="1"/>
          </p:cNvSpPr>
          <p:nvPr>
            <p:ph type="sldNum" sz="quarter" idx="12"/>
          </p:nvPr>
        </p:nvSpPr>
        <p:spPr/>
        <p:txBody>
          <a:bodyPr/>
          <a:lstStyle/>
          <a:p>
            <a:pPr>
              <a:defRPr/>
            </a:pPr>
            <a:fld id="{22179739-F4A8-44EB-8B8E-F3F060272835}" type="slidenum">
              <a:rPr lang="ja-JP" altLang="en-US" smtClean="0"/>
              <a:pPr>
                <a:defRPr/>
              </a:pPr>
              <a:t>42</a:t>
            </a:fld>
            <a:endParaRPr lang="ja-JP" altLang="en-US"/>
          </a:p>
        </p:txBody>
      </p:sp>
    </p:spTree>
    <p:extLst>
      <p:ext uri="{BB962C8B-B14F-4D97-AF65-F5344CB8AC3E}">
        <p14:creationId xmlns:p14="http://schemas.microsoft.com/office/powerpoint/2010/main" val="29615800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1F52FE93-BBE6-47FB-809E-E1581FB4D4D5}"/>
              </a:ext>
            </a:extLst>
          </p:cNvPr>
          <p:cNvSpPr/>
          <p:nvPr/>
        </p:nvSpPr>
        <p:spPr>
          <a:xfrm>
            <a:off x="117227" y="3636314"/>
            <a:ext cx="8729710" cy="584775"/>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square">
            <a:spAutoFit/>
          </a:bodyPr>
          <a:lstStyle/>
          <a:p>
            <a:r>
              <a:rPr lang="ja-JP" altLang="en-US" sz="3200" dirty="0">
                <a:ea typeface="Meiryo UI" pitchFamily="50" charset="-128"/>
                <a:cs typeface="Meiryo UI" pitchFamily="50" charset="-128"/>
              </a:rPr>
              <a:t>２－２競合優位性とディスティネーションライフサイクル</a:t>
            </a:r>
          </a:p>
        </p:txBody>
      </p:sp>
      <p:sp>
        <p:nvSpPr>
          <p:cNvPr id="2" name="スライド番号プレースホルダー 1">
            <a:extLst>
              <a:ext uri="{FF2B5EF4-FFF2-40B4-BE49-F238E27FC236}">
                <a16:creationId xmlns:a16="http://schemas.microsoft.com/office/drawing/2014/main" id="{F7F11425-9DB5-4D18-B40A-DF60D2B73A61}"/>
              </a:ext>
            </a:extLst>
          </p:cNvPr>
          <p:cNvSpPr>
            <a:spLocks noGrp="1"/>
          </p:cNvSpPr>
          <p:nvPr>
            <p:ph type="sldNum" sz="quarter" idx="12"/>
          </p:nvPr>
        </p:nvSpPr>
        <p:spPr/>
        <p:txBody>
          <a:bodyPr/>
          <a:lstStyle/>
          <a:p>
            <a:pPr>
              <a:defRPr/>
            </a:pPr>
            <a:fld id="{22179739-F4A8-44EB-8B8E-F3F060272835}" type="slidenum">
              <a:rPr lang="ja-JP" altLang="en-US" smtClean="0"/>
              <a:pPr>
                <a:defRPr/>
              </a:pPr>
              <a:t>43</a:t>
            </a:fld>
            <a:endParaRPr lang="ja-JP" altLang="en-US"/>
          </a:p>
        </p:txBody>
      </p:sp>
    </p:spTree>
    <p:extLst>
      <p:ext uri="{BB962C8B-B14F-4D97-AF65-F5344CB8AC3E}">
        <p14:creationId xmlns:p14="http://schemas.microsoft.com/office/powerpoint/2010/main" val="410839877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7"/>
          <p:cNvSpPr>
            <a:spLocks noChangeArrowheads="1"/>
          </p:cNvSpPr>
          <p:nvPr/>
        </p:nvSpPr>
        <p:spPr bwMode="auto">
          <a:xfrm>
            <a:off x="251520" y="1412775"/>
            <a:ext cx="8640960" cy="2952329"/>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en-US" altLang="ja-JP" sz="2000" dirty="0">
                <a:latin typeface="HGP創英角ｺﾞｼｯｸUB" panose="020B0900000000000000" pitchFamily="50" charset="-128"/>
                <a:ea typeface="HGP創英角ｺﾞｼｯｸUB" panose="020B0900000000000000" pitchFamily="50" charset="-128"/>
              </a:rPr>
              <a:t>USP</a:t>
            </a:r>
            <a:r>
              <a:rPr lang="ja-JP" altLang="en-US" sz="2000" dirty="0">
                <a:latin typeface="HGP創英角ｺﾞｼｯｸUB" panose="020B0900000000000000" pitchFamily="50" charset="-128"/>
                <a:ea typeface="HGP創英角ｺﾞｼｯｸUB" panose="020B0900000000000000" pitchFamily="50" charset="-128"/>
              </a:rPr>
              <a:t>とは</a:t>
            </a:r>
            <a:r>
              <a:rPr lang="en-US" altLang="ja-JP" sz="2000" b="1" dirty="0">
                <a:solidFill>
                  <a:srgbClr val="FF0000"/>
                </a:solidFill>
                <a:latin typeface="HGP創英角ｺﾞｼｯｸUB" panose="020B0900000000000000" pitchFamily="50" charset="-128"/>
                <a:ea typeface="HGP創英角ｺﾞｼｯｸUB" panose="020B0900000000000000" pitchFamily="50" charset="-128"/>
              </a:rPr>
              <a:t>Unique Selling Proposition</a:t>
            </a:r>
            <a:r>
              <a:rPr lang="ja-JP" altLang="en-US" sz="2000" dirty="0">
                <a:latin typeface="HGP創英角ｺﾞｼｯｸUB" panose="020B0900000000000000" pitchFamily="50" charset="-128"/>
                <a:ea typeface="HGP創英角ｺﾞｼｯｸUB" panose="020B0900000000000000" pitchFamily="50" charset="-128"/>
              </a:rPr>
              <a:t>の略です。</a:t>
            </a:r>
          </a:p>
          <a:p>
            <a:pPr indent="-342900" algn="l">
              <a:lnSpc>
                <a:spcPct val="90000"/>
              </a:lnSpc>
              <a:spcBef>
                <a:spcPct val="20000"/>
              </a:spcBef>
            </a:pPr>
            <a:r>
              <a:rPr lang="ja-JP" altLang="en-US" sz="2000" b="1" dirty="0">
                <a:solidFill>
                  <a:srgbClr val="FF0000"/>
                </a:solidFill>
                <a:latin typeface="HGP創英角ｺﾞｼｯｸUB" panose="020B0900000000000000" pitchFamily="50" charset="-128"/>
                <a:ea typeface="HGP創英角ｺﾞｼｯｸUB" panose="020B0900000000000000" pitchFamily="50" charset="-128"/>
              </a:rPr>
              <a:t>自地域の商品・サービスのみが持つ独特の強み</a:t>
            </a:r>
            <a:r>
              <a:rPr lang="ja-JP" altLang="en-US" sz="2000" dirty="0">
                <a:latin typeface="HGP創英角ｺﾞｼｯｸUB" panose="020B0900000000000000" pitchFamily="50" charset="-128"/>
                <a:ea typeface="HGP創英角ｺﾞｼｯｸUB" panose="020B0900000000000000" pitchFamily="50" charset="-128"/>
              </a:rPr>
              <a:t>。独自性があり、顧客（＝観光客）が容易に商品・サービスを認識することが可能となります。　　　　　　　　　　　　　　　　　　　　　　　　　　つまり、他地域との差別化を容易にしている特徴を指します。</a:t>
            </a:r>
          </a:p>
          <a:p>
            <a:pPr indent="-342900" algn="l">
              <a:lnSpc>
                <a:spcPct val="90000"/>
              </a:lnSpc>
              <a:spcBef>
                <a:spcPct val="20000"/>
              </a:spcBef>
            </a:pPr>
            <a:endParaRPr lang="ja-JP" altLang="en-US"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マーケティング・ブランド構築において、</a:t>
            </a:r>
            <a:r>
              <a:rPr lang="en-US" altLang="ja-JP" sz="2000" dirty="0">
                <a:latin typeface="HGP創英角ｺﾞｼｯｸUB" panose="020B0900000000000000" pitchFamily="50" charset="-128"/>
                <a:ea typeface="HGP創英角ｺﾞｼｯｸUB" panose="020B0900000000000000" pitchFamily="50" charset="-128"/>
              </a:rPr>
              <a:t>USP</a:t>
            </a:r>
            <a:r>
              <a:rPr lang="ja-JP" altLang="en-US" sz="2000" dirty="0">
                <a:latin typeface="HGP創英角ｺﾞｼｯｸUB" panose="020B0900000000000000" pitchFamily="50" charset="-128"/>
                <a:ea typeface="HGP創英角ｺﾞｼｯｸUB" panose="020B0900000000000000" pitchFamily="50" charset="-128"/>
              </a:rPr>
              <a:t>を持つことは極めて重要とされます。マーケティング戦略の作成にあたっては、まず、</a:t>
            </a:r>
            <a:r>
              <a:rPr lang="en-US" altLang="ja-JP" sz="2000" dirty="0">
                <a:latin typeface="HGP創英角ｺﾞｼｯｸUB" panose="020B0900000000000000" pitchFamily="50" charset="-128"/>
                <a:ea typeface="HGP創英角ｺﾞｼｯｸUB" panose="020B0900000000000000" pitchFamily="50" charset="-128"/>
              </a:rPr>
              <a:t>USP</a:t>
            </a:r>
            <a:r>
              <a:rPr lang="ja-JP" altLang="en-US" sz="2000" dirty="0">
                <a:latin typeface="HGP創英角ｺﾞｼｯｸUB" panose="020B0900000000000000" pitchFamily="50" charset="-128"/>
                <a:ea typeface="HGP創英角ｺﾞｼｯｸUB" panose="020B0900000000000000" pitchFamily="50" charset="-128"/>
              </a:rPr>
              <a:t>の確立、すなわち他地域には無い独特の強み・提案を見つけることが重要となるのです。</a:t>
            </a:r>
          </a:p>
          <a:p>
            <a:pPr indent="-342900" algn="l">
              <a:lnSpc>
                <a:spcPct val="90000"/>
              </a:lnSpc>
              <a:spcBef>
                <a:spcPct val="20000"/>
              </a:spcBef>
            </a:pPr>
            <a:endParaRPr lang="en-US" altLang="ja-JP" sz="2000" dirty="0">
              <a:latin typeface="HGP創英角ｺﾞｼｯｸUB" panose="020B0900000000000000" pitchFamily="50" charset="-128"/>
              <a:ea typeface="HGP創英角ｺﾞｼｯｸUB" panose="020B0900000000000000" pitchFamily="50" charset="-128"/>
            </a:endParaRPr>
          </a:p>
        </p:txBody>
      </p:sp>
      <p:sp>
        <p:nvSpPr>
          <p:cNvPr id="10" name="正方形/長方形 9"/>
          <p:cNvSpPr/>
          <p:nvPr/>
        </p:nvSpPr>
        <p:spPr>
          <a:xfrm>
            <a:off x="3743077" y="4383396"/>
            <a:ext cx="5040560" cy="2123658"/>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altLang="ja-JP" sz="4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HGPｺﾞｼｯｸE" panose="020B0900000000000000" pitchFamily="50" charset="-128"/>
                <a:ea typeface="HGPｺﾞｼｯｸE" panose="020B0900000000000000" pitchFamily="50" charset="-128"/>
              </a:rPr>
              <a:t>Unique</a:t>
            </a:r>
          </a:p>
          <a:p>
            <a:pPr algn="ctr"/>
            <a:r>
              <a:rPr lang="en-US" altLang="ja-JP" sz="4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HGPｺﾞｼｯｸE" panose="020B0900000000000000" pitchFamily="50" charset="-128"/>
                <a:ea typeface="HGPｺﾞｼｯｸE" panose="020B0900000000000000" pitchFamily="50" charset="-128"/>
              </a:rPr>
              <a:t>SELLING</a:t>
            </a:r>
          </a:p>
          <a:p>
            <a:pPr algn="ctr"/>
            <a:r>
              <a:rPr lang="en-US" altLang="ja-JP" sz="4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HGPｺﾞｼｯｸE" panose="020B0900000000000000" pitchFamily="50" charset="-128"/>
                <a:ea typeface="HGPｺﾞｼｯｸE" panose="020B0900000000000000" pitchFamily="50" charset="-128"/>
              </a:rPr>
              <a:t>PROPOSITION</a:t>
            </a:r>
            <a:endParaRPr lang="ja-JP" altLang="en-US" sz="4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HGPｺﾞｼｯｸE" panose="020B0900000000000000" pitchFamily="50" charset="-128"/>
              <a:ea typeface="HGPｺﾞｼｯｸE" panose="020B0900000000000000" pitchFamily="50" charset="-128"/>
            </a:endParaRPr>
          </a:p>
        </p:txBody>
      </p:sp>
      <p:sp>
        <p:nvSpPr>
          <p:cNvPr id="13" name="正方形/長方形 12">
            <a:extLst>
              <a:ext uri="{FF2B5EF4-FFF2-40B4-BE49-F238E27FC236}">
                <a16:creationId xmlns:a16="http://schemas.microsoft.com/office/drawing/2014/main" id="{36A231F8-6D18-4645-A515-74887AADB9B6}"/>
              </a:ext>
            </a:extLst>
          </p:cNvPr>
          <p:cNvSpPr/>
          <p:nvPr/>
        </p:nvSpPr>
        <p:spPr>
          <a:xfrm>
            <a:off x="179510" y="764705"/>
            <a:ext cx="367241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競合他地域優位性＝</a:t>
            </a:r>
            <a:r>
              <a:rPr lang="en-US" altLang="ja-JP" sz="2400" dirty="0">
                <a:latin typeface="HGP創英角ｺﾞｼｯｸUB" panose="020B0900000000000000" pitchFamily="50" charset="-128"/>
                <a:ea typeface="HGP創英角ｺﾞｼｯｸUB" panose="020B0900000000000000" pitchFamily="50" charset="-128"/>
              </a:rPr>
              <a:t>USP</a:t>
            </a:r>
          </a:p>
        </p:txBody>
      </p:sp>
      <p:sp>
        <p:nvSpPr>
          <p:cNvPr id="3" name="スライド番号プレースホルダー 2">
            <a:extLst>
              <a:ext uri="{FF2B5EF4-FFF2-40B4-BE49-F238E27FC236}">
                <a16:creationId xmlns:a16="http://schemas.microsoft.com/office/drawing/2014/main" id="{01751C7E-374E-4D3C-9B34-833BBE501B6D}"/>
              </a:ext>
            </a:extLst>
          </p:cNvPr>
          <p:cNvSpPr>
            <a:spLocks noGrp="1"/>
          </p:cNvSpPr>
          <p:nvPr>
            <p:ph type="sldNum" sz="quarter" idx="12"/>
          </p:nvPr>
        </p:nvSpPr>
        <p:spPr/>
        <p:txBody>
          <a:bodyPr/>
          <a:lstStyle/>
          <a:p>
            <a:pPr>
              <a:defRPr/>
            </a:pPr>
            <a:fld id="{22179739-F4A8-44EB-8B8E-F3F060272835}" type="slidenum">
              <a:rPr lang="ja-JP" altLang="en-US" smtClean="0"/>
              <a:pPr>
                <a:defRPr/>
              </a:pPr>
              <a:t>44</a:t>
            </a:fld>
            <a:endParaRPr lang="ja-JP" altLang="en-US"/>
          </a:p>
        </p:txBody>
      </p:sp>
    </p:spTree>
    <p:extLst>
      <p:ext uri="{BB962C8B-B14F-4D97-AF65-F5344CB8AC3E}">
        <p14:creationId xmlns:p14="http://schemas.microsoft.com/office/powerpoint/2010/main" val="343808901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7"/>
          <p:cNvSpPr>
            <a:spLocks noChangeArrowheads="1"/>
          </p:cNvSpPr>
          <p:nvPr/>
        </p:nvSpPr>
        <p:spPr bwMode="auto">
          <a:xfrm>
            <a:off x="251520" y="1412775"/>
            <a:ext cx="8640960" cy="1512169"/>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観光地も商品のようにライフサイクルがあります。今、多くの観光地が成熟期から衰退期に位置しており、観光入込数の伸び悩みが懸念されています。地域資源の発掘・新しい旅のあり方の提案などで、観光客に魅力ある観光地を提示することで衰退期から再活性化を目指すことが求められます。</a:t>
            </a:r>
          </a:p>
          <a:p>
            <a:pPr indent="-342900" algn="l">
              <a:lnSpc>
                <a:spcPct val="90000"/>
              </a:lnSpc>
              <a:spcBef>
                <a:spcPct val="20000"/>
              </a:spcBef>
            </a:pPr>
            <a:endParaRPr lang="en-US" altLang="ja-JP" sz="2000" dirty="0">
              <a:latin typeface="HGP創英角ｺﾞｼｯｸUB" panose="020B0900000000000000" pitchFamily="50" charset="-128"/>
              <a:ea typeface="HGP創英角ｺﾞｼｯｸUB" panose="020B0900000000000000" pitchFamily="50" charset="-128"/>
            </a:endParaRPr>
          </a:p>
        </p:txBody>
      </p:sp>
      <p:grpSp>
        <p:nvGrpSpPr>
          <p:cNvPr id="3" name="グループ化 2">
            <a:extLst>
              <a:ext uri="{FF2B5EF4-FFF2-40B4-BE49-F238E27FC236}">
                <a16:creationId xmlns:a16="http://schemas.microsoft.com/office/drawing/2014/main" id="{DDD42BAD-AFEF-4F5C-8198-19A29523759E}"/>
              </a:ext>
            </a:extLst>
          </p:cNvPr>
          <p:cNvGrpSpPr/>
          <p:nvPr/>
        </p:nvGrpSpPr>
        <p:grpSpPr>
          <a:xfrm>
            <a:off x="326897" y="2614424"/>
            <a:ext cx="8493575" cy="4054936"/>
            <a:chOff x="326897" y="2614424"/>
            <a:chExt cx="8493575" cy="4054936"/>
          </a:xfrm>
        </p:grpSpPr>
        <p:pic>
          <p:nvPicPr>
            <p:cNvPr id="2" name="図 1">
              <a:extLst>
                <a:ext uri="{FF2B5EF4-FFF2-40B4-BE49-F238E27FC236}">
                  <a16:creationId xmlns:a16="http://schemas.microsoft.com/office/drawing/2014/main" id="{924FD41F-05B3-4464-8739-E619C627BA7A}"/>
                </a:ext>
              </a:extLst>
            </p:cNvPr>
            <p:cNvPicPr>
              <a:picLocks noChangeAspect="1"/>
            </p:cNvPicPr>
            <p:nvPr/>
          </p:nvPicPr>
          <p:blipFill>
            <a:blip r:embed="rId3"/>
            <a:stretch>
              <a:fillRect/>
            </a:stretch>
          </p:blipFill>
          <p:spPr>
            <a:xfrm>
              <a:off x="326897" y="2614424"/>
              <a:ext cx="8493575" cy="4054936"/>
            </a:xfrm>
            <a:prstGeom prst="rect">
              <a:avLst/>
            </a:prstGeom>
          </p:spPr>
        </p:pic>
        <p:sp>
          <p:nvSpPr>
            <p:cNvPr id="10" name="テキスト ボックス 9">
              <a:extLst>
                <a:ext uri="{FF2B5EF4-FFF2-40B4-BE49-F238E27FC236}">
                  <a16:creationId xmlns:a16="http://schemas.microsoft.com/office/drawing/2014/main" id="{CD980618-25C5-49AA-962D-732C1E62A62C}"/>
                </a:ext>
              </a:extLst>
            </p:cNvPr>
            <p:cNvSpPr txBox="1"/>
            <p:nvPr/>
          </p:nvSpPr>
          <p:spPr>
            <a:xfrm>
              <a:off x="5868144" y="6463598"/>
              <a:ext cx="2681537" cy="205762"/>
            </a:xfrm>
            <a:prstGeom prst="rect">
              <a:avLst/>
            </a:prstGeom>
            <a:solidFill>
              <a:schemeClr val="bg1"/>
            </a:solidFill>
          </p:spPr>
          <p:txBody>
            <a:bodyPr wrap="square" rtlCol="0">
              <a:spAutoFit/>
            </a:bodyPr>
            <a:lstStyle/>
            <a:p>
              <a:pPr algn="r"/>
              <a:r>
                <a:rPr lang="ja-JP" altLang="en-US" sz="700" dirty="0"/>
                <a:t>出典：</a:t>
              </a:r>
              <a:r>
                <a:rPr lang="en-US" altLang="ja-JP" sz="700" dirty="0"/>
                <a:t>R.</a:t>
              </a:r>
              <a:r>
                <a:rPr lang="ja-JP" altLang="en-US" sz="700" dirty="0"/>
                <a:t>バドラー「</a:t>
              </a:r>
              <a:r>
                <a:rPr lang="en-US" altLang="ja-JP" sz="700" dirty="0"/>
                <a:t>The Tourism Area Life Cycle </a:t>
              </a:r>
              <a:r>
                <a:rPr lang="ja-JP" altLang="en-US" sz="700" dirty="0"/>
                <a:t>より加筆修正</a:t>
              </a:r>
              <a:endParaRPr lang="en-US" altLang="ja-JP" sz="700" dirty="0"/>
            </a:p>
          </p:txBody>
        </p:sp>
      </p:grpSp>
      <p:sp>
        <p:nvSpPr>
          <p:cNvPr id="13" name="正方形/長方形 12">
            <a:extLst>
              <a:ext uri="{FF2B5EF4-FFF2-40B4-BE49-F238E27FC236}">
                <a16:creationId xmlns:a16="http://schemas.microsoft.com/office/drawing/2014/main" id="{764AE5C4-05CF-40F1-A479-712ED2CBC2B6}"/>
              </a:ext>
            </a:extLst>
          </p:cNvPr>
          <p:cNvSpPr/>
          <p:nvPr/>
        </p:nvSpPr>
        <p:spPr>
          <a:xfrm>
            <a:off x="179510" y="764705"/>
            <a:ext cx="4248474"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fontScale="92500"/>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ディスティネーションライフサイクル</a:t>
            </a:r>
            <a:endParaRPr lang="en-US" altLang="ja-JP" sz="2400" dirty="0">
              <a:latin typeface="HGP創英角ｺﾞｼｯｸUB" panose="020B0900000000000000" pitchFamily="50" charset="-128"/>
              <a:ea typeface="HGP創英角ｺﾞｼｯｸUB" panose="020B0900000000000000" pitchFamily="50" charset="-128"/>
            </a:endParaRPr>
          </a:p>
        </p:txBody>
      </p:sp>
      <p:sp>
        <p:nvSpPr>
          <p:cNvPr id="5" name="スライド番号プレースホルダー 4">
            <a:extLst>
              <a:ext uri="{FF2B5EF4-FFF2-40B4-BE49-F238E27FC236}">
                <a16:creationId xmlns:a16="http://schemas.microsoft.com/office/drawing/2014/main" id="{E82F9D5A-67BD-4697-B6CE-A40E8B29ED17}"/>
              </a:ext>
            </a:extLst>
          </p:cNvPr>
          <p:cNvSpPr>
            <a:spLocks noGrp="1"/>
          </p:cNvSpPr>
          <p:nvPr>
            <p:ph type="sldNum" sz="quarter" idx="12"/>
          </p:nvPr>
        </p:nvSpPr>
        <p:spPr/>
        <p:txBody>
          <a:bodyPr/>
          <a:lstStyle/>
          <a:p>
            <a:pPr>
              <a:defRPr/>
            </a:pPr>
            <a:fld id="{22179739-F4A8-44EB-8B8E-F3F060272835}" type="slidenum">
              <a:rPr lang="ja-JP" altLang="en-US" smtClean="0"/>
              <a:pPr>
                <a:defRPr/>
              </a:pPr>
              <a:t>45</a:t>
            </a:fld>
            <a:endParaRPr lang="ja-JP" altLang="en-US"/>
          </a:p>
        </p:txBody>
      </p:sp>
    </p:spTree>
    <p:extLst>
      <p:ext uri="{BB962C8B-B14F-4D97-AF65-F5344CB8AC3E}">
        <p14:creationId xmlns:p14="http://schemas.microsoft.com/office/powerpoint/2010/main" val="235865918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BF91EF79-32B9-474D-A338-CFE0A33E9CC0}"/>
              </a:ext>
            </a:extLst>
          </p:cNvPr>
          <p:cNvSpPr/>
          <p:nvPr/>
        </p:nvSpPr>
        <p:spPr>
          <a:xfrm>
            <a:off x="117227" y="3636314"/>
            <a:ext cx="8729710" cy="584775"/>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square">
            <a:spAutoFit/>
          </a:bodyPr>
          <a:lstStyle/>
          <a:p>
            <a:r>
              <a:rPr lang="ja-JP" altLang="en-US" sz="3200" dirty="0">
                <a:ea typeface="Meiryo UI" pitchFamily="50" charset="-128"/>
                <a:cs typeface="Meiryo UI" pitchFamily="50" charset="-128"/>
              </a:rPr>
              <a:t>２－３推進体制の作り方</a:t>
            </a:r>
          </a:p>
        </p:txBody>
      </p:sp>
      <p:sp>
        <p:nvSpPr>
          <p:cNvPr id="2" name="スライド番号プレースホルダー 1">
            <a:extLst>
              <a:ext uri="{FF2B5EF4-FFF2-40B4-BE49-F238E27FC236}">
                <a16:creationId xmlns:a16="http://schemas.microsoft.com/office/drawing/2014/main" id="{8F6394CE-4F67-4360-89FC-6F8BB84A10C8}"/>
              </a:ext>
            </a:extLst>
          </p:cNvPr>
          <p:cNvSpPr>
            <a:spLocks noGrp="1"/>
          </p:cNvSpPr>
          <p:nvPr>
            <p:ph type="sldNum" sz="quarter" idx="12"/>
          </p:nvPr>
        </p:nvSpPr>
        <p:spPr/>
        <p:txBody>
          <a:bodyPr/>
          <a:lstStyle/>
          <a:p>
            <a:pPr>
              <a:defRPr/>
            </a:pPr>
            <a:fld id="{22179739-F4A8-44EB-8B8E-F3F060272835}" type="slidenum">
              <a:rPr lang="ja-JP" altLang="en-US" smtClean="0"/>
              <a:pPr>
                <a:defRPr/>
              </a:pPr>
              <a:t>46</a:t>
            </a:fld>
            <a:endParaRPr lang="ja-JP" altLang="en-US"/>
          </a:p>
        </p:txBody>
      </p:sp>
    </p:spTree>
    <p:extLst>
      <p:ext uri="{BB962C8B-B14F-4D97-AF65-F5344CB8AC3E}">
        <p14:creationId xmlns:p14="http://schemas.microsoft.com/office/powerpoint/2010/main" val="257947729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7"/>
          <p:cNvSpPr>
            <a:spLocks noChangeArrowheads="1"/>
          </p:cNvSpPr>
          <p:nvPr/>
        </p:nvSpPr>
        <p:spPr bwMode="auto">
          <a:xfrm>
            <a:off x="251520" y="1412776"/>
            <a:ext cx="8640960" cy="1656184"/>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　推進体制構築の重要性</a:t>
            </a: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観光マーケティングを実行する上で、</a:t>
            </a:r>
            <a:r>
              <a:rPr lang="ja-JP" altLang="en-US" sz="2000" dirty="0">
                <a:solidFill>
                  <a:srgbClr val="FF0000"/>
                </a:solidFill>
                <a:latin typeface="HGP創英角ｺﾞｼｯｸUB" panose="020B0900000000000000" pitchFamily="50" charset="-128"/>
                <a:ea typeface="HGP創英角ｺﾞｼｯｸUB" panose="020B0900000000000000" pitchFamily="50" charset="-128"/>
              </a:rPr>
              <a:t>推進体制を整える</a:t>
            </a:r>
            <a:r>
              <a:rPr lang="ja-JP" altLang="en-US" sz="2000" dirty="0">
                <a:latin typeface="HGP創英角ｺﾞｼｯｸUB" panose="020B0900000000000000" pitchFamily="50" charset="-128"/>
                <a:ea typeface="HGP創英角ｺﾞｼｯｸUB" panose="020B0900000000000000" pitchFamily="50" charset="-128"/>
              </a:rPr>
              <a:t>ことは重要です。行政や観光関連産業のみならず、</a:t>
            </a:r>
            <a:r>
              <a:rPr lang="ja-JP" altLang="en-US" sz="2000" dirty="0">
                <a:solidFill>
                  <a:srgbClr val="FF0000"/>
                </a:solidFill>
                <a:latin typeface="HGP創英角ｺﾞｼｯｸUB" panose="020B0900000000000000" pitchFamily="50" charset="-128"/>
                <a:ea typeface="HGP創英角ｺﾞｼｯｸUB" panose="020B0900000000000000" pitchFamily="50" charset="-128"/>
              </a:rPr>
              <a:t>他産業事業者との連携、一体的な動き</a:t>
            </a:r>
            <a:r>
              <a:rPr lang="ja-JP" altLang="en-US" sz="2000" dirty="0">
                <a:latin typeface="HGP創英角ｺﾞｼｯｸUB" panose="020B0900000000000000" pitchFamily="50" charset="-128"/>
                <a:ea typeface="HGP創英角ｺﾞｼｯｸUB" panose="020B0900000000000000" pitchFamily="50" charset="-128"/>
              </a:rPr>
              <a:t>がポイントになります。</a:t>
            </a: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　推進体制の作り方</a:t>
            </a:r>
            <a:endParaRPr lang="en-US" altLang="ja-JP" sz="2000" dirty="0">
              <a:latin typeface="HGP創英角ｺﾞｼｯｸUB" panose="020B0900000000000000" pitchFamily="50" charset="-128"/>
              <a:ea typeface="HGP創英角ｺﾞｼｯｸUB" panose="020B0900000000000000" pitchFamily="50" charset="-128"/>
            </a:endParaRPr>
          </a:p>
        </p:txBody>
      </p:sp>
      <p:sp>
        <p:nvSpPr>
          <p:cNvPr id="18" name="正方形/長方形 17">
            <a:extLst>
              <a:ext uri="{FF2B5EF4-FFF2-40B4-BE49-F238E27FC236}">
                <a16:creationId xmlns:a16="http://schemas.microsoft.com/office/drawing/2014/main" id="{C2228627-DB5A-413A-B3A0-58562AE3B2D6}"/>
              </a:ext>
            </a:extLst>
          </p:cNvPr>
          <p:cNvSpPr/>
          <p:nvPr/>
        </p:nvSpPr>
        <p:spPr>
          <a:xfrm>
            <a:off x="179512" y="798132"/>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推進体制の作り方</a:t>
            </a:r>
          </a:p>
        </p:txBody>
      </p:sp>
      <p:sp>
        <p:nvSpPr>
          <p:cNvPr id="3" name="四角形: 角を丸くする 2">
            <a:extLst>
              <a:ext uri="{FF2B5EF4-FFF2-40B4-BE49-F238E27FC236}">
                <a16:creationId xmlns:a16="http://schemas.microsoft.com/office/drawing/2014/main" id="{6B5B9A0C-3D63-4BB5-98CB-D662605C0586}"/>
              </a:ext>
            </a:extLst>
          </p:cNvPr>
          <p:cNvSpPr/>
          <p:nvPr/>
        </p:nvSpPr>
        <p:spPr>
          <a:xfrm>
            <a:off x="253190" y="3075131"/>
            <a:ext cx="4968552" cy="468052"/>
          </a:xfrm>
          <a:prstGeom prst="roundRect">
            <a:avLst>
              <a:gd name="adj" fmla="val 50000"/>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kumimoji="1" lang="ja-JP" altLang="en-US" b="1" dirty="0"/>
              <a:t>①　ステークホルダー</a:t>
            </a:r>
            <a:r>
              <a:rPr kumimoji="1" lang="en-US" altLang="ja-JP" b="1" dirty="0"/>
              <a:t>(</a:t>
            </a:r>
            <a:r>
              <a:rPr kumimoji="1" lang="ja-JP" altLang="en-US" b="1" dirty="0"/>
              <a:t>利害関係者</a:t>
            </a:r>
            <a:r>
              <a:rPr lang="en-US" altLang="ja-JP" b="1" dirty="0"/>
              <a:t>)</a:t>
            </a:r>
            <a:r>
              <a:rPr kumimoji="1" lang="ja-JP" altLang="en-US" b="1" dirty="0"/>
              <a:t>の特定</a:t>
            </a:r>
          </a:p>
        </p:txBody>
      </p:sp>
      <p:sp>
        <p:nvSpPr>
          <p:cNvPr id="21" name="四角形: 角を丸くする 20">
            <a:extLst>
              <a:ext uri="{FF2B5EF4-FFF2-40B4-BE49-F238E27FC236}">
                <a16:creationId xmlns:a16="http://schemas.microsoft.com/office/drawing/2014/main" id="{F3C24403-DC63-4D88-A96E-F024E30E0ECE}"/>
              </a:ext>
            </a:extLst>
          </p:cNvPr>
          <p:cNvSpPr/>
          <p:nvPr/>
        </p:nvSpPr>
        <p:spPr>
          <a:xfrm>
            <a:off x="179512" y="3609021"/>
            <a:ext cx="8856984" cy="729270"/>
          </a:xfrm>
          <a:prstGeom prst="roundRect">
            <a:avLst>
              <a:gd name="adj" fmla="val 5022"/>
            </a:avLst>
          </a:prstGeom>
          <a:solidFill>
            <a:srgbClr val="6600FF">
              <a:alpha val="10000"/>
            </a:srgbClr>
          </a:soli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ja-JP" altLang="en-US" sz="2400" dirty="0">
              <a:latin typeface="HGP創英ﾌﾟﾚｾﾞﾝｽEB" panose="02020800000000000000" pitchFamily="18" charset="-128"/>
              <a:ea typeface="HGP創英ﾌﾟﾚｾﾞﾝｽEB" panose="02020800000000000000" pitchFamily="18" charset="-128"/>
            </a:endParaRPr>
          </a:p>
        </p:txBody>
      </p:sp>
      <p:sp>
        <p:nvSpPr>
          <p:cNvPr id="37" name="テキスト ボックス 36">
            <a:extLst>
              <a:ext uri="{FF2B5EF4-FFF2-40B4-BE49-F238E27FC236}">
                <a16:creationId xmlns:a16="http://schemas.microsoft.com/office/drawing/2014/main" id="{8E1DF6AA-53CD-48C2-AB43-F9BF87D02C59}"/>
              </a:ext>
            </a:extLst>
          </p:cNvPr>
          <p:cNvSpPr txBox="1"/>
          <p:nvPr/>
        </p:nvSpPr>
        <p:spPr>
          <a:xfrm>
            <a:off x="2870053" y="3719265"/>
            <a:ext cx="6094435" cy="523220"/>
          </a:xfrm>
          <a:prstGeom prst="rect">
            <a:avLst/>
          </a:prstGeom>
          <a:noFill/>
        </p:spPr>
        <p:txBody>
          <a:bodyPr wrap="square" rtlCol="0">
            <a:spAutoFit/>
          </a:bodyPr>
          <a:lstStyle/>
          <a:p>
            <a:pPr algn="l"/>
            <a:r>
              <a:rPr lang="ja-JP" altLang="en-US" sz="1400" dirty="0">
                <a:latin typeface="HGP創英ﾌﾟﾚｾﾞﾝｽEB" panose="02020800000000000000" pitchFamily="18" charset="-128"/>
                <a:ea typeface="HGP創英ﾌﾟﾚｾﾞﾝｽEB" panose="02020800000000000000" pitchFamily="18" charset="-128"/>
              </a:rPr>
              <a:t>利害関係者のこと。金銭的な利害関係だけでなく様々な利害関係を含む。</a:t>
            </a:r>
            <a:endParaRPr lang="en-US" altLang="ja-JP" sz="1400" dirty="0">
              <a:latin typeface="HGP創英ﾌﾟﾚｾﾞﾝｽEB" panose="02020800000000000000" pitchFamily="18" charset="-128"/>
              <a:ea typeface="HGP創英ﾌﾟﾚｾﾞﾝｽEB" panose="02020800000000000000" pitchFamily="18" charset="-128"/>
            </a:endParaRPr>
          </a:p>
          <a:p>
            <a:pPr algn="l"/>
            <a:r>
              <a:rPr lang="ja-JP" altLang="en-US" sz="1400" dirty="0">
                <a:latin typeface="HGP創英ﾌﾟﾚｾﾞﾝｽEB" panose="02020800000000000000" pitchFamily="18" charset="-128"/>
                <a:ea typeface="HGP創英ﾌﾟﾚｾﾞﾝｽEB" panose="02020800000000000000" pitchFamily="18" charset="-128"/>
              </a:rPr>
              <a:t>各ステークホルダーは、それぞれの対象への義務や権利を伴う。</a:t>
            </a:r>
            <a:endParaRPr lang="en-US" altLang="ja-JP" sz="1400" dirty="0">
              <a:latin typeface="HGP創英ﾌﾟﾚｾﾞﾝｽEB" panose="02020800000000000000" pitchFamily="18" charset="-128"/>
              <a:ea typeface="HGP創英ﾌﾟﾚｾﾞﾝｽEB" panose="02020800000000000000" pitchFamily="18" charset="-128"/>
            </a:endParaRPr>
          </a:p>
        </p:txBody>
      </p:sp>
      <p:sp>
        <p:nvSpPr>
          <p:cNvPr id="38" name="四角形: 角を丸くする 37">
            <a:extLst>
              <a:ext uri="{FF2B5EF4-FFF2-40B4-BE49-F238E27FC236}">
                <a16:creationId xmlns:a16="http://schemas.microsoft.com/office/drawing/2014/main" id="{7006BD4D-1032-40E5-82F9-422E1125AF29}"/>
              </a:ext>
            </a:extLst>
          </p:cNvPr>
          <p:cNvSpPr/>
          <p:nvPr/>
        </p:nvSpPr>
        <p:spPr>
          <a:xfrm>
            <a:off x="251520" y="3762464"/>
            <a:ext cx="2546525" cy="422383"/>
          </a:xfrm>
          <a:prstGeom prst="roundRect">
            <a:avLst/>
          </a:prstGeom>
          <a:solidFill>
            <a:schemeClr val="bg1"/>
          </a:solidFill>
          <a:ln cmpd="sng">
            <a:solidFill>
              <a:schemeClr val="accent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latin typeface="HGP創英ﾌﾟﾚｾﾞﾝｽEB" panose="02020800000000000000" pitchFamily="18" charset="-128"/>
                <a:ea typeface="HGP創英ﾌﾟﾚｾﾞﾝｽEB" panose="02020800000000000000" pitchFamily="18" charset="-128"/>
              </a:rPr>
              <a:t>ステークホルダーとは</a:t>
            </a:r>
          </a:p>
        </p:txBody>
      </p:sp>
      <p:pic>
        <p:nvPicPr>
          <p:cNvPr id="4" name="図 3">
            <a:extLst>
              <a:ext uri="{FF2B5EF4-FFF2-40B4-BE49-F238E27FC236}">
                <a16:creationId xmlns:a16="http://schemas.microsoft.com/office/drawing/2014/main" id="{234E8784-BA71-49EF-BE63-AFED08531430}"/>
              </a:ext>
            </a:extLst>
          </p:cNvPr>
          <p:cNvPicPr>
            <a:picLocks noChangeAspect="1"/>
          </p:cNvPicPr>
          <p:nvPr/>
        </p:nvPicPr>
        <p:blipFill>
          <a:blip r:embed="rId3"/>
          <a:stretch>
            <a:fillRect/>
          </a:stretch>
        </p:blipFill>
        <p:spPr>
          <a:xfrm>
            <a:off x="683568" y="4365104"/>
            <a:ext cx="7776864" cy="2331070"/>
          </a:xfrm>
          <a:prstGeom prst="rect">
            <a:avLst/>
          </a:prstGeom>
        </p:spPr>
      </p:pic>
      <p:sp>
        <p:nvSpPr>
          <p:cNvPr id="14" name="角丸四角形 21">
            <a:extLst>
              <a:ext uri="{FF2B5EF4-FFF2-40B4-BE49-F238E27FC236}">
                <a16:creationId xmlns:a16="http://schemas.microsoft.com/office/drawing/2014/main" id="{2AA9B37F-1992-4FBA-AC02-0B6B8E844F58}"/>
              </a:ext>
            </a:extLst>
          </p:cNvPr>
          <p:cNvSpPr/>
          <p:nvPr/>
        </p:nvSpPr>
        <p:spPr>
          <a:xfrm>
            <a:off x="1043608" y="4607942"/>
            <a:ext cx="2719593" cy="1944216"/>
          </a:xfrm>
          <a:prstGeom prst="roundRect">
            <a:avLst/>
          </a:prstGeom>
          <a:noFill/>
          <a:ln w="762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スライド番号プレースホルダー 4">
            <a:extLst>
              <a:ext uri="{FF2B5EF4-FFF2-40B4-BE49-F238E27FC236}">
                <a16:creationId xmlns:a16="http://schemas.microsoft.com/office/drawing/2014/main" id="{0AC875F9-BA6F-4127-8968-A69DAAAAA8C7}"/>
              </a:ext>
            </a:extLst>
          </p:cNvPr>
          <p:cNvSpPr>
            <a:spLocks noGrp="1"/>
          </p:cNvSpPr>
          <p:nvPr>
            <p:ph type="sldNum" sz="quarter" idx="12"/>
          </p:nvPr>
        </p:nvSpPr>
        <p:spPr/>
        <p:txBody>
          <a:bodyPr/>
          <a:lstStyle/>
          <a:p>
            <a:pPr>
              <a:defRPr/>
            </a:pPr>
            <a:fld id="{22179739-F4A8-44EB-8B8E-F3F060272835}" type="slidenum">
              <a:rPr lang="ja-JP" altLang="en-US" smtClean="0"/>
              <a:pPr>
                <a:defRPr/>
              </a:pPr>
              <a:t>47</a:t>
            </a:fld>
            <a:endParaRPr lang="ja-JP" altLang="en-US"/>
          </a:p>
        </p:txBody>
      </p:sp>
    </p:spTree>
    <p:extLst>
      <p:ext uri="{BB962C8B-B14F-4D97-AF65-F5344CB8AC3E}">
        <p14:creationId xmlns:p14="http://schemas.microsoft.com/office/powerpoint/2010/main" val="545830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2000"/>
                                        <p:tgtEl>
                                          <p:spTgt spid="14"/>
                                        </p:tgtEl>
                                      </p:cBhvr>
                                    </p:animEffect>
                                    <p:anim calcmode="lin" valueType="num">
                                      <p:cBhvr>
                                        <p:cTn id="8" dur="2000" fill="hold"/>
                                        <p:tgtEl>
                                          <p:spTgt spid="14"/>
                                        </p:tgtEl>
                                        <p:attrNameLst>
                                          <p:attrName>ppt_w</p:attrName>
                                        </p:attrNameLst>
                                      </p:cBhvr>
                                      <p:tavLst>
                                        <p:tav tm="0" fmla="#ppt_w*sin(2.5*pi*$)">
                                          <p:val>
                                            <p:fltVal val="0"/>
                                          </p:val>
                                        </p:tav>
                                        <p:tav tm="100000">
                                          <p:val>
                                            <p:fltVal val="1"/>
                                          </p:val>
                                        </p:tav>
                                      </p:tavLst>
                                    </p:anim>
                                    <p:anim calcmode="lin" valueType="num">
                                      <p:cBhvr>
                                        <p:cTn id="9" dur="2000" fill="hold"/>
                                        <p:tgtEl>
                                          <p:spTgt spid="1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四角形: 角を丸くする 37">
            <a:extLst>
              <a:ext uri="{FF2B5EF4-FFF2-40B4-BE49-F238E27FC236}">
                <a16:creationId xmlns:a16="http://schemas.microsoft.com/office/drawing/2014/main" id="{AA635347-8743-4686-B0AC-5A6E58F77C08}"/>
              </a:ext>
            </a:extLst>
          </p:cNvPr>
          <p:cNvSpPr/>
          <p:nvPr/>
        </p:nvSpPr>
        <p:spPr>
          <a:xfrm>
            <a:off x="216024" y="1391560"/>
            <a:ext cx="8784976" cy="1163773"/>
          </a:xfrm>
          <a:prstGeom prst="roundRect">
            <a:avLst>
              <a:gd name="adj" fmla="val 5022"/>
            </a:avLst>
          </a:prstGeom>
          <a:solidFill>
            <a:srgbClr val="6600FF">
              <a:alpha val="10000"/>
            </a:srgbClr>
          </a:soli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ja-JP" altLang="en-US" sz="2400" dirty="0">
              <a:latin typeface="HGP創英ﾌﾟﾚｾﾞﾝｽEB" panose="02020800000000000000" pitchFamily="18" charset="-128"/>
              <a:ea typeface="HGP創英ﾌﾟﾚｾﾞﾝｽEB" panose="02020800000000000000" pitchFamily="18" charset="-128"/>
            </a:endParaRPr>
          </a:p>
        </p:txBody>
      </p:sp>
      <p:sp>
        <p:nvSpPr>
          <p:cNvPr id="19" name="四角形: 角を丸くする 18">
            <a:extLst>
              <a:ext uri="{FF2B5EF4-FFF2-40B4-BE49-F238E27FC236}">
                <a16:creationId xmlns:a16="http://schemas.microsoft.com/office/drawing/2014/main" id="{A28F1C6C-13A8-4CB9-8F7A-6DECE34A6BC5}"/>
              </a:ext>
            </a:extLst>
          </p:cNvPr>
          <p:cNvSpPr/>
          <p:nvPr/>
        </p:nvSpPr>
        <p:spPr>
          <a:xfrm>
            <a:off x="276459" y="4966597"/>
            <a:ext cx="4968552" cy="468052"/>
          </a:xfrm>
          <a:prstGeom prst="roundRect">
            <a:avLst>
              <a:gd name="adj" fmla="val 50000"/>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ja-JP" altLang="en-US" b="1" dirty="0"/>
              <a:t>④</a:t>
            </a:r>
            <a:r>
              <a:rPr kumimoji="1" lang="ja-JP" altLang="en-US" b="1" dirty="0"/>
              <a:t>　組織のビジョンの共有</a:t>
            </a:r>
            <a:endParaRPr kumimoji="1" lang="en-US" altLang="ja-JP" b="1" dirty="0"/>
          </a:p>
        </p:txBody>
      </p:sp>
      <p:sp>
        <p:nvSpPr>
          <p:cNvPr id="21" name="四角形: 角を丸くする 20">
            <a:extLst>
              <a:ext uri="{FF2B5EF4-FFF2-40B4-BE49-F238E27FC236}">
                <a16:creationId xmlns:a16="http://schemas.microsoft.com/office/drawing/2014/main" id="{25649E9A-DE06-44B5-9676-64DD4E5E7F85}"/>
              </a:ext>
            </a:extLst>
          </p:cNvPr>
          <p:cNvSpPr/>
          <p:nvPr/>
        </p:nvSpPr>
        <p:spPr>
          <a:xfrm>
            <a:off x="216024" y="5515014"/>
            <a:ext cx="8812145" cy="977861"/>
          </a:xfrm>
          <a:prstGeom prst="roundRect">
            <a:avLst>
              <a:gd name="adj" fmla="val 5022"/>
            </a:avLst>
          </a:prstGeom>
          <a:solidFill>
            <a:srgbClr val="6600FF">
              <a:alpha val="10000"/>
            </a:srgbClr>
          </a:soli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ja-JP" altLang="en-US" sz="2400" dirty="0">
              <a:latin typeface="HGP創英ﾌﾟﾚｾﾞﾝｽEB" panose="02020800000000000000" pitchFamily="18" charset="-128"/>
              <a:ea typeface="HGP創英ﾌﾟﾚｾﾞﾝｽEB" panose="02020800000000000000" pitchFamily="18" charset="-128"/>
            </a:endParaRPr>
          </a:p>
        </p:txBody>
      </p:sp>
      <p:sp>
        <p:nvSpPr>
          <p:cNvPr id="22" name="テキスト ボックス 21">
            <a:extLst>
              <a:ext uri="{FF2B5EF4-FFF2-40B4-BE49-F238E27FC236}">
                <a16:creationId xmlns:a16="http://schemas.microsoft.com/office/drawing/2014/main" id="{73E58014-8337-4355-BF6D-1ED4FC20BF98}"/>
              </a:ext>
            </a:extLst>
          </p:cNvPr>
          <p:cNvSpPr txBox="1"/>
          <p:nvPr/>
        </p:nvSpPr>
        <p:spPr>
          <a:xfrm>
            <a:off x="2667023" y="5630922"/>
            <a:ext cx="6396953" cy="830997"/>
          </a:xfrm>
          <a:prstGeom prst="rect">
            <a:avLst/>
          </a:prstGeom>
          <a:noFill/>
        </p:spPr>
        <p:txBody>
          <a:bodyPr wrap="square" rtlCol="0">
            <a:spAutoFit/>
          </a:bodyPr>
          <a:lstStyle/>
          <a:p>
            <a:pPr algn="l"/>
            <a:r>
              <a:rPr lang="ja-JP" altLang="en-US" sz="1600" dirty="0">
                <a:latin typeface="HGP創英ﾌﾟﾚｾﾞﾝｽEB" panose="02020800000000000000" pitchFamily="18" charset="-128"/>
                <a:ea typeface="HGP創英ﾌﾟﾚｾﾞﾝｽEB" panose="02020800000000000000" pitchFamily="18" charset="-128"/>
              </a:rPr>
              <a:t>組織、地域の現状を正しく理解した上で、その組織・地域がどこへいくのか、将来どうなっていたいか（＝ビジョン・目標）を明確にします。</a:t>
            </a:r>
          </a:p>
        </p:txBody>
      </p:sp>
      <p:sp>
        <p:nvSpPr>
          <p:cNvPr id="23" name="四角形: 角を丸くする 22">
            <a:extLst>
              <a:ext uri="{FF2B5EF4-FFF2-40B4-BE49-F238E27FC236}">
                <a16:creationId xmlns:a16="http://schemas.microsoft.com/office/drawing/2014/main" id="{355D11A0-E389-4F8A-914A-8190D5F2EACA}"/>
              </a:ext>
            </a:extLst>
          </p:cNvPr>
          <p:cNvSpPr/>
          <p:nvPr/>
        </p:nvSpPr>
        <p:spPr>
          <a:xfrm>
            <a:off x="276459" y="5712119"/>
            <a:ext cx="2330129" cy="422383"/>
          </a:xfrm>
          <a:prstGeom prst="roundRect">
            <a:avLst/>
          </a:prstGeom>
          <a:solidFill>
            <a:schemeClr val="bg1"/>
          </a:solidFill>
          <a:ln cmpd="sng">
            <a:solidFill>
              <a:schemeClr val="accent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lang="ja-JP" altLang="en-US" dirty="0">
                <a:solidFill>
                  <a:schemeClr val="tx1"/>
                </a:solidFill>
                <a:latin typeface="HGP創英ﾌﾟﾚｾﾞﾝｽEB" panose="02020800000000000000" pitchFamily="18" charset="-128"/>
                <a:ea typeface="HGP創英ﾌﾟﾚｾﾞﾝｽEB" panose="02020800000000000000" pitchFamily="18" charset="-128"/>
              </a:rPr>
              <a:t>ビジョンの共有</a:t>
            </a:r>
            <a:endParaRPr kumimoji="1" lang="ja-JP" altLang="en-US" dirty="0">
              <a:solidFill>
                <a:schemeClr val="tx1"/>
              </a:solidFill>
              <a:latin typeface="HGP創英ﾌﾟﾚｾﾞﾝｽEB" panose="02020800000000000000" pitchFamily="18" charset="-128"/>
              <a:ea typeface="HGP創英ﾌﾟﾚｾﾞﾝｽEB" panose="02020800000000000000" pitchFamily="18" charset="-128"/>
            </a:endParaRPr>
          </a:p>
        </p:txBody>
      </p:sp>
      <p:sp>
        <p:nvSpPr>
          <p:cNvPr id="35" name="四角形: 角を丸くする 34">
            <a:extLst>
              <a:ext uri="{FF2B5EF4-FFF2-40B4-BE49-F238E27FC236}">
                <a16:creationId xmlns:a16="http://schemas.microsoft.com/office/drawing/2014/main" id="{02588FA7-A2D8-4E15-BC12-1CD771194A48}"/>
              </a:ext>
            </a:extLst>
          </p:cNvPr>
          <p:cNvSpPr/>
          <p:nvPr/>
        </p:nvSpPr>
        <p:spPr>
          <a:xfrm>
            <a:off x="249290" y="853471"/>
            <a:ext cx="4968552" cy="468052"/>
          </a:xfrm>
          <a:prstGeom prst="roundRect">
            <a:avLst>
              <a:gd name="adj" fmla="val 50000"/>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ja-JP" altLang="en-US" b="1" dirty="0"/>
              <a:t>②</a:t>
            </a:r>
            <a:r>
              <a:rPr kumimoji="1" lang="ja-JP" altLang="en-US" b="1" dirty="0"/>
              <a:t>　組織の形成</a:t>
            </a:r>
            <a:endParaRPr kumimoji="1" lang="en-US" altLang="ja-JP" b="1" dirty="0"/>
          </a:p>
        </p:txBody>
      </p:sp>
      <p:sp>
        <p:nvSpPr>
          <p:cNvPr id="36" name="テキスト ボックス 35">
            <a:extLst>
              <a:ext uri="{FF2B5EF4-FFF2-40B4-BE49-F238E27FC236}">
                <a16:creationId xmlns:a16="http://schemas.microsoft.com/office/drawing/2014/main" id="{712823AB-7B8C-46C2-81A7-7F5C62C96A6D}"/>
              </a:ext>
            </a:extLst>
          </p:cNvPr>
          <p:cNvSpPr txBox="1"/>
          <p:nvPr/>
        </p:nvSpPr>
        <p:spPr>
          <a:xfrm>
            <a:off x="2688333" y="1432902"/>
            <a:ext cx="6339836" cy="1077218"/>
          </a:xfrm>
          <a:prstGeom prst="rect">
            <a:avLst/>
          </a:prstGeom>
          <a:noFill/>
        </p:spPr>
        <p:txBody>
          <a:bodyPr wrap="square" rtlCol="0">
            <a:spAutoFit/>
          </a:bodyPr>
          <a:lstStyle/>
          <a:p>
            <a:pPr algn="l"/>
            <a:r>
              <a:rPr lang="ja-JP" altLang="en-US" sz="1600" dirty="0">
                <a:latin typeface="HGP創英ﾌﾟﾚｾﾞﾝｽEB" panose="02020800000000000000" pitchFamily="18" charset="-128"/>
                <a:ea typeface="HGP創英ﾌﾟﾚｾﾞﾝｽEB" panose="02020800000000000000" pitchFamily="18" charset="-128"/>
              </a:rPr>
              <a:t>非観光事業者、住民など様々なステークホルダーを巻き込み、組織を作ります。　組織作りのポイントは、①</a:t>
            </a:r>
            <a:r>
              <a:rPr lang="ja-JP" altLang="en-US" sz="1600" b="1" dirty="0">
                <a:solidFill>
                  <a:srgbClr val="FF0000"/>
                </a:solidFill>
                <a:latin typeface="HGP創英ﾌﾟﾚｾﾞﾝｽEB" panose="02020800000000000000" pitchFamily="18" charset="-128"/>
                <a:ea typeface="HGP創英ﾌﾟﾚｾﾞﾝｽEB" panose="02020800000000000000" pitchFamily="18" charset="-128"/>
              </a:rPr>
              <a:t>共通の目標があること</a:t>
            </a:r>
            <a:r>
              <a:rPr lang="ja-JP" altLang="en-US" sz="1600" dirty="0">
                <a:latin typeface="HGP創英ﾌﾟﾚｾﾞﾝｽEB" panose="02020800000000000000" pitchFamily="18" charset="-128"/>
                <a:ea typeface="HGP創英ﾌﾟﾚｾﾞﾝｽEB" panose="02020800000000000000" pitchFamily="18" charset="-128"/>
              </a:rPr>
              <a:t>、②</a:t>
            </a:r>
            <a:r>
              <a:rPr lang="ja-JP" altLang="en-US" sz="1600" b="1" dirty="0">
                <a:solidFill>
                  <a:srgbClr val="FF0000"/>
                </a:solidFill>
                <a:latin typeface="HGP創英ﾌﾟﾚｾﾞﾝｽEB" panose="02020800000000000000" pitchFamily="18" charset="-128"/>
                <a:ea typeface="HGP創英ﾌﾟﾚｾﾞﾝｽEB" panose="02020800000000000000" pitchFamily="18" charset="-128"/>
              </a:rPr>
              <a:t>各人が貢献意欲があること</a:t>
            </a:r>
            <a:r>
              <a:rPr lang="ja-JP" altLang="en-US" sz="1600" dirty="0">
                <a:latin typeface="HGP創英ﾌﾟﾚｾﾞﾝｽEB" panose="02020800000000000000" pitchFamily="18" charset="-128"/>
                <a:ea typeface="HGP創英ﾌﾟﾚｾﾞﾝｽEB" panose="02020800000000000000" pitchFamily="18" charset="-128"/>
              </a:rPr>
              <a:t>、③</a:t>
            </a:r>
            <a:r>
              <a:rPr lang="ja-JP" altLang="en-US" sz="1600" b="1" dirty="0">
                <a:solidFill>
                  <a:srgbClr val="FF0000"/>
                </a:solidFill>
                <a:latin typeface="HGP創英ﾌﾟﾚｾﾞﾝｽEB" panose="02020800000000000000" pitchFamily="18" charset="-128"/>
                <a:ea typeface="HGP創英ﾌﾟﾚｾﾞﾝｽEB" panose="02020800000000000000" pitchFamily="18" charset="-128"/>
              </a:rPr>
              <a:t>円滑なコミュニケーションが図れること</a:t>
            </a:r>
            <a:r>
              <a:rPr lang="ja-JP" altLang="en-US" sz="1600" dirty="0">
                <a:latin typeface="HGP創英ﾌﾟﾚｾﾞﾝｽEB" panose="02020800000000000000" pitchFamily="18" charset="-128"/>
                <a:ea typeface="HGP創英ﾌﾟﾚｾﾞﾝｽEB" panose="02020800000000000000" pitchFamily="18" charset="-128"/>
              </a:rPr>
              <a:t>の</a:t>
            </a:r>
            <a:r>
              <a:rPr lang="en-US" altLang="ja-JP" sz="1600" dirty="0">
                <a:latin typeface="HGP創英ﾌﾟﾚｾﾞﾝｽEB" panose="02020800000000000000" pitchFamily="18" charset="-128"/>
                <a:ea typeface="HGP創英ﾌﾟﾚｾﾞﾝｽEB" panose="02020800000000000000" pitchFamily="18" charset="-128"/>
              </a:rPr>
              <a:t>3</a:t>
            </a:r>
            <a:r>
              <a:rPr lang="ja-JP" altLang="en-US" sz="1600" dirty="0">
                <a:latin typeface="HGP創英ﾌﾟﾚｾﾞﾝｽEB" panose="02020800000000000000" pitchFamily="18" charset="-128"/>
                <a:ea typeface="HGP創英ﾌﾟﾚｾﾞﾝｽEB" panose="02020800000000000000" pitchFamily="18" charset="-128"/>
              </a:rPr>
              <a:t>点です。</a:t>
            </a:r>
          </a:p>
        </p:txBody>
      </p:sp>
      <p:sp>
        <p:nvSpPr>
          <p:cNvPr id="37" name="四角形: 角を丸くする 36">
            <a:extLst>
              <a:ext uri="{FF2B5EF4-FFF2-40B4-BE49-F238E27FC236}">
                <a16:creationId xmlns:a16="http://schemas.microsoft.com/office/drawing/2014/main" id="{2E51C3D1-E1DC-4EDD-9FD9-2A6F7818D2E7}"/>
              </a:ext>
            </a:extLst>
          </p:cNvPr>
          <p:cNvSpPr/>
          <p:nvPr/>
        </p:nvSpPr>
        <p:spPr>
          <a:xfrm>
            <a:off x="276460" y="1514099"/>
            <a:ext cx="2330128" cy="422383"/>
          </a:xfrm>
          <a:prstGeom prst="roundRect">
            <a:avLst/>
          </a:prstGeom>
          <a:solidFill>
            <a:schemeClr val="bg1"/>
          </a:solidFill>
          <a:ln cmpd="sng">
            <a:solidFill>
              <a:schemeClr val="accent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latin typeface="HGP創英ﾌﾟﾚｾﾞﾝｽEB" panose="02020800000000000000" pitchFamily="18" charset="-128"/>
                <a:ea typeface="HGP創英ﾌﾟﾚｾﾞﾝｽEB" panose="02020800000000000000" pitchFamily="18" charset="-128"/>
              </a:rPr>
              <a:t>良い組織とは</a:t>
            </a:r>
          </a:p>
        </p:txBody>
      </p:sp>
      <p:sp>
        <p:nvSpPr>
          <p:cNvPr id="39" name="四角形: 角を丸くする 38">
            <a:extLst>
              <a:ext uri="{FF2B5EF4-FFF2-40B4-BE49-F238E27FC236}">
                <a16:creationId xmlns:a16="http://schemas.microsoft.com/office/drawing/2014/main" id="{28A12521-0481-43FB-98A9-3957B54EF183}"/>
              </a:ext>
            </a:extLst>
          </p:cNvPr>
          <p:cNvSpPr/>
          <p:nvPr/>
        </p:nvSpPr>
        <p:spPr>
          <a:xfrm>
            <a:off x="216024" y="3456367"/>
            <a:ext cx="8812145" cy="1137735"/>
          </a:xfrm>
          <a:prstGeom prst="roundRect">
            <a:avLst>
              <a:gd name="adj" fmla="val 5022"/>
            </a:avLst>
          </a:prstGeom>
          <a:solidFill>
            <a:srgbClr val="6600FF">
              <a:alpha val="10000"/>
            </a:srgbClr>
          </a:soli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ja-JP" altLang="en-US" sz="2400" dirty="0">
              <a:latin typeface="HGP創英ﾌﾟﾚｾﾞﾝｽEB" panose="02020800000000000000" pitchFamily="18" charset="-128"/>
              <a:ea typeface="HGP創英ﾌﾟﾚｾﾞﾝｽEB" panose="02020800000000000000" pitchFamily="18" charset="-128"/>
            </a:endParaRPr>
          </a:p>
        </p:txBody>
      </p:sp>
      <p:sp>
        <p:nvSpPr>
          <p:cNvPr id="40" name="四角形: 角を丸くする 39">
            <a:extLst>
              <a:ext uri="{FF2B5EF4-FFF2-40B4-BE49-F238E27FC236}">
                <a16:creationId xmlns:a16="http://schemas.microsoft.com/office/drawing/2014/main" id="{4D332FB8-8B7D-4AC3-B97E-6AFB89B631DE}"/>
              </a:ext>
            </a:extLst>
          </p:cNvPr>
          <p:cNvSpPr/>
          <p:nvPr/>
        </p:nvSpPr>
        <p:spPr>
          <a:xfrm>
            <a:off x="276459" y="2902408"/>
            <a:ext cx="4968552" cy="468052"/>
          </a:xfrm>
          <a:prstGeom prst="roundRect">
            <a:avLst>
              <a:gd name="adj" fmla="val 50000"/>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kumimoji="1" lang="ja-JP" altLang="en-US" b="1" dirty="0"/>
              <a:t>③　リーダーの選定</a:t>
            </a:r>
            <a:endParaRPr kumimoji="1" lang="en-US" altLang="ja-JP" b="1" dirty="0"/>
          </a:p>
        </p:txBody>
      </p:sp>
      <p:sp>
        <p:nvSpPr>
          <p:cNvPr id="41" name="テキスト ボックス 40">
            <a:extLst>
              <a:ext uri="{FF2B5EF4-FFF2-40B4-BE49-F238E27FC236}">
                <a16:creationId xmlns:a16="http://schemas.microsoft.com/office/drawing/2014/main" id="{B1C18363-1263-47C2-932C-4FFFC9711FB8}"/>
              </a:ext>
            </a:extLst>
          </p:cNvPr>
          <p:cNvSpPr txBox="1"/>
          <p:nvPr/>
        </p:nvSpPr>
        <p:spPr>
          <a:xfrm>
            <a:off x="2715502" y="3497709"/>
            <a:ext cx="6394412" cy="830997"/>
          </a:xfrm>
          <a:prstGeom prst="rect">
            <a:avLst/>
          </a:prstGeom>
          <a:noFill/>
        </p:spPr>
        <p:txBody>
          <a:bodyPr wrap="square" rtlCol="0">
            <a:spAutoFit/>
          </a:bodyPr>
          <a:lstStyle/>
          <a:p>
            <a:pPr algn="l"/>
            <a:r>
              <a:rPr lang="ja-JP" altLang="en-US" sz="1600" dirty="0">
                <a:latin typeface="HGP創英ﾌﾟﾚｾﾞﾝｽEB" panose="02020800000000000000" pitchFamily="18" charset="-128"/>
                <a:ea typeface="HGP創英ﾌﾟﾚｾﾞﾝｽEB" panose="02020800000000000000" pitchFamily="18" charset="-128"/>
              </a:rPr>
              <a:t>組織を引っ張るリーダー選びは重要です。尚、全ての人がリーダーシップを発揮することを前提とします。リーダーは、①</a:t>
            </a:r>
            <a:r>
              <a:rPr lang="ja-JP" altLang="en-US" sz="1600" b="1" dirty="0">
                <a:solidFill>
                  <a:srgbClr val="FF0000"/>
                </a:solidFill>
                <a:latin typeface="HGP創英ﾌﾟﾚｾﾞﾝｽEB" panose="02020800000000000000" pitchFamily="18" charset="-128"/>
                <a:ea typeface="HGP創英ﾌﾟﾚｾﾞﾝｽEB" panose="02020800000000000000" pitchFamily="18" charset="-128"/>
              </a:rPr>
              <a:t>組織の目標</a:t>
            </a:r>
            <a:r>
              <a:rPr lang="ja-JP" altLang="en-US" sz="1600" dirty="0">
                <a:latin typeface="HGP創英ﾌﾟﾚｾﾞﾝｽEB" panose="02020800000000000000" pitchFamily="18" charset="-128"/>
                <a:ea typeface="HGP創英ﾌﾟﾚｾﾞﾝｽEB" panose="02020800000000000000" pitchFamily="18" charset="-128"/>
              </a:rPr>
              <a:t>を定め、②</a:t>
            </a:r>
            <a:r>
              <a:rPr lang="ja-JP" altLang="en-US" sz="1600" b="1" dirty="0">
                <a:solidFill>
                  <a:srgbClr val="FF0000"/>
                </a:solidFill>
                <a:latin typeface="HGP創英ﾌﾟﾚｾﾞﾝｽEB" panose="02020800000000000000" pitchFamily="18" charset="-128"/>
                <a:ea typeface="HGP創英ﾌﾟﾚｾﾞﾝｽEB" panose="02020800000000000000" pitchFamily="18" charset="-128"/>
              </a:rPr>
              <a:t>優先順位</a:t>
            </a:r>
            <a:r>
              <a:rPr lang="ja-JP" altLang="en-US" sz="1600" dirty="0">
                <a:latin typeface="HGP創英ﾌﾟﾚｾﾞﾝｽEB" panose="02020800000000000000" pitchFamily="18" charset="-128"/>
                <a:ea typeface="HGP創英ﾌﾟﾚｾﾞﾝｽEB" panose="02020800000000000000" pitchFamily="18" charset="-128"/>
              </a:rPr>
              <a:t>を決め、③</a:t>
            </a:r>
            <a:r>
              <a:rPr lang="ja-JP" altLang="en-US" sz="1600" b="1" dirty="0">
                <a:solidFill>
                  <a:srgbClr val="FF0000"/>
                </a:solidFill>
                <a:latin typeface="HGP創英ﾌﾟﾚｾﾞﾝｽEB" panose="02020800000000000000" pitchFamily="18" charset="-128"/>
                <a:ea typeface="HGP創英ﾌﾟﾚｾﾞﾝｽEB" panose="02020800000000000000" pitchFamily="18" charset="-128"/>
              </a:rPr>
              <a:t>メンバーを鼓舞</a:t>
            </a:r>
            <a:r>
              <a:rPr lang="ja-JP" altLang="en-US" sz="1600" dirty="0">
                <a:latin typeface="HGP創英ﾌﾟﾚｾﾞﾝｽEB" panose="02020800000000000000" pitchFamily="18" charset="-128"/>
                <a:ea typeface="HGP創英ﾌﾟﾚｾﾞﾝｽEB" panose="02020800000000000000" pitchFamily="18" charset="-128"/>
              </a:rPr>
              <a:t>し、④</a:t>
            </a:r>
            <a:r>
              <a:rPr lang="ja-JP" altLang="en-US" sz="1600" b="1" dirty="0">
                <a:solidFill>
                  <a:srgbClr val="FF0000"/>
                </a:solidFill>
                <a:latin typeface="HGP創英ﾌﾟﾚｾﾞﾝｽEB" panose="02020800000000000000" pitchFamily="18" charset="-128"/>
                <a:ea typeface="HGP創英ﾌﾟﾚｾﾞﾝｽEB" panose="02020800000000000000" pitchFamily="18" charset="-128"/>
              </a:rPr>
              <a:t>決断</a:t>
            </a:r>
            <a:r>
              <a:rPr lang="ja-JP" altLang="en-US" sz="1600" dirty="0">
                <a:latin typeface="HGP創英ﾌﾟﾚｾﾞﾝｽEB" panose="02020800000000000000" pitchFamily="18" charset="-128"/>
                <a:ea typeface="HGP創英ﾌﾟﾚｾﾞﾝｽEB" panose="02020800000000000000" pitchFamily="18" charset="-128"/>
              </a:rPr>
              <a:t>をすることが主な役割です。</a:t>
            </a:r>
          </a:p>
        </p:txBody>
      </p:sp>
      <p:sp>
        <p:nvSpPr>
          <p:cNvPr id="42" name="四角形: 角を丸くする 41">
            <a:extLst>
              <a:ext uri="{FF2B5EF4-FFF2-40B4-BE49-F238E27FC236}">
                <a16:creationId xmlns:a16="http://schemas.microsoft.com/office/drawing/2014/main" id="{9E45A412-F5BE-465E-80F8-08EE9E0E8539}"/>
              </a:ext>
            </a:extLst>
          </p:cNvPr>
          <p:cNvSpPr/>
          <p:nvPr/>
        </p:nvSpPr>
        <p:spPr>
          <a:xfrm>
            <a:off x="276459" y="3578906"/>
            <a:ext cx="2330129" cy="422383"/>
          </a:xfrm>
          <a:prstGeom prst="roundRect">
            <a:avLst/>
          </a:prstGeom>
          <a:solidFill>
            <a:schemeClr val="bg1"/>
          </a:solidFill>
          <a:ln cmpd="sng">
            <a:solidFill>
              <a:schemeClr val="accent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lang="ja-JP" altLang="en-US" dirty="0">
                <a:solidFill>
                  <a:schemeClr val="tx1"/>
                </a:solidFill>
                <a:latin typeface="HGP創英ﾌﾟﾚｾﾞﾝｽEB" panose="02020800000000000000" pitchFamily="18" charset="-128"/>
                <a:ea typeface="HGP創英ﾌﾟﾚｾﾞﾝｽEB" panose="02020800000000000000" pitchFamily="18" charset="-128"/>
              </a:rPr>
              <a:t>リーダーシップとは</a:t>
            </a:r>
            <a:endParaRPr kumimoji="1" lang="ja-JP" altLang="en-US" dirty="0">
              <a:solidFill>
                <a:schemeClr val="tx1"/>
              </a:solidFill>
              <a:latin typeface="HGP創英ﾌﾟﾚｾﾞﾝｽEB" panose="02020800000000000000" pitchFamily="18" charset="-128"/>
              <a:ea typeface="HGP創英ﾌﾟﾚｾﾞﾝｽEB" panose="02020800000000000000" pitchFamily="18" charset="-128"/>
            </a:endParaRPr>
          </a:p>
        </p:txBody>
      </p:sp>
      <p:sp>
        <p:nvSpPr>
          <p:cNvPr id="3" name="スライド番号プレースホルダー 2">
            <a:extLst>
              <a:ext uri="{FF2B5EF4-FFF2-40B4-BE49-F238E27FC236}">
                <a16:creationId xmlns:a16="http://schemas.microsoft.com/office/drawing/2014/main" id="{C2EF5ED4-A105-49E3-8755-15594717E2EA}"/>
              </a:ext>
            </a:extLst>
          </p:cNvPr>
          <p:cNvSpPr>
            <a:spLocks noGrp="1"/>
          </p:cNvSpPr>
          <p:nvPr>
            <p:ph type="sldNum" sz="quarter" idx="12"/>
          </p:nvPr>
        </p:nvSpPr>
        <p:spPr/>
        <p:txBody>
          <a:bodyPr/>
          <a:lstStyle/>
          <a:p>
            <a:pPr>
              <a:defRPr/>
            </a:pPr>
            <a:fld id="{22179739-F4A8-44EB-8B8E-F3F060272835}" type="slidenum">
              <a:rPr lang="ja-JP" altLang="en-US" smtClean="0"/>
              <a:pPr>
                <a:defRPr/>
              </a:pPr>
              <a:t>48</a:t>
            </a:fld>
            <a:endParaRPr lang="ja-JP" altLang="en-US"/>
          </a:p>
        </p:txBody>
      </p:sp>
    </p:spTree>
    <p:extLst>
      <p:ext uri="{BB962C8B-B14F-4D97-AF65-F5344CB8AC3E}">
        <p14:creationId xmlns:p14="http://schemas.microsoft.com/office/powerpoint/2010/main" val="21150080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179512" y="3166259"/>
            <a:ext cx="8729710" cy="584775"/>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r>
              <a:rPr lang="ja-JP" altLang="en-US" sz="3200" b="1" dirty="0">
                <a:latin typeface="メイリオ" panose="020B0604030504040204" pitchFamily="50" charset="-128"/>
                <a:ea typeface="メイリオ" panose="020B0604030504040204" pitchFamily="50" charset="-128"/>
              </a:rPr>
              <a:t>講義１</a:t>
            </a:r>
            <a:endParaRPr lang="en-US" altLang="ja-JP" sz="3200" b="1" dirty="0">
              <a:latin typeface="メイリオ" panose="020B0604030504040204" pitchFamily="50" charset="-128"/>
              <a:ea typeface="メイリオ" panose="020B0604030504040204" pitchFamily="50" charset="-128"/>
            </a:endParaRPr>
          </a:p>
        </p:txBody>
      </p:sp>
      <p:sp>
        <p:nvSpPr>
          <p:cNvPr id="3" name="スライド番号プレースホルダー 2">
            <a:extLst>
              <a:ext uri="{FF2B5EF4-FFF2-40B4-BE49-F238E27FC236}">
                <a16:creationId xmlns:a16="http://schemas.microsoft.com/office/drawing/2014/main" id="{273EA350-18C8-4C02-B409-4ED6CA59EEAB}"/>
              </a:ext>
            </a:extLst>
          </p:cNvPr>
          <p:cNvSpPr>
            <a:spLocks noGrp="1"/>
          </p:cNvSpPr>
          <p:nvPr>
            <p:ph type="sldNum" sz="quarter" idx="12"/>
          </p:nvPr>
        </p:nvSpPr>
        <p:spPr/>
        <p:txBody>
          <a:bodyPr/>
          <a:lstStyle/>
          <a:p>
            <a:pPr>
              <a:defRPr/>
            </a:pPr>
            <a:fld id="{E0D9EE06-72B7-4E05-9460-672836B4F31B}" type="slidenum">
              <a:rPr lang="ja-JP" altLang="en-US" smtClean="0"/>
              <a:pPr>
                <a:defRPr/>
              </a:pPr>
              <a:t>4</a:t>
            </a:fld>
            <a:endParaRPr lang="ja-JP" altLang="en-US"/>
          </a:p>
        </p:txBody>
      </p:sp>
    </p:spTree>
    <p:extLst>
      <p:ext uri="{BB962C8B-B14F-4D97-AF65-F5344CB8AC3E}">
        <p14:creationId xmlns:p14="http://schemas.microsoft.com/office/powerpoint/2010/main" val="365348096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せとうちDMO概念図">
            <a:extLst>
              <a:ext uri="{FF2B5EF4-FFF2-40B4-BE49-F238E27FC236}">
                <a16:creationId xmlns:a16="http://schemas.microsoft.com/office/drawing/2014/main" id="{D3FFE1CC-4FA5-40A6-8C78-86D003FF571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887" y="1052736"/>
            <a:ext cx="8924226" cy="4744094"/>
          </a:xfrm>
          <a:prstGeom prst="rect">
            <a:avLst/>
          </a:prstGeom>
          <a:noFill/>
          <a:extLst>
            <a:ext uri="{909E8E84-426E-40DD-AFC4-6F175D3DCCD1}">
              <a14:hiddenFill xmlns:a14="http://schemas.microsoft.com/office/drawing/2010/main">
                <a:solidFill>
                  <a:srgbClr val="FFFFFF"/>
                </a:solidFill>
              </a14:hiddenFill>
            </a:ext>
          </a:extLst>
        </p:spPr>
      </p:pic>
      <p:sp>
        <p:nvSpPr>
          <p:cNvPr id="11" name="正方形/長方形 10">
            <a:extLst>
              <a:ext uri="{FF2B5EF4-FFF2-40B4-BE49-F238E27FC236}">
                <a16:creationId xmlns:a16="http://schemas.microsoft.com/office/drawing/2014/main" id="{4AFFF8EB-21E0-4652-A056-E6E98789B1D5}"/>
              </a:ext>
            </a:extLst>
          </p:cNvPr>
          <p:cNvSpPr/>
          <p:nvPr/>
        </p:nvSpPr>
        <p:spPr>
          <a:xfrm>
            <a:off x="179512" y="798132"/>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推進体制構築の事例</a:t>
            </a:r>
          </a:p>
        </p:txBody>
      </p:sp>
      <p:sp>
        <p:nvSpPr>
          <p:cNvPr id="10" name="角丸四角形 8">
            <a:extLst>
              <a:ext uri="{FF2B5EF4-FFF2-40B4-BE49-F238E27FC236}">
                <a16:creationId xmlns:a16="http://schemas.microsoft.com/office/drawing/2014/main" id="{42255C62-B32D-4EEB-8A8E-844F62454678}"/>
              </a:ext>
            </a:extLst>
          </p:cNvPr>
          <p:cNvSpPr/>
          <p:nvPr/>
        </p:nvSpPr>
        <p:spPr>
          <a:xfrm>
            <a:off x="-648" y="5393375"/>
            <a:ext cx="8928992" cy="1312894"/>
          </a:xfrm>
          <a:prstGeom prst="roundRect">
            <a:avLst/>
          </a:prstGeom>
          <a:solidFill>
            <a:srgbClr val="002060"/>
          </a:solidFill>
        </p:spPr>
        <p:style>
          <a:lnRef idx="0">
            <a:schemeClr val="accent1"/>
          </a:lnRef>
          <a:fillRef idx="3">
            <a:schemeClr val="accent1"/>
          </a:fillRef>
          <a:effectRef idx="3">
            <a:schemeClr val="accent1"/>
          </a:effectRef>
          <a:fontRef idx="minor">
            <a:schemeClr val="lt1"/>
          </a:fontRef>
        </p:style>
        <p:txBody>
          <a:bodyPr rtlCol="0" anchor="ctr"/>
          <a:lstStyle/>
          <a:p>
            <a:r>
              <a:rPr lang="ja-JP" altLang="en-US" sz="2000" dirty="0">
                <a:latin typeface="HGP創英角ｺﾞｼｯｸUB" panose="020B0900000000000000" pitchFamily="50" charset="-128"/>
                <a:ea typeface="HGP創英角ｺﾞｼｯｸUB" panose="020B0900000000000000" pitchFamily="50" charset="-128"/>
              </a:rPr>
              <a:t>一般社団法人せとうち観光推進機構　</a:t>
            </a:r>
            <a:r>
              <a:rPr lang="ja-JP" altLang="en-US" sz="1400" dirty="0">
                <a:latin typeface="HGP創英角ｺﾞｼｯｸUB" panose="020B0900000000000000" pitchFamily="50" charset="-128"/>
                <a:ea typeface="HGP創英角ｺﾞｼｯｸUB" panose="020B0900000000000000" pitchFamily="50" charset="-128"/>
              </a:rPr>
              <a:t>（マーケティング・プロモーションを策定実行）</a:t>
            </a:r>
            <a:endParaRPr lang="en-US" altLang="ja-JP" sz="1400" dirty="0">
              <a:latin typeface="HGP創英角ｺﾞｼｯｸUB" panose="020B0900000000000000" pitchFamily="50" charset="-128"/>
              <a:ea typeface="HGP創英角ｺﾞｼｯｸUB" panose="020B0900000000000000" pitchFamily="50" charset="-128"/>
            </a:endParaRPr>
          </a:p>
          <a:p>
            <a:r>
              <a:rPr lang="ja-JP" altLang="en-US" sz="2000" dirty="0">
                <a:latin typeface="HGP創英角ｺﾞｼｯｸUB" panose="020B0900000000000000" pitchFamily="50" charset="-128"/>
                <a:ea typeface="HGP創英角ｺﾞｼｯｸUB" panose="020B0900000000000000" pitchFamily="50" charset="-128"/>
              </a:rPr>
              <a:t>株式会社瀬戸内ブランドコーポレーション　</a:t>
            </a:r>
            <a:r>
              <a:rPr lang="en-US" altLang="ja-JP" sz="1200" dirty="0">
                <a:latin typeface="HGP創英角ｺﾞｼｯｸUB" panose="020B0900000000000000" pitchFamily="50" charset="-128"/>
                <a:ea typeface="HGP創英角ｺﾞｼｯｸUB" panose="020B0900000000000000" pitchFamily="50" charset="-128"/>
              </a:rPr>
              <a:t>(</a:t>
            </a:r>
            <a:r>
              <a:rPr lang="ja-JP" altLang="en-US" sz="1200" dirty="0">
                <a:latin typeface="HGP創英角ｺﾞｼｯｸUB" panose="020B0900000000000000" pitchFamily="50" charset="-128"/>
                <a:ea typeface="HGP創英角ｺﾞｼｯｸUB" panose="020B0900000000000000" pitchFamily="50" charset="-128"/>
              </a:rPr>
              <a:t>せとうち観光活性化ファンドを活用したプロダクト開発支援）</a:t>
            </a:r>
            <a:endParaRPr lang="en-US" altLang="ja-JP" sz="1200" dirty="0">
              <a:latin typeface="HGP創英角ｺﾞｼｯｸUB" panose="020B0900000000000000" pitchFamily="50" charset="-128"/>
              <a:ea typeface="HGP創英角ｺﾞｼｯｸUB" panose="020B0900000000000000" pitchFamily="50" charset="-128"/>
            </a:endParaRPr>
          </a:p>
          <a:p>
            <a:r>
              <a:rPr lang="ja-JP" altLang="en-US" sz="2000" dirty="0">
                <a:latin typeface="HGP創英角ｺﾞｼｯｸUB" panose="020B0900000000000000" pitchFamily="50" charset="-128"/>
                <a:ea typeface="HGP創英角ｺﾞｼｯｸUB" panose="020B0900000000000000" pitchFamily="50" charset="-128"/>
              </a:rPr>
              <a:t>株式会社せとうち</a:t>
            </a:r>
            <a:r>
              <a:rPr lang="en-US" altLang="ja-JP" sz="2000" dirty="0">
                <a:latin typeface="HGP創英角ｺﾞｼｯｸUB" panose="020B0900000000000000" pitchFamily="50" charset="-128"/>
                <a:ea typeface="HGP創英角ｺﾞｼｯｸUB" panose="020B0900000000000000" pitchFamily="50" charset="-128"/>
              </a:rPr>
              <a:t>DMO</a:t>
            </a:r>
            <a:r>
              <a:rPr lang="ja-JP" altLang="en-US" sz="2000" dirty="0">
                <a:latin typeface="HGP創英角ｺﾞｼｯｸUB" panose="020B0900000000000000" pitchFamily="50" charset="-128"/>
                <a:ea typeface="HGP創英角ｺﾞｼｯｸUB" panose="020B0900000000000000" pitchFamily="50" charset="-128"/>
              </a:rPr>
              <a:t>メーンバーズ　</a:t>
            </a:r>
            <a:r>
              <a:rPr lang="en-US" altLang="ja-JP" sz="1400" dirty="0">
                <a:latin typeface="HGP創英角ｺﾞｼｯｸUB" panose="020B0900000000000000" pitchFamily="50" charset="-128"/>
                <a:ea typeface="HGP創英角ｺﾞｼｯｸUB" panose="020B0900000000000000" pitchFamily="50" charset="-128"/>
              </a:rPr>
              <a:t>(</a:t>
            </a:r>
            <a:r>
              <a:rPr lang="ja-JP" altLang="en-US" sz="1400" dirty="0">
                <a:latin typeface="HGP創英角ｺﾞｼｯｸUB" panose="020B0900000000000000" pitchFamily="50" charset="-128"/>
                <a:ea typeface="HGP創英角ｺﾞｼｯｸUB" panose="020B0900000000000000" pitchFamily="50" charset="-128"/>
              </a:rPr>
              <a:t>メンバーに対して観光関連事業の情報提供、勉強会を開催</a:t>
            </a:r>
            <a:r>
              <a:rPr lang="en-US" altLang="ja-JP" sz="1400" dirty="0">
                <a:latin typeface="HGP創英角ｺﾞｼｯｸUB" panose="020B0900000000000000" pitchFamily="50" charset="-128"/>
                <a:ea typeface="HGP創英角ｺﾞｼｯｸUB" panose="020B0900000000000000" pitchFamily="50" charset="-128"/>
              </a:rPr>
              <a:t>)</a:t>
            </a:r>
          </a:p>
          <a:p>
            <a:r>
              <a:rPr lang="ja-JP" altLang="en-US" sz="2000" dirty="0">
                <a:latin typeface="HGP創英角ｺﾞｼｯｸUB" panose="020B0900000000000000" pitchFamily="50" charset="-128"/>
                <a:ea typeface="HGP創英角ｺﾞｼｯｸUB" panose="020B0900000000000000" pitchFamily="50" charset="-128"/>
              </a:rPr>
              <a:t>の</a:t>
            </a:r>
            <a:r>
              <a:rPr lang="en-US" altLang="ja-JP" sz="2000" dirty="0">
                <a:latin typeface="HGP創英角ｺﾞｼｯｸUB" panose="020B0900000000000000" pitchFamily="50" charset="-128"/>
                <a:ea typeface="HGP創英角ｺﾞｼｯｸUB" panose="020B0900000000000000" pitchFamily="50" charset="-128"/>
              </a:rPr>
              <a:t>3</a:t>
            </a:r>
            <a:r>
              <a:rPr lang="ja-JP" altLang="en-US" sz="2000" dirty="0">
                <a:latin typeface="HGP創英角ｺﾞｼｯｸUB" panose="020B0900000000000000" pitchFamily="50" charset="-128"/>
                <a:ea typeface="HGP創英角ｺﾞｼｯｸUB" panose="020B0900000000000000" pitchFamily="50" charset="-128"/>
              </a:rPr>
              <a:t>事業体で体制構築</a:t>
            </a:r>
            <a:endParaRPr lang="en-US" altLang="ja-JP" sz="2000" dirty="0">
              <a:latin typeface="HGP創英角ｺﾞｼｯｸUB" panose="020B0900000000000000" pitchFamily="50" charset="-128"/>
              <a:ea typeface="HGP創英角ｺﾞｼｯｸUB" panose="020B0900000000000000" pitchFamily="50" charset="-128"/>
            </a:endParaRPr>
          </a:p>
        </p:txBody>
      </p:sp>
      <p:sp>
        <p:nvSpPr>
          <p:cNvPr id="7" name="テキスト ボックス 6">
            <a:extLst>
              <a:ext uri="{FF2B5EF4-FFF2-40B4-BE49-F238E27FC236}">
                <a16:creationId xmlns:a16="http://schemas.microsoft.com/office/drawing/2014/main" id="{BE2E5576-C213-488B-9209-C937174DC059}"/>
              </a:ext>
            </a:extLst>
          </p:cNvPr>
          <p:cNvSpPr txBox="1"/>
          <p:nvPr/>
        </p:nvSpPr>
        <p:spPr>
          <a:xfrm>
            <a:off x="6983162" y="5138192"/>
            <a:ext cx="2044136" cy="215444"/>
          </a:xfrm>
          <a:prstGeom prst="rect">
            <a:avLst/>
          </a:prstGeom>
          <a:noFill/>
        </p:spPr>
        <p:txBody>
          <a:bodyPr wrap="square" rtlCol="0">
            <a:spAutoFit/>
          </a:bodyPr>
          <a:lstStyle/>
          <a:p>
            <a:pPr algn="r"/>
            <a:r>
              <a:rPr lang="ja-JP" altLang="en-US" sz="800" dirty="0"/>
              <a:t>出典：せとうち</a:t>
            </a:r>
            <a:r>
              <a:rPr lang="en-US" altLang="ja-JP" sz="800" dirty="0"/>
              <a:t>DMO</a:t>
            </a:r>
            <a:r>
              <a:rPr lang="ja-JP" altLang="en-US" sz="800" dirty="0"/>
              <a:t>　「ホームページ」</a:t>
            </a:r>
            <a:endParaRPr kumimoji="1" lang="ja-JP" altLang="en-US" sz="800" dirty="0"/>
          </a:p>
        </p:txBody>
      </p:sp>
      <p:sp>
        <p:nvSpPr>
          <p:cNvPr id="3" name="スライド番号プレースホルダー 2">
            <a:extLst>
              <a:ext uri="{FF2B5EF4-FFF2-40B4-BE49-F238E27FC236}">
                <a16:creationId xmlns:a16="http://schemas.microsoft.com/office/drawing/2014/main" id="{B1A38BBD-3879-4A8E-87B3-63ECF736D96B}"/>
              </a:ext>
            </a:extLst>
          </p:cNvPr>
          <p:cNvSpPr>
            <a:spLocks noGrp="1"/>
          </p:cNvSpPr>
          <p:nvPr>
            <p:ph type="sldNum" sz="quarter" idx="12"/>
          </p:nvPr>
        </p:nvSpPr>
        <p:spPr/>
        <p:txBody>
          <a:bodyPr/>
          <a:lstStyle/>
          <a:p>
            <a:pPr>
              <a:defRPr/>
            </a:pPr>
            <a:fld id="{22179739-F4A8-44EB-8B8E-F3F060272835}" type="slidenum">
              <a:rPr lang="ja-JP" altLang="en-US" smtClean="0"/>
              <a:pPr>
                <a:defRPr/>
              </a:pPr>
              <a:t>49</a:t>
            </a:fld>
            <a:endParaRPr lang="ja-JP" altLang="en-US"/>
          </a:p>
        </p:txBody>
      </p:sp>
    </p:spTree>
    <p:extLst>
      <p:ext uri="{BB962C8B-B14F-4D97-AF65-F5344CB8AC3E}">
        <p14:creationId xmlns:p14="http://schemas.microsoft.com/office/powerpoint/2010/main" val="4221101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5ACDF124-BD4D-436F-A19B-52645E879287}"/>
              </a:ext>
            </a:extLst>
          </p:cNvPr>
          <p:cNvSpPr/>
          <p:nvPr/>
        </p:nvSpPr>
        <p:spPr>
          <a:xfrm>
            <a:off x="117227" y="3636314"/>
            <a:ext cx="8729710" cy="584775"/>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square">
            <a:spAutoFit/>
          </a:bodyPr>
          <a:lstStyle/>
          <a:p>
            <a:r>
              <a:rPr lang="ja-JP" altLang="en-US" sz="3200" dirty="0">
                <a:ea typeface="Meiryo UI" pitchFamily="50" charset="-128"/>
                <a:cs typeface="Meiryo UI" pitchFamily="50" charset="-128"/>
              </a:rPr>
              <a:t>２－４</a:t>
            </a:r>
            <a:r>
              <a:rPr lang="en-US" altLang="ja-JP" sz="3200" dirty="0">
                <a:ea typeface="Meiryo UI" pitchFamily="50" charset="-128"/>
                <a:cs typeface="Meiryo UI" pitchFamily="50" charset="-128"/>
              </a:rPr>
              <a:t>KPI</a:t>
            </a:r>
            <a:r>
              <a:rPr lang="ja-JP" altLang="en-US" sz="3200" dirty="0">
                <a:ea typeface="Meiryo UI" pitchFamily="50" charset="-128"/>
                <a:cs typeface="Meiryo UI" pitchFamily="50" charset="-128"/>
              </a:rPr>
              <a:t>と</a:t>
            </a:r>
            <a:r>
              <a:rPr lang="en-US" altLang="ja-JP" sz="3200" dirty="0">
                <a:ea typeface="Meiryo UI" pitchFamily="50" charset="-128"/>
                <a:cs typeface="Meiryo UI" pitchFamily="50" charset="-128"/>
              </a:rPr>
              <a:t>PDCA</a:t>
            </a:r>
            <a:r>
              <a:rPr lang="ja-JP" altLang="en-US" sz="3200" dirty="0">
                <a:ea typeface="Meiryo UI" pitchFamily="50" charset="-128"/>
                <a:cs typeface="Meiryo UI" pitchFamily="50" charset="-128"/>
              </a:rPr>
              <a:t>サイクル</a:t>
            </a:r>
          </a:p>
        </p:txBody>
      </p:sp>
      <p:sp>
        <p:nvSpPr>
          <p:cNvPr id="2" name="スライド番号プレースホルダー 1">
            <a:extLst>
              <a:ext uri="{FF2B5EF4-FFF2-40B4-BE49-F238E27FC236}">
                <a16:creationId xmlns:a16="http://schemas.microsoft.com/office/drawing/2014/main" id="{12472E78-8BAC-47EA-96D9-06188C36453A}"/>
              </a:ext>
            </a:extLst>
          </p:cNvPr>
          <p:cNvSpPr>
            <a:spLocks noGrp="1"/>
          </p:cNvSpPr>
          <p:nvPr>
            <p:ph type="sldNum" sz="quarter" idx="12"/>
          </p:nvPr>
        </p:nvSpPr>
        <p:spPr/>
        <p:txBody>
          <a:bodyPr/>
          <a:lstStyle/>
          <a:p>
            <a:pPr>
              <a:defRPr/>
            </a:pPr>
            <a:fld id="{22179739-F4A8-44EB-8B8E-F3F060272835}" type="slidenum">
              <a:rPr lang="ja-JP" altLang="en-US" smtClean="0"/>
              <a:pPr>
                <a:defRPr/>
              </a:pPr>
              <a:t>50</a:t>
            </a:fld>
            <a:endParaRPr lang="ja-JP" altLang="en-US"/>
          </a:p>
        </p:txBody>
      </p:sp>
    </p:spTree>
    <p:extLst>
      <p:ext uri="{BB962C8B-B14F-4D97-AF65-F5344CB8AC3E}">
        <p14:creationId xmlns:p14="http://schemas.microsoft.com/office/powerpoint/2010/main" val="416338441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正方形/長方形 9">
            <a:extLst>
              <a:ext uri="{FF2B5EF4-FFF2-40B4-BE49-F238E27FC236}">
                <a16:creationId xmlns:a16="http://schemas.microsoft.com/office/drawing/2014/main" id="{FE134BF2-5E07-4744-9664-07729E675017}"/>
              </a:ext>
            </a:extLst>
          </p:cNvPr>
          <p:cNvSpPr/>
          <p:nvPr/>
        </p:nvSpPr>
        <p:spPr>
          <a:xfrm>
            <a:off x="179512" y="798132"/>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en-US" altLang="ja-JP" sz="2400" dirty="0">
                <a:latin typeface="HGP創英角ｺﾞｼｯｸUB" panose="020B0900000000000000" pitchFamily="50" charset="-128"/>
                <a:ea typeface="HGP創英角ｺﾞｼｯｸUB" panose="020B0900000000000000" pitchFamily="50" charset="-128"/>
              </a:rPr>
              <a:t>KPI</a:t>
            </a:r>
            <a:r>
              <a:rPr lang="ja-JP" altLang="en-US" sz="2400" dirty="0">
                <a:latin typeface="HGP創英角ｺﾞｼｯｸUB" panose="020B0900000000000000" pitchFamily="50" charset="-128"/>
                <a:ea typeface="HGP創英角ｺﾞｼｯｸUB" panose="020B0900000000000000" pitchFamily="50" charset="-128"/>
              </a:rPr>
              <a:t>の設定</a:t>
            </a:r>
          </a:p>
        </p:txBody>
      </p:sp>
      <p:grpSp>
        <p:nvGrpSpPr>
          <p:cNvPr id="11" name="グループ化 10">
            <a:extLst>
              <a:ext uri="{FF2B5EF4-FFF2-40B4-BE49-F238E27FC236}">
                <a16:creationId xmlns:a16="http://schemas.microsoft.com/office/drawing/2014/main" id="{C6670946-F695-445A-9E13-EC80E5A7FCDF}"/>
              </a:ext>
            </a:extLst>
          </p:cNvPr>
          <p:cNvGrpSpPr/>
          <p:nvPr/>
        </p:nvGrpSpPr>
        <p:grpSpPr>
          <a:xfrm>
            <a:off x="179512" y="3943900"/>
            <a:ext cx="8640763" cy="2549887"/>
            <a:chOff x="250824" y="3939113"/>
            <a:chExt cx="8640763" cy="2549887"/>
          </a:xfrm>
        </p:grpSpPr>
        <p:sp>
          <p:nvSpPr>
            <p:cNvPr id="14" name="四角形: メモ 13">
              <a:extLst>
                <a:ext uri="{FF2B5EF4-FFF2-40B4-BE49-F238E27FC236}">
                  <a16:creationId xmlns:a16="http://schemas.microsoft.com/office/drawing/2014/main" id="{B398E3C1-5732-4A41-9C14-A629B7701DA4}"/>
                </a:ext>
              </a:extLst>
            </p:cNvPr>
            <p:cNvSpPr/>
            <p:nvPr/>
          </p:nvSpPr>
          <p:spPr>
            <a:xfrm>
              <a:off x="250824" y="3939113"/>
              <a:ext cx="8640763" cy="2549887"/>
            </a:xfrm>
            <a:prstGeom prst="foldedCorner">
              <a:avLst/>
            </a:prstGeom>
            <a:solidFill>
              <a:srgbClr val="F8C1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3B24D4CD-0887-4098-B02A-77022AA06B91}"/>
                </a:ext>
              </a:extLst>
            </p:cNvPr>
            <p:cNvSpPr/>
            <p:nvPr/>
          </p:nvSpPr>
          <p:spPr>
            <a:xfrm>
              <a:off x="250825" y="4090551"/>
              <a:ext cx="8624477" cy="2246769"/>
            </a:xfrm>
            <a:prstGeom prst="rect">
              <a:avLst/>
            </a:prstGeom>
          </p:spPr>
          <p:txBody>
            <a:bodyPr wrap="none">
              <a:spAutoFit/>
            </a:bodyPr>
            <a:lstStyle/>
            <a:p>
              <a:pPr marL="342900" indent="-342900" algn="l">
                <a:buFont typeface="Wingdings" panose="05000000000000000000" pitchFamily="2" charset="2"/>
                <a:buChar char="l"/>
              </a:pPr>
              <a:r>
                <a:rPr lang="ja-JP" altLang="en-US" sz="2400" dirty="0">
                  <a:solidFill>
                    <a:srgbClr val="000000"/>
                  </a:solidFill>
                  <a:latin typeface="+mn-ea"/>
                  <a:ea typeface="+mn-ea"/>
                </a:rPr>
                <a:t>組織において、個人や部門の業績評価を定量的に評価するための</a:t>
              </a:r>
              <a:br>
                <a:rPr lang="en-US" altLang="ja-JP" sz="2400" dirty="0">
                  <a:solidFill>
                    <a:srgbClr val="000000"/>
                  </a:solidFill>
                  <a:latin typeface="+mn-ea"/>
                  <a:ea typeface="+mn-ea"/>
                </a:rPr>
              </a:br>
              <a:r>
                <a:rPr lang="ja-JP" altLang="en-US" sz="2400" dirty="0">
                  <a:solidFill>
                    <a:srgbClr val="000000"/>
                  </a:solidFill>
                  <a:latin typeface="+mn-ea"/>
                  <a:ea typeface="+mn-ea"/>
                </a:rPr>
                <a:t>指標。</a:t>
              </a:r>
              <a:endParaRPr lang="en-US" altLang="ja-JP" sz="2400" dirty="0">
                <a:solidFill>
                  <a:srgbClr val="000000"/>
                </a:solidFill>
                <a:latin typeface="+mn-ea"/>
                <a:ea typeface="+mn-ea"/>
              </a:endParaRPr>
            </a:p>
            <a:p>
              <a:pPr algn="l"/>
              <a:r>
                <a:rPr lang="en-US" altLang="ja-JP" sz="1000" dirty="0">
                  <a:solidFill>
                    <a:srgbClr val="000000"/>
                  </a:solidFill>
                  <a:latin typeface="+mn-ea"/>
                  <a:ea typeface="+mn-ea"/>
                </a:rPr>
                <a:t>  </a:t>
              </a:r>
            </a:p>
            <a:p>
              <a:pPr marL="342900" indent="-342900" algn="l">
                <a:buFont typeface="Wingdings" panose="05000000000000000000" pitchFamily="2" charset="2"/>
                <a:buChar char="l"/>
              </a:pPr>
              <a:r>
                <a:rPr lang="ja-JP" altLang="en-US" sz="2400" dirty="0">
                  <a:solidFill>
                    <a:srgbClr val="000000"/>
                  </a:solidFill>
                  <a:latin typeface="+mn-ea"/>
                  <a:ea typeface="+mn-ea"/>
                </a:rPr>
                <a:t>達成すべき目標に対し、どれだけの進捗がみられたかを明確にできる</a:t>
              </a:r>
              <a:br>
                <a:rPr lang="en-US" altLang="ja-JP" sz="2400" dirty="0">
                  <a:solidFill>
                    <a:srgbClr val="000000"/>
                  </a:solidFill>
                  <a:latin typeface="+mn-ea"/>
                  <a:ea typeface="+mn-ea"/>
                </a:rPr>
              </a:br>
              <a:r>
                <a:rPr lang="ja-JP" altLang="en-US" sz="2400" dirty="0">
                  <a:solidFill>
                    <a:srgbClr val="000000"/>
                  </a:solidFill>
                  <a:latin typeface="+mn-ea"/>
                  <a:ea typeface="+mn-ea"/>
                </a:rPr>
                <a:t>指標が選択される。</a:t>
              </a:r>
              <a:endParaRPr lang="en-US" altLang="ja-JP" sz="2400" dirty="0">
                <a:solidFill>
                  <a:srgbClr val="000000"/>
                </a:solidFill>
                <a:latin typeface="+mn-ea"/>
                <a:ea typeface="+mn-ea"/>
              </a:endParaRPr>
            </a:p>
            <a:p>
              <a:pPr algn="l"/>
              <a:r>
                <a:rPr lang="en-US" altLang="ja-JP" sz="1000" dirty="0">
                  <a:solidFill>
                    <a:srgbClr val="000000"/>
                  </a:solidFill>
                  <a:latin typeface="+mn-ea"/>
                  <a:ea typeface="+mn-ea"/>
                </a:rPr>
                <a:t> </a:t>
              </a:r>
            </a:p>
            <a:p>
              <a:pPr marL="342900" indent="-342900" algn="l">
                <a:buFont typeface="Wingdings" panose="05000000000000000000" pitchFamily="2" charset="2"/>
                <a:buChar char="l"/>
              </a:pPr>
              <a:r>
                <a:rPr lang="ja-JP" altLang="en-US" sz="2400" dirty="0">
                  <a:solidFill>
                    <a:srgbClr val="000000"/>
                  </a:solidFill>
                  <a:latin typeface="+mn-ea"/>
                  <a:ea typeface="+mn-ea"/>
                </a:rPr>
                <a:t>これをもとに、日々の進捗把握や業務の改善などが行われる。</a:t>
              </a:r>
            </a:p>
          </p:txBody>
        </p:sp>
      </p:grpSp>
      <p:grpSp>
        <p:nvGrpSpPr>
          <p:cNvPr id="21" name="グループ化 20">
            <a:extLst>
              <a:ext uri="{FF2B5EF4-FFF2-40B4-BE49-F238E27FC236}">
                <a16:creationId xmlns:a16="http://schemas.microsoft.com/office/drawing/2014/main" id="{CC9677A6-2DF9-478A-8736-1263487441D2}"/>
              </a:ext>
            </a:extLst>
          </p:cNvPr>
          <p:cNvGrpSpPr/>
          <p:nvPr/>
        </p:nvGrpSpPr>
        <p:grpSpPr>
          <a:xfrm>
            <a:off x="154396" y="1393734"/>
            <a:ext cx="8349481" cy="956931"/>
            <a:chOff x="0" y="1179000"/>
            <a:chExt cx="8349481" cy="956931"/>
          </a:xfrm>
        </p:grpSpPr>
        <p:sp>
          <p:nvSpPr>
            <p:cNvPr id="22" name="正方形/長方形 21">
              <a:extLst>
                <a:ext uri="{FF2B5EF4-FFF2-40B4-BE49-F238E27FC236}">
                  <a16:creationId xmlns:a16="http://schemas.microsoft.com/office/drawing/2014/main" id="{76C0E6A3-4AC8-4E82-800E-08C899EBCDBD}"/>
                </a:ext>
              </a:extLst>
            </p:cNvPr>
            <p:cNvSpPr/>
            <p:nvPr/>
          </p:nvSpPr>
          <p:spPr>
            <a:xfrm>
              <a:off x="350122" y="1674266"/>
              <a:ext cx="2646878" cy="461665"/>
            </a:xfrm>
            <a:prstGeom prst="rect">
              <a:avLst/>
            </a:prstGeom>
          </p:spPr>
          <p:txBody>
            <a:bodyPr wrap="none">
              <a:spAutoFit/>
            </a:bodyPr>
            <a:lstStyle/>
            <a:p>
              <a:pPr algn="l"/>
              <a:r>
                <a:rPr lang="zh-TW" altLang="en-US" sz="2400" b="1" dirty="0">
                  <a:solidFill>
                    <a:srgbClr val="000000"/>
                  </a:solidFill>
                  <a:latin typeface="+mn-ea"/>
                  <a:ea typeface="+mn-ea"/>
                </a:rPr>
                <a:t>重要目標達成指標</a:t>
              </a:r>
            </a:p>
          </p:txBody>
        </p:sp>
        <p:sp>
          <p:nvSpPr>
            <p:cNvPr id="23" name="矢印: 五方向 22">
              <a:extLst>
                <a:ext uri="{FF2B5EF4-FFF2-40B4-BE49-F238E27FC236}">
                  <a16:creationId xmlns:a16="http://schemas.microsoft.com/office/drawing/2014/main" id="{E36F332F-972C-4EB1-89A6-CD0BA68B67C2}"/>
                </a:ext>
              </a:extLst>
            </p:cNvPr>
            <p:cNvSpPr/>
            <p:nvPr/>
          </p:nvSpPr>
          <p:spPr bwMode="gray">
            <a:xfrm>
              <a:off x="0" y="1179000"/>
              <a:ext cx="4482000" cy="405324"/>
            </a:xfrm>
            <a:prstGeom prst="homePlate">
              <a:avLst/>
            </a:prstGeom>
            <a:solidFill>
              <a:srgbClr val="50B2D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16000" rtlCol="0" anchor="ctr"/>
            <a:lstStyle/>
            <a:p>
              <a:pPr algn="l"/>
              <a:r>
                <a:rPr lang="en-US" altLang="ja-JP" sz="2800" b="1" dirty="0">
                  <a:solidFill>
                    <a:schemeClr val="bg1"/>
                  </a:solidFill>
                </a:rPr>
                <a:t>KGI</a:t>
              </a:r>
              <a:r>
                <a:rPr lang="af-ZA" altLang="ja-JP" sz="2800" dirty="0">
                  <a:solidFill>
                    <a:schemeClr val="bg1"/>
                  </a:solidFill>
                  <a:latin typeface="+mn-ea"/>
                </a:rPr>
                <a:t> </a:t>
              </a:r>
              <a:r>
                <a:rPr lang="af-ZA" altLang="ja-JP" dirty="0">
                  <a:solidFill>
                    <a:schemeClr val="bg1"/>
                  </a:solidFill>
                  <a:latin typeface="+mn-ea"/>
                </a:rPr>
                <a:t>(Key Goal Indicator)</a:t>
              </a:r>
            </a:p>
          </p:txBody>
        </p:sp>
        <p:sp>
          <p:nvSpPr>
            <p:cNvPr id="24" name="正方形/長方形 23">
              <a:extLst>
                <a:ext uri="{FF2B5EF4-FFF2-40B4-BE49-F238E27FC236}">
                  <a16:creationId xmlns:a16="http://schemas.microsoft.com/office/drawing/2014/main" id="{E57E374B-A96D-48B2-892E-6A6368F3F648}"/>
                </a:ext>
              </a:extLst>
            </p:cNvPr>
            <p:cNvSpPr/>
            <p:nvPr/>
          </p:nvSpPr>
          <p:spPr>
            <a:xfrm>
              <a:off x="3011160" y="1674266"/>
              <a:ext cx="5338321" cy="461665"/>
            </a:xfrm>
            <a:prstGeom prst="rect">
              <a:avLst/>
            </a:prstGeom>
          </p:spPr>
          <p:txBody>
            <a:bodyPr wrap="none">
              <a:spAutoFit/>
            </a:bodyPr>
            <a:lstStyle/>
            <a:p>
              <a:pPr algn="l"/>
              <a:r>
                <a:rPr lang="ja-JP" altLang="en-US" sz="2400" dirty="0">
                  <a:solidFill>
                    <a:srgbClr val="000000"/>
                  </a:solidFill>
                  <a:latin typeface="+mn-ea"/>
                  <a:ea typeface="+mn-ea"/>
                </a:rPr>
                <a:t>目標が達成したかどうか成果を測るものさし</a:t>
              </a:r>
              <a:endParaRPr lang="en-US" altLang="ja-JP" sz="2400" dirty="0">
                <a:solidFill>
                  <a:srgbClr val="000000"/>
                </a:solidFill>
                <a:latin typeface="+mn-ea"/>
                <a:ea typeface="+mn-ea"/>
              </a:endParaRPr>
            </a:p>
          </p:txBody>
        </p:sp>
      </p:grpSp>
      <p:grpSp>
        <p:nvGrpSpPr>
          <p:cNvPr id="25" name="グループ化 24">
            <a:extLst>
              <a:ext uri="{FF2B5EF4-FFF2-40B4-BE49-F238E27FC236}">
                <a16:creationId xmlns:a16="http://schemas.microsoft.com/office/drawing/2014/main" id="{8EFA73E4-1867-49E2-B083-4DC246DA8907}"/>
              </a:ext>
            </a:extLst>
          </p:cNvPr>
          <p:cNvGrpSpPr/>
          <p:nvPr/>
        </p:nvGrpSpPr>
        <p:grpSpPr>
          <a:xfrm>
            <a:off x="154396" y="2608734"/>
            <a:ext cx="8203607" cy="1335166"/>
            <a:chOff x="0" y="2598166"/>
            <a:chExt cx="8203607" cy="1335166"/>
          </a:xfrm>
        </p:grpSpPr>
        <p:sp>
          <p:nvSpPr>
            <p:cNvPr id="26" name="正方形/長方形 25">
              <a:extLst>
                <a:ext uri="{FF2B5EF4-FFF2-40B4-BE49-F238E27FC236}">
                  <a16:creationId xmlns:a16="http://schemas.microsoft.com/office/drawing/2014/main" id="{47EE9D34-E1BE-420B-9A1A-254205242C65}"/>
                </a:ext>
              </a:extLst>
            </p:cNvPr>
            <p:cNvSpPr/>
            <p:nvPr/>
          </p:nvSpPr>
          <p:spPr>
            <a:xfrm>
              <a:off x="350122" y="3102335"/>
              <a:ext cx="2646878" cy="461665"/>
            </a:xfrm>
            <a:prstGeom prst="rect">
              <a:avLst/>
            </a:prstGeom>
          </p:spPr>
          <p:txBody>
            <a:bodyPr wrap="none">
              <a:spAutoFit/>
            </a:bodyPr>
            <a:lstStyle/>
            <a:p>
              <a:pPr algn="l"/>
              <a:r>
                <a:rPr lang="zh-TW" altLang="en-US" sz="2400" b="1" dirty="0">
                  <a:solidFill>
                    <a:srgbClr val="000000"/>
                  </a:solidFill>
                  <a:latin typeface="+mn-ea"/>
                  <a:ea typeface="+mn-ea"/>
                </a:rPr>
                <a:t>重要業績評価指標</a:t>
              </a:r>
              <a:endParaRPr lang="en-US" altLang="ja-JP" sz="2400" b="1" dirty="0">
                <a:solidFill>
                  <a:srgbClr val="000000"/>
                </a:solidFill>
                <a:latin typeface="+mn-ea"/>
                <a:ea typeface="+mn-ea"/>
              </a:endParaRPr>
            </a:p>
          </p:txBody>
        </p:sp>
        <p:sp>
          <p:nvSpPr>
            <p:cNvPr id="27" name="矢印: 五方向 26">
              <a:extLst>
                <a:ext uri="{FF2B5EF4-FFF2-40B4-BE49-F238E27FC236}">
                  <a16:creationId xmlns:a16="http://schemas.microsoft.com/office/drawing/2014/main" id="{CFBB35F7-4250-4DBD-8766-1890E89730A5}"/>
                </a:ext>
              </a:extLst>
            </p:cNvPr>
            <p:cNvSpPr/>
            <p:nvPr/>
          </p:nvSpPr>
          <p:spPr bwMode="gray">
            <a:xfrm>
              <a:off x="0" y="2598166"/>
              <a:ext cx="4482000" cy="405324"/>
            </a:xfrm>
            <a:prstGeom prst="homePlate">
              <a:avLst/>
            </a:prstGeom>
            <a:solidFill>
              <a:srgbClr val="80BC4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16000" rtlCol="0" anchor="ctr"/>
            <a:lstStyle/>
            <a:p>
              <a:pPr algn="l"/>
              <a:r>
                <a:rPr lang="en-US" altLang="ja-JP" sz="2800" b="1" dirty="0">
                  <a:solidFill>
                    <a:schemeClr val="bg1"/>
                  </a:solidFill>
                </a:rPr>
                <a:t>KPI</a:t>
              </a:r>
              <a:r>
                <a:rPr lang="en-US" altLang="ja-JP" sz="2800" dirty="0">
                  <a:solidFill>
                    <a:schemeClr val="bg1"/>
                  </a:solidFill>
                  <a:latin typeface="+mn-ea"/>
                </a:rPr>
                <a:t> </a:t>
              </a:r>
              <a:r>
                <a:rPr lang="en-US" altLang="ja-JP" dirty="0">
                  <a:solidFill>
                    <a:schemeClr val="bg1"/>
                  </a:solidFill>
                  <a:latin typeface="+mn-ea"/>
                </a:rPr>
                <a:t>(Key Performance Indicator)</a:t>
              </a:r>
              <a:endParaRPr kumimoji="1" lang="ja-JP" altLang="en-US" b="1" dirty="0">
                <a:solidFill>
                  <a:schemeClr val="bg1"/>
                </a:solidFill>
              </a:endParaRPr>
            </a:p>
          </p:txBody>
        </p:sp>
        <p:sp>
          <p:nvSpPr>
            <p:cNvPr id="28" name="正方形/長方形 27">
              <a:extLst>
                <a:ext uri="{FF2B5EF4-FFF2-40B4-BE49-F238E27FC236}">
                  <a16:creationId xmlns:a16="http://schemas.microsoft.com/office/drawing/2014/main" id="{63D05DFF-557E-476B-8541-7E210C845EB3}"/>
                </a:ext>
              </a:extLst>
            </p:cNvPr>
            <p:cNvSpPr/>
            <p:nvPr/>
          </p:nvSpPr>
          <p:spPr>
            <a:xfrm>
              <a:off x="3011160" y="3102335"/>
              <a:ext cx="5192447" cy="830997"/>
            </a:xfrm>
            <a:prstGeom prst="rect">
              <a:avLst/>
            </a:prstGeom>
          </p:spPr>
          <p:txBody>
            <a:bodyPr wrap="none">
              <a:spAutoFit/>
            </a:bodyPr>
            <a:lstStyle/>
            <a:p>
              <a:pPr algn="l"/>
              <a:r>
                <a:rPr lang="ja-JP" altLang="en-US" sz="2400" dirty="0">
                  <a:solidFill>
                    <a:srgbClr val="000000"/>
                  </a:solidFill>
                  <a:latin typeface="+mn-ea"/>
                  <a:ea typeface="+mn-ea"/>
                </a:rPr>
                <a:t>プロセスが適切に実施されているかどうかを</a:t>
              </a:r>
              <a:br>
                <a:rPr lang="en-US" altLang="ja-JP" sz="2400" dirty="0">
                  <a:solidFill>
                    <a:srgbClr val="000000"/>
                  </a:solidFill>
                  <a:latin typeface="+mn-ea"/>
                  <a:ea typeface="+mn-ea"/>
                </a:rPr>
              </a:br>
              <a:r>
                <a:rPr lang="ja-JP" altLang="en-US" sz="2400" b="1" dirty="0">
                  <a:solidFill>
                    <a:srgbClr val="FF0000"/>
                  </a:solidFill>
                  <a:latin typeface="+mn-ea"/>
                  <a:ea typeface="+mn-ea"/>
                </a:rPr>
                <a:t>中間的に計測するものさし</a:t>
              </a:r>
            </a:p>
          </p:txBody>
        </p:sp>
      </p:grpSp>
      <p:sp>
        <p:nvSpPr>
          <p:cNvPr id="3" name="スライド番号プレースホルダー 2">
            <a:extLst>
              <a:ext uri="{FF2B5EF4-FFF2-40B4-BE49-F238E27FC236}">
                <a16:creationId xmlns:a16="http://schemas.microsoft.com/office/drawing/2014/main" id="{3EBBC7CC-A2AC-428F-94CE-FB078802BF7E}"/>
              </a:ext>
            </a:extLst>
          </p:cNvPr>
          <p:cNvSpPr>
            <a:spLocks noGrp="1"/>
          </p:cNvSpPr>
          <p:nvPr>
            <p:ph type="sldNum" sz="quarter" idx="12"/>
          </p:nvPr>
        </p:nvSpPr>
        <p:spPr/>
        <p:txBody>
          <a:bodyPr/>
          <a:lstStyle/>
          <a:p>
            <a:pPr>
              <a:defRPr/>
            </a:pPr>
            <a:fld id="{22179739-F4A8-44EB-8B8E-F3F060272835}" type="slidenum">
              <a:rPr lang="ja-JP" altLang="en-US" smtClean="0"/>
              <a:pPr>
                <a:defRPr/>
              </a:pPr>
              <a:t>51</a:t>
            </a:fld>
            <a:endParaRPr lang="ja-JP" altLang="en-US"/>
          </a:p>
        </p:txBody>
      </p:sp>
    </p:spTree>
    <p:extLst>
      <p:ext uri="{BB962C8B-B14F-4D97-AF65-F5344CB8AC3E}">
        <p14:creationId xmlns:p14="http://schemas.microsoft.com/office/powerpoint/2010/main" val="980140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正方形/長方形 9">
            <a:extLst>
              <a:ext uri="{FF2B5EF4-FFF2-40B4-BE49-F238E27FC236}">
                <a16:creationId xmlns:a16="http://schemas.microsoft.com/office/drawing/2014/main" id="{FE134BF2-5E07-4744-9664-07729E675017}"/>
              </a:ext>
            </a:extLst>
          </p:cNvPr>
          <p:cNvSpPr/>
          <p:nvPr/>
        </p:nvSpPr>
        <p:spPr>
          <a:xfrm>
            <a:off x="179512" y="798132"/>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en-US" altLang="ja-JP" sz="2400" dirty="0">
                <a:latin typeface="HGP創英角ｺﾞｼｯｸUB" panose="020B0900000000000000" pitchFamily="50" charset="-128"/>
                <a:ea typeface="HGP創英角ｺﾞｼｯｸUB" panose="020B0900000000000000" pitchFamily="50" charset="-128"/>
              </a:rPr>
              <a:t>KPI</a:t>
            </a:r>
            <a:r>
              <a:rPr lang="ja-JP" altLang="en-US" sz="2400" dirty="0">
                <a:latin typeface="HGP創英角ｺﾞｼｯｸUB" panose="020B0900000000000000" pitchFamily="50" charset="-128"/>
                <a:ea typeface="HGP創英角ｺﾞｼｯｸUB" panose="020B0900000000000000" pitchFamily="50" charset="-128"/>
              </a:rPr>
              <a:t>の設定</a:t>
            </a:r>
          </a:p>
        </p:txBody>
      </p:sp>
      <p:grpSp>
        <p:nvGrpSpPr>
          <p:cNvPr id="18" name="グループ化 17">
            <a:extLst>
              <a:ext uri="{FF2B5EF4-FFF2-40B4-BE49-F238E27FC236}">
                <a16:creationId xmlns:a16="http://schemas.microsoft.com/office/drawing/2014/main" id="{7BEB24CA-6481-41EB-BAA8-1C0F99B934B6}"/>
              </a:ext>
            </a:extLst>
          </p:cNvPr>
          <p:cNvGrpSpPr/>
          <p:nvPr/>
        </p:nvGrpSpPr>
        <p:grpSpPr bwMode="gray">
          <a:xfrm>
            <a:off x="1628057" y="2772805"/>
            <a:ext cx="5922000" cy="270000"/>
            <a:chOff x="1608717" y="3069000"/>
            <a:chExt cx="5922000" cy="270000"/>
          </a:xfrm>
        </p:grpSpPr>
        <p:grpSp>
          <p:nvGrpSpPr>
            <p:cNvPr id="19" name="グループ化 18">
              <a:extLst>
                <a:ext uri="{FF2B5EF4-FFF2-40B4-BE49-F238E27FC236}">
                  <a16:creationId xmlns:a16="http://schemas.microsoft.com/office/drawing/2014/main" id="{F69DA922-4C73-4982-A834-9E3F32D0F43F}"/>
                </a:ext>
              </a:extLst>
            </p:cNvPr>
            <p:cNvGrpSpPr/>
            <p:nvPr/>
          </p:nvGrpSpPr>
          <p:grpSpPr bwMode="gray">
            <a:xfrm>
              <a:off x="1626823" y="3069000"/>
              <a:ext cx="5890355" cy="270000"/>
              <a:chOff x="1626823" y="3069000"/>
              <a:chExt cx="5890355" cy="270000"/>
            </a:xfrm>
          </p:grpSpPr>
          <p:cxnSp>
            <p:nvCxnSpPr>
              <p:cNvPr id="30" name="直線コネクタ 29">
                <a:extLst>
                  <a:ext uri="{FF2B5EF4-FFF2-40B4-BE49-F238E27FC236}">
                    <a16:creationId xmlns:a16="http://schemas.microsoft.com/office/drawing/2014/main" id="{BB392887-F8F4-4923-89FC-DD61C7A05C80}"/>
                  </a:ext>
                </a:extLst>
              </p:cNvPr>
              <p:cNvCxnSpPr>
                <a:cxnSpLocks/>
              </p:cNvCxnSpPr>
              <p:nvPr/>
            </p:nvCxnSpPr>
            <p:spPr bwMode="gray">
              <a:xfrm flipH="1" flipV="1">
                <a:off x="1626823" y="3069000"/>
                <a:ext cx="1" cy="270000"/>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1" name="直線コネクタ 30">
                <a:extLst>
                  <a:ext uri="{FF2B5EF4-FFF2-40B4-BE49-F238E27FC236}">
                    <a16:creationId xmlns:a16="http://schemas.microsoft.com/office/drawing/2014/main" id="{B5EBC9E3-A326-439A-A427-1C1FBCADC794}"/>
                  </a:ext>
                </a:extLst>
              </p:cNvPr>
              <p:cNvCxnSpPr>
                <a:cxnSpLocks/>
              </p:cNvCxnSpPr>
              <p:nvPr/>
            </p:nvCxnSpPr>
            <p:spPr bwMode="gray">
              <a:xfrm flipH="1" flipV="1">
                <a:off x="7517177" y="3069000"/>
                <a:ext cx="1" cy="270000"/>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cxnSp>
          <p:nvCxnSpPr>
            <p:cNvPr id="29" name="直線コネクタ 28">
              <a:extLst>
                <a:ext uri="{FF2B5EF4-FFF2-40B4-BE49-F238E27FC236}">
                  <a16:creationId xmlns:a16="http://schemas.microsoft.com/office/drawing/2014/main" id="{54583827-F213-40C4-9DAF-CE0D20598B7E}"/>
                </a:ext>
              </a:extLst>
            </p:cNvPr>
            <p:cNvCxnSpPr>
              <a:cxnSpLocks/>
            </p:cNvCxnSpPr>
            <p:nvPr/>
          </p:nvCxnSpPr>
          <p:spPr bwMode="gray">
            <a:xfrm flipH="1">
              <a:off x="1608717" y="3069000"/>
              <a:ext cx="5922000" cy="0"/>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cxnSp>
        <p:nvCxnSpPr>
          <p:cNvPr id="32" name="直線コネクタ 31">
            <a:extLst>
              <a:ext uri="{FF2B5EF4-FFF2-40B4-BE49-F238E27FC236}">
                <a16:creationId xmlns:a16="http://schemas.microsoft.com/office/drawing/2014/main" id="{4375D7C4-FD92-4DA1-B154-A1C4FF924500}"/>
              </a:ext>
            </a:extLst>
          </p:cNvPr>
          <p:cNvCxnSpPr>
            <a:cxnSpLocks/>
            <a:stCxn id="36" idx="2"/>
          </p:cNvCxnSpPr>
          <p:nvPr/>
        </p:nvCxnSpPr>
        <p:spPr bwMode="gray">
          <a:xfrm flipH="1">
            <a:off x="4589058" y="1872805"/>
            <a:ext cx="2282" cy="1380169"/>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3" name="フリーフォーム: 図形 32">
            <a:extLst>
              <a:ext uri="{FF2B5EF4-FFF2-40B4-BE49-F238E27FC236}">
                <a16:creationId xmlns:a16="http://schemas.microsoft.com/office/drawing/2014/main" id="{A5AE1D5B-B54D-4ABF-8113-83B6BE0B5032}"/>
              </a:ext>
            </a:extLst>
          </p:cNvPr>
          <p:cNvSpPr/>
          <p:nvPr/>
        </p:nvSpPr>
        <p:spPr bwMode="gray">
          <a:xfrm>
            <a:off x="363869" y="2961858"/>
            <a:ext cx="2564588" cy="792797"/>
          </a:xfrm>
          <a:custGeom>
            <a:avLst/>
            <a:gdLst>
              <a:gd name="connsiteX0" fmla="*/ 0 w 1711123"/>
              <a:gd name="connsiteY0" fmla="*/ 0 h 855561"/>
              <a:gd name="connsiteX1" fmla="*/ 1711123 w 1711123"/>
              <a:gd name="connsiteY1" fmla="*/ 0 h 855561"/>
              <a:gd name="connsiteX2" fmla="*/ 1711123 w 1711123"/>
              <a:gd name="connsiteY2" fmla="*/ 855561 h 855561"/>
              <a:gd name="connsiteX3" fmla="*/ 0 w 1711123"/>
              <a:gd name="connsiteY3" fmla="*/ 855561 h 855561"/>
              <a:gd name="connsiteX4" fmla="*/ 0 w 1711123"/>
              <a:gd name="connsiteY4" fmla="*/ 0 h 8555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1123" h="855561">
                <a:moveTo>
                  <a:pt x="0" y="0"/>
                </a:moveTo>
                <a:lnTo>
                  <a:pt x="1711123" y="0"/>
                </a:lnTo>
                <a:lnTo>
                  <a:pt x="1711123" y="855561"/>
                </a:lnTo>
                <a:lnTo>
                  <a:pt x="0" y="855561"/>
                </a:lnTo>
                <a:lnTo>
                  <a:pt x="0" y="0"/>
                </a:lnTo>
                <a:close/>
              </a:path>
            </a:pathLst>
          </a:custGeom>
          <a:solidFill>
            <a:srgbClr val="80BC4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1430" tIns="11430" rIns="11430" bIns="11430" numCol="1" spcCol="1270" anchor="ctr" anchorCtr="0">
            <a:noAutofit/>
          </a:bodyPr>
          <a:lstStyle/>
          <a:p>
            <a:pPr lvl="0" defTabSz="800100">
              <a:spcAft>
                <a:spcPct val="35000"/>
              </a:spcAft>
            </a:pPr>
            <a:r>
              <a:rPr kumimoji="1" lang="ja-JP" altLang="en-US" sz="2400" kern="1200" dirty="0">
                <a:latin typeface="+mn-ea"/>
              </a:rPr>
              <a:t>サイトページビュー</a:t>
            </a:r>
            <a:br>
              <a:rPr lang="en-US" altLang="ja-JP" sz="2400" dirty="0">
                <a:latin typeface="+mn-ea"/>
              </a:rPr>
            </a:br>
            <a:r>
              <a:rPr kumimoji="1" lang="ja-JP" altLang="en-US" sz="2400" kern="1200" dirty="0">
                <a:latin typeface="+mn-ea"/>
              </a:rPr>
              <a:t>月</a:t>
            </a:r>
            <a:r>
              <a:rPr lang="ja-JP" altLang="en-US" sz="2400" dirty="0">
                <a:latin typeface="+mn-ea"/>
              </a:rPr>
              <a:t>●● </a:t>
            </a:r>
            <a:r>
              <a:rPr kumimoji="1" lang="en-US" altLang="ja-JP" sz="2400" kern="1200" dirty="0">
                <a:latin typeface="+mn-ea"/>
              </a:rPr>
              <a:t>PV</a:t>
            </a:r>
            <a:r>
              <a:rPr kumimoji="1" lang="ja-JP" altLang="en-US" sz="2400" kern="1200" dirty="0">
                <a:latin typeface="+mn-ea"/>
              </a:rPr>
              <a:t>の獲得</a:t>
            </a:r>
          </a:p>
        </p:txBody>
      </p:sp>
      <p:sp>
        <p:nvSpPr>
          <p:cNvPr id="34" name="フリーフォーム: 図形 33">
            <a:extLst>
              <a:ext uri="{FF2B5EF4-FFF2-40B4-BE49-F238E27FC236}">
                <a16:creationId xmlns:a16="http://schemas.microsoft.com/office/drawing/2014/main" id="{0298D99B-DEF2-4AA0-AB09-3721AA478787}"/>
              </a:ext>
            </a:extLst>
          </p:cNvPr>
          <p:cNvSpPr/>
          <p:nvPr/>
        </p:nvSpPr>
        <p:spPr bwMode="gray">
          <a:xfrm>
            <a:off x="3309046" y="2961858"/>
            <a:ext cx="2564588" cy="792797"/>
          </a:xfrm>
          <a:custGeom>
            <a:avLst/>
            <a:gdLst>
              <a:gd name="connsiteX0" fmla="*/ 0 w 1711123"/>
              <a:gd name="connsiteY0" fmla="*/ 0 h 855561"/>
              <a:gd name="connsiteX1" fmla="*/ 1711123 w 1711123"/>
              <a:gd name="connsiteY1" fmla="*/ 0 h 855561"/>
              <a:gd name="connsiteX2" fmla="*/ 1711123 w 1711123"/>
              <a:gd name="connsiteY2" fmla="*/ 855561 h 855561"/>
              <a:gd name="connsiteX3" fmla="*/ 0 w 1711123"/>
              <a:gd name="connsiteY3" fmla="*/ 855561 h 855561"/>
              <a:gd name="connsiteX4" fmla="*/ 0 w 1711123"/>
              <a:gd name="connsiteY4" fmla="*/ 0 h 8555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1123" h="855561">
                <a:moveTo>
                  <a:pt x="0" y="0"/>
                </a:moveTo>
                <a:lnTo>
                  <a:pt x="1711123" y="0"/>
                </a:lnTo>
                <a:lnTo>
                  <a:pt x="1711123" y="855561"/>
                </a:lnTo>
                <a:lnTo>
                  <a:pt x="0" y="855561"/>
                </a:lnTo>
                <a:lnTo>
                  <a:pt x="0" y="0"/>
                </a:lnTo>
                <a:close/>
              </a:path>
            </a:pathLst>
          </a:custGeom>
          <a:solidFill>
            <a:srgbClr val="80BC4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1430" tIns="11430" rIns="11430" bIns="11430" numCol="1" spcCol="1270" anchor="ctr" anchorCtr="0">
            <a:noAutofit/>
          </a:bodyPr>
          <a:lstStyle/>
          <a:p>
            <a:pPr lvl="0" defTabSz="800100">
              <a:spcAft>
                <a:spcPct val="35000"/>
              </a:spcAft>
            </a:pPr>
            <a:r>
              <a:rPr kumimoji="1" lang="ja-JP" altLang="en-US" sz="2400" kern="1200" dirty="0">
                <a:latin typeface="+mn-ea"/>
              </a:rPr>
              <a:t>予約成約率</a:t>
            </a:r>
            <a:br>
              <a:rPr lang="en-US" altLang="ja-JP" sz="2400" dirty="0">
                <a:latin typeface="+mn-ea"/>
              </a:rPr>
            </a:br>
            <a:r>
              <a:rPr lang="ja-JP" altLang="en-US" sz="2400" dirty="0">
                <a:latin typeface="+mn-ea"/>
              </a:rPr>
              <a:t>●● ％</a:t>
            </a:r>
            <a:r>
              <a:rPr kumimoji="1" lang="ja-JP" altLang="en-US" sz="2400" kern="1200" dirty="0">
                <a:latin typeface="+mn-ea"/>
              </a:rPr>
              <a:t>以上</a:t>
            </a:r>
          </a:p>
        </p:txBody>
      </p:sp>
      <p:sp>
        <p:nvSpPr>
          <p:cNvPr id="35" name="フリーフォーム: 図形 34">
            <a:extLst>
              <a:ext uri="{FF2B5EF4-FFF2-40B4-BE49-F238E27FC236}">
                <a16:creationId xmlns:a16="http://schemas.microsoft.com/office/drawing/2014/main" id="{90166C44-8279-4201-81DC-C5179367E020}"/>
              </a:ext>
            </a:extLst>
          </p:cNvPr>
          <p:cNvSpPr/>
          <p:nvPr/>
        </p:nvSpPr>
        <p:spPr bwMode="gray">
          <a:xfrm>
            <a:off x="6254223" y="2963836"/>
            <a:ext cx="2564588" cy="792797"/>
          </a:xfrm>
          <a:custGeom>
            <a:avLst/>
            <a:gdLst>
              <a:gd name="connsiteX0" fmla="*/ 0 w 1711123"/>
              <a:gd name="connsiteY0" fmla="*/ 0 h 855561"/>
              <a:gd name="connsiteX1" fmla="*/ 1711123 w 1711123"/>
              <a:gd name="connsiteY1" fmla="*/ 0 h 855561"/>
              <a:gd name="connsiteX2" fmla="*/ 1711123 w 1711123"/>
              <a:gd name="connsiteY2" fmla="*/ 855561 h 855561"/>
              <a:gd name="connsiteX3" fmla="*/ 0 w 1711123"/>
              <a:gd name="connsiteY3" fmla="*/ 855561 h 855561"/>
              <a:gd name="connsiteX4" fmla="*/ 0 w 1711123"/>
              <a:gd name="connsiteY4" fmla="*/ 0 h 8555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1123" h="855561">
                <a:moveTo>
                  <a:pt x="0" y="0"/>
                </a:moveTo>
                <a:lnTo>
                  <a:pt x="1711123" y="0"/>
                </a:lnTo>
                <a:lnTo>
                  <a:pt x="1711123" y="855561"/>
                </a:lnTo>
                <a:lnTo>
                  <a:pt x="0" y="855561"/>
                </a:lnTo>
                <a:lnTo>
                  <a:pt x="0" y="0"/>
                </a:lnTo>
                <a:close/>
              </a:path>
            </a:pathLst>
          </a:custGeom>
          <a:solidFill>
            <a:srgbClr val="80BC4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1430" tIns="11430" rIns="11430" bIns="11430" numCol="1" spcCol="1270" anchor="ctr" anchorCtr="0">
            <a:noAutofit/>
          </a:bodyPr>
          <a:lstStyle/>
          <a:p>
            <a:pPr lvl="0" defTabSz="800100">
              <a:spcAft>
                <a:spcPct val="35000"/>
              </a:spcAft>
            </a:pPr>
            <a:r>
              <a:rPr kumimoji="1" lang="ja-JP" altLang="en-US" sz="2400" kern="1200" dirty="0">
                <a:latin typeface="+mn-ea"/>
              </a:rPr>
              <a:t>観光消費額</a:t>
            </a:r>
            <a:br>
              <a:rPr lang="en-US" altLang="ja-JP" sz="2400" dirty="0">
                <a:latin typeface="+mn-ea"/>
              </a:rPr>
            </a:br>
            <a:r>
              <a:rPr kumimoji="1" lang="en-US" altLang="ja-JP" sz="2400" kern="1200" dirty="0">
                <a:latin typeface="+mn-ea"/>
              </a:rPr>
              <a:t>1</a:t>
            </a:r>
            <a:r>
              <a:rPr kumimoji="1" lang="ja-JP" altLang="en-US" sz="2400" kern="1200" dirty="0">
                <a:latin typeface="+mn-ea"/>
              </a:rPr>
              <a:t>人あたり</a:t>
            </a:r>
            <a:r>
              <a:rPr lang="ja-JP" altLang="en-US" sz="2400" dirty="0">
                <a:latin typeface="+mn-ea"/>
              </a:rPr>
              <a:t>●●</a:t>
            </a:r>
            <a:r>
              <a:rPr kumimoji="1" lang="ja-JP" altLang="en-US" sz="2400" kern="1200" dirty="0">
                <a:latin typeface="+mn-ea"/>
              </a:rPr>
              <a:t>円</a:t>
            </a:r>
          </a:p>
        </p:txBody>
      </p:sp>
      <p:sp>
        <p:nvSpPr>
          <p:cNvPr id="36" name="正方形/長方形 35">
            <a:extLst>
              <a:ext uri="{FF2B5EF4-FFF2-40B4-BE49-F238E27FC236}">
                <a16:creationId xmlns:a16="http://schemas.microsoft.com/office/drawing/2014/main" id="{B6344B12-56F8-4020-A242-F1DB5CB5ABAB}"/>
              </a:ext>
            </a:extLst>
          </p:cNvPr>
          <p:cNvSpPr/>
          <p:nvPr/>
        </p:nvSpPr>
        <p:spPr bwMode="gray">
          <a:xfrm>
            <a:off x="2483768" y="1362974"/>
            <a:ext cx="4215144" cy="509831"/>
          </a:xfrm>
          <a:prstGeom prst="rect">
            <a:avLst/>
          </a:prstGeom>
          <a:solidFill>
            <a:srgbClr val="ED5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a:solidFill>
                  <a:schemeClr val="bg1"/>
                </a:solidFill>
                <a:latin typeface="+mn-ea"/>
              </a:rPr>
              <a:t>地域ビジョン・目標の達成</a:t>
            </a:r>
            <a:endParaRPr kumimoji="1" lang="ja-JP" altLang="en-US" sz="2400" b="1" dirty="0">
              <a:solidFill>
                <a:schemeClr val="bg1"/>
              </a:solidFill>
              <a:latin typeface="+mn-ea"/>
            </a:endParaRPr>
          </a:p>
        </p:txBody>
      </p:sp>
      <p:sp>
        <p:nvSpPr>
          <p:cNvPr id="37" name="テキスト ボックス 36">
            <a:extLst>
              <a:ext uri="{FF2B5EF4-FFF2-40B4-BE49-F238E27FC236}">
                <a16:creationId xmlns:a16="http://schemas.microsoft.com/office/drawing/2014/main" id="{2FE24D48-3B86-4A1B-9DDC-A1844B16B5B3}"/>
              </a:ext>
            </a:extLst>
          </p:cNvPr>
          <p:cNvSpPr txBox="1"/>
          <p:nvPr/>
        </p:nvSpPr>
        <p:spPr bwMode="gray">
          <a:xfrm>
            <a:off x="6681784" y="2025911"/>
            <a:ext cx="1419556" cy="584775"/>
          </a:xfrm>
          <a:prstGeom prst="rect">
            <a:avLst/>
          </a:prstGeom>
          <a:noFill/>
        </p:spPr>
        <p:txBody>
          <a:bodyPr wrap="none" rtlCol="0">
            <a:spAutoFit/>
          </a:bodyPr>
          <a:lstStyle/>
          <a:p>
            <a:pPr algn="l"/>
            <a:r>
              <a:rPr kumimoji="1" lang="ja-JP" altLang="en-US" sz="3200" b="1" dirty="0">
                <a:solidFill>
                  <a:srgbClr val="50B2D9"/>
                </a:solidFill>
                <a:latin typeface="+mn-ea"/>
                <a:ea typeface="+mn-ea"/>
              </a:rPr>
              <a:t>◀</a:t>
            </a:r>
            <a:r>
              <a:rPr kumimoji="1" lang="en-US" altLang="ja-JP" sz="3200" b="1" dirty="0">
                <a:solidFill>
                  <a:srgbClr val="50B2D9"/>
                </a:solidFill>
                <a:latin typeface="+mn-ea"/>
                <a:ea typeface="+mn-ea"/>
              </a:rPr>
              <a:t>KGI</a:t>
            </a:r>
            <a:endParaRPr kumimoji="1" lang="ja-JP" altLang="en-US" sz="3200" b="1" dirty="0">
              <a:solidFill>
                <a:srgbClr val="50B2D9"/>
              </a:solidFill>
              <a:latin typeface="+mn-ea"/>
              <a:ea typeface="+mn-ea"/>
            </a:endParaRPr>
          </a:p>
        </p:txBody>
      </p:sp>
      <p:sp>
        <p:nvSpPr>
          <p:cNvPr id="38" name="テキスト ボックス 37">
            <a:extLst>
              <a:ext uri="{FF2B5EF4-FFF2-40B4-BE49-F238E27FC236}">
                <a16:creationId xmlns:a16="http://schemas.microsoft.com/office/drawing/2014/main" id="{02B63DCF-21CD-4ED8-A6FA-F934081EA64D}"/>
              </a:ext>
            </a:extLst>
          </p:cNvPr>
          <p:cNvSpPr txBox="1"/>
          <p:nvPr/>
        </p:nvSpPr>
        <p:spPr bwMode="gray">
          <a:xfrm>
            <a:off x="7124406" y="4197974"/>
            <a:ext cx="976934" cy="584775"/>
          </a:xfrm>
          <a:prstGeom prst="rect">
            <a:avLst/>
          </a:prstGeom>
          <a:noFill/>
        </p:spPr>
        <p:txBody>
          <a:bodyPr wrap="none" rtlCol="0">
            <a:spAutoFit/>
          </a:bodyPr>
          <a:lstStyle/>
          <a:p>
            <a:pPr algn="l"/>
            <a:r>
              <a:rPr kumimoji="1" lang="en-US" altLang="ja-JP" sz="3200" b="1" dirty="0">
                <a:solidFill>
                  <a:srgbClr val="80BC42"/>
                </a:solidFill>
                <a:latin typeface="+mn-ea"/>
                <a:ea typeface="+mn-ea"/>
              </a:rPr>
              <a:t>KPI</a:t>
            </a:r>
            <a:endParaRPr kumimoji="1" lang="ja-JP" altLang="en-US" sz="3200" b="1" dirty="0">
              <a:solidFill>
                <a:srgbClr val="80BC42"/>
              </a:solidFill>
              <a:latin typeface="+mn-ea"/>
              <a:ea typeface="+mn-ea"/>
            </a:endParaRPr>
          </a:p>
        </p:txBody>
      </p:sp>
      <p:sp>
        <p:nvSpPr>
          <p:cNvPr id="39" name="左中かっこ 38">
            <a:extLst>
              <a:ext uri="{FF2B5EF4-FFF2-40B4-BE49-F238E27FC236}">
                <a16:creationId xmlns:a16="http://schemas.microsoft.com/office/drawing/2014/main" id="{1C77665F-6CAB-4DF0-89DF-731C8403FF7E}"/>
              </a:ext>
            </a:extLst>
          </p:cNvPr>
          <p:cNvSpPr/>
          <p:nvPr/>
        </p:nvSpPr>
        <p:spPr bwMode="gray">
          <a:xfrm rot="16200000">
            <a:off x="4444205" y="-74109"/>
            <a:ext cx="339276" cy="8145001"/>
          </a:xfrm>
          <a:prstGeom prst="leftBrace">
            <a:avLst>
              <a:gd name="adj1" fmla="val 45634"/>
              <a:gd name="adj2" fmla="val 87063"/>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nvGrpSpPr>
          <p:cNvPr id="40" name="グループ化 39">
            <a:extLst>
              <a:ext uri="{FF2B5EF4-FFF2-40B4-BE49-F238E27FC236}">
                <a16:creationId xmlns:a16="http://schemas.microsoft.com/office/drawing/2014/main" id="{B54B9800-685A-40C2-A7E7-57F77759E2F7}"/>
              </a:ext>
            </a:extLst>
          </p:cNvPr>
          <p:cNvGrpSpPr/>
          <p:nvPr/>
        </p:nvGrpSpPr>
        <p:grpSpPr bwMode="gray">
          <a:xfrm>
            <a:off x="271340" y="4827974"/>
            <a:ext cx="8746308" cy="1896892"/>
            <a:chOff x="240181" y="4824000"/>
            <a:chExt cx="8746308" cy="1896892"/>
          </a:xfrm>
        </p:grpSpPr>
        <p:sp>
          <p:nvSpPr>
            <p:cNvPr id="41" name="四角形: 角を丸くする 25">
              <a:extLst>
                <a:ext uri="{FF2B5EF4-FFF2-40B4-BE49-F238E27FC236}">
                  <a16:creationId xmlns:a16="http://schemas.microsoft.com/office/drawing/2014/main" id="{CF90ED09-406C-48F7-A0B6-7ACE091C272C}"/>
                </a:ext>
              </a:extLst>
            </p:cNvPr>
            <p:cNvSpPr/>
            <p:nvPr/>
          </p:nvSpPr>
          <p:spPr bwMode="gray">
            <a:xfrm>
              <a:off x="240181" y="4824000"/>
              <a:ext cx="8641175" cy="315490"/>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000" spc="300" dirty="0">
                  <a:latin typeface="+mn-ea"/>
                </a:rPr>
                <a:t>KPI</a:t>
              </a:r>
              <a:r>
                <a:rPr lang="ja-JP" altLang="en-US" sz="2000" spc="300" dirty="0">
                  <a:latin typeface="+mn-ea"/>
                </a:rPr>
                <a:t>の例</a:t>
              </a:r>
            </a:p>
          </p:txBody>
        </p:sp>
        <p:sp>
          <p:nvSpPr>
            <p:cNvPr id="42" name="正方形/長方形 41">
              <a:extLst>
                <a:ext uri="{FF2B5EF4-FFF2-40B4-BE49-F238E27FC236}">
                  <a16:creationId xmlns:a16="http://schemas.microsoft.com/office/drawing/2014/main" id="{AD532B99-824C-4E16-BFE7-9821A40EB6C5}"/>
                </a:ext>
              </a:extLst>
            </p:cNvPr>
            <p:cNvSpPr/>
            <p:nvPr/>
          </p:nvSpPr>
          <p:spPr bwMode="gray">
            <a:xfrm>
              <a:off x="309526" y="5166620"/>
              <a:ext cx="8676963" cy="1554272"/>
            </a:xfrm>
            <a:prstGeom prst="rect">
              <a:avLst/>
            </a:prstGeom>
          </p:spPr>
          <p:txBody>
            <a:bodyPr wrap="square">
              <a:spAutoFit/>
            </a:bodyPr>
            <a:lstStyle/>
            <a:p>
              <a:pPr marL="285750" indent="-285750" algn="l">
                <a:buFont typeface="Wingdings" panose="05000000000000000000" pitchFamily="2" charset="2"/>
                <a:buChar char="l"/>
              </a:pPr>
              <a:r>
                <a:rPr lang="ja-JP" altLang="en-US" b="1" dirty="0">
                  <a:solidFill>
                    <a:srgbClr val="000000"/>
                  </a:solidFill>
                  <a:latin typeface="+mn-ea"/>
                  <a:ea typeface="+mn-ea"/>
                </a:rPr>
                <a:t>観光地における</a:t>
              </a:r>
              <a:r>
                <a:rPr lang="en-US" altLang="ja-JP" b="1" dirty="0">
                  <a:solidFill>
                    <a:srgbClr val="000000"/>
                  </a:solidFill>
                  <a:latin typeface="+mn-ea"/>
                  <a:ea typeface="+mn-ea"/>
                </a:rPr>
                <a:t>KPI</a:t>
              </a:r>
            </a:p>
            <a:p>
              <a:pPr algn="l"/>
              <a:r>
                <a:rPr lang="ja-JP" altLang="en-US" dirty="0">
                  <a:solidFill>
                    <a:srgbClr val="000000"/>
                  </a:solidFill>
                  <a:latin typeface="+mn-ea"/>
                  <a:ea typeface="+mn-ea"/>
                </a:rPr>
                <a:t>　　観光入込数／宿泊数／消費額／満足度／リピート率　など</a:t>
              </a:r>
              <a:endParaRPr lang="en-US" altLang="ja-JP" dirty="0">
                <a:solidFill>
                  <a:srgbClr val="000000"/>
                </a:solidFill>
                <a:latin typeface="+mn-ea"/>
                <a:ea typeface="+mn-ea"/>
              </a:endParaRPr>
            </a:p>
            <a:p>
              <a:pPr algn="l"/>
              <a:r>
                <a:rPr lang="ja-JP" altLang="en-US" sz="500" dirty="0">
                  <a:solidFill>
                    <a:srgbClr val="000000"/>
                  </a:solidFill>
                  <a:latin typeface="+mn-ea"/>
                  <a:ea typeface="+mn-ea"/>
                </a:rPr>
                <a:t>　</a:t>
              </a:r>
              <a:endParaRPr lang="en-US" altLang="ja-JP" sz="500" dirty="0">
                <a:solidFill>
                  <a:srgbClr val="000000"/>
                </a:solidFill>
                <a:latin typeface="+mn-ea"/>
                <a:ea typeface="+mn-ea"/>
              </a:endParaRPr>
            </a:p>
            <a:p>
              <a:pPr marL="285750" indent="-285750" algn="l">
                <a:buFont typeface="Wingdings" panose="05000000000000000000" pitchFamily="2" charset="2"/>
                <a:buChar char="l"/>
              </a:pPr>
              <a:r>
                <a:rPr lang="en-US" altLang="ja-JP" b="1" dirty="0">
                  <a:solidFill>
                    <a:srgbClr val="000000"/>
                  </a:solidFill>
                  <a:latin typeface="+mn-ea"/>
                  <a:ea typeface="+mn-ea"/>
                </a:rPr>
                <a:t>WEB</a:t>
              </a:r>
              <a:r>
                <a:rPr lang="ja-JP" altLang="en-US" b="1" dirty="0">
                  <a:solidFill>
                    <a:srgbClr val="000000"/>
                  </a:solidFill>
                  <a:latin typeface="+mn-ea"/>
                  <a:ea typeface="+mn-ea"/>
                </a:rPr>
                <a:t>プロモーションにおける</a:t>
              </a:r>
              <a:r>
                <a:rPr lang="en-US" altLang="ja-JP" b="1" dirty="0">
                  <a:solidFill>
                    <a:srgbClr val="000000"/>
                  </a:solidFill>
                  <a:latin typeface="+mn-ea"/>
                  <a:ea typeface="+mn-ea"/>
                </a:rPr>
                <a:t>KPI</a:t>
              </a:r>
            </a:p>
            <a:p>
              <a:pPr algn="l"/>
              <a:r>
                <a:rPr lang="ja-JP" altLang="en-US" dirty="0">
                  <a:solidFill>
                    <a:srgbClr val="000000"/>
                  </a:solidFill>
                  <a:latin typeface="+mn-ea"/>
                  <a:ea typeface="+mn-ea"/>
                </a:rPr>
                <a:t>　　サイトへの訪問数／直帰率／平均ページビュー／サイト滞在時間</a:t>
              </a:r>
              <a:endParaRPr lang="en-US" altLang="ja-JP" dirty="0">
                <a:solidFill>
                  <a:srgbClr val="000000"/>
                </a:solidFill>
                <a:latin typeface="+mn-ea"/>
                <a:ea typeface="+mn-ea"/>
              </a:endParaRPr>
            </a:p>
            <a:p>
              <a:pPr algn="l"/>
              <a:r>
                <a:rPr lang="ja-JP" altLang="en-US" dirty="0">
                  <a:solidFill>
                    <a:srgbClr val="000000"/>
                  </a:solidFill>
                  <a:latin typeface="+mn-ea"/>
                  <a:ea typeface="+mn-ea"/>
                </a:rPr>
                <a:t>　　コンバージョン率／動画再生回数　など</a:t>
              </a:r>
            </a:p>
          </p:txBody>
        </p:sp>
      </p:grpSp>
      <p:sp>
        <p:nvSpPr>
          <p:cNvPr id="43" name="フリーフォーム: 図形 42">
            <a:extLst>
              <a:ext uri="{FF2B5EF4-FFF2-40B4-BE49-F238E27FC236}">
                <a16:creationId xmlns:a16="http://schemas.microsoft.com/office/drawing/2014/main" id="{77261A4B-AC45-44EB-9122-5D6BF21907FC}"/>
              </a:ext>
            </a:extLst>
          </p:cNvPr>
          <p:cNvSpPr/>
          <p:nvPr/>
        </p:nvSpPr>
        <p:spPr bwMode="gray">
          <a:xfrm>
            <a:off x="2500940" y="2080334"/>
            <a:ext cx="4215144" cy="509831"/>
          </a:xfrm>
          <a:custGeom>
            <a:avLst/>
            <a:gdLst>
              <a:gd name="connsiteX0" fmla="*/ 0 w 1935794"/>
              <a:gd name="connsiteY0" fmla="*/ 0 h 894729"/>
              <a:gd name="connsiteX1" fmla="*/ 1935794 w 1935794"/>
              <a:gd name="connsiteY1" fmla="*/ 0 h 894729"/>
              <a:gd name="connsiteX2" fmla="*/ 1935794 w 1935794"/>
              <a:gd name="connsiteY2" fmla="*/ 894729 h 894729"/>
              <a:gd name="connsiteX3" fmla="*/ 0 w 1935794"/>
              <a:gd name="connsiteY3" fmla="*/ 894729 h 894729"/>
              <a:gd name="connsiteX4" fmla="*/ 0 w 1935794"/>
              <a:gd name="connsiteY4" fmla="*/ 0 h 8947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35794" h="894729">
                <a:moveTo>
                  <a:pt x="0" y="0"/>
                </a:moveTo>
                <a:lnTo>
                  <a:pt x="1935794" y="0"/>
                </a:lnTo>
                <a:lnTo>
                  <a:pt x="1935794" y="894729"/>
                </a:lnTo>
                <a:lnTo>
                  <a:pt x="0" y="894729"/>
                </a:lnTo>
                <a:lnTo>
                  <a:pt x="0" y="0"/>
                </a:lnTo>
                <a:close/>
              </a:path>
            </a:pathLst>
          </a:custGeom>
          <a:solidFill>
            <a:srgbClr val="50B2D9"/>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1430" tIns="11430" rIns="11430" bIns="11430" numCol="1" spcCol="1270" anchor="ctr" anchorCtr="0">
            <a:noAutofit/>
          </a:bodyPr>
          <a:lstStyle/>
          <a:p>
            <a:pPr marL="0" lvl="0" indent="0" algn="ctr" defTabSz="800100">
              <a:spcBef>
                <a:spcPct val="0"/>
              </a:spcBef>
              <a:spcAft>
                <a:spcPct val="35000"/>
              </a:spcAft>
              <a:buNone/>
            </a:pPr>
            <a:r>
              <a:rPr kumimoji="1" lang="ja-JP" altLang="en-US" sz="2400" kern="1200" dirty="0">
                <a:latin typeface="+mn-ea"/>
              </a:rPr>
              <a:t>売上目標：月●●●万円</a:t>
            </a:r>
          </a:p>
        </p:txBody>
      </p:sp>
      <p:sp>
        <p:nvSpPr>
          <p:cNvPr id="3" name="スライド番号プレースホルダー 2">
            <a:extLst>
              <a:ext uri="{FF2B5EF4-FFF2-40B4-BE49-F238E27FC236}">
                <a16:creationId xmlns:a16="http://schemas.microsoft.com/office/drawing/2014/main" id="{36F09EDC-5D79-43BB-95B0-ABFD2E22BE11}"/>
              </a:ext>
            </a:extLst>
          </p:cNvPr>
          <p:cNvSpPr>
            <a:spLocks noGrp="1"/>
          </p:cNvSpPr>
          <p:nvPr>
            <p:ph type="sldNum" sz="quarter" idx="12"/>
          </p:nvPr>
        </p:nvSpPr>
        <p:spPr/>
        <p:txBody>
          <a:bodyPr/>
          <a:lstStyle/>
          <a:p>
            <a:pPr>
              <a:defRPr/>
            </a:pPr>
            <a:fld id="{22179739-F4A8-44EB-8B8E-F3F060272835}" type="slidenum">
              <a:rPr lang="ja-JP" altLang="en-US" smtClean="0"/>
              <a:pPr>
                <a:defRPr/>
              </a:pPr>
              <a:t>52</a:t>
            </a:fld>
            <a:endParaRPr lang="ja-JP" altLang="en-US"/>
          </a:p>
        </p:txBody>
      </p:sp>
    </p:spTree>
    <p:extLst>
      <p:ext uri="{BB962C8B-B14F-4D97-AF65-F5344CB8AC3E}">
        <p14:creationId xmlns:p14="http://schemas.microsoft.com/office/powerpoint/2010/main" val="4119011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ChangeArrowheads="1"/>
          </p:cNvSpPr>
          <p:nvPr/>
        </p:nvSpPr>
        <p:spPr bwMode="auto">
          <a:xfrm>
            <a:off x="111205" y="1419848"/>
            <a:ext cx="8637259" cy="891931"/>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257175" algn="l">
              <a:lnSpc>
                <a:spcPct val="90000"/>
              </a:lnSpc>
              <a:spcBef>
                <a:spcPct val="20000"/>
              </a:spcBef>
            </a:pPr>
            <a:r>
              <a:rPr lang="ja-JP" altLang="en-US" dirty="0">
                <a:latin typeface="HGPｺﾞｼｯｸE" panose="020B0900000000000000" pitchFamily="50" charset="-128"/>
                <a:ea typeface="HGPｺﾞｼｯｸE" panose="020B0900000000000000" pitchFamily="50" charset="-128"/>
              </a:rPr>
              <a:t>商品・サービスを造成し、市場に導入した後は、「</a:t>
            </a:r>
            <a:r>
              <a:rPr lang="en-US" altLang="ja-JP" dirty="0">
                <a:latin typeface="HGPｺﾞｼｯｸE" panose="020B0900000000000000" pitchFamily="50" charset="-128"/>
                <a:ea typeface="HGPｺﾞｼｯｸE" panose="020B0900000000000000" pitchFamily="50" charset="-128"/>
              </a:rPr>
              <a:t>PDCA</a:t>
            </a:r>
            <a:r>
              <a:rPr lang="ja-JP" altLang="en-US" dirty="0">
                <a:latin typeface="HGPｺﾞｼｯｸE" panose="020B0900000000000000" pitchFamily="50" charset="-128"/>
                <a:ea typeface="HGPｺﾞｼｯｸE" panose="020B0900000000000000" pitchFamily="50" charset="-128"/>
              </a:rPr>
              <a:t>サイクルをしっかりと回す」事でマーケティングの諸活動を管理します。最終的な目標は、リピーター（自地域のファン）を作ること、自地域のブランドを作ることです。</a:t>
            </a:r>
          </a:p>
        </p:txBody>
      </p:sp>
      <p:grpSp>
        <p:nvGrpSpPr>
          <p:cNvPr id="9" name="グループ化 8"/>
          <p:cNvGrpSpPr/>
          <p:nvPr/>
        </p:nvGrpSpPr>
        <p:grpSpPr>
          <a:xfrm>
            <a:off x="2127772" y="2895386"/>
            <a:ext cx="4510401" cy="3269918"/>
            <a:chOff x="1482985" y="1471581"/>
            <a:chExt cx="6833928" cy="5476875"/>
          </a:xfrm>
        </p:grpSpPr>
        <p:pic>
          <p:nvPicPr>
            <p:cNvPr id="10"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2985" y="1471581"/>
              <a:ext cx="6391275" cy="547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11" name="Picture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68888" y="3573463"/>
              <a:ext cx="3248025" cy="193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grpSp>
      <p:sp>
        <p:nvSpPr>
          <p:cNvPr id="14" name="Text Box 12"/>
          <p:cNvSpPr txBox="1">
            <a:spLocks noChangeArrowheads="1"/>
          </p:cNvSpPr>
          <p:nvPr/>
        </p:nvSpPr>
        <p:spPr bwMode="auto">
          <a:xfrm>
            <a:off x="805450" y="3172890"/>
            <a:ext cx="183594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000">
                <a:solidFill>
                  <a:schemeClr val="tx1"/>
                </a:solidFill>
                <a:latin typeface="HGP創英角ｺﾞｼｯｸUB" panose="020B0900000000000000" pitchFamily="50" charset="-128"/>
                <a:ea typeface="HGP創英角ｺﾞｼｯｸUB" panose="020B0900000000000000" pitchFamily="50" charset="-128"/>
              </a:defRPr>
            </a:lvl1pPr>
            <a:lvl2pPr marL="742950" indent="-285750" eaLnBrk="0" hangingPunct="0">
              <a:defRPr kumimoji="1" sz="2000">
                <a:solidFill>
                  <a:schemeClr val="tx1"/>
                </a:solidFill>
                <a:latin typeface="HGP創英角ｺﾞｼｯｸUB" panose="020B0900000000000000" pitchFamily="50" charset="-128"/>
                <a:ea typeface="HGP創英角ｺﾞｼｯｸUB" panose="020B0900000000000000" pitchFamily="50" charset="-128"/>
              </a:defRPr>
            </a:lvl2pPr>
            <a:lvl3pPr marL="1143000" indent="-228600" eaLnBrk="0" hangingPunct="0">
              <a:defRPr kumimoji="1" sz="2000">
                <a:solidFill>
                  <a:schemeClr val="tx1"/>
                </a:solidFill>
                <a:latin typeface="HGP創英角ｺﾞｼｯｸUB" panose="020B0900000000000000" pitchFamily="50" charset="-128"/>
                <a:ea typeface="HGP創英角ｺﾞｼｯｸUB" panose="020B0900000000000000" pitchFamily="50" charset="-128"/>
              </a:defRPr>
            </a:lvl3pPr>
            <a:lvl4pPr marL="1600200" indent="-228600" eaLnBrk="0" hangingPunct="0">
              <a:defRPr kumimoji="1" sz="2000">
                <a:solidFill>
                  <a:schemeClr val="tx1"/>
                </a:solidFill>
                <a:latin typeface="HGP創英角ｺﾞｼｯｸUB" panose="020B0900000000000000" pitchFamily="50" charset="-128"/>
                <a:ea typeface="HGP創英角ｺﾞｼｯｸUB" panose="020B0900000000000000" pitchFamily="50" charset="-128"/>
              </a:defRPr>
            </a:lvl4pPr>
            <a:lvl5pPr marL="2057400" indent="-228600" eaLnBrk="0" hangingPunct="0">
              <a:defRPr kumimoji="1" sz="2000">
                <a:solidFill>
                  <a:schemeClr val="tx1"/>
                </a:solidFill>
                <a:latin typeface="HGP創英角ｺﾞｼｯｸUB" panose="020B0900000000000000" pitchFamily="50" charset="-128"/>
                <a:ea typeface="HGP創英角ｺﾞｼｯｸUB" panose="020B0900000000000000" pitchFamily="50" charset="-128"/>
              </a:defRPr>
            </a:lvl5pPr>
            <a:lvl6pPr marL="2514600" indent="-228600" algn="ctr" eaLnBrk="0" fontAlgn="base" hangingPunct="0">
              <a:spcBef>
                <a:spcPct val="0"/>
              </a:spcBef>
              <a:spcAft>
                <a:spcPct val="0"/>
              </a:spcAft>
              <a:defRPr kumimoji="1" sz="2000">
                <a:solidFill>
                  <a:schemeClr val="tx1"/>
                </a:solidFill>
                <a:latin typeface="HGP創英角ｺﾞｼｯｸUB" panose="020B0900000000000000" pitchFamily="50" charset="-128"/>
                <a:ea typeface="HGP創英角ｺﾞｼｯｸUB" panose="020B0900000000000000" pitchFamily="50" charset="-128"/>
              </a:defRPr>
            </a:lvl6pPr>
            <a:lvl7pPr marL="2971800" indent="-228600" algn="ctr" eaLnBrk="0" fontAlgn="base" hangingPunct="0">
              <a:spcBef>
                <a:spcPct val="0"/>
              </a:spcBef>
              <a:spcAft>
                <a:spcPct val="0"/>
              </a:spcAft>
              <a:defRPr kumimoji="1" sz="2000">
                <a:solidFill>
                  <a:schemeClr val="tx1"/>
                </a:solidFill>
                <a:latin typeface="HGP創英角ｺﾞｼｯｸUB" panose="020B0900000000000000" pitchFamily="50" charset="-128"/>
                <a:ea typeface="HGP創英角ｺﾞｼｯｸUB" panose="020B0900000000000000" pitchFamily="50" charset="-128"/>
              </a:defRPr>
            </a:lvl7pPr>
            <a:lvl8pPr marL="3429000" indent="-228600" algn="ctr" eaLnBrk="0" fontAlgn="base" hangingPunct="0">
              <a:spcBef>
                <a:spcPct val="0"/>
              </a:spcBef>
              <a:spcAft>
                <a:spcPct val="0"/>
              </a:spcAft>
              <a:defRPr kumimoji="1" sz="2000">
                <a:solidFill>
                  <a:schemeClr val="tx1"/>
                </a:solidFill>
                <a:latin typeface="HGP創英角ｺﾞｼｯｸUB" panose="020B0900000000000000" pitchFamily="50" charset="-128"/>
                <a:ea typeface="HGP創英角ｺﾞｼｯｸUB" panose="020B0900000000000000" pitchFamily="50" charset="-128"/>
              </a:defRPr>
            </a:lvl8pPr>
            <a:lvl9pPr marL="3886200" indent="-228600" algn="ctr" eaLnBrk="0" fontAlgn="base" hangingPunct="0">
              <a:spcBef>
                <a:spcPct val="0"/>
              </a:spcBef>
              <a:spcAft>
                <a:spcPct val="0"/>
              </a:spcAft>
              <a:defRPr kumimoji="1" sz="2000">
                <a:solidFill>
                  <a:schemeClr val="tx1"/>
                </a:solidFill>
                <a:latin typeface="HGP創英角ｺﾞｼｯｸUB" panose="020B0900000000000000" pitchFamily="50" charset="-128"/>
                <a:ea typeface="HGP創英角ｺﾞｼｯｸUB" panose="020B0900000000000000" pitchFamily="50" charset="-128"/>
              </a:defRPr>
            </a:lvl9pPr>
          </a:lstStyle>
          <a:p>
            <a:pPr algn="ctr" eaLnBrk="1" hangingPunct="1">
              <a:spcBef>
                <a:spcPct val="50000"/>
              </a:spcBef>
            </a:pPr>
            <a:r>
              <a:rPr lang="en-US" altLang="en-US" sz="1200" dirty="0"/>
              <a:t>Plan</a:t>
            </a:r>
            <a:r>
              <a:rPr lang="ja-JP" altLang="en-US" sz="1200" dirty="0"/>
              <a:t>　　　　　　　　　　　　　</a:t>
            </a:r>
            <a:r>
              <a:rPr lang="en-US" altLang="en-US" sz="1200" dirty="0" err="1"/>
              <a:t>計画</a:t>
            </a:r>
            <a:r>
              <a:rPr lang="ja-JP" altLang="en-US" sz="1200" dirty="0"/>
              <a:t>作り。どのような観光客にどのような商品を提供したいのかを考えます。</a:t>
            </a:r>
            <a:endParaRPr lang="en-US" altLang="en-US" sz="1200" dirty="0"/>
          </a:p>
        </p:txBody>
      </p:sp>
      <p:sp>
        <p:nvSpPr>
          <p:cNvPr id="15" name="Text Box 12"/>
          <p:cNvSpPr txBox="1">
            <a:spLocks noChangeArrowheads="1"/>
          </p:cNvSpPr>
          <p:nvPr/>
        </p:nvSpPr>
        <p:spPr bwMode="auto">
          <a:xfrm>
            <a:off x="5832400" y="3064373"/>
            <a:ext cx="183594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000">
                <a:solidFill>
                  <a:schemeClr val="tx1"/>
                </a:solidFill>
                <a:latin typeface="HGP創英角ｺﾞｼｯｸUB" panose="020B0900000000000000" pitchFamily="50" charset="-128"/>
                <a:ea typeface="HGP創英角ｺﾞｼｯｸUB" panose="020B0900000000000000" pitchFamily="50" charset="-128"/>
              </a:defRPr>
            </a:lvl1pPr>
            <a:lvl2pPr marL="742950" indent="-285750" eaLnBrk="0" hangingPunct="0">
              <a:defRPr kumimoji="1" sz="2000">
                <a:solidFill>
                  <a:schemeClr val="tx1"/>
                </a:solidFill>
                <a:latin typeface="HGP創英角ｺﾞｼｯｸUB" panose="020B0900000000000000" pitchFamily="50" charset="-128"/>
                <a:ea typeface="HGP創英角ｺﾞｼｯｸUB" panose="020B0900000000000000" pitchFamily="50" charset="-128"/>
              </a:defRPr>
            </a:lvl2pPr>
            <a:lvl3pPr marL="1143000" indent="-228600" eaLnBrk="0" hangingPunct="0">
              <a:defRPr kumimoji="1" sz="2000">
                <a:solidFill>
                  <a:schemeClr val="tx1"/>
                </a:solidFill>
                <a:latin typeface="HGP創英角ｺﾞｼｯｸUB" panose="020B0900000000000000" pitchFamily="50" charset="-128"/>
                <a:ea typeface="HGP創英角ｺﾞｼｯｸUB" panose="020B0900000000000000" pitchFamily="50" charset="-128"/>
              </a:defRPr>
            </a:lvl3pPr>
            <a:lvl4pPr marL="1600200" indent="-228600" eaLnBrk="0" hangingPunct="0">
              <a:defRPr kumimoji="1" sz="2000">
                <a:solidFill>
                  <a:schemeClr val="tx1"/>
                </a:solidFill>
                <a:latin typeface="HGP創英角ｺﾞｼｯｸUB" panose="020B0900000000000000" pitchFamily="50" charset="-128"/>
                <a:ea typeface="HGP創英角ｺﾞｼｯｸUB" panose="020B0900000000000000" pitchFamily="50" charset="-128"/>
              </a:defRPr>
            </a:lvl4pPr>
            <a:lvl5pPr marL="2057400" indent="-228600" eaLnBrk="0" hangingPunct="0">
              <a:defRPr kumimoji="1" sz="2000">
                <a:solidFill>
                  <a:schemeClr val="tx1"/>
                </a:solidFill>
                <a:latin typeface="HGP創英角ｺﾞｼｯｸUB" panose="020B0900000000000000" pitchFamily="50" charset="-128"/>
                <a:ea typeface="HGP創英角ｺﾞｼｯｸUB" panose="020B0900000000000000" pitchFamily="50" charset="-128"/>
              </a:defRPr>
            </a:lvl5pPr>
            <a:lvl6pPr marL="2514600" indent="-228600" algn="ctr" eaLnBrk="0" fontAlgn="base" hangingPunct="0">
              <a:spcBef>
                <a:spcPct val="0"/>
              </a:spcBef>
              <a:spcAft>
                <a:spcPct val="0"/>
              </a:spcAft>
              <a:defRPr kumimoji="1" sz="2000">
                <a:solidFill>
                  <a:schemeClr val="tx1"/>
                </a:solidFill>
                <a:latin typeface="HGP創英角ｺﾞｼｯｸUB" panose="020B0900000000000000" pitchFamily="50" charset="-128"/>
                <a:ea typeface="HGP創英角ｺﾞｼｯｸUB" panose="020B0900000000000000" pitchFamily="50" charset="-128"/>
              </a:defRPr>
            </a:lvl6pPr>
            <a:lvl7pPr marL="2971800" indent="-228600" algn="ctr" eaLnBrk="0" fontAlgn="base" hangingPunct="0">
              <a:spcBef>
                <a:spcPct val="0"/>
              </a:spcBef>
              <a:spcAft>
                <a:spcPct val="0"/>
              </a:spcAft>
              <a:defRPr kumimoji="1" sz="2000">
                <a:solidFill>
                  <a:schemeClr val="tx1"/>
                </a:solidFill>
                <a:latin typeface="HGP創英角ｺﾞｼｯｸUB" panose="020B0900000000000000" pitchFamily="50" charset="-128"/>
                <a:ea typeface="HGP創英角ｺﾞｼｯｸUB" panose="020B0900000000000000" pitchFamily="50" charset="-128"/>
              </a:defRPr>
            </a:lvl7pPr>
            <a:lvl8pPr marL="3429000" indent="-228600" algn="ctr" eaLnBrk="0" fontAlgn="base" hangingPunct="0">
              <a:spcBef>
                <a:spcPct val="0"/>
              </a:spcBef>
              <a:spcAft>
                <a:spcPct val="0"/>
              </a:spcAft>
              <a:defRPr kumimoji="1" sz="2000">
                <a:solidFill>
                  <a:schemeClr val="tx1"/>
                </a:solidFill>
                <a:latin typeface="HGP創英角ｺﾞｼｯｸUB" panose="020B0900000000000000" pitchFamily="50" charset="-128"/>
                <a:ea typeface="HGP創英角ｺﾞｼｯｸUB" panose="020B0900000000000000" pitchFamily="50" charset="-128"/>
              </a:defRPr>
            </a:lvl8pPr>
            <a:lvl9pPr marL="3886200" indent="-228600" algn="ctr" eaLnBrk="0" fontAlgn="base" hangingPunct="0">
              <a:spcBef>
                <a:spcPct val="0"/>
              </a:spcBef>
              <a:spcAft>
                <a:spcPct val="0"/>
              </a:spcAft>
              <a:defRPr kumimoji="1" sz="2000">
                <a:solidFill>
                  <a:schemeClr val="tx1"/>
                </a:solidFill>
                <a:latin typeface="HGP創英角ｺﾞｼｯｸUB" panose="020B0900000000000000" pitchFamily="50" charset="-128"/>
                <a:ea typeface="HGP創英角ｺﾞｼｯｸUB" panose="020B0900000000000000" pitchFamily="50" charset="-128"/>
              </a:defRPr>
            </a:lvl9pPr>
          </a:lstStyle>
          <a:p>
            <a:pPr algn="ctr" eaLnBrk="1" hangingPunct="1">
              <a:spcBef>
                <a:spcPct val="50000"/>
              </a:spcBef>
            </a:pPr>
            <a:r>
              <a:rPr lang="en-US" altLang="ja-JP" sz="1200" dirty="0"/>
              <a:t>Do  </a:t>
            </a:r>
            <a:r>
              <a:rPr lang="ja-JP" altLang="en-US" sz="1200" dirty="0"/>
              <a:t>　　　　　　　　　　　　　商品の販売。市場へ待望の商品を投入します。</a:t>
            </a:r>
            <a:endParaRPr lang="en-US" altLang="en-US" sz="1200" dirty="0"/>
          </a:p>
        </p:txBody>
      </p:sp>
      <p:sp>
        <p:nvSpPr>
          <p:cNvPr id="16" name="Text Box 12"/>
          <p:cNvSpPr txBox="1">
            <a:spLocks noChangeArrowheads="1"/>
          </p:cNvSpPr>
          <p:nvPr/>
        </p:nvSpPr>
        <p:spPr bwMode="auto">
          <a:xfrm>
            <a:off x="5720201" y="4727507"/>
            <a:ext cx="183594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000">
                <a:solidFill>
                  <a:schemeClr val="tx1"/>
                </a:solidFill>
                <a:latin typeface="HGP創英角ｺﾞｼｯｸUB" panose="020B0900000000000000" pitchFamily="50" charset="-128"/>
                <a:ea typeface="HGP創英角ｺﾞｼｯｸUB" panose="020B0900000000000000" pitchFamily="50" charset="-128"/>
              </a:defRPr>
            </a:lvl1pPr>
            <a:lvl2pPr marL="742950" indent="-285750" eaLnBrk="0" hangingPunct="0">
              <a:defRPr kumimoji="1" sz="2000">
                <a:solidFill>
                  <a:schemeClr val="tx1"/>
                </a:solidFill>
                <a:latin typeface="HGP創英角ｺﾞｼｯｸUB" panose="020B0900000000000000" pitchFamily="50" charset="-128"/>
                <a:ea typeface="HGP創英角ｺﾞｼｯｸUB" panose="020B0900000000000000" pitchFamily="50" charset="-128"/>
              </a:defRPr>
            </a:lvl2pPr>
            <a:lvl3pPr marL="1143000" indent="-228600" eaLnBrk="0" hangingPunct="0">
              <a:defRPr kumimoji="1" sz="2000">
                <a:solidFill>
                  <a:schemeClr val="tx1"/>
                </a:solidFill>
                <a:latin typeface="HGP創英角ｺﾞｼｯｸUB" panose="020B0900000000000000" pitchFamily="50" charset="-128"/>
                <a:ea typeface="HGP創英角ｺﾞｼｯｸUB" panose="020B0900000000000000" pitchFamily="50" charset="-128"/>
              </a:defRPr>
            </a:lvl3pPr>
            <a:lvl4pPr marL="1600200" indent="-228600" eaLnBrk="0" hangingPunct="0">
              <a:defRPr kumimoji="1" sz="2000">
                <a:solidFill>
                  <a:schemeClr val="tx1"/>
                </a:solidFill>
                <a:latin typeface="HGP創英角ｺﾞｼｯｸUB" panose="020B0900000000000000" pitchFamily="50" charset="-128"/>
                <a:ea typeface="HGP創英角ｺﾞｼｯｸUB" panose="020B0900000000000000" pitchFamily="50" charset="-128"/>
              </a:defRPr>
            </a:lvl4pPr>
            <a:lvl5pPr marL="2057400" indent="-228600" eaLnBrk="0" hangingPunct="0">
              <a:defRPr kumimoji="1" sz="2000">
                <a:solidFill>
                  <a:schemeClr val="tx1"/>
                </a:solidFill>
                <a:latin typeface="HGP創英角ｺﾞｼｯｸUB" panose="020B0900000000000000" pitchFamily="50" charset="-128"/>
                <a:ea typeface="HGP創英角ｺﾞｼｯｸUB" panose="020B0900000000000000" pitchFamily="50" charset="-128"/>
              </a:defRPr>
            </a:lvl5pPr>
            <a:lvl6pPr marL="2514600" indent="-228600" algn="ctr" eaLnBrk="0" fontAlgn="base" hangingPunct="0">
              <a:spcBef>
                <a:spcPct val="0"/>
              </a:spcBef>
              <a:spcAft>
                <a:spcPct val="0"/>
              </a:spcAft>
              <a:defRPr kumimoji="1" sz="2000">
                <a:solidFill>
                  <a:schemeClr val="tx1"/>
                </a:solidFill>
                <a:latin typeface="HGP創英角ｺﾞｼｯｸUB" panose="020B0900000000000000" pitchFamily="50" charset="-128"/>
                <a:ea typeface="HGP創英角ｺﾞｼｯｸUB" panose="020B0900000000000000" pitchFamily="50" charset="-128"/>
              </a:defRPr>
            </a:lvl6pPr>
            <a:lvl7pPr marL="2971800" indent="-228600" algn="ctr" eaLnBrk="0" fontAlgn="base" hangingPunct="0">
              <a:spcBef>
                <a:spcPct val="0"/>
              </a:spcBef>
              <a:spcAft>
                <a:spcPct val="0"/>
              </a:spcAft>
              <a:defRPr kumimoji="1" sz="2000">
                <a:solidFill>
                  <a:schemeClr val="tx1"/>
                </a:solidFill>
                <a:latin typeface="HGP創英角ｺﾞｼｯｸUB" panose="020B0900000000000000" pitchFamily="50" charset="-128"/>
                <a:ea typeface="HGP創英角ｺﾞｼｯｸUB" panose="020B0900000000000000" pitchFamily="50" charset="-128"/>
              </a:defRPr>
            </a:lvl7pPr>
            <a:lvl8pPr marL="3429000" indent="-228600" algn="ctr" eaLnBrk="0" fontAlgn="base" hangingPunct="0">
              <a:spcBef>
                <a:spcPct val="0"/>
              </a:spcBef>
              <a:spcAft>
                <a:spcPct val="0"/>
              </a:spcAft>
              <a:defRPr kumimoji="1" sz="2000">
                <a:solidFill>
                  <a:schemeClr val="tx1"/>
                </a:solidFill>
                <a:latin typeface="HGP創英角ｺﾞｼｯｸUB" panose="020B0900000000000000" pitchFamily="50" charset="-128"/>
                <a:ea typeface="HGP創英角ｺﾞｼｯｸUB" panose="020B0900000000000000" pitchFamily="50" charset="-128"/>
              </a:defRPr>
            </a:lvl8pPr>
            <a:lvl9pPr marL="3886200" indent="-228600" algn="ctr" eaLnBrk="0" fontAlgn="base" hangingPunct="0">
              <a:spcBef>
                <a:spcPct val="0"/>
              </a:spcBef>
              <a:spcAft>
                <a:spcPct val="0"/>
              </a:spcAft>
              <a:defRPr kumimoji="1" sz="2000">
                <a:solidFill>
                  <a:schemeClr val="tx1"/>
                </a:solidFill>
                <a:latin typeface="HGP創英角ｺﾞｼｯｸUB" panose="020B0900000000000000" pitchFamily="50" charset="-128"/>
                <a:ea typeface="HGP創英角ｺﾞｼｯｸUB" panose="020B0900000000000000" pitchFamily="50" charset="-128"/>
              </a:defRPr>
            </a:lvl9pPr>
          </a:lstStyle>
          <a:p>
            <a:pPr algn="ctr" eaLnBrk="1" hangingPunct="1">
              <a:spcBef>
                <a:spcPct val="50000"/>
              </a:spcBef>
            </a:pPr>
            <a:r>
              <a:rPr lang="en-US" altLang="ja-JP" sz="1200" dirty="0"/>
              <a:t>Check </a:t>
            </a:r>
            <a:r>
              <a:rPr lang="ja-JP" altLang="en-US" sz="1200" dirty="0"/>
              <a:t>　　　　　　　　　　　　　販売した商品の効果測定。当初の目論見と市場の反応の差分を確認します。</a:t>
            </a:r>
            <a:endParaRPr lang="en-US" altLang="en-US" sz="1200" dirty="0"/>
          </a:p>
        </p:txBody>
      </p:sp>
      <p:sp>
        <p:nvSpPr>
          <p:cNvPr id="17" name="Text Box 12"/>
          <p:cNvSpPr txBox="1">
            <a:spLocks noChangeArrowheads="1"/>
          </p:cNvSpPr>
          <p:nvPr/>
        </p:nvSpPr>
        <p:spPr bwMode="auto">
          <a:xfrm>
            <a:off x="917649" y="5055626"/>
            <a:ext cx="183594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000">
                <a:solidFill>
                  <a:schemeClr val="tx1"/>
                </a:solidFill>
                <a:latin typeface="HGP創英角ｺﾞｼｯｸUB" panose="020B0900000000000000" pitchFamily="50" charset="-128"/>
                <a:ea typeface="HGP創英角ｺﾞｼｯｸUB" panose="020B0900000000000000" pitchFamily="50" charset="-128"/>
              </a:defRPr>
            </a:lvl1pPr>
            <a:lvl2pPr marL="742950" indent="-285750" eaLnBrk="0" hangingPunct="0">
              <a:defRPr kumimoji="1" sz="2000">
                <a:solidFill>
                  <a:schemeClr val="tx1"/>
                </a:solidFill>
                <a:latin typeface="HGP創英角ｺﾞｼｯｸUB" panose="020B0900000000000000" pitchFamily="50" charset="-128"/>
                <a:ea typeface="HGP創英角ｺﾞｼｯｸUB" panose="020B0900000000000000" pitchFamily="50" charset="-128"/>
              </a:defRPr>
            </a:lvl2pPr>
            <a:lvl3pPr marL="1143000" indent="-228600" eaLnBrk="0" hangingPunct="0">
              <a:defRPr kumimoji="1" sz="2000">
                <a:solidFill>
                  <a:schemeClr val="tx1"/>
                </a:solidFill>
                <a:latin typeface="HGP創英角ｺﾞｼｯｸUB" panose="020B0900000000000000" pitchFamily="50" charset="-128"/>
                <a:ea typeface="HGP創英角ｺﾞｼｯｸUB" panose="020B0900000000000000" pitchFamily="50" charset="-128"/>
              </a:defRPr>
            </a:lvl3pPr>
            <a:lvl4pPr marL="1600200" indent="-228600" eaLnBrk="0" hangingPunct="0">
              <a:defRPr kumimoji="1" sz="2000">
                <a:solidFill>
                  <a:schemeClr val="tx1"/>
                </a:solidFill>
                <a:latin typeface="HGP創英角ｺﾞｼｯｸUB" panose="020B0900000000000000" pitchFamily="50" charset="-128"/>
                <a:ea typeface="HGP創英角ｺﾞｼｯｸUB" panose="020B0900000000000000" pitchFamily="50" charset="-128"/>
              </a:defRPr>
            </a:lvl4pPr>
            <a:lvl5pPr marL="2057400" indent="-228600" eaLnBrk="0" hangingPunct="0">
              <a:defRPr kumimoji="1" sz="2000">
                <a:solidFill>
                  <a:schemeClr val="tx1"/>
                </a:solidFill>
                <a:latin typeface="HGP創英角ｺﾞｼｯｸUB" panose="020B0900000000000000" pitchFamily="50" charset="-128"/>
                <a:ea typeface="HGP創英角ｺﾞｼｯｸUB" panose="020B0900000000000000" pitchFamily="50" charset="-128"/>
              </a:defRPr>
            </a:lvl5pPr>
            <a:lvl6pPr marL="2514600" indent="-228600" algn="ctr" eaLnBrk="0" fontAlgn="base" hangingPunct="0">
              <a:spcBef>
                <a:spcPct val="0"/>
              </a:spcBef>
              <a:spcAft>
                <a:spcPct val="0"/>
              </a:spcAft>
              <a:defRPr kumimoji="1" sz="2000">
                <a:solidFill>
                  <a:schemeClr val="tx1"/>
                </a:solidFill>
                <a:latin typeface="HGP創英角ｺﾞｼｯｸUB" panose="020B0900000000000000" pitchFamily="50" charset="-128"/>
                <a:ea typeface="HGP創英角ｺﾞｼｯｸUB" panose="020B0900000000000000" pitchFamily="50" charset="-128"/>
              </a:defRPr>
            </a:lvl6pPr>
            <a:lvl7pPr marL="2971800" indent="-228600" algn="ctr" eaLnBrk="0" fontAlgn="base" hangingPunct="0">
              <a:spcBef>
                <a:spcPct val="0"/>
              </a:spcBef>
              <a:spcAft>
                <a:spcPct val="0"/>
              </a:spcAft>
              <a:defRPr kumimoji="1" sz="2000">
                <a:solidFill>
                  <a:schemeClr val="tx1"/>
                </a:solidFill>
                <a:latin typeface="HGP創英角ｺﾞｼｯｸUB" panose="020B0900000000000000" pitchFamily="50" charset="-128"/>
                <a:ea typeface="HGP創英角ｺﾞｼｯｸUB" panose="020B0900000000000000" pitchFamily="50" charset="-128"/>
              </a:defRPr>
            </a:lvl7pPr>
            <a:lvl8pPr marL="3429000" indent="-228600" algn="ctr" eaLnBrk="0" fontAlgn="base" hangingPunct="0">
              <a:spcBef>
                <a:spcPct val="0"/>
              </a:spcBef>
              <a:spcAft>
                <a:spcPct val="0"/>
              </a:spcAft>
              <a:defRPr kumimoji="1" sz="2000">
                <a:solidFill>
                  <a:schemeClr val="tx1"/>
                </a:solidFill>
                <a:latin typeface="HGP創英角ｺﾞｼｯｸUB" panose="020B0900000000000000" pitchFamily="50" charset="-128"/>
                <a:ea typeface="HGP創英角ｺﾞｼｯｸUB" panose="020B0900000000000000" pitchFamily="50" charset="-128"/>
              </a:defRPr>
            </a:lvl8pPr>
            <a:lvl9pPr marL="3886200" indent="-228600" algn="ctr" eaLnBrk="0" fontAlgn="base" hangingPunct="0">
              <a:spcBef>
                <a:spcPct val="0"/>
              </a:spcBef>
              <a:spcAft>
                <a:spcPct val="0"/>
              </a:spcAft>
              <a:defRPr kumimoji="1" sz="2000">
                <a:solidFill>
                  <a:schemeClr val="tx1"/>
                </a:solidFill>
                <a:latin typeface="HGP創英角ｺﾞｼｯｸUB" panose="020B0900000000000000" pitchFamily="50" charset="-128"/>
                <a:ea typeface="HGP創英角ｺﾞｼｯｸUB" panose="020B0900000000000000" pitchFamily="50" charset="-128"/>
              </a:defRPr>
            </a:lvl9pPr>
          </a:lstStyle>
          <a:p>
            <a:pPr algn="ctr" eaLnBrk="1" hangingPunct="1">
              <a:spcBef>
                <a:spcPct val="50000"/>
              </a:spcBef>
            </a:pPr>
            <a:r>
              <a:rPr lang="en-US" altLang="ja-JP" sz="1200" dirty="0"/>
              <a:t>Action </a:t>
            </a:r>
            <a:r>
              <a:rPr lang="ja-JP" altLang="en-US" sz="1200" dirty="0"/>
              <a:t>　　　　　　　　　　　　</a:t>
            </a:r>
            <a:r>
              <a:rPr lang="en-US" altLang="ja-JP" sz="1200" dirty="0"/>
              <a:t>Check</a:t>
            </a:r>
            <a:r>
              <a:rPr lang="ja-JP" altLang="en-US" sz="1200" dirty="0"/>
              <a:t>で確認した差分　　　を修正します。</a:t>
            </a:r>
            <a:endParaRPr lang="en-US" altLang="en-US" sz="1200" dirty="0"/>
          </a:p>
        </p:txBody>
      </p:sp>
      <p:sp>
        <p:nvSpPr>
          <p:cNvPr id="19" name="正方形/長方形 18">
            <a:extLst>
              <a:ext uri="{FF2B5EF4-FFF2-40B4-BE49-F238E27FC236}">
                <a16:creationId xmlns:a16="http://schemas.microsoft.com/office/drawing/2014/main" id="{E9E03716-A920-4FCD-96A8-4B5DD91B3435}"/>
              </a:ext>
            </a:extLst>
          </p:cNvPr>
          <p:cNvSpPr/>
          <p:nvPr/>
        </p:nvSpPr>
        <p:spPr>
          <a:xfrm>
            <a:off x="179512" y="798132"/>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en-US" altLang="ja-JP" sz="2400" dirty="0">
                <a:latin typeface="HGP創英角ｺﾞｼｯｸUB" panose="020B0900000000000000" pitchFamily="50" charset="-128"/>
                <a:ea typeface="HGP創英角ｺﾞｼｯｸUB" panose="020B0900000000000000" pitchFamily="50" charset="-128"/>
              </a:rPr>
              <a:t>PDCA</a:t>
            </a:r>
            <a:r>
              <a:rPr lang="ja-JP" altLang="en-US" sz="2400" dirty="0">
                <a:latin typeface="HGP創英角ｺﾞｼｯｸUB" panose="020B0900000000000000" pitchFamily="50" charset="-128"/>
                <a:ea typeface="HGP創英角ｺﾞｼｯｸUB" panose="020B0900000000000000" pitchFamily="50" charset="-128"/>
              </a:rPr>
              <a:t>サイクル</a:t>
            </a:r>
          </a:p>
        </p:txBody>
      </p:sp>
      <p:sp>
        <p:nvSpPr>
          <p:cNvPr id="3" name="スライド番号プレースホルダー 2">
            <a:extLst>
              <a:ext uri="{FF2B5EF4-FFF2-40B4-BE49-F238E27FC236}">
                <a16:creationId xmlns:a16="http://schemas.microsoft.com/office/drawing/2014/main" id="{0385A2A9-7AA3-463D-A0CD-9688AFF93B6F}"/>
              </a:ext>
            </a:extLst>
          </p:cNvPr>
          <p:cNvSpPr>
            <a:spLocks noGrp="1"/>
          </p:cNvSpPr>
          <p:nvPr>
            <p:ph type="sldNum" sz="quarter" idx="12"/>
          </p:nvPr>
        </p:nvSpPr>
        <p:spPr/>
        <p:txBody>
          <a:bodyPr/>
          <a:lstStyle/>
          <a:p>
            <a:pPr>
              <a:defRPr/>
            </a:pPr>
            <a:fld id="{22179739-F4A8-44EB-8B8E-F3F060272835}" type="slidenum">
              <a:rPr lang="ja-JP" altLang="en-US" smtClean="0"/>
              <a:pPr>
                <a:defRPr/>
              </a:pPr>
              <a:t>53</a:t>
            </a:fld>
            <a:endParaRPr lang="ja-JP" altLang="en-US"/>
          </a:p>
        </p:txBody>
      </p:sp>
    </p:spTree>
    <p:extLst>
      <p:ext uri="{BB962C8B-B14F-4D97-AF65-F5344CB8AC3E}">
        <p14:creationId xmlns:p14="http://schemas.microsoft.com/office/powerpoint/2010/main" val="330956533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A73FC562-9EB6-406A-B8A0-A48EE3A53226}"/>
              </a:ext>
            </a:extLst>
          </p:cNvPr>
          <p:cNvSpPr/>
          <p:nvPr/>
        </p:nvSpPr>
        <p:spPr>
          <a:xfrm>
            <a:off x="179512" y="3166259"/>
            <a:ext cx="8729710" cy="584775"/>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r>
              <a:rPr lang="ja-JP" altLang="en-US" sz="3200" b="1" dirty="0">
                <a:latin typeface="メイリオ" panose="020B0604030504040204" pitchFamily="50" charset="-128"/>
                <a:ea typeface="メイリオ" panose="020B0604030504040204" pitchFamily="50" charset="-128"/>
              </a:rPr>
              <a:t>個人演習</a:t>
            </a:r>
            <a:endParaRPr lang="en-US" altLang="ja-JP" sz="3200" b="1" dirty="0">
              <a:latin typeface="メイリオ" panose="020B0604030504040204" pitchFamily="50" charset="-128"/>
              <a:ea typeface="メイリオ" panose="020B0604030504040204" pitchFamily="50" charset="-128"/>
            </a:endParaRPr>
          </a:p>
        </p:txBody>
      </p:sp>
      <p:sp>
        <p:nvSpPr>
          <p:cNvPr id="3" name="スライド番号プレースホルダー 2">
            <a:extLst>
              <a:ext uri="{FF2B5EF4-FFF2-40B4-BE49-F238E27FC236}">
                <a16:creationId xmlns:a16="http://schemas.microsoft.com/office/drawing/2014/main" id="{A571E08C-3B77-4B6A-A839-38AA3EAE74B1}"/>
              </a:ext>
            </a:extLst>
          </p:cNvPr>
          <p:cNvSpPr>
            <a:spLocks noGrp="1"/>
          </p:cNvSpPr>
          <p:nvPr>
            <p:ph type="sldNum" sz="quarter" idx="12"/>
          </p:nvPr>
        </p:nvSpPr>
        <p:spPr/>
        <p:txBody>
          <a:bodyPr/>
          <a:lstStyle/>
          <a:p>
            <a:pPr>
              <a:defRPr/>
            </a:pPr>
            <a:fld id="{E0D9EE06-72B7-4E05-9460-672836B4F31B}" type="slidenum">
              <a:rPr lang="ja-JP" altLang="en-US" smtClean="0"/>
              <a:pPr>
                <a:defRPr/>
              </a:pPr>
              <a:t>54</a:t>
            </a:fld>
            <a:endParaRPr lang="ja-JP" altLang="en-US"/>
          </a:p>
        </p:txBody>
      </p:sp>
    </p:spTree>
    <p:extLst>
      <p:ext uri="{BB962C8B-B14F-4D97-AF65-F5344CB8AC3E}">
        <p14:creationId xmlns:p14="http://schemas.microsoft.com/office/powerpoint/2010/main" val="367712679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FD798CC3-E8DB-47D4-BEF0-0356C2252170}"/>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観光産業の４</a:t>
            </a:r>
            <a:r>
              <a:rPr lang="en-US" altLang="ja-JP" sz="2400" dirty="0">
                <a:latin typeface="HGP創英角ｺﾞｼｯｸUB" panose="020B0900000000000000" pitchFamily="50" charset="-128"/>
                <a:ea typeface="HGP創英角ｺﾞｼｯｸUB" panose="020B0900000000000000" pitchFamily="50" charset="-128"/>
              </a:rPr>
              <a:t>P</a:t>
            </a:r>
            <a:r>
              <a:rPr lang="ja-JP" altLang="en-US" sz="2400" dirty="0">
                <a:latin typeface="HGP創英角ｺﾞｼｯｸUB" panose="020B0900000000000000" pitchFamily="50" charset="-128"/>
                <a:ea typeface="HGP創英角ｺﾞｼｯｸUB" panose="020B0900000000000000" pitchFamily="50" charset="-128"/>
              </a:rPr>
              <a:t>戦略</a:t>
            </a:r>
          </a:p>
        </p:txBody>
      </p:sp>
      <p:sp>
        <p:nvSpPr>
          <p:cNvPr id="6" name="Rectangle 5">
            <a:extLst>
              <a:ext uri="{FF2B5EF4-FFF2-40B4-BE49-F238E27FC236}">
                <a16:creationId xmlns:a16="http://schemas.microsoft.com/office/drawing/2014/main" id="{3CE6A8FE-EAB2-4B45-99AD-461DB5F6228A}"/>
              </a:ext>
            </a:extLst>
          </p:cNvPr>
          <p:cNvSpPr>
            <a:spLocks noGrp="1" noChangeArrowheads="1"/>
          </p:cNvSpPr>
          <p:nvPr>
            <p:ph type="title"/>
          </p:nvPr>
        </p:nvSpPr>
        <p:spPr>
          <a:xfrm>
            <a:off x="34925" y="114300"/>
            <a:ext cx="8642350" cy="362372"/>
          </a:xfrm>
        </p:spPr>
        <p:txBody>
          <a:bodyPr/>
          <a:lstStyle/>
          <a:p>
            <a:pPr eaLnBrk="1" hangingPunct="1"/>
            <a:r>
              <a:rPr lang="ja-JP" altLang="en-US" sz="1800" dirty="0">
                <a:latin typeface="Meiryo UI" pitchFamily="50" charset="-128"/>
                <a:ea typeface="Meiryo UI" pitchFamily="50" charset="-128"/>
              </a:rPr>
              <a:t>個人演習①</a:t>
            </a:r>
            <a:endParaRPr lang="ja-JP" altLang="ja-JP" sz="1800" dirty="0">
              <a:latin typeface="Meiryo UI" pitchFamily="50" charset="-128"/>
              <a:ea typeface="Meiryo UI" pitchFamily="50" charset="-128"/>
            </a:endParaRPr>
          </a:p>
        </p:txBody>
      </p:sp>
      <p:sp>
        <p:nvSpPr>
          <p:cNvPr id="5" name="Rectangle 7">
            <a:extLst>
              <a:ext uri="{FF2B5EF4-FFF2-40B4-BE49-F238E27FC236}">
                <a16:creationId xmlns:a16="http://schemas.microsoft.com/office/drawing/2014/main" id="{5C22127F-2302-4F57-9559-F8AF23470CC8}"/>
              </a:ext>
            </a:extLst>
          </p:cNvPr>
          <p:cNvSpPr>
            <a:spLocks noChangeArrowheads="1"/>
          </p:cNvSpPr>
          <p:nvPr/>
        </p:nvSpPr>
        <p:spPr bwMode="auto">
          <a:xfrm>
            <a:off x="179510" y="1375607"/>
            <a:ext cx="8712969" cy="362372"/>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自社、自地域のターゲット顧客を想定してマーケティングミックスを作ってみましょう。</a:t>
            </a:r>
          </a:p>
        </p:txBody>
      </p:sp>
      <p:graphicFrame>
        <p:nvGraphicFramePr>
          <p:cNvPr id="3" name="表 2">
            <a:extLst>
              <a:ext uri="{FF2B5EF4-FFF2-40B4-BE49-F238E27FC236}">
                <a16:creationId xmlns:a16="http://schemas.microsoft.com/office/drawing/2014/main" id="{0F04C635-7183-4D4D-821E-C61DF6C52EF8}"/>
              </a:ext>
            </a:extLst>
          </p:cNvPr>
          <p:cNvGraphicFramePr>
            <a:graphicFrameLocks noGrp="1"/>
          </p:cNvGraphicFramePr>
          <p:nvPr>
            <p:extLst>
              <p:ext uri="{D42A27DB-BD31-4B8C-83A1-F6EECF244321}">
                <p14:modId xmlns:p14="http://schemas.microsoft.com/office/powerpoint/2010/main" val="2060493671"/>
              </p:ext>
            </p:extLst>
          </p:nvPr>
        </p:nvGraphicFramePr>
        <p:xfrm>
          <a:off x="467134" y="2348880"/>
          <a:ext cx="8209732" cy="4313718"/>
        </p:xfrm>
        <a:graphic>
          <a:graphicData uri="http://schemas.openxmlformats.org/drawingml/2006/table">
            <a:tbl>
              <a:tblPr firstRow="1" bandRow="1">
                <a:tableStyleId>{5940675A-B579-460E-94D1-54222C63F5DA}</a:tableStyleId>
              </a:tblPr>
              <a:tblGrid>
                <a:gridCol w="4104866">
                  <a:extLst>
                    <a:ext uri="{9D8B030D-6E8A-4147-A177-3AD203B41FA5}">
                      <a16:colId xmlns:a16="http://schemas.microsoft.com/office/drawing/2014/main" val="20000"/>
                    </a:ext>
                  </a:extLst>
                </a:gridCol>
                <a:gridCol w="4104866">
                  <a:extLst>
                    <a:ext uri="{9D8B030D-6E8A-4147-A177-3AD203B41FA5}">
                      <a16:colId xmlns:a16="http://schemas.microsoft.com/office/drawing/2014/main" val="20001"/>
                    </a:ext>
                  </a:extLst>
                </a:gridCol>
              </a:tblGrid>
              <a:tr h="419499">
                <a:tc>
                  <a:txBody>
                    <a:bodyPr/>
                    <a:lstStyle/>
                    <a:p>
                      <a:pPr algn="ctr"/>
                      <a:r>
                        <a:rPr kumimoji="1" lang="ja-JP" altLang="en-US" dirty="0">
                          <a:latin typeface="HGPｺﾞｼｯｸE" panose="020B0900000000000000" pitchFamily="50" charset="-128"/>
                          <a:ea typeface="HGPｺﾞｼｯｸE" panose="020B0900000000000000" pitchFamily="50" charset="-128"/>
                        </a:rPr>
                        <a:t>商品・サービス</a:t>
                      </a:r>
                    </a:p>
                  </a:txBody>
                  <a:tcPr>
                    <a:solidFill>
                      <a:schemeClr val="tx2">
                        <a:lumMod val="20000"/>
                        <a:lumOff val="80000"/>
                      </a:schemeClr>
                    </a:solidFill>
                  </a:tcPr>
                </a:tc>
                <a:tc>
                  <a:txBody>
                    <a:bodyPr/>
                    <a:lstStyle/>
                    <a:p>
                      <a:pPr algn="ctr"/>
                      <a:r>
                        <a:rPr kumimoji="1" lang="ja-JP" altLang="en-US" dirty="0">
                          <a:latin typeface="HGPｺﾞｼｯｸE" panose="020B0900000000000000" pitchFamily="50" charset="-128"/>
                          <a:ea typeface="HGPｺﾞｼｯｸE" panose="020B0900000000000000" pitchFamily="50" charset="-128"/>
                        </a:rPr>
                        <a:t>価格</a:t>
                      </a:r>
                    </a:p>
                  </a:txBody>
                  <a:tcPr>
                    <a:solidFill>
                      <a:schemeClr val="tx2">
                        <a:lumMod val="20000"/>
                        <a:lumOff val="80000"/>
                      </a:schemeClr>
                    </a:solidFill>
                  </a:tcPr>
                </a:tc>
                <a:extLst>
                  <a:ext uri="{0D108BD9-81ED-4DB2-BD59-A6C34878D82A}">
                    <a16:rowId xmlns:a16="http://schemas.microsoft.com/office/drawing/2014/main" val="10000"/>
                  </a:ext>
                </a:extLst>
              </a:tr>
              <a:tr h="1344697">
                <a:tc>
                  <a:txBody>
                    <a:bodyPr/>
                    <a:lstStyle/>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ja-JP" altLang="en-US" dirty="0"/>
                    </a:p>
                  </a:txBody>
                  <a:tcPr/>
                </a:tc>
                <a:tc>
                  <a:txBody>
                    <a:bodyPr/>
                    <a:lstStyle/>
                    <a:p>
                      <a:endParaRPr kumimoji="1" lang="ja-JP" altLang="en-US" dirty="0"/>
                    </a:p>
                  </a:txBody>
                  <a:tcPr/>
                </a:tc>
                <a:extLst>
                  <a:ext uri="{0D108BD9-81ED-4DB2-BD59-A6C34878D82A}">
                    <a16:rowId xmlns:a16="http://schemas.microsoft.com/office/drawing/2014/main" val="10001"/>
                  </a:ext>
                </a:extLst>
              </a:tr>
              <a:tr h="419499">
                <a:tc>
                  <a:txBody>
                    <a:bodyPr/>
                    <a:lstStyle/>
                    <a:p>
                      <a:pPr algn="ctr"/>
                      <a:r>
                        <a:rPr kumimoji="1" lang="ja-JP" altLang="en-US" dirty="0">
                          <a:latin typeface="HGPｺﾞｼｯｸE" panose="020B0900000000000000" pitchFamily="50" charset="-128"/>
                          <a:ea typeface="HGPｺﾞｼｯｸE" panose="020B0900000000000000" pitchFamily="50" charset="-128"/>
                        </a:rPr>
                        <a:t>販売チャネル</a:t>
                      </a:r>
                    </a:p>
                  </a:txBody>
                  <a:tcPr>
                    <a:solidFill>
                      <a:schemeClr val="tx2">
                        <a:lumMod val="20000"/>
                        <a:lumOff val="80000"/>
                      </a:schemeClr>
                    </a:solidFill>
                  </a:tcPr>
                </a:tc>
                <a:tc>
                  <a:txBody>
                    <a:bodyPr/>
                    <a:lstStyle/>
                    <a:p>
                      <a:pPr algn="ctr"/>
                      <a:r>
                        <a:rPr kumimoji="1" lang="ja-JP" altLang="en-US" dirty="0">
                          <a:latin typeface="HGPｺﾞｼｯｸE" panose="020B0900000000000000" pitchFamily="50" charset="-128"/>
                          <a:ea typeface="HGPｺﾞｼｯｸE" panose="020B0900000000000000" pitchFamily="50" charset="-128"/>
                        </a:rPr>
                        <a:t>プロモーション手法</a:t>
                      </a:r>
                    </a:p>
                  </a:txBody>
                  <a:tcPr>
                    <a:solidFill>
                      <a:schemeClr val="tx2">
                        <a:lumMod val="20000"/>
                        <a:lumOff val="80000"/>
                      </a:schemeClr>
                    </a:solidFill>
                  </a:tcPr>
                </a:tc>
                <a:extLst>
                  <a:ext uri="{0D108BD9-81ED-4DB2-BD59-A6C34878D82A}">
                    <a16:rowId xmlns:a16="http://schemas.microsoft.com/office/drawing/2014/main" val="10002"/>
                  </a:ext>
                </a:extLst>
              </a:tr>
              <a:tr h="1344697">
                <a:tc>
                  <a:txBody>
                    <a:bodyPr/>
                    <a:lstStyle/>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ja-JP" altLang="en-US" dirty="0"/>
                    </a:p>
                  </a:txBody>
                  <a:tcPr/>
                </a:tc>
                <a:tc>
                  <a:txBody>
                    <a:bodyPr/>
                    <a:lstStyle/>
                    <a:p>
                      <a:endParaRPr kumimoji="1" lang="en-US" altLang="ja-JP" dirty="0"/>
                    </a:p>
                    <a:p>
                      <a:endParaRPr kumimoji="1" lang="en-US" altLang="ja-JP" dirty="0"/>
                    </a:p>
                    <a:p>
                      <a:endParaRPr kumimoji="1" lang="en-US" altLang="ja-JP" dirty="0"/>
                    </a:p>
                    <a:p>
                      <a:endParaRPr kumimoji="1" lang="ja-JP" altLang="en-US" dirty="0"/>
                    </a:p>
                  </a:txBody>
                  <a:tcPr/>
                </a:tc>
                <a:extLst>
                  <a:ext uri="{0D108BD9-81ED-4DB2-BD59-A6C34878D82A}">
                    <a16:rowId xmlns:a16="http://schemas.microsoft.com/office/drawing/2014/main" val="10003"/>
                  </a:ext>
                </a:extLst>
              </a:tr>
            </a:tbl>
          </a:graphicData>
        </a:graphic>
      </p:graphicFrame>
      <p:graphicFrame>
        <p:nvGraphicFramePr>
          <p:cNvPr id="7" name="表 7">
            <a:extLst>
              <a:ext uri="{FF2B5EF4-FFF2-40B4-BE49-F238E27FC236}">
                <a16:creationId xmlns:a16="http://schemas.microsoft.com/office/drawing/2014/main" id="{62281F6B-1EC9-4990-9ED8-0117D7604191}"/>
              </a:ext>
            </a:extLst>
          </p:cNvPr>
          <p:cNvGraphicFramePr>
            <a:graphicFrameLocks noGrp="1"/>
          </p:cNvGraphicFramePr>
          <p:nvPr>
            <p:extLst>
              <p:ext uri="{D42A27DB-BD31-4B8C-83A1-F6EECF244321}">
                <p14:modId xmlns:p14="http://schemas.microsoft.com/office/powerpoint/2010/main" val="1704725278"/>
              </p:ext>
            </p:extLst>
          </p:nvPr>
        </p:nvGraphicFramePr>
        <p:xfrm>
          <a:off x="467134" y="1872940"/>
          <a:ext cx="8209732" cy="370840"/>
        </p:xfrm>
        <a:graphic>
          <a:graphicData uri="http://schemas.openxmlformats.org/drawingml/2006/table">
            <a:tbl>
              <a:tblPr firstRow="1" bandRow="1">
                <a:tableStyleId>{5C22544A-7EE6-4342-B048-85BDC9FD1C3A}</a:tableStyleId>
              </a:tblPr>
              <a:tblGrid>
                <a:gridCol w="2016634">
                  <a:extLst>
                    <a:ext uri="{9D8B030D-6E8A-4147-A177-3AD203B41FA5}">
                      <a16:colId xmlns:a16="http://schemas.microsoft.com/office/drawing/2014/main" val="2765356920"/>
                    </a:ext>
                  </a:extLst>
                </a:gridCol>
                <a:gridCol w="6193098">
                  <a:extLst>
                    <a:ext uri="{9D8B030D-6E8A-4147-A177-3AD203B41FA5}">
                      <a16:colId xmlns:a16="http://schemas.microsoft.com/office/drawing/2014/main" val="1880709020"/>
                    </a:ext>
                  </a:extLst>
                </a:gridCol>
              </a:tblGrid>
              <a:tr h="370840">
                <a:tc>
                  <a:txBody>
                    <a:bodyPr/>
                    <a:lstStyle/>
                    <a:p>
                      <a:pPr algn="ctr"/>
                      <a:r>
                        <a:rPr kumimoji="1" lang="ja-JP" altLang="en-US" dirty="0">
                          <a:solidFill>
                            <a:schemeClr val="tx1"/>
                          </a:solidFill>
                        </a:rPr>
                        <a:t>ターゲット顧客</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38610456"/>
                  </a:ext>
                </a:extLst>
              </a:tr>
            </a:tbl>
          </a:graphicData>
        </a:graphic>
      </p:graphicFrame>
      <p:sp>
        <p:nvSpPr>
          <p:cNvPr id="8" name="スライド番号プレースホルダー 7">
            <a:extLst>
              <a:ext uri="{FF2B5EF4-FFF2-40B4-BE49-F238E27FC236}">
                <a16:creationId xmlns:a16="http://schemas.microsoft.com/office/drawing/2014/main" id="{667294D0-96F9-4554-9A32-E90F6A06E519}"/>
              </a:ext>
            </a:extLst>
          </p:cNvPr>
          <p:cNvSpPr>
            <a:spLocks noGrp="1"/>
          </p:cNvSpPr>
          <p:nvPr>
            <p:ph type="sldNum" sz="quarter" idx="12"/>
          </p:nvPr>
        </p:nvSpPr>
        <p:spPr/>
        <p:txBody>
          <a:bodyPr/>
          <a:lstStyle/>
          <a:p>
            <a:pPr>
              <a:defRPr/>
            </a:pPr>
            <a:fld id="{22179739-F4A8-44EB-8B8E-F3F060272835}" type="slidenum">
              <a:rPr lang="ja-JP" altLang="en-US" smtClean="0"/>
              <a:pPr>
                <a:defRPr/>
              </a:pPr>
              <a:t>55</a:t>
            </a:fld>
            <a:endParaRPr lang="ja-JP" altLang="en-US"/>
          </a:p>
        </p:txBody>
      </p:sp>
    </p:spTree>
    <p:extLst>
      <p:ext uri="{BB962C8B-B14F-4D97-AF65-F5344CB8AC3E}">
        <p14:creationId xmlns:p14="http://schemas.microsoft.com/office/powerpoint/2010/main" val="40120564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FD798CC3-E8DB-47D4-BEF0-0356C2252170}"/>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ステークホルダーの特定</a:t>
            </a:r>
          </a:p>
        </p:txBody>
      </p:sp>
      <p:sp>
        <p:nvSpPr>
          <p:cNvPr id="6" name="Rectangle 5">
            <a:extLst>
              <a:ext uri="{FF2B5EF4-FFF2-40B4-BE49-F238E27FC236}">
                <a16:creationId xmlns:a16="http://schemas.microsoft.com/office/drawing/2014/main" id="{3CE6A8FE-EAB2-4B45-99AD-461DB5F6228A}"/>
              </a:ext>
            </a:extLst>
          </p:cNvPr>
          <p:cNvSpPr>
            <a:spLocks noGrp="1" noChangeArrowheads="1"/>
          </p:cNvSpPr>
          <p:nvPr>
            <p:ph type="title"/>
          </p:nvPr>
        </p:nvSpPr>
        <p:spPr>
          <a:xfrm>
            <a:off x="34925" y="114300"/>
            <a:ext cx="8642350" cy="362372"/>
          </a:xfrm>
        </p:spPr>
        <p:txBody>
          <a:bodyPr/>
          <a:lstStyle/>
          <a:p>
            <a:pPr eaLnBrk="1" hangingPunct="1"/>
            <a:r>
              <a:rPr lang="ja-JP" altLang="en-US" sz="1800" dirty="0">
                <a:latin typeface="Meiryo UI" pitchFamily="50" charset="-128"/>
                <a:ea typeface="Meiryo UI" pitchFamily="50" charset="-128"/>
              </a:rPr>
              <a:t>個人演習②</a:t>
            </a:r>
            <a:endParaRPr lang="ja-JP" altLang="ja-JP" sz="1800" dirty="0">
              <a:latin typeface="Meiryo UI" pitchFamily="50" charset="-128"/>
              <a:ea typeface="Meiryo UI" pitchFamily="50" charset="-128"/>
            </a:endParaRPr>
          </a:p>
        </p:txBody>
      </p:sp>
      <p:sp>
        <p:nvSpPr>
          <p:cNvPr id="5" name="Rectangle 7">
            <a:extLst>
              <a:ext uri="{FF2B5EF4-FFF2-40B4-BE49-F238E27FC236}">
                <a16:creationId xmlns:a16="http://schemas.microsoft.com/office/drawing/2014/main" id="{5C22127F-2302-4F57-9559-F8AF23470CC8}"/>
              </a:ext>
            </a:extLst>
          </p:cNvPr>
          <p:cNvSpPr>
            <a:spLocks noChangeArrowheads="1"/>
          </p:cNvSpPr>
          <p:nvPr/>
        </p:nvSpPr>
        <p:spPr bwMode="auto">
          <a:xfrm>
            <a:off x="179511" y="1375607"/>
            <a:ext cx="8568952" cy="362372"/>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自社を中心にステークホルダー（＝利害関係者）を考えてみましょう。</a:t>
            </a:r>
          </a:p>
        </p:txBody>
      </p:sp>
      <p:sp>
        <p:nvSpPr>
          <p:cNvPr id="7" name="正方形/長方形 6">
            <a:extLst>
              <a:ext uri="{FF2B5EF4-FFF2-40B4-BE49-F238E27FC236}">
                <a16:creationId xmlns:a16="http://schemas.microsoft.com/office/drawing/2014/main" id="{3009CF4F-0702-49D7-AF5D-92B7C70FC152}"/>
              </a:ext>
            </a:extLst>
          </p:cNvPr>
          <p:cNvSpPr/>
          <p:nvPr/>
        </p:nvSpPr>
        <p:spPr>
          <a:xfrm>
            <a:off x="889285" y="2809488"/>
            <a:ext cx="7673459" cy="3602732"/>
          </a:xfrm>
          <a:prstGeom prst="rect">
            <a:avLst/>
          </a:prstGeom>
          <a:solidFill>
            <a:srgbClr val="CCFFFF">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正方形/長方形 7">
            <a:extLst>
              <a:ext uri="{FF2B5EF4-FFF2-40B4-BE49-F238E27FC236}">
                <a16:creationId xmlns:a16="http://schemas.microsoft.com/office/drawing/2014/main" id="{83AC54A9-9C7A-40AB-8388-CFB912329462}"/>
              </a:ext>
            </a:extLst>
          </p:cNvPr>
          <p:cNvSpPr/>
          <p:nvPr/>
        </p:nvSpPr>
        <p:spPr>
          <a:xfrm>
            <a:off x="2798291" y="3800593"/>
            <a:ext cx="3816424" cy="187220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9" name="Rectangle 5">
            <a:extLst>
              <a:ext uri="{FF2B5EF4-FFF2-40B4-BE49-F238E27FC236}">
                <a16:creationId xmlns:a16="http://schemas.microsoft.com/office/drawing/2014/main" id="{2E1DEBE1-6B58-4E3D-AF39-504A512E146A}"/>
              </a:ext>
            </a:extLst>
          </p:cNvPr>
          <p:cNvSpPr txBox="1">
            <a:spLocks noChangeArrowheads="1"/>
          </p:cNvSpPr>
          <p:nvPr/>
        </p:nvSpPr>
        <p:spPr bwMode="auto">
          <a:xfrm>
            <a:off x="65229" y="2283695"/>
            <a:ext cx="5892667" cy="353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r>
              <a:rPr lang="ja-JP" altLang="en-US" sz="1800" b="1" kern="0" dirty="0">
                <a:ea typeface="Meiryo UI" pitchFamily="50" charset="-128"/>
                <a:cs typeface="Meiryo UI" pitchFamily="50" charset="-128"/>
              </a:rPr>
              <a:t>ステークホルダーマップの例（ある地域の観光協会）</a:t>
            </a:r>
          </a:p>
        </p:txBody>
      </p:sp>
      <p:sp>
        <p:nvSpPr>
          <p:cNvPr id="10" name="正方形/長方形 9">
            <a:extLst>
              <a:ext uri="{FF2B5EF4-FFF2-40B4-BE49-F238E27FC236}">
                <a16:creationId xmlns:a16="http://schemas.microsoft.com/office/drawing/2014/main" id="{DEA75FC1-8EA6-4A4C-89ED-21E7885CA194}"/>
              </a:ext>
            </a:extLst>
          </p:cNvPr>
          <p:cNvSpPr/>
          <p:nvPr/>
        </p:nvSpPr>
        <p:spPr>
          <a:xfrm>
            <a:off x="7260288" y="3810961"/>
            <a:ext cx="1152128" cy="2880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個人観光客</a:t>
            </a:r>
          </a:p>
        </p:txBody>
      </p:sp>
      <p:sp>
        <p:nvSpPr>
          <p:cNvPr id="11" name="正方形/長方形 10">
            <a:extLst>
              <a:ext uri="{FF2B5EF4-FFF2-40B4-BE49-F238E27FC236}">
                <a16:creationId xmlns:a16="http://schemas.microsoft.com/office/drawing/2014/main" id="{A409873C-23A2-4423-A7C7-F136018069AC}"/>
              </a:ext>
            </a:extLst>
          </p:cNvPr>
          <p:cNvSpPr/>
          <p:nvPr/>
        </p:nvSpPr>
        <p:spPr>
          <a:xfrm>
            <a:off x="7260288" y="4577486"/>
            <a:ext cx="1152128" cy="2880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1"/>
                </a:solidFill>
              </a:rPr>
              <a:t>団体</a:t>
            </a:r>
            <a:r>
              <a:rPr kumimoji="1" lang="ja-JP" altLang="en-US" sz="1400" dirty="0">
                <a:solidFill>
                  <a:schemeClr val="tx1"/>
                </a:solidFill>
              </a:rPr>
              <a:t>観光客</a:t>
            </a:r>
          </a:p>
        </p:txBody>
      </p:sp>
      <p:sp>
        <p:nvSpPr>
          <p:cNvPr id="12" name="正方形/長方形 11">
            <a:extLst>
              <a:ext uri="{FF2B5EF4-FFF2-40B4-BE49-F238E27FC236}">
                <a16:creationId xmlns:a16="http://schemas.microsoft.com/office/drawing/2014/main" id="{EC4ABA4D-03C2-4E39-BA25-DED98D144696}"/>
              </a:ext>
            </a:extLst>
          </p:cNvPr>
          <p:cNvSpPr/>
          <p:nvPr/>
        </p:nvSpPr>
        <p:spPr>
          <a:xfrm>
            <a:off x="7260288" y="5361468"/>
            <a:ext cx="1152128" cy="2880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tx1"/>
                </a:solidFill>
              </a:rPr>
              <a:t>a</a:t>
            </a:r>
            <a:r>
              <a:rPr kumimoji="1" lang="ja-JP" altLang="en-US" sz="1400" dirty="0">
                <a:solidFill>
                  <a:schemeClr val="tx1"/>
                </a:solidFill>
              </a:rPr>
              <a:t>旅行社</a:t>
            </a:r>
          </a:p>
        </p:txBody>
      </p:sp>
      <p:sp>
        <p:nvSpPr>
          <p:cNvPr id="13" name="正方形/長方形 12">
            <a:extLst>
              <a:ext uri="{FF2B5EF4-FFF2-40B4-BE49-F238E27FC236}">
                <a16:creationId xmlns:a16="http://schemas.microsoft.com/office/drawing/2014/main" id="{CD93617D-2D36-4658-8660-0CB588931F6A}"/>
              </a:ext>
            </a:extLst>
          </p:cNvPr>
          <p:cNvSpPr/>
          <p:nvPr/>
        </p:nvSpPr>
        <p:spPr>
          <a:xfrm>
            <a:off x="5498592" y="2918982"/>
            <a:ext cx="1152128" cy="2880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tx1"/>
                </a:solidFill>
              </a:rPr>
              <a:t>b</a:t>
            </a:r>
            <a:r>
              <a:rPr kumimoji="1" lang="ja-JP" altLang="en-US" sz="1400" dirty="0">
                <a:solidFill>
                  <a:schemeClr val="tx1"/>
                </a:solidFill>
              </a:rPr>
              <a:t>観光協会</a:t>
            </a:r>
          </a:p>
        </p:txBody>
      </p:sp>
      <p:sp>
        <p:nvSpPr>
          <p:cNvPr id="14" name="正方形/長方形 13">
            <a:extLst>
              <a:ext uri="{FF2B5EF4-FFF2-40B4-BE49-F238E27FC236}">
                <a16:creationId xmlns:a16="http://schemas.microsoft.com/office/drawing/2014/main" id="{74A5EF8B-A033-465D-A9E4-F3F476C860D8}"/>
              </a:ext>
            </a:extLst>
          </p:cNvPr>
          <p:cNvSpPr/>
          <p:nvPr/>
        </p:nvSpPr>
        <p:spPr>
          <a:xfrm>
            <a:off x="995931" y="4599376"/>
            <a:ext cx="1152128" cy="2880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市民</a:t>
            </a:r>
          </a:p>
        </p:txBody>
      </p:sp>
      <p:sp>
        <p:nvSpPr>
          <p:cNvPr id="15" name="正方形/長方形 14">
            <a:extLst>
              <a:ext uri="{FF2B5EF4-FFF2-40B4-BE49-F238E27FC236}">
                <a16:creationId xmlns:a16="http://schemas.microsoft.com/office/drawing/2014/main" id="{B10FC117-AE12-433D-9CAC-DD81FCAB8F47}"/>
              </a:ext>
            </a:extLst>
          </p:cNvPr>
          <p:cNvSpPr/>
          <p:nvPr/>
        </p:nvSpPr>
        <p:spPr>
          <a:xfrm>
            <a:off x="1000590" y="5374059"/>
            <a:ext cx="1152128" cy="2880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tx1"/>
                </a:solidFill>
              </a:rPr>
              <a:t>c</a:t>
            </a:r>
            <a:r>
              <a:rPr lang="ja-JP" altLang="en-US" sz="1400" dirty="0">
                <a:solidFill>
                  <a:schemeClr val="tx1"/>
                </a:solidFill>
              </a:rPr>
              <a:t>漁業組合</a:t>
            </a:r>
            <a:endParaRPr kumimoji="1" lang="ja-JP" altLang="en-US" sz="1400" dirty="0">
              <a:solidFill>
                <a:schemeClr val="tx1"/>
              </a:solidFill>
            </a:endParaRPr>
          </a:p>
        </p:txBody>
      </p:sp>
      <p:sp>
        <p:nvSpPr>
          <p:cNvPr id="16" name="正方形/長方形 15">
            <a:extLst>
              <a:ext uri="{FF2B5EF4-FFF2-40B4-BE49-F238E27FC236}">
                <a16:creationId xmlns:a16="http://schemas.microsoft.com/office/drawing/2014/main" id="{47F5ACEB-A082-418C-8364-68910A468244}"/>
              </a:ext>
            </a:extLst>
          </p:cNvPr>
          <p:cNvSpPr/>
          <p:nvPr/>
        </p:nvSpPr>
        <p:spPr>
          <a:xfrm>
            <a:off x="2828057" y="6043208"/>
            <a:ext cx="1152128" cy="2880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tx1"/>
                </a:solidFill>
              </a:rPr>
              <a:t>e</a:t>
            </a:r>
            <a:r>
              <a:rPr lang="ja-JP" altLang="en-US" sz="1400" dirty="0">
                <a:solidFill>
                  <a:schemeClr val="tx1"/>
                </a:solidFill>
              </a:rPr>
              <a:t>農業組合</a:t>
            </a:r>
            <a:endParaRPr kumimoji="1" lang="ja-JP" altLang="en-US" sz="1400" dirty="0">
              <a:solidFill>
                <a:schemeClr val="tx1"/>
              </a:solidFill>
            </a:endParaRPr>
          </a:p>
        </p:txBody>
      </p:sp>
      <p:sp>
        <p:nvSpPr>
          <p:cNvPr id="17" name="正方形/長方形 16">
            <a:extLst>
              <a:ext uri="{FF2B5EF4-FFF2-40B4-BE49-F238E27FC236}">
                <a16:creationId xmlns:a16="http://schemas.microsoft.com/office/drawing/2014/main" id="{0CD4BF05-C9AF-41E0-BB11-566FD7B761AD}"/>
              </a:ext>
            </a:extLst>
          </p:cNvPr>
          <p:cNvSpPr/>
          <p:nvPr/>
        </p:nvSpPr>
        <p:spPr>
          <a:xfrm>
            <a:off x="5374010" y="6043208"/>
            <a:ext cx="1152128" cy="2880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tx1"/>
                </a:solidFill>
              </a:rPr>
              <a:t>i</a:t>
            </a:r>
            <a:r>
              <a:rPr kumimoji="1" lang="ja-JP" altLang="en-US" sz="1400" dirty="0">
                <a:solidFill>
                  <a:schemeClr val="tx1"/>
                </a:solidFill>
              </a:rPr>
              <a:t>商工会</a:t>
            </a:r>
          </a:p>
        </p:txBody>
      </p:sp>
      <p:sp>
        <p:nvSpPr>
          <p:cNvPr id="18" name="正方形/長方形 17">
            <a:extLst>
              <a:ext uri="{FF2B5EF4-FFF2-40B4-BE49-F238E27FC236}">
                <a16:creationId xmlns:a16="http://schemas.microsoft.com/office/drawing/2014/main" id="{CAB0EB15-F053-40BE-A38B-34EEE42C1594}"/>
              </a:ext>
            </a:extLst>
          </p:cNvPr>
          <p:cNvSpPr/>
          <p:nvPr/>
        </p:nvSpPr>
        <p:spPr>
          <a:xfrm>
            <a:off x="995931" y="3800593"/>
            <a:ext cx="1152128" cy="2880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tx1"/>
                </a:solidFill>
              </a:rPr>
              <a:t>d</a:t>
            </a:r>
            <a:r>
              <a:rPr lang="ja-JP" altLang="en-US" sz="1400" dirty="0">
                <a:solidFill>
                  <a:schemeClr val="tx1"/>
                </a:solidFill>
              </a:rPr>
              <a:t>農業組合</a:t>
            </a:r>
            <a:endParaRPr kumimoji="1" lang="ja-JP" altLang="en-US" sz="1400" dirty="0">
              <a:solidFill>
                <a:schemeClr val="tx1"/>
              </a:solidFill>
            </a:endParaRPr>
          </a:p>
        </p:txBody>
      </p:sp>
      <p:sp>
        <p:nvSpPr>
          <p:cNvPr id="19" name="正方形/長方形 18">
            <a:extLst>
              <a:ext uri="{FF2B5EF4-FFF2-40B4-BE49-F238E27FC236}">
                <a16:creationId xmlns:a16="http://schemas.microsoft.com/office/drawing/2014/main" id="{B4BB9169-BC3D-4C03-BB18-12591367A351}"/>
              </a:ext>
            </a:extLst>
          </p:cNvPr>
          <p:cNvSpPr/>
          <p:nvPr/>
        </p:nvSpPr>
        <p:spPr>
          <a:xfrm>
            <a:off x="4192765" y="2918982"/>
            <a:ext cx="1152128" cy="2880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tx1"/>
                </a:solidFill>
              </a:rPr>
              <a:t>f</a:t>
            </a:r>
            <a:r>
              <a:rPr lang="ja-JP" altLang="en-US" sz="1400" dirty="0">
                <a:solidFill>
                  <a:schemeClr val="tx1"/>
                </a:solidFill>
              </a:rPr>
              <a:t>県庁</a:t>
            </a:r>
            <a:endParaRPr kumimoji="1" lang="ja-JP" altLang="en-US" sz="1400" dirty="0">
              <a:solidFill>
                <a:schemeClr val="tx1"/>
              </a:solidFill>
            </a:endParaRPr>
          </a:p>
        </p:txBody>
      </p:sp>
      <p:sp>
        <p:nvSpPr>
          <p:cNvPr id="20" name="正方形/長方形 19">
            <a:extLst>
              <a:ext uri="{FF2B5EF4-FFF2-40B4-BE49-F238E27FC236}">
                <a16:creationId xmlns:a16="http://schemas.microsoft.com/office/drawing/2014/main" id="{3621386B-EF97-4B3F-9CDD-4F9B00C808DB}"/>
              </a:ext>
            </a:extLst>
          </p:cNvPr>
          <p:cNvSpPr/>
          <p:nvPr/>
        </p:nvSpPr>
        <p:spPr>
          <a:xfrm>
            <a:off x="4075200" y="6043208"/>
            <a:ext cx="1152128" cy="2880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dirty="0">
                <a:solidFill>
                  <a:schemeClr val="tx1"/>
                </a:solidFill>
              </a:rPr>
              <a:t>g</a:t>
            </a:r>
            <a:r>
              <a:rPr lang="ja-JP" altLang="en-US" sz="1200" dirty="0">
                <a:solidFill>
                  <a:schemeClr val="tx1"/>
                </a:solidFill>
              </a:rPr>
              <a:t>飲食店組合</a:t>
            </a:r>
            <a:endParaRPr kumimoji="1" lang="ja-JP" altLang="en-US" sz="1200" dirty="0">
              <a:solidFill>
                <a:schemeClr val="tx1"/>
              </a:solidFill>
            </a:endParaRPr>
          </a:p>
        </p:txBody>
      </p:sp>
      <p:sp>
        <p:nvSpPr>
          <p:cNvPr id="21" name="正方形/長方形 20">
            <a:extLst>
              <a:ext uri="{FF2B5EF4-FFF2-40B4-BE49-F238E27FC236}">
                <a16:creationId xmlns:a16="http://schemas.microsoft.com/office/drawing/2014/main" id="{396F9410-015E-4ECB-8FF8-FD2C61913A8C}"/>
              </a:ext>
            </a:extLst>
          </p:cNvPr>
          <p:cNvSpPr/>
          <p:nvPr/>
        </p:nvSpPr>
        <p:spPr>
          <a:xfrm>
            <a:off x="2886938" y="2918982"/>
            <a:ext cx="1152128" cy="2880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tx1"/>
                </a:solidFill>
              </a:rPr>
              <a:t>h</a:t>
            </a:r>
            <a:r>
              <a:rPr kumimoji="1" lang="ja-JP" altLang="en-US" sz="1400" dirty="0">
                <a:solidFill>
                  <a:schemeClr val="tx1"/>
                </a:solidFill>
              </a:rPr>
              <a:t>銀行</a:t>
            </a:r>
          </a:p>
        </p:txBody>
      </p:sp>
      <p:cxnSp>
        <p:nvCxnSpPr>
          <p:cNvPr id="22" name="直線コネクタ 21">
            <a:extLst>
              <a:ext uri="{FF2B5EF4-FFF2-40B4-BE49-F238E27FC236}">
                <a16:creationId xmlns:a16="http://schemas.microsoft.com/office/drawing/2014/main" id="{2FA0ADF6-0EAE-4AA6-B0EF-AB82E440AFA5}"/>
              </a:ext>
            </a:extLst>
          </p:cNvPr>
          <p:cNvCxnSpPr>
            <a:cxnSpLocks/>
            <a:stCxn id="34" idx="0"/>
            <a:endCxn id="21" idx="2"/>
          </p:cNvCxnSpPr>
          <p:nvPr/>
        </p:nvCxnSpPr>
        <p:spPr>
          <a:xfrm flipH="1" flipV="1">
            <a:off x="3463002" y="3207014"/>
            <a:ext cx="1243502" cy="1392362"/>
          </a:xfrm>
          <a:prstGeom prst="line">
            <a:avLst/>
          </a:prstGeom>
        </p:spPr>
        <p:style>
          <a:lnRef idx="1">
            <a:schemeClr val="dk1"/>
          </a:lnRef>
          <a:fillRef idx="0">
            <a:schemeClr val="dk1"/>
          </a:fillRef>
          <a:effectRef idx="0">
            <a:schemeClr val="dk1"/>
          </a:effectRef>
          <a:fontRef idx="minor">
            <a:schemeClr val="tx1"/>
          </a:fontRef>
        </p:style>
      </p:cxnSp>
      <p:cxnSp>
        <p:nvCxnSpPr>
          <p:cNvPr id="23" name="直線コネクタ 22">
            <a:extLst>
              <a:ext uri="{FF2B5EF4-FFF2-40B4-BE49-F238E27FC236}">
                <a16:creationId xmlns:a16="http://schemas.microsoft.com/office/drawing/2014/main" id="{2F406D6C-D32B-4A58-90E1-125A9AA249E6}"/>
              </a:ext>
            </a:extLst>
          </p:cNvPr>
          <p:cNvCxnSpPr>
            <a:cxnSpLocks/>
            <a:stCxn id="19" idx="2"/>
            <a:endCxn id="34" idx="0"/>
          </p:cNvCxnSpPr>
          <p:nvPr/>
        </p:nvCxnSpPr>
        <p:spPr>
          <a:xfrm flipH="1">
            <a:off x="4706504" y="3207014"/>
            <a:ext cx="62325" cy="1392362"/>
          </a:xfrm>
          <a:prstGeom prst="line">
            <a:avLst/>
          </a:prstGeom>
        </p:spPr>
        <p:style>
          <a:lnRef idx="1">
            <a:schemeClr val="dk1"/>
          </a:lnRef>
          <a:fillRef idx="0">
            <a:schemeClr val="dk1"/>
          </a:fillRef>
          <a:effectRef idx="0">
            <a:schemeClr val="dk1"/>
          </a:effectRef>
          <a:fontRef idx="minor">
            <a:schemeClr val="tx1"/>
          </a:fontRef>
        </p:style>
      </p:cxnSp>
      <p:cxnSp>
        <p:nvCxnSpPr>
          <p:cNvPr id="24" name="直線コネクタ 23">
            <a:extLst>
              <a:ext uri="{FF2B5EF4-FFF2-40B4-BE49-F238E27FC236}">
                <a16:creationId xmlns:a16="http://schemas.microsoft.com/office/drawing/2014/main" id="{AFBDEFBE-332C-46F9-B764-81A607670306}"/>
              </a:ext>
            </a:extLst>
          </p:cNvPr>
          <p:cNvCxnSpPr>
            <a:cxnSpLocks/>
            <a:stCxn id="34" idx="0"/>
            <a:endCxn id="13" idx="2"/>
          </p:cNvCxnSpPr>
          <p:nvPr/>
        </p:nvCxnSpPr>
        <p:spPr>
          <a:xfrm flipV="1">
            <a:off x="4706504" y="3207014"/>
            <a:ext cx="1368152" cy="1392362"/>
          </a:xfrm>
          <a:prstGeom prst="line">
            <a:avLst/>
          </a:prstGeom>
        </p:spPr>
        <p:style>
          <a:lnRef idx="1">
            <a:schemeClr val="dk1"/>
          </a:lnRef>
          <a:fillRef idx="0">
            <a:schemeClr val="dk1"/>
          </a:fillRef>
          <a:effectRef idx="0">
            <a:schemeClr val="dk1"/>
          </a:effectRef>
          <a:fontRef idx="minor">
            <a:schemeClr val="tx1"/>
          </a:fontRef>
        </p:style>
      </p:cxnSp>
      <p:cxnSp>
        <p:nvCxnSpPr>
          <p:cNvPr id="25" name="直線コネクタ 24">
            <a:extLst>
              <a:ext uri="{FF2B5EF4-FFF2-40B4-BE49-F238E27FC236}">
                <a16:creationId xmlns:a16="http://schemas.microsoft.com/office/drawing/2014/main" id="{8B9CF1D3-5E16-4485-8F2F-3E5311EE8806}"/>
              </a:ext>
            </a:extLst>
          </p:cNvPr>
          <p:cNvCxnSpPr>
            <a:cxnSpLocks/>
            <a:stCxn id="34" idx="3"/>
            <a:endCxn id="10" idx="1"/>
          </p:cNvCxnSpPr>
          <p:nvPr/>
        </p:nvCxnSpPr>
        <p:spPr>
          <a:xfrm flipV="1">
            <a:off x="5194858" y="3954977"/>
            <a:ext cx="2065430" cy="788415"/>
          </a:xfrm>
          <a:prstGeom prst="line">
            <a:avLst/>
          </a:prstGeom>
        </p:spPr>
        <p:style>
          <a:lnRef idx="1">
            <a:schemeClr val="dk1"/>
          </a:lnRef>
          <a:fillRef idx="0">
            <a:schemeClr val="dk1"/>
          </a:fillRef>
          <a:effectRef idx="0">
            <a:schemeClr val="dk1"/>
          </a:effectRef>
          <a:fontRef idx="minor">
            <a:schemeClr val="tx1"/>
          </a:fontRef>
        </p:style>
      </p:cxnSp>
      <p:cxnSp>
        <p:nvCxnSpPr>
          <p:cNvPr id="26" name="直線コネクタ 25">
            <a:extLst>
              <a:ext uri="{FF2B5EF4-FFF2-40B4-BE49-F238E27FC236}">
                <a16:creationId xmlns:a16="http://schemas.microsoft.com/office/drawing/2014/main" id="{CD2EC50B-9837-4430-B4F0-FDD958755D33}"/>
              </a:ext>
            </a:extLst>
          </p:cNvPr>
          <p:cNvCxnSpPr>
            <a:cxnSpLocks/>
            <a:stCxn id="34" idx="3"/>
            <a:endCxn id="11" idx="1"/>
          </p:cNvCxnSpPr>
          <p:nvPr/>
        </p:nvCxnSpPr>
        <p:spPr>
          <a:xfrm flipV="1">
            <a:off x="5194858" y="4721502"/>
            <a:ext cx="2065430" cy="21890"/>
          </a:xfrm>
          <a:prstGeom prst="line">
            <a:avLst/>
          </a:prstGeom>
        </p:spPr>
        <p:style>
          <a:lnRef idx="1">
            <a:schemeClr val="dk1"/>
          </a:lnRef>
          <a:fillRef idx="0">
            <a:schemeClr val="dk1"/>
          </a:fillRef>
          <a:effectRef idx="0">
            <a:schemeClr val="dk1"/>
          </a:effectRef>
          <a:fontRef idx="minor">
            <a:schemeClr val="tx1"/>
          </a:fontRef>
        </p:style>
      </p:cxnSp>
      <p:cxnSp>
        <p:nvCxnSpPr>
          <p:cNvPr id="27" name="直線コネクタ 26">
            <a:extLst>
              <a:ext uri="{FF2B5EF4-FFF2-40B4-BE49-F238E27FC236}">
                <a16:creationId xmlns:a16="http://schemas.microsoft.com/office/drawing/2014/main" id="{166EC0D1-18AC-4A61-A73E-4804650DFB76}"/>
              </a:ext>
            </a:extLst>
          </p:cNvPr>
          <p:cNvCxnSpPr>
            <a:cxnSpLocks/>
            <a:stCxn id="34" idx="3"/>
            <a:endCxn id="12" idx="1"/>
          </p:cNvCxnSpPr>
          <p:nvPr/>
        </p:nvCxnSpPr>
        <p:spPr>
          <a:xfrm>
            <a:off x="5194858" y="4743392"/>
            <a:ext cx="2065430" cy="762092"/>
          </a:xfrm>
          <a:prstGeom prst="line">
            <a:avLst/>
          </a:prstGeom>
        </p:spPr>
        <p:style>
          <a:lnRef idx="1">
            <a:schemeClr val="dk1"/>
          </a:lnRef>
          <a:fillRef idx="0">
            <a:schemeClr val="dk1"/>
          </a:fillRef>
          <a:effectRef idx="0">
            <a:schemeClr val="dk1"/>
          </a:effectRef>
          <a:fontRef idx="minor">
            <a:schemeClr val="tx1"/>
          </a:fontRef>
        </p:style>
      </p:cxnSp>
      <p:cxnSp>
        <p:nvCxnSpPr>
          <p:cNvPr id="28" name="直線コネクタ 27">
            <a:extLst>
              <a:ext uri="{FF2B5EF4-FFF2-40B4-BE49-F238E27FC236}">
                <a16:creationId xmlns:a16="http://schemas.microsoft.com/office/drawing/2014/main" id="{071B64F9-20D7-4E7B-BD81-1FC1DB07A7B6}"/>
              </a:ext>
            </a:extLst>
          </p:cNvPr>
          <p:cNvCxnSpPr>
            <a:cxnSpLocks/>
            <a:stCxn id="15" idx="3"/>
            <a:endCxn id="34" idx="1"/>
          </p:cNvCxnSpPr>
          <p:nvPr/>
        </p:nvCxnSpPr>
        <p:spPr>
          <a:xfrm flipV="1">
            <a:off x="2152718" y="4743392"/>
            <a:ext cx="2065431" cy="774683"/>
          </a:xfrm>
          <a:prstGeom prst="line">
            <a:avLst/>
          </a:prstGeom>
        </p:spPr>
        <p:style>
          <a:lnRef idx="1">
            <a:schemeClr val="dk1"/>
          </a:lnRef>
          <a:fillRef idx="0">
            <a:schemeClr val="dk1"/>
          </a:fillRef>
          <a:effectRef idx="0">
            <a:schemeClr val="dk1"/>
          </a:effectRef>
          <a:fontRef idx="minor">
            <a:schemeClr val="tx1"/>
          </a:fontRef>
        </p:style>
      </p:cxnSp>
      <p:cxnSp>
        <p:nvCxnSpPr>
          <p:cNvPr id="29" name="直線コネクタ 28">
            <a:extLst>
              <a:ext uri="{FF2B5EF4-FFF2-40B4-BE49-F238E27FC236}">
                <a16:creationId xmlns:a16="http://schemas.microsoft.com/office/drawing/2014/main" id="{526BF845-984D-492F-B872-C555933EFC34}"/>
              </a:ext>
            </a:extLst>
          </p:cNvPr>
          <p:cNvCxnSpPr>
            <a:cxnSpLocks/>
            <a:stCxn id="14" idx="3"/>
            <a:endCxn id="34" idx="1"/>
          </p:cNvCxnSpPr>
          <p:nvPr/>
        </p:nvCxnSpPr>
        <p:spPr>
          <a:xfrm>
            <a:off x="2148059" y="4743392"/>
            <a:ext cx="2070090" cy="0"/>
          </a:xfrm>
          <a:prstGeom prst="line">
            <a:avLst/>
          </a:prstGeom>
        </p:spPr>
        <p:style>
          <a:lnRef idx="1">
            <a:schemeClr val="dk1"/>
          </a:lnRef>
          <a:fillRef idx="0">
            <a:schemeClr val="dk1"/>
          </a:fillRef>
          <a:effectRef idx="0">
            <a:schemeClr val="dk1"/>
          </a:effectRef>
          <a:fontRef idx="minor">
            <a:schemeClr val="tx1"/>
          </a:fontRef>
        </p:style>
      </p:cxnSp>
      <p:cxnSp>
        <p:nvCxnSpPr>
          <p:cNvPr id="30" name="直線コネクタ 29">
            <a:extLst>
              <a:ext uri="{FF2B5EF4-FFF2-40B4-BE49-F238E27FC236}">
                <a16:creationId xmlns:a16="http://schemas.microsoft.com/office/drawing/2014/main" id="{A3EED4F7-FBA8-466B-A7A6-DE9656DB9534}"/>
              </a:ext>
            </a:extLst>
          </p:cNvPr>
          <p:cNvCxnSpPr>
            <a:cxnSpLocks/>
          </p:cNvCxnSpPr>
          <p:nvPr/>
        </p:nvCxnSpPr>
        <p:spPr>
          <a:xfrm>
            <a:off x="2143400" y="4743392"/>
            <a:ext cx="2070090" cy="0"/>
          </a:xfrm>
          <a:prstGeom prst="line">
            <a:avLst/>
          </a:prstGeom>
        </p:spPr>
        <p:style>
          <a:lnRef idx="1">
            <a:schemeClr val="dk1"/>
          </a:lnRef>
          <a:fillRef idx="0">
            <a:schemeClr val="dk1"/>
          </a:fillRef>
          <a:effectRef idx="0">
            <a:schemeClr val="dk1"/>
          </a:effectRef>
          <a:fontRef idx="minor">
            <a:schemeClr val="tx1"/>
          </a:fontRef>
        </p:style>
      </p:cxnSp>
      <p:cxnSp>
        <p:nvCxnSpPr>
          <p:cNvPr id="31" name="直線コネクタ 30">
            <a:extLst>
              <a:ext uri="{FF2B5EF4-FFF2-40B4-BE49-F238E27FC236}">
                <a16:creationId xmlns:a16="http://schemas.microsoft.com/office/drawing/2014/main" id="{0C43D562-B10E-436D-A15C-D70064960E30}"/>
              </a:ext>
            </a:extLst>
          </p:cNvPr>
          <p:cNvCxnSpPr>
            <a:cxnSpLocks/>
          </p:cNvCxnSpPr>
          <p:nvPr/>
        </p:nvCxnSpPr>
        <p:spPr>
          <a:xfrm>
            <a:off x="2138741" y="4743392"/>
            <a:ext cx="2070090" cy="0"/>
          </a:xfrm>
          <a:prstGeom prst="line">
            <a:avLst/>
          </a:prstGeom>
        </p:spPr>
        <p:style>
          <a:lnRef idx="1">
            <a:schemeClr val="dk1"/>
          </a:lnRef>
          <a:fillRef idx="0">
            <a:schemeClr val="dk1"/>
          </a:fillRef>
          <a:effectRef idx="0">
            <a:schemeClr val="dk1"/>
          </a:effectRef>
          <a:fontRef idx="minor">
            <a:schemeClr val="tx1"/>
          </a:fontRef>
        </p:style>
      </p:cxnSp>
      <p:cxnSp>
        <p:nvCxnSpPr>
          <p:cNvPr id="32" name="直線コネクタ 31">
            <a:extLst>
              <a:ext uri="{FF2B5EF4-FFF2-40B4-BE49-F238E27FC236}">
                <a16:creationId xmlns:a16="http://schemas.microsoft.com/office/drawing/2014/main" id="{BEBB0CB7-04A6-4792-AF1F-538AACD68C3B}"/>
              </a:ext>
            </a:extLst>
          </p:cNvPr>
          <p:cNvCxnSpPr>
            <a:cxnSpLocks/>
          </p:cNvCxnSpPr>
          <p:nvPr/>
        </p:nvCxnSpPr>
        <p:spPr>
          <a:xfrm>
            <a:off x="2134082" y="4743392"/>
            <a:ext cx="2070090" cy="0"/>
          </a:xfrm>
          <a:prstGeom prst="line">
            <a:avLst/>
          </a:prstGeom>
        </p:spPr>
        <p:style>
          <a:lnRef idx="1">
            <a:schemeClr val="dk1"/>
          </a:lnRef>
          <a:fillRef idx="0">
            <a:schemeClr val="dk1"/>
          </a:fillRef>
          <a:effectRef idx="0">
            <a:schemeClr val="dk1"/>
          </a:effectRef>
          <a:fontRef idx="minor">
            <a:schemeClr val="tx1"/>
          </a:fontRef>
        </p:style>
      </p:cxnSp>
      <p:cxnSp>
        <p:nvCxnSpPr>
          <p:cNvPr id="33" name="直線コネクタ 32">
            <a:extLst>
              <a:ext uri="{FF2B5EF4-FFF2-40B4-BE49-F238E27FC236}">
                <a16:creationId xmlns:a16="http://schemas.microsoft.com/office/drawing/2014/main" id="{9E34EEDE-A357-478E-B087-40C920A7DF5C}"/>
              </a:ext>
            </a:extLst>
          </p:cNvPr>
          <p:cNvCxnSpPr>
            <a:cxnSpLocks/>
            <a:stCxn id="18" idx="3"/>
            <a:endCxn id="34" idx="1"/>
          </p:cNvCxnSpPr>
          <p:nvPr/>
        </p:nvCxnSpPr>
        <p:spPr>
          <a:xfrm>
            <a:off x="2148059" y="3944609"/>
            <a:ext cx="2070090" cy="798783"/>
          </a:xfrm>
          <a:prstGeom prst="line">
            <a:avLst/>
          </a:prstGeom>
        </p:spPr>
        <p:style>
          <a:lnRef idx="1">
            <a:schemeClr val="dk1"/>
          </a:lnRef>
          <a:fillRef idx="0">
            <a:schemeClr val="dk1"/>
          </a:fillRef>
          <a:effectRef idx="0">
            <a:schemeClr val="dk1"/>
          </a:effectRef>
          <a:fontRef idx="minor">
            <a:schemeClr val="tx1"/>
          </a:fontRef>
        </p:style>
      </p:cxnSp>
      <p:sp>
        <p:nvSpPr>
          <p:cNvPr id="34" name="正方形/長方形 33">
            <a:extLst>
              <a:ext uri="{FF2B5EF4-FFF2-40B4-BE49-F238E27FC236}">
                <a16:creationId xmlns:a16="http://schemas.microsoft.com/office/drawing/2014/main" id="{22B728F1-02CE-4C60-BF94-6AA3596AAC2C}"/>
              </a:ext>
            </a:extLst>
          </p:cNvPr>
          <p:cNvSpPr/>
          <p:nvPr/>
        </p:nvSpPr>
        <p:spPr>
          <a:xfrm>
            <a:off x="4218149" y="4599376"/>
            <a:ext cx="976709" cy="288032"/>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bg1"/>
                </a:solidFill>
              </a:rPr>
              <a:t>〇〇</a:t>
            </a:r>
            <a:r>
              <a:rPr lang="ja-JP" altLang="en-US" sz="1000" b="1" dirty="0">
                <a:solidFill>
                  <a:schemeClr val="bg1"/>
                </a:solidFill>
              </a:rPr>
              <a:t>観光協会</a:t>
            </a:r>
            <a:endParaRPr kumimoji="1" lang="ja-JP" altLang="en-US" sz="1000" b="1" dirty="0">
              <a:solidFill>
                <a:schemeClr val="bg1"/>
              </a:solidFill>
            </a:endParaRPr>
          </a:p>
        </p:txBody>
      </p:sp>
      <p:sp>
        <p:nvSpPr>
          <p:cNvPr id="35" name="正方形/長方形 34">
            <a:extLst>
              <a:ext uri="{FF2B5EF4-FFF2-40B4-BE49-F238E27FC236}">
                <a16:creationId xmlns:a16="http://schemas.microsoft.com/office/drawing/2014/main" id="{3824C540-F7A1-40BB-912F-582E99950610}"/>
              </a:ext>
            </a:extLst>
          </p:cNvPr>
          <p:cNvSpPr/>
          <p:nvPr/>
        </p:nvSpPr>
        <p:spPr>
          <a:xfrm>
            <a:off x="4218149" y="3995430"/>
            <a:ext cx="976709" cy="2880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tx1"/>
                </a:solidFill>
              </a:rPr>
              <a:t>A</a:t>
            </a:r>
            <a:r>
              <a:rPr kumimoji="1" lang="ja-JP" altLang="en-US" sz="1400" dirty="0">
                <a:solidFill>
                  <a:schemeClr val="tx1"/>
                </a:solidFill>
              </a:rPr>
              <a:t>ホテル</a:t>
            </a:r>
          </a:p>
        </p:txBody>
      </p:sp>
      <p:sp>
        <p:nvSpPr>
          <p:cNvPr id="36" name="正方形/長方形 35">
            <a:extLst>
              <a:ext uri="{FF2B5EF4-FFF2-40B4-BE49-F238E27FC236}">
                <a16:creationId xmlns:a16="http://schemas.microsoft.com/office/drawing/2014/main" id="{43B7E43F-2693-43A8-ACC7-89D2792B40B1}"/>
              </a:ext>
            </a:extLst>
          </p:cNvPr>
          <p:cNvSpPr/>
          <p:nvPr/>
        </p:nvSpPr>
        <p:spPr>
          <a:xfrm>
            <a:off x="5389547" y="4599376"/>
            <a:ext cx="976709" cy="2880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tx1"/>
                </a:solidFill>
              </a:rPr>
              <a:t>B</a:t>
            </a:r>
            <a:r>
              <a:rPr lang="ja-JP" altLang="en-US" sz="1400" dirty="0">
                <a:solidFill>
                  <a:schemeClr val="tx1"/>
                </a:solidFill>
              </a:rPr>
              <a:t>旅館</a:t>
            </a:r>
            <a:endParaRPr kumimoji="1" lang="ja-JP" altLang="en-US" sz="1400" dirty="0">
              <a:solidFill>
                <a:schemeClr val="tx1"/>
              </a:solidFill>
            </a:endParaRPr>
          </a:p>
        </p:txBody>
      </p:sp>
      <p:sp>
        <p:nvSpPr>
          <p:cNvPr id="37" name="正方形/長方形 36">
            <a:extLst>
              <a:ext uri="{FF2B5EF4-FFF2-40B4-BE49-F238E27FC236}">
                <a16:creationId xmlns:a16="http://schemas.microsoft.com/office/drawing/2014/main" id="{3B35CDBE-BBA1-4C1A-BF8D-E077BEBF9388}"/>
              </a:ext>
            </a:extLst>
          </p:cNvPr>
          <p:cNvSpPr/>
          <p:nvPr/>
        </p:nvSpPr>
        <p:spPr>
          <a:xfrm>
            <a:off x="3093104" y="4599376"/>
            <a:ext cx="976709" cy="2880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tx1"/>
                </a:solidFill>
              </a:rPr>
              <a:t>D</a:t>
            </a:r>
            <a:r>
              <a:rPr lang="ja-JP" altLang="en-US" sz="1400" dirty="0">
                <a:solidFill>
                  <a:schemeClr val="tx1"/>
                </a:solidFill>
              </a:rPr>
              <a:t>バス会社</a:t>
            </a:r>
            <a:endParaRPr kumimoji="1" lang="ja-JP" altLang="en-US" sz="1400" dirty="0">
              <a:solidFill>
                <a:schemeClr val="tx1"/>
              </a:solidFill>
            </a:endParaRPr>
          </a:p>
        </p:txBody>
      </p:sp>
      <p:sp>
        <p:nvSpPr>
          <p:cNvPr id="38" name="正方形/長方形 37">
            <a:extLst>
              <a:ext uri="{FF2B5EF4-FFF2-40B4-BE49-F238E27FC236}">
                <a16:creationId xmlns:a16="http://schemas.microsoft.com/office/drawing/2014/main" id="{9F0E6DA9-F0F3-47E0-BA4F-2E8FB452D5A5}"/>
              </a:ext>
            </a:extLst>
          </p:cNvPr>
          <p:cNvSpPr/>
          <p:nvPr/>
        </p:nvSpPr>
        <p:spPr>
          <a:xfrm>
            <a:off x="5389547" y="3995430"/>
            <a:ext cx="976709" cy="2880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tx1"/>
                </a:solidFill>
              </a:rPr>
              <a:t>E</a:t>
            </a:r>
            <a:r>
              <a:rPr lang="ja-JP" altLang="en-US" sz="1400" dirty="0">
                <a:solidFill>
                  <a:schemeClr val="tx1"/>
                </a:solidFill>
              </a:rPr>
              <a:t>鮮魚店</a:t>
            </a:r>
            <a:endParaRPr kumimoji="1" lang="ja-JP" altLang="en-US" sz="1400" dirty="0">
              <a:solidFill>
                <a:schemeClr val="tx1"/>
              </a:solidFill>
            </a:endParaRPr>
          </a:p>
        </p:txBody>
      </p:sp>
      <p:sp>
        <p:nvSpPr>
          <p:cNvPr id="39" name="正方形/長方形 38">
            <a:extLst>
              <a:ext uri="{FF2B5EF4-FFF2-40B4-BE49-F238E27FC236}">
                <a16:creationId xmlns:a16="http://schemas.microsoft.com/office/drawing/2014/main" id="{D75E26A9-07B1-4151-83CF-43351372586C}"/>
              </a:ext>
            </a:extLst>
          </p:cNvPr>
          <p:cNvSpPr/>
          <p:nvPr/>
        </p:nvSpPr>
        <p:spPr>
          <a:xfrm>
            <a:off x="3093104" y="3995430"/>
            <a:ext cx="976709" cy="2880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tx1"/>
                </a:solidFill>
              </a:rPr>
              <a:t>F</a:t>
            </a:r>
            <a:r>
              <a:rPr kumimoji="1" lang="ja-JP" altLang="en-US" sz="1400" dirty="0">
                <a:solidFill>
                  <a:schemeClr val="tx1"/>
                </a:solidFill>
              </a:rPr>
              <a:t>物産店</a:t>
            </a:r>
          </a:p>
        </p:txBody>
      </p:sp>
      <p:cxnSp>
        <p:nvCxnSpPr>
          <p:cNvPr id="40" name="直線コネクタ 39">
            <a:extLst>
              <a:ext uri="{FF2B5EF4-FFF2-40B4-BE49-F238E27FC236}">
                <a16:creationId xmlns:a16="http://schemas.microsoft.com/office/drawing/2014/main" id="{6F8F6031-CC25-4699-9F48-2061B7C545B6}"/>
              </a:ext>
            </a:extLst>
          </p:cNvPr>
          <p:cNvCxnSpPr>
            <a:cxnSpLocks/>
            <a:stCxn id="17" idx="0"/>
            <a:endCxn id="34" idx="2"/>
          </p:cNvCxnSpPr>
          <p:nvPr/>
        </p:nvCxnSpPr>
        <p:spPr>
          <a:xfrm flipH="1" flipV="1">
            <a:off x="4706504" y="4887408"/>
            <a:ext cx="1243570" cy="1155800"/>
          </a:xfrm>
          <a:prstGeom prst="line">
            <a:avLst/>
          </a:prstGeom>
        </p:spPr>
        <p:style>
          <a:lnRef idx="1">
            <a:schemeClr val="dk1"/>
          </a:lnRef>
          <a:fillRef idx="0">
            <a:schemeClr val="dk1"/>
          </a:fillRef>
          <a:effectRef idx="0">
            <a:schemeClr val="dk1"/>
          </a:effectRef>
          <a:fontRef idx="minor">
            <a:schemeClr val="tx1"/>
          </a:fontRef>
        </p:style>
      </p:cxnSp>
      <p:cxnSp>
        <p:nvCxnSpPr>
          <p:cNvPr id="41" name="直線コネクタ 40">
            <a:extLst>
              <a:ext uri="{FF2B5EF4-FFF2-40B4-BE49-F238E27FC236}">
                <a16:creationId xmlns:a16="http://schemas.microsoft.com/office/drawing/2014/main" id="{433F75EC-F2B6-4D96-AD08-233F45A86AA1}"/>
              </a:ext>
            </a:extLst>
          </p:cNvPr>
          <p:cNvCxnSpPr>
            <a:cxnSpLocks/>
            <a:stCxn id="20" idx="0"/>
          </p:cNvCxnSpPr>
          <p:nvPr/>
        </p:nvCxnSpPr>
        <p:spPr>
          <a:xfrm flipV="1">
            <a:off x="4651264" y="4915290"/>
            <a:ext cx="45435" cy="1127918"/>
          </a:xfrm>
          <a:prstGeom prst="line">
            <a:avLst/>
          </a:prstGeom>
        </p:spPr>
        <p:style>
          <a:lnRef idx="1">
            <a:schemeClr val="dk1"/>
          </a:lnRef>
          <a:fillRef idx="0">
            <a:schemeClr val="dk1"/>
          </a:fillRef>
          <a:effectRef idx="0">
            <a:schemeClr val="dk1"/>
          </a:effectRef>
          <a:fontRef idx="minor">
            <a:schemeClr val="tx1"/>
          </a:fontRef>
        </p:style>
      </p:cxnSp>
      <p:cxnSp>
        <p:nvCxnSpPr>
          <p:cNvPr id="42" name="直線コネクタ 41">
            <a:extLst>
              <a:ext uri="{FF2B5EF4-FFF2-40B4-BE49-F238E27FC236}">
                <a16:creationId xmlns:a16="http://schemas.microsoft.com/office/drawing/2014/main" id="{C2C3D627-EF4F-4FA3-BB7B-9885794298E3}"/>
              </a:ext>
            </a:extLst>
          </p:cNvPr>
          <p:cNvCxnSpPr>
            <a:cxnSpLocks/>
            <a:stCxn id="16" idx="0"/>
            <a:endCxn id="34" idx="2"/>
          </p:cNvCxnSpPr>
          <p:nvPr/>
        </p:nvCxnSpPr>
        <p:spPr>
          <a:xfrm flipV="1">
            <a:off x="3404121" y="4887408"/>
            <a:ext cx="1302383" cy="1155800"/>
          </a:xfrm>
          <a:prstGeom prst="line">
            <a:avLst/>
          </a:prstGeom>
        </p:spPr>
        <p:style>
          <a:lnRef idx="1">
            <a:schemeClr val="dk1"/>
          </a:lnRef>
          <a:fillRef idx="0">
            <a:schemeClr val="dk1"/>
          </a:fillRef>
          <a:effectRef idx="0">
            <a:schemeClr val="dk1"/>
          </a:effectRef>
          <a:fontRef idx="minor">
            <a:schemeClr val="tx1"/>
          </a:fontRef>
        </p:style>
      </p:cxnSp>
      <p:sp>
        <p:nvSpPr>
          <p:cNvPr id="43" name="正方形/長方形 42">
            <a:extLst>
              <a:ext uri="{FF2B5EF4-FFF2-40B4-BE49-F238E27FC236}">
                <a16:creationId xmlns:a16="http://schemas.microsoft.com/office/drawing/2014/main" id="{BD6CD019-6BDF-46CD-B22F-EDBB007806F7}"/>
              </a:ext>
            </a:extLst>
          </p:cNvPr>
          <p:cNvSpPr/>
          <p:nvPr/>
        </p:nvSpPr>
        <p:spPr>
          <a:xfrm>
            <a:off x="4218149" y="5203267"/>
            <a:ext cx="976709" cy="27772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tx1"/>
                </a:solidFill>
              </a:rPr>
              <a:t>C</a:t>
            </a:r>
            <a:r>
              <a:rPr kumimoji="1" lang="ja-JP" altLang="en-US" sz="1400" dirty="0">
                <a:solidFill>
                  <a:schemeClr val="tx1"/>
                </a:solidFill>
              </a:rPr>
              <a:t>市役所</a:t>
            </a:r>
          </a:p>
        </p:txBody>
      </p:sp>
      <p:sp>
        <p:nvSpPr>
          <p:cNvPr id="44" name="正方形/長方形 43">
            <a:extLst>
              <a:ext uri="{FF2B5EF4-FFF2-40B4-BE49-F238E27FC236}">
                <a16:creationId xmlns:a16="http://schemas.microsoft.com/office/drawing/2014/main" id="{B6C9EAE4-4A40-4AE9-AF3B-C70CA864494C}"/>
              </a:ext>
            </a:extLst>
          </p:cNvPr>
          <p:cNvSpPr/>
          <p:nvPr/>
        </p:nvSpPr>
        <p:spPr>
          <a:xfrm>
            <a:off x="5389547" y="5203267"/>
            <a:ext cx="976709" cy="2880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dirty="0">
                <a:solidFill>
                  <a:schemeClr val="tx1"/>
                </a:solidFill>
              </a:rPr>
              <a:t>D</a:t>
            </a:r>
            <a:r>
              <a:rPr lang="ja-JP" altLang="en-US" sz="1200" dirty="0">
                <a:solidFill>
                  <a:schemeClr val="tx1"/>
                </a:solidFill>
              </a:rPr>
              <a:t>観光農園</a:t>
            </a:r>
            <a:endParaRPr kumimoji="1" lang="ja-JP" altLang="en-US" sz="1200" dirty="0">
              <a:solidFill>
                <a:schemeClr val="tx1"/>
              </a:solidFill>
            </a:endParaRPr>
          </a:p>
        </p:txBody>
      </p:sp>
      <p:sp>
        <p:nvSpPr>
          <p:cNvPr id="45" name="正方形/長方形 44">
            <a:extLst>
              <a:ext uri="{FF2B5EF4-FFF2-40B4-BE49-F238E27FC236}">
                <a16:creationId xmlns:a16="http://schemas.microsoft.com/office/drawing/2014/main" id="{BA95561F-DA6F-4EA1-BCE5-9FB96B1E0B38}"/>
              </a:ext>
            </a:extLst>
          </p:cNvPr>
          <p:cNvSpPr/>
          <p:nvPr/>
        </p:nvSpPr>
        <p:spPr>
          <a:xfrm>
            <a:off x="3093104" y="5203267"/>
            <a:ext cx="976709" cy="2880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tx1"/>
                </a:solidFill>
              </a:rPr>
              <a:t>G</a:t>
            </a:r>
            <a:r>
              <a:rPr kumimoji="1" lang="ja-JP" altLang="en-US" sz="1400" dirty="0">
                <a:solidFill>
                  <a:schemeClr val="tx1"/>
                </a:solidFill>
              </a:rPr>
              <a:t>物産店</a:t>
            </a:r>
          </a:p>
        </p:txBody>
      </p:sp>
      <p:sp>
        <p:nvSpPr>
          <p:cNvPr id="46" name="テキスト ボックス 45">
            <a:extLst>
              <a:ext uri="{FF2B5EF4-FFF2-40B4-BE49-F238E27FC236}">
                <a16:creationId xmlns:a16="http://schemas.microsoft.com/office/drawing/2014/main" id="{AA8DD301-50AD-4A54-896E-0FFF618E7AB1}"/>
              </a:ext>
            </a:extLst>
          </p:cNvPr>
          <p:cNvSpPr txBox="1"/>
          <p:nvPr/>
        </p:nvSpPr>
        <p:spPr>
          <a:xfrm>
            <a:off x="918158" y="2814135"/>
            <a:ext cx="872723" cy="261610"/>
          </a:xfrm>
          <a:prstGeom prst="rect">
            <a:avLst/>
          </a:prstGeom>
          <a:noFill/>
        </p:spPr>
        <p:txBody>
          <a:bodyPr wrap="square">
            <a:spAutoFit/>
          </a:bodyPr>
          <a:lstStyle/>
          <a:p>
            <a:r>
              <a:rPr lang="ja-JP" altLang="en-US" sz="1100" b="1" kern="0" dirty="0">
                <a:ea typeface="Meiryo UI" pitchFamily="50" charset="-128"/>
              </a:rPr>
              <a:t>協会外</a:t>
            </a:r>
            <a:endParaRPr lang="ja-JP" altLang="en-US" sz="1100" b="1" dirty="0"/>
          </a:p>
        </p:txBody>
      </p:sp>
      <p:sp>
        <p:nvSpPr>
          <p:cNvPr id="47" name="テキスト ボックス 46">
            <a:extLst>
              <a:ext uri="{FF2B5EF4-FFF2-40B4-BE49-F238E27FC236}">
                <a16:creationId xmlns:a16="http://schemas.microsoft.com/office/drawing/2014/main" id="{C9D69EA6-B006-4817-BD3D-96E51E6DA13F}"/>
              </a:ext>
            </a:extLst>
          </p:cNvPr>
          <p:cNvSpPr txBox="1"/>
          <p:nvPr/>
        </p:nvSpPr>
        <p:spPr>
          <a:xfrm>
            <a:off x="2736536" y="3794722"/>
            <a:ext cx="578130" cy="246221"/>
          </a:xfrm>
          <a:prstGeom prst="rect">
            <a:avLst/>
          </a:prstGeom>
          <a:noFill/>
        </p:spPr>
        <p:txBody>
          <a:bodyPr wrap="square">
            <a:spAutoFit/>
          </a:bodyPr>
          <a:lstStyle/>
          <a:p>
            <a:r>
              <a:rPr lang="ja-JP" altLang="en-US" sz="1000" b="1" kern="0" dirty="0">
                <a:ea typeface="Meiryo UI" pitchFamily="50" charset="-128"/>
              </a:rPr>
              <a:t>協会内</a:t>
            </a:r>
            <a:endParaRPr lang="ja-JP" altLang="en-US" sz="1000" b="1" dirty="0"/>
          </a:p>
        </p:txBody>
      </p:sp>
      <p:sp>
        <p:nvSpPr>
          <p:cNvPr id="4" name="スライド番号プレースホルダー 3">
            <a:extLst>
              <a:ext uri="{FF2B5EF4-FFF2-40B4-BE49-F238E27FC236}">
                <a16:creationId xmlns:a16="http://schemas.microsoft.com/office/drawing/2014/main" id="{9B56A0CC-82EF-4DA7-A285-D2460DEA4728}"/>
              </a:ext>
            </a:extLst>
          </p:cNvPr>
          <p:cNvSpPr>
            <a:spLocks noGrp="1"/>
          </p:cNvSpPr>
          <p:nvPr>
            <p:ph type="sldNum" sz="quarter" idx="12"/>
          </p:nvPr>
        </p:nvSpPr>
        <p:spPr/>
        <p:txBody>
          <a:bodyPr/>
          <a:lstStyle/>
          <a:p>
            <a:pPr>
              <a:defRPr/>
            </a:pPr>
            <a:fld id="{22179739-F4A8-44EB-8B8E-F3F060272835}" type="slidenum">
              <a:rPr lang="ja-JP" altLang="en-US" smtClean="0"/>
              <a:pPr>
                <a:defRPr/>
              </a:pPr>
              <a:t>56</a:t>
            </a:fld>
            <a:endParaRPr lang="ja-JP" altLang="en-US"/>
          </a:p>
        </p:txBody>
      </p:sp>
    </p:spTree>
    <p:extLst>
      <p:ext uri="{BB962C8B-B14F-4D97-AF65-F5344CB8AC3E}">
        <p14:creationId xmlns:p14="http://schemas.microsoft.com/office/powerpoint/2010/main" val="254071652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FD798CC3-E8DB-47D4-BEF0-0356C2252170}"/>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まとめ</a:t>
            </a:r>
          </a:p>
        </p:txBody>
      </p:sp>
      <p:sp>
        <p:nvSpPr>
          <p:cNvPr id="5" name="Rectangle 7">
            <a:extLst>
              <a:ext uri="{FF2B5EF4-FFF2-40B4-BE49-F238E27FC236}">
                <a16:creationId xmlns:a16="http://schemas.microsoft.com/office/drawing/2014/main" id="{5C22127F-2302-4F57-9559-F8AF23470CC8}"/>
              </a:ext>
            </a:extLst>
          </p:cNvPr>
          <p:cNvSpPr>
            <a:spLocks noChangeArrowheads="1"/>
          </p:cNvSpPr>
          <p:nvPr/>
        </p:nvSpPr>
        <p:spPr bwMode="auto">
          <a:xfrm>
            <a:off x="34926" y="1384039"/>
            <a:ext cx="9001570" cy="1828937"/>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800" dirty="0">
                <a:latin typeface="HGP創英角ｺﾞｼｯｸUB" panose="020B0900000000000000" pitchFamily="50" charset="-128"/>
                <a:ea typeface="HGP創英角ｺﾞｼｯｸUB" panose="020B0900000000000000" pitchFamily="50" charset="-128"/>
              </a:rPr>
              <a:t>講義を受けた中で最も印象に残っていたこと、自らの業務に活用できると思ったことを３つ書き出してみましょう！</a:t>
            </a:r>
            <a:endParaRPr lang="en-US" altLang="ja-JP" sz="2800" dirty="0">
              <a:latin typeface="HGP創英角ｺﾞｼｯｸUB" panose="020B0900000000000000" pitchFamily="50" charset="-128"/>
              <a:ea typeface="HGP創英角ｺﾞｼｯｸUB" panose="020B0900000000000000" pitchFamily="50" charset="-128"/>
            </a:endParaRPr>
          </a:p>
        </p:txBody>
      </p:sp>
      <p:sp>
        <p:nvSpPr>
          <p:cNvPr id="11" name="正方形/長方形 10">
            <a:extLst>
              <a:ext uri="{FF2B5EF4-FFF2-40B4-BE49-F238E27FC236}">
                <a16:creationId xmlns:a16="http://schemas.microsoft.com/office/drawing/2014/main" id="{0D902AD3-640C-4454-B765-F900A83BD89D}"/>
              </a:ext>
            </a:extLst>
          </p:cNvPr>
          <p:cNvSpPr/>
          <p:nvPr/>
        </p:nvSpPr>
        <p:spPr>
          <a:xfrm>
            <a:off x="156996" y="3212976"/>
            <a:ext cx="8735484" cy="33480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スライド番号プレースホルダー 2">
            <a:extLst>
              <a:ext uri="{FF2B5EF4-FFF2-40B4-BE49-F238E27FC236}">
                <a16:creationId xmlns:a16="http://schemas.microsoft.com/office/drawing/2014/main" id="{5B677E3B-9125-4281-8248-14DF1931F800}"/>
              </a:ext>
            </a:extLst>
          </p:cNvPr>
          <p:cNvSpPr>
            <a:spLocks noGrp="1"/>
          </p:cNvSpPr>
          <p:nvPr>
            <p:ph type="sldNum" sz="quarter" idx="12"/>
          </p:nvPr>
        </p:nvSpPr>
        <p:spPr/>
        <p:txBody>
          <a:bodyPr/>
          <a:lstStyle/>
          <a:p>
            <a:pPr>
              <a:defRPr/>
            </a:pPr>
            <a:fld id="{22179739-F4A8-44EB-8B8E-F3F060272835}" type="slidenum">
              <a:rPr lang="ja-JP" altLang="en-US" smtClean="0"/>
              <a:pPr>
                <a:defRPr/>
              </a:pPr>
              <a:t>57</a:t>
            </a:fld>
            <a:endParaRPr lang="ja-JP" altLang="en-US"/>
          </a:p>
        </p:txBody>
      </p:sp>
    </p:spTree>
    <p:extLst>
      <p:ext uri="{BB962C8B-B14F-4D97-AF65-F5344CB8AC3E}">
        <p14:creationId xmlns:p14="http://schemas.microsoft.com/office/powerpoint/2010/main" val="5878717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895C87A9-DE8A-4E6C-B9BC-257D0E3749A2}"/>
              </a:ext>
            </a:extLst>
          </p:cNvPr>
          <p:cNvSpPr/>
          <p:nvPr/>
        </p:nvSpPr>
        <p:spPr>
          <a:xfrm>
            <a:off x="117227" y="3636314"/>
            <a:ext cx="8729710" cy="584775"/>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square">
            <a:spAutoFit/>
          </a:bodyPr>
          <a:lstStyle/>
          <a:p>
            <a:r>
              <a:rPr lang="ja-JP" altLang="en-US" sz="3200" dirty="0">
                <a:ea typeface="Meiryo UI" pitchFamily="50" charset="-128"/>
                <a:cs typeface="Meiryo UI" pitchFamily="50" charset="-128"/>
              </a:rPr>
              <a:t>１－１観光マーケティングのプロセス</a:t>
            </a:r>
          </a:p>
        </p:txBody>
      </p:sp>
      <p:sp>
        <p:nvSpPr>
          <p:cNvPr id="2" name="スライド番号プレースホルダー 1">
            <a:extLst>
              <a:ext uri="{FF2B5EF4-FFF2-40B4-BE49-F238E27FC236}">
                <a16:creationId xmlns:a16="http://schemas.microsoft.com/office/drawing/2014/main" id="{DBDEB67D-3737-4E87-80EA-F344B6C09280}"/>
              </a:ext>
            </a:extLst>
          </p:cNvPr>
          <p:cNvSpPr>
            <a:spLocks noGrp="1"/>
          </p:cNvSpPr>
          <p:nvPr>
            <p:ph type="sldNum" sz="quarter" idx="12"/>
          </p:nvPr>
        </p:nvSpPr>
        <p:spPr/>
        <p:txBody>
          <a:bodyPr/>
          <a:lstStyle/>
          <a:p>
            <a:pPr>
              <a:defRPr/>
            </a:pPr>
            <a:fld id="{22179739-F4A8-44EB-8B8E-F3F060272835}" type="slidenum">
              <a:rPr lang="ja-JP" altLang="en-US" smtClean="0"/>
              <a:pPr>
                <a:defRPr/>
              </a:pPr>
              <a:t>5</a:t>
            </a:fld>
            <a:endParaRPr lang="ja-JP" altLang="en-US"/>
          </a:p>
        </p:txBody>
      </p:sp>
    </p:spTree>
    <p:extLst>
      <p:ext uri="{BB962C8B-B14F-4D97-AF65-F5344CB8AC3E}">
        <p14:creationId xmlns:p14="http://schemas.microsoft.com/office/powerpoint/2010/main" val="24744569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46E992B6-2A70-4CAC-869C-DF1AC63D503F}"/>
              </a:ext>
            </a:extLst>
          </p:cNvPr>
          <p:cNvSpPr txBox="1"/>
          <p:nvPr/>
        </p:nvSpPr>
        <p:spPr>
          <a:xfrm>
            <a:off x="251520" y="1857151"/>
            <a:ext cx="631177" cy="2292938"/>
          </a:xfrm>
          <a:prstGeom prst="rect">
            <a:avLst/>
          </a:prstGeom>
        </p:spPr>
        <p:style>
          <a:lnRef idx="0">
            <a:schemeClr val="accent1"/>
          </a:lnRef>
          <a:fillRef idx="3">
            <a:schemeClr val="accent1"/>
          </a:fillRef>
          <a:effectRef idx="3">
            <a:schemeClr val="accent1"/>
          </a:effectRef>
          <a:fontRef idx="minor">
            <a:schemeClr val="lt1"/>
          </a:fontRef>
        </p:style>
        <p:txBody>
          <a:bodyPr vert="wordArtVertRtl" wrap="square" rtlCol="0" anchor="b" anchorCtr="1">
            <a:noAutofit/>
          </a:bodyPr>
          <a:lstStyle/>
          <a:p>
            <a:pPr algn="dist"/>
            <a:r>
              <a:rPr lang="ja-JP" altLang="en-US" sz="2000" dirty="0">
                <a:latin typeface="HGPｺﾞｼｯｸE" panose="020B0900000000000000" pitchFamily="50" charset="-128"/>
                <a:ea typeface="HGPｺﾞｼｯｸE" panose="020B0900000000000000" pitchFamily="50" charset="-128"/>
              </a:rPr>
              <a:t>外部環境の理解</a:t>
            </a:r>
            <a:endParaRPr kumimoji="1" lang="ja-JP" altLang="en-US" sz="2000" dirty="0">
              <a:latin typeface="HGPｺﾞｼｯｸE" panose="020B0900000000000000" pitchFamily="50" charset="-128"/>
              <a:ea typeface="HGPｺﾞｼｯｸE" panose="020B0900000000000000" pitchFamily="50" charset="-128"/>
            </a:endParaRPr>
          </a:p>
        </p:txBody>
      </p:sp>
      <p:sp>
        <p:nvSpPr>
          <p:cNvPr id="6" name="テキスト ボックス 5">
            <a:extLst>
              <a:ext uri="{FF2B5EF4-FFF2-40B4-BE49-F238E27FC236}">
                <a16:creationId xmlns:a16="http://schemas.microsoft.com/office/drawing/2014/main" id="{33853E28-A0F9-4DF0-85EB-73BB43A0CC52}"/>
              </a:ext>
            </a:extLst>
          </p:cNvPr>
          <p:cNvSpPr txBox="1"/>
          <p:nvPr/>
        </p:nvSpPr>
        <p:spPr>
          <a:xfrm>
            <a:off x="964746" y="1857151"/>
            <a:ext cx="1034514" cy="4635724"/>
          </a:xfrm>
          <a:prstGeom prst="rect">
            <a:avLst/>
          </a:prstGeom>
        </p:spPr>
        <p:style>
          <a:lnRef idx="0">
            <a:schemeClr val="accent1"/>
          </a:lnRef>
          <a:fillRef idx="3">
            <a:schemeClr val="accent1"/>
          </a:fillRef>
          <a:effectRef idx="3">
            <a:schemeClr val="accent1"/>
          </a:effectRef>
          <a:fontRef idx="minor">
            <a:schemeClr val="lt1"/>
          </a:fontRef>
        </p:style>
        <p:txBody>
          <a:bodyPr vert="wordArtVertRtl" wrap="square" rtlCol="0">
            <a:spAutoFit/>
          </a:bodyPr>
          <a:lstStyle/>
          <a:p>
            <a:pPr algn="dist"/>
            <a:r>
              <a:rPr lang="ja-JP" altLang="en-US" sz="2800" dirty="0">
                <a:latin typeface="HGPｺﾞｼｯｸE" panose="020B0900000000000000" pitchFamily="50" charset="-128"/>
                <a:ea typeface="HGPｺﾞｼｯｸE" panose="020B0900000000000000" pitchFamily="50" charset="-128"/>
              </a:rPr>
              <a:t>市場機会の分析</a:t>
            </a:r>
            <a:endParaRPr lang="en-US" altLang="ja-JP" sz="2800" dirty="0">
              <a:latin typeface="HGPｺﾞｼｯｸE" panose="020B0900000000000000" pitchFamily="50" charset="-128"/>
              <a:ea typeface="HGPｺﾞｼｯｸE" panose="020B0900000000000000" pitchFamily="50" charset="-128"/>
            </a:endParaRPr>
          </a:p>
          <a:p>
            <a:pPr algn="dist"/>
            <a:r>
              <a:rPr lang="ja-JP" altLang="en-US" sz="2800" dirty="0">
                <a:latin typeface="HGPｺﾞｼｯｸE" panose="020B0900000000000000" pitchFamily="50" charset="-128"/>
                <a:ea typeface="HGPｺﾞｼｯｸE" panose="020B0900000000000000" pitchFamily="50" charset="-128"/>
              </a:rPr>
              <a:t>（</a:t>
            </a:r>
            <a:r>
              <a:rPr lang="en-US" altLang="ja-JP" sz="2800" dirty="0">
                <a:latin typeface="HGPｺﾞｼｯｸE" panose="020B0900000000000000" pitchFamily="50" charset="-128"/>
                <a:ea typeface="HGPｺﾞｼｯｸE" panose="020B0900000000000000" pitchFamily="50" charset="-128"/>
              </a:rPr>
              <a:t>SWOT</a:t>
            </a:r>
            <a:r>
              <a:rPr lang="ja-JP" altLang="en-US" sz="2800" dirty="0">
                <a:latin typeface="HGPｺﾞｼｯｸE" panose="020B0900000000000000" pitchFamily="50" charset="-128"/>
                <a:ea typeface="HGPｺﾞｼｯｸE" panose="020B0900000000000000" pitchFamily="50" charset="-128"/>
              </a:rPr>
              <a:t>分析）</a:t>
            </a:r>
            <a:endParaRPr kumimoji="1" lang="ja-JP" altLang="en-US" sz="2800" dirty="0">
              <a:latin typeface="HGPｺﾞｼｯｸE" panose="020B0900000000000000" pitchFamily="50" charset="-128"/>
              <a:ea typeface="HGPｺﾞｼｯｸE" panose="020B0900000000000000" pitchFamily="50" charset="-128"/>
            </a:endParaRPr>
          </a:p>
        </p:txBody>
      </p:sp>
      <p:sp>
        <p:nvSpPr>
          <p:cNvPr id="7" name="テキスト ボックス 6">
            <a:extLst>
              <a:ext uri="{FF2B5EF4-FFF2-40B4-BE49-F238E27FC236}">
                <a16:creationId xmlns:a16="http://schemas.microsoft.com/office/drawing/2014/main" id="{7B060A46-F2A7-4A95-A949-573B7EE306A5}"/>
              </a:ext>
            </a:extLst>
          </p:cNvPr>
          <p:cNvSpPr txBox="1"/>
          <p:nvPr/>
        </p:nvSpPr>
        <p:spPr>
          <a:xfrm>
            <a:off x="2736471" y="1884139"/>
            <a:ext cx="1046440" cy="4635724"/>
          </a:xfrm>
          <a:prstGeom prst="rect">
            <a:avLst/>
          </a:prstGeom>
        </p:spPr>
        <p:style>
          <a:lnRef idx="0">
            <a:schemeClr val="accent1"/>
          </a:lnRef>
          <a:fillRef idx="3">
            <a:schemeClr val="accent1"/>
          </a:fillRef>
          <a:effectRef idx="3">
            <a:schemeClr val="accent1"/>
          </a:effectRef>
          <a:fontRef idx="minor">
            <a:schemeClr val="lt1"/>
          </a:fontRef>
        </p:style>
        <p:txBody>
          <a:bodyPr vert="wordArtVertRtl" wrap="square" rtlCol="0" anchor="b" anchorCtr="0">
            <a:spAutoFit/>
          </a:bodyPr>
          <a:lstStyle/>
          <a:p>
            <a:pPr algn="dist"/>
            <a:r>
              <a:rPr lang="ja-JP" altLang="en-US" sz="2800" dirty="0">
                <a:latin typeface="HGPｺﾞｼｯｸE" panose="020B0900000000000000" pitchFamily="50" charset="-128"/>
                <a:ea typeface="HGPｺﾞｼｯｸE" panose="020B0900000000000000" pitchFamily="50" charset="-128"/>
              </a:rPr>
              <a:t>ターゲット市場の選択（</a:t>
            </a:r>
            <a:r>
              <a:rPr lang="en-US" altLang="ja-JP" sz="2800" dirty="0">
                <a:latin typeface="HGPｺﾞｼｯｸE" panose="020B0900000000000000" pitchFamily="50" charset="-128"/>
                <a:ea typeface="HGPｺﾞｼｯｸE" panose="020B0900000000000000" pitchFamily="50" charset="-128"/>
              </a:rPr>
              <a:t>STP</a:t>
            </a:r>
            <a:r>
              <a:rPr lang="ja-JP" altLang="en-US" sz="2800" dirty="0">
                <a:latin typeface="HGPｺﾞｼｯｸE" panose="020B0900000000000000" pitchFamily="50" charset="-128"/>
                <a:ea typeface="HGPｺﾞｼｯｸE" panose="020B0900000000000000" pitchFamily="50" charset="-128"/>
              </a:rPr>
              <a:t>）</a:t>
            </a:r>
            <a:endParaRPr lang="en-US" altLang="ja-JP" sz="2800" dirty="0">
              <a:latin typeface="HGPｺﾞｼｯｸE" panose="020B0900000000000000" pitchFamily="50" charset="-128"/>
              <a:ea typeface="HGPｺﾞｼｯｸE" panose="020B0900000000000000" pitchFamily="50" charset="-128"/>
            </a:endParaRPr>
          </a:p>
        </p:txBody>
      </p:sp>
      <p:sp>
        <p:nvSpPr>
          <p:cNvPr id="8" name="テキスト ボックス 7">
            <a:extLst>
              <a:ext uri="{FF2B5EF4-FFF2-40B4-BE49-F238E27FC236}">
                <a16:creationId xmlns:a16="http://schemas.microsoft.com/office/drawing/2014/main" id="{90F4C778-BAA4-40C7-93F2-25649B29DD50}"/>
              </a:ext>
            </a:extLst>
          </p:cNvPr>
          <p:cNvSpPr txBox="1"/>
          <p:nvPr/>
        </p:nvSpPr>
        <p:spPr>
          <a:xfrm>
            <a:off x="4504565" y="1857151"/>
            <a:ext cx="984885" cy="4635724"/>
          </a:xfrm>
          <a:prstGeom prst="rect">
            <a:avLst/>
          </a:prstGeom>
        </p:spPr>
        <p:style>
          <a:lnRef idx="0">
            <a:schemeClr val="accent1"/>
          </a:lnRef>
          <a:fillRef idx="3">
            <a:schemeClr val="accent1"/>
          </a:fillRef>
          <a:effectRef idx="3">
            <a:schemeClr val="accent1"/>
          </a:effectRef>
          <a:fontRef idx="minor">
            <a:schemeClr val="lt1"/>
          </a:fontRef>
        </p:style>
        <p:txBody>
          <a:bodyPr vert="wordArtVertRtl" wrap="square" rtlCol="0" anchor="b" anchorCtr="0">
            <a:spAutoFit/>
          </a:bodyPr>
          <a:lstStyle/>
          <a:p>
            <a:pPr algn="dist"/>
            <a:r>
              <a:rPr lang="ja-JP" altLang="en-US" sz="2400" dirty="0">
                <a:latin typeface="HGPｺﾞｼｯｸE" panose="020B0900000000000000" pitchFamily="50" charset="-128"/>
                <a:ea typeface="HGPｺﾞｼｯｸE" panose="020B0900000000000000" pitchFamily="50" charset="-128"/>
              </a:rPr>
              <a:t>マーケティングミックスの選択</a:t>
            </a:r>
            <a:r>
              <a:rPr lang="en-US" altLang="ja-JP" sz="2800" dirty="0">
                <a:latin typeface="HGPｺﾞｼｯｸE" panose="020B0900000000000000" pitchFamily="50" charset="-128"/>
                <a:ea typeface="HGPｺﾞｼｯｸE" panose="020B0900000000000000" pitchFamily="50" charset="-128"/>
              </a:rPr>
              <a:t>(4P)</a:t>
            </a:r>
          </a:p>
        </p:txBody>
      </p:sp>
      <p:sp>
        <p:nvSpPr>
          <p:cNvPr id="9" name="テキスト ボックス 8">
            <a:extLst>
              <a:ext uri="{FF2B5EF4-FFF2-40B4-BE49-F238E27FC236}">
                <a16:creationId xmlns:a16="http://schemas.microsoft.com/office/drawing/2014/main" id="{8EB5966F-19F7-40E7-8F1F-CE3409638913}"/>
              </a:ext>
            </a:extLst>
          </p:cNvPr>
          <p:cNvSpPr txBox="1"/>
          <p:nvPr/>
        </p:nvSpPr>
        <p:spPr>
          <a:xfrm>
            <a:off x="6335767" y="1884139"/>
            <a:ext cx="902811" cy="4635724"/>
          </a:xfrm>
          <a:prstGeom prst="rect">
            <a:avLst/>
          </a:prstGeom>
        </p:spPr>
        <p:style>
          <a:lnRef idx="0">
            <a:schemeClr val="accent1"/>
          </a:lnRef>
          <a:fillRef idx="3">
            <a:schemeClr val="accent1"/>
          </a:fillRef>
          <a:effectRef idx="3">
            <a:schemeClr val="accent1"/>
          </a:effectRef>
          <a:fontRef idx="minor">
            <a:schemeClr val="lt1"/>
          </a:fontRef>
        </p:style>
        <p:txBody>
          <a:bodyPr vert="wordArtVertRtl" wrap="square" rtlCol="0" anchor="b" anchorCtr="0">
            <a:spAutoFit/>
          </a:bodyPr>
          <a:lstStyle/>
          <a:p>
            <a:pPr algn="dist"/>
            <a:r>
              <a:rPr lang="ja-JP" altLang="en-US" sz="2400" dirty="0">
                <a:latin typeface="HGPｺﾞｼｯｸE" panose="020B0900000000000000" pitchFamily="50" charset="-128"/>
                <a:ea typeface="HGPｺﾞｼｯｸE" panose="020B0900000000000000" pitchFamily="50" charset="-128"/>
              </a:rPr>
              <a:t>推進体制構築</a:t>
            </a:r>
            <a:endParaRPr lang="en-US" altLang="ja-JP" sz="2400" dirty="0">
              <a:latin typeface="HGPｺﾞｼｯｸE" panose="020B0900000000000000" pitchFamily="50" charset="-128"/>
              <a:ea typeface="HGPｺﾞｼｯｸE" panose="020B0900000000000000" pitchFamily="50" charset="-128"/>
            </a:endParaRPr>
          </a:p>
          <a:p>
            <a:pPr algn="dist"/>
            <a:r>
              <a:rPr lang="en-US" altLang="ja-JP" sz="2400" dirty="0">
                <a:latin typeface="HGPｺﾞｼｯｸE" panose="020B0900000000000000" pitchFamily="50" charset="-128"/>
                <a:ea typeface="HGPｺﾞｼｯｸE" panose="020B0900000000000000" pitchFamily="50" charset="-128"/>
              </a:rPr>
              <a:t>KPI</a:t>
            </a:r>
            <a:r>
              <a:rPr lang="ja-JP" altLang="en-US" sz="2400" dirty="0">
                <a:latin typeface="HGPｺﾞｼｯｸE" panose="020B0900000000000000" pitchFamily="50" charset="-128"/>
                <a:ea typeface="HGPｺﾞｼｯｸE" panose="020B0900000000000000" pitchFamily="50" charset="-128"/>
              </a:rPr>
              <a:t>設定</a:t>
            </a:r>
            <a:endParaRPr lang="en-US" altLang="ja-JP" sz="2800" dirty="0">
              <a:latin typeface="HGPｺﾞｼｯｸE" panose="020B0900000000000000" pitchFamily="50" charset="-128"/>
              <a:ea typeface="HGPｺﾞｼｯｸE" panose="020B0900000000000000" pitchFamily="50" charset="-128"/>
            </a:endParaRPr>
          </a:p>
        </p:txBody>
      </p:sp>
      <p:sp>
        <p:nvSpPr>
          <p:cNvPr id="10" name="二等辺三角形 9">
            <a:extLst>
              <a:ext uri="{FF2B5EF4-FFF2-40B4-BE49-F238E27FC236}">
                <a16:creationId xmlns:a16="http://schemas.microsoft.com/office/drawing/2014/main" id="{2C187C78-7F4D-4979-835F-25D824279EA8}"/>
              </a:ext>
            </a:extLst>
          </p:cNvPr>
          <p:cNvSpPr/>
          <p:nvPr/>
        </p:nvSpPr>
        <p:spPr>
          <a:xfrm rot="5400000">
            <a:off x="339379" y="3897418"/>
            <a:ext cx="4051612" cy="504055"/>
          </a:xfrm>
          <a:prstGeom prst="triangl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dirty="0"/>
          </a:p>
        </p:txBody>
      </p:sp>
      <p:sp>
        <p:nvSpPr>
          <p:cNvPr id="11" name="テキスト ボックス 10">
            <a:extLst>
              <a:ext uri="{FF2B5EF4-FFF2-40B4-BE49-F238E27FC236}">
                <a16:creationId xmlns:a16="http://schemas.microsoft.com/office/drawing/2014/main" id="{D2BFE28A-6066-4D7F-92BA-95EDF3A6B03F}"/>
              </a:ext>
            </a:extLst>
          </p:cNvPr>
          <p:cNvSpPr txBox="1"/>
          <p:nvPr/>
        </p:nvSpPr>
        <p:spPr>
          <a:xfrm>
            <a:off x="251519" y="4199937"/>
            <a:ext cx="631177" cy="2292938"/>
          </a:xfrm>
          <a:prstGeom prst="rect">
            <a:avLst/>
          </a:prstGeom>
        </p:spPr>
        <p:style>
          <a:lnRef idx="0">
            <a:schemeClr val="accent1"/>
          </a:lnRef>
          <a:fillRef idx="3">
            <a:schemeClr val="accent1"/>
          </a:fillRef>
          <a:effectRef idx="3">
            <a:schemeClr val="accent1"/>
          </a:effectRef>
          <a:fontRef idx="minor">
            <a:schemeClr val="lt1"/>
          </a:fontRef>
        </p:style>
        <p:txBody>
          <a:bodyPr vert="wordArtVertRtl" wrap="square" rtlCol="0" anchor="b" anchorCtr="1">
            <a:noAutofit/>
          </a:bodyPr>
          <a:lstStyle/>
          <a:p>
            <a:pPr algn="dist"/>
            <a:r>
              <a:rPr lang="ja-JP" altLang="en-US" sz="2000" dirty="0">
                <a:latin typeface="HGPｺﾞｼｯｸE" panose="020B0900000000000000" pitchFamily="50" charset="-128"/>
                <a:ea typeface="HGPｺﾞｼｯｸE" panose="020B0900000000000000" pitchFamily="50" charset="-128"/>
              </a:rPr>
              <a:t>内部環境の理解</a:t>
            </a:r>
            <a:endParaRPr kumimoji="1" lang="ja-JP" altLang="en-US" sz="2000" dirty="0">
              <a:latin typeface="HGPｺﾞｼｯｸE" panose="020B0900000000000000" pitchFamily="50" charset="-128"/>
              <a:ea typeface="HGPｺﾞｼｯｸE" panose="020B0900000000000000" pitchFamily="50" charset="-128"/>
            </a:endParaRPr>
          </a:p>
        </p:txBody>
      </p:sp>
      <p:sp>
        <p:nvSpPr>
          <p:cNvPr id="12" name="角丸四角形 2">
            <a:extLst>
              <a:ext uri="{FF2B5EF4-FFF2-40B4-BE49-F238E27FC236}">
                <a16:creationId xmlns:a16="http://schemas.microsoft.com/office/drawing/2014/main" id="{0314F867-3D39-4500-B84F-4166BEF0DEA7}"/>
              </a:ext>
            </a:extLst>
          </p:cNvPr>
          <p:cNvSpPr/>
          <p:nvPr/>
        </p:nvSpPr>
        <p:spPr>
          <a:xfrm>
            <a:off x="251519" y="1384357"/>
            <a:ext cx="2365693" cy="422946"/>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dist"/>
            <a:r>
              <a:rPr kumimoji="1" lang="ja-JP" altLang="en-US" dirty="0"/>
              <a:t>現状分析</a:t>
            </a:r>
          </a:p>
        </p:txBody>
      </p:sp>
      <p:sp>
        <p:nvSpPr>
          <p:cNvPr id="13" name="テキスト ボックス 12">
            <a:extLst>
              <a:ext uri="{FF2B5EF4-FFF2-40B4-BE49-F238E27FC236}">
                <a16:creationId xmlns:a16="http://schemas.microsoft.com/office/drawing/2014/main" id="{0B91E2DE-3157-400C-932E-1964CCE93B45}"/>
              </a:ext>
            </a:extLst>
          </p:cNvPr>
          <p:cNvSpPr txBox="1"/>
          <p:nvPr/>
        </p:nvSpPr>
        <p:spPr>
          <a:xfrm>
            <a:off x="7901844" y="1884266"/>
            <a:ext cx="984885" cy="4635724"/>
          </a:xfrm>
          <a:prstGeom prst="rect">
            <a:avLst/>
          </a:prstGeom>
        </p:spPr>
        <p:style>
          <a:lnRef idx="0">
            <a:schemeClr val="accent1"/>
          </a:lnRef>
          <a:fillRef idx="3">
            <a:schemeClr val="accent1"/>
          </a:fillRef>
          <a:effectRef idx="3">
            <a:schemeClr val="accent1"/>
          </a:effectRef>
          <a:fontRef idx="minor">
            <a:schemeClr val="lt1"/>
          </a:fontRef>
        </p:style>
        <p:txBody>
          <a:bodyPr vert="wordArtVertRtl" wrap="square" rtlCol="0" anchor="b" anchorCtr="0">
            <a:spAutoFit/>
          </a:bodyPr>
          <a:lstStyle/>
          <a:p>
            <a:pPr algn="dist"/>
            <a:r>
              <a:rPr lang="ja-JP" altLang="en-US" sz="2400" dirty="0">
                <a:latin typeface="HGPｺﾞｼｯｸE" panose="020B0900000000000000" pitchFamily="50" charset="-128"/>
                <a:ea typeface="HGPｺﾞｼｯｸE" panose="020B0900000000000000" pitchFamily="50" charset="-128"/>
              </a:rPr>
              <a:t>マーケティング活動管理</a:t>
            </a:r>
            <a:r>
              <a:rPr lang="ja-JP" altLang="en-US" sz="2800" dirty="0">
                <a:latin typeface="HGPｺﾞｼｯｸE" panose="020B0900000000000000" pitchFamily="50" charset="-128"/>
                <a:ea typeface="HGPｺﾞｼｯｸE" panose="020B0900000000000000" pitchFamily="50" charset="-128"/>
              </a:rPr>
              <a:t>（</a:t>
            </a:r>
            <a:r>
              <a:rPr lang="en-US" altLang="ja-JP" sz="2800" dirty="0">
                <a:latin typeface="HGPｺﾞｼｯｸE" panose="020B0900000000000000" pitchFamily="50" charset="-128"/>
                <a:ea typeface="HGPｺﾞｼｯｸE" panose="020B0900000000000000" pitchFamily="50" charset="-128"/>
              </a:rPr>
              <a:t>PDCA)</a:t>
            </a:r>
          </a:p>
        </p:txBody>
      </p:sp>
      <p:sp>
        <p:nvSpPr>
          <p:cNvPr id="14" name="二等辺三角形 13">
            <a:extLst>
              <a:ext uri="{FF2B5EF4-FFF2-40B4-BE49-F238E27FC236}">
                <a16:creationId xmlns:a16="http://schemas.microsoft.com/office/drawing/2014/main" id="{737AAA2D-0B86-4D18-8609-11D93407D047}"/>
              </a:ext>
            </a:extLst>
          </p:cNvPr>
          <p:cNvSpPr/>
          <p:nvPr/>
        </p:nvSpPr>
        <p:spPr>
          <a:xfrm rot="5400000">
            <a:off x="2117932" y="3897419"/>
            <a:ext cx="4051612" cy="504055"/>
          </a:xfrm>
          <a:prstGeom prst="triangl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dirty="0"/>
          </a:p>
        </p:txBody>
      </p:sp>
      <p:sp>
        <p:nvSpPr>
          <p:cNvPr id="15" name="二等辺三角形 14">
            <a:extLst>
              <a:ext uri="{FF2B5EF4-FFF2-40B4-BE49-F238E27FC236}">
                <a16:creationId xmlns:a16="http://schemas.microsoft.com/office/drawing/2014/main" id="{C025B8BE-E6C5-4C75-907B-8CBC39C8E0FC}"/>
              </a:ext>
            </a:extLst>
          </p:cNvPr>
          <p:cNvSpPr/>
          <p:nvPr/>
        </p:nvSpPr>
        <p:spPr>
          <a:xfrm rot="5400000">
            <a:off x="3858291" y="3845461"/>
            <a:ext cx="4051612" cy="607970"/>
          </a:xfrm>
          <a:prstGeom prst="triangl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dirty="0"/>
          </a:p>
        </p:txBody>
      </p:sp>
      <p:sp>
        <p:nvSpPr>
          <p:cNvPr id="16" name="二等辺三角形 15">
            <a:extLst>
              <a:ext uri="{FF2B5EF4-FFF2-40B4-BE49-F238E27FC236}">
                <a16:creationId xmlns:a16="http://schemas.microsoft.com/office/drawing/2014/main" id="{BD1ACFBE-3E3C-4A20-8C86-7C6099E2FF72}"/>
              </a:ext>
            </a:extLst>
          </p:cNvPr>
          <p:cNvSpPr/>
          <p:nvPr/>
        </p:nvSpPr>
        <p:spPr>
          <a:xfrm rot="5400000">
            <a:off x="5555293" y="3897419"/>
            <a:ext cx="4051612" cy="504055"/>
          </a:xfrm>
          <a:prstGeom prst="triangl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dirty="0"/>
          </a:p>
        </p:txBody>
      </p:sp>
      <p:sp>
        <p:nvSpPr>
          <p:cNvPr id="17" name="角丸四角形 29">
            <a:extLst>
              <a:ext uri="{FF2B5EF4-FFF2-40B4-BE49-F238E27FC236}">
                <a16:creationId xmlns:a16="http://schemas.microsoft.com/office/drawing/2014/main" id="{8153AD7B-7A8A-4503-AE20-DBB646EE7A74}"/>
              </a:ext>
            </a:extLst>
          </p:cNvPr>
          <p:cNvSpPr/>
          <p:nvPr/>
        </p:nvSpPr>
        <p:spPr>
          <a:xfrm>
            <a:off x="2723198" y="1385449"/>
            <a:ext cx="3380914" cy="422946"/>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dist"/>
            <a:r>
              <a:rPr lang="ja-JP" altLang="en-US" dirty="0"/>
              <a:t>マーケティング戦略</a:t>
            </a:r>
            <a:endParaRPr kumimoji="1" lang="ja-JP" altLang="en-US" dirty="0"/>
          </a:p>
        </p:txBody>
      </p:sp>
      <p:sp>
        <p:nvSpPr>
          <p:cNvPr id="18" name="角丸四角形 30">
            <a:extLst>
              <a:ext uri="{FF2B5EF4-FFF2-40B4-BE49-F238E27FC236}">
                <a16:creationId xmlns:a16="http://schemas.microsoft.com/office/drawing/2014/main" id="{BADCA105-1F41-4AD3-8521-B87A7FD92309}"/>
              </a:ext>
            </a:extLst>
          </p:cNvPr>
          <p:cNvSpPr/>
          <p:nvPr/>
        </p:nvSpPr>
        <p:spPr>
          <a:xfrm>
            <a:off x="6335768" y="1368629"/>
            <a:ext cx="2550962" cy="422946"/>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dist"/>
            <a:r>
              <a:rPr lang="ja-JP" altLang="en-US" dirty="0"/>
              <a:t>戦略の実施・評価</a:t>
            </a:r>
            <a:endParaRPr kumimoji="1" lang="ja-JP" altLang="en-US" dirty="0"/>
          </a:p>
        </p:txBody>
      </p:sp>
      <p:sp>
        <p:nvSpPr>
          <p:cNvPr id="21" name="正方形/長方形 20">
            <a:extLst>
              <a:ext uri="{FF2B5EF4-FFF2-40B4-BE49-F238E27FC236}">
                <a16:creationId xmlns:a16="http://schemas.microsoft.com/office/drawing/2014/main" id="{171564A6-A733-473B-A417-3FF25BBCC887}"/>
              </a:ext>
            </a:extLst>
          </p:cNvPr>
          <p:cNvSpPr/>
          <p:nvPr/>
        </p:nvSpPr>
        <p:spPr>
          <a:xfrm>
            <a:off x="179510" y="764705"/>
            <a:ext cx="3888434"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観光マーケティングのプロセス</a:t>
            </a:r>
          </a:p>
        </p:txBody>
      </p:sp>
      <p:sp>
        <p:nvSpPr>
          <p:cNvPr id="23" name="角丸四角形 21">
            <a:extLst>
              <a:ext uri="{FF2B5EF4-FFF2-40B4-BE49-F238E27FC236}">
                <a16:creationId xmlns:a16="http://schemas.microsoft.com/office/drawing/2014/main" id="{104D5B61-8102-4E50-82E3-CEAC3BB60272}"/>
              </a:ext>
            </a:extLst>
          </p:cNvPr>
          <p:cNvSpPr/>
          <p:nvPr/>
        </p:nvSpPr>
        <p:spPr>
          <a:xfrm>
            <a:off x="2617212" y="1268760"/>
            <a:ext cx="3565450" cy="5391581"/>
          </a:xfrm>
          <a:prstGeom prst="roundRect">
            <a:avLst/>
          </a:prstGeom>
          <a:noFill/>
          <a:ln w="762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スライド番号プレースホルダー 2">
            <a:extLst>
              <a:ext uri="{FF2B5EF4-FFF2-40B4-BE49-F238E27FC236}">
                <a16:creationId xmlns:a16="http://schemas.microsoft.com/office/drawing/2014/main" id="{A2C2C9DB-75E2-4B74-9011-3967766C5DFC}"/>
              </a:ext>
            </a:extLst>
          </p:cNvPr>
          <p:cNvSpPr>
            <a:spLocks noGrp="1"/>
          </p:cNvSpPr>
          <p:nvPr>
            <p:ph type="sldNum" sz="quarter" idx="12"/>
          </p:nvPr>
        </p:nvSpPr>
        <p:spPr/>
        <p:txBody>
          <a:bodyPr/>
          <a:lstStyle/>
          <a:p>
            <a:pPr>
              <a:defRPr/>
            </a:pPr>
            <a:fld id="{22179739-F4A8-44EB-8B8E-F3F060272835}" type="slidenum">
              <a:rPr lang="ja-JP" altLang="en-US" smtClean="0"/>
              <a:pPr>
                <a:defRPr/>
              </a:pPr>
              <a:t>6</a:t>
            </a:fld>
            <a:endParaRPr lang="ja-JP" altLang="en-US"/>
          </a:p>
        </p:txBody>
      </p:sp>
    </p:spTree>
    <p:extLst>
      <p:ext uri="{BB962C8B-B14F-4D97-AF65-F5344CB8AC3E}">
        <p14:creationId xmlns:p14="http://schemas.microsoft.com/office/powerpoint/2010/main" val="1197428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500"/>
                                        <p:tgtEl>
                                          <p:spTgt spid="1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500"/>
                                        <p:tgtEl>
                                          <p:spTgt spid="17"/>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500"/>
                                        <p:tgtEl>
                                          <p:spTgt spid="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500"/>
                                        <p:tgtEl>
                                          <p:spTgt spid="13"/>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fade">
                                      <p:cBhvr>
                                        <p:cTn id="5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2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7"/>
          <p:cNvSpPr>
            <a:spLocks noChangeArrowheads="1"/>
          </p:cNvSpPr>
          <p:nvPr/>
        </p:nvSpPr>
        <p:spPr bwMode="auto">
          <a:xfrm>
            <a:off x="142676" y="1268760"/>
            <a:ext cx="8640961" cy="2292907"/>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000" dirty="0">
                <a:latin typeface="HGPｺﾞｼｯｸE" panose="020B0900000000000000" pitchFamily="50" charset="-128"/>
                <a:ea typeface="HGPｺﾞｼｯｸE" panose="020B0900000000000000" pitchFamily="50" charset="-128"/>
              </a:rPr>
              <a:t>自社、自地域を取り囲む外部環境と内部環境を整理してみましょう。</a:t>
            </a:r>
            <a:endParaRPr lang="en-US" altLang="ja-JP" sz="2000" dirty="0">
              <a:latin typeface="HGPｺﾞｼｯｸE" panose="020B0900000000000000" pitchFamily="50" charset="-128"/>
              <a:ea typeface="HGPｺﾞｼｯｸE" panose="020B0900000000000000" pitchFamily="50" charset="-128"/>
            </a:endParaRPr>
          </a:p>
          <a:p>
            <a:pPr indent="-342900" algn="l">
              <a:lnSpc>
                <a:spcPct val="90000"/>
              </a:lnSpc>
              <a:spcBef>
                <a:spcPct val="20000"/>
              </a:spcBef>
            </a:pPr>
            <a:r>
              <a:rPr lang="ja-JP" altLang="en-US" sz="2000" dirty="0">
                <a:latin typeface="HGPｺﾞｼｯｸE" panose="020B0900000000000000" pitchFamily="50" charset="-128"/>
                <a:ea typeface="HGPｺﾞｼｯｸE" panose="020B0900000000000000" pitchFamily="50" charset="-128"/>
              </a:rPr>
              <a:t>その際に便利な方法が</a:t>
            </a:r>
            <a:r>
              <a:rPr lang="en-US" altLang="ja-JP" sz="2000" dirty="0">
                <a:solidFill>
                  <a:srgbClr val="FF0000"/>
                </a:solidFill>
                <a:latin typeface="HGPｺﾞｼｯｸE" panose="020B0900000000000000" pitchFamily="50" charset="-128"/>
                <a:ea typeface="HGPｺﾞｼｯｸE" panose="020B0900000000000000" pitchFamily="50" charset="-128"/>
              </a:rPr>
              <a:t>SWOT</a:t>
            </a:r>
            <a:r>
              <a:rPr lang="ja-JP" altLang="en-US" sz="2000" dirty="0">
                <a:solidFill>
                  <a:srgbClr val="FF0000"/>
                </a:solidFill>
                <a:latin typeface="HGPｺﾞｼｯｸE" panose="020B0900000000000000" pitchFamily="50" charset="-128"/>
                <a:ea typeface="HGPｺﾞｼｯｸE" panose="020B0900000000000000" pitchFamily="50" charset="-128"/>
              </a:rPr>
              <a:t>分析</a:t>
            </a:r>
            <a:r>
              <a:rPr lang="ja-JP" altLang="en-US" sz="2000" dirty="0">
                <a:latin typeface="HGPｺﾞｼｯｸE" panose="020B0900000000000000" pitchFamily="50" charset="-128"/>
                <a:ea typeface="HGPｺﾞｼｯｸE" panose="020B0900000000000000" pitchFamily="50" charset="-128"/>
              </a:rPr>
              <a:t>です。</a:t>
            </a:r>
            <a:endParaRPr lang="en-US" altLang="ja-JP" sz="2000" dirty="0">
              <a:solidFill>
                <a:schemeClr val="tx1"/>
              </a:solidFill>
              <a:latin typeface="HGPｺﾞｼｯｸE" panose="020B0900000000000000" pitchFamily="50" charset="-128"/>
              <a:ea typeface="HGPｺﾞｼｯｸE" panose="020B0900000000000000" pitchFamily="50" charset="-128"/>
            </a:endParaRPr>
          </a:p>
          <a:p>
            <a:pPr indent="-342900" algn="l">
              <a:lnSpc>
                <a:spcPct val="90000"/>
              </a:lnSpc>
              <a:spcBef>
                <a:spcPct val="20000"/>
              </a:spcBef>
            </a:pPr>
            <a:endParaRPr lang="en-US" altLang="ja-JP" sz="2000" dirty="0">
              <a:solidFill>
                <a:schemeClr val="tx1"/>
              </a:solidFill>
              <a:latin typeface="HGPｺﾞｼｯｸE" panose="020B0900000000000000" pitchFamily="50" charset="-128"/>
              <a:ea typeface="HGPｺﾞｼｯｸE" panose="020B0900000000000000" pitchFamily="50" charset="-128"/>
            </a:endParaRPr>
          </a:p>
          <a:p>
            <a:pPr indent="-342900" algn="l">
              <a:lnSpc>
                <a:spcPct val="90000"/>
              </a:lnSpc>
              <a:spcBef>
                <a:spcPct val="20000"/>
              </a:spcBef>
            </a:pPr>
            <a:r>
              <a:rPr lang="ja-JP" altLang="en-US" sz="2000" dirty="0">
                <a:solidFill>
                  <a:schemeClr val="tx1"/>
                </a:solidFill>
                <a:latin typeface="HGPｺﾞｼｯｸE" panose="020B0900000000000000" pitchFamily="50" charset="-128"/>
                <a:ea typeface="HGPｺﾞｼｯｸE" panose="020B0900000000000000" pitchFamily="50" charset="-128"/>
              </a:rPr>
              <a:t>■　</a:t>
            </a:r>
            <a:r>
              <a:rPr lang="en-US" altLang="ja-JP" sz="2000" dirty="0">
                <a:solidFill>
                  <a:schemeClr val="tx1"/>
                </a:solidFill>
                <a:latin typeface="HGPｺﾞｼｯｸE" panose="020B0900000000000000" pitchFamily="50" charset="-128"/>
                <a:ea typeface="HGPｺﾞｼｯｸE" panose="020B0900000000000000" pitchFamily="50" charset="-128"/>
              </a:rPr>
              <a:t>SWOT</a:t>
            </a:r>
            <a:r>
              <a:rPr lang="ja-JP" altLang="en-US" sz="2000" dirty="0">
                <a:solidFill>
                  <a:schemeClr val="tx1"/>
                </a:solidFill>
                <a:latin typeface="HGPｺﾞｼｯｸE" panose="020B0900000000000000" pitchFamily="50" charset="-128"/>
                <a:ea typeface="HGPｺﾞｼｯｸE" panose="020B0900000000000000" pitchFamily="50" charset="-128"/>
              </a:rPr>
              <a:t>分析</a:t>
            </a:r>
            <a:endParaRPr lang="en-US" altLang="ja-JP" sz="2000" dirty="0">
              <a:solidFill>
                <a:schemeClr val="tx1"/>
              </a:solidFill>
              <a:latin typeface="HGPｺﾞｼｯｸE" panose="020B0900000000000000" pitchFamily="50" charset="-128"/>
              <a:ea typeface="HGPｺﾞｼｯｸE" panose="020B0900000000000000" pitchFamily="50" charset="-128"/>
            </a:endParaRPr>
          </a:p>
          <a:p>
            <a:pPr indent="-342900" algn="l">
              <a:lnSpc>
                <a:spcPct val="90000"/>
              </a:lnSpc>
              <a:spcBef>
                <a:spcPct val="20000"/>
              </a:spcBef>
            </a:pPr>
            <a:r>
              <a:rPr lang="ja-JP" altLang="en-US" sz="2000" dirty="0">
                <a:solidFill>
                  <a:schemeClr val="tx1"/>
                </a:solidFill>
                <a:latin typeface="HGPｺﾞｼｯｸE" panose="020B0900000000000000" pitchFamily="50" charset="-128"/>
                <a:ea typeface="HGPｺﾞｼｯｸE" panose="020B0900000000000000" pitchFamily="50" charset="-128"/>
              </a:rPr>
              <a:t>自社、自地域の強み・弱み（</a:t>
            </a:r>
            <a:r>
              <a:rPr lang="ja-JP" altLang="en-US" sz="2000" dirty="0">
                <a:solidFill>
                  <a:srgbClr val="FF0000"/>
                </a:solidFill>
                <a:latin typeface="HGPｺﾞｼｯｸE" panose="020B0900000000000000" pitchFamily="50" charset="-128"/>
                <a:ea typeface="HGPｺﾞｼｯｸE" panose="020B0900000000000000" pitchFamily="50" charset="-128"/>
              </a:rPr>
              <a:t>内部要因</a:t>
            </a:r>
            <a:r>
              <a:rPr lang="ja-JP" altLang="en-US" sz="2000" dirty="0">
                <a:solidFill>
                  <a:schemeClr val="tx1"/>
                </a:solidFill>
                <a:latin typeface="HGPｺﾞｼｯｸE" panose="020B0900000000000000" pitchFamily="50" charset="-128"/>
                <a:ea typeface="HGPｺﾞｼｯｸE" panose="020B0900000000000000" pitchFamily="50" charset="-128"/>
              </a:rPr>
              <a:t>）と自地域を取巻く機会・脅威（</a:t>
            </a:r>
            <a:r>
              <a:rPr lang="ja-JP" altLang="en-US" sz="2000" dirty="0">
                <a:solidFill>
                  <a:srgbClr val="FF0000"/>
                </a:solidFill>
                <a:latin typeface="HGPｺﾞｼｯｸE" panose="020B0900000000000000" pitchFamily="50" charset="-128"/>
                <a:ea typeface="HGPｺﾞｼｯｸE" panose="020B0900000000000000" pitchFamily="50" charset="-128"/>
              </a:rPr>
              <a:t>外部要因</a:t>
            </a:r>
            <a:r>
              <a:rPr lang="ja-JP" altLang="en-US" sz="2000" dirty="0">
                <a:solidFill>
                  <a:schemeClr val="tx1"/>
                </a:solidFill>
                <a:latin typeface="HGPｺﾞｼｯｸE" panose="020B0900000000000000" pitchFamily="50" charset="-128"/>
                <a:ea typeface="HGPｺﾞｼｯｸE" panose="020B0900000000000000" pitchFamily="50" charset="-128"/>
              </a:rPr>
              <a:t>）の４つを整理し、それらを組み合わせて考えることで現状を把握する手法です。</a:t>
            </a:r>
          </a:p>
        </p:txBody>
      </p:sp>
      <p:graphicFrame>
        <p:nvGraphicFramePr>
          <p:cNvPr id="14" name="表 13"/>
          <p:cNvGraphicFramePr>
            <a:graphicFrameLocks noGrp="1"/>
          </p:cNvGraphicFramePr>
          <p:nvPr>
            <p:extLst>
              <p:ext uri="{D42A27DB-BD31-4B8C-83A1-F6EECF244321}">
                <p14:modId xmlns:p14="http://schemas.microsoft.com/office/powerpoint/2010/main" val="4221170312"/>
              </p:ext>
            </p:extLst>
          </p:nvPr>
        </p:nvGraphicFramePr>
        <p:xfrm>
          <a:off x="467543" y="3284984"/>
          <a:ext cx="8209732" cy="3384376"/>
        </p:xfrm>
        <a:graphic>
          <a:graphicData uri="http://schemas.openxmlformats.org/drawingml/2006/table">
            <a:tbl>
              <a:tblPr firstRow="1" bandRow="1">
                <a:tableStyleId>{5940675A-B579-460E-94D1-54222C63F5DA}</a:tableStyleId>
              </a:tblPr>
              <a:tblGrid>
                <a:gridCol w="4104457">
                  <a:extLst>
                    <a:ext uri="{9D8B030D-6E8A-4147-A177-3AD203B41FA5}">
                      <a16:colId xmlns:a16="http://schemas.microsoft.com/office/drawing/2014/main" val="20000"/>
                    </a:ext>
                  </a:extLst>
                </a:gridCol>
                <a:gridCol w="4105275">
                  <a:extLst>
                    <a:ext uri="{9D8B030D-6E8A-4147-A177-3AD203B41FA5}">
                      <a16:colId xmlns:a16="http://schemas.microsoft.com/office/drawing/2014/main" val="20001"/>
                    </a:ext>
                  </a:extLst>
                </a:gridCol>
              </a:tblGrid>
              <a:tr h="402377">
                <a:tc>
                  <a:txBody>
                    <a:bodyPr/>
                    <a:lstStyle/>
                    <a:p>
                      <a:pPr algn="ctr"/>
                      <a:r>
                        <a:rPr kumimoji="1" lang="ja-JP" altLang="en-US" dirty="0">
                          <a:latin typeface="HGPｺﾞｼｯｸE" panose="020B0900000000000000" pitchFamily="50" charset="-128"/>
                          <a:ea typeface="HGPｺﾞｼｯｸE" panose="020B0900000000000000" pitchFamily="50" charset="-128"/>
                        </a:rPr>
                        <a:t>自地域の強み</a:t>
                      </a:r>
                      <a:r>
                        <a:rPr kumimoji="1" lang="en-US" altLang="ja-JP" dirty="0">
                          <a:latin typeface="HGPｺﾞｼｯｸE" panose="020B0900000000000000" pitchFamily="50" charset="-128"/>
                          <a:ea typeface="HGPｺﾞｼｯｸE" panose="020B0900000000000000" pitchFamily="50" charset="-128"/>
                        </a:rPr>
                        <a:t>(Strengths)</a:t>
                      </a:r>
                      <a:endParaRPr kumimoji="1" lang="ja-JP" altLang="en-US" dirty="0">
                        <a:latin typeface="HGPｺﾞｼｯｸE" panose="020B0900000000000000" pitchFamily="50" charset="-128"/>
                        <a:ea typeface="HGPｺﾞｼｯｸE" panose="020B0900000000000000" pitchFamily="50" charset="-128"/>
                      </a:endParaRPr>
                    </a:p>
                  </a:txBody>
                  <a:tcPr>
                    <a:solidFill>
                      <a:schemeClr val="tx2">
                        <a:lumMod val="20000"/>
                        <a:lumOff val="80000"/>
                      </a:schemeClr>
                    </a:solidFill>
                  </a:tcPr>
                </a:tc>
                <a:tc>
                  <a:txBody>
                    <a:bodyPr/>
                    <a:lstStyle/>
                    <a:p>
                      <a:pPr algn="ctr"/>
                      <a:r>
                        <a:rPr kumimoji="1" lang="ja-JP" altLang="en-US" dirty="0">
                          <a:latin typeface="HGPｺﾞｼｯｸE" panose="020B0900000000000000" pitchFamily="50" charset="-128"/>
                          <a:ea typeface="HGPｺﾞｼｯｸE" panose="020B0900000000000000" pitchFamily="50" charset="-128"/>
                        </a:rPr>
                        <a:t>自地域の弱み</a:t>
                      </a:r>
                      <a:r>
                        <a:rPr kumimoji="1" lang="en-US" altLang="ja-JP" dirty="0">
                          <a:latin typeface="HGPｺﾞｼｯｸE" panose="020B0900000000000000" pitchFamily="50" charset="-128"/>
                          <a:ea typeface="HGPｺﾞｼｯｸE" panose="020B0900000000000000" pitchFamily="50" charset="-128"/>
                        </a:rPr>
                        <a:t>(Weaknesses)</a:t>
                      </a:r>
                      <a:endParaRPr kumimoji="1" lang="ja-JP" altLang="en-US" dirty="0">
                        <a:latin typeface="HGPｺﾞｼｯｸE" panose="020B0900000000000000" pitchFamily="50" charset="-128"/>
                        <a:ea typeface="HGPｺﾞｼｯｸE" panose="020B0900000000000000" pitchFamily="50" charset="-128"/>
                      </a:endParaRPr>
                    </a:p>
                  </a:txBody>
                  <a:tcPr>
                    <a:solidFill>
                      <a:schemeClr val="tx2">
                        <a:lumMod val="20000"/>
                        <a:lumOff val="80000"/>
                      </a:schemeClr>
                    </a:solidFill>
                  </a:tcPr>
                </a:tc>
                <a:extLst>
                  <a:ext uri="{0D108BD9-81ED-4DB2-BD59-A6C34878D82A}">
                    <a16:rowId xmlns:a16="http://schemas.microsoft.com/office/drawing/2014/main" val="10000"/>
                  </a:ext>
                </a:extLst>
              </a:tr>
              <a:tr h="1289811">
                <a:tc>
                  <a:txBody>
                    <a:bodyPr/>
                    <a:lstStyle/>
                    <a:p>
                      <a:endParaRPr kumimoji="1" lang="en-US" altLang="ja-JP" dirty="0"/>
                    </a:p>
                    <a:p>
                      <a:endParaRPr kumimoji="1" lang="en-US" altLang="ja-JP" dirty="0"/>
                    </a:p>
                    <a:p>
                      <a:endParaRPr kumimoji="1" lang="en-US" altLang="ja-JP" dirty="0"/>
                    </a:p>
                    <a:p>
                      <a:endParaRPr kumimoji="1" lang="ja-JP" altLang="en-US" dirty="0"/>
                    </a:p>
                  </a:txBody>
                  <a:tcPr/>
                </a:tc>
                <a:tc>
                  <a:txBody>
                    <a:bodyPr/>
                    <a:lstStyle/>
                    <a:p>
                      <a:endParaRPr kumimoji="1" lang="ja-JP" altLang="en-US" dirty="0"/>
                    </a:p>
                  </a:txBody>
                  <a:tcPr/>
                </a:tc>
                <a:extLst>
                  <a:ext uri="{0D108BD9-81ED-4DB2-BD59-A6C34878D82A}">
                    <a16:rowId xmlns:a16="http://schemas.microsoft.com/office/drawing/2014/main" val="10001"/>
                  </a:ext>
                </a:extLst>
              </a:tr>
              <a:tr h="402377">
                <a:tc>
                  <a:txBody>
                    <a:bodyPr/>
                    <a:lstStyle/>
                    <a:p>
                      <a:pPr algn="ctr"/>
                      <a:r>
                        <a:rPr kumimoji="1" lang="ja-JP" altLang="en-US" dirty="0">
                          <a:latin typeface="HGPｺﾞｼｯｸE" panose="020B0900000000000000" pitchFamily="50" charset="-128"/>
                          <a:ea typeface="HGPｺﾞｼｯｸE" panose="020B0900000000000000" pitchFamily="50" charset="-128"/>
                        </a:rPr>
                        <a:t>自地域を取り囲む機会</a:t>
                      </a:r>
                      <a:r>
                        <a:rPr kumimoji="1" lang="en-US" altLang="ja-JP" dirty="0">
                          <a:latin typeface="HGPｺﾞｼｯｸE" panose="020B0900000000000000" pitchFamily="50" charset="-128"/>
                          <a:ea typeface="HGPｺﾞｼｯｸE" panose="020B0900000000000000" pitchFamily="50" charset="-128"/>
                        </a:rPr>
                        <a:t>(Opportunities)</a:t>
                      </a:r>
                      <a:endParaRPr kumimoji="1" lang="ja-JP" altLang="en-US" dirty="0">
                        <a:latin typeface="HGPｺﾞｼｯｸE" panose="020B0900000000000000" pitchFamily="50" charset="-128"/>
                        <a:ea typeface="HGPｺﾞｼｯｸE" panose="020B0900000000000000" pitchFamily="50" charset="-128"/>
                      </a:endParaRPr>
                    </a:p>
                  </a:txBody>
                  <a:tcPr>
                    <a:solidFill>
                      <a:schemeClr val="tx2">
                        <a:lumMod val="20000"/>
                        <a:lumOff val="80000"/>
                      </a:schemeClr>
                    </a:solidFill>
                  </a:tcPr>
                </a:tc>
                <a:tc>
                  <a:txBody>
                    <a:bodyPr/>
                    <a:lstStyle/>
                    <a:p>
                      <a:pPr algn="ctr"/>
                      <a:r>
                        <a:rPr kumimoji="1" lang="ja-JP" altLang="en-US" dirty="0">
                          <a:latin typeface="HGPｺﾞｼｯｸE" panose="020B0900000000000000" pitchFamily="50" charset="-128"/>
                          <a:ea typeface="HGPｺﾞｼｯｸE" panose="020B0900000000000000" pitchFamily="50" charset="-128"/>
                        </a:rPr>
                        <a:t>自地域を取り囲む脅威</a:t>
                      </a:r>
                      <a:r>
                        <a:rPr kumimoji="1" lang="en-US" altLang="ja-JP" dirty="0">
                          <a:latin typeface="HGPｺﾞｼｯｸE" panose="020B0900000000000000" pitchFamily="50" charset="-128"/>
                          <a:ea typeface="HGPｺﾞｼｯｸE" panose="020B0900000000000000" pitchFamily="50" charset="-128"/>
                        </a:rPr>
                        <a:t>(Threats)</a:t>
                      </a:r>
                      <a:endParaRPr kumimoji="1" lang="ja-JP" altLang="en-US" dirty="0">
                        <a:latin typeface="HGPｺﾞｼｯｸE" panose="020B0900000000000000" pitchFamily="50" charset="-128"/>
                        <a:ea typeface="HGPｺﾞｼｯｸE" panose="020B0900000000000000" pitchFamily="50" charset="-128"/>
                      </a:endParaRPr>
                    </a:p>
                  </a:txBody>
                  <a:tcPr>
                    <a:solidFill>
                      <a:schemeClr val="tx2">
                        <a:lumMod val="20000"/>
                        <a:lumOff val="80000"/>
                      </a:schemeClr>
                    </a:solidFill>
                  </a:tcPr>
                </a:tc>
                <a:extLst>
                  <a:ext uri="{0D108BD9-81ED-4DB2-BD59-A6C34878D82A}">
                    <a16:rowId xmlns:a16="http://schemas.microsoft.com/office/drawing/2014/main" val="10002"/>
                  </a:ext>
                </a:extLst>
              </a:tr>
              <a:tr h="1289811">
                <a:tc>
                  <a:txBody>
                    <a:bodyPr/>
                    <a:lstStyle/>
                    <a:p>
                      <a:endParaRPr kumimoji="1" lang="ja-JP" altLang="en-US" dirty="0"/>
                    </a:p>
                  </a:txBody>
                  <a:tcPr/>
                </a:tc>
                <a:tc>
                  <a:txBody>
                    <a:bodyPr/>
                    <a:lstStyle/>
                    <a:p>
                      <a:endParaRPr kumimoji="1" lang="en-US" altLang="ja-JP" dirty="0"/>
                    </a:p>
                    <a:p>
                      <a:endParaRPr kumimoji="1" lang="en-US" altLang="ja-JP" dirty="0"/>
                    </a:p>
                    <a:p>
                      <a:endParaRPr kumimoji="1" lang="en-US" altLang="ja-JP" dirty="0"/>
                    </a:p>
                    <a:p>
                      <a:endParaRPr kumimoji="1" lang="ja-JP" altLang="en-US" dirty="0"/>
                    </a:p>
                  </a:txBody>
                  <a:tcPr/>
                </a:tc>
                <a:extLst>
                  <a:ext uri="{0D108BD9-81ED-4DB2-BD59-A6C34878D82A}">
                    <a16:rowId xmlns:a16="http://schemas.microsoft.com/office/drawing/2014/main" val="10003"/>
                  </a:ext>
                </a:extLst>
              </a:tr>
            </a:tbl>
          </a:graphicData>
        </a:graphic>
      </p:graphicFrame>
      <p:sp>
        <p:nvSpPr>
          <p:cNvPr id="6" name="正方形/長方形 5">
            <a:extLst>
              <a:ext uri="{FF2B5EF4-FFF2-40B4-BE49-F238E27FC236}">
                <a16:creationId xmlns:a16="http://schemas.microsoft.com/office/drawing/2014/main" id="{CDD3A1A6-2083-4E76-8C98-446F5C65F812}"/>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市場機会の分析</a:t>
            </a:r>
          </a:p>
        </p:txBody>
      </p:sp>
      <p:sp>
        <p:nvSpPr>
          <p:cNvPr id="3" name="スライド番号プレースホルダー 2">
            <a:extLst>
              <a:ext uri="{FF2B5EF4-FFF2-40B4-BE49-F238E27FC236}">
                <a16:creationId xmlns:a16="http://schemas.microsoft.com/office/drawing/2014/main" id="{5FC9FE98-A608-4C5A-8DF8-E0A43314F9DD}"/>
              </a:ext>
            </a:extLst>
          </p:cNvPr>
          <p:cNvSpPr>
            <a:spLocks noGrp="1"/>
          </p:cNvSpPr>
          <p:nvPr>
            <p:ph type="sldNum" sz="quarter" idx="12"/>
          </p:nvPr>
        </p:nvSpPr>
        <p:spPr/>
        <p:txBody>
          <a:bodyPr/>
          <a:lstStyle/>
          <a:p>
            <a:pPr>
              <a:defRPr/>
            </a:pPr>
            <a:fld id="{22179739-F4A8-44EB-8B8E-F3F060272835}" type="slidenum">
              <a:rPr lang="ja-JP" altLang="en-US" smtClean="0"/>
              <a:pPr>
                <a:defRPr/>
              </a:pPr>
              <a:t>7</a:t>
            </a:fld>
            <a:endParaRPr lang="ja-JP" altLang="en-US"/>
          </a:p>
        </p:txBody>
      </p:sp>
    </p:spTree>
    <p:extLst>
      <p:ext uri="{BB962C8B-B14F-4D97-AF65-F5344CB8AC3E}">
        <p14:creationId xmlns:p14="http://schemas.microsoft.com/office/powerpoint/2010/main" val="20285656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7"/>
          <p:cNvSpPr>
            <a:spLocks noChangeArrowheads="1"/>
          </p:cNvSpPr>
          <p:nvPr/>
        </p:nvSpPr>
        <p:spPr bwMode="auto">
          <a:xfrm>
            <a:off x="239696" y="885919"/>
            <a:ext cx="8926833" cy="359773"/>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　観光客ニーズ理解の重要性</a:t>
            </a:r>
            <a:endParaRPr lang="ja-JP" altLang="en-US" sz="2400" dirty="0">
              <a:latin typeface="HGP創英角ｺﾞｼｯｸUB" panose="020B0900000000000000" pitchFamily="50" charset="-128"/>
              <a:ea typeface="HGP創英角ｺﾞｼｯｸUB" panose="020B0900000000000000" pitchFamily="50" charset="-128"/>
            </a:endParaRPr>
          </a:p>
        </p:txBody>
      </p:sp>
      <p:sp>
        <p:nvSpPr>
          <p:cNvPr id="9" name="Rectangle 7"/>
          <p:cNvSpPr>
            <a:spLocks noChangeArrowheads="1"/>
          </p:cNvSpPr>
          <p:nvPr/>
        </p:nvSpPr>
        <p:spPr bwMode="auto">
          <a:xfrm>
            <a:off x="239696" y="1440120"/>
            <a:ext cx="8712968" cy="5157231"/>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観光客ニーズとは、「</a:t>
            </a:r>
            <a:r>
              <a:rPr lang="ja-JP" altLang="en-US" sz="2400" b="1" dirty="0">
                <a:solidFill>
                  <a:srgbClr val="FF0000"/>
                </a:solidFill>
                <a:latin typeface="HGP創英角ｺﾞｼｯｸUB" panose="020B0900000000000000" pitchFamily="50" charset="-128"/>
                <a:ea typeface="HGP創英角ｺﾞｼｯｸUB" panose="020B0900000000000000" pitchFamily="50" charset="-128"/>
              </a:rPr>
              <a:t>観光・旅行を実施しようと思ったきっかけ、動機</a:t>
            </a:r>
            <a:r>
              <a:rPr lang="ja-JP" altLang="en-US" sz="2000" dirty="0">
                <a:latin typeface="HGP創英角ｺﾞｼｯｸUB" panose="020B0900000000000000" pitchFamily="50" charset="-128"/>
                <a:ea typeface="HGP創英角ｺﾞｼｯｸUB" panose="020B0900000000000000" pitchFamily="50" charset="-128"/>
              </a:rPr>
              <a:t>」。　　</a:t>
            </a: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日常生活では何か不足していていて、それを埋めたいと思う欲求のこと。</a:t>
            </a: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　観光客のニーズを探ることがマーケティングの第一歩となります！</a:t>
            </a: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　例を考えてみましょう！</a:t>
            </a:r>
          </a:p>
          <a:p>
            <a:pPr indent="-342900" algn="l">
              <a:lnSpc>
                <a:spcPct val="90000"/>
              </a:lnSpc>
              <a:spcBef>
                <a:spcPct val="20000"/>
              </a:spcBef>
            </a:pPr>
            <a:endParaRPr lang="ja-JP" altLang="en-US"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温泉旅館にやって来ました・・・</a:t>
            </a:r>
          </a:p>
          <a:p>
            <a:pPr indent="-342900" algn="l">
              <a:lnSpc>
                <a:spcPct val="90000"/>
              </a:lnSpc>
              <a:spcBef>
                <a:spcPct val="20000"/>
              </a:spcBef>
            </a:pPr>
            <a:r>
              <a:rPr lang="en-US" altLang="ja-JP" sz="2000" dirty="0">
                <a:latin typeface="HGP創英角ｺﾞｼｯｸUB" panose="020B0900000000000000" pitchFamily="50" charset="-128"/>
                <a:ea typeface="HGP創英角ｺﾞｼｯｸUB" panose="020B0900000000000000" pitchFamily="50" charset="-128"/>
              </a:rPr>
              <a:t>A</a:t>
            </a:r>
            <a:r>
              <a:rPr lang="ja-JP" altLang="en-US" sz="2000" dirty="0">
                <a:latin typeface="HGP創英角ｺﾞｼｯｸUB" panose="020B0900000000000000" pitchFamily="50" charset="-128"/>
                <a:ea typeface="HGP創英角ｺﾞｼｯｸUB" panose="020B0900000000000000" pitchFamily="50" charset="-128"/>
              </a:rPr>
              <a:t>さん：一人で非日常の空間をゆっくりと過ごしたい</a:t>
            </a:r>
          </a:p>
          <a:p>
            <a:pPr indent="-342900" algn="l">
              <a:lnSpc>
                <a:spcPct val="90000"/>
              </a:lnSpc>
              <a:spcBef>
                <a:spcPct val="20000"/>
              </a:spcBef>
            </a:pPr>
            <a:r>
              <a:rPr lang="en-US" altLang="ja-JP" sz="2000" dirty="0">
                <a:latin typeface="HGP創英角ｺﾞｼｯｸUB" panose="020B0900000000000000" pitchFamily="50" charset="-128"/>
                <a:ea typeface="HGP創英角ｺﾞｼｯｸUB" panose="020B0900000000000000" pitchFamily="50" charset="-128"/>
              </a:rPr>
              <a:t>B</a:t>
            </a:r>
            <a:r>
              <a:rPr lang="ja-JP" altLang="en-US" sz="2000" dirty="0">
                <a:latin typeface="HGP創英角ｺﾞｼｯｸUB" panose="020B0900000000000000" pitchFamily="50" charset="-128"/>
                <a:ea typeface="HGP創英角ｺﾞｼｯｸUB" panose="020B0900000000000000" pitchFamily="50" charset="-128"/>
              </a:rPr>
              <a:t>さん：両親の古希を</a:t>
            </a:r>
            <a:r>
              <a:rPr lang="en-US" altLang="ja-JP" sz="2000" dirty="0">
                <a:latin typeface="HGP創英角ｺﾞｼｯｸUB" panose="020B0900000000000000" pitchFamily="50" charset="-128"/>
                <a:ea typeface="HGP創英角ｺﾞｼｯｸUB" panose="020B0900000000000000" pitchFamily="50" charset="-128"/>
              </a:rPr>
              <a:t>3</a:t>
            </a:r>
            <a:r>
              <a:rPr lang="ja-JP" altLang="en-US" sz="2000" dirty="0">
                <a:latin typeface="HGP創英角ｺﾞｼｯｸUB" panose="020B0900000000000000" pitchFamily="50" charset="-128"/>
                <a:ea typeface="HGP創英角ｺﾞｼｯｸUB" panose="020B0900000000000000" pitchFamily="50" charset="-128"/>
              </a:rPr>
              <a:t>世代でお祝いしたい</a:t>
            </a:r>
          </a:p>
          <a:p>
            <a:pPr indent="-342900" algn="l">
              <a:lnSpc>
                <a:spcPct val="90000"/>
              </a:lnSpc>
              <a:spcBef>
                <a:spcPct val="20000"/>
              </a:spcBef>
            </a:pPr>
            <a:r>
              <a:rPr lang="en-US" altLang="ja-JP" sz="2000" dirty="0">
                <a:latin typeface="HGP創英角ｺﾞｼｯｸUB" panose="020B0900000000000000" pitchFamily="50" charset="-128"/>
                <a:ea typeface="HGP創英角ｺﾞｼｯｸUB" panose="020B0900000000000000" pitchFamily="50" charset="-128"/>
              </a:rPr>
              <a:t>C</a:t>
            </a:r>
            <a:r>
              <a:rPr lang="ja-JP" altLang="en-US" sz="2000" dirty="0">
                <a:latin typeface="HGP創英角ｺﾞｼｯｸUB" panose="020B0900000000000000" pitchFamily="50" charset="-128"/>
                <a:ea typeface="HGP創英角ｺﾞｼｯｸUB" panose="020B0900000000000000" pitchFamily="50" charset="-128"/>
              </a:rPr>
              <a:t>さん：体調が悪いので身体に効く温泉に何度も入りたい</a:t>
            </a:r>
          </a:p>
          <a:p>
            <a:pPr indent="-342900" algn="l">
              <a:lnSpc>
                <a:spcPct val="90000"/>
              </a:lnSpc>
              <a:spcBef>
                <a:spcPct val="20000"/>
              </a:spcBef>
            </a:pPr>
            <a:r>
              <a:rPr lang="en-US" altLang="ja-JP" sz="2000" dirty="0">
                <a:latin typeface="HGP創英角ｺﾞｼｯｸUB" panose="020B0900000000000000" pitchFamily="50" charset="-128"/>
                <a:ea typeface="HGP創英角ｺﾞｼｯｸUB" panose="020B0900000000000000" pitchFamily="50" charset="-128"/>
              </a:rPr>
              <a:t>D</a:t>
            </a:r>
            <a:r>
              <a:rPr lang="ja-JP" altLang="en-US" sz="2000" dirty="0">
                <a:latin typeface="HGP創英角ｺﾞｼｯｸUB" panose="020B0900000000000000" pitchFamily="50" charset="-128"/>
                <a:ea typeface="HGP創英角ｺﾞｼｯｸUB" panose="020B0900000000000000" pitchFamily="50" charset="-128"/>
              </a:rPr>
              <a:t>さん：美味しい会席料理を堪能したい　</a:t>
            </a: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en-US" altLang="ja-JP" sz="2000" dirty="0">
                <a:latin typeface="HGP創英角ｺﾞｼｯｸUB" panose="020B0900000000000000" pitchFamily="50" charset="-128"/>
                <a:ea typeface="HGP創英角ｺﾞｼｯｸUB" panose="020B0900000000000000" pitchFamily="50" charset="-128"/>
              </a:rPr>
              <a:t>E</a:t>
            </a:r>
            <a:r>
              <a:rPr lang="ja-JP" altLang="en-US" sz="2000" dirty="0">
                <a:latin typeface="HGP創英角ｺﾞｼｯｸUB" panose="020B0900000000000000" pitchFamily="50" charset="-128"/>
                <a:ea typeface="HGP創英角ｺﾞｼｯｸUB" panose="020B0900000000000000" pitchFamily="50" charset="-128"/>
              </a:rPr>
              <a:t>さん：会社の仲間と来ました</a:t>
            </a:r>
          </a:p>
          <a:p>
            <a:pPr indent="-342900" algn="l">
              <a:lnSpc>
                <a:spcPct val="90000"/>
              </a:lnSpc>
              <a:spcBef>
                <a:spcPct val="20000"/>
              </a:spcBef>
            </a:pPr>
            <a:endParaRPr lang="ja-JP" altLang="en-US"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a:t>
            </a:r>
            <a:r>
              <a:rPr lang="ja-JP" altLang="en-US" sz="2400" b="1" dirty="0">
                <a:solidFill>
                  <a:srgbClr val="FF0000"/>
                </a:solidFill>
                <a:latin typeface="HGP創英角ｺﾞｼｯｸUB" panose="020B0900000000000000" pitchFamily="50" charset="-128"/>
                <a:ea typeface="HGP創英角ｺﾞｼｯｸUB" panose="020B0900000000000000" pitchFamily="50" charset="-128"/>
              </a:rPr>
              <a:t>顧客のニーズ</a:t>
            </a:r>
            <a:r>
              <a:rPr lang="ja-JP" altLang="en-US" sz="2000" dirty="0">
                <a:latin typeface="HGP創英角ｺﾞｼｯｸUB" panose="020B0900000000000000" pitchFamily="50" charset="-128"/>
                <a:ea typeface="HGP創英角ｺﾞｼｯｸUB" panose="020B0900000000000000" pitchFamily="50" charset="-128"/>
              </a:rPr>
              <a:t>を掴まないとどのようなおもてなしをして良いかわからない・・・ </a:t>
            </a:r>
          </a:p>
          <a:p>
            <a:pPr indent="-342900" algn="l">
              <a:lnSpc>
                <a:spcPct val="90000"/>
              </a:lnSpc>
              <a:spcBef>
                <a:spcPct val="20000"/>
              </a:spcBef>
            </a:pPr>
            <a:endParaRPr lang="ja-JP" altLang="en-US" sz="2000" dirty="0">
              <a:latin typeface="HGP創英角ｺﾞｼｯｸUB" panose="020B0900000000000000" pitchFamily="50" charset="-128"/>
              <a:ea typeface="HGP創英角ｺﾞｼｯｸUB" panose="020B0900000000000000" pitchFamily="50" charset="-128"/>
            </a:endParaRPr>
          </a:p>
        </p:txBody>
      </p:sp>
      <p:pic>
        <p:nvPicPr>
          <p:cNvPr id="4" name="図 3">
            <a:extLst>
              <a:ext uri="{FF2B5EF4-FFF2-40B4-BE49-F238E27FC236}">
                <a16:creationId xmlns:a16="http://schemas.microsoft.com/office/drawing/2014/main" id="{00F49C2E-7176-4D64-A22A-05FA1DC0F5A7}"/>
              </a:ext>
            </a:extLst>
          </p:cNvPr>
          <p:cNvPicPr>
            <a:picLocks noChangeAspect="1"/>
          </p:cNvPicPr>
          <p:nvPr/>
        </p:nvPicPr>
        <p:blipFill>
          <a:blip r:embed="rId3"/>
          <a:stretch>
            <a:fillRect/>
          </a:stretch>
        </p:blipFill>
        <p:spPr>
          <a:xfrm>
            <a:off x="5450930" y="2875739"/>
            <a:ext cx="1874785" cy="1253069"/>
          </a:xfrm>
          <a:prstGeom prst="rect">
            <a:avLst/>
          </a:prstGeom>
        </p:spPr>
      </p:pic>
      <p:pic>
        <p:nvPicPr>
          <p:cNvPr id="10" name="図 9">
            <a:extLst>
              <a:ext uri="{FF2B5EF4-FFF2-40B4-BE49-F238E27FC236}">
                <a16:creationId xmlns:a16="http://schemas.microsoft.com/office/drawing/2014/main" id="{08571F2E-0951-48D8-A4AA-1ECC64FE650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88224" y="3853380"/>
            <a:ext cx="1907059" cy="1231578"/>
          </a:xfrm>
          <a:prstGeom prst="rect">
            <a:avLst/>
          </a:prstGeom>
        </p:spPr>
      </p:pic>
      <p:pic>
        <p:nvPicPr>
          <p:cNvPr id="2052" name="Picture 4" descr="写真5">
            <a:extLst>
              <a:ext uri="{FF2B5EF4-FFF2-40B4-BE49-F238E27FC236}">
                <a16:creationId xmlns:a16="http://schemas.microsoft.com/office/drawing/2014/main" id="{6E8820D7-6687-47E6-A840-CB8874015B8E}"/>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93133" y="4945843"/>
            <a:ext cx="1907059" cy="1271373"/>
          </a:xfrm>
          <a:prstGeom prst="rect">
            <a:avLst/>
          </a:prstGeom>
          <a:noFill/>
          <a:extLst>
            <a:ext uri="{909E8E84-426E-40DD-AFC4-6F175D3DCCD1}">
              <a14:hiddenFill xmlns:a14="http://schemas.microsoft.com/office/drawing/2010/main">
                <a:solidFill>
                  <a:srgbClr val="FFFFFF"/>
                </a:solidFill>
              </a14:hiddenFill>
            </a:ext>
          </a:extLst>
        </p:spPr>
      </p:pic>
      <p:sp>
        <p:nvSpPr>
          <p:cNvPr id="3" name="スライド番号プレースホルダー 2">
            <a:extLst>
              <a:ext uri="{FF2B5EF4-FFF2-40B4-BE49-F238E27FC236}">
                <a16:creationId xmlns:a16="http://schemas.microsoft.com/office/drawing/2014/main" id="{870D13F0-EEF7-48D1-B770-D086D9EDEF02}"/>
              </a:ext>
            </a:extLst>
          </p:cNvPr>
          <p:cNvSpPr>
            <a:spLocks noGrp="1"/>
          </p:cNvSpPr>
          <p:nvPr>
            <p:ph type="sldNum" sz="quarter" idx="12"/>
          </p:nvPr>
        </p:nvSpPr>
        <p:spPr/>
        <p:txBody>
          <a:bodyPr/>
          <a:lstStyle/>
          <a:p>
            <a:pPr>
              <a:defRPr/>
            </a:pPr>
            <a:fld id="{22179739-F4A8-44EB-8B8E-F3F060272835}" type="slidenum">
              <a:rPr lang="ja-JP" altLang="en-US" smtClean="0"/>
              <a:pPr>
                <a:defRPr/>
              </a:pPr>
              <a:t>8</a:t>
            </a:fld>
            <a:endParaRPr lang="ja-JP" altLang="en-US"/>
          </a:p>
        </p:txBody>
      </p:sp>
    </p:spTree>
    <p:extLst>
      <p:ext uri="{BB962C8B-B14F-4D97-AF65-F5344CB8AC3E}">
        <p14:creationId xmlns:p14="http://schemas.microsoft.com/office/powerpoint/2010/main" val="2478064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xEl>
                                              <p:pRg st="7" end="7"/>
                                            </p:txEl>
                                          </p:spTgt>
                                        </p:tgtEl>
                                        <p:attrNameLst>
                                          <p:attrName>style.visibility</p:attrName>
                                        </p:attrNameLst>
                                      </p:cBhvr>
                                      <p:to>
                                        <p:strVal val="visible"/>
                                      </p:to>
                                    </p:set>
                                    <p:animEffect transition="in" filter="fade">
                                      <p:cBhvr>
                                        <p:cTn id="7" dur="1000"/>
                                        <p:tgtEl>
                                          <p:spTgt spid="9">
                                            <p:txEl>
                                              <p:pRg st="7" end="7"/>
                                            </p:txEl>
                                          </p:spTgt>
                                        </p:tgtEl>
                                      </p:cBhvr>
                                    </p:animEffect>
                                    <p:anim calcmode="lin" valueType="num">
                                      <p:cBhvr>
                                        <p:cTn id="8" dur="1000" fill="hold"/>
                                        <p:tgtEl>
                                          <p:spTgt spid="9">
                                            <p:txEl>
                                              <p:pRg st="7" end="7"/>
                                            </p:txEl>
                                          </p:spTgt>
                                        </p:tgtEl>
                                        <p:attrNameLst>
                                          <p:attrName>ppt_x</p:attrName>
                                        </p:attrNameLst>
                                      </p:cBhvr>
                                      <p:tavLst>
                                        <p:tav tm="0">
                                          <p:val>
                                            <p:strVal val="#ppt_x"/>
                                          </p:val>
                                        </p:tav>
                                        <p:tav tm="100000">
                                          <p:val>
                                            <p:strVal val="#ppt_x"/>
                                          </p:val>
                                        </p:tav>
                                      </p:tavLst>
                                    </p:anim>
                                    <p:anim calcmode="lin" valueType="num">
                                      <p:cBhvr>
                                        <p:cTn id="9" dur="1000" fill="hold"/>
                                        <p:tgtEl>
                                          <p:spTgt spid="9">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9">
                                            <p:txEl>
                                              <p:pRg st="8" end="8"/>
                                            </p:txEl>
                                          </p:spTgt>
                                        </p:tgtEl>
                                        <p:attrNameLst>
                                          <p:attrName>style.visibility</p:attrName>
                                        </p:attrNameLst>
                                      </p:cBhvr>
                                      <p:to>
                                        <p:strVal val="visible"/>
                                      </p:to>
                                    </p:set>
                                    <p:animEffect transition="in" filter="fade">
                                      <p:cBhvr>
                                        <p:cTn id="14" dur="1000"/>
                                        <p:tgtEl>
                                          <p:spTgt spid="9">
                                            <p:txEl>
                                              <p:pRg st="8" end="8"/>
                                            </p:txEl>
                                          </p:spTgt>
                                        </p:tgtEl>
                                      </p:cBhvr>
                                    </p:animEffect>
                                    <p:anim calcmode="lin" valueType="num">
                                      <p:cBhvr>
                                        <p:cTn id="15" dur="1000" fill="hold"/>
                                        <p:tgtEl>
                                          <p:spTgt spid="9">
                                            <p:txEl>
                                              <p:pRg st="8" end="8"/>
                                            </p:txEl>
                                          </p:spTgt>
                                        </p:tgtEl>
                                        <p:attrNameLst>
                                          <p:attrName>ppt_x</p:attrName>
                                        </p:attrNameLst>
                                      </p:cBhvr>
                                      <p:tavLst>
                                        <p:tav tm="0">
                                          <p:val>
                                            <p:strVal val="#ppt_x"/>
                                          </p:val>
                                        </p:tav>
                                        <p:tav tm="100000">
                                          <p:val>
                                            <p:strVal val="#ppt_x"/>
                                          </p:val>
                                        </p:tav>
                                      </p:tavLst>
                                    </p:anim>
                                    <p:anim calcmode="lin" valueType="num">
                                      <p:cBhvr>
                                        <p:cTn id="16" dur="1000" fill="hold"/>
                                        <p:tgtEl>
                                          <p:spTgt spid="9">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9">
                                            <p:txEl>
                                              <p:pRg st="9" end="9"/>
                                            </p:txEl>
                                          </p:spTgt>
                                        </p:tgtEl>
                                        <p:attrNameLst>
                                          <p:attrName>style.visibility</p:attrName>
                                        </p:attrNameLst>
                                      </p:cBhvr>
                                      <p:to>
                                        <p:strVal val="visible"/>
                                      </p:to>
                                    </p:set>
                                    <p:animEffect transition="in" filter="fade">
                                      <p:cBhvr>
                                        <p:cTn id="21" dur="1000"/>
                                        <p:tgtEl>
                                          <p:spTgt spid="9">
                                            <p:txEl>
                                              <p:pRg st="9" end="9"/>
                                            </p:txEl>
                                          </p:spTgt>
                                        </p:tgtEl>
                                      </p:cBhvr>
                                    </p:animEffect>
                                    <p:anim calcmode="lin" valueType="num">
                                      <p:cBhvr>
                                        <p:cTn id="22" dur="1000" fill="hold"/>
                                        <p:tgtEl>
                                          <p:spTgt spid="9">
                                            <p:txEl>
                                              <p:pRg st="9" end="9"/>
                                            </p:txEl>
                                          </p:spTgt>
                                        </p:tgtEl>
                                        <p:attrNameLst>
                                          <p:attrName>ppt_x</p:attrName>
                                        </p:attrNameLst>
                                      </p:cBhvr>
                                      <p:tavLst>
                                        <p:tav tm="0">
                                          <p:val>
                                            <p:strVal val="#ppt_x"/>
                                          </p:val>
                                        </p:tav>
                                        <p:tav tm="100000">
                                          <p:val>
                                            <p:strVal val="#ppt_x"/>
                                          </p:val>
                                        </p:tav>
                                      </p:tavLst>
                                    </p:anim>
                                    <p:anim calcmode="lin" valueType="num">
                                      <p:cBhvr>
                                        <p:cTn id="23" dur="1000" fill="hold"/>
                                        <p:tgtEl>
                                          <p:spTgt spid="9">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9">
                                            <p:txEl>
                                              <p:pRg st="10" end="10"/>
                                            </p:txEl>
                                          </p:spTgt>
                                        </p:tgtEl>
                                        <p:attrNameLst>
                                          <p:attrName>style.visibility</p:attrName>
                                        </p:attrNameLst>
                                      </p:cBhvr>
                                      <p:to>
                                        <p:strVal val="visible"/>
                                      </p:to>
                                    </p:set>
                                    <p:animEffect transition="in" filter="fade">
                                      <p:cBhvr>
                                        <p:cTn id="28" dur="1000"/>
                                        <p:tgtEl>
                                          <p:spTgt spid="9">
                                            <p:txEl>
                                              <p:pRg st="10" end="10"/>
                                            </p:txEl>
                                          </p:spTgt>
                                        </p:tgtEl>
                                      </p:cBhvr>
                                    </p:animEffect>
                                    <p:anim calcmode="lin" valueType="num">
                                      <p:cBhvr>
                                        <p:cTn id="29" dur="1000" fill="hold"/>
                                        <p:tgtEl>
                                          <p:spTgt spid="9">
                                            <p:txEl>
                                              <p:pRg st="10" end="10"/>
                                            </p:txEl>
                                          </p:spTgt>
                                        </p:tgtEl>
                                        <p:attrNameLst>
                                          <p:attrName>ppt_x</p:attrName>
                                        </p:attrNameLst>
                                      </p:cBhvr>
                                      <p:tavLst>
                                        <p:tav tm="0">
                                          <p:val>
                                            <p:strVal val="#ppt_x"/>
                                          </p:val>
                                        </p:tav>
                                        <p:tav tm="100000">
                                          <p:val>
                                            <p:strVal val="#ppt_x"/>
                                          </p:val>
                                        </p:tav>
                                      </p:tavLst>
                                    </p:anim>
                                    <p:anim calcmode="lin" valueType="num">
                                      <p:cBhvr>
                                        <p:cTn id="30" dur="1000" fill="hold"/>
                                        <p:tgtEl>
                                          <p:spTgt spid="9">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9">
                                            <p:txEl>
                                              <p:pRg st="11" end="11"/>
                                            </p:txEl>
                                          </p:spTgt>
                                        </p:tgtEl>
                                        <p:attrNameLst>
                                          <p:attrName>style.visibility</p:attrName>
                                        </p:attrNameLst>
                                      </p:cBhvr>
                                      <p:to>
                                        <p:strVal val="visible"/>
                                      </p:to>
                                    </p:set>
                                    <p:animEffect transition="in" filter="fade">
                                      <p:cBhvr>
                                        <p:cTn id="35" dur="1000"/>
                                        <p:tgtEl>
                                          <p:spTgt spid="9">
                                            <p:txEl>
                                              <p:pRg st="11" end="11"/>
                                            </p:txEl>
                                          </p:spTgt>
                                        </p:tgtEl>
                                      </p:cBhvr>
                                    </p:animEffect>
                                    <p:anim calcmode="lin" valueType="num">
                                      <p:cBhvr>
                                        <p:cTn id="36" dur="1000" fill="hold"/>
                                        <p:tgtEl>
                                          <p:spTgt spid="9">
                                            <p:txEl>
                                              <p:pRg st="11" end="11"/>
                                            </p:txEl>
                                          </p:spTgt>
                                        </p:tgtEl>
                                        <p:attrNameLst>
                                          <p:attrName>ppt_x</p:attrName>
                                        </p:attrNameLst>
                                      </p:cBhvr>
                                      <p:tavLst>
                                        <p:tav tm="0">
                                          <p:val>
                                            <p:strVal val="#ppt_x"/>
                                          </p:val>
                                        </p:tav>
                                        <p:tav tm="100000">
                                          <p:val>
                                            <p:strVal val="#ppt_x"/>
                                          </p:val>
                                        </p:tav>
                                      </p:tavLst>
                                    </p:anim>
                                    <p:anim calcmode="lin" valueType="num">
                                      <p:cBhvr>
                                        <p:cTn id="37" dur="1000" fill="hold"/>
                                        <p:tgtEl>
                                          <p:spTgt spid="9">
                                            <p:txEl>
                                              <p:pRg st="11" end="11"/>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9">
                                            <p:txEl>
                                              <p:pRg st="12" end="12"/>
                                            </p:txEl>
                                          </p:spTgt>
                                        </p:tgtEl>
                                        <p:attrNameLst>
                                          <p:attrName>style.visibility</p:attrName>
                                        </p:attrNameLst>
                                      </p:cBhvr>
                                      <p:to>
                                        <p:strVal val="visible"/>
                                      </p:to>
                                    </p:set>
                                    <p:animEffect transition="in" filter="fade">
                                      <p:cBhvr>
                                        <p:cTn id="42" dur="1000"/>
                                        <p:tgtEl>
                                          <p:spTgt spid="9">
                                            <p:txEl>
                                              <p:pRg st="12" end="12"/>
                                            </p:txEl>
                                          </p:spTgt>
                                        </p:tgtEl>
                                      </p:cBhvr>
                                    </p:animEffect>
                                    <p:anim calcmode="lin" valueType="num">
                                      <p:cBhvr>
                                        <p:cTn id="43" dur="1000" fill="hold"/>
                                        <p:tgtEl>
                                          <p:spTgt spid="9">
                                            <p:txEl>
                                              <p:pRg st="12" end="12"/>
                                            </p:txEl>
                                          </p:spTgt>
                                        </p:tgtEl>
                                        <p:attrNameLst>
                                          <p:attrName>ppt_x</p:attrName>
                                        </p:attrNameLst>
                                      </p:cBhvr>
                                      <p:tavLst>
                                        <p:tav tm="0">
                                          <p:val>
                                            <p:strVal val="#ppt_x"/>
                                          </p:val>
                                        </p:tav>
                                        <p:tav tm="100000">
                                          <p:val>
                                            <p:strVal val="#ppt_x"/>
                                          </p:val>
                                        </p:tav>
                                      </p:tavLst>
                                    </p:anim>
                                    <p:anim calcmode="lin" valueType="num">
                                      <p:cBhvr>
                                        <p:cTn id="44" dur="1000" fill="hold"/>
                                        <p:tgtEl>
                                          <p:spTgt spid="9">
                                            <p:txEl>
                                              <p:pRg st="12" end="12"/>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9">
                                            <p:txEl>
                                              <p:pRg st="14" end="14"/>
                                            </p:txEl>
                                          </p:spTgt>
                                        </p:tgtEl>
                                        <p:attrNameLst>
                                          <p:attrName>style.visibility</p:attrName>
                                        </p:attrNameLst>
                                      </p:cBhvr>
                                      <p:to>
                                        <p:strVal val="visible"/>
                                      </p:to>
                                    </p:set>
                                    <p:animEffect transition="in" filter="fade">
                                      <p:cBhvr>
                                        <p:cTn id="49" dur="1000"/>
                                        <p:tgtEl>
                                          <p:spTgt spid="9">
                                            <p:txEl>
                                              <p:pRg st="14" end="14"/>
                                            </p:txEl>
                                          </p:spTgt>
                                        </p:tgtEl>
                                      </p:cBhvr>
                                    </p:animEffect>
                                    <p:anim calcmode="lin" valueType="num">
                                      <p:cBhvr>
                                        <p:cTn id="50" dur="1000" fill="hold"/>
                                        <p:tgtEl>
                                          <p:spTgt spid="9">
                                            <p:txEl>
                                              <p:pRg st="14" end="14"/>
                                            </p:txEl>
                                          </p:spTgt>
                                        </p:tgtEl>
                                        <p:attrNameLst>
                                          <p:attrName>ppt_x</p:attrName>
                                        </p:attrNameLst>
                                      </p:cBhvr>
                                      <p:tavLst>
                                        <p:tav tm="0">
                                          <p:val>
                                            <p:strVal val="#ppt_x"/>
                                          </p:val>
                                        </p:tav>
                                        <p:tav tm="100000">
                                          <p:val>
                                            <p:strVal val="#ppt_x"/>
                                          </p:val>
                                        </p:tav>
                                      </p:tavLst>
                                    </p:anim>
                                    <p:anim calcmode="lin" valueType="num">
                                      <p:cBhvr>
                                        <p:cTn id="51" dur="1000" fill="hold"/>
                                        <p:tgtEl>
                                          <p:spTgt spid="9">
                                            <p:txEl>
                                              <p:pRg st="14" end="1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2_Office テーマ">
  <a:themeElements>
    <a:clrScheme name="ユーザー定義 5">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999999"/>
      </a:accent5>
      <a:accent6>
        <a:srgbClr val="AE4845"/>
      </a:accent6>
      <a:hlink>
        <a:srgbClr val="0000FF"/>
      </a:hlink>
      <a:folHlink>
        <a:srgbClr val="800080"/>
      </a:folHlink>
    </a:clrScheme>
    <a:fontScheme name="ユーザー定義 12">
      <a:majorFont>
        <a:latin typeface="Meiryo UI"/>
        <a:ea typeface="Meiryo UI"/>
        <a:cs typeface=""/>
      </a:majorFont>
      <a:minorFont>
        <a:latin typeface="Meiryo U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テーマ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4608</Words>
  <Application>Microsoft Office PowerPoint</Application>
  <PresentationFormat>画面に合わせる (4:3)</PresentationFormat>
  <Paragraphs>695</Paragraphs>
  <Slides>58</Slides>
  <Notes>57</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58</vt:i4>
      </vt:variant>
    </vt:vector>
  </HeadingPairs>
  <TitlesOfParts>
    <vt:vector size="66" baseType="lpstr">
      <vt:lpstr>HGPｺﾞｼｯｸE</vt:lpstr>
      <vt:lpstr>HGP創英ﾌﾟﾚｾﾞﾝｽEB</vt:lpstr>
      <vt:lpstr>HGP創英角ｺﾞｼｯｸUB</vt:lpstr>
      <vt:lpstr>Meiryo UI</vt:lpstr>
      <vt:lpstr>メイリオ</vt:lpstr>
      <vt:lpstr>Arial</vt:lpstr>
      <vt:lpstr>Wingdings</vt:lpstr>
      <vt:lpstr>2_Office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個人演習①</vt:lpstr>
      <vt:lpstr>個人演習②</vt:lpstr>
      <vt:lpstr>個人演習②</vt:lpstr>
      <vt:lpstr>PowerPoint プレゼンテーション</vt:lpstr>
      <vt:lpstr>２．観光マーケティングの基本２</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個人演習①</vt:lpstr>
      <vt:lpstr>個人演習②</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2021-01-19T00:53:40Z</dcterms:created>
  <dcterms:modified xsi:type="dcterms:W3CDTF">2021-01-19T00:54:12Z</dcterms:modified>
</cp:coreProperties>
</file>