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49" r:id="rId1"/>
  </p:sldMasterIdLst>
  <p:notesMasterIdLst>
    <p:notesMasterId r:id="rId28"/>
  </p:notesMasterIdLst>
  <p:handoutMasterIdLst>
    <p:handoutMasterId r:id="rId29"/>
  </p:handoutMasterIdLst>
  <p:sldIdLst>
    <p:sldId id="371" r:id="rId2"/>
    <p:sldId id="895" r:id="rId3"/>
    <p:sldId id="896" r:id="rId4"/>
    <p:sldId id="811" r:id="rId5"/>
    <p:sldId id="813" r:id="rId6"/>
    <p:sldId id="897" r:id="rId7"/>
    <p:sldId id="867" r:id="rId8"/>
    <p:sldId id="852" r:id="rId9"/>
    <p:sldId id="853" r:id="rId10"/>
    <p:sldId id="854" r:id="rId11"/>
    <p:sldId id="855" r:id="rId12"/>
    <p:sldId id="261" r:id="rId13"/>
    <p:sldId id="856" r:id="rId14"/>
    <p:sldId id="859" r:id="rId15"/>
    <p:sldId id="870" r:id="rId16"/>
    <p:sldId id="898" r:id="rId17"/>
    <p:sldId id="864" r:id="rId18"/>
    <p:sldId id="863" r:id="rId19"/>
    <p:sldId id="551" r:id="rId20"/>
    <p:sldId id="894" r:id="rId21"/>
    <p:sldId id="899" r:id="rId22"/>
    <p:sldId id="861" r:id="rId23"/>
    <p:sldId id="866" r:id="rId24"/>
    <p:sldId id="900" r:id="rId25"/>
    <p:sldId id="860" r:id="rId26"/>
    <p:sldId id="901" r:id="rId27"/>
  </p:sldIdLst>
  <p:sldSz cx="9144000" cy="6858000" type="screen4x3"/>
  <p:notesSz cx="6858000" cy="9874250"/>
  <p:defaultTextStyle>
    <a:defPPr>
      <a:defRPr lang="ja-JP"/>
    </a:defPPr>
    <a:lvl1pPr algn="ctr" rtl="0" fontAlgn="base">
      <a:spcBef>
        <a:spcPct val="0"/>
      </a:spcBef>
      <a:spcAft>
        <a:spcPct val="0"/>
      </a:spcAft>
      <a:defRPr kumimoji="1" kern="1200">
        <a:solidFill>
          <a:schemeClr val="tx1"/>
        </a:solidFill>
        <a:latin typeface="Arial" charset="0"/>
        <a:ea typeface="ＭＳ Ｐゴシック" pitchFamily="50" charset="-128"/>
        <a:cs typeface="+mn-cs"/>
      </a:defRPr>
    </a:lvl1pPr>
    <a:lvl2pPr marL="457200" algn="ctr"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ctr"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ctr"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ctr"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p:defaultTextStyle>
  <p:extLst>
    <p:ext uri="{EFAFB233-063F-42B5-8137-9DF3F51BA10A}">
      <p15:sldGuideLst xmlns:p15="http://schemas.microsoft.com/office/powerpoint/2012/main">
        <p15:guide id="1" orient="horz" pos="4020" userDrawn="1">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作成者"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0000"/>
    <a:srgbClr val="002060"/>
    <a:srgbClr val="85A7D1"/>
    <a:srgbClr val="FF66CC"/>
    <a:srgbClr val="FFCC66"/>
    <a:srgbClr val="CC0000"/>
    <a:srgbClr val="EFD0CF"/>
    <a:srgbClr val="DD9F9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E3FDE45-AF77-4B5C-9715-49D594BDF05E}" styleName="淡色スタイル 1 - アクセント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スタイル (淡色)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71" autoAdjust="0"/>
    <p:restoredTop sz="96403" autoAdjust="0"/>
  </p:normalViewPr>
  <p:slideViewPr>
    <p:cSldViewPr>
      <p:cViewPr varScale="1">
        <p:scale>
          <a:sx n="72" d="100"/>
          <a:sy n="72" d="100"/>
        </p:scale>
        <p:origin x="1608" y="72"/>
      </p:cViewPr>
      <p:guideLst>
        <p:guide orient="horz" pos="4020"/>
        <p:guide pos="2880"/>
      </p:guideLst>
    </p:cSldViewPr>
  </p:slideViewPr>
  <p:notesTextViewPr>
    <p:cViewPr>
      <p:scale>
        <a:sx n="100" d="100"/>
        <a:sy n="100" d="100"/>
      </p:scale>
      <p:origin x="0" y="0"/>
    </p:cViewPr>
  </p:notesTextViewPr>
  <p:sorterViewPr>
    <p:cViewPr>
      <p:scale>
        <a:sx n="100" d="100"/>
        <a:sy n="100" d="100"/>
      </p:scale>
      <p:origin x="0" y="249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commentAuthors" Target="commentAuthor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4A23776-B75C-491F-A446-AA86232C73D0}" type="doc">
      <dgm:prSet loTypeId="urn:microsoft.com/office/officeart/2005/8/layout/radial6" loCatId="cycle" qsTypeId="urn:microsoft.com/office/officeart/2005/8/quickstyle/3d1" qsCatId="3D" csTypeId="urn:microsoft.com/office/officeart/2005/8/colors/accent2_1" csCatId="accent2" phldr="1"/>
      <dgm:spPr/>
      <dgm:t>
        <a:bodyPr/>
        <a:lstStyle/>
        <a:p>
          <a:endParaRPr kumimoji="1" lang="ja-JP" altLang="en-US"/>
        </a:p>
      </dgm:t>
    </dgm:pt>
    <dgm:pt modelId="{23A8B7E3-268B-46CF-B46E-57C009A273C2}">
      <dgm:prSet phldrT="[テキスト]" custT="1"/>
      <dgm:spPr/>
      <dgm:t>
        <a:bodyPr/>
        <a:lstStyle/>
        <a:p>
          <a:r>
            <a:rPr kumimoji="1" lang="ja-JP" altLang="en-US" sz="1200" dirty="0">
              <a:solidFill>
                <a:srgbClr val="FF0000"/>
              </a:solidFill>
              <a:latin typeface="HGP創英角ｺﾞｼｯｸUB" panose="020B0900000000000000" pitchFamily="50" charset="-128"/>
              <a:ea typeface="HGP創英角ｺﾞｼｯｸUB" panose="020B0900000000000000" pitchFamily="50" charset="-128"/>
            </a:rPr>
            <a:t>マーケティングミックス</a:t>
          </a:r>
          <a:endParaRPr kumimoji="1" lang="en-US" altLang="ja-JP" sz="1200" dirty="0">
            <a:solidFill>
              <a:srgbClr val="FF0000"/>
            </a:solidFill>
            <a:latin typeface="HGP創英角ｺﾞｼｯｸUB" panose="020B0900000000000000" pitchFamily="50" charset="-128"/>
            <a:ea typeface="HGP創英角ｺﾞｼｯｸUB" panose="020B0900000000000000" pitchFamily="50" charset="-128"/>
          </a:endParaRPr>
        </a:p>
        <a:p>
          <a:r>
            <a:rPr kumimoji="1" lang="en-US" altLang="ja-JP" sz="1400" dirty="0">
              <a:solidFill>
                <a:srgbClr val="FF0000"/>
              </a:solidFill>
              <a:latin typeface="HGP創英角ｺﾞｼｯｸUB" panose="020B0900000000000000" pitchFamily="50" charset="-128"/>
              <a:ea typeface="HGP創英角ｺﾞｼｯｸUB" panose="020B0900000000000000" pitchFamily="50" charset="-128"/>
            </a:rPr>
            <a:t>(</a:t>
          </a:r>
          <a:r>
            <a:rPr kumimoji="1" lang="ja-JP" altLang="en-US" sz="1400" dirty="0">
              <a:solidFill>
                <a:srgbClr val="FF0000"/>
              </a:solidFill>
              <a:latin typeface="HGP創英角ｺﾞｼｯｸUB" panose="020B0900000000000000" pitchFamily="50" charset="-128"/>
              <a:ea typeface="HGP創英角ｺﾞｼｯｸUB" panose="020B0900000000000000" pitchFamily="50" charset="-128"/>
            </a:rPr>
            <a:t>４</a:t>
          </a:r>
          <a:r>
            <a:rPr kumimoji="1" lang="en-US" altLang="ja-JP" sz="1400" dirty="0">
              <a:solidFill>
                <a:srgbClr val="FF0000"/>
              </a:solidFill>
              <a:latin typeface="HGP創英角ｺﾞｼｯｸUB" panose="020B0900000000000000" pitchFamily="50" charset="-128"/>
              <a:ea typeface="HGP創英角ｺﾞｼｯｸUB" panose="020B0900000000000000" pitchFamily="50" charset="-128"/>
            </a:rPr>
            <a:t>P)</a:t>
          </a:r>
          <a:endParaRPr kumimoji="1" lang="ja-JP" altLang="en-US" sz="1400" dirty="0">
            <a:solidFill>
              <a:srgbClr val="FF0000"/>
            </a:solidFill>
            <a:latin typeface="HGP創英角ｺﾞｼｯｸUB" panose="020B0900000000000000" pitchFamily="50" charset="-128"/>
            <a:ea typeface="HGP創英角ｺﾞｼｯｸUB" panose="020B0900000000000000" pitchFamily="50" charset="-128"/>
          </a:endParaRPr>
        </a:p>
      </dgm:t>
    </dgm:pt>
    <dgm:pt modelId="{2301D470-4EB0-4979-89D3-4DA1C0E45852}" type="parTrans" cxnId="{3D5B0C09-DDD1-489C-80D6-BDC715D04C35}">
      <dgm:prSet/>
      <dgm:spPr/>
      <dgm:t>
        <a:bodyPr/>
        <a:lstStyle/>
        <a:p>
          <a:endParaRPr kumimoji="1" lang="ja-JP" altLang="en-US" sz="1800">
            <a:solidFill>
              <a:schemeClr val="tx1"/>
            </a:solidFill>
            <a:latin typeface="HGP創英角ｺﾞｼｯｸUB" panose="020B0900000000000000" pitchFamily="50" charset="-128"/>
            <a:ea typeface="HGP創英角ｺﾞｼｯｸUB" panose="020B0900000000000000" pitchFamily="50" charset="-128"/>
          </a:endParaRPr>
        </a:p>
      </dgm:t>
    </dgm:pt>
    <dgm:pt modelId="{CB17C525-7465-4136-98AA-14B5F6068CB4}" type="sibTrans" cxnId="{3D5B0C09-DDD1-489C-80D6-BDC715D04C35}">
      <dgm:prSet/>
      <dgm:spPr/>
      <dgm:t>
        <a:bodyPr/>
        <a:lstStyle/>
        <a:p>
          <a:endParaRPr kumimoji="1" lang="ja-JP" altLang="en-US" sz="1800">
            <a:solidFill>
              <a:schemeClr val="tx1"/>
            </a:solidFill>
            <a:latin typeface="HGP創英角ｺﾞｼｯｸUB" panose="020B0900000000000000" pitchFamily="50" charset="-128"/>
            <a:ea typeface="HGP創英角ｺﾞｼｯｸUB" panose="020B0900000000000000" pitchFamily="50" charset="-128"/>
          </a:endParaRPr>
        </a:p>
      </dgm:t>
    </dgm:pt>
    <dgm:pt modelId="{74C6D7C1-C854-453B-A53F-759B1333008F}">
      <dgm:prSet phldrT="[テキスト]" custT="1"/>
      <dgm:spPr/>
      <dgm:t>
        <a:bodyPr/>
        <a:lstStyle/>
        <a:p>
          <a:r>
            <a:rPr kumimoji="1" lang="en-US" altLang="ja-JP" sz="1200" dirty="0">
              <a:latin typeface="HGP創英角ｺﾞｼｯｸUB" panose="020B0900000000000000" pitchFamily="50" charset="-128"/>
              <a:ea typeface="HGP創英角ｺﾞｼｯｸUB" panose="020B0900000000000000" pitchFamily="50" charset="-128"/>
            </a:rPr>
            <a:t>Product</a:t>
          </a:r>
        </a:p>
        <a:p>
          <a:r>
            <a:rPr kumimoji="1" lang="en-US" altLang="ja-JP" sz="1200" dirty="0">
              <a:latin typeface="HGP創英角ｺﾞｼｯｸUB" panose="020B0900000000000000" pitchFamily="50" charset="-128"/>
              <a:ea typeface="HGP創英角ｺﾞｼｯｸUB" panose="020B0900000000000000" pitchFamily="50" charset="-128"/>
            </a:rPr>
            <a:t>(</a:t>
          </a:r>
          <a:r>
            <a:rPr kumimoji="1" lang="ja-JP" altLang="en-US" sz="1200" dirty="0">
              <a:latin typeface="HGP創英角ｺﾞｼｯｸUB" panose="020B0900000000000000" pitchFamily="50" charset="-128"/>
              <a:ea typeface="HGP創英角ｺﾞｼｯｸUB" panose="020B0900000000000000" pitchFamily="50" charset="-128"/>
            </a:rPr>
            <a:t>製品・販売</a:t>
          </a:r>
          <a:r>
            <a:rPr kumimoji="1" lang="en-US" altLang="ja-JP" sz="1200" dirty="0">
              <a:latin typeface="HGP創英角ｺﾞｼｯｸUB" panose="020B0900000000000000" pitchFamily="50" charset="-128"/>
              <a:ea typeface="HGP創英角ｺﾞｼｯｸUB" panose="020B0900000000000000" pitchFamily="50" charset="-128"/>
            </a:rPr>
            <a:t>)</a:t>
          </a:r>
          <a:endParaRPr kumimoji="1" lang="ja-JP" altLang="en-US" sz="1200" dirty="0">
            <a:latin typeface="HGP創英角ｺﾞｼｯｸUB" panose="020B0900000000000000" pitchFamily="50" charset="-128"/>
            <a:ea typeface="HGP創英角ｺﾞｼｯｸUB" panose="020B0900000000000000" pitchFamily="50" charset="-128"/>
          </a:endParaRPr>
        </a:p>
      </dgm:t>
    </dgm:pt>
    <dgm:pt modelId="{D36FEF89-81A7-4290-B0E4-7329C7A9D3BC}" type="parTrans" cxnId="{69418C0D-A458-47DA-ACFA-BD5A6D8F4562}">
      <dgm:prSet/>
      <dgm:spPr/>
      <dgm:t>
        <a:bodyPr/>
        <a:lstStyle/>
        <a:p>
          <a:endParaRPr kumimoji="1" lang="ja-JP" altLang="en-US" sz="1800">
            <a:solidFill>
              <a:schemeClr val="tx1"/>
            </a:solidFill>
            <a:latin typeface="HGP創英角ｺﾞｼｯｸUB" panose="020B0900000000000000" pitchFamily="50" charset="-128"/>
            <a:ea typeface="HGP創英角ｺﾞｼｯｸUB" panose="020B0900000000000000" pitchFamily="50" charset="-128"/>
          </a:endParaRPr>
        </a:p>
      </dgm:t>
    </dgm:pt>
    <dgm:pt modelId="{1FF9D096-21FE-4AA7-9A81-80F59F000B9E}" type="sibTrans" cxnId="{69418C0D-A458-47DA-ACFA-BD5A6D8F4562}">
      <dgm:prSet/>
      <dgm:spPr/>
      <dgm:t>
        <a:bodyPr/>
        <a:lstStyle/>
        <a:p>
          <a:endParaRPr kumimoji="1" lang="ja-JP" altLang="en-US" sz="1800">
            <a:solidFill>
              <a:schemeClr val="tx1"/>
            </a:solidFill>
            <a:latin typeface="HGP創英角ｺﾞｼｯｸUB" panose="020B0900000000000000" pitchFamily="50" charset="-128"/>
            <a:ea typeface="HGP創英角ｺﾞｼｯｸUB" panose="020B0900000000000000" pitchFamily="50" charset="-128"/>
          </a:endParaRPr>
        </a:p>
      </dgm:t>
    </dgm:pt>
    <dgm:pt modelId="{5C23D1FF-A46B-4599-85CA-D1D4E333B298}">
      <dgm:prSet phldrT="[テキスト]" custT="1"/>
      <dgm:spPr/>
      <dgm:t>
        <a:bodyPr/>
        <a:lstStyle/>
        <a:p>
          <a:r>
            <a:rPr kumimoji="1" lang="en-US" altLang="ja-JP" sz="1200" dirty="0">
              <a:latin typeface="HGP創英角ｺﾞｼｯｸUB" panose="020B0900000000000000" pitchFamily="50" charset="-128"/>
              <a:ea typeface="HGP創英角ｺﾞｼｯｸUB" panose="020B0900000000000000" pitchFamily="50" charset="-128"/>
            </a:rPr>
            <a:t>Promotion</a:t>
          </a:r>
        </a:p>
        <a:p>
          <a:r>
            <a:rPr kumimoji="1" lang="en-US" altLang="ja-JP" sz="1200" dirty="0">
              <a:latin typeface="HGP創英角ｺﾞｼｯｸUB" panose="020B0900000000000000" pitchFamily="50" charset="-128"/>
              <a:ea typeface="HGP創英角ｺﾞｼｯｸUB" panose="020B0900000000000000" pitchFamily="50" charset="-128"/>
            </a:rPr>
            <a:t>(</a:t>
          </a:r>
          <a:r>
            <a:rPr kumimoji="1" lang="ja-JP" altLang="en-US" sz="1200" dirty="0">
              <a:latin typeface="HGP創英角ｺﾞｼｯｸUB" panose="020B0900000000000000" pitchFamily="50" charset="-128"/>
              <a:ea typeface="HGP創英角ｺﾞｼｯｸUB" panose="020B0900000000000000" pitchFamily="50" charset="-128"/>
            </a:rPr>
            <a:t>宣伝広告・　　販売促進</a:t>
          </a:r>
          <a:r>
            <a:rPr kumimoji="1" lang="en-US" altLang="ja-JP" sz="1200" dirty="0">
              <a:latin typeface="HGP創英角ｺﾞｼｯｸUB" panose="020B0900000000000000" pitchFamily="50" charset="-128"/>
              <a:ea typeface="HGP創英角ｺﾞｼｯｸUB" panose="020B0900000000000000" pitchFamily="50" charset="-128"/>
            </a:rPr>
            <a:t>)</a:t>
          </a:r>
          <a:endParaRPr kumimoji="1" lang="ja-JP" altLang="en-US" sz="1200" dirty="0">
            <a:latin typeface="HGP創英角ｺﾞｼｯｸUB" panose="020B0900000000000000" pitchFamily="50" charset="-128"/>
            <a:ea typeface="HGP創英角ｺﾞｼｯｸUB" panose="020B0900000000000000" pitchFamily="50" charset="-128"/>
          </a:endParaRPr>
        </a:p>
      </dgm:t>
    </dgm:pt>
    <dgm:pt modelId="{22D278A8-DEC7-4B5B-B988-4028364FE6F8}" type="parTrans" cxnId="{4E416BAE-FF28-4B85-861C-C235F30F1A1F}">
      <dgm:prSet/>
      <dgm:spPr/>
      <dgm:t>
        <a:bodyPr/>
        <a:lstStyle/>
        <a:p>
          <a:endParaRPr kumimoji="1" lang="ja-JP" altLang="en-US" sz="1800">
            <a:solidFill>
              <a:schemeClr val="tx1"/>
            </a:solidFill>
            <a:latin typeface="HGP創英角ｺﾞｼｯｸUB" panose="020B0900000000000000" pitchFamily="50" charset="-128"/>
            <a:ea typeface="HGP創英角ｺﾞｼｯｸUB" panose="020B0900000000000000" pitchFamily="50" charset="-128"/>
          </a:endParaRPr>
        </a:p>
      </dgm:t>
    </dgm:pt>
    <dgm:pt modelId="{54490D96-8613-43D0-BFEF-9CB56A62CAC7}" type="sibTrans" cxnId="{4E416BAE-FF28-4B85-861C-C235F30F1A1F}">
      <dgm:prSet/>
      <dgm:spPr/>
      <dgm:t>
        <a:bodyPr/>
        <a:lstStyle/>
        <a:p>
          <a:endParaRPr kumimoji="1" lang="ja-JP" altLang="en-US" sz="1800">
            <a:solidFill>
              <a:schemeClr val="tx1"/>
            </a:solidFill>
            <a:latin typeface="HGP創英角ｺﾞｼｯｸUB" panose="020B0900000000000000" pitchFamily="50" charset="-128"/>
            <a:ea typeface="HGP創英角ｺﾞｼｯｸUB" panose="020B0900000000000000" pitchFamily="50" charset="-128"/>
          </a:endParaRPr>
        </a:p>
      </dgm:t>
    </dgm:pt>
    <dgm:pt modelId="{BD52EFC9-3F9D-48A1-BF3A-28340DCAC548}">
      <dgm:prSet phldrT="[テキスト]" custT="1"/>
      <dgm:spPr/>
      <dgm:t>
        <a:bodyPr/>
        <a:lstStyle/>
        <a:p>
          <a:r>
            <a:rPr kumimoji="1" lang="en-US" altLang="ja-JP" sz="1200">
              <a:latin typeface="HGP創英角ｺﾞｼｯｸUB" panose="020B0900000000000000" pitchFamily="50" charset="-128"/>
              <a:ea typeface="HGP創英角ｺﾞｼｯｸUB" panose="020B0900000000000000" pitchFamily="50" charset="-128"/>
            </a:rPr>
            <a:t>Place</a:t>
          </a:r>
        </a:p>
        <a:p>
          <a:r>
            <a:rPr kumimoji="1" lang="en-US" altLang="ja-JP" sz="1200">
              <a:latin typeface="HGP創英角ｺﾞｼｯｸUB" panose="020B0900000000000000" pitchFamily="50" charset="-128"/>
              <a:ea typeface="HGP創英角ｺﾞｼｯｸUB" panose="020B0900000000000000" pitchFamily="50" charset="-128"/>
            </a:rPr>
            <a:t>(</a:t>
          </a:r>
          <a:r>
            <a:rPr kumimoji="1" lang="ja-JP" altLang="en-US" sz="1200">
              <a:latin typeface="HGP創英角ｺﾞｼｯｸUB" panose="020B0900000000000000" pitchFamily="50" charset="-128"/>
              <a:ea typeface="HGP創英角ｺﾞｼｯｸUB" panose="020B0900000000000000" pitchFamily="50" charset="-128"/>
            </a:rPr>
            <a:t>流通</a:t>
          </a:r>
          <a:r>
            <a:rPr kumimoji="1" lang="en-US" altLang="ja-JP" sz="1200">
              <a:latin typeface="HGP創英角ｺﾞｼｯｸUB" panose="020B0900000000000000" pitchFamily="50" charset="-128"/>
              <a:ea typeface="HGP創英角ｺﾞｼｯｸUB" panose="020B0900000000000000" pitchFamily="50" charset="-128"/>
            </a:rPr>
            <a:t>)</a:t>
          </a:r>
          <a:endParaRPr kumimoji="1" lang="ja-JP" altLang="en-US" sz="1200" dirty="0">
            <a:latin typeface="HGP創英角ｺﾞｼｯｸUB" panose="020B0900000000000000" pitchFamily="50" charset="-128"/>
            <a:ea typeface="HGP創英角ｺﾞｼｯｸUB" panose="020B0900000000000000" pitchFamily="50" charset="-128"/>
          </a:endParaRPr>
        </a:p>
      </dgm:t>
    </dgm:pt>
    <dgm:pt modelId="{B81B99F8-8929-4795-A4AF-B4B8F4DE99C3}" type="parTrans" cxnId="{32DFB378-1F4C-4DBE-82DC-A98AAD7B746B}">
      <dgm:prSet/>
      <dgm:spPr/>
      <dgm:t>
        <a:bodyPr/>
        <a:lstStyle/>
        <a:p>
          <a:endParaRPr kumimoji="1" lang="ja-JP" altLang="en-US" sz="1800">
            <a:solidFill>
              <a:schemeClr val="tx1"/>
            </a:solidFill>
            <a:latin typeface="HGP創英角ｺﾞｼｯｸUB" panose="020B0900000000000000" pitchFamily="50" charset="-128"/>
            <a:ea typeface="HGP創英角ｺﾞｼｯｸUB" panose="020B0900000000000000" pitchFamily="50" charset="-128"/>
          </a:endParaRPr>
        </a:p>
      </dgm:t>
    </dgm:pt>
    <dgm:pt modelId="{8A92FEBC-2B48-44FA-A19B-25FEBA64E1AB}" type="sibTrans" cxnId="{32DFB378-1F4C-4DBE-82DC-A98AAD7B746B}">
      <dgm:prSet/>
      <dgm:spPr/>
      <dgm:t>
        <a:bodyPr/>
        <a:lstStyle/>
        <a:p>
          <a:endParaRPr kumimoji="1" lang="ja-JP" altLang="en-US" sz="1800">
            <a:solidFill>
              <a:schemeClr val="tx1"/>
            </a:solidFill>
            <a:latin typeface="HGP創英角ｺﾞｼｯｸUB" panose="020B0900000000000000" pitchFamily="50" charset="-128"/>
            <a:ea typeface="HGP創英角ｺﾞｼｯｸUB" panose="020B0900000000000000" pitchFamily="50" charset="-128"/>
          </a:endParaRPr>
        </a:p>
      </dgm:t>
    </dgm:pt>
    <dgm:pt modelId="{F2A55F75-DE8C-4301-9AC6-FF3203A6D3D6}">
      <dgm:prSet phldrT="[テキスト]" custT="1"/>
      <dgm:spPr/>
      <dgm:t>
        <a:bodyPr/>
        <a:lstStyle/>
        <a:p>
          <a:r>
            <a:rPr kumimoji="1" lang="en-US" altLang="ja-JP" sz="1200">
              <a:latin typeface="HGP創英角ｺﾞｼｯｸUB" panose="020B0900000000000000" pitchFamily="50" charset="-128"/>
              <a:ea typeface="HGP創英角ｺﾞｼｯｸUB" panose="020B0900000000000000" pitchFamily="50" charset="-128"/>
            </a:rPr>
            <a:t>Price</a:t>
          </a:r>
        </a:p>
        <a:p>
          <a:r>
            <a:rPr kumimoji="1" lang="en-US" altLang="ja-JP" sz="1200">
              <a:latin typeface="HGP創英角ｺﾞｼｯｸUB" panose="020B0900000000000000" pitchFamily="50" charset="-128"/>
              <a:ea typeface="HGP創英角ｺﾞｼｯｸUB" panose="020B0900000000000000" pitchFamily="50" charset="-128"/>
            </a:rPr>
            <a:t>(</a:t>
          </a:r>
          <a:r>
            <a:rPr kumimoji="1" lang="ja-JP" altLang="en-US" sz="1200">
              <a:latin typeface="HGP創英角ｺﾞｼｯｸUB" panose="020B0900000000000000" pitchFamily="50" charset="-128"/>
              <a:ea typeface="HGP創英角ｺﾞｼｯｸUB" panose="020B0900000000000000" pitchFamily="50" charset="-128"/>
            </a:rPr>
            <a:t>価格</a:t>
          </a:r>
          <a:r>
            <a:rPr kumimoji="1" lang="en-US" altLang="ja-JP" sz="1200">
              <a:latin typeface="HGP創英角ｺﾞｼｯｸUB" panose="020B0900000000000000" pitchFamily="50" charset="-128"/>
              <a:ea typeface="HGP創英角ｺﾞｼｯｸUB" panose="020B0900000000000000" pitchFamily="50" charset="-128"/>
            </a:rPr>
            <a:t>)</a:t>
          </a:r>
          <a:endParaRPr kumimoji="1" lang="ja-JP" altLang="en-US" sz="1200" dirty="0">
            <a:latin typeface="HGP創英角ｺﾞｼｯｸUB" panose="020B0900000000000000" pitchFamily="50" charset="-128"/>
            <a:ea typeface="HGP創英角ｺﾞｼｯｸUB" panose="020B0900000000000000" pitchFamily="50" charset="-128"/>
          </a:endParaRPr>
        </a:p>
      </dgm:t>
    </dgm:pt>
    <dgm:pt modelId="{193B3E88-F5EB-4DC4-831B-ED9CA1AB47B8}" type="parTrans" cxnId="{BC16DFD3-34E8-47F3-A8C8-D8B7D590ACED}">
      <dgm:prSet/>
      <dgm:spPr/>
      <dgm:t>
        <a:bodyPr/>
        <a:lstStyle/>
        <a:p>
          <a:endParaRPr kumimoji="1" lang="ja-JP" altLang="en-US" sz="1800">
            <a:solidFill>
              <a:schemeClr val="tx1"/>
            </a:solidFill>
            <a:latin typeface="HGP創英角ｺﾞｼｯｸUB" panose="020B0900000000000000" pitchFamily="50" charset="-128"/>
            <a:ea typeface="HGP創英角ｺﾞｼｯｸUB" panose="020B0900000000000000" pitchFamily="50" charset="-128"/>
          </a:endParaRPr>
        </a:p>
      </dgm:t>
    </dgm:pt>
    <dgm:pt modelId="{4F88ACB2-85B3-4A2C-9C94-AAB469818FAE}" type="sibTrans" cxnId="{BC16DFD3-34E8-47F3-A8C8-D8B7D590ACED}">
      <dgm:prSet/>
      <dgm:spPr/>
      <dgm:t>
        <a:bodyPr/>
        <a:lstStyle/>
        <a:p>
          <a:endParaRPr kumimoji="1" lang="ja-JP" altLang="en-US" sz="1800">
            <a:solidFill>
              <a:schemeClr val="tx1"/>
            </a:solidFill>
            <a:latin typeface="HGP創英角ｺﾞｼｯｸUB" panose="020B0900000000000000" pitchFamily="50" charset="-128"/>
            <a:ea typeface="HGP創英角ｺﾞｼｯｸUB" panose="020B0900000000000000" pitchFamily="50" charset="-128"/>
          </a:endParaRPr>
        </a:p>
      </dgm:t>
    </dgm:pt>
    <dgm:pt modelId="{31CC503C-8F66-49CD-BC91-208B430BCF12}" type="pres">
      <dgm:prSet presAssocID="{F4A23776-B75C-491F-A446-AA86232C73D0}" presName="Name0" presStyleCnt="0">
        <dgm:presLayoutVars>
          <dgm:chMax val="1"/>
          <dgm:dir/>
          <dgm:animLvl val="ctr"/>
          <dgm:resizeHandles val="exact"/>
        </dgm:presLayoutVars>
      </dgm:prSet>
      <dgm:spPr/>
    </dgm:pt>
    <dgm:pt modelId="{27C0BA2C-6CD8-4E5C-BCC7-18A429EDABDE}" type="pres">
      <dgm:prSet presAssocID="{23A8B7E3-268B-46CF-B46E-57C009A273C2}" presName="centerShape" presStyleLbl="node0" presStyleIdx="0" presStyleCnt="1" custScaleX="106757"/>
      <dgm:spPr/>
    </dgm:pt>
    <dgm:pt modelId="{5D9C52D8-97E3-4A0B-A170-E644F816E72B}" type="pres">
      <dgm:prSet presAssocID="{74C6D7C1-C854-453B-A53F-759B1333008F}" presName="node" presStyleLbl="node1" presStyleIdx="0" presStyleCnt="4" custScaleX="174533">
        <dgm:presLayoutVars>
          <dgm:bulletEnabled val="1"/>
        </dgm:presLayoutVars>
      </dgm:prSet>
      <dgm:spPr/>
    </dgm:pt>
    <dgm:pt modelId="{45B7A8D9-D886-49D8-A9E9-85C39C598B7C}" type="pres">
      <dgm:prSet presAssocID="{74C6D7C1-C854-453B-A53F-759B1333008F}" presName="dummy" presStyleCnt="0"/>
      <dgm:spPr/>
    </dgm:pt>
    <dgm:pt modelId="{3B259CC4-9EA3-4687-AE92-16E5E010906B}" type="pres">
      <dgm:prSet presAssocID="{1FF9D096-21FE-4AA7-9A81-80F59F000B9E}" presName="sibTrans" presStyleLbl="sibTrans2D1" presStyleIdx="0" presStyleCnt="4"/>
      <dgm:spPr/>
    </dgm:pt>
    <dgm:pt modelId="{BFCE7EF1-7276-4217-9F4B-73643822ACFE}" type="pres">
      <dgm:prSet presAssocID="{5C23D1FF-A46B-4599-85CA-D1D4E333B298}" presName="node" presStyleLbl="node1" presStyleIdx="1" presStyleCnt="4" custScaleX="174533" custRadScaleRad="133915" custRadScaleInc="-487">
        <dgm:presLayoutVars>
          <dgm:bulletEnabled val="1"/>
        </dgm:presLayoutVars>
      </dgm:prSet>
      <dgm:spPr/>
    </dgm:pt>
    <dgm:pt modelId="{03C7C510-4F5F-4A3E-994E-B7F54B632D2C}" type="pres">
      <dgm:prSet presAssocID="{5C23D1FF-A46B-4599-85CA-D1D4E333B298}" presName="dummy" presStyleCnt="0"/>
      <dgm:spPr/>
    </dgm:pt>
    <dgm:pt modelId="{00035008-E1B5-4747-925B-54BAA01E400F}" type="pres">
      <dgm:prSet presAssocID="{54490D96-8613-43D0-BFEF-9CB56A62CAC7}" presName="sibTrans" presStyleLbl="sibTrans2D1" presStyleIdx="1" presStyleCnt="4"/>
      <dgm:spPr/>
    </dgm:pt>
    <dgm:pt modelId="{77C934D9-B041-441F-ABA3-0FE94BCF5AAB}" type="pres">
      <dgm:prSet presAssocID="{BD52EFC9-3F9D-48A1-BF3A-28340DCAC548}" presName="node" presStyleLbl="node1" presStyleIdx="2" presStyleCnt="4" custScaleX="174533">
        <dgm:presLayoutVars>
          <dgm:bulletEnabled val="1"/>
        </dgm:presLayoutVars>
      </dgm:prSet>
      <dgm:spPr/>
    </dgm:pt>
    <dgm:pt modelId="{06707382-571C-4C99-92C9-AB6D8864F258}" type="pres">
      <dgm:prSet presAssocID="{BD52EFC9-3F9D-48A1-BF3A-28340DCAC548}" presName="dummy" presStyleCnt="0"/>
      <dgm:spPr/>
    </dgm:pt>
    <dgm:pt modelId="{F7CEEC33-FB42-4540-AB82-E4235D73C184}" type="pres">
      <dgm:prSet presAssocID="{8A92FEBC-2B48-44FA-A19B-25FEBA64E1AB}" presName="sibTrans" presStyleLbl="sibTrans2D1" presStyleIdx="2" presStyleCnt="4"/>
      <dgm:spPr/>
    </dgm:pt>
    <dgm:pt modelId="{BBE796CA-A02F-4EEE-9CC9-147276A283EF}" type="pres">
      <dgm:prSet presAssocID="{F2A55F75-DE8C-4301-9AC6-FF3203A6D3D6}" presName="node" presStyleLbl="node1" presStyleIdx="3" presStyleCnt="4" custScaleX="174533" custRadScaleRad="132412" custRadScaleInc="492">
        <dgm:presLayoutVars>
          <dgm:bulletEnabled val="1"/>
        </dgm:presLayoutVars>
      </dgm:prSet>
      <dgm:spPr/>
    </dgm:pt>
    <dgm:pt modelId="{3A72FAAD-9304-4382-9277-7A573E6B73A8}" type="pres">
      <dgm:prSet presAssocID="{F2A55F75-DE8C-4301-9AC6-FF3203A6D3D6}" presName="dummy" presStyleCnt="0"/>
      <dgm:spPr/>
    </dgm:pt>
    <dgm:pt modelId="{00FA277D-11B4-4A0B-A4B6-FF56365CBDEA}" type="pres">
      <dgm:prSet presAssocID="{4F88ACB2-85B3-4A2C-9C94-AAB469818FAE}" presName="sibTrans" presStyleLbl="sibTrans2D1" presStyleIdx="3" presStyleCnt="4"/>
      <dgm:spPr/>
    </dgm:pt>
  </dgm:ptLst>
  <dgm:cxnLst>
    <dgm:cxn modelId="{3D5B0C09-DDD1-489C-80D6-BDC715D04C35}" srcId="{F4A23776-B75C-491F-A446-AA86232C73D0}" destId="{23A8B7E3-268B-46CF-B46E-57C009A273C2}" srcOrd="0" destOrd="0" parTransId="{2301D470-4EB0-4979-89D3-4DA1C0E45852}" sibTransId="{CB17C525-7465-4136-98AA-14B5F6068CB4}"/>
    <dgm:cxn modelId="{69418C0D-A458-47DA-ACFA-BD5A6D8F4562}" srcId="{23A8B7E3-268B-46CF-B46E-57C009A273C2}" destId="{74C6D7C1-C854-453B-A53F-759B1333008F}" srcOrd="0" destOrd="0" parTransId="{D36FEF89-81A7-4290-B0E4-7329C7A9D3BC}" sibTransId="{1FF9D096-21FE-4AA7-9A81-80F59F000B9E}"/>
    <dgm:cxn modelId="{AC705160-1257-4554-9D54-512120807E44}" type="presOf" srcId="{4F88ACB2-85B3-4A2C-9C94-AAB469818FAE}" destId="{00FA277D-11B4-4A0B-A4B6-FF56365CBDEA}" srcOrd="0" destOrd="0" presId="urn:microsoft.com/office/officeart/2005/8/layout/radial6"/>
    <dgm:cxn modelId="{22545862-85E2-4723-9CED-DD7C5DA4D76C}" type="presOf" srcId="{1FF9D096-21FE-4AA7-9A81-80F59F000B9E}" destId="{3B259CC4-9EA3-4687-AE92-16E5E010906B}" srcOrd="0" destOrd="0" presId="urn:microsoft.com/office/officeart/2005/8/layout/radial6"/>
    <dgm:cxn modelId="{A2438345-4B2F-4E0E-AFF4-9BCACC5A9D79}" type="presOf" srcId="{8A92FEBC-2B48-44FA-A19B-25FEBA64E1AB}" destId="{F7CEEC33-FB42-4540-AB82-E4235D73C184}" srcOrd="0" destOrd="0" presId="urn:microsoft.com/office/officeart/2005/8/layout/radial6"/>
    <dgm:cxn modelId="{C7678F4D-0206-45E3-8CB9-E2CCCE8A7A7D}" type="presOf" srcId="{54490D96-8613-43D0-BFEF-9CB56A62CAC7}" destId="{00035008-E1B5-4747-925B-54BAA01E400F}" srcOrd="0" destOrd="0" presId="urn:microsoft.com/office/officeart/2005/8/layout/radial6"/>
    <dgm:cxn modelId="{E45F1278-E93B-4040-ABF4-4394BF7A6793}" type="presOf" srcId="{F4A23776-B75C-491F-A446-AA86232C73D0}" destId="{31CC503C-8F66-49CD-BC91-208B430BCF12}" srcOrd="0" destOrd="0" presId="urn:microsoft.com/office/officeart/2005/8/layout/radial6"/>
    <dgm:cxn modelId="{32DFB378-1F4C-4DBE-82DC-A98AAD7B746B}" srcId="{23A8B7E3-268B-46CF-B46E-57C009A273C2}" destId="{BD52EFC9-3F9D-48A1-BF3A-28340DCAC548}" srcOrd="2" destOrd="0" parTransId="{B81B99F8-8929-4795-A4AF-B4B8F4DE99C3}" sibTransId="{8A92FEBC-2B48-44FA-A19B-25FEBA64E1AB}"/>
    <dgm:cxn modelId="{93FC0893-031B-4D88-BDC3-2D54944F2CBB}" type="presOf" srcId="{23A8B7E3-268B-46CF-B46E-57C009A273C2}" destId="{27C0BA2C-6CD8-4E5C-BCC7-18A429EDABDE}" srcOrd="0" destOrd="0" presId="urn:microsoft.com/office/officeart/2005/8/layout/radial6"/>
    <dgm:cxn modelId="{C77C3295-0705-4A34-8B90-BA572414F6D4}" type="presOf" srcId="{74C6D7C1-C854-453B-A53F-759B1333008F}" destId="{5D9C52D8-97E3-4A0B-A170-E644F816E72B}" srcOrd="0" destOrd="0" presId="urn:microsoft.com/office/officeart/2005/8/layout/radial6"/>
    <dgm:cxn modelId="{4E416BAE-FF28-4B85-861C-C235F30F1A1F}" srcId="{23A8B7E3-268B-46CF-B46E-57C009A273C2}" destId="{5C23D1FF-A46B-4599-85CA-D1D4E333B298}" srcOrd="1" destOrd="0" parTransId="{22D278A8-DEC7-4B5B-B988-4028364FE6F8}" sibTransId="{54490D96-8613-43D0-BFEF-9CB56A62CAC7}"/>
    <dgm:cxn modelId="{B748B7CD-A071-424A-A546-69CDFD01F16B}" type="presOf" srcId="{BD52EFC9-3F9D-48A1-BF3A-28340DCAC548}" destId="{77C934D9-B041-441F-ABA3-0FE94BCF5AAB}" srcOrd="0" destOrd="0" presId="urn:microsoft.com/office/officeart/2005/8/layout/radial6"/>
    <dgm:cxn modelId="{BC16DFD3-34E8-47F3-A8C8-D8B7D590ACED}" srcId="{23A8B7E3-268B-46CF-B46E-57C009A273C2}" destId="{F2A55F75-DE8C-4301-9AC6-FF3203A6D3D6}" srcOrd="3" destOrd="0" parTransId="{193B3E88-F5EB-4DC4-831B-ED9CA1AB47B8}" sibTransId="{4F88ACB2-85B3-4A2C-9C94-AAB469818FAE}"/>
    <dgm:cxn modelId="{315639E0-7F2E-4BED-ACF8-91399ECBBC1C}" type="presOf" srcId="{F2A55F75-DE8C-4301-9AC6-FF3203A6D3D6}" destId="{BBE796CA-A02F-4EEE-9CC9-147276A283EF}" srcOrd="0" destOrd="0" presId="urn:microsoft.com/office/officeart/2005/8/layout/radial6"/>
    <dgm:cxn modelId="{ABF6D2E3-E0B6-4B04-8517-7F0DB3E603A8}" type="presOf" srcId="{5C23D1FF-A46B-4599-85CA-D1D4E333B298}" destId="{BFCE7EF1-7276-4217-9F4B-73643822ACFE}" srcOrd="0" destOrd="0" presId="urn:microsoft.com/office/officeart/2005/8/layout/radial6"/>
    <dgm:cxn modelId="{FB430BEE-A5C1-4AAB-9B7C-2D43577D1BC0}" type="presParOf" srcId="{31CC503C-8F66-49CD-BC91-208B430BCF12}" destId="{27C0BA2C-6CD8-4E5C-BCC7-18A429EDABDE}" srcOrd="0" destOrd="0" presId="urn:microsoft.com/office/officeart/2005/8/layout/radial6"/>
    <dgm:cxn modelId="{05A91866-0FE8-41DD-AF63-71F4E77852E4}" type="presParOf" srcId="{31CC503C-8F66-49CD-BC91-208B430BCF12}" destId="{5D9C52D8-97E3-4A0B-A170-E644F816E72B}" srcOrd="1" destOrd="0" presId="urn:microsoft.com/office/officeart/2005/8/layout/radial6"/>
    <dgm:cxn modelId="{688B4238-1C3F-4ED7-843E-8B199F0F7EFD}" type="presParOf" srcId="{31CC503C-8F66-49CD-BC91-208B430BCF12}" destId="{45B7A8D9-D886-49D8-A9E9-85C39C598B7C}" srcOrd="2" destOrd="0" presId="urn:microsoft.com/office/officeart/2005/8/layout/radial6"/>
    <dgm:cxn modelId="{FA9EA0B9-7EB5-4879-9838-066D70E5FB9C}" type="presParOf" srcId="{31CC503C-8F66-49CD-BC91-208B430BCF12}" destId="{3B259CC4-9EA3-4687-AE92-16E5E010906B}" srcOrd="3" destOrd="0" presId="urn:microsoft.com/office/officeart/2005/8/layout/radial6"/>
    <dgm:cxn modelId="{CDEFE0C6-E33A-4D13-8485-07D9A9D98F09}" type="presParOf" srcId="{31CC503C-8F66-49CD-BC91-208B430BCF12}" destId="{BFCE7EF1-7276-4217-9F4B-73643822ACFE}" srcOrd="4" destOrd="0" presId="urn:microsoft.com/office/officeart/2005/8/layout/radial6"/>
    <dgm:cxn modelId="{9CE9DC5E-A9A3-4BF6-91F8-50F9B47A0972}" type="presParOf" srcId="{31CC503C-8F66-49CD-BC91-208B430BCF12}" destId="{03C7C510-4F5F-4A3E-994E-B7F54B632D2C}" srcOrd="5" destOrd="0" presId="urn:microsoft.com/office/officeart/2005/8/layout/radial6"/>
    <dgm:cxn modelId="{B2D64057-50E1-46E6-8D74-2D1FD616EF92}" type="presParOf" srcId="{31CC503C-8F66-49CD-BC91-208B430BCF12}" destId="{00035008-E1B5-4747-925B-54BAA01E400F}" srcOrd="6" destOrd="0" presId="urn:microsoft.com/office/officeart/2005/8/layout/radial6"/>
    <dgm:cxn modelId="{76C54B1D-FBDE-4302-8542-81FD9191E6A8}" type="presParOf" srcId="{31CC503C-8F66-49CD-BC91-208B430BCF12}" destId="{77C934D9-B041-441F-ABA3-0FE94BCF5AAB}" srcOrd="7" destOrd="0" presId="urn:microsoft.com/office/officeart/2005/8/layout/radial6"/>
    <dgm:cxn modelId="{E24983E8-729E-4519-BCE4-239B1AD2992D}" type="presParOf" srcId="{31CC503C-8F66-49CD-BC91-208B430BCF12}" destId="{06707382-571C-4C99-92C9-AB6D8864F258}" srcOrd="8" destOrd="0" presId="urn:microsoft.com/office/officeart/2005/8/layout/radial6"/>
    <dgm:cxn modelId="{FD7BD3FC-C4AF-4FC5-9E3C-BBC0377728C8}" type="presParOf" srcId="{31CC503C-8F66-49CD-BC91-208B430BCF12}" destId="{F7CEEC33-FB42-4540-AB82-E4235D73C184}" srcOrd="9" destOrd="0" presId="urn:microsoft.com/office/officeart/2005/8/layout/radial6"/>
    <dgm:cxn modelId="{E94C6595-8D6A-488C-8967-07ECFDE8F5B3}" type="presParOf" srcId="{31CC503C-8F66-49CD-BC91-208B430BCF12}" destId="{BBE796CA-A02F-4EEE-9CC9-147276A283EF}" srcOrd="10" destOrd="0" presId="urn:microsoft.com/office/officeart/2005/8/layout/radial6"/>
    <dgm:cxn modelId="{5AB59314-2F45-44A1-84F7-2EB79A98A7DB}" type="presParOf" srcId="{31CC503C-8F66-49CD-BC91-208B430BCF12}" destId="{3A72FAAD-9304-4382-9277-7A573E6B73A8}" srcOrd="11" destOrd="0" presId="urn:microsoft.com/office/officeart/2005/8/layout/radial6"/>
    <dgm:cxn modelId="{656684A7-CC25-4A6F-961E-4D9512D6A47C}" type="presParOf" srcId="{31CC503C-8F66-49CD-BC91-208B430BCF12}" destId="{00FA277D-11B4-4A0B-A4B6-FF56365CBDEA}" srcOrd="12"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FA277D-11B4-4A0B-A4B6-FF56365CBDEA}">
      <dsp:nvSpPr>
        <dsp:cNvPr id="0" name=""/>
        <dsp:cNvSpPr/>
      </dsp:nvSpPr>
      <dsp:spPr>
        <a:xfrm>
          <a:off x="2498312" y="300633"/>
          <a:ext cx="2437490" cy="2437490"/>
        </a:xfrm>
        <a:prstGeom prst="blockArc">
          <a:avLst>
            <a:gd name="adj1" fmla="val 10624535"/>
            <a:gd name="adj2" fmla="val 17339454"/>
            <a:gd name="adj3" fmla="val 4641"/>
          </a:avLst>
        </a:prstGeom>
        <a:gradFill rotWithShape="0">
          <a:gsLst>
            <a:gs pos="0">
              <a:schemeClr val="accent2">
                <a:tint val="60000"/>
                <a:hueOff val="0"/>
                <a:satOff val="0"/>
                <a:lumOff val="0"/>
                <a:alphaOff val="0"/>
                <a:shade val="51000"/>
                <a:satMod val="130000"/>
              </a:schemeClr>
            </a:gs>
            <a:gs pos="80000">
              <a:schemeClr val="accent2">
                <a:tint val="60000"/>
                <a:hueOff val="0"/>
                <a:satOff val="0"/>
                <a:lumOff val="0"/>
                <a:alphaOff val="0"/>
                <a:shade val="93000"/>
                <a:satMod val="130000"/>
              </a:schemeClr>
            </a:gs>
            <a:gs pos="100000">
              <a:schemeClr val="accent2">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F7CEEC33-FB42-4540-AB82-E4235D73C184}">
      <dsp:nvSpPr>
        <dsp:cNvPr id="0" name=""/>
        <dsp:cNvSpPr/>
      </dsp:nvSpPr>
      <dsp:spPr>
        <a:xfrm>
          <a:off x="2497860" y="430382"/>
          <a:ext cx="2437490" cy="2437490"/>
        </a:xfrm>
        <a:prstGeom prst="blockArc">
          <a:avLst>
            <a:gd name="adj1" fmla="val 4259167"/>
            <a:gd name="adj2" fmla="val 10999403"/>
            <a:gd name="adj3" fmla="val 4641"/>
          </a:avLst>
        </a:prstGeom>
        <a:gradFill rotWithShape="0">
          <a:gsLst>
            <a:gs pos="0">
              <a:schemeClr val="accent2">
                <a:tint val="60000"/>
                <a:hueOff val="0"/>
                <a:satOff val="0"/>
                <a:lumOff val="0"/>
                <a:alphaOff val="0"/>
                <a:shade val="51000"/>
                <a:satMod val="130000"/>
              </a:schemeClr>
            </a:gs>
            <a:gs pos="80000">
              <a:schemeClr val="accent2">
                <a:tint val="60000"/>
                <a:hueOff val="0"/>
                <a:satOff val="0"/>
                <a:lumOff val="0"/>
                <a:alphaOff val="0"/>
                <a:shade val="93000"/>
                <a:satMod val="130000"/>
              </a:schemeClr>
            </a:gs>
            <a:gs pos="100000">
              <a:schemeClr val="accent2">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00035008-E1B5-4747-925B-54BAA01E400F}">
      <dsp:nvSpPr>
        <dsp:cNvPr id="0" name=""/>
        <dsp:cNvSpPr/>
      </dsp:nvSpPr>
      <dsp:spPr>
        <a:xfrm>
          <a:off x="3291846" y="436851"/>
          <a:ext cx="2437490" cy="2437490"/>
        </a:xfrm>
        <a:prstGeom prst="blockArc">
          <a:avLst>
            <a:gd name="adj1" fmla="val 21381870"/>
            <a:gd name="adj2" fmla="val 6596847"/>
            <a:gd name="adj3" fmla="val 4641"/>
          </a:avLst>
        </a:prstGeom>
        <a:gradFill rotWithShape="0">
          <a:gsLst>
            <a:gs pos="0">
              <a:schemeClr val="accent2">
                <a:tint val="60000"/>
                <a:hueOff val="0"/>
                <a:satOff val="0"/>
                <a:lumOff val="0"/>
                <a:alphaOff val="0"/>
                <a:shade val="51000"/>
                <a:satMod val="130000"/>
              </a:schemeClr>
            </a:gs>
            <a:gs pos="80000">
              <a:schemeClr val="accent2">
                <a:tint val="60000"/>
                <a:hueOff val="0"/>
                <a:satOff val="0"/>
                <a:lumOff val="0"/>
                <a:alphaOff val="0"/>
                <a:shade val="93000"/>
                <a:satMod val="130000"/>
              </a:schemeClr>
            </a:gs>
            <a:gs pos="100000">
              <a:schemeClr val="accent2">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3B259CC4-9EA3-4687-AE92-16E5E010906B}">
      <dsp:nvSpPr>
        <dsp:cNvPr id="0" name=""/>
        <dsp:cNvSpPr/>
      </dsp:nvSpPr>
      <dsp:spPr>
        <a:xfrm>
          <a:off x="3291347" y="294190"/>
          <a:ext cx="2437490" cy="2437490"/>
        </a:xfrm>
        <a:prstGeom prst="blockArc">
          <a:avLst>
            <a:gd name="adj1" fmla="val 15004686"/>
            <a:gd name="adj2" fmla="val 194086"/>
            <a:gd name="adj3" fmla="val 4641"/>
          </a:avLst>
        </a:prstGeom>
        <a:gradFill rotWithShape="0">
          <a:gsLst>
            <a:gs pos="0">
              <a:schemeClr val="accent2">
                <a:tint val="60000"/>
                <a:hueOff val="0"/>
                <a:satOff val="0"/>
                <a:lumOff val="0"/>
                <a:alphaOff val="0"/>
                <a:shade val="51000"/>
                <a:satMod val="130000"/>
              </a:schemeClr>
            </a:gs>
            <a:gs pos="80000">
              <a:schemeClr val="accent2">
                <a:tint val="60000"/>
                <a:hueOff val="0"/>
                <a:satOff val="0"/>
                <a:lumOff val="0"/>
                <a:alphaOff val="0"/>
                <a:shade val="93000"/>
                <a:satMod val="130000"/>
              </a:schemeClr>
            </a:gs>
            <a:gs pos="100000">
              <a:schemeClr val="accent2">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27C0BA2C-6CD8-4E5C-BCC7-18A429EDABDE}">
      <dsp:nvSpPr>
        <dsp:cNvPr id="0" name=""/>
        <dsp:cNvSpPr/>
      </dsp:nvSpPr>
      <dsp:spPr>
        <a:xfrm>
          <a:off x="3505382" y="1023019"/>
          <a:ext cx="1198146" cy="1122312"/>
        </a:xfrm>
        <a:prstGeom prst="ellipse">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kumimoji="1" lang="ja-JP" altLang="en-US" sz="1200" kern="1200" dirty="0">
              <a:solidFill>
                <a:srgbClr val="FF0000"/>
              </a:solidFill>
              <a:latin typeface="HGP創英角ｺﾞｼｯｸUB" panose="020B0900000000000000" pitchFamily="50" charset="-128"/>
              <a:ea typeface="HGP創英角ｺﾞｼｯｸUB" panose="020B0900000000000000" pitchFamily="50" charset="-128"/>
            </a:rPr>
            <a:t>マーケティングミックス</a:t>
          </a:r>
          <a:endParaRPr kumimoji="1" lang="en-US" altLang="ja-JP" sz="1200" kern="1200" dirty="0">
            <a:solidFill>
              <a:srgbClr val="FF0000"/>
            </a:solidFill>
            <a:latin typeface="HGP創英角ｺﾞｼｯｸUB" panose="020B0900000000000000" pitchFamily="50" charset="-128"/>
            <a:ea typeface="HGP創英角ｺﾞｼｯｸUB" panose="020B0900000000000000" pitchFamily="50" charset="-128"/>
          </a:endParaRPr>
        </a:p>
        <a:p>
          <a:pPr marL="0" lvl="0" indent="0" algn="ctr" defTabSz="533400">
            <a:lnSpc>
              <a:spcPct val="90000"/>
            </a:lnSpc>
            <a:spcBef>
              <a:spcPct val="0"/>
            </a:spcBef>
            <a:spcAft>
              <a:spcPct val="35000"/>
            </a:spcAft>
            <a:buNone/>
          </a:pPr>
          <a:r>
            <a:rPr kumimoji="1" lang="en-US" altLang="ja-JP" sz="1400" kern="1200" dirty="0">
              <a:solidFill>
                <a:srgbClr val="FF0000"/>
              </a:solidFill>
              <a:latin typeface="HGP創英角ｺﾞｼｯｸUB" panose="020B0900000000000000" pitchFamily="50" charset="-128"/>
              <a:ea typeface="HGP創英角ｺﾞｼｯｸUB" panose="020B0900000000000000" pitchFamily="50" charset="-128"/>
            </a:rPr>
            <a:t>(</a:t>
          </a:r>
          <a:r>
            <a:rPr kumimoji="1" lang="ja-JP" altLang="en-US" sz="1400" kern="1200" dirty="0">
              <a:solidFill>
                <a:srgbClr val="FF0000"/>
              </a:solidFill>
              <a:latin typeface="HGP創英角ｺﾞｼｯｸUB" panose="020B0900000000000000" pitchFamily="50" charset="-128"/>
              <a:ea typeface="HGP創英角ｺﾞｼｯｸUB" panose="020B0900000000000000" pitchFamily="50" charset="-128"/>
            </a:rPr>
            <a:t>４</a:t>
          </a:r>
          <a:r>
            <a:rPr kumimoji="1" lang="en-US" altLang="ja-JP" sz="1400" kern="1200" dirty="0">
              <a:solidFill>
                <a:srgbClr val="FF0000"/>
              </a:solidFill>
              <a:latin typeface="HGP創英角ｺﾞｼｯｸUB" panose="020B0900000000000000" pitchFamily="50" charset="-128"/>
              <a:ea typeface="HGP創英角ｺﾞｼｯｸUB" panose="020B0900000000000000" pitchFamily="50" charset="-128"/>
            </a:rPr>
            <a:t>P)</a:t>
          </a:r>
          <a:endParaRPr kumimoji="1" lang="ja-JP" altLang="en-US" sz="1400" kern="1200" dirty="0">
            <a:solidFill>
              <a:srgbClr val="FF0000"/>
            </a:solidFill>
            <a:latin typeface="HGP創英角ｺﾞｼｯｸUB" panose="020B0900000000000000" pitchFamily="50" charset="-128"/>
            <a:ea typeface="HGP創英角ｺﾞｼｯｸUB" panose="020B0900000000000000" pitchFamily="50" charset="-128"/>
          </a:endParaRPr>
        </a:p>
      </dsp:txBody>
      <dsp:txXfrm>
        <a:off x="3680846" y="1187378"/>
        <a:ext cx="847218" cy="793594"/>
      </dsp:txXfrm>
    </dsp:sp>
    <dsp:sp modelId="{5D9C52D8-97E3-4A0B-A170-E644F816E72B}">
      <dsp:nvSpPr>
        <dsp:cNvPr id="0" name=""/>
        <dsp:cNvSpPr/>
      </dsp:nvSpPr>
      <dsp:spPr>
        <a:xfrm>
          <a:off x="3418874" y="903"/>
          <a:ext cx="1371163" cy="785618"/>
        </a:xfrm>
        <a:prstGeom prst="ellipse">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kumimoji="1" lang="en-US" altLang="ja-JP" sz="1200" kern="1200" dirty="0">
              <a:latin typeface="HGP創英角ｺﾞｼｯｸUB" panose="020B0900000000000000" pitchFamily="50" charset="-128"/>
              <a:ea typeface="HGP創英角ｺﾞｼｯｸUB" panose="020B0900000000000000" pitchFamily="50" charset="-128"/>
            </a:rPr>
            <a:t>Product</a:t>
          </a:r>
        </a:p>
        <a:p>
          <a:pPr marL="0" lvl="0" indent="0" algn="ctr" defTabSz="533400">
            <a:lnSpc>
              <a:spcPct val="90000"/>
            </a:lnSpc>
            <a:spcBef>
              <a:spcPct val="0"/>
            </a:spcBef>
            <a:spcAft>
              <a:spcPct val="35000"/>
            </a:spcAft>
            <a:buNone/>
          </a:pPr>
          <a:r>
            <a:rPr kumimoji="1" lang="en-US" altLang="ja-JP" sz="1200" kern="1200" dirty="0">
              <a:latin typeface="HGP創英角ｺﾞｼｯｸUB" panose="020B0900000000000000" pitchFamily="50" charset="-128"/>
              <a:ea typeface="HGP創英角ｺﾞｼｯｸUB" panose="020B0900000000000000" pitchFamily="50" charset="-128"/>
            </a:rPr>
            <a:t>(</a:t>
          </a:r>
          <a:r>
            <a:rPr kumimoji="1" lang="ja-JP" altLang="en-US" sz="1200" kern="1200" dirty="0">
              <a:latin typeface="HGP創英角ｺﾞｼｯｸUB" panose="020B0900000000000000" pitchFamily="50" charset="-128"/>
              <a:ea typeface="HGP創英角ｺﾞｼｯｸUB" panose="020B0900000000000000" pitchFamily="50" charset="-128"/>
            </a:rPr>
            <a:t>製品・販売</a:t>
          </a:r>
          <a:r>
            <a:rPr kumimoji="1" lang="en-US" altLang="ja-JP" sz="1200" kern="1200" dirty="0">
              <a:latin typeface="HGP創英角ｺﾞｼｯｸUB" panose="020B0900000000000000" pitchFamily="50" charset="-128"/>
              <a:ea typeface="HGP創英角ｺﾞｼｯｸUB" panose="020B0900000000000000" pitchFamily="50" charset="-128"/>
            </a:rPr>
            <a:t>)</a:t>
          </a:r>
          <a:endParaRPr kumimoji="1" lang="ja-JP" altLang="en-US" sz="1200" kern="1200" dirty="0">
            <a:latin typeface="HGP創英角ｺﾞｼｯｸUB" panose="020B0900000000000000" pitchFamily="50" charset="-128"/>
            <a:ea typeface="HGP創英角ｺﾞｼｯｸUB" panose="020B0900000000000000" pitchFamily="50" charset="-128"/>
          </a:endParaRPr>
        </a:p>
      </dsp:txBody>
      <dsp:txXfrm>
        <a:off x="3619676" y="115954"/>
        <a:ext cx="969559" cy="555516"/>
      </dsp:txXfrm>
    </dsp:sp>
    <dsp:sp modelId="{BFCE7EF1-7276-4217-9F4B-73643822ACFE}">
      <dsp:nvSpPr>
        <dsp:cNvPr id="0" name=""/>
        <dsp:cNvSpPr/>
      </dsp:nvSpPr>
      <dsp:spPr>
        <a:xfrm>
          <a:off x="5013077" y="1187301"/>
          <a:ext cx="1371163" cy="785618"/>
        </a:xfrm>
        <a:prstGeom prst="ellipse">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kumimoji="1" lang="en-US" altLang="ja-JP" sz="1200" kern="1200" dirty="0">
              <a:latin typeface="HGP創英角ｺﾞｼｯｸUB" panose="020B0900000000000000" pitchFamily="50" charset="-128"/>
              <a:ea typeface="HGP創英角ｺﾞｼｯｸUB" panose="020B0900000000000000" pitchFamily="50" charset="-128"/>
            </a:rPr>
            <a:t>Promotion</a:t>
          </a:r>
        </a:p>
        <a:p>
          <a:pPr marL="0" lvl="0" indent="0" algn="ctr" defTabSz="533400">
            <a:lnSpc>
              <a:spcPct val="90000"/>
            </a:lnSpc>
            <a:spcBef>
              <a:spcPct val="0"/>
            </a:spcBef>
            <a:spcAft>
              <a:spcPct val="35000"/>
            </a:spcAft>
            <a:buNone/>
          </a:pPr>
          <a:r>
            <a:rPr kumimoji="1" lang="en-US" altLang="ja-JP" sz="1200" kern="1200" dirty="0">
              <a:latin typeface="HGP創英角ｺﾞｼｯｸUB" panose="020B0900000000000000" pitchFamily="50" charset="-128"/>
              <a:ea typeface="HGP創英角ｺﾞｼｯｸUB" panose="020B0900000000000000" pitchFamily="50" charset="-128"/>
            </a:rPr>
            <a:t>(</a:t>
          </a:r>
          <a:r>
            <a:rPr kumimoji="1" lang="ja-JP" altLang="en-US" sz="1200" kern="1200" dirty="0">
              <a:latin typeface="HGP創英角ｺﾞｼｯｸUB" panose="020B0900000000000000" pitchFamily="50" charset="-128"/>
              <a:ea typeface="HGP創英角ｺﾞｼｯｸUB" panose="020B0900000000000000" pitchFamily="50" charset="-128"/>
            </a:rPr>
            <a:t>宣伝広告・　　販売促進</a:t>
          </a:r>
          <a:r>
            <a:rPr kumimoji="1" lang="en-US" altLang="ja-JP" sz="1200" kern="1200" dirty="0">
              <a:latin typeface="HGP創英角ｺﾞｼｯｸUB" panose="020B0900000000000000" pitchFamily="50" charset="-128"/>
              <a:ea typeface="HGP創英角ｺﾞｼｯｸUB" panose="020B0900000000000000" pitchFamily="50" charset="-128"/>
            </a:rPr>
            <a:t>)</a:t>
          </a:r>
          <a:endParaRPr kumimoji="1" lang="ja-JP" altLang="en-US" sz="1200" kern="1200" dirty="0">
            <a:latin typeface="HGP創英角ｺﾞｼｯｸUB" panose="020B0900000000000000" pitchFamily="50" charset="-128"/>
            <a:ea typeface="HGP創英角ｺﾞｼｯｸUB" panose="020B0900000000000000" pitchFamily="50" charset="-128"/>
          </a:endParaRPr>
        </a:p>
      </dsp:txBody>
      <dsp:txXfrm>
        <a:off x="5213879" y="1302352"/>
        <a:ext cx="969559" cy="555516"/>
      </dsp:txXfrm>
    </dsp:sp>
    <dsp:sp modelId="{77C934D9-B041-441F-ABA3-0FE94BCF5AAB}">
      <dsp:nvSpPr>
        <dsp:cNvPr id="0" name=""/>
        <dsp:cNvSpPr/>
      </dsp:nvSpPr>
      <dsp:spPr>
        <a:xfrm>
          <a:off x="3418874" y="2381829"/>
          <a:ext cx="1371163" cy="785618"/>
        </a:xfrm>
        <a:prstGeom prst="ellipse">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kumimoji="1" lang="en-US" altLang="ja-JP" sz="1200" kern="1200">
              <a:latin typeface="HGP創英角ｺﾞｼｯｸUB" panose="020B0900000000000000" pitchFamily="50" charset="-128"/>
              <a:ea typeface="HGP創英角ｺﾞｼｯｸUB" panose="020B0900000000000000" pitchFamily="50" charset="-128"/>
            </a:rPr>
            <a:t>Place</a:t>
          </a:r>
        </a:p>
        <a:p>
          <a:pPr marL="0" lvl="0" indent="0" algn="ctr" defTabSz="533400">
            <a:lnSpc>
              <a:spcPct val="90000"/>
            </a:lnSpc>
            <a:spcBef>
              <a:spcPct val="0"/>
            </a:spcBef>
            <a:spcAft>
              <a:spcPct val="35000"/>
            </a:spcAft>
            <a:buNone/>
          </a:pPr>
          <a:r>
            <a:rPr kumimoji="1" lang="en-US" altLang="ja-JP" sz="1200" kern="1200">
              <a:latin typeface="HGP創英角ｺﾞｼｯｸUB" panose="020B0900000000000000" pitchFamily="50" charset="-128"/>
              <a:ea typeface="HGP創英角ｺﾞｼｯｸUB" panose="020B0900000000000000" pitchFamily="50" charset="-128"/>
            </a:rPr>
            <a:t>(</a:t>
          </a:r>
          <a:r>
            <a:rPr kumimoji="1" lang="ja-JP" altLang="en-US" sz="1200" kern="1200">
              <a:latin typeface="HGP創英角ｺﾞｼｯｸUB" panose="020B0900000000000000" pitchFamily="50" charset="-128"/>
              <a:ea typeface="HGP創英角ｺﾞｼｯｸUB" panose="020B0900000000000000" pitchFamily="50" charset="-128"/>
            </a:rPr>
            <a:t>流通</a:t>
          </a:r>
          <a:r>
            <a:rPr kumimoji="1" lang="en-US" altLang="ja-JP" sz="1200" kern="1200">
              <a:latin typeface="HGP創英角ｺﾞｼｯｸUB" panose="020B0900000000000000" pitchFamily="50" charset="-128"/>
              <a:ea typeface="HGP創英角ｺﾞｼｯｸUB" panose="020B0900000000000000" pitchFamily="50" charset="-128"/>
            </a:rPr>
            <a:t>)</a:t>
          </a:r>
          <a:endParaRPr kumimoji="1" lang="ja-JP" altLang="en-US" sz="1200" kern="1200" dirty="0">
            <a:latin typeface="HGP創英角ｺﾞｼｯｸUB" panose="020B0900000000000000" pitchFamily="50" charset="-128"/>
            <a:ea typeface="HGP創英角ｺﾞｼｯｸUB" panose="020B0900000000000000" pitchFamily="50" charset="-128"/>
          </a:endParaRPr>
        </a:p>
      </dsp:txBody>
      <dsp:txXfrm>
        <a:off x="3619676" y="2496880"/>
        <a:ext cx="969559" cy="555516"/>
      </dsp:txXfrm>
    </dsp:sp>
    <dsp:sp modelId="{BBE796CA-A02F-4EEE-9CC9-147276A283EF}">
      <dsp:nvSpPr>
        <dsp:cNvPr id="0" name=""/>
        <dsp:cNvSpPr/>
      </dsp:nvSpPr>
      <dsp:spPr>
        <a:xfrm>
          <a:off x="1842563" y="1187305"/>
          <a:ext cx="1371163" cy="785618"/>
        </a:xfrm>
        <a:prstGeom prst="ellipse">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kumimoji="1" lang="en-US" altLang="ja-JP" sz="1200" kern="1200">
              <a:latin typeface="HGP創英角ｺﾞｼｯｸUB" panose="020B0900000000000000" pitchFamily="50" charset="-128"/>
              <a:ea typeface="HGP創英角ｺﾞｼｯｸUB" panose="020B0900000000000000" pitchFamily="50" charset="-128"/>
            </a:rPr>
            <a:t>Price</a:t>
          </a:r>
        </a:p>
        <a:p>
          <a:pPr marL="0" lvl="0" indent="0" algn="ctr" defTabSz="533400">
            <a:lnSpc>
              <a:spcPct val="90000"/>
            </a:lnSpc>
            <a:spcBef>
              <a:spcPct val="0"/>
            </a:spcBef>
            <a:spcAft>
              <a:spcPct val="35000"/>
            </a:spcAft>
            <a:buNone/>
          </a:pPr>
          <a:r>
            <a:rPr kumimoji="1" lang="en-US" altLang="ja-JP" sz="1200" kern="1200">
              <a:latin typeface="HGP創英角ｺﾞｼｯｸUB" panose="020B0900000000000000" pitchFamily="50" charset="-128"/>
              <a:ea typeface="HGP創英角ｺﾞｼｯｸUB" panose="020B0900000000000000" pitchFamily="50" charset="-128"/>
            </a:rPr>
            <a:t>(</a:t>
          </a:r>
          <a:r>
            <a:rPr kumimoji="1" lang="ja-JP" altLang="en-US" sz="1200" kern="1200">
              <a:latin typeface="HGP創英角ｺﾞｼｯｸUB" panose="020B0900000000000000" pitchFamily="50" charset="-128"/>
              <a:ea typeface="HGP創英角ｺﾞｼｯｸUB" panose="020B0900000000000000" pitchFamily="50" charset="-128"/>
            </a:rPr>
            <a:t>価格</a:t>
          </a:r>
          <a:r>
            <a:rPr kumimoji="1" lang="en-US" altLang="ja-JP" sz="1200" kern="1200">
              <a:latin typeface="HGP創英角ｺﾞｼｯｸUB" panose="020B0900000000000000" pitchFamily="50" charset="-128"/>
              <a:ea typeface="HGP創英角ｺﾞｼｯｸUB" panose="020B0900000000000000" pitchFamily="50" charset="-128"/>
            </a:rPr>
            <a:t>)</a:t>
          </a:r>
          <a:endParaRPr kumimoji="1" lang="ja-JP" altLang="en-US" sz="1200" kern="1200" dirty="0">
            <a:latin typeface="HGP創英角ｺﾞｼｯｸUB" panose="020B0900000000000000" pitchFamily="50" charset="-128"/>
            <a:ea typeface="HGP創英角ｺﾞｼｯｸUB" panose="020B0900000000000000" pitchFamily="50" charset="-128"/>
          </a:endParaRPr>
        </a:p>
      </dsp:txBody>
      <dsp:txXfrm>
        <a:off x="2043365" y="1302356"/>
        <a:ext cx="969559" cy="555516"/>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42" name="Rectangle 2"/>
          <p:cNvSpPr>
            <a:spLocks noGrp="1" noChangeArrowheads="1"/>
          </p:cNvSpPr>
          <p:nvPr>
            <p:ph type="hdr" sz="quarter"/>
          </p:nvPr>
        </p:nvSpPr>
        <p:spPr bwMode="auto">
          <a:xfrm>
            <a:off x="2" y="0"/>
            <a:ext cx="2971586" cy="493634"/>
          </a:xfrm>
          <a:prstGeom prst="rect">
            <a:avLst/>
          </a:prstGeom>
          <a:noFill/>
          <a:ln w="9525">
            <a:noFill/>
            <a:miter lim="800000"/>
            <a:headEnd/>
            <a:tailEnd/>
          </a:ln>
          <a:effectLst/>
        </p:spPr>
        <p:txBody>
          <a:bodyPr vert="horz" wrap="square" lIns="91355" tIns="45676" rIns="91355" bIns="45676" numCol="1" anchor="t" anchorCtr="0" compatLnSpc="1">
            <a:prstTxWarp prst="textNoShape">
              <a:avLst/>
            </a:prstTxWarp>
          </a:bodyPr>
          <a:lstStyle>
            <a:lvl1pPr algn="l" eaLnBrk="0" hangingPunct="0">
              <a:defRPr sz="1200"/>
            </a:lvl1pPr>
          </a:lstStyle>
          <a:p>
            <a:pPr>
              <a:defRPr/>
            </a:pPr>
            <a:endParaRPr lang="en-US" altLang="ja-JP"/>
          </a:p>
        </p:txBody>
      </p:sp>
      <p:sp>
        <p:nvSpPr>
          <p:cNvPr id="61443" name="Rectangle 3"/>
          <p:cNvSpPr>
            <a:spLocks noGrp="1" noChangeArrowheads="1"/>
          </p:cNvSpPr>
          <p:nvPr>
            <p:ph type="dt" sz="quarter" idx="1"/>
          </p:nvPr>
        </p:nvSpPr>
        <p:spPr bwMode="auto">
          <a:xfrm>
            <a:off x="3884816" y="0"/>
            <a:ext cx="2971586" cy="493634"/>
          </a:xfrm>
          <a:prstGeom prst="rect">
            <a:avLst/>
          </a:prstGeom>
          <a:noFill/>
          <a:ln w="9525">
            <a:noFill/>
            <a:miter lim="800000"/>
            <a:headEnd/>
            <a:tailEnd/>
          </a:ln>
          <a:effectLst/>
        </p:spPr>
        <p:txBody>
          <a:bodyPr vert="horz" wrap="square" lIns="91355" tIns="45676" rIns="91355" bIns="45676" numCol="1" anchor="t" anchorCtr="0" compatLnSpc="1">
            <a:prstTxWarp prst="textNoShape">
              <a:avLst/>
            </a:prstTxWarp>
          </a:bodyPr>
          <a:lstStyle>
            <a:lvl1pPr algn="r" eaLnBrk="0" hangingPunct="0">
              <a:defRPr sz="1200"/>
            </a:lvl1pPr>
          </a:lstStyle>
          <a:p>
            <a:pPr>
              <a:defRPr/>
            </a:pPr>
            <a:fld id="{A9B5D7B2-11EC-47BA-8B07-DAD2788A1366}" type="datetimeFigureOut">
              <a:rPr lang="ja-JP" altLang="en-US"/>
              <a:pPr>
                <a:defRPr/>
              </a:pPr>
              <a:t>2021/1/19</a:t>
            </a:fld>
            <a:endParaRPr lang="en-US" altLang="ja-JP"/>
          </a:p>
        </p:txBody>
      </p:sp>
      <p:sp>
        <p:nvSpPr>
          <p:cNvPr id="61444" name="Rectangle 4"/>
          <p:cNvSpPr>
            <a:spLocks noGrp="1" noChangeArrowheads="1"/>
          </p:cNvSpPr>
          <p:nvPr>
            <p:ph type="ftr" sz="quarter" idx="2"/>
          </p:nvPr>
        </p:nvSpPr>
        <p:spPr bwMode="auto">
          <a:xfrm>
            <a:off x="2" y="9379042"/>
            <a:ext cx="2971586" cy="493633"/>
          </a:xfrm>
          <a:prstGeom prst="rect">
            <a:avLst/>
          </a:prstGeom>
          <a:noFill/>
          <a:ln w="9525">
            <a:noFill/>
            <a:miter lim="800000"/>
            <a:headEnd/>
            <a:tailEnd/>
          </a:ln>
          <a:effectLst/>
        </p:spPr>
        <p:txBody>
          <a:bodyPr vert="horz" wrap="square" lIns="91355" tIns="45676" rIns="91355" bIns="45676" numCol="1" anchor="b" anchorCtr="0" compatLnSpc="1">
            <a:prstTxWarp prst="textNoShape">
              <a:avLst/>
            </a:prstTxWarp>
          </a:bodyPr>
          <a:lstStyle>
            <a:lvl1pPr algn="l" eaLnBrk="0" hangingPunct="0">
              <a:defRPr sz="1200"/>
            </a:lvl1pPr>
          </a:lstStyle>
          <a:p>
            <a:pPr>
              <a:defRPr/>
            </a:pPr>
            <a:endParaRPr lang="en-US" altLang="ja-JP"/>
          </a:p>
        </p:txBody>
      </p:sp>
      <p:sp>
        <p:nvSpPr>
          <p:cNvPr id="61445" name="Rectangle 5"/>
          <p:cNvSpPr>
            <a:spLocks noGrp="1" noChangeArrowheads="1"/>
          </p:cNvSpPr>
          <p:nvPr>
            <p:ph type="sldNum" sz="quarter" idx="3"/>
          </p:nvPr>
        </p:nvSpPr>
        <p:spPr bwMode="auto">
          <a:xfrm>
            <a:off x="3884816" y="9379042"/>
            <a:ext cx="2971586" cy="493633"/>
          </a:xfrm>
          <a:prstGeom prst="rect">
            <a:avLst/>
          </a:prstGeom>
          <a:noFill/>
          <a:ln w="9525">
            <a:noFill/>
            <a:miter lim="800000"/>
            <a:headEnd/>
            <a:tailEnd/>
          </a:ln>
          <a:effectLst/>
        </p:spPr>
        <p:txBody>
          <a:bodyPr vert="horz" wrap="square" lIns="91355" tIns="45676" rIns="91355" bIns="45676" numCol="1" anchor="b" anchorCtr="0" compatLnSpc="1">
            <a:prstTxWarp prst="textNoShape">
              <a:avLst/>
            </a:prstTxWarp>
          </a:bodyPr>
          <a:lstStyle>
            <a:lvl1pPr algn="r" eaLnBrk="0" hangingPunct="0">
              <a:defRPr sz="1200"/>
            </a:lvl1pPr>
          </a:lstStyle>
          <a:p>
            <a:pPr>
              <a:defRPr/>
            </a:pPr>
            <a:fld id="{20A3F886-12BB-41A7-9039-6BEC7A08590E}" type="slidenum">
              <a:rPr lang="ja-JP" altLang="en-US"/>
              <a:pPr>
                <a:defRPr/>
              </a:pPr>
              <a:t>‹#›</a:t>
            </a:fld>
            <a:endParaRPr lang="en-US" altLang="ja-JP"/>
          </a:p>
        </p:txBody>
      </p:sp>
    </p:spTree>
    <p:extLst>
      <p:ext uri="{BB962C8B-B14F-4D97-AF65-F5344CB8AC3E}">
        <p14:creationId xmlns:p14="http://schemas.microsoft.com/office/powerpoint/2010/main" val="32296390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2" y="0"/>
            <a:ext cx="2971586" cy="493634"/>
          </a:xfrm>
          <a:prstGeom prst="rect">
            <a:avLst/>
          </a:prstGeom>
          <a:noFill/>
          <a:ln w="9525">
            <a:noFill/>
            <a:miter lim="800000"/>
            <a:headEnd/>
            <a:tailEnd/>
          </a:ln>
          <a:effectLst/>
        </p:spPr>
        <p:txBody>
          <a:bodyPr vert="horz" wrap="square" lIns="91355" tIns="45676" rIns="91355" bIns="45676" numCol="1" anchor="t" anchorCtr="0" compatLnSpc="1">
            <a:prstTxWarp prst="textNoShape">
              <a:avLst/>
            </a:prstTxWarp>
          </a:bodyPr>
          <a:lstStyle>
            <a:lvl1pPr algn="l">
              <a:defRPr sz="1200"/>
            </a:lvl1pPr>
          </a:lstStyle>
          <a:p>
            <a:pPr>
              <a:defRPr/>
            </a:pPr>
            <a:endParaRPr lang="en-US" altLang="ja-JP"/>
          </a:p>
        </p:txBody>
      </p:sp>
      <p:sp>
        <p:nvSpPr>
          <p:cNvPr id="6147" name="Rectangle 3"/>
          <p:cNvSpPr>
            <a:spLocks noGrp="1" noChangeArrowheads="1"/>
          </p:cNvSpPr>
          <p:nvPr>
            <p:ph type="dt" idx="1"/>
          </p:nvPr>
        </p:nvSpPr>
        <p:spPr bwMode="auto">
          <a:xfrm>
            <a:off x="3884816" y="0"/>
            <a:ext cx="2971586" cy="493634"/>
          </a:xfrm>
          <a:prstGeom prst="rect">
            <a:avLst/>
          </a:prstGeom>
          <a:noFill/>
          <a:ln w="9525">
            <a:noFill/>
            <a:miter lim="800000"/>
            <a:headEnd/>
            <a:tailEnd/>
          </a:ln>
          <a:effectLst/>
        </p:spPr>
        <p:txBody>
          <a:bodyPr vert="horz" wrap="square" lIns="91355" tIns="45676" rIns="91355" bIns="45676" numCol="1" anchor="t" anchorCtr="0" compatLnSpc="1">
            <a:prstTxWarp prst="textNoShape">
              <a:avLst/>
            </a:prstTxWarp>
          </a:bodyPr>
          <a:lstStyle>
            <a:lvl1pPr algn="r">
              <a:defRPr sz="1200"/>
            </a:lvl1pPr>
          </a:lstStyle>
          <a:p>
            <a:pPr>
              <a:defRPr/>
            </a:pPr>
            <a:endParaRPr lang="en-US" altLang="ja-JP"/>
          </a:p>
        </p:txBody>
      </p:sp>
      <p:sp>
        <p:nvSpPr>
          <p:cNvPr id="22532" name="Rectangle 4"/>
          <p:cNvSpPr>
            <a:spLocks noGrp="1" noRot="1" noChangeAspect="1" noChangeArrowheads="1" noTextEdit="1"/>
          </p:cNvSpPr>
          <p:nvPr>
            <p:ph type="sldImg" idx="2"/>
          </p:nvPr>
        </p:nvSpPr>
        <p:spPr bwMode="auto">
          <a:xfrm>
            <a:off x="962025" y="741363"/>
            <a:ext cx="4935538" cy="37020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9" name="Rectangle 5"/>
          <p:cNvSpPr>
            <a:spLocks noGrp="1" noChangeArrowheads="1"/>
          </p:cNvSpPr>
          <p:nvPr>
            <p:ph type="body" sz="quarter" idx="3"/>
          </p:nvPr>
        </p:nvSpPr>
        <p:spPr bwMode="auto">
          <a:xfrm>
            <a:off x="686123" y="4690308"/>
            <a:ext cx="5485760" cy="4442703"/>
          </a:xfrm>
          <a:prstGeom prst="rect">
            <a:avLst/>
          </a:prstGeom>
          <a:noFill/>
          <a:ln w="9525">
            <a:noFill/>
            <a:miter lim="800000"/>
            <a:headEnd/>
            <a:tailEnd/>
          </a:ln>
          <a:effectLst/>
        </p:spPr>
        <p:txBody>
          <a:bodyPr vert="horz" wrap="square" lIns="91355" tIns="45676" rIns="91355" bIns="45676"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150" name="Rectangle 6"/>
          <p:cNvSpPr>
            <a:spLocks noGrp="1" noChangeArrowheads="1"/>
          </p:cNvSpPr>
          <p:nvPr>
            <p:ph type="ftr" sz="quarter" idx="4"/>
          </p:nvPr>
        </p:nvSpPr>
        <p:spPr bwMode="auto">
          <a:xfrm>
            <a:off x="2" y="9379042"/>
            <a:ext cx="2971586" cy="493633"/>
          </a:xfrm>
          <a:prstGeom prst="rect">
            <a:avLst/>
          </a:prstGeom>
          <a:noFill/>
          <a:ln w="9525">
            <a:noFill/>
            <a:miter lim="800000"/>
            <a:headEnd/>
            <a:tailEnd/>
          </a:ln>
          <a:effectLst/>
        </p:spPr>
        <p:txBody>
          <a:bodyPr vert="horz" wrap="square" lIns="91355" tIns="45676" rIns="91355" bIns="45676" numCol="1" anchor="b" anchorCtr="0" compatLnSpc="1">
            <a:prstTxWarp prst="textNoShape">
              <a:avLst/>
            </a:prstTxWarp>
          </a:bodyPr>
          <a:lstStyle>
            <a:lvl1pPr algn="l">
              <a:defRPr sz="1200"/>
            </a:lvl1pPr>
          </a:lstStyle>
          <a:p>
            <a:pPr>
              <a:defRPr/>
            </a:pPr>
            <a:endParaRPr lang="en-US" altLang="ja-JP"/>
          </a:p>
        </p:txBody>
      </p:sp>
      <p:sp>
        <p:nvSpPr>
          <p:cNvPr id="6151" name="Rectangle 7"/>
          <p:cNvSpPr>
            <a:spLocks noGrp="1" noChangeArrowheads="1"/>
          </p:cNvSpPr>
          <p:nvPr>
            <p:ph type="sldNum" sz="quarter" idx="5"/>
          </p:nvPr>
        </p:nvSpPr>
        <p:spPr bwMode="auto">
          <a:xfrm>
            <a:off x="3884816" y="9379042"/>
            <a:ext cx="2971586" cy="493633"/>
          </a:xfrm>
          <a:prstGeom prst="rect">
            <a:avLst/>
          </a:prstGeom>
          <a:noFill/>
          <a:ln w="9525">
            <a:noFill/>
            <a:miter lim="800000"/>
            <a:headEnd/>
            <a:tailEnd/>
          </a:ln>
          <a:effectLst/>
        </p:spPr>
        <p:txBody>
          <a:bodyPr vert="horz" wrap="square" lIns="91355" tIns="45676" rIns="91355" bIns="45676" numCol="1" anchor="b" anchorCtr="0" compatLnSpc="1">
            <a:prstTxWarp prst="textNoShape">
              <a:avLst/>
            </a:prstTxWarp>
          </a:bodyPr>
          <a:lstStyle>
            <a:lvl1pPr algn="r">
              <a:defRPr sz="1200"/>
            </a:lvl1pPr>
          </a:lstStyle>
          <a:p>
            <a:pPr>
              <a:defRPr/>
            </a:pPr>
            <a:fld id="{32E55AFE-6899-41F3-A97F-4875B8A008F3}" type="slidenum">
              <a:rPr lang="en-US" altLang="ja-JP"/>
              <a:pPr>
                <a:defRPr/>
              </a:pPr>
              <a:t>‹#›</a:t>
            </a:fld>
            <a:endParaRPr lang="en-US" altLang="ja-JP"/>
          </a:p>
        </p:txBody>
      </p:sp>
    </p:spTree>
    <p:extLst>
      <p:ext uri="{BB962C8B-B14F-4D97-AF65-F5344CB8AC3E}">
        <p14:creationId xmlns:p14="http://schemas.microsoft.com/office/powerpoint/2010/main" val="247128716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2792A2AE-FD88-431D-9599-A4694DF593A3}" type="slidenum">
              <a:rPr lang="en-US" altLang="ja-JP" smtClean="0">
                <a:ea typeface="ＭＳ Ｐゴシック" pitchFamily="50" charset="-128"/>
              </a:rPr>
              <a:pPr algn="r" eaLnBrk="1" hangingPunct="1">
                <a:spcBef>
                  <a:spcPct val="0"/>
                </a:spcBef>
              </a:pPr>
              <a:t>0</a:t>
            </a:fld>
            <a:endParaRPr lang="en-US" altLang="ja-JP" dirty="0">
              <a:ea typeface="ＭＳ Ｐゴシック" pitchFamily="50" charset="-128"/>
            </a:endParaRPr>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2643255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10</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6985395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12</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1110982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13</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8626524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14</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8653982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15</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7552840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16</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8099232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17</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0782803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18</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0376262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19</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1134635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20</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8807233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41124774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22</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8221693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23</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6507646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24</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3386399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25</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1134635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3</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5789884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4</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6311505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5</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8207238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6</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0376262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7</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7089469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8</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3909860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9</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40008602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正方形/長方形 3"/>
          <p:cNvSpPr/>
          <p:nvPr/>
        </p:nvSpPr>
        <p:spPr>
          <a:xfrm>
            <a:off x="4572000" y="3573463"/>
            <a:ext cx="4572000" cy="1428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
        <p:nvSpPr>
          <p:cNvPr id="5" name="正方形/長方形 4"/>
          <p:cNvSpPr/>
          <p:nvPr/>
        </p:nvSpPr>
        <p:spPr>
          <a:xfrm>
            <a:off x="0" y="3573463"/>
            <a:ext cx="4572000" cy="14287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
        <p:nvSpPr>
          <p:cNvPr id="5125" name="タイトル プレースホルダ 1"/>
          <p:cNvSpPr>
            <a:spLocks noGrp="1"/>
          </p:cNvSpPr>
          <p:nvPr>
            <p:ph type="ctrTitle"/>
          </p:nvPr>
        </p:nvSpPr>
        <p:spPr>
          <a:xfrm>
            <a:off x="685800" y="1916113"/>
            <a:ext cx="7772400" cy="1470025"/>
          </a:xfrm>
        </p:spPr>
        <p:txBody>
          <a:bodyPr anchor="b"/>
          <a:lstStyle>
            <a:lvl1pPr algn="ctr">
              <a:defRPr sz="3200"/>
            </a:lvl1pPr>
          </a:lstStyle>
          <a:p>
            <a:r>
              <a:rPr lang="ja-JP" altLang="en-US"/>
              <a:t>マスタ タイトルの書式設定</a:t>
            </a:r>
          </a:p>
        </p:txBody>
      </p:sp>
      <p:sp>
        <p:nvSpPr>
          <p:cNvPr id="5126" name="テキスト プレースホルダ 2"/>
          <p:cNvSpPr>
            <a:spLocks noGrp="1"/>
          </p:cNvSpPr>
          <p:nvPr>
            <p:ph type="subTitle" idx="1"/>
          </p:nvPr>
        </p:nvSpPr>
        <p:spPr>
          <a:xfrm>
            <a:off x="1371600" y="3886200"/>
            <a:ext cx="6400800" cy="1752600"/>
          </a:xfrm>
        </p:spPr>
        <p:txBody>
          <a:bodyPr/>
          <a:lstStyle>
            <a:lvl1pPr marL="0" indent="0" algn="ctr">
              <a:buFont typeface="Arial" charset="0"/>
              <a:buNone/>
              <a:defRPr/>
            </a:lvl1pPr>
          </a:lstStyle>
          <a:p>
            <a:r>
              <a:rPr lang="ja-JP" altLang="en-US"/>
              <a:t>マスタ サブタイトルの書式設定</a:t>
            </a:r>
          </a:p>
        </p:txBody>
      </p:sp>
      <p:sp>
        <p:nvSpPr>
          <p:cNvPr id="6" name="日付プレースホルダ 3"/>
          <p:cNvSpPr>
            <a:spLocks noGrp="1"/>
          </p:cNvSpPr>
          <p:nvPr>
            <p:ph type="dt" sz="half" idx="10"/>
          </p:nvPr>
        </p:nvSpPr>
        <p:spPr>
          <a:xfrm>
            <a:off x="457200" y="6245225"/>
            <a:ext cx="2133600" cy="476250"/>
          </a:xfrm>
        </p:spPr>
        <p:txBody>
          <a:bodyPr/>
          <a:lstStyle>
            <a:lvl1pPr>
              <a:defRPr/>
            </a:lvl1pPr>
          </a:lstStyle>
          <a:p>
            <a:pPr>
              <a:defRPr/>
            </a:pPr>
            <a:endParaRPr lang="ja-JP" altLang="en-US" dirty="0"/>
          </a:p>
        </p:txBody>
      </p:sp>
      <p:sp>
        <p:nvSpPr>
          <p:cNvPr id="7" name="スライド番号プレースホルダ 5">
            <a:extLst>
              <a:ext uri="{FF2B5EF4-FFF2-40B4-BE49-F238E27FC236}">
                <a16:creationId xmlns:a16="http://schemas.microsoft.com/office/drawing/2014/main" id="{4AE14822-ED89-4266-951F-5B77A70D6DB4}"/>
              </a:ext>
            </a:extLst>
          </p:cNvPr>
          <p:cNvSpPr>
            <a:spLocks noGrp="1"/>
          </p:cNvSpPr>
          <p:nvPr>
            <p:ph type="sldNum" sz="quarter" idx="12"/>
          </p:nvPr>
        </p:nvSpPr>
        <p:spPr>
          <a:xfrm>
            <a:off x="8423275" y="6492875"/>
            <a:ext cx="720725" cy="365125"/>
          </a:xfrm>
        </p:spPr>
        <p:txBody>
          <a:bodyPr/>
          <a:lstStyle>
            <a:lvl1pPr>
              <a:defRPr/>
            </a:lvl1pPr>
          </a:lstStyle>
          <a:p>
            <a:pPr>
              <a:defRPr/>
            </a:pPr>
            <a:fld id="{22179739-F4A8-44EB-8B8E-F3F060272835}" type="slidenum">
              <a:rPr lang="ja-JP" altLang="en-US"/>
              <a:pPr>
                <a:defRPr/>
              </a:pPr>
              <a:t>‹#›</a:t>
            </a:fld>
            <a:endParaRPr lang="ja-JP" altLang="en-US"/>
          </a:p>
        </p:txBody>
      </p:sp>
    </p:spTree>
    <p:extLst>
      <p:ext uri="{BB962C8B-B14F-4D97-AF65-F5344CB8AC3E}">
        <p14:creationId xmlns:p14="http://schemas.microsoft.com/office/powerpoint/2010/main" val="38255463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A466A8FD-243E-4077-B62B-AF8657898FF4}" type="slidenum">
              <a:rPr lang="ja-JP" altLang="en-US"/>
              <a:pPr>
                <a:defRPr/>
              </a:pPr>
              <a:t>‹#›</a:t>
            </a:fld>
            <a:endParaRPr lang="ja-JP" altLang="en-US"/>
          </a:p>
        </p:txBody>
      </p:sp>
    </p:spTree>
    <p:extLst>
      <p:ext uri="{BB962C8B-B14F-4D97-AF65-F5344CB8AC3E}">
        <p14:creationId xmlns:p14="http://schemas.microsoft.com/office/powerpoint/2010/main" val="9962619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07A6172F-DEF7-441A-824B-771C933C8286}" type="slidenum">
              <a:rPr lang="ja-JP" altLang="en-US"/>
              <a:pPr>
                <a:defRPr/>
              </a:pPr>
              <a:t>‹#›</a:t>
            </a:fld>
            <a:endParaRPr lang="ja-JP" altLang="en-US"/>
          </a:p>
        </p:txBody>
      </p:sp>
    </p:spTree>
    <p:extLst>
      <p:ext uri="{BB962C8B-B14F-4D97-AF65-F5344CB8AC3E}">
        <p14:creationId xmlns:p14="http://schemas.microsoft.com/office/powerpoint/2010/main" val="26801960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858000" y="0"/>
            <a:ext cx="2286000" cy="557847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0" y="0"/>
            <a:ext cx="6705600" cy="557847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45294FDB-DB27-4703-81FB-A167754BB805}" type="slidenum">
              <a:rPr lang="ja-JP" altLang="en-US"/>
              <a:pPr>
                <a:defRPr/>
              </a:pPr>
              <a:t>‹#›</a:t>
            </a:fld>
            <a:endParaRPr lang="ja-JP" altLang="en-US"/>
          </a:p>
        </p:txBody>
      </p:sp>
    </p:spTree>
    <p:extLst>
      <p:ext uri="{BB962C8B-B14F-4D97-AF65-F5344CB8AC3E}">
        <p14:creationId xmlns:p14="http://schemas.microsoft.com/office/powerpoint/2010/main" val="29878251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タイトル スライド">
    <p:spTree>
      <p:nvGrpSpPr>
        <p:cNvPr id="1" name=""/>
        <p:cNvGrpSpPr/>
        <p:nvPr/>
      </p:nvGrpSpPr>
      <p:grpSpPr>
        <a:xfrm>
          <a:off x="0" y="0"/>
          <a:ext cx="0" cy="0"/>
          <a:chOff x="0" y="0"/>
          <a:chExt cx="0" cy="0"/>
        </a:xfrm>
      </p:grpSpPr>
      <p:sp>
        <p:nvSpPr>
          <p:cNvPr id="6" name="日付プレースホルダ 3"/>
          <p:cNvSpPr>
            <a:spLocks noGrp="1"/>
          </p:cNvSpPr>
          <p:nvPr>
            <p:ph type="dt" sz="half" idx="10"/>
          </p:nvPr>
        </p:nvSpPr>
        <p:spPr>
          <a:xfrm>
            <a:off x="457200" y="6245225"/>
            <a:ext cx="2133600" cy="476250"/>
          </a:xfrm>
        </p:spPr>
        <p:txBody>
          <a:bodyPr/>
          <a:lstStyle>
            <a:lvl1pPr>
              <a:defRPr/>
            </a:lvl1pPr>
          </a:lstStyle>
          <a:p>
            <a:pPr>
              <a:defRPr/>
            </a:pPr>
            <a:endParaRPr lang="ja-JP" altLang="en-US" dirty="0"/>
          </a:p>
        </p:txBody>
      </p:sp>
      <p:cxnSp>
        <p:nvCxnSpPr>
          <p:cNvPr id="7" name="直線コネクタ 6">
            <a:extLst>
              <a:ext uri="{FF2B5EF4-FFF2-40B4-BE49-F238E27FC236}">
                <a16:creationId xmlns:a16="http://schemas.microsoft.com/office/drawing/2014/main" id="{7222D2C6-C92D-4C54-9C6C-5C9F7B0243E9}"/>
              </a:ext>
            </a:extLst>
          </p:cNvPr>
          <p:cNvCxnSpPr>
            <a:cxnSpLocks noChangeShapeType="1"/>
          </p:cNvCxnSpPr>
          <p:nvPr userDrawn="1"/>
        </p:nvCxnSpPr>
        <p:spPr bwMode="auto">
          <a:xfrm>
            <a:off x="0" y="4293096"/>
            <a:ext cx="8693150" cy="0"/>
          </a:xfrm>
          <a:prstGeom prst="line">
            <a:avLst/>
          </a:prstGeom>
          <a:noFill/>
          <a:ln w="28575" algn="ctr">
            <a:solidFill>
              <a:schemeClr val="accent2"/>
            </a:solidFill>
            <a:round/>
            <a:headEnd/>
            <a:tailEnd/>
          </a:ln>
          <a:extLst>
            <a:ext uri="{909E8E84-426E-40DD-AFC4-6F175D3DCCD1}">
              <a14:hiddenFill xmlns:a14="http://schemas.microsoft.com/office/drawing/2010/main">
                <a:noFill/>
              </a14:hiddenFill>
            </a:ext>
          </a:extLst>
        </p:spPr>
      </p:cxnSp>
      <p:cxnSp>
        <p:nvCxnSpPr>
          <p:cNvPr id="8" name="直線コネクタ 7">
            <a:extLst>
              <a:ext uri="{FF2B5EF4-FFF2-40B4-BE49-F238E27FC236}">
                <a16:creationId xmlns:a16="http://schemas.microsoft.com/office/drawing/2014/main" id="{CD7A287B-4818-45E5-82EC-2B37B8559C38}"/>
              </a:ext>
            </a:extLst>
          </p:cNvPr>
          <p:cNvCxnSpPr>
            <a:cxnSpLocks noChangeShapeType="1"/>
          </p:cNvCxnSpPr>
          <p:nvPr userDrawn="1"/>
        </p:nvCxnSpPr>
        <p:spPr bwMode="auto">
          <a:xfrm>
            <a:off x="-14288" y="4364534"/>
            <a:ext cx="8574088" cy="0"/>
          </a:xfrm>
          <a:prstGeom prst="line">
            <a:avLst/>
          </a:prstGeom>
          <a:noFill/>
          <a:ln w="28575" algn="ctr">
            <a:solidFill>
              <a:schemeClr val="accent5"/>
            </a:solidFill>
            <a:round/>
            <a:headEnd/>
            <a:tailEnd/>
          </a:ln>
        </p:spPr>
      </p:cxnSp>
      <p:cxnSp>
        <p:nvCxnSpPr>
          <p:cNvPr id="9" name="直線コネクタ 8">
            <a:extLst>
              <a:ext uri="{FF2B5EF4-FFF2-40B4-BE49-F238E27FC236}">
                <a16:creationId xmlns:a16="http://schemas.microsoft.com/office/drawing/2014/main" id="{433E1045-7D53-4D02-A131-1DB14B6D473F}"/>
              </a:ext>
            </a:extLst>
          </p:cNvPr>
          <p:cNvCxnSpPr>
            <a:cxnSpLocks noChangeShapeType="1"/>
          </p:cNvCxnSpPr>
          <p:nvPr userDrawn="1"/>
        </p:nvCxnSpPr>
        <p:spPr bwMode="auto">
          <a:xfrm>
            <a:off x="0" y="4435971"/>
            <a:ext cx="8426450" cy="0"/>
          </a:xfrm>
          <a:prstGeom prst="line">
            <a:avLst/>
          </a:prstGeom>
          <a:noFill/>
          <a:ln w="28575" algn="ctr">
            <a:solidFill>
              <a:schemeClr val="accent5"/>
            </a:solidFill>
            <a:round/>
            <a:headEnd/>
            <a:tailEnd/>
          </a:ln>
        </p:spPr>
      </p:cxnSp>
      <p:sp>
        <p:nvSpPr>
          <p:cNvPr id="13" name="スライド番号プレースホルダ 5">
            <a:extLst>
              <a:ext uri="{FF2B5EF4-FFF2-40B4-BE49-F238E27FC236}">
                <a16:creationId xmlns:a16="http://schemas.microsoft.com/office/drawing/2014/main" id="{D49CDE9B-F5C2-4A0D-B5AF-4A3409D79DD4}"/>
              </a:ext>
            </a:extLst>
          </p:cNvPr>
          <p:cNvSpPr>
            <a:spLocks noGrp="1"/>
          </p:cNvSpPr>
          <p:nvPr>
            <p:ph type="sldNum" sz="quarter" idx="12"/>
          </p:nvPr>
        </p:nvSpPr>
        <p:spPr>
          <a:xfrm>
            <a:off x="8423275" y="6492875"/>
            <a:ext cx="720725" cy="365125"/>
          </a:xfrm>
        </p:spPr>
        <p:txBody>
          <a:bodyPr/>
          <a:lstStyle>
            <a:lvl1pPr>
              <a:defRPr/>
            </a:lvl1pPr>
          </a:lstStyle>
          <a:p>
            <a:pPr>
              <a:defRPr/>
            </a:pPr>
            <a:fld id="{22179739-F4A8-44EB-8B8E-F3F060272835}" type="slidenum">
              <a:rPr lang="ja-JP" altLang="en-US"/>
              <a:pPr>
                <a:defRPr/>
              </a:pPr>
              <a:t>‹#›</a:t>
            </a:fld>
            <a:endParaRPr lang="ja-JP" altLang="en-US"/>
          </a:p>
        </p:txBody>
      </p:sp>
    </p:spTree>
    <p:extLst>
      <p:ext uri="{BB962C8B-B14F-4D97-AF65-F5344CB8AC3E}">
        <p14:creationId xmlns:p14="http://schemas.microsoft.com/office/powerpoint/2010/main" val="12636895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22179739-F4A8-44EB-8B8E-F3F060272835}" type="slidenum">
              <a:rPr lang="ja-JP" altLang="en-US"/>
              <a:pPr>
                <a:defRPr/>
              </a:pPr>
              <a:t>‹#›</a:t>
            </a:fld>
            <a:endParaRPr lang="ja-JP" altLang="en-US"/>
          </a:p>
        </p:txBody>
      </p:sp>
    </p:spTree>
    <p:extLst>
      <p:ext uri="{BB962C8B-B14F-4D97-AF65-F5344CB8AC3E}">
        <p14:creationId xmlns:p14="http://schemas.microsoft.com/office/powerpoint/2010/main" val="442266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2CE7D0AE-9E03-46D1-A315-852BA605F826}" type="slidenum">
              <a:rPr lang="ja-JP" altLang="en-US"/>
              <a:pPr>
                <a:defRPr/>
              </a:pPr>
              <a:t>‹#›</a:t>
            </a:fld>
            <a:endParaRPr lang="ja-JP" altLang="en-US"/>
          </a:p>
        </p:txBody>
      </p:sp>
    </p:spTree>
    <p:extLst>
      <p:ext uri="{BB962C8B-B14F-4D97-AF65-F5344CB8AC3E}">
        <p14:creationId xmlns:p14="http://schemas.microsoft.com/office/powerpoint/2010/main" val="37398762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0" y="105251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05251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3"/>
          <p:cNvSpPr>
            <a:spLocks noGrp="1"/>
          </p:cNvSpPr>
          <p:nvPr>
            <p:ph type="dt" sz="half" idx="10"/>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36279818-8D6A-4348-9850-BF174C0306B5}" type="slidenum">
              <a:rPr lang="ja-JP" altLang="en-US"/>
              <a:pPr>
                <a:defRPr/>
              </a:pPr>
              <a:t>‹#›</a:t>
            </a:fld>
            <a:endParaRPr lang="ja-JP" altLang="en-US"/>
          </a:p>
        </p:txBody>
      </p:sp>
    </p:spTree>
    <p:extLst>
      <p:ext uri="{BB962C8B-B14F-4D97-AF65-F5344CB8AC3E}">
        <p14:creationId xmlns:p14="http://schemas.microsoft.com/office/powerpoint/2010/main" val="11910082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 3"/>
          <p:cNvSpPr>
            <a:spLocks noGrp="1"/>
          </p:cNvSpPr>
          <p:nvPr>
            <p:ph type="dt" sz="half" idx="10"/>
          </p:nvPr>
        </p:nvSpPr>
        <p:spPr/>
        <p:txBody>
          <a:bodyPr/>
          <a:lstStyle>
            <a:lvl1pPr>
              <a:defRPr/>
            </a:lvl1pPr>
          </a:lstStyle>
          <a:p>
            <a:pPr>
              <a:defRPr/>
            </a:pPr>
            <a:endParaRPr lang="ja-JP" altLang="en-US"/>
          </a:p>
        </p:txBody>
      </p:sp>
      <p:sp>
        <p:nvSpPr>
          <p:cNvPr id="9" name="スライド番号プレースホルダ 5"/>
          <p:cNvSpPr>
            <a:spLocks noGrp="1"/>
          </p:cNvSpPr>
          <p:nvPr>
            <p:ph type="sldNum" sz="quarter" idx="12"/>
          </p:nvPr>
        </p:nvSpPr>
        <p:spPr/>
        <p:txBody>
          <a:bodyPr/>
          <a:lstStyle>
            <a:lvl1pPr>
              <a:defRPr/>
            </a:lvl1pPr>
          </a:lstStyle>
          <a:p>
            <a:pPr>
              <a:defRPr/>
            </a:pPr>
            <a:fld id="{6785D233-20F8-46A4-8E13-096D2BEC4925}" type="slidenum">
              <a:rPr lang="ja-JP" altLang="en-US"/>
              <a:pPr>
                <a:defRPr/>
              </a:pPr>
              <a:t>‹#›</a:t>
            </a:fld>
            <a:endParaRPr lang="ja-JP" altLang="en-US"/>
          </a:p>
        </p:txBody>
      </p:sp>
    </p:spTree>
    <p:extLst>
      <p:ext uri="{BB962C8B-B14F-4D97-AF65-F5344CB8AC3E}">
        <p14:creationId xmlns:p14="http://schemas.microsoft.com/office/powerpoint/2010/main" val="24770916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日付プレースホルダ 3"/>
          <p:cNvSpPr>
            <a:spLocks noGrp="1"/>
          </p:cNvSpPr>
          <p:nvPr>
            <p:ph type="dt" sz="half" idx="10"/>
          </p:nvPr>
        </p:nvSpPr>
        <p:spPr/>
        <p:txBody>
          <a:bodyPr/>
          <a:lstStyle>
            <a:lvl1pPr>
              <a:defRPr/>
            </a:lvl1pPr>
          </a:lstStyle>
          <a:p>
            <a:pPr>
              <a:defRPr/>
            </a:pPr>
            <a:endParaRPr lang="ja-JP" altLang="en-US"/>
          </a:p>
        </p:txBody>
      </p:sp>
      <p:sp>
        <p:nvSpPr>
          <p:cNvPr id="5" name="スライド番号プレースホルダ 5"/>
          <p:cNvSpPr>
            <a:spLocks noGrp="1"/>
          </p:cNvSpPr>
          <p:nvPr>
            <p:ph type="sldNum" sz="quarter" idx="12"/>
          </p:nvPr>
        </p:nvSpPr>
        <p:spPr/>
        <p:txBody>
          <a:bodyPr/>
          <a:lstStyle>
            <a:lvl1pPr>
              <a:defRPr/>
            </a:lvl1pPr>
          </a:lstStyle>
          <a:p>
            <a:pPr>
              <a:defRPr/>
            </a:pPr>
            <a:fld id="{E0D9EE06-72B7-4E05-9460-672836B4F31B}" type="slidenum">
              <a:rPr lang="ja-JP" altLang="en-US"/>
              <a:pPr>
                <a:defRPr/>
              </a:pPr>
              <a:t>‹#›</a:t>
            </a:fld>
            <a:endParaRPr lang="ja-JP" altLang="en-US"/>
          </a:p>
        </p:txBody>
      </p:sp>
    </p:spTree>
    <p:extLst>
      <p:ext uri="{BB962C8B-B14F-4D97-AF65-F5344CB8AC3E}">
        <p14:creationId xmlns:p14="http://schemas.microsoft.com/office/powerpoint/2010/main" val="17006584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endParaRPr lang="ja-JP" altLang="en-US"/>
          </a:p>
        </p:txBody>
      </p:sp>
      <p:sp>
        <p:nvSpPr>
          <p:cNvPr id="4" name="スライド番号プレースホルダ 5"/>
          <p:cNvSpPr>
            <a:spLocks noGrp="1"/>
          </p:cNvSpPr>
          <p:nvPr>
            <p:ph type="sldNum" sz="quarter" idx="12"/>
          </p:nvPr>
        </p:nvSpPr>
        <p:spPr/>
        <p:txBody>
          <a:bodyPr/>
          <a:lstStyle>
            <a:lvl1pPr>
              <a:defRPr/>
            </a:lvl1pPr>
          </a:lstStyle>
          <a:p>
            <a:pPr>
              <a:defRPr/>
            </a:pPr>
            <a:fld id="{CECA4364-EDBA-46AC-9496-BEE3D04CE7A5}" type="slidenum">
              <a:rPr lang="ja-JP" altLang="en-US"/>
              <a:pPr>
                <a:defRPr/>
              </a:pPr>
              <a:t>‹#›</a:t>
            </a:fld>
            <a:endParaRPr lang="ja-JP" altLang="en-US"/>
          </a:p>
        </p:txBody>
      </p:sp>
    </p:spTree>
    <p:extLst>
      <p:ext uri="{BB962C8B-B14F-4D97-AF65-F5344CB8AC3E}">
        <p14:creationId xmlns:p14="http://schemas.microsoft.com/office/powerpoint/2010/main" val="37032636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8BA20A48-7172-452F-BD7A-EFF61CDF8657}" type="slidenum">
              <a:rPr lang="ja-JP" altLang="en-US"/>
              <a:pPr>
                <a:defRPr/>
              </a:pPr>
              <a:t>‹#›</a:t>
            </a:fld>
            <a:endParaRPr lang="ja-JP" altLang="en-US"/>
          </a:p>
        </p:txBody>
      </p:sp>
    </p:spTree>
    <p:extLst>
      <p:ext uri="{BB962C8B-B14F-4D97-AF65-F5344CB8AC3E}">
        <p14:creationId xmlns:p14="http://schemas.microsoft.com/office/powerpoint/2010/main" val="18865690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cxnSp>
        <p:nvCxnSpPr>
          <p:cNvPr id="1026" name="直線コネクタ 6"/>
          <p:cNvCxnSpPr>
            <a:cxnSpLocks noChangeShapeType="1"/>
          </p:cNvCxnSpPr>
          <p:nvPr/>
        </p:nvCxnSpPr>
        <p:spPr bwMode="auto">
          <a:xfrm>
            <a:off x="0" y="549275"/>
            <a:ext cx="8693150" cy="0"/>
          </a:xfrm>
          <a:prstGeom prst="line">
            <a:avLst/>
          </a:prstGeom>
          <a:noFill/>
          <a:ln w="28575" algn="ctr">
            <a:solidFill>
              <a:schemeClr val="accent2"/>
            </a:solidFill>
            <a:round/>
            <a:headEnd/>
            <a:tailEnd/>
          </a:ln>
          <a:extLst>
            <a:ext uri="{909E8E84-426E-40DD-AFC4-6F175D3DCCD1}">
              <a14:hiddenFill xmlns:a14="http://schemas.microsoft.com/office/drawing/2010/main">
                <a:noFill/>
              </a14:hiddenFill>
            </a:ext>
          </a:extLst>
        </p:spPr>
      </p:cxnSp>
      <p:cxnSp>
        <p:nvCxnSpPr>
          <p:cNvPr id="1027" name="直線コネクタ 7"/>
          <p:cNvCxnSpPr>
            <a:cxnSpLocks noChangeShapeType="1"/>
          </p:cNvCxnSpPr>
          <p:nvPr/>
        </p:nvCxnSpPr>
        <p:spPr bwMode="auto">
          <a:xfrm>
            <a:off x="-14288" y="620713"/>
            <a:ext cx="8574088" cy="0"/>
          </a:xfrm>
          <a:prstGeom prst="line">
            <a:avLst/>
          </a:prstGeom>
          <a:noFill/>
          <a:ln w="28575" algn="ctr">
            <a:solidFill>
              <a:schemeClr val="accent5"/>
            </a:solidFill>
            <a:round/>
            <a:headEnd/>
            <a:tailEnd/>
          </a:ln>
        </p:spPr>
      </p:cxnSp>
      <p:cxnSp>
        <p:nvCxnSpPr>
          <p:cNvPr id="1028" name="直線コネクタ 8"/>
          <p:cNvCxnSpPr>
            <a:cxnSpLocks noChangeShapeType="1"/>
          </p:cNvCxnSpPr>
          <p:nvPr/>
        </p:nvCxnSpPr>
        <p:spPr bwMode="auto">
          <a:xfrm>
            <a:off x="0" y="692150"/>
            <a:ext cx="8426450" cy="0"/>
          </a:xfrm>
          <a:prstGeom prst="line">
            <a:avLst/>
          </a:prstGeom>
          <a:noFill/>
          <a:ln w="28575" algn="ctr">
            <a:solidFill>
              <a:schemeClr val="accent5"/>
            </a:solidFill>
            <a:round/>
            <a:headEnd/>
            <a:tailEnd/>
          </a:ln>
        </p:spPr>
      </p:cxnSp>
      <p:sp>
        <p:nvSpPr>
          <p:cNvPr id="1029" name="タイトル プレースホルダ 1"/>
          <p:cNvSpPr>
            <a:spLocks noGrp="1"/>
          </p:cNvSpPr>
          <p:nvPr>
            <p:ph type="title"/>
          </p:nvPr>
        </p:nvSpPr>
        <p:spPr bwMode="auto">
          <a:xfrm>
            <a:off x="0" y="0"/>
            <a:ext cx="9144000"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タイトルの書式設定</a:t>
            </a:r>
          </a:p>
        </p:txBody>
      </p:sp>
      <p:sp>
        <p:nvSpPr>
          <p:cNvPr id="1030" name="テキスト プレースホルダ 2"/>
          <p:cNvSpPr>
            <a:spLocks noGrp="1"/>
          </p:cNvSpPr>
          <p:nvPr>
            <p:ph type="body" idx="1"/>
          </p:nvPr>
        </p:nvSpPr>
        <p:spPr bwMode="auto">
          <a:xfrm>
            <a:off x="457200" y="1052513"/>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 name="日付プレースホルダ 3"/>
          <p:cNvSpPr>
            <a:spLocks noGrp="1"/>
          </p:cNvSpPr>
          <p:nvPr>
            <p:ph type="dt" sz="half" idx="2"/>
          </p:nvPr>
        </p:nvSpPr>
        <p:spPr>
          <a:xfrm>
            <a:off x="4643438" y="6492875"/>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endParaRPr lang="ja-JP" altLang="en-US"/>
          </a:p>
        </p:txBody>
      </p:sp>
      <p:sp>
        <p:nvSpPr>
          <p:cNvPr id="12" name="スライド番号プレースホルダ 5"/>
          <p:cNvSpPr>
            <a:spLocks noGrp="1"/>
          </p:cNvSpPr>
          <p:nvPr>
            <p:ph type="sldNum" sz="quarter" idx="4"/>
          </p:nvPr>
        </p:nvSpPr>
        <p:spPr>
          <a:xfrm>
            <a:off x="8423275" y="6492875"/>
            <a:ext cx="720725" cy="365125"/>
          </a:xfrm>
          <a:prstGeom prst="rect">
            <a:avLst/>
          </a:prstGeom>
        </p:spPr>
        <p:txBody>
          <a:bodyPr vert="horz" lIns="91440" tIns="45720" rIns="91440" bIns="45720" rtlCol="0" anchor="b"/>
          <a:lstStyle>
            <a:lvl1pPr algn="r" fontAlgn="auto">
              <a:spcBef>
                <a:spcPts val="0"/>
              </a:spcBef>
              <a:spcAft>
                <a:spcPts val="0"/>
              </a:spcAft>
              <a:buFont typeface="+mj-lt"/>
              <a:buAutoNum type="arabicPeriod" startAt="20"/>
              <a:defRPr sz="1200">
                <a:solidFill>
                  <a:schemeClr val="tx1">
                    <a:tint val="75000"/>
                  </a:schemeClr>
                </a:solidFill>
                <a:latin typeface="+mn-lt"/>
                <a:ea typeface="+mn-ea"/>
              </a:defRPr>
            </a:lvl1pPr>
          </a:lstStyle>
          <a:p>
            <a:pPr>
              <a:buFont typeface="+mj-lt"/>
              <a:buAutoNum type="arabicPeriod" startAt="20"/>
              <a:defRPr/>
            </a:pPr>
            <a:fld id="{655BE33C-BF52-4619-A042-36DD7DEB5097}" type="slidenum">
              <a:rPr lang="ja-JP" altLang="en-US" smtClean="0"/>
              <a:pPr>
                <a:defRPr/>
              </a:pPr>
              <a:t>‹#›</a:t>
            </a:fld>
            <a:endParaRPr lang="ja-JP" altLang="en-US" dirty="0"/>
          </a:p>
        </p:txBody>
      </p:sp>
    </p:spTree>
  </p:cSld>
  <p:clrMap bg1="lt1" tx1="dk1" bg2="lt2" tx2="dk2" accent1="accent1" accent2="accent2" accent3="accent3" accent4="accent4" accent5="accent5" accent6="accent6" hlink="hlink" folHlink="folHlink"/>
  <p:sldLayoutIdLst>
    <p:sldLayoutId id="2147484336" r:id="rId1"/>
    <p:sldLayoutId id="2147484337" r:id="rId2"/>
    <p:sldLayoutId id="2147484326" r:id="rId3"/>
    <p:sldLayoutId id="2147484327" r:id="rId4"/>
    <p:sldLayoutId id="2147484328" r:id="rId5"/>
    <p:sldLayoutId id="2147484329" r:id="rId6"/>
    <p:sldLayoutId id="2147484330" r:id="rId7"/>
    <p:sldLayoutId id="2147484331" r:id="rId8"/>
    <p:sldLayoutId id="2147484332" r:id="rId9"/>
    <p:sldLayoutId id="2147484333" r:id="rId10"/>
    <p:sldLayoutId id="2147484334" r:id="rId11"/>
    <p:sldLayoutId id="2147484335" r:id="rId12"/>
  </p:sldLayoutIdLst>
  <p:hf hdr="0" dt="0"/>
  <p:txStyles>
    <p:title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p:titleStyle>
    <p:bodyStyle>
      <a:lvl1pPr marL="342900" indent="-342900" algn="l" rtl="0" eaLnBrk="0" fontAlgn="base" hangingPunct="0">
        <a:spcBef>
          <a:spcPct val="20000"/>
        </a:spcBef>
        <a:spcAft>
          <a:spcPct val="0"/>
        </a:spcAft>
        <a:buFont typeface="Arial" charset="0"/>
        <a:buChar char="•"/>
        <a:defRPr kumimoji="1" sz="20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kumimoji="1">
          <a:solidFill>
            <a:schemeClr val="tx1"/>
          </a:solidFill>
          <a:latin typeface="+mn-lt"/>
          <a:ea typeface="+mn-ea"/>
        </a:defRPr>
      </a:lvl2pPr>
      <a:lvl3pPr marL="1143000" indent="-228600" algn="l" rtl="0" eaLnBrk="0" fontAlgn="base" hangingPunct="0">
        <a:spcBef>
          <a:spcPct val="20000"/>
        </a:spcBef>
        <a:spcAft>
          <a:spcPct val="0"/>
        </a:spcAft>
        <a:buFont typeface="Arial" charset="0"/>
        <a:buChar char="•"/>
        <a:defRPr kumimoji="1" sz="1600">
          <a:solidFill>
            <a:schemeClr val="tx1"/>
          </a:solidFill>
          <a:latin typeface="+mn-lt"/>
          <a:ea typeface="+mn-ea"/>
        </a:defRPr>
      </a:lvl3pPr>
      <a:lvl4pPr marL="1600200" indent="-228600" algn="l" rtl="0" eaLnBrk="0" fontAlgn="base" hangingPunct="0">
        <a:spcBef>
          <a:spcPct val="20000"/>
        </a:spcBef>
        <a:spcAft>
          <a:spcPct val="0"/>
        </a:spcAft>
        <a:buFont typeface="Arial" charset="0"/>
        <a:buChar char="–"/>
        <a:defRPr kumimoji="1" sz="1400">
          <a:solidFill>
            <a:schemeClr val="tx1"/>
          </a:solidFill>
          <a:latin typeface="+mn-lt"/>
          <a:ea typeface="+mn-ea"/>
        </a:defRPr>
      </a:lvl4pPr>
      <a:lvl5pPr marL="2057400" indent="-228600" algn="l" rtl="0" eaLnBrk="0" fontAlgn="base" hangingPunct="0">
        <a:spcBef>
          <a:spcPct val="20000"/>
        </a:spcBef>
        <a:spcAft>
          <a:spcPct val="0"/>
        </a:spcAft>
        <a:buFont typeface="Arial" charset="0"/>
        <a:buChar char="»"/>
        <a:defRPr kumimoji="1" sz="1400">
          <a:solidFill>
            <a:schemeClr val="tx1"/>
          </a:solidFill>
          <a:latin typeface="+mn-lt"/>
          <a:ea typeface="+mn-ea"/>
        </a:defRPr>
      </a:lvl5pPr>
      <a:lvl6pPr marL="2514600" indent="-228600" algn="l" rtl="0" fontAlgn="base">
        <a:spcBef>
          <a:spcPct val="20000"/>
        </a:spcBef>
        <a:spcAft>
          <a:spcPct val="0"/>
        </a:spcAft>
        <a:buFont typeface="Arial" charset="0"/>
        <a:buChar char="»"/>
        <a:defRPr kumimoji="1" sz="1400">
          <a:solidFill>
            <a:schemeClr val="tx1"/>
          </a:solidFill>
          <a:latin typeface="+mn-lt"/>
          <a:ea typeface="+mn-ea"/>
        </a:defRPr>
      </a:lvl6pPr>
      <a:lvl7pPr marL="2971800" indent="-228600" algn="l" rtl="0" fontAlgn="base">
        <a:spcBef>
          <a:spcPct val="20000"/>
        </a:spcBef>
        <a:spcAft>
          <a:spcPct val="0"/>
        </a:spcAft>
        <a:buFont typeface="Arial" charset="0"/>
        <a:buChar char="»"/>
        <a:defRPr kumimoji="1" sz="1400">
          <a:solidFill>
            <a:schemeClr val="tx1"/>
          </a:solidFill>
          <a:latin typeface="+mn-lt"/>
          <a:ea typeface="+mn-ea"/>
        </a:defRPr>
      </a:lvl7pPr>
      <a:lvl8pPr marL="3429000" indent="-228600" algn="l" rtl="0" fontAlgn="base">
        <a:spcBef>
          <a:spcPct val="20000"/>
        </a:spcBef>
        <a:spcAft>
          <a:spcPct val="0"/>
        </a:spcAft>
        <a:buFont typeface="Arial" charset="0"/>
        <a:buChar char="»"/>
        <a:defRPr kumimoji="1" sz="1400">
          <a:solidFill>
            <a:schemeClr val="tx1"/>
          </a:solidFill>
          <a:latin typeface="+mn-lt"/>
          <a:ea typeface="+mn-ea"/>
        </a:defRPr>
      </a:lvl8pPr>
      <a:lvl9pPr marL="3886200" indent="-228600" algn="l" rtl="0" fontAlgn="base">
        <a:spcBef>
          <a:spcPct val="20000"/>
        </a:spcBef>
        <a:spcAft>
          <a:spcPct val="0"/>
        </a:spcAft>
        <a:buFont typeface="Arial" charset="0"/>
        <a:buChar char="»"/>
        <a:defRPr kumimoji="1" sz="14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txBox="1">
            <a:spLocks noChangeArrowheads="1"/>
          </p:cNvSpPr>
          <p:nvPr/>
        </p:nvSpPr>
        <p:spPr bwMode="auto">
          <a:xfrm>
            <a:off x="221053" y="1844824"/>
            <a:ext cx="8642350" cy="1712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kumimoji="1" sz="32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3600" b="1" kern="0" dirty="0">
                <a:latin typeface="Meiryo UI" pitchFamily="50" charset="-128"/>
                <a:ea typeface="Meiryo UI" pitchFamily="50" charset="-128"/>
                <a:cs typeface="Meiryo UI" pitchFamily="50" charset="-128"/>
              </a:rPr>
              <a:t>第</a:t>
            </a:r>
            <a:r>
              <a:rPr lang="en-US" altLang="ja-JP" sz="3600" b="1" kern="0" dirty="0">
                <a:latin typeface="Meiryo UI" pitchFamily="50" charset="-128"/>
                <a:ea typeface="Meiryo UI" pitchFamily="50" charset="-128"/>
                <a:cs typeface="Meiryo UI" pitchFamily="50" charset="-128"/>
              </a:rPr>
              <a:t>20</a:t>
            </a:r>
            <a:r>
              <a:rPr lang="ja-JP" altLang="en-US" sz="3600" b="1" kern="0" dirty="0">
                <a:latin typeface="Meiryo UI" pitchFamily="50" charset="-128"/>
                <a:ea typeface="Meiryo UI" pitchFamily="50" charset="-128"/>
                <a:cs typeface="Meiryo UI" pitchFamily="50" charset="-128"/>
              </a:rPr>
              <a:t>回</a:t>
            </a:r>
            <a:endParaRPr lang="en-US" altLang="ja-JP" sz="3600" b="1" kern="0" dirty="0">
              <a:latin typeface="Meiryo UI" pitchFamily="50" charset="-128"/>
              <a:ea typeface="Meiryo UI" pitchFamily="50" charset="-128"/>
              <a:cs typeface="Meiryo UI" pitchFamily="50" charset="-128"/>
            </a:endParaRPr>
          </a:p>
          <a:p>
            <a:pPr eaLnBrk="1" hangingPunct="1"/>
            <a:r>
              <a:rPr lang="ja-JP" altLang="en-US" sz="3600" b="1" kern="0" dirty="0">
                <a:latin typeface="Meiryo UI" pitchFamily="50" charset="-128"/>
                <a:ea typeface="Meiryo UI" pitchFamily="50" charset="-128"/>
                <a:cs typeface="Meiryo UI" pitchFamily="50" charset="-128"/>
              </a:rPr>
              <a:t>マーケティング戦略書の作り方</a:t>
            </a:r>
            <a:endParaRPr lang="en-US" altLang="ja-JP" sz="3600" b="1" kern="0" dirty="0">
              <a:latin typeface="Meiryo UI" pitchFamily="50" charset="-128"/>
              <a:ea typeface="Meiryo UI" pitchFamily="50" charset="-128"/>
              <a:cs typeface="Meiryo UI" pitchFamily="50" charset="-128"/>
            </a:endParaRPr>
          </a:p>
          <a:p>
            <a:pPr eaLnBrk="1" hangingPunct="1"/>
            <a:r>
              <a:rPr lang="ja-JP" altLang="en-US" b="1" kern="0" dirty="0">
                <a:latin typeface="Meiryo UI" pitchFamily="50" charset="-128"/>
                <a:ea typeface="Meiryo UI" pitchFamily="50" charset="-128"/>
                <a:cs typeface="Meiryo UI" pitchFamily="50" charset="-128"/>
              </a:rPr>
              <a:t>「マーケティング戦略書とは」</a:t>
            </a:r>
            <a:endParaRPr lang="en-US" altLang="ja-JP" b="1" kern="0" dirty="0">
              <a:latin typeface="Meiryo UI" pitchFamily="50" charset="-128"/>
              <a:ea typeface="Meiryo UI" pitchFamily="50" charset="-128"/>
              <a:cs typeface="Meiryo UI" pitchFamily="50" charset="-128"/>
            </a:endParaRPr>
          </a:p>
        </p:txBody>
      </p:sp>
      <p:sp>
        <p:nvSpPr>
          <p:cNvPr id="2" name="スライド番号プレースホルダー 1">
            <a:extLst>
              <a:ext uri="{FF2B5EF4-FFF2-40B4-BE49-F238E27FC236}">
                <a16:creationId xmlns:a16="http://schemas.microsoft.com/office/drawing/2014/main" id="{3950CDC4-1A1F-481A-8F3E-9C339059A251}"/>
              </a:ext>
            </a:extLst>
          </p:cNvPr>
          <p:cNvSpPr>
            <a:spLocks noGrp="1"/>
          </p:cNvSpPr>
          <p:nvPr>
            <p:ph type="sldNum" sz="quarter" idx="12"/>
          </p:nvPr>
        </p:nvSpPr>
        <p:spPr/>
        <p:txBody>
          <a:bodyPr/>
          <a:lstStyle/>
          <a:p>
            <a:pPr>
              <a:defRPr/>
            </a:pPr>
            <a:fld id="{22179739-F4A8-44EB-8B8E-F3F060272835}" type="slidenum">
              <a:rPr lang="ja-JP" altLang="en-US" smtClean="0"/>
              <a:pPr>
                <a:defRPr/>
              </a:pPr>
              <a:t>0</a:t>
            </a:fld>
            <a:endParaRPr lang="ja-JP"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9</a:t>
            </a:fld>
            <a:endParaRPr lang="en-US" altLang="ja-JP" dirty="0"/>
          </a:p>
        </p:txBody>
      </p:sp>
      <p:sp>
        <p:nvSpPr>
          <p:cNvPr id="12" name="正方形/長方形 11">
            <a:extLst>
              <a:ext uri="{FF2B5EF4-FFF2-40B4-BE49-F238E27FC236}">
                <a16:creationId xmlns:a16="http://schemas.microsoft.com/office/drawing/2014/main" id="{5862029B-0FBB-EA42-AF98-D9F1F0A35156}"/>
              </a:ext>
            </a:extLst>
          </p:cNvPr>
          <p:cNvSpPr/>
          <p:nvPr/>
        </p:nvSpPr>
        <p:spPr>
          <a:xfrm>
            <a:off x="179511" y="2061348"/>
            <a:ext cx="8640960" cy="1130016"/>
          </a:xfrm>
          <a:prstGeom prst="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ja-JP" altLang="en-US" sz="1600" b="1" dirty="0">
                <a:solidFill>
                  <a:schemeClr val="tx1"/>
                </a:solidFill>
              </a:rPr>
              <a:t>誰の？</a:t>
            </a:r>
            <a:endParaRPr lang="en-US" altLang="ja-JP" sz="1600" b="1" dirty="0">
              <a:solidFill>
                <a:schemeClr val="tx1"/>
              </a:solidFill>
            </a:endParaRPr>
          </a:p>
          <a:p>
            <a:pPr algn="l"/>
            <a:r>
              <a:rPr kumimoji="1" lang="ja-JP" altLang="en-US" sz="1400" dirty="0">
                <a:solidFill>
                  <a:schemeClr val="tx1"/>
                </a:solidFill>
              </a:rPr>
              <a:t>初めに答えるべき問いは「誰の？」です。</a:t>
            </a:r>
            <a:br>
              <a:rPr kumimoji="1" lang="ja-JP" altLang="en-US" sz="1400" dirty="0">
                <a:solidFill>
                  <a:schemeClr val="tx1"/>
                </a:solidFill>
              </a:rPr>
            </a:br>
            <a:r>
              <a:rPr kumimoji="1" lang="ja-JP" altLang="en-US" sz="1400" dirty="0">
                <a:solidFill>
                  <a:schemeClr val="tx1"/>
                </a:solidFill>
              </a:rPr>
              <a:t>マーケティング活動において、ターゲットを定めることが何より重要になります。</a:t>
            </a:r>
            <a:br>
              <a:rPr kumimoji="1" lang="ja-JP" altLang="en-US" sz="1400" dirty="0">
                <a:solidFill>
                  <a:schemeClr val="tx1"/>
                </a:solidFill>
              </a:rPr>
            </a:br>
            <a:r>
              <a:rPr kumimoji="1" lang="ja-JP" altLang="en-US" sz="1400" dirty="0">
                <a:solidFill>
                  <a:schemeClr val="tx1"/>
                </a:solidFill>
              </a:rPr>
              <a:t>顧客が画一的なニーズを持っていた時代は終わり、個々人によってそのニーズは違い、多様化してきています。</a:t>
            </a:r>
            <a:br>
              <a:rPr kumimoji="1" lang="ja-JP" altLang="en-US" sz="1400" dirty="0">
                <a:solidFill>
                  <a:schemeClr val="tx1"/>
                </a:solidFill>
              </a:rPr>
            </a:br>
            <a:r>
              <a:rPr kumimoji="1" lang="ja-JP" altLang="en-US" sz="1400" dirty="0">
                <a:solidFill>
                  <a:schemeClr val="tx1"/>
                </a:solidFill>
              </a:rPr>
              <a:t>それらに対応していくためには、まずターゲットを絞ることが重要になるのです。</a:t>
            </a:r>
          </a:p>
        </p:txBody>
      </p:sp>
      <p:sp>
        <p:nvSpPr>
          <p:cNvPr id="18" name="正方形/長方形 17">
            <a:extLst>
              <a:ext uri="{FF2B5EF4-FFF2-40B4-BE49-F238E27FC236}">
                <a16:creationId xmlns:a16="http://schemas.microsoft.com/office/drawing/2014/main" id="{9F52EEFC-DDC1-4855-A7FB-AA49231575CE}"/>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fontScale="92500"/>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マーケティング戦略の考え方</a:t>
            </a:r>
          </a:p>
        </p:txBody>
      </p:sp>
      <p:sp>
        <p:nvSpPr>
          <p:cNvPr id="22" name="正方形/長方形 21">
            <a:extLst>
              <a:ext uri="{FF2B5EF4-FFF2-40B4-BE49-F238E27FC236}">
                <a16:creationId xmlns:a16="http://schemas.microsoft.com/office/drawing/2014/main" id="{6FE52B9C-7511-49EA-8865-ACD802146604}"/>
              </a:ext>
            </a:extLst>
          </p:cNvPr>
          <p:cNvSpPr/>
          <p:nvPr/>
        </p:nvSpPr>
        <p:spPr>
          <a:xfrm>
            <a:off x="209531" y="3361213"/>
            <a:ext cx="8640960" cy="738664"/>
          </a:xfrm>
          <a:prstGeom prst="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ja-JP" altLang="en-US" sz="1600" b="1" dirty="0">
                <a:solidFill>
                  <a:schemeClr val="tx1"/>
                </a:solidFill>
              </a:rPr>
              <a:t>どんなニーズに対して？</a:t>
            </a:r>
            <a:endParaRPr lang="en-US" altLang="ja-JP" sz="1600" b="1" dirty="0">
              <a:solidFill>
                <a:schemeClr val="tx1"/>
              </a:solidFill>
            </a:endParaRPr>
          </a:p>
          <a:p>
            <a:pPr algn="l"/>
            <a:r>
              <a:rPr kumimoji="1" lang="ja-JP" altLang="en-US" sz="1400" dirty="0">
                <a:solidFill>
                  <a:schemeClr val="tx1"/>
                </a:solidFill>
              </a:rPr>
              <a:t>ターゲットが定まれば、「そのターゲットが持つニーズはどんなものなのか」という問いに答える必要があります。また同じターゲットでも購買意欲段階に応じてニーズは変化していくため、それぞれに応じたニーズを把握することがポイントです。</a:t>
            </a:r>
          </a:p>
        </p:txBody>
      </p:sp>
      <p:sp>
        <p:nvSpPr>
          <p:cNvPr id="23" name="正方形/長方形 22">
            <a:extLst>
              <a:ext uri="{FF2B5EF4-FFF2-40B4-BE49-F238E27FC236}">
                <a16:creationId xmlns:a16="http://schemas.microsoft.com/office/drawing/2014/main" id="{E4941165-B36D-4A27-BC6B-44B868A6D2EE}"/>
              </a:ext>
            </a:extLst>
          </p:cNvPr>
          <p:cNvSpPr/>
          <p:nvPr/>
        </p:nvSpPr>
        <p:spPr>
          <a:xfrm>
            <a:off x="209531" y="4269726"/>
            <a:ext cx="8640960" cy="1102480"/>
          </a:xfrm>
          <a:prstGeom prst="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ja-JP" altLang="en-US" sz="1600" b="1" dirty="0">
                <a:solidFill>
                  <a:schemeClr val="tx1"/>
                </a:solidFill>
              </a:rPr>
              <a:t>どんな価値を？</a:t>
            </a:r>
            <a:endParaRPr lang="en-US" altLang="ja-JP" sz="1600" b="1" dirty="0">
              <a:solidFill>
                <a:schemeClr val="tx1"/>
              </a:solidFill>
            </a:endParaRPr>
          </a:p>
          <a:p>
            <a:pPr algn="l"/>
            <a:r>
              <a:rPr kumimoji="1" lang="ja-JP" altLang="en-US" sz="1400" dirty="0">
                <a:solidFill>
                  <a:schemeClr val="tx1"/>
                </a:solidFill>
              </a:rPr>
              <a:t>ニーズが把握できれば、そのニーズに対してどういった価値を提供していくのかを考えましょう。</a:t>
            </a:r>
          </a:p>
          <a:p>
            <a:pPr algn="l"/>
            <a:r>
              <a:rPr kumimoji="1" lang="ja-JP" altLang="en-US" sz="1400" dirty="0">
                <a:solidFill>
                  <a:schemeClr val="tx1"/>
                </a:solidFill>
              </a:rPr>
              <a:t>購買意欲段階に応じて消費者のニーズは異なるので、それに応じた価値を提供していきます。</a:t>
            </a:r>
            <a:br>
              <a:rPr kumimoji="1" lang="ja-JP" altLang="en-US" sz="1400" dirty="0">
                <a:solidFill>
                  <a:schemeClr val="tx1"/>
                </a:solidFill>
              </a:rPr>
            </a:br>
            <a:r>
              <a:rPr kumimoji="1" lang="ja-JP" altLang="en-US" sz="1400" dirty="0">
                <a:solidFill>
                  <a:schemeClr val="tx1"/>
                </a:solidFill>
              </a:rPr>
              <a:t>まだ目的地について認知していない段階であれば、知りたいと思わせるような広告やコンテンツ施策などを検討することになり、検討段階になれば、商品やサービスが満たすニーズを分かりやすく言語化するといったことが考えられます。</a:t>
            </a:r>
          </a:p>
        </p:txBody>
      </p:sp>
      <p:sp>
        <p:nvSpPr>
          <p:cNvPr id="24" name="正方形/長方形 23">
            <a:extLst>
              <a:ext uri="{FF2B5EF4-FFF2-40B4-BE49-F238E27FC236}">
                <a16:creationId xmlns:a16="http://schemas.microsoft.com/office/drawing/2014/main" id="{BB495E5C-4659-41E0-B1F2-A44A9883977D}"/>
              </a:ext>
            </a:extLst>
          </p:cNvPr>
          <p:cNvSpPr/>
          <p:nvPr/>
        </p:nvSpPr>
        <p:spPr>
          <a:xfrm>
            <a:off x="209531" y="5542055"/>
            <a:ext cx="8640960" cy="839695"/>
          </a:xfrm>
          <a:prstGeom prst="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ja-JP" altLang="en-US" sz="1600" b="1" dirty="0">
                <a:solidFill>
                  <a:schemeClr val="tx1"/>
                </a:solidFill>
              </a:rPr>
              <a:t>どうやって届けるのか？</a:t>
            </a:r>
            <a:endParaRPr lang="en-US" altLang="ja-JP" sz="1600" b="1" dirty="0">
              <a:solidFill>
                <a:schemeClr val="tx1"/>
              </a:solidFill>
            </a:endParaRPr>
          </a:p>
          <a:p>
            <a:pPr algn="l"/>
            <a:r>
              <a:rPr lang="ja-JP" altLang="en-US" sz="1400" dirty="0">
                <a:solidFill>
                  <a:schemeClr val="tx1"/>
                </a:solidFill>
              </a:rPr>
              <a:t>最後にその価値をどのように届けていくのかを考えます。目的地やサービス自体の流通チャネルは勿論のこと、広告やプロモーションといった購買意欲を高めるための各施策の拡散経路などが重要になります。</a:t>
            </a:r>
          </a:p>
        </p:txBody>
      </p:sp>
      <p:sp>
        <p:nvSpPr>
          <p:cNvPr id="25" name="テキスト ボックス 24">
            <a:extLst>
              <a:ext uri="{FF2B5EF4-FFF2-40B4-BE49-F238E27FC236}">
                <a16:creationId xmlns:a16="http://schemas.microsoft.com/office/drawing/2014/main" id="{BF10A85B-9F88-4BB3-8755-0A9CDC7CB9AD}"/>
              </a:ext>
            </a:extLst>
          </p:cNvPr>
          <p:cNvSpPr txBox="1"/>
          <p:nvPr/>
        </p:nvSpPr>
        <p:spPr>
          <a:xfrm>
            <a:off x="179511" y="1427209"/>
            <a:ext cx="8640960" cy="369332"/>
          </a:xfrm>
          <a:prstGeom prst="rect">
            <a:avLst/>
          </a:prstGeom>
          <a:noFill/>
        </p:spPr>
        <p:txBody>
          <a:bodyPr wrap="square">
            <a:spAutoFit/>
          </a:bodyPr>
          <a:lstStyle/>
          <a:p>
            <a:pPr algn="l"/>
            <a:r>
              <a:rPr lang="ja-JP" altLang="en-US" b="1" dirty="0">
                <a:latin typeface="+mn-ea"/>
              </a:rPr>
              <a:t>マーケティング戦略を作成するのあたっては以下の</a:t>
            </a:r>
            <a:r>
              <a:rPr lang="en-US" altLang="ja-JP" b="1" dirty="0">
                <a:latin typeface="+mn-ea"/>
              </a:rPr>
              <a:t>4</a:t>
            </a:r>
            <a:r>
              <a:rPr lang="ja-JP" altLang="en-US" b="1" dirty="0">
                <a:latin typeface="+mn-ea"/>
              </a:rPr>
              <a:t>点をしっかりと確認します。</a:t>
            </a:r>
            <a:endParaRPr lang="ja-JP" altLang="en-US" dirty="0"/>
          </a:p>
        </p:txBody>
      </p:sp>
    </p:spTree>
    <p:extLst>
      <p:ext uri="{BB962C8B-B14F-4D97-AF65-F5344CB8AC3E}">
        <p14:creationId xmlns:p14="http://schemas.microsoft.com/office/powerpoint/2010/main" val="25033385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10</a:t>
            </a:fld>
            <a:endParaRPr lang="en-US" altLang="ja-JP" dirty="0"/>
          </a:p>
        </p:txBody>
      </p:sp>
      <p:sp>
        <p:nvSpPr>
          <p:cNvPr id="3" name="テキスト ボックス 2">
            <a:extLst>
              <a:ext uri="{FF2B5EF4-FFF2-40B4-BE49-F238E27FC236}">
                <a16:creationId xmlns:a16="http://schemas.microsoft.com/office/drawing/2014/main" id="{56A94749-EBDA-1E47-9B8D-A6E3D8980068}"/>
              </a:ext>
            </a:extLst>
          </p:cNvPr>
          <p:cNvSpPr txBox="1"/>
          <p:nvPr/>
        </p:nvSpPr>
        <p:spPr>
          <a:xfrm>
            <a:off x="0" y="1268760"/>
            <a:ext cx="9143999" cy="523220"/>
          </a:xfrm>
          <a:prstGeom prst="rect">
            <a:avLst/>
          </a:prstGeom>
          <a:noFill/>
        </p:spPr>
        <p:txBody>
          <a:bodyPr wrap="square" rtlCol="0">
            <a:spAutoFit/>
          </a:bodyPr>
          <a:lstStyle/>
          <a:p>
            <a:r>
              <a:rPr lang="ja-JP" altLang="en-US" sz="2800" b="1" dirty="0"/>
              <a:t>ステップ１：市場機会の分析（環境分析）</a:t>
            </a:r>
            <a:endParaRPr lang="ja-JP" altLang="en-US" sz="2800" dirty="0"/>
          </a:p>
        </p:txBody>
      </p:sp>
      <p:sp>
        <p:nvSpPr>
          <p:cNvPr id="4" name="テキスト ボックス 3">
            <a:extLst>
              <a:ext uri="{FF2B5EF4-FFF2-40B4-BE49-F238E27FC236}">
                <a16:creationId xmlns:a16="http://schemas.microsoft.com/office/drawing/2014/main" id="{B8D8815B-C85D-0B47-AE63-7A9A5BAF8A3F}"/>
              </a:ext>
            </a:extLst>
          </p:cNvPr>
          <p:cNvSpPr txBox="1"/>
          <p:nvPr/>
        </p:nvSpPr>
        <p:spPr>
          <a:xfrm>
            <a:off x="251519" y="2014767"/>
            <a:ext cx="8640960" cy="1938992"/>
          </a:xfrm>
          <a:prstGeom prst="rect">
            <a:avLst/>
          </a:prstGeom>
          <a:noFill/>
        </p:spPr>
        <p:txBody>
          <a:bodyPr wrap="square" rtlCol="0">
            <a:spAutoFit/>
          </a:bodyPr>
          <a:lstStyle/>
          <a:p>
            <a:pPr algn="l"/>
            <a:r>
              <a:rPr lang="ja-JP" altLang="en-US" sz="2400" b="1" dirty="0">
                <a:latin typeface="+mn-ea"/>
                <a:ea typeface="+mn-ea"/>
              </a:rPr>
              <a:t>最初のステップは、市場機会の分析（環境分析）です。</a:t>
            </a:r>
            <a:br>
              <a:rPr lang="ja-JP" altLang="en-US" sz="2400" b="1" dirty="0">
                <a:latin typeface="+mn-ea"/>
                <a:ea typeface="+mn-ea"/>
              </a:rPr>
            </a:br>
            <a:r>
              <a:rPr lang="ja-JP" altLang="en-US" sz="2400" b="1" dirty="0">
                <a:latin typeface="+mn-ea"/>
                <a:ea typeface="+mn-ea"/>
              </a:rPr>
              <a:t>市場動向や競合、自社の強み・弱みなどを相対的に分析していきます。ここで得られたデータが戦略立案における材料となるので、自社にとって有利な情報だけでなく、不利な情報もしっかりと受け止め活用しましょう。</a:t>
            </a:r>
            <a:endParaRPr lang="en-US" altLang="ja-JP" sz="2400" b="1" dirty="0">
              <a:latin typeface="+mn-ea"/>
              <a:ea typeface="+mn-ea"/>
            </a:endParaRPr>
          </a:p>
        </p:txBody>
      </p:sp>
      <p:sp>
        <p:nvSpPr>
          <p:cNvPr id="7" name="正方形/長方形 6">
            <a:extLst>
              <a:ext uri="{FF2B5EF4-FFF2-40B4-BE49-F238E27FC236}">
                <a16:creationId xmlns:a16="http://schemas.microsoft.com/office/drawing/2014/main" id="{86C22972-4730-48E2-810F-C84958DB4571}"/>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fontScale="85000" lnSpcReduction="10000"/>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マーケティング戦略の立案の流れ</a:t>
            </a:r>
          </a:p>
        </p:txBody>
      </p:sp>
      <p:pic>
        <p:nvPicPr>
          <p:cNvPr id="8" name="図 7">
            <a:extLst>
              <a:ext uri="{FF2B5EF4-FFF2-40B4-BE49-F238E27FC236}">
                <a16:creationId xmlns:a16="http://schemas.microsoft.com/office/drawing/2014/main" id="{0E6DC6E7-369F-469E-97CD-1525FB4D932D}"/>
              </a:ext>
            </a:extLst>
          </p:cNvPr>
          <p:cNvPicPr>
            <a:picLocks noChangeAspect="1"/>
          </p:cNvPicPr>
          <p:nvPr/>
        </p:nvPicPr>
        <p:blipFill>
          <a:blip r:embed="rId3"/>
          <a:stretch>
            <a:fillRect/>
          </a:stretch>
        </p:blipFill>
        <p:spPr>
          <a:xfrm>
            <a:off x="2231740" y="3573016"/>
            <a:ext cx="4680520" cy="3067826"/>
          </a:xfrm>
          <a:prstGeom prst="rect">
            <a:avLst/>
          </a:prstGeom>
        </p:spPr>
      </p:pic>
      <p:sp>
        <p:nvSpPr>
          <p:cNvPr id="10" name="角丸四角形 21">
            <a:extLst>
              <a:ext uri="{FF2B5EF4-FFF2-40B4-BE49-F238E27FC236}">
                <a16:creationId xmlns:a16="http://schemas.microsoft.com/office/drawing/2014/main" id="{24D18F0A-38F7-4E22-ACAE-E72FB0B6000C}"/>
              </a:ext>
            </a:extLst>
          </p:cNvPr>
          <p:cNvSpPr/>
          <p:nvPr/>
        </p:nvSpPr>
        <p:spPr>
          <a:xfrm>
            <a:off x="2195736" y="3870026"/>
            <a:ext cx="1368152" cy="2706582"/>
          </a:xfrm>
          <a:prstGeom prst="roundRect">
            <a:avLst/>
          </a:prstGeom>
          <a:noFill/>
          <a:ln w="762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359042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線コネクタ 5">
            <a:extLst>
              <a:ext uri="{FF2B5EF4-FFF2-40B4-BE49-F238E27FC236}">
                <a16:creationId xmlns:a16="http://schemas.microsoft.com/office/drawing/2014/main" id="{21B6FC03-66C3-7840-8258-D7970806191D}"/>
              </a:ext>
            </a:extLst>
          </p:cNvPr>
          <p:cNvCxnSpPr/>
          <p:nvPr/>
        </p:nvCxnSpPr>
        <p:spPr>
          <a:xfrm>
            <a:off x="1043608" y="3901684"/>
            <a:ext cx="6730280" cy="0"/>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 name="直線コネクタ 6">
            <a:extLst>
              <a:ext uri="{FF2B5EF4-FFF2-40B4-BE49-F238E27FC236}">
                <a16:creationId xmlns:a16="http://schemas.microsoft.com/office/drawing/2014/main" id="{3A2D25F3-A2AB-B049-B8C5-A314399F2010}"/>
              </a:ext>
            </a:extLst>
          </p:cNvPr>
          <p:cNvCxnSpPr>
            <a:cxnSpLocks/>
          </p:cNvCxnSpPr>
          <p:nvPr/>
        </p:nvCxnSpPr>
        <p:spPr>
          <a:xfrm flipV="1">
            <a:off x="4548677" y="1567390"/>
            <a:ext cx="0" cy="4597914"/>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10" name="テキスト ボックス 9">
            <a:extLst>
              <a:ext uri="{FF2B5EF4-FFF2-40B4-BE49-F238E27FC236}">
                <a16:creationId xmlns:a16="http://schemas.microsoft.com/office/drawing/2014/main" id="{72A3E208-5A75-454C-A9D0-38FFB2EBD54D}"/>
              </a:ext>
            </a:extLst>
          </p:cNvPr>
          <p:cNvSpPr txBox="1"/>
          <p:nvPr/>
        </p:nvSpPr>
        <p:spPr>
          <a:xfrm>
            <a:off x="1896578" y="2296786"/>
            <a:ext cx="1418978" cy="1114921"/>
          </a:xfrm>
          <a:prstGeom prst="rect">
            <a:avLst/>
          </a:prstGeom>
          <a:noFill/>
        </p:spPr>
        <p:txBody>
          <a:bodyPr wrap="none" rtlCol="0">
            <a:spAutoFit/>
          </a:bodyPr>
          <a:lstStyle/>
          <a:p>
            <a:pPr algn="ctr"/>
            <a:r>
              <a:rPr lang="en-US" altLang="ja-JP" sz="2215" dirty="0">
                <a:latin typeface="Hiragino Kaku Gothic Pro W3" panose="020B0300000000000000" pitchFamily="34" charset="-128"/>
                <a:ea typeface="Hiragino Kaku Gothic Pro W3" panose="020B0300000000000000" pitchFamily="34" charset="-128"/>
              </a:rPr>
              <a:t>Strength</a:t>
            </a:r>
          </a:p>
          <a:p>
            <a:pPr algn="ctr"/>
            <a:endParaRPr lang="en-US" altLang="ja-JP" sz="2215" dirty="0">
              <a:latin typeface="Hiragino Kaku Gothic Pro W3" panose="020B0300000000000000" pitchFamily="34" charset="-128"/>
              <a:ea typeface="Hiragino Kaku Gothic Pro W3" panose="020B0300000000000000" pitchFamily="34" charset="-128"/>
            </a:endParaRPr>
          </a:p>
          <a:p>
            <a:pPr algn="ctr"/>
            <a:r>
              <a:rPr lang="ja-JP" altLang="en-US" sz="2215" b="1">
                <a:latin typeface="Hiragino Kaku Gothic Pro W3" panose="020B0300000000000000" pitchFamily="34" charset="-128"/>
                <a:ea typeface="Hiragino Kaku Gothic Pro W3" panose="020B0300000000000000" pitchFamily="34" charset="-128"/>
              </a:rPr>
              <a:t>強み</a:t>
            </a:r>
          </a:p>
        </p:txBody>
      </p:sp>
      <p:sp>
        <p:nvSpPr>
          <p:cNvPr id="11" name="テキスト ボックス 10">
            <a:extLst>
              <a:ext uri="{FF2B5EF4-FFF2-40B4-BE49-F238E27FC236}">
                <a16:creationId xmlns:a16="http://schemas.microsoft.com/office/drawing/2014/main" id="{98D04885-4F20-3348-8C5A-EA2EE0EBFA6B}"/>
              </a:ext>
            </a:extLst>
          </p:cNvPr>
          <p:cNvSpPr txBox="1"/>
          <p:nvPr/>
        </p:nvSpPr>
        <p:spPr>
          <a:xfrm>
            <a:off x="1800400" y="4543379"/>
            <a:ext cx="1611339" cy="1114921"/>
          </a:xfrm>
          <a:prstGeom prst="rect">
            <a:avLst/>
          </a:prstGeom>
          <a:noFill/>
        </p:spPr>
        <p:txBody>
          <a:bodyPr wrap="none" rtlCol="0">
            <a:spAutoFit/>
          </a:bodyPr>
          <a:lstStyle/>
          <a:p>
            <a:pPr algn="ctr"/>
            <a:r>
              <a:rPr lang="en-US" altLang="ja-JP" sz="2215" dirty="0">
                <a:latin typeface="Hiragino Kaku Gothic Pro W3" panose="020B0300000000000000" pitchFamily="34" charset="-128"/>
                <a:ea typeface="Hiragino Kaku Gothic Pro W3" panose="020B0300000000000000" pitchFamily="34" charset="-128"/>
              </a:rPr>
              <a:t>Weakness</a:t>
            </a:r>
          </a:p>
          <a:p>
            <a:pPr algn="ctr"/>
            <a:endParaRPr lang="en-US" altLang="ja-JP" sz="2215" dirty="0">
              <a:latin typeface="Hiragino Kaku Gothic Pro W3" panose="020B0300000000000000" pitchFamily="34" charset="-128"/>
              <a:ea typeface="Hiragino Kaku Gothic Pro W3" panose="020B0300000000000000" pitchFamily="34" charset="-128"/>
            </a:endParaRPr>
          </a:p>
          <a:p>
            <a:pPr algn="ctr"/>
            <a:r>
              <a:rPr lang="ja-JP" altLang="en-US" sz="2215" b="1">
                <a:latin typeface="Hiragino Kaku Gothic Pro W3" panose="020B0300000000000000" pitchFamily="34" charset="-128"/>
                <a:ea typeface="Hiragino Kaku Gothic Pro W3" panose="020B0300000000000000" pitchFamily="34" charset="-128"/>
              </a:rPr>
              <a:t>弱み</a:t>
            </a:r>
          </a:p>
        </p:txBody>
      </p:sp>
      <p:sp>
        <p:nvSpPr>
          <p:cNvPr id="12" name="テキスト ボックス 11">
            <a:extLst>
              <a:ext uri="{FF2B5EF4-FFF2-40B4-BE49-F238E27FC236}">
                <a16:creationId xmlns:a16="http://schemas.microsoft.com/office/drawing/2014/main" id="{29B33141-6411-2A48-9EE3-B4B2366A2A0C}"/>
              </a:ext>
            </a:extLst>
          </p:cNvPr>
          <p:cNvSpPr txBox="1"/>
          <p:nvPr/>
        </p:nvSpPr>
        <p:spPr>
          <a:xfrm>
            <a:off x="5471923" y="2276872"/>
            <a:ext cx="1877437" cy="1114921"/>
          </a:xfrm>
          <a:prstGeom prst="rect">
            <a:avLst/>
          </a:prstGeom>
          <a:noFill/>
        </p:spPr>
        <p:txBody>
          <a:bodyPr wrap="none" rtlCol="0">
            <a:spAutoFit/>
          </a:bodyPr>
          <a:lstStyle/>
          <a:p>
            <a:pPr algn="ctr"/>
            <a:r>
              <a:rPr lang="en-US" altLang="ja-JP" sz="2215" dirty="0">
                <a:latin typeface="Hiragino Kaku Gothic Pro W3" panose="020B0300000000000000" pitchFamily="34" charset="-128"/>
                <a:ea typeface="Hiragino Kaku Gothic Pro W3" panose="020B0300000000000000" pitchFamily="34" charset="-128"/>
              </a:rPr>
              <a:t>Opportunity</a:t>
            </a:r>
          </a:p>
          <a:p>
            <a:pPr algn="ctr"/>
            <a:endParaRPr lang="en-US" altLang="ja-JP" sz="2215" dirty="0">
              <a:latin typeface="Hiragino Kaku Gothic Pro W3" panose="020B0300000000000000" pitchFamily="34" charset="-128"/>
              <a:ea typeface="Hiragino Kaku Gothic Pro W3" panose="020B0300000000000000" pitchFamily="34" charset="-128"/>
            </a:endParaRPr>
          </a:p>
          <a:p>
            <a:pPr algn="ctr"/>
            <a:r>
              <a:rPr lang="ja-JP" altLang="en-US" sz="2215" b="1">
                <a:latin typeface="Hiragino Kaku Gothic Pro W3" panose="020B0300000000000000" pitchFamily="34" charset="-128"/>
                <a:ea typeface="Hiragino Kaku Gothic Pro W3" panose="020B0300000000000000" pitchFamily="34" charset="-128"/>
              </a:rPr>
              <a:t>拡大可能性</a:t>
            </a:r>
          </a:p>
        </p:txBody>
      </p:sp>
      <p:sp>
        <p:nvSpPr>
          <p:cNvPr id="13" name="テキスト ボックス 12">
            <a:extLst>
              <a:ext uri="{FF2B5EF4-FFF2-40B4-BE49-F238E27FC236}">
                <a16:creationId xmlns:a16="http://schemas.microsoft.com/office/drawing/2014/main" id="{70E0A639-413A-FB4E-A262-648728E9A674}"/>
              </a:ext>
            </a:extLst>
          </p:cNvPr>
          <p:cNvSpPr txBox="1"/>
          <p:nvPr/>
        </p:nvSpPr>
        <p:spPr>
          <a:xfrm>
            <a:off x="5621061" y="4543379"/>
            <a:ext cx="1635384" cy="1114921"/>
          </a:xfrm>
          <a:prstGeom prst="rect">
            <a:avLst/>
          </a:prstGeom>
          <a:noFill/>
        </p:spPr>
        <p:txBody>
          <a:bodyPr wrap="none" rtlCol="0">
            <a:spAutoFit/>
          </a:bodyPr>
          <a:lstStyle/>
          <a:p>
            <a:pPr algn="ctr"/>
            <a:r>
              <a:rPr lang="en-US" altLang="ja-JP" sz="2215" dirty="0">
                <a:latin typeface="Hiragino Kaku Gothic Pro W3" panose="020B0300000000000000" pitchFamily="34" charset="-128"/>
                <a:ea typeface="Hiragino Kaku Gothic Pro W3" panose="020B0300000000000000" pitchFamily="34" charset="-128"/>
              </a:rPr>
              <a:t>Threat</a:t>
            </a:r>
          </a:p>
          <a:p>
            <a:pPr algn="ctr"/>
            <a:endParaRPr lang="en-US" altLang="ja-JP" sz="2215" dirty="0">
              <a:latin typeface="Hiragino Kaku Gothic Pro W3" panose="020B0300000000000000" pitchFamily="34" charset="-128"/>
              <a:ea typeface="Hiragino Kaku Gothic Pro W3" panose="020B0300000000000000" pitchFamily="34" charset="-128"/>
            </a:endParaRPr>
          </a:p>
          <a:p>
            <a:pPr algn="ctr"/>
            <a:r>
              <a:rPr lang="ja-JP" altLang="en-US" sz="2215" b="1">
                <a:latin typeface="Hiragino Kaku Gothic Pro W3" panose="020B0300000000000000" pitchFamily="34" charset="-128"/>
                <a:ea typeface="Hiragino Kaku Gothic Pro W3" panose="020B0300000000000000" pitchFamily="34" charset="-128"/>
              </a:rPr>
              <a:t>縮小可能性</a:t>
            </a:r>
          </a:p>
        </p:txBody>
      </p:sp>
      <p:sp>
        <p:nvSpPr>
          <p:cNvPr id="2" name="正方形/長方形 1">
            <a:extLst>
              <a:ext uri="{FF2B5EF4-FFF2-40B4-BE49-F238E27FC236}">
                <a16:creationId xmlns:a16="http://schemas.microsoft.com/office/drawing/2014/main" id="{1FCB5445-1025-7B4B-9778-F946C43F7980}"/>
              </a:ext>
            </a:extLst>
          </p:cNvPr>
          <p:cNvSpPr/>
          <p:nvPr/>
        </p:nvSpPr>
        <p:spPr>
          <a:xfrm>
            <a:off x="467544" y="1412776"/>
            <a:ext cx="8064896" cy="4968552"/>
          </a:xfrm>
          <a:prstGeom prst="rect">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a:extLst>
              <a:ext uri="{FF2B5EF4-FFF2-40B4-BE49-F238E27FC236}">
                <a16:creationId xmlns:a16="http://schemas.microsoft.com/office/drawing/2014/main" id="{E8AFCD07-E0F1-0C4E-A05D-D18A8F4C57B5}"/>
              </a:ext>
            </a:extLst>
          </p:cNvPr>
          <p:cNvSpPr txBox="1"/>
          <p:nvPr/>
        </p:nvSpPr>
        <p:spPr>
          <a:xfrm>
            <a:off x="3315556" y="1198058"/>
            <a:ext cx="2559509" cy="523220"/>
          </a:xfrm>
          <a:prstGeom prst="rect">
            <a:avLst/>
          </a:prstGeom>
          <a:solidFill>
            <a:schemeClr val="bg1"/>
          </a:solidFill>
        </p:spPr>
        <p:txBody>
          <a:bodyPr wrap="square" rtlCol="0">
            <a:spAutoFit/>
          </a:bodyPr>
          <a:lstStyle/>
          <a:p>
            <a:pPr algn="ctr"/>
            <a:r>
              <a:rPr lang="en-US" altLang="ja-JP" sz="2800" b="1" dirty="0">
                <a:latin typeface="+mn-ea"/>
                <a:ea typeface="+mn-ea"/>
              </a:rPr>
              <a:t>SWOT</a:t>
            </a:r>
            <a:r>
              <a:rPr lang="ja-JP" altLang="en-US" sz="2800" b="1" dirty="0">
                <a:latin typeface="+mn-ea"/>
                <a:ea typeface="+mn-ea"/>
              </a:rPr>
              <a:t>分析</a:t>
            </a:r>
          </a:p>
        </p:txBody>
      </p:sp>
      <p:sp>
        <p:nvSpPr>
          <p:cNvPr id="5" name="テキスト ボックス 4">
            <a:extLst>
              <a:ext uri="{FF2B5EF4-FFF2-40B4-BE49-F238E27FC236}">
                <a16:creationId xmlns:a16="http://schemas.microsoft.com/office/drawing/2014/main" id="{649B15B2-248A-4D4B-8D96-11E5BC8CA1B5}"/>
              </a:ext>
            </a:extLst>
          </p:cNvPr>
          <p:cNvSpPr txBox="1"/>
          <p:nvPr/>
        </p:nvSpPr>
        <p:spPr>
          <a:xfrm>
            <a:off x="5649856" y="3584049"/>
            <a:ext cx="1521570" cy="276999"/>
          </a:xfrm>
          <a:prstGeom prst="rect">
            <a:avLst/>
          </a:prstGeom>
          <a:noFill/>
        </p:spPr>
        <p:txBody>
          <a:bodyPr wrap="none" rtlCol="0">
            <a:spAutoFit/>
          </a:bodyPr>
          <a:lstStyle/>
          <a:p>
            <a:r>
              <a:rPr kumimoji="1" lang="ja-JP" altLang="en-US" sz="1200">
                <a:latin typeface="+mn-ea"/>
                <a:ea typeface="+mn-ea"/>
              </a:rPr>
              <a:t>これから伸びるであろう</a:t>
            </a:r>
          </a:p>
        </p:txBody>
      </p:sp>
      <p:sp>
        <p:nvSpPr>
          <p:cNvPr id="14" name="テキスト ボックス 13">
            <a:extLst>
              <a:ext uri="{FF2B5EF4-FFF2-40B4-BE49-F238E27FC236}">
                <a16:creationId xmlns:a16="http://schemas.microsoft.com/office/drawing/2014/main" id="{9F50082C-0953-0448-A7DE-3A189EBE3F8B}"/>
              </a:ext>
            </a:extLst>
          </p:cNvPr>
          <p:cNvSpPr txBox="1"/>
          <p:nvPr/>
        </p:nvSpPr>
        <p:spPr>
          <a:xfrm>
            <a:off x="5580187" y="5772253"/>
            <a:ext cx="1603324" cy="276999"/>
          </a:xfrm>
          <a:prstGeom prst="rect">
            <a:avLst/>
          </a:prstGeom>
          <a:noFill/>
        </p:spPr>
        <p:txBody>
          <a:bodyPr wrap="none" rtlCol="0">
            <a:spAutoFit/>
          </a:bodyPr>
          <a:lstStyle/>
          <a:p>
            <a:r>
              <a:rPr lang="ja-JP" altLang="en-US" sz="1200">
                <a:latin typeface="+mn-ea"/>
                <a:ea typeface="+mn-ea"/>
              </a:rPr>
              <a:t>今後、縮小する</a:t>
            </a:r>
            <a:r>
              <a:rPr kumimoji="1" lang="ja-JP" altLang="en-US" sz="1200">
                <a:latin typeface="+mn-ea"/>
                <a:ea typeface="+mn-ea"/>
              </a:rPr>
              <a:t>であろう</a:t>
            </a:r>
          </a:p>
        </p:txBody>
      </p:sp>
      <p:sp>
        <p:nvSpPr>
          <p:cNvPr id="15" name="テキスト ボックス 14">
            <a:extLst>
              <a:ext uri="{FF2B5EF4-FFF2-40B4-BE49-F238E27FC236}">
                <a16:creationId xmlns:a16="http://schemas.microsoft.com/office/drawing/2014/main" id="{C8CD284F-A249-472B-8461-7D4E907B30B8}"/>
              </a:ext>
            </a:extLst>
          </p:cNvPr>
          <p:cNvSpPr txBox="1"/>
          <p:nvPr/>
        </p:nvSpPr>
        <p:spPr>
          <a:xfrm>
            <a:off x="179511" y="788499"/>
            <a:ext cx="6408703" cy="369332"/>
          </a:xfrm>
          <a:prstGeom prst="rect">
            <a:avLst/>
          </a:prstGeom>
          <a:noFill/>
        </p:spPr>
        <p:txBody>
          <a:bodyPr wrap="square">
            <a:spAutoFit/>
          </a:bodyPr>
          <a:lstStyle/>
          <a:p>
            <a:pPr algn="l"/>
            <a:r>
              <a:rPr lang="ja-JP" altLang="en-US" sz="1800" b="1" dirty="0"/>
              <a:t>市場機会の分析</a:t>
            </a:r>
            <a:r>
              <a:rPr lang="ja-JP" altLang="en-US" b="1" dirty="0"/>
              <a:t>に有効なのが</a:t>
            </a:r>
            <a:r>
              <a:rPr lang="en-US" altLang="ja-JP" b="1" dirty="0"/>
              <a:t>SWOT</a:t>
            </a:r>
            <a:r>
              <a:rPr lang="ja-JP" altLang="en-US" b="1" dirty="0"/>
              <a:t>分析になります。</a:t>
            </a:r>
            <a:endParaRPr lang="ja-JP" altLang="en-US" dirty="0"/>
          </a:p>
        </p:txBody>
      </p:sp>
      <p:sp>
        <p:nvSpPr>
          <p:cNvPr id="3" name="スライド番号プレースホルダー 2">
            <a:extLst>
              <a:ext uri="{FF2B5EF4-FFF2-40B4-BE49-F238E27FC236}">
                <a16:creationId xmlns:a16="http://schemas.microsoft.com/office/drawing/2014/main" id="{E627F5B6-776A-40DA-B865-1366CDF9F386}"/>
              </a:ext>
            </a:extLst>
          </p:cNvPr>
          <p:cNvSpPr>
            <a:spLocks noGrp="1"/>
          </p:cNvSpPr>
          <p:nvPr>
            <p:ph type="sldNum" sz="quarter" idx="12"/>
          </p:nvPr>
        </p:nvSpPr>
        <p:spPr/>
        <p:txBody>
          <a:bodyPr/>
          <a:lstStyle/>
          <a:p>
            <a:pPr>
              <a:defRPr/>
            </a:pPr>
            <a:fld id="{22179739-F4A8-44EB-8B8E-F3F060272835}" type="slidenum">
              <a:rPr lang="ja-JP" altLang="en-US" smtClean="0"/>
              <a:pPr>
                <a:defRPr/>
              </a:pPr>
              <a:t>11</a:t>
            </a:fld>
            <a:endParaRPr lang="ja-JP" altLang="en-US"/>
          </a:p>
        </p:txBody>
      </p:sp>
    </p:spTree>
    <p:extLst>
      <p:ext uri="{BB962C8B-B14F-4D97-AF65-F5344CB8AC3E}">
        <p14:creationId xmlns:p14="http://schemas.microsoft.com/office/powerpoint/2010/main" val="9712972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12</a:t>
            </a:fld>
            <a:endParaRPr lang="en-US" altLang="ja-JP" dirty="0"/>
          </a:p>
        </p:txBody>
      </p:sp>
      <p:sp>
        <p:nvSpPr>
          <p:cNvPr id="2" name="テキスト ボックス 1">
            <a:extLst>
              <a:ext uri="{FF2B5EF4-FFF2-40B4-BE49-F238E27FC236}">
                <a16:creationId xmlns:a16="http://schemas.microsoft.com/office/drawing/2014/main" id="{34C5DCCF-89CC-BF48-922C-ADD3752077EB}"/>
              </a:ext>
            </a:extLst>
          </p:cNvPr>
          <p:cNvSpPr txBox="1"/>
          <p:nvPr/>
        </p:nvSpPr>
        <p:spPr>
          <a:xfrm>
            <a:off x="0" y="1268760"/>
            <a:ext cx="9144000" cy="523220"/>
          </a:xfrm>
          <a:prstGeom prst="rect">
            <a:avLst/>
          </a:prstGeom>
          <a:noFill/>
        </p:spPr>
        <p:txBody>
          <a:bodyPr wrap="square" rtlCol="0">
            <a:spAutoFit/>
          </a:bodyPr>
          <a:lstStyle/>
          <a:p>
            <a:r>
              <a:rPr lang="ja-JP" altLang="en-US" sz="2800" b="1" dirty="0">
                <a:latin typeface="+mn-ea"/>
                <a:ea typeface="+mn-ea"/>
              </a:rPr>
              <a:t>ステップ２：</a:t>
            </a:r>
            <a:r>
              <a:rPr lang="en" altLang="ja-JP" sz="2800" b="1" dirty="0">
                <a:latin typeface="+mn-ea"/>
                <a:ea typeface="+mn-ea"/>
              </a:rPr>
              <a:t>STP</a:t>
            </a:r>
            <a:r>
              <a:rPr lang="ja-JP" altLang="en-US" sz="2800" b="1" dirty="0">
                <a:latin typeface="+mn-ea"/>
                <a:ea typeface="+mn-ea"/>
              </a:rPr>
              <a:t>の策定</a:t>
            </a:r>
            <a:endParaRPr lang="ja-JP" altLang="en-US" sz="2800" dirty="0">
              <a:latin typeface="+mn-ea"/>
              <a:ea typeface="+mn-ea"/>
            </a:endParaRPr>
          </a:p>
        </p:txBody>
      </p:sp>
      <p:sp>
        <p:nvSpPr>
          <p:cNvPr id="3" name="テキスト ボックス 2">
            <a:extLst>
              <a:ext uri="{FF2B5EF4-FFF2-40B4-BE49-F238E27FC236}">
                <a16:creationId xmlns:a16="http://schemas.microsoft.com/office/drawing/2014/main" id="{CB0F7744-D85D-CF4D-BD59-7F11AC3056B0}"/>
              </a:ext>
            </a:extLst>
          </p:cNvPr>
          <p:cNvSpPr txBox="1"/>
          <p:nvPr/>
        </p:nvSpPr>
        <p:spPr>
          <a:xfrm>
            <a:off x="107504" y="1686805"/>
            <a:ext cx="8928992" cy="2031325"/>
          </a:xfrm>
          <a:prstGeom prst="rect">
            <a:avLst/>
          </a:prstGeom>
          <a:noFill/>
        </p:spPr>
        <p:txBody>
          <a:bodyPr wrap="square" rtlCol="0">
            <a:spAutoFit/>
          </a:bodyPr>
          <a:lstStyle/>
          <a:p>
            <a:pPr algn="l"/>
            <a:r>
              <a:rPr lang="en" altLang="ja-JP" b="1" dirty="0">
                <a:latin typeface="+mn-ea"/>
                <a:ea typeface="+mn-ea"/>
              </a:rPr>
              <a:t>STP</a:t>
            </a:r>
            <a:r>
              <a:rPr lang="ja-JP" altLang="en-US" b="1" dirty="0">
                <a:latin typeface="+mn-ea"/>
                <a:ea typeface="+mn-ea"/>
              </a:rPr>
              <a:t>とは</a:t>
            </a:r>
            <a:br>
              <a:rPr lang="ja-JP" altLang="en-US" b="1" dirty="0">
                <a:latin typeface="+mn-ea"/>
                <a:ea typeface="+mn-ea"/>
              </a:rPr>
            </a:br>
            <a:r>
              <a:rPr lang="ja-JP" altLang="en-US" b="1" dirty="0">
                <a:latin typeface="+mn-ea"/>
                <a:ea typeface="+mn-ea"/>
              </a:rPr>
              <a:t>セグメンテーション</a:t>
            </a:r>
            <a:r>
              <a:rPr lang="en-US" altLang="ja-JP" b="1" dirty="0">
                <a:latin typeface="+mn-ea"/>
                <a:ea typeface="+mn-ea"/>
              </a:rPr>
              <a:t>/</a:t>
            </a:r>
            <a:r>
              <a:rPr lang="en" altLang="ja-JP" b="1" dirty="0">
                <a:latin typeface="+mn-ea"/>
                <a:ea typeface="+mn-ea"/>
              </a:rPr>
              <a:t>Segmentation</a:t>
            </a:r>
            <a:r>
              <a:rPr lang="ja-JP" altLang="en-US" b="1" dirty="0">
                <a:latin typeface="+mn-ea"/>
                <a:ea typeface="+mn-ea"/>
              </a:rPr>
              <a:t>、ターゲティング</a:t>
            </a:r>
            <a:r>
              <a:rPr lang="en-US" altLang="ja-JP" b="1" dirty="0">
                <a:latin typeface="+mn-ea"/>
                <a:ea typeface="+mn-ea"/>
              </a:rPr>
              <a:t>/</a:t>
            </a:r>
            <a:r>
              <a:rPr lang="en" altLang="ja-JP" b="1" dirty="0">
                <a:latin typeface="+mn-ea"/>
                <a:ea typeface="+mn-ea"/>
              </a:rPr>
              <a:t>Targeting</a:t>
            </a:r>
            <a:r>
              <a:rPr lang="ja-JP" altLang="en-US" b="1" dirty="0">
                <a:latin typeface="+mn-ea"/>
                <a:ea typeface="+mn-ea"/>
              </a:rPr>
              <a:t>、ポジショニング</a:t>
            </a:r>
            <a:r>
              <a:rPr lang="en-US" altLang="ja-JP" b="1" dirty="0">
                <a:latin typeface="+mn-ea"/>
                <a:ea typeface="+mn-ea"/>
              </a:rPr>
              <a:t>/</a:t>
            </a:r>
            <a:r>
              <a:rPr lang="en" altLang="ja-JP" b="1" dirty="0">
                <a:latin typeface="+mn-ea"/>
                <a:ea typeface="+mn-ea"/>
              </a:rPr>
              <a:t>Positioning</a:t>
            </a:r>
            <a:r>
              <a:rPr lang="ja-JP" altLang="en-US" b="1" dirty="0">
                <a:latin typeface="+mn-ea"/>
                <a:ea typeface="+mn-ea"/>
              </a:rPr>
              <a:t> の</a:t>
            </a:r>
            <a:r>
              <a:rPr lang="en-US" altLang="ja-JP" b="1" dirty="0">
                <a:latin typeface="+mn-ea"/>
                <a:ea typeface="+mn-ea"/>
              </a:rPr>
              <a:t>3</a:t>
            </a:r>
            <a:r>
              <a:rPr lang="ja-JP" altLang="en-US" b="1" dirty="0">
                <a:latin typeface="+mn-ea"/>
                <a:ea typeface="+mn-ea"/>
              </a:rPr>
              <a:t>つの頭文字を取った概念です。</a:t>
            </a:r>
            <a:br>
              <a:rPr lang="ja-JP" altLang="en-US" b="1" dirty="0">
                <a:latin typeface="+mn-ea"/>
                <a:ea typeface="+mn-ea"/>
              </a:rPr>
            </a:br>
            <a:r>
              <a:rPr lang="ja-JP" altLang="en-US" b="1" dirty="0">
                <a:latin typeface="+mn-ea"/>
                <a:ea typeface="+mn-ea"/>
              </a:rPr>
              <a:t>「誰の」「どんなニーズに対して」にあたる内容を検討していく段階になります。</a:t>
            </a:r>
            <a:br>
              <a:rPr lang="ja-JP" altLang="en-US" b="1" dirty="0">
                <a:latin typeface="+mn-ea"/>
                <a:ea typeface="+mn-ea"/>
              </a:rPr>
            </a:br>
            <a:r>
              <a:rPr lang="ja-JP" altLang="en-US" b="1" dirty="0">
                <a:latin typeface="+mn-ea"/>
                <a:ea typeface="+mn-ea"/>
              </a:rPr>
              <a:t>地元の強みを活かし、且つ競合とは明確な差別化が実現できるセグメントを見つけます。</a:t>
            </a:r>
            <a:endParaRPr lang="en-US" altLang="ja-JP" b="1" dirty="0">
              <a:latin typeface="+mn-ea"/>
              <a:ea typeface="+mn-ea"/>
            </a:endParaRPr>
          </a:p>
          <a:p>
            <a:pPr algn="l"/>
            <a:r>
              <a:rPr lang="ja-JP" altLang="en-US" b="1" dirty="0">
                <a:latin typeface="+mn-ea"/>
                <a:ea typeface="+mn-ea"/>
              </a:rPr>
              <a:t>ターゲットとするセグメントが定まった後、そのセグメントに属するユーザー像をペルソナとして創り上げ、そのペルソナにとってどういうポジショニングをすべきかを定めていきます。</a:t>
            </a:r>
            <a:endParaRPr kumimoji="1" lang="ja-JP" altLang="en-US" b="1" dirty="0">
              <a:latin typeface="+mn-ea"/>
              <a:ea typeface="+mn-ea"/>
            </a:endParaRPr>
          </a:p>
        </p:txBody>
      </p:sp>
      <p:sp>
        <p:nvSpPr>
          <p:cNvPr id="8" name="正方形/長方形 7">
            <a:extLst>
              <a:ext uri="{FF2B5EF4-FFF2-40B4-BE49-F238E27FC236}">
                <a16:creationId xmlns:a16="http://schemas.microsoft.com/office/drawing/2014/main" id="{33F0E239-1162-4B81-9074-EDEC75E82752}"/>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fontScale="85000" lnSpcReduction="10000"/>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マーケティング戦略の立案の流れ</a:t>
            </a:r>
          </a:p>
        </p:txBody>
      </p:sp>
      <p:pic>
        <p:nvPicPr>
          <p:cNvPr id="9" name="図 8">
            <a:extLst>
              <a:ext uri="{FF2B5EF4-FFF2-40B4-BE49-F238E27FC236}">
                <a16:creationId xmlns:a16="http://schemas.microsoft.com/office/drawing/2014/main" id="{E3C0FB7B-BB99-4047-93CB-C66346469E92}"/>
              </a:ext>
            </a:extLst>
          </p:cNvPr>
          <p:cNvPicPr>
            <a:picLocks noChangeAspect="1"/>
          </p:cNvPicPr>
          <p:nvPr/>
        </p:nvPicPr>
        <p:blipFill>
          <a:blip r:embed="rId3"/>
          <a:stretch>
            <a:fillRect/>
          </a:stretch>
        </p:blipFill>
        <p:spPr>
          <a:xfrm>
            <a:off x="2231740" y="3728151"/>
            <a:ext cx="4680520" cy="3067826"/>
          </a:xfrm>
          <a:prstGeom prst="rect">
            <a:avLst/>
          </a:prstGeom>
        </p:spPr>
      </p:pic>
      <p:sp>
        <p:nvSpPr>
          <p:cNvPr id="10" name="角丸四角形 21">
            <a:extLst>
              <a:ext uri="{FF2B5EF4-FFF2-40B4-BE49-F238E27FC236}">
                <a16:creationId xmlns:a16="http://schemas.microsoft.com/office/drawing/2014/main" id="{A4CC8487-7516-4DF7-BCE6-D83A67B122A9}"/>
              </a:ext>
            </a:extLst>
          </p:cNvPr>
          <p:cNvSpPr/>
          <p:nvPr/>
        </p:nvSpPr>
        <p:spPr>
          <a:xfrm>
            <a:off x="3563888" y="4089395"/>
            <a:ext cx="576064" cy="2706582"/>
          </a:xfrm>
          <a:prstGeom prst="roundRect">
            <a:avLst/>
          </a:prstGeom>
          <a:noFill/>
          <a:ln w="762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5624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13</a:t>
            </a:fld>
            <a:endParaRPr lang="en-US" altLang="ja-JP" dirty="0"/>
          </a:p>
        </p:txBody>
      </p:sp>
      <p:pic>
        <p:nvPicPr>
          <p:cNvPr id="7" name="図 6">
            <a:extLst>
              <a:ext uri="{FF2B5EF4-FFF2-40B4-BE49-F238E27FC236}">
                <a16:creationId xmlns:a16="http://schemas.microsoft.com/office/drawing/2014/main" id="{2C5E63C1-5EB0-1C4C-8659-C7C24386BAB3}"/>
              </a:ext>
            </a:extLst>
          </p:cNvPr>
          <p:cNvPicPr>
            <a:picLocks noChangeAspect="1"/>
          </p:cNvPicPr>
          <p:nvPr/>
        </p:nvPicPr>
        <p:blipFill>
          <a:blip r:embed="rId3"/>
          <a:stretch>
            <a:fillRect/>
          </a:stretch>
        </p:blipFill>
        <p:spPr>
          <a:xfrm>
            <a:off x="614407" y="1556792"/>
            <a:ext cx="7808868" cy="4392488"/>
          </a:xfrm>
          <a:prstGeom prst="rect">
            <a:avLst/>
          </a:prstGeom>
        </p:spPr>
      </p:pic>
    </p:spTree>
    <p:extLst>
      <p:ext uri="{BB962C8B-B14F-4D97-AF65-F5344CB8AC3E}">
        <p14:creationId xmlns:p14="http://schemas.microsoft.com/office/powerpoint/2010/main" val="21649197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14</a:t>
            </a:fld>
            <a:endParaRPr lang="en-US" altLang="ja-JP" dirty="0"/>
          </a:p>
        </p:txBody>
      </p:sp>
      <p:sp>
        <p:nvSpPr>
          <p:cNvPr id="9" name="Rectangle 7"/>
          <p:cNvSpPr>
            <a:spLocks noChangeArrowheads="1"/>
          </p:cNvSpPr>
          <p:nvPr/>
        </p:nvSpPr>
        <p:spPr bwMode="auto">
          <a:xfrm>
            <a:off x="251520" y="1733699"/>
            <a:ext cx="8640960" cy="1911325"/>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b="1" dirty="0">
                <a:solidFill>
                  <a:schemeClr val="tx1"/>
                </a:solidFill>
                <a:latin typeface="HGP創英角ｺﾞｼｯｸUB" panose="020B0900000000000000" pitchFamily="50" charset="-128"/>
                <a:ea typeface="HGP創英角ｺﾞｼｯｸUB" panose="020B0900000000000000" pitchFamily="50" charset="-128"/>
              </a:rPr>
              <a:t>マーケティングミックスとはターゲット顧客に対して、</a:t>
            </a:r>
            <a:endParaRPr lang="en-US" altLang="ja-JP" b="1" dirty="0">
              <a:solidFill>
                <a:schemeClr val="tx1"/>
              </a:solidFill>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b="1" dirty="0">
                <a:solidFill>
                  <a:srgbClr val="FF0000"/>
                </a:solidFill>
                <a:latin typeface="HGP創英角ｺﾞｼｯｸUB" panose="020B0900000000000000" pitchFamily="50" charset="-128"/>
                <a:ea typeface="HGP創英角ｺﾞｼｯｸUB" panose="020B0900000000000000" pitchFamily="50" charset="-128"/>
              </a:rPr>
              <a:t>「何」</a:t>
            </a:r>
            <a:r>
              <a:rPr lang="ja-JP" altLang="en-US" dirty="0">
                <a:latin typeface="HGP創英角ｺﾞｼｯｸUB" panose="020B0900000000000000" pitchFamily="50" charset="-128"/>
                <a:ea typeface="HGP創英角ｺﾞｼｯｸUB" panose="020B0900000000000000" pitchFamily="50" charset="-128"/>
              </a:rPr>
              <a:t>を</a:t>
            </a:r>
            <a:r>
              <a:rPr lang="ja-JP" altLang="en-US" sz="2000" b="1" dirty="0">
                <a:solidFill>
                  <a:srgbClr val="FF0000"/>
                </a:solidFill>
                <a:latin typeface="HGP創英角ｺﾞｼｯｸUB" panose="020B0900000000000000" pitchFamily="50" charset="-128"/>
                <a:ea typeface="HGP創英角ｺﾞｼｯｸUB" panose="020B0900000000000000" pitchFamily="50" charset="-128"/>
              </a:rPr>
              <a:t>「どうやって」</a:t>
            </a:r>
            <a:r>
              <a:rPr lang="ja-JP" altLang="en-US" dirty="0">
                <a:latin typeface="HGP創英角ｺﾞｼｯｸUB" panose="020B0900000000000000" pitchFamily="50" charset="-128"/>
                <a:ea typeface="HGP創英角ｺﾞｼｯｸUB" panose="020B0900000000000000" pitchFamily="50" charset="-128"/>
              </a:rPr>
              <a:t>提供するか決めます。</a:t>
            </a:r>
            <a:endParaRPr lang="en-US" altLang="ja-JP"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endParaRPr lang="en-US" altLang="ja-JP" sz="1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dirty="0">
                <a:latin typeface="HGP創英角ｺﾞｼｯｸUB" panose="020B0900000000000000" pitchFamily="50" charset="-128"/>
                <a:ea typeface="HGP創英角ｺﾞｼｯｸUB" panose="020B0900000000000000" pitchFamily="50" charset="-128"/>
              </a:rPr>
              <a:t>ターゲットが決まったら、自社の「どのような商品・サービス」を「どのような手段」で提供していくかを決めます。これらを決定する事が、マーケティングの主活動になります。具体的には、</a:t>
            </a:r>
            <a:r>
              <a:rPr lang="ja-JP" altLang="en-US" dirty="0">
                <a:solidFill>
                  <a:srgbClr val="FF0000"/>
                </a:solidFill>
                <a:latin typeface="HGP創英角ｺﾞｼｯｸUB" panose="020B0900000000000000" pitchFamily="50" charset="-128"/>
                <a:ea typeface="HGP創英角ｺﾞｼｯｸUB" panose="020B0900000000000000" pitchFamily="50" charset="-128"/>
              </a:rPr>
              <a:t>マーケティングの４つの要素に従って</a:t>
            </a:r>
            <a:r>
              <a:rPr lang="ja-JP" altLang="en-US" dirty="0">
                <a:latin typeface="HGP創英角ｺﾞｼｯｸUB" panose="020B0900000000000000" pitchFamily="50" charset="-128"/>
                <a:ea typeface="HGP創英角ｺﾞｼｯｸUB" panose="020B0900000000000000" pitchFamily="50" charset="-128"/>
              </a:rPr>
              <a:t>、戦略を立案します。つまり、マーケティング活動とは、</a:t>
            </a:r>
            <a:r>
              <a:rPr lang="ja-JP" altLang="en-US" dirty="0">
                <a:solidFill>
                  <a:srgbClr val="FF0000"/>
                </a:solidFill>
                <a:latin typeface="HGP創英角ｺﾞｼｯｸUB" panose="020B0900000000000000" pitchFamily="50" charset="-128"/>
                <a:ea typeface="HGP創英角ｺﾞｼｯｸUB" panose="020B0900000000000000" pitchFamily="50" charset="-128"/>
              </a:rPr>
              <a:t>４つの要素（＝４</a:t>
            </a:r>
            <a:r>
              <a:rPr lang="en-US" altLang="ja-JP" dirty="0">
                <a:solidFill>
                  <a:srgbClr val="FF0000"/>
                </a:solidFill>
                <a:latin typeface="HGP創英角ｺﾞｼｯｸUB" panose="020B0900000000000000" pitchFamily="50" charset="-128"/>
                <a:ea typeface="HGP創英角ｺﾞｼｯｸUB" panose="020B0900000000000000" pitchFamily="50" charset="-128"/>
              </a:rPr>
              <a:t>P/</a:t>
            </a:r>
            <a:r>
              <a:rPr lang="ja-JP" altLang="en-US" dirty="0">
                <a:solidFill>
                  <a:srgbClr val="FF0000"/>
                </a:solidFill>
                <a:latin typeface="HGP創英角ｺﾞｼｯｸUB" panose="020B0900000000000000" pitchFamily="50" charset="-128"/>
                <a:ea typeface="HGP創英角ｺﾞｼｯｸUB" panose="020B0900000000000000" pitchFamily="50" charset="-128"/>
              </a:rPr>
              <a:t>マーケティングミックス）をどのように組み合わせて顧客へ訴求するかを考えるシナリオ作り</a:t>
            </a:r>
            <a:r>
              <a:rPr lang="ja-JP" altLang="en-US" dirty="0">
                <a:latin typeface="HGP創英角ｺﾞｼｯｸUB" panose="020B0900000000000000" pitchFamily="50" charset="-128"/>
                <a:ea typeface="HGP創英角ｺﾞｼｯｸUB" panose="020B0900000000000000" pitchFamily="50" charset="-128"/>
              </a:rPr>
              <a:t>のことです。</a:t>
            </a:r>
          </a:p>
          <a:p>
            <a:pPr indent="-342900" algn="l">
              <a:lnSpc>
                <a:spcPct val="90000"/>
              </a:lnSpc>
              <a:spcBef>
                <a:spcPct val="20000"/>
              </a:spcBef>
            </a:pPr>
            <a:endParaRPr lang="en-US" altLang="ja-JP" dirty="0">
              <a:latin typeface="HGP創英角ｺﾞｼｯｸUB" panose="020B0900000000000000" pitchFamily="50" charset="-128"/>
              <a:ea typeface="HGP創英角ｺﾞｼｯｸUB" panose="020B0900000000000000" pitchFamily="50" charset="-128"/>
            </a:endParaRPr>
          </a:p>
        </p:txBody>
      </p:sp>
      <p:graphicFrame>
        <p:nvGraphicFramePr>
          <p:cNvPr id="10" name="図表 9"/>
          <p:cNvGraphicFramePr/>
          <p:nvPr/>
        </p:nvGraphicFramePr>
        <p:xfrm>
          <a:off x="467544" y="3645024"/>
          <a:ext cx="8208912" cy="31683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正方形/長方形 11">
            <a:extLst>
              <a:ext uri="{FF2B5EF4-FFF2-40B4-BE49-F238E27FC236}">
                <a16:creationId xmlns:a16="http://schemas.microsoft.com/office/drawing/2014/main" id="{39209DB1-5719-4EC4-80C1-E2636C08890A}"/>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fontScale="85000" lnSpcReduction="10000"/>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マーケティング戦略立案の流れ</a:t>
            </a:r>
            <a:endParaRPr lang="en-US" altLang="ja-JP" sz="2400" dirty="0">
              <a:latin typeface="HGP創英角ｺﾞｼｯｸUB" panose="020B0900000000000000" pitchFamily="50" charset="-128"/>
              <a:ea typeface="HGP創英角ｺﾞｼｯｸUB" panose="020B0900000000000000" pitchFamily="50" charset="-128"/>
            </a:endParaRPr>
          </a:p>
        </p:txBody>
      </p:sp>
      <p:sp>
        <p:nvSpPr>
          <p:cNvPr id="6" name="正方形/長方形 5">
            <a:extLst>
              <a:ext uri="{FF2B5EF4-FFF2-40B4-BE49-F238E27FC236}">
                <a16:creationId xmlns:a16="http://schemas.microsoft.com/office/drawing/2014/main" id="{ED26EBE4-7A63-4050-BAD5-53123A5A7A8C}"/>
              </a:ext>
            </a:extLst>
          </p:cNvPr>
          <p:cNvSpPr/>
          <p:nvPr/>
        </p:nvSpPr>
        <p:spPr>
          <a:xfrm>
            <a:off x="0" y="1296710"/>
            <a:ext cx="9144000" cy="523220"/>
          </a:xfrm>
          <a:prstGeom prst="rect">
            <a:avLst/>
          </a:prstGeom>
        </p:spPr>
        <p:txBody>
          <a:bodyPr wrap="square">
            <a:spAutoFit/>
          </a:bodyPr>
          <a:lstStyle/>
          <a:p>
            <a:r>
              <a:rPr lang="ja-JP" altLang="en-US" sz="2800" b="1" dirty="0">
                <a:solidFill>
                  <a:srgbClr val="000000"/>
                </a:solidFill>
                <a:latin typeface="+mn-ea"/>
                <a:ea typeface="+mn-ea"/>
              </a:rPr>
              <a:t>ステップ３：マーケティングミックス策定（</a:t>
            </a:r>
            <a:r>
              <a:rPr lang="en-US" altLang="ja-JP" sz="2800" b="1" dirty="0">
                <a:solidFill>
                  <a:srgbClr val="000000"/>
                </a:solidFill>
                <a:latin typeface="+mn-ea"/>
                <a:ea typeface="+mn-ea"/>
              </a:rPr>
              <a:t>4P</a:t>
            </a:r>
            <a:r>
              <a:rPr lang="ja-JP" altLang="en-US" sz="2800" b="1" dirty="0">
                <a:solidFill>
                  <a:srgbClr val="000000"/>
                </a:solidFill>
                <a:latin typeface="+mn-ea"/>
                <a:ea typeface="+mn-ea"/>
              </a:rPr>
              <a:t>）</a:t>
            </a:r>
            <a:endParaRPr lang="en-US" altLang="ja-JP" sz="2800" b="1" dirty="0">
              <a:solidFill>
                <a:srgbClr val="000000"/>
              </a:solidFill>
              <a:latin typeface="+mn-ea"/>
              <a:ea typeface="+mn-ea"/>
            </a:endParaRPr>
          </a:p>
        </p:txBody>
      </p:sp>
    </p:spTree>
    <p:extLst>
      <p:ext uri="{BB962C8B-B14F-4D97-AF65-F5344CB8AC3E}">
        <p14:creationId xmlns:p14="http://schemas.microsoft.com/office/powerpoint/2010/main" val="4786234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15</a:t>
            </a:fld>
            <a:endParaRPr lang="en-US" altLang="ja-JP" dirty="0"/>
          </a:p>
        </p:txBody>
      </p:sp>
      <p:sp>
        <p:nvSpPr>
          <p:cNvPr id="2" name="正方形/長方形 1">
            <a:extLst>
              <a:ext uri="{FF2B5EF4-FFF2-40B4-BE49-F238E27FC236}">
                <a16:creationId xmlns:a16="http://schemas.microsoft.com/office/drawing/2014/main" id="{98B84BE3-8F45-2441-B156-8D0E40BF2254}"/>
              </a:ext>
            </a:extLst>
          </p:cNvPr>
          <p:cNvSpPr/>
          <p:nvPr/>
        </p:nvSpPr>
        <p:spPr>
          <a:xfrm>
            <a:off x="0" y="1296710"/>
            <a:ext cx="9144000" cy="523220"/>
          </a:xfrm>
          <a:prstGeom prst="rect">
            <a:avLst/>
          </a:prstGeom>
        </p:spPr>
        <p:txBody>
          <a:bodyPr wrap="square">
            <a:spAutoFit/>
          </a:bodyPr>
          <a:lstStyle/>
          <a:p>
            <a:r>
              <a:rPr lang="en-US" altLang="ja-JP" sz="2800" b="1" dirty="0">
                <a:solidFill>
                  <a:srgbClr val="000000"/>
                </a:solidFill>
                <a:latin typeface="+mn-ea"/>
                <a:ea typeface="+mn-ea"/>
              </a:rPr>
              <a:t>【</a:t>
            </a:r>
            <a:r>
              <a:rPr lang="ja-JP" altLang="en-US" sz="2800" b="1" dirty="0">
                <a:solidFill>
                  <a:srgbClr val="000000"/>
                </a:solidFill>
                <a:latin typeface="+mn-ea"/>
                <a:ea typeface="+mn-ea"/>
              </a:rPr>
              <a:t>参考</a:t>
            </a:r>
            <a:r>
              <a:rPr lang="en-US" altLang="ja-JP" sz="2800" b="1" dirty="0">
                <a:solidFill>
                  <a:srgbClr val="000000"/>
                </a:solidFill>
                <a:latin typeface="+mn-ea"/>
                <a:ea typeface="+mn-ea"/>
              </a:rPr>
              <a:t>】</a:t>
            </a:r>
            <a:r>
              <a:rPr lang="ja-JP" altLang="en-US" sz="2800" b="1" dirty="0">
                <a:solidFill>
                  <a:srgbClr val="000000"/>
                </a:solidFill>
                <a:latin typeface="+mn-ea"/>
                <a:ea typeface="+mn-ea"/>
              </a:rPr>
              <a:t>４</a:t>
            </a:r>
            <a:r>
              <a:rPr lang="en-US" altLang="ja-JP" sz="2800" b="1" dirty="0">
                <a:solidFill>
                  <a:srgbClr val="000000"/>
                </a:solidFill>
                <a:latin typeface="+mn-ea"/>
                <a:ea typeface="+mn-ea"/>
              </a:rPr>
              <a:t>C</a:t>
            </a:r>
            <a:r>
              <a:rPr lang="ja-JP" altLang="en-US" sz="2800" b="1" dirty="0">
                <a:solidFill>
                  <a:srgbClr val="000000"/>
                </a:solidFill>
                <a:latin typeface="+mn-ea"/>
                <a:ea typeface="+mn-ea"/>
              </a:rPr>
              <a:t>と４</a:t>
            </a:r>
            <a:r>
              <a:rPr lang="en-US" altLang="ja-JP" sz="2800" b="1" dirty="0">
                <a:solidFill>
                  <a:srgbClr val="000000"/>
                </a:solidFill>
                <a:latin typeface="+mn-ea"/>
                <a:ea typeface="+mn-ea"/>
              </a:rPr>
              <a:t>P</a:t>
            </a:r>
          </a:p>
        </p:txBody>
      </p:sp>
      <p:sp>
        <p:nvSpPr>
          <p:cNvPr id="3" name="テキスト ボックス 2">
            <a:extLst>
              <a:ext uri="{FF2B5EF4-FFF2-40B4-BE49-F238E27FC236}">
                <a16:creationId xmlns:a16="http://schemas.microsoft.com/office/drawing/2014/main" id="{D549DF53-3345-6049-B06D-285EBF9EFE85}"/>
              </a:ext>
            </a:extLst>
          </p:cNvPr>
          <p:cNvSpPr txBox="1"/>
          <p:nvPr/>
        </p:nvSpPr>
        <p:spPr>
          <a:xfrm>
            <a:off x="610462" y="1766620"/>
            <a:ext cx="7644978" cy="923330"/>
          </a:xfrm>
          <a:prstGeom prst="rect">
            <a:avLst/>
          </a:prstGeom>
          <a:noFill/>
        </p:spPr>
        <p:txBody>
          <a:bodyPr wrap="square" rtlCol="0">
            <a:spAutoFit/>
          </a:bodyPr>
          <a:lstStyle/>
          <a:p>
            <a:pPr algn="l"/>
            <a:r>
              <a:rPr lang="en-US" altLang="ja-JP" dirty="0">
                <a:latin typeface="+mn-ea"/>
                <a:ea typeface="+mn-ea"/>
              </a:rPr>
              <a:t>4C</a:t>
            </a:r>
            <a:r>
              <a:rPr lang="ja-JP" altLang="en-US" dirty="0">
                <a:latin typeface="+mn-ea"/>
                <a:ea typeface="+mn-ea"/>
              </a:rPr>
              <a:t>とは？</a:t>
            </a:r>
            <a:endParaRPr lang="en-US" altLang="ja-JP" dirty="0">
              <a:latin typeface="+mn-ea"/>
              <a:ea typeface="+mn-ea"/>
            </a:endParaRPr>
          </a:p>
          <a:p>
            <a:pPr algn="l"/>
            <a:r>
              <a:rPr lang="ja-JP" altLang="en-US" dirty="0">
                <a:latin typeface="+mn-ea"/>
                <a:ea typeface="+mn-ea"/>
              </a:rPr>
              <a:t>マーケティングミックスの</a:t>
            </a:r>
            <a:r>
              <a:rPr lang="en-US" altLang="ja-JP" dirty="0">
                <a:latin typeface="+mn-ea"/>
                <a:ea typeface="+mn-ea"/>
              </a:rPr>
              <a:t>4P</a:t>
            </a:r>
            <a:r>
              <a:rPr lang="ja-JP" altLang="en-US" dirty="0">
                <a:latin typeface="+mn-ea"/>
                <a:ea typeface="+mn-ea"/>
              </a:rPr>
              <a:t>を顧客の観点から考えたものを</a:t>
            </a:r>
            <a:r>
              <a:rPr lang="en-US" altLang="ja-JP" dirty="0">
                <a:latin typeface="+mn-ea"/>
                <a:ea typeface="+mn-ea"/>
              </a:rPr>
              <a:t>4C</a:t>
            </a:r>
            <a:r>
              <a:rPr lang="ja-JP" altLang="en-US" dirty="0">
                <a:latin typeface="+mn-ea"/>
                <a:ea typeface="+mn-ea"/>
              </a:rPr>
              <a:t>といいます。</a:t>
            </a:r>
            <a:endParaRPr lang="en-US" altLang="ja-JP" dirty="0">
              <a:latin typeface="+mn-ea"/>
              <a:ea typeface="+mn-ea"/>
            </a:endParaRPr>
          </a:p>
          <a:p>
            <a:pPr algn="l"/>
            <a:r>
              <a:rPr lang="ja-JP" altLang="en-US" dirty="0">
                <a:latin typeface="+mn-ea"/>
                <a:ea typeface="+mn-ea"/>
              </a:rPr>
              <a:t>「どんな価値を」「どうやって届けるか」を規定するマーケティングの概念です。</a:t>
            </a:r>
            <a:endParaRPr kumimoji="1" lang="ja-JP" altLang="en-US" dirty="0">
              <a:latin typeface="+mn-ea"/>
              <a:ea typeface="+mn-ea"/>
            </a:endParaRPr>
          </a:p>
        </p:txBody>
      </p:sp>
      <p:sp>
        <p:nvSpPr>
          <p:cNvPr id="4" name="テキスト ボックス 3">
            <a:extLst>
              <a:ext uri="{FF2B5EF4-FFF2-40B4-BE49-F238E27FC236}">
                <a16:creationId xmlns:a16="http://schemas.microsoft.com/office/drawing/2014/main" id="{DD307155-DD94-DD43-A792-D87A6B753C6A}"/>
              </a:ext>
            </a:extLst>
          </p:cNvPr>
          <p:cNvSpPr txBox="1"/>
          <p:nvPr/>
        </p:nvSpPr>
        <p:spPr>
          <a:xfrm>
            <a:off x="610462" y="2670366"/>
            <a:ext cx="8354025" cy="1754326"/>
          </a:xfrm>
          <a:prstGeom prst="rect">
            <a:avLst/>
          </a:prstGeom>
          <a:noFill/>
        </p:spPr>
        <p:txBody>
          <a:bodyPr wrap="square" rtlCol="0">
            <a:spAutoFit/>
          </a:bodyPr>
          <a:lstStyle/>
          <a:p>
            <a:pPr algn="l"/>
            <a:r>
              <a:rPr lang="en-US" altLang="ja-JP" b="1" dirty="0">
                <a:latin typeface="+mn-ea"/>
                <a:ea typeface="+mn-ea"/>
              </a:rPr>
              <a:t>【</a:t>
            </a:r>
            <a:r>
              <a:rPr lang="ja-JP" altLang="en-US" b="1" dirty="0">
                <a:latin typeface="+mn-ea"/>
                <a:ea typeface="+mn-ea"/>
              </a:rPr>
              <a:t>マーケティング４</a:t>
            </a:r>
            <a:r>
              <a:rPr lang="en" altLang="ja-JP" b="1" dirty="0">
                <a:latin typeface="+mn-ea"/>
                <a:ea typeface="+mn-ea"/>
              </a:rPr>
              <a:t>C】</a:t>
            </a:r>
            <a:br>
              <a:rPr lang="en" altLang="ja-JP" b="1" dirty="0">
                <a:latin typeface="+mn-ea"/>
                <a:ea typeface="+mn-ea"/>
              </a:rPr>
            </a:br>
            <a:r>
              <a:rPr lang="ja-JP" altLang="en" dirty="0">
                <a:latin typeface="+mn-ea"/>
                <a:ea typeface="+mn-ea"/>
              </a:rPr>
              <a:t>・</a:t>
            </a:r>
            <a:r>
              <a:rPr lang="en" altLang="ja-JP" dirty="0">
                <a:latin typeface="+mn-ea"/>
                <a:ea typeface="+mn-ea"/>
              </a:rPr>
              <a:t>Customer Value</a:t>
            </a:r>
            <a:r>
              <a:rPr lang="ja-JP" altLang="en" dirty="0">
                <a:latin typeface="+mn-ea"/>
                <a:ea typeface="+mn-ea"/>
              </a:rPr>
              <a:t>：</a:t>
            </a:r>
            <a:r>
              <a:rPr lang="ja-JP" altLang="en-US" dirty="0">
                <a:latin typeface="+mn-ea"/>
                <a:ea typeface="+mn-ea"/>
              </a:rPr>
              <a:t>顧客にとっての価値</a:t>
            </a:r>
            <a:br>
              <a:rPr lang="ja-JP" altLang="en-US" dirty="0">
                <a:latin typeface="+mn-ea"/>
                <a:ea typeface="+mn-ea"/>
              </a:rPr>
            </a:br>
            <a:r>
              <a:rPr lang="ja-JP" altLang="en-US" dirty="0">
                <a:latin typeface="+mn-ea"/>
                <a:ea typeface="+mn-ea"/>
              </a:rPr>
              <a:t>・</a:t>
            </a:r>
            <a:r>
              <a:rPr lang="en" altLang="ja-JP" dirty="0">
                <a:latin typeface="+mn-ea"/>
                <a:ea typeface="+mn-ea"/>
              </a:rPr>
              <a:t>Cost</a:t>
            </a:r>
            <a:r>
              <a:rPr lang="ja-JP" altLang="en" dirty="0">
                <a:latin typeface="+mn-ea"/>
                <a:ea typeface="+mn-ea"/>
              </a:rPr>
              <a:t>：</a:t>
            </a:r>
            <a:r>
              <a:rPr lang="ja-JP" altLang="en-US" dirty="0">
                <a:latin typeface="+mn-ea"/>
                <a:ea typeface="+mn-ea"/>
              </a:rPr>
              <a:t>顧客にとってのコスト</a:t>
            </a:r>
            <a:br>
              <a:rPr lang="ja-JP" altLang="en-US" dirty="0">
                <a:latin typeface="+mn-ea"/>
                <a:ea typeface="+mn-ea"/>
              </a:rPr>
            </a:br>
            <a:r>
              <a:rPr lang="ja-JP" altLang="en-US" dirty="0">
                <a:latin typeface="+mn-ea"/>
                <a:ea typeface="+mn-ea"/>
              </a:rPr>
              <a:t>・</a:t>
            </a:r>
            <a:r>
              <a:rPr lang="en" altLang="ja-JP" dirty="0">
                <a:latin typeface="+mn-ea"/>
                <a:ea typeface="+mn-ea"/>
              </a:rPr>
              <a:t>Convenience</a:t>
            </a:r>
            <a:r>
              <a:rPr lang="ja-JP" altLang="en" dirty="0">
                <a:latin typeface="+mn-ea"/>
                <a:ea typeface="+mn-ea"/>
              </a:rPr>
              <a:t>：</a:t>
            </a:r>
            <a:r>
              <a:rPr lang="ja-JP" altLang="en-US" dirty="0">
                <a:latin typeface="+mn-ea"/>
                <a:ea typeface="+mn-ea"/>
              </a:rPr>
              <a:t>入手・利用時の利便性</a:t>
            </a:r>
            <a:br>
              <a:rPr lang="ja-JP" altLang="en-US" dirty="0">
                <a:latin typeface="+mn-ea"/>
                <a:ea typeface="+mn-ea"/>
              </a:rPr>
            </a:br>
            <a:r>
              <a:rPr lang="ja-JP" altLang="en-US" dirty="0">
                <a:latin typeface="+mn-ea"/>
                <a:ea typeface="+mn-ea"/>
              </a:rPr>
              <a:t>・</a:t>
            </a:r>
            <a:r>
              <a:rPr lang="en" altLang="ja-JP" dirty="0">
                <a:latin typeface="+mn-ea"/>
                <a:ea typeface="+mn-ea"/>
              </a:rPr>
              <a:t>Communication</a:t>
            </a:r>
            <a:r>
              <a:rPr lang="ja-JP" altLang="en" dirty="0">
                <a:latin typeface="+mn-ea"/>
                <a:ea typeface="+mn-ea"/>
              </a:rPr>
              <a:t>：</a:t>
            </a:r>
            <a:r>
              <a:rPr lang="ja-JP" altLang="en-US" dirty="0">
                <a:latin typeface="+mn-ea"/>
                <a:ea typeface="+mn-ea"/>
              </a:rPr>
              <a:t>顧客とのコミュニケーション</a:t>
            </a:r>
            <a:br>
              <a:rPr lang="ja-JP" altLang="en-US" dirty="0">
                <a:latin typeface="+mn-ea"/>
                <a:ea typeface="+mn-ea"/>
              </a:rPr>
            </a:br>
            <a:r>
              <a:rPr lang="en-US" altLang="ja-JP" dirty="0">
                <a:latin typeface="+mn-ea"/>
                <a:ea typeface="+mn-ea"/>
              </a:rPr>
              <a:t>※</a:t>
            </a:r>
            <a:r>
              <a:rPr lang="ja-JP" altLang="en-US" dirty="0">
                <a:latin typeface="+mn-ea"/>
                <a:ea typeface="+mn-ea"/>
              </a:rPr>
              <a:t>この４</a:t>
            </a:r>
            <a:r>
              <a:rPr lang="en" altLang="ja-JP" dirty="0">
                <a:latin typeface="+mn-ea"/>
                <a:ea typeface="+mn-ea"/>
              </a:rPr>
              <a:t>C</a:t>
            </a:r>
            <a:r>
              <a:rPr lang="ja-JP" altLang="en-US" dirty="0">
                <a:latin typeface="+mn-ea"/>
                <a:ea typeface="+mn-ea"/>
              </a:rPr>
              <a:t>をそれぞれ部分最適に陥ることなく、全体最適化を図っていく取り組みが重要です。</a:t>
            </a:r>
            <a:endParaRPr kumimoji="1" lang="ja-JP" altLang="en-US" dirty="0">
              <a:latin typeface="+mn-ea"/>
              <a:ea typeface="+mn-ea"/>
            </a:endParaRPr>
          </a:p>
        </p:txBody>
      </p:sp>
      <p:sp>
        <p:nvSpPr>
          <p:cNvPr id="9" name="正方形/長方形 8">
            <a:extLst>
              <a:ext uri="{FF2B5EF4-FFF2-40B4-BE49-F238E27FC236}">
                <a16:creationId xmlns:a16="http://schemas.microsoft.com/office/drawing/2014/main" id="{FC1C6535-F27F-4D50-AF8E-32E04D8FE175}"/>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fontScale="85000" lnSpcReduction="10000"/>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マーケティング戦略の立案の流れ</a:t>
            </a:r>
          </a:p>
        </p:txBody>
      </p:sp>
      <p:pic>
        <p:nvPicPr>
          <p:cNvPr id="10" name="図 9">
            <a:extLst>
              <a:ext uri="{FF2B5EF4-FFF2-40B4-BE49-F238E27FC236}">
                <a16:creationId xmlns:a16="http://schemas.microsoft.com/office/drawing/2014/main" id="{B9BF6D9A-6259-48E7-A5CA-888869B74F6E}"/>
              </a:ext>
            </a:extLst>
          </p:cNvPr>
          <p:cNvPicPr>
            <a:picLocks noChangeAspect="1"/>
          </p:cNvPicPr>
          <p:nvPr/>
        </p:nvPicPr>
        <p:blipFill>
          <a:blip r:embed="rId3"/>
          <a:stretch>
            <a:fillRect/>
          </a:stretch>
        </p:blipFill>
        <p:spPr>
          <a:xfrm>
            <a:off x="2897264" y="4366754"/>
            <a:ext cx="3780420" cy="2477859"/>
          </a:xfrm>
          <a:prstGeom prst="rect">
            <a:avLst/>
          </a:prstGeom>
        </p:spPr>
      </p:pic>
      <p:sp>
        <p:nvSpPr>
          <p:cNvPr id="11" name="角丸四角形 21">
            <a:extLst>
              <a:ext uri="{FF2B5EF4-FFF2-40B4-BE49-F238E27FC236}">
                <a16:creationId xmlns:a16="http://schemas.microsoft.com/office/drawing/2014/main" id="{7BC679B8-CF50-4356-BC97-4A280FCB908C}"/>
              </a:ext>
            </a:extLst>
          </p:cNvPr>
          <p:cNvSpPr/>
          <p:nvPr/>
        </p:nvSpPr>
        <p:spPr>
          <a:xfrm>
            <a:off x="4716016" y="4797153"/>
            <a:ext cx="432048" cy="1944216"/>
          </a:xfrm>
          <a:prstGeom prst="roundRect">
            <a:avLst/>
          </a:prstGeom>
          <a:noFill/>
          <a:ln w="762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871692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16</a:t>
            </a:fld>
            <a:endParaRPr lang="en-US" altLang="ja-JP" dirty="0"/>
          </a:p>
        </p:txBody>
      </p:sp>
      <p:sp>
        <p:nvSpPr>
          <p:cNvPr id="7" name="正方形/長方形 6">
            <a:extLst>
              <a:ext uri="{FF2B5EF4-FFF2-40B4-BE49-F238E27FC236}">
                <a16:creationId xmlns:a16="http://schemas.microsoft.com/office/drawing/2014/main" id="{F632B824-361F-6846-9511-C2BF043DA185}"/>
              </a:ext>
            </a:extLst>
          </p:cNvPr>
          <p:cNvSpPr/>
          <p:nvPr/>
        </p:nvSpPr>
        <p:spPr>
          <a:xfrm>
            <a:off x="3275857" y="2110744"/>
            <a:ext cx="5328592" cy="50405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 altLang="ja-JP" dirty="0">
                <a:latin typeface="+mn-ea"/>
              </a:rPr>
              <a:t>Customer Value</a:t>
            </a:r>
            <a:r>
              <a:rPr lang="ja-JP" altLang="en">
                <a:latin typeface="+mn-ea"/>
              </a:rPr>
              <a:t>：</a:t>
            </a:r>
            <a:r>
              <a:rPr lang="ja-JP" altLang="en-US">
                <a:latin typeface="+mn-ea"/>
              </a:rPr>
              <a:t>顧客にとっての価値</a:t>
            </a:r>
            <a:endParaRPr kumimoji="1" lang="ja-JP" altLang="en-US"/>
          </a:p>
        </p:txBody>
      </p:sp>
      <p:sp>
        <p:nvSpPr>
          <p:cNvPr id="10" name="正方形/長方形 9">
            <a:extLst>
              <a:ext uri="{FF2B5EF4-FFF2-40B4-BE49-F238E27FC236}">
                <a16:creationId xmlns:a16="http://schemas.microsoft.com/office/drawing/2014/main" id="{8C8A70F3-D7FC-0F47-B5F2-118E72DC3F92}"/>
              </a:ext>
            </a:extLst>
          </p:cNvPr>
          <p:cNvSpPr/>
          <p:nvPr/>
        </p:nvSpPr>
        <p:spPr>
          <a:xfrm>
            <a:off x="3275857" y="2742184"/>
            <a:ext cx="5328592" cy="50405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 altLang="ja-JP" dirty="0">
                <a:latin typeface="+mn-ea"/>
              </a:rPr>
              <a:t>Cost</a:t>
            </a:r>
            <a:r>
              <a:rPr lang="ja-JP" altLang="en">
                <a:latin typeface="+mn-ea"/>
              </a:rPr>
              <a:t>：</a:t>
            </a:r>
            <a:r>
              <a:rPr lang="ja-JP" altLang="en-US">
                <a:latin typeface="+mn-ea"/>
              </a:rPr>
              <a:t>顧客にとってのコスト</a:t>
            </a:r>
            <a:endParaRPr kumimoji="1" lang="ja-JP" altLang="en-US"/>
          </a:p>
        </p:txBody>
      </p:sp>
      <p:sp>
        <p:nvSpPr>
          <p:cNvPr id="11" name="正方形/長方形 10">
            <a:extLst>
              <a:ext uri="{FF2B5EF4-FFF2-40B4-BE49-F238E27FC236}">
                <a16:creationId xmlns:a16="http://schemas.microsoft.com/office/drawing/2014/main" id="{880BF4C0-61D6-2442-9A8A-9ACF5EA2AFF8}"/>
              </a:ext>
            </a:extLst>
          </p:cNvPr>
          <p:cNvSpPr/>
          <p:nvPr/>
        </p:nvSpPr>
        <p:spPr>
          <a:xfrm>
            <a:off x="3271243" y="3373624"/>
            <a:ext cx="5328592" cy="50405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 altLang="ja-JP" dirty="0">
                <a:latin typeface="+mn-ea"/>
              </a:rPr>
              <a:t>Convenience</a:t>
            </a:r>
            <a:r>
              <a:rPr lang="ja-JP" altLang="en">
                <a:latin typeface="+mn-ea"/>
              </a:rPr>
              <a:t>：</a:t>
            </a:r>
            <a:r>
              <a:rPr lang="ja-JP" altLang="en-US">
                <a:latin typeface="+mn-ea"/>
              </a:rPr>
              <a:t>入手・利用時の利便性</a:t>
            </a:r>
            <a:endParaRPr kumimoji="1" lang="ja-JP" altLang="en-US"/>
          </a:p>
        </p:txBody>
      </p:sp>
      <p:sp>
        <p:nvSpPr>
          <p:cNvPr id="12" name="正方形/長方形 11">
            <a:extLst>
              <a:ext uri="{FF2B5EF4-FFF2-40B4-BE49-F238E27FC236}">
                <a16:creationId xmlns:a16="http://schemas.microsoft.com/office/drawing/2014/main" id="{1FC3991B-46D0-D646-A6A1-7D19FA769F26}"/>
              </a:ext>
            </a:extLst>
          </p:cNvPr>
          <p:cNvSpPr/>
          <p:nvPr/>
        </p:nvSpPr>
        <p:spPr>
          <a:xfrm>
            <a:off x="3271243" y="4005064"/>
            <a:ext cx="5328592" cy="50405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 altLang="ja-JP" dirty="0">
                <a:latin typeface="+mn-ea"/>
              </a:rPr>
              <a:t>Communication</a:t>
            </a:r>
            <a:r>
              <a:rPr lang="ja-JP" altLang="en">
                <a:latin typeface="+mn-ea"/>
              </a:rPr>
              <a:t>：</a:t>
            </a:r>
            <a:r>
              <a:rPr lang="ja-JP" altLang="en-US">
                <a:latin typeface="+mn-ea"/>
              </a:rPr>
              <a:t>顧客とのコミュニケーション</a:t>
            </a:r>
            <a:endParaRPr kumimoji="1" lang="ja-JP" altLang="en-US"/>
          </a:p>
        </p:txBody>
      </p:sp>
      <p:sp>
        <p:nvSpPr>
          <p:cNvPr id="13" name="正方形/長方形 12">
            <a:extLst>
              <a:ext uri="{FF2B5EF4-FFF2-40B4-BE49-F238E27FC236}">
                <a16:creationId xmlns:a16="http://schemas.microsoft.com/office/drawing/2014/main" id="{87046FCB-DBCE-BE46-A98D-64D58F22E26B}"/>
              </a:ext>
            </a:extLst>
          </p:cNvPr>
          <p:cNvSpPr/>
          <p:nvPr/>
        </p:nvSpPr>
        <p:spPr>
          <a:xfrm>
            <a:off x="606947" y="2110744"/>
            <a:ext cx="2435262" cy="50405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a:t>Product</a:t>
            </a:r>
            <a:r>
              <a:rPr kumimoji="1" lang="ja-JP" altLang="en-US"/>
              <a:t>（</a:t>
            </a:r>
            <a:r>
              <a:rPr lang="ja-JP" altLang="en-US"/>
              <a:t>製品</a:t>
            </a:r>
            <a:r>
              <a:rPr kumimoji="1" lang="ja-JP" altLang="en-US"/>
              <a:t>）</a:t>
            </a:r>
          </a:p>
        </p:txBody>
      </p:sp>
      <p:sp>
        <p:nvSpPr>
          <p:cNvPr id="14" name="正方形/長方形 13">
            <a:extLst>
              <a:ext uri="{FF2B5EF4-FFF2-40B4-BE49-F238E27FC236}">
                <a16:creationId xmlns:a16="http://schemas.microsoft.com/office/drawing/2014/main" id="{87A0CA87-A27A-2043-B846-8148A66A6906}"/>
              </a:ext>
            </a:extLst>
          </p:cNvPr>
          <p:cNvSpPr/>
          <p:nvPr/>
        </p:nvSpPr>
        <p:spPr>
          <a:xfrm>
            <a:off x="606947" y="2742184"/>
            <a:ext cx="2435262" cy="50405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a:t>Price</a:t>
            </a:r>
            <a:r>
              <a:rPr kumimoji="1" lang="ja-JP" altLang="en-US"/>
              <a:t>（</a:t>
            </a:r>
            <a:r>
              <a:rPr lang="ja-JP" altLang="en-US"/>
              <a:t>価格</a:t>
            </a:r>
            <a:r>
              <a:rPr kumimoji="1" lang="ja-JP" altLang="en-US"/>
              <a:t>）</a:t>
            </a:r>
          </a:p>
        </p:txBody>
      </p:sp>
      <p:sp>
        <p:nvSpPr>
          <p:cNvPr id="15" name="正方形/長方形 14">
            <a:extLst>
              <a:ext uri="{FF2B5EF4-FFF2-40B4-BE49-F238E27FC236}">
                <a16:creationId xmlns:a16="http://schemas.microsoft.com/office/drawing/2014/main" id="{06614290-0CC9-5A4D-BAC8-2B16C1ACC926}"/>
              </a:ext>
            </a:extLst>
          </p:cNvPr>
          <p:cNvSpPr/>
          <p:nvPr/>
        </p:nvSpPr>
        <p:spPr>
          <a:xfrm>
            <a:off x="602333" y="3373624"/>
            <a:ext cx="2435262" cy="50405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a:t>Place</a:t>
            </a:r>
            <a:r>
              <a:rPr kumimoji="1" lang="ja-JP" altLang="en-US"/>
              <a:t>（</a:t>
            </a:r>
            <a:r>
              <a:rPr lang="ja-JP" altLang="en-US"/>
              <a:t>流通</a:t>
            </a:r>
            <a:r>
              <a:rPr kumimoji="1" lang="ja-JP" altLang="en-US"/>
              <a:t>）</a:t>
            </a:r>
          </a:p>
        </p:txBody>
      </p:sp>
      <p:sp>
        <p:nvSpPr>
          <p:cNvPr id="16" name="正方形/長方形 15">
            <a:extLst>
              <a:ext uri="{FF2B5EF4-FFF2-40B4-BE49-F238E27FC236}">
                <a16:creationId xmlns:a16="http://schemas.microsoft.com/office/drawing/2014/main" id="{EC95384F-5348-1043-BE2C-6F1D40F8F159}"/>
              </a:ext>
            </a:extLst>
          </p:cNvPr>
          <p:cNvSpPr/>
          <p:nvPr/>
        </p:nvSpPr>
        <p:spPr>
          <a:xfrm>
            <a:off x="602333" y="4005064"/>
            <a:ext cx="2435262" cy="50405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a:t>Promotion</a:t>
            </a:r>
            <a:r>
              <a:rPr lang="ja-JP" altLang="en-US"/>
              <a:t>（販促）</a:t>
            </a:r>
            <a:endParaRPr kumimoji="1" lang="ja-JP" altLang="en-US"/>
          </a:p>
        </p:txBody>
      </p:sp>
      <p:sp>
        <p:nvSpPr>
          <p:cNvPr id="9" name="テキスト ボックス 8">
            <a:extLst>
              <a:ext uri="{FF2B5EF4-FFF2-40B4-BE49-F238E27FC236}">
                <a16:creationId xmlns:a16="http://schemas.microsoft.com/office/drawing/2014/main" id="{983F3AA2-59F0-0546-A3B9-A8D34B95CD39}"/>
              </a:ext>
            </a:extLst>
          </p:cNvPr>
          <p:cNvSpPr txBox="1"/>
          <p:nvPr/>
        </p:nvSpPr>
        <p:spPr>
          <a:xfrm>
            <a:off x="1" y="982588"/>
            <a:ext cx="9143999" cy="461665"/>
          </a:xfrm>
          <a:prstGeom prst="rect">
            <a:avLst/>
          </a:prstGeom>
          <a:noFill/>
        </p:spPr>
        <p:txBody>
          <a:bodyPr wrap="square" rtlCol="0">
            <a:spAutoFit/>
          </a:bodyPr>
          <a:lstStyle/>
          <a:p>
            <a:r>
              <a:rPr lang="en-US" altLang="ja-JP" sz="2400" dirty="0">
                <a:latin typeface="+mn-ea"/>
                <a:ea typeface="+mn-ea"/>
              </a:rPr>
              <a:t>4P</a:t>
            </a:r>
            <a:r>
              <a:rPr lang="ja-JP" altLang="en-US" sz="2400" dirty="0">
                <a:latin typeface="+mn-ea"/>
                <a:ea typeface="+mn-ea"/>
              </a:rPr>
              <a:t>と</a:t>
            </a:r>
            <a:r>
              <a:rPr lang="en-US" altLang="ja-JP" sz="2400" dirty="0">
                <a:latin typeface="+mn-ea"/>
                <a:ea typeface="+mn-ea"/>
              </a:rPr>
              <a:t>4C</a:t>
            </a:r>
            <a:r>
              <a:rPr lang="ja-JP" altLang="en-US" sz="2400" dirty="0">
                <a:latin typeface="+mn-ea"/>
                <a:ea typeface="+mn-ea"/>
              </a:rPr>
              <a:t>を組み合わせてマーケティング戦略を作ります</a:t>
            </a:r>
            <a:endParaRPr kumimoji="1" lang="ja-JP" altLang="en-US" sz="2400" dirty="0">
              <a:latin typeface="+mn-ea"/>
              <a:ea typeface="+mn-ea"/>
            </a:endParaRPr>
          </a:p>
        </p:txBody>
      </p:sp>
      <p:sp>
        <p:nvSpPr>
          <p:cNvPr id="25" name="テキスト ボックス 24">
            <a:extLst>
              <a:ext uri="{FF2B5EF4-FFF2-40B4-BE49-F238E27FC236}">
                <a16:creationId xmlns:a16="http://schemas.microsoft.com/office/drawing/2014/main" id="{20A451BB-30F2-431D-8C91-303744B986F9}"/>
              </a:ext>
            </a:extLst>
          </p:cNvPr>
          <p:cNvSpPr txBox="1"/>
          <p:nvPr/>
        </p:nvSpPr>
        <p:spPr>
          <a:xfrm>
            <a:off x="1311930" y="1741412"/>
            <a:ext cx="1016068" cy="369332"/>
          </a:xfrm>
          <a:prstGeom prst="rect">
            <a:avLst/>
          </a:prstGeom>
          <a:noFill/>
        </p:spPr>
        <p:txBody>
          <a:bodyPr wrap="square">
            <a:spAutoFit/>
          </a:bodyPr>
          <a:lstStyle/>
          <a:p>
            <a:r>
              <a:rPr lang="en-US" altLang="ja-JP" sz="1800" b="1" dirty="0">
                <a:latin typeface="+mn-ea"/>
                <a:ea typeface="+mn-ea"/>
              </a:rPr>
              <a:t>4P</a:t>
            </a:r>
            <a:endParaRPr lang="ja-JP" altLang="en-US" b="1" dirty="0"/>
          </a:p>
        </p:txBody>
      </p:sp>
      <p:sp>
        <p:nvSpPr>
          <p:cNvPr id="26" name="テキスト ボックス 25">
            <a:extLst>
              <a:ext uri="{FF2B5EF4-FFF2-40B4-BE49-F238E27FC236}">
                <a16:creationId xmlns:a16="http://schemas.microsoft.com/office/drawing/2014/main" id="{CC6F6A90-01D7-4E63-ADAE-41B10640BB1C}"/>
              </a:ext>
            </a:extLst>
          </p:cNvPr>
          <p:cNvSpPr txBox="1"/>
          <p:nvPr/>
        </p:nvSpPr>
        <p:spPr>
          <a:xfrm>
            <a:off x="5427505" y="1703895"/>
            <a:ext cx="1016068" cy="369332"/>
          </a:xfrm>
          <a:prstGeom prst="rect">
            <a:avLst/>
          </a:prstGeom>
          <a:noFill/>
        </p:spPr>
        <p:txBody>
          <a:bodyPr wrap="square">
            <a:spAutoFit/>
          </a:bodyPr>
          <a:lstStyle/>
          <a:p>
            <a:r>
              <a:rPr lang="en-US" altLang="ja-JP" sz="1800" b="1" dirty="0">
                <a:latin typeface="+mn-ea"/>
                <a:ea typeface="+mn-ea"/>
              </a:rPr>
              <a:t>4C</a:t>
            </a:r>
            <a:endParaRPr lang="ja-JP" altLang="en-US" b="1" dirty="0"/>
          </a:p>
        </p:txBody>
      </p:sp>
    </p:spTree>
    <p:extLst>
      <p:ext uri="{BB962C8B-B14F-4D97-AF65-F5344CB8AC3E}">
        <p14:creationId xmlns:p14="http://schemas.microsoft.com/office/powerpoint/2010/main" val="10756271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17</a:t>
            </a:fld>
            <a:endParaRPr lang="en-US" altLang="ja-JP" dirty="0"/>
          </a:p>
        </p:txBody>
      </p:sp>
      <p:sp>
        <p:nvSpPr>
          <p:cNvPr id="7" name="正方形/長方形 6">
            <a:extLst>
              <a:ext uri="{FF2B5EF4-FFF2-40B4-BE49-F238E27FC236}">
                <a16:creationId xmlns:a16="http://schemas.microsoft.com/office/drawing/2014/main" id="{1369ED64-09D8-EA4B-87AD-27CEE169817B}"/>
              </a:ext>
            </a:extLst>
          </p:cNvPr>
          <p:cNvSpPr/>
          <p:nvPr/>
        </p:nvSpPr>
        <p:spPr>
          <a:xfrm>
            <a:off x="3346411" y="1916832"/>
            <a:ext cx="5328592" cy="108012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a:latin typeface="+mn-ea"/>
              </a:rPr>
              <a:t>市場の動向や顧客ニーズの変化を分析する</a:t>
            </a:r>
            <a:endParaRPr kumimoji="1" lang="ja-JP" altLang="en-US"/>
          </a:p>
        </p:txBody>
      </p:sp>
      <p:sp>
        <p:nvSpPr>
          <p:cNvPr id="8" name="正方形/長方形 7">
            <a:extLst>
              <a:ext uri="{FF2B5EF4-FFF2-40B4-BE49-F238E27FC236}">
                <a16:creationId xmlns:a16="http://schemas.microsoft.com/office/drawing/2014/main" id="{E2CE7478-0F79-0E4D-BAE1-4D36D0F16948}"/>
              </a:ext>
            </a:extLst>
          </p:cNvPr>
          <p:cNvSpPr/>
          <p:nvPr/>
        </p:nvSpPr>
        <p:spPr>
          <a:xfrm>
            <a:off x="3346411" y="3157600"/>
            <a:ext cx="5328592" cy="108012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a:latin typeface="+mn-ea"/>
              </a:rPr>
              <a:t>市場や顧客ニーズに対して、</a:t>
            </a:r>
            <a:endParaRPr lang="en-US" altLang="ja-JP" dirty="0">
              <a:latin typeface="+mn-ea"/>
            </a:endParaRPr>
          </a:p>
          <a:p>
            <a:r>
              <a:rPr lang="ja-JP" altLang="en-US">
                <a:latin typeface="+mn-ea"/>
              </a:rPr>
              <a:t>競合がどのように対応しているのかを知る</a:t>
            </a:r>
            <a:endParaRPr kumimoji="1" lang="ja-JP" altLang="en-US"/>
          </a:p>
        </p:txBody>
      </p:sp>
      <p:sp>
        <p:nvSpPr>
          <p:cNvPr id="9" name="正方形/長方形 8">
            <a:extLst>
              <a:ext uri="{FF2B5EF4-FFF2-40B4-BE49-F238E27FC236}">
                <a16:creationId xmlns:a16="http://schemas.microsoft.com/office/drawing/2014/main" id="{2C8B2CB4-84ED-AA4D-9A80-FD29140E350C}"/>
              </a:ext>
            </a:extLst>
          </p:cNvPr>
          <p:cNvSpPr/>
          <p:nvPr/>
        </p:nvSpPr>
        <p:spPr>
          <a:xfrm>
            <a:off x="3346411" y="4411673"/>
            <a:ext cx="5328592" cy="108012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a:t>市場や顧客の変化と競合の対応から、</a:t>
            </a:r>
            <a:endParaRPr kumimoji="1" lang="en-US" altLang="ja-JP" dirty="0"/>
          </a:p>
          <a:p>
            <a:r>
              <a:rPr lang="ja-JP" altLang="en-US"/>
              <a:t>自社について分析し、成功する要因について知る</a:t>
            </a:r>
            <a:endParaRPr kumimoji="1" lang="ja-JP" altLang="en-US"/>
          </a:p>
        </p:txBody>
      </p:sp>
      <p:sp>
        <p:nvSpPr>
          <p:cNvPr id="10" name="正方形/長方形 9">
            <a:extLst>
              <a:ext uri="{FF2B5EF4-FFF2-40B4-BE49-F238E27FC236}">
                <a16:creationId xmlns:a16="http://schemas.microsoft.com/office/drawing/2014/main" id="{EEF145A2-5DFA-F845-960E-1796368A51EB}"/>
              </a:ext>
            </a:extLst>
          </p:cNvPr>
          <p:cNvSpPr/>
          <p:nvPr/>
        </p:nvSpPr>
        <p:spPr>
          <a:xfrm>
            <a:off x="677501" y="1916832"/>
            <a:ext cx="2668910" cy="10801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2400" b="1" dirty="0">
                <a:latin typeface="+mn-ea"/>
              </a:rPr>
              <a:t>Customer</a:t>
            </a:r>
          </a:p>
          <a:p>
            <a:r>
              <a:rPr kumimoji="1" lang="ja-JP" altLang="en-US" b="1">
                <a:latin typeface="+mn-ea"/>
              </a:rPr>
              <a:t>（</a:t>
            </a:r>
            <a:r>
              <a:rPr lang="ja-JP" altLang="en-US" b="1">
                <a:latin typeface="+mn-ea"/>
              </a:rPr>
              <a:t>市場・顧客</a:t>
            </a:r>
            <a:r>
              <a:rPr kumimoji="1" lang="ja-JP" altLang="en-US" b="1">
                <a:latin typeface="+mn-ea"/>
              </a:rPr>
              <a:t>）</a:t>
            </a:r>
          </a:p>
        </p:txBody>
      </p:sp>
      <p:sp>
        <p:nvSpPr>
          <p:cNvPr id="11" name="正方形/長方形 10">
            <a:extLst>
              <a:ext uri="{FF2B5EF4-FFF2-40B4-BE49-F238E27FC236}">
                <a16:creationId xmlns:a16="http://schemas.microsoft.com/office/drawing/2014/main" id="{F496E38E-BB23-C148-901B-F9839D7FCDF8}"/>
              </a:ext>
            </a:extLst>
          </p:cNvPr>
          <p:cNvSpPr/>
          <p:nvPr/>
        </p:nvSpPr>
        <p:spPr>
          <a:xfrm>
            <a:off x="677501" y="3157600"/>
            <a:ext cx="2668910" cy="10801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2400" b="1" dirty="0">
                <a:latin typeface="+mn-ea"/>
              </a:rPr>
              <a:t>Competitor</a:t>
            </a:r>
          </a:p>
          <a:p>
            <a:r>
              <a:rPr kumimoji="1" lang="ja-JP" altLang="en-US" b="1">
                <a:latin typeface="+mn-ea"/>
              </a:rPr>
              <a:t>（</a:t>
            </a:r>
            <a:r>
              <a:rPr lang="ja-JP" altLang="en-US" b="1">
                <a:latin typeface="+mn-ea"/>
              </a:rPr>
              <a:t>競合</a:t>
            </a:r>
            <a:r>
              <a:rPr kumimoji="1" lang="ja-JP" altLang="en-US" b="1">
                <a:latin typeface="+mn-ea"/>
              </a:rPr>
              <a:t>）</a:t>
            </a:r>
          </a:p>
        </p:txBody>
      </p:sp>
      <p:sp>
        <p:nvSpPr>
          <p:cNvPr id="12" name="正方形/長方形 11">
            <a:extLst>
              <a:ext uri="{FF2B5EF4-FFF2-40B4-BE49-F238E27FC236}">
                <a16:creationId xmlns:a16="http://schemas.microsoft.com/office/drawing/2014/main" id="{94374D01-1163-D745-B9E3-EAD6B848CDC4}"/>
              </a:ext>
            </a:extLst>
          </p:cNvPr>
          <p:cNvSpPr/>
          <p:nvPr/>
        </p:nvSpPr>
        <p:spPr>
          <a:xfrm>
            <a:off x="677501" y="4411673"/>
            <a:ext cx="2668910" cy="10801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2400" b="1" dirty="0">
                <a:latin typeface="+mn-ea"/>
              </a:rPr>
              <a:t>Company</a:t>
            </a:r>
          </a:p>
          <a:p>
            <a:r>
              <a:rPr kumimoji="1" lang="ja-JP" altLang="en-US" b="1">
                <a:latin typeface="+mn-ea"/>
              </a:rPr>
              <a:t>（自社）</a:t>
            </a:r>
          </a:p>
        </p:txBody>
      </p:sp>
      <p:sp>
        <p:nvSpPr>
          <p:cNvPr id="6" name="テキスト ボックス 5">
            <a:extLst>
              <a:ext uri="{FF2B5EF4-FFF2-40B4-BE49-F238E27FC236}">
                <a16:creationId xmlns:a16="http://schemas.microsoft.com/office/drawing/2014/main" id="{22907840-CCF8-F64A-8D3A-4C35311C8118}"/>
              </a:ext>
            </a:extLst>
          </p:cNvPr>
          <p:cNvSpPr txBox="1"/>
          <p:nvPr/>
        </p:nvSpPr>
        <p:spPr>
          <a:xfrm>
            <a:off x="34925" y="1218442"/>
            <a:ext cx="9109075" cy="523220"/>
          </a:xfrm>
          <a:prstGeom prst="rect">
            <a:avLst/>
          </a:prstGeom>
          <a:noFill/>
        </p:spPr>
        <p:txBody>
          <a:bodyPr wrap="square" rtlCol="0">
            <a:spAutoFit/>
          </a:bodyPr>
          <a:lstStyle/>
          <a:p>
            <a:r>
              <a:rPr kumimoji="1" lang="en-US" altLang="ja-JP" sz="2800" b="1" dirty="0">
                <a:latin typeface="+mn-ea"/>
                <a:ea typeface="+mn-ea"/>
              </a:rPr>
              <a:t>3</a:t>
            </a:r>
            <a:r>
              <a:rPr kumimoji="1" lang="ja-JP" altLang="en-US" sz="2800" b="1">
                <a:latin typeface="+mn-ea"/>
                <a:ea typeface="+mn-ea"/>
              </a:rPr>
              <a:t>つの</a:t>
            </a:r>
            <a:r>
              <a:rPr lang="en-US" altLang="ja-JP" sz="2800" b="1" dirty="0">
                <a:latin typeface="+mn-ea"/>
                <a:ea typeface="+mn-ea"/>
              </a:rPr>
              <a:t>C</a:t>
            </a:r>
            <a:r>
              <a:rPr lang="ja-JP" altLang="en-US" sz="2800" b="1">
                <a:latin typeface="+mn-ea"/>
                <a:ea typeface="+mn-ea"/>
              </a:rPr>
              <a:t>とは？</a:t>
            </a:r>
            <a:endParaRPr kumimoji="1" lang="ja-JP" altLang="en-US" sz="2800" b="1">
              <a:latin typeface="+mn-ea"/>
              <a:ea typeface="+mn-ea"/>
            </a:endParaRPr>
          </a:p>
        </p:txBody>
      </p:sp>
      <p:sp>
        <p:nvSpPr>
          <p:cNvPr id="13" name="下矢印 12">
            <a:extLst>
              <a:ext uri="{FF2B5EF4-FFF2-40B4-BE49-F238E27FC236}">
                <a16:creationId xmlns:a16="http://schemas.microsoft.com/office/drawing/2014/main" id="{679FBC2E-2EE2-2F4E-98C7-B8E2125EF4C7}"/>
              </a:ext>
            </a:extLst>
          </p:cNvPr>
          <p:cNvSpPr/>
          <p:nvPr/>
        </p:nvSpPr>
        <p:spPr>
          <a:xfrm>
            <a:off x="3851920" y="5733256"/>
            <a:ext cx="1296144" cy="576064"/>
          </a:xfrm>
          <a:prstGeom prst="down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a:extLst>
              <a:ext uri="{FF2B5EF4-FFF2-40B4-BE49-F238E27FC236}">
                <a16:creationId xmlns:a16="http://schemas.microsoft.com/office/drawing/2014/main" id="{302190F3-8700-264D-85B2-7AFB5C984815}"/>
              </a:ext>
            </a:extLst>
          </p:cNvPr>
          <p:cNvSpPr txBox="1"/>
          <p:nvPr/>
        </p:nvSpPr>
        <p:spPr>
          <a:xfrm>
            <a:off x="5292080" y="5807668"/>
            <a:ext cx="1008610" cy="369332"/>
          </a:xfrm>
          <a:prstGeom prst="rect">
            <a:avLst/>
          </a:prstGeom>
          <a:noFill/>
        </p:spPr>
        <p:txBody>
          <a:bodyPr wrap="none" rtlCol="0">
            <a:spAutoFit/>
          </a:bodyPr>
          <a:lstStyle/>
          <a:p>
            <a:r>
              <a:rPr kumimoji="1" lang="ja-JP" altLang="en-US"/>
              <a:t>分析する</a:t>
            </a:r>
          </a:p>
        </p:txBody>
      </p:sp>
      <p:sp>
        <p:nvSpPr>
          <p:cNvPr id="15" name="正方形/長方形 14">
            <a:extLst>
              <a:ext uri="{FF2B5EF4-FFF2-40B4-BE49-F238E27FC236}">
                <a16:creationId xmlns:a16="http://schemas.microsoft.com/office/drawing/2014/main" id="{520AE7FB-544D-4C29-A620-ACBF21CAE278}"/>
              </a:ext>
            </a:extLst>
          </p:cNvPr>
          <p:cNvSpPr/>
          <p:nvPr/>
        </p:nvSpPr>
        <p:spPr>
          <a:xfrm>
            <a:off x="179511" y="764705"/>
            <a:ext cx="4093558"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fontScale="70000" lnSpcReduction="20000"/>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マーケティング戦略策定に役に立つ</a:t>
            </a:r>
            <a:r>
              <a:rPr lang="en-US" altLang="ja-JP" sz="2400" dirty="0">
                <a:latin typeface="HGP創英角ｺﾞｼｯｸUB" panose="020B0900000000000000" pitchFamily="50" charset="-128"/>
                <a:ea typeface="HGP創英角ｺﾞｼｯｸUB" panose="020B0900000000000000" pitchFamily="50" charset="-128"/>
              </a:rPr>
              <a:t>3C</a:t>
            </a:r>
            <a:r>
              <a:rPr lang="ja-JP" altLang="en-US" sz="2400" dirty="0">
                <a:latin typeface="HGP創英角ｺﾞｼｯｸUB" panose="020B0900000000000000" pitchFamily="50" charset="-128"/>
                <a:ea typeface="HGP創英角ｺﾞｼｯｸUB" panose="020B0900000000000000" pitchFamily="50" charset="-128"/>
              </a:rPr>
              <a:t>分析</a:t>
            </a:r>
          </a:p>
        </p:txBody>
      </p:sp>
    </p:spTree>
    <p:extLst>
      <p:ext uri="{BB962C8B-B14F-4D97-AF65-F5344CB8AC3E}">
        <p14:creationId xmlns:p14="http://schemas.microsoft.com/office/powerpoint/2010/main" val="13811936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90B9A0F6-C03A-8847-A958-A5598A4F818F}"/>
              </a:ext>
            </a:extLst>
          </p:cNvPr>
          <p:cNvSpPr txBox="1"/>
          <p:nvPr/>
        </p:nvSpPr>
        <p:spPr>
          <a:xfrm>
            <a:off x="162983" y="1272437"/>
            <a:ext cx="8677275" cy="646331"/>
          </a:xfrm>
          <a:prstGeom prst="rect">
            <a:avLst/>
          </a:prstGeom>
          <a:noFill/>
        </p:spPr>
        <p:txBody>
          <a:bodyPr wrap="square" rtlCol="0">
            <a:spAutoFit/>
          </a:bodyPr>
          <a:lstStyle/>
          <a:p>
            <a:r>
              <a:rPr lang="ja-JP" altLang="en" dirty="0">
                <a:latin typeface="+mn-ea"/>
                <a:ea typeface="+mn-ea"/>
              </a:rPr>
              <a:t>３</a:t>
            </a:r>
            <a:r>
              <a:rPr lang="en" altLang="ja-JP" dirty="0">
                <a:latin typeface="+mn-ea"/>
                <a:ea typeface="+mn-ea"/>
              </a:rPr>
              <a:t>C</a:t>
            </a:r>
            <a:r>
              <a:rPr lang="ja-JP" altLang="en-US" dirty="0">
                <a:latin typeface="+mn-ea"/>
                <a:ea typeface="+mn-ea"/>
              </a:rPr>
              <a:t>分析とは</a:t>
            </a:r>
            <a:r>
              <a:rPr lang="en" altLang="ja-JP" dirty="0">
                <a:latin typeface="+mn-ea"/>
                <a:ea typeface="+mn-ea"/>
              </a:rPr>
              <a:t>Customer</a:t>
            </a:r>
            <a:r>
              <a:rPr lang="ja-JP" altLang="en" dirty="0">
                <a:latin typeface="+mn-ea"/>
                <a:ea typeface="+mn-ea"/>
              </a:rPr>
              <a:t>（</a:t>
            </a:r>
            <a:r>
              <a:rPr lang="ja-JP" altLang="en-US" dirty="0">
                <a:latin typeface="+mn-ea"/>
                <a:ea typeface="+mn-ea"/>
              </a:rPr>
              <a:t>市場・顧客）、</a:t>
            </a:r>
            <a:r>
              <a:rPr lang="en" altLang="ja-JP" dirty="0">
                <a:latin typeface="+mn-ea"/>
                <a:ea typeface="+mn-ea"/>
              </a:rPr>
              <a:t>Competitor</a:t>
            </a:r>
            <a:r>
              <a:rPr lang="ja-JP" altLang="en" dirty="0">
                <a:latin typeface="+mn-ea"/>
                <a:ea typeface="+mn-ea"/>
              </a:rPr>
              <a:t>（</a:t>
            </a:r>
            <a:r>
              <a:rPr lang="ja-JP" altLang="en-US" dirty="0">
                <a:latin typeface="+mn-ea"/>
                <a:ea typeface="+mn-ea"/>
              </a:rPr>
              <a:t>競合）、</a:t>
            </a:r>
            <a:r>
              <a:rPr lang="en" altLang="ja-JP" dirty="0">
                <a:latin typeface="+mn-ea"/>
                <a:ea typeface="+mn-ea"/>
              </a:rPr>
              <a:t>Company</a:t>
            </a:r>
            <a:r>
              <a:rPr lang="ja-JP" altLang="en" dirty="0">
                <a:latin typeface="+mn-ea"/>
                <a:ea typeface="+mn-ea"/>
              </a:rPr>
              <a:t>（</a:t>
            </a:r>
            <a:r>
              <a:rPr lang="ja-JP" altLang="en-US" dirty="0">
                <a:latin typeface="+mn-ea"/>
                <a:ea typeface="+mn-ea"/>
              </a:rPr>
              <a:t>自社）の</a:t>
            </a:r>
            <a:r>
              <a:rPr lang="en-US" altLang="ja-JP" dirty="0">
                <a:latin typeface="+mn-ea"/>
                <a:ea typeface="+mn-ea"/>
              </a:rPr>
              <a:t>3</a:t>
            </a:r>
            <a:r>
              <a:rPr lang="ja-JP" altLang="en-US" dirty="0">
                <a:latin typeface="+mn-ea"/>
                <a:ea typeface="+mn-ea"/>
              </a:rPr>
              <a:t>つの</a:t>
            </a:r>
            <a:r>
              <a:rPr lang="en" altLang="ja-JP" dirty="0">
                <a:latin typeface="+mn-ea"/>
                <a:ea typeface="+mn-ea"/>
              </a:rPr>
              <a:t>C</a:t>
            </a:r>
            <a:r>
              <a:rPr lang="ja-JP" altLang="en-US" dirty="0">
                <a:latin typeface="+mn-ea"/>
                <a:ea typeface="+mn-ea"/>
              </a:rPr>
              <a:t>を分析するためのフレームワークです。</a:t>
            </a:r>
            <a:endParaRPr kumimoji="1" lang="ja-JP" altLang="en-US" dirty="0">
              <a:latin typeface="+mn-ea"/>
              <a:ea typeface="+mn-ea"/>
            </a:endParaRPr>
          </a:p>
        </p:txBody>
      </p:sp>
      <p:sp>
        <p:nvSpPr>
          <p:cNvPr id="3" name="テキスト ボックス 2">
            <a:extLst>
              <a:ext uri="{FF2B5EF4-FFF2-40B4-BE49-F238E27FC236}">
                <a16:creationId xmlns:a16="http://schemas.microsoft.com/office/drawing/2014/main" id="{DF93EE53-AF36-1440-890C-D0A7E0E71F30}"/>
              </a:ext>
            </a:extLst>
          </p:cNvPr>
          <p:cNvSpPr txBox="1"/>
          <p:nvPr/>
        </p:nvSpPr>
        <p:spPr>
          <a:xfrm>
            <a:off x="395536" y="6340371"/>
            <a:ext cx="8577989" cy="369332"/>
          </a:xfrm>
          <a:prstGeom prst="rect">
            <a:avLst/>
          </a:prstGeom>
          <a:noFill/>
        </p:spPr>
        <p:txBody>
          <a:bodyPr wrap="none" rtlCol="0">
            <a:spAutoFit/>
          </a:bodyPr>
          <a:lstStyle/>
          <a:p>
            <a:r>
              <a:rPr lang="ja-JP" altLang="en-US">
                <a:latin typeface="+mn-ea"/>
                <a:ea typeface="+mn-ea"/>
              </a:rPr>
              <a:t>３</a:t>
            </a:r>
            <a:r>
              <a:rPr lang="en" altLang="ja-JP" dirty="0">
                <a:latin typeface="+mn-ea"/>
                <a:ea typeface="+mn-ea"/>
              </a:rPr>
              <a:t>C</a:t>
            </a:r>
            <a:r>
              <a:rPr lang="ja-JP" altLang="en-US">
                <a:latin typeface="+mn-ea"/>
                <a:ea typeface="+mn-ea"/>
              </a:rPr>
              <a:t>分析はそれぞれの</a:t>
            </a:r>
            <a:r>
              <a:rPr lang="en" altLang="ja-JP" dirty="0">
                <a:latin typeface="+mn-ea"/>
                <a:ea typeface="+mn-ea"/>
              </a:rPr>
              <a:t>C</a:t>
            </a:r>
            <a:r>
              <a:rPr lang="ja-JP" altLang="en-US">
                <a:latin typeface="+mn-ea"/>
                <a:ea typeface="+mn-ea"/>
              </a:rPr>
              <a:t>を表した</a:t>
            </a:r>
            <a:r>
              <a:rPr lang="en-US" altLang="ja-JP" dirty="0">
                <a:latin typeface="+mn-ea"/>
                <a:ea typeface="+mn-ea"/>
              </a:rPr>
              <a:t>3</a:t>
            </a:r>
            <a:r>
              <a:rPr lang="ja-JP" altLang="en-US">
                <a:latin typeface="+mn-ea"/>
                <a:ea typeface="+mn-ea"/>
              </a:rPr>
              <a:t>つの円が互いに重なり合った図で表現されることが多いです。</a:t>
            </a:r>
            <a:endParaRPr kumimoji="1" lang="ja-JP" altLang="en-US">
              <a:latin typeface="+mn-ea"/>
              <a:ea typeface="+mn-ea"/>
            </a:endParaRPr>
          </a:p>
        </p:txBody>
      </p:sp>
      <p:sp>
        <p:nvSpPr>
          <p:cNvPr id="5" name="円/楕円 4">
            <a:extLst>
              <a:ext uri="{FF2B5EF4-FFF2-40B4-BE49-F238E27FC236}">
                <a16:creationId xmlns:a16="http://schemas.microsoft.com/office/drawing/2014/main" id="{80C659ED-C67B-D446-9EEE-D73640195520}"/>
              </a:ext>
            </a:extLst>
          </p:cNvPr>
          <p:cNvSpPr/>
          <p:nvPr/>
        </p:nvSpPr>
        <p:spPr>
          <a:xfrm>
            <a:off x="3559905" y="1846744"/>
            <a:ext cx="2055890" cy="2015264"/>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円/楕円 5">
            <a:extLst>
              <a:ext uri="{FF2B5EF4-FFF2-40B4-BE49-F238E27FC236}">
                <a16:creationId xmlns:a16="http://schemas.microsoft.com/office/drawing/2014/main" id="{82A5BF3E-83A3-7147-8278-D435FADD4267}"/>
              </a:ext>
            </a:extLst>
          </p:cNvPr>
          <p:cNvSpPr/>
          <p:nvPr/>
        </p:nvSpPr>
        <p:spPr>
          <a:xfrm>
            <a:off x="1623728" y="4294056"/>
            <a:ext cx="2055890" cy="2015264"/>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円/楕円 6">
            <a:extLst>
              <a:ext uri="{FF2B5EF4-FFF2-40B4-BE49-F238E27FC236}">
                <a16:creationId xmlns:a16="http://schemas.microsoft.com/office/drawing/2014/main" id="{689629DF-DA7E-994E-A00D-F394D972283C}"/>
              </a:ext>
            </a:extLst>
          </p:cNvPr>
          <p:cNvSpPr/>
          <p:nvPr/>
        </p:nvSpPr>
        <p:spPr>
          <a:xfrm>
            <a:off x="5324422" y="4291238"/>
            <a:ext cx="2055890" cy="2015264"/>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右矢印 7">
            <a:extLst>
              <a:ext uri="{FF2B5EF4-FFF2-40B4-BE49-F238E27FC236}">
                <a16:creationId xmlns:a16="http://schemas.microsoft.com/office/drawing/2014/main" id="{58D1D5B2-F4ED-B248-A24F-EB878F7ACD14}"/>
              </a:ext>
            </a:extLst>
          </p:cNvPr>
          <p:cNvSpPr/>
          <p:nvPr/>
        </p:nvSpPr>
        <p:spPr>
          <a:xfrm rot="18815233">
            <a:off x="3065136" y="3668771"/>
            <a:ext cx="630609" cy="396599"/>
          </a:xfrm>
          <a:prstGeom prst="rightArrow">
            <a:avLst>
              <a:gd name="adj1" fmla="val 51210"/>
              <a:gd name="adj2" fmla="val 68059"/>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右矢印 8">
            <a:extLst>
              <a:ext uri="{FF2B5EF4-FFF2-40B4-BE49-F238E27FC236}">
                <a16:creationId xmlns:a16="http://schemas.microsoft.com/office/drawing/2014/main" id="{B487A6E3-1D1B-D144-8706-DED7A33F8000}"/>
              </a:ext>
            </a:extLst>
          </p:cNvPr>
          <p:cNvSpPr/>
          <p:nvPr/>
        </p:nvSpPr>
        <p:spPr>
          <a:xfrm rot="8198096">
            <a:off x="3358967" y="3917497"/>
            <a:ext cx="630609" cy="396599"/>
          </a:xfrm>
          <a:prstGeom prst="rightArrow">
            <a:avLst>
              <a:gd name="adj1" fmla="val 51210"/>
              <a:gd name="adj2" fmla="val 68059"/>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右矢印 9">
            <a:extLst>
              <a:ext uri="{FF2B5EF4-FFF2-40B4-BE49-F238E27FC236}">
                <a16:creationId xmlns:a16="http://schemas.microsoft.com/office/drawing/2014/main" id="{27668B5C-C46D-D649-A330-682D1396EB4D}"/>
              </a:ext>
            </a:extLst>
          </p:cNvPr>
          <p:cNvSpPr/>
          <p:nvPr/>
        </p:nvSpPr>
        <p:spPr>
          <a:xfrm rot="3026316">
            <a:off x="5456364" y="3601041"/>
            <a:ext cx="630609" cy="396599"/>
          </a:xfrm>
          <a:prstGeom prst="rightArrow">
            <a:avLst>
              <a:gd name="adj1" fmla="val 51210"/>
              <a:gd name="adj2" fmla="val 68059"/>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右矢印 10">
            <a:extLst>
              <a:ext uri="{FF2B5EF4-FFF2-40B4-BE49-F238E27FC236}">
                <a16:creationId xmlns:a16="http://schemas.microsoft.com/office/drawing/2014/main" id="{D0651223-08DC-DB40-8638-0003728AD2F8}"/>
              </a:ext>
            </a:extLst>
          </p:cNvPr>
          <p:cNvSpPr/>
          <p:nvPr/>
        </p:nvSpPr>
        <p:spPr>
          <a:xfrm rot="14009179">
            <a:off x="5151461" y="3817592"/>
            <a:ext cx="630609" cy="396599"/>
          </a:xfrm>
          <a:prstGeom prst="rightArrow">
            <a:avLst>
              <a:gd name="adj1" fmla="val 51210"/>
              <a:gd name="adj2" fmla="val 68059"/>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右矢印 11">
            <a:extLst>
              <a:ext uri="{FF2B5EF4-FFF2-40B4-BE49-F238E27FC236}">
                <a16:creationId xmlns:a16="http://schemas.microsoft.com/office/drawing/2014/main" id="{011A7E33-9126-3C43-92FE-97F02E47DB19}"/>
              </a:ext>
            </a:extLst>
          </p:cNvPr>
          <p:cNvSpPr/>
          <p:nvPr/>
        </p:nvSpPr>
        <p:spPr>
          <a:xfrm>
            <a:off x="4273069" y="5101457"/>
            <a:ext cx="630609" cy="396599"/>
          </a:xfrm>
          <a:prstGeom prst="rightArrow">
            <a:avLst>
              <a:gd name="adj1" fmla="val 51210"/>
              <a:gd name="adj2" fmla="val 68059"/>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右矢印 12">
            <a:extLst>
              <a:ext uri="{FF2B5EF4-FFF2-40B4-BE49-F238E27FC236}">
                <a16:creationId xmlns:a16="http://schemas.microsoft.com/office/drawing/2014/main" id="{700331BA-F09E-3B48-8EA3-2918F8A88F05}"/>
              </a:ext>
            </a:extLst>
          </p:cNvPr>
          <p:cNvSpPr/>
          <p:nvPr/>
        </p:nvSpPr>
        <p:spPr>
          <a:xfrm rot="10800000">
            <a:off x="4186317" y="5498056"/>
            <a:ext cx="630609" cy="396599"/>
          </a:xfrm>
          <a:prstGeom prst="rightArrow">
            <a:avLst>
              <a:gd name="adj1" fmla="val 51210"/>
              <a:gd name="adj2" fmla="val 68059"/>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a:extLst>
              <a:ext uri="{FF2B5EF4-FFF2-40B4-BE49-F238E27FC236}">
                <a16:creationId xmlns:a16="http://schemas.microsoft.com/office/drawing/2014/main" id="{07BE4D4A-C939-A342-A3C2-677D7C77C72E}"/>
              </a:ext>
            </a:extLst>
          </p:cNvPr>
          <p:cNvSpPr txBox="1"/>
          <p:nvPr/>
        </p:nvSpPr>
        <p:spPr>
          <a:xfrm>
            <a:off x="3711173" y="2290651"/>
            <a:ext cx="1819729" cy="800219"/>
          </a:xfrm>
          <a:prstGeom prst="rect">
            <a:avLst/>
          </a:prstGeom>
          <a:noFill/>
        </p:spPr>
        <p:txBody>
          <a:bodyPr wrap="none" rtlCol="0">
            <a:spAutoFit/>
          </a:bodyPr>
          <a:lstStyle/>
          <a:p>
            <a:pPr algn="ctr"/>
            <a:r>
              <a:rPr kumimoji="1" lang="ja-JP" altLang="en-US" sz="2800" b="1">
                <a:solidFill>
                  <a:schemeClr val="bg1"/>
                </a:solidFill>
                <a:latin typeface="Hiragino Kaku Gothic Pro W3" panose="020B0300000000000000" pitchFamily="34" charset="-128"/>
                <a:ea typeface="Hiragino Kaku Gothic Pro W3" panose="020B0300000000000000" pitchFamily="34" charset="-128"/>
              </a:rPr>
              <a:t>顧客</a:t>
            </a:r>
            <a:endParaRPr kumimoji="1" lang="en-US" altLang="ja-JP" sz="2800" b="1" dirty="0">
              <a:solidFill>
                <a:schemeClr val="bg1"/>
              </a:solidFill>
              <a:latin typeface="Hiragino Kaku Gothic Pro W3" panose="020B0300000000000000" pitchFamily="34" charset="-128"/>
              <a:ea typeface="Hiragino Kaku Gothic Pro W3" panose="020B0300000000000000" pitchFamily="34" charset="-128"/>
            </a:endParaRPr>
          </a:p>
          <a:p>
            <a:pPr algn="ctr"/>
            <a:r>
              <a:rPr lang="ja-JP" altLang="en-US" b="1">
                <a:solidFill>
                  <a:schemeClr val="bg1"/>
                </a:solidFill>
                <a:latin typeface="Hiragino Kaku Gothic Pro W3" panose="020B0300000000000000" pitchFamily="34" charset="-128"/>
                <a:ea typeface="Hiragino Kaku Gothic Pro W3" panose="020B0300000000000000" pitchFamily="34" charset="-128"/>
              </a:rPr>
              <a:t>（</a:t>
            </a:r>
            <a:r>
              <a:rPr lang="en-US" altLang="ja-JP" b="1" dirty="0">
                <a:solidFill>
                  <a:schemeClr val="bg1"/>
                </a:solidFill>
                <a:latin typeface="Hiragino Kaku Gothic Pro W3" panose="020B0300000000000000" pitchFamily="34" charset="-128"/>
                <a:ea typeface="Hiragino Kaku Gothic Pro W3" panose="020B0300000000000000" pitchFamily="34" charset="-128"/>
              </a:rPr>
              <a:t>Customer</a:t>
            </a:r>
            <a:r>
              <a:rPr lang="ja-JP" altLang="en-US" b="1">
                <a:solidFill>
                  <a:schemeClr val="bg1"/>
                </a:solidFill>
                <a:latin typeface="Hiragino Kaku Gothic Pro W3" panose="020B0300000000000000" pitchFamily="34" charset="-128"/>
                <a:ea typeface="Hiragino Kaku Gothic Pro W3" panose="020B0300000000000000" pitchFamily="34" charset="-128"/>
              </a:rPr>
              <a:t>）</a:t>
            </a:r>
            <a:endParaRPr kumimoji="1" lang="ja-JP" altLang="en-US" b="1">
              <a:solidFill>
                <a:schemeClr val="bg1"/>
              </a:solidFill>
              <a:latin typeface="Hiragino Kaku Gothic Pro W3" panose="020B0300000000000000" pitchFamily="34" charset="-128"/>
              <a:ea typeface="Hiragino Kaku Gothic Pro W3" panose="020B0300000000000000" pitchFamily="34" charset="-128"/>
            </a:endParaRPr>
          </a:p>
        </p:txBody>
      </p:sp>
      <p:sp>
        <p:nvSpPr>
          <p:cNvPr id="15" name="テキスト ボックス 14">
            <a:extLst>
              <a:ext uri="{FF2B5EF4-FFF2-40B4-BE49-F238E27FC236}">
                <a16:creationId xmlns:a16="http://schemas.microsoft.com/office/drawing/2014/main" id="{E317A54A-EE0C-3C40-A919-67FC13496EC2}"/>
              </a:ext>
            </a:extLst>
          </p:cNvPr>
          <p:cNvSpPr txBox="1"/>
          <p:nvPr/>
        </p:nvSpPr>
        <p:spPr>
          <a:xfrm>
            <a:off x="1735402" y="4870120"/>
            <a:ext cx="1776448" cy="800219"/>
          </a:xfrm>
          <a:prstGeom prst="rect">
            <a:avLst/>
          </a:prstGeom>
          <a:noFill/>
        </p:spPr>
        <p:txBody>
          <a:bodyPr wrap="none" rtlCol="0">
            <a:spAutoFit/>
          </a:bodyPr>
          <a:lstStyle/>
          <a:p>
            <a:pPr algn="ctr"/>
            <a:r>
              <a:rPr kumimoji="1" lang="ja-JP" altLang="en-US" sz="2800" b="1">
                <a:solidFill>
                  <a:schemeClr val="bg1"/>
                </a:solidFill>
                <a:latin typeface="Hiragino Kaku Gothic Pro W3" panose="020B0300000000000000" pitchFamily="34" charset="-128"/>
                <a:ea typeface="Hiragino Kaku Gothic Pro W3" panose="020B0300000000000000" pitchFamily="34" charset="-128"/>
              </a:rPr>
              <a:t>自社</a:t>
            </a:r>
            <a:endParaRPr kumimoji="1" lang="en-US" altLang="ja-JP" sz="2800" b="1" dirty="0">
              <a:solidFill>
                <a:schemeClr val="bg1"/>
              </a:solidFill>
              <a:latin typeface="Hiragino Kaku Gothic Pro W3" panose="020B0300000000000000" pitchFamily="34" charset="-128"/>
              <a:ea typeface="Hiragino Kaku Gothic Pro W3" panose="020B0300000000000000" pitchFamily="34" charset="-128"/>
            </a:endParaRPr>
          </a:p>
          <a:p>
            <a:pPr algn="ctr"/>
            <a:r>
              <a:rPr lang="ja-JP" altLang="en-US" b="1">
                <a:solidFill>
                  <a:schemeClr val="bg1"/>
                </a:solidFill>
                <a:latin typeface="Hiragino Kaku Gothic Pro W3" panose="020B0300000000000000" pitchFamily="34" charset="-128"/>
                <a:ea typeface="Hiragino Kaku Gothic Pro W3" panose="020B0300000000000000" pitchFamily="34" charset="-128"/>
              </a:rPr>
              <a:t>（</a:t>
            </a:r>
            <a:r>
              <a:rPr lang="en-US" altLang="ja-JP" b="1" dirty="0">
                <a:solidFill>
                  <a:schemeClr val="bg1"/>
                </a:solidFill>
                <a:latin typeface="Hiragino Kaku Gothic Pro W3" panose="020B0300000000000000" pitchFamily="34" charset="-128"/>
                <a:ea typeface="Hiragino Kaku Gothic Pro W3" panose="020B0300000000000000" pitchFamily="34" charset="-128"/>
              </a:rPr>
              <a:t>Company</a:t>
            </a:r>
            <a:r>
              <a:rPr lang="ja-JP" altLang="en-US" b="1">
                <a:solidFill>
                  <a:schemeClr val="bg1"/>
                </a:solidFill>
                <a:latin typeface="Hiragino Kaku Gothic Pro W3" panose="020B0300000000000000" pitchFamily="34" charset="-128"/>
                <a:ea typeface="Hiragino Kaku Gothic Pro W3" panose="020B0300000000000000" pitchFamily="34" charset="-128"/>
              </a:rPr>
              <a:t>）</a:t>
            </a:r>
            <a:endParaRPr kumimoji="1" lang="ja-JP" altLang="en-US" b="1">
              <a:solidFill>
                <a:schemeClr val="bg1"/>
              </a:solidFill>
              <a:latin typeface="Hiragino Kaku Gothic Pro W3" panose="020B0300000000000000" pitchFamily="34" charset="-128"/>
              <a:ea typeface="Hiragino Kaku Gothic Pro W3" panose="020B0300000000000000" pitchFamily="34" charset="-128"/>
            </a:endParaRPr>
          </a:p>
        </p:txBody>
      </p:sp>
      <p:sp>
        <p:nvSpPr>
          <p:cNvPr id="16" name="テキスト ボックス 15">
            <a:extLst>
              <a:ext uri="{FF2B5EF4-FFF2-40B4-BE49-F238E27FC236}">
                <a16:creationId xmlns:a16="http://schemas.microsoft.com/office/drawing/2014/main" id="{8627BBF7-0A25-B740-A407-EF62FA09CC61}"/>
              </a:ext>
            </a:extLst>
          </p:cNvPr>
          <p:cNvSpPr txBox="1"/>
          <p:nvPr/>
        </p:nvSpPr>
        <p:spPr>
          <a:xfrm>
            <a:off x="5351157" y="4933997"/>
            <a:ext cx="2000869" cy="800219"/>
          </a:xfrm>
          <a:prstGeom prst="rect">
            <a:avLst/>
          </a:prstGeom>
          <a:noFill/>
        </p:spPr>
        <p:txBody>
          <a:bodyPr wrap="none" rtlCol="0">
            <a:spAutoFit/>
          </a:bodyPr>
          <a:lstStyle/>
          <a:p>
            <a:pPr algn="ctr"/>
            <a:r>
              <a:rPr kumimoji="1" lang="ja-JP" altLang="en-US" sz="2800" b="1">
                <a:solidFill>
                  <a:schemeClr val="bg1"/>
                </a:solidFill>
                <a:latin typeface="Hiragino Kaku Gothic Pro W3" panose="020B0300000000000000" pitchFamily="34" charset="-128"/>
                <a:ea typeface="Hiragino Kaku Gothic Pro W3" panose="020B0300000000000000" pitchFamily="34" charset="-128"/>
              </a:rPr>
              <a:t>競合</a:t>
            </a:r>
            <a:endParaRPr kumimoji="1" lang="en-US" altLang="ja-JP" sz="2800" b="1" dirty="0">
              <a:solidFill>
                <a:schemeClr val="bg1"/>
              </a:solidFill>
              <a:latin typeface="Hiragino Kaku Gothic Pro W3" panose="020B0300000000000000" pitchFamily="34" charset="-128"/>
              <a:ea typeface="Hiragino Kaku Gothic Pro W3" panose="020B0300000000000000" pitchFamily="34" charset="-128"/>
            </a:endParaRPr>
          </a:p>
          <a:p>
            <a:pPr algn="ctr"/>
            <a:r>
              <a:rPr lang="ja-JP" altLang="en-US" b="1">
                <a:solidFill>
                  <a:schemeClr val="bg1"/>
                </a:solidFill>
                <a:latin typeface="Hiragino Kaku Gothic Pro W3" panose="020B0300000000000000" pitchFamily="34" charset="-128"/>
                <a:ea typeface="Hiragino Kaku Gothic Pro W3" panose="020B0300000000000000" pitchFamily="34" charset="-128"/>
              </a:rPr>
              <a:t>（</a:t>
            </a:r>
            <a:r>
              <a:rPr lang="en-US" altLang="ja-JP" b="1" dirty="0">
                <a:solidFill>
                  <a:schemeClr val="bg1"/>
                </a:solidFill>
                <a:latin typeface="Hiragino Kaku Gothic Pro W3" panose="020B0300000000000000" pitchFamily="34" charset="-128"/>
                <a:ea typeface="Hiragino Kaku Gothic Pro W3" panose="020B0300000000000000" pitchFamily="34" charset="-128"/>
              </a:rPr>
              <a:t>Competitor</a:t>
            </a:r>
            <a:r>
              <a:rPr lang="ja-JP" altLang="en-US" b="1">
                <a:solidFill>
                  <a:schemeClr val="bg1"/>
                </a:solidFill>
                <a:latin typeface="Hiragino Kaku Gothic Pro W3" panose="020B0300000000000000" pitchFamily="34" charset="-128"/>
                <a:ea typeface="Hiragino Kaku Gothic Pro W3" panose="020B0300000000000000" pitchFamily="34" charset="-128"/>
              </a:rPr>
              <a:t>）</a:t>
            </a:r>
            <a:endParaRPr kumimoji="1" lang="ja-JP" altLang="en-US" b="1">
              <a:solidFill>
                <a:schemeClr val="bg1"/>
              </a:solidFill>
              <a:latin typeface="Hiragino Kaku Gothic Pro W3" panose="020B0300000000000000" pitchFamily="34" charset="-128"/>
              <a:ea typeface="Hiragino Kaku Gothic Pro W3" panose="020B0300000000000000" pitchFamily="34" charset="-128"/>
            </a:endParaRPr>
          </a:p>
        </p:txBody>
      </p:sp>
      <p:sp>
        <p:nvSpPr>
          <p:cNvPr id="17" name="テキスト ボックス 16">
            <a:extLst>
              <a:ext uri="{FF2B5EF4-FFF2-40B4-BE49-F238E27FC236}">
                <a16:creationId xmlns:a16="http://schemas.microsoft.com/office/drawing/2014/main" id="{92F2BD8D-08B4-5D4C-A52D-F4D38E6E21A6}"/>
              </a:ext>
            </a:extLst>
          </p:cNvPr>
          <p:cNvSpPr txBox="1"/>
          <p:nvPr/>
        </p:nvSpPr>
        <p:spPr>
          <a:xfrm>
            <a:off x="2687471" y="3469612"/>
            <a:ext cx="595035" cy="338554"/>
          </a:xfrm>
          <a:prstGeom prst="rect">
            <a:avLst/>
          </a:prstGeom>
          <a:noFill/>
        </p:spPr>
        <p:txBody>
          <a:bodyPr wrap="none" rtlCol="0">
            <a:spAutoFit/>
          </a:bodyPr>
          <a:lstStyle/>
          <a:p>
            <a:r>
              <a:rPr kumimoji="1" lang="ja-JP" altLang="en-US" sz="1600">
                <a:latin typeface="Hiragino Kaku Gothic Pro W3" panose="020B0300000000000000" pitchFamily="34" charset="-128"/>
                <a:ea typeface="Hiragino Kaku Gothic Pro W3" panose="020B0300000000000000" pitchFamily="34" charset="-128"/>
              </a:rPr>
              <a:t>提供</a:t>
            </a:r>
          </a:p>
        </p:txBody>
      </p:sp>
      <p:sp>
        <p:nvSpPr>
          <p:cNvPr id="18" name="テキスト ボックス 17">
            <a:extLst>
              <a:ext uri="{FF2B5EF4-FFF2-40B4-BE49-F238E27FC236}">
                <a16:creationId xmlns:a16="http://schemas.microsoft.com/office/drawing/2014/main" id="{54C5FE6D-D515-434F-8D74-7C27DB52E47D}"/>
              </a:ext>
            </a:extLst>
          </p:cNvPr>
          <p:cNvSpPr txBox="1"/>
          <p:nvPr/>
        </p:nvSpPr>
        <p:spPr>
          <a:xfrm>
            <a:off x="4017937" y="3019923"/>
            <a:ext cx="1210588" cy="584775"/>
          </a:xfrm>
          <a:prstGeom prst="rect">
            <a:avLst/>
          </a:prstGeom>
          <a:noFill/>
        </p:spPr>
        <p:txBody>
          <a:bodyPr wrap="none" rtlCol="0">
            <a:spAutoFit/>
          </a:bodyPr>
          <a:lstStyle/>
          <a:p>
            <a:r>
              <a:rPr kumimoji="1" lang="ja-JP" altLang="en-US" sz="1600">
                <a:solidFill>
                  <a:schemeClr val="bg1"/>
                </a:solidFill>
                <a:latin typeface="Hiragino Kaku Gothic Pro W3" panose="020B0300000000000000" pitchFamily="34" charset="-128"/>
                <a:ea typeface="Hiragino Kaku Gothic Pro W3" panose="020B0300000000000000" pitchFamily="34" charset="-128"/>
              </a:rPr>
              <a:t>自社と</a:t>
            </a:r>
            <a:endParaRPr kumimoji="1" lang="en-US" altLang="ja-JP" sz="1600" dirty="0">
              <a:solidFill>
                <a:schemeClr val="bg1"/>
              </a:solidFill>
              <a:latin typeface="Hiragino Kaku Gothic Pro W3" panose="020B0300000000000000" pitchFamily="34" charset="-128"/>
              <a:ea typeface="Hiragino Kaku Gothic Pro W3" panose="020B0300000000000000" pitchFamily="34" charset="-128"/>
            </a:endParaRPr>
          </a:p>
          <a:p>
            <a:r>
              <a:rPr kumimoji="1" lang="ja-JP" altLang="en-US" sz="1600">
                <a:solidFill>
                  <a:schemeClr val="bg1"/>
                </a:solidFill>
                <a:latin typeface="Hiragino Kaku Gothic Pro W3" panose="020B0300000000000000" pitchFamily="34" charset="-128"/>
                <a:ea typeface="Hiragino Kaku Gothic Pro W3" panose="020B0300000000000000" pitchFamily="34" charset="-128"/>
              </a:rPr>
              <a:t>競合を比較</a:t>
            </a:r>
          </a:p>
        </p:txBody>
      </p:sp>
      <p:sp>
        <p:nvSpPr>
          <p:cNvPr id="19" name="テキスト ボックス 18">
            <a:extLst>
              <a:ext uri="{FF2B5EF4-FFF2-40B4-BE49-F238E27FC236}">
                <a16:creationId xmlns:a16="http://schemas.microsoft.com/office/drawing/2014/main" id="{09AFE0C5-3C35-6244-B002-9DF5ABF344D5}"/>
              </a:ext>
            </a:extLst>
          </p:cNvPr>
          <p:cNvSpPr txBox="1"/>
          <p:nvPr/>
        </p:nvSpPr>
        <p:spPr>
          <a:xfrm>
            <a:off x="6138902" y="3458813"/>
            <a:ext cx="595035" cy="338554"/>
          </a:xfrm>
          <a:prstGeom prst="rect">
            <a:avLst/>
          </a:prstGeom>
          <a:noFill/>
        </p:spPr>
        <p:txBody>
          <a:bodyPr wrap="none" rtlCol="0">
            <a:spAutoFit/>
          </a:bodyPr>
          <a:lstStyle/>
          <a:p>
            <a:r>
              <a:rPr kumimoji="1" lang="ja-JP" altLang="en-US" sz="1600">
                <a:latin typeface="Hiragino Kaku Gothic Pro W3" panose="020B0300000000000000" pitchFamily="34" charset="-128"/>
                <a:ea typeface="Hiragino Kaku Gothic Pro W3" panose="020B0300000000000000" pitchFamily="34" charset="-128"/>
              </a:rPr>
              <a:t>提供</a:t>
            </a:r>
          </a:p>
        </p:txBody>
      </p:sp>
      <p:sp>
        <p:nvSpPr>
          <p:cNvPr id="20" name="テキスト ボックス 19">
            <a:extLst>
              <a:ext uri="{FF2B5EF4-FFF2-40B4-BE49-F238E27FC236}">
                <a16:creationId xmlns:a16="http://schemas.microsoft.com/office/drawing/2014/main" id="{4C1B3CBC-FDDB-2641-8BC9-8AE855207FD1}"/>
              </a:ext>
            </a:extLst>
          </p:cNvPr>
          <p:cNvSpPr txBox="1"/>
          <p:nvPr/>
        </p:nvSpPr>
        <p:spPr>
          <a:xfrm>
            <a:off x="3880488" y="4510080"/>
            <a:ext cx="1415772" cy="584775"/>
          </a:xfrm>
          <a:prstGeom prst="rect">
            <a:avLst/>
          </a:prstGeom>
          <a:noFill/>
        </p:spPr>
        <p:txBody>
          <a:bodyPr wrap="none" rtlCol="0">
            <a:spAutoFit/>
          </a:bodyPr>
          <a:lstStyle/>
          <a:p>
            <a:pPr algn="ctr"/>
            <a:r>
              <a:rPr kumimoji="1" lang="ja-JP" altLang="en-US" sz="1600">
                <a:latin typeface="Hiragino Kaku Gothic Pro W3" panose="020B0300000000000000" pitchFamily="34" charset="-128"/>
                <a:ea typeface="Hiragino Kaku Gothic Pro W3" panose="020B0300000000000000" pitchFamily="34" charset="-128"/>
              </a:rPr>
              <a:t>差別化できる</a:t>
            </a:r>
            <a:endParaRPr kumimoji="1" lang="en-US" altLang="ja-JP" sz="1600" dirty="0">
              <a:latin typeface="Hiragino Kaku Gothic Pro W3" panose="020B0300000000000000" pitchFamily="34" charset="-128"/>
              <a:ea typeface="Hiragino Kaku Gothic Pro W3" panose="020B0300000000000000" pitchFamily="34" charset="-128"/>
            </a:endParaRPr>
          </a:p>
          <a:p>
            <a:pPr algn="ctr"/>
            <a:r>
              <a:rPr lang="ja-JP" altLang="en-US" sz="1600">
                <a:latin typeface="Hiragino Kaku Gothic Pro W3" panose="020B0300000000000000" pitchFamily="34" charset="-128"/>
                <a:ea typeface="Hiragino Kaku Gothic Pro W3" panose="020B0300000000000000" pitchFamily="34" charset="-128"/>
              </a:rPr>
              <a:t>自社の強み</a:t>
            </a:r>
            <a:endParaRPr kumimoji="1" lang="ja-JP" altLang="en-US" sz="1600">
              <a:latin typeface="Hiragino Kaku Gothic Pro W3" panose="020B0300000000000000" pitchFamily="34" charset="-128"/>
              <a:ea typeface="Hiragino Kaku Gothic Pro W3" panose="020B0300000000000000" pitchFamily="34" charset="-128"/>
            </a:endParaRPr>
          </a:p>
        </p:txBody>
      </p:sp>
      <p:sp>
        <p:nvSpPr>
          <p:cNvPr id="21" name="正方形/長方形 20">
            <a:extLst>
              <a:ext uri="{FF2B5EF4-FFF2-40B4-BE49-F238E27FC236}">
                <a16:creationId xmlns:a16="http://schemas.microsoft.com/office/drawing/2014/main" id="{0FDD26AF-4AB2-4EF9-9E8A-92DD413F2183}"/>
              </a:ext>
            </a:extLst>
          </p:cNvPr>
          <p:cNvSpPr/>
          <p:nvPr/>
        </p:nvSpPr>
        <p:spPr>
          <a:xfrm>
            <a:off x="179511" y="764705"/>
            <a:ext cx="4093558"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fontScale="70000" lnSpcReduction="20000"/>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マーケティング戦略策定に役に立つ</a:t>
            </a:r>
            <a:r>
              <a:rPr lang="en-US" altLang="ja-JP" sz="2400" dirty="0">
                <a:latin typeface="HGP創英角ｺﾞｼｯｸUB" panose="020B0900000000000000" pitchFamily="50" charset="-128"/>
                <a:ea typeface="HGP創英角ｺﾞｼｯｸUB" panose="020B0900000000000000" pitchFamily="50" charset="-128"/>
              </a:rPr>
              <a:t>3C</a:t>
            </a:r>
            <a:r>
              <a:rPr lang="ja-JP" altLang="en-US" sz="2400" dirty="0">
                <a:latin typeface="HGP創英角ｺﾞｼｯｸUB" panose="020B0900000000000000" pitchFamily="50" charset="-128"/>
                <a:ea typeface="HGP創英角ｺﾞｼｯｸUB" panose="020B0900000000000000" pitchFamily="50" charset="-128"/>
              </a:rPr>
              <a:t>分析</a:t>
            </a:r>
          </a:p>
        </p:txBody>
      </p:sp>
      <p:sp>
        <p:nvSpPr>
          <p:cNvPr id="4" name="スライド番号プレースホルダー 3">
            <a:extLst>
              <a:ext uri="{FF2B5EF4-FFF2-40B4-BE49-F238E27FC236}">
                <a16:creationId xmlns:a16="http://schemas.microsoft.com/office/drawing/2014/main" id="{CA0FB55B-BD10-48FE-BEA9-72604D753828}"/>
              </a:ext>
            </a:extLst>
          </p:cNvPr>
          <p:cNvSpPr>
            <a:spLocks noGrp="1"/>
          </p:cNvSpPr>
          <p:nvPr>
            <p:ph type="sldNum" sz="quarter" idx="12"/>
          </p:nvPr>
        </p:nvSpPr>
        <p:spPr/>
        <p:txBody>
          <a:bodyPr/>
          <a:lstStyle/>
          <a:p>
            <a:pPr>
              <a:defRPr/>
            </a:pPr>
            <a:fld id="{22179739-F4A8-44EB-8B8E-F3F060272835}" type="slidenum">
              <a:rPr lang="ja-JP" altLang="en-US" smtClean="0"/>
              <a:pPr>
                <a:defRPr/>
              </a:pPr>
              <a:t>18</a:t>
            </a:fld>
            <a:endParaRPr lang="ja-JP" altLang="en-US"/>
          </a:p>
        </p:txBody>
      </p:sp>
    </p:spTree>
    <p:extLst>
      <p:ext uri="{BB962C8B-B14F-4D97-AF65-F5344CB8AC3E}">
        <p14:creationId xmlns:p14="http://schemas.microsoft.com/office/powerpoint/2010/main" val="11974287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a:extLst>
              <a:ext uri="{FF2B5EF4-FFF2-40B4-BE49-F238E27FC236}">
                <a16:creationId xmlns:a16="http://schemas.microsoft.com/office/drawing/2014/main" id="{492F3D8E-EA51-4937-8A55-507972371DB5}"/>
              </a:ext>
            </a:extLst>
          </p:cNvPr>
          <p:cNvSpPr>
            <a:spLocks noGrp="1"/>
          </p:cNvSpPr>
          <p:nvPr>
            <p:ph type="sldNum" sz="quarter" idx="12"/>
          </p:nvPr>
        </p:nvSpPr>
        <p:spPr/>
        <p:txBody>
          <a:bodyPr/>
          <a:lstStyle/>
          <a:p>
            <a:pPr>
              <a:defRPr/>
            </a:pPr>
            <a:fld id="{22179739-F4A8-44EB-8B8E-F3F060272835}" type="slidenum">
              <a:rPr lang="ja-JP" altLang="en-US" smtClean="0"/>
              <a:pPr>
                <a:defRPr/>
              </a:pPr>
              <a:t>1</a:t>
            </a:fld>
            <a:endParaRPr lang="ja-JP" altLang="en-US"/>
          </a:p>
        </p:txBody>
      </p:sp>
      <p:sp>
        <p:nvSpPr>
          <p:cNvPr id="7" name="Rectangle 5">
            <a:extLst>
              <a:ext uri="{FF2B5EF4-FFF2-40B4-BE49-F238E27FC236}">
                <a16:creationId xmlns:a16="http://schemas.microsoft.com/office/drawing/2014/main" id="{C41280AF-01EB-4FC8-8CEE-3E49727CF532}"/>
              </a:ext>
            </a:extLst>
          </p:cNvPr>
          <p:cNvSpPr txBox="1">
            <a:spLocks noChangeArrowheads="1"/>
          </p:cNvSpPr>
          <p:nvPr/>
        </p:nvSpPr>
        <p:spPr bwMode="auto">
          <a:xfrm>
            <a:off x="250825" y="1844824"/>
            <a:ext cx="864235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algn="dist" eaLnBrk="1" hangingPunct="1"/>
            <a:r>
              <a:rPr lang="ja-JP" altLang="en-US" sz="2200" b="1" kern="0" dirty="0">
                <a:latin typeface="Meiryo UI" pitchFamily="50" charset="-128"/>
                <a:ea typeface="Meiryo UI" pitchFamily="50" charset="-128"/>
              </a:rPr>
              <a:t>１．マーケティング戦略書の構成要素の理解と作成のポイント・・・・・・Ｐ</a:t>
            </a:r>
            <a:r>
              <a:rPr lang="en-US" altLang="ja-JP" sz="2200" b="1" kern="0" dirty="0">
                <a:latin typeface="Meiryo UI" pitchFamily="50" charset="-128"/>
                <a:ea typeface="Meiryo UI" pitchFamily="50" charset="-128"/>
              </a:rPr>
              <a:t>2</a:t>
            </a:r>
          </a:p>
        </p:txBody>
      </p:sp>
      <p:sp>
        <p:nvSpPr>
          <p:cNvPr id="2" name="四角形: 角を丸くする 1">
            <a:extLst>
              <a:ext uri="{FF2B5EF4-FFF2-40B4-BE49-F238E27FC236}">
                <a16:creationId xmlns:a16="http://schemas.microsoft.com/office/drawing/2014/main" id="{85731751-D6E7-4396-A329-FB905843CBF5}"/>
              </a:ext>
            </a:extLst>
          </p:cNvPr>
          <p:cNvSpPr/>
          <p:nvPr/>
        </p:nvSpPr>
        <p:spPr>
          <a:xfrm>
            <a:off x="107504" y="850433"/>
            <a:ext cx="1728192" cy="418327"/>
          </a:xfrm>
          <a:prstGeom prst="roundRect">
            <a:avLst>
              <a:gd name="adj"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b="1" dirty="0"/>
              <a:t>目次</a:t>
            </a:r>
          </a:p>
        </p:txBody>
      </p:sp>
    </p:spTree>
    <p:extLst>
      <p:ext uri="{BB962C8B-B14F-4D97-AF65-F5344CB8AC3E}">
        <p14:creationId xmlns:p14="http://schemas.microsoft.com/office/powerpoint/2010/main" val="7507068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FD798CC3-E8DB-47D4-BEF0-0356C2252170}"/>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まとめ</a:t>
            </a:r>
          </a:p>
        </p:txBody>
      </p:sp>
      <p:sp>
        <p:nvSpPr>
          <p:cNvPr id="5" name="Rectangle 7">
            <a:extLst>
              <a:ext uri="{FF2B5EF4-FFF2-40B4-BE49-F238E27FC236}">
                <a16:creationId xmlns:a16="http://schemas.microsoft.com/office/drawing/2014/main" id="{5C22127F-2302-4F57-9559-F8AF23470CC8}"/>
              </a:ext>
            </a:extLst>
          </p:cNvPr>
          <p:cNvSpPr>
            <a:spLocks noChangeArrowheads="1"/>
          </p:cNvSpPr>
          <p:nvPr/>
        </p:nvSpPr>
        <p:spPr bwMode="auto">
          <a:xfrm>
            <a:off x="34926" y="1384039"/>
            <a:ext cx="9001570" cy="1828937"/>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800" dirty="0">
                <a:latin typeface="HGP創英角ｺﾞｼｯｸUB" panose="020B0900000000000000" pitchFamily="50" charset="-128"/>
                <a:ea typeface="HGP創英角ｺﾞｼｯｸUB" panose="020B0900000000000000" pitchFamily="50" charset="-128"/>
              </a:rPr>
              <a:t>講義を受けた中で最も印象に残っていたこと、自らの業務に活用できると思ったことを３つ書き出してみましょう！</a:t>
            </a:r>
            <a:endParaRPr lang="en-US" altLang="ja-JP" sz="2800" dirty="0">
              <a:latin typeface="HGP創英角ｺﾞｼｯｸUB" panose="020B0900000000000000" pitchFamily="50" charset="-128"/>
              <a:ea typeface="HGP創英角ｺﾞｼｯｸUB" panose="020B0900000000000000" pitchFamily="50" charset="-128"/>
            </a:endParaRPr>
          </a:p>
        </p:txBody>
      </p:sp>
      <p:sp>
        <p:nvSpPr>
          <p:cNvPr id="11" name="正方形/長方形 10">
            <a:extLst>
              <a:ext uri="{FF2B5EF4-FFF2-40B4-BE49-F238E27FC236}">
                <a16:creationId xmlns:a16="http://schemas.microsoft.com/office/drawing/2014/main" id="{0D902AD3-640C-4454-B765-F900A83BD89D}"/>
              </a:ext>
            </a:extLst>
          </p:cNvPr>
          <p:cNvSpPr/>
          <p:nvPr/>
        </p:nvSpPr>
        <p:spPr>
          <a:xfrm>
            <a:off x="156996" y="3212976"/>
            <a:ext cx="8735484" cy="33480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スライド番号プレースホルダー 2">
            <a:extLst>
              <a:ext uri="{FF2B5EF4-FFF2-40B4-BE49-F238E27FC236}">
                <a16:creationId xmlns:a16="http://schemas.microsoft.com/office/drawing/2014/main" id="{8BDCE87E-BA89-4369-A422-29D8A493D470}"/>
              </a:ext>
            </a:extLst>
          </p:cNvPr>
          <p:cNvSpPr>
            <a:spLocks noGrp="1"/>
          </p:cNvSpPr>
          <p:nvPr>
            <p:ph type="sldNum" sz="quarter" idx="12"/>
          </p:nvPr>
        </p:nvSpPr>
        <p:spPr/>
        <p:txBody>
          <a:bodyPr/>
          <a:lstStyle/>
          <a:p>
            <a:pPr>
              <a:defRPr/>
            </a:pPr>
            <a:fld id="{22179739-F4A8-44EB-8B8E-F3F060272835}" type="slidenum">
              <a:rPr lang="ja-JP" altLang="en-US" smtClean="0"/>
              <a:pPr>
                <a:defRPr/>
              </a:pPr>
              <a:t>19</a:t>
            </a:fld>
            <a:endParaRPr lang="ja-JP" altLang="en-US"/>
          </a:p>
        </p:txBody>
      </p:sp>
    </p:spTree>
    <p:extLst>
      <p:ext uri="{BB962C8B-B14F-4D97-AF65-F5344CB8AC3E}">
        <p14:creationId xmlns:p14="http://schemas.microsoft.com/office/powerpoint/2010/main" val="5878717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20</a:t>
            </a:fld>
            <a:endParaRPr lang="en-US" altLang="ja-JP" dirty="0"/>
          </a:p>
        </p:txBody>
      </p:sp>
      <p:sp>
        <p:nvSpPr>
          <p:cNvPr id="4" name="正方形/長方形 3">
            <a:extLst>
              <a:ext uri="{FF2B5EF4-FFF2-40B4-BE49-F238E27FC236}">
                <a16:creationId xmlns:a16="http://schemas.microsoft.com/office/drawing/2014/main" id="{76BC7EBB-B0F5-49DD-BDE7-DBFCDFD1889C}"/>
              </a:ext>
            </a:extLst>
          </p:cNvPr>
          <p:cNvSpPr/>
          <p:nvPr/>
        </p:nvSpPr>
        <p:spPr>
          <a:xfrm>
            <a:off x="179512" y="3166259"/>
            <a:ext cx="8729710" cy="584775"/>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r>
              <a:rPr lang="ja-JP" altLang="en-US" sz="3200" b="1" dirty="0">
                <a:latin typeface="メイリオ" panose="020B0604030504040204" pitchFamily="50" charset="-128"/>
                <a:ea typeface="メイリオ" panose="020B0604030504040204" pitchFamily="50" charset="-128"/>
              </a:rPr>
              <a:t>個人演習</a:t>
            </a:r>
            <a:endParaRPr lang="en-US" altLang="ja-JP" sz="32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6771267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線コネクタ 5">
            <a:extLst>
              <a:ext uri="{FF2B5EF4-FFF2-40B4-BE49-F238E27FC236}">
                <a16:creationId xmlns:a16="http://schemas.microsoft.com/office/drawing/2014/main" id="{21B6FC03-66C3-7840-8258-D7970806191D}"/>
              </a:ext>
            </a:extLst>
          </p:cNvPr>
          <p:cNvCxnSpPr/>
          <p:nvPr/>
        </p:nvCxnSpPr>
        <p:spPr>
          <a:xfrm>
            <a:off x="1043608" y="4261724"/>
            <a:ext cx="6730280" cy="0"/>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 name="直線コネクタ 6">
            <a:extLst>
              <a:ext uri="{FF2B5EF4-FFF2-40B4-BE49-F238E27FC236}">
                <a16:creationId xmlns:a16="http://schemas.microsoft.com/office/drawing/2014/main" id="{3A2D25F3-A2AB-B049-B8C5-A314399F2010}"/>
              </a:ext>
            </a:extLst>
          </p:cNvPr>
          <p:cNvCxnSpPr>
            <a:cxnSpLocks/>
          </p:cNvCxnSpPr>
          <p:nvPr/>
        </p:nvCxnSpPr>
        <p:spPr>
          <a:xfrm flipV="1">
            <a:off x="4548677" y="1927430"/>
            <a:ext cx="0" cy="4597914"/>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10" name="テキスト ボックス 9">
            <a:extLst>
              <a:ext uri="{FF2B5EF4-FFF2-40B4-BE49-F238E27FC236}">
                <a16:creationId xmlns:a16="http://schemas.microsoft.com/office/drawing/2014/main" id="{72A3E208-5A75-454C-A9D0-38FFB2EBD54D}"/>
              </a:ext>
            </a:extLst>
          </p:cNvPr>
          <p:cNvSpPr txBox="1"/>
          <p:nvPr/>
        </p:nvSpPr>
        <p:spPr>
          <a:xfrm>
            <a:off x="1711125" y="2183158"/>
            <a:ext cx="1734770" cy="369332"/>
          </a:xfrm>
          <a:prstGeom prst="rect">
            <a:avLst/>
          </a:prstGeom>
          <a:noFill/>
        </p:spPr>
        <p:txBody>
          <a:bodyPr wrap="none" rtlCol="0">
            <a:spAutoFit/>
          </a:bodyPr>
          <a:lstStyle/>
          <a:p>
            <a:pPr algn="ctr"/>
            <a:r>
              <a:rPr lang="en-US" altLang="ja-JP" dirty="0">
                <a:latin typeface="Hiragino Kaku Gothic Pro W3" panose="020B0300000000000000" pitchFamily="34" charset="-128"/>
                <a:ea typeface="Hiragino Kaku Gothic Pro W3" panose="020B0300000000000000" pitchFamily="34" charset="-128"/>
              </a:rPr>
              <a:t>Strength </a:t>
            </a:r>
            <a:r>
              <a:rPr lang="ja-JP" altLang="en-US" b="1">
                <a:latin typeface="Hiragino Kaku Gothic Pro W3" panose="020B0300000000000000" pitchFamily="34" charset="-128"/>
                <a:ea typeface="Hiragino Kaku Gothic Pro W3" panose="020B0300000000000000" pitchFamily="34" charset="-128"/>
              </a:rPr>
              <a:t>強み</a:t>
            </a:r>
          </a:p>
        </p:txBody>
      </p:sp>
      <p:sp>
        <p:nvSpPr>
          <p:cNvPr id="11" name="テキスト ボックス 10">
            <a:extLst>
              <a:ext uri="{FF2B5EF4-FFF2-40B4-BE49-F238E27FC236}">
                <a16:creationId xmlns:a16="http://schemas.microsoft.com/office/drawing/2014/main" id="{98D04885-4F20-3348-8C5A-EA2EE0EBFA6B}"/>
              </a:ext>
            </a:extLst>
          </p:cNvPr>
          <p:cNvSpPr txBox="1"/>
          <p:nvPr/>
        </p:nvSpPr>
        <p:spPr>
          <a:xfrm>
            <a:off x="1631776" y="4394503"/>
            <a:ext cx="1893467" cy="369332"/>
          </a:xfrm>
          <a:prstGeom prst="rect">
            <a:avLst/>
          </a:prstGeom>
          <a:noFill/>
        </p:spPr>
        <p:txBody>
          <a:bodyPr wrap="none" rtlCol="0">
            <a:spAutoFit/>
          </a:bodyPr>
          <a:lstStyle/>
          <a:p>
            <a:pPr algn="ctr"/>
            <a:r>
              <a:rPr lang="en-US" altLang="ja-JP" dirty="0">
                <a:latin typeface="Hiragino Kaku Gothic Pro W3" panose="020B0300000000000000" pitchFamily="34" charset="-128"/>
                <a:ea typeface="Hiragino Kaku Gothic Pro W3" panose="020B0300000000000000" pitchFamily="34" charset="-128"/>
              </a:rPr>
              <a:t>Weakness </a:t>
            </a:r>
            <a:r>
              <a:rPr lang="ja-JP" altLang="en-US" b="1">
                <a:latin typeface="Hiragino Kaku Gothic Pro W3" panose="020B0300000000000000" pitchFamily="34" charset="-128"/>
                <a:ea typeface="Hiragino Kaku Gothic Pro W3" panose="020B0300000000000000" pitchFamily="34" charset="-128"/>
              </a:rPr>
              <a:t>弱み</a:t>
            </a:r>
          </a:p>
        </p:txBody>
      </p:sp>
      <p:sp>
        <p:nvSpPr>
          <p:cNvPr id="12" name="テキスト ボックス 11">
            <a:extLst>
              <a:ext uri="{FF2B5EF4-FFF2-40B4-BE49-F238E27FC236}">
                <a16:creationId xmlns:a16="http://schemas.microsoft.com/office/drawing/2014/main" id="{29B33141-6411-2A48-9EE3-B4B2366A2A0C}"/>
              </a:ext>
            </a:extLst>
          </p:cNvPr>
          <p:cNvSpPr txBox="1"/>
          <p:nvPr/>
        </p:nvSpPr>
        <p:spPr>
          <a:xfrm>
            <a:off x="5032758" y="2183158"/>
            <a:ext cx="2811988" cy="369332"/>
          </a:xfrm>
          <a:prstGeom prst="rect">
            <a:avLst/>
          </a:prstGeom>
          <a:noFill/>
        </p:spPr>
        <p:txBody>
          <a:bodyPr wrap="none" rtlCol="0">
            <a:spAutoFit/>
          </a:bodyPr>
          <a:lstStyle/>
          <a:p>
            <a:pPr algn="ctr"/>
            <a:r>
              <a:rPr lang="en-US" altLang="ja-JP" dirty="0">
                <a:latin typeface="Hiragino Kaku Gothic Pro W3" panose="020B0300000000000000" pitchFamily="34" charset="-128"/>
                <a:ea typeface="Hiragino Kaku Gothic Pro W3" panose="020B0300000000000000" pitchFamily="34" charset="-128"/>
              </a:rPr>
              <a:t>Opportunity </a:t>
            </a:r>
            <a:r>
              <a:rPr lang="ja-JP" altLang="en-US" b="1" dirty="0">
                <a:latin typeface="Hiragino Kaku Gothic Pro W3" panose="020B0300000000000000" pitchFamily="34" charset="-128"/>
                <a:ea typeface="Hiragino Kaku Gothic Pro W3" panose="020B0300000000000000" pitchFamily="34" charset="-128"/>
              </a:rPr>
              <a:t>拡大可能性</a:t>
            </a:r>
          </a:p>
        </p:txBody>
      </p:sp>
      <p:sp>
        <p:nvSpPr>
          <p:cNvPr id="13" name="テキスト ボックス 12">
            <a:extLst>
              <a:ext uri="{FF2B5EF4-FFF2-40B4-BE49-F238E27FC236}">
                <a16:creationId xmlns:a16="http://schemas.microsoft.com/office/drawing/2014/main" id="{70E0A639-413A-FB4E-A262-648728E9A674}"/>
              </a:ext>
            </a:extLst>
          </p:cNvPr>
          <p:cNvSpPr txBox="1"/>
          <p:nvPr/>
        </p:nvSpPr>
        <p:spPr>
          <a:xfrm>
            <a:off x="5343740" y="4394503"/>
            <a:ext cx="2190023" cy="369332"/>
          </a:xfrm>
          <a:prstGeom prst="rect">
            <a:avLst/>
          </a:prstGeom>
          <a:noFill/>
        </p:spPr>
        <p:txBody>
          <a:bodyPr wrap="none" rtlCol="0">
            <a:spAutoFit/>
          </a:bodyPr>
          <a:lstStyle/>
          <a:p>
            <a:pPr algn="ctr"/>
            <a:r>
              <a:rPr lang="en-US" altLang="ja-JP" dirty="0">
                <a:latin typeface="Hiragino Kaku Gothic Pro W3" panose="020B0300000000000000" pitchFamily="34" charset="-128"/>
                <a:ea typeface="Hiragino Kaku Gothic Pro W3" panose="020B0300000000000000" pitchFamily="34" charset="-128"/>
              </a:rPr>
              <a:t>Threat </a:t>
            </a:r>
            <a:r>
              <a:rPr lang="ja-JP" altLang="en-US" b="1">
                <a:latin typeface="Hiragino Kaku Gothic Pro W3" panose="020B0300000000000000" pitchFamily="34" charset="-128"/>
                <a:ea typeface="Hiragino Kaku Gothic Pro W3" panose="020B0300000000000000" pitchFamily="34" charset="-128"/>
              </a:rPr>
              <a:t>縮小可能性</a:t>
            </a:r>
          </a:p>
        </p:txBody>
      </p:sp>
      <p:sp>
        <p:nvSpPr>
          <p:cNvPr id="2" name="正方形/長方形 1">
            <a:extLst>
              <a:ext uri="{FF2B5EF4-FFF2-40B4-BE49-F238E27FC236}">
                <a16:creationId xmlns:a16="http://schemas.microsoft.com/office/drawing/2014/main" id="{1FCB5445-1025-7B4B-9778-F946C43F7980}"/>
              </a:ext>
            </a:extLst>
          </p:cNvPr>
          <p:cNvSpPr/>
          <p:nvPr/>
        </p:nvSpPr>
        <p:spPr>
          <a:xfrm>
            <a:off x="467544" y="1772816"/>
            <a:ext cx="8064896" cy="4968552"/>
          </a:xfrm>
          <a:prstGeom prst="rect">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a:extLst>
              <a:ext uri="{FF2B5EF4-FFF2-40B4-BE49-F238E27FC236}">
                <a16:creationId xmlns:a16="http://schemas.microsoft.com/office/drawing/2014/main" id="{E8AFCD07-E0F1-0C4E-A05D-D18A8F4C57B5}"/>
              </a:ext>
            </a:extLst>
          </p:cNvPr>
          <p:cNvSpPr txBox="1"/>
          <p:nvPr/>
        </p:nvSpPr>
        <p:spPr>
          <a:xfrm>
            <a:off x="3220237" y="1600157"/>
            <a:ext cx="2559509" cy="523220"/>
          </a:xfrm>
          <a:prstGeom prst="rect">
            <a:avLst/>
          </a:prstGeom>
          <a:solidFill>
            <a:schemeClr val="bg1"/>
          </a:solidFill>
        </p:spPr>
        <p:txBody>
          <a:bodyPr wrap="square" rtlCol="0">
            <a:spAutoFit/>
          </a:bodyPr>
          <a:lstStyle/>
          <a:p>
            <a:pPr algn="ctr"/>
            <a:r>
              <a:rPr lang="en-US" altLang="ja-JP" sz="2800" b="1" dirty="0">
                <a:latin typeface="+mn-ea"/>
                <a:ea typeface="+mn-ea"/>
              </a:rPr>
              <a:t>SWOT</a:t>
            </a:r>
            <a:r>
              <a:rPr lang="ja-JP" altLang="en-US" sz="2800" b="1" dirty="0">
                <a:latin typeface="+mn-ea"/>
                <a:ea typeface="+mn-ea"/>
              </a:rPr>
              <a:t>分析</a:t>
            </a:r>
          </a:p>
        </p:txBody>
      </p:sp>
      <p:sp>
        <p:nvSpPr>
          <p:cNvPr id="14" name="正方形/長方形 13">
            <a:extLst>
              <a:ext uri="{FF2B5EF4-FFF2-40B4-BE49-F238E27FC236}">
                <a16:creationId xmlns:a16="http://schemas.microsoft.com/office/drawing/2014/main" id="{B4BDA8EE-8E56-4109-AE91-5F36074AEA39}"/>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en-US" altLang="ja-JP" sz="2400" dirty="0">
                <a:latin typeface="HGP創英角ｺﾞｼｯｸUB" panose="020B0900000000000000" pitchFamily="50" charset="-128"/>
                <a:ea typeface="HGP創英角ｺﾞｼｯｸUB" panose="020B0900000000000000" pitchFamily="50" charset="-128"/>
              </a:rPr>
              <a:t>SWOT</a:t>
            </a:r>
            <a:r>
              <a:rPr lang="ja-JP" altLang="en-US" sz="2400" dirty="0">
                <a:latin typeface="HGP創英角ｺﾞｼｯｸUB" panose="020B0900000000000000" pitchFamily="50" charset="-128"/>
                <a:ea typeface="HGP創英角ｺﾞｼｯｸUB" panose="020B0900000000000000" pitchFamily="50" charset="-128"/>
              </a:rPr>
              <a:t>分析</a:t>
            </a:r>
          </a:p>
        </p:txBody>
      </p:sp>
      <p:sp>
        <p:nvSpPr>
          <p:cNvPr id="15" name="Rectangle 7">
            <a:extLst>
              <a:ext uri="{FF2B5EF4-FFF2-40B4-BE49-F238E27FC236}">
                <a16:creationId xmlns:a16="http://schemas.microsoft.com/office/drawing/2014/main" id="{137CA52D-FCBD-4E97-8F1E-342DEDAEE1EE}"/>
              </a:ext>
            </a:extLst>
          </p:cNvPr>
          <p:cNvSpPr>
            <a:spLocks noChangeArrowheads="1"/>
          </p:cNvSpPr>
          <p:nvPr/>
        </p:nvSpPr>
        <p:spPr bwMode="auto">
          <a:xfrm>
            <a:off x="264201" y="1302292"/>
            <a:ext cx="8568952" cy="362372"/>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自社を主語に</a:t>
            </a:r>
            <a:r>
              <a:rPr lang="en-US" altLang="ja-JP" sz="2000" dirty="0">
                <a:latin typeface="HGP創英角ｺﾞｼｯｸUB" panose="020B0900000000000000" pitchFamily="50" charset="-128"/>
                <a:ea typeface="HGP創英角ｺﾞｼｯｸUB" panose="020B0900000000000000" pitchFamily="50" charset="-128"/>
              </a:rPr>
              <a:t>SWOT</a:t>
            </a:r>
            <a:r>
              <a:rPr lang="ja-JP" altLang="en-US" sz="2000" dirty="0">
                <a:latin typeface="HGP創英角ｺﾞｼｯｸUB" panose="020B0900000000000000" pitchFamily="50" charset="-128"/>
                <a:ea typeface="HGP創英角ｺﾞｼｯｸUB" panose="020B0900000000000000" pitchFamily="50" charset="-128"/>
              </a:rPr>
              <a:t>分析を実施します。</a:t>
            </a:r>
          </a:p>
        </p:txBody>
      </p:sp>
      <p:sp>
        <p:nvSpPr>
          <p:cNvPr id="16" name="Rectangle 5">
            <a:extLst>
              <a:ext uri="{FF2B5EF4-FFF2-40B4-BE49-F238E27FC236}">
                <a16:creationId xmlns:a16="http://schemas.microsoft.com/office/drawing/2014/main" id="{48F3F6B0-5BF3-4D61-A2C6-E7E31CE02160}"/>
              </a:ext>
            </a:extLst>
          </p:cNvPr>
          <p:cNvSpPr>
            <a:spLocks noGrp="1" noChangeArrowheads="1"/>
          </p:cNvSpPr>
          <p:nvPr>
            <p:ph type="title"/>
          </p:nvPr>
        </p:nvSpPr>
        <p:spPr>
          <a:xfrm>
            <a:off x="34925" y="114300"/>
            <a:ext cx="8642350" cy="362372"/>
          </a:xfrm>
        </p:spPr>
        <p:txBody>
          <a:bodyPr/>
          <a:lstStyle/>
          <a:p>
            <a:pPr eaLnBrk="1" hangingPunct="1"/>
            <a:r>
              <a:rPr lang="ja-JP" altLang="en-US" sz="1800" dirty="0">
                <a:latin typeface="Meiryo UI" pitchFamily="50" charset="-128"/>
                <a:ea typeface="Meiryo UI" pitchFamily="50" charset="-128"/>
              </a:rPr>
              <a:t>個人演習①</a:t>
            </a:r>
            <a:endParaRPr lang="ja-JP" altLang="ja-JP" sz="1800" dirty="0">
              <a:latin typeface="Meiryo UI" pitchFamily="50" charset="-128"/>
              <a:ea typeface="Meiryo UI" pitchFamily="50" charset="-128"/>
            </a:endParaRPr>
          </a:p>
        </p:txBody>
      </p:sp>
      <p:sp>
        <p:nvSpPr>
          <p:cNvPr id="3" name="スライド番号プレースホルダー 2">
            <a:extLst>
              <a:ext uri="{FF2B5EF4-FFF2-40B4-BE49-F238E27FC236}">
                <a16:creationId xmlns:a16="http://schemas.microsoft.com/office/drawing/2014/main" id="{8D7E0F23-B41C-473C-BA42-5CF789D9D54E}"/>
              </a:ext>
            </a:extLst>
          </p:cNvPr>
          <p:cNvSpPr>
            <a:spLocks noGrp="1"/>
          </p:cNvSpPr>
          <p:nvPr>
            <p:ph type="sldNum" sz="quarter" idx="12"/>
          </p:nvPr>
        </p:nvSpPr>
        <p:spPr/>
        <p:txBody>
          <a:bodyPr/>
          <a:lstStyle/>
          <a:p>
            <a:pPr>
              <a:defRPr/>
            </a:pPr>
            <a:fld id="{22179739-F4A8-44EB-8B8E-F3F060272835}" type="slidenum">
              <a:rPr lang="ja-JP" altLang="en-US" smtClean="0"/>
              <a:pPr>
                <a:defRPr/>
              </a:pPr>
              <a:t>21</a:t>
            </a:fld>
            <a:endParaRPr lang="ja-JP" altLang="en-US"/>
          </a:p>
        </p:txBody>
      </p:sp>
    </p:spTree>
    <p:extLst>
      <p:ext uri="{BB962C8B-B14F-4D97-AF65-F5344CB8AC3E}">
        <p14:creationId xmlns:p14="http://schemas.microsoft.com/office/powerpoint/2010/main" val="39431411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22</a:t>
            </a:fld>
            <a:endParaRPr lang="en-US" altLang="ja-JP" dirty="0"/>
          </a:p>
        </p:txBody>
      </p:sp>
      <p:sp>
        <p:nvSpPr>
          <p:cNvPr id="3" name="正方形/長方形 2">
            <a:extLst>
              <a:ext uri="{FF2B5EF4-FFF2-40B4-BE49-F238E27FC236}">
                <a16:creationId xmlns:a16="http://schemas.microsoft.com/office/drawing/2014/main" id="{E873746C-07B3-E647-B133-57E92718108F}"/>
              </a:ext>
            </a:extLst>
          </p:cNvPr>
          <p:cNvSpPr/>
          <p:nvPr/>
        </p:nvSpPr>
        <p:spPr>
          <a:xfrm>
            <a:off x="755576" y="1772816"/>
            <a:ext cx="2376264" cy="4176464"/>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a:extLst>
              <a:ext uri="{FF2B5EF4-FFF2-40B4-BE49-F238E27FC236}">
                <a16:creationId xmlns:a16="http://schemas.microsoft.com/office/drawing/2014/main" id="{EFD16928-50C4-3A48-B596-45E16FF6A386}"/>
              </a:ext>
            </a:extLst>
          </p:cNvPr>
          <p:cNvSpPr/>
          <p:nvPr/>
        </p:nvSpPr>
        <p:spPr>
          <a:xfrm>
            <a:off x="3491880" y="1772816"/>
            <a:ext cx="2376264" cy="4176464"/>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a:extLst>
              <a:ext uri="{FF2B5EF4-FFF2-40B4-BE49-F238E27FC236}">
                <a16:creationId xmlns:a16="http://schemas.microsoft.com/office/drawing/2014/main" id="{3A1BF208-29DF-C440-A917-AB4960093CCB}"/>
              </a:ext>
            </a:extLst>
          </p:cNvPr>
          <p:cNvSpPr/>
          <p:nvPr/>
        </p:nvSpPr>
        <p:spPr>
          <a:xfrm>
            <a:off x="6228184" y="1780808"/>
            <a:ext cx="2376264" cy="4176464"/>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a:extLst>
              <a:ext uri="{FF2B5EF4-FFF2-40B4-BE49-F238E27FC236}">
                <a16:creationId xmlns:a16="http://schemas.microsoft.com/office/drawing/2014/main" id="{2B4196A1-4511-D74C-88E5-92E3DFBB34E6}"/>
              </a:ext>
            </a:extLst>
          </p:cNvPr>
          <p:cNvSpPr txBox="1"/>
          <p:nvPr/>
        </p:nvSpPr>
        <p:spPr>
          <a:xfrm>
            <a:off x="1695883" y="1988840"/>
            <a:ext cx="495649" cy="646331"/>
          </a:xfrm>
          <a:prstGeom prst="rect">
            <a:avLst/>
          </a:prstGeom>
          <a:noFill/>
        </p:spPr>
        <p:txBody>
          <a:bodyPr wrap="none" rtlCol="0">
            <a:spAutoFit/>
          </a:bodyPr>
          <a:lstStyle/>
          <a:p>
            <a:r>
              <a:rPr kumimoji="1" lang="en-US" altLang="ja-JP" sz="3600" b="1" dirty="0">
                <a:latin typeface="+mn-ea"/>
                <a:ea typeface="+mn-ea"/>
              </a:rPr>
              <a:t>S</a:t>
            </a:r>
            <a:endParaRPr kumimoji="1" lang="ja-JP" altLang="en-US" sz="3600" b="1">
              <a:latin typeface="+mn-ea"/>
              <a:ea typeface="+mn-ea"/>
            </a:endParaRPr>
          </a:p>
        </p:txBody>
      </p:sp>
      <p:sp>
        <p:nvSpPr>
          <p:cNvPr id="9" name="テキスト ボックス 8">
            <a:extLst>
              <a:ext uri="{FF2B5EF4-FFF2-40B4-BE49-F238E27FC236}">
                <a16:creationId xmlns:a16="http://schemas.microsoft.com/office/drawing/2014/main" id="{A3EB2851-F364-E642-BC5F-7714E6DB77DD}"/>
              </a:ext>
            </a:extLst>
          </p:cNvPr>
          <p:cNvSpPr txBox="1"/>
          <p:nvPr/>
        </p:nvSpPr>
        <p:spPr>
          <a:xfrm>
            <a:off x="4430018" y="1988839"/>
            <a:ext cx="489236" cy="646331"/>
          </a:xfrm>
          <a:prstGeom prst="rect">
            <a:avLst/>
          </a:prstGeom>
          <a:noFill/>
        </p:spPr>
        <p:txBody>
          <a:bodyPr wrap="none" rtlCol="0">
            <a:spAutoFit/>
          </a:bodyPr>
          <a:lstStyle/>
          <a:p>
            <a:r>
              <a:rPr lang="en-US" altLang="ja-JP" sz="3600" b="1" dirty="0">
                <a:latin typeface="+mn-ea"/>
                <a:ea typeface="+mn-ea"/>
              </a:rPr>
              <a:t>T</a:t>
            </a:r>
            <a:endParaRPr kumimoji="1" lang="ja-JP" altLang="en-US" sz="3600" b="1">
              <a:latin typeface="+mn-ea"/>
              <a:ea typeface="+mn-ea"/>
            </a:endParaRPr>
          </a:p>
        </p:txBody>
      </p:sp>
      <p:sp>
        <p:nvSpPr>
          <p:cNvPr id="10" name="テキスト ボックス 9">
            <a:extLst>
              <a:ext uri="{FF2B5EF4-FFF2-40B4-BE49-F238E27FC236}">
                <a16:creationId xmlns:a16="http://schemas.microsoft.com/office/drawing/2014/main" id="{7D16018E-BF2B-DA40-BCC5-703F1D195BA9}"/>
              </a:ext>
            </a:extLst>
          </p:cNvPr>
          <p:cNvSpPr txBox="1"/>
          <p:nvPr/>
        </p:nvSpPr>
        <p:spPr>
          <a:xfrm>
            <a:off x="7165285" y="1988838"/>
            <a:ext cx="502062" cy="646331"/>
          </a:xfrm>
          <a:prstGeom prst="rect">
            <a:avLst/>
          </a:prstGeom>
          <a:noFill/>
        </p:spPr>
        <p:txBody>
          <a:bodyPr wrap="none" rtlCol="0">
            <a:spAutoFit/>
          </a:bodyPr>
          <a:lstStyle/>
          <a:p>
            <a:r>
              <a:rPr lang="en-US" altLang="ja-JP" sz="3600" b="1" dirty="0">
                <a:latin typeface="+mn-ea"/>
                <a:ea typeface="+mn-ea"/>
              </a:rPr>
              <a:t>P</a:t>
            </a:r>
            <a:endParaRPr kumimoji="1" lang="ja-JP" altLang="en-US" sz="3600" b="1">
              <a:latin typeface="+mn-ea"/>
              <a:ea typeface="+mn-ea"/>
            </a:endParaRPr>
          </a:p>
        </p:txBody>
      </p:sp>
      <p:sp>
        <p:nvSpPr>
          <p:cNvPr id="5" name="テキスト ボックス 4">
            <a:extLst>
              <a:ext uri="{FF2B5EF4-FFF2-40B4-BE49-F238E27FC236}">
                <a16:creationId xmlns:a16="http://schemas.microsoft.com/office/drawing/2014/main" id="{F2B7BCB5-ACF2-D74B-8AF0-5F1A312F029C}"/>
              </a:ext>
            </a:extLst>
          </p:cNvPr>
          <p:cNvSpPr txBox="1"/>
          <p:nvPr/>
        </p:nvSpPr>
        <p:spPr>
          <a:xfrm>
            <a:off x="1113413" y="2635169"/>
            <a:ext cx="1768433" cy="369332"/>
          </a:xfrm>
          <a:prstGeom prst="rect">
            <a:avLst/>
          </a:prstGeom>
          <a:noFill/>
        </p:spPr>
        <p:txBody>
          <a:bodyPr wrap="none" rtlCol="0">
            <a:spAutoFit/>
          </a:bodyPr>
          <a:lstStyle/>
          <a:p>
            <a:r>
              <a:rPr kumimoji="1" lang="ja-JP" altLang="en-US">
                <a:latin typeface="+mn-ea"/>
                <a:ea typeface="+mn-ea"/>
              </a:rPr>
              <a:t>セグメンテーション</a:t>
            </a:r>
          </a:p>
        </p:txBody>
      </p:sp>
      <p:sp>
        <p:nvSpPr>
          <p:cNvPr id="12" name="テキスト ボックス 11">
            <a:extLst>
              <a:ext uri="{FF2B5EF4-FFF2-40B4-BE49-F238E27FC236}">
                <a16:creationId xmlns:a16="http://schemas.microsoft.com/office/drawing/2014/main" id="{382EF737-9F3B-504F-88D2-0FD0840403E8}"/>
              </a:ext>
            </a:extLst>
          </p:cNvPr>
          <p:cNvSpPr txBox="1"/>
          <p:nvPr/>
        </p:nvSpPr>
        <p:spPr>
          <a:xfrm>
            <a:off x="899411" y="3050667"/>
            <a:ext cx="2196435" cy="461665"/>
          </a:xfrm>
          <a:prstGeom prst="rect">
            <a:avLst/>
          </a:prstGeom>
          <a:noFill/>
        </p:spPr>
        <p:txBody>
          <a:bodyPr wrap="none" rtlCol="0">
            <a:spAutoFit/>
          </a:bodyPr>
          <a:lstStyle/>
          <a:p>
            <a:r>
              <a:rPr kumimoji="1" lang="ja-JP" altLang="en-US" sz="1200">
                <a:latin typeface="+mn-ea"/>
                <a:ea typeface="+mn-ea"/>
              </a:rPr>
              <a:t>同じようなニーズ・特性を持つ人を</a:t>
            </a:r>
            <a:endParaRPr kumimoji="1" lang="en-US" altLang="ja-JP" sz="1200" dirty="0">
              <a:latin typeface="+mn-ea"/>
              <a:ea typeface="+mn-ea"/>
            </a:endParaRPr>
          </a:p>
          <a:p>
            <a:r>
              <a:rPr kumimoji="1" lang="ja-JP" altLang="en-US" sz="1200">
                <a:latin typeface="+mn-ea"/>
                <a:ea typeface="+mn-ea"/>
              </a:rPr>
              <a:t>集団と捉え、市場を細分化する</a:t>
            </a:r>
          </a:p>
        </p:txBody>
      </p:sp>
      <p:sp>
        <p:nvSpPr>
          <p:cNvPr id="13" name="テキスト ボックス 12">
            <a:extLst>
              <a:ext uri="{FF2B5EF4-FFF2-40B4-BE49-F238E27FC236}">
                <a16:creationId xmlns:a16="http://schemas.microsoft.com/office/drawing/2014/main" id="{2801402A-317D-BF4A-AF25-662C47506D20}"/>
              </a:ext>
            </a:extLst>
          </p:cNvPr>
          <p:cNvSpPr txBox="1"/>
          <p:nvPr/>
        </p:nvSpPr>
        <p:spPr>
          <a:xfrm>
            <a:off x="1065250" y="4166103"/>
            <a:ext cx="300082" cy="1200329"/>
          </a:xfrm>
          <a:prstGeom prst="rect">
            <a:avLst/>
          </a:prstGeom>
          <a:noFill/>
        </p:spPr>
        <p:txBody>
          <a:bodyPr wrap="none" rtlCol="0">
            <a:spAutoFit/>
          </a:bodyPr>
          <a:lstStyle/>
          <a:p>
            <a:r>
              <a:rPr kumimoji="1" lang="ja-JP" altLang="en-US"/>
              <a:t>・</a:t>
            </a:r>
            <a:endParaRPr kumimoji="1" lang="en-US" altLang="ja-JP" dirty="0"/>
          </a:p>
          <a:p>
            <a:r>
              <a:rPr lang="ja-JP" altLang="en-US"/>
              <a:t>・</a:t>
            </a:r>
            <a:endParaRPr lang="en-US" altLang="ja-JP" dirty="0"/>
          </a:p>
          <a:p>
            <a:r>
              <a:rPr kumimoji="1" lang="ja-JP" altLang="en-US"/>
              <a:t>・</a:t>
            </a:r>
            <a:endParaRPr kumimoji="1" lang="en-US" altLang="ja-JP" dirty="0"/>
          </a:p>
          <a:p>
            <a:r>
              <a:rPr lang="ja-JP" altLang="en-US"/>
              <a:t>・</a:t>
            </a:r>
            <a:endParaRPr kumimoji="1" lang="ja-JP" altLang="en-US"/>
          </a:p>
        </p:txBody>
      </p:sp>
      <p:sp>
        <p:nvSpPr>
          <p:cNvPr id="15" name="テキスト ボックス 14">
            <a:extLst>
              <a:ext uri="{FF2B5EF4-FFF2-40B4-BE49-F238E27FC236}">
                <a16:creationId xmlns:a16="http://schemas.microsoft.com/office/drawing/2014/main" id="{17AF2160-C923-B84E-982F-AC7937CB4A2F}"/>
              </a:ext>
            </a:extLst>
          </p:cNvPr>
          <p:cNvSpPr txBox="1"/>
          <p:nvPr/>
        </p:nvSpPr>
        <p:spPr>
          <a:xfrm>
            <a:off x="3989704" y="2635169"/>
            <a:ext cx="1435009" cy="369332"/>
          </a:xfrm>
          <a:prstGeom prst="rect">
            <a:avLst/>
          </a:prstGeom>
          <a:noFill/>
        </p:spPr>
        <p:txBody>
          <a:bodyPr wrap="none" rtlCol="0">
            <a:spAutoFit/>
          </a:bodyPr>
          <a:lstStyle/>
          <a:p>
            <a:r>
              <a:rPr kumimoji="1" lang="ja-JP" altLang="en-US">
                <a:latin typeface="+mn-ea"/>
                <a:ea typeface="+mn-ea"/>
              </a:rPr>
              <a:t>ターゲティング</a:t>
            </a:r>
          </a:p>
        </p:txBody>
      </p:sp>
      <p:sp>
        <p:nvSpPr>
          <p:cNvPr id="16" name="テキスト ボックス 15">
            <a:extLst>
              <a:ext uri="{FF2B5EF4-FFF2-40B4-BE49-F238E27FC236}">
                <a16:creationId xmlns:a16="http://schemas.microsoft.com/office/drawing/2014/main" id="{246D0663-26CC-0C4F-803C-65B2F04CAAEC}"/>
              </a:ext>
            </a:extLst>
          </p:cNvPr>
          <p:cNvSpPr txBox="1"/>
          <p:nvPr/>
        </p:nvSpPr>
        <p:spPr>
          <a:xfrm>
            <a:off x="3786124" y="3050667"/>
            <a:ext cx="1842171" cy="276999"/>
          </a:xfrm>
          <a:prstGeom prst="rect">
            <a:avLst/>
          </a:prstGeom>
          <a:noFill/>
        </p:spPr>
        <p:txBody>
          <a:bodyPr wrap="none" rtlCol="0">
            <a:spAutoFit/>
          </a:bodyPr>
          <a:lstStyle/>
          <a:p>
            <a:r>
              <a:rPr kumimoji="1" lang="ja-JP" altLang="en-US" sz="1200">
                <a:latin typeface="+mn-ea"/>
                <a:ea typeface="+mn-ea"/>
              </a:rPr>
              <a:t>どの市場を狙うべきか決める</a:t>
            </a:r>
          </a:p>
        </p:txBody>
      </p:sp>
      <p:sp>
        <p:nvSpPr>
          <p:cNvPr id="17" name="テキスト ボックス 16">
            <a:extLst>
              <a:ext uri="{FF2B5EF4-FFF2-40B4-BE49-F238E27FC236}">
                <a16:creationId xmlns:a16="http://schemas.microsoft.com/office/drawing/2014/main" id="{4DD09533-04CB-AD4A-8B82-20BE5905162A}"/>
              </a:ext>
            </a:extLst>
          </p:cNvPr>
          <p:cNvSpPr txBox="1"/>
          <p:nvPr/>
        </p:nvSpPr>
        <p:spPr>
          <a:xfrm>
            <a:off x="3823788" y="4190017"/>
            <a:ext cx="300082" cy="1200329"/>
          </a:xfrm>
          <a:prstGeom prst="rect">
            <a:avLst/>
          </a:prstGeom>
          <a:noFill/>
        </p:spPr>
        <p:txBody>
          <a:bodyPr wrap="none" rtlCol="0">
            <a:spAutoFit/>
          </a:bodyPr>
          <a:lstStyle/>
          <a:p>
            <a:r>
              <a:rPr kumimoji="1" lang="ja-JP" altLang="en-US"/>
              <a:t>・</a:t>
            </a:r>
            <a:endParaRPr kumimoji="1" lang="en-US" altLang="ja-JP" dirty="0"/>
          </a:p>
          <a:p>
            <a:r>
              <a:rPr lang="ja-JP" altLang="en-US"/>
              <a:t>・</a:t>
            </a:r>
            <a:endParaRPr lang="en-US" altLang="ja-JP" dirty="0"/>
          </a:p>
          <a:p>
            <a:r>
              <a:rPr kumimoji="1" lang="ja-JP" altLang="en-US"/>
              <a:t>・</a:t>
            </a:r>
            <a:endParaRPr kumimoji="1" lang="en-US" altLang="ja-JP" dirty="0"/>
          </a:p>
          <a:p>
            <a:r>
              <a:rPr lang="ja-JP" altLang="en-US"/>
              <a:t>・</a:t>
            </a:r>
            <a:endParaRPr kumimoji="1" lang="ja-JP" altLang="en-US"/>
          </a:p>
        </p:txBody>
      </p:sp>
      <p:sp>
        <p:nvSpPr>
          <p:cNvPr id="18" name="テキスト ボックス 17">
            <a:extLst>
              <a:ext uri="{FF2B5EF4-FFF2-40B4-BE49-F238E27FC236}">
                <a16:creationId xmlns:a16="http://schemas.microsoft.com/office/drawing/2014/main" id="{82407C6A-4EC8-4944-B72A-CD6C7F6A86A4}"/>
              </a:ext>
            </a:extLst>
          </p:cNvPr>
          <p:cNvSpPr txBox="1"/>
          <p:nvPr/>
        </p:nvSpPr>
        <p:spPr>
          <a:xfrm>
            <a:off x="6681874" y="2635169"/>
            <a:ext cx="1391728" cy="369332"/>
          </a:xfrm>
          <a:prstGeom prst="rect">
            <a:avLst/>
          </a:prstGeom>
          <a:noFill/>
        </p:spPr>
        <p:txBody>
          <a:bodyPr wrap="none" rtlCol="0">
            <a:spAutoFit/>
          </a:bodyPr>
          <a:lstStyle/>
          <a:p>
            <a:r>
              <a:rPr kumimoji="1" lang="ja-JP" altLang="en-US">
                <a:latin typeface="+mn-ea"/>
                <a:ea typeface="+mn-ea"/>
              </a:rPr>
              <a:t>ポジショニング</a:t>
            </a:r>
          </a:p>
        </p:txBody>
      </p:sp>
      <p:sp>
        <p:nvSpPr>
          <p:cNvPr id="19" name="テキスト ボックス 18">
            <a:extLst>
              <a:ext uri="{FF2B5EF4-FFF2-40B4-BE49-F238E27FC236}">
                <a16:creationId xmlns:a16="http://schemas.microsoft.com/office/drawing/2014/main" id="{E2EC8D52-CF1B-DF42-AF30-7E22FAC3B566}"/>
              </a:ext>
            </a:extLst>
          </p:cNvPr>
          <p:cNvSpPr txBox="1"/>
          <p:nvPr/>
        </p:nvSpPr>
        <p:spPr>
          <a:xfrm>
            <a:off x="6390131" y="3050667"/>
            <a:ext cx="1975221" cy="461665"/>
          </a:xfrm>
          <a:prstGeom prst="rect">
            <a:avLst/>
          </a:prstGeom>
          <a:noFill/>
        </p:spPr>
        <p:txBody>
          <a:bodyPr wrap="none" rtlCol="0">
            <a:spAutoFit/>
          </a:bodyPr>
          <a:lstStyle/>
          <a:p>
            <a:r>
              <a:rPr kumimoji="1" lang="ja-JP" altLang="en-US" sz="1200">
                <a:latin typeface="+mn-ea"/>
                <a:ea typeface="+mn-ea"/>
              </a:rPr>
              <a:t>ターゲティング市場の中で、</a:t>
            </a:r>
            <a:endParaRPr kumimoji="1" lang="en-US" altLang="ja-JP" sz="1200" dirty="0">
              <a:latin typeface="+mn-ea"/>
              <a:ea typeface="+mn-ea"/>
            </a:endParaRPr>
          </a:p>
          <a:p>
            <a:r>
              <a:rPr lang="ja-JP" altLang="en-US" sz="1200">
                <a:latin typeface="+mn-ea"/>
                <a:ea typeface="+mn-ea"/>
              </a:rPr>
              <a:t>自社の立ち位置を明確にする</a:t>
            </a:r>
            <a:endParaRPr kumimoji="1" lang="ja-JP" altLang="en-US" sz="1200">
              <a:latin typeface="+mn-ea"/>
              <a:ea typeface="+mn-ea"/>
            </a:endParaRPr>
          </a:p>
        </p:txBody>
      </p:sp>
      <p:sp>
        <p:nvSpPr>
          <p:cNvPr id="21" name="テキスト ボックス 20">
            <a:extLst>
              <a:ext uri="{FF2B5EF4-FFF2-40B4-BE49-F238E27FC236}">
                <a16:creationId xmlns:a16="http://schemas.microsoft.com/office/drawing/2014/main" id="{D43D1C41-C3BE-674A-A63A-20B2F0FAB8BD}"/>
              </a:ext>
            </a:extLst>
          </p:cNvPr>
          <p:cNvSpPr txBox="1"/>
          <p:nvPr/>
        </p:nvSpPr>
        <p:spPr>
          <a:xfrm>
            <a:off x="6531833" y="4190017"/>
            <a:ext cx="300082" cy="1200329"/>
          </a:xfrm>
          <a:prstGeom prst="rect">
            <a:avLst/>
          </a:prstGeom>
          <a:noFill/>
        </p:spPr>
        <p:txBody>
          <a:bodyPr wrap="none" rtlCol="0">
            <a:spAutoFit/>
          </a:bodyPr>
          <a:lstStyle/>
          <a:p>
            <a:r>
              <a:rPr kumimoji="1" lang="ja-JP" altLang="en-US"/>
              <a:t>・</a:t>
            </a:r>
            <a:endParaRPr kumimoji="1" lang="en-US" altLang="ja-JP" dirty="0"/>
          </a:p>
          <a:p>
            <a:r>
              <a:rPr lang="ja-JP" altLang="en-US"/>
              <a:t>・</a:t>
            </a:r>
            <a:endParaRPr lang="en-US" altLang="ja-JP" dirty="0"/>
          </a:p>
          <a:p>
            <a:r>
              <a:rPr kumimoji="1" lang="ja-JP" altLang="en-US"/>
              <a:t>・</a:t>
            </a:r>
            <a:endParaRPr kumimoji="1" lang="en-US" altLang="ja-JP" dirty="0"/>
          </a:p>
          <a:p>
            <a:r>
              <a:rPr lang="ja-JP" altLang="en-US"/>
              <a:t>・</a:t>
            </a:r>
            <a:endParaRPr kumimoji="1" lang="ja-JP" altLang="en-US"/>
          </a:p>
        </p:txBody>
      </p:sp>
      <p:sp>
        <p:nvSpPr>
          <p:cNvPr id="14" name="右矢印 13">
            <a:extLst>
              <a:ext uri="{FF2B5EF4-FFF2-40B4-BE49-F238E27FC236}">
                <a16:creationId xmlns:a16="http://schemas.microsoft.com/office/drawing/2014/main" id="{7EB3E71F-DB45-9745-8FD3-02FDE824E6BB}"/>
              </a:ext>
            </a:extLst>
          </p:cNvPr>
          <p:cNvSpPr/>
          <p:nvPr/>
        </p:nvSpPr>
        <p:spPr>
          <a:xfrm>
            <a:off x="2987824" y="3789040"/>
            <a:ext cx="720080" cy="57606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右矢印 21">
            <a:extLst>
              <a:ext uri="{FF2B5EF4-FFF2-40B4-BE49-F238E27FC236}">
                <a16:creationId xmlns:a16="http://schemas.microsoft.com/office/drawing/2014/main" id="{94EAF724-C268-474C-AD0F-99EE2F142748}"/>
              </a:ext>
            </a:extLst>
          </p:cNvPr>
          <p:cNvSpPr/>
          <p:nvPr/>
        </p:nvSpPr>
        <p:spPr>
          <a:xfrm>
            <a:off x="5683183" y="3789040"/>
            <a:ext cx="720080" cy="57606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a:extLst>
              <a:ext uri="{FF2B5EF4-FFF2-40B4-BE49-F238E27FC236}">
                <a16:creationId xmlns:a16="http://schemas.microsoft.com/office/drawing/2014/main" id="{627BA48B-3C35-1244-A231-F909C974ECCF}"/>
              </a:ext>
            </a:extLst>
          </p:cNvPr>
          <p:cNvSpPr txBox="1"/>
          <p:nvPr/>
        </p:nvSpPr>
        <p:spPr>
          <a:xfrm>
            <a:off x="899592" y="3933056"/>
            <a:ext cx="1410963" cy="276999"/>
          </a:xfrm>
          <a:prstGeom prst="rect">
            <a:avLst/>
          </a:prstGeom>
          <a:noFill/>
        </p:spPr>
        <p:txBody>
          <a:bodyPr wrap="none" rtlCol="0">
            <a:spAutoFit/>
          </a:bodyPr>
          <a:lstStyle/>
          <a:p>
            <a:r>
              <a:rPr kumimoji="1" lang="ja-JP" altLang="en-US" sz="1200">
                <a:latin typeface="+mn-ea"/>
                <a:ea typeface="+mn-ea"/>
              </a:rPr>
              <a:t>（例）</a:t>
            </a:r>
            <a:r>
              <a:rPr kumimoji="1" lang="en-US" altLang="ja-JP" sz="1200" dirty="0">
                <a:latin typeface="+mn-ea"/>
                <a:ea typeface="+mn-ea"/>
              </a:rPr>
              <a:t> </a:t>
            </a:r>
            <a:r>
              <a:rPr lang="ja-JP" altLang="en-US" sz="1200">
                <a:latin typeface="+mn-ea"/>
                <a:ea typeface="+mn-ea"/>
              </a:rPr>
              <a:t>ビジネスマン</a:t>
            </a:r>
            <a:endParaRPr kumimoji="1" lang="ja-JP" altLang="en-US" sz="1200">
              <a:latin typeface="+mn-ea"/>
              <a:ea typeface="+mn-ea"/>
            </a:endParaRPr>
          </a:p>
        </p:txBody>
      </p:sp>
      <p:sp>
        <p:nvSpPr>
          <p:cNvPr id="24" name="テキスト ボックス 23">
            <a:extLst>
              <a:ext uri="{FF2B5EF4-FFF2-40B4-BE49-F238E27FC236}">
                <a16:creationId xmlns:a16="http://schemas.microsoft.com/office/drawing/2014/main" id="{41F495C9-9877-B24A-9ADE-B7C2CE554BE0}"/>
              </a:ext>
            </a:extLst>
          </p:cNvPr>
          <p:cNvSpPr txBox="1"/>
          <p:nvPr/>
        </p:nvSpPr>
        <p:spPr>
          <a:xfrm>
            <a:off x="3628201" y="3933056"/>
            <a:ext cx="1931939" cy="276999"/>
          </a:xfrm>
          <a:prstGeom prst="rect">
            <a:avLst/>
          </a:prstGeom>
          <a:noFill/>
        </p:spPr>
        <p:txBody>
          <a:bodyPr wrap="none" rtlCol="0">
            <a:spAutoFit/>
          </a:bodyPr>
          <a:lstStyle/>
          <a:p>
            <a:r>
              <a:rPr kumimoji="1" lang="ja-JP" altLang="en-US" sz="1200">
                <a:latin typeface="+mn-ea"/>
                <a:ea typeface="+mn-ea"/>
              </a:rPr>
              <a:t>（例）東京に勤める</a:t>
            </a:r>
            <a:r>
              <a:rPr lang="ja-JP" altLang="en-US" sz="1200">
                <a:latin typeface="+mn-ea"/>
                <a:ea typeface="+mn-ea"/>
              </a:rPr>
              <a:t>既婚者</a:t>
            </a:r>
            <a:endParaRPr kumimoji="1" lang="ja-JP" altLang="en-US" sz="1200">
              <a:latin typeface="+mn-ea"/>
              <a:ea typeface="+mn-ea"/>
            </a:endParaRPr>
          </a:p>
        </p:txBody>
      </p:sp>
      <p:sp>
        <p:nvSpPr>
          <p:cNvPr id="25" name="テキスト ボックス 24">
            <a:extLst>
              <a:ext uri="{FF2B5EF4-FFF2-40B4-BE49-F238E27FC236}">
                <a16:creationId xmlns:a16="http://schemas.microsoft.com/office/drawing/2014/main" id="{F7E29158-6DC4-9C46-A909-2402DEAE6057}"/>
              </a:ext>
            </a:extLst>
          </p:cNvPr>
          <p:cNvSpPr txBox="1"/>
          <p:nvPr/>
        </p:nvSpPr>
        <p:spPr>
          <a:xfrm>
            <a:off x="6255066" y="3945622"/>
            <a:ext cx="1952779" cy="276999"/>
          </a:xfrm>
          <a:prstGeom prst="rect">
            <a:avLst/>
          </a:prstGeom>
          <a:noFill/>
        </p:spPr>
        <p:txBody>
          <a:bodyPr wrap="none" rtlCol="0">
            <a:spAutoFit/>
          </a:bodyPr>
          <a:lstStyle/>
          <a:p>
            <a:r>
              <a:rPr kumimoji="1" lang="ja-JP" altLang="en-US" sz="1200">
                <a:latin typeface="+mn-ea"/>
                <a:ea typeface="+mn-ea"/>
              </a:rPr>
              <a:t>（例）家族に優しいサービス</a:t>
            </a:r>
          </a:p>
        </p:txBody>
      </p:sp>
      <p:sp>
        <p:nvSpPr>
          <p:cNvPr id="26" name="正方形/長方形 25">
            <a:extLst>
              <a:ext uri="{FF2B5EF4-FFF2-40B4-BE49-F238E27FC236}">
                <a16:creationId xmlns:a16="http://schemas.microsoft.com/office/drawing/2014/main" id="{378EB308-E2EC-4D7F-B088-5ACB44B663B0}"/>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en-US" altLang="ja-JP" sz="2400" dirty="0">
                <a:latin typeface="HGP創英角ｺﾞｼｯｸUB" panose="020B0900000000000000" pitchFamily="50" charset="-128"/>
                <a:ea typeface="HGP創英角ｺﾞｼｯｸUB" panose="020B0900000000000000" pitchFamily="50" charset="-128"/>
              </a:rPr>
              <a:t>STP</a:t>
            </a:r>
            <a:endParaRPr lang="ja-JP" altLang="en-US" sz="2400" dirty="0">
              <a:latin typeface="HGP創英角ｺﾞｼｯｸUB" panose="020B0900000000000000" pitchFamily="50" charset="-128"/>
              <a:ea typeface="HGP創英角ｺﾞｼｯｸUB" panose="020B0900000000000000" pitchFamily="50" charset="-128"/>
            </a:endParaRPr>
          </a:p>
        </p:txBody>
      </p:sp>
      <p:sp>
        <p:nvSpPr>
          <p:cNvPr id="27" name="Rectangle 7">
            <a:extLst>
              <a:ext uri="{FF2B5EF4-FFF2-40B4-BE49-F238E27FC236}">
                <a16:creationId xmlns:a16="http://schemas.microsoft.com/office/drawing/2014/main" id="{7E189B99-93BF-42BD-9BA2-9CE6C3DCA81E}"/>
              </a:ext>
            </a:extLst>
          </p:cNvPr>
          <p:cNvSpPr>
            <a:spLocks noChangeArrowheads="1"/>
          </p:cNvSpPr>
          <p:nvPr/>
        </p:nvSpPr>
        <p:spPr bwMode="auto">
          <a:xfrm>
            <a:off x="264201" y="1302292"/>
            <a:ext cx="8568952" cy="362372"/>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en-US" altLang="ja-JP" sz="2000" dirty="0">
                <a:latin typeface="HGP創英角ｺﾞｼｯｸUB" panose="020B0900000000000000" pitchFamily="50" charset="-128"/>
                <a:ea typeface="HGP創英角ｺﾞｼｯｸUB" panose="020B0900000000000000" pitchFamily="50" charset="-128"/>
              </a:rPr>
              <a:t>STP</a:t>
            </a:r>
            <a:r>
              <a:rPr lang="ja-JP" altLang="en-US" sz="2000" dirty="0">
                <a:latin typeface="HGP創英角ｺﾞｼｯｸUB" panose="020B0900000000000000" pitchFamily="50" charset="-128"/>
                <a:ea typeface="HGP創英角ｺﾞｼｯｸUB" panose="020B0900000000000000" pitchFamily="50" charset="-128"/>
              </a:rPr>
              <a:t>の考えを基にターゲット顧客を選定しましょう。</a:t>
            </a:r>
          </a:p>
        </p:txBody>
      </p:sp>
      <p:sp>
        <p:nvSpPr>
          <p:cNvPr id="28" name="Rectangle 5">
            <a:extLst>
              <a:ext uri="{FF2B5EF4-FFF2-40B4-BE49-F238E27FC236}">
                <a16:creationId xmlns:a16="http://schemas.microsoft.com/office/drawing/2014/main" id="{267345FD-E6D2-4C27-8759-428FB8CA87B3}"/>
              </a:ext>
            </a:extLst>
          </p:cNvPr>
          <p:cNvSpPr>
            <a:spLocks noGrp="1" noChangeArrowheads="1"/>
          </p:cNvSpPr>
          <p:nvPr>
            <p:ph type="title"/>
          </p:nvPr>
        </p:nvSpPr>
        <p:spPr>
          <a:xfrm>
            <a:off x="34925" y="114300"/>
            <a:ext cx="8642350" cy="362372"/>
          </a:xfrm>
        </p:spPr>
        <p:txBody>
          <a:bodyPr/>
          <a:lstStyle/>
          <a:p>
            <a:pPr eaLnBrk="1" hangingPunct="1"/>
            <a:r>
              <a:rPr lang="ja-JP" altLang="en-US" sz="1800" dirty="0">
                <a:latin typeface="Meiryo UI" pitchFamily="50" charset="-128"/>
                <a:ea typeface="Meiryo UI" pitchFamily="50" charset="-128"/>
              </a:rPr>
              <a:t>個人演習②</a:t>
            </a:r>
            <a:endParaRPr lang="ja-JP" altLang="ja-JP" sz="1800" dirty="0">
              <a:latin typeface="Meiryo UI" pitchFamily="50" charset="-128"/>
              <a:ea typeface="Meiryo UI" pitchFamily="50" charset="-128"/>
            </a:endParaRPr>
          </a:p>
        </p:txBody>
      </p:sp>
    </p:spTree>
    <p:extLst>
      <p:ext uri="{BB962C8B-B14F-4D97-AF65-F5344CB8AC3E}">
        <p14:creationId xmlns:p14="http://schemas.microsoft.com/office/powerpoint/2010/main" val="34223731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FD798CC3-E8DB-47D4-BEF0-0356C2252170}"/>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４</a:t>
            </a:r>
            <a:r>
              <a:rPr lang="en-US" altLang="ja-JP" sz="2400" dirty="0">
                <a:latin typeface="HGP創英角ｺﾞｼｯｸUB" panose="020B0900000000000000" pitchFamily="50" charset="-128"/>
                <a:ea typeface="HGP創英角ｺﾞｼｯｸUB" panose="020B0900000000000000" pitchFamily="50" charset="-128"/>
              </a:rPr>
              <a:t>P</a:t>
            </a:r>
            <a:r>
              <a:rPr lang="ja-JP" altLang="en-US" sz="2400" dirty="0">
                <a:latin typeface="HGP創英角ｺﾞｼｯｸUB" panose="020B0900000000000000" pitchFamily="50" charset="-128"/>
                <a:ea typeface="HGP創英角ｺﾞｼｯｸUB" panose="020B0900000000000000" pitchFamily="50" charset="-128"/>
              </a:rPr>
              <a:t>戦略の作成</a:t>
            </a:r>
          </a:p>
        </p:txBody>
      </p:sp>
      <p:sp>
        <p:nvSpPr>
          <p:cNvPr id="6" name="Rectangle 5">
            <a:extLst>
              <a:ext uri="{FF2B5EF4-FFF2-40B4-BE49-F238E27FC236}">
                <a16:creationId xmlns:a16="http://schemas.microsoft.com/office/drawing/2014/main" id="{3CE6A8FE-EAB2-4B45-99AD-461DB5F6228A}"/>
              </a:ext>
            </a:extLst>
          </p:cNvPr>
          <p:cNvSpPr>
            <a:spLocks noGrp="1" noChangeArrowheads="1"/>
          </p:cNvSpPr>
          <p:nvPr>
            <p:ph type="title"/>
          </p:nvPr>
        </p:nvSpPr>
        <p:spPr>
          <a:xfrm>
            <a:off x="34925" y="114300"/>
            <a:ext cx="8642350" cy="362372"/>
          </a:xfrm>
        </p:spPr>
        <p:txBody>
          <a:bodyPr/>
          <a:lstStyle/>
          <a:p>
            <a:pPr eaLnBrk="1" hangingPunct="1"/>
            <a:r>
              <a:rPr lang="ja-JP" altLang="en-US" sz="1800" dirty="0">
                <a:latin typeface="Meiryo UI" pitchFamily="50" charset="-128"/>
                <a:ea typeface="Meiryo UI" pitchFamily="50" charset="-128"/>
              </a:rPr>
              <a:t>個人演習③</a:t>
            </a:r>
            <a:endParaRPr lang="ja-JP" altLang="ja-JP" sz="1800" dirty="0">
              <a:latin typeface="Meiryo UI" pitchFamily="50" charset="-128"/>
              <a:ea typeface="Meiryo UI" pitchFamily="50" charset="-128"/>
            </a:endParaRPr>
          </a:p>
        </p:txBody>
      </p:sp>
      <p:sp>
        <p:nvSpPr>
          <p:cNvPr id="5" name="Rectangle 7">
            <a:extLst>
              <a:ext uri="{FF2B5EF4-FFF2-40B4-BE49-F238E27FC236}">
                <a16:creationId xmlns:a16="http://schemas.microsoft.com/office/drawing/2014/main" id="{5C22127F-2302-4F57-9559-F8AF23470CC8}"/>
              </a:ext>
            </a:extLst>
          </p:cNvPr>
          <p:cNvSpPr>
            <a:spLocks noChangeArrowheads="1"/>
          </p:cNvSpPr>
          <p:nvPr/>
        </p:nvSpPr>
        <p:spPr bwMode="auto">
          <a:xfrm>
            <a:off x="179511" y="1375607"/>
            <a:ext cx="8568952" cy="362372"/>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自社のターゲット顧客を想定してマーケティングミックスを作ってみましょう。</a:t>
            </a:r>
          </a:p>
        </p:txBody>
      </p:sp>
      <p:graphicFrame>
        <p:nvGraphicFramePr>
          <p:cNvPr id="3" name="表 2">
            <a:extLst>
              <a:ext uri="{FF2B5EF4-FFF2-40B4-BE49-F238E27FC236}">
                <a16:creationId xmlns:a16="http://schemas.microsoft.com/office/drawing/2014/main" id="{0F04C635-7183-4D4D-821E-C61DF6C52EF8}"/>
              </a:ext>
            </a:extLst>
          </p:cNvPr>
          <p:cNvGraphicFramePr>
            <a:graphicFrameLocks noGrp="1"/>
          </p:cNvGraphicFramePr>
          <p:nvPr/>
        </p:nvGraphicFramePr>
        <p:xfrm>
          <a:off x="467134" y="2348880"/>
          <a:ext cx="8209732" cy="4313718"/>
        </p:xfrm>
        <a:graphic>
          <a:graphicData uri="http://schemas.openxmlformats.org/drawingml/2006/table">
            <a:tbl>
              <a:tblPr firstRow="1" bandRow="1">
                <a:tableStyleId>{5940675A-B579-460E-94D1-54222C63F5DA}</a:tableStyleId>
              </a:tblPr>
              <a:tblGrid>
                <a:gridCol w="4104866">
                  <a:extLst>
                    <a:ext uri="{9D8B030D-6E8A-4147-A177-3AD203B41FA5}">
                      <a16:colId xmlns:a16="http://schemas.microsoft.com/office/drawing/2014/main" val="20000"/>
                    </a:ext>
                  </a:extLst>
                </a:gridCol>
                <a:gridCol w="4104866">
                  <a:extLst>
                    <a:ext uri="{9D8B030D-6E8A-4147-A177-3AD203B41FA5}">
                      <a16:colId xmlns:a16="http://schemas.microsoft.com/office/drawing/2014/main" val="20001"/>
                    </a:ext>
                  </a:extLst>
                </a:gridCol>
              </a:tblGrid>
              <a:tr h="419499">
                <a:tc>
                  <a:txBody>
                    <a:bodyPr/>
                    <a:lstStyle/>
                    <a:p>
                      <a:pPr algn="ctr"/>
                      <a:r>
                        <a:rPr kumimoji="1" lang="ja-JP" altLang="en-US" dirty="0">
                          <a:latin typeface="HGPｺﾞｼｯｸE" panose="020B0900000000000000" pitchFamily="50" charset="-128"/>
                          <a:ea typeface="HGPｺﾞｼｯｸE" panose="020B0900000000000000" pitchFamily="50" charset="-128"/>
                        </a:rPr>
                        <a:t>商品・サービス</a:t>
                      </a:r>
                    </a:p>
                  </a:txBody>
                  <a:tcPr>
                    <a:solidFill>
                      <a:schemeClr val="tx2">
                        <a:lumMod val="20000"/>
                        <a:lumOff val="80000"/>
                      </a:schemeClr>
                    </a:solidFill>
                  </a:tcPr>
                </a:tc>
                <a:tc>
                  <a:txBody>
                    <a:bodyPr/>
                    <a:lstStyle/>
                    <a:p>
                      <a:pPr algn="ctr"/>
                      <a:r>
                        <a:rPr kumimoji="1" lang="ja-JP" altLang="en-US" dirty="0">
                          <a:latin typeface="HGPｺﾞｼｯｸE" panose="020B0900000000000000" pitchFamily="50" charset="-128"/>
                          <a:ea typeface="HGPｺﾞｼｯｸE" panose="020B0900000000000000" pitchFamily="50" charset="-128"/>
                        </a:rPr>
                        <a:t>価格</a:t>
                      </a:r>
                    </a:p>
                  </a:txBody>
                  <a:tcPr>
                    <a:solidFill>
                      <a:schemeClr val="tx2">
                        <a:lumMod val="20000"/>
                        <a:lumOff val="80000"/>
                      </a:schemeClr>
                    </a:solidFill>
                  </a:tcPr>
                </a:tc>
                <a:extLst>
                  <a:ext uri="{0D108BD9-81ED-4DB2-BD59-A6C34878D82A}">
                    <a16:rowId xmlns:a16="http://schemas.microsoft.com/office/drawing/2014/main" val="10000"/>
                  </a:ext>
                </a:extLst>
              </a:tr>
              <a:tr h="1344697">
                <a:tc>
                  <a:txBody>
                    <a:bodyPr/>
                    <a:lstStyle/>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ja-JP" altLang="en-US" dirty="0"/>
                    </a:p>
                  </a:txBody>
                  <a:tcPr/>
                </a:tc>
                <a:tc>
                  <a:txBody>
                    <a:bodyPr/>
                    <a:lstStyle/>
                    <a:p>
                      <a:endParaRPr kumimoji="1" lang="ja-JP" altLang="en-US" dirty="0"/>
                    </a:p>
                  </a:txBody>
                  <a:tcPr/>
                </a:tc>
                <a:extLst>
                  <a:ext uri="{0D108BD9-81ED-4DB2-BD59-A6C34878D82A}">
                    <a16:rowId xmlns:a16="http://schemas.microsoft.com/office/drawing/2014/main" val="10001"/>
                  </a:ext>
                </a:extLst>
              </a:tr>
              <a:tr h="419499">
                <a:tc>
                  <a:txBody>
                    <a:bodyPr/>
                    <a:lstStyle/>
                    <a:p>
                      <a:pPr algn="ctr"/>
                      <a:r>
                        <a:rPr kumimoji="1" lang="ja-JP" altLang="en-US" dirty="0">
                          <a:latin typeface="HGPｺﾞｼｯｸE" panose="020B0900000000000000" pitchFamily="50" charset="-128"/>
                          <a:ea typeface="HGPｺﾞｼｯｸE" panose="020B0900000000000000" pitchFamily="50" charset="-128"/>
                        </a:rPr>
                        <a:t>販売チャネル</a:t>
                      </a:r>
                    </a:p>
                  </a:txBody>
                  <a:tcPr>
                    <a:solidFill>
                      <a:schemeClr val="tx2">
                        <a:lumMod val="20000"/>
                        <a:lumOff val="80000"/>
                      </a:schemeClr>
                    </a:solidFill>
                  </a:tcPr>
                </a:tc>
                <a:tc>
                  <a:txBody>
                    <a:bodyPr/>
                    <a:lstStyle/>
                    <a:p>
                      <a:pPr algn="ctr"/>
                      <a:r>
                        <a:rPr kumimoji="1" lang="ja-JP" altLang="en-US" dirty="0">
                          <a:latin typeface="HGPｺﾞｼｯｸE" panose="020B0900000000000000" pitchFamily="50" charset="-128"/>
                          <a:ea typeface="HGPｺﾞｼｯｸE" panose="020B0900000000000000" pitchFamily="50" charset="-128"/>
                        </a:rPr>
                        <a:t>プロモーション手法</a:t>
                      </a:r>
                    </a:p>
                  </a:txBody>
                  <a:tcPr>
                    <a:solidFill>
                      <a:schemeClr val="tx2">
                        <a:lumMod val="20000"/>
                        <a:lumOff val="80000"/>
                      </a:schemeClr>
                    </a:solidFill>
                  </a:tcPr>
                </a:tc>
                <a:extLst>
                  <a:ext uri="{0D108BD9-81ED-4DB2-BD59-A6C34878D82A}">
                    <a16:rowId xmlns:a16="http://schemas.microsoft.com/office/drawing/2014/main" val="10002"/>
                  </a:ext>
                </a:extLst>
              </a:tr>
              <a:tr h="1344697">
                <a:tc>
                  <a:txBody>
                    <a:bodyPr/>
                    <a:lstStyle/>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ja-JP" altLang="en-US" dirty="0"/>
                    </a:p>
                  </a:txBody>
                  <a:tcPr/>
                </a:tc>
                <a:tc>
                  <a:txBody>
                    <a:bodyPr/>
                    <a:lstStyle/>
                    <a:p>
                      <a:endParaRPr kumimoji="1" lang="en-US" altLang="ja-JP" dirty="0"/>
                    </a:p>
                    <a:p>
                      <a:endParaRPr kumimoji="1" lang="en-US" altLang="ja-JP" dirty="0"/>
                    </a:p>
                    <a:p>
                      <a:endParaRPr kumimoji="1" lang="en-US" altLang="ja-JP" dirty="0"/>
                    </a:p>
                    <a:p>
                      <a:endParaRPr kumimoji="1" lang="ja-JP" altLang="en-US" dirty="0"/>
                    </a:p>
                  </a:txBody>
                  <a:tcPr/>
                </a:tc>
                <a:extLst>
                  <a:ext uri="{0D108BD9-81ED-4DB2-BD59-A6C34878D82A}">
                    <a16:rowId xmlns:a16="http://schemas.microsoft.com/office/drawing/2014/main" val="10003"/>
                  </a:ext>
                </a:extLst>
              </a:tr>
            </a:tbl>
          </a:graphicData>
        </a:graphic>
      </p:graphicFrame>
      <p:graphicFrame>
        <p:nvGraphicFramePr>
          <p:cNvPr id="7" name="表 7">
            <a:extLst>
              <a:ext uri="{FF2B5EF4-FFF2-40B4-BE49-F238E27FC236}">
                <a16:creationId xmlns:a16="http://schemas.microsoft.com/office/drawing/2014/main" id="{62281F6B-1EC9-4990-9ED8-0117D7604191}"/>
              </a:ext>
            </a:extLst>
          </p:cNvPr>
          <p:cNvGraphicFramePr>
            <a:graphicFrameLocks noGrp="1"/>
          </p:cNvGraphicFramePr>
          <p:nvPr/>
        </p:nvGraphicFramePr>
        <p:xfrm>
          <a:off x="467134" y="1872940"/>
          <a:ext cx="8209732" cy="370840"/>
        </p:xfrm>
        <a:graphic>
          <a:graphicData uri="http://schemas.openxmlformats.org/drawingml/2006/table">
            <a:tbl>
              <a:tblPr firstRow="1" bandRow="1">
                <a:tableStyleId>{5C22544A-7EE6-4342-B048-85BDC9FD1C3A}</a:tableStyleId>
              </a:tblPr>
              <a:tblGrid>
                <a:gridCol w="2016634">
                  <a:extLst>
                    <a:ext uri="{9D8B030D-6E8A-4147-A177-3AD203B41FA5}">
                      <a16:colId xmlns:a16="http://schemas.microsoft.com/office/drawing/2014/main" val="2765356920"/>
                    </a:ext>
                  </a:extLst>
                </a:gridCol>
                <a:gridCol w="6193098">
                  <a:extLst>
                    <a:ext uri="{9D8B030D-6E8A-4147-A177-3AD203B41FA5}">
                      <a16:colId xmlns:a16="http://schemas.microsoft.com/office/drawing/2014/main" val="1880709020"/>
                    </a:ext>
                  </a:extLst>
                </a:gridCol>
              </a:tblGrid>
              <a:tr h="370840">
                <a:tc>
                  <a:txBody>
                    <a:bodyPr/>
                    <a:lstStyle/>
                    <a:p>
                      <a:pPr algn="ctr"/>
                      <a:r>
                        <a:rPr kumimoji="1" lang="ja-JP" altLang="en-US" dirty="0">
                          <a:solidFill>
                            <a:schemeClr val="tx1"/>
                          </a:solidFill>
                        </a:rPr>
                        <a:t>ターゲット顧客</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38610456"/>
                  </a:ext>
                </a:extLst>
              </a:tr>
            </a:tbl>
          </a:graphicData>
        </a:graphic>
      </p:graphicFrame>
      <p:sp>
        <p:nvSpPr>
          <p:cNvPr id="4" name="スライド番号プレースホルダー 3">
            <a:extLst>
              <a:ext uri="{FF2B5EF4-FFF2-40B4-BE49-F238E27FC236}">
                <a16:creationId xmlns:a16="http://schemas.microsoft.com/office/drawing/2014/main" id="{69F351B9-48C8-4A7B-85E2-3753E16DC891}"/>
              </a:ext>
            </a:extLst>
          </p:cNvPr>
          <p:cNvSpPr>
            <a:spLocks noGrp="1"/>
          </p:cNvSpPr>
          <p:nvPr>
            <p:ph type="sldNum" sz="quarter" idx="12"/>
          </p:nvPr>
        </p:nvSpPr>
        <p:spPr/>
        <p:txBody>
          <a:bodyPr/>
          <a:lstStyle/>
          <a:p>
            <a:pPr>
              <a:defRPr/>
            </a:pPr>
            <a:fld id="{22179739-F4A8-44EB-8B8E-F3F060272835}" type="slidenum">
              <a:rPr lang="ja-JP" altLang="en-US" smtClean="0"/>
              <a:pPr>
                <a:defRPr/>
              </a:pPr>
              <a:t>23</a:t>
            </a:fld>
            <a:endParaRPr lang="ja-JP" altLang="en-US"/>
          </a:p>
        </p:txBody>
      </p:sp>
    </p:spTree>
    <p:extLst>
      <p:ext uri="{BB962C8B-B14F-4D97-AF65-F5344CB8AC3E}">
        <p14:creationId xmlns:p14="http://schemas.microsoft.com/office/powerpoint/2010/main" val="4012056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24</a:t>
            </a:fld>
            <a:endParaRPr lang="en-US" altLang="ja-JP" dirty="0"/>
          </a:p>
        </p:txBody>
      </p:sp>
      <p:sp>
        <p:nvSpPr>
          <p:cNvPr id="4" name="円/楕円 3">
            <a:extLst>
              <a:ext uri="{FF2B5EF4-FFF2-40B4-BE49-F238E27FC236}">
                <a16:creationId xmlns:a16="http://schemas.microsoft.com/office/drawing/2014/main" id="{66D3E2DD-2BB7-3348-9351-76DC814D8E63}"/>
              </a:ext>
            </a:extLst>
          </p:cNvPr>
          <p:cNvSpPr/>
          <p:nvPr/>
        </p:nvSpPr>
        <p:spPr>
          <a:xfrm>
            <a:off x="3569927" y="2204864"/>
            <a:ext cx="2055890" cy="2015264"/>
          </a:xfrm>
          <a:prstGeom prst="ellipse">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円/楕円 4">
            <a:extLst>
              <a:ext uri="{FF2B5EF4-FFF2-40B4-BE49-F238E27FC236}">
                <a16:creationId xmlns:a16="http://schemas.microsoft.com/office/drawing/2014/main" id="{924FB0FE-EC24-7F49-9BFC-8263843AE977}"/>
              </a:ext>
            </a:extLst>
          </p:cNvPr>
          <p:cNvSpPr/>
          <p:nvPr/>
        </p:nvSpPr>
        <p:spPr>
          <a:xfrm>
            <a:off x="1633750" y="4652176"/>
            <a:ext cx="2055890" cy="2015264"/>
          </a:xfrm>
          <a:prstGeom prst="ellipse">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円/楕円 5">
            <a:extLst>
              <a:ext uri="{FF2B5EF4-FFF2-40B4-BE49-F238E27FC236}">
                <a16:creationId xmlns:a16="http://schemas.microsoft.com/office/drawing/2014/main" id="{659593B9-6FFB-A64A-8ED6-5B129C45CC50}"/>
              </a:ext>
            </a:extLst>
          </p:cNvPr>
          <p:cNvSpPr/>
          <p:nvPr/>
        </p:nvSpPr>
        <p:spPr>
          <a:xfrm>
            <a:off x="5334444" y="4649358"/>
            <a:ext cx="2055890" cy="2015264"/>
          </a:xfrm>
          <a:prstGeom prst="ellipse">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右矢印 7">
            <a:extLst>
              <a:ext uri="{FF2B5EF4-FFF2-40B4-BE49-F238E27FC236}">
                <a16:creationId xmlns:a16="http://schemas.microsoft.com/office/drawing/2014/main" id="{697DD60D-3C6A-8540-A58A-E56F9A3418FB}"/>
              </a:ext>
            </a:extLst>
          </p:cNvPr>
          <p:cNvSpPr/>
          <p:nvPr/>
        </p:nvSpPr>
        <p:spPr>
          <a:xfrm rot="18815233">
            <a:off x="3075158" y="4026891"/>
            <a:ext cx="630609" cy="396599"/>
          </a:xfrm>
          <a:prstGeom prst="rightArrow">
            <a:avLst>
              <a:gd name="adj1" fmla="val 51210"/>
              <a:gd name="adj2" fmla="val 68059"/>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右矢印 8">
            <a:extLst>
              <a:ext uri="{FF2B5EF4-FFF2-40B4-BE49-F238E27FC236}">
                <a16:creationId xmlns:a16="http://schemas.microsoft.com/office/drawing/2014/main" id="{7E0905C5-E6E1-0A46-A83B-8497929F7973}"/>
              </a:ext>
            </a:extLst>
          </p:cNvPr>
          <p:cNvSpPr/>
          <p:nvPr/>
        </p:nvSpPr>
        <p:spPr>
          <a:xfrm rot="8198096">
            <a:off x="3368989" y="4275617"/>
            <a:ext cx="630609" cy="396599"/>
          </a:xfrm>
          <a:prstGeom prst="rightArrow">
            <a:avLst>
              <a:gd name="adj1" fmla="val 51210"/>
              <a:gd name="adj2" fmla="val 68059"/>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右矢印 9">
            <a:extLst>
              <a:ext uri="{FF2B5EF4-FFF2-40B4-BE49-F238E27FC236}">
                <a16:creationId xmlns:a16="http://schemas.microsoft.com/office/drawing/2014/main" id="{D703294A-98FF-404C-9740-57D39CDCDA71}"/>
              </a:ext>
            </a:extLst>
          </p:cNvPr>
          <p:cNvSpPr/>
          <p:nvPr/>
        </p:nvSpPr>
        <p:spPr>
          <a:xfrm rot="3026316">
            <a:off x="5466386" y="3959161"/>
            <a:ext cx="630609" cy="396599"/>
          </a:xfrm>
          <a:prstGeom prst="rightArrow">
            <a:avLst>
              <a:gd name="adj1" fmla="val 51210"/>
              <a:gd name="adj2" fmla="val 68059"/>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右矢印 10">
            <a:extLst>
              <a:ext uri="{FF2B5EF4-FFF2-40B4-BE49-F238E27FC236}">
                <a16:creationId xmlns:a16="http://schemas.microsoft.com/office/drawing/2014/main" id="{EE60E00E-E139-9D48-8D4E-4542FAC9E9B1}"/>
              </a:ext>
            </a:extLst>
          </p:cNvPr>
          <p:cNvSpPr/>
          <p:nvPr/>
        </p:nvSpPr>
        <p:spPr>
          <a:xfrm rot="14009179">
            <a:off x="5161483" y="4175712"/>
            <a:ext cx="630609" cy="396599"/>
          </a:xfrm>
          <a:prstGeom prst="rightArrow">
            <a:avLst>
              <a:gd name="adj1" fmla="val 51210"/>
              <a:gd name="adj2" fmla="val 68059"/>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右矢印 11">
            <a:extLst>
              <a:ext uri="{FF2B5EF4-FFF2-40B4-BE49-F238E27FC236}">
                <a16:creationId xmlns:a16="http://schemas.microsoft.com/office/drawing/2014/main" id="{1E67EA7D-609A-8F4C-A301-AFF90101651A}"/>
              </a:ext>
            </a:extLst>
          </p:cNvPr>
          <p:cNvSpPr/>
          <p:nvPr/>
        </p:nvSpPr>
        <p:spPr>
          <a:xfrm>
            <a:off x="4283091" y="5459577"/>
            <a:ext cx="630609" cy="396599"/>
          </a:xfrm>
          <a:prstGeom prst="rightArrow">
            <a:avLst>
              <a:gd name="adj1" fmla="val 51210"/>
              <a:gd name="adj2" fmla="val 68059"/>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右矢印 12">
            <a:extLst>
              <a:ext uri="{FF2B5EF4-FFF2-40B4-BE49-F238E27FC236}">
                <a16:creationId xmlns:a16="http://schemas.microsoft.com/office/drawing/2014/main" id="{8B404998-44BC-8A49-93D4-B53BD431956B}"/>
              </a:ext>
            </a:extLst>
          </p:cNvPr>
          <p:cNvSpPr/>
          <p:nvPr/>
        </p:nvSpPr>
        <p:spPr>
          <a:xfrm rot="10800000">
            <a:off x="4196339" y="5856176"/>
            <a:ext cx="630609" cy="396599"/>
          </a:xfrm>
          <a:prstGeom prst="rightArrow">
            <a:avLst>
              <a:gd name="adj1" fmla="val 51210"/>
              <a:gd name="adj2" fmla="val 68059"/>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a:extLst>
              <a:ext uri="{FF2B5EF4-FFF2-40B4-BE49-F238E27FC236}">
                <a16:creationId xmlns:a16="http://schemas.microsoft.com/office/drawing/2014/main" id="{065AB367-537C-3F46-9761-7F935E158B40}"/>
              </a:ext>
            </a:extLst>
          </p:cNvPr>
          <p:cNvSpPr txBox="1"/>
          <p:nvPr/>
        </p:nvSpPr>
        <p:spPr>
          <a:xfrm>
            <a:off x="1663488" y="2063692"/>
            <a:ext cx="2550698" cy="523220"/>
          </a:xfrm>
          <a:prstGeom prst="rect">
            <a:avLst/>
          </a:prstGeom>
          <a:noFill/>
        </p:spPr>
        <p:txBody>
          <a:bodyPr wrap="none" rtlCol="0">
            <a:spAutoFit/>
          </a:bodyPr>
          <a:lstStyle/>
          <a:p>
            <a:pPr algn="ctr"/>
            <a:r>
              <a:rPr kumimoji="1" lang="ja-JP" altLang="en-US" sz="2800" b="1" dirty="0">
                <a:latin typeface="Hiragino Kaku Gothic Pro W3" panose="020B0300000000000000" pitchFamily="34" charset="-128"/>
                <a:ea typeface="Hiragino Kaku Gothic Pro W3" panose="020B0300000000000000" pitchFamily="34" charset="-128"/>
              </a:rPr>
              <a:t>顧客</a:t>
            </a:r>
            <a:r>
              <a:rPr lang="ja-JP" altLang="en-US" b="1" dirty="0">
                <a:latin typeface="Hiragino Kaku Gothic Pro W3" panose="020B0300000000000000" pitchFamily="34" charset="-128"/>
                <a:ea typeface="Hiragino Kaku Gothic Pro W3" panose="020B0300000000000000" pitchFamily="34" charset="-128"/>
              </a:rPr>
              <a:t>（</a:t>
            </a:r>
            <a:r>
              <a:rPr lang="en-US" altLang="ja-JP" b="1" dirty="0">
                <a:latin typeface="Hiragino Kaku Gothic Pro W3" panose="020B0300000000000000" pitchFamily="34" charset="-128"/>
                <a:ea typeface="Hiragino Kaku Gothic Pro W3" panose="020B0300000000000000" pitchFamily="34" charset="-128"/>
              </a:rPr>
              <a:t>Customer</a:t>
            </a:r>
            <a:r>
              <a:rPr lang="ja-JP" altLang="en-US" b="1" dirty="0">
                <a:latin typeface="Hiragino Kaku Gothic Pro W3" panose="020B0300000000000000" pitchFamily="34" charset="-128"/>
                <a:ea typeface="Hiragino Kaku Gothic Pro W3" panose="020B0300000000000000" pitchFamily="34" charset="-128"/>
              </a:rPr>
              <a:t>）</a:t>
            </a:r>
            <a:endParaRPr kumimoji="1" lang="ja-JP" altLang="en-US" b="1" dirty="0">
              <a:latin typeface="Hiragino Kaku Gothic Pro W3" panose="020B0300000000000000" pitchFamily="34" charset="-128"/>
              <a:ea typeface="Hiragino Kaku Gothic Pro W3" panose="020B0300000000000000" pitchFamily="34" charset="-128"/>
            </a:endParaRPr>
          </a:p>
        </p:txBody>
      </p:sp>
      <p:sp>
        <p:nvSpPr>
          <p:cNvPr id="15" name="テキスト ボックス 14">
            <a:extLst>
              <a:ext uri="{FF2B5EF4-FFF2-40B4-BE49-F238E27FC236}">
                <a16:creationId xmlns:a16="http://schemas.microsoft.com/office/drawing/2014/main" id="{AE355AF8-2D6F-8D46-AB4E-E1AF40A91EEA}"/>
              </a:ext>
            </a:extLst>
          </p:cNvPr>
          <p:cNvSpPr txBox="1"/>
          <p:nvPr/>
        </p:nvSpPr>
        <p:spPr>
          <a:xfrm>
            <a:off x="365960" y="4265231"/>
            <a:ext cx="2507418" cy="523220"/>
          </a:xfrm>
          <a:prstGeom prst="rect">
            <a:avLst/>
          </a:prstGeom>
          <a:noFill/>
        </p:spPr>
        <p:txBody>
          <a:bodyPr wrap="none" rtlCol="0">
            <a:spAutoFit/>
          </a:bodyPr>
          <a:lstStyle/>
          <a:p>
            <a:pPr algn="ctr"/>
            <a:r>
              <a:rPr kumimoji="1" lang="ja-JP" altLang="en-US" sz="2800" b="1" dirty="0">
                <a:latin typeface="Hiragino Kaku Gothic Pro W3" panose="020B0300000000000000" pitchFamily="34" charset="-128"/>
                <a:ea typeface="Hiragino Kaku Gothic Pro W3" panose="020B0300000000000000" pitchFamily="34" charset="-128"/>
              </a:rPr>
              <a:t>自社</a:t>
            </a:r>
            <a:r>
              <a:rPr lang="ja-JP" altLang="en-US" b="1" dirty="0">
                <a:latin typeface="Hiragino Kaku Gothic Pro W3" panose="020B0300000000000000" pitchFamily="34" charset="-128"/>
                <a:ea typeface="Hiragino Kaku Gothic Pro W3" panose="020B0300000000000000" pitchFamily="34" charset="-128"/>
              </a:rPr>
              <a:t>（</a:t>
            </a:r>
            <a:r>
              <a:rPr lang="en-US" altLang="ja-JP" b="1" dirty="0">
                <a:latin typeface="Hiragino Kaku Gothic Pro W3" panose="020B0300000000000000" pitchFamily="34" charset="-128"/>
                <a:ea typeface="Hiragino Kaku Gothic Pro W3" panose="020B0300000000000000" pitchFamily="34" charset="-128"/>
              </a:rPr>
              <a:t>Company</a:t>
            </a:r>
            <a:r>
              <a:rPr lang="ja-JP" altLang="en-US" b="1" dirty="0">
                <a:latin typeface="Hiragino Kaku Gothic Pro W3" panose="020B0300000000000000" pitchFamily="34" charset="-128"/>
                <a:ea typeface="Hiragino Kaku Gothic Pro W3" panose="020B0300000000000000" pitchFamily="34" charset="-128"/>
              </a:rPr>
              <a:t>）</a:t>
            </a:r>
            <a:endParaRPr kumimoji="1" lang="ja-JP" altLang="en-US" b="1" dirty="0">
              <a:latin typeface="Hiragino Kaku Gothic Pro W3" panose="020B0300000000000000" pitchFamily="34" charset="-128"/>
              <a:ea typeface="Hiragino Kaku Gothic Pro W3" panose="020B0300000000000000" pitchFamily="34" charset="-128"/>
            </a:endParaRPr>
          </a:p>
        </p:txBody>
      </p:sp>
      <p:sp>
        <p:nvSpPr>
          <p:cNvPr id="16" name="テキスト ボックス 15">
            <a:extLst>
              <a:ext uri="{FF2B5EF4-FFF2-40B4-BE49-F238E27FC236}">
                <a16:creationId xmlns:a16="http://schemas.microsoft.com/office/drawing/2014/main" id="{A7C1511F-55EB-E74B-ADD3-7225EBA38584}"/>
              </a:ext>
            </a:extLst>
          </p:cNvPr>
          <p:cNvSpPr txBox="1"/>
          <p:nvPr/>
        </p:nvSpPr>
        <p:spPr>
          <a:xfrm>
            <a:off x="6445159" y="4265231"/>
            <a:ext cx="2731838" cy="523220"/>
          </a:xfrm>
          <a:prstGeom prst="rect">
            <a:avLst/>
          </a:prstGeom>
          <a:noFill/>
        </p:spPr>
        <p:txBody>
          <a:bodyPr wrap="none" rtlCol="0">
            <a:spAutoFit/>
          </a:bodyPr>
          <a:lstStyle/>
          <a:p>
            <a:pPr algn="ctr"/>
            <a:r>
              <a:rPr kumimoji="1" lang="ja-JP" altLang="en-US" sz="2800" b="1">
                <a:latin typeface="Hiragino Kaku Gothic Pro W3" panose="020B0300000000000000" pitchFamily="34" charset="-128"/>
                <a:ea typeface="Hiragino Kaku Gothic Pro W3" panose="020B0300000000000000" pitchFamily="34" charset="-128"/>
              </a:rPr>
              <a:t>競合</a:t>
            </a:r>
            <a:r>
              <a:rPr lang="ja-JP" altLang="en-US" b="1">
                <a:latin typeface="Hiragino Kaku Gothic Pro W3" panose="020B0300000000000000" pitchFamily="34" charset="-128"/>
                <a:ea typeface="Hiragino Kaku Gothic Pro W3" panose="020B0300000000000000" pitchFamily="34" charset="-128"/>
              </a:rPr>
              <a:t>（</a:t>
            </a:r>
            <a:r>
              <a:rPr lang="en-US" altLang="ja-JP" b="1" dirty="0">
                <a:latin typeface="Hiragino Kaku Gothic Pro W3" panose="020B0300000000000000" pitchFamily="34" charset="-128"/>
                <a:ea typeface="Hiragino Kaku Gothic Pro W3" panose="020B0300000000000000" pitchFamily="34" charset="-128"/>
              </a:rPr>
              <a:t>Competitor</a:t>
            </a:r>
            <a:r>
              <a:rPr lang="ja-JP" altLang="en-US" b="1">
                <a:latin typeface="Hiragino Kaku Gothic Pro W3" panose="020B0300000000000000" pitchFamily="34" charset="-128"/>
                <a:ea typeface="Hiragino Kaku Gothic Pro W3" panose="020B0300000000000000" pitchFamily="34" charset="-128"/>
              </a:rPr>
              <a:t>）</a:t>
            </a:r>
            <a:endParaRPr kumimoji="1" lang="ja-JP" altLang="en-US" b="1">
              <a:latin typeface="Hiragino Kaku Gothic Pro W3" panose="020B0300000000000000" pitchFamily="34" charset="-128"/>
              <a:ea typeface="Hiragino Kaku Gothic Pro W3" panose="020B0300000000000000" pitchFamily="34" charset="-128"/>
            </a:endParaRPr>
          </a:p>
        </p:txBody>
      </p:sp>
      <p:sp>
        <p:nvSpPr>
          <p:cNvPr id="17" name="テキスト ボックス 16">
            <a:extLst>
              <a:ext uri="{FF2B5EF4-FFF2-40B4-BE49-F238E27FC236}">
                <a16:creationId xmlns:a16="http://schemas.microsoft.com/office/drawing/2014/main" id="{F7F533D6-9ECD-7242-9B77-BF7F35AAE332}"/>
              </a:ext>
            </a:extLst>
          </p:cNvPr>
          <p:cNvSpPr txBox="1"/>
          <p:nvPr/>
        </p:nvSpPr>
        <p:spPr>
          <a:xfrm>
            <a:off x="2697493" y="3827732"/>
            <a:ext cx="595035" cy="338554"/>
          </a:xfrm>
          <a:prstGeom prst="rect">
            <a:avLst/>
          </a:prstGeom>
          <a:noFill/>
        </p:spPr>
        <p:txBody>
          <a:bodyPr wrap="none" rtlCol="0">
            <a:spAutoFit/>
          </a:bodyPr>
          <a:lstStyle/>
          <a:p>
            <a:r>
              <a:rPr kumimoji="1" lang="ja-JP" altLang="en-US" sz="1600">
                <a:latin typeface="Hiragino Kaku Gothic Pro W3" panose="020B0300000000000000" pitchFamily="34" charset="-128"/>
                <a:ea typeface="Hiragino Kaku Gothic Pro W3" panose="020B0300000000000000" pitchFamily="34" charset="-128"/>
              </a:rPr>
              <a:t>提供</a:t>
            </a:r>
          </a:p>
        </p:txBody>
      </p:sp>
      <p:sp>
        <p:nvSpPr>
          <p:cNvPr id="19" name="テキスト ボックス 18">
            <a:extLst>
              <a:ext uri="{FF2B5EF4-FFF2-40B4-BE49-F238E27FC236}">
                <a16:creationId xmlns:a16="http://schemas.microsoft.com/office/drawing/2014/main" id="{40FAF3C8-C5B6-8D48-A3A7-B56987471C8E}"/>
              </a:ext>
            </a:extLst>
          </p:cNvPr>
          <p:cNvSpPr txBox="1"/>
          <p:nvPr/>
        </p:nvSpPr>
        <p:spPr>
          <a:xfrm>
            <a:off x="6148924" y="3816933"/>
            <a:ext cx="595035" cy="338554"/>
          </a:xfrm>
          <a:prstGeom prst="rect">
            <a:avLst/>
          </a:prstGeom>
          <a:noFill/>
        </p:spPr>
        <p:txBody>
          <a:bodyPr wrap="none" rtlCol="0">
            <a:spAutoFit/>
          </a:bodyPr>
          <a:lstStyle/>
          <a:p>
            <a:r>
              <a:rPr kumimoji="1" lang="ja-JP" altLang="en-US" sz="1600">
                <a:latin typeface="Hiragino Kaku Gothic Pro W3" panose="020B0300000000000000" pitchFamily="34" charset="-128"/>
                <a:ea typeface="Hiragino Kaku Gothic Pro W3" panose="020B0300000000000000" pitchFamily="34" charset="-128"/>
              </a:rPr>
              <a:t>提供</a:t>
            </a:r>
          </a:p>
        </p:txBody>
      </p:sp>
      <p:sp>
        <p:nvSpPr>
          <p:cNvPr id="21" name="テキスト ボックス 20">
            <a:extLst>
              <a:ext uri="{FF2B5EF4-FFF2-40B4-BE49-F238E27FC236}">
                <a16:creationId xmlns:a16="http://schemas.microsoft.com/office/drawing/2014/main" id="{89DB1821-A035-674E-A56E-D598FD8BF663}"/>
              </a:ext>
            </a:extLst>
          </p:cNvPr>
          <p:cNvSpPr txBox="1"/>
          <p:nvPr/>
        </p:nvSpPr>
        <p:spPr>
          <a:xfrm>
            <a:off x="3890510" y="4868200"/>
            <a:ext cx="1415772" cy="584775"/>
          </a:xfrm>
          <a:prstGeom prst="rect">
            <a:avLst/>
          </a:prstGeom>
          <a:noFill/>
        </p:spPr>
        <p:txBody>
          <a:bodyPr wrap="none" rtlCol="0">
            <a:spAutoFit/>
          </a:bodyPr>
          <a:lstStyle/>
          <a:p>
            <a:pPr algn="ctr"/>
            <a:r>
              <a:rPr kumimoji="1" lang="ja-JP" altLang="en-US" sz="1600">
                <a:latin typeface="Hiragino Kaku Gothic Pro W3" panose="020B0300000000000000" pitchFamily="34" charset="-128"/>
                <a:ea typeface="Hiragino Kaku Gothic Pro W3" panose="020B0300000000000000" pitchFamily="34" charset="-128"/>
              </a:rPr>
              <a:t>差別化できる</a:t>
            </a:r>
            <a:endParaRPr kumimoji="1" lang="en-US" altLang="ja-JP" sz="1600" dirty="0">
              <a:latin typeface="Hiragino Kaku Gothic Pro W3" panose="020B0300000000000000" pitchFamily="34" charset="-128"/>
              <a:ea typeface="Hiragino Kaku Gothic Pro W3" panose="020B0300000000000000" pitchFamily="34" charset="-128"/>
            </a:endParaRPr>
          </a:p>
          <a:p>
            <a:pPr algn="ctr"/>
            <a:r>
              <a:rPr lang="ja-JP" altLang="en-US" sz="1600">
                <a:latin typeface="Hiragino Kaku Gothic Pro W3" panose="020B0300000000000000" pitchFamily="34" charset="-128"/>
                <a:ea typeface="Hiragino Kaku Gothic Pro W3" panose="020B0300000000000000" pitchFamily="34" charset="-128"/>
              </a:rPr>
              <a:t>自社の強み</a:t>
            </a:r>
            <a:endParaRPr kumimoji="1" lang="ja-JP" altLang="en-US" sz="1600">
              <a:latin typeface="Hiragino Kaku Gothic Pro W3" panose="020B0300000000000000" pitchFamily="34" charset="-128"/>
              <a:ea typeface="Hiragino Kaku Gothic Pro W3" panose="020B0300000000000000" pitchFamily="34" charset="-128"/>
            </a:endParaRPr>
          </a:p>
        </p:txBody>
      </p:sp>
      <p:sp>
        <p:nvSpPr>
          <p:cNvPr id="22" name="正方形/長方形 21">
            <a:extLst>
              <a:ext uri="{FF2B5EF4-FFF2-40B4-BE49-F238E27FC236}">
                <a16:creationId xmlns:a16="http://schemas.microsoft.com/office/drawing/2014/main" id="{0433EF15-B08F-4B5A-B29A-84D3E266F170}"/>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en-US" altLang="ja-JP" sz="2400" dirty="0">
                <a:latin typeface="HGP創英角ｺﾞｼｯｸUB" panose="020B0900000000000000" pitchFamily="50" charset="-128"/>
                <a:ea typeface="HGP創英角ｺﾞｼｯｸUB" panose="020B0900000000000000" pitchFamily="50" charset="-128"/>
              </a:rPr>
              <a:t>3C</a:t>
            </a:r>
            <a:r>
              <a:rPr lang="ja-JP" altLang="en-US" sz="2400" dirty="0">
                <a:latin typeface="HGP創英角ｺﾞｼｯｸUB" panose="020B0900000000000000" pitchFamily="50" charset="-128"/>
                <a:ea typeface="HGP創英角ｺﾞｼｯｸUB" panose="020B0900000000000000" pitchFamily="50" charset="-128"/>
              </a:rPr>
              <a:t>分析の実施</a:t>
            </a:r>
          </a:p>
        </p:txBody>
      </p:sp>
      <p:sp>
        <p:nvSpPr>
          <p:cNvPr id="23" name="Rectangle 5">
            <a:extLst>
              <a:ext uri="{FF2B5EF4-FFF2-40B4-BE49-F238E27FC236}">
                <a16:creationId xmlns:a16="http://schemas.microsoft.com/office/drawing/2014/main" id="{3B86BD48-EDBF-437F-A93C-6F9E3E467D24}"/>
              </a:ext>
            </a:extLst>
          </p:cNvPr>
          <p:cNvSpPr>
            <a:spLocks noGrp="1" noChangeArrowheads="1"/>
          </p:cNvSpPr>
          <p:nvPr>
            <p:ph type="title"/>
          </p:nvPr>
        </p:nvSpPr>
        <p:spPr>
          <a:xfrm>
            <a:off x="34925" y="114300"/>
            <a:ext cx="8642350" cy="362372"/>
          </a:xfrm>
        </p:spPr>
        <p:txBody>
          <a:bodyPr/>
          <a:lstStyle/>
          <a:p>
            <a:pPr eaLnBrk="1" hangingPunct="1"/>
            <a:r>
              <a:rPr lang="ja-JP" altLang="en-US" sz="1800" dirty="0">
                <a:latin typeface="Meiryo UI" pitchFamily="50" charset="-128"/>
                <a:ea typeface="Meiryo UI" pitchFamily="50" charset="-128"/>
              </a:rPr>
              <a:t>個人演習④</a:t>
            </a:r>
            <a:endParaRPr lang="ja-JP" altLang="ja-JP" sz="1800" dirty="0">
              <a:latin typeface="Meiryo UI" pitchFamily="50" charset="-128"/>
              <a:ea typeface="Meiryo UI" pitchFamily="50" charset="-128"/>
            </a:endParaRPr>
          </a:p>
        </p:txBody>
      </p:sp>
      <p:sp>
        <p:nvSpPr>
          <p:cNvPr id="24" name="Rectangle 7">
            <a:extLst>
              <a:ext uri="{FF2B5EF4-FFF2-40B4-BE49-F238E27FC236}">
                <a16:creationId xmlns:a16="http://schemas.microsoft.com/office/drawing/2014/main" id="{FC758357-3EB7-42DA-8D79-D31A2F1AB6E0}"/>
              </a:ext>
            </a:extLst>
          </p:cNvPr>
          <p:cNvSpPr>
            <a:spLocks noChangeArrowheads="1"/>
          </p:cNvSpPr>
          <p:nvPr/>
        </p:nvSpPr>
        <p:spPr bwMode="auto">
          <a:xfrm>
            <a:off x="227167" y="1384631"/>
            <a:ext cx="8568952" cy="362372"/>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ライバル企業を想定して、自社、競合、顧客の</a:t>
            </a:r>
            <a:r>
              <a:rPr lang="en-US" altLang="ja-JP" sz="2000" dirty="0">
                <a:latin typeface="HGP創英角ｺﾞｼｯｸUB" panose="020B0900000000000000" pitchFamily="50" charset="-128"/>
                <a:ea typeface="HGP創英角ｺﾞｼｯｸUB" panose="020B0900000000000000" pitchFamily="50" charset="-128"/>
              </a:rPr>
              <a:t>3C</a:t>
            </a:r>
            <a:r>
              <a:rPr lang="ja-JP" altLang="en-US" sz="2000" dirty="0">
                <a:latin typeface="HGP創英角ｺﾞｼｯｸUB" panose="020B0900000000000000" pitchFamily="50" charset="-128"/>
                <a:ea typeface="HGP創英角ｺﾞｼｯｸUB" panose="020B0900000000000000" pitchFamily="50" charset="-128"/>
              </a:rPr>
              <a:t>の視点で分析しましょう。</a:t>
            </a:r>
          </a:p>
        </p:txBody>
      </p:sp>
    </p:spTree>
    <p:extLst>
      <p:ext uri="{BB962C8B-B14F-4D97-AF65-F5344CB8AC3E}">
        <p14:creationId xmlns:p14="http://schemas.microsoft.com/office/powerpoint/2010/main" val="23569023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FD798CC3-E8DB-47D4-BEF0-0356C2252170}"/>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まとめ</a:t>
            </a:r>
          </a:p>
        </p:txBody>
      </p:sp>
      <p:sp>
        <p:nvSpPr>
          <p:cNvPr id="5" name="Rectangle 7">
            <a:extLst>
              <a:ext uri="{FF2B5EF4-FFF2-40B4-BE49-F238E27FC236}">
                <a16:creationId xmlns:a16="http://schemas.microsoft.com/office/drawing/2014/main" id="{5C22127F-2302-4F57-9559-F8AF23470CC8}"/>
              </a:ext>
            </a:extLst>
          </p:cNvPr>
          <p:cNvSpPr>
            <a:spLocks noChangeArrowheads="1"/>
          </p:cNvSpPr>
          <p:nvPr/>
        </p:nvSpPr>
        <p:spPr bwMode="auto">
          <a:xfrm>
            <a:off x="34926" y="1384039"/>
            <a:ext cx="9001570" cy="1828937"/>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800" dirty="0">
                <a:latin typeface="HGP創英角ｺﾞｼｯｸUB" panose="020B0900000000000000" pitchFamily="50" charset="-128"/>
                <a:ea typeface="HGP創英角ｺﾞｼｯｸUB" panose="020B0900000000000000" pitchFamily="50" charset="-128"/>
              </a:rPr>
              <a:t>講義を受けた中で最も印象に残っていたこと、自らの業務に活用できると思ったことを３つ書き出してみましょう！</a:t>
            </a:r>
            <a:endParaRPr lang="en-US" altLang="ja-JP" sz="2800" dirty="0">
              <a:latin typeface="HGP創英角ｺﾞｼｯｸUB" panose="020B0900000000000000" pitchFamily="50" charset="-128"/>
              <a:ea typeface="HGP創英角ｺﾞｼｯｸUB" panose="020B0900000000000000" pitchFamily="50" charset="-128"/>
            </a:endParaRPr>
          </a:p>
        </p:txBody>
      </p:sp>
      <p:sp>
        <p:nvSpPr>
          <p:cNvPr id="11" name="正方形/長方形 10">
            <a:extLst>
              <a:ext uri="{FF2B5EF4-FFF2-40B4-BE49-F238E27FC236}">
                <a16:creationId xmlns:a16="http://schemas.microsoft.com/office/drawing/2014/main" id="{0D902AD3-640C-4454-B765-F900A83BD89D}"/>
              </a:ext>
            </a:extLst>
          </p:cNvPr>
          <p:cNvSpPr/>
          <p:nvPr/>
        </p:nvSpPr>
        <p:spPr>
          <a:xfrm>
            <a:off x="156996" y="3212976"/>
            <a:ext cx="8735484" cy="33480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スライド番号プレースホルダー 2">
            <a:extLst>
              <a:ext uri="{FF2B5EF4-FFF2-40B4-BE49-F238E27FC236}">
                <a16:creationId xmlns:a16="http://schemas.microsoft.com/office/drawing/2014/main" id="{8BDCE87E-BA89-4369-A422-29D8A493D470}"/>
              </a:ext>
            </a:extLst>
          </p:cNvPr>
          <p:cNvSpPr>
            <a:spLocks noGrp="1"/>
          </p:cNvSpPr>
          <p:nvPr>
            <p:ph type="sldNum" sz="quarter" idx="12"/>
          </p:nvPr>
        </p:nvSpPr>
        <p:spPr/>
        <p:txBody>
          <a:bodyPr/>
          <a:lstStyle/>
          <a:p>
            <a:pPr>
              <a:defRPr/>
            </a:pPr>
            <a:fld id="{22179739-F4A8-44EB-8B8E-F3F060272835}" type="slidenum">
              <a:rPr lang="ja-JP" altLang="en-US" smtClean="0"/>
              <a:pPr>
                <a:defRPr/>
              </a:pPr>
              <a:t>25</a:t>
            </a:fld>
            <a:endParaRPr lang="ja-JP" altLang="en-US"/>
          </a:p>
        </p:txBody>
      </p:sp>
    </p:spTree>
    <p:extLst>
      <p:ext uri="{BB962C8B-B14F-4D97-AF65-F5344CB8AC3E}">
        <p14:creationId xmlns:p14="http://schemas.microsoft.com/office/powerpoint/2010/main" val="38633142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2</a:t>
            </a:fld>
            <a:endParaRPr lang="en-US" altLang="ja-JP" dirty="0"/>
          </a:p>
        </p:txBody>
      </p:sp>
      <p:sp>
        <p:nvSpPr>
          <p:cNvPr id="5" name="正方形/長方形 4">
            <a:extLst>
              <a:ext uri="{FF2B5EF4-FFF2-40B4-BE49-F238E27FC236}">
                <a16:creationId xmlns:a16="http://schemas.microsoft.com/office/drawing/2014/main" id="{E66F977C-C3F4-481A-9644-0DFCB34151A1}"/>
              </a:ext>
            </a:extLst>
          </p:cNvPr>
          <p:cNvSpPr/>
          <p:nvPr/>
        </p:nvSpPr>
        <p:spPr>
          <a:xfrm>
            <a:off x="117227" y="3636314"/>
            <a:ext cx="8729710" cy="523220"/>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wrap="square">
            <a:spAutoFit/>
          </a:bodyPr>
          <a:lstStyle/>
          <a:p>
            <a:r>
              <a:rPr lang="ja-JP" altLang="en-US" sz="2800" dirty="0">
                <a:latin typeface="Meiryo UI" pitchFamily="50" charset="-128"/>
                <a:ea typeface="Meiryo UI" pitchFamily="50" charset="-128"/>
                <a:cs typeface="Meiryo UI" pitchFamily="50" charset="-128"/>
              </a:rPr>
              <a:t>マーケティング戦略書の構成要素の理解と作成のポイント</a:t>
            </a:r>
            <a:endParaRPr lang="en-US" altLang="ja-JP" sz="2800" dirty="0">
              <a:latin typeface="Meiryo UI" pitchFamily="50" charset="-128"/>
              <a:ea typeface="Meiryo UI" pitchFamily="50" charset="-128"/>
              <a:cs typeface="Meiryo UI" pitchFamily="50" charset="-128"/>
            </a:endParaRPr>
          </a:p>
        </p:txBody>
      </p:sp>
    </p:spTree>
    <p:extLst>
      <p:ext uri="{BB962C8B-B14F-4D97-AF65-F5344CB8AC3E}">
        <p14:creationId xmlns:p14="http://schemas.microsoft.com/office/powerpoint/2010/main" val="8462478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Rectangle 5"/>
          <p:cNvSpPr>
            <a:spLocks noGrp="1" noChangeArrowheads="1"/>
          </p:cNvSpPr>
          <p:nvPr>
            <p:ph type="title"/>
          </p:nvPr>
        </p:nvSpPr>
        <p:spPr>
          <a:xfrm>
            <a:off x="34925" y="114300"/>
            <a:ext cx="8642350" cy="362372"/>
          </a:xfrm>
        </p:spPr>
        <p:txBody>
          <a:bodyPr/>
          <a:lstStyle/>
          <a:p>
            <a:pPr eaLnBrk="1" hangingPunct="1"/>
            <a:r>
              <a:rPr lang="ja-JP" altLang="en-US" sz="1800" dirty="0">
                <a:latin typeface="Meiryo UI" pitchFamily="50" charset="-128"/>
                <a:ea typeface="Meiryo UI" pitchFamily="50" charset="-128"/>
              </a:rPr>
              <a:t>学習目標の理解</a:t>
            </a:r>
            <a:endParaRPr lang="ja-JP" altLang="ja-JP" sz="1800" dirty="0">
              <a:latin typeface="Meiryo UI" pitchFamily="50" charset="-128"/>
              <a:ea typeface="Meiryo UI" pitchFamily="50" charset="-128"/>
            </a:endParaRPr>
          </a:p>
        </p:txBody>
      </p:sp>
      <p:sp>
        <p:nvSpPr>
          <p:cNvPr id="21" name="正方形/長方形 20">
            <a:extLst>
              <a:ext uri="{FF2B5EF4-FFF2-40B4-BE49-F238E27FC236}">
                <a16:creationId xmlns:a16="http://schemas.microsoft.com/office/drawing/2014/main" id="{171564A6-A733-473B-A417-3FF25BBCC887}"/>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学習目標</a:t>
            </a:r>
          </a:p>
        </p:txBody>
      </p:sp>
      <p:sp>
        <p:nvSpPr>
          <p:cNvPr id="22" name="正方形/長方形 21">
            <a:extLst>
              <a:ext uri="{FF2B5EF4-FFF2-40B4-BE49-F238E27FC236}">
                <a16:creationId xmlns:a16="http://schemas.microsoft.com/office/drawing/2014/main" id="{82F45DA9-1706-441F-9F38-3C90317FB55B}"/>
              </a:ext>
            </a:extLst>
          </p:cNvPr>
          <p:cNvSpPr/>
          <p:nvPr/>
        </p:nvSpPr>
        <p:spPr>
          <a:xfrm>
            <a:off x="107504" y="1386533"/>
            <a:ext cx="8784976" cy="1754326"/>
          </a:xfrm>
          <a:prstGeom prst="rect">
            <a:avLst/>
          </a:prstGeom>
        </p:spPr>
        <p:txBody>
          <a:bodyPr wrap="square">
            <a:spAutoFit/>
          </a:bodyPr>
          <a:lstStyle/>
          <a:p>
            <a:pPr marL="742950" indent="-742950" algn="l">
              <a:buFont typeface="+mj-lt"/>
              <a:buAutoNum type="arabicPeriod"/>
            </a:pPr>
            <a:r>
              <a:rPr lang="ja-JP" altLang="en-US" sz="3600" dirty="0">
                <a:latin typeface="HGP創英角ｺﾞｼｯｸUB" panose="020B0900000000000000" pitchFamily="50" charset="-128"/>
                <a:ea typeface="HGP創英角ｺﾞｼｯｸUB" panose="020B0900000000000000" pitchFamily="50" charset="-128"/>
                <a:cs typeface="Meiryo UI" pitchFamily="50" charset="-128"/>
              </a:rPr>
              <a:t>観光マーケティングの戦略書の作り方の理解</a:t>
            </a:r>
          </a:p>
          <a:p>
            <a:pPr algn="l"/>
            <a:endParaRPr lang="en-US" altLang="ja-JP" sz="3600" dirty="0">
              <a:latin typeface="HGP創英角ｺﾞｼｯｸUB" panose="020B0900000000000000" pitchFamily="50" charset="-128"/>
              <a:ea typeface="HGP創英角ｺﾞｼｯｸUB" panose="020B0900000000000000" pitchFamily="50" charset="-128"/>
              <a:cs typeface="Meiryo UI" pitchFamily="50" charset="-128"/>
            </a:endParaRPr>
          </a:p>
        </p:txBody>
      </p:sp>
      <p:sp>
        <p:nvSpPr>
          <p:cNvPr id="2" name="矢印: 右 1">
            <a:extLst>
              <a:ext uri="{FF2B5EF4-FFF2-40B4-BE49-F238E27FC236}">
                <a16:creationId xmlns:a16="http://schemas.microsoft.com/office/drawing/2014/main" id="{E27E4888-47A0-4B85-B78B-FDD4394AFF03}"/>
              </a:ext>
            </a:extLst>
          </p:cNvPr>
          <p:cNvSpPr/>
          <p:nvPr/>
        </p:nvSpPr>
        <p:spPr>
          <a:xfrm>
            <a:off x="107504" y="5157192"/>
            <a:ext cx="1296144" cy="864095"/>
          </a:xfrm>
          <a:prstGeom prst="right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 name="テキスト ボックス 7">
            <a:extLst>
              <a:ext uri="{FF2B5EF4-FFF2-40B4-BE49-F238E27FC236}">
                <a16:creationId xmlns:a16="http://schemas.microsoft.com/office/drawing/2014/main" id="{119D4014-B79B-4B6E-AEE2-252D70D9C904}"/>
              </a:ext>
            </a:extLst>
          </p:cNvPr>
          <p:cNvSpPr txBox="1"/>
          <p:nvPr/>
        </p:nvSpPr>
        <p:spPr>
          <a:xfrm>
            <a:off x="1433952" y="5190290"/>
            <a:ext cx="7344816" cy="830997"/>
          </a:xfrm>
          <a:prstGeom prst="rect">
            <a:avLst/>
          </a:prstGeom>
          <a:noFill/>
        </p:spPr>
        <p:txBody>
          <a:bodyPr wrap="square">
            <a:spAutoFit/>
          </a:bodyPr>
          <a:lstStyle/>
          <a:p>
            <a:pPr algn="l"/>
            <a:r>
              <a:rPr lang="ja-JP" altLang="en-US" sz="2400" dirty="0">
                <a:latin typeface="HGP創英角ｺﾞｼｯｸUB" panose="020B0900000000000000" pitchFamily="50" charset="-128"/>
                <a:ea typeface="HGP創英角ｺﾞｼｯｸUB" panose="020B0900000000000000" pitchFamily="50" charset="-128"/>
              </a:rPr>
              <a:t>このコースを学習すると、観光マーケティングの戦略書の作り方がわかります</a:t>
            </a:r>
            <a:endParaRPr lang="en-US" altLang="ja-JP" sz="2400" dirty="0">
              <a:latin typeface="HGP創英角ｺﾞｼｯｸUB" panose="020B0900000000000000" pitchFamily="50" charset="-128"/>
              <a:ea typeface="HGP創英角ｺﾞｼｯｸUB" panose="020B0900000000000000" pitchFamily="50" charset="-128"/>
            </a:endParaRPr>
          </a:p>
        </p:txBody>
      </p:sp>
      <p:sp>
        <p:nvSpPr>
          <p:cNvPr id="3" name="スライド番号プレースホルダー 2">
            <a:extLst>
              <a:ext uri="{FF2B5EF4-FFF2-40B4-BE49-F238E27FC236}">
                <a16:creationId xmlns:a16="http://schemas.microsoft.com/office/drawing/2014/main" id="{F82CBF5D-9DCD-430A-817C-F6C3EAD6532E}"/>
              </a:ext>
            </a:extLst>
          </p:cNvPr>
          <p:cNvSpPr>
            <a:spLocks noGrp="1"/>
          </p:cNvSpPr>
          <p:nvPr>
            <p:ph type="sldNum" sz="quarter" idx="12"/>
          </p:nvPr>
        </p:nvSpPr>
        <p:spPr/>
        <p:txBody>
          <a:bodyPr/>
          <a:lstStyle/>
          <a:p>
            <a:pPr>
              <a:defRPr/>
            </a:pPr>
            <a:fld id="{22179739-F4A8-44EB-8B8E-F3F060272835}" type="slidenum">
              <a:rPr lang="ja-JP" altLang="en-US" smtClean="0"/>
              <a:pPr>
                <a:defRPr/>
              </a:pPr>
              <a:t>3</a:t>
            </a:fld>
            <a:endParaRPr lang="ja-JP" altLang="en-US"/>
          </a:p>
        </p:txBody>
      </p:sp>
    </p:spTree>
    <p:extLst>
      <p:ext uri="{BB962C8B-B14F-4D97-AF65-F5344CB8AC3E}">
        <p14:creationId xmlns:p14="http://schemas.microsoft.com/office/powerpoint/2010/main" val="21797748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4</a:t>
            </a:fld>
            <a:endParaRPr lang="en-US" altLang="ja-JP" dirty="0"/>
          </a:p>
        </p:txBody>
      </p:sp>
      <p:sp>
        <p:nvSpPr>
          <p:cNvPr id="4" name="正方形/長方形 3">
            <a:extLst>
              <a:ext uri="{FF2B5EF4-FFF2-40B4-BE49-F238E27FC236}">
                <a16:creationId xmlns:a16="http://schemas.microsoft.com/office/drawing/2014/main" id="{80AC1879-6F37-492B-B5B1-ACAE18285B36}"/>
              </a:ext>
            </a:extLst>
          </p:cNvPr>
          <p:cNvSpPr/>
          <p:nvPr/>
        </p:nvSpPr>
        <p:spPr>
          <a:xfrm>
            <a:off x="179512" y="3166259"/>
            <a:ext cx="8729710" cy="584775"/>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r>
              <a:rPr lang="ja-JP" altLang="en-US" sz="3200" b="1" dirty="0">
                <a:latin typeface="メイリオ" panose="020B0604030504040204" pitchFamily="50" charset="-128"/>
                <a:ea typeface="メイリオ" panose="020B0604030504040204" pitchFamily="50" charset="-128"/>
              </a:rPr>
              <a:t>講義</a:t>
            </a:r>
            <a:endParaRPr lang="en-US" altLang="ja-JP" sz="32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8998799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5</a:t>
            </a:fld>
            <a:endParaRPr lang="en-US" altLang="ja-JP" dirty="0"/>
          </a:p>
        </p:txBody>
      </p:sp>
      <p:sp>
        <p:nvSpPr>
          <p:cNvPr id="4" name="Rectangle 7">
            <a:extLst>
              <a:ext uri="{FF2B5EF4-FFF2-40B4-BE49-F238E27FC236}">
                <a16:creationId xmlns:a16="http://schemas.microsoft.com/office/drawing/2014/main" id="{CAD25E07-6E80-45FA-AEB6-D436BD0E1FED}"/>
              </a:ext>
            </a:extLst>
          </p:cNvPr>
          <p:cNvSpPr>
            <a:spLocks noChangeArrowheads="1"/>
          </p:cNvSpPr>
          <p:nvPr/>
        </p:nvSpPr>
        <p:spPr bwMode="auto">
          <a:xfrm>
            <a:off x="179512" y="802025"/>
            <a:ext cx="8712968" cy="4362642"/>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endParaRPr lang="ja-JP" altLang="en-US"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観光マーケティングとは、自地域に呼びたい</a:t>
            </a:r>
            <a:r>
              <a:rPr lang="ja-JP" altLang="en-US" sz="2400" b="1" dirty="0">
                <a:solidFill>
                  <a:srgbClr val="FF0000"/>
                </a:solidFill>
                <a:latin typeface="HGP創英角ｺﾞｼｯｸUB" panose="020B0900000000000000" pitchFamily="50" charset="-128"/>
                <a:ea typeface="HGP創英角ｺﾞｼｯｸUB" panose="020B0900000000000000" pitchFamily="50" charset="-128"/>
              </a:rPr>
              <a:t>観光客のニーズ・ウォンツを探り</a:t>
            </a:r>
            <a:r>
              <a:rPr lang="ja-JP" altLang="en-US" sz="2000" dirty="0">
                <a:latin typeface="HGP創英角ｺﾞｼｯｸUB" panose="020B0900000000000000" pitchFamily="50" charset="-128"/>
                <a:ea typeface="HGP創英角ｺﾞｼｯｸUB" panose="020B0900000000000000" pitchFamily="50" charset="-128"/>
              </a:rPr>
              <a:t>、他地域ではなく、自地域を訪問して頂き、自地域のファンになって頂くための</a:t>
            </a: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活動全般を指す。</a:t>
            </a: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endParaRPr lang="en-US" altLang="ja-JP" sz="2000" dirty="0">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sz="2000" dirty="0">
                <a:solidFill>
                  <a:prstClr val="black"/>
                </a:solidFill>
                <a:latin typeface="HGP創英角ｺﾞｼｯｸUB" panose="020B0900000000000000" pitchFamily="50" charset="-128"/>
                <a:ea typeface="HGP創英角ｺﾞｼｯｸUB" panose="020B0900000000000000" pitchFamily="50" charset="-128"/>
              </a:rPr>
              <a:t>■　どのような活動を想定するか？</a:t>
            </a:r>
            <a:endParaRPr lang="en-US" altLang="ja-JP" sz="2000"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sz="2000" dirty="0">
                <a:solidFill>
                  <a:prstClr val="black"/>
                </a:solidFill>
                <a:latin typeface="HGP創英角ｺﾞｼｯｸUB" panose="020B0900000000000000" pitchFamily="50" charset="-128"/>
                <a:ea typeface="HGP創英角ｺﾞｼｯｸUB" panose="020B0900000000000000" pitchFamily="50" charset="-128"/>
              </a:rPr>
              <a:t>・顧客嗜好の調査・研究</a:t>
            </a:r>
            <a:endParaRPr lang="en-US" altLang="ja-JP" sz="2000"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sz="2000" dirty="0">
                <a:solidFill>
                  <a:prstClr val="black"/>
                </a:solidFill>
                <a:latin typeface="HGP創英角ｺﾞｼｯｸUB" panose="020B0900000000000000" pitchFamily="50" charset="-128"/>
                <a:ea typeface="HGP創英角ｺﾞｼｯｸUB" panose="020B0900000000000000" pitchFamily="50" charset="-128"/>
              </a:rPr>
              <a:t>・ライバルとなる観光地域の特定・調査</a:t>
            </a:r>
            <a:endParaRPr lang="en-US" altLang="ja-JP" sz="2000"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sz="2000" dirty="0">
                <a:solidFill>
                  <a:prstClr val="black"/>
                </a:solidFill>
                <a:latin typeface="HGP創英角ｺﾞｼｯｸUB" panose="020B0900000000000000" pitchFamily="50" charset="-128"/>
                <a:ea typeface="HGP創英角ｺﾞｼｯｸUB" panose="020B0900000000000000" pitchFamily="50" charset="-128"/>
              </a:rPr>
              <a:t>・顧客ニーズを満たす観光資源の開発</a:t>
            </a:r>
            <a:endParaRPr lang="en-US" altLang="ja-JP" sz="2000"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sz="2000" dirty="0">
                <a:solidFill>
                  <a:prstClr val="black"/>
                </a:solidFill>
                <a:latin typeface="HGP創英角ｺﾞｼｯｸUB" panose="020B0900000000000000" pitchFamily="50" charset="-128"/>
                <a:ea typeface="HGP創英角ｺﾞｼｯｸUB" panose="020B0900000000000000" pitchFamily="50" charset="-128"/>
              </a:rPr>
              <a:t>・観光商品・サービス作り</a:t>
            </a:r>
            <a:endParaRPr lang="en-US" altLang="ja-JP" sz="2000"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sz="2000" dirty="0">
                <a:solidFill>
                  <a:prstClr val="black"/>
                </a:solidFill>
                <a:latin typeface="HGP創英角ｺﾞｼｯｸUB" panose="020B0900000000000000" pitchFamily="50" charset="-128"/>
                <a:ea typeface="HGP創英角ｺﾞｼｯｸUB" panose="020B0900000000000000" pitchFamily="50" charset="-128"/>
              </a:rPr>
              <a:t>・観光商品の販売方法の検討</a:t>
            </a:r>
            <a:endParaRPr lang="en-US" altLang="ja-JP" sz="2000" dirty="0">
              <a:solidFill>
                <a:prstClr val="black"/>
              </a:solidFill>
              <a:latin typeface="HGP創英角ｺﾞｼｯｸUB" panose="020B0900000000000000" pitchFamily="50" charset="-128"/>
              <a:ea typeface="HGP創英角ｺﾞｼｯｸUB" panose="020B0900000000000000" pitchFamily="50" charset="-128"/>
            </a:endParaRPr>
          </a:p>
          <a:p>
            <a:pPr lvl="0" indent="-342900" algn="l" fontAlgn="auto">
              <a:lnSpc>
                <a:spcPct val="90000"/>
              </a:lnSpc>
              <a:spcBef>
                <a:spcPct val="20000"/>
              </a:spcBef>
              <a:spcAft>
                <a:spcPts val="0"/>
              </a:spcAft>
            </a:pPr>
            <a:r>
              <a:rPr lang="ja-JP" altLang="en-US" sz="2000" dirty="0">
                <a:solidFill>
                  <a:prstClr val="black"/>
                </a:solidFill>
                <a:latin typeface="HGP創英角ｺﾞｼｯｸUB" panose="020B0900000000000000" pitchFamily="50" charset="-128"/>
                <a:ea typeface="HGP創英角ｺﾞｼｯｸUB" panose="020B0900000000000000" pitchFamily="50" charset="-128"/>
              </a:rPr>
              <a:t>・観光商品の</a:t>
            </a:r>
            <a:r>
              <a:rPr lang="en-US" altLang="ja-JP" sz="2000" dirty="0">
                <a:solidFill>
                  <a:prstClr val="black"/>
                </a:solidFill>
                <a:latin typeface="HGP創英角ｺﾞｼｯｸUB" panose="020B0900000000000000" pitchFamily="50" charset="-128"/>
                <a:ea typeface="HGP創英角ｺﾞｼｯｸUB" panose="020B0900000000000000" pitchFamily="50" charset="-128"/>
              </a:rPr>
              <a:t>PR</a:t>
            </a:r>
            <a:r>
              <a:rPr lang="ja-JP" altLang="en-US" sz="2000" dirty="0">
                <a:solidFill>
                  <a:prstClr val="black"/>
                </a:solidFill>
                <a:latin typeface="HGP創英角ｺﾞｼｯｸUB" panose="020B0900000000000000" pitchFamily="50" charset="-128"/>
                <a:ea typeface="HGP創英角ｺﾞｼｯｸUB" panose="020B0900000000000000" pitchFamily="50" charset="-128"/>
              </a:rPr>
              <a:t>、プロモーション　　など</a:t>
            </a:r>
            <a:endParaRPr lang="en-US" altLang="ja-JP" sz="2000" dirty="0">
              <a:solidFill>
                <a:prstClr val="black"/>
              </a:solidFill>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endParaRPr lang="en-US" altLang="ja-JP" sz="2000" dirty="0">
              <a:solidFill>
                <a:schemeClr val="bg1"/>
              </a:solidFill>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endParaRPr lang="en-US" altLang="ja-JP" sz="2000" dirty="0">
              <a:solidFill>
                <a:schemeClr val="bg1"/>
              </a:solidFill>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endParaRPr lang="en-US" altLang="ja-JP" sz="2000" dirty="0">
              <a:solidFill>
                <a:schemeClr val="bg1"/>
              </a:solidFill>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endParaRPr lang="ja-JP" altLang="en-US" sz="2000" dirty="0">
              <a:solidFill>
                <a:schemeClr val="bg1"/>
              </a:solidFill>
            </a:endParaRPr>
          </a:p>
        </p:txBody>
      </p:sp>
      <p:sp>
        <p:nvSpPr>
          <p:cNvPr id="5" name="角丸四角形 8">
            <a:extLst>
              <a:ext uri="{FF2B5EF4-FFF2-40B4-BE49-F238E27FC236}">
                <a16:creationId xmlns:a16="http://schemas.microsoft.com/office/drawing/2014/main" id="{3502F9EC-E9AA-4A19-BFA6-2B5088DCF2A0}"/>
              </a:ext>
            </a:extLst>
          </p:cNvPr>
          <p:cNvSpPr/>
          <p:nvPr/>
        </p:nvSpPr>
        <p:spPr>
          <a:xfrm>
            <a:off x="107504" y="5278028"/>
            <a:ext cx="8928992" cy="1408082"/>
          </a:xfrm>
          <a:prstGeom prst="roundRect">
            <a:avLst/>
          </a:prstGeom>
          <a:solidFill>
            <a:srgbClr val="002060"/>
          </a:solidFill>
        </p:spPr>
        <p:style>
          <a:lnRef idx="0">
            <a:schemeClr val="accent1"/>
          </a:lnRef>
          <a:fillRef idx="3">
            <a:schemeClr val="accent1"/>
          </a:fillRef>
          <a:effectRef idx="3">
            <a:schemeClr val="accent1"/>
          </a:effectRef>
          <a:fontRef idx="minor">
            <a:schemeClr val="lt1"/>
          </a:fontRef>
        </p:style>
        <p:txBody>
          <a:bodyPr rtlCol="0" anchor="ctr"/>
          <a:lstStyle/>
          <a:p>
            <a:pPr algn="ctr"/>
            <a:r>
              <a:rPr lang="ja-JP" altLang="en-US" sz="2000" dirty="0">
                <a:latin typeface="HGP創英角ｺﾞｼｯｸUB" panose="020B0900000000000000" pitchFamily="50" charset="-128"/>
                <a:ea typeface="HGP創英角ｺﾞｼｯｸUB" panose="020B0900000000000000" pitchFamily="50" charset="-128"/>
              </a:rPr>
              <a:t>観光マーケティングとは、</a:t>
            </a:r>
            <a:endParaRPr lang="en-US" altLang="ja-JP" sz="2000" dirty="0">
              <a:latin typeface="HGP創英角ｺﾞｼｯｸUB" panose="020B0900000000000000" pitchFamily="50" charset="-128"/>
              <a:ea typeface="HGP創英角ｺﾞｼｯｸUB" panose="020B0900000000000000" pitchFamily="50" charset="-128"/>
            </a:endParaRPr>
          </a:p>
          <a:p>
            <a:pPr algn="ctr"/>
            <a:r>
              <a:rPr lang="ja-JP" altLang="en-US" sz="1700" dirty="0">
                <a:latin typeface="HGP創英角ｺﾞｼｯｸUB" panose="020B0900000000000000" pitchFamily="50" charset="-128"/>
                <a:ea typeface="HGP創英角ｺﾞｼｯｸUB" panose="020B0900000000000000" pitchFamily="50" charset="-128"/>
              </a:rPr>
              <a:t>どのような観光客に、自地域のどのような観光資源を、どうやって</a:t>
            </a:r>
            <a:r>
              <a:rPr lang="en-US" altLang="ja-JP" sz="1700" dirty="0">
                <a:latin typeface="HGP創英角ｺﾞｼｯｸUB" panose="020B0900000000000000" pitchFamily="50" charset="-128"/>
                <a:ea typeface="HGP創英角ｺﾞｼｯｸUB" panose="020B0900000000000000" pitchFamily="50" charset="-128"/>
              </a:rPr>
              <a:t>PR</a:t>
            </a:r>
            <a:r>
              <a:rPr lang="ja-JP" altLang="en-US" sz="1700" dirty="0">
                <a:latin typeface="HGP創英角ｺﾞｼｯｸUB" panose="020B0900000000000000" pitchFamily="50" charset="-128"/>
                <a:ea typeface="HGP創英角ｺﾞｼｯｸUB" panose="020B0900000000000000" pitchFamily="50" charset="-128"/>
              </a:rPr>
              <a:t>・提供するかというプロセス</a:t>
            </a:r>
            <a:endParaRPr lang="en-US" altLang="ja-JP" sz="1700" dirty="0">
              <a:latin typeface="HGP創英角ｺﾞｼｯｸUB" panose="020B0900000000000000" pitchFamily="50" charset="-128"/>
              <a:ea typeface="HGP創英角ｺﾞｼｯｸUB" panose="020B0900000000000000" pitchFamily="50" charset="-128"/>
            </a:endParaRPr>
          </a:p>
          <a:p>
            <a:pPr algn="ctr"/>
            <a:r>
              <a:rPr lang="ja-JP" altLang="en-US" sz="3200" dirty="0">
                <a:solidFill>
                  <a:srgbClr val="FF0000"/>
                </a:solidFill>
                <a:latin typeface="HGP創英角ｺﾞｼｯｸUB" panose="020B0900000000000000" pitchFamily="50" charset="-128"/>
                <a:ea typeface="HGP創英角ｺﾞｼｯｸUB" panose="020B0900000000000000" pitchFamily="50" charset="-128"/>
              </a:rPr>
              <a:t>“誰に</a:t>
            </a:r>
            <a:r>
              <a:rPr lang="ja-JP" altLang="en-US" sz="3200" dirty="0">
                <a:latin typeface="HGP創英角ｺﾞｼｯｸUB" panose="020B0900000000000000" pitchFamily="50" charset="-128"/>
                <a:ea typeface="HGP創英角ｺﾞｼｯｸUB" panose="020B0900000000000000" pitchFamily="50" charset="-128"/>
              </a:rPr>
              <a:t>　</a:t>
            </a:r>
            <a:r>
              <a:rPr lang="en-US" altLang="ja-JP" sz="3200" dirty="0">
                <a:latin typeface="HGP創英角ｺﾞｼｯｸUB" panose="020B0900000000000000" pitchFamily="50" charset="-128"/>
                <a:ea typeface="HGP創英角ｺﾞｼｯｸUB" panose="020B0900000000000000" pitchFamily="50" charset="-128"/>
              </a:rPr>
              <a:t>×</a:t>
            </a:r>
            <a:r>
              <a:rPr lang="ja-JP" altLang="en-US" sz="3200" dirty="0">
                <a:latin typeface="HGP創英角ｺﾞｼｯｸUB" panose="020B0900000000000000" pitchFamily="50" charset="-128"/>
                <a:ea typeface="HGP創英角ｺﾞｼｯｸUB" panose="020B0900000000000000" pitchFamily="50" charset="-128"/>
              </a:rPr>
              <a:t>　</a:t>
            </a:r>
            <a:r>
              <a:rPr lang="ja-JP" altLang="en-US" sz="3200" dirty="0">
                <a:solidFill>
                  <a:srgbClr val="FF0000"/>
                </a:solidFill>
                <a:latin typeface="HGP創英角ｺﾞｼｯｸUB" panose="020B0900000000000000" pitchFamily="50" charset="-128"/>
                <a:ea typeface="HGP創英角ｺﾞｼｯｸUB" panose="020B0900000000000000" pitchFamily="50" charset="-128"/>
              </a:rPr>
              <a:t>何を</a:t>
            </a:r>
            <a:r>
              <a:rPr lang="ja-JP" altLang="en-US" sz="3200" dirty="0">
                <a:latin typeface="HGP創英角ｺﾞｼｯｸUB" panose="020B0900000000000000" pitchFamily="50" charset="-128"/>
                <a:ea typeface="HGP創英角ｺﾞｼｯｸUB" panose="020B0900000000000000" pitchFamily="50" charset="-128"/>
              </a:rPr>
              <a:t>　</a:t>
            </a:r>
            <a:r>
              <a:rPr lang="en-US" altLang="ja-JP" sz="3200" dirty="0">
                <a:latin typeface="HGP創英角ｺﾞｼｯｸUB" panose="020B0900000000000000" pitchFamily="50" charset="-128"/>
                <a:ea typeface="HGP創英角ｺﾞｼｯｸUB" panose="020B0900000000000000" pitchFamily="50" charset="-128"/>
              </a:rPr>
              <a:t>×</a:t>
            </a:r>
            <a:r>
              <a:rPr lang="ja-JP" altLang="en-US" sz="3200" dirty="0">
                <a:latin typeface="HGP創英角ｺﾞｼｯｸUB" panose="020B0900000000000000" pitchFamily="50" charset="-128"/>
                <a:ea typeface="HGP創英角ｺﾞｼｯｸUB" panose="020B0900000000000000" pitchFamily="50" charset="-128"/>
              </a:rPr>
              <a:t>　</a:t>
            </a:r>
            <a:r>
              <a:rPr lang="ja-JP" altLang="en-US" sz="3200" dirty="0">
                <a:solidFill>
                  <a:srgbClr val="FF0000"/>
                </a:solidFill>
                <a:latin typeface="HGP創英角ｺﾞｼｯｸUB" panose="020B0900000000000000" pitchFamily="50" charset="-128"/>
                <a:ea typeface="HGP創英角ｺﾞｼｯｸUB" panose="020B0900000000000000" pitchFamily="50" charset="-128"/>
              </a:rPr>
              <a:t>どうやって”　</a:t>
            </a:r>
            <a:r>
              <a:rPr lang="ja-JP" altLang="en-US" sz="3200" dirty="0">
                <a:solidFill>
                  <a:schemeClr val="bg1"/>
                </a:solidFill>
                <a:latin typeface="HGP創英角ｺﾞｼｯｸUB" panose="020B0900000000000000" pitchFamily="50" charset="-128"/>
                <a:ea typeface="HGP創英角ｺﾞｼｯｸUB" panose="020B0900000000000000" pitchFamily="50" charset="-128"/>
              </a:rPr>
              <a:t>提供するか</a:t>
            </a:r>
            <a:endParaRPr lang="en-US" altLang="ja-JP" sz="3200" dirty="0">
              <a:solidFill>
                <a:schemeClr val="bg1"/>
              </a:solidFill>
              <a:latin typeface="HGP創英角ｺﾞｼｯｸUB" panose="020B0900000000000000" pitchFamily="50" charset="-128"/>
              <a:ea typeface="HGP創英角ｺﾞｼｯｸUB" panose="020B0900000000000000" pitchFamily="50" charset="-128"/>
            </a:endParaRPr>
          </a:p>
        </p:txBody>
      </p:sp>
      <p:sp>
        <p:nvSpPr>
          <p:cNvPr id="8" name="正方形/長方形 7">
            <a:extLst>
              <a:ext uri="{FF2B5EF4-FFF2-40B4-BE49-F238E27FC236}">
                <a16:creationId xmlns:a16="http://schemas.microsoft.com/office/drawing/2014/main" id="{3B60D2D5-BB28-4182-9536-175AF6A41093}"/>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観光マーケティングとは</a:t>
            </a:r>
          </a:p>
        </p:txBody>
      </p:sp>
    </p:spTree>
    <p:extLst>
      <p:ext uri="{BB962C8B-B14F-4D97-AF65-F5344CB8AC3E}">
        <p14:creationId xmlns:p14="http://schemas.microsoft.com/office/powerpoint/2010/main" val="455234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6</a:t>
            </a:fld>
            <a:endParaRPr lang="en-US" altLang="ja-JP" dirty="0"/>
          </a:p>
        </p:txBody>
      </p:sp>
      <p:sp>
        <p:nvSpPr>
          <p:cNvPr id="5" name="テキスト ボックス 4">
            <a:extLst>
              <a:ext uri="{FF2B5EF4-FFF2-40B4-BE49-F238E27FC236}">
                <a16:creationId xmlns:a16="http://schemas.microsoft.com/office/drawing/2014/main" id="{46E992B6-2A70-4CAC-869C-DF1AC63D503F}"/>
              </a:ext>
            </a:extLst>
          </p:cNvPr>
          <p:cNvSpPr txBox="1"/>
          <p:nvPr/>
        </p:nvSpPr>
        <p:spPr>
          <a:xfrm>
            <a:off x="251520" y="1857151"/>
            <a:ext cx="631177" cy="2292938"/>
          </a:xfrm>
          <a:prstGeom prst="rect">
            <a:avLst/>
          </a:prstGeom>
        </p:spPr>
        <p:style>
          <a:lnRef idx="0">
            <a:schemeClr val="accent1"/>
          </a:lnRef>
          <a:fillRef idx="3">
            <a:schemeClr val="accent1"/>
          </a:fillRef>
          <a:effectRef idx="3">
            <a:schemeClr val="accent1"/>
          </a:effectRef>
          <a:fontRef idx="minor">
            <a:schemeClr val="lt1"/>
          </a:fontRef>
        </p:style>
        <p:txBody>
          <a:bodyPr vert="wordArtVertRtl" wrap="square" rtlCol="0" anchor="b" anchorCtr="1">
            <a:noAutofit/>
          </a:bodyPr>
          <a:lstStyle/>
          <a:p>
            <a:pPr algn="dist"/>
            <a:r>
              <a:rPr lang="ja-JP" altLang="en-US" sz="2000" dirty="0">
                <a:latin typeface="HGPｺﾞｼｯｸE" panose="020B0900000000000000" pitchFamily="50" charset="-128"/>
                <a:ea typeface="HGPｺﾞｼｯｸE" panose="020B0900000000000000" pitchFamily="50" charset="-128"/>
              </a:rPr>
              <a:t>外部環境の理解</a:t>
            </a:r>
            <a:endParaRPr kumimoji="1" lang="ja-JP" altLang="en-US" sz="2000" dirty="0">
              <a:latin typeface="HGPｺﾞｼｯｸE" panose="020B0900000000000000" pitchFamily="50" charset="-128"/>
              <a:ea typeface="HGPｺﾞｼｯｸE" panose="020B0900000000000000" pitchFamily="50" charset="-128"/>
            </a:endParaRPr>
          </a:p>
        </p:txBody>
      </p:sp>
      <p:sp>
        <p:nvSpPr>
          <p:cNvPr id="6" name="テキスト ボックス 5">
            <a:extLst>
              <a:ext uri="{FF2B5EF4-FFF2-40B4-BE49-F238E27FC236}">
                <a16:creationId xmlns:a16="http://schemas.microsoft.com/office/drawing/2014/main" id="{33853E28-A0F9-4DF0-85EB-73BB43A0CC52}"/>
              </a:ext>
            </a:extLst>
          </p:cNvPr>
          <p:cNvSpPr txBox="1"/>
          <p:nvPr/>
        </p:nvSpPr>
        <p:spPr>
          <a:xfrm>
            <a:off x="964746" y="1857151"/>
            <a:ext cx="1034514" cy="4635724"/>
          </a:xfrm>
          <a:prstGeom prst="rect">
            <a:avLst/>
          </a:prstGeom>
        </p:spPr>
        <p:style>
          <a:lnRef idx="0">
            <a:schemeClr val="accent1"/>
          </a:lnRef>
          <a:fillRef idx="3">
            <a:schemeClr val="accent1"/>
          </a:fillRef>
          <a:effectRef idx="3">
            <a:schemeClr val="accent1"/>
          </a:effectRef>
          <a:fontRef idx="minor">
            <a:schemeClr val="lt1"/>
          </a:fontRef>
        </p:style>
        <p:txBody>
          <a:bodyPr vert="wordArtVertRtl" wrap="square" rtlCol="0">
            <a:spAutoFit/>
          </a:bodyPr>
          <a:lstStyle/>
          <a:p>
            <a:pPr algn="dist"/>
            <a:r>
              <a:rPr lang="ja-JP" altLang="en-US" sz="2800" dirty="0">
                <a:latin typeface="HGPｺﾞｼｯｸE" panose="020B0900000000000000" pitchFamily="50" charset="-128"/>
                <a:ea typeface="HGPｺﾞｼｯｸE" panose="020B0900000000000000" pitchFamily="50" charset="-128"/>
              </a:rPr>
              <a:t>市場機会の分析</a:t>
            </a:r>
            <a:endParaRPr lang="en-US" altLang="ja-JP" sz="2800" dirty="0">
              <a:latin typeface="HGPｺﾞｼｯｸE" panose="020B0900000000000000" pitchFamily="50" charset="-128"/>
              <a:ea typeface="HGPｺﾞｼｯｸE" panose="020B0900000000000000" pitchFamily="50" charset="-128"/>
            </a:endParaRPr>
          </a:p>
          <a:p>
            <a:pPr algn="dist"/>
            <a:r>
              <a:rPr lang="ja-JP" altLang="en-US" sz="2800" dirty="0">
                <a:latin typeface="HGPｺﾞｼｯｸE" panose="020B0900000000000000" pitchFamily="50" charset="-128"/>
                <a:ea typeface="HGPｺﾞｼｯｸE" panose="020B0900000000000000" pitchFamily="50" charset="-128"/>
              </a:rPr>
              <a:t>（</a:t>
            </a:r>
            <a:r>
              <a:rPr lang="en-US" altLang="ja-JP" sz="2800" dirty="0">
                <a:latin typeface="HGPｺﾞｼｯｸE" panose="020B0900000000000000" pitchFamily="50" charset="-128"/>
                <a:ea typeface="HGPｺﾞｼｯｸE" panose="020B0900000000000000" pitchFamily="50" charset="-128"/>
              </a:rPr>
              <a:t>SWOT</a:t>
            </a:r>
            <a:r>
              <a:rPr lang="ja-JP" altLang="en-US" sz="2800" dirty="0">
                <a:latin typeface="HGPｺﾞｼｯｸE" panose="020B0900000000000000" pitchFamily="50" charset="-128"/>
                <a:ea typeface="HGPｺﾞｼｯｸE" panose="020B0900000000000000" pitchFamily="50" charset="-128"/>
              </a:rPr>
              <a:t>分析）</a:t>
            </a:r>
            <a:endParaRPr kumimoji="1" lang="ja-JP" altLang="en-US" sz="2800" dirty="0">
              <a:latin typeface="HGPｺﾞｼｯｸE" panose="020B0900000000000000" pitchFamily="50" charset="-128"/>
              <a:ea typeface="HGPｺﾞｼｯｸE" panose="020B0900000000000000" pitchFamily="50" charset="-128"/>
            </a:endParaRPr>
          </a:p>
        </p:txBody>
      </p:sp>
      <p:sp>
        <p:nvSpPr>
          <p:cNvPr id="7" name="テキスト ボックス 6">
            <a:extLst>
              <a:ext uri="{FF2B5EF4-FFF2-40B4-BE49-F238E27FC236}">
                <a16:creationId xmlns:a16="http://schemas.microsoft.com/office/drawing/2014/main" id="{7B060A46-F2A7-4A95-A949-573B7EE306A5}"/>
              </a:ext>
            </a:extLst>
          </p:cNvPr>
          <p:cNvSpPr txBox="1"/>
          <p:nvPr/>
        </p:nvSpPr>
        <p:spPr>
          <a:xfrm>
            <a:off x="2736471" y="1884139"/>
            <a:ext cx="1046440" cy="4635724"/>
          </a:xfrm>
          <a:prstGeom prst="rect">
            <a:avLst/>
          </a:prstGeom>
        </p:spPr>
        <p:style>
          <a:lnRef idx="0">
            <a:schemeClr val="accent1"/>
          </a:lnRef>
          <a:fillRef idx="3">
            <a:schemeClr val="accent1"/>
          </a:fillRef>
          <a:effectRef idx="3">
            <a:schemeClr val="accent1"/>
          </a:effectRef>
          <a:fontRef idx="minor">
            <a:schemeClr val="lt1"/>
          </a:fontRef>
        </p:style>
        <p:txBody>
          <a:bodyPr vert="wordArtVertRtl" wrap="square" rtlCol="0" anchor="b" anchorCtr="0">
            <a:spAutoFit/>
          </a:bodyPr>
          <a:lstStyle/>
          <a:p>
            <a:pPr algn="dist"/>
            <a:r>
              <a:rPr lang="ja-JP" altLang="en-US" sz="2800" dirty="0">
                <a:latin typeface="HGPｺﾞｼｯｸE" panose="020B0900000000000000" pitchFamily="50" charset="-128"/>
                <a:ea typeface="HGPｺﾞｼｯｸE" panose="020B0900000000000000" pitchFamily="50" charset="-128"/>
              </a:rPr>
              <a:t>ターゲット市場の選択（</a:t>
            </a:r>
            <a:r>
              <a:rPr lang="en-US" altLang="ja-JP" sz="2800" dirty="0">
                <a:latin typeface="HGPｺﾞｼｯｸE" panose="020B0900000000000000" pitchFamily="50" charset="-128"/>
                <a:ea typeface="HGPｺﾞｼｯｸE" panose="020B0900000000000000" pitchFamily="50" charset="-128"/>
              </a:rPr>
              <a:t>STP</a:t>
            </a:r>
            <a:r>
              <a:rPr lang="ja-JP" altLang="en-US" sz="2800" dirty="0">
                <a:latin typeface="HGPｺﾞｼｯｸE" panose="020B0900000000000000" pitchFamily="50" charset="-128"/>
                <a:ea typeface="HGPｺﾞｼｯｸE" panose="020B0900000000000000" pitchFamily="50" charset="-128"/>
              </a:rPr>
              <a:t>）</a:t>
            </a:r>
            <a:endParaRPr lang="en-US" altLang="ja-JP" sz="2800" dirty="0">
              <a:latin typeface="HGPｺﾞｼｯｸE" panose="020B0900000000000000" pitchFamily="50" charset="-128"/>
              <a:ea typeface="HGPｺﾞｼｯｸE" panose="020B0900000000000000" pitchFamily="50" charset="-128"/>
            </a:endParaRPr>
          </a:p>
        </p:txBody>
      </p:sp>
      <p:sp>
        <p:nvSpPr>
          <p:cNvPr id="8" name="テキスト ボックス 7">
            <a:extLst>
              <a:ext uri="{FF2B5EF4-FFF2-40B4-BE49-F238E27FC236}">
                <a16:creationId xmlns:a16="http://schemas.microsoft.com/office/drawing/2014/main" id="{90F4C778-BAA4-40C7-93F2-25649B29DD50}"/>
              </a:ext>
            </a:extLst>
          </p:cNvPr>
          <p:cNvSpPr txBox="1"/>
          <p:nvPr/>
        </p:nvSpPr>
        <p:spPr>
          <a:xfrm>
            <a:off x="4504565" y="1857151"/>
            <a:ext cx="984885" cy="4635724"/>
          </a:xfrm>
          <a:prstGeom prst="rect">
            <a:avLst/>
          </a:prstGeom>
        </p:spPr>
        <p:style>
          <a:lnRef idx="0">
            <a:schemeClr val="accent1"/>
          </a:lnRef>
          <a:fillRef idx="3">
            <a:schemeClr val="accent1"/>
          </a:fillRef>
          <a:effectRef idx="3">
            <a:schemeClr val="accent1"/>
          </a:effectRef>
          <a:fontRef idx="minor">
            <a:schemeClr val="lt1"/>
          </a:fontRef>
        </p:style>
        <p:txBody>
          <a:bodyPr vert="wordArtVertRtl" wrap="square" rtlCol="0" anchor="b" anchorCtr="0">
            <a:spAutoFit/>
          </a:bodyPr>
          <a:lstStyle/>
          <a:p>
            <a:pPr algn="dist"/>
            <a:r>
              <a:rPr lang="ja-JP" altLang="en-US" sz="2400" dirty="0">
                <a:latin typeface="HGPｺﾞｼｯｸE" panose="020B0900000000000000" pitchFamily="50" charset="-128"/>
                <a:ea typeface="HGPｺﾞｼｯｸE" panose="020B0900000000000000" pitchFamily="50" charset="-128"/>
              </a:rPr>
              <a:t>マーケティングミックスの選択</a:t>
            </a:r>
            <a:r>
              <a:rPr lang="en-US" altLang="ja-JP" sz="2800" dirty="0">
                <a:latin typeface="HGPｺﾞｼｯｸE" panose="020B0900000000000000" pitchFamily="50" charset="-128"/>
                <a:ea typeface="HGPｺﾞｼｯｸE" panose="020B0900000000000000" pitchFamily="50" charset="-128"/>
              </a:rPr>
              <a:t>(4P)</a:t>
            </a:r>
          </a:p>
        </p:txBody>
      </p:sp>
      <p:sp>
        <p:nvSpPr>
          <p:cNvPr id="9" name="テキスト ボックス 8">
            <a:extLst>
              <a:ext uri="{FF2B5EF4-FFF2-40B4-BE49-F238E27FC236}">
                <a16:creationId xmlns:a16="http://schemas.microsoft.com/office/drawing/2014/main" id="{8EB5966F-19F7-40E7-8F1F-CE3409638913}"/>
              </a:ext>
            </a:extLst>
          </p:cNvPr>
          <p:cNvSpPr txBox="1"/>
          <p:nvPr/>
        </p:nvSpPr>
        <p:spPr>
          <a:xfrm>
            <a:off x="6335767" y="1884139"/>
            <a:ext cx="902811" cy="4635724"/>
          </a:xfrm>
          <a:prstGeom prst="rect">
            <a:avLst/>
          </a:prstGeom>
        </p:spPr>
        <p:style>
          <a:lnRef idx="0">
            <a:schemeClr val="accent1"/>
          </a:lnRef>
          <a:fillRef idx="3">
            <a:schemeClr val="accent1"/>
          </a:fillRef>
          <a:effectRef idx="3">
            <a:schemeClr val="accent1"/>
          </a:effectRef>
          <a:fontRef idx="minor">
            <a:schemeClr val="lt1"/>
          </a:fontRef>
        </p:style>
        <p:txBody>
          <a:bodyPr vert="wordArtVertRtl" wrap="square" rtlCol="0" anchor="b" anchorCtr="0">
            <a:spAutoFit/>
          </a:bodyPr>
          <a:lstStyle/>
          <a:p>
            <a:pPr algn="dist"/>
            <a:r>
              <a:rPr lang="ja-JP" altLang="en-US" sz="2400" dirty="0">
                <a:latin typeface="HGPｺﾞｼｯｸE" panose="020B0900000000000000" pitchFamily="50" charset="-128"/>
                <a:ea typeface="HGPｺﾞｼｯｸE" panose="020B0900000000000000" pitchFamily="50" charset="-128"/>
              </a:rPr>
              <a:t>推進体制構築</a:t>
            </a:r>
            <a:endParaRPr lang="en-US" altLang="ja-JP" sz="2400" dirty="0">
              <a:latin typeface="HGPｺﾞｼｯｸE" panose="020B0900000000000000" pitchFamily="50" charset="-128"/>
              <a:ea typeface="HGPｺﾞｼｯｸE" panose="020B0900000000000000" pitchFamily="50" charset="-128"/>
            </a:endParaRPr>
          </a:p>
          <a:p>
            <a:pPr algn="dist"/>
            <a:r>
              <a:rPr lang="en-US" altLang="ja-JP" sz="2400" dirty="0">
                <a:latin typeface="HGPｺﾞｼｯｸE" panose="020B0900000000000000" pitchFamily="50" charset="-128"/>
                <a:ea typeface="HGPｺﾞｼｯｸE" panose="020B0900000000000000" pitchFamily="50" charset="-128"/>
              </a:rPr>
              <a:t>KPI</a:t>
            </a:r>
            <a:r>
              <a:rPr lang="ja-JP" altLang="en-US" sz="2400" dirty="0">
                <a:latin typeface="HGPｺﾞｼｯｸE" panose="020B0900000000000000" pitchFamily="50" charset="-128"/>
                <a:ea typeface="HGPｺﾞｼｯｸE" panose="020B0900000000000000" pitchFamily="50" charset="-128"/>
              </a:rPr>
              <a:t>設定</a:t>
            </a:r>
            <a:endParaRPr lang="en-US" altLang="ja-JP" sz="2800" dirty="0">
              <a:latin typeface="HGPｺﾞｼｯｸE" panose="020B0900000000000000" pitchFamily="50" charset="-128"/>
              <a:ea typeface="HGPｺﾞｼｯｸE" panose="020B0900000000000000" pitchFamily="50" charset="-128"/>
            </a:endParaRPr>
          </a:p>
        </p:txBody>
      </p:sp>
      <p:sp>
        <p:nvSpPr>
          <p:cNvPr id="10" name="二等辺三角形 9">
            <a:extLst>
              <a:ext uri="{FF2B5EF4-FFF2-40B4-BE49-F238E27FC236}">
                <a16:creationId xmlns:a16="http://schemas.microsoft.com/office/drawing/2014/main" id="{2C187C78-7F4D-4979-835F-25D824279EA8}"/>
              </a:ext>
            </a:extLst>
          </p:cNvPr>
          <p:cNvSpPr/>
          <p:nvPr/>
        </p:nvSpPr>
        <p:spPr>
          <a:xfrm rot="5400000">
            <a:off x="339379" y="3897418"/>
            <a:ext cx="4051612" cy="504055"/>
          </a:xfrm>
          <a:prstGeom prst="triangl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dirty="0"/>
          </a:p>
        </p:txBody>
      </p:sp>
      <p:sp>
        <p:nvSpPr>
          <p:cNvPr id="11" name="テキスト ボックス 10">
            <a:extLst>
              <a:ext uri="{FF2B5EF4-FFF2-40B4-BE49-F238E27FC236}">
                <a16:creationId xmlns:a16="http://schemas.microsoft.com/office/drawing/2014/main" id="{D2BFE28A-6066-4D7F-92BA-95EDF3A6B03F}"/>
              </a:ext>
            </a:extLst>
          </p:cNvPr>
          <p:cNvSpPr txBox="1"/>
          <p:nvPr/>
        </p:nvSpPr>
        <p:spPr>
          <a:xfrm>
            <a:off x="251519" y="4199937"/>
            <a:ext cx="631177" cy="2292938"/>
          </a:xfrm>
          <a:prstGeom prst="rect">
            <a:avLst/>
          </a:prstGeom>
        </p:spPr>
        <p:style>
          <a:lnRef idx="0">
            <a:schemeClr val="accent1"/>
          </a:lnRef>
          <a:fillRef idx="3">
            <a:schemeClr val="accent1"/>
          </a:fillRef>
          <a:effectRef idx="3">
            <a:schemeClr val="accent1"/>
          </a:effectRef>
          <a:fontRef idx="minor">
            <a:schemeClr val="lt1"/>
          </a:fontRef>
        </p:style>
        <p:txBody>
          <a:bodyPr vert="wordArtVertRtl" wrap="square" rtlCol="0" anchor="b" anchorCtr="1">
            <a:noAutofit/>
          </a:bodyPr>
          <a:lstStyle/>
          <a:p>
            <a:pPr algn="dist"/>
            <a:r>
              <a:rPr lang="ja-JP" altLang="en-US" sz="2000" dirty="0">
                <a:latin typeface="HGPｺﾞｼｯｸE" panose="020B0900000000000000" pitchFamily="50" charset="-128"/>
                <a:ea typeface="HGPｺﾞｼｯｸE" panose="020B0900000000000000" pitchFamily="50" charset="-128"/>
              </a:rPr>
              <a:t>内部環境の理解</a:t>
            </a:r>
            <a:endParaRPr kumimoji="1" lang="ja-JP" altLang="en-US" sz="2000" dirty="0">
              <a:latin typeface="HGPｺﾞｼｯｸE" panose="020B0900000000000000" pitchFamily="50" charset="-128"/>
              <a:ea typeface="HGPｺﾞｼｯｸE" panose="020B0900000000000000" pitchFamily="50" charset="-128"/>
            </a:endParaRPr>
          </a:p>
        </p:txBody>
      </p:sp>
      <p:sp>
        <p:nvSpPr>
          <p:cNvPr id="12" name="角丸四角形 2">
            <a:extLst>
              <a:ext uri="{FF2B5EF4-FFF2-40B4-BE49-F238E27FC236}">
                <a16:creationId xmlns:a16="http://schemas.microsoft.com/office/drawing/2014/main" id="{0314F867-3D39-4500-B84F-4166BEF0DEA7}"/>
              </a:ext>
            </a:extLst>
          </p:cNvPr>
          <p:cNvSpPr/>
          <p:nvPr/>
        </p:nvSpPr>
        <p:spPr>
          <a:xfrm>
            <a:off x="251519" y="1384357"/>
            <a:ext cx="2365693" cy="422946"/>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dist"/>
            <a:r>
              <a:rPr kumimoji="1" lang="ja-JP" altLang="en-US" dirty="0"/>
              <a:t>現状分析</a:t>
            </a:r>
          </a:p>
        </p:txBody>
      </p:sp>
      <p:sp>
        <p:nvSpPr>
          <p:cNvPr id="13" name="テキスト ボックス 12">
            <a:extLst>
              <a:ext uri="{FF2B5EF4-FFF2-40B4-BE49-F238E27FC236}">
                <a16:creationId xmlns:a16="http://schemas.microsoft.com/office/drawing/2014/main" id="{0B91E2DE-3157-400C-932E-1964CCE93B45}"/>
              </a:ext>
            </a:extLst>
          </p:cNvPr>
          <p:cNvSpPr txBox="1"/>
          <p:nvPr/>
        </p:nvSpPr>
        <p:spPr>
          <a:xfrm>
            <a:off x="7901844" y="1884266"/>
            <a:ext cx="984885" cy="4635724"/>
          </a:xfrm>
          <a:prstGeom prst="rect">
            <a:avLst/>
          </a:prstGeom>
        </p:spPr>
        <p:style>
          <a:lnRef idx="0">
            <a:schemeClr val="accent1"/>
          </a:lnRef>
          <a:fillRef idx="3">
            <a:schemeClr val="accent1"/>
          </a:fillRef>
          <a:effectRef idx="3">
            <a:schemeClr val="accent1"/>
          </a:effectRef>
          <a:fontRef idx="minor">
            <a:schemeClr val="lt1"/>
          </a:fontRef>
        </p:style>
        <p:txBody>
          <a:bodyPr vert="wordArtVertRtl" wrap="square" rtlCol="0" anchor="b" anchorCtr="0">
            <a:spAutoFit/>
          </a:bodyPr>
          <a:lstStyle/>
          <a:p>
            <a:pPr algn="dist"/>
            <a:r>
              <a:rPr lang="ja-JP" altLang="en-US" sz="2400" dirty="0">
                <a:latin typeface="HGPｺﾞｼｯｸE" panose="020B0900000000000000" pitchFamily="50" charset="-128"/>
                <a:ea typeface="HGPｺﾞｼｯｸE" panose="020B0900000000000000" pitchFamily="50" charset="-128"/>
              </a:rPr>
              <a:t>マーケティング活動管理</a:t>
            </a:r>
            <a:r>
              <a:rPr lang="ja-JP" altLang="en-US" sz="2800" dirty="0">
                <a:latin typeface="HGPｺﾞｼｯｸE" panose="020B0900000000000000" pitchFamily="50" charset="-128"/>
                <a:ea typeface="HGPｺﾞｼｯｸE" panose="020B0900000000000000" pitchFamily="50" charset="-128"/>
              </a:rPr>
              <a:t>（</a:t>
            </a:r>
            <a:r>
              <a:rPr lang="en-US" altLang="ja-JP" sz="2800" dirty="0">
                <a:latin typeface="HGPｺﾞｼｯｸE" panose="020B0900000000000000" pitchFamily="50" charset="-128"/>
                <a:ea typeface="HGPｺﾞｼｯｸE" panose="020B0900000000000000" pitchFamily="50" charset="-128"/>
              </a:rPr>
              <a:t>PDCA)</a:t>
            </a:r>
          </a:p>
        </p:txBody>
      </p:sp>
      <p:sp>
        <p:nvSpPr>
          <p:cNvPr id="14" name="二等辺三角形 13">
            <a:extLst>
              <a:ext uri="{FF2B5EF4-FFF2-40B4-BE49-F238E27FC236}">
                <a16:creationId xmlns:a16="http://schemas.microsoft.com/office/drawing/2014/main" id="{737AAA2D-0B86-4D18-8609-11D93407D047}"/>
              </a:ext>
            </a:extLst>
          </p:cNvPr>
          <p:cNvSpPr/>
          <p:nvPr/>
        </p:nvSpPr>
        <p:spPr>
          <a:xfrm rot="5400000">
            <a:off x="2117932" y="3897419"/>
            <a:ext cx="4051612" cy="504055"/>
          </a:xfrm>
          <a:prstGeom prst="triangl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dirty="0"/>
          </a:p>
        </p:txBody>
      </p:sp>
      <p:sp>
        <p:nvSpPr>
          <p:cNvPr id="15" name="二等辺三角形 14">
            <a:extLst>
              <a:ext uri="{FF2B5EF4-FFF2-40B4-BE49-F238E27FC236}">
                <a16:creationId xmlns:a16="http://schemas.microsoft.com/office/drawing/2014/main" id="{C025B8BE-E6C5-4C75-907B-8CBC39C8E0FC}"/>
              </a:ext>
            </a:extLst>
          </p:cNvPr>
          <p:cNvSpPr/>
          <p:nvPr/>
        </p:nvSpPr>
        <p:spPr>
          <a:xfrm rot="5400000">
            <a:off x="3858291" y="3845461"/>
            <a:ext cx="4051612" cy="607970"/>
          </a:xfrm>
          <a:prstGeom prst="triangl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dirty="0"/>
          </a:p>
        </p:txBody>
      </p:sp>
      <p:sp>
        <p:nvSpPr>
          <p:cNvPr id="16" name="二等辺三角形 15">
            <a:extLst>
              <a:ext uri="{FF2B5EF4-FFF2-40B4-BE49-F238E27FC236}">
                <a16:creationId xmlns:a16="http://schemas.microsoft.com/office/drawing/2014/main" id="{BD1ACFBE-3E3C-4A20-8C86-7C6099E2FF72}"/>
              </a:ext>
            </a:extLst>
          </p:cNvPr>
          <p:cNvSpPr/>
          <p:nvPr/>
        </p:nvSpPr>
        <p:spPr>
          <a:xfrm rot="5400000">
            <a:off x="5555293" y="3897419"/>
            <a:ext cx="4051612" cy="504055"/>
          </a:xfrm>
          <a:prstGeom prst="triangl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dirty="0"/>
          </a:p>
        </p:txBody>
      </p:sp>
      <p:sp>
        <p:nvSpPr>
          <p:cNvPr id="17" name="角丸四角形 29">
            <a:extLst>
              <a:ext uri="{FF2B5EF4-FFF2-40B4-BE49-F238E27FC236}">
                <a16:creationId xmlns:a16="http://schemas.microsoft.com/office/drawing/2014/main" id="{8153AD7B-7A8A-4503-AE20-DBB646EE7A74}"/>
              </a:ext>
            </a:extLst>
          </p:cNvPr>
          <p:cNvSpPr/>
          <p:nvPr/>
        </p:nvSpPr>
        <p:spPr>
          <a:xfrm>
            <a:off x="2723198" y="1385449"/>
            <a:ext cx="3380914" cy="422946"/>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dist"/>
            <a:r>
              <a:rPr lang="ja-JP" altLang="en-US" dirty="0"/>
              <a:t>マーケティング戦略</a:t>
            </a:r>
            <a:endParaRPr kumimoji="1" lang="ja-JP" altLang="en-US" dirty="0"/>
          </a:p>
        </p:txBody>
      </p:sp>
      <p:sp>
        <p:nvSpPr>
          <p:cNvPr id="18" name="角丸四角形 30">
            <a:extLst>
              <a:ext uri="{FF2B5EF4-FFF2-40B4-BE49-F238E27FC236}">
                <a16:creationId xmlns:a16="http://schemas.microsoft.com/office/drawing/2014/main" id="{BADCA105-1F41-4AD3-8521-B87A7FD92309}"/>
              </a:ext>
            </a:extLst>
          </p:cNvPr>
          <p:cNvSpPr/>
          <p:nvPr/>
        </p:nvSpPr>
        <p:spPr>
          <a:xfrm>
            <a:off x="6335768" y="1368629"/>
            <a:ext cx="2550962" cy="422946"/>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dist"/>
            <a:r>
              <a:rPr lang="ja-JP" altLang="en-US" dirty="0"/>
              <a:t>戦略の実施・評価</a:t>
            </a:r>
            <a:endParaRPr kumimoji="1" lang="ja-JP" altLang="en-US" dirty="0"/>
          </a:p>
        </p:txBody>
      </p:sp>
      <p:sp>
        <p:nvSpPr>
          <p:cNvPr id="21" name="正方形/長方形 20">
            <a:extLst>
              <a:ext uri="{FF2B5EF4-FFF2-40B4-BE49-F238E27FC236}">
                <a16:creationId xmlns:a16="http://schemas.microsoft.com/office/drawing/2014/main" id="{171564A6-A733-473B-A417-3FF25BBCC887}"/>
              </a:ext>
            </a:extLst>
          </p:cNvPr>
          <p:cNvSpPr/>
          <p:nvPr/>
        </p:nvSpPr>
        <p:spPr>
          <a:xfrm>
            <a:off x="179510" y="764705"/>
            <a:ext cx="3888434"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観光マーケティングのプロセス</a:t>
            </a:r>
          </a:p>
        </p:txBody>
      </p:sp>
    </p:spTree>
    <p:extLst>
      <p:ext uri="{BB962C8B-B14F-4D97-AF65-F5344CB8AC3E}">
        <p14:creationId xmlns:p14="http://schemas.microsoft.com/office/powerpoint/2010/main" val="3717832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500"/>
                                        <p:tgtEl>
                                          <p:spTgt spid="14"/>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500"/>
                                        <p:tgtEl>
                                          <p:spTgt spid="1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fade">
                                      <p:cBhvr>
                                        <p:cTn id="36" dur="500"/>
                                        <p:tgtEl>
                                          <p:spTgt spid="17"/>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500"/>
                                        <p:tgtEl>
                                          <p:spTgt spid="9"/>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500"/>
                                        <p:tgtEl>
                                          <p:spTgt spid="13"/>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7</a:t>
            </a:fld>
            <a:endParaRPr lang="en-US" altLang="ja-JP" dirty="0"/>
          </a:p>
        </p:txBody>
      </p:sp>
      <p:sp>
        <p:nvSpPr>
          <p:cNvPr id="3" name="テキスト ボックス 2">
            <a:extLst>
              <a:ext uri="{FF2B5EF4-FFF2-40B4-BE49-F238E27FC236}">
                <a16:creationId xmlns:a16="http://schemas.microsoft.com/office/drawing/2014/main" id="{25AA534C-48A7-914C-B6A9-7871349AA1FA}"/>
              </a:ext>
            </a:extLst>
          </p:cNvPr>
          <p:cNvSpPr txBox="1"/>
          <p:nvPr/>
        </p:nvSpPr>
        <p:spPr>
          <a:xfrm>
            <a:off x="251520" y="1628800"/>
            <a:ext cx="8640960" cy="3416320"/>
          </a:xfrm>
          <a:prstGeom prst="rect">
            <a:avLst/>
          </a:prstGeom>
          <a:noFill/>
        </p:spPr>
        <p:txBody>
          <a:bodyPr wrap="square" rtlCol="0">
            <a:spAutoFit/>
          </a:bodyPr>
          <a:lstStyle/>
          <a:p>
            <a:r>
              <a:rPr lang="ja-JP" altLang="en-US" sz="2400" dirty="0">
                <a:latin typeface="+mn-ea"/>
                <a:ea typeface="+mn-ea"/>
              </a:rPr>
              <a:t>マーケティング戦略とは、市場や顧客分析を実施した上で、</a:t>
            </a:r>
            <a:endParaRPr lang="en-US" altLang="ja-JP" sz="2400" dirty="0">
              <a:latin typeface="+mn-ea"/>
              <a:ea typeface="+mn-ea"/>
            </a:endParaRPr>
          </a:p>
          <a:p>
            <a:r>
              <a:rPr lang="ja-JP" altLang="en-US" sz="2400" b="1" dirty="0">
                <a:solidFill>
                  <a:srgbClr val="FF0000"/>
                </a:solidFill>
                <a:latin typeface="+mn-ea"/>
                <a:ea typeface="+mn-ea"/>
              </a:rPr>
              <a:t>「誰に」</a:t>
            </a:r>
            <a:r>
              <a:rPr lang="ja-JP" altLang="en-US" sz="2400" b="1" dirty="0">
                <a:latin typeface="+mn-ea"/>
                <a:ea typeface="+mn-ea"/>
              </a:rPr>
              <a:t>、</a:t>
            </a:r>
            <a:r>
              <a:rPr lang="ja-JP" altLang="en-US" sz="2400" b="1" dirty="0">
                <a:solidFill>
                  <a:srgbClr val="FF0000"/>
                </a:solidFill>
                <a:latin typeface="+mn-ea"/>
                <a:ea typeface="+mn-ea"/>
              </a:rPr>
              <a:t>「どんな価値を」</a:t>
            </a:r>
            <a:r>
              <a:rPr lang="ja-JP" altLang="en-US" sz="2400" b="1" dirty="0">
                <a:latin typeface="+mn-ea"/>
                <a:ea typeface="+mn-ea"/>
              </a:rPr>
              <a:t>、</a:t>
            </a:r>
            <a:r>
              <a:rPr lang="ja-JP" altLang="en-US" sz="2400" b="1" dirty="0">
                <a:solidFill>
                  <a:srgbClr val="FF0000"/>
                </a:solidFill>
                <a:latin typeface="+mn-ea"/>
                <a:ea typeface="+mn-ea"/>
              </a:rPr>
              <a:t>「どうやって」</a:t>
            </a:r>
            <a:endParaRPr lang="en-US" altLang="ja-JP" sz="2400" b="1" dirty="0">
              <a:solidFill>
                <a:srgbClr val="FF0000"/>
              </a:solidFill>
              <a:latin typeface="+mn-ea"/>
              <a:ea typeface="+mn-ea"/>
            </a:endParaRPr>
          </a:p>
          <a:p>
            <a:r>
              <a:rPr lang="ja-JP" altLang="en-US" sz="2400" b="1" dirty="0">
                <a:latin typeface="+mn-ea"/>
                <a:ea typeface="+mn-ea"/>
              </a:rPr>
              <a:t>提供していくのか</a:t>
            </a:r>
            <a:r>
              <a:rPr lang="ja-JP" altLang="en-US" sz="2400" dirty="0">
                <a:latin typeface="+mn-ea"/>
                <a:ea typeface="+mn-ea"/>
              </a:rPr>
              <a:t>という仕組みを策定していくことです。</a:t>
            </a:r>
            <a:endParaRPr lang="en-US" altLang="ja-JP" sz="2400" dirty="0">
              <a:latin typeface="+mn-ea"/>
              <a:ea typeface="+mn-ea"/>
            </a:endParaRPr>
          </a:p>
          <a:p>
            <a:r>
              <a:rPr kumimoji="1" lang="ja-JP" altLang="en-US" sz="2400" dirty="0">
                <a:latin typeface="+mn-ea"/>
                <a:ea typeface="+mn-ea"/>
              </a:rPr>
              <a:t>まさに、観光マーケティングの各プロセスについて、自社または自地域の戦略を落ち仕込む作業のことをいいます。</a:t>
            </a:r>
            <a:endParaRPr kumimoji="1" lang="en-US" altLang="ja-JP" sz="2400" dirty="0">
              <a:latin typeface="+mn-ea"/>
              <a:ea typeface="+mn-ea"/>
            </a:endParaRPr>
          </a:p>
          <a:p>
            <a:endParaRPr lang="en-US" altLang="ja-JP" sz="2400" dirty="0">
              <a:latin typeface="+mn-ea"/>
              <a:ea typeface="+mn-ea"/>
            </a:endParaRPr>
          </a:p>
          <a:p>
            <a:r>
              <a:rPr kumimoji="1" lang="ja-JP" altLang="en-US" sz="2400" dirty="0">
                <a:latin typeface="+mn-ea"/>
                <a:ea typeface="+mn-ea"/>
              </a:rPr>
              <a:t>また、観光マーケティング特有の</a:t>
            </a:r>
            <a:r>
              <a:rPr kumimoji="1" lang="ja-JP" altLang="en-US" sz="2400" b="1" dirty="0">
                <a:latin typeface="+mn-ea"/>
                <a:ea typeface="+mn-ea"/>
              </a:rPr>
              <a:t>「自地域の強み</a:t>
            </a:r>
            <a:r>
              <a:rPr lang="ja-JP" altLang="en-US" sz="2400" b="1" dirty="0">
                <a:latin typeface="+mn-ea"/>
                <a:ea typeface="+mn-ea"/>
              </a:rPr>
              <a:t>」</a:t>
            </a:r>
            <a:endParaRPr lang="en-US" altLang="ja-JP" sz="2400" b="1" dirty="0">
              <a:latin typeface="+mn-ea"/>
              <a:ea typeface="+mn-ea"/>
            </a:endParaRPr>
          </a:p>
          <a:p>
            <a:r>
              <a:rPr kumimoji="1" lang="ja-JP" altLang="en-US" sz="2400" b="1" dirty="0">
                <a:latin typeface="+mn-ea"/>
                <a:ea typeface="+mn-ea"/>
              </a:rPr>
              <a:t>をしっかりと意識した強みの設定も重要</a:t>
            </a:r>
            <a:r>
              <a:rPr kumimoji="1" lang="ja-JP" altLang="en-US" sz="2400" dirty="0">
                <a:latin typeface="+mn-ea"/>
                <a:ea typeface="+mn-ea"/>
              </a:rPr>
              <a:t>な要素となっています。</a:t>
            </a:r>
            <a:endParaRPr kumimoji="1" lang="en-US" altLang="ja-JP" sz="2400" dirty="0">
              <a:latin typeface="+mn-ea"/>
              <a:ea typeface="+mn-ea"/>
            </a:endParaRPr>
          </a:p>
          <a:p>
            <a:endParaRPr kumimoji="1" lang="ja-JP" altLang="en-US" sz="2400" dirty="0">
              <a:latin typeface="+mn-ea"/>
              <a:ea typeface="+mn-ea"/>
            </a:endParaRPr>
          </a:p>
        </p:txBody>
      </p:sp>
      <p:sp>
        <p:nvSpPr>
          <p:cNvPr id="7" name="正方形/長方形 6">
            <a:extLst>
              <a:ext uri="{FF2B5EF4-FFF2-40B4-BE49-F238E27FC236}">
                <a16:creationId xmlns:a16="http://schemas.microsoft.com/office/drawing/2014/main" id="{59A522FA-B0F7-4899-9FC0-2E362A262EE2}"/>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fontScale="92500"/>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観光マーケティングの戦略とは</a:t>
            </a:r>
          </a:p>
        </p:txBody>
      </p:sp>
    </p:spTree>
    <p:extLst>
      <p:ext uri="{BB962C8B-B14F-4D97-AF65-F5344CB8AC3E}">
        <p14:creationId xmlns:p14="http://schemas.microsoft.com/office/powerpoint/2010/main" val="1996595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8</a:t>
            </a:fld>
            <a:endParaRPr lang="en-US" altLang="ja-JP" dirty="0"/>
          </a:p>
        </p:txBody>
      </p:sp>
      <p:sp>
        <p:nvSpPr>
          <p:cNvPr id="7" name="正方形/長方形 6">
            <a:extLst>
              <a:ext uri="{FF2B5EF4-FFF2-40B4-BE49-F238E27FC236}">
                <a16:creationId xmlns:a16="http://schemas.microsoft.com/office/drawing/2014/main" id="{33EAB0FA-A83A-4410-BA27-95F3D7FEF2A8}"/>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fontScale="85000" lnSpcReduction="10000"/>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戦略策定における重要な用語</a:t>
            </a:r>
          </a:p>
        </p:txBody>
      </p:sp>
      <p:sp>
        <p:nvSpPr>
          <p:cNvPr id="8" name="Rectangle 7">
            <a:extLst>
              <a:ext uri="{FF2B5EF4-FFF2-40B4-BE49-F238E27FC236}">
                <a16:creationId xmlns:a16="http://schemas.microsoft.com/office/drawing/2014/main" id="{F84ECE9F-8470-4527-93C3-568CE1916D58}"/>
              </a:ext>
            </a:extLst>
          </p:cNvPr>
          <p:cNvSpPr>
            <a:spLocks noChangeArrowheads="1"/>
          </p:cNvSpPr>
          <p:nvPr/>
        </p:nvSpPr>
        <p:spPr bwMode="auto">
          <a:xfrm>
            <a:off x="179510" y="1484784"/>
            <a:ext cx="8856985" cy="5184575"/>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1300" b="1" dirty="0">
                <a:latin typeface="+mn-ea"/>
              </a:rPr>
              <a:t>日常生活では何かマーケティング戦略を作成する上では、様々な専門用語が出てきます。戦略の考え方や立案の流れの理解をスムーズにするためにも、基本的な用語を押さえておきましょう。なお、すでに観光マーケティングの項目で学習した内容も含まれます。</a:t>
            </a:r>
            <a:br>
              <a:rPr lang="ja-JP" altLang="en-US" sz="1300" b="1" dirty="0">
                <a:latin typeface="+mn-ea"/>
              </a:rPr>
            </a:br>
            <a:br>
              <a:rPr lang="ja-JP" altLang="en-US" sz="1300" b="1" dirty="0">
                <a:latin typeface="+mn-ea"/>
              </a:rPr>
            </a:br>
            <a:r>
              <a:rPr lang="ja-JP" altLang="en-US" sz="1300" b="1" dirty="0">
                <a:solidFill>
                  <a:srgbClr val="FF0000"/>
                </a:solidFill>
                <a:latin typeface="+mn-ea"/>
              </a:rPr>
              <a:t>・セグメンテーション</a:t>
            </a:r>
            <a:br>
              <a:rPr lang="ja-JP" altLang="en-US" sz="1300" b="1" dirty="0">
                <a:latin typeface="+mn-ea"/>
              </a:rPr>
            </a:br>
            <a:r>
              <a:rPr lang="ja-JP" altLang="en-US" sz="1300" b="1" dirty="0">
                <a:latin typeface="+mn-ea"/>
              </a:rPr>
              <a:t>市場をある特定の属性（家族構成や年齢、性別、趣味など）を基に、いくつかのグループに分けること</a:t>
            </a:r>
            <a:br>
              <a:rPr lang="ja-JP" altLang="en-US" sz="1300" b="1" dirty="0">
                <a:latin typeface="+mn-ea"/>
              </a:rPr>
            </a:br>
            <a:br>
              <a:rPr lang="ja-JP" altLang="en-US" sz="1300" b="1" dirty="0">
                <a:latin typeface="+mn-ea"/>
              </a:rPr>
            </a:br>
            <a:r>
              <a:rPr lang="ja-JP" altLang="en-US" sz="1300" b="1" dirty="0">
                <a:solidFill>
                  <a:srgbClr val="FF0000"/>
                </a:solidFill>
                <a:latin typeface="+mn-ea"/>
              </a:rPr>
              <a:t>・ターゲティング</a:t>
            </a:r>
            <a:br>
              <a:rPr lang="ja-JP" altLang="en-US" sz="1300" b="1" dirty="0">
                <a:latin typeface="+mn-ea"/>
              </a:rPr>
            </a:br>
            <a:r>
              <a:rPr lang="ja-JP" altLang="en-US" sz="1300" b="1" dirty="0">
                <a:latin typeface="+mn-ea"/>
              </a:rPr>
              <a:t>セグメンテーションで分けたグループのうち、どのグループにアプローチするかを定めること</a:t>
            </a:r>
            <a:br>
              <a:rPr lang="ja-JP" altLang="en-US" sz="1300" b="1" dirty="0">
                <a:latin typeface="+mn-ea"/>
              </a:rPr>
            </a:br>
            <a:br>
              <a:rPr lang="ja-JP" altLang="en-US" sz="1300" b="1" dirty="0">
                <a:latin typeface="+mn-ea"/>
              </a:rPr>
            </a:br>
            <a:r>
              <a:rPr lang="ja-JP" altLang="en-US" sz="1300" b="1" dirty="0">
                <a:solidFill>
                  <a:srgbClr val="FF0000"/>
                </a:solidFill>
                <a:latin typeface="+mn-ea"/>
              </a:rPr>
              <a:t>・ポジショニング</a:t>
            </a:r>
            <a:br>
              <a:rPr lang="ja-JP" altLang="en-US" sz="1300" b="1" dirty="0">
                <a:latin typeface="+mn-ea"/>
              </a:rPr>
            </a:br>
            <a:r>
              <a:rPr lang="ja-JP" altLang="en-US" sz="1300" b="1" dirty="0">
                <a:latin typeface="+mn-ea"/>
              </a:rPr>
              <a:t>ターゲットとしたセグメントにとって、競合他社の中で自社をどのように位置づけてもらうべきかを検討すること（例：低価格路線、品質重視路線、ブランド訴求路線など）</a:t>
            </a:r>
            <a:br>
              <a:rPr lang="ja-JP" altLang="en-US" sz="1300" b="1" dirty="0">
                <a:latin typeface="+mn-ea"/>
              </a:rPr>
            </a:br>
            <a:endParaRPr lang="ja-JP" altLang="en-US" sz="1300" b="1" dirty="0">
              <a:latin typeface="+mn-ea"/>
            </a:endParaRPr>
          </a:p>
          <a:p>
            <a:pPr indent="-342900" algn="l">
              <a:lnSpc>
                <a:spcPct val="90000"/>
              </a:lnSpc>
              <a:spcBef>
                <a:spcPct val="20000"/>
              </a:spcBef>
            </a:pPr>
            <a:r>
              <a:rPr lang="ja-JP" altLang="en-US" sz="1300" b="1" dirty="0">
                <a:solidFill>
                  <a:srgbClr val="FF0000"/>
                </a:solidFill>
                <a:latin typeface="+mn-ea"/>
              </a:rPr>
              <a:t>・ニーズ</a:t>
            </a:r>
          </a:p>
          <a:p>
            <a:pPr indent="-342900" algn="l">
              <a:lnSpc>
                <a:spcPct val="90000"/>
              </a:lnSpc>
              <a:spcBef>
                <a:spcPct val="20000"/>
              </a:spcBef>
            </a:pPr>
            <a:r>
              <a:rPr lang="ja-JP" altLang="en-US" sz="1300" b="1" dirty="0">
                <a:latin typeface="+mn-ea"/>
              </a:rPr>
              <a:t>人々が生活する上で感じる現状に対する不満や欠乏。欲求の素となるもの</a:t>
            </a:r>
          </a:p>
          <a:p>
            <a:pPr indent="-342900" algn="l">
              <a:lnSpc>
                <a:spcPct val="90000"/>
              </a:lnSpc>
              <a:spcBef>
                <a:spcPct val="20000"/>
              </a:spcBef>
            </a:pPr>
            <a:endParaRPr lang="ja-JP" altLang="en-US" sz="1300" b="1" dirty="0">
              <a:latin typeface="+mn-ea"/>
            </a:endParaRPr>
          </a:p>
          <a:p>
            <a:pPr indent="-342900" algn="l">
              <a:lnSpc>
                <a:spcPct val="90000"/>
              </a:lnSpc>
              <a:spcBef>
                <a:spcPct val="20000"/>
              </a:spcBef>
            </a:pPr>
            <a:r>
              <a:rPr lang="ja-JP" altLang="en-US" sz="1300" b="1" dirty="0">
                <a:solidFill>
                  <a:srgbClr val="FF0000"/>
                </a:solidFill>
                <a:latin typeface="+mn-ea"/>
              </a:rPr>
              <a:t>・ウォンツ</a:t>
            </a:r>
          </a:p>
          <a:p>
            <a:pPr indent="-342900" algn="l">
              <a:lnSpc>
                <a:spcPct val="90000"/>
              </a:lnSpc>
              <a:spcBef>
                <a:spcPct val="20000"/>
              </a:spcBef>
            </a:pPr>
            <a:r>
              <a:rPr lang="ja-JP" altLang="en-US" sz="1300" b="1" dirty="0">
                <a:latin typeface="+mn-ea"/>
              </a:rPr>
              <a:t>本質的ニーズを満たすための具体的な手段への欲求</a:t>
            </a:r>
          </a:p>
          <a:p>
            <a:pPr indent="-342900" algn="l">
              <a:lnSpc>
                <a:spcPct val="90000"/>
              </a:lnSpc>
              <a:spcBef>
                <a:spcPct val="20000"/>
              </a:spcBef>
            </a:pPr>
            <a:br>
              <a:rPr lang="ja-JP" altLang="en-US" sz="1300" b="1" dirty="0">
                <a:latin typeface="+mn-ea"/>
              </a:rPr>
            </a:br>
            <a:r>
              <a:rPr lang="ja-JP" altLang="en-US" sz="1300" b="1" dirty="0">
                <a:solidFill>
                  <a:srgbClr val="FF0000"/>
                </a:solidFill>
                <a:latin typeface="+mn-ea"/>
              </a:rPr>
              <a:t>・ベネフィット</a:t>
            </a:r>
            <a:br>
              <a:rPr lang="ja-JP" altLang="en-US" sz="1300" b="1" dirty="0">
                <a:latin typeface="+mn-ea"/>
              </a:rPr>
            </a:br>
            <a:r>
              <a:rPr lang="ja-JP" altLang="en-US" sz="1300" b="1" dirty="0">
                <a:latin typeface="+mn-ea"/>
              </a:rPr>
              <a:t>自社の提供する商品やサービスを利用してもらうことで、顧客が感じることができる便益のこと</a:t>
            </a:r>
            <a:br>
              <a:rPr lang="ja-JP" altLang="en-US" sz="1300" b="1" dirty="0">
                <a:latin typeface="+mn-ea"/>
              </a:rPr>
            </a:br>
            <a:br>
              <a:rPr lang="ja-JP" altLang="en-US" sz="1300" b="1" dirty="0">
                <a:latin typeface="+mn-ea"/>
              </a:rPr>
            </a:br>
            <a:r>
              <a:rPr lang="ja-JP" altLang="en-US" sz="1300" b="1" dirty="0">
                <a:solidFill>
                  <a:srgbClr val="FF0000"/>
                </a:solidFill>
                <a:latin typeface="+mn-ea"/>
              </a:rPr>
              <a:t>・ペルソナ分析</a:t>
            </a:r>
            <a:br>
              <a:rPr lang="ja-JP" altLang="en-US" sz="1300" b="1" dirty="0">
                <a:latin typeface="+mn-ea"/>
              </a:rPr>
            </a:br>
            <a:r>
              <a:rPr lang="ja-JP" altLang="en-US" sz="1300" b="1" dirty="0">
                <a:latin typeface="+mn-ea"/>
              </a:rPr>
              <a:t>ターゲティングにあたり、「</a:t>
            </a:r>
            <a:r>
              <a:rPr lang="en-US" altLang="ja-JP" sz="1300" b="1" dirty="0">
                <a:latin typeface="+mn-ea"/>
              </a:rPr>
              <a:t>30</a:t>
            </a:r>
            <a:r>
              <a:rPr lang="ja-JP" altLang="en-US" sz="1300" b="1" dirty="0">
                <a:latin typeface="+mn-ea"/>
              </a:rPr>
              <a:t>代の男性」というような漠然としたターゲットを設定するのではなく、</a:t>
            </a:r>
          </a:p>
          <a:p>
            <a:pPr indent="-342900" algn="l">
              <a:lnSpc>
                <a:spcPct val="90000"/>
              </a:lnSpc>
              <a:spcBef>
                <a:spcPct val="20000"/>
              </a:spcBef>
            </a:pPr>
            <a:r>
              <a:rPr lang="ja-JP" altLang="en-US" sz="1300" b="1" dirty="0">
                <a:latin typeface="+mn-ea"/>
              </a:rPr>
              <a:t>年齢や性別は勿論、趣味や生活習慣などを定めて、本当にいるかのような人物を創り上げる手法</a:t>
            </a:r>
          </a:p>
        </p:txBody>
      </p:sp>
    </p:spTree>
    <p:extLst>
      <p:ext uri="{BB962C8B-B14F-4D97-AF65-F5344CB8AC3E}">
        <p14:creationId xmlns:p14="http://schemas.microsoft.com/office/powerpoint/2010/main" val="2852301198"/>
      </p:ext>
    </p:extLst>
  </p:cSld>
  <p:clrMapOvr>
    <a:masterClrMapping/>
  </p:clrMapOvr>
</p:sld>
</file>

<file path=ppt/theme/theme1.xml><?xml version="1.0" encoding="utf-8"?>
<a:theme xmlns:a="http://schemas.openxmlformats.org/drawingml/2006/main" name="2_Office テーマ">
  <a:themeElements>
    <a:clrScheme name="ユーザー定義 5">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999999"/>
      </a:accent5>
      <a:accent6>
        <a:srgbClr val="AE4845"/>
      </a:accent6>
      <a:hlink>
        <a:srgbClr val="0000FF"/>
      </a:hlink>
      <a:folHlink>
        <a:srgbClr val="800080"/>
      </a:folHlink>
    </a:clrScheme>
    <a:fontScheme name="ユーザー定義 12">
      <a:majorFont>
        <a:latin typeface="Meiryo UI"/>
        <a:ea typeface="Meiryo UI"/>
        <a:cs typeface=""/>
      </a:majorFont>
      <a:minorFont>
        <a:latin typeface="Meiryo UI"/>
        <a:ea typeface="Meiryo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Office テーマ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2010</Words>
  <Application>Microsoft Office PowerPoint</Application>
  <PresentationFormat>画面に合わせる (4:3)</PresentationFormat>
  <Paragraphs>274</Paragraphs>
  <Slides>26</Slides>
  <Notes>23</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26</vt:i4>
      </vt:variant>
    </vt:vector>
  </HeadingPairs>
  <TitlesOfParts>
    <vt:vector size="33" baseType="lpstr">
      <vt:lpstr>HGPｺﾞｼｯｸE</vt:lpstr>
      <vt:lpstr>HGP創英角ｺﾞｼｯｸUB</vt:lpstr>
      <vt:lpstr>Hiragino Kaku Gothic Pro W3</vt:lpstr>
      <vt:lpstr>Meiryo UI</vt:lpstr>
      <vt:lpstr>メイリオ</vt:lpstr>
      <vt:lpstr>Arial</vt:lpstr>
      <vt:lpstr>2_Office テーマ</vt:lpstr>
      <vt:lpstr>PowerPoint プレゼンテーション</vt:lpstr>
      <vt:lpstr>PowerPoint プレゼンテーション</vt:lpstr>
      <vt:lpstr>PowerPoint プレゼンテーション</vt:lpstr>
      <vt:lpstr>学習目標の理解</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個人演習①</vt:lpstr>
      <vt:lpstr>個人演習②</vt:lpstr>
      <vt:lpstr>個人演習③</vt:lpstr>
      <vt:lpstr>個人演習④</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2021-01-19T01:32:16Z</dcterms:created>
  <dcterms:modified xsi:type="dcterms:W3CDTF">2021-01-19T01:32:24Z</dcterms:modified>
</cp:coreProperties>
</file>