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  <p:sldMasterId id="2147484338" r:id="rId2"/>
  </p:sldMasterIdLst>
  <p:notesMasterIdLst>
    <p:notesMasterId r:id="rId10"/>
  </p:notesMasterIdLst>
  <p:handoutMasterIdLst>
    <p:handoutMasterId r:id="rId11"/>
  </p:handoutMasterIdLst>
  <p:sldIdLst>
    <p:sldId id="912" r:id="rId3"/>
    <p:sldId id="913" r:id="rId4"/>
    <p:sldId id="914" r:id="rId5"/>
    <p:sldId id="915" r:id="rId6"/>
    <p:sldId id="916" r:id="rId7"/>
    <p:sldId id="917" r:id="rId8"/>
    <p:sldId id="919" r:id="rId9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0F2D69"/>
    <a:srgbClr val="ED7D31"/>
    <a:srgbClr val="C0504D"/>
    <a:srgbClr val="85A7D1"/>
    <a:srgbClr val="FFCC66"/>
    <a:srgbClr val="FFFFFF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9" autoAdjust="0"/>
    <p:restoredTop sz="96403" autoAdjust="0"/>
  </p:normalViewPr>
  <p:slideViewPr>
    <p:cSldViewPr>
      <p:cViewPr varScale="1">
        <p:scale>
          <a:sx n="72" d="100"/>
          <a:sy n="72" d="100"/>
        </p:scale>
        <p:origin x="1182" y="72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37EC2-84A8-3D4B-BDD4-E436D21DD1FC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C5E38F-ABCC-4C4C-9B99-2F8A4DE942EF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/>
            <a:t>発表（</a:t>
          </a:r>
          <a:r>
            <a:rPr kumimoji="1" lang="en-US" altLang="ja-JP" dirty="0"/>
            <a:t>180</a:t>
          </a:r>
          <a:r>
            <a:rPr kumimoji="1" lang="ja-JP" altLang="en-US"/>
            <a:t>分）</a:t>
          </a:r>
        </a:p>
      </dgm:t>
    </dgm:pt>
    <dgm:pt modelId="{0833CC53-C324-6C44-B8E9-A4C511D942BE}" type="par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C256C90A-5603-FE4E-B486-E2EE4491CEC5}" type="sib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85E7C469-1505-0242-8F59-AA16A694AC69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/>
            <a:t>進行役（講師）の指示に従って発表します。</a:t>
          </a:r>
          <a:endParaRPr kumimoji="1" lang="ja-JP" altLang="en-US"/>
        </a:p>
      </dgm:t>
    </dgm:pt>
    <dgm:pt modelId="{08E9CF41-C91A-8542-AD73-A09686DA9968}" type="par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8C52923D-93EE-8446-B571-69F9E882F45C}" type="sib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E442074D-2D72-0341-8844-18536B46E844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kumimoji="1" lang="ja-JP" altLang="en-US"/>
            <a:t>講師や他の受講者から質問がある場合は対応してください。</a:t>
          </a:r>
          <a:endParaRPr kumimoji="1" lang="ja-JP" altLang="en-US" dirty="0"/>
        </a:p>
      </dgm:t>
    </dgm:pt>
    <dgm:pt modelId="{4947CD62-BA97-0349-820F-3F6300ED11AB}" type="par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2E71C8D5-08C3-AD45-91F1-6FE8AD935017}" type="sib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75CC2D11-4D94-4F44-BF53-56B9E01A5823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kumimoji="1" lang="ja-JP" altLang="en-US"/>
            <a:t>その後、講師からフィードバックがあります。</a:t>
          </a:r>
          <a:endParaRPr kumimoji="1" lang="ja-JP" altLang="en-US" dirty="0"/>
        </a:p>
      </dgm:t>
    </dgm:pt>
    <dgm:pt modelId="{282D781A-2DAE-104F-8916-AF63804C77F2}" type="parTrans" cxnId="{DFB3B9D6-E316-7E46-AAEE-2B84E3FEDA09}">
      <dgm:prSet/>
      <dgm:spPr/>
    </dgm:pt>
    <dgm:pt modelId="{6640CB15-E430-AE4F-BE26-06543915C428}" type="sibTrans" cxnId="{DFB3B9D6-E316-7E46-AAEE-2B84E3FEDA09}">
      <dgm:prSet/>
      <dgm:spPr/>
    </dgm:pt>
    <dgm:pt modelId="{032D8D9C-D250-9245-8ED7-101EC97DFE20}" type="pres">
      <dgm:prSet presAssocID="{76937EC2-84A8-3D4B-BDD4-E436D21DD1FC}" presName="linear" presStyleCnt="0">
        <dgm:presLayoutVars>
          <dgm:dir/>
          <dgm:animLvl val="lvl"/>
          <dgm:resizeHandles val="exact"/>
        </dgm:presLayoutVars>
      </dgm:prSet>
      <dgm:spPr/>
    </dgm:pt>
    <dgm:pt modelId="{9598D877-2750-0844-98E1-B76F34304F2B}" type="pres">
      <dgm:prSet presAssocID="{51C5E38F-ABCC-4C4C-9B99-2F8A4DE942EF}" presName="parentLin" presStyleCnt="0"/>
      <dgm:spPr/>
    </dgm:pt>
    <dgm:pt modelId="{08443E62-44CA-A043-8E4E-808C086C29E7}" type="pres">
      <dgm:prSet presAssocID="{51C5E38F-ABCC-4C4C-9B99-2F8A4DE942EF}" presName="parentLeftMargin" presStyleLbl="node1" presStyleIdx="0" presStyleCnt="1"/>
      <dgm:spPr/>
    </dgm:pt>
    <dgm:pt modelId="{EF77BDA9-5941-204C-B29F-45B3E1113AF0}" type="pres">
      <dgm:prSet presAssocID="{51C5E38F-ABCC-4C4C-9B99-2F8A4DE942E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F864095-356A-0C40-9BBB-CA150B080F55}" type="pres">
      <dgm:prSet presAssocID="{51C5E38F-ABCC-4C4C-9B99-2F8A4DE942EF}" presName="negativeSpace" presStyleCnt="0"/>
      <dgm:spPr/>
    </dgm:pt>
    <dgm:pt modelId="{07EBE742-63CF-C14D-91F0-7A1823372775}" type="pres">
      <dgm:prSet presAssocID="{51C5E38F-ABCC-4C4C-9B99-2F8A4DE942EF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A1F1B604-CC8D-9848-B00D-F7C18E9F2EA6}" srcId="{51C5E38F-ABCC-4C4C-9B99-2F8A4DE942EF}" destId="{E442074D-2D72-0341-8844-18536B46E844}" srcOrd="1" destOrd="0" parTransId="{4947CD62-BA97-0349-820F-3F6300ED11AB}" sibTransId="{2E71C8D5-08C3-AD45-91F1-6FE8AD935017}"/>
    <dgm:cxn modelId="{CCE90E09-9870-9D48-B892-3D1FC12DA3DE}" type="presOf" srcId="{85E7C469-1505-0242-8F59-AA16A694AC69}" destId="{07EBE742-63CF-C14D-91F0-7A1823372775}" srcOrd="0" destOrd="0" presId="urn:microsoft.com/office/officeart/2005/8/layout/list1"/>
    <dgm:cxn modelId="{5C9A4392-EC6D-094E-B880-B1B3925E8F4A}" type="presOf" srcId="{75CC2D11-4D94-4F44-BF53-56B9E01A5823}" destId="{07EBE742-63CF-C14D-91F0-7A1823372775}" srcOrd="0" destOrd="2" presId="urn:microsoft.com/office/officeart/2005/8/layout/list1"/>
    <dgm:cxn modelId="{AB5D5C95-9EF5-784D-8788-1506C444A36F}" type="presOf" srcId="{51C5E38F-ABCC-4C4C-9B99-2F8A4DE942EF}" destId="{EF77BDA9-5941-204C-B29F-45B3E1113AF0}" srcOrd="1" destOrd="0" presId="urn:microsoft.com/office/officeart/2005/8/layout/list1"/>
    <dgm:cxn modelId="{B502B598-D345-1A48-A0B3-819730AB59AE}" type="presOf" srcId="{51C5E38F-ABCC-4C4C-9B99-2F8A4DE942EF}" destId="{08443E62-44CA-A043-8E4E-808C086C29E7}" srcOrd="0" destOrd="0" presId="urn:microsoft.com/office/officeart/2005/8/layout/list1"/>
    <dgm:cxn modelId="{6CDD1ABC-B357-5F4B-951D-3D6AE2E861CC}" srcId="{51C5E38F-ABCC-4C4C-9B99-2F8A4DE942EF}" destId="{85E7C469-1505-0242-8F59-AA16A694AC69}" srcOrd="0" destOrd="0" parTransId="{08E9CF41-C91A-8542-AD73-A09686DA9968}" sibTransId="{8C52923D-93EE-8446-B571-69F9E882F45C}"/>
    <dgm:cxn modelId="{3DFE11C3-CE40-A146-819C-E7BB56B4A0F9}" type="presOf" srcId="{76937EC2-84A8-3D4B-BDD4-E436D21DD1FC}" destId="{032D8D9C-D250-9245-8ED7-101EC97DFE20}" srcOrd="0" destOrd="0" presId="urn:microsoft.com/office/officeart/2005/8/layout/list1"/>
    <dgm:cxn modelId="{BDC903D0-2D28-4A46-9CF2-046D231ED4FD}" type="presOf" srcId="{E442074D-2D72-0341-8844-18536B46E844}" destId="{07EBE742-63CF-C14D-91F0-7A1823372775}" srcOrd="0" destOrd="1" presId="urn:microsoft.com/office/officeart/2005/8/layout/list1"/>
    <dgm:cxn modelId="{DFB3B9D6-E316-7E46-AAEE-2B84E3FEDA09}" srcId="{51C5E38F-ABCC-4C4C-9B99-2F8A4DE942EF}" destId="{75CC2D11-4D94-4F44-BF53-56B9E01A5823}" srcOrd="2" destOrd="0" parTransId="{282D781A-2DAE-104F-8916-AF63804C77F2}" sibTransId="{6640CB15-E430-AE4F-BE26-06543915C428}"/>
    <dgm:cxn modelId="{7A20C7F5-1260-B34F-A255-52355BF4770F}" srcId="{76937EC2-84A8-3D4B-BDD4-E436D21DD1FC}" destId="{51C5E38F-ABCC-4C4C-9B99-2F8A4DE942EF}" srcOrd="0" destOrd="0" parTransId="{0833CC53-C324-6C44-B8E9-A4C511D942BE}" sibTransId="{C256C90A-5603-FE4E-B486-E2EE4491CEC5}"/>
    <dgm:cxn modelId="{9042FF52-70E1-534D-AF58-3753295BB712}" type="presParOf" srcId="{032D8D9C-D250-9245-8ED7-101EC97DFE20}" destId="{9598D877-2750-0844-98E1-B76F34304F2B}" srcOrd="0" destOrd="0" presId="urn:microsoft.com/office/officeart/2005/8/layout/list1"/>
    <dgm:cxn modelId="{655A809F-838A-3F42-B52D-C918B3AB78A4}" type="presParOf" srcId="{9598D877-2750-0844-98E1-B76F34304F2B}" destId="{08443E62-44CA-A043-8E4E-808C086C29E7}" srcOrd="0" destOrd="0" presId="urn:microsoft.com/office/officeart/2005/8/layout/list1"/>
    <dgm:cxn modelId="{FB4FA67A-4C08-9C4E-84CD-A3BEF8CD7423}" type="presParOf" srcId="{9598D877-2750-0844-98E1-B76F34304F2B}" destId="{EF77BDA9-5941-204C-B29F-45B3E1113AF0}" srcOrd="1" destOrd="0" presId="urn:microsoft.com/office/officeart/2005/8/layout/list1"/>
    <dgm:cxn modelId="{914099C6-B35B-4E45-A9FE-0218D2813A9D}" type="presParOf" srcId="{032D8D9C-D250-9245-8ED7-101EC97DFE20}" destId="{2F864095-356A-0C40-9BBB-CA150B080F55}" srcOrd="1" destOrd="0" presId="urn:microsoft.com/office/officeart/2005/8/layout/list1"/>
    <dgm:cxn modelId="{F003BC1F-19E4-574D-B0ED-31CA231A6749}" type="presParOf" srcId="{032D8D9C-D250-9245-8ED7-101EC97DFE20}" destId="{07EBE742-63CF-C14D-91F0-7A1823372775}" srcOrd="2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BE742-63CF-C14D-91F0-7A1823372775}">
      <dsp:nvSpPr>
        <dsp:cNvPr id="0" name=""/>
        <dsp:cNvSpPr/>
      </dsp:nvSpPr>
      <dsp:spPr>
        <a:xfrm>
          <a:off x="0" y="489935"/>
          <a:ext cx="8229600" cy="4003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645668" rIns="638708" bIns="220472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3100" kern="1200"/>
            <a:t>進行役（講師）の指示に従って発表します。</a:t>
          </a:r>
          <a:endParaRPr kumimoji="1" lang="ja-JP" altLang="en-US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100" kern="1200"/>
            <a:t>講師や他の受講者から質問がある場合は対応してください。</a:t>
          </a:r>
          <a:endParaRPr kumimoji="1" lang="ja-JP" alt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100" kern="1200"/>
            <a:t>その後、講師からフィードバックがあります。</a:t>
          </a:r>
          <a:endParaRPr kumimoji="1" lang="ja-JP" altLang="en-US" sz="3100" kern="1200" dirty="0"/>
        </a:p>
      </dsp:txBody>
      <dsp:txXfrm>
        <a:off x="0" y="489935"/>
        <a:ext cx="8229600" cy="4003650"/>
      </dsp:txXfrm>
    </dsp:sp>
    <dsp:sp modelId="{EF77BDA9-5941-204C-B29F-45B3E1113AF0}">
      <dsp:nvSpPr>
        <dsp:cNvPr id="0" name=""/>
        <dsp:cNvSpPr/>
      </dsp:nvSpPr>
      <dsp:spPr>
        <a:xfrm>
          <a:off x="411480" y="32375"/>
          <a:ext cx="5760720" cy="91512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/>
            <a:t>発表（</a:t>
          </a:r>
          <a:r>
            <a:rPr kumimoji="1" lang="en-US" altLang="ja-JP" sz="3100" kern="1200" dirty="0"/>
            <a:t>180</a:t>
          </a:r>
          <a:r>
            <a:rPr kumimoji="1" lang="ja-JP" altLang="en-US" sz="3100" kern="1200"/>
            <a:t>分）</a:t>
          </a:r>
        </a:p>
      </dsp:txBody>
      <dsp:txXfrm>
        <a:off x="456152" y="77047"/>
        <a:ext cx="5671376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237969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74144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674803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46831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61A39A68-5583-463C-9B50-0D8DD6ADF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432B4B-5D88-2A41-85E1-02440FE01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92D109-A9EA-234A-B10E-744373E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482FFE-03DE-B74A-B830-F4115649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FDE3DF-FA89-FF4F-8A4B-5D5F17D75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875207-8C1E-BA47-9485-0590851B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44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D295B-3778-A248-80D1-87CCF7871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74B01E-F14A-5145-BFD4-D5FD573D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4A7923-AA7C-634F-BD5C-71AD5E0E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97BA1A-B074-E542-872C-B5C909F6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1F7546-1DD3-E44F-90AB-86536E437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2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FC9CF3-EA72-6D46-8E93-AAC6F7D14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618C2-3F7B-F24C-B1C1-00F5A8194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B584B-AF0F-F24E-B2B9-1C08D9AF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232204-4B03-B043-92FA-E5F4DC4F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733FF-A47B-E246-8DB2-8752819E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699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4F57B-748C-4D41-A3D3-7773C388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94936-2E35-C14E-A05A-528FA0B78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5D5785-FD94-424A-B3AF-9979F2771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CFCEFA-5124-9C4A-A16F-4B2695F6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A22EE8-091B-D744-B456-4EA93A42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42C0F4-80DF-6F4B-822A-F0694513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7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AE3F3F-C351-0148-BB45-A4185A89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C582C1-B149-9749-B273-E0E66592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84FB5B-79D5-694A-BCA6-9A6F8ACD8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34D564A-AAF4-EF4E-B5DC-E9EE4F87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D5CE9D-EE01-3642-8227-33FC8BEBD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EA211-FA9F-1B47-A30F-E83E1CD2E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D49EE0-CB73-E44A-BE7E-8D7481EB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7CD7C-D8C6-E140-B218-66C727BF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01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60CC3A-9E6F-2941-B327-9FDF89F4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AB083B-ED71-EB4A-A631-E7C7AD488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C1D156-CAE4-154E-976A-9408E0F0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3540E0-74C9-0646-B589-981021DF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16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A83FC7-E180-8543-81EC-AB490C6C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6F1508-990E-7446-83F1-A6BDE1C5D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82077F-83CD-6B4A-A558-4945C23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12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D3B9B8-4FD7-E94A-9C67-71BB04E9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EAB41B-C28D-C24E-92A9-5D4ABBCC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D1D8EC-B861-5A4D-A011-8D61558CB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E08CEB-5B90-2145-B048-D7F9E1B04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864410-1C87-EE47-B9C3-83D9D5B36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3BDBB5-81C4-EE47-8ED7-5298BF4ED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31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6264B-EB8A-B94B-9633-394DBD0D9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6DDBA61-8E08-7F42-8B3E-AE7316FC5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CC93CB-971D-3448-93A2-F50D5D626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B87FA4-D05E-9547-AAAB-952E2469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EA3581-FEED-1049-BF95-D874225B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B5B94-E1D2-1F43-AB74-CE561362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93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3CD5D-9EE9-ED46-8467-ACE9CEAA7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AA0E8-EE4D-C24B-814E-FB72CD490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2B622-EFFD-4745-9BC8-98DD6841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513EA-584A-384F-9A67-1846B4CF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F22CD-6CA9-784C-8ED3-8661E953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146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785277-3FAC-C342-9668-12CFB05A5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7CC4B9-8D4E-4845-80A7-824E18A4D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DF222-6FBF-3B4E-99B2-C51523B3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EB8BA-3200-804D-80BD-2FE9DB4D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C4F0B0-379E-784A-AD2C-135D0F42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09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6FFE4-A5C4-784F-8939-B35EE041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A1102A-D315-9145-AE5C-E932D785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8D0452-0974-114A-A90C-BA38F45831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01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7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17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3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3F103A08-6176-AD41-B7CC-6703F67E7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602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71785" y="1627445"/>
            <a:ext cx="8642350" cy="2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17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基本的な統計・ビッグデータ分析のスキル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825" y="3861048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24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049358-DA08-AB4B-9290-E85FFE02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577" y="2816254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「演習結果発表」　</a:t>
            </a:r>
            <a:endParaRPr lang="en-US" altLang="ja-JP" sz="2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4B476D-F33C-4561-91AF-A93C84EBC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566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kumimoji="1"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ガイダンス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67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185169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98" y="1677723"/>
            <a:ext cx="7957542" cy="19910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>
                <a:latin typeface="+mn-ea"/>
              </a:rPr>
              <a:t>前回実施した分析を発表して共有します。</a:t>
            </a:r>
            <a:endParaRPr lang="en-US" altLang="ja-JP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2400">
                <a:latin typeface="+mn-ea"/>
              </a:rPr>
              <a:t>お互いの演習結果を確認し、理解を深めます。</a:t>
            </a:r>
            <a:endParaRPr lang="ja-JP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187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0CDA1D5-1B41-4803-A651-80479464210A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D866C66-CE7B-46A2-88F5-F29C24596FEA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62F2EBD-738A-452D-9353-9BE53618BA7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3F7C04E0-54EF-44DF-95A4-911A460D9E4A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B99A8BF-D27C-475E-9A52-47417463969D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D51FD1B5-C7E8-411B-96F8-352BFD21A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EAB8787-31FB-AF4B-967E-C53E2FF56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457441"/>
              </p:ext>
            </p:extLst>
          </p:nvPr>
        </p:nvGraphicFramePr>
        <p:xfrm>
          <a:off x="323527" y="994108"/>
          <a:ext cx="8372584" cy="561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8034">
                  <a:extLst>
                    <a:ext uri="{9D8B030D-6E8A-4147-A177-3AD203B41FA5}">
                      <a16:colId xmlns:a16="http://schemas.microsoft.com/office/drawing/2014/main" val="2063990268"/>
                    </a:ext>
                  </a:extLst>
                </a:gridCol>
                <a:gridCol w="1966945">
                  <a:extLst>
                    <a:ext uri="{9D8B030D-6E8A-4147-A177-3AD203B41FA5}">
                      <a16:colId xmlns:a16="http://schemas.microsoft.com/office/drawing/2014/main" val="944976436"/>
                    </a:ext>
                  </a:extLst>
                </a:gridCol>
                <a:gridCol w="171537">
                  <a:extLst>
                    <a:ext uri="{9D8B030D-6E8A-4147-A177-3AD203B41FA5}">
                      <a16:colId xmlns:a16="http://schemas.microsoft.com/office/drawing/2014/main" val="297708892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395659038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2362373798"/>
                    </a:ext>
                  </a:extLst>
                </a:gridCol>
              </a:tblGrid>
              <a:tr h="1566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項目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NO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時間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実施概要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41592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１）観光業におけるデータマーケティングの基礎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21672547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オリエンテーション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本講座の全体構成と目的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46828055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観光マーケティングの重要性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マーケティング発想の経営転換の必要性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97819431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772317329"/>
                  </a:ext>
                </a:extLst>
              </a:tr>
              <a:tr h="115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462314398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デジタルマーケティングとは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84609254"/>
                  </a:ext>
                </a:extLst>
              </a:tr>
              <a:tr h="15667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UNWTO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データ（世界の観光）の見方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80672932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観光庁データ（宿泊旅行統計調査等）の見方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71698120"/>
                  </a:ext>
                </a:extLst>
              </a:tr>
              <a:tr h="2328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JNTO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データ（訪日旅行データハンドブック、訪日外客統計）の見方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14550611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沖縄県観光統計実態調査・観光客満足度調査の見方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6205393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気象庁　気象情報（要確認）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46645500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沖縄県地図情報システムの見方（要確認）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56920504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246846709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観光予報プラットフォームの見方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10626656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オープンデータ・ビッグデータから分析する地域特性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事例・データ活用方法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54282622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データの活用（演習）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を活用した演習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23808683"/>
                  </a:ext>
                </a:extLst>
              </a:tr>
              <a:tr h="1566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その他のデータ活用方法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Google Trend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などグーグルのビッグデータの見方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88221296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Onlne travel Agent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のマーケティングデータの見方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5584907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２）基本的な統計・ビックデータの分析スキル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プライマリーデータの活用方法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オブザベーション（顧客観察）、アンケートの活用方法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157970221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３）基本的な統計・ビックデータの分析スキル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860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統計学の基礎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5639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グラフの特徴と見せ方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6353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データの見える化・データの読み方（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8713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相関とクロス表（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85684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データ分析の流れ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14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31403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データの掛け合わせ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15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5021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データ分析実習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16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20856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演習結果発表（通学）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81844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４）データを活用したマーケティング戦略の立案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764254212"/>
                  </a:ext>
                </a:extLst>
              </a:tr>
              <a:tr h="2328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マーケティングフレームの活用演習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データからターゲットセグメンテーションを設定し、マーケティングミックスを組み込む。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0592226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の設定方法と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の回し方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0298687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マーケティング戦略書の作り方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714446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伝えるためのプレゼンテーションスキル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ビジネスプレゼンテーションの基本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360195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５）データを使用した分析と観光メニュー実習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43757563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戦略書の作成（演習）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04785829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観光メニュー企画演習（通学）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マーケティング戦略書の発表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1191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05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2" name="コンテンツ プレースホルダー 4">
            <a:extLst>
              <a:ext uri="{FF2B5EF4-FFF2-40B4-BE49-F238E27FC236}">
                <a16:creationId xmlns:a16="http://schemas.microsoft.com/office/drawing/2014/main" id="{7378D157-9650-44AC-A379-B83E4B56EA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800034"/>
              </p:ext>
            </p:extLst>
          </p:nvPr>
        </p:nvGraphicFramePr>
        <p:xfrm>
          <a:off x="451481" y="132895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2335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27C1161D-B513-F245-BB6B-E9BE7EB918F9}"/>
              </a:ext>
            </a:extLst>
          </p:cNvPr>
          <p:cNvSpPr txBox="1">
            <a:spLocks/>
          </p:cNvSpPr>
          <p:nvPr/>
        </p:nvSpPr>
        <p:spPr bwMode="auto">
          <a:xfrm>
            <a:off x="323527" y="3654660"/>
            <a:ext cx="8460109" cy="56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3200" kern="0">
                <a:latin typeface="Meiryo" panose="020B0604030504040204" pitchFamily="34" charset="-128"/>
                <a:ea typeface="Meiryo" panose="020B0604030504040204" pitchFamily="34" charset="-128"/>
              </a:rPr>
              <a:t>演習結果発表</a:t>
            </a:r>
            <a:endParaRPr lang="ja-JP" altLang="en-US" sz="2400" kern="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6896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発表の進め方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2A36A5A-A045-5940-B01F-092D5A9AF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5" y="1046999"/>
            <a:ext cx="7707833" cy="509570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2400"/>
              <a:t>＜各自以下の流れで発表＆質疑応答＞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400" dirty="0"/>
              <a:t>①</a:t>
            </a:r>
            <a:r>
              <a:rPr lang="ja-JP" altLang="en-US" sz="2400"/>
              <a:t>受講者のデータ分析の発表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400" dirty="0"/>
              <a:t>②</a:t>
            </a:r>
            <a:r>
              <a:rPr lang="ja-JP" altLang="en-US" sz="2400"/>
              <a:t>他の受講者からの質問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400" dirty="0"/>
              <a:t>③</a:t>
            </a:r>
            <a:r>
              <a:rPr lang="ja-JP" altLang="en-US" sz="2400"/>
              <a:t>講師からの質問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400" dirty="0"/>
              <a:t>④</a:t>
            </a:r>
            <a:r>
              <a:rPr lang="ja-JP" altLang="en-US" sz="2400"/>
              <a:t>講師からのフィードバック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/>
              <a:t>　→次の受講者へ</a:t>
            </a:r>
            <a:endParaRPr lang="en-US" altLang="ja-JP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/>
              <a:t>＜全員発表後＞</a:t>
            </a:r>
            <a:endParaRPr lang="en-US" altLang="ja-JP" sz="24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400"/>
              <a:t>　全体のまとめ（講師からのフィードバック）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44139404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593</Words>
  <Application>Microsoft Office PowerPoint</Application>
  <PresentationFormat>画面に合わせる (4:3)</PresentationFormat>
  <Paragraphs>184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HGP創英角ｺﾞｼｯｸUB</vt:lpstr>
      <vt:lpstr>Meiryo UI</vt:lpstr>
      <vt:lpstr>MS PGothic</vt:lpstr>
      <vt:lpstr>Meiryo</vt:lpstr>
      <vt:lpstr>游ゴシック</vt:lpstr>
      <vt:lpstr>游ゴシック Light</vt:lpstr>
      <vt:lpstr>Arial</vt:lpstr>
      <vt:lpstr>2_Office テーマ</vt:lpstr>
      <vt:lpstr>デザインの設定</vt:lpstr>
      <vt:lpstr>PowerPoint プレゼンテーション</vt:lpstr>
      <vt:lpstr>ガイダンス</vt:lpstr>
      <vt:lpstr>講義の目的</vt:lpstr>
      <vt:lpstr>コンテンツ</vt:lpstr>
      <vt:lpstr>各授業の進め方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2021-01-19T01:25:58Z</dcterms:created>
  <dcterms:modified xsi:type="dcterms:W3CDTF">2021-01-19T01:26:05Z</dcterms:modified>
</cp:coreProperties>
</file>