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35"/>
  </p:notesMasterIdLst>
  <p:handoutMasterIdLst>
    <p:handoutMasterId r:id="rId36"/>
  </p:handoutMasterIdLst>
  <p:sldIdLst>
    <p:sldId id="371" r:id="rId2"/>
    <p:sldId id="587" r:id="rId3"/>
    <p:sldId id="896" r:id="rId4"/>
    <p:sldId id="811" r:id="rId5"/>
    <p:sldId id="903" r:id="rId6"/>
    <p:sldId id="904" r:id="rId7"/>
    <p:sldId id="905" r:id="rId8"/>
    <p:sldId id="906" r:id="rId9"/>
    <p:sldId id="907" r:id="rId10"/>
    <p:sldId id="908" r:id="rId11"/>
    <p:sldId id="909" r:id="rId12"/>
    <p:sldId id="852" r:id="rId13"/>
    <p:sldId id="848" r:id="rId14"/>
    <p:sldId id="910" r:id="rId15"/>
    <p:sldId id="551" r:id="rId16"/>
    <p:sldId id="853" r:id="rId17"/>
    <p:sldId id="854" r:id="rId18"/>
    <p:sldId id="856" r:id="rId19"/>
    <p:sldId id="857" r:id="rId20"/>
    <p:sldId id="859" r:id="rId21"/>
    <p:sldId id="911" r:id="rId22"/>
    <p:sldId id="860" r:id="rId23"/>
    <p:sldId id="858" r:id="rId24"/>
    <p:sldId id="855" r:id="rId25"/>
    <p:sldId id="861" r:id="rId26"/>
    <p:sldId id="862" r:id="rId27"/>
    <p:sldId id="863" r:id="rId28"/>
    <p:sldId id="865" r:id="rId29"/>
    <p:sldId id="864" r:id="rId30"/>
    <p:sldId id="902" r:id="rId31"/>
    <p:sldId id="822" r:id="rId32"/>
    <p:sldId id="850" r:id="rId33"/>
    <p:sldId id="912" r:id="rId34"/>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notesViewPr>
    <p:cSldViewPr>
      <p:cViewPr varScale="1">
        <p:scale>
          <a:sx n="58" d="100"/>
          <a:sy n="58"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6488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13019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06867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94712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59857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67802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5526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90031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69590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88411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33360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60695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123131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4832778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59916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51359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77321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777435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85475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46876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6078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55414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0216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24238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6556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7CE399A8-3874-4EAA-9C24-7AED366D8B10}"/>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2937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21"/>
              <a:defRPr sz="1200">
                <a:solidFill>
                  <a:schemeClr val="tx1">
                    <a:tint val="75000"/>
                  </a:schemeClr>
                </a:solidFill>
                <a:latin typeface="+mn-lt"/>
                <a:ea typeface="+mn-ea"/>
              </a:defRPr>
            </a:lvl1pPr>
          </a:lstStyle>
          <a:p>
            <a:pPr>
              <a:buFont typeface="+mj-lt"/>
              <a:buAutoNum type="arabicPeriod" startAt="21"/>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788841"/>
            <a:ext cx="8642350" cy="1856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21</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ビジネスプレゼンテーションの基本</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b="1" kern="0" dirty="0">
                <a:latin typeface="Meiryo UI" pitchFamily="50" charset="-128"/>
                <a:ea typeface="Meiryo UI" pitchFamily="50" charset="-128"/>
                <a:cs typeface="Meiryo UI" pitchFamily="50" charset="-128"/>
              </a:rPr>
              <a:t>「伝えるためのプレゼンテーションスキル」</a:t>
            </a:r>
            <a:endParaRPr lang="en-US" altLang="ja-JP"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6648D3CC-0BAA-43AA-8C7E-D471617494F3}"/>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856986" cy="5324535"/>
          </a:xfrm>
          <a:prstGeom prst="rect">
            <a:avLst/>
          </a:prstGeom>
          <a:noFill/>
        </p:spPr>
        <p:txBody>
          <a:bodyPr wrap="square">
            <a:spAutoFit/>
          </a:bodyPr>
          <a:lstStyle/>
          <a:p>
            <a:pPr algn="l"/>
            <a:r>
              <a:rPr lang="ja-JP" altLang="en-US" sz="2000" b="1" dirty="0">
                <a:latin typeface="+mn-ea"/>
                <a:ea typeface="+mn-ea"/>
              </a:rPr>
              <a:t>②　３つの「きく」を使い分ける</a:t>
            </a:r>
            <a:br>
              <a:rPr lang="ja-JP" altLang="en-US" sz="2000" b="1" dirty="0">
                <a:latin typeface="+mn-ea"/>
                <a:ea typeface="+mn-ea"/>
              </a:rPr>
            </a:br>
            <a:endParaRPr lang="en-US" altLang="ja-JP" sz="2000" b="1" dirty="0">
              <a:latin typeface="+mn-ea"/>
              <a:ea typeface="+mn-ea"/>
            </a:endParaRPr>
          </a:p>
          <a:p>
            <a:pPr algn="l"/>
            <a:r>
              <a:rPr lang="ja-JP" altLang="en-US" sz="2000" b="1" dirty="0">
                <a:latin typeface="+mn-ea"/>
                <a:ea typeface="+mn-ea"/>
              </a:rPr>
              <a:t>Ａ　聞く</a:t>
            </a:r>
            <a:br>
              <a:rPr lang="ja-JP" altLang="en-US" sz="2000" b="1" dirty="0">
                <a:latin typeface="+mn-ea"/>
                <a:ea typeface="+mn-ea"/>
              </a:rPr>
            </a:br>
            <a:r>
              <a:rPr lang="ja-JP" altLang="en-US" sz="2000" b="1" dirty="0">
                <a:latin typeface="+mn-ea"/>
                <a:ea typeface="+mn-ea"/>
              </a:rPr>
              <a:t>自然に自分の耳に入ってくる音や声を聞くこと。</a:t>
            </a:r>
            <a:endParaRPr lang="en-US" altLang="ja-JP" sz="2000" b="1" dirty="0">
              <a:latin typeface="+mn-ea"/>
              <a:ea typeface="+mn-ea"/>
            </a:endParaRPr>
          </a:p>
          <a:p>
            <a:pPr algn="l"/>
            <a:endParaRPr lang="en-US" altLang="ja-JP" sz="2000" b="1" dirty="0">
              <a:latin typeface="+mn-ea"/>
              <a:ea typeface="+mn-ea"/>
            </a:endParaRPr>
          </a:p>
          <a:p>
            <a:pPr algn="l"/>
            <a:r>
              <a:rPr lang="ja-JP" altLang="en-US" sz="2000" b="1" dirty="0">
                <a:latin typeface="+mn-ea"/>
                <a:ea typeface="+mn-ea"/>
              </a:rPr>
              <a:t>Ｂ　聴く</a:t>
            </a:r>
            <a:br>
              <a:rPr lang="ja-JP" altLang="en-US" sz="2000" b="1" dirty="0">
                <a:latin typeface="+mn-ea"/>
                <a:ea typeface="+mn-ea"/>
              </a:rPr>
            </a:br>
            <a:r>
              <a:rPr lang="ja-JP" altLang="en-US" sz="2000" b="1" dirty="0">
                <a:latin typeface="+mn-ea"/>
                <a:ea typeface="+mn-ea"/>
              </a:rPr>
              <a:t>自ら積極的にきくこと。意識して話の内容を把握するとともに言葉の奥にある相手の感情・思いも理解しようとするきき方。</a:t>
            </a:r>
            <a:br>
              <a:rPr lang="ja-JP" altLang="en-US" sz="2000" b="1" dirty="0">
                <a:latin typeface="+mn-ea"/>
                <a:ea typeface="+mn-ea"/>
              </a:rPr>
            </a:br>
            <a:br>
              <a:rPr lang="ja-JP" altLang="en-US" sz="2000" b="1" dirty="0">
                <a:latin typeface="+mn-ea"/>
                <a:ea typeface="+mn-ea"/>
              </a:rPr>
            </a:br>
            <a:r>
              <a:rPr lang="ja-JP" altLang="en-US" sz="2000" b="1" dirty="0">
                <a:latin typeface="+mn-ea"/>
                <a:ea typeface="+mn-ea"/>
              </a:rPr>
              <a:t>Ｃ　訊く</a:t>
            </a:r>
            <a:br>
              <a:rPr lang="ja-JP" altLang="en-US" sz="2000" b="1" dirty="0">
                <a:latin typeface="+mn-ea"/>
                <a:ea typeface="+mn-ea"/>
              </a:rPr>
            </a:br>
            <a:r>
              <a:rPr lang="ja-JP" altLang="en-US" sz="2000" b="1" dirty="0">
                <a:latin typeface="+mn-ea"/>
                <a:ea typeface="+mn-ea"/>
              </a:rPr>
              <a:t>相手に質問すること。こちらの考えを確認する、相手の真意を確認するときにきく方法。</a:t>
            </a:r>
            <a:br>
              <a:rPr lang="ja-JP" altLang="en-US" sz="2000" b="1" dirty="0">
                <a:latin typeface="+mn-ea"/>
                <a:ea typeface="+mn-ea"/>
              </a:rPr>
            </a:br>
            <a:br>
              <a:rPr lang="ja-JP" altLang="en-US" sz="2000" b="1" dirty="0">
                <a:latin typeface="+mn-ea"/>
                <a:ea typeface="+mn-ea"/>
              </a:rPr>
            </a:br>
            <a:br>
              <a:rPr lang="ja-JP" altLang="en-US" sz="2000" b="1" dirty="0">
                <a:latin typeface="+mn-ea"/>
                <a:ea typeface="+mn-ea"/>
              </a:rPr>
            </a:br>
            <a:r>
              <a:rPr lang="ja-JP" altLang="en-US" sz="2000" b="1" dirty="0">
                <a:latin typeface="+mn-ea"/>
                <a:ea typeface="+mn-ea"/>
              </a:rPr>
              <a:t>このように一言で「きく」と言っても色々な「きき方」があります。皆さんは単に話を聞くに留まらず、しっかりと相手の言い分を聴いて内容を理解し、相手に質問を訊いてみましょう。また、相手に対しても単に「聞かせる」のではなく、積極的に「聴かせて」、主旨を理解することを心がけましょう。</a:t>
            </a:r>
            <a:endParaRPr lang="en-US" altLang="ja-JP" sz="2000" b="1" dirty="0">
              <a:latin typeface="+mn-ea"/>
              <a:ea typeface="+mn-ea"/>
            </a:endParaRPr>
          </a:p>
        </p:txBody>
      </p:sp>
    </p:spTree>
    <p:extLst>
      <p:ext uri="{BB962C8B-B14F-4D97-AF65-F5344CB8AC3E}">
        <p14:creationId xmlns:p14="http://schemas.microsoft.com/office/powerpoint/2010/main" val="129947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856986" cy="2862322"/>
          </a:xfrm>
          <a:prstGeom prst="rect">
            <a:avLst/>
          </a:prstGeom>
          <a:noFill/>
        </p:spPr>
        <p:txBody>
          <a:bodyPr wrap="square">
            <a:spAutoFit/>
          </a:bodyPr>
          <a:lstStyle/>
          <a:p>
            <a:pPr algn="l"/>
            <a:r>
              <a:rPr lang="ja-JP" altLang="en-US" sz="2000" b="1" dirty="0">
                <a:latin typeface="+mn-ea"/>
                <a:ea typeface="+mn-ea"/>
              </a:rPr>
              <a:t>■　ラポールの形成</a:t>
            </a:r>
            <a:endParaRPr lang="en-US" altLang="ja-JP" sz="2000" b="1" dirty="0">
              <a:latin typeface="+mn-ea"/>
              <a:ea typeface="+mn-ea"/>
            </a:endParaRPr>
          </a:p>
          <a:p>
            <a:pPr algn="l"/>
            <a:endParaRPr lang="en-US" altLang="ja-JP" sz="2000" b="1" dirty="0">
              <a:latin typeface="+mn-ea"/>
              <a:ea typeface="+mn-ea"/>
            </a:endParaRPr>
          </a:p>
          <a:p>
            <a:pPr algn="l"/>
            <a:r>
              <a:rPr lang="ja-JP" altLang="en-US" sz="2000" b="1" dirty="0">
                <a:latin typeface="+mn-ea"/>
                <a:ea typeface="+mn-ea"/>
              </a:rPr>
              <a:t>円滑なコミュニケーションを図るには、聞き手一人ひとりと「ラポール」を形成することが大切です。</a:t>
            </a:r>
            <a:br>
              <a:rPr lang="ja-JP" altLang="en-US" sz="2000" b="1" dirty="0">
                <a:latin typeface="+mn-ea"/>
                <a:ea typeface="+mn-ea"/>
              </a:rPr>
            </a:br>
            <a:br>
              <a:rPr lang="ja-JP" altLang="en-US" sz="2000" b="1" dirty="0">
                <a:latin typeface="+mn-ea"/>
                <a:ea typeface="+mn-ea"/>
              </a:rPr>
            </a:br>
            <a:r>
              <a:rPr lang="ja-JP" altLang="en-US" sz="2000" b="1" dirty="0">
                <a:latin typeface="+mn-ea"/>
                <a:ea typeface="+mn-ea"/>
              </a:rPr>
              <a:t>ラポールとは心理学用語で、「人と人の心が通い合っていて、信頼関係が形成されていること」を指します。</a:t>
            </a:r>
            <a:br>
              <a:rPr lang="ja-JP" altLang="en-US" sz="2000" b="1" dirty="0">
                <a:latin typeface="+mn-ea"/>
                <a:ea typeface="+mn-ea"/>
              </a:rPr>
            </a:br>
            <a:br>
              <a:rPr lang="ja-JP" altLang="en-US" sz="2000" b="1" dirty="0">
                <a:latin typeface="+mn-ea"/>
                <a:ea typeface="+mn-ea"/>
              </a:rPr>
            </a:br>
            <a:r>
              <a:rPr lang="ja-JP" altLang="en-US" sz="2000" b="1" dirty="0">
                <a:latin typeface="+mn-ea"/>
                <a:ea typeface="+mn-ea"/>
              </a:rPr>
              <a:t>皆さんも、聞き手一人ひとりに向き合い、ラポールの形成を図ります。　</a:t>
            </a:r>
            <a:endParaRPr lang="en-US" altLang="ja-JP" sz="2000" b="1" dirty="0">
              <a:latin typeface="+mn-ea"/>
              <a:ea typeface="+mn-ea"/>
            </a:endParaRPr>
          </a:p>
        </p:txBody>
      </p:sp>
    </p:spTree>
    <p:extLst>
      <p:ext uri="{BB962C8B-B14F-4D97-AF65-F5344CB8AC3E}">
        <p14:creationId xmlns:p14="http://schemas.microsoft.com/office/powerpoint/2010/main" val="4138932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11</a:t>
            </a:fld>
            <a:endParaRPr lang="en-US" altLang="ja-JP" dirty="0"/>
          </a:p>
        </p:txBody>
      </p:sp>
      <p:sp>
        <p:nvSpPr>
          <p:cNvPr id="3" name="テキスト ボックス 2">
            <a:extLst>
              <a:ext uri="{FF2B5EF4-FFF2-40B4-BE49-F238E27FC236}">
                <a16:creationId xmlns:a16="http://schemas.microsoft.com/office/drawing/2014/main" id="{A4B3B66B-9A27-AE4B-98B5-0C93D867AE3A}"/>
              </a:ext>
            </a:extLst>
          </p:cNvPr>
          <p:cNvSpPr txBox="1"/>
          <p:nvPr/>
        </p:nvSpPr>
        <p:spPr>
          <a:xfrm>
            <a:off x="364298" y="4913523"/>
            <a:ext cx="8415404" cy="1323439"/>
          </a:xfrm>
          <a:prstGeom prst="rect">
            <a:avLst/>
          </a:prstGeom>
          <a:noFill/>
        </p:spPr>
        <p:txBody>
          <a:bodyPr wrap="square" rtlCol="0">
            <a:spAutoFit/>
          </a:bodyPr>
          <a:lstStyle/>
          <a:p>
            <a:r>
              <a:rPr lang="ja-JP" altLang="en-US" sz="2000" b="1" dirty="0">
                <a:latin typeface="+mn-ea"/>
                <a:ea typeface="+mn-ea"/>
              </a:rPr>
              <a:t>プレゼンテーションは、聞き手の要望や悩みをしっかりと認識し、</a:t>
            </a:r>
            <a:endParaRPr lang="en-US" altLang="ja-JP" sz="2000" b="1" dirty="0">
              <a:latin typeface="+mn-ea"/>
              <a:ea typeface="+mn-ea"/>
            </a:endParaRPr>
          </a:p>
          <a:p>
            <a:r>
              <a:rPr lang="ja-JP" altLang="en-US" sz="2000" b="1" dirty="0">
                <a:latin typeface="+mn-ea"/>
                <a:ea typeface="+mn-ea"/>
              </a:rPr>
              <a:t>限られた時間内で伝えたい内容を簡単に分かりやすく説明し、</a:t>
            </a:r>
            <a:endParaRPr lang="en-US" altLang="ja-JP" sz="2000" b="1" dirty="0">
              <a:latin typeface="+mn-ea"/>
              <a:ea typeface="+mn-ea"/>
            </a:endParaRPr>
          </a:p>
          <a:p>
            <a:r>
              <a:rPr lang="ja-JP" altLang="en-US" sz="2000" b="1" dirty="0">
                <a:latin typeface="+mn-ea"/>
                <a:ea typeface="+mn-ea"/>
              </a:rPr>
              <a:t>その結果として、聞き手に意思決定などの具体的行動をしてもらうことを言います。顧客への提案などの際に実施することが多いです。</a:t>
            </a:r>
            <a:endParaRPr lang="en-US" altLang="ja-JP" sz="2000" b="1" dirty="0">
              <a:latin typeface="+mn-ea"/>
              <a:ea typeface="+mn-ea"/>
            </a:endParaRPr>
          </a:p>
        </p:txBody>
      </p:sp>
      <p:sp>
        <p:nvSpPr>
          <p:cNvPr id="7" name="テキスト ボックス 6">
            <a:extLst>
              <a:ext uri="{FF2B5EF4-FFF2-40B4-BE49-F238E27FC236}">
                <a16:creationId xmlns:a16="http://schemas.microsoft.com/office/drawing/2014/main" id="{49FEA170-B616-DF4A-92CF-01C8AE6E0754}"/>
              </a:ext>
            </a:extLst>
          </p:cNvPr>
          <p:cNvSpPr txBox="1"/>
          <p:nvPr/>
        </p:nvSpPr>
        <p:spPr>
          <a:xfrm>
            <a:off x="3407" y="1359703"/>
            <a:ext cx="9144000" cy="584775"/>
          </a:xfrm>
          <a:prstGeom prst="rect">
            <a:avLst/>
          </a:prstGeom>
          <a:noFill/>
        </p:spPr>
        <p:txBody>
          <a:bodyPr wrap="square" rtlCol="0">
            <a:spAutoFit/>
          </a:bodyPr>
          <a:lstStyle/>
          <a:p>
            <a:r>
              <a:rPr lang="ja-JP" altLang="en-US" sz="3200" b="1" dirty="0">
                <a:latin typeface="+mn-ea"/>
                <a:ea typeface="+mn-ea"/>
              </a:rPr>
              <a:t>プレゼンテーションの定義について</a:t>
            </a:r>
          </a:p>
        </p:txBody>
      </p:sp>
      <p:pic>
        <p:nvPicPr>
          <p:cNvPr id="5" name="図 4">
            <a:extLst>
              <a:ext uri="{FF2B5EF4-FFF2-40B4-BE49-F238E27FC236}">
                <a16:creationId xmlns:a16="http://schemas.microsoft.com/office/drawing/2014/main" id="{A846FA35-FB5A-B543-B825-1F84F5CD64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7290" y="1973362"/>
            <a:ext cx="3909419" cy="2606279"/>
          </a:xfrm>
          <a:prstGeom prst="rect">
            <a:avLst/>
          </a:prstGeom>
        </p:spPr>
      </p:pic>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プレゼンテーションとは</a:t>
            </a:r>
          </a:p>
        </p:txBody>
      </p:sp>
    </p:spTree>
    <p:extLst>
      <p:ext uri="{BB962C8B-B14F-4D97-AF65-F5344CB8AC3E}">
        <p14:creationId xmlns:p14="http://schemas.microsoft.com/office/powerpoint/2010/main" val="2131986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sp>
        <p:nvSpPr>
          <p:cNvPr id="3" name="テキスト ボックス 2">
            <a:extLst>
              <a:ext uri="{FF2B5EF4-FFF2-40B4-BE49-F238E27FC236}">
                <a16:creationId xmlns:a16="http://schemas.microsoft.com/office/drawing/2014/main" id="{C9ABA3B1-EDC7-7D47-B8D2-BEAB27DB00D5}"/>
              </a:ext>
            </a:extLst>
          </p:cNvPr>
          <p:cNvSpPr txBox="1"/>
          <p:nvPr/>
        </p:nvSpPr>
        <p:spPr>
          <a:xfrm>
            <a:off x="1" y="1193426"/>
            <a:ext cx="9143999" cy="584775"/>
          </a:xfrm>
          <a:prstGeom prst="rect">
            <a:avLst/>
          </a:prstGeom>
          <a:noFill/>
        </p:spPr>
        <p:txBody>
          <a:bodyPr wrap="square" rtlCol="0">
            <a:spAutoFit/>
          </a:bodyPr>
          <a:lstStyle/>
          <a:p>
            <a:r>
              <a:rPr lang="ja-JP" altLang="en-US" sz="3200" b="1" dirty="0">
                <a:latin typeface="+mn-ea"/>
                <a:ea typeface="+mn-ea"/>
              </a:rPr>
              <a:t>プレゼンテーションの語源</a:t>
            </a:r>
          </a:p>
        </p:txBody>
      </p:sp>
      <p:sp>
        <p:nvSpPr>
          <p:cNvPr id="4" name="テキスト ボックス 3">
            <a:extLst>
              <a:ext uri="{FF2B5EF4-FFF2-40B4-BE49-F238E27FC236}">
                <a16:creationId xmlns:a16="http://schemas.microsoft.com/office/drawing/2014/main" id="{33576272-751D-8B47-818C-AADD7EA71145}"/>
              </a:ext>
            </a:extLst>
          </p:cNvPr>
          <p:cNvSpPr txBox="1"/>
          <p:nvPr/>
        </p:nvSpPr>
        <p:spPr>
          <a:xfrm>
            <a:off x="0" y="4437112"/>
            <a:ext cx="9144000" cy="1815882"/>
          </a:xfrm>
          <a:prstGeom prst="rect">
            <a:avLst/>
          </a:prstGeom>
          <a:noFill/>
        </p:spPr>
        <p:txBody>
          <a:bodyPr wrap="square" rtlCol="0">
            <a:spAutoFit/>
          </a:bodyPr>
          <a:lstStyle/>
          <a:p>
            <a:r>
              <a:rPr lang="ja-JP" altLang="en-US" b="1" dirty="0">
                <a:latin typeface="+mn-ea"/>
                <a:ea typeface="+mn-ea"/>
              </a:rPr>
              <a:t>プレゼントは英語の動詞で、「提示する、示す、差し出す、進呈する」といった意味があります。</a:t>
            </a:r>
            <a:endParaRPr lang="en-US" altLang="ja-JP" b="1" dirty="0">
              <a:latin typeface="+mn-ea"/>
              <a:ea typeface="+mn-ea"/>
            </a:endParaRPr>
          </a:p>
          <a:p>
            <a:r>
              <a:rPr lang="ja-JP" altLang="en-US" b="1" dirty="0">
                <a:latin typeface="+mn-ea"/>
                <a:ea typeface="+mn-ea"/>
              </a:rPr>
              <a:t>それを名詞に変えたものが「プレゼンテーション」となります。</a:t>
            </a:r>
            <a:br>
              <a:rPr lang="ja-JP" altLang="en-US" b="1" dirty="0">
                <a:latin typeface="+mn-ea"/>
                <a:ea typeface="+mn-ea"/>
              </a:rPr>
            </a:br>
            <a:r>
              <a:rPr lang="ja-JP" altLang="en-US" b="1" dirty="0">
                <a:latin typeface="+mn-ea"/>
                <a:ea typeface="+mn-ea"/>
              </a:rPr>
              <a:t>日本では、プレゼント＝贈り物という意味合いがあるように、</a:t>
            </a:r>
            <a:endParaRPr lang="en-US" altLang="ja-JP" b="1" dirty="0">
              <a:latin typeface="+mn-ea"/>
              <a:ea typeface="+mn-ea"/>
            </a:endParaRPr>
          </a:p>
          <a:p>
            <a:r>
              <a:rPr lang="ja-JP" altLang="en-US" b="1" dirty="0">
                <a:latin typeface="+mn-ea"/>
                <a:ea typeface="+mn-ea"/>
              </a:rPr>
              <a:t>プレゼンテーションの語源にも聞き手への贈り物という意味合いが含まれているようです。</a:t>
            </a:r>
            <a:br>
              <a:rPr lang="ja-JP" altLang="en-US" b="1" dirty="0">
                <a:latin typeface="+mn-ea"/>
                <a:ea typeface="+mn-ea"/>
              </a:rPr>
            </a:br>
            <a:r>
              <a:rPr lang="ja-JP" altLang="en-US" b="1" dirty="0">
                <a:latin typeface="+mn-ea"/>
                <a:ea typeface="+mn-ea"/>
              </a:rPr>
              <a:t>人にプレゼントを贈るときと同様に、プレゼンテーションでも</a:t>
            </a:r>
            <a:r>
              <a:rPr lang="ja-JP" altLang="en-US" sz="2000" b="1" dirty="0">
                <a:solidFill>
                  <a:srgbClr val="FF0000"/>
                </a:solidFill>
                <a:latin typeface="+mn-ea"/>
                <a:ea typeface="+mn-ea"/>
              </a:rPr>
              <a:t>聞き手のことを想い、</a:t>
            </a:r>
            <a:endParaRPr lang="en-US" altLang="ja-JP" sz="2000" b="1" dirty="0">
              <a:solidFill>
                <a:srgbClr val="FF0000"/>
              </a:solidFill>
              <a:latin typeface="+mn-ea"/>
              <a:ea typeface="+mn-ea"/>
            </a:endParaRPr>
          </a:p>
          <a:p>
            <a:r>
              <a:rPr lang="ja-JP" altLang="en-US" sz="2000" b="1" dirty="0">
                <a:solidFill>
                  <a:srgbClr val="FF0000"/>
                </a:solidFill>
                <a:latin typeface="+mn-ea"/>
                <a:ea typeface="+mn-ea"/>
              </a:rPr>
              <a:t>聞き手が求めているものを考え、聞き手が受け取りやすいことを届ける</a:t>
            </a:r>
            <a:r>
              <a:rPr lang="ja-JP" altLang="en-US" b="1" dirty="0">
                <a:latin typeface="+mn-ea"/>
                <a:ea typeface="+mn-ea"/>
              </a:rPr>
              <a:t>ことが大切です。</a:t>
            </a:r>
          </a:p>
        </p:txBody>
      </p:sp>
      <p:pic>
        <p:nvPicPr>
          <p:cNvPr id="7" name="図 6">
            <a:extLst>
              <a:ext uri="{FF2B5EF4-FFF2-40B4-BE49-F238E27FC236}">
                <a16:creationId xmlns:a16="http://schemas.microsoft.com/office/drawing/2014/main" id="{9E23CA82-F3D4-B646-9150-25E368C126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38363" y="1785520"/>
            <a:ext cx="3667274" cy="2444849"/>
          </a:xfrm>
          <a:prstGeom prst="rect">
            <a:avLst/>
          </a:prstGeom>
        </p:spPr>
      </p:pic>
      <p:sp>
        <p:nvSpPr>
          <p:cNvPr id="9" name="正方形/長方形 8">
            <a:extLst>
              <a:ext uri="{FF2B5EF4-FFF2-40B4-BE49-F238E27FC236}">
                <a16:creationId xmlns:a16="http://schemas.microsoft.com/office/drawing/2014/main" id="{6FAA856E-47C1-452E-9834-2DBD900CD11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プレゼンテーションとは</a:t>
            </a:r>
          </a:p>
        </p:txBody>
      </p:sp>
    </p:spTree>
    <p:extLst>
      <p:ext uri="{BB962C8B-B14F-4D97-AF65-F5344CB8AC3E}">
        <p14:creationId xmlns:p14="http://schemas.microsoft.com/office/powerpoint/2010/main" val="204688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9" name="正方形/長方形 8">
            <a:extLst>
              <a:ext uri="{FF2B5EF4-FFF2-40B4-BE49-F238E27FC236}">
                <a16:creationId xmlns:a16="http://schemas.microsoft.com/office/drawing/2014/main" id="{6FAA856E-47C1-452E-9834-2DBD900CD11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プレゼンテーションの前提</a:t>
            </a:r>
          </a:p>
        </p:txBody>
      </p:sp>
      <p:sp>
        <p:nvSpPr>
          <p:cNvPr id="10" name="AutoShape 2">
            <a:extLst>
              <a:ext uri="{FF2B5EF4-FFF2-40B4-BE49-F238E27FC236}">
                <a16:creationId xmlns:a16="http://schemas.microsoft.com/office/drawing/2014/main" id="{71A1F5E6-2014-4248-B1D7-25DC66BB9E84}"/>
              </a:ext>
            </a:extLst>
          </p:cNvPr>
          <p:cNvSpPr>
            <a:spLocks noChangeArrowheads="1"/>
          </p:cNvSpPr>
          <p:nvPr/>
        </p:nvSpPr>
        <p:spPr bwMode="auto">
          <a:xfrm>
            <a:off x="322549" y="2730871"/>
            <a:ext cx="3709218" cy="1849438"/>
          </a:xfrm>
          <a:prstGeom prst="roundRect">
            <a:avLst>
              <a:gd name="adj" fmla="val 16667"/>
            </a:avLst>
          </a:prstGeom>
          <a:solidFill>
            <a:srgbClr val="99FFCC"/>
          </a:solidFill>
          <a:ln w="9525">
            <a:solidFill>
              <a:schemeClr val="tx1"/>
            </a:solidFill>
            <a:miter lim="800000"/>
            <a:headEnd/>
            <a:tailEnd/>
          </a:ln>
        </p:spPr>
        <p:txBody>
          <a:bodyPr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r>
              <a:rPr lang="ja-JP" altLang="en-US" sz="2400" b="1" dirty="0">
                <a:latin typeface="HGPｺﾞｼｯｸE" panose="020B0900000000000000" pitchFamily="50" charset="-128"/>
                <a:ea typeface="HGPｺﾞｼｯｸE" panose="020B0900000000000000" pitchFamily="50" charset="-128"/>
              </a:rPr>
              <a:t>聴衆の知りたいこと</a:t>
            </a:r>
            <a:endParaRPr lang="en-US" altLang="ja-JP" sz="2400" b="1" dirty="0">
              <a:latin typeface="HGPｺﾞｼｯｸE" panose="020B0900000000000000" pitchFamily="50" charset="-128"/>
              <a:ea typeface="HGPｺﾞｼｯｸE" panose="020B0900000000000000" pitchFamily="50" charset="-128"/>
            </a:endParaRPr>
          </a:p>
          <a:p>
            <a:pPr algn="ctr"/>
            <a:r>
              <a:rPr lang="ja-JP" altLang="en-US" sz="2400" b="1" dirty="0">
                <a:latin typeface="HGPｺﾞｼｯｸE" panose="020B0900000000000000" pitchFamily="50" charset="-128"/>
                <a:ea typeface="HGPｺﾞｼｯｸE" panose="020B0900000000000000" pitchFamily="50" charset="-128"/>
              </a:rPr>
              <a:t>学びたいこと</a:t>
            </a:r>
          </a:p>
        </p:txBody>
      </p:sp>
      <p:sp>
        <p:nvSpPr>
          <p:cNvPr id="11" name="AutoShape 3">
            <a:extLst>
              <a:ext uri="{FF2B5EF4-FFF2-40B4-BE49-F238E27FC236}">
                <a16:creationId xmlns:a16="http://schemas.microsoft.com/office/drawing/2014/main" id="{42BA802B-45F1-49C5-9EF5-0884CD15BD30}"/>
              </a:ext>
            </a:extLst>
          </p:cNvPr>
          <p:cNvSpPr>
            <a:spLocks noChangeArrowheads="1"/>
          </p:cNvSpPr>
          <p:nvPr/>
        </p:nvSpPr>
        <p:spPr bwMode="auto">
          <a:xfrm>
            <a:off x="5181875" y="2730870"/>
            <a:ext cx="3639576" cy="1849437"/>
          </a:xfrm>
          <a:prstGeom prst="roundRect">
            <a:avLst>
              <a:gd name="adj" fmla="val 16667"/>
            </a:avLst>
          </a:prstGeom>
          <a:solidFill>
            <a:srgbClr val="FFFF66"/>
          </a:solidFill>
          <a:ln w="9525">
            <a:solidFill>
              <a:schemeClr val="tx1"/>
            </a:solidFill>
            <a:miter lim="800000"/>
            <a:headEnd/>
            <a:tailEnd/>
          </a:ln>
        </p:spPr>
        <p:txBody>
          <a:bodyPr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r>
              <a:rPr lang="ja-JP" altLang="en-US" sz="2300" b="1" dirty="0">
                <a:latin typeface="HGPｺﾞｼｯｸE" panose="020B0900000000000000" pitchFamily="50" charset="-128"/>
                <a:ea typeface="HGPｺﾞｼｯｸE" panose="020B0900000000000000" pitchFamily="50" charset="-128"/>
              </a:rPr>
              <a:t>プレゼンターの話したいこと／教えたいこと</a:t>
            </a:r>
            <a:endParaRPr lang="en-US" altLang="ja-JP" sz="2300" b="1" dirty="0">
              <a:latin typeface="HGPｺﾞｼｯｸE" panose="020B0900000000000000" pitchFamily="50" charset="-128"/>
              <a:ea typeface="HGPｺﾞｼｯｸE" panose="020B0900000000000000" pitchFamily="50" charset="-128"/>
            </a:endParaRPr>
          </a:p>
        </p:txBody>
      </p:sp>
      <p:sp>
        <p:nvSpPr>
          <p:cNvPr id="12" name="Text Box 4">
            <a:extLst>
              <a:ext uri="{FF2B5EF4-FFF2-40B4-BE49-F238E27FC236}">
                <a16:creationId xmlns:a16="http://schemas.microsoft.com/office/drawing/2014/main" id="{49CCF7E2-E14D-47B5-A06F-234F3E54A06C}"/>
              </a:ext>
            </a:extLst>
          </p:cNvPr>
          <p:cNvSpPr txBox="1">
            <a:spLocks noChangeArrowheads="1"/>
          </p:cNvSpPr>
          <p:nvPr/>
        </p:nvSpPr>
        <p:spPr bwMode="auto">
          <a:xfrm>
            <a:off x="4247820" y="3147758"/>
            <a:ext cx="64836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6000" b="1" dirty="0">
                <a:ea typeface="HGP創英角ｺﾞｼｯｸUB" panose="020B0900000000000000" pitchFamily="50" charset="-128"/>
              </a:rPr>
              <a:t>≠</a:t>
            </a:r>
          </a:p>
        </p:txBody>
      </p:sp>
      <p:sp>
        <p:nvSpPr>
          <p:cNvPr id="13" name="テキスト ボックス 12">
            <a:extLst>
              <a:ext uri="{FF2B5EF4-FFF2-40B4-BE49-F238E27FC236}">
                <a16:creationId xmlns:a16="http://schemas.microsoft.com/office/drawing/2014/main" id="{0714867B-B06F-4092-B713-89F2862628DE}"/>
              </a:ext>
            </a:extLst>
          </p:cNvPr>
          <p:cNvSpPr txBox="1"/>
          <p:nvPr/>
        </p:nvSpPr>
        <p:spPr>
          <a:xfrm>
            <a:off x="179510" y="1340768"/>
            <a:ext cx="8856986" cy="400110"/>
          </a:xfrm>
          <a:prstGeom prst="rect">
            <a:avLst/>
          </a:prstGeom>
          <a:noFill/>
        </p:spPr>
        <p:txBody>
          <a:bodyPr wrap="square">
            <a:spAutoFit/>
          </a:bodyPr>
          <a:lstStyle/>
          <a:p>
            <a:pPr algn="l"/>
            <a:r>
              <a:rPr lang="ja-JP" altLang="en-US" sz="2000" b="1" dirty="0">
                <a:latin typeface="+mn-ea"/>
                <a:ea typeface="+mn-ea"/>
              </a:rPr>
              <a:t>■　プレゼンテーションの前提</a:t>
            </a:r>
            <a:endParaRPr lang="en-US" altLang="ja-JP" sz="2000" b="1" dirty="0">
              <a:latin typeface="+mn-ea"/>
              <a:ea typeface="+mn-ea"/>
            </a:endParaRPr>
          </a:p>
        </p:txBody>
      </p:sp>
    </p:spTree>
    <p:extLst>
      <p:ext uri="{BB962C8B-B14F-4D97-AF65-F5344CB8AC3E}">
        <p14:creationId xmlns:p14="http://schemas.microsoft.com/office/powerpoint/2010/main" val="367621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008F92D-6924-0147-9231-CC443B9B628A}"/>
              </a:ext>
            </a:extLst>
          </p:cNvPr>
          <p:cNvSpPr txBox="1"/>
          <p:nvPr/>
        </p:nvSpPr>
        <p:spPr>
          <a:xfrm>
            <a:off x="380788" y="1844824"/>
            <a:ext cx="8382423" cy="2369880"/>
          </a:xfrm>
          <a:prstGeom prst="rect">
            <a:avLst/>
          </a:prstGeom>
          <a:noFill/>
        </p:spPr>
        <p:txBody>
          <a:bodyPr wrap="none" rtlCol="0">
            <a:spAutoFit/>
          </a:bodyPr>
          <a:lstStyle/>
          <a:p>
            <a:pPr algn="l" latinLnBrk="1"/>
            <a:r>
              <a:rPr lang="en-US" altLang="ja-JP" sz="2800" b="1" dirty="0">
                <a:latin typeface="+mn-ea"/>
                <a:ea typeface="+mn-ea"/>
              </a:rPr>
              <a:t>1</a:t>
            </a:r>
            <a:r>
              <a:rPr lang="ja-JP" altLang="en-US" sz="2800" b="1" dirty="0">
                <a:latin typeface="+mn-ea"/>
                <a:ea typeface="+mn-ea"/>
              </a:rPr>
              <a:t>）資料が煩雑でなく、シンプルで見やすい</a:t>
            </a:r>
            <a:endParaRPr lang="en-US" altLang="ja-JP" sz="2800" b="1" dirty="0">
              <a:latin typeface="+mn-ea"/>
              <a:ea typeface="+mn-ea"/>
            </a:endParaRPr>
          </a:p>
          <a:p>
            <a:pPr algn="l" latinLnBrk="1"/>
            <a:endParaRPr lang="ja-JP" altLang="en-US" b="1" dirty="0">
              <a:latin typeface="+mn-ea"/>
              <a:ea typeface="+mn-ea"/>
            </a:endParaRPr>
          </a:p>
          <a:p>
            <a:pPr algn="l" latinLnBrk="1"/>
            <a:r>
              <a:rPr lang="en-US" altLang="ja-JP" sz="2800" b="1" dirty="0">
                <a:latin typeface="+mn-ea"/>
                <a:ea typeface="+mn-ea"/>
              </a:rPr>
              <a:t>2</a:t>
            </a:r>
            <a:r>
              <a:rPr lang="ja-JP" altLang="en-US" sz="2800" b="1" dirty="0">
                <a:latin typeface="+mn-ea"/>
                <a:ea typeface="+mn-ea"/>
              </a:rPr>
              <a:t>）伝えたいことがはっきりしていて、</a:t>
            </a:r>
            <a:endParaRPr lang="en-US" altLang="ja-JP" sz="2800" b="1" dirty="0">
              <a:latin typeface="+mn-ea"/>
              <a:ea typeface="+mn-ea"/>
            </a:endParaRPr>
          </a:p>
          <a:p>
            <a:pPr algn="l" latinLnBrk="1"/>
            <a:r>
              <a:rPr lang="ja-JP" altLang="en-US" sz="2800" b="1" dirty="0">
                <a:latin typeface="+mn-ea"/>
                <a:ea typeface="+mn-ea"/>
              </a:rPr>
              <a:t>　　</a:t>
            </a:r>
            <a:r>
              <a:rPr lang="en-US" altLang="ja-JP" sz="2800" b="1" dirty="0">
                <a:latin typeface="+mn-ea"/>
                <a:ea typeface="+mn-ea"/>
              </a:rPr>
              <a:t> </a:t>
            </a:r>
            <a:r>
              <a:rPr lang="ja-JP" altLang="en-US" sz="2800" b="1" dirty="0">
                <a:latin typeface="+mn-ea"/>
                <a:ea typeface="+mn-ea"/>
              </a:rPr>
              <a:t>聞き手にメッセージとして的確に伝わってくる</a:t>
            </a:r>
            <a:endParaRPr lang="en-US" altLang="ja-JP" sz="2800" b="1" dirty="0">
              <a:latin typeface="+mn-ea"/>
              <a:ea typeface="+mn-ea"/>
            </a:endParaRPr>
          </a:p>
          <a:p>
            <a:pPr algn="l" latinLnBrk="1"/>
            <a:endParaRPr lang="ja-JP" altLang="en-US" b="1" dirty="0">
              <a:latin typeface="+mn-ea"/>
              <a:ea typeface="+mn-ea"/>
            </a:endParaRPr>
          </a:p>
          <a:p>
            <a:pPr algn="l" latinLnBrk="1"/>
            <a:r>
              <a:rPr lang="en-US" altLang="ja-JP" sz="2800" b="1" dirty="0">
                <a:latin typeface="+mn-ea"/>
                <a:ea typeface="+mn-ea"/>
              </a:rPr>
              <a:t>3</a:t>
            </a:r>
            <a:r>
              <a:rPr lang="ja-JP" altLang="en-US" sz="2800" b="1" dirty="0">
                <a:latin typeface="+mn-ea"/>
                <a:ea typeface="+mn-ea"/>
              </a:rPr>
              <a:t>）聞く人の立場や目線をわきまえた伝え方ができている</a:t>
            </a:r>
            <a:endParaRPr lang="en-US" altLang="ja-JP" sz="2800" b="1" dirty="0">
              <a:latin typeface="+mn-ea"/>
              <a:ea typeface="+mn-ea"/>
            </a:endParaRPr>
          </a:p>
        </p:txBody>
      </p:sp>
      <p:sp>
        <p:nvSpPr>
          <p:cNvPr id="4" name="テキスト ボックス 3">
            <a:extLst>
              <a:ext uri="{FF2B5EF4-FFF2-40B4-BE49-F238E27FC236}">
                <a16:creationId xmlns:a16="http://schemas.microsoft.com/office/drawing/2014/main" id="{77B85038-6BC5-FC47-84E4-59EA167CDFD2}"/>
              </a:ext>
            </a:extLst>
          </p:cNvPr>
          <p:cNvSpPr txBox="1"/>
          <p:nvPr/>
        </p:nvSpPr>
        <p:spPr>
          <a:xfrm>
            <a:off x="467543" y="5013176"/>
            <a:ext cx="8208912" cy="923330"/>
          </a:xfrm>
          <a:prstGeom prst="rect">
            <a:avLst/>
          </a:prstGeom>
          <a:noFill/>
        </p:spPr>
        <p:txBody>
          <a:bodyPr wrap="square" rtlCol="0">
            <a:spAutoFit/>
          </a:bodyPr>
          <a:lstStyle/>
          <a:p>
            <a:r>
              <a:rPr lang="ja-JP" altLang="en-US" b="1" dirty="0">
                <a:latin typeface="+mn-ea"/>
                <a:ea typeface="+mn-ea"/>
              </a:rPr>
              <a:t>主旨が明確で分かりやすいプレゼンは、上記の要点がきちんと押さえられています。</a:t>
            </a:r>
            <a:endParaRPr lang="en-US" altLang="ja-JP" b="1" dirty="0">
              <a:latin typeface="+mn-ea"/>
              <a:ea typeface="+mn-ea"/>
            </a:endParaRPr>
          </a:p>
          <a:p>
            <a:r>
              <a:rPr lang="ja-JP" altLang="en-US" b="1" dirty="0">
                <a:latin typeface="+mn-ea"/>
                <a:ea typeface="+mn-ea"/>
              </a:rPr>
              <a:t>また、資料も見やすく、要点が把握しやすい内容にまとめることが大切です。</a:t>
            </a:r>
          </a:p>
          <a:p>
            <a:endParaRPr kumimoji="1" lang="ja-JP" altLang="en-US" b="1" dirty="0">
              <a:latin typeface="+mn-ea"/>
              <a:ea typeface="+mn-ea"/>
            </a:endParaRPr>
          </a:p>
        </p:txBody>
      </p:sp>
      <p:sp>
        <p:nvSpPr>
          <p:cNvPr id="5" name="正方形/長方形 4">
            <a:extLst>
              <a:ext uri="{FF2B5EF4-FFF2-40B4-BE49-F238E27FC236}">
                <a16:creationId xmlns:a16="http://schemas.microsoft.com/office/drawing/2014/main" id="{91877306-DC3D-4339-9330-CECE61A509CB}"/>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75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プレゼンテーションに必要な</a:t>
            </a:r>
            <a:r>
              <a:rPr lang="en-US" altLang="ja-JP" sz="2400" dirty="0">
                <a:latin typeface="HGP創英角ｺﾞｼｯｸUB" panose="020B0900000000000000" pitchFamily="50" charset="-128"/>
                <a:ea typeface="HGP創英角ｺﾞｼｯｸUB" panose="020B0900000000000000" pitchFamily="50" charset="-128"/>
              </a:rPr>
              <a:t>3</a:t>
            </a:r>
            <a:r>
              <a:rPr lang="ja-JP" altLang="en-US" sz="2400" dirty="0">
                <a:latin typeface="HGP創英角ｺﾞｼｯｸUB" panose="020B0900000000000000" pitchFamily="50" charset="-128"/>
                <a:ea typeface="HGP創英角ｺﾞｼｯｸUB" panose="020B0900000000000000" pitchFamily="50" charset="-128"/>
              </a:rPr>
              <a:t>要素</a:t>
            </a:r>
          </a:p>
        </p:txBody>
      </p:sp>
      <p:sp>
        <p:nvSpPr>
          <p:cNvPr id="2" name="スライド番号プレースホルダー 1">
            <a:extLst>
              <a:ext uri="{FF2B5EF4-FFF2-40B4-BE49-F238E27FC236}">
                <a16:creationId xmlns:a16="http://schemas.microsoft.com/office/drawing/2014/main" id="{1B6A9127-DB78-41F4-8AEA-AD268AAF191B}"/>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Tree>
    <p:extLst>
      <p:ext uri="{BB962C8B-B14F-4D97-AF65-F5344CB8AC3E}">
        <p14:creationId xmlns:p14="http://schemas.microsoft.com/office/powerpoint/2010/main" val="1197428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DA9F651-C954-474E-9DC2-049E45494956}"/>
              </a:ext>
            </a:extLst>
          </p:cNvPr>
          <p:cNvSpPr txBox="1"/>
          <p:nvPr/>
        </p:nvSpPr>
        <p:spPr>
          <a:xfrm>
            <a:off x="208248" y="1473021"/>
            <a:ext cx="8828248" cy="923330"/>
          </a:xfrm>
          <a:prstGeom prst="rect">
            <a:avLst/>
          </a:prstGeom>
          <a:noFill/>
        </p:spPr>
        <p:txBody>
          <a:bodyPr wrap="square" rtlCol="0">
            <a:spAutoFit/>
          </a:bodyPr>
          <a:lstStyle/>
          <a:p>
            <a:pPr algn="l"/>
            <a:r>
              <a:rPr lang="ja-JP" altLang="en-US" b="1" dirty="0">
                <a:latin typeface="+mn-ea"/>
                <a:ea typeface="+mn-ea"/>
              </a:rPr>
              <a:t>プレゼンは自分の言いたいことやただ言葉を並べるだけでは、どんなに流暢で淀みなく</a:t>
            </a:r>
            <a:endParaRPr lang="en-US" altLang="ja-JP" b="1" dirty="0">
              <a:latin typeface="+mn-ea"/>
              <a:ea typeface="+mn-ea"/>
            </a:endParaRPr>
          </a:p>
          <a:p>
            <a:pPr algn="l"/>
            <a:r>
              <a:rPr lang="ja-JP" altLang="en-US" b="1" dirty="0">
                <a:latin typeface="+mn-ea"/>
                <a:ea typeface="+mn-ea"/>
              </a:rPr>
              <a:t>話したとしても、聞き手を説得することはできません。</a:t>
            </a:r>
            <a:endParaRPr lang="en-US" altLang="ja-JP" b="1" dirty="0">
              <a:latin typeface="+mn-ea"/>
              <a:ea typeface="+mn-ea"/>
            </a:endParaRPr>
          </a:p>
          <a:p>
            <a:pPr algn="l"/>
            <a:r>
              <a:rPr lang="ja-JP" altLang="en-US" b="1" dirty="0">
                <a:latin typeface="+mn-ea"/>
                <a:ea typeface="+mn-ea"/>
              </a:rPr>
              <a:t>また、プレゼンの原稿や資料を作るときには、まずは全体の構成から先に組み立てていきましょう。</a:t>
            </a:r>
            <a:endParaRPr kumimoji="1" lang="ja-JP" altLang="en-US" b="1" dirty="0">
              <a:latin typeface="+mn-ea"/>
              <a:ea typeface="+mn-ea"/>
            </a:endParaRPr>
          </a:p>
        </p:txBody>
      </p:sp>
      <p:sp>
        <p:nvSpPr>
          <p:cNvPr id="3" name="テキスト ボックス 2">
            <a:extLst>
              <a:ext uri="{FF2B5EF4-FFF2-40B4-BE49-F238E27FC236}">
                <a16:creationId xmlns:a16="http://schemas.microsoft.com/office/drawing/2014/main" id="{04D52C41-C09C-9E45-810D-C1AE4021F4A9}"/>
              </a:ext>
            </a:extLst>
          </p:cNvPr>
          <p:cNvSpPr txBox="1"/>
          <p:nvPr/>
        </p:nvSpPr>
        <p:spPr>
          <a:xfrm>
            <a:off x="539552" y="4077072"/>
            <a:ext cx="8137723" cy="2062103"/>
          </a:xfrm>
          <a:prstGeom prst="rect">
            <a:avLst/>
          </a:prstGeom>
          <a:noFill/>
        </p:spPr>
        <p:txBody>
          <a:bodyPr wrap="square" rtlCol="0">
            <a:spAutoFit/>
          </a:bodyPr>
          <a:lstStyle/>
          <a:p>
            <a:r>
              <a:rPr lang="ja-JP" altLang="en-US" sz="3200" b="1" dirty="0">
                <a:latin typeface="+mn-ea"/>
                <a:ea typeface="+mn-ea"/>
              </a:rPr>
              <a:t>基本形：「序論→本論→結論」</a:t>
            </a:r>
            <a:endParaRPr lang="en-US" altLang="ja-JP" sz="3200" b="1" dirty="0">
              <a:latin typeface="+mn-ea"/>
              <a:ea typeface="+mn-ea"/>
            </a:endParaRPr>
          </a:p>
          <a:p>
            <a:r>
              <a:rPr lang="ja-JP" altLang="en-US" sz="3200" b="1" dirty="0">
                <a:latin typeface="+mn-ea"/>
                <a:ea typeface="+mn-ea"/>
              </a:rPr>
              <a:t>「</a:t>
            </a:r>
            <a:r>
              <a:rPr lang="en-US" altLang="ja-JP" sz="3200" b="1" dirty="0">
                <a:latin typeface="+mn-ea"/>
                <a:ea typeface="+mn-ea"/>
              </a:rPr>
              <a:t>SDS</a:t>
            </a:r>
            <a:r>
              <a:rPr lang="ja-JP" altLang="en-US" sz="3200" b="1" dirty="0">
                <a:latin typeface="+mn-ea"/>
                <a:ea typeface="+mn-ea"/>
              </a:rPr>
              <a:t>法」</a:t>
            </a:r>
            <a:endParaRPr lang="en-US" altLang="ja-JP" sz="3200" b="1" dirty="0">
              <a:latin typeface="+mn-ea"/>
              <a:ea typeface="+mn-ea"/>
            </a:endParaRPr>
          </a:p>
          <a:p>
            <a:r>
              <a:rPr lang="ja-JP" altLang="en-US" sz="3200" b="1" dirty="0">
                <a:latin typeface="+mn-ea"/>
                <a:ea typeface="+mn-ea"/>
              </a:rPr>
              <a:t>「</a:t>
            </a:r>
            <a:r>
              <a:rPr lang="en" altLang="ja-JP" sz="3200" b="1" dirty="0">
                <a:latin typeface="+mn-ea"/>
                <a:ea typeface="+mn-ea"/>
              </a:rPr>
              <a:t>PREP</a:t>
            </a:r>
            <a:r>
              <a:rPr lang="ja-JP" altLang="en-US" sz="3200" b="1" dirty="0">
                <a:latin typeface="+mn-ea"/>
                <a:ea typeface="+mn-ea"/>
              </a:rPr>
              <a:t>法」</a:t>
            </a:r>
            <a:endParaRPr lang="en-US" altLang="ja-JP" sz="3200" b="1" dirty="0">
              <a:latin typeface="+mn-ea"/>
              <a:ea typeface="+mn-ea"/>
            </a:endParaRPr>
          </a:p>
          <a:p>
            <a:r>
              <a:rPr lang="ja-JP" altLang="en-US" sz="3200" b="1" dirty="0">
                <a:latin typeface="+mn-ea"/>
                <a:ea typeface="+mn-ea"/>
              </a:rPr>
              <a:t>「</a:t>
            </a:r>
            <a:r>
              <a:rPr lang="en" altLang="ja-JP" sz="3200" b="1" dirty="0">
                <a:latin typeface="+mn-ea"/>
                <a:ea typeface="+mn-ea"/>
              </a:rPr>
              <a:t>DESC</a:t>
            </a:r>
            <a:r>
              <a:rPr lang="ja-JP" altLang="en-US" sz="3200" b="1" dirty="0">
                <a:latin typeface="+mn-ea"/>
                <a:ea typeface="+mn-ea"/>
              </a:rPr>
              <a:t>法」</a:t>
            </a:r>
            <a:endParaRPr lang="en-US" altLang="ja-JP" sz="3200" b="1" dirty="0">
              <a:latin typeface="+mn-ea"/>
              <a:ea typeface="+mn-ea"/>
            </a:endParaRPr>
          </a:p>
        </p:txBody>
      </p:sp>
      <p:sp>
        <p:nvSpPr>
          <p:cNvPr id="4" name="テキスト ボックス 3">
            <a:extLst>
              <a:ext uri="{FF2B5EF4-FFF2-40B4-BE49-F238E27FC236}">
                <a16:creationId xmlns:a16="http://schemas.microsoft.com/office/drawing/2014/main" id="{8FB77BD8-552C-3D4D-99B1-B273A319E24D}"/>
              </a:ext>
            </a:extLst>
          </p:cNvPr>
          <p:cNvSpPr txBox="1"/>
          <p:nvPr/>
        </p:nvSpPr>
        <p:spPr>
          <a:xfrm>
            <a:off x="1097868" y="3140968"/>
            <a:ext cx="6948262" cy="584775"/>
          </a:xfrm>
          <a:prstGeom prst="rect">
            <a:avLst/>
          </a:prstGeom>
          <a:solidFill>
            <a:schemeClr val="accent1">
              <a:lumMod val="50000"/>
            </a:schemeClr>
          </a:solidFill>
        </p:spPr>
        <p:txBody>
          <a:bodyPr wrap="square" rtlCol="0">
            <a:spAutoFit/>
          </a:bodyPr>
          <a:lstStyle/>
          <a:p>
            <a:r>
              <a:rPr lang="ja-JP" altLang="en-US" sz="3200" b="1">
                <a:solidFill>
                  <a:schemeClr val="bg1"/>
                </a:solidFill>
                <a:latin typeface="+mn-ea"/>
                <a:ea typeface="+mn-ea"/>
              </a:rPr>
              <a:t>プレゼンの構成で必要な基本的な流れ</a:t>
            </a:r>
            <a:endParaRPr kumimoji="1" lang="ja-JP" altLang="en-US" sz="3200" b="1">
              <a:solidFill>
                <a:schemeClr val="bg1"/>
              </a:solidFill>
              <a:latin typeface="+mn-ea"/>
              <a:ea typeface="+mn-ea"/>
            </a:endParaRPr>
          </a:p>
        </p:txBody>
      </p:sp>
      <p:sp>
        <p:nvSpPr>
          <p:cNvPr id="5" name="正方形/長方形 4">
            <a:extLst>
              <a:ext uri="{FF2B5EF4-FFF2-40B4-BE49-F238E27FC236}">
                <a16:creationId xmlns:a16="http://schemas.microsoft.com/office/drawing/2014/main" id="{9F274787-CAEA-AB49-909C-D65A503A4F55}"/>
              </a:ext>
            </a:extLst>
          </p:cNvPr>
          <p:cNvSpPr/>
          <p:nvPr/>
        </p:nvSpPr>
        <p:spPr>
          <a:xfrm>
            <a:off x="539552" y="2852936"/>
            <a:ext cx="8137723" cy="3240360"/>
          </a:xfrm>
          <a:prstGeom prst="rect">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AFAC6DFC-279F-4CAE-B109-7C39052DA67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プレゼンテーションの流れ</a:t>
            </a:r>
          </a:p>
        </p:txBody>
      </p:sp>
      <p:sp>
        <p:nvSpPr>
          <p:cNvPr id="6" name="スライド番号プレースホルダー 5">
            <a:extLst>
              <a:ext uri="{FF2B5EF4-FFF2-40B4-BE49-F238E27FC236}">
                <a16:creationId xmlns:a16="http://schemas.microsoft.com/office/drawing/2014/main" id="{FE13793B-1F0A-4464-AC66-97CA671438D4}"/>
              </a:ext>
            </a:extLst>
          </p:cNvPr>
          <p:cNvSpPr>
            <a:spLocks noGrp="1"/>
          </p:cNvSpPr>
          <p:nvPr>
            <p:ph type="sldNum" sz="quarter" idx="12"/>
          </p:nvPr>
        </p:nvSpPr>
        <p:spPr/>
        <p:txBody>
          <a:bodyPr/>
          <a:lstStyle/>
          <a:p>
            <a:pPr>
              <a:defRPr/>
            </a:pPr>
            <a:fld id="{22179739-F4A8-44EB-8B8E-F3F060272835}" type="slidenum">
              <a:rPr lang="ja-JP" altLang="en-US" smtClean="0"/>
              <a:pPr>
                <a:defRPr/>
              </a:pPr>
              <a:t>15</a:t>
            </a:fld>
            <a:endParaRPr lang="ja-JP" altLang="en-US"/>
          </a:p>
        </p:txBody>
      </p:sp>
    </p:spTree>
    <p:extLst>
      <p:ext uri="{BB962C8B-B14F-4D97-AF65-F5344CB8AC3E}">
        <p14:creationId xmlns:p14="http://schemas.microsoft.com/office/powerpoint/2010/main" val="605719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340989-B56C-8442-9841-1EC26B5E9D67}"/>
              </a:ext>
            </a:extLst>
          </p:cNvPr>
          <p:cNvSpPr txBox="1"/>
          <p:nvPr/>
        </p:nvSpPr>
        <p:spPr>
          <a:xfrm>
            <a:off x="833636" y="3149679"/>
            <a:ext cx="7476727" cy="2246769"/>
          </a:xfrm>
          <a:prstGeom prst="rect">
            <a:avLst/>
          </a:prstGeom>
          <a:noFill/>
        </p:spPr>
        <p:txBody>
          <a:bodyPr wrap="none" rtlCol="0">
            <a:spAutoFit/>
          </a:bodyPr>
          <a:lstStyle/>
          <a:p>
            <a:pPr latinLnBrk="1"/>
            <a:r>
              <a:rPr lang="ja-JP" altLang="en-US" sz="2800" b="1" dirty="0">
                <a:latin typeface="+mn-ea"/>
                <a:ea typeface="+mn-ea"/>
              </a:rPr>
              <a:t>序論、本論、結論の順序でプレゼンを組み立てる、</a:t>
            </a:r>
            <a:endParaRPr lang="en-US" altLang="ja-JP" sz="2800" b="1" dirty="0">
              <a:latin typeface="+mn-ea"/>
              <a:ea typeface="+mn-ea"/>
            </a:endParaRPr>
          </a:p>
          <a:p>
            <a:pPr latinLnBrk="1"/>
            <a:r>
              <a:rPr lang="ja-JP" altLang="en-US" sz="2800" b="1" dirty="0">
                <a:latin typeface="+mn-ea"/>
                <a:ea typeface="+mn-ea"/>
              </a:rPr>
              <a:t>最もオーソドックスな構成</a:t>
            </a:r>
            <a:r>
              <a:rPr lang="ja-JP" altLang="en-US" sz="2800" dirty="0">
                <a:latin typeface="+mn-ea"/>
                <a:ea typeface="+mn-ea"/>
              </a:rPr>
              <a:t>です。</a:t>
            </a:r>
            <a:endParaRPr lang="en-US" altLang="ja-JP" sz="2800" dirty="0">
              <a:latin typeface="+mn-ea"/>
              <a:ea typeface="+mn-ea"/>
            </a:endParaRPr>
          </a:p>
          <a:p>
            <a:pPr latinLnBrk="1"/>
            <a:endParaRPr lang="en-US" altLang="ja-JP" sz="2800" dirty="0">
              <a:latin typeface="+mn-ea"/>
              <a:ea typeface="+mn-ea"/>
            </a:endParaRPr>
          </a:p>
          <a:p>
            <a:pPr latinLnBrk="1"/>
            <a:r>
              <a:rPr lang="ja-JP" altLang="en-US" sz="2800" dirty="0">
                <a:latin typeface="+mn-ea"/>
                <a:ea typeface="+mn-ea"/>
              </a:rPr>
              <a:t>まずはこの基本形の構成を念頭に置いて</a:t>
            </a:r>
            <a:endParaRPr lang="en-US" altLang="ja-JP" sz="2800" dirty="0">
              <a:latin typeface="+mn-ea"/>
              <a:ea typeface="+mn-ea"/>
            </a:endParaRPr>
          </a:p>
          <a:p>
            <a:pPr latinLnBrk="1"/>
            <a:r>
              <a:rPr lang="ja-JP" altLang="en-US" sz="2800" dirty="0">
                <a:latin typeface="+mn-ea"/>
                <a:ea typeface="+mn-ea"/>
              </a:rPr>
              <a:t>プレゼン資料を作成しましょう。</a:t>
            </a:r>
          </a:p>
        </p:txBody>
      </p:sp>
      <p:sp>
        <p:nvSpPr>
          <p:cNvPr id="3" name="テキスト ボックス 2">
            <a:extLst>
              <a:ext uri="{FF2B5EF4-FFF2-40B4-BE49-F238E27FC236}">
                <a16:creationId xmlns:a16="http://schemas.microsoft.com/office/drawing/2014/main" id="{58B9B900-536B-1849-8083-68B6F3EB3928}"/>
              </a:ext>
            </a:extLst>
          </p:cNvPr>
          <p:cNvSpPr txBox="1"/>
          <p:nvPr/>
        </p:nvSpPr>
        <p:spPr>
          <a:xfrm>
            <a:off x="2622291" y="1916832"/>
            <a:ext cx="3467617" cy="584775"/>
          </a:xfrm>
          <a:prstGeom prst="rect">
            <a:avLst/>
          </a:prstGeom>
          <a:noFill/>
        </p:spPr>
        <p:txBody>
          <a:bodyPr wrap="none" rtlCol="0">
            <a:spAutoFit/>
          </a:bodyPr>
          <a:lstStyle/>
          <a:p>
            <a:r>
              <a:rPr lang="ja-JP" altLang="en-US" sz="3200" b="1">
                <a:latin typeface="+mn-ea"/>
                <a:ea typeface="+mn-ea"/>
              </a:rPr>
              <a:t>序論→本論→結論</a:t>
            </a:r>
          </a:p>
        </p:txBody>
      </p:sp>
      <p:sp>
        <p:nvSpPr>
          <p:cNvPr id="5" name="正方形/長方形 4">
            <a:extLst>
              <a:ext uri="{FF2B5EF4-FFF2-40B4-BE49-F238E27FC236}">
                <a16:creationId xmlns:a16="http://schemas.microsoft.com/office/drawing/2014/main" id="{C60C9119-8CA7-484A-8D73-446C28E8D99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プレゼンテーションの型①</a:t>
            </a:r>
          </a:p>
        </p:txBody>
      </p:sp>
      <p:sp>
        <p:nvSpPr>
          <p:cNvPr id="4" name="スライド番号プレースホルダー 3">
            <a:extLst>
              <a:ext uri="{FF2B5EF4-FFF2-40B4-BE49-F238E27FC236}">
                <a16:creationId xmlns:a16="http://schemas.microsoft.com/office/drawing/2014/main" id="{C82E16A1-7B5C-4585-819A-958DF5DC84BB}"/>
              </a:ext>
            </a:extLst>
          </p:cNvPr>
          <p:cNvSpPr>
            <a:spLocks noGrp="1"/>
          </p:cNvSpPr>
          <p:nvPr>
            <p:ph type="sldNum" sz="quarter" idx="12"/>
          </p:nvPr>
        </p:nvSpPr>
        <p:spPr/>
        <p:txBody>
          <a:bodyPr/>
          <a:lstStyle/>
          <a:p>
            <a:pPr>
              <a:defRPr/>
            </a:pPr>
            <a:fld id="{22179739-F4A8-44EB-8B8E-F3F060272835}" type="slidenum">
              <a:rPr lang="ja-JP" altLang="en-US" smtClean="0"/>
              <a:pPr>
                <a:defRPr/>
              </a:pPr>
              <a:t>16</a:t>
            </a:fld>
            <a:endParaRPr lang="ja-JP" altLang="en-US"/>
          </a:p>
        </p:txBody>
      </p:sp>
    </p:spTree>
    <p:extLst>
      <p:ext uri="{BB962C8B-B14F-4D97-AF65-F5344CB8AC3E}">
        <p14:creationId xmlns:p14="http://schemas.microsoft.com/office/powerpoint/2010/main" val="1956957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7908472-BE33-0C42-B0FF-EBC04A0946F9}"/>
              </a:ext>
            </a:extLst>
          </p:cNvPr>
          <p:cNvSpPr txBox="1"/>
          <p:nvPr/>
        </p:nvSpPr>
        <p:spPr>
          <a:xfrm>
            <a:off x="646083" y="999336"/>
            <a:ext cx="7849691" cy="584775"/>
          </a:xfrm>
          <a:prstGeom prst="rect">
            <a:avLst/>
          </a:prstGeom>
          <a:noFill/>
        </p:spPr>
        <p:txBody>
          <a:bodyPr wrap="square" rtlCol="0">
            <a:spAutoFit/>
          </a:bodyPr>
          <a:lstStyle/>
          <a:p>
            <a:pPr algn="l"/>
            <a:r>
              <a:rPr lang="en-US" altLang="ja-JP" sz="3200" b="1" dirty="0">
                <a:latin typeface="+mn-ea"/>
                <a:ea typeface="+mn-ea"/>
              </a:rPr>
              <a:t>1.</a:t>
            </a:r>
            <a:r>
              <a:rPr lang="ja-JP" altLang="en-US" sz="3200" b="1">
                <a:latin typeface="+mn-ea"/>
                <a:ea typeface="+mn-ea"/>
              </a:rPr>
              <a:t>序論</a:t>
            </a:r>
          </a:p>
        </p:txBody>
      </p:sp>
      <p:sp>
        <p:nvSpPr>
          <p:cNvPr id="11" name="テキスト ボックス 10">
            <a:extLst>
              <a:ext uri="{FF2B5EF4-FFF2-40B4-BE49-F238E27FC236}">
                <a16:creationId xmlns:a16="http://schemas.microsoft.com/office/drawing/2014/main" id="{8758C16F-1793-BE4F-9534-2C061D3C24E2}"/>
              </a:ext>
            </a:extLst>
          </p:cNvPr>
          <p:cNvSpPr txBox="1"/>
          <p:nvPr/>
        </p:nvSpPr>
        <p:spPr>
          <a:xfrm>
            <a:off x="467544" y="5373216"/>
            <a:ext cx="7992764" cy="923330"/>
          </a:xfrm>
          <a:prstGeom prst="rect">
            <a:avLst/>
          </a:prstGeom>
          <a:noFill/>
        </p:spPr>
        <p:txBody>
          <a:bodyPr wrap="square" rtlCol="0">
            <a:spAutoFit/>
          </a:bodyPr>
          <a:lstStyle/>
          <a:p>
            <a:pPr algn="l"/>
            <a:r>
              <a:rPr lang="ja-JP" altLang="en-US" b="1" dirty="0">
                <a:latin typeface="+mn-ea"/>
                <a:ea typeface="+mn-ea"/>
              </a:rPr>
              <a:t>プレゼンの導入部分です。これから始まるプレゼンのテーマや、このプレゼンをする理由などについて簡潔に伝えるための箇所と考えましょう。ここで聞き手に興味を持ってもらえれば、プレゼンを最後まで聞いてもらいやすくなります。</a:t>
            </a:r>
            <a:endParaRPr lang="en-US" altLang="ja-JP" b="1" dirty="0">
              <a:latin typeface="+mn-ea"/>
              <a:ea typeface="+mn-ea"/>
            </a:endParaRPr>
          </a:p>
        </p:txBody>
      </p:sp>
      <p:pic>
        <p:nvPicPr>
          <p:cNvPr id="13" name="図 12">
            <a:extLst>
              <a:ext uri="{FF2B5EF4-FFF2-40B4-BE49-F238E27FC236}">
                <a16:creationId xmlns:a16="http://schemas.microsoft.com/office/drawing/2014/main" id="{BA20C52D-2574-F644-A3CD-8A7F3A62AB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646" y="1762710"/>
            <a:ext cx="5040560" cy="3360373"/>
          </a:xfrm>
          <a:prstGeom prst="rect">
            <a:avLst/>
          </a:prstGeom>
        </p:spPr>
      </p:pic>
      <p:sp>
        <p:nvSpPr>
          <p:cNvPr id="2" name="スライド番号プレースホルダー 1">
            <a:extLst>
              <a:ext uri="{FF2B5EF4-FFF2-40B4-BE49-F238E27FC236}">
                <a16:creationId xmlns:a16="http://schemas.microsoft.com/office/drawing/2014/main" id="{CD3A7610-74E7-44A2-BF81-6287A9D8CC59}"/>
              </a:ext>
            </a:extLst>
          </p:cNvPr>
          <p:cNvSpPr>
            <a:spLocks noGrp="1"/>
          </p:cNvSpPr>
          <p:nvPr>
            <p:ph type="sldNum" sz="quarter" idx="12"/>
          </p:nvPr>
        </p:nvSpPr>
        <p:spPr/>
        <p:txBody>
          <a:bodyPr/>
          <a:lstStyle/>
          <a:p>
            <a:pPr>
              <a:defRPr/>
            </a:pPr>
            <a:fld id="{22179739-F4A8-44EB-8B8E-F3F060272835}" type="slidenum">
              <a:rPr lang="ja-JP" altLang="en-US" smtClean="0"/>
              <a:pPr>
                <a:defRPr/>
              </a:pPr>
              <a:t>17</a:t>
            </a:fld>
            <a:endParaRPr lang="ja-JP" altLang="en-US"/>
          </a:p>
        </p:txBody>
      </p:sp>
    </p:spTree>
    <p:extLst>
      <p:ext uri="{BB962C8B-B14F-4D97-AF65-F5344CB8AC3E}">
        <p14:creationId xmlns:p14="http://schemas.microsoft.com/office/powerpoint/2010/main" val="648404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382BD4EE-B21B-6847-8EB6-63F4AA4D5B4E}"/>
              </a:ext>
            </a:extLst>
          </p:cNvPr>
          <p:cNvSpPr txBox="1"/>
          <p:nvPr/>
        </p:nvSpPr>
        <p:spPr>
          <a:xfrm>
            <a:off x="522975" y="5589240"/>
            <a:ext cx="8098050" cy="923330"/>
          </a:xfrm>
          <a:prstGeom prst="rect">
            <a:avLst/>
          </a:prstGeom>
          <a:noFill/>
        </p:spPr>
        <p:txBody>
          <a:bodyPr wrap="square" rtlCol="0">
            <a:spAutoFit/>
          </a:bodyPr>
          <a:lstStyle/>
          <a:p>
            <a:pPr algn="l" latinLnBrk="1"/>
            <a:r>
              <a:rPr lang="ja-JP" altLang="en-US" b="1" dirty="0">
                <a:latin typeface="+mn-ea"/>
                <a:ea typeface="+mn-ea"/>
              </a:rPr>
              <a:t>本論は、このプレゼンで最も伝えたいこと（要点）を話すパートです。</a:t>
            </a:r>
            <a:r>
              <a:rPr lang="en" altLang="ja-JP" b="1" dirty="0">
                <a:latin typeface="+mn-ea"/>
                <a:ea typeface="+mn-ea"/>
              </a:rPr>
              <a:t>PR</a:t>
            </a:r>
            <a:r>
              <a:rPr lang="ja-JP" altLang="en-US" b="1" dirty="0">
                <a:latin typeface="+mn-ea"/>
                <a:ea typeface="+mn-ea"/>
              </a:rPr>
              <a:t>するためのプレゼンでは、データやグラフを活用しながら、自分が論じることや商品ががどのような点（価格・性能・耐久性など）で優れているのかを具体的に示すことが必要になります。</a:t>
            </a:r>
            <a:endParaRPr lang="en-US" altLang="ja-JP" b="1" dirty="0">
              <a:latin typeface="+mn-ea"/>
              <a:ea typeface="+mn-ea"/>
            </a:endParaRPr>
          </a:p>
        </p:txBody>
      </p:sp>
      <p:sp>
        <p:nvSpPr>
          <p:cNvPr id="4" name="正方形/長方形 3">
            <a:extLst>
              <a:ext uri="{FF2B5EF4-FFF2-40B4-BE49-F238E27FC236}">
                <a16:creationId xmlns:a16="http://schemas.microsoft.com/office/drawing/2014/main" id="{D96A3D37-9DEA-214B-89B6-56AE7B76BFEC}"/>
              </a:ext>
            </a:extLst>
          </p:cNvPr>
          <p:cNvSpPr/>
          <p:nvPr/>
        </p:nvSpPr>
        <p:spPr>
          <a:xfrm>
            <a:off x="650414" y="1052736"/>
            <a:ext cx="1425390" cy="584775"/>
          </a:xfrm>
          <a:prstGeom prst="rect">
            <a:avLst/>
          </a:prstGeom>
        </p:spPr>
        <p:txBody>
          <a:bodyPr wrap="none">
            <a:spAutoFit/>
          </a:bodyPr>
          <a:lstStyle/>
          <a:p>
            <a:pPr algn="l"/>
            <a:r>
              <a:rPr lang="en-US" altLang="ja-JP" sz="3200" b="1" dirty="0">
                <a:latin typeface="+mn-ea"/>
                <a:ea typeface="+mn-ea"/>
              </a:rPr>
              <a:t>2.</a:t>
            </a:r>
            <a:r>
              <a:rPr lang="ja-JP" altLang="en-US" sz="3200" b="1" dirty="0">
                <a:latin typeface="+mn-ea"/>
                <a:ea typeface="+mn-ea"/>
              </a:rPr>
              <a:t>本論</a:t>
            </a:r>
          </a:p>
        </p:txBody>
      </p:sp>
      <p:pic>
        <p:nvPicPr>
          <p:cNvPr id="13" name="図 12">
            <a:extLst>
              <a:ext uri="{FF2B5EF4-FFF2-40B4-BE49-F238E27FC236}">
                <a16:creationId xmlns:a16="http://schemas.microsoft.com/office/drawing/2014/main" id="{DCC8980F-6F64-654E-A9D8-0955F94C16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696" y="1781527"/>
            <a:ext cx="5040560" cy="3505921"/>
          </a:xfrm>
          <a:prstGeom prst="rect">
            <a:avLst/>
          </a:prstGeom>
        </p:spPr>
      </p:pic>
      <p:sp>
        <p:nvSpPr>
          <p:cNvPr id="2" name="スライド番号プレースホルダー 1">
            <a:extLst>
              <a:ext uri="{FF2B5EF4-FFF2-40B4-BE49-F238E27FC236}">
                <a16:creationId xmlns:a16="http://schemas.microsoft.com/office/drawing/2014/main" id="{92214C3E-9925-414E-8399-5C31105C242C}"/>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Tree>
    <p:extLst>
      <p:ext uri="{BB962C8B-B14F-4D97-AF65-F5344CB8AC3E}">
        <p14:creationId xmlns:p14="http://schemas.microsoft.com/office/powerpoint/2010/main" val="193915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161764" y="1556792"/>
            <a:ext cx="88204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b="1" kern="0" dirty="0">
                <a:latin typeface="Meiryo UI" pitchFamily="50" charset="-128"/>
                <a:ea typeface="Meiryo UI" pitchFamily="50" charset="-128"/>
              </a:rPr>
              <a:t>１．ビジネスプレゼンテーションの基本・・・・・・・・・・・・Ｐ</a:t>
            </a:r>
            <a:r>
              <a:rPr lang="en-US" altLang="ja-JP" b="1" kern="0" dirty="0">
                <a:latin typeface="Meiryo UI" pitchFamily="50" charset="-128"/>
                <a:ea typeface="Meiryo UI" pitchFamily="50" charset="-128"/>
              </a:rPr>
              <a:t>2</a:t>
            </a: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29C0B45-4756-D840-9C87-1A62968D7E2C}"/>
              </a:ext>
            </a:extLst>
          </p:cNvPr>
          <p:cNvSpPr txBox="1"/>
          <p:nvPr/>
        </p:nvSpPr>
        <p:spPr>
          <a:xfrm>
            <a:off x="539552" y="5517232"/>
            <a:ext cx="8015718" cy="646331"/>
          </a:xfrm>
          <a:prstGeom prst="rect">
            <a:avLst/>
          </a:prstGeom>
          <a:noFill/>
        </p:spPr>
        <p:txBody>
          <a:bodyPr wrap="square" rtlCol="0">
            <a:spAutoFit/>
          </a:bodyPr>
          <a:lstStyle/>
          <a:p>
            <a:pPr algn="l" latinLnBrk="1"/>
            <a:r>
              <a:rPr lang="ja-JP" altLang="en-US" b="1" dirty="0">
                <a:latin typeface="+mn-ea"/>
                <a:ea typeface="+mn-ea"/>
              </a:rPr>
              <a:t>プレゼンの最後に「まとめ」「締めくくり」をおこなう箇所です。序論で伝えた「プレゼンをした理由」や「プレゼンのテーマ」を、もう</a:t>
            </a:r>
            <a:r>
              <a:rPr lang="en-US" altLang="ja-JP" b="1" dirty="0">
                <a:latin typeface="+mn-ea"/>
                <a:ea typeface="+mn-ea"/>
              </a:rPr>
              <a:t>1</a:t>
            </a:r>
            <a:r>
              <a:rPr lang="ja-JP" altLang="en-US" b="1" dirty="0">
                <a:latin typeface="+mn-ea"/>
                <a:ea typeface="+mn-ea"/>
              </a:rPr>
              <a:t>度振り返って締める形にすると良いでしょう。</a:t>
            </a:r>
          </a:p>
        </p:txBody>
      </p:sp>
      <p:sp>
        <p:nvSpPr>
          <p:cNvPr id="2" name="テキスト ボックス 1">
            <a:extLst>
              <a:ext uri="{FF2B5EF4-FFF2-40B4-BE49-F238E27FC236}">
                <a16:creationId xmlns:a16="http://schemas.microsoft.com/office/drawing/2014/main" id="{489E316C-C810-8644-8BCA-FB59E6775A1B}"/>
              </a:ext>
            </a:extLst>
          </p:cNvPr>
          <p:cNvSpPr txBox="1"/>
          <p:nvPr/>
        </p:nvSpPr>
        <p:spPr>
          <a:xfrm>
            <a:off x="611560" y="1091559"/>
            <a:ext cx="1425390" cy="584775"/>
          </a:xfrm>
          <a:prstGeom prst="rect">
            <a:avLst/>
          </a:prstGeom>
          <a:noFill/>
        </p:spPr>
        <p:txBody>
          <a:bodyPr wrap="none" rtlCol="0">
            <a:spAutoFit/>
          </a:bodyPr>
          <a:lstStyle/>
          <a:p>
            <a:r>
              <a:rPr lang="en-US" altLang="ja-JP" sz="3200" b="1" dirty="0">
                <a:latin typeface="+mn-ea"/>
                <a:ea typeface="+mn-ea"/>
              </a:rPr>
              <a:t>3.</a:t>
            </a:r>
            <a:r>
              <a:rPr lang="ja-JP" altLang="en-US" sz="3200" b="1" dirty="0">
                <a:latin typeface="+mn-ea"/>
                <a:ea typeface="+mn-ea"/>
              </a:rPr>
              <a:t>結論</a:t>
            </a:r>
          </a:p>
        </p:txBody>
      </p:sp>
      <p:pic>
        <p:nvPicPr>
          <p:cNvPr id="5" name="図 4">
            <a:extLst>
              <a:ext uri="{FF2B5EF4-FFF2-40B4-BE49-F238E27FC236}">
                <a16:creationId xmlns:a16="http://schemas.microsoft.com/office/drawing/2014/main" id="{8C4DF832-0AE4-AE4A-91E7-9AA7F4C634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7310" y="1839008"/>
            <a:ext cx="5220202" cy="3480135"/>
          </a:xfrm>
          <a:prstGeom prst="rect">
            <a:avLst/>
          </a:prstGeom>
        </p:spPr>
      </p:pic>
      <p:sp>
        <p:nvSpPr>
          <p:cNvPr id="4" name="スライド番号プレースホルダー 3">
            <a:extLst>
              <a:ext uri="{FF2B5EF4-FFF2-40B4-BE49-F238E27FC236}">
                <a16:creationId xmlns:a16="http://schemas.microsoft.com/office/drawing/2014/main" id="{DEF6AFE9-9C43-41B7-B137-E897079DBCB1}"/>
              </a:ext>
            </a:extLst>
          </p:cNvPr>
          <p:cNvSpPr>
            <a:spLocks noGrp="1"/>
          </p:cNvSpPr>
          <p:nvPr>
            <p:ph type="sldNum" sz="quarter" idx="12"/>
          </p:nvPr>
        </p:nvSpPr>
        <p:spPr/>
        <p:txBody>
          <a:bodyPr/>
          <a:lstStyle/>
          <a:p>
            <a:pPr>
              <a:defRPr/>
            </a:pPr>
            <a:fld id="{22179739-F4A8-44EB-8B8E-F3F060272835}" type="slidenum">
              <a:rPr lang="ja-JP" altLang="en-US" smtClean="0"/>
              <a:pPr>
                <a:defRPr/>
              </a:pPr>
              <a:t>19</a:t>
            </a:fld>
            <a:endParaRPr lang="ja-JP" altLang="en-US"/>
          </a:p>
        </p:txBody>
      </p:sp>
    </p:spTree>
    <p:extLst>
      <p:ext uri="{BB962C8B-B14F-4D97-AF65-F5344CB8AC3E}">
        <p14:creationId xmlns:p14="http://schemas.microsoft.com/office/powerpoint/2010/main" val="434197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74C3F13-D29F-2F4E-9345-2BCAA18B717F}"/>
              </a:ext>
            </a:extLst>
          </p:cNvPr>
          <p:cNvSpPr txBox="1"/>
          <p:nvPr/>
        </p:nvSpPr>
        <p:spPr>
          <a:xfrm>
            <a:off x="669866" y="4869160"/>
            <a:ext cx="7993707" cy="923330"/>
          </a:xfrm>
          <a:prstGeom prst="rect">
            <a:avLst/>
          </a:prstGeom>
          <a:noFill/>
        </p:spPr>
        <p:txBody>
          <a:bodyPr wrap="square" rtlCol="0">
            <a:spAutoFit/>
          </a:bodyPr>
          <a:lstStyle/>
          <a:p>
            <a:pPr algn="l" latinLnBrk="1"/>
            <a:r>
              <a:rPr lang="en-US" altLang="ja-JP" dirty="0"/>
              <a:t>SDS</a:t>
            </a:r>
            <a:r>
              <a:rPr lang="ja-JP" altLang="en-US" dirty="0"/>
              <a:t>法は、同じ内容を形を変えて３回言うのがポイントです。最初は端的に、</a:t>
            </a:r>
            <a:endParaRPr lang="en-US" altLang="ja-JP" dirty="0"/>
          </a:p>
          <a:p>
            <a:pPr algn="l" latinLnBrk="1"/>
            <a:r>
              <a:rPr lang="ja-JP" altLang="en-US" dirty="0"/>
              <a:t>詳細は聴衆の関心を引いてから、そして、最後は結論を繰り返すことで、</a:t>
            </a:r>
            <a:endParaRPr lang="en-US" altLang="ja-JP" dirty="0"/>
          </a:p>
          <a:p>
            <a:pPr algn="l" latinLnBrk="1"/>
            <a:r>
              <a:rPr lang="ja-JP" altLang="en-US" dirty="0"/>
              <a:t>相手の印象に残るようにします。</a:t>
            </a:r>
          </a:p>
        </p:txBody>
      </p:sp>
      <p:sp>
        <p:nvSpPr>
          <p:cNvPr id="3" name="テキスト ボックス 2">
            <a:extLst>
              <a:ext uri="{FF2B5EF4-FFF2-40B4-BE49-F238E27FC236}">
                <a16:creationId xmlns:a16="http://schemas.microsoft.com/office/drawing/2014/main" id="{F67B22D6-0F7F-114E-BD09-64B2C4B0A9DD}"/>
              </a:ext>
            </a:extLst>
          </p:cNvPr>
          <p:cNvSpPr txBox="1"/>
          <p:nvPr/>
        </p:nvSpPr>
        <p:spPr>
          <a:xfrm>
            <a:off x="0" y="1340768"/>
            <a:ext cx="9144000" cy="584775"/>
          </a:xfrm>
          <a:prstGeom prst="rect">
            <a:avLst/>
          </a:prstGeom>
          <a:noFill/>
        </p:spPr>
        <p:txBody>
          <a:bodyPr wrap="square" rtlCol="0">
            <a:spAutoFit/>
          </a:bodyPr>
          <a:lstStyle/>
          <a:p>
            <a:r>
              <a:rPr lang="en-US" altLang="ja-JP" sz="3200" b="1" dirty="0">
                <a:latin typeface="+mn-ea"/>
                <a:ea typeface="+mn-ea"/>
              </a:rPr>
              <a:t>SDS</a:t>
            </a:r>
            <a:r>
              <a:rPr lang="ja-JP" altLang="en-US" sz="3200" b="1" dirty="0">
                <a:latin typeface="+mn-ea"/>
                <a:ea typeface="+mn-ea"/>
              </a:rPr>
              <a:t>法</a:t>
            </a:r>
          </a:p>
        </p:txBody>
      </p:sp>
      <p:sp>
        <p:nvSpPr>
          <p:cNvPr id="4" name="テキスト ボックス 3">
            <a:extLst>
              <a:ext uri="{FF2B5EF4-FFF2-40B4-BE49-F238E27FC236}">
                <a16:creationId xmlns:a16="http://schemas.microsoft.com/office/drawing/2014/main" id="{17BB79AD-9714-D04C-B8E0-E4E07F4C7D64}"/>
              </a:ext>
            </a:extLst>
          </p:cNvPr>
          <p:cNvSpPr txBox="1"/>
          <p:nvPr/>
        </p:nvSpPr>
        <p:spPr>
          <a:xfrm>
            <a:off x="797711" y="2523253"/>
            <a:ext cx="7662932" cy="1384995"/>
          </a:xfrm>
          <a:prstGeom prst="rect">
            <a:avLst/>
          </a:prstGeom>
          <a:noFill/>
        </p:spPr>
        <p:txBody>
          <a:bodyPr wrap="none" rtlCol="0">
            <a:spAutoFit/>
          </a:bodyPr>
          <a:lstStyle/>
          <a:p>
            <a:pPr algn="l" latinLnBrk="1"/>
            <a:r>
              <a:rPr lang="en-US" altLang="ja-JP" sz="2800" b="1" dirty="0">
                <a:latin typeface="+mn-ea"/>
                <a:ea typeface="+mn-ea"/>
              </a:rPr>
              <a:t>S</a:t>
            </a:r>
            <a:r>
              <a:rPr lang="ja-JP" altLang="en" sz="2800" b="1" dirty="0">
                <a:latin typeface="+mn-ea"/>
                <a:ea typeface="+mn-ea"/>
              </a:rPr>
              <a:t>＝</a:t>
            </a:r>
            <a:r>
              <a:rPr lang="en" altLang="ja-JP" sz="2800" b="1" dirty="0">
                <a:latin typeface="+mn-ea"/>
                <a:ea typeface="+mn-ea"/>
              </a:rPr>
              <a:t>Summary</a:t>
            </a:r>
            <a:r>
              <a:rPr lang="ja-JP" altLang="en-US" sz="2800" b="1" dirty="0">
                <a:latin typeface="+mn-ea"/>
                <a:ea typeface="+mn-ea"/>
              </a:rPr>
              <a:t> </a:t>
            </a:r>
            <a:r>
              <a:rPr lang="ja-JP" altLang="en" sz="2800" b="1" dirty="0">
                <a:latin typeface="+mn-ea"/>
                <a:ea typeface="+mn-ea"/>
              </a:rPr>
              <a:t>：</a:t>
            </a:r>
            <a:r>
              <a:rPr lang="ja-JP" altLang="en-US" sz="2800" b="1" dirty="0">
                <a:latin typeface="+mn-ea"/>
                <a:ea typeface="+mn-ea"/>
              </a:rPr>
              <a:t>全体の概略、結論を述べる</a:t>
            </a:r>
          </a:p>
          <a:p>
            <a:pPr algn="l" latinLnBrk="1"/>
            <a:r>
              <a:rPr lang="en-US" altLang="ja-JP" sz="2800" b="1" dirty="0">
                <a:latin typeface="+mn-ea"/>
                <a:ea typeface="+mn-ea"/>
              </a:rPr>
              <a:t>D</a:t>
            </a:r>
            <a:r>
              <a:rPr lang="ja-JP" altLang="en" sz="2800" b="1" dirty="0">
                <a:latin typeface="+mn-ea"/>
                <a:ea typeface="+mn-ea"/>
              </a:rPr>
              <a:t>＝</a:t>
            </a:r>
            <a:r>
              <a:rPr lang="en" altLang="ja-JP" sz="2800" b="1" dirty="0">
                <a:latin typeface="+mn-ea"/>
                <a:ea typeface="+mn-ea"/>
              </a:rPr>
              <a:t>Details</a:t>
            </a:r>
            <a:r>
              <a:rPr lang="ja-JP" altLang="en" sz="2800" b="1" dirty="0">
                <a:latin typeface="+mn-ea"/>
                <a:ea typeface="+mn-ea"/>
              </a:rPr>
              <a:t>：</a:t>
            </a:r>
            <a:r>
              <a:rPr lang="ja-JP" altLang="en-US" sz="2800" b="1" dirty="0">
                <a:latin typeface="+mn-ea"/>
                <a:ea typeface="+mn-ea"/>
              </a:rPr>
              <a:t>詳細を説明する</a:t>
            </a:r>
          </a:p>
          <a:p>
            <a:pPr algn="l" latinLnBrk="1"/>
            <a:r>
              <a:rPr lang="en" altLang="ja-JP" sz="2800" b="1" dirty="0">
                <a:latin typeface="+mn-ea"/>
                <a:ea typeface="+mn-ea"/>
              </a:rPr>
              <a:t>S</a:t>
            </a:r>
            <a:r>
              <a:rPr lang="ja-JP" altLang="en" sz="2800" b="1" dirty="0">
                <a:latin typeface="+mn-ea"/>
                <a:ea typeface="+mn-ea"/>
              </a:rPr>
              <a:t>＝</a:t>
            </a:r>
            <a:r>
              <a:rPr lang="en-US" altLang="ja-JP" sz="2800" b="1" dirty="0">
                <a:latin typeface="+mn-ea"/>
                <a:ea typeface="+mn-ea"/>
              </a:rPr>
              <a:t>Summary</a:t>
            </a:r>
            <a:r>
              <a:rPr lang="ja-JP" altLang="en" sz="2800" b="1" dirty="0">
                <a:latin typeface="+mn-ea"/>
                <a:ea typeface="+mn-ea"/>
              </a:rPr>
              <a:t>：</a:t>
            </a:r>
            <a:r>
              <a:rPr lang="ja-JP" altLang="en-US" sz="2800" b="1" dirty="0">
                <a:latin typeface="+mn-ea"/>
                <a:ea typeface="+mn-ea"/>
              </a:rPr>
              <a:t>全体の概略、結論を再度述べる</a:t>
            </a:r>
          </a:p>
        </p:txBody>
      </p:sp>
      <p:sp>
        <p:nvSpPr>
          <p:cNvPr id="6" name="正方形/長方形 5">
            <a:extLst>
              <a:ext uri="{FF2B5EF4-FFF2-40B4-BE49-F238E27FC236}">
                <a16:creationId xmlns:a16="http://schemas.microsoft.com/office/drawing/2014/main" id="{6F5C5E9C-FF8A-4AE1-A331-79FBB925F8F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プレゼンテーションの型②</a:t>
            </a:r>
          </a:p>
        </p:txBody>
      </p:sp>
      <p:sp>
        <p:nvSpPr>
          <p:cNvPr id="5" name="スライド番号プレースホルダー 4">
            <a:extLst>
              <a:ext uri="{FF2B5EF4-FFF2-40B4-BE49-F238E27FC236}">
                <a16:creationId xmlns:a16="http://schemas.microsoft.com/office/drawing/2014/main" id="{714767E5-8BC2-4EBC-BE26-6FB73B858B58}"/>
              </a:ext>
            </a:extLst>
          </p:cNvPr>
          <p:cNvSpPr>
            <a:spLocks noGrp="1"/>
          </p:cNvSpPr>
          <p:nvPr>
            <p:ph type="sldNum" sz="quarter" idx="12"/>
          </p:nvPr>
        </p:nvSpPr>
        <p:spPr/>
        <p:txBody>
          <a:bodyPr/>
          <a:lstStyle/>
          <a:p>
            <a:pPr>
              <a:defRPr/>
            </a:pPr>
            <a:fld id="{22179739-F4A8-44EB-8B8E-F3F060272835}" type="slidenum">
              <a:rPr lang="ja-JP" altLang="en-US" smtClean="0"/>
              <a:pPr>
                <a:defRPr/>
              </a:pPr>
              <a:t>20</a:t>
            </a:fld>
            <a:endParaRPr lang="ja-JP" altLang="en-US"/>
          </a:p>
        </p:txBody>
      </p:sp>
    </p:spTree>
    <p:extLst>
      <p:ext uri="{BB962C8B-B14F-4D97-AF65-F5344CB8AC3E}">
        <p14:creationId xmlns:p14="http://schemas.microsoft.com/office/powerpoint/2010/main" val="3277815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74C3F13-D29F-2F4E-9345-2BCAA18B717F}"/>
              </a:ext>
            </a:extLst>
          </p:cNvPr>
          <p:cNvSpPr txBox="1"/>
          <p:nvPr/>
        </p:nvSpPr>
        <p:spPr>
          <a:xfrm>
            <a:off x="669866" y="4869160"/>
            <a:ext cx="7993707" cy="923330"/>
          </a:xfrm>
          <a:prstGeom prst="rect">
            <a:avLst/>
          </a:prstGeom>
          <a:noFill/>
        </p:spPr>
        <p:txBody>
          <a:bodyPr wrap="square" rtlCol="0">
            <a:spAutoFit/>
          </a:bodyPr>
          <a:lstStyle/>
          <a:p>
            <a:pPr algn="l" latinLnBrk="1"/>
            <a:r>
              <a:rPr lang="en" altLang="ja-JP" dirty="0"/>
              <a:t>PREP</a:t>
            </a:r>
            <a:r>
              <a:rPr lang="ja-JP" altLang="en-US"/>
              <a:t>法では、一番伝えたいことを先に話すことで、聞き手は「なぜ？」「その根拠を知りたい」という気持ちにさせます。流れがスムーズであればあるほど、聞き手は「腑に落ちた」という感覚を覚えるでしょう。</a:t>
            </a:r>
          </a:p>
        </p:txBody>
      </p:sp>
      <p:sp>
        <p:nvSpPr>
          <p:cNvPr id="3" name="テキスト ボックス 2">
            <a:extLst>
              <a:ext uri="{FF2B5EF4-FFF2-40B4-BE49-F238E27FC236}">
                <a16:creationId xmlns:a16="http://schemas.microsoft.com/office/drawing/2014/main" id="{F67B22D6-0F7F-114E-BD09-64B2C4B0A9DD}"/>
              </a:ext>
            </a:extLst>
          </p:cNvPr>
          <p:cNvSpPr txBox="1"/>
          <p:nvPr/>
        </p:nvSpPr>
        <p:spPr>
          <a:xfrm>
            <a:off x="0" y="1340768"/>
            <a:ext cx="9144000" cy="584775"/>
          </a:xfrm>
          <a:prstGeom prst="rect">
            <a:avLst/>
          </a:prstGeom>
          <a:noFill/>
        </p:spPr>
        <p:txBody>
          <a:bodyPr wrap="square" rtlCol="0">
            <a:spAutoFit/>
          </a:bodyPr>
          <a:lstStyle/>
          <a:p>
            <a:r>
              <a:rPr lang="en" altLang="ja-JP" sz="3200" b="1" dirty="0">
                <a:latin typeface="+mn-ea"/>
                <a:ea typeface="+mn-ea"/>
              </a:rPr>
              <a:t>PREP</a:t>
            </a:r>
            <a:r>
              <a:rPr lang="ja-JP" altLang="en-US" sz="3200" b="1">
                <a:latin typeface="+mn-ea"/>
                <a:ea typeface="+mn-ea"/>
              </a:rPr>
              <a:t>法</a:t>
            </a:r>
          </a:p>
        </p:txBody>
      </p:sp>
      <p:sp>
        <p:nvSpPr>
          <p:cNvPr id="4" name="テキスト ボックス 3">
            <a:extLst>
              <a:ext uri="{FF2B5EF4-FFF2-40B4-BE49-F238E27FC236}">
                <a16:creationId xmlns:a16="http://schemas.microsoft.com/office/drawing/2014/main" id="{17BB79AD-9714-D04C-B8E0-E4E07F4C7D64}"/>
              </a:ext>
            </a:extLst>
          </p:cNvPr>
          <p:cNvSpPr txBox="1"/>
          <p:nvPr/>
        </p:nvSpPr>
        <p:spPr>
          <a:xfrm>
            <a:off x="797711" y="2523253"/>
            <a:ext cx="7738016" cy="1815882"/>
          </a:xfrm>
          <a:prstGeom prst="rect">
            <a:avLst/>
          </a:prstGeom>
          <a:noFill/>
        </p:spPr>
        <p:txBody>
          <a:bodyPr wrap="none" rtlCol="0">
            <a:spAutoFit/>
          </a:bodyPr>
          <a:lstStyle/>
          <a:p>
            <a:pPr algn="l" latinLnBrk="1"/>
            <a:r>
              <a:rPr lang="en" altLang="ja-JP" sz="2800" b="1" dirty="0">
                <a:latin typeface="+mn-ea"/>
                <a:ea typeface="+mn-ea"/>
              </a:rPr>
              <a:t>P</a:t>
            </a:r>
            <a:r>
              <a:rPr lang="ja-JP" altLang="en" sz="2800" b="1">
                <a:latin typeface="+mn-ea"/>
                <a:ea typeface="+mn-ea"/>
              </a:rPr>
              <a:t>＝</a:t>
            </a:r>
            <a:r>
              <a:rPr lang="en" altLang="ja-JP" sz="2800" b="1" dirty="0">
                <a:latin typeface="+mn-ea"/>
                <a:ea typeface="+mn-ea"/>
              </a:rPr>
              <a:t>Point</a:t>
            </a:r>
            <a:r>
              <a:rPr lang="ja-JP" altLang="en-US" sz="2800" b="1">
                <a:latin typeface="+mn-ea"/>
                <a:ea typeface="+mn-ea"/>
              </a:rPr>
              <a:t> </a:t>
            </a:r>
            <a:r>
              <a:rPr lang="ja-JP" altLang="en" sz="2800" b="1">
                <a:latin typeface="+mn-ea"/>
                <a:ea typeface="+mn-ea"/>
              </a:rPr>
              <a:t>：</a:t>
            </a:r>
            <a:r>
              <a:rPr lang="ja-JP" altLang="en-US" sz="2800" b="1">
                <a:latin typeface="+mn-ea"/>
                <a:ea typeface="+mn-ea"/>
              </a:rPr>
              <a:t>プレゼンの結論を述べる</a:t>
            </a:r>
          </a:p>
          <a:p>
            <a:pPr algn="l" latinLnBrk="1"/>
            <a:r>
              <a:rPr lang="en" altLang="ja-JP" sz="2800" b="1" dirty="0">
                <a:latin typeface="+mn-ea"/>
                <a:ea typeface="+mn-ea"/>
              </a:rPr>
              <a:t>R</a:t>
            </a:r>
            <a:r>
              <a:rPr lang="ja-JP" altLang="en" sz="2800" b="1">
                <a:latin typeface="+mn-ea"/>
                <a:ea typeface="+mn-ea"/>
              </a:rPr>
              <a:t>＝</a:t>
            </a:r>
            <a:r>
              <a:rPr lang="en" altLang="ja-JP" sz="2800" b="1" dirty="0">
                <a:latin typeface="+mn-ea"/>
                <a:ea typeface="+mn-ea"/>
              </a:rPr>
              <a:t>Reason</a:t>
            </a:r>
            <a:r>
              <a:rPr lang="ja-JP" altLang="en" sz="2800" b="1">
                <a:latin typeface="+mn-ea"/>
                <a:ea typeface="+mn-ea"/>
              </a:rPr>
              <a:t>：</a:t>
            </a:r>
            <a:r>
              <a:rPr lang="ja-JP" altLang="en-US" sz="2800" b="1">
                <a:latin typeface="+mn-ea"/>
                <a:ea typeface="+mn-ea"/>
              </a:rPr>
              <a:t>それを伝えたい理由を示す</a:t>
            </a:r>
          </a:p>
          <a:p>
            <a:pPr algn="l" latinLnBrk="1"/>
            <a:r>
              <a:rPr lang="en" altLang="ja-JP" sz="2800" b="1" dirty="0">
                <a:latin typeface="+mn-ea"/>
                <a:ea typeface="+mn-ea"/>
              </a:rPr>
              <a:t>E</a:t>
            </a:r>
            <a:r>
              <a:rPr lang="ja-JP" altLang="en" sz="2800" b="1">
                <a:latin typeface="+mn-ea"/>
                <a:ea typeface="+mn-ea"/>
              </a:rPr>
              <a:t>＝</a:t>
            </a:r>
            <a:r>
              <a:rPr lang="en" altLang="ja-JP" sz="2800" b="1" dirty="0">
                <a:latin typeface="+mn-ea"/>
                <a:ea typeface="+mn-ea"/>
              </a:rPr>
              <a:t>Example</a:t>
            </a:r>
            <a:r>
              <a:rPr lang="ja-JP" altLang="en" sz="2800" b="1">
                <a:latin typeface="+mn-ea"/>
                <a:ea typeface="+mn-ea"/>
              </a:rPr>
              <a:t>：</a:t>
            </a:r>
            <a:r>
              <a:rPr lang="ja-JP" altLang="en-US" sz="2800" b="1">
                <a:latin typeface="+mn-ea"/>
                <a:ea typeface="+mn-ea"/>
              </a:rPr>
              <a:t>理由の根拠となる具体例を挙げる</a:t>
            </a:r>
          </a:p>
          <a:p>
            <a:pPr algn="l" latinLnBrk="1"/>
            <a:r>
              <a:rPr lang="en" altLang="ja-JP" sz="2800" b="1" dirty="0">
                <a:latin typeface="+mn-ea"/>
                <a:ea typeface="+mn-ea"/>
              </a:rPr>
              <a:t>P</a:t>
            </a:r>
            <a:r>
              <a:rPr lang="ja-JP" altLang="en" sz="2800" b="1">
                <a:latin typeface="+mn-ea"/>
                <a:ea typeface="+mn-ea"/>
              </a:rPr>
              <a:t>＝</a:t>
            </a:r>
            <a:r>
              <a:rPr lang="en" altLang="ja-JP" sz="2800" b="1" dirty="0">
                <a:latin typeface="+mn-ea"/>
                <a:ea typeface="+mn-ea"/>
              </a:rPr>
              <a:t>Point</a:t>
            </a:r>
            <a:r>
              <a:rPr lang="ja-JP" altLang="en" sz="2800" b="1">
                <a:latin typeface="+mn-ea"/>
                <a:ea typeface="+mn-ea"/>
              </a:rPr>
              <a:t>：</a:t>
            </a:r>
            <a:r>
              <a:rPr lang="ja-JP" altLang="en-US" sz="2800" b="1">
                <a:latin typeface="+mn-ea"/>
                <a:ea typeface="+mn-ea"/>
              </a:rPr>
              <a:t>再度結論を伝え、締める</a:t>
            </a:r>
          </a:p>
        </p:txBody>
      </p:sp>
      <p:sp>
        <p:nvSpPr>
          <p:cNvPr id="6" name="正方形/長方形 5">
            <a:extLst>
              <a:ext uri="{FF2B5EF4-FFF2-40B4-BE49-F238E27FC236}">
                <a16:creationId xmlns:a16="http://schemas.microsoft.com/office/drawing/2014/main" id="{6F5C5E9C-FF8A-4AE1-A331-79FBB925F8F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プレゼンテーションの型③</a:t>
            </a:r>
          </a:p>
        </p:txBody>
      </p:sp>
      <p:sp>
        <p:nvSpPr>
          <p:cNvPr id="5" name="スライド番号プレースホルダー 4">
            <a:extLst>
              <a:ext uri="{FF2B5EF4-FFF2-40B4-BE49-F238E27FC236}">
                <a16:creationId xmlns:a16="http://schemas.microsoft.com/office/drawing/2014/main" id="{4E3A9C2D-FB63-46D7-830E-3F111A382956}"/>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Tree>
    <p:extLst>
      <p:ext uri="{BB962C8B-B14F-4D97-AF65-F5344CB8AC3E}">
        <p14:creationId xmlns:p14="http://schemas.microsoft.com/office/powerpoint/2010/main" val="1119907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5D5FFD8-180E-1B40-9461-41E85F7EC6D0}"/>
              </a:ext>
            </a:extLst>
          </p:cNvPr>
          <p:cNvSpPr txBox="1"/>
          <p:nvPr/>
        </p:nvSpPr>
        <p:spPr>
          <a:xfrm>
            <a:off x="539551" y="3284984"/>
            <a:ext cx="7920880" cy="1754326"/>
          </a:xfrm>
          <a:prstGeom prst="rect">
            <a:avLst/>
          </a:prstGeom>
          <a:noFill/>
        </p:spPr>
        <p:txBody>
          <a:bodyPr wrap="square" rtlCol="0">
            <a:spAutoFit/>
          </a:bodyPr>
          <a:lstStyle/>
          <a:p>
            <a:pPr algn="l"/>
            <a:r>
              <a:rPr lang="ja-JP" altLang="en-US" dirty="0">
                <a:latin typeface="+mn-ea"/>
                <a:ea typeface="+mn-ea"/>
              </a:rPr>
              <a:t>プレゼンは、結論から先に述べる「結論ファースト」で進めましょう。</a:t>
            </a:r>
            <a:endParaRPr lang="en-US" altLang="ja-JP" dirty="0">
              <a:latin typeface="+mn-ea"/>
              <a:ea typeface="+mn-ea"/>
            </a:endParaRPr>
          </a:p>
          <a:p>
            <a:pPr algn="l"/>
            <a:r>
              <a:rPr lang="ja-JP" altLang="en-US" dirty="0">
                <a:latin typeface="+mn-ea"/>
                <a:ea typeface="+mn-ea"/>
              </a:rPr>
              <a:t>結論を支える根拠が</a:t>
            </a:r>
            <a:r>
              <a:rPr lang="en-US" altLang="ja-JP" dirty="0">
                <a:latin typeface="+mn-ea"/>
                <a:ea typeface="+mn-ea"/>
              </a:rPr>
              <a:t>3</a:t>
            </a:r>
            <a:r>
              <a:rPr lang="ja-JP" altLang="en-US" dirty="0">
                <a:latin typeface="+mn-ea"/>
                <a:ea typeface="+mn-ea"/>
              </a:rPr>
              <a:t>つある場合も、「ポイントは</a:t>
            </a:r>
            <a:r>
              <a:rPr lang="en-US" altLang="ja-JP" dirty="0">
                <a:latin typeface="+mn-ea"/>
                <a:ea typeface="+mn-ea"/>
              </a:rPr>
              <a:t>3</a:t>
            </a:r>
            <a:r>
              <a:rPr lang="ja-JP" altLang="en-US" dirty="0">
                <a:latin typeface="+mn-ea"/>
                <a:ea typeface="+mn-ea"/>
              </a:rPr>
              <a:t>つあります」と先に伝えます。</a:t>
            </a:r>
            <a:endParaRPr lang="en-US" altLang="ja-JP" dirty="0">
              <a:latin typeface="+mn-ea"/>
              <a:ea typeface="+mn-ea"/>
            </a:endParaRPr>
          </a:p>
          <a:p>
            <a:pPr algn="l"/>
            <a:r>
              <a:rPr lang="ja-JP" altLang="en-US" dirty="0">
                <a:latin typeface="+mn-ea"/>
                <a:ea typeface="+mn-ea"/>
              </a:rPr>
              <a:t>そうすることで「</a:t>
            </a:r>
            <a:r>
              <a:rPr lang="en-US" altLang="ja-JP" dirty="0">
                <a:latin typeface="+mn-ea"/>
                <a:ea typeface="+mn-ea"/>
              </a:rPr>
              <a:t>3</a:t>
            </a:r>
            <a:r>
              <a:rPr lang="ja-JP" altLang="en-US" dirty="0">
                <a:latin typeface="+mn-ea"/>
                <a:ea typeface="+mn-ea"/>
              </a:rPr>
              <a:t>つのポイントって何だろう？」と聞き手の関心を引きつけられるでしょう。</a:t>
            </a:r>
            <a:endParaRPr lang="en-US" altLang="ja-JP" dirty="0">
              <a:latin typeface="+mn-ea"/>
              <a:ea typeface="+mn-ea"/>
            </a:endParaRPr>
          </a:p>
          <a:p>
            <a:pPr algn="l"/>
            <a:endParaRPr lang="ja-JP" altLang="en-US" dirty="0">
              <a:latin typeface="+mn-ea"/>
              <a:ea typeface="+mn-ea"/>
            </a:endParaRPr>
          </a:p>
          <a:p>
            <a:pPr algn="l"/>
            <a:r>
              <a:rPr lang="ja-JP" altLang="en-US" dirty="0">
                <a:latin typeface="+mn-ea"/>
                <a:ea typeface="+mn-ea"/>
              </a:rPr>
              <a:t>反対に、「起承転結」の構成で結論を後回しにすると、途中で聞き手の集中力が途切れてしまうおそれがあります。</a:t>
            </a:r>
          </a:p>
        </p:txBody>
      </p:sp>
      <p:sp>
        <p:nvSpPr>
          <p:cNvPr id="6" name="正方形/長方形 5">
            <a:extLst>
              <a:ext uri="{FF2B5EF4-FFF2-40B4-BE49-F238E27FC236}">
                <a16:creationId xmlns:a16="http://schemas.microsoft.com/office/drawing/2014/main" id="{6ABBCB5C-5275-9048-A964-4571D3FF09C7}"/>
              </a:ext>
            </a:extLst>
          </p:cNvPr>
          <p:cNvSpPr/>
          <p:nvPr/>
        </p:nvSpPr>
        <p:spPr>
          <a:xfrm>
            <a:off x="251520" y="1772816"/>
            <a:ext cx="8496944" cy="3888432"/>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23FBAAAF-12A9-9E40-8B13-83EE12A73B87}"/>
              </a:ext>
            </a:extLst>
          </p:cNvPr>
          <p:cNvSpPr/>
          <p:nvPr/>
        </p:nvSpPr>
        <p:spPr>
          <a:xfrm>
            <a:off x="978677" y="2310808"/>
            <a:ext cx="7042629" cy="584775"/>
          </a:xfrm>
          <a:prstGeom prst="rect">
            <a:avLst/>
          </a:prstGeom>
          <a:solidFill>
            <a:srgbClr val="002060"/>
          </a:solidFill>
        </p:spPr>
        <p:txBody>
          <a:bodyPr wrap="square">
            <a:spAutoFit/>
          </a:bodyPr>
          <a:lstStyle/>
          <a:p>
            <a:r>
              <a:rPr lang="ja-JP" altLang="en-US" sz="3200" b="1" dirty="0">
                <a:solidFill>
                  <a:schemeClr val="bg1"/>
                </a:solidFill>
                <a:latin typeface="+mn-ea"/>
                <a:ea typeface="+mn-ea"/>
              </a:rPr>
              <a:t>結論は簡潔に「結論ファースト」で話す</a:t>
            </a:r>
            <a:endParaRPr lang="en-US" altLang="ja-JP" sz="3200" b="1" dirty="0">
              <a:solidFill>
                <a:schemeClr val="bg1"/>
              </a:solidFill>
              <a:latin typeface="+mn-ea"/>
              <a:ea typeface="+mn-ea"/>
            </a:endParaRPr>
          </a:p>
        </p:txBody>
      </p:sp>
      <p:sp>
        <p:nvSpPr>
          <p:cNvPr id="9" name="正方形/長方形 8">
            <a:extLst>
              <a:ext uri="{FF2B5EF4-FFF2-40B4-BE49-F238E27FC236}">
                <a16:creationId xmlns:a16="http://schemas.microsoft.com/office/drawing/2014/main" id="{6C608BB0-A827-45B7-8F45-53253CC72E4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プレゼンテーションのポイント</a:t>
            </a:r>
          </a:p>
        </p:txBody>
      </p:sp>
      <p:sp>
        <p:nvSpPr>
          <p:cNvPr id="2" name="スライド番号プレースホルダー 1">
            <a:extLst>
              <a:ext uri="{FF2B5EF4-FFF2-40B4-BE49-F238E27FC236}">
                <a16:creationId xmlns:a16="http://schemas.microsoft.com/office/drawing/2014/main" id="{1AF9D7EB-CE0B-43D1-B21B-70F1A7EAB217}"/>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Tree>
    <p:extLst>
      <p:ext uri="{BB962C8B-B14F-4D97-AF65-F5344CB8AC3E}">
        <p14:creationId xmlns:p14="http://schemas.microsoft.com/office/powerpoint/2010/main" val="34137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8D30D62-602F-9C4B-AC26-A10F19FBCCAC}"/>
              </a:ext>
            </a:extLst>
          </p:cNvPr>
          <p:cNvSpPr/>
          <p:nvPr/>
        </p:nvSpPr>
        <p:spPr>
          <a:xfrm>
            <a:off x="768760" y="2132856"/>
            <a:ext cx="7606480" cy="1874488"/>
          </a:xfrm>
          <a:prstGeom prst="rect">
            <a:avLst/>
          </a:prstGeom>
        </p:spPr>
        <p:txBody>
          <a:bodyPr wrap="square">
            <a:spAutoFit/>
          </a:bodyPr>
          <a:lstStyle/>
          <a:p>
            <a:pPr algn="l" latinLnBrk="1">
              <a:lnSpc>
                <a:spcPct val="150000"/>
              </a:lnSpc>
            </a:pPr>
            <a:r>
              <a:rPr lang="en" altLang="ja-JP" sz="2000" b="1" dirty="0">
                <a:solidFill>
                  <a:srgbClr val="333333"/>
                </a:solidFill>
                <a:latin typeface="+mn-ea"/>
                <a:ea typeface="+mn-ea"/>
              </a:rPr>
              <a:t>D</a:t>
            </a:r>
            <a:r>
              <a:rPr lang="ja-JP" altLang="en" sz="2000" b="1">
                <a:solidFill>
                  <a:srgbClr val="333333"/>
                </a:solidFill>
                <a:latin typeface="+mn-ea"/>
                <a:ea typeface="+mn-ea"/>
              </a:rPr>
              <a:t>＝</a:t>
            </a:r>
            <a:r>
              <a:rPr lang="en" altLang="ja-JP" sz="2000" b="1" dirty="0">
                <a:solidFill>
                  <a:srgbClr val="333333"/>
                </a:solidFill>
                <a:latin typeface="+mn-ea"/>
                <a:ea typeface="+mn-ea"/>
              </a:rPr>
              <a:t>Describe</a:t>
            </a:r>
            <a:r>
              <a:rPr lang="ja-JP" altLang="en-US" sz="2000" b="1">
                <a:solidFill>
                  <a:srgbClr val="333333"/>
                </a:solidFill>
                <a:latin typeface="+mn-ea"/>
                <a:ea typeface="+mn-ea"/>
              </a:rPr>
              <a:t> </a:t>
            </a:r>
            <a:r>
              <a:rPr lang="ja-JP" altLang="en" sz="2000" b="1">
                <a:solidFill>
                  <a:srgbClr val="333333"/>
                </a:solidFill>
                <a:latin typeface="+mn-ea"/>
                <a:ea typeface="+mn-ea"/>
              </a:rPr>
              <a:t>：</a:t>
            </a:r>
            <a:r>
              <a:rPr lang="ja-JP" altLang="en-US" sz="2000" b="1">
                <a:solidFill>
                  <a:srgbClr val="333333"/>
                </a:solidFill>
                <a:latin typeface="+mn-ea"/>
                <a:ea typeface="+mn-ea"/>
              </a:rPr>
              <a:t>客観的な事実や状況を描写する</a:t>
            </a:r>
          </a:p>
          <a:p>
            <a:pPr algn="l" latinLnBrk="1">
              <a:lnSpc>
                <a:spcPct val="150000"/>
              </a:lnSpc>
            </a:pPr>
            <a:r>
              <a:rPr lang="en" altLang="ja-JP" sz="2000" b="1" dirty="0">
                <a:solidFill>
                  <a:srgbClr val="333333"/>
                </a:solidFill>
                <a:latin typeface="+mn-ea"/>
                <a:ea typeface="+mn-ea"/>
              </a:rPr>
              <a:t>E</a:t>
            </a:r>
            <a:r>
              <a:rPr lang="ja-JP" altLang="en" sz="2000" b="1">
                <a:solidFill>
                  <a:srgbClr val="333333"/>
                </a:solidFill>
                <a:latin typeface="+mn-ea"/>
                <a:ea typeface="+mn-ea"/>
              </a:rPr>
              <a:t>＝</a:t>
            </a:r>
            <a:r>
              <a:rPr lang="en" altLang="ja-JP" sz="2000" b="1" dirty="0">
                <a:solidFill>
                  <a:srgbClr val="333333"/>
                </a:solidFill>
                <a:latin typeface="+mn-ea"/>
                <a:ea typeface="+mn-ea"/>
              </a:rPr>
              <a:t>Express</a:t>
            </a:r>
            <a:r>
              <a:rPr lang="ja-JP" altLang="en-US" sz="2000" b="1">
                <a:solidFill>
                  <a:srgbClr val="333333"/>
                </a:solidFill>
                <a:latin typeface="+mn-ea"/>
                <a:ea typeface="+mn-ea"/>
              </a:rPr>
              <a:t> </a:t>
            </a:r>
            <a:r>
              <a:rPr lang="ja-JP" altLang="en" sz="2000" b="1">
                <a:solidFill>
                  <a:srgbClr val="333333"/>
                </a:solidFill>
                <a:latin typeface="+mn-ea"/>
                <a:ea typeface="+mn-ea"/>
              </a:rPr>
              <a:t>：</a:t>
            </a:r>
            <a:r>
              <a:rPr lang="ja-JP" altLang="en-US" sz="2000" b="1">
                <a:solidFill>
                  <a:srgbClr val="333333"/>
                </a:solidFill>
                <a:latin typeface="+mn-ea"/>
                <a:ea typeface="+mn-ea"/>
              </a:rPr>
              <a:t>客観的な事実や状況に対して主観的な意見を述べる</a:t>
            </a:r>
          </a:p>
          <a:p>
            <a:pPr algn="l" latinLnBrk="1">
              <a:lnSpc>
                <a:spcPct val="150000"/>
              </a:lnSpc>
            </a:pPr>
            <a:r>
              <a:rPr lang="en" altLang="ja-JP" sz="2000" b="1" dirty="0">
                <a:solidFill>
                  <a:srgbClr val="333333"/>
                </a:solidFill>
                <a:latin typeface="+mn-ea"/>
                <a:ea typeface="+mn-ea"/>
              </a:rPr>
              <a:t>S</a:t>
            </a:r>
            <a:r>
              <a:rPr lang="ja-JP" altLang="en" sz="2000" b="1">
                <a:solidFill>
                  <a:srgbClr val="333333"/>
                </a:solidFill>
                <a:latin typeface="+mn-ea"/>
                <a:ea typeface="+mn-ea"/>
              </a:rPr>
              <a:t>＝</a:t>
            </a:r>
            <a:r>
              <a:rPr lang="en" altLang="ja-JP" sz="2000" b="1" dirty="0">
                <a:solidFill>
                  <a:srgbClr val="333333"/>
                </a:solidFill>
                <a:latin typeface="+mn-ea"/>
                <a:ea typeface="+mn-ea"/>
              </a:rPr>
              <a:t>Suggest</a:t>
            </a:r>
            <a:r>
              <a:rPr lang="ja-JP" altLang="en" sz="2000" b="1">
                <a:solidFill>
                  <a:srgbClr val="333333"/>
                </a:solidFill>
                <a:latin typeface="+mn-ea"/>
                <a:ea typeface="+mn-ea"/>
              </a:rPr>
              <a:t>：</a:t>
            </a:r>
            <a:r>
              <a:rPr lang="ja-JP" altLang="en-US" sz="2000" b="1">
                <a:solidFill>
                  <a:srgbClr val="333333"/>
                </a:solidFill>
                <a:latin typeface="+mn-ea"/>
                <a:ea typeface="+mn-ea"/>
              </a:rPr>
              <a:t>解決策・対処法を提案する</a:t>
            </a:r>
          </a:p>
          <a:p>
            <a:pPr algn="l" latinLnBrk="1">
              <a:lnSpc>
                <a:spcPct val="150000"/>
              </a:lnSpc>
            </a:pPr>
            <a:r>
              <a:rPr lang="en" altLang="ja-JP" sz="2000" b="1" dirty="0">
                <a:solidFill>
                  <a:srgbClr val="333333"/>
                </a:solidFill>
                <a:latin typeface="+mn-ea"/>
                <a:ea typeface="+mn-ea"/>
              </a:rPr>
              <a:t>C</a:t>
            </a:r>
            <a:r>
              <a:rPr lang="ja-JP" altLang="en" sz="2000" b="1">
                <a:solidFill>
                  <a:srgbClr val="333333"/>
                </a:solidFill>
                <a:latin typeface="+mn-ea"/>
                <a:ea typeface="+mn-ea"/>
              </a:rPr>
              <a:t>＝</a:t>
            </a:r>
            <a:r>
              <a:rPr lang="en" altLang="ja-JP" sz="2000" b="1" dirty="0">
                <a:solidFill>
                  <a:srgbClr val="333333"/>
                </a:solidFill>
                <a:latin typeface="+mn-ea"/>
                <a:ea typeface="+mn-ea"/>
              </a:rPr>
              <a:t>Consequence</a:t>
            </a:r>
            <a:r>
              <a:rPr lang="ja-JP" altLang="en" sz="2000" b="1">
                <a:solidFill>
                  <a:srgbClr val="333333"/>
                </a:solidFill>
                <a:latin typeface="+mn-ea"/>
                <a:ea typeface="+mn-ea"/>
              </a:rPr>
              <a:t>：</a:t>
            </a:r>
            <a:r>
              <a:rPr lang="ja-JP" altLang="en-US" sz="2000" b="1">
                <a:solidFill>
                  <a:srgbClr val="333333"/>
                </a:solidFill>
                <a:latin typeface="+mn-ea"/>
                <a:ea typeface="+mn-ea"/>
              </a:rPr>
              <a:t>解決策・対処法によって得られる結果を説明する</a:t>
            </a:r>
            <a:endParaRPr lang="ja-JP" altLang="en-US" sz="2000" b="1">
              <a:latin typeface="+mn-ea"/>
              <a:ea typeface="+mn-ea"/>
            </a:endParaRPr>
          </a:p>
        </p:txBody>
      </p:sp>
      <p:sp>
        <p:nvSpPr>
          <p:cNvPr id="3" name="テキスト ボックス 2">
            <a:extLst>
              <a:ext uri="{FF2B5EF4-FFF2-40B4-BE49-F238E27FC236}">
                <a16:creationId xmlns:a16="http://schemas.microsoft.com/office/drawing/2014/main" id="{0C93D844-F1E1-BF4F-B7AA-BC3099FF9AC1}"/>
              </a:ext>
            </a:extLst>
          </p:cNvPr>
          <p:cNvSpPr txBox="1"/>
          <p:nvPr/>
        </p:nvSpPr>
        <p:spPr>
          <a:xfrm>
            <a:off x="3699004" y="1336412"/>
            <a:ext cx="1745992" cy="584775"/>
          </a:xfrm>
          <a:prstGeom prst="rect">
            <a:avLst/>
          </a:prstGeom>
          <a:noFill/>
        </p:spPr>
        <p:txBody>
          <a:bodyPr wrap="none" rtlCol="0">
            <a:spAutoFit/>
          </a:bodyPr>
          <a:lstStyle/>
          <a:p>
            <a:r>
              <a:rPr lang="en" altLang="ja-JP" sz="3200" b="1" dirty="0">
                <a:solidFill>
                  <a:srgbClr val="333333"/>
                </a:solidFill>
                <a:latin typeface="+mn-ea"/>
                <a:ea typeface="+mn-ea"/>
              </a:rPr>
              <a:t>DESC</a:t>
            </a:r>
            <a:r>
              <a:rPr lang="ja-JP" altLang="en-US" sz="3200" b="1" dirty="0">
                <a:solidFill>
                  <a:srgbClr val="333333"/>
                </a:solidFill>
                <a:latin typeface="+mn-ea"/>
                <a:ea typeface="+mn-ea"/>
              </a:rPr>
              <a:t>法</a:t>
            </a:r>
          </a:p>
        </p:txBody>
      </p:sp>
      <p:sp>
        <p:nvSpPr>
          <p:cNvPr id="4" name="テキスト ボックス 3">
            <a:extLst>
              <a:ext uri="{FF2B5EF4-FFF2-40B4-BE49-F238E27FC236}">
                <a16:creationId xmlns:a16="http://schemas.microsoft.com/office/drawing/2014/main" id="{EC855618-3385-8647-8481-6390FEE4B2B2}"/>
              </a:ext>
            </a:extLst>
          </p:cNvPr>
          <p:cNvSpPr txBox="1"/>
          <p:nvPr/>
        </p:nvSpPr>
        <p:spPr>
          <a:xfrm>
            <a:off x="65700" y="4430681"/>
            <a:ext cx="9130248" cy="1323439"/>
          </a:xfrm>
          <a:prstGeom prst="rect">
            <a:avLst/>
          </a:prstGeom>
          <a:noFill/>
        </p:spPr>
        <p:txBody>
          <a:bodyPr wrap="square" rtlCol="0">
            <a:spAutoFit/>
          </a:bodyPr>
          <a:lstStyle/>
          <a:p>
            <a:pPr algn="l"/>
            <a:r>
              <a:rPr lang="en" altLang="ja-JP" sz="1600" dirty="0">
                <a:solidFill>
                  <a:srgbClr val="333333"/>
                </a:solidFill>
                <a:latin typeface="+mn-ea"/>
                <a:ea typeface="+mn-ea"/>
              </a:rPr>
              <a:t>DESC</a:t>
            </a:r>
            <a:r>
              <a:rPr lang="ja-JP" altLang="en-US" sz="1600">
                <a:solidFill>
                  <a:srgbClr val="333333"/>
                </a:solidFill>
                <a:latin typeface="+mn-ea"/>
                <a:ea typeface="+mn-ea"/>
              </a:rPr>
              <a:t>法は問題解決型のプレゼンの構成として有効です。</a:t>
            </a:r>
            <a:endParaRPr lang="en-US" altLang="ja-JP" sz="1600" dirty="0">
              <a:solidFill>
                <a:srgbClr val="333333"/>
              </a:solidFill>
              <a:latin typeface="+mn-ea"/>
              <a:ea typeface="+mn-ea"/>
            </a:endParaRPr>
          </a:p>
          <a:p>
            <a:pPr algn="l"/>
            <a:r>
              <a:rPr lang="ja-JP" altLang="en-US" sz="1600">
                <a:solidFill>
                  <a:srgbClr val="333333"/>
                </a:solidFill>
                <a:latin typeface="+mn-ea"/>
                <a:ea typeface="+mn-ea"/>
              </a:rPr>
              <a:t>例えば、「○○業界では国内市場が縮小し、競合他社はグローバル化を進めています（</a:t>
            </a:r>
            <a:r>
              <a:rPr lang="en" altLang="ja-JP" sz="1600" dirty="0">
                <a:solidFill>
                  <a:srgbClr val="333333"/>
                </a:solidFill>
                <a:latin typeface="+mn-ea"/>
                <a:ea typeface="+mn-ea"/>
              </a:rPr>
              <a:t>D</a:t>
            </a:r>
            <a:r>
              <a:rPr lang="ja-JP" altLang="en" sz="1600">
                <a:solidFill>
                  <a:srgbClr val="333333"/>
                </a:solidFill>
                <a:latin typeface="+mn-ea"/>
                <a:ea typeface="+mn-ea"/>
              </a:rPr>
              <a:t>）」</a:t>
            </a:r>
            <a:endParaRPr lang="en-US" altLang="ja-JP" sz="1600" dirty="0">
              <a:solidFill>
                <a:srgbClr val="333333"/>
              </a:solidFill>
              <a:latin typeface="+mn-ea"/>
              <a:ea typeface="+mn-ea"/>
            </a:endParaRPr>
          </a:p>
          <a:p>
            <a:pPr algn="l"/>
            <a:r>
              <a:rPr lang="ja-JP" altLang="en" sz="1600">
                <a:solidFill>
                  <a:srgbClr val="333333"/>
                </a:solidFill>
                <a:latin typeface="+mn-ea"/>
                <a:ea typeface="+mn-ea"/>
              </a:rPr>
              <a:t>→「</a:t>
            </a:r>
            <a:r>
              <a:rPr lang="ja-JP" altLang="en-US" sz="1600">
                <a:solidFill>
                  <a:srgbClr val="333333"/>
                </a:solidFill>
                <a:latin typeface="+mn-ea"/>
                <a:ea typeface="+mn-ea"/>
              </a:rPr>
              <a:t>しかし、グローバル化は他社に遅れをとっており、この状況が続けば生存ることは難しくなってくるでしょう（</a:t>
            </a:r>
            <a:r>
              <a:rPr lang="en" altLang="ja-JP" sz="1600" dirty="0">
                <a:solidFill>
                  <a:srgbClr val="333333"/>
                </a:solidFill>
                <a:latin typeface="+mn-ea"/>
                <a:ea typeface="+mn-ea"/>
              </a:rPr>
              <a:t>E</a:t>
            </a:r>
            <a:r>
              <a:rPr lang="ja-JP" altLang="en" sz="1600">
                <a:solidFill>
                  <a:srgbClr val="333333"/>
                </a:solidFill>
                <a:latin typeface="+mn-ea"/>
                <a:ea typeface="+mn-ea"/>
              </a:rPr>
              <a:t>）」</a:t>
            </a:r>
            <a:endParaRPr lang="en-US" altLang="ja-JP" sz="1600" dirty="0">
              <a:solidFill>
                <a:srgbClr val="333333"/>
              </a:solidFill>
              <a:latin typeface="+mn-ea"/>
              <a:ea typeface="+mn-ea"/>
            </a:endParaRPr>
          </a:p>
          <a:p>
            <a:pPr algn="l"/>
            <a:r>
              <a:rPr lang="ja-JP" altLang="en" sz="1600">
                <a:solidFill>
                  <a:srgbClr val="333333"/>
                </a:solidFill>
                <a:latin typeface="+mn-ea"/>
                <a:ea typeface="+mn-ea"/>
              </a:rPr>
              <a:t>→「</a:t>
            </a:r>
            <a:r>
              <a:rPr lang="ja-JP" altLang="en-US" sz="1600">
                <a:solidFill>
                  <a:srgbClr val="333333"/>
                </a:solidFill>
                <a:latin typeface="+mn-ea"/>
                <a:ea typeface="+mn-ea"/>
              </a:rPr>
              <a:t>そこで、海外販売を強化するためにアジア新興国に拠点を設けてはいかがでしょうか（</a:t>
            </a:r>
            <a:r>
              <a:rPr lang="en" altLang="ja-JP" sz="1600" dirty="0">
                <a:solidFill>
                  <a:srgbClr val="333333"/>
                </a:solidFill>
                <a:latin typeface="+mn-ea"/>
                <a:ea typeface="+mn-ea"/>
              </a:rPr>
              <a:t>S</a:t>
            </a:r>
            <a:r>
              <a:rPr lang="ja-JP" altLang="en" sz="1600">
                <a:solidFill>
                  <a:srgbClr val="333333"/>
                </a:solidFill>
                <a:latin typeface="+mn-ea"/>
                <a:ea typeface="+mn-ea"/>
              </a:rPr>
              <a:t>）」</a:t>
            </a:r>
            <a:endParaRPr lang="en-US" altLang="ja-JP" sz="1600" dirty="0">
              <a:solidFill>
                <a:srgbClr val="333333"/>
              </a:solidFill>
              <a:latin typeface="+mn-ea"/>
              <a:ea typeface="+mn-ea"/>
            </a:endParaRPr>
          </a:p>
          <a:p>
            <a:pPr algn="l"/>
            <a:r>
              <a:rPr lang="ja-JP" altLang="en" sz="1600">
                <a:solidFill>
                  <a:srgbClr val="333333"/>
                </a:solidFill>
                <a:latin typeface="+mn-ea"/>
                <a:ea typeface="+mn-ea"/>
              </a:rPr>
              <a:t>→「</a:t>
            </a:r>
            <a:r>
              <a:rPr lang="ja-JP" altLang="en-US" sz="1600">
                <a:solidFill>
                  <a:srgbClr val="333333"/>
                </a:solidFill>
                <a:latin typeface="+mn-ea"/>
                <a:ea typeface="+mn-ea"/>
              </a:rPr>
              <a:t>海外進出によって、大きな海外のマーケットで売り上げ拡大を図ることができます（</a:t>
            </a:r>
            <a:r>
              <a:rPr lang="en" altLang="ja-JP" sz="1600" dirty="0">
                <a:solidFill>
                  <a:srgbClr val="333333"/>
                </a:solidFill>
                <a:latin typeface="+mn-ea"/>
                <a:ea typeface="+mn-ea"/>
              </a:rPr>
              <a:t>C</a:t>
            </a:r>
            <a:r>
              <a:rPr lang="ja-JP" altLang="en" sz="1600">
                <a:solidFill>
                  <a:srgbClr val="333333"/>
                </a:solidFill>
                <a:latin typeface="+mn-ea"/>
                <a:ea typeface="+mn-ea"/>
              </a:rPr>
              <a:t>）」</a:t>
            </a:r>
            <a:r>
              <a:rPr lang="ja-JP" altLang="en-US" sz="1600">
                <a:solidFill>
                  <a:srgbClr val="333333"/>
                </a:solidFill>
                <a:latin typeface="+mn-ea"/>
                <a:ea typeface="+mn-ea"/>
              </a:rPr>
              <a:t>という流れです。</a:t>
            </a:r>
          </a:p>
        </p:txBody>
      </p:sp>
      <p:sp>
        <p:nvSpPr>
          <p:cNvPr id="6" name="正方形/長方形 5">
            <a:extLst>
              <a:ext uri="{FF2B5EF4-FFF2-40B4-BE49-F238E27FC236}">
                <a16:creationId xmlns:a16="http://schemas.microsoft.com/office/drawing/2014/main" id="{64CD5554-0D23-4B64-B0C1-FD01741F90CD}"/>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プレゼンテーションの型④</a:t>
            </a:r>
          </a:p>
        </p:txBody>
      </p:sp>
      <p:sp>
        <p:nvSpPr>
          <p:cNvPr id="5" name="スライド番号プレースホルダー 4">
            <a:extLst>
              <a:ext uri="{FF2B5EF4-FFF2-40B4-BE49-F238E27FC236}">
                <a16:creationId xmlns:a16="http://schemas.microsoft.com/office/drawing/2014/main" id="{89AD3BC8-BCE6-4E44-AA62-F9F92B13646C}"/>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a:p>
        </p:txBody>
      </p:sp>
    </p:spTree>
    <p:extLst>
      <p:ext uri="{BB962C8B-B14F-4D97-AF65-F5344CB8AC3E}">
        <p14:creationId xmlns:p14="http://schemas.microsoft.com/office/powerpoint/2010/main" val="566256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95E58E1A-79EA-8A4E-90B0-0DEE98DC9F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607" y="2276872"/>
            <a:ext cx="7284770" cy="3617091"/>
          </a:xfrm>
          <a:prstGeom prst="rect">
            <a:avLst/>
          </a:prstGeom>
        </p:spPr>
      </p:pic>
      <p:sp>
        <p:nvSpPr>
          <p:cNvPr id="7" name="テキスト ボックス 6">
            <a:extLst>
              <a:ext uri="{FF2B5EF4-FFF2-40B4-BE49-F238E27FC236}">
                <a16:creationId xmlns:a16="http://schemas.microsoft.com/office/drawing/2014/main" id="{63BC70B1-C375-E148-8E8F-783E4EB1C374}"/>
              </a:ext>
            </a:extLst>
          </p:cNvPr>
          <p:cNvSpPr txBox="1"/>
          <p:nvPr/>
        </p:nvSpPr>
        <p:spPr>
          <a:xfrm>
            <a:off x="2627784" y="1480429"/>
            <a:ext cx="3744416" cy="584775"/>
          </a:xfrm>
          <a:prstGeom prst="rect">
            <a:avLst/>
          </a:prstGeom>
          <a:solidFill>
            <a:schemeClr val="accent1">
              <a:lumMod val="50000"/>
            </a:schemeClr>
          </a:solidFill>
        </p:spPr>
        <p:txBody>
          <a:bodyPr wrap="square" rtlCol="0">
            <a:spAutoFit/>
          </a:bodyPr>
          <a:lstStyle/>
          <a:p>
            <a:r>
              <a:rPr kumimoji="1" lang="ja-JP" altLang="en-US" sz="3200" b="1">
                <a:solidFill>
                  <a:schemeClr val="bg1"/>
                </a:solidFill>
                <a:latin typeface="+mn-ea"/>
                <a:ea typeface="+mn-ea"/>
              </a:rPr>
              <a:t>図にすると</a:t>
            </a:r>
          </a:p>
        </p:txBody>
      </p:sp>
      <p:sp>
        <p:nvSpPr>
          <p:cNvPr id="9" name="正方形/長方形 8">
            <a:extLst>
              <a:ext uri="{FF2B5EF4-FFF2-40B4-BE49-F238E27FC236}">
                <a16:creationId xmlns:a16="http://schemas.microsoft.com/office/drawing/2014/main" id="{6D456C4B-1653-B448-ABC0-7657CA19C43A}"/>
              </a:ext>
            </a:extLst>
          </p:cNvPr>
          <p:cNvSpPr/>
          <p:nvPr/>
        </p:nvSpPr>
        <p:spPr>
          <a:xfrm>
            <a:off x="251520" y="1268760"/>
            <a:ext cx="8496944" cy="5112568"/>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9950BE59-7081-453C-95CA-81C1F8A97E15}"/>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3171293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a:extLst>
              <a:ext uri="{FF2B5EF4-FFF2-40B4-BE49-F238E27FC236}">
                <a16:creationId xmlns:a16="http://schemas.microsoft.com/office/drawing/2014/main" id="{4BD6FBB6-F62C-CE4A-AE87-6F0F1120C6F1}"/>
              </a:ext>
            </a:extLst>
          </p:cNvPr>
          <p:cNvSpPr txBox="1">
            <a:spLocks noChangeArrowheads="1"/>
          </p:cNvSpPr>
          <p:nvPr/>
        </p:nvSpPr>
        <p:spPr bwMode="auto">
          <a:xfrm>
            <a:off x="250825" y="1381493"/>
            <a:ext cx="8642350" cy="379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1800" b="1" dirty="0"/>
              <a:t>プレゼン初心者にありがちな失敗と対策</a:t>
            </a:r>
          </a:p>
        </p:txBody>
      </p:sp>
      <p:sp>
        <p:nvSpPr>
          <p:cNvPr id="5" name="正方形/長方形 4">
            <a:extLst>
              <a:ext uri="{FF2B5EF4-FFF2-40B4-BE49-F238E27FC236}">
                <a16:creationId xmlns:a16="http://schemas.microsoft.com/office/drawing/2014/main" id="{BC99904A-386E-D04E-AA96-B4FCEBB6F8A2}"/>
              </a:ext>
            </a:extLst>
          </p:cNvPr>
          <p:cNvSpPr/>
          <p:nvPr/>
        </p:nvSpPr>
        <p:spPr>
          <a:xfrm>
            <a:off x="521216" y="4005064"/>
            <a:ext cx="8081689" cy="646331"/>
          </a:xfrm>
          <a:prstGeom prst="rect">
            <a:avLst/>
          </a:prstGeom>
        </p:spPr>
        <p:txBody>
          <a:bodyPr wrap="square">
            <a:spAutoFit/>
          </a:bodyPr>
          <a:lstStyle/>
          <a:p>
            <a:r>
              <a:rPr lang="ja-JP" altLang="en-US" b="1" dirty="0">
                <a:solidFill>
                  <a:srgbClr val="333333"/>
                </a:solidFill>
                <a:latin typeface="+mn-ea"/>
                <a:ea typeface="+mn-ea"/>
              </a:rPr>
              <a:t>話す原稿を用意すること以外にも</a:t>
            </a:r>
            <a:endParaRPr lang="en-US" altLang="ja-JP" b="1" dirty="0">
              <a:solidFill>
                <a:srgbClr val="333333"/>
              </a:solidFill>
              <a:latin typeface="+mn-ea"/>
              <a:ea typeface="+mn-ea"/>
            </a:endParaRPr>
          </a:p>
          <a:p>
            <a:r>
              <a:rPr lang="ja-JP" altLang="en-US" b="1" dirty="0">
                <a:solidFill>
                  <a:srgbClr val="333333"/>
                </a:solidFill>
                <a:latin typeface="+mn-ea"/>
                <a:ea typeface="+mn-ea"/>
              </a:rPr>
              <a:t>少しの工夫でプレゼンテーションが劇的に改善します。</a:t>
            </a:r>
            <a:endParaRPr lang="en-US" altLang="ja-JP" b="1" dirty="0">
              <a:solidFill>
                <a:srgbClr val="333333"/>
              </a:solidFill>
              <a:latin typeface="+mn-ea"/>
              <a:ea typeface="+mn-ea"/>
            </a:endParaRPr>
          </a:p>
        </p:txBody>
      </p:sp>
      <p:sp>
        <p:nvSpPr>
          <p:cNvPr id="6" name="テキスト ボックス 5">
            <a:extLst>
              <a:ext uri="{FF2B5EF4-FFF2-40B4-BE49-F238E27FC236}">
                <a16:creationId xmlns:a16="http://schemas.microsoft.com/office/drawing/2014/main" id="{FAD11976-9E11-C248-A1A6-49A5F67F3355}"/>
              </a:ext>
            </a:extLst>
          </p:cNvPr>
          <p:cNvSpPr txBox="1"/>
          <p:nvPr/>
        </p:nvSpPr>
        <p:spPr>
          <a:xfrm>
            <a:off x="521216" y="2276872"/>
            <a:ext cx="8065715" cy="1077218"/>
          </a:xfrm>
          <a:prstGeom prst="rect">
            <a:avLst/>
          </a:prstGeom>
          <a:solidFill>
            <a:srgbClr val="002060"/>
          </a:solidFill>
        </p:spPr>
        <p:txBody>
          <a:bodyPr wrap="square" rtlCol="0">
            <a:spAutoFit/>
          </a:bodyPr>
          <a:lstStyle/>
          <a:p>
            <a:r>
              <a:rPr lang="ja-JP" altLang="en-US" sz="3200" b="1" dirty="0">
                <a:solidFill>
                  <a:schemeClr val="bg1"/>
                </a:solidFill>
                <a:latin typeface="+mn-ea"/>
                <a:ea typeface="+mn-ea"/>
              </a:rPr>
              <a:t>プレゼンで準備しなければならないことは、</a:t>
            </a:r>
            <a:endParaRPr lang="en-US" altLang="ja-JP" sz="3200" b="1" dirty="0">
              <a:solidFill>
                <a:schemeClr val="bg1"/>
              </a:solidFill>
              <a:latin typeface="+mn-ea"/>
              <a:ea typeface="+mn-ea"/>
            </a:endParaRPr>
          </a:p>
          <a:p>
            <a:r>
              <a:rPr lang="ja-JP" altLang="en-US" sz="3200" b="1" dirty="0">
                <a:solidFill>
                  <a:schemeClr val="bg1"/>
                </a:solidFill>
                <a:latin typeface="+mn-ea"/>
                <a:ea typeface="+mn-ea"/>
              </a:rPr>
              <a:t>話をするための原稿だけではありません。</a:t>
            </a:r>
            <a:endParaRPr lang="en-US" altLang="ja-JP" sz="3200" b="1" dirty="0">
              <a:solidFill>
                <a:schemeClr val="bg1"/>
              </a:solidFill>
              <a:latin typeface="+mn-ea"/>
              <a:ea typeface="+mn-ea"/>
            </a:endParaRPr>
          </a:p>
        </p:txBody>
      </p:sp>
      <p:sp>
        <p:nvSpPr>
          <p:cNvPr id="7" name="正方形/長方形 6">
            <a:extLst>
              <a:ext uri="{FF2B5EF4-FFF2-40B4-BE49-F238E27FC236}">
                <a16:creationId xmlns:a16="http://schemas.microsoft.com/office/drawing/2014/main" id="{6A2C12E5-BDDA-410B-A855-79740FD34CCF}"/>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効果的なプレゼンのために</a:t>
            </a:r>
          </a:p>
        </p:txBody>
      </p:sp>
      <p:sp>
        <p:nvSpPr>
          <p:cNvPr id="2" name="スライド番号プレースホルダー 1">
            <a:extLst>
              <a:ext uri="{FF2B5EF4-FFF2-40B4-BE49-F238E27FC236}">
                <a16:creationId xmlns:a16="http://schemas.microsoft.com/office/drawing/2014/main" id="{E4D83040-5C83-478A-A4C5-89F7FE4E4B87}"/>
              </a:ext>
            </a:extLst>
          </p:cNvPr>
          <p:cNvSpPr>
            <a:spLocks noGrp="1"/>
          </p:cNvSpPr>
          <p:nvPr>
            <p:ph type="sldNum" sz="quarter" idx="12"/>
          </p:nvPr>
        </p:nvSpPr>
        <p:spPr/>
        <p:txBody>
          <a:bodyPr/>
          <a:lstStyle/>
          <a:p>
            <a:pPr>
              <a:defRPr/>
            </a:pPr>
            <a:fld id="{22179739-F4A8-44EB-8B8E-F3F060272835}" type="slidenum">
              <a:rPr lang="ja-JP" altLang="en-US" smtClean="0"/>
              <a:pPr>
                <a:defRPr/>
              </a:pPr>
              <a:t>25</a:t>
            </a:fld>
            <a:endParaRPr lang="ja-JP" altLang="en-US"/>
          </a:p>
        </p:txBody>
      </p:sp>
    </p:spTree>
    <p:extLst>
      <p:ext uri="{BB962C8B-B14F-4D97-AF65-F5344CB8AC3E}">
        <p14:creationId xmlns:p14="http://schemas.microsoft.com/office/powerpoint/2010/main" val="30555364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859DF51-ED6C-8F40-9363-FA610547016F}"/>
              </a:ext>
            </a:extLst>
          </p:cNvPr>
          <p:cNvSpPr txBox="1"/>
          <p:nvPr/>
        </p:nvSpPr>
        <p:spPr>
          <a:xfrm>
            <a:off x="0" y="4941168"/>
            <a:ext cx="9117732" cy="1323439"/>
          </a:xfrm>
          <a:prstGeom prst="rect">
            <a:avLst/>
          </a:prstGeom>
          <a:noFill/>
        </p:spPr>
        <p:txBody>
          <a:bodyPr wrap="square" rtlCol="0">
            <a:spAutoFit/>
          </a:bodyPr>
          <a:lstStyle/>
          <a:p>
            <a:pPr latinLnBrk="1"/>
            <a:r>
              <a:rPr lang="ja-JP" altLang="en-US" sz="1600">
                <a:latin typeface="+mn-ea"/>
                <a:ea typeface="+mn-ea"/>
              </a:rPr>
              <a:t>スライドに使う色の数を増やしすぎて、重要なポイントであるかどうかの判断がしづらくなり、</a:t>
            </a:r>
            <a:endParaRPr lang="en-US" altLang="ja-JP" sz="1600" dirty="0">
              <a:latin typeface="+mn-ea"/>
              <a:ea typeface="+mn-ea"/>
            </a:endParaRPr>
          </a:p>
          <a:p>
            <a:pPr latinLnBrk="1"/>
            <a:r>
              <a:rPr lang="ja-JP" altLang="en-US" sz="1600">
                <a:latin typeface="+mn-ea"/>
                <a:ea typeface="+mn-ea"/>
              </a:rPr>
              <a:t>見てほしい箇所になかなか聞き手の目が留まらないことがあります。</a:t>
            </a:r>
            <a:endParaRPr lang="en-US" altLang="ja-JP" sz="1600" dirty="0">
              <a:latin typeface="+mn-ea"/>
              <a:ea typeface="+mn-ea"/>
            </a:endParaRPr>
          </a:p>
          <a:p>
            <a:pPr latinLnBrk="1"/>
            <a:r>
              <a:rPr lang="ja-JP" altLang="en-US" sz="1600">
                <a:latin typeface="+mn-ea"/>
                <a:ea typeface="+mn-ea"/>
              </a:rPr>
              <a:t>この対策としては、できるだけ色の種類を絞ることが挙げられます。</a:t>
            </a:r>
            <a:endParaRPr lang="en-US" altLang="ja-JP" sz="1600" dirty="0">
              <a:latin typeface="+mn-ea"/>
              <a:ea typeface="+mn-ea"/>
            </a:endParaRPr>
          </a:p>
          <a:p>
            <a:pPr latinLnBrk="1"/>
            <a:endParaRPr lang="en-US" altLang="ja-JP" sz="1600" dirty="0">
              <a:latin typeface="+mn-ea"/>
              <a:ea typeface="+mn-ea"/>
            </a:endParaRPr>
          </a:p>
          <a:p>
            <a:pPr latinLnBrk="1"/>
            <a:r>
              <a:rPr lang="ja-JP" altLang="en-US" sz="1600" b="1">
                <a:latin typeface="+mn-ea"/>
                <a:ea typeface="+mn-ea"/>
              </a:rPr>
              <a:t>見てほしい箇所には鮮やかな色を使い、自然とその箇所の重要性が色で伝わるようにする</a:t>
            </a:r>
            <a:r>
              <a:rPr lang="ja-JP" altLang="en-US" sz="1600">
                <a:latin typeface="+mn-ea"/>
                <a:ea typeface="+mn-ea"/>
              </a:rPr>
              <a:t>と効果的です。</a:t>
            </a:r>
          </a:p>
        </p:txBody>
      </p:sp>
      <p:sp>
        <p:nvSpPr>
          <p:cNvPr id="3" name="テキスト ボックス 2">
            <a:extLst>
              <a:ext uri="{FF2B5EF4-FFF2-40B4-BE49-F238E27FC236}">
                <a16:creationId xmlns:a16="http://schemas.microsoft.com/office/drawing/2014/main" id="{379527D7-72EF-EE49-8DF2-05434A36F1AC}"/>
              </a:ext>
            </a:extLst>
          </p:cNvPr>
          <p:cNvSpPr txBox="1"/>
          <p:nvPr/>
        </p:nvSpPr>
        <p:spPr>
          <a:xfrm>
            <a:off x="2051720" y="1124744"/>
            <a:ext cx="4892686" cy="523220"/>
          </a:xfrm>
          <a:prstGeom prst="rect">
            <a:avLst/>
          </a:prstGeom>
          <a:noFill/>
        </p:spPr>
        <p:txBody>
          <a:bodyPr wrap="none" rtlCol="0">
            <a:spAutoFit/>
          </a:bodyPr>
          <a:lstStyle/>
          <a:p>
            <a:r>
              <a:rPr lang="ja-JP" altLang="en-US" sz="2800" b="1" dirty="0">
                <a:latin typeface="+mn-ea"/>
                <a:ea typeface="+mn-ea"/>
              </a:rPr>
              <a:t>スライドの色使いを間違えている</a:t>
            </a:r>
          </a:p>
        </p:txBody>
      </p:sp>
      <p:pic>
        <p:nvPicPr>
          <p:cNvPr id="7" name="図 6">
            <a:extLst>
              <a:ext uri="{FF2B5EF4-FFF2-40B4-BE49-F238E27FC236}">
                <a16:creationId xmlns:a16="http://schemas.microsoft.com/office/drawing/2014/main" id="{E6836859-4D94-144A-A5FF-71D2B85C7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7200" y="1916832"/>
            <a:ext cx="3578119" cy="2651145"/>
          </a:xfrm>
          <a:prstGeom prst="rect">
            <a:avLst/>
          </a:prstGeom>
          <a:ln>
            <a:solidFill>
              <a:schemeClr val="tx1">
                <a:lumMod val="50000"/>
                <a:lumOff val="50000"/>
              </a:schemeClr>
            </a:solidFill>
          </a:ln>
        </p:spPr>
      </p:pic>
      <p:sp>
        <p:nvSpPr>
          <p:cNvPr id="9" name="右矢印 8">
            <a:extLst>
              <a:ext uri="{FF2B5EF4-FFF2-40B4-BE49-F238E27FC236}">
                <a16:creationId xmlns:a16="http://schemas.microsoft.com/office/drawing/2014/main" id="{026FE63D-B02B-A44B-BE7E-9180D8C570B8}"/>
              </a:ext>
            </a:extLst>
          </p:cNvPr>
          <p:cNvSpPr/>
          <p:nvPr/>
        </p:nvSpPr>
        <p:spPr>
          <a:xfrm>
            <a:off x="4211960" y="3140968"/>
            <a:ext cx="367810" cy="402620"/>
          </a:xfrm>
          <a:prstGeom prst="right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5">
            <a:extLst>
              <a:ext uri="{FF2B5EF4-FFF2-40B4-BE49-F238E27FC236}">
                <a16:creationId xmlns:a16="http://schemas.microsoft.com/office/drawing/2014/main" id="{081E8C09-72DF-4B1C-8609-2C5E5AF59DF3}"/>
              </a:ext>
            </a:extLst>
          </p:cNvPr>
          <p:cNvSpPr txBox="1">
            <a:spLocks noChangeArrowheads="1"/>
          </p:cNvSpPr>
          <p:nvPr/>
        </p:nvSpPr>
        <p:spPr bwMode="auto">
          <a:xfrm>
            <a:off x="74690" y="744816"/>
            <a:ext cx="8642350" cy="379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1800" b="1" dirty="0"/>
              <a:t>プレゼン初心者にありがちな失敗と対策</a:t>
            </a:r>
          </a:p>
        </p:txBody>
      </p:sp>
      <p:grpSp>
        <p:nvGrpSpPr>
          <p:cNvPr id="6" name="グループ化 5">
            <a:extLst>
              <a:ext uri="{FF2B5EF4-FFF2-40B4-BE49-F238E27FC236}">
                <a16:creationId xmlns:a16="http://schemas.microsoft.com/office/drawing/2014/main" id="{B756ACDE-BFAA-494C-ADD2-B403C6D400AB}"/>
              </a:ext>
            </a:extLst>
          </p:cNvPr>
          <p:cNvGrpSpPr/>
          <p:nvPr/>
        </p:nvGrpSpPr>
        <p:grpSpPr>
          <a:xfrm>
            <a:off x="683568" y="1917978"/>
            <a:ext cx="3592630" cy="2651146"/>
            <a:chOff x="683568" y="1917978"/>
            <a:chExt cx="3592630" cy="2651146"/>
          </a:xfrm>
        </p:grpSpPr>
        <p:pic>
          <p:nvPicPr>
            <p:cNvPr id="5" name="図 4">
              <a:extLst>
                <a:ext uri="{FF2B5EF4-FFF2-40B4-BE49-F238E27FC236}">
                  <a16:creationId xmlns:a16="http://schemas.microsoft.com/office/drawing/2014/main" id="{17D8D3F0-56D7-434C-947D-A68154960E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1917978"/>
              <a:ext cx="3592630" cy="2651146"/>
            </a:xfrm>
            <a:prstGeom prst="rect">
              <a:avLst/>
            </a:prstGeom>
            <a:ln>
              <a:solidFill>
                <a:schemeClr val="tx1">
                  <a:lumMod val="50000"/>
                  <a:lumOff val="50000"/>
                </a:schemeClr>
              </a:solidFill>
            </a:ln>
          </p:spPr>
        </p:pic>
        <p:sp>
          <p:nvSpPr>
            <p:cNvPr id="4" name="正方形/長方形 3">
              <a:extLst>
                <a:ext uri="{FF2B5EF4-FFF2-40B4-BE49-F238E27FC236}">
                  <a16:creationId xmlns:a16="http://schemas.microsoft.com/office/drawing/2014/main" id="{8500204C-D06A-4A72-8C9D-F3AD4DCA2B9C}"/>
                </a:ext>
              </a:extLst>
            </p:cNvPr>
            <p:cNvSpPr/>
            <p:nvPr/>
          </p:nvSpPr>
          <p:spPr>
            <a:xfrm>
              <a:off x="3707904" y="1928592"/>
              <a:ext cx="504056" cy="19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a:extLst>
                <a:ext uri="{FF2B5EF4-FFF2-40B4-BE49-F238E27FC236}">
                  <a16:creationId xmlns:a16="http://schemas.microsoft.com/office/drawing/2014/main" id="{0EA8AD58-E016-4909-A4D6-E159EA25D96E}"/>
                </a:ext>
              </a:extLst>
            </p:cNvPr>
            <p:cNvSpPr/>
            <p:nvPr/>
          </p:nvSpPr>
          <p:spPr>
            <a:xfrm>
              <a:off x="827584" y="1928593"/>
              <a:ext cx="1224136" cy="19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8" name="スライド番号プレースホルダー 7">
            <a:extLst>
              <a:ext uri="{FF2B5EF4-FFF2-40B4-BE49-F238E27FC236}">
                <a16:creationId xmlns:a16="http://schemas.microsoft.com/office/drawing/2014/main" id="{60C38956-5915-43A0-A6F5-FCE6CB749B9A}"/>
              </a:ext>
            </a:extLst>
          </p:cNvPr>
          <p:cNvSpPr>
            <a:spLocks noGrp="1"/>
          </p:cNvSpPr>
          <p:nvPr>
            <p:ph type="sldNum" sz="quarter" idx="12"/>
          </p:nvPr>
        </p:nvSpPr>
        <p:spPr/>
        <p:txBody>
          <a:bodyPr/>
          <a:lstStyle/>
          <a:p>
            <a:pPr>
              <a:defRPr/>
            </a:pPr>
            <a:fld id="{22179739-F4A8-44EB-8B8E-F3F060272835}" type="slidenum">
              <a:rPr lang="ja-JP" altLang="en-US" smtClean="0"/>
              <a:pPr>
                <a:defRPr/>
              </a:pPr>
              <a:t>26</a:t>
            </a:fld>
            <a:endParaRPr lang="ja-JP" altLang="en-US"/>
          </a:p>
        </p:txBody>
      </p:sp>
    </p:spTree>
    <p:extLst>
      <p:ext uri="{BB962C8B-B14F-4D97-AF65-F5344CB8AC3E}">
        <p14:creationId xmlns:p14="http://schemas.microsoft.com/office/powerpoint/2010/main" val="26167423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0EE1DD0-1F30-0F4C-8864-9C9C498CFEB2}"/>
              </a:ext>
            </a:extLst>
          </p:cNvPr>
          <p:cNvSpPr/>
          <p:nvPr/>
        </p:nvSpPr>
        <p:spPr>
          <a:xfrm>
            <a:off x="683568" y="2204863"/>
            <a:ext cx="7920880" cy="2308324"/>
          </a:xfrm>
          <a:prstGeom prst="rect">
            <a:avLst/>
          </a:prstGeom>
        </p:spPr>
        <p:txBody>
          <a:bodyPr wrap="square">
            <a:spAutoFit/>
          </a:bodyPr>
          <a:lstStyle/>
          <a:p>
            <a:pPr algn="l" latinLnBrk="1"/>
            <a:r>
              <a:rPr lang="ja-JP" altLang="en-US" sz="2400" dirty="0">
                <a:solidFill>
                  <a:srgbClr val="333333"/>
                </a:solidFill>
                <a:latin typeface="+mn-ea"/>
                <a:ea typeface="+mn-ea"/>
              </a:rPr>
              <a:t>いざ人前に立つと、緊張してしまい何を話すべきか忘れてしまうこともあるでしょう。しかし、プレゼンの目的は流暢に話をすることでも、物怖じしないで人前に立つことでもありません。</a:t>
            </a:r>
            <a:endParaRPr lang="en-US" altLang="ja-JP" sz="2400" dirty="0">
              <a:solidFill>
                <a:srgbClr val="333333"/>
              </a:solidFill>
              <a:latin typeface="+mn-ea"/>
              <a:ea typeface="+mn-ea"/>
            </a:endParaRPr>
          </a:p>
          <a:p>
            <a:pPr algn="l" latinLnBrk="1"/>
            <a:endParaRPr lang="en-US" altLang="ja-JP" sz="2400" dirty="0">
              <a:solidFill>
                <a:srgbClr val="333333"/>
              </a:solidFill>
              <a:latin typeface="+mn-ea"/>
              <a:ea typeface="+mn-ea"/>
            </a:endParaRPr>
          </a:p>
          <a:p>
            <a:pPr algn="l" latinLnBrk="1"/>
            <a:r>
              <a:rPr lang="ja-JP" altLang="en-US" sz="2400" dirty="0">
                <a:solidFill>
                  <a:srgbClr val="333333"/>
                </a:solidFill>
                <a:latin typeface="+mn-ea"/>
                <a:ea typeface="+mn-ea"/>
              </a:rPr>
              <a:t>あくまで</a:t>
            </a:r>
            <a:r>
              <a:rPr lang="ja-JP" altLang="en-US" sz="2400" b="1" dirty="0">
                <a:solidFill>
                  <a:srgbClr val="333333"/>
                </a:solidFill>
                <a:latin typeface="+mn-ea"/>
                <a:ea typeface="+mn-ea"/>
              </a:rPr>
              <a:t>「聞き手にプレゼン内容を理解してもらい、納得してもらう」</a:t>
            </a:r>
            <a:r>
              <a:rPr lang="ja-JP" altLang="en-US" sz="2400" dirty="0">
                <a:solidFill>
                  <a:srgbClr val="333333"/>
                </a:solidFill>
                <a:latin typeface="+mn-ea"/>
                <a:ea typeface="+mn-ea"/>
              </a:rPr>
              <a:t>ことです。そのためには、メモなどを活用しても問題はありません。</a:t>
            </a:r>
            <a:endParaRPr lang="ja-JP" altLang="en-US" sz="2400" b="0" i="0" dirty="0">
              <a:solidFill>
                <a:srgbClr val="333333"/>
              </a:solidFill>
              <a:effectLst/>
              <a:latin typeface="+mn-ea"/>
              <a:ea typeface="+mn-ea"/>
            </a:endParaRPr>
          </a:p>
        </p:txBody>
      </p:sp>
      <p:sp>
        <p:nvSpPr>
          <p:cNvPr id="3" name="テキスト ボックス 2">
            <a:extLst>
              <a:ext uri="{FF2B5EF4-FFF2-40B4-BE49-F238E27FC236}">
                <a16:creationId xmlns:a16="http://schemas.microsoft.com/office/drawing/2014/main" id="{A3A8D434-AAF6-D04D-BF52-29400659D914}"/>
              </a:ext>
            </a:extLst>
          </p:cNvPr>
          <p:cNvSpPr txBox="1"/>
          <p:nvPr/>
        </p:nvSpPr>
        <p:spPr>
          <a:xfrm>
            <a:off x="1840038" y="1252787"/>
            <a:ext cx="5072222" cy="584775"/>
          </a:xfrm>
          <a:prstGeom prst="rect">
            <a:avLst/>
          </a:prstGeom>
          <a:noFill/>
        </p:spPr>
        <p:txBody>
          <a:bodyPr wrap="none" rtlCol="0">
            <a:spAutoFit/>
          </a:bodyPr>
          <a:lstStyle/>
          <a:p>
            <a:r>
              <a:rPr lang="ja-JP" altLang="en-US" sz="3200" b="1">
                <a:solidFill>
                  <a:srgbClr val="333333"/>
                </a:solidFill>
                <a:latin typeface="+mn-ea"/>
                <a:ea typeface="+mn-ea"/>
              </a:rPr>
              <a:t>話す内容が瞬時に出てこない</a:t>
            </a:r>
          </a:p>
        </p:txBody>
      </p:sp>
      <p:sp>
        <p:nvSpPr>
          <p:cNvPr id="7" name="Rectangle 5">
            <a:extLst>
              <a:ext uri="{FF2B5EF4-FFF2-40B4-BE49-F238E27FC236}">
                <a16:creationId xmlns:a16="http://schemas.microsoft.com/office/drawing/2014/main" id="{E1FDAFB6-4203-4AB7-A71A-BC274AC007A3}"/>
              </a:ext>
            </a:extLst>
          </p:cNvPr>
          <p:cNvSpPr txBox="1">
            <a:spLocks noChangeArrowheads="1"/>
          </p:cNvSpPr>
          <p:nvPr/>
        </p:nvSpPr>
        <p:spPr bwMode="auto">
          <a:xfrm>
            <a:off x="74690" y="744816"/>
            <a:ext cx="8642350" cy="379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1800" b="1" dirty="0"/>
              <a:t>プレゼン初心者にありがちな失敗と対策</a:t>
            </a:r>
          </a:p>
        </p:txBody>
      </p:sp>
      <p:sp>
        <p:nvSpPr>
          <p:cNvPr id="4" name="スライド番号プレースホルダー 3">
            <a:extLst>
              <a:ext uri="{FF2B5EF4-FFF2-40B4-BE49-F238E27FC236}">
                <a16:creationId xmlns:a16="http://schemas.microsoft.com/office/drawing/2014/main" id="{42B37FBE-78E6-40EA-B33E-0AF4FA0D0927}"/>
              </a:ext>
            </a:extLst>
          </p:cNvPr>
          <p:cNvSpPr>
            <a:spLocks noGrp="1"/>
          </p:cNvSpPr>
          <p:nvPr>
            <p:ph type="sldNum" sz="quarter" idx="12"/>
          </p:nvPr>
        </p:nvSpPr>
        <p:spPr/>
        <p:txBody>
          <a:bodyPr/>
          <a:lstStyle/>
          <a:p>
            <a:pPr>
              <a:defRPr/>
            </a:pPr>
            <a:fld id="{22179739-F4A8-44EB-8B8E-F3F060272835}" type="slidenum">
              <a:rPr lang="ja-JP" altLang="en-US" smtClean="0"/>
              <a:pPr>
                <a:defRPr/>
              </a:pPr>
              <a:t>27</a:t>
            </a:fld>
            <a:endParaRPr lang="ja-JP" altLang="en-US"/>
          </a:p>
        </p:txBody>
      </p:sp>
      <p:pic>
        <p:nvPicPr>
          <p:cNvPr id="1026" name="Picture 2" descr="緊張するスピーカー">
            <a:extLst>
              <a:ext uri="{FF2B5EF4-FFF2-40B4-BE49-F238E27FC236}">
                <a16:creationId xmlns:a16="http://schemas.microsoft.com/office/drawing/2014/main" id="{16E8048F-EE8E-4610-B6A9-8EE9786668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9313" y="4475576"/>
            <a:ext cx="22098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029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EAB534C-21E8-8149-93E9-3FE7BE63997A}"/>
              </a:ext>
            </a:extLst>
          </p:cNvPr>
          <p:cNvSpPr txBox="1"/>
          <p:nvPr/>
        </p:nvSpPr>
        <p:spPr>
          <a:xfrm>
            <a:off x="600840" y="2060848"/>
            <a:ext cx="7942317" cy="2292935"/>
          </a:xfrm>
          <a:prstGeom prst="rect">
            <a:avLst/>
          </a:prstGeom>
          <a:noFill/>
        </p:spPr>
        <p:txBody>
          <a:bodyPr wrap="square" rtlCol="0">
            <a:spAutoFit/>
          </a:bodyPr>
          <a:lstStyle/>
          <a:p>
            <a:pPr latinLnBrk="1"/>
            <a:r>
              <a:rPr lang="ja-JP" altLang="en-US" sz="2000" b="1" dirty="0">
                <a:latin typeface="+mn-ea"/>
                <a:ea typeface="+mn-ea"/>
              </a:rPr>
              <a:t>構成さえしっかりとまとまっていれば、不慣れな部分があっても相手に要点を伝えられるでしょう。</a:t>
            </a:r>
            <a:r>
              <a:rPr lang="ja-JP" altLang="en-US" sz="2000" dirty="0">
                <a:latin typeface="+mn-ea"/>
                <a:ea typeface="+mn-ea"/>
              </a:rPr>
              <a:t>しかし、話し方や言葉の選び方、資料の作り方などで、</a:t>
            </a:r>
            <a:endParaRPr lang="en-US" altLang="ja-JP" sz="2000" dirty="0">
              <a:latin typeface="+mn-ea"/>
              <a:ea typeface="+mn-ea"/>
            </a:endParaRPr>
          </a:p>
          <a:p>
            <a:pPr latinLnBrk="1"/>
            <a:r>
              <a:rPr lang="ja-JP" altLang="en-US" sz="2000" dirty="0">
                <a:latin typeface="+mn-ea"/>
                <a:ea typeface="+mn-ea"/>
              </a:rPr>
              <a:t>内容の一部に伝わりにくい箇所が発生してしまうことは考えられます。</a:t>
            </a:r>
            <a:endParaRPr lang="en-US" altLang="ja-JP" sz="2000" dirty="0">
              <a:latin typeface="+mn-ea"/>
              <a:ea typeface="+mn-ea"/>
            </a:endParaRPr>
          </a:p>
          <a:p>
            <a:pPr latinLnBrk="1"/>
            <a:br>
              <a:rPr lang="ja-JP" altLang="en-US" sz="1100" dirty="0"/>
            </a:br>
            <a:r>
              <a:rPr lang="ja-JP" altLang="en-US" dirty="0">
                <a:latin typeface="+mn-ea"/>
                <a:ea typeface="+mn-ea"/>
              </a:rPr>
              <a:t>より伝わりやすいプレゼンを目指すのであれば、プレゼンを聞いていた周囲の第三者に、</a:t>
            </a:r>
            <a:endParaRPr lang="en-US" altLang="ja-JP" dirty="0">
              <a:latin typeface="+mn-ea"/>
              <a:ea typeface="+mn-ea"/>
            </a:endParaRPr>
          </a:p>
          <a:p>
            <a:pPr latinLnBrk="1"/>
            <a:r>
              <a:rPr lang="ja-JP" altLang="en-US" dirty="0">
                <a:latin typeface="+mn-ea"/>
                <a:ea typeface="+mn-ea"/>
              </a:rPr>
              <a:t>発表が済んでから内容などについてフィードバックをもらう方法がおすすめです。</a:t>
            </a:r>
            <a:endParaRPr lang="en-US" altLang="ja-JP" dirty="0">
              <a:latin typeface="+mn-ea"/>
              <a:ea typeface="+mn-ea"/>
            </a:endParaRPr>
          </a:p>
          <a:p>
            <a:pPr latinLnBrk="1"/>
            <a:r>
              <a:rPr lang="ja-JP" altLang="en-US" dirty="0">
                <a:latin typeface="+mn-ea"/>
                <a:ea typeface="+mn-ea"/>
              </a:rPr>
              <a:t>「ここはもう少し簡単な言葉を使ってみよう」「スライドの内容をもっと簡潔にしよう」など、</a:t>
            </a:r>
            <a:endParaRPr lang="en-US" altLang="ja-JP" dirty="0">
              <a:latin typeface="+mn-ea"/>
              <a:ea typeface="+mn-ea"/>
            </a:endParaRPr>
          </a:p>
          <a:p>
            <a:pPr latinLnBrk="1"/>
            <a:r>
              <a:rPr lang="ja-JP" altLang="en-US" dirty="0">
                <a:latin typeface="+mn-ea"/>
                <a:ea typeface="+mn-ea"/>
              </a:rPr>
              <a:t>次回のプレゼンに生かせる改善点を見つけることができるでしょう。</a:t>
            </a:r>
          </a:p>
        </p:txBody>
      </p:sp>
      <p:sp>
        <p:nvSpPr>
          <p:cNvPr id="3" name="テキスト ボックス 2">
            <a:extLst>
              <a:ext uri="{FF2B5EF4-FFF2-40B4-BE49-F238E27FC236}">
                <a16:creationId xmlns:a16="http://schemas.microsoft.com/office/drawing/2014/main" id="{F8F068DB-1240-1A4B-8314-D0FB56E9B68A}"/>
              </a:ext>
            </a:extLst>
          </p:cNvPr>
          <p:cNvSpPr txBox="1"/>
          <p:nvPr/>
        </p:nvSpPr>
        <p:spPr>
          <a:xfrm>
            <a:off x="1914060" y="1070898"/>
            <a:ext cx="5315879" cy="584775"/>
          </a:xfrm>
          <a:prstGeom prst="rect">
            <a:avLst/>
          </a:prstGeom>
          <a:noFill/>
        </p:spPr>
        <p:txBody>
          <a:bodyPr wrap="none" rtlCol="0">
            <a:spAutoFit/>
          </a:bodyPr>
          <a:lstStyle/>
          <a:p>
            <a:r>
              <a:rPr lang="ja-JP" altLang="en-US" sz="3200" b="1" dirty="0">
                <a:latin typeface="+mn-ea"/>
                <a:ea typeface="+mn-ea"/>
              </a:rPr>
              <a:t>聞き手に内容が伝わっていない</a:t>
            </a:r>
          </a:p>
        </p:txBody>
      </p:sp>
      <p:sp>
        <p:nvSpPr>
          <p:cNvPr id="6" name="Rectangle 5">
            <a:extLst>
              <a:ext uri="{FF2B5EF4-FFF2-40B4-BE49-F238E27FC236}">
                <a16:creationId xmlns:a16="http://schemas.microsoft.com/office/drawing/2014/main" id="{CC45220F-5F7C-46CC-86F7-807F8A94C9F2}"/>
              </a:ext>
            </a:extLst>
          </p:cNvPr>
          <p:cNvSpPr txBox="1">
            <a:spLocks noChangeArrowheads="1"/>
          </p:cNvSpPr>
          <p:nvPr/>
        </p:nvSpPr>
        <p:spPr bwMode="auto">
          <a:xfrm>
            <a:off x="74690" y="744816"/>
            <a:ext cx="8642350" cy="379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1800" b="1" dirty="0"/>
              <a:t>プレゼン初心者にありがちな失敗と対策</a:t>
            </a:r>
          </a:p>
        </p:txBody>
      </p:sp>
      <p:sp>
        <p:nvSpPr>
          <p:cNvPr id="4" name="スライド番号プレースホルダー 3">
            <a:extLst>
              <a:ext uri="{FF2B5EF4-FFF2-40B4-BE49-F238E27FC236}">
                <a16:creationId xmlns:a16="http://schemas.microsoft.com/office/drawing/2014/main" id="{1A2A402F-8C81-4D2F-9FD0-9E12E32A87EF}"/>
              </a:ext>
            </a:extLst>
          </p:cNvPr>
          <p:cNvSpPr>
            <a:spLocks noGrp="1"/>
          </p:cNvSpPr>
          <p:nvPr>
            <p:ph type="sldNum" sz="quarter" idx="12"/>
          </p:nvPr>
        </p:nvSpPr>
        <p:spPr/>
        <p:txBody>
          <a:bodyPr/>
          <a:lstStyle/>
          <a:p>
            <a:pPr>
              <a:defRPr/>
            </a:pPr>
            <a:fld id="{22179739-F4A8-44EB-8B8E-F3F060272835}" type="slidenum">
              <a:rPr lang="ja-JP" altLang="en-US" smtClean="0"/>
              <a:pPr>
                <a:defRPr/>
              </a:pPr>
              <a:t>28</a:t>
            </a:fld>
            <a:endParaRPr lang="ja-JP" altLang="en-US"/>
          </a:p>
        </p:txBody>
      </p:sp>
      <p:pic>
        <p:nvPicPr>
          <p:cNvPr id="2050" name="Picture 2" descr="会話する男女">
            <a:extLst>
              <a:ext uri="{FF2B5EF4-FFF2-40B4-BE49-F238E27FC236}">
                <a16:creationId xmlns:a16="http://schemas.microsoft.com/office/drawing/2014/main" id="{64A51585-AC80-4A16-9A2D-D83FCD759B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5039" y="4439917"/>
            <a:ext cx="22098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23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6" name="正方形/長方形 5">
            <a:extLst>
              <a:ext uri="{FF2B5EF4-FFF2-40B4-BE49-F238E27FC236}">
                <a16:creationId xmlns:a16="http://schemas.microsoft.com/office/drawing/2014/main" id="{AF8384F2-E5D2-4269-ADF2-857BE22CB1D8}"/>
              </a:ext>
            </a:extLst>
          </p:cNvPr>
          <p:cNvSpPr/>
          <p:nvPr/>
        </p:nvSpPr>
        <p:spPr>
          <a:xfrm>
            <a:off x="117227" y="2996952"/>
            <a:ext cx="8729710" cy="120032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4000" dirty="0">
                <a:latin typeface="Meiryo UI" pitchFamily="50" charset="-128"/>
                <a:ea typeface="Meiryo UI" pitchFamily="50" charset="-128"/>
                <a:cs typeface="Meiryo UI" pitchFamily="50" charset="-128"/>
              </a:rPr>
              <a:t>ビジネスプレゼンテーションの基本</a:t>
            </a:r>
            <a:endParaRPr lang="en-US" altLang="ja-JP" sz="4000" dirty="0">
              <a:latin typeface="Meiryo UI" pitchFamily="50" charset="-128"/>
              <a:ea typeface="Meiryo UI" pitchFamily="50" charset="-128"/>
              <a:cs typeface="Meiryo UI" pitchFamily="50" charset="-128"/>
            </a:endParaRPr>
          </a:p>
          <a:p>
            <a:r>
              <a:rPr lang="ja-JP" altLang="en-US" sz="3200" dirty="0">
                <a:latin typeface="Meiryo UI" pitchFamily="50" charset="-128"/>
                <a:ea typeface="Meiryo UI" pitchFamily="50" charset="-128"/>
                <a:cs typeface="Meiryo UI" pitchFamily="50" charset="-128"/>
              </a:rPr>
              <a:t>（プレゼンテーションの意義、スキル、練習方法）</a:t>
            </a:r>
          </a:p>
        </p:txBody>
      </p:sp>
    </p:spTree>
    <p:extLst>
      <p:ext uri="{BB962C8B-B14F-4D97-AF65-F5344CB8AC3E}">
        <p14:creationId xmlns:p14="http://schemas.microsoft.com/office/powerpoint/2010/main" val="846247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29</a:t>
            </a:fld>
            <a:endParaRPr lang="ja-JP" altLang="en-US"/>
          </a:p>
        </p:txBody>
      </p:sp>
    </p:spTree>
    <p:extLst>
      <p:ext uri="{BB962C8B-B14F-4D97-AF65-F5344CB8AC3E}">
        <p14:creationId xmlns:p14="http://schemas.microsoft.com/office/powerpoint/2010/main" val="1539588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30</a:t>
            </a:fld>
            <a:endParaRPr lang="en-US" altLang="ja-JP" dirty="0"/>
          </a:p>
        </p:txBody>
      </p:sp>
      <p:sp>
        <p:nvSpPr>
          <p:cNvPr id="4" name="正方形/長方形 3">
            <a:extLst>
              <a:ext uri="{FF2B5EF4-FFF2-40B4-BE49-F238E27FC236}">
                <a16:creationId xmlns:a16="http://schemas.microsoft.com/office/drawing/2014/main" id="{033F2DB6-21FA-4EAA-A189-D9BDCED23FD3}"/>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6636A47E-5FB0-46A6-80B7-C582736A197B}"/>
              </a:ext>
            </a:extLst>
          </p:cNvPr>
          <p:cNvSpPr/>
          <p:nvPr/>
        </p:nvSpPr>
        <p:spPr>
          <a:xfrm>
            <a:off x="204258" y="2065930"/>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Rectangle 7">
            <a:extLst>
              <a:ext uri="{FF2B5EF4-FFF2-40B4-BE49-F238E27FC236}">
                <a16:creationId xmlns:a16="http://schemas.microsoft.com/office/drawing/2014/main" id="{FA84BB0A-5948-44B7-B888-21FD1A9FE71B}"/>
              </a:ext>
            </a:extLst>
          </p:cNvPr>
          <p:cNvSpPr>
            <a:spLocks noChangeArrowheads="1"/>
          </p:cNvSpPr>
          <p:nvPr/>
        </p:nvSpPr>
        <p:spPr bwMode="auto">
          <a:xfrm>
            <a:off x="172507" y="764706"/>
            <a:ext cx="8735484" cy="64807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あたなが考えている新規事業案について、</a:t>
            </a:r>
            <a:r>
              <a:rPr lang="en-US" altLang="ja-JP" sz="2000" b="1" dirty="0">
                <a:latin typeface="+mn-ea"/>
              </a:rPr>
              <a:t>PREP</a:t>
            </a:r>
            <a:r>
              <a:rPr lang="ja-JP" altLang="en-US" sz="2000" b="1" dirty="0">
                <a:latin typeface="+mn-ea"/>
              </a:rPr>
              <a:t>を用いてプレゼンテーションの</a:t>
            </a:r>
            <a:endParaRPr lang="en-US" altLang="ja-JP" sz="2000" b="1" dirty="0">
              <a:latin typeface="+mn-ea"/>
            </a:endParaRPr>
          </a:p>
          <a:p>
            <a:pPr indent="-342900" algn="l">
              <a:lnSpc>
                <a:spcPct val="90000"/>
              </a:lnSpc>
              <a:spcBef>
                <a:spcPct val="20000"/>
              </a:spcBef>
            </a:pPr>
            <a:r>
              <a:rPr lang="ja-JP" altLang="en-US" sz="2000" b="1" dirty="0">
                <a:latin typeface="+mn-ea"/>
              </a:rPr>
              <a:t>シナリオを作成してみましょう。</a:t>
            </a:r>
            <a:endParaRPr lang="en-US" altLang="ja-JP" sz="2000" b="1" dirty="0">
              <a:latin typeface="+mn-ea"/>
            </a:endParaRPr>
          </a:p>
        </p:txBody>
      </p:sp>
      <p:sp>
        <p:nvSpPr>
          <p:cNvPr id="5" name="Rectangle 7">
            <a:extLst>
              <a:ext uri="{FF2B5EF4-FFF2-40B4-BE49-F238E27FC236}">
                <a16:creationId xmlns:a16="http://schemas.microsoft.com/office/drawing/2014/main" id="{0C1898A7-BFFC-4EAB-990B-B4FACABEDF29}"/>
              </a:ext>
            </a:extLst>
          </p:cNvPr>
          <p:cNvSpPr>
            <a:spLocks noChangeArrowheads="1"/>
          </p:cNvSpPr>
          <p:nvPr/>
        </p:nvSpPr>
        <p:spPr bwMode="auto">
          <a:xfrm>
            <a:off x="204258" y="1628800"/>
            <a:ext cx="8703733" cy="43204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①　新規事業のテーマ</a:t>
            </a:r>
            <a:endParaRPr lang="en-US" altLang="ja-JP" sz="2000" b="1" dirty="0">
              <a:latin typeface="+mn-ea"/>
            </a:endParaRPr>
          </a:p>
        </p:txBody>
      </p:sp>
      <p:sp>
        <p:nvSpPr>
          <p:cNvPr id="7" name="正方形/長方形 6">
            <a:extLst>
              <a:ext uri="{FF2B5EF4-FFF2-40B4-BE49-F238E27FC236}">
                <a16:creationId xmlns:a16="http://schemas.microsoft.com/office/drawing/2014/main" id="{33684CAF-DFB7-4F42-A4F6-4969C607855D}"/>
              </a:ext>
            </a:extLst>
          </p:cNvPr>
          <p:cNvSpPr/>
          <p:nvPr/>
        </p:nvSpPr>
        <p:spPr>
          <a:xfrm>
            <a:off x="204258" y="4437112"/>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Rectangle 7">
            <a:extLst>
              <a:ext uri="{FF2B5EF4-FFF2-40B4-BE49-F238E27FC236}">
                <a16:creationId xmlns:a16="http://schemas.microsoft.com/office/drawing/2014/main" id="{46CB1BF8-06BD-48F3-8549-78EB54CDAF4D}"/>
              </a:ext>
            </a:extLst>
          </p:cNvPr>
          <p:cNvSpPr>
            <a:spLocks noChangeArrowheads="1"/>
          </p:cNvSpPr>
          <p:nvPr/>
        </p:nvSpPr>
        <p:spPr bwMode="auto">
          <a:xfrm>
            <a:off x="204258" y="3641925"/>
            <a:ext cx="8703733" cy="432048"/>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②　プレゼンテーションのシナリオ</a:t>
            </a:r>
            <a:endParaRPr lang="en-US" altLang="ja-JP" sz="2000" b="1" dirty="0">
              <a:latin typeface="+mn-ea"/>
            </a:endParaRPr>
          </a:p>
          <a:p>
            <a:pPr indent="-342900" algn="l">
              <a:lnSpc>
                <a:spcPct val="90000"/>
              </a:lnSpc>
              <a:spcBef>
                <a:spcPct val="20000"/>
              </a:spcBef>
            </a:pPr>
            <a:r>
              <a:rPr lang="en-US" altLang="ja-JP" sz="2000" b="1" dirty="0">
                <a:latin typeface="+mn-ea"/>
              </a:rPr>
              <a:t>P</a:t>
            </a:r>
            <a:r>
              <a:rPr lang="ja-JP" altLang="en-US" sz="2000" b="1" dirty="0">
                <a:latin typeface="+mn-ea"/>
              </a:rPr>
              <a:t>：結論</a:t>
            </a:r>
            <a:endParaRPr lang="en-US" altLang="ja-JP" sz="2000" b="1" dirty="0">
              <a:latin typeface="+mn-ea"/>
            </a:endParaRPr>
          </a:p>
        </p:txBody>
      </p:sp>
      <p:sp>
        <p:nvSpPr>
          <p:cNvPr id="2" name="スライド番号プレースホルダー 1">
            <a:extLst>
              <a:ext uri="{FF2B5EF4-FFF2-40B4-BE49-F238E27FC236}">
                <a16:creationId xmlns:a16="http://schemas.microsoft.com/office/drawing/2014/main" id="{15594918-758E-4502-8A81-C8983A05AE0A}"/>
              </a:ext>
            </a:extLst>
          </p:cNvPr>
          <p:cNvSpPr>
            <a:spLocks noGrp="1"/>
          </p:cNvSpPr>
          <p:nvPr>
            <p:ph type="sldNum" sz="quarter" idx="12"/>
          </p:nvPr>
        </p:nvSpPr>
        <p:spPr/>
        <p:txBody>
          <a:bodyPr/>
          <a:lstStyle/>
          <a:p>
            <a:pPr>
              <a:defRPr/>
            </a:pPr>
            <a:fld id="{22179739-F4A8-44EB-8B8E-F3F060272835}" type="slidenum">
              <a:rPr lang="ja-JP" altLang="en-US" smtClean="0"/>
              <a:pPr>
                <a:defRPr/>
              </a:pPr>
              <a:t>31</a:t>
            </a:fld>
            <a:endParaRPr lang="ja-JP" altLang="en-US"/>
          </a:p>
        </p:txBody>
      </p:sp>
    </p:spTree>
    <p:extLst>
      <p:ext uri="{BB962C8B-B14F-4D97-AF65-F5344CB8AC3E}">
        <p14:creationId xmlns:p14="http://schemas.microsoft.com/office/powerpoint/2010/main" val="1355875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7" name="正方形/長方形 6">
            <a:extLst>
              <a:ext uri="{FF2B5EF4-FFF2-40B4-BE49-F238E27FC236}">
                <a16:creationId xmlns:a16="http://schemas.microsoft.com/office/drawing/2014/main" id="{33684CAF-DFB7-4F42-A4F6-4969C607855D}"/>
              </a:ext>
            </a:extLst>
          </p:cNvPr>
          <p:cNvSpPr/>
          <p:nvPr/>
        </p:nvSpPr>
        <p:spPr>
          <a:xfrm>
            <a:off x="204258" y="1214316"/>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Rectangle 7">
            <a:extLst>
              <a:ext uri="{FF2B5EF4-FFF2-40B4-BE49-F238E27FC236}">
                <a16:creationId xmlns:a16="http://schemas.microsoft.com/office/drawing/2014/main" id="{359DAB35-0F32-48B6-ADF1-B986FA35FF0C}"/>
              </a:ext>
            </a:extLst>
          </p:cNvPr>
          <p:cNvSpPr>
            <a:spLocks noChangeArrowheads="1"/>
          </p:cNvSpPr>
          <p:nvPr/>
        </p:nvSpPr>
        <p:spPr bwMode="auto">
          <a:xfrm>
            <a:off x="204258" y="831380"/>
            <a:ext cx="8703733" cy="35715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R</a:t>
            </a:r>
            <a:r>
              <a:rPr lang="ja-JP" altLang="en-US" sz="2000" b="1" dirty="0">
                <a:latin typeface="+mn-ea"/>
              </a:rPr>
              <a:t>：理由</a:t>
            </a:r>
            <a:endParaRPr lang="en-US" altLang="ja-JP" sz="2000" b="1" dirty="0">
              <a:latin typeface="+mn-ea"/>
            </a:endParaRPr>
          </a:p>
        </p:txBody>
      </p:sp>
      <p:sp>
        <p:nvSpPr>
          <p:cNvPr id="11" name="Rectangle 7">
            <a:extLst>
              <a:ext uri="{FF2B5EF4-FFF2-40B4-BE49-F238E27FC236}">
                <a16:creationId xmlns:a16="http://schemas.microsoft.com/office/drawing/2014/main" id="{4A212F71-94DD-4EF5-8A64-70F6DEFACFE2}"/>
              </a:ext>
            </a:extLst>
          </p:cNvPr>
          <p:cNvSpPr>
            <a:spLocks noChangeArrowheads="1"/>
          </p:cNvSpPr>
          <p:nvPr/>
        </p:nvSpPr>
        <p:spPr bwMode="auto">
          <a:xfrm>
            <a:off x="204257" y="2852936"/>
            <a:ext cx="8703733" cy="35715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E</a:t>
            </a:r>
            <a:r>
              <a:rPr lang="ja-JP" altLang="en-US" sz="2000" b="1" dirty="0">
                <a:latin typeface="+mn-ea"/>
              </a:rPr>
              <a:t>：根拠や事例</a:t>
            </a:r>
            <a:endParaRPr lang="en-US" altLang="ja-JP" sz="2000" b="1" dirty="0">
              <a:latin typeface="+mn-ea"/>
            </a:endParaRPr>
          </a:p>
        </p:txBody>
      </p:sp>
      <p:sp>
        <p:nvSpPr>
          <p:cNvPr id="12" name="正方形/長方形 11">
            <a:extLst>
              <a:ext uri="{FF2B5EF4-FFF2-40B4-BE49-F238E27FC236}">
                <a16:creationId xmlns:a16="http://schemas.microsoft.com/office/drawing/2014/main" id="{7A3F927A-6F6A-4193-A3BE-428D6EC818B8}"/>
              </a:ext>
            </a:extLst>
          </p:cNvPr>
          <p:cNvSpPr/>
          <p:nvPr/>
        </p:nvSpPr>
        <p:spPr>
          <a:xfrm>
            <a:off x="204258" y="3232360"/>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Rectangle 7">
            <a:extLst>
              <a:ext uri="{FF2B5EF4-FFF2-40B4-BE49-F238E27FC236}">
                <a16:creationId xmlns:a16="http://schemas.microsoft.com/office/drawing/2014/main" id="{19EA09BA-3AAD-463C-B0F6-40903578B360}"/>
              </a:ext>
            </a:extLst>
          </p:cNvPr>
          <p:cNvSpPr>
            <a:spLocks noChangeArrowheads="1"/>
          </p:cNvSpPr>
          <p:nvPr/>
        </p:nvSpPr>
        <p:spPr bwMode="auto">
          <a:xfrm>
            <a:off x="204257" y="4863212"/>
            <a:ext cx="8703733" cy="35715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P</a:t>
            </a:r>
            <a:r>
              <a:rPr lang="ja-JP" altLang="en-US" sz="2000" b="1" dirty="0">
                <a:latin typeface="+mn-ea"/>
              </a:rPr>
              <a:t>：結論</a:t>
            </a:r>
            <a:endParaRPr lang="en-US" altLang="ja-JP" sz="2000" b="1" dirty="0">
              <a:latin typeface="+mn-ea"/>
            </a:endParaRPr>
          </a:p>
        </p:txBody>
      </p:sp>
      <p:sp>
        <p:nvSpPr>
          <p:cNvPr id="14" name="正方形/長方形 13">
            <a:extLst>
              <a:ext uri="{FF2B5EF4-FFF2-40B4-BE49-F238E27FC236}">
                <a16:creationId xmlns:a16="http://schemas.microsoft.com/office/drawing/2014/main" id="{09FBBBBC-57AD-41A4-92DD-B3DCE2549BB6}"/>
              </a:ext>
            </a:extLst>
          </p:cNvPr>
          <p:cNvSpPr/>
          <p:nvPr/>
        </p:nvSpPr>
        <p:spPr>
          <a:xfrm>
            <a:off x="204258" y="5242636"/>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スライド番号プレースホルダー 1">
            <a:extLst>
              <a:ext uri="{FF2B5EF4-FFF2-40B4-BE49-F238E27FC236}">
                <a16:creationId xmlns:a16="http://schemas.microsoft.com/office/drawing/2014/main" id="{03AA2E36-F8B0-45A0-B98D-20CDA99989F3}"/>
              </a:ext>
            </a:extLst>
          </p:cNvPr>
          <p:cNvSpPr>
            <a:spLocks noGrp="1"/>
          </p:cNvSpPr>
          <p:nvPr>
            <p:ph type="sldNum" sz="quarter" idx="12"/>
          </p:nvPr>
        </p:nvSpPr>
        <p:spPr/>
        <p:txBody>
          <a:bodyPr/>
          <a:lstStyle/>
          <a:p>
            <a:pPr>
              <a:defRPr/>
            </a:pPr>
            <a:fld id="{22179739-F4A8-44EB-8B8E-F3F060272835}" type="slidenum">
              <a:rPr lang="ja-JP" altLang="en-US" smtClean="0"/>
              <a:pPr>
                <a:defRPr/>
              </a:pPr>
              <a:t>32</a:t>
            </a:fld>
            <a:endParaRPr lang="ja-JP" altLang="en-US"/>
          </a:p>
        </p:txBody>
      </p:sp>
    </p:spTree>
    <p:extLst>
      <p:ext uri="{BB962C8B-B14F-4D97-AF65-F5344CB8AC3E}">
        <p14:creationId xmlns:p14="http://schemas.microsoft.com/office/powerpoint/2010/main" val="616868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ビジネスプレゼンテーションの基本の理解</a:t>
            </a:r>
          </a:p>
          <a:p>
            <a:pPr algn="l"/>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このコースを学習すると、ビジネスプレゼンテーションのやり方が理解できます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E10E6D26-BDC6-46F3-90F8-074B93713D0D}"/>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F21003DA-4876-45C0-BCF8-D390D8CD1914}"/>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08065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712969" cy="5324535"/>
          </a:xfrm>
          <a:prstGeom prst="rect">
            <a:avLst/>
          </a:prstGeom>
          <a:noFill/>
        </p:spPr>
        <p:txBody>
          <a:bodyPr wrap="square">
            <a:spAutoFit/>
          </a:bodyPr>
          <a:lstStyle/>
          <a:p>
            <a:pPr algn="l"/>
            <a:r>
              <a:rPr lang="ja-JP" altLang="en-US" sz="2000" b="1" dirty="0">
                <a:latin typeface="+mn-ea"/>
                <a:ea typeface="+mn-ea"/>
              </a:rPr>
              <a:t>効果的なプレゼンテーションを実施するためには、コミュニケーションの基本を理解することが大切です。</a:t>
            </a:r>
            <a:endParaRPr lang="en-US" altLang="ja-JP" sz="2000" b="1" dirty="0">
              <a:latin typeface="+mn-ea"/>
              <a:ea typeface="+mn-ea"/>
            </a:endParaRPr>
          </a:p>
          <a:p>
            <a:pPr algn="l"/>
            <a:endParaRPr lang="en-US" altLang="ja-JP" sz="2000" b="1" dirty="0">
              <a:latin typeface="+mn-ea"/>
              <a:ea typeface="+mn-ea"/>
            </a:endParaRPr>
          </a:p>
          <a:p>
            <a:pPr algn="l"/>
            <a:r>
              <a:rPr lang="ja-JP" altLang="en-US" sz="2000" b="1" dirty="0">
                <a:latin typeface="+mn-ea"/>
                <a:ea typeface="+mn-ea"/>
              </a:rPr>
              <a:t>■コミュニケーションの基本</a:t>
            </a:r>
            <a:endParaRPr lang="en-US" altLang="ja-JP" sz="2000" b="1" dirty="0">
              <a:latin typeface="+mn-ea"/>
              <a:ea typeface="+mn-ea"/>
            </a:endParaRPr>
          </a:p>
          <a:p>
            <a:pPr algn="l"/>
            <a:endParaRPr lang="en-US" altLang="ja-JP" sz="2000" b="1" dirty="0">
              <a:latin typeface="+mn-ea"/>
              <a:ea typeface="+mn-ea"/>
            </a:endParaRPr>
          </a:p>
          <a:p>
            <a:pPr algn="l"/>
            <a:r>
              <a:rPr lang="ja-JP" altLang="en-US" sz="2000" b="1" dirty="0">
                <a:latin typeface="+mn-ea"/>
                <a:ea typeface="+mn-ea"/>
              </a:rPr>
              <a:t>①　相手の興味関心を確認する</a:t>
            </a:r>
            <a:br>
              <a:rPr lang="ja-JP" altLang="en-US" sz="2000" b="1" dirty="0">
                <a:latin typeface="+mn-ea"/>
                <a:ea typeface="+mn-ea"/>
              </a:rPr>
            </a:br>
            <a:r>
              <a:rPr lang="ja-JP" altLang="en-US" sz="2000" b="1" dirty="0">
                <a:latin typeface="+mn-ea"/>
                <a:ea typeface="+mn-ea"/>
              </a:rPr>
              <a:t>認知度、理解度、関心度の３点は必ず事前に確認する。</a:t>
            </a:r>
            <a:br>
              <a:rPr lang="ja-JP" altLang="en-US" sz="2000" b="1" dirty="0">
                <a:latin typeface="+mn-ea"/>
                <a:ea typeface="+mn-ea"/>
              </a:rPr>
            </a:br>
            <a:endParaRPr lang="en-US" altLang="ja-JP" sz="2000" b="1" dirty="0">
              <a:latin typeface="+mn-ea"/>
              <a:ea typeface="+mn-ea"/>
            </a:endParaRPr>
          </a:p>
          <a:p>
            <a:pPr algn="l"/>
            <a:r>
              <a:rPr lang="ja-JP" altLang="en-US" sz="2000" b="1" dirty="0">
                <a:latin typeface="+mn-ea"/>
                <a:ea typeface="+mn-ea"/>
              </a:rPr>
              <a:t>②　聞き手の立場に立って話す</a:t>
            </a:r>
            <a:endParaRPr lang="en-US" altLang="ja-JP" sz="2000" b="1" dirty="0">
              <a:latin typeface="+mn-ea"/>
              <a:ea typeface="+mn-ea"/>
            </a:endParaRPr>
          </a:p>
          <a:p>
            <a:pPr algn="l"/>
            <a:endParaRPr lang="en-US" altLang="ja-JP" sz="2000" b="1" dirty="0">
              <a:latin typeface="+mn-ea"/>
              <a:ea typeface="+mn-ea"/>
            </a:endParaRPr>
          </a:p>
          <a:p>
            <a:pPr algn="l"/>
            <a:r>
              <a:rPr lang="en-US" altLang="ja-JP" sz="2000" b="1" dirty="0">
                <a:latin typeface="+mn-ea"/>
                <a:ea typeface="+mn-ea"/>
              </a:rPr>
              <a:t>[</a:t>
            </a:r>
            <a:r>
              <a:rPr lang="ja-JP" altLang="en-US" sz="2000" b="1" dirty="0">
                <a:latin typeface="+mn-ea"/>
                <a:ea typeface="+mn-ea"/>
              </a:rPr>
              <a:t>話す際の５つのポイント</a:t>
            </a:r>
            <a:r>
              <a:rPr lang="en-US" altLang="ja-JP" sz="2000" b="1" dirty="0">
                <a:latin typeface="+mn-ea"/>
                <a:ea typeface="+mn-ea"/>
              </a:rPr>
              <a:t>]</a:t>
            </a:r>
            <a:br>
              <a:rPr lang="en-US" altLang="ja-JP" sz="2000" b="1" dirty="0">
                <a:latin typeface="+mn-ea"/>
                <a:ea typeface="+mn-ea"/>
              </a:rPr>
            </a:br>
            <a:r>
              <a:rPr lang="en-US" altLang="ja-JP" sz="2000" b="1" dirty="0">
                <a:latin typeface="+mn-ea"/>
                <a:ea typeface="+mn-ea"/>
              </a:rPr>
              <a:t>①</a:t>
            </a:r>
            <a:r>
              <a:rPr lang="ja-JP" altLang="en-US" sz="2000" b="1" dirty="0">
                <a:latin typeface="+mn-ea"/>
                <a:ea typeface="+mn-ea"/>
              </a:rPr>
              <a:t>　言葉</a:t>
            </a:r>
            <a:br>
              <a:rPr lang="ja-JP" altLang="en-US" sz="2000" b="1" dirty="0">
                <a:latin typeface="+mn-ea"/>
                <a:ea typeface="+mn-ea"/>
              </a:rPr>
            </a:br>
            <a:r>
              <a:rPr lang="ja-JP" altLang="en-US" sz="2000" b="1" dirty="0">
                <a:latin typeface="+mn-ea"/>
                <a:ea typeface="+mn-ea"/>
              </a:rPr>
              <a:t>発する言葉そのものに気を配る。相手に理解されやすい・わかりやすい言葉を選ぶことが大切です。全ての言葉をキャッチしようとするまじめな聴衆には、誤解が無いような正確な意味を持つ言葉を選び説明していきましょう。また、説明する内容、話す内容は要点が絞られているか話す前に頭の中で確認するようにしましょう。言葉が多いことが良いわけではありません。</a:t>
            </a:r>
          </a:p>
        </p:txBody>
      </p:sp>
    </p:spTree>
    <p:extLst>
      <p:ext uri="{BB962C8B-B14F-4D97-AF65-F5344CB8AC3E}">
        <p14:creationId xmlns:p14="http://schemas.microsoft.com/office/powerpoint/2010/main" val="1852212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712969" cy="4401205"/>
          </a:xfrm>
          <a:prstGeom prst="rect">
            <a:avLst/>
          </a:prstGeom>
          <a:noFill/>
        </p:spPr>
        <p:txBody>
          <a:bodyPr wrap="square">
            <a:spAutoFit/>
          </a:bodyPr>
          <a:lstStyle/>
          <a:p>
            <a:pPr algn="l"/>
            <a:r>
              <a:rPr lang="ja-JP" altLang="en-US" sz="2000" b="1" dirty="0">
                <a:latin typeface="+mn-ea"/>
                <a:ea typeface="+mn-ea"/>
              </a:rPr>
              <a:t>②　言葉の発し方</a:t>
            </a:r>
            <a:br>
              <a:rPr lang="ja-JP" altLang="en-US" sz="2000" b="1" dirty="0">
                <a:latin typeface="+mn-ea"/>
                <a:ea typeface="+mn-ea"/>
              </a:rPr>
            </a:br>
            <a:r>
              <a:rPr lang="ja-JP" altLang="en-US" sz="2000" b="1" dirty="0">
                <a:latin typeface="+mn-ea"/>
                <a:ea typeface="+mn-ea"/>
              </a:rPr>
              <a:t>話す速さ、声の大小、抑揚など言葉の発し方に気をつけましょう。相手のペースに合わせゆっくり話したり、早く話したりすることも求められます。大切なことは大きな声で話す、語気を強めるなど、言葉の発し方に特徴を持たせることが大切です。相手とのコミュニケーションに全ての精神を集中させ自分の言葉に力を込めます。</a:t>
            </a:r>
            <a:endParaRPr lang="en-US" altLang="ja-JP" sz="2000" b="1" dirty="0">
              <a:latin typeface="+mn-ea"/>
              <a:ea typeface="+mn-ea"/>
            </a:endParaRPr>
          </a:p>
          <a:p>
            <a:pPr algn="l"/>
            <a:endParaRPr lang="en-US" altLang="ja-JP" sz="2000" b="1" dirty="0">
              <a:latin typeface="+mn-ea"/>
              <a:ea typeface="+mn-ea"/>
            </a:endParaRPr>
          </a:p>
          <a:p>
            <a:pPr algn="l"/>
            <a:endParaRPr lang="en-US" altLang="ja-JP" sz="2000" b="1" dirty="0">
              <a:latin typeface="+mn-ea"/>
              <a:ea typeface="+mn-ea"/>
            </a:endParaRPr>
          </a:p>
          <a:p>
            <a:pPr algn="l"/>
            <a:r>
              <a:rPr lang="ja-JP" altLang="en-US" sz="2000" b="1" dirty="0">
                <a:latin typeface="+mn-ea"/>
                <a:ea typeface="+mn-ea"/>
              </a:rPr>
              <a:t>③　態度・姿勢</a:t>
            </a:r>
            <a:br>
              <a:rPr lang="ja-JP" altLang="en-US" sz="2000" b="1" dirty="0">
                <a:latin typeface="+mn-ea"/>
                <a:ea typeface="+mn-ea"/>
              </a:rPr>
            </a:br>
            <a:r>
              <a:rPr lang="ja-JP" altLang="en-US" sz="2000" b="1" dirty="0">
                <a:latin typeface="+mn-ea"/>
                <a:ea typeface="+mn-ea"/>
              </a:rPr>
              <a:t>言葉以外の要素も、正確に相手に伝える上ではとても重要になります。表情、姿勢、身振り・手振り・視線などがそれらの代表的なものです。楽しい話をするときは笑顔で軽やかに話す。厳しいテーマ、悲しいテーマについて言及するときは、真剣な表情で言葉を発するなど、言葉以外の要素にも気を付けて相手とコミュケーションを図ると相互理解が深まります。また、態度・姿勢に関して基本となることは、聴衆とアイコンタクトを図ることです。</a:t>
            </a:r>
          </a:p>
        </p:txBody>
      </p:sp>
    </p:spTree>
    <p:extLst>
      <p:ext uri="{BB962C8B-B14F-4D97-AF65-F5344CB8AC3E}">
        <p14:creationId xmlns:p14="http://schemas.microsoft.com/office/powerpoint/2010/main" val="1117172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712969" cy="3785652"/>
          </a:xfrm>
          <a:prstGeom prst="rect">
            <a:avLst/>
          </a:prstGeom>
          <a:noFill/>
        </p:spPr>
        <p:txBody>
          <a:bodyPr wrap="square">
            <a:spAutoFit/>
          </a:bodyPr>
          <a:lstStyle/>
          <a:p>
            <a:pPr algn="l"/>
            <a:r>
              <a:rPr lang="ja-JP" altLang="en-US" sz="2000" b="1" dirty="0">
                <a:latin typeface="+mn-ea"/>
                <a:ea typeface="+mn-ea"/>
              </a:rPr>
              <a:t>④　結論ファースト</a:t>
            </a:r>
            <a:br>
              <a:rPr lang="ja-JP" altLang="en-US" sz="2000" b="1" dirty="0">
                <a:latin typeface="+mn-ea"/>
                <a:ea typeface="+mn-ea"/>
              </a:rPr>
            </a:br>
            <a:r>
              <a:rPr lang="ja-JP" altLang="en-US" sz="2000" b="1" dirty="0">
                <a:latin typeface="+mn-ea"/>
                <a:ea typeface="+mn-ea"/>
              </a:rPr>
              <a:t>伝えたい内容は、まず結論から述べます。それから、その理由、背景を伝えるようにします。最初に相手の知りたいに応えること、相手の心をまず掴む事を心がけましょう。</a:t>
            </a:r>
            <a:br>
              <a:rPr lang="ja-JP" altLang="en-US" sz="2000" b="1" dirty="0">
                <a:latin typeface="+mn-ea"/>
                <a:ea typeface="+mn-ea"/>
              </a:rPr>
            </a:br>
            <a:r>
              <a:rPr lang="en-US" altLang="ja-JP" sz="2000" b="1" dirty="0">
                <a:latin typeface="+mn-ea"/>
                <a:ea typeface="+mn-ea"/>
              </a:rPr>
              <a:t>※</a:t>
            </a:r>
            <a:r>
              <a:rPr lang="ja-JP" altLang="en-US" sz="2000" b="1" dirty="0">
                <a:latin typeface="+mn-ea"/>
                <a:ea typeface="+mn-ea"/>
              </a:rPr>
              <a:t>話題・内容・プレゼン方法により異なる場合もあります</a:t>
            </a:r>
            <a:br>
              <a:rPr lang="ja-JP" altLang="en-US" sz="2000" b="1" dirty="0">
                <a:latin typeface="+mn-ea"/>
                <a:ea typeface="+mn-ea"/>
              </a:rPr>
            </a:br>
            <a:endParaRPr lang="en-US" altLang="ja-JP" sz="2000" b="1" dirty="0">
              <a:latin typeface="+mn-ea"/>
              <a:ea typeface="+mn-ea"/>
            </a:endParaRPr>
          </a:p>
          <a:p>
            <a:pPr algn="l"/>
            <a:br>
              <a:rPr lang="ja-JP" altLang="en-US" sz="2000" b="1" dirty="0">
                <a:latin typeface="+mn-ea"/>
                <a:ea typeface="+mn-ea"/>
              </a:rPr>
            </a:br>
            <a:r>
              <a:rPr lang="ja-JP" altLang="en-US" sz="2000" b="1" dirty="0">
                <a:latin typeface="+mn-ea"/>
                <a:ea typeface="+mn-ea"/>
              </a:rPr>
              <a:t>⑤　事実と意見を区別</a:t>
            </a:r>
            <a:br>
              <a:rPr lang="ja-JP" altLang="en-US" sz="2000" b="1" dirty="0">
                <a:latin typeface="+mn-ea"/>
                <a:ea typeface="+mn-ea"/>
              </a:rPr>
            </a:br>
            <a:r>
              <a:rPr lang="ja-JP" altLang="en-US" sz="2000" b="1" dirty="0">
                <a:latin typeface="+mn-ea"/>
                <a:ea typeface="+mn-ea"/>
              </a:rPr>
              <a:t>自分が発する内容が、事実なのか、事実に基づく意見なのかを明確にします。</a:t>
            </a:r>
            <a:br>
              <a:rPr lang="ja-JP" altLang="en-US" sz="2000" b="1" dirty="0">
                <a:latin typeface="+mn-ea"/>
                <a:ea typeface="+mn-ea"/>
              </a:rPr>
            </a:br>
            <a:r>
              <a:rPr lang="ja-JP" altLang="en-US" sz="2000" b="1" dirty="0">
                <a:latin typeface="+mn-ea"/>
                <a:ea typeface="+mn-ea"/>
              </a:rPr>
              <a:t>この区別がしっかりなされないと相手に正確に伝わらないばかりか自分が言いたいことがぼけてしまいます。</a:t>
            </a:r>
            <a:br>
              <a:rPr lang="ja-JP" altLang="en-US" sz="2000" b="1" dirty="0">
                <a:latin typeface="+mn-ea"/>
                <a:ea typeface="+mn-ea"/>
              </a:rPr>
            </a:br>
            <a:endParaRPr lang="en-US" altLang="ja-JP" sz="2000" b="1" dirty="0">
              <a:latin typeface="+mn-ea"/>
              <a:ea typeface="+mn-ea"/>
            </a:endParaRPr>
          </a:p>
          <a:p>
            <a:pPr algn="l"/>
            <a:endParaRPr lang="ja-JP" altLang="en-US" sz="2000" b="1" dirty="0">
              <a:latin typeface="+mn-ea"/>
              <a:ea typeface="+mn-ea"/>
            </a:endParaRPr>
          </a:p>
        </p:txBody>
      </p:sp>
    </p:spTree>
    <p:extLst>
      <p:ext uri="{BB962C8B-B14F-4D97-AF65-F5344CB8AC3E}">
        <p14:creationId xmlns:p14="http://schemas.microsoft.com/office/powerpoint/2010/main" val="4002492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sp>
        <p:nvSpPr>
          <p:cNvPr id="8" name="正方形/長方形 7">
            <a:extLst>
              <a:ext uri="{FF2B5EF4-FFF2-40B4-BE49-F238E27FC236}">
                <a16:creationId xmlns:a16="http://schemas.microsoft.com/office/drawing/2014/main" id="{0672D128-14E0-4301-9CA4-9706914A4F6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コミュニケーションの基本</a:t>
            </a:r>
          </a:p>
        </p:txBody>
      </p:sp>
      <p:sp>
        <p:nvSpPr>
          <p:cNvPr id="9" name="テキスト ボックス 8">
            <a:extLst>
              <a:ext uri="{FF2B5EF4-FFF2-40B4-BE49-F238E27FC236}">
                <a16:creationId xmlns:a16="http://schemas.microsoft.com/office/drawing/2014/main" id="{E52C07A0-7410-4852-A392-99FA60356B93}"/>
              </a:ext>
            </a:extLst>
          </p:cNvPr>
          <p:cNvSpPr txBox="1"/>
          <p:nvPr/>
        </p:nvSpPr>
        <p:spPr>
          <a:xfrm>
            <a:off x="179510" y="1340768"/>
            <a:ext cx="8712969" cy="4708981"/>
          </a:xfrm>
          <a:prstGeom prst="rect">
            <a:avLst/>
          </a:prstGeom>
          <a:noFill/>
        </p:spPr>
        <p:txBody>
          <a:bodyPr wrap="square">
            <a:spAutoFit/>
          </a:bodyPr>
          <a:lstStyle/>
          <a:p>
            <a:pPr algn="l"/>
            <a:r>
              <a:rPr lang="ja-JP" altLang="en-US" sz="2000" b="1" dirty="0">
                <a:latin typeface="+mn-ea"/>
                <a:ea typeface="+mn-ea"/>
              </a:rPr>
              <a:t>■正しい「きき方」</a:t>
            </a:r>
            <a:br>
              <a:rPr lang="ja-JP" altLang="en-US" sz="2000" b="1" dirty="0">
                <a:latin typeface="+mn-ea"/>
                <a:ea typeface="+mn-ea"/>
              </a:rPr>
            </a:br>
            <a:br>
              <a:rPr lang="ja-JP" altLang="en-US" sz="2000" b="1" dirty="0">
                <a:latin typeface="+mn-ea"/>
                <a:ea typeface="+mn-ea"/>
              </a:rPr>
            </a:br>
            <a:r>
              <a:rPr lang="ja-JP" altLang="en-US" sz="2000" b="1" dirty="0">
                <a:latin typeface="+mn-ea"/>
                <a:ea typeface="+mn-ea"/>
              </a:rPr>
              <a:t>①　相手の真意・ニーズを掴む</a:t>
            </a:r>
            <a:br>
              <a:rPr lang="ja-JP" altLang="en-US" sz="2000" b="1" dirty="0">
                <a:latin typeface="+mn-ea"/>
                <a:ea typeface="+mn-ea"/>
              </a:rPr>
            </a:br>
            <a:r>
              <a:rPr lang="ja-JP" altLang="en-US" sz="2000" b="1" dirty="0">
                <a:latin typeface="+mn-ea"/>
                <a:ea typeface="+mn-ea"/>
              </a:rPr>
              <a:t>自分が発する言葉と同じように大切なことは、相手の真意・意図を正確に汲み取る傾聴力（聞く力）です。顧客・聴衆の真の声を掴めないと一方通行な説明になってしまい、正しいコミュニケーションができなくなります。自分が発信したら相手が理解しているか、相手はどう思っているかという相手の真意・ニーズを常に聞きとるように留意しましょう。</a:t>
            </a:r>
            <a:br>
              <a:rPr lang="ja-JP" altLang="en-US" sz="2000" b="1" dirty="0">
                <a:latin typeface="+mn-ea"/>
                <a:ea typeface="+mn-ea"/>
              </a:rPr>
            </a:br>
            <a:br>
              <a:rPr lang="ja-JP" altLang="en-US" sz="2000" b="1" dirty="0">
                <a:latin typeface="+mn-ea"/>
                <a:ea typeface="+mn-ea"/>
              </a:rPr>
            </a:br>
            <a:endParaRPr lang="en-US" altLang="ja-JP" sz="2000" b="1" dirty="0">
              <a:latin typeface="+mn-ea"/>
              <a:ea typeface="+mn-ea"/>
            </a:endParaRPr>
          </a:p>
          <a:p>
            <a:pPr algn="l"/>
            <a:r>
              <a:rPr lang="ja-JP" altLang="en-US" sz="2000" b="1" dirty="0">
                <a:latin typeface="+mn-ea"/>
                <a:ea typeface="+mn-ea"/>
              </a:rPr>
              <a:t>相手が理解しているかを確認する術に「反復」と「換言」という方法があります。相手の言ったことは確認の意をこめて「反復」を行いましょう。一方、相手の言っていることは、表面上の言葉だけを拾って理解している場合もあります。この場合は、「換言」（＝別の表現・同義語）を用いて、相手の理解度・真意を確認するようにしましょう。</a:t>
            </a:r>
            <a:br>
              <a:rPr lang="ja-JP" altLang="en-US" sz="2000" b="1" dirty="0">
                <a:latin typeface="+mn-ea"/>
                <a:ea typeface="+mn-ea"/>
              </a:rPr>
            </a:br>
            <a:endParaRPr lang="en-US" altLang="ja-JP" sz="2000" b="1" dirty="0">
              <a:latin typeface="+mn-ea"/>
              <a:ea typeface="+mn-ea"/>
            </a:endParaRPr>
          </a:p>
        </p:txBody>
      </p:sp>
    </p:spTree>
    <p:extLst>
      <p:ext uri="{BB962C8B-B14F-4D97-AF65-F5344CB8AC3E}">
        <p14:creationId xmlns:p14="http://schemas.microsoft.com/office/powerpoint/2010/main" val="4092783085"/>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2583</Words>
  <Application>Microsoft Office PowerPoint</Application>
  <PresentationFormat>画面に合わせる (4:3)</PresentationFormat>
  <Paragraphs>226</Paragraphs>
  <Slides>33</Slides>
  <Notes>32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33</vt:i4>
      </vt:variant>
    </vt:vector>
  </HeadingPairs>
  <TitlesOfParts>
    <vt:vector size="39" baseType="lpstr">
      <vt:lpstr>HGPｺﾞｼｯｸE</vt:lpstr>
      <vt:lpstr>HGP創英角ｺﾞｼｯｸUB</vt:lpstr>
      <vt:lpstr>Meiryo UI</vt:lpstr>
      <vt:lpstr>メイリオ</vt:lpstr>
      <vt:lpstr>Arial</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2021-01-19T01:32:46Z</dcterms:created>
  <dcterms:modified xsi:type="dcterms:W3CDTF">2021-01-19T01:32:56Z</dcterms:modified>
</cp:coreProperties>
</file>