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9" r:id="rId1"/>
    <p:sldMasterId id="2147484338" r:id="rId2"/>
  </p:sldMasterIdLst>
  <p:notesMasterIdLst>
    <p:notesMasterId r:id="rId6"/>
  </p:notesMasterIdLst>
  <p:handoutMasterIdLst>
    <p:handoutMasterId r:id="rId7"/>
  </p:handoutMasterIdLst>
  <p:sldIdLst>
    <p:sldId id="912" r:id="rId3"/>
    <p:sldId id="913" r:id="rId4"/>
    <p:sldId id="914" r:id="rId5"/>
  </p:sldIdLst>
  <p:sldSz cx="6858000" cy="9144000" type="screen4x3"/>
  <p:notesSz cx="6858000" cy="987425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作成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99"/>
    <a:srgbClr val="0F2D69"/>
    <a:srgbClr val="ED7D31"/>
    <a:srgbClr val="C0504D"/>
    <a:srgbClr val="85A7D1"/>
    <a:srgbClr val="FFCC66"/>
    <a:srgbClr val="FFFFFF"/>
    <a:srgbClr val="000000"/>
    <a:srgbClr val="FF00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9" autoAdjust="0"/>
    <p:restoredTop sz="96403" autoAdjust="0"/>
  </p:normalViewPr>
  <p:slideViewPr>
    <p:cSldViewPr>
      <p:cViewPr varScale="1">
        <p:scale>
          <a:sx n="55" d="100"/>
          <a:sy n="55" d="100"/>
        </p:scale>
        <p:origin x="2082" y="66"/>
      </p:cViewPr>
      <p:guideLst>
        <p:guide orient="horz" pos="536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816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9B5D7B2-11EC-47BA-8B07-DAD2788A1366}" type="datetimeFigureOut">
              <a:rPr lang="ja-JP" altLang="en-US"/>
              <a:pPr>
                <a:defRPr/>
              </a:pPr>
              <a:t>2021/1/19</a:t>
            </a:fld>
            <a:endParaRPr lang="en-US" altLang="ja-JP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816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0A3F886-12BB-41A7-9039-6BEC7A08590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9639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816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41525" y="741363"/>
            <a:ext cx="2776538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123" y="4690308"/>
            <a:ext cx="5485760" cy="444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816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2E55AFE-6899-41F3-A97F-4875B8A008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1287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792A2AE-FD88-431D-9599-A4694DF593A3}" type="slidenum">
              <a:rPr lang="en-US" altLang="ja-JP" smtClean="0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0</a:t>
            </a:fld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41525" y="741363"/>
            <a:ext cx="2776538" cy="3702050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4237969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429000" y="4764618"/>
            <a:ext cx="3429000" cy="19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4764618"/>
            <a:ext cx="3429000" cy="190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125" name="タイトル プレースホルダ 1"/>
          <p:cNvSpPr>
            <a:spLocks noGrp="1"/>
          </p:cNvSpPr>
          <p:nvPr>
            <p:ph type="ctrTitle"/>
          </p:nvPr>
        </p:nvSpPr>
        <p:spPr>
          <a:xfrm>
            <a:off x="514350" y="2554818"/>
            <a:ext cx="5829300" cy="1960033"/>
          </a:xfrm>
        </p:spPr>
        <p:txBody>
          <a:bodyPr anchor="b"/>
          <a:lstStyle>
            <a:lvl1pPr algn="ctr">
              <a:defRPr sz="2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26" name="テキスト プレースホルダ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2554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6A8FD-243E-4077-B62B-AF8657898FF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96261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6172F-DEF7-441A-824B-771C933C828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0196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43500" y="0"/>
            <a:ext cx="1714500" cy="7437967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5029200" cy="7437967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94FDB-DB27-4703-81FB-A167754BB8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87825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432B4B-5D88-2A41-85E1-02440FE01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92D109-A9EA-234A-B10E-744373E544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482FFE-03DE-B74A-B830-F4115649D0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FDE3DF-FA89-FF4F-8A4B-5D5F17D75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875207-8C1E-BA47-9485-0590851BE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441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3D295B-3778-A248-80D1-87CCF7871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74B01E-F14A-5145-BFD4-D5FD573D5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4A7923-AA7C-634F-BD5C-71AD5E0E36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97BA1A-B074-E542-872C-B5C909F66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1F7546-1DD3-E44F-90AB-86536E437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242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FC9CF3-EA72-6D46-8E93-AAC6F7D14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6F618C2-3F7B-F24C-B1C1-00F5A81941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0B584B-AF0F-F24E-B2B9-1C08D9AFD5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232204-4B03-B043-92FA-E5F4DC4F5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733FF-A47B-E246-8DB2-8752819E6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7699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D4F57B-748C-4D41-A3D3-7773C3887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794936-2E35-C14E-A05A-528FA0B78B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7" y="2434167"/>
            <a:ext cx="2900363" cy="5801784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D5D5785-FD94-424A-B3AF-9979F2771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86150" y="2434167"/>
            <a:ext cx="2900363" cy="5801784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0CFCEFA-5124-9C4A-A16F-4B2695F6C7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DA22EE8-091B-D744-B456-4EA93A428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842C0F4-80DF-6F4B-822A-F0694513D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7177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AE3F3F-C351-0148-BB45-A4185A890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79" y="486834"/>
            <a:ext cx="5915025" cy="1767417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C582C1-B149-9749-B273-E0E665927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679" y="2241551"/>
            <a:ext cx="2901553" cy="10985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A84FB5B-79D5-694A-BCA6-9A6F8ACD8C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79" y="3340100"/>
            <a:ext cx="2901553" cy="4912784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34D564A-AAF4-EF4E-B5DC-E9EE4F8733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841" cy="10985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6D5CE9D-EE01-3642-8227-33FC8BEBD6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841" cy="4912784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4EA211-FA9F-1B47-A30F-E83E1CD2EF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4D49EE0-CB73-E44A-BE7E-8D7481EB9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6B7CD7C-D8C6-E140-B218-66C727BF9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019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60CC3A-9E6F-2941-B327-9FDF89F46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7AB083B-ED71-EB4A-A631-E7C7AD488D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CC1D156-CAE4-154E-976A-9408E0F00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A3540E0-74C9-0646-B589-981021DFF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21616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A83FC7-E180-8543-81EC-AB490C6C57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A6F1508-990E-7446-83F1-A6BDE1C5D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D82077F-83CD-6B4A-A558-4945C23AC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12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79739-F4A8-44EB-8B8E-F3F060272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422669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D3B9B8-4FD7-E94A-9C67-71BB04E96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79" y="609600"/>
            <a:ext cx="2212181" cy="21336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EAB41B-C28D-C24E-92A9-5D4ABBCC3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841" y="1316567"/>
            <a:ext cx="3471863" cy="649816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9D1D8EC-B861-5A4D-A011-8D61558CB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679" y="2743200"/>
            <a:ext cx="2212181" cy="5082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E08CEB-5B90-2145-B048-D7F9E1B046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864410-1C87-EE47-B9C3-83D9D5B36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3BDBB5-81C4-EE47-8ED7-5298BF4ED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3165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56264B-EB8A-B94B-9633-394DBD0D9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79" y="609600"/>
            <a:ext cx="2212181" cy="21336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6DDBA61-8E08-7F42-8B3E-AE7316FC5C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841" y="1316567"/>
            <a:ext cx="3471863" cy="64981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CC93CB-971D-3448-93A2-F50D5D6267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679" y="2743200"/>
            <a:ext cx="2212181" cy="5082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2B87FA4-D05E-9547-AAAB-952E24694D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0EA3581-FEED-1049-BF95-D874225BD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98B5B94-E1D2-1F43-AB74-CE5613623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96935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D3CD5D-9EE9-ED46-8467-ACE9CEAA7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1AA0E8-EE4D-C24B-814E-FB72CD4907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52B622-EFFD-4745-9BC8-98DD68419B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D513EA-584A-384F-9A67-1846B4CF9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AF22CD-6CA9-784C-8ED3-8661E953F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146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D785277-3FAC-C342-9668-12CFB05A59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7CC4B9-8D4E-4845-80A7-824E18A4D5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21969" cy="77491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4DF222-6FBF-3B4E-99B2-C51523B326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BEB8BA-3200-804D-80BD-2FE9DB4D2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C4F0B0-379E-784A-AD2C-135D0F428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096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7D0AE-9E03-46D1-A315-852BA605F82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3987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56FFE4-A5C4-784F-8939-B35EE0418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BA1102A-D315-9145-AE5C-E932D7855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8D0452-0974-114A-A90C-BA38F45831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5BE33C-BF52-4619-A042-36DD7DEB5097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0016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1403351"/>
            <a:ext cx="3028950" cy="603461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1403351"/>
            <a:ext cx="3028950" cy="603461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79818-8D6A-4348-9850-BF174C0306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00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5D233-20F8-46A4-8E13-096D2BEC49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709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9EE06-72B7-4E05-9460-672836B4F3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0658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A4364-EDBA-46AC-9496-BEE3D04CE7A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3263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20A48-7172-452F-BD7A-EFF61CDF865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656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6" name="直線コネクタ 6"/>
          <p:cNvCxnSpPr>
            <a:cxnSpLocks noChangeShapeType="1"/>
          </p:cNvCxnSpPr>
          <p:nvPr/>
        </p:nvCxnSpPr>
        <p:spPr bwMode="auto">
          <a:xfrm>
            <a:off x="0" y="732367"/>
            <a:ext cx="6519863" cy="0"/>
          </a:xfrm>
          <a:prstGeom prst="line">
            <a:avLst/>
          </a:prstGeom>
          <a:noFill/>
          <a:ln w="28575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7" name="直線コネクタ 7"/>
          <p:cNvCxnSpPr>
            <a:cxnSpLocks noChangeShapeType="1"/>
          </p:cNvCxnSpPr>
          <p:nvPr/>
        </p:nvCxnSpPr>
        <p:spPr bwMode="auto">
          <a:xfrm>
            <a:off x="-10716" y="827617"/>
            <a:ext cx="6430566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cxnSp>
        <p:nvCxnSpPr>
          <p:cNvPr id="1028" name="直線コネクタ 8"/>
          <p:cNvCxnSpPr>
            <a:cxnSpLocks noChangeShapeType="1"/>
          </p:cNvCxnSpPr>
          <p:nvPr/>
        </p:nvCxnSpPr>
        <p:spPr bwMode="auto">
          <a:xfrm>
            <a:off x="0" y="922867"/>
            <a:ext cx="6319838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sp>
        <p:nvSpPr>
          <p:cNvPr id="1029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0" y="1"/>
            <a:ext cx="6858000" cy="82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0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1403351"/>
            <a:ext cx="6172200" cy="603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82579" y="865716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2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317457" y="8657168"/>
            <a:ext cx="540544" cy="4868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55BE33C-BF52-4619-A042-36DD7DEB50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26" r:id="rId2"/>
    <p:sldLayoutId id="2147484327" r:id="rId3"/>
    <p:sldLayoutId id="2147484337" r:id="rId4"/>
    <p:sldLayoutId id="2147484328" r:id="rId5"/>
    <p:sldLayoutId id="2147484329" r:id="rId6"/>
    <p:sldLayoutId id="2147484330" r:id="rId7"/>
    <p:sldLayoutId id="2147484331" r:id="rId8"/>
    <p:sldLayoutId id="2147484332" r:id="rId9"/>
    <p:sldLayoutId id="2147484333" r:id="rId10"/>
    <p:sldLayoutId id="2147484334" r:id="rId11"/>
    <p:sldLayoutId id="2147484335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342900" algn="l" rtl="0" fontAlgn="base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685800" algn="l" rtl="0" fontAlgn="base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028700" algn="l" rtl="0" fontAlgn="base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1371600" algn="l" rtl="0" fontAlgn="base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15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12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105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105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05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05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05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0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3F103A08-6176-AD41-B7CC-6703F67E7B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17457" y="8657168"/>
            <a:ext cx="540544" cy="4868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55BE33C-BF52-4619-A042-36DD7DEB50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602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174990" y="3092844"/>
            <a:ext cx="6481763" cy="209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観光ビッグデータマーケティング</a:t>
            </a:r>
            <a:endParaRPr lang="en-US" altLang="ja-JP" sz="36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88119" y="4896036"/>
            <a:ext cx="6481763" cy="311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endParaRPr lang="en-US" altLang="ja-JP" sz="18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8049358-DA08-AB4B-9290-E85FFE028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247" y="3978279"/>
            <a:ext cx="6481763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8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テキスト　</a:t>
            </a:r>
            <a:endParaRPr lang="en-US" altLang="ja-JP" sz="28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5667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A777A5-A24E-43D9-9188-671228F3A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6858000" cy="1043607"/>
          </a:xfrm>
        </p:spPr>
        <p:txBody>
          <a:bodyPr/>
          <a:lstStyle/>
          <a:p>
            <a:br>
              <a:rPr kumimoji="1" lang="en-US" altLang="ja-JP" dirty="0"/>
            </a:br>
            <a:r>
              <a:rPr kumimoji="1" lang="ja-JP" altLang="en-US" dirty="0"/>
              <a:t>目次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3BA161-68D3-4715-840A-FE2DE68F6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648" y="1403350"/>
            <a:ext cx="6254452" cy="7417121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kumimoji="1" lang="ja-JP" altLang="en-US" sz="1400" dirty="0">
                <a:latin typeface="+mn-ea"/>
              </a:rPr>
              <a:t>観光業におけるデータマーケティングの基礎（観光マーケティングの重要性、観光データの活用方法）・・・・・・・・・・・・・・・・・・・・・・・・・・・・・・・・・・・・</a:t>
            </a:r>
            <a:r>
              <a:rPr kumimoji="1" lang="en-US" altLang="ja-JP" sz="1400" dirty="0">
                <a:latin typeface="+mn-ea"/>
              </a:rPr>
              <a:t>1.0~1.63	</a:t>
            </a:r>
            <a:r>
              <a:rPr kumimoji="1" lang="ja-JP" altLang="en-US" sz="1400" dirty="0">
                <a:latin typeface="+mn-ea"/>
              </a:rPr>
              <a:t>　　　　　　　　　</a:t>
            </a:r>
            <a:endParaRPr kumimoji="1" lang="en-US" altLang="ja-JP" sz="1400" dirty="0">
              <a:latin typeface="+mn-ea"/>
            </a:endParaRPr>
          </a:p>
          <a:p>
            <a:pPr marL="342900" indent="-342900">
              <a:buFont typeface="+mj-lt"/>
              <a:buAutoNum type="arabicPeriod"/>
            </a:pPr>
            <a:endParaRPr lang="en-US" altLang="ja-JP" sz="1400" dirty="0">
              <a:latin typeface="+mn-ea"/>
            </a:endParaRPr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1400" dirty="0">
                <a:latin typeface="+mn-ea"/>
              </a:rPr>
              <a:t>観光マーケティング基礎①（観光マーケティングとは）・・・・・・・・・・</a:t>
            </a:r>
            <a:r>
              <a:rPr kumimoji="1" lang="en-US" altLang="ja-JP" sz="1400" dirty="0">
                <a:latin typeface="+mn-ea"/>
              </a:rPr>
              <a:t>2.0~2.57</a:t>
            </a:r>
            <a:r>
              <a:rPr kumimoji="1" lang="ja-JP" altLang="en-US" sz="1400" dirty="0">
                <a:latin typeface="+mn-ea"/>
              </a:rPr>
              <a:t>					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1400" dirty="0">
                <a:latin typeface="+mn-ea"/>
              </a:rPr>
              <a:t>観光マーケティング基礎②（デジタルマーケティングとは）････････</a:t>
            </a:r>
            <a:r>
              <a:rPr kumimoji="1" lang="en-US" altLang="ja-JP" sz="1400" dirty="0">
                <a:latin typeface="+mn-ea"/>
              </a:rPr>
              <a:t>3.0~</a:t>
            </a:r>
            <a:r>
              <a:rPr lang="en-US" altLang="ja-JP" sz="1400" dirty="0">
                <a:latin typeface="+mn-ea"/>
              </a:rPr>
              <a:t>3.43</a:t>
            </a:r>
            <a:r>
              <a:rPr kumimoji="1" lang="ja-JP" altLang="en-US" sz="1400" dirty="0">
                <a:latin typeface="+mn-ea"/>
              </a:rPr>
              <a:t>				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1400" dirty="0">
                <a:latin typeface="+mn-ea"/>
              </a:rPr>
              <a:t>オープンデータ・ビッグデータの活用方法・・・・・・・・・・・・・・・・・・・・・・</a:t>
            </a:r>
            <a:r>
              <a:rPr kumimoji="1" lang="en-US" altLang="ja-JP" sz="1400" dirty="0">
                <a:latin typeface="+mn-ea"/>
              </a:rPr>
              <a:t>4.0~4.58</a:t>
            </a:r>
            <a:r>
              <a:rPr kumimoji="1" lang="ja-JP" altLang="en-US" sz="1400" dirty="0">
                <a:latin typeface="+mn-ea"/>
              </a:rPr>
              <a:t>　　　　　　　　　　　　　　　　　　　　　　　　　　　　　　　（観光に関する各種データの見方）					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1400" dirty="0">
                <a:latin typeface="+mn-ea"/>
              </a:rPr>
              <a:t>オープンデータから分析する地域特性・顧客特性</a:t>
            </a:r>
            <a:r>
              <a:rPr lang="ja-JP" altLang="en-US" sz="1400" dirty="0">
                <a:latin typeface="+mn-ea"/>
              </a:rPr>
              <a:t>・・・・・・・・・・</a:t>
            </a:r>
            <a:r>
              <a:rPr kumimoji="1" lang="ja-JP" altLang="en-US" sz="1400" dirty="0">
                <a:latin typeface="+mn-ea"/>
              </a:rPr>
              <a:t>・・・・</a:t>
            </a:r>
            <a:r>
              <a:rPr kumimoji="1" lang="en-US" altLang="ja-JP" sz="1400" dirty="0">
                <a:latin typeface="+mn-ea"/>
              </a:rPr>
              <a:t>5.0~5.41</a:t>
            </a:r>
            <a:r>
              <a:rPr kumimoji="1" lang="ja-JP" altLang="en-US" sz="1400" dirty="0">
                <a:latin typeface="+mn-ea"/>
              </a:rPr>
              <a:t>　                                　　　　　　　　　　　　　　　　　　　　　（観光庁データ／</a:t>
            </a:r>
            <a:r>
              <a:rPr kumimoji="1" lang="en-US" altLang="ja-JP" sz="1400" dirty="0">
                <a:latin typeface="+mn-ea"/>
              </a:rPr>
              <a:t>JNTO</a:t>
            </a:r>
            <a:r>
              <a:rPr kumimoji="1" lang="ja-JP" altLang="en-US" sz="1400" dirty="0">
                <a:latin typeface="+mn-ea"/>
              </a:rPr>
              <a:t>データの活用）					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1400" dirty="0">
                <a:latin typeface="+mn-ea"/>
              </a:rPr>
              <a:t>ビッグデータの活用（</a:t>
            </a:r>
            <a:r>
              <a:rPr kumimoji="1" lang="en-US" altLang="ja-JP" sz="1400" dirty="0">
                <a:latin typeface="+mn-ea"/>
              </a:rPr>
              <a:t>RESAS</a:t>
            </a:r>
            <a:r>
              <a:rPr kumimoji="1" lang="ja-JP" altLang="en-US" sz="1400" dirty="0">
                <a:latin typeface="+mn-ea"/>
              </a:rPr>
              <a:t>を活用した個人演習）・・・・・・・・・・・</a:t>
            </a:r>
            <a:r>
              <a:rPr kumimoji="1" lang="en-US" altLang="ja-JP" sz="1400" dirty="0">
                <a:latin typeface="+mn-ea"/>
              </a:rPr>
              <a:t>6.0~6.35</a:t>
            </a:r>
            <a:r>
              <a:rPr kumimoji="1" lang="ja-JP" altLang="en-US" sz="1400" dirty="0">
                <a:latin typeface="+mn-ea"/>
              </a:rPr>
              <a:t>					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1400" dirty="0">
                <a:latin typeface="+mn-ea"/>
              </a:rPr>
              <a:t>その他観光に関するデータ活用方法①　　　　　　　　　　　　　　　　　　　　　　　　　　　　　　　　　　（</a:t>
            </a:r>
            <a:r>
              <a:rPr kumimoji="1" lang="en-US" altLang="ja-JP" sz="1400" dirty="0">
                <a:latin typeface="+mn-ea"/>
              </a:rPr>
              <a:t>Google Trend</a:t>
            </a:r>
            <a:r>
              <a:rPr kumimoji="1" lang="ja-JP" altLang="en-US" sz="1400" dirty="0">
                <a:latin typeface="+mn-ea"/>
              </a:rPr>
              <a:t>など</a:t>
            </a:r>
            <a:r>
              <a:rPr kumimoji="1" lang="en-US" altLang="ja-JP" sz="1400" dirty="0">
                <a:latin typeface="+mn-ea"/>
              </a:rPr>
              <a:t>Google</a:t>
            </a:r>
            <a:r>
              <a:rPr kumimoji="1" lang="ja-JP" altLang="en-US" sz="1400" dirty="0">
                <a:latin typeface="+mn-ea"/>
              </a:rPr>
              <a:t>が提供するデータの見方）・・・・・・・</a:t>
            </a:r>
            <a:r>
              <a:rPr kumimoji="1" lang="en-US" altLang="ja-JP" sz="1400" dirty="0">
                <a:latin typeface="+mn-ea"/>
              </a:rPr>
              <a:t>7.0~7.28</a:t>
            </a:r>
            <a:r>
              <a:rPr kumimoji="1" lang="ja-JP" altLang="en-US" sz="1400" dirty="0">
                <a:latin typeface="+mn-ea"/>
              </a:rPr>
              <a:t>					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1400" dirty="0">
                <a:latin typeface="+mn-ea"/>
              </a:rPr>
              <a:t>その他観光に関するデータ活用方法②　　　　　　　　　　　　　　　　　　　　　　　　　　　　　　　　　　（</a:t>
            </a:r>
            <a:r>
              <a:rPr kumimoji="1" lang="en-US" altLang="ja-JP" sz="1400" dirty="0" err="1">
                <a:latin typeface="+mn-ea"/>
              </a:rPr>
              <a:t>Onlne</a:t>
            </a:r>
            <a:r>
              <a:rPr kumimoji="1" lang="en-US" altLang="ja-JP" sz="1400" dirty="0">
                <a:latin typeface="+mn-ea"/>
              </a:rPr>
              <a:t> travel Agent </a:t>
            </a:r>
            <a:r>
              <a:rPr kumimoji="1" lang="ja-JP" altLang="en-US" sz="1400" dirty="0">
                <a:latin typeface="+mn-ea"/>
              </a:rPr>
              <a:t>のマーケティングデータの見方）・・・・・・・・</a:t>
            </a:r>
            <a:r>
              <a:rPr kumimoji="1" lang="en-US" altLang="ja-JP" sz="1400" dirty="0">
                <a:latin typeface="+mn-ea"/>
              </a:rPr>
              <a:t>8.0~8.43</a:t>
            </a:r>
            <a:r>
              <a:rPr kumimoji="1" lang="ja-JP" altLang="en-US" sz="1400" dirty="0">
                <a:latin typeface="+mn-ea"/>
              </a:rPr>
              <a:t>					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1400" dirty="0">
                <a:latin typeface="+mn-ea"/>
              </a:rPr>
              <a:t>プライマリーデータの活用方法　　　　　　　　　　　　　　　　　　　　　　　　　　　　　　　　　　　　　　　（アンケート、インタビュー、オブザベーションの方法、アンケートの活用方法）</a:t>
            </a:r>
            <a:endParaRPr kumimoji="1" lang="en-US" altLang="ja-JP" sz="1400" dirty="0">
              <a:latin typeface="+mn-ea"/>
            </a:endParaRPr>
          </a:p>
          <a:p>
            <a:pPr marL="0" indent="0">
              <a:buNone/>
            </a:pPr>
            <a:r>
              <a:rPr lang="ja-JP" altLang="en-US" sz="1400" dirty="0">
                <a:latin typeface="+mn-ea"/>
              </a:rPr>
              <a:t>　　　　　　　　　　　　　　　　　　　　　　　　　　　　　　　　　　　　　・・・・・</a:t>
            </a:r>
            <a:r>
              <a:rPr lang="en-US" altLang="ja-JP" sz="1400" dirty="0">
                <a:latin typeface="+mn-ea"/>
              </a:rPr>
              <a:t>10.0~10.43</a:t>
            </a:r>
          </a:p>
          <a:p>
            <a:pPr marL="0" indent="0">
              <a:buNone/>
            </a:pPr>
            <a:r>
              <a:rPr kumimoji="1" lang="en-US" altLang="ja-JP" sz="1400" dirty="0">
                <a:latin typeface="+mn-ea"/>
              </a:rPr>
              <a:t>10.</a:t>
            </a:r>
            <a:r>
              <a:rPr kumimoji="1" lang="ja-JP" altLang="en-US" sz="1400" dirty="0">
                <a:latin typeface="+mn-ea"/>
              </a:rPr>
              <a:t>基本的な統計・ビックデータの分析スキル（統計学の基礎）･･･</a:t>
            </a:r>
            <a:r>
              <a:rPr kumimoji="1" lang="en-US" altLang="ja-JP" sz="1400" dirty="0">
                <a:latin typeface="+mn-ea"/>
              </a:rPr>
              <a:t>11.0~11.62</a:t>
            </a:r>
            <a:r>
              <a:rPr kumimoji="1" lang="ja-JP" altLang="en-US" sz="1400" dirty="0">
                <a:latin typeface="+mn-ea"/>
              </a:rPr>
              <a:t>					</a:t>
            </a:r>
          </a:p>
          <a:p>
            <a:pPr marL="0" indent="0">
              <a:buNone/>
            </a:pPr>
            <a:r>
              <a:rPr kumimoji="1" lang="en-US" altLang="ja-JP" sz="1400" dirty="0">
                <a:latin typeface="+mn-ea"/>
              </a:rPr>
              <a:t>11.</a:t>
            </a:r>
            <a:r>
              <a:rPr kumimoji="1" lang="ja-JP" altLang="en-US" sz="1400" dirty="0">
                <a:latin typeface="+mn-ea"/>
              </a:rPr>
              <a:t>基本的な統計・ビックデータの分析スキル（グラフの特徴と見せ方）					　　　　　　　・・・</a:t>
            </a:r>
            <a:r>
              <a:rPr kumimoji="1" lang="en-US" altLang="ja-JP" sz="1400" dirty="0">
                <a:latin typeface="+mn-ea"/>
              </a:rPr>
              <a:t>11.0~11.62</a:t>
            </a:r>
            <a:endParaRPr kumimoji="1" lang="ja-JP" altLang="en-US" sz="1400" dirty="0">
              <a:latin typeface="+mn-ea"/>
            </a:endParaRPr>
          </a:p>
          <a:p>
            <a:pPr marL="0" indent="0">
              <a:buNone/>
            </a:pPr>
            <a:r>
              <a:rPr kumimoji="1" lang="en-US" altLang="ja-JP" sz="1400" dirty="0">
                <a:latin typeface="+mn-ea"/>
              </a:rPr>
              <a:t>12.</a:t>
            </a:r>
            <a:r>
              <a:rPr kumimoji="1" lang="ja-JP" altLang="en-US" sz="1400" dirty="0">
                <a:latin typeface="+mn-ea"/>
              </a:rPr>
              <a:t>基本的な統計・ビックデータの分析スキル・・・・・・・・・・・・・・・・・・・</a:t>
            </a:r>
            <a:r>
              <a:rPr kumimoji="1" lang="en-US" altLang="ja-JP" sz="1400" dirty="0">
                <a:latin typeface="+mn-ea"/>
              </a:rPr>
              <a:t>12.0~12.43</a:t>
            </a:r>
            <a:r>
              <a:rPr kumimoji="1" lang="ja-JP" altLang="en-US" sz="1400" dirty="0">
                <a:latin typeface="+mn-ea"/>
              </a:rPr>
              <a:t>　　　　　　　　　　　　　　　　　　　　　　　　　　　　　　　　　　　　　　（データの見える化・データの読み方）					</a:t>
            </a:r>
          </a:p>
          <a:p>
            <a:pPr marL="342900" indent="-342900">
              <a:buFont typeface="+mj-lt"/>
              <a:buAutoNum type="arabicPeriod"/>
            </a:pPr>
            <a:endParaRPr kumimoji="1" lang="ja-JP" altLang="en-US" sz="1400" dirty="0">
              <a:latin typeface="+mn-ea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0310C90-395B-4E28-9825-763D38A2B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14253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A777A5-A24E-43D9-9188-671228F3A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6858000" cy="1043607"/>
          </a:xfrm>
        </p:spPr>
        <p:txBody>
          <a:bodyPr/>
          <a:lstStyle/>
          <a:p>
            <a:br>
              <a:rPr kumimoji="1" lang="en-US" altLang="ja-JP" dirty="0"/>
            </a:br>
            <a:r>
              <a:rPr kumimoji="1" lang="ja-JP" altLang="en-US" dirty="0"/>
              <a:t>目次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3BA161-68D3-4715-840A-FE2DE68F6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648" y="1043608"/>
            <a:ext cx="6254452" cy="6552727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sz="1400" dirty="0">
                <a:latin typeface="+mn-ea"/>
              </a:rPr>
              <a:t>13.</a:t>
            </a:r>
            <a:r>
              <a:rPr kumimoji="1" lang="ja-JP" altLang="en-US" sz="1400" dirty="0">
                <a:latin typeface="+mn-ea"/>
              </a:rPr>
              <a:t>　基本的な統計・ビックデータの分析スキル・・・・・・・・・・・・・</a:t>
            </a:r>
            <a:r>
              <a:rPr kumimoji="1" lang="en-US" altLang="ja-JP" sz="1400" dirty="0">
                <a:latin typeface="+mn-ea"/>
              </a:rPr>
              <a:t>13.0</a:t>
            </a:r>
            <a:r>
              <a:rPr lang="en-US" altLang="ja-JP" sz="1400" dirty="0">
                <a:latin typeface="+mn-ea"/>
              </a:rPr>
              <a:t>~13.39</a:t>
            </a:r>
            <a:r>
              <a:rPr kumimoji="1" lang="ja-JP" altLang="en-US" sz="1400" dirty="0">
                <a:latin typeface="+mn-ea"/>
              </a:rPr>
              <a:t>　　　　　　　　　　　　　　　　　　　　　　　　　　　　　　　　　　　　　　　　　　　　　　　　　</a:t>
            </a:r>
            <a:endParaRPr kumimoji="1" lang="en-US" altLang="ja-JP" sz="1400" dirty="0">
              <a:latin typeface="+mn-ea"/>
            </a:endParaRPr>
          </a:p>
          <a:p>
            <a:pPr marL="0" indent="0">
              <a:buNone/>
            </a:pPr>
            <a:r>
              <a:rPr lang="ja-JP" altLang="en-US" sz="1400" dirty="0">
                <a:latin typeface="+mn-ea"/>
              </a:rPr>
              <a:t>　　</a:t>
            </a:r>
            <a:r>
              <a:rPr kumimoji="1" lang="ja-JP" altLang="en-US" sz="1400" dirty="0">
                <a:latin typeface="+mn-ea"/>
              </a:rPr>
              <a:t>（エクセル実習（分析･関数･アドイン機能））					</a:t>
            </a:r>
          </a:p>
          <a:p>
            <a:pPr marL="0" indent="0">
              <a:buNone/>
            </a:pPr>
            <a:r>
              <a:rPr kumimoji="1" lang="en-US" altLang="ja-JP" sz="1400" dirty="0">
                <a:latin typeface="+mn-ea"/>
              </a:rPr>
              <a:t>14.</a:t>
            </a:r>
            <a:r>
              <a:rPr kumimoji="1" lang="ja-JP" altLang="en-US" sz="1400" dirty="0">
                <a:latin typeface="+mn-ea"/>
              </a:rPr>
              <a:t>　基本的な統計・ビックデータの分析スキル・・・・・・・・・・・・・・</a:t>
            </a:r>
            <a:r>
              <a:rPr kumimoji="1" lang="en-US" altLang="ja-JP" sz="1400" dirty="0">
                <a:latin typeface="+mn-ea"/>
              </a:rPr>
              <a:t>14.0~14.56</a:t>
            </a:r>
            <a:r>
              <a:rPr kumimoji="1" lang="ja-JP" altLang="en-US" sz="1400" dirty="0">
                <a:latin typeface="+mn-ea"/>
              </a:rPr>
              <a:t>　　　　　　　　　　　　　　　　　　　　　　　　　　　　　　　　　　　　　</a:t>
            </a:r>
            <a:endParaRPr kumimoji="1" lang="en-US" altLang="ja-JP" sz="1400" dirty="0">
              <a:latin typeface="+mn-ea"/>
            </a:endParaRPr>
          </a:p>
          <a:p>
            <a:pPr marL="0" indent="0">
              <a:buNone/>
            </a:pPr>
            <a:r>
              <a:rPr lang="ja-JP" altLang="en-US" sz="1400" dirty="0">
                <a:latin typeface="+mn-ea"/>
              </a:rPr>
              <a:t>　　</a:t>
            </a:r>
            <a:r>
              <a:rPr kumimoji="1" lang="ja-JP" altLang="en-US" sz="1400" dirty="0">
                <a:latin typeface="+mn-ea"/>
              </a:rPr>
              <a:t>（データ分析の準備と流れ、比較、データからの提案）					</a:t>
            </a:r>
          </a:p>
          <a:p>
            <a:pPr marL="0" indent="0">
              <a:buNone/>
            </a:pPr>
            <a:r>
              <a:rPr kumimoji="1" lang="en-US" altLang="ja-JP" sz="1400" dirty="0">
                <a:latin typeface="+mn-ea"/>
              </a:rPr>
              <a:t>15.</a:t>
            </a:r>
            <a:r>
              <a:rPr kumimoji="1" lang="ja-JP" altLang="en-US" sz="1400" dirty="0">
                <a:latin typeface="+mn-ea"/>
              </a:rPr>
              <a:t>　基本的な統計・ビックデータの分析スキル（データの掛け合わせ）</a:t>
            </a:r>
            <a:endParaRPr kumimoji="1" lang="en-US" altLang="ja-JP" sz="1400" dirty="0">
              <a:latin typeface="+mn-ea"/>
            </a:endParaRPr>
          </a:p>
          <a:p>
            <a:pPr marL="0" indent="0">
              <a:buNone/>
            </a:pPr>
            <a:r>
              <a:rPr lang="ja-JP" altLang="en-US" sz="1400" dirty="0">
                <a:latin typeface="+mn-ea"/>
              </a:rPr>
              <a:t>　　　　　　　　　　　　　　　　　　　　　　　　　　　　・・・・・・・・・・・・・・</a:t>
            </a:r>
            <a:r>
              <a:rPr lang="en-US" altLang="ja-JP" sz="1400" dirty="0">
                <a:latin typeface="+mn-ea"/>
              </a:rPr>
              <a:t>15.0~15.43</a:t>
            </a:r>
            <a:r>
              <a:rPr kumimoji="1" lang="ja-JP" altLang="en-US" sz="1400" dirty="0">
                <a:latin typeface="+mn-ea"/>
              </a:rPr>
              <a:t>					</a:t>
            </a:r>
          </a:p>
          <a:p>
            <a:pPr marL="0" indent="0">
              <a:buNone/>
            </a:pPr>
            <a:r>
              <a:rPr kumimoji="1" lang="en-US" altLang="ja-JP" sz="1400" dirty="0">
                <a:latin typeface="+mn-ea"/>
              </a:rPr>
              <a:t>16.</a:t>
            </a:r>
            <a:r>
              <a:rPr kumimoji="1" lang="ja-JP" altLang="en-US" sz="1400" dirty="0">
                <a:latin typeface="+mn-ea"/>
              </a:rPr>
              <a:t>　基本的な統計・ビックデータの分析スキル（データ分析実習）</a:t>
            </a:r>
            <a:endParaRPr kumimoji="1" lang="en-US" altLang="ja-JP" sz="1400" dirty="0">
              <a:latin typeface="+mn-ea"/>
            </a:endParaRPr>
          </a:p>
          <a:p>
            <a:pPr marL="0" indent="0">
              <a:buNone/>
            </a:pPr>
            <a:r>
              <a:rPr lang="ja-JP" altLang="en-US" sz="1400" dirty="0">
                <a:latin typeface="+mn-ea"/>
              </a:rPr>
              <a:t>　　　　　　　　　　　　　　　　　　　　　　　　　　　　 ・・・・・・・・・・・・・・</a:t>
            </a:r>
            <a:r>
              <a:rPr lang="en-US" altLang="ja-JP" sz="1400" dirty="0">
                <a:latin typeface="+mn-ea"/>
              </a:rPr>
              <a:t>16.0~16.14 </a:t>
            </a:r>
            <a:r>
              <a:rPr kumimoji="1" lang="ja-JP" altLang="en-US" sz="1400" dirty="0">
                <a:latin typeface="+mn-ea"/>
              </a:rPr>
              <a:t>					</a:t>
            </a:r>
          </a:p>
          <a:p>
            <a:pPr marL="0" indent="0">
              <a:buNone/>
            </a:pPr>
            <a:r>
              <a:rPr kumimoji="1" lang="en-US" altLang="ja-JP" sz="1400" dirty="0">
                <a:latin typeface="+mn-ea"/>
              </a:rPr>
              <a:t>17.</a:t>
            </a:r>
            <a:r>
              <a:rPr kumimoji="1" lang="ja-JP" altLang="en-US" sz="1400" dirty="0">
                <a:latin typeface="+mn-ea"/>
              </a:rPr>
              <a:t>　基本的な統計・ビックデータの分析スキル（演習結果発表）</a:t>
            </a:r>
            <a:endParaRPr kumimoji="1" lang="en-US" altLang="ja-JP" sz="1400" dirty="0">
              <a:latin typeface="+mn-ea"/>
            </a:endParaRPr>
          </a:p>
          <a:p>
            <a:pPr marL="0" indent="0">
              <a:buNone/>
            </a:pPr>
            <a:r>
              <a:rPr lang="ja-JP" altLang="en-US" sz="1400" dirty="0">
                <a:latin typeface="+mn-ea"/>
              </a:rPr>
              <a:t>　　　　　　　　　　　　　　　　　　　　　　　　　　　　 ・・・・・・・・・・・・・・</a:t>
            </a:r>
            <a:r>
              <a:rPr lang="en-US" altLang="ja-JP" sz="1400" dirty="0">
                <a:latin typeface="+mn-ea"/>
              </a:rPr>
              <a:t>17.0~17.6 </a:t>
            </a:r>
            <a:r>
              <a:rPr kumimoji="1" lang="ja-JP" altLang="en-US" sz="1400" dirty="0">
                <a:latin typeface="+mn-ea"/>
              </a:rPr>
              <a:t>					</a:t>
            </a:r>
          </a:p>
          <a:p>
            <a:pPr marL="0" indent="0">
              <a:buNone/>
            </a:pPr>
            <a:r>
              <a:rPr kumimoji="1" lang="en-US" altLang="ja-JP" sz="1400" dirty="0">
                <a:latin typeface="+mn-ea"/>
              </a:rPr>
              <a:t>1</a:t>
            </a:r>
            <a:r>
              <a:rPr kumimoji="1" lang="ja-JP" altLang="en-US" sz="1400" dirty="0">
                <a:latin typeface="+mn-ea"/>
              </a:rPr>
              <a:t>８</a:t>
            </a:r>
            <a:r>
              <a:rPr kumimoji="1" lang="en-US" altLang="ja-JP" sz="1400" dirty="0">
                <a:latin typeface="+mn-ea"/>
              </a:rPr>
              <a:t>.</a:t>
            </a:r>
            <a:r>
              <a:rPr kumimoji="1" lang="ja-JP" altLang="en-US" sz="1400" dirty="0">
                <a:latin typeface="+mn-ea"/>
              </a:rPr>
              <a:t>　データを活用したマーケティング戦略の立案</a:t>
            </a:r>
            <a:r>
              <a:rPr lang="ja-JP" altLang="en-US" sz="1400" dirty="0">
                <a:latin typeface="+mn-ea"/>
              </a:rPr>
              <a:t>・・・・・・・・・・・・・</a:t>
            </a:r>
            <a:r>
              <a:rPr lang="en-US" altLang="ja-JP" sz="1400" dirty="0">
                <a:latin typeface="+mn-ea"/>
              </a:rPr>
              <a:t>18.0~18.22 </a:t>
            </a:r>
            <a:r>
              <a:rPr kumimoji="1" lang="ja-JP" altLang="en-US" sz="1400" dirty="0">
                <a:latin typeface="+mn-ea"/>
              </a:rPr>
              <a:t>　　　　　　　　　　　　　　　　　　　　　　　　</a:t>
            </a:r>
            <a:endParaRPr kumimoji="1" lang="en-US" altLang="ja-JP" sz="1400" dirty="0">
              <a:latin typeface="+mn-ea"/>
            </a:endParaRPr>
          </a:p>
          <a:p>
            <a:pPr marL="0" indent="0">
              <a:buNone/>
            </a:pPr>
            <a:r>
              <a:rPr lang="ja-JP" altLang="en-US" sz="1400" dirty="0">
                <a:latin typeface="+mn-ea"/>
              </a:rPr>
              <a:t>　　　</a:t>
            </a:r>
            <a:r>
              <a:rPr kumimoji="1" lang="ja-JP" altLang="en-US" sz="1400" dirty="0">
                <a:latin typeface="+mn-ea"/>
              </a:rPr>
              <a:t>（マーケティングフレームの活用演習）					</a:t>
            </a:r>
          </a:p>
          <a:p>
            <a:pPr marL="0" indent="0">
              <a:buNone/>
            </a:pPr>
            <a:r>
              <a:rPr lang="en-US" altLang="ja-JP" sz="1400" dirty="0">
                <a:latin typeface="+mn-ea"/>
              </a:rPr>
              <a:t>19</a:t>
            </a:r>
            <a:r>
              <a:rPr kumimoji="1" lang="en-US" altLang="ja-JP" sz="1400" dirty="0">
                <a:latin typeface="+mn-ea"/>
              </a:rPr>
              <a:t>.</a:t>
            </a:r>
            <a:r>
              <a:rPr kumimoji="1" lang="ja-JP" altLang="en-US" sz="1400" dirty="0">
                <a:latin typeface="+mn-ea"/>
              </a:rPr>
              <a:t>　</a:t>
            </a:r>
            <a:r>
              <a:rPr kumimoji="1" lang="en-US" altLang="ja-JP" sz="1400" dirty="0">
                <a:latin typeface="+mn-ea"/>
              </a:rPr>
              <a:t>KPI</a:t>
            </a:r>
            <a:r>
              <a:rPr kumimoji="1" lang="ja-JP" altLang="en-US" sz="1400" dirty="0">
                <a:latin typeface="+mn-ea"/>
              </a:rPr>
              <a:t>と</a:t>
            </a:r>
            <a:r>
              <a:rPr kumimoji="1" lang="en-US" altLang="ja-JP" sz="1400" dirty="0">
                <a:latin typeface="+mn-ea"/>
              </a:rPr>
              <a:t>PDCA</a:t>
            </a:r>
            <a:r>
              <a:rPr kumimoji="1" lang="ja-JP" altLang="en-US" sz="1400" dirty="0">
                <a:latin typeface="+mn-ea"/>
              </a:rPr>
              <a:t>（</a:t>
            </a:r>
            <a:r>
              <a:rPr kumimoji="1" lang="en-US" altLang="ja-JP" sz="1400" dirty="0">
                <a:latin typeface="+mn-ea"/>
              </a:rPr>
              <a:t>KPI</a:t>
            </a:r>
            <a:r>
              <a:rPr kumimoji="1" lang="ja-JP" altLang="en-US" sz="1400" dirty="0">
                <a:latin typeface="+mn-ea"/>
              </a:rPr>
              <a:t>の設定方法と</a:t>
            </a:r>
            <a:r>
              <a:rPr kumimoji="1" lang="en-US" altLang="ja-JP" sz="1400" dirty="0">
                <a:latin typeface="+mn-ea"/>
              </a:rPr>
              <a:t>PDCA</a:t>
            </a:r>
            <a:r>
              <a:rPr kumimoji="1" lang="ja-JP" altLang="en-US" sz="1400" dirty="0">
                <a:latin typeface="+mn-ea"/>
              </a:rPr>
              <a:t>の回し方）</a:t>
            </a:r>
            <a:endParaRPr kumimoji="1" lang="en-US" altLang="ja-JP" sz="1400" dirty="0">
              <a:latin typeface="+mn-ea"/>
            </a:endParaRPr>
          </a:p>
          <a:p>
            <a:pPr marL="0" indent="0">
              <a:buNone/>
            </a:pPr>
            <a:r>
              <a:rPr lang="ja-JP" altLang="en-US" sz="1400" dirty="0">
                <a:latin typeface="+mn-ea"/>
              </a:rPr>
              <a:t>　　　　　　　　　　　　　　　　　　　　　　　　　　　　　 ・・・・・・・・・・・・・・</a:t>
            </a:r>
            <a:r>
              <a:rPr lang="en-US" altLang="ja-JP" sz="1400" dirty="0">
                <a:latin typeface="+mn-ea"/>
              </a:rPr>
              <a:t>19.0~19.24 </a:t>
            </a:r>
            <a:r>
              <a:rPr kumimoji="1" lang="ja-JP" altLang="en-US" sz="1400" dirty="0">
                <a:latin typeface="+mn-ea"/>
              </a:rPr>
              <a:t>					</a:t>
            </a:r>
          </a:p>
          <a:p>
            <a:pPr marL="0" indent="0">
              <a:buNone/>
            </a:pPr>
            <a:r>
              <a:rPr kumimoji="1" lang="en-US" altLang="ja-JP" sz="1400" dirty="0">
                <a:latin typeface="+mn-ea"/>
              </a:rPr>
              <a:t>20.</a:t>
            </a:r>
            <a:r>
              <a:rPr kumimoji="1" lang="ja-JP" altLang="en-US" sz="1400" dirty="0">
                <a:latin typeface="+mn-ea"/>
              </a:rPr>
              <a:t>　マーケティング戦略書の作り方（マーケティング戦略書とは）</a:t>
            </a:r>
            <a:endParaRPr kumimoji="1" lang="en-US" altLang="ja-JP" sz="1400" dirty="0">
              <a:latin typeface="+mn-ea"/>
            </a:endParaRPr>
          </a:p>
          <a:p>
            <a:pPr marL="0" indent="0">
              <a:buNone/>
            </a:pPr>
            <a:r>
              <a:rPr lang="ja-JP" altLang="en-US" sz="1400" dirty="0">
                <a:latin typeface="+mn-ea"/>
              </a:rPr>
              <a:t>　　　　　　　　　　　　　　　　　　　　　　　　　　　　　　・・・・・・・・・・・・・・</a:t>
            </a:r>
            <a:r>
              <a:rPr lang="en-US" altLang="ja-JP" sz="1400" dirty="0">
                <a:latin typeface="+mn-ea"/>
              </a:rPr>
              <a:t>20.0~20.25 </a:t>
            </a:r>
            <a:r>
              <a:rPr kumimoji="1" lang="ja-JP" altLang="en-US" sz="1400" dirty="0">
                <a:latin typeface="+mn-ea"/>
              </a:rPr>
              <a:t>					</a:t>
            </a:r>
          </a:p>
          <a:p>
            <a:pPr marL="0" indent="0">
              <a:buNone/>
            </a:pPr>
            <a:r>
              <a:rPr kumimoji="1" lang="en-US" altLang="ja-JP" sz="1400" dirty="0">
                <a:latin typeface="+mn-ea"/>
              </a:rPr>
              <a:t>21.</a:t>
            </a:r>
            <a:r>
              <a:rPr kumimoji="1" lang="ja-JP" altLang="en-US" sz="1400" dirty="0">
                <a:latin typeface="+mn-ea"/>
              </a:rPr>
              <a:t>　伝えるためのプレゼンテーションスキル（ビジネスプレゼンテーションの基本）</a:t>
            </a:r>
            <a:endParaRPr kumimoji="1" lang="en-US" altLang="ja-JP" sz="1400" dirty="0">
              <a:latin typeface="+mn-ea"/>
            </a:endParaRPr>
          </a:p>
          <a:p>
            <a:pPr marL="0" indent="0">
              <a:buNone/>
            </a:pPr>
            <a:r>
              <a:rPr lang="ja-JP" altLang="en-US" sz="1400" dirty="0">
                <a:latin typeface="+mn-ea"/>
              </a:rPr>
              <a:t>　　　　　　　　　　　　　　　　　　　　　　　　　　　　　　 ・・・・・・・・・・・・・・</a:t>
            </a:r>
            <a:r>
              <a:rPr lang="en-US" altLang="ja-JP" sz="1400" dirty="0">
                <a:latin typeface="+mn-ea"/>
              </a:rPr>
              <a:t>21.0~21.32 </a:t>
            </a:r>
            <a:r>
              <a:rPr kumimoji="1" lang="en-US" altLang="ja-JP" sz="1400" dirty="0">
                <a:latin typeface="+mn-ea"/>
              </a:rPr>
              <a:t>					</a:t>
            </a:r>
          </a:p>
          <a:p>
            <a:pPr marL="0" indent="0">
              <a:buNone/>
            </a:pPr>
            <a:r>
              <a:rPr kumimoji="1" lang="en-US" altLang="ja-JP" sz="1400" dirty="0">
                <a:latin typeface="+mn-ea"/>
              </a:rPr>
              <a:t>22.</a:t>
            </a:r>
            <a:r>
              <a:rPr kumimoji="1" lang="ja-JP" altLang="en-US" sz="1400" dirty="0">
                <a:latin typeface="+mn-ea"/>
              </a:rPr>
              <a:t>　データを使用した分析と観光メニュー実習（戦略書の作成　演習）</a:t>
            </a:r>
            <a:endParaRPr kumimoji="1" lang="en-US" altLang="ja-JP" sz="1400" dirty="0">
              <a:latin typeface="+mn-ea"/>
            </a:endParaRPr>
          </a:p>
          <a:p>
            <a:pPr marL="0" indent="0">
              <a:buNone/>
            </a:pPr>
            <a:r>
              <a:rPr lang="ja-JP" altLang="en-US" sz="1400" dirty="0">
                <a:latin typeface="+mn-ea"/>
              </a:rPr>
              <a:t>　　　　　　　　　　　　　　　　　　　　　　　　　　　　　　　・・・・・・・・・・・・・・</a:t>
            </a:r>
            <a:r>
              <a:rPr lang="en-US" altLang="ja-JP" sz="1400" dirty="0">
                <a:latin typeface="+mn-ea"/>
              </a:rPr>
              <a:t>22.0~22.5 </a:t>
            </a:r>
            <a:r>
              <a:rPr kumimoji="1" lang="en-US" altLang="ja-JP" sz="1400" dirty="0">
                <a:latin typeface="+mn-ea"/>
              </a:rPr>
              <a:t>					</a:t>
            </a:r>
          </a:p>
          <a:p>
            <a:pPr marL="0" indent="0">
              <a:buNone/>
            </a:pPr>
            <a:r>
              <a:rPr kumimoji="1" lang="en-US" altLang="ja-JP" sz="1400" dirty="0">
                <a:latin typeface="+mn-ea"/>
              </a:rPr>
              <a:t>23.</a:t>
            </a:r>
            <a:r>
              <a:rPr kumimoji="1" lang="ja-JP" altLang="en-US" sz="1400" dirty="0">
                <a:latin typeface="+mn-ea"/>
              </a:rPr>
              <a:t>　観光メニュー企画演習・発表	　　　　　　　　</a:t>
            </a:r>
            <a:r>
              <a:rPr lang="ja-JP" altLang="en-US" sz="1400" dirty="0">
                <a:latin typeface="+mn-ea"/>
              </a:rPr>
              <a:t>・・・・・・・・・・・・・・</a:t>
            </a:r>
            <a:r>
              <a:rPr lang="en-US" altLang="ja-JP" sz="1400" dirty="0">
                <a:latin typeface="+mn-ea"/>
              </a:rPr>
              <a:t>23.0~23.5 </a:t>
            </a:r>
            <a:r>
              <a:rPr kumimoji="1" lang="ja-JP" altLang="en-US" sz="1400" dirty="0">
                <a:latin typeface="+mn-ea"/>
              </a:rPr>
              <a:t>						</a:t>
            </a:r>
          </a:p>
          <a:p>
            <a:pPr marL="0" indent="0">
              <a:buNone/>
            </a:pPr>
            <a:endParaRPr kumimoji="1" lang="ja-JP" altLang="en-US" sz="1400" dirty="0">
              <a:latin typeface="+mn-ea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0310C90-395B-4E28-9825-763D38A2B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71625450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テーマ">
  <a:themeElements>
    <a:clrScheme name="ユーザー定義 5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999999"/>
      </a:accent5>
      <a:accent6>
        <a:srgbClr val="AE4845"/>
      </a:accent6>
      <a:hlink>
        <a:srgbClr val="0000FF"/>
      </a:hlink>
      <a:folHlink>
        <a:srgbClr val="800080"/>
      </a:folHlink>
    </a:clrScheme>
    <a:fontScheme name="ユーザー定義 12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1074</Words>
  <Application>Microsoft Office PowerPoint</Application>
  <PresentationFormat>画面に合わせる (4:3)</PresentationFormat>
  <Paragraphs>42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HGP創英角ｺﾞｼｯｸUB</vt:lpstr>
      <vt:lpstr>Meiryo UI</vt:lpstr>
      <vt:lpstr>游ゴシック</vt:lpstr>
      <vt:lpstr>游ゴシック Light</vt:lpstr>
      <vt:lpstr>Arial</vt:lpstr>
      <vt:lpstr>2_Office テーマ</vt:lpstr>
      <vt:lpstr>デザインの設定</vt:lpstr>
      <vt:lpstr>PowerPoint プレゼンテーション</vt:lpstr>
      <vt:lpstr> 目次</vt:lpstr>
      <vt:lpstr> 目次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2021-01-19T01:35:43Z</dcterms:created>
  <dcterms:modified xsi:type="dcterms:W3CDTF">2021-01-19T01:35:51Z</dcterms:modified>
</cp:coreProperties>
</file>