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371" r:id="rId2"/>
    <p:sldId id="944" r:id="rId3"/>
    <p:sldId id="945" r:id="rId4"/>
    <p:sldId id="857" r:id="rId5"/>
    <p:sldId id="903" r:id="rId6"/>
    <p:sldId id="905" r:id="rId7"/>
    <p:sldId id="906" r:id="rId8"/>
    <p:sldId id="907" r:id="rId9"/>
    <p:sldId id="909" r:id="rId10"/>
    <p:sldId id="910" r:id="rId11"/>
    <p:sldId id="859" r:id="rId12"/>
    <p:sldId id="911" r:id="rId13"/>
    <p:sldId id="912" r:id="rId14"/>
    <p:sldId id="913" r:id="rId15"/>
    <p:sldId id="854" r:id="rId16"/>
    <p:sldId id="921" r:id="rId17"/>
    <p:sldId id="947" r:id="rId18"/>
    <p:sldId id="948" r:id="rId19"/>
    <p:sldId id="949" r:id="rId20"/>
    <p:sldId id="950" r:id="rId21"/>
    <p:sldId id="951" r:id="rId22"/>
    <p:sldId id="952" r:id="rId23"/>
  </p:sldIdLst>
  <p:sldSz cx="9144000" cy="6858000" type="screen4x3"/>
  <p:notesSz cx="6858000" cy="987425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C0504D"/>
    <a:srgbClr val="85A7D1"/>
    <a:srgbClr val="FFCC66"/>
    <a:srgbClr val="0F2D69"/>
    <a:srgbClr val="FFFFFF"/>
    <a:srgbClr val="999999"/>
    <a:srgbClr val="000000"/>
    <a:srgbClr val="FF00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09" autoAdjust="0"/>
    <p:restoredTop sz="96403" autoAdjust="0"/>
  </p:normalViewPr>
  <p:slideViewPr>
    <p:cSldViewPr>
      <p:cViewPr varScale="1">
        <p:scale>
          <a:sx n="73" d="100"/>
          <a:sy n="73" d="100"/>
        </p:scale>
        <p:origin x="1512" y="60"/>
      </p:cViewPr>
      <p:guideLst>
        <p:guide orient="horz" pos="40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9B5D7B2-11EC-47BA-8B07-DAD2788A1366}" type="datetimeFigureOut">
              <a:rPr lang="ja-JP" altLang="en-US"/>
              <a:pPr>
                <a:defRPr/>
              </a:pPr>
              <a:t>2021/1/24</a:t>
            </a:fld>
            <a:endParaRPr lang="en-US" altLang="ja-JP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0A3F886-12BB-41A7-9039-6BEC7A08590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9639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2025" y="741363"/>
            <a:ext cx="4935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23" y="4690308"/>
            <a:ext cx="5485760" cy="444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E55AFE-6899-41F3-A97F-4875B8A008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1287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792A2AE-FD88-431D-9599-A4694DF593A3}" type="slidenum">
              <a:rPr lang="en-US" altLang="ja-JP" smtClean="0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0</a:t>
            </a:fld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2643255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033106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867844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603273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073257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414001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284752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681017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825908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68067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716074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018349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572000" y="3573463"/>
            <a:ext cx="4572000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3573463"/>
            <a:ext cx="4572000" cy="1428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125" name="タイトル プレースホルダ 1"/>
          <p:cNvSpPr>
            <a:spLocks noGrp="1"/>
          </p:cNvSpPr>
          <p:nvPr>
            <p:ph type="ctrTitle"/>
          </p:nvPr>
        </p:nvSpPr>
        <p:spPr>
          <a:xfrm>
            <a:off x="685800" y="1916113"/>
            <a:ext cx="7772400" cy="147002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26" name="テキスト プレースホルダ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1A089EEF-9CFC-43A7-B453-8D511D2DF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554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6172F-DEF7-441A-824B-771C933C82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019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5784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57847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4FDB-DB27-4703-81FB-A167754BB8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782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226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987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79818-8D6A-4348-9850-BF174C0306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00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D233-20F8-46A4-8E13-096D2BEC49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7091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9EE06-72B7-4E05-9460-672836B4F3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0658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4364-EDBA-46AC-9496-BEE3D04CE7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3263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20A48-7172-452F-BD7A-EFF61CDF86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6569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6A8FD-243E-4077-B62B-AF8657898FF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6261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直線コネクタ 6"/>
          <p:cNvCxnSpPr>
            <a:cxnSpLocks noChangeShapeType="1"/>
          </p:cNvCxnSpPr>
          <p:nvPr/>
        </p:nvCxnSpPr>
        <p:spPr bwMode="auto">
          <a:xfrm>
            <a:off x="0" y="549275"/>
            <a:ext cx="8693150" cy="0"/>
          </a:xfrm>
          <a:prstGeom prst="line">
            <a:avLst/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7" name="直線コネクタ 7"/>
          <p:cNvCxnSpPr>
            <a:cxnSpLocks noChangeShapeType="1"/>
          </p:cNvCxnSpPr>
          <p:nvPr/>
        </p:nvCxnSpPr>
        <p:spPr bwMode="auto">
          <a:xfrm>
            <a:off x="-14288" y="620713"/>
            <a:ext cx="8574088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1028" name="直線コネクタ 8"/>
          <p:cNvCxnSpPr>
            <a:cxnSpLocks noChangeShapeType="1"/>
          </p:cNvCxnSpPr>
          <p:nvPr/>
        </p:nvCxnSpPr>
        <p:spPr bwMode="auto">
          <a:xfrm>
            <a:off x="0" y="692150"/>
            <a:ext cx="8426450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0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0525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2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423275" y="6492875"/>
            <a:ext cx="72072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buFont typeface="+mj-lt"/>
              <a:buAutoNum type="arabicPeriod" startAt="15"/>
              <a:defRPr/>
            </a:pPr>
            <a:fld id="{655BE33C-BF52-4619-A042-36DD7DEB5097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26" r:id="rId2"/>
    <p:sldLayoutId id="2147484327" r:id="rId3"/>
    <p:sldLayoutId id="2147484328" r:id="rId4"/>
    <p:sldLayoutId id="2147484329" r:id="rId5"/>
    <p:sldLayoutId id="2147484330" r:id="rId6"/>
    <p:sldLayoutId id="2147484331" r:id="rId7"/>
    <p:sldLayoutId id="2147484332" r:id="rId8"/>
    <p:sldLayoutId id="2147484333" r:id="rId9"/>
    <p:sldLayoutId id="2147484334" r:id="rId10"/>
    <p:sldLayoutId id="214748433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8.png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50825" y="1483429"/>
            <a:ext cx="8642350" cy="2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第</a:t>
            </a:r>
            <a:r>
              <a:rPr lang="en-US" altLang="ja-JP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15</a:t>
            </a:r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回（</a:t>
            </a:r>
            <a:r>
              <a:rPr lang="en-US" altLang="ja-JP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R)</a:t>
            </a:r>
          </a:p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基本的な統計・ビッグデータ分析のスキル</a:t>
            </a:r>
            <a:endParaRPr lang="en-US" altLang="ja-JP" sz="36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825" y="2884237"/>
            <a:ext cx="8642350" cy="4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800" b="1" kern="0">
                <a:latin typeface="Meiryo UI"/>
                <a:ea typeface="Meiryo UI"/>
                <a:cs typeface="Meiryo UI" pitchFamily="50" charset="-128"/>
              </a:rPr>
              <a:t>「データの掛け合わせ」</a:t>
            </a:r>
            <a:endParaRPr lang="en-US" altLang="ja-JP" sz="2800" b="1" kern="0">
              <a:latin typeface="Meiryo UI"/>
              <a:ea typeface="Meiryo UI"/>
              <a:cs typeface="Meiryo UI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D265BD4-0E33-483F-AA34-406AD0558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0</a:t>
            </a:fld>
            <a:endParaRPr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F0D89B-9B90-4ADA-8E67-3C2F18E3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2" y="3678358"/>
            <a:ext cx="5147741" cy="614738"/>
          </a:xfrm>
        </p:spPr>
        <p:txBody>
          <a:bodyPr/>
          <a:lstStyle/>
          <a:p>
            <a:r>
              <a:rPr kumimoji="1" lang="ja-JP" altLang="en-US" sz="3200">
                <a:latin typeface="Meiryo" panose="020B0604030504040204" pitchFamily="34" charset="-128"/>
                <a:ea typeface="Meiryo" panose="020B0604030504040204" pitchFamily="34" charset="-128"/>
              </a:rPr>
              <a:t>単回帰分析　</a:t>
            </a:r>
            <a:r>
              <a:rPr kumimoji="1"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実習</a:t>
            </a:r>
            <a:endParaRPr kumimoji="1" lang="ja-JP" altLang="en-US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388F41-D2BA-4D3F-8517-9D7B1ED10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28600" marR="0" lvl="0" indent="-2286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fld id="{2CE7D0AE-9E03-46D1-A315-852BA605F82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pPr marL="228600" marR="0" lvl="0" indent="-22860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t>9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7313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10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各授業の進め方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A028010-7493-459D-9BC5-8937B5B384D1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C3D701C-58EF-4B50-9693-5DE3CAABFD21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E34B052-0C2A-4E56-A2D0-5A4E4C4C285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9E5A715-7015-46DD-9474-EF0D3847217E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453A9CC-4437-4965-BB4B-702E58C41B66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>
            <a:extLst>
              <a:ext uri="{FF2B5EF4-FFF2-40B4-BE49-F238E27FC236}">
                <a16:creationId xmlns:a16="http://schemas.microsoft.com/office/drawing/2014/main" id="{0CB1400A-EC26-4309-A731-2AEC3817D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実習（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1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B2B44D-A8D8-4D12-92C8-44D3FD051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448" y="989423"/>
            <a:ext cx="8229600" cy="4525962"/>
          </a:xfrm>
        </p:spPr>
        <p:txBody>
          <a:bodyPr/>
          <a:lstStyle/>
          <a:p>
            <a:r>
              <a:rPr lang="ja-JP" altLang="en-US" sz="2400"/>
              <a:t>ファイル「演習データ</a:t>
            </a:r>
            <a:r>
              <a:rPr lang="en-US" altLang="ja-JP" sz="2400" dirty="0"/>
              <a:t>D6_1.xlsx</a:t>
            </a:r>
            <a:r>
              <a:rPr lang="ja-JP" altLang="en-US" sz="2400" dirty="0"/>
              <a:t>」シート「単回帰分析」</a:t>
            </a:r>
          </a:p>
          <a:p>
            <a:endParaRPr kumimoji="1" lang="ja-JP" altLang="en-US" sz="2400" dirty="0"/>
          </a:p>
        </p:txBody>
      </p:sp>
      <p:pic>
        <p:nvPicPr>
          <p:cNvPr id="19" name="図 1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ABF40B49-502E-459C-A3C4-F6EA55703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381" y="1647929"/>
            <a:ext cx="4652874" cy="487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897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11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各授業の進め方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A028010-7493-459D-9BC5-8937B5B384D1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C3D701C-58EF-4B50-9693-5DE3CAABFD21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E34B052-0C2A-4E56-A2D0-5A4E4C4C285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9E5A715-7015-46DD-9474-EF0D3847217E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453A9CC-4437-4965-BB4B-702E58C41B66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>
            <a:extLst>
              <a:ext uri="{FF2B5EF4-FFF2-40B4-BE49-F238E27FC236}">
                <a16:creationId xmlns:a16="http://schemas.microsoft.com/office/drawing/2014/main" id="{0CB1400A-EC26-4309-A731-2AEC3817D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実習（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2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B2B44D-A8D8-4D12-92C8-44D3FD051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448" y="933369"/>
            <a:ext cx="8229600" cy="4525962"/>
          </a:xfrm>
        </p:spPr>
        <p:txBody>
          <a:bodyPr/>
          <a:lstStyle/>
          <a:p>
            <a:r>
              <a:rPr lang="ja-JP" altLang="en-US" sz="2400" dirty="0"/>
              <a:t>データを選択し、散布図を作成する。</a:t>
            </a:r>
          </a:p>
          <a:p>
            <a:endParaRPr kumimoji="1" lang="ja-JP" altLang="en-US" sz="2400" dirty="0"/>
          </a:p>
        </p:txBody>
      </p:sp>
      <p:pic>
        <p:nvPicPr>
          <p:cNvPr id="21" name="図 2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C0A7AD66-48F2-4519-AE21-ACCB37448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487" y="1525459"/>
            <a:ext cx="6599025" cy="501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273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12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各授業の進め方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A028010-7493-459D-9BC5-8937B5B384D1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C3D701C-58EF-4B50-9693-5DE3CAABFD21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E34B052-0C2A-4E56-A2D0-5A4E4C4C285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9E5A715-7015-46DD-9474-EF0D3847217E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453A9CC-4437-4965-BB4B-702E58C41B66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>
            <a:extLst>
              <a:ext uri="{FF2B5EF4-FFF2-40B4-BE49-F238E27FC236}">
                <a16:creationId xmlns:a16="http://schemas.microsoft.com/office/drawing/2014/main" id="{0CB1400A-EC26-4309-A731-2AEC3817D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実習（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3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B2B44D-A8D8-4D12-92C8-44D3FD051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448" y="1002836"/>
            <a:ext cx="8229600" cy="4525962"/>
          </a:xfrm>
        </p:spPr>
        <p:txBody>
          <a:bodyPr/>
          <a:lstStyle/>
          <a:p>
            <a:r>
              <a:rPr lang="ja-JP" altLang="en-US" sz="2400" dirty="0"/>
              <a:t>散布図のデータ点を右クリックし、「近似曲線の追加」を選択</a:t>
            </a:r>
          </a:p>
          <a:p>
            <a:endParaRPr kumimoji="1" lang="ja-JP" altLang="en-US" sz="2400" dirty="0"/>
          </a:p>
        </p:txBody>
      </p:sp>
      <p:pic>
        <p:nvPicPr>
          <p:cNvPr id="19" name="図 18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C155EBB5-AFD2-40D4-9573-131D139E8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30" y="1494559"/>
            <a:ext cx="8300436" cy="498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48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13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各授業の進め方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A028010-7493-459D-9BC5-8937B5B384D1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C3D701C-58EF-4B50-9693-5DE3CAABFD21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E34B052-0C2A-4E56-A2D0-5A4E4C4C285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9E5A715-7015-46DD-9474-EF0D3847217E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453A9CC-4437-4965-BB4B-702E58C41B66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>
            <a:extLst>
              <a:ext uri="{FF2B5EF4-FFF2-40B4-BE49-F238E27FC236}">
                <a16:creationId xmlns:a16="http://schemas.microsoft.com/office/drawing/2014/main" id="{0CB1400A-EC26-4309-A731-2AEC3817D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実習（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4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B2B44D-A8D8-4D12-92C8-44D3FD051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744" y="995591"/>
            <a:ext cx="7768952" cy="4597245"/>
          </a:xfrm>
        </p:spPr>
        <p:txBody>
          <a:bodyPr/>
          <a:lstStyle/>
          <a:p>
            <a:r>
              <a:rPr lang="ja-JP" altLang="en-US" sz="2400" dirty="0"/>
              <a:t>近似曲線の書式設定で、「線形近似」「グラフに数式を表示する」「グラフに</a:t>
            </a:r>
            <a:r>
              <a:rPr lang="en-US" altLang="ja-JP" sz="2400" dirty="0"/>
              <a:t>R-2</a:t>
            </a:r>
            <a:r>
              <a:rPr lang="ja-JP" altLang="en-US" sz="2400" dirty="0"/>
              <a:t>乗値を表示する」を選択する。</a:t>
            </a:r>
          </a:p>
          <a:p>
            <a:endParaRPr kumimoji="1" lang="ja-JP" altLang="en-US" sz="2400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7E15EEB-E1BD-41C7-BB86-B4FC29B5F6C0}"/>
              </a:ext>
            </a:extLst>
          </p:cNvPr>
          <p:cNvGrpSpPr/>
          <p:nvPr/>
        </p:nvGrpSpPr>
        <p:grpSpPr>
          <a:xfrm>
            <a:off x="1033143" y="1896088"/>
            <a:ext cx="7308425" cy="4597245"/>
            <a:chOff x="956407" y="1868035"/>
            <a:chExt cx="7308425" cy="4597245"/>
          </a:xfrm>
        </p:grpSpPr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0CAD29FD-BA44-4A18-AA19-8194398B20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6407" y="1868035"/>
              <a:ext cx="1822438" cy="4597245"/>
            </a:xfrm>
            <a:prstGeom prst="rect">
              <a:avLst/>
            </a:prstGeom>
          </p:spPr>
        </p:pic>
        <p:pic>
          <p:nvPicPr>
            <p:cNvPr id="22" name="図 21" descr="テキスト が含まれている画像&#10;&#10;自動的に生成された説明">
              <a:extLst>
                <a:ext uri="{FF2B5EF4-FFF2-40B4-BE49-F238E27FC236}">
                  <a16:creationId xmlns:a16="http://schemas.microsoft.com/office/drawing/2014/main" id="{88F6CC65-C10F-42A8-B998-5ACBF13A2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21575" y="2419077"/>
              <a:ext cx="4743257" cy="2897336"/>
            </a:xfrm>
            <a:prstGeom prst="rect">
              <a:avLst/>
            </a:prstGeom>
          </p:spPr>
        </p:pic>
        <p:sp>
          <p:nvSpPr>
            <p:cNvPr id="23" name="矢印: 右 22">
              <a:extLst>
                <a:ext uri="{FF2B5EF4-FFF2-40B4-BE49-F238E27FC236}">
                  <a16:creationId xmlns:a16="http://schemas.microsoft.com/office/drawing/2014/main" id="{599ECE03-3F14-4D69-9598-DFD3B0FF6749}"/>
                </a:ext>
              </a:extLst>
            </p:cNvPr>
            <p:cNvSpPr/>
            <p:nvPr/>
          </p:nvSpPr>
          <p:spPr>
            <a:xfrm>
              <a:off x="3026444" y="3150067"/>
              <a:ext cx="361698" cy="166595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楕円 4">
            <a:extLst>
              <a:ext uri="{FF2B5EF4-FFF2-40B4-BE49-F238E27FC236}">
                <a16:creationId xmlns:a16="http://schemas.microsoft.com/office/drawing/2014/main" id="{EE35E4C4-0422-4B25-B4F1-BAB3F4503D88}"/>
              </a:ext>
            </a:extLst>
          </p:cNvPr>
          <p:cNvSpPr/>
          <p:nvPr/>
        </p:nvSpPr>
        <p:spPr>
          <a:xfrm>
            <a:off x="971600" y="3140968"/>
            <a:ext cx="1571864" cy="39489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9DE9AEB1-8302-407C-8A57-7EBCB14525E1}"/>
              </a:ext>
            </a:extLst>
          </p:cNvPr>
          <p:cNvSpPr/>
          <p:nvPr/>
        </p:nvSpPr>
        <p:spPr>
          <a:xfrm>
            <a:off x="1006301" y="5733256"/>
            <a:ext cx="1837507" cy="461633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071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F0D89B-9B90-4ADA-8E67-3C2F18E3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3654660"/>
            <a:ext cx="7200800" cy="566412"/>
          </a:xfrm>
        </p:spPr>
        <p:txBody>
          <a:bodyPr/>
          <a:lstStyle/>
          <a:p>
            <a:r>
              <a:rPr lang="ja-JP" altLang="en-US" sz="3200">
                <a:latin typeface="Meiryo" panose="020B0604030504040204" pitchFamily="34" charset="-128"/>
                <a:ea typeface="Meiryo" panose="020B0604030504040204" pitchFamily="34" charset="-128"/>
              </a:rPr>
              <a:t>「身近なデータで掛け合わせ」の計画</a:t>
            </a:r>
            <a:endParaRPr kumimoji="1" lang="ja-JP" altLang="en-US" sz="32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388F41-D2BA-4D3F-8517-9D7B1ED10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28600" marR="0" lvl="0" indent="-2286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fld id="{2CE7D0AE-9E03-46D1-A315-852BA605F82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pPr marL="228600" marR="0" lvl="0" indent="-22860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t>14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3661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462AD3DC-A5E1-3740-B0DF-7BB1CB7F8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000" y="692696"/>
            <a:ext cx="7707833" cy="56017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400"/>
              <a:t>以下のワークシートを使って分析を進め、発表に備えます。</a:t>
            </a:r>
            <a:endParaRPr lang="ja-JP" altLang="en-US" sz="2000" dirty="0"/>
          </a:p>
        </p:txBody>
      </p:sp>
      <p:pic>
        <p:nvPicPr>
          <p:cNvPr id="3" name="図 2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70BB84ED-18B9-F44D-BAFF-5AB3B9A6BC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851" y="1351440"/>
            <a:ext cx="3646129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941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47D219C7-E0C0-974B-A9D0-3B0CBA217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0077" y="4149080"/>
            <a:ext cx="3168352" cy="1944216"/>
          </a:xfrm>
          <a:ln>
            <a:solidFill>
              <a:srgbClr val="999999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ja-JP" altLang="en-US" sz="1400"/>
              <a:t>＜データ</a:t>
            </a:r>
            <a:r>
              <a:rPr lang="ja-JP" altLang="en-US" sz="1400"/>
              <a:t>であれば何でも</a:t>
            </a:r>
            <a:r>
              <a:rPr lang="en-US" altLang="ja-JP" sz="1400" dirty="0"/>
              <a:t>OK</a:t>
            </a:r>
            <a:r>
              <a:rPr lang="ja-JP" altLang="en-US" sz="1400"/>
              <a:t>の例</a:t>
            </a:r>
            <a:r>
              <a:rPr kumimoji="1" lang="ja-JP" altLang="en-US" sz="1400"/>
              <a:t>＞</a:t>
            </a:r>
            <a:endParaRPr kumimoji="1" lang="en-US" altLang="ja-JP" sz="1400" dirty="0"/>
          </a:p>
          <a:p>
            <a:endParaRPr lang="en-US" altLang="ja-JP" sz="1400" dirty="0"/>
          </a:p>
          <a:p>
            <a:pPr marL="0" indent="0">
              <a:buNone/>
            </a:pPr>
            <a:r>
              <a:rPr lang="ja-JP" altLang="en-US" sz="1400"/>
              <a:t>社員ごとの月の出勤日数</a:t>
            </a:r>
            <a:endParaRPr lang="en-US" altLang="ja-JP" sz="1400" dirty="0"/>
          </a:p>
          <a:p>
            <a:pPr marL="0" indent="0">
              <a:buNone/>
            </a:pPr>
            <a:r>
              <a:rPr kumimoji="1" lang="ja-JP" altLang="en-US" sz="1400"/>
              <a:t>扱っている商品・サービスの値段</a:t>
            </a:r>
            <a:endParaRPr kumimoji="1" lang="en-US" altLang="ja-JP" sz="1400" dirty="0"/>
          </a:p>
          <a:p>
            <a:pPr marL="0" indent="0">
              <a:buNone/>
            </a:pPr>
            <a:r>
              <a:rPr kumimoji="1" lang="ja-JP" altLang="en-US" sz="1400"/>
              <a:t>顧客（法人）ごとの売上高</a:t>
            </a:r>
            <a:endParaRPr kumimoji="1" lang="en-US" altLang="ja-JP" sz="1400" dirty="0"/>
          </a:p>
          <a:p>
            <a:pPr marL="0" indent="0">
              <a:buNone/>
            </a:pPr>
            <a:r>
              <a:rPr lang="ja-JP" altLang="en-US" sz="1400"/>
              <a:t>イベント・ツアーごとの参加者数</a:t>
            </a:r>
            <a:endParaRPr lang="en-US" altLang="ja-JP" sz="1400" dirty="0"/>
          </a:p>
          <a:p>
            <a:pPr marL="0" indent="0">
              <a:buNone/>
            </a:pPr>
            <a:r>
              <a:rPr kumimoji="1" lang="ja-JP" altLang="en-US" sz="1400"/>
              <a:t>顧客の住所や年齢層、職業など</a:t>
            </a:r>
            <a:endParaRPr kumimoji="1" lang="ja-JP" altLang="en-US" sz="1400" dirty="0"/>
          </a:p>
        </p:txBody>
      </p:sp>
      <p:pic>
        <p:nvPicPr>
          <p:cNvPr id="11" name="図 10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E03AFC38-022C-7942-B9EA-73DF147E85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30" y="940363"/>
            <a:ext cx="3925619" cy="5552511"/>
          </a:xfrm>
          <a:prstGeom prst="rect">
            <a:avLst/>
          </a:prstGeom>
        </p:spPr>
      </p:pic>
      <p:sp>
        <p:nvSpPr>
          <p:cNvPr id="13" name="吹き出し: 四角形 6">
            <a:extLst>
              <a:ext uri="{FF2B5EF4-FFF2-40B4-BE49-F238E27FC236}">
                <a16:creationId xmlns:a16="http://schemas.microsoft.com/office/drawing/2014/main" id="{EEE9FA63-963E-3A49-ACDB-EA37D4B79C6A}"/>
              </a:ext>
            </a:extLst>
          </p:cNvPr>
          <p:cNvSpPr/>
          <p:nvPr/>
        </p:nvSpPr>
        <p:spPr>
          <a:xfrm>
            <a:off x="4716016" y="2306361"/>
            <a:ext cx="3502413" cy="1440160"/>
          </a:xfrm>
          <a:prstGeom prst="wedgeRectCallout">
            <a:avLst>
              <a:gd name="adj1" fmla="val -67456"/>
              <a:gd name="adj2" fmla="val -8461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まずは、普段の業務で扱ってるデータを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挙げていってください。</a:t>
            </a:r>
            <a:endParaRPr lang="en-US" altLang="ja-JP" sz="1400" dirty="0"/>
          </a:p>
          <a:p>
            <a:pPr algn="ctr"/>
            <a:r>
              <a:rPr kumimoji="1" lang="ja-JP" altLang="en-US" sz="1400"/>
              <a:t>”データ”であれば、なんでも</a:t>
            </a:r>
            <a:r>
              <a:rPr kumimoji="1" lang="en-US" altLang="ja-JP" sz="1400" dirty="0"/>
              <a:t>OK</a:t>
            </a:r>
            <a:r>
              <a:rPr kumimoji="1" lang="ja-JP" altLang="en-US" sz="1400"/>
              <a:t>です。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14141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7" name="図 6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BA85AF1C-7DDB-A04C-AEBE-95462523D1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16" y="940363"/>
            <a:ext cx="3925619" cy="5552511"/>
          </a:xfrm>
          <a:prstGeom prst="rect">
            <a:avLst/>
          </a:prstGeom>
        </p:spPr>
      </p:pic>
      <p:sp>
        <p:nvSpPr>
          <p:cNvPr id="9" name="吹き出し: 四角形 6">
            <a:extLst>
              <a:ext uri="{FF2B5EF4-FFF2-40B4-BE49-F238E27FC236}">
                <a16:creationId xmlns:a16="http://schemas.microsoft.com/office/drawing/2014/main" id="{82B569B8-2DD9-8349-97CF-2B4FB44405F8}"/>
              </a:ext>
            </a:extLst>
          </p:cNvPr>
          <p:cNvSpPr/>
          <p:nvPr/>
        </p:nvSpPr>
        <p:spPr>
          <a:xfrm>
            <a:off x="4920862" y="3068960"/>
            <a:ext cx="3502413" cy="1440160"/>
          </a:xfrm>
          <a:prstGeom prst="wedgeRectCallout">
            <a:avLst>
              <a:gd name="adj1" fmla="val -71748"/>
              <a:gd name="adj2" fmla="val -86349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あなたが”普段の業務”で求めら得ていること（ミッション）を書いてください。</a:t>
            </a:r>
            <a:endParaRPr kumimoji="1" lang="en-US" altLang="ja-JP" sz="1400" dirty="0"/>
          </a:p>
          <a:p>
            <a:pPr algn="ctr"/>
            <a:r>
              <a:rPr kumimoji="1" lang="ja-JP" altLang="en-US" sz="1400"/>
              <a:t>提出するシートではないので”自分の言葉”で書いていただいて大丈夫です。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76962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1" name="図 10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FD204DA4-5A1D-CE46-85AC-C9AC4302D1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16" y="940363"/>
            <a:ext cx="3925619" cy="5552511"/>
          </a:xfrm>
          <a:prstGeom prst="rect">
            <a:avLst/>
          </a:prstGeom>
        </p:spPr>
      </p:pic>
      <p:sp>
        <p:nvSpPr>
          <p:cNvPr id="13" name="吹き出し: 四角形 6">
            <a:extLst>
              <a:ext uri="{FF2B5EF4-FFF2-40B4-BE49-F238E27FC236}">
                <a16:creationId xmlns:a16="http://schemas.microsoft.com/office/drawing/2014/main" id="{A6CCA13D-293F-5244-AA40-FCE65098DC75}"/>
              </a:ext>
            </a:extLst>
          </p:cNvPr>
          <p:cNvSpPr/>
          <p:nvPr/>
        </p:nvSpPr>
        <p:spPr>
          <a:xfrm>
            <a:off x="4835484" y="1484784"/>
            <a:ext cx="3502413" cy="1440160"/>
          </a:xfrm>
          <a:prstGeom prst="wedgeRectCallout">
            <a:avLst>
              <a:gd name="adj1" fmla="val -67307"/>
              <a:gd name="adj2" fmla="val 79652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回帰分析をしたら、自分の業務・ミッションに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役立ちそうなものはないか考えてみましょう。</a:t>
            </a:r>
            <a:endParaRPr lang="en-US" altLang="ja-JP" sz="1400" dirty="0"/>
          </a:p>
          <a:p>
            <a:pPr algn="ctr"/>
            <a:r>
              <a:rPr lang="ja-JP" altLang="en-US" sz="1400"/>
              <a:t>（</a:t>
            </a:r>
            <a:r>
              <a:rPr kumimoji="1" lang="ja-JP" altLang="en-US" sz="1400"/>
              <a:t>無くても無理やり捻り出してください）</a:t>
            </a:r>
            <a:endParaRPr kumimoji="1" lang="ja-JP" altLang="en-US" sz="1400" dirty="0"/>
          </a:p>
        </p:txBody>
      </p: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459D5AF6-8E31-D94F-90C7-5D5B546A43C7}"/>
              </a:ext>
            </a:extLst>
          </p:cNvPr>
          <p:cNvSpPr txBox="1">
            <a:spLocks/>
          </p:cNvSpPr>
          <p:nvPr/>
        </p:nvSpPr>
        <p:spPr bwMode="auto">
          <a:xfrm>
            <a:off x="4835484" y="4149080"/>
            <a:ext cx="3502413" cy="1858895"/>
          </a:xfrm>
          <a:prstGeom prst="rect">
            <a:avLst/>
          </a:prstGeom>
          <a:noFill/>
          <a:ln>
            <a:solidFill>
              <a:srgbClr val="99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400" kern="0"/>
              <a:t>＜役に立つの例＞</a:t>
            </a:r>
            <a:endParaRPr lang="en-US" altLang="ja-JP" sz="1400" kern="0" dirty="0"/>
          </a:p>
          <a:p>
            <a:endParaRPr lang="en-US" altLang="ja-JP" sz="1400" kern="0" dirty="0"/>
          </a:p>
          <a:p>
            <a:pPr marL="0" indent="0">
              <a:buFont typeface="Arial" charset="0"/>
              <a:buNone/>
            </a:pPr>
            <a:r>
              <a:rPr lang="ja-JP" altLang="en-US" sz="1400" kern="0"/>
              <a:t>売上</a:t>
            </a:r>
            <a:r>
              <a:rPr lang="en-US" altLang="ja-JP" sz="1400" kern="0" dirty="0"/>
              <a:t>UP</a:t>
            </a:r>
            <a:r>
              <a:rPr lang="ja-JP" altLang="en-US" sz="1400" kern="0"/>
              <a:t>（客単価が上がる・顧客数が増える）</a:t>
            </a:r>
            <a:endParaRPr lang="en-US" altLang="ja-JP" sz="1400" kern="0" dirty="0"/>
          </a:p>
          <a:p>
            <a:pPr marL="0" indent="0">
              <a:buFont typeface="Arial" charset="0"/>
              <a:buNone/>
            </a:pPr>
            <a:r>
              <a:rPr lang="ja-JP" altLang="en-US" sz="1400" kern="0"/>
              <a:t>経費が削減される</a:t>
            </a:r>
            <a:endParaRPr lang="en-US" altLang="ja-JP" sz="1400" kern="0" dirty="0"/>
          </a:p>
          <a:p>
            <a:pPr marL="0" indent="0">
              <a:buFont typeface="Arial" charset="0"/>
              <a:buNone/>
            </a:pPr>
            <a:r>
              <a:rPr lang="ja-JP" altLang="en-US" sz="1400" kern="0"/>
              <a:t>業務効率があがる</a:t>
            </a:r>
            <a:endParaRPr lang="en-US" altLang="ja-JP" sz="1400" kern="0" dirty="0"/>
          </a:p>
          <a:p>
            <a:pPr marL="0" indent="0">
              <a:buFont typeface="Arial" charset="0"/>
              <a:buNone/>
            </a:pPr>
            <a:r>
              <a:rPr lang="ja-JP" altLang="en-US" sz="1400" kern="0"/>
              <a:t>仕事が楽しくなる</a:t>
            </a:r>
            <a:endParaRPr lang="en-US" altLang="ja-JP" sz="1400" kern="0" dirty="0"/>
          </a:p>
          <a:p>
            <a:pPr marL="0" indent="0">
              <a:buFont typeface="Arial" charset="0"/>
              <a:buNone/>
            </a:pPr>
            <a:r>
              <a:rPr lang="ja-JP" altLang="en-US" sz="1400" kern="0"/>
              <a:t>企業の社会的価値が上がる</a:t>
            </a:r>
            <a:endParaRPr lang="en-US" altLang="ja-JP" sz="1400" kern="0" dirty="0"/>
          </a:p>
          <a:p>
            <a:pPr marL="0" indent="0">
              <a:buFont typeface="Arial" charset="0"/>
              <a:buNone/>
            </a:pPr>
            <a:endParaRPr lang="ja-JP" altLang="en-US" sz="1400" kern="0" dirty="0"/>
          </a:p>
        </p:txBody>
      </p:sp>
    </p:spTree>
    <p:extLst>
      <p:ext uri="{BB962C8B-B14F-4D97-AF65-F5344CB8AC3E}">
        <p14:creationId xmlns:p14="http://schemas.microsoft.com/office/powerpoint/2010/main" val="2919205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  <a:ln>
            <a:noFill/>
          </a:ln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コンテンツ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0CDA1D5-1B41-4803-A651-80479464210A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D866C66-CE7B-46A2-88F5-F29C24596FEA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D62F2EBD-738A-452D-9353-9BE53618BA7F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3F7C04E0-54EF-44DF-95A4-911A460D9E4A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B99A8BF-D27C-475E-9A52-47417463969D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D51FD1B5-C7E8-411B-96F8-352BFD21A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860" y="244550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コンテンツ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1EAB8787-31FB-AF4B-967E-C53E2FF56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867559"/>
              </p:ext>
            </p:extLst>
          </p:nvPr>
        </p:nvGraphicFramePr>
        <p:xfrm>
          <a:off x="323527" y="994108"/>
          <a:ext cx="8372584" cy="56193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8034">
                  <a:extLst>
                    <a:ext uri="{9D8B030D-6E8A-4147-A177-3AD203B41FA5}">
                      <a16:colId xmlns:a16="http://schemas.microsoft.com/office/drawing/2014/main" val="2063990268"/>
                    </a:ext>
                  </a:extLst>
                </a:gridCol>
                <a:gridCol w="1966945">
                  <a:extLst>
                    <a:ext uri="{9D8B030D-6E8A-4147-A177-3AD203B41FA5}">
                      <a16:colId xmlns:a16="http://schemas.microsoft.com/office/drawing/2014/main" val="944976436"/>
                    </a:ext>
                  </a:extLst>
                </a:gridCol>
                <a:gridCol w="171537">
                  <a:extLst>
                    <a:ext uri="{9D8B030D-6E8A-4147-A177-3AD203B41FA5}">
                      <a16:colId xmlns:a16="http://schemas.microsoft.com/office/drawing/2014/main" val="297708892"/>
                    </a:ext>
                  </a:extLst>
                </a:gridCol>
                <a:gridCol w="2078034">
                  <a:extLst>
                    <a:ext uri="{9D8B030D-6E8A-4147-A177-3AD203B41FA5}">
                      <a16:colId xmlns:a16="http://schemas.microsoft.com/office/drawing/2014/main" val="395659038"/>
                    </a:ext>
                  </a:extLst>
                </a:gridCol>
                <a:gridCol w="2078034">
                  <a:extLst>
                    <a:ext uri="{9D8B030D-6E8A-4147-A177-3AD203B41FA5}">
                      <a16:colId xmlns:a16="http://schemas.microsoft.com/office/drawing/2014/main" val="2362373798"/>
                    </a:ext>
                  </a:extLst>
                </a:gridCol>
              </a:tblGrid>
              <a:tr h="15667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項目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NO</a:t>
                      </a:r>
                      <a:endParaRPr lang="en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時間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実施概要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415928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１）観光業におけるデータマーケティングの基礎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221672547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オリエンテーション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本講座の全体構成と目的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46828055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観光マーケティングの重要性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マーケティング発想の経営転換の必要性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697819431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観光データとは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772317329"/>
                  </a:ext>
                </a:extLst>
              </a:tr>
              <a:tr h="1154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観光マーケティング基礎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観光マーケティングとは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462314398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デジタルマーケティングとは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84609254"/>
                  </a:ext>
                </a:extLst>
              </a:tr>
              <a:tr h="156678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オープンデータ・ビッグデータの活用方法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4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UNWTO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データ（世界の観光）の見方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880672932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観光庁データ（宿泊旅行統計調査等）の見方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871698120"/>
                  </a:ext>
                </a:extLst>
              </a:tr>
              <a:tr h="2328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JNTO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データ（訪日旅行データハンドブック、訪日外客統計）の見方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614550611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沖縄県観光統計実態調査・観光客満足度調査の見方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06205393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気象庁　気象情報（要確認）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246645500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沖縄県地図情報システムの見方（要確認）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856920504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RESAS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246846709"/>
                  </a:ext>
                </a:extLst>
              </a:tr>
              <a:tr h="11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観光予報プラットフォームの見方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106266565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オープンデータ・ビッグデータから分析する地域特性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5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事例・データ活用方法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354282622"/>
                  </a:ext>
                </a:extLst>
              </a:tr>
              <a:tr h="11541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データの活用（演習）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6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RESAS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を活用した演習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623808683"/>
                  </a:ext>
                </a:extLst>
              </a:tr>
              <a:tr h="1566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その他のデータ活用方法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Google Trend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などグーグルのビッグデータの見方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688221296"/>
                  </a:ext>
                </a:extLst>
              </a:tr>
              <a:tr h="1566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Onlne travel Agent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のマーケティングデータの見方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55849070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２）基本的な統計・ビックデータの分析スキル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プライマリーデータの活用方法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9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オブザベーション（顧客観察）、アンケートの活用方法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157970221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３）基本的な統計・ビックデータの分析スキル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8601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統計学の基礎</a:t>
                      </a:r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</a:t>
                      </a:r>
                      <a:endParaRPr lang="en-US" altLang="ja-JP" sz="700" b="0" i="0" u="none" strike="noStrike" dirty="0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25639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グラフの特徴と見せ方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11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635312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データの見える化・データの読み方（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387133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相関とクロス表（</a:t>
                      </a:r>
                      <a:r>
                        <a:rPr lang="en-US" altLang="ja-JP" sz="70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13</a:t>
                      </a:r>
                      <a:endParaRPr lang="en-US" altLang="ja-JP" sz="700" b="0" i="0" u="none" strike="noStrike" dirty="0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85684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データ分析の流れ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 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14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0314030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データの掛け合わせ</a:t>
                      </a:r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 </a:t>
                      </a:r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（</a:t>
                      </a:r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EXCEL</a:t>
                      </a:r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実習）</a:t>
                      </a:r>
                      <a:endParaRPr lang="ja-JP" altLang="en-US" sz="700" b="0" i="0" u="none" strike="noStrike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15</a:t>
                      </a:r>
                      <a:endParaRPr lang="en-US" altLang="ja-JP" sz="7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50215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データ分析実習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16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20856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演習結果発表（通学）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17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FF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81844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４）データを活用したマーケティング戦略の立案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764254212"/>
                  </a:ext>
                </a:extLst>
              </a:tr>
              <a:tr h="23285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マーケティングフレームの活用演習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18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データからターゲットセグメンテーションを設定し、マーケティングミックスを組み込む。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1805922263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KPI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と</a:t>
                      </a:r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PDCA</a:t>
                      </a:r>
                      <a:endParaRPr lang="en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19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KPI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の設定方法と</a:t>
                      </a:r>
                      <a:r>
                        <a:rPr lang="en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PDCA</a:t>
                      </a:r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の回し方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30298687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マーケティング戦略書の作り方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マーケティング戦略書とは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3507144469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伝えるためのプレゼンテーションスキル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ビジネスプレゼンテーションの基本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36019588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５）データを使用した分析と観光メニュー実習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437575637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戦略書の作成（演習）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4047858299"/>
                  </a:ext>
                </a:extLst>
              </a:tr>
              <a:tr h="1566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観光メニュー企画演習（通学）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マーケティング戦略書の発表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3486" marR="3486" marT="3486" marB="0" anchor="ctr"/>
                </a:tc>
                <a:extLst>
                  <a:ext uri="{0D108BD9-81ED-4DB2-BD59-A6C34878D82A}">
                    <a16:rowId xmlns:a16="http://schemas.microsoft.com/office/drawing/2014/main" val="201191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0076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7" name="図 6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AA66B2AF-1BEF-0045-9897-607A4EBFB7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16" y="940363"/>
            <a:ext cx="3925619" cy="5552511"/>
          </a:xfrm>
          <a:prstGeom prst="rect">
            <a:avLst/>
          </a:prstGeom>
        </p:spPr>
      </p:pic>
      <p:sp>
        <p:nvSpPr>
          <p:cNvPr id="9" name="吹き出し: 四角形 6">
            <a:extLst>
              <a:ext uri="{FF2B5EF4-FFF2-40B4-BE49-F238E27FC236}">
                <a16:creationId xmlns:a16="http://schemas.microsoft.com/office/drawing/2014/main" id="{873D785C-B6D9-E444-9F76-2D21C34D2F0D}"/>
              </a:ext>
            </a:extLst>
          </p:cNvPr>
          <p:cNvSpPr/>
          <p:nvPr/>
        </p:nvSpPr>
        <p:spPr>
          <a:xfrm>
            <a:off x="4960012" y="2276458"/>
            <a:ext cx="3502413" cy="1440160"/>
          </a:xfrm>
          <a:prstGeom prst="wedgeRectCallout">
            <a:avLst>
              <a:gd name="adj1" fmla="val -79467"/>
              <a:gd name="adj2" fmla="val 7443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回帰分析に必要な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「</a:t>
            </a:r>
            <a:r>
              <a:rPr kumimoji="1" lang="ja-JP" altLang="en-US" sz="1400"/>
              <a:t>もう一つの軸」は、何でしょうか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752006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EE5C0143-F0A5-6342-AB9D-5747F6860D88}"/>
              </a:ext>
            </a:extLst>
          </p:cNvPr>
          <p:cNvSpPr/>
          <p:nvPr/>
        </p:nvSpPr>
        <p:spPr>
          <a:xfrm>
            <a:off x="4960012" y="2295297"/>
            <a:ext cx="3502413" cy="1440160"/>
          </a:xfrm>
          <a:prstGeom prst="wedgeRectCallout">
            <a:avLst>
              <a:gd name="adj1" fmla="val -78697"/>
              <a:gd name="adj2" fmla="val 118466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分析結果を予想し仮説を立てましょう。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仮説は間違っていても良いので</a:t>
            </a:r>
            <a:endParaRPr lang="en-US" altLang="ja-JP" sz="1400" dirty="0"/>
          </a:p>
          <a:p>
            <a:pPr algn="ctr"/>
            <a:r>
              <a:rPr kumimoji="1" lang="ja-JP" altLang="en-US" sz="1400"/>
              <a:t>「どんな分析結果が出そうか」を</a:t>
            </a:r>
            <a:r>
              <a:rPr lang="ja-JP" altLang="en-US" sz="1400"/>
              <a:t>記述します。</a:t>
            </a:r>
            <a:endParaRPr kumimoji="1" lang="ja-JP" altLang="en-US" sz="1400" dirty="0"/>
          </a:p>
        </p:txBody>
      </p:sp>
      <p:pic>
        <p:nvPicPr>
          <p:cNvPr id="10" name="図 9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1E88EC8E-64A2-8F41-9DA8-DA512E665D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16" y="940363"/>
            <a:ext cx="3925619" cy="555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4423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2143D0-DDEF-49B2-B01E-20C85D6F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C90-0667-8C4B-828E-9CCEDA5B855E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985B33A-46E5-0047-9CB6-15A87A441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6" y="133187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ワークの進め方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コンテンツ プレースホルダー 2">
                <a:extLst>
                  <a:ext uri="{FF2B5EF4-FFF2-40B4-BE49-F238E27FC236}">
                    <a16:creationId xmlns:a16="http://schemas.microsoft.com/office/drawing/2014/main" id="{47D219C7-E0C0-974B-A9D0-3B0CBA217C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95637" y="1349690"/>
                <a:ext cx="3888000" cy="1440160"/>
              </a:xfrm>
              <a:ln>
                <a:solidFill>
                  <a:srgbClr val="999999"/>
                </a:solidFill>
              </a:ln>
            </p:spPr>
            <p:txBody>
              <a:bodyPr/>
              <a:lstStyle/>
              <a:p>
                <a:pPr marL="0" indent="0">
                  <a:buNone/>
                </a:pPr>
                <a:r>
                  <a:rPr kumimoji="1" lang="ja-JP" altLang="en-US" sz="1400"/>
                  <a:t>＜最低限書くべき結果＞</a:t>
                </a:r>
                <a:endParaRPr kumimoji="1" lang="en-US" altLang="ja-JP" sz="1400" dirty="0"/>
              </a:p>
              <a:p>
                <a:endParaRPr lang="en-US" altLang="ja-JP" sz="1400" dirty="0"/>
              </a:p>
              <a:p>
                <a:pPr marL="0" indent="0">
                  <a:buNone/>
                </a:pPr>
                <a:r>
                  <a:rPr kumimoji="1" lang="ja-JP" altLang="en-US" sz="1400"/>
                  <a:t>モデル式（</a:t>
                </a:r>
                <a:r>
                  <a:rPr lang="en-US" altLang="ja-JP" sz="1400" dirty="0"/>
                  <a:t> 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ja-JP" sz="1400" i="1">
                        <a:latin typeface="Cambria Math" panose="02040503050406030204" pitchFamily="18" charset="0"/>
                      </a:rPr>
                      <m:t>=○</m:t>
                    </m:r>
                    <m:r>
                      <a:rPr lang="en-US" altLang="ja-JP" sz="1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ja-JP" sz="1400" i="1">
                        <a:latin typeface="Cambria Math" panose="02040503050406030204" pitchFamily="18" charset="0"/>
                      </a:rPr>
                      <m:t>+△</m:t>
                    </m:r>
                  </m:oMath>
                </a14:m>
                <a:r>
                  <a:rPr kumimoji="1" lang="ja-JP" altLang="en-US" sz="1400" dirty="0"/>
                  <a:t>）</a:t>
                </a:r>
                <a:endParaRPr kumimoji="1" lang="en-US" altLang="ja-JP" sz="1400" dirty="0"/>
              </a:p>
              <a:p>
                <a:pPr marL="0" indent="0">
                  <a:buNone/>
                </a:pPr>
                <a:r>
                  <a:rPr lang="ja-JP" altLang="en-US" sz="1400"/>
                  <a:t>決定係数</a:t>
                </a:r>
                <a:endParaRPr lang="en-US" altLang="ja-JP" sz="1400" dirty="0"/>
              </a:p>
              <a:p>
                <a:pPr marL="0" indent="0">
                  <a:buNone/>
                </a:pPr>
                <a:r>
                  <a:rPr kumimoji="1" lang="ja-JP" altLang="en-US" sz="1400"/>
                  <a:t>見直しの必要はあるか（決定係数は</a:t>
                </a:r>
                <a:r>
                  <a:rPr kumimoji="1" lang="en-US" altLang="ja-JP" sz="1400" dirty="0"/>
                  <a:t>0.2</a:t>
                </a:r>
                <a:r>
                  <a:rPr kumimoji="1" lang="ja-JP" altLang="en-US" sz="1400"/>
                  <a:t>以上か）</a:t>
                </a:r>
                <a:endParaRPr kumimoji="1" lang="en-US" altLang="ja-JP" sz="1400" dirty="0"/>
              </a:p>
              <a:p>
                <a:pPr marL="0" indent="0">
                  <a:buNone/>
                </a:pPr>
                <a:endParaRPr kumimoji="1" lang="ja-JP" altLang="en-US" sz="1400" dirty="0"/>
              </a:p>
            </p:txBody>
          </p:sp>
        </mc:Choice>
        <mc:Fallback xmlns="">
          <p:sp>
            <p:nvSpPr>
              <p:cNvPr id="9" name="コンテンツ プレースホルダー 2">
                <a:extLst>
                  <a:ext uri="{FF2B5EF4-FFF2-40B4-BE49-F238E27FC236}">
                    <a16:creationId xmlns:a16="http://schemas.microsoft.com/office/drawing/2014/main" id="{47D219C7-E0C0-974B-A9D0-3B0CBA217C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95637" y="1349690"/>
                <a:ext cx="3888000" cy="1440160"/>
              </a:xfrm>
              <a:blipFill>
                <a:blip r:embed="rId2"/>
                <a:stretch>
                  <a:fillRect/>
                </a:stretch>
              </a:blipFill>
              <a:ln>
                <a:solidFill>
                  <a:srgbClr val="999999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図 9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6D35D410-910E-A44C-8763-D269BA8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16" y="940363"/>
            <a:ext cx="3925619" cy="5552511"/>
          </a:xfrm>
          <a:prstGeom prst="rect">
            <a:avLst/>
          </a:prstGeom>
        </p:spPr>
      </p:pic>
      <p:sp>
        <p:nvSpPr>
          <p:cNvPr id="11" name="吹き出し: 四角形 6">
            <a:extLst>
              <a:ext uri="{FF2B5EF4-FFF2-40B4-BE49-F238E27FC236}">
                <a16:creationId xmlns:a16="http://schemas.microsoft.com/office/drawing/2014/main" id="{242F49EF-88BB-1040-805A-4922B68AF8BD}"/>
              </a:ext>
            </a:extLst>
          </p:cNvPr>
          <p:cNvSpPr/>
          <p:nvPr/>
        </p:nvSpPr>
        <p:spPr>
          <a:xfrm>
            <a:off x="4892089" y="3348071"/>
            <a:ext cx="3888000" cy="1440160"/>
          </a:xfrm>
          <a:prstGeom prst="wedgeRectCallout">
            <a:avLst>
              <a:gd name="adj1" fmla="val -73910"/>
              <a:gd name="adj2" fmla="val 96178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/>
              <a:t>もう一つの軸が手に入れば、早速分析してみましょう。</a:t>
            </a:r>
            <a:endParaRPr lang="en-US" altLang="ja-JP" sz="1400" dirty="0"/>
          </a:p>
          <a:p>
            <a:pPr algn="ctr"/>
            <a:r>
              <a:rPr kumimoji="1" lang="ja-JP" altLang="en-US" sz="1400"/>
              <a:t>手に入らない場合は「仮説通りだった」先の</a:t>
            </a:r>
            <a:endParaRPr kumimoji="1" lang="en-US" altLang="ja-JP" sz="1400" dirty="0"/>
          </a:p>
          <a:p>
            <a:pPr algn="ctr"/>
            <a:r>
              <a:rPr kumimoji="1" lang="ja-JP" altLang="en-US" sz="1400"/>
              <a:t>計画を立ててください。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0311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388F41-D2BA-4D3F-8517-9D7B1ED10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28600" marR="0" lvl="0" indent="-2286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fld id="{2CE7D0AE-9E03-46D1-A315-852BA605F82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pPr marL="228600" marR="0" lvl="0" indent="-22860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DC020-3345-48F9-A28E-50C654445044}"/>
              </a:ext>
            </a:extLst>
          </p:cNvPr>
          <p:cNvCxnSpPr/>
          <p:nvPr/>
        </p:nvCxnSpPr>
        <p:spPr>
          <a:xfrm>
            <a:off x="0" y="4293096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F9D7EB9-9D01-490F-9CEA-AFEE6EDA7604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1B1DA05-E539-4A33-B668-5BD0E7DDC53A}"/>
              </a:ext>
            </a:extLst>
          </p:cNvPr>
          <p:cNvCxnSpPr>
            <a:cxnSpLocks/>
          </p:cNvCxnSpPr>
          <p:nvPr/>
        </p:nvCxnSpPr>
        <p:spPr>
          <a:xfrm>
            <a:off x="0" y="4437112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7BFD7-C4F4-4801-868E-7A7DDF5E7FC2}"/>
              </a:ext>
            </a:extLst>
          </p:cNvPr>
          <p:cNvSpPr/>
          <p:nvPr/>
        </p:nvSpPr>
        <p:spPr>
          <a:xfrm>
            <a:off x="0" y="185113"/>
            <a:ext cx="8964165" cy="792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27C1161D-B513-F245-BB6B-E9BE7EB918F9}"/>
              </a:ext>
            </a:extLst>
          </p:cNvPr>
          <p:cNvSpPr txBox="1">
            <a:spLocks/>
          </p:cNvSpPr>
          <p:nvPr/>
        </p:nvSpPr>
        <p:spPr bwMode="auto">
          <a:xfrm>
            <a:off x="323527" y="3654660"/>
            <a:ext cx="8460109" cy="56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ja-JP" altLang="en-US" sz="3200" ker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データの掛け合わせ</a:t>
            </a:r>
            <a:endParaRPr lang="ja-JP" altLang="en-US" sz="2400" kern="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5008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0BCE9F-72AD-4066-87CA-AACF469A305F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6B071E2-9A4A-4A06-B455-FA087EBDC054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6159EC6-FD30-4DFB-8629-F97DFCF74E7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F39AEDA-6AE2-4FF2-933C-62A43907968F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524506D-D50F-4E81-B806-B81C1E55D38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564C4934-1639-4B8D-BA01-857DB42FE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de-DE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6</a:t>
            </a:r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日目のゴール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1" name="コンテンツ プレースホルダー 4">
            <a:extLst>
              <a:ext uri="{FF2B5EF4-FFF2-40B4-BE49-F238E27FC236}">
                <a16:creationId xmlns:a16="http://schemas.microsoft.com/office/drawing/2014/main" id="{B8C9B30A-334C-4D85-8005-10FF7B689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575" y="1046999"/>
            <a:ext cx="7886700" cy="509570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400" dirty="0"/>
              <a:t>回帰分析の使い方・計算方法を理解し、結果を説明できるようになる。</a:t>
            </a:r>
            <a:endParaRPr lang="en-US" altLang="ja-JP" sz="2400" dirty="0"/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多重共線性の注意点を理解する。</a:t>
            </a:r>
            <a:endParaRPr lang="en-US" altLang="ja-JP" sz="2000" dirty="0"/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ダミー変数の作り方をマスターする。</a:t>
            </a:r>
            <a:endParaRPr lang="en-US" altLang="ja-JP" sz="2000" dirty="0"/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分析ツールの出力結果を読み取り、予測ができるようになる。</a:t>
            </a:r>
          </a:p>
        </p:txBody>
      </p:sp>
    </p:spTree>
    <p:extLst>
      <p:ext uri="{BB962C8B-B14F-4D97-AF65-F5344CB8AC3E}">
        <p14:creationId xmlns:p14="http://schemas.microsoft.com/office/powerpoint/2010/main" val="323682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0BCE9F-72AD-4066-87CA-AACF469A305F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6B071E2-9A4A-4A06-B455-FA087EBDC054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6159EC6-FD30-4DFB-8629-F97DFCF74E7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F39AEDA-6AE2-4FF2-933C-62A43907968F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524506D-D50F-4E81-B806-B81C1E55D38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564C4934-1639-4B8D-BA01-857DB42FE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事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 </a:t>
            </a:r>
            <a:r>
              <a:rPr lang="ja-JP" altLang="en-US" sz="2400" b="1" kern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例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1" name="コンテンツ プレースホルダー 4">
            <a:extLst>
              <a:ext uri="{FF2B5EF4-FFF2-40B4-BE49-F238E27FC236}">
                <a16:creationId xmlns:a16="http://schemas.microsoft.com/office/drawing/2014/main" id="{B8C9B30A-334C-4D85-8005-10FF7B689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468" y="1222799"/>
            <a:ext cx="7886700" cy="509570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400"/>
              <a:t>基本</a:t>
            </a:r>
            <a:r>
              <a:rPr lang="ja-JP" altLang="en-US" sz="2400" dirty="0"/>
              <a:t>統計量・関係性・仮説検定を行った。ファクトについては納得してもらえたが、今後の施策について意見を求められた。</a:t>
            </a:r>
            <a:endParaRPr lang="en-US" altLang="ja-JP" sz="2400" dirty="0"/>
          </a:p>
        </p:txBody>
      </p:sp>
      <p:pic>
        <p:nvPicPr>
          <p:cNvPr id="26" name="グラフィックス 25" descr="事務員">
            <a:extLst>
              <a:ext uri="{FF2B5EF4-FFF2-40B4-BE49-F238E27FC236}">
                <a16:creationId xmlns:a16="http://schemas.microsoft.com/office/drawing/2014/main" id="{53A047BB-0E02-43AF-BE63-F3AE95524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834625" y="4911270"/>
            <a:ext cx="1192907" cy="1192907"/>
          </a:xfrm>
          <a:prstGeom prst="rect">
            <a:avLst/>
          </a:prstGeom>
        </p:spPr>
      </p:pic>
      <p:pic>
        <p:nvPicPr>
          <p:cNvPr id="27" name="グラフィックス 26" descr="プログラマー">
            <a:extLst>
              <a:ext uri="{FF2B5EF4-FFF2-40B4-BE49-F238E27FC236}">
                <a16:creationId xmlns:a16="http://schemas.microsoft.com/office/drawing/2014/main" id="{DC74DAAD-5972-471C-BC30-3EFF1FCBFE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116470" y="4911270"/>
            <a:ext cx="1192907" cy="1192907"/>
          </a:xfrm>
          <a:prstGeom prst="rect">
            <a:avLst/>
          </a:prstGeom>
        </p:spPr>
      </p:pic>
      <p:sp>
        <p:nvSpPr>
          <p:cNvPr id="28" name="吹き出し: 四角形 27">
            <a:extLst>
              <a:ext uri="{FF2B5EF4-FFF2-40B4-BE49-F238E27FC236}">
                <a16:creationId xmlns:a16="http://schemas.microsoft.com/office/drawing/2014/main" id="{944D5A08-6371-4968-8DB1-5478A79C26E6}"/>
              </a:ext>
            </a:extLst>
          </p:cNvPr>
          <p:cNvSpPr/>
          <p:nvPr/>
        </p:nvSpPr>
        <p:spPr>
          <a:xfrm>
            <a:off x="6132032" y="3183899"/>
            <a:ext cx="2291243" cy="1342661"/>
          </a:xfrm>
          <a:prstGeom prst="wedgeRectCallout">
            <a:avLst>
              <a:gd name="adj1" fmla="val -47039"/>
              <a:gd name="adj2" fmla="val 94103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データの概要、関係性、仮説検定でファクトはだいたい押さえました。</a:t>
            </a:r>
          </a:p>
        </p:txBody>
      </p:sp>
      <p:sp>
        <p:nvSpPr>
          <p:cNvPr id="29" name="吹き出し: 四角形 28">
            <a:extLst>
              <a:ext uri="{FF2B5EF4-FFF2-40B4-BE49-F238E27FC236}">
                <a16:creationId xmlns:a16="http://schemas.microsoft.com/office/drawing/2014/main" id="{8BB4B17F-D554-4ADB-8C3E-A2C6219130B8}"/>
              </a:ext>
            </a:extLst>
          </p:cNvPr>
          <p:cNvSpPr/>
          <p:nvPr/>
        </p:nvSpPr>
        <p:spPr>
          <a:xfrm>
            <a:off x="665143" y="3183899"/>
            <a:ext cx="2291243" cy="1342661"/>
          </a:xfrm>
          <a:prstGeom prst="wedgeRectCallout">
            <a:avLst>
              <a:gd name="adj1" fmla="val 53594"/>
              <a:gd name="adj2" fmla="val 98873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じゃあ、次の広告費を</a:t>
            </a:r>
            <a:r>
              <a:rPr kumimoji="1" lang="en-US" altLang="ja-JP" sz="1600" dirty="0"/>
              <a:t>300</a:t>
            </a:r>
            <a:r>
              <a:rPr kumimoji="1" lang="ja-JP" altLang="en-US" sz="1600" dirty="0"/>
              <a:t>万円かけるとどのくらいの効果になりそう？</a:t>
            </a:r>
          </a:p>
        </p:txBody>
      </p:sp>
      <p:pic>
        <p:nvPicPr>
          <p:cNvPr id="30" name="グラフィックス 29" descr="棒グラフ">
            <a:extLst>
              <a:ext uri="{FF2B5EF4-FFF2-40B4-BE49-F238E27FC236}">
                <a16:creationId xmlns:a16="http://schemas.microsoft.com/office/drawing/2014/main" id="{520E7E2A-40C5-46D2-BD88-F75ABAE066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961336" y="3383898"/>
            <a:ext cx="1192907" cy="1192907"/>
          </a:xfrm>
          <a:prstGeom prst="rect">
            <a:avLst/>
          </a:prstGeom>
        </p:spPr>
      </p:pic>
      <p:pic>
        <p:nvPicPr>
          <p:cNvPr id="31" name="グラフィックス 30" descr="上昇基調">
            <a:extLst>
              <a:ext uri="{FF2B5EF4-FFF2-40B4-BE49-F238E27FC236}">
                <a16:creationId xmlns:a16="http://schemas.microsoft.com/office/drawing/2014/main" id="{9BE98806-5D81-49CC-9358-0EE74C1A1E5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3961336" y="4298298"/>
            <a:ext cx="1192907" cy="119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910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0BCE9F-72AD-4066-87CA-AACF469A305F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6B071E2-9A4A-4A06-B455-FA087EBDC054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6159EC6-FD30-4DFB-8629-F97DFCF74E7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F39AEDA-6AE2-4FF2-933C-62A43907968F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524506D-D50F-4E81-B806-B81C1E55D38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564C4934-1639-4B8D-BA01-857DB42FE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回帰分析とは？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1" name="コンテンツ プレースホルダー 4">
            <a:extLst>
              <a:ext uri="{FF2B5EF4-FFF2-40B4-BE49-F238E27FC236}">
                <a16:creationId xmlns:a16="http://schemas.microsoft.com/office/drawing/2014/main" id="{B8C9B30A-334C-4D85-8005-10FF7B689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575" y="1046999"/>
            <a:ext cx="7707833" cy="509570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400" dirty="0"/>
              <a:t>予測したい変数（目的変数）をいくつかの要因となる変数（説明変数）の影響度で関係を説明する方法。</a:t>
            </a:r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説明変数が</a:t>
            </a:r>
            <a:r>
              <a:rPr lang="en-US" altLang="ja-JP" sz="2000" dirty="0"/>
              <a:t>1</a:t>
            </a:r>
            <a:r>
              <a:rPr lang="ja-JP" altLang="en-US" sz="2000" dirty="0"/>
              <a:t>つの場合：単回帰分析</a:t>
            </a:r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説明変数が複数の場合：重回帰分析</a:t>
            </a:r>
          </a:p>
        </p:txBody>
      </p:sp>
    </p:spTree>
    <p:extLst>
      <p:ext uri="{BB962C8B-B14F-4D97-AF65-F5344CB8AC3E}">
        <p14:creationId xmlns:p14="http://schemas.microsoft.com/office/powerpoint/2010/main" val="1187853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0BCE9F-72AD-4066-87CA-AACF469A305F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6B071E2-9A4A-4A06-B455-FA087EBDC054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6159EC6-FD30-4DFB-8629-F97DFCF74E7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F39AEDA-6AE2-4FF2-933C-62A43907968F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524506D-D50F-4E81-B806-B81C1E55D38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564C4934-1639-4B8D-BA01-857DB42FE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単回帰分析（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1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1" name="コンテンツ プレースホルダー 4">
            <a:extLst>
              <a:ext uri="{FF2B5EF4-FFF2-40B4-BE49-F238E27FC236}">
                <a16:creationId xmlns:a16="http://schemas.microsoft.com/office/drawing/2014/main" id="{B8C9B30A-334C-4D85-8005-10FF7B689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575" y="980728"/>
            <a:ext cx="7707833" cy="509570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400" dirty="0"/>
              <a:t>説明変数が</a:t>
            </a:r>
            <a:r>
              <a:rPr lang="en-US" altLang="ja-JP" sz="2400" dirty="0"/>
              <a:t>1</a:t>
            </a:r>
            <a:r>
              <a:rPr lang="ja-JP" altLang="en-US" sz="2400" dirty="0"/>
              <a:t>つの場合の回帰分析を「単回帰分析」という。</a:t>
            </a:r>
            <a:endParaRPr lang="en-US" altLang="ja-JP" sz="2400" dirty="0"/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単回帰分析は「散布図」から算出することができる。</a:t>
            </a:r>
            <a:endParaRPr lang="en-US" altLang="ja-JP" sz="2000" dirty="0"/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単回帰分析のモデル式は、「　　　　　　　」となる。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79DA11B-BFD4-41DA-B599-22635A3F8A1D}"/>
                  </a:ext>
                </a:extLst>
              </p:cNvPr>
              <p:cNvSpPr txBox="1"/>
              <p:nvPr/>
            </p:nvSpPr>
            <p:spPr>
              <a:xfrm>
                <a:off x="4236723" y="2282609"/>
                <a:ext cx="11637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𝑎𝑥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A79DA11B-BFD4-41DA-B599-22635A3F8A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6723" y="2282609"/>
                <a:ext cx="1163780" cy="276999"/>
              </a:xfrm>
              <a:prstGeom prst="rect">
                <a:avLst/>
              </a:prstGeom>
              <a:blipFill>
                <a:blip r:embed="rId3"/>
                <a:stretch>
                  <a:fillRect l="-6452" r="-1075" b="-304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図 18">
            <a:extLst>
              <a:ext uri="{FF2B5EF4-FFF2-40B4-BE49-F238E27FC236}">
                <a16:creationId xmlns:a16="http://schemas.microsoft.com/office/drawing/2014/main" id="{9AD9D2AC-FD7E-4A2D-9D5A-135A9DA9D5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122" y="2998612"/>
            <a:ext cx="4035425" cy="3175661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7C2D7223-41A3-4E82-8393-76B00BE40F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998612"/>
            <a:ext cx="4035425" cy="317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305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7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0BCE9F-72AD-4066-87CA-AACF469A305F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6B071E2-9A4A-4A06-B455-FA087EBDC054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6159EC6-FD30-4DFB-8629-F97DFCF74E7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F39AEDA-6AE2-4FF2-933C-62A43907968F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524506D-D50F-4E81-B806-B81C1E55D38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564C4934-1639-4B8D-BA01-857DB42FE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単回帰分析（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2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1" name="コンテンツ プレースホルダー 4">
            <a:extLst>
              <a:ext uri="{FF2B5EF4-FFF2-40B4-BE49-F238E27FC236}">
                <a16:creationId xmlns:a16="http://schemas.microsoft.com/office/drawing/2014/main" id="{B8C9B30A-334C-4D85-8005-10FF7B689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52" y="998035"/>
            <a:ext cx="8981914" cy="5095702"/>
          </a:xfrm>
        </p:spPr>
        <p:txBody>
          <a:bodyPr/>
          <a:lstStyle/>
          <a:p>
            <a:r>
              <a:rPr lang="ja-JP" altLang="en-US" sz="2400" dirty="0"/>
              <a:t>単回帰分析の結果のイメージをきちんと作ることがその先に進むために重要。</a:t>
            </a:r>
            <a:endParaRPr lang="en-US" altLang="ja-JP" sz="2400" dirty="0"/>
          </a:p>
          <a:p>
            <a:pPr lvl="1"/>
            <a:r>
              <a:rPr lang="ja-JP" altLang="en-US" sz="2000" dirty="0"/>
              <a:t>決定係数がモデルの当てはまりの良さを表す。</a:t>
            </a:r>
            <a:endParaRPr lang="en-US" altLang="ja-JP" sz="2000" dirty="0"/>
          </a:p>
          <a:p>
            <a:pPr lvl="1"/>
            <a:r>
              <a:rPr lang="ja-JP" altLang="en-US" sz="2000" dirty="0"/>
              <a:t>決定係数が</a:t>
            </a:r>
            <a:r>
              <a:rPr lang="en-US" altLang="ja-JP" sz="2000" dirty="0"/>
              <a:t>0.5</a:t>
            </a:r>
            <a:r>
              <a:rPr lang="ja-JP" altLang="en-US" sz="2000" dirty="0"/>
              <a:t>以上あれば当てはまりがよく、</a:t>
            </a:r>
            <a:r>
              <a:rPr lang="en-US" altLang="ja-JP" sz="2000" dirty="0"/>
              <a:t>0.2</a:t>
            </a:r>
            <a:r>
              <a:rPr lang="ja-JP" altLang="en-US" sz="2000" dirty="0"/>
              <a:t>未満であればモデルを見直す。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96F207A1-0CB7-4E26-AB0B-480C551A74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2318" y="2789769"/>
            <a:ext cx="2129983" cy="1737761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C4BB06CE-E562-4B5D-91CD-5FE7F92B1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6801" y="2789770"/>
            <a:ext cx="2208234" cy="1737761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123F33EC-9FA2-4B67-B160-A3BD92CB4E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9584" y="2789770"/>
            <a:ext cx="2129983" cy="17377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4527163A-176C-4758-85B0-58AFEF018448}"/>
                  </a:ext>
                </a:extLst>
              </p:cNvPr>
              <p:cNvSpPr txBox="1"/>
              <p:nvPr/>
            </p:nvSpPr>
            <p:spPr>
              <a:xfrm>
                <a:off x="1286801" y="4643578"/>
                <a:ext cx="22840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=114.07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+1828.4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4527163A-176C-4758-85B0-58AFEF0184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6801" y="4643578"/>
                <a:ext cx="2284022" cy="276999"/>
              </a:xfrm>
              <a:prstGeom prst="rect">
                <a:avLst/>
              </a:prstGeom>
              <a:blipFill>
                <a:blip r:embed="rId6"/>
                <a:stretch>
                  <a:fillRect l="-3200" r="-533" b="-288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BB47FD96-44C2-456F-85D3-91C7CD42A016}"/>
                  </a:ext>
                </a:extLst>
              </p:cNvPr>
              <p:cNvSpPr txBox="1"/>
              <p:nvPr/>
            </p:nvSpPr>
            <p:spPr>
              <a:xfrm>
                <a:off x="3942318" y="4643577"/>
                <a:ext cx="22840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=87.693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+2070.2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BB47FD96-44C2-456F-85D3-91C7CD42A0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318" y="4643577"/>
                <a:ext cx="2284023" cy="276999"/>
              </a:xfrm>
              <a:prstGeom prst="rect">
                <a:avLst/>
              </a:prstGeom>
              <a:blipFill>
                <a:blip r:embed="rId7"/>
                <a:stretch>
                  <a:fillRect l="-3209" r="-802" b="-288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3342B829-582B-4DB0-8DE1-229BF0739D5B}"/>
                  </a:ext>
                </a:extLst>
              </p:cNvPr>
              <p:cNvSpPr txBox="1"/>
              <p:nvPr/>
            </p:nvSpPr>
            <p:spPr>
              <a:xfrm>
                <a:off x="6519584" y="4636463"/>
                <a:ext cx="22840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=43.673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+2520.9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3342B829-582B-4DB0-8DE1-229BF0739D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9584" y="4636463"/>
                <a:ext cx="2284023" cy="276999"/>
              </a:xfrm>
              <a:prstGeom prst="rect">
                <a:avLst/>
              </a:prstGeom>
              <a:blipFill>
                <a:blip r:embed="rId8"/>
                <a:stretch>
                  <a:fillRect l="-3200" r="-800" b="-288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FCE1656-AF5E-4C37-A544-58BB28D8B852}"/>
              </a:ext>
            </a:extLst>
          </p:cNvPr>
          <p:cNvSpPr/>
          <p:nvPr/>
        </p:nvSpPr>
        <p:spPr>
          <a:xfrm>
            <a:off x="249548" y="4565946"/>
            <a:ext cx="938949" cy="5377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+mn-ea"/>
              </a:rPr>
              <a:t>モデル式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EB989BE-7459-454C-9AEC-9228DB00A1DD}"/>
              </a:ext>
            </a:extLst>
          </p:cNvPr>
          <p:cNvSpPr/>
          <p:nvPr/>
        </p:nvSpPr>
        <p:spPr>
          <a:xfrm>
            <a:off x="249547" y="5253818"/>
            <a:ext cx="938949" cy="5377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+mn-ea"/>
              </a:rPr>
              <a:t>相関係数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75A0D0BA-A750-4694-AC66-ECFC6FD23E02}"/>
                  </a:ext>
                </a:extLst>
              </p:cNvPr>
              <p:cNvSpPr txBox="1"/>
              <p:nvPr/>
            </p:nvSpPr>
            <p:spPr>
              <a:xfrm>
                <a:off x="1850546" y="5384198"/>
                <a:ext cx="10807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=0.708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75A0D0BA-A750-4694-AC66-ECFC6FD23E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546" y="5384198"/>
                <a:ext cx="1080744" cy="276999"/>
              </a:xfrm>
              <a:prstGeom prst="rect">
                <a:avLst/>
              </a:prstGeom>
              <a:blipFill>
                <a:blip r:embed="rId9"/>
                <a:stretch>
                  <a:fillRect l="-7345" r="-1695" b="-86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5C56B69D-589B-43BE-A624-846A7BB20145}"/>
                  </a:ext>
                </a:extLst>
              </p:cNvPr>
              <p:cNvSpPr txBox="1"/>
              <p:nvPr/>
            </p:nvSpPr>
            <p:spPr>
              <a:xfrm>
                <a:off x="4543957" y="5384197"/>
                <a:ext cx="12089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=0.5285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5C56B69D-589B-43BE-A624-846A7BB201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3957" y="5384197"/>
                <a:ext cx="1208985" cy="276999"/>
              </a:xfrm>
              <a:prstGeom prst="rect">
                <a:avLst/>
              </a:prstGeom>
              <a:blipFill>
                <a:blip r:embed="rId10"/>
                <a:stretch>
                  <a:fillRect l="-6030" r="-1508" b="-86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556EEC6F-029B-41EE-821A-C91DAAED598E}"/>
                  </a:ext>
                </a:extLst>
              </p:cNvPr>
              <p:cNvSpPr txBox="1"/>
              <p:nvPr/>
            </p:nvSpPr>
            <p:spPr>
              <a:xfrm>
                <a:off x="7121223" y="5384196"/>
                <a:ext cx="12089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=0.2652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556EEC6F-029B-41EE-821A-C91DAAED5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1223" y="5384196"/>
                <a:ext cx="1208985" cy="276999"/>
              </a:xfrm>
              <a:prstGeom prst="rect">
                <a:avLst/>
              </a:prstGeom>
              <a:blipFill>
                <a:blip r:embed="rId11"/>
                <a:stretch>
                  <a:fillRect l="-6030" r="-1508" b="-86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0567C56-8EE1-4E47-9537-DCC8BDDBD735}"/>
              </a:ext>
            </a:extLst>
          </p:cNvPr>
          <p:cNvSpPr/>
          <p:nvPr/>
        </p:nvSpPr>
        <p:spPr>
          <a:xfrm>
            <a:off x="271470" y="5940274"/>
            <a:ext cx="938949" cy="5377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+mn-ea"/>
              </a:rPr>
              <a:t>決定係数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EF8578A4-B407-4012-92A3-ED4F83286BE1}"/>
                  </a:ext>
                </a:extLst>
              </p:cNvPr>
              <p:cNvSpPr txBox="1"/>
              <p:nvPr/>
            </p:nvSpPr>
            <p:spPr>
              <a:xfrm>
                <a:off x="1850546" y="6070654"/>
                <a:ext cx="13163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=0.5013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EF8578A4-B407-4012-92A3-ED4F83286B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546" y="6070654"/>
                <a:ext cx="1316321" cy="276999"/>
              </a:xfrm>
              <a:prstGeom prst="rect">
                <a:avLst/>
              </a:prstGeom>
              <a:blipFill>
                <a:blip r:embed="rId12"/>
                <a:stretch>
                  <a:fillRect l="-6047" t="-2222" r="-1860" b="-111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B9A8C589-05ED-4037-988C-81BCF8093E69}"/>
                  </a:ext>
                </a:extLst>
              </p:cNvPr>
              <p:cNvSpPr txBox="1"/>
              <p:nvPr/>
            </p:nvSpPr>
            <p:spPr>
              <a:xfrm>
                <a:off x="4543957" y="6070654"/>
                <a:ext cx="13163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=0.2793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B9A8C589-05ED-4037-988C-81BCF8093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3957" y="6070654"/>
                <a:ext cx="1316322" cy="276999"/>
              </a:xfrm>
              <a:prstGeom prst="rect">
                <a:avLst/>
              </a:prstGeom>
              <a:blipFill>
                <a:blip r:embed="rId13"/>
                <a:stretch>
                  <a:fillRect l="-5556" t="-2222" r="-1852" b="-88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58E69187-5678-41AA-80C9-FBA598A8E408}"/>
                  </a:ext>
                </a:extLst>
              </p:cNvPr>
              <p:cNvSpPr txBox="1"/>
              <p:nvPr/>
            </p:nvSpPr>
            <p:spPr>
              <a:xfrm>
                <a:off x="7121223" y="6065497"/>
                <a:ext cx="13163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=0.0703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58E69187-5678-41AA-80C9-FBA598A8E4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1223" y="6065497"/>
                <a:ext cx="1316322" cy="276999"/>
              </a:xfrm>
              <a:prstGeom prst="rect">
                <a:avLst/>
              </a:prstGeom>
              <a:blipFill>
                <a:blip r:embed="rId14"/>
                <a:stretch>
                  <a:fillRect l="-6019" t="-2222" r="-1389" b="-88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6863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8</a:t>
            </a:fld>
            <a:endParaRPr lang="en-US" altLang="ja-JP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6987F4-D5F4-4F33-B65D-E06E648CAC50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7C7B1AB-BDDA-4B01-A628-C3CA9AF583AF}"/>
              </a:ext>
            </a:extLst>
          </p:cNvPr>
          <p:cNvCxnSpPr/>
          <p:nvPr/>
        </p:nvCxnSpPr>
        <p:spPr>
          <a:xfrm>
            <a:off x="0" y="859068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EEF48768-F304-40A3-AD63-05F388D272C0}"/>
              </a:ext>
            </a:extLst>
          </p:cNvPr>
          <p:cNvCxnSpPr>
            <a:cxnSpLocks/>
          </p:cNvCxnSpPr>
          <p:nvPr/>
        </p:nvCxnSpPr>
        <p:spPr>
          <a:xfrm>
            <a:off x="0" y="931076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896027A-1D90-4436-A465-8F83DB5A1A52}"/>
              </a:ext>
            </a:extLst>
          </p:cNvPr>
          <p:cNvCxnSpPr>
            <a:cxnSpLocks/>
          </p:cNvCxnSpPr>
          <p:nvPr/>
        </p:nvCxnSpPr>
        <p:spPr>
          <a:xfrm>
            <a:off x="0" y="1003084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252860" y="423245"/>
            <a:ext cx="8783636" cy="783035"/>
          </a:xfrm>
        </p:spPr>
        <p:txBody>
          <a:bodyPr/>
          <a:lstStyle/>
          <a:p>
            <a:pPr eaLnBrk="1" hangingPunct="1"/>
            <a:r>
              <a:rPr lang="ja-JP" altLang="en-US" sz="2400" b="1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講義の目的</a:t>
            </a:r>
            <a:endParaRPr lang="ja-JP" altLang="ja-JP" sz="2400" b="1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0BCE9F-72AD-4066-87CA-AACF469A305F}"/>
              </a:ext>
            </a:extLst>
          </p:cNvPr>
          <p:cNvSpPr/>
          <p:nvPr/>
        </p:nvSpPr>
        <p:spPr>
          <a:xfrm>
            <a:off x="0" y="44624"/>
            <a:ext cx="9144000" cy="1204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6B071E2-9A4A-4A06-B455-FA087EBDC054}"/>
              </a:ext>
            </a:extLst>
          </p:cNvPr>
          <p:cNvSpPr/>
          <p:nvPr/>
        </p:nvSpPr>
        <p:spPr>
          <a:xfrm>
            <a:off x="0" y="427020"/>
            <a:ext cx="903649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6159EC6-FD30-4DFB-8629-F97DFCF74E77}"/>
              </a:ext>
            </a:extLst>
          </p:cNvPr>
          <p:cNvCxnSpPr/>
          <p:nvPr/>
        </p:nvCxnSpPr>
        <p:spPr>
          <a:xfrm>
            <a:off x="0" y="715299"/>
            <a:ext cx="8783637" cy="0"/>
          </a:xfrm>
          <a:prstGeom prst="line">
            <a:avLst/>
          </a:prstGeom>
          <a:ln w="285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F39AEDA-6AE2-4FF2-933C-62A43907968F}"/>
              </a:ext>
            </a:extLst>
          </p:cNvPr>
          <p:cNvCxnSpPr>
            <a:cxnSpLocks/>
          </p:cNvCxnSpPr>
          <p:nvPr/>
        </p:nvCxnSpPr>
        <p:spPr>
          <a:xfrm>
            <a:off x="0" y="787307"/>
            <a:ext cx="8696113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524506D-D50F-4E81-B806-B81C1E55D382}"/>
              </a:ext>
            </a:extLst>
          </p:cNvPr>
          <p:cNvCxnSpPr>
            <a:cxnSpLocks/>
          </p:cNvCxnSpPr>
          <p:nvPr/>
        </p:nvCxnSpPr>
        <p:spPr>
          <a:xfrm>
            <a:off x="0" y="859315"/>
            <a:ext cx="8532440" cy="0"/>
          </a:xfrm>
          <a:prstGeom prst="line">
            <a:avLst/>
          </a:prstGeom>
          <a:ln w="28575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564C4934-1639-4B8D-BA01-857DB42FE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29" y="244551"/>
            <a:ext cx="8783636" cy="7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単回帰分析（</a:t>
            </a:r>
            <a:r>
              <a:rPr lang="en-US" altLang="ja-JP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3</a:t>
            </a:r>
            <a:r>
              <a:rPr lang="ja-JP" altLang="en-US" sz="2400" b="1" kern="0" dirty="0">
                <a:solidFill>
                  <a:srgbClr val="00206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ja-JP" altLang="ja-JP" sz="2400" b="1" kern="0" dirty="0">
              <a:solidFill>
                <a:srgbClr val="00206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4C6642-A3BE-4114-BF68-6F6239FCF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448" y="1027586"/>
            <a:ext cx="8229600" cy="4525962"/>
          </a:xfrm>
        </p:spPr>
        <p:txBody>
          <a:bodyPr/>
          <a:lstStyle/>
          <a:p>
            <a:r>
              <a:rPr lang="ja-JP" altLang="en-US" sz="2400" dirty="0"/>
              <a:t>回帰分析の注意点</a:t>
            </a:r>
          </a:p>
          <a:p>
            <a:endParaRPr kumimoji="1" lang="ja-JP" altLang="en-US" sz="2400" dirty="0"/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1FF9B954-E48E-45AB-8FCD-A9D2772F2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44" y="2441361"/>
            <a:ext cx="4077403" cy="3208696"/>
          </a:xfrm>
          <a:prstGeom prst="rect">
            <a:avLst/>
          </a:prstGeom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7238DA0C-9AA5-47E0-919C-C81D81A1AA27}"/>
              </a:ext>
            </a:extLst>
          </p:cNvPr>
          <p:cNvSpPr/>
          <p:nvPr/>
        </p:nvSpPr>
        <p:spPr>
          <a:xfrm>
            <a:off x="379040" y="1817883"/>
            <a:ext cx="4077409" cy="54574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外れ値に弱い</a:t>
            </a:r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261A2E00-055C-4463-BA1C-E0D50FCBAF7A}"/>
              </a:ext>
            </a:extLst>
          </p:cNvPr>
          <p:cNvSpPr/>
          <p:nvPr/>
        </p:nvSpPr>
        <p:spPr>
          <a:xfrm>
            <a:off x="1224458" y="2605227"/>
            <a:ext cx="600895" cy="53131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77069728-61E3-4D2C-8714-00798709FF56}"/>
              </a:ext>
            </a:extLst>
          </p:cNvPr>
          <p:cNvSpPr/>
          <p:nvPr/>
        </p:nvSpPr>
        <p:spPr>
          <a:xfrm>
            <a:off x="2800621" y="4064790"/>
            <a:ext cx="1196520" cy="760078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C336BC6-A826-4BCF-9680-FE55E9C62E65}"/>
              </a:ext>
            </a:extLst>
          </p:cNvPr>
          <p:cNvGrpSpPr/>
          <p:nvPr/>
        </p:nvGrpSpPr>
        <p:grpSpPr>
          <a:xfrm>
            <a:off x="4572000" y="1818577"/>
            <a:ext cx="4026030" cy="3831480"/>
            <a:chOff x="4572000" y="1818577"/>
            <a:chExt cx="3780597" cy="3597907"/>
          </a:xfrm>
        </p:grpSpPr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1D45B400-E2F7-4C59-8E7B-31FD8DDCA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1" y="2441361"/>
              <a:ext cx="3780594" cy="2975123"/>
            </a:xfrm>
            <a:prstGeom prst="rect">
              <a:avLst/>
            </a:prstGeom>
          </p:spPr>
        </p:pic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08D7FBC7-C0C4-4AB6-8DBD-3EFAD51C17E3}"/>
                </a:ext>
              </a:extLst>
            </p:cNvPr>
            <p:cNvSpPr/>
            <p:nvPr/>
          </p:nvSpPr>
          <p:spPr>
            <a:xfrm>
              <a:off x="4572000" y="1818577"/>
              <a:ext cx="3780597" cy="506017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b="1" dirty="0"/>
                <a:t>モデルを構築した範囲外のことは何も言えない</a:t>
              </a:r>
            </a:p>
          </p:txBody>
        </p:sp>
        <p:sp>
          <p:nvSpPr>
            <p:cNvPr id="45" name="矢印: 左右 44">
              <a:extLst>
                <a:ext uri="{FF2B5EF4-FFF2-40B4-BE49-F238E27FC236}">
                  <a16:creationId xmlns:a16="http://schemas.microsoft.com/office/drawing/2014/main" id="{4B281A1D-1787-4CF9-A007-87B366486C1B}"/>
                </a:ext>
              </a:extLst>
            </p:cNvPr>
            <p:cNvSpPr/>
            <p:nvPr/>
          </p:nvSpPr>
          <p:spPr>
            <a:xfrm>
              <a:off x="5274821" y="4397204"/>
              <a:ext cx="2656584" cy="417463"/>
            </a:xfrm>
            <a:prstGeom prst="leftRigh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3678981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ユーザー定義 5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999999"/>
      </a:accent5>
      <a:accent6>
        <a:srgbClr val="AE4845"/>
      </a:accent6>
      <a:hlink>
        <a:srgbClr val="0000FF"/>
      </a:hlink>
      <a:folHlink>
        <a:srgbClr val="800080"/>
      </a:folHlink>
    </a:clrScheme>
    <a:fontScheme name="ユーザー定義 12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1204</Words>
  <Application>Microsoft Office PowerPoint</Application>
  <PresentationFormat>画面に合わせる (4:3)</PresentationFormat>
  <Paragraphs>288</Paragraphs>
  <Slides>22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1" baseType="lpstr">
      <vt:lpstr>HGP創英角ｺﾞｼｯｸUB</vt:lpstr>
      <vt:lpstr>Meiryo UI</vt:lpstr>
      <vt:lpstr>MS PGothic</vt:lpstr>
      <vt:lpstr>MS PGothic</vt:lpstr>
      <vt:lpstr>ＭＳ Ｐ明朝</vt:lpstr>
      <vt:lpstr>Meiryo</vt:lpstr>
      <vt:lpstr>Arial</vt:lpstr>
      <vt:lpstr>Cambria Math</vt:lpstr>
      <vt:lpstr>2_Office テーマ</vt:lpstr>
      <vt:lpstr>PowerPoint プレゼンテーション</vt:lpstr>
      <vt:lpstr>コンテンツ</vt:lpstr>
      <vt:lpstr>PowerPoint プレゼンテーション</vt:lpstr>
      <vt:lpstr>講義の目的</vt:lpstr>
      <vt:lpstr>講義の目的</vt:lpstr>
      <vt:lpstr>講義の目的</vt:lpstr>
      <vt:lpstr>講義の目的</vt:lpstr>
      <vt:lpstr>講義の目的</vt:lpstr>
      <vt:lpstr>講義の目的</vt:lpstr>
      <vt:lpstr>単回帰分析　実習</vt:lpstr>
      <vt:lpstr>各授業の進め方</vt:lpstr>
      <vt:lpstr>各授業の進め方</vt:lpstr>
      <vt:lpstr>各授業の進め方</vt:lpstr>
      <vt:lpstr>各授業の進め方</vt:lpstr>
      <vt:lpstr>「身近なデータで掛け合わせ」の計画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2021-01-19T01:03:08Z</dcterms:created>
  <dcterms:modified xsi:type="dcterms:W3CDTF">2021-01-24T00:27:02Z</dcterms:modified>
</cp:coreProperties>
</file>