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9" r:id="rId1"/>
    <p:sldMasterId id="2147484338" r:id="rId2"/>
  </p:sldMasterIdLst>
  <p:notesMasterIdLst>
    <p:notesMasterId r:id="rId66"/>
  </p:notesMasterIdLst>
  <p:handoutMasterIdLst>
    <p:handoutMasterId r:id="rId67"/>
  </p:handoutMasterIdLst>
  <p:sldIdLst>
    <p:sldId id="371" r:id="rId3"/>
    <p:sldId id="858" r:id="rId4"/>
    <p:sldId id="854" r:id="rId5"/>
    <p:sldId id="281" r:id="rId6"/>
    <p:sldId id="916" r:id="rId7"/>
    <p:sldId id="261" r:id="rId8"/>
    <p:sldId id="909" r:id="rId9"/>
    <p:sldId id="271" r:id="rId10"/>
    <p:sldId id="263" r:id="rId11"/>
    <p:sldId id="272" r:id="rId12"/>
    <p:sldId id="910" r:id="rId13"/>
    <p:sldId id="273" r:id="rId14"/>
    <p:sldId id="265" r:id="rId15"/>
    <p:sldId id="911" r:id="rId16"/>
    <p:sldId id="912" r:id="rId17"/>
    <p:sldId id="917" r:id="rId18"/>
    <p:sldId id="268" r:id="rId19"/>
    <p:sldId id="269" r:id="rId20"/>
    <p:sldId id="275" r:id="rId21"/>
    <p:sldId id="276" r:id="rId22"/>
    <p:sldId id="277" r:id="rId23"/>
    <p:sldId id="278" r:id="rId24"/>
    <p:sldId id="279" r:id="rId25"/>
    <p:sldId id="280" r:id="rId26"/>
    <p:sldId id="914" r:id="rId27"/>
    <p:sldId id="915" r:id="rId28"/>
    <p:sldId id="908" r:id="rId29"/>
    <p:sldId id="931" r:id="rId30"/>
    <p:sldId id="270" r:id="rId31"/>
    <p:sldId id="918" r:id="rId32"/>
    <p:sldId id="919" r:id="rId33"/>
    <p:sldId id="920" r:id="rId34"/>
    <p:sldId id="932" r:id="rId35"/>
    <p:sldId id="922" r:id="rId36"/>
    <p:sldId id="923" r:id="rId37"/>
    <p:sldId id="274" r:id="rId38"/>
    <p:sldId id="933" r:id="rId39"/>
    <p:sldId id="924" r:id="rId40"/>
    <p:sldId id="925" r:id="rId41"/>
    <p:sldId id="926" r:id="rId42"/>
    <p:sldId id="927" r:id="rId43"/>
    <p:sldId id="928" r:id="rId44"/>
    <p:sldId id="929" r:id="rId45"/>
    <p:sldId id="930" r:id="rId46"/>
    <p:sldId id="282" r:id="rId47"/>
    <p:sldId id="283" r:id="rId48"/>
    <p:sldId id="284" r:id="rId49"/>
    <p:sldId id="285" r:id="rId50"/>
    <p:sldId id="286" r:id="rId51"/>
    <p:sldId id="287" r:id="rId52"/>
    <p:sldId id="288" r:id="rId53"/>
    <p:sldId id="289" r:id="rId54"/>
    <p:sldId id="290" r:id="rId55"/>
    <p:sldId id="291" r:id="rId56"/>
    <p:sldId id="292" r:id="rId57"/>
    <p:sldId id="293" r:id="rId58"/>
    <p:sldId id="294" r:id="rId59"/>
    <p:sldId id="295" r:id="rId60"/>
    <p:sldId id="296" r:id="rId61"/>
    <p:sldId id="297" r:id="rId62"/>
    <p:sldId id="298" r:id="rId63"/>
    <p:sldId id="299" r:id="rId64"/>
    <p:sldId id="300" r:id="rId65"/>
  </p:sldIdLst>
  <p:sldSz cx="9144000" cy="6858000" type="screen4x3"/>
  <p:notesSz cx="6858000" cy="9874250"/>
  <p:defaultTextStyle>
    <a:defPPr>
      <a:defRPr lang="ja-JP"/>
    </a:defPPr>
    <a:lvl1pPr algn="ctr"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4020"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C0504D"/>
    <a:srgbClr val="85A7D1"/>
    <a:srgbClr val="FFCC66"/>
    <a:srgbClr val="0F2D69"/>
    <a:srgbClr val="FFFFFF"/>
    <a:srgbClr val="999999"/>
    <a:srgbClr val="000000"/>
    <a:srgbClr val="FF00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19" autoAdjust="0"/>
    <p:restoredTop sz="96403" autoAdjust="0"/>
  </p:normalViewPr>
  <p:slideViewPr>
    <p:cSldViewPr>
      <p:cViewPr varScale="1">
        <p:scale>
          <a:sx n="72" d="100"/>
          <a:sy n="72" d="100"/>
        </p:scale>
        <p:origin x="960" y="72"/>
      </p:cViewPr>
      <p:guideLst>
        <p:guide orient="horz" pos="4020"/>
        <p:guide pos="2880"/>
      </p:guideLst>
    </p:cSldViewPr>
  </p:slideViewPr>
  <p:notesTextViewPr>
    <p:cViewPr>
      <p:scale>
        <a:sx n="100" d="100"/>
        <a:sy n="100" d="100"/>
      </p:scale>
      <p:origin x="0" y="0"/>
    </p:cViewPr>
  </p:notesTextViewPr>
  <p:sorterViewPr>
    <p:cViewPr>
      <p:scale>
        <a:sx n="100" d="100"/>
        <a:sy n="100" d="100"/>
      </p:scale>
      <p:origin x="0" y="24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2"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eaLnBrk="0" hangingPunct="0">
              <a:defRPr sz="1200"/>
            </a:lvl1pPr>
          </a:lstStyle>
          <a:p>
            <a:pPr>
              <a:defRPr/>
            </a:pPr>
            <a:endParaRPr lang="en-US" altLang="ja-JP"/>
          </a:p>
        </p:txBody>
      </p:sp>
      <p:sp>
        <p:nvSpPr>
          <p:cNvPr id="61443" name="Rectangle 3"/>
          <p:cNvSpPr>
            <a:spLocks noGrp="1" noChangeArrowheads="1"/>
          </p:cNvSpPr>
          <p:nvPr>
            <p:ph type="dt" sz="quarter" idx="1"/>
          </p:nvPr>
        </p:nvSpPr>
        <p:spPr bwMode="auto">
          <a:xfrm>
            <a:off x="3884816"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eaLnBrk="0" hangingPunct="0">
              <a:defRPr sz="1200"/>
            </a:lvl1pPr>
          </a:lstStyle>
          <a:p>
            <a:pPr>
              <a:defRPr/>
            </a:pPr>
            <a:fld id="{A9B5D7B2-11EC-47BA-8B07-DAD2788A1366}" type="datetimeFigureOut">
              <a:rPr lang="ja-JP" altLang="en-US"/>
              <a:pPr>
                <a:defRPr/>
              </a:pPr>
              <a:t>2021/1/19</a:t>
            </a:fld>
            <a:endParaRPr lang="en-US" altLang="ja-JP"/>
          </a:p>
        </p:txBody>
      </p:sp>
      <p:sp>
        <p:nvSpPr>
          <p:cNvPr id="61444" name="Rectangle 4"/>
          <p:cNvSpPr>
            <a:spLocks noGrp="1" noChangeArrowheads="1"/>
          </p:cNvSpPr>
          <p:nvPr>
            <p:ph type="ftr" sz="quarter" idx="2"/>
          </p:nvPr>
        </p:nvSpPr>
        <p:spPr bwMode="auto">
          <a:xfrm>
            <a:off x="2"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eaLnBrk="0" hangingPunct="0">
              <a:defRPr sz="1200"/>
            </a:lvl1pPr>
          </a:lstStyle>
          <a:p>
            <a:pPr>
              <a:defRPr/>
            </a:pPr>
            <a:endParaRPr lang="en-US" altLang="ja-JP"/>
          </a:p>
        </p:txBody>
      </p:sp>
      <p:sp>
        <p:nvSpPr>
          <p:cNvPr id="61445" name="Rectangle 5"/>
          <p:cNvSpPr>
            <a:spLocks noGrp="1" noChangeArrowheads="1"/>
          </p:cNvSpPr>
          <p:nvPr>
            <p:ph type="sldNum" sz="quarter" idx="3"/>
          </p:nvPr>
        </p:nvSpPr>
        <p:spPr bwMode="auto">
          <a:xfrm>
            <a:off x="3884816"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eaLnBrk="0" hangingPunct="0">
              <a:defRPr sz="1200"/>
            </a:lvl1pPr>
          </a:lstStyle>
          <a:p>
            <a:pPr>
              <a:defRPr/>
            </a:pPr>
            <a:fld id="{20A3F886-12BB-41A7-9039-6BEC7A08590E}" type="slidenum">
              <a:rPr lang="ja-JP" altLang="en-US"/>
              <a:pPr>
                <a:defRPr/>
              </a:pPr>
              <a:t>‹#›</a:t>
            </a:fld>
            <a:endParaRPr lang="en-US" altLang="ja-JP"/>
          </a:p>
        </p:txBody>
      </p:sp>
    </p:spTree>
    <p:extLst>
      <p:ext uri="{BB962C8B-B14F-4D97-AF65-F5344CB8AC3E}">
        <p14:creationId xmlns:p14="http://schemas.microsoft.com/office/powerpoint/2010/main" val="3229639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2"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a:defRPr sz="1200"/>
            </a:lvl1pPr>
          </a:lstStyle>
          <a:p>
            <a:pPr>
              <a:defRPr/>
            </a:pPr>
            <a:endParaRPr lang="en-US" altLang="ja-JP"/>
          </a:p>
        </p:txBody>
      </p:sp>
      <p:sp>
        <p:nvSpPr>
          <p:cNvPr id="6147" name="Rectangle 3"/>
          <p:cNvSpPr>
            <a:spLocks noGrp="1" noChangeArrowheads="1"/>
          </p:cNvSpPr>
          <p:nvPr>
            <p:ph type="dt" idx="1"/>
          </p:nvPr>
        </p:nvSpPr>
        <p:spPr bwMode="auto">
          <a:xfrm>
            <a:off x="3884816"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a:defRPr sz="1200"/>
            </a:lvl1pPr>
          </a:lstStyle>
          <a:p>
            <a:pPr>
              <a:defRPr/>
            </a:pPr>
            <a:endParaRPr lang="en-US" altLang="ja-JP"/>
          </a:p>
        </p:txBody>
      </p:sp>
      <p:sp>
        <p:nvSpPr>
          <p:cNvPr id="22532" name="Rectangle 4"/>
          <p:cNvSpPr>
            <a:spLocks noGrp="1" noRot="1" noChangeAspect="1" noChangeArrowheads="1" noTextEdit="1"/>
          </p:cNvSpPr>
          <p:nvPr>
            <p:ph type="sldImg" idx="2"/>
          </p:nvPr>
        </p:nvSpPr>
        <p:spPr bwMode="auto">
          <a:xfrm>
            <a:off x="962025" y="741363"/>
            <a:ext cx="4935538" cy="37020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6123" y="4690308"/>
            <a:ext cx="5485760" cy="4442703"/>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150" name="Rectangle 6"/>
          <p:cNvSpPr>
            <a:spLocks noGrp="1" noChangeArrowheads="1"/>
          </p:cNvSpPr>
          <p:nvPr>
            <p:ph type="ftr" sz="quarter" idx="4"/>
          </p:nvPr>
        </p:nvSpPr>
        <p:spPr bwMode="auto">
          <a:xfrm>
            <a:off x="2"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a:defRPr sz="1200"/>
            </a:lvl1pPr>
          </a:lstStyle>
          <a:p>
            <a:pPr>
              <a:defRPr/>
            </a:pPr>
            <a:endParaRPr lang="en-US" altLang="ja-JP"/>
          </a:p>
        </p:txBody>
      </p:sp>
      <p:sp>
        <p:nvSpPr>
          <p:cNvPr id="6151" name="Rectangle 7"/>
          <p:cNvSpPr>
            <a:spLocks noGrp="1" noChangeArrowheads="1"/>
          </p:cNvSpPr>
          <p:nvPr>
            <p:ph type="sldNum" sz="quarter" idx="5"/>
          </p:nvPr>
        </p:nvSpPr>
        <p:spPr bwMode="auto">
          <a:xfrm>
            <a:off x="3884816"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a:defRPr sz="1200"/>
            </a:lvl1pPr>
          </a:lstStyle>
          <a:p>
            <a:pPr>
              <a:defRPr/>
            </a:pPr>
            <a:fld id="{32E55AFE-6899-41F3-A97F-4875B8A008F3}" type="slidenum">
              <a:rPr lang="en-US" altLang="ja-JP"/>
              <a:pPr>
                <a:defRPr/>
              </a:pPr>
              <a:t>‹#›</a:t>
            </a:fld>
            <a:endParaRPr lang="en-US" altLang="ja-JP"/>
          </a:p>
        </p:txBody>
      </p:sp>
    </p:spTree>
    <p:extLst>
      <p:ext uri="{BB962C8B-B14F-4D97-AF65-F5344CB8AC3E}">
        <p14:creationId xmlns:p14="http://schemas.microsoft.com/office/powerpoint/2010/main" val="24712871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0</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64325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985318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26</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28062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41D2C45-BC19-314A-B86B-ABD51105C0C1}" type="slidenum">
              <a:t>29</a:t>
            </a:fld>
            <a:endParaRPr kumimoji="1" lang="ja-JP" altLang="en-US"/>
          </a:p>
        </p:txBody>
      </p:sp>
    </p:spTree>
    <p:extLst>
      <p:ext uri="{BB962C8B-B14F-4D97-AF65-F5344CB8AC3E}">
        <p14:creationId xmlns:p14="http://schemas.microsoft.com/office/powerpoint/2010/main" val="472156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a:off x="4572000" y="3573463"/>
            <a:ext cx="4572000" cy="142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 name="正方形/長方形 4"/>
          <p:cNvSpPr/>
          <p:nvPr/>
        </p:nvSpPr>
        <p:spPr>
          <a:xfrm>
            <a:off x="0" y="3573463"/>
            <a:ext cx="4572000" cy="1428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125" name="タイトル プレースホルダ 1"/>
          <p:cNvSpPr>
            <a:spLocks noGrp="1"/>
          </p:cNvSpPr>
          <p:nvPr>
            <p:ph type="ctrTitle"/>
          </p:nvPr>
        </p:nvSpPr>
        <p:spPr>
          <a:xfrm>
            <a:off x="685800" y="1916113"/>
            <a:ext cx="7772400" cy="1470025"/>
          </a:xfrm>
        </p:spPr>
        <p:txBody>
          <a:bodyPr anchor="b"/>
          <a:lstStyle>
            <a:lvl1pPr algn="ctr">
              <a:defRPr sz="3200"/>
            </a:lvl1pPr>
          </a:lstStyle>
          <a:p>
            <a:r>
              <a:rPr lang="ja-JP" altLang="en-US"/>
              <a:t>マスタ タイトルの書式設定</a:t>
            </a:r>
          </a:p>
        </p:txBody>
      </p:sp>
      <p:sp>
        <p:nvSpPr>
          <p:cNvPr id="5126" name="テキスト プレースホルダ 2"/>
          <p:cNvSpPr>
            <a:spLocks noGrp="1"/>
          </p:cNvSpPr>
          <p:nvPr>
            <p:ph type="subTitle" idx="1"/>
          </p:nvPr>
        </p:nvSpPr>
        <p:spPr>
          <a:xfrm>
            <a:off x="1371600" y="3886200"/>
            <a:ext cx="6400800" cy="1752600"/>
          </a:xfrm>
        </p:spPr>
        <p:txBody>
          <a:bodyPr/>
          <a:lstStyle>
            <a:lvl1pPr marL="0" indent="0" algn="ctr">
              <a:buFont typeface="Arial" charset="0"/>
              <a:buNone/>
              <a:defRPr/>
            </a:lvl1pPr>
          </a:lstStyle>
          <a:p>
            <a:r>
              <a:rPr lang="ja-JP" altLang="en-US"/>
              <a:t>マスタ サブタイトルの書式設定</a:t>
            </a:r>
          </a:p>
        </p:txBody>
      </p:sp>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sp>
        <p:nvSpPr>
          <p:cNvPr id="7" name="スライド番号プレースホルダ 5">
            <a:extLst>
              <a:ext uri="{FF2B5EF4-FFF2-40B4-BE49-F238E27FC236}">
                <a16:creationId xmlns:a16="http://schemas.microsoft.com/office/drawing/2014/main" id="{71415A5B-0202-4DE8-B96D-7DD6B11F312D}"/>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382554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A466A8FD-243E-4077-B62B-AF8657898FF4}" type="slidenum">
              <a:rPr lang="ja-JP" altLang="en-US"/>
              <a:pPr>
                <a:defRPr/>
              </a:pPr>
              <a:t>‹#›</a:t>
            </a:fld>
            <a:endParaRPr lang="ja-JP" altLang="en-US"/>
          </a:p>
        </p:txBody>
      </p:sp>
    </p:spTree>
    <p:extLst>
      <p:ext uri="{BB962C8B-B14F-4D97-AF65-F5344CB8AC3E}">
        <p14:creationId xmlns:p14="http://schemas.microsoft.com/office/powerpoint/2010/main" val="996261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A6172F-DEF7-441A-824B-771C933C8286}" type="slidenum">
              <a:rPr lang="ja-JP" altLang="en-US"/>
              <a:pPr>
                <a:defRPr/>
              </a:pPr>
              <a:t>‹#›</a:t>
            </a:fld>
            <a:endParaRPr lang="ja-JP" altLang="en-US"/>
          </a:p>
        </p:txBody>
      </p:sp>
    </p:spTree>
    <p:extLst>
      <p:ext uri="{BB962C8B-B14F-4D97-AF65-F5344CB8AC3E}">
        <p14:creationId xmlns:p14="http://schemas.microsoft.com/office/powerpoint/2010/main" val="268019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58000" y="0"/>
            <a:ext cx="2286000" cy="557847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6705600" cy="557847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45294FDB-DB27-4703-81FB-A167754BB805}" type="slidenum">
              <a:rPr lang="ja-JP" altLang="en-US"/>
              <a:pPr>
                <a:defRPr/>
              </a:pPr>
              <a:t>‹#›</a:t>
            </a:fld>
            <a:endParaRPr lang="ja-JP" altLang="en-US"/>
          </a:p>
        </p:txBody>
      </p:sp>
    </p:spTree>
    <p:extLst>
      <p:ext uri="{BB962C8B-B14F-4D97-AF65-F5344CB8AC3E}">
        <p14:creationId xmlns:p14="http://schemas.microsoft.com/office/powerpoint/2010/main" val="2987825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432B4B-5D88-2A41-85E1-02440FE01B1D}"/>
              </a:ext>
            </a:extLst>
          </p:cNvPr>
          <p:cNvSpPr>
            <a:spLocks noGrp="1"/>
          </p:cNvSpPr>
          <p:nvPr>
            <p:ph type="ctrTitle"/>
          </p:nvPr>
        </p:nvSpPr>
        <p:spPr>
          <a:xfrm>
            <a:off x="1143000" y="1122363"/>
            <a:ext cx="6858000" cy="2387600"/>
          </a:xfrm>
          <a:prstGeom prst="rect">
            <a:avLst/>
          </a:prstGeo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B92D109-A9EA-234A-B10E-744373E544A4}"/>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8482FFE-03DE-B74A-B830-F4115649D017}"/>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42FDE3DF-FA89-FF4F-8A4B-5D5F17D75C85}"/>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0875207-8C1E-BA47-9485-0590851BEEDE}"/>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743441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3D295B-3778-A248-80D1-87CCF78718F7}"/>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B74B01E-F14A-5145-BFD4-D5FD573D5CDC}"/>
              </a:ext>
            </a:extLst>
          </p:cNvPr>
          <p:cNvSpPr>
            <a:spLocks noGrp="1"/>
          </p:cNvSpPr>
          <p:nvPr>
            <p:ph idx="1"/>
          </p:nvPr>
        </p:nvSpPr>
        <p:spPr>
          <a:xfrm>
            <a:off x="628650" y="1825625"/>
            <a:ext cx="78867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94A7923-AA7C-634F-BD5C-71AD5E0E367C}"/>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BA97BA1A-B074-E542-872C-B5C909F662C5}"/>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B1F7546-1DD3-E44F-90AB-86536E437904}"/>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3819242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FC9CF3-EA72-6D46-8E93-AAC6F7D14D0B}"/>
              </a:ext>
            </a:extLst>
          </p:cNvPr>
          <p:cNvSpPr>
            <a:spLocks noGrp="1"/>
          </p:cNvSpPr>
          <p:nvPr>
            <p:ph type="title"/>
          </p:nvPr>
        </p:nvSpPr>
        <p:spPr>
          <a:xfrm>
            <a:off x="623888" y="1709738"/>
            <a:ext cx="7886700" cy="2852737"/>
          </a:xfrm>
          <a:prstGeom prst="rect">
            <a:avLst/>
          </a:prstGeo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6F618C2-3F7B-F24C-B1C1-00F5A81941B3}"/>
              </a:ext>
            </a:extLst>
          </p:cNvPr>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60B584B-AF0F-F24E-B2B9-1C08D9AFD5A5}"/>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66232204-4B03-B043-92FA-E5F4DC4F5418}"/>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40733FF-A47B-E246-8DB2-8752819E6854}"/>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577699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D4F57B-748C-4D41-A3D3-7773C38874F8}"/>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D794936-2E35-C14E-A05A-528FA0B78BE2}"/>
              </a:ext>
            </a:extLst>
          </p:cNvPr>
          <p:cNvSpPr>
            <a:spLocks noGrp="1"/>
          </p:cNvSpPr>
          <p:nvPr>
            <p:ph sz="half" idx="1"/>
          </p:nvPr>
        </p:nvSpPr>
        <p:spPr>
          <a:xfrm>
            <a:off x="628650" y="1825625"/>
            <a:ext cx="386715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D5D5785-FD94-424A-B3AF-9979F2771CCD}"/>
              </a:ext>
            </a:extLst>
          </p:cNvPr>
          <p:cNvSpPr>
            <a:spLocks noGrp="1"/>
          </p:cNvSpPr>
          <p:nvPr>
            <p:ph sz="half" idx="2"/>
          </p:nvPr>
        </p:nvSpPr>
        <p:spPr>
          <a:xfrm>
            <a:off x="4648200" y="1825625"/>
            <a:ext cx="386715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0CFCEFA-5124-9C4A-A16F-4B2695F6C778}"/>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5DA22EE8-091B-D744-B456-4EA93A428A4F}"/>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842C0F4-80DF-6F4B-822A-F0694513D9BC}"/>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117177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AE3F3F-C351-0148-BB45-A4185A890B62}"/>
              </a:ext>
            </a:extLst>
          </p:cNvPr>
          <p:cNvSpPr>
            <a:spLocks noGrp="1"/>
          </p:cNvSpPr>
          <p:nvPr>
            <p:ph type="title"/>
          </p:nvPr>
        </p:nvSpPr>
        <p:spPr>
          <a:xfrm>
            <a:off x="630238" y="365125"/>
            <a:ext cx="7886700" cy="1325563"/>
          </a:xfrm>
          <a:prstGeom prst="rect">
            <a:avLst/>
          </a:prstGeo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EC582C1-B149-9749-B273-E0E665927ADF}"/>
              </a:ext>
            </a:extLst>
          </p:cNvPr>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A84FB5B-79D5-694A-BCA6-9A6F8ACD8C28}"/>
              </a:ext>
            </a:extLst>
          </p:cNvPr>
          <p:cNvSpPr>
            <a:spLocks noGrp="1"/>
          </p:cNvSpPr>
          <p:nvPr>
            <p:ph sz="half" idx="2"/>
          </p:nvPr>
        </p:nvSpPr>
        <p:spPr>
          <a:xfrm>
            <a:off x="630238" y="2505075"/>
            <a:ext cx="3868737"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34D564A-AAF4-EF4E-B5DC-E9EE4F87335B}"/>
              </a:ext>
            </a:extLst>
          </p:cNvPr>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6D5CE9D-EE01-3642-8227-33FC8BEBD671}"/>
              </a:ext>
            </a:extLst>
          </p:cNvPr>
          <p:cNvSpPr>
            <a:spLocks noGrp="1"/>
          </p:cNvSpPr>
          <p:nvPr>
            <p:ph sz="quarter" idx="4"/>
          </p:nvPr>
        </p:nvSpPr>
        <p:spPr>
          <a:xfrm>
            <a:off x="4629150" y="2505075"/>
            <a:ext cx="3887788"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144EA211-FA9F-1B47-A30F-E83E1CD2EF5D}"/>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8" name="フッター プレースホルダー 7">
            <a:extLst>
              <a:ext uri="{FF2B5EF4-FFF2-40B4-BE49-F238E27FC236}">
                <a16:creationId xmlns:a16="http://schemas.microsoft.com/office/drawing/2014/main" id="{F4D49EE0-CB73-E44A-BE7E-8D7481EB96C7}"/>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6B7CD7C-D8C6-E140-B218-66C727BF990F}"/>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845019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60CC3A-9E6F-2941-B327-9FDF89F46D05}"/>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7AB083B-ED71-EB4A-A631-E7C7AD488D20}"/>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4" name="フッター プレースホルダー 3">
            <a:extLst>
              <a:ext uri="{FF2B5EF4-FFF2-40B4-BE49-F238E27FC236}">
                <a16:creationId xmlns:a16="http://schemas.microsoft.com/office/drawing/2014/main" id="{3CC1D156-CAE4-154E-976A-9408E0F00D5D}"/>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A3540E0-74C9-0646-B589-981021DFF30D}"/>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022161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0A83FC7-E180-8543-81EC-AB490C6C57E1}"/>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3" name="フッター プレースホルダー 2">
            <a:extLst>
              <a:ext uri="{FF2B5EF4-FFF2-40B4-BE49-F238E27FC236}">
                <a16:creationId xmlns:a16="http://schemas.microsoft.com/office/drawing/2014/main" id="{0A6F1508-990E-7446-83F1-A6BDE1C5DB09}"/>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D82077F-83CD-6B4A-A558-4945C23AC919}"/>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290124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4422669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D3B9B8-4FD7-E94A-9C67-71BB04E96B6B}"/>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EAB41B-C28D-C24E-92A9-5D4ABBCC3C8A}"/>
              </a:ext>
            </a:extLst>
          </p:cNvPr>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79D1D8EC-B861-5A4D-A011-8D61558CBCAE}"/>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9E08CEB-5B90-2145-B048-D7F9E1B04625}"/>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7C864410-1C87-EE47-B9C3-83D9D5B36962}"/>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F3BDBB5-81C4-EE47-8ED7-5298BF4EDD32}"/>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8433165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256264B-EB8A-B94B-9633-394DBD0D931C}"/>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6DDBA61-8E08-7F42-8B3E-AE7316FC5C97}"/>
              </a:ext>
            </a:extLst>
          </p:cNvPr>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7CC93CB-971D-3448-93A2-F50D5D6267C7}"/>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2B87FA4-D05E-9547-AAAB-952E24694DE2}"/>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30EA3581-FEED-1049-BF95-D874225BD392}"/>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98B5B94-E1D2-1F43-AB74-CE5613623BF2}"/>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3499693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D3CD5D-9EE9-ED46-8467-ACE9CEAA74E3}"/>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C1AA0E8-EE4D-C24B-814E-FB72CD4907C9}"/>
              </a:ext>
            </a:extLst>
          </p:cNvPr>
          <p:cNvSpPr>
            <a:spLocks noGrp="1"/>
          </p:cNvSpPr>
          <p:nvPr>
            <p:ph type="body" orient="vert" idx="1"/>
          </p:nvPr>
        </p:nvSpPr>
        <p:spPr>
          <a:xfrm>
            <a:off x="628650" y="1825625"/>
            <a:ext cx="7886700" cy="43513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A52B622-EFFD-4745-9BC8-98DD68419BE9}"/>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90D513EA-584A-384F-9A67-1846B4CF94C4}"/>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2AF22CD-6CA9-784C-8ED3-8661E953F6DD}"/>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139146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785277-3FAC-C342-9668-12CFB05A59D3}"/>
              </a:ext>
            </a:extLst>
          </p:cNvPr>
          <p:cNvSpPr>
            <a:spLocks noGrp="1"/>
          </p:cNvSpPr>
          <p:nvPr>
            <p:ph type="title" orient="vert"/>
          </p:nvPr>
        </p:nvSpPr>
        <p:spPr>
          <a:xfrm>
            <a:off x="6543675" y="365125"/>
            <a:ext cx="1971675" cy="5811838"/>
          </a:xfrm>
          <a:prstGeom prst="rect">
            <a:avLst/>
          </a:prstGeo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67CC4B9-8D4E-4845-80A7-824E18A4D59F}"/>
              </a:ext>
            </a:extLst>
          </p:cNvPr>
          <p:cNvSpPr>
            <a:spLocks noGrp="1"/>
          </p:cNvSpPr>
          <p:nvPr>
            <p:ph type="body" orient="vert" idx="1"/>
          </p:nvPr>
        </p:nvSpPr>
        <p:spPr>
          <a:xfrm>
            <a:off x="628650" y="365125"/>
            <a:ext cx="5762625" cy="58118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84DF222-6FBF-3B4E-99B2-C51523B32682}"/>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23BEB8BA-3200-804D-80BD-2FE9DB4D2CB0}"/>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1C4F0B0-379E-784A-AD2C-135D0F428E43}"/>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678096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CE7D0AE-9E03-46D1-A315-852BA605F826}" type="slidenum">
              <a:rPr lang="ja-JP" altLang="en-US"/>
              <a:pPr>
                <a:defRPr/>
              </a:pPr>
              <a:t>‹#›</a:t>
            </a:fld>
            <a:endParaRPr lang="ja-JP" altLang="en-US"/>
          </a:p>
        </p:txBody>
      </p:sp>
    </p:spTree>
    <p:extLst>
      <p:ext uri="{BB962C8B-B14F-4D97-AF65-F5344CB8AC3E}">
        <p14:creationId xmlns:p14="http://schemas.microsoft.com/office/powerpoint/2010/main" val="3739876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56FFE4-A5C4-784F-8939-B35EE04186B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BA1102A-D315-9145-AE5C-E932D785576E}"/>
              </a:ext>
            </a:extLst>
          </p:cNvPr>
          <p:cNvSpPr>
            <a:spLocks noGrp="1"/>
          </p:cNvSpPr>
          <p:nvPr>
            <p:ph type="dt" sz="half" idx="10"/>
          </p:nvPr>
        </p:nvSpPr>
        <p:spPr/>
        <p:txBody>
          <a:bodyPr/>
          <a:lstStyle/>
          <a:p>
            <a:pPr>
              <a:defRPr/>
            </a:pPr>
            <a:endParaRPr lang="ja-JP" altLang="en-US"/>
          </a:p>
        </p:txBody>
      </p:sp>
      <p:sp>
        <p:nvSpPr>
          <p:cNvPr id="4" name="スライド番号プレースホルダー 3">
            <a:extLst>
              <a:ext uri="{FF2B5EF4-FFF2-40B4-BE49-F238E27FC236}">
                <a16:creationId xmlns:a16="http://schemas.microsoft.com/office/drawing/2014/main" id="{658D0452-0974-114A-A90C-BA38F458314B}"/>
              </a:ext>
            </a:extLst>
          </p:cNvPr>
          <p:cNvSpPr>
            <a:spLocks noGrp="1"/>
          </p:cNvSpPr>
          <p:nvPr>
            <p:ph type="sldNum" sz="quarter" idx="11"/>
          </p:nvPr>
        </p:nvSpPr>
        <p:spPr/>
        <p:txBody>
          <a:bodyPr/>
          <a:lstStyle/>
          <a:p>
            <a:pPr>
              <a:defRPr/>
            </a:pPr>
            <a:fld id="{655BE33C-BF52-4619-A042-36DD7DEB5097}" type="slidenum">
              <a:rPr lang="ja-JP" altLang="en-US" smtClean="0"/>
              <a:pPr>
                <a:defRPr/>
              </a:pPr>
              <a:t>‹#›</a:t>
            </a:fld>
            <a:endParaRPr lang="ja-JP" altLang="en-US"/>
          </a:p>
        </p:txBody>
      </p:sp>
    </p:spTree>
    <p:extLst>
      <p:ext uri="{BB962C8B-B14F-4D97-AF65-F5344CB8AC3E}">
        <p14:creationId xmlns:p14="http://schemas.microsoft.com/office/powerpoint/2010/main" val="225001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6279818-8D6A-4348-9850-BF174C0306B5}" type="slidenum">
              <a:rPr lang="ja-JP" altLang="en-US"/>
              <a:pPr>
                <a:defRPr/>
              </a:pPr>
              <a:t>‹#›</a:t>
            </a:fld>
            <a:endParaRPr lang="ja-JP" altLang="en-US"/>
          </a:p>
        </p:txBody>
      </p:sp>
    </p:spTree>
    <p:extLst>
      <p:ext uri="{BB962C8B-B14F-4D97-AF65-F5344CB8AC3E}">
        <p14:creationId xmlns:p14="http://schemas.microsoft.com/office/powerpoint/2010/main" val="1191008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6785D233-20F8-46A4-8E13-096D2BEC4925}" type="slidenum">
              <a:rPr lang="ja-JP" altLang="en-US"/>
              <a:pPr>
                <a:defRPr/>
              </a:pPr>
              <a:t>‹#›</a:t>
            </a:fld>
            <a:endParaRPr lang="ja-JP" altLang="en-US"/>
          </a:p>
        </p:txBody>
      </p:sp>
    </p:spTree>
    <p:extLst>
      <p:ext uri="{BB962C8B-B14F-4D97-AF65-F5344CB8AC3E}">
        <p14:creationId xmlns:p14="http://schemas.microsoft.com/office/powerpoint/2010/main" val="247709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0D9EE06-72B7-4E05-9460-672836B4F31B}" type="slidenum">
              <a:rPr lang="ja-JP" altLang="en-US"/>
              <a:pPr>
                <a:defRPr/>
              </a:pPr>
              <a:t>‹#›</a:t>
            </a:fld>
            <a:endParaRPr lang="ja-JP" altLang="en-US"/>
          </a:p>
        </p:txBody>
      </p:sp>
    </p:spTree>
    <p:extLst>
      <p:ext uri="{BB962C8B-B14F-4D97-AF65-F5344CB8AC3E}">
        <p14:creationId xmlns:p14="http://schemas.microsoft.com/office/powerpoint/2010/main" val="1700658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CECA4364-EDBA-46AC-9496-BEE3D04CE7A5}" type="slidenum">
              <a:rPr lang="ja-JP" altLang="en-US"/>
              <a:pPr>
                <a:defRPr/>
              </a:pPr>
              <a:t>‹#›</a:t>
            </a:fld>
            <a:endParaRPr lang="ja-JP" altLang="en-US"/>
          </a:p>
        </p:txBody>
      </p:sp>
    </p:spTree>
    <p:extLst>
      <p:ext uri="{BB962C8B-B14F-4D97-AF65-F5344CB8AC3E}">
        <p14:creationId xmlns:p14="http://schemas.microsoft.com/office/powerpoint/2010/main" val="3703263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BA20A48-7172-452F-BD7A-EFF61CDF8657}" type="slidenum">
              <a:rPr lang="ja-JP" altLang="en-US"/>
              <a:pPr>
                <a:defRPr/>
              </a:pPr>
              <a:t>‹#›</a:t>
            </a:fld>
            <a:endParaRPr lang="ja-JP" altLang="en-US"/>
          </a:p>
        </p:txBody>
      </p:sp>
    </p:spTree>
    <p:extLst>
      <p:ext uri="{BB962C8B-B14F-4D97-AF65-F5344CB8AC3E}">
        <p14:creationId xmlns:p14="http://schemas.microsoft.com/office/powerpoint/2010/main" val="1886569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026" name="直線コネクタ 6"/>
          <p:cNvCxnSpPr>
            <a:cxnSpLocks noChangeShapeType="1"/>
          </p:cNvCxnSpPr>
          <p:nvPr/>
        </p:nvCxnSpPr>
        <p:spPr bwMode="auto">
          <a:xfrm>
            <a:off x="0" y="549275"/>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1027" name="直線コネクタ 7"/>
          <p:cNvCxnSpPr>
            <a:cxnSpLocks noChangeShapeType="1"/>
          </p:cNvCxnSpPr>
          <p:nvPr/>
        </p:nvCxnSpPr>
        <p:spPr bwMode="auto">
          <a:xfrm>
            <a:off x="-14288" y="620713"/>
            <a:ext cx="8574088" cy="0"/>
          </a:xfrm>
          <a:prstGeom prst="line">
            <a:avLst/>
          </a:prstGeom>
          <a:noFill/>
          <a:ln w="28575" algn="ctr">
            <a:solidFill>
              <a:schemeClr val="accent5"/>
            </a:solidFill>
            <a:round/>
            <a:headEnd/>
            <a:tailEnd/>
          </a:ln>
        </p:spPr>
      </p:cxnSp>
      <p:cxnSp>
        <p:nvCxnSpPr>
          <p:cNvPr id="1028" name="直線コネクタ 8"/>
          <p:cNvCxnSpPr>
            <a:cxnSpLocks noChangeShapeType="1"/>
          </p:cNvCxnSpPr>
          <p:nvPr/>
        </p:nvCxnSpPr>
        <p:spPr bwMode="auto">
          <a:xfrm>
            <a:off x="0" y="692150"/>
            <a:ext cx="8426450" cy="0"/>
          </a:xfrm>
          <a:prstGeom prst="line">
            <a:avLst/>
          </a:prstGeom>
          <a:noFill/>
          <a:ln w="28575" algn="ctr">
            <a:solidFill>
              <a:schemeClr val="accent5"/>
            </a:solidFill>
            <a:round/>
            <a:headEnd/>
            <a:tailEnd/>
          </a:ln>
        </p:spPr>
      </p:cxnSp>
      <p:sp>
        <p:nvSpPr>
          <p:cNvPr id="1029" name="タイトル プレースホルダ 1"/>
          <p:cNvSpPr>
            <a:spLocks noGrp="1"/>
          </p:cNvSpPr>
          <p:nvPr>
            <p:ph type="title"/>
          </p:nvPr>
        </p:nvSpPr>
        <p:spPr bwMode="auto">
          <a:xfrm>
            <a:off x="0" y="0"/>
            <a:ext cx="91440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タイトルの書式設定</a:t>
            </a:r>
          </a:p>
        </p:txBody>
      </p:sp>
      <p:sp>
        <p:nvSpPr>
          <p:cNvPr id="1030" name="テキスト プレースホルダ 2"/>
          <p:cNvSpPr>
            <a:spLocks noGrp="1"/>
          </p:cNvSpPr>
          <p:nvPr>
            <p:ph type="body" idx="1"/>
          </p:nvPr>
        </p:nvSpPr>
        <p:spPr bwMode="auto">
          <a:xfrm>
            <a:off x="457200" y="10525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日付プレースホルダ 3"/>
          <p:cNvSpPr>
            <a:spLocks noGrp="1"/>
          </p:cNvSpPr>
          <p:nvPr>
            <p:ph type="dt" sz="half" idx="2"/>
          </p:nvPr>
        </p:nvSpPr>
        <p:spPr>
          <a:xfrm>
            <a:off x="4643438" y="649287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12" name="スライド番号プレースホルダ 5"/>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buFont typeface="+mj-lt"/>
              <a:buAutoNum type="arabicPeriod" startAt="11"/>
              <a:defRPr sz="1200">
                <a:solidFill>
                  <a:schemeClr val="tx1">
                    <a:tint val="75000"/>
                  </a:schemeClr>
                </a:solidFill>
                <a:latin typeface="+mn-lt"/>
                <a:ea typeface="+mn-ea"/>
              </a:defRPr>
            </a:lvl1pPr>
          </a:lstStyle>
          <a:p>
            <a:pPr>
              <a:buFont typeface="+mj-lt"/>
              <a:buAutoNum type="arabicPeriod" startAt="11"/>
              <a:defRPr/>
            </a:pPr>
            <a:fld id="{655BE33C-BF52-4619-A042-36DD7DEB5097}"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336" r:id="rId1"/>
    <p:sldLayoutId id="2147484326" r:id="rId2"/>
    <p:sldLayoutId id="2147484327" r:id="rId3"/>
    <p:sldLayoutId id="214748433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Lst>
  <p:hf hdr="0" dt="0"/>
  <p:txStyles>
    <p:title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charset="0"/>
        <a:buChar char="•"/>
        <a:defRPr kumimoji="1" sz="20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kumimoji="1"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5pPr>
      <a:lvl6pPr marL="2514600" indent="-228600" algn="l" rtl="0" fontAlgn="base">
        <a:spcBef>
          <a:spcPct val="20000"/>
        </a:spcBef>
        <a:spcAft>
          <a:spcPct val="0"/>
        </a:spcAft>
        <a:buFont typeface="Arial" charset="0"/>
        <a:buChar char="»"/>
        <a:defRPr kumimoji="1" sz="14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4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4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スライド番号プレースホルダ 5">
            <a:extLst>
              <a:ext uri="{FF2B5EF4-FFF2-40B4-BE49-F238E27FC236}">
                <a16:creationId xmlns:a16="http://schemas.microsoft.com/office/drawing/2014/main" id="{3F103A08-6176-AD41-B7CC-6703F67E7B0D}"/>
              </a:ext>
            </a:extLst>
          </p:cNvPr>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buFont typeface="+mj-lt"/>
              <a:buAutoNum type="arabicPeriod" startAt="11"/>
              <a:defRPr sz="1200">
                <a:solidFill>
                  <a:schemeClr val="tx1">
                    <a:tint val="75000"/>
                  </a:schemeClr>
                </a:solidFill>
                <a:latin typeface="+mn-lt"/>
                <a:ea typeface="+mn-ea"/>
              </a:defRPr>
            </a:lvl1pPr>
          </a:lstStyle>
          <a:p>
            <a:pPr>
              <a:buFont typeface="+mj-lt"/>
              <a:buAutoNum type="arabicPeriod" startAt="11"/>
              <a:defRPr/>
            </a:pPr>
            <a:fld id="{655BE33C-BF52-4619-A042-36DD7DEB5097}" type="slidenum">
              <a:rPr lang="ja-JP" altLang="en-US" smtClean="0"/>
              <a:pPr>
                <a:defRPr/>
              </a:pPr>
              <a:t>‹#›</a:t>
            </a:fld>
            <a:endParaRPr lang="ja-JP" altLang="en-US" dirty="0"/>
          </a:p>
        </p:txBody>
      </p:sp>
    </p:spTree>
    <p:extLst>
      <p:ext uri="{BB962C8B-B14F-4D97-AF65-F5344CB8AC3E}">
        <p14:creationId xmlns:p14="http://schemas.microsoft.com/office/powerpoint/2010/main" val="1786021113"/>
      </p:ext>
    </p:extLst>
  </p:cSld>
  <p:clrMap bg1="lt1" tx1="dk1" bg2="lt2" tx2="dk2" accent1="accent1" accent2="accent2" accent3="accent3" accent4="accent4" accent5="accent5" accent6="accent6" hlink="hlink" folHlink="folHlink"/>
  <p:sldLayoutIdLst>
    <p:sldLayoutId id="2147484339" r:id="rId1"/>
    <p:sldLayoutId id="2147484340" r:id="rId2"/>
    <p:sldLayoutId id="2147484341" r:id="rId3"/>
    <p:sldLayoutId id="2147484342" r:id="rId4"/>
    <p:sldLayoutId id="2147484343" r:id="rId5"/>
    <p:sldLayoutId id="2147484344" r:id="rId6"/>
    <p:sldLayoutId id="2147484345" r:id="rId7"/>
    <p:sldLayoutId id="2147484346" r:id="rId8"/>
    <p:sldLayoutId id="2147484347" r:id="rId9"/>
    <p:sldLayoutId id="2147484348" r:id="rId10"/>
    <p:sldLayoutId id="2147484349" r:id="rId11"/>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250825" y="1844824"/>
            <a:ext cx="8642350" cy="341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3600" b="1" kern="0" dirty="0">
                <a:latin typeface="Meiryo UI" pitchFamily="50" charset="-128"/>
                <a:ea typeface="Meiryo UI" pitchFamily="50" charset="-128"/>
                <a:cs typeface="Meiryo UI" pitchFamily="50" charset="-128"/>
              </a:rPr>
              <a:t>第</a:t>
            </a:r>
            <a:r>
              <a:rPr lang="en-US" altLang="ja-JP" sz="3600" b="1" kern="0" dirty="0">
                <a:latin typeface="Meiryo UI" pitchFamily="50" charset="-128"/>
                <a:ea typeface="Meiryo UI" pitchFamily="50" charset="-128"/>
                <a:cs typeface="Meiryo UI" pitchFamily="50" charset="-128"/>
              </a:rPr>
              <a:t>11</a:t>
            </a:r>
            <a:r>
              <a:rPr lang="ja-JP" altLang="en-US" sz="3600" b="1" kern="0" dirty="0">
                <a:latin typeface="Meiryo UI" pitchFamily="50" charset="-128"/>
                <a:ea typeface="Meiryo UI" pitchFamily="50" charset="-128"/>
                <a:cs typeface="Meiryo UI" pitchFamily="50" charset="-128"/>
              </a:rPr>
              <a:t>回</a:t>
            </a:r>
            <a:endParaRPr lang="en-US" altLang="ja-JP" sz="3600" b="1" kern="0" dirty="0">
              <a:latin typeface="Meiryo UI" pitchFamily="50" charset="-128"/>
              <a:ea typeface="Meiryo UI" pitchFamily="50" charset="-128"/>
              <a:cs typeface="Meiryo UI" pitchFamily="50" charset="-128"/>
            </a:endParaRPr>
          </a:p>
          <a:p>
            <a:pPr eaLnBrk="1" hangingPunct="1"/>
            <a:r>
              <a:rPr lang="ja-JP" altLang="en-US" sz="3600" b="1" kern="0" dirty="0">
                <a:latin typeface="Meiryo UI" pitchFamily="50" charset="-128"/>
                <a:ea typeface="Meiryo UI" pitchFamily="50" charset="-128"/>
                <a:cs typeface="Meiryo UI" pitchFamily="50" charset="-128"/>
              </a:rPr>
              <a:t>基本的な統計・ビッグデータ分析のスキル</a:t>
            </a:r>
            <a:endParaRPr lang="en-US" altLang="ja-JP" sz="3600" b="1" kern="0" dirty="0">
              <a:latin typeface="Meiryo UI" pitchFamily="50" charset="-128"/>
              <a:ea typeface="Meiryo UI" pitchFamily="50" charset="-128"/>
              <a:cs typeface="Meiryo UI" pitchFamily="50" charset="-128"/>
            </a:endParaRPr>
          </a:p>
        </p:txBody>
      </p:sp>
      <p:sp>
        <p:nvSpPr>
          <p:cNvPr id="5" name="Rectangle 5"/>
          <p:cNvSpPr txBox="1">
            <a:spLocks noChangeArrowheads="1"/>
          </p:cNvSpPr>
          <p:nvPr/>
        </p:nvSpPr>
        <p:spPr bwMode="auto">
          <a:xfrm>
            <a:off x="250825" y="3861048"/>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endParaRPr lang="en-US" altLang="ja-JP" sz="2400" b="1" kern="0" dirty="0">
              <a:latin typeface="Meiryo UI" pitchFamily="50" charset="-128"/>
              <a:ea typeface="Meiryo UI" pitchFamily="50" charset="-128"/>
              <a:cs typeface="Meiryo UI" pitchFamily="50" charset="-128"/>
            </a:endParaRPr>
          </a:p>
        </p:txBody>
      </p:sp>
      <p:sp>
        <p:nvSpPr>
          <p:cNvPr id="4" name="Rectangle 5">
            <a:extLst>
              <a:ext uri="{FF2B5EF4-FFF2-40B4-BE49-F238E27FC236}">
                <a16:creationId xmlns:a16="http://schemas.microsoft.com/office/drawing/2014/main" id="{B8049358-DA08-AB4B-9290-E85FFE028641}"/>
              </a:ext>
            </a:extLst>
          </p:cNvPr>
          <p:cNvSpPr txBox="1">
            <a:spLocks noChangeArrowheads="1"/>
          </p:cNvSpPr>
          <p:nvPr/>
        </p:nvSpPr>
        <p:spPr bwMode="auto">
          <a:xfrm>
            <a:off x="501650" y="3014332"/>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800" b="1" kern="0">
                <a:latin typeface="Meiryo UI"/>
                <a:ea typeface="Meiryo UI"/>
                <a:cs typeface="Meiryo UI" pitchFamily="50" charset="-128"/>
              </a:rPr>
              <a:t>「グラフの特徴と見せ方」</a:t>
            </a:r>
            <a:endParaRPr lang="en-US" altLang="ja-JP" sz="2800" b="1" kern="0">
              <a:latin typeface="Meiryo UI"/>
              <a:ea typeface="Meiryo UI"/>
              <a:cs typeface="Meiryo UI" pitchFamily="50" charset="-128"/>
            </a:endParaRPr>
          </a:p>
        </p:txBody>
      </p:sp>
      <p:sp>
        <p:nvSpPr>
          <p:cNvPr id="2" name="スライド番号プレースホルダー 1">
            <a:extLst>
              <a:ext uri="{FF2B5EF4-FFF2-40B4-BE49-F238E27FC236}">
                <a16:creationId xmlns:a16="http://schemas.microsoft.com/office/drawing/2014/main" id="{8FB88572-AC84-45CE-B4DE-490C3FD9DD07}"/>
              </a:ext>
            </a:extLst>
          </p:cNvPr>
          <p:cNvSpPr>
            <a:spLocks noGrp="1"/>
          </p:cNvSpPr>
          <p:nvPr>
            <p:ph type="sldNum" sz="quarter" idx="12"/>
          </p:nvPr>
        </p:nvSpPr>
        <p:spPr/>
        <p:txBody>
          <a:bodyPr/>
          <a:lstStyle/>
          <a:p>
            <a:pPr>
              <a:defRPr/>
            </a:pPr>
            <a:fld id="{22179739-F4A8-44EB-8B8E-F3F060272835}" type="slidenum">
              <a:rPr lang="ja-JP" altLang="en-US" smtClean="0"/>
              <a:pPr>
                <a:defRPr/>
              </a:pPr>
              <a:t>0</a:t>
            </a:fld>
            <a:endParaRPr lang="ja-JP"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ADD8E6CF-3547-C34D-9096-F070B380A4B1}"/>
              </a:ext>
            </a:extLst>
          </p:cNvPr>
          <p:cNvPicPr>
            <a:picLocks noGrp="1" noChangeAspect="1"/>
          </p:cNvPicPr>
          <p:nvPr>
            <p:ph idx="1"/>
          </p:nvPr>
        </p:nvPicPr>
        <p:blipFill>
          <a:blip r:embed="rId2"/>
          <a:stretch>
            <a:fillRect/>
          </a:stretch>
        </p:blipFill>
        <p:spPr>
          <a:xfrm>
            <a:off x="628650" y="1162217"/>
            <a:ext cx="4205054" cy="5095875"/>
          </a:xfrm>
          <a:prstGeom prst="rect">
            <a:avLst/>
          </a:prstGeom>
        </p:spPr>
      </p:pic>
      <p:sp>
        <p:nvSpPr>
          <p:cNvPr id="5" name="円/楕円 4">
            <a:extLst>
              <a:ext uri="{FF2B5EF4-FFF2-40B4-BE49-F238E27FC236}">
                <a16:creationId xmlns:a16="http://schemas.microsoft.com/office/drawing/2014/main" id="{B8587389-A906-444F-A52A-91F22EF53C8C}"/>
              </a:ext>
            </a:extLst>
          </p:cNvPr>
          <p:cNvSpPr/>
          <p:nvPr/>
        </p:nvSpPr>
        <p:spPr>
          <a:xfrm>
            <a:off x="3244330" y="5848770"/>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吹き出し 5">
            <a:extLst>
              <a:ext uri="{FF2B5EF4-FFF2-40B4-BE49-F238E27FC236}">
                <a16:creationId xmlns:a16="http://schemas.microsoft.com/office/drawing/2014/main" id="{A70559F0-0A77-514D-A463-8D0B400C4856}"/>
              </a:ext>
            </a:extLst>
          </p:cNvPr>
          <p:cNvSpPr/>
          <p:nvPr/>
        </p:nvSpPr>
        <p:spPr>
          <a:xfrm>
            <a:off x="341984" y="4508205"/>
            <a:ext cx="2902346" cy="487840"/>
          </a:xfrm>
          <a:prstGeom prst="wedgeRoundRectCallout">
            <a:avLst>
              <a:gd name="adj1" fmla="val 47005"/>
              <a:gd name="adj2" fmla="val 22521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偏差の平均値は必ずゼロになる。</a:t>
            </a:r>
          </a:p>
        </p:txBody>
      </p:sp>
      <p:sp>
        <p:nvSpPr>
          <p:cNvPr id="7" name="正方形/長方形 6">
            <a:extLst>
              <a:ext uri="{FF2B5EF4-FFF2-40B4-BE49-F238E27FC236}">
                <a16:creationId xmlns:a16="http://schemas.microsoft.com/office/drawing/2014/main" id="{6921B383-7781-3C4D-9689-41FFE2C1BF32}"/>
              </a:ext>
            </a:extLst>
          </p:cNvPr>
          <p:cNvSpPr/>
          <p:nvPr/>
        </p:nvSpPr>
        <p:spPr>
          <a:xfrm>
            <a:off x="3732828" y="1520313"/>
            <a:ext cx="963561" cy="4129549"/>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吹き出し 7">
            <a:extLst>
              <a:ext uri="{FF2B5EF4-FFF2-40B4-BE49-F238E27FC236}">
                <a16:creationId xmlns:a16="http://schemas.microsoft.com/office/drawing/2014/main" id="{A8C198DC-14FB-0B49-BD53-D83F4829DF88}"/>
              </a:ext>
            </a:extLst>
          </p:cNvPr>
          <p:cNvSpPr/>
          <p:nvPr/>
        </p:nvSpPr>
        <p:spPr>
          <a:xfrm>
            <a:off x="5297172" y="1520313"/>
            <a:ext cx="3218178" cy="993059"/>
          </a:xfrm>
          <a:prstGeom prst="wedgeRoundRectCallout">
            <a:avLst>
              <a:gd name="adj1" fmla="val -73918"/>
              <a:gd name="adj2" fmla="val 10101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偏差の平均値がゼロになる原因は符号の正負によるもの。</a:t>
            </a:r>
            <a:endParaRPr kumimoji="1" lang="en-US" altLang="ja-JP" sz="1400"/>
          </a:p>
          <a:p>
            <a:r>
              <a:rPr kumimoji="1" lang="ja-JP" altLang="en-US" sz="1400"/>
              <a:t>符号の影響をなくすため、偏差の絶対値を計算する。</a:t>
            </a:r>
          </a:p>
        </p:txBody>
      </p:sp>
      <p:sp>
        <p:nvSpPr>
          <p:cNvPr id="9" name="円/楕円 8">
            <a:extLst>
              <a:ext uri="{FF2B5EF4-FFF2-40B4-BE49-F238E27FC236}">
                <a16:creationId xmlns:a16="http://schemas.microsoft.com/office/drawing/2014/main" id="{4314D8F0-C602-F344-8D55-D62C6A670F1C}"/>
              </a:ext>
            </a:extLst>
          </p:cNvPr>
          <p:cNvSpPr/>
          <p:nvPr/>
        </p:nvSpPr>
        <p:spPr>
          <a:xfrm>
            <a:off x="4132576" y="583951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吹き出し 9">
            <a:extLst>
              <a:ext uri="{FF2B5EF4-FFF2-40B4-BE49-F238E27FC236}">
                <a16:creationId xmlns:a16="http://schemas.microsoft.com/office/drawing/2014/main" id="{91535C8A-D4A5-2B44-8291-1BA91EB83391}"/>
              </a:ext>
            </a:extLst>
          </p:cNvPr>
          <p:cNvSpPr/>
          <p:nvPr/>
        </p:nvSpPr>
        <p:spPr>
          <a:xfrm>
            <a:off x="5174933" y="4508205"/>
            <a:ext cx="2902346" cy="829482"/>
          </a:xfrm>
          <a:prstGeom prst="wedgeRoundRectCallout">
            <a:avLst>
              <a:gd name="adj1" fmla="val -64363"/>
              <a:gd name="adj2" fmla="val 12523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平均偏差</a:t>
            </a:r>
            <a:r>
              <a:rPr kumimoji="1" lang="en-US" altLang="ja-JP" sz="1400"/>
              <a:t>: 2,700</a:t>
            </a:r>
            <a:r>
              <a:rPr kumimoji="1" lang="ja-JP" altLang="en-US" sz="1400"/>
              <a:t>円</a:t>
            </a:r>
            <a:endParaRPr kumimoji="1" lang="en-US" altLang="ja-JP" sz="1400"/>
          </a:p>
          <a:p>
            <a:r>
              <a:rPr kumimoji="1" lang="ja-JP" altLang="en-US" sz="1400"/>
              <a:t>金額は平均値</a:t>
            </a:r>
            <a:r>
              <a:rPr kumimoji="1" lang="en-US" altLang="ja-JP" sz="1400"/>
              <a:t>5,000</a:t>
            </a:r>
            <a:r>
              <a:rPr kumimoji="1" lang="ja-JP" altLang="en-US" sz="1400"/>
              <a:t>円に対して</a:t>
            </a:r>
            <a:r>
              <a:rPr kumimoji="1" lang="en-US" altLang="ja-JP" sz="1400"/>
              <a:t>±2,700</a:t>
            </a:r>
            <a:r>
              <a:rPr kumimoji="1" lang="ja-JP" altLang="en-US" sz="1400"/>
              <a:t>円程度でばらついている</a:t>
            </a:r>
          </a:p>
        </p:txBody>
      </p:sp>
      <p:sp>
        <p:nvSpPr>
          <p:cNvPr id="11" name="Rectangle 5">
            <a:extLst>
              <a:ext uri="{FF2B5EF4-FFF2-40B4-BE49-F238E27FC236}">
                <a16:creationId xmlns:a16="http://schemas.microsoft.com/office/drawing/2014/main" id="{892C8693-ABE9-FA44-8DCA-FE64F47FBD7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平均偏差</a:t>
            </a:r>
            <a:endParaRPr lang="ja-JP" altLang="ja-JP" sz="2400" b="1" kern="0" dirty="0">
              <a:solidFill>
                <a:srgbClr val="002060"/>
              </a:solidFill>
              <a:latin typeface="Meiryo UI" pitchFamily="50" charset="-128"/>
              <a:ea typeface="Meiryo UI" pitchFamily="50" charset="-128"/>
            </a:endParaRPr>
          </a:p>
        </p:txBody>
      </p:sp>
      <p:sp>
        <p:nvSpPr>
          <p:cNvPr id="12" name="スライド番号プレースホルダー 3">
            <a:extLst>
              <a:ext uri="{FF2B5EF4-FFF2-40B4-BE49-F238E27FC236}">
                <a16:creationId xmlns:a16="http://schemas.microsoft.com/office/drawing/2014/main" id="{185E15CD-0372-468F-ACE0-7F044F026D41}"/>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9</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646400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673A2FB-9A94-F845-B47E-E452525B2242}"/>
              </a:ext>
            </a:extLst>
          </p:cNvPr>
          <p:cNvSpPr>
            <a:spLocks noGrp="1"/>
          </p:cNvSpPr>
          <p:nvPr>
            <p:ph idx="1"/>
          </p:nvPr>
        </p:nvSpPr>
        <p:spPr/>
        <p:txBody>
          <a:bodyPr/>
          <a:lstStyle/>
          <a:p>
            <a:r>
              <a:rPr lang="ja-JP" altLang="en-US"/>
              <a:t>分散とは、「偏差の二乗の平均値」のことです。</a:t>
            </a:r>
            <a:endParaRPr lang="en-US" altLang="ja-JP"/>
          </a:p>
          <a:p>
            <a:pPr lvl="1"/>
            <a:r>
              <a:rPr kumimoji="1" lang="ja-JP" altLang="en-US"/>
              <a:t>平均偏差では、偏差の大きさを求めるために偏差の絶対値を用いましたが、もう一つの方法として、偏差の二乗を用いるというアプローチがあります。</a:t>
            </a:r>
            <a:endParaRPr kumimoji="1" lang="en-US" altLang="ja-JP"/>
          </a:p>
          <a:p>
            <a:pPr lvl="1"/>
            <a:r>
              <a:rPr kumimoji="1" lang="ja-JP" altLang="en-US"/>
              <a:t>本講座では標準偏差につながるステップとしての計算方法のみ紹介し、詳しくは触れません。</a:t>
            </a:r>
            <a:endParaRPr kumimoji="1" lang="en-US" altLang="ja-JP"/>
          </a:p>
          <a:p>
            <a:pPr lvl="1"/>
            <a:endParaRPr kumimoji="1" lang="ja-JP" altLang="en-US"/>
          </a:p>
        </p:txBody>
      </p:sp>
      <p:sp>
        <p:nvSpPr>
          <p:cNvPr id="5" name="Rectangle 5">
            <a:extLst>
              <a:ext uri="{FF2B5EF4-FFF2-40B4-BE49-F238E27FC236}">
                <a16:creationId xmlns:a16="http://schemas.microsoft.com/office/drawing/2014/main" id="{5C3C7E2C-CB3E-3346-B921-C3528158F60B}"/>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分</a:t>
            </a:r>
            <a:r>
              <a:rPr lang="en-US" altLang="ja-JP" sz="2400" b="1" kern="0" dirty="0">
                <a:solidFill>
                  <a:srgbClr val="002060"/>
                </a:solidFill>
                <a:latin typeface="Meiryo UI" pitchFamily="50" charset="-128"/>
                <a:ea typeface="Meiryo UI" pitchFamily="50" charset="-128"/>
              </a:rPr>
              <a:t> </a:t>
            </a:r>
            <a:r>
              <a:rPr lang="ja-JP" altLang="en-US" sz="2400" b="1" kern="0">
                <a:solidFill>
                  <a:srgbClr val="002060"/>
                </a:solidFill>
                <a:latin typeface="Meiryo UI" pitchFamily="50" charset="-128"/>
                <a:ea typeface="Meiryo UI" pitchFamily="50" charset="-128"/>
              </a:rPr>
              <a:t>散</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ー 3">
            <a:extLst>
              <a:ext uri="{FF2B5EF4-FFF2-40B4-BE49-F238E27FC236}">
                <a16:creationId xmlns:a16="http://schemas.microsoft.com/office/drawing/2014/main" id="{2D134FEF-A543-4248-A9FF-64C01A7D4EBC}"/>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0931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6C71C54D-8727-A74A-AAD2-5EF75FBA375B}"/>
              </a:ext>
            </a:extLst>
          </p:cNvPr>
          <p:cNvPicPr>
            <a:picLocks noGrp="1" noChangeAspect="1"/>
          </p:cNvPicPr>
          <p:nvPr>
            <p:ph idx="1"/>
          </p:nvPr>
        </p:nvPicPr>
        <p:blipFill>
          <a:blip r:embed="rId2"/>
          <a:stretch>
            <a:fillRect/>
          </a:stretch>
        </p:blipFill>
        <p:spPr>
          <a:xfrm>
            <a:off x="628650" y="1198312"/>
            <a:ext cx="5105453" cy="5095875"/>
          </a:xfrm>
          <a:prstGeom prst="rect">
            <a:avLst/>
          </a:prstGeom>
        </p:spPr>
      </p:pic>
      <p:sp>
        <p:nvSpPr>
          <p:cNvPr id="5" name="円/楕円 4">
            <a:extLst>
              <a:ext uri="{FF2B5EF4-FFF2-40B4-BE49-F238E27FC236}">
                <a16:creationId xmlns:a16="http://schemas.microsoft.com/office/drawing/2014/main" id="{EBAACCC8-AEB7-B044-866D-076BE00DF32D}"/>
              </a:ext>
            </a:extLst>
          </p:cNvPr>
          <p:cNvSpPr/>
          <p:nvPr/>
        </p:nvSpPr>
        <p:spPr>
          <a:xfrm>
            <a:off x="4764785" y="5838137"/>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D4352DFC-92D2-5448-B681-E41240C9BB3D}"/>
              </a:ext>
            </a:extLst>
          </p:cNvPr>
          <p:cNvSpPr/>
          <p:nvPr/>
        </p:nvSpPr>
        <p:spPr>
          <a:xfrm>
            <a:off x="4615334" y="1552212"/>
            <a:ext cx="963561" cy="4129549"/>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a:extLst>
              <a:ext uri="{FF2B5EF4-FFF2-40B4-BE49-F238E27FC236}">
                <a16:creationId xmlns:a16="http://schemas.microsoft.com/office/drawing/2014/main" id="{0734BEB0-ED59-4D45-A9FA-6D2CD9ADDB03}"/>
              </a:ext>
            </a:extLst>
          </p:cNvPr>
          <p:cNvSpPr/>
          <p:nvPr/>
        </p:nvSpPr>
        <p:spPr>
          <a:xfrm>
            <a:off x="5734102" y="1552212"/>
            <a:ext cx="3218178" cy="993059"/>
          </a:xfrm>
          <a:prstGeom prst="wedgeRoundRectCallout">
            <a:avLst>
              <a:gd name="adj1" fmla="val -51782"/>
              <a:gd name="adj2" fmla="val 10530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偏差の平均値がゼロになる原因は符号の正負によるもの。</a:t>
            </a:r>
            <a:endParaRPr kumimoji="1" lang="en-US" altLang="ja-JP" sz="1400"/>
          </a:p>
          <a:p>
            <a:r>
              <a:rPr kumimoji="1" lang="ja-JP" altLang="en-US" sz="1400"/>
              <a:t>符号の影響をなくすため、偏差の二乗を計算する。</a:t>
            </a:r>
          </a:p>
        </p:txBody>
      </p:sp>
      <p:sp>
        <p:nvSpPr>
          <p:cNvPr id="8" name="角丸四角形吹き出し 7">
            <a:extLst>
              <a:ext uri="{FF2B5EF4-FFF2-40B4-BE49-F238E27FC236}">
                <a16:creationId xmlns:a16="http://schemas.microsoft.com/office/drawing/2014/main" id="{BFF077B4-41FF-2E40-8FDF-4B7C3C5CE47B}"/>
              </a:ext>
            </a:extLst>
          </p:cNvPr>
          <p:cNvSpPr/>
          <p:nvPr/>
        </p:nvSpPr>
        <p:spPr>
          <a:xfrm>
            <a:off x="6049934" y="4444550"/>
            <a:ext cx="2902346" cy="829482"/>
          </a:xfrm>
          <a:prstGeom prst="wedgeRoundRectCallout">
            <a:avLst>
              <a:gd name="adj1" fmla="val -64363"/>
              <a:gd name="adj2" fmla="val 12523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分散</a:t>
            </a:r>
            <a:r>
              <a:rPr kumimoji="1" lang="en-US" altLang="ja-JP" sz="1400"/>
              <a:t>: 11,100,000</a:t>
            </a:r>
            <a:r>
              <a:rPr kumimoji="1" lang="ja-JP" altLang="en-US" sz="1400"/>
              <a:t>円</a:t>
            </a:r>
            <a:endParaRPr kumimoji="1" lang="en-US" altLang="ja-JP" sz="1400"/>
          </a:p>
          <a:p>
            <a:r>
              <a:rPr kumimoji="1" lang="ja-JP" altLang="en-US" sz="1400"/>
              <a:t>二乗した量なので、非常に大きくなってしまう。</a:t>
            </a:r>
          </a:p>
        </p:txBody>
      </p:sp>
      <p:sp>
        <p:nvSpPr>
          <p:cNvPr id="9" name="Rectangle 5">
            <a:extLst>
              <a:ext uri="{FF2B5EF4-FFF2-40B4-BE49-F238E27FC236}">
                <a16:creationId xmlns:a16="http://schemas.microsoft.com/office/drawing/2014/main" id="{76F7D3CB-8D36-9F4C-A17C-6C4AE5BA0406}"/>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分</a:t>
            </a:r>
            <a:r>
              <a:rPr lang="en-US" altLang="ja-JP" sz="2400" b="1" kern="0" dirty="0">
                <a:solidFill>
                  <a:srgbClr val="002060"/>
                </a:solidFill>
                <a:latin typeface="Meiryo UI" pitchFamily="50" charset="-128"/>
                <a:ea typeface="Meiryo UI" pitchFamily="50" charset="-128"/>
              </a:rPr>
              <a:t> </a:t>
            </a:r>
            <a:r>
              <a:rPr lang="ja-JP" altLang="en-US" sz="2400" b="1" kern="0">
                <a:solidFill>
                  <a:srgbClr val="002060"/>
                </a:solidFill>
                <a:latin typeface="Meiryo UI" pitchFamily="50" charset="-128"/>
                <a:ea typeface="Meiryo UI" pitchFamily="50" charset="-128"/>
              </a:rPr>
              <a:t>散</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ー 3">
            <a:extLst>
              <a:ext uri="{FF2B5EF4-FFF2-40B4-BE49-F238E27FC236}">
                <a16:creationId xmlns:a16="http://schemas.microsoft.com/office/drawing/2014/main" id="{449ED4E8-5B66-410B-AE56-AE925F60221F}"/>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11</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705147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9A257904-97D0-1840-98BB-F80166B65F6D}"/>
              </a:ext>
            </a:extLst>
          </p:cNvPr>
          <p:cNvSpPr>
            <a:spLocks noGrp="1"/>
          </p:cNvSpPr>
          <p:nvPr>
            <p:ph idx="1"/>
          </p:nvPr>
        </p:nvSpPr>
        <p:spPr/>
        <p:txBody>
          <a:bodyPr/>
          <a:lstStyle/>
          <a:p>
            <a:r>
              <a:rPr kumimoji="1" lang="ja-JP" altLang="en-US"/>
              <a:t>標準偏差とは、「偏差の二乗の平均値の平方根</a:t>
            </a:r>
            <a:r>
              <a:rPr kumimoji="1" lang="en-US" altLang="ja-JP"/>
              <a:t>=</a:t>
            </a:r>
            <a:r>
              <a:rPr kumimoji="1" lang="ja-JP" altLang="en-US"/>
              <a:t>分散の平方根」のことで、平均偏差同様に</a:t>
            </a:r>
            <a:r>
              <a:rPr kumimoji="1" lang="ja-JP" altLang="en-US">
                <a:solidFill>
                  <a:srgbClr val="FF0000"/>
                </a:solidFill>
              </a:rPr>
              <a:t>平均値からのばらつきの大きさ</a:t>
            </a:r>
            <a:r>
              <a:rPr kumimoji="1" lang="ja-JP" altLang="en-US"/>
              <a:t>を表します。</a:t>
            </a:r>
            <a:endParaRPr kumimoji="1" lang="en-US" altLang="ja-JP"/>
          </a:p>
          <a:p>
            <a:pPr lvl="1"/>
            <a:r>
              <a:rPr lang="ja-JP" altLang="en-US"/>
              <a:t>全体的にデータがどの程度ばらついているのかを調べるために用います。</a:t>
            </a:r>
            <a:endParaRPr kumimoji="1" lang="en-US" altLang="ja-JP" b="1"/>
          </a:p>
          <a:p>
            <a:pPr lvl="2"/>
            <a:r>
              <a:rPr lang="ja-JP" altLang="en-US"/>
              <a:t>数学的に利用しやすいことから、平均値からのばらつきの大きさは標準偏差が頻繁に用いられます。</a:t>
            </a:r>
            <a:endParaRPr kumimoji="1" lang="en-US" altLang="ja-JP"/>
          </a:p>
          <a:p>
            <a:pPr lvl="1"/>
            <a:r>
              <a:rPr lang="ja-JP" altLang="en-US"/>
              <a:t>値が大きいほど平均値からのばらつきが大きくなります。</a:t>
            </a:r>
            <a:endParaRPr lang="en-US" altLang="ja-JP"/>
          </a:p>
          <a:p>
            <a:pPr lvl="1"/>
            <a:r>
              <a:rPr lang="ja-JP" altLang="en-US"/>
              <a:t>全部の値が同じ場合、平均偏差はゼロになります。</a:t>
            </a:r>
            <a:endParaRPr lang="en-US" altLang="ja-JP"/>
          </a:p>
          <a:p>
            <a:pPr lvl="1"/>
            <a:endParaRPr kumimoji="1" lang="ja-JP" altLang="en-US"/>
          </a:p>
        </p:txBody>
      </p:sp>
      <p:sp>
        <p:nvSpPr>
          <p:cNvPr id="5" name="Rectangle 5">
            <a:extLst>
              <a:ext uri="{FF2B5EF4-FFF2-40B4-BE49-F238E27FC236}">
                <a16:creationId xmlns:a16="http://schemas.microsoft.com/office/drawing/2014/main" id="{B05AF3A8-9FC8-AF48-965F-9D471BD431B1}"/>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標準偏差</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ー 3">
            <a:extLst>
              <a:ext uri="{FF2B5EF4-FFF2-40B4-BE49-F238E27FC236}">
                <a16:creationId xmlns:a16="http://schemas.microsoft.com/office/drawing/2014/main" id="{AA638E39-96B0-4C31-899F-9BB3304A43C5}"/>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84719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FD9444B1-34AA-FA42-95A6-7D06C31A93D1}"/>
              </a:ext>
            </a:extLst>
          </p:cNvPr>
          <p:cNvPicPr>
            <a:picLocks noGrp="1" noChangeAspect="1"/>
          </p:cNvPicPr>
          <p:nvPr>
            <p:ph idx="1"/>
          </p:nvPr>
        </p:nvPicPr>
        <p:blipFill>
          <a:blip r:embed="rId2"/>
          <a:stretch>
            <a:fillRect/>
          </a:stretch>
        </p:blipFill>
        <p:spPr>
          <a:xfrm>
            <a:off x="628650" y="1222375"/>
            <a:ext cx="4920473" cy="5095875"/>
          </a:xfrm>
          <a:prstGeom prst="rect">
            <a:avLst/>
          </a:prstGeom>
        </p:spPr>
      </p:pic>
      <p:sp>
        <p:nvSpPr>
          <p:cNvPr id="5" name="円/楕円 4">
            <a:extLst>
              <a:ext uri="{FF2B5EF4-FFF2-40B4-BE49-F238E27FC236}">
                <a16:creationId xmlns:a16="http://schemas.microsoft.com/office/drawing/2014/main" id="{58A16017-E97D-B846-8DEB-CC7E0CC941FA}"/>
              </a:ext>
            </a:extLst>
          </p:cNvPr>
          <p:cNvSpPr/>
          <p:nvPr/>
        </p:nvSpPr>
        <p:spPr>
          <a:xfrm>
            <a:off x="4572000" y="5859402"/>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吹き出し 5">
            <a:extLst>
              <a:ext uri="{FF2B5EF4-FFF2-40B4-BE49-F238E27FC236}">
                <a16:creationId xmlns:a16="http://schemas.microsoft.com/office/drawing/2014/main" id="{E9EBD8B6-6381-CE42-A8DC-7587014948FF}"/>
              </a:ext>
            </a:extLst>
          </p:cNvPr>
          <p:cNvSpPr/>
          <p:nvPr/>
        </p:nvSpPr>
        <p:spPr>
          <a:xfrm>
            <a:off x="5857149" y="4465815"/>
            <a:ext cx="2902346" cy="829482"/>
          </a:xfrm>
          <a:prstGeom prst="wedgeRoundRectCallout">
            <a:avLst>
              <a:gd name="adj1" fmla="val -64363"/>
              <a:gd name="adj2" fmla="val 12523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標準偏差</a:t>
            </a:r>
            <a:r>
              <a:rPr kumimoji="1" lang="en-US" altLang="ja-JP" sz="1400"/>
              <a:t>: 3,331.7</a:t>
            </a:r>
            <a:r>
              <a:rPr kumimoji="1" lang="ja-JP" altLang="en-US" sz="1400"/>
              <a:t>円</a:t>
            </a:r>
            <a:endParaRPr kumimoji="1" lang="en-US" altLang="ja-JP" sz="1400"/>
          </a:p>
          <a:p>
            <a:r>
              <a:rPr kumimoji="1" lang="ja-JP" altLang="en-US" sz="1400"/>
              <a:t>二乗した分を戻すため、分散の平方根を求める。</a:t>
            </a:r>
          </a:p>
        </p:txBody>
      </p:sp>
      <p:sp>
        <p:nvSpPr>
          <p:cNvPr id="7" name="Rectangle 5">
            <a:extLst>
              <a:ext uri="{FF2B5EF4-FFF2-40B4-BE49-F238E27FC236}">
                <a16:creationId xmlns:a16="http://schemas.microsoft.com/office/drawing/2014/main" id="{CF064675-E6CF-BD44-9BE0-5D8E7B1F7056}"/>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標準偏差</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A771D4BD-786E-4EA7-BE14-648D5B695F65}"/>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13</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866738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7DD8136-A7C5-AE41-9E08-E68E824AF7F9}"/>
              </a:ext>
            </a:extLst>
          </p:cNvPr>
          <p:cNvSpPr>
            <a:spLocks noGrp="1"/>
          </p:cNvSpPr>
          <p:nvPr>
            <p:ph idx="1"/>
          </p:nvPr>
        </p:nvSpPr>
        <p:spPr/>
        <p:txBody>
          <a:bodyPr/>
          <a:lstStyle/>
          <a:p>
            <a:r>
              <a:rPr kumimoji="1" lang="ja-JP" altLang="en-US"/>
              <a:t>標準偏差は「ダイバーシティ」</a:t>
            </a:r>
            <a:endParaRPr kumimoji="1" lang="en-US" altLang="ja-JP"/>
          </a:p>
          <a:p>
            <a:pPr lvl="1"/>
            <a:r>
              <a:rPr lang="ja-JP" altLang="en-US"/>
              <a:t>全データが同じだと</a:t>
            </a:r>
            <a:r>
              <a:rPr lang="en-US" altLang="ja-JP"/>
              <a:t>0</a:t>
            </a:r>
            <a:r>
              <a:rPr lang="ja-JP" altLang="en-US"/>
              <a:t>になる。</a:t>
            </a:r>
            <a:endParaRPr lang="en-US" altLang="ja-JP"/>
          </a:p>
          <a:p>
            <a:pPr lvl="1"/>
            <a:r>
              <a:rPr kumimoji="1" lang="ja-JP" altLang="en-US"/>
              <a:t>データのばらつきが大きいほど（多様性が高いほど）標準偏差の値は大きくなる。</a:t>
            </a:r>
          </a:p>
        </p:txBody>
      </p:sp>
      <p:sp>
        <p:nvSpPr>
          <p:cNvPr id="5" name="Rectangle 5">
            <a:extLst>
              <a:ext uri="{FF2B5EF4-FFF2-40B4-BE49-F238E27FC236}">
                <a16:creationId xmlns:a16="http://schemas.microsoft.com/office/drawing/2014/main" id="{AF23F66B-ED49-9546-8988-7A05299FB174}"/>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標準偏差のイメージ</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ー 3">
            <a:extLst>
              <a:ext uri="{FF2B5EF4-FFF2-40B4-BE49-F238E27FC236}">
                <a16:creationId xmlns:a16="http://schemas.microsoft.com/office/drawing/2014/main" id="{A891EE0D-DA01-4D8A-B943-904ED181FC00}"/>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453168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15</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ハンズオン</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8407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p:txBody>
          <a:bodyPr/>
          <a:lstStyle/>
          <a:p>
            <a:r>
              <a:rPr kumimoji="1" lang="ja-JP" altLang="en-US"/>
              <a:t>ファイル名「演習データ</a:t>
            </a:r>
            <a:r>
              <a:rPr kumimoji="1" lang="en-US" altLang="ja-JP" dirty="0"/>
              <a:t>D2_</a:t>
            </a:r>
            <a:r>
              <a:rPr lang="en-US" altLang="ja-JP" dirty="0"/>
              <a:t>1.xlsx</a:t>
            </a:r>
            <a:r>
              <a:rPr lang="ja-JP" altLang="en-US"/>
              <a:t>」</a:t>
            </a:r>
            <a:endParaRPr lang="en-US" altLang="ja-JP" dirty="0"/>
          </a:p>
          <a:p>
            <a:r>
              <a:rPr kumimoji="1" lang="ja-JP" altLang="en-US"/>
              <a:t>シート名「</a:t>
            </a:r>
            <a:r>
              <a:rPr kumimoji="1" lang="en-US" altLang="ja-JP" dirty="0"/>
              <a:t>3</a:t>
            </a:r>
            <a:r>
              <a:rPr kumimoji="1" lang="ja-JP" altLang="en-US"/>
              <a:t>月</a:t>
            </a:r>
            <a:r>
              <a:rPr kumimoji="1" lang="en-US" altLang="ja-JP" dirty="0"/>
              <a:t>22</a:t>
            </a:r>
            <a:r>
              <a:rPr kumimoji="1" lang="ja-JP" altLang="en-US"/>
              <a:t>日」</a:t>
            </a:r>
          </a:p>
        </p:txBody>
      </p:sp>
      <p:pic>
        <p:nvPicPr>
          <p:cNvPr id="5" name="図 4" descr="グラフィカル ユーザー インターフェイス, テーブル&#10;&#10;自動的に生成された説明">
            <a:extLst>
              <a:ext uri="{FF2B5EF4-FFF2-40B4-BE49-F238E27FC236}">
                <a16:creationId xmlns:a16="http://schemas.microsoft.com/office/drawing/2014/main" id="{14D6994D-9A48-3140-888D-98C0E36D79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652" y="1916832"/>
            <a:ext cx="2632957" cy="4472608"/>
          </a:xfrm>
          <a:prstGeom prst="rect">
            <a:avLst/>
          </a:prstGeom>
        </p:spPr>
      </p:pic>
      <p:sp>
        <p:nvSpPr>
          <p:cNvPr id="6" name="円/楕円 5">
            <a:extLst>
              <a:ext uri="{FF2B5EF4-FFF2-40B4-BE49-F238E27FC236}">
                <a16:creationId xmlns:a16="http://schemas.microsoft.com/office/drawing/2014/main" id="{70CBE92B-D62C-E942-BFE2-4C64EB589DCF}"/>
              </a:ext>
            </a:extLst>
          </p:cNvPr>
          <p:cNvSpPr/>
          <p:nvPr/>
        </p:nvSpPr>
        <p:spPr>
          <a:xfrm>
            <a:off x="2266122" y="6052556"/>
            <a:ext cx="506895"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5">
            <a:extLst>
              <a:ext uri="{FF2B5EF4-FFF2-40B4-BE49-F238E27FC236}">
                <a16:creationId xmlns:a16="http://schemas.microsoft.com/office/drawing/2014/main" id="{2D3F2097-0416-9B49-A0EB-6905ED96E8C5}"/>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ハンズオン（１）</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59554B22-1A6A-4C60-9B6A-9E5DA9E535D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16</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370237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テーブル&#10;&#10;自動的に生成された説明">
            <a:extLst>
              <a:ext uri="{FF2B5EF4-FFF2-40B4-BE49-F238E27FC236}">
                <a16:creationId xmlns:a16="http://schemas.microsoft.com/office/drawing/2014/main" id="{5B122E20-A8BD-8D4F-BED7-9FD491F71E0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2698" y="1222375"/>
            <a:ext cx="2727699" cy="5095875"/>
          </a:xfrm>
        </p:spPr>
      </p:pic>
      <p:sp>
        <p:nvSpPr>
          <p:cNvPr id="6" name="円/楕円 5">
            <a:extLst>
              <a:ext uri="{FF2B5EF4-FFF2-40B4-BE49-F238E27FC236}">
                <a16:creationId xmlns:a16="http://schemas.microsoft.com/office/drawing/2014/main" id="{49EBDB76-04F6-C84C-85E0-9E48E9911DA1}"/>
              </a:ext>
            </a:extLst>
          </p:cNvPr>
          <p:cNvSpPr/>
          <p:nvPr/>
        </p:nvSpPr>
        <p:spPr>
          <a:xfrm>
            <a:off x="2275248" y="5372384"/>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a:extLst>
              <a:ext uri="{FF2B5EF4-FFF2-40B4-BE49-F238E27FC236}">
                <a16:creationId xmlns:a16="http://schemas.microsoft.com/office/drawing/2014/main" id="{443CE548-D0F5-9242-A30B-4CF0B3598D45}"/>
              </a:ext>
            </a:extLst>
          </p:cNvPr>
          <p:cNvSpPr/>
          <p:nvPr/>
        </p:nvSpPr>
        <p:spPr>
          <a:xfrm>
            <a:off x="2983927" y="3933920"/>
            <a:ext cx="1458864" cy="829482"/>
          </a:xfrm>
          <a:prstGeom prst="wedgeRoundRectCallout">
            <a:avLst>
              <a:gd name="adj1" fmla="val -75264"/>
              <a:gd name="adj2" fmla="val 12403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合計を求める。</a:t>
            </a:r>
            <a:endParaRPr kumimoji="1" lang="en-US" altLang="ja-JP" sz="1400"/>
          </a:p>
          <a:p>
            <a:r>
              <a:rPr kumimoji="1" lang="en-US" altLang="ja-JP" sz="1400"/>
              <a:t>=sum(E5:E24)</a:t>
            </a:r>
          </a:p>
        </p:txBody>
      </p:sp>
      <p:pic>
        <p:nvPicPr>
          <p:cNvPr id="9" name="図 8" descr="テーブル&#10;&#10;自動的に生成された説明">
            <a:extLst>
              <a:ext uri="{FF2B5EF4-FFF2-40B4-BE49-F238E27FC236}">
                <a16:creationId xmlns:a16="http://schemas.microsoft.com/office/drawing/2014/main" id="{25884A30-F3DE-8A4C-96D7-861253A2B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222375"/>
            <a:ext cx="2696437" cy="5095875"/>
          </a:xfrm>
          <a:prstGeom prst="rect">
            <a:avLst/>
          </a:prstGeom>
        </p:spPr>
      </p:pic>
      <p:sp>
        <p:nvSpPr>
          <p:cNvPr id="10" name="円/楕円 9">
            <a:extLst>
              <a:ext uri="{FF2B5EF4-FFF2-40B4-BE49-F238E27FC236}">
                <a16:creationId xmlns:a16="http://schemas.microsoft.com/office/drawing/2014/main" id="{EF7010B8-6365-624E-9D3C-AC4D6984E887}"/>
              </a:ext>
            </a:extLst>
          </p:cNvPr>
          <p:cNvSpPr/>
          <p:nvPr/>
        </p:nvSpPr>
        <p:spPr>
          <a:xfrm>
            <a:off x="6112497" y="5475088"/>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F9E202BF-C38F-C04A-88A5-991C06DC5C98}"/>
              </a:ext>
            </a:extLst>
          </p:cNvPr>
          <p:cNvSpPr/>
          <p:nvPr/>
        </p:nvSpPr>
        <p:spPr>
          <a:xfrm>
            <a:off x="6900689" y="4122598"/>
            <a:ext cx="1694174" cy="829482"/>
          </a:xfrm>
          <a:prstGeom prst="wedgeRoundRectCallout">
            <a:avLst>
              <a:gd name="adj1" fmla="val -75264"/>
              <a:gd name="adj2" fmla="val 12403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平均値を求める。</a:t>
            </a:r>
            <a:endParaRPr kumimoji="1" lang="en-US" altLang="ja-JP" sz="1400"/>
          </a:p>
          <a:p>
            <a:r>
              <a:rPr kumimoji="1" lang="en-US" altLang="ja-JP" sz="1400"/>
              <a:t>=average(E5:E24)</a:t>
            </a:r>
          </a:p>
        </p:txBody>
      </p:sp>
      <p:sp>
        <p:nvSpPr>
          <p:cNvPr id="12" name="Rectangle 5">
            <a:extLst>
              <a:ext uri="{FF2B5EF4-FFF2-40B4-BE49-F238E27FC236}">
                <a16:creationId xmlns:a16="http://schemas.microsoft.com/office/drawing/2014/main" id="{39754D41-182C-274C-B58C-42829792ECD5}"/>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ハンズオン（２）</a:t>
            </a:r>
            <a:endParaRPr lang="ja-JP" altLang="ja-JP" sz="2400" b="1" kern="0" dirty="0">
              <a:solidFill>
                <a:srgbClr val="002060"/>
              </a:solidFill>
              <a:latin typeface="Meiryo UI" pitchFamily="50" charset="-128"/>
              <a:ea typeface="Meiryo UI" pitchFamily="50" charset="-128"/>
            </a:endParaRPr>
          </a:p>
        </p:txBody>
      </p:sp>
      <p:sp>
        <p:nvSpPr>
          <p:cNvPr id="13" name="スライド番号プレースホルダー 3">
            <a:extLst>
              <a:ext uri="{FF2B5EF4-FFF2-40B4-BE49-F238E27FC236}">
                <a16:creationId xmlns:a16="http://schemas.microsoft.com/office/drawing/2014/main" id="{4FC9CDF6-8E1F-4232-9E3A-9FBB15D8DA37}"/>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17</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012219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コンテンツ プレースホルダー 8" descr="グラフィカル ユーザー インターフェイス, テーブル&#10;&#10;自動的に生成された説明">
            <a:extLst>
              <a:ext uri="{FF2B5EF4-FFF2-40B4-BE49-F238E27FC236}">
                <a16:creationId xmlns:a16="http://schemas.microsoft.com/office/drawing/2014/main" id="{63A09486-EFBD-E54A-B67D-34CE32DED92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62132"/>
            <a:ext cx="2766778" cy="5095875"/>
          </a:xfrm>
        </p:spPr>
      </p:pic>
      <p:pic>
        <p:nvPicPr>
          <p:cNvPr id="11" name="図 10" descr="グラフィカル ユーザー インターフェイス, テーブル&#10;&#10;自動的に生成された説明">
            <a:extLst>
              <a:ext uri="{FF2B5EF4-FFF2-40B4-BE49-F238E27FC236}">
                <a16:creationId xmlns:a16="http://schemas.microsoft.com/office/drawing/2014/main" id="{A34C7C68-2CF6-9B4E-B6A2-7FDA5400F8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6635" y="1262132"/>
            <a:ext cx="2751147" cy="5095875"/>
          </a:xfrm>
          <a:prstGeom prst="rect">
            <a:avLst/>
          </a:prstGeom>
        </p:spPr>
      </p:pic>
      <p:sp>
        <p:nvSpPr>
          <p:cNvPr id="12" name="右矢印 11">
            <a:extLst>
              <a:ext uri="{FF2B5EF4-FFF2-40B4-BE49-F238E27FC236}">
                <a16:creationId xmlns:a16="http://schemas.microsoft.com/office/drawing/2014/main" id="{37BD72F5-A134-254A-8627-B0E40DD227D8}"/>
              </a:ext>
            </a:extLst>
          </p:cNvPr>
          <p:cNvSpPr/>
          <p:nvPr/>
        </p:nvSpPr>
        <p:spPr>
          <a:xfrm>
            <a:off x="3806687" y="3429000"/>
            <a:ext cx="447261" cy="11926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a:extLst>
              <a:ext uri="{FF2B5EF4-FFF2-40B4-BE49-F238E27FC236}">
                <a16:creationId xmlns:a16="http://schemas.microsoft.com/office/drawing/2014/main" id="{85A1C545-EF7F-5144-97D9-BA0AEFA91108}"/>
              </a:ext>
            </a:extLst>
          </p:cNvPr>
          <p:cNvSpPr/>
          <p:nvPr/>
        </p:nvSpPr>
        <p:spPr>
          <a:xfrm>
            <a:off x="2539092" y="2947236"/>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吹き出し 13">
            <a:extLst>
              <a:ext uri="{FF2B5EF4-FFF2-40B4-BE49-F238E27FC236}">
                <a16:creationId xmlns:a16="http://schemas.microsoft.com/office/drawing/2014/main" id="{CCE0A41A-50C4-B747-9C43-72A3038A6B5B}"/>
              </a:ext>
            </a:extLst>
          </p:cNvPr>
          <p:cNvSpPr/>
          <p:nvPr/>
        </p:nvSpPr>
        <p:spPr>
          <a:xfrm>
            <a:off x="3247771" y="1508772"/>
            <a:ext cx="1189596"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偏差の計算</a:t>
            </a:r>
            <a:endParaRPr kumimoji="1" lang="en-US" altLang="ja-JP" sz="1400"/>
          </a:p>
          <a:p>
            <a:r>
              <a:rPr kumimoji="1" lang="en-US" altLang="ja-JP" sz="1400"/>
              <a:t>=E5-$E$26</a:t>
            </a:r>
          </a:p>
        </p:txBody>
      </p:sp>
      <p:sp>
        <p:nvSpPr>
          <p:cNvPr id="10" name="Rectangle 5">
            <a:extLst>
              <a:ext uri="{FF2B5EF4-FFF2-40B4-BE49-F238E27FC236}">
                <a16:creationId xmlns:a16="http://schemas.microsoft.com/office/drawing/2014/main" id="{39F194A1-60B0-884F-A3F1-3637546C569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ハンズオン（３）</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15DB2C06-6920-4A0B-ACCB-B9D7B8AA2075}"/>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18</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826936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a:t>
            </a:fld>
            <a:endParaRPr lang="en-US" altLang="ja-JP" dirty="0"/>
          </a:p>
        </p:txBody>
      </p:sp>
      <p:sp>
        <p:nvSpPr>
          <p:cNvPr id="2" name="正方形/長方形 1">
            <a:extLst>
              <a:ext uri="{FF2B5EF4-FFF2-40B4-BE49-F238E27FC236}">
                <a16:creationId xmlns:a16="http://schemas.microsoft.com/office/drawing/2014/main" id="{BC6987F4-D5F4-4F33-B65D-E06E648CAC50}"/>
              </a:ext>
            </a:extLst>
          </p:cNvPr>
          <p:cNvSpPr/>
          <p:nvPr/>
        </p:nvSpPr>
        <p:spPr>
          <a:xfrm>
            <a:off x="0" y="427020"/>
            <a:ext cx="903649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a:extLst>
              <a:ext uri="{FF2B5EF4-FFF2-40B4-BE49-F238E27FC236}">
                <a16:creationId xmlns:a16="http://schemas.microsoft.com/office/drawing/2014/main" id="{67C7B1AB-BDDA-4B01-A628-C3CA9AF583AF}"/>
              </a:ext>
            </a:extLst>
          </p:cNvPr>
          <p:cNvCxnSpPr/>
          <p:nvPr/>
        </p:nvCxnSpPr>
        <p:spPr>
          <a:xfrm>
            <a:off x="0" y="859068"/>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EEF48768-F304-40A3-AD63-05F388D272C0}"/>
              </a:ext>
            </a:extLst>
          </p:cNvPr>
          <p:cNvCxnSpPr>
            <a:cxnSpLocks/>
          </p:cNvCxnSpPr>
          <p:nvPr/>
        </p:nvCxnSpPr>
        <p:spPr>
          <a:xfrm>
            <a:off x="0" y="931076"/>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9896027A-1D90-4436-A465-8F83DB5A1A52}"/>
              </a:ext>
            </a:extLst>
          </p:cNvPr>
          <p:cNvCxnSpPr>
            <a:cxnSpLocks/>
          </p:cNvCxnSpPr>
          <p:nvPr/>
        </p:nvCxnSpPr>
        <p:spPr>
          <a:xfrm>
            <a:off x="0" y="1003084"/>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9460" name="Rectangle 5"/>
          <p:cNvSpPr>
            <a:spLocks noGrp="1" noChangeArrowheads="1"/>
          </p:cNvSpPr>
          <p:nvPr>
            <p:ph type="title"/>
          </p:nvPr>
        </p:nvSpPr>
        <p:spPr>
          <a:xfrm>
            <a:off x="252860" y="423245"/>
            <a:ext cx="8783636" cy="783035"/>
          </a:xfrm>
          <a:ln>
            <a:noFill/>
          </a:ln>
        </p:spPr>
        <p:txBody>
          <a:bodyPr/>
          <a:lstStyle/>
          <a:p>
            <a:pPr eaLnBrk="1" hangingPunct="1"/>
            <a:r>
              <a:rPr lang="ja-JP" altLang="en-US" sz="2400" b="1" dirty="0">
                <a:solidFill>
                  <a:srgbClr val="002060"/>
                </a:solidFill>
                <a:latin typeface="Meiryo UI" pitchFamily="50" charset="-128"/>
                <a:ea typeface="Meiryo UI" pitchFamily="50" charset="-128"/>
              </a:rPr>
              <a:t>コンテンツ</a:t>
            </a:r>
            <a:endParaRPr lang="ja-JP" altLang="ja-JP" sz="2400" b="1" dirty="0">
              <a:solidFill>
                <a:srgbClr val="002060"/>
              </a:solidFill>
              <a:latin typeface="Meiryo UI" pitchFamily="50" charset="-128"/>
              <a:ea typeface="Meiryo UI" pitchFamily="50" charset="-128"/>
            </a:endParaRPr>
          </a:p>
        </p:txBody>
      </p:sp>
      <p:sp>
        <p:nvSpPr>
          <p:cNvPr id="12" name="正方形/長方形 11">
            <a:extLst>
              <a:ext uri="{FF2B5EF4-FFF2-40B4-BE49-F238E27FC236}">
                <a16:creationId xmlns:a16="http://schemas.microsoft.com/office/drawing/2014/main" id="{C0CDA1D5-1B41-4803-A651-80479464210A}"/>
              </a:ext>
            </a:extLst>
          </p:cNvPr>
          <p:cNvSpPr/>
          <p:nvPr/>
        </p:nvSpPr>
        <p:spPr>
          <a:xfrm>
            <a:off x="0" y="44624"/>
            <a:ext cx="9144000" cy="120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5D866C66-CE7B-46A2-88F5-F29C24596FEA}"/>
              </a:ext>
            </a:extLst>
          </p:cNvPr>
          <p:cNvSpPr/>
          <p:nvPr/>
        </p:nvSpPr>
        <p:spPr>
          <a:xfrm>
            <a:off x="0" y="427020"/>
            <a:ext cx="903649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コネクタ 13">
            <a:extLst>
              <a:ext uri="{FF2B5EF4-FFF2-40B4-BE49-F238E27FC236}">
                <a16:creationId xmlns:a16="http://schemas.microsoft.com/office/drawing/2014/main" id="{D62F2EBD-738A-452D-9353-9BE53618BA7F}"/>
              </a:ext>
            </a:extLst>
          </p:cNvPr>
          <p:cNvCxnSpPr/>
          <p:nvPr/>
        </p:nvCxnSpPr>
        <p:spPr>
          <a:xfrm>
            <a:off x="0" y="715299"/>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3F7C04E0-54EF-44DF-95A4-911A460D9E4A}"/>
              </a:ext>
            </a:extLst>
          </p:cNvPr>
          <p:cNvCxnSpPr>
            <a:cxnSpLocks/>
          </p:cNvCxnSpPr>
          <p:nvPr/>
        </p:nvCxnSpPr>
        <p:spPr>
          <a:xfrm>
            <a:off x="0" y="787307"/>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2B99A8BF-D27C-475E-9A52-47417463969D}"/>
              </a:ext>
            </a:extLst>
          </p:cNvPr>
          <p:cNvCxnSpPr>
            <a:cxnSpLocks/>
          </p:cNvCxnSpPr>
          <p:nvPr/>
        </p:nvCxnSpPr>
        <p:spPr>
          <a:xfrm>
            <a:off x="0" y="859315"/>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7" name="Rectangle 5">
            <a:extLst>
              <a:ext uri="{FF2B5EF4-FFF2-40B4-BE49-F238E27FC236}">
                <a16:creationId xmlns:a16="http://schemas.microsoft.com/office/drawing/2014/main" id="{D51FD1B5-C7E8-411B-96F8-352BFD21A1E2}"/>
              </a:ext>
            </a:extLst>
          </p:cNvPr>
          <p:cNvSpPr txBox="1">
            <a:spLocks noChangeArrowheads="1"/>
          </p:cNvSpPr>
          <p:nvPr/>
        </p:nvSpPr>
        <p:spPr bwMode="auto">
          <a:xfrm>
            <a:off x="252860" y="255243"/>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dirty="0">
                <a:solidFill>
                  <a:srgbClr val="002060"/>
                </a:solidFill>
                <a:latin typeface="Meiryo UI" pitchFamily="50" charset="-128"/>
                <a:ea typeface="Meiryo UI" pitchFamily="50" charset="-128"/>
              </a:rPr>
              <a:t>コンテンツ</a:t>
            </a:r>
            <a:endParaRPr lang="ja-JP" altLang="ja-JP" sz="2400" b="1" kern="0" dirty="0">
              <a:solidFill>
                <a:srgbClr val="002060"/>
              </a:solidFill>
              <a:latin typeface="Meiryo UI" pitchFamily="50" charset="-128"/>
              <a:ea typeface="Meiryo UI" pitchFamily="50" charset="-128"/>
            </a:endParaRPr>
          </a:p>
        </p:txBody>
      </p:sp>
      <p:graphicFrame>
        <p:nvGraphicFramePr>
          <p:cNvPr id="4" name="表 3">
            <a:extLst>
              <a:ext uri="{FF2B5EF4-FFF2-40B4-BE49-F238E27FC236}">
                <a16:creationId xmlns:a16="http://schemas.microsoft.com/office/drawing/2014/main" id="{1EAB8787-31FB-AF4B-967E-C53E2FF56891}"/>
              </a:ext>
            </a:extLst>
          </p:cNvPr>
          <p:cNvGraphicFramePr>
            <a:graphicFrameLocks noGrp="1"/>
          </p:cNvGraphicFramePr>
          <p:nvPr>
            <p:extLst>
              <p:ext uri="{D42A27DB-BD31-4B8C-83A1-F6EECF244321}">
                <p14:modId xmlns:p14="http://schemas.microsoft.com/office/powerpoint/2010/main" val="399171804"/>
              </p:ext>
            </p:extLst>
          </p:nvPr>
        </p:nvGraphicFramePr>
        <p:xfrm>
          <a:off x="303872" y="994108"/>
          <a:ext cx="8372584" cy="5619342"/>
        </p:xfrm>
        <a:graphic>
          <a:graphicData uri="http://schemas.openxmlformats.org/drawingml/2006/table">
            <a:tbl>
              <a:tblPr>
                <a:tableStyleId>{5C22544A-7EE6-4342-B048-85BDC9FD1C3A}</a:tableStyleId>
              </a:tblPr>
              <a:tblGrid>
                <a:gridCol w="2078034">
                  <a:extLst>
                    <a:ext uri="{9D8B030D-6E8A-4147-A177-3AD203B41FA5}">
                      <a16:colId xmlns:a16="http://schemas.microsoft.com/office/drawing/2014/main" val="2063990268"/>
                    </a:ext>
                  </a:extLst>
                </a:gridCol>
                <a:gridCol w="1966945">
                  <a:extLst>
                    <a:ext uri="{9D8B030D-6E8A-4147-A177-3AD203B41FA5}">
                      <a16:colId xmlns:a16="http://schemas.microsoft.com/office/drawing/2014/main" val="944976436"/>
                    </a:ext>
                  </a:extLst>
                </a:gridCol>
                <a:gridCol w="171537">
                  <a:extLst>
                    <a:ext uri="{9D8B030D-6E8A-4147-A177-3AD203B41FA5}">
                      <a16:colId xmlns:a16="http://schemas.microsoft.com/office/drawing/2014/main" val="297708892"/>
                    </a:ext>
                  </a:extLst>
                </a:gridCol>
                <a:gridCol w="2078034">
                  <a:extLst>
                    <a:ext uri="{9D8B030D-6E8A-4147-A177-3AD203B41FA5}">
                      <a16:colId xmlns:a16="http://schemas.microsoft.com/office/drawing/2014/main" val="395659038"/>
                    </a:ext>
                  </a:extLst>
                </a:gridCol>
                <a:gridCol w="2078034">
                  <a:extLst>
                    <a:ext uri="{9D8B030D-6E8A-4147-A177-3AD203B41FA5}">
                      <a16:colId xmlns:a16="http://schemas.microsoft.com/office/drawing/2014/main" val="2362373798"/>
                    </a:ext>
                  </a:extLst>
                </a:gridCol>
              </a:tblGrid>
              <a:tr h="156678">
                <a:tc gridSpan="2">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項目</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hMerge="1">
                  <a:txBody>
                    <a:bodyPr/>
                    <a:lstStyle/>
                    <a:p>
                      <a:endParaRPr kumimoji="1" lang="ja-JP" altLang="en-US"/>
                    </a:p>
                  </a:txBody>
                  <a:tcPr/>
                </a:tc>
                <a:tc>
                  <a:txBody>
                    <a:bodyPr/>
                    <a:lstStyle/>
                    <a:p>
                      <a:pPr algn="ctr" fontAlgn="ctr"/>
                      <a:r>
                        <a:rPr lang="en" sz="700" u="none" strike="noStrike">
                          <a:effectLst/>
                          <a:latin typeface="MS PGothic" panose="020B0600070205080204" pitchFamily="34" charset="-128"/>
                          <a:ea typeface="MS PGothic" panose="020B0600070205080204" pitchFamily="34" charset="-128"/>
                        </a:rPr>
                        <a:t>NO</a:t>
                      </a:r>
                      <a:endParaRPr lang="en"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時間</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実施概要</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0415928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１）観光業におけるデータマーケティングの基礎</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4221672547"/>
                  </a:ext>
                </a:extLst>
              </a:tr>
              <a:tr h="115416">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オリエンテーション</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3">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3">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本講座の全体構成と目的</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46828055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観光マーケティングの重要性</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マーケティング発想の経営転換の必要性</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697819431"/>
                  </a:ext>
                </a:extLst>
              </a:tr>
              <a:tr h="115416">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観光データとは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観光データの活用方法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772317329"/>
                  </a:ext>
                </a:extLst>
              </a:tr>
              <a:tr h="115416">
                <a:tc rowSpan="2">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2">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観光マーケティング基礎</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観光マーケティングとは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462314398"/>
                  </a:ext>
                </a:extLst>
              </a:tr>
              <a:tr h="115416">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3</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デジタルマーケティングとは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084609254"/>
                  </a:ext>
                </a:extLst>
              </a:tr>
              <a:tr h="156678">
                <a:tc rowSpan="8">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8">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オープンデータ・ビッグデータの活用方法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8">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4</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8">
                  <a:txBody>
                    <a:bodyPr/>
                    <a:lstStyle/>
                    <a:p>
                      <a:pPr algn="ctr" fontAlgn="ctr"/>
                      <a:r>
                        <a:rPr lang="en-US" altLang="ja-JP" sz="700" u="none" strike="noStrike" dirty="0">
                          <a:effectLst/>
                          <a:latin typeface="MS PGothic" panose="020B0600070205080204" pitchFamily="34" charset="-128"/>
                          <a:ea typeface="MS PGothic" panose="020B0600070205080204" pitchFamily="34" charset="-128"/>
                        </a:rPr>
                        <a:t>2</a:t>
                      </a:r>
                      <a:endParaRPr lang="en-US" altLang="ja-JP" sz="700" b="0" i="0" u="none" strike="noStrike" dirty="0">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UNWTO</a:t>
                      </a:r>
                      <a:r>
                        <a:rPr lang="ja-JP" altLang="en-US" sz="700" u="none" strike="noStrike">
                          <a:effectLst/>
                          <a:latin typeface="MS PGothic" panose="020B0600070205080204" pitchFamily="34" charset="-128"/>
                          <a:ea typeface="MS PGothic" panose="020B0600070205080204" pitchFamily="34" charset="-128"/>
                        </a:rPr>
                        <a:t>データ（世界の観光）の見方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880672932"/>
                  </a:ext>
                </a:extLst>
              </a:tr>
              <a:tr h="15667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観光庁データ（宿泊旅行統計調査等）の見方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871698120"/>
                  </a:ext>
                </a:extLst>
              </a:tr>
              <a:tr h="23285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en" sz="700" u="none" strike="noStrike">
                          <a:effectLst/>
                          <a:latin typeface="MS PGothic" panose="020B0600070205080204" pitchFamily="34" charset="-128"/>
                          <a:ea typeface="MS PGothic" panose="020B0600070205080204" pitchFamily="34" charset="-128"/>
                        </a:rPr>
                        <a:t>JNTO</a:t>
                      </a:r>
                      <a:r>
                        <a:rPr lang="ja-JP" altLang="en-US" sz="700" u="none" strike="noStrike">
                          <a:effectLst/>
                          <a:latin typeface="MS PGothic" panose="020B0600070205080204" pitchFamily="34" charset="-128"/>
                          <a:ea typeface="MS PGothic" panose="020B0600070205080204" pitchFamily="34" charset="-128"/>
                        </a:rPr>
                        <a:t>データ（訪日旅行データハンドブック、訪日外客統計）の見方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614550611"/>
                  </a:ext>
                </a:extLst>
              </a:tr>
              <a:tr h="15667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沖縄県観光統計実態調査・観光客満足度調査の見方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506205393"/>
                  </a:ext>
                </a:extLst>
              </a:tr>
              <a:tr h="11541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気象庁　気象情報（要確認）</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4246645500"/>
                  </a:ext>
                </a:extLst>
              </a:tr>
              <a:tr h="15667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沖縄県地図情報システムの見方（要確認）</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856920504"/>
                  </a:ext>
                </a:extLst>
              </a:tr>
              <a:tr h="11541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en" sz="700" u="none" strike="noStrike">
                          <a:effectLst/>
                          <a:latin typeface="MS PGothic" panose="020B0600070205080204" pitchFamily="34" charset="-128"/>
                          <a:ea typeface="MS PGothic" panose="020B0600070205080204" pitchFamily="34" charset="-128"/>
                        </a:rPr>
                        <a:t>RESAS</a:t>
                      </a:r>
                      <a:r>
                        <a:rPr lang="ja-JP" altLang="en-US" sz="700" u="none" strike="noStrike">
                          <a:effectLst/>
                          <a:latin typeface="MS PGothic" panose="020B0600070205080204" pitchFamily="34" charset="-128"/>
                          <a:ea typeface="MS PGothic" panose="020B0600070205080204" pitchFamily="34" charset="-128"/>
                        </a:rPr>
                        <a:t>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246846709"/>
                  </a:ext>
                </a:extLst>
              </a:tr>
              <a:tr h="11541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観光予報プラットフォームの見方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106266565"/>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オープンデータ・ビッグデータから分析する地域特性</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5</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事例・データ活用方法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354282622"/>
                  </a:ext>
                </a:extLst>
              </a:tr>
              <a:tr h="115416">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データの活用（演習）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6</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RESAS</a:t>
                      </a:r>
                      <a:r>
                        <a:rPr lang="ja-JP" altLang="en-US" sz="700" u="none" strike="noStrike">
                          <a:effectLst/>
                          <a:latin typeface="MS PGothic" panose="020B0600070205080204" pitchFamily="34" charset="-128"/>
                          <a:ea typeface="MS PGothic" panose="020B0600070205080204" pitchFamily="34" charset="-128"/>
                        </a:rPr>
                        <a:t>を活用した演習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623808683"/>
                  </a:ext>
                </a:extLst>
              </a:tr>
              <a:tr h="156678">
                <a:tc rowSpan="2">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2">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その他のデータ活用方法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7</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Google Trend</a:t>
                      </a:r>
                      <a:r>
                        <a:rPr lang="ja-JP" altLang="en-US" sz="700" u="none" strike="noStrike">
                          <a:effectLst/>
                          <a:latin typeface="MS PGothic" panose="020B0600070205080204" pitchFamily="34" charset="-128"/>
                          <a:ea typeface="MS PGothic" panose="020B0600070205080204" pitchFamily="34" charset="-128"/>
                        </a:rPr>
                        <a:t>などグーグルのビッグデータの見方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688221296"/>
                  </a:ext>
                </a:extLst>
              </a:tr>
              <a:tr h="156678">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8</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Onlne travel Agent </a:t>
                      </a:r>
                      <a:r>
                        <a:rPr lang="ja-JP" altLang="en-US" sz="700" u="none" strike="noStrike">
                          <a:effectLst/>
                          <a:latin typeface="MS PGothic" panose="020B0600070205080204" pitchFamily="34" charset="-128"/>
                          <a:ea typeface="MS PGothic" panose="020B0600070205080204" pitchFamily="34" charset="-128"/>
                        </a:rPr>
                        <a:t>のマーケティングデータの見方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555849070"/>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２）基本的な統計・ビックデータの分析スキル</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プライマリーデータの活用方法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9</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オブザベーション（顧客観察）、アンケートの活用方法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157970221"/>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３）基本的な統計・ビックデータの分析スキル</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640386012"/>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chemeClr val="tx1"/>
                          </a:solidFill>
                          <a:effectLst/>
                          <a:latin typeface="MS PGothic" panose="020B0600070205080204" pitchFamily="34" charset="-128"/>
                          <a:ea typeface="MS PGothic" panose="020B0600070205080204" pitchFamily="34" charset="-128"/>
                        </a:rPr>
                        <a:t>統計学の基礎</a:t>
                      </a:r>
                      <a:r>
                        <a:rPr lang="en-US" altLang="ja-JP" sz="700" u="none" strike="noStrike" dirty="0">
                          <a:solidFill>
                            <a:schemeClr val="tx1"/>
                          </a:solidFill>
                          <a:effectLst/>
                          <a:latin typeface="MS PGothic" panose="020B0600070205080204" pitchFamily="34" charset="-128"/>
                          <a:ea typeface="MS PGothic" panose="020B0600070205080204" pitchFamily="34" charset="-128"/>
                        </a:rPr>
                        <a:t> </a:t>
                      </a:r>
                      <a:r>
                        <a:rPr lang="ja-JP" altLang="en-US" sz="700" u="none" strike="noStrike">
                          <a:solidFill>
                            <a:schemeClr val="tx1"/>
                          </a:solidFill>
                          <a:effectLst/>
                          <a:latin typeface="MS PGothic" panose="020B0600070205080204" pitchFamily="34" charset="-128"/>
                          <a:ea typeface="MS PGothic" panose="020B0600070205080204" pitchFamily="34" charset="-128"/>
                        </a:rPr>
                        <a:t>（</a:t>
                      </a:r>
                      <a:r>
                        <a:rPr lang="en-US" altLang="ja-JP" sz="700" u="none" strike="noStrike" dirty="0">
                          <a:solidFill>
                            <a:schemeClr val="tx1"/>
                          </a:solidFill>
                          <a:effectLst/>
                          <a:latin typeface="MS PGothic" panose="020B0600070205080204" pitchFamily="34" charset="-128"/>
                          <a:ea typeface="MS PGothic" panose="020B0600070205080204" pitchFamily="34" charset="-128"/>
                        </a:rPr>
                        <a:t>EXCEL</a:t>
                      </a:r>
                      <a:r>
                        <a:rPr lang="ja-JP" altLang="en-US" sz="700" u="none" strike="noStrike">
                          <a:solidFill>
                            <a:schemeClr val="tx1"/>
                          </a:solidFill>
                          <a:effectLst/>
                          <a:latin typeface="MS PGothic" panose="020B0600070205080204" pitchFamily="34" charset="-128"/>
                          <a:ea typeface="MS PGothic" panose="020B0600070205080204" pitchFamily="34" charset="-128"/>
                        </a:rPr>
                        <a:t>実習）</a:t>
                      </a:r>
                      <a:endParaRPr lang="ja-JP" altLang="en-US" sz="700" b="0" i="0" u="none" strike="noStrike">
                        <a:solidFill>
                          <a:schemeClr val="tx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effectLst/>
                          <a:latin typeface="MS PGothic" panose="020B0600070205080204" pitchFamily="34" charset="-128"/>
                          <a:ea typeface="MS PGothic" panose="020B0600070205080204" pitchFamily="34" charset="-128"/>
                        </a:rPr>
                        <a:t>10</a:t>
                      </a:r>
                      <a:endParaRPr lang="en-US" altLang="ja-JP" sz="700" b="0" i="0" u="none" strike="noStrike" dirty="0">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effectLst/>
                          <a:latin typeface="MS PGothic" panose="020B0600070205080204" pitchFamily="34" charset="-128"/>
                          <a:ea typeface="MS PGothic" panose="020B0600070205080204" pitchFamily="34" charset="-128"/>
                        </a:rPr>
                        <a:t>2</a:t>
                      </a:r>
                      <a:endParaRPr lang="en-US" altLang="ja-JP" sz="700" b="0" i="0" u="none" strike="noStrike" dirty="0">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2042256392"/>
                  </a:ext>
                </a:extLst>
              </a:tr>
              <a:tr h="156678">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　</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グラフの特徴と見せ方</a:t>
                      </a:r>
                      <a:r>
                        <a:rPr lang="en-US" altLang="ja-JP" sz="700" u="none" strike="noStrike" dirty="0">
                          <a:solidFill>
                            <a:schemeClr val="bg1"/>
                          </a:solidFill>
                          <a:effectLst/>
                          <a:latin typeface="MS PGothic" panose="020B0600070205080204" pitchFamily="34" charset="-128"/>
                          <a:ea typeface="MS PGothic" panose="020B0600070205080204" pitchFamily="34" charset="-128"/>
                        </a:rPr>
                        <a:t> </a:t>
                      </a:r>
                      <a:r>
                        <a:rPr lang="ja-JP" altLang="en-US" sz="700" u="none" strike="noStrike">
                          <a:solidFill>
                            <a:schemeClr val="bg1"/>
                          </a:solidFill>
                          <a:effectLst/>
                          <a:latin typeface="MS PGothic" panose="020B0600070205080204" pitchFamily="34" charset="-128"/>
                          <a:ea typeface="MS PGothic" panose="020B0600070205080204" pitchFamily="34" charset="-128"/>
                        </a:rPr>
                        <a:t>（</a:t>
                      </a:r>
                      <a:r>
                        <a:rPr lang="en-US" altLang="ja-JP" sz="700" u="none" strike="noStrike" dirty="0">
                          <a:solidFill>
                            <a:schemeClr val="bg1"/>
                          </a:solidFill>
                          <a:effectLst/>
                          <a:latin typeface="MS PGothic" panose="020B0600070205080204" pitchFamily="34" charset="-128"/>
                          <a:ea typeface="MS PGothic" panose="020B0600070205080204" pitchFamily="34" charset="-128"/>
                        </a:rPr>
                        <a:t>EXCEL</a:t>
                      </a:r>
                      <a:r>
                        <a:rPr lang="ja-JP" altLang="en-US" sz="700" u="none" strike="noStrike">
                          <a:solidFill>
                            <a:schemeClr val="bg1"/>
                          </a:solidFill>
                          <a:effectLst/>
                          <a:latin typeface="MS PGothic" panose="020B0600070205080204" pitchFamily="34" charset="-128"/>
                          <a:ea typeface="MS PGothic" panose="020B0600070205080204" pitchFamily="34" charset="-128"/>
                        </a:rPr>
                        <a:t>実習）</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ctr" fontAlgn="ctr"/>
                      <a:r>
                        <a:rPr lang="en-US" altLang="ja-JP" sz="700" u="none" strike="noStrike" dirty="0">
                          <a:solidFill>
                            <a:schemeClr val="bg1"/>
                          </a:solidFill>
                          <a:effectLst/>
                          <a:latin typeface="MS PGothic" panose="020B0600070205080204" pitchFamily="34" charset="-128"/>
                          <a:ea typeface="MS PGothic" panose="020B0600070205080204" pitchFamily="34" charset="-128"/>
                        </a:rPr>
                        <a:t>11</a:t>
                      </a:r>
                      <a:endParaRPr lang="en-US" altLang="ja-JP" sz="700" b="0" i="0" u="none" strike="noStrike" dirty="0">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ctr" fontAlgn="ctr"/>
                      <a:r>
                        <a:rPr lang="en-US" altLang="ja-JP" sz="700" u="none" strike="noStrike" dirty="0">
                          <a:solidFill>
                            <a:schemeClr val="bg1"/>
                          </a:solidFill>
                          <a:effectLst/>
                          <a:latin typeface="MS PGothic" panose="020B0600070205080204" pitchFamily="34" charset="-128"/>
                          <a:ea typeface="MS PGothic" panose="020B0600070205080204" pitchFamily="34" charset="-128"/>
                        </a:rPr>
                        <a:t>2</a:t>
                      </a:r>
                      <a:endParaRPr lang="en-US" altLang="ja-JP" sz="700" b="0" i="0" u="none" strike="noStrike" dirty="0">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extLst>
                  <a:ext uri="{0D108BD9-81ED-4DB2-BD59-A6C34878D82A}">
                    <a16:rowId xmlns:a16="http://schemas.microsoft.com/office/drawing/2014/main" val="3217635312"/>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データの見える化・データの読み方（</a:t>
                      </a:r>
                      <a:r>
                        <a:rPr lang="en-US" altLang="ja-JP" sz="700" u="none" strike="noStrike" dirty="0">
                          <a:effectLst/>
                          <a:latin typeface="MS PGothic" panose="020B0600070205080204" pitchFamily="34" charset="-128"/>
                          <a:ea typeface="MS PGothic" panose="020B0600070205080204" pitchFamily="34" charset="-128"/>
                        </a:rPr>
                        <a:t>EXCEL</a:t>
                      </a:r>
                      <a:r>
                        <a:rPr lang="ja-JP" altLang="en-US" sz="700" u="none" strike="noStrike">
                          <a:effectLst/>
                          <a:latin typeface="MS PGothic" panose="020B0600070205080204" pitchFamily="34" charset="-128"/>
                          <a:ea typeface="MS PGothic" panose="020B0600070205080204" pitchFamily="34" charset="-128"/>
                        </a:rPr>
                        <a:t>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3516387133"/>
                  </a:ext>
                </a:extLst>
              </a:tr>
              <a:tr h="156678">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　</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相関とクロス表（</a:t>
                      </a:r>
                      <a:r>
                        <a:rPr lang="en-US" altLang="ja-JP" sz="700" u="none" strike="noStrike" dirty="0">
                          <a:solidFill>
                            <a:schemeClr val="bg1"/>
                          </a:solidFill>
                          <a:effectLst/>
                          <a:latin typeface="MS PGothic" panose="020B0600070205080204" pitchFamily="34" charset="-128"/>
                          <a:ea typeface="MS PGothic" panose="020B0600070205080204" pitchFamily="34" charset="-128"/>
                        </a:rPr>
                        <a:t>EXCEL</a:t>
                      </a:r>
                      <a:r>
                        <a:rPr lang="ja-JP" altLang="en-US" sz="700" u="none" strike="noStrike">
                          <a:solidFill>
                            <a:schemeClr val="bg1"/>
                          </a:solidFill>
                          <a:effectLst/>
                          <a:latin typeface="MS PGothic" panose="020B0600070205080204" pitchFamily="34" charset="-128"/>
                          <a:ea typeface="MS PGothic" panose="020B0600070205080204" pitchFamily="34" charset="-128"/>
                        </a:rPr>
                        <a:t>実習）</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solidFill>
                            <a:schemeClr val="bg1"/>
                          </a:solidFill>
                          <a:effectLst/>
                          <a:latin typeface="MS PGothic" panose="020B0600070205080204" pitchFamily="34" charset="-128"/>
                          <a:ea typeface="MS PGothic" panose="020B0600070205080204" pitchFamily="34" charset="-128"/>
                        </a:rPr>
                        <a:t>13</a:t>
                      </a:r>
                      <a:endParaRPr lang="en-US" altLang="ja-JP" sz="700" b="0" i="0" u="none" strike="noStrike" dirty="0">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solidFill>
                            <a:schemeClr val="bg1"/>
                          </a:solidFill>
                          <a:effectLst/>
                          <a:latin typeface="MS PGothic" panose="020B0600070205080204" pitchFamily="34" charset="-128"/>
                          <a:ea typeface="MS PGothic" panose="020B0600070205080204" pitchFamily="34" charset="-128"/>
                        </a:rPr>
                        <a:t>2</a:t>
                      </a:r>
                      <a:endParaRPr lang="en-US" altLang="ja-JP" sz="700" b="0" i="0" u="none" strike="noStrike" dirty="0">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　</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174585684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データ分析の流れ</a:t>
                      </a:r>
                      <a:r>
                        <a:rPr lang="en-US" altLang="ja-JP" sz="700" u="none" strike="noStrike" dirty="0">
                          <a:effectLst/>
                          <a:latin typeface="MS PGothic" panose="020B0600070205080204" pitchFamily="34" charset="-128"/>
                          <a:ea typeface="MS PGothic" panose="020B0600070205080204" pitchFamily="34" charset="-128"/>
                        </a:rPr>
                        <a:t>  </a:t>
                      </a:r>
                      <a:r>
                        <a:rPr lang="ja-JP" altLang="en-US" sz="700" u="none" strike="noStrike">
                          <a:effectLst/>
                          <a:latin typeface="MS PGothic" panose="020B0600070205080204" pitchFamily="34" charset="-128"/>
                          <a:ea typeface="MS PGothic" panose="020B0600070205080204" pitchFamily="34" charset="-128"/>
                        </a:rPr>
                        <a:t>（</a:t>
                      </a:r>
                      <a:r>
                        <a:rPr lang="en-US" altLang="ja-JP" sz="700" u="none" strike="noStrike" dirty="0">
                          <a:effectLst/>
                          <a:latin typeface="MS PGothic" panose="020B0600070205080204" pitchFamily="34" charset="-128"/>
                          <a:ea typeface="MS PGothic" panose="020B0600070205080204" pitchFamily="34" charset="-128"/>
                        </a:rPr>
                        <a:t>EXCEL</a:t>
                      </a:r>
                      <a:r>
                        <a:rPr lang="ja-JP" altLang="en-US" sz="700" u="none" strike="noStrike">
                          <a:effectLst/>
                          <a:latin typeface="MS PGothic" panose="020B0600070205080204" pitchFamily="34" charset="-128"/>
                          <a:ea typeface="MS PGothic" panose="020B0600070205080204" pitchFamily="34" charset="-128"/>
                        </a:rPr>
                        <a:t>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14</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4070314030"/>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データの掛け合わせ</a:t>
                      </a:r>
                      <a:r>
                        <a:rPr lang="en-US" altLang="ja-JP" sz="700" u="none" strike="noStrike" dirty="0">
                          <a:effectLst/>
                          <a:latin typeface="MS PGothic" panose="020B0600070205080204" pitchFamily="34" charset="-128"/>
                          <a:ea typeface="MS PGothic" panose="020B0600070205080204" pitchFamily="34" charset="-128"/>
                        </a:rPr>
                        <a:t>  </a:t>
                      </a:r>
                      <a:r>
                        <a:rPr lang="ja-JP" altLang="en-US" sz="700" u="none" strike="noStrike">
                          <a:effectLst/>
                          <a:latin typeface="MS PGothic" panose="020B0600070205080204" pitchFamily="34" charset="-128"/>
                          <a:ea typeface="MS PGothic" panose="020B0600070205080204" pitchFamily="34" charset="-128"/>
                        </a:rPr>
                        <a:t>（</a:t>
                      </a:r>
                      <a:r>
                        <a:rPr lang="en-US" altLang="ja-JP" sz="700" u="none" strike="noStrike" dirty="0">
                          <a:effectLst/>
                          <a:latin typeface="MS PGothic" panose="020B0600070205080204" pitchFamily="34" charset="-128"/>
                          <a:ea typeface="MS PGothic" panose="020B0600070205080204" pitchFamily="34" charset="-128"/>
                        </a:rPr>
                        <a:t>EXCEL</a:t>
                      </a:r>
                      <a:r>
                        <a:rPr lang="ja-JP" altLang="en-US" sz="700" u="none" strike="noStrike">
                          <a:effectLst/>
                          <a:latin typeface="MS PGothic" panose="020B0600070205080204" pitchFamily="34" charset="-128"/>
                          <a:ea typeface="MS PGothic" panose="020B0600070205080204" pitchFamily="34" charset="-128"/>
                        </a:rPr>
                        <a:t>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15</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196250215"/>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データ分析実習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16</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174820856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演習結果発表（通学）</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17</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3</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72381844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４）データを活用したマーケティング戦略の立案</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764254212"/>
                  </a:ext>
                </a:extLst>
              </a:tr>
              <a:tr h="232854">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マーケティングフレームの活用演習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18</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データからターゲットセグメンテーションを設定し、マーケティングミックスを組み込む。</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805922263"/>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KPI</a:t>
                      </a:r>
                      <a:r>
                        <a:rPr lang="ja-JP" altLang="en-US" sz="700" u="none" strike="noStrike">
                          <a:effectLst/>
                          <a:latin typeface="MS PGothic" panose="020B0600070205080204" pitchFamily="34" charset="-128"/>
                          <a:ea typeface="MS PGothic" panose="020B0600070205080204" pitchFamily="34" charset="-128"/>
                        </a:rPr>
                        <a:t>と</a:t>
                      </a:r>
                      <a:r>
                        <a:rPr lang="en" sz="700" u="none" strike="noStrike">
                          <a:effectLst/>
                          <a:latin typeface="MS PGothic" panose="020B0600070205080204" pitchFamily="34" charset="-128"/>
                          <a:ea typeface="MS PGothic" panose="020B0600070205080204" pitchFamily="34" charset="-128"/>
                        </a:rPr>
                        <a:t>PDCA</a:t>
                      </a:r>
                      <a:endParaRPr lang="en"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19</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KPI</a:t>
                      </a:r>
                      <a:r>
                        <a:rPr lang="ja-JP" altLang="en-US" sz="700" u="none" strike="noStrike">
                          <a:effectLst/>
                          <a:latin typeface="MS PGothic" panose="020B0600070205080204" pitchFamily="34" charset="-128"/>
                          <a:ea typeface="MS PGothic" panose="020B0600070205080204" pitchFamily="34" charset="-128"/>
                        </a:rPr>
                        <a:t>の設定方法と</a:t>
                      </a:r>
                      <a:r>
                        <a:rPr lang="en" sz="700" u="none" strike="noStrike">
                          <a:effectLst/>
                          <a:latin typeface="MS PGothic" panose="020B0600070205080204" pitchFamily="34" charset="-128"/>
                          <a:ea typeface="MS PGothic" panose="020B0600070205080204" pitchFamily="34" charset="-128"/>
                        </a:rPr>
                        <a:t>PDCA</a:t>
                      </a:r>
                      <a:r>
                        <a:rPr lang="ja-JP" altLang="en-US" sz="700" u="none" strike="noStrike">
                          <a:effectLst/>
                          <a:latin typeface="MS PGothic" panose="020B0600070205080204" pitchFamily="34" charset="-128"/>
                          <a:ea typeface="MS PGothic" panose="020B0600070205080204" pitchFamily="34" charset="-128"/>
                        </a:rPr>
                        <a:t>の回し方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30298687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マーケティング戦略書の作り方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20</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マーケティング戦略書とは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507144469"/>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伝えるためのプレゼンテーションスキル</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21</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ビジネスプレゼンテーションの基本</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3601958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５）データを使用した分析と観光メニュー実習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43757563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戦略書の作成（演習）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4047858299"/>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観光メニュー企画演習（通学）</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23</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3</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dirty="0">
                          <a:effectLst/>
                          <a:latin typeface="MS PGothic" panose="020B0600070205080204" pitchFamily="34" charset="-128"/>
                          <a:ea typeface="MS PGothic" panose="020B0600070205080204" pitchFamily="34" charset="-128"/>
                        </a:rPr>
                        <a:t>マーケティング戦略書の発表</a:t>
                      </a:r>
                      <a:endParaRPr lang="ja-JP" altLang="en-US" sz="700" b="0" i="0" u="none" strike="noStrike" dirty="0">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011915111"/>
                  </a:ext>
                </a:extLst>
              </a:tr>
            </a:tbl>
          </a:graphicData>
        </a:graphic>
      </p:graphicFrame>
    </p:spTree>
    <p:extLst>
      <p:ext uri="{BB962C8B-B14F-4D97-AF65-F5344CB8AC3E}">
        <p14:creationId xmlns:p14="http://schemas.microsoft.com/office/powerpoint/2010/main" val="824798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3FC04840-C7DD-8644-95BD-E4622D63674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321766"/>
            <a:ext cx="2734942" cy="5095875"/>
          </a:xfrm>
        </p:spPr>
      </p:pic>
      <p:pic>
        <p:nvPicPr>
          <p:cNvPr id="7" name="図 6" descr="テーブル&#10;&#10;自動的に生成された説明">
            <a:extLst>
              <a:ext uri="{FF2B5EF4-FFF2-40B4-BE49-F238E27FC236}">
                <a16:creationId xmlns:a16="http://schemas.microsoft.com/office/drawing/2014/main" id="{44F7DF4B-E9A6-4649-A102-899E23CF4C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2062" y="1321766"/>
            <a:ext cx="2851820" cy="5095875"/>
          </a:xfrm>
          <a:prstGeom prst="rect">
            <a:avLst/>
          </a:prstGeom>
        </p:spPr>
      </p:pic>
      <p:sp>
        <p:nvSpPr>
          <p:cNvPr id="8" name="円/楕円 7">
            <a:extLst>
              <a:ext uri="{FF2B5EF4-FFF2-40B4-BE49-F238E27FC236}">
                <a16:creationId xmlns:a16="http://schemas.microsoft.com/office/drawing/2014/main" id="{66A5B53B-A30A-7840-A86F-E9CFBC8EFC5E}"/>
              </a:ext>
            </a:extLst>
          </p:cNvPr>
          <p:cNvSpPr/>
          <p:nvPr/>
        </p:nvSpPr>
        <p:spPr>
          <a:xfrm>
            <a:off x="2673626" y="3260558"/>
            <a:ext cx="574145" cy="2364990"/>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B68F4B3E-5952-5148-8D5F-22B39A7B2486}"/>
              </a:ext>
            </a:extLst>
          </p:cNvPr>
          <p:cNvSpPr/>
          <p:nvPr/>
        </p:nvSpPr>
        <p:spPr>
          <a:xfrm>
            <a:off x="3220141" y="1876421"/>
            <a:ext cx="1189596"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F5</a:t>
            </a:r>
            <a:r>
              <a:rPr kumimoji="1" lang="ja-JP" altLang="en-US" sz="1400"/>
              <a:t>をコピー</a:t>
            </a:r>
            <a:r>
              <a:rPr kumimoji="1" lang="en-US" altLang="ja-JP" sz="1400"/>
              <a:t>&amp;</a:t>
            </a:r>
            <a:r>
              <a:rPr kumimoji="1" lang="ja-JP" altLang="en-US" sz="1400"/>
              <a:t>ペースト</a:t>
            </a:r>
            <a:endParaRPr kumimoji="1" lang="en-US" altLang="ja-JP" sz="1400"/>
          </a:p>
        </p:txBody>
      </p:sp>
      <p:sp>
        <p:nvSpPr>
          <p:cNvPr id="10" name="円/楕円 9">
            <a:extLst>
              <a:ext uri="{FF2B5EF4-FFF2-40B4-BE49-F238E27FC236}">
                <a16:creationId xmlns:a16="http://schemas.microsoft.com/office/drawing/2014/main" id="{6AC572D1-1AC7-2841-98DB-A0E83842A7CB}"/>
              </a:ext>
            </a:extLst>
          </p:cNvPr>
          <p:cNvSpPr/>
          <p:nvPr/>
        </p:nvSpPr>
        <p:spPr>
          <a:xfrm>
            <a:off x="6414077" y="5461836"/>
            <a:ext cx="62282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410153E0-88A3-5941-85FE-1894008B528F}"/>
              </a:ext>
            </a:extLst>
          </p:cNvPr>
          <p:cNvSpPr/>
          <p:nvPr/>
        </p:nvSpPr>
        <p:spPr>
          <a:xfrm>
            <a:off x="7122756" y="4023372"/>
            <a:ext cx="1189596"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合計と平均値を計算</a:t>
            </a:r>
            <a:endParaRPr kumimoji="1" lang="en-US" altLang="ja-JP" sz="1400"/>
          </a:p>
        </p:txBody>
      </p:sp>
      <p:sp>
        <p:nvSpPr>
          <p:cNvPr id="12" name="テキスト ボックス 11">
            <a:extLst>
              <a:ext uri="{FF2B5EF4-FFF2-40B4-BE49-F238E27FC236}">
                <a16:creationId xmlns:a16="http://schemas.microsoft.com/office/drawing/2014/main" id="{2C67082B-BDAB-A94D-AEB3-481B84BA6202}"/>
              </a:ext>
            </a:extLst>
          </p:cNvPr>
          <p:cNvSpPr txBox="1"/>
          <p:nvPr/>
        </p:nvSpPr>
        <p:spPr>
          <a:xfrm>
            <a:off x="7036904" y="5554182"/>
            <a:ext cx="1918253" cy="461665"/>
          </a:xfrm>
          <a:prstGeom prst="rect">
            <a:avLst/>
          </a:prstGeom>
          <a:noFill/>
        </p:spPr>
        <p:txBody>
          <a:bodyPr wrap="square" rtlCol="0">
            <a:spAutoFit/>
          </a:bodyPr>
          <a:lstStyle/>
          <a:p>
            <a:r>
              <a:rPr kumimoji="1" lang="ja-JP" altLang="en-US" sz="1200">
                <a:solidFill>
                  <a:srgbClr val="FF0000"/>
                </a:solidFill>
              </a:rPr>
              <a:t>偏差の平均値がゼロになることを確認しましょう。</a:t>
            </a:r>
          </a:p>
        </p:txBody>
      </p:sp>
      <p:sp>
        <p:nvSpPr>
          <p:cNvPr id="13" name="Rectangle 5">
            <a:extLst>
              <a:ext uri="{FF2B5EF4-FFF2-40B4-BE49-F238E27FC236}">
                <a16:creationId xmlns:a16="http://schemas.microsoft.com/office/drawing/2014/main" id="{B9EF4F6A-43E1-5A49-A88F-5D66542AAE7B}"/>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ハンズオン（４）</a:t>
            </a:r>
            <a:endParaRPr lang="ja-JP" altLang="ja-JP" sz="2400" b="1" kern="0" dirty="0">
              <a:solidFill>
                <a:srgbClr val="002060"/>
              </a:solidFill>
              <a:latin typeface="Meiryo UI" pitchFamily="50" charset="-128"/>
              <a:ea typeface="Meiryo UI" pitchFamily="50" charset="-128"/>
            </a:endParaRPr>
          </a:p>
        </p:txBody>
      </p:sp>
      <p:sp>
        <p:nvSpPr>
          <p:cNvPr id="14" name="スライド番号プレースホルダー 3">
            <a:extLst>
              <a:ext uri="{FF2B5EF4-FFF2-40B4-BE49-F238E27FC236}">
                <a16:creationId xmlns:a16="http://schemas.microsoft.com/office/drawing/2014/main" id="{FADB10BF-5B2D-40AE-9767-172D57A5D141}"/>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19</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163252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6B249190-72B0-C144-8C5A-D4F186FF9DC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62131"/>
            <a:ext cx="3149750" cy="5095875"/>
          </a:xfrm>
        </p:spPr>
      </p:pic>
      <p:pic>
        <p:nvPicPr>
          <p:cNvPr id="7" name="図 6" descr="グラフィカル ユーザー インターフェイス, テーブル, Excel&#10;&#10;自動的に生成された説明">
            <a:extLst>
              <a:ext uri="{FF2B5EF4-FFF2-40B4-BE49-F238E27FC236}">
                <a16:creationId xmlns:a16="http://schemas.microsoft.com/office/drawing/2014/main" id="{728315D4-1514-234A-88A5-E11E76878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598" y="1262131"/>
            <a:ext cx="3334629" cy="5095875"/>
          </a:xfrm>
          <a:prstGeom prst="rect">
            <a:avLst/>
          </a:prstGeom>
        </p:spPr>
      </p:pic>
      <p:sp>
        <p:nvSpPr>
          <p:cNvPr id="8" name="円/楕円 7">
            <a:extLst>
              <a:ext uri="{FF2B5EF4-FFF2-40B4-BE49-F238E27FC236}">
                <a16:creationId xmlns:a16="http://schemas.microsoft.com/office/drawing/2014/main" id="{E29E96FC-5A88-684F-962D-3FB38710491A}"/>
              </a:ext>
            </a:extLst>
          </p:cNvPr>
          <p:cNvSpPr/>
          <p:nvPr/>
        </p:nvSpPr>
        <p:spPr>
          <a:xfrm>
            <a:off x="2886961" y="3006871"/>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E8C6EB03-F03A-434F-8B3A-C3B34C4DD7A3}"/>
              </a:ext>
            </a:extLst>
          </p:cNvPr>
          <p:cNvSpPr/>
          <p:nvPr/>
        </p:nvSpPr>
        <p:spPr>
          <a:xfrm>
            <a:off x="3595639" y="1568407"/>
            <a:ext cx="2109421"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偏差の絶対値の計算</a:t>
            </a:r>
            <a:endParaRPr kumimoji="1" lang="en-US" altLang="ja-JP" sz="1400"/>
          </a:p>
          <a:p>
            <a:r>
              <a:rPr kumimoji="1" lang="en-US" altLang="ja-JP" sz="1400"/>
              <a:t>=abs(F5)</a:t>
            </a:r>
          </a:p>
        </p:txBody>
      </p:sp>
      <p:sp>
        <p:nvSpPr>
          <p:cNvPr id="10" name="Rectangle 5">
            <a:extLst>
              <a:ext uri="{FF2B5EF4-FFF2-40B4-BE49-F238E27FC236}">
                <a16:creationId xmlns:a16="http://schemas.microsoft.com/office/drawing/2014/main" id="{8D4994A1-AB71-BF4A-BF2C-F7E483791672}"/>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ハンズオン（５）</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ー 3">
            <a:extLst>
              <a:ext uri="{FF2B5EF4-FFF2-40B4-BE49-F238E27FC236}">
                <a16:creationId xmlns:a16="http://schemas.microsoft.com/office/drawing/2014/main" id="{18292B78-2221-46F8-BDD7-58321CB9871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809041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0C589EC4-3C74-EA4A-BC56-7FA4D7F2B5A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81516"/>
            <a:ext cx="3337329" cy="5095875"/>
          </a:xfrm>
        </p:spPr>
      </p:pic>
      <p:pic>
        <p:nvPicPr>
          <p:cNvPr id="7" name="図 6" descr="グラフィカル ユーザー インターフェイス, テーブル, Excel&#10;&#10;自動的に生成された説明">
            <a:extLst>
              <a:ext uri="{FF2B5EF4-FFF2-40B4-BE49-F238E27FC236}">
                <a16:creationId xmlns:a16="http://schemas.microsoft.com/office/drawing/2014/main" id="{B6310944-C528-124B-B6E4-D97067375D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281516"/>
            <a:ext cx="3324079" cy="5095875"/>
          </a:xfrm>
          <a:prstGeom prst="rect">
            <a:avLst/>
          </a:prstGeom>
        </p:spPr>
      </p:pic>
      <p:sp>
        <p:nvSpPr>
          <p:cNvPr id="8" name="円/楕円 7">
            <a:extLst>
              <a:ext uri="{FF2B5EF4-FFF2-40B4-BE49-F238E27FC236}">
                <a16:creationId xmlns:a16="http://schemas.microsoft.com/office/drawing/2014/main" id="{4DDD9247-98E2-4148-8E12-116661AA2CCE}"/>
              </a:ext>
            </a:extLst>
          </p:cNvPr>
          <p:cNvSpPr/>
          <p:nvPr/>
        </p:nvSpPr>
        <p:spPr>
          <a:xfrm>
            <a:off x="3120887" y="3211494"/>
            <a:ext cx="574145" cy="2364990"/>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649B6BCF-A598-FA40-B810-378B64F12763}"/>
              </a:ext>
            </a:extLst>
          </p:cNvPr>
          <p:cNvSpPr/>
          <p:nvPr/>
        </p:nvSpPr>
        <p:spPr>
          <a:xfrm>
            <a:off x="3667402" y="1827357"/>
            <a:ext cx="1189596"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G5</a:t>
            </a:r>
            <a:r>
              <a:rPr kumimoji="1" lang="ja-JP" altLang="en-US" sz="1400"/>
              <a:t>をコピー</a:t>
            </a:r>
            <a:r>
              <a:rPr kumimoji="1" lang="en-US" altLang="ja-JP" sz="1400"/>
              <a:t>&amp;</a:t>
            </a:r>
            <a:r>
              <a:rPr kumimoji="1" lang="ja-JP" altLang="en-US" sz="1400"/>
              <a:t>ペースト</a:t>
            </a:r>
            <a:endParaRPr kumimoji="1" lang="en-US" altLang="ja-JP" sz="1400"/>
          </a:p>
        </p:txBody>
      </p:sp>
      <p:sp>
        <p:nvSpPr>
          <p:cNvPr id="10" name="円/楕円 9">
            <a:extLst>
              <a:ext uri="{FF2B5EF4-FFF2-40B4-BE49-F238E27FC236}">
                <a16:creationId xmlns:a16="http://schemas.microsoft.com/office/drawing/2014/main" id="{1750E098-6C86-224F-B297-302C07A8A51F}"/>
              </a:ext>
            </a:extLst>
          </p:cNvPr>
          <p:cNvSpPr/>
          <p:nvPr/>
        </p:nvSpPr>
        <p:spPr>
          <a:xfrm>
            <a:off x="7030303" y="5451897"/>
            <a:ext cx="62282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CAAA11CD-09F8-174E-A9E8-5A4ACAB99F82}"/>
              </a:ext>
            </a:extLst>
          </p:cNvPr>
          <p:cNvSpPr/>
          <p:nvPr/>
        </p:nvSpPr>
        <p:spPr>
          <a:xfrm>
            <a:off x="7738982" y="4013433"/>
            <a:ext cx="1189596"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合計と平均値を計算</a:t>
            </a:r>
            <a:endParaRPr kumimoji="1" lang="en-US" altLang="ja-JP" sz="1400"/>
          </a:p>
        </p:txBody>
      </p:sp>
      <p:sp>
        <p:nvSpPr>
          <p:cNvPr id="12" name="テキスト ボックス 11">
            <a:extLst>
              <a:ext uri="{FF2B5EF4-FFF2-40B4-BE49-F238E27FC236}">
                <a16:creationId xmlns:a16="http://schemas.microsoft.com/office/drawing/2014/main" id="{64E5DE4F-241B-7749-9F40-CCE2215B002D}"/>
              </a:ext>
            </a:extLst>
          </p:cNvPr>
          <p:cNvSpPr txBox="1"/>
          <p:nvPr/>
        </p:nvSpPr>
        <p:spPr>
          <a:xfrm>
            <a:off x="7653131" y="5544243"/>
            <a:ext cx="1275448" cy="646331"/>
          </a:xfrm>
          <a:prstGeom prst="rect">
            <a:avLst/>
          </a:prstGeom>
          <a:noFill/>
        </p:spPr>
        <p:txBody>
          <a:bodyPr wrap="square" rtlCol="0">
            <a:spAutoFit/>
          </a:bodyPr>
          <a:lstStyle/>
          <a:p>
            <a:r>
              <a:rPr kumimoji="1" lang="ja-JP" altLang="en-US" sz="1200">
                <a:solidFill>
                  <a:srgbClr val="FF0000"/>
                </a:solidFill>
              </a:rPr>
              <a:t>平均偏差が</a:t>
            </a:r>
            <a:r>
              <a:rPr kumimoji="1" lang="en-US" altLang="ja-JP" sz="1200">
                <a:solidFill>
                  <a:srgbClr val="FF0000"/>
                </a:solidFill>
              </a:rPr>
              <a:t>2700</a:t>
            </a:r>
            <a:r>
              <a:rPr kumimoji="1" lang="ja-JP" altLang="en-US" sz="1200">
                <a:solidFill>
                  <a:srgbClr val="FF0000"/>
                </a:solidFill>
              </a:rPr>
              <a:t>円であることを確認しましょう。</a:t>
            </a:r>
          </a:p>
        </p:txBody>
      </p:sp>
      <p:sp>
        <p:nvSpPr>
          <p:cNvPr id="13" name="Rectangle 5">
            <a:extLst>
              <a:ext uri="{FF2B5EF4-FFF2-40B4-BE49-F238E27FC236}">
                <a16:creationId xmlns:a16="http://schemas.microsoft.com/office/drawing/2014/main" id="{7C55CC84-13AC-8743-814A-8A73A1B11FC8}"/>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ハンズオン（６）</a:t>
            </a:r>
            <a:endParaRPr lang="ja-JP" altLang="ja-JP" sz="2400" b="1" kern="0" dirty="0">
              <a:solidFill>
                <a:srgbClr val="002060"/>
              </a:solidFill>
              <a:latin typeface="Meiryo UI" pitchFamily="50" charset="-128"/>
              <a:ea typeface="Meiryo UI" pitchFamily="50" charset="-128"/>
            </a:endParaRPr>
          </a:p>
        </p:txBody>
      </p:sp>
      <p:sp>
        <p:nvSpPr>
          <p:cNvPr id="14" name="スライド番号プレースホルダー 3">
            <a:extLst>
              <a:ext uri="{FF2B5EF4-FFF2-40B4-BE49-F238E27FC236}">
                <a16:creationId xmlns:a16="http://schemas.microsoft.com/office/drawing/2014/main" id="{48803198-0EF0-41F0-9B9C-76D20E96C3B8}"/>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21</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403882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8E939578-7F22-5B4C-8543-4F21DBE077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62132"/>
            <a:ext cx="3597547" cy="5095875"/>
          </a:xfrm>
        </p:spPr>
      </p:pic>
      <p:pic>
        <p:nvPicPr>
          <p:cNvPr id="7" name="図 6" descr="グラフィカル ユーザー インターフェイス, テーブル, Excel&#10;&#10;自動的に生成された説明">
            <a:extLst>
              <a:ext uri="{FF2B5EF4-FFF2-40B4-BE49-F238E27FC236}">
                <a16:creationId xmlns:a16="http://schemas.microsoft.com/office/drawing/2014/main" id="{5895637C-22D7-6B4F-BAF6-82379F01CD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045" y="1262132"/>
            <a:ext cx="3659977" cy="5095875"/>
          </a:xfrm>
          <a:prstGeom prst="rect">
            <a:avLst/>
          </a:prstGeom>
        </p:spPr>
      </p:pic>
      <p:sp>
        <p:nvSpPr>
          <p:cNvPr id="8" name="円/楕円 7">
            <a:extLst>
              <a:ext uri="{FF2B5EF4-FFF2-40B4-BE49-F238E27FC236}">
                <a16:creationId xmlns:a16="http://schemas.microsoft.com/office/drawing/2014/main" id="{63B74A09-40BE-2246-B6C7-5374E283BC20}"/>
              </a:ext>
            </a:extLst>
          </p:cNvPr>
          <p:cNvSpPr/>
          <p:nvPr/>
        </p:nvSpPr>
        <p:spPr>
          <a:xfrm>
            <a:off x="3256880" y="3006871"/>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FC543A50-2849-8C46-B072-5D01EC128E02}"/>
              </a:ext>
            </a:extLst>
          </p:cNvPr>
          <p:cNvSpPr/>
          <p:nvPr/>
        </p:nvSpPr>
        <p:spPr>
          <a:xfrm>
            <a:off x="1540410" y="1591615"/>
            <a:ext cx="2109421" cy="829482"/>
          </a:xfrm>
          <a:prstGeom prst="wedgeRoundRectCallout">
            <a:avLst>
              <a:gd name="adj1" fmla="val 50539"/>
              <a:gd name="adj2" fmla="val 11205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偏差の二乗の計算</a:t>
            </a:r>
            <a:endParaRPr kumimoji="1" lang="en-US" altLang="ja-JP" sz="1400"/>
          </a:p>
          <a:p>
            <a:r>
              <a:rPr kumimoji="1" lang="en-US" altLang="ja-JP" sz="1400"/>
              <a:t>=F5^2</a:t>
            </a:r>
          </a:p>
        </p:txBody>
      </p:sp>
      <p:sp>
        <p:nvSpPr>
          <p:cNvPr id="10" name="Rectangle 5">
            <a:extLst>
              <a:ext uri="{FF2B5EF4-FFF2-40B4-BE49-F238E27FC236}">
                <a16:creationId xmlns:a16="http://schemas.microsoft.com/office/drawing/2014/main" id="{DB45B8E2-FC43-704A-9FD1-CEA3A47E2977}"/>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ハンズオン（７）</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ー 3">
            <a:extLst>
              <a:ext uri="{FF2B5EF4-FFF2-40B4-BE49-F238E27FC236}">
                <a16:creationId xmlns:a16="http://schemas.microsoft.com/office/drawing/2014/main" id="{D8685A84-DD6B-4E7A-8287-CE9EAB4002B7}"/>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442132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 Excel&#10;&#10;自動的に生成された説明">
            <a:extLst>
              <a:ext uri="{FF2B5EF4-FFF2-40B4-BE49-F238E27FC236}">
                <a16:creationId xmlns:a16="http://schemas.microsoft.com/office/drawing/2014/main" id="{A30C506C-6C40-7049-A0A8-2650861D18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82010"/>
            <a:ext cx="3665591" cy="5095875"/>
          </a:xfrm>
        </p:spPr>
      </p:pic>
      <p:pic>
        <p:nvPicPr>
          <p:cNvPr id="7" name="図 6" descr="グラフィカル ユーザー インターフェイス, アプリケーション, テーブル, Excel&#10;&#10;自動的に生成された説明">
            <a:extLst>
              <a:ext uri="{FF2B5EF4-FFF2-40B4-BE49-F238E27FC236}">
                <a16:creationId xmlns:a16="http://schemas.microsoft.com/office/drawing/2014/main" id="{431290CD-9A9C-B340-87E2-E9AD9C793A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2817" y="1282010"/>
            <a:ext cx="3702533" cy="5095875"/>
          </a:xfrm>
          <a:prstGeom prst="rect">
            <a:avLst/>
          </a:prstGeom>
        </p:spPr>
      </p:pic>
      <p:sp>
        <p:nvSpPr>
          <p:cNvPr id="8" name="円/楕円 7">
            <a:extLst>
              <a:ext uri="{FF2B5EF4-FFF2-40B4-BE49-F238E27FC236}">
                <a16:creationId xmlns:a16="http://schemas.microsoft.com/office/drawing/2014/main" id="{F878454B-563F-4B47-AADD-44B91C161E44}"/>
              </a:ext>
            </a:extLst>
          </p:cNvPr>
          <p:cNvSpPr/>
          <p:nvPr/>
        </p:nvSpPr>
        <p:spPr>
          <a:xfrm>
            <a:off x="3518453" y="3211000"/>
            <a:ext cx="574145" cy="2364990"/>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57B11B27-D6E8-0843-A70A-96F0A1FE1DA3}"/>
              </a:ext>
            </a:extLst>
          </p:cNvPr>
          <p:cNvSpPr/>
          <p:nvPr/>
        </p:nvSpPr>
        <p:spPr>
          <a:xfrm>
            <a:off x="4064968" y="1826863"/>
            <a:ext cx="1189596" cy="829482"/>
          </a:xfrm>
          <a:prstGeom prst="wedgeRoundRectCallout">
            <a:avLst>
              <a:gd name="adj1" fmla="val -50293"/>
              <a:gd name="adj2" fmla="val 13482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H5</a:t>
            </a:r>
            <a:r>
              <a:rPr kumimoji="1" lang="ja-JP" altLang="en-US" sz="1400"/>
              <a:t>をコピー</a:t>
            </a:r>
            <a:r>
              <a:rPr kumimoji="1" lang="en-US" altLang="ja-JP" sz="1400"/>
              <a:t>&amp;</a:t>
            </a:r>
            <a:r>
              <a:rPr kumimoji="1" lang="ja-JP" altLang="en-US" sz="1400"/>
              <a:t>ペースト</a:t>
            </a:r>
            <a:endParaRPr kumimoji="1" lang="en-US" altLang="ja-JP" sz="1400"/>
          </a:p>
        </p:txBody>
      </p:sp>
      <p:sp>
        <p:nvSpPr>
          <p:cNvPr id="10" name="円/楕円 9">
            <a:extLst>
              <a:ext uri="{FF2B5EF4-FFF2-40B4-BE49-F238E27FC236}">
                <a16:creationId xmlns:a16="http://schemas.microsoft.com/office/drawing/2014/main" id="{63F484D9-FF62-0E44-974A-0E62AD52C432}"/>
              </a:ext>
            </a:extLst>
          </p:cNvPr>
          <p:cNvSpPr/>
          <p:nvPr/>
        </p:nvSpPr>
        <p:spPr>
          <a:xfrm>
            <a:off x="7710953" y="5441958"/>
            <a:ext cx="62282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AFB90497-BEB6-EF40-A0CF-9C622157076B}"/>
              </a:ext>
            </a:extLst>
          </p:cNvPr>
          <p:cNvSpPr/>
          <p:nvPr/>
        </p:nvSpPr>
        <p:spPr>
          <a:xfrm>
            <a:off x="6198417" y="3978754"/>
            <a:ext cx="1189596" cy="829482"/>
          </a:xfrm>
          <a:prstGeom prst="wedgeRoundRectCallout">
            <a:avLst>
              <a:gd name="adj1" fmla="val 83388"/>
              <a:gd name="adj2" fmla="val 13002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合計と平均値を計算</a:t>
            </a:r>
            <a:endParaRPr kumimoji="1" lang="en-US" altLang="ja-JP" sz="1400"/>
          </a:p>
        </p:txBody>
      </p:sp>
      <p:sp>
        <p:nvSpPr>
          <p:cNvPr id="12" name="テキスト ボックス 11">
            <a:extLst>
              <a:ext uri="{FF2B5EF4-FFF2-40B4-BE49-F238E27FC236}">
                <a16:creationId xmlns:a16="http://schemas.microsoft.com/office/drawing/2014/main" id="{2D02B356-2F97-A04F-B7C0-52AA5B9B48A3}"/>
              </a:ext>
            </a:extLst>
          </p:cNvPr>
          <p:cNvSpPr txBox="1"/>
          <p:nvPr/>
        </p:nvSpPr>
        <p:spPr>
          <a:xfrm>
            <a:off x="7073228" y="5846542"/>
            <a:ext cx="1792475" cy="646331"/>
          </a:xfrm>
          <a:prstGeom prst="rect">
            <a:avLst/>
          </a:prstGeom>
          <a:noFill/>
        </p:spPr>
        <p:txBody>
          <a:bodyPr wrap="square" rtlCol="0">
            <a:spAutoFit/>
          </a:bodyPr>
          <a:lstStyle/>
          <a:p>
            <a:r>
              <a:rPr kumimoji="1" lang="ja-JP" altLang="en-US" sz="1200">
                <a:solidFill>
                  <a:srgbClr val="FF0000"/>
                </a:solidFill>
              </a:rPr>
              <a:t>分散が</a:t>
            </a:r>
            <a:r>
              <a:rPr kumimoji="1" lang="en-US" altLang="ja-JP" sz="1200">
                <a:solidFill>
                  <a:srgbClr val="FF0000"/>
                </a:solidFill>
              </a:rPr>
              <a:t>11,100,000</a:t>
            </a:r>
            <a:r>
              <a:rPr kumimoji="1" lang="ja-JP" altLang="en-US" sz="1200">
                <a:solidFill>
                  <a:srgbClr val="FF0000"/>
                </a:solidFill>
              </a:rPr>
              <a:t>円であることを確認しましょう。</a:t>
            </a:r>
          </a:p>
        </p:txBody>
      </p:sp>
      <p:sp>
        <p:nvSpPr>
          <p:cNvPr id="13" name="Rectangle 5">
            <a:extLst>
              <a:ext uri="{FF2B5EF4-FFF2-40B4-BE49-F238E27FC236}">
                <a16:creationId xmlns:a16="http://schemas.microsoft.com/office/drawing/2014/main" id="{EF714C9D-6F44-8C42-B45F-7BD207D08248}"/>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ハンズオン（８）</a:t>
            </a:r>
            <a:endParaRPr lang="ja-JP" altLang="ja-JP" sz="2400" b="1" kern="0" dirty="0">
              <a:solidFill>
                <a:srgbClr val="002060"/>
              </a:solidFill>
              <a:latin typeface="Meiryo UI" pitchFamily="50" charset="-128"/>
              <a:ea typeface="Meiryo UI" pitchFamily="50" charset="-128"/>
            </a:endParaRPr>
          </a:p>
        </p:txBody>
      </p:sp>
      <p:sp>
        <p:nvSpPr>
          <p:cNvPr id="14" name="スライド番号プレースホルダー 3">
            <a:extLst>
              <a:ext uri="{FF2B5EF4-FFF2-40B4-BE49-F238E27FC236}">
                <a16:creationId xmlns:a16="http://schemas.microsoft.com/office/drawing/2014/main" id="{B80ACA78-BC12-4CDA-B445-146BA3E13443}"/>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23</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612256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テーブル&#10;&#10;自動的に生成された説明">
            <a:extLst>
              <a:ext uri="{FF2B5EF4-FFF2-40B4-BE49-F238E27FC236}">
                <a16:creationId xmlns:a16="http://schemas.microsoft.com/office/drawing/2014/main" id="{3E84ECBB-FDCB-0142-BC6D-B731D2E6467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91948"/>
            <a:ext cx="3673406" cy="5095875"/>
          </a:xfrm>
        </p:spPr>
      </p:pic>
      <p:pic>
        <p:nvPicPr>
          <p:cNvPr id="7" name="図 6" descr="グラフィカル ユーザー インターフェイス, テーブル&#10;&#10;自動的に生成された説明">
            <a:extLst>
              <a:ext uri="{FF2B5EF4-FFF2-40B4-BE49-F238E27FC236}">
                <a16:creationId xmlns:a16="http://schemas.microsoft.com/office/drawing/2014/main" id="{C6E142EB-9120-B94C-850F-4583A9E84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291948"/>
            <a:ext cx="3658979" cy="5095875"/>
          </a:xfrm>
          <a:prstGeom prst="rect">
            <a:avLst/>
          </a:prstGeom>
        </p:spPr>
      </p:pic>
      <p:sp>
        <p:nvSpPr>
          <p:cNvPr id="8" name="円/楕円 7">
            <a:extLst>
              <a:ext uri="{FF2B5EF4-FFF2-40B4-BE49-F238E27FC236}">
                <a16:creationId xmlns:a16="http://schemas.microsoft.com/office/drawing/2014/main" id="{F92CB83F-1357-0141-A08B-89465119FFFB}"/>
              </a:ext>
            </a:extLst>
          </p:cNvPr>
          <p:cNvSpPr/>
          <p:nvPr/>
        </p:nvSpPr>
        <p:spPr>
          <a:xfrm>
            <a:off x="3256880" y="5680497"/>
            <a:ext cx="96931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B6C58364-8C58-3849-B230-9C577B4D4B4C}"/>
              </a:ext>
            </a:extLst>
          </p:cNvPr>
          <p:cNvSpPr/>
          <p:nvPr/>
        </p:nvSpPr>
        <p:spPr>
          <a:xfrm>
            <a:off x="1540410" y="4265241"/>
            <a:ext cx="2109421" cy="829482"/>
          </a:xfrm>
          <a:prstGeom prst="wedgeRoundRectCallout">
            <a:avLst>
              <a:gd name="adj1" fmla="val 50539"/>
              <a:gd name="adj2" fmla="val 11205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分散の平方根を計算</a:t>
            </a:r>
            <a:endParaRPr kumimoji="1" lang="en-US" altLang="ja-JP" sz="1400"/>
          </a:p>
          <a:p>
            <a:r>
              <a:rPr kumimoji="1" lang="en-US" altLang="ja-JP" sz="1400"/>
              <a:t>=sqrt(H26)</a:t>
            </a:r>
          </a:p>
        </p:txBody>
      </p:sp>
      <p:sp>
        <p:nvSpPr>
          <p:cNvPr id="10" name="円/楕円 9">
            <a:extLst>
              <a:ext uri="{FF2B5EF4-FFF2-40B4-BE49-F238E27FC236}">
                <a16:creationId xmlns:a16="http://schemas.microsoft.com/office/drawing/2014/main" id="{C66F0A54-661E-744A-B6C8-C81461703A51}"/>
              </a:ext>
            </a:extLst>
          </p:cNvPr>
          <p:cNvSpPr/>
          <p:nvPr/>
        </p:nvSpPr>
        <p:spPr>
          <a:xfrm>
            <a:off x="7422719" y="5678100"/>
            <a:ext cx="622827"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A5B750B1-176A-6744-99D5-CF3E30A8F929}"/>
              </a:ext>
            </a:extLst>
          </p:cNvPr>
          <p:cNvSpPr txBox="1"/>
          <p:nvPr/>
        </p:nvSpPr>
        <p:spPr>
          <a:xfrm>
            <a:off x="6983775" y="6027599"/>
            <a:ext cx="1792475" cy="646331"/>
          </a:xfrm>
          <a:prstGeom prst="rect">
            <a:avLst/>
          </a:prstGeom>
          <a:noFill/>
        </p:spPr>
        <p:txBody>
          <a:bodyPr wrap="square" rtlCol="0">
            <a:spAutoFit/>
          </a:bodyPr>
          <a:lstStyle/>
          <a:p>
            <a:r>
              <a:rPr kumimoji="1" lang="ja-JP" altLang="en-US" sz="1200">
                <a:solidFill>
                  <a:srgbClr val="FF0000"/>
                </a:solidFill>
              </a:rPr>
              <a:t>標準偏差が約</a:t>
            </a:r>
            <a:r>
              <a:rPr kumimoji="1" lang="en-US" altLang="ja-JP" sz="1200">
                <a:solidFill>
                  <a:srgbClr val="FF0000"/>
                </a:solidFill>
              </a:rPr>
              <a:t>3,332</a:t>
            </a:r>
            <a:r>
              <a:rPr kumimoji="1" lang="ja-JP" altLang="en-US" sz="1200">
                <a:solidFill>
                  <a:srgbClr val="FF0000"/>
                </a:solidFill>
              </a:rPr>
              <a:t>円であることを確認しましょう。</a:t>
            </a:r>
          </a:p>
        </p:txBody>
      </p:sp>
      <p:sp>
        <p:nvSpPr>
          <p:cNvPr id="12" name="Rectangle 5">
            <a:extLst>
              <a:ext uri="{FF2B5EF4-FFF2-40B4-BE49-F238E27FC236}">
                <a16:creationId xmlns:a16="http://schemas.microsoft.com/office/drawing/2014/main" id="{D1F7D20D-EB99-5349-90A8-82DC3DE5A6D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ハンズオン（９）</a:t>
            </a:r>
            <a:endParaRPr lang="ja-JP" altLang="ja-JP" sz="2400" b="1" kern="0" dirty="0">
              <a:solidFill>
                <a:srgbClr val="002060"/>
              </a:solidFill>
              <a:latin typeface="Meiryo UI" pitchFamily="50" charset="-128"/>
              <a:ea typeface="Meiryo UI" pitchFamily="50" charset="-128"/>
            </a:endParaRPr>
          </a:p>
        </p:txBody>
      </p:sp>
      <p:sp>
        <p:nvSpPr>
          <p:cNvPr id="13" name="スライド番号プレースホルダー 3">
            <a:extLst>
              <a:ext uri="{FF2B5EF4-FFF2-40B4-BE49-F238E27FC236}">
                <a16:creationId xmlns:a16="http://schemas.microsoft.com/office/drawing/2014/main" id="{413CBDBB-0342-42DF-A2B9-24B4BFEA36C6}"/>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096425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8B6C85E8-9799-FA4C-86FF-0D5935F1A530}"/>
              </a:ext>
            </a:extLst>
          </p:cNvPr>
          <p:cNvSpPr>
            <a:spLocks noGrp="1"/>
          </p:cNvSpPr>
          <p:nvPr>
            <p:ph idx="1"/>
          </p:nvPr>
        </p:nvSpPr>
        <p:spPr/>
        <p:txBody>
          <a:bodyPr/>
          <a:lstStyle/>
          <a:p>
            <a:r>
              <a:rPr lang="ja-JP" altLang="en-US"/>
              <a:t>シート「</a:t>
            </a:r>
            <a:r>
              <a:rPr lang="en-US" altLang="ja-JP"/>
              <a:t>3</a:t>
            </a:r>
            <a:r>
              <a:rPr lang="ja-JP" altLang="en-US"/>
              <a:t>月</a:t>
            </a:r>
            <a:r>
              <a:rPr lang="en-US" altLang="ja-JP"/>
              <a:t>20</a:t>
            </a:r>
            <a:r>
              <a:rPr lang="ja-JP" altLang="en-US"/>
              <a:t>日」、「</a:t>
            </a:r>
            <a:r>
              <a:rPr lang="en-US" altLang="ja-JP"/>
              <a:t>3</a:t>
            </a:r>
            <a:r>
              <a:rPr lang="ja-JP" altLang="en-US"/>
              <a:t>月</a:t>
            </a:r>
            <a:r>
              <a:rPr lang="en-US" altLang="ja-JP"/>
              <a:t>21</a:t>
            </a:r>
            <a:r>
              <a:rPr lang="ja-JP" altLang="en-US"/>
              <a:t>日」も同様に計算しましょう。</a:t>
            </a:r>
            <a:endParaRPr lang="en-US" altLang="ja-JP"/>
          </a:p>
          <a:p>
            <a:r>
              <a:rPr lang="ja-JP" altLang="en-US"/>
              <a:t>結果がどのように異なるかを確認しましょう。</a:t>
            </a:r>
          </a:p>
        </p:txBody>
      </p:sp>
      <p:sp>
        <p:nvSpPr>
          <p:cNvPr id="5" name="Rectangle 5">
            <a:extLst>
              <a:ext uri="{FF2B5EF4-FFF2-40B4-BE49-F238E27FC236}">
                <a16:creationId xmlns:a16="http://schemas.microsoft.com/office/drawing/2014/main" id="{A1060856-3F91-2145-9937-6DB0697445B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10</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6" name="スライド番号プレースホルダー 3">
            <a:extLst>
              <a:ext uri="{FF2B5EF4-FFF2-40B4-BE49-F238E27FC236}">
                <a16:creationId xmlns:a16="http://schemas.microsoft.com/office/drawing/2014/main" id="{4264280C-117D-41A3-97DB-AC75D0EE9AE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25</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674119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250825" y="2879572"/>
            <a:ext cx="8642350" cy="2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en-US" altLang="ja-JP" b="1" kern="0" dirty="0">
                <a:latin typeface="Meiryo UI" pitchFamily="50" charset="-128"/>
                <a:ea typeface="Meiryo UI" pitchFamily="50" charset="-128"/>
                <a:cs typeface="Meiryo UI" pitchFamily="50" charset="-128"/>
              </a:rPr>
              <a:t>Break Time</a:t>
            </a:r>
          </a:p>
        </p:txBody>
      </p:sp>
      <p:sp>
        <p:nvSpPr>
          <p:cNvPr id="5" name="Rectangle 5"/>
          <p:cNvSpPr txBox="1">
            <a:spLocks noChangeArrowheads="1"/>
          </p:cNvSpPr>
          <p:nvPr/>
        </p:nvSpPr>
        <p:spPr bwMode="auto">
          <a:xfrm>
            <a:off x="250825" y="3861048"/>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endParaRPr lang="en-US" altLang="ja-JP" sz="2400" b="1" kern="0" dirty="0">
              <a:latin typeface="Meiryo UI" pitchFamily="50" charset="-128"/>
              <a:ea typeface="Meiryo UI" pitchFamily="50" charset="-128"/>
              <a:cs typeface="Meiryo UI" pitchFamily="50" charset="-128"/>
            </a:endParaRPr>
          </a:p>
        </p:txBody>
      </p:sp>
      <p:sp>
        <p:nvSpPr>
          <p:cNvPr id="4" name="スライド番号プレースホルダー 3">
            <a:extLst>
              <a:ext uri="{FF2B5EF4-FFF2-40B4-BE49-F238E27FC236}">
                <a16:creationId xmlns:a16="http://schemas.microsoft.com/office/drawing/2014/main" id="{72678A41-CDBA-4FF0-91A2-AD6DC38BCD2D}"/>
              </a:ext>
            </a:extLst>
          </p:cNvPr>
          <p:cNvSpPr txBox="1">
            <a:spLocks/>
          </p:cNvSpPr>
          <p:nvPr/>
        </p:nvSpPr>
        <p:spPr>
          <a:xfrm>
            <a:off x="8423275" y="6492875"/>
            <a:ext cx="720725" cy="365125"/>
          </a:xfrm>
          <a:prstGeom prst="rect">
            <a:avLst/>
          </a:prstGeom>
        </p:spPr>
        <p:txBody>
          <a:bodyPr/>
          <a:lstStyle>
            <a:defPPr>
              <a:defRPr lang="ja-JP"/>
            </a:defPPr>
            <a:lvl1pPr algn="ctr"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marL="228600" indent="-228600" algn="r" fontAlgn="auto">
              <a:spcBef>
                <a:spcPts val="0"/>
              </a:spcBef>
              <a:spcAft>
                <a:spcPts val="0"/>
              </a:spcAft>
              <a:buFont typeface="+mj-lt"/>
              <a:buAutoNum type="arabicPeriod" startAt="11"/>
              <a:defRPr/>
            </a:pPr>
            <a:fld id="{2CE7D0AE-9E03-46D1-A315-852BA605F826}" type="slidenum">
              <a:rPr lang="ja-JP" altLang="en-US" sz="1200" smtClean="0">
                <a:solidFill>
                  <a:srgbClr val="000000">
                    <a:tint val="75000"/>
                  </a:srgbClr>
                </a:solidFill>
                <a:latin typeface="Meiryo UI"/>
                <a:ea typeface="Meiryo UI"/>
              </a:rPr>
              <a:pPr marL="228600" indent="-228600" algn="r" fontAlgn="auto">
                <a:spcBef>
                  <a:spcPts val="0"/>
                </a:spcBef>
                <a:spcAft>
                  <a:spcPts val="0"/>
                </a:spcAft>
                <a:buFont typeface="+mj-lt"/>
                <a:buAutoNum type="arabicPeriod" startAt="11"/>
                <a:defRPr/>
              </a:pPr>
              <a:t>26</a:t>
            </a:fld>
            <a:endParaRPr lang="ja-JP" altLang="en-US" sz="1200" dirty="0">
              <a:solidFill>
                <a:srgbClr val="000000">
                  <a:tint val="75000"/>
                </a:srgbClr>
              </a:solidFill>
              <a:latin typeface="Meiryo UI"/>
              <a:ea typeface="Meiryo UI"/>
            </a:endParaRPr>
          </a:p>
        </p:txBody>
      </p:sp>
      <p:sp>
        <p:nvSpPr>
          <p:cNvPr id="2" name="スライド番号プレースホルダー 1">
            <a:extLst>
              <a:ext uri="{FF2B5EF4-FFF2-40B4-BE49-F238E27FC236}">
                <a16:creationId xmlns:a16="http://schemas.microsoft.com/office/drawing/2014/main" id="{E663005A-EB11-43AF-AB19-528ACB3B0E50}"/>
              </a:ext>
            </a:extLst>
          </p:cNvPr>
          <p:cNvSpPr>
            <a:spLocks noGrp="1"/>
          </p:cNvSpPr>
          <p:nvPr>
            <p:ph type="sldNum" sz="quarter" idx="12"/>
          </p:nvPr>
        </p:nvSpPr>
        <p:spPr/>
        <p:txBody>
          <a:bodyPr/>
          <a:lstStyle/>
          <a:p>
            <a:pPr>
              <a:defRPr/>
            </a:pPr>
            <a:fld id="{22179739-F4A8-44EB-8B8E-F3F060272835}" type="slidenum">
              <a:rPr lang="ja-JP" altLang="en-US" smtClean="0"/>
              <a:pPr>
                <a:defRPr/>
              </a:pPr>
              <a:t>26</a:t>
            </a:fld>
            <a:endParaRPr lang="ja-JP" altLang="en-US"/>
          </a:p>
        </p:txBody>
      </p:sp>
    </p:spTree>
    <p:extLst>
      <p:ext uri="{BB962C8B-B14F-4D97-AF65-F5344CB8AC3E}">
        <p14:creationId xmlns:p14="http://schemas.microsoft.com/office/powerpoint/2010/main" val="1768256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27</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データのばらつきの記述（質的変数）</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97501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C295F0F-3677-2A4C-B84E-6157827D77F3}"/>
              </a:ext>
            </a:extLst>
          </p:cNvPr>
          <p:cNvSpPr>
            <a:spLocks noGrp="1"/>
          </p:cNvSpPr>
          <p:nvPr>
            <p:ph idx="1"/>
          </p:nvPr>
        </p:nvSpPr>
        <p:spPr/>
        <p:txBody>
          <a:bodyPr/>
          <a:lstStyle/>
          <a:p>
            <a:r>
              <a:rPr kumimoji="1" lang="ja-JP" altLang="en-US"/>
              <a:t>データのばらつきを記述するためには、「分布」という考え方が基本となります。</a:t>
            </a:r>
            <a:endParaRPr kumimoji="1" lang="en-US" altLang="ja-JP" dirty="0"/>
          </a:p>
          <a:p>
            <a:r>
              <a:rPr lang="ja-JP" altLang="en-US"/>
              <a:t>分布を調べるためには、どのようなデータがどの程度起こりやすいのか（頻度）を調べます。</a:t>
            </a:r>
            <a:endParaRPr lang="en-US" altLang="ja-JP" dirty="0"/>
          </a:p>
        </p:txBody>
      </p:sp>
      <p:sp>
        <p:nvSpPr>
          <p:cNvPr id="4" name="Rectangle 5">
            <a:extLst>
              <a:ext uri="{FF2B5EF4-FFF2-40B4-BE49-F238E27FC236}">
                <a16:creationId xmlns:a16="http://schemas.microsoft.com/office/drawing/2014/main" id="{CF8CBADF-8188-3D42-8FDE-CA45DADFCB53}"/>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データのばらつきの記述</a:t>
            </a:r>
            <a:endParaRPr lang="ja-JP" altLang="ja-JP" sz="2400" b="1" kern="0" dirty="0">
              <a:solidFill>
                <a:srgbClr val="002060"/>
              </a:solidFill>
              <a:latin typeface="Meiryo UI" pitchFamily="50" charset="-128"/>
              <a:ea typeface="Meiryo UI" pitchFamily="50" charset="-128"/>
            </a:endParaRPr>
          </a:p>
        </p:txBody>
      </p:sp>
      <p:sp>
        <p:nvSpPr>
          <p:cNvPr id="5" name="スライド番号プレースホルダー 3">
            <a:extLst>
              <a:ext uri="{FF2B5EF4-FFF2-40B4-BE49-F238E27FC236}">
                <a16:creationId xmlns:a16="http://schemas.microsoft.com/office/drawing/2014/main" id="{44C69578-E38F-4D79-A23E-4AF30D281278}"/>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28</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127173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グラフの特徴と見せ方</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36610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A07E712-2D38-DD4D-B696-071A0A1558D9}"/>
              </a:ext>
            </a:extLst>
          </p:cNvPr>
          <p:cNvSpPr>
            <a:spLocks noGrp="1"/>
          </p:cNvSpPr>
          <p:nvPr>
            <p:ph idx="1"/>
          </p:nvPr>
        </p:nvSpPr>
        <p:spPr/>
        <p:txBody>
          <a:bodyPr/>
          <a:lstStyle/>
          <a:p>
            <a:r>
              <a:rPr kumimoji="1" lang="ja-JP" altLang="en-US"/>
              <a:t>度数分布表はカテゴリ別にデータの頻度を集計したものです。</a:t>
            </a:r>
          </a:p>
        </p:txBody>
      </p:sp>
      <p:pic>
        <p:nvPicPr>
          <p:cNvPr id="4" name="図 3">
            <a:extLst>
              <a:ext uri="{FF2B5EF4-FFF2-40B4-BE49-F238E27FC236}">
                <a16:creationId xmlns:a16="http://schemas.microsoft.com/office/drawing/2014/main" id="{F3C1AB7F-B8E5-C449-93EB-51F54B9073A3}"/>
              </a:ext>
            </a:extLst>
          </p:cNvPr>
          <p:cNvPicPr>
            <a:picLocks noChangeAspect="1"/>
          </p:cNvPicPr>
          <p:nvPr/>
        </p:nvPicPr>
        <p:blipFill>
          <a:blip r:embed="rId3"/>
          <a:stretch>
            <a:fillRect/>
          </a:stretch>
        </p:blipFill>
        <p:spPr>
          <a:xfrm>
            <a:off x="2553986" y="1988840"/>
            <a:ext cx="4036028" cy="4186982"/>
          </a:xfrm>
          <a:prstGeom prst="rect">
            <a:avLst/>
          </a:prstGeom>
        </p:spPr>
      </p:pic>
      <p:sp>
        <p:nvSpPr>
          <p:cNvPr id="5" name="テキスト ボックス 4">
            <a:extLst>
              <a:ext uri="{FF2B5EF4-FFF2-40B4-BE49-F238E27FC236}">
                <a16:creationId xmlns:a16="http://schemas.microsoft.com/office/drawing/2014/main" id="{896EB999-1778-2445-831D-EA174B9085A8}"/>
              </a:ext>
            </a:extLst>
          </p:cNvPr>
          <p:cNvSpPr txBox="1"/>
          <p:nvPr/>
        </p:nvSpPr>
        <p:spPr>
          <a:xfrm>
            <a:off x="2716364" y="1772710"/>
            <a:ext cx="3711272" cy="369332"/>
          </a:xfrm>
          <a:prstGeom prst="rect">
            <a:avLst/>
          </a:prstGeom>
          <a:noFill/>
        </p:spPr>
        <p:txBody>
          <a:bodyPr wrap="none" rtlCol="0">
            <a:spAutoFit/>
          </a:bodyPr>
          <a:lstStyle/>
          <a:p>
            <a:r>
              <a:rPr kumimoji="1" lang="ja-JP" altLang="en-US"/>
              <a:t>訪日旅行者</a:t>
            </a:r>
            <a:r>
              <a:rPr kumimoji="1" lang="en-US" altLang="ja-JP" dirty="0"/>
              <a:t>1,000</a:t>
            </a:r>
            <a:r>
              <a:rPr kumimoji="1" lang="ja-JP" altLang="en-US"/>
              <a:t>人の国別度数分布</a:t>
            </a:r>
          </a:p>
        </p:txBody>
      </p:sp>
      <p:sp>
        <p:nvSpPr>
          <p:cNvPr id="6" name="Rectangle 5">
            <a:extLst>
              <a:ext uri="{FF2B5EF4-FFF2-40B4-BE49-F238E27FC236}">
                <a16:creationId xmlns:a16="http://schemas.microsoft.com/office/drawing/2014/main" id="{2E4ABFB3-0D0F-914E-BFE6-E03AC1BFB33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度数分布表（質的データ）</a:t>
            </a:r>
            <a:endParaRPr lang="ja-JP" altLang="ja-JP" sz="2400" b="1" kern="0" dirty="0">
              <a:solidFill>
                <a:srgbClr val="002060"/>
              </a:solidFill>
              <a:latin typeface="Meiryo UI" pitchFamily="50" charset="-128"/>
              <a:ea typeface="Meiryo UI" pitchFamily="50" charset="-128"/>
            </a:endParaRPr>
          </a:p>
        </p:txBody>
      </p:sp>
      <p:sp>
        <p:nvSpPr>
          <p:cNvPr id="7" name="スライド番号プレースホルダー 3">
            <a:extLst>
              <a:ext uri="{FF2B5EF4-FFF2-40B4-BE49-F238E27FC236}">
                <a16:creationId xmlns:a16="http://schemas.microsoft.com/office/drawing/2014/main" id="{F302C527-3AA4-4B3A-B4CA-C369E738103F}"/>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29</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1069507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2CB556FD-504B-D341-8FEB-7F6F5B83917C}"/>
              </a:ext>
            </a:extLst>
          </p:cNvPr>
          <p:cNvSpPr>
            <a:spLocks noGrp="1"/>
          </p:cNvSpPr>
          <p:nvPr>
            <p:ph idx="1"/>
          </p:nvPr>
        </p:nvSpPr>
        <p:spPr/>
        <p:txBody>
          <a:bodyPr/>
          <a:lstStyle/>
          <a:p>
            <a:r>
              <a:rPr lang="ja-JP" altLang="en-US"/>
              <a:t>度数分布表をグラフとして表すと以下のような形になります。</a:t>
            </a:r>
          </a:p>
        </p:txBody>
      </p:sp>
      <p:pic>
        <p:nvPicPr>
          <p:cNvPr id="7" name="コンテンツ プレースホルダー 5">
            <a:extLst>
              <a:ext uri="{FF2B5EF4-FFF2-40B4-BE49-F238E27FC236}">
                <a16:creationId xmlns:a16="http://schemas.microsoft.com/office/drawing/2014/main" id="{71E6FC96-C7A9-DD47-B15D-B437E02FDC73}"/>
              </a:ext>
            </a:extLst>
          </p:cNvPr>
          <p:cNvPicPr>
            <a:picLocks noChangeAspect="1"/>
          </p:cNvPicPr>
          <p:nvPr/>
        </p:nvPicPr>
        <p:blipFill>
          <a:blip r:embed="rId2"/>
          <a:stretch>
            <a:fillRect/>
          </a:stretch>
        </p:blipFill>
        <p:spPr>
          <a:xfrm>
            <a:off x="1751032" y="2127225"/>
            <a:ext cx="5641935" cy="3915261"/>
          </a:xfrm>
          <a:prstGeom prst="rect">
            <a:avLst/>
          </a:prstGeom>
        </p:spPr>
      </p:pic>
      <p:sp>
        <p:nvSpPr>
          <p:cNvPr id="6" name="Rectangle 5">
            <a:extLst>
              <a:ext uri="{FF2B5EF4-FFF2-40B4-BE49-F238E27FC236}">
                <a16:creationId xmlns:a16="http://schemas.microsoft.com/office/drawing/2014/main" id="{F06CA59D-065E-CB4E-BBCE-3BDC162C5A77}"/>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グラフ表示</a:t>
            </a:r>
            <a:endParaRPr lang="ja-JP" altLang="ja-JP" sz="2400" b="1" kern="0" dirty="0">
              <a:solidFill>
                <a:srgbClr val="002060"/>
              </a:solidFill>
              <a:latin typeface="Meiryo UI" pitchFamily="50" charset="-128"/>
              <a:ea typeface="Meiryo UI" pitchFamily="50" charset="-128"/>
            </a:endParaRPr>
          </a:p>
        </p:txBody>
      </p:sp>
      <p:sp>
        <p:nvSpPr>
          <p:cNvPr id="5" name="スライド番号プレースホルダー 3">
            <a:extLst>
              <a:ext uri="{FF2B5EF4-FFF2-40B4-BE49-F238E27FC236}">
                <a16:creationId xmlns:a16="http://schemas.microsoft.com/office/drawing/2014/main" id="{A68A133C-CB62-4E44-9D63-0C4689F6E1C1}"/>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8281485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B7764023-1428-4045-9CC4-CEF6150EB961}"/>
              </a:ext>
            </a:extLst>
          </p:cNvPr>
          <p:cNvSpPr>
            <a:spLocks noGrp="1"/>
          </p:cNvSpPr>
          <p:nvPr>
            <p:ph idx="1"/>
          </p:nvPr>
        </p:nvSpPr>
        <p:spPr/>
        <p:txBody>
          <a:bodyPr/>
          <a:lstStyle/>
          <a:p>
            <a:r>
              <a:rPr lang="ja-JP" altLang="en-US"/>
              <a:t>パレート図は、度数分布表のグラフ表示に以下の内容を追加したものになります。</a:t>
            </a:r>
            <a:endParaRPr lang="en-US" altLang="ja-JP"/>
          </a:p>
          <a:p>
            <a:pPr lvl="1"/>
            <a:r>
              <a:rPr lang="ja-JP" altLang="en-US"/>
              <a:t>質的データの頻度の高い順に並べ替え</a:t>
            </a:r>
            <a:endParaRPr lang="en-US" altLang="ja-JP"/>
          </a:p>
          <a:p>
            <a:pPr lvl="1"/>
            <a:r>
              <a:rPr lang="ja-JP" altLang="en-US"/>
              <a:t>累積相対度数のプロット</a:t>
            </a:r>
          </a:p>
        </p:txBody>
      </p:sp>
      <p:pic>
        <p:nvPicPr>
          <p:cNvPr id="6" name="コンテンツ プレースホルダー 6">
            <a:extLst>
              <a:ext uri="{FF2B5EF4-FFF2-40B4-BE49-F238E27FC236}">
                <a16:creationId xmlns:a16="http://schemas.microsoft.com/office/drawing/2014/main" id="{45F0984C-2BFA-C647-96C0-50A54B0DAE3E}"/>
              </a:ext>
            </a:extLst>
          </p:cNvPr>
          <p:cNvPicPr>
            <a:picLocks noChangeAspect="1"/>
          </p:cNvPicPr>
          <p:nvPr/>
        </p:nvPicPr>
        <p:blipFill>
          <a:blip r:embed="rId2"/>
          <a:stretch>
            <a:fillRect/>
          </a:stretch>
        </p:blipFill>
        <p:spPr>
          <a:xfrm>
            <a:off x="2002420" y="2692351"/>
            <a:ext cx="5461402" cy="3625322"/>
          </a:xfrm>
          <a:prstGeom prst="rect">
            <a:avLst/>
          </a:prstGeom>
        </p:spPr>
      </p:pic>
      <p:sp>
        <p:nvSpPr>
          <p:cNvPr id="7" name="Rectangle 5">
            <a:extLst>
              <a:ext uri="{FF2B5EF4-FFF2-40B4-BE49-F238E27FC236}">
                <a16:creationId xmlns:a16="http://schemas.microsoft.com/office/drawing/2014/main" id="{05AD3869-F7D3-C943-84E9-615C3B99763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パレート図</a:t>
            </a:r>
            <a:endParaRPr lang="ja-JP" altLang="ja-JP" sz="2400" b="1" kern="0" dirty="0">
              <a:solidFill>
                <a:srgbClr val="002060"/>
              </a:solidFill>
              <a:latin typeface="Meiryo UI" pitchFamily="50" charset="-128"/>
              <a:ea typeface="Meiryo UI" pitchFamily="50" charset="-128"/>
            </a:endParaRPr>
          </a:p>
        </p:txBody>
      </p:sp>
      <p:sp>
        <p:nvSpPr>
          <p:cNvPr id="5" name="スライド番号プレースホルダー 3">
            <a:extLst>
              <a:ext uri="{FF2B5EF4-FFF2-40B4-BE49-F238E27FC236}">
                <a16:creationId xmlns:a16="http://schemas.microsoft.com/office/drawing/2014/main" id="{08BB3758-97EF-4A52-A231-4BBC98249E0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31</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1461508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データのばらつきの記述（量的変数）</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46562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E44E1AF-B048-004A-90DE-3D5F1CD844BC}"/>
              </a:ext>
            </a:extLst>
          </p:cNvPr>
          <p:cNvSpPr>
            <a:spLocks noGrp="1"/>
          </p:cNvSpPr>
          <p:nvPr>
            <p:ph idx="1"/>
          </p:nvPr>
        </p:nvSpPr>
        <p:spPr/>
        <p:txBody>
          <a:bodyPr/>
          <a:lstStyle/>
          <a:p>
            <a:r>
              <a:rPr kumimoji="1" lang="ja-JP" altLang="en-US"/>
              <a:t>量的データも質的データ同様に度数分布表を作成します。</a:t>
            </a:r>
            <a:endParaRPr kumimoji="1" lang="en-US" altLang="ja-JP"/>
          </a:p>
          <a:p>
            <a:pPr lvl="1"/>
            <a:r>
              <a:rPr kumimoji="1" lang="ja-JP" altLang="en-US"/>
              <a:t>質的データと異なり、階級値を設定する必要があります。</a:t>
            </a:r>
          </a:p>
        </p:txBody>
      </p:sp>
      <p:pic>
        <p:nvPicPr>
          <p:cNvPr id="4" name="図 3">
            <a:extLst>
              <a:ext uri="{FF2B5EF4-FFF2-40B4-BE49-F238E27FC236}">
                <a16:creationId xmlns:a16="http://schemas.microsoft.com/office/drawing/2014/main" id="{D1819764-4603-224F-B781-BE8A9FB78E1F}"/>
              </a:ext>
            </a:extLst>
          </p:cNvPr>
          <p:cNvPicPr>
            <a:picLocks noChangeAspect="1"/>
          </p:cNvPicPr>
          <p:nvPr/>
        </p:nvPicPr>
        <p:blipFill>
          <a:blip r:embed="rId2"/>
          <a:stretch>
            <a:fillRect/>
          </a:stretch>
        </p:blipFill>
        <p:spPr>
          <a:xfrm>
            <a:off x="1970374" y="2276872"/>
            <a:ext cx="5569648" cy="3997041"/>
          </a:xfrm>
          <a:prstGeom prst="rect">
            <a:avLst/>
          </a:prstGeom>
        </p:spPr>
      </p:pic>
      <p:sp>
        <p:nvSpPr>
          <p:cNvPr id="5" name="テキスト ボックス 4">
            <a:extLst>
              <a:ext uri="{FF2B5EF4-FFF2-40B4-BE49-F238E27FC236}">
                <a16:creationId xmlns:a16="http://schemas.microsoft.com/office/drawing/2014/main" id="{AF1874F6-5345-E84D-84A6-12BFD31D136A}"/>
              </a:ext>
            </a:extLst>
          </p:cNvPr>
          <p:cNvSpPr txBox="1"/>
          <p:nvPr/>
        </p:nvSpPr>
        <p:spPr>
          <a:xfrm>
            <a:off x="2899562" y="2060742"/>
            <a:ext cx="3249608" cy="369332"/>
          </a:xfrm>
          <a:prstGeom prst="rect">
            <a:avLst/>
          </a:prstGeom>
          <a:noFill/>
        </p:spPr>
        <p:txBody>
          <a:bodyPr wrap="none" rtlCol="0">
            <a:spAutoFit/>
          </a:bodyPr>
          <a:lstStyle/>
          <a:p>
            <a:r>
              <a:rPr kumimoji="1" lang="ja-JP" altLang="en-US"/>
              <a:t>訪日旅行者</a:t>
            </a:r>
            <a:r>
              <a:rPr kumimoji="1" lang="en-US" altLang="ja-JP"/>
              <a:t>1,000</a:t>
            </a:r>
            <a:r>
              <a:rPr kumimoji="1" lang="ja-JP" altLang="en-US"/>
              <a:t>人の年齢分布</a:t>
            </a:r>
          </a:p>
        </p:txBody>
      </p:sp>
      <p:sp>
        <p:nvSpPr>
          <p:cNvPr id="7" name="Rectangle 5">
            <a:extLst>
              <a:ext uri="{FF2B5EF4-FFF2-40B4-BE49-F238E27FC236}">
                <a16:creationId xmlns:a16="http://schemas.microsoft.com/office/drawing/2014/main" id="{613F08FD-F623-BE4A-BFD1-8406820F249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度数分布表（量的データ）</a:t>
            </a:r>
            <a:endParaRPr lang="ja-JP" altLang="ja-JP" sz="2400" b="1" kern="0" dirty="0">
              <a:solidFill>
                <a:srgbClr val="002060"/>
              </a:solidFill>
              <a:latin typeface="Meiryo UI" pitchFamily="50" charset="-128"/>
              <a:ea typeface="Meiryo UI" pitchFamily="50" charset="-128"/>
            </a:endParaRPr>
          </a:p>
        </p:txBody>
      </p:sp>
      <p:sp>
        <p:nvSpPr>
          <p:cNvPr id="6" name="スライド番号プレースホルダー 3">
            <a:extLst>
              <a:ext uri="{FF2B5EF4-FFF2-40B4-BE49-F238E27FC236}">
                <a16:creationId xmlns:a16="http://schemas.microsoft.com/office/drawing/2014/main" id="{AF6DC4EC-C10D-45DC-8BF9-EA09FC684EB6}"/>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33</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014027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7EA604F-129D-514B-8F9A-2D35E5604B8C}"/>
              </a:ext>
            </a:extLst>
          </p:cNvPr>
          <p:cNvSpPr>
            <a:spLocks noGrp="1"/>
          </p:cNvSpPr>
          <p:nvPr>
            <p:ph idx="1"/>
          </p:nvPr>
        </p:nvSpPr>
        <p:spPr/>
        <p:txBody>
          <a:bodyPr/>
          <a:lstStyle/>
          <a:p>
            <a:r>
              <a:rPr kumimoji="1" lang="ja-JP" altLang="en-US"/>
              <a:t>量的データの度数分布表をグラフにしたものを「ヒストグラム」と呼びます。</a:t>
            </a:r>
          </a:p>
        </p:txBody>
      </p:sp>
      <p:pic>
        <p:nvPicPr>
          <p:cNvPr id="4" name="図 3">
            <a:extLst>
              <a:ext uri="{FF2B5EF4-FFF2-40B4-BE49-F238E27FC236}">
                <a16:creationId xmlns:a16="http://schemas.microsoft.com/office/drawing/2014/main" id="{40DDE9A1-97EA-F646-8F9E-A54BAD13D781}"/>
              </a:ext>
            </a:extLst>
          </p:cNvPr>
          <p:cNvPicPr>
            <a:picLocks noChangeAspect="1"/>
          </p:cNvPicPr>
          <p:nvPr/>
        </p:nvPicPr>
        <p:blipFill>
          <a:blip r:embed="rId2"/>
          <a:stretch>
            <a:fillRect/>
          </a:stretch>
        </p:blipFill>
        <p:spPr>
          <a:xfrm>
            <a:off x="1466850" y="2333103"/>
            <a:ext cx="6210300" cy="3835400"/>
          </a:xfrm>
          <a:prstGeom prst="rect">
            <a:avLst/>
          </a:prstGeom>
        </p:spPr>
      </p:pic>
      <p:sp>
        <p:nvSpPr>
          <p:cNvPr id="6" name="Rectangle 5">
            <a:extLst>
              <a:ext uri="{FF2B5EF4-FFF2-40B4-BE49-F238E27FC236}">
                <a16:creationId xmlns:a16="http://schemas.microsoft.com/office/drawing/2014/main" id="{3F8693B6-685A-104C-A57B-7EAA0FF7F78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ヒストグラム</a:t>
            </a:r>
            <a:endParaRPr lang="ja-JP" altLang="ja-JP" sz="2400" b="1" kern="0" dirty="0">
              <a:solidFill>
                <a:srgbClr val="002060"/>
              </a:solidFill>
              <a:latin typeface="Meiryo UI" pitchFamily="50" charset="-128"/>
              <a:ea typeface="Meiryo UI" pitchFamily="50" charset="-128"/>
            </a:endParaRPr>
          </a:p>
        </p:txBody>
      </p:sp>
      <p:sp>
        <p:nvSpPr>
          <p:cNvPr id="5" name="スライド番号プレースホルダー 3">
            <a:extLst>
              <a:ext uri="{FF2B5EF4-FFF2-40B4-BE49-F238E27FC236}">
                <a16:creationId xmlns:a16="http://schemas.microsoft.com/office/drawing/2014/main" id="{67847347-6440-49F9-9D8A-1C9E9B97B0EE}"/>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7030802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77FB0B3-C0D6-A64B-A129-F5644BED2ED3}"/>
              </a:ext>
            </a:extLst>
          </p:cNvPr>
          <p:cNvSpPr>
            <a:spLocks noGrp="1"/>
          </p:cNvSpPr>
          <p:nvPr>
            <p:ph idx="1"/>
          </p:nvPr>
        </p:nvSpPr>
        <p:spPr/>
        <p:txBody>
          <a:bodyPr/>
          <a:lstStyle/>
          <a:p>
            <a:r>
              <a:rPr lang="ja-JP" altLang="en-US" dirty="0"/>
              <a:t>単峰型か複峰型か？</a:t>
            </a:r>
            <a:endParaRPr lang="en-US" altLang="ja-JP" dirty="0"/>
          </a:p>
          <a:p>
            <a:pPr lvl="1"/>
            <a:endParaRPr lang="en-US" altLang="ja-JP" dirty="0"/>
          </a:p>
          <a:p>
            <a:pPr marL="457200" lvl="1" indent="0">
              <a:buNone/>
            </a:pPr>
            <a:endParaRPr lang="en-US" altLang="ja-JP" dirty="0"/>
          </a:p>
          <a:p>
            <a:pPr marL="457200" lvl="1" indent="0">
              <a:buNone/>
            </a:pPr>
            <a:endParaRPr lang="en-US" altLang="ja-JP" dirty="0"/>
          </a:p>
          <a:p>
            <a:r>
              <a:rPr lang="ja-JP" altLang="en-US" dirty="0"/>
              <a:t>左右の歪みはあるか？</a:t>
            </a:r>
            <a:endParaRPr lang="en-US" altLang="ja-JP" dirty="0"/>
          </a:p>
          <a:p>
            <a:pPr lvl="1"/>
            <a:endParaRPr lang="ja-JP" altLang="en-US" dirty="0"/>
          </a:p>
          <a:p>
            <a:pPr marL="457200" lvl="1" indent="0">
              <a:buNone/>
            </a:pPr>
            <a:endParaRPr lang="en-US" altLang="ja-JP" dirty="0"/>
          </a:p>
          <a:p>
            <a:pPr marL="457200" lvl="1" indent="0">
              <a:buNone/>
            </a:pPr>
            <a:endParaRPr lang="en-US" altLang="ja-JP" dirty="0"/>
          </a:p>
          <a:p>
            <a:r>
              <a:rPr lang="ja-JP" altLang="en-US" dirty="0"/>
              <a:t>上下の尖り・外れ値はあるか？</a:t>
            </a:r>
            <a:endParaRPr lang="en-US" altLang="ja-JP" dirty="0"/>
          </a:p>
          <a:p>
            <a:pPr marL="457200" lvl="1" indent="0">
              <a:buNone/>
            </a:pPr>
            <a:endParaRPr lang="en-US" altLang="ja-JP" dirty="0"/>
          </a:p>
        </p:txBody>
      </p:sp>
      <p:pic>
        <p:nvPicPr>
          <p:cNvPr id="4" name="図 3">
            <a:extLst>
              <a:ext uri="{FF2B5EF4-FFF2-40B4-BE49-F238E27FC236}">
                <a16:creationId xmlns:a16="http://schemas.microsoft.com/office/drawing/2014/main" id="{C7B68633-7A37-9349-B4FF-BCB67667E7F8}"/>
              </a:ext>
            </a:extLst>
          </p:cNvPr>
          <p:cNvPicPr>
            <a:picLocks noChangeAspect="1"/>
          </p:cNvPicPr>
          <p:nvPr/>
        </p:nvPicPr>
        <p:blipFill>
          <a:blip r:embed="rId2"/>
          <a:stretch>
            <a:fillRect/>
          </a:stretch>
        </p:blipFill>
        <p:spPr>
          <a:xfrm>
            <a:off x="6857246" y="1040566"/>
            <a:ext cx="1523376" cy="1523376"/>
          </a:xfrm>
          <a:prstGeom prst="rect">
            <a:avLst/>
          </a:prstGeom>
        </p:spPr>
      </p:pic>
      <p:pic>
        <p:nvPicPr>
          <p:cNvPr id="5" name="図 4">
            <a:extLst>
              <a:ext uri="{FF2B5EF4-FFF2-40B4-BE49-F238E27FC236}">
                <a16:creationId xmlns:a16="http://schemas.microsoft.com/office/drawing/2014/main" id="{EBECBC7F-0DE7-7743-9F7E-541A0FF33642}"/>
              </a:ext>
            </a:extLst>
          </p:cNvPr>
          <p:cNvPicPr>
            <a:picLocks noChangeAspect="1"/>
          </p:cNvPicPr>
          <p:nvPr/>
        </p:nvPicPr>
        <p:blipFill>
          <a:blip r:embed="rId3"/>
          <a:stretch>
            <a:fillRect/>
          </a:stretch>
        </p:blipFill>
        <p:spPr>
          <a:xfrm>
            <a:off x="5276174" y="1040566"/>
            <a:ext cx="1523376" cy="1523376"/>
          </a:xfrm>
          <a:prstGeom prst="rect">
            <a:avLst/>
          </a:prstGeom>
        </p:spPr>
      </p:pic>
      <p:pic>
        <p:nvPicPr>
          <p:cNvPr id="6" name="図 5">
            <a:extLst>
              <a:ext uri="{FF2B5EF4-FFF2-40B4-BE49-F238E27FC236}">
                <a16:creationId xmlns:a16="http://schemas.microsoft.com/office/drawing/2014/main" id="{A041BC1D-DAF3-A64A-90A7-534D49B361DF}"/>
              </a:ext>
            </a:extLst>
          </p:cNvPr>
          <p:cNvPicPr>
            <a:picLocks noChangeAspect="1"/>
          </p:cNvPicPr>
          <p:nvPr/>
        </p:nvPicPr>
        <p:blipFill>
          <a:blip r:embed="rId4"/>
          <a:stretch>
            <a:fillRect/>
          </a:stretch>
        </p:blipFill>
        <p:spPr>
          <a:xfrm>
            <a:off x="5276174" y="2428795"/>
            <a:ext cx="1523376" cy="1523376"/>
          </a:xfrm>
          <a:prstGeom prst="rect">
            <a:avLst/>
          </a:prstGeom>
        </p:spPr>
      </p:pic>
      <p:pic>
        <p:nvPicPr>
          <p:cNvPr id="7" name="図 6">
            <a:extLst>
              <a:ext uri="{FF2B5EF4-FFF2-40B4-BE49-F238E27FC236}">
                <a16:creationId xmlns:a16="http://schemas.microsoft.com/office/drawing/2014/main" id="{EDD20ED0-6B0A-3A46-85B3-E82F35E67F8B}"/>
              </a:ext>
            </a:extLst>
          </p:cNvPr>
          <p:cNvPicPr>
            <a:picLocks noChangeAspect="1"/>
          </p:cNvPicPr>
          <p:nvPr/>
        </p:nvPicPr>
        <p:blipFill>
          <a:blip r:embed="rId5"/>
          <a:stretch>
            <a:fillRect/>
          </a:stretch>
        </p:blipFill>
        <p:spPr>
          <a:xfrm>
            <a:off x="6857246" y="2428795"/>
            <a:ext cx="1523376" cy="1523376"/>
          </a:xfrm>
          <a:prstGeom prst="rect">
            <a:avLst/>
          </a:prstGeom>
        </p:spPr>
      </p:pic>
      <p:pic>
        <p:nvPicPr>
          <p:cNvPr id="8" name="図 7">
            <a:extLst>
              <a:ext uri="{FF2B5EF4-FFF2-40B4-BE49-F238E27FC236}">
                <a16:creationId xmlns:a16="http://schemas.microsoft.com/office/drawing/2014/main" id="{8BCB2545-21ED-AF47-A8A4-099DCA6F58E1}"/>
              </a:ext>
            </a:extLst>
          </p:cNvPr>
          <p:cNvPicPr>
            <a:picLocks noChangeAspect="1"/>
          </p:cNvPicPr>
          <p:nvPr/>
        </p:nvPicPr>
        <p:blipFill>
          <a:blip r:embed="rId6"/>
          <a:stretch>
            <a:fillRect/>
          </a:stretch>
        </p:blipFill>
        <p:spPr>
          <a:xfrm>
            <a:off x="5276174" y="3952022"/>
            <a:ext cx="1523376" cy="1523376"/>
          </a:xfrm>
          <a:prstGeom prst="rect">
            <a:avLst/>
          </a:prstGeom>
        </p:spPr>
      </p:pic>
      <p:pic>
        <p:nvPicPr>
          <p:cNvPr id="9" name="図 8">
            <a:extLst>
              <a:ext uri="{FF2B5EF4-FFF2-40B4-BE49-F238E27FC236}">
                <a16:creationId xmlns:a16="http://schemas.microsoft.com/office/drawing/2014/main" id="{AB5A60AD-9B72-9642-A65B-C0FFE3A3316C}"/>
              </a:ext>
            </a:extLst>
          </p:cNvPr>
          <p:cNvPicPr>
            <a:picLocks noChangeAspect="1"/>
          </p:cNvPicPr>
          <p:nvPr/>
        </p:nvPicPr>
        <p:blipFill>
          <a:blip r:embed="rId7"/>
          <a:stretch>
            <a:fillRect/>
          </a:stretch>
        </p:blipFill>
        <p:spPr>
          <a:xfrm>
            <a:off x="6963328" y="3952022"/>
            <a:ext cx="1523376" cy="1523376"/>
          </a:xfrm>
          <a:prstGeom prst="rect">
            <a:avLst/>
          </a:prstGeom>
        </p:spPr>
      </p:pic>
      <p:sp>
        <p:nvSpPr>
          <p:cNvPr id="11" name="Rectangle 5">
            <a:extLst>
              <a:ext uri="{FF2B5EF4-FFF2-40B4-BE49-F238E27FC236}">
                <a16:creationId xmlns:a16="http://schemas.microsoft.com/office/drawing/2014/main" id="{A29E2822-7D8F-0444-BFC1-1A3D3CE739D2}"/>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ヒストグラムのチェックポイント</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ー 3">
            <a:extLst>
              <a:ext uri="{FF2B5EF4-FFF2-40B4-BE49-F238E27FC236}">
                <a16:creationId xmlns:a16="http://schemas.microsoft.com/office/drawing/2014/main" id="{6E53028F-8D51-4272-9100-DC268F5FCC5C}"/>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35</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498921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36</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ハンズオン</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155744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a:xfrm>
            <a:off x="457200" y="907624"/>
            <a:ext cx="8229600" cy="4525962"/>
          </a:xfrm>
        </p:spPr>
        <p:txBody>
          <a:bodyPr/>
          <a:lstStyle/>
          <a:p>
            <a:r>
              <a:rPr kumimoji="1" lang="ja-JP" altLang="en-US"/>
              <a:t>ファイル名</a:t>
            </a:r>
            <a:r>
              <a:rPr lang="ja-JP" altLang="en-US"/>
              <a:t>「演習データ</a:t>
            </a:r>
            <a:r>
              <a:rPr lang="en-US" altLang="ja-JP" dirty="0"/>
              <a:t>D2_2</a:t>
            </a:r>
            <a:r>
              <a:rPr kumimoji="1" lang="en-US" altLang="ja-JP" dirty="0"/>
              <a:t>.xlsx</a:t>
            </a:r>
            <a:r>
              <a:rPr kumimoji="1" lang="ja-JP" altLang="en-US"/>
              <a:t>」</a:t>
            </a:r>
            <a:endParaRPr kumimoji="1" lang="en-US" altLang="ja-JP" dirty="0"/>
          </a:p>
          <a:p>
            <a:r>
              <a:rPr lang="ja-JP" altLang="en-US"/>
              <a:t>ワークシート「質的データ」</a:t>
            </a:r>
            <a:endParaRPr kumimoji="1" lang="ja-JP" altLang="en-US"/>
          </a:p>
        </p:txBody>
      </p:sp>
      <p:pic>
        <p:nvPicPr>
          <p:cNvPr id="5" name="図 4" descr="グラフィカル ユーザー インターフェイス, アプリケーション, テーブル, Excel&#10;&#10;自動的に生成された説明">
            <a:extLst>
              <a:ext uri="{FF2B5EF4-FFF2-40B4-BE49-F238E27FC236}">
                <a16:creationId xmlns:a16="http://schemas.microsoft.com/office/drawing/2014/main" id="{2995E6A6-8074-944F-843D-EE1EE5EEBF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5306" y="1916832"/>
            <a:ext cx="3193387" cy="4392592"/>
          </a:xfrm>
          <a:prstGeom prst="rect">
            <a:avLst/>
          </a:prstGeom>
        </p:spPr>
      </p:pic>
      <p:sp>
        <p:nvSpPr>
          <p:cNvPr id="6" name="円/楕円 5">
            <a:extLst>
              <a:ext uri="{FF2B5EF4-FFF2-40B4-BE49-F238E27FC236}">
                <a16:creationId xmlns:a16="http://schemas.microsoft.com/office/drawing/2014/main" id="{C45CFA1C-9134-D648-A70F-978AB7EB18AE}"/>
              </a:ext>
            </a:extLst>
          </p:cNvPr>
          <p:cNvSpPr/>
          <p:nvPr/>
        </p:nvSpPr>
        <p:spPr>
          <a:xfrm>
            <a:off x="3215246" y="5954292"/>
            <a:ext cx="506895"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5">
            <a:extLst>
              <a:ext uri="{FF2B5EF4-FFF2-40B4-BE49-F238E27FC236}">
                <a16:creationId xmlns:a16="http://schemas.microsoft.com/office/drawing/2014/main" id="{AC3F7984-A3FB-E442-B00E-1586B534146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ハンズオン（１）</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0D22FDC4-A31E-4D26-86CF-481890CFC201}"/>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37</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6400901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FDF9299A-F958-D84F-9707-5C2B7790C64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5412" y="1222375"/>
            <a:ext cx="6893175" cy="5095875"/>
          </a:xfrm>
        </p:spPr>
      </p:pic>
      <p:sp>
        <p:nvSpPr>
          <p:cNvPr id="7" name="角丸四角形吹き出し 6">
            <a:extLst>
              <a:ext uri="{FF2B5EF4-FFF2-40B4-BE49-F238E27FC236}">
                <a16:creationId xmlns:a16="http://schemas.microsoft.com/office/drawing/2014/main" id="{45A216E7-D0C9-3941-BBFD-874082857F5E}"/>
              </a:ext>
            </a:extLst>
          </p:cNvPr>
          <p:cNvSpPr/>
          <p:nvPr/>
        </p:nvSpPr>
        <p:spPr>
          <a:xfrm>
            <a:off x="6389225" y="2475509"/>
            <a:ext cx="2534856" cy="1193666"/>
          </a:xfrm>
          <a:prstGeom prst="wedgeRoundRectCallout">
            <a:avLst>
              <a:gd name="adj1" fmla="val -89984"/>
              <a:gd name="adj2" fmla="val -6020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国名と一致するデータ数を数える</a:t>
            </a:r>
            <a:endParaRPr kumimoji="1" lang="en-US" altLang="ja-JP" sz="1400"/>
          </a:p>
          <a:p>
            <a:r>
              <a:rPr kumimoji="1" lang="en-US" altLang="ja-JP" sz="1400"/>
              <a:t>=countif($B$2:$B$1001,E3)</a:t>
            </a:r>
          </a:p>
        </p:txBody>
      </p:sp>
      <p:sp>
        <p:nvSpPr>
          <p:cNvPr id="6" name="Rectangle 5">
            <a:extLst>
              <a:ext uri="{FF2B5EF4-FFF2-40B4-BE49-F238E27FC236}">
                <a16:creationId xmlns:a16="http://schemas.microsoft.com/office/drawing/2014/main" id="{5DC48CBF-874E-6542-BE29-DFA10E5180D5}"/>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ハンズオン（１）</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0FB654A1-54EE-40F8-A164-746D259306A5}"/>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38</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932549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12D6BE1-DFD5-43EA-A85F-2479B18AC585}"/>
              </a:ext>
            </a:extLst>
          </p:cNvPr>
          <p:cNvSpPr>
            <a:spLocks noGrp="1"/>
          </p:cNvSpPr>
          <p:nvPr>
            <p:ph idx="1"/>
          </p:nvPr>
        </p:nvSpPr>
        <p:spPr>
          <a:xfrm>
            <a:off x="521583" y="1052736"/>
            <a:ext cx="8229600" cy="4525962"/>
          </a:xfrm>
        </p:spPr>
        <p:txBody>
          <a:bodyPr/>
          <a:lstStyle/>
          <a:p>
            <a:r>
              <a:rPr lang="ja-JP" altLang="en-US"/>
              <a:t>標準偏差の概念を理解する。</a:t>
            </a:r>
            <a:endParaRPr lang="en-US" altLang="ja-JP" dirty="0"/>
          </a:p>
          <a:p>
            <a:r>
              <a:rPr lang="ja-JP" altLang="en-US"/>
              <a:t>グラフ（ヒストグラム）の見方を知り、意味と読み取れることを理解する。</a:t>
            </a:r>
          </a:p>
        </p:txBody>
      </p:sp>
      <p:sp>
        <p:nvSpPr>
          <p:cNvPr id="4" name="スライド番号プレースホルダー 3">
            <a:extLst>
              <a:ext uri="{FF2B5EF4-FFF2-40B4-BE49-F238E27FC236}">
                <a16:creationId xmlns:a16="http://schemas.microsoft.com/office/drawing/2014/main" id="{0B339971-8EF6-4403-9B81-6ABF8565F786}"/>
              </a:ext>
            </a:extLst>
          </p:cNvPr>
          <p:cNvSpPr>
            <a:spLocks noGrp="1"/>
          </p:cNvSpPr>
          <p:nvPr>
            <p:ph type="sldNum" sz="quarter" idx="12"/>
          </p:nvPr>
        </p:nvSpPr>
        <p:spPr>
          <a:xfrm>
            <a:off x="8481032" y="6542250"/>
            <a:ext cx="720725" cy="365125"/>
          </a:xfrm>
        </p:spPr>
        <p:txBody>
          <a:bodyPr/>
          <a:lstStyle/>
          <a:p>
            <a:fld id="{ED2D5C90-0667-8C4B-828E-9CCEDA5B855E}" type="slidenum">
              <a:rPr kumimoji="1" lang="ja-JP" altLang="en-US" smtClean="0"/>
              <a:t>3</a:t>
            </a:fld>
            <a:endParaRPr kumimoji="1" lang="ja-JP" altLang="en-US"/>
          </a:p>
        </p:txBody>
      </p:sp>
      <p:sp>
        <p:nvSpPr>
          <p:cNvPr id="6" name="Rectangle 5">
            <a:extLst>
              <a:ext uri="{FF2B5EF4-FFF2-40B4-BE49-F238E27FC236}">
                <a16:creationId xmlns:a16="http://schemas.microsoft.com/office/drawing/2014/main" id="{3EB0685C-388B-344C-AD50-9586E9F349C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２日目のゴール</a:t>
            </a:r>
            <a:endParaRPr lang="ja-JP" altLang="ja-JP" sz="2400" b="1" kern="0" dirty="0">
              <a:solidFill>
                <a:srgbClr val="002060"/>
              </a:solidFill>
              <a:latin typeface="Meiryo UI" pitchFamily="50" charset="-128"/>
              <a:ea typeface="Meiryo UI" pitchFamily="50" charset="-128"/>
            </a:endParaRPr>
          </a:p>
        </p:txBody>
      </p:sp>
    </p:spTree>
    <p:extLst>
      <p:ext uri="{BB962C8B-B14F-4D97-AF65-F5344CB8AC3E}">
        <p14:creationId xmlns:p14="http://schemas.microsoft.com/office/powerpoint/2010/main" val="2416822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394797C4-7BAE-304A-B04A-B3175CE02DA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6923" y="1222375"/>
            <a:ext cx="6570153" cy="5095875"/>
          </a:xfrm>
        </p:spPr>
      </p:pic>
      <p:sp>
        <p:nvSpPr>
          <p:cNvPr id="6" name="角丸四角形吹き出し 5">
            <a:extLst>
              <a:ext uri="{FF2B5EF4-FFF2-40B4-BE49-F238E27FC236}">
                <a16:creationId xmlns:a16="http://schemas.microsoft.com/office/drawing/2014/main" id="{FB224ED8-6C5B-AF41-9E30-9A0DA96226B3}"/>
              </a:ext>
            </a:extLst>
          </p:cNvPr>
          <p:cNvSpPr/>
          <p:nvPr/>
        </p:nvSpPr>
        <p:spPr>
          <a:xfrm>
            <a:off x="6319777" y="2576646"/>
            <a:ext cx="2534856" cy="1193666"/>
          </a:xfrm>
          <a:prstGeom prst="wedgeRoundRectCallout">
            <a:avLst>
              <a:gd name="adj1" fmla="val -66696"/>
              <a:gd name="adj2" fmla="val -6989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中国本土から訪日した人の人数は</a:t>
            </a:r>
            <a:r>
              <a:rPr kumimoji="1" lang="en-US" altLang="ja-JP" sz="1400"/>
              <a:t>301</a:t>
            </a:r>
            <a:r>
              <a:rPr kumimoji="1" lang="ja-JP" altLang="en-US" sz="1400"/>
              <a:t>人</a:t>
            </a:r>
            <a:endParaRPr kumimoji="1" lang="en-US" altLang="ja-JP" sz="1400"/>
          </a:p>
        </p:txBody>
      </p:sp>
      <p:sp>
        <p:nvSpPr>
          <p:cNvPr id="7" name="Rectangle 5">
            <a:extLst>
              <a:ext uri="{FF2B5EF4-FFF2-40B4-BE49-F238E27FC236}">
                <a16:creationId xmlns:a16="http://schemas.microsoft.com/office/drawing/2014/main" id="{39B0ECED-B309-E542-8D9A-2B021E587645}"/>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ハンズオン（３）</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6EAD049A-DF8D-4168-97BB-24601977DF5A}"/>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39</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7486574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A849EA13-75DB-3942-AF84-F434F320DBF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6132" y="1222375"/>
            <a:ext cx="6611736" cy="5095875"/>
          </a:xfrm>
        </p:spPr>
      </p:pic>
      <p:sp>
        <p:nvSpPr>
          <p:cNvPr id="6" name="角丸四角形吹き出し 5">
            <a:extLst>
              <a:ext uri="{FF2B5EF4-FFF2-40B4-BE49-F238E27FC236}">
                <a16:creationId xmlns:a16="http://schemas.microsoft.com/office/drawing/2014/main" id="{E12369AB-3C03-AA4E-933B-D6350FCF681A}"/>
              </a:ext>
            </a:extLst>
          </p:cNvPr>
          <p:cNvSpPr/>
          <p:nvPr/>
        </p:nvSpPr>
        <p:spPr>
          <a:xfrm>
            <a:off x="6435524" y="2703968"/>
            <a:ext cx="1701479" cy="398047"/>
          </a:xfrm>
          <a:prstGeom prst="wedgeRoundRectCallout">
            <a:avLst>
              <a:gd name="adj1" fmla="val -73499"/>
              <a:gd name="adj2" fmla="val -11060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コピー</a:t>
            </a:r>
            <a:r>
              <a:rPr kumimoji="1" lang="en-US" altLang="ja-JP" sz="1400"/>
              <a:t>&amp;</a:t>
            </a:r>
            <a:r>
              <a:rPr kumimoji="1" lang="ja-JP" altLang="en-US" sz="1400"/>
              <a:t>ペースト</a:t>
            </a:r>
            <a:endParaRPr kumimoji="1" lang="en-US" altLang="ja-JP" sz="1400"/>
          </a:p>
        </p:txBody>
      </p:sp>
      <p:sp>
        <p:nvSpPr>
          <p:cNvPr id="7" name="Rectangle 5">
            <a:extLst>
              <a:ext uri="{FF2B5EF4-FFF2-40B4-BE49-F238E27FC236}">
                <a16:creationId xmlns:a16="http://schemas.microsoft.com/office/drawing/2014/main" id="{A8DA602D-8BCD-5649-8623-3F9D8B83D8D6}"/>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ハンズオン（４）</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A5253CB4-9663-4E59-8302-76DD5FFFA625}"/>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4080237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E3B5C873-4E25-F148-906A-FA3C77D75D3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4478" y="1222375"/>
            <a:ext cx="6375043" cy="5095875"/>
          </a:xfrm>
        </p:spPr>
      </p:pic>
      <p:sp>
        <p:nvSpPr>
          <p:cNvPr id="6" name="角丸四角形吹き出し 5">
            <a:extLst>
              <a:ext uri="{FF2B5EF4-FFF2-40B4-BE49-F238E27FC236}">
                <a16:creationId xmlns:a16="http://schemas.microsoft.com/office/drawing/2014/main" id="{01B97A7C-35B6-494C-BFDE-CD38DF320940}"/>
              </a:ext>
            </a:extLst>
          </p:cNvPr>
          <p:cNvSpPr/>
          <p:nvPr/>
        </p:nvSpPr>
        <p:spPr>
          <a:xfrm>
            <a:off x="6597569" y="4972606"/>
            <a:ext cx="2095018" cy="640714"/>
          </a:xfrm>
          <a:prstGeom prst="wedgeRoundRectCallout">
            <a:avLst>
              <a:gd name="adj1" fmla="val -69079"/>
              <a:gd name="adj2" fmla="val 12424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合計を算出</a:t>
            </a:r>
            <a:endParaRPr kumimoji="1" lang="en-US" altLang="ja-JP" sz="1400"/>
          </a:p>
          <a:p>
            <a:r>
              <a:rPr kumimoji="1" lang="en-US" altLang="ja-JP" sz="1400"/>
              <a:t>=sum(F3:F23)</a:t>
            </a:r>
          </a:p>
        </p:txBody>
      </p:sp>
      <p:sp>
        <p:nvSpPr>
          <p:cNvPr id="7" name="円/楕円 6">
            <a:extLst>
              <a:ext uri="{FF2B5EF4-FFF2-40B4-BE49-F238E27FC236}">
                <a16:creationId xmlns:a16="http://schemas.microsoft.com/office/drawing/2014/main" id="{C9661869-FA69-0141-BB72-072D29D1FCDD}"/>
              </a:ext>
            </a:extLst>
          </p:cNvPr>
          <p:cNvSpPr/>
          <p:nvPr/>
        </p:nvSpPr>
        <p:spPr>
          <a:xfrm>
            <a:off x="4419013" y="5981366"/>
            <a:ext cx="506895"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吹き出し 7">
            <a:extLst>
              <a:ext uri="{FF2B5EF4-FFF2-40B4-BE49-F238E27FC236}">
                <a16:creationId xmlns:a16="http://schemas.microsoft.com/office/drawing/2014/main" id="{C0FFB755-DF1A-9B4A-B007-3A5AA22015E3}"/>
              </a:ext>
            </a:extLst>
          </p:cNvPr>
          <p:cNvSpPr/>
          <p:nvPr/>
        </p:nvSpPr>
        <p:spPr>
          <a:xfrm>
            <a:off x="2096946" y="4994911"/>
            <a:ext cx="2095018" cy="640714"/>
          </a:xfrm>
          <a:prstGeom prst="wedgeRoundRectCallout">
            <a:avLst>
              <a:gd name="adj1" fmla="val 62965"/>
              <a:gd name="adj2" fmla="val 11520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合計欄を作成</a:t>
            </a:r>
            <a:endParaRPr kumimoji="1" lang="en-US" altLang="ja-JP" sz="1400"/>
          </a:p>
        </p:txBody>
      </p:sp>
      <p:sp>
        <p:nvSpPr>
          <p:cNvPr id="9" name="Rectangle 5">
            <a:extLst>
              <a:ext uri="{FF2B5EF4-FFF2-40B4-BE49-F238E27FC236}">
                <a16:creationId xmlns:a16="http://schemas.microsoft.com/office/drawing/2014/main" id="{9F1DBC0B-7874-C34F-9F59-C957FE428FB3}"/>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ハンズオン（５）</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ー 3">
            <a:extLst>
              <a:ext uri="{FF2B5EF4-FFF2-40B4-BE49-F238E27FC236}">
                <a16:creationId xmlns:a16="http://schemas.microsoft.com/office/drawing/2014/main" id="{9B210782-3F4A-4D54-9067-6EBF9765E360}"/>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41</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0927644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D6174A1B-F86B-9D41-97A8-D5DC215D628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2257" y="1222375"/>
            <a:ext cx="6359486" cy="5095875"/>
          </a:xfrm>
        </p:spPr>
      </p:pic>
      <p:sp>
        <p:nvSpPr>
          <p:cNvPr id="6" name="角丸四角形吹き出し 5">
            <a:extLst>
              <a:ext uri="{FF2B5EF4-FFF2-40B4-BE49-F238E27FC236}">
                <a16:creationId xmlns:a16="http://schemas.microsoft.com/office/drawing/2014/main" id="{55EA8E8D-B2DB-A14D-B360-49BF965B46E1}"/>
              </a:ext>
            </a:extLst>
          </p:cNvPr>
          <p:cNvSpPr/>
          <p:nvPr/>
        </p:nvSpPr>
        <p:spPr>
          <a:xfrm>
            <a:off x="6597569" y="4972606"/>
            <a:ext cx="2095018" cy="640714"/>
          </a:xfrm>
          <a:prstGeom prst="wedgeRoundRectCallout">
            <a:avLst>
              <a:gd name="adj1" fmla="val -69079"/>
              <a:gd name="adj2" fmla="val 12424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合計は</a:t>
            </a:r>
            <a:r>
              <a:rPr kumimoji="1" lang="en-US" altLang="ja-JP" sz="1400"/>
              <a:t>1,000</a:t>
            </a:r>
            <a:r>
              <a:rPr kumimoji="1" lang="ja-JP" altLang="en-US" sz="1400"/>
              <a:t>人</a:t>
            </a:r>
            <a:endParaRPr kumimoji="1" lang="en-US" altLang="ja-JP" sz="1400"/>
          </a:p>
        </p:txBody>
      </p:sp>
      <p:sp>
        <p:nvSpPr>
          <p:cNvPr id="7" name="Rectangle 5">
            <a:extLst>
              <a:ext uri="{FF2B5EF4-FFF2-40B4-BE49-F238E27FC236}">
                <a16:creationId xmlns:a16="http://schemas.microsoft.com/office/drawing/2014/main" id="{B35CEF13-BB76-224A-9D4C-4C682DB88027}"/>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ハンズオン（６）</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5A383CEE-C6E2-4F11-ADBB-C0EF1F2A4484}"/>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3568798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725E7FA6-DE1C-A546-BF12-787DFF43094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5751" y="1222375"/>
            <a:ext cx="6432497" cy="5095875"/>
          </a:xfrm>
        </p:spPr>
      </p:pic>
      <p:sp>
        <p:nvSpPr>
          <p:cNvPr id="6" name="角丸四角形吹き出し 5">
            <a:extLst>
              <a:ext uri="{FF2B5EF4-FFF2-40B4-BE49-F238E27FC236}">
                <a16:creationId xmlns:a16="http://schemas.microsoft.com/office/drawing/2014/main" id="{F8F97A09-4CA9-5041-9E1D-31ED2C802614}"/>
              </a:ext>
            </a:extLst>
          </p:cNvPr>
          <p:cNvSpPr/>
          <p:nvPr/>
        </p:nvSpPr>
        <p:spPr>
          <a:xfrm>
            <a:off x="6837021" y="1109956"/>
            <a:ext cx="2095018" cy="640714"/>
          </a:xfrm>
          <a:prstGeom prst="wedgeRoundRectCallout">
            <a:avLst>
              <a:gd name="adj1" fmla="val -61897"/>
              <a:gd name="adj2" fmla="val 8991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累積度数の欄を作成</a:t>
            </a:r>
            <a:endParaRPr kumimoji="1" lang="en-US" altLang="ja-JP" sz="1400"/>
          </a:p>
        </p:txBody>
      </p:sp>
      <p:sp>
        <p:nvSpPr>
          <p:cNvPr id="7" name="角丸四角形吹き出し 6">
            <a:extLst>
              <a:ext uri="{FF2B5EF4-FFF2-40B4-BE49-F238E27FC236}">
                <a16:creationId xmlns:a16="http://schemas.microsoft.com/office/drawing/2014/main" id="{28D14E43-5FD1-8643-8E70-343C24E7647B}"/>
              </a:ext>
            </a:extLst>
          </p:cNvPr>
          <p:cNvSpPr/>
          <p:nvPr/>
        </p:nvSpPr>
        <p:spPr>
          <a:xfrm>
            <a:off x="6837021" y="2523996"/>
            <a:ext cx="2095018" cy="905004"/>
          </a:xfrm>
          <a:prstGeom prst="wedgeRoundRectCallout">
            <a:avLst>
              <a:gd name="adj1" fmla="val -75156"/>
              <a:gd name="adj2" fmla="val -7313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1</a:t>
            </a:r>
            <a:r>
              <a:rPr kumimoji="1" lang="ja-JP" altLang="en-US" sz="1400"/>
              <a:t>行目は度数の値を入れる。</a:t>
            </a:r>
            <a:endParaRPr kumimoji="1" lang="en-US" altLang="ja-JP" sz="1400"/>
          </a:p>
          <a:p>
            <a:r>
              <a:rPr kumimoji="1" lang="en-US" altLang="ja-JP" sz="1400"/>
              <a:t>=F3</a:t>
            </a:r>
          </a:p>
        </p:txBody>
      </p:sp>
      <p:sp>
        <p:nvSpPr>
          <p:cNvPr id="8" name="Rectangle 5">
            <a:extLst>
              <a:ext uri="{FF2B5EF4-FFF2-40B4-BE49-F238E27FC236}">
                <a16:creationId xmlns:a16="http://schemas.microsoft.com/office/drawing/2014/main" id="{79D8F650-2F91-064C-8B8A-A3BE24CB4D9F}"/>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ハンズオン（７）</a:t>
            </a:r>
            <a:endParaRPr lang="ja-JP" altLang="ja-JP" sz="2400" b="1" kern="0" dirty="0">
              <a:solidFill>
                <a:srgbClr val="002060"/>
              </a:solidFill>
              <a:latin typeface="Meiryo UI" pitchFamily="50" charset="-128"/>
              <a:ea typeface="Meiryo UI" pitchFamily="50" charset="-128"/>
            </a:endParaRPr>
          </a:p>
        </p:txBody>
      </p:sp>
      <p:sp>
        <p:nvSpPr>
          <p:cNvPr id="9" name="スライド番号プレースホルダー 3">
            <a:extLst>
              <a:ext uri="{FF2B5EF4-FFF2-40B4-BE49-F238E27FC236}">
                <a16:creationId xmlns:a16="http://schemas.microsoft.com/office/drawing/2014/main" id="{65D5A11A-5AC1-4E52-8A79-ADC64E6F9714}"/>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43</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7374509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018C8B23-D778-D343-9E62-A97316E8D30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8707" y="1222375"/>
            <a:ext cx="6346586" cy="5095875"/>
          </a:xfrm>
        </p:spPr>
      </p:pic>
      <p:sp>
        <p:nvSpPr>
          <p:cNvPr id="6" name="角丸四角形吹き出し 5">
            <a:extLst>
              <a:ext uri="{FF2B5EF4-FFF2-40B4-BE49-F238E27FC236}">
                <a16:creationId xmlns:a16="http://schemas.microsoft.com/office/drawing/2014/main" id="{C766D57B-598A-7843-A1C3-24CDD1D1E55D}"/>
              </a:ext>
            </a:extLst>
          </p:cNvPr>
          <p:cNvSpPr/>
          <p:nvPr/>
        </p:nvSpPr>
        <p:spPr>
          <a:xfrm>
            <a:off x="6802297" y="2846158"/>
            <a:ext cx="2095018" cy="811441"/>
          </a:xfrm>
          <a:prstGeom prst="wedgeRoundRectCallout">
            <a:avLst>
              <a:gd name="adj1" fmla="val -71289"/>
              <a:gd name="adj2" fmla="val -9615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2</a:t>
            </a:r>
            <a:r>
              <a:rPr kumimoji="1" lang="ja-JP" altLang="en-US" sz="1400"/>
              <a:t>行目以降は前の行の合計と度数を足し合わせる。</a:t>
            </a:r>
            <a:endParaRPr kumimoji="1" lang="en-US" altLang="ja-JP" sz="1400"/>
          </a:p>
        </p:txBody>
      </p:sp>
      <p:sp>
        <p:nvSpPr>
          <p:cNvPr id="7" name="Rectangle 5">
            <a:extLst>
              <a:ext uri="{FF2B5EF4-FFF2-40B4-BE49-F238E27FC236}">
                <a16:creationId xmlns:a16="http://schemas.microsoft.com/office/drawing/2014/main" id="{A18DEA49-5207-9F47-8FAA-4C2872C8F1E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ハンズオン（８）</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FA3DE594-52C4-4869-A722-162DBEFC89E0}"/>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3190331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5A0171C8-B117-0542-B8F4-E25CF285B84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0228" y="1222375"/>
            <a:ext cx="6443544" cy="5095875"/>
          </a:xfrm>
        </p:spPr>
      </p:pic>
      <p:sp>
        <p:nvSpPr>
          <p:cNvPr id="6" name="角丸四角形吹き出し 5">
            <a:extLst>
              <a:ext uri="{FF2B5EF4-FFF2-40B4-BE49-F238E27FC236}">
                <a16:creationId xmlns:a16="http://schemas.microsoft.com/office/drawing/2014/main" id="{AEBCF8B4-99DA-9547-8DFB-EF444C6F9E06}"/>
              </a:ext>
            </a:extLst>
          </p:cNvPr>
          <p:cNvSpPr/>
          <p:nvPr/>
        </p:nvSpPr>
        <p:spPr>
          <a:xfrm>
            <a:off x="7095281" y="3030953"/>
            <a:ext cx="1701479" cy="398047"/>
          </a:xfrm>
          <a:prstGeom prst="wedgeRoundRectCallout">
            <a:avLst>
              <a:gd name="adj1" fmla="val -73499"/>
              <a:gd name="adj2" fmla="val -11060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コピー</a:t>
            </a:r>
            <a:r>
              <a:rPr kumimoji="1" lang="en-US" altLang="ja-JP" sz="1400"/>
              <a:t>&amp;</a:t>
            </a:r>
            <a:r>
              <a:rPr kumimoji="1" lang="ja-JP" altLang="en-US" sz="1400"/>
              <a:t>ペースト</a:t>
            </a:r>
            <a:endParaRPr kumimoji="1" lang="en-US" altLang="ja-JP" sz="1400"/>
          </a:p>
        </p:txBody>
      </p:sp>
      <p:sp>
        <p:nvSpPr>
          <p:cNvPr id="7" name="Rectangle 5">
            <a:extLst>
              <a:ext uri="{FF2B5EF4-FFF2-40B4-BE49-F238E27FC236}">
                <a16:creationId xmlns:a16="http://schemas.microsoft.com/office/drawing/2014/main" id="{F5A7CE75-2E50-D349-AB7E-04AAA2A37C5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ハンズオン（９）</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F992A0D7-75D2-4016-8CF9-4613758B79E0}"/>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45</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6217606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3DD5FC31-56BB-1F46-BDEA-525A823B5F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4878" y="1222375"/>
            <a:ext cx="6354244" cy="5095875"/>
          </a:xfrm>
        </p:spPr>
      </p:pic>
      <p:sp>
        <p:nvSpPr>
          <p:cNvPr id="6" name="角丸四角形吹き出し 5">
            <a:extLst>
              <a:ext uri="{FF2B5EF4-FFF2-40B4-BE49-F238E27FC236}">
                <a16:creationId xmlns:a16="http://schemas.microsoft.com/office/drawing/2014/main" id="{001343A8-6C81-6945-8044-58F4E993E3BA}"/>
              </a:ext>
            </a:extLst>
          </p:cNvPr>
          <p:cNvSpPr/>
          <p:nvPr/>
        </p:nvSpPr>
        <p:spPr>
          <a:xfrm>
            <a:off x="4572000" y="1222375"/>
            <a:ext cx="2095018" cy="640714"/>
          </a:xfrm>
          <a:prstGeom prst="wedgeRoundRectCallout">
            <a:avLst>
              <a:gd name="adj1" fmla="val 50810"/>
              <a:gd name="adj2" fmla="val 68239"/>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相対度数の欄を作成</a:t>
            </a:r>
            <a:endParaRPr kumimoji="1" lang="en-US" altLang="ja-JP" sz="1400"/>
          </a:p>
        </p:txBody>
      </p:sp>
      <p:sp>
        <p:nvSpPr>
          <p:cNvPr id="7" name="角丸四角形吹き出し 6">
            <a:extLst>
              <a:ext uri="{FF2B5EF4-FFF2-40B4-BE49-F238E27FC236}">
                <a16:creationId xmlns:a16="http://schemas.microsoft.com/office/drawing/2014/main" id="{302BD407-844E-7542-9B67-5763DD342CF9}"/>
              </a:ext>
            </a:extLst>
          </p:cNvPr>
          <p:cNvSpPr/>
          <p:nvPr/>
        </p:nvSpPr>
        <p:spPr>
          <a:xfrm>
            <a:off x="6860170" y="2983949"/>
            <a:ext cx="2095018" cy="786363"/>
          </a:xfrm>
          <a:prstGeom prst="wedgeRoundRectCallout">
            <a:avLst>
              <a:gd name="adj1" fmla="val -45875"/>
              <a:gd name="adj2" fmla="val -135900"/>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相対度数は度数を合計で割る</a:t>
            </a:r>
            <a:endParaRPr kumimoji="1" lang="en-US" altLang="ja-JP" sz="1400"/>
          </a:p>
          <a:p>
            <a:r>
              <a:rPr kumimoji="1" lang="en-US" altLang="ja-JP" sz="1400"/>
              <a:t>=F3/$F$24</a:t>
            </a:r>
          </a:p>
        </p:txBody>
      </p:sp>
      <p:sp>
        <p:nvSpPr>
          <p:cNvPr id="8" name="Rectangle 5">
            <a:extLst>
              <a:ext uri="{FF2B5EF4-FFF2-40B4-BE49-F238E27FC236}">
                <a16:creationId xmlns:a16="http://schemas.microsoft.com/office/drawing/2014/main" id="{575075A7-86FB-154B-BE8C-FD982F754364}"/>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10</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9" name="スライド番号プレースホルダー 3">
            <a:extLst>
              <a:ext uri="{FF2B5EF4-FFF2-40B4-BE49-F238E27FC236}">
                <a16:creationId xmlns:a16="http://schemas.microsoft.com/office/drawing/2014/main" id="{241547BB-557B-4F75-9610-FDD332335493}"/>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46</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7719393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543669A7-1BF4-F344-A53B-6F79DD385FB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9611" y="1222375"/>
            <a:ext cx="6424778" cy="5095875"/>
          </a:xfrm>
        </p:spPr>
      </p:pic>
      <p:sp>
        <p:nvSpPr>
          <p:cNvPr id="6" name="角丸四角形吹き出し 5">
            <a:extLst>
              <a:ext uri="{FF2B5EF4-FFF2-40B4-BE49-F238E27FC236}">
                <a16:creationId xmlns:a16="http://schemas.microsoft.com/office/drawing/2014/main" id="{A61394D4-E7EA-DE47-9FA0-79ACD05AA570}"/>
              </a:ext>
            </a:extLst>
          </p:cNvPr>
          <p:cNvSpPr/>
          <p:nvPr/>
        </p:nvSpPr>
        <p:spPr>
          <a:xfrm>
            <a:off x="7234177" y="2999123"/>
            <a:ext cx="1701479" cy="398047"/>
          </a:xfrm>
          <a:prstGeom prst="wedgeRoundRectCallout">
            <a:avLst>
              <a:gd name="adj1" fmla="val -46288"/>
              <a:gd name="adj2" fmla="val -13968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コピー</a:t>
            </a:r>
            <a:r>
              <a:rPr kumimoji="1" lang="en-US" altLang="ja-JP" sz="1400"/>
              <a:t>&amp;</a:t>
            </a:r>
            <a:r>
              <a:rPr kumimoji="1" lang="ja-JP" altLang="en-US" sz="1400"/>
              <a:t>ペースト</a:t>
            </a:r>
            <a:endParaRPr kumimoji="1" lang="en-US" altLang="ja-JP" sz="1400"/>
          </a:p>
        </p:txBody>
      </p:sp>
      <p:sp>
        <p:nvSpPr>
          <p:cNvPr id="7" name="Rectangle 5">
            <a:extLst>
              <a:ext uri="{FF2B5EF4-FFF2-40B4-BE49-F238E27FC236}">
                <a16:creationId xmlns:a16="http://schemas.microsoft.com/office/drawing/2014/main" id="{1B3AA90C-6586-7C48-AD3B-69391604FEA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11</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6989BF07-EF64-46C9-B769-A23D40EB18A8}"/>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47</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40596553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D4212008-AE17-2A4B-A4A5-D4FA3738DBE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2086" y="1222375"/>
            <a:ext cx="7019827" cy="5095875"/>
          </a:xfrm>
        </p:spPr>
      </p:pic>
      <p:sp>
        <p:nvSpPr>
          <p:cNvPr id="6" name="角丸四角形吹き出し 5">
            <a:extLst>
              <a:ext uri="{FF2B5EF4-FFF2-40B4-BE49-F238E27FC236}">
                <a16:creationId xmlns:a16="http://schemas.microsoft.com/office/drawing/2014/main" id="{4643EDD3-0DF4-944C-85EC-B25AD40F3E7E}"/>
              </a:ext>
            </a:extLst>
          </p:cNvPr>
          <p:cNvSpPr/>
          <p:nvPr/>
        </p:nvSpPr>
        <p:spPr>
          <a:xfrm>
            <a:off x="5216565" y="1124204"/>
            <a:ext cx="2095018" cy="640714"/>
          </a:xfrm>
          <a:prstGeom prst="wedgeRoundRectCallout">
            <a:avLst>
              <a:gd name="adj1" fmla="val 42523"/>
              <a:gd name="adj2" fmla="val 71852"/>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累積相対度数の欄を作成</a:t>
            </a:r>
            <a:endParaRPr kumimoji="1" lang="en-US" altLang="ja-JP" sz="1400"/>
          </a:p>
        </p:txBody>
      </p:sp>
      <p:sp>
        <p:nvSpPr>
          <p:cNvPr id="7" name="角丸四角形吹き出し 6">
            <a:extLst>
              <a:ext uri="{FF2B5EF4-FFF2-40B4-BE49-F238E27FC236}">
                <a16:creationId xmlns:a16="http://schemas.microsoft.com/office/drawing/2014/main" id="{59B66501-3686-5F41-B625-1E9549DA4F01}"/>
              </a:ext>
            </a:extLst>
          </p:cNvPr>
          <p:cNvSpPr/>
          <p:nvPr/>
        </p:nvSpPr>
        <p:spPr>
          <a:xfrm>
            <a:off x="6941806" y="2888361"/>
            <a:ext cx="2095018" cy="788291"/>
          </a:xfrm>
          <a:prstGeom prst="wedgeRoundRectCallout">
            <a:avLst>
              <a:gd name="adj1" fmla="val -40350"/>
              <a:gd name="adj2" fmla="val -123254"/>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1</a:t>
            </a:r>
            <a:r>
              <a:rPr kumimoji="1" lang="ja-JP" altLang="en-US" sz="1400"/>
              <a:t>行目は相対度数の値を入れる。</a:t>
            </a:r>
            <a:endParaRPr kumimoji="1" lang="en-US" altLang="ja-JP" sz="1400"/>
          </a:p>
          <a:p>
            <a:r>
              <a:rPr kumimoji="1" lang="en-US" altLang="ja-JP" sz="1400"/>
              <a:t>=H3</a:t>
            </a:r>
          </a:p>
        </p:txBody>
      </p:sp>
      <p:sp>
        <p:nvSpPr>
          <p:cNvPr id="8" name="Rectangle 5">
            <a:extLst>
              <a:ext uri="{FF2B5EF4-FFF2-40B4-BE49-F238E27FC236}">
                <a16:creationId xmlns:a16="http://schemas.microsoft.com/office/drawing/2014/main" id="{8F64E6F9-D9A5-424D-B66B-28651868DB98}"/>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12</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9" name="スライド番号プレースホルダー 3">
            <a:extLst>
              <a:ext uri="{FF2B5EF4-FFF2-40B4-BE49-F238E27FC236}">
                <a16:creationId xmlns:a16="http://schemas.microsoft.com/office/drawing/2014/main" id="{5ECD9BC0-4E0C-439F-9FB4-E921BE603513}"/>
              </a:ext>
            </a:extLst>
          </p:cNvPr>
          <p:cNvSpPr>
            <a:spLocks noGrp="1"/>
          </p:cNvSpPr>
          <p:nvPr>
            <p:ph type="sldNum" sz="quarter" idx="12"/>
          </p:nvPr>
        </p:nvSpPr>
        <p:spPr>
          <a:xfrm>
            <a:off x="8388424"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48</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576100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散布度</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625715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4BC94845-F09F-8244-88B8-0072D7EFC8B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11153" y="1222375"/>
            <a:ext cx="7121694" cy="5095875"/>
          </a:xfrm>
        </p:spPr>
      </p:pic>
      <p:sp>
        <p:nvSpPr>
          <p:cNvPr id="6" name="角丸四角形吹き出し 5">
            <a:extLst>
              <a:ext uri="{FF2B5EF4-FFF2-40B4-BE49-F238E27FC236}">
                <a16:creationId xmlns:a16="http://schemas.microsoft.com/office/drawing/2014/main" id="{05D8D960-7C11-8541-A915-78B0D7C015BC}"/>
              </a:ext>
            </a:extLst>
          </p:cNvPr>
          <p:cNvSpPr/>
          <p:nvPr/>
        </p:nvSpPr>
        <p:spPr>
          <a:xfrm>
            <a:off x="6802297" y="2846158"/>
            <a:ext cx="2095018" cy="811441"/>
          </a:xfrm>
          <a:prstGeom prst="wedgeRoundRectCallout">
            <a:avLst>
              <a:gd name="adj1" fmla="val -29300"/>
              <a:gd name="adj2" fmla="val -90450"/>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2</a:t>
            </a:r>
            <a:r>
              <a:rPr kumimoji="1" lang="ja-JP" altLang="en-US" sz="1400"/>
              <a:t>行目以降は前の行の合計と相対度数を足し合わせる。</a:t>
            </a:r>
            <a:endParaRPr kumimoji="1" lang="en-US" altLang="ja-JP" sz="1400"/>
          </a:p>
        </p:txBody>
      </p:sp>
      <p:sp>
        <p:nvSpPr>
          <p:cNvPr id="7" name="Rectangle 5">
            <a:extLst>
              <a:ext uri="{FF2B5EF4-FFF2-40B4-BE49-F238E27FC236}">
                <a16:creationId xmlns:a16="http://schemas.microsoft.com/office/drawing/2014/main" id="{30C40F44-B9D5-A541-AF13-663BFF386327}"/>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13</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A2BAA831-5919-44E9-9C5F-070DF73F48E7}"/>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49</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9313405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7">
            <a:extLst>
              <a:ext uri="{FF2B5EF4-FFF2-40B4-BE49-F238E27FC236}">
                <a16:creationId xmlns:a16="http://schemas.microsoft.com/office/drawing/2014/main" id="{6302CED6-BD85-394C-B3F2-D01D3C931FBF}"/>
              </a:ext>
            </a:extLst>
          </p:cNvPr>
          <p:cNvSpPr>
            <a:spLocks noGrp="1"/>
          </p:cNvSpPr>
          <p:nvPr>
            <p:ph idx="1"/>
          </p:nvPr>
        </p:nvSpPr>
        <p:spPr/>
        <p:txBody>
          <a:bodyPr/>
          <a:lstStyle/>
          <a:p>
            <a:r>
              <a:rPr lang="ja-JP" altLang="en-US"/>
              <a:t>度数分布表の完成</a:t>
            </a:r>
          </a:p>
        </p:txBody>
      </p:sp>
      <p:pic>
        <p:nvPicPr>
          <p:cNvPr id="9"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726156A8-4C8A-624A-9CF9-B608892880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3686" y="1656461"/>
            <a:ext cx="6459108" cy="4661212"/>
          </a:xfrm>
          <a:prstGeom prst="rect">
            <a:avLst/>
          </a:prstGeom>
        </p:spPr>
      </p:pic>
      <p:sp>
        <p:nvSpPr>
          <p:cNvPr id="6" name="角丸四角形吹き出し 5">
            <a:extLst>
              <a:ext uri="{FF2B5EF4-FFF2-40B4-BE49-F238E27FC236}">
                <a16:creationId xmlns:a16="http://schemas.microsoft.com/office/drawing/2014/main" id="{EE02FE29-AA09-8B4A-A0A3-47F380363E92}"/>
              </a:ext>
            </a:extLst>
          </p:cNvPr>
          <p:cNvSpPr/>
          <p:nvPr/>
        </p:nvSpPr>
        <p:spPr>
          <a:xfrm>
            <a:off x="7130149" y="3570798"/>
            <a:ext cx="1701479" cy="398047"/>
          </a:xfrm>
          <a:prstGeom prst="wedgeRoundRectCallout">
            <a:avLst>
              <a:gd name="adj1" fmla="val -46288"/>
              <a:gd name="adj2" fmla="val -13968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コピー</a:t>
            </a:r>
            <a:r>
              <a:rPr kumimoji="1" lang="en-US" altLang="ja-JP" sz="1400"/>
              <a:t>&amp;</a:t>
            </a:r>
            <a:r>
              <a:rPr kumimoji="1" lang="ja-JP" altLang="en-US" sz="1400"/>
              <a:t>ペースト</a:t>
            </a:r>
            <a:endParaRPr kumimoji="1" lang="en-US" altLang="ja-JP" sz="1400"/>
          </a:p>
        </p:txBody>
      </p:sp>
      <p:sp>
        <p:nvSpPr>
          <p:cNvPr id="7" name="Rectangle 5">
            <a:extLst>
              <a:ext uri="{FF2B5EF4-FFF2-40B4-BE49-F238E27FC236}">
                <a16:creationId xmlns:a16="http://schemas.microsoft.com/office/drawing/2014/main" id="{C56C7377-1D18-024B-9857-0BC0234480BB}"/>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14</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ー 3">
            <a:extLst>
              <a:ext uri="{FF2B5EF4-FFF2-40B4-BE49-F238E27FC236}">
                <a16:creationId xmlns:a16="http://schemas.microsoft.com/office/drawing/2014/main" id="{0D0BB192-8D2C-471C-866F-8CDDE8E4D3FE}"/>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8335497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D85B5F73-D9CC-9B49-BF3E-756ACCD1B8C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2772" y="1222375"/>
            <a:ext cx="7018456" cy="5095875"/>
          </a:xfrm>
        </p:spPr>
      </p:pic>
      <p:sp>
        <p:nvSpPr>
          <p:cNvPr id="6" name="角丸四角形吹き出し 5">
            <a:extLst>
              <a:ext uri="{FF2B5EF4-FFF2-40B4-BE49-F238E27FC236}">
                <a16:creationId xmlns:a16="http://schemas.microsoft.com/office/drawing/2014/main" id="{781F3B10-6968-6A47-A37A-874CA37746CA}"/>
              </a:ext>
            </a:extLst>
          </p:cNvPr>
          <p:cNvSpPr/>
          <p:nvPr/>
        </p:nvSpPr>
        <p:spPr>
          <a:xfrm>
            <a:off x="5521268" y="3229976"/>
            <a:ext cx="2245345" cy="925335"/>
          </a:xfrm>
          <a:prstGeom prst="wedgeRoundRectCallout">
            <a:avLst>
              <a:gd name="adj1" fmla="val -56082"/>
              <a:gd name="adj2" fmla="val -90903"/>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国名と度数を選択</a:t>
            </a:r>
            <a:endParaRPr kumimoji="1" lang="en-US" altLang="ja-JP" sz="1400"/>
          </a:p>
        </p:txBody>
      </p:sp>
      <p:sp>
        <p:nvSpPr>
          <p:cNvPr id="7" name="Rectangle 5">
            <a:extLst>
              <a:ext uri="{FF2B5EF4-FFF2-40B4-BE49-F238E27FC236}">
                <a16:creationId xmlns:a16="http://schemas.microsoft.com/office/drawing/2014/main" id="{33FB9678-B78B-5747-922E-E4589D766B11}"/>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15</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75F720D5-3086-47CD-AFE9-BC5ED48F8D0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51</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3643196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590B5E77-55CF-574A-B2F4-BEC5455FBC1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27150" y="1350962"/>
            <a:ext cx="6489700" cy="4838700"/>
          </a:xfrm>
        </p:spPr>
      </p:pic>
      <p:sp>
        <p:nvSpPr>
          <p:cNvPr id="6" name="円/楕円 5">
            <a:extLst>
              <a:ext uri="{FF2B5EF4-FFF2-40B4-BE49-F238E27FC236}">
                <a16:creationId xmlns:a16="http://schemas.microsoft.com/office/drawing/2014/main" id="{D7C7EB31-1C08-7142-A341-E5BDF2A0BB8C}"/>
              </a:ext>
            </a:extLst>
          </p:cNvPr>
          <p:cNvSpPr/>
          <p:nvPr/>
        </p:nvSpPr>
        <p:spPr>
          <a:xfrm>
            <a:off x="2484113" y="1629285"/>
            <a:ext cx="594753" cy="384709"/>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a:extLst>
              <a:ext uri="{FF2B5EF4-FFF2-40B4-BE49-F238E27FC236}">
                <a16:creationId xmlns:a16="http://schemas.microsoft.com/office/drawing/2014/main" id="{DF5FBE49-7470-7845-AA16-689B883A7EA5}"/>
              </a:ext>
            </a:extLst>
          </p:cNvPr>
          <p:cNvSpPr/>
          <p:nvPr/>
        </p:nvSpPr>
        <p:spPr>
          <a:xfrm>
            <a:off x="2742534" y="2788286"/>
            <a:ext cx="2095018" cy="640714"/>
          </a:xfrm>
          <a:prstGeom prst="wedgeRoundRectCallout">
            <a:avLst>
              <a:gd name="adj1" fmla="val 81750"/>
              <a:gd name="adj2" fmla="val -58219"/>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2-D</a:t>
            </a:r>
            <a:r>
              <a:rPr kumimoji="1" lang="ja-JP" altLang="en-US" sz="1400"/>
              <a:t>縦棒グラフを追加</a:t>
            </a:r>
            <a:endParaRPr kumimoji="1" lang="en-US" altLang="ja-JP" sz="1400"/>
          </a:p>
        </p:txBody>
      </p:sp>
      <p:sp>
        <p:nvSpPr>
          <p:cNvPr id="8" name="円/楕円 7">
            <a:extLst>
              <a:ext uri="{FF2B5EF4-FFF2-40B4-BE49-F238E27FC236}">
                <a16:creationId xmlns:a16="http://schemas.microsoft.com/office/drawing/2014/main" id="{29120DA5-6AAB-4244-AFF7-B0479D0CBEA3}"/>
              </a:ext>
            </a:extLst>
          </p:cNvPr>
          <p:cNvSpPr/>
          <p:nvPr/>
        </p:nvSpPr>
        <p:spPr>
          <a:xfrm>
            <a:off x="5426012" y="2094806"/>
            <a:ext cx="754869" cy="984060"/>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Rectangle 5">
            <a:extLst>
              <a:ext uri="{FF2B5EF4-FFF2-40B4-BE49-F238E27FC236}">
                <a16:creationId xmlns:a16="http://schemas.microsoft.com/office/drawing/2014/main" id="{2E67E24F-DF12-644C-A72B-EE5DE650A2A1}"/>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16</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ー 3">
            <a:extLst>
              <a:ext uri="{FF2B5EF4-FFF2-40B4-BE49-F238E27FC236}">
                <a16:creationId xmlns:a16="http://schemas.microsoft.com/office/drawing/2014/main" id="{B2EBB4D8-9F9C-4A9B-B03A-0A21BDB94007}"/>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022939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6">
            <a:extLst>
              <a:ext uri="{FF2B5EF4-FFF2-40B4-BE49-F238E27FC236}">
                <a16:creationId xmlns:a16="http://schemas.microsoft.com/office/drawing/2014/main" id="{D6DD96A3-535F-404E-AEC9-28886DB2A7BA}"/>
              </a:ext>
            </a:extLst>
          </p:cNvPr>
          <p:cNvSpPr>
            <a:spLocks noGrp="1"/>
          </p:cNvSpPr>
          <p:nvPr>
            <p:ph idx="1"/>
          </p:nvPr>
        </p:nvSpPr>
        <p:spPr/>
        <p:txBody>
          <a:bodyPr/>
          <a:lstStyle/>
          <a:p>
            <a:r>
              <a:rPr lang="ja-JP" altLang="en-US"/>
              <a:t>質的データのグラフが完成</a:t>
            </a:r>
          </a:p>
        </p:txBody>
      </p:sp>
      <p:pic>
        <p:nvPicPr>
          <p:cNvPr id="8" name="コンテンツ プレースホルダー 4">
            <a:extLst>
              <a:ext uri="{FF2B5EF4-FFF2-40B4-BE49-F238E27FC236}">
                <a16:creationId xmlns:a16="http://schemas.microsoft.com/office/drawing/2014/main" id="{1D665C2B-21E7-1A4F-96B3-9A1271D8B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1857670"/>
            <a:ext cx="7886700" cy="3825285"/>
          </a:xfrm>
          <a:prstGeom prst="rect">
            <a:avLst/>
          </a:prstGeom>
        </p:spPr>
      </p:pic>
      <p:sp>
        <p:nvSpPr>
          <p:cNvPr id="6" name="Rectangle 5">
            <a:extLst>
              <a:ext uri="{FF2B5EF4-FFF2-40B4-BE49-F238E27FC236}">
                <a16:creationId xmlns:a16="http://schemas.microsoft.com/office/drawing/2014/main" id="{673C5F74-F505-3249-85EE-4E43AA96486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17</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5" name="スライド番号プレースホルダー 3">
            <a:extLst>
              <a:ext uri="{FF2B5EF4-FFF2-40B4-BE49-F238E27FC236}">
                <a16:creationId xmlns:a16="http://schemas.microsoft.com/office/drawing/2014/main" id="{97ACE929-3081-4103-B082-9A3572D0F5FD}"/>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53</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2104178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6">
            <a:extLst>
              <a:ext uri="{FF2B5EF4-FFF2-40B4-BE49-F238E27FC236}">
                <a16:creationId xmlns:a16="http://schemas.microsoft.com/office/drawing/2014/main" id="{002ECB53-01B0-2447-87A4-D3E3E2970545}"/>
              </a:ext>
            </a:extLst>
          </p:cNvPr>
          <p:cNvSpPr>
            <a:spLocks noGrp="1"/>
          </p:cNvSpPr>
          <p:nvPr>
            <p:ph idx="1"/>
          </p:nvPr>
        </p:nvSpPr>
        <p:spPr/>
        <p:txBody>
          <a:bodyPr/>
          <a:lstStyle/>
          <a:p>
            <a:r>
              <a:rPr lang="ja-JP" altLang="en-US"/>
              <a:t>シート「量的データ」</a:t>
            </a:r>
          </a:p>
        </p:txBody>
      </p:sp>
      <p:pic>
        <p:nvPicPr>
          <p:cNvPr id="8" name="コンテンツ プレースホルダー 4">
            <a:extLst>
              <a:ext uri="{FF2B5EF4-FFF2-40B4-BE49-F238E27FC236}">
                <a16:creationId xmlns:a16="http://schemas.microsoft.com/office/drawing/2014/main" id="{561C8111-DB8A-6C4D-8CDB-C45A6F1A64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5086" y="1766560"/>
            <a:ext cx="3153827" cy="4767243"/>
          </a:xfrm>
          <a:prstGeom prst="rect">
            <a:avLst/>
          </a:prstGeom>
        </p:spPr>
      </p:pic>
      <p:sp>
        <p:nvSpPr>
          <p:cNvPr id="9" name="円/楕円 8">
            <a:extLst>
              <a:ext uri="{FF2B5EF4-FFF2-40B4-BE49-F238E27FC236}">
                <a16:creationId xmlns:a16="http://schemas.microsoft.com/office/drawing/2014/main" id="{BCC9B755-65D4-564D-809E-F452B4134151}"/>
              </a:ext>
            </a:extLst>
          </p:cNvPr>
          <p:cNvSpPr/>
          <p:nvPr/>
        </p:nvSpPr>
        <p:spPr>
          <a:xfrm>
            <a:off x="3701383" y="6196919"/>
            <a:ext cx="506895"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Rectangle 5">
            <a:extLst>
              <a:ext uri="{FF2B5EF4-FFF2-40B4-BE49-F238E27FC236}">
                <a16:creationId xmlns:a16="http://schemas.microsoft.com/office/drawing/2014/main" id="{0BDF9126-A698-7844-B9F4-2A52DEE000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18</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6" name="スライド番号プレースホルダー 3">
            <a:extLst>
              <a:ext uri="{FF2B5EF4-FFF2-40B4-BE49-F238E27FC236}">
                <a16:creationId xmlns:a16="http://schemas.microsoft.com/office/drawing/2014/main" id="{7DD32689-0594-4272-8FD9-A7A4BFFF4CC2}"/>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1060798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9A661027-B3DB-7046-AFE4-CE8A1C3F1EA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22229"/>
            <a:ext cx="7886700" cy="1663600"/>
          </a:xfr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A918B50B-FB76-4148-A02B-B8977C672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693" y="3455043"/>
            <a:ext cx="5041900" cy="2260600"/>
          </a:xfrm>
          <a:prstGeom prst="rect">
            <a:avLst/>
          </a:prstGeom>
        </p:spPr>
      </p:pic>
      <p:sp>
        <p:nvSpPr>
          <p:cNvPr id="8" name="円/楕円 7">
            <a:extLst>
              <a:ext uri="{FF2B5EF4-FFF2-40B4-BE49-F238E27FC236}">
                <a16:creationId xmlns:a16="http://schemas.microsoft.com/office/drawing/2014/main" id="{17E5CDC4-71C7-F54F-8317-3BB136CE490A}"/>
              </a:ext>
            </a:extLst>
          </p:cNvPr>
          <p:cNvSpPr/>
          <p:nvPr/>
        </p:nvSpPr>
        <p:spPr>
          <a:xfrm>
            <a:off x="2842928" y="1491676"/>
            <a:ext cx="594753" cy="384709"/>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29A0CC5B-C48D-DB49-A838-6E179D3D708B}"/>
              </a:ext>
            </a:extLst>
          </p:cNvPr>
          <p:cNvSpPr/>
          <p:nvPr/>
        </p:nvSpPr>
        <p:spPr>
          <a:xfrm>
            <a:off x="4826643" y="2254029"/>
            <a:ext cx="2095018" cy="640714"/>
          </a:xfrm>
          <a:prstGeom prst="wedgeRoundRectCallout">
            <a:avLst>
              <a:gd name="adj1" fmla="val 81750"/>
              <a:gd name="adj2" fmla="val -58219"/>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データ分析をクリック</a:t>
            </a:r>
            <a:endParaRPr kumimoji="1" lang="en-US" altLang="ja-JP" sz="1400"/>
          </a:p>
        </p:txBody>
      </p:sp>
      <p:sp>
        <p:nvSpPr>
          <p:cNvPr id="10" name="円/楕円 9">
            <a:extLst>
              <a:ext uri="{FF2B5EF4-FFF2-40B4-BE49-F238E27FC236}">
                <a16:creationId xmlns:a16="http://schemas.microsoft.com/office/drawing/2014/main" id="{03E478AA-8B1D-C949-84F8-82EAC3B41FED}"/>
              </a:ext>
            </a:extLst>
          </p:cNvPr>
          <p:cNvSpPr/>
          <p:nvPr/>
        </p:nvSpPr>
        <p:spPr>
          <a:xfrm>
            <a:off x="7532603" y="1869320"/>
            <a:ext cx="594753" cy="384709"/>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0F7918B8-DF43-224D-A692-0D9C018E59FF}"/>
              </a:ext>
            </a:extLst>
          </p:cNvPr>
          <p:cNvSpPr/>
          <p:nvPr/>
        </p:nvSpPr>
        <p:spPr>
          <a:xfrm>
            <a:off x="2453246" y="4892241"/>
            <a:ext cx="752941" cy="384709"/>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吹き出し 11">
            <a:extLst>
              <a:ext uri="{FF2B5EF4-FFF2-40B4-BE49-F238E27FC236}">
                <a16:creationId xmlns:a16="http://schemas.microsoft.com/office/drawing/2014/main" id="{59407AE1-598E-E145-B53F-856949604316}"/>
              </a:ext>
            </a:extLst>
          </p:cNvPr>
          <p:cNvSpPr/>
          <p:nvPr/>
        </p:nvSpPr>
        <p:spPr>
          <a:xfrm>
            <a:off x="628650" y="5395286"/>
            <a:ext cx="2095018" cy="640714"/>
          </a:xfrm>
          <a:prstGeom prst="wedgeRoundRectCallout">
            <a:avLst>
              <a:gd name="adj1" fmla="val 43076"/>
              <a:gd name="adj2" fmla="val -81704"/>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ヒストグラムを選択</a:t>
            </a:r>
            <a:endParaRPr kumimoji="1" lang="en-US" altLang="ja-JP" sz="1400"/>
          </a:p>
        </p:txBody>
      </p:sp>
      <p:sp>
        <p:nvSpPr>
          <p:cNvPr id="13" name="角丸四角形吹き出し 12">
            <a:extLst>
              <a:ext uri="{FF2B5EF4-FFF2-40B4-BE49-F238E27FC236}">
                <a16:creationId xmlns:a16="http://schemas.microsoft.com/office/drawing/2014/main" id="{A9B8A873-BEAB-C14D-83C3-573108650210}"/>
              </a:ext>
            </a:extLst>
          </p:cNvPr>
          <p:cNvSpPr/>
          <p:nvPr/>
        </p:nvSpPr>
        <p:spPr>
          <a:xfrm>
            <a:off x="7017875" y="4764238"/>
            <a:ext cx="1362196" cy="640714"/>
          </a:xfrm>
          <a:prstGeom prst="wedgeRoundRectCallout">
            <a:avLst>
              <a:gd name="adj1" fmla="val -56924"/>
              <a:gd name="adj2" fmla="val -15396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en-US" altLang="ja-JP" sz="1400"/>
              <a:t>OK</a:t>
            </a:r>
            <a:r>
              <a:rPr kumimoji="1" lang="ja-JP" altLang="en-US" sz="1400"/>
              <a:t>をクリック</a:t>
            </a:r>
            <a:endParaRPr kumimoji="1" lang="en-US" altLang="ja-JP" sz="1400"/>
          </a:p>
        </p:txBody>
      </p:sp>
      <p:sp>
        <p:nvSpPr>
          <p:cNvPr id="14" name="Rectangle 5">
            <a:extLst>
              <a:ext uri="{FF2B5EF4-FFF2-40B4-BE49-F238E27FC236}">
                <a16:creationId xmlns:a16="http://schemas.microsoft.com/office/drawing/2014/main" id="{B1D17ADB-669A-D34E-84B4-8C1F570EA20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19</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ー 3">
            <a:extLst>
              <a:ext uri="{FF2B5EF4-FFF2-40B4-BE49-F238E27FC236}">
                <a16:creationId xmlns:a16="http://schemas.microsoft.com/office/drawing/2014/main" id="{FD142F6B-0893-4162-9212-D4AF84D9EA6F}"/>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55</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6614303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コンテンツ プレースホルダー 8" descr="グラフィカル ユーザー インターフェイス, アプリケーション, テーブル, Excel&#10;&#10;自動的に生成された説明">
            <a:extLst>
              <a:ext uri="{FF2B5EF4-FFF2-40B4-BE49-F238E27FC236}">
                <a16:creationId xmlns:a16="http://schemas.microsoft.com/office/drawing/2014/main" id="{AC4202D2-38B3-FA4A-9409-2C09B3CB5C7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653882"/>
            <a:ext cx="7886700" cy="4232861"/>
          </a:xfrm>
        </p:spPr>
      </p:pic>
      <p:sp>
        <p:nvSpPr>
          <p:cNvPr id="10" name="円/楕円 9">
            <a:extLst>
              <a:ext uri="{FF2B5EF4-FFF2-40B4-BE49-F238E27FC236}">
                <a16:creationId xmlns:a16="http://schemas.microsoft.com/office/drawing/2014/main" id="{F16AFC94-B937-AE4D-ABCA-B1888FB7F02A}"/>
              </a:ext>
            </a:extLst>
          </p:cNvPr>
          <p:cNvSpPr/>
          <p:nvPr/>
        </p:nvSpPr>
        <p:spPr>
          <a:xfrm>
            <a:off x="6203444" y="2754775"/>
            <a:ext cx="752941" cy="288261"/>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A7780830-D2A3-414E-ABFD-C641B1B6CFEE}"/>
              </a:ext>
            </a:extLst>
          </p:cNvPr>
          <p:cNvSpPr/>
          <p:nvPr/>
        </p:nvSpPr>
        <p:spPr>
          <a:xfrm>
            <a:off x="6203443" y="3043036"/>
            <a:ext cx="752941" cy="288261"/>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840B069F-AF66-B045-BFC4-C5431738F254}"/>
              </a:ext>
            </a:extLst>
          </p:cNvPr>
          <p:cNvSpPr/>
          <p:nvPr/>
        </p:nvSpPr>
        <p:spPr>
          <a:xfrm>
            <a:off x="4851134" y="3238569"/>
            <a:ext cx="752941" cy="288261"/>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a:extLst>
              <a:ext uri="{FF2B5EF4-FFF2-40B4-BE49-F238E27FC236}">
                <a16:creationId xmlns:a16="http://schemas.microsoft.com/office/drawing/2014/main" id="{BB95333D-C4B2-4E4B-BB90-4A8D4C371880}"/>
              </a:ext>
            </a:extLst>
          </p:cNvPr>
          <p:cNvSpPr/>
          <p:nvPr/>
        </p:nvSpPr>
        <p:spPr>
          <a:xfrm>
            <a:off x="4957236" y="3839762"/>
            <a:ext cx="752941" cy="288261"/>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吹き出し 13">
            <a:extLst>
              <a:ext uri="{FF2B5EF4-FFF2-40B4-BE49-F238E27FC236}">
                <a16:creationId xmlns:a16="http://schemas.microsoft.com/office/drawing/2014/main" id="{9DB30C23-ACB4-EE4A-A44C-420A1A177390}"/>
              </a:ext>
            </a:extLst>
          </p:cNvPr>
          <p:cNvSpPr/>
          <p:nvPr/>
        </p:nvSpPr>
        <p:spPr>
          <a:xfrm>
            <a:off x="4662668" y="1637238"/>
            <a:ext cx="2095018" cy="640714"/>
          </a:xfrm>
          <a:prstGeom prst="wedgeRoundRectCallout">
            <a:avLst>
              <a:gd name="adj1" fmla="val 39761"/>
              <a:gd name="adj2" fmla="val 113401"/>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入力範囲</a:t>
            </a:r>
            <a:r>
              <a:rPr kumimoji="1" lang="en-US" altLang="ja-JP" sz="1400"/>
              <a:t> $C$1:$C$1001</a:t>
            </a:r>
          </a:p>
        </p:txBody>
      </p:sp>
      <p:sp>
        <p:nvSpPr>
          <p:cNvPr id="15" name="角丸四角形吹き出し 14">
            <a:extLst>
              <a:ext uri="{FF2B5EF4-FFF2-40B4-BE49-F238E27FC236}">
                <a16:creationId xmlns:a16="http://schemas.microsoft.com/office/drawing/2014/main" id="{17180128-5F9E-4544-BF8C-E5541402C347}"/>
              </a:ext>
            </a:extLst>
          </p:cNvPr>
          <p:cNvSpPr/>
          <p:nvPr/>
        </p:nvSpPr>
        <p:spPr>
          <a:xfrm>
            <a:off x="6720016" y="3526704"/>
            <a:ext cx="2095018" cy="640714"/>
          </a:xfrm>
          <a:prstGeom prst="wedgeRoundRectCallout">
            <a:avLst>
              <a:gd name="adj1" fmla="val -51399"/>
              <a:gd name="adj2" fmla="val -87124"/>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データ区間</a:t>
            </a:r>
            <a:r>
              <a:rPr kumimoji="1" lang="en-US" altLang="ja-JP" sz="1400"/>
              <a:t>$E$2:$E$18</a:t>
            </a:r>
          </a:p>
        </p:txBody>
      </p:sp>
      <p:sp>
        <p:nvSpPr>
          <p:cNvPr id="16" name="角丸四角形吹き出し 15">
            <a:extLst>
              <a:ext uri="{FF2B5EF4-FFF2-40B4-BE49-F238E27FC236}">
                <a16:creationId xmlns:a16="http://schemas.microsoft.com/office/drawing/2014/main" id="{AAEB179F-E7CB-3747-B179-0EF2FBCC975F}"/>
              </a:ext>
            </a:extLst>
          </p:cNvPr>
          <p:cNvSpPr/>
          <p:nvPr/>
        </p:nvSpPr>
        <p:spPr>
          <a:xfrm>
            <a:off x="1708607" y="2722679"/>
            <a:ext cx="2095018" cy="640714"/>
          </a:xfrm>
          <a:prstGeom prst="wedgeRoundRectCallout">
            <a:avLst>
              <a:gd name="adj1" fmla="val 96115"/>
              <a:gd name="adj2" fmla="val 4836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ラベルにチェックを入れる</a:t>
            </a:r>
            <a:endParaRPr kumimoji="1" lang="en-US" altLang="ja-JP" sz="1400"/>
          </a:p>
        </p:txBody>
      </p:sp>
      <p:sp>
        <p:nvSpPr>
          <p:cNvPr id="17" name="角丸四角形吹き出し 16">
            <a:extLst>
              <a:ext uri="{FF2B5EF4-FFF2-40B4-BE49-F238E27FC236}">
                <a16:creationId xmlns:a16="http://schemas.microsoft.com/office/drawing/2014/main" id="{12D4B9FE-6ACC-854D-8E56-0FF786D17B62}"/>
              </a:ext>
            </a:extLst>
          </p:cNvPr>
          <p:cNvSpPr/>
          <p:nvPr/>
        </p:nvSpPr>
        <p:spPr>
          <a:xfrm>
            <a:off x="2141316" y="4107767"/>
            <a:ext cx="2377687" cy="640714"/>
          </a:xfrm>
          <a:prstGeom prst="wedgeRoundRectCallout">
            <a:avLst>
              <a:gd name="adj1" fmla="val 71253"/>
              <a:gd name="adj2" fmla="val -67252"/>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新規ワークシートを選択</a:t>
            </a:r>
            <a:endParaRPr kumimoji="1" lang="en-US" altLang="ja-JP" sz="1400"/>
          </a:p>
        </p:txBody>
      </p:sp>
      <p:sp>
        <p:nvSpPr>
          <p:cNvPr id="19" name="Rectangle 5">
            <a:extLst>
              <a:ext uri="{FF2B5EF4-FFF2-40B4-BE49-F238E27FC236}">
                <a16:creationId xmlns:a16="http://schemas.microsoft.com/office/drawing/2014/main" id="{D26B491C-4E48-D346-8E5C-E14DFDD2C9B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20</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8" name="スライド番号プレースホルダー 3">
            <a:extLst>
              <a:ext uri="{FF2B5EF4-FFF2-40B4-BE49-F238E27FC236}">
                <a16:creationId xmlns:a16="http://schemas.microsoft.com/office/drawing/2014/main" id="{CF8F3FC6-32B3-4891-9EA6-50358680E523}"/>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56</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0858578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E6C92AEA-12D0-7449-B714-A672967BBEE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42894" y="1222375"/>
            <a:ext cx="2658212" cy="5095875"/>
          </a:xfrm>
        </p:spPr>
      </p:pic>
      <p:sp>
        <p:nvSpPr>
          <p:cNvPr id="6" name="角丸四角形吹き出し 5">
            <a:extLst>
              <a:ext uri="{FF2B5EF4-FFF2-40B4-BE49-F238E27FC236}">
                <a16:creationId xmlns:a16="http://schemas.microsoft.com/office/drawing/2014/main" id="{CAA46199-CBF2-4847-8856-A680010ECF8A}"/>
              </a:ext>
            </a:extLst>
          </p:cNvPr>
          <p:cNvSpPr/>
          <p:nvPr/>
        </p:nvSpPr>
        <p:spPr>
          <a:xfrm>
            <a:off x="628650" y="1599933"/>
            <a:ext cx="2095018" cy="784451"/>
          </a:xfrm>
          <a:prstGeom prst="wedgeRoundRectCallout">
            <a:avLst>
              <a:gd name="adj1" fmla="val 96115"/>
              <a:gd name="adj2" fmla="val 4836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別のワークシートに度数集計結果が表示される。</a:t>
            </a:r>
            <a:endParaRPr kumimoji="1" lang="en-US" altLang="ja-JP" sz="1400"/>
          </a:p>
        </p:txBody>
      </p:sp>
      <p:sp>
        <p:nvSpPr>
          <p:cNvPr id="7" name="Rectangle 5">
            <a:extLst>
              <a:ext uri="{FF2B5EF4-FFF2-40B4-BE49-F238E27FC236}">
                <a16:creationId xmlns:a16="http://schemas.microsoft.com/office/drawing/2014/main" id="{1EED9CF4-7AF5-6441-9C6A-CDEBE4CBFD2F}"/>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21</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27472C34-4D0C-49EB-A0F3-5891A2C4AC46}"/>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57</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132284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7">
            <a:extLst>
              <a:ext uri="{FF2B5EF4-FFF2-40B4-BE49-F238E27FC236}">
                <a16:creationId xmlns:a16="http://schemas.microsoft.com/office/drawing/2014/main" id="{27DE5FEE-D6A2-A24B-A53A-7E6AA6FD15BA}"/>
              </a:ext>
            </a:extLst>
          </p:cNvPr>
          <p:cNvSpPr>
            <a:spLocks noGrp="1"/>
          </p:cNvSpPr>
          <p:nvPr>
            <p:ph idx="1"/>
          </p:nvPr>
        </p:nvSpPr>
        <p:spPr/>
        <p:txBody>
          <a:bodyPr/>
          <a:lstStyle/>
          <a:p>
            <a:r>
              <a:rPr lang="ja-JP" altLang="en-US"/>
              <a:t>度数分布表の作成</a:t>
            </a:r>
          </a:p>
        </p:txBody>
      </p:sp>
      <p:pic>
        <p:nvPicPr>
          <p:cNvPr id="9" name="コンテンツ プレースホルダー 4" descr="テーブル が含まれている画像&#10;&#10;自動的に生成された説明">
            <a:extLst>
              <a:ext uri="{FF2B5EF4-FFF2-40B4-BE49-F238E27FC236}">
                <a16:creationId xmlns:a16="http://schemas.microsoft.com/office/drawing/2014/main" id="{73AB43C9-7DEC-D443-AF38-2BC6458A04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3668" y="1599933"/>
            <a:ext cx="4352968" cy="5095875"/>
          </a:xfrm>
          <a:prstGeom prst="rect">
            <a:avLst/>
          </a:prstGeom>
        </p:spPr>
      </p:pic>
      <p:sp>
        <p:nvSpPr>
          <p:cNvPr id="6" name="角丸四角形吹き出し 5">
            <a:extLst>
              <a:ext uri="{FF2B5EF4-FFF2-40B4-BE49-F238E27FC236}">
                <a16:creationId xmlns:a16="http://schemas.microsoft.com/office/drawing/2014/main" id="{46231F96-5416-9849-B7F0-6515A2AE91B9}"/>
              </a:ext>
            </a:extLst>
          </p:cNvPr>
          <p:cNvSpPr/>
          <p:nvPr/>
        </p:nvSpPr>
        <p:spPr>
          <a:xfrm>
            <a:off x="455030" y="1785128"/>
            <a:ext cx="2095018" cy="784451"/>
          </a:xfrm>
          <a:prstGeom prst="wedgeRoundRectCallout">
            <a:avLst>
              <a:gd name="adj1" fmla="val 96115"/>
              <a:gd name="adj2" fmla="val 4836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質的データと同様にして度数分布表を完成させましょう。</a:t>
            </a:r>
            <a:endParaRPr kumimoji="1" lang="en-US" altLang="ja-JP" sz="1400"/>
          </a:p>
        </p:txBody>
      </p:sp>
      <p:sp>
        <p:nvSpPr>
          <p:cNvPr id="7" name="Rectangle 5">
            <a:extLst>
              <a:ext uri="{FF2B5EF4-FFF2-40B4-BE49-F238E27FC236}">
                <a16:creationId xmlns:a16="http://schemas.microsoft.com/office/drawing/2014/main" id="{1476DD36-18E3-5F4E-84AA-05926BD3E0BF}"/>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22</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ー 3">
            <a:extLst>
              <a:ext uri="{FF2B5EF4-FFF2-40B4-BE49-F238E27FC236}">
                <a16:creationId xmlns:a16="http://schemas.microsoft.com/office/drawing/2014/main" id="{30DC708E-3BCE-4B5E-84F7-18432D190D76}"/>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58</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345889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A07E712-2D38-DD4D-B696-071A0A1558D9}"/>
              </a:ext>
            </a:extLst>
          </p:cNvPr>
          <p:cNvSpPr>
            <a:spLocks noGrp="1"/>
          </p:cNvSpPr>
          <p:nvPr>
            <p:ph idx="1"/>
          </p:nvPr>
        </p:nvSpPr>
        <p:spPr/>
        <p:txBody>
          <a:bodyPr/>
          <a:lstStyle/>
          <a:p>
            <a:r>
              <a:rPr kumimoji="1" lang="ja-JP" altLang="en-US"/>
              <a:t>散布度とは、平均値の周りの「データのばらつきの程度」を表します。</a:t>
            </a:r>
            <a:endParaRPr kumimoji="1" lang="en-US" altLang="ja-JP" dirty="0"/>
          </a:p>
          <a:p>
            <a:r>
              <a:rPr kumimoji="1" lang="ja-JP" altLang="en-US"/>
              <a:t>代表値に加えて、散布度が使えるようになるとデータの見方がより豊かになります。</a:t>
            </a:r>
            <a:endParaRPr kumimoji="1" lang="en-US" altLang="ja-JP" dirty="0"/>
          </a:p>
          <a:p>
            <a:endParaRPr kumimoji="1" lang="ja-JP" altLang="en-US"/>
          </a:p>
        </p:txBody>
      </p:sp>
      <p:sp>
        <p:nvSpPr>
          <p:cNvPr id="5" name="Rectangle 5">
            <a:extLst>
              <a:ext uri="{FF2B5EF4-FFF2-40B4-BE49-F238E27FC236}">
                <a16:creationId xmlns:a16="http://schemas.microsoft.com/office/drawing/2014/main" id="{C4864757-88E2-F944-9B60-B6FA4CAD3742}"/>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散布度とは？</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ー 3">
            <a:extLst>
              <a:ext uri="{FF2B5EF4-FFF2-40B4-BE49-F238E27FC236}">
                <a16:creationId xmlns:a16="http://schemas.microsoft.com/office/drawing/2014/main" id="{8D47403F-844F-41A3-86CA-5FF8ED92AF3A}"/>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6510127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10;&#10;自動的に生成された説明">
            <a:extLst>
              <a:ext uri="{FF2B5EF4-FFF2-40B4-BE49-F238E27FC236}">
                <a16:creationId xmlns:a16="http://schemas.microsoft.com/office/drawing/2014/main" id="{69C5D84A-FB4C-8F4A-9DC9-8761D7C86D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16721" y="1222375"/>
            <a:ext cx="5310557" cy="5095875"/>
          </a:xfrm>
        </p:spPr>
      </p:pic>
      <p:sp>
        <p:nvSpPr>
          <p:cNvPr id="6" name="角丸四角形吹き出し 5">
            <a:extLst>
              <a:ext uri="{FF2B5EF4-FFF2-40B4-BE49-F238E27FC236}">
                <a16:creationId xmlns:a16="http://schemas.microsoft.com/office/drawing/2014/main" id="{5A837436-D1EE-A143-AA92-3B08AF48B9C9}"/>
              </a:ext>
            </a:extLst>
          </p:cNvPr>
          <p:cNvSpPr/>
          <p:nvPr/>
        </p:nvSpPr>
        <p:spPr>
          <a:xfrm>
            <a:off x="269835" y="2644549"/>
            <a:ext cx="2095018" cy="784451"/>
          </a:xfrm>
          <a:prstGeom prst="wedgeRoundRectCallout">
            <a:avLst>
              <a:gd name="adj1" fmla="val 90038"/>
              <a:gd name="adj2" fmla="val -149353"/>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空白行を挿入</a:t>
            </a:r>
            <a:endParaRPr kumimoji="1" lang="en-US" altLang="ja-JP" sz="1400"/>
          </a:p>
        </p:txBody>
      </p:sp>
      <p:sp>
        <p:nvSpPr>
          <p:cNvPr id="7" name="Rectangle 5">
            <a:extLst>
              <a:ext uri="{FF2B5EF4-FFF2-40B4-BE49-F238E27FC236}">
                <a16:creationId xmlns:a16="http://schemas.microsoft.com/office/drawing/2014/main" id="{FC8435B7-B495-BE4A-B80E-2A30D9E7159C}"/>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23</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5390E795-D921-4B9F-BADF-C6A29CD7F6E8}"/>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59</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0490950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76ACB494-E9CD-E449-8988-A7A7BD0BE90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05318" y="1222375"/>
            <a:ext cx="4933364" cy="5095875"/>
          </a:xfrm>
        </p:spPr>
      </p:pic>
      <p:sp>
        <p:nvSpPr>
          <p:cNvPr id="6" name="角丸四角形吹き出し 5">
            <a:extLst>
              <a:ext uri="{FF2B5EF4-FFF2-40B4-BE49-F238E27FC236}">
                <a16:creationId xmlns:a16="http://schemas.microsoft.com/office/drawing/2014/main" id="{C5DAFBA6-CD1A-A94B-A12D-CF2B03CE50AA}"/>
              </a:ext>
            </a:extLst>
          </p:cNvPr>
          <p:cNvSpPr/>
          <p:nvPr/>
        </p:nvSpPr>
        <p:spPr>
          <a:xfrm>
            <a:off x="374007" y="2768976"/>
            <a:ext cx="2095018" cy="784451"/>
          </a:xfrm>
          <a:prstGeom prst="wedgeRoundRectCallout">
            <a:avLst>
              <a:gd name="adj1" fmla="val 91143"/>
              <a:gd name="adj2" fmla="val -10508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ラベルを作成</a:t>
            </a:r>
            <a:endParaRPr kumimoji="1" lang="en-US" altLang="ja-JP" sz="1400"/>
          </a:p>
          <a:p>
            <a:r>
              <a:rPr kumimoji="1" lang="en-US" altLang="ja-JP" sz="1400"/>
              <a:t>=A2&amp;”</a:t>
            </a:r>
            <a:r>
              <a:rPr kumimoji="1" lang="ja-JP" altLang="en-US" sz="1400"/>
              <a:t>歳</a:t>
            </a:r>
            <a:r>
              <a:rPr kumimoji="1" lang="en-US" altLang="ja-JP" sz="1400"/>
              <a:t>”</a:t>
            </a:r>
          </a:p>
        </p:txBody>
      </p:sp>
      <p:sp>
        <p:nvSpPr>
          <p:cNvPr id="7" name="Rectangle 5">
            <a:extLst>
              <a:ext uri="{FF2B5EF4-FFF2-40B4-BE49-F238E27FC236}">
                <a16:creationId xmlns:a16="http://schemas.microsoft.com/office/drawing/2014/main" id="{08089DB7-5EDF-BF43-804C-7FFF983D66D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24</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07BBBABD-42DC-4C92-A24D-CDE956A959EE}"/>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60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5155034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AC05EC70-357F-724D-80B2-E9C4B11599E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45669" y="1222375"/>
            <a:ext cx="4852662" cy="5095875"/>
          </a:xfrm>
        </p:spPr>
      </p:pic>
      <p:sp>
        <p:nvSpPr>
          <p:cNvPr id="6" name="角丸四角形吹き出し 5">
            <a:extLst>
              <a:ext uri="{FF2B5EF4-FFF2-40B4-BE49-F238E27FC236}">
                <a16:creationId xmlns:a16="http://schemas.microsoft.com/office/drawing/2014/main" id="{34C05CF7-239E-6641-829F-0A63002BA959}"/>
              </a:ext>
            </a:extLst>
          </p:cNvPr>
          <p:cNvSpPr/>
          <p:nvPr/>
        </p:nvSpPr>
        <p:spPr>
          <a:xfrm>
            <a:off x="3518848" y="4184256"/>
            <a:ext cx="1701479" cy="398047"/>
          </a:xfrm>
          <a:prstGeom prst="wedgeRoundRectCallout">
            <a:avLst>
              <a:gd name="adj1" fmla="val -46288"/>
              <a:gd name="adj2" fmla="val -13968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コピー</a:t>
            </a:r>
            <a:r>
              <a:rPr kumimoji="1" lang="en-US" altLang="ja-JP" sz="1400"/>
              <a:t>&amp;</a:t>
            </a:r>
            <a:r>
              <a:rPr kumimoji="1" lang="ja-JP" altLang="en-US" sz="1400"/>
              <a:t>ペースト</a:t>
            </a:r>
            <a:endParaRPr kumimoji="1" lang="en-US" altLang="ja-JP" sz="1400"/>
          </a:p>
        </p:txBody>
      </p:sp>
      <p:sp>
        <p:nvSpPr>
          <p:cNvPr id="7" name="Rectangle 5">
            <a:extLst>
              <a:ext uri="{FF2B5EF4-FFF2-40B4-BE49-F238E27FC236}">
                <a16:creationId xmlns:a16="http://schemas.microsoft.com/office/drawing/2014/main" id="{7611F291-26B7-C64C-97E4-ACB40D46695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25</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ー 3">
            <a:extLst>
              <a:ext uri="{FF2B5EF4-FFF2-40B4-BE49-F238E27FC236}">
                <a16:creationId xmlns:a16="http://schemas.microsoft.com/office/drawing/2014/main" id="{6820DB11-CF2E-4716-82B2-C696B9187CF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61</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40466963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6">
            <a:extLst>
              <a:ext uri="{FF2B5EF4-FFF2-40B4-BE49-F238E27FC236}">
                <a16:creationId xmlns:a16="http://schemas.microsoft.com/office/drawing/2014/main" id="{0FEC3A82-92C5-664C-9340-E981DFB30C0A}"/>
              </a:ext>
            </a:extLst>
          </p:cNvPr>
          <p:cNvSpPr>
            <a:spLocks noGrp="1"/>
          </p:cNvSpPr>
          <p:nvPr>
            <p:ph idx="1"/>
          </p:nvPr>
        </p:nvSpPr>
        <p:spPr/>
        <p:txBody>
          <a:bodyPr/>
          <a:lstStyle/>
          <a:p>
            <a:r>
              <a:rPr lang="ja-JP" altLang="en-US"/>
              <a:t>ヒストグラムの完成</a:t>
            </a:r>
          </a:p>
        </p:txBody>
      </p:sp>
      <p:pic>
        <p:nvPicPr>
          <p:cNvPr id="8"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14073B3C-570A-0341-90CD-304422CD25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1935193"/>
            <a:ext cx="7886700" cy="4156376"/>
          </a:xfrm>
          <a:prstGeom prst="rect">
            <a:avLst/>
          </a:prstGeom>
        </p:spPr>
      </p:pic>
      <p:sp>
        <p:nvSpPr>
          <p:cNvPr id="9" name="角丸四角形吹き出し 8">
            <a:extLst>
              <a:ext uri="{FF2B5EF4-FFF2-40B4-BE49-F238E27FC236}">
                <a16:creationId xmlns:a16="http://schemas.microsoft.com/office/drawing/2014/main" id="{68F68B8E-BF33-3E4C-B3D1-5A56CF45E52C}"/>
              </a:ext>
            </a:extLst>
          </p:cNvPr>
          <p:cNvSpPr/>
          <p:nvPr/>
        </p:nvSpPr>
        <p:spPr>
          <a:xfrm>
            <a:off x="4876559" y="5523248"/>
            <a:ext cx="2095018" cy="784451"/>
          </a:xfrm>
          <a:prstGeom prst="wedgeRoundRectCallout">
            <a:avLst>
              <a:gd name="adj1" fmla="val 51916"/>
              <a:gd name="adj2" fmla="val -143450"/>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質的データと同様にしてグラフを作成しましょう。</a:t>
            </a:r>
            <a:endParaRPr kumimoji="1" lang="en-US" altLang="ja-JP" sz="1400"/>
          </a:p>
        </p:txBody>
      </p:sp>
      <p:sp>
        <p:nvSpPr>
          <p:cNvPr id="10" name="Rectangle 5">
            <a:extLst>
              <a:ext uri="{FF2B5EF4-FFF2-40B4-BE49-F238E27FC236}">
                <a16:creationId xmlns:a16="http://schemas.microsoft.com/office/drawing/2014/main" id="{6CE20D15-8752-CE49-A670-9E9A4EF531DB}"/>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26</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6" name="スライド番号プレースホルダー 3">
            <a:extLst>
              <a:ext uri="{FF2B5EF4-FFF2-40B4-BE49-F238E27FC236}">
                <a16:creationId xmlns:a16="http://schemas.microsoft.com/office/drawing/2014/main" id="{4CF51C23-6E60-439E-A51C-0A001B4D6889}"/>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62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4180707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2A413FE-B813-D141-BCD8-8177A791D872}"/>
              </a:ext>
            </a:extLst>
          </p:cNvPr>
          <p:cNvSpPr>
            <a:spLocks noGrp="1"/>
          </p:cNvSpPr>
          <p:nvPr>
            <p:ph sz="half" idx="2"/>
          </p:nvPr>
        </p:nvSpPr>
        <p:spPr>
          <a:xfrm>
            <a:off x="628650" y="1213658"/>
            <a:ext cx="7886700" cy="4963305"/>
          </a:xfrm>
        </p:spPr>
        <p:txBody>
          <a:bodyPr>
            <a:normAutofit/>
          </a:bodyPr>
          <a:lstStyle/>
          <a:p>
            <a:r>
              <a:rPr kumimoji="1" lang="ja-JP" altLang="en-US"/>
              <a:t>偏差とは、「平均値からのズレ」を表します。</a:t>
            </a:r>
            <a:endParaRPr kumimoji="1" lang="en-US" altLang="ja-JP" dirty="0"/>
          </a:p>
          <a:p>
            <a:pPr lvl="1"/>
            <a:r>
              <a:rPr lang="ja-JP" altLang="en-US" sz="2400"/>
              <a:t>平均値からのズレが大きいほど数字が大きくなります。</a:t>
            </a:r>
            <a:endParaRPr lang="en-US" altLang="ja-JP" sz="2400" dirty="0"/>
          </a:p>
          <a:p>
            <a:pPr lvl="1"/>
            <a:r>
              <a:rPr kumimoji="1" lang="ja-JP" altLang="en-US" sz="2400"/>
              <a:t>平均値よりも大きい場合は正の値、平均値よりも小さい場合は負の値を取ります。</a:t>
            </a:r>
          </a:p>
        </p:txBody>
      </p:sp>
      <p:sp>
        <p:nvSpPr>
          <p:cNvPr id="5" name="Rectangle 5">
            <a:extLst>
              <a:ext uri="{FF2B5EF4-FFF2-40B4-BE49-F238E27FC236}">
                <a16:creationId xmlns:a16="http://schemas.microsoft.com/office/drawing/2014/main" id="{77181608-DE8E-9A47-ADC6-C40DA8B191A2}"/>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偏</a:t>
            </a:r>
            <a:r>
              <a:rPr lang="en-US" altLang="ja-JP" sz="2400" b="1" kern="0" dirty="0">
                <a:solidFill>
                  <a:srgbClr val="002060"/>
                </a:solidFill>
                <a:latin typeface="Meiryo UI" pitchFamily="50" charset="-128"/>
                <a:ea typeface="Meiryo UI" pitchFamily="50" charset="-128"/>
              </a:rPr>
              <a:t> </a:t>
            </a:r>
            <a:r>
              <a:rPr lang="ja-JP" altLang="en-US" sz="2400" b="1" kern="0">
                <a:solidFill>
                  <a:srgbClr val="002060"/>
                </a:solidFill>
                <a:latin typeface="Meiryo UI" pitchFamily="50" charset="-128"/>
                <a:ea typeface="Meiryo UI" pitchFamily="50" charset="-128"/>
              </a:rPr>
              <a:t>差</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ー 3">
            <a:extLst>
              <a:ext uri="{FF2B5EF4-FFF2-40B4-BE49-F238E27FC236}">
                <a16:creationId xmlns:a16="http://schemas.microsoft.com/office/drawing/2014/main" id="{32616E21-93A3-4054-A9A4-587BF715F171}"/>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6</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70303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F9AC239F-C837-DD49-8A00-F2A8F1E93F0F}"/>
              </a:ext>
            </a:extLst>
          </p:cNvPr>
          <p:cNvPicPr>
            <a:picLocks noGrp="1" noChangeAspect="1"/>
          </p:cNvPicPr>
          <p:nvPr>
            <p:ph sz="half" idx="2"/>
          </p:nvPr>
        </p:nvPicPr>
        <p:blipFill>
          <a:blip r:embed="rId2"/>
          <a:stretch>
            <a:fillRect/>
          </a:stretch>
        </p:blipFill>
        <p:spPr>
          <a:xfrm>
            <a:off x="628650" y="1190375"/>
            <a:ext cx="3218178" cy="4962525"/>
          </a:xfrm>
          <a:prstGeom prst="rect">
            <a:avLst/>
          </a:prstGeom>
        </p:spPr>
      </p:pic>
      <p:sp>
        <p:nvSpPr>
          <p:cNvPr id="4" name="角丸四角形吹き出し 3">
            <a:extLst>
              <a:ext uri="{FF2B5EF4-FFF2-40B4-BE49-F238E27FC236}">
                <a16:creationId xmlns:a16="http://schemas.microsoft.com/office/drawing/2014/main" id="{0C46C2E6-599D-7241-9CA7-8EB8E32B4CCE}"/>
              </a:ext>
            </a:extLst>
          </p:cNvPr>
          <p:cNvSpPr/>
          <p:nvPr/>
        </p:nvSpPr>
        <p:spPr>
          <a:xfrm>
            <a:off x="3999270" y="5115079"/>
            <a:ext cx="1297903" cy="612648"/>
          </a:xfrm>
          <a:prstGeom prst="wedgeRoundRectCallout">
            <a:avLst>
              <a:gd name="adj1" fmla="val -140286"/>
              <a:gd name="adj2" fmla="val 7052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a:t>平均値</a:t>
            </a:r>
          </a:p>
        </p:txBody>
      </p:sp>
      <p:sp>
        <p:nvSpPr>
          <p:cNvPr id="7" name="円/楕円 6">
            <a:extLst>
              <a:ext uri="{FF2B5EF4-FFF2-40B4-BE49-F238E27FC236}">
                <a16:creationId xmlns:a16="http://schemas.microsoft.com/office/drawing/2014/main" id="{4D2F7A30-77A5-FD48-9D10-BC69D8A8F131}"/>
              </a:ext>
            </a:extLst>
          </p:cNvPr>
          <p:cNvSpPr/>
          <p:nvPr/>
        </p:nvSpPr>
        <p:spPr>
          <a:xfrm>
            <a:off x="2298032" y="5703721"/>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吹き出し 7">
            <a:extLst>
              <a:ext uri="{FF2B5EF4-FFF2-40B4-BE49-F238E27FC236}">
                <a16:creationId xmlns:a16="http://schemas.microsoft.com/office/drawing/2014/main" id="{BDE53501-BDEB-5543-BA65-93F68D88C1B0}"/>
              </a:ext>
            </a:extLst>
          </p:cNvPr>
          <p:cNvSpPr/>
          <p:nvPr/>
        </p:nvSpPr>
        <p:spPr>
          <a:xfrm>
            <a:off x="4306529" y="1504334"/>
            <a:ext cx="3218178" cy="993059"/>
          </a:xfrm>
          <a:prstGeom prst="wedgeRoundRectCallout">
            <a:avLst>
              <a:gd name="adj1" fmla="val -73918"/>
              <a:gd name="adj2" fmla="val 10101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偏差は「金額ー平均値」で求まる。</a:t>
            </a:r>
            <a:endParaRPr kumimoji="1" lang="en-US" altLang="ja-JP" sz="1400"/>
          </a:p>
          <a:p>
            <a:r>
              <a:rPr kumimoji="1" lang="ja-JP" altLang="en-US" sz="1400"/>
              <a:t>平均値より大きいとプラス、平均値より小さいとマイナスの値をとる</a:t>
            </a:r>
          </a:p>
        </p:txBody>
      </p:sp>
      <p:sp>
        <p:nvSpPr>
          <p:cNvPr id="10" name="正方形/長方形 9">
            <a:extLst>
              <a:ext uri="{FF2B5EF4-FFF2-40B4-BE49-F238E27FC236}">
                <a16:creationId xmlns:a16="http://schemas.microsoft.com/office/drawing/2014/main" id="{1B7F2BAC-35A7-3548-AE99-9CF1CFBBD44F}"/>
              </a:ext>
            </a:extLst>
          </p:cNvPr>
          <p:cNvSpPr/>
          <p:nvPr/>
        </p:nvSpPr>
        <p:spPr>
          <a:xfrm>
            <a:off x="2733368" y="1504335"/>
            <a:ext cx="963561" cy="4129549"/>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Rectangle 5">
            <a:extLst>
              <a:ext uri="{FF2B5EF4-FFF2-40B4-BE49-F238E27FC236}">
                <a16:creationId xmlns:a16="http://schemas.microsoft.com/office/drawing/2014/main" id="{E3238F21-BEC0-B848-84F8-3650739F9448}"/>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偏</a:t>
            </a:r>
            <a:r>
              <a:rPr lang="en-US" altLang="ja-JP" sz="2400" b="1" kern="0" dirty="0">
                <a:solidFill>
                  <a:srgbClr val="002060"/>
                </a:solidFill>
                <a:latin typeface="Meiryo UI" pitchFamily="50" charset="-128"/>
                <a:ea typeface="Meiryo UI" pitchFamily="50" charset="-128"/>
              </a:rPr>
              <a:t> </a:t>
            </a:r>
            <a:r>
              <a:rPr lang="ja-JP" altLang="en-US" sz="2400" b="1" kern="0">
                <a:solidFill>
                  <a:srgbClr val="002060"/>
                </a:solidFill>
                <a:latin typeface="Meiryo UI" pitchFamily="50" charset="-128"/>
                <a:ea typeface="Meiryo UI" pitchFamily="50" charset="-128"/>
              </a:rPr>
              <a:t>差</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ー 3">
            <a:extLst>
              <a:ext uri="{FF2B5EF4-FFF2-40B4-BE49-F238E27FC236}">
                <a16:creationId xmlns:a16="http://schemas.microsoft.com/office/drawing/2014/main" id="{5099593E-3E0E-4950-9A63-B413D9170E64}"/>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7</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280661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639DF3C-4E7E-CD4D-B661-8F2522135B84}"/>
              </a:ext>
            </a:extLst>
          </p:cNvPr>
          <p:cNvSpPr>
            <a:spLocks noGrp="1"/>
          </p:cNvSpPr>
          <p:nvPr>
            <p:ph idx="1"/>
          </p:nvPr>
        </p:nvSpPr>
        <p:spPr/>
        <p:txBody>
          <a:bodyPr/>
          <a:lstStyle/>
          <a:p>
            <a:r>
              <a:rPr kumimoji="1" lang="ja-JP" altLang="en-US"/>
              <a:t>平均偏差とは、「偏差の絶対値の平均値」のことで、</a:t>
            </a:r>
            <a:r>
              <a:rPr kumimoji="1" lang="ja-JP" altLang="en-US">
                <a:solidFill>
                  <a:srgbClr val="FF0000"/>
                </a:solidFill>
              </a:rPr>
              <a:t>平均値からのばらつきの大きさ</a:t>
            </a:r>
            <a:r>
              <a:rPr kumimoji="1" lang="ja-JP" altLang="en-US"/>
              <a:t>を表します。</a:t>
            </a:r>
            <a:endParaRPr kumimoji="1" lang="en-US" altLang="ja-JP" dirty="0"/>
          </a:p>
          <a:p>
            <a:pPr lvl="1"/>
            <a:r>
              <a:rPr lang="ja-JP" altLang="en-US"/>
              <a:t>全体的にデータがどの程度ばらついているのかを調べるために用います。</a:t>
            </a:r>
            <a:endParaRPr lang="en-US" altLang="ja-JP" dirty="0"/>
          </a:p>
          <a:p>
            <a:pPr lvl="2"/>
            <a:r>
              <a:rPr lang="ja-JP" altLang="en-US">
                <a:solidFill>
                  <a:srgbClr val="FF0000"/>
                </a:solidFill>
              </a:rPr>
              <a:t>偏差は平均値からのズレであるため、「偏差の合計は必ずゼロ」となります。</a:t>
            </a:r>
            <a:endParaRPr lang="en-US" altLang="ja-JP" dirty="0">
              <a:solidFill>
                <a:srgbClr val="FF0000"/>
              </a:solidFill>
            </a:endParaRPr>
          </a:p>
          <a:p>
            <a:pPr lvl="2"/>
            <a:r>
              <a:rPr lang="ja-JP" altLang="en-US"/>
              <a:t>このため、偏差の絶対値の平均値をとることで、「平均値からのズレの大きさの平均値」を求めることができます。</a:t>
            </a:r>
            <a:endParaRPr lang="en-US" altLang="ja-JP" dirty="0"/>
          </a:p>
          <a:p>
            <a:pPr lvl="1"/>
            <a:r>
              <a:rPr lang="ja-JP" altLang="en-US"/>
              <a:t>値が大きいほど平均値からのばらつきが大きくなります。</a:t>
            </a:r>
            <a:endParaRPr lang="en-US" altLang="ja-JP" dirty="0"/>
          </a:p>
          <a:p>
            <a:pPr lvl="1"/>
            <a:r>
              <a:rPr lang="ja-JP" altLang="en-US"/>
              <a:t>全部の値が同じ場合、平均偏差はゼロになります。</a:t>
            </a:r>
            <a:endParaRPr lang="en-US" altLang="ja-JP" dirty="0"/>
          </a:p>
        </p:txBody>
      </p:sp>
      <p:sp>
        <p:nvSpPr>
          <p:cNvPr id="5" name="Rectangle 5">
            <a:extLst>
              <a:ext uri="{FF2B5EF4-FFF2-40B4-BE49-F238E27FC236}">
                <a16:creationId xmlns:a16="http://schemas.microsoft.com/office/drawing/2014/main" id="{9217E76F-E20F-8746-A475-0D6BE854A7D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平均偏差</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ー 3">
            <a:extLst>
              <a:ext uri="{FF2B5EF4-FFF2-40B4-BE49-F238E27FC236}">
                <a16:creationId xmlns:a16="http://schemas.microsoft.com/office/drawing/2014/main" id="{D1015F65-AA86-4085-A529-2EAC256DFCDE}"/>
              </a:ext>
            </a:extLst>
          </p:cNvPr>
          <p:cNvSpPr>
            <a:spLocks noGrp="1"/>
          </p:cNvSpPr>
          <p:nvPr>
            <p:ph type="sldNum" sz="quarter" idx="12"/>
          </p:nvPr>
        </p:nvSpPr>
        <p:spPr>
          <a:xfrm>
            <a:off x="8423275" y="6492875"/>
            <a:ext cx="720725" cy="365125"/>
          </a:xfrm>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8</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spTree>
    <p:extLst>
      <p:ext uri="{BB962C8B-B14F-4D97-AF65-F5344CB8AC3E}">
        <p14:creationId xmlns:p14="http://schemas.microsoft.com/office/powerpoint/2010/main" val="1819735281"/>
      </p:ext>
    </p:extLst>
  </p:cSld>
  <p:clrMapOvr>
    <a:masterClrMapping/>
  </p:clrMapOvr>
</p:sld>
</file>

<file path=ppt/theme/theme1.xml><?xml version="1.0" encoding="utf-8"?>
<a:theme xmlns:a="http://schemas.openxmlformats.org/drawingml/2006/main" name="2_Office テーマ">
  <a:themeElements>
    <a:clrScheme name="ユーザー定義 5">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999999"/>
      </a:accent5>
      <a:accent6>
        <a:srgbClr val="AE4845"/>
      </a:accent6>
      <a:hlink>
        <a:srgbClr val="0000FF"/>
      </a:hlink>
      <a:folHlink>
        <a:srgbClr val="800080"/>
      </a:folHlink>
    </a:clrScheme>
    <a:fontScheme name="ユーザー定義 12">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1969</Words>
  <Application>Microsoft Office PowerPoint</Application>
  <PresentationFormat>画面に合わせる (4:3)</PresentationFormat>
  <Paragraphs>411</Paragraphs>
  <Slides>63</Slides>
  <Notes>4</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63</vt:i4>
      </vt:variant>
    </vt:vector>
  </HeadingPairs>
  <TitlesOfParts>
    <vt:vector size="72" baseType="lpstr">
      <vt:lpstr>HGP創英角ｺﾞｼｯｸUB</vt:lpstr>
      <vt:lpstr>Meiryo UI</vt:lpstr>
      <vt:lpstr>MS PGothic</vt:lpstr>
      <vt:lpstr>Meiryo</vt:lpstr>
      <vt:lpstr>游ゴシック</vt:lpstr>
      <vt:lpstr>游ゴシック Light</vt:lpstr>
      <vt:lpstr>Arial</vt:lpstr>
      <vt:lpstr>2_Office テーマ</vt:lpstr>
      <vt:lpstr>デザインの設定</vt:lpstr>
      <vt:lpstr>PowerPoint プレゼンテーション</vt:lpstr>
      <vt:lpstr>コンテンツ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2021-01-19T01:00:10Z</dcterms:created>
  <dcterms:modified xsi:type="dcterms:W3CDTF">2021-01-19T01:00:24Z</dcterms:modified>
</cp:coreProperties>
</file>