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9" r:id="rId1"/>
  </p:sldMasterIdLst>
  <p:notesMasterIdLst>
    <p:notesMasterId r:id="rId46"/>
  </p:notesMasterIdLst>
  <p:handoutMasterIdLst>
    <p:handoutMasterId r:id="rId47"/>
  </p:handoutMasterIdLst>
  <p:sldIdLst>
    <p:sldId id="371" r:id="rId2"/>
    <p:sldId id="587" r:id="rId3"/>
    <p:sldId id="547" r:id="rId4"/>
    <p:sldId id="811" r:id="rId5"/>
    <p:sldId id="813" r:id="rId6"/>
    <p:sldId id="887" r:id="rId7"/>
    <p:sldId id="918" r:id="rId8"/>
    <p:sldId id="891" r:id="rId9"/>
    <p:sldId id="892" r:id="rId10"/>
    <p:sldId id="893" r:id="rId11"/>
    <p:sldId id="899" r:id="rId12"/>
    <p:sldId id="890" r:id="rId13"/>
    <p:sldId id="885" r:id="rId14"/>
    <p:sldId id="888" r:id="rId15"/>
    <p:sldId id="889" r:id="rId16"/>
    <p:sldId id="911" r:id="rId17"/>
    <p:sldId id="879" r:id="rId18"/>
    <p:sldId id="900" r:id="rId19"/>
    <p:sldId id="915" r:id="rId20"/>
    <p:sldId id="914" r:id="rId21"/>
    <p:sldId id="859" r:id="rId22"/>
    <p:sldId id="913" r:id="rId23"/>
    <p:sldId id="912" r:id="rId24"/>
    <p:sldId id="814" r:id="rId25"/>
    <p:sldId id="817" r:id="rId26"/>
    <p:sldId id="894" r:id="rId27"/>
    <p:sldId id="791" r:id="rId28"/>
    <p:sldId id="922" r:id="rId29"/>
    <p:sldId id="923" r:id="rId30"/>
    <p:sldId id="919" r:id="rId31"/>
    <p:sldId id="920" r:id="rId32"/>
    <p:sldId id="921" r:id="rId33"/>
    <p:sldId id="866" r:id="rId34"/>
    <p:sldId id="902" r:id="rId35"/>
    <p:sldId id="903" r:id="rId36"/>
    <p:sldId id="904" r:id="rId37"/>
    <p:sldId id="905" r:id="rId38"/>
    <p:sldId id="906" r:id="rId39"/>
    <p:sldId id="907" r:id="rId40"/>
    <p:sldId id="908" r:id="rId41"/>
    <p:sldId id="909" r:id="rId42"/>
    <p:sldId id="917" r:id="rId43"/>
    <p:sldId id="924" r:id="rId44"/>
    <p:sldId id="925" r:id="rId45"/>
  </p:sldIdLst>
  <p:sldSz cx="9144000" cy="6858000" type="screen4x3"/>
  <p:notesSz cx="6807200" cy="9939338"/>
  <p:defaultTextStyle>
    <a:defPPr>
      <a:defRPr lang="ja-JP"/>
    </a:defPPr>
    <a:lvl1pPr algn="ctr"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ctr"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ctr"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ctr"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ctr"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p15:guide id="1" orient="horz" pos="4020" userDrawn="1">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3BFF"/>
    <a:srgbClr val="FF0000"/>
    <a:srgbClr val="66CCFF"/>
    <a:srgbClr val="000000"/>
    <a:srgbClr val="002060"/>
    <a:srgbClr val="85A7D1"/>
    <a:srgbClr val="FF66CC"/>
    <a:srgbClr val="FFCC66"/>
    <a:srgbClr val="CC0000"/>
    <a:srgbClr val="EFD0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68" autoAdjust="0"/>
    <p:restoredTop sz="96403" autoAdjust="0"/>
  </p:normalViewPr>
  <p:slideViewPr>
    <p:cSldViewPr>
      <p:cViewPr varScale="1">
        <p:scale>
          <a:sx n="72" d="100"/>
          <a:sy n="72" d="100"/>
        </p:scale>
        <p:origin x="1608" y="72"/>
      </p:cViewPr>
      <p:guideLst>
        <p:guide orient="horz" pos="4020"/>
        <p:guide pos="2880"/>
      </p:guideLst>
    </p:cSldViewPr>
  </p:slideViewPr>
  <p:notesTextViewPr>
    <p:cViewPr>
      <p:scale>
        <a:sx n="100" d="100"/>
        <a:sy n="100" d="100"/>
      </p:scale>
      <p:origin x="0" y="0"/>
    </p:cViewPr>
  </p:notesTextViewPr>
  <p:sorterViewPr>
    <p:cViewPr>
      <p:scale>
        <a:sx n="100" d="100"/>
        <a:sy n="100" d="100"/>
      </p:scale>
      <p:origin x="0" y="249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2" y="0"/>
            <a:ext cx="2949574" cy="496888"/>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l" eaLnBrk="0" hangingPunct="0">
              <a:defRPr sz="1200"/>
            </a:lvl1pPr>
          </a:lstStyle>
          <a:p>
            <a:pPr>
              <a:defRPr/>
            </a:pPr>
            <a:endParaRPr lang="en-US" altLang="ja-JP"/>
          </a:p>
        </p:txBody>
      </p:sp>
      <p:sp>
        <p:nvSpPr>
          <p:cNvPr id="61443" name="Rectangle 3"/>
          <p:cNvSpPr>
            <a:spLocks noGrp="1" noChangeArrowheads="1"/>
          </p:cNvSpPr>
          <p:nvPr>
            <p:ph type="dt" sz="quarter" idx="1"/>
          </p:nvPr>
        </p:nvSpPr>
        <p:spPr bwMode="auto">
          <a:xfrm>
            <a:off x="3856040" y="0"/>
            <a:ext cx="2949574" cy="496888"/>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r" eaLnBrk="0" hangingPunct="0">
              <a:defRPr sz="1200"/>
            </a:lvl1pPr>
          </a:lstStyle>
          <a:p>
            <a:pPr>
              <a:defRPr/>
            </a:pPr>
            <a:fld id="{A9B5D7B2-11EC-47BA-8B07-DAD2788A1366}" type="datetimeFigureOut">
              <a:rPr lang="ja-JP" altLang="en-US"/>
              <a:pPr>
                <a:defRPr/>
              </a:pPr>
              <a:t>2021/1/19</a:t>
            </a:fld>
            <a:endParaRPr lang="en-US" altLang="ja-JP"/>
          </a:p>
        </p:txBody>
      </p:sp>
      <p:sp>
        <p:nvSpPr>
          <p:cNvPr id="61444" name="Rectangle 4"/>
          <p:cNvSpPr>
            <a:spLocks noGrp="1" noChangeArrowheads="1"/>
          </p:cNvSpPr>
          <p:nvPr>
            <p:ph type="ftr" sz="quarter" idx="2"/>
          </p:nvPr>
        </p:nvSpPr>
        <p:spPr bwMode="auto">
          <a:xfrm>
            <a:off x="2" y="9440866"/>
            <a:ext cx="2949574" cy="496887"/>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l" eaLnBrk="0" hangingPunct="0">
              <a:defRPr sz="1200"/>
            </a:lvl1pPr>
          </a:lstStyle>
          <a:p>
            <a:pPr>
              <a:defRPr/>
            </a:pPr>
            <a:endParaRPr lang="en-US" altLang="ja-JP"/>
          </a:p>
        </p:txBody>
      </p:sp>
      <p:sp>
        <p:nvSpPr>
          <p:cNvPr id="61445" name="Rectangle 5"/>
          <p:cNvSpPr>
            <a:spLocks noGrp="1" noChangeArrowheads="1"/>
          </p:cNvSpPr>
          <p:nvPr>
            <p:ph type="sldNum" sz="quarter" idx="3"/>
          </p:nvPr>
        </p:nvSpPr>
        <p:spPr bwMode="auto">
          <a:xfrm>
            <a:off x="3856040" y="9440866"/>
            <a:ext cx="2949574" cy="496887"/>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r" eaLnBrk="0" hangingPunct="0">
              <a:defRPr sz="1200"/>
            </a:lvl1pPr>
          </a:lstStyle>
          <a:p>
            <a:pPr>
              <a:defRPr/>
            </a:pPr>
            <a:fld id="{20A3F886-12BB-41A7-9039-6BEC7A08590E}" type="slidenum">
              <a:rPr lang="ja-JP" altLang="en-US"/>
              <a:pPr>
                <a:defRPr/>
              </a:pPr>
              <a:t>‹#›</a:t>
            </a:fld>
            <a:endParaRPr lang="en-US" altLang="ja-JP"/>
          </a:p>
        </p:txBody>
      </p:sp>
    </p:spTree>
    <p:extLst>
      <p:ext uri="{BB962C8B-B14F-4D97-AF65-F5344CB8AC3E}">
        <p14:creationId xmlns:p14="http://schemas.microsoft.com/office/powerpoint/2010/main" val="32296390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2" y="0"/>
            <a:ext cx="2949574" cy="496888"/>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l">
              <a:defRPr sz="1200"/>
            </a:lvl1pPr>
          </a:lstStyle>
          <a:p>
            <a:pPr>
              <a:defRPr/>
            </a:pPr>
            <a:endParaRPr lang="en-US" altLang="ja-JP"/>
          </a:p>
        </p:txBody>
      </p:sp>
      <p:sp>
        <p:nvSpPr>
          <p:cNvPr id="6147" name="Rectangle 3"/>
          <p:cNvSpPr>
            <a:spLocks noGrp="1" noChangeArrowheads="1"/>
          </p:cNvSpPr>
          <p:nvPr>
            <p:ph type="dt" idx="1"/>
          </p:nvPr>
        </p:nvSpPr>
        <p:spPr bwMode="auto">
          <a:xfrm>
            <a:off x="3856040" y="0"/>
            <a:ext cx="2949574" cy="496888"/>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r">
              <a:defRPr sz="1200"/>
            </a:lvl1pPr>
          </a:lstStyle>
          <a:p>
            <a:pPr>
              <a:defRPr/>
            </a:pPr>
            <a:endParaRPr lang="en-US" altLang="ja-JP"/>
          </a:p>
        </p:txBody>
      </p:sp>
      <p:sp>
        <p:nvSpPr>
          <p:cNvPr id="22532" name="Rectangle 4"/>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681040" y="4721226"/>
            <a:ext cx="5445125" cy="4471988"/>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150" name="Rectangle 6"/>
          <p:cNvSpPr>
            <a:spLocks noGrp="1" noChangeArrowheads="1"/>
          </p:cNvSpPr>
          <p:nvPr>
            <p:ph type="ftr" sz="quarter" idx="4"/>
          </p:nvPr>
        </p:nvSpPr>
        <p:spPr bwMode="auto">
          <a:xfrm>
            <a:off x="2" y="9440866"/>
            <a:ext cx="2949574" cy="496887"/>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l">
              <a:defRPr sz="1200"/>
            </a:lvl1pPr>
          </a:lstStyle>
          <a:p>
            <a:pPr>
              <a:defRPr/>
            </a:pPr>
            <a:endParaRPr lang="en-US" altLang="ja-JP"/>
          </a:p>
        </p:txBody>
      </p:sp>
      <p:sp>
        <p:nvSpPr>
          <p:cNvPr id="6151" name="Rectangle 7"/>
          <p:cNvSpPr>
            <a:spLocks noGrp="1" noChangeArrowheads="1"/>
          </p:cNvSpPr>
          <p:nvPr>
            <p:ph type="sldNum" sz="quarter" idx="5"/>
          </p:nvPr>
        </p:nvSpPr>
        <p:spPr bwMode="auto">
          <a:xfrm>
            <a:off x="3856040" y="9440866"/>
            <a:ext cx="2949574" cy="496887"/>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r">
              <a:defRPr sz="1200"/>
            </a:lvl1pPr>
          </a:lstStyle>
          <a:p>
            <a:pPr>
              <a:defRPr/>
            </a:pPr>
            <a:fld id="{32E55AFE-6899-41F3-A97F-4875B8A008F3}" type="slidenum">
              <a:rPr lang="en-US" altLang="ja-JP"/>
              <a:pPr>
                <a:defRPr/>
              </a:pPr>
              <a:t>‹#›</a:t>
            </a:fld>
            <a:endParaRPr lang="en-US" altLang="ja-JP"/>
          </a:p>
        </p:txBody>
      </p:sp>
    </p:spTree>
    <p:extLst>
      <p:ext uri="{BB962C8B-B14F-4D97-AF65-F5344CB8AC3E}">
        <p14:creationId xmlns:p14="http://schemas.microsoft.com/office/powerpoint/2010/main" val="24712871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2792A2AE-FD88-431D-9599-A4694DF593A3}" type="slidenum">
              <a:rPr lang="en-US" altLang="ja-JP" smtClean="0">
                <a:ea typeface="ＭＳ Ｐゴシック" pitchFamily="50" charset="-128"/>
              </a:rPr>
              <a:pPr algn="r" eaLnBrk="1" hangingPunct="1">
                <a:spcBef>
                  <a:spcPct val="0"/>
                </a:spcBef>
              </a:pPr>
              <a:t>0</a:t>
            </a:fld>
            <a:endParaRPr lang="en-US" altLang="ja-JP" dirty="0">
              <a:ea typeface="ＭＳ Ｐゴシック" pitchFamily="50"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264325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749209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508195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725845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16453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953313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660261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064766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159362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816810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421674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1124774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115051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2222842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8178060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916453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057" indent="-285406" algn="l" eaLnBrk="0" hangingPunct="0">
              <a:spcBef>
                <a:spcPct val="30000"/>
              </a:spcBef>
              <a:defRPr kumimoji="1" sz="1200">
                <a:solidFill>
                  <a:schemeClr val="tx1"/>
                </a:solidFill>
                <a:latin typeface="Arial" charset="0"/>
                <a:ea typeface="ＭＳ Ｐ明朝" pitchFamily="18" charset="-128"/>
              </a:defRPr>
            </a:lvl2pPr>
            <a:lvl3pPr marL="1141626" indent="-228326" algn="l" eaLnBrk="0" hangingPunct="0">
              <a:spcBef>
                <a:spcPct val="30000"/>
              </a:spcBef>
              <a:defRPr kumimoji="1" sz="1200">
                <a:solidFill>
                  <a:schemeClr val="tx1"/>
                </a:solidFill>
                <a:latin typeface="Arial" charset="0"/>
                <a:ea typeface="ＭＳ Ｐ明朝" pitchFamily="18" charset="-128"/>
              </a:defRPr>
            </a:lvl3pPr>
            <a:lvl4pPr marL="1598277" indent="-228326" algn="l" eaLnBrk="0" hangingPunct="0">
              <a:spcBef>
                <a:spcPct val="30000"/>
              </a:spcBef>
              <a:defRPr kumimoji="1" sz="1200">
                <a:solidFill>
                  <a:schemeClr val="tx1"/>
                </a:solidFill>
                <a:latin typeface="Arial" charset="0"/>
                <a:ea typeface="ＭＳ Ｐ明朝" pitchFamily="18" charset="-128"/>
              </a:defRPr>
            </a:lvl4pPr>
            <a:lvl5pPr marL="2054927" indent="-228326" algn="l" eaLnBrk="0" hangingPunct="0">
              <a:spcBef>
                <a:spcPct val="30000"/>
              </a:spcBef>
              <a:defRPr kumimoji="1" sz="1200">
                <a:solidFill>
                  <a:schemeClr val="tx1"/>
                </a:solidFill>
                <a:latin typeface="Arial" charset="0"/>
                <a:ea typeface="ＭＳ Ｐ明朝" pitchFamily="18" charset="-128"/>
              </a:defRPr>
            </a:lvl5pPr>
            <a:lvl6pPr marL="2511578" indent="-22832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8228" indent="-22832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4879" indent="-22832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1529" indent="-22832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970245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057" indent="-285406" algn="l" eaLnBrk="0" hangingPunct="0">
              <a:spcBef>
                <a:spcPct val="30000"/>
              </a:spcBef>
              <a:defRPr kumimoji="1" sz="1200">
                <a:solidFill>
                  <a:schemeClr val="tx1"/>
                </a:solidFill>
                <a:latin typeface="Arial" charset="0"/>
                <a:ea typeface="ＭＳ Ｐ明朝" pitchFamily="18" charset="-128"/>
              </a:defRPr>
            </a:lvl2pPr>
            <a:lvl3pPr marL="1141626" indent="-228326" algn="l" eaLnBrk="0" hangingPunct="0">
              <a:spcBef>
                <a:spcPct val="30000"/>
              </a:spcBef>
              <a:defRPr kumimoji="1" sz="1200">
                <a:solidFill>
                  <a:schemeClr val="tx1"/>
                </a:solidFill>
                <a:latin typeface="Arial" charset="0"/>
                <a:ea typeface="ＭＳ Ｐ明朝" pitchFamily="18" charset="-128"/>
              </a:defRPr>
            </a:lvl3pPr>
            <a:lvl4pPr marL="1598277" indent="-228326" algn="l" eaLnBrk="0" hangingPunct="0">
              <a:spcBef>
                <a:spcPct val="30000"/>
              </a:spcBef>
              <a:defRPr kumimoji="1" sz="1200">
                <a:solidFill>
                  <a:schemeClr val="tx1"/>
                </a:solidFill>
                <a:latin typeface="Arial" charset="0"/>
                <a:ea typeface="ＭＳ Ｐ明朝" pitchFamily="18" charset="-128"/>
              </a:defRPr>
            </a:lvl4pPr>
            <a:lvl5pPr marL="2054927" indent="-228326" algn="l" eaLnBrk="0" hangingPunct="0">
              <a:spcBef>
                <a:spcPct val="30000"/>
              </a:spcBef>
              <a:defRPr kumimoji="1" sz="1200">
                <a:solidFill>
                  <a:schemeClr val="tx1"/>
                </a:solidFill>
                <a:latin typeface="Arial" charset="0"/>
                <a:ea typeface="ＭＳ Ｐ明朝" pitchFamily="18" charset="-128"/>
              </a:defRPr>
            </a:lvl5pPr>
            <a:lvl6pPr marL="2511578" indent="-22832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8228" indent="-22832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4879" indent="-22832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1529" indent="-22832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1134635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800351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1538" indent="-285207" algn="l" eaLnBrk="0" hangingPunct="0">
              <a:spcBef>
                <a:spcPct val="30000"/>
              </a:spcBef>
              <a:defRPr kumimoji="1" sz="1200">
                <a:solidFill>
                  <a:schemeClr val="tx1"/>
                </a:solidFill>
                <a:latin typeface="Arial" charset="0"/>
                <a:ea typeface="ＭＳ Ｐ明朝" pitchFamily="18" charset="-128"/>
              </a:defRPr>
            </a:lvl2pPr>
            <a:lvl3pPr marL="1140828" indent="-228166" algn="l" eaLnBrk="0" hangingPunct="0">
              <a:spcBef>
                <a:spcPct val="30000"/>
              </a:spcBef>
              <a:defRPr kumimoji="1" sz="1200">
                <a:solidFill>
                  <a:schemeClr val="tx1"/>
                </a:solidFill>
                <a:latin typeface="Arial" charset="0"/>
                <a:ea typeface="ＭＳ Ｐ明朝" pitchFamily="18" charset="-128"/>
              </a:defRPr>
            </a:lvl3pPr>
            <a:lvl4pPr marL="1597160" indent="-228166" algn="l" eaLnBrk="0" hangingPunct="0">
              <a:spcBef>
                <a:spcPct val="30000"/>
              </a:spcBef>
              <a:defRPr kumimoji="1" sz="1200">
                <a:solidFill>
                  <a:schemeClr val="tx1"/>
                </a:solidFill>
                <a:latin typeface="Arial" charset="0"/>
                <a:ea typeface="ＭＳ Ｐ明朝" pitchFamily="18" charset="-128"/>
              </a:defRPr>
            </a:lvl4pPr>
            <a:lvl5pPr marL="2053491" indent="-228166" algn="l" eaLnBrk="0" hangingPunct="0">
              <a:spcBef>
                <a:spcPct val="30000"/>
              </a:spcBef>
              <a:defRPr kumimoji="1" sz="1200">
                <a:solidFill>
                  <a:schemeClr val="tx1"/>
                </a:solidFill>
                <a:latin typeface="Arial" charset="0"/>
                <a:ea typeface="ＭＳ Ｐ明朝" pitchFamily="18" charset="-128"/>
              </a:defRPr>
            </a:lvl5pPr>
            <a:lvl6pPr marL="2509822" indent="-22816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6154" indent="-22816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2485" indent="-22816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78816" indent="-22816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2128351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007001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136864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1538" indent="-285207" algn="l" eaLnBrk="0" hangingPunct="0">
              <a:spcBef>
                <a:spcPct val="30000"/>
              </a:spcBef>
              <a:defRPr kumimoji="1" sz="1200">
                <a:solidFill>
                  <a:schemeClr val="tx1"/>
                </a:solidFill>
                <a:latin typeface="Arial" charset="0"/>
                <a:ea typeface="ＭＳ Ｐ明朝" pitchFamily="18" charset="-128"/>
              </a:defRPr>
            </a:lvl2pPr>
            <a:lvl3pPr marL="1140828" indent="-228166" algn="l" eaLnBrk="0" hangingPunct="0">
              <a:spcBef>
                <a:spcPct val="30000"/>
              </a:spcBef>
              <a:defRPr kumimoji="1" sz="1200">
                <a:solidFill>
                  <a:schemeClr val="tx1"/>
                </a:solidFill>
                <a:latin typeface="Arial" charset="0"/>
                <a:ea typeface="ＭＳ Ｐ明朝" pitchFamily="18" charset="-128"/>
              </a:defRPr>
            </a:lvl3pPr>
            <a:lvl4pPr marL="1597160" indent="-228166" algn="l" eaLnBrk="0" hangingPunct="0">
              <a:spcBef>
                <a:spcPct val="30000"/>
              </a:spcBef>
              <a:defRPr kumimoji="1" sz="1200">
                <a:solidFill>
                  <a:schemeClr val="tx1"/>
                </a:solidFill>
                <a:latin typeface="Arial" charset="0"/>
                <a:ea typeface="ＭＳ Ｐ明朝" pitchFamily="18" charset="-128"/>
              </a:defRPr>
            </a:lvl4pPr>
            <a:lvl5pPr marL="2053491" indent="-228166" algn="l" eaLnBrk="0" hangingPunct="0">
              <a:spcBef>
                <a:spcPct val="30000"/>
              </a:spcBef>
              <a:defRPr kumimoji="1" sz="1200">
                <a:solidFill>
                  <a:schemeClr val="tx1"/>
                </a:solidFill>
                <a:latin typeface="Arial" charset="0"/>
                <a:ea typeface="ＭＳ Ｐ明朝" pitchFamily="18" charset="-128"/>
              </a:defRPr>
            </a:lvl5pPr>
            <a:lvl6pPr marL="2509822" indent="-22816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6154" indent="-22816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2485" indent="-22816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78816" indent="-22816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578988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0887752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9897179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927351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1269290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7559867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123634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3936695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5839295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3156261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790613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6311505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6570884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1267299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057" indent="-285406" algn="l" eaLnBrk="0" hangingPunct="0">
              <a:spcBef>
                <a:spcPct val="30000"/>
              </a:spcBef>
              <a:defRPr kumimoji="1" sz="1200">
                <a:solidFill>
                  <a:schemeClr val="tx1"/>
                </a:solidFill>
                <a:latin typeface="Arial" charset="0"/>
                <a:ea typeface="ＭＳ Ｐ明朝" pitchFamily="18" charset="-128"/>
              </a:defRPr>
            </a:lvl2pPr>
            <a:lvl3pPr marL="1141626" indent="-228326" algn="l" eaLnBrk="0" hangingPunct="0">
              <a:spcBef>
                <a:spcPct val="30000"/>
              </a:spcBef>
              <a:defRPr kumimoji="1" sz="1200">
                <a:solidFill>
                  <a:schemeClr val="tx1"/>
                </a:solidFill>
                <a:latin typeface="Arial" charset="0"/>
                <a:ea typeface="ＭＳ Ｐ明朝" pitchFamily="18" charset="-128"/>
              </a:defRPr>
            </a:lvl3pPr>
            <a:lvl4pPr marL="1598277" indent="-228326" algn="l" eaLnBrk="0" hangingPunct="0">
              <a:spcBef>
                <a:spcPct val="30000"/>
              </a:spcBef>
              <a:defRPr kumimoji="1" sz="1200">
                <a:solidFill>
                  <a:schemeClr val="tx1"/>
                </a:solidFill>
                <a:latin typeface="Arial" charset="0"/>
                <a:ea typeface="ＭＳ Ｐ明朝" pitchFamily="18" charset="-128"/>
              </a:defRPr>
            </a:lvl4pPr>
            <a:lvl5pPr marL="2054927" indent="-228326" algn="l" eaLnBrk="0" hangingPunct="0">
              <a:spcBef>
                <a:spcPct val="30000"/>
              </a:spcBef>
              <a:defRPr kumimoji="1" sz="1200">
                <a:solidFill>
                  <a:schemeClr val="tx1"/>
                </a:solidFill>
                <a:latin typeface="Arial" charset="0"/>
                <a:ea typeface="ＭＳ Ｐ明朝" pitchFamily="18" charset="-128"/>
              </a:defRPr>
            </a:lvl5pPr>
            <a:lvl6pPr marL="2511578" indent="-22832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8228" indent="-22832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4879" indent="-22832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1529" indent="-22832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1704960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057" indent="-285406" algn="l" eaLnBrk="0" hangingPunct="0">
              <a:spcBef>
                <a:spcPct val="30000"/>
              </a:spcBef>
              <a:defRPr kumimoji="1" sz="1200">
                <a:solidFill>
                  <a:schemeClr val="tx1"/>
                </a:solidFill>
                <a:latin typeface="Arial" charset="0"/>
                <a:ea typeface="ＭＳ Ｐ明朝" pitchFamily="18" charset="-128"/>
              </a:defRPr>
            </a:lvl2pPr>
            <a:lvl3pPr marL="1141626" indent="-228326" algn="l" eaLnBrk="0" hangingPunct="0">
              <a:spcBef>
                <a:spcPct val="30000"/>
              </a:spcBef>
              <a:defRPr kumimoji="1" sz="1200">
                <a:solidFill>
                  <a:schemeClr val="tx1"/>
                </a:solidFill>
                <a:latin typeface="Arial" charset="0"/>
                <a:ea typeface="ＭＳ Ｐ明朝" pitchFamily="18" charset="-128"/>
              </a:defRPr>
            </a:lvl3pPr>
            <a:lvl4pPr marL="1598277" indent="-228326" algn="l" eaLnBrk="0" hangingPunct="0">
              <a:spcBef>
                <a:spcPct val="30000"/>
              </a:spcBef>
              <a:defRPr kumimoji="1" sz="1200">
                <a:solidFill>
                  <a:schemeClr val="tx1"/>
                </a:solidFill>
                <a:latin typeface="Arial" charset="0"/>
                <a:ea typeface="ＭＳ Ｐ明朝" pitchFamily="18" charset="-128"/>
              </a:defRPr>
            </a:lvl4pPr>
            <a:lvl5pPr marL="2054927" indent="-228326" algn="l" eaLnBrk="0" hangingPunct="0">
              <a:spcBef>
                <a:spcPct val="30000"/>
              </a:spcBef>
              <a:defRPr kumimoji="1" sz="1200">
                <a:solidFill>
                  <a:schemeClr val="tx1"/>
                </a:solidFill>
                <a:latin typeface="Arial" charset="0"/>
                <a:ea typeface="ＭＳ Ｐ明朝" pitchFamily="18" charset="-128"/>
              </a:defRPr>
            </a:lvl5pPr>
            <a:lvl6pPr marL="2511578" indent="-22832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8228" indent="-22832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4879" indent="-22832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1529" indent="-22832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324621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19414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270670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256147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612466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93967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正方形/長方形 3"/>
          <p:cNvSpPr/>
          <p:nvPr/>
        </p:nvSpPr>
        <p:spPr>
          <a:xfrm>
            <a:off x="4572000" y="3573463"/>
            <a:ext cx="4572000" cy="142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 name="正方形/長方形 4"/>
          <p:cNvSpPr/>
          <p:nvPr/>
        </p:nvSpPr>
        <p:spPr>
          <a:xfrm>
            <a:off x="0" y="3573463"/>
            <a:ext cx="4572000" cy="1428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125" name="タイトル プレースホルダ 1"/>
          <p:cNvSpPr>
            <a:spLocks noGrp="1"/>
          </p:cNvSpPr>
          <p:nvPr>
            <p:ph type="ctrTitle"/>
          </p:nvPr>
        </p:nvSpPr>
        <p:spPr>
          <a:xfrm>
            <a:off x="685800" y="1916113"/>
            <a:ext cx="7772400" cy="1470025"/>
          </a:xfrm>
        </p:spPr>
        <p:txBody>
          <a:bodyPr anchor="b"/>
          <a:lstStyle>
            <a:lvl1pPr algn="ctr">
              <a:defRPr sz="3200"/>
            </a:lvl1pPr>
          </a:lstStyle>
          <a:p>
            <a:r>
              <a:rPr lang="ja-JP" altLang="en-US"/>
              <a:t>マスタ タイトルの書式設定</a:t>
            </a:r>
          </a:p>
        </p:txBody>
      </p:sp>
      <p:sp>
        <p:nvSpPr>
          <p:cNvPr id="5126" name="テキスト プレースホルダ 2"/>
          <p:cNvSpPr>
            <a:spLocks noGrp="1"/>
          </p:cNvSpPr>
          <p:nvPr>
            <p:ph type="subTitle" idx="1"/>
          </p:nvPr>
        </p:nvSpPr>
        <p:spPr>
          <a:xfrm>
            <a:off x="1371600" y="3886200"/>
            <a:ext cx="6400800" cy="1752600"/>
          </a:xfrm>
        </p:spPr>
        <p:txBody>
          <a:bodyPr/>
          <a:lstStyle>
            <a:lvl1pPr marL="0" indent="0" algn="ctr">
              <a:buFont typeface="Arial" charset="0"/>
              <a:buNone/>
              <a:defRPr/>
            </a:lvl1pPr>
          </a:lstStyle>
          <a:p>
            <a:r>
              <a:rPr lang="ja-JP" altLang="en-US"/>
              <a:t>マスタ サブタイトルの書式設定</a:t>
            </a:r>
          </a:p>
        </p:txBody>
      </p:sp>
      <p:sp>
        <p:nvSpPr>
          <p:cNvPr id="6" name="日付プレースホルダ 3"/>
          <p:cNvSpPr>
            <a:spLocks noGrp="1"/>
          </p:cNvSpPr>
          <p:nvPr>
            <p:ph type="dt" sz="half" idx="10"/>
          </p:nvPr>
        </p:nvSpPr>
        <p:spPr>
          <a:xfrm>
            <a:off x="457200" y="6245225"/>
            <a:ext cx="2133600" cy="476250"/>
          </a:xfrm>
        </p:spPr>
        <p:txBody>
          <a:bodyPr/>
          <a:lstStyle>
            <a:lvl1pPr>
              <a:defRPr/>
            </a:lvl1pPr>
          </a:lstStyle>
          <a:p>
            <a:pPr>
              <a:defRPr/>
            </a:pPr>
            <a:endParaRPr lang="ja-JP" altLang="en-US" dirty="0"/>
          </a:p>
        </p:txBody>
      </p:sp>
      <p:sp>
        <p:nvSpPr>
          <p:cNvPr id="7" name="スライド番号プレースホルダ 5">
            <a:extLst>
              <a:ext uri="{FF2B5EF4-FFF2-40B4-BE49-F238E27FC236}">
                <a16:creationId xmlns:a16="http://schemas.microsoft.com/office/drawing/2014/main" id="{92744332-EEC9-44EE-A623-98EBD1B7BF98}"/>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3825546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A466A8FD-243E-4077-B62B-AF8657898FF4}" type="slidenum">
              <a:rPr lang="ja-JP" altLang="en-US"/>
              <a:pPr>
                <a:defRPr/>
              </a:pPr>
              <a:t>‹#›</a:t>
            </a:fld>
            <a:endParaRPr lang="ja-JP" altLang="en-US"/>
          </a:p>
        </p:txBody>
      </p:sp>
    </p:spTree>
    <p:extLst>
      <p:ext uri="{BB962C8B-B14F-4D97-AF65-F5344CB8AC3E}">
        <p14:creationId xmlns:p14="http://schemas.microsoft.com/office/powerpoint/2010/main" val="996261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7A6172F-DEF7-441A-824B-771C933C8286}" type="slidenum">
              <a:rPr lang="ja-JP" altLang="en-US"/>
              <a:pPr>
                <a:defRPr/>
              </a:pPr>
              <a:t>‹#›</a:t>
            </a:fld>
            <a:endParaRPr lang="ja-JP" altLang="en-US"/>
          </a:p>
        </p:txBody>
      </p:sp>
    </p:spTree>
    <p:extLst>
      <p:ext uri="{BB962C8B-B14F-4D97-AF65-F5344CB8AC3E}">
        <p14:creationId xmlns:p14="http://schemas.microsoft.com/office/powerpoint/2010/main" val="2680196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58000" y="0"/>
            <a:ext cx="2286000" cy="557847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0" y="0"/>
            <a:ext cx="6705600" cy="557847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45294FDB-DB27-4703-81FB-A167754BB805}" type="slidenum">
              <a:rPr lang="ja-JP" altLang="en-US"/>
              <a:pPr>
                <a:defRPr/>
              </a:pPr>
              <a:t>‹#›</a:t>
            </a:fld>
            <a:endParaRPr lang="ja-JP" altLang="en-US"/>
          </a:p>
        </p:txBody>
      </p:sp>
    </p:spTree>
    <p:extLst>
      <p:ext uri="{BB962C8B-B14F-4D97-AF65-F5344CB8AC3E}">
        <p14:creationId xmlns:p14="http://schemas.microsoft.com/office/powerpoint/2010/main" val="2987825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タイトル スライド">
    <p:spTree>
      <p:nvGrpSpPr>
        <p:cNvPr id="1" name=""/>
        <p:cNvGrpSpPr/>
        <p:nvPr/>
      </p:nvGrpSpPr>
      <p:grpSpPr>
        <a:xfrm>
          <a:off x="0" y="0"/>
          <a:ext cx="0" cy="0"/>
          <a:chOff x="0" y="0"/>
          <a:chExt cx="0" cy="0"/>
        </a:xfrm>
      </p:grpSpPr>
      <p:sp>
        <p:nvSpPr>
          <p:cNvPr id="6" name="日付プレースホルダ 3"/>
          <p:cNvSpPr>
            <a:spLocks noGrp="1"/>
          </p:cNvSpPr>
          <p:nvPr>
            <p:ph type="dt" sz="half" idx="10"/>
          </p:nvPr>
        </p:nvSpPr>
        <p:spPr>
          <a:xfrm>
            <a:off x="457200" y="6245225"/>
            <a:ext cx="2133600" cy="476250"/>
          </a:xfrm>
        </p:spPr>
        <p:txBody>
          <a:bodyPr/>
          <a:lstStyle>
            <a:lvl1pPr>
              <a:defRPr/>
            </a:lvl1pPr>
          </a:lstStyle>
          <a:p>
            <a:pPr>
              <a:defRPr/>
            </a:pPr>
            <a:endParaRPr lang="ja-JP" altLang="en-US" dirty="0"/>
          </a:p>
        </p:txBody>
      </p:sp>
      <p:cxnSp>
        <p:nvCxnSpPr>
          <p:cNvPr id="7" name="直線コネクタ 6">
            <a:extLst>
              <a:ext uri="{FF2B5EF4-FFF2-40B4-BE49-F238E27FC236}">
                <a16:creationId xmlns:a16="http://schemas.microsoft.com/office/drawing/2014/main" id="{7222D2C6-C92D-4C54-9C6C-5C9F7B0243E9}"/>
              </a:ext>
            </a:extLst>
          </p:cNvPr>
          <p:cNvCxnSpPr>
            <a:cxnSpLocks noChangeShapeType="1"/>
          </p:cNvCxnSpPr>
          <p:nvPr userDrawn="1"/>
        </p:nvCxnSpPr>
        <p:spPr bwMode="auto">
          <a:xfrm>
            <a:off x="0" y="4293096"/>
            <a:ext cx="86931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8" name="直線コネクタ 7">
            <a:extLst>
              <a:ext uri="{FF2B5EF4-FFF2-40B4-BE49-F238E27FC236}">
                <a16:creationId xmlns:a16="http://schemas.microsoft.com/office/drawing/2014/main" id="{CD7A287B-4818-45E5-82EC-2B37B8559C38}"/>
              </a:ext>
            </a:extLst>
          </p:cNvPr>
          <p:cNvCxnSpPr>
            <a:cxnSpLocks noChangeShapeType="1"/>
          </p:cNvCxnSpPr>
          <p:nvPr userDrawn="1"/>
        </p:nvCxnSpPr>
        <p:spPr bwMode="auto">
          <a:xfrm>
            <a:off x="-14288" y="4364534"/>
            <a:ext cx="8574088" cy="0"/>
          </a:xfrm>
          <a:prstGeom prst="line">
            <a:avLst/>
          </a:prstGeom>
          <a:noFill/>
          <a:ln w="28575" algn="ctr">
            <a:solidFill>
              <a:schemeClr val="accent5"/>
            </a:solidFill>
            <a:round/>
            <a:headEnd/>
            <a:tailEnd/>
          </a:ln>
        </p:spPr>
      </p:cxnSp>
      <p:cxnSp>
        <p:nvCxnSpPr>
          <p:cNvPr id="9" name="直線コネクタ 8">
            <a:extLst>
              <a:ext uri="{FF2B5EF4-FFF2-40B4-BE49-F238E27FC236}">
                <a16:creationId xmlns:a16="http://schemas.microsoft.com/office/drawing/2014/main" id="{433E1045-7D53-4D02-A131-1DB14B6D473F}"/>
              </a:ext>
            </a:extLst>
          </p:cNvPr>
          <p:cNvCxnSpPr>
            <a:cxnSpLocks noChangeShapeType="1"/>
          </p:cNvCxnSpPr>
          <p:nvPr userDrawn="1"/>
        </p:nvCxnSpPr>
        <p:spPr bwMode="auto">
          <a:xfrm>
            <a:off x="0" y="4435971"/>
            <a:ext cx="8426450" cy="0"/>
          </a:xfrm>
          <a:prstGeom prst="line">
            <a:avLst/>
          </a:prstGeom>
          <a:noFill/>
          <a:ln w="28575" algn="ctr">
            <a:solidFill>
              <a:schemeClr val="accent5"/>
            </a:solidFill>
            <a:round/>
            <a:headEnd/>
            <a:tailEnd/>
          </a:ln>
        </p:spPr>
      </p:cxnSp>
      <p:sp>
        <p:nvSpPr>
          <p:cNvPr id="13" name="スライド番号プレースホルダ 5">
            <a:extLst>
              <a:ext uri="{FF2B5EF4-FFF2-40B4-BE49-F238E27FC236}">
                <a16:creationId xmlns:a16="http://schemas.microsoft.com/office/drawing/2014/main" id="{D49CDE9B-F5C2-4A0D-B5AF-4A3409D79DD4}"/>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1463015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442266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CE7D0AE-9E03-46D1-A315-852BA605F826}" type="slidenum">
              <a:rPr lang="ja-JP" altLang="en-US"/>
              <a:pPr>
                <a:defRPr/>
              </a:pPr>
              <a:t>‹#›</a:t>
            </a:fld>
            <a:endParaRPr lang="ja-JP" altLang="en-US"/>
          </a:p>
        </p:txBody>
      </p:sp>
    </p:spTree>
    <p:extLst>
      <p:ext uri="{BB962C8B-B14F-4D97-AF65-F5344CB8AC3E}">
        <p14:creationId xmlns:p14="http://schemas.microsoft.com/office/powerpoint/2010/main" val="3739876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0525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0525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36279818-8D6A-4348-9850-BF174C0306B5}" type="slidenum">
              <a:rPr lang="ja-JP" altLang="en-US"/>
              <a:pPr>
                <a:defRPr/>
              </a:pPr>
              <a:t>‹#›</a:t>
            </a:fld>
            <a:endParaRPr lang="ja-JP" altLang="en-US"/>
          </a:p>
        </p:txBody>
      </p:sp>
    </p:spTree>
    <p:extLst>
      <p:ext uri="{BB962C8B-B14F-4D97-AF65-F5344CB8AC3E}">
        <p14:creationId xmlns:p14="http://schemas.microsoft.com/office/powerpoint/2010/main" val="1191008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6785D233-20F8-46A4-8E13-096D2BEC4925}" type="slidenum">
              <a:rPr lang="ja-JP" altLang="en-US"/>
              <a:pPr>
                <a:defRPr/>
              </a:pPr>
              <a:t>‹#›</a:t>
            </a:fld>
            <a:endParaRPr lang="ja-JP" altLang="en-US"/>
          </a:p>
        </p:txBody>
      </p:sp>
    </p:spTree>
    <p:extLst>
      <p:ext uri="{BB962C8B-B14F-4D97-AF65-F5344CB8AC3E}">
        <p14:creationId xmlns:p14="http://schemas.microsoft.com/office/powerpoint/2010/main" val="2477091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E0D9EE06-72B7-4E05-9460-672836B4F31B}" type="slidenum">
              <a:rPr lang="ja-JP" altLang="en-US"/>
              <a:pPr>
                <a:defRPr/>
              </a:pPr>
              <a:t>‹#›</a:t>
            </a:fld>
            <a:endParaRPr lang="ja-JP" altLang="en-US"/>
          </a:p>
        </p:txBody>
      </p:sp>
    </p:spTree>
    <p:extLst>
      <p:ext uri="{BB962C8B-B14F-4D97-AF65-F5344CB8AC3E}">
        <p14:creationId xmlns:p14="http://schemas.microsoft.com/office/powerpoint/2010/main" val="1700658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CECA4364-EDBA-46AC-9496-BEE3D04CE7A5}" type="slidenum">
              <a:rPr lang="ja-JP" altLang="en-US"/>
              <a:pPr>
                <a:defRPr/>
              </a:pPr>
              <a:t>‹#›</a:t>
            </a:fld>
            <a:endParaRPr lang="ja-JP" altLang="en-US"/>
          </a:p>
        </p:txBody>
      </p:sp>
    </p:spTree>
    <p:extLst>
      <p:ext uri="{BB962C8B-B14F-4D97-AF65-F5344CB8AC3E}">
        <p14:creationId xmlns:p14="http://schemas.microsoft.com/office/powerpoint/2010/main" val="3703263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BA20A48-7172-452F-BD7A-EFF61CDF8657}" type="slidenum">
              <a:rPr lang="ja-JP" altLang="en-US"/>
              <a:pPr>
                <a:defRPr/>
              </a:pPr>
              <a:t>‹#›</a:t>
            </a:fld>
            <a:endParaRPr lang="ja-JP" altLang="en-US"/>
          </a:p>
        </p:txBody>
      </p:sp>
    </p:spTree>
    <p:extLst>
      <p:ext uri="{BB962C8B-B14F-4D97-AF65-F5344CB8AC3E}">
        <p14:creationId xmlns:p14="http://schemas.microsoft.com/office/powerpoint/2010/main" val="1886569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1026" name="直線コネクタ 6"/>
          <p:cNvCxnSpPr>
            <a:cxnSpLocks noChangeShapeType="1"/>
          </p:cNvCxnSpPr>
          <p:nvPr/>
        </p:nvCxnSpPr>
        <p:spPr bwMode="auto">
          <a:xfrm>
            <a:off x="0" y="549275"/>
            <a:ext cx="86931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1027" name="直線コネクタ 7"/>
          <p:cNvCxnSpPr>
            <a:cxnSpLocks noChangeShapeType="1"/>
          </p:cNvCxnSpPr>
          <p:nvPr/>
        </p:nvCxnSpPr>
        <p:spPr bwMode="auto">
          <a:xfrm>
            <a:off x="-14288" y="620713"/>
            <a:ext cx="8574088" cy="0"/>
          </a:xfrm>
          <a:prstGeom prst="line">
            <a:avLst/>
          </a:prstGeom>
          <a:noFill/>
          <a:ln w="28575" algn="ctr">
            <a:solidFill>
              <a:schemeClr val="accent5"/>
            </a:solidFill>
            <a:round/>
            <a:headEnd/>
            <a:tailEnd/>
          </a:ln>
        </p:spPr>
      </p:cxnSp>
      <p:cxnSp>
        <p:nvCxnSpPr>
          <p:cNvPr id="1028" name="直線コネクタ 8"/>
          <p:cNvCxnSpPr>
            <a:cxnSpLocks noChangeShapeType="1"/>
          </p:cNvCxnSpPr>
          <p:nvPr/>
        </p:nvCxnSpPr>
        <p:spPr bwMode="auto">
          <a:xfrm>
            <a:off x="0" y="692150"/>
            <a:ext cx="8426450" cy="0"/>
          </a:xfrm>
          <a:prstGeom prst="line">
            <a:avLst/>
          </a:prstGeom>
          <a:noFill/>
          <a:ln w="28575" algn="ctr">
            <a:solidFill>
              <a:schemeClr val="accent5"/>
            </a:solidFill>
            <a:round/>
            <a:headEnd/>
            <a:tailEnd/>
          </a:ln>
        </p:spPr>
      </p:cxnSp>
      <p:sp>
        <p:nvSpPr>
          <p:cNvPr id="1029" name="タイトル プレースホルダ 1"/>
          <p:cNvSpPr>
            <a:spLocks noGrp="1"/>
          </p:cNvSpPr>
          <p:nvPr>
            <p:ph type="title"/>
          </p:nvPr>
        </p:nvSpPr>
        <p:spPr bwMode="auto">
          <a:xfrm>
            <a:off x="0" y="0"/>
            <a:ext cx="9144000"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タイトルの書式設定</a:t>
            </a:r>
          </a:p>
        </p:txBody>
      </p:sp>
      <p:sp>
        <p:nvSpPr>
          <p:cNvPr id="1030" name="テキスト プレースホルダ 2"/>
          <p:cNvSpPr>
            <a:spLocks noGrp="1"/>
          </p:cNvSpPr>
          <p:nvPr>
            <p:ph type="body" idx="1"/>
          </p:nvPr>
        </p:nvSpPr>
        <p:spPr bwMode="auto">
          <a:xfrm>
            <a:off x="457200" y="10525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 name="日付プレースホルダ 3"/>
          <p:cNvSpPr>
            <a:spLocks noGrp="1"/>
          </p:cNvSpPr>
          <p:nvPr>
            <p:ph type="dt" sz="half" idx="2"/>
          </p:nvPr>
        </p:nvSpPr>
        <p:spPr>
          <a:xfrm>
            <a:off x="4643438" y="6492875"/>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12" name="スライド番号プレースホルダ 5"/>
          <p:cNvSpPr>
            <a:spLocks noGrp="1"/>
          </p:cNvSpPr>
          <p:nvPr>
            <p:ph type="sldNum" sz="quarter" idx="4"/>
          </p:nvPr>
        </p:nvSpPr>
        <p:spPr>
          <a:xfrm>
            <a:off x="8423275" y="6492875"/>
            <a:ext cx="720725" cy="365125"/>
          </a:xfrm>
          <a:prstGeom prst="rect">
            <a:avLst/>
          </a:prstGeom>
        </p:spPr>
        <p:txBody>
          <a:bodyPr vert="horz" lIns="91440" tIns="45720" rIns="91440" bIns="45720" rtlCol="0" anchor="b"/>
          <a:lstStyle>
            <a:lvl1pPr algn="r" fontAlgn="auto">
              <a:spcBef>
                <a:spcPts val="0"/>
              </a:spcBef>
              <a:spcAft>
                <a:spcPts val="0"/>
              </a:spcAft>
              <a:buFont typeface="+mj-lt"/>
              <a:buAutoNum type="arabicPeriod" startAt="8"/>
              <a:defRPr sz="1200">
                <a:solidFill>
                  <a:schemeClr val="tx1">
                    <a:tint val="75000"/>
                  </a:schemeClr>
                </a:solidFill>
                <a:latin typeface="+mn-lt"/>
                <a:ea typeface="+mn-ea"/>
              </a:defRPr>
            </a:lvl1pPr>
          </a:lstStyle>
          <a:p>
            <a:pPr>
              <a:buFont typeface="+mj-lt"/>
              <a:buAutoNum type="arabicPeriod" startAt="8"/>
              <a:defRPr/>
            </a:pPr>
            <a:fld id="{655BE33C-BF52-4619-A042-36DD7DEB5097}" type="slidenum">
              <a:rPr lang="ja-JP" altLang="en-US" smtClean="0"/>
              <a:pPr>
                <a:defRPr/>
              </a:pPr>
              <a:t>‹#›</a:t>
            </a:fld>
            <a:endParaRPr lang="ja-JP" altLang="en-US" dirty="0"/>
          </a:p>
        </p:txBody>
      </p:sp>
    </p:spTree>
  </p:cSld>
  <p:clrMap bg1="lt1" tx1="dk1" bg2="lt2" tx2="dk2" accent1="accent1" accent2="accent2" accent3="accent3" accent4="accent4" accent5="accent5" accent6="accent6" hlink="hlink" folHlink="folHlink"/>
  <p:sldLayoutIdLst>
    <p:sldLayoutId id="2147484336" r:id="rId1"/>
    <p:sldLayoutId id="2147484337" r:id="rId2"/>
    <p:sldLayoutId id="2147484326" r:id="rId3"/>
    <p:sldLayoutId id="2147484327" r:id="rId4"/>
    <p:sldLayoutId id="2147484328" r:id="rId5"/>
    <p:sldLayoutId id="2147484329" r:id="rId6"/>
    <p:sldLayoutId id="2147484330" r:id="rId7"/>
    <p:sldLayoutId id="2147484331" r:id="rId8"/>
    <p:sldLayoutId id="2147484332" r:id="rId9"/>
    <p:sldLayoutId id="2147484333" r:id="rId10"/>
    <p:sldLayoutId id="2147484334" r:id="rId11"/>
    <p:sldLayoutId id="2147484335" r:id="rId12"/>
  </p:sldLayoutIdLst>
  <p:hf hdr="0" ftr="0" dt="0"/>
  <p:txStyles>
    <p:title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Font typeface="Arial" charset="0"/>
        <a:buChar char="•"/>
        <a:defRPr kumimoji="1" sz="20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kumimoji="1"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kumimoji="1" sz="14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kumimoji="1" sz="1400">
          <a:solidFill>
            <a:schemeClr val="tx1"/>
          </a:solidFill>
          <a:latin typeface="+mn-lt"/>
          <a:ea typeface="+mn-ea"/>
        </a:defRPr>
      </a:lvl5pPr>
      <a:lvl6pPr marL="2514600" indent="-228600" algn="l" rtl="0" fontAlgn="base">
        <a:spcBef>
          <a:spcPct val="20000"/>
        </a:spcBef>
        <a:spcAft>
          <a:spcPct val="0"/>
        </a:spcAft>
        <a:buFont typeface="Arial" charset="0"/>
        <a:buChar char="»"/>
        <a:defRPr kumimoji="1" sz="1400">
          <a:solidFill>
            <a:schemeClr val="tx1"/>
          </a:solidFill>
          <a:latin typeface="+mn-lt"/>
          <a:ea typeface="+mn-ea"/>
        </a:defRPr>
      </a:lvl6pPr>
      <a:lvl7pPr marL="2971800" indent="-228600" algn="l" rtl="0" fontAlgn="base">
        <a:spcBef>
          <a:spcPct val="20000"/>
        </a:spcBef>
        <a:spcAft>
          <a:spcPct val="0"/>
        </a:spcAft>
        <a:buFont typeface="Arial" charset="0"/>
        <a:buChar char="»"/>
        <a:defRPr kumimoji="1" sz="1400">
          <a:solidFill>
            <a:schemeClr val="tx1"/>
          </a:solidFill>
          <a:latin typeface="+mn-lt"/>
          <a:ea typeface="+mn-ea"/>
        </a:defRPr>
      </a:lvl7pPr>
      <a:lvl8pPr marL="3429000" indent="-228600" algn="l" rtl="0" fontAlgn="base">
        <a:spcBef>
          <a:spcPct val="20000"/>
        </a:spcBef>
        <a:spcAft>
          <a:spcPct val="0"/>
        </a:spcAft>
        <a:buFont typeface="Arial" charset="0"/>
        <a:buChar char="»"/>
        <a:defRPr kumimoji="1" sz="1400">
          <a:solidFill>
            <a:schemeClr val="tx1"/>
          </a:solidFill>
          <a:latin typeface="+mn-lt"/>
          <a:ea typeface="+mn-ea"/>
        </a:defRPr>
      </a:lvl8pPr>
      <a:lvl9pPr marL="3886200" indent="-228600" algn="l" rtl="0" fontAlgn="base">
        <a:spcBef>
          <a:spcPct val="20000"/>
        </a:spcBef>
        <a:spcAft>
          <a:spcPct val="0"/>
        </a:spcAft>
        <a:buFont typeface="Arial" charset="0"/>
        <a:buChar char="»"/>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jpe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png"/><Relationship Id="rId9"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txBox="1">
            <a:spLocks noChangeArrowheads="1"/>
          </p:cNvSpPr>
          <p:nvPr/>
        </p:nvSpPr>
        <p:spPr bwMode="auto">
          <a:xfrm>
            <a:off x="219714" y="1844824"/>
            <a:ext cx="8642350" cy="171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3900" b="1" kern="0" dirty="0">
                <a:latin typeface="Meiryo UI" pitchFamily="50" charset="-128"/>
                <a:ea typeface="Meiryo UI" pitchFamily="50" charset="-128"/>
                <a:cs typeface="Meiryo UI" pitchFamily="50" charset="-128"/>
              </a:rPr>
              <a:t>第</a:t>
            </a:r>
            <a:r>
              <a:rPr lang="en-US" altLang="ja-JP" sz="3900" b="1" kern="0" dirty="0">
                <a:latin typeface="Meiryo UI" pitchFamily="50" charset="-128"/>
                <a:ea typeface="Meiryo UI" pitchFamily="50" charset="-128"/>
                <a:cs typeface="Meiryo UI" pitchFamily="50" charset="-128"/>
              </a:rPr>
              <a:t>8</a:t>
            </a:r>
            <a:r>
              <a:rPr lang="ja-JP" altLang="en-US" sz="3900" b="1" kern="0" dirty="0">
                <a:latin typeface="Meiryo UI" pitchFamily="50" charset="-128"/>
                <a:ea typeface="Meiryo UI" pitchFamily="50" charset="-128"/>
                <a:cs typeface="Meiryo UI" pitchFamily="50" charset="-128"/>
              </a:rPr>
              <a:t>回</a:t>
            </a:r>
            <a:endParaRPr lang="en-US" altLang="ja-JP" sz="3900" b="1" kern="0" dirty="0">
              <a:latin typeface="Meiryo UI" pitchFamily="50" charset="-128"/>
              <a:ea typeface="Meiryo UI" pitchFamily="50" charset="-128"/>
              <a:cs typeface="Meiryo UI" pitchFamily="50" charset="-128"/>
            </a:endParaRPr>
          </a:p>
          <a:p>
            <a:pPr eaLnBrk="1" hangingPunct="1"/>
            <a:r>
              <a:rPr lang="ja-JP" altLang="en-US" sz="3900" b="1" kern="0" dirty="0">
                <a:latin typeface="Meiryo UI" pitchFamily="50" charset="-128"/>
                <a:ea typeface="Meiryo UI" pitchFamily="50" charset="-128"/>
                <a:cs typeface="Meiryo UI" pitchFamily="50" charset="-128"/>
              </a:rPr>
              <a:t>その他の観光に関するデータ活用方法②</a:t>
            </a:r>
          </a:p>
          <a:p>
            <a:pPr eaLnBrk="1" hangingPunct="1"/>
            <a:r>
              <a:rPr lang="ja-JP" altLang="en-US" sz="2400" b="1" kern="0" dirty="0">
                <a:latin typeface="Meiryo UI" pitchFamily="50" charset="-128"/>
                <a:ea typeface="Meiryo UI" pitchFamily="50" charset="-128"/>
                <a:cs typeface="Meiryo UI" pitchFamily="50" charset="-128"/>
              </a:rPr>
              <a:t>「</a:t>
            </a:r>
            <a:r>
              <a:rPr lang="en-US" altLang="ja-JP" sz="2400" b="1" kern="0" dirty="0">
                <a:latin typeface="Meiryo UI" pitchFamily="50" charset="-128"/>
                <a:ea typeface="Meiryo UI" pitchFamily="50" charset="-128"/>
                <a:cs typeface="Meiryo UI" pitchFamily="50" charset="-128"/>
              </a:rPr>
              <a:t>OTA(Online Travel Agent)</a:t>
            </a:r>
            <a:r>
              <a:rPr lang="ja-JP" altLang="en-US" sz="2400" b="1" kern="0" dirty="0">
                <a:latin typeface="Meiryo UI" pitchFamily="50" charset="-128"/>
                <a:ea typeface="Meiryo UI" pitchFamily="50" charset="-128"/>
                <a:cs typeface="Meiryo UI" pitchFamily="50" charset="-128"/>
              </a:rPr>
              <a:t>のマーケティングデータの見方」</a:t>
            </a:r>
            <a:endParaRPr lang="en-US" altLang="ja-JP" sz="2400" b="1" kern="0" dirty="0">
              <a:latin typeface="Meiryo UI" pitchFamily="50" charset="-128"/>
              <a:ea typeface="Meiryo UI" pitchFamily="50" charset="-128"/>
              <a:cs typeface="Meiryo UI" pitchFamily="50" charset="-128"/>
            </a:endParaRPr>
          </a:p>
        </p:txBody>
      </p:sp>
      <p:sp>
        <p:nvSpPr>
          <p:cNvPr id="5" name="Rectangle 5"/>
          <p:cNvSpPr txBox="1">
            <a:spLocks noChangeArrowheads="1"/>
          </p:cNvSpPr>
          <p:nvPr/>
        </p:nvSpPr>
        <p:spPr bwMode="auto">
          <a:xfrm>
            <a:off x="219714" y="5805264"/>
            <a:ext cx="8642350" cy="4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endParaRPr lang="ja-JP" altLang="en-US" sz="2400" b="1" kern="0" dirty="0">
              <a:latin typeface="Meiryo UI"/>
              <a:ea typeface="Meiryo UI"/>
              <a:cs typeface="Meiryo UI" pitchFamily="50" charset="-128"/>
            </a:endParaRPr>
          </a:p>
        </p:txBody>
      </p:sp>
      <p:sp>
        <p:nvSpPr>
          <p:cNvPr id="2" name="スライド番号プレースホルダー 1">
            <a:extLst>
              <a:ext uri="{FF2B5EF4-FFF2-40B4-BE49-F238E27FC236}">
                <a16:creationId xmlns:a16="http://schemas.microsoft.com/office/drawing/2014/main" id="{C216DC6C-0DE2-4805-8430-EF48261DFD5D}"/>
              </a:ext>
            </a:extLst>
          </p:cNvPr>
          <p:cNvSpPr>
            <a:spLocks noGrp="1"/>
          </p:cNvSpPr>
          <p:nvPr>
            <p:ph type="sldNum" sz="quarter" idx="12"/>
          </p:nvPr>
        </p:nvSpPr>
        <p:spPr/>
        <p:txBody>
          <a:bodyPr/>
          <a:lstStyle/>
          <a:p>
            <a:pPr>
              <a:defRPr/>
            </a:pPr>
            <a:fld id="{22179739-F4A8-44EB-8B8E-F3F060272835}" type="slidenum">
              <a:rPr lang="ja-JP" altLang="en-US" smtClean="0"/>
              <a:pPr>
                <a:defRPr/>
              </a:pPr>
              <a:t>0</a:t>
            </a:fld>
            <a:endParaRPr lang="ja-JP"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9</a:t>
            </a:fld>
            <a:endParaRPr lang="en-US" altLang="ja-JP" dirty="0"/>
          </a:p>
        </p:txBody>
      </p:sp>
      <p:sp>
        <p:nvSpPr>
          <p:cNvPr id="4" name="正方形/長方形 3">
            <a:extLst>
              <a:ext uri="{FF2B5EF4-FFF2-40B4-BE49-F238E27FC236}">
                <a16:creationId xmlns:a16="http://schemas.microsoft.com/office/drawing/2014/main" id="{24093061-CE95-40ED-845C-99DA68C0CD4F}"/>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en-US" altLang="ja-JP" sz="2400" b="1" kern="0" dirty="0">
                <a:latin typeface="Meiryo UI" pitchFamily="50" charset="-128"/>
                <a:ea typeface="Meiryo UI" pitchFamily="50" charset="-128"/>
                <a:cs typeface="Meiryo UI" pitchFamily="50" charset="-128"/>
              </a:rPr>
              <a:t> </a:t>
            </a:r>
            <a:r>
              <a:rPr lang="ja-JP" altLang="en-US" sz="2400" b="1" kern="0" dirty="0">
                <a:latin typeface="Meiryo UI" pitchFamily="50" charset="-128"/>
                <a:ea typeface="Meiryo UI" pitchFamily="50" charset="-128"/>
                <a:cs typeface="Meiryo UI" pitchFamily="50" charset="-128"/>
              </a:rPr>
              <a:t>の現状</a:t>
            </a:r>
            <a:endParaRPr lang="ja-JP" altLang="en-US" sz="2400" dirty="0">
              <a:latin typeface="HGP創英角ｺﾞｼｯｸUB" panose="020B0900000000000000" pitchFamily="50" charset="-128"/>
              <a:ea typeface="HGP創英角ｺﾞｼｯｸUB" panose="020B0900000000000000" pitchFamily="50" charset="-128"/>
            </a:endParaRPr>
          </a:p>
        </p:txBody>
      </p:sp>
      <p:pic>
        <p:nvPicPr>
          <p:cNvPr id="3" name="図 2">
            <a:extLst>
              <a:ext uri="{FF2B5EF4-FFF2-40B4-BE49-F238E27FC236}">
                <a16:creationId xmlns:a16="http://schemas.microsoft.com/office/drawing/2014/main" id="{A84C7EED-1E87-4BE6-9113-C7EBDF5AA793}"/>
              </a:ext>
            </a:extLst>
          </p:cNvPr>
          <p:cNvPicPr>
            <a:picLocks noChangeAspect="1"/>
          </p:cNvPicPr>
          <p:nvPr/>
        </p:nvPicPr>
        <p:blipFill rotWithShape="1">
          <a:blip r:embed="rId3"/>
          <a:srcRect t="23758" b="6551"/>
          <a:stretch/>
        </p:blipFill>
        <p:spPr>
          <a:xfrm>
            <a:off x="1318115" y="2852935"/>
            <a:ext cx="6823305" cy="3816425"/>
          </a:xfrm>
          <a:prstGeom prst="rect">
            <a:avLst/>
          </a:prstGeom>
        </p:spPr>
      </p:pic>
      <p:sp>
        <p:nvSpPr>
          <p:cNvPr id="2" name="Rectangle 7">
            <a:extLst>
              <a:ext uri="{FF2B5EF4-FFF2-40B4-BE49-F238E27FC236}">
                <a16:creationId xmlns:a16="http://schemas.microsoft.com/office/drawing/2014/main" id="{534852A4-DF28-4621-8CC1-F8BAAC7DBFCC}"/>
              </a:ext>
            </a:extLst>
          </p:cNvPr>
          <p:cNvSpPr>
            <a:spLocks noChangeArrowheads="1"/>
          </p:cNvSpPr>
          <p:nvPr/>
        </p:nvSpPr>
        <p:spPr bwMode="auto">
          <a:xfrm>
            <a:off x="287524" y="1326152"/>
            <a:ext cx="8568952" cy="2014865"/>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3200" dirty="0">
                <a:latin typeface="HGP創英角ｺﾞｼｯｸUB" panose="020B0900000000000000" pitchFamily="50" charset="-128"/>
                <a:ea typeface="HGP創英角ｺﾞｼｯｸUB" panose="020B0900000000000000" pitchFamily="50" charset="-128"/>
              </a:rPr>
              <a:t>旅行業者のオンライン販売</a:t>
            </a:r>
            <a:endParaRPr lang="en-US" altLang="ja-JP" sz="3200"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r>
              <a:rPr lang="en-US" altLang="ja-JP" sz="2000" dirty="0">
                <a:latin typeface="+mj-ea"/>
                <a:ea typeface="+mj-ea"/>
              </a:rPr>
              <a:t>2017</a:t>
            </a:r>
            <a:r>
              <a:rPr lang="ja-JP" altLang="en-US" sz="2000" dirty="0">
                <a:latin typeface="+mj-ea"/>
                <a:ea typeface="+mj-ea"/>
              </a:rPr>
              <a:t>年度の旅行会社によるオンライン総取引高（</a:t>
            </a:r>
            <a:r>
              <a:rPr lang="en-US" altLang="ja-JP" sz="2000" dirty="0">
                <a:latin typeface="+mj-ea"/>
                <a:ea typeface="+mj-ea"/>
              </a:rPr>
              <a:t>OTA</a:t>
            </a:r>
            <a:r>
              <a:rPr lang="ja-JP" altLang="en-US" sz="2000" dirty="0">
                <a:latin typeface="+mj-ea"/>
                <a:ea typeface="+mj-ea"/>
              </a:rPr>
              <a:t>と</a:t>
            </a:r>
            <a:r>
              <a:rPr lang="en-US" altLang="ja-JP" sz="2000" dirty="0">
                <a:latin typeface="+mj-ea"/>
                <a:ea typeface="+mj-ea"/>
              </a:rPr>
              <a:t>TTA</a:t>
            </a:r>
            <a:r>
              <a:rPr lang="ja-JP" altLang="en-US" sz="2000" dirty="0">
                <a:latin typeface="+mj-ea"/>
                <a:ea typeface="+mj-ea"/>
              </a:rPr>
              <a:t>オンラインの合計）は２兆９９７７億円となり、</a:t>
            </a:r>
            <a:r>
              <a:rPr lang="en-US" altLang="ja-JP" sz="2000" dirty="0">
                <a:latin typeface="+mj-ea"/>
                <a:ea typeface="+mj-ea"/>
              </a:rPr>
              <a:t>2015</a:t>
            </a:r>
            <a:r>
              <a:rPr lang="ja-JP" altLang="en-US" sz="2000" dirty="0">
                <a:latin typeface="+mj-ea"/>
                <a:ea typeface="+mj-ea"/>
              </a:rPr>
              <a:t>年度時点の２兆３６１１億円に比べ、</a:t>
            </a:r>
            <a:r>
              <a:rPr lang="en-US" altLang="ja-JP" sz="2000" dirty="0">
                <a:latin typeface="+mj-ea"/>
                <a:ea typeface="+mj-ea"/>
              </a:rPr>
              <a:t>27</a:t>
            </a:r>
            <a:r>
              <a:rPr lang="ja-JP" altLang="en-US" sz="2000" dirty="0">
                <a:latin typeface="+mj-ea"/>
                <a:ea typeface="+mj-ea"/>
              </a:rPr>
              <a:t>％も増加しました。</a:t>
            </a:r>
            <a:endParaRPr lang="en-US" altLang="ja-JP" sz="2000" dirty="0">
              <a:latin typeface="+mj-ea"/>
              <a:ea typeface="+mj-ea"/>
            </a:endParaRPr>
          </a:p>
        </p:txBody>
      </p:sp>
      <p:sp>
        <p:nvSpPr>
          <p:cNvPr id="5" name="Rectangle 7">
            <a:extLst>
              <a:ext uri="{FF2B5EF4-FFF2-40B4-BE49-F238E27FC236}">
                <a16:creationId xmlns:a16="http://schemas.microsoft.com/office/drawing/2014/main" id="{A6B8F593-A65D-4E54-BA59-6F2C7E4BB13C}"/>
              </a:ext>
            </a:extLst>
          </p:cNvPr>
          <p:cNvSpPr>
            <a:spLocks noChangeArrowheads="1"/>
          </p:cNvSpPr>
          <p:nvPr/>
        </p:nvSpPr>
        <p:spPr bwMode="auto">
          <a:xfrm>
            <a:off x="6122108" y="6381750"/>
            <a:ext cx="2160240" cy="178969"/>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出典：</a:t>
            </a:r>
            <a:r>
              <a:rPr lang="en-US" altLang="ja-JP" sz="800" dirty="0">
                <a:latin typeface="+mn-ea"/>
              </a:rPr>
              <a:t>JATA</a:t>
            </a:r>
            <a:r>
              <a:rPr lang="ja-JP" altLang="en-US" sz="800" dirty="0">
                <a:latin typeface="+mn-ea"/>
              </a:rPr>
              <a:t>　「数字が語る旅行業 </a:t>
            </a:r>
            <a:r>
              <a:rPr lang="en-US" altLang="ja-JP" sz="800" dirty="0">
                <a:latin typeface="+mn-ea"/>
              </a:rPr>
              <a:t>2019</a:t>
            </a:r>
            <a:r>
              <a:rPr lang="ja-JP" altLang="en-US" sz="800" dirty="0">
                <a:latin typeface="+mn-ea"/>
              </a:rPr>
              <a:t>」</a:t>
            </a:r>
            <a:endParaRPr lang="en-US" altLang="ja-JP" sz="800" dirty="0">
              <a:latin typeface="+mn-ea"/>
            </a:endParaRPr>
          </a:p>
          <a:p>
            <a:pPr indent="-342900" algn="l">
              <a:lnSpc>
                <a:spcPct val="90000"/>
              </a:lnSpc>
              <a:spcBef>
                <a:spcPct val="20000"/>
              </a:spcBef>
            </a:pPr>
            <a:endParaRPr lang="ja-JP" altLang="en-US" sz="800" dirty="0">
              <a:latin typeface="+mn-ea"/>
            </a:endParaRPr>
          </a:p>
        </p:txBody>
      </p:sp>
    </p:spTree>
    <p:extLst>
      <p:ext uri="{BB962C8B-B14F-4D97-AF65-F5344CB8AC3E}">
        <p14:creationId xmlns:p14="http://schemas.microsoft.com/office/powerpoint/2010/main" val="1386054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10</a:t>
            </a:fld>
            <a:endParaRPr lang="en-US" altLang="ja-JP" dirty="0"/>
          </a:p>
        </p:txBody>
      </p:sp>
      <p:sp>
        <p:nvSpPr>
          <p:cNvPr id="4" name="正方形/長方形 3">
            <a:extLst>
              <a:ext uri="{FF2B5EF4-FFF2-40B4-BE49-F238E27FC236}">
                <a16:creationId xmlns:a16="http://schemas.microsoft.com/office/drawing/2014/main" id="{24093061-CE95-40ED-845C-99DA68C0CD4F}"/>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en-US" altLang="ja-JP" sz="2400" b="1" kern="0" dirty="0">
                <a:latin typeface="Meiryo UI" pitchFamily="50" charset="-128"/>
                <a:ea typeface="Meiryo UI" pitchFamily="50" charset="-128"/>
                <a:cs typeface="Meiryo UI" pitchFamily="50" charset="-128"/>
              </a:rPr>
              <a:t> </a:t>
            </a:r>
            <a:r>
              <a:rPr lang="ja-JP" altLang="en-US" sz="2400" b="1" kern="0" dirty="0">
                <a:latin typeface="Meiryo UI" pitchFamily="50" charset="-128"/>
                <a:ea typeface="Meiryo UI" pitchFamily="50" charset="-128"/>
                <a:cs typeface="Meiryo UI" pitchFamily="50" charset="-128"/>
              </a:rPr>
              <a:t>の現状</a:t>
            </a:r>
            <a:endParaRPr lang="ja-JP" altLang="en-US" sz="2400" dirty="0">
              <a:latin typeface="HGP創英角ｺﾞｼｯｸUB" panose="020B0900000000000000" pitchFamily="50" charset="-128"/>
              <a:ea typeface="HGP創英角ｺﾞｼｯｸUB" panose="020B0900000000000000" pitchFamily="50" charset="-128"/>
            </a:endParaRPr>
          </a:p>
        </p:txBody>
      </p:sp>
      <p:sp>
        <p:nvSpPr>
          <p:cNvPr id="2" name="Rectangle 7">
            <a:extLst>
              <a:ext uri="{FF2B5EF4-FFF2-40B4-BE49-F238E27FC236}">
                <a16:creationId xmlns:a16="http://schemas.microsoft.com/office/drawing/2014/main" id="{534852A4-DF28-4621-8CC1-F8BAAC7DBFCC}"/>
              </a:ext>
            </a:extLst>
          </p:cNvPr>
          <p:cNvSpPr>
            <a:spLocks noChangeArrowheads="1"/>
          </p:cNvSpPr>
          <p:nvPr/>
        </p:nvSpPr>
        <p:spPr bwMode="auto">
          <a:xfrm>
            <a:off x="251520" y="1398161"/>
            <a:ext cx="8568952" cy="2894935"/>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en-US" altLang="ja-JP" sz="2400" b="1" dirty="0">
                <a:latin typeface="+mj-ea"/>
                <a:ea typeface="+mj-ea"/>
              </a:rPr>
              <a:t>OTA</a:t>
            </a:r>
            <a:r>
              <a:rPr lang="ja-JP" altLang="en-US" sz="2400" b="1" dirty="0">
                <a:latin typeface="+mj-ea"/>
                <a:ea typeface="+mj-ea"/>
              </a:rPr>
              <a:t>は、インターネットの普及に伴い、すさまじいスピードで成長しています。</a:t>
            </a:r>
            <a:endParaRPr lang="en-US" altLang="ja-JP" sz="2400" b="1" dirty="0">
              <a:latin typeface="+mj-ea"/>
              <a:ea typeface="+mj-ea"/>
            </a:endParaRPr>
          </a:p>
          <a:p>
            <a:pPr indent="-342900" algn="l">
              <a:lnSpc>
                <a:spcPct val="90000"/>
              </a:lnSpc>
              <a:spcBef>
                <a:spcPct val="20000"/>
              </a:spcBef>
            </a:pPr>
            <a:r>
              <a:rPr lang="ja-JP" altLang="en-US" sz="2400" b="1" dirty="0">
                <a:latin typeface="+mj-ea"/>
                <a:ea typeface="+mj-ea"/>
              </a:rPr>
              <a:t>今後、さらにデジタル化が加速することでより一層、</a:t>
            </a:r>
            <a:r>
              <a:rPr lang="en-US" altLang="ja-JP" sz="2400" b="1" dirty="0">
                <a:latin typeface="+mj-ea"/>
                <a:ea typeface="+mj-ea"/>
              </a:rPr>
              <a:t>OTA</a:t>
            </a:r>
            <a:r>
              <a:rPr lang="ja-JP" altLang="en-US" sz="2400" b="1" dirty="0">
                <a:latin typeface="+mj-ea"/>
                <a:ea typeface="+mj-ea"/>
              </a:rPr>
              <a:t>の利用率や利用される場面が広がることが考えられます。</a:t>
            </a:r>
            <a:endParaRPr lang="en-US" altLang="ja-JP" sz="2400" b="1" dirty="0">
              <a:latin typeface="+mj-ea"/>
              <a:ea typeface="+mj-ea"/>
            </a:endParaRPr>
          </a:p>
          <a:p>
            <a:pPr indent="-342900" algn="l">
              <a:lnSpc>
                <a:spcPct val="90000"/>
              </a:lnSpc>
              <a:spcBef>
                <a:spcPct val="20000"/>
              </a:spcBef>
            </a:pPr>
            <a:r>
              <a:rPr lang="ja-JP" altLang="en-US" sz="2400" b="1" dirty="0">
                <a:latin typeface="+mj-ea"/>
                <a:ea typeface="+mj-ea"/>
              </a:rPr>
              <a:t>また、スマートフォンなどの携帯端末の普及・進化により、インターネットでの予約が誰でもいつでも簡単に可能となることも、</a:t>
            </a:r>
            <a:r>
              <a:rPr lang="en-US" altLang="ja-JP" sz="2400" b="1" dirty="0">
                <a:latin typeface="+mj-ea"/>
                <a:ea typeface="+mj-ea"/>
              </a:rPr>
              <a:t>OTA</a:t>
            </a:r>
            <a:r>
              <a:rPr lang="ja-JP" altLang="en-US" sz="2400" b="1" dirty="0">
                <a:latin typeface="+mj-ea"/>
                <a:ea typeface="+mj-ea"/>
              </a:rPr>
              <a:t>にとっては追い風と考えられます。</a:t>
            </a:r>
            <a:endParaRPr lang="en-US" altLang="ja-JP" sz="2400" b="1" dirty="0">
              <a:latin typeface="+mj-ea"/>
              <a:ea typeface="+mj-ea"/>
            </a:endParaRPr>
          </a:p>
        </p:txBody>
      </p:sp>
      <p:sp>
        <p:nvSpPr>
          <p:cNvPr id="3" name="四角形: 角を丸くする 2">
            <a:extLst>
              <a:ext uri="{FF2B5EF4-FFF2-40B4-BE49-F238E27FC236}">
                <a16:creationId xmlns:a16="http://schemas.microsoft.com/office/drawing/2014/main" id="{285AB655-A559-409C-9B59-5072F521A1BA}"/>
              </a:ext>
            </a:extLst>
          </p:cNvPr>
          <p:cNvSpPr/>
          <p:nvPr/>
        </p:nvSpPr>
        <p:spPr>
          <a:xfrm>
            <a:off x="646411" y="4408200"/>
            <a:ext cx="3096344" cy="72008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デジタル化の加速</a:t>
            </a:r>
          </a:p>
        </p:txBody>
      </p:sp>
      <p:sp>
        <p:nvSpPr>
          <p:cNvPr id="6" name="四角形: 角を丸くする 5">
            <a:extLst>
              <a:ext uri="{FF2B5EF4-FFF2-40B4-BE49-F238E27FC236}">
                <a16:creationId xmlns:a16="http://schemas.microsoft.com/office/drawing/2014/main" id="{9B0402FA-C2AC-4F0F-B58E-DD26EE5ADFEC}"/>
              </a:ext>
            </a:extLst>
          </p:cNvPr>
          <p:cNvSpPr/>
          <p:nvPr/>
        </p:nvSpPr>
        <p:spPr>
          <a:xfrm>
            <a:off x="646411" y="5704344"/>
            <a:ext cx="3096344" cy="72008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スマホ</a:t>
            </a:r>
            <a:r>
              <a:rPr kumimoji="1" lang="ja-JP" altLang="en-US" b="1" dirty="0"/>
              <a:t>の普及・進化</a:t>
            </a:r>
          </a:p>
        </p:txBody>
      </p:sp>
      <p:sp>
        <p:nvSpPr>
          <p:cNvPr id="5" name="四角形: 上の 2 つの角を丸める 4">
            <a:extLst>
              <a:ext uri="{FF2B5EF4-FFF2-40B4-BE49-F238E27FC236}">
                <a16:creationId xmlns:a16="http://schemas.microsoft.com/office/drawing/2014/main" id="{6EE60988-E2BB-419C-9D4D-E984DC6EAF89}"/>
              </a:ext>
            </a:extLst>
          </p:cNvPr>
          <p:cNvSpPr/>
          <p:nvPr/>
        </p:nvSpPr>
        <p:spPr>
          <a:xfrm>
            <a:off x="5542955" y="4962926"/>
            <a:ext cx="2880320" cy="720080"/>
          </a:xfrm>
          <a:prstGeom prst="round2SameRect">
            <a:avLst>
              <a:gd name="adj1" fmla="val 50000"/>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OTA</a:t>
            </a:r>
            <a:r>
              <a:rPr kumimoji="1" lang="ja-JP" altLang="en-US" sz="2000" b="1" dirty="0"/>
              <a:t>の利用率向上</a:t>
            </a:r>
          </a:p>
        </p:txBody>
      </p:sp>
      <p:cxnSp>
        <p:nvCxnSpPr>
          <p:cNvPr id="8" name="直線矢印コネクタ 7">
            <a:extLst>
              <a:ext uri="{FF2B5EF4-FFF2-40B4-BE49-F238E27FC236}">
                <a16:creationId xmlns:a16="http://schemas.microsoft.com/office/drawing/2014/main" id="{7735D399-0153-4517-BA15-454BA0B8E7AC}"/>
              </a:ext>
            </a:extLst>
          </p:cNvPr>
          <p:cNvCxnSpPr>
            <a:cxnSpLocks/>
            <a:stCxn id="3" idx="3"/>
            <a:endCxn id="5" idx="2"/>
          </p:cNvCxnSpPr>
          <p:nvPr/>
        </p:nvCxnSpPr>
        <p:spPr>
          <a:xfrm>
            <a:off x="3742755" y="4768240"/>
            <a:ext cx="1800200" cy="55472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D0E18996-CF84-43B7-B6E3-40163040DA4B}"/>
              </a:ext>
            </a:extLst>
          </p:cNvPr>
          <p:cNvCxnSpPr>
            <a:cxnSpLocks/>
            <a:stCxn id="6" idx="3"/>
            <a:endCxn id="5" idx="2"/>
          </p:cNvCxnSpPr>
          <p:nvPr/>
        </p:nvCxnSpPr>
        <p:spPr>
          <a:xfrm flipV="1">
            <a:off x="3742755" y="5322966"/>
            <a:ext cx="1800200" cy="74141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2373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11</a:t>
            </a:fld>
            <a:endParaRPr lang="en-US" altLang="ja-JP" dirty="0"/>
          </a:p>
        </p:txBody>
      </p:sp>
      <p:sp>
        <p:nvSpPr>
          <p:cNvPr id="4" name="正方形/長方形 3">
            <a:extLst>
              <a:ext uri="{FF2B5EF4-FFF2-40B4-BE49-F238E27FC236}">
                <a16:creationId xmlns:a16="http://schemas.microsoft.com/office/drawing/2014/main" id="{24093061-CE95-40ED-845C-99DA68C0CD4F}"/>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におけるデータマーケティング</a:t>
            </a:r>
          </a:p>
        </p:txBody>
      </p:sp>
      <p:sp>
        <p:nvSpPr>
          <p:cNvPr id="7" name="Rectangle 7">
            <a:extLst>
              <a:ext uri="{FF2B5EF4-FFF2-40B4-BE49-F238E27FC236}">
                <a16:creationId xmlns:a16="http://schemas.microsoft.com/office/drawing/2014/main" id="{F0D44453-1D61-4B48-B006-C21FB5A3D975}"/>
              </a:ext>
            </a:extLst>
          </p:cNvPr>
          <p:cNvSpPr>
            <a:spLocks noChangeArrowheads="1"/>
          </p:cNvSpPr>
          <p:nvPr/>
        </p:nvSpPr>
        <p:spPr bwMode="auto">
          <a:xfrm>
            <a:off x="287524" y="1326152"/>
            <a:ext cx="8568952" cy="3037977"/>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en-US" altLang="ja-JP" sz="2400" b="1" dirty="0">
                <a:latin typeface="+mj-ea"/>
                <a:ea typeface="+mj-ea"/>
              </a:rPr>
              <a:t>OTA</a:t>
            </a:r>
            <a:r>
              <a:rPr lang="ja-JP" altLang="en-US" sz="2400" b="1" dirty="0">
                <a:latin typeface="+mj-ea"/>
                <a:ea typeface="+mj-ea"/>
              </a:rPr>
              <a:t>は利用する施設に対し、様々な顧客データ、マーケットデータを提供しています。</a:t>
            </a:r>
            <a:endParaRPr lang="en-US" altLang="ja-JP" sz="2400" b="1" dirty="0">
              <a:latin typeface="+mj-ea"/>
              <a:ea typeface="+mj-ea"/>
            </a:endParaRPr>
          </a:p>
          <a:p>
            <a:pPr indent="-342900" algn="l">
              <a:lnSpc>
                <a:spcPct val="90000"/>
              </a:lnSpc>
              <a:spcBef>
                <a:spcPct val="20000"/>
              </a:spcBef>
            </a:pPr>
            <a:r>
              <a:rPr lang="ja-JP" altLang="en-US" sz="2400" b="1" dirty="0">
                <a:latin typeface="+mj-ea"/>
                <a:ea typeface="+mj-ea"/>
              </a:rPr>
              <a:t>提供しているデータには、顧客個人の住所、氏名、性別、年代、職業などといった基本的な属性情報だけでなく、購買履歴、予約リードタイム、施設に対する顧客評価など、マーケティング戦略を作る上で重要な情報も含まれます。</a:t>
            </a:r>
          </a:p>
          <a:p>
            <a:pPr indent="-342900" algn="l">
              <a:lnSpc>
                <a:spcPct val="90000"/>
              </a:lnSpc>
              <a:spcBef>
                <a:spcPct val="20000"/>
              </a:spcBef>
            </a:pPr>
            <a:r>
              <a:rPr lang="ja-JP" altLang="en-US" sz="2400" b="1" dirty="0">
                <a:latin typeface="+mj-ea"/>
                <a:ea typeface="+mj-ea"/>
              </a:rPr>
              <a:t>これらデータを収集し、分析・活用することが容易に出来ることも</a:t>
            </a:r>
            <a:r>
              <a:rPr lang="en-US" altLang="ja-JP" sz="2400" b="1" dirty="0">
                <a:latin typeface="+mj-ea"/>
                <a:ea typeface="+mj-ea"/>
              </a:rPr>
              <a:t>OTA</a:t>
            </a:r>
            <a:r>
              <a:rPr lang="ja-JP" altLang="en-US" sz="2400" b="1" dirty="0">
                <a:latin typeface="+mj-ea"/>
                <a:ea typeface="+mj-ea"/>
              </a:rPr>
              <a:t>を活用するメリットといえます。</a:t>
            </a:r>
          </a:p>
        </p:txBody>
      </p:sp>
      <p:sp>
        <p:nvSpPr>
          <p:cNvPr id="2" name="正方形/長方形 1">
            <a:extLst>
              <a:ext uri="{FF2B5EF4-FFF2-40B4-BE49-F238E27FC236}">
                <a16:creationId xmlns:a16="http://schemas.microsoft.com/office/drawing/2014/main" id="{744C5568-0EEE-46F6-B253-CF2F838A95F4}"/>
              </a:ext>
            </a:extLst>
          </p:cNvPr>
          <p:cNvSpPr/>
          <p:nvPr/>
        </p:nvSpPr>
        <p:spPr>
          <a:xfrm>
            <a:off x="179510" y="4459475"/>
            <a:ext cx="4104457"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データマーケティングの目的</a:t>
            </a:r>
          </a:p>
        </p:txBody>
      </p:sp>
      <p:sp>
        <p:nvSpPr>
          <p:cNvPr id="3" name="Rectangle 7">
            <a:extLst>
              <a:ext uri="{FF2B5EF4-FFF2-40B4-BE49-F238E27FC236}">
                <a16:creationId xmlns:a16="http://schemas.microsoft.com/office/drawing/2014/main" id="{59E15493-B71A-4006-815D-A9745FD3F8CC}"/>
              </a:ext>
            </a:extLst>
          </p:cNvPr>
          <p:cNvSpPr>
            <a:spLocks noChangeArrowheads="1"/>
          </p:cNvSpPr>
          <p:nvPr/>
        </p:nvSpPr>
        <p:spPr bwMode="auto">
          <a:xfrm>
            <a:off x="287524" y="5019563"/>
            <a:ext cx="8568952" cy="1604638"/>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en-US" altLang="ja-JP" b="1" dirty="0">
                <a:latin typeface="+mj-ea"/>
                <a:ea typeface="+mj-ea"/>
              </a:rPr>
              <a:t>OTA</a:t>
            </a:r>
            <a:r>
              <a:rPr lang="ja-JP" altLang="en-US" b="1" dirty="0">
                <a:latin typeface="+mj-ea"/>
                <a:ea typeface="+mj-ea"/>
              </a:rPr>
              <a:t>を活用したデータマーケティングの目的は、</a:t>
            </a:r>
            <a:endParaRPr lang="en-US" altLang="ja-JP" b="1" dirty="0">
              <a:latin typeface="+mj-ea"/>
              <a:ea typeface="+mj-ea"/>
            </a:endParaRPr>
          </a:p>
          <a:p>
            <a:pPr indent="-342900" algn="l">
              <a:lnSpc>
                <a:spcPct val="90000"/>
              </a:lnSpc>
              <a:spcBef>
                <a:spcPct val="20000"/>
              </a:spcBef>
            </a:pPr>
            <a:r>
              <a:rPr lang="ja-JP" altLang="en-US" b="1" dirty="0">
                <a:latin typeface="+mj-ea"/>
                <a:ea typeface="+mj-ea"/>
              </a:rPr>
              <a:t>✔　新規顧客の集客</a:t>
            </a:r>
            <a:endParaRPr lang="en-US" altLang="ja-JP" b="1" dirty="0">
              <a:latin typeface="+mj-ea"/>
              <a:ea typeface="+mj-ea"/>
            </a:endParaRPr>
          </a:p>
          <a:p>
            <a:pPr indent="-342900" algn="l">
              <a:lnSpc>
                <a:spcPct val="90000"/>
              </a:lnSpc>
              <a:spcBef>
                <a:spcPct val="20000"/>
              </a:spcBef>
            </a:pPr>
            <a:r>
              <a:rPr lang="ja-JP" altLang="en-US" b="1" dirty="0">
                <a:latin typeface="+mj-ea"/>
                <a:ea typeface="+mj-ea"/>
              </a:rPr>
              <a:t>✔　リピーターの創出（既存顧客の管理）</a:t>
            </a:r>
          </a:p>
          <a:p>
            <a:pPr indent="-342900" algn="l">
              <a:lnSpc>
                <a:spcPct val="90000"/>
              </a:lnSpc>
              <a:spcBef>
                <a:spcPct val="20000"/>
              </a:spcBef>
            </a:pPr>
            <a:r>
              <a:rPr lang="ja-JP" altLang="en-US" b="1" dirty="0">
                <a:latin typeface="+mj-ea"/>
                <a:ea typeface="+mj-ea"/>
              </a:rPr>
              <a:t>✔　予約単価の増加　　　　　　　　　</a:t>
            </a:r>
            <a:endParaRPr lang="en-US" altLang="ja-JP" b="1" dirty="0">
              <a:latin typeface="+mj-ea"/>
              <a:ea typeface="+mj-ea"/>
            </a:endParaRPr>
          </a:p>
          <a:p>
            <a:pPr indent="-342900" algn="l">
              <a:lnSpc>
                <a:spcPct val="90000"/>
              </a:lnSpc>
              <a:spcBef>
                <a:spcPct val="20000"/>
              </a:spcBef>
            </a:pPr>
            <a:r>
              <a:rPr lang="ja-JP" altLang="en-US" b="1" dirty="0">
                <a:latin typeface="+mj-ea"/>
                <a:ea typeface="+mj-ea"/>
              </a:rPr>
              <a:t>　　　　　　　　　　　　　　　　　　　　　などです。　　　　　　</a:t>
            </a:r>
          </a:p>
        </p:txBody>
      </p:sp>
    </p:spTree>
    <p:extLst>
      <p:ext uri="{BB962C8B-B14F-4D97-AF65-F5344CB8AC3E}">
        <p14:creationId xmlns:p14="http://schemas.microsoft.com/office/powerpoint/2010/main" val="1472595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12</a:t>
            </a:fld>
            <a:endParaRPr lang="en-US" altLang="ja-JP" dirty="0"/>
          </a:p>
        </p:txBody>
      </p:sp>
      <p:sp>
        <p:nvSpPr>
          <p:cNvPr id="4" name="正方形/長方形 3">
            <a:extLst>
              <a:ext uri="{FF2B5EF4-FFF2-40B4-BE49-F238E27FC236}">
                <a16:creationId xmlns:a16="http://schemas.microsoft.com/office/drawing/2014/main" id="{15C3E68B-3A45-4EEC-8E43-B6DB8FBB31F5}"/>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データ分析の重要性について</a:t>
            </a:r>
          </a:p>
        </p:txBody>
      </p:sp>
      <p:sp>
        <p:nvSpPr>
          <p:cNvPr id="9" name="テキスト ボックス 8">
            <a:extLst>
              <a:ext uri="{FF2B5EF4-FFF2-40B4-BE49-F238E27FC236}">
                <a16:creationId xmlns:a16="http://schemas.microsoft.com/office/drawing/2014/main" id="{AD149D86-94FA-4E7E-8448-8A0555449817}"/>
              </a:ext>
            </a:extLst>
          </p:cNvPr>
          <p:cNvSpPr txBox="1"/>
          <p:nvPr/>
        </p:nvSpPr>
        <p:spPr>
          <a:xfrm>
            <a:off x="179509" y="1268760"/>
            <a:ext cx="8856985" cy="3785652"/>
          </a:xfrm>
          <a:prstGeom prst="rect">
            <a:avLst/>
          </a:prstGeom>
          <a:noFill/>
        </p:spPr>
        <p:txBody>
          <a:bodyPr wrap="square">
            <a:spAutoFit/>
          </a:bodyPr>
          <a:lstStyle/>
          <a:p>
            <a:pPr algn="l"/>
            <a:r>
              <a:rPr lang="ja-JP" altLang="en-US" sz="2000" b="1" dirty="0">
                <a:latin typeface="+mj-ea"/>
                <a:ea typeface="+mj-ea"/>
              </a:rPr>
              <a:t>データを活用したマーケティングが注目されている理由の</a:t>
            </a:r>
            <a:r>
              <a:rPr lang="en-US" altLang="ja-JP" sz="2000" b="1" dirty="0">
                <a:latin typeface="+mj-ea"/>
                <a:ea typeface="+mj-ea"/>
              </a:rPr>
              <a:t>1</a:t>
            </a:r>
            <a:r>
              <a:rPr lang="ja-JP" altLang="en-US" sz="2000" b="1" dirty="0">
                <a:latin typeface="+mj-ea"/>
                <a:ea typeface="+mj-ea"/>
              </a:rPr>
              <a:t>つに、顧客の行動や価値観が複雑化していることが挙げられます。消費者購買の心理プロセスとして</a:t>
            </a:r>
            <a:r>
              <a:rPr lang="en-US" altLang="ja-JP" sz="2000" b="1" dirty="0">
                <a:latin typeface="+mj-ea"/>
                <a:ea typeface="+mj-ea"/>
              </a:rPr>
              <a:t>AISAS</a:t>
            </a:r>
            <a:r>
              <a:rPr lang="ja-JP" altLang="en-US" sz="2000" b="1" dirty="0">
                <a:latin typeface="+mj-ea"/>
                <a:ea typeface="+mj-ea"/>
              </a:rPr>
              <a:t>（</a:t>
            </a:r>
            <a:r>
              <a:rPr lang="en-US" altLang="ja-JP" sz="2000" b="1" dirty="0">
                <a:latin typeface="+mj-ea"/>
                <a:ea typeface="+mj-ea"/>
              </a:rPr>
              <a:t>※</a:t>
            </a:r>
            <a:r>
              <a:rPr lang="ja-JP" altLang="en-US" sz="2000" b="1" dirty="0">
                <a:latin typeface="+mj-ea"/>
                <a:ea typeface="+mj-ea"/>
              </a:rPr>
              <a:t>）などのモデルもありますがこれだけでは説明しきれない場合が増えました。</a:t>
            </a:r>
          </a:p>
          <a:p>
            <a:pPr algn="l"/>
            <a:endParaRPr lang="ja-JP" altLang="en-US" sz="2000" b="1" dirty="0">
              <a:latin typeface="+mj-ea"/>
              <a:ea typeface="+mj-ea"/>
            </a:endParaRPr>
          </a:p>
          <a:p>
            <a:pPr algn="l"/>
            <a:r>
              <a:rPr lang="ja-JP" altLang="en-US" sz="2000" b="1" dirty="0">
                <a:latin typeface="+mj-ea"/>
                <a:ea typeface="+mj-ea"/>
              </a:rPr>
              <a:t>「リアル」と「ウェブ」を自由に行き来できる現代の購買シーンでは、集客→見込み客獲得→顧客化→優良顧客化という囲い込み施策にも無数の選択肢が考えられるようになりました。こうした時に役に立つのが、顧客に対するより詳細なデータとなります。</a:t>
            </a:r>
            <a:r>
              <a:rPr lang="en-US" altLang="ja-JP" sz="2000" b="1" dirty="0">
                <a:latin typeface="+mj-ea"/>
                <a:ea typeface="+mj-ea"/>
              </a:rPr>
              <a:t>OTA</a:t>
            </a:r>
            <a:r>
              <a:rPr lang="ja-JP" altLang="en-US" sz="2000" b="1" dirty="0">
                <a:latin typeface="+mj-ea"/>
                <a:ea typeface="+mj-ea"/>
              </a:rPr>
              <a:t>はこのようなニーズにも応えるべき様々なデータを提供しています。</a:t>
            </a:r>
            <a:endParaRPr lang="en-US" altLang="ja-JP" sz="2000" b="1" dirty="0">
              <a:latin typeface="+mj-ea"/>
              <a:ea typeface="+mj-ea"/>
            </a:endParaRPr>
          </a:p>
          <a:p>
            <a:pPr algn="l"/>
            <a:endParaRPr lang="en-US" altLang="ja-JP" sz="2000" b="1" dirty="0">
              <a:latin typeface="+mj-ea"/>
              <a:ea typeface="+mj-ea"/>
            </a:endParaRPr>
          </a:p>
          <a:p>
            <a:pPr algn="l"/>
            <a:r>
              <a:rPr lang="ja-JP" altLang="en-US" sz="2000" b="1" dirty="0">
                <a:latin typeface="+mj-ea"/>
                <a:ea typeface="+mj-ea"/>
              </a:rPr>
              <a:t>また、データを活用したマーケティングにより、無駄な施策を防ぐことも可能となります。施策の効果がデータによって可視化されるため、有効な施策のみに絞り込むことができ、マーケティング費用、販促費用の削減にもつながります。</a:t>
            </a:r>
            <a:endParaRPr lang="en-US" altLang="ja-JP" sz="2000" b="1" dirty="0">
              <a:latin typeface="+mj-ea"/>
              <a:ea typeface="+mj-ea"/>
            </a:endParaRPr>
          </a:p>
        </p:txBody>
      </p:sp>
      <p:pic>
        <p:nvPicPr>
          <p:cNvPr id="2" name="図 1">
            <a:extLst>
              <a:ext uri="{FF2B5EF4-FFF2-40B4-BE49-F238E27FC236}">
                <a16:creationId xmlns:a16="http://schemas.microsoft.com/office/drawing/2014/main" id="{455F1315-6C34-437A-BE60-0FA7F7847F4C}"/>
              </a:ext>
            </a:extLst>
          </p:cNvPr>
          <p:cNvPicPr>
            <a:picLocks noChangeAspect="1"/>
          </p:cNvPicPr>
          <p:nvPr/>
        </p:nvPicPr>
        <p:blipFill>
          <a:blip r:embed="rId3"/>
          <a:stretch>
            <a:fillRect/>
          </a:stretch>
        </p:blipFill>
        <p:spPr>
          <a:xfrm>
            <a:off x="1479925" y="5471811"/>
            <a:ext cx="6184150" cy="1242968"/>
          </a:xfrm>
          <a:prstGeom prst="rect">
            <a:avLst/>
          </a:prstGeom>
        </p:spPr>
      </p:pic>
      <p:sp>
        <p:nvSpPr>
          <p:cNvPr id="7" name="テキスト ボックス 6">
            <a:extLst>
              <a:ext uri="{FF2B5EF4-FFF2-40B4-BE49-F238E27FC236}">
                <a16:creationId xmlns:a16="http://schemas.microsoft.com/office/drawing/2014/main" id="{04463ED1-FECB-4152-9352-B85DB9036416}"/>
              </a:ext>
            </a:extLst>
          </p:cNvPr>
          <p:cNvSpPr txBox="1"/>
          <p:nvPr/>
        </p:nvSpPr>
        <p:spPr>
          <a:xfrm>
            <a:off x="327797" y="5109223"/>
            <a:ext cx="2304256" cy="307777"/>
          </a:xfrm>
          <a:prstGeom prst="rect">
            <a:avLst/>
          </a:prstGeom>
          <a:noFill/>
        </p:spPr>
        <p:txBody>
          <a:bodyPr wrap="square">
            <a:spAutoFit/>
          </a:bodyPr>
          <a:lstStyle/>
          <a:p>
            <a:pPr algn="l"/>
            <a:r>
              <a:rPr lang="ja-JP" altLang="en-US" sz="1400" b="1" dirty="0">
                <a:latin typeface="+mj-ea"/>
                <a:ea typeface="+mj-ea"/>
              </a:rPr>
              <a:t>（</a:t>
            </a:r>
            <a:r>
              <a:rPr lang="en-US" altLang="ja-JP" sz="1400" b="1" dirty="0">
                <a:latin typeface="+mj-ea"/>
                <a:ea typeface="+mj-ea"/>
              </a:rPr>
              <a:t>※</a:t>
            </a:r>
            <a:r>
              <a:rPr lang="ja-JP" altLang="en-US" sz="1400" b="1" dirty="0">
                <a:latin typeface="+mj-ea"/>
                <a:ea typeface="+mj-ea"/>
              </a:rPr>
              <a:t>）</a:t>
            </a:r>
            <a:r>
              <a:rPr lang="en-US" altLang="ja-JP" sz="1400" b="1" dirty="0">
                <a:latin typeface="+mj-ea"/>
                <a:ea typeface="+mj-ea"/>
              </a:rPr>
              <a:t>AISAS</a:t>
            </a:r>
            <a:r>
              <a:rPr lang="ja-JP" altLang="en-US" sz="1400" b="1" dirty="0">
                <a:latin typeface="+mj-ea"/>
                <a:ea typeface="+mj-ea"/>
              </a:rPr>
              <a:t>モデル</a:t>
            </a:r>
            <a:endParaRPr lang="ja-JP" altLang="en-US" sz="1400" dirty="0"/>
          </a:p>
        </p:txBody>
      </p:sp>
    </p:spTree>
    <p:extLst>
      <p:ext uri="{BB962C8B-B14F-4D97-AF65-F5344CB8AC3E}">
        <p14:creationId xmlns:p14="http://schemas.microsoft.com/office/powerpoint/2010/main" val="34957752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13</a:t>
            </a:fld>
            <a:endParaRPr lang="en-US" altLang="ja-JP" dirty="0"/>
          </a:p>
        </p:txBody>
      </p:sp>
      <p:sp>
        <p:nvSpPr>
          <p:cNvPr id="4" name="正方形/長方形 3">
            <a:extLst>
              <a:ext uri="{FF2B5EF4-FFF2-40B4-BE49-F238E27FC236}">
                <a16:creationId xmlns:a16="http://schemas.microsoft.com/office/drawing/2014/main" id="{24093061-CE95-40ED-845C-99DA68C0CD4F}"/>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データマーケティングのステップ</a:t>
            </a:r>
          </a:p>
        </p:txBody>
      </p:sp>
      <p:sp>
        <p:nvSpPr>
          <p:cNvPr id="7" name="Rectangle 7">
            <a:extLst>
              <a:ext uri="{FF2B5EF4-FFF2-40B4-BE49-F238E27FC236}">
                <a16:creationId xmlns:a16="http://schemas.microsoft.com/office/drawing/2014/main" id="{F0D44453-1D61-4B48-B006-C21FB5A3D975}"/>
              </a:ext>
            </a:extLst>
          </p:cNvPr>
          <p:cNvSpPr>
            <a:spLocks noChangeArrowheads="1"/>
          </p:cNvSpPr>
          <p:nvPr/>
        </p:nvSpPr>
        <p:spPr bwMode="auto">
          <a:xfrm>
            <a:off x="287524" y="1326152"/>
            <a:ext cx="8568952" cy="3975056"/>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3200" dirty="0">
                <a:latin typeface="HGP創英角ｺﾞｼｯｸUB" panose="020B0900000000000000" pitchFamily="50" charset="-128"/>
                <a:ea typeface="HGP創英角ｺﾞｼｯｸUB" panose="020B0900000000000000" pitchFamily="50" charset="-128"/>
              </a:rPr>
              <a:t>１．データ収集</a:t>
            </a:r>
            <a:endParaRPr lang="en-US" altLang="ja-JP"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endParaRPr lang="en-US" altLang="ja-JP" sz="2000" b="1" dirty="0">
              <a:latin typeface="+mj-ea"/>
              <a:ea typeface="+mj-ea"/>
            </a:endParaRPr>
          </a:p>
          <a:p>
            <a:pPr indent="-342900" algn="l">
              <a:lnSpc>
                <a:spcPct val="90000"/>
              </a:lnSpc>
              <a:spcBef>
                <a:spcPct val="20000"/>
              </a:spcBef>
            </a:pPr>
            <a:endParaRPr lang="en-US" altLang="ja-JP" sz="2000" b="1" dirty="0">
              <a:latin typeface="+mj-ea"/>
              <a:ea typeface="+mj-ea"/>
            </a:endParaRPr>
          </a:p>
          <a:p>
            <a:pPr indent="-342900" algn="l">
              <a:lnSpc>
                <a:spcPct val="90000"/>
              </a:lnSpc>
              <a:spcBef>
                <a:spcPct val="20000"/>
              </a:spcBef>
            </a:pPr>
            <a:r>
              <a:rPr lang="ja-JP" altLang="en-US" sz="2000" b="1" dirty="0">
                <a:latin typeface="+mj-ea"/>
                <a:ea typeface="+mj-ea"/>
              </a:rPr>
              <a:t>属性データとして、「年齢」・「性別」・「住所」などがデータとなります。</a:t>
            </a:r>
          </a:p>
          <a:p>
            <a:pPr indent="-342900" algn="l">
              <a:lnSpc>
                <a:spcPct val="90000"/>
              </a:lnSpc>
              <a:spcBef>
                <a:spcPct val="20000"/>
              </a:spcBef>
            </a:pPr>
            <a:r>
              <a:rPr lang="ja-JP" altLang="en-US" sz="2000" b="1" dirty="0">
                <a:latin typeface="+mj-ea"/>
                <a:ea typeface="+mj-ea"/>
              </a:rPr>
              <a:t>他に参考となるデータとして、購入した商品や金額などのデータがあります。</a:t>
            </a:r>
          </a:p>
          <a:p>
            <a:pPr indent="-342900" algn="l">
              <a:lnSpc>
                <a:spcPct val="90000"/>
              </a:lnSpc>
              <a:spcBef>
                <a:spcPct val="20000"/>
              </a:spcBef>
            </a:pPr>
            <a:endParaRPr lang="ja-JP" altLang="en-US" sz="2000" b="1" dirty="0">
              <a:latin typeface="+mj-ea"/>
              <a:ea typeface="+mj-ea"/>
            </a:endParaRPr>
          </a:p>
          <a:p>
            <a:pPr indent="-342900" algn="l">
              <a:lnSpc>
                <a:spcPct val="90000"/>
              </a:lnSpc>
              <a:spcBef>
                <a:spcPct val="20000"/>
              </a:spcBef>
            </a:pPr>
            <a:r>
              <a:rPr lang="ja-JP" altLang="en-US" sz="2000" b="1" dirty="0">
                <a:latin typeface="+mj-ea"/>
                <a:ea typeface="+mj-ea"/>
              </a:rPr>
              <a:t>他にも、「市場動向」や「アンケート」などで得られるスモールデータも活用できます。どのような意思決定をしたいかにより収集するデータを選別します。</a:t>
            </a:r>
          </a:p>
          <a:p>
            <a:pPr indent="-342900" algn="l">
              <a:lnSpc>
                <a:spcPct val="90000"/>
              </a:lnSpc>
              <a:spcBef>
                <a:spcPct val="20000"/>
              </a:spcBef>
            </a:pPr>
            <a:endParaRPr lang="ja-JP" altLang="en-US" sz="2000" b="1" dirty="0">
              <a:latin typeface="+mj-ea"/>
              <a:ea typeface="+mj-ea"/>
            </a:endParaRPr>
          </a:p>
          <a:p>
            <a:pPr indent="-342900" algn="l">
              <a:lnSpc>
                <a:spcPct val="90000"/>
              </a:lnSpc>
              <a:spcBef>
                <a:spcPct val="20000"/>
              </a:spcBef>
            </a:pPr>
            <a:r>
              <a:rPr lang="ja-JP" altLang="en-US" sz="2000" b="1" dirty="0">
                <a:latin typeface="+mj-ea"/>
                <a:ea typeface="+mj-ea"/>
              </a:rPr>
              <a:t>収集したデータは、グラフを作成するなど可視化して、次のステップである分析に備えます。</a:t>
            </a:r>
            <a:endParaRPr lang="en-US" altLang="ja-JP" sz="2000" b="1" dirty="0">
              <a:latin typeface="+mj-ea"/>
              <a:ea typeface="+mj-ea"/>
            </a:endParaRPr>
          </a:p>
        </p:txBody>
      </p:sp>
      <p:pic>
        <p:nvPicPr>
          <p:cNvPr id="1028" name="Picture 4" descr="円グラフ">
            <a:extLst>
              <a:ext uri="{FF2B5EF4-FFF2-40B4-BE49-F238E27FC236}">
                <a16:creationId xmlns:a16="http://schemas.microsoft.com/office/drawing/2014/main" id="{B0FF43E3-CE37-4FE8-BCD2-A4FF613F03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4908" y="1148364"/>
            <a:ext cx="1176896" cy="117689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メール">
            <a:extLst>
              <a:ext uri="{FF2B5EF4-FFF2-40B4-BE49-F238E27FC236}">
                <a16:creationId xmlns:a16="http://schemas.microsoft.com/office/drawing/2014/main" id="{4FA2A3A1-D618-4D2E-8FC9-6806059800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1196752"/>
            <a:ext cx="1080120" cy="1080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6361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14</a:t>
            </a:fld>
            <a:endParaRPr lang="en-US" altLang="ja-JP" dirty="0"/>
          </a:p>
        </p:txBody>
      </p:sp>
      <p:sp>
        <p:nvSpPr>
          <p:cNvPr id="4" name="正方形/長方形 3">
            <a:extLst>
              <a:ext uri="{FF2B5EF4-FFF2-40B4-BE49-F238E27FC236}">
                <a16:creationId xmlns:a16="http://schemas.microsoft.com/office/drawing/2014/main" id="{24093061-CE95-40ED-845C-99DA68C0CD4F}"/>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データマーケティングのステップ</a:t>
            </a:r>
          </a:p>
        </p:txBody>
      </p:sp>
      <p:sp>
        <p:nvSpPr>
          <p:cNvPr id="7" name="Rectangle 7">
            <a:extLst>
              <a:ext uri="{FF2B5EF4-FFF2-40B4-BE49-F238E27FC236}">
                <a16:creationId xmlns:a16="http://schemas.microsoft.com/office/drawing/2014/main" id="{F0D44453-1D61-4B48-B006-C21FB5A3D975}"/>
              </a:ext>
            </a:extLst>
          </p:cNvPr>
          <p:cNvSpPr>
            <a:spLocks noChangeArrowheads="1"/>
          </p:cNvSpPr>
          <p:nvPr/>
        </p:nvSpPr>
        <p:spPr bwMode="auto">
          <a:xfrm>
            <a:off x="287524" y="1326152"/>
            <a:ext cx="8568952" cy="383104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3200" dirty="0">
                <a:latin typeface="HGP創英角ｺﾞｼｯｸUB" panose="020B0900000000000000" pitchFamily="50" charset="-128"/>
                <a:ea typeface="HGP創英角ｺﾞｼｯｸUB" panose="020B0900000000000000" pitchFamily="50" charset="-128"/>
              </a:rPr>
              <a:t>２．データ分析</a:t>
            </a:r>
            <a:endParaRPr lang="en-US" altLang="ja-JP"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endParaRPr lang="en-US" altLang="ja-JP" sz="2400" dirty="0">
              <a:latin typeface="+mj-ea"/>
              <a:ea typeface="+mj-ea"/>
            </a:endParaRPr>
          </a:p>
          <a:p>
            <a:pPr indent="-342900" algn="l">
              <a:lnSpc>
                <a:spcPct val="90000"/>
              </a:lnSpc>
              <a:spcBef>
                <a:spcPct val="20000"/>
              </a:spcBef>
            </a:pPr>
            <a:endParaRPr lang="en-US" altLang="ja-JP" sz="2400" dirty="0">
              <a:latin typeface="+mj-ea"/>
              <a:ea typeface="+mj-ea"/>
            </a:endParaRPr>
          </a:p>
          <a:p>
            <a:pPr indent="-342900" algn="l">
              <a:lnSpc>
                <a:spcPct val="90000"/>
              </a:lnSpc>
              <a:spcBef>
                <a:spcPct val="20000"/>
              </a:spcBef>
            </a:pPr>
            <a:r>
              <a:rPr lang="ja-JP" altLang="en-US" sz="2000" b="1" dirty="0">
                <a:latin typeface="+mj-ea"/>
                <a:ea typeface="+mj-ea"/>
              </a:rPr>
              <a:t>収集・可視化されたデータも用いて、分析を行います。</a:t>
            </a:r>
          </a:p>
          <a:p>
            <a:pPr indent="-342900" algn="l">
              <a:lnSpc>
                <a:spcPct val="90000"/>
              </a:lnSpc>
              <a:spcBef>
                <a:spcPct val="20000"/>
              </a:spcBef>
            </a:pPr>
            <a:r>
              <a:rPr lang="ja-JP" altLang="en-US" sz="2000" b="1" dirty="0">
                <a:latin typeface="+mj-ea"/>
                <a:ea typeface="+mj-ea"/>
              </a:rPr>
              <a:t>自館が抱えている課題に対して、解決となる糸口がないのか、仮説を立てて、収集したデータを解析します。</a:t>
            </a:r>
          </a:p>
          <a:p>
            <a:pPr indent="-342900" algn="l">
              <a:lnSpc>
                <a:spcPct val="90000"/>
              </a:lnSpc>
              <a:spcBef>
                <a:spcPct val="20000"/>
              </a:spcBef>
            </a:pPr>
            <a:endParaRPr lang="en-US" altLang="ja-JP" sz="2000" b="1" dirty="0">
              <a:latin typeface="+mj-ea"/>
              <a:ea typeface="+mj-ea"/>
            </a:endParaRPr>
          </a:p>
          <a:p>
            <a:pPr indent="-342900" algn="l">
              <a:lnSpc>
                <a:spcPct val="90000"/>
              </a:lnSpc>
              <a:spcBef>
                <a:spcPct val="20000"/>
              </a:spcBef>
            </a:pPr>
            <a:r>
              <a:rPr lang="ja-JP" altLang="en-US" sz="2000" b="1" dirty="0">
                <a:latin typeface="+mj-ea"/>
                <a:ea typeface="+mj-ea"/>
              </a:rPr>
              <a:t>データの分析方法は、過去のデータと比較すること、他施設のデータと比較すること、他のデータと比べて特に変更となっている点がないかを確認することです。</a:t>
            </a:r>
            <a:endParaRPr lang="en-US" altLang="ja-JP" sz="2000" b="1" dirty="0">
              <a:latin typeface="+mj-ea"/>
              <a:ea typeface="+mj-ea"/>
            </a:endParaRPr>
          </a:p>
          <a:p>
            <a:pPr indent="-342900" algn="l">
              <a:lnSpc>
                <a:spcPct val="90000"/>
              </a:lnSpc>
              <a:spcBef>
                <a:spcPct val="20000"/>
              </a:spcBef>
            </a:pPr>
            <a:endParaRPr lang="ja-JP" altLang="en-US" sz="2000" b="1" dirty="0">
              <a:latin typeface="+mj-ea"/>
              <a:ea typeface="+mj-ea"/>
            </a:endParaRPr>
          </a:p>
          <a:p>
            <a:pPr indent="-342900" algn="l">
              <a:lnSpc>
                <a:spcPct val="90000"/>
              </a:lnSpc>
              <a:spcBef>
                <a:spcPct val="20000"/>
              </a:spcBef>
            </a:pPr>
            <a:r>
              <a:rPr lang="ja-JP" altLang="en-US" sz="2000" b="1" dirty="0">
                <a:latin typeface="+mj-ea"/>
                <a:ea typeface="+mj-ea"/>
              </a:rPr>
              <a:t>こうしてデータを分析することで、施設が抱える具体的な課題や解決策を見つけることができます。</a:t>
            </a:r>
          </a:p>
        </p:txBody>
      </p:sp>
      <p:pic>
        <p:nvPicPr>
          <p:cNvPr id="2050" name="Picture 2" descr="モニター">
            <a:extLst>
              <a:ext uri="{FF2B5EF4-FFF2-40B4-BE49-F238E27FC236}">
                <a16:creationId xmlns:a16="http://schemas.microsoft.com/office/drawing/2014/main" id="{A802FD5F-CB07-42B4-BB28-64AB221625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234399"/>
            <a:ext cx="1080120" cy="10801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複合グラフ">
            <a:extLst>
              <a:ext uri="{FF2B5EF4-FFF2-40B4-BE49-F238E27FC236}">
                <a16:creationId xmlns:a16="http://schemas.microsoft.com/office/drawing/2014/main" id="{2F393BD5-952F-422F-8FFD-463B93F46E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2250" y="1090383"/>
            <a:ext cx="1368152" cy="1368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381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四角形: 角を丸くする 44">
            <a:extLst>
              <a:ext uri="{FF2B5EF4-FFF2-40B4-BE49-F238E27FC236}">
                <a16:creationId xmlns:a16="http://schemas.microsoft.com/office/drawing/2014/main" id="{24F85E0E-A625-4960-B559-55ED2A1BACF6}"/>
              </a:ext>
            </a:extLst>
          </p:cNvPr>
          <p:cNvSpPr/>
          <p:nvPr/>
        </p:nvSpPr>
        <p:spPr>
          <a:xfrm>
            <a:off x="4766051" y="1467481"/>
            <a:ext cx="4279122" cy="3290930"/>
          </a:xfrm>
          <a:prstGeom prst="roundRect">
            <a:avLst>
              <a:gd name="adj" fmla="val 6563"/>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四角形: 角を丸くする 42">
            <a:extLst>
              <a:ext uri="{FF2B5EF4-FFF2-40B4-BE49-F238E27FC236}">
                <a16:creationId xmlns:a16="http://schemas.microsoft.com/office/drawing/2014/main" id="{3A9E1D45-AAF0-47C3-84F2-3CA673B1D221}"/>
              </a:ext>
            </a:extLst>
          </p:cNvPr>
          <p:cNvSpPr/>
          <p:nvPr/>
        </p:nvSpPr>
        <p:spPr>
          <a:xfrm>
            <a:off x="76854" y="1467481"/>
            <a:ext cx="4279122" cy="3290930"/>
          </a:xfrm>
          <a:prstGeom prst="roundRect">
            <a:avLst>
              <a:gd name="adj" fmla="val 6563"/>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15</a:t>
            </a:fld>
            <a:endParaRPr lang="en-US" altLang="ja-JP" dirty="0"/>
          </a:p>
        </p:txBody>
      </p:sp>
      <p:sp>
        <p:nvSpPr>
          <p:cNvPr id="7" name="テキスト ボックス 6">
            <a:extLst>
              <a:ext uri="{FF2B5EF4-FFF2-40B4-BE49-F238E27FC236}">
                <a16:creationId xmlns:a16="http://schemas.microsoft.com/office/drawing/2014/main" id="{B8688EF7-056E-44A7-A1C2-0ACB0A1508EF}"/>
              </a:ext>
            </a:extLst>
          </p:cNvPr>
          <p:cNvSpPr txBox="1"/>
          <p:nvPr/>
        </p:nvSpPr>
        <p:spPr>
          <a:xfrm>
            <a:off x="175173" y="5247705"/>
            <a:ext cx="8793653" cy="1200329"/>
          </a:xfrm>
          <a:prstGeom prst="rect">
            <a:avLst/>
          </a:prstGeom>
          <a:noFill/>
        </p:spPr>
        <p:txBody>
          <a:bodyPr wrap="square">
            <a:spAutoFit/>
          </a:bodyPr>
          <a:lstStyle/>
          <a:p>
            <a:pPr algn="l"/>
            <a:r>
              <a:rPr lang="en-US" altLang="ja-JP" b="1" dirty="0">
                <a:latin typeface="+mj-ea"/>
                <a:ea typeface="+mj-ea"/>
              </a:rPr>
              <a:t>OTA</a:t>
            </a:r>
            <a:r>
              <a:rPr lang="ja-JP" altLang="en-US" b="1" dirty="0">
                <a:latin typeface="+mj-ea"/>
                <a:ea typeface="+mj-ea"/>
              </a:rPr>
              <a:t>の予約サイトには、自館のページが「何人に」、「何ページ」見られているのかなどの情報収集や、販売している部屋数や料金などの操作を行うことができる「管理画面」が存在します。</a:t>
            </a:r>
            <a:endParaRPr lang="en-US" altLang="ja-JP" b="1" dirty="0">
              <a:latin typeface="+mj-ea"/>
              <a:ea typeface="+mj-ea"/>
            </a:endParaRPr>
          </a:p>
          <a:p>
            <a:pPr algn="l"/>
            <a:endParaRPr lang="en-US" altLang="ja-JP" b="1" dirty="0">
              <a:latin typeface="+mj-ea"/>
              <a:ea typeface="+mj-ea"/>
            </a:endParaRPr>
          </a:p>
          <a:p>
            <a:pPr algn="l"/>
            <a:r>
              <a:rPr lang="ja-JP" altLang="en-US" b="1" dirty="0">
                <a:latin typeface="+mj-ea"/>
                <a:ea typeface="+mj-ea"/>
              </a:rPr>
              <a:t>宿泊プランの作成、在庫の管理も各施設の管理画面で可能となっています。</a:t>
            </a:r>
          </a:p>
        </p:txBody>
      </p:sp>
      <p:sp>
        <p:nvSpPr>
          <p:cNvPr id="2" name="正方形/長方形 1">
            <a:extLst>
              <a:ext uri="{FF2B5EF4-FFF2-40B4-BE49-F238E27FC236}">
                <a16:creationId xmlns:a16="http://schemas.microsoft.com/office/drawing/2014/main" id="{7A71592F-340C-4E20-8451-F78DD0EA405B}"/>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の管理画面</a:t>
            </a:r>
          </a:p>
        </p:txBody>
      </p:sp>
      <p:pic>
        <p:nvPicPr>
          <p:cNvPr id="3" name="図 2">
            <a:extLst>
              <a:ext uri="{FF2B5EF4-FFF2-40B4-BE49-F238E27FC236}">
                <a16:creationId xmlns:a16="http://schemas.microsoft.com/office/drawing/2014/main" id="{A68D8308-1F71-477E-B295-36DA1078FD63}"/>
              </a:ext>
            </a:extLst>
          </p:cNvPr>
          <p:cNvPicPr>
            <a:picLocks noChangeAspect="1"/>
          </p:cNvPicPr>
          <p:nvPr/>
        </p:nvPicPr>
        <p:blipFill>
          <a:blip r:embed="rId3"/>
          <a:stretch>
            <a:fillRect/>
          </a:stretch>
        </p:blipFill>
        <p:spPr>
          <a:xfrm>
            <a:off x="1442665" y="1685385"/>
            <a:ext cx="2755412" cy="2737130"/>
          </a:xfrm>
          <a:prstGeom prst="rect">
            <a:avLst/>
          </a:prstGeom>
        </p:spPr>
      </p:pic>
      <p:pic>
        <p:nvPicPr>
          <p:cNvPr id="15" name="図 14">
            <a:extLst>
              <a:ext uri="{FF2B5EF4-FFF2-40B4-BE49-F238E27FC236}">
                <a16:creationId xmlns:a16="http://schemas.microsoft.com/office/drawing/2014/main" id="{EE707948-ACE1-45A7-80FE-6931422AB8D8}"/>
              </a:ext>
            </a:extLst>
          </p:cNvPr>
          <p:cNvPicPr>
            <a:picLocks noChangeAspect="1"/>
          </p:cNvPicPr>
          <p:nvPr/>
        </p:nvPicPr>
        <p:blipFill>
          <a:blip r:embed="rId4"/>
          <a:stretch>
            <a:fillRect/>
          </a:stretch>
        </p:blipFill>
        <p:spPr>
          <a:xfrm>
            <a:off x="7807402" y="3085304"/>
            <a:ext cx="1115616" cy="1337211"/>
          </a:xfrm>
          <a:prstGeom prst="rect">
            <a:avLst/>
          </a:prstGeom>
        </p:spPr>
      </p:pic>
      <p:pic>
        <p:nvPicPr>
          <p:cNvPr id="24" name="図 23">
            <a:extLst>
              <a:ext uri="{FF2B5EF4-FFF2-40B4-BE49-F238E27FC236}">
                <a16:creationId xmlns:a16="http://schemas.microsoft.com/office/drawing/2014/main" id="{A1B6B59C-BE3C-4491-B25C-B83C6DEADA6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0" b="98529" l="0" r="94710"/>
                    </a14:imgEffect>
                  </a14:imgLayer>
                </a14:imgProps>
              </a:ext>
            </a:extLst>
          </a:blip>
          <a:stretch>
            <a:fillRect/>
          </a:stretch>
        </p:blipFill>
        <p:spPr>
          <a:xfrm flipH="1">
            <a:off x="41929" y="3401538"/>
            <a:ext cx="1296573" cy="1024551"/>
          </a:xfrm>
          <a:prstGeom prst="rect">
            <a:avLst/>
          </a:prstGeom>
        </p:spPr>
      </p:pic>
      <p:sp>
        <p:nvSpPr>
          <p:cNvPr id="26" name="思考の吹き出し: 雲形 25">
            <a:extLst>
              <a:ext uri="{FF2B5EF4-FFF2-40B4-BE49-F238E27FC236}">
                <a16:creationId xmlns:a16="http://schemas.microsoft.com/office/drawing/2014/main" id="{D4A0BA86-B5D8-45B0-B9F5-99C3B9537988}"/>
              </a:ext>
            </a:extLst>
          </p:cNvPr>
          <p:cNvSpPr/>
          <p:nvPr/>
        </p:nvSpPr>
        <p:spPr>
          <a:xfrm>
            <a:off x="107045" y="2043942"/>
            <a:ext cx="1400258" cy="1158875"/>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t>「どこ</a:t>
            </a:r>
            <a:r>
              <a:rPr lang="ja-JP" altLang="en-US" sz="900" dirty="0"/>
              <a:t>に</a:t>
            </a:r>
            <a:endParaRPr lang="en-US" altLang="ja-JP" sz="900" dirty="0"/>
          </a:p>
          <a:p>
            <a:pPr algn="ctr"/>
            <a:r>
              <a:rPr lang="ja-JP" altLang="en-US" sz="900" dirty="0"/>
              <a:t>泊まろう</a:t>
            </a:r>
            <a:r>
              <a:rPr kumimoji="1" lang="ja-JP" altLang="en-US" sz="900" dirty="0"/>
              <a:t>かな？」</a:t>
            </a:r>
            <a:endParaRPr kumimoji="1" lang="en-US" altLang="ja-JP" sz="900" dirty="0"/>
          </a:p>
          <a:p>
            <a:pPr algn="ctr"/>
            <a:endParaRPr lang="en-US" altLang="ja-JP" sz="900" dirty="0"/>
          </a:p>
          <a:p>
            <a:pPr algn="ctr"/>
            <a:r>
              <a:rPr kumimoji="1" lang="ja-JP" altLang="en-US" sz="900" dirty="0"/>
              <a:t>「どのプランで</a:t>
            </a:r>
            <a:endParaRPr kumimoji="1" lang="en-US" altLang="ja-JP" sz="900" dirty="0"/>
          </a:p>
          <a:p>
            <a:pPr algn="ctr"/>
            <a:r>
              <a:rPr kumimoji="1" lang="ja-JP" altLang="en-US" sz="900" dirty="0"/>
              <a:t>泊まろうかな？」</a:t>
            </a:r>
          </a:p>
        </p:txBody>
      </p:sp>
      <p:grpSp>
        <p:nvGrpSpPr>
          <p:cNvPr id="36" name="グループ化 35">
            <a:extLst>
              <a:ext uri="{FF2B5EF4-FFF2-40B4-BE49-F238E27FC236}">
                <a16:creationId xmlns:a16="http://schemas.microsoft.com/office/drawing/2014/main" id="{36F0039B-433C-4671-A021-85B137863FEC}"/>
              </a:ext>
            </a:extLst>
          </p:cNvPr>
          <p:cNvGrpSpPr/>
          <p:nvPr/>
        </p:nvGrpSpPr>
        <p:grpSpPr>
          <a:xfrm>
            <a:off x="4866783" y="2255878"/>
            <a:ext cx="2641484" cy="2071311"/>
            <a:chOff x="4961995" y="2533961"/>
            <a:chExt cx="2641484" cy="2071311"/>
          </a:xfrm>
        </p:grpSpPr>
        <p:pic>
          <p:nvPicPr>
            <p:cNvPr id="28" name="図 27">
              <a:extLst>
                <a:ext uri="{FF2B5EF4-FFF2-40B4-BE49-F238E27FC236}">
                  <a16:creationId xmlns:a16="http://schemas.microsoft.com/office/drawing/2014/main" id="{8C6CA448-6018-43E1-865B-2D16255D9DD8}"/>
                </a:ext>
              </a:extLst>
            </p:cNvPr>
            <p:cNvPicPr>
              <a:picLocks noChangeAspect="1"/>
            </p:cNvPicPr>
            <p:nvPr/>
          </p:nvPicPr>
          <p:blipFill>
            <a:blip r:embed="rId7"/>
            <a:stretch>
              <a:fillRect/>
            </a:stretch>
          </p:blipFill>
          <p:spPr>
            <a:xfrm>
              <a:off x="4961995" y="2544424"/>
              <a:ext cx="2641484" cy="2060848"/>
            </a:xfrm>
            <a:prstGeom prst="rect">
              <a:avLst/>
            </a:prstGeom>
            <a:ln>
              <a:solidFill>
                <a:schemeClr val="tx1"/>
              </a:solidFill>
            </a:ln>
          </p:spPr>
        </p:pic>
        <p:sp>
          <p:nvSpPr>
            <p:cNvPr id="29" name="正方形/長方形 28">
              <a:extLst>
                <a:ext uri="{FF2B5EF4-FFF2-40B4-BE49-F238E27FC236}">
                  <a16:creationId xmlns:a16="http://schemas.microsoft.com/office/drawing/2014/main" id="{7C7B2BE6-5A4A-492D-8D1E-474C6D3F832B}"/>
                </a:ext>
              </a:extLst>
            </p:cNvPr>
            <p:cNvSpPr/>
            <p:nvPr/>
          </p:nvSpPr>
          <p:spPr>
            <a:xfrm>
              <a:off x="5364088" y="2533961"/>
              <a:ext cx="288032" cy="92488"/>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62B22CD8-A2D6-4747-8BE7-8A5AE817FBD6}"/>
                </a:ext>
              </a:extLst>
            </p:cNvPr>
            <p:cNvSpPr/>
            <p:nvPr/>
          </p:nvSpPr>
          <p:spPr>
            <a:xfrm flipV="1">
              <a:off x="6282737" y="3245201"/>
              <a:ext cx="1097575" cy="4571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ABEF4929-0336-4286-86D5-F67DAA69F494}"/>
                </a:ext>
              </a:extLst>
            </p:cNvPr>
            <p:cNvSpPr/>
            <p:nvPr/>
          </p:nvSpPr>
          <p:spPr>
            <a:xfrm flipV="1">
              <a:off x="6282737" y="3945492"/>
              <a:ext cx="1097575" cy="4571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CF4E86B9-3DC3-46A6-AB45-E4194713944B}"/>
                </a:ext>
              </a:extLst>
            </p:cNvPr>
            <p:cNvSpPr/>
            <p:nvPr/>
          </p:nvSpPr>
          <p:spPr>
            <a:xfrm flipV="1">
              <a:off x="6904500" y="4297602"/>
              <a:ext cx="80736" cy="288828"/>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思考の吹き出し: 雲形 16">
            <a:extLst>
              <a:ext uri="{FF2B5EF4-FFF2-40B4-BE49-F238E27FC236}">
                <a16:creationId xmlns:a16="http://schemas.microsoft.com/office/drawing/2014/main" id="{05FB5BF3-B6E3-498B-BCD7-8BDE281651F8}"/>
              </a:ext>
            </a:extLst>
          </p:cNvPr>
          <p:cNvSpPr/>
          <p:nvPr/>
        </p:nvSpPr>
        <p:spPr>
          <a:xfrm>
            <a:off x="6985235" y="1467481"/>
            <a:ext cx="2051720" cy="1302733"/>
          </a:xfrm>
          <a:prstGeom prst="cloudCallout">
            <a:avLst>
              <a:gd name="adj1" fmla="val 7701"/>
              <a:gd name="adj2" fmla="val 684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ja-JP" altLang="en-US" sz="900" dirty="0"/>
              <a:t>「何人の人が私たちのページを見ているかな</a:t>
            </a:r>
            <a:r>
              <a:rPr kumimoji="1" lang="ja-JP" altLang="en-US" sz="900" dirty="0"/>
              <a:t>？」</a:t>
            </a:r>
            <a:endParaRPr kumimoji="1" lang="en-US" altLang="ja-JP" sz="900" dirty="0"/>
          </a:p>
          <a:p>
            <a:pPr algn="l"/>
            <a:endParaRPr lang="en-US" altLang="ja-JP" sz="900" dirty="0"/>
          </a:p>
          <a:p>
            <a:pPr algn="l"/>
            <a:r>
              <a:rPr lang="ja-JP" altLang="en-US" sz="900" dirty="0"/>
              <a:t>「どのくらいの確率で予約が入っているのかな？」</a:t>
            </a:r>
            <a:endParaRPr kumimoji="1" lang="ja-JP" altLang="en-US" sz="900" dirty="0"/>
          </a:p>
        </p:txBody>
      </p:sp>
      <p:sp>
        <p:nvSpPr>
          <p:cNvPr id="40" name="テキスト ボックス 39">
            <a:extLst>
              <a:ext uri="{FF2B5EF4-FFF2-40B4-BE49-F238E27FC236}">
                <a16:creationId xmlns:a16="http://schemas.microsoft.com/office/drawing/2014/main" id="{65298490-670D-4A55-909B-36AAF1F17F6B}"/>
              </a:ext>
            </a:extLst>
          </p:cNvPr>
          <p:cNvSpPr txBox="1"/>
          <p:nvPr/>
        </p:nvSpPr>
        <p:spPr>
          <a:xfrm>
            <a:off x="5867475" y="4571836"/>
            <a:ext cx="2235520" cy="369332"/>
          </a:xfrm>
          <a:prstGeom prst="rect">
            <a:avLst/>
          </a:prstGeom>
          <a:solidFill>
            <a:schemeClr val="accent1">
              <a:lumMod val="20000"/>
              <a:lumOff val="80000"/>
            </a:schemeClr>
          </a:solidFill>
          <a:ln w="19050">
            <a:solidFill>
              <a:schemeClr val="tx1"/>
            </a:solidFill>
          </a:ln>
        </p:spPr>
        <p:txBody>
          <a:bodyPr wrap="square">
            <a:spAutoFit/>
          </a:bodyPr>
          <a:lstStyle/>
          <a:p>
            <a:r>
              <a:rPr lang="ja-JP" altLang="en-US" b="1" dirty="0">
                <a:latin typeface="+mj-ea"/>
                <a:ea typeface="+mj-ea"/>
              </a:rPr>
              <a:t>予約サイト管理画面</a:t>
            </a:r>
            <a:endParaRPr lang="en-US" altLang="ja-JP" b="1" dirty="0">
              <a:latin typeface="+mj-ea"/>
              <a:ea typeface="+mj-ea"/>
            </a:endParaRPr>
          </a:p>
        </p:txBody>
      </p:sp>
      <p:sp>
        <p:nvSpPr>
          <p:cNvPr id="42" name="テキスト ボックス 41">
            <a:extLst>
              <a:ext uri="{FF2B5EF4-FFF2-40B4-BE49-F238E27FC236}">
                <a16:creationId xmlns:a16="http://schemas.microsoft.com/office/drawing/2014/main" id="{0BFC8F71-A8CF-4F05-B6AA-9DC28A65125E}"/>
              </a:ext>
            </a:extLst>
          </p:cNvPr>
          <p:cNvSpPr txBox="1"/>
          <p:nvPr/>
        </p:nvSpPr>
        <p:spPr>
          <a:xfrm>
            <a:off x="1338502" y="4571836"/>
            <a:ext cx="1584845" cy="369332"/>
          </a:xfrm>
          <a:prstGeom prst="rect">
            <a:avLst/>
          </a:prstGeom>
          <a:solidFill>
            <a:schemeClr val="bg2">
              <a:lumMod val="90000"/>
            </a:schemeClr>
          </a:solidFill>
          <a:ln w="19050">
            <a:solidFill>
              <a:schemeClr val="tx1"/>
            </a:solidFill>
          </a:ln>
        </p:spPr>
        <p:txBody>
          <a:bodyPr wrap="square">
            <a:spAutoFit/>
          </a:bodyPr>
          <a:lstStyle/>
          <a:p>
            <a:r>
              <a:rPr lang="ja-JP" altLang="en-US" b="1" dirty="0">
                <a:latin typeface="+mj-ea"/>
                <a:ea typeface="+mj-ea"/>
              </a:rPr>
              <a:t>予約サイト</a:t>
            </a:r>
            <a:endParaRPr lang="en-US" altLang="ja-JP" b="1" dirty="0">
              <a:latin typeface="+mj-ea"/>
              <a:ea typeface="+mj-ea"/>
            </a:endParaRPr>
          </a:p>
        </p:txBody>
      </p:sp>
      <p:grpSp>
        <p:nvGrpSpPr>
          <p:cNvPr id="49" name="グループ化 48">
            <a:extLst>
              <a:ext uri="{FF2B5EF4-FFF2-40B4-BE49-F238E27FC236}">
                <a16:creationId xmlns:a16="http://schemas.microsoft.com/office/drawing/2014/main" id="{AD4DA1EB-390D-462E-B280-9488E984468A}"/>
              </a:ext>
            </a:extLst>
          </p:cNvPr>
          <p:cNvGrpSpPr/>
          <p:nvPr/>
        </p:nvGrpSpPr>
        <p:grpSpPr>
          <a:xfrm>
            <a:off x="4302240" y="2905701"/>
            <a:ext cx="564543" cy="1008112"/>
            <a:chOff x="4302240" y="3088458"/>
            <a:chExt cx="564543" cy="1008112"/>
          </a:xfrm>
        </p:grpSpPr>
        <p:sp>
          <p:nvSpPr>
            <p:cNvPr id="47" name="矢印: 右 46">
              <a:extLst>
                <a:ext uri="{FF2B5EF4-FFF2-40B4-BE49-F238E27FC236}">
                  <a16:creationId xmlns:a16="http://schemas.microsoft.com/office/drawing/2014/main" id="{8A21D894-9D61-411D-B0CB-55CF8D3D2202}"/>
                </a:ext>
              </a:extLst>
            </p:cNvPr>
            <p:cNvSpPr/>
            <p:nvPr/>
          </p:nvSpPr>
          <p:spPr>
            <a:xfrm>
              <a:off x="4302240" y="3088458"/>
              <a:ext cx="564543" cy="10081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5F40DBA0-2C80-4DBD-A93F-C9E009D60AD8}"/>
                </a:ext>
              </a:extLst>
            </p:cNvPr>
            <p:cNvSpPr txBox="1"/>
            <p:nvPr/>
          </p:nvSpPr>
          <p:spPr>
            <a:xfrm>
              <a:off x="4302240" y="3350716"/>
              <a:ext cx="499719" cy="461665"/>
            </a:xfrm>
            <a:prstGeom prst="rect">
              <a:avLst/>
            </a:prstGeom>
            <a:noFill/>
          </p:spPr>
          <p:txBody>
            <a:bodyPr wrap="square" rtlCol="0">
              <a:spAutoFit/>
            </a:bodyPr>
            <a:lstStyle/>
            <a:p>
              <a:r>
                <a:rPr kumimoji="1" lang="ja-JP" altLang="en-US" sz="1200" dirty="0">
                  <a:solidFill>
                    <a:schemeClr val="bg1"/>
                  </a:solidFill>
                </a:rPr>
                <a:t>情報</a:t>
              </a:r>
              <a:endParaRPr kumimoji="1" lang="en-US" altLang="ja-JP" sz="1200" dirty="0">
                <a:solidFill>
                  <a:schemeClr val="bg1"/>
                </a:solidFill>
              </a:endParaRPr>
            </a:p>
            <a:p>
              <a:r>
                <a:rPr kumimoji="1" lang="ja-JP" altLang="en-US" sz="1200" dirty="0">
                  <a:solidFill>
                    <a:schemeClr val="bg1"/>
                  </a:solidFill>
                </a:rPr>
                <a:t>収集</a:t>
              </a:r>
            </a:p>
          </p:txBody>
        </p:sp>
      </p:grpSp>
      <p:sp>
        <p:nvSpPr>
          <p:cNvPr id="25" name="Rectangle 7">
            <a:extLst>
              <a:ext uri="{FF2B5EF4-FFF2-40B4-BE49-F238E27FC236}">
                <a16:creationId xmlns:a16="http://schemas.microsoft.com/office/drawing/2014/main" id="{020CB1B1-C909-499E-8237-D1166EC7D613}"/>
              </a:ext>
            </a:extLst>
          </p:cNvPr>
          <p:cNvSpPr>
            <a:spLocks noChangeArrowheads="1"/>
          </p:cNvSpPr>
          <p:nvPr/>
        </p:nvSpPr>
        <p:spPr bwMode="auto">
          <a:xfrm>
            <a:off x="3041200" y="4432254"/>
            <a:ext cx="1241430" cy="165904"/>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画像出典：楽天トラベル</a:t>
            </a:r>
          </a:p>
        </p:txBody>
      </p:sp>
      <p:sp>
        <p:nvSpPr>
          <p:cNvPr id="27" name="Rectangle 7">
            <a:extLst>
              <a:ext uri="{FF2B5EF4-FFF2-40B4-BE49-F238E27FC236}">
                <a16:creationId xmlns:a16="http://schemas.microsoft.com/office/drawing/2014/main" id="{99B4CF1E-18D5-4F91-B6EE-E57F335EBE30}"/>
              </a:ext>
            </a:extLst>
          </p:cNvPr>
          <p:cNvSpPr>
            <a:spLocks noChangeArrowheads="1"/>
          </p:cNvSpPr>
          <p:nvPr/>
        </p:nvSpPr>
        <p:spPr bwMode="auto">
          <a:xfrm>
            <a:off x="6360935" y="4364621"/>
            <a:ext cx="124143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画像出典：楽天トラベル</a:t>
            </a:r>
          </a:p>
        </p:txBody>
      </p:sp>
    </p:spTree>
    <p:extLst>
      <p:ext uri="{BB962C8B-B14F-4D97-AF65-F5344CB8AC3E}">
        <p14:creationId xmlns:p14="http://schemas.microsoft.com/office/powerpoint/2010/main" val="980984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16</a:t>
            </a:fld>
            <a:endParaRPr lang="en-US" altLang="ja-JP" dirty="0"/>
          </a:p>
        </p:txBody>
      </p:sp>
      <p:sp>
        <p:nvSpPr>
          <p:cNvPr id="7" name="テキスト ボックス 6">
            <a:extLst>
              <a:ext uri="{FF2B5EF4-FFF2-40B4-BE49-F238E27FC236}">
                <a16:creationId xmlns:a16="http://schemas.microsoft.com/office/drawing/2014/main" id="{AF307777-329F-48F3-A5F3-0517EBB17404}"/>
              </a:ext>
            </a:extLst>
          </p:cNvPr>
          <p:cNvSpPr txBox="1"/>
          <p:nvPr/>
        </p:nvSpPr>
        <p:spPr>
          <a:xfrm>
            <a:off x="107504" y="1245474"/>
            <a:ext cx="8928991" cy="2246769"/>
          </a:xfrm>
          <a:prstGeom prst="rect">
            <a:avLst/>
          </a:prstGeom>
          <a:noFill/>
        </p:spPr>
        <p:txBody>
          <a:bodyPr wrap="square">
            <a:spAutoFit/>
          </a:bodyPr>
          <a:lstStyle/>
          <a:p>
            <a:pPr algn="l"/>
            <a:r>
              <a:rPr lang="ja-JP" altLang="en-US" sz="2000" b="1" dirty="0">
                <a:latin typeface="+mj-ea"/>
                <a:ea typeface="+mj-ea"/>
              </a:rPr>
              <a:t>旅館やホテルなど宿泊施設が</a:t>
            </a:r>
            <a:r>
              <a:rPr lang="en-US" altLang="ja-JP" sz="2000" b="1" dirty="0">
                <a:latin typeface="+mj-ea"/>
                <a:ea typeface="+mj-ea"/>
              </a:rPr>
              <a:t>OTA</a:t>
            </a:r>
            <a:r>
              <a:rPr lang="ja-JP" altLang="en-US" sz="2000" b="1" dirty="0">
                <a:latin typeface="+mj-ea"/>
                <a:ea typeface="+mj-ea"/>
              </a:rPr>
              <a:t>上で作成できる宿泊商品を宿泊プランと言います。多数の宿泊プランを作成することができ、ユーザー（顧客予備軍）はそのプランの中から自分が気に入ったプランを申し込むことが可能となります。</a:t>
            </a:r>
            <a:endParaRPr lang="en-US" altLang="ja-JP" sz="2000" b="1" dirty="0">
              <a:latin typeface="+mj-ea"/>
              <a:ea typeface="+mj-ea"/>
            </a:endParaRPr>
          </a:p>
          <a:p>
            <a:pPr algn="l"/>
            <a:r>
              <a:rPr lang="ja-JP" altLang="en-US" sz="2000" b="1" dirty="0">
                <a:latin typeface="+mj-ea"/>
                <a:ea typeface="+mj-ea"/>
              </a:rPr>
              <a:t>販売料金は宿泊施設が状況に応じて随時変更することが可能で、たとえ同じ内容のプランであっても、予約した日時や、宿泊予定日によって料金が異なる場合があります。</a:t>
            </a:r>
            <a:endParaRPr lang="en-US" altLang="ja-JP" sz="2000" b="1" dirty="0">
              <a:latin typeface="+mj-ea"/>
              <a:ea typeface="+mj-ea"/>
            </a:endParaRPr>
          </a:p>
          <a:p>
            <a:pPr algn="l"/>
            <a:r>
              <a:rPr lang="ja-JP" altLang="en-US" sz="2000" b="1" dirty="0">
                <a:latin typeface="+mj-ea"/>
                <a:ea typeface="+mj-ea"/>
              </a:rPr>
              <a:t>宿泊プランでのキャッチコピー、写真の使い方、説明文によって、大きく顧客に対する訴求力が異なり、その結果、集客や売上に影響します。</a:t>
            </a:r>
          </a:p>
        </p:txBody>
      </p:sp>
      <p:sp>
        <p:nvSpPr>
          <p:cNvPr id="8" name="正方形/長方形 7">
            <a:extLst>
              <a:ext uri="{FF2B5EF4-FFF2-40B4-BE49-F238E27FC236}">
                <a16:creationId xmlns:a16="http://schemas.microsoft.com/office/drawing/2014/main" id="{9CACB5D3-CF4A-4B54-83C8-BE492190D460}"/>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の基本（宿泊プランの作成）</a:t>
            </a:r>
          </a:p>
        </p:txBody>
      </p:sp>
      <p:pic>
        <p:nvPicPr>
          <p:cNvPr id="3" name="図 2">
            <a:extLst>
              <a:ext uri="{FF2B5EF4-FFF2-40B4-BE49-F238E27FC236}">
                <a16:creationId xmlns:a16="http://schemas.microsoft.com/office/drawing/2014/main" id="{81CA3019-1C7A-437C-AB49-2C8F9EEB3260}"/>
              </a:ext>
            </a:extLst>
          </p:cNvPr>
          <p:cNvPicPr>
            <a:picLocks noChangeAspect="1"/>
          </p:cNvPicPr>
          <p:nvPr/>
        </p:nvPicPr>
        <p:blipFill>
          <a:blip r:embed="rId3"/>
          <a:stretch>
            <a:fillRect/>
          </a:stretch>
        </p:blipFill>
        <p:spPr>
          <a:xfrm>
            <a:off x="467544" y="3411964"/>
            <a:ext cx="4170224" cy="2849430"/>
          </a:xfrm>
          <a:prstGeom prst="rect">
            <a:avLst/>
          </a:prstGeom>
        </p:spPr>
      </p:pic>
      <p:pic>
        <p:nvPicPr>
          <p:cNvPr id="5" name="図 4">
            <a:extLst>
              <a:ext uri="{FF2B5EF4-FFF2-40B4-BE49-F238E27FC236}">
                <a16:creationId xmlns:a16="http://schemas.microsoft.com/office/drawing/2014/main" id="{E08C22F3-ABC2-49AF-8F9D-8D20EF2EF074}"/>
              </a:ext>
            </a:extLst>
          </p:cNvPr>
          <p:cNvPicPr>
            <a:picLocks noChangeAspect="1"/>
          </p:cNvPicPr>
          <p:nvPr/>
        </p:nvPicPr>
        <p:blipFill>
          <a:blip r:embed="rId4"/>
          <a:stretch>
            <a:fillRect/>
          </a:stretch>
        </p:blipFill>
        <p:spPr>
          <a:xfrm>
            <a:off x="3923928" y="3973012"/>
            <a:ext cx="3798731" cy="2612396"/>
          </a:xfrm>
          <a:prstGeom prst="rect">
            <a:avLst/>
          </a:prstGeom>
        </p:spPr>
      </p:pic>
      <p:sp>
        <p:nvSpPr>
          <p:cNvPr id="9" name="Rectangle 7">
            <a:extLst>
              <a:ext uri="{FF2B5EF4-FFF2-40B4-BE49-F238E27FC236}">
                <a16:creationId xmlns:a16="http://schemas.microsoft.com/office/drawing/2014/main" id="{14031688-014C-4FB1-AF59-92C2F6A779C1}"/>
              </a:ext>
            </a:extLst>
          </p:cNvPr>
          <p:cNvSpPr>
            <a:spLocks noChangeArrowheads="1"/>
          </p:cNvSpPr>
          <p:nvPr/>
        </p:nvSpPr>
        <p:spPr bwMode="auto">
          <a:xfrm>
            <a:off x="7452252" y="6502456"/>
            <a:ext cx="1241430" cy="165904"/>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画像出典：楽天トラベル</a:t>
            </a:r>
          </a:p>
        </p:txBody>
      </p:sp>
    </p:spTree>
    <p:extLst>
      <p:ext uri="{BB962C8B-B14F-4D97-AF65-F5344CB8AC3E}">
        <p14:creationId xmlns:p14="http://schemas.microsoft.com/office/powerpoint/2010/main" val="3881615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17</a:t>
            </a:fld>
            <a:endParaRPr lang="en-US" altLang="ja-JP" dirty="0"/>
          </a:p>
        </p:txBody>
      </p:sp>
      <p:sp>
        <p:nvSpPr>
          <p:cNvPr id="4" name="正方形/長方形 3">
            <a:extLst>
              <a:ext uri="{FF2B5EF4-FFF2-40B4-BE49-F238E27FC236}">
                <a16:creationId xmlns:a16="http://schemas.microsoft.com/office/drawing/2014/main" id="{D0C2CB03-02CE-41BE-8623-A0D9736E8E8D}"/>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で収集できる主要データ</a:t>
            </a:r>
          </a:p>
        </p:txBody>
      </p:sp>
      <p:sp>
        <p:nvSpPr>
          <p:cNvPr id="5" name="テキスト ボックス 4">
            <a:extLst>
              <a:ext uri="{FF2B5EF4-FFF2-40B4-BE49-F238E27FC236}">
                <a16:creationId xmlns:a16="http://schemas.microsoft.com/office/drawing/2014/main" id="{A41D3F4A-9877-48FD-9723-9777D6A3885F}"/>
              </a:ext>
            </a:extLst>
          </p:cNvPr>
          <p:cNvSpPr txBox="1"/>
          <p:nvPr/>
        </p:nvSpPr>
        <p:spPr>
          <a:xfrm>
            <a:off x="170834" y="5013176"/>
            <a:ext cx="8793653" cy="1200329"/>
          </a:xfrm>
          <a:prstGeom prst="rect">
            <a:avLst/>
          </a:prstGeom>
          <a:noFill/>
        </p:spPr>
        <p:txBody>
          <a:bodyPr wrap="square">
            <a:spAutoFit/>
          </a:bodyPr>
          <a:lstStyle/>
          <a:p>
            <a:pPr algn="l"/>
            <a:r>
              <a:rPr lang="ja-JP" altLang="en-US" b="1" dirty="0">
                <a:latin typeface="+mj-ea"/>
                <a:ea typeface="+mj-ea"/>
              </a:rPr>
              <a:t>①　宿泊プラン（商品）の販売データ</a:t>
            </a:r>
          </a:p>
          <a:p>
            <a:pPr algn="l"/>
            <a:r>
              <a:rPr lang="ja-JP" altLang="en-US" dirty="0">
                <a:latin typeface="+mj-ea"/>
                <a:ea typeface="+mj-ea"/>
              </a:rPr>
              <a:t>日毎や月毎などで、どの宿泊プランで予約があった（売れた）のか、また、どの部屋で予約があった（売れた）のかなどのデータを収集することができます。</a:t>
            </a:r>
            <a:endParaRPr lang="en-US" altLang="ja-JP" dirty="0">
              <a:latin typeface="+mj-ea"/>
              <a:ea typeface="+mj-ea"/>
            </a:endParaRPr>
          </a:p>
          <a:p>
            <a:pPr algn="l"/>
            <a:r>
              <a:rPr lang="ja-JP" altLang="en-US" dirty="0">
                <a:latin typeface="+mj-ea"/>
                <a:ea typeface="+mj-ea"/>
              </a:rPr>
              <a:t>そして、このデータをもとに各種分析が実施出来ます。</a:t>
            </a:r>
            <a:endParaRPr lang="en-US" altLang="ja-JP" dirty="0">
              <a:latin typeface="+mj-ea"/>
              <a:ea typeface="+mj-ea"/>
            </a:endParaRPr>
          </a:p>
        </p:txBody>
      </p:sp>
      <p:pic>
        <p:nvPicPr>
          <p:cNvPr id="2" name="図 1">
            <a:extLst>
              <a:ext uri="{FF2B5EF4-FFF2-40B4-BE49-F238E27FC236}">
                <a16:creationId xmlns:a16="http://schemas.microsoft.com/office/drawing/2014/main" id="{4A96DC39-C281-4919-8E99-FBCF1A1496FF}"/>
              </a:ext>
            </a:extLst>
          </p:cNvPr>
          <p:cNvPicPr>
            <a:picLocks noChangeAspect="1"/>
          </p:cNvPicPr>
          <p:nvPr/>
        </p:nvPicPr>
        <p:blipFill>
          <a:blip r:embed="rId3"/>
          <a:stretch>
            <a:fillRect/>
          </a:stretch>
        </p:blipFill>
        <p:spPr>
          <a:xfrm>
            <a:off x="1048396" y="1391260"/>
            <a:ext cx="7038528" cy="3503595"/>
          </a:xfrm>
          <a:prstGeom prst="rect">
            <a:avLst/>
          </a:prstGeom>
        </p:spPr>
      </p:pic>
      <p:sp>
        <p:nvSpPr>
          <p:cNvPr id="8" name="テキスト ボックス 7">
            <a:extLst>
              <a:ext uri="{FF2B5EF4-FFF2-40B4-BE49-F238E27FC236}">
                <a16:creationId xmlns:a16="http://schemas.microsoft.com/office/drawing/2014/main" id="{28ED1BFE-5BF8-437A-9142-5E7BF7FE3C46}"/>
              </a:ext>
            </a:extLst>
          </p:cNvPr>
          <p:cNvSpPr txBox="1"/>
          <p:nvPr/>
        </p:nvSpPr>
        <p:spPr>
          <a:xfrm>
            <a:off x="5073662" y="3075214"/>
            <a:ext cx="1800200" cy="369332"/>
          </a:xfrm>
          <a:prstGeom prst="rect">
            <a:avLst/>
          </a:prstGeom>
          <a:solidFill>
            <a:schemeClr val="bg2">
              <a:lumMod val="90000"/>
            </a:schemeClr>
          </a:solidFill>
          <a:ln w="19050">
            <a:solidFill>
              <a:schemeClr val="tx1"/>
            </a:solidFill>
          </a:ln>
        </p:spPr>
        <p:txBody>
          <a:bodyPr wrap="square">
            <a:spAutoFit/>
          </a:bodyPr>
          <a:lstStyle/>
          <a:p>
            <a:r>
              <a:rPr lang="ja-JP" altLang="en-US" b="1" dirty="0">
                <a:latin typeface="+mj-ea"/>
                <a:ea typeface="+mj-ea"/>
              </a:rPr>
              <a:t>収集したデータ</a:t>
            </a:r>
            <a:endParaRPr lang="en-US" altLang="ja-JP" b="1" dirty="0">
              <a:latin typeface="+mj-ea"/>
              <a:ea typeface="+mj-ea"/>
            </a:endParaRPr>
          </a:p>
        </p:txBody>
      </p:sp>
      <p:pic>
        <p:nvPicPr>
          <p:cNvPr id="15" name="図 14">
            <a:extLst>
              <a:ext uri="{FF2B5EF4-FFF2-40B4-BE49-F238E27FC236}">
                <a16:creationId xmlns:a16="http://schemas.microsoft.com/office/drawing/2014/main" id="{B89D3B1F-AE0B-4035-B8AE-BBBE51ADE0B1}"/>
              </a:ext>
            </a:extLst>
          </p:cNvPr>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3855219" y="1622962"/>
            <a:ext cx="4231706" cy="3273836"/>
          </a:xfrm>
          <a:prstGeom prst="rect">
            <a:avLst/>
          </a:prstGeom>
          <a:solidFill>
            <a:schemeClr val="bg1"/>
          </a:solidFill>
        </p:spPr>
      </p:pic>
    </p:spTree>
    <p:extLst>
      <p:ext uri="{BB962C8B-B14F-4D97-AF65-F5344CB8AC3E}">
        <p14:creationId xmlns:p14="http://schemas.microsoft.com/office/powerpoint/2010/main" val="22925594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18</a:t>
            </a:fld>
            <a:endParaRPr lang="en-US" altLang="ja-JP" dirty="0"/>
          </a:p>
        </p:txBody>
      </p:sp>
      <p:sp>
        <p:nvSpPr>
          <p:cNvPr id="7" name="テキスト ボックス 6">
            <a:extLst>
              <a:ext uri="{FF2B5EF4-FFF2-40B4-BE49-F238E27FC236}">
                <a16:creationId xmlns:a16="http://schemas.microsoft.com/office/drawing/2014/main" id="{B8688EF7-056E-44A7-A1C2-0ACB0A1508EF}"/>
              </a:ext>
            </a:extLst>
          </p:cNvPr>
          <p:cNvSpPr txBox="1"/>
          <p:nvPr/>
        </p:nvSpPr>
        <p:spPr>
          <a:xfrm>
            <a:off x="170834" y="1375608"/>
            <a:ext cx="8793653" cy="1477328"/>
          </a:xfrm>
          <a:prstGeom prst="rect">
            <a:avLst/>
          </a:prstGeom>
          <a:noFill/>
        </p:spPr>
        <p:txBody>
          <a:bodyPr wrap="square">
            <a:spAutoFit/>
          </a:bodyPr>
          <a:lstStyle/>
          <a:p>
            <a:pPr algn="l"/>
            <a:r>
              <a:rPr lang="ja-JP" altLang="en-US" b="1" dirty="0">
                <a:latin typeface="+mj-ea"/>
                <a:ea typeface="+mj-ea"/>
              </a:rPr>
              <a:t>②　ページビュー（</a:t>
            </a:r>
            <a:r>
              <a:rPr lang="en-US" altLang="ja-JP" b="1" dirty="0">
                <a:latin typeface="+mj-ea"/>
                <a:ea typeface="+mj-ea"/>
              </a:rPr>
              <a:t>PV/Page View</a:t>
            </a:r>
            <a:r>
              <a:rPr lang="ja-JP" altLang="en-US" b="1" dirty="0">
                <a:latin typeface="+mj-ea"/>
                <a:ea typeface="+mj-ea"/>
              </a:rPr>
              <a:t>）</a:t>
            </a:r>
            <a:endParaRPr lang="en-US" altLang="ja-JP" b="1" dirty="0">
              <a:latin typeface="+mj-ea"/>
              <a:ea typeface="+mj-ea"/>
            </a:endParaRPr>
          </a:p>
          <a:p>
            <a:pPr algn="l"/>
            <a:r>
              <a:rPr lang="en-US" altLang="ja-JP" dirty="0">
                <a:latin typeface="+mj-ea"/>
                <a:ea typeface="+mj-ea"/>
              </a:rPr>
              <a:t>PV</a:t>
            </a:r>
            <a:r>
              <a:rPr lang="ja-JP" altLang="en-US" dirty="0">
                <a:latin typeface="+mj-ea"/>
                <a:ea typeface="+mj-ea"/>
              </a:rPr>
              <a:t>とは</a:t>
            </a:r>
            <a:r>
              <a:rPr lang="en-US" altLang="ja-JP" dirty="0">
                <a:latin typeface="+mj-ea"/>
                <a:ea typeface="+mj-ea"/>
              </a:rPr>
              <a:t>Web</a:t>
            </a:r>
            <a:r>
              <a:rPr lang="ja-JP" altLang="en-US" dirty="0">
                <a:latin typeface="+mj-ea"/>
                <a:ea typeface="+mj-ea"/>
              </a:rPr>
              <a:t>サイトやアプリに訪れたユーザーが見た「ページ数」で、切り替わったページの閲覧回数の集計です。</a:t>
            </a:r>
            <a:endParaRPr lang="en-US" altLang="ja-JP" dirty="0">
              <a:latin typeface="+mj-ea"/>
              <a:ea typeface="+mj-ea"/>
            </a:endParaRPr>
          </a:p>
          <a:p>
            <a:pPr algn="l"/>
            <a:r>
              <a:rPr lang="en-US" altLang="ja-JP" dirty="0">
                <a:latin typeface="+mj-ea"/>
                <a:ea typeface="+mj-ea"/>
              </a:rPr>
              <a:t>PV</a:t>
            </a:r>
            <a:r>
              <a:rPr lang="ja-JP" altLang="en-US" dirty="0">
                <a:latin typeface="+mj-ea"/>
                <a:ea typeface="+mj-ea"/>
              </a:rPr>
              <a:t>数は</a:t>
            </a:r>
            <a:r>
              <a:rPr lang="en-US" altLang="ja-JP" dirty="0">
                <a:latin typeface="+mj-ea"/>
                <a:ea typeface="+mj-ea"/>
              </a:rPr>
              <a:t>Web</a:t>
            </a:r>
            <a:r>
              <a:rPr lang="ja-JP" altLang="en-US" dirty="0">
                <a:latin typeface="+mj-ea"/>
                <a:ea typeface="+mj-ea"/>
              </a:rPr>
              <a:t>ページが開かれるごとにカウントするので、</a:t>
            </a:r>
            <a:r>
              <a:rPr lang="en-US" altLang="ja-JP" dirty="0">
                <a:latin typeface="+mj-ea"/>
                <a:ea typeface="+mj-ea"/>
              </a:rPr>
              <a:t>1</a:t>
            </a:r>
            <a:r>
              <a:rPr lang="ja-JP" altLang="en-US" dirty="0">
                <a:latin typeface="+mj-ea"/>
                <a:ea typeface="+mj-ea"/>
              </a:rPr>
              <a:t>人のユーザーが複数ページ開けば</a:t>
            </a:r>
            <a:r>
              <a:rPr lang="en-US" altLang="ja-JP" dirty="0">
                <a:latin typeface="+mj-ea"/>
                <a:ea typeface="+mj-ea"/>
              </a:rPr>
              <a:t>PV</a:t>
            </a:r>
            <a:r>
              <a:rPr lang="ja-JP" altLang="en-US" dirty="0">
                <a:latin typeface="+mj-ea"/>
                <a:ea typeface="+mj-ea"/>
              </a:rPr>
              <a:t>数は２以上になります。</a:t>
            </a:r>
            <a:endParaRPr lang="en-US" altLang="ja-JP" dirty="0">
              <a:latin typeface="+mj-ea"/>
              <a:ea typeface="+mj-ea"/>
            </a:endParaRPr>
          </a:p>
        </p:txBody>
      </p:sp>
      <p:sp>
        <p:nvSpPr>
          <p:cNvPr id="8" name="テキスト ボックス 7">
            <a:extLst>
              <a:ext uri="{FF2B5EF4-FFF2-40B4-BE49-F238E27FC236}">
                <a16:creationId xmlns:a16="http://schemas.microsoft.com/office/drawing/2014/main" id="{F1FC27CB-A31D-4487-AD77-DD86E274D2FD}"/>
              </a:ext>
            </a:extLst>
          </p:cNvPr>
          <p:cNvSpPr txBox="1"/>
          <p:nvPr/>
        </p:nvSpPr>
        <p:spPr>
          <a:xfrm>
            <a:off x="179511" y="4437112"/>
            <a:ext cx="8856985" cy="2031325"/>
          </a:xfrm>
          <a:prstGeom prst="rect">
            <a:avLst/>
          </a:prstGeom>
          <a:noFill/>
        </p:spPr>
        <p:txBody>
          <a:bodyPr wrap="square">
            <a:spAutoFit/>
          </a:bodyPr>
          <a:lstStyle/>
          <a:p>
            <a:pPr algn="l"/>
            <a:r>
              <a:rPr lang="ja-JP" altLang="en-US" b="1" dirty="0">
                <a:latin typeface="+mj-ea"/>
                <a:ea typeface="+mj-ea"/>
              </a:rPr>
              <a:t>④　コンバージョンレート（</a:t>
            </a:r>
            <a:r>
              <a:rPr lang="en-US" altLang="ja-JP" b="1" dirty="0">
                <a:latin typeface="+mj-ea"/>
                <a:ea typeface="+mj-ea"/>
              </a:rPr>
              <a:t>CVR/Conversion Rate</a:t>
            </a:r>
            <a:r>
              <a:rPr lang="ja-JP" altLang="en-US" b="1" dirty="0">
                <a:latin typeface="+mj-ea"/>
                <a:ea typeface="+mj-ea"/>
              </a:rPr>
              <a:t>）</a:t>
            </a:r>
            <a:endParaRPr lang="en-US" altLang="ja-JP" b="1" dirty="0">
              <a:latin typeface="+mj-ea"/>
              <a:ea typeface="+mj-ea"/>
            </a:endParaRPr>
          </a:p>
          <a:p>
            <a:pPr algn="l"/>
            <a:r>
              <a:rPr lang="en-US" altLang="ja-JP" dirty="0">
                <a:latin typeface="+mj-ea"/>
                <a:ea typeface="+mj-ea"/>
              </a:rPr>
              <a:t>CVR</a:t>
            </a:r>
            <a:r>
              <a:rPr lang="ja-JP" altLang="en-US" dirty="0">
                <a:latin typeface="+mj-ea"/>
                <a:ea typeface="+mj-ea"/>
              </a:rPr>
              <a:t>とはコンバージョン率や顧客転換率とも呼ばれ、</a:t>
            </a:r>
            <a:r>
              <a:rPr lang="en-US" altLang="ja-JP" dirty="0">
                <a:latin typeface="+mj-ea"/>
                <a:ea typeface="+mj-ea"/>
              </a:rPr>
              <a:t>Web</a:t>
            </a:r>
            <a:r>
              <a:rPr lang="ja-JP" altLang="en-US" dirty="0">
                <a:latin typeface="+mj-ea"/>
                <a:ea typeface="+mj-ea"/>
              </a:rPr>
              <a:t>サイトでの目標達成率を指す言葉です。</a:t>
            </a:r>
            <a:endParaRPr lang="en-US" altLang="ja-JP" dirty="0">
              <a:latin typeface="+mj-ea"/>
              <a:ea typeface="+mj-ea"/>
            </a:endParaRPr>
          </a:p>
          <a:p>
            <a:pPr algn="l"/>
            <a:endParaRPr lang="en-US" altLang="ja-JP" b="1" i="0" dirty="0">
              <a:solidFill>
                <a:srgbClr val="111111"/>
              </a:solidFill>
              <a:effectLst/>
              <a:latin typeface="+mj-ea"/>
              <a:ea typeface="+mj-ea"/>
            </a:endParaRPr>
          </a:p>
          <a:p>
            <a:pPr algn="l"/>
            <a:r>
              <a:rPr lang="en-US" altLang="ja-JP" b="0" i="0" dirty="0">
                <a:solidFill>
                  <a:srgbClr val="000000"/>
                </a:solidFill>
                <a:effectLst/>
                <a:latin typeface="+mj-ea"/>
                <a:ea typeface="+mj-ea"/>
              </a:rPr>
              <a:t>CVR</a:t>
            </a:r>
            <a:r>
              <a:rPr lang="ja-JP" altLang="en-US" b="0" i="0" dirty="0">
                <a:solidFill>
                  <a:srgbClr val="000000"/>
                </a:solidFill>
                <a:effectLst/>
                <a:latin typeface="+mj-ea"/>
                <a:ea typeface="+mj-ea"/>
              </a:rPr>
              <a:t>は一般的には以下の計算式で求めることができます。</a:t>
            </a:r>
          </a:p>
          <a:p>
            <a:pPr algn="l" latinLnBrk="1"/>
            <a:r>
              <a:rPr lang="en-US" altLang="ja-JP" b="0" i="0" dirty="0">
                <a:solidFill>
                  <a:srgbClr val="000000"/>
                </a:solidFill>
                <a:effectLst/>
                <a:latin typeface="+mj-ea"/>
                <a:ea typeface="+mj-ea"/>
              </a:rPr>
              <a:t>CVR=</a:t>
            </a:r>
            <a:r>
              <a:rPr lang="ja-JP" altLang="en-US" b="0" i="0" dirty="0">
                <a:solidFill>
                  <a:srgbClr val="000000"/>
                </a:solidFill>
                <a:effectLst/>
                <a:latin typeface="+mj-ea"/>
                <a:ea typeface="+mj-ea"/>
              </a:rPr>
              <a:t>コンバージョン数（予約件数）</a:t>
            </a:r>
            <a:r>
              <a:rPr lang="en-US" altLang="ja-JP" b="0" i="0" dirty="0">
                <a:solidFill>
                  <a:srgbClr val="000000"/>
                </a:solidFill>
                <a:effectLst/>
                <a:latin typeface="+mj-ea"/>
                <a:ea typeface="+mj-ea"/>
              </a:rPr>
              <a:t>÷</a:t>
            </a:r>
            <a:r>
              <a:rPr lang="ja-JP" altLang="en-US" b="0" i="0" dirty="0">
                <a:solidFill>
                  <a:srgbClr val="000000"/>
                </a:solidFill>
                <a:effectLst/>
                <a:latin typeface="+mj-ea"/>
                <a:ea typeface="+mj-ea"/>
              </a:rPr>
              <a:t>セッション数（サイトへの訪問数）</a:t>
            </a:r>
            <a:r>
              <a:rPr lang="en-US" altLang="ja-JP" b="0" i="0" dirty="0">
                <a:solidFill>
                  <a:srgbClr val="000000"/>
                </a:solidFill>
                <a:effectLst/>
                <a:latin typeface="+mj-ea"/>
                <a:ea typeface="+mj-ea"/>
              </a:rPr>
              <a:t>×100</a:t>
            </a:r>
            <a:r>
              <a:rPr lang="ja-JP" altLang="en-US" b="0" i="0" dirty="0">
                <a:solidFill>
                  <a:srgbClr val="000000"/>
                </a:solidFill>
                <a:effectLst/>
                <a:latin typeface="+mj-ea"/>
                <a:ea typeface="+mj-ea"/>
              </a:rPr>
              <a:t>（％）</a:t>
            </a:r>
          </a:p>
          <a:p>
            <a:pPr algn="l"/>
            <a:r>
              <a:rPr lang="ja-JP" altLang="en-US" b="0" i="0" dirty="0">
                <a:solidFill>
                  <a:srgbClr val="000000"/>
                </a:solidFill>
                <a:effectLst/>
                <a:latin typeface="+mj-ea"/>
                <a:ea typeface="+mj-ea"/>
              </a:rPr>
              <a:t>たとえば、</a:t>
            </a:r>
            <a:r>
              <a:rPr lang="en-US" altLang="ja-JP" b="0" i="0" dirty="0">
                <a:solidFill>
                  <a:srgbClr val="000000"/>
                </a:solidFill>
                <a:effectLst/>
                <a:latin typeface="+mj-ea"/>
                <a:ea typeface="+mj-ea"/>
              </a:rPr>
              <a:t>1000</a:t>
            </a:r>
            <a:r>
              <a:rPr lang="ja-JP" altLang="en-US" b="0" i="0" dirty="0">
                <a:solidFill>
                  <a:srgbClr val="000000"/>
                </a:solidFill>
                <a:effectLst/>
                <a:latin typeface="+mj-ea"/>
                <a:ea typeface="+mj-ea"/>
              </a:rPr>
              <a:t>件のセッションで</a:t>
            </a:r>
            <a:r>
              <a:rPr lang="en-US" altLang="ja-JP" b="0" i="0" dirty="0">
                <a:solidFill>
                  <a:srgbClr val="000000"/>
                </a:solidFill>
                <a:effectLst/>
                <a:latin typeface="+mj-ea"/>
                <a:ea typeface="+mj-ea"/>
              </a:rPr>
              <a:t>10</a:t>
            </a:r>
            <a:r>
              <a:rPr lang="ja-JP" altLang="en-US" b="0" i="0" dirty="0">
                <a:solidFill>
                  <a:srgbClr val="000000"/>
                </a:solidFill>
                <a:effectLst/>
                <a:latin typeface="+mj-ea"/>
                <a:ea typeface="+mj-ea"/>
              </a:rPr>
              <a:t>件のコンバージョン（予約）を獲得した場合は</a:t>
            </a:r>
            <a:r>
              <a:rPr lang="en-US" altLang="ja-JP" b="0" i="0" dirty="0">
                <a:solidFill>
                  <a:srgbClr val="000000"/>
                </a:solidFill>
                <a:effectLst/>
                <a:latin typeface="+mj-ea"/>
                <a:ea typeface="+mj-ea"/>
              </a:rPr>
              <a:t>CVR</a:t>
            </a:r>
            <a:r>
              <a:rPr lang="ja-JP" altLang="en-US" b="0" i="0" dirty="0">
                <a:solidFill>
                  <a:srgbClr val="000000"/>
                </a:solidFill>
                <a:effectLst/>
                <a:latin typeface="+mj-ea"/>
                <a:ea typeface="+mj-ea"/>
              </a:rPr>
              <a:t>は</a:t>
            </a:r>
            <a:r>
              <a:rPr lang="en-US" altLang="ja-JP" b="0" i="0" dirty="0">
                <a:solidFill>
                  <a:srgbClr val="000000"/>
                </a:solidFill>
                <a:effectLst/>
                <a:latin typeface="+mj-ea"/>
                <a:ea typeface="+mj-ea"/>
              </a:rPr>
              <a:t>1</a:t>
            </a:r>
            <a:r>
              <a:rPr lang="ja-JP" altLang="en-US" b="0" i="0" dirty="0">
                <a:solidFill>
                  <a:srgbClr val="000000"/>
                </a:solidFill>
                <a:effectLst/>
                <a:latin typeface="+mj-ea"/>
                <a:ea typeface="+mj-ea"/>
              </a:rPr>
              <a:t>％となります。</a:t>
            </a:r>
          </a:p>
        </p:txBody>
      </p:sp>
      <p:sp>
        <p:nvSpPr>
          <p:cNvPr id="10" name="テキスト ボックス 9">
            <a:extLst>
              <a:ext uri="{FF2B5EF4-FFF2-40B4-BE49-F238E27FC236}">
                <a16:creationId xmlns:a16="http://schemas.microsoft.com/office/drawing/2014/main" id="{671264FB-F07F-40E1-BDE4-D3CEAEE90970}"/>
              </a:ext>
            </a:extLst>
          </p:cNvPr>
          <p:cNvSpPr txBox="1"/>
          <p:nvPr/>
        </p:nvSpPr>
        <p:spPr>
          <a:xfrm>
            <a:off x="179511" y="2906626"/>
            <a:ext cx="8784976" cy="1477328"/>
          </a:xfrm>
          <a:prstGeom prst="rect">
            <a:avLst/>
          </a:prstGeom>
          <a:noFill/>
        </p:spPr>
        <p:txBody>
          <a:bodyPr wrap="square">
            <a:spAutoFit/>
          </a:bodyPr>
          <a:lstStyle/>
          <a:p>
            <a:pPr algn="l"/>
            <a:r>
              <a:rPr lang="ja-JP" altLang="en-US" b="1" dirty="0">
                <a:latin typeface="+mj-ea"/>
                <a:ea typeface="+mj-ea"/>
              </a:rPr>
              <a:t>③　ユニークユーザー（</a:t>
            </a:r>
            <a:r>
              <a:rPr lang="en-US" altLang="ja-JP" b="1" dirty="0">
                <a:latin typeface="+mj-ea"/>
                <a:ea typeface="+mj-ea"/>
              </a:rPr>
              <a:t>UU/Unique User</a:t>
            </a:r>
            <a:r>
              <a:rPr lang="ja-JP" altLang="en-US" b="1" dirty="0">
                <a:latin typeface="+mj-ea"/>
                <a:ea typeface="+mj-ea"/>
              </a:rPr>
              <a:t>）</a:t>
            </a:r>
            <a:endParaRPr lang="en-US" altLang="ja-JP" b="1" dirty="0">
              <a:latin typeface="+mj-ea"/>
              <a:ea typeface="+mj-ea"/>
            </a:endParaRPr>
          </a:p>
          <a:p>
            <a:pPr algn="l"/>
            <a:r>
              <a:rPr lang="en-US" altLang="ja-JP" dirty="0">
                <a:latin typeface="+mj-ea"/>
                <a:ea typeface="+mj-ea"/>
              </a:rPr>
              <a:t>UU</a:t>
            </a:r>
            <a:r>
              <a:rPr lang="ja-JP" altLang="en-US" dirty="0">
                <a:latin typeface="+mj-ea"/>
                <a:ea typeface="+mj-ea"/>
              </a:rPr>
              <a:t>とはユニークユーザーの略で、特定の集計期間内に</a:t>
            </a:r>
            <a:r>
              <a:rPr lang="en-US" altLang="ja-JP" dirty="0">
                <a:latin typeface="+mj-ea"/>
                <a:ea typeface="+mj-ea"/>
              </a:rPr>
              <a:t>Web</a:t>
            </a:r>
            <a:r>
              <a:rPr lang="ja-JP" altLang="en-US" dirty="0">
                <a:latin typeface="+mj-ea"/>
                <a:ea typeface="+mj-ea"/>
              </a:rPr>
              <a:t>サイトやアプリを利用したユーザーの数を表す指標です。特定の集計期間内に</a:t>
            </a:r>
            <a:r>
              <a:rPr lang="en-US" altLang="ja-JP" dirty="0">
                <a:latin typeface="+mj-ea"/>
                <a:ea typeface="+mj-ea"/>
              </a:rPr>
              <a:t>Web</a:t>
            </a:r>
            <a:r>
              <a:rPr lang="ja-JP" altLang="en-US" dirty="0">
                <a:latin typeface="+mj-ea"/>
                <a:ea typeface="+mj-ea"/>
              </a:rPr>
              <a:t>サイトやアプリを利用した「ユーザーの数」なので、集計期間内のなかで同じユーザーがアプリを</a:t>
            </a:r>
            <a:r>
              <a:rPr lang="en-US" altLang="ja-JP" dirty="0">
                <a:latin typeface="+mj-ea"/>
                <a:ea typeface="+mj-ea"/>
              </a:rPr>
              <a:t>2</a:t>
            </a:r>
            <a:r>
              <a:rPr lang="ja-JP" altLang="en-US" dirty="0">
                <a:latin typeface="+mj-ea"/>
                <a:ea typeface="+mj-ea"/>
              </a:rPr>
              <a:t>回以上利用した場合でも、</a:t>
            </a:r>
            <a:r>
              <a:rPr lang="en-US" altLang="ja-JP" dirty="0">
                <a:latin typeface="+mj-ea"/>
                <a:ea typeface="+mj-ea"/>
              </a:rPr>
              <a:t>1UU</a:t>
            </a:r>
            <a:r>
              <a:rPr lang="ja-JP" altLang="en-US" dirty="0">
                <a:latin typeface="+mj-ea"/>
                <a:ea typeface="+mj-ea"/>
              </a:rPr>
              <a:t>としてカウントされます。</a:t>
            </a:r>
          </a:p>
        </p:txBody>
      </p:sp>
      <p:sp>
        <p:nvSpPr>
          <p:cNvPr id="2" name="正方形/長方形 1">
            <a:extLst>
              <a:ext uri="{FF2B5EF4-FFF2-40B4-BE49-F238E27FC236}">
                <a16:creationId xmlns:a16="http://schemas.microsoft.com/office/drawing/2014/main" id="{7A71592F-340C-4E20-8451-F78DD0EA405B}"/>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で収集できる項目データ</a:t>
            </a:r>
          </a:p>
        </p:txBody>
      </p:sp>
    </p:spTree>
    <p:extLst>
      <p:ext uri="{BB962C8B-B14F-4D97-AF65-F5344CB8AC3E}">
        <p14:creationId xmlns:p14="http://schemas.microsoft.com/office/powerpoint/2010/main" val="318225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492F3D8E-EA51-4937-8A55-507972371DB5}"/>
              </a:ext>
            </a:extLst>
          </p:cNvPr>
          <p:cNvSpPr>
            <a:spLocks noGrp="1"/>
          </p:cNvSpPr>
          <p:nvPr>
            <p:ph type="sldNum" sz="quarter" idx="12"/>
          </p:nvPr>
        </p:nvSpPr>
        <p:spPr/>
        <p:txBody>
          <a:bodyPr/>
          <a:lstStyle/>
          <a:p>
            <a:pPr>
              <a:defRPr/>
            </a:pPr>
            <a:fld id="{22179739-F4A8-44EB-8B8E-F3F060272835}" type="slidenum">
              <a:rPr lang="ja-JP" altLang="en-US" smtClean="0"/>
              <a:pPr>
                <a:defRPr/>
              </a:pPr>
              <a:t>1</a:t>
            </a:fld>
            <a:endParaRPr lang="ja-JP" altLang="en-US"/>
          </a:p>
        </p:txBody>
      </p:sp>
      <p:sp>
        <p:nvSpPr>
          <p:cNvPr id="7" name="Rectangle 5">
            <a:extLst>
              <a:ext uri="{FF2B5EF4-FFF2-40B4-BE49-F238E27FC236}">
                <a16:creationId xmlns:a16="http://schemas.microsoft.com/office/drawing/2014/main" id="{C41280AF-01EB-4FC8-8CEE-3E49727CF532}"/>
              </a:ext>
            </a:extLst>
          </p:cNvPr>
          <p:cNvSpPr txBox="1">
            <a:spLocks noChangeArrowheads="1"/>
          </p:cNvSpPr>
          <p:nvPr/>
        </p:nvSpPr>
        <p:spPr bwMode="auto">
          <a:xfrm>
            <a:off x="323528" y="1484784"/>
            <a:ext cx="864235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algn="dist" eaLnBrk="1" hangingPunct="1"/>
            <a:endParaRPr lang="en-US" altLang="ja-JP" b="1" kern="0" dirty="0">
              <a:latin typeface="Meiryo UI" pitchFamily="50" charset="-128"/>
              <a:ea typeface="Meiryo UI" pitchFamily="50" charset="-128"/>
            </a:endParaRPr>
          </a:p>
          <a:p>
            <a:pPr algn="dist" eaLnBrk="1" hangingPunct="1"/>
            <a:r>
              <a:rPr lang="ja-JP" altLang="en-US" b="1" kern="0" dirty="0">
                <a:latin typeface="Meiryo UI" pitchFamily="50" charset="-128"/>
                <a:ea typeface="Meiryo UI" pitchFamily="50" charset="-128"/>
              </a:rPr>
              <a:t>１．</a:t>
            </a:r>
            <a:r>
              <a:rPr lang="en-US" altLang="ja-JP" b="1" kern="0" dirty="0">
                <a:latin typeface="Meiryo UI" pitchFamily="50" charset="-128"/>
                <a:ea typeface="Meiryo UI" pitchFamily="50" charset="-128"/>
              </a:rPr>
              <a:t>OTA</a:t>
            </a:r>
            <a:r>
              <a:rPr lang="ja-JP" altLang="en-US" b="1" kern="0" dirty="0">
                <a:latin typeface="Meiryo UI" pitchFamily="50" charset="-128"/>
                <a:ea typeface="Meiryo UI" pitchFamily="50" charset="-128"/>
              </a:rPr>
              <a:t>のマーケティングデータの分析・・・・・Ｐ</a:t>
            </a:r>
            <a:r>
              <a:rPr lang="en-US" altLang="ja-JP" b="1" kern="0" dirty="0">
                <a:latin typeface="Meiryo UI" pitchFamily="50" charset="-128"/>
                <a:ea typeface="Meiryo UI" pitchFamily="50" charset="-128"/>
              </a:rPr>
              <a:t>2</a:t>
            </a:r>
            <a:endParaRPr lang="ja-JP" altLang="en-US" b="1" kern="0" dirty="0">
              <a:latin typeface="Meiryo UI" pitchFamily="50" charset="-128"/>
              <a:ea typeface="Meiryo UI" pitchFamily="50" charset="-128"/>
            </a:endParaRPr>
          </a:p>
          <a:p>
            <a:pPr algn="dist" eaLnBrk="1" hangingPunct="1"/>
            <a:r>
              <a:rPr lang="ja-JP" altLang="en-US" b="1" kern="0" dirty="0">
                <a:latin typeface="Meiryo UI" pitchFamily="50" charset="-128"/>
                <a:ea typeface="Meiryo UI" pitchFamily="50" charset="-128"/>
              </a:rPr>
              <a:t>　　　　　</a:t>
            </a:r>
            <a:endParaRPr lang="en-US" altLang="ja-JP" b="1" kern="0" dirty="0">
              <a:latin typeface="Meiryo UI" pitchFamily="50" charset="-128"/>
              <a:ea typeface="Meiryo UI" pitchFamily="50" charset="-128"/>
            </a:endParaRPr>
          </a:p>
          <a:p>
            <a:pPr algn="dist" eaLnBrk="1" hangingPunct="1"/>
            <a:r>
              <a:rPr lang="ja-JP" altLang="en-US" b="1" kern="0" dirty="0">
                <a:latin typeface="Meiryo UI" pitchFamily="50" charset="-128"/>
                <a:ea typeface="Meiryo UI" pitchFamily="50" charset="-128"/>
              </a:rPr>
              <a:t>２．各</a:t>
            </a:r>
            <a:r>
              <a:rPr lang="en-US" altLang="ja-JP" b="1" kern="0" dirty="0">
                <a:latin typeface="Meiryo UI" pitchFamily="50" charset="-128"/>
                <a:ea typeface="Meiryo UI" pitchFamily="50" charset="-128"/>
              </a:rPr>
              <a:t>OTA</a:t>
            </a:r>
            <a:r>
              <a:rPr lang="ja-JP" altLang="en-US" b="1" kern="0" dirty="0">
                <a:latin typeface="Meiryo UI" pitchFamily="50" charset="-128"/>
                <a:ea typeface="Meiryo UI" pitchFamily="50" charset="-128"/>
              </a:rPr>
              <a:t>の特徴・傾向について・・・・・・・・・・・・・・Ｐ</a:t>
            </a:r>
            <a:r>
              <a:rPr lang="en-US" altLang="ja-JP" b="1" kern="0" dirty="0">
                <a:latin typeface="Meiryo UI" pitchFamily="50" charset="-128"/>
                <a:ea typeface="Meiryo UI" pitchFamily="50" charset="-128"/>
              </a:rPr>
              <a:t>26</a:t>
            </a:r>
            <a:endParaRPr lang="ja-JP" altLang="en-US" b="1" kern="0" dirty="0">
              <a:latin typeface="Meiryo UI" pitchFamily="50" charset="-128"/>
              <a:ea typeface="Meiryo UI" pitchFamily="50" charset="-128"/>
            </a:endParaRPr>
          </a:p>
        </p:txBody>
      </p:sp>
      <p:sp>
        <p:nvSpPr>
          <p:cNvPr id="2" name="四角形: 角を丸くする 1">
            <a:extLst>
              <a:ext uri="{FF2B5EF4-FFF2-40B4-BE49-F238E27FC236}">
                <a16:creationId xmlns:a16="http://schemas.microsoft.com/office/drawing/2014/main" id="{85731751-D6E7-4396-A329-FB905843CBF5}"/>
              </a:ext>
            </a:extLst>
          </p:cNvPr>
          <p:cNvSpPr/>
          <p:nvPr/>
        </p:nvSpPr>
        <p:spPr>
          <a:xfrm>
            <a:off x="107504" y="850433"/>
            <a:ext cx="1728192" cy="418327"/>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t>目次</a:t>
            </a:r>
          </a:p>
        </p:txBody>
      </p:sp>
    </p:spTree>
    <p:extLst>
      <p:ext uri="{BB962C8B-B14F-4D97-AF65-F5344CB8AC3E}">
        <p14:creationId xmlns:p14="http://schemas.microsoft.com/office/powerpoint/2010/main" val="1381687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19</a:t>
            </a:fld>
            <a:endParaRPr lang="en-US" altLang="ja-JP" dirty="0"/>
          </a:p>
        </p:txBody>
      </p:sp>
      <p:sp>
        <p:nvSpPr>
          <p:cNvPr id="2" name="正方形/長方形 1">
            <a:extLst>
              <a:ext uri="{FF2B5EF4-FFF2-40B4-BE49-F238E27FC236}">
                <a16:creationId xmlns:a16="http://schemas.microsoft.com/office/drawing/2014/main" id="{7A71592F-340C-4E20-8451-F78DD0EA405B}"/>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で収集できる主要データ</a:t>
            </a:r>
          </a:p>
        </p:txBody>
      </p:sp>
      <p:sp>
        <p:nvSpPr>
          <p:cNvPr id="4" name="テキスト ボックス 3">
            <a:extLst>
              <a:ext uri="{FF2B5EF4-FFF2-40B4-BE49-F238E27FC236}">
                <a16:creationId xmlns:a16="http://schemas.microsoft.com/office/drawing/2014/main" id="{466C2F8D-D282-40FF-BB95-A4E51E882755}"/>
              </a:ext>
            </a:extLst>
          </p:cNvPr>
          <p:cNvSpPr txBox="1"/>
          <p:nvPr/>
        </p:nvSpPr>
        <p:spPr>
          <a:xfrm>
            <a:off x="179511" y="4820959"/>
            <a:ext cx="8793653" cy="1754326"/>
          </a:xfrm>
          <a:prstGeom prst="rect">
            <a:avLst/>
          </a:prstGeom>
          <a:noFill/>
        </p:spPr>
        <p:txBody>
          <a:bodyPr wrap="square">
            <a:spAutoFit/>
          </a:bodyPr>
          <a:lstStyle/>
          <a:p>
            <a:pPr algn="l"/>
            <a:r>
              <a:rPr lang="en-US" altLang="ja-JP" dirty="0">
                <a:latin typeface="+mj-ea"/>
                <a:ea typeface="+mj-ea"/>
              </a:rPr>
              <a:t>PV</a:t>
            </a:r>
            <a:r>
              <a:rPr lang="ja-JP" altLang="en-US" dirty="0">
                <a:latin typeface="+mj-ea"/>
                <a:ea typeface="+mj-ea"/>
              </a:rPr>
              <a:t>数・</a:t>
            </a:r>
            <a:r>
              <a:rPr lang="en-US" altLang="ja-JP" dirty="0">
                <a:latin typeface="+mj-ea"/>
                <a:ea typeface="+mj-ea"/>
              </a:rPr>
              <a:t>UU</a:t>
            </a:r>
            <a:r>
              <a:rPr lang="ja-JP" altLang="en-US" dirty="0">
                <a:latin typeface="+mj-ea"/>
                <a:ea typeface="+mj-ea"/>
              </a:rPr>
              <a:t>数・</a:t>
            </a:r>
            <a:r>
              <a:rPr lang="en-US" altLang="ja-JP" dirty="0">
                <a:latin typeface="+mj-ea"/>
                <a:ea typeface="+mj-ea"/>
              </a:rPr>
              <a:t>CVR</a:t>
            </a:r>
            <a:r>
              <a:rPr lang="ja-JP" altLang="en-US" dirty="0">
                <a:latin typeface="+mj-ea"/>
                <a:ea typeface="+mj-ea"/>
              </a:rPr>
              <a:t>などの収集したデータを、グラフ化することで、顧客動向などの情報が分かりやすくなります。</a:t>
            </a:r>
            <a:endParaRPr lang="en-US" altLang="ja-JP" dirty="0">
              <a:latin typeface="+mj-ea"/>
              <a:ea typeface="+mj-ea"/>
            </a:endParaRPr>
          </a:p>
          <a:p>
            <a:pPr algn="l"/>
            <a:endParaRPr lang="en-US" altLang="ja-JP" dirty="0">
              <a:latin typeface="+mj-ea"/>
              <a:ea typeface="+mj-ea"/>
            </a:endParaRPr>
          </a:p>
          <a:p>
            <a:pPr algn="l"/>
            <a:r>
              <a:rPr lang="ja-JP" altLang="en-US" dirty="0">
                <a:latin typeface="+mj-ea"/>
                <a:ea typeface="+mj-ea"/>
              </a:rPr>
              <a:t>季節的な動向や取り組んだマーケティング施策の効果が出ているかなど、</a:t>
            </a:r>
            <a:endParaRPr lang="en-US" altLang="ja-JP" dirty="0">
              <a:latin typeface="+mj-ea"/>
              <a:ea typeface="+mj-ea"/>
            </a:endParaRPr>
          </a:p>
          <a:p>
            <a:pPr algn="l"/>
            <a:r>
              <a:rPr lang="ja-JP" altLang="en-US" dirty="0">
                <a:latin typeface="+mj-ea"/>
                <a:ea typeface="+mj-ea"/>
              </a:rPr>
              <a:t>グラフ化することで見やすくなり、シミュレーションなどの予測をすることにも役立てることが可能となります。</a:t>
            </a:r>
            <a:endParaRPr lang="en-US" altLang="ja-JP" dirty="0">
              <a:latin typeface="+mj-ea"/>
              <a:ea typeface="+mj-ea"/>
            </a:endParaRPr>
          </a:p>
        </p:txBody>
      </p:sp>
      <p:pic>
        <p:nvPicPr>
          <p:cNvPr id="5" name="図 4">
            <a:extLst>
              <a:ext uri="{FF2B5EF4-FFF2-40B4-BE49-F238E27FC236}">
                <a16:creationId xmlns:a16="http://schemas.microsoft.com/office/drawing/2014/main" id="{8F49F4C7-22D6-41D6-B17E-93E7E0B66A7B}"/>
              </a:ext>
            </a:extLst>
          </p:cNvPr>
          <p:cNvPicPr>
            <a:picLocks noChangeAspect="1"/>
          </p:cNvPicPr>
          <p:nvPr/>
        </p:nvPicPr>
        <p:blipFill>
          <a:blip r:embed="rId3"/>
          <a:stretch>
            <a:fillRect/>
          </a:stretch>
        </p:blipFill>
        <p:spPr>
          <a:xfrm>
            <a:off x="395536" y="1893295"/>
            <a:ext cx="3549079" cy="2375701"/>
          </a:xfrm>
          <a:prstGeom prst="rect">
            <a:avLst/>
          </a:prstGeom>
          <a:noFill/>
          <a:effectLst>
            <a:softEdge rad="0"/>
          </a:effectLst>
        </p:spPr>
      </p:pic>
      <p:pic>
        <p:nvPicPr>
          <p:cNvPr id="17" name="図 16">
            <a:extLst>
              <a:ext uri="{FF2B5EF4-FFF2-40B4-BE49-F238E27FC236}">
                <a16:creationId xmlns:a16="http://schemas.microsoft.com/office/drawing/2014/main" id="{D22DDFD9-59B6-4A24-B2DF-6C3DDB48178B}"/>
              </a:ext>
            </a:extLst>
          </p:cNvPr>
          <p:cNvPicPr>
            <a:picLocks noChangeAspect="1"/>
          </p:cNvPicPr>
          <p:nvPr/>
        </p:nvPicPr>
        <p:blipFill>
          <a:blip r:embed="rId4"/>
          <a:stretch>
            <a:fillRect/>
          </a:stretch>
        </p:blipFill>
        <p:spPr>
          <a:xfrm>
            <a:off x="4644008" y="1905886"/>
            <a:ext cx="4241845" cy="2366888"/>
          </a:xfrm>
          <a:prstGeom prst="rect">
            <a:avLst/>
          </a:prstGeom>
        </p:spPr>
      </p:pic>
      <p:pic>
        <p:nvPicPr>
          <p:cNvPr id="7" name="図 6">
            <a:extLst>
              <a:ext uri="{FF2B5EF4-FFF2-40B4-BE49-F238E27FC236}">
                <a16:creationId xmlns:a16="http://schemas.microsoft.com/office/drawing/2014/main" id="{5BD4AFED-6028-4412-BCA8-49651096BFE8}"/>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l="11752" t="11848"/>
          <a:stretch/>
        </p:blipFill>
        <p:spPr>
          <a:xfrm>
            <a:off x="813420" y="2178422"/>
            <a:ext cx="3131195" cy="2090574"/>
          </a:xfrm>
          <a:prstGeom prst="rect">
            <a:avLst/>
          </a:prstGeom>
          <a:solidFill>
            <a:schemeClr val="bg1"/>
          </a:solidFill>
        </p:spPr>
      </p:pic>
      <p:sp>
        <p:nvSpPr>
          <p:cNvPr id="15" name="テキスト ボックス 14">
            <a:extLst>
              <a:ext uri="{FF2B5EF4-FFF2-40B4-BE49-F238E27FC236}">
                <a16:creationId xmlns:a16="http://schemas.microsoft.com/office/drawing/2014/main" id="{4C3F3622-8580-4DB6-8C3B-2C27ED38AA95}"/>
              </a:ext>
            </a:extLst>
          </p:cNvPr>
          <p:cNvSpPr txBox="1"/>
          <p:nvPr/>
        </p:nvSpPr>
        <p:spPr>
          <a:xfrm>
            <a:off x="1389203" y="2992296"/>
            <a:ext cx="1800200" cy="369332"/>
          </a:xfrm>
          <a:prstGeom prst="rect">
            <a:avLst/>
          </a:prstGeom>
          <a:solidFill>
            <a:schemeClr val="bg2">
              <a:lumMod val="90000"/>
            </a:schemeClr>
          </a:solidFill>
          <a:ln w="19050">
            <a:solidFill>
              <a:schemeClr val="tx1"/>
            </a:solidFill>
          </a:ln>
        </p:spPr>
        <p:txBody>
          <a:bodyPr wrap="square">
            <a:spAutoFit/>
          </a:bodyPr>
          <a:lstStyle/>
          <a:p>
            <a:r>
              <a:rPr lang="ja-JP" altLang="en-US" b="1" dirty="0">
                <a:latin typeface="+mj-ea"/>
                <a:ea typeface="+mj-ea"/>
              </a:rPr>
              <a:t>収集したデータ</a:t>
            </a:r>
            <a:endParaRPr lang="en-US" altLang="ja-JP" b="1" dirty="0">
              <a:latin typeface="+mj-ea"/>
              <a:ea typeface="+mj-ea"/>
            </a:endParaRPr>
          </a:p>
        </p:txBody>
      </p:sp>
      <p:grpSp>
        <p:nvGrpSpPr>
          <p:cNvPr id="19" name="グループ化 18">
            <a:extLst>
              <a:ext uri="{FF2B5EF4-FFF2-40B4-BE49-F238E27FC236}">
                <a16:creationId xmlns:a16="http://schemas.microsoft.com/office/drawing/2014/main" id="{193C88BB-E1B7-4366-833A-E3CE90C37E68}"/>
              </a:ext>
            </a:extLst>
          </p:cNvPr>
          <p:cNvGrpSpPr/>
          <p:nvPr/>
        </p:nvGrpSpPr>
        <p:grpSpPr>
          <a:xfrm>
            <a:off x="3775129" y="2672906"/>
            <a:ext cx="1017675" cy="1008112"/>
            <a:chOff x="4302240" y="3088458"/>
            <a:chExt cx="564543" cy="1008112"/>
          </a:xfrm>
        </p:grpSpPr>
        <p:sp>
          <p:nvSpPr>
            <p:cNvPr id="21" name="矢印: 右 20">
              <a:extLst>
                <a:ext uri="{FF2B5EF4-FFF2-40B4-BE49-F238E27FC236}">
                  <a16:creationId xmlns:a16="http://schemas.microsoft.com/office/drawing/2014/main" id="{D60565CB-5FEC-4E9B-ABC9-9D1A029CDB18}"/>
                </a:ext>
              </a:extLst>
            </p:cNvPr>
            <p:cNvSpPr/>
            <p:nvPr/>
          </p:nvSpPr>
          <p:spPr>
            <a:xfrm>
              <a:off x="4302240" y="3088458"/>
              <a:ext cx="564543" cy="100811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latin typeface="+mn-ea"/>
              </a:endParaRPr>
            </a:p>
          </p:txBody>
        </p:sp>
        <p:sp>
          <p:nvSpPr>
            <p:cNvPr id="22" name="テキスト ボックス 21">
              <a:extLst>
                <a:ext uri="{FF2B5EF4-FFF2-40B4-BE49-F238E27FC236}">
                  <a16:creationId xmlns:a16="http://schemas.microsoft.com/office/drawing/2014/main" id="{EF2F95C8-0797-46EF-8622-B7ADF3E827D1}"/>
                </a:ext>
              </a:extLst>
            </p:cNvPr>
            <p:cNvSpPr txBox="1"/>
            <p:nvPr/>
          </p:nvSpPr>
          <p:spPr>
            <a:xfrm>
              <a:off x="4302240" y="3443049"/>
              <a:ext cx="499719" cy="276999"/>
            </a:xfrm>
            <a:prstGeom prst="rect">
              <a:avLst/>
            </a:prstGeom>
            <a:noFill/>
          </p:spPr>
          <p:txBody>
            <a:bodyPr wrap="square" rtlCol="0" anchor="ctr">
              <a:spAutoFit/>
            </a:bodyPr>
            <a:lstStyle/>
            <a:p>
              <a:r>
                <a:rPr lang="ja-JP" altLang="en-US" sz="1200" b="1" dirty="0">
                  <a:solidFill>
                    <a:schemeClr val="bg1"/>
                  </a:solidFill>
                  <a:latin typeface="+mn-ea"/>
                  <a:ea typeface="+mn-ea"/>
                </a:rPr>
                <a:t>グラフ化</a:t>
              </a:r>
              <a:endParaRPr kumimoji="1" lang="en-US" altLang="ja-JP" sz="1200" b="1" dirty="0">
                <a:solidFill>
                  <a:schemeClr val="bg1"/>
                </a:solidFill>
                <a:latin typeface="+mn-ea"/>
                <a:ea typeface="+mn-ea"/>
              </a:endParaRPr>
            </a:p>
          </p:txBody>
        </p:sp>
      </p:grpSp>
    </p:spTree>
    <p:extLst>
      <p:ext uri="{BB962C8B-B14F-4D97-AF65-F5344CB8AC3E}">
        <p14:creationId xmlns:p14="http://schemas.microsoft.com/office/powerpoint/2010/main" val="41842913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CDB2CD6-A649-4179-B1F1-58267B0B2549}"/>
              </a:ext>
            </a:extLst>
          </p:cNvPr>
          <p:cNvPicPr>
            <a:picLocks noChangeAspect="1"/>
          </p:cNvPicPr>
          <p:nvPr/>
        </p:nvPicPr>
        <p:blipFill rotWithShape="1">
          <a:blip r:embed="rId3"/>
          <a:srcRect l="4055"/>
          <a:stretch/>
        </p:blipFill>
        <p:spPr>
          <a:xfrm>
            <a:off x="473374" y="1196752"/>
            <a:ext cx="3546227" cy="2088232"/>
          </a:xfrm>
          <a:prstGeom prst="rect">
            <a:avLst/>
          </a:prstGeom>
          <a:ln>
            <a:solidFill>
              <a:schemeClr val="tx1"/>
            </a:solidFill>
          </a:ln>
        </p:spPr>
      </p:pic>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20</a:t>
            </a:fld>
            <a:endParaRPr lang="en-US" altLang="ja-JP" dirty="0"/>
          </a:p>
        </p:txBody>
      </p:sp>
      <p:pic>
        <p:nvPicPr>
          <p:cNvPr id="3" name="図 2">
            <a:extLst>
              <a:ext uri="{FF2B5EF4-FFF2-40B4-BE49-F238E27FC236}">
                <a16:creationId xmlns:a16="http://schemas.microsoft.com/office/drawing/2014/main" id="{4073BFF4-B9D4-4AA6-B22A-4D31AA240BB2}"/>
              </a:ext>
            </a:extLst>
          </p:cNvPr>
          <p:cNvPicPr>
            <a:picLocks noChangeAspect="1"/>
          </p:cNvPicPr>
          <p:nvPr/>
        </p:nvPicPr>
        <p:blipFill rotWithShape="1">
          <a:blip r:embed="rId4"/>
          <a:srcRect l="2990"/>
          <a:stretch/>
        </p:blipFill>
        <p:spPr>
          <a:xfrm>
            <a:off x="3347863" y="2708920"/>
            <a:ext cx="5322763" cy="2736304"/>
          </a:xfrm>
          <a:prstGeom prst="rect">
            <a:avLst/>
          </a:prstGeom>
          <a:ln>
            <a:solidFill>
              <a:schemeClr val="tx1"/>
            </a:solidFill>
          </a:ln>
        </p:spPr>
      </p:pic>
      <p:sp>
        <p:nvSpPr>
          <p:cNvPr id="10" name="テキスト ボックス 9">
            <a:extLst>
              <a:ext uri="{FF2B5EF4-FFF2-40B4-BE49-F238E27FC236}">
                <a16:creationId xmlns:a16="http://schemas.microsoft.com/office/drawing/2014/main" id="{604D0A62-8BEC-44FF-A392-E9CC192EC277}"/>
              </a:ext>
            </a:extLst>
          </p:cNvPr>
          <p:cNvSpPr txBox="1"/>
          <p:nvPr/>
        </p:nvSpPr>
        <p:spPr>
          <a:xfrm>
            <a:off x="34925" y="764704"/>
            <a:ext cx="2160240" cy="369332"/>
          </a:xfrm>
          <a:prstGeom prst="rect">
            <a:avLst/>
          </a:prstGeom>
          <a:noFill/>
        </p:spPr>
        <p:txBody>
          <a:bodyPr wrap="square">
            <a:spAutoFit/>
          </a:bodyPr>
          <a:lstStyle/>
          <a:p>
            <a:pPr algn="l"/>
            <a:r>
              <a:rPr lang="en-US" altLang="ja-JP" b="1" dirty="0">
                <a:latin typeface="+mj-ea"/>
                <a:ea typeface="+mj-ea"/>
              </a:rPr>
              <a:t>PV</a:t>
            </a:r>
            <a:r>
              <a:rPr lang="ja-JP" altLang="en-US" b="1" dirty="0">
                <a:latin typeface="+mj-ea"/>
                <a:ea typeface="+mj-ea"/>
              </a:rPr>
              <a:t>数について</a:t>
            </a:r>
            <a:endParaRPr lang="en-US" altLang="ja-JP" b="1" dirty="0">
              <a:latin typeface="+mj-ea"/>
              <a:ea typeface="+mj-ea"/>
            </a:endParaRPr>
          </a:p>
        </p:txBody>
      </p:sp>
      <p:sp>
        <p:nvSpPr>
          <p:cNvPr id="12" name="テキスト ボックス 11">
            <a:extLst>
              <a:ext uri="{FF2B5EF4-FFF2-40B4-BE49-F238E27FC236}">
                <a16:creationId xmlns:a16="http://schemas.microsoft.com/office/drawing/2014/main" id="{D18B833A-811F-42D7-AE76-3C6875A6751F}"/>
              </a:ext>
            </a:extLst>
          </p:cNvPr>
          <p:cNvSpPr txBox="1"/>
          <p:nvPr/>
        </p:nvSpPr>
        <p:spPr>
          <a:xfrm>
            <a:off x="179512" y="5949280"/>
            <a:ext cx="8784976" cy="646331"/>
          </a:xfrm>
          <a:prstGeom prst="rect">
            <a:avLst/>
          </a:prstGeom>
          <a:noFill/>
        </p:spPr>
        <p:txBody>
          <a:bodyPr wrap="square">
            <a:spAutoFit/>
          </a:bodyPr>
          <a:lstStyle/>
          <a:p>
            <a:pPr algn="l"/>
            <a:r>
              <a:rPr lang="ja-JP" altLang="en-US" dirty="0">
                <a:latin typeface="+mj-ea"/>
                <a:ea typeface="+mj-ea"/>
              </a:rPr>
              <a:t>管理画面では</a:t>
            </a:r>
            <a:r>
              <a:rPr lang="en-US" altLang="ja-JP" dirty="0">
                <a:latin typeface="+mj-ea"/>
                <a:ea typeface="+mj-ea"/>
              </a:rPr>
              <a:t>PV</a:t>
            </a:r>
            <a:r>
              <a:rPr lang="ja-JP" altLang="en-US" dirty="0">
                <a:latin typeface="+mj-ea"/>
                <a:ea typeface="+mj-ea"/>
              </a:rPr>
              <a:t>数について、日毎・月毎などの情報を得ることができます。</a:t>
            </a:r>
            <a:endParaRPr lang="en-US" altLang="ja-JP" dirty="0">
              <a:latin typeface="+mj-ea"/>
              <a:ea typeface="+mj-ea"/>
            </a:endParaRPr>
          </a:p>
          <a:p>
            <a:pPr algn="l"/>
            <a:r>
              <a:rPr lang="ja-JP" altLang="en-US" dirty="0">
                <a:latin typeface="+mj-ea"/>
                <a:ea typeface="+mj-ea"/>
              </a:rPr>
              <a:t>各</a:t>
            </a:r>
            <a:r>
              <a:rPr lang="en-US" altLang="ja-JP" dirty="0">
                <a:latin typeface="+mj-ea"/>
                <a:ea typeface="+mj-ea"/>
              </a:rPr>
              <a:t>OTA</a:t>
            </a:r>
            <a:r>
              <a:rPr lang="ja-JP" altLang="en-US" dirty="0">
                <a:latin typeface="+mj-ea"/>
                <a:ea typeface="+mj-ea"/>
              </a:rPr>
              <a:t>は管理画面上でこのようなグラフでデータを提供しています。</a:t>
            </a:r>
            <a:endParaRPr lang="en-US" altLang="ja-JP" dirty="0">
              <a:latin typeface="+mj-ea"/>
              <a:ea typeface="+mj-ea"/>
            </a:endParaRPr>
          </a:p>
        </p:txBody>
      </p:sp>
      <p:sp>
        <p:nvSpPr>
          <p:cNvPr id="14" name="テキスト ボックス 13">
            <a:extLst>
              <a:ext uri="{FF2B5EF4-FFF2-40B4-BE49-F238E27FC236}">
                <a16:creationId xmlns:a16="http://schemas.microsoft.com/office/drawing/2014/main" id="{7C925540-7D9A-472A-817B-0DB6DD23A00D}"/>
              </a:ext>
            </a:extLst>
          </p:cNvPr>
          <p:cNvSpPr txBox="1"/>
          <p:nvPr/>
        </p:nvSpPr>
        <p:spPr>
          <a:xfrm>
            <a:off x="1187624" y="3291666"/>
            <a:ext cx="1800200" cy="369332"/>
          </a:xfrm>
          <a:prstGeom prst="rect">
            <a:avLst/>
          </a:prstGeom>
          <a:solidFill>
            <a:schemeClr val="bg2">
              <a:lumMod val="90000"/>
            </a:schemeClr>
          </a:solidFill>
          <a:ln w="19050">
            <a:solidFill>
              <a:schemeClr val="tx1"/>
            </a:solidFill>
          </a:ln>
        </p:spPr>
        <p:txBody>
          <a:bodyPr wrap="square">
            <a:spAutoFit/>
          </a:bodyPr>
          <a:lstStyle/>
          <a:p>
            <a:r>
              <a:rPr lang="en-US" altLang="ja-JP" b="1" dirty="0">
                <a:latin typeface="+mj-ea"/>
                <a:ea typeface="+mj-ea"/>
              </a:rPr>
              <a:t>PV</a:t>
            </a:r>
            <a:r>
              <a:rPr lang="ja-JP" altLang="en-US" b="1" dirty="0">
                <a:latin typeface="+mj-ea"/>
                <a:ea typeface="+mj-ea"/>
              </a:rPr>
              <a:t>数（日毎）</a:t>
            </a:r>
            <a:endParaRPr lang="en-US" altLang="ja-JP" b="1" dirty="0">
              <a:latin typeface="+mj-ea"/>
              <a:ea typeface="+mj-ea"/>
            </a:endParaRPr>
          </a:p>
        </p:txBody>
      </p:sp>
      <p:sp>
        <p:nvSpPr>
          <p:cNvPr id="16" name="テキスト ボックス 15">
            <a:extLst>
              <a:ext uri="{FF2B5EF4-FFF2-40B4-BE49-F238E27FC236}">
                <a16:creationId xmlns:a16="http://schemas.microsoft.com/office/drawing/2014/main" id="{8C6FE09C-BDC0-4966-A852-F680049E00D6}"/>
              </a:ext>
            </a:extLst>
          </p:cNvPr>
          <p:cNvSpPr txBox="1"/>
          <p:nvPr/>
        </p:nvSpPr>
        <p:spPr>
          <a:xfrm>
            <a:off x="5027128" y="5445224"/>
            <a:ext cx="1800200" cy="369332"/>
          </a:xfrm>
          <a:prstGeom prst="rect">
            <a:avLst/>
          </a:prstGeom>
          <a:solidFill>
            <a:schemeClr val="bg2">
              <a:lumMod val="90000"/>
            </a:schemeClr>
          </a:solidFill>
          <a:ln w="19050">
            <a:solidFill>
              <a:schemeClr val="tx1"/>
            </a:solidFill>
          </a:ln>
        </p:spPr>
        <p:txBody>
          <a:bodyPr wrap="square">
            <a:spAutoFit/>
          </a:bodyPr>
          <a:lstStyle/>
          <a:p>
            <a:r>
              <a:rPr lang="en-US" altLang="ja-JP" b="1" dirty="0">
                <a:latin typeface="+mj-ea"/>
                <a:ea typeface="+mj-ea"/>
              </a:rPr>
              <a:t>PV</a:t>
            </a:r>
            <a:r>
              <a:rPr lang="ja-JP" altLang="en-US" b="1" dirty="0">
                <a:latin typeface="+mj-ea"/>
                <a:ea typeface="+mj-ea"/>
              </a:rPr>
              <a:t>数（月毎）</a:t>
            </a:r>
            <a:endParaRPr lang="en-US" altLang="ja-JP" b="1" dirty="0">
              <a:latin typeface="+mj-ea"/>
              <a:ea typeface="+mj-ea"/>
            </a:endParaRPr>
          </a:p>
        </p:txBody>
      </p:sp>
    </p:spTree>
    <p:extLst>
      <p:ext uri="{BB962C8B-B14F-4D97-AF65-F5344CB8AC3E}">
        <p14:creationId xmlns:p14="http://schemas.microsoft.com/office/powerpoint/2010/main" val="32297284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21</a:t>
            </a:fld>
            <a:endParaRPr lang="en-US" altLang="ja-JP" dirty="0"/>
          </a:p>
        </p:txBody>
      </p:sp>
      <p:sp>
        <p:nvSpPr>
          <p:cNvPr id="10" name="テキスト ボックス 9">
            <a:extLst>
              <a:ext uri="{FF2B5EF4-FFF2-40B4-BE49-F238E27FC236}">
                <a16:creationId xmlns:a16="http://schemas.microsoft.com/office/drawing/2014/main" id="{604D0A62-8BEC-44FF-A392-E9CC192EC277}"/>
              </a:ext>
            </a:extLst>
          </p:cNvPr>
          <p:cNvSpPr txBox="1"/>
          <p:nvPr/>
        </p:nvSpPr>
        <p:spPr>
          <a:xfrm>
            <a:off x="34925" y="764704"/>
            <a:ext cx="2160240" cy="369332"/>
          </a:xfrm>
          <a:prstGeom prst="rect">
            <a:avLst/>
          </a:prstGeom>
          <a:noFill/>
        </p:spPr>
        <p:txBody>
          <a:bodyPr wrap="square">
            <a:spAutoFit/>
          </a:bodyPr>
          <a:lstStyle/>
          <a:p>
            <a:pPr algn="l"/>
            <a:r>
              <a:rPr lang="en-US" altLang="ja-JP" b="1" dirty="0">
                <a:latin typeface="+mj-ea"/>
                <a:ea typeface="+mj-ea"/>
              </a:rPr>
              <a:t>UU</a:t>
            </a:r>
            <a:r>
              <a:rPr lang="ja-JP" altLang="en-US" b="1" dirty="0">
                <a:latin typeface="+mj-ea"/>
                <a:ea typeface="+mj-ea"/>
              </a:rPr>
              <a:t>数について</a:t>
            </a:r>
            <a:endParaRPr lang="en-US" altLang="ja-JP" b="1" dirty="0">
              <a:latin typeface="+mj-ea"/>
              <a:ea typeface="+mj-ea"/>
            </a:endParaRPr>
          </a:p>
        </p:txBody>
      </p:sp>
      <p:sp>
        <p:nvSpPr>
          <p:cNvPr id="12" name="テキスト ボックス 11">
            <a:extLst>
              <a:ext uri="{FF2B5EF4-FFF2-40B4-BE49-F238E27FC236}">
                <a16:creationId xmlns:a16="http://schemas.microsoft.com/office/drawing/2014/main" id="{D18B833A-811F-42D7-AE76-3C6875A6751F}"/>
              </a:ext>
            </a:extLst>
          </p:cNvPr>
          <p:cNvSpPr txBox="1"/>
          <p:nvPr/>
        </p:nvSpPr>
        <p:spPr>
          <a:xfrm>
            <a:off x="179512" y="5949280"/>
            <a:ext cx="8784976" cy="369332"/>
          </a:xfrm>
          <a:prstGeom prst="rect">
            <a:avLst/>
          </a:prstGeom>
          <a:noFill/>
        </p:spPr>
        <p:txBody>
          <a:bodyPr wrap="square">
            <a:spAutoFit/>
          </a:bodyPr>
          <a:lstStyle/>
          <a:p>
            <a:pPr algn="l"/>
            <a:r>
              <a:rPr lang="ja-JP" altLang="en-US" dirty="0">
                <a:latin typeface="+mj-ea"/>
                <a:ea typeface="+mj-ea"/>
              </a:rPr>
              <a:t>管理画面では</a:t>
            </a:r>
            <a:r>
              <a:rPr lang="en-US" altLang="ja-JP" dirty="0">
                <a:latin typeface="+mj-ea"/>
                <a:ea typeface="+mj-ea"/>
              </a:rPr>
              <a:t>UU</a:t>
            </a:r>
            <a:r>
              <a:rPr lang="ja-JP" altLang="en-US" dirty="0">
                <a:latin typeface="+mj-ea"/>
                <a:ea typeface="+mj-ea"/>
              </a:rPr>
              <a:t>数について、日毎・月毎などの情報を得ることができます。</a:t>
            </a:r>
            <a:endParaRPr lang="en-US" altLang="ja-JP" dirty="0">
              <a:latin typeface="+mj-ea"/>
              <a:ea typeface="+mj-ea"/>
            </a:endParaRPr>
          </a:p>
        </p:txBody>
      </p:sp>
      <p:sp>
        <p:nvSpPr>
          <p:cNvPr id="14" name="テキスト ボックス 13">
            <a:extLst>
              <a:ext uri="{FF2B5EF4-FFF2-40B4-BE49-F238E27FC236}">
                <a16:creationId xmlns:a16="http://schemas.microsoft.com/office/drawing/2014/main" id="{7C925540-7D9A-472A-817B-0DB6DD23A00D}"/>
              </a:ext>
            </a:extLst>
          </p:cNvPr>
          <p:cNvSpPr txBox="1"/>
          <p:nvPr/>
        </p:nvSpPr>
        <p:spPr>
          <a:xfrm>
            <a:off x="1187624" y="3291666"/>
            <a:ext cx="1800200" cy="369332"/>
          </a:xfrm>
          <a:prstGeom prst="rect">
            <a:avLst/>
          </a:prstGeom>
          <a:solidFill>
            <a:schemeClr val="bg2">
              <a:lumMod val="90000"/>
            </a:schemeClr>
          </a:solidFill>
          <a:ln w="19050">
            <a:solidFill>
              <a:schemeClr val="tx1"/>
            </a:solidFill>
          </a:ln>
        </p:spPr>
        <p:txBody>
          <a:bodyPr wrap="square">
            <a:spAutoFit/>
          </a:bodyPr>
          <a:lstStyle/>
          <a:p>
            <a:r>
              <a:rPr lang="en-US" altLang="ja-JP" b="1" dirty="0">
                <a:latin typeface="+mj-ea"/>
                <a:ea typeface="+mj-ea"/>
              </a:rPr>
              <a:t>UU</a:t>
            </a:r>
            <a:r>
              <a:rPr lang="ja-JP" altLang="en-US" b="1" dirty="0">
                <a:latin typeface="+mj-ea"/>
                <a:ea typeface="+mj-ea"/>
              </a:rPr>
              <a:t>数（日毎）</a:t>
            </a:r>
            <a:endParaRPr lang="en-US" altLang="ja-JP" b="1" dirty="0">
              <a:latin typeface="+mj-ea"/>
              <a:ea typeface="+mj-ea"/>
            </a:endParaRPr>
          </a:p>
        </p:txBody>
      </p:sp>
      <p:sp>
        <p:nvSpPr>
          <p:cNvPr id="16" name="テキスト ボックス 15">
            <a:extLst>
              <a:ext uri="{FF2B5EF4-FFF2-40B4-BE49-F238E27FC236}">
                <a16:creationId xmlns:a16="http://schemas.microsoft.com/office/drawing/2014/main" id="{8C6FE09C-BDC0-4966-A852-F680049E00D6}"/>
              </a:ext>
            </a:extLst>
          </p:cNvPr>
          <p:cNvSpPr txBox="1"/>
          <p:nvPr/>
        </p:nvSpPr>
        <p:spPr>
          <a:xfrm>
            <a:off x="5027128" y="5445224"/>
            <a:ext cx="1800200" cy="369332"/>
          </a:xfrm>
          <a:prstGeom prst="rect">
            <a:avLst/>
          </a:prstGeom>
          <a:solidFill>
            <a:schemeClr val="bg2">
              <a:lumMod val="90000"/>
            </a:schemeClr>
          </a:solidFill>
          <a:ln w="19050">
            <a:solidFill>
              <a:schemeClr val="tx1"/>
            </a:solidFill>
          </a:ln>
        </p:spPr>
        <p:txBody>
          <a:bodyPr wrap="square">
            <a:spAutoFit/>
          </a:bodyPr>
          <a:lstStyle/>
          <a:p>
            <a:r>
              <a:rPr lang="en-US" altLang="ja-JP" b="1" dirty="0">
                <a:latin typeface="+mj-ea"/>
                <a:ea typeface="+mj-ea"/>
              </a:rPr>
              <a:t>UU</a:t>
            </a:r>
            <a:r>
              <a:rPr lang="ja-JP" altLang="en-US" b="1" dirty="0">
                <a:latin typeface="+mj-ea"/>
                <a:ea typeface="+mj-ea"/>
              </a:rPr>
              <a:t>数（月毎）</a:t>
            </a:r>
            <a:endParaRPr lang="en-US" altLang="ja-JP" b="1" dirty="0">
              <a:latin typeface="+mj-ea"/>
              <a:ea typeface="+mj-ea"/>
            </a:endParaRPr>
          </a:p>
        </p:txBody>
      </p:sp>
      <p:pic>
        <p:nvPicPr>
          <p:cNvPr id="9" name="図 8">
            <a:extLst>
              <a:ext uri="{FF2B5EF4-FFF2-40B4-BE49-F238E27FC236}">
                <a16:creationId xmlns:a16="http://schemas.microsoft.com/office/drawing/2014/main" id="{47473D12-C4A0-47FD-85A9-5F441046194E}"/>
              </a:ext>
            </a:extLst>
          </p:cNvPr>
          <p:cNvPicPr>
            <a:picLocks noChangeAspect="1"/>
          </p:cNvPicPr>
          <p:nvPr/>
        </p:nvPicPr>
        <p:blipFill rotWithShape="1">
          <a:blip r:embed="rId3"/>
          <a:srcRect l="3896" t="-320" r="-1860" b="320"/>
          <a:stretch/>
        </p:blipFill>
        <p:spPr>
          <a:xfrm>
            <a:off x="395536" y="1196753"/>
            <a:ext cx="3620848" cy="2088232"/>
          </a:xfrm>
          <a:prstGeom prst="rect">
            <a:avLst/>
          </a:prstGeom>
          <a:ln>
            <a:solidFill>
              <a:schemeClr val="tx1"/>
            </a:solidFill>
          </a:ln>
        </p:spPr>
      </p:pic>
      <p:pic>
        <p:nvPicPr>
          <p:cNvPr id="5" name="図 4">
            <a:extLst>
              <a:ext uri="{FF2B5EF4-FFF2-40B4-BE49-F238E27FC236}">
                <a16:creationId xmlns:a16="http://schemas.microsoft.com/office/drawing/2014/main" id="{94DCEAEB-F26F-4768-BEF2-01C75285C099}"/>
              </a:ext>
            </a:extLst>
          </p:cNvPr>
          <p:cNvPicPr>
            <a:picLocks noChangeAspect="1"/>
          </p:cNvPicPr>
          <p:nvPr/>
        </p:nvPicPr>
        <p:blipFill>
          <a:blip r:embed="rId4"/>
          <a:stretch>
            <a:fillRect/>
          </a:stretch>
        </p:blipFill>
        <p:spPr>
          <a:xfrm>
            <a:off x="3183830" y="2708920"/>
            <a:ext cx="5486798" cy="2736304"/>
          </a:xfrm>
          <a:prstGeom prst="rect">
            <a:avLst/>
          </a:prstGeom>
          <a:ln>
            <a:solidFill>
              <a:schemeClr val="tx1"/>
            </a:solidFill>
          </a:ln>
        </p:spPr>
      </p:pic>
    </p:spTree>
    <p:extLst>
      <p:ext uri="{BB962C8B-B14F-4D97-AF65-F5344CB8AC3E}">
        <p14:creationId xmlns:p14="http://schemas.microsoft.com/office/powerpoint/2010/main" val="18816731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22</a:t>
            </a:fld>
            <a:endParaRPr lang="en-US" altLang="ja-JP" dirty="0"/>
          </a:p>
        </p:txBody>
      </p:sp>
      <p:sp>
        <p:nvSpPr>
          <p:cNvPr id="10" name="テキスト ボックス 9">
            <a:extLst>
              <a:ext uri="{FF2B5EF4-FFF2-40B4-BE49-F238E27FC236}">
                <a16:creationId xmlns:a16="http://schemas.microsoft.com/office/drawing/2014/main" id="{604D0A62-8BEC-44FF-A392-E9CC192EC277}"/>
              </a:ext>
            </a:extLst>
          </p:cNvPr>
          <p:cNvSpPr txBox="1"/>
          <p:nvPr/>
        </p:nvSpPr>
        <p:spPr>
          <a:xfrm>
            <a:off x="34925" y="764704"/>
            <a:ext cx="2160240" cy="369332"/>
          </a:xfrm>
          <a:prstGeom prst="rect">
            <a:avLst/>
          </a:prstGeom>
          <a:noFill/>
        </p:spPr>
        <p:txBody>
          <a:bodyPr wrap="square">
            <a:spAutoFit/>
          </a:bodyPr>
          <a:lstStyle/>
          <a:p>
            <a:pPr algn="l"/>
            <a:r>
              <a:rPr lang="en-US" altLang="ja-JP" b="1" dirty="0">
                <a:latin typeface="+mj-ea"/>
                <a:ea typeface="+mj-ea"/>
              </a:rPr>
              <a:t>CVR</a:t>
            </a:r>
            <a:r>
              <a:rPr lang="ja-JP" altLang="en-US" b="1" dirty="0">
                <a:latin typeface="+mj-ea"/>
                <a:ea typeface="+mj-ea"/>
              </a:rPr>
              <a:t>について</a:t>
            </a:r>
            <a:endParaRPr lang="en-US" altLang="ja-JP" b="1" dirty="0">
              <a:latin typeface="+mj-ea"/>
              <a:ea typeface="+mj-ea"/>
            </a:endParaRPr>
          </a:p>
        </p:txBody>
      </p:sp>
      <p:sp>
        <p:nvSpPr>
          <p:cNvPr id="12" name="テキスト ボックス 11">
            <a:extLst>
              <a:ext uri="{FF2B5EF4-FFF2-40B4-BE49-F238E27FC236}">
                <a16:creationId xmlns:a16="http://schemas.microsoft.com/office/drawing/2014/main" id="{D18B833A-811F-42D7-AE76-3C6875A6751F}"/>
              </a:ext>
            </a:extLst>
          </p:cNvPr>
          <p:cNvSpPr txBox="1"/>
          <p:nvPr/>
        </p:nvSpPr>
        <p:spPr>
          <a:xfrm>
            <a:off x="179512" y="5949280"/>
            <a:ext cx="8784976" cy="646331"/>
          </a:xfrm>
          <a:prstGeom prst="rect">
            <a:avLst/>
          </a:prstGeom>
          <a:noFill/>
        </p:spPr>
        <p:txBody>
          <a:bodyPr wrap="square">
            <a:spAutoFit/>
          </a:bodyPr>
          <a:lstStyle/>
          <a:p>
            <a:pPr algn="l"/>
            <a:r>
              <a:rPr lang="ja-JP" altLang="en-US" dirty="0">
                <a:latin typeface="+mj-ea"/>
                <a:ea typeface="+mj-ea"/>
              </a:rPr>
              <a:t>管理画面では</a:t>
            </a:r>
            <a:r>
              <a:rPr lang="en-US" altLang="ja-JP" dirty="0">
                <a:latin typeface="+mj-ea"/>
                <a:ea typeface="+mj-ea"/>
              </a:rPr>
              <a:t>CVR</a:t>
            </a:r>
            <a:r>
              <a:rPr lang="ja-JP" altLang="en-US" dirty="0">
                <a:latin typeface="+mj-ea"/>
                <a:ea typeface="+mj-ea"/>
              </a:rPr>
              <a:t>の情報を得ることができます。</a:t>
            </a:r>
            <a:endParaRPr lang="en-US" altLang="ja-JP" dirty="0">
              <a:latin typeface="+mj-ea"/>
              <a:ea typeface="+mj-ea"/>
            </a:endParaRPr>
          </a:p>
          <a:p>
            <a:pPr algn="l"/>
            <a:r>
              <a:rPr lang="en-US" altLang="ja-JP" dirty="0">
                <a:latin typeface="+mj-ea"/>
                <a:ea typeface="+mj-ea"/>
              </a:rPr>
              <a:t>CVR</a:t>
            </a:r>
            <a:r>
              <a:rPr lang="ja-JP" altLang="en-US" dirty="0">
                <a:latin typeface="+mj-ea"/>
                <a:ea typeface="+mj-ea"/>
              </a:rPr>
              <a:t>を高めることが売上拡大につながります。</a:t>
            </a:r>
            <a:endParaRPr lang="en-US" altLang="ja-JP" dirty="0">
              <a:latin typeface="+mj-ea"/>
              <a:ea typeface="+mj-ea"/>
            </a:endParaRPr>
          </a:p>
        </p:txBody>
      </p:sp>
      <p:sp>
        <p:nvSpPr>
          <p:cNvPr id="16" name="テキスト ボックス 15">
            <a:extLst>
              <a:ext uri="{FF2B5EF4-FFF2-40B4-BE49-F238E27FC236}">
                <a16:creationId xmlns:a16="http://schemas.microsoft.com/office/drawing/2014/main" id="{8C6FE09C-BDC0-4966-A852-F680049E00D6}"/>
              </a:ext>
            </a:extLst>
          </p:cNvPr>
          <p:cNvSpPr txBox="1"/>
          <p:nvPr/>
        </p:nvSpPr>
        <p:spPr>
          <a:xfrm>
            <a:off x="3509944" y="5193864"/>
            <a:ext cx="2124112" cy="369332"/>
          </a:xfrm>
          <a:prstGeom prst="rect">
            <a:avLst/>
          </a:prstGeom>
          <a:solidFill>
            <a:schemeClr val="bg2">
              <a:lumMod val="90000"/>
            </a:schemeClr>
          </a:solidFill>
          <a:ln w="19050">
            <a:solidFill>
              <a:schemeClr val="tx1"/>
            </a:solidFill>
          </a:ln>
        </p:spPr>
        <p:txBody>
          <a:bodyPr wrap="square">
            <a:spAutoFit/>
          </a:bodyPr>
          <a:lstStyle/>
          <a:p>
            <a:r>
              <a:rPr lang="en-US" altLang="ja-JP" b="1" dirty="0">
                <a:latin typeface="+mj-ea"/>
                <a:ea typeface="+mj-ea"/>
              </a:rPr>
              <a:t>CVR</a:t>
            </a:r>
            <a:r>
              <a:rPr lang="ja-JP" altLang="en-US" b="1" dirty="0">
                <a:latin typeface="+mj-ea"/>
                <a:ea typeface="+mj-ea"/>
              </a:rPr>
              <a:t>（月毎）推移</a:t>
            </a:r>
            <a:endParaRPr lang="en-US" altLang="ja-JP" b="1" dirty="0">
              <a:latin typeface="+mj-ea"/>
              <a:ea typeface="+mj-ea"/>
            </a:endParaRPr>
          </a:p>
        </p:txBody>
      </p:sp>
      <p:pic>
        <p:nvPicPr>
          <p:cNvPr id="2" name="図 1">
            <a:extLst>
              <a:ext uri="{FF2B5EF4-FFF2-40B4-BE49-F238E27FC236}">
                <a16:creationId xmlns:a16="http://schemas.microsoft.com/office/drawing/2014/main" id="{002D7382-8480-432A-93CE-D2491DBD6E64}"/>
              </a:ext>
            </a:extLst>
          </p:cNvPr>
          <p:cNvPicPr>
            <a:picLocks noChangeAspect="1"/>
          </p:cNvPicPr>
          <p:nvPr/>
        </p:nvPicPr>
        <p:blipFill>
          <a:blip r:embed="rId3"/>
          <a:stretch>
            <a:fillRect/>
          </a:stretch>
        </p:blipFill>
        <p:spPr>
          <a:xfrm>
            <a:off x="637176" y="1196752"/>
            <a:ext cx="7869648" cy="3924648"/>
          </a:xfrm>
          <a:prstGeom prst="rect">
            <a:avLst/>
          </a:prstGeom>
          <a:ln>
            <a:solidFill>
              <a:schemeClr val="tx1"/>
            </a:solidFill>
          </a:ln>
        </p:spPr>
      </p:pic>
    </p:spTree>
    <p:extLst>
      <p:ext uri="{BB962C8B-B14F-4D97-AF65-F5344CB8AC3E}">
        <p14:creationId xmlns:p14="http://schemas.microsoft.com/office/powerpoint/2010/main" val="41543271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23</a:t>
            </a:fld>
            <a:endParaRPr lang="en-US" altLang="ja-JP" dirty="0"/>
          </a:p>
        </p:txBody>
      </p:sp>
      <p:sp>
        <p:nvSpPr>
          <p:cNvPr id="4" name="正方形/長方形 3">
            <a:extLst>
              <a:ext uri="{FF2B5EF4-FFF2-40B4-BE49-F238E27FC236}">
                <a16:creationId xmlns:a16="http://schemas.microsoft.com/office/drawing/2014/main" id="{91ED65D3-E4D1-40B6-9216-33DA659D6FC0}"/>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個人演習</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729155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CE6A8FE-EAB2-4B45-99AD-461DB5F6228A}"/>
              </a:ext>
            </a:extLst>
          </p:cNvPr>
          <p:cNvSpPr>
            <a:spLocks noGrp="1" noChangeArrowheads="1"/>
          </p:cNvSpPr>
          <p:nvPr>
            <p:ph type="title"/>
          </p:nvPr>
        </p:nvSpPr>
        <p:spPr>
          <a:xfrm>
            <a:off x="34925" y="114300"/>
            <a:ext cx="8642350" cy="362372"/>
          </a:xfrm>
        </p:spPr>
        <p:txBody>
          <a:bodyPr/>
          <a:lstStyle/>
          <a:p>
            <a:pPr eaLnBrk="1" hangingPunct="1"/>
            <a:r>
              <a:rPr lang="ja-JP" altLang="en-US" sz="1800" dirty="0">
                <a:latin typeface="Meiryo UI" pitchFamily="50" charset="-128"/>
                <a:ea typeface="Meiryo UI" pitchFamily="50" charset="-128"/>
              </a:rPr>
              <a:t>個人演習①</a:t>
            </a:r>
            <a:endParaRPr lang="ja-JP" altLang="ja-JP" sz="1800" dirty="0">
              <a:latin typeface="Meiryo UI" pitchFamily="50" charset="-128"/>
              <a:ea typeface="Meiryo UI" pitchFamily="50" charset="-128"/>
            </a:endParaRPr>
          </a:p>
        </p:txBody>
      </p:sp>
      <p:sp>
        <p:nvSpPr>
          <p:cNvPr id="3" name="テキスト ボックス 2">
            <a:extLst>
              <a:ext uri="{FF2B5EF4-FFF2-40B4-BE49-F238E27FC236}">
                <a16:creationId xmlns:a16="http://schemas.microsoft.com/office/drawing/2014/main" id="{7BC16D54-0F6E-403A-83E6-4F1377EBCAAF}"/>
              </a:ext>
            </a:extLst>
          </p:cNvPr>
          <p:cNvSpPr txBox="1"/>
          <p:nvPr/>
        </p:nvSpPr>
        <p:spPr>
          <a:xfrm>
            <a:off x="175173" y="764704"/>
            <a:ext cx="8793653" cy="1631216"/>
          </a:xfrm>
          <a:prstGeom prst="rect">
            <a:avLst/>
          </a:prstGeom>
          <a:noFill/>
        </p:spPr>
        <p:txBody>
          <a:bodyPr wrap="square">
            <a:spAutoFit/>
          </a:bodyPr>
          <a:lstStyle/>
          <a:p>
            <a:pPr algn="l"/>
            <a:r>
              <a:rPr lang="ja-JP" altLang="en-US" sz="1600" b="1" dirty="0">
                <a:latin typeface="+mj-ea"/>
                <a:ea typeface="+mj-ea"/>
              </a:rPr>
              <a:t>あなたは沖縄県にある宿泊施設で</a:t>
            </a:r>
            <a:r>
              <a:rPr lang="en-US" altLang="ja-JP" sz="1600" b="1" dirty="0">
                <a:latin typeface="+mj-ea"/>
                <a:ea typeface="+mj-ea"/>
              </a:rPr>
              <a:t>OTA</a:t>
            </a:r>
            <a:r>
              <a:rPr lang="ja-JP" altLang="en-US" sz="1600" b="1" dirty="0">
                <a:latin typeface="+mj-ea"/>
                <a:ea typeface="+mj-ea"/>
              </a:rPr>
              <a:t>担当として働く社員です。</a:t>
            </a:r>
            <a:endParaRPr lang="en-US" altLang="ja-JP" sz="1600" b="1" dirty="0">
              <a:latin typeface="+mj-ea"/>
              <a:ea typeface="+mj-ea"/>
            </a:endParaRPr>
          </a:p>
          <a:p>
            <a:pPr algn="l"/>
            <a:r>
              <a:rPr lang="ja-JP" altLang="en-US" sz="1600" b="1" dirty="0">
                <a:latin typeface="+mj-ea"/>
                <a:ea typeface="+mj-ea"/>
              </a:rPr>
              <a:t>ある</a:t>
            </a:r>
            <a:r>
              <a:rPr lang="en-US" altLang="ja-JP" sz="1600" b="1" dirty="0">
                <a:latin typeface="+mj-ea"/>
                <a:ea typeface="+mj-ea"/>
              </a:rPr>
              <a:t>OTA</a:t>
            </a:r>
            <a:r>
              <a:rPr lang="ja-JP" altLang="en-US" sz="1600" b="1" dirty="0">
                <a:latin typeface="+mj-ea"/>
                <a:ea typeface="+mj-ea"/>
              </a:rPr>
              <a:t>の管理画面を見ると、以下のようなデータを取得することができました。</a:t>
            </a:r>
            <a:endParaRPr lang="en-US" altLang="ja-JP" sz="1600" b="1" dirty="0">
              <a:latin typeface="+mj-ea"/>
              <a:ea typeface="+mj-ea"/>
            </a:endParaRPr>
          </a:p>
          <a:p>
            <a:pPr algn="l"/>
            <a:r>
              <a:rPr lang="ja-JP" altLang="en-US" sz="1600" b="1" dirty="0">
                <a:latin typeface="+mj-ea"/>
                <a:ea typeface="+mj-ea"/>
              </a:rPr>
              <a:t>施設の統括マネージャーからは、間もなく来る閑散期対策として売上が下がらないようにしたいというオーダーを受けました。また、</a:t>
            </a:r>
            <a:r>
              <a:rPr lang="en-US" altLang="ja-JP" sz="1600" b="1" dirty="0">
                <a:latin typeface="+mj-ea"/>
                <a:ea typeface="+mj-ea"/>
              </a:rPr>
              <a:t>10</a:t>
            </a:r>
            <a:r>
              <a:rPr lang="ja-JP" altLang="en-US" sz="1600" b="1" dirty="0">
                <a:latin typeface="+mj-ea"/>
                <a:ea typeface="+mj-ea"/>
              </a:rPr>
              <a:t>月は有料のインターネット広告にも参画しています。</a:t>
            </a:r>
            <a:endParaRPr lang="en-US" altLang="ja-JP" sz="1600" b="1" dirty="0">
              <a:latin typeface="+mj-ea"/>
              <a:ea typeface="+mj-ea"/>
            </a:endParaRPr>
          </a:p>
          <a:p>
            <a:pPr algn="l"/>
            <a:r>
              <a:rPr lang="ja-JP" altLang="en-US" sz="1600" b="1" dirty="0">
                <a:latin typeface="+mj-ea"/>
                <a:ea typeface="+mj-ea"/>
              </a:rPr>
              <a:t>さて、</a:t>
            </a:r>
            <a:r>
              <a:rPr lang="en-US" altLang="ja-JP" sz="1600" b="1" dirty="0">
                <a:latin typeface="+mj-ea"/>
                <a:ea typeface="+mj-ea"/>
              </a:rPr>
              <a:t>OTA</a:t>
            </a:r>
            <a:r>
              <a:rPr lang="ja-JP" altLang="en-US" sz="1600" b="1" dirty="0">
                <a:latin typeface="+mj-ea"/>
                <a:ea typeface="+mj-ea"/>
              </a:rPr>
              <a:t>担当のあなたは、マネージャーのオーダーに対して、どのような施策を立てますか？</a:t>
            </a:r>
            <a:endParaRPr lang="en-US" altLang="ja-JP" sz="1600" b="1" dirty="0">
              <a:latin typeface="+mj-ea"/>
              <a:ea typeface="+mj-ea"/>
            </a:endParaRPr>
          </a:p>
          <a:p>
            <a:pPr algn="l"/>
            <a:r>
              <a:rPr lang="ja-JP" altLang="en-US" sz="1600" b="1" dirty="0">
                <a:latin typeface="+mj-ea"/>
                <a:ea typeface="+mj-ea"/>
              </a:rPr>
              <a:t>基本宿泊の</a:t>
            </a:r>
            <a:r>
              <a:rPr lang="en-US" altLang="ja-JP" sz="1600" b="1" dirty="0">
                <a:latin typeface="+mj-ea"/>
                <a:ea typeface="+mj-ea"/>
              </a:rPr>
              <a:t>PV</a:t>
            </a:r>
            <a:r>
              <a:rPr lang="ja-JP" altLang="en-US" sz="1600" b="1" dirty="0">
                <a:latin typeface="+mj-ea"/>
                <a:ea typeface="+mj-ea"/>
              </a:rPr>
              <a:t>、</a:t>
            </a:r>
            <a:r>
              <a:rPr lang="en-US" altLang="ja-JP" sz="1600" b="1" dirty="0">
                <a:latin typeface="+mj-ea"/>
                <a:ea typeface="+mj-ea"/>
              </a:rPr>
              <a:t>UU</a:t>
            </a:r>
            <a:r>
              <a:rPr lang="ja-JP" altLang="en-US" sz="1600" b="1" dirty="0">
                <a:latin typeface="+mj-ea"/>
                <a:ea typeface="+mj-ea"/>
              </a:rPr>
              <a:t>、</a:t>
            </a:r>
            <a:r>
              <a:rPr lang="en-US" altLang="ja-JP" sz="1600" b="1" dirty="0">
                <a:latin typeface="+mj-ea"/>
                <a:ea typeface="+mj-ea"/>
              </a:rPr>
              <a:t>CVR</a:t>
            </a:r>
            <a:r>
              <a:rPr lang="ja-JP" altLang="en-US" sz="1600" b="1" dirty="0">
                <a:latin typeface="+mj-ea"/>
                <a:ea typeface="+mj-ea"/>
              </a:rPr>
              <a:t>の</a:t>
            </a:r>
            <a:r>
              <a:rPr lang="en-US" altLang="ja-JP" sz="1600" b="1" dirty="0">
                <a:latin typeface="+mj-ea"/>
                <a:ea typeface="+mj-ea"/>
              </a:rPr>
              <a:t>3</a:t>
            </a:r>
            <a:r>
              <a:rPr lang="ja-JP" altLang="en-US" sz="1600" b="1" dirty="0">
                <a:latin typeface="+mj-ea"/>
                <a:ea typeface="+mj-ea"/>
              </a:rPr>
              <a:t>点に注目して、対策を</a:t>
            </a:r>
            <a:r>
              <a:rPr lang="en-US" altLang="ja-JP" sz="1600" b="1" dirty="0">
                <a:latin typeface="+mj-ea"/>
                <a:ea typeface="+mj-ea"/>
              </a:rPr>
              <a:t>200</a:t>
            </a:r>
            <a:r>
              <a:rPr lang="ja-JP" altLang="en-US" sz="1600" b="1" dirty="0">
                <a:latin typeface="+mj-ea"/>
                <a:ea typeface="+mj-ea"/>
              </a:rPr>
              <a:t>字で程度で記載してください。</a:t>
            </a:r>
            <a:endParaRPr lang="en-US" altLang="ja-JP" sz="1600" b="1" dirty="0">
              <a:latin typeface="+mj-ea"/>
              <a:ea typeface="+mj-ea"/>
            </a:endParaRPr>
          </a:p>
        </p:txBody>
      </p:sp>
      <p:pic>
        <p:nvPicPr>
          <p:cNvPr id="2" name="図 1">
            <a:extLst>
              <a:ext uri="{FF2B5EF4-FFF2-40B4-BE49-F238E27FC236}">
                <a16:creationId xmlns:a16="http://schemas.microsoft.com/office/drawing/2014/main" id="{AE8613B7-84AC-40A6-8553-55503B17B893}"/>
              </a:ext>
            </a:extLst>
          </p:cNvPr>
          <p:cNvPicPr>
            <a:picLocks noChangeAspect="1"/>
          </p:cNvPicPr>
          <p:nvPr/>
        </p:nvPicPr>
        <p:blipFill>
          <a:blip r:embed="rId3"/>
          <a:stretch>
            <a:fillRect/>
          </a:stretch>
        </p:blipFill>
        <p:spPr>
          <a:xfrm>
            <a:off x="51274" y="2924944"/>
            <a:ext cx="4607972" cy="2876574"/>
          </a:xfrm>
          <a:prstGeom prst="rect">
            <a:avLst/>
          </a:prstGeom>
        </p:spPr>
      </p:pic>
      <p:pic>
        <p:nvPicPr>
          <p:cNvPr id="4" name="図 3">
            <a:extLst>
              <a:ext uri="{FF2B5EF4-FFF2-40B4-BE49-F238E27FC236}">
                <a16:creationId xmlns:a16="http://schemas.microsoft.com/office/drawing/2014/main" id="{C6FC8EAD-57A3-4947-8264-0B6B0D818795}"/>
              </a:ext>
            </a:extLst>
          </p:cNvPr>
          <p:cNvPicPr>
            <a:picLocks noChangeAspect="1"/>
          </p:cNvPicPr>
          <p:nvPr/>
        </p:nvPicPr>
        <p:blipFill>
          <a:blip r:embed="rId4"/>
          <a:stretch>
            <a:fillRect/>
          </a:stretch>
        </p:blipFill>
        <p:spPr>
          <a:xfrm>
            <a:off x="4830284" y="2924944"/>
            <a:ext cx="4138542" cy="2876574"/>
          </a:xfrm>
          <a:prstGeom prst="rect">
            <a:avLst/>
          </a:prstGeom>
        </p:spPr>
      </p:pic>
      <p:sp>
        <p:nvSpPr>
          <p:cNvPr id="5" name="スライド番号プレースホルダー 4">
            <a:extLst>
              <a:ext uri="{FF2B5EF4-FFF2-40B4-BE49-F238E27FC236}">
                <a16:creationId xmlns:a16="http://schemas.microsoft.com/office/drawing/2014/main" id="{73B9B5D5-C112-4A5B-96D0-05F0A4ACC429}"/>
              </a:ext>
            </a:extLst>
          </p:cNvPr>
          <p:cNvSpPr>
            <a:spLocks noGrp="1"/>
          </p:cNvSpPr>
          <p:nvPr>
            <p:ph type="sldNum" sz="quarter" idx="12"/>
          </p:nvPr>
        </p:nvSpPr>
        <p:spPr/>
        <p:txBody>
          <a:bodyPr/>
          <a:lstStyle/>
          <a:p>
            <a:pPr>
              <a:defRPr/>
            </a:pPr>
            <a:fld id="{22179739-F4A8-44EB-8B8E-F3F060272835}" type="slidenum">
              <a:rPr lang="ja-JP" altLang="en-US" smtClean="0"/>
              <a:pPr>
                <a:defRPr/>
              </a:pPr>
              <a:t>24</a:t>
            </a:fld>
            <a:endParaRPr lang="ja-JP" altLang="en-US"/>
          </a:p>
        </p:txBody>
      </p:sp>
    </p:spTree>
    <p:extLst>
      <p:ext uri="{BB962C8B-B14F-4D97-AF65-F5344CB8AC3E}">
        <p14:creationId xmlns:p14="http://schemas.microsoft.com/office/powerpoint/2010/main" val="428552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D798CC3-E8DB-47D4-BEF0-0356C2252170}"/>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まとめ</a:t>
            </a:r>
          </a:p>
        </p:txBody>
      </p:sp>
      <p:sp>
        <p:nvSpPr>
          <p:cNvPr id="5" name="Rectangle 7">
            <a:extLst>
              <a:ext uri="{FF2B5EF4-FFF2-40B4-BE49-F238E27FC236}">
                <a16:creationId xmlns:a16="http://schemas.microsoft.com/office/drawing/2014/main" id="{5C22127F-2302-4F57-9559-F8AF23470CC8}"/>
              </a:ext>
            </a:extLst>
          </p:cNvPr>
          <p:cNvSpPr>
            <a:spLocks noChangeArrowheads="1"/>
          </p:cNvSpPr>
          <p:nvPr/>
        </p:nvSpPr>
        <p:spPr bwMode="auto">
          <a:xfrm>
            <a:off x="34926" y="1384039"/>
            <a:ext cx="9001570" cy="1828937"/>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2800" dirty="0">
                <a:latin typeface="HGP創英角ｺﾞｼｯｸUB" panose="020B0900000000000000" pitchFamily="50" charset="-128"/>
                <a:ea typeface="HGP創英角ｺﾞｼｯｸUB" panose="020B0900000000000000" pitchFamily="50" charset="-128"/>
              </a:rPr>
              <a:t>講義を受けた中で最も印象に残っていたこと、自らの業務に活用できると思ったことを３つ書き出してみましょう！</a:t>
            </a:r>
            <a:endParaRPr lang="en-US" altLang="ja-JP" sz="2800" dirty="0">
              <a:latin typeface="HGP創英角ｺﾞｼｯｸUB" panose="020B0900000000000000" pitchFamily="50" charset="-128"/>
              <a:ea typeface="HGP創英角ｺﾞｼｯｸUB" panose="020B0900000000000000" pitchFamily="50" charset="-128"/>
            </a:endParaRPr>
          </a:p>
        </p:txBody>
      </p:sp>
      <p:sp>
        <p:nvSpPr>
          <p:cNvPr id="11" name="正方形/長方形 10">
            <a:extLst>
              <a:ext uri="{FF2B5EF4-FFF2-40B4-BE49-F238E27FC236}">
                <a16:creationId xmlns:a16="http://schemas.microsoft.com/office/drawing/2014/main" id="{0D902AD3-640C-4454-B765-F900A83BD89D}"/>
              </a:ext>
            </a:extLst>
          </p:cNvPr>
          <p:cNvSpPr/>
          <p:nvPr/>
        </p:nvSpPr>
        <p:spPr>
          <a:xfrm>
            <a:off x="156996" y="3212976"/>
            <a:ext cx="8735484" cy="334808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スライド番号プレースホルダー 2">
            <a:extLst>
              <a:ext uri="{FF2B5EF4-FFF2-40B4-BE49-F238E27FC236}">
                <a16:creationId xmlns:a16="http://schemas.microsoft.com/office/drawing/2014/main" id="{8BDCE87E-BA89-4369-A422-29D8A493D470}"/>
              </a:ext>
            </a:extLst>
          </p:cNvPr>
          <p:cNvSpPr>
            <a:spLocks noGrp="1"/>
          </p:cNvSpPr>
          <p:nvPr>
            <p:ph type="sldNum" sz="quarter" idx="12"/>
          </p:nvPr>
        </p:nvSpPr>
        <p:spPr/>
        <p:txBody>
          <a:bodyPr/>
          <a:lstStyle/>
          <a:p>
            <a:pPr>
              <a:defRPr/>
            </a:pPr>
            <a:fld id="{22179739-F4A8-44EB-8B8E-F3F060272835}" type="slidenum">
              <a:rPr lang="ja-JP" altLang="en-US" smtClean="0"/>
              <a:pPr>
                <a:defRPr/>
              </a:pPr>
              <a:t>25</a:t>
            </a:fld>
            <a:endParaRPr lang="ja-JP" altLang="en-US"/>
          </a:p>
        </p:txBody>
      </p:sp>
    </p:spTree>
    <p:extLst>
      <p:ext uri="{BB962C8B-B14F-4D97-AF65-F5344CB8AC3E}">
        <p14:creationId xmlns:p14="http://schemas.microsoft.com/office/powerpoint/2010/main" val="5878717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26</a:t>
            </a:fld>
            <a:endParaRPr lang="en-US" altLang="ja-JP" dirty="0"/>
          </a:p>
        </p:txBody>
      </p:sp>
      <p:sp>
        <p:nvSpPr>
          <p:cNvPr id="19460" name="Rectangle 5"/>
          <p:cNvSpPr>
            <a:spLocks noGrp="1" noChangeArrowheads="1"/>
          </p:cNvSpPr>
          <p:nvPr>
            <p:ph type="title" idx="4294967295"/>
          </p:nvPr>
        </p:nvSpPr>
        <p:spPr>
          <a:xfrm>
            <a:off x="0" y="114300"/>
            <a:ext cx="8642350" cy="361950"/>
          </a:xfrm>
        </p:spPr>
        <p:txBody>
          <a:bodyPr/>
          <a:lstStyle/>
          <a:p>
            <a:pPr eaLnBrk="1" hangingPunct="1"/>
            <a:r>
              <a:rPr lang="ja-JP" altLang="en-US" sz="1800" b="1" dirty="0">
                <a:solidFill>
                  <a:srgbClr val="002060"/>
                </a:solidFill>
                <a:latin typeface="Meiryo UI" pitchFamily="50" charset="-128"/>
                <a:ea typeface="Meiryo UI" pitchFamily="50" charset="-128"/>
              </a:rPr>
              <a:t>２．各</a:t>
            </a:r>
            <a:r>
              <a:rPr lang="en-US" altLang="ja-JP" sz="1800" b="1" dirty="0">
                <a:solidFill>
                  <a:srgbClr val="002060"/>
                </a:solidFill>
                <a:latin typeface="Meiryo UI" pitchFamily="50" charset="-128"/>
                <a:ea typeface="Meiryo UI" pitchFamily="50" charset="-128"/>
              </a:rPr>
              <a:t>OTA</a:t>
            </a:r>
            <a:r>
              <a:rPr lang="ja-JP" altLang="en-US" sz="1800" b="1" dirty="0">
                <a:solidFill>
                  <a:srgbClr val="002060"/>
                </a:solidFill>
                <a:latin typeface="Meiryo UI" pitchFamily="50" charset="-128"/>
                <a:ea typeface="Meiryo UI" pitchFamily="50" charset="-128"/>
              </a:rPr>
              <a:t>の特徴、傾向について</a:t>
            </a:r>
            <a:endParaRPr lang="ja-JP" altLang="ja-JP" sz="1800" b="1" dirty="0">
              <a:solidFill>
                <a:srgbClr val="002060"/>
              </a:solidFill>
              <a:latin typeface="Meiryo UI" pitchFamily="50" charset="-128"/>
              <a:ea typeface="Meiryo UI" pitchFamily="50" charset="-128"/>
            </a:endParaRPr>
          </a:p>
        </p:txBody>
      </p:sp>
      <p:sp>
        <p:nvSpPr>
          <p:cNvPr id="5" name="正方形/長方形 4">
            <a:extLst>
              <a:ext uri="{FF2B5EF4-FFF2-40B4-BE49-F238E27FC236}">
                <a16:creationId xmlns:a16="http://schemas.microsoft.com/office/drawing/2014/main" id="{B0781FF0-6C71-4187-A751-09487D311303}"/>
              </a:ext>
            </a:extLst>
          </p:cNvPr>
          <p:cNvSpPr/>
          <p:nvPr/>
        </p:nvSpPr>
        <p:spPr>
          <a:xfrm>
            <a:off x="117227" y="3636314"/>
            <a:ext cx="8729710" cy="584775"/>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ja-JP" altLang="en-US" sz="3200" dirty="0">
                <a:latin typeface="Meiryo UI" pitchFamily="50" charset="-128"/>
                <a:ea typeface="Meiryo UI" pitchFamily="50" charset="-128"/>
                <a:cs typeface="Meiryo UI" pitchFamily="50" charset="-128"/>
              </a:rPr>
              <a:t>各</a:t>
            </a:r>
            <a:r>
              <a:rPr lang="en-US" altLang="ja-JP" sz="3200" dirty="0">
                <a:latin typeface="Meiryo UI" pitchFamily="50" charset="-128"/>
                <a:ea typeface="Meiryo UI" pitchFamily="50" charset="-128"/>
                <a:cs typeface="Meiryo UI" pitchFamily="50" charset="-128"/>
              </a:rPr>
              <a:t>OTA</a:t>
            </a:r>
            <a:r>
              <a:rPr lang="ja-JP" altLang="en-US" sz="3200" dirty="0">
                <a:latin typeface="Meiryo UI" pitchFamily="50" charset="-128"/>
                <a:ea typeface="Meiryo UI" pitchFamily="50" charset="-128"/>
                <a:cs typeface="Meiryo UI" pitchFamily="50" charset="-128"/>
              </a:rPr>
              <a:t>の特徴、傾向について</a:t>
            </a:r>
            <a:endParaRPr lang="en-US" altLang="ja-JP" sz="3200" dirty="0">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2309532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171564A6-A733-473B-A417-3FF25BBCC887}"/>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学習目標</a:t>
            </a:r>
          </a:p>
        </p:txBody>
      </p:sp>
      <p:sp>
        <p:nvSpPr>
          <p:cNvPr id="22" name="正方形/長方形 21">
            <a:extLst>
              <a:ext uri="{FF2B5EF4-FFF2-40B4-BE49-F238E27FC236}">
                <a16:creationId xmlns:a16="http://schemas.microsoft.com/office/drawing/2014/main" id="{82F45DA9-1706-441F-9F38-3C90317FB55B}"/>
              </a:ext>
            </a:extLst>
          </p:cNvPr>
          <p:cNvSpPr/>
          <p:nvPr/>
        </p:nvSpPr>
        <p:spPr>
          <a:xfrm>
            <a:off x="107504" y="1386533"/>
            <a:ext cx="8784976" cy="646331"/>
          </a:xfrm>
          <a:prstGeom prst="rect">
            <a:avLst/>
          </a:prstGeom>
        </p:spPr>
        <p:txBody>
          <a:bodyPr wrap="square">
            <a:spAutoFit/>
          </a:bodyPr>
          <a:lstStyle/>
          <a:p>
            <a:pPr marL="742950" indent="-742950" algn="l">
              <a:buFont typeface="+mj-lt"/>
              <a:buAutoNum type="arabicPeriod"/>
            </a:pP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各</a:t>
            </a:r>
            <a:r>
              <a:rPr lang="en-US" altLang="ja-JP" sz="3600" dirty="0">
                <a:latin typeface="HGP創英角ｺﾞｼｯｸUB" panose="020B0900000000000000" pitchFamily="50" charset="-128"/>
                <a:ea typeface="HGP創英角ｺﾞｼｯｸUB" panose="020B0900000000000000" pitchFamily="50" charset="-128"/>
                <a:cs typeface="Meiryo UI" pitchFamily="50" charset="-128"/>
              </a:rPr>
              <a:t>OTA</a:t>
            </a: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の特徴を理解する</a:t>
            </a:r>
            <a:endParaRPr lang="en-US" altLang="ja-JP" sz="3600" dirty="0">
              <a:latin typeface="HGP創英角ｺﾞｼｯｸUB" panose="020B0900000000000000" pitchFamily="50" charset="-128"/>
              <a:ea typeface="HGP創英角ｺﾞｼｯｸUB" panose="020B0900000000000000" pitchFamily="50" charset="-128"/>
              <a:cs typeface="Meiryo UI" pitchFamily="50" charset="-128"/>
            </a:endParaRPr>
          </a:p>
        </p:txBody>
      </p:sp>
      <p:sp>
        <p:nvSpPr>
          <p:cNvPr id="2" name="矢印: 右 1">
            <a:extLst>
              <a:ext uri="{FF2B5EF4-FFF2-40B4-BE49-F238E27FC236}">
                <a16:creationId xmlns:a16="http://schemas.microsoft.com/office/drawing/2014/main" id="{E27E4888-47A0-4B85-B78B-FDD4394AFF03}"/>
              </a:ext>
            </a:extLst>
          </p:cNvPr>
          <p:cNvSpPr/>
          <p:nvPr/>
        </p:nvSpPr>
        <p:spPr>
          <a:xfrm>
            <a:off x="107504" y="5157192"/>
            <a:ext cx="1296144" cy="864095"/>
          </a:xfrm>
          <a:prstGeom prst="righ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119D4014-B79B-4B6E-AEE2-252D70D9C904}"/>
              </a:ext>
            </a:extLst>
          </p:cNvPr>
          <p:cNvSpPr txBox="1"/>
          <p:nvPr/>
        </p:nvSpPr>
        <p:spPr>
          <a:xfrm>
            <a:off x="1433952" y="5358406"/>
            <a:ext cx="7602544" cy="461665"/>
          </a:xfrm>
          <a:prstGeom prst="rect">
            <a:avLst/>
          </a:prstGeom>
          <a:noFill/>
        </p:spPr>
        <p:txBody>
          <a:bodyPr wrap="square">
            <a:spAutoFit/>
          </a:bodyPr>
          <a:lstStyle/>
          <a:p>
            <a:pPr algn="l"/>
            <a:r>
              <a:rPr lang="ja-JP" altLang="en-US" sz="2400" dirty="0">
                <a:latin typeface="HGP創英角ｺﾞｼｯｸUB" panose="020B0900000000000000" pitchFamily="50" charset="-128"/>
                <a:ea typeface="HGP創英角ｺﾞｼｯｸUB" panose="020B0900000000000000" pitchFamily="50" charset="-128"/>
              </a:rPr>
              <a:t>このコースを学習すると、各</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に対する知識が深まります</a:t>
            </a:r>
            <a:endParaRPr lang="ja-JP" altLang="en-US" sz="2400" dirty="0"/>
          </a:p>
        </p:txBody>
      </p:sp>
      <p:sp>
        <p:nvSpPr>
          <p:cNvPr id="3" name="スライド番号プレースホルダー 2">
            <a:extLst>
              <a:ext uri="{FF2B5EF4-FFF2-40B4-BE49-F238E27FC236}">
                <a16:creationId xmlns:a16="http://schemas.microsoft.com/office/drawing/2014/main" id="{6C6DC0EF-942E-4086-BD24-3DB88E00A14B}"/>
              </a:ext>
            </a:extLst>
          </p:cNvPr>
          <p:cNvSpPr>
            <a:spLocks noGrp="1"/>
          </p:cNvSpPr>
          <p:nvPr>
            <p:ph type="sldNum" sz="quarter" idx="12"/>
          </p:nvPr>
        </p:nvSpPr>
        <p:spPr/>
        <p:txBody>
          <a:bodyPr/>
          <a:lstStyle/>
          <a:p>
            <a:pPr>
              <a:defRPr/>
            </a:pPr>
            <a:fld id="{22179739-F4A8-44EB-8B8E-F3F060272835}" type="slidenum">
              <a:rPr lang="ja-JP" altLang="en-US" smtClean="0"/>
              <a:pPr>
                <a:defRPr/>
              </a:pPr>
              <a:t>27</a:t>
            </a:fld>
            <a:endParaRPr lang="ja-JP" altLang="en-US"/>
          </a:p>
        </p:txBody>
      </p:sp>
    </p:spTree>
    <p:extLst>
      <p:ext uri="{BB962C8B-B14F-4D97-AF65-F5344CB8AC3E}">
        <p14:creationId xmlns:p14="http://schemas.microsoft.com/office/powerpoint/2010/main" val="20347433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28</a:t>
            </a:fld>
            <a:endParaRPr lang="en-US" altLang="ja-JP" dirty="0"/>
          </a:p>
        </p:txBody>
      </p:sp>
      <p:sp>
        <p:nvSpPr>
          <p:cNvPr id="4" name="正方形/長方形 3">
            <a:extLst>
              <a:ext uri="{FF2B5EF4-FFF2-40B4-BE49-F238E27FC236}">
                <a16:creationId xmlns:a16="http://schemas.microsoft.com/office/drawing/2014/main" id="{5F8AC074-62B2-46A8-A7C7-8B89FA048991}"/>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講義</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59571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a:t>
            </a:fld>
            <a:endParaRPr lang="en-US" altLang="ja-JP" dirty="0"/>
          </a:p>
        </p:txBody>
      </p:sp>
      <p:sp>
        <p:nvSpPr>
          <p:cNvPr id="19460" name="Rectangle 5"/>
          <p:cNvSpPr>
            <a:spLocks noGrp="1" noChangeArrowheads="1"/>
          </p:cNvSpPr>
          <p:nvPr>
            <p:ph type="title" idx="4294967295"/>
          </p:nvPr>
        </p:nvSpPr>
        <p:spPr>
          <a:xfrm>
            <a:off x="0" y="114300"/>
            <a:ext cx="8642350" cy="706438"/>
          </a:xfrm>
        </p:spPr>
        <p:txBody>
          <a:bodyPr/>
          <a:lstStyle/>
          <a:p>
            <a:pPr eaLnBrk="1" hangingPunct="1"/>
            <a:r>
              <a:rPr lang="ja-JP" altLang="en-US" sz="1800" b="1" dirty="0">
                <a:solidFill>
                  <a:srgbClr val="002060"/>
                </a:solidFill>
                <a:latin typeface="Meiryo UI" pitchFamily="50" charset="-128"/>
                <a:ea typeface="Meiryo UI" pitchFamily="50" charset="-128"/>
              </a:rPr>
              <a:t>１．</a:t>
            </a:r>
            <a:r>
              <a:rPr lang="en-US" altLang="ja-JP" sz="1800" b="1" dirty="0">
                <a:solidFill>
                  <a:srgbClr val="002060"/>
                </a:solidFill>
                <a:latin typeface="Meiryo UI" pitchFamily="50" charset="-128"/>
                <a:ea typeface="Meiryo UI" pitchFamily="50" charset="-128"/>
              </a:rPr>
              <a:t>OTA</a:t>
            </a:r>
            <a:r>
              <a:rPr lang="ja-JP" altLang="en-US" sz="1800" b="1" dirty="0">
                <a:solidFill>
                  <a:srgbClr val="002060"/>
                </a:solidFill>
                <a:latin typeface="Meiryo UI" pitchFamily="50" charset="-128"/>
                <a:ea typeface="Meiryo UI" pitchFamily="50" charset="-128"/>
              </a:rPr>
              <a:t>のマーケティングデータの分析</a:t>
            </a:r>
            <a:endParaRPr lang="ja-JP" altLang="ja-JP" sz="1800" b="1" dirty="0">
              <a:solidFill>
                <a:srgbClr val="002060"/>
              </a:solidFill>
              <a:latin typeface="Meiryo UI" pitchFamily="50" charset="-128"/>
              <a:ea typeface="Meiryo UI" pitchFamily="50" charset="-128"/>
            </a:endParaRPr>
          </a:p>
        </p:txBody>
      </p:sp>
      <p:sp>
        <p:nvSpPr>
          <p:cNvPr id="5" name="正方形/長方形 4">
            <a:extLst>
              <a:ext uri="{FF2B5EF4-FFF2-40B4-BE49-F238E27FC236}">
                <a16:creationId xmlns:a16="http://schemas.microsoft.com/office/drawing/2014/main" id="{8954835A-3758-4492-B013-1DAE7D0A9272}"/>
              </a:ext>
            </a:extLst>
          </p:cNvPr>
          <p:cNvSpPr/>
          <p:nvPr/>
        </p:nvSpPr>
        <p:spPr>
          <a:xfrm>
            <a:off x="117227" y="3636314"/>
            <a:ext cx="8729710" cy="584775"/>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altLang="ja-JP" sz="3200" dirty="0">
                <a:latin typeface="Meiryo UI" pitchFamily="50" charset="-128"/>
                <a:ea typeface="Meiryo UI" pitchFamily="50" charset="-128"/>
                <a:cs typeface="Meiryo UI" pitchFamily="50" charset="-128"/>
              </a:rPr>
              <a:t>OTA</a:t>
            </a:r>
            <a:r>
              <a:rPr lang="ja-JP" altLang="en-US" sz="3200" dirty="0">
                <a:latin typeface="Meiryo UI" pitchFamily="50" charset="-128"/>
                <a:ea typeface="Meiryo UI" pitchFamily="50" charset="-128"/>
                <a:cs typeface="Meiryo UI" pitchFamily="50" charset="-128"/>
              </a:rPr>
              <a:t>のマーケティングデータの分析</a:t>
            </a:r>
          </a:p>
        </p:txBody>
      </p:sp>
    </p:spTree>
    <p:extLst>
      <p:ext uri="{BB962C8B-B14F-4D97-AF65-F5344CB8AC3E}">
        <p14:creationId xmlns:p14="http://schemas.microsoft.com/office/powerpoint/2010/main" val="13144698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29</a:t>
            </a:fld>
            <a:endParaRPr lang="en-US" altLang="ja-JP" dirty="0"/>
          </a:p>
        </p:txBody>
      </p:sp>
      <p:sp>
        <p:nvSpPr>
          <p:cNvPr id="2" name="正方形/長方形 1">
            <a:extLst>
              <a:ext uri="{FF2B5EF4-FFF2-40B4-BE49-F238E27FC236}">
                <a16:creationId xmlns:a16="http://schemas.microsoft.com/office/drawing/2014/main" id="{7A71592F-340C-4E20-8451-F78DD0EA405B}"/>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各</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の特徴整理</a:t>
            </a:r>
          </a:p>
        </p:txBody>
      </p:sp>
      <p:sp>
        <p:nvSpPr>
          <p:cNvPr id="4" name="テキスト ボックス 3">
            <a:extLst>
              <a:ext uri="{FF2B5EF4-FFF2-40B4-BE49-F238E27FC236}">
                <a16:creationId xmlns:a16="http://schemas.microsoft.com/office/drawing/2014/main" id="{466C2F8D-D282-40FF-BB95-A4E51E882755}"/>
              </a:ext>
            </a:extLst>
          </p:cNvPr>
          <p:cNvSpPr txBox="1"/>
          <p:nvPr/>
        </p:nvSpPr>
        <p:spPr>
          <a:xfrm>
            <a:off x="179511" y="1531239"/>
            <a:ext cx="8793653" cy="646331"/>
          </a:xfrm>
          <a:prstGeom prst="rect">
            <a:avLst/>
          </a:prstGeom>
          <a:noFill/>
        </p:spPr>
        <p:txBody>
          <a:bodyPr wrap="square">
            <a:spAutoFit/>
          </a:bodyPr>
          <a:lstStyle/>
          <a:p>
            <a:pPr algn="l"/>
            <a:r>
              <a:rPr lang="ja-JP" altLang="en-US" b="1" dirty="0">
                <a:latin typeface="+mj-ea"/>
                <a:ea typeface="+mj-ea"/>
              </a:rPr>
              <a:t>インターネット上での予約が主流となっている昨今、沢山の</a:t>
            </a:r>
            <a:r>
              <a:rPr lang="en-US" altLang="ja-JP" b="1" dirty="0">
                <a:latin typeface="+mj-ea"/>
                <a:ea typeface="+mj-ea"/>
              </a:rPr>
              <a:t>OTA</a:t>
            </a:r>
            <a:r>
              <a:rPr lang="ja-JP" altLang="en-US" b="1" dirty="0">
                <a:latin typeface="+mj-ea"/>
                <a:ea typeface="+mj-ea"/>
              </a:rPr>
              <a:t>が存在します。</a:t>
            </a:r>
            <a:endParaRPr lang="en-US" altLang="ja-JP" b="1" dirty="0">
              <a:latin typeface="+mj-ea"/>
              <a:ea typeface="+mj-ea"/>
            </a:endParaRPr>
          </a:p>
          <a:p>
            <a:pPr algn="l"/>
            <a:r>
              <a:rPr lang="ja-JP" altLang="en-US" b="1" dirty="0">
                <a:latin typeface="+mj-ea"/>
                <a:ea typeface="+mj-ea"/>
              </a:rPr>
              <a:t>ここでは、各</a:t>
            </a:r>
            <a:r>
              <a:rPr lang="en-US" altLang="ja-JP" b="1" dirty="0">
                <a:latin typeface="+mj-ea"/>
                <a:ea typeface="+mj-ea"/>
              </a:rPr>
              <a:t>OTA</a:t>
            </a:r>
            <a:r>
              <a:rPr lang="ja-JP" altLang="en-US" b="1" dirty="0">
                <a:latin typeface="+mj-ea"/>
                <a:ea typeface="+mj-ea"/>
              </a:rPr>
              <a:t>の特徴を整理して理解を深めましょう。</a:t>
            </a:r>
            <a:endParaRPr lang="en-US" altLang="ja-JP" b="1" dirty="0">
              <a:latin typeface="+mj-ea"/>
              <a:ea typeface="+mj-ea"/>
            </a:endParaRPr>
          </a:p>
        </p:txBody>
      </p:sp>
      <p:pic>
        <p:nvPicPr>
          <p:cNvPr id="5" name="Picture 2" descr="クリックすると新しいウィンドウで開きます">
            <a:extLst>
              <a:ext uri="{FF2B5EF4-FFF2-40B4-BE49-F238E27FC236}">
                <a16:creationId xmlns:a16="http://schemas.microsoft.com/office/drawing/2014/main" id="{BD925F0B-90BE-4441-96FB-C21CADEC36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4911" y="2420888"/>
            <a:ext cx="2088232" cy="12961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クリックすると新しいウィンドウで開きます">
            <a:extLst>
              <a:ext uri="{FF2B5EF4-FFF2-40B4-BE49-F238E27FC236}">
                <a16:creationId xmlns:a16="http://schemas.microsoft.com/office/drawing/2014/main" id="{D89084D2-8FBB-453C-BCCF-C0A1E4711B3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64092" y="3784550"/>
            <a:ext cx="2689869" cy="141218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クリックすると新しいウィンドウで開きます">
            <a:extLst>
              <a:ext uri="{FF2B5EF4-FFF2-40B4-BE49-F238E27FC236}">
                <a16:creationId xmlns:a16="http://schemas.microsoft.com/office/drawing/2014/main" id="{6450DC6B-02BC-4D02-8DD0-BE6DDCCE63E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32987" y="2609622"/>
            <a:ext cx="2316724" cy="93441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ttps://www.ana.co.jp/amc/reference/tameru/mileagemall/images/shop/expedia/detail.jpeg">
            <a:extLst>
              <a:ext uri="{FF2B5EF4-FFF2-40B4-BE49-F238E27FC236}">
                <a16:creationId xmlns:a16="http://schemas.microsoft.com/office/drawing/2014/main" id="{3DB90461-754C-4687-A45C-8A61BCCF72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2420888"/>
            <a:ext cx="2013423" cy="129614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クリックすると新しいウィンドウで開きます">
            <a:extLst>
              <a:ext uri="{FF2B5EF4-FFF2-40B4-BE49-F238E27FC236}">
                <a16:creationId xmlns:a16="http://schemas.microsoft.com/office/drawing/2014/main" id="{FF2C327B-A05A-434B-A33D-46799DD2A32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8213" y="3853079"/>
            <a:ext cx="2013423" cy="14685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クリックすると新しいウィンドウで開きます">
            <a:extLst>
              <a:ext uri="{FF2B5EF4-FFF2-40B4-BE49-F238E27FC236}">
                <a16:creationId xmlns:a16="http://schemas.microsoft.com/office/drawing/2014/main" id="{6D3EA770-4B68-4A4D-B120-44D63F5033A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68927" y="3912691"/>
            <a:ext cx="2055560" cy="915383"/>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a:extLst>
              <a:ext uri="{FF2B5EF4-FFF2-40B4-BE49-F238E27FC236}">
                <a16:creationId xmlns:a16="http://schemas.microsoft.com/office/drawing/2014/main" id="{A6B1A381-FA20-4DB0-B933-7D4C4F54798F}"/>
              </a:ext>
            </a:extLst>
          </p:cNvPr>
          <p:cNvSpPr txBox="1"/>
          <p:nvPr/>
        </p:nvSpPr>
        <p:spPr>
          <a:xfrm>
            <a:off x="7164288" y="6169692"/>
            <a:ext cx="1887254" cy="230832"/>
          </a:xfrm>
          <a:prstGeom prst="rect">
            <a:avLst/>
          </a:prstGeom>
          <a:noFill/>
        </p:spPr>
        <p:txBody>
          <a:bodyPr wrap="square" rtlCol="0">
            <a:spAutoFit/>
          </a:bodyPr>
          <a:lstStyle/>
          <a:p>
            <a:r>
              <a:rPr lang="ja-JP" altLang="en-US" sz="900" dirty="0">
                <a:latin typeface="Meiryo UI" panose="020B0604030504040204" pitchFamily="50" charset="-128"/>
                <a:ea typeface="Meiryo UI" panose="020B0604030504040204" pitchFamily="50" charset="-128"/>
                <a:cs typeface="Meiryo UI" panose="020B0604030504040204" pitchFamily="50" charset="-128"/>
              </a:rPr>
              <a:t>出典：各社公式</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HP</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2" name="図 11">
            <a:extLst>
              <a:ext uri="{FF2B5EF4-FFF2-40B4-BE49-F238E27FC236}">
                <a16:creationId xmlns:a16="http://schemas.microsoft.com/office/drawing/2014/main" id="{33E019F4-A688-4126-8156-837E2817AFED}"/>
              </a:ext>
            </a:extLst>
          </p:cNvPr>
          <p:cNvPicPr>
            <a:picLocks noChangeAspect="1"/>
          </p:cNvPicPr>
          <p:nvPr/>
        </p:nvPicPr>
        <p:blipFill>
          <a:blip r:embed="rId9"/>
          <a:stretch>
            <a:fillRect/>
          </a:stretch>
        </p:blipFill>
        <p:spPr>
          <a:xfrm>
            <a:off x="1337524" y="5162212"/>
            <a:ext cx="6343003" cy="934412"/>
          </a:xfrm>
          <a:prstGeom prst="rect">
            <a:avLst/>
          </a:prstGeom>
        </p:spPr>
      </p:pic>
    </p:spTree>
    <p:extLst>
      <p:ext uri="{BB962C8B-B14F-4D97-AF65-F5344CB8AC3E}">
        <p14:creationId xmlns:p14="http://schemas.microsoft.com/office/powerpoint/2010/main" val="2023248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30</a:t>
            </a:fld>
            <a:endParaRPr lang="en-US" altLang="ja-JP" dirty="0"/>
          </a:p>
        </p:txBody>
      </p:sp>
      <p:sp>
        <p:nvSpPr>
          <p:cNvPr id="2" name="正方形/長方形 1">
            <a:extLst>
              <a:ext uri="{FF2B5EF4-FFF2-40B4-BE49-F238E27FC236}">
                <a16:creationId xmlns:a16="http://schemas.microsoft.com/office/drawing/2014/main" id="{7A71592F-340C-4E20-8451-F78DD0EA405B}"/>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海外</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の特徴</a:t>
            </a:r>
          </a:p>
        </p:txBody>
      </p:sp>
      <p:sp>
        <p:nvSpPr>
          <p:cNvPr id="14" name="角丸四角形 5">
            <a:extLst>
              <a:ext uri="{FF2B5EF4-FFF2-40B4-BE49-F238E27FC236}">
                <a16:creationId xmlns:a16="http://schemas.microsoft.com/office/drawing/2014/main" id="{B60689D4-26D7-4F08-9B84-DC22B16C15DA}"/>
              </a:ext>
            </a:extLst>
          </p:cNvPr>
          <p:cNvSpPr/>
          <p:nvPr/>
        </p:nvSpPr>
        <p:spPr>
          <a:xfrm>
            <a:off x="197583" y="1412776"/>
            <a:ext cx="8694897" cy="223224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ja-JP" dirty="0">
                <a:solidFill>
                  <a:schemeClr val="tx1"/>
                </a:solidFill>
              </a:rPr>
              <a:t>【</a:t>
            </a:r>
            <a:r>
              <a:rPr lang="ja-JP" altLang="en-US" dirty="0">
                <a:solidFill>
                  <a:srgbClr val="FF0000"/>
                </a:solidFill>
              </a:rPr>
              <a:t>海外</a:t>
            </a:r>
            <a:r>
              <a:rPr lang="en-US" altLang="ja-JP" dirty="0">
                <a:solidFill>
                  <a:srgbClr val="FF0000"/>
                </a:solidFill>
              </a:rPr>
              <a:t>OTA</a:t>
            </a:r>
            <a:r>
              <a:rPr lang="ja-JP" altLang="en-US" dirty="0">
                <a:solidFill>
                  <a:srgbClr val="FF0000"/>
                </a:solidFill>
              </a:rPr>
              <a:t>活用のメリット</a:t>
            </a:r>
            <a:r>
              <a:rPr lang="en-US" altLang="ja-JP" dirty="0">
                <a:solidFill>
                  <a:schemeClr val="tx1"/>
                </a:solidFill>
              </a:rPr>
              <a:t>】</a:t>
            </a:r>
          </a:p>
          <a:p>
            <a:pPr algn="l"/>
            <a:endParaRPr lang="en-US" altLang="ja-JP" sz="1050" dirty="0">
              <a:solidFill>
                <a:schemeClr val="tx1"/>
              </a:solidFill>
            </a:endParaRPr>
          </a:p>
          <a:p>
            <a:pPr algn="l"/>
            <a:r>
              <a:rPr lang="ja-JP" altLang="en-US" dirty="0">
                <a:solidFill>
                  <a:schemeClr val="tx1"/>
                </a:solidFill>
              </a:rPr>
              <a:t>■　</a:t>
            </a:r>
            <a:r>
              <a:rPr lang="en-US" altLang="ja-JP" dirty="0">
                <a:solidFill>
                  <a:schemeClr val="tx1"/>
                </a:solidFill>
              </a:rPr>
              <a:t>24</a:t>
            </a:r>
            <a:r>
              <a:rPr lang="ja-JP" altLang="en-US" dirty="0">
                <a:solidFill>
                  <a:schemeClr val="tx1"/>
                </a:solidFill>
              </a:rPr>
              <a:t>時間いつでも販売可能（世界中で</a:t>
            </a:r>
            <a:r>
              <a:rPr lang="en-US" altLang="ja-JP" dirty="0">
                <a:solidFill>
                  <a:schemeClr val="tx1"/>
                </a:solidFill>
              </a:rPr>
              <a:t>24</a:t>
            </a:r>
            <a:r>
              <a:rPr lang="ja-JP" altLang="en-US" dirty="0">
                <a:solidFill>
                  <a:schemeClr val="tx1"/>
                </a:solidFill>
              </a:rPr>
              <a:t>時間見られている）</a:t>
            </a:r>
            <a:endParaRPr lang="en-US" altLang="ja-JP" dirty="0">
              <a:solidFill>
                <a:schemeClr val="tx1"/>
              </a:solidFill>
            </a:endParaRPr>
          </a:p>
          <a:p>
            <a:pPr algn="l"/>
            <a:r>
              <a:rPr kumimoji="1" lang="ja-JP" altLang="en-US" dirty="0">
                <a:solidFill>
                  <a:schemeClr val="tx1"/>
                </a:solidFill>
              </a:rPr>
              <a:t>■　</a:t>
            </a:r>
            <a:r>
              <a:rPr lang="ja-JP" altLang="en-US" dirty="0">
                <a:solidFill>
                  <a:schemeClr val="tx1"/>
                </a:solidFill>
              </a:rPr>
              <a:t>訪日旅行に関心がある</a:t>
            </a:r>
            <a:r>
              <a:rPr kumimoji="1" lang="ja-JP" altLang="en-US" dirty="0">
                <a:solidFill>
                  <a:schemeClr val="tx1"/>
                </a:solidFill>
              </a:rPr>
              <a:t>世界中の潜在顧客層にリーチできる</a:t>
            </a:r>
            <a:endParaRPr kumimoji="1" lang="en-US" altLang="ja-JP" dirty="0">
              <a:solidFill>
                <a:schemeClr val="tx1"/>
              </a:solidFill>
            </a:endParaRPr>
          </a:p>
          <a:p>
            <a:pPr algn="l"/>
            <a:r>
              <a:rPr kumimoji="1" lang="ja-JP" altLang="en-US" dirty="0">
                <a:solidFill>
                  <a:schemeClr val="tx1"/>
                </a:solidFill>
              </a:rPr>
              <a:t>■　初期費用がかからず、導入プロセスが容易で、契約完了後すぐに集客が可能</a:t>
            </a:r>
            <a:endParaRPr kumimoji="1" lang="en-US" altLang="ja-JP" dirty="0">
              <a:solidFill>
                <a:schemeClr val="tx1"/>
              </a:solidFill>
            </a:endParaRPr>
          </a:p>
          <a:p>
            <a:pPr algn="l"/>
            <a:r>
              <a:rPr lang="ja-JP" altLang="en-US" dirty="0">
                <a:solidFill>
                  <a:schemeClr val="tx1"/>
                </a:solidFill>
              </a:rPr>
              <a:t>■　宿泊者のクチコミ（レビュー）がよい場合、予約成約率がアップ</a:t>
            </a:r>
            <a:r>
              <a:rPr lang="en-US" altLang="ja-JP" dirty="0">
                <a:solidFill>
                  <a:schemeClr val="tx1"/>
                </a:solidFill>
              </a:rPr>
              <a:t>(</a:t>
            </a:r>
            <a:r>
              <a:rPr lang="ja-JP" altLang="en-US" dirty="0">
                <a:solidFill>
                  <a:schemeClr val="tx1"/>
                </a:solidFill>
              </a:rPr>
              <a:t>広告と同様の効果）</a:t>
            </a:r>
            <a:endParaRPr lang="en-US" altLang="ja-JP" dirty="0">
              <a:solidFill>
                <a:schemeClr val="tx1"/>
              </a:solidFill>
            </a:endParaRPr>
          </a:p>
          <a:p>
            <a:pPr algn="l"/>
            <a:r>
              <a:rPr kumimoji="1" lang="ja-JP" altLang="en-US" dirty="0">
                <a:solidFill>
                  <a:schemeClr val="tx1"/>
                </a:solidFill>
              </a:rPr>
              <a:t>■　早期の予約の取り込みが可能（リードタイムが長い）</a:t>
            </a:r>
          </a:p>
        </p:txBody>
      </p:sp>
      <p:sp>
        <p:nvSpPr>
          <p:cNvPr id="15" name="角丸四角形 9">
            <a:extLst>
              <a:ext uri="{FF2B5EF4-FFF2-40B4-BE49-F238E27FC236}">
                <a16:creationId xmlns:a16="http://schemas.microsoft.com/office/drawing/2014/main" id="{DECB2F15-E5FF-4730-ACC3-064A8FB157BC}"/>
              </a:ext>
            </a:extLst>
          </p:cNvPr>
          <p:cNvSpPr/>
          <p:nvPr/>
        </p:nvSpPr>
        <p:spPr>
          <a:xfrm>
            <a:off x="197583" y="4302642"/>
            <a:ext cx="8694897" cy="223224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ja-JP" dirty="0">
                <a:solidFill>
                  <a:schemeClr val="tx1"/>
                </a:solidFill>
              </a:rPr>
              <a:t>【</a:t>
            </a:r>
            <a:r>
              <a:rPr lang="ja-JP" altLang="en-US" dirty="0">
                <a:solidFill>
                  <a:srgbClr val="FF0000"/>
                </a:solidFill>
              </a:rPr>
              <a:t>海外</a:t>
            </a:r>
            <a:r>
              <a:rPr lang="en-US" altLang="ja-JP" dirty="0">
                <a:solidFill>
                  <a:srgbClr val="FF0000"/>
                </a:solidFill>
              </a:rPr>
              <a:t>OTA</a:t>
            </a:r>
            <a:r>
              <a:rPr lang="ja-JP" altLang="en-US" dirty="0">
                <a:solidFill>
                  <a:srgbClr val="FF0000"/>
                </a:solidFill>
              </a:rPr>
              <a:t>活用のデメリット</a:t>
            </a:r>
            <a:r>
              <a:rPr lang="en-US" altLang="ja-JP" dirty="0">
                <a:solidFill>
                  <a:schemeClr val="tx1"/>
                </a:solidFill>
              </a:rPr>
              <a:t>】</a:t>
            </a:r>
          </a:p>
          <a:p>
            <a:pPr algn="l"/>
            <a:endParaRPr lang="en-US" altLang="ja-JP" sz="1050" dirty="0">
              <a:solidFill>
                <a:schemeClr val="tx1"/>
              </a:solidFill>
            </a:endParaRPr>
          </a:p>
          <a:p>
            <a:pPr algn="l"/>
            <a:r>
              <a:rPr lang="ja-JP" altLang="en-US" dirty="0">
                <a:solidFill>
                  <a:schemeClr val="tx1"/>
                </a:solidFill>
              </a:rPr>
              <a:t>■　国内</a:t>
            </a:r>
            <a:r>
              <a:rPr lang="en-US" altLang="ja-JP" dirty="0">
                <a:solidFill>
                  <a:schemeClr val="tx1"/>
                </a:solidFill>
              </a:rPr>
              <a:t>OTA</a:t>
            </a:r>
            <a:r>
              <a:rPr lang="ja-JP" altLang="en-US" dirty="0">
                <a:solidFill>
                  <a:schemeClr val="tx1"/>
                </a:solidFill>
              </a:rPr>
              <a:t>と比較し、手数料率が高い（</a:t>
            </a:r>
            <a:r>
              <a:rPr lang="en-US" altLang="ja-JP" dirty="0">
                <a:solidFill>
                  <a:schemeClr val="tx1"/>
                </a:solidFill>
              </a:rPr>
              <a:t>12</a:t>
            </a:r>
            <a:r>
              <a:rPr lang="ja-JP" altLang="en-US" dirty="0">
                <a:solidFill>
                  <a:schemeClr val="tx1"/>
                </a:solidFill>
              </a:rPr>
              <a:t>％～</a:t>
            </a:r>
            <a:r>
              <a:rPr lang="en-US" altLang="ja-JP" dirty="0">
                <a:solidFill>
                  <a:schemeClr val="tx1"/>
                </a:solidFill>
              </a:rPr>
              <a:t>15</a:t>
            </a:r>
            <a:r>
              <a:rPr lang="ja-JP" altLang="en-US" dirty="0">
                <a:solidFill>
                  <a:schemeClr val="tx1"/>
                </a:solidFill>
              </a:rPr>
              <a:t>％程度）</a:t>
            </a:r>
            <a:endParaRPr lang="en-US" altLang="ja-JP" dirty="0">
              <a:solidFill>
                <a:schemeClr val="tx1"/>
              </a:solidFill>
            </a:endParaRPr>
          </a:p>
          <a:p>
            <a:pPr algn="l"/>
            <a:r>
              <a:rPr kumimoji="1" lang="ja-JP" altLang="en-US" dirty="0">
                <a:solidFill>
                  <a:schemeClr val="tx1"/>
                </a:solidFill>
              </a:rPr>
              <a:t>■　キャンセル率が高い（</a:t>
            </a:r>
            <a:r>
              <a:rPr lang="en-US" altLang="ja-JP" dirty="0">
                <a:solidFill>
                  <a:schemeClr val="tx1"/>
                </a:solidFill>
              </a:rPr>
              <a:t>50</a:t>
            </a:r>
            <a:r>
              <a:rPr lang="ja-JP" altLang="en-US" dirty="0">
                <a:solidFill>
                  <a:schemeClr val="tx1"/>
                </a:solidFill>
              </a:rPr>
              <a:t>％～</a:t>
            </a:r>
            <a:r>
              <a:rPr lang="en-US" altLang="ja-JP" dirty="0">
                <a:solidFill>
                  <a:schemeClr val="tx1"/>
                </a:solidFill>
              </a:rPr>
              <a:t>60</a:t>
            </a:r>
            <a:r>
              <a:rPr lang="ja-JP" altLang="en-US" dirty="0">
                <a:solidFill>
                  <a:schemeClr val="tx1"/>
                </a:solidFill>
              </a:rPr>
              <a:t>％）</a:t>
            </a:r>
            <a:endParaRPr kumimoji="1" lang="en-US" altLang="ja-JP" dirty="0">
              <a:solidFill>
                <a:schemeClr val="tx1"/>
              </a:solidFill>
            </a:endParaRPr>
          </a:p>
          <a:p>
            <a:pPr algn="l"/>
            <a:r>
              <a:rPr kumimoji="1" lang="ja-JP" altLang="en-US" dirty="0">
                <a:solidFill>
                  <a:schemeClr val="tx1"/>
                </a:solidFill>
              </a:rPr>
              <a:t>■　お客様からのリクエストに対して英語での返信が必要なケースがある</a:t>
            </a:r>
            <a:endParaRPr kumimoji="1" lang="en-US" altLang="ja-JP" dirty="0">
              <a:solidFill>
                <a:schemeClr val="tx1"/>
              </a:solidFill>
            </a:endParaRPr>
          </a:p>
          <a:p>
            <a:pPr algn="l"/>
            <a:r>
              <a:rPr lang="ja-JP" altLang="en-US" dirty="0">
                <a:solidFill>
                  <a:schemeClr val="tx1"/>
                </a:solidFill>
              </a:rPr>
              <a:t>■　現地でのコミュニケーション、クレジットカードでの決済が多い（カード手数料負担大）</a:t>
            </a:r>
            <a:endParaRPr lang="en-US" altLang="ja-JP" dirty="0">
              <a:solidFill>
                <a:schemeClr val="tx1"/>
              </a:solidFill>
            </a:endParaRPr>
          </a:p>
        </p:txBody>
      </p:sp>
      <p:sp>
        <p:nvSpPr>
          <p:cNvPr id="16" name="上下矢印 6">
            <a:extLst>
              <a:ext uri="{FF2B5EF4-FFF2-40B4-BE49-F238E27FC236}">
                <a16:creationId xmlns:a16="http://schemas.microsoft.com/office/drawing/2014/main" id="{22C02964-2E90-4CB6-90B7-C4D4886A50DB}"/>
              </a:ext>
            </a:extLst>
          </p:cNvPr>
          <p:cNvSpPr/>
          <p:nvPr/>
        </p:nvSpPr>
        <p:spPr>
          <a:xfrm>
            <a:off x="4370659" y="3613793"/>
            <a:ext cx="360040" cy="720080"/>
          </a:xfrm>
          <a:prstGeom prst="upDown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7" name="図 16">
            <a:extLst>
              <a:ext uri="{FF2B5EF4-FFF2-40B4-BE49-F238E27FC236}">
                <a16:creationId xmlns:a16="http://schemas.microsoft.com/office/drawing/2014/main" id="{281FFAB5-8E11-4F58-9293-25682E55015B}"/>
              </a:ext>
            </a:extLst>
          </p:cNvPr>
          <p:cNvPicPr>
            <a:picLocks noChangeAspect="1"/>
          </p:cNvPicPr>
          <p:nvPr/>
        </p:nvPicPr>
        <p:blipFill>
          <a:blip r:embed="rId3"/>
          <a:stretch>
            <a:fillRect/>
          </a:stretch>
        </p:blipFill>
        <p:spPr>
          <a:xfrm>
            <a:off x="827584" y="3721592"/>
            <a:ext cx="3251895" cy="479049"/>
          </a:xfrm>
          <a:prstGeom prst="rect">
            <a:avLst/>
          </a:prstGeom>
        </p:spPr>
      </p:pic>
      <p:pic>
        <p:nvPicPr>
          <p:cNvPr id="18" name="図 17">
            <a:extLst>
              <a:ext uri="{FF2B5EF4-FFF2-40B4-BE49-F238E27FC236}">
                <a16:creationId xmlns:a16="http://schemas.microsoft.com/office/drawing/2014/main" id="{7E7675C2-3FC3-472A-BBD9-7F3F281456A3}"/>
              </a:ext>
            </a:extLst>
          </p:cNvPr>
          <p:cNvPicPr>
            <a:picLocks noChangeAspect="1"/>
          </p:cNvPicPr>
          <p:nvPr/>
        </p:nvPicPr>
        <p:blipFill>
          <a:blip r:embed="rId4"/>
          <a:stretch>
            <a:fillRect/>
          </a:stretch>
        </p:blipFill>
        <p:spPr>
          <a:xfrm>
            <a:off x="5022004" y="3721592"/>
            <a:ext cx="1856146" cy="453616"/>
          </a:xfrm>
          <a:prstGeom prst="rect">
            <a:avLst/>
          </a:prstGeom>
        </p:spPr>
      </p:pic>
      <p:pic>
        <p:nvPicPr>
          <p:cNvPr id="19" name="Picture 8" descr="https://www.ana.co.jp/amc/reference/tameru/mileagemall/images/shop/expedia/detail.jpeg">
            <a:extLst>
              <a:ext uri="{FF2B5EF4-FFF2-40B4-BE49-F238E27FC236}">
                <a16:creationId xmlns:a16="http://schemas.microsoft.com/office/drawing/2014/main" id="{443BD763-354A-4323-B643-BFF4281186A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8150" y="3721592"/>
            <a:ext cx="936104" cy="434889"/>
          </a:xfrm>
          <a:prstGeom prst="rect">
            <a:avLst/>
          </a:prstGeom>
          <a:noFill/>
          <a:extLst>
            <a:ext uri="{909E8E84-426E-40DD-AFC4-6F175D3DCCD1}">
              <a14:hiddenFill xmlns:a14="http://schemas.microsoft.com/office/drawing/2010/main">
                <a:solidFill>
                  <a:srgbClr val="FFFFFF"/>
                </a:solidFill>
              </a14:hiddenFill>
            </a:ext>
          </a:extLst>
        </p:spPr>
      </p:pic>
      <p:sp>
        <p:nvSpPr>
          <p:cNvPr id="21" name="テキスト ボックス 20">
            <a:extLst>
              <a:ext uri="{FF2B5EF4-FFF2-40B4-BE49-F238E27FC236}">
                <a16:creationId xmlns:a16="http://schemas.microsoft.com/office/drawing/2014/main" id="{E9C2BD6E-A232-4A4E-B033-C7EC3E3F0E61}"/>
              </a:ext>
            </a:extLst>
          </p:cNvPr>
          <p:cNvSpPr txBox="1"/>
          <p:nvPr/>
        </p:nvSpPr>
        <p:spPr>
          <a:xfrm>
            <a:off x="7848364" y="4075180"/>
            <a:ext cx="936104" cy="200055"/>
          </a:xfrm>
          <a:prstGeom prst="rect">
            <a:avLst/>
          </a:prstGeom>
          <a:noFill/>
        </p:spPr>
        <p:txBody>
          <a:bodyPr wrap="square" rtlCol="0">
            <a:spAutoFit/>
          </a:bodyPr>
          <a:lstStyle/>
          <a:p>
            <a:r>
              <a:rPr lang="ja-JP" altLang="en-US" sz="700" dirty="0">
                <a:latin typeface="Meiryo UI" panose="020B0604030504040204" pitchFamily="50" charset="-128"/>
                <a:ea typeface="Meiryo UI" panose="020B0604030504040204" pitchFamily="50" charset="-128"/>
                <a:cs typeface="Meiryo UI" panose="020B0604030504040204" pitchFamily="50" charset="-128"/>
              </a:rPr>
              <a:t>出典：各社公式</a:t>
            </a:r>
            <a:r>
              <a:rPr lang="en-US" altLang="ja-JP" sz="700" dirty="0">
                <a:latin typeface="Meiryo UI" panose="020B0604030504040204" pitchFamily="50" charset="-128"/>
                <a:ea typeface="Meiryo UI" panose="020B0604030504040204" pitchFamily="50" charset="-128"/>
                <a:cs typeface="Meiryo UI" panose="020B0604030504040204" pitchFamily="50" charset="-128"/>
              </a:rPr>
              <a:t>HP</a:t>
            </a:r>
            <a:endParaRPr kumimoji="1" lang="ja-JP" altLang="en-US" sz="7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7850925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31</a:t>
            </a:fld>
            <a:endParaRPr lang="en-US" altLang="ja-JP" dirty="0"/>
          </a:p>
        </p:txBody>
      </p:sp>
      <p:sp>
        <p:nvSpPr>
          <p:cNvPr id="2" name="正方形/長方形 1">
            <a:extLst>
              <a:ext uri="{FF2B5EF4-FFF2-40B4-BE49-F238E27FC236}">
                <a16:creationId xmlns:a16="http://schemas.microsoft.com/office/drawing/2014/main" id="{7A71592F-340C-4E20-8451-F78DD0EA405B}"/>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国内</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の特徴</a:t>
            </a:r>
          </a:p>
        </p:txBody>
      </p:sp>
      <p:sp>
        <p:nvSpPr>
          <p:cNvPr id="14" name="角丸四角形 5">
            <a:extLst>
              <a:ext uri="{FF2B5EF4-FFF2-40B4-BE49-F238E27FC236}">
                <a16:creationId xmlns:a16="http://schemas.microsoft.com/office/drawing/2014/main" id="{B60689D4-26D7-4F08-9B84-DC22B16C15DA}"/>
              </a:ext>
            </a:extLst>
          </p:cNvPr>
          <p:cNvSpPr/>
          <p:nvPr/>
        </p:nvSpPr>
        <p:spPr>
          <a:xfrm>
            <a:off x="197583" y="1412776"/>
            <a:ext cx="8694897" cy="223224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ja-JP" dirty="0">
                <a:solidFill>
                  <a:schemeClr val="tx1"/>
                </a:solidFill>
              </a:rPr>
              <a:t>【</a:t>
            </a:r>
            <a:r>
              <a:rPr lang="ja-JP" altLang="en-US" dirty="0">
                <a:solidFill>
                  <a:srgbClr val="FF0000"/>
                </a:solidFill>
              </a:rPr>
              <a:t>国内</a:t>
            </a:r>
            <a:r>
              <a:rPr lang="en-US" altLang="ja-JP" dirty="0">
                <a:solidFill>
                  <a:srgbClr val="FF0000"/>
                </a:solidFill>
              </a:rPr>
              <a:t>OTA</a:t>
            </a:r>
            <a:r>
              <a:rPr lang="ja-JP" altLang="en-US" dirty="0">
                <a:solidFill>
                  <a:srgbClr val="FF0000"/>
                </a:solidFill>
              </a:rPr>
              <a:t>活用のメリット</a:t>
            </a:r>
            <a:r>
              <a:rPr lang="en-US" altLang="ja-JP" dirty="0">
                <a:solidFill>
                  <a:schemeClr val="tx1"/>
                </a:solidFill>
              </a:rPr>
              <a:t>】</a:t>
            </a:r>
          </a:p>
          <a:p>
            <a:pPr algn="l"/>
            <a:endParaRPr lang="en-US" altLang="ja-JP" sz="1050" dirty="0">
              <a:solidFill>
                <a:schemeClr val="tx1"/>
              </a:solidFill>
            </a:endParaRPr>
          </a:p>
          <a:p>
            <a:pPr algn="l"/>
            <a:r>
              <a:rPr lang="ja-JP" altLang="en-US" dirty="0">
                <a:solidFill>
                  <a:schemeClr val="tx1"/>
                </a:solidFill>
              </a:rPr>
              <a:t>■　楽天トラベル、じゃらん</a:t>
            </a:r>
            <a:r>
              <a:rPr lang="en-US" altLang="ja-JP" dirty="0">
                <a:solidFill>
                  <a:schemeClr val="tx1"/>
                </a:solidFill>
              </a:rPr>
              <a:t>net</a:t>
            </a:r>
            <a:r>
              <a:rPr lang="ja-JP" altLang="en-US" dirty="0">
                <a:solidFill>
                  <a:schemeClr val="tx1"/>
                </a:solidFill>
              </a:rPr>
              <a:t>など国内での圧倒的な集客力</a:t>
            </a:r>
            <a:endParaRPr lang="en-US" altLang="ja-JP" dirty="0">
              <a:solidFill>
                <a:schemeClr val="tx1"/>
              </a:solidFill>
            </a:endParaRPr>
          </a:p>
          <a:p>
            <a:pPr algn="l"/>
            <a:r>
              <a:rPr lang="ja-JP" altLang="en-US" dirty="0">
                <a:solidFill>
                  <a:schemeClr val="tx1"/>
                </a:solidFill>
              </a:rPr>
              <a:t>■　海外</a:t>
            </a:r>
            <a:r>
              <a:rPr lang="en-US" altLang="ja-JP" dirty="0">
                <a:solidFill>
                  <a:schemeClr val="tx1"/>
                </a:solidFill>
              </a:rPr>
              <a:t>OTA</a:t>
            </a:r>
            <a:r>
              <a:rPr lang="ja-JP" altLang="en-US" dirty="0">
                <a:solidFill>
                  <a:schemeClr val="tx1"/>
                </a:solidFill>
              </a:rPr>
              <a:t>と比較すると、宿泊プランとしての訴求が可能となる</a:t>
            </a:r>
            <a:endParaRPr kumimoji="1" lang="en-US" altLang="ja-JP" dirty="0">
              <a:solidFill>
                <a:schemeClr val="tx1"/>
              </a:solidFill>
            </a:endParaRPr>
          </a:p>
          <a:p>
            <a:pPr algn="l"/>
            <a:r>
              <a:rPr kumimoji="1" lang="ja-JP" altLang="en-US" dirty="0">
                <a:solidFill>
                  <a:schemeClr val="tx1"/>
                </a:solidFill>
              </a:rPr>
              <a:t>■　</a:t>
            </a:r>
            <a:r>
              <a:rPr lang="ja-JP" altLang="en-US" dirty="0">
                <a:solidFill>
                  <a:schemeClr val="tx1"/>
                </a:solidFill>
              </a:rPr>
              <a:t>海外</a:t>
            </a:r>
            <a:r>
              <a:rPr lang="en-US" altLang="ja-JP" dirty="0">
                <a:solidFill>
                  <a:schemeClr val="tx1"/>
                </a:solidFill>
              </a:rPr>
              <a:t>OTA</a:t>
            </a:r>
            <a:r>
              <a:rPr lang="ja-JP" altLang="en-US" dirty="0">
                <a:solidFill>
                  <a:schemeClr val="tx1"/>
                </a:solidFill>
              </a:rPr>
              <a:t>と比較して、手数料が低い（８％～</a:t>
            </a:r>
            <a:r>
              <a:rPr lang="en-US" altLang="ja-JP" dirty="0">
                <a:solidFill>
                  <a:schemeClr val="tx1"/>
                </a:solidFill>
              </a:rPr>
              <a:t>12</a:t>
            </a:r>
            <a:r>
              <a:rPr lang="ja-JP" altLang="en-US" dirty="0">
                <a:solidFill>
                  <a:schemeClr val="tx1"/>
                </a:solidFill>
              </a:rPr>
              <a:t>％程度）</a:t>
            </a:r>
            <a:endParaRPr lang="en-US" altLang="ja-JP" dirty="0">
              <a:solidFill>
                <a:schemeClr val="tx1"/>
              </a:solidFill>
            </a:endParaRPr>
          </a:p>
          <a:p>
            <a:pPr algn="l"/>
            <a:r>
              <a:rPr kumimoji="1" lang="ja-JP" altLang="en-US" dirty="0">
                <a:solidFill>
                  <a:schemeClr val="tx1"/>
                </a:solidFill>
              </a:rPr>
              <a:t>■　</a:t>
            </a:r>
            <a:r>
              <a:rPr lang="ja-JP" altLang="en-US" dirty="0">
                <a:solidFill>
                  <a:schemeClr val="tx1"/>
                </a:solidFill>
              </a:rPr>
              <a:t>間際</a:t>
            </a:r>
            <a:r>
              <a:rPr kumimoji="1" lang="ja-JP" altLang="en-US" dirty="0">
                <a:solidFill>
                  <a:schemeClr val="tx1"/>
                </a:solidFill>
              </a:rPr>
              <a:t>の予約の取り込みが可能（リードタイムが</a:t>
            </a:r>
            <a:r>
              <a:rPr lang="ja-JP" altLang="en-US" dirty="0">
                <a:solidFill>
                  <a:schemeClr val="tx1"/>
                </a:solidFill>
              </a:rPr>
              <a:t>短い</a:t>
            </a:r>
            <a:r>
              <a:rPr kumimoji="1" lang="ja-JP" altLang="en-US" dirty="0">
                <a:solidFill>
                  <a:schemeClr val="tx1"/>
                </a:solidFill>
              </a:rPr>
              <a:t>）</a:t>
            </a:r>
          </a:p>
        </p:txBody>
      </p:sp>
      <p:sp>
        <p:nvSpPr>
          <p:cNvPr id="15" name="角丸四角形 9">
            <a:extLst>
              <a:ext uri="{FF2B5EF4-FFF2-40B4-BE49-F238E27FC236}">
                <a16:creationId xmlns:a16="http://schemas.microsoft.com/office/drawing/2014/main" id="{DECB2F15-E5FF-4730-ACC3-064A8FB157BC}"/>
              </a:ext>
            </a:extLst>
          </p:cNvPr>
          <p:cNvSpPr/>
          <p:nvPr/>
        </p:nvSpPr>
        <p:spPr>
          <a:xfrm>
            <a:off x="197583" y="4302642"/>
            <a:ext cx="8694897" cy="223224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ja-JP" dirty="0">
                <a:solidFill>
                  <a:schemeClr val="tx1"/>
                </a:solidFill>
              </a:rPr>
              <a:t>【</a:t>
            </a:r>
            <a:r>
              <a:rPr lang="ja-JP" altLang="en-US" dirty="0">
                <a:solidFill>
                  <a:srgbClr val="FF0000"/>
                </a:solidFill>
              </a:rPr>
              <a:t>国内</a:t>
            </a:r>
            <a:r>
              <a:rPr lang="en-US" altLang="ja-JP" dirty="0">
                <a:solidFill>
                  <a:srgbClr val="FF0000"/>
                </a:solidFill>
              </a:rPr>
              <a:t>OTA</a:t>
            </a:r>
            <a:r>
              <a:rPr lang="ja-JP" altLang="en-US" dirty="0">
                <a:solidFill>
                  <a:srgbClr val="FF0000"/>
                </a:solidFill>
              </a:rPr>
              <a:t>活用のデメリット</a:t>
            </a:r>
            <a:r>
              <a:rPr lang="en-US" altLang="ja-JP" dirty="0">
                <a:solidFill>
                  <a:schemeClr val="tx1"/>
                </a:solidFill>
              </a:rPr>
              <a:t>】</a:t>
            </a:r>
          </a:p>
          <a:p>
            <a:pPr algn="l"/>
            <a:endParaRPr lang="en-US" altLang="ja-JP" sz="1050" dirty="0">
              <a:solidFill>
                <a:schemeClr val="tx1"/>
              </a:solidFill>
            </a:endParaRPr>
          </a:p>
          <a:p>
            <a:pPr algn="l"/>
            <a:r>
              <a:rPr lang="ja-JP" altLang="en-US" dirty="0">
                <a:solidFill>
                  <a:schemeClr val="tx1"/>
                </a:solidFill>
              </a:rPr>
              <a:t>■　集客力（海外</a:t>
            </a:r>
            <a:r>
              <a:rPr lang="en-US" altLang="ja-JP" dirty="0">
                <a:solidFill>
                  <a:schemeClr val="tx1"/>
                </a:solidFill>
              </a:rPr>
              <a:t>OTA</a:t>
            </a:r>
            <a:r>
              <a:rPr lang="ja-JP" altLang="en-US" dirty="0">
                <a:solidFill>
                  <a:schemeClr val="tx1"/>
                </a:solidFill>
              </a:rPr>
              <a:t>の方が広告宣伝費、会員数が多く集客力がある）</a:t>
            </a:r>
            <a:endParaRPr lang="en-US" altLang="ja-JP" dirty="0">
              <a:solidFill>
                <a:schemeClr val="tx1"/>
              </a:solidFill>
            </a:endParaRPr>
          </a:p>
          <a:p>
            <a:pPr algn="l"/>
            <a:r>
              <a:rPr kumimoji="1" lang="ja-JP" altLang="en-US" dirty="0">
                <a:solidFill>
                  <a:schemeClr val="tx1"/>
                </a:solidFill>
              </a:rPr>
              <a:t>■　</a:t>
            </a:r>
            <a:r>
              <a:rPr lang="ja-JP" altLang="en-US" dirty="0">
                <a:solidFill>
                  <a:schemeClr val="tx1"/>
                </a:solidFill>
              </a:rPr>
              <a:t>インバウンド顧客への訴求力が弱い</a:t>
            </a:r>
            <a:endParaRPr kumimoji="1" lang="en-US" altLang="ja-JP" dirty="0">
              <a:solidFill>
                <a:schemeClr val="tx1"/>
              </a:solidFill>
            </a:endParaRPr>
          </a:p>
          <a:p>
            <a:pPr algn="l"/>
            <a:r>
              <a:rPr kumimoji="1" lang="ja-JP" altLang="en-US" dirty="0">
                <a:solidFill>
                  <a:schemeClr val="tx1"/>
                </a:solidFill>
              </a:rPr>
              <a:t>■　直販予約の顧客が国内</a:t>
            </a:r>
            <a:r>
              <a:rPr kumimoji="1" lang="en-US" altLang="ja-JP" dirty="0">
                <a:solidFill>
                  <a:schemeClr val="tx1"/>
                </a:solidFill>
              </a:rPr>
              <a:t>OTA</a:t>
            </a:r>
            <a:r>
              <a:rPr kumimoji="1" lang="ja-JP" altLang="en-US" dirty="0">
                <a:solidFill>
                  <a:schemeClr val="tx1"/>
                </a:solidFill>
              </a:rPr>
              <a:t>に奪われる</a:t>
            </a:r>
            <a:endParaRPr kumimoji="1" lang="en-US" altLang="ja-JP" dirty="0">
              <a:solidFill>
                <a:schemeClr val="tx1"/>
              </a:solidFill>
            </a:endParaRPr>
          </a:p>
          <a:p>
            <a:pPr algn="l"/>
            <a:r>
              <a:rPr lang="ja-JP" altLang="en-US" dirty="0">
                <a:solidFill>
                  <a:schemeClr val="tx1"/>
                </a:solidFill>
              </a:rPr>
              <a:t>■　予約顧客へ直接アプローチ出来ないことがある</a:t>
            </a:r>
            <a:endParaRPr lang="en-US" altLang="ja-JP" dirty="0">
              <a:solidFill>
                <a:schemeClr val="tx1"/>
              </a:solidFill>
            </a:endParaRPr>
          </a:p>
        </p:txBody>
      </p:sp>
      <p:sp>
        <p:nvSpPr>
          <p:cNvPr id="16" name="上下矢印 6">
            <a:extLst>
              <a:ext uri="{FF2B5EF4-FFF2-40B4-BE49-F238E27FC236}">
                <a16:creationId xmlns:a16="http://schemas.microsoft.com/office/drawing/2014/main" id="{22C02964-2E90-4CB6-90B7-C4D4886A50DB}"/>
              </a:ext>
            </a:extLst>
          </p:cNvPr>
          <p:cNvSpPr/>
          <p:nvPr/>
        </p:nvSpPr>
        <p:spPr>
          <a:xfrm>
            <a:off x="4370659" y="3613793"/>
            <a:ext cx="360040" cy="720080"/>
          </a:xfrm>
          <a:prstGeom prst="upDown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7" name="図 16">
            <a:extLst>
              <a:ext uri="{FF2B5EF4-FFF2-40B4-BE49-F238E27FC236}">
                <a16:creationId xmlns:a16="http://schemas.microsoft.com/office/drawing/2014/main" id="{281FFAB5-8E11-4F58-9293-25682E55015B}"/>
              </a:ext>
            </a:extLst>
          </p:cNvPr>
          <p:cNvPicPr>
            <a:picLocks noChangeAspect="1"/>
          </p:cNvPicPr>
          <p:nvPr/>
        </p:nvPicPr>
        <p:blipFill>
          <a:blip r:embed="rId3"/>
          <a:stretch>
            <a:fillRect/>
          </a:stretch>
        </p:blipFill>
        <p:spPr>
          <a:xfrm>
            <a:off x="827584" y="3721592"/>
            <a:ext cx="3251895" cy="479049"/>
          </a:xfrm>
          <a:prstGeom prst="rect">
            <a:avLst/>
          </a:prstGeom>
        </p:spPr>
      </p:pic>
      <p:pic>
        <p:nvPicPr>
          <p:cNvPr id="18" name="図 17">
            <a:extLst>
              <a:ext uri="{FF2B5EF4-FFF2-40B4-BE49-F238E27FC236}">
                <a16:creationId xmlns:a16="http://schemas.microsoft.com/office/drawing/2014/main" id="{7E7675C2-3FC3-472A-BBD9-7F3F281456A3}"/>
              </a:ext>
            </a:extLst>
          </p:cNvPr>
          <p:cNvPicPr>
            <a:picLocks noChangeAspect="1"/>
          </p:cNvPicPr>
          <p:nvPr/>
        </p:nvPicPr>
        <p:blipFill>
          <a:blip r:embed="rId4"/>
          <a:stretch>
            <a:fillRect/>
          </a:stretch>
        </p:blipFill>
        <p:spPr>
          <a:xfrm>
            <a:off x="5022004" y="3721592"/>
            <a:ext cx="1856146" cy="453616"/>
          </a:xfrm>
          <a:prstGeom prst="rect">
            <a:avLst/>
          </a:prstGeom>
        </p:spPr>
      </p:pic>
      <p:pic>
        <p:nvPicPr>
          <p:cNvPr id="19" name="Picture 8" descr="https://www.ana.co.jp/amc/reference/tameru/mileagemall/images/shop/expedia/detail.jpeg">
            <a:extLst>
              <a:ext uri="{FF2B5EF4-FFF2-40B4-BE49-F238E27FC236}">
                <a16:creationId xmlns:a16="http://schemas.microsoft.com/office/drawing/2014/main" id="{443BD763-354A-4323-B643-BFF4281186A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8150" y="3721592"/>
            <a:ext cx="936104" cy="434889"/>
          </a:xfrm>
          <a:prstGeom prst="rect">
            <a:avLst/>
          </a:prstGeom>
          <a:noFill/>
          <a:extLst>
            <a:ext uri="{909E8E84-426E-40DD-AFC4-6F175D3DCCD1}">
              <a14:hiddenFill xmlns:a14="http://schemas.microsoft.com/office/drawing/2010/main">
                <a:solidFill>
                  <a:srgbClr val="FFFFFF"/>
                </a:solidFill>
              </a14:hiddenFill>
            </a:ext>
          </a:extLst>
        </p:spPr>
      </p:pic>
      <p:sp>
        <p:nvSpPr>
          <p:cNvPr id="21" name="テキスト ボックス 20">
            <a:extLst>
              <a:ext uri="{FF2B5EF4-FFF2-40B4-BE49-F238E27FC236}">
                <a16:creationId xmlns:a16="http://schemas.microsoft.com/office/drawing/2014/main" id="{E9C2BD6E-A232-4A4E-B033-C7EC3E3F0E61}"/>
              </a:ext>
            </a:extLst>
          </p:cNvPr>
          <p:cNvSpPr txBox="1"/>
          <p:nvPr/>
        </p:nvSpPr>
        <p:spPr>
          <a:xfrm>
            <a:off x="7848364" y="4075180"/>
            <a:ext cx="936104" cy="200055"/>
          </a:xfrm>
          <a:prstGeom prst="rect">
            <a:avLst/>
          </a:prstGeom>
          <a:noFill/>
        </p:spPr>
        <p:txBody>
          <a:bodyPr wrap="square" rtlCol="0">
            <a:spAutoFit/>
          </a:bodyPr>
          <a:lstStyle/>
          <a:p>
            <a:r>
              <a:rPr lang="ja-JP" altLang="en-US" sz="700" dirty="0">
                <a:latin typeface="Meiryo UI" panose="020B0604030504040204" pitchFamily="50" charset="-128"/>
                <a:ea typeface="Meiryo UI" panose="020B0604030504040204" pitchFamily="50" charset="-128"/>
                <a:cs typeface="Meiryo UI" panose="020B0604030504040204" pitchFamily="50" charset="-128"/>
              </a:rPr>
              <a:t>出典：各社公式</a:t>
            </a:r>
            <a:r>
              <a:rPr lang="en-US" altLang="ja-JP" sz="700" dirty="0">
                <a:latin typeface="Meiryo UI" panose="020B0604030504040204" pitchFamily="50" charset="-128"/>
                <a:ea typeface="Meiryo UI" panose="020B0604030504040204" pitchFamily="50" charset="-128"/>
                <a:cs typeface="Meiryo UI" panose="020B0604030504040204" pitchFamily="50" charset="-128"/>
              </a:rPr>
              <a:t>HP</a:t>
            </a:r>
            <a:endParaRPr kumimoji="1" lang="ja-JP" altLang="en-US" sz="7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1302595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32</a:t>
            </a:fld>
            <a:endParaRPr lang="en-US" altLang="ja-JP" dirty="0"/>
          </a:p>
        </p:txBody>
      </p:sp>
      <p:sp>
        <p:nvSpPr>
          <p:cNvPr id="2" name="テキスト ボックス 1">
            <a:extLst>
              <a:ext uri="{FF2B5EF4-FFF2-40B4-BE49-F238E27FC236}">
                <a16:creationId xmlns:a16="http://schemas.microsoft.com/office/drawing/2014/main" id="{6F9A5865-2966-4BAE-A2C1-F982F1341ECF}"/>
              </a:ext>
            </a:extLst>
          </p:cNvPr>
          <p:cNvSpPr txBox="1"/>
          <p:nvPr/>
        </p:nvSpPr>
        <p:spPr>
          <a:xfrm>
            <a:off x="259600" y="1301755"/>
            <a:ext cx="2303437" cy="369332"/>
          </a:xfrm>
          <a:prstGeom prst="rect">
            <a:avLst/>
          </a:prstGeom>
          <a:noFill/>
        </p:spPr>
        <p:txBody>
          <a:bodyPr wrap="square" rtlCol="0">
            <a:spAutoFit/>
          </a:bodyPr>
          <a:lstStyle/>
          <a:p>
            <a:pPr algn="l"/>
            <a:r>
              <a:rPr kumimoji="1" lang="ja-JP" altLang="en-US" b="1" dirty="0"/>
              <a:t>①　楽天トラベル</a:t>
            </a:r>
          </a:p>
        </p:txBody>
      </p:sp>
      <p:sp>
        <p:nvSpPr>
          <p:cNvPr id="6" name="テキスト ボックス 5">
            <a:extLst>
              <a:ext uri="{FF2B5EF4-FFF2-40B4-BE49-F238E27FC236}">
                <a16:creationId xmlns:a16="http://schemas.microsoft.com/office/drawing/2014/main" id="{1169A798-7517-456F-B795-895FE2445537}"/>
              </a:ext>
            </a:extLst>
          </p:cNvPr>
          <p:cNvSpPr txBox="1"/>
          <p:nvPr/>
        </p:nvSpPr>
        <p:spPr>
          <a:xfrm>
            <a:off x="252339" y="4797152"/>
            <a:ext cx="8424936" cy="1200329"/>
          </a:xfrm>
          <a:prstGeom prst="rect">
            <a:avLst/>
          </a:prstGeom>
          <a:noFill/>
        </p:spPr>
        <p:txBody>
          <a:bodyPr wrap="square">
            <a:spAutoFit/>
          </a:bodyPr>
          <a:lstStyle/>
          <a:p>
            <a:pPr algn="l"/>
            <a:r>
              <a:rPr lang="ja-JP" altLang="en-US" dirty="0">
                <a:latin typeface="+mj-ea"/>
                <a:ea typeface="+mj-ea"/>
              </a:rPr>
              <a:t>楽天トラベルの運営会社はインタネットショッピングモールの大手である「楽天株式会社」です。楽天がホテルの予約販売に乗り出したのは、今から</a:t>
            </a:r>
            <a:r>
              <a:rPr lang="en-US" altLang="ja-JP" dirty="0">
                <a:latin typeface="+mj-ea"/>
                <a:ea typeface="+mj-ea"/>
              </a:rPr>
              <a:t>20</a:t>
            </a:r>
            <a:r>
              <a:rPr lang="ja-JP" altLang="en-US" dirty="0">
                <a:latin typeface="+mj-ea"/>
                <a:ea typeface="+mj-ea"/>
              </a:rPr>
              <a:t>年以上前の</a:t>
            </a:r>
            <a:r>
              <a:rPr lang="en-US" altLang="ja-JP" dirty="0">
                <a:latin typeface="+mj-ea"/>
                <a:ea typeface="+mj-ea"/>
              </a:rPr>
              <a:t>1996</a:t>
            </a:r>
            <a:r>
              <a:rPr lang="ja-JP" altLang="en-US" dirty="0">
                <a:latin typeface="+mj-ea"/>
                <a:ea typeface="+mj-ea"/>
              </a:rPr>
              <a:t>年で、当初は</a:t>
            </a:r>
            <a:r>
              <a:rPr lang="en-US" altLang="ja-JP" dirty="0">
                <a:latin typeface="+mj-ea"/>
                <a:ea typeface="+mj-ea"/>
              </a:rPr>
              <a:t>86</a:t>
            </a:r>
            <a:r>
              <a:rPr lang="ja-JP" altLang="en-US" dirty="0">
                <a:latin typeface="+mj-ea"/>
                <a:ea typeface="+mj-ea"/>
              </a:rPr>
              <a:t>軒のホテルから始まったサービスですが、現在では全国</a:t>
            </a:r>
            <a:r>
              <a:rPr lang="en-US" altLang="ja-JP" dirty="0">
                <a:latin typeface="+mj-ea"/>
                <a:ea typeface="+mj-ea"/>
              </a:rPr>
              <a:t>150</a:t>
            </a:r>
            <a:r>
              <a:rPr lang="ja-JP" altLang="en-US" dirty="0">
                <a:latin typeface="+mj-ea"/>
                <a:ea typeface="+mj-ea"/>
              </a:rPr>
              <a:t>以上のホテルブランドと、</a:t>
            </a:r>
            <a:endParaRPr lang="en-US" altLang="ja-JP" dirty="0">
              <a:latin typeface="+mj-ea"/>
              <a:ea typeface="+mj-ea"/>
            </a:endParaRPr>
          </a:p>
          <a:p>
            <a:pPr algn="l"/>
            <a:r>
              <a:rPr lang="ja-JP" altLang="en-US" dirty="0">
                <a:latin typeface="+mj-ea"/>
                <a:ea typeface="+mj-ea"/>
              </a:rPr>
              <a:t>国内</a:t>
            </a:r>
            <a:r>
              <a:rPr lang="en-US" altLang="ja-JP" dirty="0">
                <a:latin typeface="+mj-ea"/>
                <a:ea typeface="+mj-ea"/>
              </a:rPr>
              <a:t>34,718</a:t>
            </a:r>
            <a:r>
              <a:rPr lang="ja-JP" altLang="en-US" dirty="0">
                <a:latin typeface="+mj-ea"/>
                <a:ea typeface="+mj-ea"/>
              </a:rPr>
              <a:t>軒以上（</a:t>
            </a:r>
            <a:r>
              <a:rPr lang="en-US" altLang="ja-JP" dirty="0">
                <a:latin typeface="+mj-ea"/>
                <a:ea typeface="+mj-ea"/>
              </a:rPr>
              <a:t>2019</a:t>
            </a:r>
            <a:r>
              <a:rPr lang="ja-JP" altLang="en-US" dirty="0">
                <a:latin typeface="+mj-ea"/>
                <a:ea typeface="+mj-ea"/>
              </a:rPr>
              <a:t>年</a:t>
            </a:r>
            <a:r>
              <a:rPr lang="en-US" altLang="ja-JP" dirty="0">
                <a:latin typeface="+mj-ea"/>
                <a:ea typeface="+mj-ea"/>
              </a:rPr>
              <a:t>11</a:t>
            </a:r>
            <a:r>
              <a:rPr lang="ja-JP" altLang="en-US" dirty="0">
                <a:latin typeface="+mj-ea"/>
                <a:ea typeface="+mj-ea"/>
              </a:rPr>
              <a:t>月時点）のホテルを扱う巨大サービスに成長しています。</a:t>
            </a:r>
          </a:p>
        </p:txBody>
      </p:sp>
      <p:pic>
        <p:nvPicPr>
          <p:cNvPr id="5" name="図 4">
            <a:extLst>
              <a:ext uri="{FF2B5EF4-FFF2-40B4-BE49-F238E27FC236}">
                <a16:creationId xmlns:a16="http://schemas.microsoft.com/office/drawing/2014/main" id="{2AD23AC3-1F7D-4BB7-8057-718550162025}"/>
              </a:ext>
            </a:extLst>
          </p:cNvPr>
          <p:cNvPicPr>
            <a:picLocks noChangeAspect="1"/>
          </p:cNvPicPr>
          <p:nvPr/>
        </p:nvPicPr>
        <p:blipFill>
          <a:blip r:embed="rId3"/>
          <a:stretch>
            <a:fillRect/>
          </a:stretch>
        </p:blipFill>
        <p:spPr>
          <a:xfrm>
            <a:off x="1700870" y="1583533"/>
            <a:ext cx="5742260" cy="2796119"/>
          </a:xfrm>
          <a:prstGeom prst="rect">
            <a:avLst/>
          </a:prstGeom>
        </p:spPr>
      </p:pic>
      <p:sp>
        <p:nvSpPr>
          <p:cNvPr id="7" name="Rectangle 7">
            <a:extLst>
              <a:ext uri="{FF2B5EF4-FFF2-40B4-BE49-F238E27FC236}">
                <a16:creationId xmlns:a16="http://schemas.microsoft.com/office/drawing/2014/main" id="{A1C09098-2DF5-4880-AC4D-C2D079655D86}"/>
              </a:ext>
            </a:extLst>
          </p:cNvPr>
          <p:cNvSpPr>
            <a:spLocks noChangeArrowheads="1"/>
          </p:cNvSpPr>
          <p:nvPr/>
        </p:nvSpPr>
        <p:spPr bwMode="auto">
          <a:xfrm>
            <a:off x="6206834" y="4476764"/>
            <a:ext cx="124143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画像出典：楽天トラベル</a:t>
            </a:r>
          </a:p>
        </p:txBody>
      </p:sp>
      <p:sp>
        <p:nvSpPr>
          <p:cNvPr id="9" name="正方形/長方形 8">
            <a:extLst>
              <a:ext uri="{FF2B5EF4-FFF2-40B4-BE49-F238E27FC236}">
                <a16:creationId xmlns:a16="http://schemas.microsoft.com/office/drawing/2014/main" id="{5D01BF2A-E173-448D-B95E-28066E50CE16}"/>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主な</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の紹介</a:t>
            </a:r>
          </a:p>
        </p:txBody>
      </p:sp>
    </p:spTree>
    <p:extLst>
      <p:ext uri="{BB962C8B-B14F-4D97-AF65-F5344CB8AC3E}">
        <p14:creationId xmlns:p14="http://schemas.microsoft.com/office/powerpoint/2010/main" val="23148453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33</a:t>
            </a:fld>
            <a:endParaRPr lang="en-US" altLang="ja-JP" dirty="0"/>
          </a:p>
        </p:txBody>
      </p:sp>
      <p:sp>
        <p:nvSpPr>
          <p:cNvPr id="2" name="テキスト ボックス 1">
            <a:extLst>
              <a:ext uri="{FF2B5EF4-FFF2-40B4-BE49-F238E27FC236}">
                <a16:creationId xmlns:a16="http://schemas.microsoft.com/office/drawing/2014/main" id="{6F9A5865-2966-4BAE-A2C1-F982F1341ECF}"/>
              </a:ext>
            </a:extLst>
          </p:cNvPr>
          <p:cNvSpPr txBox="1"/>
          <p:nvPr/>
        </p:nvSpPr>
        <p:spPr>
          <a:xfrm>
            <a:off x="252987" y="1243552"/>
            <a:ext cx="1943397" cy="369332"/>
          </a:xfrm>
          <a:prstGeom prst="rect">
            <a:avLst/>
          </a:prstGeom>
          <a:noFill/>
        </p:spPr>
        <p:txBody>
          <a:bodyPr wrap="square" rtlCol="0">
            <a:spAutoFit/>
          </a:bodyPr>
          <a:lstStyle/>
          <a:p>
            <a:pPr algn="l"/>
            <a:r>
              <a:rPr lang="ja-JP" altLang="en-US" b="1" dirty="0"/>
              <a:t>②　じゃらん</a:t>
            </a:r>
            <a:r>
              <a:rPr lang="en-US" altLang="ja-JP" b="1" dirty="0"/>
              <a:t>net</a:t>
            </a:r>
            <a:endParaRPr kumimoji="1" lang="ja-JP" altLang="en-US" b="1" dirty="0"/>
          </a:p>
        </p:txBody>
      </p:sp>
      <p:pic>
        <p:nvPicPr>
          <p:cNvPr id="3" name="図 2">
            <a:extLst>
              <a:ext uri="{FF2B5EF4-FFF2-40B4-BE49-F238E27FC236}">
                <a16:creationId xmlns:a16="http://schemas.microsoft.com/office/drawing/2014/main" id="{2C76FD57-83E3-4F5B-B1BF-BEDF94059251}"/>
              </a:ext>
            </a:extLst>
          </p:cNvPr>
          <p:cNvPicPr>
            <a:picLocks noChangeAspect="1"/>
          </p:cNvPicPr>
          <p:nvPr/>
        </p:nvPicPr>
        <p:blipFill>
          <a:blip r:embed="rId3"/>
          <a:stretch>
            <a:fillRect/>
          </a:stretch>
        </p:blipFill>
        <p:spPr>
          <a:xfrm>
            <a:off x="1722200" y="1587676"/>
            <a:ext cx="5720930" cy="2796119"/>
          </a:xfrm>
          <a:prstGeom prst="rect">
            <a:avLst/>
          </a:prstGeom>
        </p:spPr>
      </p:pic>
      <p:sp>
        <p:nvSpPr>
          <p:cNvPr id="4" name="テキスト ボックス 3">
            <a:extLst>
              <a:ext uri="{FF2B5EF4-FFF2-40B4-BE49-F238E27FC236}">
                <a16:creationId xmlns:a16="http://schemas.microsoft.com/office/drawing/2014/main" id="{49C6F7EE-8C87-4186-B0E9-E0F1D2DA7A87}"/>
              </a:ext>
            </a:extLst>
          </p:cNvPr>
          <p:cNvSpPr txBox="1"/>
          <p:nvPr/>
        </p:nvSpPr>
        <p:spPr>
          <a:xfrm>
            <a:off x="252339" y="4797152"/>
            <a:ext cx="8424936" cy="1200329"/>
          </a:xfrm>
          <a:prstGeom prst="rect">
            <a:avLst/>
          </a:prstGeom>
          <a:noFill/>
        </p:spPr>
        <p:txBody>
          <a:bodyPr wrap="square">
            <a:spAutoFit/>
          </a:bodyPr>
          <a:lstStyle/>
          <a:p>
            <a:pPr algn="l"/>
            <a:r>
              <a:rPr lang="ja-JP" altLang="en-US" dirty="0">
                <a:latin typeface="+mj-ea"/>
                <a:ea typeface="+mj-ea"/>
              </a:rPr>
              <a:t>じゃらん</a:t>
            </a:r>
            <a:r>
              <a:rPr lang="en-US" altLang="ja-JP" dirty="0">
                <a:latin typeface="+mj-ea"/>
                <a:ea typeface="+mj-ea"/>
              </a:rPr>
              <a:t>net</a:t>
            </a:r>
            <a:r>
              <a:rPr lang="ja-JP" altLang="en-US" dirty="0">
                <a:latin typeface="+mj-ea"/>
                <a:ea typeface="+mj-ea"/>
              </a:rPr>
              <a:t>の運営会社は、リクルートグループの「株式会社リクルートライフスタイル」です。もともとは株式会社リクルートが国内向けの旅行雑誌「じゃらん」のオンラインサイトとして立ち上げました。掲載ホテル数は約</a:t>
            </a:r>
            <a:r>
              <a:rPr lang="en-US" altLang="ja-JP" dirty="0">
                <a:latin typeface="+mj-ea"/>
                <a:ea typeface="+mj-ea"/>
              </a:rPr>
              <a:t>29,000</a:t>
            </a:r>
            <a:r>
              <a:rPr lang="ja-JP" altLang="en-US" dirty="0">
                <a:latin typeface="+mj-ea"/>
                <a:ea typeface="+mj-ea"/>
              </a:rPr>
              <a:t>軒（</a:t>
            </a:r>
            <a:r>
              <a:rPr lang="en-US" altLang="ja-JP" dirty="0">
                <a:latin typeface="+mj-ea"/>
                <a:ea typeface="+mj-ea"/>
              </a:rPr>
              <a:t>2019</a:t>
            </a:r>
            <a:r>
              <a:rPr lang="ja-JP" altLang="en-US" dirty="0">
                <a:latin typeface="+mj-ea"/>
                <a:ea typeface="+mj-ea"/>
              </a:rPr>
              <a:t>年</a:t>
            </a:r>
            <a:r>
              <a:rPr lang="en-US" altLang="ja-JP" dirty="0">
                <a:latin typeface="+mj-ea"/>
                <a:ea typeface="+mj-ea"/>
              </a:rPr>
              <a:t>1</a:t>
            </a:r>
            <a:r>
              <a:rPr lang="ja-JP" altLang="en-US" dirty="0">
                <a:latin typeface="+mj-ea"/>
                <a:ea typeface="+mj-ea"/>
              </a:rPr>
              <a:t>月時点）で、国内の</a:t>
            </a:r>
            <a:r>
              <a:rPr lang="en-US" altLang="ja-JP" dirty="0">
                <a:latin typeface="+mj-ea"/>
                <a:ea typeface="+mj-ea"/>
              </a:rPr>
              <a:t>OTA</a:t>
            </a:r>
            <a:r>
              <a:rPr lang="ja-JP" altLang="en-US" dirty="0">
                <a:latin typeface="+mj-ea"/>
                <a:ea typeface="+mj-ea"/>
              </a:rPr>
              <a:t>としては楽天トラベルに匹敵する規模を誇ります。</a:t>
            </a:r>
          </a:p>
        </p:txBody>
      </p:sp>
      <p:sp>
        <p:nvSpPr>
          <p:cNvPr id="7" name="Rectangle 7">
            <a:extLst>
              <a:ext uri="{FF2B5EF4-FFF2-40B4-BE49-F238E27FC236}">
                <a16:creationId xmlns:a16="http://schemas.microsoft.com/office/drawing/2014/main" id="{3D935B7F-3F0B-4130-8EF5-14AAD1039E92}"/>
              </a:ext>
            </a:extLst>
          </p:cNvPr>
          <p:cNvSpPr>
            <a:spLocks noChangeArrowheads="1"/>
          </p:cNvSpPr>
          <p:nvPr/>
        </p:nvSpPr>
        <p:spPr bwMode="auto">
          <a:xfrm>
            <a:off x="6206834" y="4476764"/>
            <a:ext cx="124143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画像出典：じゃらん</a:t>
            </a:r>
            <a:r>
              <a:rPr lang="en-US" altLang="ja-JP" sz="800" dirty="0">
                <a:latin typeface="+mn-ea"/>
              </a:rPr>
              <a:t>net</a:t>
            </a:r>
            <a:endParaRPr lang="ja-JP" altLang="en-US" sz="800" dirty="0">
              <a:latin typeface="+mn-ea"/>
            </a:endParaRPr>
          </a:p>
        </p:txBody>
      </p:sp>
      <p:sp>
        <p:nvSpPr>
          <p:cNvPr id="8" name="正方形/長方形 7">
            <a:extLst>
              <a:ext uri="{FF2B5EF4-FFF2-40B4-BE49-F238E27FC236}">
                <a16:creationId xmlns:a16="http://schemas.microsoft.com/office/drawing/2014/main" id="{0E59CF3D-33A1-4181-93A5-927ABAD467A2}"/>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主な</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の紹介</a:t>
            </a:r>
          </a:p>
        </p:txBody>
      </p:sp>
    </p:spTree>
    <p:extLst>
      <p:ext uri="{BB962C8B-B14F-4D97-AF65-F5344CB8AC3E}">
        <p14:creationId xmlns:p14="http://schemas.microsoft.com/office/powerpoint/2010/main" val="16904850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34</a:t>
            </a:fld>
            <a:endParaRPr lang="en-US" altLang="ja-JP" dirty="0"/>
          </a:p>
        </p:txBody>
      </p:sp>
      <p:sp>
        <p:nvSpPr>
          <p:cNvPr id="2" name="テキスト ボックス 1">
            <a:extLst>
              <a:ext uri="{FF2B5EF4-FFF2-40B4-BE49-F238E27FC236}">
                <a16:creationId xmlns:a16="http://schemas.microsoft.com/office/drawing/2014/main" id="{6F9A5865-2966-4BAE-A2C1-F982F1341ECF}"/>
              </a:ext>
            </a:extLst>
          </p:cNvPr>
          <p:cNvSpPr txBox="1"/>
          <p:nvPr/>
        </p:nvSpPr>
        <p:spPr>
          <a:xfrm>
            <a:off x="252339" y="1273927"/>
            <a:ext cx="2375446" cy="369332"/>
          </a:xfrm>
          <a:prstGeom prst="rect">
            <a:avLst/>
          </a:prstGeom>
          <a:noFill/>
        </p:spPr>
        <p:txBody>
          <a:bodyPr wrap="square" rtlCol="0">
            <a:spAutoFit/>
          </a:bodyPr>
          <a:lstStyle/>
          <a:p>
            <a:pPr algn="l"/>
            <a:r>
              <a:rPr lang="ja-JP" altLang="en-US" b="1" dirty="0"/>
              <a:t>③　るるぶ</a:t>
            </a:r>
            <a:r>
              <a:rPr kumimoji="1" lang="ja-JP" altLang="en-US" b="1" dirty="0"/>
              <a:t>トラベル</a:t>
            </a:r>
          </a:p>
        </p:txBody>
      </p:sp>
      <p:sp>
        <p:nvSpPr>
          <p:cNvPr id="3" name="テキスト ボックス 2">
            <a:extLst>
              <a:ext uri="{FF2B5EF4-FFF2-40B4-BE49-F238E27FC236}">
                <a16:creationId xmlns:a16="http://schemas.microsoft.com/office/drawing/2014/main" id="{FA2C4506-459B-41DB-A385-F81F8C31DE8B}"/>
              </a:ext>
            </a:extLst>
          </p:cNvPr>
          <p:cNvSpPr txBox="1"/>
          <p:nvPr/>
        </p:nvSpPr>
        <p:spPr>
          <a:xfrm>
            <a:off x="252339" y="4797152"/>
            <a:ext cx="8424936" cy="1200329"/>
          </a:xfrm>
          <a:prstGeom prst="rect">
            <a:avLst/>
          </a:prstGeom>
          <a:noFill/>
        </p:spPr>
        <p:txBody>
          <a:bodyPr wrap="square">
            <a:spAutoFit/>
          </a:bodyPr>
          <a:lstStyle/>
          <a:p>
            <a:pPr algn="l"/>
            <a:r>
              <a:rPr lang="ja-JP" altLang="en-US" dirty="0">
                <a:latin typeface="+mj-ea"/>
                <a:ea typeface="+mj-ea"/>
              </a:rPr>
              <a:t>るるぶトラベルの運営会社は、旅行会社大手の「株式会社</a:t>
            </a:r>
            <a:r>
              <a:rPr lang="en-US" altLang="ja-JP" dirty="0">
                <a:latin typeface="+mj-ea"/>
                <a:ea typeface="+mj-ea"/>
              </a:rPr>
              <a:t>JTB</a:t>
            </a:r>
            <a:r>
              <a:rPr lang="ja-JP" altLang="en-US" dirty="0">
                <a:latin typeface="+mj-ea"/>
                <a:ea typeface="+mj-ea"/>
              </a:rPr>
              <a:t>」です。もともとは</a:t>
            </a:r>
            <a:r>
              <a:rPr lang="en-US" altLang="ja-JP" dirty="0">
                <a:latin typeface="+mj-ea"/>
                <a:ea typeface="+mj-ea"/>
              </a:rPr>
              <a:t>JTB</a:t>
            </a:r>
            <a:r>
              <a:rPr lang="ja-JP" altLang="en-US" dirty="0">
                <a:latin typeface="+mj-ea"/>
                <a:ea typeface="+mj-ea"/>
              </a:rPr>
              <a:t>の子会社でインターネット販売部門を管轄する「株式会社</a:t>
            </a:r>
            <a:r>
              <a:rPr lang="en-US" altLang="ja-JP" dirty="0" err="1">
                <a:latin typeface="+mj-ea"/>
                <a:ea typeface="+mj-ea"/>
              </a:rPr>
              <a:t>i.JTB</a:t>
            </a:r>
            <a:r>
              <a:rPr lang="ja-JP" altLang="en-US" dirty="0">
                <a:latin typeface="+mj-ea"/>
                <a:ea typeface="+mj-ea"/>
              </a:rPr>
              <a:t>」が立ち上げ、現在も</a:t>
            </a:r>
            <a:r>
              <a:rPr lang="en-US" altLang="ja-JP" dirty="0">
                <a:latin typeface="+mj-ea"/>
                <a:ea typeface="+mj-ea"/>
              </a:rPr>
              <a:t>JTB</a:t>
            </a:r>
            <a:r>
              <a:rPr lang="ja-JP" altLang="en-US" dirty="0">
                <a:latin typeface="+mj-ea"/>
                <a:ea typeface="+mj-ea"/>
              </a:rPr>
              <a:t>の公式サイトとは別に運営されている</a:t>
            </a:r>
            <a:r>
              <a:rPr lang="en-US" altLang="ja-JP" dirty="0">
                <a:latin typeface="+mj-ea"/>
                <a:ea typeface="+mj-ea"/>
              </a:rPr>
              <a:t>OTA</a:t>
            </a:r>
            <a:r>
              <a:rPr lang="ja-JP" altLang="en-US" dirty="0">
                <a:latin typeface="+mj-ea"/>
                <a:ea typeface="+mj-ea"/>
              </a:rPr>
              <a:t>です。登録ホテル数は約</a:t>
            </a:r>
            <a:r>
              <a:rPr lang="en-US" altLang="ja-JP" dirty="0">
                <a:latin typeface="+mj-ea"/>
                <a:ea typeface="+mj-ea"/>
              </a:rPr>
              <a:t>17,000</a:t>
            </a:r>
            <a:r>
              <a:rPr lang="ja-JP" altLang="en-US" dirty="0">
                <a:latin typeface="+mj-ea"/>
                <a:ea typeface="+mj-ea"/>
              </a:rPr>
              <a:t>軒（</a:t>
            </a:r>
            <a:r>
              <a:rPr lang="en-US" altLang="ja-JP" dirty="0">
                <a:latin typeface="+mj-ea"/>
                <a:ea typeface="+mj-ea"/>
              </a:rPr>
              <a:t>2019</a:t>
            </a:r>
            <a:r>
              <a:rPr lang="ja-JP" altLang="en-US" dirty="0">
                <a:latin typeface="+mj-ea"/>
                <a:ea typeface="+mj-ea"/>
              </a:rPr>
              <a:t>年</a:t>
            </a:r>
            <a:r>
              <a:rPr lang="en-US" altLang="ja-JP" dirty="0">
                <a:latin typeface="+mj-ea"/>
                <a:ea typeface="+mj-ea"/>
              </a:rPr>
              <a:t>1</a:t>
            </a:r>
            <a:r>
              <a:rPr lang="ja-JP" altLang="en-US" dirty="0">
                <a:latin typeface="+mj-ea"/>
                <a:ea typeface="+mj-ea"/>
              </a:rPr>
              <a:t>月時点）で、楽天トラベル、じゃらん</a:t>
            </a:r>
            <a:r>
              <a:rPr lang="en-US" altLang="ja-JP" dirty="0" err="1">
                <a:latin typeface="+mj-ea"/>
                <a:ea typeface="+mj-ea"/>
              </a:rPr>
              <a:t>.net</a:t>
            </a:r>
            <a:r>
              <a:rPr lang="ja-JP" altLang="en-US" dirty="0">
                <a:latin typeface="+mj-ea"/>
                <a:ea typeface="+mj-ea"/>
              </a:rPr>
              <a:t>に次ぐ規模を誇ります。</a:t>
            </a:r>
          </a:p>
        </p:txBody>
      </p:sp>
      <p:pic>
        <p:nvPicPr>
          <p:cNvPr id="4" name="図 3">
            <a:extLst>
              <a:ext uri="{FF2B5EF4-FFF2-40B4-BE49-F238E27FC236}">
                <a16:creationId xmlns:a16="http://schemas.microsoft.com/office/drawing/2014/main" id="{7FE49097-DFDA-41DB-95B5-770DC096186E}"/>
              </a:ext>
            </a:extLst>
          </p:cNvPr>
          <p:cNvPicPr>
            <a:picLocks noChangeAspect="1"/>
          </p:cNvPicPr>
          <p:nvPr/>
        </p:nvPicPr>
        <p:blipFill>
          <a:blip r:embed="rId3"/>
          <a:stretch>
            <a:fillRect/>
          </a:stretch>
        </p:blipFill>
        <p:spPr>
          <a:xfrm>
            <a:off x="2194707" y="1597685"/>
            <a:ext cx="4754585" cy="2803177"/>
          </a:xfrm>
          <a:prstGeom prst="rect">
            <a:avLst/>
          </a:prstGeom>
        </p:spPr>
      </p:pic>
      <p:sp>
        <p:nvSpPr>
          <p:cNvPr id="7" name="Rectangle 7">
            <a:extLst>
              <a:ext uri="{FF2B5EF4-FFF2-40B4-BE49-F238E27FC236}">
                <a16:creationId xmlns:a16="http://schemas.microsoft.com/office/drawing/2014/main" id="{E4D7A56F-87BF-434F-91BD-5C43E12E1879}"/>
              </a:ext>
            </a:extLst>
          </p:cNvPr>
          <p:cNvSpPr>
            <a:spLocks noChangeArrowheads="1"/>
          </p:cNvSpPr>
          <p:nvPr/>
        </p:nvSpPr>
        <p:spPr bwMode="auto">
          <a:xfrm>
            <a:off x="6206834" y="4476764"/>
            <a:ext cx="124143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画像出典：るるぶトラベル</a:t>
            </a:r>
          </a:p>
        </p:txBody>
      </p:sp>
      <p:sp>
        <p:nvSpPr>
          <p:cNvPr id="8" name="正方形/長方形 7">
            <a:extLst>
              <a:ext uri="{FF2B5EF4-FFF2-40B4-BE49-F238E27FC236}">
                <a16:creationId xmlns:a16="http://schemas.microsoft.com/office/drawing/2014/main" id="{1D4DFAE5-3882-47ED-83A2-92C2739899DB}"/>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主な</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の紹介</a:t>
            </a:r>
          </a:p>
        </p:txBody>
      </p:sp>
    </p:spTree>
    <p:extLst>
      <p:ext uri="{BB962C8B-B14F-4D97-AF65-F5344CB8AC3E}">
        <p14:creationId xmlns:p14="http://schemas.microsoft.com/office/powerpoint/2010/main" val="9651247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35</a:t>
            </a:fld>
            <a:endParaRPr lang="en-US" altLang="ja-JP" dirty="0"/>
          </a:p>
        </p:txBody>
      </p:sp>
      <p:sp>
        <p:nvSpPr>
          <p:cNvPr id="2" name="テキスト ボックス 1">
            <a:extLst>
              <a:ext uri="{FF2B5EF4-FFF2-40B4-BE49-F238E27FC236}">
                <a16:creationId xmlns:a16="http://schemas.microsoft.com/office/drawing/2014/main" id="{6F9A5865-2966-4BAE-A2C1-F982F1341ECF}"/>
              </a:ext>
            </a:extLst>
          </p:cNvPr>
          <p:cNvSpPr txBox="1"/>
          <p:nvPr/>
        </p:nvSpPr>
        <p:spPr>
          <a:xfrm>
            <a:off x="252338" y="1301753"/>
            <a:ext cx="1584176" cy="369332"/>
          </a:xfrm>
          <a:prstGeom prst="rect">
            <a:avLst/>
          </a:prstGeom>
          <a:noFill/>
        </p:spPr>
        <p:txBody>
          <a:bodyPr wrap="square" rtlCol="0">
            <a:spAutoFit/>
          </a:bodyPr>
          <a:lstStyle/>
          <a:p>
            <a:pPr algn="l"/>
            <a:r>
              <a:rPr kumimoji="1" lang="ja-JP" altLang="en-US" b="1" dirty="0"/>
              <a:t>④　一休</a:t>
            </a:r>
            <a:r>
              <a:rPr kumimoji="1" lang="en-US" altLang="ja-JP" b="1" dirty="0"/>
              <a:t>.com</a:t>
            </a:r>
            <a:endParaRPr kumimoji="1" lang="ja-JP" altLang="en-US" b="1" dirty="0"/>
          </a:p>
        </p:txBody>
      </p:sp>
      <p:sp>
        <p:nvSpPr>
          <p:cNvPr id="3" name="テキスト ボックス 2">
            <a:extLst>
              <a:ext uri="{FF2B5EF4-FFF2-40B4-BE49-F238E27FC236}">
                <a16:creationId xmlns:a16="http://schemas.microsoft.com/office/drawing/2014/main" id="{94F84806-8536-4ADB-A850-9AFA0CA7D0C8}"/>
              </a:ext>
            </a:extLst>
          </p:cNvPr>
          <p:cNvSpPr txBox="1"/>
          <p:nvPr/>
        </p:nvSpPr>
        <p:spPr>
          <a:xfrm>
            <a:off x="252338" y="4791468"/>
            <a:ext cx="8424936" cy="1200329"/>
          </a:xfrm>
          <a:prstGeom prst="rect">
            <a:avLst/>
          </a:prstGeom>
          <a:noFill/>
        </p:spPr>
        <p:txBody>
          <a:bodyPr wrap="square">
            <a:spAutoFit/>
          </a:bodyPr>
          <a:lstStyle/>
          <a:p>
            <a:pPr algn="l"/>
            <a:r>
              <a:rPr lang="ja-JP" altLang="en-US" dirty="0">
                <a:latin typeface="+mj-ea"/>
                <a:ea typeface="+mj-ea"/>
              </a:rPr>
              <a:t>一休</a:t>
            </a:r>
            <a:r>
              <a:rPr lang="en-US" altLang="ja-JP" dirty="0">
                <a:latin typeface="+mj-ea"/>
                <a:ea typeface="+mj-ea"/>
              </a:rPr>
              <a:t>.com</a:t>
            </a:r>
            <a:r>
              <a:rPr lang="ja-JP" altLang="en-US" dirty="0">
                <a:latin typeface="+mj-ea"/>
                <a:ea typeface="+mj-ea"/>
              </a:rPr>
              <a:t>の運営会社は「株式会社一休」です。ホテル予約やレストランの予約事業を行っている会社ですが、親会社はソフトバンク傘下の</a:t>
            </a:r>
            <a:r>
              <a:rPr lang="en-US" altLang="ja-JP" dirty="0">
                <a:latin typeface="+mj-ea"/>
                <a:ea typeface="+mj-ea"/>
              </a:rPr>
              <a:t>Z</a:t>
            </a:r>
            <a:r>
              <a:rPr lang="ja-JP" altLang="en-US" dirty="0">
                <a:latin typeface="+mj-ea"/>
                <a:ea typeface="+mj-ea"/>
              </a:rPr>
              <a:t>ホールディングス（旧ヤフー）。掲載ホテル数は他の大手</a:t>
            </a:r>
            <a:r>
              <a:rPr lang="en-US" altLang="ja-JP" dirty="0">
                <a:latin typeface="+mj-ea"/>
                <a:ea typeface="+mj-ea"/>
              </a:rPr>
              <a:t>OTA</a:t>
            </a:r>
            <a:r>
              <a:rPr lang="ja-JP" altLang="en-US" dirty="0">
                <a:latin typeface="+mj-ea"/>
                <a:ea typeface="+mj-ea"/>
              </a:rPr>
              <a:t>に及びませんが、主にラグジュアリーホテルや高級旅館に特化して「最高品質を」「お得な値段で」提供しています。</a:t>
            </a:r>
          </a:p>
        </p:txBody>
      </p:sp>
      <p:pic>
        <p:nvPicPr>
          <p:cNvPr id="4" name="図 3">
            <a:extLst>
              <a:ext uri="{FF2B5EF4-FFF2-40B4-BE49-F238E27FC236}">
                <a16:creationId xmlns:a16="http://schemas.microsoft.com/office/drawing/2014/main" id="{1033D263-85F8-4417-ACA1-12CFBF17C832}"/>
              </a:ext>
            </a:extLst>
          </p:cNvPr>
          <p:cNvPicPr>
            <a:picLocks noChangeAspect="1"/>
          </p:cNvPicPr>
          <p:nvPr/>
        </p:nvPicPr>
        <p:blipFill>
          <a:blip r:embed="rId3"/>
          <a:stretch>
            <a:fillRect/>
          </a:stretch>
        </p:blipFill>
        <p:spPr>
          <a:xfrm>
            <a:off x="1732146" y="1583532"/>
            <a:ext cx="5679708" cy="2796119"/>
          </a:xfrm>
          <a:prstGeom prst="rect">
            <a:avLst/>
          </a:prstGeom>
        </p:spPr>
      </p:pic>
      <p:sp>
        <p:nvSpPr>
          <p:cNvPr id="7" name="Rectangle 7">
            <a:extLst>
              <a:ext uri="{FF2B5EF4-FFF2-40B4-BE49-F238E27FC236}">
                <a16:creationId xmlns:a16="http://schemas.microsoft.com/office/drawing/2014/main" id="{94161DE5-D64C-4150-BDB5-2A16EACB6BDF}"/>
              </a:ext>
            </a:extLst>
          </p:cNvPr>
          <p:cNvSpPr>
            <a:spLocks noChangeArrowheads="1"/>
          </p:cNvSpPr>
          <p:nvPr/>
        </p:nvSpPr>
        <p:spPr bwMode="auto">
          <a:xfrm>
            <a:off x="6206834" y="4476764"/>
            <a:ext cx="124143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画像出典：一休</a:t>
            </a:r>
            <a:r>
              <a:rPr lang="en-US" altLang="ja-JP" sz="800" dirty="0">
                <a:latin typeface="+mn-ea"/>
              </a:rPr>
              <a:t>.com</a:t>
            </a:r>
            <a:endParaRPr lang="ja-JP" altLang="en-US" sz="800" dirty="0">
              <a:latin typeface="+mn-ea"/>
            </a:endParaRPr>
          </a:p>
        </p:txBody>
      </p:sp>
      <p:sp>
        <p:nvSpPr>
          <p:cNvPr id="8" name="正方形/長方形 7">
            <a:extLst>
              <a:ext uri="{FF2B5EF4-FFF2-40B4-BE49-F238E27FC236}">
                <a16:creationId xmlns:a16="http://schemas.microsoft.com/office/drawing/2014/main" id="{BD025050-3940-4B2D-A6F3-D236971514AD}"/>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主な</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の紹介</a:t>
            </a:r>
          </a:p>
        </p:txBody>
      </p:sp>
    </p:spTree>
    <p:extLst>
      <p:ext uri="{BB962C8B-B14F-4D97-AF65-F5344CB8AC3E}">
        <p14:creationId xmlns:p14="http://schemas.microsoft.com/office/powerpoint/2010/main" val="2387371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36</a:t>
            </a:fld>
            <a:endParaRPr lang="en-US" altLang="ja-JP" dirty="0"/>
          </a:p>
        </p:txBody>
      </p:sp>
      <p:sp>
        <p:nvSpPr>
          <p:cNvPr id="2" name="テキスト ボックス 1">
            <a:extLst>
              <a:ext uri="{FF2B5EF4-FFF2-40B4-BE49-F238E27FC236}">
                <a16:creationId xmlns:a16="http://schemas.microsoft.com/office/drawing/2014/main" id="{6F9A5865-2966-4BAE-A2C1-F982F1341ECF}"/>
              </a:ext>
            </a:extLst>
          </p:cNvPr>
          <p:cNvSpPr txBox="1"/>
          <p:nvPr/>
        </p:nvSpPr>
        <p:spPr>
          <a:xfrm>
            <a:off x="260938" y="1340768"/>
            <a:ext cx="1584176" cy="369332"/>
          </a:xfrm>
          <a:prstGeom prst="rect">
            <a:avLst/>
          </a:prstGeom>
          <a:noFill/>
        </p:spPr>
        <p:txBody>
          <a:bodyPr wrap="square" rtlCol="0">
            <a:spAutoFit/>
          </a:bodyPr>
          <a:lstStyle/>
          <a:p>
            <a:pPr algn="l"/>
            <a:r>
              <a:rPr kumimoji="1" lang="ja-JP" altLang="en-US" b="1" dirty="0"/>
              <a:t>⑤　</a:t>
            </a:r>
            <a:r>
              <a:rPr kumimoji="1" lang="en-US" altLang="ja-JP" b="1" dirty="0"/>
              <a:t>Expedia</a:t>
            </a:r>
            <a:endParaRPr kumimoji="1" lang="ja-JP" altLang="en-US" b="1" dirty="0"/>
          </a:p>
        </p:txBody>
      </p:sp>
      <p:sp>
        <p:nvSpPr>
          <p:cNvPr id="3" name="テキスト ボックス 2">
            <a:extLst>
              <a:ext uri="{FF2B5EF4-FFF2-40B4-BE49-F238E27FC236}">
                <a16:creationId xmlns:a16="http://schemas.microsoft.com/office/drawing/2014/main" id="{2867B1D2-ADD8-4A66-B3C0-EDF7D4BCD3C5}"/>
              </a:ext>
            </a:extLst>
          </p:cNvPr>
          <p:cNvSpPr txBox="1"/>
          <p:nvPr/>
        </p:nvSpPr>
        <p:spPr>
          <a:xfrm>
            <a:off x="252338" y="4791468"/>
            <a:ext cx="8424936" cy="923330"/>
          </a:xfrm>
          <a:prstGeom prst="rect">
            <a:avLst/>
          </a:prstGeom>
          <a:noFill/>
        </p:spPr>
        <p:txBody>
          <a:bodyPr wrap="square">
            <a:spAutoFit/>
          </a:bodyPr>
          <a:lstStyle/>
          <a:p>
            <a:pPr algn="l"/>
            <a:r>
              <a:rPr lang="en-US" altLang="ja-JP" dirty="0">
                <a:latin typeface="+mj-ea"/>
                <a:ea typeface="+mj-ea"/>
              </a:rPr>
              <a:t>Expedia</a:t>
            </a:r>
            <a:r>
              <a:rPr lang="ja-JP" altLang="en-US" dirty="0">
                <a:latin typeface="+mj-ea"/>
                <a:ea typeface="+mj-ea"/>
              </a:rPr>
              <a:t>は世界最大クラスの</a:t>
            </a:r>
            <a:r>
              <a:rPr lang="en-US" altLang="ja-JP" dirty="0">
                <a:latin typeface="+mj-ea"/>
                <a:ea typeface="+mj-ea"/>
              </a:rPr>
              <a:t>OTA</a:t>
            </a:r>
            <a:r>
              <a:rPr lang="ja-JP" altLang="en-US" dirty="0">
                <a:latin typeface="+mj-ea"/>
                <a:ea typeface="+mj-ea"/>
              </a:rPr>
              <a:t>です。登録ホテル数はアジアを中心に約</a:t>
            </a:r>
            <a:r>
              <a:rPr lang="en-US" altLang="ja-JP" dirty="0">
                <a:latin typeface="+mj-ea"/>
                <a:ea typeface="+mj-ea"/>
              </a:rPr>
              <a:t>895,000</a:t>
            </a:r>
            <a:r>
              <a:rPr lang="ja-JP" altLang="en-US" dirty="0">
                <a:latin typeface="+mj-ea"/>
                <a:ea typeface="+mj-ea"/>
              </a:rPr>
              <a:t>軒（</a:t>
            </a:r>
            <a:r>
              <a:rPr lang="en-US" altLang="ja-JP" dirty="0">
                <a:latin typeface="+mj-ea"/>
                <a:ea typeface="+mj-ea"/>
              </a:rPr>
              <a:t>2019</a:t>
            </a:r>
            <a:r>
              <a:rPr lang="ja-JP" altLang="en-US" dirty="0">
                <a:latin typeface="+mj-ea"/>
                <a:ea typeface="+mj-ea"/>
              </a:rPr>
              <a:t>年</a:t>
            </a:r>
            <a:r>
              <a:rPr lang="en-US" altLang="ja-JP" dirty="0">
                <a:latin typeface="+mj-ea"/>
                <a:ea typeface="+mj-ea"/>
              </a:rPr>
              <a:t>1</a:t>
            </a:r>
            <a:r>
              <a:rPr lang="ja-JP" altLang="en-US" dirty="0">
                <a:latin typeface="+mj-ea"/>
                <a:ea typeface="+mj-ea"/>
              </a:rPr>
              <a:t>月時点）で、オプショナルツアーも豊富に掲載されています。公式サイトのデザインは日本の</a:t>
            </a:r>
            <a:r>
              <a:rPr lang="en-US" altLang="ja-JP" dirty="0">
                <a:latin typeface="+mj-ea"/>
                <a:ea typeface="+mj-ea"/>
              </a:rPr>
              <a:t>OTA</a:t>
            </a:r>
            <a:r>
              <a:rPr lang="ja-JP" altLang="en-US" dirty="0">
                <a:latin typeface="+mj-ea"/>
                <a:ea typeface="+mj-ea"/>
              </a:rPr>
              <a:t>サイトと遜色ないデザインで、安心感があります。</a:t>
            </a:r>
          </a:p>
        </p:txBody>
      </p:sp>
      <p:pic>
        <p:nvPicPr>
          <p:cNvPr id="5" name="図 4">
            <a:extLst>
              <a:ext uri="{FF2B5EF4-FFF2-40B4-BE49-F238E27FC236}">
                <a16:creationId xmlns:a16="http://schemas.microsoft.com/office/drawing/2014/main" id="{8E60AC22-E544-479F-9C88-5633CB59BEE2}"/>
              </a:ext>
            </a:extLst>
          </p:cNvPr>
          <p:cNvPicPr>
            <a:picLocks noChangeAspect="1"/>
          </p:cNvPicPr>
          <p:nvPr/>
        </p:nvPicPr>
        <p:blipFill>
          <a:blip r:embed="rId3"/>
          <a:stretch>
            <a:fillRect/>
          </a:stretch>
        </p:blipFill>
        <p:spPr>
          <a:xfrm>
            <a:off x="2448754" y="1591783"/>
            <a:ext cx="4246491" cy="2834883"/>
          </a:xfrm>
          <a:prstGeom prst="rect">
            <a:avLst/>
          </a:prstGeom>
        </p:spPr>
      </p:pic>
      <p:sp>
        <p:nvSpPr>
          <p:cNvPr id="7" name="Rectangle 7">
            <a:extLst>
              <a:ext uri="{FF2B5EF4-FFF2-40B4-BE49-F238E27FC236}">
                <a16:creationId xmlns:a16="http://schemas.microsoft.com/office/drawing/2014/main" id="{CA64A8C9-19C3-441E-B3FA-9065877B8295}"/>
              </a:ext>
            </a:extLst>
          </p:cNvPr>
          <p:cNvSpPr>
            <a:spLocks noChangeArrowheads="1"/>
          </p:cNvSpPr>
          <p:nvPr/>
        </p:nvSpPr>
        <p:spPr bwMode="auto">
          <a:xfrm>
            <a:off x="6206834" y="4476764"/>
            <a:ext cx="124143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a:t>
            </a:r>
            <a:r>
              <a:rPr lang="en-US" altLang="ja-JP" sz="800" dirty="0">
                <a:latin typeface="+mj-ea"/>
                <a:ea typeface="+mj-ea"/>
              </a:rPr>
              <a:t> Expedia</a:t>
            </a:r>
            <a:endParaRPr lang="ja-JP" altLang="en-US" sz="800" dirty="0">
              <a:latin typeface="+mn-ea"/>
            </a:endParaRPr>
          </a:p>
        </p:txBody>
      </p:sp>
      <p:sp>
        <p:nvSpPr>
          <p:cNvPr id="8" name="正方形/長方形 7">
            <a:extLst>
              <a:ext uri="{FF2B5EF4-FFF2-40B4-BE49-F238E27FC236}">
                <a16:creationId xmlns:a16="http://schemas.microsoft.com/office/drawing/2014/main" id="{02B84A52-68F4-470E-B862-C970CFAD21EC}"/>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主な</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の紹介</a:t>
            </a:r>
          </a:p>
        </p:txBody>
      </p:sp>
    </p:spTree>
    <p:extLst>
      <p:ext uri="{BB962C8B-B14F-4D97-AF65-F5344CB8AC3E}">
        <p14:creationId xmlns:p14="http://schemas.microsoft.com/office/powerpoint/2010/main" val="3315582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37</a:t>
            </a:fld>
            <a:endParaRPr lang="en-US" altLang="ja-JP" dirty="0"/>
          </a:p>
        </p:txBody>
      </p:sp>
      <p:sp>
        <p:nvSpPr>
          <p:cNvPr id="2" name="テキスト ボックス 1">
            <a:extLst>
              <a:ext uri="{FF2B5EF4-FFF2-40B4-BE49-F238E27FC236}">
                <a16:creationId xmlns:a16="http://schemas.microsoft.com/office/drawing/2014/main" id="{6F9A5865-2966-4BAE-A2C1-F982F1341ECF}"/>
              </a:ext>
            </a:extLst>
          </p:cNvPr>
          <p:cNvSpPr txBox="1"/>
          <p:nvPr/>
        </p:nvSpPr>
        <p:spPr>
          <a:xfrm>
            <a:off x="252338" y="1289202"/>
            <a:ext cx="2303437" cy="369332"/>
          </a:xfrm>
          <a:prstGeom prst="rect">
            <a:avLst/>
          </a:prstGeom>
          <a:noFill/>
        </p:spPr>
        <p:txBody>
          <a:bodyPr wrap="square" rtlCol="0">
            <a:spAutoFit/>
          </a:bodyPr>
          <a:lstStyle/>
          <a:p>
            <a:pPr algn="l"/>
            <a:r>
              <a:rPr kumimoji="1" lang="ja-JP" altLang="en-US" b="1" dirty="0"/>
              <a:t>⑥　</a:t>
            </a:r>
            <a:r>
              <a:rPr kumimoji="1" lang="en-US" altLang="ja-JP" b="1" dirty="0"/>
              <a:t>Booking.com</a:t>
            </a:r>
            <a:endParaRPr kumimoji="1" lang="ja-JP" altLang="en-US" b="1" dirty="0"/>
          </a:p>
        </p:txBody>
      </p:sp>
      <p:sp>
        <p:nvSpPr>
          <p:cNvPr id="3" name="テキスト ボックス 2">
            <a:extLst>
              <a:ext uri="{FF2B5EF4-FFF2-40B4-BE49-F238E27FC236}">
                <a16:creationId xmlns:a16="http://schemas.microsoft.com/office/drawing/2014/main" id="{3D0DD70E-1895-4719-9D2F-EF43B55DD416}"/>
              </a:ext>
            </a:extLst>
          </p:cNvPr>
          <p:cNvSpPr txBox="1"/>
          <p:nvPr/>
        </p:nvSpPr>
        <p:spPr>
          <a:xfrm>
            <a:off x="252338" y="4791467"/>
            <a:ext cx="8424936" cy="923330"/>
          </a:xfrm>
          <a:prstGeom prst="rect">
            <a:avLst/>
          </a:prstGeom>
          <a:noFill/>
        </p:spPr>
        <p:txBody>
          <a:bodyPr wrap="square">
            <a:spAutoFit/>
          </a:bodyPr>
          <a:lstStyle/>
          <a:p>
            <a:pPr algn="l"/>
            <a:r>
              <a:rPr lang="en-US" altLang="ja-JP" dirty="0">
                <a:latin typeface="+mj-ea"/>
                <a:ea typeface="+mj-ea"/>
              </a:rPr>
              <a:t>Booking.com</a:t>
            </a:r>
            <a:r>
              <a:rPr lang="ja-JP" altLang="en-US" dirty="0">
                <a:latin typeface="+mj-ea"/>
                <a:ea typeface="+mj-ea"/>
              </a:rPr>
              <a:t>の運営会社は、オランダの「</a:t>
            </a:r>
            <a:r>
              <a:rPr lang="en-US" altLang="ja-JP" dirty="0">
                <a:latin typeface="+mj-ea"/>
                <a:ea typeface="+mj-ea"/>
              </a:rPr>
              <a:t>Booking.com B.V.</a:t>
            </a:r>
            <a:r>
              <a:rPr lang="ja-JP" altLang="en-US" dirty="0">
                <a:latin typeface="+mj-ea"/>
                <a:ea typeface="+mj-ea"/>
              </a:rPr>
              <a:t>」です。登録ホテル数は</a:t>
            </a:r>
            <a:r>
              <a:rPr lang="en-US" altLang="ja-JP" dirty="0">
                <a:latin typeface="+mj-ea"/>
                <a:ea typeface="+mj-ea"/>
              </a:rPr>
              <a:t>620</a:t>
            </a:r>
            <a:r>
              <a:rPr lang="ja-JP" altLang="en-US" dirty="0">
                <a:latin typeface="+mj-ea"/>
                <a:ea typeface="+mj-ea"/>
              </a:rPr>
              <a:t>万件以上で、ヨーロッパやアジアなど世界各国の宿泊やアクティビティの予約が可能です。公式サイトのデザインも洗練されており、</a:t>
            </a:r>
            <a:r>
              <a:rPr lang="en-US" altLang="ja-JP" dirty="0">
                <a:latin typeface="+mj-ea"/>
                <a:ea typeface="+mj-ea"/>
              </a:rPr>
              <a:t>43</a:t>
            </a:r>
            <a:r>
              <a:rPr lang="ja-JP" altLang="en-US" dirty="0">
                <a:latin typeface="+mj-ea"/>
                <a:ea typeface="+mj-ea"/>
              </a:rPr>
              <a:t>カ国語に対応しています。</a:t>
            </a:r>
          </a:p>
        </p:txBody>
      </p:sp>
      <p:pic>
        <p:nvPicPr>
          <p:cNvPr id="5" name="図 4">
            <a:extLst>
              <a:ext uri="{FF2B5EF4-FFF2-40B4-BE49-F238E27FC236}">
                <a16:creationId xmlns:a16="http://schemas.microsoft.com/office/drawing/2014/main" id="{80376B75-960C-4B86-9E2A-952F017C5432}"/>
              </a:ext>
            </a:extLst>
          </p:cNvPr>
          <p:cNvPicPr>
            <a:picLocks noChangeAspect="1"/>
          </p:cNvPicPr>
          <p:nvPr/>
        </p:nvPicPr>
        <p:blipFill>
          <a:blip r:embed="rId3"/>
          <a:stretch>
            <a:fillRect/>
          </a:stretch>
        </p:blipFill>
        <p:spPr>
          <a:xfrm>
            <a:off x="1899410" y="1583533"/>
            <a:ext cx="5345179" cy="2883583"/>
          </a:xfrm>
          <a:prstGeom prst="rect">
            <a:avLst/>
          </a:prstGeom>
        </p:spPr>
      </p:pic>
      <p:sp>
        <p:nvSpPr>
          <p:cNvPr id="7" name="Rectangle 7">
            <a:extLst>
              <a:ext uri="{FF2B5EF4-FFF2-40B4-BE49-F238E27FC236}">
                <a16:creationId xmlns:a16="http://schemas.microsoft.com/office/drawing/2014/main" id="{F40C8C1B-F6F9-418A-9772-A6FFDF626674}"/>
              </a:ext>
            </a:extLst>
          </p:cNvPr>
          <p:cNvSpPr>
            <a:spLocks noChangeArrowheads="1"/>
          </p:cNvSpPr>
          <p:nvPr/>
        </p:nvSpPr>
        <p:spPr bwMode="auto">
          <a:xfrm>
            <a:off x="6206834" y="4476764"/>
            <a:ext cx="146151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a:t>
            </a:r>
            <a:r>
              <a:rPr lang="en-US" altLang="ja-JP" sz="800" dirty="0">
                <a:latin typeface="+mj-ea"/>
                <a:ea typeface="+mj-ea"/>
              </a:rPr>
              <a:t> Booking.com</a:t>
            </a:r>
            <a:endParaRPr lang="ja-JP" altLang="en-US" sz="800" dirty="0">
              <a:latin typeface="+mn-ea"/>
            </a:endParaRPr>
          </a:p>
        </p:txBody>
      </p:sp>
      <p:sp>
        <p:nvSpPr>
          <p:cNvPr id="8" name="正方形/長方形 7">
            <a:extLst>
              <a:ext uri="{FF2B5EF4-FFF2-40B4-BE49-F238E27FC236}">
                <a16:creationId xmlns:a16="http://schemas.microsoft.com/office/drawing/2014/main" id="{87DA81AE-A9E9-4C80-AB65-23056DD06515}"/>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主な</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の紹介</a:t>
            </a:r>
          </a:p>
        </p:txBody>
      </p:sp>
    </p:spTree>
    <p:extLst>
      <p:ext uri="{BB962C8B-B14F-4D97-AF65-F5344CB8AC3E}">
        <p14:creationId xmlns:p14="http://schemas.microsoft.com/office/powerpoint/2010/main" val="34672907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38</a:t>
            </a:fld>
            <a:endParaRPr lang="en-US" altLang="ja-JP" dirty="0"/>
          </a:p>
        </p:txBody>
      </p:sp>
      <p:sp>
        <p:nvSpPr>
          <p:cNvPr id="2" name="テキスト ボックス 1">
            <a:extLst>
              <a:ext uri="{FF2B5EF4-FFF2-40B4-BE49-F238E27FC236}">
                <a16:creationId xmlns:a16="http://schemas.microsoft.com/office/drawing/2014/main" id="{6F9A5865-2966-4BAE-A2C1-F982F1341ECF}"/>
              </a:ext>
            </a:extLst>
          </p:cNvPr>
          <p:cNvSpPr txBox="1"/>
          <p:nvPr/>
        </p:nvSpPr>
        <p:spPr>
          <a:xfrm>
            <a:off x="252338" y="1316623"/>
            <a:ext cx="2015405" cy="369332"/>
          </a:xfrm>
          <a:prstGeom prst="rect">
            <a:avLst/>
          </a:prstGeom>
          <a:noFill/>
        </p:spPr>
        <p:txBody>
          <a:bodyPr wrap="square" rtlCol="0">
            <a:spAutoFit/>
          </a:bodyPr>
          <a:lstStyle/>
          <a:p>
            <a:pPr algn="l"/>
            <a:r>
              <a:rPr kumimoji="1" lang="ja-JP" altLang="en-US" b="1" dirty="0"/>
              <a:t>⑦　</a:t>
            </a:r>
            <a:r>
              <a:rPr kumimoji="1" lang="en-US" altLang="ja-JP" b="1" dirty="0"/>
              <a:t>Hotels.com</a:t>
            </a:r>
            <a:endParaRPr kumimoji="1" lang="ja-JP" altLang="en-US" b="1" dirty="0"/>
          </a:p>
        </p:txBody>
      </p:sp>
      <p:sp>
        <p:nvSpPr>
          <p:cNvPr id="3" name="テキスト ボックス 2">
            <a:extLst>
              <a:ext uri="{FF2B5EF4-FFF2-40B4-BE49-F238E27FC236}">
                <a16:creationId xmlns:a16="http://schemas.microsoft.com/office/drawing/2014/main" id="{652AE47B-B5CD-4705-B994-66AF0A4C79DC}"/>
              </a:ext>
            </a:extLst>
          </p:cNvPr>
          <p:cNvSpPr txBox="1"/>
          <p:nvPr/>
        </p:nvSpPr>
        <p:spPr>
          <a:xfrm>
            <a:off x="252338" y="4785783"/>
            <a:ext cx="8424936" cy="1200329"/>
          </a:xfrm>
          <a:prstGeom prst="rect">
            <a:avLst/>
          </a:prstGeom>
          <a:noFill/>
        </p:spPr>
        <p:txBody>
          <a:bodyPr wrap="square">
            <a:spAutoFit/>
          </a:bodyPr>
          <a:lstStyle/>
          <a:p>
            <a:pPr algn="l"/>
            <a:r>
              <a:rPr lang="en-US" altLang="ja-JP" dirty="0">
                <a:latin typeface="+mj-ea"/>
                <a:ea typeface="+mj-ea"/>
              </a:rPr>
              <a:t>Hotels.com</a:t>
            </a:r>
            <a:r>
              <a:rPr lang="ja-JP" altLang="en-US" dirty="0">
                <a:latin typeface="+mj-ea"/>
                <a:ea typeface="+mj-ea"/>
              </a:rPr>
              <a:t>の運営会社は、アメリカの「</a:t>
            </a:r>
            <a:r>
              <a:rPr lang="en-US" altLang="ja-JP" dirty="0">
                <a:latin typeface="+mj-ea"/>
                <a:ea typeface="+mj-ea"/>
              </a:rPr>
              <a:t>Hotels.com L.P</a:t>
            </a:r>
            <a:r>
              <a:rPr lang="ja-JP" altLang="en-US" dirty="0">
                <a:latin typeface="+mj-ea"/>
                <a:ea typeface="+mj-ea"/>
              </a:rPr>
              <a:t>」です。</a:t>
            </a:r>
            <a:r>
              <a:rPr lang="en-US" altLang="ja-JP" dirty="0">
                <a:latin typeface="+mj-ea"/>
                <a:ea typeface="+mj-ea"/>
              </a:rPr>
              <a:t>Hotels.com L.P</a:t>
            </a:r>
            <a:r>
              <a:rPr lang="ja-JP" altLang="en-US" dirty="0">
                <a:latin typeface="+mj-ea"/>
                <a:ea typeface="+mj-ea"/>
              </a:rPr>
              <a:t>はエクスペディアグループの一員で、</a:t>
            </a:r>
            <a:r>
              <a:rPr lang="en-US" altLang="ja-JP" dirty="0">
                <a:latin typeface="+mj-ea"/>
                <a:ea typeface="+mj-ea"/>
              </a:rPr>
              <a:t>Expedia</a:t>
            </a:r>
            <a:r>
              <a:rPr lang="ja-JP" altLang="en-US" dirty="0">
                <a:latin typeface="+mj-ea"/>
                <a:ea typeface="+mj-ea"/>
              </a:rPr>
              <a:t>と同一仕入れを行っているため、登録ホテル数はアジアを中心に約</a:t>
            </a:r>
            <a:r>
              <a:rPr lang="en-US" altLang="ja-JP" dirty="0">
                <a:latin typeface="+mj-ea"/>
                <a:ea typeface="+mj-ea"/>
              </a:rPr>
              <a:t>895,000</a:t>
            </a:r>
            <a:r>
              <a:rPr lang="ja-JP" altLang="en-US" dirty="0">
                <a:latin typeface="+mj-ea"/>
                <a:ea typeface="+mj-ea"/>
              </a:rPr>
              <a:t>軒（</a:t>
            </a:r>
            <a:r>
              <a:rPr lang="en-US" altLang="ja-JP" dirty="0">
                <a:latin typeface="+mj-ea"/>
                <a:ea typeface="+mj-ea"/>
              </a:rPr>
              <a:t>2019</a:t>
            </a:r>
            <a:r>
              <a:rPr lang="ja-JP" altLang="en-US" dirty="0">
                <a:latin typeface="+mj-ea"/>
                <a:ea typeface="+mj-ea"/>
              </a:rPr>
              <a:t>年</a:t>
            </a:r>
            <a:r>
              <a:rPr lang="en-US" altLang="ja-JP" dirty="0">
                <a:latin typeface="+mj-ea"/>
                <a:ea typeface="+mj-ea"/>
              </a:rPr>
              <a:t>1</a:t>
            </a:r>
            <a:r>
              <a:rPr lang="ja-JP" altLang="en-US" dirty="0">
                <a:latin typeface="+mj-ea"/>
                <a:ea typeface="+mj-ea"/>
              </a:rPr>
              <a:t>月時点）を誇ります。基本的なサービスは</a:t>
            </a:r>
            <a:r>
              <a:rPr lang="en-US" altLang="ja-JP" dirty="0">
                <a:latin typeface="+mj-ea"/>
                <a:ea typeface="+mj-ea"/>
              </a:rPr>
              <a:t>Expedia</a:t>
            </a:r>
            <a:r>
              <a:rPr lang="ja-JP" altLang="en-US" dirty="0">
                <a:latin typeface="+mj-ea"/>
                <a:ea typeface="+mj-ea"/>
              </a:rPr>
              <a:t>と同じですが、ホテルズドットコム・リワードという独自のポイントサービスを提供しています。</a:t>
            </a:r>
          </a:p>
        </p:txBody>
      </p:sp>
      <p:pic>
        <p:nvPicPr>
          <p:cNvPr id="7" name="図 6">
            <a:extLst>
              <a:ext uri="{FF2B5EF4-FFF2-40B4-BE49-F238E27FC236}">
                <a16:creationId xmlns:a16="http://schemas.microsoft.com/office/drawing/2014/main" id="{67BB449E-3344-4209-BB24-FE83DF59E1AA}"/>
              </a:ext>
            </a:extLst>
          </p:cNvPr>
          <p:cNvPicPr>
            <a:picLocks noChangeAspect="1"/>
          </p:cNvPicPr>
          <p:nvPr/>
        </p:nvPicPr>
        <p:blipFill rotWithShape="1">
          <a:blip r:embed="rId3"/>
          <a:srcRect b="36948"/>
          <a:stretch/>
        </p:blipFill>
        <p:spPr>
          <a:xfrm>
            <a:off x="1700869" y="1583533"/>
            <a:ext cx="5742260" cy="2950121"/>
          </a:xfrm>
          <a:prstGeom prst="rect">
            <a:avLst/>
          </a:prstGeom>
        </p:spPr>
      </p:pic>
      <p:sp>
        <p:nvSpPr>
          <p:cNvPr id="8" name="Rectangle 7">
            <a:extLst>
              <a:ext uri="{FF2B5EF4-FFF2-40B4-BE49-F238E27FC236}">
                <a16:creationId xmlns:a16="http://schemas.microsoft.com/office/drawing/2014/main" id="{18C83203-8FF3-4DB8-BFF3-91497CECC443}"/>
              </a:ext>
            </a:extLst>
          </p:cNvPr>
          <p:cNvSpPr>
            <a:spLocks noChangeArrowheads="1"/>
          </p:cNvSpPr>
          <p:nvPr/>
        </p:nvSpPr>
        <p:spPr bwMode="auto">
          <a:xfrm>
            <a:off x="6206834" y="4476764"/>
            <a:ext cx="146151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a:t>
            </a:r>
            <a:r>
              <a:rPr lang="en-US" altLang="ja-JP" sz="800" dirty="0">
                <a:latin typeface="+mj-ea"/>
                <a:ea typeface="+mj-ea"/>
              </a:rPr>
              <a:t> Hotels.com</a:t>
            </a:r>
            <a:endParaRPr lang="ja-JP" altLang="en-US" sz="800" dirty="0">
              <a:latin typeface="+mn-ea"/>
            </a:endParaRPr>
          </a:p>
        </p:txBody>
      </p:sp>
      <p:sp>
        <p:nvSpPr>
          <p:cNvPr id="9" name="正方形/長方形 8">
            <a:extLst>
              <a:ext uri="{FF2B5EF4-FFF2-40B4-BE49-F238E27FC236}">
                <a16:creationId xmlns:a16="http://schemas.microsoft.com/office/drawing/2014/main" id="{916CE111-6FC6-4F12-B96C-503ECF044FB8}"/>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主な</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の紹介</a:t>
            </a:r>
          </a:p>
        </p:txBody>
      </p:sp>
    </p:spTree>
    <p:extLst>
      <p:ext uri="{BB962C8B-B14F-4D97-AF65-F5344CB8AC3E}">
        <p14:creationId xmlns:p14="http://schemas.microsoft.com/office/powerpoint/2010/main" val="3543108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171564A6-A733-473B-A417-3FF25BBCC887}"/>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学習目標</a:t>
            </a:r>
          </a:p>
        </p:txBody>
      </p:sp>
      <p:sp>
        <p:nvSpPr>
          <p:cNvPr id="22" name="正方形/長方形 21">
            <a:extLst>
              <a:ext uri="{FF2B5EF4-FFF2-40B4-BE49-F238E27FC236}">
                <a16:creationId xmlns:a16="http://schemas.microsoft.com/office/drawing/2014/main" id="{82F45DA9-1706-441F-9F38-3C90317FB55B}"/>
              </a:ext>
            </a:extLst>
          </p:cNvPr>
          <p:cNvSpPr/>
          <p:nvPr/>
        </p:nvSpPr>
        <p:spPr>
          <a:xfrm>
            <a:off x="107504" y="1386533"/>
            <a:ext cx="8784976" cy="1754326"/>
          </a:xfrm>
          <a:prstGeom prst="rect">
            <a:avLst/>
          </a:prstGeom>
        </p:spPr>
        <p:txBody>
          <a:bodyPr wrap="square">
            <a:spAutoFit/>
          </a:bodyPr>
          <a:lstStyle/>
          <a:p>
            <a:pPr marL="742950" indent="-742950" algn="l">
              <a:buFont typeface="+mj-lt"/>
              <a:buAutoNum type="arabicPeriod"/>
            </a:pPr>
            <a:r>
              <a:rPr lang="en-US" altLang="ja-JP" sz="3600" dirty="0">
                <a:latin typeface="HGP創英角ｺﾞｼｯｸUB" panose="020B0900000000000000" pitchFamily="50" charset="-128"/>
                <a:ea typeface="HGP創英角ｺﾞｼｯｸUB" panose="020B0900000000000000" pitchFamily="50" charset="-128"/>
                <a:cs typeface="Meiryo UI" pitchFamily="50" charset="-128"/>
              </a:rPr>
              <a:t>OTA</a:t>
            </a: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とは何かを理解する</a:t>
            </a:r>
            <a:endParaRPr lang="en-US" altLang="ja-JP" sz="3600" dirty="0">
              <a:latin typeface="HGP創英角ｺﾞｼｯｸUB" panose="020B0900000000000000" pitchFamily="50" charset="-128"/>
              <a:ea typeface="HGP創英角ｺﾞｼｯｸUB" panose="020B0900000000000000" pitchFamily="50" charset="-128"/>
              <a:cs typeface="Meiryo UI" pitchFamily="50" charset="-128"/>
            </a:endParaRPr>
          </a:p>
          <a:p>
            <a:pPr marL="742950" indent="-742950" algn="l">
              <a:buFont typeface="+mj-lt"/>
              <a:buAutoNum type="arabicPeriod"/>
            </a:pPr>
            <a:r>
              <a:rPr lang="en-US" altLang="ja-JP" sz="3600" dirty="0">
                <a:latin typeface="HGP創英角ｺﾞｼｯｸUB" panose="020B0900000000000000" pitchFamily="50" charset="-128"/>
                <a:ea typeface="HGP創英角ｺﾞｼｯｸUB" panose="020B0900000000000000" pitchFamily="50" charset="-128"/>
                <a:cs typeface="Meiryo UI" pitchFamily="50" charset="-128"/>
              </a:rPr>
              <a:t>OTA</a:t>
            </a: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が提供する各種マーケティングデータの概要を理解する</a:t>
            </a:r>
            <a:endParaRPr lang="en-US" altLang="ja-JP" sz="3600" dirty="0">
              <a:latin typeface="HGP創英角ｺﾞｼｯｸUB" panose="020B0900000000000000" pitchFamily="50" charset="-128"/>
              <a:ea typeface="HGP創英角ｺﾞｼｯｸUB" panose="020B0900000000000000" pitchFamily="50" charset="-128"/>
              <a:cs typeface="Meiryo UI" pitchFamily="50" charset="-128"/>
            </a:endParaRPr>
          </a:p>
        </p:txBody>
      </p:sp>
      <p:sp>
        <p:nvSpPr>
          <p:cNvPr id="2" name="矢印: 右 1">
            <a:extLst>
              <a:ext uri="{FF2B5EF4-FFF2-40B4-BE49-F238E27FC236}">
                <a16:creationId xmlns:a16="http://schemas.microsoft.com/office/drawing/2014/main" id="{E27E4888-47A0-4B85-B78B-FDD4394AFF03}"/>
              </a:ext>
            </a:extLst>
          </p:cNvPr>
          <p:cNvSpPr/>
          <p:nvPr/>
        </p:nvSpPr>
        <p:spPr>
          <a:xfrm>
            <a:off x="107504" y="5157192"/>
            <a:ext cx="1296144" cy="864095"/>
          </a:xfrm>
          <a:prstGeom prst="righ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119D4014-B79B-4B6E-AEE2-252D70D9C904}"/>
              </a:ext>
            </a:extLst>
          </p:cNvPr>
          <p:cNvSpPr txBox="1"/>
          <p:nvPr/>
        </p:nvSpPr>
        <p:spPr>
          <a:xfrm>
            <a:off x="1433952" y="5190290"/>
            <a:ext cx="7344816" cy="830997"/>
          </a:xfrm>
          <a:prstGeom prst="rect">
            <a:avLst/>
          </a:prstGeom>
          <a:noFill/>
        </p:spPr>
        <p:txBody>
          <a:bodyPr wrap="square">
            <a:spAutoFit/>
          </a:bodyPr>
          <a:lstStyle/>
          <a:p>
            <a:pPr algn="l"/>
            <a:r>
              <a:rPr lang="ja-JP" altLang="en-US" sz="2400" dirty="0">
                <a:latin typeface="HGP創英角ｺﾞｼｯｸUB" panose="020B0900000000000000" pitchFamily="50" charset="-128"/>
                <a:ea typeface="HGP創英角ｺﾞｼｯｸUB" panose="020B0900000000000000" pitchFamily="50" charset="-128"/>
              </a:rPr>
              <a:t>このコースを学習すると、</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が提供するマーケティングデータの見方がわかります</a:t>
            </a:r>
            <a:endParaRPr lang="ja-JP" altLang="en-US" sz="2400" dirty="0"/>
          </a:p>
        </p:txBody>
      </p:sp>
      <p:sp>
        <p:nvSpPr>
          <p:cNvPr id="3" name="スライド番号プレースホルダー 2">
            <a:extLst>
              <a:ext uri="{FF2B5EF4-FFF2-40B4-BE49-F238E27FC236}">
                <a16:creationId xmlns:a16="http://schemas.microsoft.com/office/drawing/2014/main" id="{6C6DC0EF-942E-4086-BD24-3DB88E00A14B}"/>
              </a:ext>
            </a:extLst>
          </p:cNvPr>
          <p:cNvSpPr>
            <a:spLocks noGrp="1"/>
          </p:cNvSpPr>
          <p:nvPr>
            <p:ph type="sldNum" sz="quarter" idx="12"/>
          </p:nvPr>
        </p:nvSpPr>
        <p:spPr/>
        <p:txBody>
          <a:bodyPr/>
          <a:lstStyle/>
          <a:p>
            <a:pPr>
              <a:defRPr/>
            </a:pPr>
            <a:fld id="{22179739-F4A8-44EB-8B8E-F3F060272835}" type="slidenum">
              <a:rPr lang="ja-JP" altLang="en-US" smtClean="0"/>
              <a:pPr>
                <a:defRPr/>
              </a:pPr>
              <a:t>3</a:t>
            </a:fld>
            <a:endParaRPr lang="ja-JP" altLang="en-US"/>
          </a:p>
        </p:txBody>
      </p:sp>
    </p:spTree>
    <p:extLst>
      <p:ext uri="{BB962C8B-B14F-4D97-AF65-F5344CB8AC3E}">
        <p14:creationId xmlns:p14="http://schemas.microsoft.com/office/powerpoint/2010/main" val="21797748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39</a:t>
            </a:fld>
            <a:endParaRPr lang="en-US" altLang="ja-JP" dirty="0"/>
          </a:p>
        </p:txBody>
      </p:sp>
      <p:sp>
        <p:nvSpPr>
          <p:cNvPr id="2" name="テキスト ボックス 1">
            <a:extLst>
              <a:ext uri="{FF2B5EF4-FFF2-40B4-BE49-F238E27FC236}">
                <a16:creationId xmlns:a16="http://schemas.microsoft.com/office/drawing/2014/main" id="{6F9A5865-2966-4BAE-A2C1-F982F1341ECF}"/>
              </a:ext>
            </a:extLst>
          </p:cNvPr>
          <p:cNvSpPr txBox="1"/>
          <p:nvPr/>
        </p:nvSpPr>
        <p:spPr>
          <a:xfrm>
            <a:off x="252338" y="1250747"/>
            <a:ext cx="1584176" cy="369332"/>
          </a:xfrm>
          <a:prstGeom prst="rect">
            <a:avLst/>
          </a:prstGeom>
          <a:noFill/>
        </p:spPr>
        <p:txBody>
          <a:bodyPr wrap="square" rtlCol="0">
            <a:spAutoFit/>
          </a:bodyPr>
          <a:lstStyle/>
          <a:p>
            <a:pPr algn="l"/>
            <a:r>
              <a:rPr kumimoji="1" lang="ja-JP" altLang="en-US" b="1" dirty="0"/>
              <a:t>⑧　</a:t>
            </a:r>
            <a:r>
              <a:rPr kumimoji="1" lang="en-US" altLang="ja-JP" b="1" dirty="0"/>
              <a:t>Agoda</a:t>
            </a:r>
            <a:endParaRPr kumimoji="1" lang="ja-JP" altLang="en-US" b="1" dirty="0"/>
          </a:p>
        </p:txBody>
      </p:sp>
      <p:sp>
        <p:nvSpPr>
          <p:cNvPr id="3" name="テキスト ボックス 2">
            <a:extLst>
              <a:ext uri="{FF2B5EF4-FFF2-40B4-BE49-F238E27FC236}">
                <a16:creationId xmlns:a16="http://schemas.microsoft.com/office/drawing/2014/main" id="{972EAD41-EED7-4553-B3AA-22ABDD646777}"/>
              </a:ext>
            </a:extLst>
          </p:cNvPr>
          <p:cNvSpPr txBox="1"/>
          <p:nvPr/>
        </p:nvSpPr>
        <p:spPr>
          <a:xfrm>
            <a:off x="252338" y="4763418"/>
            <a:ext cx="8424936" cy="1200329"/>
          </a:xfrm>
          <a:prstGeom prst="rect">
            <a:avLst/>
          </a:prstGeom>
          <a:noFill/>
        </p:spPr>
        <p:txBody>
          <a:bodyPr wrap="square">
            <a:spAutoFit/>
          </a:bodyPr>
          <a:lstStyle/>
          <a:p>
            <a:pPr algn="l"/>
            <a:r>
              <a:rPr lang="en-US" altLang="ja-JP" dirty="0">
                <a:latin typeface="+mj-ea"/>
                <a:ea typeface="+mj-ea"/>
              </a:rPr>
              <a:t>Agoda</a:t>
            </a:r>
            <a:r>
              <a:rPr lang="ja-JP" altLang="en-US" dirty="0">
                <a:latin typeface="+mj-ea"/>
                <a:ea typeface="+mj-ea"/>
              </a:rPr>
              <a:t>の運営会社は、シンガポールの「</a:t>
            </a:r>
            <a:r>
              <a:rPr lang="en-US" altLang="ja-JP" dirty="0">
                <a:latin typeface="+mj-ea"/>
                <a:ea typeface="+mj-ea"/>
              </a:rPr>
              <a:t>Agoda Company Pte. Ltd.</a:t>
            </a:r>
            <a:r>
              <a:rPr lang="ja-JP" altLang="en-US" dirty="0">
                <a:latin typeface="+mj-ea"/>
                <a:ea typeface="+mj-ea"/>
              </a:rPr>
              <a:t>」です。</a:t>
            </a:r>
            <a:r>
              <a:rPr lang="en-US" altLang="ja-JP" dirty="0">
                <a:latin typeface="+mj-ea"/>
                <a:ea typeface="+mj-ea"/>
              </a:rPr>
              <a:t>Agoda Company Pte. Ltd.</a:t>
            </a:r>
            <a:r>
              <a:rPr lang="ja-JP" altLang="en-US" dirty="0">
                <a:latin typeface="+mj-ea"/>
                <a:ea typeface="+mj-ea"/>
              </a:rPr>
              <a:t>は</a:t>
            </a:r>
            <a:r>
              <a:rPr lang="en-US" altLang="ja-JP" dirty="0">
                <a:latin typeface="+mj-ea"/>
                <a:ea typeface="+mj-ea"/>
              </a:rPr>
              <a:t>Booking.com</a:t>
            </a:r>
            <a:r>
              <a:rPr lang="ja-JP" altLang="en-US" dirty="0">
                <a:latin typeface="+mj-ea"/>
                <a:ea typeface="+mj-ea"/>
              </a:rPr>
              <a:t>グループの一員で、アジアを中心に</a:t>
            </a:r>
            <a:r>
              <a:rPr lang="en-US" altLang="ja-JP" dirty="0">
                <a:latin typeface="+mj-ea"/>
                <a:ea typeface="+mj-ea"/>
              </a:rPr>
              <a:t>925,000</a:t>
            </a:r>
            <a:r>
              <a:rPr lang="ja-JP" altLang="en-US" dirty="0">
                <a:latin typeface="+mj-ea"/>
                <a:ea typeface="+mj-ea"/>
              </a:rPr>
              <a:t>軒以上のホテルが登録されています。</a:t>
            </a:r>
            <a:r>
              <a:rPr lang="en-US" altLang="ja-JP" dirty="0">
                <a:latin typeface="+mj-ea"/>
                <a:ea typeface="+mj-ea"/>
              </a:rPr>
              <a:t>JAL</a:t>
            </a:r>
            <a:r>
              <a:rPr lang="ja-JP" altLang="en-US" dirty="0">
                <a:latin typeface="+mj-ea"/>
                <a:ea typeface="+mj-ea"/>
              </a:rPr>
              <a:t>や</a:t>
            </a:r>
            <a:r>
              <a:rPr lang="en-US" altLang="ja-JP" dirty="0">
                <a:latin typeface="+mj-ea"/>
                <a:ea typeface="+mj-ea"/>
              </a:rPr>
              <a:t>ANA</a:t>
            </a:r>
            <a:r>
              <a:rPr lang="ja-JP" altLang="en-US" dirty="0">
                <a:latin typeface="+mj-ea"/>
                <a:ea typeface="+mj-ea"/>
              </a:rPr>
              <a:t>とパートナー契約を結び、</a:t>
            </a:r>
            <a:r>
              <a:rPr lang="en-US" altLang="ja-JP" dirty="0">
                <a:latin typeface="+mj-ea"/>
                <a:ea typeface="+mj-ea"/>
              </a:rPr>
              <a:t>Agoda</a:t>
            </a:r>
            <a:r>
              <a:rPr lang="ja-JP" altLang="en-US" dirty="0">
                <a:latin typeface="+mj-ea"/>
                <a:ea typeface="+mj-ea"/>
              </a:rPr>
              <a:t>の利用でマイルを貯めることができるのも魅力です。</a:t>
            </a:r>
          </a:p>
        </p:txBody>
      </p:sp>
      <p:pic>
        <p:nvPicPr>
          <p:cNvPr id="4" name="図 3">
            <a:extLst>
              <a:ext uri="{FF2B5EF4-FFF2-40B4-BE49-F238E27FC236}">
                <a16:creationId xmlns:a16="http://schemas.microsoft.com/office/drawing/2014/main" id="{209EDE4D-28C2-4D8C-B053-E1DE91D696C0}"/>
              </a:ext>
            </a:extLst>
          </p:cNvPr>
          <p:cNvPicPr>
            <a:picLocks noChangeAspect="1"/>
          </p:cNvPicPr>
          <p:nvPr/>
        </p:nvPicPr>
        <p:blipFill>
          <a:blip r:embed="rId3"/>
          <a:stretch>
            <a:fillRect/>
          </a:stretch>
        </p:blipFill>
        <p:spPr>
          <a:xfrm>
            <a:off x="1263258" y="1583533"/>
            <a:ext cx="6617482" cy="2796119"/>
          </a:xfrm>
          <a:prstGeom prst="rect">
            <a:avLst/>
          </a:prstGeom>
        </p:spPr>
      </p:pic>
      <p:sp>
        <p:nvSpPr>
          <p:cNvPr id="9" name="Rectangle 7">
            <a:extLst>
              <a:ext uri="{FF2B5EF4-FFF2-40B4-BE49-F238E27FC236}">
                <a16:creationId xmlns:a16="http://schemas.microsoft.com/office/drawing/2014/main" id="{9C0B29C8-A079-4548-B463-2262D23F2708}"/>
              </a:ext>
            </a:extLst>
          </p:cNvPr>
          <p:cNvSpPr>
            <a:spLocks noChangeArrowheads="1"/>
          </p:cNvSpPr>
          <p:nvPr/>
        </p:nvSpPr>
        <p:spPr bwMode="auto">
          <a:xfrm>
            <a:off x="6206834" y="4476764"/>
            <a:ext cx="146151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a:t>
            </a:r>
            <a:r>
              <a:rPr lang="en-US" altLang="ja-JP" sz="800" dirty="0">
                <a:latin typeface="+mj-ea"/>
                <a:ea typeface="+mj-ea"/>
              </a:rPr>
              <a:t> Agoda</a:t>
            </a:r>
            <a:endParaRPr lang="ja-JP" altLang="en-US" sz="800" dirty="0">
              <a:latin typeface="+mn-ea"/>
            </a:endParaRPr>
          </a:p>
        </p:txBody>
      </p:sp>
      <p:sp>
        <p:nvSpPr>
          <p:cNvPr id="7" name="正方形/長方形 6">
            <a:extLst>
              <a:ext uri="{FF2B5EF4-FFF2-40B4-BE49-F238E27FC236}">
                <a16:creationId xmlns:a16="http://schemas.microsoft.com/office/drawing/2014/main" id="{3807F9BB-3A12-47F7-A79B-7D8C05D8B20C}"/>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主な</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の紹介</a:t>
            </a:r>
          </a:p>
        </p:txBody>
      </p:sp>
    </p:spTree>
    <p:extLst>
      <p:ext uri="{BB962C8B-B14F-4D97-AF65-F5344CB8AC3E}">
        <p14:creationId xmlns:p14="http://schemas.microsoft.com/office/powerpoint/2010/main" val="32192445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40</a:t>
            </a:fld>
            <a:endParaRPr lang="en-US" altLang="ja-JP" dirty="0"/>
          </a:p>
        </p:txBody>
      </p:sp>
      <p:sp>
        <p:nvSpPr>
          <p:cNvPr id="2" name="テキスト ボックス 1">
            <a:extLst>
              <a:ext uri="{FF2B5EF4-FFF2-40B4-BE49-F238E27FC236}">
                <a16:creationId xmlns:a16="http://schemas.microsoft.com/office/drawing/2014/main" id="{6F9A5865-2966-4BAE-A2C1-F982F1341ECF}"/>
              </a:ext>
            </a:extLst>
          </p:cNvPr>
          <p:cNvSpPr txBox="1"/>
          <p:nvPr/>
        </p:nvSpPr>
        <p:spPr>
          <a:xfrm>
            <a:off x="252338" y="1256763"/>
            <a:ext cx="1584176" cy="369332"/>
          </a:xfrm>
          <a:prstGeom prst="rect">
            <a:avLst/>
          </a:prstGeom>
          <a:noFill/>
        </p:spPr>
        <p:txBody>
          <a:bodyPr wrap="square" rtlCol="0">
            <a:spAutoFit/>
          </a:bodyPr>
          <a:lstStyle/>
          <a:p>
            <a:pPr algn="l"/>
            <a:r>
              <a:rPr kumimoji="1" lang="ja-JP" altLang="en-US" b="1" dirty="0"/>
              <a:t>⑨　</a:t>
            </a:r>
            <a:r>
              <a:rPr kumimoji="1" lang="en-US" altLang="ja-JP" b="1" dirty="0"/>
              <a:t>Trip.com</a:t>
            </a:r>
            <a:endParaRPr kumimoji="1" lang="ja-JP" altLang="en-US" b="1" dirty="0"/>
          </a:p>
        </p:txBody>
      </p:sp>
      <p:sp>
        <p:nvSpPr>
          <p:cNvPr id="3" name="テキスト ボックス 2">
            <a:extLst>
              <a:ext uri="{FF2B5EF4-FFF2-40B4-BE49-F238E27FC236}">
                <a16:creationId xmlns:a16="http://schemas.microsoft.com/office/drawing/2014/main" id="{03A30B62-1A90-410D-ACA9-52C47E5ACCC4}"/>
              </a:ext>
            </a:extLst>
          </p:cNvPr>
          <p:cNvSpPr txBox="1"/>
          <p:nvPr/>
        </p:nvSpPr>
        <p:spPr>
          <a:xfrm>
            <a:off x="252338" y="4763418"/>
            <a:ext cx="8424936" cy="1200329"/>
          </a:xfrm>
          <a:prstGeom prst="rect">
            <a:avLst/>
          </a:prstGeom>
          <a:noFill/>
        </p:spPr>
        <p:txBody>
          <a:bodyPr wrap="square">
            <a:spAutoFit/>
          </a:bodyPr>
          <a:lstStyle/>
          <a:p>
            <a:pPr algn="l"/>
            <a:r>
              <a:rPr lang="en-US" altLang="ja-JP" dirty="0">
                <a:latin typeface="+mj-ea"/>
                <a:ea typeface="+mj-ea"/>
              </a:rPr>
              <a:t>Trip.com</a:t>
            </a:r>
            <a:r>
              <a:rPr lang="ja-JP" altLang="en-US" dirty="0">
                <a:latin typeface="+mj-ea"/>
                <a:ea typeface="+mj-ea"/>
              </a:rPr>
              <a:t>の運営会社は、中国の「</a:t>
            </a:r>
            <a:r>
              <a:rPr lang="en-US" altLang="ja-JP" dirty="0">
                <a:latin typeface="+mj-ea"/>
                <a:ea typeface="+mj-ea"/>
              </a:rPr>
              <a:t>Ctrip.com Limited</a:t>
            </a:r>
            <a:r>
              <a:rPr lang="ja-JP" altLang="en-US" dirty="0">
                <a:latin typeface="+mj-ea"/>
                <a:ea typeface="+mj-ea"/>
              </a:rPr>
              <a:t>」です。</a:t>
            </a:r>
            <a:r>
              <a:rPr lang="en-US" altLang="ja-JP" dirty="0">
                <a:latin typeface="+mj-ea"/>
                <a:ea typeface="+mj-ea"/>
              </a:rPr>
              <a:t>Ctrip.com Limited</a:t>
            </a:r>
            <a:r>
              <a:rPr lang="ja-JP" altLang="en-US" dirty="0">
                <a:latin typeface="+mj-ea"/>
                <a:ea typeface="+mj-ea"/>
              </a:rPr>
              <a:t>は世界中に</a:t>
            </a:r>
            <a:r>
              <a:rPr lang="en-US" altLang="ja-JP" dirty="0">
                <a:latin typeface="+mj-ea"/>
                <a:ea typeface="+mj-ea"/>
              </a:rPr>
              <a:t>3</a:t>
            </a:r>
            <a:r>
              <a:rPr lang="ja-JP" altLang="en-US" dirty="0">
                <a:latin typeface="+mj-ea"/>
                <a:ea typeface="+mj-ea"/>
              </a:rPr>
              <a:t>億人の会員を抱える</a:t>
            </a:r>
            <a:r>
              <a:rPr lang="en-US" altLang="ja-JP" dirty="0">
                <a:latin typeface="+mj-ea"/>
                <a:ea typeface="+mj-ea"/>
              </a:rPr>
              <a:t>Trip.com</a:t>
            </a:r>
            <a:r>
              <a:rPr lang="ja-JP" altLang="en-US" dirty="0">
                <a:latin typeface="+mj-ea"/>
                <a:ea typeface="+mj-ea"/>
              </a:rPr>
              <a:t>グループのメンバーで、</a:t>
            </a:r>
            <a:r>
              <a:rPr lang="en-US" altLang="ja-JP" dirty="0">
                <a:latin typeface="+mj-ea"/>
                <a:ea typeface="+mj-ea"/>
              </a:rPr>
              <a:t>Trip.com</a:t>
            </a:r>
            <a:r>
              <a:rPr lang="ja-JP" altLang="en-US" dirty="0">
                <a:latin typeface="+mj-ea"/>
                <a:ea typeface="+mj-ea"/>
              </a:rPr>
              <a:t>のサイトには世界</a:t>
            </a:r>
            <a:r>
              <a:rPr lang="en-US" altLang="ja-JP" dirty="0">
                <a:latin typeface="+mj-ea"/>
                <a:ea typeface="+mj-ea"/>
              </a:rPr>
              <a:t>200</a:t>
            </a:r>
            <a:r>
              <a:rPr lang="ja-JP" altLang="en-US" dirty="0">
                <a:latin typeface="+mj-ea"/>
                <a:ea typeface="+mj-ea"/>
              </a:rPr>
              <a:t>カ国、</a:t>
            </a:r>
            <a:r>
              <a:rPr lang="en-US" altLang="ja-JP" dirty="0">
                <a:latin typeface="+mj-ea"/>
                <a:ea typeface="+mj-ea"/>
              </a:rPr>
              <a:t>120</a:t>
            </a:r>
            <a:r>
              <a:rPr lang="ja-JP" altLang="en-US" dirty="0">
                <a:latin typeface="+mj-ea"/>
                <a:ea typeface="+mj-ea"/>
              </a:rPr>
              <a:t>万件のホテルが登録されています。</a:t>
            </a:r>
            <a:endParaRPr lang="en-US" altLang="ja-JP" dirty="0">
              <a:latin typeface="+mj-ea"/>
              <a:ea typeface="+mj-ea"/>
            </a:endParaRPr>
          </a:p>
          <a:p>
            <a:pPr algn="l"/>
            <a:r>
              <a:rPr lang="ja-JP" altLang="en-US" dirty="0">
                <a:latin typeface="+mj-ea"/>
                <a:ea typeface="+mj-ea"/>
              </a:rPr>
              <a:t>また、日本語を話せるスタッフによるカスタマーサポートが受けられるのも特徴のひとつです。</a:t>
            </a:r>
          </a:p>
        </p:txBody>
      </p:sp>
      <p:pic>
        <p:nvPicPr>
          <p:cNvPr id="4" name="図 3">
            <a:extLst>
              <a:ext uri="{FF2B5EF4-FFF2-40B4-BE49-F238E27FC236}">
                <a16:creationId xmlns:a16="http://schemas.microsoft.com/office/drawing/2014/main" id="{B94B6ADC-54A9-4695-A761-EAE84F35435B}"/>
              </a:ext>
            </a:extLst>
          </p:cNvPr>
          <p:cNvPicPr>
            <a:picLocks noChangeAspect="1"/>
          </p:cNvPicPr>
          <p:nvPr/>
        </p:nvPicPr>
        <p:blipFill>
          <a:blip r:embed="rId3"/>
          <a:stretch>
            <a:fillRect/>
          </a:stretch>
        </p:blipFill>
        <p:spPr>
          <a:xfrm>
            <a:off x="1660474" y="1583533"/>
            <a:ext cx="5823050" cy="2796119"/>
          </a:xfrm>
          <a:prstGeom prst="rect">
            <a:avLst/>
          </a:prstGeom>
        </p:spPr>
      </p:pic>
      <p:sp>
        <p:nvSpPr>
          <p:cNvPr id="7" name="Rectangle 7">
            <a:extLst>
              <a:ext uri="{FF2B5EF4-FFF2-40B4-BE49-F238E27FC236}">
                <a16:creationId xmlns:a16="http://schemas.microsoft.com/office/drawing/2014/main" id="{0E039CE8-1598-4312-94DA-E89C61B64667}"/>
              </a:ext>
            </a:extLst>
          </p:cNvPr>
          <p:cNvSpPr>
            <a:spLocks noChangeArrowheads="1"/>
          </p:cNvSpPr>
          <p:nvPr/>
        </p:nvSpPr>
        <p:spPr bwMode="auto">
          <a:xfrm>
            <a:off x="6206834" y="4476764"/>
            <a:ext cx="146151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a:t>
            </a:r>
            <a:r>
              <a:rPr lang="en-US" altLang="ja-JP" sz="800" dirty="0">
                <a:latin typeface="+mj-ea"/>
                <a:ea typeface="+mj-ea"/>
              </a:rPr>
              <a:t> Trip.com</a:t>
            </a:r>
            <a:endParaRPr lang="ja-JP" altLang="en-US" sz="800" dirty="0">
              <a:latin typeface="+mn-ea"/>
            </a:endParaRPr>
          </a:p>
        </p:txBody>
      </p:sp>
      <p:sp>
        <p:nvSpPr>
          <p:cNvPr id="8" name="正方形/長方形 7">
            <a:extLst>
              <a:ext uri="{FF2B5EF4-FFF2-40B4-BE49-F238E27FC236}">
                <a16:creationId xmlns:a16="http://schemas.microsoft.com/office/drawing/2014/main" id="{151A9CF3-A8AE-4381-85F2-82A85F0A6BF8}"/>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主な</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の紹介</a:t>
            </a:r>
          </a:p>
        </p:txBody>
      </p:sp>
    </p:spTree>
    <p:extLst>
      <p:ext uri="{BB962C8B-B14F-4D97-AF65-F5344CB8AC3E}">
        <p14:creationId xmlns:p14="http://schemas.microsoft.com/office/powerpoint/2010/main" val="1262960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41</a:t>
            </a:fld>
            <a:endParaRPr lang="en-US" altLang="ja-JP" dirty="0"/>
          </a:p>
        </p:txBody>
      </p:sp>
      <p:sp>
        <p:nvSpPr>
          <p:cNvPr id="2" name="テキスト ボックス 1">
            <a:extLst>
              <a:ext uri="{FF2B5EF4-FFF2-40B4-BE49-F238E27FC236}">
                <a16:creationId xmlns:a16="http://schemas.microsoft.com/office/drawing/2014/main" id="{6F9A5865-2966-4BAE-A2C1-F982F1341ECF}"/>
              </a:ext>
            </a:extLst>
          </p:cNvPr>
          <p:cNvSpPr txBox="1"/>
          <p:nvPr/>
        </p:nvSpPr>
        <p:spPr>
          <a:xfrm>
            <a:off x="252338" y="1329664"/>
            <a:ext cx="2519461" cy="369332"/>
          </a:xfrm>
          <a:prstGeom prst="rect">
            <a:avLst/>
          </a:prstGeom>
          <a:noFill/>
        </p:spPr>
        <p:txBody>
          <a:bodyPr wrap="square" rtlCol="0">
            <a:spAutoFit/>
          </a:bodyPr>
          <a:lstStyle/>
          <a:p>
            <a:pPr algn="l"/>
            <a:r>
              <a:rPr kumimoji="1" lang="ja-JP" altLang="en-US" b="1" dirty="0"/>
              <a:t>去哪儿旅行（</a:t>
            </a:r>
            <a:r>
              <a:rPr kumimoji="1" lang="en-US" altLang="ja-JP" b="1" dirty="0" err="1"/>
              <a:t>Qunar</a:t>
            </a:r>
            <a:r>
              <a:rPr kumimoji="1" lang="ja-JP" altLang="en-US" b="1" dirty="0"/>
              <a:t>）</a:t>
            </a:r>
          </a:p>
        </p:txBody>
      </p:sp>
      <p:sp>
        <p:nvSpPr>
          <p:cNvPr id="3" name="テキスト ボックス 2">
            <a:extLst>
              <a:ext uri="{FF2B5EF4-FFF2-40B4-BE49-F238E27FC236}">
                <a16:creationId xmlns:a16="http://schemas.microsoft.com/office/drawing/2014/main" id="{03A30B62-1A90-410D-ACA9-52C47E5ACCC4}"/>
              </a:ext>
            </a:extLst>
          </p:cNvPr>
          <p:cNvSpPr txBox="1"/>
          <p:nvPr/>
        </p:nvSpPr>
        <p:spPr>
          <a:xfrm>
            <a:off x="252338" y="4763418"/>
            <a:ext cx="8424936" cy="1200329"/>
          </a:xfrm>
          <a:prstGeom prst="rect">
            <a:avLst/>
          </a:prstGeom>
          <a:noFill/>
        </p:spPr>
        <p:txBody>
          <a:bodyPr wrap="square">
            <a:spAutoFit/>
          </a:bodyPr>
          <a:lstStyle/>
          <a:p>
            <a:pPr algn="l"/>
            <a:r>
              <a:rPr lang="ja-JP" altLang="en-US" dirty="0">
                <a:latin typeface="+mj-ea"/>
                <a:ea typeface="+mj-ea"/>
              </a:rPr>
              <a:t>「去哪儿旅行（</a:t>
            </a:r>
            <a:r>
              <a:rPr lang="en-US" altLang="ja-JP" dirty="0" err="1">
                <a:latin typeface="+mj-ea"/>
                <a:ea typeface="+mj-ea"/>
              </a:rPr>
              <a:t>Qunar</a:t>
            </a:r>
            <a:r>
              <a:rPr lang="ja-JP" altLang="en-US" dirty="0">
                <a:latin typeface="+mj-ea"/>
                <a:ea typeface="+mj-ea"/>
              </a:rPr>
              <a:t>）」（チューナー）は、中国大手のオンライン旅行プラットフォームです。国内外の飛行機チケット、ホテル、タクシー、レンタカー、列車、旅行プランの購入から、旅行に関するアドバイス、買い物情報などすべての旅行に関する手続き、情報収集をオンライン上で行える便利なサイト（アプリ）です。</a:t>
            </a:r>
          </a:p>
        </p:txBody>
      </p:sp>
      <p:pic>
        <p:nvPicPr>
          <p:cNvPr id="6" name="図 5">
            <a:extLst>
              <a:ext uri="{FF2B5EF4-FFF2-40B4-BE49-F238E27FC236}">
                <a16:creationId xmlns:a16="http://schemas.microsoft.com/office/drawing/2014/main" id="{152ABE89-B308-46F1-9347-49B97ECB0F50}"/>
              </a:ext>
            </a:extLst>
          </p:cNvPr>
          <p:cNvPicPr>
            <a:picLocks noChangeAspect="1"/>
          </p:cNvPicPr>
          <p:nvPr/>
        </p:nvPicPr>
        <p:blipFill>
          <a:blip r:embed="rId3"/>
          <a:stretch>
            <a:fillRect/>
          </a:stretch>
        </p:blipFill>
        <p:spPr>
          <a:xfrm>
            <a:off x="2504168" y="1583533"/>
            <a:ext cx="4135662" cy="2824028"/>
          </a:xfrm>
          <a:prstGeom prst="rect">
            <a:avLst/>
          </a:prstGeom>
        </p:spPr>
      </p:pic>
      <p:sp>
        <p:nvSpPr>
          <p:cNvPr id="7" name="Rectangle 7">
            <a:extLst>
              <a:ext uri="{FF2B5EF4-FFF2-40B4-BE49-F238E27FC236}">
                <a16:creationId xmlns:a16="http://schemas.microsoft.com/office/drawing/2014/main" id="{520BB203-34BD-450F-9995-836E401E5E18}"/>
              </a:ext>
            </a:extLst>
          </p:cNvPr>
          <p:cNvSpPr>
            <a:spLocks noChangeArrowheads="1"/>
          </p:cNvSpPr>
          <p:nvPr/>
        </p:nvSpPr>
        <p:spPr bwMode="auto">
          <a:xfrm>
            <a:off x="6206834" y="4476764"/>
            <a:ext cx="146151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a:t>
            </a:r>
            <a:r>
              <a:rPr lang="ja-JP" altLang="en-US" sz="800" dirty="0">
                <a:latin typeface="+mj-ea"/>
                <a:ea typeface="+mj-ea"/>
              </a:rPr>
              <a:t>去哪儿旅行</a:t>
            </a:r>
            <a:endParaRPr lang="ja-JP" altLang="en-US" sz="800" dirty="0">
              <a:latin typeface="+mn-ea"/>
            </a:endParaRPr>
          </a:p>
        </p:txBody>
      </p:sp>
      <p:sp>
        <p:nvSpPr>
          <p:cNvPr id="8" name="正方形/長方形 7">
            <a:extLst>
              <a:ext uri="{FF2B5EF4-FFF2-40B4-BE49-F238E27FC236}">
                <a16:creationId xmlns:a16="http://schemas.microsoft.com/office/drawing/2014/main" id="{93044FD1-6645-4851-B0DC-343DF35FA5E9}"/>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主な</a:t>
            </a:r>
            <a:r>
              <a:rPr lang="en-US" altLang="ja-JP" sz="2400" dirty="0">
                <a:latin typeface="HGP創英角ｺﾞｼｯｸUB" panose="020B0900000000000000" pitchFamily="50" charset="-128"/>
                <a:ea typeface="HGP創英角ｺﾞｼｯｸUB" panose="020B0900000000000000" pitchFamily="50" charset="-128"/>
              </a:rPr>
              <a:t>OTA</a:t>
            </a:r>
            <a:r>
              <a:rPr lang="ja-JP" altLang="en-US" sz="2400" dirty="0">
                <a:latin typeface="HGP創英角ｺﾞｼｯｸUB" panose="020B0900000000000000" pitchFamily="50" charset="-128"/>
                <a:ea typeface="HGP創英角ｺﾞｼｯｸUB" panose="020B0900000000000000" pitchFamily="50" charset="-128"/>
              </a:rPr>
              <a:t>の紹介</a:t>
            </a:r>
          </a:p>
        </p:txBody>
      </p:sp>
    </p:spTree>
    <p:extLst>
      <p:ext uri="{BB962C8B-B14F-4D97-AF65-F5344CB8AC3E}">
        <p14:creationId xmlns:p14="http://schemas.microsoft.com/office/powerpoint/2010/main" val="24129908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CE6A8FE-EAB2-4B45-99AD-461DB5F6228A}"/>
              </a:ext>
            </a:extLst>
          </p:cNvPr>
          <p:cNvSpPr>
            <a:spLocks noGrp="1" noChangeArrowheads="1"/>
          </p:cNvSpPr>
          <p:nvPr>
            <p:ph type="title"/>
          </p:nvPr>
        </p:nvSpPr>
        <p:spPr>
          <a:xfrm>
            <a:off x="34925" y="114300"/>
            <a:ext cx="8642350" cy="362372"/>
          </a:xfrm>
        </p:spPr>
        <p:txBody>
          <a:bodyPr/>
          <a:lstStyle/>
          <a:p>
            <a:pPr eaLnBrk="1" hangingPunct="1"/>
            <a:r>
              <a:rPr lang="ja-JP" altLang="en-US" sz="1800" dirty="0">
                <a:latin typeface="Meiryo UI" pitchFamily="50" charset="-128"/>
                <a:ea typeface="Meiryo UI" pitchFamily="50" charset="-128"/>
              </a:rPr>
              <a:t>個人演習①</a:t>
            </a:r>
            <a:endParaRPr lang="ja-JP" altLang="ja-JP" sz="1800" dirty="0">
              <a:latin typeface="Meiryo UI" pitchFamily="50" charset="-128"/>
              <a:ea typeface="Meiryo UI" pitchFamily="50" charset="-128"/>
            </a:endParaRPr>
          </a:p>
        </p:txBody>
      </p:sp>
      <p:sp>
        <p:nvSpPr>
          <p:cNvPr id="3" name="テキスト ボックス 2">
            <a:extLst>
              <a:ext uri="{FF2B5EF4-FFF2-40B4-BE49-F238E27FC236}">
                <a16:creationId xmlns:a16="http://schemas.microsoft.com/office/drawing/2014/main" id="{7BC16D54-0F6E-403A-83E6-4F1377EBCAAF}"/>
              </a:ext>
            </a:extLst>
          </p:cNvPr>
          <p:cNvSpPr txBox="1"/>
          <p:nvPr/>
        </p:nvSpPr>
        <p:spPr>
          <a:xfrm>
            <a:off x="175173" y="764704"/>
            <a:ext cx="8793653" cy="830997"/>
          </a:xfrm>
          <a:prstGeom prst="rect">
            <a:avLst/>
          </a:prstGeom>
          <a:noFill/>
        </p:spPr>
        <p:txBody>
          <a:bodyPr wrap="square">
            <a:spAutoFit/>
          </a:bodyPr>
          <a:lstStyle/>
          <a:p>
            <a:pPr algn="l"/>
            <a:r>
              <a:rPr lang="ja-JP" altLang="en-US" sz="1600" b="1" dirty="0">
                <a:latin typeface="+mj-ea"/>
                <a:ea typeface="+mj-ea"/>
              </a:rPr>
              <a:t>京都旅行を行くと仮定して、京都で宿泊する宿泊施設を</a:t>
            </a:r>
            <a:r>
              <a:rPr lang="en-US" altLang="ja-JP" sz="1600" b="1" dirty="0">
                <a:latin typeface="+mj-ea"/>
                <a:ea typeface="+mj-ea"/>
              </a:rPr>
              <a:t>OTA</a:t>
            </a:r>
            <a:r>
              <a:rPr lang="ja-JP" altLang="en-US" sz="1600" b="1" dirty="0">
                <a:latin typeface="+mj-ea"/>
                <a:ea typeface="+mj-ea"/>
              </a:rPr>
              <a:t>で探して比較しましょう。</a:t>
            </a:r>
            <a:endParaRPr lang="en-US" altLang="ja-JP" sz="1600" b="1" dirty="0">
              <a:latin typeface="+mj-ea"/>
              <a:ea typeface="+mj-ea"/>
            </a:endParaRPr>
          </a:p>
          <a:p>
            <a:pPr algn="l"/>
            <a:r>
              <a:rPr lang="ja-JP" altLang="en-US" sz="1600" b="1" dirty="0">
                <a:latin typeface="+mj-ea"/>
                <a:ea typeface="+mj-ea"/>
              </a:rPr>
              <a:t>その際、最低でも</a:t>
            </a:r>
            <a:r>
              <a:rPr lang="en-US" altLang="ja-JP" sz="1600" b="1" dirty="0">
                <a:latin typeface="+mj-ea"/>
                <a:ea typeface="+mj-ea"/>
              </a:rPr>
              <a:t>3</a:t>
            </a:r>
            <a:r>
              <a:rPr lang="ja-JP" altLang="en-US" sz="1600" b="1" dirty="0">
                <a:latin typeface="+mj-ea"/>
                <a:ea typeface="+mj-ea"/>
              </a:rPr>
              <a:t>つ以上の</a:t>
            </a:r>
            <a:r>
              <a:rPr lang="en-US" altLang="ja-JP" sz="1600" b="1" dirty="0">
                <a:latin typeface="+mj-ea"/>
                <a:ea typeface="+mj-ea"/>
              </a:rPr>
              <a:t>OTA</a:t>
            </a:r>
            <a:r>
              <a:rPr lang="ja-JP" altLang="en-US" sz="1600" b="1" dirty="0">
                <a:latin typeface="+mj-ea"/>
                <a:ea typeface="+mj-ea"/>
              </a:rPr>
              <a:t>を閲覧し、各</a:t>
            </a:r>
            <a:r>
              <a:rPr lang="en-US" altLang="ja-JP" sz="1600" b="1" dirty="0">
                <a:latin typeface="+mj-ea"/>
                <a:ea typeface="+mj-ea"/>
              </a:rPr>
              <a:t>OTA</a:t>
            </a:r>
            <a:r>
              <a:rPr lang="ja-JP" altLang="en-US" sz="1600" b="1" dirty="0">
                <a:latin typeface="+mj-ea"/>
                <a:ea typeface="+mj-ea"/>
              </a:rPr>
              <a:t>に掲載されているプラン、金額、口コミ、気づいた点を確認し、下の表を完成させましょう。</a:t>
            </a:r>
            <a:endParaRPr lang="en-US" altLang="ja-JP" sz="1600" b="1" dirty="0">
              <a:latin typeface="+mj-ea"/>
              <a:ea typeface="+mj-ea"/>
            </a:endParaRPr>
          </a:p>
        </p:txBody>
      </p:sp>
      <p:graphicFrame>
        <p:nvGraphicFramePr>
          <p:cNvPr id="5" name="表 6">
            <a:extLst>
              <a:ext uri="{FF2B5EF4-FFF2-40B4-BE49-F238E27FC236}">
                <a16:creationId xmlns:a16="http://schemas.microsoft.com/office/drawing/2014/main" id="{87287378-F307-48C2-8771-133F2416E5D4}"/>
              </a:ext>
            </a:extLst>
          </p:cNvPr>
          <p:cNvGraphicFramePr>
            <a:graphicFrameLocks noGrp="1"/>
          </p:cNvGraphicFramePr>
          <p:nvPr>
            <p:extLst>
              <p:ext uri="{D42A27DB-BD31-4B8C-83A1-F6EECF244321}">
                <p14:modId xmlns:p14="http://schemas.microsoft.com/office/powerpoint/2010/main" val="562296280"/>
              </p:ext>
            </p:extLst>
          </p:nvPr>
        </p:nvGraphicFramePr>
        <p:xfrm>
          <a:off x="251520" y="2564904"/>
          <a:ext cx="8640960" cy="3154680"/>
        </p:xfrm>
        <a:graphic>
          <a:graphicData uri="http://schemas.openxmlformats.org/drawingml/2006/table">
            <a:tbl>
              <a:tblPr firstRow="1" bandRow="1">
                <a:tableStyleId>{5C22544A-7EE6-4342-B048-85BDC9FD1C3A}</a:tableStyleId>
              </a:tblPr>
              <a:tblGrid>
                <a:gridCol w="1728192">
                  <a:extLst>
                    <a:ext uri="{9D8B030D-6E8A-4147-A177-3AD203B41FA5}">
                      <a16:colId xmlns:a16="http://schemas.microsoft.com/office/drawing/2014/main" val="1149772289"/>
                    </a:ext>
                  </a:extLst>
                </a:gridCol>
                <a:gridCol w="1728192">
                  <a:extLst>
                    <a:ext uri="{9D8B030D-6E8A-4147-A177-3AD203B41FA5}">
                      <a16:colId xmlns:a16="http://schemas.microsoft.com/office/drawing/2014/main" val="224842976"/>
                    </a:ext>
                  </a:extLst>
                </a:gridCol>
                <a:gridCol w="1728192">
                  <a:extLst>
                    <a:ext uri="{9D8B030D-6E8A-4147-A177-3AD203B41FA5}">
                      <a16:colId xmlns:a16="http://schemas.microsoft.com/office/drawing/2014/main" val="158430585"/>
                    </a:ext>
                  </a:extLst>
                </a:gridCol>
                <a:gridCol w="1728192">
                  <a:extLst>
                    <a:ext uri="{9D8B030D-6E8A-4147-A177-3AD203B41FA5}">
                      <a16:colId xmlns:a16="http://schemas.microsoft.com/office/drawing/2014/main" val="3726832431"/>
                    </a:ext>
                  </a:extLst>
                </a:gridCol>
                <a:gridCol w="1728192">
                  <a:extLst>
                    <a:ext uri="{9D8B030D-6E8A-4147-A177-3AD203B41FA5}">
                      <a16:colId xmlns:a16="http://schemas.microsoft.com/office/drawing/2014/main" val="3449383718"/>
                    </a:ext>
                  </a:extLst>
                </a:gridCol>
              </a:tblGrid>
              <a:tr h="216024">
                <a:tc>
                  <a:txBody>
                    <a:bodyPr/>
                    <a:lstStyle/>
                    <a:p>
                      <a:pPr algn="ctr"/>
                      <a:r>
                        <a:rPr kumimoji="1" lang="en-US" altLang="ja-JP" sz="1100" dirty="0">
                          <a:solidFill>
                            <a:schemeClr val="tx1"/>
                          </a:solidFill>
                        </a:rPr>
                        <a:t>OTA</a:t>
                      </a:r>
                      <a:r>
                        <a:rPr kumimoji="1" lang="ja-JP" altLang="en-US" sz="1100" dirty="0">
                          <a:solidFill>
                            <a:schemeClr val="tx1"/>
                          </a:solidFill>
                        </a:rPr>
                        <a:t>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dirty="0">
                          <a:solidFill>
                            <a:schemeClr val="tx1"/>
                          </a:solidFill>
                        </a:rPr>
                        <a:t>選択したプラン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dirty="0">
                          <a:solidFill>
                            <a:schemeClr val="tx1"/>
                          </a:solidFill>
                        </a:rPr>
                        <a:t>金額（</a:t>
                      </a:r>
                      <a:r>
                        <a:rPr kumimoji="1" lang="en-US" altLang="ja-JP" sz="1100" dirty="0">
                          <a:solidFill>
                            <a:schemeClr val="tx1"/>
                          </a:solidFill>
                        </a:rPr>
                        <a:t>1</a:t>
                      </a:r>
                      <a:r>
                        <a:rPr kumimoji="1" lang="ja-JP" altLang="en-US" sz="1100" dirty="0">
                          <a:solidFill>
                            <a:schemeClr val="tx1"/>
                          </a:solidFill>
                        </a:rPr>
                        <a:t>名</a:t>
                      </a:r>
                      <a:r>
                        <a:rPr kumimoji="1" lang="en-US" altLang="ja-JP" sz="1100" dirty="0">
                          <a:solidFill>
                            <a:schemeClr val="tx1"/>
                          </a:solidFill>
                        </a:rPr>
                        <a:t>1</a:t>
                      </a:r>
                      <a:r>
                        <a:rPr kumimoji="1" lang="ja-JP" altLang="en-US" sz="1100" dirty="0">
                          <a:solidFill>
                            <a:schemeClr val="tx1"/>
                          </a:solidFill>
                        </a:rPr>
                        <a:t>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dirty="0">
                          <a:solidFill>
                            <a:schemeClr val="tx1"/>
                          </a:solidFill>
                        </a:rPr>
                        <a:t>口コミ点数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dirty="0">
                          <a:solidFill>
                            <a:schemeClr val="tx1"/>
                          </a:solidFill>
                        </a:rPr>
                        <a:t>その他気づいた点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0627554"/>
                  </a:ext>
                </a:extLst>
              </a:tr>
              <a:tr h="370840">
                <a:tc>
                  <a:txBody>
                    <a:bodyPr/>
                    <a:lstStyle/>
                    <a:p>
                      <a:endParaRPr kumimoji="1" lang="en-US" altLang="ja-JP" sz="1600" dirty="0"/>
                    </a:p>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3998465"/>
                  </a:ext>
                </a:extLst>
              </a:tr>
              <a:tr h="370840">
                <a:tc>
                  <a:txBody>
                    <a:bodyPr/>
                    <a:lstStyle/>
                    <a:p>
                      <a:endParaRPr kumimoji="1" lang="en-US" altLang="ja-JP" sz="1600" dirty="0"/>
                    </a:p>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41643"/>
                  </a:ext>
                </a:extLst>
              </a:tr>
              <a:tr h="370840">
                <a:tc>
                  <a:txBody>
                    <a:bodyPr/>
                    <a:lstStyle/>
                    <a:p>
                      <a:endParaRPr kumimoji="1" lang="en-US" altLang="ja-JP" sz="1600" dirty="0"/>
                    </a:p>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4629363"/>
                  </a:ext>
                </a:extLst>
              </a:tr>
              <a:tr h="370840">
                <a:tc>
                  <a:txBody>
                    <a:bodyPr/>
                    <a:lstStyle/>
                    <a:p>
                      <a:endParaRPr kumimoji="1" lang="en-US" altLang="ja-JP" sz="1600" dirty="0"/>
                    </a:p>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4089470"/>
                  </a:ext>
                </a:extLst>
              </a:tr>
              <a:tr h="370840">
                <a:tc>
                  <a:txBody>
                    <a:bodyPr/>
                    <a:lstStyle/>
                    <a:p>
                      <a:endParaRPr kumimoji="1" lang="en-US" altLang="ja-JP" sz="1600" dirty="0"/>
                    </a:p>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57950540"/>
                  </a:ext>
                </a:extLst>
              </a:tr>
            </a:tbl>
          </a:graphicData>
        </a:graphic>
      </p:graphicFrame>
      <p:sp>
        <p:nvSpPr>
          <p:cNvPr id="7" name="テキスト ボックス 6">
            <a:extLst>
              <a:ext uri="{FF2B5EF4-FFF2-40B4-BE49-F238E27FC236}">
                <a16:creationId xmlns:a16="http://schemas.microsoft.com/office/drawing/2014/main" id="{CA7CD873-291F-447C-B0A1-370FD7E92AA7}"/>
              </a:ext>
            </a:extLst>
          </p:cNvPr>
          <p:cNvSpPr txBox="1"/>
          <p:nvPr/>
        </p:nvSpPr>
        <p:spPr>
          <a:xfrm>
            <a:off x="323528" y="1983033"/>
            <a:ext cx="6096000" cy="400110"/>
          </a:xfrm>
          <a:prstGeom prst="rect">
            <a:avLst/>
          </a:prstGeom>
          <a:noFill/>
        </p:spPr>
        <p:txBody>
          <a:bodyPr wrap="square">
            <a:spAutoFit/>
          </a:bodyPr>
          <a:lstStyle/>
          <a:p>
            <a:pPr algn="l"/>
            <a:r>
              <a:rPr lang="ja-JP" altLang="en-US" sz="2000" b="1" dirty="0">
                <a:latin typeface="+mj-ea"/>
                <a:ea typeface="+mj-ea"/>
              </a:rPr>
              <a:t>選択した宿泊施設名（　　　　　　　　　　　　　　　　）</a:t>
            </a:r>
            <a:endParaRPr lang="en-US" altLang="ja-JP" sz="2000" b="1" dirty="0">
              <a:latin typeface="+mj-ea"/>
              <a:ea typeface="+mj-ea"/>
            </a:endParaRPr>
          </a:p>
        </p:txBody>
      </p:sp>
      <p:sp>
        <p:nvSpPr>
          <p:cNvPr id="2" name="スライド番号プレースホルダー 1">
            <a:extLst>
              <a:ext uri="{FF2B5EF4-FFF2-40B4-BE49-F238E27FC236}">
                <a16:creationId xmlns:a16="http://schemas.microsoft.com/office/drawing/2014/main" id="{0AF96BD3-E87F-446C-8788-94A2933C8F94}"/>
              </a:ext>
            </a:extLst>
          </p:cNvPr>
          <p:cNvSpPr>
            <a:spLocks noGrp="1"/>
          </p:cNvSpPr>
          <p:nvPr>
            <p:ph type="sldNum" sz="quarter" idx="12"/>
          </p:nvPr>
        </p:nvSpPr>
        <p:spPr/>
        <p:txBody>
          <a:bodyPr/>
          <a:lstStyle/>
          <a:p>
            <a:pPr>
              <a:defRPr/>
            </a:pPr>
            <a:fld id="{22179739-F4A8-44EB-8B8E-F3F060272835}" type="slidenum">
              <a:rPr lang="ja-JP" altLang="en-US" smtClean="0"/>
              <a:pPr>
                <a:defRPr/>
              </a:pPr>
              <a:t>42</a:t>
            </a:fld>
            <a:endParaRPr lang="ja-JP" altLang="en-US"/>
          </a:p>
        </p:txBody>
      </p:sp>
    </p:spTree>
    <p:extLst>
      <p:ext uri="{BB962C8B-B14F-4D97-AF65-F5344CB8AC3E}">
        <p14:creationId xmlns:p14="http://schemas.microsoft.com/office/powerpoint/2010/main" val="7798932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D798CC3-E8DB-47D4-BEF0-0356C2252170}"/>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まとめ</a:t>
            </a:r>
          </a:p>
        </p:txBody>
      </p:sp>
      <p:sp>
        <p:nvSpPr>
          <p:cNvPr id="5" name="Rectangle 7">
            <a:extLst>
              <a:ext uri="{FF2B5EF4-FFF2-40B4-BE49-F238E27FC236}">
                <a16:creationId xmlns:a16="http://schemas.microsoft.com/office/drawing/2014/main" id="{5C22127F-2302-4F57-9559-F8AF23470CC8}"/>
              </a:ext>
            </a:extLst>
          </p:cNvPr>
          <p:cNvSpPr>
            <a:spLocks noChangeArrowheads="1"/>
          </p:cNvSpPr>
          <p:nvPr/>
        </p:nvSpPr>
        <p:spPr bwMode="auto">
          <a:xfrm>
            <a:off x="34926" y="1384039"/>
            <a:ext cx="9001570" cy="1828937"/>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2800" dirty="0">
                <a:latin typeface="HGP創英角ｺﾞｼｯｸUB" panose="020B0900000000000000" pitchFamily="50" charset="-128"/>
                <a:ea typeface="HGP創英角ｺﾞｼｯｸUB" panose="020B0900000000000000" pitchFamily="50" charset="-128"/>
              </a:rPr>
              <a:t>講義を受けた中で最も印象に残っていたこと、自らの業務に活用できると思ったことを３つ書き出してみましょう！</a:t>
            </a:r>
            <a:endParaRPr lang="en-US" altLang="ja-JP" sz="2800" dirty="0">
              <a:latin typeface="HGP創英角ｺﾞｼｯｸUB" panose="020B0900000000000000" pitchFamily="50" charset="-128"/>
              <a:ea typeface="HGP創英角ｺﾞｼｯｸUB" panose="020B0900000000000000" pitchFamily="50" charset="-128"/>
            </a:endParaRPr>
          </a:p>
        </p:txBody>
      </p:sp>
      <p:sp>
        <p:nvSpPr>
          <p:cNvPr id="11" name="正方形/長方形 10">
            <a:extLst>
              <a:ext uri="{FF2B5EF4-FFF2-40B4-BE49-F238E27FC236}">
                <a16:creationId xmlns:a16="http://schemas.microsoft.com/office/drawing/2014/main" id="{0D902AD3-640C-4454-B765-F900A83BD89D}"/>
              </a:ext>
            </a:extLst>
          </p:cNvPr>
          <p:cNvSpPr/>
          <p:nvPr/>
        </p:nvSpPr>
        <p:spPr>
          <a:xfrm>
            <a:off x="156996" y="3212976"/>
            <a:ext cx="8735484" cy="334808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スライド番号プレースホルダー 2">
            <a:extLst>
              <a:ext uri="{FF2B5EF4-FFF2-40B4-BE49-F238E27FC236}">
                <a16:creationId xmlns:a16="http://schemas.microsoft.com/office/drawing/2014/main" id="{8BDCE87E-BA89-4369-A422-29D8A493D470}"/>
              </a:ext>
            </a:extLst>
          </p:cNvPr>
          <p:cNvSpPr>
            <a:spLocks noGrp="1"/>
          </p:cNvSpPr>
          <p:nvPr>
            <p:ph type="sldNum" sz="quarter" idx="12"/>
          </p:nvPr>
        </p:nvSpPr>
        <p:spPr/>
        <p:txBody>
          <a:bodyPr/>
          <a:lstStyle/>
          <a:p>
            <a:pPr>
              <a:defRPr/>
            </a:pPr>
            <a:fld id="{22179739-F4A8-44EB-8B8E-F3F060272835}" type="slidenum">
              <a:rPr lang="ja-JP" altLang="en-US" smtClean="0"/>
              <a:pPr>
                <a:defRPr/>
              </a:pPr>
              <a:t>43</a:t>
            </a:fld>
            <a:endParaRPr lang="ja-JP" altLang="en-US"/>
          </a:p>
        </p:txBody>
      </p:sp>
    </p:spTree>
    <p:extLst>
      <p:ext uri="{BB962C8B-B14F-4D97-AF65-F5344CB8AC3E}">
        <p14:creationId xmlns:p14="http://schemas.microsoft.com/office/powerpoint/2010/main" val="3062024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4</a:t>
            </a:fld>
            <a:endParaRPr lang="en-US" altLang="ja-JP" dirty="0"/>
          </a:p>
        </p:txBody>
      </p:sp>
      <p:sp>
        <p:nvSpPr>
          <p:cNvPr id="4" name="正方形/長方形 3">
            <a:extLst>
              <a:ext uri="{FF2B5EF4-FFF2-40B4-BE49-F238E27FC236}">
                <a16:creationId xmlns:a16="http://schemas.microsoft.com/office/drawing/2014/main" id="{4EBE71D0-3CCC-4B5B-9024-2C54AAA948FF}"/>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講義</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99879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46CED747-8FC3-4D6D-A388-EAF97F54C4DB}"/>
              </a:ext>
            </a:extLst>
          </p:cNvPr>
          <p:cNvSpPr/>
          <p:nvPr/>
        </p:nvSpPr>
        <p:spPr>
          <a:xfrm>
            <a:off x="2915273" y="4438305"/>
            <a:ext cx="2881651" cy="2158883"/>
          </a:xfrm>
          <a:prstGeom prst="rect">
            <a:avLst/>
          </a:prstGeom>
          <a:noFill/>
          <a:ln>
            <a:solidFill>
              <a:srgbClr val="3B3BFF"/>
            </a:solidFill>
          </a:ln>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endParaRPr lang="ja-JP" altLang="en-US" sz="2400" dirty="0">
              <a:latin typeface="HGP創英角ｺﾞｼｯｸUB" panose="020B0900000000000000" pitchFamily="50" charset="-128"/>
              <a:ea typeface="HGP創英角ｺﾞｼｯｸUB" panose="020B0900000000000000" pitchFamily="50" charset="-128"/>
            </a:endParaRPr>
          </a:p>
        </p:txBody>
      </p:sp>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5</a:t>
            </a:fld>
            <a:endParaRPr lang="en-US" altLang="ja-JP" dirty="0"/>
          </a:p>
        </p:txBody>
      </p:sp>
      <p:sp>
        <p:nvSpPr>
          <p:cNvPr id="7" name="Rectangle 7">
            <a:extLst>
              <a:ext uri="{FF2B5EF4-FFF2-40B4-BE49-F238E27FC236}">
                <a16:creationId xmlns:a16="http://schemas.microsoft.com/office/drawing/2014/main" id="{F0D44453-1D61-4B48-B006-C21FB5A3D975}"/>
              </a:ext>
            </a:extLst>
          </p:cNvPr>
          <p:cNvSpPr>
            <a:spLocks noChangeArrowheads="1"/>
          </p:cNvSpPr>
          <p:nvPr/>
        </p:nvSpPr>
        <p:spPr bwMode="auto">
          <a:xfrm>
            <a:off x="179511" y="1387915"/>
            <a:ext cx="8702096" cy="2628523"/>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3200" dirty="0">
                <a:latin typeface="HGP創英角ｺﾞｼｯｸUB" panose="020B0900000000000000" pitchFamily="50" charset="-128"/>
                <a:ea typeface="HGP創英角ｺﾞｼｯｸUB" panose="020B0900000000000000" pitchFamily="50" charset="-128"/>
              </a:rPr>
              <a:t>宿泊者は旅行を計画する際に、どのように宿泊先を探すでしょうか？</a:t>
            </a:r>
            <a:endParaRPr lang="en-US" altLang="ja-JP" sz="3200"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endParaRPr lang="en-US" altLang="ja-JP" sz="1600"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r>
              <a:rPr lang="ja-JP" altLang="en-US" sz="2000" dirty="0">
                <a:latin typeface="+mj-ea"/>
                <a:ea typeface="+mj-ea"/>
              </a:rPr>
              <a:t>宿泊など旅行の予約情報を提供しているインターネットサイトを運営している旅行会社を「</a:t>
            </a:r>
            <a:r>
              <a:rPr lang="en-US" altLang="ja-JP" sz="2000" dirty="0">
                <a:latin typeface="+mj-ea"/>
                <a:ea typeface="+mj-ea"/>
              </a:rPr>
              <a:t>OTA(</a:t>
            </a:r>
            <a:r>
              <a:rPr lang="ja-JP" altLang="en-US" sz="2000" dirty="0">
                <a:latin typeface="+mj-ea"/>
                <a:ea typeface="+mj-ea"/>
              </a:rPr>
              <a:t>＝</a:t>
            </a:r>
            <a:r>
              <a:rPr lang="en-US" altLang="ja-JP" sz="2000" dirty="0">
                <a:latin typeface="+mj-ea"/>
                <a:ea typeface="+mj-ea"/>
              </a:rPr>
              <a:t>Online Travel Agent</a:t>
            </a:r>
            <a:r>
              <a:rPr lang="ja-JP" altLang="en-US" sz="2000" dirty="0">
                <a:latin typeface="+mj-ea"/>
                <a:ea typeface="+mj-ea"/>
              </a:rPr>
              <a:t>）」と言います。</a:t>
            </a:r>
          </a:p>
          <a:p>
            <a:pPr indent="-342900" algn="l">
              <a:lnSpc>
                <a:spcPct val="90000"/>
              </a:lnSpc>
              <a:spcBef>
                <a:spcPct val="20000"/>
              </a:spcBef>
            </a:pPr>
            <a:r>
              <a:rPr lang="ja-JP" altLang="en-US" sz="2000" dirty="0">
                <a:latin typeface="+mj-ea"/>
                <a:ea typeface="+mj-ea"/>
              </a:rPr>
              <a:t> 「楽天トラベル」、「じゃらん」、「</a:t>
            </a:r>
            <a:r>
              <a:rPr lang="en-US" altLang="ja-JP" sz="2000" dirty="0">
                <a:latin typeface="+mj-ea"/>
                <a:ea typeface="+mj-ea"/>
              </a:rPr>
              <a:t>Booking.com</a:t>
            </a:r>
            <a:r>
              <a:rPr lang="ja-JP" altLang="en-US" sz="2000" dirty="0">
                <a:latin typeface="+mj-ea"/>
                <a:ea typeface="+mj-ea"/>
              </a:rPr>
              <a:t>」などが挙げられます。</a:t>
            </a:r>
            <a:endParaRPr lang="en-US" altLang="ja-JP" sz="2000" dirty="0">
              <a:latin typeface="+mj-ea"/>
              <a:ea typeface="+mj-ea"/>
            </a:endParaRPr>
          </a:p>
          <a:p>
            <a:pPr indent="-342900" algn="l">
              <a:lnSpc>
                <a:spcPct val="90000"/>
              </a:lnSpc>
              <a:spcBef>
                <a:spcPct val="20000"/>
              </a:spcBef>
            </a:pPr>
            <a:r>
              <a:rPr lang="ja-JP" altLang="en-US" sz="2000" dirty="0">
                <a:latin typeface="+mj-ea"/>
                <a:ea typeface="+mj-ea"/>
              </a:rPr>
              <a:t>旅行情報の閲覧から予約、決済サービスまで全てオンラインで提供をしています。</a:t>
            </a:r>
            <a:endParaRPr lang="en-US" altLang="ja-JP" sz="2000" dirty="0">
              <a:latin typeface="+mj-ea"/>
              <a:ea typeface="+mj-ea"/>
            </a:endParaRPr>
          </a:p>
        </p:txBody>
      </p:sp>
      <p:pic>
        <p:nvPicPr>
          <p:cNvPr id="8" name="図 7">
            <a:extLst>
              <a:ext uri="{FF2B5EF4-FFF2-40B4-BE49-F238E27FC236}">
                <a16:creationId xmlns:a16="http://schemas.microsoft.com/office/drawing/2014/main" id="{8F3324C0-6556-43D6-BE57-7F01D6348070}"/>
              </a:ext>
            </a:extLst>
          </p:cNvPr>
          <p:cNvPicPr>
            <a:picLocks noChangeAspect="1"/>
          </p:cNvPicPr>
          <p:nvPr/>
        </p:nvPicPr>
        <p:blipFill>
          <a:blip r:embed="rId3"/>
          <a:stretch>
            <a:fillRect/>
          </a:stretch>
        </p:blipFill>
        <p:spPr>
          <a:xfrm flipH="1">
            <a:off x="34925" y="4651820"/>
            <a:ext cx="1893081" cy="1495911"/>
          </a:xfrm>
          <a:prstGeom prst="rect">
            <a:avLst/>
          </a:prstGeom>
        </p:spPr>
      </p:pic>
      <p:pic>
        <p:nvPicPr>
          <p:cNvPr id="9" name="図 8">
            <a:extLst>
              <a:ext uri="{FF2B5EF4-FFF2-40B4-BE49-F238E27FC236}">
                <a16:creationId xmlns:a16="http://schemas.microsoft.com/office/drawing/2014/main" id="{C9AB4549-86E6-45D8-8D3F-2EE9BE24AE7D}"/>
              </a:ext>
            </a:extLst>
          </p:cNvPr>
          <p:cNvPicPr>
            <a:picLocks noChangeAspect="1"/>
          </p:cNvPicPr>
          <p:nvPr/>
        </p:nvPicPr>
        <p:blipFill>
          <a:blip r:embed="rId4"/>
          <a:stretch>
            <a:fillRect/>
          </a:stretch>
        </p:blipFill>
        <p:spPr>
          <a:xfrm>
            <a:off x="7224692" y="4348530"/>
            <a:ext cx="1743909" cy="2090302"/>
          </a:xfrm>
          <a:prstGeom prst="rect">
            <a:avLst/>
          </a:prstGeom>
        </p:spPr>
      </p:pic>
      <p:pic>
        <p:nvPicPr>
          <p:cNvPr id="11" name="図 10">
            <a:extLst>
              <a:ext uri="{FF2B5EF4-FFF2-40B4-BE49-F238E27FC236}">
                <a16:creationId xmlns:a16="http://schemas.microsoft.com/office/drawing/2014/main" id="{AC9B6692-E553-47B6-95F6-1614B668C7B8}"/>
              </a:ext>
            </a:extLst>
          </p:cNvPr>
          <p:cNvPicPr>
            <a:picLocks noChangeAspect="1"/>
          </p:cNvPicPr>
          <p:nvPr/>
        </p:nvPicPr>
        <p:blipFill rotWithShape="1">
          <a:blip r:embed="rId5"/>
          <a:srcRect l="24387" t="23190" r="26840" b="21154"/>
          <a:stretch/>
        </p:blipFill>
        <p:spPr>
          <a:xfrm>
            <a:off x="3109505" y="4798385"/>
            <a:ext cx="1246593" cy="747956"/>
          </a:xfrm>
          <a:prstGeom prst="rect">
            <a:avLst/>
          </a:prstGeom>
        </p:spPr>
      </p:pic>
      <p:pic>
        <p:nvPicPr>
          <p:cNvPr id="12" name="図 11">
            <a:extLst>
              <a:ext uri="{FF2B5EF4-FFF2-40B4-BE49-F238E27FC236}">
                <a16:creationId xmlns:a16="http://schemas.microsoft.com/office/drawing/2014/main" id="{DF1D92EF-D478-4662-96C5-863CB952DA87}"/>
              </a:ext>
            </a:extLst>
          </p:cNvPr>
          <p:cNvPicPr>
            <a:picLocks noChangeAspect="1"/>
          </p:cNvPicPr>
          <p:nvPr/>
        </p:nvPicPr>
        <p:blipFill>
          <a:blip r:embed="rId6"/>
          <a:stretch>
            <a:fillRect/>
          </a:stretch>
        </p:blipFill>
        <p:spPr>
          <a:xfrm>
            <a:off x="4356098" y="5172363"/>
            <a:ext cx="1208270" cy="893788"/>
          </a:xfrm>
          <a:prstGeom prst="rect">
            <a:avLst/>
          </a:prstGeom>
        </p:spPr>
      </p:pic>
      <p:pic>
        <p:nvPicPr>
          <p:cNvPr id="13" name="図 12">
            <a:extLst>
              <a:ext uri="{FF2B5EF4-FFF2-40B4-BE49-F238E27FC236}">
                <a16:creationId xmlns:a16="http://schemas.microsoft.com/office/drawing/2014/main" id="{D14B5699-1EA2-4056-86D7-A8F5019ED638}"/>
              </a:ext>
            </a:extLst>
          </p:cNvPr>
          <p:cNvPicPr>
            <a:picLocks noChangeAspect="1"/>
          </p:cNvPicPr>
          <p:nvPr/>
        </p:nvPicPr>
        <p:blipFill rotWithShape="1">
          <a:blip r:embed="rId7"/>
          <a:srcRect l="9746" t="28558" r="11827" b="29744"/>
          <a:stretch/>
        </p:blipFill>
        <p:spPr>
          <a:xfrm>
            <a:off x="3190440" y="5864065"/>
            <a:ext cx="1738436" cy="576064"/>
          </a:xfrm>
          <a:prstGeom prst="rect">
            <a:avLst/>
          </a:prstGeom>
        </p:spPr>
      </p:pic>
      <p:sp>
        <p:nvSpPr>
          <p:cNvPr id="14" name="正方形/長方形 13">
            <a:extLst>
              <a:ext uri="{FF2B5EF4-FFF2-40B4-BE49-F238E27FC236}">
                <a16:creationId xmlns:a16="http://schemas.microsoft.com/office/drawing/2014/main" id="{B0B9BFF9-3646-46C6-AF1F-B3C672A849BF}"/>
              </a:ext>
            </a:extLst>
          </p:cNvPr>
          <p:cNvSpPr/>
          <p:nvPr/>
        </p:nvSpPr>
        <p:spPr>
          <a:xfrm>
            <a:off x="3776809" y="4205750"/>
            <a:ext cx="1158581" cy="504055"/>
          </a:xfrm>
          <a:prstGeom prst="rect">
            <a:avLst/>
          </a:prstGeom>
          <a:solidFill>
            <a:srgbClr val="3B3BFF"/>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endParaRPr lang="ja-JP" altLang="en-US" sz="2400" dirty="0">
              <a:latin typeface="HGP創英角ｺﾞｼｯｸUB" panose="020B0900000000000000" pitchFamily="50" charset="-128"/>
              <a:ea typeface="HGP創英角ｺﾞｼｯｸUB" panose="020B0900000000000000" pitchFamily="50" charset="-128"/>
            </a:endParaRPr>
          </a:p>
        </p:txBody>
      </p:sp>
      <p:sp>
        <p:nvSpPr>
          <p:cNvPr id="18" name="Rectangle 7">
            <a:extLst>
              <a:ext uri="{FF2B5EF4-FFF2-40B4-BE49-F238E27FC236}">
                <a16:creationId xmlns:a16="http://schemas.microsoft.com/office/drawing/2014/main" id="{5DC9BB10-BCE1-4D5F-90BF-7FC251B8BC31}"/>
              </a:ext>
            </a:extLst>
          </p:cNvPr>
          <p:cNvSpPr>
            <a:spLocks noChangeArrowheads="1"/>
          </p:cNvSpPr>
          <p:nvPr/>
        </p:nvSpPr>
        <p:spPr bwMode="auto">
          <a:xfrm>
            <a:off x="5135025" y="6256583"/>
            <a:ext cx="420145"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nSpc>
                <a:spcPct val="90000"/>
              </a:lnSpc>
              <a:spcBef>
                <a:spcPct val="20000"/>
              </a:spcBef>
            </a:pPr>
            <a:r>
              <a:rPr lang="ja-JP" altLang="en-US" sz="1400" dirty="0">
                <a:latin typeface="HGP創英角ｺﾞｼｯｸUB" panose="020B0900000000000000" pitchFamily="50" charset="-128"/>
                <a:ea typeface="HGP創英角ｺﾞｼｯｸUB" panose="020B0900000000000000" pitchFamily="50" charset="-128"/>
              </a:rPr>
              <a:t>等</a:t>
            </a:r>
          </a:p>
        </p:txBody>
      </p:sp>
      <p:sp>
        <p:nvSpPr>
          <p:cNvPr id="21" name="矢印: 下 20">
            <a:extLst>
              <a:ext uri="{FF2B5EF4-FFF2-40B4-BE49-F238E27FC236}">
                <a16:creationId xmlns:a16="http://schemas.microsoft.com/office/drawing/2014/main" id="{284E84A1-FB3B-4E49-AE6E-7165627F560E}"/>
              </a:ext>
            </a:extLst>
          </p:cNvPr>
          <p:cNvSpPr/>
          <p:nvPr/>
        </p:nvSpPr>
        <p:spPr>
          <a:xfrm rot="5400000">
            <a:off x="6271310" y="5580731"/>
            <a:ext cx="360040" cy="890566"/>
          </a:xfrm>
          <a:prstGeom prst="downArrow">
            <a:avLst>
              <a:gd name="adj1" fmla="val 50000"/>
              <a:gd name="adj2" fmla="val 797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Rectangle 7">
            <a:extLst>
              <a:ext uri="{FF2B5EF4-FFF2-40B4-BE49-F238E27FC236}">
                <a16:creationId xmlns:a16="http://schemas.microsoft.com/office/drawing/2014/main" id="{8B7370D9-1003-4B6C-AE2E-4B54C026CB7E}"/>
              </a:ext>
            </a:extLst>
          </p:cNvPr>
          <p:cNvSpPr>
            <a:spLocks noChangeArrowheads="1"/>
          </p:cNvSpPr>
          <p:nvPr/>
        </p:nvSpPr>
        <p:spPr bwMode="auto">
          <a:xfrm>
            <a:off x="5787926" y="6256583"/>
            <a:ext cx="1681731"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1050" dirty="0">
                <a:latin typeface="HGP創英角ｺﾞｼｯｸUB" panose="020B0900000000000000" pitchFamily="50" charset="-128"/>
                <a:ea typeface="HGP創英角ｺﾞｼｯｸUB" panose="020B0900000000000000" pitchFamily="50" charset="-128"/>
              </a:rPr>
              <a:t>各サイトに料金や在庫登録</a:t>
            </a:r>
          </a:p>
        </p:txBody>
      </p:sp>
      <p:sp>
        <p:nvSpPr>
          <p:cNvPr id="25" name="矢印: 下 24">
            <a:extLst>
              <a:ext uri="{FF2B5EF4-FFF2-40B4-BE49-F238E27FC236}">
                <a16:creationId xmlns:a16="http://schemas.microsoft.com/office/drawing/2014/main" id="{CEC471A1-210A-41DA-87DE-67E3DBA15E23}"/>
              </a:ext>
            </a:extLst>
          </p:cNvPr>
          <p:cNvSpPr/>
          <p:nvPr/>
        </p:nvSpPr>
        <p:spPr>
          <a:xfrm rot="16200000">
            <a:off x="6265084" y="4740325"/>
            <a:ext cx="360040" cy="890566"/>
          </a:xfrm>
          <a:prstGeom prst="downArrow">
            <a:avLst>
              <a:gd name="adj1" fmla="val 50000"/>
              <a:gd name="adj2" fmla="val 797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Rectangle 7">
            <a:extLst>
              <a:ext uri="{FF2B5EF4-FFF2-40B4-BE49-F238E27FC236}">
                <a16:creationId xmlns:a16="http://schemas.microsoft.com/office/drawing/2014/main" id="{D61D7782-1A3A-48CD-BD68-4E0431E3AF05}"/>
              </a:ext>
            </a:extLst>
          </p:cNvPr>
          <p:cNvSpPr>
            <a:spLocks noChangeArrowheads="1"/>
          </p:cNvSpPr>
          <p:nvPr/>
        </p:nvSpPr>
        <p:spPr bwMode="auto">
          <a:xfrm>
            <a:off x="5900251" y="4732366"/>
            <a:ext cx="1534645"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en-US" altLang="ja-JP" sz="1050" dirty="0">
                <a:latin typeface="HGP創英角ｺﾞｼｯｸUB" panose="020B0900000000000000" pitchFamily="50" charset="-128"/>
                <a:ea typeface="HGP創英角ｺﾞｼｯｸUB" panose="020B0900000000000000" pitchFamily="50" charset="-128"/>
              </a:rPr>
              <a:t>OTA</a:t>
            </a:r>
            <a:r>
              <a:rPr lang="ja-JP" altLang="en-US" sz="1050" dirty="0">
                <a:latin typeface="HGP創英角ｺﾞｼｯｸUB" panose="020B0900000000000000" pitchFamily="50" charset="-128"/>
                <a:ea typeface="HGP創英角ｺﾞｼｯｸUB" panose="020B0900000000000000" pitchFamily="50" charset="-128"/>
              </a:rPr>
              <a:t>からの予約</a:t>
            </a:r>
          </a:p>
        </p:txBody>
      </p:sp>
      <p:sp>
        <p:nvSpPr>
          <p:cNvPr id="29" name="矢印: 下 28">
            <a:extLst>
              <a:ext uri="{FF2B5EF4-FFF2-40B4-BE49-F238E27FC236}">
                <a16:creationId xmlns:a16="http://schemas.microsoft.com/office/drawing/2014/main" id="{95F18515-465B-492E-979F-D3F64F5F6065}"/>
              </a:ext>
            </a:extLst>
          </p:cNvPr>
          <p:cNvSpPr/>
          <p:nvPr/>
        </p:nvSpPr>
        <p:spPr>
          <a:xfrm rot="5400000">
            <a:off x="2074430" y="5580731"/>
            <a:ext cx="360040" cy="890566"/>
          </a:xfrm>
          <a:prstGeom prst="downArrow">
            <a:avLst>
              <a:gd name="adj1" fmla="val 50000"/>
              <a:gd name="adj2" fmla="val 797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Rectangle 7">
            <a:extLst>
              <a:ext uri="{FF2B5EF4-FFF2-40B4-BE49-F238E27FC236}">
                <a16:creationId xmlns:a16="http://schemas.microsoft.com/office/drawing/2014/main" id="{0DA6AABC-620E-47F9-8129-17168C0B5756}"/>
              </a:ext>
            </a:extLst>
          </p:cNvPr>
          <p:cNvSpPr>
            <a:spLocks noChangeArrowheads="1"/>
          </p:cNvSpPr>
          <p:nvPr/>
        </p:nvSpPr>
        <p:spPr bwMode="auto">
          <a:xfrm>
            <a:off x="1572211" y="6229701"/>
            <a:ext cx="1431351"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1050" dirty="0">
                <a:latin typeface="HGP創英角ｺﾞｼｯｸUB" panose="020B0900000000000000" pitchFamily="50" charset="-128"/>
                <a:ea typeface="HGP創英角ｺﾞｼｯｸUB" panose="020B0900000000000000" pitchFamily="50" charset="-128"/>
              </a:rPr>
              <a:t>宿泊施設の情報提供</a:t>
            </a:r>
          </a:p>
        </p:txBody>
      </p:sp>
      <p:sp>
        <p:nvSpPr>
          <p:cNvPr id="33" name="矢印: 下 32">
            <a:extLst>
              <a:ext uri="{FF2B5EF4-FFF2-40B4-BE49-F238E27FC236}">
                <a16:creationId xmlns:a16="http://schemas.microsoft.com/office/drawing/2014/main" id="{0D9C992F-67BA-4081-96C0-4BA161752727}"/>
              </a:ext>
            </a:extLst>
          </p:cNvPr>
          <p:cNvSpPr/>
          <p:nvPr/>
        </p:nvSpPr>
        <p:spPr>
          <a:xfrm rot="16200000">
            <a:off x="2073593" y="4737061"/>
            <a:ext cx="360040" cy="890566"/>
          </a:xfrm>
          <a:prstGeom prst="downArrow">
            <a:avLst>
              <a:gd name="adj1" fmla="val 50000"/>
              <a:gd name="adj2" fmla="val 797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Rectangle 7">
            <a:extLst>
              <a:ext uri="{FF2B5EF4-FFF2-40B4-BE49-F238E27FC236}">
                <a16:creationId xmlns:a16="http://schemas.microsoft.com/office/drawing/2014/main" id="{C6C372C6-0448-4FF4-A838-3A70B4A21112}"/>
              </a:ext>
            </a:extLst>
          </p:cNvPr>
          <p:cNvSpPr>
            <a:spLocks noChangeArrowheads="1"/>
          </p:cNvSpPr>
          <p:nvPr/>
        </p:nvSpPr>
        <p:spPr bwMode="auto">
          <a:xfrm>
            <a:off x="1709104" y="4732366"/>
            <a:ext cx="1534645"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1050" dirty="0">
                <a:latin typeface="HGP創英角ｺﾞｼｯｸUB" panose="020B0900000000000000" pitchFamily="50" charset="-128"/>
                <a:ea typeface="HGP創英角ｺﾞｼｯｸUB" panose="020B0900000000000000" pitchFamily="50" charset="-128"/>
              </a:rPr>
              <a:t>予約手続き</a:t>
            </a:r>
          </a:p>
        </p:txBody>
      </p:sp>
      <p:sp>
        <p:nvSpPr>
          <p:cNvPr id="36" name="思考の吹き出し: 雲形 35">
            <a:extLst>
              <a:ext uri="{FF2B5EF4-FFF2-40B4-BE49-F238E27FC236}">
                <a16:creationId xmlns:a16="http://schemas.microsoft.com/office/drawing/2014/main" id="{9E0E979B-253B-430D-B2F4-1ECB779E6532}"/>
              </a:ext>
            </a:extLst>
          </p:cNvPr>
          <p:cNvSpPr/>
          <p:nvPr/>
        </p:nvSpPr>
        <p:spPr>
          <a:xfrm>
            <a:off x="412754" y="4090391"/>
            <a:ext cx="2071014" cy="58367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b="1" dirty="0"/>
              <a:t>どこか良い宿ないかな？</a:t>
            </a:r>
          </a:p>
        </p:txBody>
      </p:sp>
      <p:sp>
        <p:nvSpPr>
          <p:cNvPr id="24" name="正方形/長方形 23">
            <a:extLst>
              <a:ext uri="{FF2B5EF4-FFF2-40B4-BE49-F238E27FC236}">
                <a16:creationId xmlns:a16="http://schemas.microsoft.com/office/drawing/2014/main" id="{B4CAD08B-37E1-4063-A473-A8E1E3477D6D}"/>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77500" lnSpcReduction="20000"/>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en-US" altLang="ja-JP" sz="2400" b="1" kern="0" dirty="0">
                <a:latin typeface="Meiryo UI" pitchFamily="50" charset="-128"/>
                <a:ea typeface="Meiryo UI" pitchFamily="50" charset="-128"/>
                <a:cs typeface="Meiryo UI" pitchFamily="50" charset="-128"/>
              </a:rPr>
              <a:t> (Online</a:t>
            </a:r>
            <a:r>
              <a:rPr lang="ja-JP" altLang="en-US" sz="2400" b="1" kern="0" dirty="0">
                <a:latin typeface="Meiryo UI" pitchFamily="50" charset="-128"/>
                <a:ea typeface="Meiryo UI" pitchFamily="50" charset="-128"/>
                <a:cs typeface="Meiryo UI" pitchFamily="50" charset="-128"/>
              </a:rPr>
              <a:t> </a:t>
            </a:r>
            <a:r>
              <a:rPr lang="en-US" altLang="ja-JP" sz="2400" b="1" kern="0" dirty="0">
                <a:latin typeface="Meiryo UI" pitchFamily="50" charset="-128"/>
                <a:ea typeface="Meiryo UI" pitchFamily="50" charset="-128"/>
                <a:cs typeface="Meiryo UI" pitchFamily="50" charset="-128"/>
              </a:rPr>
              <a:t>Travel</a:t>
            </a:r>
            <a:r>
              <a:rPr lang="ja-JP" altLang="en-US" sz="2400" b="1" kern="0" dirty="0">
                <a:latin typeface="Meiryo UI" pitchFamily="50" charset="-128"/>
                <a:ea typeface="Meiryo UI" pitchFamily="50" charset="-128"/>
                <a:cs typeface="Meiryo UI" pitchFamily="50" charset="-128"/>
              </a:rPr>
              <a:t> </a:t>
            </a:r>
            <a:r>
              <a:rPr lang="en-US" altLang="ja-JP" sz="2400" b="1" kern="0" dirty="0">
                <a:latin typeface="Meiryo UI" pitchFamily="50" charset="-128"/>
                <a:ea typeface="Meiryo UI" pitchFamily="50" charset="-128"/>
                <a:cs typeface="Meiryo UI" pitchFamily="50" charset="-128"/>
              </a:rPr>
              <a:t>Agent</a:t>
            </a:r>
            <a:r>
              <a:rPr lang="ja-JP" altLang="en-US" sz="2400" b="1" kern="0" dirty="0">
                <a:latin typeface="Meiryo UI" pitchFamily="50" charset="-128"/>
                <a:ea typeface="Meiryo UI" pitchFamily="50" charset="-128"/>
                <a:cs typeface="Meiryo UI" pitchFamily="50" charset="-128"/>
              </a:rPr>
              <a:t>）</a:t>
            </a:r>
            <a:r>
              <a:rPr lang="ja-JP" altLang="en-US" sz="2400" dirty="0">
                <a:latin typeface="HGP創英角ｺﾞｼｯｸUB" panose="020B0900000000000000" pitchFamily="50" charset="-128"/>
                <a:ea typeface="HGP創英角ｺﾞｼｯｸUB" panose="020B0900000000000000" pitchFamily="50" charset="-128"/>
              </a:rPr>
              <a:t>とは</a:t>
            </a:r>
          </a:p>
        </p:txBody>
      </p:sp>
    </p:spTree>
    <p:extLst>
      <p:ext uri="{BB962C8B-B14F-4D97-AF65-F5344CB8AC3E}">
        <p14:creationId xmlns:p14="http://schemas.microsoft.com/office/powerpoint/2010/main" val="1981847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6</a:t>
            </a:fld>
            <a:endParaRPr lang="en-US" altLang="ja-JP" dirty="0"/>
          </a:p>
        </p:txBody>
      </p:sp>
      <p:sp>
        <p:nvSpPr>
          <p:cNvPr id="24" name="正方形/長方形 23">
            <a:extLst>
              <a:ext uri="{FF2B5EF4-FFF2-40B4-BE49-F238E27FC236}">
                <a16:creationId xmlns:a16="http://schemas.microsoft.com/office/drawing/2014/main" id="{B4CAD08B-37E1-4063-A473-A8E1E3477D6D}"/>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77500" lnSpcReduction="20000"/>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en-US" altLang="ja-JP" sz="2400" b="1" kern="0" dirty="0">
                <a:latin typeface="Meiryo UI" pitchFamily="50" charset="-128"/>
                <a:ea typeface="Meiryo UI" pitchFamily="50" charset="-128"/>
                <a:cs typeface="Meiryo UI" pitchFamily="50" charset="-128"/>
              </a:rPr>
              <a:t> (Online</a:t>
            </a:r>
            <a:r>
              <a:rPr lang="ja-JP" altLang="en-US" sz="2400" b="1" kern="0" dirty="0">
                <a:latin typeface="Meiryo UI" pitchFamily="50" charset="-128"/>
                <a:ea typeface="Meiryo UI" pitchFamily="50" charset="-128"/>
                <a:cs typeface="Meiryo UI" pitchFamily="50" charset="-128"/>
              </a:rPr>
              <a:t> </a:t>
            </a:r>
            <a:r>
              <a:rPr lang="en-US" altLang="ja-JP" sz="2400" b="1" kern="0" dirty="0">
                <a:latin typeface="Meiryo UI" pitchFamily="50" charset="-128"/>
                <a:ea typeface="Meiryo UI" pitchFamily="50" charset="-128"/>
                <a:cs typeface="Meiryo UI" pitchFamily="50" charset="-128"/>
              </a:rPr>
              <a:t>Travel</a:t>
            </a:r>
            <a:r>
              <a:rPr lang="ja-JP" altLang="en-US" sz="2400" b="1" kern="0" dirty="0">
                <a:latin typeface="Meiryo UI" pitchFamily="50" charset="-128"/>
                <a:ea typeface="Meiryo UI" pitchFamily="50" charset="-128"/>
                <a:cs typeface="Meiryo UI" pitchFamily="50" charset="-128"/>
              </a:rPr>
              <a:t> </a:t>
            </a:r>
            <a:r>
              <a:rPr lang="en-US" altLang="ja-JP" sz="2400" b="1" kern="0" dirty="0">
                <a:latin typeface="Meiryo UI" pitchFamily="50" charset="-128"/>
                <a:ea typeface="Meiryo UI" pitchFamily="50" charset="-128"/>
                <a:cs typeface="Meiryo UI" pitchFamily="50" charset="-128"/>
              </a:rPr>
              <a:t>Agent</a:t>
            </a:r>
            <a:r>
              <a:rPr lang="ja-JP" altLang="en-US" sz="2400" b="1" kern="0" dirty="0">
                <a:latin typeface="Meiryo UI" pitchFamily="50" charset="-128"/>
                <a:ea typeface="Meiryo UI" pitchFamily="50" charset="-128"/>
                <a:cs typeface="Meiryo UI" pitchFamily="50" charset="-128"/>
              </a:rPr>
              <a:t>）</a:t>
            </a:r>
            <a:r>
              <a:rPr lang="ja-JP" altLang="en-US" sz="2400" dirty="0">
                <a:latin typeface="HGP創英角ｺﾞｼｯｸUB" panose="020B0900000000000000" pitchFamily="50" charset="-128"/>
                <a:ea typeface="HGP創英角ｺﾞｼｯｸUB" panose="020B0900000000000000" pitchFamily="50" charset="-128"/>
              </a:rPr>
              <a:t>とは</a:t>
            </a:r>
          </a:p>
        </p:txBody>
      </p:sp>
      <p:sp>
        <p:nvSpPr>
          <p:cNvPr id="22" name="タイトル 1">
            <a:extLst>
              <a:ext uri="{FF2B5EF4-FFF2-40B4-BE49-F238E27FC236}">
                <a16:creationId xmlns:a16="http://schemas.microsoft.com/office/drawing/2014/main" id="{05DB034A-519B-47FE-8FA9-D70FB83EFADE}"/>
              </a:ext>
            </a:extLst>
          </p:cNvPr>
          <p:cNvSpPr>
            <a:spLocks noGrp="1"/>
          </p:cNvSpPr>
          <p:nvPr>
            <p:ph type="title"/>
          </p:nvPr>
        </p:nvSpPr>
        <p:spPr>
          <a:xfrm>
            <a:off x="143852" y="1340768"/>
            <a:ext cx="8532604" cy="5256584"/>
          </a:xfrm>
          <a:ln w="57150">
            <a:noFill/>
          </a:ln>
        </p:spPr>
        <p:txBody>
          <a:bodyPr>
            <a:noAutofit/>
          </a:bodyPr>
          <a:lstStyle/>
          <a:p>
            <a:r>
              <a:rPr lang="ja-JP" altLang="en-US" sz="1800" b="1" dirty="0">
                <a:solidFill>
                  <a:srgbClr val="3B3BFF"/>
                </a:solidFill>
                <a:latin typeface="+mn-ea"/>
                <a:ea typeface="+mn-ea"/>
              </a:rPr>
              <a:t>■　</a:t>
            </a:r>
            <a:r>
              <a:rPr lang="en-US" altLang="ja-JP" sz="1800" b="1" dirty="0">
                <a:solidFill>
                  <a:srgbClr val="3B3BFF"/>
                </a:solidFill>
                <a:latin typeface="+mn-ea"/>
                <a:ea typeface="+mn-ea"/>
              </a:rPr>
              <a:t>OTA</a:t>
            </a:r>
            <a:r>
              <a:rPr lang="ja-JP" altLang="en-US" sz="1800" b="1" dirty="0">
                <a:solidFill>
                  <a:srgbClr val="3B3BFF"/>
                </a:solidFill>
                <a:latin typeface="+mn-ea"/>
                <a:ea typeface="+mn-ea"/>
              </a:rPr>
              <a:t>（</a:t>
            </a:r>
            <a:r>
              <a:rPr lang="en-US" altLang="ja-JP" sz="1800" b="1" dirty="0">
                <a:solidFill>
                  <a:srgbClr val="3B3BFF"/>
                </a:solidFill>
                <a:latin typeface="+mn-ea"/>
                <a:ea typeface="+mn-ea"/>
              </a:rPr>
              <a:t>Online Travel Agent</a:t>
            </a:r>
            <a:r>
              <a:rPr lang="ja-JP" altLang="en-US" sz="1800" b="1" dirty="0">
                <a:solidFill>
                  <a:srgbClr val="3B3BFF"/>
                </a:solidFill>
                <a:latin typeface="+mn-ea"/>
                <a:ea typeface="+mn-ea"/>
              </a:rPr>
              <a:t>）と</a:t>
            </a:r>
            <a:r>
              <a:rPr lang="en-US" altLang="ja-JP" sz="1800" b="1" dirty="0">
                <a:solidFill>
                  <a:srgbClr val="3B3BFF"/>
                </a:solidFill>
                <a:latin typeface="+mn-ea"/>
                <a:ea typeface="+mn-ea"/>
              </a:rPr>
              <a:t>TTA</a:t>
            </a:r>
            <a:r>
              <a:rPr lang="ja-JP" altLang="en-US" sz="1800" b="1" dirty="0">
                <a:solidFill>
                  <a:srgbClr val="3B3BFF"/>
                </a:solidFill>
                <a:latin typeface="+mn-ea"/>
                <a:ea typeface="+mn-ea"/>
              </a:rPr>
              <a:t>（</a:t>
            </a:r>
            <a:r>
              <a:rPr lang="en-US" altLang="ja-JP" sz="1800" b="1" dirty="0">
                <a:solidFill>
                  <a:srgbClr val="3B3BFF"/>
                </a:solidFill>
                <a:latin typeface="+mn-ea"/>
                <a:ea typeface="+mn-ea"/>
              </a:rPr>
              <a:t>Traditional Travel Agent</a:t>
            </a:r>
            <a:r>
              <a:rPr lang="ja-JP" altLang="en-US" sz="1800" b="1" dirty="0">
                <a:solidFill>
                  <a:srgbClr val="3B3BFF"/>
                </a:solidFill>
                <a:latin typeface="+mn-ea"/>
                <a:ea typeface="+mn-ea"/>
              </a:rPr>
              <a:t>）</a:t>
            </a:r>
            <a:br>
              <a:rPr lang="en-US" altLang="ja-JP" sz="1800" b="1" dirty="0">
                <a:solidFill>
                  <a:srgbClr val="3B3BFF"/>
                </a:solidFill>
                <a:latin typeface="+mn-ea"/>
                <a:ea typeface="+mn-ea"/>
              </a:rPr>
            </a:br>
            <a:br>
              <a:rPr lang="en-US" altLang="ja-JP" sz="1800" b="1" dirty="0">
                <a:latin typeface="+mn-ea"/>
                <a:ea typeface="+mn-ea"/>
              </a:rPr>
            </a:br>
            <a:r>
              <a:rPr lang="ja-JP" altLang="en-US" sz="1800" b="1" dirty="0">
                <a:latin typeface="+mn-ea"/>
                <a:ea typeface="+mn-ea"/>
              </a:rPr>
              <a:t>情報提供、予約、決済までの全てのサービスをインターネット（オンライン）上で完結できる旅行会社は、</a:t>
            </a:r>
            <a:r>
              <a:rPr lang="en-US" altLang="ja-JP" sz="1800" b="1" dirty="0">
                <a:latin typeface="+mn-ea"/>
                <a:ea typeface="+mn-ea"/>
              </a:rPr>
              <a:t>OTA</a:t>
            </a:r>
            <a:r>
              <a:rPr lang="ja-JP" altLang="en-US" sz="1800" b="1" dirty="0">
                <a:latin typeface="+mn-ea"/>
                <a:ea typeface="+mn-ea"/>
              </a:rPr>
              <a:t>と言われる一方、実際に店舗を有し、旅行のカウンセリングから情報提供、予約、決済まで店舗スタッフが担当するタイプの旅行会社は「</a:t>
            </a:r>
            <a:r>
              <a:rPr lang="en-US" altLang="ja-JP" sz="1800" b="1" dirty="0">
                <a:latin typeface="+mn-ea"/>
                <a:ea typeface="+mn-ea"/>
              </a:rPr>
              <a:t>TTA</a:t>
            </a:r>
            <a:r>
              <a:rPr lang="ja-JP" altLang="en-US" sz="1800" b="1" dirty="0">
                <a:latin typeface="+mn-ea"/>
                <a:ea typeface="+mn-ea"/>
              </a:rPr>
              <a:t>」と言われます。なお、大手旅行会社の</a:t>
            </a:r>
            <a:r>
              <a:rPr lang="en-US" altLang="ja-JP" sz="1800" b="1" dirty="0">
                <a:latin typeface="+mn-ea"/>
                <a:ea typeface="+mn-ea"/>
              </a:rPr>
              <a:t>JTB</a:t>
            </a:r>
            <a:r>
              <a:rPr lang="ja-JP" altLang="en-US" sz="1800" b="1" dirty="0">
                <a:latin typeface="+mn-ea"/>
                <a:ea typeface="+mn-ea"/>
              </a:rPr>
              <a:t>や近畿日本ツーリストは、実店舗、</a:t>
            </a:r>
            <a:r>
              <a:rPr lang="en-US" altLang="ja-JP" sz="1800" b="1" dirty="0">
                <a:latin typeface="+mn-ea"/>
                <a:ea typeface="+mn-ea"/>
              </a:rPr>
              <a:t>OTA</a:t>
            </a:r>
            <a:r>
              <a:rPr lang="ja-JP" altLang="en-US" sz="1800" b="1" dirty="0">
                <a:latin typeface="+mn-ea"/>
                <a:ea typeface="+mn-ea"/>
              </a:rPr>
              <a:t>、電話でのサービス提供など、総合的に顧客へのサービスを展開しているので、総合旅行会社とも言われます。</a:t>
            </a:r>
            <a:br>
              <a:rPr lang="en-US" altLang="ja-JP" sz="1800" b="1" dirty="0">
                <a:latin typeface="+mn-ea"/>
                <a:ea typeface="+mn-ea"/>
              </a:rPr>
            </a:br>
            <a:br>
              <a:rPr lang="en-US" altLang="ja-JP" sz="1800" b="1" dirty="0">
                <a:latin typeface="+mn-ea"/>
                <a:ea typeface="+mn-ea"/>
              </a:rPr>
            </a:br>
            <a:r>
              <a:rPr lang="ja-JP" altLang="en-US" sz="1800" b="1" dirty="0">
                <a:solidFill>
                  <a:srgbClr val="3B3BFF"/>
                </a:solidFill>
                <a:latin typeface="+mn-ea"/>
                <a:ea typeface="+mn-ea"/>
              </a:rPr>
              <a:t>■　オンライントラベルエージェント（</a:t>
            </a:r>
            <a:r>
              <a:rPr lang="en-US" altLang="ja-JP" sz="1800" b="1" dirty="0">
                <a:solidFill>
                  <a:srgbClr val="3B3BFF"/>
                </a:solidFill>
                <a:latin typeface="+mn-ea"/>
                <a:ea typeface="+mn-ea"/>
              </a:rPr>
              <a:t>OTA)</a:t>
            </a:r>
            <a:r>
              <a:rPr lang="ja-JP" altLang="en-US" sz="1800" b="1" dirty="0">
                <a:solidFill>
                  <a:srgbClr val="3B3BFF"/>
                </a:solidFill>
                <a:latin typeface="+mn-ea"/>
                <a:ea typeface="+mn-ea"/>
              </a:rPr>
              <a:t>の変遷</a:t>
            </a:r>
            <a:br>
              <a:rPr lang="en-US" altLang="ja-JP" sz="1800" b="1" dirty="0">
                <a:latin typeface="+mn-ea"/>
                <a:ea typeface="+mn-ea"/>
              </a:rPr>
            </a:br>
            <a:br>
              <a:rPr lang="en-US" altLang="ja-JP" sz="1800" b="1" dirty="0">
                <a:latin typeface="+mn-ea"/>
                <a:ea typeface="+mn-ea"/>
              </a:rPr>
            </a:br>
            <a:r>
              <a:rPr lang="ja-JP" altLang="en-US" sz="1800" b="1" dirty="0">
                <a:latin typeface="+mn-ea"/>
                <a:ea typeface="+mn-ea"/>
              </a:rPr>
              <a:t>アメリカにおいて</a:t>
            </a:r>
            <a:r>
              <a:rPr lang="en-US" altLang="ja-JP" sz="1800" b="1" dirty="0">
                <a:latin typeface="+mn-ea"/>
                <a:ea typeface="+mn-ea"/>
              </a:rPr>
              <a:t>1990</a:t>
            </a:r>
            <a:r>
              <a:rPr lang="ja-JP" altLang="en-US" sz="1800" b="1" dirty="0">
                <a:latin typeface="+mn-ea"/>
                <a:ea typeface="+mn-ea"/>
              </a:rPr>
              <a:t>年代中頃から航空会社の独自システム＝</a:t>
            </a:r>
            <a:r>
              <a:rPr lang="en-US" altLang="ja-JP" sz="1800" b="1" dirty="0">
                <a:latin typeface="+mn-ea"/>
                <a:ea typeface="+mn-ea"/>
              </a:rPr>
              <a:t>GDS(Global Distribution System)</a:t>
            </a:r>
            <a:r>
              <a:rPr lang="ja-JP" altLang="en-US" sz="1800" b="1" dirty="0">
                <a:latin typeface="+mn-ea"/>
                <a:ea typeface="+mn-ea"/>
              </a:rPr>
              <a:t>に接続された</a:t>
            </a:r>
            <a:r>
              <a:rPr lang="en-US" altLang="ja-JP" sz="1800" b="1" dirty="0">
                <a:latin typeface="+mn-ea"/>
                <a:ea typeface="+mn-ea"/>
              </a:rPr>
              <a:t>CRS(Computer Reservation Service)</a:t>
            </a:r>
            <a:r>
              <a:rPr lang="ja-JP" altLang="en-US" sz="1800" b="1" dirty="0">
                <a:latin typeface="+mn-ea"/>
                <a:ea typeface="+mn-ea"/>
              </a:rPr>
              <a:t>という仕組みで予約を受けたのが始まりと言われています。</a:t>
            </a:r>
            <a:br>
              <a:rPr lang="en-US" altLang="ja-JP" sz="1800" b="1" dirty="0">
                <a:latin typeface="+mn-ea"/>
                <a:ea typeface="+mn-ea"/>
              </a:rPr>
            </a:br>
            <a:br>
              <a:rPr lang="en-US" altLang="ja-JP" sz="1800" b="1" dirty="0">
                <a:latin typeface="+mn-ea"/>
                <a:ea typeface="+mn-ea"/>
              </a:rPr>
            </a:br>
            <a:r>
              <a:rPr lang="ja-JP" altLang="en-US" sz="1800" b="1" dirty="0">
                <a:latin typeface="+mn-ea"/>
                <a:ea typeface="+mn-ea"/>
              </a:rPr>
              <a:t>航空会社の予約のみならず、アメリカ国内外のホテル・レンタカー等のオンライン且つリアルタイムでの予約が始まったのが</a:t>
            </a:r>
            <a:r>
              <a:rPr lang="en-US" altLang="ja-JP" sz="1800" b="1" dirty="0">
                <a:latin typeface="+mn-ea"/>
                <a:ea typeface="+mn-ea"/>
              </a:rPr>
              <a:t>OTA</a:t>
            </a:r>
            <a:r>
              <a:rPr lang="ja-JP" altLang="en-US" sz="1800" b="1" dirty="0">
                <a:latin typeface="+mn-ea"/>
                <a:ea typeface="+mn-ea"/>
              </a:rPr>
              <a:t>が広まった契機でなっています。</a:t>
            </a:r>
            <a:br>
              <a:rPr lang="en-US" altLang="ja-JP" sz="1800" b="1" dirty="0">
                <a:latin typeface="+mn-ea"/>
                <a:ea typeface="+mn-ea"/>
              </a:rPr>
            </a:br>
            <a:br>
              <a:rPr lang="ja-JP" altLang="en-US" sz="1800" b="1" dirty="0">
                <a:latin typeface="+mn-ea"/>
                <a:ea typeface="+mn-ea"/>
              </a:rPr>
            </a:br>
            <a:endParaRPr kumimoji="1" lang="ja-JP" altLang="en-US" sz="1800" b="1" dirty="0">
              <a:latin typeface="+mn-ea"/>
              <a:ea typeface="+mn-ea"/>
            </a:endParaRPr>
          </a:p>
        </p:txBody>
      </p:sp>
    </p:spTree>
    <p:extLst>
      <p:ext uri="{BB962C8B-B14F-4D97-AF65-F5344CB8AC3E}">
        <p14:creationId xmlns:p14="http://schemas.microsoft.com/office/powerpoint/2010/main" val="3611258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7</a:t>
            </a:fld>
            <a:endParaRPr lang="en-US" altLang="ja-JP" dirty="0"/>
          </a:p>
        </p:txBody>
      </p:sp>
      <p:sp>
        <p:nvSpPr>
          <p:cNvPr id="4" name="正方形/長方形 3">
            <a:extLst>
              <a:ext uri="{FF2B5EF4-FFF2-40B4-BE49-F238E27FC236}">
                <a16:creationId xmlns:a16="http://schemas.microsoft.com/office/drawing/2014/main" id="{24093061-CE95-40ED-845C-99DA68C0CD4F}"/>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77500" lnSpcReduction="20000"/>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en-US" altLang="ja-JP" sz="2400" b="1" kern="0" dirty="0">
                <a:latin typeface="Meiryo UI" pitchFamily="50" charset="-128"/>
                <a:ea typeface="Meiryo UI" pitchFamily="50" charset="-128"/>
                <a:cs typeface="Meiryo UI" pitchFamily="50" charset="-128"/>
              </a:rPr>
              <a:t> (Online</a:t>
            </a:r>
            <a:r>
              <a:rPr lang="ja-JP" altLang="en-US" sz="2400" b="1" kern="0" dirty="0">
                <a:latin typeface="Meiryo UI" pitchFamily="50" charset="-128"/>
                <a:ea typeface="Meiryo UI" pitchFamily="50" charset="-128"/>
                <a:cs typeface="Meiryo UI" pitchFamily="50" charset="-128"/>
              </a:rPr>
              <a:t> </a:t>
            </a:r>
            <a:r>
              <a:rPr lang="en-US" altLang="ja-JP" sz="2400" b="1" kern="0" dirty="0">
                <a:latin typeface="Meiryo UI" pitchFamily="50" charset="-128"/>
                <a:ea typeface="Meiryo UI" pitchFamily="50" charset="-128"/>
                <a:cs typeface="Meiryo UI" pitchFamily="50" charset="-128"/>
              </a:rPr>
              <a:t>Travel</a:t>
            </a:r>
            <a:r>
              <a:rPr lang="ja-JP" altLang="en-US" sz="2400" b="1" kern="0" dirty="0">
                <a:latin typeface="Meiryo UI" pitchFamily="50" charset="-128"/>
                <a:ea typeface="Meiryo UI" pitchFamily="50" charset="-128"/>
                <a:cs typeface="Meiryo UI" pitchFamily="50" charset="-128"/>
              </a:rPr>
              <a:t> </a:t>
            </a:r>
            <a:r>
              <a:rPr lang="en-US" altLang="ja-JP" sz="2400" b="1" kern="0" dirty="0">
                <a:latin typeface="Meiryo UI" pitchFamily="50" charset="-128"/>
                <a:ea typeface="Meiryo UI" pitchFamily="50" charset="-128"/>
                <a:cs typeface="Meiryo UI" pitchFamily="50" charset="-128"/>
              </a:rPr>
              <a:t>Agent</a:t>
            </a:r>
            <a:r>
              <a:rPr lang="ja-JP" altLang="en-US" sz="2400" b="1" kern="0" dirty="0">
                <a:latin typeface="Meiryo UI" pitchFamily="50" charset="-128"/>
                <a:ea typeface="Meiryo UI" pitchFamily="50" charset="-128"/>
                <a:cs typeface="Meiryo UI" pitchFamily="50" charset="-128"/>
              </a:rPr>
              <a:t>）</a:t>
            </a:r>
            <a:r>
              <a:rPr lang="ja-JP" altLang="en-US" sz="2400" dirty="0">
                <a:latin typeface="HGP創英角ｺﾞｼｯｸUB" panose="020B0900000000000000" pitchFamily="50" charset="-128"/>
                <a:ea typeface="HGP創英角ｺﾞｼｯｸUB" panose="020B0900000000000000" pitchFamily="50" charset="-128"/>
              </a:rPr>
              <a:t>とは</a:t>
            </a:r>
          </a:p>
        </p:txBody>
      </p:sp>
      <p:sp>
        <p:nvSpPr>
          <p:cNvPr id="7" name="Rectangle 7">
            <a:extLst>
              <a:ext uri="{FF2B5EF4-FFF2-40B4-BE49-F238E27FC236}">
                <a16:creationId xmlns:a16="http://schemas.microsoft.com/office/drawing/2014/main" id="{F0D44453-1D61-4B48-B006-C21FB5A3D975}"/>
              </a:ext>
            </a:extLst>
          </p:cNvPr>
          <p:cNvSpPr>
            <a:spLocks noChangeArrowheads="1"/>
          </p:cNvSpPr>
          <p:nvPr/>
        </p:nvSpPr>
        <p:spPr bwMode="auto">
          <a:xfrm>
            <a:off x="287524" y="1326153"/>
            <a:ext cx="8568952" cy="1094735"/>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en-US" altLang="ja-JP" sz="2000" b="1" dirty="0">
                <a:latin typeface="+mj-ea"/>
                <a:ea typeface="+mj-ea"/>
              </a:rPr>
              <a:t>OTA</a:t>
            </a:r>
            <a:r>
              <a:rPr lang="ja-JP" altLang="en-US" sz="2000" b="1" dirty="0">
                <a:latin typeface="+mj-ea"/>
                <a:ea typeface="+mj-ea"/>
              </a:rPr>
              <a:t>サイトには無数の宿泊施設（概ね</a:t>
            </a:r>
            <a:r>
              <a:rPr lang="en-US" altLang="ja-JP" sz="2000" b="1" dirty="0">
                <a:latin typeface="+mj-ea"/>
                <a:ea typeface="+mj-ea"/>
              </a:rPr>
              <a:t>2</a:t>
            </a:r>
            <a:r>
              <a:rPr lang="ja-JP" altLang="en-US" sz="2000" b="1" dirty="0">
                <a:latin typeface="+mj-ea"/>
                <a:ea typeface="+mj-ea"/>
              </a:rPr>
              <a:t>万軒以上）の情報が掲載されています。その掲載された施設の中で、見込み客に選ばれるように、各館、様々なプランの掲載やプロモーション活動を実施しています。</a:t>
            </a:r>
            <a:endParaRPr lang="en-US" altLang="ja-JP" sz="2000" b="1" dirty="0">
              <a:latin typeface="+mj-ea"/>
              <a:ea typeface="+mj-ea"/>
            </a:endParaRPr>
          </a:p>
        </p:txBody>
      </p:sp>
      <p:pic>
        <p:nvPicPr>
          <p:cNvPr id="3" name="図 2">
            <a:extLst>
              <a:ext uri="{FF2B5EF4-FFF2-40B4-BE49-F238E27FC236}">
                <a16:creationId xmlns:a16="http://schemas.microsoft.com/office/drawing/2014/main" id="{311BCFDD-AA9D-4222-AB96-7F6D4A7E6D9A}"/>
              </a:ext>
            </a:extLst>
          </p:cNvPr>
          <p:cNvPicPr>
            <a:picLocks noChangeAspect="1"/>
          </p:cNvPicPr>
          <p:nvPr/>
        </p:nvPicPr>
        <p:blipFill>
          <a:blip r:embed="rId3"/>
          <a:stretch>
            <a:fillRect/>
          </a:stretch>
        </p:blipFill>
        <p:spPr>
          <a:xfrm>
            <a:off x="109587" y="2852936"/>
            <a:ext cx="2695686" cy="2677800"/>
          </a:xfrm>
          <a:prstGeom prst="rect">
            <a:avLst/>
          </a:prstGeom>
        </p:spPr>
      </p:pic>
      <p:pic>
        <p:nvPicPr>
          <p:cNvPr id="5" name="図 4">
            <a:extLst>
              <a:ext uri="{FF2B5EF4-FFF2-40B4-BE49-F238E27FC236}">
                <a16:creationId xmlns:a16="http://schemas.microsoft.com/office/drawing/2014/main" id="{91B05B66-163B-4736-9EFE-1C8E61A3C416}"/>
              </a:ext>
            </a:extLst>
          </p:cNvPr>
          <p:cNvPicPr>
            <a:picLocks noChangeAspect="1"/>
          </p:cNvPicPr>
          <p:nvPr/>
        </p:nvPicPr>
        <p:blipFill rotWithShape="1">
          <a:blip r:embed="rId4"/>
          <a:srcRect l="24387" t="23190" r="26840" b="21154"/>
          <a:stretch/>
        </p:blipFill>
        <p:spPr>
          <a:xfrm>
            <a:off x="239197" y="5528548"/>
            <a:ext cx="948766" cy="569259"/>
          </a:xfrm>
          <a:prstGeom prst="rect">
            <a:avLst/>
          </a:prstGeom>
        </p:spPr>
      </p:pic>
      <p:pic>
        <p:nvPicPr>
          <p:cNvPr id="15" name="図 14">
            <a:extLst>
              <a:ext uri="{FF2B5EF4-FFF2-40B4-BE49-F238E27FC236}">
                <a16:creationId xmlns:a16="http://schemas.microsoft.com/office/drawing/2014/main" id="{89F98148-0BFB-423B-915D-0AA307E79C6C}"/>
              </a:ext>
            </a:extLst>
          </p:cNvPr>
          <p:cNvPicPr>
            <a:picLocks noChangeAspect="1"/>
          </p:cNvPicPr>
          <p:nvPr/>
        </p:nvPicPr>
        <p:blipFill>
          <a:blip r:embed="rId5"/>
          <a:stretch>
            <a:fillRect/>
          </a:stretch>
        </p:blipFill>
        <p:spPr>
          <a:xfrm>
            <a:off x="2915940" y="3429000"/>
            <a:ext cx="2880320" cy="2065147"/>
          </a:xfrm>
          <a:prstGeom prst="rect">
            <a:avLst/>
          </a:prstGeom>
        </p:spPr>
      </p:pic>
      <p:pic>
        <p:nvPicPr>
          <p:cNvPr id="19" name="図 18">
            <a:extLst>
              <a:ext uri="{FF2B5EF4-FFF2-40B4-BE49-F238E27FC236}">
                <a16:creationId xmlns:a16="http://schemas.microsoft.com/office/drawing/2014/main" id="{F9EAAAFA-3219-4B85-BE27-2E1FC9FA606A}"/>
              </a:ext>
            </a:extLst>
          </p:cNvPr>
          <p:cNvPicPr>
            <a:picLocks noChangeAspect="1"/>
          </p:cNvPicPr>
          <p:nvPr/>
        </p:nvPicPr>
        <p:blipFill>
          <a:blip r:embed="rId6"/>
          <a:stretch>
            <a:fillRect/>
          </a:stretch>
        </p:blipFill>
        <p:spPr>
          <a:xfrm>
            <a:off x="3237376" y="5486845"/>
            <a:ext cx="948766" cy="701826"/>
          </a:xfrm>
          <a:prstGeom prst="rect">
            <a:avLst/>
          </a:prstGeom>
        </p:spPr>
      </p:pic>
      <p:pic>
        <p:nvPicPr>
          <p:cNvPr id="24" name="図 23">
            <a:extLst>
              <a:ext uri="{FF2B5EF4-FFF2-40B4-BE49-F238E27FC236}">
                <a16:creationId xmlns:a16="http://schemas.microsoft.com/office/drawing/2014/main" id="{F49ED40C-6A86-4E97-91D3-B11D9C668861}"/>
              </a:ext>
            </a:extLst>
          </p:cNvPr>
          <p:cNvPicPr>
            <a:picLocks noChangeAspect="1"/>
          </p:cNvPicPr>
          <p:nvPr/>
        </p:nvPicPr>
        <p:blipFill>
          <a:blip r:embed="rId7"/>
          <a:stretch>
            <a:fillRect/>
          </a:stretch>
        </p:blipFill>
        <p:spPr>
          <a:xfrm>
            <a:off x="5884154" y="3212976"/>
            <a:ext cx="3183254" cy="2273869"/>
          </a:xfrm>
          <a:prstGeom prst="rect">
            <a:avLst/>
          </a:prstGeom>
        </p:spPr>
      </p:pic>
      <p:pic>
        <p:nvPicPr>
          <p:cNvPr id="28" name="図 27">
            <a:extLst>
              <a:ext uri="{FF2B5EF4-FFF2-40B4-BE49-F238E27FC236}">
                <a16:creationId xmlns:a16="http://schemas.microsoft.com/office/drawing/2014/main" id="{1A31DFBC-A905-4579-8FF9-08EC58137262}"/>
              </a:ext>
            </a:extLst>
          </p:cNvPr>
          <p:cNvPicPr>
            <a:picLocks noChangeAspect="1"/>
          </p:cNvPicPr>
          <p:nvPr/>
        </p:nvPicPr>
        <p:blipFill rotWithShape="1">
          <a:blip r:embed="rId8"/>
          <a:srcRect l="9746" t="28558" r="11827" b="29744"/>
          <a:stretch/>
        </p:blipFill>
        <p:spPr>
          <a:xfrm>
            <a:off x="5884154" y="5526319"/>
            <a:ext cx="1381498" cy="457786"/>
          </a:xfrm>
          <a:prstGeom prst="rect">
            <a:avLst/>
          </a:prstGeom>
        </p:spPr>
      </p:pic>
      <p:sp>
        <p:nvSpPr>
          <p:cNvPr id="2" name="Rectangle 7">
            <a:extLst>
              <a:ext uri="{FF2B5EF4-FFF2-40B4-BE49-F238E27FC236}">
                <a16:creationId xmlns:a16="http://schemas.microsoft.com/office/drawing/2014/main" id="{10F3EFF8-75B2-416D-B017-25A8E246EB59}"/>
              </a:ext>
            </a:extLst>
          </p:cNvPr>
          <p:cNvSpPr>
            <a:spLocks noChangeArrowheads="1"/>
          </p:cNvSpPr>
          <p:nvPr/>
        </p:nvSpPr>
        <p:spPr bwMode="auto">
          <a:xfrm>
            <a:off x="1608988" y="5574606"/>
            <a:ext cx="124143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画像出典：楽天トラベル</a:t>
            </a:r>
          </a:p>
        </p:txBody>
      </p:sp>
      <p:sp>
        <p:nvSpPr>
          <p:cNvPr id="8" name="Rectangle 7">
            <a:extLst>
              <a:ext uri="{FF2B5EF4-FFF2-40B4-BE49-F238E27FC236}">
                <a16:creationId xmlns:a16="http://schemas.microsoft.com/office/drawing/2014/main" id="{ECDFA4B0-4782-4757-A907-0DB6D1F59DF3}"/>
              </a:ext>
            </a:extLst>
          </p:cNvPr>
          <p:cNvSpPr>
            <a:spLocks noChangeArrowheads="1"/>
          </p:cNvSpPr>
          <p:nvPr/>
        </p:nvSpPr>
        <p:spPr bwMode="auto">
          <a:xfrm>
            <a:off x="4788024" y="5552574"/>
            <a:ext cx="124143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画像出典：じゃらん</a:t>
            </a:r>
          </a:p>
        </p:txBody>
      </p:sp>
      <p:sp>
        <p:nvSpPr>
          <p:cNvPr id="9" name="Rectangle 7">
            <a:extLst>
              <a:ext uri="{FF2B5EF4-FFF2-40B4-BE49-F238E27FC236}">
                <a16:creationId xmlns:a16="http://schemas.microsoft.com/office/drawing/2014/main" id="{57B646DB-A38B-4E10-8CCA-AA37F19D5C8D}"/>
              </a:ext>
            </a:extLst>
          </p:cNvPr>
          <p:cNvSpPr>
            <a:spLocks noChangeArrowheads="1"/>
          </p:cNvSpPr>
          <p:nvPr/>
        </p:nvSpPr>
        <p:spPr bwMode="auto">
          <a:xfrm>
            <a:off x="7740352" y="5574606"/>
            <a:ext cx="1601470" cy="30117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画像出典：</a:t>
            </a:r>
            <a:r>
              <a:rPr lang="en-US" altLang="ja-JP" sz="800" dirty="0">
                <a:latin typeface="+mn-ea"/>
              </a:rPr>
              <a:t>Booking.com</a:t>
            </a:r>
            <a:endParaRPr lang="ja-JP" altLang="en-US" sz="800" dirty="0">
              <a:latin typeface="+mn-ea"/>
            </a:endParaRPr>
          </a:p>
        </p:txBody>
      </p:sp>
    </p:spTree>
    <p:extLst>
      <p:ext uri="{BB962C8B-B14F-4D97-AF65-F5344CB8AC3E}">
        <p14:creationId xmlns:p14="http://schemas.microsoft.com/office/powerpoint/2010/main" val="1993676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8</a:t>
            </a:fld>
            <a:endParaRPr lang="en-US" altLang="ja-JP" dirty="0"/>
          </a:p>
        </p:txBody>
      </p:sp>
      <p:sp>
        <p:nvSpPr>
          <p:cNvPr id="4" name="正方形/長方形 3">
            <a:extLst>
              <a:ext uri="{FF2B5EF4-FFF2-40B4-BE49-F238E27FC236}">
                <a16:creationId xmlns:a16="http://schemas.microsoft.com/office/drawing/2014/main" id="{24093061-CE95-40ED-845C-99DA68C0CD4F}"/>
              </a:ext>
            </a:extLst>
          </p:cNvPr>
          <p:cNvSpPr/>
          <p:nvPr/>
        </p:nvSpPr>
        <p:spPr>
          <a:xfrm>
            <a:off x="179511" y="764705"/>
            <a:ext cx="4104456"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OTA</a:t>
            </a:r>
            <a:r>
              <a:rPr lang="en-US" altLang="ja-JP" sz="2400" b="1" kern="0" dirty="0">
                <a:latin typeface="Meiryo UI" pitchFamily="50" charset="-128"/>
                <a:ea typeface="Meiryo UI" pitchFamily="50" charset="-128"/>
                <a:cs typeface="Meiryo UI" pitchFamily="50" charset="-128"/>
              </a:rPr>
              <a:t> </a:t>
            </a:r>
            <a:r>
              <a:rPr lang="ja-JP" altLang="en-US" sz="2400" b="1" kern="0" dirty="0">
                <a:latin typeface="Meiryo UI" pitchFamily="50" charset="-128"/>
                <a:ea typeface="Meiryo UI" pitchFamily="50" charset="-128"/>
                <a:cs typeface="Meiryo UI" pitchFamily="50" charset="-128"/>
              </a:rPr>
              <a:t>の現状</a:t>
            </a:r>
            <a:endParaRPr lang="ja-JP" altLang="en-US" sz="2400" dirty="0">
              <a:latin typeface="HGP創英角ｺﾞｼｯｸUB" panose="020B0900000000000000" pitchFamily="50" charset="-128"/>
              <a:ea typeface="HGP創英角ｺﾞｼｯｸUB" panose="020B0900000000000000" pitchFamily="50" charset="-128"/>
            </a:endParaRPr>
          </a:p>
        </p:txBody>
      </p:sp>
      <p:sp>
        <p:nvSpPr>
          <p:cNvPr id="7" name="Rectangle 7">
            <a:extLst>
              <a:ext uri="{FF2B5EF4-FFF2-40B4-BE49-F238E27FC236}">
                <a16:creationId xmlns:a16="http://schemas.microsoft.com/office/drawing/2014/main" id="{F0D44453-1D61-4B48-B006-C21FB5A3D975}"/>
              </a:ext>
            </a:extLst>
          </p:cNvPr>
          <p:cNvSpPr>
            <a:spLocks noChangeArrowheads="1"/>
          </p:cNvSpPr>
          <p:nvPr/>
        </p:nvSpPr>
        <p:spPr bwMode="auto">
          <a:xfrm>
            <a:off x="287524" y="1326152"/>
            <a:ext cx="8568952" cy="2014865"/>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3200" dirty="0">
                <a:latin typeface="HGP創英角ｺﾞｼｯｸUB" panose="020B0900000000000000" pitchFamily="50" charset="-128"/>
                <a:ea typeface="HGP創英角ｺﾞｼｯｸUB" panose="020B0900000000000000" pitchFamily="50" charset="-128"/>
              </a:rPr>
              <a:t>オンライン旅行市場の規模拡大</a:t>
            </a:r>
            <a:endParaRPr lang="en-US" altLang="ja-JP" sz="3200"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r>
              <a:rPr lang="ja-JP" altLang="en-US" sz="2000" dirty="0">
                <a:latin typeface="+mj-ea"/>
                <a:ea typeface="+mj-ea"/>
              </a:rPr>
              <a:t>日本の旅行市場における</a:t>
            </a:r>
            <a:r>
              <a:rPr lang="en-US" altLang="ja-JP" sz="2000" dirty="0">
                <a:latin typeface="+mj-ea"/>
                <a:ea typeface="+mj-ea"/>
              </a:rPr>
              <a:t>2017</a:t>
            </a:r>
            <a:r>
              <a:rPr lang="ja-JP" altLang="en-US" sz="2000" dirty="0">
                <a:latin typeface="+mj-ea"/>
                <a:ea typeface="+mj-ea"/>
              </a:rPr>
              <a:t>年度のオンライン旅行市場の規模は、４兆４５６４億円となっており、</a:t>
            </a:r>
            <a:r>
              <a:rPr lang="en-US" altLang="ja-JP" sz="2000" dirty="0">
                <a:latin typeface="+mj-ea"/>
                <a:ea typeface="+mj-ea"/>
              </a:rPr>
              <a:t>2015</a:t>
            </a:r>
            <a:r>
              <a:rPr lang="ja-JP" altLang="en-US" sz="2000" dirty="0">
                <a:latin typeface="+mj-ea"/>
                <a:ea typeface="+mj-ea"/>
              </a:rPr>
              <a:t>年度時点の３兆７２８０億円より１９．５％も増加となっています。全旅行需要に占めるオンラインの販売比率は３９％から４５％に上昇しています。</a:t>
            </a:r>
            <a:endParaRPr lang="en-US" altLang="ja-JP" sz="2400" dirty="0">
              <a:latin typeface="+mj-ea"/>
              <a:ea typeface="+mj-ea"/>
            </a:endParaRPr>
          </a:p>
        </p:txBody>
      </p:sp>
      <p:pic>
        <p:nvPicPr>
          <p:cNvPr id="8" name="図 7">
            <a:extLst>
              <a:ext uri="{FF2B5EF4-FFF2-40B4-BE49-F238E27FC236}">
                <a16:creationId xmlns:a16="http://schemas.microsoft.com/office/drawing/2014/main" id="{BFE35FDC-C25A-45F4-9144-7CE94F75A2BA}"/>
              </a:ext>
            </a:extLst>
          </p:cNvPr>
          <p:cNvPicPr>
            <a:picLocks noChangeAspect="1"/>
          </p:cNvPicPr>
          <p:nvPr/>
        </p:nvPicPr>
        <p:blipFill rotWithShape="1">
          <a:blip r:embed="rId3"/>
          <a:srcRect t="24362" b="4585"/>
          <a:stretch/>
        </p:blipFill>
        <p:spPr>
          <a:xfrm>
            <a:off x="1284993" y="3068960"/>
            <a:ext cx="6574013" cy="3423915"/>
          </a:xfrm>
          <a:prstGeom prst="rect">
            <a:avLst/>
          </a:prstGeom>
        </p:spPr>
      </p:pic>
      <p:sp>
        <p:nvSpPr>
          <p:cNvPr id="9" name="Rectangle 7">
            <a:extLst>
              <a:ext uri="{FF2B5EF4-FFF2-40B4-BE49-F238E27FC236}">
                <a16:creationId xmlns:a16="http://schemas.microsoft.com/office/drawing/2014/main" id="{D9F68623-3997-443F-ABB7-61CA9ACA97A2}"/>
              </a:ext>
            </a:extLst>
          </p:cNvPr>
          <p:cNvSpPr>
            <a:spLocks noChangeArrowheads="1"/>
          </p:cNvSpPr>
          <p:nvPr/>
        </p:nvSpPr>
        <p:spPr bwMode="auto">
          <a:xfrm>
            <a:off x="5868144" y="6496468"/>
            <a:ext cx="2160240" cy="178969"/>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800" dirty="0">
                <a:latin typeface="+mn-ea"/>
              </a:rPr>
              <a:t>出典：</a:t>
            </a:r>
            <a:r>
              <a:rPr lang="en-US" altLang="ja-JP" sz="800" dirty="0">
                <a:latin typeface="+mn-ea"/>
              </a:rPr>
              <a:t>JATA</a:t>
            </a:r>
            <a:r>
              <a:rPr lang="ja-JP" altLang="en-US" sz="800" dirty="0">
                <a:latin typeface="+mn-ea"/>
              </a:rPr>
              <a:t>　「数字が語る旅行業 </a:t>
            </a:r>
            <a:r>
              <a:rPr lang="en-US" altLang="ja-JP" sz="800" dirty="0">
                <a:latin typeface="+mn-ea"/>
              </a:rPr>
              <a:t>2019</a:t>
            </a:r>
            <a:r>
              <a:rPr lang="ja-JP" altLang="en-US" sz="800" dirty="0">
                <a:latin typeface="+mn-ea"/>
              </a:rPr>
              <a:t>」</a:t>
            </a:r>
            <a:endParaRPr lang="en-US" altLang="ja-JP" sz="800" dirty="0">
              <a:latin typeface="+mn-ea"/>
            </a:endParaRPr>
          </a:p>
          <a:p>
            <a:pPr indent="-342900" algn="l">
              <a:lnSpc>
                <a:spcPct val="90000"/>
              </a:lnSpc>
              <a:spcBef>
                <a:spcPct val="20000"/>
              </a:spcBef>
            </a:pPr>
            <a:endParaRPr lang="ja-JP" altLang="en-US" sz="800" dirty="0">
              <a:latin typeface="+mn-ea"/>
            </a:endParaRPr>
          </a:p>
        </p:txBody>
      </p:sp>
    </p:spTree>
    <p:extLst>
      <p:ext uri="{BB962C8B-B14F-4D97-AF65-F5344CB8AC3E}">
        <p14:creationId xmlns:p14="http://schemas.microsoft.com/office/powerpoint/2010/main" val="2161892950"/>
      </p:ext>
    </p:extLst>
  </p:cSld>
  <p:clrMapOvr>
    <a:masterClrMapping/>
  </p:clrMapOvr>
</p:sld>
</file>

<file path=ppt/theme/theme1.xml><?xml version="1.0" encoding="utf-8"?>
<a:theme xmlns:a="http://schemas.openxmlformats.org/drawingml/2006/main" name="2_Office テーマ">
  <a:themeElements>
    <a:clrScheme name="ユーザー定義 5">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999999"/>
      </a:accent5>
      <a:accent6>
        <a:srgbClr val="AE4845"/>
      </a:accent6>
      <a:hlink>
        <a:srgbClr val="0000FF"/>
      </a:hlink>
      <a:folHlink>
        <a:srgbClr val="800080"/>
      </a:folHlink>
    </a:clrScheme>
    <a:fontScheme name="ユーザー定義 12">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テーマ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3720</Words>
  <Application>Microsoft Office PowerPoint</Application>
  <PresentationFormat>画面に合わせる (4:3)</PresentationFormat>
  <Paragraphs>335</Paragraphs>
  <Slides>44</Slides>
  <Notes>43</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44</vt:i4>
      </vt:variant>
    </vt:vector>
  </HeadingPairs>
  <TitlesOfParts>
    <vt:vector size="49" baseType="lpstr">
      <vt:lpstr>HGP創英角ｺﾞｼｯｸUB</vt:lpstr>
      <vt:lpstr>Meiryo UI</vt:lpstr>
      <vt:lpstr>メイリオ</vt:lpstr>
      <vt:lpstr>Arial</vt:lpstr>
      <vt:lpstr>2_Office テーマ</vt:lpstr>
      <vt:lpstr>PowerPoint プレゼンテーション</vt:lpstr>
      <vt:lpstr>PowerPoint プレゼンテーション</vt:lpstr>
      <vt:lpstr>１．OTAのマーケティングデータの分析</vt:lpstr>
      <vt:lpstr>PowerPoint プレゼンテーション</vt:lpstr>
      <vt:lpstr>PowerPoint プレゼンテーション</vt:lpstr>
      <vt:lpstr>PowerPoint プレゼンテーション</vt:lpstr>
      <vt:lpstr>■　OTA（Online Travel Agent）とTTA（Traditional Travel Agent）  情報提供、予約、決済までの全てのサービスをインターネット（オンライン）上で完結できる旅行会社は、OTAと言われる一方、実際に店舗を有し、旅行のカウンセリングから情報提供、予約、決済まで店舗スタッフが担当するタイプの旅行会社は「TTA」と言われます。なお、大手旅行会社のJTBや近畿日本ツーリストは、実店舗、OTA、電話でのサービス提供など、総合的に顧客へのサービスを展開しているので、総合旅行会社とも言われます。  ■　オンライントラベルエージェント（OTA)の変遷  アメリカにおいて1990年代中頃から航空会社の独自システム＝GDS(Global Distribution System)に接続されたCRS(Computer Reservation Service)という仕組みで予約を受けたのが始まりと言われています。  航空会社の予約のみならず、アメリカ国内外のホテル・レンタカー等のオンライン且つリアルタイムでの予約が始まったのがOTAが広まった契機でなっています。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個人演習①</vt:lpstr>
      <vt:lpstr>PowerPoint プレゼンテーション</vt:lpstr>
      <vt:lpstr>２．各OTAの特徴、傾向について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個人演習①</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2021-01-19T00:58:12Z</dcterms:created>
  <dcterms:modified xsi:type="dcterms:W3CDTF">2021-01-19T00:58:23Z</dcterms:modified>
</cp:coreProperties>
</file>