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49" r:id="rId1"/>
  </p:sldMasterIdLst>
  <p:notesMasterIdLst>
    <p:notesMasterId r:id="rId38"/>
  </p:notesMasterIdLst>
  <p:handoutMasterIdLst>
    <p:handoutMasterId r:id="rId39"/>
  </p:handoutMasterIdLst>
  <p:sldIdLst>
    <p:sldId id="371" r:id="rId2"/>
    <p:sldId id="587" r:id="rId3"/>
    <p:sldId id="878" r:id="rId4"/>
    <p:sldId id="811" r:id="rId5"/>
    <p:sldId id="879" r:id="rId6"/>
    <p:sldId id="847" r:id="rId7"/>
    <p:sldId id="852" r:id="rId8"/>
    <p:sldId id="853" r:id="rId9"/>
    <p:sldId id="848" r:id="rId10"/>
    <p:sldId id="854" r:id="rId11"/>
    <p:sldId id="855" r:id="rId12"/>
    <p:sldId id="856" r:id="rId13"/>
    <p:sldId id="857" r:id="rId14"/>
    <p:sldId id="858" r:id="rId15"/>
    <p:sldId id="859" r:id="rId16"/>
    <p:sldId id="860" r:id="rId17"/>
    <p:sldId id="861" r:id="rId18"/>
    <p:sldId id="862" r:id="rId19"/>
    <p:sldId id="863" r:id="rId20"/>
    <p:sldId id="864" r:id="rId21"/>
    <p:sldId id="865" r:id="rId22"/>
    <p:sldId id="868" r:id="rId23"/>
    <p:sldId id="866" r:id="rId24"/>
    <p:sldId id="867" r:id="rId25"/>
    <p:sldId id="869" r:id="rId26"/>
    <p:sldId id="874" r:id="rId27"/>
    <p:sldId id="875" r:id="rId28"/>
    <p:sldId id="876" r:id="rId29"/>
    <p:sldId id="877" r:id="rId30"/>
    <p:sldId id="909" r:id="rId31"/>
    <p:sldId id="851" r:id="rId32"/>
    <p:sldId id="880" r:id="rId33"/>
    <p:sldId id="822" r:id="rId34"/>
    <p:sldId id="850" r:id="rId35"/>
    <p:sldId id="910" r:id="rId36"/>
    <p:sldId id="908" r:id="rId37"/>
  </p:sldIdLst>
  <p:sldSz cx="9144000" cy="6858000" type="screen4x3"/>
  <p:notesSz cx="6858000" cy="9874250"/>
  <p:defaultTextStyle>
    <a:defPPr>
      <a:defRPr lang="ja-JP"/>
    </a:defPPr>
    <a:lvl1pPr algn="ctr"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ctr"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ctr"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ctr"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ctr"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4020" userDrawn="1">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0000"/>
    <a:srgbClr val="002060"/>
    <a:srgbClr val="85A7D1"/>
    <a:srgbClr val="FF66CC"/>
    <a:srgbClr val="FFCC66"/>
    <a:srgbClr val="CC0000"/>
    <a:srgbClr val="EFD0CF"/>
    <a:srgbClr val="DD9F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837B2EC-8715-929E-E7F9-CC1E251FC546}" v="5" dt="2021-01-18T01:40:18.37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スタイル (淡色)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71" autoAdjust="0"/>
    <p:restoredTop sz="96403" autoAdjust="0"/>
  </p:normalViewPr>
  <p:slideViewPr>
    <p:cSldViewPr>
      <p:cViewPr varScale="1">
        <p:scale>
          <a:sx n="72" d="100"/>
          <a:sy n="72" d="100"/>
        </p:scale>
        <p:origin x="1608" y="72"/>
      </p:cViewPr>
      <p:guideLst>
        <p:guide orient="horz" pos="4020"/>
        <p:guide pos="2880"/>
      </p:guideLst>
    </p:cSldViewPr>
  </p:slideViewPr>
  <p:notesTextViewPr>
    <p:cViewPr>
      <p:scale>
        <a:sx n="100" d="100"/>
        <a:sy n="100" d="100"/>
      </p:scale>
      <p:origin x="0" y="0"/>
    </p:cViewPr>
  </p:notesTextViewPr>
  <p:sorterViewPr>
    <p:cViewPr>
      <p:scale>
        <a:sx n="100" d="100"/>
        <a:sy n="100" d="100"/>
      </p:scale>
      <p:origin x="0" y="24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eaLnBrk="0" hangingPunct="0">
              <a:defRPr sz="1200"/>
            </a:lvl1pPr>
          </a:lstStyle>
          <a:p>
            <a:pPr>
              <a:defRPr/>
            </a:pPr>
            <a:endParaRPr lang="en-US" altLang="ja-JP"/>
          </a:p>
        </p:txBody>
      </p:sp>
      <p:sp>
        <p:nvSpPr>
          <p:cNvPr id="61443" name="Rectangle 3"/>
          <p:cNvSpPr>
            <a:spLocks noGrp="1" noChangeArrowheads="1"/>
          </p:cNvSpPr>
          <p:nvPr>
            <p:ph type="dt" sz="quarter"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eaLnBrk="0" hangingPunct="0">
              <a:defRPr sz="1200"/>
            </a:lvl1pPr>
          </a:lstStyle>
          <a:p>
            <a:pPr>
              <a:defRPr/>
            </a:pPr>
            <a:fld id="{A9B5D7B2-11EC-47BA-8B07-DAD2788A1366}" type="datetimeFigureOut">
              <a:rPr lang="ja-JP" altLang="en-US"/>
              <a:pPr>
                <a:defRPr/>
              </a:pPr>
              <a:t>2021/1/19</a:t>
            </a:fld>
            <a:endParaRPr lang="en-US" altLang="ja-JP"/>
          </a:p>
        </p:txBody>
      </p:sp>
      <p:sp>
        <p:nvSpPr>
          <p:cNvPr id="61444" name="Rectangle 4"/>
          <p:cNvSpPr>
            <a:spLocks noGrp="1" noChangeArrowheads="1"/>
          </p:cNvSpPr>
          <p:nvPr>
            <p:ph type="ftr" sz="quarter" idx="2"/>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eaLnBrk="0" hangingPunct="0">
              <a:defRPr sz="1200"/>
            </a:lvl1pPr>
          </a:lstStyle>
          <a:p>
            <a:pPr>
              <a:defRPr/>
            </a:pPr>
            <a:endParaRPr lang="en-US" altLang="ja-JP"/>
          </a:p>
        </p:txBody>
      </p:sp>
      <p:sp>
        <p:nvSpPr>
          <p:cNvPr id="61445" name="Rectangle 5"/>
          <p:cNvSpPr>
            <a:spLocks noGrp="1" noChangeArrowheads="1"/>
          </p:cNvSpPr>
          <p:nvPr>
            <p:ph type="sldNum" sz="quarter" idx="3"/>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eaLnBrk="0" hangingPunct="0">
              <a:defRPr sz="1200"/>
            </a:lvl1pPr>
          </a:lstStyle>
          <a:p>
            <a:pPr>
              <a:defRPr/>
            </a:pPr>
            <a:fld id="{20A3F886-12BB-41A7-9039-6BEC7A08590E}" type="slidenum">
              <a:rPr lang="ja-JP" altLang="en-US"/>
              <a:pPr>
                <a:defRPr/>
              </a:pPr>
              <a:t>‹#›</a:t>
            </a:fld>
            <a:endParaRPr lang="en-US" altLang="ja-JP"/>
          </a:p>
        </p:txBody>
      </p:sp>
    </p:spTree>
    <p:extLst>
      <p:ext uri="{BB962C8B-B14F-4D97-AF65-F5344CB8AC3E}">
        <p14:creationId xmlns:p14="http://schemas.microsoft.com/office/powerpoint/2010/main" val="3229639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l">
              <a:defRPr sz="1200"/>
            </a:lvl1pPr>
          </a:lstStyle>
          <a:p>
            <a:pPr>
              <a:defRPr/>
            </a:pPr>
            <a:endParaRPr lang="en-US" altLang="ja-JP"/>
          </a:p>
        </p:txBody>
      </p:sp>
      <p:sp>
        <p:nvSpPr>
          <p:cNvPr id="6147" name="Rectangle 3"/>
          <p:cNvSpPr>
            <a:spLocks noGrp="1" noChangeArrowheads="1"/>
          </p:cNvSpPr>
          <p:nvPr>
            <p:ph type="dt" idx="1"/>
          </p:nvPr>
        </p:nvSpPr>
        <p:spPr bwMode="auto">
          <a:xfrm>
            <a:off x="3884816" y="0"/>
            <a:ext cx="2971586" cy="493634"/>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lvl1pPr algn="r">
              <a:defRPr sz="1200"/>
            </a:lvl1pPr>
          </a:lstStyle>
          <a:p>
            <a:pPr>
              <a:defRPr/>
            </a:pPr>
            <a:endParaRPr lang="en-US" altLang="ja-JP"/>
          </a:p>
        </p:txBody>
      </p:sp>
      <p:sp>
        <p:nvSpPr>
          <p:cNvPr id="22532" name="Rectangle 4"/>
          <p:cNvSpPr>
            <a:spLocks noGrp="1" noRot="1" noChangeAspect="1" noChangeArrowheads="1" noTextEdit="1"/>
          </p:cNvSpPr>
          <p:nvPr>
            <p:ph type="sldImg" idx="2"/>
          </p:nvPr>
        </p:nvSpPr>
        <p:spPr bwMode="auto">
          <a:xfrm>
            <a:off x="962025" y="741363"/>
            <a:ext cx="4935538"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686123" y="4690308"/>
            <a:ext cx="5485760" cy="4442703"/>
          </a:xfrm>
          <a:prstGeom prst="rect">
            <a:avLst/>
          </a:prstGeom>
          <a:noFill/>
          <a:ln w="9525">
            <a:noFill/>
            <a:miter lim="800000"/>
            <a:headEnd/>
            <a:tailEnd/>
          </a:ln>
          <a:effectLst/>
        </p:spPr>
        <p:txBody>
          <a:bodyPr vert="horz" wrap="square" lIns="91355" tIns="45676" rIns="91355" bIns="4567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150" name="Rectangle 6"/>
          <p:cNvSpPr>
            <a:spLocks noGrp="1" noChangeArrowheads="1"/>
          </p:cNvSpPr>
          <p:nvPr>
            <p:ph type="ftr" sz="quarter" idx="4"/>
          </p:nvPr>
        </p:nvSpPr>
        <p:spPr bwMode="auto">
          <a:xfrm>
            <a:off x="2"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l">
              <a:defRPr sz="1200"/>
            </a:lvl1pPr>
          </a:lstStyle>
          <a:p>
            <a:pPr>
              <a:defRPr/>
            </a:pPr>
            <a:endParaRPr lang="en-US" altLang="ja-JP"/>
          </a:p>
        </p:txBody>
      </p:sp>
      <p:sp>
        <p:nvSpPr>
          <p:cNvPr id="6151" name="Rectangle 7"/>
          <p:cNvSpPr>
            <a:spLocks noGrp="1" noChangeArrowheads="1"/>
          </p:cNvSpPr>
          <p:nvPr>
            <p:ph type="sldNum" sz="quarter" idx="5"/>
          </p:nvPr>
        </p:nvSpPr>
        <p:spPr bwMode="auto">
          <a:xfrm>
            <a:off x="3884816" y="9379042"/>
            <a:ext cx="2971586" cy="493633"/>
          </a:xfrm>
          <a:prstGeom prst="rect">
            <a:avLst/>
          </a:prstGeom>
          <a:noFill/>
          <a:ln w="9525">
            <a:noFill/>
            <a:miter lim="800000"/>
            <a:headEnd/>
            <a:tailEnd/>
          </a:ln>
          <a:effectLst/>
        </p:spPr>
        <p:txBody>
          <a:bodyPr vert="horz" wrap="square" lIns="91355" tIns="45676" rIns="91355" bIns="45676" numCol="1" anchor="b" anchorCtr="0" compatLnSpc="1">
            <a:prstTxWarp prst="textNoShape">
              <a:avLst/>
            </a:prstTxWarp>
          </a:bodyPr>
          <a:lstStyle>
            <a:lvl1pPr algn="r">
              <a:defRPr sz="1200"/>
            </a:lvl1pPr>
          </a:lstStyle>
          <a:p>
            <a:pPr>
              <a:defRPr/>
            </a:pPr>
            <a:fld id="{32E55AFE-6899-41F3-A97F-4875B8A008F3}" type="slidenum">
              <a:rPr lang="en-US" altLang="ja-JP"/>
              <a:pPr>
                <a:defRPr/>
              </a:pPr>
              <a:t>‹#›</a:t>
            </a:fld>
            <a:endParaRPr lang="en-US" altLang="ja-JP"/>
          </a:p>
        </p:txBody>
      </p:sp>
    </p:spTree>
    <p:extLst>
      <p:ext uri="{BB962C8B-B14F-4D97-AF65-F5344CB8AC3E}">
        <p14:creationId xmlns:p14="http://schemas.microsoft.com/office/powerpoint/2010/main" val="24712871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2792A2AE-FD88-431D-9599-A4694DF593A3}" type="slidenum">
              <a:rPr lang="en-US" altLang="ja-JP" smtClean="0">
                <a:ea typeface="ＭＳ Ｐゴシック" pitchFamily="50" charset="-128"/>
              </a:rPr>
              <a:pPr algn="r" eaLnBrk="1" hangingPunct="1">
                <a:spcBef>
                  <a:spcPct val="0"/>
                </a:spcBef>
              </a:pPr>
              <a:t>0</a:t>
            </a:fld>
            <a:endParaRPr lang="en-US" altLang="ja-JP" dirty="0">
              <a:ea typeface="ＭＳ Ｐゴシック" pitchFamily="50" charset="-128"/>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264325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0479521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02985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094824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383040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9434616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02727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474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219102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19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61455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12477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0585554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1649922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74464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30625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8428712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6381730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5036073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6168360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6254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29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9047988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5789884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30</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8003515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1538" indent="-285207" algn="l" eaLnBrk="0" hangingPunct="0">
              <a:spcBef>
                <a:spcPct val="30000"/>
              </a:spcBef>
              <a:defRPr kumimoji="1" sz="1200">
                <a:solidFill>
                  <a:schemeClr val="tx1"/>
                </a:solidFill>
                <a:latin typeface="Arial" charset="0"/>
                <a:ea typeface="ＭＳ Ｐ明朝" pitchFamily="18" charset="-128"/>
              </a:defRPr>
            </a:lvl2pPr>
            <a:lvl3pPr marL="1140828" indent="-228166" algn="l" eaLnBrk="0" hangingPunct="0">
              <a:spcBef>
                <a:spcPct val="30000"/>
              </a:spcBef>
              <a:defRPr kumimoji="1" sz="1200">
                <a:solidFill>
                  <a:schemeClr val="tx1"/>
                </a:solidFill>
                <a:latin typeface="Arial" charset="0"/>
                <a:ea typeface="ＭＳ Ｐ明朝" pitchFamily="18" charset="-128"/>
              </a:defRPr>
            </a:lvl3pPr>
            <a:lvl4pPr marL="1597160" indent="-228166" algn="l" eaLnBrk="0" hangingPunct="0">
              <a:spcBef>
                <a:spcPct val="30000"/>
              </a:spcBef>
              <a:defRPr kumimoji="1" sz="1200">
                <a:solidFill>
                  <a:schemeClr val="tx1"/>
                </a:solidFill>
                <a:latin typeface="Arial" charset="0"/>
                <a:ea typeface="ＭＳ Ｐ明朝" pitchFamily="18" charset="-128"/>
              </a:defRPr>
            </a:lvl4pPr>
            <a:lvl5pPr marL="2053491" indent="-228166" algn="l" eaLnBrk="0" hangingPunct="0">
              <a:spcBef>
                <a:spcPct val="30000"/>
              </a:spcBef>
              <a:defRPr kumimoji="1" sz="1200">
                <a:solidFill>
                  <a:schemeClr val="tx1"/>
                </a:solidFill>
                <a:latin typeface="Arial" charset="0"/>
                <a:ea typeface="ＭＳ Ｐ明朝" pitchFamily="18" charset="-128"/>
              </a:defRPr>
            </a:lvl5pPr>
            <a:lvl6pPr marL="2509822" indent="-22816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6154" indent="-22816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2485" indent="-22816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78816" indent="-22816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31</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42893707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32</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15293759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33</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5785475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9023496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057" indent="-285406" algn="l" eaLnBrk="0" hangingPunct="0">
              <a:spcBef>
                <a:spcPct val="30000"/>
              </a:spcBef>
              <a:defRPr kumimoji="1" sz="1200">
                <a:solidFill>
                  <a:schemeClr val="tx1"/>
                </a:solidFill>
                <a:latin typeface="Arial" charset="0"/>
                <a:ea typeface="ＭＳ Ｐ明朝" pitchFamily="18" charset="-128"/>
              </a:defRPr>
            </a:lvl2pPr>
            <a:lvl3pPr marL="1141626" indent="-228326" algn="l" eaLnBrk="0" hangingPunct="0">
              <a:spcBef>
                <a:spcPct val="30000"/>
              </a:spcBef>
              <a:defRPr kumimoji="1" sz="1200">
                <a:solidFill>
                  <a:schemeClr val="tx1"/>
                </a:solidFill>
                <a:latin typeface="Arial" charset="0"/>
                <a:ea typeface="ＭＳ Ｐ明朝" pitchFamily="18" charset="-128"/>
              </a:defRPr>
            </a:lvl3pPr>
            <a:lvl4pPr marL="1598277" indent="-228326" algn="l" eaLnBrk="0" hangingPunct="0">
              <a:spcBef>
                <a:spcPct val="30000"/>
              </a:spcBef>
              <a:defRPr kumimoji="1" sz="1200">
                <a:solidFill>
                  <a:schemeClr val="tx1"/>
                </a:solidFill>
                <a:latin typeface="Arial" charset="0"/>
                <a:ea typeface="ＭＳ Ｐ明朝" pitchFamily="18" charset="-128"/>
              </a:defRPr>
            </a:lvl4pPr>
            <a:lvl5pPr marL="2054927" indent="-228326" algn="l" eaLnBrk="0" hangingPunct="0">
              <a:spcBef>
                <a:spcPct val="30000"/>
              </a:spcBef>
              <a:defRPr kumimoji="1" sz="1200">
                <a:solidFill>
                  <a:schemeClr val="tx1"/>
                </a:solidFill>
                <a:latin typeface="Arial" charset="0"/>
                <a:ea typeface="ＭＳ Ｐ明朝" pitchFamily="18" charset="-128"/>
              </a:defRPr>
            </a:lvl5pPr>
            <a:lvl6pPr marL="2511578" indent="-228326"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8228" indent="-228326"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4879" indent="-228326"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1529" indent="-228326"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35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830818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4</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631150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5</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243709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6</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27838354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7</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739181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8</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3506867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kumimoji="1" sz="1200">
                <a:solidFill>
                  <a:schemeClr val="tx1"/>
                </a:solidFill>
                <a:latin typeface="Arial" charset="0"/>
                <a:ea typeface="ＭＳ Ｐ明朝" pitchFamily="18" charset="-128"/>
              </a:defRPr>
            </a:lvl1pPr>
            <a:lvl2pPr marL="742428" indent="-285549" algn="l" eaLnBrk="0" hangingPunct="0">
              <a:spcBef>
                <a:spcPct val="30000"/>
              </a:spcBef>
              <a:defRPr kumimoji="1" sz="1200">
                <a:solidFill>
                  <a:schemeClr val="tx1"/>
                </a:solidFill>
                <a:latin typeface="Arial" charset="0"/>
                <a:ea typeface="ＭＳ Ｐ明朝" pitchFamily="18" charset="-128"/>
              </a:defRPr>
            </a:lvl2pPr>
            <a:lvl3pPr marL="1142197" indent="-228440" algn="l" eaLnBrk="0" hangingPunct="0">
              <a:spcBef>
                <a:spcPct val="30000"/>
              </a:spcBef>
              <a:defRPr kumimoji="1" sz="1200">
                <a:solidFill>
                  <a:schemeClr val="tx1"/>
                </a:solidFill>
                <a:latin typeface="Arial" charset="0"/>
                <a:ea typeface="ＭＳ Ｐ明朝" pitchFamily="18" charset="-128"/>
              </a:defRPr>
            </a:lvl3pPr>
            <a:lvl4pPr marL="1599077" indent="-228440" algn="l" eaLnBrk="0" hangingPunct="0">
              <a:spcBef>
                <a:spcPct val="30000"/>
              </a:spcBef>
              <a:defRPr kumimoji="1" sz="1200">
                <a:solidFill>
                  <a:schemeClr val="tx1"/>
                </a:solidFill>
                <a:latin typeface="Arial" charset="0"/>
                <a:ea typeface="ＭＳ Ｐ明朝" pitchFamily="18" charset="-128"/>
              </a:defRPr>
            </a:lvl4pPr>
            <a:lvl5pPr marL="2055955" indent="-228440" algn="l" eaLnBrk="0" hangingPunct="0">
              <a:spcBef>
                <a:spcPct val="30000"/>
              </a:spcBef>
              <a:defRPr kumimoji="1" sz="1200">
                <a:solidFill>
                  <a:schemeClr val="tx1"/>
                </a:solidFill>
                <a:latin typeface="Arial" charset="0"/>
                <a:ea typeface="ＭＳ Ｐ明朝" pitchFamily="18" charset="-128"/>
              </a:defRPr>
            </a:lvl5pPr>
            <a:lvl6pPr marL="2512834" indent="-228440" eaLnBrk="0" fontAlgn="base" hangingPunct="0">
              <a:spcBef>
                <a:spcPct val="30000"/>
              </a:spcBef>
              <a:spcAft>
                <a:spcPct val="0"/>
              </a:spcAft>
              <a:defRPr kumimoji="1" sz="1200">
                <a:solidFill>
                  <a:schemeClr val="tx1"/>
                </a:solidFill>
                <a:latin typeface="Arial" charset="0"/>
                <a:ea typeface="ＭＳ Ｐ明朝" pitchFamily="18" charset="-128"/>
              </a:defRPr>
            </a:lvl6pPr>
            <a:lvl7pPr marL="2969713" indent="-228440" eaLnBrk="0" fontAlgn="base" hangingPunct="0">
              <a:spcBef>
                <a:spcPct val="30000"/>
              </a:spcBef>
              <a:spcAft>
                <a:spcPct val="0"/>
              </a:spcAft>
              <a:defRPr kumimoji="1" sz="1200">
                <a:solidFill>
                  <a:schemeClr val="tx1"/>
                </a:solidFill>
                <a:latin typeface="Arial" charset="0"/>
                <a:ea typeface="ＭＳ Ｐ明朝" pitchFamily="18" charset="-128"/>
              </a:defRPr>
            </a:lvl7pPr>
            <a:lvl8pPr marL="3426592" indent="-228440" eaLnBrk="0" fontAlgn="base" hangingPunct="0">
              <a:spcBef>
                <a:spcPct val="30000"/>
              </a:spcBef>
              <a:spcAft>
                <a:spcPct val="0"/>
              </a:spcAft>
              <a:defRPr kumimoji="1" sz="1200">
                <a:solidFill>
                  <a:schemeClr val="tx1"/>
                </a:solidFill>
                <a:latin typeface="Arial" charset="0"/>
                <a:ea typeface="ＭＳ Ｐ明朝" pitchFamily="18" charset="-128"/>
              </a:defRPr>
            </a:lvl8pPr>
            <a:lvl9pPr marL="3883471" indent="-228440" eaLnBrk="0" fontAlgn="base" hangingPunct="0">
              <a:spcBef>
                <a:spcPct val="30000"/>
              </a:spcBef>
              <a:spcAft>
                <a:spcPct val="0"/>
              </a:spcAft>
              <a:defRPr kumimoji="1" sz="1200">
                <a:solidFill>
                  <a:schemeClr val="tx1"/>
                </a:solidFill>
                <a:latin typeface="Arial" charset="0"/>
                <a:ea typeface="ＭＳ Ｐ明朝" pitchFamily="18" charset="-128"/>
              </a:defRPr>
            </a:lvl9pPr>
          </a:lstStyle>
          <a:p>
            <a:pPr algn="r" eaLnBrk="1" hangingPunct="1">
              <a:spcBef>
                <a:spcPct val="0"/>
              </a:spcBef>
            </a:pPr>
            <a:fld id="{0EF74876-D6C5-4379-B1D5-859BF227BADD}" type="slidenum">
              <a:rPr lang="en-US" altLang="ja-JP" smtClean="0">
                <a:ea typeface="ＭＳ Ｐゴシック" charset="-128"/>
              </a:rPr>
              <a:pPr algn="r" eaLnBrk="1" hangingPunct="1">
                <a:spcBef>
                  <a:spcPct val="0"/>
                </a:spcBef>
              </a:pPr>
              <a:t>9</a:t>
            </a:fld>
            <a:endParaRPr lang="en-US" altLang="ja-JP" dirty="0">
              <a:ea typeface="ＭＳ Ｐゴシック"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ja-JP" dirty="0"/>
          </a:p>
        </p:txBody>
      </p:sp>
    </p:spTree>
    <p:extLst>
      <p:ext uri="{BB962C8B-B14F-4D97-AF65-F5344CB8AC3E}">
        <p14:creationId xmlns:p14="http://schemas.microsoft.com/office/powerpoint/2010/main" val="1339641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a:off x="4572000" y="3573463"/>
            <a:ext cx="4572000" cy="142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 name="正方形/長方形 4"/>
          <p:cNvSpPr/>
          <p:nvPr/>
        </p:nvSpPr>
        <p:spPr>
          <a:xfrm>
            <a:off x="0" y="3573463"/>
            <a:ext cx="4572000" cy="14287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5125" name="タイトル プレースホルダ 1"/>
          <p:cNvSpPr>
            <a:spLocks noGrp="1"/>
          </p:cNvSpPr>
          <p:nvPr>
            <p:ph type="ctrTitle"/>
          </p:nvPr>
        </p:nvSpPr>
        <p:spPr>
          <a:xfrm>
            <a:off x="685800" y="1916113"/>
            <a:ext cx="7772400" cy="1470025"/>
          </a:xfrm>
        </p:spPr>
        <p:txBody>
          <a:bodyPr anchor="b"/>
          <a:lstStyle>
            <a:lvl1pPr algn="ctr">
              <a:defRPr sz="3200"/>
            </a:lvl1pPr>
          </a:lstStyle>
          <a:p>
            <a:r>
              <a:rPr lang="ja-JP" altLang="en-US"/>
              <a:t>マスタ タイトルの書式設定</a:t>
            </a:r>
          </a:p>
        </p:txBody>
      </p:sp>
      <p:sp>
        <p:nvSpPr>
          <p:cNvPr id="5126" name="テキスト プレースホルダ 2"/>
          <p:cNvSpPr>
            <a:spLocks noGrp="1"/>
          </p:cNvSpPr>
          <p:nvPr>
            <p:ph type="subTitle" idx="1"/>
          </p:nvPr>
        </p:nvSpPr>
        <p:spPr>
          <a:xfrm>
            <a:off x="1371600" y="3886200"/>
            <a:ext cx="6400800" cy="1752600"/>
          </a:xfrm>
        </p:spPr>
        <p:txBody>
          <a:bodyPr/>
          <a:lstStyle>
            <a:lvl1pPr marL="0" indent="0" algn="ctr">
              <a:buFont typeface="Arial" charset="0"/>
              <a:buNone/>
              <a:defRPr/>
            </a:lvl1pPr>
          </a:lstStyle>
          <a:p>
            <a:r>
              <a:rPr lang="ja-JP" altLang="en-US"/>
              <a:t>マスタ サブタイトルの書式設定</a:t>
            </a:r>
          </a:p>
        </p:txBody>
      </p:sp>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sp>
        <p:nvSpPr>
          <p:cNvPr id="7" name="スライド番号プレースホルダ 5">
            <a:extLst>
              <a:ext uri="{FF2B5EF4-FFF2-40B4-BE49-F238E27FC236}">
                <a16:creationId xmlns:a16="http://schemas.microsoft.com/office/drawing/2014/main" id="{FC39822B-428B-4BBC-9FE0-51FD126353E5}"/>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3825546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A466A8FD-243E-4077-B62B-AF8657898FF4}" type="slidenum">
              <a:rPr lang="ja-JP" altLang="en-US"/>
              <a:pPr>
                <a:defRPr/>
              </a:pPr>
              <a:t>‹#›</a:t>
            </a:fld>
            <a:endParaRPr lang="ja-JP" altLang="en-US"/>
          </a:p>
        </p:txBody>
      </p:sp>
    </p:spTree>
    <p:extLst>
      <p:ext uri="{BB962C8B-B14F-4D97-AF65-F5344CB8AC3E}">
        <p14:creationId xmlns:p14="http://schemas.microsoft.com/office/powerpoint/2010/main" val="996261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A6172F-DEF7-441A-824B-771C933C8286}" type="slidenum">
              <a:rPr lang="ja-JP" altLang="en-US"/>
              <a:pPr>
                <a:defRPr/>
              </a:pPr>
              <a:t>‹#›</a:t>
            </a:fld>
            <a:endParaRPr lang="ja-JP" altLang="en-US"/>
          </a:p>
        </p:txBody>
      </p:sp>
    </p:spTree>
    <p:extLst>
      <p:ext uri="{BB962C8B-B14F-4D97-AF65-F5344CB8AC3E}">
        <p14:creationId xmlns:p14="http://schemas.microsoft.com/office/powerpoint/2010/main" val="26801960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58000" y="0"/>
            <a:ext cx="2286000" cy="557847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0"/>
            <a:ext cx="6705600" cy="557847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5294FDB-DB27-4703-81FB-A167754BB805}" type="slidenum">
              <a:rPr lang="ja-JP" altLang="en-US"/>
              <a:pPr>
                <a:defRPr/>
              </a:pPr>
              <a:t>‹#›</a:t>
            </a:fld>
            <a:endParaRPr lang="ja-JP" altLang="en-US"/>
          </a:p>
        </p:txBody>
      </p:sp>
    </p:spTree>
    <p:extLst>
      <p:ext uri="{BB962C8B-B14F-4D97-AF65-F5344CB8AC3E}">
        <p14:creationId xmlns:p14="http://schemas.microsoft.com/office/powerpoint/2010/main" val="2987825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タイトル スライド">
    <p:spTree>
      <p:nvGrpSpPr>
        <p:cNvPr id="1" name=""/>
        <p:cNvGrpSpPr/>
        <p:nvPr/>
      </p:nvGrpSpPr>
      <p:grpSpPr>
        <a:xfrm>
          <a:off x="0" y="0"/>
          <a:ext cx="0" cy="0"/>
          <a:chOff x="0" y="0"/>
          <a:chExt cx="0" cy="0"/>
        </a:xfrm>
      </p:grpSpPr>
      <p:sp>
        <p:nvSpPr>
          <p:cNvPr id="6" name="日付プレースホルダ 3"/>
          <p:cNvSpPr>
            <a:spLocks noGrp="1"/>
          </p:cNvSpPr>
          <p:nvPr>
            <p:ph type="dt" sz="half" idx="10"/>
          </p:nvPr>
        </p:nvSpPr>
        <p:spPr>
          <a:xfrm>
            <a:off x="457200" y="6245225"/>
            <a:ext cx="2133600" cy="476250"/>
          </a:xfrm>
        </p:spPr>
        <p:txBody>
          <a:bodyPr/>
          <a:lstStyle>
            <a:lvl1pPr>
              <a:defRPr/>
            </a:lvl1pPr>
          </a:lstStyle>
          <a:p>
            <a:pPr>
              <a:defRPr/>
            </a:pPr>
            <a:endParaRPr lang="ja-JP" altLang="en-US" dirty="0"/>
          </a:p>
        </p:txBody>
      </p:sp>
      <p:cxnSp>
        <p:nvCxnSpPr>
          <p:cNvPr id="7" name="直線コネクタ 6">
            <a:extLst>
              <a:ext uri="{FF2B5EF4-FFF2-40B4-BE49-F238E27FC236}">
                <a16:creationId xmlns:a16="http://schemas.microsoft.com/office/drawing/2014/main" id="{7222D2C6-C92D-4C54-9C6C-5C9F7B0243E9}"/>
              </a:ext>
            </a:extLst>
          </p:cNvPr>
          <p:cNvCxnSpPr>
            <a:cxnSpLocks noChangeShapeType="1"/>
          </p:cNvCxnSpPr>
          <p:nvPr userDrawn="1"/>
        </p:nvCxnSpPr>
        <p:spPr bwMode="auto">
          <a:xfrm>
            <a:off x="0" y="4293096"/>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8" name="直線コネクタ 7">
            <a:extLst>
              <a:ext uri="{FF2B5EF4-FFF2-40B4-BE49-F238E27FC236}">
                <a16:creationId xmlns:a16="http://schemas.microsoft.com/office/drawing/2014/main" id="{CD7A287B-4818-45E5-82EC-2B37B8559C38}"/>
              </a:ext>
            </a:extLst>
          </p:cNvPr>
          <p:cNvCxnSpPr>
            <a:cxnSpLocks noChangeShapeType="1"/>
          </p:cNvCxnSpPr>
          <p:nvPr userDrawn="1"/>
        </p:nvCxnSpPr>
        <p:spPr bwMode="auto">
          <a:xfrm>
            <a:off x="-14288" y="4364534"/>
            <a:ext cx="8574088" cy="0"/>
          </a:xfrm>
          <a:prstGeom prst="line">
            <a:avLst/>
          </a:prstGeom>
          <a:noFill/>
          <a:ln w="28575" algn="ctr">
            <a:solidFill>
              <a:schemeClr val="accent5"/>
            </a:solidFill>
            <a:round/>
            <a:headEnd/>
            <a:tailEnd/>
          </a:ln>
        </p:spPr>
      </p:cxnSp>
      <p:cxnSp>
        <p:nvCxnSpPr>
          <p:cNvPr id="9" name="直線コネクタ 8">
            <a:extLst>
              <a:ext uri="{FF2B5EF4-FFF2-40B4-BE49-F238E27FC236}">
                <a16:creationId xmlns:a16="http://schemas.microsoft.com/office/drawing/2014/main" id="{433E1045-7D53-4D02-A131-1DB14B6D473F}"/>
              </a:ext>
            </a:extLst>
          </p:cNvPr>
          <p:cNvCxnSpPr>
            <a:cxnSpLocks noChangeShapeType="1"/>
          </p:cNvCxnSpPr>
          <p:nvPr userDrawn="1"/>
        </p:nvCxnSpPr>
        <p:spPr bwMode="auto">
          <a:xfrm>
            <a:off x="0" y="4435971"/>
            <a:ext cx="8426450" cy="0"/>
          </a:xfrm>
          <a:prstGeom prst="line">
            <a:avLst/>
          </a:prstGeom>
          <a:noFill/>
          <a:ln w="28575" algn="ctr">
            <a:solidFill>
              <a:schemeClr val="accent5"/>
            </a:solidFill>
            <a:round/>
            <a:headEnd/>
            <a:tailEnd/>
          </a:ln>
        </p:spPr>
      </p:cxnSp>
      <p:sp>
        <p:nvSpPr>
          <p:cNvPr id="13" name="スライド番号プレースホルダ 5">
            <a:extLst>
              <a:ext uri="{FF2B5EF4-FFF2-40B4-BE49-F238E27FC236}">
                <a16:creationId xmlns:a16="http://schemas.microsoft.com/office/drawing/2014/main" id="{D49CDE9B-F5C2-4A0D-B5AF-4A3409D79DD4}"/>
              </a:ext>
            </a:extLst>
          </p:cNvPr>
          <p:cNvSpPr>
            <a:spLocks noGrp="1"/>
          </p:cNvSpPr>
          <p:nvPr>
            <p:ph type="sldNum" sz="quarter" idx="12"/>
          </p:nvPr>
        </p:nvSpPr>
        <p:spPr>
          <a:xfrm>
            <a:off x="8423275" y="6492875"/>
            <a:ext cx="720725" cy="365125"/>
          </a:xfrm>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1025577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2179739-F4A8-44EB-8B8E-F3F060272835}" type="slidenum">
              <a:rPr lang="ja-JP" altLang="en-US"/>
              <a:pPr>
                <a:defRPr/>
              </a:pPr>
              <a:t>‹#›</a:t>
            </a:fld>
            <a:endParaRPr lang="ja-JP" altLang="en-US"/>
          </a:p>
        </p:txBody>
      </p:sp>
    </p:spTree>
    <p:extLst>
      <p:ext uri="{BB962C8B-B14F-4D97-AF65-F5344CB8AC3E}">
        <p14:creationId xmlns:p14="http://schemas.microsoft.com/office/powerpoint/2010/main" val="442266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2CE7D0AE-9E03-46D1-A315-852BA605F826}" type="slidenum">
              <a:rPr lang="ja-JP" altLang="en-US"/>
              <a:pPr>
                <a:defRPr/>
              </a:pPr>
              <a:t>‹#›</a:t>
            </a:fld>
            <a:endParaRPr lang="ja-JP" altLang="en-US"/>
          </a:p>
        </p:txBody>
      </p:sp>
    </p:spTree>
    <p:extLst>
      <p:ext uri="{BB962C8B-B14F-4D97-AF65-F5344CB8AC3E}">
        <p14:creationId xmlns:p14="http://schemas.microsoft.com/office/powerpoint/2010/main" val="373987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0525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6279818-8D6A-4348-9850-BF174C0306B5}" type="slidenum">
              <a:rPr lang="ja-JP" altLang="en-US"/>
              <a:pPr>
                <a:defRPr/>
              </a:pPr>
              <a:t>‹#›</a:t>
            </a:fld>
            <a:endParaRPr lang="ja-JP" altLang="en-US"/>
          </a:p>
        </p:txBody>
      </p:sp>
    </p:spTree>
    <p:extLst>
      <p:ext uri="{BB962C8B-B14F-4D97-AF65-F5344CB8AC3E}">
        <p14:creationId xmlns:p14="http://schemas.microsoft.com/office/powerpoint/2010/main" val="1191008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6785D233-20F8-46A4-8E13-096D2BEC4925}" type="slidenum">
              <a:rPr lang="ja-JP" altLang="en-US"/>
              <a:pPr>
                <a:defRPr/>
              </a:pPr>
              <a:t>‹#›</a:t>
            </a:fld>
            <a:endParaRPr lang="ja-JP" altLang="en-US"/>
          </a:p>
        </p:txBody>
      </p:sp>
    </p:spTree>
    <p:extLst>
      <p:ext uri="{BB962C8B-B14F-4D97-AF65-F5344CB8AC3E}">
        <p14:creationId xmlns:p14="http://schemas.microsoft.com/office/powerpoint/2010/main" val="2477091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0D9EE06-72B7-4E05-9460-672836B4F31B}" type="slidenum">
              <a:rPr lang="ja-JP" altLang="en-US"/>
              <a:pPr>
                <a:defRPr/>
              </a:pPr>
              <a:t>‹#›</a:t>
            </a:fld>
            <a:endParaRPr lang="ja-JP" altLang="en-US"/>
          </a:p>
        </p:txBody>
      </p:sp>
    </p:spTree>
    <p:extLst>
      <p:ext uri="{BB962C8B-B14F-4D97-AF65-F5344CB8AC3E}">
        <p14:creationId xmlns:p14="http://schemas.microsoft.com/office/powerpoint/2010/main" val="1700658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CECA4364-EDBA-46AC-9496-BEE3D04CE7A5}" type="slidenum">
              <a:rPr lang="ja-JP" altLang="en-US"/>
              <a:pPr>
                <a:defRPr/>
              </a:pPr>
              <a:t>‹#›</a:t>
            </a:fld>
            <a:endParaRPr lang="ja-JP" altLang="en-US"/>
          </a:p>
        </p:txBody>
      </p:sp>
    </p:spTree>
    <p:extLst>
      <p:ext uri="{BB962C8B-B14F-4D97-AF65-F5344CB8AC3E}">
        <p14:creationId xmlns:p14="http://schemas.microsoft.com/office/powerpoint/2010/main" val="3703263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8BA20A48-7172-452F-BD7A-EFF61CDF8657}" type="slidenum">
              <a:rPr lang="ja-JP" altLang="en-US"/>
              <a:pPr>
                <a:defRPr/>
              </a:pPr>
              <a:t>‹#›</a:t>
            </a:fld>
            <a:endParaRPr lang="ja-JP" altLang="en-US"/>
          </a:p>
        </p:txBody>
      </p:sp>
    </p:spTree>
    <p:extLst>
      <p:ext uri="{BB962C8B-B14F-4D97-AF65-F5344CB8AC3E}">
        <p14:creationId xmlns:p14="http://schemas.microsoft.com/office/powerpoint/2010/main" val="1886569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1026" name="直線コネクタ 6"/>
          <p:cNvCxnSpPr>
            <a:cxnSpLocks noChangeShapeType="1"/>
          </p:cNvCxnSpPr>
          <p:nvPr/>
        </p:nvCxnSpPr>
        <p:spPr bwMode="auto">
          <a:xfrm>
            <a:off x="0" y="549275"/>
            <a:ext cx="8693150" cy="0"/>
          </a:xfrm>
          <a:prstGeom prst="line">
            <a:avLst/>
          </a:prstGeom>
          <a:noFill/>
          <a:ln w="28575" algn="ctr">
            <a:solidFill>
              <a:schemeClr val="accent2"/>
            </a:solidFill>
            <a:round/>
            <a:headEnd/>
            <a:tailEnd/>
          </a:ln>
          <a:extLst>
            <a:ext uri="{909E8E84-426E-40DD-AFC4-6F175D3DCCD1}">
              <a14:hiddenFill xmlns:a14="http://schemas.microsoft.com/office/drawing/2010/main">
                <a:noFill/>
              </a14:hiddenFill>
            </a:ext>
          </a:extLst>
        </p:spPr>
      </p:cxnSp>
      <p:cxnSp>
        <p:nvCxnSpPr>
          <p:cNvPr id="1027" name="直線コネクタ 7"/>
          <p:cNvCxnSpPr>
            <a:cxnSpLocks noChangeShapeType="1"/>
          </p:cNvCxnSpPr>
          <p:nvPr/>
        </p:nvCxnSpPr>
        <p:spPr bwMode="auto">
          <a:xfrm>
            <a:off x="-14288" y="620713"/>
            <a:ext cx="8574088" cy="0"/>
          </a:xfrm>
          <a:prstGeom prst="line">
            <a:avLst/>
          </a:prstGeom>
          <a:noFill/>
          <a:ln w="28575" algn="ctr">
            <a:solidFill>
              <a:schemeClr val="accent5"/>
            </a:solidFill>
            <a:round/>
            <a:headEnd/>
            <a:tailEnd/>
          </a:ln>
        </p:spPr>
      </p:cxnSp>
      <p:cxnSp>
        <p:nvCxnSpPr>
          <p:cNvPr id="1028" name="直線コネクタ 8"/>
          <p:cNvCxnSpPr>
            <a:cxnSpLocks noChangeShapeType="1"/>
          </p:cNvCxnSpPr>
          <p:nvPr/>
        </p:nvCxnSpPr>
        <p:spPr bwMode="auto">
          <a:xfrm>
            <a:off x="0" y="692150"/>
            <a:ext cx="8426450" cy="0"/>
          </a:xfrm>
          <a:prstGeom prst="line">
            <a:avLst/>
          </a:prstGeom>
          <a:noFill/>
          <a:ln w="28575" algn="ctr">
            <a:solidFill>
              <a:schemeClr val="accent5"/>
            </a:solidFill>
            <a:round/>
            <a:headEnd/>
            <a:tailEnd/>
          </a:ln>
        </p:spPr>
      </p:cxnSp>
      <p:sp>
        <p:nvSpPr>
          <p:cNvPr id="1029" name="タイトル プレースホルダ 1"/>
          <p:cNvSpPr>
            <a:spLocks noGrp="1"/>
          </p:cNvSpPr>
          <p:nvPr>
            <p:ph type="title"/>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タイトルの書式設定</a:t>
            </a:r>
          </a:p>
        </p:txBody>
      </p:sp>
      <p:sp>
        <p:nvSpPr>
          <p:cNvPr id="1030" name="テキスト プレースホルダ 2"/>
          <p:cNvSpPr>
            <a:spLocks noGrp="1"/>
          </p:cNvSpPr>
          <p:nvPr>
            <p:ph type="body" idx="1"/>
          </p:nvPr>
        </p:nvSpPr>
        <p:spPr bwMode="auto">
          <a:xfrm>
            <a:off x="457200" y="10525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日付プレースホルダ 3"/>
          <p:cNvSpPr>
            <a:spLocks noGrp="1"/>
          </p:cNvSpPr>
          <p:nvPr>
            <p:ph type="dt" sz="half" idx="2"/>
          </p:nvPr>
        </p:nvSpPr>
        <p:spPr>
          <a:xfrm>
            <a:off x="4643438" y="6492875"/>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12" name="スライド番号プレースホルダ 5"/>
          <p:cNvSpPr>
            <a:spLocks noGrp="1"/>
          </p:cNvSpPr>
          <p:nvPr>
            <p:ph type="sldNum" sz="quarter" idx="4"/>
          </p:nvPr>
        </p:nvSpPr>
        <p:spPr>
          <a:xfrm>
            <a:off x="8423275" y="6492875"/>
            <a:ext cx="720725" cy="365125"/>
          </a:xfrm>
          <a:prstGeom prst="rect">
            <a:avLst/>
          </a:prstGeom>
        </p:spPr>
        <p:txBody>
          <a:bodyPr vert="horz" lIns="91440" tIns="45720" rIns="91440" bIns="45720" rtlCol="0" anchor="b"/>
          <a:lstStyle>
            <a:lvl1pPr algn="r" fontAlgn="auto">
              <a:spcBef>
                <a:spcPts val="0"/>
              </a:spcBef>
              <a:spcAft>
                <a:spcPts val="0"/>
              </a:spcAft>
              <a:buFont typeface="+mj-lt"/>
              <a:buAutoNum type="arabicPeriod" startAt="6"/>
              <a:defRPr sz="1200">
                <a:solidFill>
                  <a:schemeClr val="tx1">
                    <a:tint val="75000"/>
                  </a:schemeClr>
                </a:solidFill>
                <a:latin typeface="+mn-lt"/>
                <a:ea typeface="+mn-ea"/>
              </a:defRPr>
            </a:lvl1pPr>
          </a:lstStyle>
          <a:p>
            <a:pPr>
              <a:buFont typeface="+mj-lt"/>
              <a:buAutoNum type="arabicPeriod" startAt="6"/>
              <a:defRPr/>
            </a:pPr>
            <a:fld id="{655BE33C-BF52-4619-A042-36DD7DEB5097}" type="slidenum">
              <a:rPr lang="ja-JP" altLang="en-US" smtClean="0"/>
              <a:pPr>
                <a:defRPr/>
              </a:pPr>
              <a:t>‹#›</a:t>
            </a:fld>
            <a:endParaRPr lang="ja-JP" altLang="en-US" dirty="0"/>
          </a:p>
        </p:txBody>
      </p:sp>
    </p:spTree>
  </p:cSld>
  <p:clrMap bg1="lt1" tx1="dk1" bg2="lt2" tx2="dk2" accent1="accent1" accent2="accent2" accent3="accent3" accent4="accent4" accent5="accent5" accent6="accent6" hlink="hlink" folHlink="folHlink"/>
  <p:sldLayoutIdLst>
    <p:sldLayoutId id="2147484336" r:id="rId1"/>
    <p:sldLayoutId id="2147484337" r:id="rId2"/>
    <p:sldLayoutId id="2147484326" r:id="rId3"/>
    <p:sldLayoutId id="2147484327" r:id="rId4"/>
    <p:sldLayoutId id="2147484328" r:id="rId5"/>
    <p:sldLayoutId id="2147484329" r:id="rId6"/>
    <p:sldLayoutId id="2147484330" r:id="rId7"/>
    <p:sldLayoutId id="2147484331" r:id="rId8"/>
    <p:sldLayoutId id="2147484332" r:id="rId9"/>
    <p:sldLayoutId id="2147484333" r:id="rId10"/>
    <p:sldLayoutId id="2147484334" r:id="rId11"/>
    <p:sldLayoutId id="2147484335" r:id="rId12"/>
  </p:sldLayoutIdLst>
  <p:hf hdr="0" ftr="0" dt="0"/>
  <p:txStyles>
    <p:title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Font typeface="Arial" charset="0"/>
        <a:buChar char="•"/>
        <a:defRPr kumimoji="1" sz="20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a:solidFill>
            <a:schemeClr val="tx1"/>
          </a:solidFill>
          <a:latin typeface="+mn-lt"/>
          <a:ea typeface="+mn-ea"/>
        </a:defRPr>
      </a:lvl2pPr>
      <a:lvl3pPr marL="1143000" indent="-228600" algn="l" rtl="0" eaLnBrk="0" fontAlgn="base" hangingPunct="0">
        <a:spcBef>
          <a:spcPct val="20000"/>
        </a:spcBef>
        <a:spcAft>
          <a:spcPct val="0"/>
        </a:spcAft>
        <a:buFont typeface="Arial" charset="0"/>
        <a:buChar char="•"/>
        <a:defRPr kumimoji="1" sz="1600">
          <a:solidFill>
            <a:schemeClr val="tx1"/>
          </a:solidFill>
          <a:latin typeface="+mn-lt"/>
          <a:ea typeface="+mn-ea"/>
        </a:defRPr>
      </a:lvl3pPr>
      <a:lvl4pPr marL="16002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4pPr>
      <a:lvl5pPr marL="2057400" indent="-228600" algn="l" rtl="0" eaLnBrk="0" fontAlgn="base" hangingPunct="0">
        <a:spcBef>
          <a:spcPct val="20000"/>
        </a:spcBef>
        <a:spcAft>
          <a:spcPct val="0"/>
        </a:spcAft>
        <a:buFont typeface="Arial" charset="0"/>
        <a:buChar char="»"/>
        <a:defRPr kumimoji="1" sz="1400">
          <a:solidFill>
            <a:schemeClr val="tx1"/>
          </a:solidFill>
          <a:latin typeface="+mn-lt"/>
          <a:ea typeface="+mn-ea"/>
        </a:defRPr>
      </a:lvl5pPr>
      <a:lvl6pPr marL="2514600" indent="-228600" algn="l" rtl="0" fontAlgn="base">
        <a:spcBef>
          <a:spcPct val="20000"/>
        </a:spcBef>
        <a:spcAft>
          <a:spcPct val="0"/>
        </a:spcAft>
        <a:buFont typeface="Arial" charset="0"/>
        <a:buChar char="»"/>
        <a:defRPr kumimoji="1" sz="1400">
          <a:solidFill>
            <a:schemeClr val="tx1"/>
          </a:solidFill>
          <a:latin typeface="+mn-lt"/>
          <a:ea typeface="+mn-ea"/>
        </a:defRPr>
      </a:lvl6pPr>
      <a:lvl7pPr marL="2971800" indent="-228600" algn="l" rtl="0" fontAlgn="base">
        <a:spcBef>
          <a:spcPct val="20000"/>
        </a:spcBef>
        <a:spcAft>
          <a:spcPct val="0"/>
        </a:spcAft>
        <a:buFont typeface="Arial" charset="0"/>
        <a:buChar char="»"/>
        <a:defRPr kumimoji="1" sz="1400">
          <a:solidFill>
            <a:schemeClr val="tx1"/>
          </a:solidFill>
          <a:latin typeface="+mn-lt"/>
          <a:ea typeface="+mn-ea"/>
        </a:defRPr>
      </a:lvl7pPr>
      <a:lvl8pPr marL="3429000" indent="-228600" algn="l" rtl="0" fontAlgn="base">
        <a:spcBef>
          <a:spcPct val="20000"/>
        </a:spcBef>
        <a:spcAft>
          <a:spcPct val="0"/>
        </a:spcAft>
        <a:buFont typeface="Arial" charset="0"/>
        <a:buChar char="»"/>
        <a:defRPr kumimoji="1" sz="1400">
          <a:solidFill>
            <a:schemeClr val="tx1"/>
          </a:solidFill>
          <a:latin typeface="+mn-lt"/>
          <a:ea typeface="+mn-ea"/>
        </a:defRPr>
      </a:lvl8pPr>
      <a:lvl9pPr marL="3886200" indent="-228600" algn="l" rtl="0" fontAlgn="base">
        <a:spcBef>
          <a:spcPct val="20000"/>
        </a:spcBef>
        <a:spcAft>
          <a:spcPct val="0"/>
        </a:spcAft>
        <a:buFont typeface="Arial" charset="0"/>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9.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9.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txBox="1">
            <a:spLocks noChangeArrowheads="1"/>
          </p:cNvSpPr>
          <p:nvPr/>
        </p:nvSpPr>
        <p:spPr bwMode="auto">
          <a:xfrm>
            <a:off x="219714" y="1716833"/>
            <a:ext cx="8642350" cy="17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r>
              <a:rPr lang="ja-JP" altLang="en-US" sz="3900" b="1" kern="0" dirty="0">
                <a:latin typeface="Meiryo UI" pitchFamily="50" charset="-128"/>
                <a:ea typeface="Meiryo UI" pitchFamily="50" charset="-128"/>
                <a:cs typeface="Meiryo UI" pitchFamily="50" charset="-128"/>
              </a:rPr>
              <a:t>第</a:t>
            </a:r>
            <a:r>
              <a:rPr lang="en-US" altLang="ja-JP" sz="3900" b="1" kern="0" dirty="0">
                <a:latin typeface="Meiryo UI" pitchFamily="50" charset="-128"/>
                <a:ea typeface="Meiryo UI" pitchFamily="50" charset="-128"/>
                <a:cs typeface="Meiryo UI" pitchFamily="50" charset="-128"/>
              </a:rPr>
              <a:t>6</a:t>
            </a:r>
            <a:r>
              <a:rPr lang="ja-JP" altLang="en-US" sz="3900" b="1" kern="0" dirty="0">
                <a:latin typeface="Meiryo UI" pitchFamily="50" charset="-128"/>
                <a:ea typeface="Meiryo UI" pitchFamily="50" charset="-128"/>
                <a:cs typeface="Meiryo UI" pitchFamily="50" charset="-128"/>
              </a:rPr>
              <a:t>回</a:t>
            </a:r>
            <a:endParaRPr lang="en-US" altLang="ja-JP" sz="3900" b="1" kern="0" dirty="0">
              <a:latin typeface="Meiryo UI" pitchFamily="50" charset="-128"/>
              <a:ea typeface="Meiryo UI" pitchFamily="50" charset="-128"/>
              <a:cs typeface="Meiryo UI" pitchFamily="50" charset="-128"/>
            </a:endParaRPr>
          </a:p>
          <a:p>
            <a:pPr eaLnBrk="1" hangingPunct="1"/>
            <a:r>
              <a:rPr lang="ja-JP" altLang="en-US" sz="3900" b="1" kern="0" dirty="0">
                <a:latin typeface="Meiryo UI" pitchFamily="50" charset="-128"/>
                <a:ea typeface="Meiryo UI" pitchFamily="50" charset="-128"/>
                <a:cs typeface="Meiryo UI" pitchFamily="50" charset="-128"/>
              </a:rPr>
              <a:t>データの活用</a:t>
            </a:r>
            <a:endParaRPr lang="en-US" altLang="ja-JP" sz="3900" b="1" kern="0" dirty="0">
              <a:latin typeface="Meiryo UI" pitchFamily="50" charset="-128"/>
              <a:ea typeface="Meiryo UI" pitchFamily="50" charset="-128"/>
              <a:cs typeface="Meiryo UI" pitchFamily="50" charset="-128"/>
            </a:endParaRPr>
          </a:p>
          <a:p>
            <a:pPr eaLnBrk="1" hangingPunct="1"/>
            <a:r>
              <a:rPr lang="ja-JP" altLang="en-US" b="1" kern="0" dirty="0">
                <a:latin typeface="Meiryo UI" pitchFamily="50" charset="-128"/>
                <a:ea typeface="Meiryo UI" pitchFamily="50" charset="-128"/>
                <a:cs typeface="Meiryo UI" pitchFamily="50" charset="-128"/>
              </a:rPr>
              <a:t>「</a:t>
            </a:r>
            <a:r>
              <a:rPr lang="en-US" altLang="ja-JP" b="1" kern="0" dirty="0">
                <a:latin typeface="Meiryo UI" pitchFamily="50" charset="-128"/>
                <a:ea typeface="Meiryo UI" pitchFamily="50" charset="-128"/>
                <a:cs typeface="Meiryo UI" pitchFamily="50" charset="-128"/>
              </a:rPr>
              <a:t>RESAS</a:t>
            </a:r>
            <a:r>
              <a:rPr lang="ja-JP" altLang="en-US" b="1" kern="0" dirty="0">
                <a:latin typeface="Meiryo UI" pitchFamily="50" charset="-128"/>
                <a:ea typeface="Meiryo UI" pitchFamily="50" charset="-128"/>
                <a:cs typeface="Meiryo UI" pitchFamily="50" charset="-128"/>
              </a:rPr>
              <a:t>を活用した個人演習」</a:t>
            </a:r>
            <a:endParaRPr lang="en-US" altLang="ja-JP" b="1" kern="0" dirty="0">
              <a:latin typeface="Meiryo UI" pitchFamily="50" charset="-128"/>
              <a:ea typeface="Meiryo UI" pitchFamily="50" charset="-128"/>
              <a:cs typeface="Meiryo UI" pitchFamily="50" charset="-128"/>
            </a:endParaRPr>
          </a:p>
        </p:txBody>
      </p:sp>
      <p:sp>
        <p:nvSpPr>
          <p:cNvPr id="5" name="Rectangle 5"/>
          <p:cNvSpPr txBox="1">
            <a:spLocks noChangeArrowheads="1"/>
          </p:cNvSpPr>
          <p:nvPr/>
        </p:nvSpPr>
        <p:spPr bwMode="auto">
          <a:xfrm>
            <a:off x="219714" y="5805264"/>
            <a:ext cx="8642350" cy="41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eaLnBrk="1" hangingPunct="1"/>
            <a:endParaRPr lang="ja-JP" altLang="en-US" sz="2400" b="1" kern="0" dirty="0">
              <a:latin typeface="Meiryo UI"/>
              <a:ea typeface="Meiryo UI"/>
              <a:cs typeface="Meiryo UI" pitchFamily="50" charset="-128"/>
            </a:endParaRPr>
          </a:p>
        </p:txBody>
      </p:sp>
      <p:sp>
        <p:nvSpPr>
          <p:cNvPr id="2" name="スライド番号プレースホルダー 1">
            <a:extLst>
              <a:ext uri="{FF2B5EF4-FFF2-40B4-BE49-F238E27FC236}">
                <a16:creationId xmlns:a16="http://schemas.microsoft.com/office/drawing/2014/main" id="{BEE97C60-35EA-46A6-A35C-63208E78D797}"/>
              </a:ext>
            </a:extLst>
          </p:cNvPr>
          <p:cNvSpPr>
            <a:spLocks noGrp="1"/>
          </p:cNvSpPr>
          <p:nvPr>
            <p:ph type="sldNum" sz="quarter" idx="12"/>
          </p:nvPr>
        </p:nvSpPr>
        <p:spPr/>
        <p:txBody>
          <a:bodyPr/>
          <a:lstStyle/>
          <a:p>
            <a:pPr>
              <a:defRPr/>
            </a:pPr>
            <a:fld id="{22179739-F4A8-44EB-8B8E-F3F060272835}" type="slidenum">
              <a:rPr lang="ja-JP" altLang="en-US" smtClean="0"/>
              <a:pPr>
                <a:defRPr/>
              </a:pPr>
              <a:t>0</a:t>
            </a:fld>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9</a:t>
            </a:fld>
            <a:endParaRPr lang="en-US" altLang="ja-JP" dirty="0"/>
          </a:p>
        </p:txBody>
      </p:sp>
      <p:pic>
        <p:nvPicPr>
          <p:cNvPr id="3" name="図 2">
            <a:extLst>
              <a:ext uri="{FF2B5EF4-FFF2-40B4-BE49-F238E27FC236}">
                <a16:creationId xmlns:a16="http://schemas.microsoft.com/office/drawing/2014/main" id="{BE3BFD7D-CB5C-D34B-B215-5B79291F63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2789" y="1764442"/>
            <a:ext cx="6913587" cy="2669726"/>
          </a:xfrm>
          <a:prstGeom prst="rect">
            <a:avLst/>
          </a:prstGeom>
        </p:spPr>
      </p:pic>
      <p:pic>
        <p:nvPicPr>
          <p:cNvPr id="12" name="図 11">
            <a:extLst>
              <a:ext uri="{FF2B5EF4-FFF2-40B4-BE49-F238E27FC236}">
                <a16:creationId xmlns:a16="http://schemas.microsoft.com/office/drawing/2014/main" id="{3C701931-929F-F340-9C7E-81A5339604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8090" y="1806239"/>
            <a:ext cx="1188603" cy="683447"/>
          </a:xfrm>
          <a:prstGeom prst="rect">
            <a:avLst/>
          </a:prstGeom>
        </p:spPr>
      </p:pic>
      <p:pic>
        <p:nvPicPr>
          <p:cNvPr id="14" name="図 13">
            <a:extLst>
              <a:ext uri="{FF2B5EF4-FFF2-40B4-BE49-F238E27FC236}">
                <a16:creationId xmlns:a16="http://schemas.microsoft.com/office/drawing/2014/main" id="{47D0EBC4-8221-C743-9488-0FA3138205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4124" y="1770366"/>
            <a:ext cx="1381038" cy="864467"/>
          </a:xfrm>
          <a:prstGeom prst="rect">
            <a:avLst/>
          </a:prstGeom>
        </p:spPr>
      </p:pic>
      <p:pic>
        <p:nvPicPr>
          <p:cNvPr id="17" name="図 16">
            <a:extLst>
              <a:ext uri="{FF2B5EF4-FFF2-40B4-BE49-F238E27FC236}">
                <a16:creationId xmlns:a16="http://schemas.microsoft.com/office/drawing/2014/main" id="{E848508A-4BCA-8648-8819-1B277A5475E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80870" y="1772816"/>
            <a:ext cx="1583612" cy="2079811"/>
          </a:xfrm>
          <a:prstGeom prst="rect">
            <a:avLst/>
          </a:prstGeom>
        </p:spPr>
      </p:pic>
      <p:sp>
        <p:nvSpPr>
          <p:cNvPr id="21" name="角丸四角形 20">
            <a:extLst>
              <a:ext uri="{FF2B5EF4-FFF2-40B4-BE49-F238E27FC236}">
                <a16:creationId xmlns:a16="http://schemas.microsoft.com/office/drawing/2014/main" id="{09F48813-6A88-B24F-B41C-3099293EB394}"/>
              </a:ext>
            </a:extLst>
          </p:cNvPr>
          <p:cNvSpPr/>
          <p:nvPr/>
        </p:nvSpPr>
        <p:spPr>
          <a:xfrm>
            <a:off x="1538741" y="2905078"/>
            <a:ext cx="792088" cy="216024"/>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a:extLst>
              <a:ext uri="{FF2B5EF4-FFF2-40B4-BE49-F238E27FC236}">
                <a16:creationId xmlns:a16="http://schemas.microsoft.com/office/drawing/2014/main" id="{37D42098-69CD-6949-882E-D62C56DD9DA2}"/>
              </a:ext>
            </a:extLst>
          </p:cNvPr>
          <p:cNvSpPr/>
          <p:nvPr/>
        </p:nvSpPr>
        <p:spPr>
          <a:xfrm>
            <a:off x="2746846" y="1979636"/>
            <a:ext cx="792088" cy="216024"/>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a:extLst>
              <a:ext uri="{FF2B5EF4-FFF2-40B4-BE49-F238E27FC236}">
                <a16:creationId xmlns:a16="http://schemas.microsoft.com/office/drawing/2014/main" id="{38FC9693-96C9-6D49-BA92-75BCA2EFB69D}"/>
              </a:ext>
            </a:extLst>
          </p:cNvPr>
          <p:cNvSpPr/>
          <p:nvPr/>
        </p:nvSpPr>
        <p:spPr>
          <a:xfrm>
            <a:off x="4103539" y="2039591"/>
            <a:ext cx="792088" cy="216024"/>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9304B85E-2D19-8E40-8839-DD8CAD9B65C7}"/>
              </a:ext>
            </a:extLst>
          </p:cNvPr>
          <p:cNvSpPr txBox="1"/>
          <p:nvPr/>
        </p:nvSpPr>
        <p:spPr>
          <a:xfrm>
            <a:off x="1211690" y="2636912"/>
            <a:ext cx="415499" cy="369332"/>
          </a:xfrm>
          <a:prstGeom prst="rect">
            <a:avLst/>
          </a:prstGeom>
          <a:noFill/>
        </p:spPr>
        <p:txBody>
          <a:bodyPr wrap="none" rtlCol="0">
            <a:spAutoFit/>
          </a:bodyPr>
          <a:lstStyle/>
          <a:p>
            <a:r>
              <a:rPr kumimoji="1" lang="ja-JP" altLang="en-US" b="1">
                <a:solidFill>
                  <a:schemeClr val="bg1"/>
                </a:solidFill>
              </a:rPr>
              <a:t>①</a:t>
            </a:r>
          </a:p>
        </p:txBody>
      </p:sp>
      <p:sp>
        <p:nvSpPr>
          <p:cNvPr id="25" name="テキスト ボックス 24">
            <a:extLst>
              <a:ext uri="{FF2B5EF4-FFF2-40B4-BE49-F238E27FC236}">
                <a16:creationId xmlns:a16="http://schemas.microsoft.com/office/drawing/2014/main" id="{8D0B1327-3ED3-F749-81B8-2D19DDFADC1C}"/>
              </a:ext>
            </a:extLst>
          </p:cNvPr>
          <p:cNvSpPr txBox="1"/>
          <p:nvPr/>
        </p:nvSpPr>
        <p:spPr>
          <a:xfrm>
            <a:off x="2401815" y="1778271"/>
            <a:ext cx="417102" cy="369332"/>
          </a:xfrm>
          <a:prstGeom prst="rect">
            <a:avLst/>
          </a:prstGeom>
          <a:noFill/>
        </p:spPr>
        <p:txBody>
          <a:bodyPr wrap="none" rtlCol="0">
            <a:spAutoFit/>
          </a:bodyPr>
          <a:lstStyle/>
          <a:p>
            <a:r>
              <a:rPr kumimoji="1" lang="en-US" altLang="ja-JP" b="1" dirty="0">
                <a:solidFill>
                  <a:schemeClr val="bg1"/>
                </a:solidFill>
              </a:rPr>
              <a:t>②</a:t>
            </a:r>
            <a:endParaRPr kumimoji="1" lang="ja-JP" altLang="en-US" b="1">
              <a:solidFill>
                <a:schemeClr val="bg1"/>
              </a:solidFill>
            </a:endParaRPr>
          </a:p>
        </p:txBody>
      </p:sp>
      <p:sp>
        <p:nvSpPr>
          <p:cNvPr id="26" name="テキスト ボックス 25">
            <a:extLst>
              <a:ext uri="{FF2B5EF4-FFF2-40B4-BE49-F238E27FC236}">
                <a16:creationId xmlns:a16="http://schemas.microsoft.com/office/drawing/2014/main" id="{551678A7-36A3-0841-9716-E74DAD01D226}"/>
              </a:ext>
            </a:extLst>
          </p:cNvPr>
          <p:cNvSpPr txBox="1"/>
          <p:nvPr/>
        </p:nvSpPr>
        <p:spPr>
          <a:xfrm>
            <a:off x="3780379" y="1811944"/>
            <a:ext cx="417102" cy="369332"/>
          </a:xfrm>
          <a:prstGeom prst="rect">
            <a:avLst/>
          </a:prstGeom>
          <a:noFill/>
        </p:spPr>
        <p:txBody>
          <a:bodyPr wrap="none" rtlCol="0">
            <a:spAutoFit/>
          </a:bodyPr>
          <a:lstStyle/>
          <a:p>
            <a:r>
              <a:rPr kumimoji="1" lang="en-US" altLang="ja-JP" b="1" dirty="0">
                <a:solidFill>
                  <a:schemeClr val="bg1"/>
                </a:solidFill>
              </a:rPr>
              <a:t>③</a:t>
            </a:r>
            <a:endParaRPr kumimoji="1" lang="ja-JP" altLang="en-US" b="1">
              <a:solidFill>
                <a:schemeClr val="bg1"/>
              </a:solidFill>
            </a:endParaRPr>
          </a:p>
        </p:txBody>
      </p:sp>
      <p:sp>
        <p:nvSpPr>
          <p:cNvPr id="8" name="テキスト ボックス 7">
            <a:extLst>
              <a:ext uri="{FF2B5EF4-FFF2-40B4-BE49-F238E27FC236}">
                <a16:creationId xmlns:a16="http://schemas.microsoft.com/office/drawing/2014/main" id="{11A311B5-E133-6644-8508-FEF7C2A9F1C7}"/>
              </a:ext>
            </a:extLst>
          </p:cNvPr>
          <p:cNvSpPr txBox="1"/>
          <p:nvPr/>
        </p:nvSpPr>
        <p:spPr>
          <a:xfrm>
            <a:off x="857602" y="4873932"/>
            <a:ext cx="7454800" cy="1169551"/>
          </a:xfrm>
          <a:prstGeom prst="rect">
            <a:avLst/>
          </a:prstGeom>
          <a:noFill/>
        </p:spPr>
        <p:txBody>
          <a:bodyPr wrap="square" rtlCol="0">
            <a:spAutoFit/>
          </a:bodyPr>
          <a:lstStyle/>
          <a:p>
            <a:pPr algn="l"/>
            <a:r>
              <a:rPr lang="ja-JP" altLang="en-US" sz="1400" dirty="0">
                <a:latin typeface="+mn-ea"/>
                <a:ea typeface="+mn-ea"/>
              </a:rPr>
              <a:t>（宿泊者）ヒートマップでは、指定地域への宿泊者数が多いほど濃い色で表示されます。 </a:t>
            </a:r>
            <a:endParaRPr lang="en-US" altLang="ja-JP" sz="1400" dirty="0">
              <a:latin typeface="+mn-ea"/>
              <a:ea typeface="+mn-ea"/>
            </a:endParaRPr>
          </a:p>
          <a:p>
            <a:pPr algn="l"/>
            <a:r>
              <a:rPr lang="ja-JP" altLang="en-US" sz="1400" dirty="0">
                <a:latin typeface="+mn-ea"/>
                <a:ea typeface="+mn-ea"/>
              </a:rPr>
              <a:t>既存のヒートマップにおいて、「全国を表示する」が指定された場合のスケールで地図が表示されます。</a:t>
            </a:r>
            <a:endParaRPr lang="en-US" altLang="ja-JP" sz="1400" dirty="0">
              <a:latin typeface="+mn-ea"/>
              <a:ea typeface="+mn-ea"/>
            </a:endParaRPr>
          </a:p>
          <a:p>
            <a:pPr algn="l"/>
            <a:r>
              <a:rPr lang="ja-JP" altLang="en-US" sz="1400" dirty="0">
                <a:latin typeface="+mn-ea"/>
                <a:ea typeface="+mn-ea"/>
              </a:rPr>
              <a:t>表示レベルで「都道府県単位で表示する」を選択すると指定地域（都道府県）への宿泊者数、</a:t>
            </a:r>
            <a:endParaRPr lang="en-US" altLang="ja-JP" sz="1400" dirty="0">
              <a:latin typeface="+mn-ea"/>
              <a:ea typeface="+mn-ea"/>
            </a:endParaRPr>
          </a:p>
          <a:p>
            <a:pPr algn="l"/>
            <a:r>
              <a:rPr lang="ja-JP" altLang="en-US" sz="1400" dirty="0">
                <a:latin typeface="+mn-ea"/>
                <a:ea typeface="+mn-ea"/>
              </a:rPr>
              <a:t> 「市区町村単位で表示する」を選択すると指定地域（市区町村）への宿泊者数にデータが切り替わり、指定地域にマーカーが表示されます。</a:t>
            </a:r>
            <a:endParaRPr kumimoji="1" lang="ja-JP" altLang="en-US" sz="1400" dirty="0">
              <a:latin typeface="+mn-ea"/>
              <a:ea typeface="+mn-ea"/>
            </a:endParaRPr>
          </a:p>
        </p:txBody>
      </p:sp>
      <p:sp>
        <p:nvSpPr>
          <p:cNvPr id="4" name="テキスト ボックス 3">
            <a:extLst>
              <a:ext uri="{FF2B5EF4-FFF2-40B4-BE49-F238E27FC236}">
                <a16:creationId xmlns:a16="http://schemas.microsoft.com/office/drawing/2014/main" id="{D350FE29-2CF9-BE4D-91E1-5FB36B260D69}"/>
              </a:ext>
            </a:extLst>
          </p:cNvPr>
          <p:cNvSpPr txBox="1"/>
          <p:nvPr/>
        </p:nvSpPr>
        <p:spPr>
          <a:xfrm>
            <a:off x="501576" y="1042593"/>
            <a:ext cx="646331" cy="369332"/>
          </a:xfrm>
          <a:prstGeom prst="rect">
            <a:avLst/>
          </a:prstGeom>
          <a:noFill/>
        </p:spPr>
        <p:txBody>
          <a:bodyPr wrap="none" rtlCol="0">
            <a:spAutoFit/>
          </a:bodyPr>
          <a:lstStyle/>
          <a:p>
            <a:r>
              <a:rPr kumimoji="1" lang="ja-JP" altLang="en-US" b="1">
                <a:latin typeface="+mn-ea"/>
                <a:ea typeface="+mn-ea"/>
              </a:rPr>
              <a:t>手順</a:t>
            </a:r>
          </a:p>
        </p:txBody>
      </p:sp>
      <p:sp>
        <p:nvSpPr>
          <p:cNvPr id="16" name="正方形/長方形 15">
            <a:extLst>
              <a:ext uri="{FF2B5EF4-FFF2-40B4-BE49-F238E27FC236}">
                <a16:creationId xmlns:a16="http://schemas.microsoft.com/office/drawing/2014/main" id="{AAF33836-F1D5-452F-9152-9B0113D8EDE4}"/>
              </a:ext>
            </a:extLst>
          </p:cNvPr>
          <p:cNvSpPr/>
          <p:nvPr/>
        </p:nvSpPr>
        <p:spPr>
          <a:xfrm>
            <a:off x="6084168" y="4476984"/>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675102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735101A7-3E43-4666-9CE1-0285F1AF065B}"/>
              </a:ext>
            </a:extLst>
          </p:cNvPr>
          <p:cNvPicPr>
            <a:picLocks noChangeAspect="1"/>
          </p:cNvPicPr>
          <p:nvPr/>
        </p:nvPicPr>
        <p:blipFill>
          <a:blip r:embed="rId3"/>
          <a:stretch>
            <a:fillRect/>
          </a:stretch>
        </p:blipFill>
        <p:spPr>
          <a:xfrm>
            <a:off x="274878" y="1305807"/>
            <a:ext cx="2169873" cy="5098160"/>
          </a:xfrm>
          <a:prstGeom prst="rect">
            <a:avLst/>
          </a:prstGeom>
        </p:spPr>
      </p:pic>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10</a:t>
            </a:fld>
            <a:endParaRPr lang="en-US" altLang="ja-JP" dirty="0"/>
          </a:p>
        </p:txBody>
      </p:sp>
      <p:sp>
        <p:nvSpPr>
          <p:cNvPr id="7" name="角丸四角形 6">
            <a:extLst>
              <a:ext uri="{FF2B5EF4-FFF2-40B4-BE49-F238E27FC236}">
                <a16:creationId xmlns:a16="http://schemas.microsoft.com/office/drawing/2014/main" id="{04BAE6C7-4AE8-EE46-9ECA-D8AA5699DCB8}"/>
              </a:ext>
            </a:extLst>
          </p:cNvPr>
          <p:cNvSpPr/>
          <p:nvPr/>
        </p:nvSpPr>
        <p:spPr>
          <a:xfrm>
            <a:off x="277895" y="1319917"/>
            <a:ext cx="2194961" cy="380826"/>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08048BDA-45D7-0C43-B69F-833423C682B3}"/>
              </a:ext>
            </a:extLst>
          </p:cNvPr>
          <p:cNvSpPr txBox="1"/>
          <p:nvPr/>
        </p:nvSpPr>
        <p:spPr>
          <a:xfrm>
            <a:off x="2743997" y="1348747"/>
            <a:ext cx="2762295" cy="1077218"/>
          </a:xfrm>
          <a:prstGeom prst="rect">
            <a:avLst/>
          </a:prstGeom>
          <a:noFill/>
        </p:spPr>
        <p:txBody>
          <a:bodyPr wrap="none" rtlCol="0">
            <a:spAutoFit/>
          </a:bodyPr>
          <a:lstStyle/>
          <a:p>
            <a:pPr algn="l"/>
            <a:r>
              <a:rPr lang="ja-JP" altLang="en-US" sz="1600" dirty="0">
                <a:latin typeface="+mn-ea"/>
                <a:ea typeface="+mn-ea"/>
              </a:rPr>
              <a:t>●表示レベルを指定する </a:t>
            </a:r>
            <a:endParaRPr lang="en-US" altLang="ja-JP" sz="1600" dirty="0">
              <a:latin typeface="+mn-ea"/>
              <a:ea typeface="+mn-ea"/>
            </a:endParaRPr>
          </a:p>
          <a:p>
            <a:pPr algn="l"/>
            <a:r>
              <a:rPr lang="ja-JP" altLang="en-US" sz="1200" dirty="0">
                <a:latin typeface="+mn-ea"/>
                <a:ea typeface="+mn-ea"/>
              </a:rPr>
              <a:t>　　表示レベルを以下の中から選択します。</a:t>
            </a:r>
            <a:endParaRPr lang="en-US" altLang="ja-JP" sz="1200" dirty="0">
              <a:latin typeface="+mn-ea"/>
              <a:ea typeface="+mn-ea"/>
            </a:endParaRPr>
          </a:p>
          <a:p>
            <a:pPr algn="l"/>
            <a:r>
              <a:rPr lang="ja-JP" altLang="en-US" sz="1200" dirty="0">
                <a:latin typeface="+mn-ea"/>
                <a:ea typeface="+mn-ea"/>
              </a:rPr>
              <a:t> </a:t>
            </a:r>
            <a:endParaRPr lang="en-US" altLang="ja-JP" sz="1200" dirty="0">
              <a:latin typeface="+mn-ea"/>
              <a:ea typeface="+mn-ea"/>
            </a:endParaRPr>
          </a:p>
          <a:p>
            <a:pPr algn="l"/>
            <a:r>
              <a:rPr lang="ja-JP" altLang="en-US" sz="1200" dirty="0">
                <a:latin typeface="+mn-ea"/>
                <a:ea typeface="+mn-ea"/>
              </a:rPr>
              <a:t>・ 都道府県単位で表示する</a:t>
            </a:r>
            <a:endParaRPr lang="en-US" altLang="ja-JP" sz="1200" dirty="0">
              <a:latin typeface="+mn-ea"/>
              <a:ea typeface="+mn-ea"/>
            </a:endParaRPr>
          </a:p>
          <a:p>
            <a:pPr algn="l"/>
            <a:r>
              <a:rPr lang="ja-JP" altLang="en-US" sz="1200" dirty="0">
                <a:latin typeface="+mn-ea"/>
                <a:ea typeface="+mn-ea"/>
              </a:rPr>
              <a:t>・ 市区町村単位で表示する</a:t>
            </a:r>
            <a:endParaRPr lang="en-US" altLang="ja-JP" sz="1200" dirty="0">
              <a:latin typeface="+mn-ea"/>
              <a:ea typeface="+mn-ea"/>
            </a:endParaRPr>
          </a:p>
        </p:txBody>
      </p:sp>
      <p:sp>
        <p:nvSpPr>
          <p:cNvPr id="12" name="テキスト ボックス 11">
            <a:extLst>
              <a:ext uri="{FF2B5EF4-FFF2-40B4-BE49-F238E27FC236}">
                <a16:creationId xmlns:a16="http://schemas.microsoft.com/office/drawing/2014/main" id="{4FD16616-7B85-B549-84F4-D26107A02E5B}"/>
              </a:ext>
            </a:extLst>
          </p:cNvPr>
          <p:cNvSpPr txBox="1"/>
          <p:nvPr/>
        </p:nvSpPr>
        <p:spPr>
          <a:xfrm>
            <a:off x="2803514" y="2485448"/>
            <a:ext cx="2178802" cy="707886"/>
          </a:xfrm>
          <a:prstGeom prst="rect">
            <a:avLst/>
          </a:prstGeom>
          <a:noFill/>
        </p:spPr>
        <p:txBody>
          <a:bodyPr wrap="none" rtlCol="0">
            <a:spAutoFit/>
          </a:bodyPr>
          <a:lstStyle/>
          <a:p>
            <a:pPr algn="l"/>
            <a:r>
              <a:rPr lang="ja-JP" altLang="en-US" sz="1600" dirty="0">
                <a:latin typeface="+mn-ea"/>
                <a:ea typeface="+mn-ea"/>
              </a:rPr>
              <a:t>●表示年月を指定する </a:t>
            </a:r>
            <a:endParaRPr lang="en-US" altLang="ja-JP" sz="1600" dirty="0">
              <a:latin typeface="+mn-ea"/>
              <a:ea typeface="+mn-ea"/>
            </a:endParaRPr>
          </a:p>
          <a:p>
            <a:pPr algn="l"/>
            <a:r>
              <a:rPr lang="ja-JP" altLang="en-US" sz="1200" dirty="0">
                <a:latin typeface="+mn-ea"/>
                <a:ea typeface="+mn-ea"/>
              </a:rPr>
              <a:t>表示年月を選択します。 </a:t>
            </a:r>
            <a:endParaRPr lang="en-US" altLang="ja-JP" sz="1200" dirty="0">
              <a:latin typeface="+mn-ea"/>
              <a:ea typeface="+mn-ea"/>
            </a:endParaRPr>
          </a:p>
          <a:p>
            <a:pPr algn="l"/>
            <a:r>
              <a:rPr lang="ja-JP" altLang="en-US" sz="1200" dirty="0">
                <a:latin typeface="+mn-ea"/>
                <a:ea typeface="+mn-ea"/>
              </a:rPr>
              <a:t>・表示年月はスクロールで選択</a:t>
            </a:r>
            <a:endParaRPr lang="en-US" altLang="ja-JP" sz="1200" dirty="0">
              <a:latin typeface="+mn-ea"/>
              <a:ea typeface="+mn-ea"/>
            </a:endParaRPr>
          </a:p>
        </p:txBody>
      </p:sp>
      <p:sp>
        <p:nvSpPr>
          <p:cNvPr id="14" name="テキスト ボックス 13">
            <a:extLst>
              <a:ext uri="{FF2B5EF4-FFF2-40B4-BE49-F238E27FC236}">
                <a16:creationId xmlns:a16="http://schemas.microsoft.com/office/drawing/2014/main" id="{6B5DAC9B-AA91-A146-AF26-F80BA6C241BD}"/>
              </a:ext>
            </a:extLst>
          </p:cNvPr>
          <p:cNvSpPr txBox="1"/>
          <p:nvPr/>
        </p:nvSpPr>
        <p:spPr>
          <a:xfrm>
            <a:off x="2780471" y="3461602"/>
            <a:ext cx="3768713" cy="892552"/>
          </a:xfrm>
          <a:prstGeom prst="rect">
            <a:avLst/>
          </a:prstGeom>
          <a:noFill/>
        </p:spPr>
        <p:txBody>
          <a:bodyPr wrap="square" rtlCol="0">
            <a:spAutoFit/>
          </a:bodyPr>
          <a:lstStyle/>
          <a:p>
            <a:pPr algn="l"/>
            <a:r>
              <a:rPr lang="ja-JP" altLang="en-US" sz="1600" dirty="0">
                <a:latin typeface="+mn-ea"/>
                <a:ea typeface="+mn-ea"/>
              </a:rPr>
              <a:t>●平日・休日を指定する</a:t>
            </a:r>
            <a:endParaRPr lang="en-US" altLang="ja-JP" sz="1600" dirty="0">
              <a:latin typeface="+mn-ea"/>
              <a:ea typeface="+mn-ea"/>
            </a:endParaRPr>
          </a:p>
          <a:p>
            <a:pPr algn="l"/>
            <a:r>
              <a:rPr lang="ja-JP" altLang="en-US" sz="1200" dirty="0">
                <a:latin typeface="+mn-ea"/>
                <a:ea typeface="+mn-ea"/>
              </a:rPr>
              <a:t>平日、休日の選択できます。</a:t>
            </a:r>
            <a:endParaRPr lang="en-US" altLang="ja-JP" sz="1200" dirty="0">
              <a:latin typeface="+mn-ea"/>
              <a:ea typeface="+mn-ea"/>
            </a:endParaRPr>
          </a:p>
          <a:p>
            <a:pPr algn="l"/>
            <a:r>
              <a:rPr lang="ja-JP" altLang="en-US" sz="1200" dirty="0">
                <a:latin typeface="+mn-ea"/>
                <a:ea typeface="+mn-ea"/>
              </a:rPr>
              <a:t>・平日で表示する</a:t>
            </a:r>
            <a:endParaRPr lang="en-US" altLang="ja-JP" sz="1200" dirty="0">
              <a:latin typeface="+mn-ea"/>
              <a:ea typeface="+mn-ea"/>
            </a:endParaRPr>
          </a:p>
          <a:p>
            <a:pPr algn="l"/>
            <a:r>
              <a:rPr lang="ja-JP" altLang="en-US" sz="1200" dirty="0">
                <a:latin typeface="+mn-ea"/>
                <a:ea typeface="+mn-ea"/>
              </a:rPr>
              <a:t>・休日で表示する</a:t>
            </a:r>
            <a:endParaRPr lang="en-US" altLang="ja-JP" sz="1200" dirty="0">
              <a:latin typeface="+mn-ea"/>
              <a:ea typeface="+mn-ea"/>
            </a:endParaRPr>
          </a:p>
        </p:txBody>
      </p:sp>
      <p:sp>
        <p:nvSpPr>
          <p:cNvPr id="15" name="テキスト ボックス 14">
            <a:extLst>
              <a:ext uri="{FF2B5EF4-FFF2-40B4-BE49-F238E27FC236}">
                <a16:creationId xmlns:a16="http://schemas.microsoft.com/office/drawing/2014/main" id="{277BDA96-0F29-9340-A83A-78B4DFE2C850}"/>
              </a:ext>
            </a:extLst>
          </p:cNvPr>
          <p:cNvSpPr txBox="1"/>
          <p:nvPr/>
        </p:nvSpPr>
        <p:spPr>
          <a:xfrm>
            <a:off x="2780025" y="4700665"/>
            <a:ext cx="5318127" cy="646331"/>
          </a:xfrm>
          <a:prstGeom prst="rect">
            <a:avLst/>
          </a:prstGeom>
          <a:noFill/>
        </p:spPr>
        <p:txBody>
          <a:bodyPr wrap="square" rtlCol="0">
            <a:spAutoFit/>
          </a:bodyPr>
          <a:lstStyle/>
          <a:p>
            <a:pPr algn="l"/>
            <a:r>
              <a:rPr kumimoji="1" lang="ja-JP" altLang="en-US" sz="1200" dirty="0">
                <a:latin typeface="Meiryo UI" panose="020B0604030504040204" pitchFamily="50" charset="-128"/>
                <a:ea typeface="Meiryo UI" panose="020B0604030504040204" pitchFamily="50" charset="-128"/>
              </a:rPr>
              <a:t>目的地までの交通手段は「自動車」、「公共交通」で選択できます。</a:t>
            </a:r>
            <a:endParaRPr kumimoji="1" lang="en-US" altLang="ja-JP" sz="1200" dirty="0">
              <a:latin typeface="Meiryo UI" panose="020B0604030504040204" pitchFamily="50" charset="-128"/>
              <a:ea typeface="Meiryo UI" panose="020B0604030504040204" pitchFamily="50" charset="-128"/>
            </a:endParaRPr>
          </a:p>
          <a:p>
            <a:pPr algn="l"/>
            <a:r>
              <a:rPr lang="ja-JP" altLang="en-US" sz="1200" dirty="0">
                <a:latin typeface="Meiryo UI" panose="020B0604030504040204" pitchFamily="50" charset="-128"/>
                <a:ea typeface="Meiryo UI" panose="020B0604030504040204" pitchFamily="50" charset="-128"/>
              </a:rPr>
              <a:t>・自動車で表示する</a:t>
            </a:r>
            <a:endParaRPr lang="en-US" altLang="ja-JP" sz="1200" dirty="0">
              <a:latin typeface="Meiryo UI" panose="020B0604030504040204" pitchFamily="50" charset="-128"/>
              <a:ea typeface="Meiryo UI" panose="020B0604030504040204" pitchFamily="50" charset="-128"/>
            </a:endParaRPr>
          </a:p>
          <a:p>
            <a:pPr algn="l"/>
            <a:r>
              <a:rPr kumimoji="1" lang="ja-JP" altLang="en-US" sz="1200" dirty="0">
                <a:latin typeface="Meiryo UI" panose="020B0604030504040204" pitchFamily="50" charset="-128"/>
                <a:ea typeface="Meiryo UI" panose="020B0604030504040204" pitchFamily="50" charset="-128"/>
              </a:rPr>
              <a:t>・公共交通で表示する</a:t>
            </a:r>
          </a:p>
        </p:txBody>
      </p:sp>
      <p:sp>
        <p:nvSpPr>
          <p:cNvPr id="16" name="テキスト ボックス 15">
            <a:extLst>
              <a:ext uri="{FF2B5EF4-FFF2-40B4-BE49-F238E27FC236}">
                <a16:creationId xmlns:a16="http://schemas.microsoft.com/office/drawing/2014/main" id="{F7FD8791-615C-3746-83D2-4B66C8ABB0B8}"/>
              </a:ext>
            </a:extLst>
          </p:cNvPr>
          <p:cNvSpPr txBox="1"/>
          <p:nvPr/>
        </p:nvSpPr>
        <p:spPr>
          <a:xfrm>
            <a:off x="2785827" y="4447202"/>
            <a:ext cx="2108269" cy="338554"/>
          </a:xfrm>
          <a:prstGeom prst="rect">
            <a:avLst/>
          </a:prstGeom>
          <a:noFill/>
        </p:spPr>
        <p:txBody>
          <a:bodyPr wrap="none" rtlCol="0">
            <a:spAutoFit/>
          </a:bodyPr>
          <a:lstStyle/>
          <a:p>
            <a:pPr algn="l"/>
            <a:r>
              <a:rPr lang="ja-JP" altLang="en-US" sz="1600" dirty="0">
                <a:latin typeface="+mn-ea"/>
                <a:ea typeface="+mn-ea"/>
              </a:rPr>
              <a:t>●交通手段を指定する</a:t>
            </a:r>
          </a:p>
        </p:txBody>
      </p:sp>
      <p:sp>
        <p:nvSpPr>
          <p:cNvPr id="22" name="角丸四角形 21">
            <a:extLst>
              <a:ext uri="{FF2B5EF4-FFF2-40B4-BE49-F238E27FC236}">
                <a16:creationId xmlns:a16="http://schemas.microsoft.com/office/drawing/2014/main" id="{9D2CB6C2-56CC-584E-AB2A-F89594C83FF4}"/>
              </a:ext>
            </a:extLst>
          </p:cNvPr>
          <p:cNvSpPr/>
          <p:nvPr/>
        </p:nvSpPr>
        <p:spPr>
          <a:xfrm>
            <a:off x="248712" y="1772816"/>
            <a:ext cx="2228238" cy="640703"/>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a:extLst>
              <a:ext uri="{FF2B5EF4-FFF2-40B4-BE49-F238E27FC236}">
                <a16:creationId xmlns:a16="http://schemas.microsoft.com/office/drawing/2014/main" id="{12E514F1-CAB9-B045-A1F1-F4D49EEC0206}"/>
              </a:ext>
            </a:extLst>
          </p:cNvPr>
          <p:cNvSpPr/>
          <p:nvPr/>
        </p:nvSpPr>
        <p:spPr>
          <a:xfrm>
            <a:off x="254968" y="2492896"/>
            <a:ext cx="2228238" cy="640703"/>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角丸四角形 23">
            <a:extLst>
              <a:ext uri="{FF2B5EF4-FFF2-40B4-BE49-F238E27FC236}">
                <a16:creationId xmlns:a16="http://schemas.microsoft.com/office/drawing/2014/main" id="{94A58332-C669-EA4F-9386-9DD513683C0D}"/>
              </a:ext>
            </a:extLst>
          </p:cNvPr>
          <p:cNvSpPr/>
          <p:nvPr/>
        </p:nvSpPr>
        <p:spPr>
          <a:xfrm>
            <a:off x="248712" y="3212976"/>
            <a:ext cx="2228238" cy="498135"/>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3BC5BC51-4F0C-DE43-B734-C0EB8C5DE7CD}"/>
              </a:ext>
            </a:extLst>
          </p:cNvPr>
          <p:cNvCxnSpPr>
            <a:cxnSpLocks/>
            <a:stCxn id="7" idx="3"/>
            <a:endCxn id="2" idx="1"/>
          </p:cNvCxnSpPr>
          <p:nvPr/>
        </p:nvCxnSpPr>
        <p:spPr>
          <a:xfrm>
            <a:off x="2472856" y="1510330"/>
            <a:ext cx="271141" cy="377026"/>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D290B4F0-68EC-824D-BE52-99490AFB41E7}"/>
              </a:ext>
            </a:extLst>
          </p:cNvPr>
          <p:cNvCxnSpPr>
            <a:cxnSpLocks/>
            <a:endCxn id="12" idx="1"/>
          </p:cNvCxnSpPr>
          <p:nvPr/>
        </p:nvCxnSpPr>
        <p:spPr>
          <a:xfrm>
            <a:off x="2533159" y="2249390"/>
            <a:ext cx="270355" cy="590001"/>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9D0803DE-184B-B343-B4DC-6A906B7754FD}"/>
              </a:ext>
            </a:extLst>
          </p:cNvPr>
          <p:cNvCxnSpPr>
            <a:cxnSpLocks/>
            <a:stCxn id="23" idx="3"/>
          </p:cNvCxnSpPr>
          <p:nvPr/>
        </p:nvCxnSpPr>
        <p:spPr>
          <a:xfrm>
            <a:off x="2483206" y="2813248"/>
            <a:ext cx="340211" cy="624859"/>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62761B37-7E9C-BD4F-A2B9-5DF1BFA572DC}"/>
              </a:ext>
            </a:extLst>
          </p:cNvPr>
          <p:cNvCxnSpPr>
            <a:cxnSpLocks/>
            <a:stCxn id="24" idx="3"/>
            <a:endCxn id="15" idx="1"/>
          </p:cNvCxnSpPr>
          <p:nvPr/>
        </p:nvCxnSpPr>
        <p:spPr>
          <a:xfrm>
            <a:off x="2476950" y="3462044"/>
            <a:ext cx="303075" cy="1561787"/>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27" name="正方形/長方形 26">
            <a:extLst>
              <a:ext uri="{FF2B5EF4-FFF2-40B4-BE49-F238E27FC236}">
                <a16:creationId xmlns:a16="http://schemas.microsoft.com/office/drawing/2014/main" id="{6E12AAC8-C364-4905-BC70-A82FED7CCDFD}"/>
              </a:ext>
            </a:extLst>
          </p:cNvPr>
          <p:cNvSpPr/>
          <p:nvPr/>
        </p:nvSpPr>
        <p:spPr>
          <a:xfrm>
            <a:off x="6806157" y="6271069"/>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pic>
        <p:nvPicPr>
          <p:cNvPr id="6" name="図 5">
            <a:extLst>
              <a:ext uri="{FF2B5EF4-FFF2-40B4-BE49-F238E27FC236}">
                <a16:creationId xmlns:a16="http://schemas.microsoft.com/office/drawing/2014/main" id="{D1FCF0DD-34F3-45B2-9CD2-0B0E96D33C03}"/>
              </a:ext>
            </a:extLst>
          </p:cNvPr>
          <p:cNvPicPr>
            <a:picLocks noChangeAspect="1"/>
          </p:cNvPicPr>
          <p:nvPr/>
        </p:nvPicPr>
        <p:blipFill>
          <a:blip r:embed="rId4"/>
          <a:stretch>
            <a:fillRect/>
          </a:stretch>
        </p:blipFill>
        <p:spPr>
          <a:xfrm>
            <a:off x="5487016" y="1338014"/>
            <a:ext cx="3607356" cy="2382546"/>
          </a:xfrm>
          <a:prstGeom prst="rect">
            <a:avLst/>
          </a:prstGeom>
        </p:spPr>
      </p:pic>
    </p:spTree>
    <p:extLst>
      <p:ext uri="{BB962C8B-B14F-4D97-AF65-F5344CB8AC3E}">
        <p14:creationId xmlns:p14="http://schemas.microsoft.com/office/powerpoint/2010/main" val="2702660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11</a:t>
            </a:fld>
            <a:endParaRPr lang="en-US" altLang="ja-JP" dirty="0"/>
          </a:p>
        </p:txBody>
      </p:sp>
      <p:pic>
        <p:nvPicPr>
          <p:cNvPr id="5" name="図 4">
            <a:extLst>
              <a:ext uri="{FF2B5EF4-FFF2-40B4-BE49-F238E27FC236}">
                <a16:creationId xmlns:a16="http://schemas.microsoft.com/office/drawing/2014/main" id="{453F82CA-3F01-2740-8545-7D6F34AC7D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176" y="1157211"/>
            <a:ext cx="5272347" cy="3166368"/>
          </a:xfrm>
          <a:prstGeom prst="rect">
            <a:avLst/>
          </a:prstGeom>
          <a:ln>
            <a:solidFill>
              <a:schemeClr val="bg1">
                <a:lumMod val="85000"/>
              </a:schemeClr>
            </a:solidFill>
          </a:ln>
        </p:spPr>
      </p:pic>
      <p:sp>
        <p:nvSpPr>
          <p:cNvPr id="7" name="テキスト ボックス 6">
            <a:extLst>
              <a:ext uri="{FF2B5EF4-FFF2-40B4-BE49-F238E27FC236}">
                <a16:creationId xmlns:a16="http://schemas.microsoft.com/office/drawing/2014/main" id="{2810D7BB-8ED1-824C-A6A2-62ED7C030DA1}"/>
              </a:ext>
            </a:extLst>
          </p:cNvPr>
          <p:cNvSpPr txBox="1"/>
          <p:nvPr/>
        </p:nvSpPr>
        <p:spPr>
          <a:xfrm>
            <a:off x="670972" y="4897853"/>
            <a:ext cx="8473028" cy="646331"/>
          </a:xfrm>
          <a:prstGeom prst="rect">
            <a:avLst/>
          </a:prstGeom>
          <a:noFill/>
        </p:spPr>
        <p:txBody>
          <a:bodyPr wrap="square" rtlCol="0">
            <a:spAutoFit/>
          </a:bodyPr>
          <a:lstStyle/>
          <a:p>
            <a:pPr algn="l"/>
            <a:r>
              <a:rPr lang="ja-JP" altLang="en-US" sz="1200" b="1" dirty="0">
                <a:latin typeface="+mn-ea"/>
                <a:ea typeface="+mn-ea"/>
              </a:rPr>
              <a:t>指定地域の目的地ごとの月別検索回数の分布グラフ </a:t>
            </a:r>
            <a:endParaRPr lang="en-US" altLang="ja-JP" sz="1200" b="1" dirty="0">
              <a:latin typeface="+mn-ea"/>
              <a:ea typeface="+mn-ea"/>
            </a:endParaRPr>
          </a:p>
          <a:p>
            <a:pPr algn="l"/>
            <a:r>
              <a:rPr lang="ja-JP" altLang="en-US" sz="1200" dirty="0">
                <a:latin typeface="+mn-ea"/>
                <a:ea typeface="+mn-ea"/>
              </a:rPr>
              <a:t>指定した表示年月、平日又は休日、交通手段で検索された指定地域（都道府県）内の目的地を、月別検索回数の多い順に</a:t>
            </a:r>
            <a:endParaRPr lang="en-US" altLang="ja-JP" sz="1200" dirty="0">
              <a:latin typeface="+mn-ea"/>
              <a:ea typeface="+mn-ea"/>
            </a:endParaRPr>
          </a:p>
          <a:p>
            <a:pPr algn="l"/>
            <a:r>
              <a:rPr lang="ja-JP" altLang="en-US" sz="1200" dirty="0">
                <a:latin typeface="+mn-ea"/>
                <a:ea typeface="+mn-ea"/>
              </a:rPr>
              <a:t>表示した棒グラフです。 グラフにマウスオーバーすると、該当する目的地名と月別検索回数がポップアップで表示されます。</a:t>
            </a:r>
            <a:endParaRPr kumimoji="1" lang="ja-JP" altLang="en-US" sz="1200" dirty="0">
              <a:latin typeface="+mn-ea"/>
              <a:ea typeface="+mn-ea"/>
            </a:endParaRPr>
          </a:p>
        </p:txBody>
      </p:sp>
      <p:sp>
        <p:nvSpPr>
          <p:cNvPr id="8" name="テキスト ボックス 7">
            <a:extLst>
              <a:ext uri="{FF2B5EF4-FFF2-40B4-BE49-F238E27FC236}">
                <a16:creationId xmlns:a16="http://schemas.microsoft.com/office/drawing/2014/main" id="{6F3C4CB4-942D-E445-9164-E4AB8056B811}"/>
              </a:ext>
            </a:extLst>
          </p:cNvPr>
          <p:cNvSpPr txBox="1"/>
          <p:nvPr/>
        </p:nvSpPr>
        <p:spPr>
          <a:xfrm>
            <a:off x="675407" y="5661248"/>
            <a:ext cx="6462376" cy="600164"/>
          </a:xfrm>
          <a:prstGeom prst="rect">
            <a:avLst/>
          </a:prstGeom>
          <a:noFill/>
        </p:spPr>
        <p:txBody>
          <a:bodyPr wrap="square" rtlCol="0">
            <a:spAutoFit/>
          </a:bodyPr>
          <a:lstStyle/>
          <a:p>
            <a:pPr algn="l"/>
            <a:r>
              <a:rPr lang="ja-JP" altLang="en-US" sz="1100" b="1">
                <a:latin typeface="+mn-ea"/>
                <a:ea typeface="+mn-ea"/>
              </a:rPr>
              <a:t>表示範囲</a:t>
            </a:r>
            <a:endParaRPr lang="en-US" altLang="ja-JP" sz="1100" b="1" dirty="0">
              <a:latin typeface="+mn-ea"/>
              <a:ea typeface="+mn-ea"/>
            </a:endParaRPr>
          </a:p>
          <a:p>
            <a:pPr algn="l"/>
            <a:r>
              <a:rPr lang="ja-JP" altLang="en-US" sz="1100">
                <a:latin typeface="+mn-ea"/>
                <a:ea typeface="+mn-ea"/>
              </a:rPr>
              <a:t>四角の範囲の地域のみ、上部に棒グラフが表示されます。 四角の図形を左右にドラッグ又は「＜」「＞」をクリックして、表示範囲を選択します。 四角の図形の左右側面をドラッグすると、表示範囲を伸縮させることができます。</a:t>
            </a:r>
            <a:endParaRPr kumimoji="1" lang="ja-JP" altLang="en-US" sz="1100">
              <a:latin typeface="+mn-ea"/>
              <a:ea typeface="+mn-ea"/>
            </a:endParaRPr>
          </a:p>
        </p:txBody>
      </p:sp>
      <p:sp>
        <p:nvSpPr>
          <p:cNvPr id="9" name="テキスト ボックス 8">
            <a:extLst>
              <a:ext uri="{FF2B5EF4-FFF2-40B4-BE49-F238E27FC236}">
                <a16:creationId xmlns:a16="http://schemas.microsoft.com/office/drawing/2014/main" id="{4327ABEF-1C23-FB4E-805D-124CE56D6C7B}"/>
              </a:ext>
            </a:extLst>
          </p:cNvPr>
          <p:cNvSpPr txBox="1"/>
          <p:nvPr/>
        </p:nvSpPr>
        <p:spPr>
          <a:xfrm>
            <a:off x="5465513" y="1052736"/>
            <a:ext cx="3426967" cy="1384995"/>
          </a:xfrm>
          <a:prstGeom prst="rect">
            <a:avLst/>
          </a:prstGeom>
          <a:noFill/>
        </p:spPr>
        <p:txBody>
          <a:bodyPr wrap="square" rtlCol="0">
            <a:spAutoFit/>
          </a:bodyPr>
          <a:lstStyle/>
          <a:p>
            <a:pPr algn="l"/>
            <a:r>
              <a:rPr lang="ja-JP" altLang="en-US" sz="1200" b="1">
                <a:latin typeface="+mn-ea"/>
                <a:ea typeface="+mn-ea"/>
              </a:rPr>
              <a:t>表示方法を指定する </a:t>
            </a:r>
            <a:endParaRPr lang="en-US" altLang="ja-JP" sz="1200" b="1" dirty="0">
              <a:latin typeface="+mn-ea"/>
              <a:ea typeface="+mn-ea"/>
            </a:endParaRPr>
          </a:p>
          <a:p>
            <a:pPr algn="l"/>
            <a:r>
              <a:rPr lang="ja-JP" altLang="en-US" sz="1200">
                <a:latin typeface="+mn-ea"/>
                <a:ea typeface="+mn-ea"/>
              </a:rPr>
              <a:t>・ 都道府県単位で表示する </a:t>
            </a:r>
            <a:endParaRPr lang="en-US" altLang="ja-JP" sz="1200" dirty="0">
              <a:latin typeface="+mn-ea"/>
              <a:ea typeface="+mn-ea"/>
            </a:endParaRPr>
          </a:p>
          <a:p>
            <a:pPr algn="l"/>
            <a:r>
              <a:rPr lang="ja-JP" altLang="en-US" sz="1200">
                <a:latin typeface="+mn-ea"/>
                <a:ea typeface="+mn-ea"/>
              </a:rPr>
              <a:t>　都道府県内の目的地のグラフに表示を</a:t>
            </a:r>
            <a:endParaRPr lang="en-US" altLang="ja-JP" sz="1200" dirty="0">
              <a:latin typeface="+mn-ea"/>
              <a:ea typeface="+mn-ea"/>
            </a:endParaRPr>
          </a:p>
          <a:p>
            <a:pPr algn="l"/>
            <a:r>
              <a:rPr lang="ja-JP" altLang="en-US" sz="1200">
                <a:latin typeface="+mn-ea"/>
                <a:ea typeface="+mn-ea"/>
              </a:rPr>
              <a:t>　切り替える場合に選択します。</a:t>
            </a:r>
            <a:endParaRPr lang="en-US" altLang="ja-JP" sz="1200" dirty="0">
              <a:latin typeface="+mn-ea"/>
              <a:ea typeface="+mn-ea"/>
            </a:endParaRPr>
          </a:p>
          <a:p>
            <a:pPr algn="l"/>
            <a:r>
              <a:rPr lang="ja-JP" altLang="en-US" sz="1200">
                <a:latin typeface="+mn-ea"/>
                <a:ea typeface="+mn-ea"/>
              </a:rPr>
              <a:t>・ 市区町村単位で表示する </a:t>
            </a:r>
            <a:endParaRPr lang="en-US" altLang="ja-JP" sz="1200" dirty="0">
              <a:latin typeface="+mn-ea"/>
              <a:ea typeface="+mn-ea"/>
            </a:endParaRPr>
          </a:p>
          <a:p>
            <a:pPr algn="l"/>
            <a:r>
              <a:rPr lang="ja-JP" altLang="en-US" sz="1200">
                <a:latin typeface="+mn-ea"/>
                <a:ea typeface="+mn-ea"/>
              </a:rPr>
              <a:t>　市区町村内の目的地のみのグラフに</a:t>
            </a:r>
            <a:endParaRPr lang="en-US" altLang="ja-JP" sz="1200" dirty="0">
              <a:latin typeface="+mn-ea"/>
              <a:ea typeface="+mn-ea"/>
            </a:endParaRPr>
          </a:p>
          <a:p>
            <a:pPr algn="l"/>
            <a:r>
              <a:rPr lang="ja-JP" altLang="en-US" sz="1200">
                <a:latin typeface="+mn-ea"/>
                <a:ea typeface="+mn-ea"/>
              </a:rPr>
              <a:t>　表示を切り替える場合に選択します。</a:t>
            </a:r>
            <a:endParaRPr kumimoji="1" lang="ja-JP" altLang="en-US" sz="1200">
              <a:latin typeface="+mn-ea"/>
              <a:ea typeface="+mn-ea"/>
            </a:endParaRPr>
          </a:p>
        </p:txBody>
      </p:sp>
      <p:sp>
        <p:nvSpPr>
          <p:cNvPr id="10" name="テキスト ボックス 9">
            <a:extLst>
              <a:ext uri="{FF2B5EF4-FFF2-40B4-BE49-F238E27FC236}">
                <a16:creationId xmlns:a16="http://schemas.microsoft.com/office/drawing/2014/main" id="{E54AA44F-711F-104E-AB41-3ADF88353543}"/>
              </a:ext>
            </a:extLst>
          </p:cNvPr>
          <p:cNvSpPr txBox="1"/>
          <p:nvPr/>
        </p:nvSpPr>
        <p:spPr>
          <a:xfrm>
            <a:off x="5465513" y="2452107"/>
            <a:ext cx="2472152" cy="646331"/>
          </a:xfrm>
          <a:prstGeom prst="rect">
            <a:avLst/>
          </a:prstGeom>
          <a:noFill/>
        </p:spPr>
        <p:txBody>
          <a:bodyPr wrap="none" rtlCol="0">
            <a:spAutoFit/>
          </a:bodyPr>
          <a:lstStyle/>
          <a:p>
            <a:pPr algn="l"/>
            <a:r>
              <a:rPr lang="ja-JP" altLang="en-US" sz="1200" b="1">
                <a:latin typeface="+mn-ea"/>
                <a:ea typeface="+mn-ea"/>
              </a:rPr>
              <a:t>表示年月を指定する</a:t>
            </a:r>
            <a:endParaRPr lang="en-US" altLang="ja-JP" sz="1200" b="1" dirty="0">
              <a:latin typeface="+mn-ea"/>
              <a:ea typeface="+mn-ea"/>
            </a:endParaRPr>
          </a:p>
          <a:p>
            <a:pPr algn="l"/>
            <a:r>
              <a:rPr lang="ja-JP" altLang="en-US" sz="1200">
                <a:latin typeface="+mn-ea"/>
                <a:ea typeface="+mn-ea"/>
              </a:rPr>
              <a:t> ・ 表示年 表示する年を選択します。</a:t>
            </a:r>
            <a:endParaRPr lang="en-US" altLang="ja-JP" sz="1200" dirty="0">
              <a:latin typeface="+mn-ea"/>
              <a:ea typeface="+mn-ea"/>
            </a:endParaRPr>
          </a:p>
          <a:p>
            <a:pPr algn="l"/>
            <a:r>
              <a:rPr lang="ja-JP" altLang="en-US" sz="1200">
                <a:latin typeface="+mn-ea"/>
                <a:ea typeface="+mn-ea"/>
              </a:rPr>
              <a:t> ・ 表示月 表示する月を選択します。</a:t>
            </a:r>
            <a:endParaRPr kumimoji="1" lang="ja-JP" altLang="en-US" sz="1200">
              <a:latin typeface="+mn-ea"/>
              <a:ea typeface="+mn-ea"/>
            </a:endParaRPr>
          </a:p>
        </p:txBody>
      </p:sp>
      <p:sp>
        <p:nvSpPr>
          <p:cNvPr id="11" name="テキスト ボックス 10">
            <a:extLst>
              <a:ext uri="{FF2B5EF4-FFF2-40B4-BE49-F238E27FC236}">
                <a16:creationId xmlns:a16="http://schemas.microsoft.com/office/drawing/2014/main" id="{D0092641-203C-D340-B1A9-D8E5B96FFF12}"/>
              </a:ext>
            </a:extLst>
          </p:cNvPr>
          <p:cNvSpPr txBox="1"/>
          <p:nvPr/>
        </p:nvSpPr>
        <p:spPr>
          <a:xfrm>
            <a:off x="5465513" y="3186432"/>
            <a:ext cx="3426967" cy="830997"/>
          </a:xfrm>
          <a:prstGeom prst="rect">
            <a:avLst/>
          </a:prstGeom>
          <a:noFill/>
        </p:spPr>
        <p:txBody>
          <a:bodyPr wrap="square" rtlCol="0">
            <a:spAutoFit/>
          </a:bodyPr>
          <a:lstStyle/>
          <a:p>
            <a:pPr algn="l"/>
            <a:r>
              <a:rPr lang="ja-JP" altLang="en-US" sz="1200" b="1">
                <a:latin typeface="+mn-ea"/>
                <a:ea typeface="+mn-ea"/>
              </a:rPr>
              <a:t>合算地域を追加する </a:t>
            </a:r>
            <a:endParaRPr lang="en-US" altLang="ja-JP" sz="1200" b="1" dirty="0">
              <a:latin typeface="+mn-ea"/>
              <a:ea typeface="+mn-ea"/>
            </a:endParaRPr>
          </a:p>
          <a:p>
            <a:pPr algn="l"/>
            <a:r>
              <a:rPr lang="ja-JP" altLang="en-US" sz="1200">
                <a:latin typeface="+mn-ea"/>
                <a:ea typeface="+mn-ea"/>
              </a:rPr>
              <a:t>他の自治体を最大</a:t>
            </a:r>
            <a:r>
              <a:rPr lang="en-US" altLang="ja-JP" sz="1200" dirty="0">
                <a:latin typeface="+mn-ea"/>
                <a:ea typeface="+mn-ea"/>
              </a:rPr>
              <a:t>30</a:t>
            </a:r>
            <a:r>
              <a:rPr lang="ja-JP" altLang="en-US" sz="1200">
                <a:latin typeface="+mn-ea"/>
                <a:ea typeface="+mn-ea"/>
              </a:rPr>
              <a:t>個まで選択して、まとめて</a:t>
            </a:r>
            <a:r>
              <a:rPr lang="en-US" altLang="ja-JP" sz="1200" dirty="0">
                <a:latin typeface="+mn-ea"/>
                <a:ea typeface="+mn-ea"/>
              </a:rPr>
              <a:t>1</a:t>
            </a:r>
            <a:r>
              <a:rPr lang="ja-JP" altLang="en-US" sz="1200">
                <a:latin typeface="+mn-ea"/>
                <a:ea typeface="+mn-ea"/>
              </a:rPr>
              <a:t>つの地域とみなして表示します。選択した他の自治体は、「他の自治体と一体的に見る」に表示されます。</a:t>
            </a:r>
            <a:endParaRPr kumimoji="1" lang="ja-JP" altLang="en-US" sz="1200">
              <a:latin typeface="+mn-ea"/>
              <a:ea typeface="+mn-ea"/>
            </a:endParaRPr>
          </a:p>
        </p:txBody>
      </p:sp>
      <p:sp>
        <p:nvSpPr>
          <p:cNvPr id="12" name="テキスト ボックス 11">
            <a:extLst>
              <a:ext uri="{FF2B5EF4-FFF2-40B4-BE49-F238E27FC236}">
                <a16:creationId xmlns:a16="http://schemas.microsoft.com/office/drawing/2014/main" id="{539C5E80-13CA-FA42-AFCA-21C71D01E876}"/>
              </a:ext>
            </a:extLst>
          </p:cNvPr>
          <p:cNvSpPr txBox="1"/>
          <p:nvPr/>
        </p:nvSpPr>
        <p:spPr>
          <a:xfrm>
            <a:off x="5463523" y="4076632"/>
            <a:ext cx="3311989" cy="646331"/>
          </a:xfrm>
          <a:prstGeom prst="rect">
            <a:avLst/>
          </a:prstGeom>
          <a:noFill/>
        </p:spPr>
        <p:txBody>
          <a:bodyPr wrap="square" rtlCol="0">
            <a:spAutoFit/>
          </a:bodyPr>
          <a:lstStyle/>
          <a:p>
            <a:pPr algn="l"/>
            <a:r>
              <a:rPr lang="ja-JP" altLang="en-US" sz="1200" b="1">
                <a:latin typeface="+mn-ea"/>
                <a:ea typeface="+mn-ea"/>
              </a:rPr>
              <a:t>推移を見る </a:t>
            </a:r>
            <a:endParaRPr lang="en-US" altLang="ja-JP" sz="1200" b="1" dirty="0">
              <a:latin typeface="+mn-ea"/>
              <a:ea typeface="+mn-ea"/>
            </a:endParaRPr>
          </a:p>
          <a:p>
            <a:pPr algn="l"/>
            <a:r>
              <a:rPr lang="ja-JP" altLang="en-US" sz="1200">
                <a:latin typeface="+mn-ea"/>
                <a:ea typeface="+mn-ea"/>
              </a:rPr>
              <a:t>クリックすると、目的地ごとの月別検索回数の推移のグラフが表示されます。</a:t>
            </a:r>
            <a:endParaRPr kumimoji="1" lang="ja-JP" altLang="en-US" sz="1200">
              <a:latin typeface="+mn-ea"/>
              <a:ea typeface="+mn-ea"/>
            </a:endParaRPr>
          </a:p>
        </p:txBody>
      </p:sp>
      <p:sp>
        <p:nvSpPr>
          <p:cNvPr id="14" name="角丸四角形 13">
            <a:extLst>
              <a:ext uri="{FF2B5EF4-FFF2-40B4-BE49-F238E27FC236}">
                <a16:creationId xmlns:a16="http://schemas.microsoft.com/office/drawing/2014/main" id="{327DEB21-EA31-AA47-B647-F372975D5F17}"/>
              </a:ext>
            </a:extLst>
          </p:cNvPr>
          <p:cNvSpPr/>
          <p:nvPr/>
        </p:nvSpPr>
        <p:spPr>
          <a:xfrm>
            <a:off x="4572000" y="1660927"/>
            <a:ext cx="819515" cy="350049"/>
          </a:xfrm>
          <a:prstGeom prst="roundRect">
            <a:avLst>
              <a:gd name="adj" fmla="val 4705"/>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a:extLst>
              <a:ext uri="{FF2B5EF4-FFF2-40B4-BE49-F238E27FC236}">
                <a16:creationId xmlns:a16="http://schemas.microsoft.com/office/drawing/2014/main" id="{56F55CE0-1286-A74D-9044-82663CE3D2DF}"/>
              </a:ext>
            </a:extLst>
          </p:cNvPr>
          <p:cNvSpPr/>
          <p:nvPr/>
        </p:nvSpPr>
        <p:spPr>
          <a:xfrm>
            <a:off x="4571999" y="2112892"/>
            <a:ext cx="819515" cy="324839"/>
          </a:xfrm>
          <a:prstGeom prst="roundRect">
            <a:avLst>
              <a:gd name="adj" fmla="val 4705"/>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角丸四角形 15">
            <a:extLst>
              <a:ext uri="{FF2B5EF4-FFF2-40B4-BE49-F238E27FC236}">
                <a16:creationId xmlns:a16="http://schemas.microsoft.com/office/drawing/2014/main" id="{95AC1E6F-1936-4F4A-B92E-04A51BFF7274}"/>
              </a:ext>
            </a:extLst>
          </p:cNvPr>
          <p:cNvSpPr/>
          <p:nvPr/>
        </p:nvSpPr>
        <p:spPr>
          <a:xfrm>
            <a:off x="4571999" y="2748060"/>
            <a:ext cx="819515" cy="411680"/>
          </a:xfrm>
          <a:prstGeom prst="roundRect">
            <a:avLst>
              <a:gd name="adj" fmla="val 4705"/>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 16">
            <a:extLst>
              <a:ext uri="{FF2B5EF4-FFF2-40B4-BE49-F238E27FC236}">
                <a16:creationId xmlns:a16="http://schemas.microsoft.com/office/drawing/2014/main" id="{54A4CC46-39DB-D74F-8C92-0070D0AAA118}"/>
              </a:ext>
            </a:extLst>
          </p:cNvPr>
          <p:cNvSpPr/>
          <p:nvPr/>
        </p:nvSpPr>
        <p:spPr>
          <a:xfrm>
            <a:off x="4571999" y="3271884"/>
            <a:ext cx="819515" cy="224329"/>
          </a:xfrm>
          <a:prstGeom prst="roundRect">
            <a:avLst>
              <a:gd name="adj" fmla="val 4705"/>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a:extLst>
              <a:ext uri="{FF2B5EF4-FFF2-40B4-BE49-F238E27FC236}">
                <a16:creationId xmlns:a16="http://schemas.microsoft.com/office/drawing/2014/main" id="{0FC8A282-DC56-8141-8B96-F3A193405684}"/>
              </a:ext>
            </a:extLst>
          </p:cNvPr>
          <p:cNvCxnSpPr>
            <a:cxnSpLocks/>
          </p:cNvCxnSpPr>
          <p:nvPr/>
        </p:nvCxnSpPr>
        <p:spPr>
          <a:xfrm flipV="1">
            <a:off x="5391514" y="1232468"/>
            <a:ext cx="116590" cy="627957"/>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95762EE8-C881-4544-8DD5-BAC4C2FD70FB}"/>
              </a:ext>
            </a:extLst>
          </p:cNvPr>
          <p:cNvCxnSpPr>
            <a:cxnSpLocks/>
          </p:cNvCxnSpPr>
          <p:nvPr/>
        </p:nvCxnSpPr>
        <p:spPr>
          <a:xfrm>
            <a:off x="5406928" y="2241484"/>
            <a:ext cx="101176" cy="343833"/>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1FC35553-00A8-664B-993C-1E486A1B857B}"/>
              </a:ext>
            </a:extLst>
          </p:cNvPr>
          <p:cNvCxnSpPr>
            <a:cxnSpLocks/>
          </p:cNvCxnSpPr>
          <p:nvPr/>
        </p:nvCxnSpPr>
        <p:spPr>
          <a:xfrm>
            <a:off x="5384638" y="2943761"/>
            <a:ext cx="101176" cy="343833"/>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1D4771E8-7C30-7B43-981B-C2A0616448C5}"/>
              </a:ext>
            </a:extLst>
          </p:cNvPr>
          <p:cNvCxnSpPr>
            <a:cxnSpLocks/>
          </p:cNvCxnSpPr>
          <p:nvPr/>
        </p:nvCxnSpPr>
        <p:spPr>
          <a:xfrm>
            <a:off x="5398352" y="3382212"/>
            <a:ext cx="109752" cy="856896"/>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25" name="角丸四角形 24">
            <a:extLst>
              <a:ext uri="{FF2B5EF4-FFF2-40B4-BE49-F238E27FC236}">
                <a16:creationId xmlns:a16="http://schemas.microsoft.com/office/drawing/2014/main" id="{7E90DFD1-DEAD-9A49-BF5E-8475356DCFF4}"/>
              </a:ext>
            </a:extLst>
          </p:cNvPr>
          <p:cNvSpPr/>
          <p:nvPr/>
        </p:nvSpPr>
        <p:spPr>
          <a:xfrm>
            <a:off x="670972" y="1947945"/>
            <a:ext cx="3468980" cy="1434267"/>
          </a:xfrm>
          <a:prstGeom prst="roundRect">
            <a:avLst>
              <a:gd name="adj" fmla="val 3448"/>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カギ線コネクタ 30">
            <a:extLst>
              <a:ext uri="{FF2B5EF4-FFF2-40B4-BE49-F238E27FC236}">
                <a16:creationId xmlns:a16="http://schemas.microsoft.com/office/drawing/2014/main" id="{6E61F917-A2C8-AA4F-BDFF-D1A13EF76883}"/>
              </a:ext>
            </a:extLst>
          </p:cNvPr>
          <p:cNvCxnSpPr>
            <a:cxnSpLocks/>
            <a:stCxn id="25" idx="1"/>
          </p:cNvCxnSpPr>
          <p:nvPr/>
        </p:nvCxnSpPr>
        <p:spPr>
          <a:xfrm rot="10800000" flipV="1">
            <a:off x="467544" y="2665079"/>
            <a:ext cx="203428" cy="2348096"/>
          </a:xfrm>
          <a:prstGeom prst="bentConnector2">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369E6846-977F-4346-A86B-4DCC67C4AB4F}"/>
              </a:ext>
            </a:extLst>
          </p:cNvPr>
          <p:cNvCxnSpPr>
            <a:cxnSpLocks/>
          </p:cNvCxnSpPr>
          <p:nvPr/>
        </p:nvCxnSpPr>
        <p:spPr>
          <a:xfrm flipV="1">
            <a:off x="480139" y="5013175"/>
            <a:ext cx="203429" cy="1"/>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4" name="角丸四角形 33">
            <a:extLst>
              <a:ext uri="{FF2B5EF4-FFF2-40B4-BE49-F238E27FC236}">
                <a16:creationId xmlns:a16="http://schemas.microsoft.com/office/drawing/2014/main" id="{DFCDAD65-0721-3E40-961A-57D794367E73}"/>
              </a:ext>
            </a:extLst>
          </p:cNvPr>
          <p:cNvSpPr/>
          <p:nvPr/>
        </p:nvSpPr>
        <p:spPr>
          <a:xfrm>
            <a:off x="670972" y="3429629"/>
            <a:ext cx="3468980" cy="215395"/>
          </a:xfrm>
          <a:prstGeom prst="roundRect">
            <a:avLst>
              <a:gd name="adj" fmla="val 3448"/>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カギ線コネクタ 34">
            <a:extLst>
              <a:ext uri="{FF2B5EF4-FFF2-40B4-BE49-F238E27FC236}">
                <a16:creationId xmlns:a16="http://schemas.microsoft.com/office/drawing/2014/main" id="{EFAC7FE1-AD24-9F4D-8685-9F6EC3F48F84}"/>
              </a:ext>
            </a:extLst>
          </p:cNvPr>
          <p:cNvCxnSpPr>
            <a:cxnSpLocks/>
            <a:stCxn id="34" idx="1"/>
          </p:cNvCxnSpPr>
          <p:nvPr/>
        </p:nvCxnSpPr>
        <p:spPr>
          <a:xfrm rot="10800000" flipV="1">
            <a:off x="325992" y="3537326"/>
            <a:ext cx="344980" cy="2250359"/>
          </a:xfrm>
          <a:prstGeom prst="bentConnector2">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E842D953-3B22-5E4B-936C-10868B8C44A9}"/>
              </a:ext>
            </a:extLst>
          </p:cNvPr>
          <p:cNvCxnSpPr>
            <a:cxnSpLocks/>
          </p:cNvCxnSpPr>
          <p:nvPr/>
        </p:nvCxnSpPr>
        <p:spPr>
          <a:xfrm flipV="1">
            <a:off x="330472" y="5805263"/>
            <a:ext cx="340500" cy="1"/>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27" name="正方形/長方形 26">
            <a:extLst>
              <a:ext uri="{FF2B5EF4-FFF2-40B4-BE49-F238E27FC236}">
                <a16:creationId xmlns:a16="http://schemas.microsoft.com/office/drawing/2014/main" id="{E98B6C45-7C19-4F57-A387-EBD8FF76ADCA}"/>
              </a:ext>
            </a:extLst>
          </p:cNvPr>
          <p:cNvSpPr/>
          <p:nvPr/>
        </p:nvSpPr>
        <p:spPr>
          <a:xfrm>
            <a:off x="6687280" y="6329966"/>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4285880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12</a:t>
            </a:fld>
            <a:endParaRPr lang="en-US" altLang="ja-JP" dirty="0"/>
          </a:p>
        </p:txBody>
      </p:sp>
      <p:pic>
        <p:nvPicPr>
          <p:cNvPr id="3" name="図 2">
            <a:extLst>
              <a:ext uri="{FF2B5EF4-FFF2-40B4-BE49-F238E27FC236}">
                <a16:creationId xmlns:a16="http://schemas.microsoft.com/office/drawing/2014/main" id="{89371055-B721-1946-B647-70FA5BC92C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7704" y="941308"/>
            <a:ext cx="4989359" cy="2991748"/>
          </a:xfrm>
          <a:prstGeom prst="rect">
            <a:avLst/>
          </a:prstGeom>
          <a:ln>
            <a:solidFill>
              <a:schemeClr val="bg1">
                <a:lumMod val="85000"/>
              </a:schemeClr>
            </a:solidFill>
          </a:ln>
        </p:spPr>
      </p:pic>
      <p:sp>
        <p:nvSpPr>
          <p:cNvPr id="4" name="テキスト ボックス 3">
            <a:extLst>
              <a:ext uri="{FF2B5EF4-FFF2-40B4-BE49-F238E27FC236}">
                <a16:creationId xmlns:a16="http://schemas.microsoft.com/office/drawing/2014/main" id="{F03314E3-C344-7C49-A1C0-CAC8D1CB9B30}"/>
              </a:ext>
            </a:extLst>
          </p:cNvPr>
          <p:cNvSpPr txBox="1"/>
          <p:nvPr/>
        </p:nvSpPr>
        <p:spPr>
          <a:xfrm>
            <a:off x="755700" y="4077072"/>
            <a:ext cx="7200800" cy="646331"/>
          </a:xfrm>
          <a:prstGeom prst="rect">
            <a:avLst/>
          </a:prstGeom>
          <a:noFill/>
        </p:spPr>
        <p:txBody>
          <a:bodyPr wrap="square" rtlCol="0">
            <a:spAutoFit/>
          </a:bodyPr>
          <a:lstStyle/>
          <a:p>
            <a:pPr algn="l"/>
            <a:r>
              <a:rPr lang="ja-JP" altLang="en-US" sz="1200" b="1" dirty="0">
                <a:latin typeface="+mn-ea"/>
                <a:ea typeface="+mn-ea"/>
              </a:rPr>
              <a:t>指定した目的地の月別検索回数の推移グラフ </a:t>
            </a:r>
            <a:endParaRPr lang="en-US" altLang="ja-JP" sz="1200" b="1" dirty="0">
              <a:latin typeface="+mn-ea"/>
              <a:ea typeface="+mn-ea"/>
            </a:endParaRPr>
          </a:p>
          <a:p>
            <a:pPr algn="l"/>
            <a:r>
              <a:rPr lang="ja-JP" altLang="en-US" sz="1200" dirty="0">
                <a:latin typeface="+mn-ea"/>
                <a:ea typeface="+mn-ea"/>
              </a:rPr>
              <a:t>マップ上でクリックした目的地の月別検索回数の推移の折れ線グラフです。 折れ線グラフ上の点にマウスオーバーすると、該当する目的地名と表示年月の月別検索回数が ポップアップで表示されます。</a:t>
            </a:r>
            <a:endParaRPr kumimoji="1" lang="ja-JP" altLang="en-US" sz="1200" dirty="0">
              <a:latin typeface="+mn-ea"/>
              <a:ea typeface="+mn-ea"/>
            </a:endParaRPr>
          </a:p>
        </p:txBody>
      </p:sp>
      <p:sp>
        <p:nvSpPr>
          <p:cNvPr id="13" name="テキスト ボックス 12">
            <a:extLst>
              <a:ext uri="{FF2B5EF4-FFF2-40B4-BE49-F238E27FC236}">
                <a16:creationId xmlns:a16="http://schemas.microsoft.com/office/drawing/2014/main" id="{60CC67AA-AB62-2349-B046-B2A0CE258760}"/>
              </a:ext>
            </a:extLst>
          </p:cNvPr>
          <p:cNvSpPr txBox="1"/>
          <p:nvPr/>
        </p:nvSpPr>
        <p:spPr>
          <a:xfrm>
            <a:off x="755700" y="4804537"/>
            <a:ext cx="7200800" cy="1754326"/>
          </a:xfrm>
          <a:prstGeom prst="rect">
            <a:avLst/>
          </a:prstGeom>
          <a:noFill/>
        </p:spPr>
        <p:txBody>
          <a:bodyPr wrap="square" rtlCol="0">
            <a:spAutoFit/>
          </a:bodyPr>
          <a:lstStyle/>
          <a:p>
            <a:pPr algn="l"/>
            <a:r>
              <a:rPr lang="ja-JP" altLang="en-US" sz="1200" b="1" dirty="0">
                <a:latin typeface="+mn-ea"/>
                <a:ea typeface="+mn-ea"/>
              </a:rPr>
              <a:t>比較する目的地を追加する </a:t>
            </a:r>
            <a:endParaRPr lang="en-US" altLang="ja-JP" sz="1200" b="1" dirty="0">
              <a:latin typeface="+mn-ea"/>
              <a:ea typeface="+mn-ea"/>
            </a:endParaRPr>
          </a:p>
          <a:p>
            <a:pPr algn="l"/>
            <a:r>
              <a:rPr lang="ja-JP" altLang="en-US" sz="1200" dirty="0">
                <a:latin typeface="+mn-ea"/>
                <a:ea typeface="+mn-ea"/>
              </a:rPr>
              <a:t>比較する目的地を追加します。比較する目的地は最大 </a:t>
            </a:r>
            <a:r>
              <a:rPr lang="en-US" altLang="ja-JP" sz="1200" dirty="0">
                <a:latin typeface="+mn-ea"/>
                <a:ea typeface="+mn-ea"/>
              </a:rPr>
              <a:t>5 </a:t>
            </a:r>
            <a:r>
              <a:rPr lang="ja-JP" altLang="en-US" sz="1200" dirty="0">
                <a:latin typeface="+mn-ea"/>
                <a:ea typeface="+mn-ea"/>
              </a:rPr>
              <a:t>つまで追加できます。</a:t>
            </a:r>
            <a:endParaRPr lang="en-US" altLang="ja-JP" sz="1200" dirty="0">
              <a:latin typeface="+mn-ea"/>
              <a:ea typeface="+mn-ea"/>
            </a:endParaRPr>
          </a:p>
          <a:p>
            <a:pPr algn="l"/>
            <a:r>
              <a:rPr lang="ja-JP" altLang="en-US" sz="1200" dirty="0">
                <a:latin typeface="+mn-ea"/>
                <a:ea typeface="+mn-ea"/>
              </a:rPr>
              <a:t> ・ フリーワードで検索する </a:t>
            </a:r>
            <a:endParaRPr lang="en-US" altLang="ja-JP" sz="1200" dirty="0">
              <a:latin typeface="+mn-ea"/>
              <a:ea typeface="+mn-ea"/>
            </a:endParaRPr>
          </a:p>
          <a:p>
            <a:pPr algn="l"/>
            <a:r>
              <a:rPr lang="ja-JP" altLang="en-US" sz="1200" dirty="0">
                <a:latin typeface="+mn-ea"/>
                <a:ea typeface="+mn-ea"/>
              </a:rPr>
              <a:t>　検索したい文字を入力し、追加する目的地を検索して追加します。 </a:t>
            </a:r>
            <a:endParaRPr lang="en-US" altLang="ja-JP" sz="1200" dirty="0">
              <a:latin typeface="+mn-ea"/>
              <a:ea typeface="+mn-ea"/>
            </a:endParaRPr>
          </a:p>
          <a:p>
            <a:pPr algn="l"/>
            <a:r>
              <a:rPr lang="ja-JP" altLang="en-US" sz="1200" dirty="0">
                <a:latin typeface="+mn-ea"/>
                <a:ea typeface="+mn-ea"/>
              </a:rPr>
              <a:t>　入力欄に文字を入力すると、前方一致で該当する候補がプルダウンで表示されます。</a:t>
            </a:r>
            <a:endParaRPr lang="en-US" altLang="ja-JP" sz="1200" dirty="0">
              <a:latin typeface="+mn-ea"/>
              <a:ea typeface="+mn-ea"/>
            </a:endParaRPr>
          </a:p>
          <a:p>
            <a:pPr algn="l"/>
            <a:r>
              <a:rPr lang="ja-JP" altLang="en-US" sz="1200" dirty="0">
                <a:latin typeface="+mn-ea"/>
                <a:ea typeface="+mn-ea"/>
              </a:rPr>
              <a:t>　また、複数の 文字を空白で区切って入力すると、両方の語を含む目的地を検索することもできます。</a:t>
            </a:r>
            <a:endParaRPr lang="en-US" altLang="ja-JP" sz="1200" dirty="0">
              <a:latin typeface="+mn-ea"/>
              <a:ea typeface="+mn-ea"/>
            </a:endParaRPr>
          </a:p>
          <a:p>
            <a:pPr algn="l"/>
            <a:r>
              <a:rPr lang="ja-JP" altLang="en-US" sz="1200" dirty="0">
                <a:latin typeface="+mn-ea"/>
                <a:ea typeface="+mn-ea"/>
              </a:rPr>
              <a:t>　 例）検索語：「札幌　ドーム」、検索結果：「札幌ドーム」 </a:t>
            </a:r>
            <a:endParaRPr lang="en-US" altLang="ja-JP" sz="1200" dirty="0">
              <a:latin typeface="+mn-ea"/>
              <a:ea typeface="+mn-ea"/>
            </a:endParaRPr>
          </a:p>
          <a:p>
            <a:pPr algn="l"/>
            <a:r>
              <a:rPr lang="ja-JP" altLang="en-US" sz="1200" dirty="0">
                <a:latin typeface="+mn-ea"/>
                <a:ea typeface="+mn-ea"/>
              </a:rPr>
              <a:t>・ 地域・カテゴリーで選択する </a:t>
            </a:r>
            <a:endParaRPr lang="en-US" altLang="ja-JP" sz="1200" dirty="0">
              <a:latin typeface="+mn-ea"/>
              <a:ea typeface="+mn-ea"/>
            </a:endParaRPr>
          </a:p>
          <a:p>
            <a:pPr algn="l"/>
            <a:r>
              <a:rPr lang="ja-JP" altLang="en-US" sz="1200" dirty="0">
                <a:latin typeface="+mn-ea"/>
                <a:ea typeface="+mn-ea"/>
              </a:rPr>
              <a:t>　都道府県・市区町村、目的地のカテゴリーを指定して、追加する目的地を選択します。</a:t>
            </a:r>
            <a:endParaRPr kumimoji="1" lang="ja-JP" altLang="en-US" sz="1200" dirty="0">
              <a:latin typeface="+mn-ea"/>
              <a:ea typeface="+mn-ea"/>
            </a:endParaRPr>
          </a:p>
        </p:txBody>
      </p:sp>
      <p:sp>
        <p:nvSpPr>
          <p:cNvPr id="19" name="正方形/長方形 18">
            <a:extLst>
              <a:ext uri="{FF2B5EF4-FFF2-40B4-BE49-F238E27FC236}">
                <a16:creationId xmlns:a16="http://schemas.microsoft.com/office/drawing/2014/main" id="{50E19FFE-9129-1B46-AD26-4900EC857220}"/>
              </a:ext>
            </a:extLst>
          </p:cNvPr>
          <p:cNvSpPr/>
          <p:nvPr/>
        </p:nvSpPr>
        <p:spPr>
          <a:xfrm>
            <a:off x="2483768" y="1628800"/>
            <a:ext cx="2952328" cy="172819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カギ線コネクタ 24">
            <a:extLst>
              <a:ext uri="{FF2B5EF4-FFF2-40B4-BE49-F238E27FC236}">
                <a16:creationId xmlns:a16="http://schemas.microsoft.com/office/drawing/2014/main" id="{F7436C10-2D96-FF4D-A8C4-CF89A0C66976}"/>
              </a:ext>
            </a:extLst>
          </p:cNvPr>
          <p:cNvCxnSpPr>
            <a:cxnSpLocks/>
            <a:stCxn id="19" idx="1"/>
          </p:cNvCxnSpPr>
          <p:nvPr/>
        </p:nvCxnSpPr>
        <p:spPr>
          <a:xfrm rot="10800000" flipV="1">
            <a:off x="720300" y="2492896"/>
            <a:ext cx="1763468" cy="1733920"/>
          </a:xfrm>
          <a:prstGeom prst="bentConnector3">
            <a:avLst>
              <a:gd name="adj1" fmla="val 114815"/>
            </a:avLst>
          </a:prstGeom>
          <a:ln>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871DD17B-5E2C-B349-8E29-D0E240443381}"/>
              </a:ext>
            </a:extLst>
          </p:cNvPr>
          <p:cNvSpPr/>
          <p:nvPr/>
        </p:nvSpPr>
        <p:spPr>
          <a:xfrm>
            <a:off x="6012160" y="2152274"/>
            <a:ext cx="884903" cy="556646"/>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0" name="カギ線コネクタ 29">
            <a:extLst>
              <a:ext uri="{FF2B5EF4-FFF2-40B4-BE49-F238E27FC236}">
                <a16:creationId xmlns:a16="http://schemas.microsoft.com/office/drawing/2014/main" id="{384B5C06-F3D6-5B4E-A8A4-4982819A1D60}"/>
              </a:ext>
            </a:extLst>
          </p:cNvPr>
          <p:cNvCxnSpPr>
            <a:cxnSpLocks/>
            <a:stCxn id="29" idx="3"/>
          </p:cNvCxnSpPr>
          <p:nvPr/>
        </p:nvCxnSpPr>
        <p:spPr>
          <a:xfrm flipH="1">
            <a:off x="2699792" y="2430597"/>
            <a:ext cx="4197271" cy="2510571"/>
          </a:xfrm>
          <a:prstGeom prst="bentConnector3">
            <a:avLst>
              <a:gd name="adj1" fmla="val -35074"/>
            </a:avLst>
          </a:prstGeom>
          <a:ln>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6483414C-36E1-4E93-B8A9-FCD396F17510}"/>
              </a:ext>
            </a:extLst>
          </p:cNvPr>
          <p:cNvSpPr/>
          <p:nvPr/>
        </p:nvSpPr>
        <p:spPr>
          <a:xfrm>
            <a:off x="6687280" y="6329966"/>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3418976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13</a:t>
            </a:fld>
            <a:endParaRPr lang="en-US" altLang="ja-JP" dirty="0"/>
          </a:p>
        </p:txBody>
      </p:sp>
      <p:sp>
        <p:nvSpPr>
          <p:cNvPr id="2" name="テキスト ボックス 1">
            <a:extLst>
              <a:ext uri="{FF2B5EF4-FFF2-40B4-BE49-F238E27FC236}">
                <a16:creationId xmlns:a16="http://schemas.microsoft.com/office/drawing/2014/main" id="{FC245610-7B5B-5443-BDD3-7057838E9D50}"/>
              </a:ext>
            </a:extLst>
          </p:cNvPr>
          <p:cNvSpPr txBox="1"/>
          <p:nvPr/>
        </p:nvSpPr>
        <p:spPr>
          <a:xfrm>
            <a:off x="34925" y="1124744"/>
            <a:ext cx="9109075" cy="584775"/>
          </a:xfrm>
          <a:prstGeom prst="rect">
            <a:avLst/>
          </a:prstGeom>
          <a:noFill/>
        </p:spPr>
        <p:txBody>
          <a:bodyPr wrap="square" rtlCol="0">
            <a:spAutoFit/>
          </a:bodyPr>
          <a:lstStyle/>
          <a:p>
            <a:r>
              <a:rPr lang="en-US" altLang="ja-JP" sz="3200" b="1" dirty="0">
                <a:latin typeface="+mn-ea"/>
                <a:ea typeface="+mn-ea"/>
                <a:cs typeface="Meiryo UI" pitchFamily="50" charset="-128"/>
              </a:rPr>
              <a:t>2.</a:t>
            </a:r>
            <a:r>
              <a:rPr lang="en-US" altLang="ja-JP" sz="3200" b="1" dirty="0">
                <a:latin typeface="Meiryo UI" pitchFamily="50" charset="-128"/>
                <a:ea typeface="Meiryo UI" pitchFamily="50" charset="-128"/>
                <a:cs typeface="Meiryo UI" pitchFamily="50" charset="-128"/>
              </a:rPr>
              <a:t> From-to</a:t>
            </a:r>
            <a:r>
              <a:rPr lang="ja-JP" altLang="en-US" sz="3200" b="1" dirty="0">
                <a:latin typeface="Meiryo UI" pitchFamily="50" charset="-128"/>
                <a:ea typeface="Meiryo UI" pitchFamily="50" charset="-128"/>
                <a:cs typeface="Meiryo UI" pitchFamily="50" charset="-128"/>
              </a:rPr>
              <a:t>分析（宿泊者）</a:t>
            </a:r>
            <a:endParaRPr kumimoji="1" lang="ja-JP" altLang="en-US" sz="3200" b="1" dirty="0">
              <a:latin typeface="+mn-ea"/>
              <a:ea typeface="+mn-ea"/>
            </a:endParaRPr>
          </a:p>
        </p:txBody>
      </p:sp>
      <p:sp>
        <p:nvSpPr>
          <p:cNvPr id="4" name="テキスト ボックス 3">
            <a:extLst>
              <a:ext uri="{FF2B5EF4-FFF2-40B4-BE49-F238E27FC236}">
                <a16:creationId xmlns:a16="http://schemas.microsoft.com/office/drawing/2014/main" id="{96FD68CB-618E-8644-AC71-D9ADFE4B73D0}"/>
              </a:ext>
            </a:extLst>
          </p:cNvPr>
          <p:cNvSpPr txBox="1"/>
          <p:nvPr/>
        </p:nvSpPr>
        <p:spPr>
          <a:xfrm>
            <a:off x="-7137" y="2013525"/>
            <a:ext cx="9124888" cy="954107"/>
          </a:xfrm>
          <a:prstGeom prst="rect">
            <a:avLst/>
          </a:prstGeom>
          <a:noFill/>
        </p:spPr>
        <p:txBody>
          <a:bodyPr wrap="square" rtlCol="0">
            <a:spAutoFit/>
          </a:bodyPr>
          <a:lstStyle/>
          <a:p>
            <a:r>
              <a:rPr kumimoji="1" lang="ja-JP" altLang="en-US" sz="2800" dirty="0">
                <a:latin typeface="+mn-ea"/>
                <a:ea typeface="+mn-ea"/>
              </a:rPr>
              <a:t>沖縄県の</a:t>
            </a:r>
            <a:r>
              <a:rPr kumimoji="1" lang="ja-JP" altLang="en-US" sz="2800" b="1" dirty="0">
                <a:latin typeface="+mn-ea"/>
                <a:ea typeface="+mn-ea"/>
              </a:rPr>
              <a:t>「</a:t>
            </a:r>
            <a:r>
              <a:rPr lang="ja-JP" altLang="en-US" sz="2800" b="1" dirty="0">
                <a:latin typeface="+mn-ea"/>
              </a:rPr>
              <a:t>居住地別の延べ宿泊者数の推移グラフ </a:t>
            </a:r>
            <a:r>
              <a:rPr lang="ja-JP" altLang="en-US" sz="2800" b="1" dirty="0">
                <a:latin typeface="+mn-ea"/>
                <a:ea typeface="+mn-ea"/>
              </a:rPr>
              <a:t>」</a:t>
            </a:r>
            <a:endParaRPr lang="en-US" altLang="ja-JP" sz="2800" b="1" dirty="0">
              <a:latin typeface="+mn-ea"/>
              <a:ea typeface="+mn-ea"/>
            </a:endParaRPr>
          </a:p>
          <a:p>
            <a:r>
              <a:rPr kumimoji="1" lang="ja-JP" altLang="en-US" sz="2800" dirty="0">
                <a:latin typeface="+mn-ea"/>
                <a:ea typeface="+mn-ea"/>
              </a:rPr>
              <a:t>を出して比較してみましょう。</a:t>
            </a:r>
          </a:p>
        </p:txBody>
      </p:sp>
      <p:sp>
        <p:nvSpPr>
          <p:cNvPr id="3" name="テキスト ボックス 2">
            <a:extLst>
              <a:ext uri="{FF2B5EF4-FFF2-40B4-BE49-F238E27FC236}">
                <a16:creationId xmlns:a16="http://schemas.microsoft.com/office/drawing/2014/main" id="{565604DD-A099-2944-AFD4-A4853E63F966}"/>
              </a:ext>
            </a:extLst>
          </p:cNvPr>
          <p:cNvSpPr txBox="1"/>
          <p:nvPr/>
        </p:nvSpPr>
        <p:spPr>
          <a:xfrm>
            <a:off x="2771800" y="3271638"/>
            <a:ext cx="3657476" cy="2527230"/>
          </a:xfrm>
          <a:prstGeom prst="rect">
            <a:avLst/>
          </a:prstGeom>
          <a:noFill/>
        </p:spPr>
        <p:txBody>
          <a:bodyPr wrap="none" rtlCol="0">
            <a:spAutoFit/>
          </a:bodyPr>
          <a:lstStyle/>
          <a:p>
            <a:pPr algn="l">
              <a:lnSpc>
                <a:spcPct val="150000"/>
              </a:lnSpc>
            </a:pPr>
            <a:r>
              <a:rPr kumimoji="1" lang="en-US" altLang="ja-JP" dirty="0">
                <a:latin typeface="+mn-ea"/>
                <a:ea typeface="+mn-ea"/>
              </a:rPr>
              <a:t>① </a:t>
            </a:r>
            <a:r>
              <a:rPr kumimoji="1" lang="ja-JP" altLang="en-US" dirty="0">
                <a:latin typeface="+mn-ea"/>
                <a:ea typeface="+mn-ea"/>
              </a:rPr>
              <a:t>「メインメニュー」→観光マップ</a:t>
            </a:r>
            <a:endParaRPr kumimoji="1" lang="en-US" altLang="ja-JP" dirty="0">
              <a:latin typeface="+mn-ea"/>
              <a:ea typeface="+mn-ea"/>
            </a:endParaRPr>
          </a:p>
          <a:p>
            <a:pPr algn="l">
              <a:lnSpc>
                <a:spcPct val="150000"/>
              </a:lnSpc>
            </a:pPr>
            <a:r>
              <a:rPr lang="en-US" altLang="ja-JP" dirty="0">
                <a:latin typeface="+mn-ea"/>
                <a:ea typeface="+mn-ea"/>
              </a:rPr>
              <a:t>② </a:t>
            </a:r>
            <a:r>
              <a:rPr lang="ja-JP" altLang="en-US" dirty="0">
                <a:latin typeface="+mn-ea"/>
                <a:ea typeface="+mn-ea"/>
              </a:rPr>
              <a:t>国籍を選択→国内</a:t>
            </a:r>
            <a:endParaRPr lang="en-US" altLang="ja-JP" dirty="0">
              <a:latin typeface="+mn-ea"/>
              <a:ea typeface="+mn-ea"/>
            </a:endParaRPr>
          </a:p>
          <a:p>
            <a:pPr algn="l">
              <a:lnSpc>
                <a:spcPct val="150000"/>
              </a:lnSpc>
            </a:pPr>
            <a:r>
              <a:rPr lang="en-US" altLang="ja-JP" dirty="0">
                <a:latin typeface="+mn-ea"/>
                <a:ea typeface="+mn-ea"/>
              </a:rPr>
              <a:t>③ </a:t>
            </a:r>
            <a:r>
              <a:rPr lang="ja-JP" altLang="en-US" dirty="0">
                <a:latin typeface="+mn-ea"/>
                <a:ea typeface="+mn-ea"/>
              </a:rPr>
              <a:t>分析内容を選択→</a:t>
            </a:r>
            <a:r>
              <a:rPr lang="en-US" altLang="ja-JP" dirty="0">
                <a:latin typeface="+mn-ea"/>
                <a:ea typeface="+mn-ea"/>
              </a:rPr>
              <a:t>From-to</a:t>
            </a:r>
            <a:r>
              <a:rPr lang="ja-JP" altLang="en-US" dirty="0">
                <a:latin typeface="+mn-ea"/>
                <a:ea typeface="+mn-ea"/>
              </a:rPr>
              <a:t>分析</a:t>
            </a:r>
            <a:endParaRPr lang="en-US" altLang="ja-JP" dirty="0">
              <a:latin typeface="+mn-ea"/>
              <a:ea typeface="+mn-ea"/>
            </a:endParaRPr>
          </a:p>
          <a:p>
            <a:pPr algn="l">
              <a:lnSpc>
                <a:spcPct val="150000"/>
              </a:lnSpc>
            </a:pPr>
            <a:r>
              <a:rPr lang="en-US" altLang="ja-JP" dirty="0">
                <a:latin typeface="+mn-ea"/>
                <a:ea typeface="+mn-ea"/>
              </a:rPr>
              <a:t>④ </a:t>
            </a:r>
            <a:r>
              <a:rPr lang="ja-JP" altLang="en-US" dirty="0">
                <a:latin typeface="+mn-ea"/>
                <a:ea typeface="+mn-ea"/>
              </a:rPr>
              <a:t>表示レベルを指定する </a:t>
            </a:r>
            <a:endParaRPr lang="en-US" altLang="ja-JP" dirty="0">
              <a:latin typeface="+mn-ea"/>
              <a:ea typeface="+mn-ea"/>
            </a:endParaRPr>
          </a:p>
          <a:p>
            <a:pPr algn="l">
              <a:lnSpc>
                <a:spcPct val="150000"/>
              </a:lnSpc>
            </a:pPr>
            <a:r>
              <a:rPr lang="en-US" altLang="ja-JP" dirty="0">
                <a:latin typeface="+mn-ea"/>
                <a:ea typeface="+mn-ea"/>
              </a:rPr>
              <a:t>⑤</a:t>
            </a:r>
            <a:r>
              <a:rPr lang="ja-JP" altLang="en-US" dirty="0">
                <a:latin typeface="+mn-ea"/>
                <a:ea typeface="+mn-ea"/>
              </a:rPr>
              <a:t> 表示年を入力</a:t>
            </a:r>
            <a:endParaRPr lang="en-US" altLang="ja-JP" dirty="0">
              <a:latin typeface="+mn-ea"/>
              <a:ea typeface="+mn-ea"/>
            </a:endParaRPr>
          </a:p>
          <a:p>
            <a:pPr algn="l">
              <a:lnSpc>
                <a:spcPct val="150000"/>
              </a:lnSpc>
            </a:pPr>
            <a:r>
              <a:rPr lang="ja-JP" altLang="en-US" dirty="0">
                <a:latin typeface="+mn-ea"/>
                <a:ea typeface="+mn-ea"/>
              </a:rPr>
              <a:t>⑥</a:t>
            </a:r>
            <a:r>
              <a:rPr lang="en-US" altLang="ja-JP" dirty="0">
                <a:latin typeface="+mn-ea"/>
                <a:ea typeface="+mn-ea"/>
              </a:rPr>
              <a:t> </a:t>
            </a:r>
            <a:r>
              <a:rPr lang="ja-JP" altLang="en-US" dirty="0">
                <a:latin typeface="+mn-ea"/>
                <a:ea typeface="+mn-ea"/>
              </a:rPr>
              <a:t>他地域と比較する </a:t>
            </a:r>
            <a:endParaRPr lang="en-US" altLang="ja-JP" dirty="0">
              <a:latin typeface="+mn-ea"/>
              <a:ea typeface="+mn-ea"/>
            </a:endParaRPr>
          </a:p>
        </p:txBody>
      </p:sp>
      <p:sp>
        <p:nvSpPr>
          <p:cNvPr id="7" name="正方形/長方形 6">
            <a:extLst>
              <a:ext uri="{FF2B5EF4-FFF2-40B4-BE49-F238E27FC236}">
                <a16:creationId xmlns:a16="http://schemas.microsoft.com/office/drawing/2014/main" id="{38D69216-7F9D-4977-B8A6-3F79CDC2F742}"/>
              </a:ext>
            </a:extLst>
          </p:cNvPr>
          <p:cNvSpPr/>
          <p:nvPr/>
        </p:nvSpPr>
        <p:spPr>
          <a:xfrm>
            <a:off x="256741" y="742784"/>
            <a:ext cx="2299036" cy="369332"/>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Autofit/>
          </a:bodyPr>
          <a:lstStyle/>
          <a:p>
            <a:pPr algn="l"/>
            <a:r>
              <a:rPr lang="en-US" altLang="ja-JP" sz="2000" b="1" dirty="0">
                <a:latin typeface="+mn-ea"/>
              </a:rPr>
              <a:t>RESAS</a:t>
            </a:r>
            <a:r>
              <a:rPr lang="ja-JP" altLang="en-US" sz="2000" b="1" dirty="0">
                <a:latin typeface="+mn-ea"/>
              </a:rPr>
              <a:t>の使い方②</a:t>
            </a:r>
          </a:p>
        </p:txBody>
      </p:sp>
    </p:spTree>
    <p:extLst>
      <p:ext uri="{BB962C8B-B14F-4D97-AF65-F5344CB8AC3E}">
        <p14:creationId xmlns:p14="http://schemas.microsoft.com/office/powerpoint/2010/main" val="250740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14</a:t>
            </a:fld>
            <a:endParaRPr lang="en-US" altLang="ja-JP" dirty="0"/>
          </a:p>
        </p:txBody>
      </p:sp>
      <p:pic>
        <p:nvPicPr>
          <p:cNvPr id="3" name="図 2">
            <a:extLst>
              <a:ext uri="{FF2B5EF4-FFF2-40B4-BE49-F238E27FC236}">
                <a16:creationId xmlns:a16="http://schemas.microsoft.com/office/drawing/2014/main" id="{BE3BFD7D-CB5C-D34B-B215-5B79291F63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2789" y="1764442"/>
            <a:ext cx="6913587" cy="2669726"/>
          </a:xfrm>
          <a:prstGeom prst="rect">
            <a:avLst/>
          </a:prstGeom>
        </p:spPr>
      </p:pic>
      <p:pic>
        <p:nvPicPr>
          <p:cNvPr id="12" name="図 11">
            <a:extLst>
              <a:ext uri="{FF2B5EF4-FFF2-40B4-BE49-F238E27FC236}">
                <a16:creationId xmlns:a16="http://schemas.microsoft.com/office/drawing/2014/main" id="{3C701931-929F-F340-9C7E-81A5339604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8090" y="1806239"/>
            <a:ext cx="1188603" cy="683447"/>
          </a:xfrm>
          <a:prstGeom prst="rect">
            <a:avLst/>
          </a:prstGeom>
        </p:spPr>
      </p:pic>
      <p:pic>
        <p:nvPicPr>
          <p:cNvPr id="14" name="図 13">
            <a:extLst>
              <a:ext uri="{FF2B5EF4-FFF2-40B4-BE49-F238E27FC236}">
                <a16:creationId xmlns:a16="http://schemas.microsoft.com/office/drawing/2014/main" id="{47D0EBC4-8221-C743-9488-0FA31382052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4124" y="1770366"/>
            <a:ext cx="1381038" cy="864467"/>
          </a:xfrm>
          <a:prstGeom prst="rect">
            <a:avLst/>
          </a:prstGeom>
        </p:spPr>
      </p:pic>
      <p:pic>
        <p:nvPicPr>
          <p:cNvPr id="17" name="図 16">
            <a:extLst>
              <a:ext uri="{FF2B5EF4-FFF2-40B4-BE49-F238E27FC236}">
                <a16:creationId xmlns:a16="http://schemas.microsoft.com/office/drawing/2014/main" id="{E848508A-4BCA-8648-8819-1B277A5475E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80870" y="1772816"/>
            <a:ext cx="1583612" cy="2079811"/>
          </a:xfrm>
          <a:prstGeom prst="rect">
            <a:avLst/>
          </a:prstGeom>
        </p:spPr>
      </p:pic>
      <p:sp>
        <p:nvSpPr>
          <p:cNvPr id="21" name="角丸四角形 20">
            <a:extLst>
              <a:ext uri="{FF2B5EF4-FFF2-40B4-BE49-F238E27FC236}">
                <a16:creationId xmlns:a16="http://schemas.microsoft.com/office/drawing/2014/main" id="{09F48813-6A88-B24F-B41C-3099293EB394}"/>
              </a:ext>
            </a:extLst>
          </p:cNvPr>
          <p:cNvSpPr/>
          <p:nvPr/>
        </p:nvSpPr>
        <p:spPr>
          <a:xfrm>
            <a:off x="1538741" y="2905078"/>
            <a:ext cx="792088" cy="216024"/>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a:extLst>
              <a:ext uri="{FF2B5EF4-FFF2-40B4-BE49-F238E27FC236}">
                <a16:creationId xmlns:a16="http://schemas.microsoft.com/office/drawing/2014/main" id="{37D42098-69CD-6949-882E-D62C56DD9DA2}"/>
              </a:ext>
            </a:extLst>
          </p:cNvPr>
          <p:cNvSpPr/>
          <p:nvPr/>
        </p:nvSpPr>
        <p:spPr>
          <a:xfrm>
            <a:off x="2746846" y="1979636"/>
            <a:ext cx="792088" cy="216024"/>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a:extLst>
              <a:ext uri="{FF2B5EF4-FFF2-40B4-BE49-F238E27FC236}">
                <a16:creationId xmlns:a16="http://schemas.microsoft.com/office/drawing/2014/main" id="{38FC9693-96C9-6D49-BA92-75BCA2EFB69D}"/>
              </a:ext>
            </a:extLst>
          </p:cNvPr>
          <p:cNvSpPr/>
          <p:nvPr/>
        </p:nvSpPr>
        <p:spPr>
          <a:xfrm>
            <a:off x="4102968" y="2195660"/>
            <a:ext cx="973088" cy="236807"/>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9304B85E-2D19-8E40-8839-DD8CAD9B65C7}"/>
              </a:ext>
            </a:extLst>
          </p:cNvPr>
          <p:cNvSpPr txBox="1"/>
          <p:nvPr/>
        </p:nvSpPr>
        <p:spPr>
          <a:xfrm>
            <a:off x="1211690" y="2636912"/>
            <a:ext cx="415499" cy="369332"/>
          </a:xfrm>
          <a:prstGeom prst="rect">
            <a:avLst/>
          </a:prstGeom>
          <a:noFill/>
        </p:spPr>
        <p:txBody>
          <a:bodyPr wrap="none" rtlCol="0">
            <a:spAutoFit/>
          </a:bodyPr>
          <a:lstStyle/>
          <a:p>
            <a:r>
              <a:rPr kumimoji="1" lang="ja-JP" altLang="en-US" b="1">
                <a:solidFill>
                  <a:schemeClr val="bg1"/>
                </a:solidFill>
              </a:rPr>
              <a:t>①</a:t>
            </a:r>
          </a:p>
        </p:txBody>
      </p:sp>
      <p:sp>
        <p:nvSpPr>
          <p:cNvPr id="25" name="テキスト ボックス 24">
            <a:extLst>
              <a:ext uri="{FF2B5EF4-FFF2-40B4-BE49-F238E27FC236}">
                <a16:creationId xmlns:a16="http://schemas.microsoft.com/office/drawing/2014/main" id="{8D0B1327-3ED3-F749-81B8-2D19DDFADC1C}"/>
              </a:ext>
            </a:extLst>
          </p:cNvPr>
          <p:cNvSpPr txBox="1"/>
          <p:nvPr/>
        </p:nvSpPr>
        <p:spPr>
          <a:xfrm>
            <a:off x="2401815" y="1778271"/>
            <a:ext cx="417102" cy="369332"/>
          </a:xfrm>
          <a:prstGeom prst="rect">
            <a:avLst/>
          </a:prstGeom>
          <a:noFill/>
        </p:spPr>
        <p:txBody>
          <a:bodyPr wrap="none" rtlCol="0">
            <a:spAutoFit/>
          </a:bodyPr>
          <a:lstStyle/>
          <a:p>
            <a:r>
              <a:rPr kumimoji="1" lang="en-US" altLang="ja-JP" b="1" dirty="0">
                <a:solidFill>
                  <a:schemeClr val="bg1"/>
                </a:solidFill>
              </a:rPr>
              <a:t>②</a:t>
            </a:r>
            <a:endParaRPr kumimoji="1" lang="ja-JP" altLang="en-US" b="1">
              <a:solidFill>
                <a:schemeClr val="bg1"/>
              </a:solidFill>
            </a:endParaRPr>
          </a:p>
        </p:txBody>
      </p:sp>
      <p:sp>
        <p:nvSpPr>
          <p:cNvPr id="26" name="テキスト ボックス 25">
            <a:extLst>
              <a:ext uri="{FF2B5EF4-FFF2-40B4-BE49-F238E27FC236}">
                <a16:creationId xmlns:a16="http://schemas.microsoft.com/office/drawing/2014/main" id="{551678A7-36A3-0841-9716-E74DAD01D226}"/>
              </a:ext>
            </a:extLst>
          </p:cNvPr>
          <p:cNvSpPr txBox="1"/>
          <p:nvPr/>
        </p:nvSpPr>
        <p:spPr>
          <a:xfrm>
            <a:off x="3779808" y="1988796"/>
            <a:ext cx="417102" cy="369332"/>
          </a:xfrm>
          <a:prstGeom prst="rect">
            <a:avLst/>
          </a:prstGeom>
          <a:noFill/>
        </p:spPr>
        <p:txBody>
          <a:bodyPr wrap="none" rtlCol="0">
            <a:spAutoFit/>
          </a:bodyPr>
          <a:lstStyle/>
          <a:p>
            <a:r>
              <a:rPr kumimoji="1" lang="en-US" altLang="ja-JP" b="1" dirty="0">
                <a:solidFill>
                  <a:schemeClr val="bg1"/>
                </a:solidFill>
              </a:rPr>
              <a:t>③</a:t>
            </a:r>
            <a:endParaRPr kumimoji="1" lang="ja-JP" altLang="en-US" b="1">
              <a:solidFill>
                <a:schemeClr val="bg1"/>
              </a:solidFill>
            </a:endParaRPr>
          </a:p>
        </p:txBody>
      </p:sp>
      <p:sp>
        <p:nvSpPr>
          <p:cNvPr id="8" name="テキスト ボックス 7">
            <a:extLst>
              <a:ext uri="{FF2B5EF4-FFF2-40B4-BE49-F238E27FC236}">
                <a16:creationId xmlns:a16="http://schemas.microsoft.com/office/drawing/2014/main" id="{11A311B5-E133-6644-8508-FEF7C2A9F1C7}"/>
              </a:ext>
            </a:extLst>
          </p:cNvPr>
          <p:cNvSpPr txBox="1"/>
          <p:nvPr/>
        </p:nvSpPr>
        <p:spPr>
          <a:xfrm>
            <a:off x="501576" y="4941168"/>
            <a:ext cx="8175699" cy="738664"/>
          </a:xfrm>
          <a:prstGeom prst="rect">
            <a:avLst/>
          </a:prstGeom>
          <a:noFill/>
        </p:spPr>
        <p:txBody>
          <a:bodyPr wrap="square" rtlCol="0">
            <a:spAutoFit/>
          </a:bodyPr>
          <a:lstStyle/>
          <a:p>
            <a:pPr algn="l"/>
            <a:r>
              <a:rPr lang="en-US" altLang="ja-JP" sz="1400" b="1" dirty="0">
                <a:latin typeface="+mn-ea"/>
                <a:ea typeface="+mn-ea"/>
              </a:rPr>
              <a:t>From-to</a:t>
            </a:r>
            <a:r>
              <a:rPr lang="ja-JP" altLang="en-US" sz="1400" b="1" dirty="0">
                <a:latin typeface="+mn-ea"/>
                <a:ea typeface="+mn-ea"/>
              </a:rPr>
              <a:t>分析（宿泊者）</a:t>
            </a:r>
            <a:endParaRPr lang="en-US" altLang="ja-JP" sz="1400" b="1" dirty="0">
              <a:latin typeface="+mn-ea"/>
              <a:ea typeface="+mn-ea"/>
            </a:endParaRPr>
          </a:p>
          <a:p>
            <a:pPr algn="l"/>
            <a:r>
              <a:rPr lang="ja-JP" altLang="en-US" sz="1400" dirty="0">
                <a:latin typeface="+mn-ea"/>
                <a:ea typeface="+mn-ea"/>
              </a:rPr>
              <a:t>自地域の延べ宿泊者数について、居住地、性別、参加形態などを属性別に把握できます。</a:t>
            </a:r>
            <a:endParaRPr lang="en-US" altLang="ja-JP" sz="1400" dirty="0">
              <a:latin typeface="+mn-ea"/>
              <a:ea typeface="+mn-ea"/>
            </a:endParaRPr>
          </a:p>
          <a:p>
            <a:pPr algn="l"/>
            <a:endParaRPr lang="ja-JP" altLang="en-US" sz="1400" dirty="0">
              <a:latin typeface="+mn-ea"/>
              <a:ea typeface="+mn-ea"/>
            </a:endParaRPr>
          </a:p>
        </p:txBody>
      </p:sp>
      <p:sp>
        <p:nvSpPr>
          <p:cNvPr id="4" name="テキスト ボックス 3">
            <a:extLst>
              <a:ext uri="{FF2B5EF4-FFF2-40B4-BE49-F238E27FC236}">
                <a16:creationId xmlns:a16="http://schemas.microsoft.com/office/drawing/2014/main" id="{D350FE29-2CF9-BE4D-91E1-5FB36B260D69}"/>
              </a:ext>
            </a:extLst>
          </p:cNvPr>
          <p:cNvSpPr txBox="1"/>
          <p:nvPr/>
        </p:nvSpPr>
        <p:spPr>
          <a:xfrm>
            <a:off x="501576" y="1042593"/>
            <a:ext cx="646331" cy="369332"/>
          </a:xfrm>
          <a:prstGeom prst="rect">
            <a:avLst/>
          </a:prstGeom>
          <a:noFill/>
        </p:spPr>
        <p:txBody>
          <a:bodyPr wrap="none" rtlCol="0">
            <a:spAutoFit/>
          </a:bodyPr>
          <a:lstStyle/>
          <a:p>
            <a:r>
              <a:rPr kumimoji="1" lang="ja-JP" altLang="en-US" b="1">
                <a:latin typeface="+mn-ea"/>
                <a:ea typeface="+mn-ea"/>
              </a:rPr>
              <a:t>手順</a:t>
            </a:r>
          </a:p>
        </p:txBody>
      </p:sp>
      <p:sp>
        <p:nvSpPr>
          <p:cNvPr id="16" name="正方形/長方形 15">
            <a:extLst>
              <a:ext uri="{FF2B5EF4-FFF2-40B4-BE49-F238E27FC236}">
                <a16:creationId xmlns:a16="http://schemas.microsoft.com/office/drawing/2014/main" id="{8FDD7C28-575E-47B0-8B4C-17F97FF38734}"/>
              </a:ext>
            </a:extLst>
          </p:cNvPr>
          <p:cNvSpPr/>
          <p:nvPr/>
        </p:nvSpPr>
        <p:spPr>
          <a:xfrm>
            <a:off x="6084168" y="4498384"/>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1810940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AF445F1A-2D74-2245-AAD7-0F9CAA7A51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632" y="1270721"/>
            <a:ext cx="2193999" cy="4967759"/>
          </a:xfrm>
          <a:prstGeom prst="rect">
            <a:avLst/>
          </a:prstGeom>
        </p:spPr>
      </p:pic>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15</a:t>
            </a:fld>
            <a:endParaRPr lang="en-US" altLang="ja-JP" dirty="0"/>
          </a:p>
        </p:txBody>
      </p:sp>
      <p:sp>
        <p:nvSpPr>
          <p:cNvPr id="7" name="角丸四角形 6">
            <a:extLst>
              <a:ext uri="{FF2B5EF4-FFF2-40B4-BE49-F238E27FC236}">
                <a16:creationId xmlns:a16="http://schemas.microsoft.com/office/drawing/2014/main" id="{04BAE6C7-4AE8-EE46-9ECA-D8AA5699DCB8}"/>
              </a:ext>
            </a:extLst>
          </p:cNvPr>
          <p:cNvSpPr/>
          <p:nvPr/>
        </p:nvSpPr>
        <p:spPr>
          <a:xfrm>
            <a:off x="549875" y="1920409"/>
            <a:ext cx="2228238" cy="762616"/>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08048BDA-45D7-0C43-B69F-833423C682B3}"/>
              </a:ext>
            </a:extLst>
          </p:cNvPr>
          <p:cNvSpPr txBox="1"/>
          <p:nvPr/>
        </p:nvSpPr>
        <p:spPr>
          <a:xfrm>
            <a:off x="3058309" y="1234362"/>
            <a:ext cx="2659702" cy="923330"/>
          </a:xfrm>
          <a:prstGeom prst="rect">
            <a:avLst/>
          </a:prstGeom>
          <a:noFill/>
        </p:spPr>
        <p:txBody>
          <a:bodyPr wrap="none" rtlCol="0">
            <a:spAutoFit/>
          </a:bodyPr>
          <a:lstStyle/>
          <a:p>
            <a:pPr algn="l"/>
            <a:r>
              <a:rPr lang="ja-JP" altLang="en-US">
                <a:latin typeface="+mn-ea"/>
                <a:ea typeface="+mn-ea"/>
              </a:rPr>
              <a:t>●</a:t>
            </a:r>
            <a:r>
              <a:rPr lang="ja-JP" altLang="en-US" sz="1600">
                <a:latin typeface="+mn-ea"/>
                <a:ea typeface="+mn-ea"/>
              </a:rPr>
              <a:t>表示レベルを指定する </a:t>
            </a:r>
            <a:endParaRPr lang="en-US" altLang="ja-JP" sz="1600" dirty="0">
              <a:latin typeface="+mn-ea"/>
              <a:ea typeface="+mn-ea"/>
            </a:endParaRPr>
          </a:p>
          <a:p>
            <a:pPr algn="l"/>
            <a:r>
              <a:rPr lang="ja-JP" altLang="en-US" sz="1200">
                <a:latin typeface="+mn-ea"/>
                <a:ea typeface="+mn-ea"/>
              </a:rPr>
              <a:t>　表示レベルを以下の中から選択します。</a:t>
            </a:r>
            <a:endParaRPr lang="en-US" altLang="ja-JP" sz="1200" dirty="0">
              <a:latin typeface="+mn-ea"/>
              <a:ea typeface="+mn-ea"/>
            </a:endParaRPr>
          </a:p>
          <a:p>
            <a:pPr algn="l"/>
            <a:r>
              <a:rPr lang="ja-JP" altLang="en-US" sz="1200">
                <a:latin typeface="+mn-ea"/>
                <a:ea typeface="+mn-ea"/>
              </a:rPr>
              <a:t> ・ 都道府県単位で表示する</a:t>
            </a:r>
            <a:endParaRPr lang="en-US" altLang="ja-JP" sz="1200" dirty="0">
              <a:latin typeface="+mn-ea"/>
              <a:ea typeface="+mn-ea"/>
            </a:endParaRPr>
          </a:p>
          <a:p>
            <a:pPr algn="l"/>
            <a:r>
              <a:rPr lang="ja-JP" altLang="en-US" sz="1200">
                <a:latin typeface="+mn-ea"/>
                <a:ea typeface="+mn-ea"/>
              </a:rPr>
              <a:t> ・ 市区町村単位で表示する</a:t>
            </a:r>
            <a:endParaRPr lang="en-US" altLang="ja-JP" sz="1200" dirty="0">
              <a:latin typeface="+mn-ea"/>
              <a:ea typeface="+mn-ea"/>
            </a:endParaRPr>
          </a:p>
        </p:txBody>
      </p:sp>
      <p:sp>
        <p:nvSpPr>
          <p:cNvPr id="12" name="テキスト ボックス 11">
            <a:extLst>
              <a:ext uri="{FF2B5EF4-FFF2-40B4-BE49-F238E27FC236}">
                <a16:creationId xmlns:a16="http://schemas.microsoft.com/office/drawing/2014/main" id="{4FD16616-7B85-B549-84F4-D26107A02E5B}"/>
              </a:ext>
            </a:extLst>
          </p:cNvPr>
          <p:cNvSpPr txBox="1"/>
          <p:nvPr/>
        </p:nvSpPr>
        <p:spPr>
          <a:xfrm>
            <a:off x="3058309" y="2204864"/>
            <a:ext cx="2398413" cy="1077218"/>
          </a:xfrm>
          <a:prstGeom prst="rect">
            <a:avLst/>
          </a:prstGeom>
          <a:noFill/>
        </p:spPr>
        <p:txBody>
          <a:bodyPr wrap="none" rtlCol="0">
            <a:spAutoFit/>
          </a:bodyPr>
          <a:lstStyle/>
          <a:p>
            <a:pPr algn="l"/>
            <a:r>
              <a:rPr lang="ja-JP" altLang="en-US" sz="1600">
                <a:latin typeface="+mn-ea"/>
                <a:ea typeface="+mn-ea"/>
              </a:rPr>
              <a:t>●表示年を指定する </a:t>
            </a:r>
            <a:endParaRPr lang="en-US" altLang="ja-JP" sz="1600" dirty="0">
              <a:latin typeface="+mn-ea"/>
              <a:ea typeface="+mn-ea"/>
            </a:endParaRPr>
          </a:p>
          <a:p>
            <a:pPr algn="l"/>
            <a:r>
              <a:rPr lang="ja-JP" altLang="en-US" sz="1200">
                <a:latin typeface="+mn-ea"/>
                <a:ea typeface="+mn-ea"/>
              </a:rPr>
              <a:t>表示年を以下の中から選択します。 </a:t>
            </a:r>
            <a:endParaRPr lang="en-US" altLang="ja-JP" sz="1200" dirty="0">
              <a:latin typeface="+mn-ea"/>
              <a:ea typeface="+mn-ea"/>
            </a:endParaRPr>
          </a:p>
          <a:p>
            <a:pPr algn="l"/>
            <a:r>
              <a:rPr lang="ja-JP" altLang="en-US" sz="1200">
                <a:latin typeface="+mn-ea"/>
                <a:ea typeface="+mn-ea"/>
              </a:rPr>
              <a:t>・</a:t>
            </a:r>
            <a:r>
              <a:rPr lang="en-US" altLang="ja-JP" sz="1200" dirty="0">
                <a:latin typeface="+mn-ea"/>
                <a:ea typeface="+mn-ea"/>
              </a:rPr>
              <a:t>2013 </a:t>
            </a:r>
            <a:r>
              <a:rPr lang="ja-JP" altLang="en-US" sz="1200">
                <a:latin typeface="+mn-ea"/>
                <a:ea typeface="+mn-ea"/>
              </a:rPr>
              <a:t>年 </a:t>
            </a:r>
            <a:endParaRPr lang="en-US" altLang="ja-JP" sz="1200" dirty="0">
              <a:latin typeface="+mn-ea"/>
              <a:ea typeface="+mn-ea"/>
            </a:endParaRPr>
          </a:p>
          <a:p>
            <a:pPr algn="l"/>
            <a:r>
              <a:rPr lang="ja-JP" altLang="en-US" sz="1200">
                <a:latin typeface="+mn-ea"/>
                <a:ea typeface="+mn-ea"/>
              </a:rPr>
              <a:t>・</a:t>
            </a:r>
            <a:r>
              <a:rPr lang="en-US" altLang="ja-JP" sz="1200" dirty="0">
                <a:latin typeface="+mn-ea"/>
                <a:ea typeface="+mn-ea"/>
              </a:rPr>
              <a:t>2014 </a:t>
            </a:r>
            <a:r>
              <a:rPr lang="ja-JP" altLang="en-US" sz="1200">
                <a:latin typeface="+mn-ea"/>
                <a:ea typeface="+mn-ea"/>
              </a:rPr>
              <a:t>年 </a:t>
            </a:r>
            <a:endParaRPr lang="en-US" altLang="ja-JP" sz="1200" dirty="0">
              <a:latin typeface="+mn-ea"/>
              <a:ea typeface="+mn-ea"/>
            </a:endParaRPr>
          </a:p>
          <a:p>
            <a:pPr algn="l"/>
            <a:r>
              <a:rPr lang="ja-JP" altLang="en-US" sz="1200">
                <a:latin typeface="+mn-ea"/>
                <a:ea typeface="+mn-ea"/>
              </a:rPr>
              <a:t>・</a:t>
            </a:r>
            <a:r>
              <a:rPr lang="en-US" altLang="ja-JP" sz="1200" dirty="0">
                <a:latin typeface="+mn-ea"/>
                <a:ea typeface="+mn-ea"/>
              </a:rPr>
              <a:t>2015 </a:t>
            </a:r>
            <a:r>
              <a:rPr lang="ja-JP" altLang="en-US" sz="1200">
                <a:latin typeface="+mn-ea"/>
                <a:ea typeface="+mn-ea"/>
              </a:rPr>
              <a:t>年 </a:t>
            </a:r>
            <a:endParaRPr lang="en-US" altLang="ja-JP" sz="1200" dirty="0">
              <a:latin typeface="+mn-ea"/>
              <a:ea typeface="+mn-ea"/>
            </a:endParaRPr>
          </a:p>
        </p:txBody>
      </p:sp>
      <p:sp>
        <p:nvSpPr>
          <p:cNvPr id="14" name="テキスト ボックス 13">
            <a:extLst>
              <a:ext uri="{FF2B5EF4-FFF2-40B4-BE49-F238E27FC236}">
                <a16:creationId xmlns:a16="http://schemas.microsoft.com/office/drawing/2014/main" id="{6B5DAC9B-AA91-A146-AF26-F80BA6C241BD}"/>
              </a:ext>
            </a:extLst>
          </p:cNvPr>
          <p:cNvSpPr txBox="1"/>
          <p:nvPr/>
        </p:nvSpPr>
        <p:spPr>
          <a:xfrm>
            <a:off x="3061749" y="3318920"/>
            <a:ext cx="4240263" cy="707886"/>
          </a:xfrm>
          <a:prstGeom prst="rect">
            <a:avLst/>
          </a:prstGeom>
          <a:noFill/>
        </p:spPr>
        <p:txBody>
          <a:bodyPr wrap="none" rtlCol="0">
            <a:spAutoFit/>
          </a:bodyPr>
          <a:lstStyle/>
          <a:p>
            <a:pPr algn="l"/>
            <a:r>
              <a:rPr lang="ja-JP" altLang="en-US" sz="1600" dirty="0">
                <a:latin typeface="+mn-ea"/>
                <a:ea typeface="+mn-ea"/>
              </a:rPr>
              <a:t>● 居住都道府県別に見る </a:t>
            </a:r>
            <a:endParaRPr lang="en-US" altLang="ja-JP" sz="1600" dirty="0">
              <a:latin typeface="+mn-ea"/>
              <a:ea typeface="+mn-ea"/>
            </a:endParaRPr>
          </a:p>
          <a:p>
            <a:pPr algn="l"/>
            <a:r>
              <a:rPr lang="ja-JP" altLang="en-US" sz="1200" dirty="0">
                <a:latin typeface="+mn-ea"/>
                <a:ea typeface="+mn-ea"/>
              </a:rPr>
              <a:t>クリックすると、居住都道府県別の延べ宿泊者数の構成割合グラフ </a:t>
            </a:r>
            <a:endParaRPr lang="en-US" altLang="ja-JP" sz="1200" dirty="0">
              <a:latin typeface="+mn-ea"/>
              <a:ea typeface="+mn-ea"/>
            </a:endParaRPr>
          </a:p>
          <a:p>
            <a:pPr algn="l"/>
            <a:r>
              <a:rPr lang="ja-JP" altLang="en-US" sz="1200" dirty="0">
                <a:latin typeface="+mn-ea"/>
                <a:ea typeface="+mn-ea"/>
              </a:rPr>
              <a:t>および推移グラフが表示されます。</a:t>
            </a:r>
            <a:endParaRPr kumimoji="1" lang="ja-JP" altLang="en-US" sz="1200" dirty="0">
              <a:latin typeface="+mn-ea"/>
              <a:ea typeface="+mn-ea"/>
            </a:endParaRPr>
          </a:p>
        </p:txBody>
      </p:sp>
      <p:sp>
        <p:nvSpPr>
          <p:cNvPr id="16" name="テキスト ボックス 15">
            <a:extLst>
              <a:ext uri="{FF2B5EF4-FFF2-40B4-BE49-F238E27FC236}">
                <a16:creationId xmlns:a16="http://schemas.microsoft.com/office/drawing/2014/main" id="{F7FD8791-615C-3746-83D2-4B66C8ABB0B8}"/>
              </a:ext>
            </a:extLst>
          </p:cNvPr>
          <p:cNvSpPr txBox="1"/>
          <p:nvPr/>
        </p:nvSpPr>
        <p:spPr>
          <a:xfrm>
            <a:off x="3058309" y="4149080"/>
            <a:ext cx="6240811" cy="523220"/>
          </a:xfrm>
          <a:prstGeom prst="rect">
            <a:avLst/>
          </a:prstGeom>
          <a:noFill/>
        </p:spPr>
        <p:txBody>
          <a:bodyPr wrap="none" rtlCol="0">
            <a:spAutoFit/>
          </a:bodyPr>
          <a:lstStyle/>
          <a:p>
            <a:pPr algn="l"/>
            <a:r>
              <a:rPr lang="ja-JP" altLang="en-US" sz="1600" dirty="0">
                <a:latin typeface="+mn-ea"/>
                <a:ea typeface="+mn-ea"/>
              </a:rPr>
              <a:t>● 居住国・地域別に見る </a:t>
            </a:r>
            <a:endParaRPr lang="en-US" altLang="ja-JP" sz="1600" dirty="0">
              <a:latin typeface="+mn-ea"/>
              <a:ea typeface="+mn-ea"/>
            </a:endParaRPr>
          </a:p>
          <a:p>
            <a:pPr algn="l"/>
            <a:r>
              <a:rPr lang="ja-JP" altLang="en-US" sz="1200" dirty="0">
                <a:latin typeface="+mn-ea"/>
                <a:ea typeface="+mn-ea"/>
              </a:rPr>
              <a:t>クリックすると、居住国・地域別の延べ宿泊者数の構成割合グラフおよび 推移グラフが表示されます。</a:t>
            </a:r>
          </a:p>
        </p:txBody>
      </p:sp>
      <p:sp>
        <p:nvSpPr>
          <p:cNvPr id="22" name="角丸四角形 21">
            <a:extLst>
              <a:ext uri="{FF2B5EF4-FFF2-40B4-BE49-F238E27FC236}">
                <a16:creationId xmlns:a16="http://schemas.microsoft.com/office/drawing/2014/main" id="{9D2CB6C2-56CC-584E-AB2A-F89594C83FF4}"/>
              </a:ext>
            </a:extLst>
          </p:cNvPr>
          <p:cNvSpPr/>
          <p:nvPr/>
        </p:nvSpPr>
        <p:spPr>
          <a:xfrm>
            <a:off x="539552" y="3004321"/>
            <a:ext cx="2228238" cy="444407"/>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a:extLst>
              <a:ext uri="{FF2B5EF4-FFF2-40B4-BE49-F238E27FC236}">
                <a16:creationId xmlns:a16="http://schemas.microsoft.com/office/drawing/2014/main" id="{12E514F1-CAB9-B045-A1F1-F4D49EEC0206}"/>
              </a:ext>
            </a:extLst>
          </p:cNvPr>
          <p:cNvSpPr/>
          <p:nvPr/>
        </p:nvSpPr>
        <p:spPr>
          <a:xfrm>
            <a:off x="539552" y="3573016"/>
            <a:ext cx="2228238" cy="399545"/>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角丸四角形 23">
            <a:extLst>
              <a:ext uri="{FF2B5EF4-FFF2-40B4-BE49-F238E27FC236}">
                <a16:creationId xmlns:a16="http://schemas.microsoft.com/office/drawing/2014/main" id="{94A58332-C669-EA4F-9386-9DD513683C0D}"/>
              </a:ext>
            </a:extLst>
          </p:cNvPr>
          <p:cNvSpPr/>
          <p:nvPr/>
        </p:nvSpPr>
        <p:spPr>
          <a:xfrm>
            <a:off x="528209" y="4053650"/>
            <a:ext cx="2228238" cy="362976"/>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3BC5BC51-4F0C-DE43-B734-C0EB8C5DE7CD}"/>
              </a:ext>
            </a:extLst>
          </p:cNvPr>
          <p:cNvCxnSpPr>
            <a:cxnSpLocks/>
            <a:stCxn id="7" idx="3"/>
          </p:cNvCxnSpPr>
          <p:nvPr/>
        </p:nvCxnSpPr>
        <p:spPr>
          <a:xfrm flipV="1">
            <a:off x="2778113" y="1911185"/>
            <a:ext cx="364050" cy="390532"/>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D290B4F0-68EC-824D-BE52-99490AFB41E7}"/>
              </a:ext>
            </a:extLst>
          </p:cNvPr>
          <p:cNvCxnSpPr>
            <a:cxnSpLocks/>
          </p:cNvCxnSpPr>
          <p:nvPr/>
        </p:nvCxnSpPr>
        <p:spPr>
          <a:xfrm flipV="1">
            <a:off x="2756448" y="2683025"/>
            <a:ext cx="385715" cy="664274"/>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9D0803DE-184B-B343-B4DC-6A906B7754FD}"/>
              </a:ext>
            </a:extLst>
          </p:cNvPr>
          <p:cNvCxnSpPr>
            <a:cxnSpLocks/>
          </p:cNvCxnSpPr>
          <p:nvPr/>
        </p:nvCxnSpPr>
        <p:spPr>
          <a:xfrm flipV="1">
            <a:off x="2767790" y="3515993"/>
            <a:ext cx="374373" cy="266720"/>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62761B37-7E9C-BD4F-A2B9-5DF1BFA572DC}"/>
              </a:ext>
            </a:extLst>
          </p:cNvPr>
          <p:cNvCxnSpPr>
            <a:cxnSpLocks/>
          </p:cNvCxnSpPr>
          <p:nvPr/>
        </p:nvCxnSpPr>
        <p:spPr>
          <a:xfrm>
            <a:off x="2735553" y="4623859"/>
            <a:ext cx="406610" cy="280811"/>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pic>
        <p:nvPicPr>
          <p:cNvPr id="8" name="図 7">
            <a:extLst>
              <a:ext uri="{FF2B5EF4-FFF2-40B4-BE49-F238E27FC236}">
                <a16:creationId xmlns:a16="http://schemas.microsoft.com/office/drawing/2014/main" id="{47312BF9-CC32-914D-8A11-E2E9555876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62052" y="1300811"/>
            <a:ext cx="3279919" cy="1798268"/>
          </a:xfrm>
          <a:prstGeom prst="rect">
            <a:avLst/>
          </a:prstGeom>
        </p:spPr>
      </p:pic>
      <p:sp>
        <p:nvSpPr>
          <p:cNvPr id="17" name="テキスト ボックス 16">
            <a:extLst>
              <a:ext uri="{FF2B5EF4-FFF2-40B4-BE49-F238E27FC236}">
                <a16:creationId xmlns:a16="http://schemas.microsoft.com/office/drawing/2014/main" id="{53630E5B-2423-014A-A96A-A1D4CF7179C5}"/>
              </a:ext>
            </a:extLst>
          </p:cNvPr>
          <p:cNvSpPr txBox="1"/>
          <p:nvPr/>
        </p:nvSpPr>
        <p:spPr>
          <a:xfrm>
            <a:off x="3853298" y="2626046"/>
            <a:ext cx="906017" cy="646331"/>
          </a:xfrm>
          <a:prstGeom prst="rect">
            <a:avLst/>
          </a:prstGeom>
          <a:noFill/>
        </p:spPr>
        <p:txBody>
          <a:bodyPr wrap="none" rtlCol="0">
            <a:spAutoFit/>
          </a:bodyPr>
          <a:lstStyle/>
          <a:p>
            <a:pPr algn="l"/>
            <a:r>
              <a:rPr lang="ja-JP" altLang="en-US" sz="1200">
                <a:latin typeface="+mn-ea"/>
                <a:ea typeface="+mn-ea"/>
              </a:rPr>
              <a:t>・</a:t>
            </a:r>
            <a:r>
              <a:rPr lang="en-US" altLang="ja-JP" sz="1200" dirty="0">
                <a:latin typeface="+mn-ea"/>
                <a:ea typeface="+mn-ea"/>
              </a:rPr>
              <a:t>2016 </a:t>
            </a:r>
            <a:r>
              <a:rPr lang="ja-JP" altLang="en-US" sz="1200">
                <a:latin typeface="+mn-ea"/>
                <a:ea typeface="+mn-ea"/>
              </a:rPr>
              <a:t>年 </a:t>
            </a:r>
            <a:endParaRPr lang="en-US" altLang="ja-JP" sz="1200" dirty="0">
              <a:latin typeface="+mn-ea"/>
              <a:ea typeface="+mn-ea"/>
            </a:endParaRPr>
          </a:p>
          <a:p>
            <a:pPr algn="l"/>
            <a:r>
              <a:rPr lang="ja-JP" altLang="en-US" sz="1200">
                <a:latin typeface="+mn-ea"/>
                <a:ea typeface="+mn-ea"/>
              </a:rPr>
              <a:t>・</a:t>
            </a:r>
            <a:r>
              <a:rPr lang="en-US" altLang="ja-JP" sz="1200" dirty="0">
                <a:latin typeface="+mn-ea"/>
                <a:ea typeface="+mn-ea"/>
              </a:rPr>
              <a:t>2017 </a:t>
            </a:r>
            <a:r>
              <a:rPr lang="ja-JP" altLang="en-US" sz="1200">
                <a:latin typeface="+mn-ea"/>
                <a:ea typeface="+mn-ea"/>
              </a:rPr>
              <a:t>年 </a:t>
            </a:r>
            <a:endParaRPr lang="en-US" altLang="ja-JP" sz="1200" dirty="0">
              <a:latin typeface="+mn-ea"/>
              <a:ea typeface="+mn-ea"/>
            </a:endParaRPr>
          </a:p>
          <a:p>
            <a:pPr algn="l"/>
            <a:r>
              <a:rPr lang="ja-JP" altLang="en-US" sz="1200">
                <a:latin typeface="+mn-ea"/>
                <a:ea typeface="+mn-ea"/>
              </a:rPr>
              <a:t>・</a:t>
            </a:r>
            <a:r>
              <a:rPr lang="en-US" altLang="ja-JP" sz="1200" dirty="0">
                <a:latin typeface="+mn-ea"/>
                <a:ea typeface="+mn-ea"/>
              </a:rPr>
              <a:t>2018 </a:t>
            </a:r>
            <a:r>
              <a:rPr lang="ja-JP" altLang="en-US" sz="1200">
                <a:latin typeface="+mn-ea"/>
                <a:ea typeface="+mn-ea"/>
              </a:rPr>
              <a:t>年</a:t>
            </a:r>
            <a:endParaRPr lang="en-US" altLang="ja-JP" sz="1200" dirty="0">
              <a:latin typeface="+mn-ea"/>
              <a:ea typeface="+mn-ea"/>
            </a:endParaRPr>
          </a:p>
        </p:txBody>
      </p:sp>
      <p:sp>
        <p:nvSpPr>
          <p:cNvPr id="27" name="テキスト ボックス 26">
            <a:extLst>
              <a:ext uri="{FF2B5EF4-FFF2-40B4-BE49-F238E27FC236}">
                <a16:creationId xmlns:a16="http://schemas.microsoft.com/office/drawing/2014/main" id="{D8A24B7C-61C1-C34B-995E-6F2BDCEFB9B7}"/>
              </a:ext>
            </a:extLst>
          </p:cNvPr>
          <p:cNvSpPr txBox="1"/>
          <p:nvPr/>
        </p:nvSpPr>
        <p:spPr>
          <a:xfrm>
            <a:off x="3058309" y="4770191"/>
            <a:ext cx="4214615" cy="523220"/>
          </a:xfrm>
          <a:prstGeom prst="rect">
            <a:avLst/>
          </a:prstGeom>
          <a:noFill/>
        </p:spPr>
        <p:txBody>
          <a:bodyPr wrap="none" rtlCol="0">
            <a:spAutoFit/>
          </a:bodyPr>
          <a:lstStyle/>
          <a:p>
            <a:pPr algn="l"/>
            <a:r>
              <a:rPr lang="ja-JP" altLang="en-US" sz="1600" dirty="0">
                <a:latin typeface="+mn-ea"/>
                <a:ea typeface="+mn-ea"/>
              </a:rPr>
              <a:t>● 属性別に見る </a:t>
            </a:r>
            <a:endParaRPr lang="en-US" altLang="ja-JP" sz="1600" dirty="0">
              <a:latin typeface="+mn-ea"/>
              <a:ea typeface="+mn-ea"/>
            </a:endParaRPr>
          </a:p>
          <a:p>
            <a:pPr algn="l"/>
            <a:r>
              <a:rPr lang="ja-JP" altLang="en-US" sz="1200" dirty="0">
                <a:latin typeface="+mn-ea"/>
                <a:ea typeface="+mn-ea"/>
              </a:rPr>
              <a:t>クリックすると、属性別延べ宿泊者数の推移グラフが表示されます。</a:t>
            </a:r>
            <a:endParaRPr kumimoji="1" lang="ja-JP" altLang="en-US" sz="1200" dirty="0">
              <a:latin typeface="+mn-ea"/>
              <a:ea typeface="+mn-ea"/>
            </a:endParaRPr>
          </a:p>
        </p:txBody>
      </p:sp>
      <p:sp>
        <p:nvSpPr>
          <p:cNvPr id="29" name="テキスト ボックス 28">
            <a:extLst>
              <a:ext uri="{FF2B5EF4-FFF2-40B4-BE49-F238E27FC236}">
                <a16:creationId xmlns:a16="http://schemas.microsoft.com/office/drawing/2014/main" id="{84CE4A31-46B6-B346-A408-474E70C4CA61}"/>
              </a:ext>
            </a:extLst>
          </p:cNvPr>
          <p:cNvSpPr txBox="1"/>
          <p:nvPr/>
        </p:nvSpPr>
        <p:spPr>
          <a:xfrm>
            <a:off x="3058309" y="5382866"/>
            <a:ext cx="3392275" cy="523220"/>
          </a:xfrm>
          <a:prstGeom prst="rect">
            <a:avLst/>
          </a:prstGeom>
          <a:noFill/>
        </p:spPr>
        <p:txBody>
          <a:bodyPr wrap="none" rtlCol="0">
            <a:spAutoFit/>
          </a:bodyPr>
          <a:lstStyle/>
          <a:p>
            <a:pPr algn="l"/>
            <a:r>
              <a:rPr lang="ja-JP" altLang="en-US" sz="1600">
                <a:latin typeface="+mn-ea"/>
                <a:ea typeface="+mn-ea"/>
              </a:rPr>
              <a:t>● 他地域と比較する </a:t>
            </a:r>
            <a:endParaRPr lang="en-US" altLang="ja-JP" sz="1600" dirty="0">
              <a:latin typeface="+mn-ea"/>
              <a:ea typeface="+mn-ea"/>
            </a:endParaRPr>
          </a:p>
          <a:p>
            <a:pPr algn="l"/>
            <a:r>
              <a:rPr lang="ja-JP" altLang="en-US" sz="1200">
                <a:latin typeface="+mn-ea"/>
                <a:ea typeface="+mn-ea"/>
              </a:rPr>
              <a:t>クリックすると、延べ宿泊者数のグラフが表示されます。</a:t>
            </a:r>
            <a:endParaRPr kumimoji="1" lang="ja-JP" altLang="en-US" sz="1200">
              <a:latin typeface="+mn-ea"/>
              <a:ea typeface="+mn-ea"/>
            </a:endParaRPr>
          </a:p>
        </p:txBody>
      </p:sp>
      <p:sp>
        <p:nvSpPr>
          <p:cNvPr id="21" name="角丸四角形 20">
            <a:extLst>
              <a:ext uri="{FF2B5EF4-FFF2-40B4-BE49-F238E27FC236}">
                <a16:creationId xmlns:a16="http://schemas.microsoft.com/office/drawing/2014/main" id="{E23B4810-010B-204C-A268-B8182EB3AD6A}"/>
              </a:ext>
            </a:extLst>
          </p:cNvPr>
          <p:cNvSpPr/>
          <p:nvPr/>
        </p:nvSpPr>
        <p:spPr>
          <a:xfrm>
            <a:off x="519014" y="4479160"/>
            <a:ext cx="2228238" cy="362976"/>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角丸四角形 30">
            <a:extLst>
              <a:ext uri="{FF2B5EF4-FFF2-40B4-BE49-F238E27FC236}">
                <a16:creationId xmlns:a16="http://schemas.microsoft.com/office/drawing/2014/main" id="{DCB8FCEC-084B-144B-ADE9-5E9BB3CE758D}"/>
              </a:ext>
            </a:extLst>
          </p:cNvPr>
          <p:cNvSpPr/>
          <p:nvPr/>
        </p:nvSpPr>
        <p:spPr>
          <a:xfrm>
            <a:off x="512801" y="4929143"/>
            <a:ext cx="2228238" cy="362976"/>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a:extLst>
              <a:ext uri="{FF2B5EF4-FFF2-40B4-BE49-F238E27FC236}">
                <a16:creationId xmlns:a16="http://schemas.microsoft.com/office/drawing/2014/main" id="{2D563652-05A3-FB4B-AFEE-53D41C520AF4}"/>
              </a:ext>
            </a:extLst>
          </p:cNvPr>
          <p:cNvCxnSpPr>
            <a:cxnSpLocks/>
          </p:cNvCxnSpPr>
          <p:nvPr/>
        </p:nvCxnSpPr>
        <p:spPr>
          <a:xfrm>
            <a:off x="2759251" y="4232950"/>
            <a:ext cx="382912" cy="95044"/>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BA611DA0-9AC2-A943-AEC9-B752F0891EB5}"/>
              </a:ext>
            </a:extLst>
          </p:cNvPr>
          <p:cNvCxnSpPr>
            <a:cxnSpLocks/>
          </p:cNvCxnSpPr>
          <p:nvPr/>
        </p:nvCxnSpPr>
        <p:spPr>
          <a:xfrm>
            <a:off x="2739531" y="5085320"/>
            <a:ext cx="464317" cy="470648"/>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5" name="正方形/長方形 34">
            <a:extLst>
              <a:ext uri="{FF2B5EF4-FFF2-40B4-BE49-F238E27FC236}">
                <a16:creationId xmlns:a16="http://schemas.microsoft.com/office/drawing/2014/main" id="{61DFFB39-9BFF-41CE-87CF-D7BA1B568ECC}"/>
              </a:ext>
            </a:extLst>
          </p:cNvPr>
          <p:cNvSpPr/>
          <p:nvPr/>
        </p:nvSpPr>
        <p:spPr>
          <a:xfrm>
            <a:off x="6687280" y="6329966"/>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3694922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16</a:t>
            </a:fld>
            <a:endParaRPr lang="en-US" altLang="ja-JP" dirty="0"/>
          </a:p>
        </p:txBody>
      </p:sp>
      <p:sp>
        <p:nvSpPr>
          <p:cNvPr id="2" name="テキスト ボックス 1">
            <a:extLst>
              <a:ext uri="{FF2B5EF4-FFF2-40B4-BE49-F238E27FC236}">
                <a16:creationId xmlns:a16="http://schemas.microsoft.com/office/drawing/2014/main" id="{2B7D6C86-E3BF-9E44-8A96-4281A6613672}"/>
              </a:ext>
            </a:extLst>
          </p:cNvPr>
          <p:cNvSpPr txBox="1"/>
          <p:nvPr/>
        </p:nvSpPr>
        <p:spPr>
          <a:xfrm>
            <a:off x="1547664" y="5558288"/>
            <a:ext cx="6696744" cy="954107"/>
          </a:xfrm>
          <a:prstGeom prst="rect">
            <a:avLst/>
          </a:prstGeom>
          <a:noFill/>
        </p:spPr>
        <p:txBody>
          <a:bodyPr wrap="square" rtlCol="0">
            <a:spAutoFit/>
          </a:bodyPr>
          <a:lstStyle/>
          <a:p>
            <a:pPr algn="l"/>
            <a:r>
              <a:rPr lang="ja-JP" altLang="en-US" sz="1400" b="1">
                <a:latin typeface="+mn-ea"/>
                <a:ea typeface="+mn-ea"/>
              </a:rPr>
              <a:t>●居住都道府県別の延べ宿泊者数の構成割合グラフおよび推移グラフ </a:t>
            </a:r>
            <a:endParaRPr lang="en-US" altLang="ja-JP" sz="1400" b="1" dirty="0">
              <a:latin typeface="+mn-ea"/>
              <a:ea typeface="+mn-ea"/>
            </a:endParaRPr>
          </a:p>
          <a:p>
            <a:pPr algn="l"/>
            <a:r>
              <a:rPr lang="ja-JP" altLang="en-US" sz="1400">
                <a:latin typeface="+mn-ea"/>
                <a:ea typeface="+mn-ea"/>
              </a:rPr>
              <a:t>　指定した地域の居住都道府県別の延べ宿泊者数の構成割合グラフが表示されます。</a:t>
            </a:r>
            <a:endParaRPr lang="en-US" altLang="ja-JP" sz="1400" dirty="0">
              <a:latin typeface="+mn-ea"/>
              <a:ea typeface="+mn-ea"/>
            </a:endParaRPr>
          </a:p>
          <a:p>
            <a:pPr algn="l"/>
            <a:r>
              <a:rPr lang="ja-JP" altLang="en-US" sz="1400">
                <a:latin typeface="+mn-ea"/>
                <a:ea typeface="+mn-ea"/>
              </a:rPr>
              <a:t>  円グラフの要素として上位 </a:t>
            </a:r>
            <a:r>
              <a:rPr lang="en-US" altLang="ja-JP" sz="1400" dirty="0">
                <a:latin typeface="+mn-ea"/>
                <a:ea typeface="+mn-ea"/>
              </a:rPr>
              <a:t>10 </a:t>
            </a:r>
            <a:r>
              <a:rPr lang="ja-JP" altLang="en-US" sz="1400">
                <a:latin typeface="+mn-ea"/>
                <a:ea typeface="+mn-ea"/>
              </a:rPr>
              <a:t>位までの地域の名称と延べ宿泊者数（割合）、</a:t>
            </a:r>
            <a:endParaRPr lang="en-US" altLang="ja-JP" sz="1400" dirty="0">
              <a:latin typeface="+mn-ea"/>
              <a:ea typeface="+mn-ea"/>
            </a:endParaRPr>
          </a:p>
          <a:p>
            <a:pPr algn="l"/>
            <a:r>
              <a:rPr lang="ja-JP" altLang="en-US" sz="1400">
                <a:latin typeface="+mn-ea"/>
                <a:ea typeface="+mn-ea"/>
              </a:rPr>
              <a:t>　その他として </a:t>
            </a:r>
            <a:r>
              <a:rPr lang="en-US" altLang="ja-JP" sz="1400" dirty="0">
                <a:latin typeface="+mn-ea"/>
                <a:ea typeface="+mn-ea"/>
              </a:rPr>
              <a:t>11 </a:t>
            </a:r>
            <a:r>
              <a:rPr lang="ja-JP" altLang="en-US" sz="1400">
                <a:latin typeface="+mn-ea"/>
                <a:ea typeface="+mn-ea"/>
              </a:rPr>
              <a:t>位以下の地域における延べ宿泊者数（割合）の合計が表示されます。 </a:t>
            </a:r>
            <a:endParaRPr lang="en-US" altLang="ja-JP" sz="1400" dirty="0">
              <a:latin typeface="+mn-ea"/>
              <a:ea typeface="+mn-ea"/>
            </a:endParaRPr>
          </a:p>
        </p:txBody>
      </p:sp>
      <p:pic>
        <p:nvPicPr>
          <p:cNvPr id="4" name="図 3">
            <a:extLst>
              <a:ext uri="{FF2B5EF4-FFF2-40B4-BE49-F238E27FC236}">
                <a16:creationId xmlns:a16="http://schemas.microsoft.com/office/drawing/2014/main" id="{D8E40C5A-B152-7340-AC2E-9DA6CEAB08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4" y="1002412"/>
            <a:ext cx="3913736" cy="4464496"/>
          </a:xfrm>
          <a:prstGeom prst="rect">
            <a:avLst/>
          </a:prstGeom>
        </p:spPr>
      </p:pic>
      <p:sp>
        <p:nvSpPr>
          <p:cNvPr id="7" name="正方形/長方形 6">
            <a:extLst>
              <a:ext uri="{FF2B5EF4-FFF2-40B4-BE49-F238E27FC236}">
                <a16:creationId xmlns:a16="http://schemas.microsoft.com/office/drawing/2014/main" id="{332CF0F3-C9AA-A345-A1FC-F5F12E91C5A1}"/>
              </a:ext>
            </a:extLst>
          </p:cNvPr>
          <p:cNvSpPr/>
          <p:nvPr/>
        </p:nvSpPr>
        <p:spPr>
          <a:xfrm>
            <a:off x="2195736" y="908750"/>
            <a:ext cx="4608512" cy="455815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F8735DED-54C9-1648-9BC9-BE153BB5DE9F}"/>
              </a:ext>
            </a:extLst>
          </p:cNvPr>
          <p:cNvSpPr/>
          <p:nvPr/>
        </p:nvSpPr>
        <p:spPr>
          <a:xfrm>
            <a:off x="210446" y="844034"/>
            <a:ext cx="1774845" cy="369332"/>
          </a:xfrm>
          <a:prstGeom prst="rect">
            <a:avLst/>
          </a:prstGeom>
        </p:spPr>
        <p:txBody>
          <a:bodyPr wrap="none">
            <a:spAutoFit/>
          </a:bodyPr>
          <a:lstStyle/>
          <a:p>
            <a:r>
              <a:rPr lang="ja-JP" altLang="en-US">
                <a:latin typeface="+mn-ea"/>
              </a:rPr>
              <a:t>居住国別に見る </a:t>
            </a:r>
            <a:endParaRPr lang="ja-JP" altLang="en-US"/>
          </a:p>
        </p:txBody>
      </p:sp>
      <p:sp>
        <p:nvSpPr>
          <p:cNvPr id="10" name="正方形/長方形 9">
            <a:extLst>
              <a:ext uri="{FF2B5EF4-FFF2-40B4-BE49-F238E27FC236}">
                <a16:creationId xmlns:a16="http://schemas.microsoft.com/office/drawing/2014/main" id="{DF74E2F2-862D-496F-AAEC-97C29FE52DC8}"/>
              </a:ext>
            </a:extLst>
          </p:cNvPr>
          <p:cNvSpPr/>
          <p:nvPr/>
        </p:nvSpPr>
        <p:spPr>
          <a:xfrm>
            <a:off x="6672242" y="6554417"/>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11913599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17</a:t>
            </a:fld>
            <a:endParaRPr lang="en-US" altLang="ja-JP" dirty="0"/>
          </a:p>
        </p:txBody>
      </p:sp>
      <p:sp>
        <p:nvSpPr>
          <p:cNvPr id="2" name="テキスト ボックス 1">
            <a:extLst>
              <a:ext uri="{FF2B5EF4-FFF2-40B4-BE49-F238E27FC236}">
                <a16:creationId xmlns:a16="http://schemas.microsoft.com/office/drawing/2014/main" id="{2B7D6C86-E3BF-9E44-8A96-4281A6613672}"/>
              </a:ext>
            </a:extLst>
          </p:cNvPr>
          <p:cNvSpPr txBox="1"/>
          <p:nvPr/>
        </p:nvSpPr>
        <p:spPr>
          <a:xfrm>
            <a:off x="165810" y="5251881"/>
            <a:ext cx="9001000" cy="954107"/>
          </a:xfrm>
          <a:prstGeom prst="rect">
            <a:avLst/>
          </a:prstGeom>
          <a:noFill/>
        </p:spPr>
        <p:txBody>
          <a:bodyPr wrap="square" rtlCol="0">
            <a:spAutoFit/>
          </a:bodyPr>
          <a:lstStyle/>
          <a:p>
            <a:pPr algn="l"/>
            <a:r>
              <a:rPr lang="ja-JP" altLang="en-US" sz="1400" b="1" dirty="0">
                <a:latin typeface="+mn-ea"/>
                <a:ea typeface="+mn-ea"/>
              </a:rPr>
              <a:t>■居住国別の延べ宿泊者数の推移グラフ </a:t>
            </a:r>
            <a:endParaRPr lang="en-US" altLang="ja-JP" sz="1400" b="1" dirty="0">
              <a:latin typeface="+mn-ea"/>
              <a:ea typeface="+mn-ea"/>
            </a:endParaRPr>
          </a:p>
          <a:p>
            <a:pPr algn="l"/>
            <a:r>
              <a:rPr lang="ja-JP" altLang="en-US" sz="1400" dirty="0">
                <a:latin typeface="+mn-ea"/>
                <a:ea typeface="+mn-ea"/>
              </a:rPr>
              <a:t>　居住国別の延べ宿泊者数の構成割合グラフをスクロールすると</a:t>
            </a:r>
            <a:endParaRPr lang="en-US" altLang="ja-JP" sz="1400" dirty="0">
              <a:latin typeface="+mn-ea"/>
              <a:ea typeface="+mn-ea"/>
            </a:endParaRPr>
          </a:p>
          <a:p>
            <a:pPr algn="l"/>
            <a:r>
              <a:rPr lang="ja-JP" altLang="en-US" sz="1400" dirty="0">
                <a:latin typeface="+mn-ea"/>
                <a:ea typeface="+mn-ea"/>
              </a:rPr>
              <a:t>　居住国別の延べ宿泊者数の推移グラフが表示されます。 </a:t>
            </a:r>
          </a:p>
          <a:p>
            <a:pPr algn="l"/>
            <a:r>
              <a:rPr lang="ja-JP" altLang="en-US" sz="1400" dirty="0">
                <a:latin typeface="+mn-ea"/>
                <a:ea typeface="+mn-ea"/>
              </a:rPr>
              <a:t>　グラフにマウスオーバーすると、該当する表示年における選択した地域名</a:t>
            </a:r>
            <a:r>
              <a:rPr lang="en-US" altLang="ja-JP" sz="1400" dirty="0">
                <a:latin typeface="+mn-ea"/>
                <a:ea typeface="+mn-ea"/>
              </a:rPr>
              <a:t>(</a:t>
            </a:r>
            <a:r>
              <a:rPr lang="ja-JP" altLang="en-US" sz="1400" dirty="0">
                <a:latin typeface="+mn-ea"/>
                <a:ea typeface="+mn-ea"/>
              </a:rPr>
              <a:t>国名</a:t>
            </a:r>
            <a:r>
              <a:rPr lang="en-US" altLang="ja-JP" sz="1400" dirty="0">
                <a:latin typeface="+mn-ea"/>
                <a:ea typeface="+mn-ea"/>
              </a:rPr>
              <a:t>)</a:t>
            </a:r>
            <a:r>
              <a:rPr lang="ja-JP" altLang="en-US" sz="1400" dirty="0">
                <a:latin typeface="+mn-ea"/>
                <a:ea typeface="+mn-ea"/>
              </a:rPr>
              <a:t>と延べ宿泊者数が表示されます。 </a:t>
            </a:r>
          </a:p>
        </p:txBody>
      </p:sp>
      <p:pic>
        <p:nvPicPr>
          <p:cNvPr id="5" name="図 4">
            <a:extLst>
              <a:ext uri="{FF2B5EF4-FFF2-40B4-BE49-F238E27FC236}">
                <a16:creationId xmlns:a16="http://schemas.microsoft.com/office/drawing/2014/main" id="{B0EEA390-C318-A745-9B93-2919F8FE6A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680" y="1124744"/>
            <a:ext cx="5702454" cy="3823131"/>
          </a:xfrm>
          <a:prstGeom prst="rect">
            <a:avLst/>
          </a:prstGeom>
          <a:ln w="3175">
            <a:solidFill>
              <a:schemeClr val="bg1">
                <a:lumMod val="85000"/>
              </a:schemeClr>
            </a:solidFill>
          </a:ln>
        </p:spPr>
      </p:pic>
      <p:sp>
        <p:nvSpPr>
          <p:cNvPr id="8" name="正方形/長方形 7">
            <a:extLst>
              <a:ext uri="{FF2B5EF4-FFF2-40B4-BE49-F238E27FC236}">
                <a16:creationId xmlns:a16="http://schemas.microsoft.com/office/drawing/2014/main" id="{91A2A772-38F1-E943-BFF9-6038AA079E15}"/>
              </a:ext>
            </a:extLst>
          </p:cNvPr>
          <p:cNvSpPr/>
          <p:nvPr/>
        </p:nvSpPr>
        <p:spPr>
          <a:xfrm>
            <a:off x="193294" y="881355"/>
            <a:ext cx="1935145" cy="369332"/>
          </a:xfrm>
          <a:prstGeom prst="rect">
            <a:avLst/>
          </a:prstGeom>
        </p:spPr>
        <p:txBody>
          <a:bodyPr wrap="none">
            <a:spAutoFit/>
          </a:bodyPr>
          <a:lstStyle/>
          <a:p>
            <a:r>
              <a:rPr lang="ja-JP" altLang="en-US">
                <a:latin typeface="+mn-ea"/>
              </a:rPr>
              <a:t>他地域と比較する </a:t>
            </a:r>
            <a:endParaRPr lang="ja-JP" altLang="en-US"/>
          </a:p>
        </p:txBody>
      </p:sp>
      <p:sp>
        <p:nvSpPr>
          <p:cNvPr id="10" name="正方形/長方形 9">
            <a:extLst>
              <a:ext uri="{FF2B5EF4-FFF2-40B4-BE49-F238E27FC236}">
                <a16:creationId xmlns:a16="http://schemas.microsoft.com/office/drawing/2014/main" id="{D2AB83D0-D8C1-45AC-98F9-8CF533CF23B7}"/>
              </a:ext>
            </a:extLst>
          </p:cNvPr>
          <p:cNvSpPr/>
          <p:nvPr/>
        </p:nvSpPr>
        <p:spPr>
          <a:xfrm>
            <a:off x="6672242" y="6554417"/>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11871913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18</a:t>
            </a:fld>
            <a:endParaRPr lang="en-US" altLang="ja-JP" dirty="0"/>
          </a:p>
        </p:txBody>
      </p:sp>
      <p:sp>
        <p:nvSpPr>
          <p:cNvPr id="2" name="テキスト ボックス 1">
            <a:extLst>
              <a:ext uri="{FF2B5EF4-FFF2-40B4-BE49-F238E27FC236}">
                <a16:creationId xmlns:a16="http://schemas.microsoft.com/office/drawing/2014/main" id="{FC245610-7B5B-5443-BDD3-7057838E9D50}"/>
              </a:ext>
            </a:extLst>
          </p:cNvPr>
          <p:cNvSpPr txBox="1"/>
          <p:nvPr/>
        </p:nvSpPr>
        <p:spPr>
          <a:xfrm>
            <a:off x="2617483" y="1124744"/>
            <a:ext cx="3477235" cy="584775"/>
          </a:xfrm>
          <a:prstGeom prst="rect">
            <a:avLst/>
          </a:prstGeom>
          <a:noFill/>
        </p:spPr>
        <p:txBody>
          <a:bodyPr wrap="none" rtlCol="0">
            <a:spAutoFit/>
          </a:bodyPr>
          <a:lstStyle/>
          <a:p>
            <a:r>
              <a:rPr lang="en-US" altLang="ja-JP" sz="3200" b="1" dirty="0">
                <a:latin typeface="+mn-ea"/>
                <a:ea typeface="+mn-ea"/>
                <a:cs typeface="Meiryo UI" pitchFamily="50" charset="-128"/>
              </a:rPr>
              <a:t>3.</a:t>
            </a:r>
            <a:r>
              <a:rPr lang="ja-JP" altLang="en-US" sz="3200" b="1">
                <a:latin typeface="Meiryo UI" pitchFamily="50" charset="-128"/>
                <a:ea typeface="Meiryo UI" pitchFamily="50" charset="-128"/>
                <a:cs typeface="Meiryo UI" pitchFamily="50" charset="-128"/>
              </a:rPr>
              <a:t>外国人訪問分析</a:t>
            </a:r>
            <a:endParaRPr kumimoji="1" lang="ja-JP" altLang="en-US" sz="3200" b="1">
              <a:latin typeface="+mn-ea"/>
              <a:ea typeface="+mn-ea"/>
            </a:endParaRPr>
          </a:p>
        </p:txBody>
      </p:sp>
      <p:sp>
        <p:nvSpPr>
          <p:cNvPr id="4" name="テキスト ボックス 3">
            <a:extLst>
              <a:ext uri="{FF2B5EF4-FFF2-40B4-BE49-F238E27FC236}">
                <a16:creationId xmlns:a16="http://schemas.microsoft.com/office/drawing/2014/main" id="{96FD68CB-618E-8644-AC71-D9ADFE4B73D0}"/>
              </a:ext>
            </a:extLst>
          </p:cNvPr>
          <p:cNvSpPr txBox="1"/>
          <p:nvPr/>
        </p:nvSpPr>
        <p:spPr>
          <a:xfrm>
            <a:off x="-7137" y="2013525"/>
            <a:ext cx="9124888" cy="954107"/>
          </a:xfrm>
          <a:prstGeom prst="rect">
            <a:avLst/>
          </a:prstGeom>
          <a:noFill/>
        </p:spPr>
        <p:txBody>
          <a:bodyPr wrap="square" rtlCol="0">
            <a:spAutoFit/>
          </a:bodyPr>
          <a:lstStyle/>
          <a:p>
            <a:r>
              <a:rPr kumimoji="1" lang="ja-JP" altLang="en-US" sz="2800" dirty="0">
                <a:latin typeface="+mn-ea"/>
                <a:ea typeface="+mn-ea"/>
              </a:rPr>
              <a:t>沖縄県の</a:t>
            </a:r>
            <a:r>
              <a:rPr kumimoji="1" lang="ja-JP" altLang="en-US" sz="2800" b="1" dirty="0">
                <a:latin typeface="+mn-ea"/>
                <a:ea typeface="+mn-ea"/>
              </a:rPr>
              <a:t>「</a:t>
            </a:r>
            <a:r>
              <a:rPr lang="ja-JP" altLang="en-US" sz="2800" b="1" dirty="0">
                <a:latin typeface="+mn-ea"/>
                <a:ea typeface="+mn-ea"/>
              </a:rPr>
              <a:t>国・地域別訪問者推移」</a:t>
            </a:r>
            <a:endParaRPr lang="en-US" altLang="ja-JP" sz="2800" b="1" dirty="0">
              <a:latin typeface="+mn-ea"/>
              <a:ea typeface="+mn-ea"/>
            </a:endParaRPr>
          </a:p>
          <a:p>
            <a:r>
              <a:rPr kumimoji="1" lang="ja-JP" altLang="en-US" sz="2800" dirty="0">
                <a:latin typeface="+mn-ea"/>
                <a:ea typeface="+mn-ea"/>
              </a:rPr>
              <a:t>を出してみましょう。</a:t>
            </a:r>
          </a:p>
        </p:txBody>
      </p:sp>
      <p:sp>
        <p:nvSpPr>
          <p:cNvPr id="3" name="テキスト ボックス 2">
            <a:extLst>
              <a:ext uri="{FF2B5EF4-FFF2-40B4-BE49-F238E27FC236}">
                <a16:creationId xmlns:a16="http://schemas.microsoft.com/office/drawing/2014/main" id="{565604DD-A099-2944-AFD4-A4853E63F966}"/>
              </a:ext>
            </a:extLst>
          </p:cNvPr>
          <p:cNvSpPr txBox="1"/>
          <p:nvPr/>
        </p:nvSpPr>
        <p:spPr>
          <a:xfrm>
            <a:off x="2771800" y="3271638"/>
            <a:ext cx="3438762" cy="2111732"/>
          </a:xfrm>
          <a:prstGeom prst="rect">
            <a:avLst/>
          </a:prstGeom>
          <a:noFill/>
        </p:spPr>
        <p:txBody>
          <a:bodyPr wrap="none" rtlCol="0">
            <a:spAutoFit/>
          </a:bodyPr>
          <a:lstStyle/>
          <a:p>
            <a:pPr algn="l">
              <a:lnSpc>
                <a:spcPct val="150000"/>
              </a:lnSpc>
            </a:pPr>
            <a:r>
              <a:rPr kumimoji="1" lang="en-US" altLang="ja-JP" dirty="0">
                <a:latin typeface="+mn-ea"/>
                <a:ea typeface="+mn-ea"/>
              </a:rPr>
              <a:t>① </a:t>
            </a:r>
            <a:r>
              <a:rPr kumimoji="1" lang="ja-JP" altLang="en-US">
                <a:latin typeface="+mn-ea"/>
                <a:ea typeface="+mn-ea"/>
              </a:rPr>
              <a:t>「メインメニュー」→観光マップ</a:t>
            </a:r>
            <a:endParaRPr kumimoji="1" lang="en-US" altLang="ja-JP" dirty="0">
              <a:latin typeface="+mn-ea"/>
              <a:ea typeface="+mn-ea"/>
            </a:endParaRPr>
          </a:p>
          <a:p>
            <a:pPr algn="l">
              <a:lnSpc>
                <a:spcPct val="150000"/>
              </a:lnSpc>
            </a:pPr>
            <a:r>
              <a:rPr lang="en-US" altLang="ja-JP" dirty="0">
                <a:latin typeface="+mn-ea"/>
                <a:ea typeface="+mn-ea"/>
              </a:rPr>
              <a:t>② </a:t>
            </a:r>
            <a:r>
              <a:rPr lang="ja-JP" altLang="en-US">
                <a:latin typeface="+mn-ea"/>
                <a:ea typeface="+mn-ea"/>
              </a:rPr>
              <a:t>国籍を選択→外国人</a:t>
            </a:r>
            <a:endParaRPr lang="en-US" altLang="ja-JP" dirty="0">
              <a:latin typeface="+mn-ea"/>
              <a:ea typeface="+mn-ea"/>
            </a:endParaRPr>
          </a:p>
          <a:p>
            <a:pPr algn="l">
              <a:lnSpc>
                <a:spcPct val="150000"/>
              </a:lnSpc>
            </a:pPr>
            <a:r>
              <a:rPr lang="en-US" altLang="ja-JP" dirty="0">
                <a:latin typeface="+mn-ea"/>
                <a:ea typeface="+mn-ea"/>
              </a:rPr>
              <a:t>③ </a:t>
            </a:r>
            <a:r>
              <a:rPr lang="ja-JP" altLang="en-US">
                <a:latin typeface="+mn-ea"/>
                <a:ea typeface="+mn-ea"/>
              </a:rPr>
              <a:t>分析内容を選択→目的地分析</a:t>
            </a:r>
            <a:endParaRPr lang="en-US" altLang="ja-JP" dirty="0">
              <a:latin typeface="+mn-ea"/>
              <a:ea typeface="+mn-ea"/>
            </a:endParaRPr>
          </a:p>
          <a:p>
            <a:pPr algn="l">
              <a:lnSpc>
                <a:spcPct val="150000"/>
              </a:lnSpc>
            </a:pPr>
            <a:r>
              <a:rPr lang="en-US" altLang="ja-JP" dirty="0">
                <a:latin typeface="+mn-ea"/>
                <a:ea typeface="+mn-ea"/>
              </a:rPr>
              <a:t>④ </a:t>
            </a:r>
            <a:r>
              <a:rPr lang="ja-JP" altLang="en-US">
                <a:latin typeface="+mn-ea"/>
                <a:ea typeface="+mn-ea"/>
              </a:rPr>
              <a:t>外国人訪問分析を選択</a:t>
            </a:r>
            <a:endParaRPr lang="en-US" altLang="ja-JP" dirty="0">
              <a:latin typeface="+mn-ea"/>
              <a:ea typeface="+mn-ea"/>
            </a:endParaRPr>
          </a:p>
          <a:p>
            <a:pPr algn="l">
              <a:lnSpc>
                <a:spcPct val="150000"/>
              </a:lnSpc>
            </a:pPr>
            <a:r>
              <a:rPr lang="en-US" altLang="ja-JP" dirty="0">
                <a:latin typeface="+mn-ea"/>
                <a:ea typeface="+mn-ea"/>
              </a:rPr>
              <a:t>⑤ </a:t>
            </a:r>
            <a:r>
              <a:rPr lang="ja-JP" altLang="en-US">
                <a:latin typeface="+mn-ea"/>
                <a:ea typeface="+mn-ea"/>
              </a:rPr>
              <a:t>指定した国・地域で分析する</a:t>
            </a:r>
            <a:endParaRPr lang="en-US" altLang="ja-JP" dirty="0">
              <a:latin typeface="+mn-ea"/>
              <a:ea typeface="+mn-ea"/>
            </a:endParaRPr>
          </a:p>
        </p:txBody>
      </p:sp>
      <p:sp>
        <p:nvSpPr>
          <p:cNvPr id="7" name="正方形/長方形 6">
            <a:extLst>
              <a:ext uri="{FF2B5EF4-FFF2-40B4-BE49-F238E27FC236}">
                <a16:creationId xmlns:a16="http://schemas.microsoft.com/office/drawing/2014/main" id="{B89945A8-43F4-4093-937C-A9698D477352}"/>
              </a:ext>
            </a:extLst>
          </p:cNvPr>
          <p:cNvSpPr/>
          <p:nvPr/>
        </p:nvSpPr>
        <p:spPr>
          <a:xfrm>
            <a:off x="256741" y="742784"/>
            <a:ext cx="2299036" cy="369332"/>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Autofit/>
          </a:bodyPr>
          <a:lstStyle/>
          <a:p>
            <a:pPr algn="l"/>
            <a:r>
              <a:rPr lang="en-US" altLang="ja-JP" sz="2000" b="1" dirty="0">
                <a:latin typeface="+mn-ea"/>
              </a:rPr>
              <a:t>RESAS</a:t>
            </a:r>
            <a:r>
              <a:rPr lang="ja-JP" altLang="en-US" sz="2000" b="1" dirty="0">
                <a:latin typeface="+mn-ea"/>
              </a:rPr>
              <a:t>の使い方③</a:t>
            </a:r>
          </a:p>
        </p:txBody>
      </p:sp>
    </p:spTree>
    <p:extLst>
      <p:ext uri="{BB962C8B-B14F-4D97-AF65-F5344CB8AC3E}">
        <p14:creationId xmlns:p14="http://schemas.microsoft.com/office/powerpoint/2010/main" val="3155383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492F3D8E-EA51-4937-8A55-507972371DB5}"/>
              </a:ext>
            </a:extLst>
          </p:cNvPr>
          <p:cNvSpPr>
            <a:spLocks noGrp="1"/>
          </p:cNvSpPr>
          <p:nvPr>
            <p:ph type="sldNum" sz="quarter" idx="12"/>
          </p:nvPr>
        </p:nvSpPr>
        <p:spPr/>
        <p:txBody>
          <a:bodyPr/>
          <a:lstStyle/>
          <a:p>
            <a:pPr>
              <a:defRPr/>
            </a:pPr>
            <a:fld id="{22179739-F4A8-44EB-8B8E-F3F060272835}" type="slidenum">
              <a:rPr lang="ja-JP" altLang="en-US" smtClean="0"/>
              <a:pPr>
                <a:defRPr/>
              </a:pPr>
              <a:t>1</a:t>
            </a:fld>
            <a:endParaRPr lang="ja-JP" altLang="en-US"/>
          </a:p>
        </p:txBody>
      </p:sp>
      <p:sp>
        <p:nvSpPr>
          <p:cNvPr id="7" name="Rectangle 5">
            <a:extLst>
              <a:ext uri="{FF2B5EF4-FFF2-40B4-BE49-F238E27FC236}">
                <a16:creationId xmlns:a16="http://schemas.microsoft.com/office/drawing/2014/main" id="{C41280AF-01EB-4FC8-8CEE-3E49727CF532}"/>
              </a:ext>
            </a:extLst>
          </p:cNvPr>
          <p:cNvSpPr txBox="1">
            <a:spLocks noChangeArrowheads="1"/>
          </p:cNvSpPr>
          <p:nvPr/>
        </p:nvSpPr>
        <p:spPr bwMode="auto">
          <a:xfrm>
            <a:off x="323528" y="1484784"/>
            <a:ext cx="864235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algn="l" rtl="0" eaLnBrk="0" fontAlgn="base" hangingPunct="0">
              <a:spcBef>
                <a:spcPct val="0"/>
              </a:spcBef>
              <a:spcAft>
                <a:spcPct val="0"/>
              </a:spcAft>
              <a:defRPr kumimoji="1" sz="2800">
                <a:solidFill>
                  <a:schemeClr val="tx1"/>
                </a:solidFill>
                <a:latin typeface="+mj-lt"/>
                <a:ea typeface="+mj-ea"/>
                <a:cs typeface="+mj-cs"/>
              </a:defRPr>
            </a:lvl1pPr>
            <a:lvl2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8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800">
                <a:solidFill>
                  <a:schemeClr val="tx1"/>
                </a:solidFill>
                <a:latin typeface="HGP創英角ｺﾞｼｯｸUB" pitchFamily="50" charset="-128"/>
                <a:ea typeface="HGP創英角ｺﾞｼｯｸUB" pitchFamily="50" charset="-128"/>
              </a:defRPr>
            </a:lvl9pPr>
          </a:lstStyle>
          <a:p>
            <a:pPr algn="dist" eaLnBrk="1" hangingPunct="1"/>
            <a:endParaRPr lang="en-US" altLang="ja-JP" b="1" kern="0" dirty="0">
              <a:latin typeface="Meiryo UI" pitchFamily="50" charset="-128"/>
              <a:ea typeface="Meiryo UI" pitchFamily="50" charset="-128"/>
            </a:endParaRPr>
          </a:p>
          <a:p>
            <a:pPr algn="dist" eaLnBrk="1" hangingPunct="1"/>
            <a:r>
              <a:rPr lang="ja-JP" altLang="en-US" b="1" kern="0" dirty="0">
                <a:latin typeface="Meiryo UI" pitchFamily="50" charset="-128"/>
                <a:ea typeface="Meiryo UI" pitchFamily="50" charset="-128"/>
              </a:rPr>
              <a:t>１．</a:t>
            </a:r>
            <a:r>
              <a:rPr lang="en-US" altLang="ja-JP" b="1" kern="0" dirty="0">
                <a:latin typeface="Meiryo UI" pitchFamily="50" charset="-128"/>
                <a:ea typeface="Meiryo UI" pitchFamily="50" charset="-128"/>
              </a:rPr>
              <a:t>RESAS</a:t>
            </a:r>
            <a:r>
              <a:rPr lang="ja-JP" altLang="en-US" b="1" kern="0" dirty="0">
                <a:latin typeface="Meiryo UI" pitchFamily="50" charset="-128"/>
                <a:ea typeface="Meiryo UI" pitchFamily="50" charset="-128"/>
              </a:rPr>
              <a:t>を使った分析演習のやり方・・・・・・・・・・Ｐ</a:t>
            </a:r>
            <a:r>
              <a:rPr lang="en-US" altLang="ja-JP" b="1" kern="0" dirty="0">
                <a:latin typeface="Meiryo UI" pitchFamily="50" charset="-128"/>
                <a:ea typeface="Meiryo UI" pitchFamily="50" charset="-128"/>
              </a:rPr>
              <a:t>2</a:t>
            </a:r>
            <a:endParaRPr lang="ja-JP" altLang="en-US" b="1" kern="0" dirty="0">
              <a:latin typeface="Meiryo UI" pitchFamily="50" charset="-128"/>
              <a:ea typeface="Meiryo UI" pitchFamily="50" charset="-128"/>
            </a:endParaRPr>
          </a:p>
          <a:p>
            <a:pPr algn="dist" eaLnBrk="1" hangingPunct="1"/>
            <a:r>
              <a:rPr lang="ja-JP" altLang="en-US" b="1" kern="0" dirty="0">
                <a:latin typeface="Meiryo UI" pitchFamily="50" charset="-128"/>
                <a:ea typeface="Meiryo UI" pitchFamily="50" charset="-128"/>
              </a:rPr>
              <a:t>　　　</a:t>
            </a:r>
            <a:endParaRPr lang="en-US" altLang="ja-JP" b="1" kern="0" dirty="0">
              <a:latin typeface="Meiryo UI" pitchFamily="50" charset="-128"/>
              <a:ea typeface="Meiryo UI" pitchFamily="50" charset="-128"/>
            </a:endParaRPr>
          </a:p>
          <a:p>
            <a:pPr algn="dist" eaLnBrk="1" hangingPunct="1"/>
            <a:endParaRPr lang="en-US" altLang="ja-JP" b="1" kern="0" dirty="0">
              <a:latin typeface="Meiryo UI" pitchFamily="50" charset="-128"/>
              <a:ea typeface="Meiryo UI" pitchFamily="50" charset="-128"/>
            </a:endParaRPr>
          </a:p>
          <a:p>
            <a:pPr algn="dist" eaLnBrk="1" hangingPunct="1"/>
            <a:r>
              <a:rPr lang="ja-JP" altLang="en-US" b="1" kern="0" dirty="0">
                <a:latin typeface="Meiryo UI" pitchFamily="50" charset="-128"/>
                <a:ea typeface="Meiryo UI" pitchFamily="50" charset="-128"/>
              </a:rPr>
              <a:t>２．自ら選んだデータをもとに分析演習・・・・・・・・・・Ｐ</a:t>
            </a:r>
            <a:r>
              <a:rPr lang="en-US" altLang="ja-JP" b="1" kern="0" dirty="0">
                <a:latin typeface="Meiryo UI" pitchFamily="50" charset="-128"/>
                <a:ea typeface="Meiryo UI" pitchFamily="50" charset="-128"/>
              </a:rPr>
              <a:t>30</a:t>
            </a:r>
            <a:endParaRPr lang="ja-JP" altLang="en-US" b="1" kern="0" dirty="0">
              <a:latin typeface="Meiryo UI" pitchFamily="50" charset="-128"/>
              <a:ea typeface="Meiryo UI" pitchFamily="50" charset="-128"/>
            </a:endParaRPr>
          </a:p>
        </p:txBody>
      </p:sp>
      <p:sp>
        <p:nvSpPr>
          <p:cNvPr id="2" name="四角形: 角を丸くする 1">
            <a:extLst>
              <a:ext uri="{FF2B5EF4-FFF2-40B4-BE49-F238E27FC236}">
                <a16:creationId xmlns:a16="http://schemas.microsoft.com/office/drawing/2014/main" id="{85731751-D6E7-4396-A329-FB905843CBF5}"/>
              </a:ext>
            </a:extLst>
          </p:cNvPr>
          <p:cNvSpPr/>
          <p:nvPr/>
        </p:nvSpPr>
        <p:spPr>
          <a:xfrm>
            <a:off x="107504" y="850433"/>
            <a:ext cx="1728192" cy="418327"/>
          </a:xfrm>
          <a:prstGeom prst="roundRect">
            <a:avLst>
              <a:gd name="adj" fmla="val 50000"/>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a:t>目次</a:t>
            </a:r>
          </a:p>
        </p:txBody>
      </p:sp>
    </p:spTree>
    <p:extLst>
      <p:ext uri="{BB962C8B-B14F-4D97-AF65-F5344CB8AC3E}">
        <p14:creationId xmlns:p14="http://schemas.microsoft.com/office/powerpoint/2010/main" val="13816875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19</a:t>
            </a:fld>
            <a:endParaRPr lang="en-US" altLang="ja-JP" dirty="0"/>
          </a:p>
        </p:txBody>
      </p:sp>
      <p:pic>
        <p:nvPicPr>
          <p:cNvPr id="3" name="図 2">
            <a:extLst>
              <a:ext uri="{FF2B5EF4-FFF2-40B4-BE49-F238E27FC236}">
                <a16:creationId xmlns:a16="http://schemas.microsoft.com/office/drawing/2014/main" id="{BE3BFD7D-CB5C-D34B-B215-5B79291F63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2789" y="1764442"/>
            <a:ext cx="6913587" cy="2669726"/>
          </a:xfrm>
          <a:prstGeom prst="rect">
            <a:avLst/>
          </a:prstGeom>
        </p:spPr>
      </p:pic>
      <p:pic>
        <p:nvPicPr>
          <p:cNvPr id="12" name="図 11">
            <a:extLst>
              <a:ext uri="{FF2B5EF4-FFF2-40B4-BE49-F238E27FC236}">
                <a16:creationId xmlns:a16="http://schemas.microsoft.com/office/drawing/2014/main" id="{3C701931-929F-F340-9C7E-81A5339604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8090" y="1806239"/>
            <a:ext cx="1188603" cy="683447"/>
          </a:xfrm>
          <a:prstGeom prst="rect">
            <a:avLst/>
          </a:prstGeom>
        </p:spPr>
      </p:pic>
      <p:pic>
        <p:nvPicPr>
          <p:cNvPr id="17" name="図 16">
            <a:extLst>
              <a:ext uri="{FF2B5EF4-FFF2-40B4-BE49-F238E27FC236}">
                <a16:creationId xmlns:a16="http://schemas.microsoft.com/office/drawing/2014/main" id="{E848508A-4BCA-8648-8819-1B277A5475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0870" y="1772816"/>
            <a:ext cx="1583612" cy="2079811"/>
          </a:xfrm>
          <a:prstGeom prst="rect">
            <a:avLst/>
          </a:prstGeom>
        </p:spPr>
      </p:pic>
      <p:sp>
        <p:nvSpPr>
          <p:cNvPr id="21" name="角丸四角形 20">
            <a:extLst>
              <a:ext uri="{FF2B5EF4-FFF2-40B4-BE49-F238E27FC236}">
                <a16:creationId xmlns:a16="http://schemas.microsoft.com/office/drawing/2014/main" id="{09F48813-6A88-B24F-B41C-3099293EB394}"/>
              </a:ext>
            </a:extLst>
          </p:cNvPr>
          <p:cNvSpPr/>
          <p:nvPr/>
        </p:nvSpPr>
        <p:spPr>
          <a:xfrm>
            <a:off x="1538741" y="2905078"/>
            <a:ext cx="792088" cy="216024"/>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9304B85E-2D19-8E40-8839-DD8CAD9B65C7}"/>
              </a:ext>
            </a:extLst>
          </p:cNvPr>
          <p:cNvSpPr txBox="1"/>
          <p:nvPr/>
        </p:nvSpPr>
        <p:spPr>
          <a:xfrm>
            <a:off x="1211690" y="2636912"/>
            <a:ext cx="415499" cy="369332"/>
          </a:xfrm>
          <a:prstGeom prst="rect">
            <a:avLst/>
          </a:prstGeom>
          <a:noFill/>
        </p:spPr>
        <p:txBody>
          <a:bodyPr wrap="none" rtlCol="0">
            <a:spAutoFit/>
          </a:bodyPr>
          <a:lstStyle/>
          <a:p>
            <a:r>
              <a:rPr kumimoji="1" lang="ja-JP" altLang="en-US" b="1">
                <a:solidFill>
                  <a:schemeClr val="bg1"/>
                </a:solidFill>
              </a:rPr>
              <a:t>①</a:t>
            </a:r>
          </a:p>
        </p:txBody>
      </p:sp>
      <p:sp>
        <p:nvSpPr>
          <p:cNvPr id="8" name="テキスト ボックス 7">
            <a:extLst>
              <a:ext uri="{FF2B5EF4-FFF2-40B4-BE49-F238E27FC236}">
                <a16:creationId xmlns:a16="http://schemas.microsoft.com/office/drawing/2014/main" id="{11A311B5-E133-6644-8508-FEF7C2A9F1C7}"/>
              </a:ext>
            </a:extLst>
          </p:cNvPr>
          <p:cNvSpPr txBox="1"/>
          <p:nvPr/>
        </p:nvSpPr>
        <p:spPr>
          <a:xfrm>
            <a:off x="353576" y="4747565"/>
            <a:ext cx="8694266" cy="1323439"/>
          </a:xfrm>
          <a:prstGeom prst="rect">
            <a:avLst/>
          </a:prstGeom>
          <a:noFill/>
        </p:spPr>
        <p:txBody>
          <a:bodyPr wrap="square" rtlCol="0">
            <a:spAutoFit/>
          </a:bodyPr>
          <a:lstStyle/>
          <a:p>
            <a:pPr algn="l"/>
            <a:r>
              <a:rPr lang="ja-JP" altLang="en-US" sz="1600" dirty="0">
                <a:latin typeface="+mn-ea"/>
                <a:ea typeface="+mn-ea"/>
              </a:rPr>
              <a:t>外国人滞在分析では、指定した表示年・月・時間帯</a:t>
            </a:r>
            <a:r>
              <a:rPr lang="en-US" altLang="ja-JP" sz="1600" dirty="0">
                <a:latin typeface="+mn-ea"/>
                <a:ea typeface="+mn-ea"/>
              </a:rPr>
              <a:t>(</a:t>
            </a:r>
            <a:r>
              <a:rPr lang="ja-JP" altLang="en-US" sz="1600" dirty="0">
                <a:latin typeface="+mn-ea"/>
                <a:ea typeface="+mn-ea"/>
              </a:rPr>
              <a:t>昼間</a:t>
            </a:r>
            <a:r>
              <a:rPr lang="en-US" altLang="ja-JP" sz="1600" dirty="0">
                <a:latin typeface="+mn-ea"/>
                <a:ea typeface="+mn-ea"/>
              </a:rPr>
              <a:t>=10~18 </a:t>
            </a:r>
            <a:r>
              <a:rPr lang="ja-JP" altLang="en-US" sz="1600" dirty="0">
                <a:latin typeface="+mn-ea"/>
                <a:ea typeface="+mn-ea"/>
              </a:rPr>
              <a:t>時、夜間</a:t>
            </a:r>
            <a:r>
              <a:rPr lang="en-US" altLang="ja-JP" sz="1600" dirty="0">
                <a:latin typeface="+mn-ea"/>
                <a:ea typeface="+mn-ea"/>
              </a:rPr>
              <a:t>=2~5 </a:t>
            </a:r>
            <a:r>
              <a:rPr lang="ja-JP" altLang="en-US" sz="1600" dirty="0">
                <a:latin typeface="+mn-ea"/>
                <a:ea typeface="+mn-ea"/>
              </a:rPr>
              <a:t>時</a:t>
            </a:r>
            <a:r>
              <a:rPr lang="en-US" altLang="ja-JP" sz="1600" dirty="0">
                <a:latin typeface="+mn-ea"/>
                <a:ea typeface="+mn-ea"/>
              </a:rPr>
              <a:t>)</a:t>
            </a:r>
            <a:r>
              <a:rPr lang="ja-JP" altLang="en-US" sz="1600" dirty="0">
                <a:latin typeface="+mn-ea"/>
                <a:ea typeface="+mn-ea"/>
              </a:rPr>
              <a:t>における </a:t>
            </a:r>
            <a:endParaRPr lang="en-US" altLang="ja-JP" sz="1600" dirty="0">
              <a:latin typeface="+mn-ea"/>
              <a:ea typeface="+mn-ea"/>
            </a:endParaRPr>
          </a:p>
          <a:p>
            <a:pPr algn="l"/>
            <a:r>
              <a:rPr lang="ja-JP" altLang="en-US" sz="1600" dirty="0">
                <a:latin typeface="+mn-ea"/>
                <a:ea typeface="+mn-ea"/>
              </a:rPr>
              <a:t>外国人滞在者数を地域</a:t>
            </a:r>
            <a:r>
              <a:rPr lang="en-US" altLang="ja-JP" sz="1600" dirty="0">
                <a:latin typeface="+mn-ea"/>
                <a:ea typeface="+mn-ea"/>
              </a:rPr>
              <a:t>(</a:t>
            </a:r>
            <a:r>
              <a:rPr lang="ja-JP" altLang="en-US" sz="1600" dirty="0">
                <a:latin typeface="+mn-ea"/>
                <a:ea typeface="+mn-ea"/>
              </a:rPr>
              <a:t>都道府県・市区町村</a:t>
            </a:r>
            <a:r>
              <a:rPr lang="en-US" altLang="ja-JP" sz="1600" dirty="0">
                <a:latin typeface="+mn-ea"/>
                <a:ea typeface="+mn-ea"/>
              </a:rPr>
              <a:t>)</a:t>
            </a:r>
            <a:r>
              <a:rPr lang="ja-JP" altLang="en-US" sz="1600" dirty="0">
                <a:latin typeface="+mn-ea"/>
                <a:ea typeface="+mn-ea"/>
              </a:rPr>
              <a:t>毎に把握することができます。</a:t>
            </a:r>
            <a:endParaRPr lang="en-US" altLang="ja-JP" sz="1600" dirty="0">
              <a:latin typeface="+mn-ea"/>
              <a:ea typeface="+mn-ea"/>
            </a:endParaRPr>
          </a:p>
          <a:p>
            <a:pPr algn="l"/>
            <a:r>
              <a:rPr lang="ja-JP" altLang="en-US" sz="1600" dirty="0">
                <a:latin typeface="+mn-ea"/>
                <a:ea typeface="+mn-ea"/>
              </a:rPr>
              <a:t>また、指定地域</a:t>
            </a:r>
            <a:r>
              <a:rPr lang="en-US" altLang="ja-JP" sz="1600" dirty="0">
                <a:latin typeface="+mn-ea"/>
                <a:ea typeface="+mn-ea"/>
              </a:rPr>
              <a:t>(</a:t>
            </a:r>
            <a:r>
              <a:rPr lang="ja-JP" altLang="en-US" sz="1600" dirty="0">
                <a:latin typeface="+mn-ea"/>
                <a:ea typeface="+mn-ea"/>
              </a:rPr>
              <a:t>都道府県</a:t>
            </a:r>
            <a:r>
              <a:rPr lang="en-US" altLang="ja-JP" sz="1600" dirty="0">
                <a:latin typeface="+mn-ea"/>
                <a:ea typeface="+mn-ea"/>
              </a:rPr>
              <a:t>)</a:t>
            </a:r>
            <a:r>
              <a:rPr lang="ja-JP" altLang="en-US" sz="1600" dirty="0">
                <a:latin typeface="+mn-ea"/>
                <a:ea typeface="+mn-ea"/>
              </a:rPr>
              <a:t>の国・地域別滞在者数の時間帯毎のグラフとその推移のグラフ、指定した国・地域からの地域</a:t>
            </a:r>
            <a:r>
              <a:rPr lang="en-US" altLang="ja-JP" sz="1600" dirty="0">
                <a:latin typeface="+mn-ea"/>
                <a:ea typeface="+mn-ea"/>
              </a:rPr>
              <a:t>(</a:t>
            </a:r>
            <a:r>
              <a:rPr lang="ja-JP" altLang="en-US" sz="1600" dirty="0">
                <a:latin typeface="+mn-ea"/>
                <a:ea typeface="+mn-ea"/>
              </a:rPr>
              <a:t>都道府県</a:t>
            </a:r>
            <a:r>
              <a:rPr lang="en-US" altLang="ja-JP" sz="1600" dirty="0">
                <a:latin typeface="+mn-ea"/>
                <a:ea typeface="+mn-ea"/>
              </a:rPr>
              <a:t>)</a:t>
            </a:r>
            <a:r>
              <a:rPr lang="ja-JP" altLang="en-US" sz="1600" dirty="0">
                <a:latin typeface="+mn-ea"/>
                <a:ea typeface="+mn-ea"/>
              </a:rPr>
              <a:t>別滞在者数の時間帯毎のグラフとその推移のグラフを見ることができます。</a:t>
            </a:r>
            <a:endParaRPr lang="en-US" altLang="ja-JP" sz="1600" dirty="0">
              <a:latin typeface="+mn-ea"/>
              <a:ea typeface="+mn-ea"/>
            </a:endParaRPr>
          </a:p>
          <a:p>
            <a:pPr algn="l"/>
            <a:r>
              <a:rPr lang="ja-JP" altLang="en-US" sz="1600" dirty="0">
                <a:latin typeface="+mn-ea"/>
                <a:ea typeface="+mn-ea"/>
              </a:rPr>
              <a:t>地域に滞在した外国人の時間帯毎の人数が把握でき、滞在時間を考慮した分析が可能です。 </a:t>
            </a:r>
          </a:p>
        </p:txBody>
      </p:sp>
      <p:sp>
        <p:nvSpPr>
          <p:cNvPr id="4" name="テキスト ボックス 3">
            <a:extLst>
              <a:ext uri="{FF2B5EF4-FFF2-40B4-BE49-F238E27FC236}">
                <a16:creationId xmlns:a16="http://schemas.microsoft.com/office/drawing/2014/main" id="{D350FE29-2CF9-BE4D-91E1-5FB36B260D69}"/>
              </a:ext>
            </a:extLst>
          </p:cNvPr>
          <p:cNvSpPr txBox="1"/>
          <p:nvPr/>
        </p:nvSpPr>
        <p:spPr>
          <a:xfrm>
            <a:off x="501576" y="1042593"/>
            <a:ext cx="646331" cy="369332"/>
          </a:xfrm>
          <a:prstGeom prst="rect">
            <a:avLst/>
          </a:prstGeom>
          <a:noFill/>
        </p:spPr>
        <p:txBody>
          <a:bodyPr wrap="none" rtlCol="0">
            <a:spAutoFit/>
          </a:bodyPr>
          <a:lstStyle/>
          <a:p>
            <a:r>
              <a:rPr kumimoji="1" lang="ja-JP" altLang="en-US" b="1">
                <a:latin typeface="+mn-ea"/>
                <a:ea typeface="+mn-ea"/>
              </a:rPr>
              <a:t>手順</a:t>
            </a:r>
          </a:p>
        </p:txBody>
      </p:sp>
      <p:pic>
        <p:nvPicPr>
          <p:cNvPr id="5" name="図 4">
            <a:extLst>
              <a:ext uri="{FF2B5EF4-FFF2-40B4-BE49-F238E27FC236}">
                <a16:creationId xmlns:a16="http://schemas.microsoft.com/office/drawing/2014/main" id="{0A962268-BF49-8A46-890B-B05695BF9BF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63888" y="1772816"/>
            <a:ext cx="1136821" cy="1663893"/>
          </a:xfrm>
          <a:prstGeom prst="rect">
            <a:avLst/>
          </a:prstGeom>
        </p:spPr>
      </p:pic>
      <p:sp>
        <p:nvSpPr>
          <p:cNvPr id="22" name="角丸四角形 21">
            <a:extLst>
              <a:ext uri="{FF2B5EF4-FFF2-40B4-BE49-F238E27FC236}">
                <a16:creationId xmlns:a16="http://schemas.microsoft.com/office/drawing/2014/main" id="{37D42098-69CD-6949-882E-D62C56DD9DA2}"/>
              </a:ext>
            </a:extLst>
          </p:cNvPr>
          <p:cNvSpPr/>
          <p:nvPr/>
        </p:nvSpPr>
        <p:spPr>
          <a:xfrm>
            <a:off x="2764064" y="2246431"/>
            <a:ext cx="792088" cy="216024"/>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8D0B1327-3ED3-F749-81B8-2D19DDFADC1C}"/>
              </a:ext>
            </a:extLst>
          </p:cNvPr>
          <p:cNvSpPr txBox="1"/>
          <p:nvPr/>
        </p:nvSpPr>
        <p:spPr>
          <a:xfrm>
            <a:off x="2401244" y="2153777"/>
            <a:ext cx="417102" cy="369332"/>
          </a:xfrm>
          <a:prstGeom prst="rect">
            <a:avLst/>
          </a:prstGeom>
          <a:noFill/>
        </p:spPr>
        <p:txBody>
          <a:bodyPr wrap="none" rtlCol="0">
            <a:spAutoFit/>
          </a:bodyPr>
          <a:lstStyle/>
          <a:p>
            <a:r>
              <a:rPr kumimoji="1" lang="en-US" altLang="ja-JP" b="1" dirty="0">
                <a:solidFill>
                  <a:schemeClr val="bg1"/>
                </a:solidFill>
              </a:rPr>
              <a:t>②</a:t>
            </a:r>
            <a:endParaRPr kumimoji="1" lang="ja-JP" altLang="en-US" b="1">
              <a:solidFill>
                <a:schemeClr val="bg1"/>
              </a:solidFill>
            </a:endParaRPr>
          </a:p>
        </p:txBody>
      </p:sp>
      <p:sp>
        <p:nvSpPr>
          <p:cNvPr id="23" name="角丸四角形 22">
            <a:extLst>
              <a:ext uri="{FF2B5EF4-FFF2-40B4-BE49-F238E27FC236}">
                <a16:creationId xmlns:a16="http://schemas.microsoft.com/office/drawing/2014/main" id="{38FC9693-96C9-6D49-BA92-75BCA2EFB69D}"/>
              </a:ext>
            </a:extLst>
          </p:cNvPr>
          <p:cNvSpPr/>
          <p:nvPr/>
        </p:nvSpPr>
        <p:spPr>
          <a:xfrm>
            <a:off x="3736254" y="1906299"/>
            <a:ext cx="792088" cy="216024"/>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551678A7-36A3-0841-9716-E74DAD01D226}"/>
              </a:ext>
            </a:extLst>
          </p:cNvPr>
          <p:cNvSpPr txBox="1"/>
          <p:nvPr/>
        </p:nvSpPr>
        <p:spPr>
          <a:xfrm>
            <a:off x="3419872" y="1811944"/>
            <a:ext cx="417102" cy="369332"/>
          </a:xfrm>
          <a:prstGeom prst="rect">
            <a:avLst/>
          </a:prstGeom>
          <a:noFill/>
        </p:spPr>
        <p:txBody>
          <a:bodyPr wrap="none" rtlCol="0">
            <a:spAutoFit/>
          </a:bodyPr>
          <a:lstStyle/>
          <a:p>
            <a:r>
              <a:rPr kumimoji="1" lang="en-US" altLang="ja-JP" b="1" dirty="0">
                <a:solidFill>
                  <a:schemeClr val="bg1"/>
                </a:solidFill>
              </a:rPr>
              <a:t>③</a:t>
            </a:r>
            <a:endParaRPr kumimoji="1" lang="ja-JP" altLang="en-US" b="1">
              <a:solidFill>
                <a:schemeClr val="bg1"/>
              </a:solidFill>
            </a:endParaRPr>
          </a:p>
        </p:txBody>
      </p:sp>
      <p:sp>
        <p:nvSpPr>
          <p:cNvPr id="18" name="正方形/長方形 17">
            <a:extLst>
              <a:ext uri="{FF2B5EF4-FFF2-40B4-BE49-F238E27FC236}">
                <a16:creationId xmlns:a16="http://schemas.microsoft.com/office/drawing/2014/main" id="{2F8847C2-42BF-426D-B81E-5E80BD475E72}"/>
              </a:ext>
            </a:extLst>
          </p:cNvPr>
          <p:cNvSpPr/>
          <p:nvPr/>
        </p:nvSpPr>
        <p:spPr>
          <a:xfrm>
            <a:off x="6084168" y="4498384"/>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3936851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20</a:t>
            </a:fld>
            <a:endParaRPr lang="en-US" altLang="ja-JP" dirty="0"/>
          </a:p>
        </p:txBody>
      </p:sp>
      <p:sp>
        <p:nvSpPr>
          <p:cNvPr id="11" name="Rectangle 2">
            <a:extLst>
              <a:ext uri="{FF2B5EF4-FFF2-40B4-BE49-F238E27FC236}">
                <a16:creationId xmlns:a16="http://schemas.microsoft.com/office/drawing/2014/main" id="{BAFBE6A7-5492-4A4F-9D89-90613C60A1A8}"/>
              </a:ext>
            </a:extLst>
          </p:cNvPr>
          <p:cNvSpPr>
            <a:spLocks noChangeArrowheads="1"/>
          </p:cNvSpPr>
          <p:nvPr/>
        </p:nvSpPr>
        <p:spPr bwMode="auto">
          <a:xfrm>
            <a:off x="467544" y="4861659"/>
            <a:ext cx="8424936" cy="163121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l"/>
            <a:r>
              <a:rPr lang="ja-JP" altLang="en-US" sz="1400" b="1" dirty="0">
                <a:latin typeface="+mn-ea"/>
                <a:ea typeface="+mn-ea"/>
              </a:rPr>
              <a:t>●</a:t>
            </a:r>
            <a:r>
              <a:rPr lang="ja-JP" altLang="en-US" sz="1600" b="1" dirty="0">
                <a:latin typeface="+mn-ea"/>
                <a:ea typeface="+mn-ea"/>
              </a:rPr>
              <a:t>指定した表示年・四半期における外国人訪問客の訪問者数 </a:t>
            </a:r>
            <a:endParaRPr lang="ja-JP" altLang="en-US" sz="1400" b="1" dirty="0">
              <a:latin typeface="+mn-ea"/>
              <a:ea typeface="+mn-ea"/>
            </a:endParaRPr>
          </a:p>
          <a:p>
            <a:pPr algn="l"/>
            <a:r>
              <a:rPr lang="ja-JP" altLang="en-US" sz="1600" dirty="0">
                <a:latin typeface="+mn-ea"/>
                <a:ea typeface="+mn-ea"/>
              </a:rPr>
              <a:t>・  指定した表示年・四半期における外国人訪問客の数がヒートマップで表示されます。 </a:t>
            </a:r>
            <a:endParaRPr lang="ja-JP" altLang="en-US" sz="1400" dirty="0">
              <a:latin typeface="+mn-ea"/>
              <a:ea typeface="+mn-ea"/>
            </a:endParaRPr>
          </a:p>
          <a:p>
            <a:pPr algn="l"/>
            <a:r>
              <a:rPr lang="ja-JP" altLang="en-US" sz="1600" dirty="0">
                <a:latin typeface="+mn-ea"/>
                <a:ea typeface="+mn-ea"/>
              </a:rPr>
              <a:t>・  「全国を表示する」又は「都道府県単位で表示する」を選択すると、都道府県単位の訪問者数が</a:t>
            </a:r>
            <a:endParaRPr lang="en-US" altLang="ja-JP" sz="1600" dirty="0">
              <a:latin typeface="+mn-ea"/>
              <a:ea typeface="+mn-ea"/>
            </a:endParaRPr>
          </a:p>
          <a:p>
            <a:pPr algn="l"/>
            <a:r>
              <a:rPr lang="ja-JP" altLang="en-US" sz="1600" dirty="0">
                <a:latin typeface="+mn-ea"/>
                <a:ea typeface="+mn-ea"/>
              </a:rPr>
              <a:t>表示されます。「地方単位</a:t>
            </a:r>
            <a:r>
              <a:rPr lang="en-US" altLang="ja-JP" sz="1600" dirty="0">
                <a:latin typeface="+mn-ea"/>
                <a:ea typeface="+mn-ea"/>
              </a:rPr>
              <a:t>(</a:t>
            </a:r>
            <a:r>
              <a:rPr lang="ja-JP" altLang="en-US" sz="1600" dirty="0">
                <a:latin typeface="+mn-ea"/>
                <a:ea typeface="+mn-ea"/>
              </a:rPr>
              <a:t>運輸局等</a:t>
            </a:r>
            <a:r>
              <a:rPr lang="en-US" altLang="ja-JP" sz="1600" dirty="0">
                <a:latin typeface="+mn-ea"/>
                <a:ea typeface="+mn-ea"/>
              </a:rPr>
              <a:t>)</a:t>
            </a:r>
            <a:r>
              <a:rPr lang="ja-JP" altLang="en-US" sz="1600" dirty="0">
                <a:latin typeface="+mn-ea"/>
                <a:ea typeface="+mn-ea"/>
              </a:rPr>
              <a:t>で表示する」を選択すると、</a:t>
            </a:r>
            <a:endParaRPr lang="en-US" altLang="ja-JP" sz="1600" dirty="0">
              <a:latin typeface="+mn-ea"/>
              <a:ea typeface="+mn-ea"/>
            </a:endParaRPr>
          </a:p>
          <a:p>
            <a:pPr algn="l"/>
            <a:r>
              <a:rPr lang="ja-JP" altLang="en-US" sz="1600" dirty="0">
                <a:latin typeface="+mn-ea"/>
                <a:ea typeface="+mn-ea"/>
              </a:rPr>
              <a:t>各都道府県に地方単位</a:t>
            </a:r>
            <a:r>
              <a:rPr lang="en-US" altLang="ja-JP" sz="1600" dirty="0">
                <a:latin typeface="+mn-ea"/>
                <a:ea typeface="+mn-ea"/>
              </a:rPr>
              <a:t>(</a:t>
            </a:r>
            <a:r>
              <a:rPr lang="ja-JP" altLang="en-US" sz="1600" dirty="0">
                <a:latin typeface="+mn-ea"/>
                <a:ea typeface="+mn-ea"/>
              </a:rPr>
              <a:t>運輸局等</a:t>
            </a:r>
            <a:r>
              <a:rPr lang="en-US" altLang="ja-JP" sz="1600" dirty="0">
                <a:latin typeface="+mn-ea"/>
                <a:ea typeface="+mn-ea"/>
              </a:rPr>
              <a:t>)</a:t>
            </a:r>
            <a:r>
              <a:rPr lang="ja-JP" altLang="en-US" sz="1600" dirty="0">
                <a:latin typeface="+mn-ea"/>
                <a:ea typeface="+mn-ea"/>
              </a:rPr>
              <a:t>の訪問者数が表示されます。 </a:t>
            </a:r>
            <a:endParaRPr lang="ja-JP" altLang="en-US" sz="1400" dirty="0">
              <a:latin typeface="+mn-ea"/>
              <a:ea typeface="+mn-ea"/>
            </a:endParaRPr>
          </a:p>
          <a:p>
            <a:pPr algn="l"/>
            <a:r>
              <a:rPr lang="ja-JP" altLang="en-US" sz="1600" dirty="0">
                <a:latin typeface="+mn-ea"/>
                <a:ea typeface="+mn-ea"/>
              </a:rPr>
              <a:t>・  地域</a:t>
            </a:r>
            <a:r>
              <a:rPr lang="en-US" altLang="ja-JP" sz="1600" dirty="0">
                <a:latin typeface="+mn-ea"/>
                <a:ea typeface="+mn-ea"/>
              </a:rPr>
              <a:t>(</a:t>
            </a:r>
            <a:r>
              <a:rPr lang="ja-JP" altLang="en-US" sz="1600" dirty="0">
                <a:latin typeface="+mn-ea"/>
                <a:ea typeface="+mn-ea"/>
              </a:rPr>
              <a:t>都道府県</a:t>
            </a:r>
            <a:r>
              <a:rPr lang="en-US" altLang="ja-JP" sz="1600" dirty="0">
                <a:latin typeface="+mn-ea"/>
                <a:ea typeface="+mn-ea"/>
              </a:rPr>
              <a:t>)</a:t>
            </a:r>
            <a:r>
              <a:rPr lang="ja-JP" altLang="en-US" sz="1600" dirty="0">
                <a:latin typeface="+mn-ea"/>
                <a:ea typeface="+mn-ea"/>
              </a:rPr>
              <a:t>にマウスオーバーすると、地域名と訪問者数が表示されます。 </a:t>
            </a:r>
            <a:endParaRPr lang="ja-JP" altLang="en-US" sz="1400" dirty="0">
              <a:effectLst/>
              <a:latin typeface="+mn-ea"/>
              <a:ea typeface="+mn-ea"/>
            </a:endParaRPr>
          </a:p>
        </p:txBody>
      </p:sp>
      <p:pic>
        <p:nvPicPr>
          <p:cNvPr id="19" name="図 18">
            <a:extLst>
              <a:ext uri="{FF2B5EF4-FFF2-40B4-BE49-F238E27FC236}">
                <a16:creationId xmlns:a16="http://schemas.microsoft.com/office/drawing/2014/main" id="{AB920BB5-C0BB-E447-A7DA-691ABB10F3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7704" y="927044"/>
            <a:ext cx="5238204" cy="3593778"/>
          </a:xfrm>
          <a:prstGeom prst="rect">
            <a:avLst/>
          </a:prstGeom>
        </p:spPr>
      </p:pic>
      <p:sp>
        <p:nvSpPr>
          <p:cNvPr id="7" name="正方形/長方形 6">
            <a:extLst>
              <a:ext uri="{FF2B5EF4-FFF2-40B4-BE49-F238E27FC236}">
                <a16:creationId xmlns:a16="http://schemas.microsoft.com/office/drawing/2014/main" id="{C703F9E4-6E98-4B76-9C12-BFB52371803F}"/>
              </a:ext>
            </a:extLst>
          </p:cNvPr>
          <p:cNvSpPr/>
          <p:nvPr/>
        </p:nvSpPr>
        <p:spPr>
          <a:xfrm>
            <a:off x="6101792" y="4596599"/>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34335588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図 46">
            <a:extLst>
              <a:ext uri="{FF2B5EF4-FFF2-40B4-BE49-F238E27FC236}">
                <a16:creationId xmlns:a16="http://schemas.microsoft.com/office/drawing/2014/main" id="{0BB03882-1264-6A48-BCDD-50E1353ACC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329" y="969681"/>
            <a:ext cx="2135405" cy="5578618"/>
          </a:xfrm>
          <a:prstGeom prst="rect">
            <a:avLst/>
          </a:prstGeom>
        </p:spPr>
      </p:pic>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21</a:t>
            </a:fld>
            <a:endParaRPr lang="en-US" altLang="ja-JP" dirty="0"/>
          </a:p>
        </p:txBody>
      </p:sp>
      <p:sp>
        <p:nvSpPr>
          <p:cNvPr id="7" name="角丸四角形 6">
            <a:extLst>
              <a:ext uri="{FF2B5EF4-FFF2-40B4-BE49-F238E27FC236}">
                <a16:creationId xmlns:a16="http://schemas.microsoft.com/office/drawing/2014/main" id="{04BAE6C7-4AE8-EE46-9ECA-D8AA5699DCB8}"/>
              </a:ext>
            </a:extLst>
          </p:cNvPr>
          <p:cNvSpPr/>
          <p:nvPr/>
        </p:nvSpPr>
        <p:spPr>
          <a:xfrm>
            <a:off x="323528" y="1556792"/>
            <a:ext cx="2228238" cy="1000231"/>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08048BDA-45D7-0C43-B69F-833423C682B3}"/>
              </a:ext>
            </a:extLst>
          </p:cNvPr>
          <p:cNvSpPr txBox="1"/>
          <p:nvPr/>
        </p:nvSpPr>
        <p:spPr>
          <a:xfrm>
            <a:off x="2878049" y="956222"/>
            <a:ext cx="6187912" cy="1077218"/>
          </a:xfrm>
          <a:prstGeom prst="rect">
            <a:avLst/>
          </a:prstGeom>
          <a:noFill/>
        </p:spPr>
        <p:txBody>
          <a:bodyPr wrap="none" rtlCol="0">
            <a:spAutoFit/>
          </a:bodyPr>
          <a:lstStyle/>
          <a:p>
            <a:pPr algn="l"/>
            <a:r>
              <a:rPr lang="ja-JP" altLang="en-US" sz="1600" b="1" dirty="0">
                <a:latin typeface="+mn-ea"/>
                <a:ea typeface="+mn-ea"/>
              </a:rPr>
              <a:t>●表示レベルを指定する ・ 全国を表示する </a:t>
            </a:r>
          </a:p>
          <a:p>
            <a:pPr algn="l"/>
            <a:r>
              <a:rPr lang="ja-JP" altLang="en-US" sz="1200" dirty="0">
                <a:latin typeface="+mn-ea"/>
                <a:ea typeface="+mn-ea"/>
              </a:rPr>
              <a:t>日本全体のマップを表示し、外国人訪問客の数を都道府県単位で表示する場合に指定します。</a:t>
            </a:r>
            <a:br>
              <a:rPr lang="ja-JP" altLang="en-US" sz="1200" dirty="0">
                <a:latin typeface="+mn-ea"/>
                <a:ea typeface="+mn-ea"/>
              </a:rPr>
            </a:br>
            <a:r>
              <a:rPr lang="ja-JP" altLang="en-US" sz="1200" dirty="0">
                <a:latin typeface="+mn-ea"/>
                <a:ea typeface="+mn-ea"/>
              </a:rPr>
              <a:t>・ 地方単位</a:t>
            </a:r>
            <a:r>
              <a:rPr lang="en-US" altLang="ja-JP" sz="1200" dirty="0">
                <a:latin typeface="+mn-ea"/>
                <a:ea typeface="+mn-ea"/>
              </a:rPr>
              <a:t>(</a:t>
            </a:r>
            <a:r>
              <a:rPr lang="ja-JP" altLang="en-US" sz="1200" dirty="0">
                <a:latin typeface="+mn-ea"/>
                <a:ea typeface="+mn-ea"/>
              </a:rPr>
              <a:t>運輸局等</a:t>
            </a:r>
            <a:r>
              <a:rPr lang="en-US" altLang="ja-JP" sz="1200" dirty="0">
                <a:latin typeface="+mn-ea"/>
                <a:ea typeface="+mn-ea"/>
              </a:rPr>
              <a:t>)</a:t>
            </a:r>
            <a:r>
              <a:rPr lang="ja-JP" altLang="en-US" sz="1200" dirty="0">
                <a:latin typeface="+mn-ea"/>
                <a:ea typeface="+mn-ea"/>
              </a:rPr>
              <a:t>で表示する外国人訪問客の数を、</a:t>
            </a:r>
            <a:endParaRPr lang="en-US" altLang="ja-JP" sz="1200" dirty="0">
              <a:latin typeface="+mn-ea"/>
              <a:ea typeface="+mn-ea"/>
            </a:endParaRPr>
          </a:p>
          <a:p>
            <a:pPr algn="l"/>
            <a:r>
              <a:rPr lang="ja-JP" altLang="en-US" sz="1200" dirty="0">
                <a:latin typeface="+mn-ea"/>
                <a:ea typeface="+mn-ea"/>
              </a:rPr>
              <a:t>地方単位</a:t>
            </a:r>
            <a:r>
              <a:rPr lang="en-US" altLang="ja-JP" sz="1200" dirty="0">
                <a:latin typeface="+mn-ea"/>
                <a:ea typeface="+mn-ea"/>
              </a:rPr>
              <a:t>(</a:t>
            </a:r>
            <a:r>
              <a:rPr lang="ja-JP" altLang="en-US" sz="1200" dirty="0">
                <a:latin typeface="+mn-ea"/>
                <a:ea typeface="+mn-ea"/>
              </a:rPr>
              <a:t>運輸局等</a:t>
            </a:r>
            <a:r>
              <a:rPr lang="en-US" altLang="ja-JP" sz="1200" dirty="0">
                <a:latin typeface="+mn-ea"/>
                <a:ea typeface="+mn-ea"/>
              </a:rPr>
              <a:t>)</a:t>
            </a:r>
            <a:r>
              <a:rPr lang="ja-JP" altLang="en-US" sz="1200" dirty="0">
                <a:latin typeface="+mn-ea"/>
                <a:ea typeface="+mn-ea"/>
              </a:rPr>
              <a:t>で表示する場合に指定します。</a:t>
            </a:r>
            <a:br>
              <a:rPr lang="ja-JP" altLang="en-US" sz="1200" dirty="0">
                <a:latin typeface="+mn-ea"/>
                <a:ea typeface="+mn-ea"/>
              </a:rPr>
            </a:br>
            <a:r>
              <a:rPr lang="ja-JP" altLang="en-US" sz="1200" dirty="0">
                <a:latin typeface="+mn-ea"/>
                <a:ea typeface="+mn-ea"/>
              </a:rPr>
              <a:t>・ 都道府県単位で表示する外国人訪問客の数を、都道府県単位で表示する場合に指定します。 </a:t>
            </a:r>
            <a:endParaRPr lang="ja-JP" altLang="en-US" sz="1200" dirty="0">
              <a:effectLst/>
              <a:latin typeface="+mn-ea"/>
              <a:ea typeface="+mn-ea"/>
            </a:endParaRPr>
          </a:p>
        </p:txBody>
      </p:sp>
      <p:sp>
        <p:nvSpPr>
          <p:cNvPr id="12" name="テキスト ボックス 11">
            <a:extLst>
              <a:ext uri="{FF2B5EF4-FFF2-40B4-BE49-F238E27FC236}">
                <a16:creationId xmlns:a16="http://schemas.microsoft.com/office/drawing/2014/main" id="{4FD16616-7B85-B549-84F4-D26107A02E5B}"/>
              </a:ext>
            </a:extLst>
          </p:cNvPr>
          <p:cNvSpPr txBox="1"/>
          <p:nvPr/>
        </p:nvSpPr>
        <p:spPr>
          <a:xfrm>
            <a:off x="2843779" y="2248884"/>
            <a:ext cx="5843266" cy="1631216"/>
          </a:xfrm>
          <a:prstGeom prst="rect">
            <a:avLst/>
          </a:prstGeom>
          <a:noFill/>
        </p:spPr>
        <p:txBody>
          <a:bodyPr wrap="none" rtlCol="0">
            <a:spAutoFit/>
          </a:bodyPr>
          <a:lstStyle/>
          <a:p>
            <a:pPr algn="l"/>
            <a:r>
              <a:rPr lang="ja-JP" altLang="en-US" sz="1600" b="1" dirty="0">
                <a:latin typeface="+mn-ea"/>
                <a:ea typeface="+mn-ea"/>
              </a:rPr>
              <a:t>●表示年・四半期を指定する</a:t>
            </a:r>
            <a:endParaRPr lang="en-US" altLang="ja-JP" sz="1600" b="1" dirty="0">
              <a:latin typeface="+mn-ea"/>
              <a:ea typeface="+mn-ea"/>
            </a:endParaRPr>
          </a:p>
          <a:p>
            <a:pPr algn="l"/>
            <a:r>
              <a:rPr lang="ja-JP" altLang="en-US" sz="1200" dirty="0">
                <a:latin typeface="+mn-ea"/>
                <a:ea typeface="+mn-ea"/>
              </a:rPr>
              <a:t>・ 表示年 </a:t>
            </a:r>
          </a:p>
          <a:p>
            <a:pPr algn="l"/>
            <a:r>
              <a:rPr lang="ja-JP" altLang="en-US" sz="1200" dirty="0">
                <a:latin typeface="+mn-ea"/>
                <a:ea typeface="+mn-ea"/>
              </a:rPr>
              <a:t>表示年を選択します。 </a:t>
            </a:r>
            <a:endParaRPr lang="en-US" altLang="ja-JP" sz="1200" dirty="0">
              <a:latin typeface="+mn-ea"/>
              <a:ea typeface="+mn-ea"/>
            </a:endParaRPr>
          </a:p>
          <a:p>
            <a:pPr algn="l"/>
            <a:r>
              <a:rPr lang="ja-JP" altLang="en-US" sz="1200" dirty="0">
                <a:latin typeface="+mn-ea"/>
                <a:ea typeface="+mn-ea"/>
              </a:rPr>
              <a:t>・ 四半期 </a:t>
            </a:r>
          </a:p>
          <a:p>
            <a:pPr algn="l"/>
            <a:r>
              <a:rPr lang="ja-JP" altLang="en-US" sz="1200" dirty="0">
                <a:latin typeface="+mn-ea"/>
                <a:ea typeface="+mn-ea"/>
              </a:rPr>
              <a:t>「すべての期間」、「</a:t>
            </a:r>
            <a:r>
              <a:rPr lang="en-US" altLang="ja-JP" sz="1200" dirty="0">
                <a:latin typeface="+mn-ea"/>
                <a:ea typeface="+mn-ea"/>
              </a:rPr>
              <a:t>1-3 </a:t>
            </a:r>
            <a:r>
              <a:rPr lang="ja-JP" altLang="en-US" sz="1200" dirty="0">
                <a:latin typeface="+mn-ea"/>
                <a:ea typeface="+mn-ea"/>
              </a:rPr>
              <a:t>月期」、「</a:t>
            </a:r>
            <a:r>
              <a:rPr lang="en-US" altLang="ja-JP" sz="1200" dirty="0">
                <a:latin typeface="+mn-ea"/>
                <a:ea typeface="+mn-ea"/>
              </a:rPr>
              <a:t>4-6 </a:t>
            </a:r>
            <a:r>
              <a:rPr lang="ja-JP" altLang="en-US" sz="1200" dirty="0">
                <a:latin typeface="+mn-ea"/>
                <a:ea typeface="+mn-ea"/>
              </a:rPr>
              <a:t>月期」、「</a:t>
            </a:r>
            <a:r>
              <a:rPr lang="en-US" altLang="ja-JP" sz="1200" dirty="0">
                <a:latin typeface="+mn-ea"/>
                <a:ea typeface="+mn-ea"/>
              </a:rPr>
              <a:t>7-9 </a:t>
            </a:r>
            <a:r>
              <a:rPr lang="ja-JP" altLang="en-US" sz="1200" dirty="0">
                <a:latin typeface="+mn-ea"/>
                <a:ea typeface="+mn-ea"/>
              </a:rPr>
              <a:t>月期」、「</a:t>
            </a:r>
            <a:r>
              <a:rPr lang="en-US" altLang="ja-JP" sz="1200" dirty="0">
                <a:latin typeface="+mn-ea"/>
                <a:ea typeface="+mn-ea"/>
              </a:rPr>
              <a:t>10-12 </a:t>
            </a:r>
            <a:r>
              <a:rPr lang="ja-JP" altLang="en-US" sz="1200" dirty="0">
                <a:latin typeface="+mn-ea"/>
                <a:ea typeface="+mn-ea"/>
              </a:rPr>
              <a:t>月期」から選択します。</a:t>
            </a:r>
            <a:br>
              <a:rPr lang="ja-JP" altLang="en-US" sz="1200" dirty="0">
                <a:latin typeface="+mn-ea"/>
                <a:ea typeface="+mn-ea"/>
              </a:rPr>
            </a:br>
            <a:r>
              <a:rPr lang="ja-JP" altLang="en-US" sz="1200" dirty="0">
                <a:latin typeface="+mn-ea"/>
                <a:ea typeface="+mn-ea"/>
              </a:rPr>
              <a:t>表示年で「</a:t>
            </a:r>
            <a:r>
              <a:rPr lang="en-US" altLang="ja-JP" sz="1200" dirty="0">
                <a:latin typeface="+mn-ea"/>
                <a:ea typeface="+mn-ea"/>
              </a:rPr>
              <a:t>2011 </a:t>
            </a:r>
            <a:r>
              <a:rPr lang="ja-JP" altLang="en-US" sz="1200" dirty="0">
                <a:latin typeface="+mn-ea"/>
                <a:ea typeface="+mn-ea"/>
              </a:rPr>
              <a:t>年」を選択している場合は、</a:t>
            </a:r>
            <a:endParaRPr lang="en-US" altLang="ja-JP" sz="1200" dirty="0">
              <a:latin typeface="+mn-ea"/>
              <a:ea typeface="+mn-ea"/>
            </a:endParaRPr>
          </a:p>
          <a:p>
            <a:pPr algn="l"/>
            <a:r>
              <a:rPr lang="ja-JP" altLang="en-US" sz="1200" dirty="0">
                <a:latin typeface="+mn-ea"/>
                <a:ea typeface="+mn-ea"/>
              </a:rPr>
              <a:t>「すべての期間」、「</a:t>
            </a:r>
            <a:r>
              <a:rPr lang="en-US" altLang="ja-JP" sz="1200" dirty="0">
                <a:latin typeface="+mn-ea"/>
                <a:ea typeface="+mn-ea"/>
              </a:rPr>
              <a:t>4-6 </a:t>
            </a:r>
            <a:r>
              <a:rPr lang="ja-JP" altLang="en-US" sz="1200" dirty="0">
                <a:latin typeface="+mn-ea"/>
                <a:ea typeface="+mn-ea"/>
              </a:rPr>
              <a:t>月期」、「</a:t>
            </a:r>
            <a:r>
              <a:rPr lang="en-US" altLang="ja-JP" sz="1200" dirty="0">
                <a:latin typeface="+mn-ea"/>
                <a:ea typeface="+mn-ea"/>
              </a:rPr>
              <a:t>7-9 </a:t>
            </a:r>
            <a:r>
              <a:rPr lang="ja-JP" altLang="en-US" sz="1200" dirty="0">
                <a:latin typeface="+mn-ea"/>
                <a:ea typeface="+mn-ea"/>
              </a:rPr>
              <a:t>月期」、「</a:t>
            </a:r>
            <a:r>
              <a:rPr lang="en-US" altLang="ja-JP" sz="1200" dirty="0">
                <a:latin typeface="+mn-ea"/>
                <a:ea typeface="+mn-ea"/>
              </a:rPr>
              <a:t>10-12 </a:t>
            </a:r>
            <a:r>
              <a:rPr lang="ja-JP" altLang="en-US" sz="1200" dirty="0">
                <a:latin typeface="+mn-ea"/>
                <a:ea typeface="+mn-ea"/>
              </a:rPr>
              <a:t>月期」が選択できます。 </a:t>
            </a:r>
          </a:p>
          <a:p>
            <a:pPr algn="l"/>
            <a:endParaRPr lang="ja-JP" altLang="en-US" sz="1200" dirty="0">
              <a:latin typeface="+mn-ea"/>
              <a:ea typeface="+mn-ea"/>
            </a:endParaRPr>
          </a:p>
        </p:txBody>
      </p:sp>
      <p:sp>
        <p:nvSpPr>
          <p:cNvPr id="22" name="角丸四角形 21">
            <a:extLst>
              <a:ext uri="{FF2B5EF4-FFF2-40B4-BE49-F238E27FC236}">
                <a16:creationId xmlns:a16="http://schemas.microsoft.com/office/drawing/2014/main" id="{9D2CB6C2-56CC-584E-AB2A-F89594C83FF4}"/>
              </a:ext>
            </a:extLst>
          </p:cNvPr>
          <p:cNvSpPr/>
          <p:nvPr/>
        </p:nvSpPr>
        <p:spPr>
          <a:xfrm>
            <a:off x="323528" y="2699899"/>
            <a:ext cx="2228238" cy="917978"/>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a:extLst>
              <a:ext uri="{FF2B5EF4-FFF2-40B4-BE49-F238E27FC236}">
                <a16:creationId xmlns:a16="http://schemas.microsoft.com/office/drawing/2014/main" id="{12E514F1-CAB9-B045-A1F1-F4D49EEC0206}"/>
              </a:ext>
            </a:extLst>
          </p:cNvPr>
          <p:cNvSpPr/>
          <p:nvPr/>
        </p:nvSpPr>
        <p:spPr>
          <a:xfrm>
            <a:off x="323528" y="3910211"/>
            <a:ext cx="2228238" cy="815032"/>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3BC5BC51-4F0C-DE43-B734-C0EB8C5DE7CD}"/>
              </a:ext>
            </a:extLst>
          </p:cNvPr>
          <p:cNvCxnSpPr>
            <a:cxnSpLocks/>
            <a:stCxn id="7" idx="3"/>
          </p:cNvCxnSpPr>
          <p:nvPr/>
        </p:nvCxnSpPr>
        <p:spPr>
          <a:xfrm flipV="1">
            <a:off x="2551766" y="1167811"/>
            <a:ext cx="436058" cy="889097"/>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D290B4F0-68EC-824D-BE52-99490AFB41E7}"/>
              </a:ext>
            </a:extLst>
          </p:cNvPr>
          <p:cNvCxnSpPr>
            <a:cxnSpLocks/>
            <a:stCxn id="22" idx="3"/>
          </p:cNvCxnSpPr>
          <p:nvPr/>
        </p:nvCxnSpPr>
        <p:spPr>
          <a:xfrm flipV="1">
            <a:off x="2551766" y="2436387"/>
            <a:ext cx="436058" cy="722501"/>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EC51FB32-C58C-3247-90E4-EE37903FB332}"/>
              </a:ext>
            </a:extLst>
          </p:cNvPr>
          <p:cNvSpPr txBox="1"/>
          <p:nvPr/>
        </p:nvSpPr>
        <p:spPr>
          <a:xfrm>
            <a:off x="2843779" y="3900210"/>
            <a:ext cx="6176982" cy="1446550"/>
          </a:xfrm>
          <a:prstGeom prst="rect">
            <a:avLst/>
          </a:prstGeom>
          <a:noFill/>
        </p:spPr>
        <p:txBody>
          <a:bodyPr wrap="square" rtlCol="0">
            <a:spAutoFit/>
          </a:bodyPr>
          <a:lstStyle/>
          <a:p>
            <a:pPr algn="l"/>
            <a:r>
              <a:rPr lang="ja-JP" altLang="en-US" sz="1600" dirty="0">
                <a:latin typeface="+mn-ea"/>
                <a:ea typeface="+mn-ea"/>
              </a:rPr>
              <a:t>●</a:t>
            </a:r>
            <a:r>
              <a:rPr lang="ja-JP" altLang="en-US" sz="1600" b="1" dirty="0">
                <a:latin typeface="+mn-ea"/>
                <a:ea typeface="+mn-ea"/>
              </a:rPr>
              <a:t>表示する国・地域を指定する ・ 地域 </a:t>
            </a:r>
          </a:p>
          <a:p>
            <a:pPr algn="l"/>
            <a:r>
              <a:rPr lang="ja-JP" altLang="en-US" sz="1200" dirty="0">
                <a:latin typeface="+mn-ea"/>
                <a:ea typeface="+mn-ea"/>
              </a:rPr>
              <a:t>ヒートマップに表示する外国人訪問客の州</a:t>
            </a:r>
            <a:r>
              <a:rPr lang="en-US" altLang="ja-JP" sz="1200" dirty="0">
                <a:latin typeface="+mn-ea"/>
                <a:ea typeface="+mn-ea"/>
              </a:rPr>
              <a:t>(</a:t>
            </a:r>
            <a:r>
              <a:rPr lang="ja-JP" altLang="en-US" sz="1200" dirty="0">
                <a:latin typeface="+mn-ea"/>
                <a:ea typeface="+mn-ea"/>
              </a:rPr>
              <a:t>アジア州、ヨーロッパ州な ど</a:t>
            </a:r>
            <a:r>
              <a:rPr lang="en-US" altLang="ja-JP" sz="1200" dirty="0">
                <a:latin typeface="+mn-ea"/>
                <a:ea typeface="+mn-ea"/>
              </a:rPr>
              <a:t>)</a:t>
            </a:r>
            <a:r>
              <a:rPr lang="ja-JP" altLang="en-US" sz="1200" dirty="0">
                <a:latin typeface="+mn-ea"/>
                <a:ea typeface="+mn-ea"/>
              </a:rPr>
              <a:t>を選択します。</a:t>
            </a:r>
            <a:endParaRPr lang="en-US" altLang="ja-JP" sz="1200" dirty="0">
              <a:latin typeface="+mn-ea"/>
              <a:ea typeface="+mn-ea"/>
            </a:endParaRPr>
          </a:p>
          <a:p>
            <a:pPr algn="l"/>
            <a:r>
              <a:rPr lang="ja-JP" altLang="en-US" sz="1200" dirty="0">
                <a:latin typeface="+mn-ea"/>
                <a:ea typeface="+mn-ea"/>
              </a:rPr>
              <a:t>すべての州を表示する場合は「すべての地域」を選択します。</a:t>
            </a:r>
            <a:endParaRPr lang="en-US" altLang="ja-JP" sz="1200" dirty="0">
              <a:latin typeface="+mn-ea"/>
              <a:ea typeface="+mn-ea"/>
            </a:endParaRPr>
          </a:p>
          <a:p>
            <a:pPr algn="l"/>
            <a:r>
              <a:rPr lang="ja-JP" altLang="en-US" sz="1200" dirty="0">
                <a:latin typeface="+mn-ea"/>
                <a:ea typeface="+mn-ea"/>
              </a:rPr>
              <a:t> ・ 国・地域 </a:t>
            </a:r>
            <a:endParaRPr lang="en-US" altLang="ja-JP" sz="1200" dirty="0">
              <a:latin typeface="+mn-ea"/>
              <a:ea typeface="+mn-ea"/>
            </a:endParaRPr>
          </a:p>
          <a:p>
            <a:pPr algn="l"/>
            <a:r>
              <a:rPr lang="ja-JP" altLang="en-US" sz="1200" dirty="0">
                <a:latin typeface="+mn-ea"/>
                <a:ea typeface="+mn-ea"/>
              </a:rPr>
              <a:t>　選択した州から、さらに国・地域を絞り込んで表示する場合、</a:t>
            </a:r>
            <a:endParaRPr lang="en-US" altLang="ja-JP" sz="1200" dirty="0">
              <a:latin typeface="+mn-ea"/>
              <a:ea typeface="+mn-ea"/>
            </a:endParaRPr>
          </a:p>
          <a:p>
            <a:pPr algn="l"/>
            <a:r>
              <a:rPr lang="ja-JP" altLang="en-US" sz="1200" dirty="0">
                <a:latin typeface="+mn-ea"/>
                <a:ea typeface="+mn-ea"/>
              </a:rPr>
              <a:t>　国・地域を選択します。選択している州のすべての国・地域を表示する場合は「すべての</a:t>
            </a:r>
            <a:endParaRPr lang="en-US" altLang="ja-JP" sz="1200" dirty="0">
              <a:latin typeface="+mn-ea"/>
              <a:ea typeface="+mn-ea"/>
            </a:endParaRPr>
          </a:p>
          <a:p>
            <a:pPr algn="l"/>
            <a:r>
              <a:rPr lang="ja-JP" altLang="en-US" sz="1200" dirty="0">
                <a:latin typeface="+mn-ea"/>
                <a:ea typeface="+mn-ea"/>
              </a:rPr>
              <a:t>　国・地域等」を選択します。州で「すべての地域」を選択している場合、国・地域は選択できません。 </a:t>
            </a:r>
            <a:endParaRPr lang="ja-JP" altLang="en-US" sz="1200" dirty="0">
              <a:effectLst/>
              <a:latin typeface="+mn-ea"/>
              <a:ea typeface="+mn-ea"/>
            </a:endParaRPr>
          </a:p>
        </p:txBody>
      </p:sp>
      <p:sp>
        <p:nvSpPr>
          <p:cNvPr id="33" name="角丸四角形 32">
            <a:extLst>
              <a:ext uri="{FF2B5EF4-FFF2-40B4-BE49-F238E27FC236}">
                <a16:creationId xmlns:a16="http://schemas.microsoft.com/office/drawing/2014/main" id="{33A3FCF8-26A0-4646-8CEE-C160AF636DBC}"/>
              </a:ext>
            </a:extLst>
          </p:cNvPr>
          <p:cNvSpPr/>
          <p:nvPr/>
        </p:nvSpPr>
        <p:spPr>
          <a:xfrm>
            <a:off x="323528" y="4874187"/>
            <a:ext cx="2228238" cy="655840"/>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4916424D-09F8-4F49-9FF3-795B3F03417C}"/>
              </a:ext>
            </a:extLst>
          </p:cNvPr>
          <p:cNvSpPr txBox="1"/>
          <p:nvPr/>
        </p:nvSpPr>
        <p:spPr>
          <a:xfrm>
            <a:off x="2847075" y="5208199"/>
            <a:ext cx="3744936" cy="553998"/>
          </a:xfrm>
          <a:prstGeom prst="rect">
            <a:avLst/>
          </a:prstGeom>
          <a:noFill/>
        </p:spPr>
        <p:txBody>
          <a:bodyPr wrap="none" rtlCol="0">
            <a:spAutoFit/>
          </a:bodyPr>
          <a:lstStyle/>
          <a:p>
            <a:pPr algn="l"/>
            <a:r>
              <a:rPr lang="ja-JP" altLang="en-US" sz="1600" b="1">
                <a:latin typeface="+mn-ea"/>
                <a:ea typeface="+mn-ea"/>
              </a:rPr>
              <a:t>●</a:t>
            </a:r>
            <a:r>
              <a:rPr lang="ja-JP" altLang="en-US" b="1">
                <a:latin typeface="+mn-ea"/>
                <a:ea typeface="+mn-ea"/>
              </a:rPr>
              <a:t>訪日目的を指定する </a:t>
            </a:r>
            <a:endParaRPr lang="ja-JP" altLang="en-US" sz="1600" b="1">
              <a:latin typeface="+mn-ea"/>
              <a:ea typeface="+mn-ea"/>
            </a:endParaRPr>
          </a:p>
          <a:p>
            <a:pPr algn="l"/>
            <a:r>
              <a:rPr lang="ja-JP" altLang="en-US" sz="1200">
                <a:latin typeface="+mn-ea"/>
                <a:ea typeface="+mn-ea"/>
              </a:rPr>
              <a:t>「すべての目的」、「観光・レジャー目的」から選択できます。 </a:t>
            </a:r>
          </a:p>
        </p:txBody>
      </p:sp>
      <p:cxnSp>
        <p:nvCxnSpPr>
          <p:cNvPr id="44" name="直線コネクタ 43">
            <a:extLst>
              <a:ext uri="{FF2B5EF4-FFF2-40B4-BE49-F238E27FC236}">
                <a16:creationId xmlns:a16="http://schemas.microsoft.com/office/drawing/2014/main" id="{C1063F98-81FD-5443-B6B0-0FDF121B9A53}"/>
              </a:ext>
            </a:extLst>
          </p:cNvPr>
          <p:cNvCxnSpPr>
            <a:cxnSpLocks/>
          </p:cNvCxnSpPr>
          <p:nvPr/>
        </p:nvCxnSpPr>
        <p:spPr>
          <a:xfrm>
            <a:off x="2572130" y="5198589"/>
            <a:ext cx="415694" cy="174627"/>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52" name="直線コネクタ 51">
            <a:extLst>
              <a:ext uri="{FF2B5EF4-FFF2-40B4-BE49-F238E27FC236}">
                <a16:creationId xmlns:a16="http://schemas.microsoft.com/office/drawing/2014/main" id="{7C1CF871-2C52-2B41-A690-B3505C526349}"/>
              </a:ext>
            </a:extLst>
          </p:cNvPr>
          <p:cNvCxnSpPr>
            <a:cxnSpLocks/>
          </p:cNvCxnSpPr>
          <p:nvPr/>
        </p:nvCxnSpPr>
        <p:spPr>
          <a:xfrm flipV="1">
            <a:off x="2572130" y="4091425"/>
            <a:ext cx="415694" cy="273292"/>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9C2CEABB-0C77-4722-8BFE-C961BE614E39}"/>
              </a:ext>
            </a:extLst>
          </p:cNvPr>
          <p:cNvSpPr/>
          <p:nvPr/>
        </p:nvSpPr>
        <p:spPr>
          <a:xfrm>
            <a:off x="6444208" y="6383600"/>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2813274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22</a:t>
            </a:fld>
            <a:endParaRPr lang="en-US" altLang="ja-JP" dirty="0"/>
          </a:p>
        </p:txBody>
      </p:sp>
      <p:pic>
        <p:nvPicPr>
          <p:cNvPr id="29" name="図 28">
            <a:extLst>
              <a:ext uri="{FF2B5EF4-FFF2-40B4-BE49-F238E27FC236}">
                <a16:creationId xmlns:a16="http://schemas.microsoft.com/office/drawing/2014/main" id="{2E47D115-0C74-614D-B711-0AB500120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954" y="1040193"/>
            <a:ext cx="7757187" cy="5068560"/>
          </a:xfrm>
          <a:prstGeom prst="rect">
            <a:avLst/>
          </a:prstGeom>
          <a:ln>
            <a:solidFill>
              <a:schemeClr val="bg1">
                <a:lumMod val="85000"/>
              </a:schemeClr>
            </a:solidFill>
          </a:ln>
        </p:spPr>
      </p:pic>
      <p:sp>
        <p:nvSpPr>
          <p:cNvPr id="7" name="正方形/長方形 6">
            <a:extLst>
              <a:ext uri="{FF2B5EF4-FFF2-40B4-BE49-F238E27FC236}">
                <a16:creationId xmlns:a16="http://schemas.microsoft.com/office/drawing/2014/main" id="{FF11C1AA-CCE6-44E8-BD59-1EFE066C61ED}"/>
              </a:ext>
            </a:extLst>
          </p:cNvPr>
          <p:cNvSpPr/>
          <p:nvPr/>
        </p:nvSpPr>
        <p:spPr>
          <a:xfrm>
            <a:off x="6444208" y="6383600"/>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2537237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23</a:t>
            </a:fld>
            <a:endParaRPr lang="en-US" altLang="ja-JP" dirty="0"/>
          </a:p>
        </p:txBody>
      </p:sp>
      <p:pic>
        <p:nvPicPr>
          <p:cNvPr id="7" name="図 6">
            <a:extLst>
              <a:ext uri="{FF2B5EF4-FFF2-40B4-BE49-F238E27FC236}">
                <a16:creationId xmlns:a16="http://schemas.microsoft.com/office/drawing/2014/main" id="{7F0E129D-B7C4-D941-9449-476E1CA671A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1052736"/>
            <a:ext cx="7556820" cy="5040560"/>
          </a:xfrm>
          <a:prstGeom prst="rect">
            <a:avLst/>
          </a:prstGeom>
          <a:ln>
            <a:solidFill>
              <a:schemeClr val="bg1">
                <a:lumMod val="85000"/>
              </a:schemeClr>
            </a:solidFill>
          </a:ln>
        </p:spPr>
      </p:pic>
      <p:sp>
        <p:nvSpPr>
          <p:cNvPr id="8" name="正方形/長方形 7">
            <a:extLst>
              <a:ext uri="{FF2B5EF4-FFF2-40B4-BE49-F238E27FC236}">
                <a16:creationId xmlns:a16="http://schemas.microsoft.com/office/drawing/2014/main" id="{B70AAB7D-4CD5-432F-8D0F-18B0F05A142F}"/>
              </a:ext>
            </a:extLst>
          </p:cNvPr>
          <p:cNvSpPr/>
          <p:nvPr/>
        </p:nvSpPr>
        <p:spPr>
          <a:xfrm>
            <a:off x="6444208" y="6383600"/>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25185753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24</a:t>
            </a:fld>
            <a:endParaRPr lang="en-US" altLang="ja-JP" dirty="0"/>
          </a:p>
        </p:txBody>
      </p:sp>
      <p:sp>
        <p:nvSpPr>
          <p:cNvPr id="2" name="テキスト ボックス 1">
            <a:extLst>
              <a:ext uri="{FF2B5EF4-FFF2-40B4-BE49-F238E27FC236}">
                <a16:creationId xmlns:a16="http://schemas.microsoft.com/office/drawing/2014/main" id="{FC245610-7B5B-5443-BDD3-7057838E9D50}"/>
              </a:ext>
            </a:extLst>
          </p:cNvPr>
          <p:cNvSpPr txBox="1"/>
          <p:nvPr/>
        </p:nvSpPr>
        <p:spPr>
          <a:xfrm>
            <a:off x="34925" y="1124744"/>
            <a:ext cx="9109075" cy="584775"/>
          </a:xfrm>
          <a:prstGeom prst="rect">
            <a:avLst/>
          </a:prstGeom>
          <a:noFill/>
        </p:spPr>
        <p:txBody>
          <a:bodyPr wrap="square" rtlCol="0">
            <a:spAutoFit/>
          </a:bodyPr>
          <a:lstStyle/>
          <a:p>
            <a:r>
              <a:rPr lang="en-US" altLang="ja-JP" sz="3200" b="1" dirty="0">
                <a:latin typeface="+mn-ea"/>
                <a:ea typeface="+mn-ea"/>
                <a:cs typeface="Meiryo UI" pitchFamily="50" charset="-128"/>
              </a:rPr>
              <a:t>4.</a:t>
            </a:r>
            <a:r>
              <a:rPr lang="ja-JP" altLang="en-US" sz="3200" b="1">
                <a:latin typeface="Meiryo UI" pitchFamily="50" charset="-128"/>
                <a:ea typeface="Meiryo UI" pitchFamily="50" charset="-128"/>
                <a:cs typeface="Meiryo UI" pitchFamily="50" charset="-128"/>
              </a:rPr>
              <a:t>外国人滞在分析</a:t>
            </a:r>
            <a:endParaRPr kumimoji="1" lang="ja-JP" altLang="en-US" sz="3200" b="1">
              <a:latin typeface="+mn-ea"/>
              <a:ea typeface="+mn-ea"/>
            </a:endParaRPr>
          </a:p>
        </p:txBody>
      </p:sp>
      <p:sp>
        <p:nvSpPr>
          <p:cNvPr id="4" name="テキスト ボックス 3">
            <a:extLst>
              <a:ext uri="{FF2B5EF4-FFF2-40B4-BE49-F238E27FC236}">
                <a16:creationId xmlns:a16="http://schemas.microsoft.com/office/drawing/2014/main" id="{96FD68CB-618E-8644-AC71-D9ADFE4B73D0}"/>
              </a:ext>
            </a:extLst>
          </p:cNvPr>
          <p:cNvSpPr txBox="1"/>
          <p:nvPr/>
        </p:nvSpPr>
        <p:spPr>
          <a:xfrm>
            <a:off x="-7137" y="2013525"/>
            <a:ext cx="9124888" cy="954107"/>
          </a:xfrm>
          <a:prstGeom prst="rect">
            <a:avLst/>
          </a:prstGeom>
          <a:noFill/>
        </p:spPr>
        <p:txBody>
          <a:bodyPr wrap="square" rtlCol="0">
            <a:spAutoFit/>
          </a:bodyPr>
          <a:lstStyle/>
          <a:p>
            <a:r>
              <a:rPr kumimoji="1" lang="ja-JP" altLang="en-US" sz="2800" dirty="0">
                <a:latin typeface="+mn-ea"/>
                <a:ea typeface="+mn-ea"/>
              </a:rPr>
              <a:t>沖縄県の</a:t>
            </a:r>
            <a:r>
              <a:rPr kumimoji="1" lang="ja-JP" altLang="en-US" sz="2800" b="1" dirty="0">
                <a:latin typeface="+mn-ea"/>
                <a:ea typeface="+mn-ea"/>
              </a:rPr>
              <a:t>「</a:t>
            </a:r>
            <a:r>
              <a:rPr lang="ja-JP" altLang="en-US" sz="2800" b="1" dirty="0">
                <a:latin typeface="+mn-ea"/>
              </a:rPr>
              <a:t>居住国別の延べ宿泊者数の推移グラフ </a:t>
            </a:r>
            <a:r>
              <a:rPr lang="ja-JP" altLang="en-US" sz="2800" b="1" dirty="0">
                <a:latin typeface="+mn-ea"/>
                <a:ea typeface="+mn-ea"/>
              </a:rPr>
              <a:t>」</a:t>
            </a:r>
            <a:endParaRPr lang="en-US" altLang="ja-JP" sz="2800" b="1" dirty="0">
              <a:latin typeface="+mn-ea"/>
              <a:ea typeface="+mn-ea"/>
            </a:endParaRPr>
          </a:p>
          <a:p>
            <a:r>
              <a:rPr kumimoji="1" lang="ja-JP" altLang="en-US" sz="2800" dirty="0">
                <a:latin typeface="+mn-ea"/>
                <a:ea typeface="+mn-ea"/>
              </a:rPr>
              <a:t>を出して比較してみましょう。</a:t>
            </a:r>
          </a:p>
        </p:txBody>
      </p:sp>
      <p:sp>
        <p:nvSpPr>
          <p:cNvPr id="3" name="テキスト ボックス 2">
            <a:extLst>
              <a:ext uri="{FF2B5EF4-FFF2-40B4-BE49-F238E27FC236}">
                <a16:creationId xmlns:a16="http://schemas.microsoft.com/office/drawing/2014/main" id="{565604DD-A099-2944-AFD4-A4853E63F966}"/>
              </a:ext>
            </a:extLst>
          </p:cNvPr>
          <p:cNvSpPr txBox="1"/>
          <p:nvPr/>
        </p:nvSpPr>
        <p:spPr>
          <a:xfrm>
            <a:off x="2771800" y="3271638"/>
            <a:ext cx="3900427" cy="1695144"/>
          </a:xfrm>
          <a:prstGeom prst="rect">
            <a:avLst/>
          </a:prstGeom>
          <a:noFill/>
        </p:spPr>
        <p:txBody>
          <a:bodyPr wrap="none" rtlCol="0">
            <a:spAutoFit/>
          </a:bodyPr>
          <a:lstStyle/>
          <a:p>
            <a:pPr algn="l">
              <a:lnSpc>
                <a:spcPct val="150000"/>
              </a:lnSpc>
            </a:pPr>
            <a:r>
              <a:rPr kumimoji="1" lang="en-US" altLang="ja-JP" dirty="0">
                <a:latin typeface="+mn-ea"/>
                <a:ea typeface="+mn-ea"/>
              </a:rPr>
              <a:t>① </a:t>
            </a:r>
            <a:r>
              <a:rPr kumimoji="1" lang="ja-JP" altLang="en-US" dirty="0">
                <a:latin typeface="+mn-ea"/>
                <a:ea typeface="+mn-ea"/>
              </a:rPr>
              <a:t>「メインメニュー」→観光マップ</a:t>
            </a:r>
            <a:endParaRPr kumimoji="1" lang="en-US" altLang="ja-JP" dirty="0">
              <a:latin typeface="+mn-ea"/>
              <a:ea typeface="+mn-ea"/>
            </a:endParaRPr>
          </a:p>
          <a:p>
            <a:pPr algn="l">
              <a:lnSpc>
                <a:spcPct val="150000"/>
              </a:lnSpc>
            </a:pPr>
            <a:r>
              <a:rPr lang="en-US" altLang="ja-JP" dirty="0">
                <a:latin typeface="+mn-ea"/>
                <a:ea typeface="+mn-ea"/>
              </a:rPr>
              <a:t>② </a:t>
            </a:r>
            <a:r>
              <a:rPr lang="ja-JP" altLang="en-US" dirty="0">
                <a:latin typeface="+mn-ea"/>
                <a:ea typeface="+mn-ea"/>
              </a:rPr>
              <a:t>国籍を選択→外国人</a:t>
            </a:r>
            <a:endParaRPr lang="en-US" altLang="ja-JP" dirty="0">
              <a:latin typeface="+mn-ea"/>
              <a:ea typeface="+mn-ea"/>
            </a:endParaRPr>
          </a:p>
          <a:p>
            <a:pPr algn="l">
              <a:lnSpc>
                <a:spcPct val="150000"/>
              </a:lnSpc>
            </a:pPr>
            <a:r>
              <a:rPr lang="en-US" altLang="ja-JP" dirty="0">
                <a:latin typeface="+mn-ea"/>
                <a:ea typeface="+mn-ea"/>
              </a:rPr>
              <a:t>③ </a:t>
            </a:r>
            <a:r>
              <a:rPr lang="ja-JP" altLang="en-US" dirty="0">
                <a:latin typeface="+mn-ea"/>
                <a:ea typeface="+mn-ea"/>
              </a:rPr>
              <a:t>分析内容を選択→外国人滞在分析</a:t>
            </a:r>
            <a:endParaRPr lang="en-US" altLang="ja-JP" dirty="0">
              <a:latin typeface="+mn-ea"/>
              <a:ea typeface="+mn-ea"/>
            </a:endParaRPr>
          </a:p>
          <a:p>
            <a:pPr algn="l">
              <a:lnSpc>
                <a:spcPct val="150000"/>
              </a:lnSpc>
            </a:pPr>
            <a:r>
              <a:rPr lang="en-US" altLang="ja-JP" dirty="0">
                <a:latin typeface="+mn-ea"/>
                <a:ea typeface="+mn-ea"/>
              </a:rPr>
              <a:t>④</a:t>
            </a:r>
            <a:r>
              <a:rPr lang="ja-JP" altLang="en-US" dirty="0">
                <a:latin typeface="+mn-ea"/>
                <a:ea typeface="+mn-ea"/>
              </a:rPr>
              <a:t> ヒートマップ読み込み </a:t>
            </a:r>
            <a:endParaRPr lang="en-US" altLang="ja-JP" dirty="0">
              <a:latin typeface="+mn-ea"/>
              <a:ea typeface="+mn-ea"/>
            </a:endParaRPr>
          </a:p>
        </p:txBody>
      </p:sp>
      <p:sp>
        <p:nvSpPr>
          <p:cNvPr id="8" name="正方形/長方形 7">
            <a:extLst>
              <a:ext uri="{FF2B5EF4-FFF2-40B4-BE49-F238E27FC236}">
                <a16:creationId xmlns:a16="http://schemas.microsoft.com/office/drawing/2014/main" id="{C8FC5E4B-4A6A-4624-8876-D68A85CDCA56}"/>
              </a:ext>
            </a:extLst>
          </p:cNvPr>
          <p:cNvSpPr/>
          <p:nvPr/>
        </p:nvSpPr>
        <p:spPr>
          <a:xfrm>
            <a:off x="256741" y="742784"/>
            <a:ext cx="2299036" cy="369332"/>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Autofit/>
          </a:bodyPr>
          <a:lstStyle/>
          <a:p>
            <a:pPr algn="l"/>
            <a:r>
              <a:rPr lang="en-US" altLang="ja-JP" sz="2000" b="1" dirty="0">
                <a:latin typeface="+mn-ea"/>
              </a:rPr>
              <a:t>RESAS</a:t>
            </a:r>
            <a:r>
              <a:rPr lang="ja-JP" altLang="en-US" sz="2000" b="1" dirty="0">
                <a:latin typeface="+mn-ea"/>
              </a:rPr>
              <a:t>の使い方④</a:t>
            </a:r>
          </a:p>
        </p:txBody>
      </p:sp>
    </p:spTree>
    <p:extLst>
      <p:ext uri="{BB962C8B-B14F-4D97-AF65-F5344CB8AC3E}">
        <p14:creationId xmlns:p14="http://schemas.microsoft.com/office/powerpoint/2010/main" val="2511660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25</a:t>
            </a:fld>
            <a:endParaRPr lang="en-US" altLang="ja-JP" dirty="0"/>
          </a:p>
        </p:txBody>
      </p:sp>
      <p:pic>
        <p:nvPicPr>
          <p:cNvPr id="3" name="図 2">
            <a:extLst>
              <a:ext uri="{FF2B5EF4-FFF2-40B4-BE49-F238E27FC236}">
                <a16:creationId xmlns:a16="http://schemas.microsoft.com/office/drawing/2014/main" id="{BE3BFD7D-CB5C-D34B-B215-5B79291F63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2789" y="1764442"/>
            <a:ext cx="6913587" cy="2669726"/>
          </a:xfrm>
          <a:prstGeom prst="rect">
            <a:avLst/>
          </a:prstGeom>
        </p:spPr>
      </p:pic>
      <p:pic>
        <p:nvPicPr>
          <p:cNvPr id="12" name="図 11">
            <a:extLst>
              <a:ext uri="{FF2B5EF4-FFF2-40B4-BE49-F238E27FC236}">
                <a16:creationId xmlns:a16="http://schemas.microsoft.com/office/drawing/2014/main" id="{3C701931-929F-F340-9C7E-81A5339604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8090" y="1806239"/>
            <a:ext cx="1188603" cy="683447"/>
          </a:xfrm>
          <a:prstGeom prst="rect">
            <a:avLst/>
          </a:prstGeom>
        </p:spPr>
      </p:pic>
      <p:pic>
        <p:nvPicPr>
          <p:cNvPr id="17" name="図 16">
            <a:extLst>
              <a:ext uri="{FF2B5EF4-FFF2-40B4-BE49-F238E27FC236}">
                <a16:creationId xmlns:a16="http://schemas.microsoft.com/office/drawing/2014/main" id="{E848508A-4BCA-8648-8819-1B277A5475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0870" y="1772816"/>
            <a:ext cx="1583612" cy="2079811"/>
          </a:xfrm>
          <a:prstGeom prst="rect">
            <a:avLst/>
          </a:prstGeom>
        </p:spPr>
      </p:pic>
      <p:sp>
        <p:nvSpPr>
          <p:cNvPr id="21" name="角丸四角形 20">
            <a:extLst>
              <a:ext uri="{FF2B5EF4-FFF2-40B4-BE49-F238E27FC236}">
                <a16:creationId xmlns:a16="http://schemas.microsoft.com/office/drawing/2014/main" id="{09F48813-6A88-B24F-B41C-3099293EB394}"/>
              </a:ext>
            </a:extLst>
          </p:cNvPr>
          <p:cNvSpPr/>
          <p:nvPr/>
        </p:nvSpPr>
        <p:spPr>
          <a:xfrm>
            <a:off x="1538741" y="2905078"/>
            <a:ext cx="792088" cy="216024"/>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9304B85E-2D19-8E40-8839-DD8CAD9B65C7}"/>
              </a:ext>
            </a:extLst>
          </p:cNvPr>
          <p:cNvSpPr txBox="1"/>
          <p:nvPr/>
        </p:nvSpPr>
        <p:spPr>
          <a:xfrm>
            <a:off x="1211690" y="2636912"/>
            <a:ext cx="415499" cy="369332"/>
          </a:xfrm>
          <a:prstGeom prst="rect">
            <a:avLst/>
          </a:prstGeom>
          <a:noFill/>
        </p:spPr>
        <p:txBody>
          <a:bodyPr wrap="none" rtlCol="0">
            <a:spAutoFit/>
          </a:bodyPr>
          <a:lstStyle/>
          <a:p>
            <a:r>
              <a:rPr kumimoji="1" lang="ja-JP" altLang="en-US" b="1">
                <a:solidFill>
                  <a:schemeClr val="bg1"/>
                </a:solidFill>
              </a:rPr>
              <a:t>①</a:t>
            </a:r>
          </a:p>
        </p:txBody>
      </p:sp>
      <p:sp>
        <p:nvSpPr>
          <p:cNvPr id="8" name="テキスト ボックス 7">
            <a:extLst>
              <a:ext uri="{FF2B5EF4-FFF2-40B4-BE49-F238E27FC236}">
                <a16:creationId xmlns:a16="http://schemas.microsoft.com/office/drawing/2014/main" id="{11A311B5-E133-6644-8508-FEF7C2A9F1C7}"/>
              </a:ext>
            </a:extLst>
          </p:cNvPr>
          <p:cNvSpPr txBox="1"/>
          <p:nvPr/>
        </p:nvSpPr>
        <p:spPr>
          <a:xfrm>
            <a:off x="1031309" y="4759655"/>
            <a:ext cx="7634485" cy="1077218"/>
          </a:xfrm>
          <a:prstGeom prst="rect">
            <a:avLst/>
          </a:prstGeom>
          <a:noFill/>
        </p:spPr>
        <p:txBody>
          <a:bodyPr wrap="square" rtlCol="0">
            <a:spAutoFit/>
          </a:bodyPr>
          <a:lstStyle/>
          <a:p>
            <a:pPr algn="l"/>
            <a:r>
              <a:rPr lang="ja-JP" altLang="en-US" sz="1600">
                <a:latin typeface="+mn-ea"/>
                <a:ea typeface="+mn-ea"/>
              </a:rPr>
              <a:t>外国人訪問分析では、指定した表示年・四半期における外国人訪問客の数を</a:t>
            </a:r>
            <a:endParaRPr lang="en-US" altLang="ja-JP" sz="1600" dirty="0">
              <a:latin typeface="+mn-ea"/>
              <a:ea typeface="+mn-ea"/>
            </a:endParaRPr>
          </a:p>
          <a:p>
            <a:pPr algn="l"/>
            <a:r>
              <a:rPr lang="ja-JP" altLang="en-US" sz="1600">
                <a:latin typeface="+mn-ea"/>
                <a:ea typeface="+mn-ea"/>
              </a:rPr>
              <a:t>地域毎に把握することができます。</a:t>
            </a:r>
            <a:endParaRPr lang="en-US" altLang="ja-JP" sz="1600" dirty="0">
              <a:latin typeface="+mn-ea"/>
              <a:ea typeface="+mn-ea"/>
            </a:endParaRPr>
          </a:p>
          <a:p>
            <a:pPr algn="l"/>
            <a:r>
              <a:rPr lang="ja-JP" altLang="en-US" sz="1600">
                <a:latin typeface="+mn-ea"/>
                <a:ea typeface="+mn-ea"/>
              </a:rPr>
              <a:t>また、指定地域を訪問した外国人訪問客の国・地域別のグラフ とその推移のグラフ、</a:t>
            </a:r>
            <a:endParaRPr lang="en-US" altLang="ja-JP" sz="1600" dirty="0">
              <a:latin typeface="+mn-ea"/>
              <a:ea typeface="+mn-ea"/>
            </a:endParaRPr>
          </a:p>
          <a:p>
            <a:pPr algn="l"/>
            <a:r>
              <a:rPr lang="ja-JP" altLang="en-US" sz="1600">
                <a:latin typeface="+mn-ea"/>
                <a:ea typeface="+mn-ea"/>
              </a:rPr>
              <a:t>指定した国・地域からの訪問者数の地域別のグラフとその推移のグラフを見ることができます。 </a:t>
            </a:r>
          </a:p>
        </p:txBody>
      </p:sp>
      <p:sp>
        <p:nvSpPr>
          <p:cNvPr id="4" name="テキスト ボックス 3">
            <a:extLst>
              <a:ext uri="{FF2B5EF4-FFF2-40B4-BE49-F238E27FC236}">
                <a16:creationId xmlns:a16="http://schemas.microsoft.com/office/drawing/2014/main" id="{D350FE29-2CF9-BE4D-91E1-5FB36B260D69}"/>
              </a:ext>
            </a:extLst>
          </p:cNvPr>
          <p:cNvSpPr txBox="1"/>
          <p:nvPr/>
        </p:nvSpPr>
        <p:spPr>
          <a:xfrm>
            <a:off x="501576" y="1042593"/>
            <a:ext cx="646331" cy="369332"/>
          </a:xfrm>
          <a:prstGeom prst="rect">
            <a:avLst/>
          </a:prstGeom>
          <a:noFill/>
        </p:spPr>
        <p:txBody>
          <a:bodyPr wrap="none" rtlCol="0">
            <a:spAutoFit/>
          </a:bodyPr>
          <a:lstStyle/>
          <a:p>
            <a:r>
              <a:rPr kumimoji="1" lang="ja-JP" altLang="en-US" b="1">
                <a:latin typeface="+mn-ea"/>
                <a:ea typeface="+mn-ea"/>
              </a:rPr>
              <a:t>手順</a:t>
            </a:r>
          </a:p>
        </p:txBody>
      </p:sp>
      <p:pic>
        <p:nvPicPr>
          <p:cNvPr id="5" name="図 4">
            <a:extLst>
              <a:ext uri="{FF2B5EF4-FFF2-40B4-BE49-F238E27FC236}">
                <a16:creationId xmlns:a16="http://schemas.microsoft.com/office/drawing/2014/main" id="{0A962268-BF49-8A46-890B-B05695BF9BF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63888" y="1772816"/>
            <a:ext cx="1136821" cy="1663893"/>
          </a:xfrm>
          <a:prstGeom prst="rect">
            <a:avLst/>
          </a:prstGeom>
        </p:spPr>
      </p:pic>
      <p:sp>
        <p:nvSpPr>
          <p:cNvPr id="22" name="角丸四角形 21">
            <a:extLst>
              <a:ext uri="{FF2B5EF4-FFF2-40B4-BE49-F238E27FC236}">
                <a16:creationId xmlns:a16="http://schemas.microsoft.com/office/drawing/2014/main" id="{37D42098-69CD-6949-882E-D62C56DD9DA2}"/>
              </a:ext>
            </a:extLst>
          </p:cNvPr>
          <p:cNvSpPr/>
          <p:nvPr/>
        </p:nvSpPr>
        <p:spPr>
          <a:xfrm>
            <a:off x="2764064" y="2246431"/>
            <a:ext cx="792088" cy="216024"/>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8D0B1327-3ED3-F749-81B8-2D19DDFADC1C}"/>
              </a:ext>
            </a:extLst>
          </p:cNvPr>
          <p:cNvSpPr txBox="1"/>
          <p:nvPr/>
        </p:nvSpPr>
        <p:spPr>
          <a:xfrm>
            <a:off x="2401244" y="2153777"/>
            <a:ext cx="417102" cy="369332"/>
          </a:xfrm>
          <a:prstGeom prst="rect">
            <a:avLst/>
          </a:prstGeom>
          <a:noFill/>
        </p:spPr>
        <p:txBody>
          <a:bodyPr wrap="none" rtlCol="0">
            <a:spAutoFit/>
          </a:bodyPr>
          <a:lstStyle/>
          <a:p>
            <a:r>
              <a:rPr kumimoji="1" lang="en-US" altLang="ja-JP" b="1" dirty="0">
                <a:solidFill>
                  <a:schemeClr val="bg1"/>
                </a:solidFill>
              </a:rPr>
              <a:t>②</a:t>
            </a:r>
            <a:endParaRPr kumimoji="1" lang="ja-JP" altLang="en-US" b="1">
              <a:solidFill>
                <a:schemeClr val="bg1"/>
              </a:solidFill>
            </a:endParaRPr>
          </a:p>
        </p:txBody>
      </p:sp>
      <p:sp>
        <p:nvSpPr>
          <p:cNvPr id="23" name="角丸四角形 22">
            <a:extLst>
              <a:ext uri="{FF2B5EF4-FFF2-40B4-BE49-F238E27FC236}">
                <a16:creationId xmlns:a16="http://schemas.microsoft.com/office/drawing/2014/main" id="{38FC9693-96C9-6D49-BA92-75BCA2EFB69D}"/>
              </a:ext>
            </a:extLst>
          </p:cNvPr>
          <p:cNvSpPr/>
          <p:nvPr/>
        </p:nvSpPr>
        <p:spPr>
          <a:xfrm>
            <a:off x="3743032" y="2060848"/>
            <a:ext cx="792088" cy="216024"/>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551678A7-36A3-0841-9716-E74DAD01D226}"/>
              </a:ext>
            </a:extLst>
          </p:cNvPr>
          <p:cNvSpPr txBox="1"/>
          <p:nvPr/>
        </p:nvSpPr>
        <p:spPr>
          <a:xfrm>
            <a:off x="3419872" y="1833201"/>
            <a:ext cx="417102" cy="369332"/>
          </a:xfrm>
          <a:prstGeom prst="rect">
            <a:avLst/>
          </a:prstGeom>
          <a:noFill/>
        </p:spPr>
        <p:txBody>
          <a:bodyPr wrap="none" rtlCol="0">
            <a:spAutoFit/>
          </a:bodyPr>
          <a:lstStyle/>
          <a:p>
            <a:r>
              <a:rPr kumimoji="1" lang="en-US" altLang="ja-JP" b="1" dirty="0">
                <a:solidFill>
                  <a:schemeClr val="bg1"/>
                </a:solidFill>
              </a:rPr>
              <a:t>③</a:t>
            </a:r>
            <a:endParaRPr kumimoji="1" lang="ja-JP" altLang="en-US" b="1">
              <a:solidFill>
                <a:schemeClr val="bg1"/>
              </a:solidFill>
            </a:endParaRPr>
          </a:p>
        </p:txBody>
      </p:sp>
      <p:sp>
        <p:nvSpPr>
          <p:cNvPr id="18" name="正方形/長方形 17">
            <a:extLst>
              <a:ext uri="{FF2B5EF4-FFF2-40B4-BE49-F238E27FC236}">
                <a16:creationId xmlns:a16="http://schemas.microsoft.com/office/drawing/2014/main" id="{F47EA60B-5B50-4040-9531-043F05A443F3}"/>
              </a:ext>
            </a:extLst>
          </p:cNvPr>
          <p:cNvSpPr/>
          <p:nvPr/>
        </p:nvSpPr>
        <p:spPr>
          <a:xfrm>
            <a:off x="6228184" y="4502270"/>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21027026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26</a:t>
            </a:fld>
            <a:endParaRPr lang="en-US" altLang="ja-JP" dirty="0"/>
          </a:p>
        </p:txBody>
      </p:sp>
      <p:sp>
        <p:nvSpPr>
          <p:cNvPr id="11" name="Rectangle 2">
            <a:extLst>
              <a:ext uri="{FF2B5EF4-FFF2-40B4-BE49-F238E27FC236}">
                <a16:creationId xmlns:a16="http://schemas.microsoft.com/office/drawing/2014/main" id="{BAFBE6A7-5492-4A4F-9D89-90613C60A1A8}"/>
              </a:ext>
            </a:extLst>
          </p:cNvPr>
          <p:cNvSpPr>
            <a:spLocks noChangeArrowheads="1"/>
          </p:cNvSpPr>
          <p:nvPr/>
        </p:nvSpPr>
        <p:spPr bwMode="auto">
          <a:xfrm>
            <a:off x="755576" y="4920145"/>
            <a:ext cx="8316416" cy="160043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l"/>
            <a:r>
              <a:rPr lang="ja-JP" altLang="en-US" sz="1400" b="1" dirty="0">
                <a:latin typeface="+mn-ea"/>
                <a:ea typeface="+mn-ea"/>
              </a:rPr>
              <a:t>●指定した表示年・月・時間帯における外国人訪問客の滞在分析</a:t>
            </a:r>
            <a:r>
              <a:rPr lang="en-US" altLang="ja-JP" sz="1400" b="1" dirty="0">
                <a:latin typeface="+mn-ea"/>
                <a:ea typeface="+mn-ea"/>
              </a:rPr>
              <a:t>(</a:t>
            </a:r>
            <a:r>
              <a:rPr lang="ja-JP" altLang="en-US" sz="1400" b="1" dirty="0">
                <a:latin typeface="+mn-ea"/>
                <a:ea typeface="+mn-ea"/>
              </a:rPr>
              <a:t>民間データ</a:t>
            </a:r>
            <a:r>
              <a:rPr lang="en-US" altLang="ja-JP" sz="1400" b="1" dirty="0">
                <a:latin typeface="+mn-ea"/>
                <a:ea typeface="+mn-ea"/>
              </a:rPr>
              <a:t>) </a:t>
            </a:r>
            <a:endParaRPr lang="ja-JP" altLang="en-US" sz="1400" b="1" dirty="0">
              <a:latin typeface="+mn-ea"/>
              <a:ea typeface="+mn-ea"/>
            </a:endParaRPr>
          </a:p>
          <a:p>
            <a:pPr algn="l"/>
            <a:r>
              <a:rPr lang="ja-JP" altLang="en-US" sz="1400" dirty="0">
                <a:latin typeface="+mn-ea"/>
                <a:ea typeface="+mn-ea"/>
              </a:rPr>
              <a:t>・  指定した表示年・月・時間帯における外国人滞在者数が、ヒートマップ読み込みで</a:t>
            </a:r>
            <a:endParaRPr lang="en-US" altLang="ja-JP" sz="1400" dirty="0">
              <a:latin typeface="+mn-ea"/>
              <a:ea typeface="+mn-ea"/>
            </a:endParaRPr>
          </a:p>
          <a:p>
            <a:pPr algn="l"/>
            <a:r>
              <a:rPr lang="ja-JP" altLang="en-US" sz="1400" dirty="0">
                <a:latin typeface="+mn-ea"/>
                <a:ea typeface="+mn-ea"/>
              </a:rPr>
              <a:t>　指定した透過率によって、ヒートマップで表示されます。 </a:t>
            </a:r>
          </a:p>
          <a:p>
            <a:pPr algn="l"/>
            <a:r>
              <a:rPr lang="ja-JP" altLang="en-US" sz="1400" dirty="0">
                <a:latin typeface="+mn-ea"/>
                <a:ea typeface="+mn-ea"/>
              </a:rPr>
              <a:t>・  「全国を表示する」あるいは「都道府県単位で表示する」選択時のヒートマップは都道府県単位、　　</a:t>
            </a:r>
            <a:endParaRPr lang="en-US" altLang="ja-JP" sz="1400" dirty="0">
              <a:latin typeface="+mn-ea"/>
              <a:ea typeface="+mn-ea"/>
            </a:endParaRPr>
          </a:p>
          <a:p>
            <a:pPr algn="l"/>
            <a:r>
              <a:rPr lang="ja-JP" altLang="en-US" sz="1400" dirty="0">
                <a:latin typeface="+mn-ea"/>
                <a:ea typeface="+mn-ea"/>
              </a:rPr>
              <a:t>　「市区町村単位で表示する」選択時のヒートマップは市区町村単位で表示されます。 </a:t>
            </a:r>
          </a:p>
          <a:p>
            <a:pPr algn="l"/>
            <a:r>
              <a:rPr lang="ja-JP" altLang="en-US" sz="1400" dirty="0">
                <a:latin typeface="+mn-ea"/>
                <a:ea typeface="+mn-ea"/>
              </a:rPr>
              <a:t>・  ヒートマップを読み込ませた状態で、各自治体の部分をマウスオーバーすると、地域名と</a:t>
            </a:r>
            <a:endParaRPr lang="en-US" altLang="ja-JP" sz="1400" dirty="0">
              <a:latin typeface="+mn-ea"/>
              <a:ea typeface="+mn-ea"/>
            </a:endParaRPr>
          </a:p>
          <a:p>
            <a:pPr algn="l"/>
            <a:r>
              <a:rPr lang="ja-JP" altLang="en-US" sz="1400" dirty="0">
                <a:latin typeface="+mn-ea"/>
                <a:ea typeface="+mn-ea"/>
              </a:rPr>
              <a:t>　滞在者数が表示されます。 </a:t>
            </a:r>
            <a:endParaRPr lang="ja-JP" altLang="en-US" sz="1400" dirty="0">
              <a:effectLst/>
              <a:latin typeface="+mn-ea"/>
              <a:ea typeface="+mn-ea"/>
            </a:endParaRPr>
          </a:p>
        </p:txBody>
      </p:sp>
      <p:pic>
        <p:nvPicPr>
          <p:cNvPr id="17" name="図 16">
            <a:extLst>
              <a:ext uri="{FF2B5EF4-FFF2-40B4-BE49-F238E27FC236}">
                <a16:creationId xmlns:a16="http://schemas.microsoft.com/office/drawing/2014/main" id="{D1C09B64-D38A-D44A-8C56-C5FF63F188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3513" y="780167"/>
            <a:ext cx="5756973" cy="3848211"/>
          </a:xfrm>
          <a:prstGeom prst="rect">
            <a:avLst/>
          </a:prstGeom>
        </p:spPr>
      </p:pic>
      <p:sp>
        <p:nvSpPr>
          <p:cNvPr id="7" name="正方形/長方形 6">
            <a:extLst>
              <a:ext uri="{FF2B5EF4-FFF2-40B4-BE49-F238E27FC236}">
                <a16:creationId xmlns:a16="http://schemas.microsoft.com/office/drawing/2014/main" id="{093A6269-6A15-4B9F-B3A2-79AD1AE87038}"/>
              </a:ext>
            </a:extLst>
          </p:cNvPr>
          <p:cNvSpPr/>
          <p:nvPr/>
        </p:nvSpPr>
        <p:spPr>
          <a:xfrm>
            <a:off x="6228184" y="4624166"/>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41596981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図 26">
            <a:extLst>
              <a:ext uri="{FF2B5EF4-FFF2-40B4-BE49-F238E27FC236}">
                <a16:creationId xmlns:a16="http://schemas.microsoft.com/office/drawing/2014/main" id="{27B1CC4F-3ADD-0B4B-8523-34EF36DAD8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273" y="912539"/>
            <a:ext cx="1891511" cy="5684813"/>
          </a:xfrm>
          <a:prstGeom prst="rect">
            <a:avLst/>
          </a:prstGeom>
        </p:spPr>
      </p:pic>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27</a:t>
            </a:fld>
            <a:endParaRPr lang="en-US" altLang="ja-JP" dirty="0"/>
          </a:p>
        </p:txBody>
      </p:sp>
      <p:sp>
        <p:nvSpPr>
          <p:cNvPr id="7" name="角丸四角形 6">
            <a:extLst>
              <a:ext uri="{FF2B5EF4-FFF2-40B4-BE49-F238E27FC236}">
                <a16:creationId xmlns:a16="http://schemas.microsoft.com/office/drawing/2014/main" id="{04BAE6C7-4AE8-EE46-9ECA-D8AA5699DCB8}"/>
              </a:ext>
            </a:extLst>
          </p:cNvPr>
          <p:cNvSpPr/>
          <p:nvPr/>
        </p:nvSpPr>
        <p:spPr>
          <a:xfrm>
            <a:off x="611560" y="1468116"/>
            <a:ext cx="2228238" cy="894184"/>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08048BDA-45D7-0C43-B69F-833423C682B3}"/>
              </a:ext>
            </a:extLst>
          </p:cNvPr>
          <p:cNvSpPr txBox="1"/>
          <p:nvPr/>
        </p:nvSpPr>
        <p:spPr>
          <a:xfrm>
            <a:off x="3051812" y="1033835"/>
            <a:ext cx="6115777" cy="1077218"/>
          </a:xfrm>
          <a:prstGeom prst="rect">
            <a:avLst/>
          </a:prstGeom>
          <a:noFill/>
        </p:spPr>
        <p:txBody>
          <a:bodyPr wrap="none" rtlCol="0">
            <a:spAutoFit/>
          </a:bodyPr>
          <a:lstStyle/>
          <a:p>
            <a:pPr algn="l"/>
            <a:r>
              <a:rPr lang="ja-JP" altLang="en-US" sz="1600" b="1" dirty="0">
                <a:latin typeface="+mn-ea"/>
                <a:ea typeface="+mn-ea"/>
              </a:rPr>
              <a:t>●表示レベルを指定する </a:t>
            </a:r>
          </a:p>
          <a:p>
            <a:pPr algn="l"/>
            <a:r>
              <a:rPr lang="ja-JP" altLang="en-US" sz="1200" dirty="0">
                <a:latin typeface="+mn-ea"/>
                <a:ea typeface="+mn-ea"/>
              </a:rPr>
              <a:t>・ 全国を表示する 日本全体のマップを表示し、</a:t>
            </a:r>
            <a:endParaRPr lang="en-US" altLang="ja-JP" sz="1200" dirty="0">
              <a:latin typeface="+mn-ea"/>
              <a:ea typeface="+mn-ea"/>
            </a:endParaRPr>
          </a:p>
          <a:p>
            <a:pPr algn="l"/>
            <a:r>
              <a:rPr lang="ja-JP" altLang="en-US" sz="1200" dirty="0">
                <a:latin typeface="+mn-ea"/>
                <a:ea typeface="+mn-ea"/>
              </a:rPr>
              <a:t>　外国人滞在者数を都道府県単位で表示する場合に指定します。 </a:t>
            </a:r>
          </a:p>
          <a:p>
            <a:pPr algn="l"/>
            <a:r>
              <a:rPr lang="ja-JP" altLang="en-US" sz="1200" dirty="0">
                <a:latin typeface="+mn-ea"/>
                <a:ea typeface="+mn-ea"/>
              </a:rPr>
              <a:t>・ 都道府県単位で表示する 外国人滞在者数を、都道府県単位で表示する場合に指定します。 </a:t>
            </a:r>
          </a:p>
          <a:p>
            <a:pPr algn="l"/>
            <a:r>
              <a:rPr lang="ja-JP" altLang="en-US" sz="1200" dirty="0">
                <a:latin typeface="+mn-ea"/>
                <a:ea typeface="+mn-ea"/>
              </a:rPr>
              <a:t>・ 市区町村単位で表示する 外国人滞在者数を、市区町村単位で表示する場合に指定します。 </a:t>
            </a:r>
            <a:endParaRPr lang="ja-JP" altLang="en-US" sz="1200" dirty="0">
              <a:effectLst/>
              <a:latin typeface="+mn-ea"/>
              <a:ea typeface="+mn-ea"/>
            </a:endParaRPr>
          </a:p>
        </p:txBody>
      </p:sp>
      <p:sp>
        <p:nvSpPr>
          <p:cNvPr id="12" name="テキスト ボックス 11">
            <a:extLst>
              <a:ext uri="{FF2B5EF4-FFF2-40B4-BE49-F238E27FC236}">
                <a16:creationId xmlns:a16="http://schemas.microsoft.com/office/drawing/2014/main" id="{4FD16616-7B85-B549-84F4-D26107A02E5B}"/>
              </a:ext>
            </a:extLst>
          </p:cNvPr>
          <p:cNvSpPr txBox="1"/>
          <p:nvPr/>
        </p:nvSpPr>
        <p:spPr>
          <a:xfrm>
            <a:off x="3051812" y="2202443"/>
            <a:ext cx="2712602" cy="1077218"/>
          </a:xfrm>
          <a:prstGeom prst="rect">
            <a:avLst/>
          </a:prstGeom>
          <a:noFill/>
        </p:spPr>
        <p:txBody>
          <a:bodyPr wrap="none" rtlCol="0">
            <a:spAutoFit/>
          </a:bodyPr>
          <a:lstStyle/>
          <a:p>
            <a:pPr algn="l"/>
            <a:r>
              <a:rPr lang="ja-JP" altLang="en-US" sz="1600" b="1">
                <a:latin typeface="+mn-ea"/>
                <a:ea typeface="+mn-ea"/>
              </a:rPr>
              <a:t>●表示年・四半期を指定する </a:t>
            </a:r>
            <a:endParaRPr lang="en-US" altLang="ja-JP" sz="1600" b="1" dirty="0">
              <a:latin typeface="+mn-ea"/>
              <a:ea typeface="+mn-ea"/>
            </a:endParaRPr>
          </a:p>
          <a:p>
            <a:pPr algn="l"/>
            <a:r>
              <a:rPr lang="ja-JP" altLang="en-US" sz="1200">
                <a:latin typeface="+mn-ea"/>
                <a:ea typeface="+mn-ea"/>
              </a:rPr>
              <a:t>・ 表示年 </a:t>
            </a:r>
          </a:p>
          <a:p>
            <a:pPr algn="l"/>
            <a:r>
              <a:rPr lang="ja-JP" altLang="en-US" sz="1200">
                <a:latin typeface="+mn-ea"/>
                <a:ea typeface="+mn-ea"/>
              </a:rPr>
              <a:t>　表示年を選択します。</a:t>
            </a:r>
            <a:endParaRPr lang="en-US" altLang="ja-JP" sz="1200" dirty="0">
              <a:latin typeface="+mn-ea"/>
              <a:ea typeface="+mn-ea"/>
            </a:endParaRPr>
          </a:p>
          <a:p>
            <a:pPr algn="l"/>
            <a:r>
              <a:rPr lang="ja-JP" altLang="en-US" sz="1200">
                <a:latin typeface="+mn-ea"/>
                <a:ea typeface="+mn-ea"/>
              </a:rPr>
              <a:t>・表示月 </a:t>
            </a:r>
            <a:endParaRPr lang="en-US" altLang="ja-JP" sz="1200" dirty="0">
              <a:latin typeface="+mn-ea"/>
              <a:ea typeface="+mn-ea"/>
            </a:endParaRPr>
          </a:p>
          <a:p>
            <a:pPr algn="l"/>
            <a:r>
              <a:rPr lang="ja-JP" altLang="en-US" sz="1200">
                <a:latin typeface="+mn-ea"/>
                <a:ea typeface="+mn-ea"/>
              </a:rPr>
              <a:t>　表示月を選択します。 </a:t>
            </a:r>
          </a:p>
        </p:txBody>
      </p:sp>
      <p:sp>
        <p:nvSpPr>
          <p:cNvPr id="14" name="テキスト ボックス 13">
            <a:extLst>
              <a:ext uri="{FF2B5EF4-FFF2-40B4-BE49-F238E27FC236}">
                <a16:creationId xmlns:a16="http://schemas.microsoft.com/office/drawing/2014/main" id="{6B5DAC9B-AA91-A146-AF26-F80BA6C241BD}"/>
              </a:ext>
            </a:extLst>
          </p:cNvPr>
          <p:cNvSpPr txBox="1"/>
          <p:nvPr/>
        </p:nvSpPr>
        <p:spPr>
          <a:xfrm>
            <a:off x="3066173" y="3454279"/>
            <a:ext cx="5832621" cy="553998"/>
          </a:xfrm>
          <a:prstGeom prst="rect">
            <a:avLst/>
          </a:prstGeom>
          <a:noFill/>
        </p:spPr>
        <p:txBody>
          <a:bodyPr wrap="square" rtlCol="0">
            <a:spAutoFit/>
          </a:bodyPr>
          <a:lstStyle/>
          <a:p>
            <a:pPr algn="l"/>
            <a:r>
              <a:rPr lang="ja-JP" altLang="en-US" sz="1600" b="1" dirty="0">
                <a:latin typeface="+mn-ea"/>
                <a:ea typeface="+mn-ea"/>
              </a:rPr>
              <a:t>●</a:t>
            </a:r>
            <a:r>
              <a:rPr lang="ja-JP" altLang="en-US" b="1" dirty="0">
                <a:latin typeface="+mn-ea"/>
                <a:ea typeface="+mn-ea"/>
              </a:rPr>
              <a:t>表示時間帯を指定する </a:t>
            </a:r>
            <a:endParaRPr lang="ja-JP" altLang="en-US" sz="1200" b="1" dirty="0">
              <a:latin typeface="+mn-ea"/>
              <a:ea typeface="+mn-ea"/>
            </a:endParaRPr>
          </a:p>
          <a:p>
            <a:pPr algn="l"/>
            <a:r>
              <a:rPr lang="ja-JP" altLang="en-US" sz="1200" dirty="0">
                <a:latin typeface="+mn-ea"/>
                <a:ea typeface="+mn-ea"/>
              </a:rPr>
              <a:t>表示時間帯を「昼間</a:t>
            </a:r>
            <a:r>
              <a:rPr lang="en-US" altLang="ja-JP" sz="1200" dirty="0">
                <a:latin typeface="+mn-ea"/>
                <a:ea typeface="+mn-ea"/>
              </a:rPr>
              <a:t>(10~18 </a:t>
            </a:r>
            <a:r>
              <a:rPr lang="ja-JP" altLang="en-US" sz="1200" dirty="0">
                <a:latin typeface="+mn-ea"/>
                <a:ea typeface="+mn-ea"/>
              </a:rPr>
              <a:t>時</a:t>
            </a:r>
            <a:r>
              <a:rPr lang="en-US" altLang="ja-JP" sz="1200" dirty="0">
                <a:latin typeface="+mn-ea"/>
                <a:ea typeface="+mn-ea"/>
              </a:rPr>
              <a:t>)</a:t>
            </a:r>
            <a:r>
              <a:rPr lang="ja-JP" altLang="en-US" sz="1200" dirty="0">
                <a:latin typeface="+mn-ea"/>
                <a:ea typeface="+mn-ea"/>
              </a:rPr>
              <a:t>」又は「夜間</a:t>
            </a:r>
            <a:r>
              <a:rPr lang="en-US" altLang="ja-JP" sz="1200" dirty="0">
                <a:latin typeface="+mn-ea"/>
                <a:ea typeface="+mn-ea"/>
              </a:rPr>
              <a:t>(2~5 </a:t>
            </a:r>
            <a:r>
              <a:rPr lang="ja-JP" altLang="en-US" sz="1200" dirty="0">
                <a:latin typeface="+mn-ea"/>
                <a:ea typeface="+mn-ea"/>
              </a:rPr>
              <a:t>時</a:t>
            </a:r>
            <a:r>
              <a:rPr lang="en-US" altLang="ja-JP" sz="1200" dirty="0">
                <a:latin typeface="+mn-ea"/>
                <a:ea typeface="+mn-ea"/>
              </a:rPr>
              <a:t>)</a:t>
            </a:r>
            <a:r>
              <a:rPr lang="ja-JP" altLang="en-US" sz="1200" dirty="0">
                <a:latin typeface="+mn-ea"/>
                <a:ea typeface="+mn-ea"/>
              </a:rPr>
              <a:t>」から選択します。 </a:t>
            </a:r>
          </a:p>
        </p:txBody>
      </p:sp>
      <p:sp>
        <p:nvSpPr>
          <p:cNvPr id="22" name="角丸四角形 21">
            <a:extLst>
              <a:ext uri="{FF2B5EF4-FFF2-40B4-BE49-F238E27FC236}">
                <a16:creationId xmlns:a16="http://schemas.microsoft.com/office/drawing/2014/main" id="{9D2CB6C2-56CC-584E-AB2A-F89594C83FF4}"/>
              </a:ext>
            </a:extLst>
          </p:cNvPr>
          <p:cNvSpPr/>
          <p:nvPr/>
        </p:nvSpPr>
        <p:spPr>
          <a:xfrm>
            <a:off x="611560" y="2505176"/>
            <a:ext cx="2228238" cy="702105"/>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a:extLst>
              <a:ext uri="{FF2B5EF4-FFF2-40B4-BE49-F238E27FC236}">
                <a16:creationId xmlns:a16="http://schemas.microsoft.com/office/drawing/2014/main" id="{12E514F1-CAB9-B045-A1F1-F4D49EEC0206}"/>
              </a:ext>
            </a:extLst>
          </p:cNvPr>
          <p:cNvSpPr/>
          <p:nvPr/>
        </p:nvSpPr>
        <p:spPr>
          <a:xfrm>
            <a:off x="611560" y="3423154"/>
            <a:ext cx="2228238" cy="598909"/>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角丸四角形 23">
            <a:extLst>
              <a:ext uri="{FF2B5EF4-FFF2-40B4-BE49-F238E27FC236}">
                <a16:creationId xmlns:a16="http://schemas.microsoft.com/office/drawing/2014/main" id="{94A58332-C669-EA4F-9386-9DD513683C0D}"/>
              </a:ext>
            </a:extLst>
          </p:cNvPr>
          <p:cNvSpPr/>
          <p:nvPr/>
        </p:nvSpPr>
        <p:spPr>
          <a:xfrm>
            <a:off x="611560" y="4149080"/>
            <a:ext cx="2228238" cy="762881"/>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a:extLst>
              <a:ext uri="{FF2B5EF4-FFF2-40B4-BE49-F238E27FC236}">
                <a16:creationId xmlns:a16="http://schemas.microsoft.com/office/drawing/2014/main" id="{3BC5BC51-4F0C-DE43-B734-C0EB8C5DE7CD}"/>
              </a:ext>
            </a:extLst>
          </p:cNvPr>
          <p:cNvCxnSpPr>
            <a:cxnSpLocks/>
            <a:stCxn id="7" idx="3"/>
          </p:cNvCxnSpPr>
          <p:nvPr/>
        </p:nvCxnSpPr>
        <p:spPr>
          <a:xfrm flipV="1">
            <a:off x="2839798" y="1218053"/>
            <a:ext cx="320583" cy="697155"/>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26" name="直線コネクタ 25">
            <a:extLst>
              <a:ext uri="{FF2B5EF4-FFF2-40B4-BE49-F238E27FC236}">
                <a16:creationId xmlns:a16="http://schemas.microsoft.com/office/drawing/2014/main" id="{D290B4F0-68EC-824D-BE52-99490AFB41E7}"/>
              </a:ext>
            </a:extLst>
          </p:cNvPr>
          <p:cNvCxnSpPr>
            <a:cxnSpLocks/>
            <a:stCxn id="22" idx="3"/>
          </p:cNvCxnSpPr>
          <p:nvPr/>
        </p:nvCxnSpPr>
        <p:spPr>
          <a:xfrm flipV="1">
            <a:off x="2839798" y="2392342"/>
            <a:ext cx="320583" cy="463887"/>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9D0803DE-184B-B343-B4DC-6A906B7754FD}"/>
              </a:ext>
            </a:extLst>
          </p:cNvPr>
          <p:cNvCxnSpPr>
            <a:cxnSpLocks/>
          </p:cNvCxnSpPr>
          <p:nvPr/>
        </p:nvCxnSpPr>
        <p:spPr>
          <a:xfrm flipV="1">
            <a:off x="2837009" y="3647767"/>
            <a:ext cx="323372" cy="65243"/>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id="{62761B37-7E9C-BD4F-A2B9-5DF1BFA572DC}"/>
              </a:ext>
            </a:extLst>
          </p:cNvPr>
          <p:cNvCxnSpPr>
            <a:cxnSpLocks/>
          </p:cNvCxnSpPr>
          <p:nvPr/>
        </p:nvCxnSpPr>
        <p:spPr>
          <a:xfrm>
            <a:off x="2842710" y="4520271"/>
            <a:ext cx="317671" cy="10249"/>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EC51FB32-C58C-3247-90E4-EE37903FB332}"/>
              </a:ext>
            </a:extLst>
          </p:cNvPr>
          <p:cNvSpPr txBox="1"/>
          <p:nvPr/>
        </p:nvSpPr>
        <p:spPr>
          <a:xfrm>
            <a:off x="3051812" y="4357514"/>
            <a:ext cx="3215945" cy="553998"/>
          </a:xfrm>
          <a:prstGeom prst="rect">
            <a:avLst/>
          </a:prstGeom>
          <a:noFill/>
        </p:spPr>
        <p:txBody>
          <a:bodyPr wrap="none" rtlCol="0">
            <a:spAutoFit/>
          </a:bodyPr>
          <a:lstStyle/>
          <a:p>
            <a:pPr algn="l"/>
            <a:r>
              <a:rPr lang="ja-JP" altLang="en-US" sz="1600" dirty="0">
                <a:latin typeface="+mn-ea"/>
                <a:ea typeface="+mn-ea"/>
              </a:rPr>
              <a:t>●</a:t>
            </a:r>
            <a:r>
              <a:rPr lang="ja-JP" altLang="en-US" sz="1600" b="1" dirty="0">
                <a:latin typeface="+mn-ea"/>
                <a:ea typeface="+mn-ea"/>
              </a:rPr>
              <a:t>表</a:t>
            </a:r>
            <a:r>
              <a:rPr lang="ja-JP" altLang="en-US" b="1" dirty="0"/>
              <a:t>示する国・地域を指定する </a:t>
            </a:r>
            <a:endParaRPr lang="ja-JP" altLang="en-US" sz="1600" b="1" dirty="0"/>
          </a:p>
          <a:p>
            <a:pPr algn="l"/>
            <a:r>
              <a:rPr lang="ja-JP" altLang="en-US" sz="1200" dirty="0">
                <a:latin typeface="+mn-ea"/>
                <a:ea typeface="+mn-ea"/>
              </a:rPr>
              <a:t>ヒートマップに表示する国・地域を選択します。 </a:t>
            </a:r>
          </a:p>
        </p:txBody>
      </p:sp>
      <p:sp>
        <p:nvSpPr>
          <p:cNvPr id="33" name="角丸四角形 32">
            <a:extLst>
              <a:ext uri="{FF2B5EF4-FFF2-40B4-BE49-F238E27FC236}">
                <a16:creationId xmlns:a16="http://schemas.microsoft.com/office/drawing/2014/main" id="{33A3FCF8-26A0-4646-8CEE-C160AF636DBC}"/>
              </a:ext>
            </a:extLst>
          </p:cNvPr>
          <p:cNvSpPr/>
          <p:nvPr/>
        </p:nvSpPr>
        <p:spPr>
          <a:xfrm>
            <a:off x="611560" y="4987793"/>
            <a:ext cx="2228238" cy="762881"/>
          </a:xfrm>
          <a:prstGeom prst="roundRect">
            <a:avLst>
              <a:gd name="adj" fmla="val 4705"/>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a:extLst>
              <a:ext uri="{FF2B5EF4-FFF2-40B4-BE49-F238E27FC236}">
                <a16:creationId xmlns:a16="http://schemas.microsoft.com/office/drawing/2014/main" id="{4916424D-09F8-4F49-9FF3-795B3F03417C}"/>
              </a:ext>
            </a:extLst>
          </p:cNvPr>
          <p:cNvSpPr txBox="1"/>
          <p:nvPr/>
        </p:nvSpPr>
        <p:spPr>
          <a:xfrm>
            <a:off x="3072088" y="5351998"/>
            <a:ext cx="4310795" cy="1323439"/>
          </a:xfrm>
          <a:prstGeom prst="rect">
            <a:avLst/>
          </a:prstGeom>
          <a:noFill/>
        </p:spPr>
        <p:txBody>
          <a:bodyPr wrap="none" rtlCol="0">
            <a:spAutoFit/>
          </a:bodyPr>
          <a:lstStyle/>
          <a:p>
            <a:pPr algn="l"/>
            <a:r>
              <a:rPr lang="ja-JP" altLang="en-US" sz="1600" b="1">
                <a:latin typeface="+mn-ea"/>
                <a:ea typeface="+mn-ea"/>
              </a:rPr>
              <a:t>●ヒートマップ読み込み </a:t>
            </a:r>
          </a:p>
          <a:p>
            <a:pPr algn="l"/>
            <a:r>
              <a:rPr lang="ja-JP" altLang="en-US" sz="1200">
                <a:latin typeface="+mn-ea"/>
                <a:ea typeface="+mn-ea"/>
              </a:rPr>
              <a:t>クリックすると、ヒートマップなしまたは、</a:t>
            </a:r>
            <a:endParaRPr lang="en-US" altLang="ja-JP" sz="1200" dirty="0">
              <a:latin typeface="+mn-ea"/>
              <a:ea typeface="+mn-ea"/>
            </a:endParaRPr>
          </a:p>
          <a:p>
            <a:pPr algn="l"/>
            <a:r>
              <a:rPr lang="ja-JP" altLang="en-US" sz="1200">
                <a:latin typeface="+mn-ea"/>
                <a:ea typeface="+mn-ea"/>
              </a:rPr>
              <a:t>ヒートマップの透過率に応じたヒートマップを画面に読み込みます。 </a:t>
            </a:r>
            <a:endParaRPr lang="en-US" altLang="ja-JP" sz="1200" dirty="0">
              <a:latin typeface="+mn-ea"/>
              <a:ea typeface="+mn-ea"/>
            </a:endParaRPr>
          </a:p>
          <a:p>
            <a:pPr algn="l"/>
            <a:r>
              <a:rPr lang="ja-JP" altLang="en-US" sz="1200">
                <a:latin typeface="+mn-ea"/>
                <a:ea typeface="+mn-ea"/>
              </a:rPr>
              <a:t>・ヒートマップなし</a:t>
            </a:r>
            <a:br>
              <a:rPr lang="ja-JP" altLang="en-US" sz="1200">
                <a:latin typeface="+mn-ea"/>
                <a:ea typeface="+mn-ea"/>
              </a:rPr>
            </a:br>
            <a:r>
              <a:rPr lang="ja-JP" altLang="en-US" sz="1200">
                <a:latin typeface="+mn-ea"/>
                <a:ea typeface="+mn-ea"/>
              </a:rPr>
              <a:t>・透過率 </a:t>
            </a:r>
            <a:r>
              <a:rPr lang="en-US" altLang="ja-JP" sz="1200" dirty="0">
                <a:latin typeface="+mn-ea"/>
                <a:ea typeface="+mn-ea"/>
              </a:rPr>
              <a:t>50%(</a:t>
            </a:r>
            <a:r>
              <a:rPr lang="ja-JP" altLang="en-US" sz="1200">
                <a:latin typeface="+mn-ea"/>
                <a:ea typeface="+mn-ea"/>
              </a:rPr>
              <a:t>薄いヒートマップ</a:t>
            </a:r>
            <a:r>
              <a:rPr lang="en-US" altLang="ja-JP" sz="1200" dirty="0">
                <a:latin typeface="+mn-ea"/>
                <a:ea typeface="+mn-ea"/>
              </a:rPr>
              <a:t>) </a:t>
            </a:r>
            <a:r>
              <a:rPr lang="ja-JP" altLang="en-US" sz="1200">
                <a:latin typeface="+mn-ea"/>
                <a:ea typeface="+mn-ea"/>
              </a:rPr>
              <a:t>・透過率 </a:t>
            </a:r>
            <a:r>
              <a:rPr lang="en-US" altLang="ja-JP" sz="1200" dirty="0">
                <a:latin typeface="+mn-ea"/>
                <a:ea typeface="+mn-ea"/>
              </a:rPr>
              <a:t>80%(</a:t>
            </a:r>
            <a:r>
              <a:rPr lang="ja-JP" altLang="en-US" sz="1200">
                <a:latin typeface="+mn-ea"/>
                <a:ea typeface="+mn-ea"/>
              </a:rPr>
              <a:t>濃いヒートマップ</a:t>
            </a:r>
            <a:r>
              <a:rPr lang="en-US" altLang="ja-JP" sz="1200" dirty="0">
                <a:latin typeface="+mn-ea"/>
                <a:ea typeface="+mn-ea"/>
              </a:rPr>
              <a:t>) </a:t>
            </a:r>
            <a:endParaRPr lang="ja-JP" altLang="en-US" sz="1200">
              <a:latin typeface="+mn-ea"/>
              <a:ea typeface="+mn-ea"/>
            </a:endParaRPr>
          </a:p>
          <a:p>
            <a:pPr algn="l"/>
            <a:endParaRPr kumimoji="1" lang="ja-JP" altLang="en-US" sz="1600">
              <a:latin typeface="+mn-ea"/>
              <a:ea typeface="+mn-ea"/>
            </a:endParaRPr>
          </a:p>
        </p:txBody>
      </p:sp>
      <p:cxnSp>
        <p:nvCxnSpPr>
          <p:cNvPr id="44" name="直線コネクタ 43">
            <a:extLst>
              <a:ext uri="{FF2B5EF4-FFF2-40B4-BE49-F238E27FC236}">
                <a16:creationId xmlns:a16="http://schemas.microsoft.com/office/drawing/2014/main" id="{C1063F98-81FD-5443-B6B0-0FDF121B9A53}"/>
              </a:ext>
            </a:extLst>
          </p:cNvPr>
          <p:cNvCxnSpPr>
            <a:cxnSpLocks/>
          </p:cNvCxnSpPr>
          <p:nvPr/>
        </p:nvCxnSpPr>
        <p:spPr>
          <a:xfrm>
            <a:off x="2837009" y="5336703"/>
            <a:ext cx="323372" cy="219313"/>
          </a:xfrm>
          <a:prstGeom prst="line">
            <a:avLst/>
          </a:prstGeom>
          <a:ln w="9525">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21" name="正方形/長方形 20">
            <a:extLst>
              <a:ext uri="{FF2B5EF4-FFF2-40B4-BE49-F238E27FC236}">
                <a16:creationId xmlns:a16="http://schemas.microsoft.com/office/drawing/2014/main" id="{5E78E131-441B-466C-9362-7AD0A5423D9E}"/>
              </a:ext>
            </a:extLst>
          </p:cNvPr>
          <p:cNvSpPr/>
          <p:nvPr/>
        </p:nvSpPr>
        <p:spPr>
          <a:xfrm>
            <a:off x="6516216" y="6486154"/>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473001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28</a:t>
            </a:fld>
            <a:endParaRPr lang="en-US" altLang="ja-JP" dirty="0"/>
          </a:p>
        </p:txBody>
      </p:sp>
      <p:sp>
        <p:nvSpPr>
          <p:cNvPr id="2" name="正方形/長方形 1">
            <a:extLst>
              <a:ext uri="{FF2B5EF4-FFF2-40B4-BE49-F238E27FC236}">
                <a16:creationId xmlns:a16="http://schemas.microsoft.com/office/drawing/2014/main" id="{BFB4F03A-9B1D-4247-BDCB-3C0BD0FA1BC4}"/>
              </a:ext>
            </a:extLst>
          </p:cNvPr>
          <p:cNvSpPr/>
          <p:nvPr/>
        </p:nvSpPr>
        <p:spPr>
          <a:xfrm>
            <a:off x="189186" y="786526"/>
            <a:ext cx="3262432" cy="369332"/>
          </a:xfrm>
          <a:prstGeom prst="rect">
            <a:avLst/>
          </a:prstGeom>
        </p:spPr>
        <p:txBody>
          <a:bodyPr wrap="none">
            <a:spAutoFit/>
          </a:bodyPr>
          <a:lstStyle/>
          <a:p>
            <a:r>
              <a:rPr lang="ja-JP" altLang="en-US">
                <a:latin typeface="HGMaruGothicMPRO" panose="020F0600000000000000" pitchFamily="34" charset="-128"/>
                <a:ea typeface="HGMaruGothicMPRO" panose="020F0600000000000000" pitchFamily="34" charset="-128"/>
              </a:rPr>
              <a:t>指定した都道府県で分析する </a:t>
            </a:r>
            <a:endParaRPr lang="ja-JP" altLang="en-US">
              <a:effectLst/>
            </a:endParaRPr>
          </a:p>
        </p:txBody>
      </p:sp>
      <p:sp>
        <p:nvSpPr>
          <p:cNvPr id="13" name="テキスト ボックス 12">
            <a:extLst>
              <a:ext uri="{FF2B5EF4-FFF2-40B4-BE49-F238E27FC236}">
                <a16:creationId xmlns:a16="http://schemas.microsoft.com/office/drawing/2014/main" id="{BDB872EB-E0B9-DB42-8201-4CE3127670BA}"/>
              </a:ext>
            </a:extLst>
          </p:cNvPr>
          <p:cNvSpPr txBox="1"/>
          <p:nvPr/>
        </p:nvSpPr>
        <p:spPr>
          <a:xfrm>
            <a:off x="718741" y="5213485"/>
            <a:ext cx="8064896" cy="1169551"/>
          </a:xfrm>
          <a:prstGeom prst="rect">
            <a:avLst/>
          </a:prstGeom>
          <a:noFill/>
        </p:spPr>
        <p:txBody>
          <a:bodyPr wrap="square" rtlCol="0">
            <a:spAutoFit/>
          </a:bodyPr>
          <a:lstStyle/>
          <a:p>
            <a:pPr algn="l"/>
            <a:r>
              <a:rPr lang="ja-JP" altLang="en-US" sz="1400" dirty="0">
                <a:latin typeface="+mn-ea"/>
                <a:ea typeface="+mn-ea"/>
              </a:rPr>
              <a:t>・指定地域の国・地域別滞在者数の時間帯毎の円グラフ </a:t>
            </a:r>
            <a:endParaRPr lang="en-US" altLang="ja-JP" sz="1400" dirty="0">
              <a:latin typeface="+mn-ea"/>
              <a:ea typeface="+mn-ea"/>
            </a:endParaRPr>
          </a:p>
          <a:p>
            <a:pPr algn="l"/>
            <a:r>
              <a:rPr lang="ja-JP" altLang="en-US" sz="1400" dirty="0">
                <a:latin typeface="+mn-ea"/>
                <a:ea typeface="+mn-ea"/>
              </a:rPr>
              <a:t>指定地域</a:t>
            </a:r>
            <a:r>
              <a:rPr lang="en-US" altLang="ja-JP" sz="1400" dirty="0">
                <a:latin typeface="+mn-ea"/>
                <a:ea typeface="+mn-ea"/>
              </a:rPr>
              <a:t>(</a:t>
            </a:r>
            <a:r>
              <a:rPr lang="ja-JP" altLang="en-US" sz="1400" dirty="0">
                <a:latin typeface="+mn-ea"/>
                <a:ea typeface="+mn-ea"/>
              </a:rPr>
              <a:t>都道府県</a:t>
            </a:r>
            <a:r>
              <a:rPr lang="en-US" altLang="ja-JP" sz="1400" dirty="0">
                <a:latin typeface="+mn-ea"/>
                <a:ea typeface="+mn-ea"/>
              </a:rPr>
              <a:t>)</a:t>
            </a:r>
            <a:r>
              <a:rPr lang="ja-JP" altLang="en-US" sz="1400" dirty="0">
                <a:latin typeface="+mn-ea"/>
                <a:ea typeface="+mn-ea"/>
              </a:rPr>
              <a:t>に滞在した外国人訪問客の国・地域別滞在者数の円グラフです。</a:t>
            </a:r>
            <a:endParaRPr lang="en-US" altLang="ja-JP" sz="1400" dirty="0">
              <a:latin typeface="+mn-ea"/>
              <a:ea typeface="+mn-ea"/>
            </a:endParaRPr>
          </a:p>
          <a:p>
            <a:pPr algn="l"/>
            <a:r>
              <a:rPr lang="ja-JP" altLang="en-US" sz="1400" dirty="0">
                <a:latin typeface="+mn-ea"/>
                <a:ea typeface="+mn-ea"/>
              </a:rPr>
              <a:t>その他を 含めて上位 </a:t>
            </a:r>
            <a:r>
              <a:rPr lang="en-US" altLang="ja-JP" sz="1400" dirty="0">
                <a:latin typeface="+mn-ea"/>
                <a:ea typeface="+mn-ea"/>
              </a:rPr>
              <a:t>21 </a:t>
            </a:r>
            <a:r>
              <a:rPr lang="ja-JP" altLang="en-US" sz="1400" dirty="0">
                <a:latin typeface="+mn-ea"/>
                <a:ea typeface="+mn-ea"/>
              </a:rPr>
              <a:t>位までの国・地域が表示されます。 </a:t>
            </a:r>
            <a:endParaRPr lang="en-US" altLang="ja-JP" sz="1400" dirty="0">
              <a:latin typeface="+mn-ea"/>
              <a:ea typeface="+mn-ea"/>
            </a:endParaRPr>
          </a:p>
          <a:p>
            <a:pPr algn="l"/>
            <a:r>
              <a:rPr lang="ja-JP" altLang="en-US" sz="1400" dirty="0">
                <a:latin typeface="+mn-ea"/>
                <a:ea typeface="+mn-ea"/>
              </a:rPr>
              <a:t>前画面の「表示時間帯」で「昼間</a:t>
            </a:r>
            <a:r>
              <a:rPr lang="en-US" altLang="ja-JP" sz="1400" dirty="0">
                <a:latin typeface="+mn-ea"/>
                <a:ea typeface="+mn-ea"/>
              </a:rPr>
              <a:t>(10~18 </a:t>
            </a:r>
            <a:r>
              <a:rPr lang="ja-JP" altLang="en-US" sz="1400" dirty="0">
                <a:latin typeface="+mn-ea"/>
                <a:ea typeface="+mn-ea"/>
              </a:rPr>
              <a:t>時</a:t>
            </a:r>
            <a:r>
              <a:rPr lang="en-US" altLang="ja-JP" sz="1400" dirty="0">
                <a:latin typeface="+mn-ea"/>
                <a:ea typeface="+mn-ea"/>
              </a:rPr>
              <a:t>)</a:t>
            </a:r>
            <a:r>
              <a:rPr lang="ja-JP" altLang="en-US" sz="1400" dirty="0">
                <a:latin typeface="+mn-ea"/>
                <a:ea typeface="+mn-ea"/>
              </a:rPr>
              <a:t>」を選択した場合は、左側に昼間</a:t>
            </a:r>
            <a:r>
              <a:rPr lang="en-US" altLang="ja-JP" sz="1400" dirty="0">
                <a:latin typeface="+mn-ea"/>
                <a:ea typeface="+mn-ea"/>
              </a:rPr>
              <a:t>(10~18</a:t>
            </a:r>
            <a:r>
              <a:rPr lang="ja-JP" altLang="en-US" sz="1400" dirty="0">
                <a:latin typeface="+mn-ea"/>
                <a:ea typeface="+mn-ea"/>
              </a:rPr>
              <a:t>時</a:t>
            </a:r>
            <a:r>
              <a:rPr lang="en-US" altLang="ja-JP" sz="1400" dirty="0">
                <a:latin typeface="+mn-ea"/>
                <a:ea typeface="+mn-ea"/>
              </a:rPr>
              <a:t>)</a:t>
            </a:r>
            <a:r>
              <a:rPr lang="ja-JP" altLang="en-US" sz="1400" dirty="0">
                <a:latin typeface="+mn-ea"/>
                <a:ea typeface="+mn-ea"/>
              </a:rPr>
              <a:t>の滞在者数の円グラフ、右側に夜間</a:t>
            </a:r>
            <a:r>
              <a:rPr lang="en-US" altLang="ja-JP" sz="1400" dirty="0">
                <a:latin typeface="+mn-ea"/>
                <a:ea typeface="+mn-ea"/>
              </a:rPr>
              <a:t>(2~5 </a:t>
            </a:r>
            <a:r>
              <a:rPr lang="ja-JP" altLang="en-US" sz="1400" dirty="0">
                <a:latin typeface="+mn-ea"/>
                <a:ea typeface="+mn-ea"/>
              </a:rPr>
              <a:t>時</a:t>
            </a:r>
            <a:r>
              <a:rPr lang="en-US" altLang="ja-JP" sz="1400" dirty="0">
                <a:latin typeface="+mn-ea"/>
                <a:ea typeface="+mn-ea"/>
              </a:rPr>
              <a:t>)</a:t>
            </a:r>
            <a:r>
              <a:rPr lang="ja-JP" altLang="en-US" sz="1400" dirty="0">
                <a:latin typeface="+mn-ea"/>
                <a:ea typeface="+mn-ea"/>
              </a:rPr>
              <a:t>の滞在者数の円グラフが表示されます。</a:t>
            </a:r>
            <a:endParaRPr lang="en-US" altLang="ja-JP" sz="1400" dirty="0">
              <a:latin typeface="+mn-ea"/>
              <a:ea typeface="+mn-ea"/>
            </a:endParaRPr>
          </a:p>
        </p:txBody>
      </p:sp>
      <p:pic>
        <p:nvPicPr>
          <p:cNvPr id="27" name="図 26">
            <a:extLst>
              <a:ext uri="{FF2B5EF4-FFF2-40B4-BE49-F238E27FC236}">
                <a16:creationId xmlns:a16="http://schemas.microsoft.com/office/drawing/2014/main" id="{CD66B9CB-BC87-364F-A92F-2F87541839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1720" y="1175110"/>
            <a:ext cx="4998611" cy="4038375"/>
          </a:xfrm>
          <a:prstGeom prst="rect">
            <a:avLst/>
          </a:prstGeom>
        </p:spPr>
      </p:pic>
      <p:sp>
        <p:nvSpPr>
          <p:cNvPr id="9" name="正方形/長方形 8">
            <a:extLst>
              <a:ext uri="{FF2B5EF4-FFF2-40B4-BE49-F238E27FC236}">
                <a16:creationId xmlns:a16="http://schemas.microsoft.com/office/drawing/2014/main" id="{E0B26CB2-04BB-4DB4-A9EE-DF71DD3EA2C2}"/>
              </a:ext>
            </a:extLst>
          </p:cNvPr>
          <p:cNvSpPr/>
          <p:nvPr/>
        </p:nvSpPr>
        <p:spPr>
          <a:xfrm>
            <a:off x="6516216" y="6486154"/>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3257127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2</a:t>
            </a:fld>
            <a:endParaRPr lang="en-US" altLang="ja-JP" dirty="0"/>
          </a:p>
        </p:txBody>
      </p:sp>
      <p:sp>
        <p:nvSpPr>
          <p:cNvPr id="5" name="正方形/長方形 4">
            <a:extLst>
              <a:ext uri="{FF2B5EF4-FFF2-40B4-BE49-F238E27FC236}">
                <a16:creationId xmlns:a16="http://schemas.microsoft.com/office/drawing/2014/main" id="{4E75288D-5994-4CF1-84CD-6801FBE49EC2}"/>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en-US" altLang="ja-JP" sz="3200" dirty="0">
                <a:latin typeface="Meiryo UI" pitchFamily="50" charset="-128"/>
                <a:ea typeface="Meiryo UI" pitchFamily="50" charset="-128"/>
                <a:cs typeface="Meiryo UI" pitchFamily="50" charset="-128"/>
              </a:rPr>
              <a:t>RESAS</a:t>
            </a:r>
            <a:r>
              <a:rPr lang="ja-JP" altLang="en-US" sz="3200" dirty="0">
                <a:latin typeface="Meiryo UI" pitchFamily="50" charset="-128"/>
                <a:ea typeface="Meiryo UI" pitchFamily="50" charset="-128"/>
                <a:cs typeface="Meiryo UI" pitchFamily="50" charset="-128"/>
              </a:rPr>
              <a:t>を使った分析演習のやり方</a:t>
            </a:r>
            <a:endParaRPr lang="en-US" altLang="ja-JP" sz="3200" dirty="0">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24752307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03684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29</a:t>
            </a:fld>
            <a:endParaRPr lang="ja-JP" altLang="en-US"/>
          </a:p>
        </p:txBody>
      </p:sp>
    </p:spTree>
    <p:extLst>
      <p:ext uri="{BB962C8B-B14F-4D97-AF65-F5344CB8AC3E}">
        <p14:creationId xmlns:p14="http://schemas.microsoft.com/office/powerpoint/2010/main" val="27202984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30</a:t>
            </a:fld>
            <a:endParaRPr lang="en-US" altLang="ja-JP" dirty="0"/>
          </a:p>
        </p:txBody>
      </p:sp>
      <p:sp>
        <p:nvSpPr>
          <p:cNvPr id="5" name="正方形/長方形 4">
            <a:extLst>
              <a:ext uri="{FF2B5EF4-FFF2-40B4-BE49-F238E27FC236}">
                <a16:creationId xmlns:a16="http://schemas.microsoft.com/office/drawing/2014/main" id="{F63727B4-2D15-4076-9DEA-93659AA074C6}"/>
              </a:ext>
            </a:extLst>
          </p:cNvPr>
          <p:cNvSpPr/>
          <p:nvPr/>
        </p:nvSpPr>
        <p:spPr>
          <a:xfrm>
            <a:off x="117227" y="3636314"/>
            <a:ext cx="8729710"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3200" dirty="0">
                <a:latin typeface="Meiryo UI" pitchFamily="50" charset="-128"/>
                <a:ea typeface="Meiryo UI" pitchFamily="50" charset="-128"/>
                <a:cs typeface="Meiryo UI" pitchFamily="50" charset="-128"/>
              </a:rPr>
              <a:t>自ら選んだデータをもとに分析演習</a:t>
            </a:r>
          </a:p>
        </p:txBody>
      </p:sp>
    </p:spTree>
    <p:extLst>
      <p:ext uri="{BB962C8B-B14F-4D97-AF65-F5344CB8AC3E}">
        <p14:creationId xmlns:p14="http://schemas.microsoft.com/office/powerpoint/2010/main" val="12826395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1200329"/>
          </a:xfrm>
          <a:prstGeom prst="rect">
            <a:avLst/>
          </a:prstGeom>
        </p:spPr>
        <p:txBody>
          <a:bodyPr wrap="square">
            <a:spAutoFit/>
          </a:bodyPr>
          <a:lstStyle/>
          <a:p>
            <a:pPr marL="742950" indent="-742950" algn="l">
              <a:buFont typeface="+mj-lt"/>
              <a:buAutoNum type="arabicPeriod"/>
            </a:pP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実際に自らどのようなデータを取得したいか考えて</a:t>
            </a:r>
            <a:r>
              <a:rPr lang="en-US" altLang="ja-JP" sz="3600" dirty="0">
                <a:latin typeface="HGP創英角ｺﾞｼｯｸUB" panose="020B0900000000000000" pitchFamily="50" charset="-128"/>
                <a:ea typeface="HGP創英角ｺﾞｼｯｸUB" panose="020B0900000000000000" pitchFamily="50" charset="-128"/>
                <a:cs typeface="Meiryo UI" pitchFamily="50" charset="-128"/>
              </a:rPr>
              <a:t>RESAS</a:t>
            </a: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を使ってみる。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a:t>
            </a:r>
            <a:r>
              <a:rPr lang="en-US" altLang="ja-JP" sz="2400" dirty="0">
                <a:latin typeface="HGP創英角ｺﾞｼｯｸUB" panose="020B0900000000000000" pitchFamily="50" charset="-128"/>
                <a:ea typeface="HGP創英角ｺﾞｼｯｸUB" panose="020B0900000000000000" pitchFamily="50" charset="-128"/>
              </a:rPr>
              <a:t>RESAS</a:t>
            </a:r>
            <a:r>
              <a:rPr lang="ja-JP" altLang="en-US" sz="2400" dirty="0">
                <a:latin typeface="HGP創英角ｺﾞｼｯｸUB" panose="020B0900000000000000" pitchFamily="50" charset="-128"/>
                <a:ea typeface="HGP創英角ｺﾞｼｯｸUB" panose="020B0900000000000000" pitchFamily="50" charset="-128"/>
              </a:rPr>
              <a:t>を実際に使えるように</a:t>
            </a:r>
            <a:endParaRPr lang="en-US" altLang="ja-JP" sz="2400" dirty="0">
              <a:latin typeface="HGP創英角ｺﾞｼｯｸUB" panose="020B0900000000000000" pitchFamily="50" charset="-128"/>
              <a:ea typeface="HGP創英角ｺﾞｼｯｸUB" panose="020B0900000000000000" pitchFamily="50" charset="-128"/>
            </a:endParaRPr>
          </a:p>
          <a:p>
            <a:pPr algn="l"/>
            <a:r>
              <a:rPr lang="ja-JP" altLang="en-US" sz="2400" dirty="0">
                <a:latin typeface="HGP創英角ｺﾞｼｯｸUB" panose="020B0900000000000000" pitchFamily="50" charset="-128"/>
                <a:ea typeface="HGP創英角ｺﾞｼｯｸUB" panose="020B0900000000000000" pitchFamily="50" charset="-128"/>
              </a:rPr>
              <a:t>なります</a:t>
            </a:r>
            <a:endParaRPr lang="ja-JP" altLang="en-US" sz="2400" dirty="0"/>
          </a:p>
        </p:txBody>
      </p:sp>
      <p:sp>
        <p:nvSpPr>
          <p:cNvPr id="3" name="スライド番号プレースホルダー 2">
            <a:extLst>
              <a:ext uri="{FF2B5EF4-FFF2-40B4-BE49-F238E27FC236}">
                <a16:creationId xmlns:a16="http://schemas.microsoft.com/office/drawing/2014/main" id="{6C6DC0EF-942E-4086-BD24-3DB88E00A14B}"/>
              </a:ext>
            </a:extLst>
          </p:cNvPr>
          <p:cNvSpPr>
            <a:spLocks noGrp="1"/>
          </p:cNvSpPr>
          <p:nvPr>
            <p:ph type="sldNum" sz="quarter" idx="12"/>
          </p:nvPr>
        </p:nvSpPr>
        <p:spPr/>
        <p:txBody>
          <a:bodyPr/>
          <a:lstStyle/>
          <a:p>
            <a:pPr>
              <a:defRPr/>
            </a:pPr>
            <a:fld id="{22179739-F4A8-44EB-8B8E-F3F060272835}" type="slidenum">
              <a:rPr lang="ja-JP" altLang="en-US" smtClean="0"/>
              <a:pPr>
                <a:defRPr/>
              </a:pPr>
              <a:t>31</a:t>
            </a:fld>
            <a:endParaRPr lang="ja-JP" altLang="en-US"/>
          </a:p>
        </p:txBody>
      </p:sp>
    </p:spTree>
    <p:extLst>
      <p:ext uri="{BB962C8B-B14F-4D97-AF65-F5344CB8AC3E}">
        <p14:creationId xmlns:p14="http://schemas.microsoft.com/office/powerpoint/2010/main" val="9788143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32</a:t>
            </a:fld>
            <a:endParaRPr lang="en-US" altLang="ja-JP" dirty="0"/>
          </a:p>
        </p:txBody>
      </p:sp>
      <p:sp>
        <p:nvSpPr>
          <p:cNvPr id="4" name="正方形/長方形 3">
            <a:extLst>
              <a:ext uri="{FF2B5EF4-FFF2-40B4-BE49-F238E27FC236}">
                <a16:creationId xmlns:a16="http://schemas.microsoft.com/office/drawing/2014/main" id="{BC6E6E40-8E16-4CC7-B51B-9646FDB2B302}"/>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個人演習</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998033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D2231BA1-F3A3-4F4E-AFC9-317FA6635BCB}"/>
              </a:ext>
            </a:extLst>
          </p:cNvPr>
          <p:cNvSpPr txBox="1"/>
          <p:nvPr/>
        </p:nvSpPr>
        <p:spPr>
          <a:xfrm>
            <a:off x="107504" y="1202115"/>
            <a:ext cx="8928991" cy="4099584"/>
          </a:xfrm>
          <a:prstGeom prst="rect">
            <a:avLst/>
          </a:prstGeom>
          <a:noFill/>
        </p:spPr>
        <p:txBody>
          <a:bodyPr wrap="square">
            <a:spAutoFit/>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沖縄以外のエリア（都道府県または市町村）を選んで</a:t>
            </a:r>
            <a:r>
              <a:rPr lang="en-US" altLang="ja-JP" sz="2800" dirty="0">
                <a:latin typeface="HGP創英角ｺﾞｼｯｸUB" panose="020B0900000000000000" pitchFamily="50" charset="-128"/>
                <a:ea typeface="HGP創英角ｺﾞｼｯｸUB" panose="020B0900000000000000" pitchFamily="50" charset="-128"/>
              </a:rPr>
              <a:t>RESAS</a:t>
            </a:r>
            <a:r>
              <a:rPr lang="ja-JP" altLang="en-US" sz="2800" dirty="0">
                <a:latin typeface="HGP創英角ｺﾞｼｯｸUB" panose="020B0900000000000000" pitchFamily="50" charset="-128"/>
                <a:ea typeface="HGP創英角ｺﾞｼｯｸUB" panose="020B0900000000000000" pitchFamily="50" charset="-128"/>
              </a:rPr>
              <a:t>の「観光マップ」から各種データを取得してみましょう。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8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どのようなデータを取得するかも自ら考えて選択します。</a:t>
            </a:r>
            <a:endParaRPr lang="en-US" altLang="ja-JP" sz="28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選択するデータは複数とします。その上でデータから見える選択したエリアの特徴をまとめましょう。</a:t>
            </a:r>
            <a:endParaRPr lang="en-US" altLang="ja-JP" sz="28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endParaRPr lang="en-US" altLang="ja-JP" sz="28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また、選んだエリアと沖縄県のデータを比較して、</a:t>
            </a:r>
            <a:endParaRPr lang="en-US" altLang="ja-JP" sz="2800" dirty="0">
              <a:latin typeface="HGP創英角ｺﾞｼｯｸUB" panose="020B0900000000000000" pitchFamily="50" charset="-128"/>
              <a:ea typeface="HGP創英角ｺﾞｼｯｸUB" panose="020B0900000000000000" pitchFamily="50" charset="-128"/>
            </a:endParaRPr>
          </a:p>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両エリアの観光に関する現状を分析してみましょう。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2" name="スライド番号プレースホルダー 1">
            <a:extLst>
              <a:ext uri="{FF2B5EF4-FFF2-40B4-BE49-F238E27FC236}">
                <a16:creationId xmlns:a16="http://schemas.microsoft.com/office/drawing/2014/main" id="{14F5DC4A-6240-4731-812B-4BB6485A7F70}"/>
              </a:ext>
            </a:extLst>
          </p:cNvPr>
          <p:cNvSpPr>
            <a:spLocks noGrp="1"/>
          </p:cNvSpPr>
          <p:nvPr>
            <p:ph type="sldNum" sz="quarter" idx="12"/>
          </p:nvPr>
        </p:nvSpPr>
        <p:spPr/>
        <p:txBody>
          <a:bodyPr/>
          <a:lstStyle/>
          <a:p>
            <a:pPr>
              <a:defRPr/>
            </a:pPr>
            <a:fld id="{22179739-F4A8-44EB-8B8E-F3F060272835}" type="slidenum">
              <a:rPr lang="ja-JP" altLang="en-US" smtClean="0"/>
              <a:pPr>
                <a:defRPr/>
              </a:pPr>
              <a:t>33</a:t>
            </a:fld>
            <a:endParaRPr lang="ja-JP" altLang="en-US"/>
          </a:p>
        </p:txBody>
      </p:sp>
    </p:spTree>
    <p:extLst>
      <p:ext uri="{BB962C8B-B14F-4D97-AF65-F5344CB8AC3E}">
        <p14:creationId xmlns:p14="http://schemas.microsoft.com/office/powerpoint/2010/main" val="13558755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CE6A8FE-EAB2-4B45-99AD-461DB5F6228A}"/>
              </a:ext>
            </a:extLst>
          </p:cNvPr>
          <p:cNvSpPr>
            <a:spLocks noGrp="1" noChangeArrowheads="1"/>
          </p:cNvSpPr>
          <p:nvPr>
            <p:ph type="title"/>
          </p:nvPr>
        </p:nvSpPr>
        <p:spPr>
          <a:xfrm>
            <a:off x="34925" y="114300"/>
            <a:ext cx="8642350" cy="362372"/>
          </a:xfrm>
        </p:spPr>
        <p:txBody>
          <a:bodyPr/>
          <a:lstStyle/>
          <a:p>
            <a:pPr eaLnBrk="1" hangingPunct="1"/>
            <a:r>
              <a:rPr lang="ja-JP" altLang="en-US" sz="1800" dirty="0">
                <a:latin typeface="Meiryo UI" pitchFamily="50" charset="-128"/>
                <a:ea typeface="Meiryo UI" pitchFamily="50" charset="-128"/>
              </a:rPr>
              <a:t>個人演習①</a:t>
            </a:r>
            <a:endParaRPr lang="ja-JP" altLang="ja-JP" sz="1800" dirty="0">
              <a:latin typeface="Meiryo UI" pitchFamily="50" charset="-128"/>
              <a:ea typeface="Meiryo UI" pitchFamily="50" charset="-128"/>
            </a:endParaRPr>
          </a:p>
        </p:txBody>
      </p:sp>
      <p:sp>
        <p:nvSpPr>
          <p:cNvPr id="4" name="テキスト ボックス 3">
            <a:extLst>
              <a:ext uri="{FF2B5EF4-FFF2-40B4-BE49-F238E27FC236}">
                <a16:creationId xmlns:a16="http://schemas.microsoft.com/office/drawing/2014/main" id="{D2231BA1-F3A3-4F4E-AFC9-317FA6635BCB}"/>
              </a:ext>
            </a:extLst>
          </p:cNvPr>
          <p:cNvSpPr txBox="1"/>
          <p:nvPr/>
        </p:nvSpPr>
        <p:spPr>
          <a:xfrm>
            <a:off x="204258" y="871853"/>
            <a:ext cx="8642350" cy="369332"/>
          </a:xfrm>
          <a:prstGeom prst="rect">
            <a:avLst/>
          </a:prstGeom>
          <a:noFill/>
        </p:spPr>
        <p:txBody>
          <a:bodyPr wrap="square">
            <a:spAutoFit/>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選択したエリア（都道府県または市町村）</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5" name="正方形/長方形 4">
            <a:extLst>
              <a:ext uri="{FF2B5EF4-FFF2-40B4-BE49-F238E27FC236}">
                <a16:creationId xmlns:a16="http://schemas.microsoft.com/office/drawing/2014/main" id="{33F0022E-92EB-4B6F-9617-F7726D95D1A7}"/>
              </a:ext>
            </a:extLst>
          </p:cNvPr>
          <p:cNvSpPr/>
          <p:nvPr/>
        </p:nvSpPr>
        <p:spPr>
          <a:xfrm>
            <a:off x="204258" y="1238364"/>
            <a:ext cx="8735484" cy="56484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ボックス 6">
            <a:extLst>
              <a:ext uri="{FF2B5EF4-FFF2-40B4-BE49-F238E27FC236}">
                <a16:creationId xmlns:a16="http://schemas.microsoft.com/office/drawing/2014/main" id="{3CC5AFEB-902E-4313-97FE-AC4BBF816B95}"/>
              </a:ext>
            </a:extLst>
          </p:cNvPr>
          <p:cNvSpPr txBox="1"/>
          <p:nvPr/>
        </p:nvSpPr>
        <p:spPr>
          <a:xfrm>
            <a:off x="204258" y="2060848"/>
            <a:ext cx="8642350" cy="369332"/>
          </a:xfrm>
          <a:prstGeom prst="rect">
            <a:avLst/>
          </a:prstGeom>
          <a:noFill/>
        </p:spPr>
        <p:txBody>
          <a:bodyPr wrap="square">
            <a:spAutoFit/>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選択したデータ（複数のデータを選択）</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9" name="テキスト ボックス 8">
            <a:extLst>
              <a:ext uri="{FF2B5EF4-FFF2-40B4-BE49-F238E27FC236}">
                <a16:creationId xmlns:a16="http://schemas.microsoft.com/office/drawing/2014/main" id="{9CEC8C94-4598-4E94-9B2F-6CC83148A006}"/>
              </a:ext>
            </a:extLst>
          </p:cNvPr>
          <p:cNvSpPr txBox="1"/>
          <p:nvPr/>
        </p:nvSpPr>
        <p:spPr>
          <a:xfrm>
            <a:off x="204258" y="3171595"/>
            <a:ext cx="8642350" cy="369332"/>
          </a:xfrm>
          <a:prstGeom prst="rect">
            <a:avLst/>
          </a:prstGeom>
          <a:noFill/>
        </p:spPr>
        <p:txBody>
          <a:bodyPr wrap="square">
            <a:spAutoFit/>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データの特徴（分析①）</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0" name="正方形/長方形 9">
            <a:extLst>
              <a:ext uri="{FF2B5EF4-FFF2-40B4-BE49-F238E27FC236}">
                <a16:creationId xmlns:a16="http://schemas.microsoft.com/office/drawing/2014/main" id="{557A0328-BFB3-4513-9196-49224F9E9A64}"/>
              </a:ext>
            </a:extLst>
          </p:cNvPr>
          <p:cNvSpPr/>
          <p:nvPr/>
        </p:nvSpPr>
        <p:spPr>
          <a:xfrm>
            <a:off x="204258" y="3573016"/>
            <a:ext cx="8735484" cy="122413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dirty="0"/>
          </a:p>
          <a:p>
            <a:pPr algn="ctr"/>
            <a:endParaRPr kumimoji="1" lang="ja-JP" altLang="en-US" dirty="0"/>
          </a:p>
        </p:txBody>
      </p:sp>
      <p:sp>
        <p:nvSpPr>
          <p:cNvPr id="11" name="正方形/長方形 10">
            <a:extLst>
              <a:ext uri="{FF2B5EF4-FFF2-40B4-BE49-F238E27FC236}">
                <a16:creationId xmlns:a16="http://schemas.microsoft.com/office/drawing/2014/main" id="{534B67BE-B0D5-46CF-ACF0-DE75B7C68A5D}"/>
              </a:ext>
            </a:extLst>
          </p:cNvPr>
          <p:cNvSpPr/>
          <p:nvPr/>
        </p:nvSpPr>
        <p:spPr>
          <a:xfrm>
            <a:off x="204258" y="2412627"/>
            <a:ext cx="8735484" cy="56484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11">
            <a:extLst>
              <a:ext uri="{FF2B5EF4-FFF2-40B4-BE49-F238E27FC236}">
                <a16:creationId xmlns:a16="http://schemas.microsoft.com/office/drawing/2014/main" id="{C9D1EFA7-0BEF-4BC3-A39C-7C9A8C7E5F7F}"/>
              </a:ext>
            </a:extLst>
          </p:cNvPr>
          <p:cNvSpPr txBox="1"/>
          <p:nvPr/>
        </p:nvSpPr>
        <p:spPr>
          <a:xfrm>
            <a:off x="204258" y="4899787"/>
            <a:ext cx="8642350" cy="369332"/>
          </a:xfrm>
          <a:prstGeom prst="rect">
            <a:avLst/>
          </a:prstGeom>
          <a:noFill/>
        </p:spPr>
        <p:txBody>
          <a:bodyPr wrap="square">
            <a:spAutoFit/>
          </a:bodyPr>
          <a:lstStyle/>
          <a:p>
            <a:pPr indent="-342900" algn="l">
              <a:lnSpc>
                <a:spcPct val="90000"/>
              </a:lnSpc>
              <a:spcBef>
                <a:spcPct val="20000"/>
              </a:spcBef>
            </a:pPr>
            <a:r>
              <a:rPr lang="ja-JP" altLang="en-US" sz="2000" dirty="0">
                <a:latin typeface="HGP創英角ｺﾞｼｯｸUB" panose="020B0900000000000000" pitchFamily="50" charset="-128"/>
                <a:ea typeface="HGP創英角ｺﾞｼｯｸUB" panose="020B0900000000000000" pitchFamily="50" charset="-128"/>
              </a:rPr>
              <a:t>■　沖縄県との比較（分析②）</a:t>
            </a:r>
            <a:endParaRPr lang="en-US" altLang="ja-JP" sz="2000" dirty="0">
              <a:latin typeface="HGP創英角ｺﾞｼｯｸUB" panose="020B0900000000000000" pitchFamily="50" charset="-128"/>
              <a:ea typeface="HGP創英角ｺﾞｼｯｸUB" panose="020B0900000000000000" pitchFamily="50" charset="-128"/>
            </a:endParaRPr>
          </a:p>
        </p:txBody>
      </p:sp>
      <p:sp>
        <p:nvSpPr>
          <p:cNvPr id="13" name="正方形/長方形 12">
            <a:extLst>
              <a:ext uri="{FF2B5EF4-FFF2-40B4-BE49-F238E27FC236}">
                <a16:creationId xmlns:a16="http://schemas.microsoft.com/office/drawing/2014/main" id="{9F2E689B-9581-4254-AE04-6F33F919EE1B}"/>
              </a:ext>
            </a:extLst>
          </p:cNvPr>
          <p:cNvSpPr/>
          <p:nvPr/>
        </p:nvSpPr>
        <p:spPr>
          <a:xfrm>
            <a:off x="204258" y="5301208"/>
            <a:ext cx="8735484" cy="122413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ja-JP" dirty="0"/>
          </a:p>
          <a:p>
            <a:pPr algn="ctr"/>
            <a:endParaRPr kumimoji="1" lang="ja-JP" altLang="en-US" dirty="0"/>
          </a:p>
        </p:txBody>
      </p:sp>
      <p:sp>
        <p:nvSpPr>
          <p:cNvPr id="2" name="スライド番号プレースホルダー 1">
            <a:extLst>
              <a:ext uri="{FF2B5EF4-FFF2-40B4-BE49-F238E27FC236}">
                <a16:creationId xmlns:a16="http://schemas.microsoft.com/office/drawing/2014/main" id="{3C710742-0D42-45E0-8A91-4185DFF76720}"/>
              </a:ext>
            </a:extLst>
          </p:cNvPr>
          <p:cNvSpPr>
            <a:spLocks noGrp="1"/>
          </p:cNvSpPr>
          <p:nvPr>
            <p:ph type="sldNum" sz="quarter" idx="12"/>
          </p:nvPr>
        </p:nvSpPr>
        <p:spPr/>
        <p:txBody>
          <a:bodyPr/>
          <a:lstStyle/>
          <a:p>
            <a:pPr>
              <a:defRPr/>
            </a:pPr>
            <a:fld id="{22179739-F4A8-44EB-8B8E-F3F060272835}" type="slidenum">
              <a:rPr lang="ja-JP" altLang="en-US" smtClean="0"/>
              <a:pPr>
                <a:defRPr/>
              </a:pPr>
              <a:t>34</a:t>
            </a:fld>
            <a:endParaRPr lang="ja-JP" altLang="en-US"/>
          </a:p>
        </p:txBody>
      </p:sp>
    </p:spTree>
    <p:extLst>
      <p:ext uri="{BB962C8B-B14F-4D97-AF65-F5344CB8AC3E}">
        <p14:creationId xmlns:p14="http://schemas.microsoft.com/office/powerpoint/2010/main" val="11504611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FD798CC3-E8DB-47D4-BEF0-0356C2252170}"/>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まとめ</a:t>
            </a:r>
          </a:p>
        </p:txBody>
      </p:sp>
      <p:sp>
        <p:nvSpPr>
          <p:cNvPr id="5" name="Rectangle 7">
            <a:extLst>
              <a:ext uri="{FF2B5EF4-FFF2-40B4-BE49-F238E27FC236}">
                <a16:creationId xmlns:a16="http://schemas.microsoft.com/office/drawing/2014/main" id="{5C22127F-2302-4F57-9559-F8AF23470CC8}"/>
              </a:ext>
            </a:extLst>
          </p:cNvPr>
          <p:cNvSpPr>
            <a:spLocks noChangeArrowheads="1"/>
          </p:cNvSpPr>
          <p:nvPr/>
        </p:nvSpPr>
        <p:spPr bwMode="auto">
          <a:xfrm>
            <a:off x="34926" y="1384039"/>
            <a:ext cx="9001570" cy="1036849"/>
          </a:xfrm>
          <a:prstGeom prst="rect">
            <a:avLst/>
          </a:prstGeom>
          <a:ln>
            <a:noFill/>
            <a:headEnd/>
            <a:tailEnd/>
          </a:ln>
        </p:spPr>
        <p:style>
          <a:lnRef idx="2">
            <a:schemeClr val="accent2"/>
          </a:lnRef>
          <a:fillRef idx="1">
            <a:schemeClr val="lt1"/>
          </a:fillRef>
          <a:effectRef idx="0">
            <a:schemeClr val="accent2"/>
          </a:effectRef>
          <a:fontRef idx="minor">
            <a:schemeClr val="dk1"/>
          </a:fontRef>
        </p:style>
        <p:txBody>
          <a:bodyPr/>
          <a:lstStyle/>
          <a:p>
            <a:pPr indent="-342900" algn="l">
              <a:lnSpc>
                <a:spcPct val="90000"/>
              </a:lnSpc>
              <a:spcBef>
                <a:spcPct val="20000"/>
              </a:spcBef>
            </a:pPr>
            <a:r>
              <a:rPr lang="ja-JP" altLang="en-US" sz="2800" dirty="0">
                <a:latin typeface="HGP創英角ｺﾞｼｯｸUB" panose="020B0900000000000000" pitchFamily="50" charset="-128"/>
                <a:ea typeface="HGP創英角ｺﾞｼｯｸUB" panose="020B0900000000000000" pitchFamily="50" charset="-128"/>
              </a:rPr>
              <a:t>講義を受けた中で最も印象に残っていたこと、自らの業務に活用できると思ったことを３つ書き出してみましょう！</a:t>
            </a:r>
            <a:endParaRPr lang="en-US" altLang="ja-JP" sz="2800" dirty="0">
              <a:latin typeface="HGP創英角ｺﾞｼｯｸUB" panose="020B0900000000000000" pitchFamily="50" charset="-128"/>
              <a:ea typeface="HGP創英角ｺﾞｼｯｸUB" panose="020B0900000000000000" pitchFamily="50" charset="-128"/>
            </a:endParaRPr>
          </a:p>
        </p:txBody>
      </p:sp>
      <p:sp>
        <p:nvSpPr>
          <p:cNvPr id="11" name="正方形/長方形 10">
            <a:extLst>
              <a:ext uri="{FF2B5EF4-FFF2-40B4-BE49-F238E27FC236}">
                <a16:creationId xmlns:a16="http://schemas.microsoft.com/office/drawing/2014/main" id="{0D902AD3-640C-4454-B765-F900A83BD89D}"/>
              </a:ext>
            </a:extLst>
          </p:cNvPr>
          <p:cNvSpPr/>
          <p:nvPr/>
        </p:nvSpPr>
        <p:spPr>
          <a:xfrm>
            <a:off x="156996" y="3212976"/>
            <a:ext cx="8735484" cy="334808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BDCE87E-BA89-4369-A422-29D8A493D470}"/>
              </a:ext>
            </a:extLst>
          </p:cNvPr>
          <p:cNvSpPr>
            <a:spLocks noGrp="1"/>
          </p:cNvSpPr>
          <p:nvPr>
            <p:ph type="sldNum" sz="quarter" idx="12"/>
          </p:nvPr>
        </p:nvSpPr>
        <p:spPr/>
        <p:txBody>
          <a:bodyPr/>
          <a:lstStyle/>
          <a:p>
            <a:pPr>
              <a:defRPr/>
            </a:pPr>
            <a:fld id="{22179739-F4A8-44EB-8B8E-F3F060272835}" type="slidenum">
              <a:rPr lang="ja-JP" altLang="en-US" smtClean="0"/>
              <a:pPr>
                <a:defRPr/>
              </a:pPr>
              <a:t>35</a:t>
            </a:fld>
            <a:endParaRPr lang="ja-JP" altLang="en-US"/>
          </a:p>
        </p:txBody>
      </p:sp>
    </p:spTree>
    <p:extLst>
      <p:ext uri="{BB962C8B-B14F-4D97-AF65-F5344CB8AC3E}">
        <p14:creationId xmlns:p14="http://schemas.microsoft.com/office/powerpoint/2010/main" val="3383787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71564A6-A733-473B-A417-3FF25BBCC887}"/>
              </a:ext>
            </a:extLst>
          </p:cNvPr>
          <p:cNvSpPr/>
          <p:nvPr/>
        </p:nvSpPr>
        <p:spPr>
          <a:xfrm>
            <a:off x="179511" y="764705"/>
            <a:ext cx="3603400" cy="504055"/>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rmAutofit/>
          </a:bodyPr>
          <a:lstStyle/>
          <a:p>
            <a:pPr fontAlgn="auto">
              <a:spcAft>
                <a:spcPts val="0"/>
              </a:spcAft>
            </a:pPr>
            <a:r>
              <a:rPr lang="ja-JP" altLang="en-US" sz="2400" dirty="0">
                <a:latin typeface="HGP創英角ｺﾞｼｯｸUB" panose="020B0900000000000000" pitchFamily="50" charset="-128"/>
                <a:ea typeface="HGP創英角ｺﾞｼｯｸUB" panose="020B0900000000000000" pitchFamily="50" charset="-128"/>
              </a:rPr>
              <a:t>学習目標</a:t>
            </a:r>
          </a:p>
        </p:txBody>
      </p:sp>
      <p:sp>
        <p:nvSpPr>
          <p:cNvPr id="22" name="正方形/長方形 21">
            <a:extLst>
              <a:ext uri="{FF2B5EF4-FFF2-40B4-BE49-F238E27FC236}">
                <a16:creationId xmlns:a16="http://schemas.microsoft.com/office/drawing/2014/main" id="{82F45DA9-1706-441F-9F38-3C90317FB55B}"/>
              </a:ext>
            </a:extLst>
          </p:cNvPr>
          <p:cNvSpPr/>
          <p:nvPr/>
        </p:nvSpPr>
        <p:spPr>
          <a:xfrm>
            <a:off x="107504" y="1386533"/>
            <a:ext cx="8784976" cy="1200329"/>
          </a:xfrm>
          <a:prstGeom prst="rect">
            <a:avLst/>
          </a:prstGeom>
        </p:spPr>
        <p:txBody>
          <a:bodyPr wrap="square">
            <a:spAutoFit/>
          </a:bodyPr>
          <a:lstStyle/>
          <a:p>
            <a:pPr marL="742950" indent="-742950" algn="l">
              <a:buFont typeface="+mj-lt"/>
              <a:buAutoNum type="arabicPeriod"/>
            </a:pPr>
            <a:r>
              <a:rPr lang="en-US" altLang="ja-JP" sz="3600" dirty="0">
                <a:latin typeface="HGP創英角ｺﾞｼｯｸUB" panose="020B0900000000000000" pitchFamily="50" charset="-128"/>
                <a:ea typeface="HGP創英角ｺﾞｼｯｸUB" panose="020B0900000000000000" pitchFamily="50" charset="-128"/>
                <a:cs typeface="Meiryo UI" pitchFamily="50" charset="-128"/>
              </a:rPr>
              <a:t>RESAS</a:t>
            </a:r>
            <a:r>
              <a:rPr lang="ja-JP" altLang="en-US" sz="3600" dirty="0">
                <a:latin typeface="HGP創英角ｺﾞｼｯｸUB" panose="020B0900000000000000" pitchFamily="50" charset="-128"/>
                <a:ea typeface="HGP創英角ｺﾞｼｯｸUB" panose="020B0900000000000000" pitchFamily="50" charset="-128"/>
                <a:cs typeface="Meiryo UI" pitchFamily="50" charset="-128"/>
              </a:rPr>
              <a:t>を使った各種分析のやり方を理解する。</a:t>
            </a:r>
            <a:endParaRPr lang="en-US" altLang="ja-JP" sz="3600" dirty="0">
              <a:latin typeface="HGP創英角ｺﾞｼｯｸUB" panose="020B0900000000000000" pitchFamily="50" charset="-128"/>
              <a:ea typeface="HGP創英角ｺﾞｼｯｸUB" panose="020B0900000000000000" pitchFamily="50" charset="-128"/>
              <a:cs typeface="Meiryo UI" pitchFamily="50" charset="-128"/>
            </a:endParaRPr>
          </a:p>
        </p:txBody>
      </p:sp>
      <p:sp>
        <p:nvSpPr>
          <p:cNvPr id="2" name="矢印: 右 1">
            <a:extLst>
              <a:ext uri="{FF2B5EF4-FFF2-40B4-BE49-F238E27FC236}">
                <a16:creationId xmlns:a16="http://schemas.microsoft.com/office/drawing/2014/main" id="{E27E4888-47A0-4B85-B78B-FDD4394AFF03}"/>
              </a:ext>
            </a:extLst>
          </p:cNvPr>
          <p:cNvSpPr/>
          <p:nvPr/>
        </p:nvSpPr>
        <p:spPr>
          <a:xfrm>
            <a:off x="107504" y="5157192"/>
            <a:ext cx="1296144" cy="864095"/>
          </a:xfrm>
          <a:prstGeom prst="right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a:extLst>
              <a:ext uri="{FF2B5EF4-FFF2-40B4-BE49-F238E27FC236}">
                <a16:creationId xmlns:a16="http://schemas.microsoft.com/office/drawing/2014/main" id="{119D4014-B79B-4B6E-AEE2-252D70D9C904}"/>
              </a:ext>
            </a:extLst>
          </p:cNvPr>
          <p:cNvSpPr txBox="1"/>
          <p:nvPr/>
        </p:nvSpPr>
        <p:spPr>
          <a:xfrm>
            <a:off x="1433952" y="5190290"/>
            <a:ext cx="7344816" cy="830997"/>
          </a:xfrm>
          <a:prstGeom prst="rect">
            <a:avLst/>
          </a:prstGeom>
          <a:noFill/>
        </p:spPr>
        <p:txBody>
          <a:bodyPr wrap="square">
            <a:spAutoFit/>
          </a:bodyPr>
          <a:lstStyle/>
          <a:p>
            <a:pPr algn="l"/>
            <a:r>
              <a:rPr lang="ja-JP" altLang="en-US" sz="2400" dirty="0">
                <a:latin typeface="HGP創英角ｺﾞｼｯｸUB" panose="020B0900000000000000" pitchFamily="50" charset="-128"/>
                <a:ea typeface="HGP創英角ｺﾞｼｯｸUB" panose="020B0900000000000000" pitchFamily="50" charset="-128"/>
              </a:rPr>
              <a:t>このコースを学習すると、</a:t>
            </a:r>
            <a:r>
              <a:rPr lang="en-US" altLang="ja-JP" sz="2400" dirty="0">
                <a:latin typeface="HGP創英角ｺﾞｼｯｸUB" panose="020B0900000000000000" pitchFamily="50" charset="-128"/>
                <a:ea typeface="HGP創英角ｺﾞｼｯｸUB" panose="020B0900000000000000" pitchFamily="50" charset="-128"/>
              </a:rPr>
              <a:t>RESAS</a:t>
            </a:r>
            <a:r>
              <a:rPr lang="ja-JP" altLang="en-US" sz="2400" dirty="0">
                <a:latin typeface="HGP創英角ｺﾞｼｯｸUB" panose="020B0900000000000000" pitchFamily="50" charset="-128"/>
                <a:ea typeface="HGP創英角ｺﾞｼｯｸUB" panose="020B0900000000000000" pitchFamily="50" charset="-128"/>
              </a:rPr>
              <a:t>を実際に使えるように</a:t>
            </a:r>
            <a:endParaRPr lang="en-US" altLang="ja-JP" sz="2400" dirty="0">
              <a:latin typeface="HGP創英角ｺﾞｼｯｸUB" panose="020B0900000000000000" pitchFamily="50" charset="-128"/>
              <a:ea typeface="HGP創英角ｺﾞｼｯｸUB" panose="020B0900000000000000" pitchFamily="50" charset="-128"/>
            </a:endParaRPr>
          </a:p>
          <a:p>
            <a:pPr algn="l"/>
            <a:r>
              <a:rPr lang="ja-JP" altLang="en-US" sz="2400" dirty="0">
                <a:latin typeface="HGP創英角ｺﾞｼｯｸUB" panose="020B0900000000000000" pitchFamily="50" charset="-128"/>
                <a:ea typeface="HGP創英角ｺﾞｼｯｸUB" panose="020B0900000000000000" pitchFamily="50" charset="-128"/>
              </a:rPr>
              <a:t>なります</a:t>
            </a:r>
            <a:endParaRPr lang="ja-JP" altLang="en-US" sz="2400" dirty="0"/>
          </a:p>
        </p:txBody>
      </p:sp>
      <p:sp>
        <p:nvSpPr>
          <p:cNvPr id="3" name="スライド番号プレースホルダー 2">
            <a:extLst>
              <a:ext uri="{FF2B5EF4-FFF2-40B4-BE49-F238E27FC236}">
                <a16:creationId xmlns:a16="http://schemas.microsoft.com/office/drawing/2014/main" id="{6C6DC0EF-942E-4086-BD24-3DB88E00A14B}"/>
              </a:ext>
            </a:extLst>
          </p:cNvPr>
          <p:cNvSpPr>
            <a:spLocks noGrp="1"/>
          </p:cNvSpPr>
          <p:nvPr>
            <p:ph type="sldNum" sz="quarter" idx="12"/>
          </p:nvPr>
        </p:nvSpPr>
        <p:spPr/>
        <p:txBody>
          <a:bodyPr/>
          <a:lstStyle/>
          <a:p>
            <a:pPr>
              <a:defRPr/>
            </a:pPr>
            <a:fld id="{22179739-F4A8-44EB-8B8E-F3F060272835}" type="slidenum">
              <a:rPr lang="ja-JP" altLang="en-US" smtClean="0"/>
              <a:pPr>
                <a:defRPr/>
              </a:pPr>
              <a:t>3</a:t>
            </a:fld>
            <a:endParaRPr lang="ja-JP" altLang="en-US"/>
          </a:p>
        </p:txBody>
      </p:sp>
    </p:spTree>
    <p:extLst>
      <p:ext uri="{BB962C8B-B14F-4D97-AF65-F5344CB8AC3E}">
        <p14:creationId xmlns:p14="http://schemas.microsoft.com/office/powerpoint/2010/main" val="2179774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4</a:t>
            </a:fld>
            <a:endParaRPr lang="en-US" altLang="ja-JP" dirty="0"/>
          </a:p>
        </p:txBody>
      </p:sp>
      <p:sp>
        <p:nvSpPr>
          <p:cNvPr id="4" name="正方形/長方形 3">
            <a:extLst>
              <a:ext uri="{FF2B5EF4-FFF2-40B4-BE49-F238E27FC236}">
                <a16:creationId xmlns:a16="http://schemas.microsoft.com/office/drawing/2014/main" id="{9EDE655D-ADB5-40DE-82BC-66700994C067}"/>
              </a:ext>
            </a:extLst>
          </p:cNvPr>
          <p:cNvSpPr/>
          <p:nvPr/>
        </p:nvSpPr>
        <p:spPr>
          <a:xfrm>
            <a:off x="179512" y="3166259"/>
            <a:ext cx="8729710" cy="58477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ja-JP" altLang="en-US" sz="3200" b="1" dirty="0">
                <a:latin typeface="メイリオ" panose="020B0604030504040204" pitchFamily="50" charset="-128"/>
                <a:ea typeface="メイリオ" panose="020B0604030504040204" pitchFamily="50" charset="-128"/>
              </a:rPr>
              <a:t>講義１</a:t>
            </a:r>
            <a:endParaRPr lang="en-US" altLang="ja-JP" sz="32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99879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5</a:t>
            </a:fld>
            <a:endParaRPr lang="en-US" altLang="ja-JP" dirty="0"/>
          </a:p>
        </p:txBody>
      </p:sp>
      <p:sp>
        <p:nvSpPr>
          <p:cNvPr id="2" name="テキスト ボックス 1">
            <a:extLst>
              <a:ext uri="{FF2B5EF4-FFF2-40B4-BE49-F238E27FC236}">
                <a16:creationId xmlns:a16="http://schemas.microsoft.com/office/drawing/2014/main" id="{7EF6261B-99CC-7943-99E6-23A06806BFB0}"/>
              </a:ext>
            </a:extLst>
          </p:cNvPr>
          <p:cNvSpPr txBox="1"/>
          <p:nvPr/>
        </p:nvSpPr>
        <p:spPr>
          <a:xfrm>
            <a:off x="25395" y="766445"/>
            <a:ext cx="9144000" cy="830997"/>
          </a:xfrm>
          <a:prstGeom prst="rect">
            <a:avLst/>
          </a:prstGeom>
          <a:noFill/>
        </p:spPr>
        <p:txBody>
          <a:bodyPr wrap="square" rtlCol="0">
            <a:spAutoFit/>
          </a:bodyPr>
          <a:lstStyle/>
          <a:p>
            <a:pPr algn="l"/>
            <a:r>
              <a:rPr lang="en-US" altLang="ja-JP" sz="2400" b="1" dirty="0">
                <a:latin typeface="+mn-ea"/>
                <a:ea typeface="+mn-ea"/>
              </a:rPr>
              <a:t>【</a:t>
            </a:r>
            <a:r>
              <a:rPr lang="ja-JP" altLang="en-US" sz="2400" b="1" dirty="0">
                <a:latin typeface="+mn-ea"/>
                <a:ea typeface="+mn-ea"/>
              </a:rPr>
              <a:t>復習</a:t>
            </a:r>
            <a:r>
              <a:rPr lang="en-US" altLang="ja-JP" sz="2400" b="1" dirty="0">
                <a:latin typeface="+mn-ea"/>
                <a:ea typeface="+mn-ea"/>
              </a:rPr>
              <a:t>】</a:t>
            </a:r>
            <a:endParaRPr lang="en" altLang="ja-JP" sz="2400" b="1" dirty="0">
              <a:latin typeface="+mn-ea"/>
              <a:ea typeface="+mn-ea"/>
            </a:endParaRPr>
          </a:p>
          <a:p>
            <a:pPr algn="l"/>
            <a:r>
              <a:rPr lang="en" altLang="ja-JP" sz="2400" b="1" dirty="0">
                <a:latin typeface="+mn-ea"/>
                <a:ea typeface="+mn-ea"/>
              </a:rPr>
              <a:t>RESAS</a:t>
            </a:r>
            <a:r>
              <a:rPr lang="ja-JP" altLang="en-US" sz="2400" b="1" dirty="0">
                <a:latin typeface="+mn-ea"/>
                <a:ea typeface="+mn-ea"/>
              </a:rPr>
              <a:t>とは？</a:t>
            </a:r>
            <a:endParaRPr lang="en" altLang="ja-JP" sz="2400" b="1" dirty="0">
              <a:latin typeface="+mn-ea"/>
              <a:ea typeface="+mn-ea"/>
            </a:endParaRPr>
          </a:p>
        </p:txBody>
      </p:sp>
      <p:sp>
        <p:nvSpPr>
          <p:cNvPr id="3" name="テキスト ボックス 2">
            <a:extLst>
              <a:ext uri="{FF2B5EF4-FFF2-40B4-BE49-F238E27FC236}">
                <a16:creationId xmlns:a16="http://schemas.microsoft.com/office/drawing/2014/main" id="{E8073516-CA73-C642-802C-CDA2C321754E}"/>
              </a:ext>
            </a:extLst>
          </p:cNvPr>
          <p:cNvSpPr txBox="1"/>
          <p:nvPr/>
        </p:nvSpPr>
        <p:spPr>
          <a:xfrm>
            <a:off x="0" y="5768389"/>
            <a:ext cx="9144000" cy="646331"/>
          </a:xfrm>
          <a:prstGeom prst="rect">
            <a:avLst/>
          </a:prstGeom>
          <a:solidFill>
            <a:srgbClr val="002060"/>
          </a:solidFill>
          <a:ln>
            <a:solidFill>
              <a:schemeClr val="tx1">
                <a:lumMod val="50000"/>
                <a:lumOff val="50000"/>
              </a:schemeClr>
            </a:solidFill>
          </a:ln>
        </p:spPr>
        <p:txBody>
          <a:bodyPr wrap="square" rtlCol="0">
            <a:spAutoFit/>
          </a:bodyPr>
          <a:lstStyle>
            <a:defPPr>
              <a:defRPr lang="ja-JP"/>
            </a:defPPr>
            <a:lvl1pPr>
              <a:defRPr b="1">
                <a:solidFill>
                  <a:schemeClr val="bg1"/>
                </a:solidFill>
              </a:defRPr>
            </a:lvl1pPr>
          </a:lstStyle>
          <a:p>
            <a:r>
              <a:rPr lang="en-US" altLang="ja-JP" dirty="0"/>
              <a:t>RESAS</a:t>
            </a:r>
            <a:r>
              <a:rPr lang="ja-JP" altLang="en-US" dirty="0"/>
              <a:t>は観光分野に限らずさまざまな領域のデータを搭載されています。</a:t>
            </a:r>
            <a:endParaRPr lang="en-US" altLang="ja-JP" dirty="0"/>
          </a:p>
          <a:p>
            <a:r>
              <a:rPr lang="ja-JP" altLang="en-US" dirty="0"/>
              <a:t>地方創生戦略や地域活性化案など様々な戦略作成に活用できるシステムです。</a:t>
            </a:r>
          </a:p>
        </p:txBody>
      </p:sp>
      <p:sp>
        <p:nvSpPr>
          <p:cNvPr id="4" name="テキスト ボックス 3">
            <a:extLst>
              <a:ext uri="{FF2B5EF4-FFF2-40B4-BE49-F238E27FC236}">
                <a16:creationId xmlns:a16="http://schemas.microsoft.com/office/drawing/2014/main" id="{29835C08-C51D-AE4B-A980-8E79CC671968}"/>
              </a:ext>
            </a:extLst>
          </p:cNvPr>
          <p:cNvSpPr txBox="1"/>
          <p:nvPr/>
        </p:nvSpPr>
        <p:spPr>
          <a:xfrm>
            <a:off x="15861" y="1469057"/>
            <a:ext cx="9144000" cy="646331"/>
          </a:xfrm>
          <a:prstGeom prst="rect">
            <a:avLst/>
          </a:prstGeom>
          <a:noFill/>
        </p:spPr>
        <p:txBody>
          <a:bodyPr wrap="square" rtlCol="0">
            <a:spAutoFit/>
          </a:bodyPr>
          <a:lstStyle/>
          <a:p>
            <a:pPr algn="l"/>
            <a:r>
              <a:rPr lang="ja-JP" altLang="en-US" dirty="0"/>
              <a:t>地域経済に関する様々なビッグデータ（産業の強み、人の流れ、人口 動態など）。インターネット上に公開されており、誰でも簡単に操作することが出来るデータ分析システムです。</a:t>
            </a:r>
            <a:endParaRPr lang="en-US" altLang="ja-JP" dirty="0"/>
          </a:p>
        </p:txBody>
      </p:sp>
      <p:pic>
        <p:nvPicPr>
          <p:cNvPr id="6" name="図 5">
            <a:extLst>
              <a:ext uri="{FF2B5EF4-FFF2-40B4-BE49-F238E27FC236}">
                <a16:creationId xmlns:a16="http://schemas.microsoft.com/office/drawing/2014/main" id="{78D29466-4617-6647-933F-A9404E99BA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4115" y="2113887"/>
            <a:ext cx="6615770" cy="3109412"/>
          </a:xfrm>
          <a:prstGeom prst="rect">
            <a:avLst/>
          </a:prstGeom>
        </p:spPr>
      </p:pic>
      <p:sp>
        <p:nvSpPr>
          <p:cNvPr id="9" name="正方形/長方形 8">
            <a:extLst>
              <a:ext uri="{FF2B5EF4-FFF2-40B4-BE49-F238E27FC236}">
                <a16:creationId xmlns:a16="http://schemas.microsoft.com/office/drawing/2014/main" id="{07F6F479-B55F-4CC5-BA0B-AB6B4061964D}"/>
              </a:ext>
            </a:extLst>
          </p:cNvPr>
          <p:cNvSpPr/>
          <p:nvPr/>
        </p:nvSpPr>
        <p:spPr>
          <a:xfrm>
            <a:off x="6228184" y="5261662"/>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Tree>
    <p:extLst>
      <p:ext uri="{BB962C8B-B14F-4D97-AF65-F5344CB8AC3E}">
        <p14:creationId xmlns:p14="http://schemas.microsoft.com/office/powerpoint/2010/main" val="13512334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6</a:t>
            </a:fld>
            <a:endParaRPr lang="en-US" altLang="ja-JP" dirty="0"/>
          </a:p>
        </p:txBody>
      </p:sp>
      <p:sp>
        <p:nvSpPr>
          <p:cNvPr id="5" name="テキスト ボックス 4">
            <a:extLst>
              <a:ext uri="{FF2B5EF4-FFF2-40B4-BE49-F238E27FC236}">
                <a16:creationId xmlns:a16="http://schemas.microsoft.com/office/drawing/2014/main" id="{338ADE89-CDEC-224A-BF5A-06B62F4DEE8C}"/>
              </a:ext>
            </a:extLst>
          </p:cNvPr>
          <p:cNvSpPr txBox="1"/>
          <p:nvPr/>
        </p:nvSpPr>
        <p:spPr>
          <a:xfrm>
            <a:off x="177036" y="1133372"/>
            <a:ext cx="8733727" cy="861774"/>
          </a:xfrm>
          <a:prstGeom prst="rect">
            <a:avLst/>
          </a:prstGeom>
          <a:noFill/>
        </p:spPr>
        <p:txBody>
          <a:bodyPr wrap="square" rtlCol="0">
            <a:spAutoFit/>
          </a:bodyPr>
          <a:lstStyle/>
          <a:p>
            <a:r>
              <a:rPr lang="ja-JP" altLang="en-US" sz="3200" b="1" dirty="0">
                <a:latin typeface="+mn-ea"/>
                <a:ea typeface="+mn-ea"/>
              </a:rPr>
              <a:t>“</a:t>
            </a:r>
            <a:r>
              <a:rPr lang="en" altLang="ja-JP" sz="3200" b="1" dirty="0">
                <a:latin typeface="+mn-ea"/>
                <a:ea typeface="+mn-ea"/>
              </a:rPr>
              <a:t>RESAS” </a:t>
            </a:r>
            <a:r>
              <a:rPr lang="ja-JP" altLang="en" sz="3200" b="1" dirty="0">
                <a:latin typeface="+mn-ea"/>
                <a:ea typeface="+mn-ea"/>
              </a:rPr>
              <a:t>（</a:t>
            </a:r>
            <a:r>
              <a:rPr lang="ja-JP" altLang="en-US" sz="3200" b="1" dirty="0">
                <a:latin typeface="+mn-ea"/>
                <a:ea typeface="+mn-ea"/>
              </a:rPr>
              <a:t>リーサス） の意味</a:t>
            </a:r>
            <a:endParaRPr lang="en-US" altLang="ja-JP" sz="3200" b="1" dirty="0">
              <a:latin typeface="+mn-ea"/>
              <a:ea typeface="+mn-ea"/>
            </a:endParaRPr>
          </a:p>
          <a:p>
            <a:r>
              <a:rPr lang="ja-JP" altLang="en-US" dirty="0">
                <a:latin typeface="+mn-ea"/>
              </a:rPr>
              <a:t>頭文字</a:t>
            </a:r>
            <a:r>
              <a:rPr lang="ja-JP" altLang="en" dirty="0">
                <a:latin typeface="+mn-ea"/>
                <a:ea typeface="+mn-ea"/>
              </a:rPr>
              <a:t>（</a:t>
            </a:r>
            <a:r>
              <a:rPr lang="en" altLang="ja-JP" dirty="0">
                <a:latin typeface="+mn-ea"/>
                <a:ea typeface="+mn-ea"/>
              </a:rPr>
              <a:t>Regional Economy (and) Society Analyzing System</a:t>
            </a:r>
            <a:r>
              <a:rPr lang="ja-JP" altLang="en" dirty="0">
                <a:latin typeface="+mn-ea"/>
                <a:ea typeface="+mn-ea"/>
              </a:rPr>
              <a:t>）</a:t>
            </a:r>
            <a:r>
              <a:rPr lang="ja-JP" altLang="en-US" dirty="0">
                <a:latin typeface="+mn-ea"/>
                <a:ea typeface="+mn-ea"/>
              </a:rPr>
              <a:t>の略</a:t>
            </a:r>
            <a:endParaRPr kumimoji="1" lang="ja-JP" altLang="en-US" dirty="0">
              <a:latin typeface="+mn-ea"/>
              <a:ea typeface="+mn-ea"/>
            </a:endParaRPr>
          </a:p>
        </p:txBody>
      </p:sp>
      <p:sp>
        <p:nvSpPr>
          <p:cNvPr id="7" name="テキスト ボックス 6">
            <a:extLst>
              <a:ext uri="{FF2B5EF4-FFF2-40B4-BE49-F238E27FC236}">
                <a16:creationId xmlns:a16="http://schemas.microsoft.com/office/drawing/2014/main" id="{2C9FDE6A-662D-8F45-881A-5C17EB580234}"/>
              </a:ext>
            </a:extLst>
          </p:cNvPr>
          <p:cNvSpPr txBox="1"/>
          <p:nvPr/>
        </p:nvSpPr>
        <p:spPr>
          <a:xfrm>
            <a:off x="0" y="5737224"/>
            <a:ext cx="9144000" cy="1015663"/>
          </a:xfrm>
          <a:prstGeom prst="rect">
            <a:avLst/>
          </a:prstGeom>
          <a:noFill/>
        </p:spPr>
        <p:txBody>
          <a:bodyPr wrap="square" rtlCol="0">
            <a:spAutoFit/>
          </a:bodyPr>
          <a:lstStyle/>
          <a:p>
            <a:r>
              <a:rPr lang="en" altLang="ja-JP" dirty="0">
                <a:latin typeface="+mn-ea"/>
                <a:ea typeface="+mn-ea"/>
              </a:rPr>
              <a:t>RESAS</a:t>
            </a:r>
            <a:r>
              <a:rPr lang="ja-JP" altLang="en-US" dirty="0">
                <a:latin typeface="+mn-ea"/>
                <a:ea typeface="+mn-ea"/>
              </a:rPr>
              <a:t>の</a:t>
            </a:r>
            <a:r>
              <a:rPr lang="en-US" altLang="ja-JP" dirty="0">
                <a:latin typeface="+mn-ea"/>
                <a:ea typeface="+mn-ea"/>
              </a:rPr>
              <a:t>4 </a:t>
            </a:r>
            <a:r>
              <a:rPr lang="ja-JP" altLang="en-US" dirty="0">
                <a:latin typeface="+mn-ea"/>
                <a:ea typeface="+mn-ea"/>
              </a:rPr>
              <a:t>つのマップ</a:t>
            </a:r>
            <a:endParaRPr lang="en-US" altLang="ja-JP" dirty="0">
              <a:latin typeface="+mn-ea"/>
              <a:ea typeface="+mn-ea"/>
            </a:endParaRPr>
          </a:p>
          <a:p>
            <a:r>
              <a:rPr lang="ja-JP" altLang="en-US" sz="2400" b="1" dirty="0">
                <a:latin typeface="+mn-ea"/>
                <a:ea typeface="+mn-ea"/>
              </a:rPr>
              <a:t>「産業マップ」「観光マップ」「人口マップ」 「自治体比較マップ」</a:t>
            </a:r>
            <a:endParaRPr lang="en-US" altLang="ja-JP" sz="2400" b="1" dirty="0">
              <a:latin typeface="+mn-ea"/>
              <a:ea typeface="+mn-ea"/>
            </a:endParaRPr>
          </a:p>
          <a:p>
            <a:r>
              <a:rPr lang="ja-JP" altLang="en-US" dirty="0">
                <a:latin typeface="+mn-ea"/>
                <a:ea typeface="+mn-ea"/>
              </a:rPr>
              <a:t>で構成されています。</a:t>
            </a:r>
            <a:endParaRPr kumimoji="1" lang="ja-JP" altLang="en-US" dirty="0">
              <a:latin typeface="+mn-ea"/>
              <a:ea typeface="+mn-ea"/>
            </a:endParaRPr>
          </a:p>
        </p:txBody>
      </p:sp>
      <p:pic>
        <p:nvPicPr>
          <p:cNvPr id="9" name="図 8">
            <a:extLst>
              <a:ext uri="{FF2B5EF4-FFF2-40B4-BE49-F238E27FC236}">
                <a16:creationId xmlns:a16="http://schemas.microsoft.com/office/drawing/2014/main" id="{F2485BA1-CA90-054A-99E0-53E8EDAAD83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13218" y="2046260"/>
            <a:ext cx="2899636" cy="1620475"/>
          </a:xfrm>
          <a:prstGeom prst="rect">
            <a:avLst/>
          </a:prstGeom>
        </p:spPr>
      </p:pic>
      <p:pic>
        <p:nvPicPr>
          <p:cNvPr id="11" name="図 10">
            <a:extLst>
              <a:ext uri="{FF2B5EF4-FFF2-40B4-BE49-F238E27FC236}">
                <a16:creationId xmlns:a16="http://schemas.microsoft.com/office/drawing/2014/main" id="{EBB3359C-3441-5C49-81BD-30CD434BE3A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41128" y="2046260"/>
            <a:ext cx="2783200" cy="1620475"/>
          </a:xfrm>
          <a:prstGeom prst="rect">
            <a:avLst/>
          </a:prstGeom>
        </p:spPr>
      </p:pic>
      <p:pic>
        <p:nvPicPr>
          <p:cNvPr id="13" name="図 12">
            <a:extLst>
              <a:ext uri="{FF2B5EF4-FFF2-40B4-BE49-F238E27FC236}">
                <a16:creationId xmlns:a16="http://schemas.microsoft.com/office/drawing/2014/main" id="{E26F30BD-A5AF-454F-A60A-03E2DF51B1C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16016" y="3768964"/>
            <a:ext cx="2808312" cy="1676260"/>
          </a:xfrm>
          <a:prstGeom prst="rect">
            <a:avLst/>
          </a:prstGeom>
        </p:spPr>
      </p:pic>
      <p:pic>
        <p:nvPicPr>
          <p:cNvPr id="15" name="図 14">
            <a:extLst>
              <a:ext uri="{FF2B5EF4-FFF2-40B4-BE49-F238E27FC236}">
                <a16:creationId xmlns:a16="http://schemas.microsoft.com/office/drawing/2014/main" id="{BAD6D1FB-91D5-D54D-BDE5-9CCB3EACFB5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13217" y="3768964"/>
            <a:ext cx="2899637" cy="1673172"/>
          </a:xfrm>
          <a:prstGeom prst="rect">
            <a:avLst/>
          </a:prstGeom>
        </p:spPr>
      </p:pic>
      <p:sp>
        <p:nvSpPr>
          <p:cNvPr id="12" name="正方形/長方形 11">
            <a:extLst>
              <a:ext uri="{FF2B5EF4-FFF2-40B4-BE49-F238E27FC236}">
                <a16:creationId xmlns:a16="http://schemas.microsoft.com/office/drawing/2014/main" id="{A561076C-F285-4E03-A88B-EF784B6499D4}"/>
              </a:ext>
            </a:extLst>
          </p:cNvPr>
          <p:cNvSpPr/>
          <p:nvPr/>
        </p:nvSpPr>
        <p:spPr>
          <a:xfrm>
            <a:off x="6228184" y="5580781"/>
            <a:ext cx="2088232" cy="189283"/>
          </a:xfrm>
          <a:prstGeom prst="rect">
            <a:avLst/>
          </a:prstGeom>
        </p:spPr>
        <p:txBody>
          <a:bodyPr wrap="square">
            <a:spAutoFit/>
          </a:bodyPr>
          <a:lstStyle/>
          <a:p>
            <a:pPr lvl="0" indent="-342900" algn="r" fontAlgn="auto">
              <a:lnSpc>
                <a:spcPct val="90000"/>
              </a:lnSpc>
              <a:spcBef>
                <a:spcPct val="20000"/>
              </a:spcBef>
              <a:spcAft>
                <a:spcPts val="0"/>
              </a:spcAft>
            </a:pPr>
            <a:r>
              <a:rPr lang="ja-JP" altLang="en-US" sz="700" dirty="0">
                <a:solidFill>
                  <a:prstClr val="black"/>
                </a:solidFill>
                <a:latin typeface="+mn-ea"/>
                <a:ea typeface="+mn-ea"/>
              </a:rPr>
              <a:t>出典：内閣府　地方創生推進室　ビッグデータチーム</a:t>
            </a:r>
            <a:endParaRPr lang="en-US" altLang="ja-JP" sz="700" dirty="0">
              <a:solidFill>
                <a:prstClr val="black"/>
              </a:solidFill>
              <a:latin typeface="+mn-ea"/>
              <a:ea typeface="+mn-ea"/>
            </a:endParaRPr>
          </a:p>
        </p:txBody>
      </p:sp>
      <p:sp>
        <p:nvSpPr>
          <p:cNvPr id="14" name="テキスト ボックス 13">
            <a:extLst>
              <a:ext uri="{FF2B5EF4-FFF2-40B4-BE49-F238E27FC236}">
                <a16:creationId xmlns:a16="http://schemas.microsoft.com/office/drawing/2014/main" id="{8D998D2E-CE6B-4E71-9524-CD43F20B2C92}"/>
              </a:ext>
            </a:extLst>
          </p:cNvPr>
          <p:cNvSpPr txBox="1"/>
          <p:nvPr/>
        </p:nvSpPr>
        <p:spPr>
          <a:xfrm>
            <a:off x="189978" y="837908"/>
            <a:ext cx="1429694" cy="461665"/>
          </a:xfrm>
          <a:prstGeom prst="rect">
            <a:avLst/>
          </a:prstGeom>
          <a:noFill/>
        </p:spPr>
        <p:txBody>
          <a:bodyPr wrap="square">
            <a:spAutoFit/>
          </a:bodyPr>
          <a:lstStyle/>
          <a:p>
            <a:pPr algn="l"/>
            <a:r>
              <a:rPr lang="en-US" altLang="ja-JP" sz="2400" b="1" dirty="0">
                <a:latin typeface="+mn-ea"/>
                <a:ea typeface="+mn-ea"/>
              </a:rPr>
              <a:t>【</a:t>
            </a:r>
            <a:r>
              <a:rPr lang="ja-JP" altLang="en-US" sz="2400" b="1" dirty="0">
                <a:latin typeface="+mn-ea"/>
                <a:ea typeface="+mn-ea"/>
              </a:rPr>
              <a:t>復習</a:t>
            </a:r>
            <a:r>
              <a:rPr lang="en-US" altLang="ja-JP" sz="2400" b="1" dirty="0">
                <a:latin typeface="+mn-ea"/>
                <a:ea typeface="+mn-ea"/>
              </a:rPr>
              <a:t>】</a:t>
            </a:r>
            <a:endParaRPr lang="en" altLang="ja-JP" sz="2400" b="1" dirty="0">
              <a:latin typeface="+mn-ea"/>
              <a:ea typeface="+mn-ea"/>
            </a:endParaRPr>
          </a:p>
        </p:txBody>
      </p:sp>
    </p:spTree>
    <p:extLst>
      <p:ext uri="{BB962C8B-B14F-4D97-AF65-F5344CB8AC3E}">
        <p14:creationId xmlns:p14="http://schemas.microsoft.com/office/powerpoint/2010/main" val="2074436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7</a:t>
            </a:fld>
            <a:endParaRPr lang="en-US" altLang="ja-JP" dirty="0"/>
          </a:p>
        </p:txBody>
      </p:sp>
      <p:sp>
        <p:nvSpPr>
          <p:cNvPr id="3" name="正方形/長方形 2">
            <a:extLst>
              <a:ext uri="{FF2B5EF4-FFF2-40B4-BE49-F238E27FC236}">
                <a16:creationId xmlns:a16="http://schemas.microsoft.com/office/drawing/2014/main" id="{D800E811-24C4-1941-93D4-C0D194B99E16}"/>
              </a:ext>
            </a:extLst>
          </p:cNvPr>
          <p:cNvSpPr/>
          <p:nvPr/>
        </p:nvSpPr>
        <p:spPr>
          <a:xfrm>
            <a:off x="287381" y="2036567"/>
            <a:ext cx="8569238" cy="3338863"/>
          </a:xfrm>
          <a:prstGeom prst="rect">
            <a:avLst/>
          </a:prstGeom>
        </p:spPr>
        <p:txBody>
          <a:bodyPr wrap="square">
            <a:spAutoFit/>
          </a:bodyPr>
          <a:lstStyle/>
          <a:p>
            <a:pPr algn="l">
              <a:lnSpc>
                <a:spcPct val="150000"/>
              </a:lnSpc>
              <a:buFont typeface="+mj-lt"/>
              <a:buAutoNum type="arabicPeriod"/>
            </a:pPr>
            <a:r>
              <a:rPr lang="ja-JP" altLang="en-US" sz="2400" b="1" dirty="0">
                <a:latin typeface="Meiryo UI" panose="020B0604030504040204" pitchFamily="50" charset="-128"/>
                <a:ea typeface="Meiryo UI" panose="020B0604030504040204" pitchFamily="50" charset="-128"/>
              </a:rPr>
              <a:t>観光客が</a:t>
            </a:r>
            <a:r>
              <a:rPr lang="ja-JP" altLang="en-US" sz="2400" b="1" dirty="0">
                <a:solidFill>
                  <a:srgbClr val="FF0000"/>
                </a:solidFill>
                <a:latin typeface="Meiryo UI" panose="020B0604030504040204" pitchFamily="50" charset="-128"/>
                <a:ea typeface="Meiryo UI" panose="020B0604030504040204" pitchFamily="50" charset="-128"/>
              </a:rPr>
              <a:t>どこの観光地に行っているのか</a:t>
            </a:r>
            <a:endParaRPr lang="ja-JP" altLang="en-US" sz="2400" b="1" dirty="0">
              <a:latin typeface="Meiryo UI" panose="020B0604030504040204" pitchFamily="50" charset="-128"/>
              <a:ea typeface="Meiryo UI" panose="020B0604030504040204" pitchFamily="50" charset="-128"/>
            </a:endParaRPr>
          </a:p>
          <a:p>
            <a:pPr algn="l">
              <a:lnSpc>
                <a:spcPct val="150000"/>
              </a:lnSpc>
              <a:buFont typeface="+mj-lt"/>
              <a:buAutoNum type="arabicPeriod"/>
            </a:pPr>
            <a:r>
              <a:rPr lang="ja-JP" altLang="en-US" sz="2400" b="1" dirty="0">
                <a:latin typeface="Meiryo UI" panose="020B0604030504040204" pitchFamily="50" charset="-128"/>
                <a:ea typeface="Meiryo UI" panose="020B0604030504040204" pitchFamily="50" charset="-128"/>
              </a:rPr>
              <a:t>観光客が</a:t>
            </a:r>
            <a:r>
              <a:rPr lang="ja-JP" altLang="en-US" sz="2400" b="1" dirty="0">
                <a:solidFill>
                  <a:srgbClr val="FF0000"/>
                </a:solidFill>
                <a:latin typeface="Meiryo UI" panose="020B0604030504040204" pitchFamily="50" charset="-128"/>
                <a:ea typeface="Meiryo UI" panose="020B0604030504040204" pitchFamily="50" charset="-128"/>
              </a:rPr>
              <a:t>どの時期によく訪れているのか</a:t>
            </a:r>
            <a:endParaRPr lang="ja-JP" altLang="en-US" sz="2400" b="1" dirty="0">
              <a:latin typeface="Meiryo UI" panose="020B0604030504040204" pitchFamily="50" charset="-128"/>
              <a:ea typeface="Meiryo UI" panose="020B0604030504040204" pitchFamily="50" charset="-128"/>
            </a:endParaRPr>
          </a:p>
          <a:p>
            <a:pPr algn="l">
              <a:lnSpc>
                <a:spcPct val="150000"/>
              </a:lnSpc>
              <a:buFont typeface="+mj-lt"/>
              <a:buAutoNum type="arabicPeriod"/>
            </a:pPr>
            <a:r>
              <a:rPr lang="ja-JP" altLang="en-US" sz="2400" b="1" dirty="0">
                <a:latin typeface="Meiryo UI" panose="020B0604030504040204" pitchFamily="50" charset="-128"/>
                <a:ea typeface="Meiryo UI" panose="020B0604030504040204" pitchFamily="50" charset="-128"/>
              </a:rPr>
              <a:t>観光客が</a:t>
            </a:r>
            <a:r>
              <a:rPr lang="ja-JP" altLang="en-US" sz="2400" b="1" dirty="0">
                <a:solidFill>
                  <a:srgbClr val="FF0000"/>
                </a:solidFill>
                <a:latin typeface="Meiryo UI" panose="020B0604030504040204" pitchFamily="50" charset="-128"/>
                <a:ea typeface="Meiryo UI" panose="020B0604030504040204" pitchFamily="50" charset="-128"/>
              </a:rPr>
              <a:t>どこからその地へ向かったのか</a:t>
            </a:r>
            <a:endParaRPr lang="en-US" altLang="ja-JP" sz="2400" b="1" dirty="0">
              <a:solidFill>
                <a:srgbClr val="FF0000"/>
              </a:solidFill>
              <a:latin typeface="Meiryo UI" panose="020B0604030504040204" pitchFamily="50" charset="-128"/>
              <a:ea typeface="Meiryo UI" panose="020B0604030504040204" pitchFamily="50" charset="-128"/>
            </a:endParaRPr>
          </a:p>
          <a:p>
            <a:pPr algn="l">
              <a:lnSpc>
                <a:spcPct val="150000"/>
              </a:lnSpc>
            </a:pPr>
            <a:endParaRPr lang="en-US" altLang="ja-JP" sz="2400" b="1" dirty="0">
              <a:latin typeface="Meiryo UI" panose="020B0604030504040204" pitchFamily="50" charset="-128"/>
              <a:ea typeface="Meiryo UI" panose="020B0604030504040204" pitchFamily="50" charset="-128"/>
            </a:endParaRPr>
          </a:p>
          <a:p>
            <a:pPr algn="l">
              <a:lnSpc>
                <a:spcPct val="150000"/>
              </a:lnSpc>
            </a:pPr>
            <a:r>
              <a:rPr lang="ja-JP" altLang="en-US" sz="2400" b="1" dirty="0">
                <a:latin typeface="Meiryo UI" panose="020B0604030504040204" pitchFamily="50" charset="-128"/>
                <a:ea typeface="Meiryo UI" panose="020B0604030504040204" pitchFamily="50" charset="-128"/>
              </a:rPr>
              <a:t>などのデータがビジュアルやグラフで容易に入手できます。</a:t>
            </a:r>
            <a:endParaRPr lang="en-US" altLang="ja-JP" sz="2400" b="1" dirty="0">
              <a:latin typeface="Meiryo UI" panose="020B0604030504040204" pitchFamily="50" charset="-128"/>
              <a:ea typeface="Meiryo UI" panose="020B0604030504040204" pitchFamily="50" charset="-128"/>
            </a:endParaRPr>
          </a:p>
          <a:p>
            <a:pPr algn="l">
              <a:lnSpc>
                <a:spcPct val="150000"/>
              </a:lnSpc>
              <a:buFont typeface="+mj-lt"/>
              <a:buAutoNum type="arabicPeriod"/>
            </a:pPr>
            <a:endParaRPr lang="ja-JP" altLang="en-US" sz="2400" b="1" i="0" dirty="0">
              <a:effectLst/>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886C8588-868E-0A46-BF8C-8DED061277D0}"/>
              </a:ext>
            </a:extLst>
          </p:cNvPr>
          <p:cNvSpPr txBox="1"/>
          <p:nvPr/>
        </p:nvSpPr>
        <p:spPr>
          <a:xfrm>
            <a:off x="0" y="1248963"/>
            <a:ext cx="9143999" cy="584775"/>
          </a:xfrm>
          <a:prstGeom prst="rect">
            <a:avLst/>
          </a:prstGeom>
          <a:noFill/>
        </p:spPr>
        <p:txBody>
          <a:bodyPr wrap="square" rtlCol="0">
            <a:spAutoFit/>
          </a:bodyPr>
          <a:lstStyle/>
          <a:p>
            <a:r>
              <a:rPr lang="en" altLang="ja-JP" sz="3200" b="1" dirty="0">
                <a:latin typeface="+mn-ea"/>
                <a:ea typeface="+mn-ea"/>
              </a:rPr>
              <a:t>RESAS</a:t>
            </a:r>
            <a:r>
              <a:rPr lang="ja-JP" altLang="en-US" sz="3200" b="1" dirty="0">
                <a:latin typeface="+mn-ea"/>
                <a:ea typeface="+mn-ea"/>
              </a:rPr>
              <a:t>を使うと</a:t>
            </a:r>
            <a:endParaRPr kumimoji="1" lang="ja-JP" altLang="en-US" sz="3200" dirty="0">
              <a:latin typeface="+mn-ea"/>
              <a:ea typeface="+mn-ea"/>
            </a:endParaRPr>
          </a:p>
        </p:txBody>
      </p:sp>
      <p:sp>
        <p:nvSpPr>
          <p:cNvPr id="6" name="テキスト ボックス 5">
            <a:extLst>
              <a:ext uri="{FF2B5EF4-FFF2-40B4-BE49-F238E27FC236}">
                <a16:creationId xmlns:a16="http://schemas.microsoft.com/office/drawing/2014/main" id="{372EE9EB-C95F-4D3D-915A-84ABCAF124B1}"/>
              </a:ext>
            </a:extLst>
          </p:cNvPr>
          <p:cNvSpPr txBox="1"/>
          <p:nvPr/>
        </p:nvSpPr>
        <p:spPr>
          <a:xfrm>
            <a:off x="189978" y="837908"/>
            <a:ext cx="1429694" cy="461665"/>
          </a:xfrm>
          <a:prstGeom prst="rect">
            <a:avLst/>
          </a:prstGeom>
          <a:noFill/>
        </p:spPr>
        <p:txBody>
          <a:bodyPr wrap="square">
            <a:spAutoFit/>
          </a:bodyPr>
          <a:lstStyle/>
          <a:p>
            <a:pPr algn="l"/>
            <a:r>
              <a:rPr lang="en-US" altLang="ja-JP" sz="2400" b="1" dirty="0">
                <a:latin typeface="+mn-ea"/>
                <a:ea typeface="+mn-ea"/>
              </a:rPr>
              <a:t>【</a:t>
            </a:r>
            <a:r>
              <a:rPr lang="ja-JP" altLang="en-US" sz="2400" b="1" dirty="0">
                <a:latin typeface="+mn-ea"/>
                <a:ea typeface="+mn-ea"/>
              </a:rPr>
              <a:t>復習</a:t>
            </a:r>
            <a:r>
              <a:rPr lang="en-US" altLang="ja-JP" sz="2400" b="1" dirty="0">
                <a:latin typeface="+mn-ea"/>
                <a:ea typeface="+mn-ea"/>
              </a:rPr>
              <a:t>】</a:t>
            </a:r>
            <a:endParaRPr lang="en" altLang="ja-JP" sz="2400" b="1" dirty="0">
              <a:latin typeface="+mn-ea"/>
              <a:ea typeface="+mn-ea"/>
            </a:endParaRPr>
          </a:p>
        </p:txBody>
      </p:sp>
    </p:spTree>
    <p:extLst>
      <p:ext uri="{BB962C8B-B14F-4D97-AF65-F5344CB8AC3E}">
        <p14:creationId xmlns:p14="http://schemas.microsoft.com/office/powerpoint/2010/main" val="3304772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スライド番号プレースホルダ 5"/>
          <p:cNvSpPr>
            <a:spLocks noGrp="1"/>
          </p:cNvSpPr>
          <p:nvPr>
            <p:ph type="sldNum" sz="quarter" idx="12"/>
          </p:nvPr>
        </p:nvSpPr>
        <p:spPr/>
        <p:txBody>
          <a:bodyPr/>
          <a:lstStyle/>
          <a:p>
            <a:pPr>
              <a:defRPr/>
            </a:pPr>
            <a:fld id="{9CDF7619-046A-4A9F-AD4E-45299039FE9F}" type="slidenum">
              <a:rPr lang="en-US" altLang="ja-JP"/>
              <a:pPr>
                <a:defRPr/>
              </a:pPr>
              <a:t>8</a:t>
            </a:fld>
            <a:endParaRPr lang="en-US" altLang="ja-JP" dirty="0"/>
          </a:p>
        </p:txBody>
      </p:sp>
      <p:sp>
        <p:nvSpPr>
          <p:cNvPr id="2" name="テキスト ボックス 1">
            <a:extLst>
              <a:ext uri="{FF2B5EF4-FFF2-40B4-BE49-F238E27FC236}">
                <a16:creationId xmlns:a16="http://schemas.microsoft.com/office/drawing/2014/main" id="{FC245610-7B5B-5443-BDD3-7057838E9D50}"/>
              </a:ext>
            </a:extLst>
          </p:cNvPr>
          <p:cNvSpPr txBox="1"/>
          <p:nvPr/>
        </p:nvSpPr>
        <p:spPr>
          <a:xfrm>
            <a:off x="3039073" y="1124744"/>
            <a:ext cx="2634054" cy="584775"/>
          </a:xfrm>
          <a:prstGeom prst="rect">
            <a:avLst/>
          </a:prstGeom>
          <a:noFill/>
        </p:spPr>
        <p:txBody>
          <a:bodyPr wrap="none" rtlCol="0">
            <a:spAutoFit/>
          </a:bodyPr>
          <a:lstStyle/>
          <a:p>
            <a:r>
              <a:rPr lang="en-US" altLang="ja-JP" sz="3200" b="1" dirty="0">
                <a:latin typeface="+mn-ea"/>
                <a:ea typeface="+mn-ea"/>
                <a:cs typeface="Meiryo UI" pitchFamily="50" charset="-128"/>
              </a:rPr>
              <a:t>1.</a:t>
            </a:r>
            <a:r>
              <a:rPr lang="ja-JP" altLang="en-US" sz="3200" b="1">
                <a:latin typeface="+mn-ea"/>
                <a:ea typeface="+mn-ea"/>
                <a:cs typeface="Meiryo UI" pitchFamily="50" charset="-128"/>
              </a:rPr>
              <a:t>目的地分析</a:t>
            </a:r>
            <a:endParaRPr kumimoji="1" lang="ja-JP" altLang="en-US" sz="3200" b="1">
              <a:latin typeface="+mn-ea"/>
              <a:ea typeface="+mn-ea"/>
            </a:endParaRPr>
          </a:p>
        </p:txBody>
      </p:sp>
      <p:sp>
        <p:nvSpPr>
          <p:cNvPr id="4" name="テキスト ボックス 3">
            <a:extLst>
              <a:ext uri="{FF2B5EF4-FFF2-40B4-BE49-F238E27FC236}">
                <a16:creationId xmlns:a16="http://schemas.microsoft.com/office/drawing/2014/main" id="{96FD68CB-618E-8644-AC71-D9ADFE4B73D0}"/>
              </a:ext>
            </a:extLst>
          </p:cNvPr>
          <p:cNvSpPr txBox="1"/>
          <p:nvPr/>
        </p:nvSpPr>
        <p:spPr>
          <a:xfrm>
            <a:off x="-7137" y="2013525"/>
            <a:ext cx="9124888" cy="954107"/>
          </a:xfrm>
          <a:prstGeom prst="rect">
            <a:avLst/>
          </a:prstGeom>
          <a:noFill/>
        </p:spPr>
        <p:txBody>
          <a:bodyPr wrap="square" rtlCol="0">
            <a:spAutoFit/>
          </a:bodyPr>
          <a:lstStyle/>
          <a:p>
            <a:r>
              <a:rPr kumimoji="1" lang="ja-JP" altLang="en-US" sz="2800" dirty="0">
                <a:latin typeface="+mn-ea"/>
                <a:ea typeface="+mn-ea"/>
              </a:rPr>
              <a:t>沖縄県の</a:t>
            </a:r>
            <a:r>
              <a:rPr kumimoji="1" lang="ja-JP" altLang="en-US" sz="2800" b="1" dirty="0">
                <a:latin typeface="+mn-ea"/>
                <a:ea typeface="+mn-ea"/>
              </a:rPr>
              <a:t>「</a:t>
            </a:r>
            <a:r>
              <a:rPr lang="ja-JP" altLang="en-US" sz="2800" b="1" dirty="0">
                <a:latin typeface="+mn-ea"/>
                <a:ea typeface="+mn-ea"/>
              </a:rPr>
              <a:t>月別検索回数の推移のグラフ」</a:t>
            </a:r>
            <a:endParaRPr lang="en-US" altLang="ja-JP" sz="2800" b="1" dirty="0">
              <a:latin typeface="+mn-ea"/>
              <a:ea typeface="+mn-ea"/>
            </a:endParaRPr>
          </a:p>
          <a:p>
            <a:r>
              <a:rPr kumimoji="1" lang="ja-JP" altLang="en-US" sz="2800" dirty="0">
                <a:latin typeface="+mn-ea"/>
                <a:ea typeface="+mn-ea"/>
              </a:rPr>
              <a:t>を出してみましょう。</a:t>
            </a:r>
          </a:p>
        </p:txBody>
      </p:sp>
      <p:sp>
        <p:nvSpPr>
          <p:cNvPr id="3" name="テキスト ボックス 2">
            <a:extLst>
              <a:ext uri="{FF2B5EF4-FFF2-40B4-BE49-F238E27FC236}">
                <a16:creationId xmlns:a16="http://schemas.microsoft.com/office/drawing/2014/main" id="{565604DD-A099-2944-AFD4-A4853E63F966}"/>
              </a:ext>
            </a:extLst>
          </p:cNvPr>
          <p:cNvSpPr txBox="1"/>
          <p:nvPr/>
        </p:nvSpPr>
        <p:spPr>
          <a:xfrm>
            <a:off x="2771800" y="3271638"/>
            <a:ext cx="3438762" cy="2942729"/>
          </a:xfrm>
          <a:prstGeom prst="rect">
            <a:avLst/>
          </a:prstGeom>
          <a:noFill/>
        </p:spPr>
        <p:txBody>
          <a:bodyPr wrap="none" rtlCol="0">
            <a:spAutoFit/>
          </a:bodyPr>
          <a:lstStyle/>
          <a:p>
            <a:pPr algn="l">
              <a:lnSpc>
                <a:spcPct val="150000"/>
              </a:lnSpc>
            </a:pPr>
            <a:r>
              <a:rPr kumimoji="1" lang="en-US" altLang="ja-JP" dirty="0">
                <a:latin typeface="+mn-ea"/>
                <a:ea typeface="+mn-ea"/>
              </a:rPr>
              <a:t>① </a:t>
            </a:r>
            <a:r>
              <a:rPr kumimoji="1" lang="ja-JP" altLang="en-US">
                <a:latin typeface="+mn-ea"/>
                <a:ea typeface="+mn-ea"/>
              </a:rPr>
              <a:t>「メインメニュー」→観光マップ</a:t>
            </a:r>
            <a:endParaRPr kumimoji="1" lang="en-US" altLang="ja-JP" dirty="0">
              <a:latin typeface="+mn-ea"/>
              <a:ea typeface="+mn-ea"/>
            </a:endParaRPr>
          </a:p>
          <a:p>
            <a:pPr algn="l">
              <a:lnSpc>
                <a:spcPct val="150000"/>
              </a:lnSpc>
            </a:pPr>
            <a:r>
              <a:rPr lang="en-US" altLang="ja-JP" dirty="0">
                <a:latin typeface="+mn-ea"/>
                <a:ea typeface="+mn-ea"/>
              </a:rPr>
              <a:t>② </a:t>
            </a:r>
            <a:r>
              <a:rPr lang="ja-JP" altLang="en-US">
                <a:latin typeface="+mn-ea"/>
                <a:ea typeface="+mn-ea"/>
              </a:rPr>
              <a:t>国籍を選択→国内</a:t>
            </a:r>
            <a:endParaRPr lang="en-US" altLang="ja-JP" dirty="0">
              <a:latin typeface="+mn-ea"/>
              <a:ea typeface="+mn-ea"/>
            </a:endParaRPr>
          </a:p>
          <a:p>
            <a:pPr algn="l">
              <a:lnSpc>
                <a:spcPct val="150000"/>
              </a:lnSpc>
            </a:pPr>
            <a:r>
              <a:rPr lang="en-US" altLang="ja-JP" dirty="0">
                <a:latin typeface="+mn-ea"/>
                <a:ea typeface="+mn-ea"/>
              </a:rPr>
              <a:t>③ </a:t>
            </a:r>
            <a:r>
              <a:rPr lang="ja-JP" altLang="en-US">
                <a:latin typeface="+mn-ea"/>
                <a:ea typeface="+mn-ea"/>
              </a:rPr>
              <a:t>分析内容を選択→目的地分析</a:t>
            </a:r>
            <a:endParaRPr lang="en-US" altLang="ja-JP" dirty="0">
              <a:latin typeface="+mn-ea"/>
              <a:ea typeface="+mn-ea"/>
            </a:endParaRPr>
          </a:p>
          <a:p>
            <a:pPr algn="l">
              <a:lnSpc>
                <a:spcPct val="150000"/>
              </a:lnSpc>
            </a:pPr>
            <a:r>
              <a:rPr lang="en-US" altLang="ja-JP" dirty="0">
                <a:latin typeface="+mn-ea"/>
                <a:ea typeface="+mn-ea"/>
              </a:rPr>
              <a:t>④ </a:t>
            </a:r>
            <a:r>
              <a:rPr lang="ja-JP" altLang="en-US">
                <a:latin typeface="+mn-ea"/>
                <a:ea typeface="+mn-ea"/>
              </a:rPr>
              <a:t>表示年月日を入力</a:t>
            </a:r>
            <a:endParaRPr lang="en-US" altLang="ja-JP" dirty="0">
              <a:latin typeface="+mn-ea"/>
              <a:ea typeface="+mn-ea"/>
            </a:endParaRPr>
          </a:p>
          <a:p>
            <a:pPr algn="l">
              <a:lnSpc>
                <a:spcPct val="150000"/>
              </a:lnSpc>
            </a:pPr>
            <a:r>
              <a:rPr lang="en-US" altLang="ja-JP" dirty="0">
                <a:latin typeface="+mn-ea"/>
                <a:ea typeface="+mn-ea"/>
              </a:rPr>
              <a:t>⑤ </a:t>
            </a:r>
            <a:r>
              <a:rPr lang="ja-JP" altLang="en-US">
                <a:latin typeface="+mn-ea"/>
                <a:ea typeface="+mn-ea"/>
              </a:rPr>
              <a:t>平日・休日を選択</a:t>
            </a:r>
            <a:endParaRPr lang="en-US" altLang="ja-JP" dirty="0">
              <a:latin typeface="+mn-ea"/>
              <a:ea typeface="+mn-ea"/>
            </a:endParaRPr>
          </a:p>
          <a:p>
            <a:pPr algn="l">
              <a:lnSpc>
                <a:spcPct val="150000"/>
              </a:lnSpc>
            </a:pPr>
            <a:r>
              <a:rPr lang="ja-JP" altLang="en-US">
                <a:latin typeface="+mn-ea"/>
                <a:ea typeface="+mn-ea"/>
              </a:rPr>
              <a:t>⑥</a:t>
            </a:r>
            <a:r>
              <a:rPr lang="en-US" altLang="ja-JP" dirty="0">
                <a:latin typeface="+mn-ea"/>
                <a:ea typeface="+mn-ea"/>
              </a:rPr>
              <a:t> </a:t>
            </a:r>
            <a:r>
              <a:rPr lang="ja-JP" altLang="en-US">
                <a:latin typeface="+mn-ea"/>
                <a:ea typeface="+mn-ea"/>
              </a:rPr>
              <a:t>交通手段を指定</a:t>
            </a:r>
            <a:endParaRPr lang="en-US" altLang="ja-JP" dirty="0">
              <a:latin typeface="+mn-ea"/>
              <a:ea typeface="+mn-ea"/>
            </a:endParaRPr>
          </a:p>
          <a:p>
            <a:pPr algn="l">
              <a:lnSpc>
                <a:spcPct val="150000"/>
              </a:lnSpc>
            </a:pPr>
            <a:r>
              <a:rPr lang="en-US" altLang="ja-JP" dirty="0">
                <a:latin typeface="+mn-ea"/>
                <a:ea typeface="+mn-ea"/>
              </a:rPr>
              <a:t>⑦ </a:t>
            </a:r>
            <a:r>
              <a:rPr lang="ja-JP" altLang="en-US">
                <a:latin typeface="+mn-ea"/>
                <a:ea typeface="+mn-ea"/>
              </a:rPr>
              <a:t>目的地検索ランキングを表示</a:t>
            </a:r>
            <a:endParaRPr lang="en-US" altLang="ja-JP" dirty="0">
              <a:latin typeface="+mn-ea"/>
              <a:ea typeface="+mn-ea"/>
            </a:endParaRPr>
          </a:p>
        </p:txBody>
      </p:sp>
      <p:sp>
        <p:nvSpPr>
          <p:cNvPr id="8" name="正方形/長方形 7">
            <a:extLst>
              <a:ext uri="{FF2B5EF4-FFF2-40B4-BE49-F238E27FC236}">
                <a16:creationId xmlns:a16="http://schemas.microsoft.com/office/drawing/2014/main" id="{92807EBC-A67B-45CD-8321-9EC05A45DEE4}"/>
              </a:ext>
            </a:extLst>
          </p:cNvPr>
          <p:cNvSpPr/>
          <p:nvPr/>
        </p:nvSpPr>
        <p:spPr>
          <a:xfrm>
            <a:off x="256741" y="742784"/>
            <a:ext cx="2299036" cy="369332"/>
          </a:xfrm>
          <a:prstGeom prst="rect">
            <a:avLst/>
          </a:prstGeom>
          <a:solidFill>
            <a:srgbClr val="000066"/>
          </a:solidFill>
        </p:spPr>
        <p:style>
          <a:lnRef idx="0">
            <a:schemeClr val="accent1"/>
          </a:lnRef>
          <a:fillRef idx="3">
            <a:schemeClr val="accent1"/>
          </a:fillRef>
          <a:effectRef idx="3">
            <a:schemeClr val="accent1"/>
          </a:effectRef>
          <a:fontRef idx="minor">
            <a:schemeClr val="lt1"/>
          </a:fontRef>
        </p:style>
        <p:txBody>
          <a:bodyPr lIns="68580" tIns="34290" rIns="68580" bIns="34290" anchor="ctr">
            <a:noAutofit/>
          </a:bodyPr>
          <a:lstStyle/>
          <a:p>
            <a:pPr algn="l"/>
            <a:r>
              <a:rPr lang="en-US" altLang="ja-JP" sz="2000" b="1" dirty="0">
                <a:latin typeface="+mn-ea"/>
              </a:rPr>
              <a:t>RESAS</a:t>
            </a:r>
            <a:r>
              <a:rPr lang="ja-JP" altLang="en-US" sz="2000" b="1" dirty="0">
                <a:latin typeface="+mn-ea"/>
              </a:rPr>
              <a:t>の使い方①</a:t>
            </a:r>
          </a:p>
        </p:txBody>
      </p:sp>
    </p:spTree>
    <p:extLst>
      <p:ext uri="{BB962C8B-B14F-4D97-AF65-F5344CB8AC3E}">
        <p14:creationId xmlns:p14="http://schemas.microsoft.com/office/powerpoint/2010/main" val="204688310"/>
      </p:ext>
    </p:extLst>
  </p:cSld>
  <p:clrMapOvr>
    <a:masterClrMapping/>
  </p:clrMapOvr>
</p:sld>
</file>

<file path=ppt/theme/theme1.xml><?xml version="1.0" encoding="utf-8"?>
<a:theme xmlns:a="http://schemas.openxmlformats.org/drawingml/2006/main" name="2_Office テーマ">
  <a:themeElements>
    <a:clrScheme name="ユーザー定義 5">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999999"/>
      </a:accent5>
      <a:accent6>
        <a:srgbClr val="AE4845"/>
      </a:accent6>
      <a:hlink>
        <a:srgbClr val="0000FF"/>
      </a:hlink>
      <a:folHlink>
        <a:srgbClr val="800080"/>
      </a:folHlink>
    </a:clrScheme>
    <a:fontScheme name="ユーザー定義 1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Office テーマ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3051</Words>
  <Application>Microsoft Office PowerPoint</Application>
  <PresentationFormat>画面に合わせる (4:3)</PresentationFormat>
  <Paragraphs>338</Paragraphs>
  <Slides>36</Slides>
  <Notes>35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36</vt:i4>
      </vt:variant>
    </vt:vector>
  </HeadingPairs>
  <TitlesOfParts>
    <vt:vector size="42" baseType="lpstr">
      <vt:lpstr>HGP創英角ｺﾞｼｯｸUB</vt:lpstr>
      <vt:lpstr>HGMaruGothicMPRO</vt:lpstr>
      <vt:lpstr>Meiryo UI</vt:lpstr>
      <vt:lpstr>メイリオ</vt:lpstr>
      <vt:lpstr>Arial</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個人演習①</vt:lpstr>
      <vt:lpstr>個人演習①</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2021-01-19T00:56:54Z</dcterms:created>
  <dcterms:modified xsi:type="dcterms:W3CDTF">2021-01-19T00:57:06Z</dcterms:modified>
</cp:coreProperties>
</file>