
<file path=[Content_Types].xml><?xml version="1.0" encoding="utf-8"?>
<Types xmlns="http://schemas.openxmlformats.org/package/2006/content-types">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removePersonalInfoOnSave="1" saveSubsetFonts="1">
  <p:sldMasterIdLst>
    <p:sldMasterId id="2147483649" r:id="rId1"/>
  </p:sldMasterIdLst>
  <p:notesMasterIdLst>
    <p:notesMasterId r:id="rId44"/>
  </p:notesMasterIdLst>
  <p:handoutMasterIdLst>
    <p:handoutMasterId r:id="rId45"/>
  </p:handoutMasterIdLst>
  <p:sldIdLst>
    <p:sldId id="371" r:id="rId2"/>
    <p:sldId id="587" r:id="rId3"/>
    <p:sldId id="547" r:id="rId4"/>
    <p:sldId id="811" r:id="rId5"/>
    <p:sldId id="813" r:id="rId6"/>
    <p:sldId id="848" r:id="rId7"/>
    <p:sldId id="906" r:id="rId8"/>
    <p:sldId id="892" r:id="rId9"/>
    <p:sldId id="895" r:id="rId10"/>
    <p:sldId id="896" r:id="rId11"/>
    <p:sldId id="897" r:id="rId12"/>
    <p:sldId id="893" r:id="rId13"/>
    <p:sldId id="907" r:id="rId14"/>
    <p:sldId id="894" r:id="rId15"/>
    <p:sldId id="898" r:id="rId16"/>
    <p:sldId id="899" r:id="rId17"/>
    <p:sldId id="901" r:id="rId18"/>
    <p:sldId id="911" r:id="rId19"/>
    <p:sldId id="900" r:id="rId20"/>
    <p:sldId id="902" r:id="rId21"/>
    <p:sldId id="903" r:id="rId22"/>
    <p:sldId id="904" r:id="rId23"/>
    <p:sldId id="912" r:id="rId24"/>
    <p:sldId id="814" r:id="rId25"/>
    <p:sldId id="891" r:id="rId26"/>
    <p:sldId id="866" r:id="rId27"/>
    <p:sldId id="791" r:id="rId28"/>
    <p:sldId id="913" r:id="rId29"/>
    <p:sldId id="909" r:id="rId30"/>
    <p:sldId id="914" r:id="rId31"/>
    <p:sldId id="860" r:id="rId32"/>
    <p:sldId id="873" r:id="rId33"/>
    <p:sldId id="880" r:id="rId34"/>
    <p:sldId id="881" r:id="rId35"/>
    <p:sldId id="882" r:id="rId36"/>
    <p:sldId id="874" r:id="rId37"/>
    <p:sldId id="883" r:id="rId38"/>
    <p:sldId id="849" r:id="rId39"/>
    <p:sldId id="910" r:id="rId40"/>
    <p:sldId id="822" r:id="rId41"/>
    <p:sldId id="850" r:id="rId42"/>
    <p:sldId id="908" r:id="rId43"/>
  </p:sldIdLst>
  <p:sldSz cx="9144000" cy="6858000" type="screen4x3"/>
  <p:notesSz cx="6807200" cy="9939338"/>
  <p:defaultTextStyle>
    <a:defPPr>
      <a:defRPr lang="ja-JP"/>
    </a:defPPr>
    <a:lvl1pPr algn="ctr" rtl="0" fontAlgn="base">
      <a:spcBef>
        <a:spcPct val="0"/>
      </a:spcBef>
      <a:spcAft>
        <a:spcPct val="0"/>
      </a:spcAft>
      <a:defRPr kumimoji="1" kern="1200">
        <a:solidFill>
          <a:schemeClr val="tx1"/>
        </a:solidFill>
        <a:latin typeface="Arial" charset="0"/>
        <a:ea typeface="ＭＳ Ｐゴシック" pitchFamily="50" charset="-128"/>
        <a:cs typeface="+mn-cs"/>
      </a:defRPr>
    </a:lvl1pPr>
    <a:lvl2pPr marL="457200" algn="ctr" rtl="0" fontAlgn="base">
      <a:spcBef>
        <a:spcPct val="0"/>
      </a:spcBef>
      <a:spcAft>
        <a:spcPct val="0"/>
      </a:spcAft>
      <a:defRPr kumimoji="1" kern="1200">
        <a:solidFill>
          <a:schemeClr val="tx1"/>
        </a:solidFill>
        <a:latin typeface="Arial" charset="0"/>
        <a:ea typeface="ＭＳ Ｐゴシック" pitchFamily="50" charset="-128"/>
        <a:cs typeface="+mn-cs"/>
      </a:defRPr>
    </a:lvl2pPr>
    <a:lvl3pPr marL="914400" algn="ctr" rtl="0" fontAlgn="base">
      <a:spcBef>
        <a:spcPct val="0"/>
      </a:spcBef>
      <a:spcAft>
        <a:spcPct val="0"/>
      </a:spcAft>
      <a:defRPr kumimoji="1" kern="1200">
        <a:solidFill>
          <a:schemeClr val="tx1"/>
        </a:solidFill>
        <a:latin typeface="Arial" charset="0"/>
        <a:ea typeface="ＭＳ Ｐゴシック" pitchFamily="50" charset="-128"/>
        <a:cs typeface="+mn-cs"/>
      </a:defRPr>
    </a:lvl3pPr>
    <a:lvl4pPr marL="1371600" algn="ctr" rtl="0" fontAlgn="base">
      <a:spcBef>
        <a:spcPct val="0"/>
      </a:spcBef>
      <a:spcAft>
        <a:spcPct val="0"/>
      </a:spcAft>
      <a:defRPr kumimoji="1" kern="1200">
        <a:solidFill>
          <a:schemeClr val="tx1"/>
        </a:solidFill>
        <a:latin typeface="Arial" charset="0"/>
        <a:ea typeface="ＭＳ Ｐゴシック" pitchFamily="50" charset="-128"/>
        <a:cs typeface="+mn-cs"/>
      </a:defRPr>
    </a:lvl4pPr>
    <a:lvl5pPr marL="1828800" algn="ctr" rtl="0" fontAlgn="base">
      <a:spcBef>
        <a:spcPct val="0"/>
      </a:spcBef>
      <a:spcAft>
        <a:spcPct val="0"/>
      </a:spcAft>
      <a:defRPr kumimoji="1" kern="1200">
        <a:solidFill>
          <a:schemeClr val="tx1"/>
        </a:solidFill>
        <a:latin typeface="Arial" charset="0"/>
        <a:ea typeface="ＭＳ Ｐゴシック" pitchFamily="50" charset="-128"/>
        <a:cs typeface="+mn-cs"/>
      </a:defRPr>
    </a:lvl5pPr>
    <a:lvl6pPr marL="2286000" algn="l" defTabSz="914400" rtl="0" eaLnBrk="1" latinLnBrk="0" hangingPunct="1">
      <a:defRPr kumimoji="1" kern="1200">
        <a:solidFill>
          <a:schemeClr val="tx1"/>
        </a:solidFill>
        <a:latin typeface="Arial" charset="0"/>
        <a:ea typeface="ＭＳ Ｐゴシック" pitchFamily="50" charset="-128"/>
        <a:cs typeface="+mn-cs"/>
      </a:defRPr>
    </a:lvl6pPr>
    <a:lvl7pPr marL="2743200" algn="l" defTabSz="914400" rtl="0" eaLnBrk="1" latinLnBrk="0" hangingPunct="1">
      <a:defRPr kumimoji="1" kern="1200">
        <a:solidFill>
          <a:schemeClr val="tx1"/>
        </a:solidFill>
        <a:latin typeface="Arial" charset="0"/>
        <a:ea typeface="ＭＳ Ｐゴシック" pitchFamily="50" charset="-128"/>
        <a:cs typeface="+mn-cs"/>
      </a:defRPr>
    </a:lvl7pPr>
    <a:lvl8pPr marL="3200400" algn="l" defTabSz="914400" rtl="0" eaLnBrk="1" latinLnBrk="0" hangingPunct="1">
      <a:defRPr kumimoji="1" kern="1200">
        <a:solidFill>
          <a:schemeClr val="tx1"/>
        </a:solidFill>
        <a:latin typeface="Arial" charset="0"/>
        <a:ea typeface="ＭＳ Ｐゴシック" pitchFamily="50" charset="-128"/>
        <a:cs typeface="+mn-cs"/>
      </a:defRPr>
    </a:lvl8pPr>
    <a:lvl9pPr marL="3657600" algn="l" defTabSz="914400" rtl="0" eaLnBrk="1" latinLnBrk="0" hangingPunct="1">
      <a:defRPr kumimoji="1" kern="1200">
        <a:solidFill>
          <a:schemeClr val="tx1"/>
        </a:solidFill>
        <a:latin typeface="Arial" charset="0"/>
        <a:ea typeface="ＭＳ Ｐゴシック" pitchFamily="50" charset="-128"/>
        <a:cs typeface="+mn-cs"/>
      </a:defRPr>
    </a:lvl9pPr>
  </p:defaultTextStyle>
  <p:extLst>
    <p:ext uri="{EFAFB233-063F-42B5-8137-9DF3F51BA10A}">
      <p15:sldGuideLst xmlns:p15="http://schemas.microsoft.com/office/powerpoint/2012/main">
        <p15:guide id="1" orient="horz" pos="4020" userDrawn="1">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3" name="作成者" initials="A" lastIdx="0"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8A3E1"/>
    <a:srgbClr val="FFFFFF"/>
    <a:srgbClr val="FFFD78"/>
    <a:srgbClr val="F3716A"/>
    <a:srgbClr val="EFD0CF"/>
    <a:srgbClr val="000000"/>
    <a:srgbClr val="FF0000"/>
    <a:srgbClr val="002060"/>
    <a:srgbClr val="85A7D1"/>
    <a:srgbClr val="FF66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間スタイル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E3FDE45-AF77-4B5C-9715-49D594BDF05E}" styleName="淡色スタイル 1 - アクセント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E9639D4-E3E2-4D34-9284-5A2195B3D0D7}" styleName="スタイル (淡色)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17292A2E-F333-43FB-9621-5CBBE7FDCDCB}" styleName="淡色スタイル 2 - アクセント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571" autoAdjust="0"/>
    <p:restoredTop sz="96403" autoAdjust="0"/>
  </p:normalViewPr>
  <p:slideViewPr>
    <p:cSldViewPr>
      <p:cViewPr varScale="1">
        <p:scale>
          <a:sx n="72" d="100"/>
          <a:sy n="72" d="100"/>
        </p:scale>
        <p:origin x="1608" y="72"/>
      </p:cViewPr>
      <p:guideLst>
        <p:guide orient="horz" pos="4020"/>
        <p:guide pos="2880"/>
      </p:guideLst>
    </p:cSldViewPr>
  </p:slideViewPr>
  <p:notesTextViewPr>
    <p:cViewPr>
      <p:scale>
        <a:sx n="100" d="100"/>
        <a:sy n="100" d="100"/>
      </p:scale>
      <p:origin x="0" y="0"/>
    </p:cViewPr>
  </p:notesTextViewPr>
  <p:sorterViewPr>
    <p:cViewPr>
      <p:scale>
        <a:sx n="100" d="100"/>
        <a:sy n="100" d="100"/>
      </p:scale>
      <p:origin x="0" y="249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commentAuthors" Target="commentAuthor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42" name="Rectangle 2"/>
          <p:cNvSpPr>
            <a:spLocks noGrp="1" noChangeArrowheads="1"/>
          </p:cNvSpPr>
          <p:nvPr>
            <p:ph type="hdr" sz="quarter"/>
          </p:nvPr>
        </p:nvSpPr>
        <p:spPr bwMode="auto">
          <a:xfrm>
            <a:off x="2" y="0"/>
            <a:ext cx="2949574" cy="496888"/>
          </a:xfrm>
          <a:prstGeom prst="rect">
            <a:avLst/>
          </a:prstGeom>
          <a:noFill/>
          <a:ln w="9525">
            <a:noFill/>
            <a:miter lim="800000"/>
            <a:headEnd/>
            <a:tailEnd/>
          </a:ln>
          <a:effectLst/>
        </p:spPr>
        <p:txBody>
          <a:bodyPr vert="horz" wrap="square" lIns="91355" tIns="45676" rIns="91355" bIns="45676" numCol="1" anchor="t" anchorCtr="0" compatLnSpc="1">
            <a:prstTxWarp prst="textNoShape">
              <a:avLst/>
            </a:prstTxWarp>
          </a:bodyPr>
          <a:lstStyle>
            <a:lvl1pPr algn="l" eaLnBrk="0" hangingPunct="0">
              <a:defRPr sz="1200"/>
            </a:lvl1pPr>
          </a:lstStyle>
          <a:p>
            <a:pPr>
              <a:defRPr/>
            </a:pPr>
            <a:endParaRPr lang="en-US" altLang="ja-JP"/>
          </a:p>
        </p:txBody>
      </p:sp>
      <p:sp>
        <p:nvSpPr>
          <p:cNvPr id="61443" name="Rectangle 3"/>
          <p:cNvSpPr>
            <a:spLocks noGrp="1" noChangeArrowheads="1"/>
          </p:cNvSpPr>
          <p:nvPr>
            <p:ph type="dt" sz="quarter" idx="1"/>
          </p:nvPr>
        </p:nvSpPr>
        <p:spPr bwMode="auto">
          <a:xfrm>
            <a:off x="3856040" y="0"/>
            <a:ext cx="2949574" cy="496888"/>
          </a:xfrm>
          <a:prstGeom prst="rect">
            <a:avLst/>
          </a:prstGeom>
          <a:noFill/>
          <a:ln w="9525">
            <a:noFill/>
            <a:miter lim="800000"/>
            <a:headEnd/>
            <a:tailEnd/>
          </a:ln>
          <a:effectLst/>
        </p:spPr>
        <p:txBody>
          <a:bodyPr vert="horz" wrap="square" lIns="91355" tIns="45676" rIns="91355" bIns="45676" numCol="1" anchor="t" anchorCtr="0" compatLnSpc="1">
            <a:prstTxWarp prst="textNoShape">
              <a:avLst/>
            </a:prstTxWarp>
          </a:bodyPr>
          <a:lstStyle>
            <a:lvl1pPr algn="r" eaLnBrk="0" hangingPunct="0">
              <a:defRPr sz="1200"/>
            </a:lvl1pPr>
          </a:lstStyle>
          <a:p>
            <a:pPr>
              <a:defRPr/>
            </a:pPr>
            <a:fld id="{A9B5D7B2-11EC-47BA-8B07-DAD2788A1366}" type="datetimeFigureOut">
              <a:rPr lang="ja-JP" altLang="en-US"/>
              <a:pPr>
                <a:defRPr/>
              </a:pPr>
              <a:t>2021/1/19</a:t>
            </a:fld>
            <a:endParaRPr lang="en-US" altLang="ja-JP"/>
          </a:p>
        </p:txBody>
      </p:sp>
      <p:sp>
        <p:nvSpPr>
          <p:cNvPr id="61444" name="Rectangle 4"/>
          <p:cNvSpPr>
            <a:spLocks noGrp="1" noChangeArrowheads="1"/>
          </p:cNvSpPr>
          <p:nvPr>
            <p:ph type="ftr" sz="quarter" idx="2"/>
          </p:nvPr>
        </p:nvSpPr>
        <p:spPr bwMode="auto">
          <a:xfrm>
            <a:off x="2" y="9440867"/>
            <a:ext cx="2949574" cy="496887"/>
          </a:xfrm>
          <a:prstGeom prst="rect">
            <a:avLst/>
          </a:prstGeom>
          <a:noFill/>
          <a:ln w="9525">
            <a:noFill/>
            <a:miter lim="800000"/>
            <a:headEnd/>
            <a:tailEnd/>
          </a:ln>
          <a:effectLst/>
        </p:spPr>
        <p:txBody>
          <a:bodyPr vert="horz" wrap="square" lIns="91355" tIns="45676" rIns="91355" bIns="45676" numCol="1" anchor="b" anchorCtr="0" compatLnSpc="1">
            <a:prstTxWarp prst="textNoShape">
              <a:avLst/>
            </a:prstTxWarp>
          </a:bodyPr>
          <a:lstStyle>
            <a:lvl1pPr algn="l" eaLnBrk="0" hangingPunct="0">
              <a:defRPr sz="1200"/>
            </a:lvl1pPr>
          </a:lstStyle>
          <a:p>
            <a:pPr>
              <a:defRPr/>
            </a:pPr>
            <a:endParaRPr lang="en-US" altLang="ja-JP"/>
          </a:p>
        </p:txBody>
      </p:sp>
      <p:sp>
        <p:nvSpPr>
          <p:cNvPr id="61445" name="Rectangle 5"/>
          <p:cNvSpPr>
            <a:spLocks noGrp="1" noChangeArrowheads="1"/>
          </p:cNvSpPr>
          <p:nvPr>
            <p:ph type="sldNum" sz="quarter" idx="3"/>
          </p:nvPr>
        </p:nvSpPr>
        <p:spPr bwMode="auto">
          <a:xfrm>
            <a:off x="3856040" y="9440867"/>
            <a:ext cx="2949574" cy="496887"/>
          </a:xfrm>
          <a:prstGeom prst="rect">
            <a:avLst/>
          </a:prstGeom>
          <a:noFill/>
          <a:ln w="9525">
            <a:noFill/>
            <a:miter lim="800000"/>
            <a:headEnd/>
            <a:tailEnd/>
          </a:ln>
          <a:effectLst/>
        </p:spPr>
        <p:txBody>
          <a:bodyPr vert="horz" wrap="square" lIns="91355" tIns="45676" rIns="91355" bIns="45676" numCol="1" anchor="b" anchorCtr="0" compatLnSpc="1">
            <a:prstTxWarp prst="textNoShape">
              <a:avLst/>
            </a:prstTxWarp>
          </a:bodyPr>
          <a:lstStyle>
            <a:lvl1pPr algn="r" eaLnBrk="0" hangingPunct="0">
              <a:defRPr sz="1200"/>
            </a:lvl1pPr>
          </a:lstStyle>
          <a:p>
            <a:pPr>
              <a:defRPr/>
            </a:pPr>
            <a:fld id="{20A3F886-12BB-41A7-9039-6BEC7A08590E}" type="slidenum">
              <a:rPr lang="ja-JP" altLang="en-US"/>
              <a:pPr>
                <a:defRPr/>
              </a:pPr>
              <a:t>‹#›</a:t>
            </a:fld>
            <a:endParaRPr lang="en-US" altLang="ja-JP"/>
          </a:p>
        </p:txBody>
      </p:sp>
    </p:spTree>
    <p:extLst>
      <p:ext uri="{BB962C8B-B14F-4D97-AF65-F5344CB8AC3E}">
        <p14:creationId xmlns:p14="http://schemas.microsoft.com/office/powerpoint/2010/main" val="322963902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2" y="0"/>
            <a:ext cx="2949574" cy="496888"/>
          </a:xfrm>
          <a:prstGeom prst="rect">
            <a:avLst/>
          </a:prstGeom>
          <a:noFill/>
          <a:ln w="9525">
            <a:noFill/>
            <a:miter lim="800000"/>
            <a:headEnd/>
            <a:tailEnd/>
          </a:ln>
          <a:effectLst/>
        </p:spPr>
        <p:txBody>
          <a:bodyPr vert="horz" wrap="square" lIns="91355" tIns="45676" rIns="91355" bIns="45676" numCol="1" anchor="t" anchorCtr="0" compatLnSpc="1">
            <a:prstTxWarp prst="textNoShape">
              <a:avLst/>
            </a:prstTxWarp>
          </a:bodyPr>
          <a:lstStyle>
            <a:lvl1pPr algn="l">
              <a:defRPr sz="1200"/>
            </a:lvl1pPr>
          </a:lstStyle>
          <a:p>
            <a:pPr>
              <a:defRPr/>
            </a:pPr>
            <a:endParaRPr lang="en-US" altLang="ja-JP"/>
          </a:p>
        </p:txBody>
      </p:sp>
      <p:sp>
        <p:nvSpPr>
          <p:cNvPr id="6147" name="Rectangle 3"/>
          <p:cNvSpPr>
            <a:spLocks noGrp="1" noChangeArrowheads="1"/>
          </p:cNvSpPr>
          <p:nvPr>
            <p:ph type="dt" idx="1"/>
          </p:nvPr>
        </p:nvSpPr>
        <p:spPr bwMode="auto">
          <a:xfrm>
            <a:off x="3856040" y="0"/>
            <a:ext cx="2949574" cy="496888"/>
          </a:xfrm>
          <a:prstGeom prst="rect">
            <a:avLst/>
          </a:prstGeom>
          <a:noFill/>
          <a:ln w="9525">
            <a:noFill/>
            <a:miter lim="800000"/>
            <a:headEnd/>
            <a:tailEnd/>
          </a:ln>
          <a:effectLst/>
        </p:spPr>
        <p:txBody>
          <a:bodyPr vert="horz" wrap="square" lIns="91355" tIns="45676" rIns="91355" bIns="45676" numCol="1" anchor="t" anchorCtr="0" compatLnSpc="1">
            <a:prstTxWarp prst="textNoShape">
              <a:avLst/>
            </a:prstTxWarp>
          </a:bodyPr>
          <a:lstStyle>
            <a:lvl1pPr algn="r">
              <a:defRPr sz="1200"/>
            </a:lvl1pPr>
          </a:lstStyle>
          <a:p>
            <a:pPr>
              <a:defRPr/>
            </a:pPr>
            <a:endParaRPr lang="en-US" altLang="ja-JP"/>
          </a:p>
        </p:txBody>
      </p:sp>
      <p:sp>
        <p:nvSpPr>
          <p:cNvPr id="22532" name="Rectangle 4"/>
          <p:cNvSpPr>
            <a:spLocks noGrp="1" noRot="1" noChangeAspect="1" noChangeArrowheads="1" noTextEdit="1"/>
          </p:cNvSpPr>
          <p:nvPr>
            <p:ph type="sldImg" idx="2"/>
          </p:nvPr>
        </p:nvSpPr>
        <p:spPr bwMode="auto">
          <a:xfrm>
            <a:off x="920750" y="746125"/>
            <a:ext cx="4967288" cy="372586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9" name="Rectangle 5"/>
          <p:cNvSpPr>
            <a:spLocks noGrp="1" noChangeArrowheads="1"/>
          </p:cNvSpPr>
          <p:nvPr>
            <p:ph type="body" sz="quarter" idx="3"/>
          </p:nvPr>
        </p:nvSpPr>
        <p:spPr bwMode="auto">
          <a:xfrm>
            <a:off x="681040" y="4721227"/>
            <a:ext cx="5445125" cy="4471988"/>
          </a:xfrm>
          <a:prstGeom prst="rect">
            <a:avLst/>
          </a:prstGeom>
          <a:noFill/>
          <a:ln w="9525">
            <a:noFill/>
            <a:miter lim="800000"/>
            <a:headEnd/>
            <a:tailEnd/>
          </a:ln>
          <a:effectLst/>
        </p:spPr>
        <p:txBody>
          <a:bodyPr vert="horz" wrap="square" lIns="91355" tIns="45676" rIns="91355" bIns="45676" numCol="1" anchor="t" anchorCtr="0" compatLnSpc="1">
            <a:prstTxWarp prst="textNoShape">
              <a:avLst/>
            </a:prstTxWarp>
          </a:bodyPr>
          <a:lstStyle/>
          <a:p>
            <a:pPr lvl="0"/>
            <a:r>
              <a:rPr lang="ja-JP" altLang="en-US" noProof="0"/>
              <a:t>マスタ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p>
        </p:txBody>
      </p:sp>
      <p:sp>
        <p:nvSpPr>
          <p:cNvPr id="6150" name="Rectangle 6"/>
          <p:cNvSpPr>
            <a:spLocks noGrp="1" noChangeArrowheads="1"/>
          </p:cNvSpPr>
          <p:nvPr>
            <p:ph type="ftr" sz="quarter" idx="4"/>
          </p:nvPr>
        </p:nvSpPr>
        <p:spPr bwMode="auto">
          <a:xfrm>
            <a:off x="2" y="9440867"/>
            <a:ext cx="2949574" cy="496887"/>
          </a:xfrm>
          <a:prstGeom prst="rect">
            <a:avLst/>
          </a:prstGeom>
          <a:noFill/>
          <a:ln w="9525">
            <a:noFill/>
            <a:miter lim="800000"/>
            <a:headEnd/>
            <a:tailEnd/>
          </a:ln>
          <a:effectLst/>
        </p:spPr>
        <p:txBody>
          <a:bodyPr vert="horz" wrap="square" lIns="91355" tIns="45676" rIns="91355" bIns="45676" numCol="1" anchor="b" anchorCtr="0" compatLnSpc="1">
            <a:prstTxWarp prst="textNoShape">
              <a:avLst/>
            </a:prstTxWarp>
          </a:bodyPr>
          <a:lstStyle>
            <a:lvl1pPr algn="l">
              <a:defRPr sz="1200"/>
            </a:lvl1pPr>
          </a:lstStyle>
          <a:p>
            <a:pPr>
              <a:defRPr/>
            </a:pPr>
            <a:endParaRPr lang="en-US" altLang="ja-JP"/>
          </a:p>
        </p:txBody>
      </p:sp>
      <p:sp>
        <p:nvSpPr>
          <p:cNvPr id="6151" name="Rectangle 7"/>
          <p:cNvSpPr>
            <a:spLocks noGrp="1" noChangeArrowheads="1"/>
          </p:cNvSpPr>
          <p:nvPr>
            <p:ph type="sldNum" sz="quarter" idx="5"/>
          </p:nvPr>
        </p:nvSpPr>
        <p:spPr bwMode="auto">
          <a:xfrm>
            <a:off x="3856040" y="9440867"/>
            <a:ext cx="2949574" cy="496887"/>
          </a:xfrm>
          <a:prstGeom prst="rect">
            <a:avLst/>
          </a:prstGeom>
          <a:noFill/>
          <a:ln w="9525">
            <a:noFill/>
            <a:miter lim="800000"/>
            <a:headEnd/>
            <a:tailEnd/>
          </a:ln>
          <a:effectLst/>
        </p:spPr>
        <p:txBody>
          <a:bodyPr vert="horz" wrap="square" lIns="91355" tIns="45676" rIns="91355" bIns="45676" numCol="1" anchor="b" anchorCtr="0" compatLnSpc="1">
            <a:prstTxWarp prst="textNoShape">
              <a:avLst/>
            </a:prstTxWarp>
          </a:bodyPr>
          <a:lstStyle>
            <a:lvl1pPr algn="r">
              <a:defRPr sz="1200"/>
            </a:lvl1pPr>
          </a:lstStyle>
          <a:p>
            <a:pPr>
              <a:defRPr/>
            </a:pPr>
            <a:fld id="{32E55AFE-6899-41F3-A97F-4875B8A008F3}" type="slidenum">
              <a:rPr lang="en-US" altLang="ja-JP"/>
              <a:pPr>
                <a:defRPr/>
              </a:pPr>
              <a:t>‹#›</a:t>
            </a:fld>
            <a:endParaRPr lang="en-US" altLang="ja-JP"/>
          </a:p>
        </p:txBody>
      </p:sp>
    </p:spTree>
    <p:extLst>
      <p:ext uri="{BB962C8B-B14F-4D97-AF65-F5344CB8AC3E}">
        <p14:creationId xmlns:p14="http://schemas.microsoft.com/office/powerpoint/2010/main" val="247128716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2792A2AE-FD88-431D-9599-A4694DF593A3}" type="slidenum">
              <a:rPr lang="en-US" altLang="ja-JP" smtClean="0">
                <a:ea typeface="ＭＳ Ｐゴシック" pitchFamily="50" charset="-128"/>
              </a:rPr>
              <a:pPr algn="r" eaLnBrk="1" hangingPunct="1">
                <a:spcBef>
                  <a:spcPct val="0"/>
                </a:spcBef>
              </a:pPr>
              <a:t>0</a:t>
            </a:fld>
            <a:endParaRPr lang="en-US" altLang="ja-JP" dirty="0">
              <a:ea typeface="ＭＳ Ｐゴシック" pitchFamily="50" charset="-128"/>
            </a:endParaRPr>
          </a:p>
        </p:txBody>
      </p:sp>
      <p:sp>
        <p:nvSpPr>
          <p:cNvPr id="23555" name="Rectangle 2"/>
          <p:cNvSpPr>
            <a:spLocks noGrp="1" noRot="1" noChangeAspect="1" noChangeArrowheads="1" noTextEdit="1"/>
          </p:cNvSpPr>
          <p:nvPr>
            <p:ph type="sldImg"/>
          </p:nvPr>
        </p:nvSpPr>
        <p:spPr>
          <a:ln/>
        </p:spPr>
      </p:sp>
      <p:sp>
        <p:nvSpPr>
          <p:cNvPr id="235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12643255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10</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39301166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12</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3263163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299769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66142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458233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9117597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644367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296715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2</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41124774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1062474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96745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903773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23</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39164539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24</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51285065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057" indent="-285406" algn="l" eaLnBrk="0" hangingPunct="0">
              <a:spcBef>
                <a:spcPct val="30000"/>
              </a:spcBef>
              <a:defRPr kumimoji="1" sz="1200">
                <a:solidFill>
                  <a:schemeClr val="tx1"/>
                </a:solidFill>
                <a:latin typeface="Arial" charset="0"/>
                <a:ea typeface="ＭＳ Ｐ明朝" pitchFamily="18" charset="-128"/>
              </a:defRPr>
            </a:lvl2pPr>
            <a:lvl3pPr marL="1141626" indent="-228326" algn="l" eaLnBrk="0" hangingPunct="0">
              <a:spcBef>
                <a:spcPct val="30000"/>
              </a:spcBef>
              <a:defRPr kumimoji="1" sz="1200">
                <a:solidFill>
                  <a:schemeClr val="tx1"/>
                </a:solidFill>
                <a:latin typeface="Arial" charset="0"/>
                <a:ea typeface="ＭＳ Ｐ明朝" pitchFamily="18" charset="-128"/>
              </a:defRPr>
            </a:lvl3pPr>
            <a:lvl4pPr marL="1598277" indent="-228326" algn="l" eaLnBrk="0" hangingPunct="0">
              <a:spcBef>
                <a:spcPct val="30000"/>
              </a:spcBef>
              <a:defRPr kumimoji="1" sz="1200">
                <a:solidFill>
                  <a:schemeClr val="tx1"/>
                </a:solidFill>
                <a:latin typeface="Arial" charset="0"/>
                <a:ea typeface="ＭＳ Ｐ明朝" pitchFamily="18" charset="-128"/>
              </a:defRPr>
            </a:lvl4pPr>
            <a:lvl5pPr marL="2054927" indent="-228326" algn="l" eaLnBrk="0" hangingPunct="0">
              <a:spcBef>
                <a:spcPct val="30000"/>
              </a:spcBef>
              <a:defRPr kumimoji="1" sz="1200">
                <a:solidFill>
                  <a:schemeClr val="tx1"/>
                </a:solidFill>
                <a:latin typeface="Arial" charset="0"/>
                <a:ea typeface="ＭＳ Ｐ明朝" pitchFamily="18" charset="-128"/>
              </a:defRPr>
            </a:lvl5pPr>
            <a:lvl6pPr marL="2511578" indent="-228326"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8228" indent="-228326"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4879" indent="-228326"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1529" indent="-228326"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25</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111346357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26</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80035152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1538" indent="-285207" algn="l" eaLnBrk="0" hangingPunct="0">
              <a:spcBef>
                <a:spcPct val="30000"/>
              </a:spcBef>
              <a:defRPr kumimoji="1" sz="1200">
                <a:solidFill>
                  <a:schemeClr val="tx1"/>
                </a:solidFill>
                <a:latin typeface="Arial" charset="0"/>
                <a:ea typeface="ＭＳ Ｐ明朝" pitchFamily="18" charset="-128"/>
              </a:defRPr>
            </a:lvl2pPr>
            <a:lvl3pPr marL="1140828" indent="-228166" algn="l" eaLnBrk="0" hangingPunct="0">
              <a:spcBef>
                <a:spcPct val="30000"/>
              </a:spcBef>
              <a:defRPr kumimoji="1" sz="1200">
                <a:solidFill>
                  <a:schemeClr val="tx1"/>
                </a:solidFill>
                <a:latin typeface="Arial" charset="0"/>
                <a:ea typeface="ＭＳ Ｐ明朝" pitchFamily="18" charset="-128"/>
              </a:defRPr>
            </a:lvl3pPr>
            <a:lvl4pPr marL="1597160" indent="-228166" algn="l" eaLnBrk="0" hangingPunct="0">
              <a:spcBef>
                <a:spcPct val="30000"/>
              </a:spcBef>
              <a:defRPr kumimoji="1" sz="1200">
                <a:solidFill>
                  <a:schemeClr val="tx1"/>
                </a:solidFill>
                <a:latin typeface="Arial" charset="0"/>
                <a:ea typeface="ＭＳ Ｐ明朝" pitchFamily="18" charset="-128"/>
              </a:defRPr>
            </a:lvl4pPr>
            <a:lvl5pPr marL="2053491" indent="-228166" algn="l" eaLnBrk="0" hangingPunct="0">
              <a:spcBef>
                <a:spcPct val="30000"/>
              </a:spcBef>
              <a:defRPr kumimoji="1" sz="1200">
                <a:solidFill>
                  <a:schemeClr val="tx1"/>
                </a:solidFill>
                <a:latin typeface="Arial" charset="0"/>
                <a:ea typeface="ＭＳ Ｐ明朝" pitchFamily="18" charset="-128"/>
              </a:defRPr>
            </a:lvl5pPr>
            <a:lvl6pPr marL="2509822" indent="-228166"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6154" indent="-228166"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2485" indent="-228166"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78816" indent="-228166"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27</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278974244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28</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360750590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29</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14871353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1538" indent="-285207" algn="l" eaLnBrk="0" hangingPunct="0">
              <a:spcBef>
                <a:spcPct val="30000"/>
              </a:spcBef>
              <a:defRPr kumimoji="1" sz="1200">
                <a:solidFill>
                  <a:schemeClr val="tx1"/>
                </a:solidFill>
                <a:latin typeface="Arial" charset="0"/>
                <a:ea typeface="ＭＳ Ｐ明朝" pitchFamily="18" charset="-128"/>
              </a:defRPr>
            </a:lvl2pPr>
            <a:lvl3pPr marL="1140828" indent="-228166" algn="l" eaLnBrk="0" hangingPunct="0">
              <a:spcBef>
                <a:spcPct val="30000"/>
              </a:spcBef>
              <a:defRPr kumimoji="1" sz="1200">
                <a:solidFill>
                  <a:schemeClr val="tx1"/>
                </a:solidFill>
                <a:latin typeface="Arial" charset="0"/>
                <a:ea typeface="ＭＳ Ｐ明朝" pitchFamily="18" charset="-128"/>
              </a:defRPr>
            </a:lvl3pPr>
            <a:lvl4pPr marL="1597160" indent="-228166" algn="l" eaLnBrk="0" hangingPunct="0">
              <a:spcBef>
                <a:spcPct val="30000"/>
              </a:spcBef>
              <a:defRPr kumimoji="1" sz="1200">
                <a:solidFill>
                  <a:schemeClr val="tx1"/>
                </a:solidFill>
                <a:latin typeface="Arial" charset="0"/>
                <a:ea typeface="ＭＳ Ｐ明朝" pitchFamily="18" charset="-128"/>
              </a:defRPr>
            </a:lvl4pPr>
            <a:lvl5pPr marL="2053491" indent="-228166" algn="l" eaLnBrk="0" hangingPunct="0">
              <a:spcBef>
                <a:spcPct val="30000"/>
              </a:spcBef>
              <a:defRPr kumimoji="1" sz="1200">
                <a:solidFill>
                  <a:schemeClr val="tx1"/>
                </a:solidFill>
                <a:latin typeface="Arial" charset="0"/>
                <a:ea typeface="ＭＳ Ｐ明朝" pitchFamily="18" charset="-128"/>
              </a:defRPr>
            </a:lvl5pPr>
            <a:lvl6pPr marL="2509822" indent="-228166"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6154" indent="-228166"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2485" indent="-228166"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78816" indent="-228166"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3</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57898845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30</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173094256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31</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80130935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32</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341262658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33</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397771037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34</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411765525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35</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242405443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36</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362270478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37</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182768851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38</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353957085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39</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21529375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4</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363115054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057" indent="-285406" algn="l" eaLnBrk="0" hangingPunct="0">
              <a:spcBef>
                <a:spcPct val="30000"/>
              </a:spcBef>
              <a:defRPr kumimoji="1" sz="1200">
                <a:solidFill>
                  <a:schemeClr val="tx1"/>
                </a:solidFill>
                <a:latin typeface="Arial" charset="0"/>
                <a:ea typeface="ＭＳ Ｐ明朝" pitchFamily="18" charset="-128"/>
              </a:defRPr>
            </a:lvl2pPr>
            <a:lvl3pPr marL="1141626" indent="-228326" algn="l" eaLnBrk="0" hangingPunct="0">
              <a:spcBef>
                <a:spcPct val="30000"/>
              </a:spcBef>
              <a:defRPr kumimoji="1" sz="1200">
                <a:solidFill>
                  <a:schemeClr val="tx1"/>
                </a:solidFill>
                <a:latin typeface="Arial" charset="0"/>
                <a:ea typeface="ＭＳ Ｐ明朝" pitchFamily="18" charset="-128"/>
              </a:defRPr>
            </a:lvl3pPr>
            <a:lvl4pPr marL="1598277" indent="-228326" algn="l" eaLnBrk="0" hangingPunct="0">
              <a:spcBef>
                <a:spcPct val="30000"/>
              </a:spcBef>
              <a:defRPr kumimoji="1" sz="1200">
                <a:solidFill>
                  <a:schemeClr val="tx1"/>
                </a:solidFill>
                <a:latin typeface="Arial" charset="0"/>
                <a:ea typeface="ＭＳ Ｐ明朝" pitchFamily="18" charset="-128"/>
              </a:defRPr>
            </a:lvl4pPr>
            <a:lvl5pPr marL="2054927" indent="-228326" algn="l" eaLnBrk="0" hangingPunct="0">
              <a:spcBef>
                <a:spcPct val="30000"/>
              </a:spcBef>
              <a:defRPr kumimoji="1" sz="1200">
                <a:solidFill>
                  <a:schemeClr val="tx1"/>
                </a:solidFill>
                <a:latin typeface="Arial" charset="0"/>
                <a:ea typeface="ＭＳ Ｐ明朝" pitchFamily="18" charset="-128"/>
              </a:defRPr>
            </a:lvl5pPr>
            <a:lvl6pPr marL="2511578" indent="-228326"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8228" indent="-228326"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4879" indent="-228326"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1529" indent="-228326"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40</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257854756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057" indent="-285406" algn="l" eaLnBrk="0" hangingPunct="0">
              <a:spcBef>
                <a:spcPct val="30000"/>
              </a:spcBef>
              <a:defRPr kumimoji="1" sz="1200">
                <a:solidFill>
                  <a:schemeClr val="tx1"/>
                </a:solidFill>
                <a:latin typeface="Arial" charset="0"/>
                <a:ea typeface="ＭＳ Ｐ明朝" pitchFamily="18" charset="-128"/>
              </a:defRPr>
            </a:lvl2pPr>
            <a:lvl3pPr marL="1141626" indent="-228326" algn="l" eaLnBrk="0" hangingPunct="0">
              <a:spcBef>
                <a:spcPct val="30000"/>
              </a:spcBef>
              <a:defRPr kumimoji="1" sz="1200">
                <a:solidFill>
                  <a:schemeClr val="tx1"/>
                </a:solidFill>
                <a:latin typeface="Arial" charset="0"/>
                <a:ea typeface="ＭＳ Ｐ明朝" pitchFamily="18" charset="-128"/>
              </a:defRPr>
            </a:lvl3pPr>
            <a:lvl4pPr marL="1598277" indent="-228326" algn="l" eaLnBrk="0" hangingPunct="0">
              <a:spcBef>
                <a:spcPct val="30000"/>
              </a:spcBef>
              <a:defRPr kumimoji="1" sz="1200">
                <a:solidFill>
                  <a:schemeClr val="tx1"/>
                </a:solidFill>
                <a:latin typeface="Arial" charset="0"/>
                <a:ea typeface="ＭＳ Ｐ明朝" pitchFamily="18" charset="-128"/>
              </a:defRPr>
            </a:lvl4pPr>
            <a:lvl5pPr marL="2054927" indent="-228326" algn="l" eaLnBrk="0" hangingPunct="0">
              <a:spcBef>
                <a:spcPct val="30000"/>
              </a:spcBef>
              <a:defRPr kumimoji="1" sz="1200">
                <a:solidFill>
                  <a:schemeClr val="tx1"/>
                </a:solidFill>
                <a:latin typeface="Arial" charset="0"/>
                <a:ea typeface="ＭＳ Ｐ明朝" pitchFamily="18" charset="-128"/>
              </a:defRPr>
            </a:lvl5pPr>
            <a:lvl6pPr marL="2511578" indent="-228326"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8228" indent="-228326"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4879" indent="-228326"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1529" indent="-228326"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41</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38308188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5</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35068676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6</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1871333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7</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15702934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8</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34737284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9</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31218132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sp>
        <p:nvSpPr>
          <p:cNvPr id="4" name="正方形/長方形 3"/>
          <p:cNvSpPr/>
          <p:nvPr/>
        </p:nvSpPr>
        <p:spPr>
          <a:xfrm>
            <a:off x="4572000" y="3573463"/>
            <a:ext cx="4572000" cy="1428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
        <p:nvSpPr>
          <p:cNvPr id="5" name="正方形/長方形 4"/>
          <p:cNvSpPr/>
          <p:nvPr/>
        </p:nvSpPr>
        <p:spPr>
          <a:xfrm>
            <a:off x="0" y="3573463"/>
            <a:ext cx="4572000" cy="14287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
        <p:nvSpPr>
          <p:cNvPr id="5125" name="タイトル プレースホルダ 1"/>
          <p:cNvSpPr>
            <a:spLocks noGrp="1"/>
          </p:cNvSpPr>
          <p:nvPr>
            <p:ph type="ctrTitle"/>
          </p:nvPr>
        </p:nvSpPr>
        <p:spPr>
          <a:xfrm>
            <a:off x="685800" y="1916113"/>
            <a:ext cx="7772400" cy="1470025"/>
          </a:xfrm>
        </p:spPr>
        <p:txBody>
          <a:bodyPr anchor="b"/>
          <a:lstStyle>
            <a:lvl1pPr algn="ctr">
              <a:defRPr sz="3200"/>
            </a:lvl1pPr>
          </a:lstStyle>
          <a:p>
            <a:r>
              <a:rPr lang="ja-JP" altLang="en-US"/>
              <a:t>マスタ タイトルの書式設定</a:t>
            </a:r>
          </a:p>
        </p:txBody>
      </p:sp>
      <p:sp>
        <p:nvSpPr>
          <p:cNvPr id="5126" name="テキスト プレースホルダ 2"/>
          <p:cNvSpPr>
            <a:spLocks noGrp="1"/>
          </p:cNvSpPr>
          <p:nvPr>
            <p:ph type="subTitle" idx="1"/>
          </p:nvPr>
        </p:nvSpPr>
        <p:spPr>
          <a:xfrm>
            <a:off x="1371600" y="3886200"/>
            <a:ext cx="6400800" cy="1752600"/>
          </a:xfrm>
        </p:spPr>
        <p:txBody>
          <a:bodyPr/>
          <a:lstStyle>
            <a:lvl1pPr marL="0" indent="0" algn="ctr">
              <a:buFont typeface="Arial" charset="0"/>
              <a:buNone/>
              <a:defRPr/>
            </a:lvl1pPr>
          </a:lstStyle>
          <a:p>
            <a:r>
              <a:rPr lang="ja-JP" altLang="en-US"/>
              <a:t>マスタ サブタイトルの書式設定</a:t>
            </a:r>
          </a:p>
        </p:txBody>
      </p:sp>
      <p:sp>
        <p:nvSpPr>
          <p:cNvPr id="6" name="日付プレースホルダ 3"/>
          <p:cNvSpPr>
            <a:spLocks noGrp="1"/>
          </p:cNvSpPr>
          <p:nvPr>
            <p:ph type="dt" sz="half" idx="10"/>
          </p:nvPr>
        </p:nvSpPr>
        <p:spPr>
          <a:xfrm>
            <a:off x="457200" y="6245225"/>
            <a:ext cx="2133600" cy="476250"/>
          </a:xfrm>
        </p:spPr>
        <p:txBody>
          <a:bodyPr/>
          <a:lstStyle>
            <a:lvl1pPr>
              <a:defRPr/>
            </a:lvl1pPr>
          </a:lstStyle>
          <a:p>
            <a:pPr>
              <a:defRPr/>
            </a:pPr>
            <a:endParaRPr lang="ja-JP" altLang="en-US" dirty="0"/>
          </a:p>
        </p:txBody>
      </p:sp>
      <p:sp>
        <p:nvSpPr>
          <p:cNvPr id="7" name="スライド番号プレースホルダ 5">
            <a:extLst>
              <a:ext uri="{FF2B5EF4-FFF2-40B4-BE49-F238E27FC236}">
                <a16:creationId xmlns:a16="http://schemas.microsoft.com/office/drawing/2014/main" id="{7B925B5B-03AC-4FB9-8C60-1F596CC921AE}"/>
              </a:ext>
            </a:extLst>
          </p:cNvPr>
          <p:cNvSpPr>
            <a:spLocks noGrp="1"/>
          </p:cNvSpPr>
          <p:nvPr>
            <p:ph type="sldNum" sz="quarter" idx="12"/>
          </p:nvPr>
        </p:nvSpPr>
        <p:spPr>
          <a:xfrm>
            <a:off x="8423275" y="6492875"/>
            <a:ext cx="720725" cy="365125"/>
          </a:xfrm>
        </p:spPr>
        <p:txBody>
          <a:bodyPr/>
          <a:lstStyle>
            <a:lvl1pPr>
              <a:defRPr/>
            </a:lvl1pPr>
          </a:lstStyle>
          <a:p>
            <a:pPr>
              <a:defRPr/>
            </a:pPr>
            <a:fld id="{22179739-F4A8-44EB-8B8E-F3F060272835}" type="slidenum">
              <a:rPr lang="ja-JP" altLang="en-US"/>
              <a:pPr>
                <a:defRPr/>
              </a:pPr>
              <a:t>‹#›</a:t>
            </a:fld>
            <a:endParaRPr lang="ja-JP" altLang="en-US"/>
          </a:p>
        </p:txBody>
      </p:sp>
    </p:spTree>
    <p:extLst>
      <p:ext uri="{BB962C8B-B14F-4D97-AF65-F5344CB8AC3E}">
        <p14:creationId xmlns:p14="http://schemas.microsoft.com/office/powerpoint/2010/main" val="38255463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A466A8FD-243E-4077-B62B-AF8657898FF4}" type="slidenum">
              <a:rPr lang="ja-JP" altLang="en-US"/>
              <a:pPr>
                <a:defRPr/>
              </a:pPr>
              <a:t>‹#›</a:t>
            </a:fld>
            <a:endParaRPr lang="ja-JP" altLang="en-US"/>
          </a:p>
        </p:txBody>
      </p:sp>
    </p:spTree>
    <p:extLst>
      <p:ext uri="{BB962C8B-B14F-4D97-AF65-F5344CB8AC3E}">
        <p14:creationId xmlns:p14="http://schemas.microsoft.com/office/powerpoint/2010/main" val="9962619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07A6172F-DEF7-441A-824B-771C933C8286}" type="slidenum">
              <a:rPr lang="ja-JP" altLang="en-US"/>
              <a:pPr>
                <a:defRPr/>
              </a:pPr>
              <a:t>‹#›</a:t>
            </a:fld>
            <a:endParaRPr lang="ja-JP" altLang="en-US"/>
          </a:p>
        </p:txBody>
      </p:sp>
    </p:spTree>
    <p:extLst>
      <p:ext uri="{BB962C8B-B14F-4D97-AF65-F5344CB8AC3E}">
        <p14:creationId xmlns:p14="http://schemas.microsoft.com/office/powerpoint/2010/main" val="26801960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858000" y="0"/>
            <a:ext cx="2286000" cy="5578475"/>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0" y="0"/>
            <a:ext cx="6705600" cy="5578475"/>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45294FDB-DB27-4703-81FB-A167754BB805}" type="slidenum">
              <a:rPr lang="ja-JP" altLang="en-US"/>
              <a:pPr>
                <a:defRPr/>
              </a:pPr>
              <a:t>‹#›</a:t>
            </a:fld>
            <a:endParaRPr lang="ja-JP" altLang="en-US"/>
          </a:p>
        </p:txBody>
      </p:sp>
    </p:spTree>
    <p:extLst>
      <p:ext uri="{BB962C8B-B14F-4D97-AF65-F5344CB8AC3E}">
        <p14:creationId xmlns:p14="http://schemas.microsoft.com/office/powerpoint/2010/main" val="29878251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タイトル スライド">
    <p:spTree>
      <p:nvGrpSpPr>
        <p:cNvPr id="1" name=""/>
        <p:cNvGrpSpPr/>
        <p:nvPr/>
      </p:nvGrpSpPr>
      <p:grpSpPr>
        <a:xfrm>
          <a:off x="0" y="0"/>
          <a:ext cx="0" cy="0"/>
          <a:chOff x="0" y="0"/>
          <a:chExt cx="0" cy="0"/>
        </a:xfrm>
      </p:grpSpPr>
      <p:sp>
        <p:nvSpPr>
          <p:cNvPr id="6" name="日付プレースホルダ 3"/>
          <p:cNvSpPr>
            <a:spLocks noGrp="1"/>
          </p:cNvSpPr>
          <p:nvPr>
            <p:ph type="dt" sz="half" idx="10"/>
          </p:nvPr>
        </p:nvSpPr>
        <p:spPr>
          <a:xfrm>
            <a:off x="457200" y="6245225"/>
            <a:ext cx="2133600" cy="476250"/>
          </a:xfrm>
        </p:spPr>
        <p:txBody>
          <a:bodyPr/>
          <a:lstStyle>
            <a:lvl1pPr>
              <a:defRPr/>
            </a:lvl1pPr>
          </a:lstStyle>
          <a:p>
            <a:pPr>
              <a:defRPr/>
            </a:pPr>
            <a:endParaRPr lang="ja-JP" altLang="en-US" dirty="0"/>
          </a:p>
        </p:txBody>
      </p:sp>
      <p:cxnSp>
        <p:nvCxnSpPr>
          <p:cNvPr id="7" name="直線コネクタ 6">
            <a:extLst>
              <a:ext uri="{FF2B5EF4-FFF2-40B4-BE49-F238E27FC236}">
                <a16:creationId xmlns:a16="http://schemas.microsoft.com/office/drawing/2014/main" id="{7222D2C6-C92D-4C54-9C6C-5C9F7B0243E9}"/>
              </a:ext>
            </a:extLst>
          </p:cNvPr>
          <p:cNvCxnSpPr>
            <a:cxnSpLocks noChangeShapeType="1"/>
          </p:cNvCxnSpPr>
          <p:nvPr userDrawn="1"/>
        </p:nvCxnSpPr>
        <p:spPr bwMode="auto">
          <a:xfrm>
            <a:off x="0" y="4293096"/>
            <a:ext cx="8693150" cy="0"/>
          </a:xfrm>
          <a:prstGeom prst="line">
            <a:avLst/>
          </a:prstGeom>
          <a:noFill/>
          <a:ln w="28575" algn="ctr">
            <a:solidFill>
              <a:schemeClr val="accent2"/>
            </a:solidFill>
            <a:round/>
            <a:headEnd/>
            <a:tailEnd/>
          </a:ln>
          <a:extLst>
            <a:ext uri="{909E8E84-426E-40DD-AFC4-6F175D3DCCD1}">
              <a14:hiddenFill xmlns:a14="http://schemas.microsoft.com/office/drawing/2010/main">
                <a:noFill/>
              </a14:hiddenFill>
            </a:ext>
          </a:extLst>
        </p:spPr>
      </p:cxnSp>
      <p:cxnSp>
        <p:nvCxnSpPr>
          <p:cNvPr id="8" name="直線コネクタ 7">
            <a:extLst>
              <a:ext uri="{FF2B5EF4-FFF2-40B4-BE49-F238E27FC236}">
                <a16:creationId xmlns:a16="http://schemas.microsoft.com/office/drawing/2014/main" id="{CD7A287B-4818-45E5-82EC-2B37B8559C38}"/>
              </a:ext>
            </a:extLst>
          </p:cNvPr>
          <p:cNvCxnSpPr>
            <a:cxnSpLocks noChangeShapeType="1"/>
          </p:cNvCxnSpPr>
          <p:nvPr userDrawn="1"/>
        </p:nvCxnSpPr>
        <p:spPr bwMode="auto">
          <a:xfrm>
            <a:off x="-14288" y="4364534"/>
            <a:ext cx="8574088" cy="0"/>
          </a:xfrm>
          <a:prstGeom prst="line">
            <a:avLst/>
          </a:prstGeom>
          <a:noFill/>
          <a:ln w="28575" algn="ctr">
            <a:solidFill>
              <a:schemeClr val="accent5"/>
            </a:solidFill>
            <a:round/>
            <a:headEnd/>
            <a:tailEnd/>
          </a:ln>
        </p:spPr>
      </p:cxnSp>
      <p:cxnSp>
        <p:nvCxnSpPr>
          <p:cNvPr id="9" name="直線コネクタ 8">
            <a:extLst>
              <a:ext uri="{FF2B5EF4-FFF2-40B4-BE49-F238E27FC236}">
                <a16:creationId xmlns:a16="http://schemas.microsoft.com/office/drawing/2014/main" id="{433E1045-7D53-4D02-A131-1DB14B6D473F}"/>
              </a:ext>
            </a:extLst>
          </p:cNvPr>
          <p:cNvCxnSpPr>
            <a:cxnSpLocks noChangeShapeType="1"/>
          </p:cNvCxnSpPr>
          <p:nvPr userDrawn="1"/>
        </p:nvCxnSpPr>
        <p:spPr bwMode="auto">
          <a:xfrm>
            <a:off x="0" y="4435971"/>
            <a:ext cx="8426450" cy="0"/>
          </a:xfrm>
          <a:prstGeom prst="line">
            <a:avLst/>
          </a:prstGeom>
          <a:noFill/>
          <a:ln w="28575" algn="ctr">
            <a:solidFill>
              <a:schemeClr val="accent5"/>
            </a:solidFill>
            <a:round/>
            <a:headEnd/>
            <a:tailEnd/>
          </a:ln>
        </p:spPr>
      </p:cxnSp>
      <p:sp>
        <p:nvSpPr>
          <p:cNvPr id="13" name="スライド番号プレースホルダ 5">
            <a:extLst>
              <a:ext uri="{FF2B5EF4-FFF2-40B4-BE49-F238E27FC236}">
                <a16:creationId xmlns:a16="http://schemas.microsoft.com/office/drawing/2014/main" id="{D49CDE9B-F5C2-4A0D-B5AF-4A3409D79DD4}"/>
              </a:ext>
            </a:extLst>
          </p:cNvPr>
          <p:cNvSpPr>
            <a:spLocks noGrp="1"/>
          </p:cNvSpPr>
          <p:nvPr>
            <p:ph type="sldNum" sz="quarter" idx="12"/>
          </p:nvPr>
        </p:nvSpPr>
        <p:spPr>
          <a:xfrm>
            <a:off x="8423275" y="6492875"/>
            <a:ext cx="720725" cy="365125"/>
          </a:xfrm>
        </p:spPr>
        <p:txBody>
          <a:bodyPr/>
          <a:lstStyle>
            <a:lvl1pPr>
              <a:defRPr/>
            </a:lvl1pPr>
          </a:lstStyle>
          <a:p>
            <a:pPr>
              <a:defRPr/>
            </a:pPr>
            <a:fld id="{22179739-F4A8-44EB-8B8E-F3F060272835}" type="slidenum">
              <a:rPr lang="ja-JP" altLang="en-US"/>
              <a:pPr>
                <a:defRPr/>
              </a:pPr>
              <a:t>‹#›</a:t>
            </a:fld>
            <a:endParaRPr lang="ja-JP" altLang="en-US"/>
          </a:p>
        </p:txBody>
      </p:sp>
    </p:spTree>
    <p:extLst>
      <p:ext uri="{BB962C8B-B14F-4D97-AF65-F5344CB8AC3E}">
        <p14:creationId xmlns:p14="http://schemas.microsoft.com/office/powerpoint/2010/main" val="14394991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22179739-F4A8-44EB-8B8E-F3F060272835}" type="slidenum">
              <a:rPr lang="ja-JP" altLang="en-US"/>
              <a:pPr>
                <a:defRPr/>
              </a:pPr>
              <a:t>‹#›</a:t>
            </a:fld>
            <a:endParaRPr lang="ja-JP" altLang="en-US"/>
          </a:p>
        </p:txBody>
      </p:sp>
    </p:spTree>
    <p:extLst>
      <p:ext uri="{BB962C8B-B14F-4D97-AF65-F5344CB8AC3E}">
        <p14:creationId xmlns:p14="http://schemas.microsoft.com/office/powerpoint/2010/main" val="4422669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lstStyle>
            <a:lvl1pPr algn="l">
              <a:defRPr sz="4000" b="1" cap="all"/>
            </a:lvl1pPr>
          </a:lstStyle>
          <a:p>
            <a:r>
              <a:rPr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2CE7D0AE-9E03-46D1-A315-852BA605F826}" type="slidenum">
              <a:rPr lang="ja-JP" altLang="en-US"/>
              <a:pPr>
                <a:defRPr/>
              </a:pPr>
              <a:t>‹#›</a:t>
            </a:fld>
            <a:endParaRPr lang="ja-JP" altLang="en-US"/>
          </a:p>
        </p:txBody>
      </p:sp>
    </p:spTree>
    <p:extLst>
      <p:ext uri="{BB962C8B-B14F-4D97-AF65-F5344CB8AC3E}">
        <p14:creationId xmlns:p14="http://schemas.microsoft.com/office/powerpoint/2010/main" val="37398762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457200" y="1052513"/>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8200" y="1052513"/>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36279818-8D6A-4348-9850-BF174C0306B5}" type="slidenum">
              <a:rPr lang="ja-JP" altLang="en-US"/>
              <a:pPr>
                <a:defRPr/>
              </a:pPr>
              <a:t>‹#›</a:t>
            </a:fld>
            <a:endParaRPr lang="ja-JP" altLang="en-US"/>
          </a:p>
        </p:txBody>
      </p:sp>
    </p:spTree>
    <p:extLst>
      <p:ext uri="{BB962C8B-B14F-4D97-AF65-F5344CB8AC3E}">
        <p14:creationId xmlns:p14="http://schemas.microsoft.com/office/powerpoint/2010/main" val="11910082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6785D233-20F8-46A4-8E13-096D2BEC4925}" type="slidenum">
              <a:rPr lang="ja-JP" altLang="en-US"/>
              <a:pPr>
                <a:defRPr/>
              </a:pPr>
              <a:t>‹#›</a:t>
            </a:fld>
            <a:endParaRPr lang="ja-JP" altLang="en-US"/>
          </a:p>
        </p:txBody>
      </p:sp>
    </p:spTree>
    <p:extLst>
      <p:ext uri="{BB962C8B-B14F-4D97-AF65-F5344CB8AC3E}">
        <p14:creationId xmlns:p14="http://schemas.microsoft.com/office/powerpoint/2010/main" val="24770916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E0D9EE06-72B7-4E05-9460-672836B4F31B}" type="slidenum">
              <a:rPr lang="ja-JP" altLang="en-US"/>
              <a:pPr>
                <a:defRPr/>
              </a:pPr>
              <a:t>‹#›</a:t>
            </a:fld>
            <a:endParaRPr lang="ja-JP" altLang="en-US"/>
          </a:p>
        </p:txBody>
      </p:sp>
    </p:spTree>
    <p:extLst>
      <p:ext uri="{BB962C8B-B14F-4D97-AF65-F5344CB8AC3E}">
        <p14:creationId xmlns:p14="http://schemas.microsoft.com/office/powerpoint/2010/main" val="17006584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CECA4364-EDBA-46AC-9496-BEE3D04CE7A5}" type="slidenum">
              <a:rPr lang="ja-JP" altLang="en-US"/>
              <a:pPr>
                <a:defRPr/>
              </a:pPr>
              <a:t>‹#›</a:t>
            </a:fld>
            <a:endParaRPr lang="ja-JP" altLang="en-US"/>
          </a:p>
        </p:txBody>
      </p:sp>
    </p:spTree>
    <p:extLst>
      <p:ext uri="{BB962C8B-B14F-4D97-AF65-F5344CB8AC3E}">
        <p14:creationId xmlns:p14="http://schemas.microsoft.com/office/powerpoint/2010/main" val="37032636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BA20A48-7172-452F-BD7A-EFF61CDF8657}" type="slidenum">
              <a:rPr lang="ja-JP" altLang="en-US"/>
              <a:pPr>
                <a:defRPr/>
              </a:pPr>
              <a:t>‹#›</a:t>
            </a:fld>
            <a:endParaRPr lang="ja-JP" altLang="en-US"/>
          </a:p>
        </p:txBody>
      </p:sp>
    </p:spTree>
    <p:extLst>
      <p:ext uri="{BB962C8B-B14F-4D97-AF65-F5344CB8AC3E}">
        <p14:creationId xmlns:p14="http://schemas.microsoft.com/office/powerpoint/2010/main" val="18865690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cxnSp>
        <p:nvCxnSpPr>
          <p:cNvPr id="1026" name="直線コネクタ 6"/>
          <p:cNvCxnSpPr>
            <a:cxnSpLocks noChangeShapeType="1"/>
          </p:cNvCxnSpPr>
          <p:nvPr/>
        </p:nvCxnSpPr>
        <p:spPr bwMode="auto">
          <a:xfrm>
            <a:off x="0" y="549275"/>
            <a:ext cx="8693150" cy="0"/>
          </a:xfrm>
          <a:prstGeom prst="line">
            <a:avLst/>
          </a:prstGeom>
          <a:noFill/>
          <a:ln w="28575" algn="ctr">
            <a:solidFill>
              <a:schemeClr val="accent2"/>
            </a:solidFill>
            <a:round/>
            <a:headEnd/>
            <a:tailEnd/>
          </a:ln>
          <a:extLst>
            <a:ext uri="{909E8E84-426E-40DD-AFC4-6F175D3DCCD1}">
              <a14:hiddenFill xmlns:a14="http://schemas.microsoft.com/office/drawing/2010/main">
                <a:noFill/>
              </a14:hiddenFill>
            </a:ext>
          </a:extLst>
        </p:spPr>
      </p:cxnSp>
      <p:cxnSp>
        <p:nvCxnSpPr>
          <p:cNvPr id="1027" name="直線コネクタ 7"/>
          <p:cNvCxnSpPr>
            <a:cxnSpLocks noChangeShapeType="1"/>
          </p:cNvCxnSpPr>
          <p:nvPr/>
        </p:nvCxnSpPr>
        <p:spPr bwMode="auto">
          <a:xfrm>
            <a:off x="-14288" y="620713"/>
            <a:ext cx="8574088" cy="0"/>
          </a:xfrm>
          <a:prstGeom prst="line">
            <a:avLst/>
          </a:prstGeom>
          <a:noFill/>
          <a:ln w="28575" algn="ctr">
            <a:solidFill>
              <a:schemeClr val="accent5"/>
            </a:solidFill>
            <a:round/>
            <a:headEnd/>
            <a:tailEnd/>
          </a:ln>
        </p:spPr>
      </p:cxnSp>
      <p:cxnSp>
        <p:nvCxnSpPr>
          <p:cNvPr id="1028" name="直線コネクタ 8"/>
          <p:cNvCxnSpPr>
            <a:cxnSpLocks noChangeShapeType="1"/>
          </p:cNvCxnSpPr>
          <p:nvPr/>
        </p:nvCxnSpPr>
        <p:spPr bwMode="auto">
          <a:xfrm>
            <a:off x="0" y="692150"/>
            <a:ext cx="8426450" cy="0"/>
          </a:xfrm>
          <a:prstGeom prst="line">
            <a:avLst/>
          </a:prstGeom>
          <a:noFill/>
          <a:ln w="28575" algn="ctr">
            <a:solidFill>
              <a:schemeClr val="accent5"/>
            </a:solidFill>
            <a:round/>
            <a:headEnd/>
            <a:tailEnd/>
          </a:ln>
        </p:spPr>
      </p:cxnSp>
      <p:sp>
        <p:nvSpPr>
          <p:cNvPr id="1029" name="タイトル プレースホルダ 1"/>
          <p:cNvSpPr>
            <a:spLocks noGrp="1"/>
          </p:cNvSpPr>
          <p:nvPr>
            <p:ph type="title"/>
          </p:nvPr>
        </p:nvSpPr>
        <p:spPr bwMode="auto">
          <a:xfrm>
            <a:off x="0" y="0"/>
            <a:ext cx="9144000" cy="620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a:t>マスタ タイトルの書式設定</a:t>
            </a:r>
          </a:p>
        </p:txBody>
      </p:sp>
      <p:sp>
        <p:nvSpPr>
          <p:cNvPr id="1030" name="テキスト プレースホルダ 2"/>
          <p:cNvSpPr>
            <a:spLocks noGrp="1"/>
          </p:cNvSpPr>
          <p:nvPr>
            <p:ph type="body" idx="1"/>
          </p:nvPr>
        </p:nvSpPr>
        <p:spPr bwMode="auto">
          <a:xfrm>
            <a:off x="457200" y="1052513"/>
            <a:ext cx="82296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 name="日付プレースホルダ 3"/>
          <p:cNvSpPr>
            <a:spLocks noGrp="1"/>
          </p:cNvSpPr>
          <p:nvPr>
            <p:ph type="dt" sz="half" idx="2"/>
          </p:nvPr>
        </p:nvSpPr>
        <p:spPr>
          <a:xfrm>
            <a:off x="4643438" y="6492875"/>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endParaRPr lang="ja-JP" altLang="en-US"/>
          </a:p>
        </p:txBody>
      </p:sp>
      <p:sp>
        <p:nvSpPr>
          <p:cNvPr id="12" name="スライド番号プレースホルダ 5"/>
          <p:cNvSpPr>
            <a:spLocks noGrp="1"/>
          </p:cNvSpPr>
          <p:nvPr>
            <p:ph type="sldNum" sz="quarter" idx="4"/>
          </p:nvPr>
        </p:nvSpPr>
        <p:spPr>
          <a:xfrm>
            <a:off x="8423275" y="6492875"/>
            <a:ext cx="720725" cy="365125"/>
          </a:xfrm>
          <a:prstGeom prst="rect">
            <a:avLst/>
          </a:prstGeom>
        </p:spPr>
        <p:txBody>
          <a:bodyPr vert="horz" lIns="91440" tIns="45720" rIns="91440" bIns="45720" rtlCol="0" anchor="b"/>
          <a:lstStyle>
            <a:lvl1pPr algn="r" fontAlgn="auto">
              <a:spcBef>
                <a:spcPts val="0"/>
              </a:spcBef>
              <a:spcAft>
                <a:spcPts val="0"/>
              </a:spcAft>
              <a:buFont typeface="+mj-lt"/>
              <a:buAutoNum type="arabicPeriod" startAt="5"/>
              <a:defRPr sz="1200">
                <a:solidFill>
                  <a:schemeClr val="tx1">
                    <a:tint val="75000"/>
                  </a:schemeClr>
                </a:solidFill>
                <a:latin typeface="+mn-lt"/>
                <a:ea typeface="+mn-ea"/>
              </a:defRPr>
            </a:lvl1pPr>
          </a:lstStyle>
          <a:p>
            <a:pPr>
              <a:buFont typeface="+mj-lt"/>
              <a:buAutoNum type="arabicPeriod" startAt="5"/>
              <a:defRPr/>
            </a:pPr>
            <a:fld id="{655BE33C-BF52-4619-A042-36DD7DEB5097}" type="slidenum">
              <a:rPr lang="ja-JP" altLang="en-US" smtClean="0"/>
              <a:pPr>
                <a:defRPr/>
              </a:pPr>
              <a:t>‹#›</a:t>
            </a:fld>
            <a:endParaRPr lang="ja-JP" altLang="en-US" dirty="0"/>
          </a:p>
        </p:txBody>
      </p:sp>
    </p:spTree>
  </p:cSld>
  <p:clrMap bg1="lt1" tx1="dk1" bg2="lt2" tx2="dk2" accent1="accent1" accent2="accent2" accent3="accent3" accent4="accent4" accent5="accent5" accent6="accent6" hlink="hlink" folHlink="folHlink"/>
  <p:sldLayoutIdLst>
    <p:sldLayoutId id="2147484336" r:id="rId1"/>
    <p:sldLayoutId id="2147484337" r:id="rId2"/>
    <p:sldLayoutId id="2147484326" r:id="rId3"/>
    <p:sldLayoutId id="2147484327" r:id="rId4"/>
    <p:sldLayoutId id="2147484328" r:id="rId5"/>
    <p:sldLayoutId id="2147484329" r:id="rId6"/>
    <p:sldLayoutId id="2147484330" r:id="rId7"/>
    <p:sldLayoutId id="2147484331" r:id="rId8"/>
    <p:sldLayoutId id="2147484332" r:id="rId9"/>
    <p:sldLayoutId id="2147484333" r:id="rId10"/>
    <p:sldLayoutId id="2147484334" r:id="rId11"/>
    <p:sldLayoutId id="2147484335" r:id="rId12"/>
  </p:sldLayoutIdLst>
  <p:hf hdr="0" ftr="0" dt="0"/>
  <p:txStyles>
    <p:title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p:titleStyle>
    <p:bodyStyle>
      <a:lvl1pPr marL="342900" indent="-342900" algn="l" rtl="0" eaLnBrk="0" fontAlgn="base" hangingPunct="0">
        <a:spcBef>
          <a:spcPct val="20000"/>
        </a:spcBef>
        <a:spcAft>
          <a:spcPct val="0"/>
        </a:spcAft>
        <a:buFont typeface="Arial" charset="0"/>
        <a:buChar char="•"/>
        <a:defRPr kumimoji="1" sz="20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kumimoji="1">
          <a:solidFill>
            <a:schemeClr val="tx1"/>
          </a:solidFill>
          <a:latin typeface="+mn-lt"/>
          <a:ea typeface="+mn-ea"/>
        </a:defRPr>
      </a:lvl2pPr>
      <a:lvl3pPr marL="1143000" indent="-228600" algn="l" rtl="0" eaLnBrk="0" fontAlgn="base" hangingPunct="0">
        <a:spcBef>
          <a:spcPct val="20000"/>
        </a:spcBef>
        <a:spcAft>
          <a:spcPct val="0"/>
        </a:spcAft>
        <a:buFont typeface="Arial" charset="0"/>
        <a:buChar char="•"/>
        <a:defRPr kumimoji="1" sz="1600">
          <a:solidFill>
            <a:schemeClr val="tx1"/>
          </a:solidFill>
          <a:latin typeface="+mn-lt"/>
          <a:ea typeface="+mn-ea"/>
        </a:defRPr>
      </a:lvl3pPr>
      <a:lvl4pPr marL="1600200" indent="-228600" algn="l" rtl="0" eaLnBrk="0" fontAlgn="base" hangingPunct="0">
        <a:spcBef>
          <a:spcPct val="20000"/>
        </a:spcBef>
        <a:spcAft>
          <a:spcPct val="0"/>
        </a:spcAft>
        <a:buFont typeface="Arial" charset="0"/>
        <a:buChar char="–"/>
        <a:defRPr kumimoji="1" sz="1400">
          <a:solidFill>
            <a:schemeClr val="tx1"/>
          </a:solidFill>
          <a:latin typeface="+mn-lt"/>
          <a:ea typeface="+mn-ea"/>
        </a:defRPr>
      </a:lvl4pPr>
      <a:lvl5pPr marL="2057400" indent="-228600" algn="l" rtl="0" eaLnBrk="0" fontAlgn="base" hangingPunct="0">
        <a:spcBef>
          <a:spcPct val="20000"/>
        </a:spcBef>
        <a:spcAft>
          <a:spcPct val="0"/>
        </a:spcAft>
        <a:buFont typeface="Arial" charset="0"/>
        <a:buChar char="»"/>
        <a:defRPr kumimoji="1" sz="1400">
          <a:solidFill>
            <a:schemeClr val="tx1"/>
          </a:solidFill>
          <a:latin typeface="+mn-lt"/>
          <a:ea typeface="+mn-ea"/>
        </a:defRPr>
      </a:lvl5pPr>
      <a:lvl6pPr marL="2514600" indent="-228600" algn="l" rtl="0" fontAlgn="base">
        <a:spcBef>
          <a:spcPct val="20000"/>
        </a:spcBef>
        <a:spcAft>
          <a:spcPct val="0"/>
        </a:spcAft>
        <a:buFont typeface="Arial" charset="0"/>
        <a:buChar char="»"/>
        <a:defRPr kumimoji="1" sz="1400">
          <a:solidFill>
            <a:schemeClr val="tx1"/>
          </a:solidFill>
          <a:latin typeface="+mn-lt"/>
          <a:ea typeface="+mn-ea"/>
        </a:defRPr>
      </a:lvl6pPr>
      <a:lvl7pPr marL="2971800" indent="-228600" algn="l" rtl="0" fontAlgn="base">
        <a:spcBef>
          <a:spcPct val="20000"/>
        </a:spcBef>
        <a:spcAft>
          <a:spcPct val="0"/>
        </a:spcAft>
        <a:buFont typeface="Arial" charset="0"/>
        <a:buChar char="»"/>
        <a:defRPr kumimoji="1" sz="1400">
          <a:solidFill>
            <a:schemeClr val="tx1"/>
          </a:solidFill>
          <a:latin typeface="+mn-lt"/>
          <a:ea typeface="+mn-ea"/>
        </a:defRPr>
      </a:lvl7pPr>
      <a:lvl8pPr marL="3429000" indent="-228600" algn="l" rtl="0" fontAlgn="base">
        <a:spcBef>
          <a:spcPct val="20000"/>
        </a:spcBef>
        <a:spcAft>
          <a:spcPct val="0"/>
        </a:spcAft>
        <a:buFont typeface="Arial" charset="0"/>
        <a:buChar char="»"/>
        <a:defRPr kumimoji="1" sz="1400">
          <a:solidFill>
            <a:schemeClr val="tx1"/>
          </a:solidFill>
          <a:latin typeface="+mn-lt"/>
          <a:ea typeface="+mn-ea"/>
        </a:defRPr>
      </a:lvl8pPr>
      <a:lvl9pPr marL="3886200" indent="-228600" algn="l" rtl="0" fontAlgn="base">
        <a:spcBef>
          <a:spcPct val="20000"/>
        </a:spcBef>
        <a:spcAft>
          <a:spcPct val="0"/>
        </a:spcAft>
        <a:buFont typeface="Arial" charset="0"/>
        <a:buChar char="»"/>
        <a:defRPr kumimoji="1" sz="14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1.xml"/><Relationship Id="rId1" Type="http://schemas.openxmlformats.org/officeDocument/2006/relationships/slideLayout" Target="../slideLayouts/slideLayout3.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3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2.xml"/><Relationship Id="rId1" Type="http://schemas.openxmlformats.org/officeDocument/2006/relationships/slideLayout" Target="../slideLayouts/slideLayout3.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3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3.xml"/><Relationship Id="rId1" Type="http://schemas.openxmlformats.org/officeDocument/2006/relationships/slideLayout" Target="../slideLayouts/slideLayout3.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3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4.xml"/><Relationship Id="rId1" Type="http://schemas.openxmlformats.org/officeDocument/2006/relationships/slideLayout" Target="../slideLayouts/slideLayout3.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3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5.xml"/><Relationship Id="rId1" Type="http://schemas.openxmlformats.org/officeDocument/2006/relationships/slideLayout" Target="../slideLayouts/slideLayout3.xml"/><Relationship Id="rId4" Type="http://schemas.openxmlformats.org/officeDocument/2006/relationships/image" Target="../media/image35.png"/></Relationships>
</file>

<file path=ppt/slides/_rels/slide3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6.xml"/><Relationship Id="rId1" Type="http://schemas.openxmlformats.org/officeDocument/2006/relationships/slideLayout" Target="../slideLayouts/slideLayout3.xml"/><Relationship Id="rId4" Type="http://schemas.openxmlformats.org/officeDocument/2006/relationships/image" Target="../media/image37.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txBox="1">
            <a:spLocks noChangeArrowheads="1"/>
          </p:cNvSpPr>
          <p:nvPr/>
        </p:nvSpPr>
        <p:spPr bwMode="auto">
          <a:xfrm>
            <a:off x="0" y="2276872"/>
            <a:ext cx="9144000" cy="1064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rtl="0" eaLnBrk="0" fontAlgn="base" hangingPunct="0">
              <a:spcBef>
                <a:spcPct val="0"/>
              </a:spcBef>
              <a:spcAft>
                <a:spcPct val="0"/>
              </a:spcAft>
              <a:defRPr kumimoji="1" sz="32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ja-JP" altLang="en-US" sz="3900" b="1" kern="0" dirty="0">
                <a:latin typeface="Meiryo UI" pitchFamily="50" charset="-128"/>
                <a:ea typeface="Meiryo UI" pitchFamily="50" charset="-128"/>
                <a:cs typeface="Meiryo UI" pitchFamily="50" charset="-128"/>
              </a:rPr>
              <a:t>第</a:t>
            </a:r>
            <a:r>
              <a:rPr lang="en-US" altLang="ja-JP" sz="3900" b="1" kern="0" dirty="0">
                <a:latin typeface="Meiryo UI" pitchFamily="50" charset="-128"/>
                <a:ea typeface="Meiryo UI" pitchFamily="50" charset="-128"/>
                <a:cs typeface="Meiryo UI" pitchFamily="50" charset="-128"/>
              </a:rPr>
              <a:t>5</a:t>
            </a:r>
            <a:r>
              <a:rPr lang="ja-JP" altLang="en-US" sz="3900" b="1" kern="0" dirty="0">
                <a:latin typeface="Meiryo UI" pitchFamily="50" charset="-128"/>
                <a:ea typeface="Meiryo UI" pitchFamily="50" charset="-128"/>
                <a:cs typeface="Meiryo UI" pitchFamily="50" charset="-128"/>
              </a:rPr>
              <a:t>回</a:t>
            </a:r>
            <a:endParaRPr lang="en-US" altLang="ja-JP" sz="3900" b="1" kern="0" dirty="0">
              <a:latin typeface="Meiryo UI" pitchFamily="50" charset="-128"/>
              <a:ea typeface="Meiryo UI" pitchFamily="50" charset="-128"/>
              <a:cs typeface="Meiryo UI" pitchFamily="50" charset="-128"/>
            </a:endParaRPr>
          </a:p>
          <a:p>
            <a:pPr eaLnBrk="1" hangingPunct="1"/>
            <a:r>
              <a:rPr lang="ja-JP" altLang="en-US" sz="3500" b="1" kern="0" dirty="0">
                <a:latin typeface="Meiryo UI" pitchFamily="50" charset="-128"/>
                <a:ea typeface="Meiryo UI" pitchFamily="50" charset="-128"/>
                <a:cs typeface="Meiryo UI" pitchFamily="50" charset="-128"/>
              </a:rPr>
              <a:t>オープンデータから分析する地域特性・顧客特性</a:t>
            </a:r>
            <a:endParaRPr lang="en-US" altLang="ja-JP" sz="3500" b="1" kern="0" dirty="0">
              <a:latin typeface="Meiryo UI" pitchFamily="50" charset="-128"/>
              <a:ea typeface="Meiryo UI" pitchFamily="50" charset="-128"/>
              <a:cs typeface="Meiryo UI" pitchFamily="50" charset="-128"/>
            </a:endParaRPr>
          </a:p>
        </p:txBody>
      </p:sp>
      <p:sp>
        <p:nvSpPr>
          <p:cNvPr id="2" name="スライド番号プレースホルダー 1">
            <a:extLst>
              <a:ext uri="{FF2B5EF4-FFF2-40B4-BE49-F238E27FC236}">
                <a16:creationId xmlns:a16="http://schemas.microsoft.com/office/drawing/2014/main" id="{597DA39F-EE28-4634-AC5C-31F4B63536DD}"/>
              </a:ext>
            </a:extLst>
          </p:cNvPr>
          <p:cNvSpPr>
            <a:spLocks noGrp="1"/>
          </p:cNvSpPr>
          <p:nvPr>
            <p:ph type="sldNum" sz="quarter" idx="12"/>
          </p:nvPr>
        </p:nvSpPr>
        <p:spPr/>
        <p:txBody>
          <a:bodyPr/>
          <a:lstStyle/>
          <a:p>
            <a:pPr>
              <a:defRPr/>
            </a:pPr>
            <a:fld id="{22179739-F4A8-44EB-8B8E-F3F060272835}" type="slidenum">
              <a:rPr lang="ja-JP" altLang="en-US" smtClean="0"/>
              <a:pPr>
                <a:defRPr/>
              </a:pPr>
              <a:t>0</a:t>
            </a:fld>
            <a:endParaRPr lang="ja-JP" alt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スライド番号プレースホルダ 5"/>
          <p:cNvSpPr>
            <a:spLocks noGrp="1"/>
          </p:cNvSpPr>
          <p:nvPr>
            <p:ph type="sldNum" sz="quarter" idx="12"/>
          </p:nvPr>
        </p:nvSpPr>
        <p:spPr/>
        <p:txBody>
          <a:bodyPr/>
          <a:lstStyle/>
          <a:p>
            <a:pPr>
              <a:defRPr/>
            </a:pPr>
            <a:fld id="{9CDF7619-046A-4A9F-AD4E-45299039FE9F}" type="slidenum">
              <a:rPr lang="en-US" altLang="ja-JP"/>
              <a:pPr>
                <a:defRPr/>
              </a:pPr>
              <a:t>9</a:t>
            </a:fld>
            <a:endParaRPr lang="en-US" altLang="ja-JP" dirty="0"/>
          </a:p>
        </p:txBody>
      </p:sp>
      <p:sp>
        <p:nvSpPr>
          <p:cNvPr id="23" name="正方形/長方形 22">
            <a:extLst>
              <a:ext uri="{FF2B5EF4-FFF2-40B4-BE49-F238E27FC236}">
                <a16:creationId xmlns:a16="http://schemas.microsoft.com/office/drawing/2014/main" id="{99BEDEC4-4E1D-1945-A470-C8CB09C80809}"/>
              </a:ext>
            </a:extLst>
          </p:cNvPr>
          <p:cNvSpPr/>
          <p:nvPr/>
        </p:nvSpPr>
        <p:spPr>
          <a:xfrm>
            <a:off x="281484" y="762966"/>
            <a:ext cx="4104456" cy="504055"/>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rmAutofit/>
          </a:bodyPr>
          <a:lstStyle/>
          <a:p>
            <a:r>
              <a:rPr lang="ja-JP" altLang="en-US" b="1" dirty="0"/>
              <a:t>③　日本人国内旅行消費額の推移 </a:t>
            </a:r>
          </a:p>
        </p:txBody>
      </p:sp>
      <p:pic>
        <p:nvPicPr>
          <p:cNvPr id="10" name="図 9">
            <a:extLst>
              <a:ext uri="{FF2B5EF4-FFF2-40B4-BE49-F238E27FC236}">
                <a16:creationId xmlns:a16="http://schemas.microsoft.com/office/drawing/2014/main" id="{22F82D66-E60F-B240-AB0F-08E56EC5C2C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5944" y="1853004"/>
            <a:ext cx="7380312" cy="2925529"/>
          </a:xfrm>
          <a:prstGeom prst="rect">
            <a:avLst/>
          </a:prstGeom>
        </p:spPr>
      </p:pic>
      <p:sp>
        <p:nvSpPr>
          <p:cNvPr id="2" name="テキスト ボックス 1">
            <a:extLst>
              <a:ext uri="{FF2B5EF4-FFF2-40B4-BE49-F238E27FC236}">
                <a16:creationId xmlns:a16="http://schemas.microsoft.com/office/drawing/2014/main" id="{E5558975-B6BA-524C-BA24-3C4616678C57}"/>
              </a:ext>
            </a:extLst>
          </p:cNvPr>
          <p:cNvSpPr txBox="1"/>
          <p:nvPr/>
        </p:nvSpPr>
        <p:spPr>
          <a:xfrm>
            <a:off x="760827" y="5243784"/>
            <a:ext cx="7478329" cy="646331"/>
          </a:xfrm>
          <a:prstGeom prst="rect">
            <a:avLst/>
          </a:prstGeom>
          <a:noFill/>
        </p:spPr>
        <p:txBody>
          <a:bodyPr wrap="none" rtlCol="0">
            <a:spAutoFit/>
          </a:bodyPr>
          <a:lstStyle/>
          <a:p>
            <a:pPr algn="l"/>
            <a:r>
              <a:rPr lang="en-US" altLang="ja-JP" dirty="0"/>
              <a:t>2019</a:t>
            </a:r>
            <a:r>
              <a:rPr lang="ja-JP" altLang="en-US" dirty="0"/>
              <a:t>年の日本人国内旅行消費額は、宿泊旅行及び日帰り旅行ともに増加し、</a:t>
            </a:r>
            <a:endParaRPr lang="en-US" altLang="ja-JP" dirty="0"/>
          </a:p>
          <a:p>
            <a:pPr algn="l"/>
            <a:r>
              <a:rPr lang="en-US" altLang="ja-JP" dirty="0"/>
              <a:t>21.9</a:t>
            </a:r>
            <a:r>
              <a:rPr lang="ja-JP" altLang="en-US" dirty="0"/>
              <a:t>兆円</a:t>
            </a:r>
            <a:r>
              <a:rPr lang="en-US" altLang="ja-JP" dirty="0"/>
              <a:t>(</a:t>
            </a:r>
            <a:r>
              <a:rPr lang="ja-JP" altLang="en-US" dirty="0"/>
              <a:t>前年比 </a:t>
            </a:r>
            <a:r>
              <a:rPr lang="en-US" altLang="ja-JP" dirty="0"/>
              <a:t>7.1%</a:t>
            </a:r>
            <a:r>
              <a:rPr lang="ja-JP" altLang="en-US" dirty="0"/>
              <a:t>増</a:t>
            </a:r>
            <a:r>
              <a:rPr lang="en-US" altLang="ja-JP" dirty="0"/>
              <a:t>)</a:t>
            </a:r>
            <a:r>
              <a:rPr lang="ja-JP" altLang="en-US" dirty="0"/>
              <a:t>でした。 </a:t>
            </a:r>
          </a:p>
        </p:txBody>
      </p:sp>
      <p:pic>
        <p:nvPicPr>
          <p:cNvPr id="6" name="図 5">
            <a:extLst>
              <a:ext uri="{FF2B5EF4-FFF2-40B4-BE49-F238E27FC236}">
                <a16:creationId xmlns:a16="http://schemas.microsoft.com/office/drawing/2014/main" id="{ADD6DBFA-EBBD-7D42-9C83-AA0CA37BF23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9308" y="4778533"/>
            <a:ext cx="4229100" cy="508000"/>
          </a:xfrm>
          <a:prstGeom prst="rect">
            <a:avLst/>
          </a:prstGeom>
        </p:spPr>
      </p:pic>
      <p:sp>
        <p:nvSpPr>
          <p:cNvPr id="18" name="テキスト ボックス 17">
            <a:extLst>
              <a:ext uri="{FF2B5EF4-FFF2-40B4-BE49-F238E27FC236}">
                <a16:creationId xmlns:a16="http://schemas.microsoft.com/office/drawing/2014/main" id="{1C845C6E-AB43-E142-9427-E3055833DF33}"/>
              </a:ext>
            </a:extLst>
          </p:cNvPr>
          <p:cNvSpPr txBox="1"/>
          <p:nvPr/>
        </p:nvSpPr>
        <p:spPr>
          <a:xfrm>
            <a:off x="281484" y="6309320"/>
            <a:ext cx="8610996" cy="369332"/>
          </a:xfrm>
          <a:prstGeom prst="rect">
            <a:avLst/>
          </a:prstGeom>
          <a:solidFill>
            <a:srgbClr val="002060"/>
          </a:solidFill>
          <a:ln>
            <a:solidFill>
              <a:schemeClr val="tx1">
                <a:lumMod val="50000"/>
                <a:lumOff val="50000"/>
              </a:schemeClr>
            </a:solidFill>
          </a:ln>
        </p:spPr>
        <p:txBody>
          <a:bodyPr wrap="square" rtlCol="0">
            <a:spAutoFit/>
          </a:bodyPr>
          <a:lstStyle>
            <a:defPPr>
              <a:defRPr lang="ja-JP"/>
            </a:defPPr>
            <a:lvl1pPr>
              <a:defRPr b="1">
                <a:solidFill>
                  <a:schemeClr val="bg1"/>
                </a:solidFill>
              </a:defRPr>
            </a:lvl1pPr>
          </a:lstStyle>
          <a:p>
            <a:r>
              <a:rPr lang="ja-JP" altLang="en-US" dirty="0"/>
              <a:t>国内旅行消費額はほぼ横ばいに推移していたが、</a:t>
            </a:r>
            <a:r>
              <a:rPr lang="en-US" altLang="ja-JP" dirty="0"/>
              <a:t>2019</a:t>
            </a:r>
            <a:r>
              <a:rPr lang="ja-JP" altLang="en-US" dirty="0"/>
              <a:t>年には増加傾向にあります。</a:t>
            </a:r>
          </a:p>
        </p:txBody>
      </p:sp>
      <p:sp>
        <p:nvSpPr>
          <p:cNvPr id="12" name="テキスト ボックス 11">
            <a:extLst>
              <a:ext uri="{FF2B5EF4-FFF2-40B4-BE49-F238E27FC236}">
                <a16:creationId xmlns:a16="http://schemas.microsoft.com/office/drawing/2014/main" id="{55D2215A-94CC-481A-81C9-BC4AAD85261A}"/>
              </a:ext>
            </a:extLst>
          </p:cNvPr>
          <p:cNvSpPr txBox="1"/>
          <p:nvPr/>
        </p:nvSpPr>
        <p:spPr>
          <a:xfrm>
            <a:off x="146579" y="1343316"/>
            <a:ext cx="8706826" cy="584775"/>
          </a:xfrm>
          <a:prstGeom prst="rect">
            <a:avLst/>
          </a:prstGeom>
          <a:noFill/>
        </p:spPr>
        <p:txBody>
          <a:bodyPr wrap="square">
            <a:spAutoFit/>
          </a:bodyPr>
          <a:lstStyle/>
          <a:p>
            <a:pPr algn="l"/>
            <a:r>
              <a:rPr lang="en-US" altLang="ja-JP" sz="1600" dirty="0">
                <a:latin typeface="+mn-ea"/>
                <a:ea typeface="+mn-ea"/>
              </a:rPr>
              <a:t>【</a:t>
            </a:r>
            <a:r>
              <a:rPr lang="ja-JP" altLang="en-US" sz="1600" dirty="0">
                <a:latin typeface="+mn-ea"/>
                <a:ea typeface="+mn-ea"/>
              </a:rPr>
              <a:t>日本人国内旅行消費額を把握する方法</a:t>
            </a:r>
            <a:r>
              <a:rPr lang="en-US" altLang="ja-JP" sz="1600" dirty="0">
                <a:latin typeface="+mn-ea"/>
                <a:ea typeface="+mn-ea"/>
              </a:rPr>
              <a:t>】</a:t>
            </a:r>
          </a:p>
          <a:p>
            <a:pPr algn="l"/>
            <a:r>
              <a:rPr lang="ja-JP" altLang="en-US" sz="1600" dirty="0">
                <a:latin typeface="+mn-ea"/>
                <a:ea typeface="+mn-ea"/>
              </a:rPr>
              <a:t>観光白書から日本人の国内旅行の各種別における消費額とその合計を導き出します。</a:t>
            </a:r>
            <a:endParaRPr lang="en-US" altLang="ja-JP" sz="1600" dirty="0">
              <a:latin typeface="+mn-ea"/>
              <a:ea typeface="+mn-ea"/>
            </a:endParaRPr>
          </a:p>
        </p:txBody>
      </p:sp>
      <p:sp>
        <p:nvSpPr>
          <p:cNvPr id="13" name="テキスト ボックス 12">
            <a:extLst>
              <a:ext uri="{FF2B5EF4-FFF2-40B4-BE49-F238E27FC236}">
                <a16:creationId xmlns:a16="http://schemas.microsoft.com/office/drawing/2014/main" id="{912ADDA0-EB57-4C27-86CF-9291FC7C31D0}"/>
              </a:ext>
            </a:extLst>
          </p:cNvPr>
          <p:cNvSpPr txBox="1"/>
          <p:nvPr/>
        </p:nvSpPr>
        <p:spPr>
          <a:xfrm>
            <a:off x="6300192" y="4829882"/>
            <a:ext cx="1736373" cy="200055"/>
          </a:xfrm>
          <a:prstGeom prst="rect">
            <a:avLst/>
          </a:prstGeom>
          <a:noFill/>
        </p:spPr>
        <p:txBody>
          <a:bodyPr wrap="none" rtlCol="0">
            <a:spAutoFit/>
          </a:bodyPr>
          <a:lstStyle/>
          <a:p>
            <a:r>
              <a:rPr kumimoji="1" lang="ja-JP" altLang="en-US" sz="700" dirty="0">
                <a:latin typeface="Arial" panose="020B0604020202020204" pitchFamily="34" charset="0"/>
                <a:cs typeface="Arial" panose="020B0604020202020204" pitchFamily="34" charset="0"/>
              </a:rPr>
              <a:t>出典：</a:t>
            </a:r>
            <a:r>
              <a:rPr lang="ja-JP" altLang="en-US" sz="700" dirty="0">
                <a:latin typeface="Arial" panose="020B0604020202020204" pitchFamily="34" charset="0"/>
                <a:cs typeface="Arial" panose="020B0604020202020204" pitchFamily="34" charset="0"/>
              </a:rPr>
              <a:t> 観光庁「旅行・観光消費動向調査」</a:t>
            </a:r>
            <a:endParaRPr kumimoji="1" lang="ja-JP" altLang="en-US" sz="700" dirty="0">
              <a:latin typeface="Arial" panose="020B0604020202020204" pitchFamily="34" charset="0"/>
              <a:cs typeface="Arial" panose="020B0604020202020204" pitchFamily="34" charset="0"/>
            </a:endParaRPr>
          </a:p>
        </p:txBody>
      </p:sp>
      <p:sp>
        <p:nvSpPr>
          <p:cNvPr id="14" name="テキスト ボックス 13">
            <a:extLst>
              <a:ext uri="{FF2B5EF4-FFF2-40B4-BE49-F238E27FC236}">
                <a16:creationId xmlns:a16="http://schemas.microsoft.com/office/drawing/2014/main" id="{3F04C57C-1192-4FA0-A31C-A4ADB16FC82D}"/>
              </a:ext>
            </a:extLst>
          </p:cNvPr>
          <p:cNvSpPr txBox="1"/>
          <p:nvPr/>
        </p:nvSpPr>
        <p:spPr>
          <a:xfrm>
            <a:off x="6452592" y="4982282"/>
            <a:ext cx="1736373" cy="200055"/>
          </a:xfrm>
          <a:prstGeom prst="rect">
            <a:avLst/>
          </a:prstGeom>
          <a:noFill/>
        </p:spPr>
        <p:txBody>
          <a:bodyPr wrap="none" rtlCol="0">
            <a:spAutoFit/>
          </a:bodyPr>
          <a:lstStyle/>
          <a:p>
            <a:r>
              <a:rPr kumimoji="1" lang="ja-JP" altLang="en-US" sz="700" dirty="0">
                <a:latin typeface="Arial" panose="020B0604020202020204" pitchFamily="34" charset="0"/>
                <a:cs typeface="Arial" panose="020B0604020202020204" pitchFamily="34" charset="0"/>
              </a:rPr>
              <a:t>出典：</a:t>
            </a:r>
            <a:r>
              <a:rPr lang="ja-JP" altLang="en-US" sz="700" dirty="0">
                <a:latin typeface="Arial" panose="020B0604020202020204" pitchFamily="34" charset="0"/>
                <a:cs typeface="Arial" panose="020B0604020202020204" pitchFamily="34" charset="0"/>
              </a:rPr>
              <a:t> 観光庁「旅行・観光消費動向調査」</a:t>
            </a:r>
            <a:endParaRPr kumimoji="1" lang="ja-JP" altLang="en-US" sz="7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989378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スライド番号プレースホルダ 5"/>
          <p:cNvSpPr>
            <a:spLocks noGrp="1"/>
          </p:cNvSpPr>
          <p:nvPr>
            <p:ph type="sldNum" sz="quarter" idx="12"/>
          </p:nvPr>
        </p:nvSpPr>
        <p:spPr/>
        <p:txBody>
          <a:bodyPr/>
          <a:lstStyle/>
          <a:p>
            <a:pPr>
              <a:defRPr/>
            </a:pPr>
            <a:fld id="{9CDF7619-046A-4A9F-AD4E-45299039FE9F}" type="slidenum">
              <a:rPr lang="en-US" altLang="ja-JP"/>
              <a:pPr>
                <a:defRPr/>
              </a:pPr>
              <a:t>10</a:t>
            </a:fld>
            <a:endParaRPr lang="en-US" altLang="ja-JP" dirty="0"/>
          </a:p>
        </p:txBody>
      </p:sp>
      <p:sp>
        <p:nvSpPr>
          <p:cNvPr id="23" name="正方形/長方形 22">
            <a:extLst>
              <a:ext uri="{FF2B5EF4-FFF2-40B4-BE49-F238E27FC236}">
                <a16:creationId xmlns:a16="http://schemas.microsoft.com/office/drawing/2014/main" id="{99BEDEC4-4E1D-1945-A470-C8CB09C80809}"/>
              </a:ext>
            </a:extLst>
          </p:cNvPr>
          <p:cNvSpPr/>
          <p:nvPr/>
        </p:nvSpPr>
        <p:spPr>
          <a:xfrm>
            <a:off x="284990" y="810760"/>
            <a:ext cx="4104456" cy="504055"/>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rmAutofit/>
          </a:bodyPr>
          <a:lstStyle/>
          <a:p>
            <a:r>
              <a:rPr lang="ja-JP" altLang="en-US" b="1" dirty="0"/>
              <a:t>④　日本国内における旅行消費額 </a:t>
            </a:r>
          </a:p>
        </p:txBody>
      </p:sp>
      <p:sp>
        <p:nvSpPr>
          <p:cNvPr id="2" name="テキスト ボックス 1">
            <a:extLst>
              <a:ext uri="{FF2B5EF4-FFF2-40B4-BE49-F238E27FC236}">
                <a16:creationId xmlns:a16="http://schemas.microsoft.com/office/drawing/2014/main" id="{E5558975-B6BA-524C-BA24-3C4616678C57}"/>
              </a:ext>
            </a:extLst>
          </p:cNvPr>
          <p:cNvSpPr txBox="1"/>
          <p:nvPr/>
        </p:nvSpPr>
        <p:spPr>
          <a:xfrm>
            <a:off x="737952" y="5223695"/>
            <a:ext cx="7794488" cy="923330"/>
          </a:xfrm>
          <a:prstGeom prst="rect">
            <a:avLst/>
          </a:prstGeom>
          <a:noFill/>
        </p:spPr>
        <p:txBody>
          <a:bodyPr wrap="square" rtlCol="0">
            <a:spAutoFit/>
          </a:bodyPr>
          <a:lstStyle/>
          <a:p>
            <a:pPr algn="l"/>
            <a:r>
              <a:rPr lang="en-US" altLang="ja-JP" dirty="0">
                <a:latin typeface="+mn-ea"/>
                <a:ea typeface="+mn-ea"/>
              </a:rPr>
              <a:t>2019</a:t>
            </a:r>
            <a:r>
              <a:rPr lang="ja-JP" altLang="en-US">
                <a:latin typeface="+mn-ea"/>
                <a:ea typeface="+mn-ea"/>
              </a:rPr>
              <a:t>年の日本国内における旅行消費額は、</a:t>
            </a:r>
            <a:r>
              <a:rPr lang="en-US" altLang="ja-JP" dirty="0">
                <a:latin typeface="+mn-ea"/>
                <a:ea typeface="+mn-ea"/>
              </a:rPr>
              <a:t>27.9</a:t>
            </a:r>
            <a:r>
              <a:rPr lang="ja-JP" altLang="en-US">
                <a:latin typeface="+mn-ea"/>
                <a:ea typeface="+mn-ea"/>
              </a:rPr>
              <a:t>兆円となった。日本人による旅行消費額は</a:t>
            </a:r>
            <a:r>
              <a:rPr lang="en-US" altLang="ja-JP" dirty="0">
                <a:latin typeface="+mn-ea"/>
                <a:ea typeface="+mn-ea"/>
              </a:rPr>
              <a:t>23.1</a:t>
            </a:r>
            <a:r>
              <a:rPr lang="ja-JP" altLang="en-US">
                <a:latin typeface="+mn-ea"/>
                <a:ea typeface="+mn-ea"/>
              </a:rPr>
              <a:t>兆円、訪日外国人旅行者による旅行消費額は</a:t>
            </a:r>
            <a:r>
              <a:rPr lang="en-US" altLang="ja-JP" dirty="0">
                <a:latin typeface="+mn-ea"/>
                <a:ea typeface="+mn-ea"/>
              </a:rPr>
              <a:t>4.8</a:t>
            </a:r>
            <a:r>
              <a:rPr lang="ja-JP" altLang="en-US">
                <a:latin typeface="+mn-ea"/>
                <a:ea typeface="+mn-ea"/>
              </a:rPr>
              <a:t>兆円であり、訪日外国人による旅行消費額は</a:t>
            </a:r>
            <a:r>
              <a:rPr lang="en-US" altLang="ja-JP" dirty="0">
                <a:latin typeface="+mn-ea"/>
                <a:ea typeface="+mn-ea"/>
              </a:rPr>
              <a:t>3</a:t>
            </a:r>
            <a:r>
              <a:rPr lang="ja-JP" altLang="en-US">
                <a:latin typeface="+mn-ea"/>
                <a:ea typeface="+mn-ea"/>
              </a:rPr>
              <a:t>年連続で全体の</a:t>
            </a:r>
            <a:r>
              <a:rPr lang="en-US" altLang="ja-JP" dirty="0">
                <a:latin typeface="+mn-ea"/>
                <a:ea typeface="+mn-ea"/>
              </a:rPr>
              <a:t>15%</a:t>
            </a:r>
            <a:r>
              <a:rPr lang="ja-JP" altLang="en-US">
                <a:latin typeface="+mn-ea"/>
                <a:ea typeface="+mn-ea"/>
              </a:rPr>
              <a:t>を超えました。 </a:t>
            </a:r>
          </a:p>
        </p:txBody>
      </p:sp>
      <p:pic>
        <p:nvPicPr>
          <p:cNvPr id="8" name="図 7">
            <a:extLst>
              <a:ext uri="{FF2B5EF4-FFF2-40B4-BE49-F238E27FC236}">
                <a16:creationId xmlns:a16="http://schemas.microsoft.com/office/drawing/2014/main" id="{102DD63E-2CBB-8344-A2FF-B7B905CB13E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79041" y="3911129"/>
            <a:ext cx="6660232" cy="1252612"/>
          </a:xfrm>
          <a:prstGeom prst="rect">
            <a:avLst/>
          </a:prstGeom>
        </p:spPr>
      </p:pic>
      <p:pic>
        <p:nvPicPr>
          <p:cNvPr id="5" name="図 4">
            <a:extLst>
              <a:ext uri="{FF2B5EF4-FFF2-40B4-BE49-F238E27FC236}">
                <a16:creationId xmlns:a16="http://schemas.microsoft.com/office/drawing/2014/main" id="{CB00008A-A3C4-AA45-9D42-AE1D6A72175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44861" y="1912962"/>
            <a:ext cx="4524197" cy="2095656"/>
          </a:xfrm>
          <a:prstGeom prst="rect">
            <a:avLst/>
          </a:prstGeom>
        </p:spPr>
      </p:pic>
      <p:sp>
        <p:nvSpPr>
          <p:cNvPr id="18" name="テキスト ボックス 17">
            <a:extLst>
              <a:ext uri="{FF2B5EF4-FFF2-40B4-BE49-F238E27FC236}">
                <a16:creationId xmlns:a16="http://schemas.microsoft.com/office/drawing/2014/main" id="{1E04DA0D-630D-E744-A7A7-29A908D55B3E}"/>
              </a:ext>
            </a:extLst>
          </p:cNvPr>
          <p:cNvSpPr txBox="1"/>
          <p:nvPr/>
        </p:nvSpPr>
        <p:spPr>
          <a:xfrm>
            <a:off x="179512" y="6300028"/>
            <a:ext cx="8712967" cy="369332"/>
          </a:xfrm>
          <a:prstGeom prst="rect">
            <a:avLst/>
          </a:prstGeom>
          <a:solidFill>
            <a:srgbClr val="002060"/>
          </a:solidFill>
          <a:ln>
            <a:solidFill>
              <a:schemeClr val="tx1">
                <a:lumMod val="50000"/>
                <a:lumOff val="50000"/>
              </a:schemeClr>
            </a:solidFill>
          </a:ln>
        </p:spPr>
        <p:txBody>
          <a:bodyPr wrap="square" rtlCol="0">
            <a:spAutoFit/>
          </a:bodyPr>
          <a:lstStyle>
            <a:defPPr>
              <a:defRPr lang="ja-JP"/>
            </a:defPPr>
            <a:lvl1pPr>
              <a:defRPr b="1">
                <a:solidFill>
                  <a:schemeClr val="bg1"/>
                </a:solidFill>
              </a:defRPr>
            </a:lvl1pPr>
          </a:lstStyle>
          <a:p>
            <a:r>
              <a:rPr lang="ja-JP" altLang="en-US" dirty="0"/>
              <a:t>日本人旅行者消費額よりも、訪日外国人旅行消費額の方が伸び率が高いです。</a:t>
            </a:r>
          </a:p>
        </p:txBody>
      </p:sp>
      <p:sp>
        <p:nvSpPr>
          <p:cNvPr id="10" name="テキスト ボックス 9">
            <a:extLst>
              <a:ext uri="{FF2B5EF4-FFF2-40B4-BE49-F238E27FC236}">
                <a16:creationId xmlns:a16="http://schemas.microsoft.com/office/drawing/2014/main" id="{918D0E1E-9379-4C49-803F-0C00AA647B3F}"/>
              </a:ext>
            </a:extLst>
          </p:cNvPr>
          <p:cNvSpPr txBox="1"/>
          <p:nvPr/>
        </p:nvSpPr>
        <p:spPr>
          <a:xfrm>
            <a:off x="6409357" y="5167995"/>
            <a:ext cx="1736373" cy="200055"/>
          </a:xfrm>
          <a:prstGeom prst="rect">
            <a:avLst/>
          </a:prstGeom>
          <a:noFill/>
        </p:spPr>
        <p:txBody>
          <a:bodyPr wrap="none" rtlCol="0">
            <a:spAutoFit/>
          </a:bodyPr>
          <a:lstStyle/>
          <a:p>
            <a:r>
              <a:rPr kumimoji="1" lang="ja-JP" altLang="en-US" sz="700" dirty="0">
                <a:latin typeface="Arial" panose="020B0604020202020204" pitchFamily="34" charset="0"/>
                <a:cs typeface="Arial" panose="020B0604020202020204" pitchFamily="34" charset="0"/>
              </a:rPr>
              <a:t>出典：</a:t>
            </a:r>
            <a:r>
              <a:rPr lang="ja-JP" altLang="en-US" sz="700" dirty="0">
                <a:latin typeface="Arial" panose="020B0604020202020204" pitchFamily="34" charset="0"/>
                <a:cs typeface="Arial" panose="020B0604020202020204" pitchFamily="34" charset="0"/>
              </a:rPr>
              <a:t> 観光庁「旅行・観光消費動向調査」</a:t>
            </a:r>
            <a:endParaRPr kumimoji="1" lang="ja-JP" altLang="en-US" sz="700" dirty="0">
              <a:latin typeface="Arial" panose="020B0604020202020204" pitchFamily="34" charset="0"/>
              <a:cs typeface="Arial" panose="020B0604020202020204" pitchFamily="34" charset="0"/>
            </a:endParaRPr>
          </a:p>
        </p:txBody>
      </p:sp>
      <p:sp>
        <p:nvSpPr>
          <p:cNvPr id="11" name="テキスト ボックス 10">
            <a:extLst>
              <a:ext uri="{FF2B5EF4-FFF2-40B4-BE49-F238E27FC236}">
                <a16:creationId xmlns:a16="http://schemas.microsoft.com/office/drawing/2014/main" id="{4F15B3CA-21C4-4AB7-88E1-D204C77A4DD4}"/>
              </a:ext>
            </a:extLst>
          </p:cNvPr>
          <p:cNvSpPr txBox="1"/>
          <p:nvPr/>
        </p:nvSpPr>
        <p:spPr>
          <a:xfrm>
            <a:off x="146579" y="1343316"/>
            <a:ext cx="8706826" cy="584775"/>
          </a:xfrm>
          <a:prstGeom prst="rect">
            <a:avLst/>
          </a:prstGeom>
          <a:noFill/>
        </p:spPr>
        <p:txBody>
          <a:bodyPr wrap="square">
            <a:spAutoFit/>
          </a:bodyPr>
          <a:lstStyle/>
          <a:p>
            <a:pPr algn="l"/>
            <a:r>
              <a:rPr lang="en-US" altLang="ja-JP" sz="1600" dirty="0">
                <a:latin typeface="+mn-ea"/>
                <a:ea typeface="+mn-ea"/>
              </a:rPr>
              <a:t>【</a:t>
            </a:r>
            <a:r>
              <a:rPr lang="ja-JP" altLang="en-US" sz="1600" dirty="0">
                <a:latin typeface="+mn-ea"/>
                <a:ea typeface="+mn-ea"/>
              </a:rPr>
              <a:t>日本人国内における旅行消費額を把握する方法</a:t>
            </a:r>
            <a:r>
              <a:rPr lang="en-US" altLang="ja-JP" sz="1600" dirty="0">
                <a:latin typeface="+mn-ea"/>
                <a:ea typeface="+mn-ea"/>
              </a:rPr>
              <a:t>】</a:t>
            </a:r>
          </a:p>
          <a:p>
            <a:pPr algn="l"/>
            <a:r>
              <a:rPr lang="ja-JP" altLang="en-US" sz="1600" dirty="0">
                <a:latin typeface="+mn-ea"/>
                <a:ea typeface="+mn-ea"/>
              </a:rPr>
              <a:t>観光白書から日本国内旅行における各種別の旅行消費額の合計を導き出します。</a:t>
            </a:r>
            <a:endParaRPr lang="en-US" altLang="ja-JP" sz="1600" dirty="0">
              <a:latin typeface="+mn-ea"/>
              <a:ea typeface="+mn-ea"/>
            </a:endParaRPr>
          </a:p>
        </p:txBody>
      </p:sp>
    </p:spTree>
    <p:extLst>
      <p:ext uri="{BB962C8B-B14F-4D97-AF65-F5344CB8AC3E}">
        <p14:creationId xmlns:p14="http://schemas.microsoft.com/office/powerpoint/2010/main" val="21579378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スライド番号プレースホルダ 5"/>
          <p:cNvSpPr>
            <a:spLocks noGrp="1"/>
          </p:cNvSpPr>
          <p:nvPr>
            <p:ph type="sldNum" sz="quarter" idx="12"/>
          </p:nvPr>
        </p:nvSpPr>
        <p:spPr/>
        <p:txBody>
          <a:bodyPr/>
          <a:lstStyle/>
          <a:p>
            <a:pPr>
              <a:defRPr/>
            </a:pPr>
            <a:fld id="{9CDF7619-046A-4A9F-AD4E-45299039FE9F}" type="slidenum">
              <a:rPr lang="en-US" altLang="ja-JP"/>
              <a:pPr>
                <a:defRPr/>
              </a:pPr>
              <a:t>11</a:t>
            </a:fld>
            <a:endParaRPr lang="en-US" altLang="ja-JP" dirty="0"/>
          </a:p>
        </p:txBody>
      </p:sp>
      <p:sp>
        <p:nvSpPr>
          <p:cNvPr id="4" name="正方形/長方形 3">
            <a:extLst>
              <a:ext uri="{FF2B5EF4-FFF2-40B4-BE49-F238E27FC236}">
                <a16:creationId xmlns:a16="http://schemas.microsoft.com/office/drawing/2014/main" id="{651228E3-2E18-1E43-8F84-82781968A541}"/>
              </a:ext>
            </a:extLst>
          </p:cNvPr>
          <p:cNvSpPr/>
          <p:nvPr/>
        </p:nvSpPr>
        <p:spPr>
          <a:xfrm>
            <a:off x="395536" y="1302876"/>
            <a:ext cx="5976664" cy="504055"/>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rmAutofit/>
          </a:bodyPr>
          <a:lstStyle/>
          <a:p>
            <a:r>
              <a:rPr lang="ja-JP" altLang="en-US" sz="1600" b="1">
                <a:latin typeface="Arial" panose="020B0604020202020204" pitchFamily="34" charset="0"/>
                <a:cs typeface="Arial" panose="020B0604020202020204" pitchFamily="34" charset="0"/>
              </a:rPr>
              <a:t>日本人国内宿泊観光旅行の回数及び宿泊数の推移</a:t>
            </a:r>
          </a:p>
        </p:txBody>
      </p:sp>
      <p:sp>
        <p:nvSpPr>
          <p:cNvPr id="5" name="正方形/長方形 4">
            <a:extLst>
              <a:ext uri="{FF2B5EF4-FFF2-40B4-BE49-F238E27FC236}">
                <a16:creationId xmlns:a16="http://schemas.microsoft.com/office/drawing/2014/main" id="{05D75789-E37C-7841-9A30-D0C92B83A50A}"/>
              </a:ext>
            </a:extLst>
          </p:cNvPr>
          <p:cNvSpPr/>
          <p:nvPr/>
        </p:nvSpPr>
        <p:spPr>
          <a:xfrm>
            <a:off x="395536" y="1996762"/>
            <a:ext cx="5976664" cy="504055"/>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Autofit/>
          </a:bodyPr>
          <a:lstStyle/>
          <a:p>
            <a:r>
              <a:rPr lang="ja-JP" altLang="en-US" sz="1600" b="1"/>
              <a:t>日本人国内宿泊旅行延べ人数、国内日帰り旅行延べ人数の推移 </a:t>
            </a:r>
          </a:p>
        </p:txBody>
      </p:sp>
      <p:sp>
        <p:nvSpPr>
          <p:cNvPr id="6" name="正方形/長方形 5">
            <a:extLst>
              <a:ext uri="{FF2B5EF4-FFF2-40B4-BE49-F238E27FC236}">
                <a16:creationId xmlns:a16="http://schemas.microsoft.com/office/drawing/2014/main" id="{87430EF8-CAA8-4E4F-A1A5-2AD53580EEEF}"/>
              </a:ext>
            </a:extLst>
          </p:cNvPr>
          <p:cNvSpPr/>
          <p:nvPr/>
        </p:nvSpPr>
        <p:spPr>
          <a:xfrm>
            <a:off x="395536" y="2690648"/>
            <a:ext cx="5976664" cy="504055"/>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rmAutofit/>
          </a:bodyPr>
          <a:lstStyle/>
          <a:p>
            <a:r>
              <a:rPr lang="ja-JP" altLang="en-US" sz="1600" b="1"/>
              <a:t>日本人国内旅行消費額の推移 </a:t>
            </a:r>
          </a:p>
        </p:txBody>
      </p:sp>
      <p:sp>
        <p:nvSpPr>
          <p:cNvPr id="7" name="正方形/長方形 6">
            <a:extLst>
              <a:ext uri="{FF2B5EF4-FFF2-40B4-BE49-F238E27FC236}">
                <a16:creationId xmlns:a16="http://schemas.microsoft.com/office/drawing/2014/main" id="{6627F65B-C599-7B40-9A34-4F4A9CC1E1E9}"/>
              </a:ext>
            </a:extLst>
          </p:cNvPr>
          <p:cNvSpPr/>
          <p:nvPr/>
        </p:nvSpPr>
        <p:spPr>
          <a:xfrm>
            <a:off x="395536" y="3384534"/>
            <a:ext cx="5976664" cy="504055"/>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rmAutofit/>
          </a:bodyPr>
          <a:lstStyle/>
          <a:p>
            <a:r>
              <a:rPr lang="ja-JP" altLang="en-US" b="1"/>
              <a:t>日本国内における旅行消費額 </a:t>
            </a:r>
          </a:p>
        </p:txBody>
      </p:sp>
      <p:sp>
        <p:nvSpPr>
          <p:cNvPr id="2" name="正方形/長方形 1">
            <a:extLst>
              <a:ext uri="{FF2B5EF4-FFF2-40B4-BE49-F238E27FC236}">
                <a16:creationId xmlns:a16="http://schemas.microsoft.com/office/drawing/2014/main" id="{181EEB73-4A94-304C-8DCA-FEC42C6FD500}"/>
              </a:ext>
            </a:extLst>
          </p:cNvPr>
          <p:cNvSpPr/>
          <p:nvPr/>
        </p:nvSpPr>
        <p:spPr>
          <a:xfrm>
            <a:off x="6516216" y="1302876"/>
            <a:ext cx="2161059" cy="504055"/>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solidFill>
                  <a:schemeClr val="tx1"/>
                </a:solidFill>
              </a:rPr>
              <a:t>横ばいで推移</a:t>
            </a:r>
          </a:p>
        </p:txBody>
      </p:sp>
      <p:sp>
        <p:nvSpPr>
          <p:cNvPr id="9" name="正方形/長方形 8">
            <a:extLst>
              <a:ext uri="{FF2B5EF4-FFF2-40B4-BE49-F238E27FC236}">
                <a16:creationId xmlns:a16="http://schemas.microsoft.com/office/drawing/2014/main" id="{5F2088BA-BD7D-FD46-B89F-35AF8D6AC470}"/>
              </a:ext>
            </a:extLst>
          </p:cNvPr>
          <p:cNvSpPr/>
          <p:nvPr/>
        </p:nvSpPr>
        <p:spPr>
          <a:xfrm>
            <a:off x="6516216" y="1996762"/>
            <a:ext cx="2161059" cy="504055"/>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solidFill>
                  <a:schemeClr val="tx1"/>
                </a:solidFill>
              </a:rPr>
              <a:t>横ばいで推移</a:t>
            </a:r>
          </a:p>
        </p:txBody>
      </p:sp>
      <p:sp>
        <p:nvSpPr>
          <p:cNvPr id="10" name="正方形/長方形 9">
            <a:extLst>
              <a:ext uri="{FF2B5EF4-FFF2-40B4-BE49-F238E27FC236}">
                <a16:creationId xmlns:a16="http://schemas.microsoft.com/office/drawing/2014/main" id="{51E0A79B-E9E2-4544-A762-AC0CD186F173}"/>
              </a:ext>
            </a:extLst>
          </p:cNvPr>
          <p:cNvSpPr/>
          <p:nvPr/>
        </p:nvSpPr>
        <p:spPr>
          <a:xfrm>
            <a:off x="6516215" y="2690647"/>
            <a:ext cx="2161059" cy="504055"/>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solidFill>
                  <a:schemeClr val="tx1"/>
                </a:solidFill>
              </a:rPr>
              <a:t>横ばいで推移</a:t>
            </a:r>
          </a:p>
        </p:txBody>
      </p:sp>
      <p:sp>
        <p:nvSpPr>
          <p:cNvPr id="11" name="正方形/長方形 10">
            <a:extLst>
              <a:ext uri="{FF2B5EF4-FFF2-40B4-BE49-F238E27FC236}">
                <a16:creationId xmlns:a16="http://schemas.microsoft.com/office/drawing/2014/main" id="{1FE979DB-B534-0948-AECB-05575BC7C71F}"/>
              </a:ext>
            </a:extLst>
          </p:cNvPr>
          <p:cNvSpPr/>
          <p:nvPr/>
        </p:nvSpPr>
        <p:spPr>
          <a:xfrm>
            <a:off x="6516215" y="3386826"/>
            <a:ext cx="2161059" cy="504055"/>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solidFill>
                  <a:schemeClr val="tx1"/>
                </a:solidFill>
              </a:rPr>
              <a:t>横ばいで推移</a:t>
            </a:r>
          </a:p>
        </p:txBody>
      </p:sp>
      <p:sp>
        <p:nvSpPr>
          <p:cNvPr id="3" name="正方形/長方形 2">
            <a:extLst>
              <a:ext uri="{FF2B5EF4-FFF2-40B4-BE49-F238E27FC236}">
                <a16:creationId xmlns:a16="http://schemas.microsoft.com/office/drawing/2014/main" id="{AFBBF2FB-8422-7C47-81A9-20741DDC4CC9}"/>
              </a:ext>
            </a:extLst>
          </p:cNvPr>
          <p:cNvSpPr/>
          <p:nvPr/>
        </p:nvSpPr>
        <p:spPr>
          <a:xfrm>
            <a:off x="395536" y="4078420"/>
            <a:ext cx="5976664" cy="504056"/>
          </a:xfrm>
          <a:prstGeom prst="rect">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solidFill>
                  <a:schemeClr val="tx1"/>
                </a:solidFill>
                <a:latin typeface="+mn-ea"/>
              </a:rPr>
              <a:t>少子高齢化による日本国内の旅行需要</a:t>
            </a:r>
          </a:p>
        </p:txBody>
      </p:sp>
      <p:sp>
        <p:nvSpPr>
          <p:cNvPr id="13" name="正方形/長方形 12">
            <a:extLst>
              <a:ext uri="{FF2B5EF4-FFF2-40B4-BE49-F238E27FC236}">
                <a16:creationId xmlns:a16="http://schemas.microsoft.com/office/drawing/2014/main" id="{D75B68E3-D794-EA48-889F-7FDA1DE1F864}"/>
              </a:ext>
            </a:extLst>
          </p:cNvPr>
          <p:cNvSpPr/>
          <p:nvPr/>
        </p:nvSpPr>
        <p:spPr>
          <a:xfrm>
            <a:off x="6516215" y="4078418"/>
            <a:ext cx="2161059" cy="504055"/>
          </a:xfrm>
          <a:prstGeom prst="rect">
            <a:avLst/>
          </a:prstGeom>
          <a:solidFill>
            <a:schemeClr val="accent1">
              <a:lumMod val="20000"/>
              <a:lumOff val="8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a:solidFill>
                  <a:schemeClr val="tx1"/>
                </a:solidFill>
              </a:rPr>
              <a:t>減少傾向</a:t>
            </a:r>
            <a:endParaRPr kumimoji="1" lang="ja-JP" altLang="en-US">
              <a:solidFill>
                <a:schemeClr val="tx1"/>
              </a:solidFill>
            </a:endParaRPr>
          </a:p>
        </p:txBody>
      </p:sp>
      <p:sp>
        <p:nvSpPr>
          <p:cNvPr id="14" name="正方形/長方形 13">
            <a:extLst>
              <a:ext uri="{FF2B5EF4-FFF2-40B4-BE49-F238E27FC236}">
                <a16:creationId xmlns:a16="http://schemas.microsoft.com/office/drawing/2014/main" id="{D9E00E2E-DBAB-7646-8809-B44382077355}"/>
              </a:ext>
            </a:extLst>
          </p:cNvPr>
          <p:cNvSpPr/>
          <p:nvPr/>
        </p:nvSpPr>
        <p:spPr>
          <a:xfrm>
            <a:off x="395536" y="4774822"/>
            <a:ext cx="5976664" cy="504056"/>
          </a:xfrm>
          <a:prstGeom prst="rect">
            <a:avLst/>
          </a:prstGeom>
          <a:solidFill>
            <a:srgbClr val="FFFD78"/>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solidFill>
                  <a:schemeClr val="tx1"/>
                </a:solidFill>
                <a:latin typeface="+mn-ea"/>
              </a:rPr>
              <a:t>訪日外国人観光客の旅行消費による需要</a:t>
            </a:r>
          </a:p>
        </p:txBody>
      </p:sp>
      <p:sp>
        <p:nvSpPr>
          <p:cNvPr id="15" name="正方形/長方形 14">
            <a:extLst>
              <a:ext uri="{FF2B5EF4-FFF2-40B4-BE49-F238E27FC236}">
                <a16:creationId xmlns:a16="http://schemas.microsoft.com/office/drawing/2014/main" id="{ADF71D9C-612D-B340-9B99-8D3BC7C266A5}"/>
              </a:ext>
            </a:extLst>
          </p:cNvPr>
          <p:cNvSpPr/>
          <p:nvPr/>
        </p:nvSpPr>
        <p:spPr>
          <a:xfrm>
            <a:off x="6513893" y="4770010"/>
            <a:ext cx="2161059" cy="504055"/>
          </a:xfrm>
          <a:prstGeom prst="rect">
            <a:avLst/>
          </a:prstGeom>
          <a:solidFill>
            <a:schemeClr val="accent2">
              <a:lumMod val="20000"/>
              <a:lumOff val="8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a:solidFill>
                  <a:schemeClr val="tx1"/>
                </a:solidFill>
              </a:rPr>
              <a:t>増加傾向</a:t>
            </a:r>
            <a:endParaRPr kumimoji="1" lang="ja-JP" altLang="en-US">
              <a:solidFill>
                <a:schemeClr val="tx1"/>
              </a:solidFill>
            </a:endParaRPr>
          </a:p>
        </p:txBody>
      </p:sp>
      <p:sp>
        <p:nvSpPr>
          <p:cNvPr id="8" name="テキスト ボックス 7">
            <a:extLst>
              <a:ext uri="{FF2B5EF4-FFF2-40B4-BE49-F238E27FC236}">
                <a16:creationId xmlns:a16="http://schemas.microsoft.com/office/drawing/2014/main" id="{B4AEEC66-0080-B847-9EBC-844165490582}"/>
              </a:ext>
            </a:extLst>
          </p:cNvPr>
          <p:cNvSpPr txBox="1"/>
          <p:nvPr/>
        </p:nvSpPr>
        <p:spPr>
          <a:xfrm>
            <a:off x="363156" y="5263235"/>
            <a:ext cx="8417689" cy="253916"/>
          </a:xfrm>
          <a:prstGeom prst="rect">
            <a:avLst/>
          </a:prstGeom>
          <a:noFill/>
        </p:spPr>
        <p:txBody>
          <a:bodyPr wrap="none" rtlCol="0">
            <a:spAutoFit/>
          </a:bodyPr>
          <a:lstStyle/>
          <a:p>
            <a:r>
              <a:rPr lang="ja-JP" altLang="en-US" sz="1050" b="1">
                <a:latin typeface="+mn-ea"/>
                <a:ea typeface="+mn-ea"/>
              </a:rPr>
              <a:t>日本国内における旅行消費額のうち訪日外国人旅行者の消費額のシェアは</a:t>
            </a:r>
            <a:r>
              <a:rPr kumimoji="1" lang="en-US" altLang="ja-JP" sz="1050" b="1" dirty="0">
                <a:latin typeface="+mn-ea"/>
                <a:ea typeface="+mn-ea"/>
              </a:rPr>
              <a:t>2012</a:t>
            </a:r>
            <a:r>
              <a:rPr kumimoji="1" lang="ja-JP" altLang="en-US" sz="1050" b="1">
                <a:latin typeface="+mn-ea"/>
                <a:ea typeface="+mn-ea"/>
              </a:rPr>
              <a:t>年では</a:t>
            </a:r>
            <a:r>
              <a:rPr kumimoji="1" lang="en-US" altLang="ja-JP" sz="1050" b="1" dirty="0">
                <a:latin typeface="+mn-ea"/>
                <a:ea typeface="+mn-ea"/>
              </a:rPr>
              <a:t>5.0%</a:t>
            </a:r>
            <a:r>
              <a:rPr kumimoji="1" lang="ja-JP" altLang="en-US" sz="1050" b="1">
                <a:latin typeface="+mn-ea"/>
                <a:ea typeface="+mn-ea"/>
              </a:rPr>
              <a:t>でしたが、</a:t>
            </a:r>
            <a:r>
              <a:rPr kumimoji="1" lang="en-US" altLang="ja-JP" sz="1050" b="1" dirty="0">
                <a:latin typeface="+mn-ea"/>
                <a:ea typeface="+mn-ea"/>
              </a:rPr>
              <a:t>2019</a:t>
            </a:r>
            <a:r>
              <a:rPr kumimoji="1" lang="ja-JP" altLang="en-US" sz="1050" b="1">
                <a:latin typeface="+mn-ea"/>
                <a:ea typeface="+mn-ea"/>
              </a:rPr>
              <a:t>年になると</a:t>
            </a:r>
            <a:r>
              <a:rPr kumimoji="1" lang="en-US" altLang="ja-JP" sz="1050" b="1" dirty="0">
                <a:latin typeface="+mn-ea"/>
                <a:ea typeface="+mn-ea"/>
              </a:rPr>
              <a:t>17.3%</a:t>
            </a:r>
            <a:r>
              <a:rPr kumimoji="1" lang="ja-JP" altLang="en-US" sz="1050" b="1">
                <a:latin typeface="+mn-ea"/>
                <a:ea typeface="+mn-ea"/>
              </a:rPr>
              <a:t>と増加しています。</a:t>
            </a:r>
          </a:p>
        </p:txBody>
      </p:sp>
      <p:sp>
        <p:nvSpPr>
          <p:cNvPr id="12" name="下矢印 11">
            <a:extLst>
              <a:ext uri="{FF2B5EF4-FFF2-40B4-BE49-F238E27FC236}">
                <a16:creationId xmlns:a16="http://schemas.microsoft.com/office/drawing/2014/main" id="{16742FAA-3830-874E-88B7-C3BE8E01209A}"/>
              </a:ext>
            </a:extLst>
          </p:cNvPr>
          <p:cNvSpPr/>
          <p:nvPr/>
        </p:nvSpPr>
        <p:spPr>
          <a:xfrm>
            <a:off x="3896807" y="5538429"/>
            <a:ext cx="1368152" cy="360040"/>
          </a:xfrm>
          <a:prstGeom prst="downArrow">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テキスト ボックス 15">
            <a:extLst>
              <a:ext uri="{FF2B5EF4-FFF2-40B4-BE49-F238E27FC236}">
                <a16:creationId xmlns:a16="http://schemas.microsoft.com/office/drawing/2014/main" id="{3E4CEB26-7ED7-834C-9D12-6DE8BC3540F0}"/>
              </a:ext>
            </a:extLst>
          </p:cNvPr>
          <p:cNvSpPr txBox="1"/>
          <p:nvPr/>
        </p:nvSpPr>
        <p:spPr>
          <a:xfrm>
            <a:off x="441175" y="5900761"/>
            <a:ext cx="8279416" cy="830997"/>
          </a:xfrm>
          <a:prstGeom prst="rect">
            <a:avLst/>
          </a:prstGeom>
          <a:noFill/>
        </p:spPr>
        <p:txBody>
          <a:bodyPr wrap="square" rtlCol="0">
            <a:spAutoFit/>
          </a:bodyPr>
          <a:lstStyle/>
          <a:p>
            <a:r>
              <a:rPr lang="ja-JP" altLang="en-US" sz="2400" b="1" dirty="0">
                <a:latin typeface="+mn-ea"/>
                <a:ea typeface="+mn-ea"/>
              </a:rPr>
              <a:t>訪日外国人観光客（インバウンド）は</a:t>
            </a:r>
            <a:endParaRPr lang="en-US" altLang="ja-JP" sz="2400" b="1" dirty="0">
              <a:latin typeface="+mn-ea"/>
              <a:ea typeface="+mn-ea"/>
            </a:endParaRPr>
          </a:p>
          <a:p>
            <a:r>
              <a:rPr lang="ja-JP" altLang="en-US" sz="2400" b="1" dirty="0">
                <a:latin typeface="+mn-ea"/>
                <a:ea typeface="+mn-ea"/>
              </a:rPr>
              <a:t>増加傾向にあり、今後も期待が持てる</a:t>
            </a:r>
            <a:endParaRPr kumimoji="1" lang="ja-JP" altLang="en-US" sz="2400" b="1" dirty="0">
              <a:latin typeface="+mn-ea"/>
              <a:ea typeface="+mn-ea"/>
            </a:endParaRPr>
          </a:p>
        </p:txBody>
      </p:sp>
      <p:sp>
        <p:nvSpPr>
          <p:cNvPr id="17" name="テキスト ボックス 16">
            <a:extLst>
              <a:ext uri="{FF2B5EF4-FFF2-40B4-BE49-F238E27FC236}">
                <a16:creationId xmlns:a16="http://schemas.microsoft.com/office/drawing/2014/main" id="{5D8F8E22-1A43-B244-90C4-C97A89BA9241}"/>
              </a:ext>
            </a:extLst>
          </p:cNvPr>
          <p:cNvSpPr txBox="1"/>
          <p:nvPr/>
        </p:nvSpPr>
        <p:spPr>
          <a:xfrm>
            <a:off x="251520" y="871557"/>
            <a:ext cx="5052986" cy="369332"/>
          </a:xfrm>
          <a:prstGeom prst="rect">
            <a:avLst/>
          </a:prstGeom>
          <a:noFill/>
        </p:spPr>
        <p:txBody>
          <a:bodyPr wrap="none" rtlCol="0">
            <a:spAutoFit/>
          </a:bodyPr>
          <a:lstStyle/>
          <a:p>
            <a:pPr algn="l"/>
            <a:r>
              <a:rPr kumimoji="1" lang="ja-JP" altLang="en-US" dirty="0"/>
              <a:t>■　観光白書から日本の観光に関する情報を分析</a:t>
            </a:r>
          </a:p>
        </p:txBody>
      </p:sp>
      <p:sp>
        <p:nvSpPr>
          <p:cNvPr id="18" name="吹き出し: 円形 17">
            <a:extLst>
              <a:ext uri="{FF2B5EF4-FFF2-40B4-BE49-F238E27FC236}">
                <a16:creationId xmlns:a16="http://schemas.microsoft.com/office/drawing/2014/main" id="{CD9C9FA2-0353-48BB-8162-5583CFFADFC6}"/>
              </a:ext>
            </a:extLst>
          </p:cNvPr>
          <p:cNvSpPr/>
          <p:nvPr/>
        </p:nvSpPr>
        <p:spPr>
          <a:xfrm>
            <a:off x="284420" y="3941941"/>
            <a:ext cx="1119228" cy="369332"/>
          </a:xfrm>
          <a:prstGeom prst="wedgeEllipseCallout">
            <a:avLst>
              <a:gd name="adj1" fmla="val 48205"/>
              <a:gd name="adj2" fmla="val 6465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b="1" dirty="0">
                <a:latin typeface="+mn-ea"/>
              </a:rPr>
              <a:t>ポイント</a:t>
            </a:r>
          </a:p>
        </p:txBody>
      </p:sp>
      <p:sp>
        <p:nvSpPr>
          <p:cNvPr id="21" name="吹き出し: 円形 20">
            <a:extLst>
              <a:ext uri="{FF2B5EF4-FFF2-40B4-BE49-F238E27FC236}">
                <a16:creationId xmlns:a16="http://schemas.microsoft.com/office/drawing/2014/main" id="{3AA8BF47-80CE-4EDB-B8BE-89CC99048304}"/>
              </a:ext>
            </a:extLst>
          </p:cNvPr>
          <p:cNvSpPr/>
          <p:nvPr/>
        </p:nvSpPr>
        <p:spPr>
          <a:xfrm>
            <a:off x="284420" y="4501104"/>
            <a:ext cx="1119228" cy="369332"/>
          </a:xfrm>
          <a:prstGeom prst="wedgeEllipseCallout">
            <a:avLst>
              <a:gd name="adj1" fmla="val 48205"/>
              <a:gd name="adj2" fmla="val 6465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b="1" dirty="0">
                <a:latin typeface="+mn-ea"/>
              </a:rPr>
              <a:t>ポイント</a:t>
            </a:r>
          </a:p>
        </p:txBody>
      </p:sp>
      <p:sp>
        <p:nvSpPr>
          <p:cNvPr id="22" name="吹き出し: 円形 21">
            <a:extLst>
              <a:ext uri="{FF2B5EF4-FFF2-40B4-BE49-F238E27FC236}">
                <a16:creationId xmlns:a16="http://schemas.microsoft.com/office/drawing/2014/main" id="{5D9314DB-D60A-4B3D-ACAE-7A41C0DEAF7A}"/>
              </a:ext>
            </a:extLst>
          </p:cNvPr>
          <p:cNvSpPr/>
          <p:nvPr/>
        </p:nvSpPr>
        <p:spPr>
          <a:xfrm>
            <a:off x="611560" y="5828578"/>
            <a:ext cx="1119228" cy="369332"/>
          </a:xfrm>
          <a:prstGeom prst="wedgeEllipseCallout">
            <a:avLst>
              <a:gd name="adj1" fmla="val 70228"/>
              <a:gd name="adj2" fmla="val 9910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b="1" dirty="0">
                <a:latin typeface="+mn-ea"/>
              </a:rPr>
              <a:t>分析</a:t>
            </a:r>
            <a:endParaRPr lang="en-US" altLang="ja-JP" sz="1200" b="1" dirty="0">
              <a:latin typeface="+mn-ea"/>
            </a:endParaRPr>
          </a:p>
          <a:p>
            <a:pPr algn="ctr"/>
            <a:r>
              <a:rPr lang="ja-JP" altLang="en-US" sz="1200" b="1" dirty="0">
                <a:latin typeface="+mn-ea"/>
              </a:rPr>
              <a:t>結果</a:t>
            </a:r>
            <a:endParaRPr kumimoji="1" lang="ja-JP" altLang="en-US" sz="1200" b="1" dirty="0">
              <a:latin typeface="+mn-ea"/>
            </a:endParaRPr>
          </a:p>
        </p:txBody>
      </p:sp>
    </p:spTree>
    <p:extLst>
      <p:ext uri="{BB962C8B-B14F-4D97-AF65-F5344CB8AC3E}">
        <p14:creationId xmlns:p14="http://schemas.microsoft.com/office/powerpoint/2010/main" val="3964922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スライド番号プレースホルダ 5"/>
          <p:cNvSpPr>
            <a:spLocks noGrp="1"/>
          </p:cNvSpPr>
          <p:nvPr>
            <p:ph type="sldNum" sz="quarter" idx="12"/>
          </p:nvPr>
        </p:nvSpPr>
        <p:spPr/>
        <p:txBody>
          <a:bodyPr/>
          <a:lstStyle/>
          <a:p>
            <a:pPr>
              <a:defRPr/>
            </a:pPr>
            <a:fld id="{9CDF7619-046A-4A9F-AD4E-45299039FE9F}" type="slidenum">
              <a:rPr lang="en-US" altLang="ja-JP"/>
              <a:pPr>
                <a:defRPr/>
              </a:pPr>
              <a:t>12</a:t>
            </a:fld>
            <a:endParaRPr lang="en-US" altLang="ja-JP" dirty="0"/>
          </a:p>
        </p:txBody>
      </p:sp>
      <p:sp>
        <p:nvSpPr>
          <p:cNvPr id="11" name="テキスト ボックス 10">
            <a:extLst>
              <a:ext uri="{FF2B5EF4-FFF2-40B4-BE49-F238E27FC236}">
                <a16:creationId xmlns:a16="http://schemas.microsoft.com/office/drawing/2014/main" id="{A68BDD99-6342-4053-B85E-08524D398132}"/>
              </a:ext>
            </a:extLst>
          </p:cNvPr>
          <p:cNvSpPr txBox="1"/>
          <p:nvPr/>
        </p:nvSpPr>
        <p:spPr>
          <a:xfrm>
            <a:off x="250825" y="2644170"/>
            <a:ext cx="8642350" cy="2062103"/>
          </a:xfrm>
          <a:prstGeom prst="rect">
            <a:avLst/>
          </a:prstGeom>
          <a:noFill/>
        </p:spPr>
        <p:txBody>
          <a:bodyPr wrap="square">
            <a:spAutoFit/>
          </a:bodyPr>
          <a:lstStyle/>
          <a:p>
            <a:r>
              <a:rPr lang="ja-JP" altLang="en-US" sz="3200" b="1" dirty="0">
                <a:latin typeface="+mn-ea"/>
                <a:ea typeface="+mn-ea"/>
              </a:rPr>
              <a:t>②観光白書から</a:t>
            </a:r>
            <a:endParaRPr lang="en-US" altLang="ja-JP" sz="3200" b="1" dirty="0">
              <a:latin typeface="+mn-ea"/>
              <a:ea typeface="+mn-ea"/>
            </a:endParaRPr>
          </a:p>
          <a:p>
            <a:r>
              <a:rPr lang="ja-JP" altLang="en-US" sz="3200" b="1" dirty="0">
                <a:latin typeface="+mn-ea"/>
                <a:ea typeface="+mn-ea"/>
              </a:rPr>
              <a:t>特定項目の現状や特定の地域（＝沖縄）の</a:t>
            </a:r>
            <a:endParaRPr lang="en-US" altLang="ja-JP" sz="3200" b="1" dirty="0">
              <a:latin typeface="+mn-ea"/>
              <a:ea typeface="+mn-ea"/>
            </a:endParaRPr>
          </a:p>
          <a:p>
            <a:r>
              <a:rPr lang="ja-JP" altLang="en-US" sz="3200" b="1" dirty="0">
                <a:latin typeface="+mn-ea"/>
                <a:ea typeface="+mn-ea"/>
              </a:rPr>
              <a:t>観光に関する現状を分析する方法</a:t>
            </a:r>
            <a:endParaRPr lang="en-US" altLang="ja-JP" sz="3200" b="1" dirty="0">
              <a:latin typeface="+mn-ea"/>
              <a:ea typeface="+mn-ea"/>
            </a:endParaRPr>
          </a:p>
          <a:p>
            <a:r>
              <a:rPr lang="ja-JP" altLang="en-US" sz="3200" b="1" dirty="0">
                <a:latin typeface="+mn-ea"/>
                <a:ea typeface="+mn-ea"/>
              </a:rPr>
              <a:t>（</a:t>
            </a:r>
            <a:r>
              <a:rPr lang="en-US" altLang="ja-JP" sz="3200" b="1" dirty="0">
                <a:latin typeface="+mn-ea"/>
                <a:ea typeface="+mn-ea"/>
              </a:rPr>
              <a:t>P</a:t>
            </a:r>
            <a:r>
              <a:rPr lang="ja-JP" altLang="en-US" sz="3200" b="1" dirty="0">
                <a:latin typeface="+mn-ea"/>
                <a:ea typeface="+mn-ea"/>
              </a:rPr>
              <a:t>１３～</a:t>
            </a:r>
            <a:r>
              <a:rPr lang="en-US" altLang="ja-JP" sz="3200" b="1" dirty="0">
                <a:latin typeface="+mn-ea"/>
                <a:ea typeface="+mn-ea"/>
              </a:rPr>
              <a:t>P</a:t>
            </a:r>
            <a:r>
              <a:rPr lang="ja-JP" altLang="en-US" sz="3200" b="1" dirty="0">
                <a:latin typeface="+mn-ea"/>
                <a:ea typeface="+mn-ea"/>
              </a:rPr>
              <a:t>２２で実際に分析をします）</a:t>
            </a:r>
            <a:endParaRPr lang="en-US" altLang="ja-JP" sz="3200" b="1" dirty="0">
              <a:latin typeface="+mn-ea"/>
              <a:ea typeface="+mn-ea"/>
            </a:endParaRPr>
          </a:p>
        </p:txBody>
      </p:sp>
    </p:spTree>
    <p:extLst>
      <p:ext uri="{BB962C8B-B14F-4D97-AF65-F5344CB8AC3E}">
        <p14:creationId xmlns:p14="http://schemas.microsoft.com/office/powerpoint/2010/main" val="27362017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スライド番号プレースホルダ 5"/>
          <p:cNvSpPr>
            <a:spLocks noGrp="1"/>
          </p:cNvSpPr>
          <p:nvPr>
            <p:ph type="sldNum" sz="quarter" idx="12"/>
          </p:nvPr>
        </p:nvSpPr>
        <p:spPr/>
        <p:txBody>
          <a:bodyPr/>
          <a:lstStyle/>
          <a:p>
            <a:pPr>
              <a:defRPr/>
            </a:pPr>
            <a:fld id="{9CDF7619-046A-4A9F-AD4E-45299039FE9F}" type="slidenum">
              <a:rPr lang="en-US" altLang="ja-JP"/>
              <a:pPr>
                <a:defRPr/>
              </a:pPr>
              <a:t>13</a:t>
            </a:fld>
            <a:endParaRPr lang="en-US" altLang="ja-JP" dirty="0"/>
          </a:p>
        </p:txBody>
      </p:sp>
      <p:pic>
        <p:nvPicPr>
          <p:cNvPr id="3" name="図 2">
            <a:extLst>
              <a:ext uri="{FF2B5EF4-FFF2-40B4-BE49-F238E27FC236}">
                <a16:creationId xmlns:a16="http://schemas.microsoft.com/office/drawing/2014/main" id="{A509C5BC-DA49-4743-B82F-7340CE00404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5616" y="4415185"/>
            <a:ext cx="4318000" cy="482600"/>
          </a:xfrm>
          <a:prstGeom prst="rect">
            <a:avLst/>
          </a:prstGeom>
        </p:spPr>
      </p:pic>
      <p:pic>
        <p:nvPicPr>
          <p:cNvPr id="5" name="図 4">
            <a:extLst>
              <a:ext uri="{FF2B5EF4-FFF2-40B4-BE49-F238E27FC236}">
                <a16:creationId xmlns:a16="http://schemas.microsoft.com/office/drawing/2014/main" id="{36001B97-E62F-F743-B88D-B8F7FB8C6CF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0600" y="1888941"/>
            <a:ext cx="6731000" cy="2526244"/>
          </a:xfrm>
          <a:prstGeom prst="rect">
            <a:avLst/>
          </a:prstGeom>
        </p:spPr>
      </p:pic>
      <p:sp>
        <p:nvSpPr>
          <p:cNvPr id="8" name="正方形/長方形 7">
            <a:extLst>
              <a:ext uri="{FF2B5EF4-FFF2-40B4-BE49-F238E27FC236}">
                <a16:creationId xmlns:a16="http://schemas.microsoft.com/office/drawing/2014/main" id="{C5B6D4DC-680D-0B41-980A-51F258842AB4}"/>
              </a:ext>
            </a:extLst>
          </p:cNvPr>
          <p:cNvSpPr/>
          <p:nvPr/>
        </p:nvSpPr>
        <p:spPr>
          <a:xfrm>
            <a:off x="251644" y="775111"/>
            <a:ext cx="4104456" cy="504055"/>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rmAutofit fontScale="92500"/>
          </a:bodyPr>
          <a:lstStyle/>
          <a:p>
            <a:r>
              <a:rPr lang="ja-JP" altLang="en-US" b="1" dirty="0"/>
              <a:t>⑤　日本人・外国人の延べ宿泊者数の推移 </a:t>
            </a:r>
          </a:p>
        </p:txBody>
      </p:sp>
      <p:sp>
        <p:nvSpPr>
          <p:cNvPr id="6" name="テキスト ボックス 5">
            <a:extLst>
              <a:ext uri="{FF2B5EF4-FFF2-40B4-BE49-F238E27FC236}">
                <a16:creationId xmlns:a16="http://schemas.microsoft.com/office/drawing/2014/main" id="{87616A1F-F124-FD4A-9DB7-4420EBA56F84}"/>
              </a:ext>
            </a:extLst>
          </p:cNvPr>
          <p:cNvSpPr txBox="1"/>
          <p:nvPr/>
        </p:nvSpPr>
        <p:spPr>
          <a:xfrm>
            <a:off x="6160564" y="4457414"/>
            <a:ext cx="1531188" cy="200055"/>
          </a:xfrm>
          <a:prstGeom prst="rect">
            <a:avLst/>
          </a:prstGeom>
          <a:noFill/>
        </p:spPr>
        <p:txBody>
          <a:bodyPr wrap="none" rtlCol="0">
            <a:spAutoFit/>
          </a:bodyPr>
          <a:lstStyle/>
          <a:p>
            <a:r>
              <a:rPr lang="ja-JP" altLang="en-US" sz="700">
                <a:latin typeface="+mn-ea"/>
                <a:ea typeface="+mn-ea"/>
              </a:rPr>
              <a:t>出典：観光庁「宿泊旅行統計調査」</a:t>
            </a:r>
          </a:p>
        </p:txBody>
      </p:sp>
      <p:sp>
        <p:nvSpPr>
          <p:cNvPr id="7" name="テキスト ボックス 6">
            <a:extLst>
              <a:ext uri="{FF2B5EF4-FFF2-40B4-BE49-F238E27FC236}">
                <a16:creationId xmlns:a16="http://schemas.microsoft.com/office/drawing/2014/main" id="{31D0AA1D-9E62-304A-968D-E8F5F7DCC665}"/>
              </a:ext>
            </a:extLst>
          </p:cNvPr>
          <p:cNvSpPr txBox="1"/>
          <p:nvPr/>
        </p:nvSpPr>
        <p:spPr>
          <a:xfrm>
            <a:off x="197767" y="4963678"/>
            <a:ext cx="8748465" cy="923330"/>
          </a:xfrm>
          <a:prstGeom prst="rect">
            <a:avLst/>
          </a:prstGeom>
          <a:noFill/>
        </p:spPr>
        <p:txBody>
          <a:bodyPr wrap="square" rtlCol="0">
            <a:spAutoFit/>
          </a:bodyPr>
          <a:lstStyle/>
          <a:p>
            <a:pPr algn="l"/>
            <a:r>
              <a:rPr lang="ja-JP" altLang="en-US"/>
              <a:t>日本国内のホテル・旅館等における延べ宿泊者数は、</a:t>
            </a:r>
            <a:r>
              <a:rPr lang="en-US" altLang="ja-JP" dirty="0"/>
              <a:t>2019</a:t>
            </a:r>
            <a:r>
              <a:rPr lang="ja-JP" altLang="en-US"/>
              <a:t>年は</a:t>
            </a:r>
            <a:r>
              <a:rPr lang="en-US" altLang="ja-JP" dirty="0"/>
              <a:t>5</a:t>
            </a:r>
            <a:r>
              <a:rPr lang="ja-JP" altLang="en-US"/>
              <a:t>億</a:t>
            </a:r>
            <a:r>
              <a:rPr lang="en-US" altLang="ja-JP" dirty="0"/>
              <a:t>4,324</a:t>
            </a:r>
            <a:r>
              <a:rPr lang="ja-JP" altLang="en-US"/>
              <a:t>万人泊でした。</a:t>
            </a:r>
            <a:endParaRPr lang="en-US" altLang="ja-JP" dirty="0"/>
          </a:p>
          <a:p>
            <a:pPr algn="l"/>
            <a:r>
              <a:rPr lang="ja-JP" altLang="en-US"/>
              <a:t>そのうち、日本人延べ宿泊者数は</a:t>
            </a:r>
            <a:r>
              <a:rPr lang="en-US" altLang="ja-JP" dirty="0"/>
              <a:t>4</a:t>
            </a:r>
            <a:r>
              <a:rPr lang="ja-JP" altLang="en-US"/>
              <a:t>億</a:t>
            </a:r>
            <a:r>
              <a:rPr lang="en-US" altLang="ja-JP" dirty="0"/>
              <a:t>4,180</a:t>
            </a:r>
            <a:r>
              <a:rPr lang="ja-JP" altLang="en-US"/>
              <a:t>万人泊、 外国人延べ宿泊者数は</a:t>
            </a:r>
            <a:r>
              <a:rPr lang="en-US" altLang="ja-JP" dirty="0"/>
              <a:t>1</a:t>
            </a:r>
            <a:r>
              <a:rPr lang="ja-JP" altLang="en-US"/>
              <a:t>億</a:t>
            </a:r>
            <a:r>
              <a:rPr lang="en-US" altLang="ja-JP" dirty="0"/>
              <a:t>143</a:t>
            </a:r>
            <a:r>
              <a:rPr lang="ja-JP" altLang="en-US"/>
              <a:t>万人泊となり、外国人延べ宿泊者数は調査開始以降初めて</a:t>
            </a:r>
            <a:r>
              <a:rPr lang="en-US" altLang="ja-JP" dirty="0"/>
              <a:t>1</a:t>
            </a:r>
            <a:r>
              <a:rPr lang="ja-JP" altLang="en-US"/>
              <a:t>億人泊を突破しました。</a:t>
            </a:r>
          </a:p>
        </p:txBody>
      </p:sp>
      <p:sp>
        <p:nvSpPr>
          <p:cNvPr id="11" name="テキスト ボックス 10">
            <a:extLst>
              <a:ext uri="{FF2B5EF4-FFF2-40B4-BE49-F238E27FC236}">
                <a16:creationId xmlns:a16="http://schemas.microsoft.com/office/drawing/2014/main" id="{B4A913C3-9D6A-124C-A7AD-41A410F343B9}"/>
              </a:ext>
            </a:extLst>
          </p:cNvPr>
          <p:cNvSpPr txBox="1"/>
          <p:nvPr/>
        </p:nvSpPr>
        <p:spPr>
          <a:xfrm>
            <a:off x="251644" y="5955052"/>
            <a:ext cx="8640835" cy="646331"/>
          </a:xfrm>
          <a:prstGeom prst="rect">
            <a:avLst/>
          </a:prstGeom>
          <a:solidFill>
            <a:srgbClr val="002060"/>
          </a:solidFill>
          <a:ln>
            <a:solidFill>
              <a:schemeClr val="tx1">
                <a:lumMod val="50000"/>
                <a:lumOff val="50000"/>
              </a:schemeClr>
            </a:solidFill>
          </a:ln>
        </p:spPr>
        <p:txBody>
          <a:bodyPr wrap="square" rtlCol="0">
            <a:spAutoFit/>
          </a:bodyPr>
          <a:lstStyle>
            <a:defPPr>
              <a:defRPr lang="ja-JP"/>
            </a:defPPr>
            <a:lvl1pPr>
              <a:defRPr b="1">
                <a:solidFill>
                  <a:schemeClr val="bg1"/>
                </a:solidFill>
              </a:defRPr>
            </a:lvl1pPr>
          </a:lstStyle>
          <a:p>
            <a:r>
              <a:rPr lang="ja-JP" altLang="en-US" dirty="0"/>
              <a:t>訪日外国人宿泊者数よりも日本人宿泊者数の方が圧倒的に多いです。</a:t>
            </a:r>
            <a:endParaRPr lang="en-US" altLang="ja-JP" dirty="0"/>
          </a:p>
          <a:p>
            <a:r>
              <a:rPr lang="ja-JP" altLang="en-US" dirty="0"/>
              <a:t>一方、日本人宿泊者数よりも訪日外国人宿泊者数の方が増加率が高いです。</a:t>
            </a:r>
          </a:p>
        </p:txBody>
      </p:sp>
      <p:sp>
        <p:nvSpPr>
          <p:cNvPr id="10" name="テキスト ボックス 9">
            <a:extLst>
              <a:ext uri="{FF2B5EF4-FFF2-40B4-BE49-F238E27FC236}">
                <a16:creationId xmlns:a16="http://schemas.microsoft.com/office/drawing/2014/main" id="{2FEED237-036E-48FE-B003-0DCFEDB7C985}"/>
              </a:ext>
            </a:extLst>
          </p:cNvPr>
          <p:cNvSpPr txBox="1"/>
          <p:nvPr/>
        </p:nvSpPr>
        <p:spPr>
          <a:xfrm>
            <a:off x="146579" y="1343316"/>
            <a:ext cx="8706826" cy="584775"/>
          </a:xfrm>
          <a:prstGeom prst="rect">
            <a:avLst/>
          </a:prstGeom>
          <a:noFill/>
        </p:spPr>
        <p:txBody>
          <a:bodyPr wrap="square">
            <a:spAutoFit/>
          </a:bodyPr>
          <a:lstStyle/>
          <a:p>
            <a:pPr algn="l"/>
            <a:r>
              <a:rPr lang="en-US" altLang="ja-JP" sz="1600" dirty="0">
                <a:latin typeface="+mn-ea"/>
                <a:ea typeface="+mn-ea"/>
              </a:rPr>
              <a:t>【</a:t>
            </a:r>
            <a:r>
              <a:rPr lang="ja-JP" altLang="en-US" sz="1600" dirty="0">
                <a:latin typeface="+mn-ea"/>
                <a:ea typeface="+mn-ea"/>
              </a:rPr>
              <a:t>日本人と外国人の宿泊者数の推移を把握する方法</a:t>
            </a:r>
            <a:r>
              <a:rPr lang="en-US" altLang="ja-JP" sz="1600" dirty="0">
                <a:latin typeface="+mn-ea"/>
                <a:ea typeface="+mn-ea"/>
              </a:rPr>
              <a:t>】</a:t>
            </a:r>
          </a:p>
          <a:p>
            <a:pPr algn="l"/>
            <a:r>
              <a:rPr lang="ja-JP" altLang="en-US" sz="1600" dirty="0">
                <a:latin typeface="+mn-ea"/>
                <a:ea typeface="+mn-ea"/>
              </a:rPr>
              <a:t>観光白書から日本人と外国人の延べ宿泊者数の推移を導き出します。</a:t>
            </a:r>
            <a:endParaRPr lang="en-US" altLang="ja-JP" sz="1600" dirty="0">
              <a:latin typeface="+mn-ea"/>
              <a:ea typeface="+mn-ea"/>
            </a:endParaRPr>
          </a:p>
        </p:txBody>
      </p:sp>
    </p:spTree>
    <p:extLst>
      <p:ext uri="{BB962C8B-B14F-4D97-AF65-F5344CB8AC3E}">
        <p14:creationId xmlns:p14="http://schemas.microsoft.com/office/powerpoint/2010/main" val="20978153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スライド番号プレースホルダ 5"/>
          <p:cNvSpPr>
            <a:spLocks noGrp="1"/>
          </p:cNvSpPr>
          <p:nvPr>
            <p:ph type="sldNum" sz="quarter" idx="12"/>
          </p:nvPr>
        </p:nvSpPr>
        <p:spPr/>
        <p:txBody>
          <a:bodyPr/>
          <a:lstStyle/>
          <a:p>
            <a:pPr>
              <a:defRPr/>
            </a:pPr>
            <a:fld id="{9CDF7619-046A-4A9F-AD4E-45299039FE9F}" type="slidenum">
              <a:rPr lang="en-US" altLang="ja-JP"/>
              <a:pPr>
                <a:defRPr/>
              </a:pPr>
              <a:t>14</a:t>
            </a:fld>
            <a:endParaRPr lang="en-US" altLang="ja-JP" dirty="0"/>
          </a:p>
        </p:txBody>
      </p:sp>
      <p:sp>
        <p:nvSpPr>
          <p:cNvPr id="8" name="正方形/長方形 7">
            <a:extLst>
              <a:ext uri="{FF2B5EF4-FFF2-40B4-BE49-F238E27FC236}">
                <a16:creationId xmlns:a16="http://schemas.microsoft.com/office/drawing/2014/main" id="{C5B6D4DC-680D-0B41-980A-51F258842AB4}"/>
              </a:ext>
            </a:extLst>
          </p:cNvPr>
          <p:cNvSpPr/>
          <p:nvPr/>
        </p:nvSpPr>
        <p:spPr>
          <a:xfrm>
            <a:off x="274168" y="820738"/>
            <a:ext cx="5544616" cy="504055"/>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rmAutofit fontScale="92500"/>
          </a:bodyPr>
          <a:lstStyle/>
          <a:p>
            <a:r>
              <a:rPr lang="ja-JP" altLang="en-US" b="1" dirty="0"/>
              <a:t>⑥　三大都市圏及び地方部の外国人延べ宿泊者数の推移 </a:t>
            </a:r>
          </a:p>
        </p:txBody>
      </p:sp>
      <p:sp>
        <p:nvSpPr>
          <p:cNvPr id="7" name="テキスト ボックス 6">
            <a:extLst>
              <a:ext uri="{FF2B5EF4-FFF2-40B4-BE49-F238E27FC236}">
                <a16:creationId xmlns:a16="http://schemas.microsoft.com/office/drawing/2014/main" id="{31D0AA1D-9E62-304A-968D-E8F5F7DCC665}"/>
              </a:ext>
            </a:extLst>
          </p:cNvPr>
          <p:cNvSpPr txBox="1"/>
          <p:nvPr/>
        </p:nvSpPr>
        <p:spPr>
          <a:xfrm>
            <a:off x="287524" y="5076862"/>
            <a:ext cx="8568952" cy="646331"/>
          </a:xfrm>
          <a:prstGeom prst="rect">
            <a:avLst/>
          </a:prstGeom>
          <a:noFill/>
        </p:spPr>
        <p:txBody>
          <a:bodyPr wrap="square" rtlCol="0">
            <a:spAutoFit/>
          </a:bodyPr>
          <a:lstStyle/>
          <a:p>
            <a:r>
              <a:rPr lang="ja-JP" altLang="en-US" dirty="0"/>
              <a:t>外国人延べ宿泊者数を三大都市圏と地方部で比較すると、</a:t>
            </a:r>
            <a:endParaRPr lang="en-US" altLang="ja-JP" dirty="0"/>
          </a:p>
          <a:p>
            <a:r>
              <a:rPr lang="en-US" altLang="ja-JP" dirty="0"/>
              <a:t>2019</a:t>
            </a:r>
            <a:r>
              <a:rPr lang="ja-JP" altLang="en-US" dirty="0"/>
              <a:t>年は三大都市圏では </a:t>
            </a:r>
            <a:r>
              <a:rPr lang="en-US" altLang="ja-JP" dirty="0"/>
              <a:t>6,223</a:t>
            </a:r>
            <a:r>
              <a:rPr lang="ja-JP" altLang="en-US" dirty="0"/>
              <a:t>万人泊、地方部では</a:t>
            </a:r>
            <a:r>
              <a:rPr lang="en-US" altLang="ja-JP" dirty="0"/>
              <a:t>3,921</a:t>
            </a:r>
            <a:r>
              <a:rPr lang="ja-JP" altLang="en-US" dirty="0"/>
              <a:t>万人泊となりました。 </a:t>
            </a:r>
          </a:p>
        </p:txBody>
      </p:sp>
      <p:pic>
        <p:nvPicPr>
          <p:cNvPr id="4" name="図 3">
            <a:extLst>
              <a:ext uri="{FF2B5EF4-FFF2-40B4-BE49-F238E27FC236}">
                <a16:creationId xmlns:a16="http://schemas.microsoft.com/office/drawing/2014/main" id="{B3AAD93F-69DA-4443-ADB8-3E3183E194E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3812" y="2044034"/>
            <a:ext cx="7956376" cy="2922123"/>
          </a:xfrm>
          <a:prstGeom prst="rect">
            <a:avLst/>
          </a:prstGeom>
        </p:spPr>
      </p:pic>
      <p:sp>
        <p:nvSpPr>
          <p:cNvPr id="9" name="正方形/長方形 8">
            <a:extLst>
              <a:ext uri="{FF2B5EF4-FFF2-40B4-BE49-F238E27FC236}">
                <a16:creationId xmlns:a16="http://schemas.microsoft.com/office/drawing/2014/main" id="{546A2DC2-4334-AF49-8B63-7B5C326F66F7}"/>
              </a:ext>
            </a:extLst>
          </p:cNvPr>
          <p:cNvSpPr/>
          <p:nvPr/>
        </p:nvSpPr>
        <p:spPr>
          <a:xfrm>
            <a:off x="576064" y="4948304"/>
            <a:ext cx="2339752" cy="880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テキスト ボックス 9">
            <a:extLst>
              <a:ext uri="{FF2B5EF4-FFF2-40B4-BE49-F238E27FC236}">
                <a16:creationId xmlns:a16="http://schemas.microsoft.com/office/drawing/2014/main" id="{A1C0E39C-4BDB-2748-9958-BC39D6A86118}"/>
              </a:ext>
            </a:extLst>
          </p:cNvPr>
          <p:cNvSpPr txBox="1"/>
          <p:nvPr/>
        </p:nvSpPr>
        <p:spPr>
          <a:xfrm>
            <a:off x="749479" y="5757220"/>
            <a:ext cx="7645042" cy="253916"/>
          </a:xfrm>
          <a:prstGeom prst="rect">
            <a:avLst/>
          </a:prstGeom>
          <a:noFill/>
        </p:spPr>
        <p:txBody>
          <a:bodyPr wrap="none" rtlCol="0">
            <a:spAutoFit/>
          </a:bodyPr>
          <a:lstStyle/>
          <a:p>
            <a:r>
              <a:rPr lang="en-US" altLang="ja-JP" sz="1050" dirty="0">
                <a:latin typeface="+mn-ea"/>
                <a:ea typeface="+mn-ea"/>
              </a:rPr>
              <a:t>※</a:t>
            </a:r>
            <a:r>
              <a:rPr lang="ja-JP" altLang="en-US" sz="1050">
                <a:latin typeface="+mn-ea"/>
                <a:ea typeface="+mn-ea"/>
              </a:rPr>
              <a:t>三大都市圏とは、「東京、神奈川、千葉、埼玉、愛知、大阪、京都、兵庫」の</a:t>
            </a:r>
            <a:r>
              <a:rPr lang="en-US" altLang="ja-JP" sz="1050" dirty="0">
                <a:latin typeface="+mn-ea"/>
                <a:ea typeface="+mn-ea"/>
              </a:rPr>
              <a:t>8</a:t>
            </a:r>
            <a:r>
              <a:rPr lang="ja-JP" altLang="en-US" sz="1050">
                <a:latin typeface="+mn-ea"/>
                <a:ea typeface="+mn-ea"/>
              </a:rPr>
              <a:t>都府県を、地方部とは、三大都市圏以外の道県をいう。 </a:t>
            </a:r>
          </a:p>
        </p:txBody>
      </p:sp>
      <p:sp>
        <p:nvSpPr>
          <p:cNvPr id="13" name="テキスト ボックス 12">
            <a:extLst>
              <a:ext uri="{FF2B5EF4-FFF2-40B4-BE49-F238E27FC236}">
                <a16:creationId xmlns:a16="http://schemas.microsoft.com/office/drawing/2014/main" id="{BC131318-1012-E64B-967E-2C0550F1D358}"/>
              </a:ext>
            </a:extLst>
          </p:cNvPr>
          <p:cNvSpPr txBox="1"/>
          <p:nvPr/>
        </p:nvSpPr>
        <p:spPr>
          <a:xfrm>
            <a:off x="218587" y="6197084"/>
            <a:ext cx="8706826" cy="369332"/>
          </a:xfrm>
          <a:prstGeom prst="rect">
            <a:avLst/>
          </a:prstGeom>
          <a:solidFill>
            <a:srgbClr val="002060"/>
          </a:solidFill>
          <a:ln>
            <a:solidFill>
              <a:schemeClr val="tx1">
                <a:lumMod val="50000"/>
                <a:lumOff val="50000"/>
              </a:schemeClr>
            </a:solidFill>
          </a:ln>
        </p:spPr>
        <p:txBody>
          <a:bodyPr wrap="square" rtlCol="0">
            <a:spAutoFit/>
          </a:bodyPr>
          <a:lstStyle>
            <a:defPPr>
              <a:defRPr lang="ja-JP"/>
            </a:defPPr>
            <a:lvl1pPr>
              <a:defRPr b="1">
                <a:solidFill>
                  <a:schemeClr val="bg1"/>
                </a:solidFill>
              </a:defRPr>
            </a:lvl1pPr>
          </a:lstStyle>
          <a:p>
            <a:r>
              <a:rPr lang="ja-JP" altLang="en-US" dirty="0"/>
              <a:t>外国人観光客は主に首都圏の宿泊が増加傾向にあり、地方部は横ばいとなっています。</a:t>
            </a:r>
          </a:p>
        </p:txBody>
      </p:sp>
      <p:sp>
        <p:nvSpPr>
          <p:cNvPr id="6" name="テキスト ボックス 5">
            <a:extLst>
              <a:ext uri="{FF2B5EF4-FFF2-40B4-BE49-F238E27FC236}">
                <a16:creationId xmlns:a16="http://schemas.microsoft.com/office/drawing/2014/main" id="{87616A1F-F124-FD4A-9DB7-4420EBA56F84}"/>
              </a:ext>
            </a:extLst>
          </p:cNvPr>
          <p:cNvSpPr txBox="1"/>
          <p:nvPr/>
        </p:nvSpPr>
        <p:spPr>
          <a:xfrm>
            <a:off x="6892087" y="4876807"/>
            <a:ext cx="1531188" cy="200055"/>
          </a:xfrm>
          <a:prstGeom prst="rect">
            <a:avLst/>
          </a:prstGeom>
          <a:noFill/>
        </p:spPr>
        <p:txBody>
          <a:bodyPr wrap="none" rtlCol="0">
            <a:spAutoFit/>
          </a:bodyPr>
          <a:lstStyle/>
          <a:p>
            <a:pPr algn="r"/>
            <a:r>
              <a:rPr lang="ja-JP" altLang="en-US" sz="700" dirty="0">
                <a:latin typeface="+mn-ea"/>
                <a:ea typeface="+mn-ea"/>
              </a:rPr>
              <a:t>出典：観光庁「宿泊旅行統計調査」</a:t>
            </a:r>
          </a:p>
        </p:txBody>
      </p:sp>
      <p:sp>
        <p:nvSpPr>
          <p:cNvPr id="11" name="テキスト ボックス 10">
            <a:extLst>
              <a:ext uri="{FF2B5EF4-FFF2-40B4-BE49-F238E27FC236}">
                <a16:creationId xmlns:a16="http://schemas.microsoft.com/office/drawing/2014/main" id="{8040007C-50B9-4360-8FFD-33E936E83627}"/>
              </a:ext>
            </a:extLst>
          </p:cNvPr>
          <p:cNvSpPr txBox="1"/>
          <p:nvPr/>
        </p:nvSpPr>
        <p:spPr>
          <a:xfrm>
            <a:off x="146579" y="1343316"/>
            <a:ext cx="8706826" cy="584775"/>
          </a:xfrm>
          <a:prstGeom prst="rect">
            <a:avLst/>
          </a:prstGeom>
          <a:noFill/>
        </p:spPr>
        <p:txBody>
          <a:bodyPr wrap="square">
            <a:spAutoFit/>
          </a:bodyPr>
          <a:lstStyle/>
          <a:p>
            <a:pPr algn="l"/>
            <a:r>
              <a:rPr lang="en-US" altLang="ja-JP" sz="1600" dirty="0">
                <a:latin typeface="+mn-ea"/>
                <a:ea typeface="+mn-ea"/>
              </a:rPr>
              <a:t>【</a:t>
            </a:r>
            <a:r>
              <a:rPr lang="ja-JP" altLang="en-US" sz="1600" dirty="0">
                <a:latin typeface="+mn-ea"/>
                <a:ea typeface="+mn-ea"/>
              </a:rPr>
              <a:t>三大都市圏及び地方部の外国人延べ宿泊者数の推移を把握する方法</a:t>
            </a:r>
            <a:r>
              <a:rPr lang="en-US" altLang="ja-JP" sz="1600" dirty="0">
                <a:latin typeface="+mn-ea"/>
                <a:ea typeface="+mn-ea"/>
              </a:rPr>
              <a:t>】</a:t>
            </a:r>
          </a:p>
          <a:p>
            <a:pPr algn="l"/>
            <a:r>
              <a:rPr lang="ja-JP" altLang="en-US" sz="1600" dirty="0">
                <a:latin typeface="+mn-ea"/>
                <a:ea typeface="+mn-ea"/>
              </a:rPr>
              <a:t>観光白書から三大都市圏と地方部の外国人延べ宿泊者数の推移を導き出します。</a:t>
            </a:r>
            <a:endParaRPr lang="en-US" altLang="ja-JP" sz="1600" dirty="0">
              <a:latin typeface="+mn-ea"/>
              <a:ea typeface="+mn-ea"/>
            </a:endParaRPr>
          </a:p>
        </p:txBody>
      </p:sp>
    </p:spTree>
    <p:extLst>
      <p:ext uri="{BB962C8B-B14F-4D97-AF65-F5344CB8AC3E}">
        <p14:creationId xmlns:p14="http://schemas.microsoft.com/office/powerpoint/2010/main" val="9506862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スライド番号プレースホルダ 5"/>
          <p:cNvSpPr>
            <a:spLocks noGrp="1"/>
          </p:cNvSpPr>
          <p:nvPr>
            <p:ph type="sldNum" sz="quarter" idx="12"/>
          </p:nvPr>
        </p:nvSpPr>
        <p:spPr/>
        <p:txBody>
          <a:bodyPr/>
          <a:lstStyle/>
          <a:p>
            <a:pPr>
              <a:defRPr/>
            </a:pPr>
            <a:fld id="{9CDF7619-046A-4A9F-AD4E-45299039FE9F}" type="slidenum">
              <a:rPr lang="en-US" altLang="ja-JP"/>
              <a:pPr>
                <a:defRPr/>
              </a:pPr>
              <a:t>15</a:t>
            </a:fld>
            <a:endParaRPr lang="en-US" altLang="ja-JP" dirty="0"/>
          </a:p>
        </p:txBody>
      </p:sp>
      <p:sp>
        <p:nvSpPr>
          <p:cNvPr id="8" name="正方形/長方形 7">
            <a:extLst>
              <a:ext uri="{FF2B5EF4-FFF2-40B4-BE49-F238E27FC236}">
                <a16:creationId xmlns:a16="http://schemas.microsoft.com/office/drawing/2014/main" id="{C5B6D4DC-680D-0B41-980A-51F258842AB4}"/>
              </a:ext>
            </a:extLst>
          </p:cNvPr>
          <p:cNvSpPr/>
          <p:nvPr/>
        </p:nvSpPr>
        <p:spPr>
          <a:xfrm>
            <a:off x="251520" y="820508"/>
            <a:ext cx="5616624" cy="504055"/>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rmAutofit fontScale="92500"/>
          </a:bodyPr>
          <a:lstStyle/>
          <a:p>
            <a:r>
              <a:rPr lang="ja-JP" altLang="en-US" b="1" dirty="0"/>
              <a:t>⑦　宿泊施設タイプ別の外国人延べ宿泊者数の割合の推移 </a:t>
            </a:r>
          </a:p>
        </p:txBody>
      </p:sp>
      <p:sp>
        <p:nvSpPr>
          <p:cNvPr id="6" name="テキスト ボックス 5">
            <a:extLst>
              <a:ext uri="{FF2B5EF4-FFF2-40B4-BE49-F238E27FC236}">
                <a16:creationId xmlns:a16="http://schemas.microsoft.com/office/drawing/2014/main" id="{87616A1F-F124-FD4A-9DB7-4420EBA56F84}"/>
              </a:ext>
            </a:extLst>
          </p:cNvPr>
          <p:cNvSpPr txBox="1"/>
          <p:nvPr/>
        </p:nvSpPr>
        <p:spPr>
          <a:xfrm>
            <a:off x="6708832" y="5036349"/>
            <a:ext cx="1531188" cy="200055"/>
          </a:xfrm>
          <a:prstGeom prst="rect">
            <a:avLst/>
          </a:prstGeom>
          <a:noFill/>
        </p:spPr>
        <p:txBody>
          <a:bodyPr wrap="none" rtlCol="0">
            <a:spAutoFit/>
          </a:bodyPr>
          <a:lstStyle/>
          <a:p>
            <a:pPr algn="r"/>
            <a:r>
              <a:rPr lang="ja-JP" altLang="en-US" sz="700">
                <a:latin typeface="+mn-ea"/>
                <a:ea typeface="+mn-ea"/>
              </a:rPr>
              <a:t>出典：観光庁「宿泊旅行統計調査」</a:t>
            </a:r>
          </a:p>
        </p:txBody>
      </p:sp>
      <p:sp>
        <p:nvSpPr>
          <p:cNvPr id="7" name="テキスト ボックス 6">
            <a:extLst>
              <a:ext uri="{FF2B5EF4-FFF2-40B4-BE49-F238E27FC236}">
                <a16:creationId xmlns:a16="http://schemas.microsoft.com/office/drawing/2014/main" id="{31D0AA1D-9E62-304A-968D-E8F5F7DCC665}"/>
              </a:ext>
            </a:extLst>
          </p:cNvPr>
          <p:cNvSpPr txBox="1"/>
          <p:nvPr/>
        </p:nvSpPr>
        <p:spPr>
          <a:xfrm>
            <a:off x="108323" y="5185818"/>
            <a:ext cx="8568952" cy="923330"/>
          </a:xfrm>
          <a:prstGeom prst="rect">
            <a:avLst/>
          </a:prstGeom>
          <a:noFill/>
        </p:spPr>
        <p:txBody>
          <a:bodyPr wrap="square" rtlCol="0">
            <a:spAutoFit/>
          </a:bodyPr>
          <a:lstStyle/>
          <a:p>
            <a:r>
              <a:rPr lang="ja-JP" altLang="en-US" dirty="0"/>
              <a:t>延べ宿泊者数全体に占める外国人の割合をみると </a:t>
            </a:r>
            <a:r>
              <a:rPr lang="en-US" altLang="ja-JP" dirty="0"/>
              <a:t>2019</a:t>
            </a:r>
            <a:r>
              <a:rPr lang="ja-JP" altLang="en-US" dirty="0"/>
              <a:t>年は</a:t>
            </a:r>
            <a:r>
              <a:rPr lang="en-US" altLang="ja-JP" dirty="0"/>
              <a:t>18.7%</a:t>
            </a:r>
            <a:r>
              <a:rPr lang="ja-JP" altLang="en-US" dirty="0"/>
              <a:t>でした。 </a:t>
            </a:r>
          </a:p>
          <a:p>
            <a:r>
              <a:rPr lang="ja-JP" altLang="en-US" dirty="0"/>
              <a:t>宿泊施設タイプ別では、特にシティホテルにおける外国人の割合が高く、</a:t>
            </a:r>
            <a:endParaRPr lang="en-US" altLang="ja-JP" dirty="0"/>
          </a:p>
          <a:p>
            <a:r>
              <a:rPr lang="en-US" altLang="ja-JP" dirty="0"/>
              <a:t>2013</a:t>
            </a:r>
            <a:r>
              <a:rPr lang="ja-JP" altLang="en-US" dirty="0"/>
              <a:t>年は</a:t>
            </a:r>
            <a:r>
              <a:rPr lang="en-US" altLang="ja-JP" dirty="0"/>
              <a:t>20.4%</a:t>
            </a:r>
            <a:r>
              <a:rPr lang="ja-JP" altLang="en-US" dirty="0"/>
              <a:t>であったが</a:t>
            </a:r>
            <a:r>
              <a:rPr lang="en-US" altLang="ja-JP" dirty="0"/>
              <a:t>2019</a:t>
            </a:r>
            <a:r>
              <a:rPr lang="ja-JP" altLang="en-US" dirty="0"/>
              <a:t>年には</a:t>
            </a:r>
            <a:r>
              <a:rPr lang="en-US" altLang="ja-JP" dirty="0"/>
              <a:t>37.1%</a:t>
            </a:r>
            <a:r>
              <a:rPr lang="ja-JP" altLang="en-US" dirty="0"/>
              <a:t>にまで上昇しました。</a:t>
            </a:r>
          </a:p>
        </p:txBody>
      </p:sp>
      <p:sp>
        <p:nvSpPr>
          <p:cNvPr id="9" name="正方形/長方形 8">
            <a:extLst>
              <a:ext uri="{FF2B5EF4-FFF2-40B4-BE49-F238E27FC236}">
                <a16:creationId xmlns:a16="http://schemas.microsoft.com/office/drawing/2014/main" id="{546A2DC2-4334-AF49-8B63-7B5C326F66F7}"/>
              </a:ext>
            </a:extLst>
          </p:cNvPr>
          <p:cNvSpPr/>
          <p:nvPr/>
        </p:nvSpPr>
        <p:spPr>
          <a:xfrm>
            <a:off x="432048" y="4948304"/>
            <a:ext cx="2339752" cy="880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ボックス 12">
            <a:extLst>
              <a:ext uri="{FF2B5EF4-FFF2-40B4-BE49-F238E27FC236}">
                <a16:creationId xmlns:a16="http://schemas.microsoft.com/office/drawing/2014/main" id="{BC131318-1012-E64B-967E-2C0550F1D358}"/>
              </a:ext>
            </a:extLst>
          </p:cNvPr>
          <p:cNvSpPr txBox="1"/>
          <p:nvPr/>
        </p:nvSpPr>
        <p:spPr>
          <a:xfrm>
            <a:off x="323528" y="6258617"/>
            <a:ext cx="8496944" cy="369332"/>
          </a:xfrm>
          <a:prstGeom prst="rect">
            <a:avLst/>
          </a:prstGeom>
          <a:solidFill>
            <a:srgbClr val="002060"/>
          </a:solidFill>
          <a:ln>
            <a:solidFill>
              <a:schemeClr val="tx1">
                <a:lumMod val="50000"/>
                <a:lumOff val="50000"/>
              </a:schemeClr>
            </a:solidFill>
          </a:ln>
        </p:spPr>
        <p:txBody>
          <a:bodyPr wrap="square" rtlCol="0">
            <a:spAutoFit/>
          </a:bodyPr>
          <a:lstStyle>
            <a:defPPr>
              <a:defRPr lang="ja-JP"/>
            </a:defPPr>
            <a:lvl1pPr>
              <a:defRPr b="1">
                <a:solidFill>
                  <a:schemeClr val="bg1"/>
                </a:solidFill>
              </a:defRPr>
            </a:lvl1pPr>
          </a:lstStyle>
          <a:p>
            <a:r>
              <a:rPr lang="ja-JP" altLang="en-US" dirty="0"/>
              <a:t>シティホテルの宿泊者の約</a:t>
            </a:r>
            <a:r>
              <a:rPr lang="en-US" altLang="ja-JP" dirty="0"/>
              <a:t>4</a:t>
            </a:r>
            <a:r>
              <a:rPr lang="ja-JP" altLang="en-US" dirty="0"/>
              <a:t>割が外国人観光客です。</a:t>
            </a:r>
          </a:p>
        </p:txBody>
      </p:sp>
      <p:pic>
        <p:nvPicPr>
          <p:cNvPr id="3" name="図 2">
            <a:extLst>
              <a:ext uri="{FF2B5EF4-FFF2-40B4-BE49-F238E27FC236}">
                <a16:creationId xmlns:a16="http://schemas.microsoft.com/office/drawing/2014/main" id="{4D088E5C-4555-5443-AEC3-0A133047F90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49636" y="1909696"/>
            <a:ext cx="6444728" cy="3116042"/>
          </a:xfrm>
          <a:prstGeom prst="rect">
            <a:avLst/>
          </a:prstGeom>
        </p:spPr>
      </p:pic>
      <p:sp>
        <p:nvSpPr>
          <p:cNvPr id="10" name="テキスト ボックス 9">
            <a:extLst>
              <a:ext uri="{FF2B5EF4-FFF2-40B4-BE49-F238E27FC236}">
                <a16:creationId xmlns:a16="http://schemas.microsoft.com/office/drawing/2014/main" id="{13A49380-1C4B-4FC5-B71B-86CE4AC1D454}"/>
              </a:ext>
            </a:extLst>
          </p:cNvPr>
          <p:cNvSpPr txBox="1"/>
          <p:nvPr/>
        </p:nvSpPr>
        <p:spPr>
          <a:xfrm>
            <a:off x="146579" y="1343316"/>
            <a:ext cx="8706826" cy="584775"/>
          </a:xfrm>
          <a:prstGeom prst="rect">
            <a:avLst/>
          </a:prstGeom>
          <a:noFill/>
        </p:spPr>
        <p:txBody>
          <a:bodyPr wrap="square">
            <a:spAutoFit/>
          </a:bodyPr>
          <a:lstStyle/>
          <a:p>
            <a:pPr algn="l"/>
            <a:r>
              <a:rPr lang="en-US" altLang="ja-JP" sz="1600" dirty="0">
                <a:latin typeface="+mn-ea"/>
                <a:ea typeface="+mn-ea"/>
              </a:rPr>
              <a:t>【</a:t>
            </a:r>
            <a:r>
              <a:rPr lang="ja-JP" altLang="en-US" sz="1600" dirty="0">
                <a:latin typeface="+mn-ea"/>
                <a:ea typeface="+mn-ea"/>
              </a:rPr>
              <a:t>宿泊施設タイプ別の外国人延べ宿泊者数の割合を把握する方法</a:t>
            </a:r>
            <a:r>
              <a:rPr lang="en-US" altLang="ja-JP" sz="1600" dirty="0">
                <a:latin typeface="+mn-ea"/>
                <a:ea typeface="+mn-ea"/>
              </a:rPr>
              <a:t>】</a:t>
            </a:r>
          </a:p>
          <a:p>
            <a:pPr algn="l"/>
            <a:r>
              <a:rPr lang="ja-JP" altLang="en-US" sz="1600" dirty="0">
                <a:latin typeface="+mn-ea"/>
                <a:ea typeface="+mn-ea"/>
              </a:rPr>
              <a:t>観光白書から宿泊施設タイプ別の外国人延べ宿泊者数の割合推移を導き出します。</a:t>
            </a:r>
            <a:endParaRPr lang="en-US" altLang="ja-JP" sz="1600" dirty="0">
              <a:latin typeface="+mn-ea"/>
              <a:ea typeface="+mn-ea"/>
            </a:endParaRPr>
          </a:p>
        </p:txBody>
      </p:sp>
    </p:spTree>
    <p:extLst>
      <p:ext uri="{BB962C8B-B14F-4D97-AF65-F5344CB8AC3E}">
        <p14:creationId xmlns:p14="http://schemas.microsoft.com/office/powerpoint/2010/main" val="42568575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スライド番号プレースホルダ 5"/>
          <p:cNvSpPr>
            <a:spLocks noGrp="1"/>
          </p:cNvSpPr>
          <p:nvPr>
            <p:ph type="sldNum" sz="quarter" idx="12"/>
          </p:nvPr>
        </p:nvSpPr>
        <p:spPr/>
        <p:txBody>
          <a:bodyPr/>
          <a:lstStyle/>
          <a:p>
            <a:pPr>
              <a:defRPr/>
            </a:pPr>
            <a:fld id="{9CDF7619-046A-4A9F-AD4E-45299039FE9F}" type="slidenum">
              <a:rPr lang="en-US" altLang="ja-JP"/>
              <a:pPr>
                <a:defRPr/>
              </a:pPr>
              <a:t>16</a:t>
            </a:fld>
            <a:endParaRPr lang="en-US" altLang="ja-JP" dirty="0"/>
          </a:p>
        </p:txBody>
      </p:sp>
      <p:sp>
        <p:nvSpPr>
          <p:cNvPr id="8" name="正方形/長方形 7">
            <a:extLst>
              <a:ext uri="{FF2B5EF4-FFF2-40B4-BE49-F238E27FC236}">
                <a16:creationId xmlns:a16="http://schemas.microsoft.com/office/drawing/2014/main" id="{C5B6D4DC-680D-0B41-980A-51F258842AB4}"/>
              </a:ext>
            </a:extLst>
          </p:cNvPr>
          <p:cNvSpPr/>
          <p:nvPr/>
        </p:nvSpPr>
        <p:spPr>
          <a:xfrm>
            <a:off x="251644" y="820738"/>
            <a:ext cx="4104456" cy="504055"/>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rmAutofit fontScale="92500"/>
          </a:bodyPr>
          <a:lstStyle/>
          <a:p>
            <a:r>
              <a:rPr lang="ja-JP" altLang="en-US" b="1" dirty="0"/>
              <a:t>⑧　宿泊施設タイプ別の客室稼働率の推移 </a:t>
            </a:r>
          </a:p>
        </p:txBody>
      </p:sp>
      <p:sp>
        <p:nvSpPr>
          <p:cNvPr id="7" name="テキスト ボックス 6">
            <a:extLst>
              <a:ext uri="{FF2B5EF4-FFF2-40B4-BE49-F238E27FC236}">
                <a16:creationId xmlns:a16="http://schemas.microsoft.com/office/drawing/2014/main" id="{31D0AA1D-9E62-304A-968D-E8F5F7DCC665}"/>
              </a:ext>
            </a:extLst>
          </p:cNvPr>
          <p:cNvSpPr txBox="1"/>
          <p:nvPr/>
        </p:nvSpPr>
        <p:spPr>
          <a:xfrm>
            <a:off x="395537" y="5362097"/>
            <a:ext cx="8496943" cy="646331"/>
          </a:xfrm>
          <a:prstGeom prst="rect">
            <a:avLst/>
          </a:prstGeom>
          <a:noFill/>
        </p:spPr>
        <p:txBody>
          <a:bodyPr wrap="square" rtlCol="0">
            <a:spAutoFit/>
          </a:bodyPr>
          <a:lstStyle/>
          <a:p>
            <a:r>
              <a:rPr lang="ja-JP" altLang="en-US" b="1">
                <a:latin typeface="+mn-ea"/>
                <a:ea typeface="+mn-ea"/>
              </a:rPr>
              <a:t>宿泊施設タイプ別の客室稼働率は、特にシティホテル、</a:t>
            </a:r>
            <a:endParaRPr lang="en-US" altLang="ja-JP" b="1" dirty="0">
              <a:latin typeface="+mn-ea"/>
              <a:ea typeface="+mn-ea"/>
            </a:endParaRPr>
          </a:p>
          <a:p>
            <a:r>
              <a:rPr lang="ja-JP" altLang="en-US" b="1">
                <a:latin typeface="+mn-ea"/>
                <a:ea typeface="+mn-ea"/>
              </a:rPr>
              <a:t>ビジネスホテルが高い水準にあり、 </a:t>
            </a:r>
            <a:r>
              <a:rPr lang="en-US" altLang="ja-JP" b="1" dirty="0">
                <a:latin typeface="+mn-ea"/>
                <a:ea typeface="+mn-ea"/>
              </a:rPr>
              <a:t>2019</a:t>
            </a:r>
            <a:r>
              <a:rPr lang="ja-JP" altLang="en-US" b="1">
                <a:latin typeface="+mn-ea"/>
                <a:ea typeface="+mn-ea"/>
              </a:rPr>
              <a:t>はそれぞれ</a:t>
            </a:r>
            <a:r>
              <a:rPr lang="en-US" altLang="ja-JP" b="1" dirty="0">
                <a:latin typeface="+mn-ea"/>
                <a:ea typeface="+mn-ea"/>
              </a:rPr>
              <a:t>79.4%</a:t>
            </a:r>
            <a:r>
              <a:rPr lang="ja-JP" altLang="en-US" b="1">
                <a:latin typeface="+mn-ea"/>
                <a:ea typeface="+mn-ea"/>
              </a:rPr>
              <a:t>、</a:t>
            </a:r>
            <a:r>
              <a:rPr lang="en-US" altLang="ja-JP" b="1" dirty="0">
                <a:latin typeface="+mn-ea"/>
                <a:ea typeface="+mn-ea"/>
              </a:rPr>
              <a:t>75.4%</a:t>
            </a:r>
            <a:r>
              <a:rPr lang="ja-JP" altLang="en-US" b="1">
                <a:latin typeface="+mn-ea"/>
                <a:ea typeface="+mn-ea"/>
              </a:rPr>
              <a:t>となっています。 </a:t>
            </a:r>
          </a:p>
        </p:txBody>
      </p:sp>
      <p:sp>
        <p:nvSpPr>
          <p:cNvPr id="9" name="正方形/長方形 8">
            <a:extLst>
              <a:ext uri="{FF2B5EF4-FFF2-40B4-BE49-F238E27FC236}">
                <a16:creationId xmlns:a16="http://schemas.microsoft.com/office/drawing/2014/main" id="{546A2DC2-4334-AF49-8B63-7B5C326F66F7}"/>
              </a:ext>
            </a:extLst>
          </p:cNvPr>
          <p:cNvSpPr/>
          <p:nvPr/>
        </p:nvSpPr>
        <p:spPr>
          <a:xfrm>
            <a:off x="497960" y="4948304"/>
            <a:ext cx="2339752" cy="880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ボックス 12">
            <a:extLst>
              <a:ext uri="{FF2B5EF4-FFF2-40B4-BE49-F238E27FC236}">
                <a16:creationId xmlns:a16="http://schemas.microsoft.com/office/drawing/2014/main" id="{BC131318-1012-E64B-967E-2C0550F1D358}"/>
              </a:ext>
            </a:extLst>
          </p:cNvPr>
          <p:cNvSpPr txBox="1"/>
          <p:nvPr/>
        </p:nvSpPr>
        <p:spPr>
          <a:xfrm>
            <a:off x="251644" y="6228020"/>
            <a:ext cx="8640835" cy="369332"/>
          </a:xfrm>
          <a:prstGeom prst="rect">
            <a:avLst/>
          </a:prstGeom>
          <a:solidFill>
            <a:srgbClr val="002060"/>
          </a:solidFill>
          <a:ln>
            <a:solidFill>
              <a:schemeClr val="tx1">
                <a:lumMod val="50000"/>
                <a:lumOff val="50000"/>
              </a:schemeClr>
            </a:solidFill>
          </a:ln>
        </p:spPr>
        <p:txBody>
          <a:bodyPr wrap="square" rtlCol="0">
            <a:spAutoFit/>
          </a:bodyPr>
          <a:lstStyle>
            <a:defPPr>
              <a:defRPr lang="ja-JP"/>
            </a:defPPr>
            <a:lvl1pPr>
              <a:defRPr b="1">
                <a:solidFill>
                  <a:schemeClr val="bg1"/>
                </a:solidFill>
              </a:defRPr>
            </a:lvl1pPr>
          </a:lstStyle>
          <a:p>
            <a:r>
              <a:rPr lang="ja-JP" altLang="en-US" dirty="0"/>
              <a:t>旅館の稼働率は他の宿泊タイプと比較して低い水準にあります。</a:t>
            </a:r>
          </a:p>
        </p:txBody>
      </p:sp>
      <p:pic>
        <p:nvPicPr>
          <p:cNvPr id="3" name="図 2">
            <a:extLst>
              <a:ext uri="{FF2B5EF4-FFF2-40B4-BE49-F238E27FC236}">
                <a16:creationId xmlns:a16="http://schemas.microsoft.com/office/drawing/2014/main" id="{6BE0E6A8-D55A-084C-AE97-1E813CAAAA8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4194" y="2021850"/>
            <a:ext cx="7635612" cy="3230451"/>
          </a:xfrm>
          <a:prstGeom prst="rect">
            <a:avLst/>
          </a:prstGeom>
        </p:spPr>
      </p:pic>
      <p:sp>
        <p:nvSpPr>
          <p:cNvPr id="10" name="テキスト ボックス 9">
            <a:extLst>
              <a:ext uri="{FF2B5EF4-FFF2-40B4-BE49-F238E27FC236}">
                <a16:creationId xmlns:a16="http://schemas.microsoft.com/office/drawing/2014/main" id="{8F431E5C-70B3-403C-B067-D246C555C82C}"/>
              </a:ext>
            </a:extLst>
          </p:cNvPr>
          <p:cNvSpPr txBox="1"/>
          <p:nvPr/>
        </p:nvSpPr>
        <p:spPr>
          <a:xfrm>
            <a:off x="6757430" y="5054805"/>
            <a:ext cx="1531188" cy="200055"/>
          </a:xfrm>
          <a:prstGeom prst="rect">
            <a:avLst/>
          </a:prstGeom>
          <a:noFill/>
        </p:spPr>
        <p:txBody>
          <a:bodyPr wrap="none" rtlCol="0">
            <a:spAutoFit/>
          </a:bodyPr>
          <a:lstStyle/>
          <a:p>
            <a:pPr algn="r"/>
            <a:r>
              <a:rPr lang="ja-JP" altLang="en-US" sz="700" dirty="0">
                <a:latin typeface="+mn-ea"/>
                <a:ea typeface="+mn-ea"/>
              </a:rPr>
              <a:t>出典：観光庁「宿泊旅行統計調査」</a:t>
            </a:r>
          </a:p>
        </p:txBody>
      </p:sp>
      <p:sp>
        <p:nvSpPr>
          <p:cNvPr id="11" name="テキスト ボックス 10">
            <a:extLst>
              <a:ext uri="{FF2B5EF4-FFF2-40B4-BE49-F238E27FC236}">
                <a16:creationId xmlns:a16="http://schemas.microsoft.com/office/drawing/2014/main" id="{41C41529-3772-4763-83C4-2B79C95EC5EC}"/>
              </a:ext>
            </a:extLst>
          </p:cNvPr>
          <p:cNvSpPr txBox="1"/>
          <p:nvPr/>
        </p:nvSpPr>
        <p:spPr>
          <a:xfrm>
            <a:off x="146579" y="1343316"/>
            <a:ext cx="8706826" cy="584775"/>
          </a:xfrm>
          <a:prstGeom prst="rect">
            <a:avLst/>
          </a:prstGeom>
          <a:noFill/>
        </p:spPr>
        <p:txBody>
          <a:bodyPr wrap="square">
            <a:spAutoFit/>
          </a:bodyPr>
          <a:lstStyle/>
          <a:p>
            <a:pPr algn="l"/>
            <a:r>
              <a:rPr lang="en-US" altLang="ja-JP" sz="1600" dirty="0">
                <a:latin typeface="+mn-ea"/>
                <a:ea typeface="+mn-ea"/>
              </a:rPr>
              <a:t>【</a:t>
            </a:r>
            <a:r>
              <a:rPr lang="ja-JP" altLang="en-US" sz="1600" dirty="0">
                <a:latin typeface="+mn-ea"/>
                <a:ea typeface="+mn-ea"/>
              </a:rPr>
              <a:t>宿泊施設タイプ別の客室稼働率の推移を把握する方法</a:t>
            </a:r>
            <a:r>
              <a:rPr lang="en-US" altLang="ja-JP" sz="1600" dirty="0">
                <a:latin typeface="+mn-ea"/>
                <a:ea typeface="+mn-ea"/>
              </a:rPr>
              <a:t>】</a:t>
            </a:r>
          </a:p>
          <a:p>
            <a:pPr algn="l"/>
            <a:r>
              <a:rPr lang="ja-JP" altLang="en-US" sz="1600" dirty="0">
                <a:latin typeface="+mn-ea"/>
                <a:ea typeface="+mn-ea"/>
              </a:rPr>
              <a:t>観光白書から宿泊施設タイプ別の客室稼働率の推移を導き出します。</a:t>
            </a:r>
            <a:endParaRPr lang="en-US" altLang="ja-JP" sz="1600" dirty="0">
              <a:latin typeface="+mn-ea"/>
              <a:ea typeface="+mn-ea"/>
            </a:endParaRPr>
          </a:p>
        </p:txBody>
      </p:sp>
    </p:spTree>
    <p:extLst>
      <p:ext uri="{BB962C8B-B14F-4D97-AF65-F5344CB8AC3E}">
        <p14:creationId xmlns:p14="http://schemas.microsoft.com/office/powerpoint/2010/main" val="9536420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スライド番号プレースホルダ 5"/>
          <p:cNvSpPr>
            <a:spLocks noGrp="1"/>
          </p:cNvSpPr>
          <p:nvPr>
            <p:ph type="sldNum" sz="quarter" idx="12"/>
          </p:nvPr>
        </p:nvSpPr>
        <p:spPr/>
        <p:txBody>
          <a:bodyPr/>
          <a:lstStyle/>
          <a:p>
            <a:pPr>
              <a:defRPr/>
            </a:pPr>
            <a:fld id="{9CDF7619-046A-4A9F-AD4E-45299039FE9F}" type="slidenum">
              <a:rPr lang="en-US" altLang="ja-JP"/>
              <a:pPr>
                <a:defRPr/>
              </a:pPr>
              <a:t>17</a:t>
            </a:fld>
            <a:endParaRPr lang="en-US" altLang="ja-JP" dirty="0"/>
          </a:p>
        </p:txBody>
      </p:sp>
      <p:sp>
        <p:nvSpPr>
          <p:cNvPr id="4" name="正方形/長方形 3">
            <a:extLst>
              <a:ext uri="{FF2B5EF4-FFF2-40B4-BE49-F238E27FC236}">
                <a16:creationId xmlns:a16="http://schemas.microsoft.com/office/drawing/2014/main" id="{651228E3-2E18-1E43-8F84-82781968A541}"/>
              </a:ext>
            </a:extLst>
          </p:cNvPr>
          <p:cNvSpPr/>
          <p:nvPr/>
        </p:nvSpPr>
        <p:spPr>
          <a:xfrm>
            <a:off x="395536" y="1302876"/>
            <a:ext cx="5976664" cy="504055"/>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rmAutofit/>
          </a:bodyPr>
          <a:lstStyle/>
          <a:p>
            <a:r>
              <a:rPr lang="ja-JP" altLang="en-US" sz="1600" b="1" dirty="0">
                <a:latin typeface="Arial" panose="020B0604020202020204" pitchFamily="34" charset="0"/>
                <a:cs typeface="Arial" panose="020B0604020202020204" pitchFamily="34" charset="0"/>
              </a:rPr>
              <a:t>訪日外国人宿泊者数よりも日本人宿泊者数の方が圧倒的に多い</a:t>
            </a:r>
          </a:p>
        </p:txBody>
      </p:sp>
      <p:sp>
        <p:nvSpPr>
          <p:cNvPr id="5" name="正方形/長方形 4">
            <a:extLst>
              <a:ext uri="{FF2B5EF4-FFF2-40B4-BE49-F238E27FC236}">
                <a16:creationId xmlns:a16="http://schemas.microsoft.com/office/drawing/2014/main" id="{05D75789-E37C-7841-9A30-D0C92B83A50A}"/>
              </a:ext>
            </a:extLst>
          </p:cNvPr>
          <p:cNvSpPr/>
          <p:nvPr/>
        </p:nvSpPr>
        <p:spPr>
          <a:xfrm>
            <a:off x="395536" y="2274850"/>
            <a:ext cx="5976664" cy="504055"/>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Autofit/>
          </a:bodyPr>
          <a:lstStyle/>
          <a:p>
            <a:r>
              <a:rPr lang="ja-JP" altLang="en-US" sz="1600" b="1" dirty="0"/>
              <a:t>外国人観光客は主に首都圏の宿泊が増加傾向</a:t>
            </a:r>
          </a:p>
        </p:txBody>
      </p:sp>
      <p:sp>
        <p:nvSpPr>
          <p:cNvPr id="6" name="正方形/長方形 5">
            <a:extLst>
              <a:ext uri="{FF2B5EF4-FFF2-40B4-BE49-F238E27FC236}">
                <a16:creationId xmlns:a16="http://schemas.microsoft.com/office/drawing/2014/main" id="{87430EF8-CAA8-4E4F-A1A5-2AD53580EEEF}"/>
              </a:ext>
            </a:extLst>
          </p:cNvPr>
          <p:cNvSpPr/>
          <p:nvPr/>
        </p:nvSpPr>
        <p:spPr>
          <a:xfrm>
            <a:off x="395536" y="3246824"/>
            <a:ext cx="5976664" cy="504055"/>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rmAutofit/>
          </a:bodyPr>
          <a:lstStyle/>
          <a:p>
            <a:r>
              <a:rPr lang="ja-JP" altLang="en-US" sz="1600" b="1" dirty="0"/>
              <a:t>シティホテルの宿泊者の約</a:t>
            </a:r>
            <a:r>
              <a:rPr lang="en-US" altLang="ja-JP" sz="1600" b="1" dirty="0"/>
              <a:t>4</a:t>
            </a:r>
            <a:r>
              <a:rPr lang="ja-JP" altLang="en-US" sz="1600" b="1" dirty="0"/>
              <a:t>割が外国人観光客</a:t>
            </a:r>
          </a:p>
        </p:txBody>
      </p:sp>
      <p:sp>
        <p:nvSpPr>
          <p:cNvPr id="7" name="正方形/長方形 6">
            <a:extLst>
              <a:ext uri="{FF2B5EF4-FFF2-40B4-BE49-F238E27FC236}">
                <a16:creationId xmlns:a16="http://schemas.microsoft.com/office/drawing/2014/main" id="{6627F65B-C599-7B40-9A34-4F4A9CC1E1E9}"/>
              </a:ext>
            </a:extLst>
          </p:cNvPr>
          <p:cNvSpPr/>
          <p:nvPr/>
        </p:nvSpPr>
        <p:spPr>
          <a:xfrm>
            <a:off x="395536" y="4218797"/>
            <a:ext cx="5976664" cy="504055"/>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rmAutofit/>
          </a:bodyPr>
          <a:lstStyle/>
          <a:p>
            <a:r>
              <a:rPr lang="ja-JP" altLang="en-US" b="1" dirty="0"/>
              <a:t>旅館の稼働率は他の宿泊タイプと比較して低い水準にある</a:t>
            </a:r>
          </a:p>
        </p:txBody>
      </p:sp>
      <p:sp>
        <p:nvSpPr>
          <p:cNvPr id="2" name="正方形/長方形 1">
            <a:extLst>
              <a:ext uri="{FF2B5EF4-FFF2-40B4-BE49-F238E27FC236}">
                <a16:creationId xmlns:a16="http://schemas.microsoft.com/office/drawing/2014/main" id="{181EEB73-4A94-304C-8DCA-FEC42C6FD500}"/>
              </a:ext>
            </a:extLst>
          </p:cNvPr>
          <p:cNvSpPr/>
          <p:nvPr/>
        </p:nvSpPr>
        <p:spPr>
          <a:xfrm>
            <a:off x="6516216" y="1302876"/>
            <a:ext cx="2161059" cy="504055"/>
          </a:xfrm>
          <a:prstGeom prst="rect">
            <a:avLst/>
          </a:prstGeom>
          <a:solidFill>
            <a:schemeClr val="tx2">
              <a:lumMod val="20000"/>
              <a:lumOff val="8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a:solidFill>
                  <a:schemeClr val="tx1"/>
                </a:solidFill>
              </a:rPr>
              <a:t>コロナ禍は国内市場注視</a:t>
            </a:r>
            <a:endParaRPr kumimoji="1" lang="ja-JP" altLang="en-US" sz="1400" b="1" dirty="0">
              <a:solidFill>
                <a:schemeClr val="tx1"/>
              </a:solidFill>
            </a:endParaRPr>
          </a:p>
        </p:txBody>
      </p:sp>
      <p:sp>
        <p:nvSpPr>
          <p:cNvPr id="9" name="正方形/長方形 8">
            <a:extLst>
              <a:ext uri="{FF2B5EF4-FFF2-40B4-BE49-F238E27FC236}">
                <a16:creationId xmlns:a16="http://schemas.microsoft.com/office/drawing/2014/main" id="{5F2088BA-BD7D-FD46-B89F-35AF8D6AC470}"/>
              </a:ext>
            </a:extLst>
          </p:cNvPr>
          <p:cNvSpPr/>
          <p:nvPr/>
        </p:nvSpPr>
        <p:spPr>
          <a:xfrm>
            <a:off x="6516216" y="2275614"/>
            <a:ext cx="2161059" cy="504055"/>
          </a:xfrm>
          <a:prstGeom prst="rect">
            <a:avLst/>
          </a:prstGeom>
          <a:solidFill>
            <a:schemeClr val="tx2">
              <a:lumMod val="20000"/>
              <a:lumOff val="8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a:solidFill>
                  <a:schemeClr val="tx1"/>
                </a:solidFill>
              </a:rPr>
              <a:t>地方部として特色を出す</a:t>
            </a:r>
            <a:endParaRPr lang="en-US" altLang="ja-JP" sz="1400" b="1" dirty="0">
              <a:solidFill>
                <a:schemeClr val="tx1"/>
              </a:solidFill>
            </a:endParaRPr>
          </a:p>
          <a:p>
            <a:pPr algn="ctr"/>
            <a:r>
              <a:rPr lang="ja-JP" altLang="en-US" sz="1400" b="1" dirty="0">
                <a:solidFill>
                  <a:schemeClr val="tx1"/>
                </a:solidFill>
              </a:rPr>
              <a:t>必要がある</a:t>
            </a:r>
            <a:endParaRPr kumimoji="1" lang="ja-JP" altLang="en-US" sz="1400" b="1" dirty="0">
              <a:solidFill>
                <a:schemeClr val="tx1"/>
              </a:solidFill>
            </a:endParaRPr>
          </a:p>
        </p:txBody>
      </p:sp>
      <p:sp>
        <p:nvSpPr>
          <p:cNvPr id="10" name="正方形/長方形 9">
            <a:extLst>
              <a:ext uri="{FF2B5EF4-FFF2-40B4-BE49-F238E27FC236}">
                <a16:creationId xmlns:a16="http://schemas.microsoft.com/office/drawing/2014/main" id="{51E0A79B-E9E2-4544-A762-AC0CD186F173}"/>
              </a:ext>
            </a:extLst>
          </p:cNvPr>
          <p:cNvSpPr/>
          <p:nvPr/>
        </p:nvSpPr>
        <p:spPr>
          <a:xfrm>
            <a:off x="6516215" y="3248352"/>
            <a:ext cx="2161059" cy="504055"/>
          </a:xfrm>
          <a:prstGeom prst="rect">
            <a:avLst/>
          </a:prstGeom>
          <a:solidFill>
            <a:schemeClr val="tx2">
              <a:lumMod val="20000"/>
              <a:lumOff val="8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a:solidFill>
                  <a:schemeClr val="tx1"/>
                </a:solidFill>
              </a:rPr>
              <a:t>インバウンドに代わる</a:t>
            </a:r>
            <a:endParaRPr lang="en-US" altLang="ja-JP" sz="1400" b="1" dirty="0">
              <a:solidFill>
                <a:schemeClr val="tx1"/>
              </a:solidFill>
            </a:endParaRPr>
          </a:p>
          <a:p>
            <a:pPr algn="ctr"/>
            <a:r>
              <a:rPr lang="ja-JP" altLang="en-US" sz="1400" b="1" dirty="0">
                <a:solidFill>
                  <a:schemeClr val="tx1"/>
                </a:solidFill>
              </a:rPr>
              <a:t>ターゲット選定が必要</a:t>
            </a:r>
            <a:endParaRPr kumimoji="1" lang="ja-JP" altLang="en-US" sz="1400" b="1" dirty="0">
              <a:solidFill>
                <a:schemeClr val="tx1"/>
              </a:solidFill>
            </a:endParaRPr>
          </a:p>
        </p:txBody>
      </p:sp>
      <p:sp>
        <p:nvSpPr>
          <p:cNvPr id="11" name="正方形/長方形 10">
            <a:extLst>
              <a:ext uri="{FF2B5EF4-FFF2-40B4-BE49-F238E27FC236}">
                <a16:creationId xmlns:a16="http://schemas.microsoft.com/office/drawing/2014/main" id="{1FE979DB-B534-0948-AECB-05575BC7C71F}"/>
              </a:ext>
            </a:extLst>
          </p:cNvPr>
          <p:cNvSpPr/>
          <p:nvPr/>
        </p:nvSpPr>
        <p:spPr>
          <a:xfrm>
            <a:off x="6516215" y="4221089"/>
            <a:ext cx="2161059" cy="504055"/>
          </a:xfrm>
          <a:prstGeom prst="rect">
            <a:avLst/>
          </a:prstGeom>
          <a:solidFill>
            <a:schemeClr val="tx2">
              <a:lumMod val="20000"/>
              <a:lumOff val="8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a:solidFill>
                  <a:schemeClr val="tx1"/>
                </a:solidFill>
              </a:rPr>
              <a:t>旅館のプロモーションが</a:t>
            </a:r>
            <a:endParaRPr lang="en-US" altLang="ja-JP" sz="1400" b="1" dirty="0">
              <a:solidFill>
                <a:schemeClr val="tx1"/>
              </a:solidFill>
            </a:endParaRPr>
          </a:p>
          <a:p>
            <a:pPr algn="ctr"/>
            <a:r>
              <a:rPr lang="ja-JP" altLang="en-US" sz="1400" b="1" dirty="0">
                <a:solidFill>
                  <a:schemeClr val="tx1"/>
                </a:solidFill>
              </a:rPr>
              <a:t>重要</a:t>
            </a:r>
            <a:endParaRPr kumimoji="1" lang="ja-JP" altLang="en-US" sz="1400" b="1" dirty="0">
              <a:solidFill>
                <a:schemeClr val="tx1"/>
              </a:solidFill>
            </a:endParaRPr>
          </a:p>
        </p:txBody>
      </p:sp>
      <p:sp>
        <p:nvSpPr>
          <p:cNvPr id="12" name="下矢印 11">
            <a:extLst>
              <a:ext uri="{FF2B5EF4-FFF2-40B4-BE49-F238E27FC236}">
                <a16:creationId xmlns:a16="http://schemas.microsoft.com/office/drawing/2014/main" id="{16742FAA-3830-874E-88B7-C3BE8E01209A}"/>
              </a:ext>
            </a:extLst>
          </p:cNvPr>
          <p:cNvSpPr/>
          <p:nvPr/>
        </p:nvSpPr>
        <p:spPr>
          <a:xfrm>
            <a:off x="3887924" y="4942428"/>
            <a:ext cx="1368152" cy="360040"/>
          </a:xfrm>
          <a:prstGeom prst="downArrow">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テキスト ボックス 15">
            <a:extLst>
              <a:ext uri="{FF2B5EF4-FFF2-40B4-BE49-F238E27FC236}">
                <a16:creationId xmlns:a16="http://schemas.microsoft.com/office/drawing/2014/main" id="{3E4CEB26-7ED7-834C-9D12-6DE8BC3540F0}"/>
              </a:ext>
            </a:extLst>
          </p:cNvPr>
          <p:cNvSpPr txBox="1"/>
          <p:nvPr/>
        </p:nvSpPr>
        <p:spPr>
          <a:xfrm>
            <a:off x="395536" y="5529673"/>
            <a:ext cx="8279416" cy="830997"/>
          </a:xfrm>
          <a:prstGeom prst="rect">
            <a:avLst/>
          </a:prstGeom>
          <a:noFill/>
        </p:spPr>
        <p:txBody>
          <a:bodyPr wrap="square" rtlCol="0">
            <a:spAutoFit/>
          </a:bodyPr>
          <a:lstStyle/>
          <a:p>
            <a:r>
              <a:rPr kumimoji="1" lang="ja-JP" altLang="en-US" sz="2400" dirty="0"/>
              <a:t>自分が担当する観光ビジネスに関しても様々な観光データを</a:t>
            </a:r>
            <a:endParaRPr kumimoji="1" lang="en-US" altLang="ja-JP" sz="2400" dirty="0"/>
          </a:p>
          <a:p>
            <a:r>
              <a:rPr kumimoji="1" lang="ja-JP" altLang="en-US" sz="2400" dirty="0"/>
              <a:t>分析することで傾向と対策が導き出せます。</a:t>
            </a:r>
          </a:p>
        </p:txBody>
      </p:sp>
      <p:sp>
        <p:nvSpPr>
          <p:cNvPr id="17" name="テキスト ボックス 16">
            <a:extLst>
              <a:ext uri="{FF2B5EF4-FFF2-40B4-BE49-F238E27FC236}">
                <a16:creationId xmlns:a16="http://schemas.microsoft.com/office/drawing/2014/main" id="{5D8F8E22-1A43-B244-90C4-C97A89BA9241}"/>
              </a:ext>
            </a:extLst>
          </p:cNvPr>
          <p:cNvSpPr txBox="1"/>
          <p:nvPr/>
        </p:nvSpPr>
        <p:spPr>
          <a:xfrm>
            <a:off x="251520" y="871557"/>
            <a:ext cx="4822154" cy="369332"/>
          </a:xfrm>
          <a:prstGeom prst="rect">
            <a:avLst/>
          </a:prstGeom>
          <a:noFill/>
        </p:spPr>
        <p:txBody>
          <a:bodyPr wrap="none" rtlCol="0">
            <a:spAutoFit/>
          </a:bodyPr>
          <a:lstStyle/>
          <a:p>
            <a:pPr algn="l"/>
            <a:r>
              <a:rPr kumimoji="1" lang="ja-JP" altLang="en-US" dirty="0"/>
              <a:t>■　観光白書から特定項目に関する情報を分析</a:t>
            </a:r>
          </a:p>
        </p:txBody>
      </p:sp>
      <p:sp>
        <p:nvSpPr>
          <p:cNvPr id="14" name="吹き出し: 円形 13">
            <a:extLst>
              <a:ext uri="{FF2B5EF4-FFF2-40B4-BE49-F238E27FC236}">
                <a16:creationId xmlns:a16="http://schemas.microsoft.com/office/drawing/2014/main" id="{AAD4F0F2-CF7C-4CBB-AAF8-FDE67141447A}"/>
              </a:ext>
            </a:extLst>
          </p:cNvPr>
          <p:cNvSpPr/>
          <p:nvPr/>
        </p:nvSpPr>
        <p:spPr>
          <a:xfrm>
            <a:off x="6228184" y="1004608"/>
            <a:ext cx="1119228" cy="369332"/>
          </a:xfrm>
          <a:prstGeom prst="wedgeEllipseCallout">
            <a:avLst>
              <a:gd name="adj1" fmla="val 48205"/>
              <a:gd name="adj2" fmla="val 6465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b="1" dirty="0">
                <a:latin typeface="+mn-ea"/>
              </a:rPr>
              <a:t>ポイント</a:t>
            </a:r>
          </a:p>
        </p:txBody>
      </p:sp>
      <p:sp>
        <p:nvSpPr>
          <p:cNvPr id="15" name="吹き出し: 円形 14">
            <a:extLst>
              <a:ext uri="{FF2B5EF4-FFF2-40B4-BE49-F238E27FC236}">
                <a16:creationId xmlns:a16="http://schemas.microsoft.com/office/drawing/2014/main" id="{7197DEBD-70ED-40CC-B401-0C06547D8DFF}"/>
              </a:ext>
            </a:extLst>
          </p:cNvPr>
          <p:cNvSpPr/>
          <p:nvPr/>
        </p:nvSpPr>
        <p:spPr>
          <a:xfrm>
            <a:off x="6261045" y="1888473"/>
            <a:ext cx="1119228" cy="369332"/>
          </a:xfrm>
          <a:prstGeom prst="wedgeEllipseCallout">
            <a:avLst>
              <a:gd name="adj1" fmla="val 48205"/>
              <a:gd name="adj2" fmla="val 6465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b="1" dirty="0">
                <a:latin typeface="+mn-ea"/>
              </a:rPr>
              <a:t>ポイント</a:t>
            </a:r>
          </a:p>
        </p:txBody>
      </p:sp>
      <p:sp>
        <p:nvSpPr>
          <p:cNvPr id="18" name="吹き出し: 円形 17">
            <a:extLst>
              <a:ext uri="{FF2B5EF4-FFF2-40B4-BE49-F238E27FC236}">
                <a16:creationId xmlns:a16="http://schemas.microsoft.com/office/drawing/2014/main" id="{29C0C357-2365-4F15-835D-60E96A6E5C28}"/>
              </a:ext>
            </a:extLst>
          </p:cNvPr>
          <p:cNvSpPr/>
          <p:nvPr/>
        </p:nvSpPr>
        <p:spPr>
          <a:xfrm>
            <a:off x="6278003" y="2821444"/>
            <a:ext cx="1119228" cy="369332"/>
          </a:xfrm>
          <a:prstGeom prst="wedgeEllipseCallout">
            <a:avLst>
              <a:gd name="adj1" fmla="val 48205"/>
              <a:gd name="adj2" fmla="val 6465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b="1" dirty="0">
                <a:latin typeface="+mn-ea"/>
              </a:rPr>
              <a:t>ポイント</a:t>
            </a:r>
          </a:p>
        </p:txBody>
      </p:sp>
      <p:sp>
        <p:nvSpPr>
          <p:cNvPr id="19" name="吹き出し: 円形 18">
            <a:extLst>
              <a:ext uri="{FF2B5EF4-FFF2-40B4-BE49-F238E27FC236}">
                <a16:creationId xmlns:a16="http://schemas.microsoft.com/office/drawing/2014/main" id="{A66B9FD9-CD5C-49D4-A0E7-4829A489D623}"/>
              </a:ext>
            </a:extLst>
          </p:cNvPr>
          <p:cNvSpPr/>
          <p:nvPr/>
        </p:nvSpPr>
        <p:spPr>
          <a:xfrm>
            <a:off x="6341004" y="3800566"/>
            <a:ext cx="1119228" cy="369332"/>
          </a:xfrm>
          <a:prstGeom prst="wedgeEllipseCallout">
            <a:avLst>
              <a:gd name="adj1" fmla="val 48205"/>
              <a:gd name="adj2" fmla="val 6465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b="1" dirty="0">
                <a:latin typeface="+mn-ea"/>
              </a:rPr>
              <a:t>ポイント</a:t>
            </a:r>
          </a:p>
        </p:txBody>
      </p:sp>
    </p:spTree>
    <p:extLst>
      <p:ext uri="{BB962C8B-B14F-4D97-AF65-F5344CB8AC3E}">
        <p14:creationId xmlns:p14="http://schemas.microsoft.com/office/powerpoint/2010/main" val="20686088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スライド番号プレースホルダ 5"/>
          <p:cNvSpPr>
            <a:spLocks noGrp="1"/>
          </p:cNvSpPr>
          <p:nvPr>
            <p:ph type="sldNum" sz="quarter" idx="12"/>
          </p:nvPr>
        </p:nvSpPr>
        <p:spPr/>
        <p:txBody>
          <a:bodyPr/>
          <a:lstStyle/>
          <a:p>
            <a:pPr>
              <a:defRPr/>
            </a:pPr>
            <a:fld id="{9CDF7619-046A-4A9F-AD4E-45299039FE9F}" type="slidenum">
              <a:rPr lang="en-US" altLang="ja-JP"/>
              <a:pPr>
                <a:defRPr/>
              </a:pPr>
              <a:t>18</a:t>
            </a:fld>
            <a:endParaRPr lang="en-US" altLang="ja-JP" dirty="0"/>
          </a:p>
        </p:txBody>
      </p:sp>
      <p:sp>
        <p:nvSpPr>
          <p:cNvPr id="8" name="正方形/長方形 7">
            <a:extLst>
              <a:ext uri="{FF2B5EF4-FFF2-40B4-BE49-F238E27FC236}">
                <a16:creationId xmlns:a16="http://schemas.microsoft.com/office/drawing/2014/main" id="{C5B6D4DC-680D-0B41-980A-51F258842AB4}"/>
              </a:ext>
            </a:extLst>
          </p:cNvPr>
          <p:cNvSpPr/>
          <p:nvPr/>
        </p:nvSpPr>
        <p:spPr>
          <a:xfrm>
            <a:off x="251520" y="788303"/>
            <a:ext cx="2952328" cy="504055"/>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rmAutofit fontScale="92500"/>
          </a:bodyPr>
          <a:lstStyle/>
          <a:p>
            <a:r>
              <a:rPr lang="ja-JP" altLang="en-US" b="1" dirty="0"/>
              <a:t>⑨　各県の客室稼働率の推移  </a:t>
            </a:r>
          </a:p>
        </p:txBody>
      </p:sp>
      <p:sp>
        <p:nvSpPr>
          <p:cNvPr id="7" name="テキスト ボックス 6">
            <a:extLst>
              <a:ext uri="{FF2B5EF4-FFF2-40B4-BE49-F238E27FC236}">
                <a16:creationId xmlns:a16="http://schemas.microsoft.com/office/drawing/2014/main" id="{31D0AA1D-9E62-304A-968D-E8F5F7DCC665}"/>
              </a:ext>
            </a:extLst>
          </p:cNvPr>
          <p:cNvSpPr txBox="1"/>
          <p:nvPr/>
        </p:nvSpPr>
        <p:spPr>
          <a:xfrm>
            <a:off x="251520" y="5225425"/>
            <a:ext cx="8601885" cy="923330"/>
          </a:xfrm>
          <a:prstGeom prst="rect">
            <a:avLst/>
          </a:prstGeom>
          <a:noFill/>
        </p:spPr>
        <p:txBody>
          <a:bodyPr wrap="square" rtlCol="0">
            <a:spAutoFit/>
          </a:bodyPr>
          <a:lstStyle/>
          <a:p>
            <a:r>
              <a:rPr lang="ja-JP" altLang="en-US" dirty="0"/>
              <a:t>客室稼働率は</a:t>
            </a:r>
            <a:r>
              <a:rPr lang="en-US" altLang="ja-JP" dirty="0"/>
              <a:t>2015</a:t>
            </a:r>
            <a:r>
              <a:rPr lang="ja-JP" altLang="en-US" dirty="0"/>
              <a:t>年の</a:t>
            </a:r>
            <a:r>
              <a:rPr lang="en-US" altLang="ja-JP" dirty="0"/>
              <a:t>60.3%</a:t>
            </a:r>
            <a:r>
              <a:rPr lang="ja-JP" altLang="en-US" dirty="0"/>
              <a:t>から</a:t>
            </a:r>
            <a:r>
              <a:rPr lang="en-US" altLang="ja-JP" dirty="0"/>
              <a:t>2016</a:t>
            </a:r>
            <a:r>
              <a:rPr lang="ja-JP" altLang="en-US" dirty="0"/>
              <a:t>年は</a:t>
            </a:r>
            <a:r>
              <a:rPr lang="en-US" altLang="ja-JP" dirty="0"/>
              <a:t>59.7%</a:t>
            </a:r>
            <a:r>
              <a:rPr lang="ja-JP" altLang="en-US" dirty="0"/>
              <a:t>に減少したが、</a:t>
            </a:r>
            <a:r>
              <a:rPr lang="en-US" altLang="ja-JP" dirty="0"/>
              <a:t>2017</a:t>
            </a:r>
            <a:r>
              <a:rPr lang="ja-JP" altLang="en-US" dirty="0"/>
              <a:t>年以降は増加傾向にあり、</a:t>
            </a:r>
            <a:r>
              <a:rPr lang="en-US" altLang="ja-JP" dirty="0"/>
              <a:t>2019</a:t>
            </a:r>
            <a:r>
              <a:rPr lang="ja-JP" altLang="en-US" dirty="0"/>
              <a:t>年は</a:t>
            </a:r>
            <a:r>
              <a:rPr lang="en-US" altLang="ja-JP" dirty="0"/>
              <a:t>62.1%</a:t>
            </a:r>
            <a:r>
              <a:rPr lang="ja-JP" altLang="en-US" dirty="0"/>
              <a:t>となりました。 また、東京都と大阪府の客室稼働率は引き続き高い水準にあり、</a:t>
            </a:r>
            <a:r>
              <a:rPr lang="en-US" altLang="ja-JP" dirty="0"/>
              <a:t>2019</a:t>
            </a:r>
            <a:r>
              <a:rPr lang="ja-JP" altLang="en-US" dirty="0"/>
              <a:t>年はそれぞれ</a:t>
            </a:r>
            <a:r>
              <a:rPr lang="en-US" altLang="ja-JP" dirty="0"/>
              <a:t>79.7%</a:t>
            </a:r>
            <a:r>
              <a:rPr lang="ja-JP" altLang="en-US" dirty="0"/>
              <a:t>、</a:t>
            </a:r>
            <a:r>
              <a:rPr lang="en-US" altLang="ja-JP" dirty="0"/>
              <a:t>79.5%</a:t>
            </a:r>
            <a:r>
              <a:rPr lang="ja-JP" altLang="en-US" dirty="0"/>
              <a:t>となっています。 </a:t>
            </a:r>
          </a:p>
        </p:txBody>
      </p:sp>
      <p:sp>
        <p:nvSpPr>
          <p:cNvPr id="9" name="正方形/長方形 8">
            <a:extLst>
              <a:ext uri="{FF2B5EF4-FFF2-40B4-BE49-F238E27FC236}">
                <a16:creationId xmlns:a16="http://schemas.microsoft.com/office/drawing/2014/main" id="{546A2DC2-4334-AF49-8B63-7B5C326F66F7}"/>
              </a:ext>
            </a:extLst>
          </p:cNvPr>
          <p:cNvSpPr/>
          <p:nvPr/>
        </p:nvSpPr>
        <p:spPr>
          <a:xfrm>
            <a:off x="569967" y="4948304"/>
            <a:ext cx="2339752" cy="880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ボックス 12">
            <a:extLst>
              <a:ext uri="{FF2B5EF4-FFF2-40B4-BE49-F238E27FC236}">
                <a16:creationId xmlns:a16="http://schemas.microsoft.com/office/drawing/2014/main" id="{BC131318-1012-E64B-967E-2C0550F1D358}"/>
              </a:ext>
            </a:extLst>
          </p:cNvPr>
          <p:cNvSpPr txBox="1"/>
          <p:nvPr/>
        </p:nvSpPr>
        <p:spPr>
          <a:xfrm>
            <a:off x="467544" y="6228020"/>
            <a:ext cx="8496944" cy="369332"/>
          </a:xfrm>
          <a:prstGeom prst="rect">
            <a:avLst/>
          </a:prstGeom>
          <a:solidFill>
            <a:srgbClr val="002060"/>
          </a:solidFill>
          <a:ln>
            <a:solidFill>
              <a:schemeClr val="tx1">
                <a:lumMod val="50000"/>
                <a:lumOff val="50000"/>
              </a:schemeClr>
            </a:solidFill>
          </a:ln>
        </p:spPr>
        <p:txBody>
          <a:bodyPr wrap="square" rtlCol="0">
            <a:spAutoFit/>
          </a:bodyPr>
          <a:lstStyle>
            <a:defPPr>
              <a:defRPr lang="ja-JP"/>
            </a:defPPr>
            <a:lvl1pPr>
              <a:defRPr b="1">
                <a:solidFill>
                  <a:schemeClr val="bg1"/>
                </a:solidFill>
              </a:defRPr>
            </a:lvl1pPr>
          </a:lstStyle>
          <a:p>
            <a:r>
              <a:rPr lang="ja-JP" altLang="en-US" dirty="0"/>
              <a:t>沖縄県の客室稼働率は東京都、大阪府などの都市圏と比べると低い状況にある。</a:t>
            </a:r>
          </a:p>
        </p:txBody>
      </p:sp>
      <p:pic>
        <p:nvPicPr>
          <p:cNvPr id="4" name="図 3">
            <a:extLst>
              <a:ext uri="{FF2B5EF4-FFF2-40B4-BE49-F238E27FC236}">
                <a16:creationId xmlns:a16="http://schemas.microsoft.com/office/drawing/2014/main" id="{6D743419-83D3-3841-9E75-39F5DD6A793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69830" y="1967630"/>
            <a:ext cx="6204339" cy="3174500"/>
          </a:xfrm>
          <a:prstGeom prst="rect">
            <a:avLst/>
          </a:prstGeom>
        </p:spPr>
      </p:pic>
      <p:sp>
        <p:nvSpPr>
          <p:cNvPr id="6" name="テキスト ボックス 5">
            <a:extLst>
              <a:ext uri="{FF2B5EF4-FFF2-40B4-BE49-F238E27FC236}">
                <a16:creationId xmlns:a16="http://schemas.microsoft.com/office/drawing/2014/main" id="{87616A1F-F124-FD4A-9DB7-4420EBA56F84}"/>
              </a:ext>
            </a:extLst>
          </p:cNvPr>
          <p:cNvSpPr txBox="1"/>
          <p:nvPr/>
        </p:nvSpPr>
        <p:spPr>
          <a:xfrm>
            <a:off x="6757430" y="5054805"/>
            <a:ext cx="1531188" cy="200055"/>
          </a:xfrm>
          <a:prstGeom prst="rect">
            <a:avLst/>
          </a:prstGeom>
          <a:noFill/>
        </p:spPr>
        <p:txBody>
          <a:bodyPr wrap="none" rtlCol="0">
            <a:spAutoFit/>
          </a:bodyPr>
          <a:lstStyle/>
          <a:p>
            <a:pPr algn="r"/>
            <a:r>
              <a:rPr lang="ja-JP" altLang="en-US" sz="700" dirty="0">
                <a:latin typeface="+mn-ea"/>
                <a:ea typeface="+mn-ea"/>
              </a:rPr>
              <a:t>出典：観光庁「宿泊旅行統計調査」</a:t>
            </a:r>
          </a:p>
        </p:txBody>
      </p:sp>
      <p:sp>
        <p:nvSpPr>
          <p:cNvPr id="10" name="テキスト ボックス 9">
            <a:extLst>
              <a:ext uri="{FF2B5EF4-FFF2-40B4-BE49-F238E27FC236}">
                <a16:creationId xmlns:a16="http://schemas.microsoft.com/office/drawing/2014/main" id="{D34E2EB0-AEE8-434E-915A-04E568BE2E09}"/>
              </a:ext>
            </a:extLst>
          </p:cNvPr>
          <p:cNvSpPr txBox="1"/>
          <p:nvPr/>
        </p:nvSpPr>
        <p:spPr>
          <a:xfrm>
            <a:off x="146579" y="1343316"/>
            <a:ext cx="8706826" cy="584775"/>
          </a:xfrm>
          <a:prstGeom prst="rect">
            <a:avLst/>
          </a:prstGeom>
          <a:noFill/>
        </p:spPr>
        <p:txBody>
          <a:bodyPr wrap="square">
            <a:spAutoFit/>
          </a:bodyPr>
          <a:lstStyle/>
          <a:p>
            <a:pPr algn="l"/>
            <a:r>
              <a:rPr lang="en-US" altLang="ja-JP" sz="1600" dirty="0">
                <a:latin typeface="+mn-ea"/>
                <a:ea typeface="+mn-ea"/>
              </a:rPr>
              <a:t>【</a:t>
            </a:r>
            <a:r>
              <a:rPr lang="ja-JP" altLang="en-US" sz="1600" dirty="0">
                <a:latin typeface="+mn-ea"/>
                <a:ea typeface="+mn-ea"/>
              </a:rPr>
              <a:t>沖縄県の客室稼働を把握する方法</a:t>
            </a:r>
            <a:r>
              <a:rPr lang="en-US" altLang="ja-JP" sz="1600" dirty="0">
                <a:latin typeface="+mn-ea"/>
                <a:ea typeface="+mn-ea"/>
              </a:rPr>
              <a:t>】</a:t>
            </a:r>
          </a:p>
          <a:p>
            <a:pPr algn="l"/>
            <a:r>
              <a:rPr lang="ja-JP" altLang="en-US" sz="1600" dirty="0">
                <a:latin typeface="+mn-ea"/>
                <a:ea typeface="+mn-ea"/>
              </a:rPr>
              <a:t>観光白書から沖縄県の客室稼働率の推移を導き出します。</a:t>
            </a:r>
            <a:endParaRPr lang="en-US" altLang="ja-JP" sz="1600" dirty="0">
              <a:latin typeface="+mn-ea"/>
              <a:ea typeface="+mn-ea"/>
            </a:endParaRPr>
          </a:p>
        </p:txBody>
      </p:sp>
    </p:spTree>
    <p:extLst>
      <p:ext uri="{BB962C8B-B14F-4D97-AF65-F5344CB8AC3E}">
        <p14:creationId xmlns:p14="http://schemas.microsoft.com/office/powerpoint/2010/main" val="4457443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スライド番号プレースホルダー 4">
            <a:extLst>
              <a:ext uri="{FF2B5EF4-FFF2-40B4-BE49-F238E27FC236}">
                <a16:creationId xmlns:a16="http://schemas.microsoft.com/office/drawing/2014/main" id="{492F3D8E-EA51-4937-8A55-507972371DB5}"/>
              </a:ext>
            </a:extLst>
          </p:cNvPr>
          <p:cNvSpPr>
            <a:spLocks noGrp="1"/>
          </p:cNvSpPr>
          <p:nvPr>
            <p:ph type="sldNum" sz="quarter" idx="12"/>
          </p:nvPr>
        </p:nvSpPr>
        <p:spPr/>
        <p:txBody>
          <a:bodyPr/>
          <a:lstStyle/>
          <a:p>
            <a:pPr>
              <a:defRPr/>
            </a:pPr>
            <a:fld id="{22179739-F4A8-44EB-8B8E-F3F060272835}" type="slidenum">
              <a:rPr lang="ja-JP" altLang="en-US" smtClean="0"/>
              <a:pPr>
                <a:defRPr/>
              </a:pPr>
              <a:t>1</a:t>
            </a:fld>
            <a:endParaRPr lang="ja-JP" altLang="en-US"/>
          </a:p>
        </p:txBody>
      </p:sp>
      <p:sp>
        <p:nvSpPr>
          <p:cNvPr id="6" name="Rectangle 5">
            <a:extLst>
              <a:ext uri="{FF2B5EF4-FFF2-40B4-BE49-F238E27FC236}">
                <a16:creationId xmlns:a16="http://schemas.microsoft.com/office/drawing/2014/main" id="{3B510B9A-D764-41EE-8F54-2C94E090C2F9}"/>
              </a:ext>
            </a:extLst>
          </p:cNvPr>
          <p:cNvSpPr>
            <a:spLocks noGrp="1" noChangeArrowheads="1"/>
          </p:cNvSpPr>
          <p:nvPr>
            <p:ph type="title"/>
          </p:nvPr>
        </p:nvSpPr>
        <p:spPr>
          <a:xfrm>
            <a:off x="34925" y="114300"/>
            <a:ext cx="8642350" cy="362372"/>
          </a:xfrm>
        </p:spPr>
        <p:txBody>
          <a:bodyPr/>
          <a:lstStyle/>
          <a:p>
            <a:pPr eaLnBrk="1" hangingPunct="1"/>
            <a:r>
              <a:rPr lang="ja-JP" altLang="en-US" sz="1800" b="1" dirty="0">
                <a:solidFill>
                  <a:srgbClr val="002060"/>
                </a:solidFill>
                <a:latin typeface="Meiryo UI" pitchFamily="50" charset="-128"/>
                <a:ea typeface="Meiryo UI" pitchFamily="50" charset="-128"/>
              </a:rPr>
              <a:t>目次</a:t>
            </a:r>
            <a:endParaRPr lang="ja-JP" altLang="ja-JP" sz="1800" b="1" dirty="0">
              <a:solidFill>
                <a:srgbClr val="002060"/>
              </a:solidFill>
              <a:latin typeface="Meiryo UI" pitchFamily="50" charset="-128"/>
              <a:ea typeface="Meiryo UI" pitchFamily="50" charset="-128"/>
            </a:endParaRPr>
          </a:p>
        </p:txBody>
      </p:sp>
      <p:sp>
        <p:nvSpPr>
          <p:cNvPr id="7" name="Rectangle 5">
            <a:extLst>
              <a:ext uri="{FF2B5EF4-FFF2-40B4-BE49-F238E27FC236}">
                <a16:creationId xmlns:a16="http://schemas.microsoft.com/office/drawing/2014/main" id="{C41280AF-01EB-4FC8-8CEE-3E49727CF532}"/>
              </a:ext>
            </a:extLst>
          </p:cNvPr>
          <p:cNvSpPr txBox="1">
            <a:spLocks noChangeArrowheads="1"/>
          </p:cNvSpPr>
          <p:nvPr/>
        </p:nvSpPr>
        <p:spPr bwMode="auto">
          <a:xfrm>
            <a:off x="85880" y="2422944"/>
            <a:ext cx="9022623"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algn="dist" eaLnBrk="1" hangingPunct="1"/>
            <a:r>
              <a:rPr lang="ja-JP" altLang="en-US" sz="2400" b="1" kern="0" dirty="0">
                <a:latin typeface="Meiryo UI" pitchFamily="50" charset="-128"/>
                <a:ea typeface="Meiryo UI" pitchFamily="50" charset="-128"/>
              </a:rPr>
              <a:t>１．観光庁データから観光・地域に関する情報を分析する手法・・Ｐ</a:t>
            </a:r>
            <a:r>
              <a:rPr lang="en-US" altLang="ja-JP" sz="2400" b="1" kern="0" dirty="0">
                <a:latin typeface="Meiryo UI" pitchFamily="50" charset="-128"/>
                <a:ea typeface="Meiryo UI" pitchFamily="50" charset="-128"/>
              </a:rPr>
              <a:t>2</a:t>
            </a:r>
            <a:endParaRPr lang="en-US" altLang="ja-JP" sz="2000" b="1" kern="0" dirty="0">
              <a:latin typeface="Meiryo UI" pitchFamily="50" charset="-128"/>
              <a:ea typeface="Meiryo UI" pitchFamily="50" charset="-128"/>
            </a:endParaRPr>
          </a:p>
          <a:p>
            <a:pPr algn="dist" eaLnBrk="1" hangingPunct="1"/>
            <a:endParaRPr lang="en-US" altLang="ja-JP" sz="3200" b="1" kern="0" dirty="0">
              <a:latin typeface="Meiryo UI" pitchFamily="50" charset="-128"/>
              <a:ea typeface="Meiryo UI" pitchFamily="50" charset="-128"/>
            </a:endParaRPr>
          </a:p>
          <a:p>
            <a:pPr algn="dist" eaLnBrk="1" hangingPunct="1"/>
            <a:r>
              <a:rPr lang="ja-JP" altLang="en-US" sz="2400" b="1" kern="0" dirty="0">
                <a:latin typeface="Meiryo UI" pitchFamily="50" charset="-128"/>
                <a:ea typeface="Meiryo UI" pitchFamily="50" charset="-128"/>
              </a:rPr>
              <a:t>２．</a:t>
            </a:r>
            <a:r>
              <a:rPr lang="en-US" altLang="ja-JP" sz="2400" b="1" kern="0" dirty="0">
                <a:latin typeface="Meiryo UI" pitchFamily="50" charset="-128"/>
                <a:ea typeface="Meiryo UI" pitchFamily="50" charset="-128"/>
              </a:rPr>
              <a:t>JNTO</a:t>
            </a:r>
            <a:r>
              <a:rPr lang="ja-JP" altLang="en-US" sz="2400" b="1" kern="0" dirty="0">
                <a:latin typeface="Meiryo UI" pitchFamily="50" charset="-128"/>
                <a:ea typeface="Meiryo UI" pitchFamily="50" charset="-128"/>
              </a:rPr>
              <a:t>データからインバウンド顧客の動向を分析する手法・・Ｐ</a:t>
            </a:r>
            <a:r>
              <a:rPr lang="en-US" altLang="ja-JP" sz="2400" b="1" kern="0" dirty="0">
                <a:latin typeface="Meiryo UI" pitchFamily="50" charset="-128"/>
                <a:ea typeface="Meiryo UI" pitchFamily="50" charset="-128"/>
              </a:rPr>
              <a:t>26</a:t>
            </a:r>
          </a:p>
        </p:txBody>
      </p:sp>
      <p:sp>
        <p:nvSpPr>
          <p:cNvPr id="2" name="四角形: 角を丸くする 1">
            <a:extLst>
              <a:ext uri="{FF2B5EF4-FFF2-40B4-BE49-F238E27FC236}">
                <a16:creationId xmlns:a16="http://schemas.microsoft.com/office/drawing/2014/main" id="{85731751-D6E7-4396-A329-FB905843CBF5}"/>
              </a:ext>
            </a:extLst>
          </p:cNvPr>
          <p:cNvSpPr/>
          <p:nvPr/>
        </p:nvSpPr>
        <p:spPr>
          <a:xfrm>
            <a:off x="107504" y="850433"/>
            <a:ext cx="1728192" cy="418327"/>
          </a:xfrm>
          <a:prstGeom prst="roundRect">
            <a:avLst>
              <a:gd name="adj" fmla="val 50000"/>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b="1" dirty="0"/>
              <a:t>目次</a:t>
            </a:r>
          </a:p>
        </p:txBody>
      </p:sp>
    </p:spTree>
    <p:extLst>
      <p:ext uri="{BB962C8B-B14F-4D97-AF65-F5344CB8AC3E}">
        <p14:creationId xmlns:p14="http://schemas.microsoft.com/office/powerpoint/2010/main" val="138168757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スライド番号プレースホルダ 5"/>
          <p:cNvSpPr>
            <a:spLocks noGrp="1"/>
          </p:cNvSpPr>
          <p:nvPr>
            <p:ph type="sldNum" sz="quarter" idx="12"/>
          </p:nvPr>
        </p:nvSpPr>
        <p:spPr/>
        <p:txBody>
          <a:bodyPr/>
          <a:lstStyle/>
          <a:p>
            <a:pPr>
              <a:defRPr/>
            </a:pPr>
            <a:fld id="{9CDF7619-046A-4A9F-AD4E-45299039FE9F}" type="slidenum">
              <a:rPr lang="en-US" altLang="ja-JP"/>
              <a:pPr>
                <a:defRPr/>
              </a:pPr>
              <a:t>19</a:t>
            </a:fld>
            <a:endParaRPr lang="en-US" altLang="ja-JP" dirty="0"/>
          </a:p>
        </p:txBody>
      </p:sp>
      <p:sp>
        <p:nvSpPr>
          <p:cNvPr id="8" name="正方形/長方形 7">
            <a:extLst>
              <a:ext uri="{FF2B5EF4-FFF2-40B4-BE49-F238E27FC236}">
                <a16:creationId xmlns:a16="http://schemas.microsoft.com/office/drawing/2014/main" id="{C5B6D4DC-680D-0B41-980A-51F258842AB4}"/>
              </a:ext>
            </a:extLst>
          </p:cNvPr>
          <p:cNvSpPr/>
          <p:nvPr/>
        </p:nvSpPr>
        <p:spPr>
          <a:xfrm>
            <a:off x="251520" y="791819"/>
            <a:ext cx="5724636" cy="504055"/>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rmAutofit/>
          </a:bodyPr>
          <a:lstStyle/>
          <a:p>
            <a:r>
              <a:rPr lang="ja-JP" altLang="en-US" b="1" dirty="0">
                <a:latin typeface="+mn-ea"/>
              </a:rPr>
              <a:t>⑩　都道府県別・宿泊施設タイプ別客室稼働率 </a:t>
            </a:r>
            <a:r>
              <a:rPr lang="en-US" altLang="ja-JP" b="1" dirty="0">
                <a:latin typeface="+mn-ea"/>
              </a:rPr>
              <a:t>2019</a:t>
            </a:r>
            <a:r>
              <a:rPr lang="ja-JP" altLang="en-US" b="1" dirty="0">
                <a:latin typeface="+mn-ea"/>
              </a:rPr>
              <a:t>年 </a:t>
            </a:r>
          </a:p>
        </p:txBody>
      </p:sp>
      <p:sp>
        <p:nvSpPr>
          <p:cNvPr id="9" name="正方形/長方形 8">
            <a:extLst>
              <a:ext uri="{FF2B5EF4-FFF2-40B4-BE49-F238E27FC236}">
                <a16:creationId xmlns:a16="http://schemas.microsoft.com/office/drawing/2014/main" id="{546A2DC2-4334-AF49-8B63-7B5C326F66F7}"/>
              </a:ext>
            </a:extLst>
          </p:cNvPr>
          <p:cNvSpPr/>
          <p:nvPr/>
        </p:nvSpPr>
        <p:spPr>
          <a:xfrm>
            <a:off x="432048" y="4509120"/>
            <a:ext cx="2339752" cy="880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4" name="図 3">
            <a:extLst>
              <a:ext uri="{FF2B5EF4-FFF2-40B4-BE49-F238E27FC236}">
                <a16:creationId xmlns:a16="http://schemas.microsoft.com/office/drawing/2014/main" id="{088D7806-4216-1548-A80B-025B8620F4C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780" y="1353174"/>
            <a:ext cx="4104456" cy="5330924"/>
          </a:xfrm>
          <a:prstGeom prst="rect">
            <a:avLst/>
          </a:prstGeom>
        </p:spPr>
      </p:pic>
      <p:sp>
        <p:nvSpPr>
          <p:cNvPr id="11" name="テキスト ボックス 10">
            <a:extLst>
              <a:ext uri="{FF2B5EF4-FFF2-40B4-BE49-F238E27FC236}">
                <a16:creationId xmlns:a16="http://schemas.microsoft.com/office/drawing/2014/main" id="{D3A01DE6-3483-0149-9836-57C505BE7BAB}"/>
              </a:ext>
            </a:extLst>
          </p:cNvPr>
          <p:cNvSpPr txBox="1"/>
          <p:nvPr/>
        </p:nvSpPr>
        <p:spPr>
          <a:xfrm>
            <a:off x="4319464" y="2441425"/>
            <a:ext cx="4824536" cy="1477328"/>
          </a:xfrm>
          <a:prstGeom prst="rect">
            <a:avLst/>
          </a:prstGeom>
          <a:noFill/>
        </p:spPr>
        <p:txBody>
          <a:bodyPr wrap="square" rtlCol="0">
            <a:spAutoFit/>
          </a:bodyPr>
          <a:lstStyle/>
          <a:p>
            <a:pPr algn="l"/>
            <a:r>
              <a:rPr lang="ja-JP" altLang="en-US" dirty="0"/>
              <a:t>客室稼働率が </a:t>
            </a:r>
            <a:r>
              <a:rPr lang="en-US" altLang="ja-JP" dirty="0"/>
              <a:t>80%</a:t>
            </a:r>
            <a:r>
              <a:rPr lang="ja-JP" altLang="en-US" dirty="0"/>
              <a:t>を超えた都道府県は、</a:t>
            </a:r>
            <a:endParaRPr lang="en-US" altLang="ja-JP" dirty="0"/>
          </a:p>
          <a:p>
            <a:pPr algn="l"/>
            <a:r>
              <a:rPr lang="ja-JP" altLang="en-US" dirty="0"/>
              <a:t>シティホテルは</a:t>
            </a:r>
            <a:r>
              <a:rPr lang="en-US" altLang="ja-JP" dirty="0"/>
              <a:t>8</a:t>
            </a:r>
            <a:r>
              <a:rPr lang="ja-JP" altLang="en-US" dirty="0"/>
              <a:t>箇所</a:t>
            </a:r>
            <a:r>
              <a:rPr lang="en-US" altLang="ja-JP" dirty="0"/>
              <a:t>(2018</a:t>
            </a:r>
            <a:r>
              <a:rPr lang="ja-JP" altLang="en-US" dirty="0"/>
              <a:t>年：</a:t>
            </a:r>
            <a:r>
              <a:rPr lang="en-US" altLang="ja-JP" dirty="0"/>
              <a:t>10 </a:t>
            </a:r>
            <a:r>
              <a:rPr lang="ja-JP" altLang="en-US" dirty="0"/>
              <a:t>箇所</a:t>
            </a:r>
            <a:r>
              <a:rPr lang="en-US" altLang="ja-JP" dirty="0"/>
              <a:t>)</a:t>
            </a:r>
            <a:r>
              <a:rPr lang="ja-JP" altLang="en-US" dirty="0"/>
              <a:t>でした。</a:t>
            </a:r>
            <a:endParaRPr lang="en-US" altLang="ja-JP" dirty="0"/>
          </a:p>
          <a:p>
            <a:pPr algn="l"/>
            <a:r>
              <a:rPr lang="ja-JP" altLang="en-US" dirty="0"/>
              <a:t> ビジネスホテルは</a:t>
            </a:r>
            <a:r>
              <a:rPr lang="en-US" altLang="ja-JP" dirty="0"/>
              <a:t>4</a:t>
            </a:r>
            <a:r>
              <a:rPr lang="ja-JP" altLang="en-US" dirty="0"/>
              <a:t>箇所</a:t>
            </a:r>
            <a:r>
              <a:rPr lang="en-US" altLang="ja-JP" dirty="0"/>
              <a:t>(</a:t>
            </a:r>
            <a:r>
              <a:rPr lang="ja-JP" altLang="en-US" dirty="0"/>
              <a:t>同</a:t>
            </a:r>
            <a:r>
              <a:rPr lang="en-US" altLang="ja-JP" dirty="0"/>
              <a:t>:6</a:t>
            </a:r>
            <a:r>
              <a:rPr lang="ja-JP" altLang="en-US" dirty="0"/>
              <a:t>箇所</a:t>
            </a:r>
            <a:r>
              <a:rPr lang="en-US" altLang="ja-JP" dirty="0"/>
              <a:t>)</a:t>
            </a:r>
            <a:r>
              <a:rPr lang="ja-JP" altLang="en-US" dirty="0"/>
              <a:t>、</a:t>
            </a:r>
            <a:endParaRPr lang="en-US" altLang="ja-JP" dirty="0"/>
          </a:p>
          <a:p>
            <a:pPr algn="l"/>
            <a:r>
              <a:rPr lang="ja-JP" altLang="en-US" dirty="0"/>
              <a:t>リゾートホテルは</a:t>
            </a:r>
            <a:r>
              <a:rPr lang="en-US" altLang="ja-JP" dirty="0"/>
              <a:t>2</a:t>
            </a:r>
            <a:r>
              <a:rPr lang="ja-JP" altLang="en-US" dirty="0"/>
              <a:t>箇所</a:t>
            </a:r>
            <a:r>
              <a:rPr lang="en-US" altLang="ja-JP" dirty="0"/>
              <a:t>(2018</a:t>
            </a:r>
            <a:r>
              <a:rPr lang="ja-JP" altLang="en-US" dirty="0"/>
              <a:t>年</a:t>
            </a:r>
            <a:r>
              <a:rPr lang="en-US" altLang="ja-JP" dirty="0"/>
              <a:t>:2</a:t>
            </a:r>
            <a:r>
              <a:rPr lang="ja-JP" altLang="en-US" dirty="0"/>
              <a:t>箇所</a:t>
            </a:r>
            <a:r>
              <a:rPr lang="en-US" altLang="ja-JP" dirty="0"/>
              <a:t>)</a:t>
            </a:r>
            <a:r>
              <a:rPr lang="ja-JP" altLang="en-US" dirty="0"/>
              <a:t>でした。 </a:t>
            </a:r>
          </a:p>
          <a:p>
            <a:pPr algn="l"/>
            <a:endParaRPr kumimoji="1" lang="ja-JP" altLang="en-US" dirty="0"/>
          </a:p>
        </p:txBody>
      </p:sp>
      <p:sp>
        <p:nvSpPr>
          <p:cNvPr id="16" name="テキスト ボックス 15">
            <a:extLst>
              <a:ext uri="{FF2B5EF4-FFF2-40B4-BE49-F238E27FC236}">
                <a16:creationId xmlns:a16="http://schemas.microsoft.com/office/drawing/2014/main" id="{EDD8B0B5-F919-B74A-A83C-5E6BDCCFC933}"/>
              </a:ext>
            </a:extLst>
          </p:cNvPr>
          <p:cNvSpPr txBox="1"/>
          <p:nvPr/>
        </p:nvSpPr>
        <p:spPr>
          <a:xfrm>
            <a:off x="4211960" y="4672163"/>
            <a:ext cx="4824535" cy="1754326"/>
          </a:xfrm>
          <a:prstGeom prst="rect">
            <a:avLst/>
          </a:prstGeom>
          <a:solidFill>
            <a:srgbClr val="002060"/>
          </a:solidFill>
          <a:ln>
            <a:solidFill>
              <a:schemeClr val="tx1">
                <a:lumMod val="50000"/>
                <a:lumOff val="50000"/>
              </a:schemeClr>
            </a:solidFill>
          </a:ln>
        </p:spPr>
        <p:txBody>
          <a:bodyPr wrap="square" rtlCol="0">
            <a:spAutoFit/>
          </a:bodyPr>
          <a:lstStyle>
            <a:defPPr>
              <a:defRPr lang="ja-JP"/>
            </a:defPPr>
            <a:lvl1pPr>
              <a:defRPr b="1">
                <a:solidFill>
                  <a:schemeClr val="bg1"/>
                </a:solidFill>
              </a:defRPr>
            </a:lvl1pPr>
          </a:lstStyle>
          <a:p>
            <a:r>
              <a:rPr lang="ja-JP" altLang="en-US" dirty="0"/>
              <a:t>沖縄の客室稼働率はシティホテルが</a:t>
            </a:r>
            <a:endParaRPr lang="en-US" altLang="ja-JP" dirty="0"/>
          </a:p>
          <a:p>
            <a:r>
              <a:rPr lang="en-US" altLang="ja-JP" dirty="0"/>
              <a:t>80</a:t>
            </a:r>
            <a:r>
              <a:rPr lang="ja-JP" altLang="en-US" dirty="0"/>
              <a:t>％を超えていいます。</a:t>
            </a:r>
            <a:endParaRPr lang="en-US" altLang="ja-JP" dirty="0"/>
          </a:p>
          <a:p>
            <a:r>
              <a:rPr lang="ja-JP" altLang="en-US" dirty="0"/>
              <a:t>また、ビジネスホテルは</a:t>
            </a:r>
            <a:r>
              <a:rPr lang="en-US" altLang="ja-JP" dirty="0"/>
              <a:t>74.4%</a:t>
            </a:r>
            <a:r>
              <a:rPr lang="ja-JP" altLang="en-US" dirty="0"/>
              <a:t>、</a:t>
            </a:r>
            <a:endParaRPr lang="en-US" altLang="ja-JP" dirty="0"/>
          </a:p>
          <a:p>
            <a:r>
              <a:rPr lang="ja-JP" altLang="en-US" dirty="0"/>
              <a:t>リゾートホテルは</a:t>
            </a:r>
            <a:r>
              <a:rPr lang="en-US" altLang="ja-JP" dirty="0"/>
              <a:t>69.6</a:t>
            </a:r>
            <a:r>
              <a:rPr lang="ja-JP" altLang="en-US" dirty="0"/>
              <a:t>％でした</a:t>
            </a:r>
            <a:endParaRPr lang="en-US" altLang="ja-JP" dirty="0"/>
          </a:p>
          <a:p>
            <a:r>
              <a:rPr lang="ja-JP" altLang="en-US" dirty="0"/>
              <a:t>全体でも</a:t>
            </a:r>
            <a:r>
              <a:rPr lang="en-US" altLang="ja-JP" dirty="0"/>
              <a:t>63.4</a:t>
            </a:r>
            <a:r>
              <a:rPr lang="ja-JP" altLang="en-US" dirty="0"/>
              <a:t>％と、他の都道府県と比較して</a:t>
            </a:r>
            <a:endParaRPr lang="en-US" altLang="ja-JP" dirty="0"/>
          </a:p>
          <a:p>
            <a:r>
              <a:rPr lang="ja-JP" altLang="en-US" dirty="0"/>
              <a:t>高い客室稼働率になっています。</a:t>
            </a:r>
          </a:p>
        </p:txBody>
      </p:sp>
      <p:sp>
        <p:nvSpPr>
          <p:cNvPr id="10" name="テキスト ボックス 9">
            <a:extLst>
              <a:ext uri="{FF2B5EF4-FFF2-40B4-BE49-F238E27FC236}">
                <a16:creationId xmlns:a16="http://schemas.microsoft.com/office/drawing/2014/main" id="{B99702A9-C3F8-494F-BBF8-FB7B60C15544}"/>
              </a:ext>
            </a:extLst>
          </p:cNvPr>
          <p:cNvSpPr txBox="1"/>
          <p:nvPr/>
        </p:nvSpPr>
        <p:spPr>
          <a:xfrm>
            <a:off x="3113838" y="6657945"/>
            <a:ext cx="1531188" cy="200055"/>
          </a:xfrm>
          <a:prstGeom prst="rect">
            <a:avLst/>
          </a:prstGeom>
          <a:noFill/>
        </p:spPr>
        <p:txBody>
          <a:bodyPr wrap="none" rtlCol="0">
            <a:spAutoFit/>
          </a:bodyPr>
          <a:lstStyle/>
          <a:p>
            <a:pPr algn="r"/>
            <a:r>
              <a:rPr lang="ja-JP" altLang="en-US" sz="700" dirty="0">
                <a:latin typeface="+mn-ea"/>
                <a:ea typeface="+mn-ea"/>
              </a:rPr>
              <a:t>出典：観光庁「宿泊旅行統計調査」</a:t>
            </a:r>
          </a:p>
        </p:txBody>
      </p:sp>
      <p:sp>
        <p:nvSpPr>
          <p:cNvPr id="12" name="テキスト ボックス 11">
            <a:extLst>
              <a:ext uri="{FF2B5EF4-FFF2-40B4-BE49-F238E27FC236}">
                <a16:creationId xmlns:a16="http://schemas.microsoft.com/office/drawing/2014/main" id="{1C6B9610-538D-4025-A3AF-6A34B1BB98D9}"/>
              </a:ext>
            </a:extLst>
          </p:cNvPr>
          <p:cNvSpPr txBox="1"/>
          <p:nvPr/>
        </p:nvSpPr>
        <p:spPr>
          <a:xfrm>
            <a:off x="4168237" y="1343316"/>
            <a:ext cx="4975764" cy="830997"/>
          </a:xfrm>
          <a:prstGeom prst="rect">
            <a:avLst/>
          </a:prstGeom>
          <a:noFill/>
        </p:spPr>
        <p:txBody>
          <a:bodyPr wrap="square">
            <a:spAutoFit/>
          </a:bodyPr>
          <a:lstStyle/>
          <a:p>
            <a:pPr algn="l"/>
            <a:r>
              <a:rPr lang="en-US" altLang="ja-JP" sz="1600" dirty="0">
                <a:latin typeface="+mn-ea"/>
                <a:ea typeface="+mn-ea"/>
              </a:rPr>
              <a:t>【</a:t>
            </a:r>
            <a:r>
              <a:rPr lang="ja-JP" altLang="en-US" sz="1600" dirty="0">
                <a:latin typeface="+mn-ea"/>
                <a:ea typeface="+mn-ea"/>
              </a:rPr>
              <a:t>沖縄県の宿泊施設タイプ別客室稼働率を把握する方法</a:t>
            </a:r>
            <a:r>
              <a:rPr lang="en-US" altLang="ja-JP" sz="1600" dirty="0">
                <a:latin typeface="+mn-ea"/>
                <a:ea typeface="+mn-ea"/>
              </a:rPr>
              <a:t>】</a:t>
            </a:r>
          </a:p>
          <a:p>
            <a:pPr algn="l"/>
            <a:r>
              <a:rPr lang="ja-JP" altLang="en-US" sz="1600" dirty="0">
                <a:latin typeface="+mn-ea"/>
                <a:ea typeface="+mn-ea"/>
              </a:rPr>
              <a:t>観光白書から沖縄県の宿泊施設タイプ別客室稼働率を</a:t>
            </a:r>
            <a:endParaRPr lang="en-US" altLang="ja-JP" sz="1600" dirty="0">
              <a:latin typeface="+mn-ea"/>
              <a:ea typeface="+mn-ea"/>
            </a:endParaRPr>
          </a:p>
          <a:p>
            <a:pPr algn="l"/>
            <a:r>
              <a:rPr lang="ja-JP" altLang="en-US" sz="1600" dirty="0">
                <a:latin typeface="+mn-ea"/>
                <a:ea typeface="+mn-ea"/>
              </a:rPr>
              <a:t>導き出します。</a:t>
            </a:r>
            <a:endParaRPr lang="en-US" altLang="ja-JP" sz="1600" dirty="0">
              <a:latin typeface="+mn-ea"/>
              <a:ea typeface="+mn-ea"/>
            </a:endParaRPr>
          </a:p>
        </p:txBody>
      </p:sp>
    </p:spTree>
    <p:extLst>
      <p:ext uri="{BB962C8B-B14F-4D97-AF65-F5344CB8AC3E}">
        <p14:creationId xmlns:p14="http://schemas.microsoft.com/office/powerpoint/2010/main" val="39451091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スライド番号プレースホルダ 5"/>
          <p:cNvSpPr>
            <a:spLocks noGrp="1"/>
          </p:cNvSpPr>
          <p:nvPr>
            <p:ph type="sldNum" sz="quarter" idx="12"/>
          </p:nvPr>
        </p:nvSpPr>
        <p:spPr/>
        <p:txBody>
          <a:bodyPr/>
          <a:lstStyle/>
          <a:p>
            <a:pPr>
              <a:defRPr/>
            </a:pPr>
            <a:fld id="{9CDF7619-046A-4A9F-AD4E-45299039FE9F}" type="slidenum">
              <a:rPr lang="en-US" altLang="ja-JP"/>
              <a:pPr>
                <a:defRPr/>
              </a:pPr>
              <a:t>20</a:t>
            </a:fld>
            <a:endParaRPr lang="en-US" altLang="ja-JP" dirty="0"/>
          </a:p>
        </p:txBody>
      </p:sp>
      <p:sp>
        <p:nvSpPr>
          <p:cNvPr id="8" name="正方形/長方形 7">
            <a:extLst>
              <a:ext uri="{FF2B5EF4-FFF2-40B4-BE49-F238E27FC236}">
                <a16:creationId xmlns:a16="http://schemas.microsoft.com/office/drawing/2014/main" id="{C5B6D4DC-680D-0B41-980A-51F258842AB4}"/>
              </a:ext>
            </a:extLst>
          </p:cNvPr>
          <p:cNvSpPr/>
          <p:nvPr/>
        </p:nvSpPr>
        <p:spPr>
          <a:xfrm>
            <a:off x="251520" y="802568"/>
            <a:ext cx="7626751" cy="504055"/>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rmAutofit fontScale="92500"/>
          </a:bodyPr>
          <a:lstStyle/>
          <a:p>
            <a:r>
              <a:rPr lang="ja-JP" altLang="en-US" b="1" dirty="0">
                <a:latin typeface="+mn-ea"/>
              </a:rPr>
              <a:t>⑪　延べ宿泊者数及び外国人延べ宿泊者数の地方ブロック別前年比　</a:t>
            </a:r>
            <a:r>
              <a:rPr lang="en-US" altLang="ja-JP" b="1" dirty="0">
                <a:latin typeface="+mn-ea"/>
              </a:rPr>
              <a:t>(2019</a:t>
            </a:r>
            <a:r>
              <a:rPr lang="ja-JP" altLang="en-US" b="1" dirty="0">
                <a:latin typeface="+mn-ea"/>
              </a:rPr>
              <a:t>年） </a:t>
            </a:r>
          </a:p>
        </p:txBody>
      </p:sp>
      <p:sp>
        <p:nvSpPr>
          <p:cNvPr id="7" name="テキスト ボックス 6">
            <a:extLst>
              <a:ext uri="{FF2B5EF4-FFF2-40B4-BE49-F238E27FC236}">
                <a16:creationId xmlns:a16="http://schemas.microsoft.com/office/drawing/2014/main" id="{31D0AA1D-9E62-304A-968D-E8F5F7DCC665}"/>
              </a:ext>
            </a:extLst>
          </p:cNvPr>
          <p:cNvSpPr txBox="1"/>
          <p:nvPr/>
        </p:nvSpPr>
        <p:spPr>
          <a:xfrm>
            <a:off x="323528" y="5273661"/>
            <a:ext cx="8562855" cy="830997"/>
          </a:xfrm>
          <a:prstGeom prst="rect">
            <a:avLst/>
          </a:prstGeom>
          <a:noFill/>
        </p:spPr>
        <p:txBody>
          <a:bodyPr wrap="square" rtlCol="0">
            <a:spAutoFit/>
          </a:bodyPr>
          <a:lstStyle/>
          <a:p>
            <a:r>
              <a:rPr lang="en-US" altLang="ja-JP" sz="1600" dirty="0"/>
              <a:t>2019</a:t>
            </a:r>
            <a:r>
              <a:rPr lang="ja-JP" altLang="en-US" sz="1600" dirty="0"/>
              <a:t>年の延べ宿泊者数について、前年比でみると北海道、中部、近畿、四国及び</a:t>
            </a:r>
            <a:endParaRPr lang="en-US" altLang="ja-JP" sz="1600" dirty="0"/>
          </a:p>
          <a:p>
            <a:r>
              <a:rPr lang="ja-JP" altLang="en-US" sz="1600" dirty="0"/>
              <a:t>沖縄地方では増加となりました。外国人延べ宿泊者数は、</a:t>
            </a:r>
            <a:r>
              <a:rPr lang="en-US" altLang="ja-JP" sz="1600" dirty="0"/>
              <a:t>10</a:t>
            </a:r>
            <a:r>
              <a:rPr lang="ja-JP" altLang="en-US" sz="1600" dirty="0"/>
              <a:t>地方のうち</a:t>
            </a:r>
            <a:r>
              <a:rPr lang="en-US" altLang="ja-JP" sz="1600" dirty="0"/>
              <a:t>8</a:t>
            </a:r>
            <a:r>
              <a:rPr lang="ja-JP" altLang="en-US" sz="1600" dirty="0"/>
              <a:t>地方で伸びており、</a:t>
            </a:r>
            <a:endParaRPr lang="en-US" altLang="ja-JP" sz="1600" dirty="0"/>
          </a:p>
          <a:p>
            <a:r>
              <a:rPr lang="ja-JP" altLang="en-US" sz="1600" dirty="0"/>
              <a:t> 特に東北、中部、近畿及び四国地方の伸び率が高く推移しました。</a:t>
            </a:r>
          </a:p>
        </p:txBody>
      </p:sp>
      <p:sp>
        <p:nvSpPr>
          <p:cNvPr id="13" name="テキスト ボックス 12">
            <a:extLst>
              <a:ext uri="{FF2B5EF4-FFF2-40B4-BE49-F238E27FC236}">
                <a16:creationId xmlns:a16="http://schemas.microsoft.com/office/drawing/2014/main" id="{BC131318-1012-E64B-967E-2C0550F1D358}"/>
              </a:ext>
            </a:extLst>
          </p:cNvPr>
          <p:cNvSpPr txBox="1"/>
          <p:nvPr/>
        </p:nvSpPr>
        <p:spPr>
          <a:xfrm>
            <a:off x="218542" y="6029106"/>
            <a:ext cx="8634863" cy="646331"/>
          </a:xfrm>
          <a:prstGeom prst="rect">
            <a:avLst/>
          </a:prstGeom>
          <a:solidFill>
            <a:srgbClr val="002060"/>
          </a:solidFill>
          <a:ln>
            <a:solidFill>
              <a:schemeClr val="tx1">
                <a:lumMod val="50000"/>
                <a:lumOff val="50000"/>
              </a:schemeClr>
            </a:solidFill>
          </a:ln>
        </p:spPr>
        <p:txBody>
          <a:bodyPr wrap="square" rtlCol="0">
            <a:spAutoFit/>
          </a:bodyPr>
          <a:lstStyle>
            <a:defPPr>
              <a:defRPr lang="ja-JP"/>
            </a:defPPr>
            <a:lvl1pPr>
              <a:defRPr b="1">
                <a:solidFill>
                  <a:schemeClr val="bg1"/>
                </a:solidFill>
              </a:defRPr>
            </a:lvl1pPr>
          </a:lstStyle>
          <a:p>
            <a:r>
              <a:rPr lang="ja-JP" altLang="en-US" dirty="0"/>
              <a:t>九州・沖縄は、韓国からの訪日旅行控え等の影響などで</a:t>
            </a:r>
            <a:endParaRPr lang="en-US" altLang="ja-JP" dirty="0"/>
          </a:p>
          <a:p>
            <a:r>
              <a:rPr lang="ja-JP" altLang="en-US" dirty="0"/>
              <a:t>外国人延べ宿泊者数は他地域と異なり、マイナスとなっています。</a:t>
            </a:r>
          </a:p>
        </p:txBody>
      </p:sp>
      <p:pic>
        <p:nvPicPr>
          <p:cNvPr id="4" name="図 3">
            <a:extLst>
              <a:ext uri="{FF2B5EF4-FFF2-40B4-BE49-F238E27FC236}">
                <a16:creationId xmlns:a16="http://schemas.microsoft.com/office/drawing/2014/main" id="{EEBAB8FF-877E-ED49-AFBF-9E236DFD533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5502" y="1912882"/>
            <a:ext cx="6444208" cy="3250983"/>
          </a:xfrm>
          <a:prstGeom prst="rect">
            <a:avLst/>
          </a:prstGeom>
        </p:spPr>
      </p:pic>
      <p:sp>
        <p:nvSpPr>
          <p:cNvPr id="10" name="テキスト ボックス 9">
            <a:extLst>
              <a:ext uri="{FF2B5EF4-FFF2-40B4-BE49-F238E27FC236}">
                <a16:creationId xmlns:a16="http://schemas.microsoft.com/office/drawing/2014/main" id="{4B70FF4E-686A-4DEB-A3EE-DDAA4A6362C9}"/>
              </a:ext>
            </a:extLst>
          </p:cNvPr>
          <p:cNvSpPr txBox="1"/>
          <p:nvPr/>
        </p:nvSpPr>
        <p:spPr>
          <a:xfrm>
            <a:off x="6228184" y="5115356"/>
            <a:ext cx="1531188" cy="200055"/>
          </a:xfrm>
          <a:prstGeom prst="rect">
            <a:avLst/>
          </a:prstGeom>
          <a:noFill/>
        </p:spPr>
        <p:txBody>
          <a:bodyPr wrap="none" rtlCol="0">
            <a:spAutoFit/>
          </a:bodyPr>
          <a:lstStyle/>
          <a:p>
            <a:pPr algn="r"/>
            <a:r>
              <a:rPr lang="ja-JP" altLang="en-US" sz="700" dirty="0">
                <a:latin typeface="+mn-ea"/>
                <a:ea typeface="+mn-ea"/>
              </a:rPr>
              <a:t>出典：観光庁「宿泊旅行統計調査」</a:t>
            </a:r>
          </a:p>
        </p:txBody>
      </p:sp>
      <p:sp>
        <p:nvSpPr>
          <p:cNvPr id="11" name="テキスト ボックス 10">
            <a:extLst>
              <a:ext uri="{FF2B5EF4-FFF2-40B4-BE49-F238E27FC236}">
                <a16:creationId xmlns:a16="http://schemas.microsoft.com/office/drawing/2014/main" id="{8D43263C-E024-4868-889B-7BC91AC1A14E}"/>
              </a:ext>
            </a:extLst>
          </p:cNvPr>
          <p:cNvSpPr txBox="1"/>
          <p:nvPr/>
        </p:nvSpPr>
        <p:spPr>
          <a:xfrm>
            <a:off x="146579" y="1343316"/>
            <a:ext cx="8706826" cy="584775"/>
          </a:xfrm>
          <a:prstGeom prst="rect">
            <a:avLst/>
          </a:prstGeom>
          <a:noFill/>
        </p:spPr>
        <p:txBody>
          <a:bodyPr wrap="square">
            <a:spAutoFit/>
          </a:bodyPr>
          <a:lstStyle/>
          <a:p>
            <a:pPr algn="l"/>
            <a:r>
              <a:rPr lang="en-US" altLang="ja-JP" sz="1600" dirty="0">
                <a:latin typeface="+mn-ea"/>
                <a:ea typeface="+mn-ea"/>
              </a:rPr>
              <a:t>【</a:t>
            </a:r>
            <a:r>
              <a:rPr lang="ja-JP" altLang="en-US" sz="1600" dirty="0">
                <a:latin typeface="+mn-ea"/>
                <a:ea typeface="+mn-ea"/>
              </a:rPr>
              <a:t>延べ宿泊者数及び外国人延べ宿泊者数の地方ブロック別前年比を把握する方法</a:t>
            </a:r>
            <a:r>
              <a:rPr lang="en-US" altLang="ja-JP" sz="1600" dirty="0">
                <a:latin typeface="+mn-ea"/>
                <a:ea typeface="+mn-ea"/>
              </a:rPr>
              <a:t>】</a:t>
            </a:r>
          </a:p>
          <a:p>
            <a:pPr algn="l"/>
            <a:r>
              <a:rPr lang="ja-JP" altLang="en-US" sz="1600" dirty="0">
                <a:latin typeface="+mn-ea"/>
                <a:ea typeface="+mn-ea"/>
              </a:rPr>
              <a:t>観光白書から沖縄県の延べ宿泊者数及び外国人延べ宿泊者数の地方ブロック別前年比を導き出します。</a:t>
            </a:r>
            <a:endParaRPr lang="en-US" altLang="ja-JP" sz="1600" dirty="0">
              <a:latin typeface="+mn-ea"/>
              <a:ea typeface="+mn-ea"/>
            </a:endParaRPr>
          </a:p>
        </p:txBody>
      </p:sp>
    </p:spTree>
    <p:extLst>
      <p:ext uri="{BB962C8B-B14F-4D97-AF65-F5344CB8AC3E}">
        <p14:creationId xmlns:p14="http://schemas.microsoft.com/office/powerpoint/2010/main" val="335365836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スライド番号プレースホルダ 5"/>
          <p:cNvSpPr>
            <a:spLocks noGrp="1"/>
          </p:cNvSpPr>
          <p:nvPr>
            <p:ph type="sldNum" sz="quarter" idx="12"/>
          </p:nvPr>
        </p:nvSpPr>
        <p:spPr/>
        <p:txBody>
          <a:bodyPr/>
          <a:lstStyle/>
          <a:p>
            <a:pPr>
              <a:defRPr/>
            </a:pPr>
            <a:fld id="{9CDF7619-046A-4A9F-AD4E-45299039FE9F}" type="slidenum">
              <a:rPr lang="en-US" altLang="ja-JP"/>
              <a:pPr>
                <a:defRPr/>
              </a:pPr>
              <a:t>21</a:t>
            </a:fld>
            <a:endParaRPr lang="en-US" altLang="ja-JP" dirty="0"/>
          </a:p>
        </p:txBody>
      </p:sp>
      <p:sp>
        <p:nvSpPr>
          <p:cNvPr id="8" name="正方形/長方形 7">
            <a:extLst>
              <a:ext uri="{FF2B5EF4-FFF2-40B4-BE49-F238E27FC236}">
                <a16:creationId xmlns:a16="http://schemas.microsoft.com/office/drawing/2014/main" id="{C5B6D4DC-680D-0B41-980A-51F258842AB4}"/>
              </a:ext>
            </a:extLst>
          </p:cNvPr>
          <p:cNvSpPr/>
          <p:nvPr/>
        </p:nvSpPr>
        <p:spPr>
          <a:xfrm>
            <a:off x="251520" y="794804"/>
            <a:ext cx="8425755" cy="504055"/>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Autofit/>
          </a:bodyPr>
          <a:lstStyle/>
          <a:p>
            <a:r>
              <a:rPr lang="ja-JP" altLang="en-US" b="1" dirty="0">
                <a:latin typeface="+mn-ea"/>
              </a:rPr>
              <a:t>⑫　地方ブロック別都道府県別外国人延べ宿泊者の国籍・地域別構成比 （</a:t>
            </a:r>
            <a:r>
              <a:rPr lang="en-US" altLang="ja-JP" b="1" dirty="0">
                <a:latin typeface="+mn-ea"/>
              </a:rPr>
              <a:t>2019</a:t>
            </a:r>
            <a:r>
              <a:rPr lang="ja-JP" altLang="en-US" b="1" dirty="0">
                <a:latin typeface="+mn-ea"/>
              </a:rPr>
              <a:t>年） </a:t>
            </a:r>
          </a:p>
        </p:txBody>
      </p:sp>
      <p:sp>
        <p:nvSpPr>
          <p:cNvPr id="7" name="テキスト ボックス 6">
            <a:extLst>
              <a:ext uri="{FF2B5EF4-FFF2-40B4-BE49-F238E27FC236}">
                <a16:creationId xmlns:a16="http://schemas.microsoft.com/office/drawing/2014/main" id="{31D0AA1D-9E62-304A-968D-E8F5F7DCC665}"/>
              </a:ext>
            </a:extLst>
          </p:cNvPr>
          <p:cNvSpPr txBox="1"/>
          <p:nvPr/>
        </p:nvSpPr>
        <p:spPr>
          <a:xfrm>
            <a:off x="0" y="5307373"/>
            <a:ext cx="9180513" cy="923330"/>
          </a:xfrm>
          <a:prstGeom prst="rect">
            <a:avLst/>
          </a:prstGeom>
          <a:noFill/>
        </p:spPr>
        <p:txBody>
          <a:bodyPr wrap="square" rtlCol="0">
            <a:spAutoFit/>
          </a:bodyPr>
          <a:lstStyle/>
          <a:p>
            <a:r>
              <a:rPr lang="en-US" altLang="ja-JP" dirty="0"/>
              <a:t>2019</a:t>
            </a:r>
            <a:r>
              <a:rPr lang="ja-JP" altLang="en-US" dirty="0"/>
              <a:t>年における地方ブロック別外国人延べ宿泊者について、国籍・地域別にみると、 </a:t>
            </a:r>
            <a:endParaRPr lang="en-US" altLang="ja-JP" dirty="0"/>
          </a:p>
          <a:p>
            <a:r>
              <a:rPr lang="ja-JP" altLang="en-US" dirty="0"/>
              <a:t>中国からの宿泊者が北海道・関東・中部・近畿の</a:t>
            </a:r>
            <a:r>
              <a:rPr lang="en-US" altLang="ja-JP" dirty="0"/>
              <a:t>4</a:t>
            </a:r>
            <a:r>
              <a:rPr lang="ja-JP" altLang="en-US" dirty="0"/>
              <a:t>地方で、韓国からの宿泊者が九州で、</a:t>
            </a:r>
            <a:endParaRPr lang="en-US" altLang="ja-JP" dirty="0"/>
          </a:p>
          <a:p>
            <a:r>
              <a:rPr lang="ja-JP" altLang="en-US" dirty="0"/>
              <a:t>台湾からの宿泊者が東北・北陸信越・中国・四国・沖縄の</a:t>
            </a:r>
            <a:r>
              <a:rPr lang="en-US" altLang="ja-JP" dirty="0"/>
              <a:t>5</a:t>
            </a:r>
            <a:r>
              <a:rPr lang="ja-JP" altLang="en-US" dirty="0"/>
              <a:t>地方で最も高い比率を占めました。 </a:t>
            </a:r>
          </a:p>
        </p:txBody>
      </p:sp>
      <p:sp>
        <p:nvSpPr>
          <p:cNvPr id="9" name="正方形/長方形 8">
            <a:extLst>
              <a:ext uri="{FF2B5EF4-FFF2-40B4-BE49-F238E27FC236}">
                <a16:creationId xmlns:a16="http://schemas.microsoft.com/office/drawing/2014/main" id="{546A2DC2-4334-AF49-8B63-7B5C326F66F7}"/>
              </a:ext>
            </a:extLst>
          </p:cNvPr>
          <p:cNvSpPr/>
          <p:nvPr/>
        </p:nvSpPr>
        <p:spPr>
          <a:xfrm>
            <a:off x="576065" y="4824255"/>
            <a:ext cx="2339752" cy="880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ボックス 12">
            <a:extLst>
              <a:ext uri="{FF2B5EF4-FFF2-40B4-BE49-F238E27FC236}">
                <a16:creationId xmlns:a16="http://schemas.microsoft.com/office/drawing/2014/main" id="{BC131318-1012-E64B-967E-2C0550F1D358}"/>
              </a:ext>
            </a:extLst>
          </p:cNvPr>
          <p:cNvSpPr txBox="1"/>
          <p:nvPr/>
        </p:nvSpPr>
        <p:spPr>
          <a:xfrm>
            <a:off x="251520" y="6300028"/>
            <a:ext cx="8640959" cy="369332"/>
          </a:xfrm>
          <a:prstGeom prst="rect">
            <a:avLst/>
          </a:prstGeom>
          <a:solidFill>
            <a:srgbClr val="002060"/>
          </a:solidFill>
          <a:ln>
            <a:solidFill>
              <a:schemeClr val="tx1">
                <a:lumMod val="50000"/>
                <a:lumOff val="50000"/>
              </a:schemeClr>
            </a:solidFill>
          </a:ln>
        </p:spPr>
        <p:txBody>
          <a:bodyPr wrap="square" rtlCol="0">
            <a:spAutoFit/>
          </a:bodyPr>
          <a:lstStyle>
            <a:defPPr>
              <a:defRPr lang="ja-JP"/>
            </a:defPPr>
            <a:lvl1pPr>
              <a:defRPr b="1">
                <a:solidFill>
                  <a:schemeClr val="bg1"/>
                </a:solidFill>
              </a:defRPr>
            </a:lvl1pPr>
          </a:lstStyle>
          <a:p>
            <a:r>
              <a:rPr lang="ja-JP" altLang="en-US" dirty="0"/>
              <a:t>沖縄は、台湾・中国・韓国・香港と主に東アジアからの観光客が多い傾向。</a:t>
            </a:r>
          </a:p>
        </p:txBody>
      </p:sp>
      <p:pic>
        <p:nvPicPr>
          <p:cNvPr id="3" name="図 2">
            <a:extLst>
              <a:ext uri="{FF2B5EF4-FFF2-40B4-BE49-F238E27FC236}">
                <a16:creationId xmlns:a16="http://schemas.microsoft.com/office/drawing/2014/main" id="{C137364C-0FE1-2247-B34B-6C41EF603F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1600" y="1861048"/>
            <a:ext cx="7241587" cy="3377000"/>
          </a:xfrm>
          <a:prstGeom prst="rect">
            <a:avLst/>
          </a:prstGeom>
        </p:spPr>
      </p:pic>
      <p:sp>
        <p:nvSpPr>
          <p:cNvPr id="10" name="テキスト ボックス 9">
            <a:extLst>
              <a:ext uri="{FF2B5EF4-FFF2-40B4-BE49-F238E27FC236}">
                <a16:creationId xmlns:a16="http://schemas.microsoft.com/office/drawing/2014/main" id="{F56FEFA7-2E15-41D7-B05E-03F2848669A9}"/>
              </a:ext>
            </a:extLst>
          </p:cNvPr>
          <p:cNvSpPr txBox="1"/>
          <p:nvPr/>
        </p:nvSpPr>
        <p:spPr>
          <a:xfrm>
            <a:off x="6372200" y="5169078"/>
            <a:ext cx="1531188" cy="200055"/>
          </a:xfrm>
          <a:prstGeom prst="rect">
            <a:avLst/>
          </a:prstGeom>
          <a:noFill/>
        </p:spPr>
        <p:txBody>
          <a:bodyPr wrap="none" rtlCol="0">
            <a:spAutoFit/>
          </a:bodyPr>
          <a:lstStyle/>
          <a:p>
            <a:pPr algn="r"/>
            <a:r>
              <a:rPr lang="ja-JP" altLang="en-US" sz="700" dirty="0">
                <a:latin typeface="+mn-ea"/>
                <a:ea typeface="+mn-ea"/>
              </a:rPr>
              <a:t>出典：観光庁「宿泊旅行統計調査」</a:t>
            </a:r>
          </a:p>
        </p:txBody>
      </p:sp>
      <p:sp>
        <p:nvSpPr>
          <p:cNvPr id="11" name="テキスト ボックス 10">
            <a:extLst>
              <a:ext uri="{FF2B5EF4-FFF2-40B4-BE49-F238E27FC236}">
                <a16:creationId xmlns:a16="http://schemas.microsoft.com/office/drawing/2014/main" id="{3017B2AC-D9DF-4880-A88F-8A98925F8DBF}"/>
              </a:ext>
            </a:extLst>
          </p:cNvPr>
          <p:cNvSpPr txBox="1"/>
          <p:nvPr/>
        </p:nvSpPr>
        <p:spPr>
          <a:xfrm>
            <a:off x="146579" y="1343316"/>
            <a:ext cx="8706826" cy="584775"/>
          </a:xfrm>
          <a:prstGeom prst="rect">
            <a:avLst/>
          </a:prstGeom>
          <a:noFill/>
        </p:spPr>
        <p:txBody>
          <a:bodyPr wrap="square">
            <a:spAutoFit/>
          </a:bodyPr>
          <a:lstStyle/>
          <a:p>
            <a:pPr algn="l"/>
            <a:r>
              <a:rPr lang="en-US" altLang="ja-JP" sz="1600" dirty="0">
                <a:latin typeface="+mn-ea"/>
                <a:ea typeface="+mn-ea"/>
              </a:rPr>
              <a:t>【</a:t>
            </a:r>
            <a:r>
              <a:rPr lang="ja-JP" altLang="en-US" sz="1600" dirty="0">
                <a:latin typeface="+mn-ea"/>
                <a:ea typeface="+mn-ea"/>
              </a:rPr>
              <a:t>地方ブロック別都道府県別外国人延べ宿泊者の国籍・地域別構成比を把握する方法</a:t>
            </a:r>
            <a:r>
              <a:rPr lang="en-US" altLang="ja-JP" sz="1600" dirty="0">
                <a:latin typeface="+mn-ea"/>
                <a:ea typeface="+mn-ea"/>
              </a:rPr>
              <a:t>】</a:t>
            </a:r>
          </a:p>
          <a:p>
            <a:pPr algn="l"/>
            <a:r>
              <a:rPr lang="ja-JP" altLang="en-US" sz="1600" dirty="0">
                <a:latin typeface="+mn-ea"/>
                <a:ea typeface="+mn-ea"/>
              </a:rPr>
              <a:t>観光白書から沖縄県の外国人延べ宿泊者の国籍・地域別構成を導き出します。</a:t>
            </a:r>
            <a:endParaRPr lang="en-US" altLang="ja-JP" sz="1600" dirty="0">
              <a:latin typeface="+mn-ea"/>
              <a:ea typeface="+mn-ea"/>
            </a:endParaRPr>
          </a:p>
        </p:txBody>
      </p:sp>
    </p:spTree>
    <p:extLst>
      <p:ext uri="{BB962C8B-B14F-4D97-AF65-F5344CB8AC3E}">
        <p14:creationId xmlns:p14="http://schemas.microsoft.com/office/powerpoint/2010/main" val="324589781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スライド番号プレースホルダ 5"/>
          <p:cNvSpPr>
            <a:spLocks noGrp="1"/>
          </p:cNvSpPr>
          <p:nvPr>
            <p:ph type="sldNum" sz="quarter" idx="12"/>
          </p:nvPr>
        </p:nvSpPr>
        <p:spPr/>
        <p:txBody>
          <a:bodyPr/>
          <a:lstStyle/>
          <a:p>
            <a:pPr>
              <a:defRPr/>
            </a:pPr>
            <a:fld id="{9CDF7619-046A-4A9F-AD4E-45299039FE9F}" type="slidenum">
              <a:rPr lang="en-US" altLang="ja-JP"/>
              <a:pPr>
                <a:defRPr/>
              </a:pPr>
              <a:t>22</a:t>
            </a:fld>
            <a:endParaRPr lang="en-US" altLang="ja-JP" dirty="0"/>
          </a:p>
        </p:txBody>
      </p:sp>
      <p:sp>
        <p:nvSpPr>
          <p:cNvPr id="4" name="正方形/長方形 3">
            <a:extLst>
              <a:ext uri="{FF2B5EF4-FFF2-40B4-BE49-F238E27FC236}">
                <a16:creationId xmlns:a16="http://schemas.microsoft.com/office/drawing/2014/main" id="{651228E3-2E18-1E43-8F84-82781968A541}"/>
              </a:ext>
            </a:extLst>
          </p:cNvPr>
          <p:cNvSpPr/>
          <p:nvPr/>
        </p:nvSpPr>
        <p:spPr>
          <a:xfrm>
            <a:off x="395536" y="1302876"/>
            <a:ext cx="5976664" cy="504055"/>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rmAutofit/>
          </a:bodyPr>
          <a:lstStyle/>
          <a:p>
            <a:r>
              <a:rPr lang="ja-JP" altLang="en-US" sz="1600" b="1" dirty="0">
                <a:latin typeface="Arial" panose="020B0604020202020204" pitchFamily="34" charset="0"/>
                <a:cs typeface="Arial" panose="020B0604020202020204" pitchFamily="34" charset="0"/>
              </a:rPr>
              <a:t>東京都、大阪府に比べて沖縄の客室稼働率は低い</a:t>
            </a:r>
          </a:p>
        </p:txBody>
      </p:sp>
      <p:sp>
        <p:nvSpPr>
          <p:cNvPr id="5" name="正方形/長方形 4">
            <a:extLst>
              <a:ext uri="{FF2B5EF4-FFF2-40B4-BE49-F238E27FC236}">
                <a16:creationId xmlns:a16="http://schemas.microsoft.com/office/drawing/2014/main" id="{05D75789-E37C-7841-9A30-D0C92B83A50A}"/>
              </a:ext>
            </a:extLst>
          </p:cNvPr>
          <p:cNvSpPr/>
          <p:nvPr/>
        </p:nvSpPr>
        <p:spPr>
          <a:xfrm>
            <a:off x="395536" y="2274850"/>
            <a:ext cx="5976664" cy="504055"/>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Autofit/>
          </a:bodyPr>
          <a:lstStyle/>
          <a:p>
            <a:r>
              <a:rPr lang="ja-JP" altLang="en-US" sz="1600" b="1" dirty="0"/>
              <a:t>沖縄のリゾートホテルは全国のリゾートホテルと比較すると高い客室稼働率を維持しているが、ビジネスホテルと比較すると低い</a:t>
            </a:r>
          </a:p>
        </p:txBody>
      </p:sp>
      <p:sp>
        <p:nvSpPr>
          <p:cNvPr id="6" name="正方形/長方形 5">
            <a:extLst>
              <a:ext uri="{FF2B5EF4-FFF2-40B4-BE49-F238E27FC236}">
                <a16:creationId xmlns:a16="http://schemas.microsoft.com/office/drawing/2014/main" id="{87430EF8-CAA8-4E4F-A1A5-2AD53580EEEF}"/>
              </a:ext>
            </a:extLst>
          </p:cNvPr>
          <p:cNvSpPr/>
          <p:nvPr/>
        </p:nvSpPr>
        <p:spPr>
          <a:xfrm>
            <a:off x="395536" y="3246824"/>
            <a:ext cx="5976664" cy="504055"/>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rmAutofit/>
          </a:bodyPr>
          <a:lstStyle/>
          <a:p>
            <a:r>
              <a:rPr lang="ja-JP" altLang="en-US" sz="1600" b="1" dirty="0"/>
              <a:t>九州・沖縄は、韓国からの訪日旅行控え等の影響でマイナスである</a:t>
            </a:r>
          </a:p>
        </p:txBody>
      </p:sp>
      <p:sp>
        <p:nvSpPr>
          <p:cNvPr id="7" name="正方形/長方形 6">
            <a:extLst>
              <a:ext uri="{FF2B5EF4-FFF2-40B4-BE49-F238E27FC236}">
                <a16:creationId xmlns:a16="http://schemas.microsoft.com/office/drawing/2014/main" id="{6627F65B-C599-7B40-9A34-4F4A9CC1E1E9}"/>
              </a:ext>
            </a:extLst>
          </p:cNvPr>
          <p:cNvSpPr/>
          <p:nvPr/>
        </p:nvSpPr>
        <p:spPr>
          <a:xfrm>
            <a:off x="395536" y="4218797"/>
            <a:ext cx="5976664" cy="504055"/>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rmAutofit/>
          </a:bodyPr>
          <a:lstStyle/>
          <a:p>
            <a:r>
              <a:rPr lang="ja-JP" altLang="en-US" b="1" dirty="0"/>
              <a:t>沖縄は台湾・中国・韓国・香港と東アジアからの観光客が多い</a:t>
            </a:r>
          </a:p>
        </p:txBody>
      </p:sp>
      <p:sp>
        <p:nvSpPr>
          <p:cNvPr id="2" name="正方形/長方形 1">
            <a:extLst>
              <a:ext uri="{FF2B5EF4-FFF2-40B4-BE49-F238E27FC236}">
                <a16:creationId xmlns:a16="http://schemas.microsoft.com/office/drawing/2014/main" id="{181EEB73-4A94-304C-8DCA-FEC42C6FD500}"/>
              </a:ext>
            </a:extLst>
          </p:cNvPr>
          <p:cNvSpPr/>
          <p:nvPr/>
        </p:nvSpPr>
        <p:spPr>
          <a:xfrm>
            <a:off x="6516216" y="1302876"/>
            <a:ext cx="2161059" cy="504055"/>
          </a:xfrm>
          <a:prstGeom prst="rect">
            <a:avLst/>
          </a:prstGeom>
          <a:solidFill>
            <a:schemeClr val="tx2">
              <a:lumMod val="20000"/>
              <a:lumOff val="8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400" b="1" dirty="0">
                <a:solidFill>
                  <a:schemeClr val="tx1"/>
                </a:solidFill>
              </a:rPr>
              <a:t>季節変動に対応して</a:t>
            </a:r>
            <a:endParaRPr lang="en-US" altLang="ja-JP" sz="1400" b="1" dirty="0">
              <a:solidFill>
                <a:schemeClr val="tx1"/>
              </a:solidFill>
            </a:endParaRPr>
          </a:p>
          <a:p>
            <a:r>
              <a:rPr lang="ja-JP" altLang="en-US" sz="1400" b="1" dirty="0">
                <a:solidFill>
                  <a:schemeClr val="tx1"/>
                </a:solidFill>
              </a:rPr>
              <a:t>平準化を目指す</a:t>
            </a:r>
          </a:p>
        </p:txBody>
      </p:sp>
      <p:sp>
        <p:nvSpPr>
          <p:cNvPr id="9" name="正方形/長方形 8">
            <a:extLst>
              <a:ext uri="{FF2B5EF4-FFF2-40B4-BE49-F238E27FC236}">
                <a16:creationId xmlns:a16="http://schemas.microsoft.com/office/drawing/2014/main" id="{5F2088BA-BD7D-FD46-B89F-35AF8D6AC470}"/>
              </a:ext>
            </a:extLst>
          </p:cNvPr>
          <p:cNvSpPr/>
          <p:nvPr/>
        </p:nvSpPr>
        <p:spPr>
          <a:xfrm>
            <a:off x="6516216" y="2275614"/>
            <a:ext cx="2161059" cy="504055"/>
          </a:xfrm>
          <a:prstGeom prst="rect">
            <a:avLst/>
          </a:prstGeom>
          <a:solidFill>
            <a:schemeClr val="tx2">
              <a:lumMod val="20000"/>
              <a:lumOff val="8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400" b="1" dirty="0">
                <a:solidFill>
                  <a:schemeClr val="tx1"/>
                </a:solidFill>
              </a:rPr>
              <a:t>ワーケーションなどで</a:t>
            </a:r>
            <a:endParaRPr lang="en-US" altLang="ja-JP" sz="1400" b="1" dirty="0">
              <a:solidFill>
                <a:schemeClr val="tx1"/>
              </a:solidFill>
            </a:endParaRPr>
          </a:p>
          <a:p>
            <a:r>
              <a:rPr lang="ja-JP" altLang="en-US" sz="1400" b="1" dirty="0">
                <a:solidFill>
                  <a:schemeClr val="tx1"/>
                </a:solidFill>
              </a:rPr>
              <a:t>ビジネスユースを狙う</a:t>
            </a:r>
          </a:p>
        </p:txBody>
      </p:sp>
      <p:sp>
        <p:nvSpPr>
          <p:cNvPr id="10" name="正方形/長方形 9">
            <a:extLst>
              <a:ext uri="{FF2B5EF4-FFF2-40B4-BE49-F238E27FC236}">
                <a16:creationId xmlns:a16="http://schemas.microsoft.com/office/drawing/2014/main" id="{51E0A79B-E9E2-4544-A762-AC0CD186F173}"/>
              </a:ext>
            </a:extLst>
          </p:cNvPr>
          <p:cNvSpPr/>
          <p:nvPr/>
        </p:nvSpPr>
        <p:spPr>
          <a:xfrm>
            <a:off x="6516215" y="3248352"/>
            <a:ext cx="2161059" cy="504055"/>
          </a:xfrm>
          <a:prstGeom prst="rect">
            <a:avLst/>
          </a:prstGeom>
          <a:solidFill>
            <a:schemeClr val="tx2">
              <a:lumMod val="20000"/>
              <a:lumOff val="8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400" b="1" dirty="0">
                <a:solidFill>
                  <a:schemeClr val="tx1"/>
                </a:solidFill>
              </a:rPr>
              <a:t>ターゲット国の分散化</a:t>
            </a:r>
          </a:p>
        </p:txBody>
      </p:sp>
      <p:sp>
        <p:nvSpPr>
          <p:cNvPr id="11" name="正方形/長方形 10">
            <a:extLst>
              <a:ext uri="{FF2B5EF4-FFF2-40B4-BE49-F238E27FC236}">
                <a16:creationId xmlns:a16="http://schemas.microsoft.com/office/drawing/2014/main" id="{1FE979DB-B534-0948-AECB-05575BC7C71F}"/>
              </a:ext>
            </a:extLst>
          </p:cNvPr>
          <p:cNvSpPr/>
          <p:nvPr/>
        </p:nvSpPr>
        <p:spPr>
          <a:xfrm>
            <a:off x="6516215" y="4221089"/>
            <a:ext cx="2161059" cy="504055"/>
          </a:xfrm>
          <a:prstGeom prst="rect">
            <a:avLst/>
          </a:prstGeom>
          <a:solidFill>
            <a:schemeClr val="tx2">
              <a:lumMod val="20000"/>
              <a:lumOff val="8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400" b="1">
                <a:solidFill>
                  <a:schemeClr val="tx1"/>
                </a:solidFill>
              </a:rPr>
              <a:t>アフターコロナの</a:t>
            </a:r>
            <a:endParaRPr lang="en-US" altLang="ja-JP" sz="1400" b="1" dirty="0">
              <a:solidFill>
                <a:schemeClr val="tx1"/>
              </a:solidFill>
            </a:endParaRPr>
          </a:p>
          <a:p>
            <a:r>
              <a:rPr lang="ja-JP" altLang="en-US" sz="1400" b="1" dirty="0">
                <a:solidFill>
                  <a:schemeClr val="tx1"/>
                </a:solidFill>
              </a:rPr>
              <a:t>東アジア戦略</a:t>
            </a:r>
          </a:p>
        </p:txBody>
      </p:sp>
      <p:sp>
        <p:nvSpPr>
          <p:cNvPr id="12" name="下矢印 11">
            <a:extLst>
              <a:ext uri="{FF2B5EF4-FFF2-40B4-BE49-F238E27FC236}">
                <a16:creationId xmlns:a16="http://schemas.microsoft.com/office/drawing/2014/main" id="{16742FAA-3830-874E-88B7-C3BE8E01209A}"/>
              </a:ext>
            </a:extLst>
          </p:cNvPr>
          <p:cNvSpPr/>
          <p:nvPr/>
        </p:nvSpPr>
        <p:spPr>
          <a:xfrm>
            <a:off x="3887924" y="4942428"/>
            <a:ext cx="1368152" cy="360040"/>
          </a:xfrm>
          <a:prstGeom prst="downArrow">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テキスト ボックス 15">
            <a:extLst>
              <a:ext uri="{FF2B5EF4-FFF2-40B4-BE49-F238E27FC236}">
                <a16:creationId xmlns:a16="http://schemas.microsoft.com/office/drawing/2014/main" id="{3E4CEB26-7ED7-834C-9D12-6DE8BC3540F0}"/>
              </a:ext>
            </a:extLst>
          </p:cNvPr>
          <p:cNvSpPr txBox="1"/>
          <p:nvPr/>
        </p:nvSpPr>
        <p:spPr>
          <a:xfrm>
            <a:off x="432292" y="5537802"/>
            <a:ext cx="8279416" cy="830997"/>
          </a:xfrm>
          <a:prstGeom prst="rect">
            <a:avLst/>
          </a:prstGeom>
          <a:noFill/>
        </p:spPr>
        <p:txBody>
          <a:bodyPr wrap="square" rtlCol="0">
            <a:spAutoFit/>
          </a:bodyPr>
          <a:lstStyle/>
          <a:p>
            <a:r>
              <a:rPr lang="ja-JP" altLang="en-US" sz="2400" dirty="0"/>
              <a:t>沖縄県の観光情報を分析することで、</a:t>
            </a:r>
            <a:endParaRPr lang="en-US" altLang="ja-JP" sz="2400" dirty="0"/>
          </a:p>
          <a:p>
            <a:r>
              <a:rPr lang="ja-JP" altLang="en-US" sz="2400" dirty="0"/>
              <a:t>県としてのマーケティング戦略のベースを描くこともできます。</a:t>
            </a:r>
            <a:endParaRPr kumimoji="1" lang="ja-JP" altLang="en-US" sz="2400" dirty="0"/>
          </a:p>
        </p:txBody>
      </p:sp>
      <p:sp>
        <p:nvSpPr>
          <p:cNvPr id="17" name="テキスト ボックス 16">
            <a:extLst>
              <a:ext uri="{FF2B5EF4-FFF2-40B4-BE49-F238E27FC236}">
                <a16:creationId xmlns:a16="http://schemas.microsoft.com/office/drawing/2014/main" id="{5D8F8E22-1A43-B244-90C4-C97A89BA9241}"/>
              </a:ext>
            </a:extLst>
          </p:cNvPr>
          <p:cNvSpPr txBox="1"/>
          <p:nvPr/>
        </p:nvSpPr>
        <p:spPr>
          <a:xfrm>
            <a:off x="251520" y="871557"/>
            <a:ext cx="5052986" cy="369332"/>
          </a:xfrm>
          <a:prstGeom prst="rect">
            <a:avLst/>
          </a:prstGeom>
          <a:noFill/>
        </p:spPr>
        <p:txBody>
          <a:bodyPr wrap="none" rtlCol="0">
            <a:spAutoFit/>
          </a:bodyPr>
          <a:lstStyle/>
          <a:p>
            <a:pPr algn="l"/>
            <a:r>
              <a:rPr kumimoji="1" lang="ja-JP" altLang="en-US" dirty="0"/>
              <a:t>■　観光白書から沖縄の観光に関する情報を分析</a:t>
            </a:r>
          </a:p>
        </p:txBody>
      </p:sp>
      <p:sp>
        <p:nvSpPr>
          <p:cNvPr id="14" name="吹き出し: 円形 13">
            <a:extLst>
              <a:ext uri="{FF2B5EF4-FFF2-40B4-BE49-F238E27FC236}">
                <a16:creationId xmlns:a16="http://schemas.microsoft.com/office/drawing/2014/main" id="{17FDCDF0-E19D-4EAE-84D0-A9C166FC0D45}"/>
              </a:ext>
            </a:extLst>
          </p:cNvPr>
          <p:cNvSpPr/>
          <p:nvPr/>
        </p:nvSpPr>
        <p:spPr>
          <a:xfrm>
            <a:off x="6228184" y="828534"/>
            <a:ext cx="1119228" cy="369332"/>
          </a:xfrm>
          <a:prstGeom prst="wedgeEllipseCallout">
            <a:avLst>
              <a:gd name="adj1" fmla="val 48205"/>
              <a:gd name="adj2" fmla="val 6465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b="1" dirty="0">
                <a:latin typeface="+mn-ea"/>
              </a:rPr>
              <a:t>ポイント</a:t>
            </a:r>
          </a:p>
        </p:txBody>
      </p:sp>
      <p:sp>
        <p:nvSpPr>
          <p:cNvPr id="15" name="吹き出し: 円形 14">
            <a:extLst>
              <a:ext uri="{FF2B5EF4-FFF2-40B4-BE49-F238E27FC236}">
                <a16:creationId xmlns:a16="http://schemas.microsoft.com/office/drawing/2014/main" id="{D4E4B2EF-DD23-419F-868E-3CC73752C8F2}"/>
              </a:ext>
            </a:extLst>
          </p:cNvPr>
          <p:cNvSpPr/>
          <p:nvPr/>
        </p:nvSpPr>
        <p:spPr>
          <a:xfrm>
            <a:off x="6252647" y="1806167"/>
            <a:ext cx="1119228" cy="369332"/>
          </a:xfrm>
          <a:prstGeom prst="wedgeEllipseCallout">
            <a:avLst>
              <a:gd name="adj1" fmla="val 48205"/>
              <a:gd name="adj2" fmla="val 6465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b="1" dirty="0">
                <a:latin typeface="+mn-ea"/>
              </a:rPr>
              <a:t>ポイント</a:t>
            </a:r>
          </a:p>
        </p:txBody>
      </p:sp>
      <p:sp>
        <p:nvSpPr>
          <p:cNvPr id="18" name="吹き出し: 円形 17">
            <a:extLst>
              <a:ext uri="{FF2B5EF4-FFF2-40B4-BE49-F238E27FC236}">
                <a16:creationId xmlns:a16="http://schemas.microsoft.com/office/drawing/2014/main" id="{6DC7F207-923D-44B6-9E4D-48C56ED463FE}"/>
              </a:ext>
            </a:extLst>
          </p:cNvPr>
          <p:cNvSpPr/>
          <p:nvPr/>
        </p:nvSpPr>
        <p:spPr>
          <a:xfrm>
            <a:off x="6253663" y="2778142"/>
            <a:ext cx="1119228" cy="369332"/>
          </a:xfrm>
          <a:prstGeom prst="wedgeEllipseCallout">
            <a:avLst>
              <a:gd name="adj1" fmla="val 48205"/>
              <a:gd name="adj2" fmla="val 6465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b="1" dirty="0">
                <a:latin typeface="+mn-ea"/>
              </a:rPr>
              <a:t>ポイント</a:t>
            </a:r>
          </a:p>
        </p:txBody>
      </p:sp>
      <p:sp>
        <p:nvSpPr>
          <p:cNvPr id="19" name="吹き出し: 円形 18">
            <a:extLst>
              <a:ext uri="{FF2B5EF4-FFF2-40B4-BE49-F238E27FC236}">
                <a16:creationId xmlns:a16="http://schemas.microsoft.com/office/drawing/2014/main" id="{8A31AE94-28AE-4E8B-9C5A-737030739CCB}"/>
              </a:ext>
            </a:extLst>
          </p:cNvPr>
          <p:cNvSpPr/>
          <p:nvPr/>
        </p:nvSpPr>
        <p:spPr>
          <a:xfrm>
            <a:off x="6252647" y="3804631"/>
            <a:ext cx="1119228" cy="369332"/>
          </a:xfrm>
          <a:prstGeom prst="wedgeEllipseCallout">
            <a:avLst>
              <a:gd name="adj1" fmla="val 48205"/>
              <a:gd name="adj2" fmla="val 6465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b="1" dirty="0">
                <a:latin typeface="+mn-ea"/>
              </a:rPr>
              <a:t>ポイント</a:t>
            </a:r>
          </a:p>
        </p:txBody>
      </p:sp>
    </p:spTree>
    <p:extLst>
      <p:ext uri="{BB962C8B-B14F-4D97-AF65-F5344CB8AC3E}">
        <p14:creationId xmlns:p14="http://schemas.microsoft.com/office/powerpoint/2010/main" val="370144844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スライド番号プレースホルダ 5"/>
          <p:cNvSpPr>
            <a:spLocks noGrp="1"/>
          </p:cNvSpPr>
          <p:nvPr>
            <p:ph type="sldNum" sz="quarter" idx="12"/>
          </p:nvPr>
        </p:nvSpPr>
        <p:spPr/>
        <p:txBody>
          <a:bodyPr/>
          <a:lstStyle/>
          <a:p>
            <a:pPr>
              <a:defRPr/>
            </a:pPr>
            <a:fld id="{9CDF7619-046A-4A9F-AD4E-45299039FE9F}" type="slidenum">
              <a:rPr lang="en-US" altLang="ja-JP"/>
              <a:pPr>
                <a:defRPr/>
              </a:pPr>
              <a:t>23</a:t>
            </a:fld>
            <a:endParaRPr lang="en-US" altLang="ja-JP" dirty="0"/>
          </a:p>
        </p:txBody>
      </p:sp>
      <p:sp>
        <p:nvSpPr>
          <p:cNvPr id="4" name="正方形/長方形 3">
            <a:extLst>
              <a:ext uri="{FF2B5EF4-FFF2-40B4-BE49-F238E27FC236}">
                <a16:creationId xmlns:a16="http://schemas.microsoft.com/office/drawing/2014/main" id="{5D54063F-892C-4B6E-BC92-5852E6EBC0D9}"/>
              </a:ext>
            </a:extLst>
          </p:cNvPr>
          <p:cNvSpPr/>
          <p:nvPr/>
        </p:nvSpPr>
        <p:spPr>
          <a:xfrm>
            <a:off x="179512" y="3166259"/>
            <a:ext cx="8729710" cy="584775"/>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r>
              <a:rPr lang="ja-JP" altLang="en-US" sz="3200" b="1" dirty="0">
                <a:latin typeface="メイリオ" panose="020B0604030504040204" pitchFamily="50" charset="-128"/>
                <a:ea typeface="メイリオ" panose="020B0604030504040204" pitchFamily="50" charset="-128"/>
              </a:rPr>
              <a:t>個人演習</a:t>
            </a:r>
            <a:endParaRPr lang="en-US" altLang="ja-JP" sz="3200" b="1"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77291557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スライド番号プレースホルダ 5"/>
          <p:cNvSpPr>
            <a:spLocks noGrp="1"/>
          </p:cNvSpPr>
          <p:nvPr>
            <p:ph type="sldNum" sz="quarter" idx="12"/>
          </p:nvPr>
        </p:nvSpPr>
        <p:spPr/>
        <p:txBody>
          <a:bodyPr/>
          <a:lstStyle/>
          <a:p>
            <a:pPr>
              <a:defRPr/>
            </a:pPr>
            <a:fld id="{9CDF7619-046A-4A9F-AD4E-45299039FE9F}" type="slidenum">
              <a:rPr lang="en-US" altLang="ja-JP"/>
              <a:pPr>
                <a:defRPr/>
              </a:pPr>
              <a:t>24</a:t>
            </a:fld>
            <a:endParaRPr lang="en-US" altLang="ja-JP" dirty="0"/>
          </a:p>
        </p:txBody>
      </p:sp>
      <p:sp>
        <p:nvSpPr>
          <p:cNvPr id="5" name="正方形/長方形 4">
            <a:extLst>
              <a:ext uri="{FF2B5EF4-FFF2-40B4-BE49-F238E27FC236}">
                <a16:creationId xmlns:a16="http://schemas.microsoft.com/office/drawing/2014/main" id="{3A508A53-45F0-F543-9DB5-030BA2131E7D}"/>
              </a:ext>
            </a:extLst>
          </p:cNvPr>
          <p:cNvSpPr/>
          <p:nvPr/>
        </p:nvSpPr>
        <p:spPr>
          <a:xfrm>
            <a:off x="182479" y="909275"/>
            <a:ext cx="8729710" cy="830997"/>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r>
              <a:rPr lang="ja-JP" altLang="en-US" sz="2400" dirty="0">
                <a:latin typeface="+mn-ea"/>
              </a:rPr>
              <a:t>観光白書を見て、今後の沖縄県の観光で狙うべきターゲットは</a:t>
            </a:r>
            <a:endParaRPr lang="en-US" altLang="ja-JP" sz="2400" dirty="0">
              <a:latin typeface="+mn-ea"/>
            </a:endParaRPr>
          </a:p>
          <a:p>
            <a:r>
              <a:rPr lang="ja-JP" altLang="en-US" sz="2400" dirty="0">
                <a:latin typeface="+mn-ea"/>
              </a:rPr>
              <a:t>以下の中からどれになるでしょうか。理由と共に考えましょう。</a:t>
            </a:r>
            <a:endParaRPr lang="en-US" altLang="ja-JP" sz="2400" dirty="0">
              <a:latin typeface="+mn-ea"/>
            </a:endParaRPr>
          </a:p>
        </p:txBody>
      </p:sp>
      <p:sp>
        <p:nvSpPr>
          <p:cNvPr id="4" name="テキスト ボックス 3">
            <a:extLst>
              <a:ext uri="{FF2B5EF4-FFF2-40B4-BE49-F238E27FC236}">
                <a16:creationId xmlns:a16="http://schemas.microsoft.com/office/drawing/2014/main" id="{BE1D6AC6-B812-3A42-A1C0-B04FFE5BDD1B}"/>
              </a:ext>
            </a:extLst>
          </p:cNvPr>
          <p:cNvSpPr txBox="1"/>
          <p:nvPr/>
        </p:nvSpPr>
        <p:spPr>
          <a:xfrm>
            <a:off x="467543" y="2708920"/>
            <a:ext cx="8469311" cy="2677656"/>
          </a:xfrm>
          <a:prstGeom prst="rect">
            <a:avLst/>
          </a:prstGeom>
          <a:noFill/>
        </p:spPr>
        <p:txBody>
          <a:bodyPr wrap="square" rtlCol="0">
            <a:spAutoFit/>
          </a:bodyPr>
          <a:lstStyle/>
          <a:p>
            <a:pPr marL="514350" indent="-514350" algn="l">
              <a:buFont typeface="+mj-lt"/>
              <a:buAutoNum type="arabicPeriod"/>
            </a:pPr>
            <a:r>
              <a:rPr lang="ja-JP" altLang="en-US" sz="2800" b="1" dirty="0">
                <a:latin typeface="+mn-ea"/>
              </a:rPr>
              <a:t>日本人観光客（国内観光）</a:t>
            </a:r>
            <a:endParaRPr lang="en-US" altLang="ja-JP" sz="2800" b="1" dirty="0">
              <a:latin typeface="+mn-ea"/>
            </a:endParaRPr>
          </a:p>
          <a:p>
            <a:pPr marL="514350" indent="-514350" algn="l">
              <a:buFont typeface="+mj-lt"/>
              <a:buAutoNum type="arabicPeriod"/>
            </a:pPr>
            <a:r>
              <a:rPr lang="ja-JP" altLang="en-US" sz="2800" b="1" dirty="0">
                <a:latin typeface="+mn-ea"/>
              </a:rPr>
              <a:t>訪日中国人観光客</a:t>
            </a:r>
            <a:endParaRPr lang="en-US" altLang="ja-JP" sz="2800" b="1" dirty="0">
              <a:latin typeface="+mn-ea"/>
            </a:endParaRPr>
          </a:p>
          <a:p>
            <a:pPr marL="514350" indent="-514350" algn="l">
              <a:buFont typeface="+mj-lt"/>
              <a:buAutoNum type="arabicPeriod"/>
            </a:pPr>
            <a:r>
              <a:rPr lang="ja-JP" altLang="en-US" sz="2800" b="1" dirty="0">
                <a:latin typeface="+mn-ea"/>
              </a:rPr>
              <a:t>訪日台湾人観光客</a:t>
            </a:r>
            <a:endParaRPr lang="en-US" altLang="ja-JP" sz="2800" b="1" dirty="0">
              <a:latin typeface="+mn-ea"/>
            </a:endParaRPr>
          </a:p>
          <a:p>
            <a:pPr marL="514350" indent="-514350" algn="l">
              <a:buFont typeface="+mj-lt"/>
              <a:buAutoNum type="arabicPeriod"/>
            </a:pPr>
            <a:r>
              <a:rPr lang="ja-JP" altLang="en-US" sz="2800" b="1" dirty="0">
                <a:latin typeface="+mn-ea"/>
              </a:rPr>
              <a:t>訪日韓国人観光客</a:t>
            </a:r>
            <a:endParaRPr lang="en-US" altLang="ja-JP" sz="2800" b="1" dirty="0">
              <a:latin typeface="+mn-ea"/>
            </a:endParaRPr>
          </a:p>
          <a:p>
            <a:pPr marL="514350" indent="-514350" algn="l">
              <a:buFont typeface="+mj-lt"/>
              <a:buAutoNum type="arabicPeriod"/>
            </a:pPr>
            <a:r>
              <a:rPr lang="ja-JP" altLang="en-US" sz="2800" b="1" dirty="0">
                <a:latin typeface="+mn-ea"/>
              </a:rPr>
              <a:t>訪日香港人観光客</a:t>
            </a:r>
            <a:endParaRPr lang="en-US" altLang="ja-JP" sz="2800" b="1" dirty="0">
              <a:latin typeface="+mn-ea"/>
            </a:endParaRPr>
          </a:p>
          <a:p>
            <a:pPr marL="514350" indent="-514350" algn="l">
              <a:buFont typeface="+mj-lt"/>
              <a:buAutoNum type="arabicPeriod"/>
            </a:pPr>
            <a:r>
              <a:rPr lang="ja-JP" altLang="en-US" sz="2800" b="1" dirty="0">
                <a:latin typeface="+mn-ea"/>
              </a:rPr>
              <a:t>訪日アメリカ人観光客</a:t>
            </a:r>
            <a:endParaRPr lang="en-US" altLang="ja-JP" sz="2800" b="1" dirty="0">
              <a:latin typeface="+mn-ea"/>
            </a:endParaRPr>
          </a:p>
        </p:txBody>
      </p:sp>
      <p:sp>
        <p:nvSpPr>
          <p:cNvPr id="6" name="Rectangle 5">
            <a:extLst>
              <a:ext uri="{FF2B5EF4-FFF2-40B4-BE49-F238E27FC236}">
                <a16:creationId xmlns:a16="http://schemas.microsoft.com/office/drawing/2014/main" id="{9BA030DF-4184-4DCE-93E9-E52055A3381A}"/>
              </a:ext>
            </a:extLst>
          </p:cNvPr>
          <p:cNvSpPr>
            <a:spLocks noGrp="1" noChangeArrowheads="1"/>
          </p:cNvSpPr>
          <p:nvPr>
            <p:ph type="title"/>
          </p:nvPr>
        </p:nvSpPr>
        <p:spPr>
          <a:xfrm>
            <a:off x="34925" y="114300"/>
            <a:ext cx="8642350" cy="362372"/>
          </a:xfrm>
        </p:spPr>
        <p:txBody>
          <a:bodyPr/>
          <a:lstStyle/>
          <a:p>
            <a:pPr eaLnBrk="1" hangingPunct="1"/>
            <a:r>
              <a:rPr lang="ja-JP" altLang="en-US" sz="1800" dirty="0">
                <a:latin typeface="Meiryo UI" pitchFamily="50" charset="-128"/>
                <a:ea typeface="Meiryo UI" pitchFamily="50" charset="-128"/>
              </a:rPr>
              <a:t>個人演習①</a:t>
            </a:r>
            <a:endParaRPr lang="ja-JP" altLang="ja-JP" sz="1800" dirty="0">
              <a:latin typeface="Meiryo UI" pitchFamily="50" charset="-128"/>
              <a:ea typeface="Meiryo UI" pitchFamily="50" charset="-128"/>
            </a:endParaRPr>
          </a:p>
        </p:txBody>
      </p:sp>
    </p:spTree>
    <p:extLst>
      <p:ext uri="{BB962C8B-B14F-4D97-AF65-F5344CB8AC3E}">
        <p14:creationId xmlns:p14="http://schemas.microsoft.com/office/powerpoint/2010/main" val="354445342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FD798CC3-E8DB-47D4-BEF0-0356C2252170}"/>
              </a:ext>
            </a:extLst>
          </p:cNvPr>
          <p:cNvSpPr/>
          <p:nvPr/>
        </p:nvSpPr>
        <p:spPr>
          <a:xfrm>
            <a:off x="179511" y="764705"/>
            <a:ext cx="3603400" cy="504055"/>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rmAutofit/>
          </a:bodyPr>
          <a:lstStyle/>
          <a:p>
            <a:pPr fontAlgn="auto">
              <a:spcAft>
                <a:spcPts val="0"/>
              </a:spcAft>
            </a:pPr>
            <a:r>
              <a:rPr lang="ja-JP" altLang="en-US" sz="2400" dirty="0">
                <a:latin typeface="HGP創英角ｺﾞｼｯｸUB" panose="020B0900000000000000" pitchFamily="50" charset="-128"/>
                <a:ea typeface="HGP創英角ｺﾞｼｯｸUB" panose="020B0900000000000000" pitchFamily="50" charset="-128"/>
              </a:rPr>
              <a:t>まとめ</a:t>
            </a:r>
          </a:p>
        </p:txBody>
      </p:sp>
      <p:sp>
        <p:nvSpPr>
          <p:cNvPr id="5" name="Rectangle 7">
            <a:extLst>
              <a:ext uri="{FF2B5EF4-FFF2-40B4-BE49-F238E27FC236}">
                <a16:creationId xmlns:a16="http://schemas.microsoft.com/office/drawing/2014/main" id="{5C22127F-2302-4F57-9559-F8AF23470CC8}"/>
              </a:ext>
            </a:extLst>
          </p:cNvPr>
          <p:cNvSpPr>
            <a:spLocks noChangeArrowheads="1"/>
          </p:cNvSpPr>
          <p:nvPr/>
        </p:nvSpPr>
        <p:spPr bwMode="auto">
          <a:xfrm>
            <a:off x="34926" y="1384039"/>
            <a:ext cx="9001570" cy="1036849"/>
          </a:xfrm>
          <a:prstGeom prst="rect">
            <a:avLst/>
          </a:prstGeom>
          <a:ln>
            <a:noFill/>
            <a:headEnd/>
            <a:tailEnd/>
          </a:ln>
        </p:spPr>
        <p:style>
          <a:lnRef idx="2">
            <a:schemeClr val="accent2"/>
          </a:lnRef>
          <a:fillRef idx="1">
            <a:schemeClr val="lt1"/>
          </a:fillRef>
          <a:effectRef idx="0">
            <a:schemeClr val="accent2"/>
          </a:effectRef>
          <a:fontRef idx="minor">
            <a:schemeClr val="dk1"/>
          </a:fontRef>
        </p:style>
        <p:txBody>
          <a:bodyPr/>
          <a:lstStyle/>
          <a:p>
            <a:pPr indent="-342900" algn="l">
              <a:lnSpc>
                <a:spcPct val="90000"/>
              </a:lnSpc>
              <a:spcBef>
                <a:spcPct val="20000"/>
              </a:spcBef>
            </a:pPr>
            <a:r>
              <a:rPr lang="ja-JP" altLang="en-US" sz="2800" dirty="0">
                <a:latin typeface="HGP創英角ｺﾞｼｯｸUB" panose="020B0900000000000000" pitchFamily="50" charset="-128"/>
                <a:ea typeface="HGP創英角ｺﾞｼｯｸUB" panose="020B0900000000000000" pitchFamily="50" charset="-128"/>
              </a:rPr>
              <a:t>講義を受けた中で最も印象に残っていたこと、自らの業務に活用できると思ったことを３つ書き出してみましょう！</a:t>
            </a:r>
            <a:endParaRPr lang="en-US" altLang="ja-JP" sz="2800" dirty="0">
              <a:latin typeface="HGP創英角ｺﾞｼｯｸUB" panose="020B0900000000000000" pitchFamily="50" charset="-128"/>
              <a:ea typeface="HGP創英角ｺﾞｼｯｸUB" panose="020B0900000000000000" pitchFamily="50" charset="-128"/>
            </a:endParaRPr>
          </a:p>
        </p:txBody>
      </p:sp>
      <p:sp>
        <p:nvSpPr>
          <p:cNvPr id="11" name="正方形/長方形 10">
            <a:extLst>
              <a:ext uri="{FF2B5EF4-FFF2-40B4-BE49-F238E27FC236}">
                <a16:creationId xmlns:a16="http://schemas.microsoft.com/office/drawing/2014/main" id="{0D902AD3-640C-4454-B765-F900A83BD89D}"/>
              </a:ext>
            </a:extLst>
          </p:cNvPr>
          <p:cNvSpPr/>
          <p:nvPr/>
        </p:nvSpPr>
        <p:spPr>
          <a:xfrm>
            <a:off x="156996" y="3212976"/>
            <a:ext cx="8735484" cy="3348088"/>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3" name="スライド番号プレースホルダー 2">
            <a:extLst>
              <a:ext uri="{FF2B5EF4-FFF2-40B4-BE49-F238E27FC236}">
                <a16:creationId xmlns:a16="http://schemas.microsoft.com/office/drawing/2014/main" id="{8BDCE87E-BA89-4369-A422-29D8A493D470}"/>
              </a:ext>
            </a:extLst>
          </p:cNvPr>
          <p:cNvSpPr>
            <a:spLocks noGrp="1"/>
          </p:cNvSpPr>
          <p:nvPr>
            <p:ph type="sldNum" sz="quarter" idx="12"/>
          </p:nvPr>
        </p:nvSpPr>
        <p:spPr/>
        <p:txBody>
          <a:bodyPr/>
          <a:lstStyle/>
          <a:p>
            <a:pPr>
              <a:defRPr/>
            </a:pPr>
            <a:fld id="{22179739-F4A8-44EB-8B8E-F3F060272835}" type="slidenum">
              <a:rPr lang="ja-JP" altLang="en-US" smtClean="0"/>
              <a:pPr>
                <a:defRPr/>
              </a:pPr>
              <a:t>25</a:t>
            </a:fld>
            <a:endParaRPr lang="ja-JP" altLang="en-US"/>
          </a:p>
        </p:txBody>
      </p:sp>
    </p:spTree>
    <p:extLst>
      <p:ext uri="{BB962C8B-B14F-4D97-AF65-F5344CB8AC3E}">
        <p14:creationId xmlns:p14="http://schemas.microsoft.com/office/powerpoint/2010/main" val="58787177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スライド番号プレースホルダ 5"/>
          <p:cNvSpPr>
            <a:spLocks noGrp="1"/>
          </p:cNvSpPr>
          <p:nvPr>
            <p:ph type="sldNum" sz="quarter" idx="12"/>
          </p:nvPr>
        </p:nvSpPr>
        <p:spPr/>
        <p:txBody>
          <a:bodyPr/>
          <a:lstStyle/>
          <a:p>
            <a:pPr>
              <a:defRPr/>
            </a:pPr>
            <a:fld id="{9CDF7619-046A-4A9F-AD4E-45299039FE9F}" type="slidenum">
              <a:rPr lang="en-US" altLang="ja-JP"/>
              <a:pPr>
                <a:defRPr/>
              </a:pPr>
              <a:t>26</a:t>
            </a:fld>
            <a:endParaRPr lang="en-US" altLang="ja-JP" dirty="0"/>
          </a:p>
        </p:txBody>
      </p:sp>
      <p:sp>
        <p:nvSpPr>
          <p:cNvPr id="5" name="正方形/長方形 4">
            <a:extLst>
              <a:ext uri="{FF2B5EF4-FFF2-40B4-BE49-F238E27FC236}">
                <a16:creationId xmlns:a16="http://schemas.microsoft.com/office/drawing/2014/main" id="{34AB21AE-ED73-4A5C-988C-5BF15CE2B53A}"/>
              </a:ext>
            </a:extLst>
          </p:cNvPr>
          <p:cNvSpPr/>
          <p:nvPr/>
        </p:nvSpPr>
        <p:spPr>
          <a:xfrm>
            <a:off x="117227" y="3636314"/>
            <a:ext cx="8729710" cy="584775"/>
          </a:xfrm>
          <a:prstGeom prst="rect">
            <a:avLst/>
          </a:prstGeom>
          <a:noFill/>
          <a:ln>
            <a:noFill/>
          </a:ln>
        </p:spPr>
        <p:style>
          <a:lnRef idx="1">
            <a:schemeClr val="accent1"/>
          </a:lnRef>
          <a:fillRef idx="2">
            <a:schemeClr val="accent1"/>
          </a:fillRef>
          <a:effectRef idx="1">
            <a:schemeClr val="accent1"/>
          </a:effectRef>
          <a:fontRef idx="minor">
            <a:schemeClr val="dk1"/>
          </a:fontRef>
        </p:style>
        <p:txBody>
          <a:bodyPr wrap="square">
            <a:spAutoFit/>
          </a:bodyPr>
          <a:lstStyle/>
          <a:p>
            <a:r>
              <a:rPr lang="en-US" altLang="ja-JP" sz="3200" dirty="0">
                <a:latin typeface="Meiryo UI" pitchFamily="50" charset="-128"/>
                <a:ea typeface="Meiryo UI" pitchFamily="50" charset="-128"/>
                <a:cs typeface="Meiryo UI" pitchFamily="50" charset="-128"/>
              </a:rPr>
              <a:t>JNTO</a:t>
            </a:r>
            <a:r>
              <a:rPr lang="ja-JP" altLang="en-US" sz="3200" dirty="0">
                <a:latin typeface="Meiryo UI" pitchFamily="50" charset="-128"/>
                <a:ea typeface="Meiryo UI" pitchFamily="50" charset="-128"/>
                <a:cs typeface="Meiryo UI" pitchFamily="50" charset="-128"/>
              </a:rPr>
              <a:t>データからインバウンド顧客特性を分析</a:t>
            </a:r>
            <a:endParaRPr lang="en-US" altLang="ja-JP" sz="3200" dirty="0">
              <a:latin typeface="Meiryo UI" pitchFamily="50" charset="-128"/>
              <a:ea typeface="Meiryo UI" pitchFamily="50" charset="-128"/>
              <a:cs typeface="Meiryo UI" pitchFamily="50" charset="-128"/>
            </a:endParaRPr>
          </a:p>
        </p:txBody>
      </p:sp>
    </p:spTree>
    <p:extLst>
      <p:ext uri="{BB962C8B-B14F-4D97-AF65-F5344CB8AC3E}">
        <p14:creationId xmlns:p14="http://schemas.microsoft.com/office/powerpoint/2010/main" val="230953274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正方形/長方形 20">
            <a:extLst>
              <a:ext uri="{FF2B5EF4-FFF2-40B4-BE49-F238E27FC236}">
                <a16:creationId xmlns:a16="http://schemas.microsoft.com/office/drawing/2014/main" id="{171564A6-A733-473B-A417-3FF25BBCC887}"/>
              </a:ext>
            </a:extLst>
          </p:cNvPr>
          <p:cNvSpPr/>
          <p:nvPr/>
        </p:nvSpPr>
        <p:spPr>
          <a:xfrm>
            <a:off x="179511" y="764705"/>
            <a:ext cx="3603400" cy="504055"/>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rmAutofit/>
          </a:bodyPr>
          <a:lstStyle/>
          <a:p>
            <a:pPr fontAlgn="auto">
              <a:spcAft>
                <a:spcPts val="0"/>
              </a:spcAft>
            </a:pPr>
            <a:r>
              <a:rPr lang="ja-JP" altLang="en-US" sz="2400" dirty="0">
                <a:latin typeface="HGP創英角ｺﾞｼｯｸUB" panose="020B0900000000000000" pitchFamily="50" charset="-128"/>
                <a:ea typeface="HGP創英角ｺﾞｼｯｸUB" panose="020B0900000000000000" pitchFamily="50" charset="-128"/>
              </a:rPr>
              <a:t>学習目標</a:t>
            </a:r>
          </a:p>
        </p:txBody>
      </p:sp>
      <p:sp>
        <p:nvSpPr>
          <p:cNvPr id="22" name="正方形/長方形 21">
            <a:extLst>
              <a:ext uri="{FF2B5EF4-FFF2-40B4-BE49-F238E27FC236}">
                <a16:creationId xmlns:a16="http://schemas.microsoft.com/office/drawing/2014/main" id="{82F45DA9-1706-441F-9F38-3C90317FB55B}"/>
              </a:ext>
            </a:extLst>
          </p:cNvPr>
          <p:cNvSpPr/>
          <p:nvPr/>
        </p:nvSpPr>
        <p:spPr>
          <a:xfrm>
            <a:off x="107504" y="1386533"/>
            <a:ext cx="8928992" cy="1077218"/>
          </a:xfrm>
          <a:prstGeom prst="rect">
            <a:avLst/>
          </a:prstGeom>
        </p:spPr>
        <p:txBody>
          <a:bodyPr wrap="square">
            <a:spAutoFit/>
          </a:bodyPr>
          <a:lstStyle/>
          <a:p>
            <a:pPr marL="742950" indent="-742950" algn="l">
              <a:buFont typeface="+mj-lt"/>
              <a:buAutoNum type="arabicPeriod"/>
            </a:pPr>
            <a:r>
              <a:rPr lang="en-US" altLang="ja-JP" sz="3200" dirty="0">
                <a:latin typeface="HGP創英角ｺﾞｼｯｸUB" panose="020B0900000000000000" pitchFamily="50" charset="-128"/>
                <a:ea typeface="HGP創英角ｺﾞｼｯｸUB" panose="020B0900000000000000" pitchFamily="50" charset="-128"/>
                <a:cs typeface="Meiryo UI" pitchFamily="50" charset="-128"/>
              </a:rPr>
              <a:t>JNTO</a:t>
            </a:r>
            <a:r>
              <a:rPr lang="ja-JP" altLang="en-US" sz="3200" dirty="0">
                <a:latin typeface="HGP創英角ｺﾞｼｯｸUB" panose="020B0900000000000000" pitchFamily="50" charset="-128"/>
                <a:ea typeface="HGP創英角ｺﾞｼｯｸUB" panose="020B0900000000000000" pitchFamily="50" charset="-128"/>
                <a:cs typeface="Meiryo UI" pitchFamily="50" charset="-128"/>
              </a:rPr>
              <a:t>のデータからインバウンド顧客の動向に　関する情報を分析する手法を理解する。</a:t>
            </a:r>
            <a:endParaRPr lang="en-US" altLang="ja-JP" sz="3200" dirty="0">
              <a:latin typeface="HGP創英角ｺﾞｼｯｸUB" panose="020B0900000000000000" pitchFamily="50" charset="-128"/>
              <a:ea typeface="HGP創英角ｺﾞｼｯｸUB" panose="020B0900000000000000" pitchFamily="50" charset="-128"/>
              <a:cs typeface="Meiryo UI" pitchFamily="50" charset="-128"/>
            </a:endParaRPr>
          </a:p>
        </p:txBody>
      </p:sp>
      <p:sp>
        <p:nvSpPr>
          <p:cNvPr id="2" name="矢印: 右 1">
            <a:extLst>
              <a:ext uri="{FF2B5EF4-FFF2-40B4-BE49-F238E27FC236}">
                <a16:creationId xmlns:a16="http://schemas.microsoft.com/office/drawing/2014/main" id="{E27E4888-47A0-4B85-B78B-FDD4394AFF03}"/>
              </a:ext>
            </a:extLst>
          </p:cNvPr>
          <p:cNvSpPr/>
          <p:nvPr/>
        </p:nvSpPr>
        <p:spPr>
          <a:xfrm>
            <a:off x="107504" y="5157192"/>
            <a:ext cx="1296144" cy="864095"/>
          </a:xfrm>
          <a:prstGeom prst="rightArrow">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8" name="テキスト ボックス 7">
            <a:extLst>
              <a:ext uri="{FF2B5EF4-FFF2-40B4-BE49-F238E27FC236}">
                <a16:creationId xmlns:a16="http://schemas.microsoft.com/office/drawing/2014/main" id="{119D4014-B79B-4B6E-AEE2-252D70D9C904}"/>
              </a:ext>
            </a:extLst>
          </p:cNvPr>
          <p:cNvSpPr txBox="1"/>
          <p:nvPr/>
        </p:nvSpPr>
        <p:spPr>
          <a:xfrm>
            <a:off x="1433952" y="5190290"/>
            <a:ext cx="7344816" cy="830997"/>
          </a:xfrm>
          <a:prstGeom prst="rect">
            <a:avLst/>
          </a:prstGeom>
          <a:noFill/>
        </p:spPr>
        <p:txBody>
          <a:bodyPr wrap="square">
            <a:spAutoFit/>
          </a:bodyPr>
          <a:lstStyle/>
          <a:p>
            <a:pPr algn="l"/>
            <a:r>
              <a:rPr lang="ja-JP" altLang="en-US" sz="2400" dirty="0">
                <a:latin typeface="HGP創英角ｺﾞｼｯｸUB" panose="020B0900000000000000" pitchFamily="50" charset="-128"/>
                <a:ea typeface="HGP創英角ｺﾞｼｯｸUB" panose="020B0900000000000000" pitchFamily="50" charset="-128"/>
              </a:rPr>
              <a:t>このコースを学習すると、</a:t>
            </a:r>
            <a:r>
              <a:rPr lang="en-US" altLang="ja-JP" sz="2400" dirty="0">
                <a:latin typeface="HGP創英角ｺﾞｼｯｸUB" panose="020B0900000000000000" pitchFamily="50" charset="-128"/>
                <a:ea typeface="HGP創英角ｺﾞｼｯｸUB" panose="020B0900000000000000" pitchFamily="50" charset="-128"/>
              </a:rPr>
              <a:t>JNTO</a:t>
            </a:r>
            <a:r>
              <a:rPr lang="ja-JP" altLang="en-US" sz="2400" dirty="0">
                <a:latin typeface="HGP創英角ｺﾞｼｯｸUB" panose="020B0900000000000000" pitchFamily="50" charset="-128"/>
                <a:ea typeface="HGP創英角ｺﾞｼｯｸUB" panose="020B0900000000000000" pitchFamily="50" charset="-128"/>
              </a:rPr>
              <a:t>が提供するオープンデータからの顧客特性を理解し、分析することが出来ます</a:t>
            </a:r>
            <a:endParaRPr lang="ja-JP" altLang="en-US" sz="2400" dirty="0"/>
          </a:p>
        </p:txBody>
      </p:sp>
      <p:sp>
        <p:nvSpPr>
          <p:cNvPr id="3" name="スライド番号プレースホルダー 2">
            <a:extLst>
              <a:ext uri="{FF2B5EF4-FFF2-40B4-BE49-F238E27FC236}">
                <a16:creationId xmlns:a16="http://schemas.microsoft.com/office/drawing/2014/main" id="{6C6DC0EF-942E-4086-BD24-3DB88E00A14B}"/>
              </a:ext>
            </a:extLst>
          </p:cNvPr>
          <p:cNvSpPr>
            <a:spLocks noGrp="1"/>
          </p:cNvSpPr>
          <p:nvPr>
            <p:ph type="sldNum" sz="quarter" idx="12"/>
          </p:nvPr>
        </p:nvSpPr>
        <p:spPr/>
        <p:txBody>
          <a:bodyPr/>
          <a:lstStyle/>
          <a:p>
            <a:pPr>
              <a:defRPr/>
            </a:pPr>
            <a:fld id="{22179739-F4A8-44EB-8B8E-F3F060272835}" type="slidenum">
              <a:rPr lang="ja-JP" altLang="en-US" smtClean="0"/>
              <a:pPr>
                <a:defRPr/>
              </a:pPr>
              <a:t>27</a:t>
            </a:fld>
            <a:endParaRPr lang="ja-JP" altLang="en-US"/>
          </a:p>
        </p:txBody>
      </p:sp>
    </p:spTree>
    <p:extLst>
      <p:ext uri="{BB962C8B-B14F-4D97-AF65-F5344CB8AC3E}">
        <p14:creationId xmlns:p14="http://schemas.microsoft.com/office/powerpoint/2010/main" val="326420129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スライド番号プレースホルダ 5"/>
          <p:cNvSpPr>
            <a:spLocks noGrp="1"/>
          </p:cNvSpPr>
          <p:nvPr>
            <p:ph type="sldNum" sz="quarter" idx="12"/>
          </p:nvPr>
        </p:nvSpPr>
        <p:spPr/>
        <p:txBody>
          <a:bodyPr/>
          <a:lstStyle/>
          <a:p>
            <a:pPr>
              <a:defRPr/>
            </a:pPr>
            <a:fld id="{9CDF7619-046A-4A9F-AD4E-45299039FE9F}" type="slidenum">
              <a:rPr lang="en-US" altLang="ja-JP"/>
              <a:pPr>
                <a:defRPr/>
              </a:pPr>
              <a:t>28</a:t>
            </a:fld>
            <a:endParaRPr lang="en-US" altLang="ja-JP" dirty="0"/>
          </a:p>
        </p:txBody>
      </p:sp>
      <p:sp>
        <p:nvSpPr>
          <p:cNvPr id="4" name="正方形/長方形 3">
            <a:extLst>
              <a:ext uri="{FF2B5EF4-FFF2-40B4-BE49-F238E27FC236}">
                <a16:creationId xmlns:a16="http://schemas.microsoft.com/office/drawing/2014/main" id="{251569E7-D8EF-4017-B3FC-348B66DCD9D7}"/>
              </a:ext>
            </a:extLst>
          </p:cNvPr>
          <p:cNvSpPr/>
          <p:nvPr/>
        </p:nvSpPr>
        <p:spPr>
          <a:xfrm>
            <a:off x="179512" y="3166259"/>
            <a:ext cx="8729710" cy="584775"/>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r>
              <a:rPr lang="ja-JP" altLang="en-US" sz="3200" b="1" dirty="0">
                <a:latin typeface="メイリオ" panose="020B0604030504040204" pitchFamily="50" charset="-128"/>
                <a:ea typeface="メイリオ" panose="020B0604030504040204" pitchFamily="50" charset="-128"/>
              </a:rPr>
              <a:t>講義</a:t>
            </a:r>
            <a:endParaRPr lang="en-US" altLang="ja-JP" sz="3200" b="1"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4594322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スライド番号プレースホルダ 5"/>
          <p:cNvSpPr>
            <a:spLocks noGrp="1"/>
          </p:cNvSpPr>
          <p:nvPr>
            <p:ph type="sldNum" sz="quarter" idx="12"/>
          </p:nvPr>
        </p:nvSpPr>
        <p:spPr/>
        <p:txBody>
          <a:bodyPr/>
          <a:lstStyle/>
          <a:p>
            <a:pPr>
              <a:defRPr/>
            </a:pPr>
            <a:fld id="{9CDF7619-046A-4A9F-AD4E-45299039FE9F}" type="slidenum">
              <a:rPr lang="en-US" altLang="ja-JP"/>
              <a:pPr>
                <a:defRPr/>
              </a:pPr>
              <a:t>2</a:t>
            </a:fld>
            <a:endParaRPr lang="en-US" altLang="ja-JP" dirty="0"/>
          </a:p>
        </p:txBody>
      </p:sp>
      <p:sp>
        <p:nvSpPr>
          <p:cNvPr id="5" name="正方形/長方形 4">
            <a:extLst>
              <a:ext uri="{FF2B5EF4-FFF2-40B4-BE49-F238E27FC236}">
                <a16:creationId xmlns:a16="http://schemas.microsoft.com/office/drawing/2014/main" id="{845D5C43-B656-415B-8A35-FB312F607DE0}"/>
              </a:ext>
            </a:extLst>
          </p:cNvPr>
          <p:cNvSpPr/>
          <p:nvPr/>
        </p:nvSpPr>
        <p:spPr>
          <a:xfrm>
            <a:off x="117227" y="3636314"/>
            <a:ext cx="8729710" cy="523220"/>
          </a:xfrm>
          <a:prstGeom prst="rect">
            <a:avLst/>
          </a:prstGeom>
          <a:noFill/>
          <a:ln>
            <a:noFill/>
          </a:ln>
        </p:spPr>
        <p:style>
          <a:lnRef idx="1">
            <a:schemeClr val="accent1"/>
          </a:lnRef>
          <a:fillRef idx="2">
            <a:schemeClr val="accent1"/>
          </a:fillRef>
          <a:effectRef idx="1">
            <a:schemeClr val="accent1"/>
          </a:effectRef>
          <a:fontRef idx="minor">
            <a:schemeClr val="dk1"/>
          </a:fontRef>
        </p:style>
        <p:txBody>
          <a:bodyPr wrap="square">
            <a:spAutoFit/>
          </a:bodyPr>
          <a:lstStyle/>
          <a:p>
            <a:r>
              <a:rPr lang="ja-JP" altLang="en-US" sz="2800" dirty="0">
                <a:latin typeface="Meiryo UI" pitchFamily="50" charset="-128"/>
                <a:ea typeface="Meiryo UI" pitchFamily="50" charset="-128"/>
                <a:cs typeface="Meiryo UI" pitchFamily="50" charset="-128"/>
              </a:rPr>
              <a:t>観光庁データから観光・地域に関する情報を分析する手法</a:t>
            </a:r>
            <a:endParaRPr lang="en-US" altLang="ja-JP" sz="2800" dirty="0">
              <a:latin typeface="Meiryo UI" pitchFamily="50" charset="-128"/>
              <a:ea typeface="Meiryo UI" pitchFamily="50" charset="-128"/>
              <a:cs typeface="Meiryo UI" pitchFamily="50" charset="-128"/>
            </a:endParaRPr>
          </a:p>
        </p:txBody>
      </p:sp>
    </p:spTree>
    <p:extLst>
      <p:ext uri="{BB962C8B-B14F-4D97-AF65-F5344CB8AC3E}">
        <p14:creationId xmlns:p14="http://schemas.microsoft.com/office/powerpoint/2010/main" val="131446987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スライド番号プレースホルダ 5"/>
          <p:cNvSpPr>
            <a:spLocks noGrp="1"/>
          </p:cNvSpPr>
          <p:nvPr>
            <p:ph type="sldNum" sz="quarter" idx="12"/>
          </p:nvPr>
        </p:nvSpPr>
        <p:spPr/>
        <p:txBody>
          <a:bodyPr/>
          <a:lstStyle/>
          <a:p>
            <a:pPr>
              <a:defRPr/>
            </a:pPr>
            <a:fld id="{9CDF7619-046A-4A9F-AD4E-45299039FE9F}" type="slidenum">
              <a:rPr lang="en-US" altLang="ja-JP"/>
              <a:pPr>
                <a:defRPr/>
              </a:pPr>
              <a:t>29</a:t>
            </a:fld>
            <a:endParaRPr lang="en-US" altLang="ja-JP" dirty="0"/>
          </a:p>
        </p:txBody>
      </p:sp>
      <p:sp>
        <p:nvSpPr>
          <p:cNvPr id="11" name="テキスト ボックス 10">
            <a:extLst>
              <a:ext uri="{FF2B5EF4-FFF2-40B4-BE49-F238E27FC236}">
                <a16:creationId xmlns:a16="http://schemas.microsoft.com/office/drawing/2014/main" id="{A68BDD99-6342-4053-B85E-08524D398132}"/>
              </a:ext>
            </a:extLst>
          </p:cNvPr>
          <p:cNvSpPr txBox="1"/>
          <p:nvPr/>
        </p:nvSpPr>
        <p:spPr>
          <a:xfrm>
            <a:off x="250825" y="2644170"/>
            <a:ext cx="8642350" cy="1569660"/>
          </a:xfrm>
          <a:prstGeom prst="rect">
            <a:avLst/>
          </a:prstGeom>
          <a:noFill/>
        </p:spPr>
        <p:txBody>
          <a:bodyPr wrap="square">
            <a:spAutoFit/>
          </a:bodyPr>
          <a:lstStyle/>
          <a:p>
            <a:r>
              <a:rPr lang="en-US" altLang="ja-JP" sz="3200" b="1" dirty="0">
                <a:latin typeface="+mn-ea"/>
                <a:ea typeface="+mn-ea"/>
              </a:rPr>
              <a:t>JNTO</a:t>
            </a:r>
            <a:r>
              <a:rPr lang="ja-JP" altLang="en-US" sz="3200" b="1" dirty="0">
                <a:latin typeface="+mn-ea"/>
                <a:ea typeface="+mn-ea"/>
              </a:rPr>
              <a:t>「訪日旅行データハンドブッグ」から</a:t>
            </a:r>
            <a:endParaRPr lang="en-US" altLang="ja-JP" sz="3200" b="1" dirty="0">
              <a:latin typeface="+mn-ea"/>
              <a:ea typeface="+mn-ea"/>
            </a:endParaRPr>
          </a:p>
          <a:p>
            <a:r>
              <a:rPr lang="ja-JP" altLang="en-US" sz="3200" b="1" dirty="0">
                <a:latin typeface="+mn-ea"/>
                <a:ea typeface="+mn-ea"/>
              </a:rPr>
              <a:t>各国・地域の顧客特性を分析する方法</a:t>
            </a:r>
            <a:endParaRPr lang="en-US" altLang="ja-JP" sz="3200" b="1" dirty="0">
              <a:latin typeface="+mn-ea"/>
              <a:ea typeface="+mn-ea"/>
            </a:endParaRPr>
          </a:p>
          <a:p>
            <a:r>
              <a:rPr lang="ja-JP" altLang="en-US" sz="3200" b="1" dirty="0">
                <a:latin typeface="+mn-ea"/>
                <a:ea typeface="+mn-ea"/>
              </a:rPr>
              <a:t>（</a:t>
            </a:r>
            <a:r>
              <a:rPr lang="en-US" altLang="ja-JP" sz="3200" b="1" dirty="0">
                <a:latin typeface="+mn-ea"/>
                <a:ea typeface="+mn-ea"/>
              </a:rPr>
              <a:t>P</a:t>
            </a:r>
            <a:r>
              <a:rPr lang="ja-JP" altLang="en-US" sz="3200" b="1" dirty="0">
                <a:latin typeface="+mn-ea"/>
                <a:ea typeface="+mn-ea"/>
              </a:rPr>
              <a:t>３０～</a:t>
            </a:r>
            <a:r>
              <a:rPr lang="en-US" altLang="ja-JP" sz="3200" b="1" dirty="0">
                <a:latin typeface="+mn-ea"/>
                <a:ea typeface="+mn-ea"/>
              </a:rPr>
              <a:t>P</a:t>
            </a:r>
            <a:r>
              <a:rPr lang="ja-JP" altLang="en-US" sz="3200" b="1" dirty="0">
                <a:latin typeface="+mn-ea"/>
                <a:ea typeface="+mn-ea"/>
              </a:rPr>
              <a:t>３８で実際に分析をします）</a:t>
            </a:r>
            <a:endParaRPr lang="en-US" altLang="ja-JP" sz="3200" b="1" dirty="0">
              <a:latin typeface="+mn-ea"/>
              <a:ea typeface="+mn-ea"/>
            </a:endParaRPr>
          </a:p>
        </p:txBody>
      </p:sp>
    </p:spTree>
    <p:extLst>
      <p:ext uri="{BB962C8B-B14F-4D97-AF65-F5344CB8AC3E}">
        <p14:creationId xmlns:p14="http://schemas.microsoft.com/office/powerpoint/2010/main" val="134006072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スライド番号プレースホルダ 5"/>
          <p:cNvSpPr>
            <a:spLocks noGrp="1"/>
          </p:cNvSpPr>
          <p:nvPr>
            <p:ph type="sldNum" sz="quarter" idx="12"/>
          </p:nvPr>
        </p:nvSpPr>
        <p:spPr/>
        <p:txBody>
          <a:bodyPr/>
          <a:lstStyle/>
          <a:p>
            <a:pPr>
              <a:defRPr/>
            </a:pPr>
            <a:fld id="{9CDF7619-046A-4A9F-AD4E-45299039FE9F}" type="slidenum">
              <a:rPr lang="en-US" altLang="ja-JP"/>
              <a:pPr>
                <a:defRPr/>
              </a:pPr>
              <a:t>30</a:t>
            </a:fld>
            <a:endParaRPr lang="en-US" altLang="ja-JP" dirty="0"/>
          </a:p>
        </p:txBody>
      </p:sp>
      <p:sp>
        <p:nvSpPr>
          <p:cNvPr id="5" name="テキスト ボックス 4">
            <a:extLst>
              <a:ext uri="{FF2B5EF4-FFF2-40B4-BE49-F238E27FC236}">
                <a16:creationId xmlns:a16="http://schemas.microsoft.com/office/drawing/2014/main" id="{D4F430E3-0AA0-3C46-8705-5EBDCF44D0E3}"/>
              </a:ext>
            </a:extLst>
          </p:cNvPr>
          <p:cNvSpPr txBox="1"/>
          <p:nvPr/>
        </p:nvSpPr>
        <p:spPr>
          <a:xfrm>
            <a:off x="4499992" y="2317438"/>
            <a:ext cx="4458355" cy="3662541"/>
          </a:xfrm>
          <a:prstGeom prst="rect">
            <a:avLst/>
          </a:prstGeom>
          <a:noFill/>
        </p:spPr>
        <p:txBody>
          <a:bodyPr wrap="square" rtlCol="0">
            <a:spAutoFit/>
          </a:bodyPr>
          <a:lstStyle/>
          <a:p>
            <a:pPr algn="l" latinLnBrk="1"/>
            <a:r>
              <a:rPr lang="en-US" altLang="ja-JP" sz="1600" dirty="0">
                <a:latin typeface="+mn-ea"/>
                <a:ea typeface="+mn-ea"/>
              </a:rPr>
              <a:t>JNTO</a:t>
            </a:r>
            <a:r>
              <a:rPr lang="ja-JP" altLang="en-US" sz="1600" dirty="0">
                <a:latin typeface="+mn-ea"/>
                <a:ea typeface="+mn-ea"/>
              </a:rPr>
              <a:t>が出している調査・統計の中でも、</a:t>
            </a:r>
            <a:r>
              <a:rPr lang="ja-JP" altLang="en-US" sz="1600" b="1" dirty="0">
                <a:latin typeface="+mn-ea"/>
                <a:ea typeface="+mn-ea"/>
              </a:rPr>
              <a:t>訪日データハンドブック</a:t>
            </a:r>
            <a:r>
              <a:rPr lang="ja-JP" altLang="en-US" sz="1600" dirty="0">
                <a:latin typeface="+mn-ea"/>
                <a:ea typeface="+mn-ea"/>
              </a:rPr>
              <a:t>では集客を行う上で重要なデータです。</a:t>
            </a:r>
            <a:br>
              <a:rPr lang="ja-JP" altLang="en-US" sz="1600" dirty="0">
                <a:latin typeface="+mn-ea"/>
                <a:ea typeface="+mn-ea"/>
              </a:rPr>
            </a:br>
            <a:endParaRPr lang="ja-JP" altLang="en-US" sz="800" dirty="0">
              <a:latin typeface="+mn-ea"/>
              <a:ea typeface="+mn-ea"/>
            </a:endParaRPr>
          </a:p>
          <a:p>
            <a:pPr algn="l" latinLnBrk="1"/>
            <a:r>
              <a:rPr lang="ja-JP" altLang="en-US" sz="1600" dirty="0">
                <a:latin typeface="+mn-ea"/>
                <a:ea typeface="+mn-ea"/>
              </a:rPr>
              <a:t>韓国</a:t>
            </a:r>
            <a:r>
              <a:rPr lang="en-US" altLang="ja-JP" sz="1600" dirty="0">
                <a:latin typeface="+mn-ea"/>
                <a:ea typeface="+mn-ea"/>
              </a:rPr>
              <a:t>､</a:t>
            </a:r>
            <a:r>
              <a:rPr lang="ja-JP" altLang="en-US" sz="1600" dirty="0">
                <a:latin typeface="+mn-ea"/>
                <a:ea typeface="+mn-ea"/>
              </a:rPr>
              <a:t>中国</a:t>
            </a:r>
            <a:r>
              <a:rPr lang="en-US" altLang="ja-JP" sz="1600" dirty="0">
                <a:latin typeface="+mn-ea"/>
                <a:ea typeface="+mn-ea"/>
              </a:rPr>
              <a:t>､</a:t>
            </a:r>
            <a:r>
              <a:rPr lang="ja-JP" altLang="en-US" sz="1600" dirty="0">
                <a:latin typeface="+mn-ea"/>
                <a:ea typeface="+mn-ea"/>
              </a:rPr>
              <a:t>台湾</a:t>
            </a:r>
            <a:r>
              <a:rPr lang="en-US" altLang="ja-JP" sz="1600" dirty="0">
                <a:latin typeface="+mn-ea"/>
                <a:ea typeface="+mn-ea"/>
              </a:rPr>
              <a:t>､</a:t>
            </a:r>
            <a:r>
              <a:rPr lang="ja-JP" altLang="en-US" sz="1600" dirty="0">
                <a:latin typeface="+mn-ea"/>
                <a:ea typeface="+mn-ea"/>
              </a:rPr>
              <a:t>香港</a:t>
            </a:r>
            <a:r>
              <a:rPr lang="en-US" altLang="ja-JP" sz="1600" dirty="0">
                <a:latin typeface="+mn-ea"/>
                <a:ea typeface="+mn-ea"/>
              </a:rPr>
              <a:t>､</a:t>
            </a:r>
            <a:r>
              <a:rPr lang="ja-JP" altLang="en-US" sz="1600" dirty="0">
                <a:latin typeface="+mn-ea"/>
                <a:ea typeface="+mn-ea"/>
              </a:rPr>
              <a:t>フィリピン、ベトナム、タイ、マレーシア、シンガポール、インドネシア、インド</a:t>
            </a:r>
            <a:r>
              <a:rPr lang="en-US" altLang="ja-JP" sz="1600" dirty="0">
                <a:latin typeface="+mn-ea"/>
                <a:ea typeface="+mn-ea"/>
              </a:rPr>
              <a:t>､</a:t>
            </a:r>
            <a:r>
              <a:rPr lang="ja-JP" altLang="en-US" sz="1600" dirty="0">
                <a:latin typeface="+mn-ea"/>
                <a:ea typeface="+mn-ea"/>
              </a:rPr>
              <a:t>豪州</a:t>
            </a:r>
            <a:r>
              <a:rPr lang="en-US" altLang="ja-JP" sz="1600" dirty="0">
                <a:latin typeface="+mn-ea"/>
                <a:ea typeface="+mn-ea"/>
              </a:rPr>
              <a:t>､</a:t>
            </a:r>
            <a:r>
              <a:rPr lang="ja-JP" altLang="en-US" sz="1600" dirty="0">
                <a:latin typeface="+mn-ea"/>
                <a:ea typeface="+mn-ea"/>
              </a:rPr>
              <a:t>カナダ</a:t>
            </a:r>
            <a:r>
              <a:rPr lang="en-US" altLang="ja-JP" sz="1600" dirty="0">
                <a:latin typeface="+mn-ea"/>
                <a:ea typeface="+mn-ea"/>
              </a:rPr>
              <a:t>､</a:t>
            </a:r>
            <a:r>
              <a:rPr lang="ja-JP" altLang="en-US" sz="1600" dirty="0">
                <a:latin typeface="+mn-ea"/>
                <a:ea typeface="+mn-ea"/>
              </a:rPr>
              <a:t>米国</a:t>
            </a:r>
            <a:r>
              <a:rPr lang="en-US" altLang="ja-JP" sz="1600" dirty="0">
                <a:latin typeface="+mn-ea"/>
                <a:ea typeface="+mn-ea"/>
              </a:rPr>
              <a:t>､</a:t>
            </a:r>
            <a:r>
              <a:rPr lang="ja-JP" altLang="en-US" sz="1600" dirty="0">
                <a:latin typeface="+mn-ea"/>
                <a:ea typeface="+mn-ea"/>
              </a:rPr>
              <a:t>ロシア、ドイツ</a:t>
            </a:r>
            <a:r>
              <a:rPr lang="en-US" altLang="ja-JP" sz="1600" dirty="0">
                <a:latin typeface="+mn-ea"/>
                <a:ea typeface="+mn-ea"/>
              </a:rPr>
              <a:t>､</a:t>
            </a:r>
            <a:r>
              <a:rPr lang="ja-JP" altLang="en-US" sz="1600" dirty="0">
                <a:latin typeface="+mn-ea"/>
                <a:ea typeface="+mn-ea"/>
              </a:rPr>
              <a:t>フランス</a:t>
            </a:r>
            <a:r>
              <a:rPr lang="en-US" altLang="ja-JP" sz="1600" dirty="0">
                <a:latin typeface="+mn-ea"/>
                <a:ea typeface="+mn-ea"/>
              </a:rPr>
              <a:t>､</a:t>
            </a:r>
            <a:r>
              <a:rPr lang="ja-JP" altLang="en-US" sz="1600" dirty="0">
                <a:latin typeface="+mn-ea"/>
                <a:ea typeface="+mn-ea"/>
              </a:rPr>
              <a:t>英国</a:t>
            </a:r>
            <a:r>
              <a:rPr lang="en-US" altLang="ja-JP" sz="1600" dirty="0">
                <a:latin typeface="+mn-ea"/>
                <a:ea typeface="+mn-ea"/>
              </a:rPr>
              <a:t>､</a:t>
            </a:r>
            <a:r>
              <a:rPr lang="ja-JP" altLang="en-US" sz="1600" dirty="0">
                <a:latin typeface="+mn-ea"/>
                <a:ea typeface="+mn-ea"/>
              </a:rPr>
              <a:t>イタリア、スペインといった世界</a:t>
            </a:r>
            <a:r>
              <a:rPr lang="en-US" altLang="ja-JP" sz="1600" dirty="0">
                <a:latin typeface="+mn-ea"/>
                <a:ea typeface="+mn-ea"/>
              </a:rPr>
              <a:t>20</a:t>
            </a:r>
            <a:r>
              <a:rPr lang="ja-JP" altLang="en-US" sz="1600" dirty="0">
                <a:latin typeface="+mn-ea"/>
                <a:ea typeface="+mn-ea"/>
              </a:rPr>
              <a:t>市場のデータが収集されています。</a:t>
            </a:r>
            <a:endParaRPr lang="en-US" altLang="ja-JP" sz="1600" dirty="0">
              <a:latin typeface="+mn-ea"/>
              <a:ea typeface="+mn-ea"/>
            </a:endParaRPr>
          </a:p>
          <a:p>
            <a:pPr algn="l" latinLnBrk="1"/>
            <a:endParaRPr lang="en-US" altLang="ja-JP" sz="1600" dirty="0">
              <a:latin typeface="+mn-ea"/>
              <a:ea typeface="+mn-ea"/>
            </a:endParaRPr>
          </a:p>
          <a:p>
            <a:pPr algn="l" latinLnBrk="1"/>
            <a:r>
              <a:rPr lang="ja-JP" altLang="en-US" sz="1600" dirty="0">
                <a:latin typeface="+mn-ea"/>
                <a:ea typeface="+mn-ea"/>
              </a:rPr>
              <a:t>・訪日客の推移</a:t>
            </a:r>
            <a:endParaRPr lang="en-US" altLang="ja-JP" sz="1600" dirty="0">
              <a:latin typeface="+mn-ea"/>
              <a:ea typeface="+mn-ea"/>
            </a:endParaRPr>
          </a:p>
          <a:p>
            <a:pPr algn="l" latinLnBrk="1"/>
            <a:r>
              <a:rPr lang="ja-JP" altLang="en-US" sz="1600" dirty="0">
                <a:latin typeface="+mn-ea"/>
                <a:ea typeface="+mn-ea"/>
              </a:rPr>
              <a:t>・訪日客が訪日旅行中に役立った旅行情報源</a:t>
            </a:r>
            <a:endParaRPr lang="en-US" altLang="ja-JP" sz="1600" dirty="0">
              <a:latin typeface="+mn-ea"/>
              <a:ea typeface="+mn-ea"/>
            </a:endParaRPr>
          </a:p>
          <a:p>
            <a:pPr algn="l" latinLnBrk="1"/>
            <a:r>
              <a:rPr lang="ja-JP" altLang="en-US" sz="1600" dirty="0">
                <a:latin typeface="+mn-ea"/>
                <a:ea typeface="+mn-ea"/>
              </a:rPr>
              <a:t>・月別訪日客の推移</a:t>
            </a:r>
            <a:endParaRPr lang="en-US" altLang="ja-JP" sz="1600" dirty="0">
              <a:latin typeface="+mn-ea"/>
              <a:ea typeface="+mn-ea"/>
            </a:endParaRPr>
          </a:p>
          <a:p>
            <a:pPr algn="l" latinLnBrk="1"/>
            <a:r>
              <a:rPr lang="ja-JP" altLang="en-US" sz="1600" dirty="0">
                <a:latin typeface="+mn-ea"/>
                <a:ea typeface="+mn-ea"/>
              </a:rPr>
              <a:t>・訪日客の日本滞在中の人当たりの支出額</a:t>
            </a:r>
            <a:endParaRPr lang="en-US" altLang="ja-JP" sz="1600" dirty="0">
              <a:latin typeface="+mn-ea"/>
              <a:ea typeface="+mn-ea"/>
            </a:endParaRPr>
          </a:p>
          <a:p>
            <a:pPr algn="l" latinLnBrk="1"/>
            <a:endParaRPr kumimoji="1" lang="en-US" altLang="ja-JP" sz="1600" dirty="0">
              <a:latin typeface="+mn-ea"/>
              <a:ea typeface="+mn-ea"/>
            </a:endParaRPr>
          </a:p>
          <a:p>
            <a:pPr algn="l" latinLnBrk="1"/>
            <a:r>
              <a:rPr kumimoji="1" lang="ja-JP" altLang="en-US" sz="1600" dirty="0">
                <a:latin typeface="+mn-ea"/>
                <a:ea typeface="+mn-ea"/>
              </a:rPr>
              <a:t>　など、国や地域ごとに比較が可能となっています。</a:t>
            </a:r>
          </a:p>
        </p:txBody>
      </p:sp>
      <p:pic>
        <p:nvPicPr>
          <p:cNvPr id="3" name="図 2">
            <a:extLst>
              <a:ext uri="{FF2B5EF4-FFF2-40B4-BE49-F238E27FC236}">
                <a16:creationId xmlns:a16="http://schemas.microsoft.com/office/drawing/2014/main" id="{1A1BF39C-5B29-D344-9D25-3A37FD84E8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1661" y="2318484"/>
            <a:ext cx="3168351" cy="4350876"/>
          </a:xfrm>
          <a:prstGeom prst="rect">
            <a:avLst/>
          </a:prstGeom>
          <a:ln w="3175">
            <a:solidFill>
              <a:schemeClr val="tx1">
                <a:lumMod val="50000"/>
                <a:lumOff val="50000"/>
              </a:schemeClr>
            </a:solidFill>
          </a:ln>
        </p:spPr>
      </p:pic>
      <p:sp>
        <p:nvSpPr>
          <p:cNvPr id="7" name="テキスト ボックス 6">
            <a:extLst>
              <a:ext uri="{FF2B5EF4-FFF2-40B4-BE49-F238E27FC236}">
                <a16:creationId xmlns:a16="http://schemas.microsoft.com/office/drawing/2014/main" id="{E0B7DCF2-1B51-452E-98D3-EEB81E70DD80}"/>
              </a:ext>
            </a:extLst>
          </p:cNvPr>
          <p:cNvSpPr txBox="1"/>
          <p:nvPr/>
        </p:nvSpPr>
        <p:spPr>
          <a:xfrm>
            <a:off x="178817" y="1465988"/>
            <a:ext cx="8642350" cy="830997"/>
          </a:xfrm>
          <a:prstGeom prst="rect">
            <a:avLst/>
          </a:prstGeom>
          <a:noFill/>
        </p:spPr>
        <p:txBody>
          <a:bodyPr wrap="square">
            <a:spAutoFit/>
          </a:bodyPr>
          <a:lstStyle/>
          <a:p>
            <a:pPr algn="l"/>
            <a:r>
              <a:rPr lang="en-US" altLang="ja-JP" sz="1600" b="1" dirty="0">
                <a:latin typeface="+mn-ea"/>
                <a:ea typeface="+mn-ea"/>
              </a:rPr>
              <a:t>【</a:t>
            </a:r>
            <a:r>
              <a:rPr lang="ja-JP" altLang="en-US" sz="1600" b="1" dirty="0">
                <a:latin typeface="+mn-ea"/>
                <a:ea typeface="+mn-ea"/>
              </a:rPr>
              <a:t>情報収集・分析</a:t>
            </a:r>
            <a:r>
              <a:rPr lang="en-US" altLang="ja-JP" sz="1600" b="1" dirty="0">
                <a:latin typeface="+mn-ea"/>
                <a:ea typeface="+mn-ea"/>
              </a:rPr>
              <a:t>】</a:t>
            </a:r>
          </a:p>
          <a:p>
            <a:pPr algn="l"/>
            <a:r>
              <a:rPr lang="en-US" altLang="ja-JP" sz="1600" b="1" dirty="0">
                <a:latin typeface="+mn-ea"/>
                <a:ea typeface="+mn-ea"/>
              </a:rPr>
              <a:t>JNTO</a:t>
            </a:r>
            <a:r>
              <a:rPr lang="ja-JP" altLang="en-US" sz="1600" b="1" dirty="0">
                <a:latin typeface="+mn-ea"/>
                <a:ea typeface="+mn-ea"/>
              </a:rPr>
              <a:t>が発行する訪日旅行データハンドブッグを活用して、訪日旅行に来る国・地域の情報を収集・分析し、マーケットの特性をあぶり出してみましょう。</a:t>
            </a:r>
            <a:endParaRPr lang="en-US" altLang="ja-JP" sz="1600" b="1" dirty="0">
              <a:latin typeface="+mn-ea"/>
              <a:ea typeface="+mn-ea"/>
            </a:endParaRPr>
          </a:p>
        </p:txBody>
      </p:sp>
      <p:sp>
        <p:nvSpPr>
          <p:cNvPr id="9" name="正方形/長方形 8">
            <a:extLst>
              <a:ext uri="{FF2B5EF4-FFF2-40B4-BE49-F238E27FC236}">
                <a16:creationId xmlns:a16="http://schemas.microsoft.com/office/drawing/2014/main" id="{D7E29806-A6C2-4C6E-9FD4-C00C75D85D61}"/>
              </a:ext>
            </a:extLst>
          </p:cNvPr>
          <p:cNvSpPr/>
          <p:nvPr/>
        </p:nvSpPr>
        <p:spPr>
          <a:xfrm>
            <a:off x="251521" y="802568"/>
            <a:ext cx="5328592" cy="504055"/>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rmAutofit/>
          </a:bodyPr>
          <a:lstStyle/>
          <a:p>
            <a:r>
              <a:rPr lang="ja-JP" altLang="en-US" b="1" dirty="0">
                <a:latin typeface="+mn-ea"/>
              </a:rPr>
              <a:t>　</a:t>
            </a:r>
            <a:r>
              <a:rPr lang="en-US" altLang="ja-JP" b="1" dirty="0">
                <a:latin typeface="+mn-ea"/>
              </a:rPr>
              <a:t>JNTO</a:t>
            </a:r>
            <a:r>
              <a:rPr lang="ja-JP" altLang="en-US" b="1" dirty="0">
                <a:latin typeface="+mn-ea"/>
              </a:rPr>
              <a:t>のデータから訪日外国人旅行者の特性を分析</a:t>
            </a:r>
          </a:p>
        </p:txBody>
      </p:sp>
    </p:spTree>
    <p:extLst>
      <p:ext uri="{BB962C8B-B14F-4D97-AF65-F5344CB8AC3E}">
        <p14:creationId xmlns:p14="http://schemas.microsoft.com/office/powerpoint/2010/main" val="28280669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スライド番号プレースホルダ 5"/>
          <p:cNvSpPr>
            <a:spLocks noGrp="1"/>
          </p:cNvSpPr>
          <p:nvPr>
            <p:ph type="sldNum" sz="quarter" idx="12"/>
          </p:nvPr>
        </p:nvSpPr>
        <p:spPr/>
        <p:txBody>
          <a:bodyPr/>
          <a:lstStyle/>
          <a:p>
            <a:pPr>
              <a:defRPr/>
            </a:pPr>
            <a:fld id="{9CDF7619-046A-4A9F-AD4E-45299039FE9F}" type="slidenum">
              <a:rPr lang="en-US" altLang="ja-JP"/>
              <a:pPr>
                <a:defRPr/>
              </a:pPr>
              <a:t>31</a:t>
            </a:fld>
            <a:endParaRPr lang="en-US" altLang="ja-JP" dirty="0"/>
          </a:p>
        </p:txBody>
      </p:sp>
      <p:pic>
        <p:nvPicPr>
          <p:cNvPr id="3" name="図 2">
            <a:extLst>
              <a:ext uri="{FF2B5EF4-FFF2-40B4-BE49-F238E27FC236}">
                <a16:creationId xmlns:a16="http://schemas.microsoft.com/office/drawing/2014/main" id="{7A1743D9-8664-9D49-98F7-0A6C6970CEF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1559" y="753078"/>
            <a:ext cx="3456385" cy="2602808"/>
          </a:xfrm>
          <a:prstGeom prst="rect">
            <a:avLst/>
          </a:prstGeom>
        </p:spPr>
      </p:pic>
      <p:pic>
        <p:nvPicPr>
          <p:cNvPr id="5" name="図 4">
            <a:extLst>
              <a:ext uri="{FF2B5EF4-FFF2-40B4-BE49-F238E27FC236}">
                <a16:creationId xmlns:a16="http://schemas.microsoft.com/office/drawing/2014/main" id="{D8171775-CD9A-FE49-98CD-2C7EB29A250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59466" y="1072410"/>
            <a:ext cx="3312368" cy="2283476"/>
          </a:xfrm>
          <a:prstGeom prst="rect">
            <a:avLst/>
          </a:prstGeom>
        </p:spPr>
      </p:pic>
      <p:pic>
        <p:nvPicPr>
          <p:cNvPr id="7" name="図 6">
            <a:extLst>
              <a:ext uri="{FF2B5EF4-FFF2-40B4-BE49-F238E27FC236}">
                <a16:creationId xmlns:a16="http://schemas.microsoft.com/office/drawing/2014/main" id="{D1C01543-31E5-2646-96B3-09E10D84D92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16016" y="3595307"/>
            <a:ext cx="3403936" cy="2436501"/>
          </a:xfrm>
          <a:prstGeom prst="rect">
            <a:avLst/>
          </a:prstGeom>
        </p:spPr>
      </p:pic>
      <p:pic>
        <p:nvPicPr>
          <p:cNvPr id="9" name="図 8">
            <a:extLst>
              <a:ext uri="{FF2B5EF4-FFF2-40B4-BE49-F238E27FC236}">
                <a16:creationId xmlns:a16="http://schemas.microsoft.com/office/drawing/2014/main" id="{5F034AB3-3BD1-3445-B77F-25F02AB17D0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39552" y="3612800"/>
            <a:ext cx="3480838" cy="2514413"/>
          </a:xfrm>
          <a:prstGeom prst="rect">
            <a:avLst/>
          </a:prstGeom>
        </p:spPr>
      </p:pic>
      <p:sp>
        <p:nvSpPr>
          <p:cNvPr id="10" name="正方形/長方形 9">
            <a:extLst>
              <a:ext uri="{FF2B5EF4-FFF2-40B4-BE49-F238E27FC236}">
                <a16:creationId xmlns:a16="http://schemas.microsoft.com/office/drawing/2014/main" id="{D90DD444-B96B-BF48-93A4-86A60B8C5373}"/>
              </a:ext>
            </a:extLst>
          </p:cNvPr>
          <p:cNvSpPr/>
          <p:nvPr/>
        </p:nvSpPr>
        <p:spPr>
          <a:xfrm>
            <a:off x="395536" y="753078"/>
            <a:ext cx="3931898" cy="2602808"/>
          </a:xfrm>
          <a:prstGeom prst="rect">
            <a:avLst/>
          </a:prstGeom>
          <a:noFill/>
          <a:ln w="9525">
            <a:solidFill>
              <a:srgbClr val="01BAF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正方形/長方形 12">
            <a:extLst>
              <a:ext uri="{FF2B5EF4-FFF2-40B4-BE49-F238E27FC236}">
                <a16:creationId xmlns:a16="http://schemas.microsoft.com/office/drawing/2014/main" id="{4C46282A-4B16-D84B-B831-A8115B79190E}"/>
              </a:ext>
            </a:extLst>
          </p:cNvPr>
          <p:cNvSpPr/>
          <p:nvPr/>
        </p:nvSpPr>
        <p:spPr>
          <a:xfrm>
            <a:off x="4516754" y="753078"/>
            <a:ext cx="3931898" cy="2602808"/>
          </a:xfrm>
          <a:prstGeom prst="rect">
            <a:avLst/>
          </a:prstGeom>
          <a:noFill/>
          <a:ln w="9525">
            <a:solidFill>
              <a:srgbClr val="01BAF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a:extLst>
              <a:ext uri="{FF2B5EF4-FFF2-40B4-BE49-F238E27FC236}">
                <a16:creationId xmlns:a16="http://schemas.microsoft.com/office/drawing/2014/main" id="{9EC702C1-3DFD-CB4A-BEAA-C1F272F87863}"/>
              </a:ext>
            </a:extLst>
          </p:cNvPr>
          <p:cNvSpPr/>
          <p:nvPr/>
        </p:nvSpPr>
        <p:spPr>
          <a:xfrm>
            <a:off x="395536" y="3429000"/>
            <a:ext cx="3931898" cy="2680720"/>
          </a:xfrm>
          <a:prstGeom prst="rect">
            <a:avLst/>
          </a:prstGeom>
          <a:noFill/>
          <a:ln w="9525">
            <a:solidFill>
              <a:srgbClr val="01BAF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正方形/長方形 14">
            <a:extLst>
              <a:ext uri="{FF2B5EF4-FFF2-40B4-BE49-F238E27FC236}">
                <a16:creationId xmlns:a16="http://schemas.microsoft.com/office/drawing/2014/main" id="{6E30A918-9FD7-7841-9A00-0E52250197DE}"/>
              </a:ext>
            </a:extLst>
          </p:cNvPr>
          <p:cNvSpPr/>
          <p:nvPr/>
        </p:nvSpPr>
        <p:spPr>
          <a:xfrm>
            <a:off x="4516754" y="3429000"/>
            <a:ext cx="3931898" cy="2680720"/>
          </a:xfrm>
          <a:prstGeom prst="rect">
            <a:avLst/>
          </a:prstGeom>
          <a:noFill/>
          <a:ln w="9525">
            <a:solidFill>
              <a:srgbClr val="01BAF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ボックス 10">
            <a:extLst>
              <a:ext uri="{FF2B5EF4-FFF2-40B4-BE49-F238E27FC236}">
                <a16:creationId xmlns:a16="http://schemas.microsoft.com/office/drawing/2014/main" id="{4610B2F4-42AB-AD43-99CD-C6F7CBBF5549}"/>
              </a:ext>
            </a:extLst>
          </p:cNvPr>
          <p:cNvSpPr txBox="1"/>
          <p:nvPr/>
        </p:nvSpPr>
        <p:spPr>
          <a:xfrm>
            <a:off x="3437160" y="887744"/>
            <a:ext cx="786150" cy="369332"/>
          </a:xfrm>
          <a:prstGeom prst="rect">
            <a:avLst/>
          </a:prstGeom>
          <a:solidFill>
            <a:srgbClr val="01BAF1"/>
          </a:solidFill>
          <a:ln>
            <a:solidFill>
              <a:schemeClr val="bg1"/>
            </a:solidFill>
          </a:ln>
        </p:spPr>
        <p:txBody>
          <a:bodyPr wrap="square" rtlCol="0">
            <a:spAutoFit/>
          </a:bodyPr>
          <a:lstStyle/>
          <a:p>
            <a:r>
              <a:rPr kumimoji="1" lang="ja-JP" altLang="en-US" b="1">
                <a:latin typeface="+mn-ea"/>
                <a:ea typeface="+mn-ea"/>
              </a:rPr>
              <a:t>韓国</a:t>
            </a:r>
          </a:p>
        </p:txBody>
      </p:sp>
      <p:sp>
        <p:nvSpPr>
          <p:cNvPr id="17" name="テキスト ボックス 16">
            <a:extLst>
              <a:ext uri="{FF2B5EF4-FFF2-40B4-BE49-F238E27FC236}">
                <a16:creationId xmlns:a16="http://schemas.microsoft.com/office/drawing/2014/main" id="{BBFFF34B-54DA-7444-A351-1FA89EABE0D5}"/>
              </a:ext>
            </a:extLst>
          </p:cNvPr>
          <p:cNvSpPr txBox="1"/>
          <p:nvPr/>
        </p:nvSpPr>
        <p:spPr>
          <a:xfrm>
            <a:off x="7479561" y="862800"/>
            <a:ext cx="786150" cy="369332"/>
          </a:xfrm>
          <a:prstGeom prst="rect">
            <a:avLst/>
          </a:prstGeom>
          <a:solidFill>
            <a:srgbClr val="01BAF1"/>
          </a:solidFill>
        </p:spPr>
        <p:txBody>
          <a:bodyPr wrap="square" rtlCol="0">
            <a:spAutoFit/>
          </a:bodyPr>
          <a:lstStyle/>
          <a:p>
            <a:r>
              <a:rPr kumimoji="1" lang="ja-JP" altLang="en-US" b="1">
                <a:latin typeface="+mn-ea"/>
                <a:ea typeface="+mn-ea"/>
              </a:rPr>
              <a:t>中国</a:t>
            </a:r>
          </a:p>
        </p:txBody>
      </p:sp>
      <p:sp>
        <p:nvSpPr>
          <p:cNvPr id="18" name="テキスト ボックス 17">
            <a:extLst>
              <a:ext uri="{FF2B5EF4-FFF2-40B4-BE49-F238E27FC236}">
                <a16:creationId xmlns:a16="http://schemas.microsoft.com/office/drawing/2014/main" id="{E035E009-4D03-6C48-9A5F-3F301286F9A1}"/>
              </a:ext>
            </a:extLst>
          </p:cNvPr>
          <p:cNvSpPr txBox="1"/>
          <p:nvPr/>
        </p:nvSpPr>
        <p:spPr>
          <a:xfrm>
            <a:off x="3437160" y="3540600"/>
            <a:ext cx="786150" cy="369332"/>
          </a:xfrm>
          <a:prstGeom prst="rect">
            <a:avLst/>
          </a:prstGeom>
          <a:solidFill>
            <a:srgbClr val="01BAF1"/>
          </a:solidFill>
        </p:spPr>
        <p:txBody>
          <a:bodyPr wrap="square" rtlCol="0">
            <a:spAutoFit/>
          </a:bodyPr>
          <a:lstStyle/>
          <a:p>
            <a:r>
              <a:rPr lang="ja-JP" altLang="en-US" b="1">
                <a:latin typeface="+mn-ea"/>
                <a:ea typeface="+mn-ea"/>
              </a:rPr>
              <a:t>台湾</a:t>
            </a:r>
            <a:endParaRPr kumimoji="1" lang="ja-JP" altLang="en-US" b="1">
              <a:latin typeface="+mn-ea"/>
              <a:ea typeface="+mn-ea"/>
            </a:endParaRPr>
          </a:p>
        </p:txBody>
      </p:sp>
      <p:sp>
        <p:nvSpPr>
          <p:cNvPr id="19" name="テキスト ボックス 18">
            <a:extLst>
              <a:ext uri="{FF2B5EF4-FFF2-40B4-BE49-F238E27FC236}">
                <a16:creationId xmlns:a16="http://schemas.microsoft.com/office/drawing/2014/main" id="{20301006-87A3-DC42-A2D8-6017E450B3FC}"/>
              </a:ext>
            </a:extLst>
          </p:cNvPr>
          <p:cNvSpPr txBox="1"/>
          <p:nvPr/>
        </p:nvSpPr>
        <p:spPr>
          <a:xfrm>
            <a:off x="7479561" y="3540600"/>
            <a:ext cx="786150" cy="369332"/>
          </a:xfrm>
          <a:prstGeom prst="rect">
            <a:avLst/>
          </a:prstGeom>
          <a:solidFill>
            <a:srgbClr val="01BAF1"/>
          </a:solidFill>
        </p:spPr>
        <p:txBody>
          <a:bodyPr wrap="square" rtlCol="0">
            <a:spAutoFit/>
          </a:bodyPr>
          <a:lstStyle/>
          <a:p>
            <a:r>
              <a:rPr kumimoji="1" lang="ja-JP" altLang="en-US" b="1">
                <a:latin typeface="+mn-ea"/>
                <a:ea typeface="+mn-ea"/>
              </a:rPr>
              <a:t>香港</a:t>
            </a:r>
          </a:p>
        </p:txBody>
      </p:sp>
      <p:sp>
        <p:nvSpPr>
          <p:cNvPr id="6" name="テキスト ボックス 5">
            <a:extLst>
              <a:ext uri="{FF2B5EF4-FFF2-40B4-BE49-F238E27FC236}">
                <a16:creationId xmlns:a16="http://schemas.microsoft.com/office/drawing/2014/main" id="{B204A705-54F7-7F4F-8144-8FFD1907410C}"/>
              </a:ext>
            </a:extLst>
          </p:cNvPr>
          <p:cNvSpPr txBox="1"/>
          <p:nvPr/>
        </p:nvSpPr>
        <p:spPr>
          <a:xfrm>
            <a:off x="395536" y="6124495"/>
            <a:ext cx="8424936" cy="646331"/>
          </a:xfrm>
          <a:prstGeom prst="rect">
            <a:avLst/>
          </a:prstGeom>
          <a:solidFill>
            <a:srgbClr val="002060"/>
          </a:solidFill>
          <a:ln>
            <a:solidFill>
              <a:schemeClr val="tx1">
                <a:lumMod val="50000"/>
                <a:lumOff val="50000"/>
              </a:schemeClr>
            </a:solidFill>
          </a:ln>
        </p:spPr>
        <p:txBody>
          <a:bodyPr wrap="square" rtlCol="0">
            <a:spAutoFit/>
          </a:bodyPr>
          <a:lstStyle>
            <a:defPPr>
              <a:defRPr lang="ja-JP"/>
            </a:defPPr>
            <a:lvl1pPr>
              <a:defRPr b="1">
                <a:solidFill>
                  <a:schemeClr val="bg1"/>
                </a:solidFill>
              </a:defRPr>
            </a:lvl1pPr>
          </a:lstStyle>
          <a:p>
            <a:r>
              <a:rPr lang="ja-JP" altLang="en-US" dirty="0"/>
              <a:t>各国・地域の基本属性データ。</a:t>
            </a:r>
            <a:endParaRPr lang="en-US" altLang="ja-JP" dirty="0"/>
          </a:p>
          <a:p>
            <a:r>
              <a:rPr lang="ja-JP" altLang="en-US" dirty="0"/>
              <a:t>中国の人口が圧倒的に多いことがわかり、潜在的マーケットと言えます。</a:t>
            </a:r>
          </a:p>
        </p:txBody>
      </p:sp>
      <p:sp>
        <p:nvSpPr>
          <p:cNvPr id="8" name="テキスト ボックス 7">
            <a:extLst>
              <a:ext uri="{FF2B5EF4-FFF2-40B4-BE49-F238E27FC236}">
                <a16:creationId xmlns:a16="http://schemas.microsoft.com/office/drawing/2014/main" id="{61268240-9954-3B40-AB21-0152C5074EA3}"/>
              </a:ext>
            </a:extLst>
          </p:cNvPr>
          <p:cNvSpPr txBox="1"/>
          <p:nvPr/>
        </p:nvSpPr>
        <p:spPr>
          <a:xfrm>
            <a:off x="2590902" y="1567287"/>
            <a:ext cx="1154482" cy="215444"/>
          </a:xfrm>
          <a:prstGeom prst="rect">
            <a:avLst/>
          </a:prstGeom>
          <a:noFill/>
          <a:ln>
            <a:solidFill>
              <a:schemeClr val="tx1">
                <a:lumMod val="50000"/>
                <a:lumOff val="50000"/>
              </a:schemeClr>
            </a:solidFill>
          </a:ln>
        </p:spPr>
        <p:txBody>
          <a:bodyPr wrap="none" rtlCol="0">
            <a:spAutoFit/>
          </a:bodyPr>
          <a:lstStyle/>
          <a:p>
            <a:r>
              <a:rPr lang="ja-JP" altLang="en-US" sz="800">
                <a:latin typeface="+mn-ea"/>
                <a:ea typeface="+mn-ea"/>
              </a:rPr>
              <a:t>人口の伸びが鈍化傾向</a:t>
            </a:r>
            <a:endParaRPr kumimoji="1" lang="ja-JP" altLang="en-US" sz="800">
              <a:latin typeface="+mn-ea"/>
              <a:ea typeface="+mn-ea"/>
            </a:endParaRPr>
          </a:p>
        </p:txBody>
      </p:sp>
      <p:sp>
        <p:nvSpPr>
          <p:cNvPr id="22" name="テキスト ボックス 21">
            <a:extLst>
              <a:ext uri="{FF2B5EF4-FFF2-40B4-BE49-F238E27FC236}">
                <a16:creationId xmlns:a16="http://schemas.microsoft.com/office/drawing/2014/main" id="{648B81A0-D390-3B4C-AE85-3D5F47DC808D}"/>
              </a:ext>
            </a:extLst>
          </p:cNvPr>
          <p:cNvSpPr txBox="1"/>
          <p:nvPr/>
        </p:nvSpPr>
        <p:spPr>
          <a:xfrm>
            <a:off x="6504841" y="1418724"/>
            <a:ext cx="1713932" cy="215444"/>
          </a:xfrm>
          <a:prstGeom prst="rect">
            <a:avLst/>
          </a:prstGeom>
          <a:noFill/>
          <a:ln>
            <a:solidFill>
              <a:schemeClr val="tx1">
                <a:lumMod val="50000"/>
                <a:lumOff val="50000"/>
              </a:schemeClr>
            </a:solidFill>
          </a:ln>
        </p:spPr>
        <p:txBody>
          <a:bodyPr wrap="none" rtlCol="0">
            <a:spAutoFit/>
          </a:bodyPr>
          <a:lstStyle/>
          <a:p>
            <a:r>
              <a:rPr lang="ja-JP" altLang="en-US" sz="800">
                <a:latin typeface="+mn-ea"/>
                <a:ea typeface="+mn-ea"/>
              </a:rPr>
              <a:t>人口は増加傾向だが、伸び率は鈍化</a:t>
            </a:r>
            <a:endParaRPr kumimoji="1" lang="ja-JP" altLang="en-US" sz="800">
              <a:latin typeface="+mn-ea"/>
              <a:ea typeface="+mn-ea"/>
            </a:endParaRPr>
          </a:p>
        </p:txBody>
      </p:sp>
      <p:sp>
        <p:nvSpPr>
          <p:cNvPr id="23" name="テキスト ボックス 22">
            <a:extLst>
              <a:ext uri="{FF2B5EF4-FFF2-40B4-BE49-F238E27FC236}">
                <a16:creationId xmlns:a16="http://schemas.microsoft.com/office/drawing/2014/main" id="{CB8E1C16-E16D-C943-9935-2D346D991C09}"/>
              </a:ext>
            </a:extLst>
          </p:cNvPr>
          <p:cNvSpPr txBox="1"/>
          <p:nvPr/>
        </p:nvSpPr>
        <p:spPr>
          <a:xfrm>
            <a:off x="7047098" y="4019961"/>
            <a:ext cx="883575" cy="215444"/>
          </a:xfrm>
          <a:prstGeom prst="rect">
            <a:avLst/>
          </a:prstGeom>
          <a:noFill/>
          <a:ln>
            <a:solidFill>
              <a:schemeClr val="tx1">
                <a:lumMod val="50000"/>
                <a:lumOff val="50000"/>
              </a:schemeClr>
            </a:solidFill>
          </a:ln>
        </p:spPr>
        <p:txBody>
          <a:bodyPr wrap="none" rtlCol="0">
            <a:spAutoFit/>
          </a:bodyPr>
          <a:lstStyle/>
          <a:p>
            <a:r>
              <a:rPr lang="ja-JP" altLang="en-US" sz="800">
                <a:latin typeface="+mn-ea"/>
                <a:ea typeface="+mn-ea"/>
              </a:rPr>
              <a:t>人口が増加傾向</a:t>
            </a:r>
            <a:endParaRPr kumimoji="1" lang="ja-JP" altLang="en-US" sz="800">
              <a:latin typeface="+mn-ea"/>
              <a:ea typeface="+mn-ea"/>
            </a:endParaRPr>
          </a:p>
        </p:txBody>
      </p:sp>
      <p:sp>
        <p:nvSpPr>
          <p:cNvPr id="24" name="テキスト ボックス 23">
            <a:extLst>
              <a:ext uri="{FF2B5EF4-FFF2-40B4-BE49-F238E27FC236}">
                <a16:creationId xmlns:a16="http://schemas.microsoft.com/office/drawing/2014/main" id="{D2634BB6-C6A6-A744-B6E2-D3E558011F0F}"/>
              </a:ext>
            </a:extLst>
          </p:cNvPr>
          <p:cNvSpPr txBox="1"/>
          <p:nvPr/>
        </p:nvSpPr>
        <p:spPr>
          <a:xfrm>
            <a:off x="2590902" y="4062373"/>
            <a:ext cx="1154482" cy="215444"/>
          </a:xfrm>
          <a:prstGeom prst="rect">
            <a:avLst/>
          </a:prstGeom>
          <a:noFill/>
          <a:ln>
            <a:solidFill>
              <a:schemeClr val="tx1">
                <a:lumMod val="50000"/>
                <a:lumOff val="50000"/>
              </a:schemeClr>
            </a:solidFill>
          </a:ln>
        </p:spPr>
        <p:txBody>
          <a:bodyPr wrap="none" rtlCol="0">
            <a:spAutoFit/>
          </a:bodyPr>
          <a:lstStyle/>
          <a:p>
            <a:r>
              <a:rPr lang="ja-JP" altLang="en-US" sz="800">
                <a:latin typeface="+mn-ea"/>
                <a:ea typeface="+mn-ea"/>
              </a:rPr>
              <a:t>人口の伸びが鈍化傾向</a:t>
            </a:r>
            <a:endParaRPr kumimoji="1" lang="ja-JP" altLang="en-US" sz="800">
              <a:latin typeface="+mn-ea"/>
              <a:ea typeface="+mn-ea"/>
            </a:endParaRPr>
          </a:p>
        </p:txBody>
      </p:sp>
    </p:spTree>
    <p:extLst>
      <p:ext uri="{BB962C8B-B14F-4D97-AF65-F5344CB8AC3E}">
        <p14:creationId xmlns:p14="http://schemas.microsoft.com/office/powerpoint/2010/main" val="6464716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EEFB7A29-EC36-2642-981E-BC2A7572855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5536" y="980728"/>
            <a:ext cx="3907688" cy="2063150"/>
          </a:xfrm>
          <a:prstGeom prst="rect">
            <a:avLst/>
          </a:prstGeom>
        </p:spPr>
      </p:pic>
      <p:sp>
        <p:nvSpPr>
          <p:cNvPr id="20" name="スライド番号プレースホルダ 5"/>
          <p:cNvSpPr>
            <a:spLocks noGrp="1"/>
          </p:cNvSpPr>
          <p:nvPr>
            <p:ph type="sldNum" sz="quarter" idx="12"/>
          </p:nvPr>
        </p:nvSpPr>
        <p:spPr/>
        <p:txBody>
          <a:bodyPr/>
          <a:lstStyle/>
          <a:p>
            <a:pPr>
              <a:defRPr/>
            </a:pPr>
            <a:fld id="{9CDF7619-046A-4A9F-AD4E-45299039FE9F}" type="slidenum">
              <a:rPr lang="en-US" altLang="ja-JP"/>
              <a:pPr>
                <a:defRPr/>
              </a:pPr>
              <a:t>32</a:t>
            </a:fld>
            <a:endParaRPr lang="en-US" altLang="ja-JP" dirty="0"/>
          </a:p>
        </p:txBody>
      </p:sp>
      <p:sp>
        <p:nvSpPr>
          <p:cNvPr id="10" name="正方形/長方形 9">
            <a:extLst>
              <a:ext uri="{FF2B5EF4-FFF2-40B4-BE49-F238E27FC236}">
                <a16:creationId xmlns:a16="http://schemas.microsoft.com/office/drawing/2014/main" id="{D90DD444-B96B-BF48-93A4-86A60B8C5373}"/>
              </a:ext>
            </a:extLst>
          </p:cNvPr>
          <p:cNvSpPr/>
          <p:nvPr/>
        </p:nvSpPr>
        <p:spPr>
          <a:xfrm>
            <a:off x="395536" y="764704"/>
            <a:ext cx="3931898" cy="2602808"/>
          </a:xfrm>
          <a:prstGeom prst="rect">
            <a:avLst/>
          </a:prstGeom>
          <a:noFill/>
          <a:ln w="9525">
            <a:solidFill>
              <a:srgbClr val="01BAF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正方形/長方形 12">
            <a:extLst>
              <a:ext uri="{FF2B5EF4-FFF2-40B4-BE49-F238E27FC236}">
                <a16:creationId xmlns:a16="http://schemas.microsoft.com/office/drawing/2014/main" id="{4C46282A-4B16-D84B-B831-A8115B79190E}"/>
              </a:ext>
            </a:extLst>
          </p:cNvPr>
          <p:cNvSpPr/>
          <p:nvPr/>
        </p:nvSpPr>
        <p:spPr>
          <a:xfrm>
            <a:off x="4516754" y="764704"/>
            <a:ext cx="3931898" cy="2602808"/>
          </a:xfrm>
          <a:prstGeom prst="rect">
            <a:avLst/>
          </a:prstGeom>
          <a:noFill/>
          <a:ln w="9525">
            <a:solidFill>
              <a:srgbClr val="01BAF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a:extLst>
              <a:ext uri="{FF2B5EF4-FFF2-40B4-BE49-F238E27FC236}">
                <a16:creationId xmlns:a16="http://schemas.microsoft.com/office/drawing/2014/main" id="{9EC702C1-3DFD-CB4A-BEAA-C1F272F87863}"/>
              </a:ext>
            </a:extLst>
          </p:cNvPr>
          <p:cNvSpPr/>
          <p:nvPr/>
        </p:nvSpPr>
        <p:spPr>
          <a:xfrm>
            <a:off x="395536" y="3429000"/>
            <a:ext cx="3931898" cy="2680720"/>
          </a:xfrm>
          <a:prstGeom prst="rect">
            <a:avLst/>
          </a:prstGeom>
          <a:noFill/>
          <a:ln w="9525">
            <a:solidFill>
              <a:srgbClr val="01BAF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正方形/長方形 14">
            <a:extLst>
              <a:ext uri="{FF2B5EF4-FFF2-40B4-BE49-F238E27FC236}">
                <a16:creationId xmlns:a16="http://schemas.microsoft.com/office/drawing/2014/main" id="{6E30A918-9FD7-7841-9A00-0E52250197DE}"/>
              </a:ext>
            </a:extLst>
          </p:cNvPr>
          <p:cNvSpPr/>
          <p:nvPr/>
        </p:nvSpPr>
        <p:spPr>
          <a:xfrm>
            <a:off x="4516754" y="3429000"/>
            <a:ext cx="3931898" cy="2680720"/>
          </a:xfrm>
          <a:prstGeom prst="rect">
            <a:avLst/>
          </a:prstGeom>
          <a:noFill/>
          <a:ln w="9525">
            <a:solidFill>
              <a:srgbClr val="01BAF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ボックス 10">
            <a:extLst>
              <a:ext uri="{FF2B5EF4-FFF2-40B4-BE49-F238E27FC236}">
                <a16:creationId xmlns:a16="http://schemas.microsoft.com/office/drawing/2014/main" id="{4610B2F4-42AB-AD43-99CD-C6F7CBBF5549}"/>
              </a:ext>
            </a:extLst>
          </p:cNvPr>
          <p:cNvSpPr txBox="1"/>
          <p:nvPr/>
        </p:nvSpPr>
        <p:spPr>
          <a:xfrm>
            <a:off x="3437160" y="899370"/>
            <a:ext cx="786150" cy="369332"/>
          </a:xfrm>
          <a:prstGeom prst="rect">
            <a:avLst/>
          </a:prstGeom>
          <a:solidFill>
            <a:srgbClr val="01BAF1"/>
          </a:solidFill>
          <a:ln>
            <a:solidFill>
              <a:schemeClr val="bg1"/>
            </a:solidFill>
          </a:ln>
        </p:spPr>
        <p:txBody>
          <a:bodyPr wrap="square" rtlCol="0">
            <a:spAutoFit/>
          </a:bodyPr>
          <a:lstStyle/>
          <a:p>
            <a:r>
              <a:rPr kumimoji="1" lang="ja-JP" altLang="en-US" b="1">
                <a:latin typeface="+mn-ea"/>
                <a:ea typeface="+mn-ea"/>
              </a:rPr>
              <a:t>韓国</a:t>
            </a:r>
          </a:p>
        </p:txBody>
      </p:sp>
      <p:sp>
        <p:nvSpPr>
          <p:cNvPr id="18" name="テキスト ボックス 17">
            <a:extLst>
              <a:ext uri="{FF2B5EF4-FFF2-40B4-BE49-F238E27FC236}">
                <a16:creationId xmlns:a16="http://schemas.microsoft.com/office/drawing/2014/main" id="{E035E009-4D03-6C48-9A5F-3F301286F9A1}"/>
              </a:ext>
            </a:extLst>
          </p:cNvPr>
          <p:cNvSpPr txBox="1"/>
          <p:nvPr/>
        </p:nvSpPr>
        <p:spPr>
          <a:xfrm>
            <a:off x="3437160" y="3540600"/>
            <a:ext cx="786150" cy="369332"/>
          </a:xfrm>
          <a:prstGeom prst="rect">
            <a:avLst/>
          </a:prstGeom>
          <a:solidFill>
            <a:srgbClr val="01BAF1"/>
          </a:solidFill>
        </p:spPr>
        <p:txBody>
          <a:bodyPr wrap="square" rtlCol="0">
            <a:spAutoFit/>
          </a:bodyPr>
          <a:lstStyle/>
          <a:p>
            <a:r>
              <a:rPr lang="ja-JP" altLang="en-US" b="1">
                <a:latin typeface="+mn-ea"/>
                <a:ea typeface="+mn-ea"/>
              </a:rPr>
              <a:t>台湾</a:t>
            </a:r>
            <a:endParaRPr kumimoji="1" lang="ja-JP" altLang="en-US" b="1">
              <a:latin typeface="+mn-ea"/>
              <a:ea typeface="+mn-ea"/>
            </a:endParaRPr>
          </a:p>
        </p:txBody>
      </p:sp>
      <p:sp>
        <p:nvSpPr>
          <p:cNvPr id="19" name="テキスト ボックス 18">
            <a:extLst>
              <a:ext uri="{FF2B5EF4-FFF2-40B4-BE49-F238E27FC236}">
                <a16:creationId xmlns:a16="http://schemas.microsoft.com/office/drawing/2014/main" id="{20301006-87A3-DC42-A2D8-6017E450B3FC}"/>
              </a:ext>
            </a:extLst>
          </p:cNvPr>
          <p:cNvSpPr txBox="1"/>
          <p:nvPr/>
        </p:nvSpPr>
        <p:spPr>
          <a:xfrm>
            <a:off x="7479561" y="3540600"/>
            <a:ext cx="786150" cy="369332"/>
          </a:xfrm>
          <a:prstGeom prst="rect">
            <a:avLst/>
          </a:prstGeom>
          <a:solidFill>
            <a:srgbClr val="01BAF1"/>
          </a:solidFill>
        </p:spPr>
        <p:txBody>
          <a:bodyPr wrap="square" rtlCol="0">
            <a:spAutoFit/>
          </a:bodyPr>
          <a:lstStyle/>
          <a:p>
            <a:r>
              <a:rPr kumimoji="1" lang="ja-JP" altLang="en-US" b="1">
                <a:latin typeface="+mn-ea"/>
                <a:ea typeface="+mn-ea"/>
              </a:rPr>
              <a:t>香港</a:t>
            </a:r>
          </a:p>
        </p:txBody>
      </p:sp>
      <p:pic>
        <p:nvPicPr>
          <p:cNvPr id="8" name="図 7">
            <a:extLst>
              <a:ext uri="{FF2B5EF4-FFF2-40B4-BE49-F238E27FC236}">
                <a16:creationId xmlns:a16="http://schemas.microsoft.com/office/drawing/2014/main" id="{A5B2C5E6-FC53-A74C-8FB2-EABEEF0CB82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44008" y="1266847"/>
            <a:ext cx="3649523" cy="1777031"/>
          </a:xfrm>
          <a:prstGeom prst="rect">
            <a:avLst/>
          </a:prstGeom>
        </p:spPr>
      </p:pic>
      <p:sp>
        <p:nvSpPr>
          <p:cNvPr id="17" name="テキスト ボックス 16">
            <a:extLst>
              <a:ext uri="{FF2B5EF4-FFF2-40B4-BE49-F238E27FC236}">
                <a16:creationId xmlns:a16="http://schemas.microsoft.com/office/drawing/2014/main" id="{BBFFF34B-54DA-7444-A351-1FA89EABE0D5}"/>
              </a:ext>
            </a:extLst>
          </p:cNvPr>
          <p:cNvSpPr txBox="1"/>
          <p:nvPr/>
        </p:nvSpPr>
        <p:spPr>
          <a:xfrm>
            <a:off x="7479561" y="874426"/>
            <a:ext cx="786150" cy="369332"/>
          </a:xfrm>
          <a:prstGeom prst="rect">
            <a:avLst/>
          </a:prstGeom>
          <a:solidFill>
            <a:srgbClr val="01BAF1"/>
          </a:solidFill>
        </p:spPr>
        <p:txBody>
          <a:bodyPr wrap="square" rtlCol="0">
            <a:spAutoFit/>
          </a:bodyPr>
          <a:lstStyle/>
          <a:p>
            <a:r>
              <a:rPr kumimoji="1" lang="ja-JP" altLang="en-US" b="1">
                <a:latin typeface="+mn-ea"/>
                <a:ea typeface="+mn-ea"/>
              </a:rPr>
              <a:t>中国</a:t>
            </a:r>
          </a:p>
        </p:txBody>
      </p:sp>
      <p:pic>
        <p:nvPicPr>
          <p:cNvPr id="16" name="図 15">
            <a:extLst>
              <a:ext uri="{FF2B5EF4-FFF2-40B4-BE49-F238E27FC236}">
                <a16:creationId xmlns:a16="http://schemas.microsoft.com/office/drawing/2014/main" id="{2480176C-DE49-D64C-BFAD-0122BEAF586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72688" y="4021137"/>
            <a:ext cx="3815736" cy="1960572"/>
          </a:xfrm>
          <a:prstGeom prst="rect">
            <a:avLst/>
          </a:prstGeom>
        </p:spPr>
      </p:pic>
      <p:pic>
        <p:nvPicPr>
          <p:cNvPr id="22" name="図 21">
            <a:extLst>
              <a:ext uri="{FF2B5EF4-FFF2-40B4-BE49-F238E27FC236}">
                <a16:creationId xmlns:a16="http://schemas.microsoft.com/office/drawing/2014/main" id="{11D06A52-6773-7143-B91A-4B350E517AE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67544" y="4163893"/>
            <a:ext cx="3819420" cy="1652167"/>
          </a:xfrm>
          <a:prstGeom prst="rect">
            <a:avLst/>
          </a:prstGeom>
        </p:spPr>
      </p:pic>
      <p:sp>
        <p:nvSpPr>
          <p:cNvPr id="25" name="テキスト ボックス 24">
            <a:extLst>
              <a:ext uri="{FF2B5EF4-FFF2-40B4-BE49-F238E27FC236}">
                <a16:creationId xmlns:a16="http://schemas.microsoft.com/office/drawing/2014/main" id="{E503CA6C-5B4E-5046-BE6D-8F111BC68055}"/>
              </a:ext>
            </a:extLst>
          </p:cNvPr>
          <p:cNvSpPr txBox="1"/>
          <p:nvPr/>
        </p:nvSpPr>
        <p:spPr>
          <a:xfrm>
            <a:off x="251520" y="6124495"/>
            <a:ext cx="8642350" cy="646331"/>
          </a:xfrm>
          <a:prstGeom prst="rect">
            <a:avLst/>
          </a:prstGeom>
          <a:solidFill>
            <a:srgbClr val="002060"/>
          </a:solidFill>
          <a:ln>
            <a:solidFill>
              <a:schemeClr val="tx1">
                <a:lumMod val="50000"/>
                <a:lumOff val="50000"/>
              </a:schemeClr>
            </a:solidFill>
          </a:ln>
        </p:spPr>
        <p:txBody>
          <a:bodyPr wrap="square" rtlCol="0">
            <a:spAutoFit/>
          </a:bodyPr>
          <a:lstStyle>
            <a:defPPr>
              <a:defRPr lang="ja-JP"/>
            </a:defPPr>
            <a:lvl1pPr>
              <a:defRPr b="1">
                <a:solidFill>
                  <a:schemeClr val="bg1"/>
                </a:solidFill>
              </a:defRPr>
            </a:lvl1pPr>
          </a:lstStyle>
          <a:p>
            <a:r>
              <a:rPr lang="en-US" altLang="ja-JP" dirty="0"/>
              <a:t>1</a:t>
            </a:r>
            <a:r>
              <a:rPr lang="ja-JP" altLang="en-US" dirty="0"/>
              <a:t>人当たり名目</a:t>
            </a:r>
            <a:r>
              <a:rPr lang="en-US" altLang="ja-JP" dirty="0"/>
              <a:t>GDP</a:t>
            </a:r>
            <a:r>
              <a:rPr lang="ja-JP" altLang="en-US" dirty="0"/>
              <a:t>。</a:t>
            </a:r>
            <a:endParaRPr lang="en-US" altLang="ja-JP" dirty="0"/>
          </a:p>
          <a:p>
            <a:r>
              <a:rPr lang="ja-JP" altLang="en-US" dirty="0"/>
              <a:t>各国・地域ともに</a:t>
            </a:r>
            <a:r>
              <a:rPr lang="en-US" altLang="ja-JP" dirty="0"/>
              <a:t>1</a:t>
            </a:r>
            <a:r>
              <a:rPr lang="ja-JP" altLang="en-US" dirty="0"/>
              <a:t>人当たり</a:t>
            </a:r>
            <a:r>
              <a:rPr lang="en-US" altLang="ja-JP" dirty="0"/>
              <a:t>GDP</a:t>
            </a:r>
            <a:r>
              <a:rPr lang="ja-JP" altLang="en-US" dirty="0"/>
              <a:t>は増加傾向にあるものの伸び率はバラバラです。</a:t>
            </a:r>
          </a:p>
        </p:txBody>
      </p:sp>
      <p:sp>
        <p:nvSpPr>
          <p:cNvPr id="26" name="テキスト ボックス 25">
            <a:extLst>
              <a:ext uri="{FF2B5EF4-FFF2-40B4-BE49-F238E27FC236}">
                <a16:creationId xmlns:a16="http://schemas.microsoft.com/office/drawing/2014/main" id="{504F1CCC-9ACF-1241-B194-59C43FF1A31E}"/>
              </a:ext>
            </a:extLst>
          </p:cNvPr>
          <p:cNvSpPr txBox="1"/>
          <p:nvPr/>
        </p:nvSpPr>
        <p:spPr>
          <a:xfrm>
            <a:off x="2974375" y="1412776"/>
            <a:ext cx="1093569" cy="215444"/>
          </a:xfrm>
          <a:prstGeom prst="rect">
            <a:avLst/>
          </a:prstGeom>
          <a:noFill/>
          <a:ln>
            <a:solidFill>
              <a:schemeClr val="tx1">
                <a:lumMod val="50000"/>
                <a:lumOff val="50000"/>
              </a:schemeClr>
            </a:solidFill>
          </a:ln>
        </p:spPr>
        <p:txBody>
          <a:bodyPr wrap="none" rtlCol="0">
            <a:spAutoFit/>
          </a:bodyPr>
          <a:lstStyle/>
          <a:p>
            <a:r>
              <a:rPr lang="ja-JP" altLang="en-US" sz="800">
                <a:latin typeface="+mn-ea"/>
                <a:ea typeface="+mn-ea"/>
              </a:rPr>
              <a:t>経済成長は鈍化傾向</a:t>
            </a:r>
            <a:endParaRPr kumimoji="1" lang="ja-JP" altLang="en-US" sz="800">
              <a:latin typeface="+mn-ea"/>
              <a:ea typeface="+mn-ea"/>
            </a:endParaRPr>
          </a:p>
        </p:txBody>
      </p:sp>
      <p:sp>
        <p:nvSpPr>
          <p:cNvPr id="27" name="テキスト ボックス 26">
            <a:extLst>
              <a:ext uri="{FF2B5EF4-FFF2-40B4-BE49-F238E27FC236}">
                <a16:creationId xmlns:a16="http://schemas.microsoft.com/office/drawing/2014/main" id="{288D7CBD-D3A4-B243-BA87-D654EDC75C14}"/>
              </a:ext>
            </a:extLst>
          </p:cNvPr>
          <p:cNvSpPr txBox="1"/>
          <p:nvPr/>
        </p:nvSpPr>
        <p:spPr>
          <a:xfrm>
            <a:off x="6741819" y="1305246"/>
            <a:ext cx="1646605" cy="215444"/>
          </a:xfrm>
          <a:prstGeom prst="rect">
            <a:avLst/>
          </a:prstGeom>
          <a:solidFill>
            <a:srgbClr val="FFFFFF"/>
          </a:solidFill>
          <a:ln>
            <a:solidFill>
              <a:schemeClr val="tx1">
                <a:lumMod val="50000"/>
                <a:lumOff val="50000"/>
              </a:schemeClr>
            </a:solidFill>
          </a:ln>
        </p:spPr>
        <p:txBody>
          <a:bodyPr wrap="none" rtlCol="0">
            <a:spAutoFit/>
          </a:bodyPr>
          <a:lstStyle/>
          <a:p>
            <a:r>
              <a:rPr lang="ja-JP" altLang="en-US" sz="800">
                <a:latin typeface="+mn-ea"/>
                <a:ea typeface="+mn-ea"/>
              </a:rPr>
              <a:t>伸び率は鈍化しているが、上昇傾向</a:t>
            </a:r>
            <a:endParaRPr kumimoji="1" lang="ja-JP" altLang="en-US" sz="800">
              <a:latin typeface="+mn-ea"/>
              <a:ea typeface="+mn-ea"/>
            </a:endParaRPr>
          </a:p>
        </p:txBody>
      </p:sp>
      <p:sp>
        <p:nvSpPr>
          <p:cNvPr id="29" name="テキスト ボックス 28">
            <a:extLst>
              <a:ext uri="{FF2B5EF4-FFF2-40B4-BE49-F238E27FC236}">
                <a16:creationId xmlns:a16="http://schemas.microsoft.com/office/drawing/2014/main" id="{57FA88D1-5D21-E144-9F32-1DCB1A3BC192}"/>
              </a:ext>
            </a:extLst>
          </p:cNvPr>
          <p:cNvSpPr txBox="1"/>
          <p:nvPr/>
        </p:nvSpPr>
        <p:spPr>
          <a:xfrm>
            <a:off x="3197192" y="4121814"/>
            <a:ext cx="870752" cy="215444"/>
          </a:xfrm>
          <a:prstGeom prst="rect">
            <a:avLst/>
          </a:prstGeom>
          <a:noFill/>
          <a:ln>
            <a:solidFill>
              <a:schemeClr val="tx1">
                <a:lumMod val="50000"/>
                <a:lumOff val="50000"/>
              </a:schemeClr>
            </a:solidFill>
          </a:ln>
        </p:spPr>
        <p:txBody>
          <a:bodyPr wrap="none" rtlCol="0">
            <a:spAutoFit/>
          </a:bodyPr>
          <a:lstStyle/>
          <a:p>
            <a:r>
              <a:rPr lang="ja-JP" altLang="en-US" sz="800">
                <a:latin typeface="+mn-ea"/>
                <a:ea typeface="+mn-ea"/>
              </a:rPr>
              <a:t>伸びは鈍化傾向</a:t>
            </a:r>
            <a:endParaRPr kumimoji="1" lang="ja-JP" altLang="en-US" sz="800">
              <a:latin typeface="+mn-ea"/>
              <a:ea typeface="+mn-ea"/>
            </a:endParaRPr>
          </a:p>
        </p:txBody>
      </p:sp>
      <p:sp>
        <p:nvSpPr>
          <p:cNvPr id="30" name="テキスト ボックス 29">
            <a:extLst>
              <a:ext uri="{FF2B5EF4-FFF2-40B4-BE49-F238E27FC236}">
                <a16:creationId xmlns:a16="http://schemas.microsoft.com/office/drawing/2014/main" id="{4AB1A78B-3268-7D4B-9F0B-5E380B316C65}"/>
              </a:ext>
            </a:extLst>
          </p:cNvPr>
          <p:cNvSpPr txBox="1"/>
          <p:nvPr/>
        </p:nvSpPr>
        <p:spPr>
          <a:xfrm>
            <a:off x="6660232" y="4021137"/>
            <a:ext cx="1726755" cy="215444"/>
          </a:xfrm>
          <a:prstGeom prst="rect">
            <a:avLst/>
          </a:prstGeom>
          <a:solidFill>
            <a:srgbClr val="FFFFFF"/>
          </a:solidFill>
          <a:ln>
            <a:solidFill>
              <a:schemeClr val="tx1">
                <a:lumMod val="50000"/>
                <a:lumOff val="50000"/>
              </a:schemeClr>
            </a:solidFill>
          </a:ln>
        </p:spPr>
        <p:txBody>
          <a:bodyPr wrap="none" rtlCol="0">
            <a:spAutoFit/>
          </a:bodyPr>
          <a:lstStyle/>
          <a:p>
            <a:r>
              <a:rPr lang="ja-JP" altLang="en-US" sz="800">
                <a:latin typeface="+mn-ea"/>
                <a:ea typeface="+mn-ea"/>
              </a:rPr>
              <a:t>上昇傾向だが、</a:t>
            </a:r>
            <a:r>
              <a:rPr lang="ja-JP" altLang="en-US" sz="800">
                <a:latin typeface="+mn-ea"/>
              </a:rPr>
              <a:t>伸び率は鈍化している</a:t>
            </a:r>
            <a:endParaRPr kumimoji="1" lang="ja-JP" altLang="en-US" sz="800">
              <a:latin typeface="+mn-ea"/>
              <a:ea typeface="+mn-ea"/>
            </a:endParaRPr>
          </a:p>
        </p:txBody>
      </p:sp>
    </p:spTree>
    <p:extLst>
      <p:ext uri="{BB962C8B-B14F-4D97-AF65-F5344CB8AC3E}">
        <p14:creationId xmlns:p14="http://schemas.microsoft.com/office/powerpoint/2010/main" val="122272636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図 21">
            <a:extLst>
              <a:ext uri="{FF2B5EF4-FFF2-40B4-BE49-F238E27FC236}">
                <a16:creationId xmlns:a16="http://schemas.microsoft.com/office/drawing/2014/main" id="{E4264541-E881-3B4D-AE90-FF0E3BA7DBC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4393" y="3811331"/>
            <a:ext cx="3839575" cy="2122615"/>
          </a:xfrm>
          <a:prstGeom prst="rect">
            <a:avLst/>
          </a:prstGeom>
        </p:spPr>
      </p:pic>
      <p:pic>
        <p:nvPicPr>
          <p:cNvPr id="16" name="図 15">
            <a:extLst>
              <a:ext uri="{FF2B5EF4-FFF2-40B4-BE49-F238E27FC236}">
                <a16:creationId xmlns:a16="http://schemas.microsoft.com/office/drawing/2014/main" id="{54B20D76-7F5A-304E-A95A-B8A4F94C836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27738" y="3725266"/>
            <a:ext cx="3750527" cy="2246305"/>
          </a:xfrm>
          <a:prstGeom prst="rect">
            <a:avLst/>
          </a:prstGeom>
        </p:spPr>
      </p:pic>
      <p:pic>
        <p:nvPicPr>
          <p:cNvPr id="8" name="図 7">
            <a:extLst>
              <a:ext uri="{FF2B5EF4-FFF2-40B4-BE49-F238E27FC236}">
                <a16:creationId xmlns:a16="http://schemas.microsoft.com/office/drawing/2014/main" id="{9B672FB6-376F-B24C-B291-049D9744E32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27738" y="1026555"/>
            <a:ext cx="3659599" cy="2205786"/>
          </a:xfrm>
          <a:prstGeom prst="rect">
            <a:avLst/>
          </a:prstGeom>
        </p:spPr>
      </p:pic>
      <p:pic>
        <p:nvPicPr>
          <p:cNvPr id="4" name="図 3">
            <a:extLst>
              <a:ext uri="{FF2B5EF4-FFF2-40B4-BE49-F238E27FC236}">
                <a16:creationId xmlns:a16="http://schemas.microsoft.com/office/drawing/2014/main" id="{A598C0DA-E7E0-C94A-A3B2-CB0455983DD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6194" y="791158"/>
            <a:ext cx="3827774" cy="2441182"/>
          </a:xfrm>
          <a:prstGeom prst="rect">
            <a:avLst/>
          </a:prstGeom>
        </p:spPr>
      </p:pic>
      <p:sp>
        <p:nvSpPr>
          <p:cNvPr id="20" name="スライド番号プレースホルダ 5"/>
          <p:cNvSpPr>
            <a:spLocks noGrp="1"/>
          </p:cNvSpPr>
          <p:nvPr>
            <p:ph type="sldNum" sz="quarter" idx="12"/>
          </p:nvPr>
        </p:nvSpPr>
        <p:spPr/>
        <p:txBody>
          <a:bodyPr/>
          <a:lstStyle/>
          <a:p>
            <a:pPr>
              <a:defRPr/>
            </a:pPr>
            <a:fld id="{9CDF7619-046A-4A9F-AD4E-45299039FE9F}" type="slidenum">
              <a:rPr lang="en-US" altLang="ja-JP"/>
              <a:pPr>
                <a:defRPr/>
              </a:pPr>
              <a:t>33</a:t>
            </a:fld>
            <a:endParaRPr lang="en-US" altLang="ja-JP" dirty="0"/>
          </a:p>
        </p:txBody>
      </p:sp>
      <p:sp>
        <p:nvSpPr>
          <p:cNvPr id="10" name="正方形/長方形 9">
            <a:extLst>
              <a:ext uri="{FF2B5EF4-FFF2-40B4-BE49-F238E27FC236}">
                <a16:creationId xmlns:a16="http://schemas.microsoft.com/office/drawing/2014/main" id="{D90DD444-B96B-BF48-93A4-86A60B8C5373}"/>
              </a:ext>
            </a:extLst>
          </p:cNvPr>
          <p:cNvSpPr/>
          <p:nvPr/>
        </p:nvSpPr>
        <p:spPr>
          <a:xfrm>
            <a:off x="395536" y="764704"/>
            <a:ext cx="3931898" cy="2602808"/>
          </a:xfrm>
          <a:prstGeom prst="rect">
            <a:avLst/>
          </a:prstGeom>
          <a:noFill/>
          <a:ln w="9525">
            <a:solidFill>
              <a:srgbClr val="01BAF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正方形/長方形 12">
            <a:extLst>
              <a:ext uri="{FF2B5EF4-FFF2-40B4-BE49-F238E27FC236}">
                <a16:creationId xmlns:a16="http://schemas.microsoft.com/office/drawing/2014/main" id="{4C46282A-4B16-D84B-B831-A8115B79190E}"/>
              </a:ext>
            </a:extLst>
          </p:cNvPr>
          <p:cNvSpPr/>
          <p:nvPr/>
        </p:nvSpPr>
        <p:spPr>
          <a:xfrm>
            <a:off x="4516754" y="764704"/>
            <a:ext cx="3931898" cy="2602808"/>
          </a:xfrm>
          <a:prstGeom prst="rect">
            <a:avLst/>
          </a:prstGeom>
          <a:noFill/>
          <a:ln w="9525">
            <a:solidFill>
              <a:srgbClr val="01BAF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a:extLst>
              <a:ext uri="{FF2B5EF4-FFF2-40B4-BE49-F238E27FC236}">
                <a16:creationId xmlns:a16="http://schemas.microsoft.com/office/drawing/2014/main" id="{9EC702C1-3DFD-CB4A-BEAA-C1F272F87863}"/>
              </a:ext>
            </a:extLst>
          </p:cNvPr>
          <p:cNvSpPr/>
          <p:nvPr/>
        </p:nvSpPr>
        <p:spPr>
          <a:xfrm>
            <a:off x="395536" y="3429000"/>
            <a:ext cx="3931898" cy="2680720"/>
          </a:xfrm>
          <a:prstGeom prst="rect">
            <a:avLst/>
          </a:prstGeom>
          <a:noFill/>
          <a:ln w="9525">
            <a:solidFill>
              <a:srgbClr val="01BAF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正方形/長方形 14">
            <a:extLst>
              <a:ext uri="{FF2B5EF4-FFF2-40B4-BE49-F238E27FC236}">
                <a16:creationId xmlns:a16="http://schemas.microsoft.com/office/drawing/2014/main" id="{6E30A918-9FD7-7841-9A00-0E52250197DE}"/>
              </a:ext>
            </a:extLst>
          </p:cNvPr>
          <p:cNvSpPr/>
          <p:nvPr/>
        </p:nvSpPr>
        <p:spPr>
          <a:xfrm>
            <a:off x="4516754" y="3429000"/>
            <a:ext cx="3931898" cy="2680720"/>
          </a:xfrm>
          <a:prstGeom prst="rect">
            <a:avLst/>
          </a:prstGeom>
          <a:noFill/>
          <a:ln w="9525">
            <a:solidFill>
              <a:srgbClr val="01BAF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ボックス 10">
            <a:extLst>
              <a:ext uri="{FF2B5EF4-FFF2-40B4-BE49-F238E27FC236}">
                <a16:creationId xmlns:a16="http://schemas.microsoft.com/office/drawing/2014/main" id="{4610B2F4-42AB-AD43-99CD-C6F7CBBF5549}"/>
              </a:ext>
            </a:extLst>
          </p:cNvPr>
          <p:cNvSpPr txBox="1"/>
          <p:nvPr/>
        </p:nvSpPr>
        <p:spPr>
          <a:xfrm>
            <a:off x="3437160" y="899370"/>
            <a:ext cx="786150" cy="369332"/>
          </a:xfrm>
          <a:prstGeom prst="rect">
            <a:avLst/>
          </a:prstGeom>
          <a:solidFill>
            <a:srgbClr val="01BAF1"/>
          </a:solidFill>
          <a:ln>
            <a:solidFill>
              <a:schemeClr val="bg1"/>
            </a:solidFill>
          </a:ln>
        </p:spPr>
        <p:txBody>
          <a:bodyPr wrap="square" rtlCol="0">
            <a:spAutoFit/>
          </a:bodyPr>
          <a:lstStyle/>
          <a:p>
            <a:r>
              <a:rPr kumimoji="1" lang="ja-JP" altLang="en-US" b="1">
                <a:latin typeface="+mn-ea"/>
                <a:ea typeface="+mn-ea"/>
              </a:rPr>
              <a:t>韓国</a:t>
            </a:r>
          </a:p>
        </p:txBody>
      </p:sp>
      <p:sp>
        <p:nvSpPr>
          <p:cNvPr id="17" name="テキスト ボックス 16">
            <a:extLst>
              <a:ext uri="{FF2B5EF4-FFF2-40B4-BE49-F238E27FC236}">
                <a16:creationId xmlns:a16="http://schemas.microsoft.com/office/drawing/2014/main" id="{BBFFF34B-54DA-7444-A351-1FA89EABE0D5}"/>
              </a:ext>
            </a:extLst>
          </p:cNvPr>
          <p:cNvSpPr txBox="1"/>
          <p:nvPr/>
        </p:nvSpPr>
        <p:spPr>
          <a:xfrm>
            <a:off x="7479561" y="874426"/>
            <a:ext cx="786150" cy="369332"/>
          </a:xfrm>
          <a:prstGeom prst="rect">
            <a:avLst/>
          </a:prstGeom>
          <a:solidFill>
            <a:srgbClr val="01BAF1"/>
          </a:solidFill>
        </p:spPr>
        <p:txBody>
          <a:bodyPr wrap="square" rtlCol="0">
            <a:spAutoFit/>
          </a:bodyPr>
          <a:lstStyle/>
          <a:p>
            <a:r>
              <a:rPr kumimoji="1" lang="ja-JP" altLang="en-US" b="1">
                <a:latin typeface="+mn-ea"/>
                <a:ea typeface="+mn-ea"/>
              </a:rPr>
              <a:t>中国</a:t>
            </a:r>
          </a:p>
        </p:txBody>
      </p:sp>
      <p:sp>
        <p:nvSpPr>
          <p:cNvPr id="18" name="テキスト ボックス 17">
            <a:extLst>
              <a:ext uri="{FF2B5EF4-FFF2-40B4-BE49-F238E27FC236}">
                <a16:creationId xmlns:a16="http://schemas.microsoft.com/office/drawing/2014/main" id="{E035E009-4D03-6C48-9A5F-3F301286F9A1}"/>
              </a:ext>
            </a:extLst>
          </p:cNvPr>
          <p:cNvSpPr txBox="1"/>
          <p:nvPr/>
        </p:nvSpPr>
        <p:spPr>
          <a:xfrm>
            <a:off x="3437160" y="3540600"/>
            <a:ext cx="786150" cy="369332"/>
          </a:xfrm>
          <a:prstGeom prst="rect">
            <a:avLst/>
          </a:prstGeom>
          <a:solidFill>
            <a:srgbClr val="01BAF1"/>
          </a:solidFill>
        </p:spPr>
        <p:txBody>
          <a:bodyPr wrap="square" rtlCol="0">
            <a:spAutoFit/>
          </a:bodyPr>
          <a:lstStyle/>
          <a:p>
            <a:r>
              <a:rPr lang="ja-JP" altLang="en-US" b="1">
                <a:latin typeface="+mn-ea"/>
                <a:ea typeface="+mn-ea"/>
              </a:rPr>
              <a:t>台湾</a:t>
            </a:r>
            <a:endParaRPr kumimoji="1" lang="ja-JP" altLang="en-US" b="1">
              <a:latin typeface="+mn-ea"/>
              <a:ea typeface="+mn-ea"/>
            </a:endParaRPr>
          </a:p>
        </p:txBody>
      </p:sp>
      <p:sp>
        <p:nvSpPr>
          <p:cNvPr id="19" name="テキスト ボックス 18">
            <a:extLst>
              <a:ext uri="{FF2B5EF4-FFF2-40B4-BE49-F238E27FC236}">
                <a16:creationId xmlns:a16="http://schemas.microsoft.com/office/drawing/2014/main" id="{20301006-87A3-DC42-A2D8-6017E450B3FC}"/>
              </a:ext>
            </a:extLst>
          </p:cNvPr>
          <p:cNvSpPr txBox="1"/>
          <p:nvPr/>
        </p:nvSpPr>
        <p:spPr>
          <a:xfrm>
            <a:off x="7479561" y="3540600"/>
            <a:ext cx="786150" cy="369332"/>
          </a:xfrm>
          <a:prstGeom prst="rect">
            <a:avLst/>
          </a:prstGeom>
          <a:solidFill>
            <a:srgbClr val="01BAF1"/>
          </a:solidFill>
        </p:spPr>
        <p:txBody>
          <a:bodyPr wrap="square" rtlCol="0">
            <a:spAutoFit/>
          </a:bodyPr>
          <a:lstStyle/>
          <a:p>
            <a:r>
              <a:rPr kumimoji="1" lang="ja-JP" altLang="en-US" b="1">
                <a:latin typeface="+mn-ea"/>
                <a:ea typeface="+mn-ea"/>
              </a:rPr>
              <a:t>香港</a:t>
            </a:r>
          </a:p>
        </p:txBody>
      </p:sp>
      <p:sp>
        <p:nvSpPr>
          <p:cNvPr id="23" name="テキスト ボックス 22">
            <a:extLst>
              <a:ext uri="{FF2B5EF4-FFF2-40B4-BE49-F238E27FC236}">
                <a16:creationId xmlns:a16="http://schemas.microsoft.com/office/drawing/2014/main" id="{81E1783E-7D9C-A149-98E8-C24C26718197}"/>
              </a:ext>
            </a:extLst>
          </p:cNvPr>
          <p:cNvSpPr txBox="1"/>
          <p:nvPr/>
        </p:nvSpPr>
        <p:spPr>
          <a:xfrm>
            <a:off x="1331140" y="1412776"/>
            <a:ext cx="1670650" cy="338554"/>
          </a:xfrm>
          <a:prstGeom prst="rect">
            <a:avLst/>
          </a:prstGeom>
          <a:solidFill>
            <a:srgbClr val="FFFFFF"/>
          </a:solidFill>
          <a:ln>
            <a:solidFill>
              <a:schemeClr val="tx1">
                <a:lumMod val="50000"/>
                <a:lumOff val="50000"/>
              </a:schemeClr>
            </a:solidFill>
          </a:ln>
        </p:spPr>
        <p:txBody>
          <a:bodyPr wrap="none" rtlCol="0">
            <a:spAutoFit/>
          </a:bodyPr>
          <a:lstStyle/>
          <a:p>
            <a:r>
              <a:rPr lang="ja-JP" altLang="en-US" sz="800">
                <a:latin typeface="+mn-ea"/>
                <a:ea typeface="+mn-ea"/>
              </a:rPr>
              <a:t>海外旅行の需要は高いが、</a:t>
            </a:r>
            <a:endParaRPr lang="en-US" altLang="ja-JP" sz="800" dirty="0">
              <a:latin typeface="+mn-ea"/>
              <a:ea typeface="+mn-ea"/>
            </a:endParaRPr>
          </a:p>
          <a:p>
            <a:r>
              <a:rPr lang="ja-JP" altLang="en-US" sz="800">
                <a:latin typeface="+mn-ea"/>
                <a:ea typeface="+mn-ea"/>
              </a:rPr>
              <a:t>政治的な問題が旅行に影響している</a:t>
            </a:r>
            <a:endParaRPr kumimoji="1" lang="ja-JP" altLang="en-US" sz="800">
              <a:latin typeface="+mn-ea"/>
              <a:ea typeface="+mn-ea"/>
            </a:endParaRPr>
          </a:p>
        </p:txBody>
      </p:sp>
      <p:sp>
        <p:nvSpPr>
          <p:cNvPr id="24" name="テキスト ボックス 23">
            <a:extLst>
              <a:ext uri="{FF2B5EF4-FFF2-40B4-BE49-F238E27FC236}">
                <a16:creationId xmlns:a16="http://schemas.microsoft.com/office/drawing/2014/main" id="{4268F54B-E918-EE40-B66D-DD7471CBB31F}"/>
              </a:ext>
            </a:extLst>
          </p:cNvPr>
          <p:cNvSpPr txBox="1"/>
          <p:nvPr/>
        </p:nvSpPr>
        <p:spPr>
          <a:xfrm>
            <a:off x="5519121" y="1412776"/>
            <a:ext cx="1491113" cy="338554"/>
          </a:xfrm>
          <a:prstGeom prst="rect">
            <a:avLst/>
          </a:prstGeom>
          <a:solidFill>
            <a:srgbClr val="FFFFFF"/>
          </a:solidFill>
          <a:ln>
            <a:solidFill>
              <a:schemeClr val="tx1">
                <a:lumMod val="50000"/>
                <a:lumOff val="50000"/>
              </a:schemeClr>
            </a:solidFill>
          </a:ln>
        </p:spPr>
        <p:txBody>
          <a:bodyPr wrap="none" rtlCol="0">
            <a:spAutoFit/>
          </a:bodyPr>
          <a:lstStyle/>
          <a:p>
            <a:r>
              <a:rPr lang="ja-JP" altLang="en-US" sz="800">
                <a:latin typeface="+mn-ea"/>
                <a:ea typeface="+mn-ea"/>
              </a:rPr>
              <a:t>海外旅行の需要が右肩上がり、</a:t>
            </a:r>
            <a:endParaRPr lang="en-US" altLang="ja-JP" sz="800" dirty="0">
              <a:latin typeface="+mn-ea"/>
              <a:ea typeface="+mn-ea"/>
            </a:endParaRPr>
          </a:p>
          <a:p>
            <a:r>
              <a:rPr lang="ja-JP" altLang="en-US" sz="800">
                <a:latin typeface="+mn-ea"/>
                <a:ea typeface="+mn-ea"/>
              </a:rPr>
              <a:t>日本への関心が高まっている</a:t>
            </a:r>
            <a:endParaRPr kumimoji="1" lang="ja-JP" altLang="en-US" sz="800">
              <a:latin typeface="+mn-ea"/>
              <a:ea typeface="+mn-ea"/>
            </a:endParaRPr>
          </a:p>
        </p:txBody>
      </p:sp>
      <p:sp>
        <p:nvSpPr>
          <p:cNvPr id="25" name="テキスト ボックス 24">
            <a:extLst>
              <a:ext uri="{FF2B5EF4-FFF2-40B4-BE49-F238E27FC236}">
                <a16:creationId xmlns:a16="http://schemas.microsoft.com/office/drawing/2014/main" id="{FB0EDC13-1DDB-ED48-B41A-E83832F65FD0}"/>
              </a:ext>
            </a:extLst>
          </p:cNvPr>
          <p:cNvSpPr txBox="1"/>
          <p:nvPr/>
        </p:nvSpPr>
        <p:spPr>
          <a:xfrm>
            <a:off x="1321483" y="4098558"/>
            <a:ext cx="1451038" cy="338554"/>
          </a:xfrm>
          <a:prstGeom prst="rect">
            <a:avLst/>
          </a:prstGeom>
          <a:solidFill>
            <a:srgbClr val="FFFFFF"/>
          </a:solidFill>
          <a:ln>
            <a:solidFill>
              <a:schemeClr val="tx1">
                <a:lumMod val="50000"/>
                <a:lumOff val="50000"/>
              </a:schemeClr>
            </a:solidFill>
          </a:ln>
        </p:spPr>
        <p:txBody>
          <a:bodyPr wrap="none" rtlCol="0">
            <a:spAutoFit/>
          </a:bodyPr>
          <a:lstStyle/>
          <a:p>
            <a:r>
              <a:rPr lang="ja-JP" altLang="en-US" sz="800">
                <a:latin typeface="+mn-ea"/>
                <a:ea typeface="+mn-ea"/>
              </a:rPr>
              <a:t>海外旅行の需要は鈍化傾向、</a:t>
            </a:r>
            <a:endParaRPr lang="en-US" altLang="ja-JP" sz="800" dirty="0">
              <a:latin typeface="+mn-ea"/>
              <a:ea typeface="+mn-ea"/>
            </a:endParaRPr>
          </a:p>
          <a:p>
            <a:r>
              <a:rPr kumimoji="1" lang="ja-JP" altLang="en-US" sz="800">
                <a:latin typeface="+mn-ea"/>
                <a:ea typeface="+mn-ea"/>
              </a:rPr>
              <a:t>旅行代金が高騰し伸びが鈍化</a:t>
            </a:r>
          </a:p>
        </p:txBody>
      </p:sp>
      <p:sp>
        <p:nvSpPr>
          <p:cNvPr id="26" name="テキスト ボックス 25">
            <a:extLst>
              <a:ext uri="{FF2B5EF4-FFF2-40B4-BE49-F238E27FC236}">
                <a16:creationId xmlns:a16="http://schemas.microsoft.com/office/drawing/2014/main" id="{5EA33D41-C756-6944-A5A8-A10FB4054590}"/>
              </a:ext>
            </a:extLst>
          </p:cNvPr>
          <p:cNvSpPr txBox="1"/>
          <p:nvPr/>
        </p:nvSpPr>
        <p:spPr>
          <a:xfrm>
            <a:off x="5508104" y="4098558"/>
            <a:ext cx="1451038" cy="338554"/>
          </a:xfrm>
          <a:prstGeom prst="rect">
            <a:avLst/>
          </a:prstGeom>
          <a:solidFill>
            <a:srgbClr val="FFFFFF"/>
          </a:solidFill>
          <a:ln>
            <a:solidFill>
              <a:schemeClr val="tx1">
                <a:lumMod val="50000"/>
                <a:lumOff val="50000"/>
              </a:schemeClr>
            </a:solidFill>
          </a:ln>
        </p:spPr>
        <p:txBody>
          <a:bodyPr wrap="none" rtlCol="0">
            <a:spAutoFit/>
          </a:bodyPr>
          <a:lstStyle/>
          <a:p>
            <a:r>
              <a:rPr lang="ja-JP" altLang="en-US" sz="800">
                <a:latin typeface="+mn-ea"/>
                <a:ea typeface="+mn-ea"/>
              </a:rPr>
              <a:t>海外旅行の需要は鈍化傾向、</a:t>
            </a:r>
            <a:endParaRPr lang="en-US" altLang="ja-JP" sz="800" dirty="0">
              <a:latin typeface="+mn-ea"/>
              <a:ea typeface="+mn-ea"/>
            </a:endParaRPr>
          </a:p>
          <a:p>
            <a:r>
              <a:rPr kumimoji="1" lang="ja-JP" altLang="en-US" sz="800">
                <a:latin typeface="+mn-ea"/>
                <a:ea typeface="+mn-ea"/>
              </a:rPr>
              <a:t>旅行代金が高騰し伸びが鈍化</a:t>
            </a:r>
          </a:p>
        </p:txBody>
      </p:sp>
      <p:sp>
        <p:nvSpPr>
          <p:cNvPr id="27" name="テキスト ボックス 26">
            <a:extLst>
              <a:ext uri="{FF2B5EF4-FFF2-40B4-BE49-F238E27FC236}">
                <a16:creationId xmlns:a16="http://schemas.microsoft.com/office/drawing/2014/main" id="{0604A60B-AE51-424F-8F32-0BF58DA5F5D9}"/>
              </a:ext>
            </a:extLst>
          </p:cNvPr>
          <p:cNvSpPr txBox="1"/>
          <p:nvPr/>
        </p:nvSpPr>
        <p:spPr>
          <a:xfrm>
            <a:off x="251520" y="6124495"/>
            <a:ext cx="8280920" cy="646331"/>
          </a:xfrm>
          <a:prstGeom prst="rect">
            <a:avLst/>
          </a:prstGeom>
          <a:solidFill>
            <a:srgbClr val="002060"/>
          </a:solidFill>
          <a:ln>
            <a:solidFill>
              <a:schemeClr val="tx1">
                <a:lumMod val="50000"/>
                <a:lumOff val="50000"/>
              </a:schemeClr>
            </a:solidFill>
          </a:ln>
        </p:spPr>
        <p:txBody>
          <a:bodyPr wrap="square" rtlCol="0">
            <a:spAutoFit/>
          </a:bodyPr>
          <a:lstStyle>
            <a:defPPr>
              <a:defRPr lang="ja-JP"/>
            </a:defPPr>
            <a:lvl1pPr>
              <a:defRPr b="1">
                <a:solidFill>
                  <a:schemeClr val="bg1"/>
                </a:solidFill>
              </a:defRPr>
            </a:lvl1pPr>
          </a:lstStyle>
          <a:p>
            <a:r>
              <a:rPr lang="ja-JP" altLang="en-US" dirty="0"/>
              <a:t>海外旅行者数と訪日旅行者数の推移比較。</a:t>
            </a:r>
            <a:endParaRPr lang="en-US" altLang="ja-JP" dirty="0"/>
          </a:p>
          <a:p>
            <a:r>
              <a:rPr lang="ja-JP" altLang="en-US" dirty="0"/>
              <a:t>中国、台湾の日本人気が確認できる。一方、韓国からの旅行者は大きく減少。</a:t>
            </a:r>
          </a:p>
        </p:txBody>
      </p:sp>
    </p:spTree>
    <p:extLst>
      <p:ext uri="{BB962C8B-B14F-4D97-AF65-F5344CB8AC3E}">
        <p14:creationId xmlns:p14="http://schemas.microsoft.com/office/powerpoint/2010/main" val="272146535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F42F1B77-9632-C642-8257-D46F30D5D8B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5536" y="809792"/>
            <a:ext cx="3888296" cy="2403183"/>
          </a:xfrm>
          <a:prstGeom prst="rect">
            <a:avLst/>
          </a:prstGeom>
        </p:spPr>
      </p:pic>
      <p:pic>
        <p:nvPicPr>
          <p:cNvPr id="8" name="図 7">
            <a:extLst>
              <a:ext uri="{FF2B5EF4-FFF2-40B4-BE49-F238E27FC236}">
                <a16:creationId xmlns:a16="http://schemas.microsoft.com/office/drawing/2014/main" id="{A51359C6-D1CC-8545-92DB-2FE3FD0A8BF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72000" y="1015967"/>
            <a:ext cx="3956237" cy="2197009"/>
          </a:xfrm>
          <a:prstGeom prst="rect">
            <a:avLst/>
          </a:prstGeom>
        </p:spPr>
      </p:pic>
      <p:pic>
        <p:nvPicPr>
          <p:cNvPr id="16" name="図 15">
            <a:extLst>
              <a:ext uri="{FF2B5EF4-FFF2-40B4-BE49-F238E27FC236}">
                <a16:creationId xmlns:a16="http://schemas.microsoft.com/office/drawing/2014/main" id="{D6EC3807-71C1-5D43-9D0F-CA0EDEB7697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40510" y="3673633"/>
            <a:ext cx="3891930" cy="2369946"/>
          </a:xfrm>
          <a:prstGeom prst="rect">
            <a:avLst/>
          </a:prstGeom>
        </p:spPr>
      </p:pic>
      <p:pic>
        <p:nvPicPr>
          <p:cNvPr id="22" name="図 21">
            <a:extLst>
              <a:ext uri="{FF2B5EF4-FFF2-40B4-BE49-F238E27FC236}">
                <a16:creationId xmlns:a16="http://schemas.microsoft.com/office/drawing/2014/main" id="{CB8354D8-843D-E24C-9DED-4CFDA4CC344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95536" y="3693902"/>
            <a:ext cx="3799388" cy="2277669"/>
          </a:xfrm>
          <a:prstGeom prst="rect">
            <a:avLst/>
          </a:prstGeom>
        </p:spPr>
      </p:pic>
      <p:sp>
        <p:nvSpPr>
          <p:cNvPr id="20" name="スライド番号プレースホルダ 5"/>
          <p:cNvSpPr>
            <a:spLocks noGrp="1"/>
          </p:cNvSpPr>
          <p:nvPr>
            <p:ph type="sldNum" sz="quarter" idx="12"/>
          </p:nvPr>
        </p:nvSpPr>
        <p:spPr/>
        <p:txBody>
          <a:bodyPr/>
          <a:lstStyle/>
          <a:p>
            <a:pPr>
              <a:defRPr/>
            </a:pPr>
            <a:fld id="{9CDF7619-046A-4A9F-AD4E-45299039FE9F}" type="slidenum">
              <a:rPr lang="en-US" altLang="ja-JP"/>
              <a:pPr>
                <a:defRPr/>
              </a:pPr>
              <a:t>34</a:t>
            </a:fld>
            <a:endParaRPr lang="en-US" altLang="ja-JP" dirty="0"/>
          </a:p>
        </p:txBody>
      </p:sp>
      <p:sp>
        <p:nvSpPr>
          <p:cNvPr id="10" name="正方形/長方形 9">
            <a:extLst>
              <a:ext uri="{FF2B5EF4-FFF2-40B4-BE49-F238E27FC236}">
                <a16:creationId xmlns:a16="http://schemas.microsoft.com/office/drawing/2014/main" id="{D90DD444-B96B-BF48-93A4-86A60B8C5373}"/>
              </a:ext>
            </a:extLst>
          </p:cNvPr>
          <p:cNvSpPr/>
          <p:nvPr/>
        </p:nvSpPr>
        <p:spPr>
          <a:xfrm>
            <a:off x="395536" y="764704"/>
            <a:ext cx="3931898" cy="2602808"/>
          </a:xfrm>
          <a:prstGeom prst="rect">
            <a:avLst/>
          </a:prstGeom>
          <a:noFill/>
          <a:ln w="9525">
            <a:solidFill>
              <a:srgbClr val="01BAF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正方形/長方形 12">
            <a:extLst>
              <a:ext uri="{FF2B5EF4-FFF2-40B4-BE49-F238E27FC236}">
                <a16:creationId xmlns:a16="http://schemas.microsoft.com/office/drawing/2014/main" id="{4C46282A-4B16-D84B-B831-A8115B79190E}"/>
              </a:ext>
            </a:extLst>
          </p:cNvPr>
          <p:cNvSpPr/>
          <p:nvPr/>
        </p:nvSpPr>
        <p:spPr>
          <a:xfrm>
            <a:off x="4516754" y="764704"/>
            <a:ext cx="3931898" cy="2602808"/>
          </a:xfrm>
          <a:prstGeom prst="rect">
            <a:avLst/>
          </a:prstGeom>
          <a:noFill/>
          <a:ln w="9525">
            <a:solidFill>
              <a:srgbClr val="01BAF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a:extLst>
              <a:ext uri="{FF2B5EF4-FFF2-40B4-BE49-F238E27FC236}">
                <a16:creationId xmlns:a16="http://schemas.microsoft.com/office/drawing/2014/main" id="{9EC702C1-3DFD-CB4A-BEAA-C1F272F87863}"/>
              </a:ext>
            </a:extLst>
          </p:cNvPr>
          <p:cNvSpPr/>
          <p:nvPr/>
        </p:nvSpPr>
        <p:spPr>
          <a:xfrm>
            <a:off x="395536" y="3429000"/>
            <a:ext cx="3931898" cy="2680720"/>
          </a:xfrm>
          <a:prstGeom prst="rect">
            <a:avLst/>
          </a:prstGeom>
          <a:noFill/>
          <a:ln w="9525">
            <a:solidFill>
              <a:srgbClr val="01BAF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正方形/長方形 14">
            <a:extLst>
              <a:ext uri="{FF2B5EF4-FFF2-40B4-BE49-F238E27FC236}">
                <a16:creationId xmlns:a16="http://schemas.microsoft.com/office/drawing/2014/main" id="{6E30A918-9FD7-7841-9A00-0E52250197DE}"/>
              </a:ext>
            </a:extLst>
          </p:cNvPr>
          <p:cNvSpPr/>
          <p:nvPr/>
        </p:nvSpPr>
        <p:spPr>
          <a:xfrm>
            <a:off x="4516754" y="3429000"/>
            <a:ext cx="3931898" cy="2680720"/>
          </a:xfrm>
          <a:prstGeom prst="rect">
            <a:avLst/>
          </a:prstGeom>
          <a:noFill/>
          <a:ln w="9525">
            <a:solidFill>
              <a:srgbClr val="01BAF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ボックス 10">
            <a:extLst>
              <a:ext uri="{FF2B5EF4-FFF2-40B4-BE49-F238E27FC236}">
                <a16:creationId xmlns:a16="http://schemas.microsoft.com/office/drawing/2014/main" id="{4610B2F4-42AB-AD43-99CD-C6F7CBBF5549}"/>
              </a:ext>
            </a:extLst>
          </p:cNvPr>
          <p:cNvSpPr txBox="1"/>
          <p:nvPr/>
        </p:nvSpPr>
        <p:spPr>
          <a:xfrm>
            <a:off x="3437160" y="899370"/>
            <a:ext cx="786150" cy="369332"/>
          </a:xfrm>
          <a:prstGeom prst="rect">
            <a:avLst/>
          </a:prstGeom>
          <a:solidFill>
            <a:srgbClr val="01BAF1"/>
          </a:solidFill>
          <a:ln>
            <a:solidFill>
              <a:schemeClr val="bg1"/>
            </a:solidFill>
          </a:ln>
        </p:spPr>
        <p:txBody>
          <a:bodyPr wrap="square" rtlCol="0">
            <a:spAutoFit/>
          </a:bodyPr>
          <a:lstStyle/>
          <a:p>
            <a:r>
              <a:rPr kumimoji="1" lang="ja-JP" altLang="en-US" b="1">
                <a:latin typeface="+mn-ea"/>
                <a:ea typeface="+mn-ea"/>
              </a:rPr>
              <a:t>韓国</a:t>
            </a:r>
          </a:p>
        </p:txBody>
      </p:sp>
      <p:sp>
        <p:nvSpPr>
          <p:cNvPr id="17" name="テキスト ボックス 16">
            <a:extLst>
              <a:ext uri="{FF2B5EF4-FFF2-40B4-BE49-F238E27FC236}">
                <a16:creationId xmlns:a16="http://schemas.microsoft.com/office/drawing/2014/main" id="{BBFFF34B-54DA-7444-A351-1FA89EABE0D5}"/>
              </a:ext>
            </a:extLst>
          </p:cNvPr>
          <p:cNvSpPr txBox="1"/>
          <p:nvPr/>
        </p:nvSpPr>
        <p:spPr>
          <a:xfrm>
            <a:off x="7479561" y="874426"/>
            <a:ext cx="786150" cy="369332"/>
          </a:xfrm>
          <a:prstGeom prst="rect">
            <a:avLst/>
          </a:prstGeom>
          <a:solidFill>
            <a:srgbClr val="01BAF1"/>
          </a:solidFill>
        </p:spPr>
        <p:txBody>
          <a:bodyPr wrap="square" rtlCol="0">
            <a:spAutoFit/>
          </a:bodyPr>
          <a:lstStyle/>
          <a:p>
            <a:r>
              <a:rPr kumimoji="1" lang="ja-JP" altLang="en-US" b="1">
                <a:latin typeface="+mn-ea"/>
                <a:ea typeface="+mn-ea"/>
              </a:rPr>
              <a:t>中国</a:t>
            </a:r>
          </a:p>
        </p:txBody>
      </p:sp>
      <p:sp>
        <p:nvSpPr>
          <p:cNvPr id="18" name="テキスト ボックス 17">
            <a:extLst>
              <a:ext uri="{FF2B5EF4-FFF2-40B4-BE49-F238E27FC236}">
                <a16:creationId xmlns:a16="http://schemas.microsoft.com/office/drawing/2014/main" id="{E035E009-4D03-6C48-9A5F-3F301286F9A1}"/>
              </a:ext>
            </a:extLst>
          </p:cNvPr>
          <p:cNvSpPr txBox="1"/>
          <p:nvPr/>
        </p:nvSpPr>
        <p:spPr>
          <a:xfrm>
            <a:off x="3437160" y="3540600"/>
            <a:ext cx="786150" cy="369332"/>
          </a:xfrm>
          <a:prstGeom prst="rect">
            <a:avLst/>
          </a:prstGeom>
          <a:solidFill>
            <a:srgbClr val="01BAF1"/>
          </a:solidFill>
        </p:spPr>
        <p:txBody>
          <a:bodyPr wrap="square" rtlCol="0">
            <a:spAutoFit/>
          </a:bodyPr>
          <a:lstStyle/>
          <a:p>
            <a:r>
              <a:rPr lang="ja-JP" altLang="en-US" b="1">
                <a:latin typeface="+mn-ea"/>
                <a:ea typeface="+mn-ea"/>
              </a:rPr>
              <a:t>台湾</a:t>
            </a:r>
            <a:endParaRPr kumimoji="1" lang="ja-JP" altLang="en-US" b="1">
              <a:latin typeface="+mn-ea"/>
              <a:ea typeface="+mn-ea"/>
            </a:endParaRPr>
          </a:p>
        </p:txBody>
      </p:sp>
      <p:sp>
        <p:nvSpPr>
          <p:cNvPr id="19" name="テキスト ボックス 18">
            <a:extLst>
              <a:ext uri="{FF2B5EF4-FFF2-40B4-BE49-F238E27FC236}">
                <a16:creationId xmlns:a16="http://schemas.microsoft.com/office/drawing/2014/main" id="{20301006-87A3-DC42-A2D8-6017E450B3FC}"/>
              </a:ext>
            </a:extLst>
          </p:cNvPr>
          <p:cNvSpPr txBox="1"/>
          <p:nvPr/>
        </p:nvSpPr>
        <p:spPr>
          <a:xfrm>
            <a:off x="7479561" y="3540600"/>
            <a:ext cx="786150" cy="369332"/>
          </a:xfrm>
          <a:prstGeom prst="rect">
            <a:avLst/>
          </a:prstGeom>
          <a:solidFill>
            <a:srgbClr val="01BAF1"/>
          </a:solidFill>
        </p:spPr>
        <p:txBody>
          <a:bodyPr wrap="square" rtlCol="0">
            <a:spAutoFit/>
          </a:bodyPr>
          <a:lstStyle/>
          <a:p>
            <a:r>
              <a:rPr kumimoji="1" lang="ja-JP" altLang="en-US" b="1">
                <a:latin typeface="+mn-ea"/>
                <a:ea typeface="+mn-ea"/>
              </a:rPr>
              <a:t>香港</a:t>
            </a:r>
          </a:p>
        </p:txBody>
      </p:sp>
      <p:sp>
        <p:nvSpPr>
          <p:cNvPr id="23" name="テキスト ボックス 22">
            <a:extLst>
              <a:ext uri="{FF2B5EF4-FFF2-40B4-BE49-F238E27FC236}">
                <a16:creationId xmlns:a16="http://schemas.microsoft.com/office/drawing/2014/main" id="{3E47BE15-8E91-9749-982B-B24D6821FD42}"/>
              </a:ext>
            </a:extLst>
          </p:cNvPr>
          <p:cNvSpPr txBox="1"/>
          <p:nvPr/>
        </p:nvSpPr>
        <p:spPr>
          <a:xfrm>
            <a:off x="208853" y="6105704"/>
            <a:ext cx="8574784" cy="646331"/>
          </a:xfrm>
          <a:prstGeom prst="rect">
            <a:avLst/>
          </a:prstGeom>
          <a:solidFill>
            <a:srgbClr val="002060"/>
          </a:solidFill>
          <a:ln>
            <a:solidFill>
              <a:schemeClr val="tx1">
                <a:lumMod val="50000"/>
                <a:lumOff val="50000"/>
              </a:schemeClr>
            </a:solidFill>
          </a:ln>
        </p:spPr>
        <p:txBody>
          <a:bodyPr wrap="square" rtlCol="0">
            <a:spAutoFit/>
          </a:bodyPr>
          <a:lstStyle>
            <a:defPPr>
              <a:defRPr lang="ja-JP"/>
            </a:defPPr>
            <a:lvl1pPr>
              <a:defRPr b="1">
                <a:solidFill>
                  <a:schemeClr val="bg1"/>
                </a:solidFill>
              </a:defRPr>
            </a:lvl1pPr>
          </a:lstStyle>
          <a:p>
            <a:r>
              <a:rPr lang="ja-JP" altLang="en-US" dirty="0"/>
              <a:t>訪日旅行者数の推移と旅行タイプの推移。</a:t>
            </a:r>
            <a:endParaRPr lang="en-US" altLang="ja-JP" dirty="0"/>
          </a:p>
          <a:p>
            <a:r>
              <a:rPr lang="ja-JP" altLang="en-US" dirty="0"/>
              <a:t>どの国・地域も多くはレジャー客である。中国の伸び率が高い一方、韓国は減少。</a:t>
            </a:r>
          </a:p>
        </p:txBody>
      </p:sp>
      <p:sp>
        <p:nvSpPr>
          <p:cNvPr id="24" name="テキスト ボックス 23">
            <a:extLst>
              <a:ext uri="{FF2B5EF4-FFF2-40B4-BE49-F238E27FC236}">
                <a16:creationId xmlns:a16="http://schemas.microsoft.com/office/drawing/2014/main" id="{76D5932E-7584-2848-BD3E-7ECD0FC18FC5}"/>
              </a:ext>
            </a:extLst>
          </p:cNvPr>
          <p:cNvSpPr txBox="1"/>
          <p:nvPr/>
        </p:nvSpPr>
        <p:spPr>
          <a:xfrm>
            <a:off x="978853" y="1412776"/>
            <a:ext cx="1675459" cy="215444"/>
          </a:xfrm>
          <a:prstGeom prst="rect">
            <a:avLst/>
          </a:prstGeom>
          <a:solidFill>
            <a:srgbClr val="FFFFFF"/>
          </a:solidFill>
          <a:ln>
            <a:solidFill>
              <a:schemeClr val="tx1">
                <a:lumMod val="50000"/>
                <a:lumOff val="50000"/>
              </a:schemeClr>
            </a:solidFill>
          </a:ln>
        </p:spPr>
        <p:txBody>
          <a:bodyPr wrap="none" rtlCol="0">
            <a:spAutoFit/>
          </a:bodyPr>
          <a:lstStyle/>
          <a:p>
            <a:r>
              <a:rPr lang="ja-JP" altLang="en-US" sz="800">
                <a:latin typeface="+mn-ea"/>
                <a:ea typeface="+mn-ea"/>
              </a:rPr>
              <a:t>政治的な問題が旅行に影響している</a:t>
            </a:r>
            <a:endParaRPr kumimoji="1" lang="ja-JP" altLang="en-US" sz="800">
              <a:latin typeface="+mn-ea"/>
              <a:ea typeface="+mn-ea"/>
            </a:endParaRPr>
          </a:p>
        </p:txBody>
      </p:sp>
      <p:sp>
        <p:nvSpPr>
          <p:cNvPr id="25" name="テキスト ボックス 24">
            <a:extLst>
              <a:ext uri="{FF2B5EF4-FFF2-40B4-BE49-F238E27FC236}">
                <a16:creationId xmlns:a16="http://schemas.microsoft.com/office/drawing/2014/main" id="{2F399772-9514-D94F-A26B-19E7F2D31208}"/>
              </a:ext>
            </a:extLst>
          </p:cNvPr>
          <p:cNvSpPr txBox="1"/>
          <p:nvPr/>
        </p:nvSpPr>
        <p:spPr>
          <a:xfrm>
            <a:off x="4986501" y="1412776"/>
            <a:ext cx="1856597" cy="338554"/>
          </a:xfrm>
          <a:prstGeom prst="rect">
            <a:avLst/>
          </a:prstGeom>
          <a:solidFill>
            <a:srgbClr val="FFFFFF"/>
          </a:solidFill>
          <a:ln>
            <a:solidFill>
              <a:schemeClr val="tx1">
                <a:lumMod val="50000"/>
                <a:lumOff val="50000"/>
              </a:schemeClr>
            </a:solidFill>
          </a:ln>
        </p:spPr>
        <p:txBody>
          <a:bodyPr wrap="none" rtlCol="0">
            <a:spAutoFit/>
          </a:bodyPr>
          <a:lstStyle/>
          <a:p>
            <a:r>
              <a:rPr lang="ja-JP" altLang="en-US" sz="800">
                <a:latin typeface="+mn-ea"/>
                <a:ea typeface="+mn-ea"/>
              </a:rPr>
              <a:t>ビザの緩和や飛行機の就航数の増加で、</a:t>
            </a:r>
            <a:endParaRPr lang="en-US" altLang="ja-JP" sz="800" dirty="0">
              <a:latin typeface="+mn-ea"/>
              <a:ea typeface="+mn-ea"/>
            </a:endParaRPr>
          </a:p>
          <a:p>
            <a:r>
              <a:rPr kumimoji="1" lang="ja-JP" altLang="en-US" sz="800">
                <a:latin typeface="+mn-ea"/>
                <a:ea typeface="+mn-ea"/>
              </a:rPr>
              <a:t>訪日客が増えている</a:t>
            </a:r>
          </a:p>
        </p:txBody>
      </p:sp>
      <p:sp>
        <p:nvSpPr>
          <p:cNvPr id="26" name="テキスト ボックス 25">
            <a:extLst>
              <a:ext uri="{FF2B5EF4-FFF2-40B4-BE49-F238E27FC236}">
                <a16:creationId xmlns:a16="http://schemas.microsoft.com/office/drawing/2014/main" id="{F6940004-AC57-4845-A524-AD3CDDEC9C37}"/>
              </a:ext>
            </a:extLst>
          </p:cNvPr>
          <p:cNvSpPr txBox="1"/>
          <p:nvPr/>
        </p:nvSpPr>
        <p:spPr>
          <a:xfrm>
            <a:off x="1034121" y="4098558"/>
            <a:ext cx="1326004" cy="338554"/>
          </a:xfrm>
          <a:prstGeom prst="rect">
            <a:avLst/>
          </a:prstGeom>
          <a:solidFill>
            <a:srgbClr val="FFFFFF"/>
          </a:solidFill>
          <a:ln>
            <a:solidFill>
              <a:schemeClr val="tx1">
                <a:lumMod val="50000"/>
                <a:lumOff val="50000"/>
              </a:schemeClr>
            </a:solidFill>
          </a:ln>
        </p:spPr>
        <p:txBody>
          <a:bodyPr wrap="none" rtlCol="0">
            <a:spAutoFit/>
          </a:bodyPr>
          <a:lstStyle/>
          <a:p>
            <a:r>
              <a:rPr lang="ja-JP" altLang="en-US" sz="800">
                <a:latin typeface="+mn-ea"/>
                <a:ea typeface="+mn-ea"/>
              </a:rPr>
              <a:t>訪日観光は鈍化傾向だが、</a:t>
            </a:r>
            <a:endParaRPr lang="en-US" altLang="ja-JP" sz="800" dirty="0">
              <a:latin typeface="+mn-ea"/>
              <a:ea typeface="+mn-ea"/>
            </a:endParaRPr>
          </a:p>
          <a:p>
            <a:r>
              <a:rPr lang="ja-JP" altLang="en-US" sz="800">
                <a:latin typeface="+mn-ea"/>
                <a:ea typeface="+mn-ea"/>
              </a:rPr>
              <a:t>リピーターが多く安定している</a:t>
            </a:r>
            <a:endParaRPr lang="en-US" altLang="ja-JP" sz="800" dirty="0">
              <a:latin typeface="+mn-ea"/>
              <a:ea typeface="+mn-ea"/>
            </a:endParaRPr>
          </a:p>
        </p:txBody>
      </p:sp>
      <p:sp>
        <p:nvSpPr>
          <p:cNvPr id="28" name="テキスト ボックス 27">
            <a:extLst>
              <a:ext uri="{FF2B5EF4-FFF2-40B4-BE49-F238E27FC236}">
                <a16:creationId xmlns:a16="http://schemas.microsoft.com/office/drawing/2014/main" id="{D9197AE2-2BF1-9341-8790-4F33AA6021BE}"/>
              </a:ext>
            </a:extLst>
          </p:cNvPr>
          <p:cNvSpPr txBox="1"/>
          <p:nvPr/>
        </p:nvSpPr>
        <p:spPr>
          <a:xfrm>
            <a:off x="5251797" y="4098558"/>
            <a:ext cx="1326004" cy="338554"/>
          </a:xfrm>
          <a:prstGeom prst="rect">
            <a:avLst/>
          </a:prstGeom>
          <a:solidFill>
            <a:srgbClr val="FFFFFF"/>
          </a:solidFill>
          <a:ln>
            <a:solidFill>
              <a:schemeClr val="tx1">
                <a:lumMod val="50000"/>
                <a:lumOff val="50000"/>
              </a:schemeClr>
            </a:solidFill>
          </a:ln>
        </p:spPr>
        <p:txBody>
          <a:bodyPr wrap="none" rtlCol="0">
            <a:spAutoFit/>
          </a:bodyPr>
          <a:lstStyle/>
          <a:p>
            <a:r>
              <a:rPr lang="ja-JP" altLang="en-US" sz="800">
                <a:latin typeface="+mn-ea"/>
                <a:ea typeface="+mn-ea"/>
              </a:rPr>
              <a:t>訪日観光は鈍化傾向だが、</a:t>
            </a:r>
            <a:endParaRPr lang="en-US" altLang="ja-JP" sz="800" dirty="0">
              <a:latin typeface="+mn-ea"/>
              <a:ea typeface="+mn-ea"/>
            </a:endParaRPr>
          </a:p>
          <a:p>
            <a:r>
              <a:rPr lang="ja-JP" altLang="en-US" sz="800">
                <a:latin typeface="+mn-ea"/>
                <a:ea typeface="+mn-ea"/>
              </a:rPr>
              <a:t>リピーターが多く安定している</a:t>
            </a:r>
            <a:endParaRPr lang="en-US" altLang="ja-JP" sz="800" dirty="0">
              <a:latin typeface="+mn-ea"/>
              <a:ea typeface="+mn-ea"/>
            </a:endParaRPr>
          </a:p>
        </p:txBody>
      </p:sp>
    </p:spTree>
    <p:extLst>
      <p:ext uri="{BB962C8B-B14F-4D97-AF65-F5344CB8AC3E}">
        <p14:creationId xmlns:p14="http://schemas.microsoft.com/office/powerpoint/2010/main" val="50152344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スライド番号プレースホルダ 5"/>
          <p:cNvSpPr>
            <a:spLocks noGrp="1"/>
          </p:cNvSpPr>
          <p:nvPr>
            <p:ph type="sldNum" sz="quarter" idx="12"/>
          </p:nvPr>
        </p:nvSpPr>
        <p:spPr/>
        <p:txBody>
          <a:bodyPr/>
          <a:lstStyle/>
          <a:p>
            <a:pPr>
              <a:defRPr/>
            </a:pPr>
            <a:fld id="{9CDF7619-046A-4A9F-AD4E-45299039FE9F}" type="slidenum">
              <a:rPr lang="en-US" altLang="ja-JP"/>
              <a:pPr>
                <a:defRPr/>
              </a:pPr>
              <a:t>35</a:t>
            </a:fld>
            <a:endParaRPr lang="en-US" altLang="ja-JP" dirty="0"/>
          </a:p>
        </p:txBody>
      </p:sp>
      <p:pic>
        <p:nvPicPr>
          <p:cNvPr id="3" name="図 2">
            <a:extLst>
              <a:ext uri="{FF2B5EF4-FFF2-40B4-BE49-F238E27FC236}">
                <a16:creationId xmlns:a16="http://schemas.microsoft.com/office/drawing/2014/main" id="{800D520F-EA6A-4F4A-BBCA-2C44FAD6213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2463" y="854299"/>
            <a:ext cx="3693843" cy="5638576"/>
          </a:xfrm>
          <a:prstGeom prst="rect">
            <a:avLst/>
          </a:prstGeom>
        </p:spPr>
      </p:pic>
      <p:pic>
        <p:nvPicPr>
          <p:cNvPr id="5" name="図 4">
            <a:extLst>
              <a:ext uri="{FF2B5EF4-FFF2-40B4-BE49-F238E27FC236}">
                <a16:creationId xmlns:a16="http://schemas.microsoft.com/office/drawing/2014/main" id="{007EC183-E2CD-5B4C-821C-30FB39E4FC9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21359" y="854299"/>
            <a:ext cx="3795057" cy="5887069"/>
          </a:xfrm>
          <a:prstGeom prst="rect">
            <a:avLst/>
          </a:prstGeom>
        </p:spPr>
      </p:pic>
      <p:sp>
        <p:nvSpPr>
          <p:cNvPr id="8" name="正方形/長方形 7">
            <a:extLst>
              <a:ext uri="{FF2B5EF4-FFF2-40B4-BE49-F238E27FC236}">
                <a16:creationId xmlns:a16="http://schemas.microsoft.com/office/drawing/2014/main" id="{4FDA6DBA-67D0-3140-8ABC-BD4C808C1935}"/>
              </a:ext>
            </a:extLst>
          </p:cNvPr>
          <p:cNvSpPr/>
          <p:nvPr/>
        </p:nvSpPr>
        <p:spPr>
          <a:xfrm>
            <a:off x="662463" y="854298"/>
            <a:ext cx="3693843" cy="5887069"/>
          </a:xfrm>
          <a:prstGeom prst="rect">
            <a:avLst/>
          </a:prstGeom>
          <a:noFill/>
          <a:ln w="9525">
            <a:solidFill>
              <a:srgbClr val="01BAF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a:extLst>
              <a:ext uri="{FF2B5EF4-FFF2-40B4-BE49-F238E27FC236}">
                <a16:creationId xmlns:a16="http://schemas.microsoft.com/office/drawing/2014/main" id="{AEB59D66-85AB-8D49-8242-AB4992438079}"/>
              </a:ext>
            </a:extLst>
          </p:cNvPr>
          <p:cNvSpPr/>
          <p:nvPr/>
        </p:nvSpPr>
        <p:spPr>
          <a:xfrm>
            <a:off x="4512467" y="854297"/>
            <a:ext cx="3693843" cy="5887069"/>
          </a:xfrm>
          <a:prstGeom prst="rect">
            <a:avLst/>
          </a:prstGeom>
          <a:noFill/>
          <a:ln w="9525">
            <a:solidFill>
              <a:srgbClr val="01BAF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テキスト ボックス 9">
            <a:extLst>
              <a:ext uri="{FF2B5EF4-FFF2-40B4-BE49-F238E27FC236}">
                <a16:creationId xmlns:a16="http://schemas.microsoft.com/office/drawing/2014/main" id="{709B1AAC-F49C-AD46-AA5C-78F560FE1ADA}"/>
              </a:ext>
            </a:extLst>
          </p:cNvPr>
          <p:cNvSpPr txBox="1"/>
          <p:nvPr/>
        </p:nvSpPr>
        <p:spPr>
          <a:xfrm>
            <a:off x="3631881" y="645632"/>
            <a:ext cx="786150" cy="369332"/>
          </a:xfrm>
          <a:prstGeom prst="rect">
            <a:avLst/>
          </a:prstGeom>
          <a:solidFill>
            <a:srgbClr val="01BAF1"/>
          </a:solidFill>
          <a:ln>
            <a:solidFill>
              <a:schemeClr val="bg1"/>
            </a:solidFill>
          </a:ln>
        </p:spPr>
        <p:txBody>
          <a:bodyPr wrap="square" rtlCol="0">
            <a:spAutoFit/>
          </a:bodyPr>
          <a:lstStyle/>
          <a:p>
            <a:r>
              <a:rPr kumimoji="1" lang="ja-JP" altLang="en-US" b="1">
                <a:latin typeface="+mn-ea"/>
                <a:ea typeface="+mn-ea"/>
              </a:rPr>
              <a:t>韓国</a:t>
            </a:r>
          </a:p>
        </p:txBody>
      </p:sp>
      <p:sp>
        <p:nvSpPr>
          <p:cNvPr id="11" name="テキスト ボックス 10">
            <a:extLst>
              <a:ext uri="{FF2B5EF4-FFF2-40B4-BE49-F238E27FC236}">
                <a16:creationId xmlns:a16="http://schemas.microsoft.com/office/drawing/2014/main" id="{61C11F38-E0B6-D247-A00C-7D29A93210A2}"/>
              </a:ext>
            </a:extLst>
          </p:cNvPr>
          <p:cNvSpPr txBox="1"/>
          <p:nvPr/>
        </p:nvSpPr>
        <p:spPr>
          <a:xfrm>
            <a:off x="7674282" y="620688"/>
            <a:ext cx="786150" cy="369332"/>
          </a:xfrm>
          <a:prstGeom prst="rect">
            <a:avLst/>
          </a:prstGeom>
          <a:solidFill>
            <a:srgbClr val="01BAF1"/>
          </a:solidFill>
        </p:spPr>
        <p:txBody>
          <a:bodyPr wrap="square" rtlCol="0">
            <a:spAutoFit/>
          </a:bodyPr>
          <a:lstStyle/>
          <a:p>
            <a:r>
              <a:rPr kumimoji="1" lang="ja-JP" altLang="en-US" b="1">
                <a:latin typeface="+mn-ea"/>
                <a:ea typeface="+mn-ea"/>
              </a:rPr>
              <a:t>中国</a:t>
            </a:r>
          </a:p>
        </p:txBody>
      </p:sp>
    </p:spTree>
    <p:extLst>
      <p:ext uri="{BB962C8B-B14F-4D97-AF65-F5344CB8AC3E}">
        <p14:creationId xmlns:p14="http://schemas.microsoft.com/office/powerpoint/2010/main" val="411006591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82EAAE8A-460C-2142-8EB1-CBFD2D81F3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07442" y="854297"/>
            <a:ext cx="3698868" cy="5887069"/>
          </a:xfrm>
          <a:prstGeom prst="rect">
            <a:avLst/>
          </a:prstGeom>
        </p:spPr>
      </p:pic>
      <p:pic>
        <p:nvPicPr>
          <p:cNvPr id="4" name="図 3">
            <a:extLst>
              <a:ext uri="{FF2B5EF4-FFF2-40B4-BE49-F238E27FC236}">
                <a16:creationId xmlns:a16="http://schemas.microsoft.com/office/drawing/2014/main" id="{D528D9CE-8012-614C-B5A5-E21607610F8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3567" y="874370"/>
            <a:ext cx="3667715" cy="5794990"/>
          </a:xfrm>
          <a:prstGeom prst="rect">
            <a:avLst/>
          </a:prstGeom>
        </p:spPr>
      </p:pic>
      <p:sp>
        <p:nvSpPr>
          <p:cNvPr id="20" name="スライド番号プレースホルダ 5"/>
          <p:cNvSpPr>
            <a:spLocks noGrp="1"/>
          </p:cNvSpPr>
          <p:nvPr>
            <p:ph type="sldNum" sz="quarter" idx="12"/>
          </p:nvPr>
        </p:nvSpPr>
        <p:spPr/>
        <p:txBody>
          <a:bodyPr/>
          <a:lstStyle/>
          <a:p>
            <a:pPr>
              <a:defRPr/>
            </a:pPr>
            <a:fld id="{9CDF7619-046A-4A9F-AD4E-45299039FE9F}" type="slidenum">
              <a:rPr lang="en-US" altLang="ja-JP"/>
              <a:pPr>
                <a:defRPr/>
              </a:pPr>
              <a:t>36</a:t>
            </a:fld>
            <a:endParaRPr lang="en-US" altLang="ja-JP" dirty="0"/>
          </a:p>
        </p:txBody>
      </p:sp>
      <p:sp>
        <p:nvSpPr>
          <p:cNvPr id="8" name="正方形/長方形 7">
            <a:extLst>
              <a:ext uri="{FF2B5EF4-FFF2-40B4-BE49-F238E27FC236}">
                <a16:creationId xmlns:a16="http://schemas.microsoft.com/office/drawing/2014/main" id="{4FDA6DBA-67D0-3140-8ABC-BD4C808C1935}"/>
              </a:ext>
            </a:extLst>
          </p:cNvPr>
          <p:cNvSpPr/>
          <p:nvPr/>
        </p:nvSpPr>
        <p:spPr>
          <a:xfrm>
            <a:off x="662463" y="854298"/>
            <a:ext cx="3693843" cy="5887069"/>
          </a:xfrm>
          <a:prstGeom prst="rect">
            <a:avLst/>
          </a:prstGeom>
          <a:noFill/>
          <a:ln w="9525">
            <a:solidFill>
              <a:srgbClr val="01BAF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a:extLst>
              <a:ext uri="{FF2B5EF4-FFF2-40B4-BE49-F238E27FC236}">
                <a16:creationId xmlns:a16="http://schemas.microsoft.com/office/drawing/2014/main" id="{AEB59D66-85AB-8D49-8242-AB4992438079}"/>
              </a:ext>
            </a:extLst>
          </p:cNvPr>
          <p:cNvSpPr/>
          <p:nvPr/>
        </p:nvSpPr>
        <p:spPr>
          <a:xfrm>
            <a:off x="4512467" y="854297"/>
            <a:ext cx="3693843" cy="5887069"/>
          </a:xfrm>
          <a:prstGeom prst="rect">
            <a:avLst/>
          </a:prstGeom>
          <a:noFill/>
          <a:ln w="9525">
            <a:solidFill>
              <a:srgbClr val="01BAF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テキスト ボックス 9">
            <a:extLst>
              <a:ext uri="{FF2B5EF4-FFF2-40B4-BE49-F238E27FC236}">
                <a16:creationId xmlns:a16="http://schemas.microsoft.com/office/drawing/2014/main" id="{709B1AAC-F49C-AD46-AA5C-78F560FE1ADA}"/>
              </a:ext>
            </a:extLst>
          </p:cNvPr>
          <p:cNvSpPr txBox="1"/>
          <p:nvPr/>
        </p:nvSpPr>
        <p:spPr>
          <a:xfrm>
            <a:off x="3631881" y="645632"/>
            <a:ext cx="786150" cy="369332"/>
          </a:xfrm>
          <a:prstGeom prst="rect">
            <a:avLst/>
          </a:prstGeom>
          <a:solidFill>
            <a:srgbClr val="01BAF1"/>
          </a:solidFill>
          <a:ln>
            <a:solidFill>
              <a:schemeClr val="bg1"/>
            </a:solidFill>
          </a:ln>
        </p:spPr>
        <p:txBody>
          <a:bodyPr wrap="square" rtlCol="0">
            <a:spAutoFit/>
          </a:bodyPr>
          <a:lstStyle/>
          <a:p>
            <a:r>
              <a:rPr lang="ja-JP" altLang="en-US" b="1">
                <a:latin typeface="+mn-ea"/>
                <a:ea typeface="+mn-ea"/>
              </a:rPr>
              <a:t>台湾</a:t>
            </a:r>
            <a:endParaRPr kumimoji="1" lang="ja-JP" altLang="en-US" b="1">
              <a:latin typeface="+mn-ea"/>
              <a:ea typeface="+mn-ea"/>
            </a:endParaRPr>
          </a:p>
        </p:txBody>
      </p:sp>
      <p:sp>
        <p:nvSpPr>
          <p:cNvPr id="11" name="テキスト ボックス 10">
            <a:extLst>
              <a:ext uri="{FF2B5EF4-FFF2-40B4-BE49-F238E27FC236}">
                <a16:creationId xmlns:a16="http://schemas.microsoft.com/office/drawing/2014/main" id="{61C11F38-E0B6-D247-A00C-7D29A93210A2}"/>
              </a:ext>
            </a:extLst>
          </p:cNvPr>
          <p:cNvSpPr txBox="1"/>
          <p:nvPr/>
        </p:nvSpPr>
        <p:spPr>
          <a:xfrm>
            <a:off x="7674282" y="620688"/>
            <a:ext cx="786150" cy="369332"/>
          </a:xfrm>
          <a:prstGeom prst="rect">
            <a:avLst/>
          </a:prstGeom>
          <a:solidFill>
            <a:srgbClr val="01BAF1"/>
          </a:solidFill>
        </p:spPr>
        <p:txBody>
          <a:bodyPr wrap="square" rtlCol="0">
            <a:spAutoFit/>
          </a:bodyPr>
          <a:lstStyle/>
          <a:p>
            <a:r>
              <a:rPr lang="ja-JP" altLang="en-US" b="1">
                <a:latin typeface="+mn-ea"/>
                <a:ea typeface="+mn-ea"/>
              </a:rPr>
              <a:t>香港</a:t>
            </a:r>
            <a:endParaRPr kumimoji="1" lang="ja-JP" altLang="en-US" b="1">
              <a:latin typeface="+mn-ea"/>
              <a:ea typeface="+mn-ea"/>
            </a:endParaRPr>
          </a:p>
        </p:txBody>
      </p:sp>
    </p:spTree>
    <p:extLst>
      <p:ext uri="{BB962C8B-B14F-4D97-AF65-F5344CB8AC3E}">
        <p14:creationId xmlns:p14="http://schemas.microsoft.com/office/powerpoint/2010/main" val="98717219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スライド番号プレースホルダ 5"/>
          <p:cNvSpPr>
            <a:spLocks noGrp="1"/>
          </p:cNvSpPr>
          <p:nvPr>
            <p:ph type="sldNum" sz="quarter" idx="12"/>
          </p:nvPr>
        </p:nvSpPr>
        <p:spPr/>
        <p:txBody>
          <a:bodyPr/>
          <a:lstStyle/>
          <a:p>
            <a:pPr>
              <a:defRPr/>
            </a:pPr>
            <a:fld id="{9CDF7619-046A-4A9F-AD4E-45299039FE9F}" type="slidenum">
              <a:rPr lang="en-US" altLang="ja-JP"/>
              <a:pPr>
                <a:defRPr/>
              </a:pPr>
              <a:t>37</a:t>
            </a:fld>
            <a:endParaRPr lang="en-US" altLang="ja-JP" dirty="0"/>
          </a:p>
        </p:txBody>
      </p:sp>
      <p:sp>
        <p:nvSpPr>
          <p:cNvPr id="2" name="テキスト ボックス 1">
            <a:extLst>
              <a:ext uri="{FF2B5EF4-FFF2-40B4-BE49-F238E27FC236}">
                <a16:creationId xmlns:a16="http://schemas.microsoft.com/office/drawing/2014/main" id="{0E4F103B-EFBE-2F4D-9E2D-12DD241E4D19}"/>
              </a:ext>
            </a:extLst>
          </p:cNvPr>
          <p:cNvSpPr txBox="1"/>
          <p:nvPr/>
        </p:nvSpPr>
        <p:spPr>
          <a:xfrm>
            <a:off x="232278" y="5866559"/>
            <a:ext cx="8568952" cy="923330"/>
          </a:xfrm>
          <a:prstGeom prst="rect">
            <a:avLst/>
          </a:prstGeom>
          <a:solidFill>
            <a:srgbClr val="002060"/>
          </a:solidFill>
          <a:ln>
            <a:solidFill>
              <a:schemeClr val="tx1">
                <a:lumMod val="50000"/>
                <a:lumOff val="50000"/>
              </a:schemeClr>
            </a:solidFill>
          </a:ln>
        </p:spPr>
        <p:txBody>
          <a:bodyPr wrap="square" rtlCol="0">
            <a:spAutoFit/>
          </a:bodyPr>
          <a:lstStyle>
            <a:defPPr>
              <a:defRPr lang="ja-JP"/>
            </a:defPPr>
            <a:lvl1pPr>
              <a:defRPr b="1">
                <a:solidFill>
                  <a:schemeClr val="bg1"/>
                </a:solidFill>
              </a:defRPr>
            </a:lvl1pPr>
          </a:lstStyle>
          <a:p>
            <a:r>
              <a:rPr lang="ja-JP" altLang="en-US" dirty="0"/>
              <a:t>訪日旅行に役立った旅行情報源。</a:t>
            </a:r>
            <a:endParaRPr lang="en-US" altLang="ja-JP" dirty="0"/>
          </a:p>
          <a:p>
            <a:r>
              <a:rPr lang="ja-JP" altLang="en-US" dirty="0"/>
              <a:t>旅行情報元は国・地域によって大きく異なります。</a:t>
            </a:r>
            <a:endParaRPr lang="en-US" altLang="ja-JP" dirty="0"/>
          </a:p>
          <a:p>
            <a:r>
              <a:rPr lang="ja-JP" altLang="en-US" dirty="0"/>
              <a:t>中国は旅行会社の</a:t>
            </a:r>
            <a:r>
              <a:rPr lang="en-US" altLang="ja-JP" dirty="0"/>
              <a:t>HP</a:t>
            </a:r>
            <a:r>
              <a:rPr lang="ja-JP" altLang="en-US" dirty="0"/>
              <a:t>、その他の国・地域は個人ブログでの情報提供が有効。</a:t>
            </a:r>
            <a:endParaRPr lang="en-US" altLang="ja-JP" dirty="0"/>
          </a:p>
        </p:txBody>
      </p:sp>
      <p:sp>
        <p:nvSpPr>
          <p:cNvPr id="5" name="正方形/長方形 4">
            <a:extLst>
              <a:ext uri="{FF2B5EF4-FFF2-40B4-BE49-F238E27FC236}">
                <a16:creationId xmlns:a16="http://schemas.microsoft.com/office/drawing/2014/main" id="{886522B5-42EE-2542-81EE-B39C1FE1F17B}"/>
              </a:ext>
            </a:extLst>
          </p:cNvPr>
          <p:cNvSpPr/>
          <p:nvPr/>
        </p:nvSpPr>
        <p:spPr>
          <a:xfrm>
            <a:off x="395536" y="764704"/>
            <a:ext cx="3931898" cy="2602808"/>
          </a:xfrm>
          <a:prstGeom prst="rect">
            <a:avLst/>
          </a:prstGeom>
          <a:noFill/>
          <a:ln w="9525">
            <a:solidFill>
              <a:srgbClr val="01BAF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正方形/長方形 6">
            <a:extLst>
              <a:ext uri="{FF2B5EF4-FFF2-40B4-BE49-F238E27FC236}">
                <a16:creationId xmlns:a16="http://schemas.microsoft.com/office/drawing/2014/main" id="{E070E0B8-BAD7-574B-96F8-2B97303C1E7B}"/>
              </a:ext>
            </a:extLst>
          </p:cNvPr>
          <p:cNvSpPr/>
          <p:nvPr/>
        </p:nvSpPr>
        <p:spPr>
          <a:xfrm>
            <a:off x="4516754" y="764704"/>
            <a:ext cx="3931898" cy="2602808"/>
          </a:xfrm>
          <a:prstGeom prst="rect">
            <a:avLst/>
          </a:prstGeom>
          <a:noFill/>
          <a:ln w="9525">
            <a:solidFill>
              <a:srgbClr val="01BAF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正方形/長方形 7">
            <a:extLst>
              <a:ext uri="{FF2B5EF4-FFF2-40B4-BE49-F238E27FC236}">
                <a16:creationId xmlns:a16="http://schemas.microsoft.com/office/drawing/2014/main" id="{2B1C55F5-4D78-4D49-87FA-9D8F6480B0CD}"/>
              </a:ext>
            </a:extLst>
          </p:cNvPr>
          <p:cNvSpPr/>
          <p:nvPr/>
        </p:nvSpPr>
        <p:spPr>
          <a:xfrm>
            <a:off x="395536" y="3429000"/>
            <a:ext cx="3931898" cy="2412588"/>
          </a:xfrm>
          <a:prstGeom prst="rect">
            <a:avLst/>
          </a:prstGeom>
          <a:noFill/>
          <a:ln w="9525">
            <a:solidFill>
              <a:srgbClr val="01BAF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a:extLst>
              <a:ext uri="{FF2B5EF4-FFF2-40B4-BE49-F238E27FC236}">
                <a16:creationId xmlns:a16="http://schemas.microsoft.com/office/drawing/2014/main" id="{DF38D556-4246-D447-970C-BEB11A1309B2}"/>
              </a:ext>
            </a:extLst>
          </p:cNvPr>
          <p:cNvSpPr/>
          <p:nvPr/>
        </p:nvSpPr>
        <p:spPr>
          <a:xfrm>
            <a:off x="4516754" y="3429000"/>
            <a:ext cx="3931898" cy="2412588"/>
          </a:xfrm>
          <a:prstGeom prst="rect">
            <a:avLst/>
          </a:prstGeom>
          <a:noFill/>
          <a:ln w="9525">
            <a:solidFill>
              <a:srgbClr val="01BAF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テキスト ボックス 9">
            <a:extLst>
              <a:ext uri="{FF2B5EF4-FFF2-40B4-BE49-F238E27FC236}">
                <a16:creationId xmlns:a16="http://schemas.microsoft.com/office/drawing/2014/main" id="{2CA47178-3A4C-DC4E-9FA4-4975F19DBA35}"/>
              </a:ext>
            </a:extLst>
          </p:cNvPr>
          <p:cNvSpPr txBox="1"/>
          <p:nvPr/>
        </p:nvSpPr>
        <p:spPr>
          <a:xfrm>
            <a:off x="611560" y="874426"/>
            <a:ext cx="786150" cy="369332"/>
          </a:xfrm>
          <a:prstGeom prst="rect">
            <a:avLst/>
          </a:prstGeom>
          <a:solidFill>
            <a:srgbClr val="01BAF1"/>
          </a:solidFill>
          <a:ln>
            <a:solidFill>
              <a:schemeClr val="bg1"/>
            </a:solidFill>
          </a:ln>
        </p:spPr>
        <p:txBody>
          <a:bodyPr wrap="square" rtlCol="0">
            <a:spAutoFit/>
          </a:bodyPr>
          <a:lstStyle/>
          <a:p>
            <a:r>
              <a:rPr kumimoji="1" lang="ja-JP" altLang="en-US" b="1">
                <a:latin typeface="+mn-ea"/>
                <a:ea typeface="+mn-ea"/>
              </a:rPr>
              <a:t>韓国</a:t>
            </a:r>
          </a:p>
        </p:txBody>
      </p:sp>
      <p:sp>
        <p:nvSpPr>
          <p:cNvPr id="11" name="テキスト ボックス 10">
            <a:extLst>
              <a:ext uri="{FF2B5EF4-FFF2-40B4-BE49-F238E27FC236}">
                <a16:creationId xmlns:a16="http://schemas.microsoft.com/office/drawing/2014/main" id="{B975F6BC-62EA-4F45-9483-FB51004FACE4}"/>
              </a:ext>
            </a:extLst>
          </p:cNvPr>
          <p:cNvSpPr txBox="1"/>
          <p:nvPr/>
        </p:nvSpPr>
        <p:spPr>
          <a:xfrm>
            <a:off x="4716016" y="874426"/>
            <a:ext cx="786150" cy="369332"/>
          </a:xfrm>
          <a:prstGeom prst="rect">
            <a:avLst/>
          </a:prstGeom>
          <a:solidFill>
            <a:srgbClr val="01BAF1"/>
          </a:solidFill>
        </p:spPr>
        <p:txBody>
          <a:bodyPr wrap="square" rtlCol="0">
            <a:spAutoFit/>
          </a:bodyPr>
          <a:lstStyle/>
          <a:p>
            <a:r>
              <a:rPr kumimoji="1" lang="ja-JP" altLang="en-US" b="1">
                <a:latin typeface="+mn-ea"/>
                <a:ea typeface="+mn-ea"/>
              </a:rPr>
              <a:t>中国</a:t>
            </a:r>
          </a:p>
        </p:txBody>
      </p:sp>
      <p:sp>
        <p:nvSpPr>
          <p:cNvPr id="12" name="テキスト ボックス 11">
            <a:extLst>
              <a:ext uri="{FF2B5EF4-FFF2-40B4-BE49-F238E27FC236}">
                <a16:creationId xmlns:a16="http://schemas.microsoft.com/office/drawing/2014/main" id="{8FBF4114-A51D-4145-BE2D-C925A9EF346D}"/>
              </a:ext>
            </a:extLst>
          </p:cNvPr>
          <p:cNvSpPr txBox="1"/>
          <p:nvPr/>
        </p:nvSpPr>
        <p:spPr>
          <a:xfrm>
            <a:off x="611560" y="3529584"/>
            <a:ext cx="786150" cy="369332"/>
          </a:xfrm>
          <a:prstGeom prst="rect">
            <a:avLst/>
          </a:prstGeom>
          <a:solidFill>
            <a:srgbClr val="01BAF1"/>
          </a:solidFill>
        </p:spPr>
        <p:txBody>
          <a:bodyPr wrap="square" rtlCol="0">
            <a:spAutoFit/>
          </a:bodyPr>
          <a:lstStyle/>
          <a:p>
            <a:r>
              <a:rPr lang="ja-JP" altLang="en-US" b="1">
                <a:latin typeface="+mn-ea"/>
                <a:ea typeface="+mn-ea"/>
              </a:rPr>
              <a:t>台湾</a:t>
            </a:r>
            <a:endParaRPr kumimoji="1" lang="ja-JP" altLang="en-US" b="1">
              <a:latin typeface="+mn-ea"/>
              <a:ea typeface="+mn-ea"/>
            </a:endParaRPr>
          </a:p>
        </p:txBody>
      </p:sp>
      <p:sp>
        <p:nvSpPr>
          <p:cNvPr id="13" name="テキスト ボックス 12">
            <a:extLst>
              <a:ext uri="{FF2B5EF4-FFF2-40B4-BE49-F238E27FC236}">
                <a16:creationId xmlns:a16="http://schemas.microsoft.com/office/drawing/2014/main" id="{9F7E1DCD-1DCB-2B4C-898D-32108ED2798B}"/>
              </a:ext>
            </a:extLst>
          </p:cNvPr>
          <p:cNvSpPr txBox="1"/>
          <p:nvPr/>
        </p:nvSpPr>
        <p:spPr>
          <a:xfrm>
            <a:off x="4716016" y="3529584"/>
            <a:ext cx="786150" cy="369332"/>
          </a:xfrm>
          <a:prstGeom prst="rect">
            <a:avLst/>
          </a:prstGeom>
          <a:solidFill>
            <a:srgbClr val="01BAF1"/>
          </a:solidFill>
        </p:spPr>
        <p:txBody>
          <a:bodyPr wrap="square" rtlCol="0">
            <a:spAutoFit/>
          </a:bodyPr>
          <a:lstStyle/>
          <a:p>
            <a:r>
              <a:rPr kumimoji="1" lang="ja-JP" altLang="en-US" b="1">
                <a:latin typeface="+mn-ea"/>
                <a:ea typeface="+mn-ea"/>
              </a:rPr>
              <a:t>香港</a:t>
            </a:r>
          </a:p>
        </p:txBody>
      </p:sp>
      <p:sp>
        <p:nvSpPr>
          <p:cNvPr id="3" name="テキスト ボックス 2">
            <a:extLst>
              <a:ext uri="{FF2B5EF4-FFF2-40B4-BE49-F238E27FC236}">
                <a16:creationId xmlns:a16="http://schemas.microsoft.com/office/drawing/2014/main" id="{DF51D058-4407-6E40-B188-8355561EF143}"/>
              </a:ext>
            </a:extLst>
          </p:cNvPr>
          <p:cNvSpPr txBox="1"/>
          <p:nvPr/>
        </p:nvSpPr>
        <p:spPr>
          <a:xfrm>
            <a:off x="611807" y="1474319"/>
            <a:ext cx="3615092" cy="1200329"/>
          </a:xfrm>
          <a:prstGeom prst="rect">
            <a:avLst/>
          </a:prstGeom>
          <a:noFill/>
        </p:spPr>
        <p:txBody>
          <a:bodyPr wrap="none" rtlCol="0">
            <a:spAutoFit/>
          </a:bodyPr>
          <a:lstStyle/>
          <a:p>
            <a:pPr algn="l"/>
            <a:r>
              <a:rPr kumimoji="1" lang="ja-JP" altLang="en-US" sz="2400">
                <a:latin typeface="+mn-ea"/>
                <a:ea typeface="+mn-ea"/>
              </a:rPr>
              <a:t>・個人のブログ</a:t>
            </a:r>
            <a:r>
              <a:rPr kumimoji="1" lang="en-US" altLang="ja-JP" sz="2400" dirty="0">
                <a:latin typeface="+mn-ea"/>
                <a:ea typeface="+mn-ea"/>
              </a:rPr>
              <a:t>   43.7%</a:t>
            </a:r>
          </a:p>
          <a:p>
            <a:pPr algn="l"/>
            <a:r>
              <a:rPr kumimoji="1" lang="ja-JP" altLang="en-US" sz="2400">
                <a:latin typeface="+mn-ea"/>
                <a:ea typeface="+mn-ea"/>
              </a:rPr>
              <a:t>・</a:t>
            </a:r>
            <a:r>
              <a:rPr kumimoji="1" lang="en-US" altLang="ja-JP" sz="2400" dirty="0">
                <a:latin typeface="+mn-ea"/>
                <a:ea typeface="+mn-ea"/>
              </a:rPr>
              <a:t>SNS            30.9%</a:t>
            </a:r>
          </a:p>
          <a:p>
            <a:pPr algn="l"/>
            <a:r>
              <a:rPr lang="ja-JP" altLang="en-US" sz="2400">
                <a:latin typeface="+mn-ea"/>
                <a:ea typeface="+mn-ea"/>
              </a:rPr>
              <a:t>・特になし</a:t>
            </a:r>
            <a:r>
              <a:rPr lang="en-US" altLang="ja-JP" sz="2400" dirty="0">
                <a:latin typeface="+mn-ea"/>
                <a:ea typeface="+mn-ea"/>
              </a:rPr>
              <a:t>        17.8%</a:t>
            </a:r>
            <a:r>
              <a:rPr lang="ja-JP" altLang="en-US" sz="2400">
                <a:latin typeface="+mn-ea"/>
                <a:ea typeface="+mn-ea"/>
              </a:rPr>
              <a:t>　　</a:t>
            </a:r>
            <a:endParaRPr lang="en-US" altLang="ja-JP" sz="2400" dirty="0">
              <a:latin typeface="+mn-ea"/>
              <a:ea typeface="+mn-ea"/>
            </a:endParaRPr>
          </a:p>
        </p:txBody>
      </p:sp>
      <p:sp>
        <p:nvSpPr>
          <p:cNvPr id="4" name="テキスト ボックス 3">
            <a:extLst>
              <a:ext uri="{FF2B5EF4-FFF2-40B4-BE49-F238E27FC236}">
                <a16:creationId xmlns:a16="http://schemas.microsoft.com/office/drawing/2014/main" id="{1D0ED5F3-E606-C848-A30C-A4EC5DE6E503}"/>
              </a:ext>
            </a:extLst>
          </p:cNvPr>
          <p:cNvSpPr txBox="1"/>
          <p:nvPr/>
        </p:nvSpPr>
        <p:spPr>
          <a:xfrm>
            <a:off x="683568" y="2824710"/>
            <a:ext cx="3240360" cy="369332"/>
          </a:xfrm>
          <a:prstGeom prst="rect">
            <a:avLst/>
          </a:prstGeom>
          <a:noFill/>
          <a:ln>
            <a:solidFill>
              <a:schemeClr val="tx1">
                <a:lumMod val="50000"/>
                <a:lumOff val="50000"/>
              </a:schemeClr>
            </a:solidFill>
          </a:ln>
        </p:spPr>
        <p:txBody>
          <a:bodyPr wrap="square" rtlCol="0">
            <a:spAutoFit/>
          </a:bodyPr>
          <a:lstStyle/>
          <a:p>
            <a:r>
              <a:rPr kumimoji="1" lang="ja-JP" altLang="en-US"/>
              <a:t>個人の情報を信用する傾向</a:t>
            </a:r>
          </a:p>
        </p:txBody>
      </p:sp>
      <p:sp>
        <p:nvSpPr>
          <p:cNvPr id="15" name="テキスト ボックス 14">
            <a:extLst>
              <a:ext uri="{FF2B5EF4-FFF2-40B4-BE49-F238E27FC236}">
                <a16:creationId xmlns:a16="http://schemas.microsoft.com/office/drawing/2014/main" id="{F5FD464D-AF87-B042-9F1B-DDB08A85D822}"/>
              </a:ext>
            </a:extLst>
          </p:cNvPr>
          <p:cNvSpPr txBox="1"/>
          <p:nvPr/>
        </p:nvSpPr>
        <p:spPr>
          <a:xfrm>
            <a:off x="4572000" y="1474319"/>
            <a:ext cx="3791750" cy="1200329"/>
          </a:xfrm>
          <a:prstGeom prst="rect">
            <a:avLst/>
          </a:prstGeom>
          <a:noFill/>
        </p:spPr>
        <p:txBody>
          <a:bodyPr wrap="square" rtlCol="0">
            <a:spAutoFit/>
          </a:bodyPr>
          <a:lstStyle/>
          <a:p>
            <a:pPr algn="l"/>
            <a:r>
              <a:rPr kumimoji="1" lang="ja-JP" altLang="en-US" sz="2400">
                <a:latin typeface="+mn-ea"/>
                <a:ea typeface="+mn-ea"/>
              </a:rPr>
              <a:t>・</a:t>
            </a:r>
            <a:r>
              <a:rPr lang="en-US" altLang="ja-JP" sz="2400" dirty="0">
                <a:latin typeface="+mn-ea"/>
                <a:ea typeface="+mn-ea"/>
              </a:rPr>
              <a:t>SNS                 28</a:t>
            </a:r>
            <a:r>
              <a:rPr kumimoji="1" lang="en-US" altLang="ja-JP" sz="2400" dirty="0">
                <a:latin typeface="+mn-ea"/>
                <a:ea typeface="+mn-ea"/>
              </a:rPr>
              <a:t>.4%</a:t>
            </a:r>
          </a:p>
          <a:p>
            <a:pPr algn="l"/>
            <a:r>
              <a:rPr kumimoji="1" lang="ja-JP" altLang="en-US" sz="2400">
                <a:latin typeface="+mn-ea"/>
                <a:ea typeface="+mn-ea"/>
              </a:rPr>
              <a:t>・旅行会社の</a:t>
            </a:r>
            <a:r>
              <a:rPr kumimoji="1" lang="en-US" altLang="ja-JP" sz="2400" dirty="0">
                <a:latin typeface="+mn-ea"/>
                <a:ea typeface="+mn-ea"/>
              </a:rPr>
              <a:t>HP     30.9%</a:t>
            </a:r>
          </a:p>
          <a:p>
            <a:pPr algn="l"/>
            <a:r>
              <a:rPr lang="ja-JP" altLang="en-US" sz="2400">
                <a:latin typeface="+mn-ea"/>
                <a:ea typeface="+mn-ea"/>
              </a:rPr>
              <a:t>・自国の親戚</a:t>
            </a:r>
            <a:r>
              <a:rPr lang="en-US" altLang="ja-JP" sz="2400" dirty="0">
                <a:latin typeface="+mn-ea"/>
                <a:ea typeface="+mn-ea"/>
              </a:rPr>
              <a:t> </a:t>
            </a:r>
            <a:r>
              <a:rPr lang="ja-JP" altLang="en-US" sz="2400">
                <a:latin typeface="+mn-ea"/>
                <a:ea typeface="+mn-ea"/>
              </a:rPr>
              <a:t>知人</a:t>
            </a:r>
            <a:r>
              <a:rPr lang="en-US" altLang="ja-JP" sz="2400" dirty="0">
                <a:latin typeface="+mn-ea"/>
                <a:ea typeface="+mn-ea"/>
              </a:rPr>
              <a:t>  20.6%</a:t>
            </a:r>
            <a:r>
              <a:rPr lang="ja-JP" altLang="en-US" sz="2400">
                <a:latin typeface="+mn-ea"/>
                <a:ea typeface="+mn-ea"/>
              </a:rPr>
              <a:t>　　</a:t>
            </a:r>
            <a:endParaRPr lang="en-US" altLang="ja-JP" sz="2400" dirty="0">
              <a:latin typeface="+mn-ea"/>
              <a:ea typeface="+mn-ea"/>
            </a:endParaRPr>
          </a:p>
        </p:txBody>
      </p:sp>
      <p:sp>
        <p:nvSpPr>
          <p:cNvPr id="16" name="テキスト ボックス 15">
            <a:extLst>
              <a:ext uri="{FF2B5EF4-FFF2-40B4-BE49-F238E27FC236}">
                <a16:creationId xmlns:a16="http://schemas.microsoft.com/office/drawing/2014/main" id="{C2E78FEA-AA5E-A44B-B2B1-6478F1322514}"/>
              </a:ext>
            </a:extLst>
          </p:cNvPr>
          <p:cNvSpPr txBox="1"/>
          <p:nvPr/>
        </p:nvSpPr>
        <p:spPr>
          <a:xfrm>
            <a:off x="4716016" y="2816374"/>
            <a:ext cx="3600400" cy="338554"/>
          </a:xfrm>
          <a:prstGeom prst="rect">
            <a:avLst/>
          </a:prstGeom>
          <a:noFill/>
          <a:ln>
            <a:solidFill>
              <a:schemeClr val="tx1">
                <a:lumMod val="50000"/>
                <a:lumOff val="50000"/>
              </a:schemeClr>
            </a:solidFill>
          </a:ln>
        </p:spPr>
        <p:txBody>
          <a:bodyPr wrap="square" rtlCol="0">
            <a:spAutoFit/>
          </a:bodyPr>
          <a:lstStyle/>
          <a:p>
            <a:r>
              <a:rPr kumimoji="1" lang="ja-JP" altLang="en-US" sz="1600" dirty="0"/>
              <a:t>日本に詳しい情報源を信用する傾向</a:t>
            </a:r>
          </a:p>
        </p:txBody>
      </p:sp>
      <p:sp>
        <p:nvSpPr>
          <p:cNvPr id="17" name="テキスト ボックス 16">
            <a:extLst>
              <a:ext uri="{FF2B5EF4-FFF2-40B4-BE49-F238E27FC236}">
                <a16:creationId xmlns:a16="http://schemas.microsoft.com/office/drawing/2014/main" id="{00CDED7C-0968-F347-86E2-974B63E4ECAB}"/>
              </a:ext>
            </a:extLst>
          </p:cNvPr>
          <p:cNvSpPr txBox="1"/>
          <p:nvPr/>
        </p:nvSpPr>
        <p:spPr>
          <a:xfrm>
            <a:off x="467544" y="3952792"/>
            <a:ext cx="3833101" cy="1200329"/>
          </a:xfrm>
          <a:prstGeom prst="rect">
            <a:avLst/>
          </a:prstGeom>
          <a:noFill/>
        </p:spPr>
        <p:txBody>
          <a:bodyPr wrap="none" rtlCol="0">
            <a:spAutoFit/>
          </a:bodyPr>
          <a:lstStyle/>
          <a:p>
            <a:pPr algn="l"/>
            <a:r>
              <a:rPr kumimoji="1" lang="ja-JP" altLang="en-US" sz="2400">
                <a:latin typeface="+mn-ea"/>
                <a:ea typeface="+mn-ea"/>
              </a:rPr>
              <a:t>・個人のブログ</a:t>
            </a:r>
            <a:r>
              <a:rPr kumimoji="1" lang="en-US" altLang="ja-JP" sz="2400" dirty="0">
                <a:latin typeface="+mn-ea"/>
                <a:ea typeface="+mn-ea"/>
              </a:rPr>
              <a:t>        34.0%</a:t>
            </a:r>
          </a:p>
          <a:p>
            <a:pPr algn="l"/>
            <a:r>
              <a:rPr lang="ja-JP" altLang="en-US" sz="2400">
                <a:latin typeface="+mn-ea"/>
              </a:rPr>
              <a:t>・旅行会社の</a:t>
            </a:r>
            <a:r>
              <a:rPr lang="en-US" altLang="ja-JP" sz="2400" dirty="0">
                <a:latin typeface="+mn-ea"/>
              </a:rPr>
              <a:t>HP     18.5%</a:t>
            </a:r>
          </a:p>
          <a:p>
            <a:pPr algn="l"/>
            <a:r>
              <a:rPr lang="ja-JP" altLang="en-US" sz="2400">
                <a:latin typeface="+mn-ea"/>
              </a:rPr>
              <a:t>・自国の親戚</a:t>
            </a:r>
            <a:r>
              <a:rPr lang="en-US" altLang="ja-JP" sz="2400" dirty="0">
                <a:latin typeface="+mn-ea"/>
              </a:rPr>
              <a:t> </a:t>
            </a:r>
            <a:r>
              <a:rPr lang="ja-JP" altLang="en-US" sz="2400">
                <a:latin typeface="+mn-ea"/>
              </a:rPr>
              <a:t>知人</a:t>
            </a:r>
            <a:r>
              <a:rPr lang="en-US" altLang="ja-JP" sz="2400" dirty="0">
                <a:latin typeface="+mn-ea"/>
              </a:rPr>
              <a:t>  18.5%</a:t>
            </a:r>
            <a:endParaRPr lang="en-US" altLang="ja-JP" sz="2400" dirty="0">
              <a:latin typeface="+mn-ea"/>
              <a:ea typeface="+mn-ea"/>
            </a:endParaRPr>
          </a:p>
        </p:txBody>
      </p:sp>
      <p:sp>
        <p:nvSpPr>
          <p:cNvPr id="19" name="テキスト ボックス 18">
            <a:extLst>
              <a:ext uri="{FF2B5EF4-FFF2-40B4-BE49-F238E27FC236}">
                <a16:creationId xmlns:a16="http://schemas.microsoft.com/office/drawing/2014/main" id="{BDE71E46-0DF3-D345-AD54-E5F9C766F043}"/>
              </a:ext>
            </a:extLst>
          </p:cNvPr>
          <p:cNvSpPr txBox="1"/>
          <p:nvPr/>
        </p:nvSpPr>
        <p:spPr>
          <a:xfrm>
            <a:off x="561285" y="5383682"/>
            <a:ext cx="3600400" cy="338554"/>
          </a:xfrm>
          <a:prstGeom prst="rect">
            <a:avLst/>
          </a:prstGeom>
          <a:noFill/>
          <a:ln>
            <a:solidFill>
              <a:schemeClr val="tx1">
                <a:lumMod val="50000"/>
                <a:lumOff val="50000"/>
              </a:schemeClr>
            </a:solidFill>
          </a:ln>
        </p:spPr>
        <p:txBody>
          <a:bodyPr wrap="square" rtlCol="0">
            <a:spAutoFit/>
          </a:bodyPr>
          <a:lstStyle/>
          <a:p>
            <a:r>
              <a:rPr kumimoji="1" lang="ja-JP" altLang="en-US" sz="1600" dirty="0"/>
              <a:t>日本に詳しい情報源を信用する傾向</a:t>
            </a:r>
          </a:p>
        </p:txBody>
      </p:sp>
      <p:sp>
        <p:nvSpPr>
          <p:cNvPr id="21" name="テキスト ボックス 20">
            <a:extLst>
              <a:ext uri="{FF2B5EF4-FFF2-40B4-BE49-F238E27FC236}">
                <a16:creationId xmlns:a16="http://schemas.microsoft.com/office/drawing/2014/main" id="{E63B48D9-C42C-8B46-98C4-AC6824B7381B}"/>
              </a:ext>
            </a:extLst>
          </p:cNvPr>
          <p:cNvSpPr txBox="1"/>
          <p:nvPr/>
        </p:nvSpPr>
        <p:spPr>
          <a:xfrm>
            <a:off x="4615551" y="3953188"/>
            <a:ext cx="3833101" cy="1200329"/>
          </a:xfrm>
          <a:prstGeom prst="rect">
            <a:avLst/>
          </a:prstGeom>
          <a:noFill/>
        </p:spPr>
        <p:txBody>
          <a:bodyPr wrap="none" rtlCol="0">
            <a:spAutoFit/>
          </a:bodyPr>
          <a:lstStyle/>
          <a:p>
            <a:pPr algn="l"/>
            <a:r>
              <a:rPr kumimoji="1" lang="ja-JP" altLang="en-US" sz="2400">
                <a:latin typeface="+mn-ea"/>
                <a:ea typeface="+mn-ea"/>
              </a:rPr>
              <a:t>・個人のブログ</a:t>
            </a:r>
            <a:r>
              <a:rPr kumimoji="1" lang="en-US" altLang="ja-JP" sz="2400" dirty="0">
                <a:latin typeface="+mn-ea"/>
                <a:ea typeface="+mn-ea"/>
              </a:rPr>
              <a:t>        27.7%</a:t>
            </a:r>
          </a:p>
          <a:p>
            <a:pPr algn="l"/>
            <a:r>
              <a:rPr lang="ja-JP" altLang="en-US" sz="2400">
                <a:latin typeface="+mn-ea"/>
              </a:rPr>
              <a:t>・</a:t>
            </a:r>
            <a:r>
              <a:rPr lang="en-US" altLang="ja-JP" sz="2400" dirty="0">
                <a:latin typeface="+mn-ea"/>
              </a:rPr>
              <a:t>SNS                 23.8%</a:t>
            </a:r>
          </a:p>
          <a:p>
            <a:pPr algn="l"/>
            <a:r>
              <a:rPr lang="ja-JP" altLang="en-US" sz="2400">
                <a:latin typeface="+mn-ea"/>
              </a:rPr>
              <a:t>・旅行専門誌　　　　</a:t>
            </a:r>
            <a:r>
              <a:rPr lang="en-US" altLang="ja-JP" sz="2400" dirty="0">
                <a:latin typeface="+mn-ea"/>
              </a:rPr>
              <a:t>18.3%</a:t>
            </a:r>
            <a:endParaRPr lang="en-US" altLang="ja-JP" sz="2400" dirty="0">
              <a:latin typeface="+mn-ea"/>
              <a:ea typeface="+mn-ea"/>
            </a:endParaRPr>
          </a:p>
        </p:txBody>
      </p:sp>
      <p:sp>
        <p:nvSpPr>
          <p:cNvPr id="22" name="テキスト ボックス 21">
            <a:extLst>
              <a:ext uri="{FF2B5EF4-FFF2-40B4-BE49-F238E27FC236}">
                <a16:creationId xmlns:a16="http://schemas.microsoft.com/office/drawing/2014/main" id="{ED9A9E7F-2147-1B43-BF49-ECC8355770F0}"/>
              </a:ext>
            </a:extLst>
          </p:cNvPr>
          <p:cNvSpPr txBox="1"/>
          <p:nvPr/>
        </p:nvSpPr>
        <p:spPr>
          <a:xfrm>
            <a:off x="4709292" y="5384078"/>
            <a:ext cx="3600400" cy="369332"/>
          </a:xfrm>
          <a:prstGeom prst="rect">
            <a:avLst/>
          </a:prstGeom>
          <a:noFill/>
          <a:ln>
            <a:solidFill>
              <a:schemeClr val="tx1">
                <a:lumMod val="50000"/>
                <a:lumOff val="50000"/>
              </a:schemeClr>
            </a:solidFill>
          </a:ln>
        </p:spPr>
        <p:txBody>
          <a:bodyPr wrap="square" rtlCol="0">
            <a:spAutoFit/>
          </a:bodyPr>
          <a:lstStyle/>
          <a:p>
            <a:r>
              <a:rPr kumimoji="1" lang="ja-JP" altLang="en-US"/>
              <a:t>旅行専門誌など紙も文化根強い</a:t>
            </a:r>
          </a:p>
        </p:txBody>
      </p:sp>
    </p:spTree>
    <p:extLst>
      <p:ext uri="{BB962C8B-B14F-4D97-AF65-F5344CB8AC3E}">
        <p14:creationId xmlns:p14="http://schemas.microsoft.com/office/powerpoint/2010/main" val="191594683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スライド番号プレースホルダ 5"/>
          <p:cNvSpPr>
            <a:spLocks noGrp="1"/>
          </p:cNvSpPr>
          <p:nvPr>
            <p:ph type="sldNum" sz="quarter" idx="12"/>
          </p:nvPr>
        </p:nvSpPr>
        <p:spPr/>
        <p:txBody>
          <a:bodyPr/>
          <a:lstStyle/>
          <a:p>
            <a:pPr>
              <a:defRPr/>
            </a:pPr>
            <a:fld id="{9CDF7619-046A-4A9F-AD4E-45299039FE9F}" type="slidenum">
              <a:rPr lang="en-US" altLang="ja-JP"/>
              <a:pPr>
                <a:defRPr/>
              </a:pPr>
              <a:t>38</a:t>
            </a:fld>
            <a:endParaRPr lang="en-US" altLang="ja-JP" dirty="0"/>
          </a:p>
        </p:txBody>
      </p:sp>
      <p:sp>
        <p:nvSpPr>
          <p:cNvPr id="24" name="テキスト ボックス 23">
            <a:extLst>
              <a:ext uri="{FF2B5EF4-FFF2-40B4-BE49-F238E27FC236}">
                <a16:creationId xmlns:a16="http://schemas.microsoft.com/office/drawing/2014/main" id="{3A5703AF-604A-40BA-BD31-DD95D9840A51}"/>
              </a:ext>
            </a:extLst>
          </p:cNvPr>
          <p:cNvSpPr txBox="1"/>
          <p:nvPr/>
        </p:nvSpPr>
        <p:spPr>
          <a:xfrm>
            <a:off x="250825" y="1731373"/>
            <a:ext cx="8642350" cy="4965800"/>
          </a:xfrm>
          <a:prstGeom prst="rect">
            <a:avLst/>
          </a:prstGeom>
          <a:noFill/>
        </p:spPr>
        <p:txBody>
          <a:bodyPr wrap="square" rtlCol="0">
            <a:noAutofit/>
          </a:bodyPr>
          <a:lstStyle/>
          <a:p>
            <a:pPr algn="l"/>
            <a:r>
              <a:rPr lang="ja-JP" altLang="en-US" b="1" dirty="0">
                <a:latin typeface="+mn-ea"/>
                <a:ea typeface="+mn-ea"/>
              </a:rPr>
              <a:t>１．ターゲット国・地域の現状把握</a:t>
            </a:r>
            <a:endParaRPr kumimoji="1" lang="en-US" altLang="ja-JP" b="1" dirty="0">
              <a:latin typeface="+mn-ea"/>
              <a:ea typeface="+mn-ea"/>
            </a:endParaRPr>
          </a:p>
          <a:p>
            <a:pPr algn="l"/>
            <a:r>
              <a:rPr lang="en-US" altLang="ja-JP" dirty="0">
                <a:latin typeface="+mn-ea"/>
                <a:ea typeface="+mn-ea"/>
              </a:rPr>
              <a:t>JNTO</a:t>
            </a:r>
            <a:r>
              <a:rPr lang="ja-JP" altLang="en-US" dirty="0">
                <a:latin typeface="+mn-ea"/>
                <a:ea typeface="+mn-ea"/>
              </a:rPr>
              <a:t>訪日データハンドブックのデータを把握することで、ターゲット国・地域の観光に関する情報を入手することが可能です。現状よく来日するターゲット国・地域の特性はもちろん、今後狙いたいターゲット国・地域についてのデータも入手することが可能です。</a:t>
            </a:r>
            <a:endParaRPr lang="en-US" altLang="ja-JP" dirty="0">
              <a:latin typeface="+mn-ea"/>
              <a:ea typeface="+mn-ea"/>
            </a:endParaRPr>
          </a:p>
          <a:p>
            <a:pPr algn="l"/>
            <a:endParaRPr lang="en-US" altLang="ja-JP" dirty="0">
              <a:latin typeface="+mn-ea"/>
              <a:ea typeface="+mn-ea"/>
            </a:endParaRPr>
          </a:p>
          <a:p>
            <a:pPr algn="l"/>
            <a:endParaRPr lang="en-US" altLang="ja-JP" dirty="0">
              <a:latin typeface="+mn-ea"/>
              <a:ea typeface="+mn-ea"/>
            </a:endParaRPr>
          </a:p>
          <a:p>
            <a:pPr algn="l"/>
            <a:r>
              <a:rPr lang="ja-JP" altLang="en-US" b="1" dirty="0">
                <a:latin typeface="+mn-ea"/>
                <a:ea typeface="+mn-ea"/>
              </a:rPr>
              <a:t>２．観光マーケティング戦略作りに活用</a:t>
            </a:r>
            <a:endParaRPr lang="en-US" altLang="ja-JP" b="1" dirty="0">
              <a:latin typeface="+mn-ea"/>
              <a:ea typeface="+mn-ea"/>
            </a:endParaRPr>
          </a:p>
          <a:p>
            <a:pPr algn="l"/>
            <a:r>
              <a:rPr kumimoji="1" lang="ja-JP" altLang="en-US" dirty="0">
                <a:latin typeface="+mn-ea"/>
                <a:ea typeface="+mn-ea"/>
              </a:rPr>
              <a:t>今後狙うべき国・地域の訪日旅行者が何を求めて日本に来ているのか、どのような情報源から日本の観光・旅行の情報を入手しているかを把握するだけで、ターゲット国・地域への訴求方法のヒントが得られます。特にマーケティング戦略におけるプロモーション戦略を作る際に極めて</a:t>
            </a:r>
            <a:endParaRPr kumimoji="1" lang="en-US" altLang="ja-JP" dirty="0">
              <a:latin typeface="+mn-ea"/>
              <a:ea typeface="+mn-ea"/>
            </a:endParaRPr>
          </a:p>
          <a:p>
            <a:pPr algn="l"/>
            <a:r>
              <a:rPr kumimoji="1" lang="ja-JP" altLang="en-US" dirty="0">
                <a:latin typeface="+mn-ea"/>
                <a:ea typeface="+mn-ea"/>
              </a:rPr>
              <a:t>重要な情報となります。</a:t>
            </a:r>
          </a:p>
        </p:txBody>
      </p:sp>
      <p:sp>
        <p:nvSpPr>
          <p:cNvPr id="25" name="テキスト ボックス 24">
            <a:extLst>
              <a:ext uri="{FF2B5EF4-FFF2-40B4-BE49-F238E27FC236}">
                <a16:creationId xmlns:a16="http://schemas.microsoft.com/office/drawing/2014/main" id="{C6F3E41C-290F-4937-B116-A4AC1CE048B6}"/>
              </a:ext>
            </a:extLst>
          </p:cNvPr>
          <p:cNvSpPr txBox="1"/>
          <p:nvPr/>
        </p:nvSpPr>
        <p:spPr>
          <a:xfrm>
            <a:off x="251520" y="871557"/>
            <a:ext cx="6229590" cy="369332"/>
          </a:xfrm>
          <a:prstGeom prst="rect">
            <a:avLst/>
          </a:prstGeom>
          <a:noFill/>
        </p:spPr>
        <p:txBody>
          <a:bodyPr wrap="none" rtlCol="0">
            <a:spAutoFit/>
          </a:bodyPr>
          <a:lstStyle/>
          <a:p>
            <a:pPr algn="l"/>
            <a:r>
              <a:rPr kumimoji="1" lang="ja-JP" altLang="en-US" dirty="0"/>
              <a:t>■　</a:t>
            </a:r>
            <a:r>
              <a:rPr kumimoji="1" lang="en-US" altLang="ja-JP" dirty="0"/>
              <a:t>JNTO</a:t>
            </a:r>
            <a:r>
              <a:rPr kumimoji="1" lang="ja-JP" altLang="en-US" dirty="0"/>
              <a:t>データ</a:t>
            </a:r>
            <a:r>
              <a:rPr lang="ja-JP" altLang="en-US" dirty="0"/>
              <a:t>からわかるターゲット国・地域の顧客特性分析</a:t>
            </a:r>
            <a:endParaRPr kumimoji="1" lang="ja-JP" altLang="en-US" dirty="0"/>
          </a:p>
        </p:txBody>
      </p:sp>
      <p:sp>
        <p:nvSpPr>
          <p:cNvPr id="5" name="下矢印 11">
            <a:extLst>
              <a:ext uri="{FF2B5EF4-FFF2-40B4-BE49-F238E27FC236}">
                <a16:creationId xmlns:a16="http://schemas.microsoft.com/office/drawing/2014/main" id="{C28C8F63-695F-4675-B8EA-2986FF5EF9BC}"/>
              </a:ext>
            </a:extLst>
          </p:cNvPr>
          <p:cNvSpPr/>
          <p:nvPr/>
        </p:nvSpPr>
        <p:spPr>
          <a:xfrm>
            <a:off x="3887924" y="4942428"/>
            <a:ext cx="1368152" cy="360040"/>
          </a:xfrm>
          <a:prstGeom prst="downArrow">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a:extLst>
              <a:ext uri="{FF2B5EF4-FFF2-40B4-BE49-F238E27FC236}">
                <a16:creationId xmlns:a16="http://schemas.microsoft.com/office/drawing/2014/main" id="{74D0DC2F-771A-4F6D-A244-E97410C38B87}"/>
              </a:ext>
            </a:extLst>
          </p:cNvPr>
          <p:cNvSpPr txBox="1"/>
          <p:nvPr/>
        </p:nvSpPr>
        <p:spPr>
          <a:xfrm>
            <a:off x="432292" y="5537802"/>
            <a:ext cx="8279416" cy="830997"/>
          </a:xfrm>
          <a:prstGeom prst="rect">
            <a:avLst/>
          </a:prstGeom>
          <a:noFill/>
        </p:spPr>
        <p:txBody>
          <a:bodyPr wrap="square" rtlCol="0">
            <a:spAutoFit/>
          </a:bodyPr>
          <a:lstStyle/>
          <a:p>
            <a:r>
              <a:rPr kumimoji="1" lang="en-US" altLang="ja-JP" sz="2400" dirty="0"/>
              <a:t>JNTO</a:t>
            </a:r>
            <a:r>
              <a:rPr kumimoji="1" lang="ja-JP" altLang="en-US" sz="2400" dirty="0"/>
              <a:t>訪日データハンドブックを読み込み、分析すると</a:t>
            </a:r>
            <a:endParaRPr kumimoji="1" lang="en-US" altLang="ja-JP" sz="2400" dirty="0"/>
          </a:p>
          <a:p>
            <a:r>
              <a:rPr kumimoji="1" lang="ja-JP" altLang="en-US" sz="2400" dirty="0"/>
              <a:t>インバウンド戦略作りに役立つことがわかります。</a:t>
            </a:r>
          </a:p>
        </p:txBody>
      </p:sp>
      <p:sp>
        <p:nvSpPr>
          <p:cNvPr id="7" name="吹き出し: 円形 6">
            <a:extLst>
              <a:ext uri="{FF2B5EF4-FFF2-40B4-BE49-F238E27FC236}">
                <a16:creationId xmlns:a16="http://schemas.microsoft.com/office/drawing/2014/main" id="{52975005-F8E3-49A3-A19D-315DEC5ACCC4}"/>
              </a:ext>
            </a:extLst>
          </p:cNvPr>
          <p:cNvSpPr/>
          <p:nvPr/>
        </p:nvSpPr>
        <p:spPr>
          <a:xfrm>
            <a:off x="179512" y="1385880"/>
            <a:ext cx="1119228" cy="369332"/>
          </a:xfrm>
          <a:prstGeom prst="wedgeEllipseCallout">
            <a:avLst>
              <a:gd name="adj1" fmla="val 48205"/>
              <a:gd name="adj2" fmla="val 6465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b="1" dirty="0">
                <a:latin typeface="+mn-ea"/>
              </a:rPr>
              <a:t>ポイント</a:t>
            </a:r>
          </a:p>
        </p:txBody>
      </p:sp>
      <p:sp>
        <p:nvSpPr>
          <p:cNvPr id="8" name="吹き出し: 円形 7">
            <a:extLst>
              <a:ext uri="{FF2B5EF4-FFF2-40B4-BE49-F238E27FC236}">
                <a16:creationId xmlns:a16="http://schemas.microsoft.com/office/drawing/2014/main" id="{7A3F0E7A-69F8-49AF-BC83-85A3CE093B75}"/>
              </a:ext>
            </a:extLst>
          </p:cNvPr>
          <p:cNvSpPr/>
          <p:nvPr/>
        </p:nvSpPr>
        <p:spPr>
          <a:xfrm>
            <a:off x="179512" y="2947518"/>
            <a:ext cx="1119228" cy="369332"/>
          </a:xfrm>
          <a:prstGeom prst="wedgeEllipseCallout">
            <a:avLst>
              <a:gd name="adj1" fmla="val 48205"/>
              <a:gd name="adj2" fmla="val 6465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b="1" dirty="0">
                <a:latin typeface="+mn-ea"/>
              </a:rPr>
              <a:t>ポイント</a:t>
            </a:r>
          </a:p>
        </p:txBody>
      </p:sp>
    </p:spTree>
    <p:extLst>
      <p:ext uri="{BB962C8B-B14F-4D97-AF65-F5344CB8AC3E}">
        <p14:creationId xmlns:p14="http://schemas.microsoft.com/office/powerpoint/2010/main" val="25760487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正方形/長方形 20">
            <a:extLst>
              <a:ext uri="{FF2B5EF4-FFF2-40B4-BE49-F238E27FC236}">
                <a16:creationId xmlns:a16="http://schemas.microsoft.com/office/drawing/2014/main" id="{171564A6-A733-473B-A417-3FF25BBCC887}"/>
              </a:ext>
            </a:extLst>
          </p:cNvPr>
          <p:cNvSpPr/>
          <p:nvPr/>
        </p:nvSpPr>
        <p:spPr>
          <a:xfrm>
            <a:off x="179511" y="764705"/>
            <a:ext cx="3603400" cy="504055"/>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rmAutofit/>
          </a:bodyPr>
          <a:lstStyle/>
          <a:p>
            <a:pPr fontAlgn="auto">
              <a:spcAft>
                <a:spcPts val="0"/>
              </a:spcAft>
            </a:pPr>
            <a:r>
              <a:rPr lang="ja-JP" altLang="en-US" sz="2400" dirty="0">
                <a:latin typeface="HGP創英角ｺﾞｼｯｸUB" panose="020B0900000000000000" pitchFamily="50" charset="-128"/>
                <a:ea typeface="HGP創英角ｺﾞｼｯｸUB" panose="020B0900000000000000" pitchFamily="50" charset="-128"/>
              </a:rPr>
              <a:t>学習目標</a:t>
            </a:r>
          </a:p>
        </p:txBody>
      </p:sp>
      <p:sp>
        <p:nvSpPr>
          <p:cNvPr id="22" name="正方形/長方形 21">
            <a:extLst>
              <a:ext uri="{FF2B5EF4-FFF2-40B4-BE49-F238E27FC236}">
                <a16:creationId xmlns:a16="http://schemas.microsoft.com/office/drawing/2014/main" id="{82F45DA9-1706-441F-9F38-3C90317FB55B}"/>
              </a:ext>
            </a:extLst>
          </p:cNvPr>
          <p:cNvSpPr/>
          <p:nvPr/>
        </p:nvSpPr>
        <p:spPr>
          <a:xfrm>
            <a:off x="107504" y="1386533"/>
            <a:ext cx="8784976" cy="1200329"/>
          </a:xfrm>
          <a:prstGeom prst="rect">
            <a:avLst/>
          </a:prstGeom>
        </p:spPr>
        <p:txBody>
          <a:bodyPr wrap="square">
            <a:spAutoFit/>
          </a:bodyPr>
          <a:lstStyle/>
          <a:p>
            <a:pPr marL="742950" indent="-742950" algn="l">
              <a:buFont typeface="+mj-lt"/>
              <a:buAutoNum type="arabicPeriod"/>
            </a:pPr>
            <a:r>
              <a:rPr lang="ja-JP" altLang="en-US" sz="3600" dirty="0">
                <a:latin typeface="HGP創英角ｺﾞｼｯｸUB" panose="020B0900000000000000" pitchFamily="50" charset="-128"/>
                <a:ea typeface="HGP創英角ｺﾞｼｯｸUB" panose="020B0900000000000000" pitchFamily="50" charset="-128"/>
                <a:cs typeface="Meiryo UI" pitchFamily="50" charset="-128"/>
              </a:rPr>
              <a:t>観光庁のデータから観光・地域に関する情報を分析する手法を理解する</a:t>
            </a:r>
            <a:endParaRPr lang="en-US" altLang="ja-JP" sz="3600" dirty="0">
              <a:latin typeface="HGP創英角ｺﾞｼｯｸUB" panose="020B0900000000000000" pitchFamily="50" charset="-128"/>
              <a:ea typeface="HGP創英角ｺﾞｼｯｸUB" panose="020B0900000000000000" pitchFamily="50" charset="-128"/>
              <a:cs typeface="Meiryo UI" pitchFamily="50" charset="-128"/>
            </a:endParaRPr>
          </a:p>
        </p:txBody>
      </p:sp>
      <p:sp>
        <p:nvSpPr>
          <p:cNvPr id="2" name="矢印: 右 1">
            <a:extLst>
              <a:ext uri="{FF2B5EF4-FFF2-40B4-BE49-F238E27FC236}">
                <a16:creationId xmlns:a16="http://schemas.microsoft.com/office/drawing/2014/main" id="{E27E4888-47A0-4B85-B78B-FDD4394AFF03}"/>
              </a:ext>
            </a:extLst>
          </p:cNvPr>
          <p:cNvSpPr/>
          <p:nvPr/>
        </p:nvSpPr>
        <p:spPr>
          <a:xfrm>
            <a:off x="107504" y="5157192"/>
            <a:ext cx="1296144" cy="864095"/>
          </a:xfrm>
          <a:prstGeom prst="rightArrow">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3" name="スライド番号プレースホルダー 2">
            <a:extLst>
              <a:ext uri="{FF2B5EF4-FFF2-40B4-BE49-F238E27FC236}">
                <a16:creationId xmlns:a16="http://schemas.microsoft.com/office/drawing/2014/main" id="{6C6DC0EF-942E-4086-BD24-3DB88E00A14B}"/>
              </a:ext>
            </a:extLst>
          </p:cNvPr>
          <p:cNvSpPr>
            <a:spLocks noGrp="1"/>
          </p:cNvSpPr>
          <p:nvPr>
            <p:ph type="sldNum" sz="quarter" idx="12"/>
          </p:nvPr>
        </p:nvSpPr>
        <p:spPr/>
        <p:txBody>
          <a:bodyPr/>
          <a:lstStyle/>
          <a:p>
            <a:pPr>
              <a:defRPr/>
            </a:pPr>
            <a:fld id="{22179739-F4A8-44EB-8B8E-F3F060272835}" type="slidenum">
              <a:rPr lang="ja-JP" altLang="en-US" smtClean="0"/>
              <a:pPr>
                <a:defRPr/>
              </a:pPr>
              <a:t>3</a:t>
            </a:fld>
            <a:endParaRPr lang="ja-JP" altLang="en-US"/>
          </a:p>
        </p:txBody>
      </p:sp>
      <p:sp>
        <p:nvSpPr>
          <p:cNvPr id="7" name="テキスト ボックス 6">
            <a:extLst>
              <a:ext uri="{FF2B5EF4-FFF2-40B4-BE49-F238E27FC236}">
                <a16:creationId xmlns:a16="http://schemas.microsoft.com/office/drawing/2014/main" id="{E67A2B00-1166-43EF-9204-72CC2CE9B306}"/>
              </a:ext>
            </a:extLst>
          </p:cNvPr>
          <p:cNvSpPr txBox="1"/>
          <p:nvPr/>
        </p:nvSpPr>
        <p:spPr>
          <a:xfrm>
            <a:off x="1547664" y="5174773"/>
            <a:ext cx="7596336" cy="707886"/>
          </a:xfrm>
          <a:prstGeom prst="rect">
            <a:avLst/>
          </a:prstGeom>
          <a:noFill/>
        </p:spPr>
        <p:txBody>
          <a:bodyPr wrap="square">
            <a:spAutoFit/>
          </a:bodyPr>
          <a:lstStyle/>
          <a:p>
            <a:pPr algn="l"/>
            <a:r>
              <a:rPr lang="ja-JP" altLang="en-US" sz="2000" dirty="0">
                <a:latin typeface="HGP創英角ｺﾞｼｯｸUB" panose="020B0900000000000000" pitchFamily="50" charset="-128"/>
                <a:ea typeface="HGP創英角ｺﾞｼｯｸUB" panose="020B0900000000000000" pitchFamily="50" charset="-128"/>
              </a:rPr>
              <a:t>このコースを学習すると、観光庁が提供するオープンデータから観光・</a:t>
            </a:r>
            <a:endParaRPr lang="en-US" altLang="ja-JP" sz="2000" dirty="0">
              <a:latin typeface="HGP創英角ｺﾞｼｯｸUB" panose="020B0900000000000000" pitchFamily="50" charset="-128"/>
              <a:ea typeface="HGP創英角ｺﾞｼｯｸUB" panose="020B0900000000000000" pitchFamily="50" charset="-128"/>
            </a:endParaRPr>
          </a:p>
          <a:p>
            <a:pPr algn="l"/>
            <a:r>
              <a:rPr lang="ja-JP" altLang="en-US" sz="2000" dirty="0">
                <a:latin typeface="HGP創英角ｺﾞｼｯｸUB" panose="020B0900000000000000" pitchFamily="50" charset="-128"/>
                <a:ea typeface="HGP創英角ｺﾞｼｯｸUB" panose="020B0900000000000000" pitchFamily="50" charset="-128"/>
              </a:rPr>
              <a:t>地域に関する現状を理解し、分析することが出来ます</a:t>
            </a:r>
            <a:endParaRPr lang="ja-JP" altLang="en-US" sz="2000" dirty="0"/>
          </a:p>
        </p:txBody>
      </p:sp>
    </p:spTree>
    <p:extLst>
      <p:ext uri="{BB962C8B-B14F-4D97-AF65-F5344CB8AC3E}">
        <p14:creationId xmlns:p14="http://schemas.microsoft.com/office/powerpoint/2010/main" val="217977488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スライド番号プレースホルダ 5"/>
          <p:cNvSpPr>
            <a:spLocks noGrp="1"/>
          </p:cNvSpPr>
          <p:nvPr>
            <p:ph type="sldNum" sz="quarter" idx="12"/>
          </p:nvPr>
        </p:nvSpPr>
        <p:spPr/>
        <p:txBody>
          <a:bodyPr/>
          <a:lstStyle/>
          <a:p>
            <a:pPr>
              <a:defRPr/>
            </a:pPr>
            <a:fld id="{9CDF7619-046A-4A9F-AD4E-45299039FE9F}" type="slidenum">
              <a:rPr lang="en-US" altLang="ja-JP"/>
              <a:pPr>
                <a:defRPr/>
              </a:pPr>
              <a:t>39</a:t>
            </a:fld>
            <a:endParaRPr lang="en-US" altLang="ja-JP" dirty="0"/>
          </a:p>
        </p:txBody>
      </p:sp>
      <p:sp>
        <p:nvSpPr>
          <p:cNvPr id="4" name="正方形/長方形 3">
            <a:extLst>
              <a:ext uri="{FF2B5EF4-FFF2-40B4-BE49-F238E27FC236}">
                <a16:creationId xmlns:a16="http://schemas.microsoft.com/office/drawing/2014/main" id="{ADBA3FD1-AEF6-42CD-B275-EEA474E16D2B}"/>
              </a:ext>
            </a:extLst>
          </p:cNvPr>
          <p:cNvSpPr/>
          <p:nvPr/>
        </p:nvSpPr>
        <p:spPr>
          <a:xfrm>
            <a:off x="179512" y="3166259"/>
            <a:ext cx="8729710" cy="584775"/>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r>
              <a:rPr lang="ja-JP" altLang="en-US" sz="3200" b="1" dirty="0">
                <a:latin typeface="メイリオ" panose="020B0604030504040204" pitchFamily="50" charset="-128"/>
                <a:ea typeface="メイリオ" panose="020B0604030504040204" pitchFamily="50" charset="-128"/>
              </a:rPr>
              <a:t>個人演習</a:t>
            </a:r>
            <a:endParaRPr lang="en-US" altLang="ja-JP" sz="3200" b="1"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409980330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線矢印コネクタ 4">
            <a:extLst>
              <a:ext uri="{FF2B5EF4-FFF2-40B4-BE49-F238E27FC236}">
                <a16:creationId xmlns:a16="http://schemas.microsoft.com/office/drawing/2014/main" id="{DA424DA8-B3E0-4349-8FD7-FA92990BD3F8}"/>
              </a:ext>
            </a:extLst>
          </p:cNvPr>
          <p:cNvCxnSpPr>
            <a:cxnSpLocks/>
          </p:cNvCxnSpPr>
          <p:nvPr/>
        </p:nvCxnSpPr>
        <p:spPr>
          <a:xfrm>
            <a:off x="765582" y="4678077"/>
            <a:ext cx="7416824" cy="0"/>
          </a:xfrm>
          <a:prstGeom prst="straightConnector1">
            <a:avLst/>
          </a:prstGeom>
          <a:ln w="28575">
            <a:solidFill>
              <a:srgbClr val="08A3E1"/>
            </a:solidFill>
            <a:tailEnd type="triangle"/>
          </a:ln>
        </p:spPr>
        <p:style>
          <a:lnRef idx="1">
            <a:schemeClr val="accent1"/>
          </a:lnRef>
          <a:fillRef idx="0">
            <a:schemeClr val="accent1"/>
          </a:fillRef>
          <a:effectRef idx="0">
            <a:schemeClr val="accent1"/>
          </a:effectRef>
          <a:fontRef idx="minor">
            <a:schemeClr val="tx1"/>
          </a:fontRef>
        </p:style>
      </p:cxnSp>
      <p:cxnSp>
        <p:nvCxnSpPr>
          <p:cNvPr id="8" name="直線矢印コネクタ 7">
            <a:extLst>
              <a:ext uri="{FF2B5EF4-FFF2-40B4-BE49-F238E27FC236}">
                <a16:creationId xmlns:a16="http://schemas.microsoft.com/office/drawing/2014/main" id="{A77F8842-CAF4-4444-9D43-D28D159E5F09}"/>
              </a:ext>
            </a:extLst>
          </p:cNvPr>
          <p:cNvCxnSpPr>
            <a:cxnSpLocks/>
          </p:cNvCxnSpPr>
          <p:nvPr/>
        </p:nvCxnSpPr>
        <p:spPr>
          <a:xfrm flipV="1">
            <a:off x="4558010" y="2544549"/>
            <a:ext cx="0" cy="4077744"/>
          </a:xfrm>
          <a:prstGeom prst="straightConnector1">
            <a:avLst/>
          </a:prstGeom>
          <a:ln w="28575">
            <a:solidFill>
              <a:srgbClr val="08A3E1"/>
            </a:solidFill>
            <a:tailEnd type="triangle"/>
          </a:ln>
        </p:spPr>
        <p:style>
          <a:lnRef idx="1">
            <a:schemeClr val="accent1"/>
          </a:lnRef>
          <a:fillRef idx="0">
            <a:schemeClr val="accent1"/>
          </a:fillRef>
          <a:effectRef idx="0">
            <a:schemeClr val="accent1"/>
          </a:effectRef>
          <a:fontRef idx="minor">
            <a:schemeClr val="tx1"/>
          </a:fontRef>
        </p:style>
      </p:cxnSp>
      <p:sp>
        <p:nvSpPr>
          <p:cNvPr id="13" name="テキスト ボックス 12">
            <a:extLst>
              <a:ext uri="{FF2B5EF4-FFF2-40B4-BE49-F238E27FC236}">
                <a16:creationId xmlns:a16="http://schemas.microsoft.com/office/drawing/2014/main" id="{76E90ED4-66A8-7942-A224-FE37AF7B6A0C}"/>
              </a:ext>
            </a:extLst>
          </p:cNvPr>
          <p:cNvSpPr txBox="1"/>
          <p:nvPr/>
        </p:nvSpPr>
        <p:spPr>
          <a:xfrm>
            <a:off x="3915847" y="2172965"/>
            <a:ext cx="1284326" cy="369332"/>
          </a:xfrm>
          <a:prstGeom prst="rect">
            <a:avLst/>
          </a:prstGeom>
          <a:noFill/>
        </p:spPr>
        <p:txBody>
          <a:bodyPr wrap="none" rtlCol="0">
            <a:spAutoFit/>
          </a:bodyPr>
          <a:lstStyle/>
          <a:p>
            <a:r>
              <a:rPr kumimoji="1" lang="ja-JP" altLang="en-US" dirty="0">
                <a:solidFill>
                  <a:srgbClr val="08A3E1"/>
                </a:solidFill>
              </a:rPr>
              <a:t>日本と</a:t>
            </a:r>
            <a:r>
              <a:rPr lang="ja-JP" altLang="en-US" dirty="0">
                <a:solidFill>
                  <a:srgbClr val="08A3E1"/>
                </a:solidFill>
              </a:rPr>
              <a:t>関係</a:t>
            </a:r>
            <a:endParaRPr kumimoji="1" lang="ja-JP" altLang="en-US" dirty="0">
              <a:solidFill>
                <a:srgbClr val="08A3E1"/>
              </a:solidFill>
            </a:endParaRPr>
          </a:p>
        </p:txBody>
      </p:sp>
      <p:sp>
        <p:nvSpPr>
          <p:cNvPr id="14" name="テキスト ボックス 13">
            <a:extLst>
              <a:ext uri="{FF2B5EF4-FFF2-40B4-BE49-F238E27FC236}">
                <a16:creationId xmlns:a16="http://schemas.microsoft.com/office/drawing/2014/main" id="{99F50841-0483-2446-A07A-90278D37F916}"/>
              </a:ext>
            </a:extLst>
          </p:cNvPr>
          <p:cNvSpPr txBox="1"/>
          <p:nvPr/>
        </p:nvSpPr>
        <p:spPr>
          <a:xfrm>
            <a:off x="4606022" y="2542297"/>
            <a:ext cx="646331" cy="369332"/>
          </a:xfrm>
          <a:prstGeom prst="rect">
            <a:avLst/>
          </a:prstGeom>
          <a:noFill/>
        </p:spPr>
        <p:txBody>
          <a:bodyPr wrap="none" rtlCol="0">
            <a:spAutoFit/>
          </a:bodyPr>
          <a:lstStyle/>
          <a:p>
            <a:r>
              <a:rPr lang="ja-JP" altLang="en-US" dirty="0"/>
              <a:t>良好</a:t>
            </a:r>
            <a:endParaRPr kumimoji="1" lang="ja-JP" altLang="en-US" dirty="0"/>
          </a:p>
        </p:txBody>
      </p:sp>
      <p:sp>
        <p:nvSpPr>
          <p:cNvPr id="15" name="テキスト ボックス 14">
            <a:extLst>
              <a:ext uri="{FF2B5EF4-FFF2-40B4-BE49-F238E27FC236}">
                <a16:creationId xmlns:a16="http://schemas.microsoft.com/office/drawing/2014/main" id="{D97B8E92-CC1A-1C40-9D0D-29E97247FAC4}"/>
              </a:ext>
            </a:extLst>
          </p:cNvPr>
          <p:cNvSpPr txBox="1"/>
          <p:nvPr/>
        </p:nvSpPr>
        <p:spPr>
          <a:xfrm>
            <a:off x="3848503" y="6372036"/>
            <a:ext cx="646331" cy="369332"/>
          </a:xfrm>
          <a:prstGeom prst="rect">
            <a:avLst/>
          </a:prstGeom>
          <a:noFill/>
        </p:spPr>
        <p:txBody>
          <a:bodyPr wrap="none" rtlCol="0">
            <a:spAutoFit/>
          </a:bodyPr>
          <a:lstStyle/>
          <a:p>
            <a:r>
              <a:rPr lang="ja-JP" altLang="en-US" dirty="0"/>
              <a:t>悪化</a:t>
            </a:r>
            <a:endParaRPr kumimoji="1" lang="ja-JP" altLang="en-US" dirty="0"/>
          </a:p>
        </p:txBody>
      </p:sp>
      <p:sp>
        <p:nvSpPr>
          <p:cNvPr id="16" name="テキスト ボックス 15">
            <a:extLst>
              <a:ext uri="{FF2B5EF4-FFF2-40B4-BE49-F238E27FC236}">
                <a16:creationId xmlns:a16="http://schemas.microsoft.com/office/drawing/2014/main" id="{8C3258C8-6612-5745-9F36-A8BFFF6925D0}"/>
              </a:ext>
            </a:extLst>
          </p:cNvPr>
          <p:cNvSpPr txBox="1"/>
          <p:nvPr/>
        </p:nvSpPr>
        <p:spPr>
          <a:xfrm>
            <a:off x="8273628" y="3549952"/>
            <a:ext cx="461665" cy="2525691"/>
          </a:xfrm>
          <a:prstGeom prst="rect">
            <a:avLst/>
          </a:prstGeom>
          <a:noFill/>
        </p:spPr>
        <p:txBody>
          <a:bodyPr vert="eaVert" wrap="none" rtlCol="0">
            <a:spAutoFit/>
          </a:bodyPr>
          <a:lstStyle/>
          <a:p>
            <a:r>
              <a:rPr kumimoji="1" lang="ja-JP" altLang="en-US" dirty="0">
                <a:solidFill>
                  <a:srgbClr val="08A3E1"/>
                </a:solidFill>
              </a:rPr>
              <a:t>海外旅行に対するニーズ</a:t>
            </a:r>
          </a:p>
        </p:txBody>
      </p:sp>
      <p:sp>
        <p:nvSpPr>
          <p:cNvPr id="17" name="テキスト ボックス 16">
            <a:extLst>
              <a:ext uri="{FF2B5EF4-FFF2-40B4-BE49-F238E27FC236}">
                <a16:creationId xmlns:a16="http://schemas.microsoft.com/office/drawing/2014/main" id="{E12BFEB7-7B05-B049-A506-8E05DD8DCAE6}"/>
              </a:ext>
            </a:extLst>
          </p:cNvPr>
          <p:cNvSpPr txBox="1"/>
          <p:nvPr/>
        </p:nvSpPr>
        <p:spPr>
          <a:xfrm>
            <a:off x="7754354" y="4042139"/>
            <a:ext cx="461665" cy="553998"/>
          </a:xfrm>
          <a:prstGeom prst="rect">
            <a:avLst/>
          </a:prstGeom>
          <a:noFill/>
        </p:spPr>
        <p:txBody>
          <a:bodyPr vert="eaVert" wrap="none" rtlCol="0">
            <a:spAutoFit/>
          </a:bodyPr>
          <a:lstStyle/>
          <a:p>
            <a:r>
              <a:rPr kumimoji="1" lang="ja-JP" altLang="en-US"/>
              <a:t>高い</a:t>
            </a:r>
          </a:p>
        </p:txBody>
      </p:sp>
      <p:sp>
        <p:nvSpPr>
          <p:cNvPr id="18" name="テキスト ボックス 17">
            <a:extLst>
              <a:ext uri="{FF2B5EF4-FFF2-40B4-BE49-F238E27FC236}">
                <a16:creationId xmlns:a16="http://schemas.microsoft.com/office/drawing/2014/main" id="{D0FCDC29-5E2C-E24F-ADA7-F667E1F6A09F}"/>
              </a:ext>
            </a:extLst>
          </p:cNvPr>
          <p:cNvSpPr txBox="1"/>
          <p:nvPr/>
        </p:nvSpPr>
        <p:spPr>
          <a:xfrm>
            <a:off x="611560" y="4750085"/>
            <a:ext cx="461665" cy="553998"/>
          </a:xfrm>
          <a:prstGeom prst="rect">
            <a:avLst/>
          </a:prstGeom>
          <a:noFill/>
        </p:spPr>
        <p:txBody>
          <a:bodyPr vert="eaVert" wrap="none" rtlCol="0">
            <a:spAutoFit/>
          </a:bodyPr>
          <a:lstStyle/>
          <a:p>
            <a:r>
              <a:rPr kumimoji="1" lang="ja-JP" altLang="en-US"/>
              <a:t>低い</a:t>
            </a:r>
          </a:p>
        </p:txBody>
      </p:sp>
      <p:sp>
        <p:nvSpPr>
          <p:cNvPr id="20" name="正方形/長方形 19">
            <a:extLst>
              <a:ext uri="{FF2B5EF4-FFF2-40B4-BE49-F238E27FC236}">
                <a16:creationId xmlns:a16="http://schemas.microsoft.com/office/drawing/2014/main" id="{333DFA0B-0557-744F-BA1D-0CB8670C13E2}"/>
              </a:ext>
            </a:extLst>
          </p:cNvPr>
          <p:cNvSpPr/>
          <p:nvPr/>
        </p:nvSpPr>
        <p:spPr>
          <a:xfrm>
            <a:off x="242722" y="736536"/>
            <a:ext cx="3362105" cy="504055"/>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rmAutofit/>
          </a:bodyPr>
          <a:lstStyle/>
          <a:p>
            <a:r>
              <a:rPr lang="ja-JP" altLang="en-US" b="1" dirty="0"/>
              <a:t>ポジショニングマップの作成</a:t>
            </a:r>
          </a:p>
        </p:txBody>
      </p:sp>
      <p:sp>
        <p:nvSpPr>
          <p:cNvPr id="12" name="正方形/長方形 11">
            <a:extLst>
              <a:ext uri="{FF2B5EF4-FFF2-40B4-BE49-F238E27FC236}">
                <a16:creationId xmlns:a16="http://schemas.microsoft.com/office/drawing/2014/main" id="{AE854E54-DEDC-429A-86DF-57C79D33E7BE}"/>
              </a:ext>
            </a:extLst>
          </p:cNvPr>
          <p:cNvSpPr/>
          <p:nvPr/>
        </p:nvSpPr>
        <p:spPr>
          <a:xfrm>
            <a:off x="207145" y="1240591"/>
            <a:ext cx="8729710" cy="830997"/>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r>
              <a:rPr lang="ja-JP" altLang="en-US" sz="2400" b="1" dirty="0">
                <a:latin typeface="+mn-ea"/>
              </a:rPr>
              <a:t>中国、韓国、台湾、香港</a:t>
            </a:r>
            <a:r>
              <a:rPr lang="en-US" altLang="ja-JP" sz="2400" b="1" dirty="0">
                <a:latin typeface="+mn-ea"/>
              </a:rPr>
              <a:t>4</a:t>
            </a:r>
            <a:r>
              <a:rPr lang="ja-JP" altLang="en-US" sz="2400" b="1" dirty="0">
                <a:latin typeface="+mn-ea"/>
              </a:rPr>
              <a:t>つの国・地域の特性を踏まえ、各国、地域を以下の</a:t>
            </a:r>
            <a:r>
              <a:rPr lang="en-US" altLang="ja-JP" sz="2400" b="1" dirty="0">
                <a:latin typeface="+mn-ea"/>
              </a:rPr>
              <a:t>2</a:t>
            </a:r>
            <a:r>
              <a:rPr lang="ja-JP" altLang="en-US" sz="2400" b="1" dirty="0">
                <a:latin typeface="+mn-ea"/>
              </a:rPr>
              <a:t>つの軸でプロットしてみましょう。</a:t>
            </a:r>
            <a:endParaRPr lang="en-US" altLang="ja-JP" sz="2400" b="1" dirty="0">
              <a:latin typeface="+mn-ea"/>
            </a:endParaRPr>
          </a:p>
        </p:txBody>
      </p:sp>
      <p:sp>
        <p:nvSpPr>
          <p:cNvPr id="19" name="Rectangle 5">
            <a:extLst>
              <a:ext uri="{FF2B5EF4-FFF2-40B4-BE49-F238E27FC236}">
                <a16:creationId xmlns:a16="http://schemas.microsoft.com/office/drawing/2014/main" id="{A2C40170-B9FC-4880-AF83-9C08FCE1BE70}"/>
              </a:ext>
            </a:extLst>
          </p:cNvPr>
          <p:cNvSpPr>
            <a:spLocks noGrp="1" noChangeArrowheads="1"/>
          </p:cNvSpPr>
          <p:nvPr>
            <p:ph type="title"/>
          </p:nvPr>
        </p:nvSpPr>
        <p:spPr>
          <a:xfrm>
            <a:off x="34925" y="114300"/>
            <a:ext cx="8642350" cy="362372"/>
          </a:xfrm>
        </p:spPr>
        <p:txBody>
          <a:bodyPr/>
          <a:lstStyle/>
          <a:p>
            <a:pPr eaLnBrk="1" hangingPunct="1"/>
            <a:r>
              <a:rPr lang="ja-JP" altLang="en-US" sz="1800" dirty="0">
                <a:latin typeface="Meiryo UI" pitchFamily="50" charset="-128"/>
                <a:ea typeface="Meiryo UI" pitchFamily="50" charset="-128"/>
              </a:rPr>
              <a:t>個人演習①</a:t>
            </a:r>
            <a:endParaRPr lang="ja-JP" altLang="ja-JP" sz="1800" dirty="0">
              <a:latin typeface="Meiryo UI" pitchFamily="50" charset="-128"/>
              <a:ea typeface="Meiryo UI" pitchFamily="50" charset="-128"/>
            </a:endParaRPr>
          </a:p>
        </p:txBody>
      </p:sp>
      <p:sp>
        <p:nvSpPr>
          <p:cNvPr id="2" name="スライド番号プレースホルダー 1">
            <a:extLst>
              <a:ext uri="{FF2B5EF4-FFF2-40B4-BE49-F238E27FC236}">
                <a16:creationId xmlns:a16="http://schemas.microsoft.com/office/drawing/2014/main" id="{CAE714E5-FC0F-4C40-8847-898F2CB01DE3}"/>
              </a:ext>
            </a:extLst>
          </p:cNvPr>
          <p:cNvSpPr>
            <a:spLocks noGrp="1"/>
          </p:cNvSpPr>
          <p:nvPr>
            <p:ph type="sldNum" sz="quarter" idx="12"/>
          </p:nvPr>
        </p:nvSpPr>
        <p:spPr/>
        <p:txBody>
          <a:bodyPr/>
          <a:lstStyle/>
          <a:p>
            <a:pPr>
              <a:defRPr/>
            </a:pPr>
            <a:fld id="{22179739-F4A8-44EB-8B8E-F3F060272835}" type="slidenum">
              <a:rPr lang="ja-JP" altLang="en-US" smtClean="0"/>
              <a:pPr>
                <a:defRPr/>
              </a:pPr>
              <a:t>40</a:t>
            </a:fld>
            <a:endParaRPr lang="ja-JP" altLang="en-US"/>
          </a:p>
        </p:txBody>
      </p:sp>
    </p:spTree>
    <p:extLst>
      <p:ext uri="{BB962C8B-B14F-4D97-AF65-F5344CB8AC3E}">
        <p14:creationId xmlns:p14="http://schemas.microsoft.com/office/powerpoint/2010/main" val="135587557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FD798CC3-E8DB-47D4-BEF0-0356C2252170}"/>
              </a:ext>
            </a:extLst>
          </p:cNvPr>
          <p:cNvSpPr/>
          <p:nvPr/>
        </p:nvSpPr>
        <p:spPr>
          <a:xfrm>
            <a:off x="179511" y="764705"/>
            <a:ext cx="3603400" cy="504055"/>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rmAutofit/>
          </a:bodyPr>
          <a:lstStyle/>
          <a:p>
            <a:pPr fontAlgn="auto">
              <a:spcAft>
                <a:spcPts val="0"/>
              </a:spcAft>
            </a:pPr>
            <a:r>
              <a:rPr lang="ja-JP" altLang="en-US" sz="2400" dirty="0">
                <a:latin typeface="HGP創英角ｺﾞｼｯｸUB" panose="020B0900000000000000" pitchFamily="50" charset="-128"/>
                <a:ea typeface="HGP創英角ｺﾞｼｯｸUB" panose="020B0900000000000000" pitchFamily="50" charset="-128"/>
              </a:rPr>
              <a:t>まとめ</a:t>
            </a:r>
          </a:p>
        </p:txBody>
      </p:sp>
      <p:sp>
        <p:nvSpPr>
          <p:cNvPr id="5" name="Rectangle 7">
            <a:extLst>
              <a:ext uri="{FF2B5EF4-FFF2-40B4-BE49-F238E27FC236}">
                <a16:creationId xmlns:a16="http://schemas.microsoft.com/office/drawing/2014/main" id="{5C22127F-2302-4F57-9559-F8AF23470CC8}"/>
              </a:ext>
            </a:extLst>
          </p:cNvPr>
          <p:cNvSpPr>
            <a:spLocks noChangeArrowheads="1"/>
          </p:cNvSpPr>
          <p:nvPr/>
        </p:nvSpPr>
        <p:spPr bwMode="auto">
          <a:xfrm>
            <a:off x="34926" y="1384039"/>
            <a:ext cx="9001570" cy="1036849"/>
          </a:xfrm>
          <a:prstGeom prst="rect">
            <a:avLst/>
          </a:prstGeom>
          <a:ln>
            <a:noFill/>
            <a:headEnd/>
            <a:tailEnd/>
          </a:ln>
        </p:spPr>
        <p:style>
          <a:lnRef idx="2">
            <a:schemeClr val="accent2"/>
          </a:lnRef>
          <a:fillRef idx="1">
            <a:schemeClr val="lt1"/>
          </a:fillRef>
          <a:effectRef idx="0">
            <a:schemeClr val="accent2"/>
          </a:effectRef>
          <a:fontRef idx="minor">
            <a:schemeClr val="dk1"/>
          </a:fontRef>
        </p:style>
        <p:txBody>
          <a:bodyPr/>
          <a:lstStyle/>
          <a:p>
            <a:pPr indent="-342900" algn="l">
              <a:lnSpc>
                <a:spcPct val="90000"/>
              </a:lnSpc>
              <a:spcBef>
                <a:spcPct val="20000"/>
              </a:spcBef>
            </a:pPr>
            <a:r>
              <a:rPr lang="ja-JP" altLang="en-US" sz="2800" dirty="0">
                <a:latin typeface="HGP創英角ｺﾞｼｯｸUB" panose="020B0900000000000000" pitchFamily="50" charset="-128"/>
                <a:ea typeface="HGP創英角ｺﾞｼｯｸUB" panose="020B0900000000000000" pitchFamily="50" charset="-128"/>
              </a:rPr>
              <a:t>講義を受けた中で最も印象に残っていたこと、自らの業務に活用できると思ったことを３つ書き出してみましょう！</a:t>
            </a:r>
            <a:endParaRPr lang="en-US" altLang="ja-JP" sz="2800" dirty="0">
              <a:latin typeface="HGP創英角ｺﾞｼｯｸUB" panose="020B0900000000000000" pitchFamily="50" charset="-128"/>
              <a:ea typeface="HGP創英角ｺﾞｼｯｸUB" panose="020B0900000000000000" pitchFamily="50" charset="-128"/>
            </a:endParaRPr>
          </a:p>
        </p:txBody>
      </p:sp>
      <p:sp>
        <p:nvSpPr>
          <p:cNvPr id="11" name="正方形/長方形 10">
            <a:extLst>
              <a:ext uri="{FF2B5EF4-FFF2-40B4-BE49-F238E27FC236}">
                <a16:creationId xmlns:a16="http://schemas.microsoft.com/office/drawing/2014/main" id="{0D902AD3-640C-4454-B765-F900A83BD89D}"/>
              </a:ext>
            </a:extLst>
          </p:cNvPr>
          <p:cNvSpPr/>
          <p:nvPr/>
        </p:nvSpPr>
        <p:spPr>
          <a:xfrm>
            <a:off x="156996" y="3212976"/>
            <a:ext cx="8735484" cy="3348088"/>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3" name="スライド番号プレースホルダー 2">
            <a:extLst>
              <a:ext uri="{FF2B5EF4-FFF2-40B4-BE49-F238E27FC236}">
                <a16:creationId xmlns:a16="http://schemas.microsoft.com/office/drawing/2014/main" id="{8BDCE87E-BA89-4369-A422-29D8A493D470}"/>
              </a:ext>
            </a:extLst>
          </p:cNvPr>
          <p:cNvSpPr>
            <a:spLocks noGrp="1"/>
          </p:cNvSpPr>
          <p:nvPr>
            <p:ph type="sldNum" sz="quarter" idx="12"/>
          </p:nvPr>
        </p:nvSpPr>
        <p:spPr/>
        <p:txBody>
          <a:bodyPr/>
          <a:lstStyle/>
          <a:p>
            <a:pPr>
              <a:defRPr/>
            </a:pPr>
            <a:fld id="{22179739-F4A8-44EB-8B8E-F3F060272835}" type="slidenum">
              <a:rPr lang="ja-JP" altLang="en-US" smtClean="0"/>
              <a:pPr>
                <a:defRPr/>
              </a:pPr>
              <a:t>41</a:t>
            </a:fld>
            <a:endParaRPr lang="ja-JP" altLang="en-US"/>
          </a:p>
        </p:txBody>
      </p:sp>
    </p:spTree>
    <p:extLst>
      <p:ext uri="{BB962C8B-B14F-4D97-AF65-F5344CB8AC3E}">
        <p14:creationId xmlns:p14="http://schemas.microsoft.com/office/powerpoint/2010/main" val="33837877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スライド番号プレースホルダ 5"/>
          <p:cNvSpPr>
            <a:spLocks noGrp="1"/>
          </p:cNvSpPr>
          <p:nvPr>
            <p:ph type="sldNum" sz="quarter" idx="12"/>
          </p:nvPr>
        </p:nvSpPr>
        <p:spPr/>
        <p:txBody>
          <a:bodyPr/>
          <a:lstStyle/>
          <a:p>
            <a:pPr>
              <a:defRPr/>
            </a:pPr>
            <a:fld id="{9CDF7619-046A-4A9F-AD4E-45299039FE9F}" type="slidenum">
              <a:rPr lang="en-US" altLang="ja-JP"/>
              <a:pPr>
                <a:defRPr/>
              </a:pPr>
              <a:t>4</a:t>
            </a:fld>
            <a:endParaRPr lang="en-US" altLang="ja-JP" dirty="0"/>
          </a:p>
        </p:txBody>
      </p:sp>
      <p:sp>
        <p:nvSpPr>
          <p:cNvPr id="4" name="正方形/長方形 3">
            <a:extLst>
              <a:ext uri="{FF2B5EF4-FFF2-40B4-BE49-F238E27FC236}">
                <a16:creationId xmlns:a16="http://schemas.microsoft.com/office/drawing/2014/main" id="{A8461754-31C1-47B4-A827-29689785D69D}"/>
              </a:ext>
            </a:extLst>
          </p:cNvPr>
          <p:cNvSpPr/>
          <p:nvPr/>
        </p:nvSpPr>
        <p:spPr>
          <a:xfrm>
            <a:off x="179512" y="3166259"/>
            <a:ext cx="8729710" cy="584775"/>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r>
              <a:rPr lang="ja-JP" altLang="en-US" sz="3200" b="1" dirty="0">
                <a:latin typeface="メイリオ" panose="020B0604030504040204" pitchFamily="50" charset="-128"/>
                <a:ea typeface="メイリオ" panose="020B0604030504040204" pitchFamily="50" charset="-128"/>
              </a:rPr>
              <a:t>講義１</a:t>
            </a:r>
            <a:endParaRPr lang="en-US" altLang="ja-JP" sz="3200" b="1"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8998799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スライド番号プレースホルダ 5"/>
          <p:cNvSpPr>
            <a:spLocks noGrp="1"/>
          </p:cNvSpPr>
          <p:nvPr>
            <p:ph type="sldNum" sz="quarter" idx="12"/>
          </p:nvPr>
        </p:nvSpPr>
        <p:spPr/>
        <p:txBody>
          <a:bodyPr/>
          <a:lstStyle/>
          <a:p>
            <a:pPr>
              <a:defRPr/>
            </a:pPr>
            <a:fld id="{9CDF7619-046A-4A9F-AD4E-45299039FE9F}" type="slidenum">
              <a:rPr lang="en-US" altLang="ja-JP"/>
              <a:pPr>
                <a:defRPr/>
              </a:pPr>
              <a:t>5</a:t>
            </a:fld>
            <a:endParaRPr lang="en-US" altLang="ja-JP" dirty="0"/>
          </a:p>
        </p:txBody>
      </p:sp>
      <p:sp>
        <p:nvSpPr>
          <p:cNvPr id="4" name="正方形/長方形 3">
            <a:extLst>
              <a:ext uri="{FF2B5EF4-FFF2-40B4-BE49-F238E27FC236}">
                <a16:creationId xmlns:a16="http://schemas.microsoft.com/office/drawing/2014/main" id="{3965773F-F3A1-1B45-BD13-5AEA2F81E602}"/>
              </a:ext>
            </a:extLst>
          </p:cNvPr>
          <p:cNvSpPr/>
          <p:nvPr/>
        </p:nvSpPr>
        <p:spPr>
          <a:xfrm>
            <a:off x="251520" y="842888"/>
            <a:ext cx="4176465" cy="504055"/>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rmAutofit fontScale="77500" lnSpcReduction="20000"/>
          </a:bodyPr>
          <a:lstStyle/>
          <a:p>
            <a:r>
              <a:rPr lang="ja-JP" altLang="en-US" sz="2400" b="1" dirty="0">
                <a:latin typeface="+mn-ea"/>
              </a:rPr>
              <a:t>観光庁データを活用した情報収集・分析</a:t>
            </a:r>
          </a:p>
        </p:txBody>
      </p:sp>
      <p:sp>
        <p:nvSpPr>
          <p:cNvPr id="5" name="テキスト ボックス 4">
            <a:extLst>
              <a:ext uri="{FF2B5EF4-FFF2-40B4-BE49-F238E27FC236}">
                <a16:creationId xmlns:a16="http://schemas.microsoft.com/office/drawing/2014/main" id="{603684A1-3ADE-7C4F-BD4B-B2F9BDE85653}"/>
              </a:ext>
            </a:extLst>
          </p:cNvPr>
          <p:cNvSpPr txBox="1"/>
          <p:nvPr/>
        </p:nvSpPr>
        <p:spPr>
          <a:xfrm>
            <a:off x="4029302" y="2407000"/>
            <a:ext cx="4760055" cy="4093428"/>
          </a:xfrm>
          <a:prstGeom prst="rect">
            <a:avLst/>
          </a:prstGeom>
          <a:noFill/>
        </p:spPr>
        <p:txBody>
          <a:bodyPr wrap="square" rtlCol="0">
            <a:spAutoFit/>
          </a:bodyPr>
          <a:lstStyle/>
          <a:p>
            <a:pPr algn="l"/>
            <a:r>
              <a:rPr lang="en-US" altLang="ja-JP" sz="2000" dirty="0">
                <a:latin typeface="+mn-ea"/>
                <a:ea typeface="+mn-ea"/>
              </a:rPr>
              <a:t>【</a:t>
            </a:r>
            <a:r>
              <a:rPr lang="ja-JP" altLang="en-US" sz="2000" dirty="0">
                <a:latin typeface="+mn-ea"/>
                <a:ea typeface="+mn-ea"/>
              </a:rPr>
              <a:t>観光白書とは</a:t>
            </a:r>
            <a:r>
              <a:rPr lang="en-US" altLang="ja-JP" sz="2000" dirty="0">
                <a:latin typeface="+mn-ea"/>
                <a:ea typeface="+mn-ea"/>
              </a:rPr>
              <a:t>】</a:t>
            </a:r>
          </a:p>
          <a:p>
            <a:pPr algn="l"/>
            <a:r>
              <a:rPr lang="ja-JP" altLang="en-US" sz="2000" dirty="0">
                <a:latin typeface="+mn-ea"/>
                <a:ea typeface="+mn-ea"/>
              </a:rPr>
              <a:t>観光庁が毎年発行する「観光白書」は、観光立国推進基本法の規定に基づき、国土交通省が発行している資料です。</a:t>
            </a:r>
            <a:endParaRPr lang="en-US" altLang="ja-JP" sz="2000" dirty="0">
              <a:latin typeface="+mn-ea"/>
              <a:ea typeface="+mn-ea"/>
            </a:endParaRPr>
          </a:p>
          <a:p>
            <a:pPr algn="l"/>
            <a:endParaRPr lang="en-US" altLang="ja-JP" sz="2000" dirty="0">
              <a:latin typeface="+mn-ea"/>
              <a:ea typeface="+mn-ea"/>
            </a:endParaRPr>
          </a:p>
          <a:p>
            <a:pPr algn="l"/>
            <a:r>
              <a:rPr lang="ja-JP" altLang="en-US" sz="2000" dirty="0">
                <a:latin typeface="+mn-ea"/>
                <a:ea typeface="+mn-ea"/>
              </a:rPr>
              <a:t>観光全般に関するデータや、過去に講じられた政策、今年度に講じられる政策がまとめられています。</a:t>
            </a:r>
            <a:endParaRPr lang="en-US" altLang="ja-JP" sz="2000" dirty="0">
              <a:latin typeface="+mn-ea"/>
              <a:ea typeface="+mn-ea"/>
            </a:endParaRPr>
          </a:p>
          <a:p>
            <a:pPr algn="l"/>
            <a:endParaRPr lang="en-US" altLang="ja-JP" sz="2000" dirty="0">
              <a:latin typeface="+mn-ea"/>
              <a:ea typeface="+mn-ea"/>
            </a:endParaRPr>
          </a:p>
          <a:p>
            <a:pPr algn="l"/>
            <a:r>
              <a:rPr lang="ja-JP" altLang="en-US" sz="2000" dirty="0">
                <a:latin typeface="+mn-ea"/>
                <a:ea typeface="+mn-ea"/>
              </a:rPr>
              <a:t>近年の観光の動向や、観光がもたらす経済効果といったデータが多数のグラフと共に掲載されるとともに、幅広い観点から分析されています。</a:t>
            </a:r>
            <a:endParaRPr kumimoji="1" lang="ja-JP" altLang="en-US" sz="2000" dirty="0">
              <a:latin typeface="+mn-ea"/>
              <a:ea typeface="+mn-ea"/>
            </a:endParaRPr>
          </a:p>
        </p:txBody>
      </p:sp>
      <p:sp>
        <p:nvSpPr>
          <p:cNvPr id="8" name="テキスト ボックス 7">
            <a:extLst>
              <a:ext uri="{FF2B5EF4-FFF2-40B4-BE49-F238E27FC236}">
                <a16:creationId xmlns:a16="http://schemas.microsoft.com/office/drawing/2014/main" id="{F6F682B8-C1AD-0047-B9C0-26CE9F012D40}"/>
              </a:ext>
            </a:extLst>
          </p:cNvPr>
          <p:cNvSpPr txBox="1"/>
          <p:nvPr/>
        </p:nvSpPr>
        <p:spPr>
          <a:xfrm>
            <a:off x="2711076" y="6392847"/>
            <a:ext cx="1231426" cy="200055"/>
          </a:xfrm>
          <a:prstGeom prst="rect">
            <a:avLst/>
          </a:prstGeom>
          <a:noFill/>
        </p:spPr>
        <p:txBody>
          <a:bodyPr wrap="none" rtlCol="0">
            <a:spAutoFit/>
          </a:bodyPr>
          <a:lstStyle/>
          <a:p>
            <a:pPr algn="r"/>
            <a:r>
              <a:rPr kumimoji="1" lang="ja-JP" altLang="en-US" sz="700" dirty="0">
                <a:latin typeface="+mn-ea"/>
                <a:ea typeface="+mn-ea"/>
              </a:rPr>
              <a:t>出典：観光庁</a:t>
            </a:r>
            <a:r>
              <a:rPr lang="ja-JP" altLang="en-US" sz="700" dirty="0">
                <a:latin typeface="+mn-ea"/>
                <a:ea typeface="+mn-ea"/>
              </a:rPr>
              <a:t>　「</a:t>
            </a:r>
            <a:r>
              <a:rPr kumimoji="1" lang="ja-JP" altLang="en-US" sz="700" dirty="0">
                <a:latin typeface="+mn-ea"/>
                <a:ea typeface="+mn-ea"/>
              </a:rPr>
              <a:t>観光白書」</a:t>
            </a:r>
          </a:p>
        </p:txBody>
      </p:sp>
      <p:pic>
        <p:nvPicPr>
          <p:cNvPr id="9" name="図 8">
            <a:extLst>
              <a:ext uri="{FF2B5EF4-FFF2-40B4-BE49-F238E27FC236}">
                <a16:creationId xmlns:a16="http://schemas.microsoft.com/office/drawing/2014/main" id="{A66BC8A2-5797-BD44-A722-98BB625CC344}"/>
              </a:ext>
            </a:extLst>
          </p:cNvPr>
          <p:cNvPicPr>
            <a:picLocks noChangeAspect="1"/>
          </p:cNvPicPr>
          <p:nvPr/>
        </p:nvPicPr>
        <p:blipFill>
          <a:blip r:embed="rId3"/>
          <a:stretch>
            <a:fillRect/>
          </a:stretch>
        </p:blipFill>
        <p:spPr>
          <a:xfrm>
            <a:off x="1043608" y="2415560"/>
            <a:ext cx="2812093" cy="3965051"/>
          </a:xfrm>
          <a:prstGeom prst="rect">
            <a:avLst/>
          </a:prstGeom>
        </p:spPr>
      </p:pic>
      <p:sp>
        <p:nvSpPr>
          <p:cNvPr id="10" name="テキスト ボックス 9">
            <a:extLst>
              <a:ext uri="{FF2B5EF4-FFF2-40B4-BE49-F238E27FC236}">
                <a16:creationId xmlns:a16="http://schemas.microsoft.com/office/drawing/2014/main" id="{5751F6C6-C393-4B44-864F-D3FCB1CB48F3}"/>
              </a:ext>
            </a:extLst>
          </p:cNvPr>
          <p:cNvSpPr txBox="1"/>
          <p:nvPr/>
        </p:nvSpPr>
        <p:spPr>
          <a:xfrm>
            <a:off x="146763" y="1465753"/>
            <a:ext cx="8642350" cy="830997"/>
          </a:xfrm>
          <a:prstGeom prst="rect">
            <a:avLst/>
          </a:prstGeom>
          <a:noFill/>
        </p:spPr>
        <p:txBody>
          <a:bodyPr wrap="square">
            <a:spAutoFit/>
          </a:bodyPr>
          <a:lstStyle/>
          <a:p>
            <a:pPr algn="l"/>
            <a:r>
              <a:rPr lang="en-US" altLang="ja-JP" sz="1600" b="1" dirty="0">
                <a:latin typeface="+mn-ea"/>
                <a:ea typeface="+mn-ea"/>
              </a:rPr>
              <a:t>【</a:t>
            </a:r>
            <a:r>
              <a:rPr lang="ja-JP" altLang="en-US" sz="1600" b="1" dirty="0">
                <a:latin typeface="+mn-ea"/>
                <a:ea typeface="+mn-ea"/>
              </a:rPr>
              <a:t>使用するデータ＝観光白書</a:t>
            </a:r>
            <a:r>
              <a:rPr lang="en-US" altLang="ja-JP" sz="1600" b="1" dirty="0">
                <a:latin typeface="+mn-ea"/>
                <a:ea typeface="+mn-ea"/>
              </a:rPr>
              <a:t>】</a:t>
            </a:r>
          </a:p>
          <a:p>
            <a:pPr algn="l"/>
            <a:r>
              <a:rPr lang="ja-JP" altLang="en-US" sz="1600" b="1" dirty="0">
                <a:latin typeface="+mn-ea"/>
                <a:ea typeface="+mn-ea"/>
              </a:rPr>
              <a:t>観光庁が発行する観光白書を活用して、日本の観光や地域の観光に関する情報を分析するやり方を</a:t>
            </a:r>
            <a:endParaRPr lang="en-US" altLang="ja-JP" sz="1600" b="1" dirty="0">
              <a:latin typeface="+mn-ea"/>
              <a:ea typeface="+mn-ea"/>
            </a:endParaRPr>
          </a:p>
          <a:p>
            <a:pPr algn="l"/>
            <a:r>
              <a:rPr lang="ja-JP" altLang="en-US" sz="1600" b="1" dirty="0">
                <a:latin typeface="+mn-ea"/>
                <a:ea typeface="+mn-ea"/>
              </a:rPr>
              <a:t>学びます。</a:t>
            </a:r>
            <a:endParaRPr lang="en-US" altLang="ja-JP" sz="1600" b="1" dirty="0">
              <a:latin typeface="+mn-ea"/>
              <a:ea typeface="+mn-ea"/>
            </a:endParaRPr>
          </a:p>
        </p:txBody>
      </p:sp>
    </p:spTree>
    <p:extLst>
      <p:ext uri="{BB962C8B-B14F-4D97-AF65-F5344CB8AC3E}">
        <p14:creationId xmlns:p14="http://schemas.microsoft.com/office/powerpoint/2010/main" val="2046883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スライド番号プレースホルダ 5"/>
          <p:cNvSpPr>
            <a:spLocks noGrp="1"/>
          </p:cNvSpPr>
          <p:nvPr>
            <p:ph type="sldNum" sz="quarter" idx="12"/>
          </p:nvPr>
        </p:nvSpPr>
        <p:spPr/>
        <p:txBody>
          <a:bodyPr/>
          <a:lstStyle/>
          <a:p>
            <a:pPr>
              <a:defRPr/>
            </a:pPr>
            <a:fld id="{9CDF7619-046A-4A9F-AD4E-45299039FE9F}" type="slidenum">
              <a:rPr lang="en-US" altLang="ja-JP"/>
              <a:pPr>
                <a:defRPr/>
              </a:pPr>
              <a:t>6</a:t>
            </a:fld>
            <a:endParaRPr lang="en-US" altLang="ja-JP" dirty="0"/>
          </a:p>
        </p:txBody>
      </p:sp>
      <p:sp>
        <p:nvSpPr>
          <p:cNvPr id="11" name="テキスト ボックス 10">
            <a:extLst>
              <a:ext uri="{FF2B5EF4-FFF2-40B4-BE49-F238E27FC236}">
                <a16:creationId xmlns:a16="http://schemas.microsoft.com/office/drawing/2014/main" id="{A68BDD99-6342-4053-B85E-08524D398132}"/>
              </a:ext>
            </a:extLst>
          </p:cNvPr>
          <p:cNvSpPr txBox="1"/>
          <p:nvPr/>
        </p:nvSpPr>
        <p:spPr>
          <a:xfrm>
            <a:off x="250825" y="3136612"/>
            <a:ext cx="8642350" cy="1569660"/>
          </a:xfrm>
          <a:prstGeom prst="rect">
            <a:avLst/>
          </a:prstGeom>
          <a:noFill/>
        </p:spPr>
        <p:txBody>
          <a:bodyPr wrap="square">
            <a:spAutoFit/>
          </a:bodyPr>
          <a:lstStyle/>
          <a:p>
            <a:r>
              <a:rPr lang="ja-JP" altLang="en-US" sz="3200" b="1" dirty="0">
                <a:latin typeface="+mn-ea"/>
                <a:ea typeface="+mn-ea"/>
              </a:rPr>
              <a:t>①観光白書から</a:t>
            </a:r>
            <a:endParaRPr lang="en-US" altLang="ja-JP" sz="3200" b="1" dirty="0">
              <a:latin typeface="+mn-ea"/>
              <a:ea typeface="+mn-ea"/>
            </a:endParaRPr>
          </a:p>
          <a:p>
            <a:r>
              <a:rPr lang="ja-JP" altLang="en-US" sz="3200" b="1" dirty="0">
                <a:latin typeface="+mn-ea"/>
                <a:ea typeface="+mn-ea"/>
              </a:rPr>
              <a:t>日本の観光に関する現状・課題を分析する方法</a:t>
            </a:r>
            <a:endParaRPr lang="en-US" altLang="ja-JP" sz="3200" b="1" dirty="0">
              <a:latin typeface="+mn-ea"/>
              <a:ea typeface="+mn-ea"/>
            </a:endParaRPr>
          </a:p>
          <a:p>
            <a:r>
              <a:rPr lang="ja-JP" altLang="en-US" sz="3200" b="1" dirty="0">
                <a:latin typeface="+mn-ea"/>
                <a:ea typeface="+mn-ea"/>
              </a:rPr>
              <a:t>（</a:t>
            </a:r>
            <a:r>
              <a:rPr lang="en-US" altLang="ja-JP" sz="3200" b="1" dirty="0">
                <a:latin typeface="+mn-ea"/>
                <a:ea typeface="+mn-ea"/>
              </a:rPr>
              <a:t>P</a:t>
            </a:r>
            <a:r>
              <a:rPr lang="ja-JP" altLang="en-US" sz="3200" b="1" dirty="0">
                <a:latin typeface="+mn-ea"/>
                <a:ea typeface="+mn-ea"/>
              </a:rPr>
              <a:t>７～</a:t>
            </a:r>
            <a:r>
              <a:rPr lang="en-US" altLang="ja-JP" sz="3200" b="1" dirty="0">
                <a:latin typeface="+mn-ea"/>
                <a:ea typeface="+mn-ea"/>
              </a:rPr>
              <a:t>P</a:t>
            </a:r>
            <a:r>
              <a:rPr lang="ja-JP" altLang="en-US" sz="3200" b="1" dirty="0">
                <a:latin typeface="+mn-ea"/>
                <a:ea typeface="+mn-ea"/>
              </a:rPr>
              <a:t>１１で実際に分析をします）</a:t>
            </a:r>
          </a:p>
        </p:txBody>
      </p:sp>
    </p:spTree>
    <p:extLst>
      <p:ext uri="{BB962C8B-B14F-4D97-AF65-F5344CB8AC3E}">
        <p14:creationId xmlns:p14="http://schemas.microsoft.com/office/powerpoint/2010/main" val="39638098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スライド番号プレースホルダ 5"/>
          <p:cNvSpPr>
            <a:spLocks noGrp="1"/>
          </p:cNvSpPr>
          <p:nvPr>
            <p:ph type="sldNum" sz="quarter" idx="12"/>
          </p:nvPr>
        </p:nvSpPr>
        <p:spPr/>
        <p:txBody>
          <a:bodyPr/>
          <a:lstStyle/>
          <a:p>
            <a:pPr>
              <a:defRPr/>
            </a:pPr>
            <a:fld id="{9CDF7619-046A-4A9F-AD4E-45299039FE9F}" type="slidenum">
              <a:rPr lang="en-US" altLang="ja-JP"/>
              <a:pPr>
                <a:defRPr/>
              </a:pPr>
              <a:t>7</a:t>
            </a:fld>
            <a:endParaRPr lang="en-US" altLang="ja-JP" dirty="0"/>
          </a:p>
        </p:txBody>
      </p:sp>
      <p:pic>
        <p:nvPicPr>
          <p:cNvPr id="19" name="図 18">
            <a:extLst>
              <a:ext uri="{FF2B5EF4-FFF2-40B4-BE49-F238E27FC236}">
                <a16:creationId xmlns:a16="http://schemas.microsoft.com/office/drawing/2014/main" id="{C4A1ED23-365B-4045-A934-0A7FC0B312E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5150" y="1916832"/>
            <a:ext cx="7581900" cy="2997200"/>
          </a:xfrm>
          <a:prstGeom prst="rect">
            <a:avLst/>
          </a:prstGeom>
        </p:spPr>
      </p:pic>
      <p:sp>
        <p:nvSpPr>
          <p:cNvPr id="23" name="正方形/長方形 22">
            <a:extLst>
              <a:ext uri="{FF2B5EF4-FFF2-40B4-BE49-F238E27FC236}">
                <a16:creationId xmlns:a16="http://schemas.microsoft.com/office/drawing/2014/main" id="{99BEDEC4-4E1D-1945-A470-C8CB09C80809}"/>
              </a:ext>
            </a:extLst>
          </p:cNvPr>
          <p:cNvSpPr/>
          <p:nvPr/>
        </p:nvSpPr>
        <p:spPr>
          <a:xfrm>
            <a:off x="251519" y="783368"/>
            <a:ext cx="5892351" cy="504055"/>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rmAutofit fontScale="77500" lnSpcReduction="20000"/>
          </a:bodyPr>
          <a:lstStyle/>
          <a:p>
            <a:r>
              <a:rPr lang="ja-JP" altLang="en-US" sz="2400" b="1" dirty="0">
                <a:latin typeface="Arial" panose="020B0604020202020204" pitchFamily="34" charset="0"/>
                <a:cs typeface="Arial" panose="020B0604020202020204" pitchFamily="34" charset="0"/>
              </a:rPr>
              <a:t>①日本人国内宿泊観光旅行の回数及び宿泊数の推移</a:t>
            </a:r>
          </a:p>
        </p:txBody>
      </p:sp>
      <p:sp>
        <p:nvSpPr>
          <p:cNvPr id="22" name="テキスト ボックス 21">
            <a:extLst>
              <a:ext uri="{FF2B5EF4-FFF2-40B4-BE49-F238E27FC236}">
                <a16:creationId xmlns:a16="http://schemas.microsoft.com/office/drawing/2014/main" id="{823651BB-C6C9-D74E-8598-EC4A3B5E828F}"/>
              </a:ext>
            </a:extLst>
          </p:cNvPr>
          <p:cNvSpPr txBox="1"/>
          <p:nvPr/>
        </p:nvSpPr>
        <p:spPr>
          <a:xfrm>
            <a:off x="2137440" y="4966567"/>
            <a:ext cx="6181500" cy="584775"/>
          </a:xfrm>
          <a:prstGeom prst="rect">
            <a:avLst/>
          </a:prstGeom>
          <a:noFill/>
        </p:spPr>
        <p:txBody>
          <a:bodyPr wrap="none" rtlCol="0">
            <a:spAutoFit/>
          </a:bodyPr>
          <a:lstStyle/>
          <a:p>
            <a:pPr algn="l"/>
            <a:r>
              <a:rPr lang="ja-JP" altLang="en-US" sz="1600" b="1" dirty="0">
                <a:latin typeface="+mn-ea"/>
                <a:ea typeface="+mn-ea"/>
              </a:rPr>
              <a:t>日本人の国民</a:t>
            </a:r>
            <a:r>
              <a:rPr lang="en-US" altLang="ja-JP" sz="1600" b="1" dirty="0">
                <a:latin typeface="+mn-ea"/>
                <a:ea typeface="+mn-ea"/>
              </a:rPr>
              <a:t>1</a:t>
            </a:r>
            <a:r>
              <a:rPr lang="ja-JP" altLang="en-US" sz="1600" b="1" dirty="0">
                <a:latin typeface="+mn-ea"/>
                <a:ea typeface="+mn-ea"/>
              </a:rPr>
              <a:t>人当たりの国内宿泊観光旅行の宿泊数を表しており、</a:t>
            </a:r>
            <a:endParaRPr lang="en-US" altLang="ja-JP" sz="1600" b="1" dirty="0">
              <a:latin typeface="+mn-ea"/>
              <a:ea typeface="+mn-ea"/>
            </a:endParaRPr>
          </a:p>
          <a:p>
            <a:pPr algn="l"/>
            <a:r>
              <a:rPr lang="en-US" altLang="ja-JP" sz="1600" b="1" dirty="0">
                <a:latin typeface="+mn-ea"/>
                <a:ea typeface="+mn-ea"/>
              </a:rPr>
              <a:t>2019</a:t>
            </a:r>
            <a:r>
              <a:rPr lang="ja-JP" altLang="en-US" sz="1600" b="1" dirty="0">
                <a:latin typeface="+mn-ea"/>
                <a:ea typeface="+mn-ea"/>
              </a:rPr>
              <a:t>年（令和元年）では１回の旅行で平均</a:t>
            </a:r>
            <a:r>
              <a:rPr lang="en-US" altLang="ja-JP" sz="1600" b="1" dirty="0">
                <a:latin typeface="+mn-ea"/>
                <a:ea typeface="+mn-ea"/>
              </a:rPr>
              <a:t>2.31</a:t>
            </a:r>
            <a:r>
              <a:rPr lang="ja-JP" altLang="en-US" sz="1600" b="1" dirty="0">
                <a:latin typeface="+mn-ea"/>
                <a:ea typeface="+mn-ea"/>
              </a:rPr>
              <a:t>泊しました。</a:t>
            </a:r>
            <a:endParaRPr kumimoji="1" lang="ja-JP" altLang="en-US" sz="1600" b="1" dirty="0">
              <a:latin typeface="+mn-ea"/>
              <a:ea typeface="+mn-ea"/>
            </a:endParaRPr>
          </a:p>
        </p:txBody>
      </p:sp>
      <p:sp>
        <p:nvSpPr>
          <p:cNvPr id="24" name="円/楕円 23">
            <a:extLst>
              <a:ext uri="{FF2B5EF4-FFF2-40B4-BE49-F238E27FC236}">
                <a16:creationId xmlns:a16="http://schemas.microsoft.com/office/drawing/2014/main" id="{B640F839-F83A-3444-9516-17F5A92C2655}"/>
              </a:ext>
            </a:extLst>
          </p:cNvPr>
          <p:cNvSpPr/>
          <p:nvPr/>
        </p:nvSpPr>
        <p:spPr>
          <a:xfrm>
            <a:off x="7092280" y="2476290"/>
            <a:ext cx="504056" cy="504056"/>
          </a:xfrm>
          <a:prstGeom prst="ellipse">
            <a:avLst/>
          </a:prstGeom>
          <a:noFill/>
          <a:ln w="9525">
            <a:solidFill>
              <a:srgbClr val="00B0F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円/楕円 25">
            <a:extLst>
              <a:ext uri="{FF2B5EF4-FFF2-40B4-BE49-F238E27FC236}">
                <a16:creationId xmlns:a16="http://schemas.microsoft.com/office/drawing/2014/main" id="{58E91FB0-B975-E049-B98D-DB1EAEB40938}"/>
              </a:ext>
            </a:extLst>
          </p:cNvPr>
          <p:cNvSpPr/>
          <p:nvPr/>
        </p:nvSpPr>
        <p:spPr>
          <a:xfrm>
            <a:off x="7092280" y="3429164"/>
            <a:ext cx="504056" cy="504056"/>
          </a:xfrm>
          <a:prstGeom prst="ellipse">
            <a:avLst/>
          </a:prstGeom>
          <a:noFill/>
          <a:ln w="9525">
            <a:solidFill>
              <a:srgbClr val="F3716A"/>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3" name="直線コネクタ 2">
            <a:extLst>
              <a:ext uri="{FF2B5EF4-FFF2-40B4-BE49-F238E27FC236}">
                <a16:creationId xmlns:a16="http://schemas.microsoft.com/office/drawing/2014/main" id="{CE2DF4BA-C040-D745-A71C-F31C1D946756}"/>
              </a:ext>
            </a:extLst>
          </p:cNvPr>
          <p:cNvCxnSpPr/>
          <p:nvPr/>
        </p:nvCxnSpPr>
        <p:spPr>
          <a:xfrm>
            <a:off x="1123891" y="5272682"/>
            <a:ext cx="792088" cy="0"/>
          </a:xfrm>
          <a:prstGeom prst="line">
            <a:avLst/>
          </a:prstGeom>
          <a:ln w="57150">
            <a:solidFill>
              <a:srgbClr val="08A3E1"/>
            </a:solidFill>
          </a:ln>
        </p:spPr>
        <p:style>
          <a:lnRef idx="1">
            <a:schemeClr val="accent1"/>
          </a:lnRef>
          <a:fillRef idx="0">
            <a:schemeClr val="accent1"/>
          </a:fillRef>
          <a:effectRef idx="0">
            <a:schemeClr val="accent1"/>
          </a:effectRef>
          <a:fontRef idx="minor">
            <a:schemeClr val="tx1"/>
          </a:fontRef>
        </p:style>
      </p:cxnSp>
      <p:sp>
        <p:nvSpPr>
          <p:cNvPr id="4" name="テキスト ボックス 3">
            <a:extLst>
              <a:ext uri="{FF2B5EF4-FFF2-40B4-BE49-F238E27FC236}">
                <a16:creationId xmlns:a16="http://schemas.microsoft.com/office/drawing/2014/main" id="{2485DBD8-439D-284B-8C19-96E007B55F1B}"/>
              </a:ext>
            </a:extLst>
          </p:cNvPr>
          <p:cNvSpPr txBox="1"/>
          <p:nvPr/>
        </p:nvSpPr>
        <p:spPr>
          <a:xfrm>
            <a:off x="916142" y="5088016"/>
            <a:ext cx="415498" cy="369332"/>
          </a:xfrm>
          <a:prstGeom prst="rect">
            <a:avLst/>
          </a:prstGeom>
          <a:noFill/>
        </p:spPr>
        <p:txBody>
          <a:bodyPr wrap="none" rtlCol="0">
            <a:spAutoFit/>
          </a:bodyPr>
          <a:lstStyle/>
          <a:p>
            <a:r>
              <a:rPr kumimoji="1" lang="ja-JP" altLang="en-US">
                <a:solidFill>
                  <a:srgbClr val="08A3E1"/>
                </a:solidFill>
              </a:rPr>
              <a:t>●</a:t>
            </a:r>
          </a:p>
        </p:txBody>
      </p:sp>
      <p:sp>
        <p:nvSpPr>
          <p:cNvPr id="13" name="テキスト ボックス 12">
            <a:extLst>
              <a:ext uri="{FF2B5EF4-FFF2-40B4-BE49-F238E27FC236}">
                <a16:creationId xmlns:a16="http://schemas.microsoft.com/office/drawing/2014/main" id="{DBFD19F5-9D8B-8449-B945-EAC2215B0672}"/>
              </a:ext>
            </a:extLst>
          </p:cNvPr>
          <p:cNvSpPr txBox="1"/>
          <p:nvPr/>
        </p:nvSpPr>
        <p:spPr>
          <a:xfrm>
            <a:off x="1708230" y="5088016"/>
            <a:ext cx="415498" cy="369332"/>
          </a:xfrm>
          <a:prstGeom prst="rect">
            <a:avLst/>
          </a:prstGeom>
          <a:noFill/>
        </p:spPr>
        <p:txBody>
          <a:bodyPr wrap="none" rtlCol="0">
            <a:spAutoFit/>
          </a:bodyPr>
          <a:lstStyle/>
          <a:p>
            <a:r>
              <a:rPr kumimoji="1" lang="ja-JP" altLang="en-US">
                <a:solidFill>
                  <a:srgbClr val="08A3E1"/>
                </a:solidFill>
              </a:rPr>
              <a:t>●</a:t>
            </a:r>
          </a:p>
        </p:txBody>
      </p:sp>
      <p:sp>
        <p:nvSpPr>
          <p:cNvPr id="6" name="テキスト ボックス 5">
            <a:extLst>
              <a:ext uri="{FF2B5EF4-FFF2-40B4-BE49-F238E27FC236}">
                <a16:creationId xmlns:a16="http://schemas.microsoft.com/office/drawing/2014/main" id="{0EF1767E-B317-C641-8519-EFB570A4C493}"/>
              </a:ext>
            </a:extLst>
          </p:cNvPr>
          <p:cNvSpPr txBox="1"/>
          <p:nvPr/>
        </p:nvSpPr>
        <p:spPr>
          <a:xfrm>
            <a:off x="2151401" y="5580529"/>
            <a:ext cx="5208477" cy="584775"/>
          </a:xfrm>
          <a:prstGeom prst="rect">
            <a:avLst/>
          </a:prstGeom>
          <a:noFill/>
        </p:spPr>
        <p:txBody>
          <a:bodyPr wrap="none" rtlCol="0">
            <a:spAutoFit/>
          </a:bodyPr>
          <a:lstStyle/>
          <a:p>
            <a:pPr algn="l"/>
            <a:r>
              <a:rPr lang="ja-JP" altLang="en-US" sz="1600" b="1">
                <a:latin typeface="+mn-ea"/>
                <a:ea typeface="+mn-ea"/>
              </a:rPr>
              <a:t>国民</a:t>
            </a:r>
            <a:r>
              <a:rPr lang="en-US" altLang="ja-JP" sz="1600" b="1" dirty="0">
                <a:latin typeface="+mn-ea"/>
                <a:ea typeface="+mn-ea"/>
              </a:rPr>
              <a:t>1</a:t>
            </a:r>
            <a:r>
              <a:rPr lang="ja-JP" altLang="en-US" sz="1600" b="1">
                <a:latin typeface="+mn-ea"/>
                <a:ea typeface="+mn-ea"/>
              </a:rPr>
              <a:t>人当たりの国内宿泊観光旅行の回数を表しており、</a:t>
            </a:r>
            <a:endParaRPr lang="en-US" altLang="ja-JP" sz="1600" b="1" dirty="0">
              <a:latin typeface="+mn-ea"/>
              <a:ea typeface="+mn-ea"/>
            </a:endParaRPr>
          </a:p>
          <a:p>
            <a:pPr algn="l"/>
            <a:r>
              <a:rPr lang="en-US" altLang="ja-JP" sz="1600" b="1" dirty="0">
                <a:latin typeface="+mn-ea"/>
                <a:ea typeface="+mn-ea"/>
              </a:rPr>
              <a:t>2019</a:t>
            </a:r>
            <a:r>
              <a:rPr lang="ja-JP" altLang="en-US" sz="1600" b="1">
                <a:latin typeface="+mn-ea"/>
                <a:ea typeface="+mn-ea"/>
              </a:rPr>
              <a:t>年（令和元年）は平均で年に</a:t>
            </a:r>
            <a:r>
              <a:rPr lang="en-US" altLang="ja-JP" sz="1600" b="1" dirty="0">
                <a:latin typeface="+mn-ea"/>
                <a:ea typeface="+mn-ea"/>
              </a:rPr>
              <a:t>1.36</a:t>
            </a:r>
            <a:r>
              <a:rPr lang="ja-JP" altLang="en-US" sz="1600" b="1">
                <a:latin typeface="+mn-ea"/>
                <a:ea typeface="+mn-ea"/>
              </a:rPr>
              <a:t>回旅行しました。</a:t>
            </a:r>
            <a:endParaRPr kumimoji="1" lang="ja-JP" altLang="en-US" sz="1600" b="1">
              <a:latin typeface="+mn-ea"/>
              <a:ea typeface="+mn-ea"/>
            </a:endParaRPr>
          </a:p>
        </p:txBody>
      </p:sp>
      <p:cxnSp>
        <p:nvCxnSpPr>
          <p:cNvPr id="16" name="直線コネクタ 15">
            <a:extLst>
              <a:ext uri="{FF2B5EF4-FFF2-40B4-BE49-F238E27FC236}">
                <a16:creationId xmlns:a16="http://schemas.microsoft.com/office/drawing/2014/main" id="{CED8504F-1034-CA4F-8B0F-6ECF37AE0263}"/>
              </a:ext>
            </a:extLst>
          </p:cNvPr>
          <p:cNvCxnSpPr/>
          <p:nvPr/>
        </p:nvCxnSpPr>
        <p:spPr>
          <a:xfrm>
            <a:off x="1123891" y="5797790"/>
            <a:ext cx="792088" cy="0"/>
          </a:xfrm>
          <a:prstGeom prst="line">
            <a:avLst/>
          </a:prstGeom>
          <a:ln w="57150">
            <a:solidFill>
              <a:srgbClr val="F3716A"/>
            </a:solidFill>
          </a:ln>
        </p:spPr>
        <p:style>
          <a:lnRef idx="1">
            <a:schemeClr val="accent1"/>
          </a:lnRef>
          <a:fillRef idx="0">
            <a:schemeClr val="accent1"/>
          </a:fillRef>
          <a:effectRef idx="0">
            <a:schemeClr val="accent1"/>
          </a:effectRef>
          <a:fontRef idx="minor">
            <a:schemeClr val="tx1"/>
          </a:fontRef>
        </p:style>
      </p:cxnSp>
      <p:sp>
        <p:nvSpPr>
          <p:cNvPr id="18" name="テキスト ボックス 17">
            <a:extLst>
              <a:ext uri="{FF2B5EF4-FFF2-40B4-BE49-F238E27FC236}">
                <a16:creationId xmlns:a16="http://schemas.microsoft.com/office/drawing/2014/main" id="{475FC471-B011-A145-BCEF-F7E6DA49398E}"/>
              </a:ext>
            </a:extLst>
          </p:cNvPr>
          <p:cNvSpPr txBox="1"/>
          <p:nvPr/>
        </p:nvSpPr>
        <p:spPr>
          <a:xfrm>
            <a:off x="916142" y="5613124"/>
            <a:ext cx="415498" cy="369332"/>
          </a:xfrm>
          <a:prstGeom prst="rect">
            <a:avLst/>
          </a:prstGeom>
          <a:noFill/>
          <a:ln>
            <a:noFill/>
          </a:ln>
        </p:spPr>
        <p:txBody>
          <a:bodyPr wrap="none" rtlCol="0">
            <a:spAutoFit/>
          </a:bodyPr>
          <a:lstStyle/>
          <a:p>
            <a:r>
              <a:rPr kumimoji="1" lang="ja-JP" altLang="en-US">
                <a:solidFill>
                  <a:srgbClr val="F3716A"/>
                </a:solidFill>
              </a:rPr>
              <a:t>●</a:t>
            </a:r>
          </a:p>
        </p:txBody>
      </p:sp>
      <p:sp>
        <p:nvSpPr>
          <p:cNvPr id="21" name="テキスト ボックス 20">
            <a:extLst>
              <a:ext uri="{FF2B5EF4-FFF2-40B4-BE49-F238E27FC236}">
                <a16:creationId xmlns:a16="http://schemas.microsoft.com/office/drawing/2014/main" id="{7B477F28-358B-7640-A229-E0D707829731}"/>
              </a:ext>
            </a:extLst>
          </p:cNvPr>
          <p:cNvSpPr txBox="1"/>
          <p:nvPr/>
        </p:nvSpPr>
        <p:spPr>
          <a:xfrm>
            <a:off x="1708230" y="5613124"/>
            <a:ext cx="415498" cy="369332"/>
          </a:xfrm>
          <a:prstGeom prst="rect">
            <a:avLst/>
          </a:prstGeom>
          <a:noFill/>
          <a:ln>
            <a:noFill/>
          </a:ln>
        </p:spPr>
        <p:txBody>
          <a:bodyPr wrap="none" rtlCol="0">
            <a:spAutoFit/>
          </a:bodyPr>
          <a:lstStyle/>
          <a:p>
            <a:r>
              <a:rPr kumimoji="1" lang="ja-JP" altLang="en-US">
                <a:solidFill>
                  <a:srgbClr val="F3716A"/>
                </a:solidFill>
              </a:rPr>
              <a:t>●</a:t>
            </a:r>
          </a:p>
        </p:txBody>
      </p:sp>
      <p:sp>
        <p:nvSpPr>
          <p:cNvPr id="25" name="テキスト ボックス 24">
            <a:extLst>
              <a:ext uri="{FF2B5EF4-FFF2-40B4-BE49-F238E27FC236}">
                <a16:creationId xmlns:a16="http://schemas.microsoft.com/office/drawing/2014/main" id="{7FA07054-DE9A-804D-A110-F173974B87A7}"/>
              </a:ext>
            </a:extLst>
          </p:cNvPr>
          <p:cNvSpPr txBox="1"/>
          <p:nvPr/>
        </p:nvSpPr>
        <p:spPr>
          <a:xfrm>
            <a:off x="251519" y="6306105"/>
            <a:ext cx="8601885" cy="369332"/>
          </a:xfrm>
          <a:prstGeom prst="rect">
            <a:avLst/>
          </a:prstGeom>
          <a:solidFill>
            <a:srgbClr val="002060"/>
          </a:solidFill>
          <a:ln>
            <a:solidFill>
              <a:schemeClr val="tx1">
                <a:lumMod val="50000"/>
                <a:lumOff val="50000"/>
              </a:schemeClr>
            </a:solidFill>
          </a:ln>
        </p:spPr>
        <p:txBody>
          <a:bodyPr wrap="square" rtlCol="0">
            <a:spAutoFit/>
          </a:bodyPr>
          <a:lstStyle/>
          <a:p>
            <a:r>
              <a:rPr kumimoji="1" lang="ja-JP" altLang="en-US" b="1" dirty="0">
                <a:solidFill>
                  <a:schemeClr val="bg1"/>
                </a:solidFill>
              </a:rPr>
              <a:t>日本人の宿泊数・宿泊回数は、過去</a:t>
            </a:r>
            <a:r>
              <a:rPr kumimoji="1" lang="en-US" altLang="ja-JP" b="1" dirty="0">
                <a:solidFill>
                  <a:schemeClr val="bg1"/>
                </a:solidFill>
              </a:rPr>
              <a:t>5</a:t>
            </a:r>
            <a:r>
              <a:rPr kumimoji="1" lang="ja-JP" altLang="en-US" b="1" dirty="0">
                <a:solidFill>
                  <a:schemeClr val="bg1"/>
                </a:solidFill>
              </a:rPr>
              <a:t>年以上、ほぼ横ばい</a:t>
            </a:r>
            <a:r>
              <a:rPr lang="ja-JP" altLang="en-US" b="1" dirty="0">
                <a:solidFill>
                  <a:schemeClr val="bg1"/>
                </a:solidFill>
              </a:rPr>
              <a:t>で伸び悩んでいます。</a:t>
            </a:r>
            <a:endParaRPr kumimoji="1" lang="ja-JP" altLang="en-US" b="1" dirty="0">
              <a:solidFill>
                <a:schemeClr val="bg1"/>
              </a:solidFill>
            </a:endParaRPr>
          </a:p>
        </p:txBody>
      </p:sp>
      <p:sp>
        <p:nvSpPr>
          <p:cNvPr id="27" name="テキスト ボックス 26">
            <a:extLst>
              <a:ext uri="{FF2B5EF4-FFF2-40B4-BE49-F238E27FC236}">
                <a16:creationId xmlns:a16="http://schemas.microsoft.com/office/drawing/2014/main" id="{D74C15A9-7528-4514-90FD-61F3F9DCE9B0}"/>
              </a:ext>
            </a:extLst>
          </p:cNvPr>
          <p:cNvSpPr txBox="1"/>
          <p:nvPr/>
        </p:nvSpPr>
        <p:spPr>
          <a:xfrm>
            <a:off x="146579" y="1343316"/>
            <a:ext cx="8706826" cy="584775"/>
          </a:xfrm>
          <a:prstGeom prst="rect">
            <a:avLst/>
          </a:prstGeom>
          <a:noFill/>
        </p:spPr>
        <p:txBody>
          <a:bodyPr wrap="square">
            <a:spAutoFit/>
          </a:bodyPr>
          <a:lstStyle/>
          <a:p>
            <a:pPr algn="l"/>
            <a:r>
              <a:rPr lang="en-US" altLang="ja-JP" sz="1600" dirty="0">
                <a:latin typeface="+mn-ea"/>
                <a:ea typeface="+mn-ea"/>
              </a:rPr>
              <a:t>【</a:t>
            </a:r>
            <a:r>
              <a:rPr lang="ja-JP" altLang="en-US" sz="1600" dirty="0">
                <a:latin typeface="+mn-ea"/>
                <a:ea typeface="+mn-ea"/>
              </a:rPr>
              <a:t>日本人の</a:t>
            </a:r>
            <a:r>
              <a:rPr lang="en-US" altLang="ja-JP" sz="1600" dirty="0">
                <a:latin typeface="+mn-ea"/>
                <a:ea typeface="+mn-ea"/>
              </a:rPr>
              <a:t>1</a:t>
            </a:r>
            <a:r>
              <a:rPr lang="ja-JP" altLang="en-US" sz="1600" dirty="0">
                <a:latin typeface="+mn-ea"/>
                <a:ea typeface="+mn-ea"/>
              </a:rPr>
              <a:t>人当たりの旅行実態（宿泊数と旅行回数）を把握する方法</a:t>
            </a:r>
            <a:r>
              <a:rPr lang="en-US" altLang="ja-JP" sz="1600" dirty="0">
                <a:latin typeface="+mn-ea"/>
                <a:ea typeface="+mn-ea"/>
              </a:rPr>
              <a:t>】</a:t>
            </a:r>
          </a:p>
          <a:p>
            <a:pPr algn="l"/>
            <a:r>
              <a:rPr lang="ja-JP" altLang="en-US" sz="1600" dirty="0">
                <a:latin typeface="+mn-ea"/>
                <a:ea typeface="+mn-ea"/>
              </a:rPr>
              <a:t>観光白書から日本人の</a:t>
            </a:r>
            <a:r>
              <a:rPr lang="en-US" altLang="ja-JP" sz="1600" dirty="0">
                <a:latin typeface="+mn-ea"/>
                <a:ea typeface="+mn-ea"/>
              </a:rPr>
              <a:t>1</a:t>
            </a:r>
            <a:r>
              <a:rPr lang="ja-JP" altLang="en-US" sz="1600" dirty="0">
                <a:latin typeface="+mn-ea"/>
                <a:ea typeface="+mn-ea"/>
              </a:rPr>
              <a:t>人当たりの宿泊観光旅行の宿泊数と旅行回数を導き出します。</a:t>
            </a:r>
            <a:endParaRPr lang="en-US" altLang="ja-JP" sz="1600" dirty="0">
              <a:latin typeface="+mn-ea"/>
              <a:ea typeface="+mn-ea"/>
            </a:endParaRPr>
          </a:p>
        </p:txBody>
      </p:sp>
      <p:sp>
        <p:nvSpPr>
          <p:cNvPr id="17" name="テキスト ボックス 16">
            <a:extLst>
              <a:ext uri="{FF2B5EF4-FFF2-40B4-BE49-F238E27FC236}">
                <a16:creationId xmlns:a16="http://schemas.microsoft.com/office/drawing/2014/main" id="{9169A238-7A68-B748-B2E1-973FE3447CBF}"/>
              </a:ext>
            </a:extLst>
          </p:cNvPr>
          <p:cNvSpPr txBox="1"/>
          <p:nvPr/>
        </p:nvSpPr>
        <p:spPr>
          <a:xfrm>
            <a:off x="6300192" y="4829882"/>
            <a:ext cx="1736373" cy="200055"/>
          </a:xfrm>
          <a:prstGeom prst="rect">
            <a:avLst/>
          </a:prstGeom>
          <a:noFill/>
        </p:spPr>
        <p:txBody>
          <a:bodyPr wrap="none" rtlCol="0">
            <a:spAutoFit/>
          </a:bodyPr>
          <a:lstStyle/>
          <a:p>
            <a:r>
              <a:rPr kumimoji="1" lang="ja-JP" altLang="en-US" sz="700" dirty="0">
                <a:latin typeface="Arial" panose="020B0604020202020204" pitchFamily="34" charset="0"/>
                <a:cs typeface="Arial" panose="020B0604020202020204" pitchFamily="34" charset="0"/>
              </a:rPr>
              <a:t>出典：</a:t>
            </a:r>
            <a:r>
              <a:rPr lang="ja-JP" altLang="en-US" sz="700" dirty="0">
                <a:latin typeface="Arial" panose="020B0604020202020204" pitchFamily="34" charset="0"/>
                <a:cs typeface="Arial" panose="020B0604020202020204" pitchFamily="34" charset="0"/>
              </a:rPr>
              <a:t> 観光庁「旅行・観光消費動向調査」</a:t>
            </a:r>
            <a:endParaRPr kumimoji="1" lang="ja-JP" altLang="en-US" sz="7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759933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CF141DE4-C7DB-AD4C-9EBE-23ECC6FAD93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1948" y="1921364"/>
            <a:ext cx="7470452" cy="2999500"/>
          </a:xfrm>
          <a:prstGeom prst="rect">
            <a:avLst/>
          </a:prstGeom>
        </p:spPr>
      </p:pic>
      <p:sp>
        <p:nvSpPr>
          <p:cNvPr id="20" name="スライド番号プレースホルダ 5"/>
          <p:cNvSpPr>
            <a:spLocks noGrp="1"/>
          </p:cNvSpPr>
          <p:nvPr>
            <p:ph type="sldNum" sz="quarter" idx="12"/>
          </p:nvPr>
        </p:nvSpPr>
        <p:spPr/>
        <p:txBody>
          <a:bodyPr/>
          <a:lstStyle/>
          <a:p>
            <a:pPr>
              <a:defRPr/>
            </a:pPr>
            <a:fld id="{9CDF7619-046A-4A9F-AD4E-45299039FE9F}" type="slidenum">
              <a:rPr lang="en-US" altLang="ja-JP"/>
              <a:pPr>
                <a:defRPr/>
              </a:pPr>
              <a:t>8</a:t>
            </a:fld>
            <a:endParaRPr lang="en-US" altLang="ja-JP" dirty="0"/>
          </a:p>
        </p:txBody>
      </p:sp>
      <p:sp>
        <p:nvSpPr>
          <p:cNvPr id="23" name="正方形/長方形 22">
            <a:extLst>
              <a:ext uri="{FF2B5EF4-FFF2-40B4-BE49-F238E27FC236}">
                <a16:creationId xmlns:a16="http://schemas.microsoft.com/office/drawing/2014/main" id="{99BEDEC4-4E1D-1945-A470-C8CB09C80809}"/>
              </a:ext>
            </a:extLst>
          </p:cNvPr>
          <p:cNvSpPr/>
          <p:nvPr/>
        </p:nvSpPr>
        <p:spPr>
          <a:xfrm>
            <a:off x="266714" y="749601"/>
            <a:ext cx="6321510" cy="504055"/>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rmAutofit fontScale="92500"/>
          </a:bodyPr>
          <a:lstStyle/>
          <a:p>
            <a:r>
              <a:rPr lang="ja-JP" altLang="en-US" b="1" dirty="0"/>
              <a:t>②　日本人国内宿泊旅行延べ人数、国内日帰り旅行延べ人数の推移 </a:t>
            </a:r>
            <a:endParaRPr lang="ja-JP" altLang="en-US" sz="2400" b="1" dirty="0"/>
          </a:p>
        </p:txBody>
      </p:sp>
      <p:sp>
        <p:nvSpPr>
          <p:cNvPr id="24" name="円/楕円 23">
            <a:extLst>
              <a:ext uri="{FF2B5EF4-FFF2-40B4-BE49-F238E27FC236}">
                <a16:creationId xmlns:a16="http://schemas.microsoft.com/office/drawing/2014/main" id="{B640F839-F83A-3444-9516-17F5A92C2655}"/>
              </a:ext>
            </a:extLst>
          </p:cNvPr>
          <p:cNvSpPr/>
          <p:nvPr/>
        </p:nvSpPr>
        <p:spPr>
          <a:xfrm>
            <a:off x="7380312" y="3286557"/>
            <a:ext cx="504056" cy="504056"/>
          </a:xfrm>
          <a:prstGeom prst="ellipse">
            <a:avLst/>
          </a:prstGeom>
          <a:noFill/>
          <a:ln w="9525">
            <a:solidFill>
              <a:srgbClr val="00B0F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円/楕円 25">
            <a:extLst>
              <a:ext uri="{FF2B5EF4-FFF2-40B4-BE49-F238E27FC236}">
                <a16:creationId xmlns:a16="http://schemas.microsoft.com/office/drawing/2014/main" id="{58E91FB0-B975-E049-B98D-DB1EAEB40938}"/>
              </a:ext>
            </a:extLst>
          </p:cNvPr>
          <p:cNvSpPr/>
          <p:nvPr/>
        </p:nvSpPr>
        <p:spPr>
          <a:xfrm>
            <a:off x="7380312" y="2472592"/>
            <a:ext cx="504056" cy="504056"/>
          </a:xfrm>
          <a:prstGeom prst="ellipse">
            <a:avLst/>
          </a:prstGeom>
          <a:noFill/>
          <a:ln w="9525">
            <a:solidFill>
              <a:srgbClr val="F3716A"/>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3" name="直線コネクタ 2">
            <a:extLst>
              <a:ext uri="{FF2B5EF4-FFF2-40B4-BE49-F238E27FC236}">
                <a16:creationId xmlns:a16="http://schemas.microsoft.com/office/drawing/2014/main" id="{CE2DF4BA-C040-D745-A71C-F31C1D946756}"/>
              </a:ext>
            </a:extLst>
          </p:cNvPr>
          <p:cNvCxnSpPr>
            <a:cxnSpLocks/>
          </p:cNvCxnSpPr>
          <p:nvPr/>
        </p:nvCxnSpPr>
        <p:spPr>
          <a:xfrm>
            <a:off x="1078824" y="5744310"/>
            <a:ext cx="462005" cy="0"/>
          </a:xfrm>
          <a:prstGeom prst="line">
            <a:avLst/>
          </a:prstGeom>
          <a:ln w="57150">
            <a:solidFill>
              <a:srgbClr val="08A3E1"/>
            </a:solidFill>
          </a:ln>
        </p:spPr>
        <p:style>
          <a:lnRef idx="1">
            <a:schemeClr val="accent1"/>
          </a:lnRef>
          <a:fillRef idx="0">
            <a:schemeClr val="accent1"/>
          </a:fillRef>
          <a:effectRef idx="0">
            <a:schemeClr val="accent1"/>
          </a:effectRef>
          <a:fontRef idx="minor">
            <a:schemeClr val="tx1"/>
          </a:fontRef>
        </p:style>
      </p:cxnSp>
      <p:sp>
        <p:nvSpPr>
          <p:cNvPr id="4" name="テキスト ボックス 3">
            <a:extLst>
              <a:ext uri="{FF2B5EF4-FFF2-40B4-BE49-F238E27FC236}">
                <a16:creationId xmlns:a16="http://schemas.microsoft.com/office/drawing/2014/main" id="{2485DBD8-439D-284B-8C19-96E007B55F1B}"/>
              </a:ext>
            </a:extLst>
          </p:cNvPr>
          <p:cNvSpPr txBox="1"/>
          <p:nvPr/>
        </p:nvSpPr>
        <p:spPr>
          <a:xfrm>
            <a:off x="862800" y="5559644"/>
            <a:ext cx="415498" cy="369332"/>
          </a:xfrm>
          <a:prstGeom prst="rect">
            <a:avLst/>
          </a:prstGeom>
          <a:noFill/>
        </p:spPr>
        <p:txBody>
          <a:bodyPr wrap="none" rtlCol="0">
            <a:spAutoFit/>
          </a:bodyPr>
          <a:lstStyle/>
          <a:p>
            <a:r>
              <a:rPr kumimoji="1" lang="ja-JP" altLang="en-US">
                <a:solidFill>
                  <a:srgbClr val="08A3E1"/>
                </a:solidFill>
              </a:rPr>
              <a:t>●</a:t>
            </a:r>
          </a:p>
        </p:txBody>
      </p:sp>
      <p:sp>
        <p:nvSpPr>
          <p:cNvPr id="13" name="テキスト ボックス 12">
            <a:extLst>
              <a:ext uri="{FF2B5EF4-FFF2-40B4-BE49-F238E27FC236}">
                <a16:creationId xmlns:a16="http://schemas.microsoft.com/office/drawing/2014/main" id="{DBFD19F5-9D8B-8449-B945-EAC2215B0672}"/>
              </a:ext>
            </a:extLst>
          </p:cNvPr>
          <p:cNvSpPr txBox="1"/>
          <p:nvPr/>
        </p:nvSpPr>
        <p:spPr>
          <a:xfrm>
            <a:off x="1333080" y="5559644"/>
            <a:ext cx="415498" cy="369332"/>
          </a:xfrm>
          <a:prstGeom prst="rect">
            <a:avLst/>
          </a:prstGeom>
          <a:noFill/>
        </p:spPr>
        <p:txBody>
          <a:bodyPr wrap="none" rtlCol="0">
            <a:spAutoFit/>
          </a:bodyPr>
          <a:lstStyle/>
          <a:p>
            <a:r>
              <a:rPr kumimoji="1" lang="ja-JP" altLang="en-US">
                <a:solidFill>
                  <a:srgbClr val="08A3E1"/>
                </a:solidFill>
              </a:rPr>
              <a:t>●</a:t>
            </a:r>
          </a:p>
        </p:txBody>
      </p:sp>
      <p:sp>
        <p:nvSpPr>
          <p:cNvPr id="7" name="テキスト ボックス 6">
            <a:extLst>
              <a:ext uri="{FF2B5EF4-FFF2-40B4-BE49-F238E27FC236}">
                <a16:creationId xmlns:a16="http://schemas.microsoft.com/office/drawing/2014/main" id="{6C0D48A7-44A8-8C4F-97B1-AF27AA81CA60}"/>
              </a:ext>
            </a:extLst>
          </p:cNvPr>
          <p:cNvSpPr txBox="1"/>
          <p:nvPr/>
        </p:nvSpPr>
        <p:spPr>
          <a:xfrm>
            <a:off x="1709612" y="4920864"/>
            <a:ext cx="4729180" cy="646331"/>
          </a:xfrm>
          <a:prstGeom prst="rect">
            <a:avLst/>
          </a:prstGeom>
          <a:noFill/>
        </p:spPr>
        <p:txBody>
          <a:bodyPr wrap="none" rtlCol="0">
            <a:spAutoFit/>
          </a:bodyPr>
          <a:lstStyle/>
          <a:p>
            <a:pPr algn="l"/>
            <a:r>
              <a:rPr lang="ja-JP" altLang="en-US" b="1">
                <a:latin typeface="+mn-ea"/>
                <a:ea typeface="+mn-ea"/>
              </a:rPr>
              <a:t>日本人の国内宿泊旅行者数を示しており、</a:t>
            </a:r>
            <a:endParaRPr lang="en-US" altLang="ja-JP" b="1" dirty="0">
              <a:latin typeface="+mn-ea"/>
              <a:ea typeface="+mn-ea"/>
            </a:endParaRPr>
          </a:p>
          <a:p>
            <a:pPr algn="l"/>
            <a:r>
              <a:rPr lang="en-US" altLang="ja-JP" b="1" dirty="0">
                <a:latin typeface="+mn-ea"/>
                <a:ea typeface="+mn-ea"/>
              </a:rPr>
              <a:t>2019</a:t>
            </a:r>
            <a:r>
              <a:rPr lang="ja-JP" altLang="en-US" b="1">
                <a:latin typeface="+mn-ea"/>
                <a:ea typeface="+mn-ea"/>
              </a:rPr>
              <a:t>年は延べ</a:t>
            </a:r>
            <a:r>
              <a:rPr lang="en-US" altLang="ja-JP" b="1" dirty="0">
                <a:latin typeface="+mn-ea"/>
                <a:ea typeface="+mn-ea"/>
              </a:rPr>
              <a:t>3</a:t>
            </a:r>
            <a:r>
              <a:rPr lang="ja-JP" altLang="en-US" b="1">
                <a:latin typeface="+mn-ea"/>
                <a:ea typeface="+mn-ea"/>
              </a:rPr>
              <a:t>億</a:t>
            </a:r>
            <a:r>
              <a:rPr lang="en-US" altLang="ja-JP" b="1" dirty="0">
                <a:latin typeface="+mn-ea"/>
                <a:ea typeface="+mn-ea"/>
              </a:rPr>
              <a:t>1,162</a:t>
            </a:r>
            <a:r>
              <a:rPr lang="ja-JP" altLang="en-US" b="1">
                <a:latin typeface="+mn-ea"/>
                <a:ea typeface="+mn-ea"/>
              </a:rPr>
              <a:t>万人が宿泊しました。</a:t>
            </a:r>
            <a:endParaRPr lang="en-US" altLang="ja-JP" sz="1400" b="1" dirty="0">
              <a:latin typeface="+mn-ea"/>
              <a:ea typeface="+mn-ea"/>
            </a:endParaRPr>
          </a:p>
        </p:txBody>
      </p:sp>
      <p:sp>
        <p:nvSpPr>
          <p:cNvPr id="8" name="テキスト ボックス 7">
            <a:extLst>
              <a:ext uri="{FF2B5EF4-FFF2-40B4-BE49-F238E27FC236}">
                <a16:creationId xmlns:a16="http://schemas.microsoft.com/office/drawing/2014/main" id="{2AF90BFE-98E1-4F43-8152-A4629D46468A}"/>
              </a:ext>
            </a:extLst>
          </p:cNvPr>
          <p:cNvSpPr txBox="1"/>
          <p:nvPr/>
        </p:nvSpPr>
        <p:spPr>
          <a:xfrm>
            <a:off x="1697158" y="5551806"/>
            <a:ext cx="5551520" cy="646331"/>
          </a:xfrm>
          <a:prstGeom prst="rect">
            <a:avLst/>
          </a:prstGeom>
          <a:noFill/>
        </p:spPr>
        <p:txBody>
          <a:bodyPr wrap="none" rtlCol="0">
            <a:spAutoFit/>
          </a:bodyPr>
          <a:lstStyle/>
          <a:p>
            <a:pPr algn="l"/>
            <a:r>
              <a:rPr lang="ja-JP" altLang="en-US" b="1">
                <a:latin typeface="+mn-ea"/>
                <a:ea typeface="+mn-ea"/>
              </a:rPr>
              <a:t>国内日帰り旅行者数を示しており、</a:t>
            </a:r>
            <a:endParaRPr lang="en-US" altLang="ja-JP" b="1" dirty="0">
              <a:latin typeface="+mn-ea"/>
              <a:ea typeface="+mn-ea"/>
            </a:endParaRPr>
          </a:p>
          <a:p>
            <a:pPr algn="l"/>
            <a:r>
              <a:rPr lang="en-US" altLang="ja-JP" b="1" dirty="0">
                <a:latin typeface="+mn-ea"/>
                <a:ea typeface="+mn-ea"/>
              </a:rPr>
              <a:t>2019</a:t>
            </a:r>
            <a:r>
              <a:rPr lang="ja-JP" altLang="en-US" b="1">
                <a:latin typeface="+mn-ea"/>
                <a:ea typeface="+mn-ea"/>
              </a:rPr>
              <a:t>年は延べ</a:t>
            </a:r>
            <a:r>
              <a:rPr lang="en-US" altLang="ja-JP" b="1" dirty="0">
                <a:latin typeface="+mn-ea"/>
                <a:ea typeface="+mn-ea"/>
              </a:rPr>
              <a:t>2</a:t>
            </a:r>
            <a:r>
              <a:rPr lang="ja-JP" altLang="en-US" b="1">
                <a:latin typeface="+mn-ea"/>
                <a:ea typeface="+mn-ea"/>
              </a:rPr>
              <a:t>億</a:t>
            </a:r>
            <a:r>
              <a:rPr lang="en-US" altLang="ja-JP" b="1" dirty="0">
                <a:latin typeface="+mn-ea"/>
                <a:ea typeface="+mn-ea"/>
              </a:rPr>
              <a:t>7,548</a:t>
            </a:r>
            <a:r>
              <a:rPr lang="ja-JP" altLang="en-US" b="1">
                <a:latin typeface="+mn-ea"/>
                <a:ea typeface="+mn-ea"/>
              </a:rPr>
              <a:t>万人が日帰りで観光しました。</a:t>
            </a:r>
            <a:endParaRPr lang="ja-JP" altLang="en-US" sz="1400" b="1">
              <a:latin typeface="+mn-ea"/>
              <a:ea typeface="+mn-ea"/>
            </a:endParaRPr>
          </a:p>
        </p:txBody>
      </p:sp>
      <p:cxnSp>
        <p:nvCxnSpPr>
          <p:cNvPr id="25" name="直線コネクタ 24">
            <a:extLst>
              <a:ext uri="{FF2B5EF4-FFF2-40B4-BE49-F238E27FC236}">
                <a16:creationId xmlns:a16="http://schemas.microsoft.com/office/drawing/2014/main" id="{DD309E16-BEEB-7248-9B1B-9DE86EFF874B}"/>
              </a:ext>
            </a:extLst>
          </p:cNvPr>
          <p:cNvCxnSpPr>
            <a:cxnSpLocks/>
          </p:cNvCxnSpPr>
          <p:nvPr/>
        </p:nvCxnSpPr>
        <p:spPr>
          <a:xfrm>
            <a:off x="1078824" y="5105531"/>
            <a:ext cx="462005" cy="0"/>
          </a:xfrm>
          <a:prstGeom prst="line">
            <a:avLst/>
          </a:prstGeom>
          <a:ln w="57150">
            <a:solidFill>
              <a:srgbClr val="F3716A"/>
            </a:solidFill>
          </a:ln>
        </p:spPr>
        <p:style>
          <a:lnRef idx="1">
            <a:schemeClr val="accent1"/>
          </a:lnRef>
          <a:fillRef idx="0">
            <a:schemeClr val="accent1"/>
          </a:fillRef>
          <a:effectRef idx="0">
            <a:schemeClr val="accent1"/>
          </a:effectRef>
          <a:fontRef idx="minor">
            <a:schemeClr val="tx1"/>
          </a:fontRef>
        </p:style>
      </p:cxnSp>
      <p:sp>
        <p:nvSpPr>
          <p:cNvPr id="27" name="テキスト ボックス 26">
            <a:extLst>
              <a:ext uri="{FF2B5EF4-FFF2-40B4-BE49-F238E27FC236}">
                <a16:creationId xmlns:a16="http://schemas.microsoft.com/office/drawing/2014/main" id="{CD925024-C2ED-D94F-8DEE-0BDA8FFFB96B}"/>
              </a:ext>
            </a:extLst>
          </p:cNvPr>
          <p:cNvSpPr txBox="1"/>
          <p:nvPr/>
        </p:nvSpPr>
        <p:spPr>
          <a:xfrm>
            <a:off x="862800" y="4920865"/>
            <a:ext cx="415498" cy="369332"/>
          </a:xfrm>
          <a:prstGeom prst="rect">
            <a:avLst/>
          </a:prstGeom>
          <a:noFill/>
        </p:spPr>
        <p:txBody>
          <a:bodyPr wrap="none" rtlCol="0">
            <a:spAutoFit/>
          </a:bodyPr>
          <a:lstStyle/>
          <a:p>
            <a:r>
              <a:rPr kumimoji="1" lang="ja-JP" altLang="en-US">
                <a:solidFill>
                  <a:srgbClr val="F3716A"/>
                </a:solidFill>
              </a:rPr>
              <a:t>●</a:t>
            </a:r>
          </a:p>
        </p:txBody>
      </p:sp>
      <p:sp>
        <p:nvSpPr>
          <p:cNvPr id="28" name="テキスト ボックス 27">
            <a:extLst>
              <a:ext uri="{FF2B5EF4-FFF2-40B4-BE49-F238E27FC236}">
                <a16:creationId xmlns:a16="http://schemas.microsoft.com/office/drawing/2014/main" id="{5FE35892-56C0-694A-AAA1-27863BA35C90}"/>
              </a:ext>
            </a:extLst>
          </p:cNvPr>
          <p:cNvSpPr txBox="1"/>
          <p:nvPr/>
        </p:nvSpPr>
        <p:spPr>
          <a:xfrm>
            <a:off x="1333080" y="4920865"/>
            <a:ext cx="415498" cy="369332"/>
          </a:xfrm>
          <a:prstGeom prst="rect">
            <a:avLst/>
          </a:prstGeom>
          <a:noFill/>
        </p:spPr>
        <p:txBody>
          <a:bodyPr wrap="none" rtlCol="0">
            <a:spAutoFit/>
          </a:bodyPr>
          <a:lstStyle/>
          <a:p>
            <a:r>
              <a:rPr kumimoji="1" lang="ja-JP" altLang="en-US">
                <a:solidFill>
                  <a:srgbClr val="F3716A"/>
                </a:solidFill>
              </a:rPr>
              <a:t>●</a:t>
            </a:r>
          </a:p>
        </p:txBody>
      </p:sp>
      <p:sp>
        <p:nvSpPr>
          <p:cNvPr id="11" name="テキスト ボックス 10">
            <a:extLst>
              <a:ext uri="{FF2B5EF4-FFF2-40B4-BE49-F238E27FC236}">
                <a16:creationId xmlns:a16="http://schemas.microsoft.com/office/drawing/2014/main" id="{B6E92AEA-8886-1D4B-A911-E16D9202D2EE}"/>
              </a:ext>
            </a:extLst>
          </p:cNvPr>
          <p:cNvSpPr txBox="1"/>
          <p:nvPr/>
        </p:nvSpPr>
        <p:spPr>
          <a:xfrm>
            <a:off x="3159274" y="4058892"/>
            <a:ext cx="4752528" cy="430887"/>
          </a:xfrm>
          <a:prstGeom prst="rect">
            <a:avLst/>
          </a:prstGeom>
          <a:solidFill>
            <a:schemeClr val="bg1"/>
          </a:solidFill>
          <a:ln>
            <a:noFill/>
          </a:ln>
        </p:spPr>
        <p:txBody>
          <a:bodyPr wrap="square" rtlCol="0">
            <a:spAutoFit/>
          </a:bodyPr>
          <a:lstStyle/>
          <a:p>
            <a:r>
              <a:rPr lang="ja-JP" altLang="en-US" sz="1100">
                <a:latin typeface="+mn-ea"/>
                <a:ea typeface="+mn-ea"/>
              </a:rPr>
              <a:t>　</a:t>
            </a:r>
            <a:r>
              <a:rPr lang="en-US" altLang="ja-JP" sz="1100" dirty="0">
                <a:latin typeface="+mn-ea"/>
                <a:ea typeface="+mn-ea"/>
              </a:rPr>
              <a:t>2019</a:t>
            </a:r>
            <a:r>
              <a:rPr lang="ja-JP" altLang="en-US" sz="1100">
                <a:latin typeface="+mn-ea"/>
                <a:ea typeface="+mn-ea"/>
              </a:rPr>
              <a:t>年は改元に伴いゴールデンウィークが</a:t>
            </a:r>
            <a:r>
              <a:rPr lang="en-US" altLang="ja-JP" sz="1100" dirty="0">
                <a:latin typeface="+mn-ea"/>
                <a:ea typeface="+mn-ea"/>
              </a:rPr>
              <a:t>10</a:t>
            </a:r>
            <a:r>
              <a:rPr lang="ja-JP" altLang="en-US" sz="1100">
                <a:latin typeface="+mn-ea"/>
                <a:ea typeface="+mn-ea"/>
              </a:rPr>
              <a:t>連休で、</a:t>
            </a:r>
            <a:endParaRPr lang="en-US" altLang="ja-JP" sz="1100" dirty="0">
              <a:latin typeface="+mn-ea"/>
              <a:ea typeface="+mn-ea"/>
            </a:endParaRPr>
          </a:p>
          <a:p>
            <a:r>
              <a:rPr lang="ja-JP" altLang="en-US" sz="1100">
                <a:latin typeface="+mn-ea"/>
                <a:ea typeface="+mn-ea"/>
              </a:rPr>
              <a:t>旅行環境に恵まれていたこと等により、宿泊旅行及び日帰り旅行がともに増加した。 </a:t>
            </a:r>
          </a:p>
        </p:txBody>
      </p:sp>
      <p:sp>
        <p:nvSpPr>
          <p:cNvPr id="2" name="三角形 1">
            <a:extLst>
              <a:ext uri="{FF2B5EF4-FFF2-40B4-BE49-F238E27FC236}">
                <a16:creationId xmlns:a16="http://schemas.microsoft.com/office/drawing/2014/main" id="{1EF5A100-D317-294B-8219-7DA41DABE06C}"/>
              </a:ext>
            </a:extLst>
          </p:cNvPr>
          <p:cNvSpPr/>
          <p:nvPr/>
        </p:nvSpPr>
        <p:spPr>
          <a:xfrm>
            <a:off x="7380312" y="3803782"/>
            <a:ext cx="288032" cy="268279"/>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a:extLst>
              <a:ext uri="{FF2B5EF4-FFF2-40B4-BE49-F238E27FC236}">
                <a16:creationId xmlns:a16="http://schemas.microsoft.com/office/drawing/2014/main" id="{B6DA1E2A-7A65-174C-B8ED-C4921A117B33}"/>
              </a:ext>
            </a:extLst>
          </p:cNvPr>
          <p:cNvSpPr txBox="1"/>
          <p:nvPr/>
        </p:nvSpPr>
        <p:spPr>
          <a:xfrm>
            <a:off x="251520" y="6300028"/>
            <a:ext cx="8601885" cy="369332"/>
          </a:xfrm>
          <a:prstGeom prst="rect">
            <a:avLst/>
          </a:prstGeom>
          <a:solidFill>
            <a:srgbClr val="002060"/>
          </a:solidFill>
          <a:ln>
            <a:solidFill>
              <a:schemeClr val="tx1">
                <a:lumMod val="50000"/>
                <a:lumOff val="50000"/>
              </a:schemeClr>
            </a:solidFill>
          </a:ln>
        </p:spPr>
        <p:txBody>
          <a:bodyPr wrap="square" rtlCol="0">
            <a:spAutoFit/>
          </a:bodyPr>
          <a:lstStyle>
            <a:defPPr>
              <a:defRPr lang="ja-JP"/>
            </a:defPPr>
            <a:lvl1pPr>
              <a:defRPr b="1">
                <a:solidFill>
                  <a:schemeClr val="bg1"/>
                </a:solidFill>
              </a:defRPr>
            </a:lvl1pPr>
          </a:lstStyle>
          <a:p>
            <a:r>
              <a:rPr lang="ja-JP" altLang="en-US" dirty="0"/>
              <a:t>宿泊・日帰り人数も多少の波はあるものの、全体的にほぼ横ばいで推移しています。</a:t>
            </a:r>
          </a:p>
        </p:txBody>
      </p:sp>
      <p:sp>
        <p:nvSpPr>
          <p:cNvPr id="21" name="テキスト ボックス 20">
            <a:extLst>
              <a:ext uri="{FF2B5EF4-FFF2-40B4-BE49-F238E27FC236}">
                <a16:creationId xmlns:a16="http://schemas.microsoft.com/office/drawing/2014/main" id="{1DCEC84F-A30A-4D23-9FFE-059DC0A2B0BA}"/>
              </a:ext>
            </a:extLst>
          </p:cNvPr>
          <p:cNvSpPr txBox="1"/>
          <p:nvPr/>
        </p:nvSpPr>
        <p:spPr>
          <a:xfrm>
            <a:off x="146579" y="1343316"/>
            <a:ext cx="8706826" cy="584775"/>
          </a:xfrm>
          <a:prstGeom prst="rect">
            <a:avLst/>
          </a:prstGeom>
          <a:noFill/>
        </p:spPr>
        <p:txBody>
          <a:bodyPr wrap="square">
            <a:spAutoFit/>
          </a:bodyPr>
          <a:lstStyle/>
          <a:p>
            <a:pPr algn="l"/>
            <a:r>
              <a:rPr lang="en-US" altLang="ja-JP" sz="1600" dirty="0">
                <a:latin typeface="+mn-ea"/>
                <a:ea typeface="+mn-ea"/>
              </a:rPr>
              <a:t>【</a:t>
            </a:r>
            <a:r>
              <a:rPr lang="ja-JP" altLang="en-US" sz="1600" dirty="0">
                <a:latin typeface="+mn-ea"/>
                <a:ea typeface="+mn-ea"/>
              </a:rPr>
              <a:t>日本人の宿泊者数と日帰り旅行者数を把握する方法</a:t>
            </a:r>
            <a:r>
              <a:rPr lang="en-US" altLang="ja-JP" sz="1600" dirty="0">
                <a:latin typeface="+mn-ea"/>
                <a:ea typeface="+mn-ea"/>
              </a:rPr>
              <a:t>】</a:t>
            </a:r>
          </a:p>
          <a:p>
            <a:pPr algn="l"/>
            <a:r>
              <a:rPr lang="ja-JP" altLang="en-US" sz="1600" dirty="0">
                <a:latin typeface="+mn-ea"/>
                <a:ea typeface="+mn-ea"/>
              </a:rPr>
              <a:t>観光白書から日本人の国内旅行における宿泊旅行者数と日帰り旅行数の合計を導き出します。</a:t>
            </a:r>
            <a:endParaRPr lang="en-US" altLang="ja-JP" sz="1600" dirty="0">
              <a:latin typeface="+mn-ea"/>
              <a:ea typeface="+mn-ea"/>
            </a:endParaRPr>
          </a:p>
        </p:txBody>
      </p:sp>
      <p:sp>
        <p:nvSpPr>
          <p:cNvPr id="22" name="テキスト ボックス 21">
            <a:extLst>
              <a:ext uri="{FF2B5EF4-FFF2-40B4-BE49-F238E27FC236}">
                <a16:creationId xmlns:a16="http://schemas.microsoft.com/office/drawing/2014/main" id="{D619C089-363E-4CE9-B039-2410E346F592}"/>
              </a:ext>
            </a:extLst>
          </p:cNvPr>
          <p:cNvSpPr txBox="1"/>
          <p:nvPr/>
        </p:nvSpPr>
        <p:spPr>
          <a:xfrm>
            <a:off x="6300192" y="4829882"/>
            <a:ext cx="1736373" cy="200055"/>
          </a:xfrm>
          <a:prstGeom prst="rect">
            <a:avLst/>
          </a:prstGeom>
          <a:noFill/>
        </p:spPr>
        <p:txBody>
          <a:bodyPr wrap="none" rtlCol="0">
            <a:spAutoFit/>
          </a:bodyPr>
          <a:lstStyle/>
          <a:p>
            <a:r>
              <a:rPr kumimoji="1" lang="ja-JP" altLang="en-US" sz="700" dirty="0">
                <a:latin typeface="Arial" panose="020B0604020202020204" pitchFamily="34" charset="0"/>
                <a:cs typeface="Arial" panose="020B0604020202020204" pitchFamily="34" charset="0"/>
              </a:rPr>
              <a:t>出典：</a:t>
            </a:r>
            <a:r>
              <a:rPr lang="ja-JP" altLang="en-US" sz="700" dirty="0">
                <a:latin typeface="Arial" panose="020B0604020202020204" pitchFamily="34" charset="0"/>
                <a:cs typeface="Arial" panose="020B0604020202020204" pitchFamily="34" charset="0"/>
              </a:rPr>
              <a:t> 観光庁「旅行・観光消費動向調査」</a:t>
            </a:r>
            <a:endParaRPr kumimoji="1" lang="ja-JP" altLang="en-US" sz="7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91361646"/>
      </p:ext>
    </p:extLst>
  </p:cSld>
  <p:clrMapOvr>
    <a:masterClrMapping/>
  </p:clrMapOvr>
</p:sld>
</file>

<file path=ppt/theme/theme1.xml><?xml version="1.0" encoding="utf-8"?>
<a:theme xmlns:a="http://schemas.openxmlformats.org/drawingml/2006/main" name="2_Office テーマ">
  <a:themeElements>
    <a:clrScheme name="ユーザー定義 5">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999999"/>
      </a:accent5>
      <a:accent6>
        <a:srgbClr val="AE4845"/>
      </a:accent6>
      <a:hlink>
        <a:srgbClr val="0000FF"/>
      </a:hlink>
      <a:folHlink>
        <a:srgbClr val="800080"/>
      </a:folHlink>
    </a:clrScheme>
    <a:fontScheme name="ユーザー定義 12">
      <a:majorFont>
        <a:latin typeface="Meiryo UI"/>
        <a:ea typeface="Meiryo UI"/>
        <a:cs typeface=""/>
      </a:majorFont>
      <a:minorFont>
        <a:latin typeface="Meiryo UI"/>
        <a:ea typeface="Meiryo UI"/>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Office テーマ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3518</Words>
  <Application>Microsoft Office PowerPoint</Application>
  <PresentationFormat>画面に合わせる (4:3)</PresentationFormat>
  <Paragraphs>400</Paragraphs>
  <Slides>42</Slides>
  <Notes>41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42</vt:i4>
      </vt:variant>
    </vt:vector>
  </HeadingPairs>
  <TitlesOfParts>
    <vt:vector size="47" baseType="lpstr">
      <vt:lpstr>HGP創英角ｺﾞｼｯｸUB</vt:lpstr>
      <vt:lpstr>Meiryo UI</vt:lpstr>
      <vt:lpstr>メイリオ</vt:lpstr>
      <vt:lpstr>Arial</vt:lpstr>
      <vt:lpstr>2_Office テーマ</vt:lpstr>
      <vt:lpstr>PowerPoint プレゼンテーション</vt:lpstr>
      <vt:lpstr>目次</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個人演習①</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個人演習①</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2021-01-19T00:56:13Z</dcterms:created>
  <dcterms:modified xsi:type="dcterms:W3CDTF">2021-01-19T00:56:25Z</dcterms:modified>
</cp:coreProperties>
</file>