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9" r:id="rId1"/>
  </p:sldMasterIdLst>
  <p:notesMasterIdLst>
    <p:notesMasterId r:id="rId61"/>
  </p:notesMasterIdLst>
  <p:handoutMasterIdLst>
    <p:handoutMasterId r:id="rId62"/>
  </p:handoutMasterIdLst>
  <p:sldIdLst>
    <p:sldId id="371" r:id="rId2"/>
    <p:sldId id="587" r:id="rId3"/>
    <p:sldId id="932" r:id="rId4"/>
    <p:sldId id="811" r:id="rId5"/>
    <p:sldId id="813" r:id="rId6"/>
    <p:sldId id="907" r:id="rId7"/>
    <p:sldId id="908" r:id="rId8"/>
    <p:sldId id="851" r:id="rId9"/>
    <p:sldId id="855" r:id="rId10"/>
    <p:sldId id="909" r:id="rId11"/>
    <p:sldId id="910" r:id="rId12"/>
    <p:sldId id="911" r:id="rId13"/>
    <p:sldId id="912" r:id="rId14"/>
    <p:sldId id="913" r:id="rId15"/>
    <p:sldId id="862" r:id="rId16"/>
    <p:sldId id="914" r:id="rId17"/>
    <p:sldId id="915" r:id="rId18"/>
    <p:sldId id="916" r:id="rId19"/>
    <p:sldId id="917" r:id="rId20"/>
    <p:sldId id="918" r:id="rId21"/>
    <p:sldId id="919" r:id="rId22"/>
    <p:sldId id="920" r:id="rId23"/>
    <p:sldId id="921" r:id="rId24"/>
    <p:sldId id="922" r:id="rId25"/>
    <p:sldId id="866" r:id="rId26"/>
    <p:sldId id="860" r:id="rId27"/>
    <p:sldId id="873" r:id="rId28"/>
    <p:sldId id="880" r:id="rId29"/>
    <p:sldId id="881" r:id="rId30"/>
    <p:sldId id="874" r:id="rId31"/>
    <p:sldId id="923" r:id="rId32"/>
    <p:sldId id="925" r:id="rId33"/>
    <p:sldId id="928" r:id="rId34"/>
    <p:sldId id="929" r:id="rId35"/>
    <p:sldId id="930" r:id="rId36"/>
    <p:sldId id="814" r:id="rId37"/>
    <p:sldId id="551" r:id="rId38"/>
    <p:sldId id="926" r:id="rId39"/>
    <p:sldId id="791" r:id="rId40"/>
    <p:sldId id="897" r:id="rId41"/>
    <p:sldId id="896" r:id="rId42"/>
    <p:sldId id="931" r:id="rId43"/>
    <p:sldId id="933" r:id="rId44"/>
    <p:sldId id="935" r:id="rId45"/>
    <p:sldId id="936" r:id="rId46"/>
    <p:sldId id="934" r:id="rId47"/>
    <p:sldId id="937" r:id="rId48"/>
    <p:sldId id="939" r:id="rId49"/>
    <p:sldId id="938" r:id="rId50"/>
    <p:sldId id="940" r:id="rId51"/>
    <p:sldId id="941" r:id="rId52"/>
    <p:sldId id="899" r:id="rId53"/>
    <p:sldId id="943" r:id="rId54"/>
    <p:sldId id="944" r:id="rId55"/>
    <p:sldId id="945" r:id="rId56"/>
    <p:sldId id="900" r:id="rId57"/>
    <p:sldId id="942" r:id="rId58"/>
    <p:sldId id="901" r:id="rId59"/>
    <p:sldId id="927" r:id="rId60"/>
  </p:sldIdLst>
  <p:sldSz cx="9144000" cy="6858000" type="screen4x3"/>
  <p:notesSz cx="6858000" cy="9874250"/>
  <p:defaultTextStyle>
    <a:defPPr>
      <a:defRPr lang="ja-JP"/>
    </a:defPPr>
    <a:lvl1pPr algn="ctr"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4020"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BAF1"/>
    <a:srgbClr val="000000"/>
    <a:srgbClr val="FF0000"/>
    <a:srgbClr val="002060"/>
    <a:srgbClr val="85A7D1"/>
    <a:srgbClr val="FF66CC"/>
    <a:srgbClr val="FFCC66"/>
    <a:srgbClr val="CC0000"/>
    <a:srgbClr val="EFD0CF"/>
    <a:srgbClr val="DD9F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23" autoAdjust="0"/>
    <p:restoredTop sz="96403" autoAdjust="0"/>
  </p:normalViewPr>
  <p:slideViewPr>
    <p:cSldViewPr>
      <p:cViewPr varScale="1">
        <p:scale>
          <a:sx n="72" d="100"/>
          <a:sy n="72" d="100"/>
        </p:scale>
        <p:origin x="1530" y="72"/>
      </p:cViewPr>
      <p:guideLst>
        <p:guide orient="horz" pos="4020"/>
        <p:guide pos="2880"/>
      </p:guideLst>
    </p:cSldViewPr>
  </p:slideViewPr>
  <p:notesTextViewPr>
    <p:cViewPr>
      <p:scale>
        <a:sx n="100" d="100"/>
        <a:sy n="100" d="100"/>
      </p:scale>
      <p:origin x="0" y="0"/>
    </p:cViewPr>
  </p:notesTextViewPr>
  <p:sorterViewPr>
    <p:cViewPr>
      <p:scale>
        <a:sx n="100" d="100"/>
        <a:sy n="100" d="100"/>
      </p:scale>
      <p:origin x="0" y="24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2"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eaLnBrk="0" hangingPunct="0">
              <a:defRPr sz="1200"/>
            </a:lvl1pPr>
          </a:lstStyle>
          <a:p>
            <a:pPr>
              <a:defRPr/>
            </a:pPr>
            <a:endParaRPr lang="en-US" altLang="ja-JP"/>
          </a:p>
        </p:txBody>
      </p:sp>
      <p:sp>
        <p:nvSpPr>
          <p:cNvPr id="61443" name="Rectangle 3"/>
          <p:cNvSpPr>
            <a:spLocks noGrp="1" noChangeArrowheads="1"/>
          </p:cNvSpPr>
          <p:nvPr>
            <p:ph type="dt" sz="quarter" idx="1"/>
          </p:nvPr>
        </p:nvSpPr>
        <p:spPr bwMode="auto">
          <a:xfrm>
            <a:off x="3884816"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eaLnBrk="0" hangingPunct="0">
              <a:defRPr sz="1200"/>
            </a:lvl1pPr>
          </a:lstStyle>
          <a:p>
            <a:pPr>
              <a:defRPr/>
            </a:pPr>
            <a:fld id="{A9B5D7B2-11EC-47BA-8B07-DAD2788A1366}" type="datetimeFigureOut">
              <a:rPr lang="ja-JP" altLang="en-US"/>
              <a:pPr>
                <a:defRPr/>
              </a:pPr>
              <a:t>2021/1/19</a:t>
            </a:fld>
            <a:endParaRPr lang="en-US" altLang="ja-JP"/>
          </a:p>
        </p:txBody>
      </p:sp>
      <p:sp>
        <p:nvSpPr>
          <p:cNvPr id="61444" name="Rectangle 4"/>
          <p:cNvSpPr>
            <a:spLocks noGrp="1" noChangeArrowheads="1"/>
          </p:cNvSpPr>
          <p:nvPr>
            <p:ph type="ftr" sz="quarter" idx="2"/>
          </p:nvPr>
        </p:nvSpPr>
        <p:spPr bwMode="auto">
          <a:xfrm>
            <a:off x="2"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eaLnBrk="0" hangingPunct="0">
              <a:defRPr sz="1200"/>
            </a:lvl1pPr>
          </a:lstStyle>
          <a:p>
            <a:pPr>
              <a:defRPr/>
            </a:pPr>
            <a:endParaRPr lang="en-US" altLang="ja-JP"/>
          </a:p>
        </p:txBody>
      </p:sp>
      <p:sp>
        <p:nvSpPr>
          <p:cNvPr id="61445" name="Rectangle 5"/>
          <p:cNvSpPr>
            <a:spLocks noGrp="1" noChangeArrowheads="1"/>
          </p:cNvSpPr>
          <p:nvPr>
            <p:ph type="sldNum" sz="quarter" idx="3"/>
          </p:nvPr>
        </p:nvSpPr>
        <p:spPr bwMode="auto">
          <a:xfrm>
            <a:off x="3884816"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eaLnBrk="0" hangingPunct="0">
              <a:defRPr sz="1200"/>
            </a:lvl1pPr>
          </a:lstStyle>
          <a:p>
            <a:pPr>
              <a:defRPr/>
            </a:pPr>
            <a:fld id="{20A3F886-12BB-41A7-9039-6BEC7A08590E}" type="slidenum">
              <a:rPr lang="ja-JP" altLang="en-US"/>
              <a:pPr>
                <a:defRPr/>
              </a:pPr>
              <a:t>‹#›</a:t>
            </a:fld>
            <a:endParaRPr lang="en-US" altLang="ja-JP"/>
          </a:p>
        </p:txBody>
      </p:sp>
    </p:spTree>
    <p:extLst>
      <p:ext uri="{BB962C8B-B14F-4D97-AF65-F5344CB8AC3E}">
        <p14:creationId xmlns:p14="http://schemas.microsoft.com/office/powerpoint/2010/main" val="3229639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2"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a:defRPr sz="1200"/>
            </a:lvl1pPr>
          </a:lstStyle>
          <a:p>
            <a:pPr>
              <a:defRPr/>
            </a:pPr>
            <a:endParaRPr lang="en-US" altLang="ja-JP"/>
          </a:p>
        </p:txBody>
      </p:sp>
      <p:sp>
        <p:nvSpPr>
          <p:cNvPr id="6147" name="Rectangle 3"/>
          <p:cNvSpPr>
            <a:spLocks noGrp="1" noChangeArrowheads="1"/>
          </p:cNvSpPr>
          <p:nvPr>
            <p:ph type="dt" idx="1"/>
          </p:nvPr>
        </p:nvSpPr>
        <p:spPr bwMode="auto">
          <a:xfrm>
            <a:off x="3884816"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a:defRPr sz="1200"/>
            </a:lvl1pPr>
          </a:lstStyle>
          <a:p>
            <a:pPr>
              <a:defRPr/>
            </a:pPr>
            <a:endParaRPr lang="en-US" altLang="ja-JP"/>
          </a:p>
        </p:txBody>
      </p:sp>
      <p:sp>
        <p:nvSpPr>
          <p:cNvPr id="22532" name="Rectangle 4"/>
          <p:cNvSpPr>
            <a:spLocks noGrp="1" noRot="1" noChangeAspect="1" noChangeArrowheads="1" noTextEdit="1"/>
          </p:cNvSpPr>
          <p:nvPr>
            <p:ph type="sldImg" idx="2"/>
          </p:nvPr>
        </p:nvSpPr>
        <p:spPr bwMode="auto">
          <a:xfrm>
            <a:off x="962025" y="741363"/>
            <a:ext cx="4935538" cy="37020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6123" y="4690308"/>
            <a:ext cx="5485760" cy="4442703"/>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150" name="Rectangle 6"/>
          <p:cNvSpPr>
            <a:spLocks noGrp="1" noChangeArrowheads="1"/>
          </p:cNvSpPr>
          <p:nvPr>
            <p:ph type="ftr" sz="quarter" idx="4"/>
          </p:nvPr>
        </p:nvSpPr>
        <p:spPr bwMode="auto">
          <a:xfrm>
            <a:off x="2"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a:defRPr sz="1200"/>
            </a:lvl1pPr>
          </a:lstStyle>
          <a:p>
            <a:pPr>
              <a:defRPr/>
            </a:pPr>
            <a:endParaRPr lang="en-US" altLang="ja-JP"/>
          </a:p>
        </p:txBody>
      </p:sp>
      <p:sp>
        <p:nvSpPr>
          <p:cNvPr id="6151" name="Rectangle 7"/>
          <p:cNvSpPr>
            <a:spLocks noGrp="1" noChangeArrowheads="1"/>
          </p:cNvSpPr>
          <p:nvPr>
            <p:ph type="sldNum" sz="quarter" idx="5"/>
          </p:nvPr>
        </p:nvSpPr>
        <p:spPr bwMode="auto">
          <a:xfrm>
            <a:off x="3884816"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a:defRPr sz="1200"/>
            </a:lvl1pPr>
          </a:lstStyle>
          <a:p>
            <a:pPr>
              <a:defRPr/>
            </a:pPr>
            <a:fld id="{32E55AFE-6899-41F3-A97F-4875B8A008F3}" type="slidenum">
              <a:rPr lang="en-US" altLang="ja-JP"/>
              <a:pPr>
                <a:defRPr/>
              </a:pPr>
              <a:t>‹#›</a:t>
            </a:fld>
            <a:endParaRPr lang="en-US" altLang="ja-JP"/>
          </a:p>
        </p:txBody>
      </p:sp>
    </p:spTree>
    <p:extLst>
      <p:ext uri="{BB962C8B-B14F-4D97-AF65-F5344CB8AC3E}">
        <p14:creationId xmlns:p14="http://schemas.microsoft.com/office/powerpoint/2010/main" val="24712871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0</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64325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468385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048054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252170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289288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82220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27966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504002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46948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880563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67604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64965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191778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595469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3778200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28864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3525506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505756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1355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07611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599466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29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047008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578988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642421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7316309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6676882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947000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6230261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91645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037626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134635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8003515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39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96853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77364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327201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7647113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664507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5392105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3452137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4925312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874751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41930755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4957296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49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679219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398725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50</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7522271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2459255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52</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525185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53</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9890023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54</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3293517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55</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3314069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6501705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1538" indent="-285207" algn="l" eaLnBrk="0" hangingPunct="0">
              <a:spcBef>
                <a:spcPct val="30000"/>
              </a:spcBef>
              <a:defRPr kumimoji="1" sz="1200">
                <a:solidFill>
                  <a:schemeClr val="tx1"/>
                </a:solidFill>
                <a:latin typeface="Arial" charset="0"/>
                <a:ea typeface="ＭＳ Ｐ明朝" pitchFamily="18" charset="-128"/>
              </a:defRPr>
            </a:lvl2pPr>
            <a:lvl3pPr marL="1140828" indent="-228166" algn="l" eaLnBrk="0" hangingPunct="0">
              <a:spcBef>
                <a:spcPct val="30000"/>
              </a:spcBef>
              <a:defRPr kumimoji="1" sz="1200">
                <a:solidFill>
                  <a:schemeClr val="tx1"/>
                </a:solidFill>
                <a:latin typeface="Arial" charset="0"/>
                <a:ea typeface="ＭＳ Ｐ明朝" pitchFamily="18" charset="-128"/>
              </a:defRPr>
            </a:lvl3pPr>
            <a:lvl4pPr marL="1597160" indent="-228166" algn="l" eaLnBrk="0" hangingPunct="0">
              <a:spcBef>
                <a:spcPct val="30000"/>
              </a:spcBef>
              <a:defRPr kumimoji="1" sz="1200">
                <a:solidFill>
                  <a:schemeClr val="tx1"/>
                </a:solidFill>
                <a:latin typeface="Arial" charset="0"/>
                <a:ea typeface="ＭＳ Ｐ明朝" pitchFamily="18" charset="-128"/>
              </a:defRPr>
            </a:lvl4pPr>
            <a:lvl5pPr marL="2053491" indent="-228166" algn="l" eaLnBrk="0" hangingPunct="0">
              <a:spcBef>
                <a:spcPct val="30000"/>
              </a:spcBef>
              <a:defRPr kumimoji="1" sz="1200">
                <a:solidFill>
                  <a:schemeClr val="tx1"/>
                </a:solidFill>
                <a:latin typeface="Arial" charset="0"/>
                <a:ea typeface="ＭＳ Ｐ明朝" pitchFamily="18" charset="-128"/>
              </a:defRPr>
            </a:lvl5pPr>
            <a:lvl6pPr marL="2509822" indent="-22816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6154" indent="-22816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2485" indent="-22816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78816" indent="-22816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7114749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057" indent="-285406" algn="l" eaLnBrk="0" hangingPunct="0">
              <a:spcBef>
                <a:spcPct val="30000"/>
              </a:spcBef>
              <a:defRPr kumimoji="1" sz="1200">
                <a:solidFill>
                  <a:schemeClr val="tx1"/>
                </a:solidFill>
                <a:latin typeface="Arial" charset="0"/>
                <a:ea typeface="ＭＳ Ｐ明朝" pitchFamily="18" charset="-128"/>
              </a:defRPr>
            </a:lvl2pPr>
            <a:lvl3pPr marL="1141626" indent="-228326" algn="l" eaLnBrk="0" hangingPunct="0">
              <a:spcBef>
                <a:spcPct val="30000"/>
              </a:spcBef>
              <a:defRPr kumimoji="1" sz="1200">
                <a:solidFill>
                  <a:schemeClr val="tx1"/>
                </a:solidFill>
                <a:latin typeface="Arial" charset="0"/>
                <a:ea typeface="ＭＳ Ｐ明朝" pitchFamily="18" charset="-128"/>
              </a:defRPr>
            </a:lvl3pPr>
            <a:lvl4pPr marL="1598277" indent="-228326" algn="l" eaLnBrk="0" hangingPunct="0">
              <a:spcBef>
                <a:spcPct val="30000"/>
              </a:spcBef>
              <a:defRPr kumimoji="1" sz="1200">
                <a:solidFill>
                  <a:schemeClr val="tx1"/>
                </a:solidFill>
                <a:latin typeface="Arial" charset="0"/>
                <a:ea typeface="ＭＳ Ｐ明朝" pitchFamily="18" charset="-128"/>
              </a:defRPr>
            </a:lvl4pPr>
            <a:lvl5pPr marL="2054927" indent="-228326" algn="l" eaLnBrk="0" hangingPunct="0">
              <a:spcBef>
                <a:spcPct val="30000"/>
              </a:spcBef>
              <a:defRPr kumimoji="1" sz="1200">
                <a:solidFill>
                  <a:schemeClr val="tx1"/>
                </a:solidFill>
                <a:latin typeface="Arial" charset="0"/>
                <a:ea typeface="ＭＳ Ｐ明朝" pitchFamily="18" charset="-128"/>
              </a:defRPr>
            </a:lvl5pPr>
            <a:lvl6pPr marL="2511578" indent="-228326"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8228" indent="-228326"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4879" indent="-228326"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1529" indent="-228326"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58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971169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6</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4296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7</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531665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8</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3584428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9</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702012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a:off x="4572000" y="3573463"/>
            <a:ext cx="4572000" cy="142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 name="正方形/長方形 4"/>
          <p:cNvSpPr/>
          <p:nvPr/>
        </p:nvSpPr>
        <p:spPr>
          <a:xfrm>
            <a:off x="0" y="3573463"/>
            <a:ext cx="4572000" cy="1428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125" name="タイトル プレースホルダ 1"/>
          <p:cNvSpPr>
            <a:spLocks noGrp="1"/>
          </p:cNvSpPr>
          <p:nvPr>
            <p:ph type="ctrTitle"/>
          </p:nvPr>
        </p:nvSpPr>
        <p:spPr>
          <a:xfrm>
            <a:off x="685800" y="1916113"/>
            <a:ext cx="7772400" cy="1470025"/>
          </a:xfrm>
        </p:spPr>
        <p:txBody>
          <a:bodyPr anchor="b"/>
          <a:lstStyle>
            <a:lvl1pPr algn="ctr">
              <a:defRPr sz="3200"/>
            </a:lvl1pPr>
          </a:lstStyle>
          <a:p>
            <a:r>
              <a:rPr lang="ja-JP" altLang="en-US"/>
              <a:t>マスタ タイトルの書式設定</a:t>
            </a:r>
          </a:p>
        </p:txBody>
      </p:sp>
      <p:sp>
        <p:nvSpPr>
          <p:cNvPr id="5126" name="テキスト プレースホルダ 2"/>
          <p:cNvSpPr>
            <a:spLocks noGrp="1"/>
          </p:cNvSpPr>
          <p:nvPr>
            <p:ph type="subTitle" idx="1"/>
          </p:nvPr>
        </p:nvSpPr>
        <p:spPr>
          <a:xfrm>
            <a:off x="1371600" y="3886200"/>
            <a:ext cx="6400800" cy="1752600"/>
          </a:xfrm>
        </p:spPr>
        <p:txBody>
          <a:bodyPr/>
          <a:lstStyle>
            <a:lvl1pPr marL="0" indent="0" algn="ctr">
              <a:buFont typeface="Arial" charset="0"/>
              <a:buNone/>
              <a:defRPr/>
            </a:lvl1pPr>
          </a:lstStyle>
          <a:p>
            <a:r>
              <a:rPr lang="ja-JP" altLang="en-US"/>
              <a:t>マスタ サブタイトルの書式設定</a:t>
            </a:r>
          </a:p>
        </p:txBody>
      </p:sp>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sp>
        <p:nvSpPr>
          <p:cNvPr id="7" name="スライド番号プレースホルダ 5">
            <a:extLst>
              <a:ext uri="{FF2B5EF4-FFF2-40B4-BE49-F238E27FC236}">
                <a16:creationId xmlns:a16="http://schemas.microsoft.com/office/drawing/2014/main" id="{DC277349-CF65-483B-BAB4-A8F7E55BAC0D}"/>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382554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A466A8FD-243E-4077-B62B-AF8657898FF4}" type="slidenum">
              <a:rPr lang="ja-JP" altLang="en-US"/>
              <a:pPr>
                <a:defRPr/>
              </a:pPr>
              <a:t>‹#›</a:t>
            </a:fld>
            <a:endParaRPr lang="ja-JP" altLang="en-US"/>
          </a:p>
        </p:txBody>
      </p:sp>
    </p:spTree>
    <p:extLst>
      <p:ext uri="{BB962C8B-B14F-4D97-AF65-F5344CB8AC3E}">
        <p14:creationId xmlns:p14="http://schemas.microsoft.com/office/powerpoint/2010/main" val="996261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A6172F-DEF7-441A-824B-771C933C8286}" type="slidenum">
              <a:rPr lang="ja-JP" altLang="en-US"/>
              <a:pPr>
                <a:defRPr/>
              </a:pPr>
              <a:t>‹#›</a:t>
            </a:fld>
            <a:endParaRPr lang="ja-JP" altLang="en-US"/>
          </a:p>
        </p:txBody>
      </p:sp>
    </p:spTree>
    <p:extLst>
      <p:ext uri="{BB962C8B-B14F-4D97-AF65-F5344CB8AC3E}">
        <p14:creationId xmlns:p14="http://schemas.microsoft.com/office/powerpoint/2010/main" val="268019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58000" y="0"/>
            <a:ext cx="2286000" cy="557847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6705600" cy="557847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45294FDB-DB27-4703-81FB-A167754BB805}" type="slidenum">
              <a:rPr lang="ja-JP" altLang="en-US"/>
              <a:pPr>
                <a:defRPr/>
              </a:pPr>
              <a:t>‹#›</a:t>
            </a:fld>
            <a:endParaRPr lang="ja-JP" altLang="en-US"/>
          </a:p>
        </p:txBody>
      </p:sp>
    </p:spTree>
    <p:extLst>
      <p:ext uri="{BB962C8B-B14F-4D97-AF65-F5344CB8AC3E}">
        <p14:creationId xmlns:p14="http://schemas.microsoft.com/office/powerpoint/2010/main" val="298782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タイトル スライド">
    <p:spTree>
      <p:nvGrpSpPr>
        <p:cNvPr id="1" name=""/>
        <p:cNvGrpSpPr/>
        <p:nvPr/>
      </p:nvGrpSpPr>
      <p:grpSpPr>
        <a:xfrm>
          <a:off x="0" y="0"/>
          <a:ext cx="0" cy="0"/>
          <a:chOff x="0" y="0"/>
          <a:chExt cx="0" cy="0"/>
        </a:xfrm>
      </p:grpSpPr>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cxnSp>
        <p:nvCxnSpPr>
          <p:cNvPr id="7" name="直線コネクタ 6">
            <a:extLst>
              <a:ext uri="{FF2B5EF4-FFF2-40B4-BE49-F238E27FC236}">
                <a16:creationId xmlns:a16="http://schemas.microsoft.com/office/drawing/2014/main" id="{7222D2C6-C92D-4C54-9C6C-5C9F7B0243E9}"/>
              </a:ext>
            </a:extLst>
          </p:cNvPr>
          <p:cNvCxnSpPr>
            <a:cxnSpLocks noChangeShapeType="1"/>
          </p:cNvCxnSpPr>
          <p:nvPr userDrawn="1"/>
        </p:nvCxnSpPr>
        <p:spPr bwMode="auto">
          <a:xfrm>
            <a:off x="0" y="4293096"/>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8" name="直線コネクタ 7">
            <a:extLst>
              <a:ext uri="{FF2B5EF4-FFF2-40B4-BE49-F238E27FC236}">
                <a16:creationId xmlns:a16="http://schemas.microsoft.com/office/drawing/2014/main" id="{CD7A287B-4818-45E5-82EC-2B37B8559C38}"/>
              </a:ext>
            </a:extLst>
          </p:cNvPr>
          <p:cNvCxnSpPr>
            <a:cxnSpLocks noChangeShapeType="1"/>
          </p:cNvCxnSpPr>
          <p:nvPr userDrawn="1"/>
        </p:nvCxnSpPr>
        <p:spPr bwMode="auto">
          <a:xfrm>
            <a:off x="-14288" y="4364534"/>
            <a:ext cx="8574088" cy="0"/>
          </a:xfrm>
          <a:prstGeom prst="line">
            <a:avLst/>
          </a:prstGeom>
          <a:noFill/>
          <a:ln w="28575" algn="ctr">
            <a:solidFill>
              <a:schemeClr val="accent5"/>
            </a:solidFill>
            <a:round/>
            <a:headEnd/>
            <a:tailEnd/>
          </a:ln>
        </p:spPr>
      </p:cxnSp>
      <p:cxnSp>
        <p:nvCxnSpPr>
          <p:cNvPr id="9" name="直線コネクタ 8">
            <a:extLst>
              <a:ext uri="{FF2B5EF4-FFF2-40B4-BE49-F238E27FC236}">
                <a16:creationId xmlns:a16="http://schemas.microsoft.com/office/drawing/2014/main" id="{433E1045-7D53-4D02-A131-1DB14B6D473F}"/>
              </a:ext>
            </a:extLst>
          </p:cNvPr>
          <p:cNvCxnSpPr>
            <a:cxnSpLocks noChangeShapeType="1"/>
          </p:cNvCxnSpPr>
          <p:nvPr userDrawn="1"/>
        </p:nvCxnSpPr>
        <p:spPr bwMode="auto">
          <a:xfrm>
            <a:off x="0" y="4435971"/>
            <a:ext cx="8426450" cy="0"/>
          </a:xfrm>
          <a:prstGeom prst="line">
            <a:avLst/>
          </a:prstGeom>
          <a:noFill/>
          <a:ln w="28575" algn="ctr">
            <a:solidFill>
              <a:schemeClr val="accent5"/>
            </a:solidFill>
            <a:round/>
            <a:headEnd/>
            <a:tailEnd/>
          </a:ln>
        </p:spPr>
      </p:cxnSp>
      <p:sp>
        <p:nvSpPr>
          <p:cNvPr id="13" name="スライド番号プレースホルダ 5">
            <a:extLst>
              <a:ext uri="{FF2B5EF4-FFF2-40B4-BE49-F238E27FC236}">
                <a16:creationId xmlns:a16="http://schemas.microsoft.com/office/drawing/2014/main" id="{D49CDE9B-F5C2-4A0D-B5AF-4A3409D79DD4}"/>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1856629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442266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CE7D0AE-9E03-46D1-A315-852BA605F826}" type="slidenum">
              <a:rPr lang="ja-JP" altLang="en-US"/>
              <a:pPr>
                <a:defRPr/>
              </a:pPr>
              <a:t>‹#›</a:t>
            </a:fld>
            <a:endParaRPr lang="ja-JP" altLang="en-US"/>
          </a:p>
        </p:txBody>
      </p:sp>
    </p:spTree>
    <p:extLst>
      <p:ext uri="{BB962C8B-B14F-4D97-AF65-F5344CB8AC3E}">
        <p14:creationId xmlns:p14="http://schemas.microsoft.com/office/powerpoint/2010/main" val="3739876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6279818-8D6A-4348-9850-BF174C0306B5}" type="slidenum">
              <a:rPr lang="ja-JP" altLang="en-US"/>
              <a:pPr>
                <a:defRPr/>
              </a:pPr>
              <a:t>‹#›</a:t>
            </a:fld>
            <a:endParaRPr lang="ja-JP" altLang="en-US"/>
          </a:p>
        </p:txBody>
      </p:sp>
    </p:spTree>
    <p:extLst>
      <p:ext uri="{BB962C8B-B14F-4D97-AF65-F5344CB8AC3E}">
        <p14:creationId xmlns:p14="http://schemas.microsoft.com/office/powerpoint/2010/main" val="1191008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6785D233-20F8-46A4-8E13-096D2BEC4925}" type="slidenum">
              <a:rPr lang="ja-JP" altLang="en-US"/>
              <a:pPr>
                <a:defRPr/>
              </a:pPr>
              <a:t>‹#›</a:t>
            </a:fld>
            <a:endParaRPr lang="ja-JP" altLang="en-US"/>
          </a:p>
        </p:txBody>
      </p:sp>
    </p:spTree>
    <p:extLst>
      <p:ext uri="{BB962C8B-B14F-4D97-AF65-F5344CB8AC3E}">
        <p14:creationId xmlns:p14="http://schemas.microsoft.com/office/powerpoint/2010/main" val="247709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0D9EE06-72B7-4E05-9460-672836B4F31B}" type="slidenum">
              <a:rPr lang="ja-JP" altLang="en-US"/>
              <a:pPr>
                <a:defRPr/>
              </a:pPr>
              <a:t>‹#›</a:t>
            </a:fld>
            <a:endParaRPr lang="ja-JP" altLang="en-US"/>
          </a:p>
        </p:txBody>
      </p:sp>
    </p:spTree>
    <p:extLst>
      <p:ext uri="{BB962C8B-B14F-4D97-AF65-F5344CB8AC3E}">
        <p14:creationId xmlns:p14="http://schemas.microsoft.com/office/powerpoint/2010/main" val="1700658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CECA4364-EDBA-46AC-9496-BEE3D04CE7A5}" type="slidenum">
              <a:rPr lang="ja-JP" altLang="en-US"/>
              <a:pPr>
                <a:defRPr/>
              </a:pPr>
              <a:t>‹#›</a:t>
            </a:fld>
            <a:endParaRPr lang="ja-JP" altLang="en-US"/>
          </a:p>
        </p:txBody>
      </p:sp>
    </p:spTree>
    <p:extLst>
      <p:ext uri="{BB962C8B-B14F-4D97-AF65-F5344CB8AC3E}">
        <p14:creationId xmlns:p14="http://schemas.microsoft.com/office/powerpoint/2010/main" val="3703263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BA20A48-7172-452F-BD7A-EFF61CDF8657}" type="slidenum">
              <a:rPr lang="ja-JP" altLang="en-US"/>
              <a:pPr>
                <a:defRPr/>
              </a:pPr>
              <a:t>‹#›</a:t>
            </a:fld>
            <a:endParaRPr lang="ja-JP" altLang="en-US"/>
          </a:p>
        </p:txBody>
      </p:sp>
    </p:spTree>
    <p:extLst>
      <p:ext uri="{BB962C8B-B14F-4D97-AF65-F5344CB8AC3E}">
        <p14:creationId xmlns:p14="http://schemas.microsoft.com/office/powerpoint/2010/main" val="1886569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026" name="直線コネクタ 6"/>
          <p:cNvCxnSpPr>
            <a:cxnSpLocks noChangeShapeType="1"/>
          </p:cNvCxnSpPr>
          <p:nvPr/>
        </p:nvCxnSpPr>
        <p:spPr bwMode="auto">
          <a:xfrm>
            <a:off x="0" y="549275"/>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1027" name="直線コネクタ 7"/>
          <p:cNvCxnSpPr>
            <a:cxnSpLocks noChangeShapeType="1"/>
          </p:cNvCxnSpPr>
          <p:nvPr/>
        </p:nvCxnSpPr>
        <p:spPr bwMode="auto">
          <a:xfrm>
            <a:off x="-14288" y="620713"/>
            <a:ext cx="8574088" cy="0"/>
          </a:xfrm>
          <a:prstGeom prst="line">
            <a:avLst/>
          </a:prstGeom>
          <a:noFill/>
          <a:ln w="28575" algn="ctr">
            <a:solidFill>
              <a:schemeClr val="accent5"/>
            </a:solidFill>
            <a:round/>
            <a:headEnd/>
            <a:tailEnd/>
          </a:ln>
        </p:spPr>
      </p:cxnSp>
      <p:cxnSp>
        <p:nvCxnSpPr>
          <p:cNvPr id="1028" name="直線コネクタ 8"/>
          <p:cNvCxnSpPr>
            <a:cxnSpLocks noChangeShapeType="1"/>
          </p:cNvCxnSpPr>
          <p:nvPr/>
        </p:nvCxnSpPr>
        <p:spPr bwMode="auto">
          <a:xfrm>
            <a:off x="0" y="692150"/>
            <a:ext cx="8426450" cy="0"/>
          </a:xfrm>
          <a:prstGeom prst="line">
            <a:avLst/>
          </a:prstGeom>
          <a:noFill/>
          <a:ln w="28575" algn="ctr">
            <a:solidFill>
              <a:schemeClr val="accent5"/>
            </a:solidFill>
            <a:round/>
            <a:headEnd/>
            <a:tailEnd/>
          </a:ln>
        </p:spPr>
      </p:cxnSp>
      <p:sp>
        <p:nvSpPr>
          <p:cNvPr id="1029" name="タイトル プレースホルダ 1"/>
          <p:cNvSpPr>
            <a:spLocks noGrp="1"/>
          </p:cNvSpPr>
          <p:nvPr>
            <p:ph type="title"/>
          </p:nvPr>
        </p:nvSpPr>
        <p:spPr bwMode="auto">
          <a:xfrm>
            <a:off x="0" y="0"/>
            <a:ext cx="91440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タイトルの書式設定</a:t>
            </a:r>
          </a:p>
        </p:txBody>
      </p:sp>
      <p:sp>
        <p:nvSpPr>
          <p:cNvPr id="1030" name="テキスト プレースホルダ 2"/>
          <p:cNvSpPr>
            <a:spLocks noGrp="1"/>
          </p:cNvSpPr>
          <p:nvPr>
            <p:ph type="body" idx="1"/>
          </p:nvPr>
        </p:nvSpPr>
        <p:spPr bwMode="auto">
          <a:xfrm>
            <a:off x="457200" y="10525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日付プレースホルダ 3"/>
          <p:cNvSpPr>
            <a:spLocks noGrp="1"/>
          </p:cNvSpPr>
          <p:nvPr>
            <p:ph type="dt" sz="half" idx="2"/>
          </p:nvPr>
        </p:nvSpPr>
        <p:spPr>
          <a:xfrm>
            <a:off x="4643438" y="649287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12" name="スライド番号プレースホルダ 5"/>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buFont typeface="+mj-lt"/>
              <a:buAutoNum type="arabicPeriod" startAt="4"/>
              <a:defRPr sz="1200">
                <a:solidFill>
                  <a:schemeClr val="tx1">
                    <a:tint val="75000"/>
                  </a:schemeClr>
                </a:solidFill>
                <a:latin typeface="+mn-lt"/>
                <a:ea typeface="+mn-ea"/>
              </a:defRPr>
            </a:lvl1pPr>
          </a:lstStyle>
          <a:p>
            <a:pPr>
              <a:buFont typeface="+mj-lt"/>
              <a:buAutoNum type="arabicPeriod" startAt="4"/>
              <a:defRPr/>
            </a:pPr>
            <a:fld id="{655BE33C-BF52-4619-A042-36DD7DEB5097}"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336" r:id="rId1"/>
    <p:sldLayoutId id="2147484337"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Lst>
  <p:hf hdr="0" dt="0"/>
  <p:txStyles>
    <p:title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charset="0"/>
        <a:buChar char="•"/>
        <a:defRPr kumimoji="1" sz="20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kumimoji="1"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5pPr>
      <a:lvl6pPr marL="2514600" indent="-228600" algn="l" rtl="0" fontAlgn="base">
        <a:spcBef>
          <a:spcPct val="20000"/>
        </a:spcBef>
        <a:spcAft>
          <a:spcPct val="0"/>
        </a:spcAft>
        <a:buFont typeface="Arial" charset="0"/>
        <a:buChar char="»"/>
        <a:defRPr kumimoji="1" sz="14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4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4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21.emf"/></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5.emf"/></Relationships>
</file>

<file path=ppt/slides/_rels/slide3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3.emf"/><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219714" y="1716833"/>
            <a:ext cx="8642350" cy="2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3900" b="1" kern="0" dirty="0">
                <a:latin typeface="Meiryo UI" pitchFamily="50" charset="-128"/>
                <a:ea typeface="Meiryo UI" pitchFamily="50" charset="-128"/>
                <a:cs typeface="Meiryo UI" pitchFamily="50" charset="-128"/>
              </a:rPr>
              <a:t>第</a:t>
            </a:r>
            <a:r>
              <a:rPr lang="en-US" altLang="ja-JP" sz="3900" b="1" kern="0" dirty="0">
                <a:latin typeface="Meiryo UI" pitchFamily="50" charset="-128"/>
                <a:ea typeface="Meiryo UI" pitchFamily="50" charset="-128"/>
                <a:cs typeface="Meiryo UI" pitchFamily="50" charset="-128"/>
              </a:rPr>
              <a:t>4</a:t>
            </a:r>
            <a:r>
              <a:rPr lang="ja-JP" altLang="en-US" sz="3900" b="1" kern="0" dirty="0">
                <a:latin typeface="Meiryo UI" pitchFamily="50" charset="-128"/>
                <a:ea typeface="Meiryo UI" pitchFamily="50" charset="-128"/>
                <a:cs typeface="Meiryo UI" pitchFamily="50" charset="-128"/>
              </a:rPr>
              <a:t>回</a:t>
            </a:r>
            <a:endParaRPr lang="en-US" altLang="ja-JP" sz="3900" b="1" kern="0" dirty="0">
              <a:latin typeface="Meiryo UI" pitchFamily="50" charset="-128"/>
              <a:ea typeface="Meiryo UI" pitchFamily="50" charset="-128"/>
              <a:cs typeface="Meiryo UI" pitchFamily="50" charset="-128"/>
            </a:endParaRPr>
          </a:p>
          <a:p>
            <a:pPr eaLnBrk="1" hangingPunct="1"/>
            <a:r>
              <a:rPr lang="ja-JP" altLang="en-US" sz="3900" b="1" kern="0" dirty="0">
                <a:latin typeface="Meiryo UI" pitchFamily="50" charset="-128"/>
                <a:ea typeface="Meiryo UI" pitchFamily="50" charset="-128"/>
                <a:cs typeface="Meiryo UI" pitchFamily="50" charset="-128"/>
              </a:rPr>
              <a:t>オープンデータ・ビッグデータの活用方法</a:t>
            </a:r>
            <a:endParaRPr lang="en-US" altLang="ja-JP" sz="3900" b="1" kern="0" dirty="0">
              <a:latin typeface="Meiryo UI" pitchFamily="50" charset="-128"/>
              <a:ea typeface="Meiryo UI" pitchFamily="50" charset="-128"/>
              <a:cs typeface="Meiryo UI" pitchFamily="50" charset="-128"/>
            </a:endParaRPr>
          </a:p>
          <a:p>
            <a:pPr eaLnBrk="1" hangingPunct="1"/>
            <a:r>
              <a:rPr lang="ja-JP" altLang="en-US" b="1" kern="0" dirty="0">
                <a:latin typeface="Meiryo UI" pitchFamily="50" charset="-128"/>
                <a:ea typeface="Meiryo UI" pitchFamily="50" charset="-128"/>
                <a:cs typeface="Meiryo UI" pitchFamily="50" charset="-128"/>
              </a:rPr>
              <a:t>「観光に関する各種データの見方」</a:t>
            </a:r>
            <a:endParaRPr lang="en-US" altLang="ja-JP" b="1" kern="0" dirty="0">
              <a:latin typeface="Meiryo UI" pitchFamily="50" charset="-128"/>
              <a:ea typeface="Meiryo UI" pitchFamily="50" charset="-128"/>
              <a:cs typeface="Meiryo UI" pitchFamily="50" charset="-128"/>
            </a:endParaRPr>
          </a:p>
        </p:txBody>
      </p:sp>
      <p:sp>
        <p:nvSpPr>
          <p:cNvPr id="2" name="スライド番号プレースホルダー 1">
            <a:extLst>
              <a:ext uri="{FF2B5EF4-FFF2-40B4-BE49-F238E27FC236}">
                <a16:creationId xmlns:a16="http://schemas.microsoft.com/office/drawing/2014/main" id="{3985EF19-F692-42D6-B773-560A86F3EBDC}"/>
              </a:ext>
            </a:extLst>
          </p:cNvPr>
          <p:cNvSpPr>
            <a:spLocks noGrp="1"/>
          </p:cNvSpPr>
          <p:nvPr>
            <p:ph type="sldNum" sz="quarter" idx="12"/>
          </p:nvPr>
        </p:nvSpPr>
        <p:spPr/>
        <p:txBody>
          <a:bodyPr/>
          <a:lstStyle/>
          <a:p>
            <a:pPr>
              <a:defRPr/>
            </a:pPr>
            <a:fld id="{22179739-F4A8-44EB-8B8E-F3F060272835}" type="slidenum">
              <a:rPr lang="ja-JP" altLang="en-US" smtClean="0"/>
              <a:pPr>
                <a:defRPr/>
              </a:pPr>
              <a:t>0</a:t>
            </a:fld>
            <a:endParaRPr lang="ja-JP"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D4ADD5A7-3631-BC4E-8C2E-35C0509F8D42}"/>
              </a:ext>
            </a:extLst>
          </p:cNvPr>
          <p:cNvSpPr txBox="1"/>
          <p:nvPr/>
        </p:nvSpPr>
        <p:spPr>
          <a:xfrm>
            <a:off x="4572000" y="1700808"/>
            <a:ext cx="3795143" cy="2800767"/>
          </a:xfrm>
          <a:prstGeom prst="rect">
            <a:avLst/>
          </a:prstGeom>
          <a:noFill/>
        </p:spPr>
        <p:txBody>
          <a:bodyPr wrap="square" rtlCol="0">
            <a:spAutoFit/>
          </a:bodyPr>
          <a:lstStyle/>
          <a:p>
            <a:pPr algn="l"/>
            <a:r>
              <a:rPr lang="ja-JP" altLang="en-US" sz="1600" dirty="0">
                <a:latin typeface="+mn-ea"/>
                <a:ea typeface="+mn-ea"/>
              </a:rPr>
              <a:t>全世界の国際観光客の到着数を年度ごとのデータを公表しています。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このデータを見ると、世界の国際観光の動向を掴むことが出来、その中で日本の国際観光客がどういう位置づけになっているのかを類推することができます。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全てのデーターはわかりやすくグラフ化されているので、初めて見る方にも直感的に理解できるように工夫がされています。</a:t>
            </a:r>
            <a:endParaRPr lang="en-US" altLang="ja-JP" sz="1600" dirty="0">
              <a:latin typeface="+mn-ea"/>
              <a:ea typeface="+mn-ea"/>
            </a:endParaRPr>
          </a:p>
        </p:txBody>
      </p:sp>
      <p:sp>
        <p:nvSpPr>
          <p:cNvPr id="13" name="テキスト ボックス 12">
            <a:extLst>
              <a:ext uri="{FF2B5EF4-FFF2-40B4-BE49-F238E27FC236}">
                <a16:creationId xmlns:a16="http://schemas.microsoft.com/office/drawing/2014/main" id="{2AF2A02A-2F1D-2441-A245-E0B3A7390C2C}"/>
              </a:ext>
            </a:extLst>
          </p:cNvPr>
          <p:cNvSpPr txBox="1"/>
          <p:nvPr/>
        </p:nvSpPr>
        <p:spPr>
          <a:xfrm>
            <a:off x="179512" y="1220267"/>
            <a:ext cx="6923211" cy="369332"/>
          </a:xfrm>
          <a:prstGeom prst="rect">
            <a:avLst/>
          </a:prstGeom>
          <a:noFill/>
        </p:spPr>
        <p:txBody>
          <a:bodyPr wrap="square" rtlCol="0">
            <a:spAutoFit/>
          </a:bodyPr>
          <a:lstStyle/>
          <a:p>
            <a:pPr algn="l"/>
            <a:r>
              <a:rPr lang="en-US" altLang="ja-JP" b="1" dirty="0">
                <a:latin typeface="+mn-ea"/>
              </a:rPr>
              <a:t>【</a:t>
            </a:r>
            <a:r>
              <a:rPr lang="ja-JP" altLang="en-US" b="1" dirty="0">
                <a:latin typeface="+mn-ea"/>
              </a:rPr>
              <a:t>国際観光客の到着数</a:t>
            </a:r>
            <a:endParaRPr kumimoji="1" lang="ja-JP" altLang="en-US" dirty="0"/>
          </a:p>
        </p:txBody>
      </p:sp>
      <p:sp>
        <p:nvSpPr>
          <p:cNvPr id="16" name="テキスト ボックス 15">
            <a:extLst>
              <a:ext uri="{FF2B5EF4-FFF2-40B4-BE49-F238E27FC236}">
                <a16:creationId xmlns:a16="http://schemas.microsoft.com/office/drawing/2014/main" id="{6154E069-1591-FB47-86E3-9B2311DC2085}"/>
              </a:ext>
            </a:extLst>
          </p:cNvPr>
          <p:cNvSpPr txBox="1"/>
          <p:nvPr/>
        </p:nvSpPr>
        <p:spPr>
          <a:xfrm>
            <a:off x="6693442" y="6492875"/>
            <a:ext cx="1620957" cy="200055"/>
          </a:xfrm>
          <a:prstGeom prst="rect">
            <a:avLst/>
          </a:prstGeom>
          <a:noFill/>
        </p:spPr>
        <p:txBody>
          <a:bodyPr wrap="none" rtlCol="0">
            <a:spAutoFit/>
          </a:bodyPr>
          <a:lstStyle/>
          <a:p>
            <a:r>
              <a:rPr kumimoji="1" lang="ja-JP" altLang="en-US" sz="700">
                <a:latin typeface="+mn-ea"/>
                <a:ea typeface="+mn-ea"/>
              </a:rPr>
              <a:t>出典：</a:t>
            </a:r>
            <a:r>
              <a:rPr lang="ja-JP" altLang="en-US" sz="70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a:latin typeface="+mn-ea"/>
              <a:ea typeface="+mn-ea"/>
            </a:endParaRPr>
          </a:p>
        </p:txBody>
      </p:sp>
      <p:pic>
        <p:nvPicPr>
          <p:cNvPr id="2" name="図 1">
            <a:extLst>
              <a:ext uri="{FF2B5EF4-FFF2-40B4-BE49-F238E27FC236}">
                <a16:creationId xmlns:a16="http://schemas.microsoft.com/office/drawing/2014/main" id="{8A5AAF1C-9AEE-4741-8724-0BBA0BAB9FAB}"/>
              </a:ext>
            </a:extLst>
          </p:cNvPr>
          <p:cNvPicPr>
            <a:picLocks noChangeAspect="1"/>
          </p:cNvPicPr>
          <p:nvPr/>
        </p:nvPicPr>
        <p:blipFill>
          <a:blip r:embed="rId3"/>
          <a:stretch>
            <a:fillRect/>
          </a:stretch>
        </p:blipFill>
        <p:spPr>
          <a:xfrm>
            <a:off x="202473" y="1505456"/>
            <a:ext cx="4223362" cy="5172334"/>
          </a:xfrm>
          <a:prstGeom prst="rect">
            <a:avLst/>
          </a:prstGeom>
        </p:spPr>
      </p:pic>
      <p:sp>
        <p:nvSpPr>
          <p:cNvPr id="7" name="正方形/長方形 6">
            <a:extLst>
              <a:ext uri="{FF2B5EF4-FFF2-40B4-BE49-F238E27FC236}">
                <a16:creationId xmlns:a16="http://schemas.microsoft.com/office/drawing/2014/main" id="{599C6842-D82B-4309-ACF9-76DE0CFB4316}"/>
              </a:ext>
            </a:extLst>
          </p:cNvPr>
          <p:cNvSpPr/>
          <p:nvPr/>
        </p:nvSpPr>
        <p:spPr>
          <a:xfrm>
            <a:off x="256741" y="742783"/>
            <a:ext cx="3384376" cy="36627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400" b="1" dirty="0">
                <a:latin typeface="+mn-ea"/>
              </a:rPr>
              <a:t>UNWTO</a:t>
            </a:r>
            <a:r>
              <a:rPr lang="ja-JP" altLang="en-US" sz="2400" b="1" dirty="0">
                <a:latin typeface="+mn-ea"/>
              </a:rPr>
              <a:t>データ①</a:t>
            </a:r>
          </a:p>
        </p:txBody>
      </p:sp>
      <p:sp>
        <p:nvSpPr>
          <p:cNvPr id="3" name="スライド番号プレースホルダー 2">
            <a:extLst>
              <a:ext uri="{FF2B5EF4-FFF2-40B4-BE49-F238E27FC236}">
                <a16:creationId xmlns:a16="http://schemas.microsoft.com/office/drawing/2014/main" id="{A25ED36A-BCF8-4111-B126-2F93C7CC4D66}"/>
              </a:ext>
            </a:extLst>
          </p:cNvPr>
          <p:cNvSpPr>
            <a:spLocks noGrp="1"/>
          </p:cNvSpPr>
          <p:nvPr>
            <p:ph type="sldNum" sz="quarter" idx="12"/>
          </p:nvPr>
        </p:nvSpPr>
        <p:spPr/>
        <p:txBody>
          <a:bodyPr/>
          <a:lstStyle/>
          <a:p>
            <a:pPr>
              <a:defRPr/>
            </a:pPr>
            <a:fld id="{22179739-F4A8-44EB-8B8E-F3F060272835}" type="slidenum">
              <a:rPr lang="ja-JP" altLang="en-US" smtClean="0"/>
              <a:pPr>
                <a:defRPr/>
              </a:pPr>
              <a:t>9</a:t>
            </a:fld>
            <a:endParaRPr lang="ja-JP" altLang="en-US"/>
          </a:p>
        </p:txBody>
      </p:sp>
    </p:spTree>
    <p:extLst>
      <p:ext uri="{BB962C8B-B14F-4D97-AF65-F5344CB8AC3E}">
        <p14:creationId xmlns:p14="http://schemas.microsoft.com/office/powerpoint/2010/main" val="473527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D4ADD5A7-3631-BC4E-8C2E-35C0509F8D42}"/>
              </a:ext>
            </a:extLst>
          </p:cNvPr>
          <p:cNvSpPr txBox="1"/>
          <p:nvPr/>
        </p:nvSpPr>
        <p:spPr>
          <a:xfrm>
            <a:off x="4572000" y="1700808"/>
            <a:ext cx="3795143" cy="2800767"/>
          </a:xfrm>
          <a:prstGeom prst="rect">
            <a:avLst/>
          </a:prstGeom>
          <a:noFill/>
        </p:spPr>
        <p:txBody>
          <a:bodyPr wrap="square" rtlCol="0">
            <a:spAutoFit/>
          </a:bodyPr>
          <a:lstStyle/>
          <a:p>
            <a:pPr algn="l"/>
            <a:r>
              <a:rPr lang="ja-JP" altLang="en-US" sz="1600" dirty="0">
                <a:latin typeface="+mn-ea"/>
                <a:ea typeface="+mn-ea"/>
              </a:rPr>
              <a:t>全世界の観光産業がどれだけの収入を獲得しているかを時系列でデータ化しています。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観光産業を一つの輸出産業と捉えた場合、莫大な外貨獲得手段となっていることがわかります。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また、時系列のグラフが示すように、右肩上がりで国際観光収入が伸びていることがわかり、観光産業が成長産業であることが確認できます。</a:t>
            </a:r>
            <a:endParaRPr lang="en-US" altLang="ja-JP" sz="1600" dirty="0">
              <a:latin typeface="+mn-ea"/>
              <a:ea typeface="+mn-ea"/>
            </a:endParaRPr>
          </a:p>
        </p:txBody>
      </p:sp>
      <p:sp>
        <p:nvSpPr>
          <p:cNvPr id="13" name="テキスト ボックス 12">
            <a:extLst>
              <a:ext uri="{FF2B5EF4-FFF2-40B4-BE49-F238E27FC236}">
                <a16:creationId xmlns:a16="http://schemas.microsoft.com/office/drawing/2014/main" id="{2AF2A02A-2F1D-2441-A245-E0B3A7390C2C}"/>
              </a:ext>
            </a:extLst>
          </p:cNvPr>
          <p:cNvSpPr txBox="1"/>
          <p:nvPr/>
        </p:nvSpPr>
        <p:spPr>
          <a:xfrm>
            <a:off x="179511" y="1246838"/>
            <a:ext cx="6923211" cy="369332"/>
          </a:xfrm>
          <a:prstGeom prst="rect">
            <a:avLst/>
          </a:prstGeom>
          <a:noFill/>
        </p:spPr>
        <p:txBody>
          <a:bodyPr wrap="square" rtlCol="0">
            <a:spAutoFit/>
          </a:bodyPr>
          <a:lstStyle/>
          <a:p>
            <a:pPr algn="l"/>
            <a:r>
              <a:rPr lang="ja-JP" altLang="en-US" b="1" dirty="0">
                <a:latin typeface="+mn-ea"/>
              </a:rPr>
              <a:t>国際観光収入</a:t>
            </a:r>
            <a:endParaRPr kumimoji="1" lang="ja-JP" altLang="en-US" dirty="0"/>
          </a:p>
        </p:txBody>
      </p:sp>
      <p:sp>
        <p:nvSpPr>
          <p:cNvPr id="16" name="テキスト ボックス 15">
            <a:extLst>
              <a:ext uri="{FF2B5EF4-FFF2-40B4-BE49-F238E27FC236}">
                <a16:creationId xmlns:a16="http://schemas.microsoft.com/office/drawing/2014/main" id="{6154E069-1591-FB47-86E3-9B2311DC2085}"/>
              </a:ext>
            </a:extLst>
          </p:cNvPr>
          <p:cNvSpPr txBox="1"/>
          <p:nvPr/>
        </p:nvSpPr>
        <p:spPr>
          <a:xfrm>
            <a:off x="6693442" y="6492875"/>
            <a:ext cx="1620957" cy="200055"/>
          </a:xfrm>
          <a:prstGeom prst="rect">
            <a:avLst/>
          </a:prstGeom>
          <a:noFill/>
        </p:spPr>
        <p:txBody>
          <a:bodyPr wrap="none" rtlCol="0">
            <a:spAutoFit/>
          </a:bodyPr>
          <a:lstStyle/>
          <a:p>
            <a:r>
              <a:rPr kumimoji="1" lang="ja-JP" altLang="en-US" sz="700">
                <a:latin typeface="+mn-ea"/>
                <a:ea typeface="+mn-ea"/>
              </a:rPr>
              <a:t>出典：</a:t>
            </a:r>
            <a:r>
              <a:rPr lang="ja-JP" altLang="en-US" sz="70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a:latin typeface="+mn-ea"/>
              <a:ea typeface="+mn-ea"/>
            </a:endParaRPr>
          </a:p>
        </p:txBody>
      </p:sp>
      <p:pic>
        <p:nvPicPr>
          <p:cNvPr id="3" name="図 2">
            <a:extLst>
              <a:ext uri="{FF2B5EF4-FFF2-40B4-BE49-F238E27FC236}">
                <a16:creationId xmlns:a16="http://schemas.microsoft.com/office/drawing/2014/main" id="{B1F270CA-8720-4D3B-9B9A-F845BAD2C18A}"/>
              </a:ext>
            </a:extLst>
          </p:cNvPr>
          <p:cNvPicPr>
            <a:picLocks noChangeAspect="1"/>
          </p:cNvPicPr>
          <p:nvPr/>
        </p:nvPicPr>
        <p:blipFill>
          <a:blip r:embed="rId3"/>
          <a:stretch>
            <a:fillRect/>
          </a:stretch>
        </p:blipFill>
        <p:spPr>
          <a:xfrm>
            <a:off x="118857" y="1671062"/>
            <a:ext cx="4437605" cy="4948771"/>
          </a:xfrm>
          <a:prstGeom prst="rect">
            <a:avLst/>
          </a:prstGeom>
        </p:spPr>
      </p:pic>
      <p:sp>
        <p:nvSpPr>
          <p:cNvPr id="7" name="正方形/長方形 6">
            <a:extLst>
              <a:ext uri="{FF2B5EF4-FFF2-40B4-BE49-F238E27FC236}">
                <a16:creationId xmlns:a16="http://schemas.microsoft.com/office/drawing/2014/main" id="{0BA15AC8-42E9-4551-9200-7CA9602E2FF8}"/>
              </a:ext>
            </a:extLst>
          </p:cNvPr>
          <p:cNvSpPr/>
          <p:nvPr/>
        </p:nvSpPr>
        <p:spPr>
          <a:xfrm>
            <a:off x="256741" y="742783"/>
            <a:ext cx="3384376" cy="419417"/>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400" b="1" dirty="0">
                <a:latin typeface="+mn-ea"/>
              </a:rPr>
              <a:t>UNWTO</a:t>
            </a:r>
            <a:r>
              <a:rPr lang="ja-JP" altLang="en-US" sz="2400" b="1" dirty="0">
                <a:latin typeface="+mn-ea"/>
              </a:rPr>
              <a:t>データ②</a:t>
            </a:r>
          </a:p>
        </p:txBody>
      </p:sp>
      <p:sp>
        <p:nvSpPr>
          <p:cNvPr id="2" name="スライド番号プレースホルダー 1">
            <a:extLst>
              <a:ext uri="{FF2B5EF4-FFF2-40B4-BE49-F238E27FC236}">
                <a16:creationId xmlns:a16="http://schemas.microsoft.com/office/drawing/2014/main" id="{0E1BDF3F-E1CD-4107-964A-ED17AD5CEC78}"/>
              </a:ext>
            </a:extLst>
          </p:cNvPr>
          <p:cNvSpPr>
            <a:spLocks noGrp="1"/>
          </p:cNvSpPr>
          <p:nvPr>
            <p:ph type="sldNum" sz="quarter" idx="12"/>
          </p:nvPr>
        </p:nvSpPr>
        <p:spPr/>
        <p:txBody>
          <a:bodyPr/>
          <a:lstStyle/>
          <a:p>
            <a:pPr>
              <a:defRPr/>
            </a:pPr>
            <a:fld id="{22179739-F4A8-44EB-8B8E-F3F060272835}" type="slidenum">
              <a:rPr lang="ja-JP" altLang="en-US" smtClean="0"/>
              <a:pPr>
                <a:defRPr/>
              </a:pPr>
              <a:t>10</a:t>
            </a:fld>
            <a:endParaRPr lang="ja-JP" altLang="en-US"/>
          </a:p>
        </p:txBody>
      </p:sp>
    </p:spTree>
    <p:extLst>
      <p:ext uri="{BB962C8B-B14F-4D97-AF65-F5344CB8AC3E}">
        <p14:creationId xmlns:p14="http://schemas.microsoft.com/office/powerpoint/2010/main" val="405870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D4ADD5A7-3631-BC4E-8C2E-35C0509F8D42}"/>
              </a:ext>
            </a:extLst>
          </p:cNvPr>
          <p:cNvSpPr txBox="1"/>
          <p:nvPr/>
        </p:nvSpPr>
        <p:spPr>
          <a:xfrm>
            <a:off x="4572000" y="1700808"/>
            <a:ext cx="3795143" cy="3046988"/>
          </a:xfrm>
          <a:prstGeom prst="rect">
            <a:avLst/>
          </a:prstGeom>
          <a:noFill/>
        </p:spPr>
        <p:txBody>
          <a:bodyPr wrap="square" rtlCol="0">
            <a:spAutoFit/>
          </a:bodyPr>
          <a:lstStyle/>
          <a:p>
            <a:pPr algn="l"/>
            <a:r>
              <a:rPr lang="ja-JP" altLang="en-US" sz="1600" dirty="0">
                <a:latin typeface="+mn-ea"/>
                <a:ea typeface="+mn-ea"/>
              </a:rPr>
              <a:t>各地域（＝デスティネーション）の国際観光客数、国際観光収入についても、</a:t>
            </a:r>
            <a:r>
              <a:rPr lang="en-US" altLang="ja-JP" sz="1600" dirty="0">
                <a:latin typeface="+mn-ea"/>
                <a:ea typeface="+mn-ea"/>
              </a:rPr>
              <a:t>UNWTO</a:t>
            </a:r>
            <a:r>
              <a:rPr lang="ja-JP" altLang="en-US" sz="1600" dirty="0">
                <a:latin typeface="+mn-ea"/>
                <a:ea typeface="+mn-ea"/>
              </a:rPr>
              <a:t>はデータを公表しています。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各国、地域の国際観光客数、国際観光収入がランキング形式で公表されているので、</a:t>
            </a:r>
            <a:endParaRPr lang="en-US" altLang="ja-JP" sz="1600" dirty="0">
              <a:latin typeface="+mn-ea"/>
              <a:ea typeface="+mn-ea"/>
            </a:endParaRPr>
          </a:p>
          <a:p>
            <a:pPr algn="l"/>
            <a:r>
              <a:rPr lang="ja-JP" altLang="en-US" sz="1600" dirty="0">
                <a:latin typeface="+mn-ea"/>
                <a:ea typeface="+mn-ea"/>
              </a:rPr>
              <a:t>どのデスティネーションが観光で大きな成果を上げているか一目で確認することできます。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昨今、日本も世界の観光先進国に肩を並べる勢いで国際観光の分野で成長を続けています。</a:t>
            </a:r>
            <a:endParaRPr lang="en-US" altLang="ja-JP" sz="1600" dirty="0">
              <a:latin typeface="+mn-ea"/>
              <a:ea typeface="+mn-ea"/>
            </a:endParaRPr>
          </a:p>
        </p:txBody>
      </p:sp>
      <p:sp>
        <p:nvSpPr>
          <p:cNvPr id="13" name="テキスト ボックス 12">
            <a:extLst>
              <a:ext uri="{FF2B5EF4-FFF2-40B4-BE49-F238E27FC236}">
                <a16:creationId xmlns:a16="http://schemas.microsoft.com/office/drawing/2014/main" id="{2AF2A02A-2F1D-2441-A245-E0B3A7390C2C}"/>
              </a:ext>
            </a:extLst>
          </p:cNvPr>
          <p:cNvSpPr txBox="1"/>
          <p:nvPr/>
        </p:nvSpPr>
        <p:spPr>
          <a:xfrm>
            <a:off x="107504" y="1100715"/>
            <a:ext cx="6923211" cy="369332"/>
          </a:xfrm>
          <a:prstGeom prst="rect">
            <a:avLst/>
          </a:prstGeom>
          <a:noFill/>
        </p:spPr>
        <p:txBody>
          <a:bodyPr wrap="square" rtlCol="0">
            <a:spAutoFit/>
          </a:bodyPr>
          <a:lstStyle/>
          <a:p>
            <a:pPr algn="l"/>
            <a:r>
              <a:rPr lang="ja-JP" altLang="en-US" b="1" dirty="0">
                <a:latin typeface="+mn-ea"/>
              </a:rPr>
              <a:t>各地域の国際観光客数、観光収入</a:t>
            </a:r>
            <a:endParaRPr kumimoji="1" lang="ja-JP" altLang="en-US" dirty="0"/>
          </a:p>
        </p:txBody>
      </p:sp>
      <p:sp>
        <p:nvSpPr>
          <p:cNvPr id="16" name="テキスト ボックス 15">
            <a:extLst>
              <a:ext uri="{FF2B5EF4-FFF2-40B4-BE49-F238E27FC236}">
                <a16:creationId xmlns:a16="http://schemas.microsoft.com/office/drawing/2014/main" id="{6154E069-1591-FB47-86E3-9B2311DC2085}"/>
              </a:ext>
            </a:extLst>
          </p:cNvPr>
          <p:cNvSpPr txBox="1"/>
          <p:nvPr/>
        </p:nvSpPr>
        <p:spPr>
          <a:xfrm>
            <a:off x="6693442" y="6492875"/>
            <a:ext cx="1620957" cy="200055"/>
          </a:xfrm>
          <a:prstGeom prst="rect">
            <a:avLst/>
          </a:prstGeom>
          <a:noFill/>
        </p:spPr>
        <p:txBody>
          <a:bodyPr wrap="none" rtlCol="0">
            <a:spAutoFit/>
          </a:bodyPr>
          <a:lstStyle/>
          <a:p>
            <a:r>
              <a:rPr kumimoji="1" lang="ja-JP" altLang="en-US" sz="700">
                <a:latin typeface="+mn-ea"/>
                <a:ea typeface="+mn-ea"/>
              </a:rPr>
              <a:t>出典：</a:t>
            </a:r>
            <a:r>
              <a:rPr lang="ja-JP" altLang="en-US" sz="70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a:latin typeface="+mn-ea"/>
              <a:ea typeface="+mn-ea"/>
            </a:endParaRPr>
          </a:p>
        </p:txBody>
      </p:sp>
      <p:pic>
        <p:nvPicPr>
          <p:cNvPr id="2" name="図 1">
            <a:extLst>
              <a:ext uri="{FF2B5EF4-FFF2-40B4-BE49-F238E27FC236}">
                <a16:creationId xmlns:a16="http://schemas.microsoft.com/office/drawing/2014/main" id="{158CA4F2-5CB7-4DB0-8586-4707E8FBDF2A}"/>
              </a:ext>
            </a:extLst>
          </p:cNvPr>
          <p:cNvPicPr>
            <a:picLocks noChangeAspect="1"/>
          </p:cNvPicPr>
          <p:nvPr/>
        </p:nvPicPr>
        <p:blipFill>
          <a:blip r:embed="rId3"/>
          <a:stretch>
            <a:fillRect/>
          </a:stretch>
        </p:blipFill>
        <p:spPr>
          <a:xfrm>
            <a:off x="107504" y="1470047"/>
            <a:ext cx="4248472" cy="5276744"/>
          </a:xfrm>
          <a:prstGeom prst="rect">
            <a:avLst/>
          </a:prstGeom>
        </p:spPr>
      </p:pic>
      <p:sp>
        <p:nvSpPr>
          <p:cNvPr id="7" name="正方形/長方形 6">
            <a:extLst>
              <a:ext uri="{FF2B5EF4-FFF2-40B4-BE49-F238E27FC236}">
                <a16:creationId xmlns:a16="http://schemas.microsoft.com/office/drawing/2014/main" id="{62681013-EB8A-453D-8FE9-10F7819440A6}"/>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400" b="1" dirty="0">
                <a:latin typeface="+mn-ea"/>
              </a:rPr>
              <a:t>UNWTO</a:t>
            </a:r>
            <a:r>
              <a:rPr lang="ja-JP" altLang="en-US" sz="2400" b="1" dirty="0">
                <a:latin typeface="+mn-ea"/>
              </a:rPr>
              <a:t>データ③</a:t>
            </a:r>
          </a:p>
        </p:txBody>
      </p:sp>
      <p:sp>
        <p:nvSpPr>
          <p:cNvPr id="3" name="スライド番号プレースホルダー 2">
            <a:extLst>
              <a:ext uri="{FF2B5EF4-FFF2-40B4-BE49-F238E27FC236}">
                <a16:creationId xmlns:a16="http://schemas.microsoft.com/office/drawing/2014/main" id="{F7B69EEA-66FB-40DF-A7AF-8E07E23931C7}"/>
              </a:ext>
            </a:extLst>
          </p:cNvPr>
          <p:cNvSpPr>
            <a:spLocks noGrp="1"/>
          </p:cNvSpPr>
          <p:nvPr>
            <p:ph type="sldNum" sz="quarter" idx="12"/>
          </p:nvPr>
        </p:nvSpPr>
        <p:spPr/>
        <p:txBody>
          <a:bodyPr/>
          <a:lstStyle/>
          <a:p>
            <a:pPr>
              <a:defRPr/>
            </a:pPr>
            <a:fld id="{22179739-F4A8-44EB-8B8E-F3F060272835}" type="slidenum">
              <a:rPr lang="ja-JP" altLang="en-US" smtClean="0"/>
              <a:pPr>
                <a:defRPr/>
              </a:pPr>
              <a:t>11</a:t>
            </a:fld>
            <a:endParaRPr lang="ja-JP" altLang="en-US"/>
          </a:p>
        </p:txBody>
      </p:sp>
    </p:spTree>
    <p:extLst>
      <p:ext uri="{BB962C8B-B14F-4D97-AF65-F5344CB8AC3E}">
        <p14:creationId xmlns:p14="http://schemas.microsoft.com/office/powerpoint/2010/main" val="624032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D4ADD5A7-3631-BC4E-8C2E-35C0509F8D42}"/>
              </a:ext>
            </a:extLst>
          </p:cNvPr>
          <p:cNvSpPr txBox="1"/>
          <p:nvPr/>
        </p:nvSpPr>
        <p:spPr>
          <a:xfrm>
            <a:off x="4592838" y="1844824"/>
            <a:ext cx="3795143" cy="2800767"/>
          </a:xfrm>
          <a:prstGeom prst="rect">
            <a:avLst/>
          </a:prstGeom>
          <a:noFill/>
        </p:spPr>
        <p:txBody>
          <a:bodyPr wrap="square" rtlCol="0">
            <a:spAutoFit/>
          </a:bodyPr>
          <a:lstStyle/>
          <a:p>
            <a:pPr algn="l"/>
            <a:r>
              <a:rPr lang="ja-JP" altLang="en-US" sz="1600" dirty="0">
                <a:latin typeface="+mn-ea"/>
                <a:ea typeface="+mn-ea"/>
              </a:rPr>
              <a:t>統計データは本来、過去や現在の事を確認するために活用するものですが、現在ある定量データを活用し、未来に起こるであろうことを推測することに活用することも可能です。</a:t>
            </a:r>
          </a:p>
          <a:p>
            <a:pPr algn="l"/>
            <a:endParaRPr lang="ja-JP" altLang="en-US" sz="1600" dirty="0">
              <a:latin typeface="+mn-ea"/>
              <a:ea typeface="+mn-ea"/>
            </a:endParaRPr>
          </a:p>
          <a:p>
            <a:pPr algn="l"/>
            <a:r>
              <a:rPr lang="ja-JP" altLang="en-US" sz="1600" dirty="0">
                <a:latin typeface="+mn-ea"/>
                <a:ea typeface="+mn-ea"/>
              </a:rPr>
              <a:t>左のグラフは、</a:t>
            </a:r>
            <a:r>
              <a:rPr lang="en-US" altLang="ja-JP" sz="1600" dirty="0">
                <a:latin typeface="+mn-ea"/>
                <a:ea typeface="+mn-ea"/>
              </a:rPr>
              <a:t>UNWTO</a:t>
            </a:r>
            <a:r>
              <a:rPr lang="ja-JP" altLang="en-US" sz="1600" dirty="0">
                <a:latin typeface="+mn-ea"/>
                <a:ea typeface="+mn-ea"/>
              </a:rPr>
              <a:t>が新型コロナウイルスの影響による世界の国際観光客到着数の回復シナリオを示しているデータです。３パータンの予測を示していますが、このように未来予測にも観光データを活用できます。</a:t>
            </a:r>
          </a:p>
          <a:p>
            <a:pPr algn="l"/>
            <a:endParaRPr lang="en-US" altLang="ja-JP" sz="1600" dirty="0">
              <a:latin typeface="+mn-ea"/>
              <a:ea typeface="+mn-ea"/>
            </a:endParaRPr>
          </a:p>
        </p:txBody>
      </p:sp>
      <p:sp>
        <p:nvSpPr>
          <p:cNvPr id="13" name="テキスト ボックス 12">
            <a:extLst>
              <a:ext uri="{FF2B5EF4-FFF2-40B4-BE49-F238E27FC236}">
                <a16:creationId xmlns:a16="http://schemas.microsoft.com/office/drawing/2014/main" id="{2AF2A02A-2F1D-2441-A245-E0B3A7390C2C}"/>
              </a:ext>
            </a:extLst>
          </p:cNvPr>
          <p:cNvSpPr txBox="1"/>
          <p:nvPr/>
        </p:nvSpPr>
        <p:spPr>
          <a:xfrm>
            <a:off x="179512" y="1220267"/>
            <a:ext cx="6923211" cy="369332"/>
          </a:xfrm>
          <a:prstGeom prst="rect">
            <a:avLst/>
          </a:prstGeom>
          <a:noFill/>
        </p:spPr>
        <p:txBody>
          <a:bodyPr wrap="square" rtlCol="0">
            <a:spAutoFit/>
          </a:bodyPr>
          <a:lstStyle/>
          <a:p>
            <a:pPr algn="l"/>
            <a:r>
              <a:rPr lang="ja-JP" altLang="en-US" b="1" dirty="0">
                <a:latin typeface="+mn-ea"/>
              </a:rPr>
              <a:t>将来需要予想に関すること</a:t>
            </a:r>
            <a:endParaRPr kumimoji="1" lang="ja-JP" altLang="en-US" dirty="0"/>
          </a:p>
        </p:txBody>
      </p:sp>
      <p:sp>
        <p:nvSpPr>
          <p:cNvPr id="16" name="テキスト ボックス 15">
            <a:extLst>
              <a:ext uri="{FF2B5EF4-FFF2-40B4-BE49-F238E27FC236}">
                <a16:creationId xmlns:a16="http://schemas.microsoft.com/office/drawing/2014/main" id="{6154E069-1591-FB47-86E3-9B2311DC2085}"/>
              </a:ext>
            </a:extLst>
          </p:cNvPr>
          <p:cNvSpPr txBox="1"/>
          <p:nvPr/>
        </p:nvSpPr>
        <p:spPr>
          <a:xfrm>
            <a:off x="6693442" y="6492875"/>
            <a:ext cx="1620957" cy="200055"/>
          </a:xfrm>
          <a:prstGeom prst="rect">
            <a:avLst/>
          </a:prstGeom>
          <a:noFill/>
        </p:spPr>
        <p:txBody>
          <a:bodyPr wrap="none" rtlCol="0">
            <a:spAutoFit/>
          </a:bodyPr>
          <a:lstStyle/>
          <a:p>
            <a:r>
              <a:rPr kumimoji="1" lang="ja-JP" altLang="en-US" sz="700" dirty="0">
                <a:latin typeface="+mn-ea"/>
                <a:ea typeface="+mn-ea"/>
              </a:rPr>
              <a:t>出典：</a:t>
            </a:r>
            <a:r>
              <a:rPr lang="ja-JP" altLang="en-US" sz="700" dirty="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dirty="0">
              <a:latin typeface="+mn-ea"/>
              <a:ea typeface="+mn-ea"/>
            </a:endParaRPr>
          </a:p>
        </p:txBody>
      </p:sp>
      <p:pic>
        <p:nvPicPr>
          <p:cNvPr id="7" name="図 6">
            <a:extLst>
              <a:ext uri="{FF2B5EF4-FFF2-40B4-BE49-F238E27FC236}">
                <a16:creationId xmlns:a16="http://schemas.microsoft.com/office/drawing/2014/main" id="{4C65FA61-88C7-41E0-A782-63A0BE607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00356"/>
            <a:ext cx="4499992" cy="4220931"/>
          </a:xfrm>
          <a:prstGeom prst="rect">
            <a:avLst/>
          </a:prstGeom>
          <a:ln>
            <a:solidFill>
              <a:schemeClr val="tx1">
                <a:lumMod val="50000"/>
                <a:lumOff val="50000"/>
              </a:schemeClr>
            </a:solidFill>
          </a:ln>
        </p:spPr>
      </p:pic>
      <p:sp>
        <p:nvSpPr>
          <p:cNvPr id="8" name="正方形/長方形 7">
            <a:extLst>
              <a:ext uri="{FF2B5EF4-FFF2-40B4-BE49-F238E27FC236}">
                <a16:creationId xmlns:a16="http://schemas.microsoft.com/office/drawing/2014/main" id="{C8C1E28B-2D1E-4F7A-BC5F-CB82EBEA6959}"/>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400" b="1" dirty="0">
                <a:latin typeface="+mn-ea"/>
              </a:rPr>
              <a:t>UNWTO</a:t>
            </a:r>
            <a:r>
              <a:rPr lang="ja-JP" altLang="en-US" sz="2400" b="1" dirty="0">
                <a:latin typeface="+mn-ea"/>
              </a:rPr>
              <a:t>データ④</a:t>
            </a:r>
          </a:p>
        </p:txBody>
      </p:sp>
      <p:sp>
        <p:nvSpPr>
          <p:cNvPr id="2" name="スライド番号プレースホルダー 1">
            <a:extLst>
              <a:ext uri="{FF2B5EF4-FFF2-40B4-BE49-F238E27FC236}">
                <a16:creationId xmlns:a16="http://schemas.microsoft.com/office/drawing/2014/main" id="{99045E31-6BD3-46FE-A958-23AC83DE5559}"/>
              </a:ext>
            </a:extLst>
          </p:cNvPr>
          <p:cNvSpPr>
            <a:spLocks noGrp="1"/>
          </p:cNvSpPr>
          <p:nvPr>
            <p:ph type="sldNum" sz="quarter" idx="12"/>
          </p:nvPr>
        </p:nvSpPr>
        <p:spPr/>
        <p:txBody>
          <a:bodyPr/>
          <a:lstStyle/>
          <a:p>
            <a:pPr>
              <a:defRPr/>
            </a:pPr>
            <a:fld id="{22179739-F4A8-44EB-8B8E-F3F060272835}" type="slidenum">
              <a:rPr lang="ja-JP" altLang="en-US" smtClean="0"/>
              <a:pPr>
                <a:defRPr/>
              </a:pPr>
              <a:t>12</a:t>
            </a:fld>
            <a:endParaRPr lang="ja-JP" altLang="en-US"/>
          </a:p>
        </p:txBody>
      </p:sp>
    </p:spTree>
    <p:extLst>
      <p:ext uri="{BB962C8B-B14F-4D97-AF65-F5344CB8AC3E}">
        <p14:creationId xmlns:p14="http://schemas.microsoft.com/office/powerpoint/2010/main" val="325773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2AF2A02A-2F1D-2441-A245-E0B3A7390C2C}"/>
              </a:ext>
            </a:extLst>
          </p:cNvPr>
          <p:cNvSpPr txBox="1"/>
          <p:nvPr/>
        </p:nvSpPr>
        <p:spPr>
          <a:xfrm>
            <a:off x="179512" y="1251217"/>
            <a:ext cx="6923211" cy="369332"/>
          </a:xfrm>
          <a:prstGeom prst="rect">
            <a:avLst/>
          </a:prstGeom>
          <a:noFill/>
        </p:spPr>
        <p:txBody>
          <a:bodyPr wrap="square" rtlCol="0">
            <a:spAutoFit/>
          </a:bodyPr>
          <a:lstStyle/>
          <a:p>
            <a:pPr algn="l"/>
            <a:r>
              <a:rPr lang="ja-JP" altLang="en-US" b="1" dirty="0">
                <a:latin typeface="+mn-ea"/>
              </a:rPr>
              <a:t>将来需要予想に関すること</a:t>
            </a:r>
            <a:endParaRPr kumimoji="1" lang="ja-JP" altLang="en-US" dirty="0"/>
          </a:p>
        </p:txBody>
      </p:sp>
      <p:sp>
        <p:nvSpPr>
          <p:cNvPr id="16" name="テキスト ボックス 15">
            <a:extLst>
              <a:ext uri="{FF2B5EF4-FFF2-40B4-BE49-F238E27FC236}">
                <a16:creationId xmlns:a16="http://schemas.microsoft.com/office/drawing/2014/main" id="{6154E069-1591-FB47-86E3-9B2311DC2085}"/>
              </a:ext>
            </a:extLst>
          </p:cNvPr>
          <p:cNvSpPr txBox="1"/>
          <p:nvPr/>
        </p:nvSpPr>
        <p:spPr>
          <a:xfrm>
            <a:off x="6693442" y="6492875"/>
            <a:ext cx="1620957" cy="200055"/>
          </a:xfrm>
          <a:prstGeom prst="rect">
            <a:avLst/>
          </a:prstGeom>
          <a:noFill/>
        </p:spPr>
        <p:txBody>
          <a:bodyPr wrap="none" rtlCol="0">
            <a:spAutoFit/>
          </a:bodyPr>
          <a:lstStyle/>
          <a:p>
            <a:r>
              <a:rPr kumimoji="1" lang="ja-JP" altLang="en-US" sz="700" dirty="0">
                <a:latin typeface="+mn-ea"/>
                <a:ea typeface="+mn-ea"/>
              </a:rPr>
              <a:t>出典：</a:t>
            </a:r>
            <a:r>
              <a:rPr lang="ja-JP" altLang="en-US" sz="700" dirty="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dirty="0">
              <a:latin typeface="+mn-ea"/>
              <a:ea typeface="+mn-ea"/>
            </a:endParaRPr>
          </a:p>
        </p:txBody>
      </p:sp>
      <p:pic>
        <p:nvPicPr>
          <p:cNvPr id="8" name="図 7">
            <a:extLst>
              <a:ext uri="{FF2B5EF4-FFF2-40B4-BE49-F238E27FC236}">
                <a16:creationId xmlns:a16="http://schemas.microsoft.com/office/drawing/2014/main" id="{D5C97A0B-80E0-4456-821F-487EBE9499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0504" y="1645945"/>
            <a:ext cx="6422991" cy="4824536"/>
          </a:xfrm>
          <a:prstGeom prst="rect">
            <a:avLst/>
          </a:prstGeom>
          <a:ln>
            <a:solidFill>
              <a:schemeClr val="tx1">
                <a:lumMod val="50000"/>
                <a:lumOff val="50000"/>
              </a:schemeClr>
            </a:solidFill>
          </a:ln>
        </p:spPr>
      </p:pic>
      <p:sp>
        <p:nvSpPr>
          <p:cNvPr id="9" name="正方形/長方形 8">
            <a:extLst>
              <a:ext uri="{FF2B5EF4-FFF2-40B4-BE49-F238E27FC236}">
                <a16:creationId xmlns:a16="http://schemas.microsoft.com/office/drawing/2014/main" id="{BA997D20-5D83-4DCB-A0B8-D03FF1022775}"/>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400" b="1" dirty="0">
                <a:latin typeface="+mn-ea"/>
              </a:rPr>
              <a:t>UNWTO</a:t>
            </a:r>
            <a:r>
              <a:rPr lang="ja-JP" altLang="en-US" sz="2400" b="1" dirty="0">
                <a:latin typeface="+mn-ea"/>
              </a:rPr>
              <a:t>データ④</a:t>
            </a:r>
          </a:p>
        </p:txBody>
      </p:sp>
      <p:sp>
        <p:nvSpPr>
          <p:cNvPr id="2" name="スライド番号プレースホルダー 1">
            <a:extLst>
              <a:ext uri="{FF2B5EF4-FFF2-40B4-BE49-F238E27FC236}">
                <a16:creationId xmlns:a16="http://schemas.microsoft.com/office/drawing/2014/main" id="{A04CDCDB-2865-413A-AA64-5DCFF90480F0}"/>
              </a:ext>
            </a:extLst>
          </p:cNvPr>
          <p:cNvSpPr>
            <a:spLocks noGrp="1"/>
          </p:cNvSpPr>
          <p:nvPr>
            <p:ph type="sldNum" sz="quarter" idx="12"/>
          </p:nvPr>
        </p:nvSpPr>
        <p:spPr/>
        <p:txBody>
          <a:bodyPr/>
          <a:lstStyle/>
          <a:p>
            <a:pPr>
              <a:defRPr/>
            </a:pPr>
            <a:fld id="{22179739-F4A8-44EB-8B8E-F3F060272835}" type="slidenum">
              <a:rPr lang="ja-JP" altLang="en-US" smtClean="0"/>
              <a:pPr>
                <a:defRPr/>
              </a:pPr>
              <a:t>13</a:t>
            </a:fld>
            <a:endParaRPr lang="ja-JP" altLang="en-US"/>
          </a:p>
        </p:txBody>
      </p:sp>
    </p:spTree>
    <p:extLst>
      <p:ext uri="{BB962C8B-B14F-4D97-AF65-F5344CB8AC3E}">
        <p14:creationId xmlns:p14="http://schemas.microsoft.com/office/powerpoint/2010/main" val="1593212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9162CE2C-BE1F-C14B-A8F2-95FACB4E4B30}"/>
              </a:ext>
            </a:extLst>
          </p:cNvPr>
          <p:cNvSpPr/>
          <p:nvPr/>
        </p:nvSpPr>
        <p:spPr>
          <a:xfrm>
            <a:off x="179510" y="776164"/>
            <a:ext cx="4176465" cy="396773"/>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lnSpcReduction="10000"/>
          </a:bodyPr>
          <a:lstStyle/>
          <a:p>
            <a:r>
              <a:rPr lang="ja-JP" altLang="en-US" sz="2400" b="1" dirty="0">
                <a:latin typeface="+mn-ea"/>
              </a:rPr>
              <a:t>２．観光庁のデータ（観光白書）</a:t>
            </a:r>
          </a:p>
        </p:txBody>
      </p:sp>
      <p:sp>
        <p:nvSpPr>
          <p:cNvPr id="5" name="テキスト ボックス 4">
            <a:extLst>
              <a:ext uri="{FF2B5EF4-FFF2-40B4-BE49-F238E27FC236}">
                <a16:creationId xmlns:a16="http://schemas.microsoft.com/office/drawing/2014/main" id="{CF38F83B-2596-D94A-A3AF-05495BB6B0FA}"/>
              </a:ext>
            </a:extLst>
          </p:cNvPr>
          <p:cNvSpPr txBox="1"/>
          <p:nvPr/>
        </p:nvSpPr>
        <p:spPr>
          <a:xfrm>
            <a:off x="3923928" y="2186343"/>
            <a:ext cx="4896543" cy="3477875"/>
          </a:xfrm>
          <a:prstGeom prst="rect">
            <a:avLst/>
          </a:prstGeom>
          <a:noFill/>
        </p:spPr>
        <p:txBody>
          <a:bodyPr wrap="square" rtlCol="0">
            <a:spAutoFit/>
          </a:bodyPr>
          <a:lstStyle/>
          <a:p>
            <a:pPr algn="l"/>
            <a:r>
              <a:rPr lang="ja-JP" altLang="en-US" sz="2000" dirty="0">
                <a:latin typeface="+mn-ea"/>
                <a:ea typeface="+mn-ea"/>
              </a:rPr>
              <a:t>観光庁が毎年発行する「観光白書」は、観光立国推進基本法の規定に基づき、国土交通省が発行している資料です。</a:t>
            </a:r>
            <a:endParaRPr lang="en-US" altLang="ja-JP" sz="2000" dirty="0">
              <a:latin typeface="+mn-ea"/>
              <a:ea typeface="+mn-ea"/>
            </a:endParaRPr>
          </a:p>
          <a:p>
            <a:pPr algn="l"/>
            <a:endParaRPr lang="en-US" altLang="ja-JP" sz="2000" dirty="0">
              <a:latin typeface="+mn-ea"/>
              <a:ea typeface="+mn-ea"/>
            </a:endParaRPr>
          </a:p>
          <a:p>
            <a:pPr algn="l"/>
            <a:r>
              <a:rPr lang="ja-JP" altLang="en-US" sz="2000" dirty="0">
                <a:latin typeface="+mn-ea"/>
                <a:ea typeface="+mn-ea"/>
              </a:rPr>
              <a:t>観光全般に関するデータや、過去に講じられた政策、今年度に講じられる政策がまとめられています。</a:t>
            </a:r>
            <a:endParaRPr lang="en-US" altLang="ja-JP" sz="2000" dirty="0">
              <a:latin typeface="+mn-ea"/>
              <a:ea typeface="+mn-ea"/>
            </a:endParaRPr>
          </a:p>
          <a:p>
            <a:pPr algn="l"/>
            <a:endParaRPr lang="en-US" altLang="ja-JP" sz="2000" dirty="0">
              <a:latin typeface="+mn-ea"/>
              <a:ea typeface="+mn-ea"/>
            </a:endParaRPr>
          </a:p>
          <a:p>
            <a:pPr algn="l"/>
            <a:r>
              <a:rPr lang="ja-JP" altLang="en-US" sz="2000" dirty="0">
                <a:latin typeface="+mn-ea"/>
                <a:ea typeface="+mn-ea"/>
              </a:rPr>
              <a:t>近年の観光の動向や、観光がもたらす経済効果といったデータが多数のグラフと共に掲載されるとともに、幅広い観点から分析されています。</a:t>
            </a:r>
            <a:endParaRPr kumimoji="1" lang="ja-JP" altLang="en-US" sz="2000" dirty="0">
              <a:latin typeface="+mn-ea"/>
              <a:ea typeface="+mn-ea"/>
            </a:endParaRPr>
          </a:p>
        </p:txBody>
      </p:sp>
      <p:sp>
        <p:nvSpPr>
          <p:cNvPr id="19" name="テキスト ボックス 18">
            <a:extLst>
              <a:ext uri="{FF2B5EF4-FFF2-40B4-BE49-F238E27FC236}">
                <a16:creationId xmlns:a16="http://schemas.microsoft.com/office/drawing/2014/main" id="{AB901D79-154A-DB4E-852C-E48ECB1F4E22}"/>
              </a:ext>
            </a:extLst>
          </p:cNvPr>
          <p:cNvSpPr txBox="1"/>
          <p:nvPr/>
        </p:nvSpPr>
        <p:spPr>
          <a:xfrm>
            <a:off x="6915110" y="6381750"/>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pic>
        <p:nvPicPr>
          <p:cNvPr id="9" name="図 8">
            <a:extLst>
              <a:ext uri="{FF2B5EF4-FFF2-40B4-BE49-F238E27FC236}">
                <a16:creationId xmlns:a16="http://schemas.microsoft.com/office/drawing/2014/main" id="{52244944-59A4-1147-B23A-FEA44B5CD049}"/>
              </a:ext>
            </a:extLst>
          </p:cNvPr>
          <p:cNvPicPr>
            <a:picLocks noChangeAspect="1"/>
          </p:cNvPicPr>
          <p:nvPr/>
        </p:nvPicPr>
        <p:blipFill>
          <a:blip r:embed="rId3"/>
          <a:stretch>
            <a:fillRect/>
          </a:stretch>
        </p:blipFill>
        <p:spPr>
          <a:xfrm>
            <a:off x="611560" y="2079061"/>
            <a:ext cx="3191844" cy="4500500"/>
          </a:xfrm>
          <a:prstGeom prst="rect">
            <a:avLst/>
          </a:prstGeom>
        </p:spPr>
      </p:pic>
      <p:sp>
        <p:nvSpPr>
          <p:cNvPr id="10" name="Rectangle 7">
            <a:extLst>
              <a:ext uri="{FF2B5EF4-FFF2-40B4-BE49-F238E27FC236}">
                <a16:creationId xmlns:a16="http://schemas.microsoft.com/office/drawing/2014/main" id="{06EAD3B6-51E0-486B-8F1A-D793E6F8ADE7}"/>
              </a:ext>
            </a:extLst>
          </p:cNvPr>
          <p:cNvSpPr>
            <a:spLocks noChangeArrowheads="1"/>
          </p:cNvSpPr>
          <p:nvPr/>
        </p:nvSpPr>
        <p:spPr bwMode="auto">
          <a:xfrm>
            <a:off x="179510" y="1316154"/>
            <a:ext cx="8703362" cy="542223"/>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日本の観光動向に関するオープンデータは観光庁が公表している観光白書の調査結果が有効です。</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2D1FEDBD-0C38-4A93-A50D-A6A63451A67C}"/>
              </a:ext>
            </a:extLst>
          </p:cNvPr>
          <p:cNvSpPr>
            <a:spLocks noGrp="1"/>
          </p:cNvSpPr>
          <p:nvPr>
            <p:ph type="sldNum" sz="quarter" idx="12"/>
          </p:nvPr>
        </p:nvSpPr>
        <p:spPr/>
        <p:txBody>
          <a:bodyPr/>
          <a:lstStyle/>
          <a:p>
            <a:pPr>
              <a:defRPr/>
            </a:pPr>
            <a:fld id="{22179739-F4A8-44EB-8B8E-F3F060272835}" type="slidenum">
              <a:rPr lang="ja-JP" altLang="en-US" smtClean="0"/>
              <a:pPr>
                <a:defRPr/>
              </a:pPr>
              <a:t>14</a:t>
            </a:fld>
            <a:endParaRPr lang="ja-JP" altLang="en-US"/>
          </a:p>
        </p:txBody>
      </p:sp>
    </p:spTree>
    <p:extLst>
      <p:ext uri="{BB962C8B-B14F-4D97-AF65-F5344CB8AC3E}">
        <p14:creationId xmlns:p14="http://schemas.microsoft.com/office/powerpoint/2010/main" val="2301211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AB901D79-154A-DB4E-852C-E48ECB1F4E22}"/>
              </a:ext>
            </a:extLst>
          </p:cNvPr>
          <p:cNvSpPr txBox="1"/>
          <p:nvPr/>
        </p:nvSpPr>
        <p:spPr>
          <a:xfrm>
            <a:off x="7357601" y="5479825"/>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観光白書のデータ①</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b="1" dirty="0">
                <a:latin typeface="+mn-ea"/>
              </a:rPr>
              <a:t>訪日旅行の状況（旅行者数）</a:t>
            </a:r>
            <a:endParaRPr kumimoji="1" lang="ja-JP" altLang="en-US" dirty="0"/>
          </a:p>
        </p:txBody>
      </p:sp>
      <p:pic>
        <p:nvPicPr>
          <p:cNvPr id="2" name="図 1">
            <a:extLst>
              <a:ext uri="{FF2B5EF4-FFF2-40B4-BE49-F238E27FC236}">
                <a16:creationId xmlns:a16="http://schemas.microsoft.com/office/drawing/2014/main" id="{4E8EF57C-CB5A-46C4-A14B-A328708B7477}"/>
              </a:ext>
            </a:extLst>
          </p:cNvPr>
          <p:cNvPicPr>
            <a:picLocks noChangeAspect="1"/>
          </p:cNvPicPr>
          <p:nvPr/>
        </p:nvPicPr>
        <p:blipFill>
          <a:blip r:embed="rId3"/>
          <a:stretch>
            <a:fillRect/>
          </a:stretch>
        </p:blipFill>
        <p:spPr>
          <a:xfrm>
            <a:off x="1701374" y="1544149"/>
            <a:ext cx="5741251" cy="4003321"/>
          </a:xfrm>
          <a:prstGeom prst="rect">
            <a:avLst/>
          </a:prstGeom>
        </p:spPr>
      </p:pic>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訪日旅行のに関するデータがグラフで提示されています。</a:t>
            </a:r>
            <a:endParaRPr lang="en-US" altLang="ja-JP" dirty="0"/>
          </a:p>
          <a:p>
            <a:r>
              <a:rPr lang="ja-JP" altLang="en-US" dirty="0"/>
              <a:t>また、観光庁の分析が言及されています。</a:t>
            </a:r>
          </a:p>
        </p:txBody>
      </p:sp>
      <p:sp>
        <p:nvSpPr>
          <p:cNvPr id="3" name="スライド番号プレースホルダー 2">
            <a:extLst>
              <a:ext uri="{FF2B5EF4-FFF2-40B4-BE49-F238E27FC236}">
                <a16:creationId xmlns:a16="http://schemas.microsoft.com/office/drawing/2014/main" id="{54147850-A5DB-456A-9D29-E3E6585BAAF2}"/>
              </a:ext>
            </a:extLst>
          </p:cNvPr>
          <p:cNvSpPr>
            <a:spLocks noGrp="1"/>
          </p:cNvSpPr>
          <p:nvPr>
            <p:ph type="sldNum" sz="quarter" idx="12"/>
          </p:nvPr>
        </p:nvSpPr>
        <p:spPr/>
        <p:txBody>
          <a:bodyPr/>
          <a:lstStyle/>
          <a:p>
            <a:pPr>
              <a:defRPr/>
            </a:pPr>
            <a:fld id="{22179739-F4A8-44EB-8B8E-F3F060272835}" type="slidenum">
              <a:rPr lang="ja-JP" altLang="en-US" smtClean="0"/>
              <a:pPr>
                <a:defRPr/>
              </a:pPr>
              <a:t>15</a:t>
            </a:fld>
            <a:endParaRPr lang="ja-JP" altLang="en-US"/>
          </a:p>
        </p:txBody>
      </p:sp>
    </p:spTree>
    <p:extLst>
      <p:ext uri="{BB962C8B-B14F-4D97-AF65-F5344CB8AC3E}">
        <p14:creationId xmlns:p14="http://schemas.microsoft.com/office/powerpoint/2010/main" val="299147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AB901D79-154A-DB4E-852C-E48ECB1F4E22}"/>
              </a:ext>
            </a:extLst>
          </p:cNvPr>
          <p:cNvSpPr txBox="1"/>
          <p:nvPr/>
        </p:nvSpPr>
        <p:spPr>
          <a:xfrm>
            <a:off x="7357601" y="5617365"/>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観光白書のデータ②</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b="1" dirty="0">
                <a:latin typeface="+mn-ea"/>
              </a:rPr>
              <a:t>訪日旅行の状況（旅行消費額）</a:t>
            </a:r>
            <a:endParaRPr kumimoji="1" lang="ja-JP" altLang="en-US" dirty="0"/>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訪日旅行者の旅行消費額は外貨獲得の観点からも非常に注目されています。</a:t>
            </a:r>
          </a:p>
        </p:txBody>
      </p:sp>
      <p:pic>
        <p:nvPicPr>
          <p:cNvPr id="3" name="図 2">
            <a:extLst>
              <a:ext uri="{FF2B5EF4-FFF2-40B4-BE49-F238E27FC236}">
                <a16:creationId xmlns:a16="http://schemas.microsoft.com/office/drawing/2014/main" id="{7A08933C-448E-4DA9-963A-BA85C7994EEA}"/>
              </a:ext>
            </a:extLst>
          </p:cNvPr>
          <p:cNvPicPr>
            <a:picLocks noChangeAspect="1"/>
          </p:cNvPicPr>
          <p:nvPr/>
        </p:nvPicPr>
        <p:blipFill>
          <a:blip r:embed="rId3"/>
          <a:stretch>
            <a:fillRect/>
          </a:stretch>
        </p:blipFill>
        <p:spPr>
          <a:xfrm>
            <a:off x="1606378" y="1631131"/>
            <a:ext cx="5931243" cy="3975652"/>
          </a:xfrm>
          <a:prstGeom prst="rect">
            <a:avLst/>
          </a:prstGeom>
        </p:spPr>
      </p:pic>
      <p:sp>
        <p:nvSpPr>
          <p:cNvPr id="2" name="スライド番号プレースホルダー 1">
            <a:extLst>
              <a:ext uri="{FF2B5EF4-FFF2-40B4-BE49-F238E27FC236}">
                <a16:creationId xmlns:a16="http://schemas.microsoft.com/office/drawing/2014/main" id="{304EE65E-DFFC-4AD4-A2E6-A42E6F57B321}"/>
              </a:ext>
            </a:extLst>
          </p:cNvPr>
          <p:cNvSpPr>
            <a:spLocks noGrp="1"/>
          </p:cNvSpPr>
          <p:nvPr>
            <p:ph type="sldNum" sz="quarter" idx="12"/>
          </p:nvPr>
        </p:nvSpPr>
        <p:spPr/>
        <p:txBody>
          <a:bodyPr/>
          <a:lstStyle/>
          <a:p>
            <a:pPr>
              <a:defRPr/>
            </a:pPr>
            <a:fld id="{22179739-F4A8-44EB-8B8E-F3F060272835}" type="slidenum">
              <a:rPr lang="ja-JP" altLang="en-US" smtClean="0"/>
              <a:pPr>
                <a:defRPr/>
              </a:pPr>
              <a:t>16</a:t>
            </a:fld>
            <a:endParaRPr lang="ja-JP" altLang="en-US"/>
          </a:p>
        </p:txBody>
      </p:sp>
    </p:spTree>
    <p:extLst>
      <p:ext uri="{BB962C8B-B14F-4D97-AF65-F5344CB8AC3E}">
        <p14:creationId xmlns:p14="http://schemas.microsoft.com/office/powerpoint/2010/main" val="4227636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AB901D79-154A-DB4E-852C-E48ECB1F4E22}"/>
              </a:ext>
            </a:extLst>
          </p:cNvPr>
          <p:cNvSpPr txBox="1"/>
          <p:nvPr/>
        </p:nvSpPr>
        <p:spPr>
          <a:xfrm>
            <a:off x="7357601" y="5617365"/>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観光白書のデータ③</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海外旅行、国内旅行の状況</a:t>
            </a:r>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日本人の海外旅行（アウトバウンド）、国内旅行についての人数を記したデータ</a:t>
            </a:r>
          </a:p>
        </p:txBody>
      </p:sp>
      <p:pic>
        <p:nvPicPr>
          <p:cNvPr id="2" name="図 1">
            <a:extLst>
              <a:ext uri="{FF2B5EF4-FFF2-40B4-BE49-F238E27FC236}">
                <a16:creationId xmlns:a16="http://schemas.microsoft.com/office/drawing/2014/main" id="{B1B8361F-1DC4-475B-8AF8-9C725FEA2F9C}"/>
              </a:ext>
            </a:extLst>
          </p:cNvPr>
          <p:cNvPicPr>
            <a:picLocks noChangeAspect="1"/>
          </p:cNvPicPr>
          <p:nvPr/>
        </p:nvPicPr>
        <p:blipFill>
          <a:blip r:embed="rId3"/>
          <a:stretch>
            <a:fillRect/>
          </a:stretch>
        </p:blipFill>
        <p:spPr>
          <a:xfrm>
            <a:off x="1616264" y="1585376"/>
            <a:ext cx="5911472" cy="4084983"/>
          </a:xfrm>
          <a:prstGeom prst="rect">
            <a:avLst/>
          </a:prstGeom>
        </p:spPr>
      </p:pic>
      <p:sp>
        <p:nvSpPr>
          <p:cNvPr id="3" name="スライド番号プレースホルダー 2">
            <a:extLst>
              <a:ext uri="{FF2B5EF4-FFF2-40B4-BE49-F238E27FC236}">
                <a16:creationId xmlns:a16="http://schemas.microsoft.com/office/drawing/2014/main" id="{C8FB0A92-4FF2-4945-BACC-8D1DEABA8DFC}"/>
              </a:ext>
            </a:extLst>
          </p:cNvPr>
          <p:cNvSpPr>
            <a:spLocks noGrp="1"/>
          </p:cNvSpPr>
          <p:nvPr>
            <p:ph type="sldNum" sz="quarter" idx="12"/>
          </p:nvPr>
        </p:nvSpPr>
        <p:spPr/>
        <p:txBody>
          <a:bodyPr/>
          <a:lstStyle/>
          <a:p>
            <a:pPr>
              <a:defRPr/>
            </a:pPr>
            <a:fld id="{22179739-F4A8-44EB-8B8E-F3F060272835}" type="slidenum">
              <a:rPr lang="ja-JP" altLang="en-US" smtClean="0"/>
              <a:pPr>
                <a:defRPr/>
              </a:pPr>
              <a:t>17</a:t>
            </a:fld>
            <a:endParaRPr lang="ja-JP" altLang="en-US"/>
          </a:p>
        </p:txBody>
      </p:sp>
    </p:spTree>
    <p:extLst>
      <p:ext uri="{BB962C8B-B14F-4D97-AF65-F5344CB8AC3E}">
        <p14:creationId xmlns:p14="http://schemas.microsoft.com/office/powerpoint/2010/main" val="1704798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AB901D79-154A-DB4E-852C-E48ECB1F4E22}"/>
              </a:ext>
            </a:extLst>
          </p:cNvPr>
          <p:cNvSpPr txBox="1"/>
          <p:nvPr/>
        </p:nvSpPr>
        <p:spPr>
          <a:xfrm>
            <a:off x="7220703" y="5648352"/>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観光白書のデータ④</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日本人国内旅行消費額</a:t>
            </a:r>
            <a:endParaRPr kumimoji="1" lang="ja-JP" altLang="en-US" dirty="0"/>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615553"/>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sz="1700" dirty="0"/>
              <a:t>日本人による国内旅行の消費額のデータ。</a:t>
            </a:r>
            <a:endParaRPr lang="en-US" altLang="ja-JP" sz="1700" dirty="0"/>
          </a:p>
          <a:p>
            <a:r>
              <a:rPr lang="ja-JP" altLang="en-US" sz="1700" dirty="0"/>
              <a:t>インバウンドが注目をされていますが、割合では日本人の消費額が大きいことがわかります。</a:t>
            </a:r>
          </a:p>
        </p:txBody>
      </p:sp>
      <p:pic>
        <p:nvPicPr>
          <p:cNvPr id="3" name="図 2">
            <a:extLst>
              <a:ext uri="{FF2B5EF4-FFF2-40B4-BE49-F238E27FC236}">
                <a16:creationId xmlns:a16="http://schemas.microsoft.com/office/drawing/2014/main" id="{2A9CC054-9615-4CB8-9BF7-123B51993FAB}"/>
              </a:ext>
            </a:extLst>
          </p:cNvPr>
          <p:cNvPicPr>
            <a:picLocks noChangeAspect="1"/>
          </p:cNvPicPr>
          <p:nvPr/>
        </p:nvPicPr>
        <p:blipFill>
          <a:blip r:embed="rId3"/>
          <a:stretch>
            <a:fillRect/>
          </a:stretch>
        </p:blipFill>
        <p:spPr>
          <a:xfrm>
            <a:off x="1596493" y="1560573"/>
            <a:ext cx="5951014" cy="4159526"/>
          </a:xfrm>
          <a:prstGeom prst="rect">
            <a:avLst/>
          </a:prstGeom>
        </p:spPr>
      </p:pic>
      <p:sp>
        <p:nvSpPr>
          <p:cNvPr id="2" name="スライド番号プレースホルダー 1">
            <a:extLst>
              <a:ext uri="{FF2B5EF4-FFF2-40B4-BE49-F238E27FC236}">
                <a16:creationId xmlns:a16="http://schemas.microsoft.com/office/drawing/2014/main" id="{9BD64E80-6208-426B-88D8-70840A10D3D8}"/>
              </a:ext>
            </a:extLst>
          </p:cNvPr>
          <p:cNvSpPr>
            <a:spLocks noGrp="1"/>
          </p:cNvSpPr>
          <p:nvPr>
            <p:ph type="sldNum" sz="quarter" idx="12"/>
          </p:nvPr>
        </p:nvSpPr>
        <p:spPr/>
        <p:txBody>
          <a:bodyPr/>
          <a:lstStyle/>
          <a:p>
            <a:pPr>
              <a:defRPr/>
            </a:pPr>
            <a:fld id="{22179739-F4A8-44EB-8B8E-F3F060272835}" type="slidenum">
              <a:rPr lang="ja-JP" altLang="en-US" smtClean="0"/>
              <a:pPr>
                <a:defRPr/>
              </a:pPr>
              <a:t>18</a:t>
            </a:fld>
            <a:endParaRPr lang="ja-JP" altLang="en-US"/>
          </a:p>
        </p:txBody>
      </p:sp>
    </p:spTree>
    <p:extLst>
      <p:ext uri="{BB962C8B-B14F-4D97-AF65-F5344CB8AC3E}">
        <p14:creationId xmlns:p14="http://schemas.microsoft.com/office/powerpoint/2010/main" val="238771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C41280AF-01EB-4FC8-8CEE-3E49727CF532}"/>
              </a:ext>
            </a:extLst>
          </p:cNvPr>
          <p:cNvSpPr txBox="1">
            <a:spLocks noChangeArrowheads="1"/>
          </p:cNvSpPr>
          <p:nvPr/>
        </p:nvSpPr>
        <p:spPr bwMode="auto">
          <a:xfrm>
            <a:off x="323528" y="1988840"/>
            <a:ext cx="8642350"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algn="dist" eaLnBrk="1" hangingPunct="1"/>
            <a:r>
              <a:rPr lang="ja-JP" altLang="en-US" b="1" kern="0" dirty="0">
                <a:latin typeface="Meiryo UI" pitchFamily="50" charset="-128"/>
                <a:ea typeface="Meiryo UI" pitchFamily="50" charset="-128"/>
              </a:rPr>
              <a:t>１．観光に関するオープンデータの活用方法・・・・・・・Ｐ</a:t>
            </a:r>
            <a:r>
              <a:rPr lang="en-US" altLang="ja-JP" b="1" kern="0" dirty="0">
                <a:latin typeface="Meiryo UI" pitchFamily="50" charset="-128"/>
                <a:ea typeface="Meiryo UI" pitchFamily="50" charset="-128"/>
              </a:rPr>
              <a:t>2</a:t>
            </a:r>
          </a:p>
          <a:p>
            <a:pPr algn="dist" eaLnBrk="1" hangingPunct="1"/>
            <a:endParaRPr lang="ja-JP" altLang="en-US" b="1" kern="0" dirty="0">
              <a:latin typeface="Meiryo UI" pitchFamily="50" charset="-128"/>
              <a:ea typeface="Meiryo UI" pitchFamily="50" charset="-128"/>
            </a:endParaRPr>
          </a:p>
          <a:p>
            <a:pPr algn="dist" eaLnBrk="1" hangingPunct="1"/>
            <a:r>
              <a:rPr lang="ja-JP" altLang="en-US" sz="1800" b="1" kern="0" dirty="0">
                <a:latin typeface="Meiryo UI" pitchFamily="50" charset="-128"/>
                <a:ea typeface="Meiryo UI" pitchFamily="50" charset="-128"/>
              </a:rPr>
              <a:t>　　　　　</a:t>
            </a:r>
            <a:endParaRPr lang="en-US" altLang="ja-JP" b="1" kern="0" dirty="0">
              <a:latin typeface="Meiryo UI" pitchFamily="50" charset="-128"/>
              <a:ea typeface="Meiryo UI" pitchFamily="50" charset="-128"/>
            </a:endParaRPr>
          </a:p>
          <a:p>
            <a:pPr algn="dist" eaLnBrk="1" hangingPunct="1"/>
            <a:r>
              <a:rPr lang="ja-JP" altLang="en-US" b="1" kern="0" dirty="0">
                <a:latin typeface="Meiryo UI" pitchFamily="50" charset="-128"/>
                <a:ea typeface="Meiryo UI" pitchFamily="50" charset="-128"/>
              </a:rPr>
              <a:t>２．観光に関するビッグデータの活用方法・・・・・・・・Ｐ</a:t>
            </a:r>
            <a:r>
              <a:rPr lang="en-US" altLang="ja-JP" b="1" kern="0" dirty="0">
                <a:latin typeface="Meiryo UI" pitchFamily="50" charset="-128"/>
                <a:ea typeface="Meiryo UI" pitchFamily="50" charset="-128"/>
              </a:rPr>
              <a:t>38</a:t>
            </a:r>
            <a:endParaRPr lang="ja-JP" altLang="en-US" b="1" kern="0" dirty="0">
              <a:latin typeface="Meiryo UI" pitchFamily="50" charset="-128"/>
              <a:ea typeface="Meiryo UI" pitchFamily="50" charset="-128"/>
            </a:endParaRPr>
          </a:p>
        </p:txBody>
      </p:sp>
      <p:sp>
        <p:nvSpPr>
          <p:cNvPr id="2" name="四角形: 角を丸くする 1">
            <a:extLst>
              <a:ext uri="{FF2B5EF4-FFF2-40B4-BE49-F238E27FC236}">
                <a16:creationId xmlns:a16="http://schemas.microsoft.com/office/drawing/2014/main" id="{85731751-D6E7-4396-A329-FB905843CBF5}"/>
              </a:ext>
            </a:extLst>
          </p:cNvPr>
          <p:cNvSpPr/>
          <p:nvPr/>
        </p:nvSpPr>
        <p:spPr>
          <a:xfrm>
            <a:off x="107504" y="850433"/>
            <a:ext cx="1728192" cy="418327"/>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目次</a:t>
            </a:r>
          </a:p>
        </p:txBody>
      </p:sp>
      <p:sp>
        <p:nvSpPr>
          <p:cNvPr id="3" name="スライド番号プレースホルダー 2">
            <a:extLst>
              <a:ext uri="{FF2B5EF4-FFF2-40B4-BE49-F238E27FC236}">
                <a16:creationId xmlns:a16="http://schemas.microsoft.com/office/drawing/2014/main" id="{723D3E69-8373-4790-A4E0-3087D0B5F5E0}"/>
              </a:ext>
            </a:extLst>
          </p:cNvPr>
          <p:cNvSpPr>
            <a:spLocks noGrp="1"/>
          </p:cNvSpPr>
          <p:nvPr>
            <p:ph type="sldNum" sz="quarter" idx="12"/>
          </p:nvPr>
        </p:nvSpPr>
        <p:spPr/>
        <p:txBody>
          <a:bodyPr/>
          <a:lstStyle/>
          <a:p>
            <a:pPr>
              <a:defRPr/>
            </a:pPr>
            <a:fld id="{22179739-F4A8-44EB-8B8E-F3F060272835}" type="slidenum">
              <a:rPr lang="ja-JP" altLang="en-US" smtClean="0"/>
              <a:pPr>
                <a:defRPr/>
              </a:pPr>
              <a:t>1</a:t>
            </a:fld>
            <a:endParaRPr lang="ja-JP" altLang="en-US"/>
          </a:p>
        </p:txBody>
      </p:sp>
    </p:spTree>
    <p:extLst>
      <p:ext uri="{BB962C8B-B14F-4D97-AF65-F5344CB8AC3E}">
        <p14:creationId xmlns:p14="http://schemas.microsoft.com/office/powerpoint/2010/main" val="1381687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観光白書のデータ⑤</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日本国内の延べ宿泊者数</a:t>
            </a:r>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日本国内のホテル・旅館等宿泊施設における延べの宿泊者数。</a:t>
            </a:r>
            <a:endParaRPr lang="en-US" altLang="ja-JP" dirty="0"/>
          </a:p>
          <a:p>
            <a:r>
              <a:rPr lang="ja-JP" altLang="en-US" dirty="0"/>
              <a:t>観光産業においては重要な指標の一つとなっています。</a:t>
            </a:r>
          </a:p>
        </p:txBody>
      </p:sp>
      <p:pic>
        <p:nvPicPr>
          <p:cNvPr id="2" name="図 1">
            <a:extLst>
              <a:ext uri="{FF2B5EF4-FFF2-40B4-BE49-F238E27FC236}">
                <a16:creationId xmlns:a16="http://schemas.microsoft.com/office/drawing/2014/main" id="{1F57B77E-AE7D-4ACD-A78D-C1DA79E37AA8}"/>
              </a:ext>
            </a:extLst>
          </p:cNvPr>
          <p:cNvPicPr>
            <a:picLocks noChangeAspect="1"/>
          </p:cNvPicPr>
          <p:nvPr/>
        </p:nvPicPr>
        <p:blipFill>
          <a:blip r:embed="rId3"/>
          <a:stretch>
            <a:fillRect/>
          </a:stretch>
        </p:blipFill>
        <p:spPr>
          <a:xfrm>
            <a:off x="1616264" y="1534225"/>
            <a:ext cx="5911472" cy="4169465"/>
          </a:xfrm>
          <a:prstGeom prst="rect">
            <a:avLst/>
          </a:prstGeom>
        </p:spPr>
      </p:pic>
      <p:sp>
        <p:nvSpPr>
          <p:cNvPr id="19" name="テキスト ボックス 18">
            <a:extLst>
              <a:ext uri="{FF2B5EF4-FFF2-40B4-BE49-F238E27FC236}">
                <a16:creationId xmlns:a16="http://schemas.microsoft.com/office/drawing/2014/main" id="{AB901D79-154A-DB4E-852C-E48ECB1F4E22}"/>
              </a:ext>
            </a:extLst>
          </p:cNvPr>
          <p:cNvSpPr txBox="1"/>
          <p:nvPr/>
        </p:nvSpPr>
        <p:spPr>
          <a:xfrm>
            <a:off x="7357601" y="5617365"/>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3" name="スライド番号プレースホルダー 2">
            <a:extLst>
              <a:ext uri="{FF2B5EF4-FFF2-40B4-BE49-F238E27FC236}">
                <a16:creationId xmlns:a16="http://schemas.microsoft.com/office/drawing/2014/main" id="{8094DA79-81FE-4627-AB9B-E6F97EAEC48D}"/>
              </a:ext>
            </a:extLst>
          </p:cNvPr>
          <p:cNvSpPr>
            <a:spLocks noGrp="1"/>
          </p:cNvSpPr>
          <p:nvPr>
            <p:ph type="sldNum" sz="quarter" idx="12"/>
          </p:nvPr>
        </p:nvSpPr>
        <p:spPr/>
        <p:txBody>
          <a:bodyPr/>
          <a:lstStyle/>
          <a:p>
            <a:pPr>
              <a:defRPr/>
            </a:pPr>
            <a:fld id="{22179739-F4A8-44EB-8B8E-F3F060272835}" type="slidenum">
              <a:rPr lang="ja-JP" altLang="en-US" smtClean="0"/>
              <a:pPr>
                <a:defRPr/>
              </a:pPr>
              <a:t>19</a:t>
            </a:fld>
            <a:endParaRPr lang="ja-JP" altLang="en-US"/>
          </a:p>
        </p:txBody>
      </p:sp>
    </p:spTree>
    <p:extLst>
      <p:ext uri="{BB962C8B-B14F-4D97-AF65-F5344CB8AC3E}">
        <p14:creationId xmlns:p14="http://schemas.microsoft.com/office/powerpoint/2010/main" val="189883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観光白書のデータ⑥</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施設タイプ別稼働率の推移</a:t>
            </a:r>
            <a:endParaRPr kumimoji="1" lang="ja-JP" altLang="en-US" dirty="0"/>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宿泊タイプ別の稼働率の推移。タイプ別の稼働率、年度毎の稼働率の推移、</a:t>
            </a:r>
            <a:endParaRPr lang="en-US" altLang="ja-JP" dirty="0"/>
          </a:p>
          <a:p>
            <a:r>
              <a:rPr lang="ja-JP" altLang="en-US" dirty="0"/>
              <a:t>都道府県別の稼働率の推移を公表しています。</a:t>
            </a:r>
          </a:p>
        </p:txBody>
      </p:sp>
      <p:pic>
        <p:nvPicPr>
          <p:cNvPr id="3" name="図 2">
            <a:extLst>
              <a:ext uri="{FF2B5EF4-FFF2-40B4-BE49-F238E27FC236}">
                <a16:creationId xmlns:a16="http://schemas.microsoft.com/office/drawing/2014/main" id="{4B32CEAC-B1DA-45C0-8BE6-965AD4AB2374}"/>
              </a:ext>
            </a:extLst>
          </p:cNvPr>
          <p:cNvPicPr>
            <a:picLocks noChangeAspect="1"/>
          </p:cNvPicPr>
          <p:nvPr/>
        </p:nvPicPr>
        <p:blipFill>
          <a:blip r:embed="rId3"/>
          <a:stretch>
            <a:fillRect/>
          </a:stretch>
        </p:blipFill>
        <p:spPr>
          <a:xfrm>
            <a:off x="1626149" y="1554372"/>
            <a:ext cx="5891702" cy="4189343"/>
          </a:xfrm>
          <a:prstGeom prst="rect">
            <a:avLst/>
          </a:prstGeom>
        </p:spPr>
      </p:pic>
      <p:sp>
        <p:nvSpPr>
          <p:cNvPr id="19" name="テキスト ボックス 18">
            <a:extLst>
              <a:ext uri="{FF2B5EF4-FFF2-40B4-BE49-F238E27FC236}">
                <a16:creationId xmlns:a16="http://schemas.microsoft.com/office/drawing/2014/main" id="{AB901D79-154A-DB4E-852C-E48ECB1F4E22}"/>
              </a:ext>
            </a:extLst>
          </p:cNvPr>
          <p:cNvSpPr txBox="1"/>
          <p:nvPr/>
        </p:nvSpPr>
        <p:spPr>
          <a:xfrm>
            <a:off x="7102723" y="5722208"/>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2" name="スライド番号プレースホルダー 1">
            <a:extLst>
              <a:ext uri="{FF2B5EF4-FFF2-40B4-BE49-F238E27FC236}">
                <a16:creationId xmlns:a16="http://schemas.microsoft.com/office/drawing/2014/main" id="{208365B0-A746-4266-8390-FCC9D2BA1DE4}"/>
              </a:ext>
            </a:extLst>
          </p:cNvPr>
          <p:cNvSpPr>
            <a:spLocks noGrp="1"/>
          </p:cNvSpPr>
          <p:nvPr>
            <p:ph type="sldNum" sz="quarter" idx="12"/>
          </p:nvPr>
        </p:nvSpPr>
        <p:spPr/>
        <p:txBody>
          <a:bodyPr/>
          <a:lstStyle/>
          <a:p>
            <a:pPr>
              <a:defRPr/>
            </a:pPr>
            <a:fld id="{22179739-F4A8-44EB-8B8E-F3F060272835}" type="slidenum">
              <a:rPr lang="ja-JP" altLang="en-US" smtClean="0"/>
              <a:pPr>
                <a:defRPr/>
              </a:pPr>
              <a:t>20</a:t>
            </a:fld>
            <a:endParaRPr lang="ja-JP" altLang="en-US"/>
          </a:p>
        </p:txBody>
      </p:sp>
    </p:spTree>
    <p:extLst>
      <p:ext uri="{BB962C8B-B14F-4D97-AF65-F5344CB8AC3E}">
        <p14:creationId xmlns:p14="http://schemas.microsoft.com/office/powerpoint/2010/main" val="231489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観光白書のデータ⑦</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訪日外国人が日本旅行で期待したこと</a:t>
            </a:r>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観光白書の第</a:t>
            </a:r>
            <a:r>
              <a:rPr lang="en-US" altLang="ja-JP" dirty="0"/>
              <a:t>Ⅱ</a:t>
            </a:r>
            <a:r>
              <a:rPr lang="ja-JP" altLang="en-US" dirty="0"/>
              <a:t>部では、テーマに沿ったデータの講評も実施しています。</a:t>
            </a:r>
            <a:endParaRPr lang="en-US" altLang="ja-JP" dirty="0"/>
          </a:p>
          <a:p>
            <a:r>
              <a:rPr lang="ja-JP" altLang="en-US" dirty="0"/>
              <a:t>この統計データは訪日外国人旅行の日本旅行での期待をまとめたものです。</a:t>
            </a:r>
            <a:endParaRPr lang="en-US" altLang="ja-JP" dirty="0"/>
          </a:p>
        </p:txBody>
      </p:sp>
      <p:pic>
        <p:nvPicPr>
          <p:cNvPr id="2" name="図 1">
            <a:extLst>
              <a:ext uri="{FF2B5EF4-FFF2-40B4-BE49-F238E27FC236}">
                <a16:creationId xmlns:a16="http://schemas.microsoft.com/office/drawing/2014/main" id="{05C38273-43F3-47DE-AE94-62CCC310A135}"/>
              </a:ext>
            </a:extLst>
          </p:cNvPr>
          <p:cNvPicPr>
            <a:picLocks noChangeAspect="1"/>
          </p:cNvPicPr>
          <p:nvPr/>
        </p:nvPicPr>
        <p:blipFill>
          <a:blip r:embed="rId3"/>
          <a:stretch>
            <a:fillRect/>
          </a:stretch>
        </p:blipFill>
        <p:spPr>
          <a:xfrm>
            <a:off x="1616264" y="1579827"/>
            <a:ext cx="5911472" cy="4164496"/>
          </a:xfrm>
          <a:prstGeom prst="rect">
            <a:avLst/>
          </a:prstGeom>
        </p:spPr>
      </p:pic>
      <p:sp>
        <p:nvSpPr>
          <p:cNvPr id="19" name="テキスト ボックス 18">
            <a:extLst>
              <a:ext uri="{FF2B5EF4-FFF2-40B4-BE49-F238E27FC236}">
                <a16:creationId xmlns:a16="http://schemas.microsoft.com/office/drawing/2014/main" id="{AB901D79-154A-DB4E-852C-E48ECB1F4E22}"/>
              </a:ext>
            </a:extLst>
          </p:cNvPr>
          <p:cNvSpPr txBox="1"/>
          <p:nvPr/>
        </p:nvSpPr>
        <p:spPr>
          <a:xfrm>
            <a:off x="7326187" y="5697729"/>
            <a:ext cx="1202573"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3" name="スライド番号プレースホルダー 2">
            <a:extLst>
              <a:ext uri="{FF2B5EF4-FFF2-40B4-BE49-F238E27FC236}">
                <a16:creationId xmlns:a16="http://schemas.microsoft.com/office/drawing/2014/main" id="{189351CB-350E-4FAF-A9AB-DB61F256F79A}"/>
              </a:ext>
            </a:extLst>
          </p:cNvPr>
          <p:cNvSpPr>
            <a:spLocks noGrp="1"/>
          </p:cNvSpPr>
          <p:nvPr>
            <p:ph type="sldNum" sz="quarter" idx="12"/>
          </p:nvPr>
        </p:nvSpPr>
        <p:spPr/>
        <p:txBody>
          <a:bodyPr/>
          <a:lstStyle/>
          <a:p>
            <a:pPr>
              <a:defRPr/>
            </a:pPr>
            <a:fld id="{22179739-F4A8-44EB-8B8E-F3F060272835}" type="slidenum">
              <a:rPr lang="ja-JP" altLang="en-US" smtClean="0"/>
              <a:pPr>
                <a:defRPr/>
              </a:pPr>
              <a:t>21</a:t>
            </a:fld>
            <a:endParaRPr lang="ja-JP" altLang="en-US"/>
          </a:p>
        </p:txBody>
      </p:sp>
    </p:spTree>
    <p:extLst>
      <p:ext uri="{BB962C8B-B14F-4D97-AF65-F5344CB8AC3E}">
        <p14:creationId xmlns:p14="http://schemas.microsoft.com/office/powerpoint/2010/main" val="2762615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1910FC5F-8706-4EC7-A017-25475C5FA171}"/>
              </a:ext>
            </a:extLst>
          </p:cNvPr>
          <p:cNvSpPr/>
          <p:nvPr/>
        </p:nvSpPr>
        <p:spPr>
          <a:xfrm>
            <a:off x="256741" y="742784"/>
            <a:ext cx="338437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観光白書のデータ⑧</a:t>
            </a:r>
          </a:p>
        </p:txBody>
      </p:sp>
      <p:sp>
        <p:nvSpPr>
          <p:cNvPr id="12" name="テキスト ボックス 11">
            <a:extLst>
              <a:ext uri="{FF2B5EF4-FFF2-40B4-BE49-F238E27FC236}">
                <a16:creationId xmlns:a16="http://schemas.microsoft.com/office/drawing/2014/main" id="{26D43313-5B0B-40A9-B1D0-D3119357A2BC}"/>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外国人の受け入れにより客室稼働率が上昇した旅館の取組</a:t>
            </a:r>
            <a:endParaRPr kumimoji="1" lang="ja-JP" altLang="en-US" dirty="0"/>
          </a:p>
        </p:txBody>
      </p:sp>
      <p:sp>
        <p:nvSpPr>
          <p:cNvPr id="14" name="テキスト ボックス 13">
            <a:extLst>
              <a:ext uri="{FF2B5EF4-FFF2-40B4-BE49-F238E27FC236}">
                <a16:creationId xmlns:a16="http://schemas.microsoft.com/office/drawing/2014/main" id="{5D3A13D4-FA3A-4DC6-A270-1824B08645E6}"/>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観光白書は、単なる統計データの紹介に留まらず、</a:t>
            </a:r>
            <a:endParaRPr lang="en-US" altLang="ja-JP" dirty="0"/>
          </a:p>
          <a:p>
            <a:r>
              <a:rPr lang="ja-JP" altLang="en-US" dirty="0"/>
              <a:t>アンケート結果から成功事例（ベストプラクティス）の紹介もしています。</a:t>
            </a:r>
            <a:endParaRPr lang="en-US" altLang="ja-JP" dirty="0"/>
          </a:p>
        </p:txBody>
      </p:sp>
      <p:pic>
        <p:nvPicPr>
          <p:cNvPr id="3" name="図 2">
            <a:extLst>
              <a:ext uri="{FF2B5EF4-FFF2-40B4-BE49-F238E27FC236}">
                <a16:creationId xmlns:a16="http://schemas.microsoft.com/office/drawing/2014/main" id="{DF120129-2953-4732-8C13-A7FAB28F827C}"/>
              </a:ext>
            </a:extLst>
          </p:cNvPr>
          <p:cNvPicPr>
            <a:picLocks noChangeAspect="1"/>
          </p:cNvPicPr>
          <p:nvPr/>
        </p:nvPicPr>
        <p:blipFill>
          <a:blip r:embed="rId3"/>
          <a:stretch>
            <a:fillRect/>
          </a:stretch>
        </p:blipFill>
        <p:spPr>
          <a:xfrm>
            <a:off x="1606378" y="1548813"/>
            <a:ext cx="5931243" cy="4159526"/>
          </a:xfrm>
          <a:prstGeom prst="rect">
            <a:avLst/>
          </a:prstGeom>
        </p:spPr>
      </p:pic>
      <p:sp>
        <p:nvSpPr>
          <p:cNvPr id="19" name="テキスト ボックス 18">
            <a:extLst>
              <a:ext uri="{FF2B5EF4-FFF2-40B4-BE49-F238E27FC236}">
                <a16:creationId xmlns:a16="http://schemas.microsoft.com/office/drawing/2014/main" id="{AB901D79-154A-DB4E-852C-E48ECB1F4E22}"/>
              </a:ext>
            </a:extLst>
          </p:cNvPr>
          <p:cNvSpPr txBox="1"/>
          <p:nvPr/>
        </p:nvSpPr>
        <p:spPr>
          <a:xfrm>
            <a:off x="7380312" y="5682005"/>
            <a:ext cx="1202572" cy="200055"/>
          </a:xfrm>
          <a:prstGeom prst="rect">
            <a:avLst/>
          </a:prstGeom>
          <a:noFill/>
        </p:spPr>
        <p:txBody>
          <a:bodyPr wrap="none" rtlCol="0">
            <a:spAutoFit/>
          </a:bodyPr>
          <a:lstStyle/>
          <a:p>
            <a:r>
              <a:rPr kumimoji="1" lang="ja-JP" altLang="en-US" sz="700" dirty="0">
                <a:latin typeface="+mn-ea"/>
                <a:ea typeface="+mn-ea"/>
              </a:rPr>
              <a:t>出典：観光庁</a:t>
            </a:r>
            <a:r>
              <a:rPr kumimoji="1" lang="en-US" altLang="ja-JP" sz="700" dirty="0">
                <a:latin typeface="+mn-ea"/>
                <a:ea typeface="+mn-ea"/>
              </a:rPr>
              <a:t> </a:t>
            </a:r>
            <a:r>
              <a:rPr kumimoji="1" lang="ja-JP" altLang="en-US" sz="700" dirty="0">
                <a:latin typeface="+mn-ea"/>
                <a:ea typeface="+mn-ea"/>
              </a:rPr>
              <a:t>「観光白書」</a:t>
            </a:r>
          </a:p>
        </p:txBody>
      </p:sp>
      <p:sp>
        <p:nvSpPr>
          <p:cNvPr id="2" name="スライド番号プレースホルダー 1">
            <a:extLst>
              <a:ext uri="{FF2B5EF4-FFF2-40B4-BE49-F238E27FC236}">
                <a16:creationId xmlns:a16="http://schemas.microsoft.com/office/drawing/2014/main" id="{4A9FAFBF-B655-4154-A2A3-3396968A5F23}"/>
              </a:ext>
            </a:extLst>
          </p:cNvPr>
          <p:cNvSpPr>
            <a:spLocks noGrp="1"/>
          </p:cNvSpPr>
          <p:nvPr>
            <p:ph type="sldNum" sz="quarter" idx="12"/>
          </p:nvPr>
        </p:nvSpPr>
        <p:spPr/>
        <p:txBody>
          <a:bodyPr/>
          <a:lstStyle/>
          <a:p>
            <a:pPr>
              <a:defRPr/>
            </a:pPr>
            <a:fld id="{22179739-F4A8-44EB-8B8E-F3F060272835}" type="slidenum">
              <a:rPr lang="ja-JP" altLang="en-US" smtClean="0"/>
              <a:pPr>
                <a:defRPr/>
              </a:pPr>
              <a:t>22</a:t>
            </a:fld>
            <a:endParaRPr lang="ja-JP" altLang="en-US"/>
          </a:p>
        </p:txBody>
      </p:sp>
    </p:spTree>
    <p:extLst>
      <p:ext uri="{BB962C8B-B14F-4D97-AF65-F5344CB8AC3E}">
        <p14:creationId xmlns:p14="http://schemas.microsoft.com/office/powerpoint/2010/main" val="3934965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a:extLst>
              <a:ext uri="{FF2B5EF4-FFF2-40B4-BE49-F238E27FC236}">
                <a16:creationId xmlns:a16="http://schemas.microsoft.com/office/drawing/2014/main" id="{CFC70F7C-2FCD-4767-8983-5DCEDEBFD5E0}"/>
              </a:ext>
            </a:extLst>
          </p:cNvPr>
          <p:cNvSpPr>
            <a:spLocks noChangeArrowheads="1"/>
          </p:cNvSpPr>
          <p:nvPr/>
        </p:nvSpPr>
        <p:spPr bwMode="auto">
          <a:xfrm>
            <a:off x="189118" y="1322205"/>
            <a:ext cx="8703362" cy="954668"/>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訪日外国人旅行者に特化した統計データを公表しているのが</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JNTO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（日本政府観光局）です。毎月発表する訪日外国人旅行者数を始め、重点的なターゲット国・地域についてのマーケティングデータをデータハンドブックとしてまとめています。</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2" name="Rectangle 7">
            <a:extLst>
              <a:ext uri="{FF2B5EF4-FFF2-40B4-BE49-F238E27FC236}">
                <a16:creationId xmlns:a16="http://schemas.microsoft.com/office/drawing/2014/main" id="{70C33CD0-D648-41BB-8093-1221C6DBEFBF}"/>
              </a:ext>
            </a:extLst>
          </p:cNvPr>
          <p:cNvSpPr>
            <a:spLocks noChangeArrowheads="1"/>
          </p:cNvSpPr>
          <p:nvPr/>
        </p:nvSpPr>
        <p:spPr bwMode="auto">
          <a:xfrm>
            <a:off x="179510" y="2154925"/>
            <a:ext cx="8703362" cy="365125"/>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　</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JNTO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　「訪日旅行</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DATA</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ハンドブック」</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3" name="正方形/長方形 12">
            <a:extLst>
              <a:ext uri="{FF2B5EF4-FFF2-40B4-BE49-F238E27FC236}">
                <a16:creationId xmlns:a16="http://schemas.microsoft.com/office/drawing/2014/main" id="{FCD58A42-FB77-4C5F-91A4-770C565BAA08}"/>
              </a:ext>
            </a:extLst>
          </p:cNvPr>
          <p:cNvSpPr/>
          <p:nvPr/>
        </p:nvSpPr>
        <p:spPr>
          <a:xfrm>
            <a:off x="179510" y="764706"/>
            <a:ext cx="3960442" cy="377608"/>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85000" lnSpcReduction="10000"/>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３．</a:t>
            </a:r>
            <a:r>
              <a:rPr lang="en-US" altLang="ja-JP" sz="2400" dirty="0">
                <a:latin typeface="HGP創英角ｺﾞｼｯｸUB" panose="020B0900000000000000" pitchFamily="50" charset="-128"/>
                <a:ea typeface="HGP創英角ｺﾞｼｯｸUB" panose="020B0900000000000000" pitchFamily="50" charset="-128"/>
              </a:rPr>
              <a:t>JNTO</a:t>
            </a:r>
            <a:r>
              <a:rPr lang="ja-JP" altLang="en-US" sz="2400" dirty="0">
                <a:latin typeface="HGP創英角ｺﾞｼｯｸUB" panose="020B0900000000000000" pitchFamily="50" charset="-128"/>
                <a:ea typeface="HGP創英角ｺﾞｼｯｸUB" panose="020B0900000000000000" pitchFamily="50" charset="-128"/>
              </a:rPr>
              <a:t>（日本政府観光局）データ</a:t>
            </a:r>
          </a:p>
        </p:txBody>
      </p:sp>
      <p:pic>
        <p:nvPicPr>
          <p:cNvPr id="10" name="図 9">
            <a:extLst>
              <a:ext uri="{FF2B5EF4-FFF2-40B4-BE49-F238E27FC236}">
                <a16:creationId xmlns:a16="http://schemas.microsoft.com/office/drawing/2014/main" id="{753606BB-0AEC-4201-B682-6741F5DFF760}"/>
              </a:ext>
            </a:extLst>
          </p:cNvPr>
          <p:cNvPicPr>
            <a:picLocks noChangeAspect="1"/>
          </p:cNvPicPr>
          <p:nvPr/>
        </p:nvPicPr>
        <p:blipFill>
          <a:blip r:embed="rId3"/>
          <a:stretch>
            <a:fillRect/>
          </a:stretch>
        </p:blipFill>
        <p:spPr>
          <a:xfrm>
            <a:off x="261126" y="2577391"/>
            <a:ext cx="2798706" cy="3940943"/>
          </a:xfrm>
          <a:prstGeom prst="rect">
            <a:avLst/>
          </a:prstGeom>
          <a:ln>
            <a:solidFill>
              <a:schemeClr val="tx1"/>
            </a:solidFill>
          </a:ln>
        </p:spPr>
      </p:pic>
      <p:pic>
        <p:nvPicPr>
          <p:cNvPr id="14" name="図 13">
            <a:extLst>
              <a:ext uri="{FF2B5EF4-FFF2-40B4-BE49-F238E27FC236}">
                <a16:creationId xmlns:a16="http://schemas.microsoft.com/office/drawing/2014/main" id="{14B110B9-8BEE-47A1-B3D0-7FA86BA02638}"/>
              </a:ext>
            </a:extLst>
          </p:cNvPr>
          <p:cNvPicPr>
            <a:picLocks noChangeAspect="1"/>
          </p:cNvPicPr>
          <p:nvPr/>
        </p:nvPicPr>
        <p:blipFill>
          <a:blip r:embed="rId4"/>
          <a:stretch>
            <a:fillRect/>
          </a:stretch>
        </p:blipFill>
        <p:spPr>
          <a:xfrm>
            <a:off x="3116700" y="2780928"/>
            <a:ext cx="2910600" cy="3741327"/>
          </a:xfrm>
          <a:prstGeom prst="rect">
            <a:avLst/>
          </a:prstGeom>
          <a:ln>
            <a:solidFill>
              <a:schemeClr val="tx1"/>
            </a:solidFill>
          </a:ln>
        </p:spPr>
      </p:pic>
      <p:pic>
        <p:nvPicPr>
          <p:cNvPr id="15" name="図 14">
            <a:extLst>
              <a:ext uri="{FF2B5EF4-FFF2-40B4-BE49-F238E27FC236}">
                <a16:creationId xmlns:a16="http://schemas.microsoft.com/office/drawing/2014/main" id="{C55B477F-5A6E-449D-9C88-1908C80A0CD0}"/>
              </a:ext>
            </a:extLst>
          </p:cNvPr>
          <p:cNvPicPr>
            <a:picLocks noChangeAspect="1"/>
          </p:cNvPicPr>
          <p:nvPr/>
        </p:nvPicPr>
        <p:blipFill>
          <a:blip r:embed="rId5"/>
          <a:stretch>
            <a:fillRect/>
          </a:stretch>
        </p:blipFill>
        <p:spPr>
          <a:xfrm>
            <a:off x="6084168" y="2996953"/>
            <a:ext cx="2736304" cy="3521382"/>
          </a:xfrm>
          <a:prstGeom prst="rect">
            <a:avLst/>
          </a:prstGeom>
          <a:ln>
            <a:solidFill>
              <a:schemeClr val="tx1"/>
            </a:solidFill>
          </a:ln>
        </p:spPr>
      </p:pic>
      <p:sp>
        <p:nvSpPr>
          <p:cNvPr id="16" name="正方形/長方形 15">
            <a:extLst>
              <a:ext uri="{FF2B5EF4-FFF2-40B4-BE49-F238E27FC236}">
                <a16:creationId xmlns:a16="http://schemas.microsoft.com/office/drawing/2014/main" id="{CC1B769D-5E36-420E-813C-F8C7B9185AB3}"/>
              </a:ext>
            </a:extLst>
          </p:cNvPr>
          <p:cNvSpPr/>
          <p:nvPr/>
        </p:nvSpPr>
        <p:spPr>
          <a:xfrm>
            <a:off x="7092280" y="6525344"/>
            <a:ext cx="1800200" cy="189283"/>
          </a:xfrm>
          <a:prstGeom prst="rect">
            <a:avLst/>
          </a:prstGeom>
        </p:spPr>
        <p:txBody>
          <a:bodyPr wrap="square">
            <a:spAutoFit/>
          </a:bodyPr>
          <a:lstStyle/>
          <a:p>
            <a:pPr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JNTO</a:t>
            </a:r>
            <a:r>
              <a:rPr lang="ja-JP" altLang="en-US" sz="700" dirty="0">
                <a:solidFill>
                  <a:prstClr val="black"/>
                </a:solidFill>
                <a:latin typeface="+mn-ea"/>
                <a:ea typeface="+mn-ea"/>
              </a:rPr>
              <a:t>「訪日旅行</a:t>
            </a:r>
            <a:r>
              <a:rPr lang="en-US" altLang="ja-JP" sz="700" dirty="0">
                <a:solidFill>
                  <a:prstClr val="black"/>
                </a:solidFill>
                <a:latin typeface="+mn-ea"/>
                <a:ea typeface="+mn-ea"/>
              </a:rPr>
              <a:t>DATA</a:t>
            </a:r>
            <a:r>
              <a:rPr lang="ja-JP" altLang="en-US" sz="700" dirty="0">
                <a:solidFill>
                  <a:prstClr val="black"/>
                </a:solidFill>
                <a:latin typeface="+mn-ea"/>
                <a:ea typeface="+mn-ea"/>
              </a:rPr>
              <a:t>ハンドブック」</a:t>
            </a:r>
          </a:p>
        </p:txBody>
      </p:sp>
      <p:sp>
        <p:nvSpPr>
          <p:cNvPr id="2" name="スライド番号プレースホルダー 1">
            <a:extLst>
              <a:ext uri="{FF2B5EF4-FFF2-40B4-BE49-F238E27FC236}">
                <a16:creationId xmlns:a16="http://schemas.microsoft.com/office/drawing/2014/main" id="{A42B48FF-5B08-4A94-A778-F9F4B881CF49}"/>
              </a:ext>
            </a:extLst>
          </p:cNvPr>
          <p:cNvSpPr>
            <a:spLocks noGrp="1"/>
          </p:cNvSpPr>
          <p:nvPr>
            <p:ph type="sldNum" sz="quarter" idx="12"/>
          </p:nvPr>
        </p:nvSpPr>
        <p:spPr/>
        <p:txBody>
          <a:bodyPr/>
          <a:lstStyle/>
          <a:p>
            <a:pPr>
              <a:defRPr/>
            </a:pPr>
            <a:fld id="{22179739-F4A8-44EB-8B8E-F3F060272835}" type="slidenum">
              <a:rPr lang="ja-JP" altLang="en-US" smtClean="0"/>
              <a:pPr>
                <a:defRPr/>
              </a:pPr>
              <a:t>23</a:t>
            </a:fld>
            <a:endParaRPr lang="ja-JP" altLang="en-US"/>
          </a:p>
        </p:txBody>
      </p:sp>
    </p:spTree>
    <p:extLst>
      <p:ext uri="{BB962C8B-B14F-4D97-AF65-F5344CB8AC3E}">
        <p14:creationId xmlns:p14="http://schemas.microsoft.com/office/powerpoint/2010/main" val="3088118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9162CE2C-BE1F-C14B-A8F2-95FACB4E4B30}"/>
              </a:ext>
            </a:extLst>
          </p:cNvPr>
          <p:cNvSpPr/>
          <p:nvPr/>
        </p:nvSpPr>
        <p:spPr>
          <a:xfrm>
            <a:off x="179510" y="836712"/>
            <a:ext cx="4176465" cy="360040"/>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lnSpcReduction="20000"/>
          </a:bodyPr>
          <a:lstStyle/>
          <a:p>
            <a:r>
              <a:rPr lang="en-US" altLang="ja-JP" sz="2400" b="1" dirty="0">
                <a:latin typeface="+mn-ea"/>
              </a:rPr>
              <a:t>JNTO</a:t>
            </a:r>
            <a:r>
              <a:rPr lang="ja-JP" altLang="en-US" sz="2400" b="1" dirty="0">
                <a:latin typeface="+mn-ea"/>
              </a:rPr>
              <a:t>（日本政府観光局）とは</a:t>
            </a:r>
          </a:p>
        </p:txBody>
      </p:sp>
      <p:sp>
        <p:nvSpPr>
          <p:cNvPr id="5" name="テキスト ボックス 4">
            <a:extLst>
              <a:ext uri="{FF2B5EF4-FFF2-40B4-BE49-F238E27FC236}">
                <a16:creationId xmlns:a16="http://schemas.microsoft.com/office/drawing/2014/main" id="{CF38F83B-2596-D94A-A3AF-05495BB6B0FA}"/>
              </a:ext>
            </a:extLst>
          </p:cNvPr>
          <p:cNvSpPr txBox="1"/>
          <p:nvPr/>
        </p:nvSpPr>
        <p:spPr>
          <a:xfrm>
            <a:off x="5004048" y="1628800"/>
            <a:ext cx="3870264" cy="2800767"/>
          </a:xfrm>
          <a:prstGeom prst="rect">
            <a:avLst/>
          </a:prstGeom>
          <a:noFill/>
        </p:spPr>
        <p:txBody>
          <a:bodyPr wrap="square" rtlCol="0">
            <a:spAutoFit/>
          </a:bodyPr>
          <a:lstStyle/>
          <a:p>
            <a:pPr algn="l"/>
            <a:r>
              <a:rPr lang="en-US" altLang="ja-JP" sz="1600" dirty="0">
                <a:latin typeface="+mn-ea"/>
                <a:ea typeface="+mn-ea"/>
              </a:rPr>
              <a:t>JNTO</a:t>
            </a:r>
            <a:r>
              <a:rPr lang="ja-JP" altLang="en-US" sz="1600" dirty="0">
                <a:latin typeface="+mn-ea"/>
                <a:ea typeface="+mn-ea"/>
              </a:rPr>
              <a:t>（日本政府観光局）とは、主要な市場に海外事務所等を設置し、外国人旅行者の誘致活動を行う政府機関のことです。</a:t>
            </a:r>
            <a:endParaRPr lang="en-US" altLang="ja-JP" sz="1600" dirty="0">
              <a:latin typeface="+mn-ea"/>
              <a:ea typeface="+mn-ea"/>
            </a:endParaRPr>
          </a:p>
          <a:p>
            <a:pPr algn="l"/>
            <a:endParaRPr lang="en-US" altLang="ja-JP" sz="1600" dirty="0">
              <a:latin typeface="+mn-ea"/>
              <a:ea typeface="+mn-ea"/>
            </a:endParaRPr>
          </a:p>
          <a:p>
            <a:pPr algn="l"/>
            <a:r>
              <a:rPr lang="ja-JP" altLang="en-US" sz="1600" dirty="0">
                <a:latin typeface="+mn-ea"/>
                <a:ea typeface="+mn-ea"/>
              </a:rPr>
              <a:t>世界の主要都市に海外事務所を持ち、日本へのインバウンド・ツーリズム（外国人の訪日旅行）のプロモーションやマーケティングを行っています。</a:t>
            </a:r>
          </a:p>
          <a:p>
            <a:pPr algn="l"/>
            <a:endParaRPr lang="en-US" altLang="ja-JP" sz="1600" dirty="0">
              <a:latin typeface="+mn-ea"/>
              <a:ea typeface="+mn-ea"/>
            </a:endParaRPr>
          </a:p>
          <a:p>
            <a:pPr algn="l"/>
            <a:r>
              <a:rPr lang="ja-JP" altLang="en-US" sz="1600" dirty="0">
                <a:latin typeface="+mn-ea"/>
                <a:ea typeface="+mn-ea"/>
              </a:rPr>
              <a:t>なお、世界の主要な国々が政府観光局を有して、熾烈な外客誘致競争を展開しています。</a:t>
            </a:r>
            <a:endParaRPr lang="en-US" altLang="ja-JP" sz="1600" dirty="0">
              <a:latin typeface="+mn-ea"/>
              <a:ea typeface="+mn-ea"/>
            </a:endParaRPr>
          </a:p>
        </p:txBody>
      </p:sp>
      <p:sp>
        <p:nvSpPr>
          <p:cNvPr id="19" name="テキスト ボックス 18">
            <a:extLst>
              <a:ext uri="{FF2B5EF4-FFF2-40B4-BE49-F238E27FC236}">
                <a16:creationId xmlns:a16="http://schemas.microsoft.com/office/drawing/2014/main" id="{AB901D79-154A-DB4E-852C-E48ECB1F4E22}"/>
              </a:ext>
            </a:extLst>
          </p:cNvPr>
          <p:cNvSpPr txBox="1"/>
          <p:nvPr/>
        </p:nvSpPr>
        <p:spPr>
          <a:xfrm>
            <a:off x="7184829" y="6212874"/>
            <a:ext cx="1221808" cy="200055"/>
          </a:xfrm>
          <a:prstGeom prst="rect">
            <a:avLst/>
          </a:prstGeom>
          <a:noFill/>
        </p:spPr>
        <p:txBody>
          <a:bodyPr wrap="none" rtlCol="0">
            <a:spAutoFit/>
          </a:bodyPr>
          <a:lstStyle/>
          <a:p>
            <a:r>
              <a:rPr kumimoji="1" lang="ja-JP" altLang="en-US" sz="700" dirty="0">
                <a:latin typeface="+mn-ea"/>
                <a:ea typeface="+mn-ea"/>
              </a:rPr>
              <a:t>出典：</a:t>
            </a:r>
            <a:r>
              <a:rPr lang="en-US" altLang="ja-JP" sz="700" dirty="0">
                <a:latin typeface="+mn-ea"/>
                <a:ea typeface="+mn-ea"/>
              </a:rPr>
              <a:t>JNTO</a:t>
            </a:r>
            <a:r>
              <a:rPr lang="ja-JP" altLang="en-US" sz="700" dirty="0">
                <a:latin typeface="+mn-ea"/>
                <a:ea typeface="+mn-ea"/>
              </a:rPr>
              <a:t>「ホームページ」</a:t>
            </a:r>
            <a:endParaRPr kumimoji="1" lang="ja-JP" altLang="en-US" sz="700" dirty="0">
              <a:latin typeface="+mn-ea"/>
              <a:ea typeface="+mn-ea"/>
            </a:endParaRPr>
          </a:p>
        </p:txBody>
      </p:sp>
      <p:pic>
        <p:nvPicPr>
          <p:cNvPr id="3" name="図 2">
            <a:extLst>
              <a:ext uri="{FF2B5EF4-FFF2-40B4-BE49-F238E27FC236}">
                <a16:creationId xmlns:a16="http://schemas.microsoft.com/office/drawing/2014/main" id="{F034D2FC-AC68-3847-BA51-8622F0DC13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415" y="1628800"/>
            <a:ext cx="4560022" cy="2811735"/>
          </a:xfrm>
          <a:prstGeom prst="rect">
            <a:avLst/>
          </a:prstGeom>
          <a:ln w="9525">
            <a:solidFill>
              <a:schemeClr val="tx1">
                <a:lumMod val="50000"/>
                <a:lumOff val="50000"/>
              </a:schemeClr>
            </a:solidFill>
          </a:ln>
        </p:spPr>
      </p:pic>
      <p:pic>
        <p:nvPicPr>
          <p:cNvPr id="9" name="図 8">
            <a:extLst>
              <a:ext uri="{FF2B5EF4-FFF2-40B4-BE49-F238E27FC236}">
                <a16:creationId xmlns:a16="http://schemas.microsoft.com/office/drawing/2014/main" id="{38B9D991-B664-DB4F-8F51-218CC5B370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688" y="4510004"/>
            <a:ext cx="4554749" cy="2279707"/>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0667AFCD-6D43-4236-A7A0-A72941E0EB5B}"/>
              </a:ext>
            </a:extLst>
          </p:cNvPr>
          <p:cNvSpPr>
            <a:spLocks noGrp="1"/>
          </p:cNvSpPr>
          <p:nvPr>
            <p:ph type="sldNum" sz="quarter" idx="12"/>
          </p:nvPr>
        </p:nvSpPr>
        <p:spPr/>
        <p:txBody>
          <a:bodyPr/>
          <a:lstStyle/>
          <a:p>
            <a:pPr>
              <a:defRPr/>
            </a:pPr>
            <a:fld id="{22179739-F4A8-44EB-8B8E-F3F060272835}" type="slidenum">
              <a:rPr lang="ja-JP" altLang="en-US" smtClean="0"/>
              <a:pPr>
                <a:defRPr/>
              </a:pPr>
              <a:t>24</a:t>
            </a:fld>
            <a:endParaRPr lang="ja-JP" altLang="en-US"/>
          </a:p>
        </p:txBody>
      </p:sp>
    </p:spTree>
    <p:extLst>
      <p:ext uri="{BB962C8B-B14F-4D97-AF65-F5344CB8AC3E}">
        <p14:creationId xmlns:p14="http://schemas.microsoft.com/office/powerpoint/2010/main" val="5047352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D4F430E3-0AA0-3C46-8705-5EBDCF44D0E3}"/>
              </a:ext>
            </a:extLst>
          </p:cNvPr>
          <p:cNvSpPr txBox="1"/>
          <p:nvPr/>
        </p:nvSpPr>
        <p:spPr>
          <a:xfrm>
            <a:off x="4708536" y="1209983"/>
            <a:ext cx="4366062" cy="4154984"/>
          </a:xfrm>
          <a:prstGeom prst="rect">
            <a:avLst/>
          </a:prstGeom>
          <a:noFill/>
        </p:spPr>
        <p:txBody>
          <a:bodyPr wrap="square" rtlCol="0">
            <a:spAutoFit/>
          </a:bodyPr>
          <a:lstStyle/>
          <a:p>
            <a:pPr algn="l" latinLnBrk="1"/>
            <a:r>
              <a:rPr lang="en-US" altLang="ja-JP" sz="1600" dirty="0">
                <a:latin typeface="+mn-ea"/>
                <a:ea typeface="+mn-ea"/>
              </a:rPr>
              <a:t>JNTO</a:t>
            </a:r>
            <a:r>
              <a:rPr lang="ja-JP" altLang="en-US" sz="1600" dirty="0">
                <a:latin typeface="+mn-ea"/>
                <a:ea typeface="+mn-ea"/>
              </a:rPr>
              <a:t>が出している調査・統計の中でも、</a:t>
            </a:r>
            <a:r>
              <a:rPr lang="ja-JP" altLang="en-US" sz="1600" b="1" dirty="0">
                <a:latin typeface="+mn-ea"/>
                <a:ea typeface="+mn-ea"/>
              </a:rPr>
              <a:t>訪日データハンドブック</a:t>
            </a:r>
            <a:r>
              <a:rPr lang="ja-JP" altLang="en-US" sz="1600" dirty="0">
                <a:latin typeface="+mn-ea"/>
                <a:ea typeface="+mn-ea"/>
              </a:rPr>
              <a:t>では集客を行う上で重要なデータです。</a:t>
            </a:r>
            <a:br>
              <a:rPr lang="ja-JP" altLang="en-US" sz="1600" dirty="0">
                <a:latin typeface="+mn-ea"/>
                <a:ea typeface="+mn-ea"/>
              </a:rPr>
            </a:br>
            <a:endParaRPr lang="ja-JP" altLang="en-US" sz="800" dirty="0">
              <a:latin typeface="+mn-ea"/>
              <a:ea typeface="+mn-ea"/>
            </a:endParaRPr>
          </a:p>
          <a:p>
            <a:pPr algn="l" latinLnBrk="1"/>
            <a:r>
              <a:rPr lang="ja-JP" altLang="en-US" sz="1600" dirty="0">
                <a:latin typeface="+mn-ea"/>
                <a:ea typeface="+mn-ea"/>
              </a:rPr>
              <a:t>韓国</a:t>
            </a:r>
            <a:r>
              <a:rPr lang="en-US" altLang="ja-JP" sz="1600" dirty="0">
                <a:latin typeface="+mn-ea"/>
                <a:ea typeface="+mn-ea"/>
              </a:rPr>
              <a:t>､</a:t>
            </a:r>
            <a:r>
              <a:rPr lang="ja-JP" altLang="en-US" sz="1600" dirty="0">
                <a:latin typeface="+mn-ea"/>
                <a:ea typeface="+mn-ea"/>
              </a:rPr>
              <a:t>中国</a:t>
            </a:r>
            <a:r>
              <a:rPr lang="en-US" altLang="ja-JP" sz="1600" dirty="0">
                <a:latin typeface="+mn-ea"/>
                <a:ea typeface="+mn-ea"/>
              </a:rPr>
              <a:t>､</a:t>
            </a:r>
            <a:r>
              <a:rPr lang="ja-JP" altLang="en-US" sz="1600" dirty="0">
                <a:latin typeface="+mn-ea"/>
                <a:ea typeface="+mn-ea"/>
              </a:rPr>
              <a:t>台湾</a:t>
            </a:r>
            <a:r>
              <a:rPr lang="en-US" altLang="ja-JP" sz="1600" dirty="0">
                <a:latin typeface="+mn-ea"/>
                <a:ea typeface="+mn-ea"/>
              </a:rPr>
              <a:t>､</a:t>
            </a:r>
            <a:r>
              <a:rPr lang="ja-JP" altLang="en-US" sz="1600" dirty="0">
                <a:latin typeface="+mn-ea"/>
                <a:ea typeface="+mn-ea"/>
              </a:rPr>
              <a:t>香港</a:t>
            </a:r>
            <a:r>
              <a:rPr lang="en-US" altLang="ja-JP" sz="1600" dirty="0">
                <a:latin typeface="+mn-ea"/>
                <a:ea typeface="+mn-ea"/>
              </a:rPr>
              <a:t>､</a:t>
            </a:r>
            <a:r>
              <a:rPr lang="ja-JP" altLang="en-US" sz="1600" dirty="0">
                <a:latin typeface="+mn-ea"/>
                <a:ea typeface="+mn-ea"/>
              </a:rPr>
              <a:t>フィリピン、ベトナム、タイ、マレーシア、シンガポール、インドネシア、インド</a:t>
            </a:r>
            <a:r>
              <a:rPr lang="en-US" altLang="ja-JP" sz="1600" dirty="0">
                <a:latin typeface="+mn-ea"/>
                <a:ea typeface="+mn-ea"/>
              </a:rPr>
              <a:t>､</a:t>
            </a:r>
            <a:r>
              <a:rPr lang="ja-JP" altLang="en-US" sz="1600" dirty="0">
                <a:latin typeface="+mn-ea"/>
                <a:ea typeface="+mn-ea"/>
              </a:rPr>
              <a:t>豪州</a:t>
            </a:r>
            <a:r>
              <a:rPr lang="en-US" altLang="ja-JP" sz="1600" dirty="0">
                <a:latin typeface="+mn-ea"/>
                <a:ea typeface="+mn-ea"/>
              </a:rPr>
              <a:t>､</a:t>
            </a:r>
            <a:r>
              <a:rPr lang="ja-JP" altLang="en-US" sz="1600" dirty="0">
                <a:latin typeface="+mn-ea"/>
                <a:ea typeface="+mn-ea"/>
              </a:rPr>
              <a:t>カナダ</a:t>
            </a:r>
            <a:r>
              <a:rPr lang="en-US" altLang="ja-JP" sz="1600" dirty="0">
                <a:latin typeface="+mn-ea"/>
                <a:ea typeface="+mn-ea"/>
              </a:rPr>
              <a:t>､</a:t>
            </a:r>
            <a:r>
              <a:rPr lang="ja-JP" altLang="en-US" sz="1600" dirty="0">
                <a:latin typeface="+mn-ea"/>
                <a:ea typeface="+mn-ea"/>
              </a:rPr>
              <a:t>米国</a:t>
            </a:r>
            <a:r>
              <a:rPr lang="en-US" altLang="ja-JP" sz="1600" dirty="0">
                <a:latin typeface="+mn-ea"/>
                <a:ea typeface="+mn-ea"/>
              </a:rPr>
              <a:t>､</a:t>
            </a:r>
            <a:r>
              <a:rPr lang="ja-JP" altLang="en-US" sz="1600" dirty="0">
                <a:latin typeface="+mn-ea"/>
                <a:ea typeface="+mn-ea"/>
              </a:rPr>
              <a:t>ロシア、ドイツ</a:t>
            </a:r>
            <a:r>
              <a:rPr lang="en-US" altLang="ja-JP" sz="1600" dirty="0">
                <a:latin typeface="+mn-ea"/>
                <a:ea typeface="+mn-ea"/>
              </a:rPr>
              <a:t>､</a:t>
            </a:r>
            <a:r>
              <a:rPr lang="ja-JP" altLang="en-US" sz="1600" dirty="0">
                <a:latin typeface="+mn-ea"/>
                <a:ea typeface="+mn-ea"/>
              </a:rPr>
              <a:t>フランス</a:t>
            </a:r>
            <a:r>
              <a:rPr lang="en-US" altLang="ja-JP" sz="1600" dirty="0">
                <a:latin typeface="+mn-ea"/>
                <a:ea typeface="+mn-ea"/>
              </a:rPr>
              <a:t>､</a:t>
            </a:r>
            <a:r>
              <a:rPr lang="ja-JP" altLang="en-US" sz="1600" dirty="0">
                <a:latin typeface="+mn-ea"/>
                <a:ea typeface="+mn-ea"/>
              </a:rPr>
              <a:t>英国</a:t>
            </a:r>
            <a:r>
              <a:rPr lang="en-US" altLang="ja-JP" sz="1600" dirty="0">
                <a:latin typeface="+mn-ea"/>
                <a:ea typeface="+mn-ea"/>
              </a:rPr>
              <a:t>､</a:t>
            </a:r>
            <a:r>
              <a:rPr lang="ja-JP" altLang="en-US" sz="1600" dirty="0">
                <a:latin typeface="+mn-ea"/>
                <a:ea typeface="+mn-ea"/>
              </a:rPr>
              <a:t>イタリア、スペインといった世界</a:t>
            </a:r>
            <a:r>
              <a:rPr lang="en-US" altLang="ja-JP" sz="1600" dirty="0">
                <a:latin typeface="+mn-ea"/>
                <a:ea typeface="+mn-ea"/>
              </a:rPr>
              <a:t>20</a:t>
            </a:r>
            <a:r>
              <a:rPr lang="ja-JP" altLang="en-US" sz="1600" dirty="0">
                <a:latin typeface="+mn-ea"/>
                <a:ea typeface="+mn-ea"/>
              </a:rPr>
              <a:t>市場のデータが収集されています。</a:t>
            </a:r>
            <a:endParaRPr lang="en-US" altLang="ja-JP" sz="1600" dirty="0">
              <a:latin typeface="+mn-ea"/>
              <a:ea typeface="+mn-ea"/>
            </a:endParaRPr>
          </a:p>
          <a:p>
            <a:pPr algn="l" latinLnBrk="1"/>
            <a:endParaRPr lang="en-US" altLang="ja-JP" sz="1600" dirty="0">
              <a:latin typeface="+mn-ea"/>
              <a:ea typeface="+mn-ea"/>
            </a:endParaRPr>
          </a:p>
          <a:p>
            <a:pPr algn="l" latinLnBrk="1"/>
            <a:r>
              <a:rPr lang="en-US" altLang="ja-JP" sz="1600" dirty="0">
                <a:latin typeface="+mn-ea"/>
                <a:ea typeface="+mn-ea"/>
              </a:rPr>
              <a:t>【</a:t>
            </a:r>
            <a:r>
              <a:rPr lang="ja-JP" altLang="en-US" sz="1600" dirty="0">
                <a:latin typeface="+mn-ea"/>
                <a:ea typeface="+mn-ea"/>
              </a:rPr>
              <a:t>格納されているデータの例</a:t>
            </a:r>
            <a:r>
              <a:rPr lang="en-US" altLang="ja-JP" sz="1600" dirty="0">
                <a:latin typeface="+mn-ea"/>
                <a:ea typeface="+mn-ea"/>
              </a:rPr>
              <a:t>】</a:t>
            </a:r>
          </a:p>
          <a:p>
            <a:pPr algn="l" latinLnBrk="1"/>
            <a:r>
              <a:rPr lang="ja-JP" altLang="en-US" sz="1600" dirty="0">
                <a:latin typeface="+mn-ea"/>
                <a:ea typeface="+mn-ea"/>
              </a:rPr>
              <a:t>・訪日客の推移</a:t>
            </a:r>
            <a:endParaRPr lang="en-US" altLang="ja-JP" sz="1600" dirty="0">
              <a:latin typeface="+mn-ea"/>
              <a:ea typeface="+mn-ea"/>
            </a:endParaRPr>
          </a:p>
          <a:p>
            <a:pPr algn="l" latinLnBrk="1"/>
            <a:r>
              <a:rPr lang="ja-JP" altLang="en-US" sz="1600" dirty="0">
                <a:latin typeface="+mn-ea"/>
                <a:ea typeface="+mn-ea"/>
              </a:rPr>
              <a:t>・訪日客が訪日旅行中に役立った旅行情報源</a:t>
            </a:r>
            <a:endParaRPr lang="en-US" altLang="ja-JP" sz="1600" dirty="0">
              <a:latin typeface="+mn-ea"/>
              <a:ea typeface="+mn-ea"/>
            </a:endParaRPr>
          </a:p>
          <a:p>
            <a:pPr algn="l" latinLnBrk="1"/>
            <a:r>
              <a:rPr lang="ja-JP" altLang="en-US" sz="1600" dirty="0">
                <a:latin typeface="+mn-ea"/>
                <a:ea typeface="+mn-ea"/>
              </a:rPr>
              <a:t>・月別訪日客の推移</a:t>
            </a:r>
            <a:endParaRPr lang="en-US" altLang="ja-JP" sz="1600" dirty="0">
              <a:latin typeface="+mn-ea"/>
              <a:ea typeface="+mn-ea"/>
            </a:endParaRPr>
          </a:p>
          <a:p>
            <a:pPr algn="l" latinLnBrk="1"/>
            <a:r>
              <a:rPr lang="ja-JP" altLang="en-US" sz="1600" dirty="0">
                <a:latin typeface="+mn-ea"/>
                <a:ea typeface="+mn-ea"/>
              </a:rPr>
              <a:t>・訪日客の日本滞在中の人当たりの支出額</a:t>
            </a:r>
            <a:endParaRPr lang="en-US" altLang="ja-JP" sz="1600" dirty="0">
              <a:latin typeface="+mn-ea"/>
              <a:ea typeface="+mn-ea"/>
            </a:endParaRPr>
          </a:p>
          <a:p>
            <a:pPr algn="l" latinLnBrk="1"/>
            <a:endParaRPr lang="en-US" altLang="ja-JP" sz="1600" dirty="0">
              <a:latin typeface="+mn-ea"/>
              <a:ea typeface="+mn-ea"/>
            </a:endParaRPr>
          </a:p>
          <a:p>
            <a:pPr algn="l" latinLnBrk="1"/>
            <a:r>
              <a:rPr lang="ja-JP" altLang="en-US" sz="1600" dirty="0">
                <a:latin typeface="+mn-ea"/>
                <a:ea typeface="+mn-ea"/>
              </a:rPr>
              <a:t>これらデータが</a:t>
            </a:r>
            <a:r>
              <a:rPr kumimoji="1" lang="ja-JP" altLang="en-US" sz="1600" dirty="0">
                <a:latin typeface="+mn-ea"/>
                <a:ea typeface="+mn-ea"/>
              </a:rPr>
              <a:t>国や地域ごとに比較できる形やグラフでまとめられています。</a:t>
            </a:r>
          </a:p>
        </p:txBody>
      </p:sp>
      <p:pic>
        <p:nvPicPr>
          <p:cNvPr id="3" name="図 2">
            <a:extLst>
              <a:ext uri="{FF2B5EF4-FFF2-40B4-BE49-F238E27FC236}">
                <a16:creationId xmlns:a16="http://schemas.microsoft.com/office/drawing/2014/main" id="{1A1BF39C-5B29-D344-9D25-3A37FD84E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840" y="1245220"/>
            <a:ext cx="3690367" cy="5213375"/>
          </a:xfrm>
          <a:prstGeom prst="rect">
            <a:avLst/>
          </a:prstGeom>
          <a:ln w="3175">
            <a:solidFill>
              <a:schemeClr val="tx1">
                <a:lumMod val="50000"/>
                <a:lumOff val="50000"/>
              </a:schemeClr>
            </a:solidFill>
          </a:ln>
        </p:spPr>
      </p:pic>
      <p:sp>
        <p:nvSpPr>
          <p:cNvPr id="6" name="Rectangle 7">
            <a:extLst>
              <a:ext uri="{FF2B5EF4-FFF2-40B4-BE49-F238E27FC236}">
                <a16:creationId xmlns:a16="http://schemas.microsoft.com/office/drawing/2014/main" id="{925E17BC-603E-423B-BB1B-78668B6D7722}"/>
              </a:ext>
            </a:extLst>
          </p:cNvPr>
          <p:cNvSpPr>
            <a:spLocks noChangeArrowheads="1"/>
          </p:cNvSpPr>
          <p:nvPr/>
        </p:nvSpPr>
        <p:spPr bwMode="auto">
          <a:xfrm>
            <a:off x="69402" y="702997"/>
            <a:ext cx="8703362" cy="542223"/>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　訪日旅行データハンドブックとは</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7" name="正方形/長方形 6">
            <a:extLst>
              <a:ext uri="{FF2B5EF4-FFF2-40B4-BE49-F238E27FC236}">
                <a16:creationId xmlns:a16="http://schemas.microsoft.com/office/drawing/2014/main" id="{234B279F-F8CA-4D87-B473-B9D3E6431874}"/>
              </a:ext>
            </a:extLst>
          </p:cNvPr>
          <p:cNvSpPr/>
          <p:nvPr/>
        </p:nvSpPr>
        <p:spPr>
          <a:xfrm>
            <a:off x="7164288" y="6127808"/>
            <a:ext cx="1800200" cy="189283"/>
          </a:xfrm>
          <a:prstGeom prst="rect">
            <a:avLst/>
          </a:prstGeom>
        </p:spPr>
        <p:txBody>
          <a:bodyPr wrap="square">
            <a:spAutoFit/>
          </a:bodyPr>
          <a:lstStyle/>
          <a:p>
            <a:pPr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JNTO</a:t>
            </a:r>
            <a:r>
              <a:rPr lang="ja-JP" altLang="en-US" sz="700" dirty="0">
                <a:solidFill>
                  <a:prstClr val="black"/>
                </a:solidFill>
                <a:latin typeface="+mn-ea"/>
                <a:ea typeface="+mn-ea"/>
              </a:rPr>
              <a:t>「訪日旅行</a:t>
            </a:r>
            <a:r>
              <a:rPr lang="en-US" altLang="ja-JP" sz="700" dirty="0">
                <a:solidFill>
                  <a:prstClr val="black"/>
                </a:solidFill>
                <a:latin typeface="+mn-ea"/>
                <a:ea typeface="+mn-ea"/>
              </a:rPr>
              <a:t>DATA</a:t>
            </a:r>
            <a:r>
              <a:rPr lang="ja-JP" altLang="en-US" sz="700" dirty="0">
                <a:solidFill>
                  <a:prstClr val="black"/>
                </a:solidFill>
                <a:latin typeface="+mn-ea"/>
                <a:ea typeface="+mn-ea"/>
              </a:rPr>
              <a:t>ハンドブック」</a:t>
            </a:r>
          </a:p>
        </p:txBody>
      </p:sp>
      <p:sp>
        <p:nvSpPr>
          <p:cNvPr id="2" name="スライド番号プレースホルダー 1">
            <a:extLst>
              <a:ext uri="{FF2B5EF4-FFF2-40B4-BE49-F238E27FC236}">
                <a16:creationId xmlns:a16="http://schemas.microsoft.com/office/drawing/2014/main" id="{B65C3F04-B6B1-46FA-9C76-B872D96EF52C}"/>
              </a:ext>
            </a:extLst>
          </p:cNvPr>
          <p:cNvSpPr>
            <a:spLocks noGrp="1"/>
          </p:cNvSpPr>
          <p:nvPr>
            <p:ph type="sldNum" sz="quarter" idx="12"/>
          </p:nvPr>
        </p:nvSpPr>
        <p:spPr/>
        <p:txBody>
          <a:bodyPr/>
          <a:lstStyle/>
          <a:p>
            <a:pPr>
              <a:defRPr/>
            </a:pPr>
            <a:fld id="{22179739-F4A8-44EB-8B8E-F3F060272835}" type="slidenum">
              <a:rPr lang="ja-JP" altLang="en-US" smtClean="0"/>
              <a:pPr>
                <a:defRPr/>
              </a:pPr>
              <a:t>25</a:t>
            </a:fld>
            <a:endParaRPr lang="ja-JP" altLang="en-US"/>
          </a:p>
        </p:txBody>
      </p:sp>
    </p:spTree>
    <p:extLst>
      <p:ext uri="{BB962C8B-B14F-4D97-AF65-F5344CB8AC3E}">
        <p14:creationId xmlns:p14="http://schemas.microsoft.com/office/powerpoint/2010/main" val="2152619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1743D9-8664-9D49-98F7-0A6C6970CE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805" y="2708920"/>
            <a:ext cx="3456385" cy="2602808"/>
          </a:xfrm>
          <a:prstGeom prst="rect">
            <a:avLst/>
          </a:prstGeom>
        </p:spPr>
      </p:pic>
      <p:pic>
        <p:nvPicPr>
          <p:cNvPr id="5" name="図 4">
            <a:extLst>
              <a:ext uri="{FF2B5EF4-FFF2-40B4-BE49-F238E27FC236}">
                <a16:creationId xmlns:a16="http://schemas.microsoft.com/office/drawing/2014/main" id="{D8171775-CD9A-FE49-98CD-2C7EB29A25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4712" y="3028252"/>
            <a:ext cx="3312368" cy="2283476"/>
          </a:xfrm>
          <a:prstGeom prst="rect">
            <a:avLst/>
          </a:prstGeom>
        </p:spPr>
      </p:pic>
      <p:sp>
        <p:nvSpPr>
          <p:cNvPr id="10" name="正方形/長方形 9">
            <a:extLst>
              <a:ext uri="{FF2B5EF4-FFF2-40B4-BE49-F238E27FC236}">
                <a16:creationId xmlns:a16="http://schemas.microsoft.com/office/drawing/2014/main" id="{D90DD444-B96B-BF48-93A4-86A60B8C5373}"/>
              </a:ext>
            </a:extLst>
          </p:cNvPr>
          <p:cNvSpPr/>
          <p:nvPr/>
        </p:nvSpPr>
        <p:spPr>
          <a:xfrm>
            <a:off x="450782" y="2708920"/>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C46282A-4B16-D84B-B831-A8115B79190E}"/>
              </a:ext>
            </a:extLst>
          </p:cNvPr>
          <p:cNvSpPr/>
          <p:nvPr/>
        </p:nvSpPr>
        <p:spPr>
          <a:xfrm>
            <a:off x="4572000" y="2708920"/>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610B2F4-42AB-AD43-99CD-C6F7CBBF5549}"/>
              </a:ext>
            </a:extLst>
          </p:cNvPr>
          <p:cNvSpPr txBox="1"/>
          <p:nvPr/>
        </p:nvSpPr>
        <p:spPr>
          <a:xfrm>
            <a:off x="251644" y="2204864"/>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7" name="テキスト ボックス 16">
            <a:extLst>
              <a:ext uri="{FF2B5EF4-FFF2-40B4-BE49-F238E27FC236}">
                <a16:creationId xmlns:a16="http://schemas.microsoft.com/office/drawing/2014/main" id="{BBFFF34B-54DA-7444-A351-1FA89EABE0D5}"/>
              </a:ext>
            </a:extLst>
          </p:cNvPr>
          <p:cNvSpPr txBox="1"/>
          <p:nvPr/>
        </p:nvSpPr>
        <p:spPr>
          <a:xfrm>
            <a:off x="4644007" y="2204864"/>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16" name="正方形/長方形 15">
            <a:extLst>
              <a:ext uri="{FF2B5EF4-FFF2-40B4-BE49-F238E27FC236}">
                <a16:creationId xmlns:a16="http://schemas.microsoft.com/office/drawing/2014/main" id="{37F885C7-1B90-40E3-96BE-2AFDC5687132}"/>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データハンドブックのデータ①</a:t>
            </a:r>
          </a:p>
        </p:txBody>
      </p:sp>
      <p:sp>
        <p:nvSpPr>
          <p:cNvPr id="22" name="テキスト ボックス 21">
            <a:extLst>
              <a:ext uri="{FF2B5EF4-FFF2-40B4-BE49-F238E27FC236}">
                <a16:creationId xmlns:a16="http://schemas.microsoft.com/office/drawing/2014/main" id="{85DDBC4B-2E76-4C1F-BBED-BC1E302ED38D}"/>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各国・地域の概要（</a:t>
            </a:r>
            <a:r>
              <a:rPr lang="ja-JP" altLang="en-US" dirty="0"/>
              <a:t>人口</a:t>
            </a:r>
            <a:r>
              <a:rPr kumimoji="1" lang="ja-JP" altLang="en-US" dirty="0"/>
              <a:t>等）</a:t>
            </a:r>
          </a:p>
        </p:txBody>
      </p:sp>
      <p:sp>
        <p:nvSpPr>
          <p:cNvPr id="23" name="テキスト ボックス 22">
            <a:extLst>
              <a:ext uri="{FF2B5EF4-FFF2-40B4-BE49-F238E27FC236}">
                <a16:creationId xmlns:a16="http://schemas.microsoft.com/office/drawing/2014/main" id="{AD9F668E-D177-4BAC-A4BA-0F6915591076}"/>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各国、地域についてわかりやすくデータでまとめられています。</a:t>
            </a:r>
            <a:endParaRPr lang="en-US" altLang="ja-JP" dirty="0"/>
          </a:p>
          <a:p>
            <a:r>
              <a:rPr lang="ja-JP" altLang="en-US" dirty="0"/>
              <a:t>国、地域間の比較が容易なのも使いやすい点となっています。</a:t>
            </a:r>
            <a:endParaRPr lang="en-US" altLang="ja-JP" dirty="0"/>
          </a:p>
        </p:txBody>
      </p:sp>
      <p:sp>
        <p:nvSpPr>
          <p:cNvPr id="12" name="正方形/長方形 11">
            <a:extLst>
              <a:ext uri="{FF2B5EF4-FFF2-40B4-BE49-F238E27FC236}">
                <a16:creationId xmlns:a16="http://schemas.microsoft.com/office/drawing/2014/main" id="{B757DD94-E99D-49CE-ABFF-536C0762F0EB}"/>
              </a:ext>
            </a:extLst>
          </p:cNvPr>
          <p:cNvSpPr/>
          <p:nvPr/>
        </p:nvSpPr>
        <p:spPr>
          <a:xfrm>
            <a:off x="7092279" y="5421162"/>
            <a:ext cx="1800200" cy="189283"/>
          </a:xfrm>
          <a:prstGeom prst="rect">
            <a:avLst/>
          </a:prstGeom>
        </p:spPr>
        <p:txBody>
          <a:bodyPr wrap="square">
            <a:spAutoFit/>
          </a:bodyPr>
          <a:lstStyle/>
          <a:p>
            <a:pPr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JNTO</a:t>
            </a:r>
            <a:r>
              <a:rPr lang="ja-JP" altLang="en-US" sz="700" dirty="0">
                <a:solidFill>
                  <a:prstClr val="black"/>
                </a:solidFill>
                <a:latin typeface="+mn-ea"/>
                <a:ea typeface="+mn-ea"/>
              </a:rPr>
              <a:t>「訪日旅行</a:t>
            </a:r>
            <a:r>
              <a:rPr lang="en-US" altLang="ja-JP" sz="700" dirty="0">
                <a:solidFill>
                  <a:prstClr val="black"/>
                </a:solidFill>
                <a:latin typeface="+mn-ea"/>
                <a:ea typeface="+mn-ea"/>
              </a:rPr>
              <a:t>DATA</a:t>
            </a:r>
            <a:r>
              <a:rPr lang="ja-JP" altLang="en-US" sz="700" dirty="0">
                <a:solidFill>
                  <a:prstClr val="black"/>
                </a:solidFill>
                <a:latin typeface="+mn-ea"/>
                <a:ea typeface="+mn-ea"/>
              </a:rPr>
              <a:t>ハンドブック」</a:t>
            </a:r>
          </a:p>
        </p:txBody>
      </p:sp>
      <p:sp>
        <p:nvSpPr>
          <p:cNvPr id="2" name="スライド番号プレースホルダー 1">
            <a:extLst>
              <a:ext uri="{FF2B5EF4-FFF2-40B4-BE49-F238E27FC236}">
                <a16:creationId xmlns:a16="http://schemas.microsoft.com/office/drawing/2014/main" id="{8D98ECBE-CF26-4908-A17D-73270BD80EC8}"/>
              </a:ext>
            </a:extLst>
          </p:cNvPr>
          <p:cNvSpPr>
            <a:spLocks noGrp="1"/>
          </p:cNvSpPr>
          <p:nvPr>
            <p:ph type="sldNum" sz="quarter" idx="12"/>
          </p:nvPr>
        </p:nvSpPr>
        <p:spPr/>
        <p:txBody>
          <a:bodyPr/>
          <a:lstStyle/>
          <a:p>
            <a:pPr>
              <a:defRPr/>
            </a:pPr>
            <a:fld id="{22179739-F4A8-44EB-8B8E-F3F060272835}" type="slidenum">
              <a:rPr lang="ja-JP" altLang="en-US" smtClean="0"/>
              <a:pPr>
                <a:defRPr/>
              </a:pPr>
              <a:t>26</a:t>
            </a:fld>
            <a:endParaRPr lang="ja-JP" altLang="en-US"/>
          </a:p>
        </p:txBody>
      </p:sp>
    </p:spTree>
    <p:extLst>
      <p:ext uri="{BB962C8B-B14F-4D97-AF65-F5344CB8AC3E}">
        <p14:creationId xmlns:p14="http://schemas.microsoft.com/office/powerpoint/2010/main" val="15037490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9EC702C1-3DFD-CB4A-BEAA-C1F272F87863}"/>
              </a:ext>
            </a:extLst>
          </p:cNvPr>
          <p:cNvSpPr/>
          <p:nvPr/>
        </p:nvSpPr>
        <p:spPr>
          <a:xfrm>
            <a:off x="398476" y="270892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30A918-9FD7-7841-9A00-0E52250197DE}"/>
              </a:ext>
            </a:extLst>
          </p:cNvPr>
          <p:cNvSpPr/>
          <p:nvPr/>
        </p:nvSpPr>
        <p:spPr>
          <a:xfrm>
            <a:off x="4572000" y="2708920"/>
            <a:ext cx="3931898" cy="268072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E035E009-4D03-6C48-9A5F-3F301286F9A1}"/>
              </a:ext>
            </a:extLst>
          </p:cNvPr>
          <p:cNvSpPr txBox="1"/>
          <p:nvPr/>
        </p:nvSpPr>
        <p:spPr>
          <a:xfrm>
            <a:off x="251520" y="2204864"/>
            <a:ext cx="786150" cy="369332"/>
          </a:xfrm>
          <a:prstGeom prst="rect">
            <a:avLst/>
          </a:prstGeom>
          <a:solidFill>
            <a:srgbClr val="01BAF1"/>
          </a:solidFill>
        </p:spPr>
        <p:txBody>
          <a:bodyPr wrap="square" rtlCol="0">
            <a:spAutoFit/>
          </a:bodyPr>
          <a:lstStyle/>
          <a:p>
            <a:r>
              <a:rPr lang="ja-JP" altLang="en-US" b="1" dirty="0">
                <a:latin typeface="+mn-ea"/>
                <a:ea typeface="+mn-ea"/>
              </a:rPr>
              <a:t>台湾</a:t>
            </a:r>
            <a:endParaRPr kumimoji="1" lang="ja-JP" altLang="en-US" b="1" dirty="0">
              <a:latin typeface="+mn-ea"/>
              <a:ea typeface="+mn-ea"/>
            </a:endParaRPr>
          </a:p>
        </p:txBody>
      </p:sp>
      <p:sp>
        <p:nvSpPr>
          <p:cNvPr id="19" name="テキスト ボックス 18">
            <a:extLst>
              <a:ext uri="{FF2B5EF4-FFF2-40B4-BE49-F238E27FC236}">
                <a16:creationId xmlns:a16="http://schemas.microsoft.com/office/drawing/2014/main" id="{20301006-87A3-DC42-A2D8-6017E450B3FC}"/>
              </a:ext>
            </a:extLst>
          </p:cNvPr>
          <p:cNvSpPr txBox="1"/>
          <p:nvPr/>
        </p:nvSpPr>
        <p:spPr>
          <a:xfrm>
            <a:off x="4572000" y="2204864"/>
            <a:ext cx="786150" cy="369332"/>
          </a:xfrm>
          <a:prstGeom prst="rect">
            <a:avLst/>
          </a:prstGeom>
          <a:solidFill>
            <a:srgbClr val="01BAF1"/>
          </a:solidFill>
        </p:spPr>
        <p:txBody>
          <a:bodyPr wrap="square" rtlCol="0">
            <a:spAutoFit/>
          </a:bodyPr>
          <a:lstStyle/>
          <a:p>
            <a:r>
              <a:rPr kumimoji="1" lang="ja-JP" altLang="en-US" b="1">
                <a:latin typeface="+mn-ea"/>
                <a:ea typeface="+mn-ea"/>
              </a:rPr>
              <a:t>香港</a:t>
            </a:r>
          </a:p>
        </p:txBody>
      </p:sp>
      <p:pic>
        <p:nvPicPr>
          <p:cNvPr id="16" name="図 15">
            <a:extLst>
              <a:ext uri="{FF2B5EF4-FFF2-40B4-BE49-F238E27FC236}">
                <a16:creationId xmlns:a16="http://schemas.microsoft.com/office/drawing/2014/main" id="{2480176C-DE49-D64C-BFAD-0122BEAF58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7934" y="3301057"/>
            <a:ext cx="3815736" cy="1960572"/>
          </a:xfrm>
          <a:prstGeom prst="rect">
            <a:avLst/>
          </a:prstGeom>
        </p:spPr>
      </p:pic>
      <p:pic>
        <p:nvPicPr>
          <p:cNvPr id="22" name="図 21">
            <a:extLst>
              <a:ext uri="{FF2B5EF4-FFF2-40B4-BE49-F238E27FC236}">
                <a16:creationId xmlns:a16="http://schemas.microsoft.com/office/drawing/2014/main" id="{11D06A52-6773-7143-B91A-4B350E517A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484" y="3443813"/>
            <a:ext cx="3819420" cy="1652167"/>
          </a:xfrm>
          <a:prstGeom prst="rect">
            <a:avLst/>
          </a:prstGeom>
        </p:spPr>
      </p:pic>
      <p:sp>
        <p:nvSpPr>
          <p:cNvPr id="21" name="正方形/長方形 20">
            <a:extLst>
              <a:ext uri="{FF2B5EF4-FFF2-40B4-BE49-F238E27FC236}">
                <a16:creationId xmlns:a16="http://schemas.microsoft.com/office/drawing/2014/main" id="{35A9D36C-469C-438D-B5DC-A1B7F2B6BD2F}"/>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データハンドブックのデータ②</a:t>
            </a:r>
          </a:p>
        </p:txBody>
      </p:sp>
      <p:sp>
        <p:nvSpPr>
          <p:cNvPr id="23" name="テキスト ボックス 22">
            <a:extLst>
              <a:ext uri="{FF2B5EF4-FFF2-40B4-BE49-F238E27FC236}">
                <a16:creationId xmlns:a16="http://schemas.microsoft.com/office/drawing/2014/main" id="{0A1E3EDB-73CE-4094-B103-D98E90D78107}"/>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各国・地域の</a:t>
            </a:r>
            <a:r>
              <a:rPr kumimoji="1" lang="en-US" altLang="ja-JP" dirty="0"/>
              <a:t>1</a:t>
            </a:r>
            <a:r>
              <a:rPr kumimoji="1" lang="ja-JP" altLang="en-US" dirty="0"/>
              <a:t>人当たり名目</a:t>
            </a:r>
            <a:r>
              <a:rPr kumimoji="1" lang="en-US" altLang="ja-JP" dirty="0"/>
              <a:t>GDP</a:t>
            </a:r>
            <a:endParaRPr kumimoji="1" lang="ja-JP" altLang="en-US" dirty="0"/>
          </a:p>
        </p:txBody>
      </p:sp>
      <p:sp>
        <p:nvSpPr>
          <p:cNvPr id="24" name="テキスト ボックス 23">
            <a:extLst>
              <a:ext uri="{FF2B5EF4-FFF2-40B4-BE49-F238E27FC236}">
                <a16:creationId xmlns:a16="http://schemas.microsoft.com/office/drawing/2014/main" id="{0996099D-8E1D-498F-AA20-E9F26B134EAC}"/>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約</a:t>
            </a:r>
            <a:r>
              <a:rPr lang="en-US" altLang="ja-JP" dirty="0"/>
              <a:t>10</a:t>
            </a:r>
            <a:r>
              <a:rPr lang="ja-JP" altLang="en-US" dirty="0"/>
              <a:t>年分の指標がグラフになっているので、</a:t>
            </a:r>
            <a:endParaRPr lang="en-US" altLang="ja-JP" dirty="0"/>
          </a:p>
          <a:p>
            <a:r>
              <a:rPr lang="ja-JP" altLang="en-US" dirty="0"/>
              <a:t>時系列でのデータ比較も容易となっています。</a:t>
            </a:r>
            <a:endParaRPr lang="en-US" altLang="ja-JP" dirty="0"/>
          </a:p>
        </p:txBody>
      </p:sp>
      <p:sp>
        <p:nvSpPr>
          <p:cNvPr id="12" name="正方形/長方形 11">
            <a:extLst>
              <a:ext uri="{FF2B5EF4-FFF2-40B4-BE49-F238E27FC236}">
                <a16:creationId xmlns:a16="http://schemas.microsoft.com/office/drawing/2014/main" id="{9B0AE153-3370-437C-9088-7122AC3B8DD6}"/>
              </a:ext>
            </a:extLst>
          </p:cNvPr>
          <p:cNvSpPr/>
          <p:nvPr/>
        </p:nvSpPr>
        <p:spPr>
          <a:xfrm>
            <a:off x="7092279" y="5421162"/>
            <a:ext cx="1800200" cy="189283"/>
          </a:xfrm>
          <a:prstGeom prst="rect">
            <a:avLst/>
          </a:prstGeom>
        </p:spPr>
        <p:txBody>
          <a:bodyPr wrap="square">
            <a:spAutoFit/>
          </a:bodyPr>
          <a:lstStyle/>
          <a:p>
            <a:pPr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JNTO</a:t>
            </a:r>
            <a:r>
              <a:rPr lang="ja-JP" altLang="en-US" sz="700" dirty="0">
                <a:solidFill>
                  <a:prstClr val="black"/>
                </a:solidFill>
                <a:latin typeface="+mn-ea"/>
                <a:ea typeface="+mn-ea"/>
              </a:rPr>
              <a:t>「訪日旅行</a:t>
            </a:r>
            <a:r>
              <a:rPr lang="en-US" altLang="ja-JP" sz="700" dirty="0">
                <a:solidFill>
                  <a:prstClr val="black"/>
                </a:solidFill>
                <a:latin typeface="+mn-ea"/>
                <a:ea typeface="+mn-ea"/>
              </a:rPr>
              <a:t>DATA</a:t>
            </a:r>
            <a:r>
              <a:rPr lang="ja-JP" altLang="en-US" sz="700" dirty="0">
                <a:solidFill>
                  <a:prstClr val="black"/>
                </a:solidFill>
                <a:latin typeface="+mn-ea"/>
                <a:ea typeface="+mn-ea"/>
              </a:rPr>
              <a:t>ハンドブック」</a:t>
            </a:r>
          </a:p>
        </p:txBody>
      </p:sp>
      <p:sp>
        <p:nvSpPr>
          <p:cNvPr id="2" name="スライド番号プレースホルダー 1">
            <a:extLst>
              <a:ext uri="{FF2B5EF4-FFF2-40B4-BE49-F238E27FC236}">
                <a16:creationId xmlns:a16="http://schemas.microsoft.com/office/drawing/2014/main" id="{58AD9883-93F8-432E-A0FF-359BD5E511D7}"/>
              </a:ext>
            </a:extLst>
          </p:cNvPr>
          <p:cNvSpPr>
            <a:spLocks noGrp="1"/>
          </p:cNvSpPr>
          <p:nvPr>
            <p:ph type="sldNum" sz="quarter" idx="12"/>
          </p:nvPr>
        </p:nvSpPr>
        <p:spPr/>
        <p:txBody>
          <a:bodyPr/>
          <a:lstStyle/>
          <a:p>
            <a:pPr>
              <a:defRPr/>
            </a:pPr>
            <a:fld id="{22179739-F4A8-44EB-8B8E-F3F060272835}" type="slidenum">
              <a:rPr lang="ja-JP" altLang="en-US" smtClean="0"/>
              <a:pPr>
                <a:defRPr/>
              </a:pPr>
              <a:t>27</a:t>
            </a:fld>
            <a:endParaRPr lang="ja-JP" altLang="en-US"/>
          </a:p>
        </p:txBody>
      </p:sp>
    </p:spTree>
    <p:extLst>
      <p:ext uri="{BB962C8B-B14F-4D97-AF65-F5344CB8AC3E}">
        <p14:creationId xmlns:p14="http://schemas.microsoft.com/office/powerpoint/2010/main" val="1255076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9B672FB6-376F-B24C-B291-049D9744E3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2361" y="2970771"/>
            <a:ext cx="3659599" cy="2205786"/>
          </a:xfrm>
          <a:prstGeom prst="rect">
            <a:avLst/>
          </a:prstGeom>
        </p:spPr>
      </p:pic>
      <p:pic>
        <p:nvPicPr>
          <p:cNvPr id="4" name="図 3">
            <a:extLst>
              <a:ext uri="{FF2B5EF4-FFF2-40B4-BE49-F238E27FC236}">
                <a16:creationId xmlns:a16="http://schemas.microsoft.com/office/drawing/2014/main" id="{A598C0DA-E7E0-C94A-A3B2-CB0455983D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817" y="2735374"/>
            <a:ext cx="3827774" cy="2441182"/>
          </a:xfrm>
          <a:prstGeom prst="rect">
            <a:avLst/>
          </a:prstGeom>
        </p:spPr>
      </p:pic>
      <p:sp>
        <p:nvSpPr>
          <p:cNvPr id="10" name="正方形/長方形 9">
            <a:extLst>
              <a:ext uri="{FF2B5EF4-FFF2-40B4-BE49-F238E27FC236}">
                <a16:creationId xmlns:a16="http://schemas.microsoft.com/office/drawing/2014/main" id="{D90DD444-B96B-BF48-93A4-86A60B8C5373}"/>
              </a:ext>
            </a:extLst>
          </p:cNvPr>
          <p:cNvSpPr/>
          <p:nvPr/>
        </p:nvSpPr>
        <p:spPr>
          <a:xfrm>
            <a:off x="370159" y="2708920"/>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C46282A-4B16-D84B-B831-A8115B79190E}"/>
              </a:ext>
            </a:extLst>
          </p:cNvPr>
          <p:cNvSpPr/>
          <p:nvPr/>
        </p:nvSpPr>
        <p:spPr>
          <a:xfrm>
            <a:off x="4491377" y="2708920"/>
            <a:ext cx="3931898" cy="2602808"/>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610B2F4-42AB-AD43-99CD-C6F7CBBF5549}"/>
              </a:ext>
            </a:extLst>
          </p:cNvPr>
          <p:cNvSpPr txBox="1"/>
          <p:nvPr/>
        </p:nvSpPr>
        <p:spPr>
          <a:xfrm>
            <a:off x="251520" y="1988840"/>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7" name="テキスト ボックス 16">
            <a:extLst>
              <a:ext uri="{FF2B5EF4-FFF2-40B4-BE49-F238E27FC236}">
                <a16:creationId xmlns:a16="http://schemas.microsoft.com/office/drawing/2014/main" id="{BBFFF34B-54DA-7444-A351-1FA89EABE0D5}"/>
              </a:ext>
            </a:extLst>
          </p:cNvPr>
          <p:cNvSpPr txBox="1"/>
          <p:nvPr/>
        </p:nvSpPr>
        <p:spPr>
          <a:xfrm>
            <a:off x="4602361" y="2013030"/>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データハンドブックのデータ③</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各国・地域の</a:t>
            </a:r>
            <a:r>
              <a:rPr lang="ja-JP" altLang="en-US" dirty="0"/>
              <a:t>外国旅行者数と訪日客数の比較・推移</a:t>
            </a:r>
            <a:endParaRPr kumimoji="1" lang="ja-JP" altLang="en-US" dirty="0"/>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ターゲットとなる国・地域の外国旅行者数と訪日旅行数が一目で比較できるので、</a:t>
            </a:r>
            <a:endParaRPr lang="en-US" altLang="ja-JP" dirty="0"/>
          </a:p>
          <a:p>
            <a:r>
              <a:rPr lang="ja-JP" altLang="en-US" dirty="0"/>
              <a:t>日本への旅行の人気度合いが容易に把握することができます。</a:t>
            </a:r>
            <a:endParaRPr lang="en-US" altLang="ja-JP" dirty="0"/>
          </a:p>
        </p:txBody>
      </p:sp>
      <p:sp>
        <p:nvSpPr>
          <p:cNvPr id="12" name="正方形/長方形 11">
            <a:extLst>
              <a:ext uri="{FF2B5EF4-FFF2-40B4-BE49-F238E27FC236}">
                <a16:creationId xmlns:a16="http://schemas.microsoft.com/office/drawing/2014/main" id="{2CB9C676-6996-4428-854B-9700401A3EFB}"/>
              </a:ext>
            </a:extLst>
          </p:cNvPr>
          <p:cNvSpPr/>
          <p:nvPr/>
        </p:nvSpPr>
        <p:spPr>
          <a:xfrm>
            <a:off x="7092279" y="5421162"/>
            <a:ext cx="1800200" cy="189283"/>
          </a:xfrm>
          <a:prstGeom prst="rect">
            <a:avLst/>
          </a:prstGeom>
        </p:spPr>
        <p:txBody>
          <a:bodyPr wrap="square">
            <a:spAutoFit/>
          </a:bodyPr>
          <a:lstStyle/>
          <a:p>
            <a:pPr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JNTO</a:t>
            </a:r>
            <a:r>
              <a:rPr lang="ja-JP" altLang="en-US" sz="700" dirty="0">
                <a:solidFill>
                  <a:prstClr val="black"/>
                </a:solidFill>
                <a:latin typeface="+mn-ea"/>
                <a:ea typeface="+mn-ea"/>
              </a:rPr>
              <a:t>「訪日旅行</a:t>
            </a:r>
            <a:r>
              <a:rPr lang="en-US" altLang="ja-JP" sz="700" dirty="0">
                <a:solidFill>
                  <a:prstClr val="black"/>
                </a:solidFill>
                <a:latin typeface="+mn-ea"/>
                <a:ea typeface="+mn-ea"/>
              </a:rPr>
              <a:t>DATA</a:t>
            </a:r>
            <a:r>
              <a:rPr lang="ja-JP" altLang="en-US" sz="700" dirty="0">
                <a:solidFill>
                  <a:prstClr val="black"/>
                </a:solidFill>
                <a:latin typeface="+mn-ea"/>
                <a:ea typeface="+mn-ea"/>
              </a:rPr>
              <a:t>ハンドブック」</a:t>
            </a:r>
          </a:p>
        </p:txBody>
      </p:sp>
      <p:sp>
        <p:nvSpPr>
          <p:cNvPr id="2" name="スライド番号プレースホルダー 1">
            <a:extLst>
              <a:ext uri="{FF2B5EF4-FFF2-40B4-BE49-F238E27FC236}">
                <a16:creationId xmlns:a16="http://schemas.microsoft.com/office/drawing/2014/main" id="{8509C238-F54A-4CC4-B64F-3AB5D9299B7D}"/>
              </a:ext>
            </a:extLst>
          </p:cNvPr>
          <p:cNvSpPr>
            <a:spLocks noGrp="1"/>
          </p:cNvSpPr>
          <p:nvPr>
            <p:ph type="sldNum" sz="quarter" idx="12"/>
          </p:nvPr>
        </p:nvSpPr>
        <p:spPr/>
        <p:txBody>
          <a:bodyPr/>
          <a:lstStyle/>
          <a:p>
            <a:pPr>
              <a:defRPr/>
            </a:pPr>
            <a:fld id="{22179739-F4A8-44EB-8B8E-F3F060272835}" type="slidenum">
              <a:rPr lang="ja-JP" altLang="en-US" smtClean="0"/>
              <a:pPr>
                <a:defRPr/>
              </a:pPr>
              <a:t>28</a:t>
            </a:fld>
            <a:endParaRPr lang="ja-JP" altLang="en-US"/>
          </a:p>
        </p:txBody>
      </p:sp>
    </p:spTree>
    <p:extLst>
      <p:ext uri="{BB962C8B-B14F-4D97-AF65-F5344CB8AC3E}">
        <p14:creationId xmlns:p14="http://schemas.microsoft.com/office/powerpoint/2010/main" val="3365229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EAA286F-DAA6-4689-BED6-333845FDDE9A}"/>
              </a:ext>
            </a:extLst>
          </p:cNvPr>
          <p:cNvSpPr>
            <a:spLocks noGrp="1"/>
          </p:cNvSpPr>
          <p:nvPr>
            <p:ph type="sldNum" sz="quarter" idx="12"/>
          </p:nvPr>
        </p:nvSpPr>
        <p:spPr/>
        <p:txBody>
          <a:bodyPr/>
          <a:lstStyle/>
          <a:p>
            <a:pPr>
              <a:defRPr/>
            </a:pPr>
            <a:fld id="{22179739-F4A8-44EB-8B8E-F3F060272835}" type="slidenum">
              <a:rPr lang="ja-JP" altLang="en-US" smtClean="0"/>
              <a:pPr>
                <a:defRPr/>
              </a:pPr>
              <a:t>2</a:t>
            </a:fld>
            <a:endParaRPr lang="ja-JP" altLang="en-US"/>
          </a:p>
        </p:txBody>
      </p:sp>
      <p:sp>
        <p:nvSpPr>
          <p:cNvPr id="5" name="正方形/長方形 4">
            <a:extLst>
              <a:ext uri="{FF2B5EF4-FFF2-40B4-BE49-F238E27FC236}">
                <a16:creationId xmlns:a16="http://schemas.microsoft.com/office/drawing/2014/main" id="{9ABD7CEC-C0D7-485F-89DB-FE20F1878A7D}"/>
              </a:ext>
            </a:extLst>
          </p:cNvPr>
          <p:cNvSpPr/>
          <p:nvPr/>
        </p:nvSpPr>
        <p:spPr>
          <a:xfrm>
            <a:off x="117227" y="3636314"/>
            <a:ext cx="8729710" cy="58477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ja-JP" altLang="en-US" sz="3200" dirty="0">
                <a:latin typeface="Meiryo UI" pitchFamily="50" charset="-128"/>
                <a:ea typeface="Meiryo UI" pitchFamily="50" charset="-128"/>
                <a:cs typeface="Meiryo UI" pitchFamily="50" charset="-128"/>
              </a:rPr>
              <a:t>観光に関するオープンデータの活用方法</a:t>
            </a:r>
          </a:p>
        </p:txBody>
      </p:sp>
    </p:spTree>
    <p:extLst>
      <p:ext uri="{BB962C8B-B14F-4D97-AF65-F5344CB8AC3E}">
        <p14:creationId xmlns:p14="http://schemas.microsoft.com/office/powerpoint/2010/main" val="2714697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00D520F-EA6A-4F4A-BBCA-2C44FAD621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463" y="2204864"/>
            <a:ext cx="3693843" cy="4288010"/>
          </a:xfrm>
          <a:prstGeom prst="rect">
            <a:avLst/>
          </a:prstGeom>
        </p:spPr>
      </p:pic>
      <p:pic>
        <p:nvPicPr>
          <p:cNvPr id="5" name="図 4">
            <a:extLst>
              <a:ext uri="{FF2B5EF4-FFF2-40B4-BE49-F238E27FC236}">
                <a16:creationId xmlns:a16="http://schemas.microsoft.com/office/drawing/2014/main" id="{007EC183-E2CD-5B4C-821C-30FB39E4FC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5194" y="2264384"/>
            <a:ext cx="3795057" cy="4476983"/>
          </a:xfrm>
          <a:prstGeom prst="rect">
            <a:avLst/>
          </a:prstGeom>
        </p:spPr>
      </p:pic>
      <p:sp>
        <p:nvSpPr>
          <p:cNvPr id="8" name="正方形/長方形 7">
            <a:extLst>
              <a:ext uri="{FF2B5EF4-FFF2-40B4-BE49-F238E27FC236}">
                <a16:creationId xmlns:a16="http://schemas.microsoft.com/office/drawing/2014/main" id="{4FDA6DBA-67D0-3140-8ABC-BD4C808C1935}"/>
              </a:ext>
            </a:extLst>
          </p:cNvPr>
          <p:cNvSpPr/>
          <p:nvPr/>
        </p:nvSpPr>
        <p:spPr>
          <a:xfrm>
            <a:off x="662463" y="2132857"/>
            <a:ext cx="3693843" cy="460851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B59D66-85AB-8D49-8242-AB4992438079}"/>
              </a:ext>
            </a:extLst>
          </p:cNvPr>
          <p:cNvSpPr/>
          <p:nvPr/>
        </p:nvSpPr>
        <p:spPr>
          <a:xfrm>
            <a:off x="5196302" y="2132856"/>
            <a:ext cx="3693843" cy="4608510"/>
          </a:xfrm>
          <a:prstGeom prst="rect">
            <a:avLst/>
          </a:prstGeom>
          <a:noFill/>
          <a:ln w="9525">
            <a:solidFill>
              <a:srgbClr val="01BA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709B1AAC-F49C-AD46-AA5C-78F560FE1ADA}"/>
              </a:ext>
            </a:extLst>
          </p:cNvPr>
          <p:cNvSpPr txBox="1"/>
          <p:nvPr/>
        </p:nvSpPr>
        <p:spPr>
          <a:xfrm>
            <a:off x="269388" y="1692036"/>
            <a:ext cx="786150" cy="369332"/>
          </a:xfrm>
          <a:prstGeom prst="rect">
            <a:avLst/>
          </a:prstGeom>
          <a:solidFill>
            <a:srgbClr val="01BAF1"/>
          </a:solidFill>
          <a:ln>
            <a:solidFill>
              <a:schemeClr val="bg1"/>
            </a:solidFill>
          </a:ln>
        </p:spPr>
        <p:txBody>
          <a:bodyPr wrap="square" rtlCol="0">
            <a:spAutoFit/>
          </a:bodyPr>
          <a:lstStyle/>
          <a:p>
            <a:r>
              <a:rPr kumimoji="1" lang="ja-JP" altLang="en-US" b="1">
                <a:latin typeface="+mn-ea"/>
                <a:ea typeface="+mn-ea"/>
              </a:rPr>
              <a:t>韓国</a:t>
            </a:r>
          </a:p>
        </p:txBody>
      </p:sp>
      <p:sp>
        <p:nvSpPr>
          <p:cNvPr id="11" name="テキスト ボックス 10">
            <a:extLst>
              <a:ext uri="{FF2B5EF4-FFF2-40B4-BE49-F238E27FC236}">
                <a16:creationId xmlns:a16="http://schemas.microsoft.com/office/drawing/2014/main" id="{61C11F38-E0B6-D247-A00C-7D29A93210A2}"/>
              </a:ext>
            </a:extLst>
          </p:cNvPr>
          <p:cNvSpPr txBox="1"/>
          <p:nvPr/>
        </p:nvSpPr>
        <p:spPr>
          <a:xfrm>
            <a:off x="4637841" y="1697760"/>
            <a:ext cx="786150" cy="369332"/>
          </a:xfrm>
          <a:prstGeom prst="rect">
            <a:avLst/>
          </a:prstGeom>
          <a:solidFill>
            <a:srgbClr val="01BAF1"/>
          </a:solidFill>
        </p:spPr>
        <p:txBody>
          <a:bodyPr wrap="square" rtlCol="0">
            <a:spAutoFit/>
          </a:bodyPr>
          <a:lstStyle/>
          <a:p>
            <a:r>
              <a:rPr kumimoji="1" lang="ja-JP" altLang="en-US" b="1">
                <a:latin typeface="+mn-ea"/>
                <a:ea typeface="+mn-ea"/>
              </a:rPr>
              <a:t>中国</a:t>
            </a:r>
          </a:p>
        </p:txBody>
      </p:sp>
      <p:sp>
        <p:nvSpPr>
          <p:cNvPr id="12" name="正方形/長方形 11">
            <a:extLst>
              <a:ext uri="{FF2B5EF4-FFF2-40B4-BE49-F238E27FC236}">
                <a16:creationId xmlns:a16="http://schemas.microsoft.com/office/drawing/2014/main" id="{F0BCA584-B5DC-4C59-84A5-0C8D28DF74FA}"/>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400" b="1" dirty="0">
                <a:latin typeface="+mn-ea"/>
              </a:rPr>
              <a:t>データハンドブックのデータ④</a:t>
            </a:r>
          </a:p>
        </p:txBody>
      </p:sp>
      <p:sp>
        <p:nvSpPr>
          <p:cNvPr id="13" name="テキスト ボックス 12">
            <a:extLst>
              <a:ext uri="{FF2B5EF4-FFF2-40B4-BE49-F238E27FC236}">
                <a16:creationId xmlns:a16="http://schemas.microsoft.com/office/drawing/2014/main" id="{8A64E518-C484-4B96-AFF9-51B7EC13252F}"/>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各国・地域の旅行情報</a:t>
            </a:r>
            <a:r>
              <a:rPr lang="ja-JP" altLang="en-US" dirty="0"/>
              <a:t>源</a:t>
            </a:r>
            <a:endParaRPr kumimoji="1" lang="ja-JP" altLang="en-US" dirty="0"/>
          </a:p>
        </p:txBody>
      </p:sp>
      <p:sp>
        <p:nvSpPr>
          <p:cNvPr id="14" name="正方形/長方形 13">
            <a:extLst>
              <a:ext uri="{FF2B5EF4-FFF2-40B4-BE49-F238E27FC236}">
                <a16:creationId xmlns:a16="http://schemas.microsoft.com/office/drawing/2014/main" id="{07235281-E176-4AD4-9339-C510F805A7A0}"/>
              </a:ext>
            </a:extLst>
          </p:cNvPr>
          <p:cNvSpPr/>
          <p:nvPr/>
        </p:nvSpPr>
        <p:spPr>
          <a:xfrm>
            <a:off x="7144998" y="6668717"/>
            <a:ext cx="1800200" cy="189283"/>
          </a:xfrm>
          <a:prstGeom prst="rect">
            <a:avLst/>
          </a:prstGeom>
        </p:spPr>
        <p:txBody>
          <a:bodyPr wrap="square">
            <a:spAutoFit/>
          </a:bodyPr>
          <a:lstStyle/>
          <a:p>
            <a:pPr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JNTO</a:t>
            </a:r>
            <a:r>
              <a:rPr lang="ja-JP" altLang="en-US" sz="700" dirty="0">
                <a:solidFill>
                  <a:prstClr val="black"/>
                </a:solidFill>
                <a:latin typeface="+mn-ea"/>
                <a:ea typeface="+mn-ea"/>
              </a:rPr>
              <a:t>「訪日旅行</a:t>
            </a:r>
            <a:r>
              <a:rPr lang="en-US" altLang="ja-JP" sz="700" dirty="0">
                <a:solidFill>
                  <a:prstClr val="black"/>
                </a:solidFill>
                <a:latin typeface="+mn-ea"/>
                <a:ea typeface="+mn-ea"/>
              </a:rPr>
              <a:t>DATA</a:t>
            </a:r>
            <a:r>
              <a:rPr lang="ja-JP" altLang="en-US" sz="700" dirty="0">
                <a:solidFill>
                  <a:prstClr val="black"/>
                </a:solidFill>
                <a:latin typeface="+mn-ea"/>
                <a:ea typeface="+mn-ea"/>
              </a:rPr>
              <a:t>ハンドブック」</a:t>
            </a:r>
          </a:p>
        </p:txBody>
      </p:sp>
      <p:sp>
        <p:nvSpPr>
          <p:cNvPr id="2" name="スライド番号プレースホルダー 1">
            <a:extLst>
              <a:ext uri="{FF2B5EF4-FFF2-40B4-BE49-F238E27FC236}">
                <a16:creationId xmlns:a16="http://schemas.microsoft.com/office/drawing/2014/main" id="{55214853-E909-4ED9-8C17-820909F2FD91}"/>
              </a:ext>
            </a:extLst>
          </p:cNvPr>
          <p:cNvSpPr>
            <a:spLocks noGrp="1"/>
          </p:cNvSpPr>
          <p:nvPr>
            <p:ph type="sldNum" sz="quarter" idx="12"/>
          </p:nvPr>
        </p:nvSpPr>
        <p:spPr/>
        <p:txBody>
          <a:bodyPr/>
          <a:lstStyle/>
          <a:p>
            <a:pPr>
              <a:defRPr/>
            </a:pPr>
            <a:fld id="{22179739-F4A8-44EB-8B8E-F3F060272835}" type="slidenum">
              <a:rPr lang="ja-JP" altLang="en-US" smtClean="0"/>
              <a:pPr>
                <a:defRPr/>
              </a:pPr>
              <a:t>29</a:t>
            </a:fld>
            <a:endParaRPr lang="ja-JP" altLang="en-US"/>
          </a:p>
        </p:txBody>
      </p:sp>
    </p:spTree>
    <p:extLst>
      <p:ext uri="{BB962C8B-B14F-4D97-AF65-F5344CB8AC3E}">
        <p14:creationId xmlns:p14="http://schemas.microsoft.com/office/powerpoint/2010/main" val="3312980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E0470345-968F-478A-863B-7A35801D2B0C}"/>
              </a:ext>
            </a:extLst>
          </p:cNvPr>
          <p:cNvPicPr>
            <a:picLocks noChangeAspect="1"/>
          </p:cNvPicPr>
          <p:nvPr/>
        </p:nvPicPr>
        <p:blipFill>
          <a:blip r:embed="rId3"/>
          <a:stretch>
            <a:fillRect/>
          </a:stretch>
        </p:blipFill>
        <p:spPr>
          <a:xfrm>
            <a:off x="282033" y="2426478"/>
            <a:ext cx="5386630" cy="3666818"/>
          </a:xfrm>
          <a:prstGeom prst="rect">
            <a:avLst/>
          </a:prstGeom>
        </p:spPr>
      </p:pic>
      <p:pic>
        <p:nvPicPr>
          <p:cNvPr id="7" name="図 6">
            <a:extLst>
              <a:ext uri="{FF2B5EF4-FFF2-40B4-BE49-F238E27FC236}">
                <a16:creationId xmlns:a16="http://schemas.microsoft.com/office/drawing/2014/main" id="{180CAEEB-7568-42AC-97A7-895AD2CD2FC0}"/>
              </a:ext>
            </a:extLst>
          </p:cNvPr>
          <p:cNvPicPr>
            <a:picLocks noChangeAspect="1"/>
          </p:cNvPicPr>
          <p:nvPr/>
        </p:nvPicPr>
        <p:blipFill>
          <a:blip r:embed="rId4"/>
          <a:stretch>
            <a:fillRect/>
          </a:stretch>
        </p:blipFill>
        <p:spPr>
          <a:xfrm>
            <a:off x="5796167" y="2132855"/>
            <a:ext cx="3044705" cy="4165061"/>
          </a:xfrm>
          <a:prstGeom prst="rect">
            <a:avLst/>
          </a:prstGeom>
          <a:ln>
            <a:solidFill>
              <a:schemeClr val="tx1"/>
            </a:solidFill>
          </a:ln>
        </p:spPr>
      </p:pic>
      <p:sp>
        <p:nvSpPr>
          <p:cNvPr id="10" name="正方形/長方形 9">
            <a:extLst>
              <a:ext uri="{FF2B5EF4-FFF2-40B4-BE49-F238E27FC236}">
                <a16:creationId xmlns:a16="http://schemas.microsoft.com/office/drawing/2014/main" id="{D2755852-28F4-4018-8F89-21F4D0FF4614}"/>
              </a:ext>
            </a:extLst>
          </p:cNvPr>
          <p:cNvSpPr/>
          <p:nvPr/>
        </p:nvSpPr>
        <p:spPr>
          <a:xfrm>
            <a:off x="3491880" y="5998653"/>
            <a:ext cx="2168021"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出典：沖縄県　「令和元年度　観光統計実態調査」　　　　</a:t>
            </a:r>
          </a:p>
        </p:txBody>
      </p:sp>
      <p:sp>
        <p:nvSpPr>
          <p:cNvPr id="14" name="正方形/長方形 13">
            <a:extLst>
              <a:ext uri="{FF2B5EF4-FFF2-40B4-BE49-F238E27FC236}">
                <a16:creationId xmlns:a16="http://schemas.microsoft.com/office/drawing/2014/main" id="{C4C68507-C1B6-4A80-B73C-674A7D8D7B22}"/>
              </a:ext>
            </a:extLst>
          </p:cNvPr>
          <p:cNvSpPr/>
          <p:nvPr/>
        </p:nvSpPr>
        <p:spPr>
          <a:xfrm>
            <a:off x="6199489" y="6356396"/>
            <a:ext cx="2692991"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出典：沖縄県　「令和元年度　沖縄県入域観光客統計概況」　　　　</a:t>
            </a:r>
          </a:p>
        </p:txBody>
      </p:sp>
      <p:sp>
        <p:nvSpPr>
          <p:cNvPr id="16" name="正方形/長方形 15">
            <a:extLst>
              <a:ext uri="{FF2B5EF4-FFF2-40B4-BE49-F238E27FC236}">
                <a16:creationId xmlns:a16="http://schemas.microsoft.com/office/drawing/2014/main" id="{D7B671C1-1DB2-4E05-A49F-5CDB8567FD20}"/>
              </a:ext>
            </a:extLst>
          </p:cNvPr>
          <p:cNvSpPr/>
          <p:nvPr/>
        </p:nvSpPr>
        <p:spPr>
          <a:xfrm>
            <a:off x="179510" y="764706"/>
            <a:ext cx="3960442" cy="377608"/>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7500" lnSpcReduction="20000"/>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４．各都道府県の観光に関するデータ</a:t>
            </a:r>
          </a:p>
        </p:txBody>
      </p:sp>
      <p:sp>
        <p:nvSpPr>
          <p:cNvPr id="17" name="Rectangle 7">
            <a:extLst>
              <a:ext uri="{FF2B5EF4-FFF2-40B4-BE49-F238E27FC236}">
                <a16:creationId xmlns:a16="http://schemas.microsoft.com/office/drawing/2014/main" id="{355F71F6-9707-4C2A-A67D-7A35E16C4248}"/>
              </a:ext>
            </a:extLst>
          </p:cNvPr>
          <p:cNvSpPr>
            <a:spLocks noChangeArrowheads="1"/>
          </p:cNvSpPr>
          <p:nvPr/>
        </p:nvSpPr>
        <p:spPr bwMode="auto">
          <a:xfrm>
            <a:off x="153141" y="1213693"/>
            <a:ext cx="8847378" cy="954668"/>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都道府県単位でも観光に関するオープンデータを入手することが可能です。各都道府県で、観光入込数、宿泊数などの統計データを公表しているものがホームページ等から入手できます。呼び方はそれぞれ異なりますが「観光動態調査」と言われることが多いです。</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2" name="スライド番号プレースホルダー 1">
            <a:extLst>
              <a:ext uri="{FF2B5EF4-FFF2-40B4-BE49-F238E27FC236}">
                <a16:creationId xmlns:a16="http://schemas.microsoft.com/office/drawing/2014/main" id="{A31F27B9-A895-4F0F-A284-EDC48D91EEE9}"/>
              </a:ext>
            </a:extLst>
          </p:cNvPr>
          <p:cNvSpPr>
            <a:spLocks noGrp="1"/>
          </p:cNvSpPr>
          <p:nvPr>
            <p:ph type="sldNum" sz="quarter" idx="12"/>
          </p:nvPr>
        </p:nvSpPr>
        <p:spPr/>
        <p:txBody>
          <a:bodyPr/>
          <a:lstStyle/>
          <a:p>
            <a:pPr>
              <a:defRPr/>
            </a:pPr>
            <a:fld id="{22179739-F4A8-44EB-8B8E-F3F060272835}" type="slidenum">
              <a:rPr lang="ja-JP" altLang="en-US" smtClean="0"/>
              <a:pPr>
                <a:defRPr/>
              </a:pPr>
              <a:t>30</a:t>
            </a:fld>
            <a:endParaRPr lang="ja-JP" altLang="en-US"/>
          </a:p>
        </p:txBody>
      </p:sp>
    </p:spTree>
    <p:extLst>
      <p:ext uri="{BB962C8B-B14F-4D97-AF65-F5344CB8AC3E}">
        <p14:creationId xmlns:p14="http://schemas.microsoft.com/office/powerpoint/2010/main" val="318417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zh-TW" altLang="en-US" sz="2000" b="1" dirty="0">
                <a:latin typeface="+mn-ea"/>
              </a:rPr>
              <a:t>沖縄県観光統計実態調査</a:t>
            </a:r>
            <a:r>
              <a:rPr lang="ja-JP" altLang="en-US" sz="2000" b="1" dirty="0">
                <a:latin typeface="+mn-ea"/>
              </a:rPr>
              <a:t>のデータ①</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沖縄県の国内客の旅行消費単価</a:t>
            </a:r>
            <a:endParaRPr kumimoji="1" lang="ja-JP" altLang="en-US" dirty="0"/>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沖縄県を訪問する日本旅行者の</a:t>
            </a:r>
            <a:r>
              <a:rPr lang="en-US" altLang="ja-JP" dirty="0"/>
              <a:t>1</a:t>
            </a:r>
            <a:r>
              <a:rPr lang="ja-JP" altLang="en-US" dirty="0"/>
              <a:t>人当たりの旅行消費単価が</a:t>
            </a:r>
            <a:endParaRPr lang="en-US" altLang="ja-JP" dirty="0"/>
          </a:p>
          <a:p>
            <a:r>
              <a:rPr lang="ja-JP" altLang="en-US" dirty="0"/>
              <a:t>項目ごとに分かれてデータ化されています。</a:t>
            </a:r>
            <a:endParaRPr lang="en-US" altLang="ja-JP" dirty="0"/>
          </a:p>
        </p:txBody>
      </p:sp>
      <p:pic>
        <p:nvPicPr>
          <p:cNvPr id="2" name="図 1">
            <a:extLst>
              <a:ext uri="{FF2B5EF4-FFF2-40B4-BE49-F238E27FC236}">
                <a16:creationId xmlns:a16="http://schemas.microsoft.com/office/drawing/2014/main" id="{541422BF-FD6A-4B63-86BC-5320091E5B8B}"/>
              </a:ext>
            </a:extLst>
          </p:cNvPr>
          <p:cNvPicPr>
            <a:picLocks noChangeAspect="1"/>
          </p:cNvPicPr>
          <p:nvPr/>
        </p:nvPicPr>
        <p:blipFill>
          <a:blip r:embed="rId3"/>
          <a:stretch>
            <a:fillRect/>
          </a:stretch>
        </p:blipFill>
        <p:spPr>
          <a:xfrm>
            <a:off x="1912826" y="1620549"/>
            <a:ext cx="5318348" cy="3970683"/>
          </a:xfrm>
          <a:prstGeom prst="rect">
            <a:avLst/>
          </a:prstGeom>
        </p:spPr>
      </p:pic>
      <p:sp>
        <p:nvSpPr>
          <p:cNvPr id="14" name="正方形/長方形 13">
            <a:extLst>
              <a:ext uri="{FF2B5EF4-FFF2-40B4-BE49-F238E27FC236}">
                <a16:creationId xmlns:a16="http://schemas.microsoft.com/office/drawing/2014/main" id="{D569FDDD-468B-4ADB-A254-F564D4E41564}"/>
              </a:ext>
            </a:extLst>
          </p:cNvPr>
          <p:cNvSpPr/>
          <p:nvPr/>
        </p:nvSpPr>
        <p:spPr>
          <a:xfrm>
            <a:off x="6444208" y="5583858"/>
            <a:ext cx="2168021"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出典：沖縄県　「令和元年度　観光統計実態調査」　　　　</a:t>
            </a:r>
          </a:p>
        </p:txBody>
      </p:sp>
      <p:sp>
        <p:nvSpPr>
          <p:cNvPr id="3" name="スライド番号プレースホルダー 2">
            <a:extLst>
              <a:ext uri="{FF2B5EF4-FFF2-40B4-BE49-F238E27FC236}">
                <a16:creationId xmlns:a16="http://schemas.microsoft.com/office/drawing/2014/main" id="{1FCC64EB-398F-448A-AB83-3044E8761A21}"/>
              </a:ext>
            </a:extLst>
          </p:cNvPr>
          <p:cNvSpPr>
            <a:spLocks noGrp="1"/>
          </p:cNvSpPr>
          <p:nvPr>
            <p:ph type="sldNum" sz="quarter" idx="12"/>
          </p:nvPr>
        </p:nvSpPr>
        <p:spPr/>
        <p:txBody>
          <a:bodyPr/>
          <a:lstStyle/>
          <a:p>
            <a:pPr>
              <a:defRPr/>
            </a:pPr>
            <a:fld id="{22179739-F4A8-44EB-8B8E-F3F060272835}" type="slidenum">
              <a:rPr lang="ja-JP" altLang="en-US" smtClean="0"/>
              <a:pPr>
                <a:defRPr/>
              </a:pPr>
              <a:t>31</a:t>
            </a:fld>
            <a:endParaRPr lang="ja-JP" altLang="en-US"/>
          </a:p>
        </p:txBody>
      </p:sp>
    </p:spTree>
    <p:extLst>
      <p:ext uri="{BB962C8B-B14F-4D97-AF65-F5344CB8AC3E}">
        <p14:creationId xmlns:p14="http://schemas.microsoft.com/office/powerpoint/2010/main" val="11050156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zh-TW" altLang="en-US" sz="2000" b="1" dirty="0">
                <a:latin typeface="+mn-ea"/>
              </a:rPr>
              <a:t>沖縄県観光統計実態調査</a:t>
            </a:r>
            <a:r>
              <a:rPr lang="ja-JP" altLang="en-US" sz="2000" b="1" dirty="0">
                <a:latin typeface="+mn-ea"/>
              </a:rPr>
              <a:t>のデータ②</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沖縄県の平均泊数と消費単価の推移</a:t>
            </a:r>
            <a:endParaRPr kumimoji="1" lang="ja-JP" altLang="en-US" dirty="0"/>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上段：平均泊数の前年比較</a:t>
            </a:r>
            <a:endParaRPr lang="en-US" altLang="ja-JP" dirty="0"/>
          </a:p>
          <a:p>
            <a:r>
              <a:rPr lang="ja-JP" altLang="en-US" dirty="0"/>
              <a:t>下段：平均泊数と商品単価の比較</a:t>
            </a:r>
            <a:endParaRPr lang="en-US" altLang="ja-JP" dirty="0"/>
          </a:p>
        </p:txBody>
      </p:sp>
      <p:sp>
        <p:nvSpPr>
          <p:cNvPr id="14" name="正方形/長方形 13">
            <a:extLst>
              <a:ext uri="{FF2B5EF4-FFF2-40B4-BE49-F238E27FC236}">
                <a16:creationId xmlns:a16="http://schemas.microsoft.com/office/drawing/2014/main" id="{D569FDDD-468B-4ADB-A254-F564D4E41564}"/>
              </a:ext>
            </a:extLst>
          </p:cNvPr>
          <p:cNvSpPr/>
          <p:nvPr/>
        </p:nvSpPr>
        <p:spPr>
          <a:xfrm>
            <a:off x="6444208" y="5583858"/>
            <a:ext cx="2168021"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出典：沖縄県　「令和元年度　観光統計実態調査」　　　　</a:t>
            </a:r>
          </a:p>
        </p:txBody>
      </p:sp>
      <p:pic>
        <p:nvPicPr>
          <p:cNvPr id="3" name="図 2">
            <a:extLst>
              <a:ext uri="{FF2B5EF4-FFF2-40B4-BE49-F238E27FC236}">
                <a16:creationId xmlns:a16="http://schemas.microsoft.com/office/drawing/2014/main" id="{FE5CB72C-FC5A-4278-B579-4F963C18DA2E}"/>
              </a:ext>
            </a:extLst>
          </p:cNvPr>
          <p:cNvPicPr>
            <a:picLocks noChangeAspect="1"/>
          </p:cNvPicPr>
          <p:nvPr/>
        </p:nvPicPr>
        <p:blipFill>
          <a:blip r:embed="rId3"/>
          <a:stretch>
            <a:fillRect/>
          </a:stretch>
        </p:blipFill>
        <p:spPr>
          <a:xfrm>
            <a:off x="1863399" y="1626581"/>
            <a:ext cx="5417202" cy="3866322"/>
          </a:xfrm>
          <a:prstGeom prst="rect">
            <a:avLst/>
          </a:prstGeom>
        </p:spPr>
      </p:pic>
      <p:sp>
        <p:nvSpPr>
          <p:cNvPr id="2" name="スライド番号プレースホルダー 1">
            <a:extLst>
              <a:ext uri="{FF2B5EF4-FFF2-40B4-BE49-F238E27FC236}">
                <a16:creationId xmlns:a16="http://schemas.microsoft.com/office/drawing/2014/main" id="{850CF0DD-37F3-4609-8BA4-E10F6CA43D6F}"/>
              </a:ext>
            </a:extLst>
          </p:cNvPr>
          <p:cNvSpPr>
            <a:spLocks noGrp="1"/>
          </p:cNvSpPr>
          <p:nvPr>
            <p:ph type="sldNum" sz="quarter" idx="12"/>
          </p:nvPr>
        </p:nvSpPr>
        <p:spPr/>
        <p:txBody>
          <a:bodyPr/>
          <a:lstStyle/>
          <a:p>
            <a:pPr>
              <a:defRPr/>
            </a:pPr>
            <a:fld id="{22179739-F4A8-44EB-8B8E-F3F060272835}" type="slidenum">
              <a:rPr lang="ja-JP" altLang="en-US" smtClean="0"/>
              <a:pPr>
                <a:defRPr/>
              </a:pPr>
              <a:t>32</a:t>
            </a:fld>
            <a:endParaRPr lang="ja-JP" altLang="en-US"/>
          </a:p>
        </p:txBody>
      </p:sp>
    </p:spTree>
    <p:extLst>
      <p:ext uri="{BB962C8B-B14F-4D97-AF65-F5344CB8AC3E}">
        <p14:creationId xmlns:p14="http://schemas.microsoft.com/office/powerpoint/2010/main" val="30891520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zh-TW" altLang="en-US" sz="2000" b="1" dirty="0">
                <a:latin typeface="+mn-ea"/>
              </a:rPr>
              <a:t>沖縄県観光統計実態調査</a:t>
            </a:r>
            <a:r>
              <a:rPr lang="ja-JP" altLang="en-US" sz="2000" b="1" dirty="0">
                <a:latin typeface="+mn-ea"/>
              </a:rPr>
              <a:t>のデータ③</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沖縄県の平均泊数と利用した宿泊施設</a:t>
            </a:r>
            <a:endParaRPr kumimoji="1" lang="ja-JP" altLang="en-US" dirty="0"/>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観光客が利用した宿泊施設についても前年と比較できるように</a:t>
            </a:r>
            <a:endParaRPr lang="en-US" altLang="ja-JP" dirty="0"/>
          </a:p>
          <a:p>
            <a:r>
              <a:rPr lang="ja-JP" altLang="en-US" dirty="0"/>
              <a:t>データ化されています。</a:t>
            </a:r>
            <a:endParaRPr lang="en-US" altLang="ja-JP" dirty="0"/>
          </a:p>
        </p:txBody>
      </p:sp>
      <p:sp>
        <p:nvSpPr>
          <p:cNvPr id="14" name="正方形/長方形 13">
            <a:extLst>
              <a:ext uri="{FF2B5EF4-FFF2-40B4-BE49-F238E27FC236}">
                <a16:creationId xmlns:a16="http://schemas.microsoft.com/office/drawing/2014/main" id="{D569FDDD-468B-4ADB-A254-F564D4E41564}"/>
              </a:ext>
            </a:extLst>
          </p:cNvPr>
          <p:cNvSpPr/>
          <p:nvPr/>
        </p:nvSpPr>
        <p:spPr>
          <a:xfrm>
            <a:off x="6444208" y="5583858"/>
            <a:ext cx="2168021"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出典：沖縄県　「令和元年度　観光統計実態調査」　　　　</a:t>
            </a:r>
          </a:p>
        </p:txBody>
      </p:sp>
      <p:pic>
        <p:nvPicPr>
          <p:cNvPr id="2" name="図 1">
            <a:extLst>
              <a:ext uri="{FF2B5EF4-FFF2-40B4-BE49-F238E27FC236}">
                <a16:creationId xmlns:a16="http://schemas.microsoft.com/office/drawing/2014/main" id="{8862B7BC-0A2A-4486-B8D4-C232DC36A1F8}"/>
              </a:ext>
            </a:extLst>
          </p:cNvPr>
          <p:cNvPicPr>
            <a:picLocks noChangeAspect="1"/>
          </p:cNvPicPr>
          <p:nvPr/>
        </p:nvPicPr>
        <p:blipFill>
          <a:blip r:embed="rId3"/>
          <a:stretch>
            <a:fillRect/>
          </a:stretch>
        </p:blipFill>
        <p:spPr>
          <a:xfrm>
            <a:off x="1932597" y="1580297"/>
            <a:ext cx="5278806" cy="3866322"/>
          </a:xfrm>
          <a:prstGeom prst="rect">
            <a:avLst/>
          </a:prstGeom>
        </p:spPr>
      </p:pic>
      <p:sp>
        <p:nvSpPr>
          <p:cNvPr id="3" name="スライド番号プレースホルダー 2">
            <a:extLst>
              <a:ext uri="{FF2B5EF4-FFF2-40B4-BE49-F238E27FC236}">
                <a16:creationId xmlns:a16="http://schemas.microsoft.com/office/drawing/2014/main" id="{47D78205-E9F3-445C-8C41-7B1DF7AF46DD}"/>
              </a:ext>
            </a:extLst>
          </p:cNvPr>
          <p:cNvSpPr>
            <a:spLocks noGrp="1"/>
          </p:cNvSpPr>
          <p:nvPr>
            <p:ph type="sldNum" sz="quarter" idx="12"/>
          </p:nvPr>
        </p:nvSpPr>
        <p:spPr/>
        <p:txBody>
          <a:bodyPr/>
          <a:lstStyle/>
          <a:p>
            <a:pPr>
              <a:defRPr/>
            </a:pPr>
            <a:fld id="{22179739-F4A8-44EB-8B8E-F3F060272835}" type="slidenum">
              <a:rPr lang="ja-JP" altLang="en-US" smtClean="0"/>
              <a:pPr>
                <a:defRPr/>
              </a:pPr>
              <a:t>33</a:t>
            </a:fld>
            <a:endParaRPr lang="ja-JP" altLang="en-US"/>
          </a:p>
        </p:txBody>
      </p:sp>
    </p:spTree>
    <p:extLst>
      <p:ext uri="{BB962C8B-B14F-4D97-AF65-F5344CB8AC3E}">
        <p14:creationId xmlns:p14="http://schemas.microsoft.com/office/powerpoint/2010/main" val="1121639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4387267"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zh-TW" altLang="en-US" sz="2000" b="1" dirty="0">
                <a:latin typeface="+mn-ea"/>
              </a:rPr>
              <a:t>沖縄県観光統計実態調査</a:t>
            </a:r>
            <a:r>
              <a:rPr lang="ja-JP" altLang="en-US" sz="2000" b="1" dirty="0">
                <a:latin typeface="+mn-ea"/>
              </a:rPr>
              <a:t>のデータ④</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沖縄県を訪問した目的</a:t>
            </a:r>
            <a:endParaRPr kumimoji="1" lang="ja-JP" altLang="en-US" dirty="0"/>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観光客の訪問目的（＝観光客ウォンツ）を地域ごとに</a:t>
            </a:r>
            <a:endParaRPr lang="en-US" altLang="ja-JP" dirty="0"/>
          </a:p>
          <a:p>
            <a:r>
              <a:rPr lang="ja-JP" altLang="en-US" dirty="0"/>
              <a:t>データとして集計し、公表しています。</a:t>
            </a:r>
            <a:endParaRPr lang="en-US" altLang="ja-JP" dirty="0"/>
          </a:p>
        </p:txBody>
      </p:sp>
      <p:sp>
        <p:nvSpPr>
          <p:cNvPr id="14" name="正方形/長方形 13">
            <a:extLst>
              <a:ext uri="{FF2B5EF4-FFF2-40B4-BE49-F238E27FC236}">
                <a16:creationId xmlns:a16="http://schemas.microsoft.com/office/drawing/2014/main" id="{D569FDDD-468B-4ADB-A254-F564D4E41564}"/>
              </a:ext>
            </a:extLst>
          </p:cNvPr>
          <p:cNvSpPr/>
          <p:nvPr/>
        </p:nvSpPr>
        <p:spPr>
          <a:xfrm>
            <a:off x="6444208" y="5583858"/>
            <a:ext cx="2168021"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出典：沖縄県　「令和元年度　観光統計実態調査」　　　　</a:t>
            </a:r>
          </a:p>
        </p:txBody>
      </p:sp>
      <p:pic>
        <p:nvPicPr>
          <p:cNvPr id="3" name="図 2">
            <a:extLst>
              <a:ext uri="{FF2B5EF4-FFF2-40B4-BE49-F238E27FC236}">
                <a16:creationId xmlns:a16="http://schemas.microsoft.com/office/drawing/2014/main" id="{C8D0D557-EF51-4B63-AF77-C27C12E9697D}"/>
              </a:ext>
            </a:extLst>
          </p:cNvPr>
          <p:cNvPicPr>
            <a:picLocks noChangeAspect="1"/>
          </p:cNvPicPr>
          <p:nvPr/>
        </p:nvPicPr>
        <p:blipFill>
          <a:blip r:embed="rId3"/>
          <a:stretch>
            <a:fillRect/>
          </a:stretch>
        </p:blipFill>
        <p:spPr>
          <a:xfrm>
            <a:off x="1982024" y="1591989"/>
            <a:ext cx="5179952" cy="3851413"/>
          </a:xfrm>
          <a:prstGeom prst="rect">
            <a:avLst/>
          </a:prstGeom>
        </p:spPr>
      </p:pic>
      <p:sp>
        <p:nvSpPr>
          <p:cNvPr id="2" name="スライド番号プレースホルダー 1">
            <a:extLst>
              <a:ext uri="{FF2B5EF4-FFF2-40B4-BE49-F238E27FC236}">
                <a16:creationId xmlns:a16="http://schemas.microsoft.com/office/drawing/2014/main" id="{23D373A7-9437-48F8-A563-7C77CBA0759F}"/>
              </a:ext>
            </a:extLst>
          </p:cNvPr>
          <p:cNvSpPr>
            <a:spLocks noGrp="1"/>
          </p:cNvSpPr>
          <p:nvPr>
            <p:ph type="sldNum" sz="quarter" idx="12"/>
          </p:nvPr>
        </p:nvSpPr>
        <p:spPr/>
        <p:txBody>
          <a:bodyPr/>
          <a:lstStyle/>
          <a:p>
            <a:pPr>
              <a:defRPr/>
            </a:pPr>
            <a:fld id="{22179739-F4A8-44EB-8B8E-F3F060272835}" type="slidenum">
              <a:rPr lang="ja-JP" altLang="en-US" smtClean="0"/>
              <a:pPr>
                <a:defRPr/>
              </a:pPr>
              <a:t>34</a:t>
            </a:fld>
            <a:endParaRPr lang="ja-JP" altLang="en-US"/>
          </a:p>
        </p:txBody>
      </p:sp>
    </p:spTree>
    <p:extLst>
      <p:ext uri="{BB962C8B-B14F-4D97-AF65-F5344CB8AC3E}">
        <p14:creationId xmlns:p14="http://schemas.microsoft.com/office/powerpoint/2010/main" val="2410334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61529FC-02EA-488B-A359-2528DC3FA5F8}"/>
              </a:ext>
            </a:extLst>
          </p:cNvPr>
          <p:cNvSpPr>
            <a:spLocks noGrp="1"/>
          </p:cNvSpPr>
          <p:nvPr>
            <p:ph type="sldNum" sz="quarter" idx="12"/>
          </p:nvPr>
        </p:nvSpPr>
        <p:spPr/>
        <p:txBody>
          <a:bodyPr/>
          <a:lstStyle/>
          <a:p>
            <a:pPr>
              <a:defRPr/>
            </a:pPr>
            <a:fld id="{22179739-F4A8-44EB-8B8E-F3F060272835}" type="slidenum">
              <a:rPr lang="ja-JP" altLang="en-US" smtClean="0"/>
              <a:pPr>
                <a:defRPr/>
              </a:pPr>
              <a:t>35</a:t>
            </a:fld>
            <a:endParaRPr lang="ja-JP" altLang="en-US"/>
          </a:p>
        </p:txBody>
      </p:sp>
      <p:sp>
        <p:nvSpPr>
          <p:cNvPr id="4" name="正方形/長方形 3">
            <a:extLst>
              <a:ext uri="{FF2B5EF4-FFF2-40B4-BE49-F238E27FC236}">
                <a16:creationId xmlns:a16="http://schemas.microsoft.com/office/drawing/2014/main" id="{381ACBB0-CEE9-40D9-8525-DC3A2F904D57}"/>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個人演習</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729155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DBF754C-3DB8-41C4-A82F-B4F910BDC9E6}"/>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インバウンドの動向調査</a:t>
            </a:r>
          </a:p>
        </p:txBody>
      </p:sp>
      <p:sp>
        <p:nvSpPr>
          <p:cNvPr id="4" name="Rectangle 7">
            <a:extLst>
              <a:ext uri="{FF2B5EF4-FFF2-40B4-BE49-F238E27FC236}">
                <a16:creationId xmlns:a16="http://schemas.microsoft.com/office/drawing/2014/main" id="{4D15DF0F-9146-4657-8F9E-F5275F8F2612}"/>
              </a:ext>
            </a:extLst>
          </p:cNvPr>
          <p:cNvSpPr>
            <a:spLocks noChangeArrowheads="1"/>
          </p:cNvSpPr>
          <p:nvPr/>
        </p:nvSpPr>
        <p:spPr bwMode="auto">
          <a:xfrm>
            <a:off x="180485" y="1628800"/>
            <a:ext cx="8568952" cy="720080"/>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2000" dirty="0">
                <a:latin typeface="HGP創英角ｺﾞｼｯｸUB" panose="020B0900000000000000" pitchFamily="50" charset="-128"/>
                <a:ea typeface="HGP創英角ｺﾞｼｯｸUB" panose="020B0900000000000000" pitchFamily="50" charset="-128"/>
              </a:rPr>
              <a:t>JNTO</a:t>
            </a:r>
            <a:r>
              <a:rPr lang="ja-JP" altLang="en-US" sz="2000" dirty="0">
                <a:latin typeface="HGP創英角ｺﾞｼｯｸUB" panose="020B0900000000000000" pitchFamily="50" charset="-128"/>
                <a:ea typeface="HGP創英角ｺﾞｼｯｸUB" panose="020B0900000000000000" pitchFamily="50" charset="-128"/>
              </a:rPr>
              <a:t>データハンドブックを参考にして、以下の国・地域の日本観光への期待が訪問前、訪問後でどのように変わったか調べましょう。</a:t>
            </a:r>
            <a:endParaRPr lang="en-US" altLang="ja-JP" sz="20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endParaRPr lang="ja-JP" altLang="en-US" sz="2000" dirty="0">
              <a:latin typeface="HGP創英角ｺﾞｼｯｸUB" panose="020B0900000000000000" pitchFamily="50" charset="-128"/>
              <a:ea typeface="HGP創英角ｺﾞｼｯｸUB" panose="020B0900000000000000" pitchFamily="50" charset="-128"/>
            </a:endParaRPr>
          </a:p>
        </p:txBody>
      </p:sp>
      <p:graphicFrame>
        <p:nvGraphicFramePr>
          <p:cNvPr id="6" name="表 6">
            <a:extLst>
              <a:ext uri="{FF2B5EF4-FFF2-40B4-BE49-F238E27FC236}">
                <a16:creationId xmlns:a16="http://schemas.microsoft.com/office/drawing/2014/main" id="{66D2381C-8491-44ED-A19F-BEB090E25681}"/>
              </a:ext>
            </a:extLst>
          </p:cNvPr>
          <p:cNvGraphicFramePr>
            <a:graphicFrameLocks noGrp="1"/>
          </p:cNvGraphicFramePr>
          <p:nvPr>
            <p:extLst>
              <p:ext uri="{D42A27DB-BD31-4B8C-83A1-F6EECF244321}">
                <p14:modId xmlns:p14="http://schemas.microsoft.com/office/powerpoint/2010/main" val="3571039202"/>
              </p:ext>
            </p:extLst>
          </p:nvPr>
        </p:nvGraphicFramePr>
        <p:xfrm>
          <a:off x="323528" y="2501900"/>
          <a:ext cx="8568951" cy="3469640"/>
        </p:xfrm>
        <a:graphic>
          <a:graphicData uri="http://schemas.openxmlformats.org/drawingml/2006/table">
            <a:tbl>
              <a:tblPr firstRow="1" bandRow="1">
                <a:tableStyleId>{69012ECD-51FC-41F1-AA8D-1B2483CD663E}</a:tableStyleId>
              </a:tblPr>
              <a:tblGrid>
                <a:gridCol w="1368152">
                  <a:extLst>
                    <a:ext uri="{9D8B030D-6E8A-4147-A177-3AD203B41FA5}">
                      <a16:colId xmlns:a16="http://schemas.microsoft.com/office/drawing/2014/main" val="214119537"/>
                    </a:ext>
                  </a:extLst>
                </a:gridCol>
                <a:gridCol w="3600400">
                  <a:extLst>
                    <a:ext uri="{9D8B030D-6E8A-4147-A177-3AD203B41FA5}">
                      <a16:colId xmlns:a16="http://schemas.microsoft.com/office/drawing/2014/main" val="1914095023"/>
                    </a:ext>
                  </a:extLst>
                </a:gridCol>
                <a:gridCol w="3600399">
                  <a:extLst>
                    <a:ext uri="{9D8B030D-6E8A-4147-A177-3AD203B41FA5}">
                      <a16:colId xmlns:a16="http://schemas.microsoft.com/office/drawing/2014/main" val="593023867"/>
                    </a:ext>
                  </a:extLst>
                </a:gridCol>
              </a:tblGrid>
              <a:tr h="279028">
                <a:tc>
                  <a:txBody>
                    <a:bodyPr/>
                    <a:lstStyle/>
                    <a:p>
                      <a:pPr algn="ctr"/>
                      <a:r>
                        <a:rPr kumimoji="1" lang="ja-JP" altLang="en-US" dirty="0"/>
                        <a:t>国・地域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dirty="0"/>
                        <a:t>訪問前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dirty="0"/>
                        <a:t>訪問後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0875695"/>
                  </a:ext>
                </a:extLst>
              </a:tr>
              <a:tr h="775970">
                <a:tc>
                  <a:txBody>
                    <a:bodyPr/>
                    <a:lstStyle/>
                    <a:p>
                      <a:pPr algn="ctr"/>
                      <a:r>
                        <a:rPr kumimoji="1" lang="ja-JP" altLang="en-US" sz="2400" b="1" dirty="0"/>
                        <a:t>台湾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5033270"/>
                  </a:ext>
                </a:extLst>
              </a:tr>
              <a:tr h="775970">
                <a:tc>
                  <a:txBody>
                    <a:bodyPr/>
                    <a:lstStyle/>
                    <a:p>
                      <a:pPr algn="ctr"/>
                      <a:r>
                        <a:rPr kumimoji="1" lang="ja-JP" altLang="en-US" sz="2400" b="1" dirty="0"/>
                        <a:t>香港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841140"/>
                  </a:ext>
                </a:extLst>
              </a:tr>
              <a:tr h="775970">
                <a:tc>
                  <a:txBody>
                    <a:bodyPr/>
                    <a:lstStyle/>
                    <a:p>
                      <a:pPr algn="ctr"/>
                      <a:r>
                        <a:rPr kumimoji="1" lang="ja-JP" altLang="en-US" sz="2400" b="1" dirty="0"/>
                        <a:t>中国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5012005"/>
                  </a:ext>
                </a:extLst>
              </a:tr>
              <a:tr h="775970">
                <a:tc>
                  <a:txBody>
                    <a:bodyPr/>
                    <a:lstStyle/>
                    <a:p>
                      <a:pPr algn="ctr"/>
                      <a:r>
                        <a:rPr kumimoji="1" lang="ja-JP" altLang="en-US" sz="2400" b="1" dirty="0"/>
                        <a:t>アメリカ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665017"/>
                  </a:ext>
                </a:extLst>
              </a:tr>
            </a:tbl>
          </a:graphicData>
        </a:graphic>
      </p:graphicFrame>
      <p:sp>
        <p:nvSpPr>
          <p:cNvPr id="3" name="スライド番号プレースホルダー 2">
            <a:extLst>
              <a:ext uri="{FF2B5EF4-FFF2-40B4-BE49-F238E27FC236}">
                <a16:creationId xmlns:a16="http://schemas.microsoft.com/office/drawing/2014/main" id="{B189C30A-FEE5-4BD6-A7E5-BFBDDD436119}"/>
              </a:ext>
            </a:extLst>
          </p:cNvPr>
          <p:cNvSpPr>
            <a:spLocks noGrp="1"/>
          </p:cNvSpPr>
          <p:nvPr>
            <p:ph type="sldNum" sz="quarter" idx="12"/>
          </p:nvPr>
        </p:nvSpPr>
        <p:spPr/>
        <p:txBody>
          <a:bodyPr/>
          <a:lstStyle/>
          <a:p>
            <a:pPr>
              <a:defRPr/>
            </a:pPr>
            <a:fld id="{22179739-F4A8-44EB-8B8E-F3F060272835}" type="slidenum">
              <a:rPr lang="ja-JP" altLang="en-US" smtClean="0"/>
              <a:pPr>
                <a:defRPr/>
              </a:pPr>
              <a:t>36</a:t>
            </a:fld>
            <a:endParaRPr lang="ja-JP" altLang="en-US"/>
          </a:p>
        </p:txBody>
      </p:sp>
      <p:sp>
        <p:nvSpPr>
          <p:cNvPr id="7" name="タイトル 3">
            <a:extLst>
              <a:ext uri="{FF2B5EF4-FFF2-40B4-BE49-F238E27FC236}">
                <a16:creationId xmlns:a16="http://schemas.microsoft.com/office/drawing/2014/main" id="{1BAF507A-12E7-4272-B3C3-4E888EE23183}"/>
              </a:ext>
            </a:extLst>
          </p:cNvPr>
          <p:cNvSpPr>
            <a:spLocks noGrp="1"/>
          </p:cNvSpPr>
          <p:nvPr>
            <p:ph type="title"/>
          </p:nvPr>
        </p:nvSpPr>
        <p:spPr>
          <a:xfrm>
            <a:off x="0" y="0"/>
            <a:ext cx="9144000" cy="620713"/>
          </a:xfrm>
        </p:spPr>
        <p:txBody>
          <a:bodyPr anchor="ctr"/>
          <a:lstStyle/>
          <a:p>
            <a:r>
              <a:rPr lang="ja-JP" altLang="en-US" sz="1800" dirty="0"/>
              <a:t>個人演習①</a:t>
            </a:r>
          </a:p>
        </p:txBody>
      </p:sp>
    </p:spTree>
    <p:extLst>
      <p:ext uri="{BB962C8B-B14F-4D97-AF65-F5344CB8AC3E}">
        <p14:creationId xmlns:p14="http://schemas.microsoft.com/office/powerpoint/2010/main" val="1197428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D798CC3-E8DB-47D4-BEF0-0356C2252170}"/>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まとめ</a:t>
            </a:r>
          </a:p>
        </p:txBody>
      </p:sp>
      <p:sp>
        <p:nvSpPr>
          <p:cNvPr id="5" name="Rectangle 7">
            <a:extLst>
              <a:ext uri="{FF2B5EF4-FFF2-40B4-BE49-F238E27FC236}">
                <a16:creationId xmlns:a16="http://schemas.microsoft.com/office/drawing/2014/main" id="{5C22127F-2302-4F57-9559-F8AF23470CC8}"/>
              </a:ext>
            </a:extLst>
          </p:cNvPr>
          <p:cNvSpPr>
            <a:spLocks noChangeArrowheads="1"/>
          </p:cNvSpPr>
          <p:nvPr/>
        </p:nvSpPr>
        <p:spPr bwMode="auto">
          <a:xfrm>
            <a:off x="34926" y="1384039"/>
            <a:ext cx="9001570" cy="1828937"/>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800" dirty="0">
                <a:latin typeface="HGP創英角ｺﾞｼｯｸUB" panose="020B0900000000000000" pitchFamily="50" charset="-128"/>
                <a:ea typeface="HGP創英角ｺﾞｼｯｸUB" panose="020B0900000000000000" pitchFamily="50" charset="-128"/>
              </a:rPr>
              <a:t>講義を受けた中で最も印象に残っていたこと、自らの業務に活用できると思ったことを３つ書き出してみましょう！</a:t>
            </a:r>
            <a:endParaRPr lang="en-US" altLang="ja-JP" sz="2800" dirty="0">
              <a:latin typeface="HGP創英角ｺﾞｼｯｸUB" panose="020B0900000000000000" pitchFamily="50" charset="-128"/>
              <a:ea typeface="HGP創英角ｺﾞｼｯｸUB" panose="020B0900000000000000" pitchFamily="50" charset="-128"/>
            </a:endParaRPr>
          </a:p>
        </p:txBody>
      </p:sp>
      <p:sp>
        <p:nvSpPr>
          <p:cNvPr id="11" name="正方形/長方形 10">
            <a:extLst>
              <a:ext uri="{FF2B5EF4-FFF2-40B4-BE49-F238E27FC236}">
                <a16:creationId xmlns:a16="http://schemas.microsoft.com/office/drawing/2014/main" id="{0D902AD3-640C-4454-B765-F900A83BD89D}"/>
              </a:ext>
            </a:extLst>
          </p:cNvPr>
          <p:cNvSpPr/>
          <p:nvPr/>
        </p:nvSpPr>
        <p:spPr>
          <a:xfrm>
            <a:off x="156996" y="3212976"/>
            <a:ext cx="8735484" cy="33480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スライド番号プレースホルダー 3">
            <a:extLst>
              <a:ext uri="{FF2B5EF4-FFF2-40B4-BE49-F238E27FC236}">
                <a16:creationId xmlns:a16="http://schemas.microsoft.com/office/drawing/2014/main" id="{367D4EAF-FDCA-4AF4-B479-873BDA3FBEF7}"/>
              </a:ext>
            </a:extLst>
          </p:cNvPr>
          <p:cNvSpPr>
            <a:spLocks noGrp="1"/>
          </p:cNvSpPr>
          <p:nvPr>
            <p:ph type="sldNum" sz="quarter" idx="12"/>
          </p:nvPr>
        </p:nvSpPr>
        <p:spPr/>
        <p:txBody>
          <a:bodyPr/>
          <a:lstStyle/>
          <a:p>
            <a:pPr>
              <a:defRPr/>
            </a:pPr>
            <a:fld id="{22179739-F4A8-44EB-8B8E-F3F060272835}" type="slidenum">
              <a:rPr lang="ja-JP" altLang="en-US" smtClean="0"/>
              <a:pPr>
                <a:defRPr/>
              </a:pPr>
              <a:t>37</a:t>
            </a:fld>
            <a:endParaRPr lang="ja-JP" altLang="en-US"/>
          </a:p>
        </p:txBody>
      </p:sp>
    </p:spTree>
    <p:extLst>
      <p:ext uri="{BB962C8B-B14F-4D97-AF65-F5344CB8AC3E}">
        <p14:creationId xmlns:p14="http://schemas.microsoft.com/office/powerpoint/2010/main" val="5878717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B8D81F9-5D1E-46DD-82ED-F22C0264D9F6}"/>
              </a:ext>
            </a:extLst>
          </p:cNvPr>
          <p:cNvSpPr>
            <a:spLocks noGrp="1"/>
          </p:cNvSpPr>
          <p:nvPr>
            <p:ph type="sldNum" sz="quarter" idx="12"/>
          </p:nvPr>
        </p:nvSpPr>
        <p:spPr/>
        <p:txBody>
          <a:bodyPr/>
          <a:lstStyle/>
          <a:p>
            <a:pPr>
              <a:defRPr/>
            </a:pPr>
            <a:fld id="{22179739-F4A8-44EB-8B8E-F3F060272835}" type="slidenum">
              <a:rPr lang="ja-JP" altLang="en-US" smtClean="0"/>
              <a:pPr>
                <a:defRPr/>
              </a:pPr>
              <a:t>38</a:t>
            </a:fld>
            <a:endParaRPr lang="ja-JP" altLang="en-US"/>
          </a:p>
        </p:txBody>
      </p:sp>
      <p:sp>
        <p:nvSpPr>
          <p:cNvPr id="5" name="正方形/長方形 4">
            <a:extLst>
              <a:ext uri="{FF2B5EF4-FFF2-40B4-BE49-F238E27FC236}">
                <a16:creationId xmlns:a16="http://schemas.microsoft.com/office/drawing/2014/main" id="{818BFB3D-7073-4F9B-8309-EC8BFCE22563}"/>
              </a:ext>
            </a:extLst>
          </p:cNvPr>
          <p:cNvSpPr/>
          <p:nvPr/>
        </p:nvSpPr>
        <p:spPr>
          <a:xfrm>
            <a:off x="117227" y="3636314"/>
            <a:ext cx="8729710" cy="58477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ja-JP" altLang="en-US" sz="3200" dirty="0">
                <a:latin typeface="Meiryo UI" pitchFamily="50" charset="-128"/>
                <a:ea typeface="Meiryo UI" pitchFamily="50" charset="-128"/>
                <a:cs typeface="Meiryo UI" pitchFamily="50" charset="-128"/>
              </a:rPr>
              <a:t>観光に関するビッグデータの活用方法</a:t>
            </a:r>
          </a:p>
        </p:txBody>
      </p:sp>
    </p:spTree>
    <p:extLst>
      <p:ext uri="{BB962C8B-B14F-4D97-AF65-F5344CB8AC3E}">
        <p14:creationId xmlns:p14="http://schemas.microsoft.com/office/powerpoint/2010/main" val="2309532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171564A6-A733-473B-A417-3FF25BBCC887}"/>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学習目標</a:t>
            </a:r>
          </a:p>
        </p:txBody>
      </p:sp>
      <p:sp>
        <p:nvSpPr>
          <p:cNvPr id="22" name="正方形/長方形 21">
            <a:extLst>
              <a:ext uri="{FF2B5EF4-FFF2-40B4-BE49-F238E27FC236}">
                <a16:creationId xmlns:a16="http://schemas.microsoft.com/office/drawing/2014/main" id="{82F45DA9-1706-441F-9F38-3C90317FB55B}"/>
              </a:ext>
            </a:extLst>
          </p:cNvPr>
          <p:cNvSpPr/>
          <p:nvPr/>
        </p:nvSpPr>
        <p:spPr>
          <a:xfrm>
            <a:off x="107504" y="1386533"/>
            <a:ext cx="8784976" cy="2862322"/>
          </a:xfrm>
          <a:prstGeom prst="rect">
            <a:avLst/>
          </a:prstGeom>
        </p:spPr>
        <p:txBody>
          <a:bodyPr wrap="square">
            <a:spAutoFit/>
          </a:bodyPr>
          <a:lstStyle/>
          <a:p>
            <a:pPr marL="742950" indent="-742950" algn="l">
              <a:buFont typeface="+mj-lt"/>
              <a:buAutoNum type="arabicPeriod"/>
            </a:pPr>
            <a:r>
              <a:rPr lang="en-US" altLang="ja-JP" sz="3600" dirty="0">
                <a:latin typeface="HGP創英角ｺﾞｼｯｸUB" panose="020B0900000000000000" pitchFamily="50" charset="-128"/>
                <a:ea typeface="HGP創英角ｺﾞｼｯｸUB" panose="020B0900000000000000" pitchFamily="50" charset="-128"/>
                <a:cs typeface="Meiryo UI" pitchFamily="50" charset="-128"/>
              </a:rPr>
              <a:t>UNWTO</a:t>
            </a: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データの理解</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a:p>
            <a:pPr marL="742950" indent="-742950" algn="l">
              <a:buFont typeface="+mj-lt"/>
              <a:buAutoNum type="arabicPeriod"/>
            </a:pP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観光庁データの理解</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a:p>
            <a:pPr marL="742950" indent="-742950" algn="l">
              <a:buFont typeface="+mj-lt"/>
              <a:buAutoNum type="arabicPeriod"/>
            </a:pPr>
            <a:r>
              <a:rPr lang="en-US" altLang="ja-JP" sz="3600" dirty="0">
                <a:latin typeface="HGP創英角ｺﾞｼｯｸUB" panose="020B0900000000000000" pitchFamily="50" charset="-128"/>
                <a:ea typeface="HGP創英角ｺﾞｼｯｸUB" panose="020B0900000000000000" pitchFamily="50" charset="-128"/>
                <a:cs typeface="Meiryo UI" pitchFamily="50" charset="-128"/>
              </a:rPr>
              <a:t>JNTO</a:t>
            </a: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データの理解</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a:p>
            <a:pPr marL="742950" indent="-742950" algn="l">
              <a:buFont typeface="+mj-lt"/>
              <a:buAutoNum type="arabicPeriod"/>
            </a:pP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各都道府県の観光データの理解</a:t>
            </a:r>
          </a:p>
          <a:p>
            <a:pPr marL="742950" indent="-742950" algn="l">
              <a:buFont typeface="+mj-lt"/>
              <a:buAutoNum type="arabicPeriod"/>
            </a:pP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p:txBody>
      </p:sp>
      <p:sp>
        <p:nvSpPr>
          <p:cNvPr id="2" name="矢印: 右 1">
            <a:extLst>
              <a:ext uri="{FF2B5EF4-FFF2-40B4-BE49-F238E27FC236}">
                <a16:creationId xmlns:a16="http://schemas.microsoft.com/office/drawing/2014/main" id="{E27E4888-47A0-4B85-B78B-FDD4394AFF03}"/>
              </a:ext>
            </a:extLst>
          </p:cNvPr>
          <p:cNvSpPr/>
          <p:nvPr/>
        </p:nvSpPr>
        <p:spPr>
          <a:xfrm>
            <a:off x="107504" y="5157192"/>
            <a:ext cx="1296144" cy="864095"/>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119D4014-B79B-4B6E-AEE2-252D70D9C904}"/>
              </a:ext>
            </a:extLst>
          </p:cNvPr>
          <p:cNvSpPr txBox="1"/>
          <p:nvPr/>
        </p:nvSpPr>
        <p:spPr>
          <a:xfrm>
            <a:off x="1433952" y="5190290"/>
            <a:ext cx="7344816" cy="830997"/>
          </a:xfrm>
          <a:prstGeom prst="rect">
            <a:avLst/>
          </a:prstGeom>
          <a:noFill/>
        </p:spPr>
        <p:txBody>
          <a:bodyPr wrap="square">
            <a:spAutoFit/>
          </a:bodyPr>
          <a:lstStyle/>
          <a:p>
            <a:pPr algn="l"/>
            <a:r>
              <a:rPr lang="ja-JP" altLang="en-US" sz="2400" dirty="0">
                <a:latin typeface="HGP創英角ｺﾞｼｯｸUB" panose="020B0900000000000000" pitchFamily="50" charset="-128"/>
                <a:ea typeface="HGP創英角ｺﾞｼｯｸUB" panose="020B0900000000000000" pitchFamily="50" charset="-128"/>
              </a:rPr>
              <a:t>このコースを学習すると、４つの観光に関するオープンデータの活用方法を理解することが出来ます</a:t>
            </a:r>
            <a:endParaRPr lang="ja-JP" altLang="en-US" sz="2400" dirty="0"/>
          </a:p>
        </p:txBody>
      </p:sp>
      <p:sp>
        <p:nvSpPr>
          <p:cNvPr id="3" name="スライド番号プレースホルダー 2">
            <a:extLst>
              <a:ext uri="{FF2B5EF4-FFF2-40B4-BE49-F238E27FC236}">
                <a16:creationId xmlns:a16="http://schemas.microsoft.com/office/drawing/2014/main" id="{9562EE61-6535-4268-A4A1-AA1509D8E992}"/>
              </a:ext>
            </a:extLst>
          </p:cNvPr>
          <p:cNvSpPr>
            <a:spLocks noGrp="1"/>
          </p:cNvSpPr>
          <p:nvPr>
            <p:ph type="sldNum" sz="quarter" idx="12"/>
          </p:nvPr>
        </p:nvSpPr>
        <p:spPr/>
        <p:txBody>
          <a:bodyPr/>
          <a:lstStyle/>
          <a:p>
            <a:pPr>
              <a:defRPr/>
            </a:pPr>
            <a:fld id="{22179739-F4A8-44EB-8B8E-F3F060272835}" type="slidenum">
              <a:rPr lang="ja-JP" altLang="en-US" smtClean="0"/>
              <a:pPr>
                <a:defRPr/>
              </a:pPr>
              <a:t>3</a:t>
            </a:fld>
            <a:endParaRPr lang="ja-JP" altLang="en-US"/>
          </a:p>
        </p:txBody>
      </p:sp>
    </p:spTree>
    <p:extLst>
      <p:ext uri="{BB962C8B-B14F-4D97-AF65-F5344CB8AC3E}">
        <p14:creationId xmlns:p14="http://schemas.microsoft.com/office/powerpoint/2010/main" val="21797748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171564A6-A733-473B-A417-3FF25BBCC887}"/>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学習目標</a:t>
            </a:r>
          </a:p>
        </p:txBody>
      </p:sp>
      <p:sp>
        <p:nvSpPr>
          <p:cNvPr id="22" name="正方形/長方形 21">
            <a:extLst>
              <a:ext uri="{FF2B5EF4-FFF2-40B4-BE49-F238E27FC236}">
                <a16:creationId xmlns:a16="http://schemas.microsoft.com/office/drawing/2014/main" id="{82F45DA9-1706-441F-9F38-3C90317FB55B}"/>
              </a:ext>
            </a:extLst>
          </p:cNvPr>
          <p:cNvSpPr/>
          <p:nvPr/>
        </p:nvSpPr>
        <p:spPr>
          <a:xfrm>
            <a:off x="107504" y="1386533"/>
            <a:ext cx="8784976" cy="1754326"/>
          </a:xfrm>
          <a:prstGeom prst="rect">
            <a:avLst/>
          </a:prstGeom>
        </p:spPr>
        <p:txBody>
          <a:bodyPr wrap="square">
            <a:spAutoFit/>
          </a:bodyPr>
          <a:lstStyle/>
          <a:p>
            <a:pPr marL="742950" indent="-742950" algn="l">
              <a:buFont typeface="+mj-lt"/>
              <a:buAutoNum type="arabicPeriod"/>
            </a:pPr>
            <a:r>
              <a:rPr lang="en-US" altLang="ja-JP" sz="3600" dirty="0">
                <a:latin typeface="HGP創英角ｺﾞｼｯｸUB" panose="020B0900000000000000" pitchFamily="50" charset="-128"/>
                <a:ea typeface="HGP創英角ｺﾞｼｯｸUB" panose="020B0900000000000000" pitchFamily="50" charset="-128"/>
                <a:cs typeface="Meiryo UI" pitchFamily="50" charset="-128"/>
              </a:rPr>
              <a:t>RESAS</a:t>
            </a: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の理解　　　</a:t>
            </a: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a:p>
            <a:pPr marL="742950" indent="-742950" algn="l">
              <a:buFont typeface="+mj-lt"/>
              <a:buAutoNum type="arabicPeriod"/>
            </a:pPr>
            <a:r>
              <a:rPr lang="ja-JP" altLang="en-US" sz="3600" dirty="0">
                <a:latin typeface="HGP創英角ｺﾞｼｯｸUB" panose="020B0900000000000000" pitchFamily="50" charset="-128"/>
                <a:ea typeface="HGP創英角ｺﾞｼｯｸUB" panose="020B0900000000000000" pitchFamily="50" charset="-128"/>
                <a:cs typeface="Meiryo UI" pitchFamily="50" charset="-128"/>
              </a:rPr>
              <a:t>観光予報プラットフォームの理解</a:t>
            </a:r>
          </a:p>
          <a:p>
            <a:pPr marL="742950" indent="-742950" algn="l">
              <a:buFont typeface="+mj-lt"/>
              <a:buAutoNum type="arabicPeriod"/>
            </a:pPr>
            <a:endParaRPr lang="en-US" altLang="ja-JP" sz="3600" dirty="0">
              <a:latin typeface="HGP創英角ｺﾞｼｯｸUB" panose="020B0900000000000000" pitchFamily="50" charset="-128"/>
              <a:ea typeface="HGP創英角ｺﾞｼｯｸUB" panose="020B0900000000000000" pitchFamily="50" charset="-128"/>
              <a:cs typeface="Meiryo UI" pitchFamily="50" charset="-128"/>
            </a:endParaRPr>
          </a:p>
        </p:txBody>
      </p:sp>
      <p:sp>
        <p:nvSpPr>
          <p:cNvPr id="2" name="矢印: 右 1">
            <a:extLst>
              <a:ext uri="{FF2B5EF4-FFF2-40B4-BE49-F238E27FC236}">
                <a16:creationId xmlns:a16="http://schemas.microsoft.com/office/drawing/2014/main" id="{E27E4888-47A0-4B85-B78B-FDD4394AFF03}"/>
              </a:ext>
            </a:extLst>
          </p:cNvPr>
          <p:cNvSpPr/>
          <p:nvPr/>
        </p:nvSpPr>
        <p:spPr>
          <a:xfrm>
            <a:off x="107504" y="5157192"/>
            <a:ext cx="1296144" cy="864095"/>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119D4014-B79B-4B6E-AEE2-252D70D9C904}"/>
              </a:ext>
            </a:extLst>
          </p:cNvPr>
          <p:cNvSpPr txBox="1"/>
          <p:nvPr/>
        </p:nvSpPr>
        <p:spPr>
          <a:xfrm>
            <a:off x="1433952" y="5190290"/>
            <a:ext cx="7344816" cy="830997"/>
          </a:xfrm>
          <a:prstGeom prst="rect">
            <a:avLst/>
          </a:prstGeom>
          <a:noFill/>
        </p:spPr>
        <p:txBody>
          <a:bodyPr wrap="square">
            <a:spAutoFit/>
          </a:bodyPr>
          <a:lstStyle/>
          <a:p>
            <a:pPr algn="l"/>
            <a:r>
              <a:rPr lang="ja-JP" altLang="en-US" sz="2400" dirty="0">
                <a:latin typeface="HGP創英角ｺﾞｼｯｸUB" panose="020B0900000000000000" pitchFamily="50" charset="-128"/>
                <a:ea typeface="HGP創英角ｺﾞｼｯｸUB" panose="020B0900000000000000" pitchFamily="50" charset="-128"/>
              </a:rPr>
              <a:t>このコースを学習すると、観光に関するビッグデータの</a:t>
            </a:r>
            <a:endParaRPr lang="en-US" altLang="ja-JP" sz="2400" dirty="0">
              <a:latin typeface="HGP創英角ｺﾞｼｯｸUB" panose="020B0900000000000000" pitchFamily="50" charset="-128"/>
              <a:ea typeface="HGP創英角ｺﾞｼｯｸUB" panose="020B0900000000000000" pitchFamily="50" charset="-128"/>
            </a:endParaRPr>
          </a:p>
          <a:p>
            <a:pPr algn="l"/>
            <a:r>
              <a:rPr lang="ja-JP" altLang="en-US" sz="2400" dirty="0">
                <a:latin typeface="HGP創英角ｺﾞｼｯｸUB" panose="020B0900000000000000" pitchFamily="50" charset="-128"/>
                <a:ea typeface="HGP創英角ｺﾞｼｯｸUB" panose="020B0900000000000000" pitchFamily="50" charset="-128"/>
              </a:rPr>
              <a:t>基本を理解することが出来ます</a:t>
            </a:r>
            <a:endParaRPr lang="ja-JP" altLang="en-US" sz="2400" dirty="0"/>
          </a:p>
        </p:txBody>
      </p:sp>
      <p:sp>
        <p:nvSpPr>
          <p:cNvPr id="3" name="スライド番号プレースホルダー 2">
            <a:extLst>
              <a:ext uri="{FF2B5EF4-FFF2-40B4-BE49-F238E27FC236}">
                <a16:creationId xmlns:a16="http://schemas.microsoft.com/office/drawing/2014/main" id="{7BF43A40-FEF7-41E4-B10B-9A0C5DD05432}"/>
              </a:ext>
            </a:extLst>
          </p:cNvPr>
          <p:cNvSpPr>
            <a:spLocks noGrp="1"/>
          </p:cNvSpPr>
          <p:nvPr>
            <p:ph type="sldNum" sz="quarter" idx="12"/>
          </p:nvPr>
        </p:nvSpPr>
        <p:spPr/>
        <p:txBody>
          <a:bodyPr/>
          <a:lstStyle/>
          <a:p>
            <a:pPr>
              <a:defRPr/>
            </a:pPr>
            <a:fld id="{22179739-F4A8-44EB-8B8E-F3F060272835}" type="slidenum">
              <a:rPr lang="ja-JP" altLang="en-US" smtClean="0"/>
              <a:pPr>
                <a:defRPr/>
              </a:pPr>
              <a:t>39</a:t>
            </a:fld>
            <a:endParaRPr lang="ja-JP" altLang="en-US"/>
          </a:p>
        </p:txBody>
      </p:sp>
    </p:spTree>
    <p:extLst>
      <p:ext uri="{BB962C8B-B14F-4D97-AF65-F5344CB8AC3E}">
        <p14:creationId xmlns:p14="http://schemas.microsoft.com/office/powerpoint/2010/main" val="38586628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2F776ED-600A-434C-A11E-68145E57A951}"/>
              </a:ext>
            </a:extLst>
          </p:cNvPr>
          <p:cNvSpPr>
            <a:spLocks noGrp="1"/>
          </p:cNvSpPr>
          <p:nvPr>
            <p:ph type="sldNum" sz="quarter" idx="12"/>
          </p:nvPr>
        </p:nvSpPr>
        <p:spPr/>
        <p:txBody>
          <a:bodyPr/>
          <a:lstStyle/>
          <a:p>
            <a:pPr>
              <a:defRPr/>
            </a:pPr>
            <a:fld id="{22179739-F4A8-44EB-8B8E-F3F060272835}" type="slidenum">
              <a:rPr lang="ja-JP" altLang="en-US" smtClean="0"/>
              <a:pPr>
                <a:defRPr/>
              </a:pPr>
              <a:t>40</a:t>
            </a:fld>
            <a:endParaRPr lang="ja-JP" altLang="en-US"/>
          </a:p>
        </p:txBody>
      </p:sp>
      <p:sp>
        <p:nvSpPr>
          <p:cNvPr id="4" name="正方形/長方形 3">
            <a:extLst>
              <a:ext uri="{FF2B5EF4-FFF2-40B4-BE49-F238E27FC236}">
                <a16:creationId xmlns:a16="http://schemas.microsoft.com/office/drawing/2014/main" id="{DCD291EB-1E92-4B29-9162-6471214E96E2}"/>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講義２</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527907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a:extLst>
              <a:ext uri="{FF2B5EF4-FFF2-40B4-BE49-F238E27FC236}">
                <a16:creationId xmlns:a16="http://schemas.microsoft.com/office/drawing/2014/main" id="{CFC70F7C-2FCD-4767-8983-5DCEDEBFD5E0}"/>
              </a:ext>
            </a:extLst>
          </p:cNvPr>
          <p:cNvSpPr>
            <a:spLocks noChangeArrowheads="1"/>
          </p:cNvSpPr>
          <p:nvPr/>
        </p:nvSpPr>
        <p:spPr bwMode="auto">
          <a:xfrm>
            <a:off x="153215" y="1322205"/>
            <a:ext cx="8894169" cy="954668"/>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経済産業省・内閣府が提供している地域経済に関する様々なビッグデータ（産業の強み、人の流れ、人口 動態など）のことを</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RESAS</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（リーサス）といいます。地図やグラフで分かりやすく「見える化（可視化）」 したシステムで、誰でも視覚的に活用できる地域経済分析システムです。</a:t>
            </a:r>
          </a:p>
          <a:p>
            <a:pPr lvl="0" indent="-342900" algn="l" fontAlgn="auto">
              <a:lnSpc>
                <a:spcPct val="90000"/>
              </a:lnSpc>
              <a:spcBef>
                <a:spcPct val="20000"/>
              </a:spcBef>
              <a:spcAft>
                <a:spcPts val="0"/>
              </a:spcAft>
            </a:pPr>
            <a:endParaRPr lang="ja-JP" altLang="en-US"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3" name="正方形/長方形 12">
            <a:extLst>
              <a:ext uri="{FF2B5EF4-FFF2-40B4-BE49-F238E27FC236}">
                <a16:creationId xmlns:a16="http://schemas.microsoft.com/office/drawing/2014/main" id="{FCD58A42-FB77-4C5F-91A4-770C565BAA08}"/>
              </a:ext>
            </a:extLst>
          </p:cNvPr>
          <p:cNvSpPr/>
          <p:nvPr/>
        </p:nvSpPr>
        <p:spPr>
          <a:xfrm>
            <a:off x="179510" y="764706"/>
            <a:ext cx="3960442" cy="377608"/>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92500" lnSpcReduction="10000"/>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１．ＲＥＳＡＳ（リーサス）</a:t>
            </a:r>
          </a:p>
        </p:txBody>
      </p:sp>
      <p:pic>
        <p:nvPicPr>
          <p:cNvPr id="18" name="Picture 4" descr="「リーサス」の画像検索結果">
            <a:extLst>
              <a:ext uri="{FF2B5EF4-FFF2-40B4-BE49-F238E27FC236}">
                <a16:creationId xmlns:a16="http://schemas.microsoft.com/office/drawing/2014/main" id="{17AE8B03-1211-47E2-A235-552D042C7D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15" y="3774754"/>
            <a:ext cx="3518177" cy="2679801"/>
          </a:xfrm>
          <a:prstGeom prst="rect">
            <a:avLst/>
          </a:prstGeom>
          <a:noFill/>
          <a:extLst>
            <a:ext uri="{909E8E84-426E-40DD-AFC4-6F175D3DCCD1}">
              <a14:hiddenFill xmlns:a14="http://schemas.microsoft.com/office/drawing/2010/main">
                <a:solidFill>
                  <a:srgbClr val="FFFFFF"/>
                </a:solidFill>
              </a14:hiddenFill>
            </a:ext>
          </a:extLst>
        </p:spPr>
      </p:pic>
      <p:sp>
        <p:nvSpPr>
          <p:cNvPr id="19" name="正方形/長方形 18">
            <a:extLst>
              <a:ext uri="{FF2B5EF4-FFF2-40B4-BE49-F238E27FC236}">
                <a16:creationId xmlns:a16="http://schemas.microsoft.com/office/drawing/2014/main" id="{3E8AC838-3353-4118-B02F-708AE6CC88AC}"/>
              </a:ext>
            </a:extLst>
          </p:cNvPr>
          <p:cNvSpPr/>
          <p:nvPr/>
        </p:nvSpPr>
        <p:spPr>
          <a:xfrm>
            <a:off x="6988036" y="6363617"/>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pic>
        <p:nvPicPr>
          <p:cNvPr id="21" name="図 20">
            <a:extLst>
              <a:ext uri="{FF2B5EF4-FFF2-40B4-BE49-F238E27FC236}">
                <a16:creationId xmlns:a16="http://schemas.microsoft.com/office/drawing/2014/main" id="{FCA5DECC-71B9-468E-91E2-5BA896F488FB}"/>
              </a:ext>
            </a:extLst>
          </p:cNvPr>
          <p:cNvPicPr>
            <a:picLocks noChangeAspect="1"/>
          </p:cNvPicPr>
          <p:nvPr/>
        </p:nvPicPr>
        <p:blipFill>
          <a:blip r:embed="rId4"/>
          <a:stretch>
            <a:fillRect/>
          </a:stretch>
        </p:blipFill>
        <p:spPr>
          <a:xfrm>
            <a:off x="3707904" y="2294492"/>
            <a:ext cx="5368364" cy="3942820"/>
          </a:xfrm>
          <a:prstGeom prst="rect">
            <a:avLst/>
          </a:prstGeom>
        </p:spPr>
      </p:pic>
      <p:pic>
        <p:nvPicPr>
          <p:cNvPr id="22" name="図 21">
            <a:extLst>
              <a:ext uri="{FF2B5EF4-FFF2-40B4-BE49-F238E27FC236}">
                <a16:creationId xmlns:a16="http://schemas.microsoft.com/office/drawing/2014/main" id="{311A0B96-3FF0-45A0-8D7E-4831F8D10DB2}"/>
              </a:ext>
            </a:extLst>
          </p:cNvPr>
          <p:cNvPicPr>
            <a:picLocks noChangeAspect="1"/>
          </p:cNvPicPr>
          <p:nvPr/>
        </p:nvPicPr>
        <p:blipFill>
          <a:blip r:embed="rId5"/>
          <a:stretch>
            <a:fillRect/>
          </a:stretch>
        </p:blipFill>
        <p:spPr>
          <a:xfrm>
            <a:off x="153215" y="2294492"/>
            <a:ext cx="3482381" cy="1417009"/>
          </a:xfrm>
          <a:prstGeom prst="rect">
            <a:avLst/>
          </a:prstGeom>
        </p:spPr>
      </p:pic>
      <p:sp>
        <p:nvSpPr>
          <p:cNvPr id="2" name="スライド番号プレースホルダー 1">
            <a:extLst>
              <a:ext uri="{FF2B5EF4-FFF2-40B4-BE49-F238E27FC236}">
                <a16:creationId xmlns:a16="http://schemas.microsoft.com/office/drawing/2014/main" id="{DF69BB95-6D38-4B6F-8650-513A404AFBED}"/>
              </a:ext>
            </a:extLst>
          </p:cNvPr>
          <p:cNvSpPr>
            <a:spLocks noGrp="1"/>
          </p:cNvSpPr>
          <p:nvPr>
            <p:ph type="sldNum" sz="quarter" idx="12"/>
          </p:nvPr>
        </p:nvSpPr>
        <p:spPr/>
        <p:txBody>
          <a:bodyPr/>
          <a:lstStyle/>
          <a:p>
            <a:pPr>
              <a:defRPr/>
            </a:pPr>
            <a:fld id="{22179739-F4A8-44EB-8B8E-F3F060272835}" type="slidenum">
              <a:rPr lang="ja-JP" altLang="en-US" smtClean="0"/>
              <a:pPr>
                <a:defRPr/>
              </a:pPr>
              <a:t>41</a:t>
            </a:fld>
            <a:endParaRPr lang="ja-JP" altLang="en-US"/>
          </a:p>
        </p:txBody>
      </p:sp>
    </p:spTree>
    <p:extLst>
      <p:ext uri="{BB962C8B-B14F-4D97-AF65-F5344CB8AC3E}">
        <p14:creationId xmlns:p14="http://schemas.microsoft.com/office/powerpoint/2010/main" val="4279388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のデータ①</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人口マップ</a:t>
            </a:r>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指定した都道府県などの人口構成、増減、将来人口予測など、</a:t>
            </a:r>
            <a:endParaRPr lang="en-US" altLang="ja-JP" dirty="0"/>
          </a:p>
          <a:p>
            <a:r>
              <a:rPr lang="ja-JP" altLang="en-US" dirty="0"/>
              <a:t>人口に関するデータを取得することが可能です。</a:t>
            </a:r>
            <a:endParaRPr lang="en-US" altLang="ja-JP" dirty="0"/>
          </a:p>
        </p:txBody>
      </p:sp>
      <p:pic>
        <p:nvPicPr>
          <p:cNvPr id="8" name="図 7">
            <a:extLst>
              <a:ext uri="{FF2B5EF4-FFF2-40B4-BE49-F238E27FC236}">
                <a16:creationId xmlns:a16="http://schemas.microsoft.com/office/drawing/2014/main" id="{528C5872-163D-4F4E-B0EE-75F890F8EA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4575" y="1523994"/>
            <a:ext cx="6214850" cy="3717384"/>
          </a:xfrm>
          <a:prstGeom prst="rect">
            <a:avLst/>
          </a:prstGeom>
        </p:spPr>
      </p:pic>
      <p:sp>
        <p:nvSpPr>
          <p:cNvPr id="10" name="正方形/長方形 9">
            <a:extLst>
              <a:ext uri="{FF2B5EF4-FFF2-40B4-BE49-F238E27FC236}">
                <a16:creationId xmlns:a16="http://schemas.microsoft.com/office/drawing/2014/main" id="{6B70936E-3B1E-4C98-8761-86286FB31F0A}"/>
              </a:ext>
            </a:extLst>
          </p:cNvPr>
          <p:cNvSpPr/>
          <p:nvPr/>
        </p:nvSpPr>
        <p:spPr>
          <a:xfrm>
            <a:off x="6710273" y="5314290"/>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sp>
        <p:nvSpPr>
          <p:cNvPr id="2" name="スライド番号プレースホルダー 1">
            <a:extLst>
              <a:ext uri="{FF2B5EF4-FFF2-40B4-BE49-F238E27FC236}">
                <a16:creationId xmlns:a16="http://schemas.microsoft.com/office/drawing/2014/main" id="{DAA90E68-9D38-4413-B8D2-F359D91925B1}"/>
              </a:ext>
            </a:extLst>
          </p:cNvPr>
          <p:cNvSpPr>
            <a:spLocks noGrp="1"/>
          </p:cNvSpPr>
          <p:nvPr>
            <p:ph type="sldNum" sz="quarter" idx="12"/>
          </p:nvPr>
        </p:nvSpPr>
        <p:spPr/>
        <p:txBody>
          <a:bodyPr/>
          <a:lstStyle/>
          <a:p>
            <a:pPr>
              <a:defRPr/>
            </a:pPr>
            <a:fld id="{22179739-F4A8-44EB-8B8E-F3F060272835}" type="slidenum">
              <a:rPr lang="ja-JP" altLang="en-US" smtClean="0"/>
              <a:pPr>
                <a:defRPr/>
              </a:pPr>
              <a:t>42</a:t>
            </a:fld>
            <a:endParaRPr lang="ja-JP" altLang="en-US"/>
          </a:p>
        </p:txBody>
      </p:sp>
    </p:spTree>
    <p:extLst>
      <p:ext uri="{BB962C8B-B14F-4D97-AF65-F5344CB8AC3E}">
        <p14:creationId xmlns:p14="http://schemas.microsoft.com/office/powerpoint/2010/main" val="27661232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のデータ①</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人口マップ</a:t>
            </a:r>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en-US" altLang="ja-JP" dirty="0"/>
              <a:t>RESAS</a:t>
            </a:r>
            <a:r>
              <a:rPr lang="ja-JP" altLang="en-US" dirty="0"/>
              <a:t>の使い方は簡単であり、比較的少ないステップで欲しいデータに</a:t>
            </a:r>
            <a:endParaRPr lang="en-US" altLang="ja-JP" dirty="0"/>
          </a:p>
          <a:p>
            <a:r>
              <a:rPr lang="ja-JP" altLang="en-US" dirty="0"/>
              <a:t>辿り着くことができます。</a:t>
            </a:r>
            <a:endParaRPr lang="en-US" altLang="ja-JP" dirty="0"/>
          </a:p>
        </p:txBody>
      </p:sp>
      <p:pic>
        <p:nvPicPr>
          <p:cNvPr id="9" name="図 8">
            <a:extLst>
              <a:ext uri="{FF2B5EF4-FFF2-40B4-BE49-F238E27FC236}">
                <a16:creationId xmlns:a16="http://schemas.microsoft.com/office/drawing/2014/main" id="{CCA048EA-A7B2-4D13-BF2F-253D6D566A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5738" y="1759650"/>
            <a:ext cx="7252524" cy="3559005"/>
          </a:xfrm>
          <a:prstGeom prst="rect">
            <a:avLst/>
          </a:prstGeom>
        </p:spPr>
      </p:pic>
      <p:sp>
        <p:nvSpPr>
          <p:cNvPr id="10" name="正方形/長方形 9">
            <a:extLst>
              <a:ext uri="{FF2B5EF4-FFF2-40B4-BE49-F238E27FC236}">
                <a16:creationId xmlns:a16="http://schemas.microsoft.com/office/drawing/2014/main" id="{1232F767-32D4-4DC3-91E1-856A4F79E5E2}"/>
              </a:ext>
            </a:extLst>
          </p:cNvPr>
          <p:cNvSpPr/>
          <p:nvPr/>
        </p:nvSpPr>
        <p:spPr>
          <a:xfrm>
            <a:off x="6634370" y="2191698"/>
            <a:ext cx="792088"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1F71E791-4511-4AE2-B408-DF612DBB990A}"/>
              </a:ext>
            </a:extLst>
          </p:cNvPr>
          <p:cNvSpPr/>
          <p:nvPr/>
        </p:nvSpPr>
        <p:spPr>
          <a:xfrm>
            <a:off x="6634370" y="3127802"/>
            <a:ext cx="1152128"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552B28CB-A849-41CA-84A2-D2B63DD89BD1}"/>
              </a:ext>
            </a:extLst>
          </p:cNvPr>
          <p:cNvSpPr/>
          <p:nvPr/>
        </p:nvSpPr>
        <p:spPr>
          <a:xfrm>
            <a:off x="6634370" y="4269408"/>
            <a:ext cx="1440160" cy="5865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51CB084-E486-4EA4-8DAE-4E3DEC5F4527}"/>
              </a:ext>
            </a:extLst>
          </p:cNvPr>
          <p:cNvSpPr/>
          <p:nvPr/>
        </p:nvSpPr>
        <p:spPr>
          <a:xfrm>
            <a:off x="6710273" y="5314290"/>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sp>
        <p:nvSpPr>
          <p:cNvPr id="2" name="スライド番号プレースホルダー 1">
            <a:extLst>
              <a:ext uri="{FF2B5EF4-FFF2-40B4-BE49-F238E27FC236}">
                <a16:creationId xmlns:a16="http://schemas.microsoft.com/office/drawing/2014/main" id="{DB25C111-D57C-4AAC-A4AD-CAE2159FBEC9}"/>
              </a:ext>
            </a:extLst>
          </p:cNvPr>
          <p:cNvSpPr>
            <a:spLocks noGrp="1"/>
          </p:cNvSpPr>
          <p:nvPr>
            <p:ph type="sldNum" sz="quarter" idx="12"/>
          </p:nvPr>
        </p:nvSpPr>
        <p:spPr/>
        <p:txBody>
          <a:bodyPr/>
          <a:lstStyle/>
          <a:p>
            <a:pPr>
              <a:defRPr/>
            </a:pPr>
            <a:fld id="{22179739-F4A8-44EB-8B8E-F3F060272835}" type="slidenum">
              <a:rPr lang="ja-JP" altLang="en-US" smtClean="0"/>
              <a:pPr>
                <a:defRPr/>
              </a:pPr>
              <a:t>43</a:t>
            </a:fld>
            <a:endParaRPr lang="ja-JP" altLang="en-US"/>
          </a:p>
        </p:txBody>
      </p:sp>
    </p:spTree>
    <p:extLst>
      <p:ext uri="{BB962C8B-B14F-4D97-AF65-F5344CB8AC3E}">
        <p14:creationId xmlns:p14="http://schemas.microsoft.com/office/powerpoint/2010/main" val="21107702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のデータ①</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人口マップ</a:t>
            </a:r>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データを表示する指示を出すだけで、必要なデータが即座にグラフなどの</a:t>
            </a:r>
            <a:endParaRPr lang="en-US" altLang="ja-JP" dirty="0"/>
          </a:p>
          <a:p>
            <a:r>
              <a:rPr lang="ja-JP" altLang="en-US" dirty="0"/>
              <a:t>ビジュアルで入手することができます。</a:t>
            </a:r>
            <a:endParaRPr lang="en-US" altLang="ja-JP" dirty="0"/>
          </a:p>
        </p:txBody>
      </p:sp>
      <p:pic>
        <p:nvPicPr>
          <p:cNvPr id="13" name="図 12">
            <a:extLst>
              <a:ext uri="{FF2B5EF4-FFF2-40B4-BE49-F238E27FC236}">
                <a16:creationId xmlns:a16="http://schemas.microsoft.com/office/drawing/2014/main" id="{8DDA932C-EDCB-46FC-8772-70F5D31585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628800"/>
            <a:ext cx="8056507" cy="3829253"/>
          </a:xfrm>
          <a:prstGeom prst="rect">
            <a:avLst/>
          </a:prstGeom>
          <a:ln>
            <a:solidFill>
              <a:schemeClr val="tx1">
                <a:lumMod val="50000"/>
                <a:lumOff val="50000"/>
              </a:schemeClr>
            </a:solidFill>
          </a:ln>
        </p:spPr>
      </p:pic>
      <p:sp>
        <p:nvSpPr>
          <p:cNvPr id="15" name="正方形/長方形 14">
            <a:extLst>
              <a:ext uri="{FF2B5EF4-FFF2-40B4-BE49-F238E27FC236}">
                <a16:creationId xmlns:a16="http://schemas.microsoft.com/office/drawing/2014/main" id="{3BAA27B7-3831-4F63-8923-A53EEA2E0822}"/>
              </a:ext>
            </a:extLst>
          </p:cNvPr>
          <p:cNvSpPr/>
          <p:nvPr/>
        </p:nvSpPr>
        <p:spPr>
          <a:xfrm>
            <a:off x="6714148" y="5512141"/>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sp>
        <p:nvSpPr>
          <p:cNvPr id="2" name="スライド番号プレースホルダー 1">
            <a:extLst>
              <a:ext uri="{FF2B5EF4-FFF2-40B4-BE49-F238E27FC236}">
                <a16:creationId xmlns:a16="http://schemas.microsoft.com/office/drawing/2014/main" id="{1255C91B-62B7-457C-8489-B2CB703C573A}"/>
              </a:ext>
            </a:extLst>
          </p:cNvPr>
          <p:cNvSpPr>
            <a:spLocks noGrp="1"/>
          </p:cNvSpPr>
          <p:nvPr>
            <p:ph type="sldNum" sz="quarter" idx="12"/>
          </p:nvPr>
        </p:nvSpPr>
        <p:spPr/>
        <p:txBody>
          <a:bodyPr/>
          <a:lstStyle/>
          <a:p>
            <a:pPr>
              <a:defRPr/>
            </a:pPr>
            <a:fld id="{22179739-F4A8-44EB-8B8E-F3F060272835}" type="slidenum">
              <a:rPr lang="ja-JP" altLang="en-US" smtClean="0"/>
              <a:pPr>
                <a:defRPr/>
              </a:pPr>
              <a:t>44</a:t>
            </a:fld>
            <a:endParaRPr lang="ja-JP" altLang="en-US"/>
          </a:p>
        </p:txBody>
      </p:sp>
    </p:spTree>
    <p:extLst>
      <p:ext uri="{BB962C8B-B14F-4D97-AF65-F5344CB8AC3E}">
        <p14:creationId xmlns:p14="http://schemas.microsoft.com/office/powerpoint/2010/main" val="2168682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のデータ②</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観光</a:t>
            </a:r>
            <a:r>
              <a:rPr kumimoji="1" lang="ja-JP" altLang="en-US" dirty="0"/>
              <a:t>マップ</a:t>
            </a:r>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582" y="5608487"/>
            <a:ext cx="8640835" cy="923330"/>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日本人、外国人などの観光客の動向を把握出来るのが観光マップです。</a:t>
            </a:r>
            <a:endParaRPr lang="en-US" altLang="ja-JP" dirty="0"/>
          </a:p>
          <a:p>
            <a:r>
              <a:rPr lang="ja-JP" altLang="en-US" dirty="0"/>
              <a:t>観光マップでは政府の統計調査だけではなく、ホテル等の宿泊データや携帯電話の　　位置情報など⺠間のビッグデータを活用し、観光客の⾏動を「⾒える化」しています。</a:t>
            </a:r>
          </a:p>
        </p:txBody>
      </p:sp>
      <p:pic>
        <p:nvPicPr>
          <p:cNvPr id="3" name="図 2">
            <a:extLst>
              <a:ext uri="{FF2B5EF4-FFF2-40B4-BE49-F238E27FC236}">
                <a16:creationId xmlns:a16="http://schemas.microsoft.com/office/drawing/2014/main" id="{0722F6E7-E331-4DD8-A4D8-490DB8FD875C}"/>
              </a:ext>
            </a:extLst>
          </p:cNvPr>
          <p:cNvPicPr>
            <a:picLocks noChangeAspect="1"/>
          </p:cNvPicPr>
          <p:nvPr/>
        </p:nvPicPr>
        <p:blipFill>
          <a:blip r:embed="rId3"/>
          <a:stretch>
            <a:fillRect/>
          </a:stretch>
        </p:blipFill>
        <p:spPr>
          <a:xfrm>
            <a:off x="1397334" y="1557955"/>
            <a:ext cx="6201298" cy="3671245"/>
          </a:xfrm>
          <a:prstGeom prst="rect">
            <a:avLst/>
          </a:prstGeom>
        </p:spPr>
      </p:pic>
      <p:sp>
        <p:nvSpPr>
          <p:cNvPr id="11" name="正方形/長方形 10">
            <a:extLst>
              <a:ext uri="{FF2B5EF4-FFF2-40B4-BE49-F238E27FC236}">
                <a16:creationId xmlns:a16="http://schemas.microsoft.com/office/drawing/2014/main" id="{66A392B5-7B32-4CFB-8D0C-E6C5D481A1D7}"/>
              </a:ext>
            </a:extLst>
          </p:cNvPr>
          <p:cNvSpPr/>
          <p:nvPr/>
        </p:nvSpPr>
        <p:spPr>
          <a:xfrm>
            <a:off x="1645233" y="1604842"/>
            <a:ext cx="792088"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F932FDD5-1141-4AF1-B785-A378C599AA35}"/>
              </a:ext>
            </a:extLst>
          </p:cNvPr>
          <p:cNvSpPr/>
          <p:nvPr/>
        </p:nvSpPr>
        <p:spPr>
          <a:xfrm>
            <a:off x="6710273" y="5314290"/>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sp>
        <p:nvSpPr>
          <p:cNvPr id="2" name="スライド番号プレースホルダー 1">
            <a:extLst>
              <a:ext uri="{FF2B5EF4-FFF2-40B4-BE49-F238E27FC236}">
                <a16:creationId xmlns:a16="http://schemas.microsoft.com/office/drawing/2014/main" id="{D19FAF0C-70DD-434C-A3E8-C83874699F64}"/>
              </a:ext>
            </a:extLst>
          </p:cNvPr>
          <p:cNvSpPr>
            <a:spLocks noGrp="1"/>
          </p:cNvSpPr>
          <p:nvPr>
            <p:ph type="sldNum" sz="quarter" idx="12"/>
          </p:nvPr>
        </p:nvSpPr>
        <p:spPr/>
        <p:txBody>
          <a:bodyPr/>
          <a:lstStyle/>
          <a:p>
            <a:pPr>
              <a:defRPr/>
            </a:pPr>
            <a:fld id="{22179739-F4A8-44EB-8B8E-F3F060272835}" type="slidenum">
              <a:rPr lang="ja-JP" altLang="en-US" smtClean="0"/>
              <a:pPr>
                <a:defRPr/>
              </a:pPr>
              <a:t>45</a:t>
            </a:fld>
            <a:endParaRPr lang="ja-JP" altLang="en-US"/>
          </a:p>
        </p:txBody>
      </p:sp>
    </p:spTree>
    <p:extLst>
      <p:ext uri="{BB962C8B-B14F-4D97-AF65-F5344CB8AC3E}">
        <p14:creationId xmlns:p14="http://schemas.microsoft.com/office/powerpoint/2010/main" val="3198732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のデータ②</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8640835" cy="3693319"/>
          </a:xfrm>
          <a:prstGeom prst="rect">
            <a:avLst/>
          </a:prstGeom>
          <a:noFill/>
        </p:spPr>
        <p:txBody>
          <a:bodyPr wrap="square" rtlCol="0">
            <a:spAutoFit/>
          </a:bodyPr>
          <a:lstStyle/>
          <a:p>
            <a:pPr algn="l"/>
            <a:r>
              <a:rPr lang="ja-JP" altLang="en-US" dirty="0"/>
              <a:t>■　観光</a:t>
            </a:r>
            <a:r>
              <a:rPr kumimoji="1" lang="ja-JP" altLang="en-US" dirty="0"/>
              <a:t>マップで取得ができるデータ一覧</a:t>
            </a:r>
            <a:endParaRPr kumimoji="1" lang="en-US" altLang="ja-JP" dirty="0"/>
          </a:p>
          <a:p>
            <a:pPr algn="l"/>
            <a:endParaRPr kumimoji="1" lang="en-US" altLang="ja-JP" dirty="0"/>
          </a:p>
          <a:p>
            <a:pPr algn="l"/>
            <a:r>
              <a:rPr lang="en-US" altLang="ja-JP" dirty="0"/>
              <a:t>【</a:t>
            </a:r>
            <a:r>
              <a:rPr kumimoji="1" lang="ja-JP" altLang="en-US" dirty="0"/>
              <a:t>国内</a:t>
            </a:r>
            <a:r>
              <a:rPr lang="en-US" altLang="ja-JP" dirty="0"/>
              <a:t>】</a:t>
            </a:r>
            <a:endParaRPr kumimoji="1" lang="ja-JP" altLang="en-US" dirty="0"/>
          </a:p>
          <a:p>
            <a:pPr algn="l"/>
            <a:r>
              <a:rPr kumimoji="1" lang="ja-JP" altLang="en-US" b="1" dirty="0">
                <a:solidFill>
                  <a:srgbClr val="00B0F0"/>
                </a:solidFill>
              </a:rPr>
              <a:t>①　目的地分析</a:t>
            </a:r>
          </a:p>
          <a:p>
            <a:pPr algn="l"/>
            <a:r>
              <a:rPr kumimoji="1" lang="ja-JP" altLang="en-US" dirty="0"/>
              <a:t>観光施設の検索回数やどこの地域から多く検索されているかが把握でき、観光施設の人気度や重点観光</a:t>
            </a:r>
            <a:r>
              <a:rPr kumimoji="1" lang="en-US" altLang="ja-JP" dirty="0"/>
              <a:t>PR</a:t>
            </a:r>
            <a:r>
              <a:rPr kumimoji="1" lang="ja-JP" altLang="en-US" dirty="0"/>
              <a:t>施設の選定等に活用できます。</a:t>
            </a:r>
          </a:p>
          <a:p>
            <a:pPr algn="l"/>
            <a:endParaRPr kumimoji="1" lang="ja-JP" altLang="en-US" dirty="0"/>
          </a:p>
          <a:p>
            <a:pPr algn="l"/>
            <a:r>
              <a:rPr kumimoji="1" lang="ja-JP" altLang="en-US" b="1" dirty="0">
                <a:solidFill>
                  <a:srgbClr val="00B0F0"/>
                </a:solidFill>
              </a:rPr>
              <a:t>②　</a:t>
            </a:r>
            <a:r>
              <a:rPr kumimoji="1" lang="en-US" altLang="ja-JP" b="1" dirty="0">
                <a:solidFill>
                  <a:srgbClr val="00B0F0"/>
                </a:solidFill>
              </a:rPr>
              <a:t>From-to</a:t>
            </a:r>
            <a:r>
              <a:rPr kumimoji="1" lang="ja-JP" altLang="en-US" b="1" dirty="0">
                <a:solidFill>
                  <a:srgbClr val="00B0F0"/>
                </a:solidFill>
              </a:rPr>
              <a:t>分析（宿泊者）</a:t>
            </a:r>
          </a:p>
          <a:p>
            <a:pPr algn="l"/>
            <a:r>
              <a:rPr kumimoji="1" lang="ja-JP" altLang="en-US" dirty="0"/>
              <a:t>自地域の延べ宿泊者数について、居住地、性別、参加形態などを属性別に把握できます。</a:t>
            </a:r>
          </a:p>
          <a:p>
            <a:pPr algn="l"/>
            <a:endParaRPr kumimoji="1" lang="ja-JP" altLang="en-US" dirty="0"/>
          </a:p>
          <a:p>
            <a:pPr algn="l"/>
            <a:r>
              <a:rPr kumimoji="1" lang="ja-JP" altLang="en-US" b="1" dirty="0">
                <a:solidFill>
                  <a:srgbClr val="00B0F0"/>
                </a:solidFill>
              </a:rPr>
              <a:t>③　宿泊施設</a:t>
            </a:r>
          </a:p>
          <a:p>
            <a:pPr algn="l"/>
            <a:r>
              <a:rPr kumimoji="1" lang="ja-JP" altLang="en-US" dirty="0"/>
              <a:t>宿泊施設の施設数、延べ宿泊者数（日本人・外国人）、定員稼働率、客室稼働率を宿泊施設タイプ別または従業員規模別に把握でき、他地域との比較</a:t>
            </a:r>
            <a:r>
              <a:rPr lang="ja-JP" altLang="en-US" dirty="0"/>
              <a:t>も</a:t>
            </a:r>
            <a:r>
              <a:rPr kumimoji="1" lang="ja-JP" altLang="en-US" dirty="0"/>
              <a:t>できます。</a:t>
            </a:r>
          </a:p>
        </p:txBody>
      </p:sp>
      <p:sp>
        <p:nvSpPr>
          <p:cNvPr id="24" name="テキスト ボックス 23">
            <a:extLst>
              <a:ext uri="{FF2B5EF4-FFF2-40B4-BE49-F238E27FC236}">
                <a16:creationId xmlns:a16="http://schemas.microsoft.com/office/drawing/2014/main" id="{7AA51698-A314-47DE-BCE9-F3F7D1883E5F}"/>
              </a:ext>
            </a:extLst>
          </p:cNvPr>
          <p:cNvSpPr txBox="1"/>
          <p:nvPr/>
        </p:nvSpPr>
        <p:spPr>
          <a:xfrm>
            <a:off x="251644" y="5955052"/>
            <a:ext cx="864083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国内の観光に関しては</a:t>
            </a:r>
            <a:r>
              <a:rPr lang="en-US" altLang="ja-JP" dirty="0"/>
              <a:t>3</a:t>
            </a:r>
            <a:r>
              <a:rPr lang="ja-JP" altLang="en-US" dirty="0"/>
              <a:t>つのデータが取得できます。</a:t>
            </a:r>
            <a:endParaRPr lang="en-US" altLang="ja-JP" dirty="0"/>
          </a:p>
        </p:txBody>
      </p:sp>
      <p:sp>
        <p:nvSpPr>
          <p:cNvPr id="2" name="スライド番号プレースホルダー 1">
            <a:extLst>
              <a:ext uri="{FF2B5EF4-FFF2-40B4-BE49-F238E27FC236}">
                <a16:creationId xmlns:a16="http://schemas.microsoft.com/office/drawing/2014/main" id="{FFD29DFE-26A6-451F-9017-02AECDEDDBF2}"/>
              </a:ext>
            </a:extLst>
          </p:cNvPr>
          <p:cNvSpPr>
            <a:spLocks noGrp="1"/>
          </p:cNvSpPr>
          <p:nvPr>
            <p:ph type="sldNum" sz="quarter" idx="12"/>
          </p:nvPr>
        </p:nvSpPr>
        <p:spPr/>
        <p:txBody>
          <a:bodyPr/>
          <a:lstStyle/>
          <a:p>
            <a:pPr>
              <a:defRPr/>
            </a:pPr>
            <a:fld id="{22179739-F4A8-44EB-8B8E-F3F060272835}" type="slidenum">
              <a:rPr lang="ja-JP" altLang="en-US" smtClean="0"/>
              <a:pPr>
                <a:defRPr/>
              </a:pPr>
              <a:t>46</a:t>
            </a:fld>
            <a:endParaRPr lang="ja-JP" altLang="en-US"/>
          </a:p>
        </p:txBody>
      </p:sp>
    </p:spTree>
    <p:extLst>
      <p:ext uri="{BB962C8B-B14F-4D97-AF65-F5344CB8AC3E}">
        <p14:creationId xmlns:p14="http://schemas.microsoft.com/office/powerpoint/2010/main" val="15802656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のデータ②</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8856984" cy="5355312"/>
          </a:xfrm>
          <a:prstGeom prst="rect">
            <a:avLst/>
          </a:prstGeom>
          <a:noFill/>
        </p:spPr>
        <p:txBody>
          <a:bodyPr wrap="square" rtlCol="0">
            <a:spAutoFit/>
          </a:bodyPr>
          <a:lstStyle/>
          <a:p>
            <a:pPr algn="l"/>
            <a:r>
              <a:rPr lang="en-US" altLang="ja-JP" dirty="0"/>
              <a:t>【</a:t>
            </a:r>
            <a:r>
              <a:rPr kumimoji="1" lang="ja-JP" altLang="en-US" dirty="0"/>
              <a:t>外国人</a:t>
            </a:r>
            <a:r>
              <a:rPr lang="en-US" altLang="ja-JP" dirty="0"/>
              <a:t>】</a:t>
            </a:r>
            <a:endParaRPr kumimoji="1" lang="ja-JP" altLang="en-US" dirty="0"/>
          </a:p>
          <a:p>
            <a:pPr algn="l"/>
            <a:r>
              <a:rPr kumimoji="1" lang="ja-JP" altLang="en-US" b="1" dirty="0">
                <a:solidFill>
                  <a:srgbClr val="00B0F0"/>
                </a:solidFill>
              </a:rPr>
              <a:t>①　外国人訪問分析</a:t>
            </a:r>
          </a:p>
          <a:p>
            <a:pPr algn="l"/>
            <a:r>
              <a:rPr kumimoji="1" lang="ja-JP" altLang="en-US" dirty="0"/>
              <a:t>都道府県単位と地方単位で、国籍・訪日目的別の外国人訪問数を把握できます。</a:t>
            </a:r>
          </a:p>
          <a:p>
            <a:pPr algn="l"/>
            <a:endParaRPr kumimoji="1" lang="ja-JP" altLang="en-US" dirty="0"/>
          </a:p>
          <a:p>
            <a:pPr algn="l"/>
            <a:r>
              <a:rPr kumimoji="1" lang="ja-JP" altLang="en-US" b="1" dirty="0">
                <a:solidFill>
                  <a:srgbClr val="00B0F0"/>
                </a:solidFill>
              </a:rPr>
              <a:t>②　外国人滞在分析</a:t>
            </a:r>
          </a:p>
          <a:p>
            <a:pPr algn="l"/>
            <a:r>
              <a:rPr kumimoji="1" lang="ja-JP" altLang="en-US" dirty="0"/>
              <a:t>自地域における外国人の滞在状況を、月別・昼夜間別に把握でき、他地域との比較にも活用できます。</a:t>
            </a:r>
          </a:p>
          <a:p>
            <a:pPr algn="l"/>
            <a:endParaRPr kumimoji="1" lang="ja-JP" altLang="en-US" dirty="0"/>
          </a:p>
          <a:p>
            <a:pPr algn="l"/>
            <a:r>
              <a:rPr kumimoji="1" lang="ja-JP" altLang="en-US" b="1" dirty="0">
                <a:solidFill>
                  <a:srgbClr val="00B0F0"/>
                </a:solidFill>
              </a:rPr>
              <a:t>③　外国人メッシュ</a:t>
            </a:r>
          </a:p>
          <a:p>
            <a:pPr algn="l"/>
            <a:r>
              <a:rPr kumimoji="1" lang="ja-JP" altLang="en-US" dirty="0"/>
              <a:t>国籍別の外国人の滞在状況（</a:t>
            </a:r>
            <a:r>
              <a:rPr kumimoji="1" lang="en-US" altLang="ja-JP" dirty="0"/>
              <a:t>1km</a:t>
            </a:r>
            <a:r>
              <a:rPr kumimoji="1" lang="ja-JP" altLang="en-US" dirty="0"/>
              <a:t>メッシュ単位）や集積度合いを表示することで、今後重点的に</a:t>
            </a:r>
            <a:r>
              <a:rPr kumimoji="1" lang="en-US" altLang="ja-JP" dirty="0"/>
              <a:t>PR</a:t>
            </a:r>
            <a:r>
              <a:rPr kumimoji="1" lang="ja-JP" altLang="en-US" dirty="0"/>
              <a:t>していくべきスポットを把握できます。</a:t>
            </a:r>
          </a:p>
          <a:p>
            <a:pPr algn="l"/>
            <a:endParaRPr kumimoji="1" lang="ja-JP" altLang="en-US" dirty="0"/>
          </a:p>
          <a:p>
            <a:pPr algn="l"/>
            <a:r>
              <a:rPr kumimoji="1" lang="ja-JP" altLang="en-US" b="1" dirty="0">
                <a:solidFill>
                  <a:srgbClr val="00B0F0"/>
                </a:solidFill>
              </a:rPr>
              <a:t>④　外国人入出国空港分析</a:t>
            </a:r>
          </a:p>
          <a:p>
            <a:pPr algn="l"/>
            <a:r>
              <a:rPr kumimoji="1" lang="ja-JP" altLang="en-US" dirty="0"/>
              <a:t>訪日外国人がどの空港から入国・出国したかを把握できます。</a:t>
            </a:r>
            <a:endParaRPr kumimoji="1" lang="en-US" altLang="ja-JP" dirty="0"/>
          </a:p>
          <a:p>
            <a:pPr algn="l"/>
            <a:endParaRPr lang="en-US" altLang="ja-JP" dirty="0"/>
          </a:p>
          <a:p>
            <a:pPr algn="l"/>
            <a:r>
              <a:rPr kumimoji="1" lang="ja-JP" altLang="en-US" b="1" dirty="0">
                <a:solidFill>
                  <a:srgbClr val="00B0F0"/>
                </a:solidFill>
              </a:rPr>
              <a:t>⑤　外国人移動相関分析</a:t>
            </a:r>
          </a:p>
          <a:p>
            <a:pPr algn="l"/>
            <a:r>
              <a:rPr kumimoji="1" lang="ja-JP" altLang="en-US" dirty="0"/>
              <a:t>訪日外国人の自地域の滞在前後に滞在していた都道府県が表示され、自地域と関係の深い地域の把握や広域のインバウンド観光施策の立案に活用できます。</a:t>
            </a:r>
          </a:p>
          <a:p>
            <a:pPr algn="l"/>
            <a:endParaRPr kumimoji="1" lang="ja-JP" altLang="en-US" dirty="0"/>
          </a:p>
        </p:txBody>
      </p:sp>
      <p:sp>
        <p:nvSpPr>
          <p:cNvPr id="2" name="スライド番号プレースホルダー 1">
            <a:extLst>
              <a:ext uri="{FF2B5EF4-FFF2-40B4-BE49-F238E27FC236}">
                <a16:creationId xmlns:a16="http://schemas.microsoft.com/office/drawing/2014/main" id="{E5207EEA-B4AE-4DD1-A067-0AA26FB849BA}"/>
              </a:ext>
            </a:extLst>
          </p:cNvPr>
          <p:cNvSpPr>
            <a:spLocks noGrp="1"/>
          </p:cNvSpPr>
          <p:nvPr>
            <p:ph type="sldNum" sz="quarter" idx="12"/>
          </p:nvPr>
        </p:nvSpPr>
        <p:spPr/>
        <p:txBody>
          <a:bodyPr/>
          <a:lstStyle/>
          <a:p>
            <a:pPr>
              <a:defRPr/>
            </a:pPr>
            <a:fld id="{22179739-F4A8-44EB-8B8E-F3F060272835}" type="slidenum">
              <a:rPr lang="ja-JP" altLang="en-US" smtClean="0"/>
              <a:pPr>
                <a:defRPr/>
              </a:pPr>
              <a:t>47</a:t>
            </a:fld>
            <a:endParaRPr lang="ja-JP" altLang="en-US"/>
          </a:p>
        </p:txBody>
      </p:sp>
    </p:spTree>
    <p:extLst>
      <p:ext uri="{BB962C8B-B14F-4D97-AF65-F5344CB8AC3E}">
        <p14:creationId xmlns:p14="http://schemas.microsoft.com/office/powerpoint/2010/main" val="19503862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のデータ②</a:t>
            </a:r>
          </a:p>
        </p:txBody>
      </p:sp>
      <p:sp>
        <p:nvSpPr>
          <p:cNvPr id="23" name="テキスト ボックス 22">
            <a:extLst>
              <a:ext uri="{FF2B5EF4-FFF2-40B4-BE49-F238E27FC236}">
                <a16:creationId xmlns:a16="http://schemas.microsoft.com/office/drawing/2014/main" id="{6BE4EF33-0C9F-4AD3-BE43-F7C42DF66F25}"/>
              </a:ext>
            </a:extLst>
          </p:cNvPr>
          <p:cNvSpPr txBox="1"/>
          <p:nvPr/>
        </p:nvSpPr>
        <p:spPr>
          <a:xfrm>
            <a:off x="179512" y="1251217"/>
            <a:ext cx="8856984" cy="4247317"/>
          </a:xfrm>
          <a:prstGeom prst="rect">
            <a:avLst/>
          </a:prstGeom>
          <a:noFill/>
        </p:spPr>
        <p:txBody>
          <a:bodyPr wrap="square" rtlCol="0">
            <a:spAutoFit/>
          </a:bodyPr>
          <a:lstStyle/>
          <a:p>
            <a:pPr algn="l"/>
            <a:endParaRPr kumimoji="1" lang="ja-JP" altLang="en-US" dirty="0"/>
          </a:p>
          <a:p>
            <a:pPr algn="l"/>
            <a:r>
              <a:rPr kumimoji="1" lang="ja-JP" altLang="en-US" b="1" dirty="0">
                <a:solidFill>
                  <a:srgbClr val="00B0F0"/>
                </a:solidFill>
              </a:rPr>
              <a:t>⑥　外国人消費の比較（クレジットカード）</a:t>
            </a:r>
          </a:p>
          <a:p>
            <a:pPr algn="l"/>
            <a:r>
              <a:rPr kumimoji="1" lang="ja-JP" altLang="en-US" dirty="0"/>
              <a:t>地域・国籍別の部門別カード消費額（都道府県単位）や取引件数、取引単価が表示・比較でき、地域における訪日外国人の消費額や消費単価を把握できます。</a:t>
            </a:r>
          </a:p>
          <a:p>
            <a:pPr algn="l"/>
            <a:endParaRPr kumimoji="1" lang="ja-JP" altLang="en-US" dirty="0"/>
          </a:p>
          <a:p>
            <a:pPr algn="l"/>
            <a:r>
              <a:rPr kumimoji="1" lang="ja-JP" altLang="en-US" b="1" dirty="0">
                <a:solidFill>
                  <a:srgbClr val="00B0F0"/>
                </a:solidFill>
              </a:rPr>
              <a:t>⑦　外国人消費の構造（クレジットカード）</a:t>
            </a:r>
          </a:p>
          <a:p>
            <a:pPr algn="l"/>
            <a:r>
              <a:rPr kumimoji="1" lang="ja-JP" altLang="en-US" dirty="0"/>
              <a:t>地域・国籍別の部門別カード消費総額（都道府県単位）を表示することで、地域における訪日外国人の消費行動を把握できます。</a:t>
            </a:r>
          </a:p>
          <a:p>
            <a:pPr algn="l"/>
            <a:endParaRPr kumimoji="1" lang="ja-JP" altLang="en-US" dirty="0"/>
          </a:p>
          <a:p>
            <a:pPr algn="l"/>
            <a:r>
              <a:rPr kumimoji="1" lang="ja-JP" altLang="en-US" b="1" dirty="0">
                <a:solidFill>
                  <a:srgbClr val="00B0F0"/>
                </a:solidFill>
              </a:rPr>
              <a:t>⑧　外国人消費の比較（免税取引）</a:t>
            </a:r>
          </a:p>
          <a:p>
            <a:pPr algn="l"/>
            <a:r>
              <a:rPr kumimoji="1" lang="ja-JP" altLang="en-US" dirty="0"/>
              <a:t>都道府県単位で、免税店数の実数や、免税取引額の地域・国籍・性別・年代別での構成割合を他地域と比較できます。</a:t>
            </a:r>
          </a:p>
          <a:p>
            <a:pPr algn="l"/>
            <a:endParaRPr kumimoji="1" lang="ja-JP" altLang="en-US" dirty="0"/>
          </a:p>
          <a:p>
            <a:pPr algn="l"/>
            <a:r>
              <a:rPr kumimoji="1" lang="ja-JP" altLang="en-US" b="1" dirty="0">
                <a:solidFill>
                  <a:srgbClr val="00B0F0"/>
                </a:solidFill>
              </a:rPr>
              <a:t>⑨　外国人消費の構造（免税取引）</a:t>
            </a:r>
          </a:p>
          <a:p>
            <a:pPr algn="l"/>
            <a:r>
              <a:rPr kumimoji="1" lang="ja-JP" altLang="en-US" dirty="0"/>
              <a:t>都道府県単位で、訪日外国人の免税取引額について、地域・国籍別に把握できます。</a:t>
            </a:r>
          </a:p>
        </p:txBody>
      </p:sp>
      <p:sp>
        <p:nvSpPr>
          <p:cNvPr id="6" name="テキスト ボックス 5">
            <a:extLst>
              <a:ext uri="{FF2B5EF4-FFF2-40B4-BE49-F238E27FC236}">
                <a16:creationId xmlns:a16="http://schemas.microsoft.com/office/drawing/2014/main" id="{1125F2B0-E44B-4F9D-AAB0-207583B7B287}"/>
              </a:ext>
            </a:extLst>
          </p:cNvPr>
          <p:cNvSpPr txBox="1"/>
          <p:nvPr/>
        </p:nvSpPr>
        <p:spPr>
          <a:xfrm>
            <a:off x="251644" y="5955052"/>
            <a:ext cx="864083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インバウンド関して取得できるデータの方が多いです。</a:t>
            </a:r>
            <a:endParaRPr lang="en-US" altLang="ja-JP" dirty="0"/>
          </a:p>
        </p:txBody>
      </p:sp>
      <p:sp>
        <p:nvSpPr>
          <p:cNvPr id="2" name="スライド番号プレースホルダー 1">
            <a:extLst>
              <a:ext uri="{FF2B5EF4-FFF2-40B4-BE49-F238E27FC236}">
                <a16:creationId xmlns:a16="http://schemas.microsoft.com/office/drawing/2014/main" id="{F7DF740A-C21C-430C-9A9E-12C6938EEEB6}"/>
              </a:ext>
            </a:extLst>
          </p:cNvPr>
          <p:cNvSpPr>
            <a:spLocks noGrp="1"/>
          </p:cNvSpPr>
          <p:nvPr>
            <p:ph type="sldNum" sz="quarter" idx="12"/>
          </p:nvPr>
        </p:nvSpPr>
        <p:spPr/>
        <p:txBody>
          <a:bodyPr/>
          <a:lstStyle/>
          <a:p>
            <a:pPr>
              <a:defRPr/>
            </a:pPr>
            <a:fld id="{22179739-F4A8-44EB-8B8E-F3F060272835}" type="slidenum">
              <a:rPr lang="ja-JP" altLang="en-US" smtClean="0"/>
              <a:pPr>
                <a:defRPr/>
              </a:pPr>
              <a:t>48</a:t>
            </a:fld>
            <a:endParaRPr lang="ja-JP" altLang="en-US"/>
          </a:p>
        </p:txBody>
      </p:sp>
    </p:spTree>
    <p:extLst>
      <p:ext uri="{BB962C8B-B14F-4D97-AF65-F5344CB8AC3E}">
        <p14:creationId xmlns:p14="http://schemas.microsoft.com/office/powerpoint/2010/main" val="1868333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43171B7-3336-4485-861A-98C576223AB7}"/>
              </a:ext>
            </a:extLst>
          </p:cNvPr>
          <p:cNvSpPr>
            <a:spLocks noGrp="1"/>
          </p:cNvSpPr>
          <p:nvPr>
            <p:ph type="sldNum" sz="quarter" idx="12"/>
          </p:nvPr>
        </p:nvSpPr>
        <p:spPr/>
        <p:txBody>
          <a:bodyPr/>
          <a:lstStyle/>
          <a:p>
            <a:pPr>
              <a:defRPr/>
            </a:pPr>
            <a:fld id="{22179739-F4A8-44EB-8B8E-F3F060272835}" type="slidenum">
              <a:rPr lang="ja-JP" altLang="en-US" smtClean="0"/>
              <a:pPr>
                <a:defRPr/>
              </a:pPr>
              <a:t>4</a:t>
            </a:fld>
            <a:endParaRPr lang="ja-JP" altLang="en-US"/>
          </a:p>
        </p:txBody>
      </p:sp>
      <p:sp>
        <p:nvSpPr>
          <p:cNvPr id="4" name="正方形/長方形 3">
            <a:extLst>
              <a:ext uri="{FF2B5EF4-FFF2-40B4-BE49-F238E27FC236}">
                <a16:creationId xmlns:a16="http://schemas.microsoft.com/office/drawing/2014/main" id="{A7A7D8DF-357F-41A0-9A34-5D50C84FDDBC}"/>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講義１</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792099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のデータ②</a:t>
            </a:r>
          </a:p>
        </p:txBody>
      </p:sp>
      <p:sp>
        <p:nvSpPr>
          <p:cNvPr id="6" name="テキスト ボックス 5">
            <a:extLst>
              <a:ext uri="{FF2B5EF4-FFF2-40B4-BE49-F238E27FC236}">
                <a16:creationId xmlns:a16="http://schemas.microsoft.com/office/drawing/2014/main" id="{1125F2B0-E44B-4F9D-AAB0-207583B7B287}"/>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特定の時期に沖縄県那覇市に宿泊した居住都道府県別の</a:t>
            </a:r>
            <a:endParaRPr lang="en-US" altLang="ja-JP" dirty="0"/>
          </a:p>
          <a:p>
            <a:r>
              <a:rPr lang="ja-JP" altLang="en-US" dirty="0"/>
              <a:t>延べ宿泊者数の構成割合のランキングです。</a:t>
            </a:r>
            <a:endParaRPr lang="en-US" altLang="ja-JP" dirty="0"/>
          </a:p>
        </p:txBody>
      </p:sp>
      <p:pic>
        <p:nvPicPr>
          <p:cNvPr id="4" name="図 3">
            <a:extLst>
              <a:ext uri="{FF2B5EF4-FFF2-40B4-BE49-F238E27FC236}">
                <a16:creationId xmlns:a16="http://schemas.microsoft.com/office/drawing/2014/main" id="{9614B429-A735-43BE-A073-50D7BAF8928D}"/>
              </a:ext>
            </a:extLst>
          </p:cNvPr>
          <p:cNvPicPr>
            <a:picLocks noChangeAspect="1"/>
          </p:cNvPicPr>
          <p:nvPr/>
        </p:nvPicPr>
        <p:blipFill>
          <a:blip r:embed="rId3"/>
          <a:stretch>
            <a:fillRect/>
          </a:stretch>
        </p:blipFill>
        <p:spPr>
          <a:xfrm>
            <a:off x="1013374" y="1620549"/>
            <a:ext cx="7117252" cy="3672408"/>
          </a:xfrm>
          <a:prstGeom prst="rect">
            <a:avLst/>
          </a:prstGeom>
        </p:spPr>
      </p:pic>
      <p:sp>
        <p:nvSpPr>
          <p:cNvPr id="10" name="テキスト ボックス 9">
            <a:extLst>
              <a:ext uri="{FF2B5EF4-FFF2-40B4-BE49-F238E27FC236}">
                <a16:creationId xmlns:a16="http://schemas.microsoft.com/office/drawing/2014/main" id="{5CB891EE-D8E3-4B63-83E4-F0044D12CFB6}"/>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観光</a:t>
            </a:r>
            <a:r>
              <a:rPr kumimoji="1" lang="ja-JP" altLang="en-US" dirty="0"/>
              <a:t>マップ＝国内　</a:t>
            </a:r>
            <a:r>
              <a:rPr kumimoji="1" lang="en-US" altLang="ja-JP" dirty="0"/>
              <a:t>from-to</a:t>
            </a:r>
            <a:r>
              <a:rPr kumimoji="1" lang="ja-JP" altLang="en-US" dirty="0"/>
              <a:t>分析の例</a:t>
            </a:r>
          </a:p>
        </p:txBody>
      </p:sp>
      <p:sp>
        <p:nvSpPr>
          <p:cNvPr id="11" name="正方形/長方形 10">
            <a:extLst>
              <a:ext uri="{FF2B5EF4-FFF2-40B4-BE49-F238E27FC236}">
                <a16:creationId xmlns:a16="http://schemas.microsoft.com/office/drawing/2014/main" id="{FD5821E9-B96A-43DA-9A63-061E3241DD25}"/>
              </a:ext>
            </a:extLst>
          </p:cNvPr>
          <p:cNvSpPr/>
          <p:nvPr/>
        </p:nvSpPr>
        <p:spPr>
          <a:xfrm>
            <a:off x="6695405" y="5550605"/>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sp>
        <p:nvSpPr>
          <p:cNvPr id="2" name="スライド番号プレースホルダー 1">
            <a:extLst>
              <a:ext uri="{FF2B5EF4-FFF2-40B4-BE49-F238E27FC236}">
                <a16:creationId xmlns:a16="http://schemas.microsoft.com/office/drawing/2014/main" id="{566B23FE-0656-45E8-9741-EB362F76D8BC}"/>
              </a:ext>
            </a:extLst>
          </p:cNvPr>
          <p:cNvSpPr>
            <a:spLocks noGrp="1"/>
          </p:cNvSpPr>
          <p:nvPr>
            <p:ph type="sldNum" sz="quarter" idx="12"/>
          </p:nvPr>
        </p:nvSpPr>
        <p:spPr/>
        <p:txBody>
          <a:bodyPr/>
          <a:lstStyle/>
          <a:p>
            <a:pPr>
              <a:defRPr/>
            </a:pPr>
            <a:fld id="{22179739-F4A8-44EB-8B8E-F3F060272835}" type="slidenum">
              <a:rPr lang="ja-JP" altLang="en-US" smtClean="0"/>
              <a:pPr>
                <a:defRPr/>
              </a:pPr>
              <a:t>49</a:t>
            </a:fld>
            <a:endParaRPr lang="ja-JP" altLang="en-US"/>
          </a:p>
        </p:txBody>
      </p:sp>
    </p:spTree>
    <p:extLst>
      <p:ext uri="{BB962C8B-B14F-4D97-AF65-F5344CB8AC3E}">
        <p14:creationId xmlns:p14="http://schemas.microsoft.com/office/powerpoint/2010/main" val="1089661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1" y="742784"/>
            <a:ext cx="2299036"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US" altLang="ja-JP" sz="2000" b="1" dirty="0">
                <a:latin typeface="+mn-ea"/>
              </a:rPr>
              <a:t>RESAS</a:t>
            </a:r>
            <a:r>
              <a:rPr lang="ja-JP" altLang="en-US" sz="2000" b="1" dirty="0">
                <a:latin typeface="+mn-ea"/>
              </a:rPr>
              <a:t>のデータ②</a:t>
            </a:r>
          </a:p>
        </p:txBody>
      </p:sp>
      <p:sp>
        <p:nvSpPr>
          <p:cNvPr id="6" name="テキスト ボックス 5">
            <a:extLst>
              <a:ext uri="{FF2B5EF4-FFF2-40B4-BE49-F238E27FC236}">
                <a16:creationId xmlns:a16="http://schemas.microsoft.com/office/drawing/2014/main" id="{1125F2B0-E44B-4F9D-AAB0-207583B7B287}"/>
              </a:ext>
            </a:extLst>
          </p:cNvPr>
          <p:cNvSpPr txBox="1"/>
          <p:nvPr/>
        </p:nvSpPr>
        <p:spPr>
          <a:xfrm>
            <a:off x="251644" y="5955052"/>
            <a:ext cx="8640835" cy="369332"/>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国・地域別の沖縄県での消費額データも即座に表示ができます。</a:t>
            </a:r>
            <a:endParaRPr lang="en-US" altLang="ja-JP" dirty="0"/>
          </a:p>
        </p:txBody>
      </p:sp>
      <p:sp>
        <p:nvSpPr>
          <p:cNvPr id="10" name="テキスト ボックス 9">
            <a:extLst>
              <a:ext uri="{FF2B5EF4-FFF2-40B4-BE49-F238E27FC236}">
                <a16:creationId xmlns:a16="http://schemas.microsoft.com/office/drawing/2014/main" id="{5CB891EE-D8E3-4B63-83E4-F0044D12CFB6}"/>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観光</a:t>
            </a:r>
            <a:r>
              <a:rPr kumimoji="1" lang="ja-JP" altLang="en-US" dirty="0"/>
              <a:t>マップ＝海外　</a:t>
            </a:r>
            <a:r>
              <a:rPr lang="ja-JP" altLang="en-US" dirty="0"/>
              <a:t>外国人消費の比較の例</a:t>
            </a:r>
            <a:endParaRPr kumimoji="1" lang="ja-JP" altLang="en-US" dirty="0"/>
          </a:p>
        </p:txBody>
      </p:sp>
      <p:sp>
        <p:nvSpPr>
          <p:cNvPr id="11" name="正方形/長方形 10">
            <a:extLst>
              <a:ext uri="{FF2B5EF4-FFF2-40B4-BE49-F238E27FC236}">
                <a16:creationId xmlns:a16="http://schemas.microsoft.com/office/drawing/2014/main" id="{FD5821E9-B96A-43DA-9A63-061E3241DD25}"/>
              </a:ext>
            </a:extLst>
          </p:cNvPr>
          <p:cNvSpPr/>
          <p:nvPr/>
        </p:nvSpPr>
        <p:spPr>
          <a:xfrm>
            <a:off x="6695405" y="5550605"/>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出典：内閣府　地方創生推進室　ビッグデータチーム</a:t>
            </a:r>
            <a:endParaRPr lang="en-US" altLang="ja-JP" sz="700" dirty="0">
              <a:solidFill>
                <a:prstClr val="black"/>
              </a:solidFill>
              <a:latin typeface="+mn-ea"/>
              <a:ea typeface="+mn-ea"/>
            </a:endParaRPr>
          </a:p>
        </p:txBody>
      </p:sp>
      <p:pic>
        <p:nvPicPr>
          <p:cNvPr id="5" name="図 4">
            <a:extLst>
              <a:ext uri="{FF2B5EF4-FFF2-40B4-BE49-F238E27FC236}">
                <a16:creationId xmlns:a16="http://schemas.microsoft.com/office/drawing/2014/main" id="{9A829C8C-C017-4E14-8718-414CC8DFC0B1}"/>
              </a:ext>
            </a:extLst>
          </p:cNvPr>
          <p:cNvPicPr>
            <a:picLocks noChangeAspect="1"/>
          </p:cNvPicPr>
          <p:nvPr/>
        </p:nvPicPr>
        <p:blipFill>
          <a:blip r:embed="rId3"/>
          <a:stretch>
            <a:fillRect/>
          </a:stretch>
        </p:blipFill>
        <p:spPr>
          <a:xfrm>
            <a:off x="883767" y="1759649"/>
            <a:ext cx="7376465" cy="3686969"/>
          </a:xfrm>
          <a:prstGeom prst="rect">
            <a:avLst/>
          </a:prstGeom>
        </p:spPr>
      </p:pic>
      <p:sp>
        <p:nvSpPr>
          <p:cNvPr id="2" name="スライド番号プレースホルダー 1">
            <a:extLst>
              <a:ext uri="{FF2B5EF4-FFF2-40B4-BE49-F238E27FC236}">
                <a16:creationId xmlns:a16="http://schemas.microsoft.com/office/drawing/2014/main" id="{0405434A-CE92-4678-8817-522DF63B3C28}"/>
              </a:ext>
            </a:extLst>
          </p:cNvPr>
          <p:cNvSpPr>
            <a:spLocks noGrp="1"/>
          </p:cNvSpPr>
          <p:nvPr>
            <p:ph type="sldNum" sz="quarter" idx="12"/>
          </p:nvPr>
        </p:nvSpPr>
        <p:spPr/>
        <p:txBody>
          <a:bodyPr/>
          <a:lstStyle/>
          <a:p>
            <a:pPr>
              <a:defRPr/>
            </a:pPr>
            <a:fld id="{22179739-F4A8-44EB-8B8E-F3F060272835}" type="slidenum">
              <a:rPr lang="ja-JP" altLang="en-US" smtClean="0"/>
              <a:pPr>
                <a:defRPr/>
              </a:pPr>
              <a:t>50</a:t>
            </a:fld>
            <a:endParaRPr lang="ja-JP" altLang="en-US"/>
          </a:p>
        </p:txBody>
      </p:sp>
    </p:spTree>
    <p:extLst>
      <p:ext uri="{BB962C8B-B14F-4D97-AF65-F5344CB8AC3E}">
        <p14:creationId xmlns:p14="http://schemas.microsoft.com/office/powerpoint/2010/main" val="12934684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28C3C037-0C76-5441-A277-C4A1D8E0A852}"/>
              </a:ext>
            </a:extLst>
          </p:cNvPr>
          <p:cNvSpPr/>
          <p:nvPr/>
        </p:nvSpPr>
        <p:spPr>
          <a:xfrm>
            <a:off x="179510" y="901223"/>
            <a:ext cx="3312370" cy="43954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000" b="1" kern="0" dirty="0">
                <a:latin typeface="+mn-ea"/>
              </a:rPr>
              <a:t>２．観光予報プラットフォーム</a:t>
            </a:r>
            <a:endParaRPr lang="ja-JP" altLang="en-US" sz="2000" b="1" dirty="0">
              <a:latin typeface="+mn-ea"/>
            </a:endParaRPr>
          </a:p>
        </p:txBody>
      </p:sp>
      <p:sp>
        <p:nvSpPr>
          <p:cNvPr id="5" name="テキスト ボックス 4">
            <a:extLst>
              <a:ext uri="{FF2B5EF4-FFF2-40B4-BE49-F238E27FC236}">
                <a16:creationId xmlns:a16="http://schemas.microsoft.com/office/drawing/2014/main" id="{FDDB6194-ECFB-1A42-A251-699F1C756BA2}"/>
              </a:ext>
            </a:extLst>
          </p:cNvPr>
          <p:cNvSpPr txBox="1"/>
          <p:nvPr/>
        </p:nvSpPr>
        <p:spPr>
          <a:xfrm>
            <a:off x="179510" y="1340768"/>
            <a:ext cx="8712970" cy="954107"/>
          </a:xfrm>
          <a:prstGeom prst="rect">
            <a:avLst/>
          </a:prstGeom>
          <a:noFill/>
        </p:spPr>
        <p:txBody>
          <a:bodyPr wrap="square" rtlCol="0">
            <a:spAutoFit/>
          </a:bodyPr>
          <a:lstStyle/>
          <a:p>
            <a:pPr algn="l"/>
            <a:r>
              <a:rPr lang="ja-JP" altLang="en-US" sz="1400" b="1" dirty="0">
                <a:latin typeface="+mn-ea"/>
                <a:ea typeface="+mn-ea"/>
              </a:rPr>
              <a:t>観光事業者に対して、</a:t>
            </a:r>
            <a:r>
              <a:rPr kumimoji="1" lang="ja-JP" altLang="en-US" sz="1400" b="1" dirty="0">
                <a:latin typeface="+mn-ea"/>
                <a:ea typeface="+mn-ea"/>
              </a:rPr>
              <a:t>宿泊を基軸にした「観光」に関連する必要とされるデータを提供するデータプラットフォームが「観光予想プラットフォーム」です。観光に関する各種ビックデータをエリア単位でまとめて提供しています。会員登録をする必要があり、有料会員と無料会員の</a:t>
            </a:r>
            <a:r>
              <a:rPr kumimoji="1" lang="en-US" altLang="ja-JP" sz="1400" b="1" dirty="0">
                <a:latin typeface="+mn-ea"/>
                <a:ea typeface="+mn-ea"/>
              </a:rPr>
              <a:t>2</a:t>
            </a:r>
            <a:r>
              <a:rPr kumimoji="1" lang="ja-JP" altLang="en-US" sz="1400" b="1" dirty="0">
                <a:latin typeface="+mn-ea"/>
                <a:ea typeface="+mn-ea"/>
              </a:rPr>
              <a:t>タイプの会員種別が</a:t>
            </a:r>
            <a:r>
              <a:rPr lang="ja-JP" altLang="en-US" sz="1400" b="1" dirty="0">
                <a:latin typeface="+mn-ea"/>
                <a:ea typeface="+mn-ea"/>
              </a:rPr>
              <a:t>存在</a:t>
            </a:r>
            <a:r>
              <a:rPr kumimoji="1" lang="ja-JP" altLang="en-US" sz="1400" b="1" dirty="0">
                <a:latin typeface="+mn-ea"/>
                <a:ea typeface="+mn-ea"/>
              </a:rPr>
              <a:t>します。</a:t>
            </a:r>
          </a:p>
          <a:p>
            <a:pPr algn="l"/>
            <a:r>
              <a:rPr kumimoji="1" lang="ja-JP" altLang="en-US" sz="1400" b="1" dirty="0">
                <a:latin typeface="+mn-ea"/>
                <a:ea typeface="+mn-ea"/>
              </a:rPr>
              <a:t>これらのデータを活用</a:t>
            </a:r>
            <a:r>
              <a:rPr lang="ja-JP" altLang="en-US" sz="1400" b="1" dirty="0">
                <a:latin typeface="+mn-ea"/>
                <a:ea typeface="+mn-ea"/>
              </a:rPr>
              <a:t>することで様々な観光マーケティングの戦略を作ることが可能となります。</a:t>
            </a:r>
            <a:endParaRPr kumimoji="1" lang="ja-JP" altLang="en-US" sz="1400" b="1" dirty="0">
              <a:latin typeface="+mn-ea"/>
              <a:ea typeface="+mn-ea"/>
            </a:endParaRPr>
          </a:p>
        </p:txBody>
      </p:sp>
      <p:pic>
        <p:nvPicPr>
          <p:cNvPr id="3" name="図 2">
            <a:extLst>
              <a:ext uri="{FF2B5EF4-FFF2-40B4-BE49-F238E27FC236}">
                <a16:creationId xmlns:a16="http://schemas.microsoft.com/office/drawing/2014/main" id="{840E0802-3A65-426A-9CB8-243F492C0D71}"/>
              </a:ext>
            </a:extLst>
          </p:cNvPr>
          <p:cNvPicPr>
            <a:picLocks noChangeAspect="1"/>
          </p:cNvPicPr>
          <p:nvPr/>
        </p:nvPicPr>
        <p:blipFill>
          <a:blip r:embed="rId3"/>
          <a:stretch>
            <a:fillRect/>
          </a:stretch>
        </p:blipFill>
        <p:spPr>
          <a:xfrm>
            <a:off x="1365206" y="2338307"/>
            <a:ext cx="6413588" cy="4111135"/>
          </a:xfrm>
          <a:prstGeom prst="rect">
            <a:avLst/>
          </a:prstGeom>
        </p:spPr>
      </p:pic>
      <p:sp>
        <p:nvSpPr>
          <p:cNvPr id="6" name="正方形/長方形 5">
            <a:extLst>
              <a:ext uri="{FF2B5EF4-FFF2-40B4-BE49-F238E27FC236}">
                <a16:creationId xmlns:a16="http://schemas.microsoft.com/office/drawing/2014/main" id="{F3893CAA-25F4-41DC-AA0F-36D2EFCF851F}"/>
              </a:ext>
            </a:extLst>
          </p:cNvPr>
          <p:cNvSpPr/>
          <p:nvPr/>
        </p:nvSpPr>
        <p:spPr>
          <a:xfrm>
            <a:off x="6557096" y="6492875"/>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出典：観光予報プラットフォーム推進協議会</a:t>
            </a:r>
            <a:endParaRPr lang="en-US" altLang="ja-JP" sz="700" dirty="0">
              <a:solidFill>
                <a:prstClr val="black"/>
              </a:solidFill>
              <a:latin typeface="+mn-ea"/>
              <a:ea typeface="+mn-ea"/>
            </a:endParaRPr>
          </a:p>
        </p:txBody>
      </p:sp>
      <p:sp>
        <p:nvSpPr>
          <p:cNvPr id="2" name="スライド番号プレースホルダー 1">
            <a:extLst>
              <a:ext uri="{FF2B5EF4-FFF2-40B4-BE49-F238E27FC236}">
                <a16:creationId xmlns:a16="http://schemas.microsoft.com/office/drawing/2014/main" id="{7662B319-D9DD-4C7C-97B5-F4512D9006B2}"/>
              </a:ext>
            </a:extLst>
          </p:cNvPr>
          <p:cNvSpPr>
            <a:spLocks noGrp="1"/>
          </p:cNvSpPr>
          <p:nvPr>
            <p:ph type="sldNum" sz="quarter" idx="12"/>
          </p:nvPr>
        </p:nvSpPr>
        <p:spPr/>
        <p:txBody>
          <a:bodyPr/>
          <a:lstStyle/>
          <a:p>
            <a:pPr>
              <a:defRPr/>
            </a:pPr>
            <a:fld id="{22179739-F4A8-44EB-8B8E-F3F060272835}" type="slidenum">
              <a:rPr lang="ja-JP" altLang="en-US" smtClean="0"/>
              <a:pPr>
                <a:defRPr/>
              </a:pPr>
              <a:t>51</a:t>
            </a:fld>
            <a:endParaRPr lang="ja-JP" altLang="en-US"/>
          </a:p>
        </p:txBody>
      </p:sp>
    </p:spTree>
    <p:extLst>
      <p:ext uri="{BB962C8B-B14F-4D97-AF65-F5344CB8AC3E}">
        <p14:creationId xmlns:p14="http://schemas.microsoft.com/office/powerpoint/2010/main" val="25717643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3019115"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000" b="1" dirty="0">
                <a:latin typeface="+mn-ea"/>
              </a:rPr>
              <a:t>観光予報プラットホーム①</a:t>
            </a:r>
          </a:p>
        </p:txBody>
      </p:sp>
      <p:sp>
        <p:nvSpPr>
          <p:cNvPr id="6" name="テキスト ボックス 5">
            <a:extLst>
              <a:ext uri="{FF2B5EF4-FFF2-40B4-BE49-F238E27FC236}">
                <a16:creationId xmlns:a16="http://schemas.microsoft.com/office/drawing/2014/main" id="{1125F2B0-E44B-4F9D-AAB0-207583B7B287}"/>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過去の宿泊実績に関するデータから先</a:t>
            </a:r>
            <a:r>
              <a:rPr lang="en-US" altLang="ja-JP" dirty="0"/>
              <a:t>6</a:t>
            </a:r>
            <a:r>
              <a:rPr lang="ja-JP" altLang="en-US" dirty="0"/>
              <a:t>か月分の観光地の混雑予想のデータを提供しています。観光客の増加率も国内、海外に分けて予測しています。</a:t>
            </a:r>
            <a:endParaRPr lang="en-US" altLang="ja-JP" dirty="0"/>
          </a:p>
        </p:txBody>
      </p:sp>
      <p:sp>
        <p:nvSpPr>
          <p:cNvPr id="10" name="テキスト ボックス 9">
            <a:extLst>
              <a:ext uri="{FF2B5EF4-FFF2-40B4-BE49-F238E27FC236}">
                <a16:creationId xmlns:a16="http://schemas.microsoft.com/office/drawing/2014/main" id="{5CB891EE-D8E3-4B63-83E4-F0044D12CFB6}"/>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観光予想</a:t>
            </a:r>
          </a:p>
        </p:txBody>
      </p:sp>
      <p:sp>
        <p:nvSpPr>
          <p:cNvPr id="12" name="正方形/長方形 11">
            <a:extLst>
              <a:ext uri="{FF2B5EF4-FFF2-40B4-BE49-F238E27FC236}">
                <a16:creationId xmlns:a16="http://schemas.microsoft.com/office/drawing/2014/main" id="{80EFC235-90E5-4D6A-8974-D5B7D7AF1667}"/>
              </a:ext>
            </a:extLst>
          </p:cNvPr>
          <p:cNvSpPr/>
          <p:nvPr/>
        </p:nvSpPr>
        <p:spPr>
          <a:xfrm>
            <a:off x="6948264" y="5740496"/>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出典：観光予報プラットフォーム推進協議会</a:t>
            </a:r>
            <a:endParaRPr lang="en-US" altLang="ja-JP" sz="700" dirty="0">
              <a:solidFill>
                <a:prstClr val="black"/>
              </a:solidFill>
              <a:latin typeface="+mn-ea"/>
              <a:ea typeface="+mn-ea"/>
            </a:endParaRPr>
          </a:p>
        </p:txBody>
      </p:sp>
      <p:pic>
        <p:nvPicPr>
          <p:cNvPr id="4" name="図 3">
            <a:extLst>
              <a:ext uri="{FF2B5EF4-FFF2-40B4-BE49-F238E27FC236}">
                <a16:creationId xmlns:a16="http://schemas.microsoft.com/office/drawing/2014/main" id="{2683BB31-AE87-4049-92F4-ED6E32094C13}"/>
              </a:ext>
            </a:extLst>
          </p:cNvPr>
          <p:cNvPicPr>
            <a:picLocks noChangeAspect="1"/>
          </p:cNvPicPr>
          <p:nvPr/>
        </p:nvPicPr>
        <p:blipFill>
          <a:blip r:embed="rId3"/>
          <a:stretch>
            <a:fillRect/>
          </a:stretch>
        </p:blipFill>
        <p:spPr>
          <a:xfrm>
            <a:off x="326749" y="1597772"/>
            <a:ext cx="8536156" cy="4117451"/>
          </a:xfrm>
          <a:prstGeom prst="rect">
            <a:avLst/>
          </a:prstGeom>
        </p:spPr>
      </p:pic>
      <p:sp>
        <p:nvSpPr>
          <p:cNvPr id="2" name="スライド番号プレースホルダー 1">
            <a:extLst>
              <a:ext uri="{FF2B5EF4-FFF2-40B4-BE49-F238E27FC236}">
                <a16:creationId xmlns:a16="http://schemas.microsoft.com/office/drawing/2014/main" id="{0CE74C4F-EDB1-444D-98A0-97BBEA481512}"/>
              </a:ext>
            </a:extLst>
          </p:cNvPr>
          <p:cNvSpPr>
            <a:spLocks noGrp="1"/>
          </p:cNvSpPr>
          <p:nvPr>
            <p:ph type="sldNum" sz="quarter" idx="12"/>
          </p:nvPr>
        </p:nvSpPr>
        <p:spPr/>
        <p:txBody>
          <a:bodyPr/>
          <a:lstStyle/>
          <a:p>
            <a:pPr>
              <a:defRPr/>
            </a:pPr>
            <a:fld id="{22179739-F4A8-44EB-8B8E-F3F060272835}" type="slidenum">
              <a:rPr lang="ja-JP" altLang="en-US" smtClean="0"/>
              <a:pPr>
                <a:defRPr/>
              </a:pPr>
              <a:t>52</a:t>
            </a:fld>
            <a:endParaRPr lang="ja-JP" altLang="en-US"/>
          </a:p>
        </p:txBody>
      </p:sp>
    </p:spTree>
    <p:extLst>
      <p:ext uri="{BB962C8B-B14F-4D97-AF65-F5344CB8AC3E}">
        <p14:creationId xmlns:p14="http://schemas.microsoft.com/office/powerpoint/2010/main" val="3954655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3019115"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000" b="1" dirty="0">
                <a:latin typeface="+mn-ea"/>
              </a:rPr>
              <a:t>観光予報プラットホーム②</a:t>
            </a:r>
          </a:p>
        </p:txBody>
      </p:sp>
      <p:sp>
        <p:nvSpPr>
          <p:cNvPr id="6" name="テキスト ボックス 5">
            <a:extLst>
              <a:ext uri="{FF2B5EF4-FFF2-40B4-BE49-F238E27FC236}">
                <a16:creationId xmlns:a16="http://schemas.microsoft.com/office/drawing/2014/main" id="{1125F2B0-E44B-4F9D-AAB0-207583B7B287}"/>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該当地域（市町村単位）に宿泊実績のデータを日ごとにグラフで表示します。</a:t>
            </a:r>
            <a:endParaRPr lang="en-US" altLang="ja-JP" dirty="0"/>
          </a:p>
          <a:p>
            <a:r>
              <a:rPr lang="ja-JP" altLang="en-US" dirty="0"/>
              <a:t>前年、一昨年前との比較も容易にできます。</a:t>
            </a:r>
            <a:endParaRPr lang="en-US" altLang="ja-JP" dirty="0"/>
          </a:p>
        </p:txBody>
      </p:sp>
      <p:sp>
        <p:nvSpPr>
          <p:cNvPr id="10" name="テキスト ボックス 9">
            <a:extLst>
              <a:ext uri="{FF2B5EF4-FFF2-40B4-BE49-F238E27FC236}">
                <a16:creationId xmlns:a16="http://schemas.microsoft.com/office/drawing/2014/main" id="{5CB891EE-D8E3-4B63-83E4-F0044D12CFB6}"/>
              </a:ext>
            </a:extLst>
          </p:cNvPr>
          <p:cNvSpPr txBox="1"/>
          <p:nvPr/>
        </p:nvSpPr>
        <p:spPr>
          <a:xfrm>
            <a:off x="179512" y="1251217"/>
            <a:ext cx="6923211" cy="369332"/>
          </a:xfrm>
          <a:prstGeom prst="rect">
            <a:avLst/>
          </a:prstGeom>
          <a:noFill/>
        </p:spPr>
        <p:txBody>
          <a:bodyPr wrap="square" rtlCol="0">
            <a:spAutoFit/>
          </a:bodyPr>
          <a:lstStyle/>
          <a:p>
            <a:pPr algn="l"/>
            <a:r>
              <a:rPr lang="ja-JP" altLang="en-US" dirty="0"/>
              <a:t>宿泊実績</a:t>
            </a:r>
            <a:endParaRPr kumimoji="1" lang="ja-JP" altLang="en-US" dirty="0"/>
          </a:p>
        </p:txBody>
      </p:sp>
      <p:sp>
        <p:nvSpPr>
          <p:cNvPr id="12" name="正方形/長方形 11">
            <a:extLst>
              <a:ext uri="{FF2B5EF4-FFF2-40B4-BE49-F238E27FC236}">
                <a16:creationId xmlns:a16="http://schemas.microsoft.com/office/drawing/2014/main" id="{80EFC235-90E5-4D6A-8974-D5B7D7AF1667}"/>
              </a:ext>
            </a:extLst>
          </p:cNvPr>
          <p:cNvSpPr/>
          <p:nvPr/>
        </p:nvSpPr>
        <p:spPr>
          <a:xfrm>
            <a:off x="6804247" y="5731354"/>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出典：観光予報プラットフォーム推進協議会</a:t>
            </a:r>
            <a:endParaRPr lang="en-US" altLang="ja-JP" sz="700" dirty="0">
              <a:solidFill>
                <a:prstClr val="black"/>
              </a:solidFill>
              <a:latin typeface="+mn-ea"/>
              <a:ea typeface="+mn-ea"/>
            </a:endParaRPr>
          </a:p>
        </p:txBody>
      </p:sp>
      <p:pic>
        <p:nvPicPr>
          <p:cNvPr id="3" name="図 2">
            <a:extLst>
              <a:ext uri="{FF2B5EF4-FFF2-40B4-BE49-F238E27FC236}">
                <a16:creationId xmlns:a16="http://schemas.microsoft.com/office/drawing/2014/main" id="{BFDFDF63-50A5-41A8-9A4E-116728BB3CFD}"/>
              </a:ext>
            </a:extLst>
          </p:cNvPr>
          <p:cNvPicPr>
            <a:picLocks noChangeAspect="1"/>
          </p:cNvPicPr>
          <p:nvPr/>
        </p:nvPicPr>
        <p:blipFill>
          <a:blip r:embed="rId3"/>
          <a:stretch>
            <a:fillRect/>
          </a:stretch>
        </p:blipFill>
        <p:spPr>
          <a:xfrm>
            <a:off x="359532" y="1585213"/>
            <a:ext cx="8424936" cy="4111726"/>
          </a:xfrm>
          <a:prstGeom prst="rect">
            <a:avLst/>
          </a:prstGeom>
        </p:spPr>
      </p:pic>
      <p:sp>
        <p:nvSpPr>
          <p:cNvPr id="2" name="スライド番号プレースホルダー 1">
            <a:extLst>
              <a:ext uri="{FF2B5EF4-FFF2-40B4-BE49-F238E27FC236}">
                <a16:creationId xmlns:a16="http://schemas.microsoft.com/office/drawing/2014/main" id="{227E20D9-1950-43EF-897E-3DA5373B797F}"/>
              </a:ext>
            </a:extLst>
          </p:cNvPr>
          <p:cNvSpPr>
            <a:spLocks noGrp="1"/>
          </p:cNvSpPr>
          <p:nvPr>
            <p:ph type="sldNum" sz="quarter" idx="12"/>
          </p:nvPr>
        </p:nvSpPr>
        <p:spPr/>
        <p:txBody>
          <a:bodyPr/>
          <a:lstStyle/>
          <a:p>
            <a:pPr>
              <a:defRPr/>
            </a:pPr>
            <a:fld id="{22179739-F4A8-44EB-8B8E-F3F060272835}" type="slidenum">
              <a:rPr lang="ja-JP" altLang="en-US" smtClean="0"/>
              <a:pPr>
                <a:defRPr/>
              </a:pPr>
              <a:t>53</a:t>
            </a:fld>
            <a:endParaRPr lang="ja-JP" altLang="en-US"/>
          </a:p>
        </p:txBody>
      </p:sp>
    </p:spTree>
    <p:extLst>
      <p:ext uri="{BB962C8B-B14F-4D97-AF65-F5344CB8AC3E}">
        <p14:creationId xmlns:p14="http://schemas.microsoft.com/office/powerpoint/2010/main" val="25715490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F8D58957-4EC8-4EC4-9EF5-6C51182D3ECB}"/>
              </a:ext>
            </a:extLst>
          </p:cNvPr>
          <p:cNvSpPr/>
          <p:nvPr/>
        </p:nvSpPr>
        <p:spPr>
          <a:xfrm>
            <a:off x="256740" y="742784"/>
            <a:ext cx="3019115" cy="369332"/>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ja-JP" altLang="en-US" sz="2000" b="1" dirty="0">
                <a:latin typeface="+mn-ea"/>
              </a:rPr>
              <a:t>観光予報プラットホーム③</a:t>
            </a:r>
          </a:p>
        </p:txBody>
      </p:sp>
      <p:sp>
        <p:nvSpPr>
          <p:cNvPr id="6" name="テキスト ボックス 5">
            <a:extLst>
              <a:ext uri="{FF2B5EF4-FFF2-40B4-BE49-F238E27FC236}">
                <a16:creationId xmlns:a16="http://schemas.microsoft.com/office/drawing/2014/main" id="{1125F2B0-E44B-4F9D-AAB0-207583B7B287}"/>
              </a:ext>
            </a:extLst>
          </p:cNvPr>
          <p:cNvSpPr txBox="1"/>
          <p:nvPr/>
        </p:nvSpPr>
        <p:spPr>
          <a:xfrm>
            <a:off x="251644" y="5955052"/>
            <a:ext cx="8640835" cy="646331"/>
          </a:xfrm>
          <a:prstGeom prst="rect">
            <a:avLst/>
          </a:prstGeom>
          <a:solidFill>
            <a:srgbClr val="002060"/>
          </a:solidFill>
          <a:ln>
            <a:solidFill>
              <a:schemeClr val="tx1">
                <a:lumMod val="50000"/>
                <a:lumOff val="50000"/>
              </a:schemeClr>
            </a:solidFill>
          </a:ln>
        </p:spPr>
        <p:txBody>
          <a:bodyPr wrap="square" rtlCol="0">
            <a:spAutoFit/>
          </a:bodyPr>
          <a:lstStyle>
            <a:defPPr>
              <a:defRPr lang="ja-JP"/>
            </a:defPPr>
            <a:lvl1pPr>
              <a:defRPr b="1">
                <a:solidFill>
                  <a:schemeClr val="bg1"/>
                </a:solidFill>
              </a:defRPr>
            </a:lvl1pPr>
          </a:lstStyle>
          <a:p>
            <a:r>
              <a:rPr lang="ja-JP" altLang="en-US" dirty="0"/>
              <a:t>「地域のポテンシャル」という項目では該当エリアにどのような観光資源が</a:t>
            </a:r>
            <a:endParaRPr lang="en-US" altLang="ja-JP" dirty="0"/>
          </a:p>
          <a:p>
            <a:r>
              <a:rPr lang="ja-JP" altLang="en-US" dirty="0"/>
              <a:t>あるか表示することが可能です。</a:t>
            </a:r>
            <a:endParaRPr lang="en-US" altLang="ja-JP" dirty="0"/>
          </a:p>
        </p:txBody>
      </p:sp>
      <p:sp>
        <p:nvSpPr>
          <p:cNvPr id="10" name="テキスト ボックス 9">
            <a:extLst>
              <a:ext uri="{FF2B5EF4-FFF2-40B4-BE49-F238E27FC236}">
                <a16:creationId xmlns:a16="http://schemas.microsoft.com/office/drawing/2014/main" id="{5CB891EE-D8E3-4B63-83E4-F0044D12CFB6}"/>
              </a:ext>
            </a:extLst>
          </p:cNvPr>
          <p:cNvSpPr txBox="1"/>
          <p:nvPr/>
        </p:nvSpPr>
        <p:spPr>
          <a:xfrm>
            <a:off x="179512" y="1251217"/>
            <a:ext cx="6923211" cy="369332"/>
          </a:xfrm>
          <a:prstGeom prst="rect">
            <a:avLst/>
          </a:prstGeom>
          <a:noFill/>
        </p:spPr>
        <p:txBody>
          <a:bodyPr wrap="square" rtlCol="0">
            <a:spAutoFit/>
          </a:bodyPr>
          <a:lstStyle/>
          <a:p>
            <a:pPr algn="l"/>
            <a:r>
              <a:rPr kumimoji="1" lang="ja-JP" altLang="en-US" dirty="0"/>
              <a:t>地域のポテンシャル</a:t>
            </a:r>
          </a:p>
        </p:txBody>
      </p:sp>
      <p:sp>
        <p:nvSpPr>
          <p:cNvPr id="12" name="正方形/長方形 11">
            <a:extLst>
              <a:ext uri="{FF2B5EF4-FFF2-40B4-BE49-F238E27FC236}">
                <a16:creationId xmlns:a16="http://schemas.microsoft.com/office/drawing/2014/main" id="{80EFC235-90E5-4D6A-8974-D5B7D7AF1667}"/>
              </a:ext>
            </a:extLst>
          </p:cNvPr>
          <p:cNvSpPr/>
          <p:nvPr/>
        </p:nvSpPr>
        <p:spPr>
          <a:xfrm>
            <a:off x="6682789" y="5698435"/>
            <a:ext cx="2088232"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出典：観光予報プラットフォーム推進協議会</a:t>
            </a:r>
            <a:endParaRPr lang="en-US" altLang="ja-JP" sz="700" dirty="0">
              <a:solidFill>
                <a:prstClr val="black"/>
              </a:solidFill>
              <a:latin typeface="+mn-ea"/>
              <a:ea typeface="+mn-ea"/>
            </a:endParaRPr>
          </a:p>
        </p:txBody>
      </p:sp>
      <p:pic>
        <p:nvPicPr>
          <p:cNvPr id="4" name="図 3">
            <a:extLst>
              <a:ext uri="{FF2B5EF4-FFF2-40B4-BE49-F238E27FC236}">
                <a16:creationId xmlns:a16="http://schemas.microsoft.com/office/drawing/2014/main" id="{6D20CA1D-BAB7-41B3-AC3B-B27279C6F21A}"/>
              </a:ext>
            </a:extLst>
          </p:cNvPr>
          <p:cNvPicPr>
            <a:picLocks noChangeAspect="1"/>
          </p:cNvPicPr>
          <p:nvPr/>
        </p:nvPicPr>
        <p:blipFill>
          <a:blip r:embed="rId3"/>
          <a:stretch>
            <a:fillRect/>
          </a:stretch>
        </p:blipFill>
        <p:spPr>
          <a:xfrm>
            <a:off x="469936" y="1556791"/>
            <a:ext cx="8204127" cy="4141644"/>
          </a:xfrm>
          <a:prstGeom prst="rect">
            <a:avLst/>
          </a:prstGeom>
        </p:spPr>
      </p:pic>
      <p:sp>
        <p:nvSpPr>
          <p:cNvPr id="2" name="スライド番号プレースホルダー 1">
            <a:extLst>
              <a:ext uri="{FF2B5EF4-FFF2-40B4-BE49-F238E27FC236}">
                <a16:creationId xmlns:a16="http://schemas.microsoft.com/office/drawing/2014/main" id="{10600B55-252E-4305-A191-A56FC23A8AFD}"/>
              </a:ext>
            </a:extLst>
          </p:cNvPr>
          <p:cNvSpPr>
            <a:spLocks noGrp="1"/>
          </p:cNvSpPr>
          <p:nvPr>
            <p:ph type="sldNum" sz="quarter" idx="12"/>
          </p:nvPr>
        </p:nvSpPr>
        <p:spPr/>
        <p:txBody>
          <a:bodyPr/>
          <a:lstStyle/>
          <a:p>
            <a:pPr>
              <a:defRPr/>
            </a:pPr>
            <a:fld id="{22179739-F4A8-44EB-8B8E-F3F060272835}" type="slidenum">
              <a:rPr lang="ja-JP" altLang="en-US" smtClean="0"/>
              <a:pPr>
                <a:defRPr/>
              </a:pPr>
              <a:t>54</a:t>
            </a:fld>
            <a:endParaRPr lang="ja-JP" altLang="en-US"/>
          </a:p>
        </p:txBody>
      </p:sp>
    </p:spTree>
    <p:extLst>
      <p:ext uri="{BB962C8B-B14F-4D97-AF65-F5344CB8AC3E}">
        <p14:creationId xmlns:p14="http://schemas.microsoft.com/office/powerpoint/2010/main" val="8681965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2D473FC-CCF9-471D-A4EF-4415253E5B16}"/>
              </a:ext>
            </a:extLst>
          </p:cNvPr>
          <p:cNvSpPr>
            <a:spLocks noGrp="1"/>
          </p:cNvSpPr>
          <p:nvPr>
            <p:ph type="sldNum" sz="quarter" idx="12"/>
          </p:nvPr>
        </p:nvSpPr>
        <p:spPr/>
        <p:txBody>
          <a:bodyPr/>
          <a:lstStyle/>
          <a:p>
            <a:pPr>
              <a:defRPr/>
            </a:pPr>
            <a:fld id="{22179739-F4A8-44EB-8B8E-F3F060272835}" type="slidenum">
              <a:rPr lang="ja-JP" altLang="en-US" smtClean="0"/>
              <a:pPr>
                <a:defRPr/>
              </a:pPr>
              <a:t>55</a:t>
            </a:fld>
            <a:endParaRPr lang="ja-JP" altLang="en-US"/>
          </a:p>
        </p:txBody>
      </p:sp>
      <p:sp>
        <p:nvSpPr>
          <p:cNvPr id="4" name="正方形/長方形 3">
            <a:extLst>
              <a:ext uri="{FF2B5EF4-FFF2-40B4-BE49-F238E27FC236}">
                <a16:creationId xmlns:a16="http://schemas.microsoft.com/office/drawing/2014/main" id="{2BA67CC8-B27D-46C2-A891-AD590F063A97}"/>
              </a:ext>
            </a:extLst>
          </p:cNvPr>
          <p:cNvSpPr/>
          <p:nvPr/>
        </p:nvSpPr>
        <p:spPr>
          <a:xfrm>
            <a:off x="179512" y="3166259"/>
            <a:ext cx="8729710"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ja-JP" altLang="en-US" sz="3200" b="1" dirty="0">
                <a:latin typeface="メイリオ" panose="020B0604030504040204" pitchFamily="50" charset="-128"/>
                <a:ea typeface="メイリオ" panose="020B0604030504040204" pitchFamily="50" charset="-128"/>
              </a:rPr>
              <a:t>個人演習</a:t>
            </a:r>
            <a:endParaRPr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443535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DBF754C-3DB8-41C4-A82F-B4F910BDC9E6}"/>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RESAS</a:t>
            </a:r>
            <a:endParaRPr lang="ja-JP" altLang="en-US" sz="2400" dirty="0">
              <a:latin typeface="HGP創英角ｺﾞｼｯｸUB" panose="020B0900000000000000" pitchFamily="50" charset="-128"/>
              <a:ea typeface="HGP創英角ｺﾞｼｯｸUB" panose="020B0900000000000000" pitchFamily="50" charset="-128"/>
            </a:endParaRPr>
          </a:p>
        </p:txBody>
      </p:sp>
      <p:sp>
        <p:nvSpPr>
          <p:cNvPr id="4" name="Rectangle 7">
            <a:extLst>
              <a:ext uri="{FF2B5EF4-FFF2-40B4-BE49-F238E27FC236}">
                <a16:creationId xmlns:a16="http://schemas.microsoft.com/office/drawing/2014/main" id="{4D15DF0F-9146-4657-8F9E-F5275F8F2612}"/>
              </a:ext>
            </a:extLst>
          </p:cNvPr>
          <p:cNvSpPr>
            <a:spLocks noChangeArrowheads="1"/>
          </p:cNvSpPr>
          <p:nvPr/>
        </p:nvSpPr>
        <p:spPr bwMode="auto">
          <a:xfrm>
            <a:off x="179510" y="1525290"/>
            <a:ext cx="8784977" cy="967606"/>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000" dirty="0">
                <a:latin typeface="HGP創英角ｺﾞｼｯｸUB" panose="020B0900000000000000" pitchFamily="50" charset="-128"/>
                <a:ea typeface="HGP創英角ｺﾞｼｯｸUB" panose="020B0900000000000000" pitchFamily="50" charset="-128"/>
              </a:rPr>
              <a:t>パソコンで</a:t>
            </a:r>
            <a:r>
              <a:rPr lang="en-US" altLang="ja-JP" sz="2000" dirty="0">
                <a:latin typeface="HGP創英角ｺﾞｼｯｸUB" panose="020B0900000000000000" pitchFamily="50" charset="-128"/>
                <a:ea typeface="HGP創英角ｺﾞｼｯｸUB" panose="020B0900000000000000" pitchFamily="50" charset="-128"/>
              </a:rPr>
              <a:t>RESAS</a:t>
            </a:r>
            <a:r>
              <a:rPr lang="ja-JP" altLang="en-US" sz="2000" dirty="0">
                <a:latin typeface="HGP創英角ｺﾞｼｯｸUB" panose="020B0900000000000000" pitchFamily="50" charset="-128"/>
                <a:ea typeface="HGP創英角ｺﾞｼｯｸUB" panose="020B0900000000000000" pitchFamily="50" charset="-128"/>
              </a:rPr>
              <a:t>を自分で使ってみましょう。</a:t>
            </a:r>
            <a:endParaRPr lang="en-US" altLang="ja-JP" sz="20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en-US" altLang="ja-JP" sz="2000" dirty="0">
                <a:latin typeface="HGP創英角ｺﾞｼｯｸUB" panose="020B0900000000000000" pitchFamily="50" charset="-128"/>
                <a:ea typeface="HGP創英角ｺﾞｼｯｸUB" panose="020B0900000000000000" pitchFamily="50" charset="-128"/>
              </a:rPr>
              <a:t>RESAS</a:t>
            </a:r>
            <a:r>
              <a:rPr lang="ja-JP" altLang="en-US" sz="2000" dirty="0">
                <a:latin typeface="HGP創英角ｺﾞｼｯｸUB" panose="020B0900000000000000" pitchFamily="50" charset="-128"/>
                <a:ea typeface="HGP創英角ｺﾞｼｯｸUB" panose="020B0900000000000000" pitchFamily="50" charset="-128"/>
              </a:rPr>
              <a:t>の「外国人訪問分析」を実施して、</a:t>
            </a:r>
            <a:r>
              <a:rPr lang="en-US" altLang="ja-JP" sz="2000" dirty="0">
                <a:latin typeface="HGP創英角ｺﾞｼｯｸUB" panose="020B0900000000000000" pitchFamily="50" charset="-128"/>
                <a:ea typeface="HGP創英角ｺﾞｼｯｸUB" panose="020B0900000000000000" pitchFamily="50" charset="-128"/>
              </a:rPr>
              <a:t>2019</a:t>
            </a:r>
            <a:r>
              <a:rPr lang="ja-JP" altLang="en-US" sz="2000" dirty="0">
                <a:latin typeface="HGP創英角ｺﾞｼｯｸUB" panose="020B0900000000000000" pitchFamily="50" charset="-128"/>
                <a:ea typeface="HGP創英角ｺﾞｼｯｸUB" panose="020B0900000000000000" pitchFamily="50" charset="-128"/>
              </a:rPr>
              <a:t>年に沖縄県を訪問した国・</a:t>
            </a:r>
            <a:endParaRPr lang="en-US" altLang="ja-JP" sz="20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ja-JP" altLang="en-US" sz="2000" dirty="0">
                <a:latin typeface="HGP創英角ｺﾞｼｯｸUB" panose="020B0900000000000000" pitchFamily="50" charset="-128"/>
                <a:ea typeface="HGP創英角ｺﾞｼｯｸUB" panose="020B0900000000000000" pitchFamily="50" charset="-128"/>
              </a:rPr>
              <a:t>地域ベスト５を探してみましょう。</a:t>
            </a:r>
            <a:endParaRPr lang="en-US" altLang="ja-JP" sz="2000" dirty="0">
              <a:latin typeface="HGP創英角ｺﾞｼｯｸUB" panose="020B0900000000000000" pitchFamily="50" charset="-128"/>
              <a:ea typeface="HGP創英角ｺﾞｼｯｸUB" panose="020B0900000000000000" pitchFamily="50" charset="-128"/>
            </a:endParaRPr>
          </a:p>
        </p:txBody>
      </p:sp>
      <p:sp>
        <p:nvSpPr>
          <p:cNvPr id="5" name="Rectangle 5">
            <a:extLst>
              <a:ext uri="{FF2B5EF4-FFF2-40B4-BE49-F238E27FC236}">
                <a16:creationId xmlns:a16="http://schemas.microsoft.com/office/drawing/2014/main" id="{F71C8495-2B50-43F3-99FF-64C9DB3AD096}"/>
              </a:ext>
            </a:extLst>
          </p:cNvPr>
          <p:cNvSpPr>
            <a:spLocks noGrp="1" noChangeArrowheads="1"/>
          </p:cNvSpPr>
          <p:nvPr>
            <p:ph type="title"/>
          </p:nvPr>
        </p:nvSpPr>
        <p:spPr>
          <a:xfrm>
            <a:off x="34925" y="114300"/>
            <a:ext cx="8642350" cy="362372"/>
          </a:xfrm>
        </p:spPr>
        <p:txBody>
          <a:bodyPr/>
          <a:lstStyle/>
          <a:p>
            <a:pPr eaLnBrk="1" hangingPunct="1"/>
            <a:r>
              <a:rPr lang="ja-JP" altLang="en-US" sz="1800" dirty="0">
                <a:latin typeface="Meiryo UI" pitchFamily="50" charset="-128"/>
                <a:ea typeface="Meiryo UI" pitchFamily="50" charset="-128"/>
              </a:rPr>
              <a:t>個人演習①</a:t>
            </a:r>
            <a:endParaRPr lang="ja-JP" altLang="ja-JP" sz="1800" dirty="0">
              <a:latin typeface="Meiryo UI" pitchFamily="50" charset="-128"/>
              <a:ea typeface="Meiryo UI" pitchFamily="50" charset="-128"/>
            </a:endParaRPr>
          </a:p>
        </p:txBody>
      </p:sp>
      <p:graphicFrame>
        <p:nvGraphicFramePr>
          <p:cNvPr id="6" name="表 6">
            <a:extLst>
              <a:ext uri="{FF2B5EF4-FFF2-40B4-BE49-F238E27FC236}">
                <a16:creationId xmlns:a16="http://schemas.microsoft.com/office/drawing/2014/main" id="{8503BF1E-3B3E-46EC-A607-E3DB17EC1ED5}"/>
              </a:ext>
            </a:extLst>
          </p:cNvPr>
          <p:cNvGraphicFramePr>
            <a:graphicFrameLocks noGrp="1"/>
          </p:cNvGraphicFramePr>
          <p:nvPr>
            <p:extLst>
              <p:ext uri="{D42A27DB-BD31-4B8C-83A1-F6EECF244321}">
                <p14:modId xmlns:p14="http://schemas.microsoft.com/office/powerpoint/2010/main" val="3534373840"/>
              </p:ext>
            </p:extLst>
          </p:nvPr>
        </p:nvGraphicFramePr>
        <p:xfrm>
          <a:off x="755576" y="3397495"/>
          <a:ext cx="7365481" cy="2695800"/>
        </p:xfrm>
        <a:graphic>
          <a:graphicData uri="http://schemas.openxmlformats.org/drawingml/2006/table">
            <a:tbl>
              <a:tblPr firstRow="1" bandRow="1">
                <a:tableStyleId>{5C22544A-7EE6-4342-B048-85BDC9FD1C3A}</a:tableStyleId>
              </a:tblPr>
              <a:tblGrid>
                <a:gridCol w="1316810">
                  <a:extLst>
                    <a:ext uri="{9D8B030D-6E8A-4147-A177-3AD203B41FA5}">
                      <a16:colId xmlns:a16="http://schemas.microsoft.com/office/drawing/2014/main" val="3774444319"/>
                    </a:ext>
                  </a:extLst>
                </a:gridCol>
                <a:gridCol w="6048671">
                  <a:extLst>
                    <a:ext uri="{9D8B030D-6E8A-4147-A177-3AD203B41FA5}">
                      <a16:colId xmlns:a16="http://schemas.microsoft.com/office/drawing/2014/main" val="864083258"/>
                    </a:ext>
                  </a:extLst>
                </a:gridCol>
              </a:tblGrid>
              <a:tr h="539160">
                <a:tc>
                  <a:txBody>
                    <a:bodyPr/>
                    <a:lstStyle/>
                    <a:p>
                      <a:pPr algn="ctr"/>
                      <a:r>
                        <a:rPr kumimoji="1" lang="en-US" altLang="ja-JP" b="1" dirty="0">
                          <a:solidFill>
                            <a:schemeClr val="tx1"/>
                          </a:solidFill>
                        </a:rPr>
                        <a:t>1</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7854960"/>
                  </a:ext>
                </a:extLst>
              </a:tr>
              <a:tr h="539160">
                <a:tc>
                  <a:txBody>
                    <a:bodyPr/>
                    <a:lstStyle/>
                    <a:p>
                      <a:pPr algn="ctr"/>
                      <a:r>
                        <a:rPr kumimoji="1" lang="en-US" altLang="ja-JP" b="1" dirty="0">
                          <a:solidFill>
                            <a:schemeClr val="tx1"/>
                          </a:solidFill>
                        </a:rPr>
                        <a:t>2</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4159344"/>
                  </a:ext>
                </a:extLst>
              </a:tr>
              <a:tr h="539160">
                <a:tc>
                  <a:txBody>
                    <a:bodyPr/>
                    <a:lstStyle/>
                    <a:p>
                      <a:pPr algn="ctr"/>
                      <a:r>
                        <a:rPr kumimoji="1" lang="en-US" altLang="ja-JP" b="1" dirty="0">
                          <a:solidFill>
                            <a:schemeClr val="tx1"/>
                          </a:solidFill>
                        </a:rPr>
                        <a:t>3</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1678412"/>
                  </a:ext>
                </a:extLst>
              </a:tr>
              <a:tr h="539160">
                <a:tc>
                  <a:txBody>
                    <a:bodyPr/>
                    <a:lstStyle/>
                    <a:p>
                      <a:pPr algn="ctr"/>
                      <a:r>
                        <a:rPr kumimoji="1" lang="en-US" altLang="ja-JP" b="1" dirty="0">
                          <a:solidFill>
                            <a:schemeClr val="tx1"/>
                          </a:solidFill>
                        </a:rPr>
                        <a:t>4</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5784137"/>
                  </a:ext>
                </a:extLst>
              </a:tr>
              <a:tr h="539160">
                <a:tc>
                  <a:txBody>
                    <a:bodyPr/>
                    <a:lstStyle/>
                    <a:p>
                      <a:pPr algn="ctr"/>
                      <a:r>
                        <a:rPr kumimoji="1" lang="en-US" altLang="ja-JP" b="1" dirty="0">
                          <a:solidFill>
                            <a:schemeClr val="tx1"/>
                          </a:solidFill>
                        </a:rPr>
                        <a:t>5</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899125"/>
                  </a:ext>
                </a:extLst>
              </a:tr>
            </a:tbl>
          </a:graphicData>
        </a:graphic>
      </p:graphicFrame>
      <p:sp>
        <p:nvSpPr>
          <p:cNvPr id="7" name="Rectangle 7">
            <a:extLst>
              <a:ext uri="{FF2B5EF4-FFF2-40B4-BE49-F238E27FC236}">
                <a16:creationId xmlns:a16="http://schemas.microsoft.com/office/drawing/2014/main" id="{5C65AD10-0B69-4E78-BB18-580B7DB2BC9E}"/>
              </a:ext>
            </a:extLst>
          </p:cNvPr>
          <p:cNvSpPr>
            <a:spLocks noChangeArrowheads="1"/>
          </p:cNvSpPr>
          <p:nvPr/>
        </p:nvSpPr>
        <p:spPr bwMode="auto">
          <a:xfrm>
            <a:off x="539552" y="2924944"/>
            <a:ext cx="4933057" cy="354260"/>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2000" dirty="0">
                <a:latin typeface="HGP創英角ｺﾞｼｯｸUB" panose="020B0900000000000000" pitchFamily="50" charset="-128"/>
                <a:ea typeface="HGP創英角ｺﾞｼｯｸUB" panose="020B0900000000000000" pitchFamily="50" charset="-128"/>
              </a:rPr>
              <a:t>2019</a:t>
            </a:r>
            <a:r>
              <a:rPr lang="ja-JP" altLang="en-US" sz="2000" dirty="0">
                <a:latin typeface="HGP創英角ｺﾞｼｯｸUB" panose="020B0900000000000000" pitchFamily="50" charset="-128"/>
                <a:ea typeface="HGP創英角ｺﾞｼｯｸUB" panose="020B0900000000000000" pitchFamily="50" charset="-128"/>
              </a:rPr>
              <a:t>年沖縄県を訪問した国・地域ベスト５</a:t>
            </a:r>
            <a:endParaRPr lang="en-US" altLang="ja-JP" sz="2000" dirty="0">
              <a:latin typeface="HGP創英角ｺﾞｼｯｸUB" panose="020B0900000000000000" pitchFamily="50" charset="-128"/>
              <a:ea typeface="HGP創英角ｺﾞｼｯｸUB" panose="020B0900000000000000" pitchFamily="50" charset="-128"/>
            </a:endParaRPr>
          </a:p>
        </p:txBody>
      </p:sp>
      <p:sp>
        <p:nvSpPr>
          <p:cNvPr id="3" name="スライド番号プレースホルダー 2">
            <a:extLst>
              <a:ext uri="{FF2B5EF4-FFF2-40B4-BE49-F238E27FC236}">
                <a16:creationId xmlns:a16="http://schemas.microsoft.com/office/drawing/2014/main" id="{C1147B7C-D5AE-4F8B-A35D-73C8F552F865}"/>
              </a:ext>
            </a:extLst>
          </p:cNvPr>
          <p:cNvSpPr>
            <a:spLocks noGrp="1"/>
          </p:cNvSpPr>
          <p:nvPr>
            <p:ph type="sldNum" sz="quarter" idx="12"/>
          </p:nvPr>
        </p:nvSpPr>
        <p:spPr/>
        <p:txBody>
          <a:bodyPr/>
          <a:lstStyle/>
          <a:p>
            <a:pPr>
              <a:defRPr/>
            </a:pPr>
            <a:fld id="{22179739-F4A8-44EB-8B8E-F3F060272835}" type="slidenum">
              <a:rPr lang="ja-JP" altLang="en-US" smtClean="0"/>
              <a:pPr>
                <a:defRPr/>
              </a:pPr>
              <a:t>56</a:t>
            </a:fld>
            <a:endParaRPr lang="ja-JP" altLang="en-US"/>
          </a:p>
        </p:txBody>
      </p:sp>
    </p:spTree>
    <p:extLst>
      <p:ext uri="{BB962C8B-B14F-4D97-AF65-F5344CB8AC3E}">
        <p14:creationId xmlns:p14="http://schemas.microsoft.com/office/powerpoint/2010/main" val="8052136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DBF754C-3DB8-41C4-A82F-B4F910BDC9E6}"/>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en-US" altLang="ja-JP" sz="2400" dirty="0">
                <a:latin typeface="HGP創英角ｺﾞｼｯｸUB" panose="020B0900000000000000" pitchFamily="50" charset="-128"/>
                <a:ea typeface="HGP創英角ｺﾞｼｯｸUB" panose="020B0900000000000000" pitchFamily="50" charset="-128"/>
              </a:rPr>
              <a:t>RESAS</a:t>
            </a:r>
            <a:endParaRPr lang="ja-JP" altLang="en-US" sz="2400" dirty="0">
              <a:latin typeface="HGP創英角ｺﾞｼｯｸUB" panose="020B0900000000000000" pitchFamily="50" charset="-128"/>
              <a:ea typeface="HGP創英角ｺﾞｼｯｸUB" panose="020B0900000000000000" pitchFamily="50" charset="-128"/>
            </a:endParaRPr>
          </a:p>
        </p:txBody>
      </p:sp>
      <p:sp>
        <p:nvSpPr>
          <p:cNvPr id="4" name="Rectangle 7">
            <a:extLst>
              <a:ext uri="{FF2B5EF4-FFF2-40B4-BE49-F238E27FC236}">
                <a16:creationId xmlns:a16="http://schemas.microsoft.com/office/drawing/2014/main" id="{4D15DF0F-9146-4657-8F9E-F5275F8F2612}"/>
              </a:ext>
            </a:extLst>
          </p:cNvPr>
          <p:cNvSpPr>
            <a:spLocks noChangeArrowheads="1"/>
          </p:cNvSpPr>
          <p:nvPr/>
        </p:nvSpPr>
        <p:spPr bwMode="auto">
          <a:xfrm>
            <a:off x="179510" y="1525290"/>
            <a:ext cx="8784977" cy="1399654"/>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000" dirty="0">
                <a:latin typeface="HGP創英角ｺﾞｼｯｸUB" panose="020B0900000000000000" pitchFamily="50" charset="-128"/>
                <a:ea typeface="HGP創英角ｺﾞｼｯｸUB" panose="020B0900000000000000" pitchFamily="50" charset="-128"/>
              </a:rPr>
              <a:t>自分のパソコンで実態に</a:t>
            </a:r>
            <a:r>
              <a:rPr lang="en-US" altLang="ja-JP" sz="2000" dirty="0">
                <a:latin typeface="HGP創英角ｺﾞｼｯｸUB" panose="020B0900000000000000" pitchFamily="50" charset="-128"/>
                <a:ea typeface="HGP創英角ｺﾞｼｯｸUB" panose="020B0900000000000000" pitchFamily="50" charset="-128"/>
              </a:rPr>
              <a:t>RESAS</a:t>
            </a:r>
            <a:r>
              <a:rPr lang="ja-JP" altLang="en-US" sz="2000" dirty="0">
                <a:latin typeface="HGP創英角ｺﾞｼｯｸUB" panose="020B0900000000000000" pitchFamily="50" charset="-128"/>
                <a:ea typeface="HGP創英角ｺﾞｼｯｸUB" panose="020B0900000000000000" pitchFamily="50" charset="-128"/>
              </a:rPr>
              <a:t>を使ってみましょう。</a:t>
            </a:r>
            <a:endParaRPr lang="en-US" altLang="ja-JP" sz="20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en-US" altLang="ja-JP" sz="2000" dirty="0">
                <a:latin typeface="HGP創英角ｺﾞｼｯｸUB" panose="020B0900000000000000" pitchFamily="50" charset="-128"/>
                <a:ea typeface="HGP創英角ｺﾞｼｯｸUB" panose="020B0900000000000000" pitchFamily="50" charset="-128"/>
              </a:rPr>
              <a:t>RESAS</a:t>
            </a:r>
            <a:r>
              <a:rPr lang="ja-JP" altLang="en-US" sz="2000" dirty="0">
                <a:latin typeface="HGP創英角ｺﾞｼｯｸUB" panose="020B0900000000000000" pitchFamily="50" charset="-128"/>
                <a:ea typeface="HGP創英角ｺﾞｼｯｸUB" panose="020B0900000000000000" pitchFamily="50" charset="-128"/>
              </a:rPr>
              <a:t>の「国内目的地分析」を実施します。</a:t>
            </a:r>
            <a:endParaRPr lang="en-US" altLang="ja-JP" sz="2000" dirty="0">
              <a:latin typeface="HGP創英角ｺﾞｼｯｸUB" panose="020B0900000000000000" pitchFamily="50" charset="-128"/>
              <a:ea typeface="HGP創英角ｺﾞｼｯｸUB" panose="020B0900000000000000" pitchFamily="50" charset="-128"/>
            </a:endParaRPr>
          </a:p>
          <a:p>
            <a:pPr indent="-342900" algn="l">
              <a:lnSpc>
                <a:spcPct val="90000"/>
              </a:lnSpc>
              <a:spcBef>
                <a:spcPct val="20000"/>
              </a:spcBef>
            </a:pPr>
            <a:r>
              <a:rPr lang="en-US" altLang="ja-JP" sz="2000" dirty="0">
                <a:latin typeface="HGP創英角ｺﾞｼｯｸUB" panose="020B0900000000000000" pitchFamily="50" charset="-128"/>
                <a:ea typeface="HGP創英角ｺﾞｼｯｸUB" panose="020B0900000000000000" pitchFamily="50" charset="-128"/>
              </a:rPr>
              <a:t>2019</a:t>
            </a:r>
            <a:r>
              <a:rPr lang="ja-JP" altLang="en-US" sz="2000" dirty="0">
                <a:latin typeface="HGP創英角ｺﾞｼｯｸUB" panose="020B0900000000000000" pitchFamily="50" charset="-128"/>
                <a:ea typeface="HGP創英角ｺﾞｼｯｸUB" panose="020B0900000000000000" pitchFamily="50" charset="-128"/>
              </a:rPr>
              <a:t>年</a:t>
            </a:r>
            <a:r>
              <a:rPr lang="en-US" altLang="ja-JP" sz="2000" dirty="0">
                <a:latin typeface="HGP創英角ｺﾞｼｯｸUB" panose="020B0900000000000000" pitchFamily="50" charset="-128"/>
                <a:ea typeface="HGP創英角ｺﾞｼｯｸUB" panose="020B0900000000000000" pitchFamily="50" charset="-128"/>
              </a:rPr>
              <a:t>3</a:t>
            </a:r>
            <a:r>
              <a:rPr lang="ja-JP" altLang="en-US" sz="2000" dirty="0">
                <a:latin typeface="HGP創英角ｺﾞｼｯｸUB" panose="020B0900000000000000" pitchFamily="50" charset="-128"/>
                <a:ea typeface="HGP創英角ｺﾞｼｯｸUB" panose="020B0900000000000000" pitchFamily="50" charset="-128"/>
              </a:rPr>
              <a:t>月（休日）に沖縄県内で自動車で訪問した目的地（観光箇所）ベスト５を探してみましょう。</a:t>
            </a:r>
            <a:endParaRPr lang="en-US" altLang="ja-JP" sz="2000" dirty="0">
              <a:latin typeface="HGP創英角ｺﾞｼｯｸUB" panose="020B0900000000000000" pitchFamily="50" charset="-128"/>
              <a:ea typeface="HGP創英角ｺﾞｼｯｸUB" panose="020B0900000000000000" pitchFamily="50" charset="-128"/>
            </a:endParaRPr>
          </a:p>
        </p:txBody>
      </p:sp>
      <p:sp>
        <p:nvSpPr>
          <p:cNvPr id="5" name="Rectangle 5">
            <a:extLst>
              <a:ext uri="{FF2B5EF4-FFF2-40B4-BE49-F238E27FC236}">
                <a16:creationId xmlns:a16="http://schemas.microsoft.com/office/drawing/2014/main" id="{F71C8495-2B50-43F3-99FF-64C9DB3AD096}"/>
              </a:ext>
            </a:extLst>
          </p:cNvPr>
          <p:cNvSpPr>
            <a:spLocks noGrp="1" noChangeArrowheads="1"/>
          </p:cNvSpPr>
          <p:nvPr>
            <p:ph type="title"/>
          </p:nvPr>
        </p:nvSpPr>
        <p:spPr>
          <a:xfrm>
            <a:off x="34925" y="114300"/>
            <a:ext cx="8642350" cy="362372"/>
          </a:xfrm>
        </p:spPr>
        <p:txBody>
          <a:bodyPr/>
          <a:lstStyle/>
          <a:p>
            <a:pPr eaLnBrk="1" hangingPunct="1"/>
            <a:r>
              <a:rPr lang="ja-JP" altLang="en-US" sz="1800" dirty="0">
                <a:latin typeface="Meiryo UI" pitchFamily="50" charset="-128"/>
                <a:ea typeface="Meiryo UI" pitchFamily="50" charset="-128"/>
              </a:rPr>
              <a:t>個人演習②</a:t>
            </a:r>
            <a:endParaRPr lang="ja-JP" altLang="ja-JP" sz="1800" dirty="0">
              <a:latin typeface="Meiryo UI" pitchFamily="50" charset="-128"/>
              <a:ea typeface="Meiryo UI" pitchFamily="50" charset="-128"/>
            </a:endParaRPr>
          </a:p>
        </p:txBody>
      </p:sp>
      <p:graphicFrame>
        <p:nvGraphicFramePr>
          <p:cNvPr id="7" name="表 6">
            <a:extLst>
              <a:ext uri="{FF2B5EF4-FFF2-40B4-BE49-F238E27FC236}">
                <a16:creationId xmlns:a16="http://schemas.microsoft.com/office/drawing/2014/main" id="{34259929-F93C-4A60-8C14-33D0F0A4F14D}"/>
              </a:ext>
            </a:extLst>
          </p:cNvPr>
          <p:cNvGraphicFramePr>
            <a:graphicFrameLocks noGrp="1"/>
          </p:cNvGraphicFramePr>
          <p:nvPr>
            <p:extLst>
              <p:ext uri="{D42A27DB-BD31-4B8C-83A1-F6EECF244321}">
                <p14:modId xmlns:p14="http://schemas.microsoft.com/office/powerpoint/2010/main" val="1623004201"/>
              </p:ext>
            </p:extLst>
          </p:nvPr>
        </p:nvGraphicFramePr>
        <p:xfrm>
          <a:off x="755576" y="3397495"/>
          <a:ext cx="7365481" cy="2695800"/>
        </p:xfrm>
        <a:graphic>
          <a:graphicData uri="http://schemas.openxmlformats.org/drawingml/2006/table">
            <a:tbl>
              <a:tblPr firstRow="1" bandRow="1">
                <a:tableStyleId>{5C22544A-7EE6-4342-B048-85BDC9FD1C3A}</a:tableStyleId>
              </a:tblPr>
              <a:tblGrid>
                <a:gridCol w="1316810">
                  <a:extLst>
                    <a:ext uri="{9D8B030D-6E8A-4147-A177-3AD203B41FA5}">
                      <a16:colId xmlns:a16="http://schemas.microsoft.com/office/drawing/2014/main" val="3774444319"/>
                    </a:ext>
                  </a:extLst>
                </a:gridCol>
                <a:gridCol w="6048671">
                  <a:extLst>
                    <a:ext uri="{9D8B030D-6E8A-4147-A177-3AD203B41FA5}">
                      <a16:colId xmlns:a16="http://schemas.microsoft.com/office/drawing/2014/main" val="864083258"/>
                    </a:ext>
                  </a:extLst>
                </a:gridCol>
              </a:tblGrid>
              <a:tr h="539160">
                <a:tc>
                  <a:txBody>
                    <a:bodyPr/>
                    <a:lstStyle/>
                    <a:p>
                      <a:pPr algn="ctr"/>
                      <a:r>
                        <a:rPr kumimoji="1" lang="en-US" altLang="ja-JP" b="1" dirty="0">
                          <a:solidFill>
                            <a:schemeClr val="tx1"/>
                          </a:solidFill>
                        </a:rPr>
                        <a:t>1</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7854960"/>
                  </a:ext>
                </a:extLst>
              </a:tr>
              <a:tr h="539160">
                <a:tc>
                  <a:txBody>
                    <a:bodyPr/>
                    <a:lstStyle/>
                    <a:p>
                      <a:pPr algn="ctr"/>
                      <a:r>
                        <a:rPr kumimoji="1" lang="en-US" altLang="ja-JP" b="1" dirty="0">
                          <a:solidFill>
                            <a:schemeClr val="tx1"/>
                          </a:solidFill>
                        </a:rPr>
                        <a:t>2</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4159344"/>
                  </a:ext>
                </a:extLst>
              </a:tr>
              <a:tr h="539160">
                <a:tc>
                  <a:txBody>
                    <a:bodyPr/>
                    <a:lstStyle/>
                    <a:p>
                      <a:pPr algn="ctr"/>
                      <a:r>
                        <a:rPr kumimoji="1" lang="en-US" altLang="ja-JP" b="1" dirty="0">
                          <a:solidFill>
                            <a:schemeClr val="tx1"/>
                          </a:solidFill>
                        </a:rPr>
                        <a:t>3</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1678412"/>
                  </a:ext>
                </a:extLst>
              </a:tr>
              <a:tr h="539160">
                <a:tc>
                  <a:txBody>
                    <a:bodyPr/>
                    <a:lstStyle/>
                    <a:p>
                      <a:pPr algn="ctr"/>
                      <a:r>
                        <a:rPr kumimoji="1" lang="en-US" altLang="ja-JP" b="1" dirty="0">
                          <a:solidFill>
                            <a:schemeClr val="tx1"/>
                          </a:solidFill>
                        </a:rPr>
                        <a:t>4</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5784137"/>
                  </a:ext>
                </a:extLst>
              </a:tr>
              <a:tr h="539160">
                <a:tc>
                  <a:txBody>
                    <a:bodyPr/>
                    <a:lstStyle/>
                    <a:p>
                      <a:pPr algn="ctr"/>
                      <a:r>
                        <a:rPr kumimoji="1" lang="en-US" altLang="ja-JP" b="1" dirty="0">
                          <a:solidFill>
                            <a:schemeClr val="tx1"/>
                          </a:solidFill>
                        </a:rPr>
                        <a:t>5</a:t>
                      </a:r>
                      <a:r>
                        <a:rPr kumimoji="1" lang="ja-JP" altLang="en-US" b="1" dirty="0">
                          <a:solidFill>
                            <a:schemeClr val="tx1"/>
                          </a:solidFill>
                        </a:rPr>
                        <a:t>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899125"/>
                  </a:ext>
                </a:extLst>
              </a:tr>
            </a:tbl>
          </a:graphicData>
        </a:graphic>
      </p:graphicFrame>
      <p:sp>
        <p:nvSpPr>
          <p:cNvPr id="8" name="Rectangle 7">
            <a:extLst>
              <a:ext uri="{FF2B5EF4-FFF2-40B4-BE49-F238E27FC236}">
                <a16:creationId xmlns:a16="http://schemas.microsoft.com/office/drawing/2014/main" id="{7A87CA3B-819F-4703-B839-9A15F5291FEC}"/>
              </a:ext>
            </a:extLst>
          </p:cNvPr>
          <p:cNvSpPr>
            <a:spLocks noChangeArrowheads="1"/>
          </p:cNvSpPr>
          <p:nvPr/>
        </p:nvSpPr>
        <p:spPr bwMode="auto">
          <a:xfrm>
            <a:off x="539552" y="2924944"/>
            <a:ext cx="7776864" cy="354260"/>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en-US" altLang="ja-JP" sz="2000" dirty="0">
                <a:latin typeface="HGP創英角ｺﾞｼｯｸUB" panose="020B0900000000000000" pitchFamily="50" charset="-128"/>
                <a:ea typeface="HGP創英角ｺﾞｼｯｸUB" panose="020B0900000000000000" pitchFamily="50" charset="-128"/>
              </a:rPr>
              <a:t>2019</a:t>
            </a:r>
            <a:r>
              <a:rPr lang="ja-JP" altLang="en-US" sz="2000" dirty="0">
                <a:latin typeface="HGP創英角ｺﾞｼｯｸUB" panose="020B0900000000000000" pitchFamily="50" charset="-128"/>
                <a:ea typeface="HGP創英角ｺﾞｼｯｸUB" panose="020B0900000000000000" pitchFamily="50" charset="-128"/>
              </a:rPr>
              <a:t>年</a:t>
            </a:r>
            <a:r>
              <a:rPr lang="en-US" altLang="ja-JP" sz="2000" dirty="0">
                <a:latin typeface="HGP創英角ｺﾞｼｯｸUB" panose="020B0900000000000000" pitchFamily="50" charset="-128"/>
                <a:ea typeface="HGP創英角ｺﾞｼｯｸUB" panose="020B0900000000000000" pitchFamily="50" charset="-128"/>
              </a:rPr>
              <a:t>3</a:t>
            </a:r>
            <a:r>
              <a:rPr lang="ja-JP" altLang="en-US" sz="2000" dirty="0">
                <a:latin typeface="HGP創英角ｺﾞｼｯｸUB" panose="020B0900000000000000" pitchFamily="50" charset="-128"/>
                <a:ea typeface="HGP創英角ｺﾞｼｯｸUB" panose="020B0900000000000000" pitchFamily="50" charset="-128"/>
              </a:rPr>
              <a:t>月（休日）、沖縄県内を自動車で訪問した目的地ベスト５</a:t>
            </a:r>
            <a:endParaRPr lang="en-US" altLang="ja-JP" sz="2000" dirty="0">
              <a:latin typeface="HGP創英角ｺﾞｼｯｸUB" panose="020B0900000000000000" pitchFamily="50" charset="-128"/>
              <a:ea typeface="HGP創英角ｺﾞｼｯｸUB" panose="020B0900000000000000" pitchFamily="50" charset="-128"/>
            </a:endParaRPr>
          </a:p>
        </p:txBody>
      </p:sp>
      <p:sp>
        <p:nvSpPr>
          <p:cNvPr id="3" name="スライド番号プレースホルダー 2">
            <a:extLst>
              <a:ext uri="{FF2B5EF4-FFF2-40B4-BE49-F238E27FC236}">
                <a16:creationId xmlns:a16="http://schemas.microsoft.com/office/drawing/2014/main" id="{37783DA6-284D-4700-9AB5-5FDD60A8A9B1}"/>
              </a:ext>
            </a:extLst>
          </p:cNvPr>
          <p:cNvSpPr>
            <a:spLocks noGrp="1"/>
          </p:cNvSpPr>
          <p:nvPr>
            <p:ph type="sldNum" sz="quarter" idx="12"/>
          </p:nvPr>
        </p:nvSpPr>
        <p:spPr/>
        <p:txBody>
          <a:bodyPr/>
          <a:lstStyle/>
          <a:p>
            <a:pPr>
              <a:defRPr/>
            </a:pPr>
            <a:fld id="{22179739-F4A8-44EB-8B8E-F3F060272835}" type="slidenum">
              <a:rPr lang="ja-JP" altLang="en-US" smtClean="0"/>
              <a:pPr>
                <a:defRPr/>
              </a:pPr>
              <a:t>57</a:t>
            </a:fld>
            <a:endParaRPr lang="ja-JP" altLang="en-US"/>
          </a:p>
        </p:txBody>
      </p:sp>
    </p:spTree>
    <p:extLst>
      <p:ext uri="{BB962C8B-B14F-4D97-AF65-F5344CB8AC3E}">
        <p14:creationId xmlns:p14="http://schemas.microsoft.com/office/powerpoint/2010/main" val="33315042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D798CC3-E8DB-47D4-BEF0-0356C2252170}"/>
              </a:ext>
            </a:extLst>
          </p:cNvPr>
          <p:cNvSpPr/>
          <p:nvPr/>
        </p:nvSpPr>
        <p:spPr>
          <a:xfrm>
            <a:off x="179511" y="764705"/>
            <a:ext cx="3603400"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まとめ</a:t>
            </a:r>
          </a:p>
        </p:txBody>
      </p:sp>
      <p:sp>
        <p:nvSpPr>
          <p:cNvPr id="5" name="Rectangle 7">
            <a:extLst>
              <a:ext uri="{FF2B5EF4-FFF2-40B4-BE49-F238E27FC236}">
                <a16:creationId xmlns:a16="http://schemas.microsoft.com/office/drawing/2014/main" id="{5C22127F-2302-4F57-9559-F8AF23470CC8}"/>
              </a:ext>
            </a:extLst>
          </p:cNvPr>
          <p:cNvSpPr>
            <a:spLocks noChangeArrowheads="1"/>
          </p:cNvSpPr>
          <p:nvPr/>
        </p:nvSpPr>
        <p:spPr bwMode="auto">
          <a:xfrm>
            <a:off x="34926" y="1384039"/>
            <a:ext cx="9001570" cy="1828937"/>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indent="-342900" algn="l">
              <a:lnSpc>
                <a:spcPct val="90000"/>
              </a:lnSpc>
              <a:spcBef>
                <a:spcPct val="20000"/>
              </a:spcBef>
            </a:pPr>
            <a:r>
              <a:rPr lang="ja-JP" altLang="en-US" sz="2800" dirty="0">
                <a:latin typeface="HGP創英角ｺﾞｼｯｸUB" panose="020B0900000000000000" pitchFamily="50" charset="-128"/>
                <a:ea typeface="HGP創英角ｺﾞｼｯｸUB" panose="020B0900000000000000" pitchFamily="50" charset="-128"/>
              </a:rPr>
              <a:t>講義を受けた中で最も印象に残っていたこと、自らの業務に活用できると思ったことを３つ書き出してみましょう！</a:t>
            </a:r>
            <a:endParaRPr lang="en-US" altLang="ja-JP" sz="2800" dirty="0">
              <a:latin typeface="HGP創英角ｺﾞｼｯｸUB" panose="020B0900000000000000" pitchFamily="50" charset="-128"/>
              <a:ea typeface="HGP創英角ｺﾞｼｯｸUB" panose="020B0900000000000000" pitchFamily="50" charset="-128"/>
            </a:endParaRPr>
          </a:p>
        </p:txBody>
      </p:sp>
      <p:sp>
        <p:nvSpPr>
          <p:cNvPr id="11" name="正方形/長方形 10">
            <a:extLst>
              <a:ext uri="{FF2B5EF4-FFF2-40B4-BE49-F238E27FC236}">
                <a16:creationId xmlns:a16="http://schemas.microsoft.com/office/drawing/2014/main" id="{0D902AD3-640C-4454-B765-F900A83BD89D}"/>
              </a:ext>
            </a:extLst>
          </p:cNvPr>
          <p:cNvSpPr/>
          <p:nvPr/>
        </p:nvSpPr>
        <p:spPr>
          <a:xfrm>
            <a:off x="156996" y="3212976"/>
            <a:ext cx="8735484" cy="33480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スライド番号プレースホルダー 3">
            <a:extLst>
              <a:ext uri="{FF2B5EF4-FFF2-40B4-BE49-F238E27FC236}">
                <a16:creationId xmlns:a16="http://schemas.microsoft.com/office/drawing/2014/main" id="{B6919047-AB16-4D11-B1A2-F17128A39408}"/>
              </a:ext>
            </a:extLst>
          </p:cNvPr>
          <p:cNvSpPr>
            <a:spLocks noGrp="1"/>
          </p:cNvSpPr>
          <p:nvPr>
            <p:ph type="sldNum" sz="quarter" idx="12"/>
          </p:nvPr>
        </p:nvSpPr>
        <p:spPr/>
        <p:txBody>
          <a:bodyPr/>
          <a:lstStyle/>
          <a:p>
            <a:pPr>
              <a:defRPr/>
            </a:pPr>
            <a:fld id="{22179739-F4A8-44EB-8B8E-F3F060272835}" type="slidenum">
              <a:rPr lang="ja-JP" altLang="en-US" smtClean="0"/>
              <a:pPr>
                <a:defRPr/>
              </a:pPr>
              <a:t>58</a:t>
            </a:fld>
            <a:endParaRPr lang="ja-JP" altLang="en-US"/>
          </a:p>
        </p:txBody>
      </p:sp>
    </p:spTree>
    <p:extLst>
      <p:ext uri="{BB962C8B-B14F-4D97-AF65-F5344CB8AC3E}">
        <p14:creationId xmlns:p14="http://schemas.microsoft.com/office/powerpoint/2010/main" val="2321123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E45D395-4168-7C46-AF5C-1DD4A938CEB9}"/>
              </a:ext>
            </a:extLst>
          </p:cNvPr>
          <p:cNvSpPr/>
          <p:nvPr/>
        </p:nvSpPr>
        <p:spPr>
          <a:xfrm>
            <a:off x="248576" y="839806"/>
            <a:ext cx="4899487" cy="504055"/>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r>
              <a:rPr lang="ja-JP" altLang="en-US" sz="2400" b="1" dirty="0">
                <a:latin typeface="+mn-ea"/>
              </a:rPr>
              <a:t>観光に関するオープンデータの確認</a:t>
            </a:r>
          </a:p>
        </p:txBody>
      </p:sp>
      <p:sp>
        <p:nvSpPr>
          <p:cNvPr id="7" name="テキスト ボックス 6">
            <a:extLst>
              <a:ext uri="{FF2B5EF4-FFF2-40B4-BE49-F238E27FC236}">
                <a16:creationId xmlns:a16="http://schemas.microsoft.com/office/drawing/2014/main" id="{E1507C19-C1D4-A441-ACFC-92E32E5EC072}"/>
              </a:ext>
            </a:extLst>
          </p:cNvPr>
          <p:cNvSpPr txBox="1"/>
          <p:nvPr/>
        </p:nvSpPr>
        <p:spPr>
          <a:xfrm>
            <a:off x="250825" y="1455089"/>
            <a:ext cx="8642349" cy="584775"/>
          </a:xfrm>
          <a:prstGeom prst="rect">
            <a:avLst/>
          </a:prstGeom>
          <a:noFill/>
          <a:ln>
            <a:noFill/>
          </a:ln>
        </p:spPr>
        <p:txBody>
          <a:bodyPr wrap="square" rtlCol="0">
            <a:spAutoFit/>
          </a:bodyPr>
          <a:lstStyle/>
          <a:p>
            <a:pPr algn="l"/>
            <a:r>
              <a:rPr lang="ja-JP" altLang="en-US" sz="1600" b="1" dirty="0">
                <a:latin typeface="+mn-ea"/>
                <a:ea typeface="+mn-ea"/>
              </a:rPr>
              <a:t>観光に関するオープンデータは沢山存在しますが、ここでは、主に使われる観光に関するオープンデータを学習します。</a:t>
            </a:r>
          </a:p>
        </p:txBody>
      </p:sp>
      <p:sp>
        <p:nvSpPr>
          <p:cNvPr id="9" name="テキスト ボックス 8">
            <a:extLst>
              <a:ext uri="{FF2B5EF4-FFF2-40B4-BE49-F238E27FC236}">
                <a16:creationId xmlns:a16="http://schemas.microsoft.com/office/drawing/2014/main" id="{A49A0F4B-51B7-4565-ADAD-B6E4D4875FA6}"/>
              </a:ext>
            </a:extLst>
          </p:cNvPr>
          <p:cNvSpPr txBox="1"/>
          <p:nvPr/>
        </p:nvSpPr>
        <p:spPr>
          <a:xfrm>
            <a:off x="253562" y="2190159"/>
            <a:ext cx="8636873" cy="3388620"/>
          </a:xfrm>
          <a:prstGeom prst="rect">
            <a:avLst/>
          </a:prstGeom>
          <a:noFill/>
        </p:spPr>
        <p:txBody>
          <a:bodyPr wrap="square">
            <a:spAutoFit/>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①　世界の観光の動向に関する調査報告書</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　　　</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UNWTO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データ　（例：</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Tourism Highlights</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②　日本の観光全般に関する調査報告書</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　　　観光庁データ　「観光白書」</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③　インバウンドの動向に関する調査報告書</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　　　</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JNTO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データ　（例：訪日旅行</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DATA</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ハンドブック）</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④　都道府県単位での観光に関する調査報告書</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　　　各都道府県発行「観光動態調査」　*都道府県により名称が異なります</a:t>
            </a:r>
          </a:p>
        </p:txBody>
      </p:sp>
      <p:sp>
        <p:nvSpPr>
          <p:cNvPr id="2" name="スライド番号プレースホルダー 1">
            <a:extLst>
              <a:ext uri="{FF2B5EF4-FFF2-40B4-BE49-F238E27FC236}">
                <a16:creationId xmlns:a16="http://schemas.microsoft.com/office/drawing/2014/main" id="{E1DFEB61-D8FF-4391-BBD1-C60781251523}"/>
              </a:ext>
            </a:extLst>
          </p:cNvPr>
          <p:cNvSpPr>
            <a:spLocks noGrp="1"/>
          </p:cNvSpPr>
          <p:nvPr>
            <p:ph type="sldNum" sz="quarter" idx="12"/>
          </p:nvPr>
        </p:nvSpPr>
        <p:spPr/>
        <p:txBody>
          <a:bodyPr/>
          <a:lstStyle/>
          <a:p>
            <a:pPr>
              <a:defRPr/>
            </a:pPr>
            <a:fld id="{22179739-F4A8-44EB-8B8E-F3F060272835}" type="slidenum">
              <a:rPr lang="ja-JP" altLang="en-US" smtClean="0"/>
              <a:pPr>
                <a:defRPr/>
              </a:pPr>
              <a:t>5</a:t>
            </a:fld>
            <a:endParaRPr lang="ja-JP" altLang="en-US"/>
          </a:p>
        </p:txBody>
      </p:sp>
    </p:spTree>
    <p:extLst>
      <p:ext uri="{BB962C8B-B14F-4D97-AF65-F5344CB8AC3E}">
        <p14:creationId xmlns:p14="http://schemas.microsoft.com/office/powerpoint/2010/main" val="3628160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33E897E-E339-4979-A2B4-3EA83433E0FA}"/>
              </a:ext>
            </a:extLst>
          </p:cNvPr>
          <p:cNvPicPr>
            <a:picLocks noChangeAspect="1"/>
          </p:cNvPicPr>
          <p:nvPr/>
        </p:nvPicPr>
        <p:blipFill>
          <a:blip r:embed="rId3"/>
          <a:stretch>
            <a:fillRect/>
          </a:stretch>
        </p:blipFill>
        <p:spPr>
          <a:xfrm>
            <a:off x="189118" y="2546324"/>
            <a:ext cx="2772000" cy="3979020"/>
          </a:xfrm>
          <a:prstGeom prst="rect">
            <a:avLst/>
          </a:prstGeom>
        </p:spPr>
      </p:pic>
      <p:pic>
        <p:nvPicPr>
          <p:cNvPr id="3" name="図 2">
            <a:extLst>
              <a:ext uri="{FF2B5EF4-FFF2-40B4-BE49-F238E27FC236}">
                <a16:creationId xmlns:a16="http://schemas.microsoft.com/office/drawing/2014/main" id="{3BB2AF6C-0BD4-4551-B0EC-40ED274C4512}"/>
              </a:ext>
            </a:extLst>
          </p:cNvPr>
          <p:cNvPicPr>
            <a:picLocks noChangeAspect="1"/>
          </p:cNvPicPr>
          <p:nvPr/>
        </p:nvPicPr>
        <p:blipFill>
          <a:blip r:embed="rId4"/>
          <a:stretch>
            <a:fillRect/>
          </a:stretch>
        </p:blipFill>
        <p:spPr>
          <a:xfrm>
            <a:off x="3046360" y="2821640"/>
            <a:ext cx="2530156" cy="3717224"/>
          </a:xfrm>
          <a:prstGeom prst="rect">
            <a:avLst/>
          </a:prstGeom>
          <a:ln>
            <a:solidFill>
              <a:schemeClr val="tx1"/>
            </a:solidFill>
          </a:ln>
        </p:spPr>
      </p:pic>
      <p:pic>
        <p:nvPicPr>
          <p:cNvPr id="4" name="図 3">
            <a:extLst>
              <a:ext uri="{FF2B5EF4-FFF2-40B4-BE49-F238E27FC236}">
                <a16:creationId xmlns:a16="http://schemas.microsoft.com/office/drawing/2014/main" id="{67D2809F-CD78-4103-9146-5BAEFB899262}"/>
              </a:ext>
            </a:extLst>
          </p:cNvPr>
          <p:cNvPicPr>
            <a:picLocks noChangeAspect="1"/>
          </p:cNvPicPr>
          <p:nvPr/>
        </p:nvPicPr>
        <p:blipFill>
          <a:blip r:embed="rId5"/>
          <a:stretch>
            <a:fillRect/>
          </a:stretch>
        </p:blipFill>
        <p:spPr>
          <a:xfrm>
            <a:off x="5661758" y="3006622"/>
            <a:ext cx="2530156" cy="3532242"/>
          </a:xfrm>
          <a:prstGeom prst="rect">
            <a:avLst/>
          </a:prstGeom>
          <a:ln>
            <a:solidFill>
              <a:schemeClr val="tx1"/>
            </a:solidFill>
          </a:ln>
        </p:spPr>
      </p:pic>
      <p:sp>
        <p:nvSpPr>
          <p:cNvPr id="5" name="正方形/長方形 4">
            <a:extLst>
              <a:ext uri="{FF2B5EF4-FFF2-40B4-BE49-F238E27FC236}">
                <a16:creationId xmlns:a16="http://schemas.microsoft.com/office/drawing/2014/main" id="{531091FC-47D1-4B27-858D-39E7844EB821}"/>
              </a:ext>
            </a:extLst>
          </p:cNvPr>
          <p:cNvSpPr/>
          <p:nvPr/>
        </p:nvSpPr>
        <p:spPr>
          <a:xfrm>
            <a:off x="5940152" y="6578253"/>
            <a:ext cx="2607885" cy="189283"/>
          </a:xfrm>
          <a:prstGeom prst="rect">
            <a:avLst/>
          </a:prstGeom>
        </p:spPr>
        <p:txBody>
          <a:bodyPr wrap="square">
            <a:spAutoFit/>
          </a:bodyPr>
          <a:lstStyle/>
          <a:p>
            <a:pPr lvl="0" indent="-342900" algn="r" fontAlgn="auto">
              <a:lnSpc>
                <a:spcPct val="90000"/>
              </a:lnSpc>
              <a:spcBef>
                <a:spcPct val="20000"/>
              </a:spcBef>
              <a:spcAft>
                <a:spcPts val="0"/>
              </a:spcAft>
            </a:pPr>
            <a:r>
              <a:rPr lang="ja-JP" altLang="en-US" sz="700" dirty="0">
                <a:solidFill>
                  <a:prstClr val="black"/>
                </a:solidFill>
                <a:latin typeface="+mn-ea"/>
                <a:ea typeface="+mn-ea"/>
              </a:rPr>
              <a:t>出典：</a:t>
            </a:r>
            <a:r>
              <a:rPr lang="en-US" altLang="ja-JP" sz="700" dirty="0">
                <a:solidFill>
                  <a:prstClr val="black"/>
                </a:solidFill>
                <a:latin typeface="+mn-ea"/>
                <a:ea typeface="+mn-ea"/>
              </a:rPr>
              <a:t>UNWTO</a:t>
            </a:r>
            <a:r>
              <a:rPr lang="ja-JP" altLang="en-US" sz="700" dirty="0">
                <a:solidFill>
                  <a:prstClr val="black"/>
                </a:solidFill>
                <a:latin typeface="+mn-ea"/>
                <a:ea typeface="+mn-ea"/>
              </a:rPr>
              <a:t>　「</a:t>
            </a:r>
            <a:r>
              <a:rPr lang="en-US" altLang="ja-JP" sz="700" dirty="0">
                <a:solidFill>
                  <a:prstClr val="black"/>
                </a:solidFill>
                <a:latin typeface="+mn-ea"/>
                <a:ea typeface="+mn-ea"/>
              </a:rPr>
              <a:t>Travel &amp; Tourism ECONOMIC IMPACT</a:t>
            </a:r>
            <a:r>
              <a:rPr lang="ja-JP" altLang="en-US" sz="700" dirty="0">
                <a:solidFill>
                  <a:prstClr val="black"/>
                </a:solidFill>
                <a:latin typeface="+mn-ea"/>
                <a:ea typeface="+mn-ea"/>
              </a:rPr>
              <a:t>」</a:t>
            </a:r>
            <a:endParaRPr lang="en-US" altLang="ja-JP" sz="700" dirty="0">
              <a:solidFill>
                <a:prstClr val="black"/>
              </a:solidFill>
              <a:latin typeface="+mn-ea"/>
              <a:ea typeface="+mn-ea"/>
            </a:endParaRPr>
          </a:p>
        </p:txBody>
      </p:sp>
      <p:sp>
        <p:nvSpPr>
          <p:cNvPr id="11" name="Rectangle 7">
            <a:extLst>
              <a:ext uri="{FF2B5EF4-FFF2-40B4-BE49-F238E27FC236}">
                <a16:creationId xmlns:a16="http://schemas.microsoft.com/office/drawing/2014/main" id="{CFC70F7C-2FCD-4767-8983-5DCEDEBFD5E0}"/>
              </a:ext>
            </a:extLst>
          </p:cNvPr>
          <p:cNvSpPr>
            <a:spLocks noChangeArrowheads="1"/>
          </p:cNvSpPr>
          <p:nvPr/>
        </p:nvSpPr>
        <p:spPr bwMode="auto">
          <a:xfrm>
            <a:off x="189118" y="1322205"/>
            <a:ext cx="8703362" cy="954668"/>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ja-JP" altLang="en-US" dirty="0">
                <a:solidFill>
                  <a:prstClr val="black"/>
                </a:solidFill>
                <a:latin typeface="HGP創英角ｺﾞｼｯｸUB" panose="020B0900000000000000" pitchFamily="50" charset="-128"/>
                <a:ea typeface="HGP創英角ｺﾞｼｯｸUB" panose="020B0900000000000000" pitchFamily="50" charset="-128"/>
              </a:rPr>
              <a:t>世界の観光動向に関するオープンデータは</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UNWTO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の調査結果が有効です。</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UNWTO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では各種観光に関するオープンデータを定期的に公表しています。</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2" name="Rectangle 7">
            <a:extLst>
              <a:ext uri="{FF2B5EF4-FFF2-40B4-BE49-F238E27FC236}">
                <a16:creationId xmlns:a16="http://schemas.microsoft.com/office/drawing/2014/main" id="{70C33CD0-D648-41BB-8093-1221C6DBEFBF}"/>
              </a:ext>
            </a:extLst>
          </p:cNvPr>
          <p:cNvSpPr>
            <a:spLocks noChangeArrowheads="1"/>
          </p:cNvSpPr>
          <p:nvPr/>
        </p:nvSpPr>
        <p:spPr bwMode="auto">
          <a:xfrm>
            <a:off x="189118" y="2108854"/>
            <a:ext cx="8703362" cy="365125"/>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a:lstStyle/>
          <a:p>
            <a:pPr lvl="0" indent="-342900" algn="l" fontAlgn="auto">
              <a:lnSpc>
                <a:spcPct val="90000"/>
              </a:lnSpc>
              <a:spcBef>
                <a:spcPct val="20000"/>
              </a:spcBef>
              <a:spcAft>
                <a:spcPts val="0"/>
              </a:spcAft>
            </a:pPr>
            <a:r>
              <a:rPr lang="en-US" altLang="ja-JP" dirty="0">
                <a:solidFill>
                  <a:prstClr val="black"/>
                </a:solidFill>
                <a:latin typeface="HGP創英角ｺﾞｼｯｸUB" panose="020B0900000000000000" pitchFamily="50" charset="-128"/>
                <a:ea typeface="HGP創英角ｺﾞｼｯｸUB" panose="020B0900000000000000" pitchFamily="50" charset="-128"/>
              </a:rPr>
              <a:t>UNWTO</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　「</a:t>
            </a:r>
            <a:r>
              <a:rPr lang="en-US" altLang="ja-JP" dirty="0">
                <a:solidFill>
                  <a:prstClr val="black"/>
                </a:solidFill>
                <a:latin typeface="HGP創英角ｺﾞｼｯｸUB" panose="020B0900000000000000" pitchFamily="50" charset="-128"/>
                <a:ea typeface="HGP創英角ｺﾞｼｯｸUB" panose="020B0900000000000000" pitchFamily="50" charset="-128"/>
              </a:rPr>
              <a:t>Tourism Highlights</a:t>
            </a:r>
            <a:r>
              <a:rPr lang="ja-JP" altLang="en-US" dirty="0">
                <a:solidFill>
                  <a:prstClr val="black"/>
                </a:solidFill>
                <a:latin typeface="HGP創英角ｺﾞｼｯｸUB" panose="020B0900000000000000" pitchFamily="50" charset="-128"/>
                <a:ea typeface="HGP創英角ｺﾞｼｯｸUB" panose="020B0900000000000000" pitchFamily="50" charset="-128"/>
              </a:rPr>
              <a:t>」</a:t>
            </a:r>
            <a:endParaRPr lang="en-US" altLang="ja-JP"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3" name="正方形/長方形 12">
            <a:extLst>
              <a:ext uri="{FF2B5EF4-FFF2-40B4-BE49-F238E27FC236}">
                <a16:creationId xmlns:a16="http://schemas.microsoft.com/office/drawing/2014/main" id="{FCD58A42-FB77-4C5F-91A4-770C565BAA08}"/>
              </a:ext>
            </a:extLst>
          </p:cNvPr>
          <p:cNvSpPr/>
          <p:nvPr/>
        </p:nvSpPr>
        <p:spPr>
          <a:xfrm>
            <a:off x="179510" y="764706"/>
            <a:ext cx="3960442" cy="377608"/>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rmAutofit fontScale="70000" lnSpcReduction="20000"/>
          </a:bodyPr>
          <a:lstStyle/>
          <a:p>
            <a:pPr fontAlgn="auto">
              <a:spcAft>
                <a:spcPts val="0"/>
              </a:spcAft>
            </a:pPr>
            <a:r>
              <a:rPr lang="ja-JP" altLang="en-US" sz="2400" dirty="0">
                <a:latin typeface="HGP創英角ｺﾞｼｯｸUB" panose="020B0900000000000000" pitchFamily="50" charset="-128"/>
                <a:ea typeface="HGP創英角ｺﾞｼｯｸUB" panose="020B0900000000000000" pitchFamily="50" charset="-128"/>
              </a:rPr>
              <a:t>１．</a:t>
            </a:r>
            <a:r>
              <a:rPr lang="en-US" altLang="ja-JP" sz="2400" dirty="0">
                <a:latin typeface="HGP創英角ｺﾞｼｯｸUB" panose="020B0900000000000000" pitchFamily="50" charset="-128"/>
                <a:ea typeface="HGP創英角ｺﾞｼｯｸUB" panose="020B0900000000000000" pitchFamily="50" charset="-128"/>
              </a:rPr>
              <a:t>UNWTO</a:t>
            </a:r>
            <a:r>
              <a:rPr lang="ja-JP" altLang="en-US" sz="2400" dirty="0">
                <a:latin typeface="HGP創英角ｺﾞｼｯｸUB" panose="020B0900000000000000" pitchFamily="50" charset="-128"/>
                <a:ea typeface="HGP創英角ｺﾞｼｯｸUB" panose="020B0900000000000000" pitchFamily="50" charset="-128"/>
              </a:rPr>
              <a:t>（国連世界観光機関）データ</a:t>
            </a:r>
          </a:p>
        </p:txBody>
      </p:sp>
      <p:sp>
        <p:nvSpPr>
          <p:cNvPr id="6" name="スライド番号プレースホルダー 5">
            <a:extLst>
              <a:ext uri="{FF2B5EF4-FFF2-40B4-BE49-F238E27FC236}">
                <a16:creationId xmlns:a16="http://schemas.microsoft.com/office/drawing/2014/main" id="{882AFC52-24AE-4EF7-BE23-97A590FDC038}"/>
              </a:ext>
            </a:extLst>
          </p:cNvPr>
          <p:cNvSpPr>
            <a:spLocks noGrp="1"/>
          </p:cNvSpPr>
          <p:nvPr>
            <p:ph type="sldNum" sz="quarter" idx="12"/>
          </p:nvPr>
        </p:nvSpPr>
        <p:spPr/>
        <p:txBody>
          <a:bodyPr/>
          <a:lstStyle/>
          <a:p>
            <a:pPr>
              <a:defRPr/>
            </a:pPr>
            <a:fld id="{22179739-F4A8-44EB-8B8E-F3F060272835}" type="slidenum">
              <a:rPr lang="ja-JP" altLang="en-US" smtClean="0"/>
              <a:pPr>
                <a:defRPr/>
              </a:pPr>
              <a:t>6</a:t>
            </a:fld>
            <a:endParaRPr lang="ja-JP" altLang="en-US"/>
          </a:p>
        </p:txBody>
      </p:sp>
    </p:spTree>
    <p:extLst>
      <p:ext uri="{BB962C8B-B14F-4D97-AF65-F5344CB8AC3E}">
        <p14:creationId xmlns:p14="http://schemas.microsoft.com/office/powerpoint/2010/main" val="2095474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8F55F66-80CC-2643-B428-369A638F96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916832"/>
            <a:ext cx="3810540" cy="2448272"/>
          </a:xfrm>
          <a:prstGeom prst="rect">
            <a:avLst/>
          </a:prstGeom>
          <a:ln>
            <a:solidFill>
              <a:schemeClr val="tx1">
                <a:lumMod val="50000"/>
                <a:lumOff val="50000"/>
              </a:schemeClr>
            </a:solidFill>
          </a:ln>
        </p:spPr>
      </p:pic>
      <p:sp>
        <p:nvSpPr>
          <p:cNvPr id="6" name="正方形/長方形 5">
            <a:extLst>
              <a:ext uri="{FF2B5EF4-FFF2-40B4-BE49-F238E27FC236}">
                <a16:creationId xmlns:a16="http://schemas.microsoft.com/office/drawing/2014/main" id="{4E45D395-4168-7C46-AF5C-1DD4A938CEB9}"/>
              </a:ext>
            </a:extLst>
          </p:cNvPr>
          <p:cNvSpPr/>
          <p:nvPr/>
        </p:nvSpPr>
        <p:spPr>
          <a:xfrm>
            <a:off x="248576" y="839807"/>
            <a:ext cx="4323424" cy="396298"/>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000" b="1" dirty="0">
                <a:latin typeface="+mn-ea"/>
              </a:rPr>
              <a:t>UNWTO</a:t>
            </a:r>
            <a:r>
              <a:rPr lang="ja-JP" altLang="en-US" sz="2000" b="1" dirty="0">
                <a:latin typeface="+mn-ea"/>
              </a:rPr>
              <a:t>（国連世界観光機関</a:t>
            </a:r>
            <a:r>
              <a:rPr lang="ja-JP" altLang="en" sz="2000" b="1" dirty="0">
                <a:latin typeface="+mn-ea"/>
              </a:rPr>
              <a:t>）</a:t>
            </a:r>
            <a:endParaRPr lang="ja-JP" altLang="en-US" sz="2000" b="1" dirty="0">
              <a:latin typeface="+mn-ea"/>
            </a:endParaRPr>
          </a:p>
        </p:txBody>
      </p:sp>
      <p:sp>
        <p:nvSpPr>
          <p:cNvPr id="7" name="テキスト ボックス 6">
            <a:extLst>
              <a:ext uri="{FF2B5EF4-FFF2-40B4-BE49-F238E27FC236}">
                <a16:creationId xmlns:a16="http://schemas.microsoft.com/office/drawing/2014/main" id="{E1507C19-C1D4-A441-ACFC-92E32E5EC072}"/>
              </a:ext>
            </a:extLst>
          </p:cNvPr>
          <p:cNvSpPr txBox="1"/>
          <p:nvPr/>
        </p:nvSpPr>
        <p:spPr>
          <a:xfrm>
            <a:off x="250825" y="4540738"/>
            <a:ext cx="8642349" cy="2062103"/>
          </a:xfrm>
          <a:prstGeom prst="rect">
            <a:avLst/>
          </a:prstGeom>
          <a:noFill/>
          <a:ln>
            <a:solidFill>
              <a:schemeClr val="tx1">
                <a:lumMod val="50000"/>
                <a:lumOff val="50000"/>
              </a:schemeClr>
            </a:solidFill>
          </a:ln>
        </p:spPr>
        <p:txBody>
          <a:bodyPr wrap="square" rtlCol="0">
            <a:spAutoFit/>
          </a:bodyPr>
          <a:lstStyle/>
          <a:p>
            <a:pPr algn="l"/>
            <a:r>
              <a:rPr lang="en" altLang="ja-JP" sz="1600" dirty="0">
                <a:latin typeface="+mn-ea"/>
                <a:ea typeface="+mn-ea"/>
              </a:rPr>
              <a:t>UNWTO</a:t>
            </a:r>
            <a:r>
              <a:rPr lang="ja-JP" altLang="en-US" sz="1600" dirty="0">
                <a:latin typeface="+mn-ea"/>
                <a:ea typeface="+mn-ea"/>
              </a:rPr>
              <a:t>とは、「</a:t>
            </a:r>
            <a:r>
              <a:rPr lang="en" altLang="ja-JP" sz="1600" dirty="0">
                <a:latin typeface="+mn-ea"/>
                <a:ea typeface="+mn-ea"/>
              </a:rPr>
              <a:t>The World Tourism Organization of the United Nations</a:t>
            </a:r>
            <a:r>
              <a:rPr lang="ja-JP" altLang="en-US" sz="1600" dirty="0">
                <a:latin typeface="+mn-ea"/>
                <a:ea typeface="+mn-ea"/>
              </a:rPr>
              <a:t>」の頭文字の略で</a:t>
            </a:r>
            <a:r>
              <a:rPr lang="ja-JP" altLang="en-US" sz="1600" dirty="0">
                <a:latin typeface="+mn-ea"/>
              </a:rPr>
              <a:t>国連世界観光機関のことをいいます。</a:t>
            </a:r>
            <a:endParaRPr lang="en-US" altLang="ja-JP" sz="1600" dirty="0">
              <a:latin typeface="+mn-ea"/>
              <a:ea typeface="+mn-ea"/>
            </a:endParaRPr>
          </a:p>
          <a:p>
            <a:pPr algn="l"/>
            <a:r>
              <a:rPr lang="ja-JP" altLang="en-US" sz="1600" dirty="0">
                <a:latin typeface="+mn-ea"/>
                <a:ea typeface="+mn-ea"/>
              </a:rPr>
              <a:t>世界最大の観光分野の国際機関で、</a:t>
            </a:r>
            <a:r>
              <a:rPr lang="en-US" altLang="ja-JP" sz="1600" dirty="0">
                <a:latin typeface="+mn-ea"/>
                <a:ea typeface="+mn-ea"/>
              </a:rPr>
              <a:t>1975</a:t>
            </a:r>
            <a:r>
              <a:rPr lang="ja-JP" altLang="en-US" sz="1600" dirty="0">
                <a:latin typeface="+mn-ea"/>
                <a:ea typeface="+mn-ea"/>
              </a:rPr>
              <a:t>年に設立され</a:t>
            </a:r>
            <a:r>
              <a:rPr lang="en-US" altLang="ja-JP" sz="1600" dirty="0">
                <a:latin typeface="+mn-ea"/>
                <a:ea typeface="+mn-ea"/>
              </a:rPr>
              <a:t>2003</a:t>
            </a:r>
            <a:r>
              <a:rPr lang="ja-JP" altLang="en-US" sz="1600" dirty="0">
                <a:latin typeface="+mn-ea"/>
                <a:ea typeface="+mn-ea"/>
              </a:rPr>
              <a:t>年に国連の専門機関に格上げされました。</a:t>
            </a:r>
            <a:endParaRPr lang="en-US" altLang="ja-JP" sz="1600" dirty="0">
              <a:latin typeface="+mn-ea"/>
              <a:ea typeface="+mn-ea"/>
            </a:endParaRPr>
          </a:p>
          <a:p>
            <a:pPr algn="l"/>
            <a:r>
              <a:rPr lang="ja-JP" altLang="en-US" sz="1600" dirty="0">
                <a:latin typeface="+mn-ea"/>
                <a:ea typeface="+mn-ea"/>
              </a:rPr>
              <a:t>本部はマドリッド、加盟国</a:t>
            </a:r>
            <a:r>
              <a:rPr lang="en-US" altLang="ja-JP" sz="1600" dirty="0">
                <a:latin typeface="+mn-ea"/>
                <a:ea typeface="+mn-ea"/>
              </a:rPr>
              <a:t>158</a:t>
            </a:r>
            <a:r>
              <a:rPr lang="ja-JP" altLang="en-US" sz="1600" dirty="0">
                <a:latin typeface="+mn-ea"/>
                <a:ea typeface="+mn-ea"/>
              </a:rPr>
              <a:t>ヵ国、</a:t>
            </a:r>
            <a:r>
              <a:rPr lang="en-US" altLang="ja-JP" sz="1600" dirty="0">
                <a:latin typeface="+mn-ea"/>
                <a:ea typeface="+mn-ea"/>
              </a:rPr>
              <a:t>450</a:t>
            </a:r>
            <a:r>
              <a:rPr lang="ja-JP" altLang="en-US" sz="1600" dirty="0">
                <a:latin typeface="+mn-ea"/>
                <a:ea typeface="+mn-ea"/>
              </a:rPr>
              <a:t>以上の賛助会員（</a:t>
            </a:r>
            <a:r>
              <a:rPr lang="en-US" altLang="ja-JP" sz="1600" dirty="0">
                <a:latin typeface="+mn-ea"/>
                <a:ea typeface="+mn-ea"/>
              </a:rPr>
              <a:t>2013</a:t>
            </a:r>
            <a:r>
              <a:rPr lang="ja-JP" altLang="en-US" sz="1600" dirty="0">
                <a:latin typeface="+mn-ea"/>
                <a:ea typeface="+mn-ea"/>
              </a:rPr>
              <a:t>年現在）で構成され、アフリカ、アメリカ、東アジア、ヨーロッパ、中東、南アジアの</a:t>
            </a:r>
            <a:r>
              <a:rPr lang="en-US" altLang="ja-JP" sz="1600" dirty="0">
                <a:latin typeface="+mn-ea"/>
                <a:ea typeface="+mn-ea"/>
              </a:rPr>
              <a:t>6</a:t>
            </a:r>
            <a:r>
              <a:rPr lang="ja-JP" altLang="en-US" sz="1600" dirty="0">
                <a:latin typeface="+mn-ea"/>
                <a:ea typeface="+mn-ea"/>
              </a:rPr>
              <a:t>地域に分かれています。</a:t>
            </a:r>
          </a:p>
          <a:p>
            <a:pPr algn="l"/>
            <a:r>
              <a:rPr lang="ja-JP" altLang="en-US" sz="1600" dirty="0">
                <a:latin typeface="+mn-ea"/>
                <a:ea typeface="+mn-ea"/>
              </a:rPr>
              <a:t>経済的発展、国際間の理解、国際平和人権尊重に寄与することを目的に、国際会議やセミナーの開催、観光事業従事者の育成支援や観光分野の技術協力、観光の持続的発展のための協力、市場調査や観光統計の作成など、観光振興に関わる活動を行っています。</a:t>
            </a:r>
          </a:p>
        </p:txBody>
      </p:sp>
      <p:sp>
        <p:nvSpPr>
          <p:cNvPr id="5" name="テキスト ボックス 4">
            <a:extLst>
              <a:ext uri="{FF2B5EF4-FFF2-40B4-BE49-F238E27FC236}">
                <a16:creationId xmlns:a16="http://schemas.microsoft.com/office/drawing/2014/main" id="{C6781922-0101-7945-84B0-DB4FBD793D18}"/>
              </a:ext>
            </a:extLst>
          </p:cNvPr>
          <p:cNvSpPr txBox="1"/>
          <p:nvPr/>
        </p:nvSpPr>
        <p:spPr>
          <a:xfrm>
            <a:off x="4494108" y="1920646"/>
            <a:ext cx="4255175" cy="2339102"/>
          </a:xfrm>
          <a:prstGeom prst="rect">
            <a:avLst/>
          </a:prstGeom>
          <a:noFill/>
        </p:spPr>
        <p:txBody>
          <a:bodyPr wrap="square" rtlCol="0">
            <a:spAutoFit/>
          </a:bodyPr>
          <a:lstStyle/>
          <a:p>
            <a:pPr algn="l"/>
            <a:r>
              <a:rPr lang="ja-JP" altLang="en-US" sz="2400" b="1">
                <a:latin typeface="+mn-ea"/>
                <a:ea typeface="+mn-ea"/>
              </a:rPr>
              <a:t>　　加盟国</a:t>
            </a:r>
            <a:r>
              <a:rPr lang="en-US" altLang="ja-JP" sz="2400" b="1" dirty="0">
                <a:latin typeface="+mn-ea"/>
                <a:ea typeface="+mn-ea"/>
              </a:rPr>
              <a:t>        : 158</a:t>
            </a:r>
            <a:r>
              <a:rPr lang="ja-JP" altLang="en-US" sz="2400" b="1">
                <a:latin typeface="+mn-ea"/>
                <a:ea typeface="+mn-ea"/>
              </a:rPr>
              <a:t>か国</a:t>
            </a:r>
            <a:endParaRPr lang="en-US" altLang="ja-JP" sz="2400" b="1" dirty="0">
              <a:latin typeface="+mn-ea"/>
              <a:ea typeface="+mn-ea"/>
            </a:endParaRPr>
          </a:p>
          <a:p>
            <a:pPr algn="l"/>
            <a:r>
              <a:rPr lang="ja-JP" altLang="en-US" sz="2400" b="1">
                <a:latin typeface="+mn-ea"/>
                <a:ea typeface="+mn-ea"/>
              </a:rPr>
              <a:t>　　加盟地域</a:t>
            </a:r>
            <a:r>
              <a:rPr lang="en-US" altLang="ja-JP" sz="2400" b="1" dirty="0">
                <a:latin typeface="+mn-ea"/>
                <a:ea typeface="+mn-ea"/>
              </a:rPr>
              <a:t>     : 6</a:t>
            </a:r>
            <a:r>
              <a:rPr lang="ja-JP" altLang="en-US" sz="2400" b="1">
                <a:latin typeface="+mn-ea"/>
                <a:ea typeface="+mn-ea"/>
              </a:rPr>
              <a:t>地域</a:t>
            </a:r>
            <a:endParaRPr lang="en-US" altLang="ja-JP" sz="2400" b="1" dirty="0">
              <a:latin typeface="+mn-ea"/>
              <a:ea typeface="+mn-ea"/>
            </a:endParaRPr>
          </a:p>
          <a:p>
            <a:pPr algn="l"/>
            <a:r>
              <a:rPr lang="ja-JP" altLang="en-US" sz="2400" b="1">
                <a:latin typeface="+mn-ea"/>
                <a:ea typeface="+mn-ea"/>
              </a:rPr>
              <a:t>　　オブザーバー</a:t>
            </a:r>
            <a:r>
              <a:rPr lang="en-US" altLang="ja-JP" sz="2400" b="1" dirty="0">
                <a:latin typeface="+mn-ea"/>
                <a:ea typeface="+mn-ea"/>
              </a:rPr>
              <a:t>  : 2</a:t>
            </a:r>
            <a:r>
              <a:rPr lang="ja-JP" altLang="en-US" sz="2400" b="1">
                <a:latin typeface="+mn-ea"/>
                <a:ea typeface="+mn-ea"/>
              </a:rPr>
              <a:t>地域</a:t>
            </a:r>
            <a:endParaRPr lang="en-US" altLang="ja-JP" sz="2400" b="1" dirty="0">
              <a:latin typeface="+mn-ea"/>
              <a:ea typeface="+mn-ea"/>
            </a:endParaRPr>
          </a:p>
          <a:p>
            <a:pPr algn="l"/>
            <a:endParaRPr lang="en-US" altLang="ja-JP" dirty="0">
              <a:latin typeface="+mn-ea"/>
              <a:ea typeface="+mn-ea"/>
            </a:endParaRPr>
          </a:p>
          <a:p>
            <a:pPr algn="l"/>
            <a:r>
              <a:rPr lang="ja-JP" altLang="en-US" sz="1400">
                <a:latin typeface="+mn-ea"/>
                <a:ea typeface="+mn-ea"/>
              </a:rPr>
              <a:t>民間企業・地方自治体、大学が、賛助加盟員</a:t>
            </a:r>
            <a:r>
              <a:rPr lang="en-US" altLang="ja-JP" sz="1400" dirty="0">
                <a:latin typeface="+mn-ea"/>
                <a:ea typeface="+mn-ea"/>
              </a:rPr>
              <a:t>(</a:t>
            </a:r>
            <a:r>
              <a:rPr lang="en" altLang="ja-JP" sz="1400" dirty="0">
                <a:latin typeface="+mn-ea"/>
                <a:ea typeface="+mn-ea"/>
              </a:rPr>
              <a:t>UNWTO </a:t>
            </a:r>
            <a:r>
              <a:rPr lang="en" altLang="ja-JP" sz="1400" dirty="0" err="1">
                <a:latin typeface="+mn-ea"/>
                <a:ea typeface="+mn-ea"/>
              </a:rPr>
              <a:t>Affilate</a:t>
            </a:r>
            <a:r>
              <a:rPr lang="en" altLang="ja-JP" sz="1400" dirty="0">
                <a:latin typeface="+mn-ea"/>
                <a:ea typeface="+mn-ea"/>
              </a:rPr>
              <a:t> Member)</a:t>
            </a:r>
            <a:r>
              <a:rPr lang="ja-JP" altLang="en-US" sz="1400">
                <a:latin typeface="+mn-ea"/>
                <a:ea typeface="+mn-ea"/>
              </a:rPr>
              <a:t>として加盟可能。</a:t>
            </a:r>
            <a:endParaRPr lang="en-US" altLang="ja-JP" sz="1400" dirty="0">
              <a:latin typeface="+mn-ea"/>
              <a:ea typeface="+mn-ea"/>
            </a:endParaRPr>
          </a:p>
          <a:p>
            <a:pPr algn="l"/>
            <a:r>
              <a:rPr lang="ja-JP" altLang="en-US" sz="1400">
                <a:latin typeface="+mn-ea"/>
                <a:ea typeface="+mn-ea"/>
              </a:rPr>
              <a:t>世界全体で</a:t>
            </a:r>
            <a:r>
              <a:rPr lang="en-US" altLang="ja-JP" sz="1400" dirty="0">
                <a:latin typeface="+mn-ea"/>
                <a:ea typeface="+mn-ea"/>
              </a:rPr>
              <a:t>431</a:t>
            </a:r>
            <a:r>
              <a:rPr lang="ja-JP" altLang="en-US" sz="1400">
                <a:latin typeface="+mn-ea"/>
                <a:ea typeface="+mn-ea"/>
              </a:rPr>
              <a:t>、日本でも</a:t>
            </a:r>
            <a:r>
              <a:rPr lang="en-US" altLang="ja-JP" sz="1400" dirty="0">
                <a:latin typeface="+mn-ea"/>
                <a:ea typeface="+mn-ea"/>
              </a:rPr>
              <a:t>19</a:t>
            </a:r>
            <a:r>
              <a:rPr lang="ja-JP" altLang="en-US" sz="1400">
                <a:latin typeface="+mn-ea"/>
                <a:ea typeface="+mn-ea"/>
              </a:rPr>
              <a:t>団体が賛助加盟員として参加しています。</a:t>
            </a:r>
            <a:endParaRPr kumimoji="1" lang="ja-JP" altLang="en-US" sz="1400">
              <a:latin typeface="+mn-ea"/>
              <a:ea typeface="+mn-ea"/>
            </a:endParaRPr>
          </a:p>
        </p:txBody>
      </p:sp>
      <p:sp>
        <p:nvSpPr>
          <p:cNvPr id="9" name="テキスト ボックス 8">
            <a:extLst>
              <a:ext uri="{FF2B5EF4-FFF2-40B4-BE49-F238E27FC236}">
                <a16:creationId xmlns:a16="http://schemas.microsoft.com/office/drawing/2014/main" id="{9163BB9F-BB6D-4441-B5CA-83AB389266F6}"/>
              </a:ext>
            </a:extLst>
          </p:cNvPr>
          <p:cNvSpPr txBox="1"/>
          <p:nvPr/>
        </p:nvSpPr>
        <p:spPr>
          <a:xfrm>
            <a:off x="248576" y="1393709"/>
            <a:ext cx="4579950" cy="369332"/>
          </a:xfrm>
          <a:prstGeom prst="rect">
            <a:avLst/>
          </a:prstGeom>
          <a:noFill/>
        </p:spPr>
        <p:txBody>
          <a:bodyPr wrap="square">
            <a:spAutoFit/>
          </a:bodyPr>
          <a:lstStyle/>
          <a:p>
            <a:pPr algn="l"/>
            <a:r>
              <a:rPr lang="ja-JP" altLang="en-US" dirty="0">
                <a:latin typeface="+mn-ea"/>
                <a:ea typeface="+mn-ea"/>
              </a:rPr>
              <a:t>■　</a:t>
            </a:r>
            <a:r>
              <a:rPr lang="en-US" altLang="ja-JP" dirty="0">
                <a:latin typeface="+mn-ea"/>
                <a:ea typeface="+mn-ea"/>
              </a:rPr>
              <a:t>UNWTO</a:t>
            </a:r>
            <a:r>
              <a:rPr lang="ja-JP" altLang="en-US" dirty="0">
                <a:latin typeface="+mn-ea"/>
                <a:ea typeface="+mn-ea"/>
              </a:rPr>
              <a:t>（国連世界観光機関）とは</a:t>
            </a:r>
            <a:endParaRPr lang="ja-JP" altLang="en-US" dirty="0"/>
          </a:p>
        </p:txBody>
      </p:sp>
      <p:sp>
        <p:nvSpPr>
          <p:cNvPr id="8" name="テキスト ボックス 7">
            <a:extLst>
              <a:ext uri="{FF2B5EF4-FFF2-40B4-BE49-F238E27FC236}">
                <a16:creationId xmlns:a16="http://schemas.microsoft.com/office/drawing/2014/main" id="{F13D78A1-9341-4CD3-8803-5877A3DBE500}"/>
              </a:ext>
            </a:extLst>
          </p:cNvPr>
          <p:cNvSpPr txBox="1"/>
          <p:nvPr/>
        </p:nvSpPr>
        <p:spPr>
          <a:xfrm>
            <a:off x="2729135" y="4346054"/>
            <a:ext cx="1620957" cy="200055"/>
          </a:xfrm>
          <a:prstGeom prst="rect">
            <a:avLst/>
          </a:prstGeom>
          <a:noFill/>
        </p:spPr>
        <p:txBody>
          <a:bodyPr wrap="none" rtlCol="0">
            <a:spAutoFit/>
          </a:bodyPr>
          <a:lstStyle/>
          <a:p>
            <a:r>
              <a:rPr kumimoji="1" lang="ja-JP" altLang="en-US" sz="700" dirty="0">
                <a:latin typeface="+mn-ea"/>
                <a:ea typeface="+mn-ea"/>
              </a:rPr>
              <a:t>出典：</a:t>
            </a:r>
            <a:r>
              <a:rPr lang="ja-JP" altLang="en-US" sz="700" dirty="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dirty="0">
              <a:latin typeface="+mn-ea"/>
              <a:ea typeface="+mn-ea"/>
            </a:endParaRPr>
          </a:p>
        </p:txBody>
      </p:sp>
      <p:sp>
        <p:nvSpPr>
          <p:cNvPr id="2" name="スライド番号プレースホルダー 1">
            <a:extLst>
              <a:ext uri="{FF2B5EF4-FFF2-40B4-BE49-F238E27FC236}">
                <a16:creationId xmlns:a16="http://schemas.microsoft.com/office/drawing/2014/main" id="{B73D3668-7419-4231-97ED-24A7ECB5D239}"/>
              </a:ext>
            </a:extLst>
          </p:cNvPr>
          <p:cNvSpPr>
            <a:spLocks noGrp="1"/>
          </p:cNvSpPr>
          <p:nvPr>
            <p:ph type="sldNum" sz="quarter" idx="12"/>
          </p:nvPr>
        </p:nvSpPr>
        <p:spPr/>
        <p:txBody>
          <a:bodyPr/>
          <a:lstStyle/>
          <a:p>
            <a:pPr>
              <a:defRPr/>
            </a:pPr>
            <a:fld id="{22179739-F4A8-44EB-8B8E-F3F060272835}" type="slidenum">
              <a:rPr lang="ja-JP" altLang="en-US" smtClean="0"/>
              <a:pPr>
                <a:defRPr/>
              </a:pPr>
              <a:t>7</a:t>
            </a:fld>
            <a:endParaRPr lang="ja-JP" altLang="en-US"/>
          </a:p>
        </p:txBody>
      </p:sp>
    </p:spTree>
    <p:extLst>
      <p:ext uri="{BB962C8B-B14F-4D97-AF65-F5344CB8AC3E}">
        <p14:creationId xmlns:p14="http://schemas.microsoft.com/office/powerpoint/2010/main" val="674384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35F7877A-2664-344A-8D84-8DA6D2665B49}"/>
              </a:ext>
            </a:extLst>
          </p:cNvPr>
          <p:cNvSpPr txBox="1"/>
          <p:nvPr/>
        </p:nvSpPr>
        <p:spPr>
          <a:xfrm>
            <a:off x="178901" y="1284033"/>
            <a:ext cx="9064341" cy="646331"/>
          </a:xfrm>
          <a:prstGeom prst="rect">
            <a:avLst/>
          </a:prstGeom>
          <a:noFill/>
        </p:spPr>
        <p:txBody>
          <a:bodyPr wrap="none" rtlCol="0">
            <a:spAutoFit/>
          </a:bodyPr>
          <a:lstStyle/>
          <a:p>
            <a:pPr algn="l"/>
            <a:r>
              <a:rPr lang="en-US" altLang="ja-JP" dirty="0"/>
              <a:t>UNWTO</a:t>
            </a:r>
            <a:r>
              <a:rPr lang="ja-JP" altLang="en-US" dirty="0"/>
              <a:t>では様々な観光に関する調査</a:t>
            </a:r>
            <a:r>
              <a:rPr kumimoji="1" lang="ja-JP" altLang="en-US" dirty="0"/>
              <a:t>を実施していますが、主に以下のような項目について</a:t>
            </a:r>
            <a:endParaRPr kumimoji="1" lang="en-US" altLang="ja-JP" dirty="0"/>
          </a:p>
          <a:p>
            <a:pPr algn="l"/>
            <a:r>
              <a:rPr kumimoji="1" lang="ja-JP" altLang="en-US" dirty="0"/>
              <a:t>調査を実施し、結果を公表しています。</a:t>
            </a:r>
          </a:p>
        </p:txBody>
      </p:sp>
      <p:sp>
        <p:nvSpPr>
          <p:cNvPr id="9" name="テキスト ボックス 8">
            <a:extLst>
              <a:ext uri="{FF2B5EF4-FFF2-40B4-BE49-F238E27FC236}">
                <a16:creationId xmlns:a16="http://schemas.microsoft.com/office/drawing/2014/main" id="{1A40B0AC-2752-8749-828B-A4264B73709B}"/>
              </a:ext>
            </a:extLst>
          </p:cNvPr>
          <p:cNvSpPr txBox="1"/>
          <p:nvPr/>
        </p:nvSpPr>
        <p:spPr>
          <a:xfrm>
            <a:off x="174567" y="2276872"/>
            <a:ext cx="4536504" cy="3693319"/>
          </a:xfrm>
          <a:prstGeom prst="rect">
            <a:avLst/>
          </a:prstGeom>
          <a:noFill/>
        </p:spPr>
        <p:txBody>
          <a:bodyPr wrap="square" rtlCol="0">
            <a:spAutoFit/>
          </a:bodyPr>
          <a:lstStyle/>
          <a:p>
            <a:pPr algn="l"/>
            <a:r>
              <a:rPr lang="en-US" altLang="ja-JP" b="1" dirty="0">
                <a:latin typeface="+mn-ea"/>
                <a:ea typeface="+mn-ea"/>
              </a:rPr>
              <a:t>【UNWTO</a:t>
            </a:r>
            <a:r>
              <a:rPr lang="ja-JP" altLang="en-US" b="1" dirty="0">
                <a:latin typeface="+mn-ea"/>
                <a:ea typeface="+mn-ea"/>
              </a:rPr>
              <a:t>データで分かること</a:t>
            </a:r>
            <a:r>
              <a:rPr lang="en-US" altLang="ja-JP" b="1" dirty="0">
                <a:latin typeface="+mn-ea"/>
                <a:ea typeface="+mn-ea"/>
              </a:rPr>
              <a:t>】</a:t>
            </a:r>
          </a:p>
          <a:p>
            <a:pPr algn="l"/>
            <a:endParaRPr lang="en-US" altLang="ja-JP" dirty="0">
              <a:latin typeface="+mn-ea"/>
              <a:ea typeface="+mn-ea"/>
            </a:endParaRPr>
          </a:p>
          <a:p>
            <a:pPr algn="l"/>
            <a:r>
              <a:rPr lang="ja-JP" altLang="en-US" b="1" dirty="0">
                <a:latin typeface="+mn-ea"/>
                <a:ea typeface="+mn-ea"/>
              </a:rPr>
              <a:t>①　国際観光の実施に関すること</a:t>
            </a:r>
            <a:endParaRPr lang="en-US" altLang="ja-JP" b="1" dirty="0">
              <a:latin typeface="+mn-ea"/>
              <a:ea typeface="+mn-ea"/>
            </a:endParaRPr>
          </a:p>
          <a:p>
            <a:pPr algn="l"/>
            <a:r>
              <a:rPr lang="ja-JP" altLang="en-US" dirty="0">
                <a:latin typeface="+mn-ea"/>
                <a:ea typeface="+mn-ea"/>
              </a:rPr>
              <a:t>（例）国際観光客の到着数、率</a:t>
            </a:r>
            <a:endParaRPr lang="en-US" altLang="ja-JP" dirty="0">
              <a:latin typeface="+mn-ea"/>
              <a:ea typeface="+mn-ea"/>
            </a:endParaRPr>
          </a:p>
          <a:p>
            <a:pPr algn="l"/>
            <a:endParaRPr lang="en-US" altLang="ja-JP" dirty="0">
              <a:latin typeface="+mn-ea"/>
              <a:ea typeface="+mn-ea"/>
            </a:endParaRPr>
          </a:p>
          <a:p>
            <a:pPr algn="l"/>
            <a:r>
              <a:rPr lang="ja-JP" altLang="en-US" b="1" dirty="0">
                <a:latin typeface="+mn-ea"/>
                <a:ea typeface="+mn-ea"/>
              </a:rPr>
              <a:t>②　</a:t>
            </a:r>
            <a:r>
              <a:rPr lang="zh-TW" altLang="en-US" b="1" dirty="0">
                <a:latin typeface="+mn-ea"/>
                <a:ea typeface="+mn-ea"/>
              </a:rPr>
              <a:t>国際観光収入</a:t>
            </a:r>
            <a:r>
              <a:rPr lang="ja-JP" altLang="en-US" b="1" dirty="0">
                <a:latin typeface="+mn-ea"/>
                <a:ea typeface="+mn-ea"/>
              </a:rPr>
              <a:t>に関すること</a:t>
            </a:r>
            <a:endParaRPr lang="en-US" altLang="ja-JP" b="1" dirty="0">
              <a:latin typeface="+mn-ea"/>
              <a:ea typeface="+mn-ea"/>
            </a:endParaRPr>
          </a:p>
          <a:p>
            <a:pPr algn="l"/>
            <a:r>
              <a:rPr lang="ja-JP" altLang="en-US" dirty="0">
                <a:latin typeface="+mn-ea"/>
                <a:ea typeface="+mn-ea"/>
              </a:rPr>
              <a:t>（例）全世界の観光消費額</a:t>
            </a:r>
            <a:endParaRPr lang="en-US" altLang="ja-JP" dirty="0">
              <a:latin typeface="+mn-ea"/>
              <a:ea typeface="+mn-ea"/>
            </a:endParaRPr>
          </a:p>
          <a:p>
            <a:pPr algn="l"/>
            <a:endParaRPr lang="en-US" altLang="ja-JP" dirty="0">
              <a:latin typeface="+mn-ea"/>
              <a:ea typeface="+mn-ea"/>
            </a:endParaRPr>
          </a:p>
          <a:p>
            <a:pPr algn="l"/>
            <a:r>
              <a:rPr lang="ja-JP" altLang="en-US" b="1" dirty="0">
                <a:latin typeface="+mn-ea"/>
                <a:ea typeface="+mn-ea"/>
              </a:rPr>
              <a:t>③　</a:t>
            </a:r>
            <a:r>
              <a:rPr lang="ja-JP" altLang="en-US" sz="1600" b="1" dirty="0">
                <a:latin typeface="+mn-ea"/>
                <a:ea typeface="+mn-ea"/>
              </a:rPr>
              <a:t>デスティネーション毎の観光データに関すること</a:t>
            </a:r>
            <a:endParaRPr lang="en-US" altLang="ja-JP" b="1" dirty="0">
              <a:latin typeface="+mn-ea"/>
              <a:ea typeface="+mn-ea"/>
            </a:endParaRPr>
          </a:p>
          <a:p>
            <a:pPr algn="l"/>
            <a:r>
              <a:rPr lang="ja-JP" altLang="en-US" dirty="0">
                <a:latin typeface="+mn-ea"/>
                <a:ea typeface="+mn-ea"/>
              </a:rPr>
              <a:t>（例）各地域の国際観光客数、観光収入</a:t>
            </a:r>
            <a:endParaRPr lang="en-US" altLang="ja-JP" dirty="0">
              <a:latin typeface="+mn-ea"/>
              <a:ea typeface="+mn-ea"/>
            </a:endParaRPr>
          </a:p>
          <a:p>
            <a:pPr algn="l"/>
            <a:endParaRPr lang="en-US" altLang="ja-JP" dirty="0">
              <a:latin typeface="+mn-ea"/>
              <a:ea typeface="+mn-ea"/>
            </a:endParaRPr>
          </a:p>
          <a:p>
            <a:pPr algn="l"/>
            <a:r>
              <a:rPr lang="ja-JP" altLang="en-US" b="1" dirty="0">
                <a:latin typeface="+mn-ea"/>
                <a:ea typeface="+mn-ea"/>
              </a:rPr>
              <a:t>④　将来需要予想に関すること</a:t>
            </a:r>
            <a:endParaRPr lang="en-US" altLang="ja-JP" b="1" dirty="0">
              <a:latin typeface="+mn-ea"/>
              <a:ea typeface="+mn-ea"/>
            </a:endParaRPr>
          </a:p>
          <a:p>
            <a:pPr algn="l"/>
            <a:r>
              <a:rPr lang="ja-JP" altLang="en-US" dirty="0">
                <a:latin typeface="+mn-ea"/>
                <a:ea typeface="+mn-ea"/>
              </a:rPr>
              <a:t>（例）コロナ危機からの回復シナリオ</a:t>
            </a:r>
            <a:endParaRPr kumimoji="1" lang="ja-JP" altLang="en-US" dirty="0">
              <a:latin typeface="+mn-ea"/>
              <a:ea typeface="+mn-ea"/>
            </a:endParaRPr>
          </a:p>
        </p:txBody>
      </p:sp>
      <p:sp>
        <p:nvSpPr>
          <p:cNvPr id="7" name="正方形/長方形 6">
            <a:extLst>
              <a:ext uri="{FF2B5EF4-FFF2-40B4-BE49-F238E27FC236}">
                <a16:creationId xmlns:a16="http://schemas.microsoft.com/office/drawing/2014/main" id="{2465A33C-321E-49EF-8E68-B64528748AC5}"/>
              </a:ext>
            </a:extLst>
          </p:cNvPr>
          <p:cNvSpPr/>
          <p:nvPr/>
        </p:nvSpPr>
        <p:spPr>
          <a:xfrm>
            <a:off x="323528" y="771941"/>
            <a:ext cx="3384376" cy="297710"/>
          </a:xfrm>
          <a:prstGeom prst="rect">
            <a:avLst/>
          </a:prstGeom>
          <a:solidFill>
            <a:srgbClr val="000066"/>
          </a:solidFill>
        </p:spPr>
        <p:style>
          <a:lnRef idx="0">
            <a:schemeClr val="accent1"/>
          </a:lnRef>
          <a:fillRef idx="3">
            <a:schemeClr val="accent1"/>
          </a:fillRef>
          <a:effectRef idx="3">
            <a:schemeClr val="accent1"/>
          </a:effectRef>
          <a:fontRef idx="minor">
            <a:schemeClr val="lt1"/>
          </a:fontRef>
        </p:style>
        <p:txBody>
          <a:bodyPr lIns="68580" tIns="34290" rIns="68580" bIns="34290" anchor="ctr">
            <a:noAutofit/>
          </a:bodyPr>
          <a:lstStyle/>
          <a:p>
            <a:pPr algn="l"/>
            <a:r>
              <a:rPr lang="en" altLang="ja-JP" sz="2400" b="1" dirty="0">
                <a:latin typeface="+mn-ea"/>
              </a:rPr>
              <a:t>UNWTO</a:t>
            </a:r>
            <a:r>
              <a:rPr lang="ja-JP" altLang="en-US" sz="2400" b="1" dirty="0">
                <a:latin typeface="+mn-ea"/>
              </a:rPr>
              <a:t>データの見方</a:t>
            </a:r>
          </a:p>
        </p:txBody>
      </p:sp>
      <p:pic>
        <p:nvPicPr>
          <p:cNvPr id="3" name="図 2">
            <a:extLst>
              <a:ext uri="{FF2B5EF4-FFF2-40B4-BE49-F238E27FC236}">
                <a16:creationId xmlns:a16="http://schemas.microsoft.com/office/drawing/2014/main" id="{592C4867-EA4B-477E-9BED-E1623C14F502}"/>
              </a:ext>
            </a:extLst>
          </p:cNvPr>
          <p:cNvPicPr>
            <a:picLocks noChangeAspect="1"/>
          </p:cNvPicPr>
          <p:nvPr/>
        </p:nvPicPr>
        <p:blipFill>
          <a:blip r:embed="rId3"/>
          <a:stretch>
            <a:fillRect/>
          </a:stretch>
        </p:blipFill>
        <p:spPr>
          <a:xfrm>
            <a:off x="4705432" y="2144746"/>
            <a:ext cx="3908198" cy="4104456"/>
          </a:xfrm>
          <a:prstGeom prst="rect">
            <a:avLst/>
          </a:prstGeom>
        </p:spPr>
      </p:pic>
      <p:sp>
        <p:nvSpPr>
          <p:cNvPr id="10" name="テキスト ボックス 9">
            <a:extLst>
              <a:ext uri="{FF2B5EF4-FFF2-40B4-BE49-F238E27FC236}">
                <a16:creationId xmlns:a16="http://schemas.microsoft.com/office/drawing/2014/main" id="{CCFDEEC4-B941-4353-977C-44093D27A66C}"/>
              </a:ext>
            </a:extLst>
          </p:cNvPr>
          <p:cNvSpPr txBox="1"/>
          <p:nvPr/>
        </p:nvSpPr>
        <p:spPr>
          <a:xfrm>
            <a:off x="6876256" y="6392847"/>
            <a:ext cx="1620957" cy="200055"/>
          </a:xfrm>
          <a:prstGeom prst="rect">
            <a:avLst/>
          </a:prstGeom>
          <a:noFill/>
        </p:spPr>
        <p:txBody>
          <a:bodyPr wrap="none" rtlCol="0">
            <a:spAutoFit/>
          </a:bodyPr>
          <a:lstStyle/>
          <a:p>
            <a:r>
              <a:rPr kumimoji="1" lang="ja-JP" altLang="en-US" sz="700" dirty="0">
                <a:latin typeface="+mn-ea"/>
                <a:ea typeface="+mn-ea"/>
              </a:rPr>
              <a:t>出典：</a:t>
            </a:r>
            <a:r>
              <a:rPr lang="ja-JP" altLang="en-US" sz="700" dirty="0">
                <a:latin typeface="+mn-ea"/>
                <a:ea typeface="+mn-ea"/>
              </a:rPr>
              <a:t>国連世界観光機関</a:t>
            </a:r>
            <a:r>
              <a:rPr lang="en-US" altLang="ja-JP" sz="700" dirty="0">
                <a:latin typeface="+mn-ea"/>
                <a:ea typeface="+mn-ea"/>
              </a:rPr>
              <a:t>(</a:t>
            </a:r>
            <a:r>
              <a:rPr lang="en" altLang="ja-JP" sz="700" b="1" dirty="0">
                <a:latin typeface="+mn-ea"/>
                <a:ea typeface="+mn-ea"/>
              </a:rPr>
              <a:t>UNWTO</a:t>
            </a:r>
            <a:r>
              <a:rPr lang="en" altLang="ja-JP" sz="700" dirty="0">
                <a:latin typeface="+mn-ea"/>
                <a:ea typeface="+mn-ea"/>
              </a:rPr>
              <a:t>)</a:t>
            </a:r>
            <a:endParaRPr kumimoji="1" lang="ja-JP" altLang="en-US" sz="700" dirty="0">
              <a:latin typeface="+mn-ea"/>
              <a:ea typeface="+mn-ea"/>
            </a:endParaRPr>
          </a:p>
        </p:txBody>
      </p:sp>
      <p:sp>
        <p:nvSpPr>
          <p:cNvPr id="2" name="スライド番号プレースホルダー 1">
            <a:extLst>
              <a:ext uri="{FF2B5EF4-FFF2-40B4-BE49-F238E27FC236}">
                <a16:creationId xmlns:a16="http://schemas.microsoft.com/office/drawing/2014/main" id="{83C60E67-B8C9-43F9-ADE0-2E1C58A98CD8}"/>
              </a:ext>
            </a:extLst>
          </p:cNvPr>
          <p:cNvSpPr>
            <a:spLocks noGrp="1"/>
          </p:cNvSpPr>
          <p:nvPr>
            <p:ph type="sldNum" sz="quarter" idx="12"/>
          </p:nvPr>
        </p:nvSpPr>
        <p:spPr/>
        <p:txBody>
          <a:bodyPr/>
          <a:lstStyle/>
          <a:p>
            <a:pPr>
              <a:defRPr/>
            </a:pPr>
            <a:fld id="{22179739-F4A8-44EB-8B8E-F3F060272835}" type="slidenum">
              <a:rPr lang="ja-JP" altLang="en-US" smtClean="0"/>
              <a:pPr>
                <a:defRPr/>
              </a:pPr>
              <a:t>8</a:t>
            </a:fld>
            <a:endParaRPr lang="ja-JP" altLang="en-US"/>
          </a:p>
        </p:txBody>
      </p:sp>
    </p:spTree>
    <p:extLst>
      <p:ext uri="{BB962C8B-B14F-4D97-AF65-F5344CB8AC3E}">
        <p14:creationId xmlns:p14="http://schemas.microsoft.com/office/powerpoint/2010/main" val="1368433956"/>
      </p:ext>
    </p:extLst>
  </p:cSld>
  <p:clrMapOvr>
    <a:masterClrMapping/>
  </p:clrMapOvr>
</p:sld>
</file>

<file path=ppt/theme/theme1.xml><?xml version="1.0" encoding="utf-8"?>
<a:theme xmlns:a="http://schemas.openxmlformats.org/drawingml/2006/main" name="2_Office テーマ">
  <a:themeElements>
    <a:clrScheme name="ユーザー定義 5">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999999"/>
      </a:accent5>
      <a:accent6>
        <a:srgbClr val="AE4845"/>
      </a:accent6>
      <a:hlink>
        <a:srgbClr val="0000FF"/>
      </a:hlink>
      <a:folHlink>
        <a:srgbClr val="800080"/>
      </a:folHlink>
    </a:clrScheme>
    <a:fontScheme name="ユーザー定義 12">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3805</Words>
  <Application>Microsoft Office PowerPoint</Application>
  <PresentationFormat>画面に合わせる (4:3)</PresentationFormat>
  <Paragraphs>471</Paragraphs>
  <Slides>59</Slides>
  <Notes>58</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59</vt:i4>
      </vt:variant>
    </vt:vector>
  </HeadingPairs>
  <TitlesOfParts>
    <vt:vector size="64" baseType="lpstr">
      <vt:lpstr>HGP創英角ｺﾞｼｯｸUB</vt:lpstr>
      <vt:lpstr>Meiryo UI</vt:lpstr>
      <vt:lpstr>メイリオ</vt:lpstr>
      <vt:lpstr>Arial</vt:lpstr>
      <vt:lpstr>2_Office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個人演習①</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個人演習①</vt:lpstr>
      <vt:lpstr>個人演習②</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2021-01-19T00:55:29Z</dcterms:created>
  <dcterms:modified xsi:type="dcterms:W3CDTF">2021-01-19T00:55:43Z</dcterms:modified>
</cp:coreProperties>
</file>